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1" r:id="rId7"/>
    <p:sldId id="260" r:id="rId8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1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0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3337-D159-4D70-8E2B-621861DF48A3}" type="datetimeFigureOut">
              <a:rPr kumimoji="1" lang="ja-JP" altLang="en-US" smtClean="0"/>
              <a:pPr/>
              <a:t>2013/1/29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4746B-4496-4853-AAFC-DEC14CD91C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832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3337-D159-4D70-8E2B-621861DF48A3}" type="datetimeFigureOut">
              <a:rPr kumimoji="1" lang="ja-JP" altLang="en-US" smtClean="0"/>
              <a:pPr/>
              <a:t>2013/1/29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4746B-4496-4853-AAFC-DEC14CD91C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046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3337-D159-4D70-8E2B-621861DF48A3}" type="datetimeFigureOut">
              <a:rPr kumimoji="1" lang="ja-JP" altLang="en-US" smtClean="0"/>
              <a:pPr/>
              <a:t>2013/1/29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4746B-4496-4853-AAFC-DEC14CD91C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660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3337-D159-4D70-8E2B-621861DF48A3}" type="datetimeFigureOut">
              <a:rPr kumimoji="1" lang="ja-JP" altLang="en-US" smtClean="0"/>
              <a:pPr/>
              <a:t>2013/1/29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4746B-4496-4853-AAFC-DEC14CD91C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301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3337-D159-4D70-8E2B-621861DF48A3}" type="datetimeFigureOut">
              <a:rPr kumimoji="1" lang="ja-JP" altLang="en-US" smtClean="0"/>
              <a:pPr/>
              <a:t>2013/1/29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4746B-4496-4853-AAFC-DEC14CD91C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996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3337-D159-4D70-8E2B-621861DF48A3}" type="datetimeFigureOut">
              <a:rPr kumimoji="1" lang="ja-JP" altLang="en-US" smtClean="0"/>
              <a:pPr/>
              <a:t>2013/1/29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4746B-4496-4853-AAFC-DEC14CD91C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322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3337-D159-4D70-8E2B-621861DF48A3}" type="datetimeFigureOut">
              <a:rPr kumimoji="1" lang="ja-JP" altLang="en-US" smtClean="0"/>
              <a:pPr/>
              <a:t>2013/1/29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4746B-4496-4853-AAFC-DEC14CD91C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05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3337-D159-4D70-8E2B-621861DF48A3}" type="datetimeFigureOut">
              <a:rPr kumimoji="1" lang="ja-JP" altLang="en-US" smtClean="0"/>
              <a:pPr/>
              <a:t>2013/1/29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4746B-4496-4853-AAFC-DEC14CD91C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0224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3337-D159-4D70-8E2B-621861DF48A3}" type="datetimeFigureOut">
              <a:rPr kumimoji="1" lang="ja-JP" altLang="en-US" smtClean="0"/>
              <a:pPr/>
              <a:t>2013/1/29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4746B-4496-4853-AAFC-DEC14CD91C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0110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3337-D159-4D70-8E2B-621861DF48A3}" type="datetimeFigureOut">
              <a:rPr kumimoji="1" lang="ja-JP" altLang="en-US" smtClean="0"/>
              <a:pPr/>
              <a:t>2013/1/29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4746B-4496-4853-AAFC-DEC14CD91C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916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3337-D159-4D70-8E2B-621861DF48A3}" type="datetimeFigureOut">
              <a:rPr kumimoji="1" lang="ja-JP" altLang="en-US" smtClean="0"/>
              <a:pPr/>
              <a:t>2013/1/29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4746B-4496-4853-AAFC-DEC14CD91C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52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23337-D159-4D70-8E2B-621861DF48A3}" type="datetimeFigureOut">
              <a:rPr kumimoji="1" lang="ja-JP" altLang="en-US" smtClean="0"/>
              <a:pPr/>
              <a:t>2013/1/29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4746B-4496-4853-AAFC-DEC14CD91C8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85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39552" y="2132856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グローバル・メッセージング基盤フレームワーク</a:t>
            </a:r>
            <a:endParaRPr kumimoji="1" lang="ja-JP" altLang="en-US" sz="3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71800" y="508518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/>
              <a:t>２０１３年１月２９日</a:t>
            </a:r>
            <a:endParaRPr kumimoji="1" lang="ja-JP" altLang="en-US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72200" y="33265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MSG 2012-05-03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8531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899592" y="1556792"/>
            <a:ext cx="1872208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6300192" y="1556792"/>
            <a:ext cx="1872208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214" y="3068960"/>
            <a:ext cx="750164" cy="76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68960"/>
            <a:ext cx="1008111" cy="95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線矢印コネクタ 6"/>
          <p:cNvCxnSpPr/>
          <p:nvPr/>
        </p:nvCxnSpPr>
        <p:spPr>
          <a:xfrm>
            <a:off x="1835695" y="2024844"/>
            <a:ext cx="540060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>
            <a:stCxn id="1027" idx="0"/>
            <a:endCxn id="4" idx="4"/>
          </p:cNvCxnSpPr>
          <p:nvPr/>
        </p:nvCxnSpPr>
        <p:spPr>
          <a:xfrm flipV="1">
            <a:off x="1835696" y="249289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7236296" y="249289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066746" y="40268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方式</a:t>
            </a:r>
            <a:r>
              <a:rPr kumimoji="1" lang="en-US" altLang="ja-JP" sz="3200" dirty="0" smtClean="0"/>
              <a:t>A</a:t>
            </a:r>
            <a:r>
              <a:rPr kumimoji="1" lang="ja-JP" altLang="en-US" sz="3200" dirty="0" smtClean="0"/>
              <a:t>：</a:t>
            </a:r>
            <a:r>
              <a:rPr kumimoji="1" lang="en-US" altLang="ja-JP" sz="3200" dirty="0" smtClean="0"/>
              <a:t>VAN</a:t>
            </a:r>
            <a:r>
              <a:rPr kumimoji="1" lang="ja-JP" altLang="en-US" sz="3200" dirty="0" smtClean="0"/>
              <a:t>間国際接続</a:t>
            </a:r>
            <a:endParaRPr kumimoji="1" lang="ja-JP" altLang="en-US" sz="3200" dirty="0"/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531631"/>
              </p:ext>
            </p:extLst>
          </p:nvPr>
        </p:nvGraphicFramePr>
        <p:xfrm>
          <a:off x="397767" y="4221088"/>
          <a:ext cx="8492481" cy="2554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0827"/>
                <a:gridCol w="2830827"/>
                <a:gridCol w="2830827"/>
              </a:tblGrid>
              <a:tr h="5423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方式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利点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課題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7618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異なる国のローカル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会社同士が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間接続を行う。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特定のグローバル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会社に支配されず、ユーザーには独自のサービスを提供できる。</a:t>
                      </a:r>
                      <a:endParaRPr kumimoji="1" lang="en-US" altLang="ja-JP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ユーザーにとって、運用コスト低減。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接続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会社ごとにサービス機能を合意する。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接続先の国ごとに法的枠組を設定する。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間接続初期費用が割高。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2785156" y="2483832"/>
            <a:ext cx="3528392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通信方式（メッセージング）</a:t>
            </a:r>
            <a:endParaRPr kumimoji="1" lang="en-US" altLang="ja-JP" dirty="0" smtClean="0"/>
          </a:p>
          <a:p>
            <a:r>
              <a:rPr lang="ja-JP" altLang="en-US" dirty="0" smtClean="0"/>
              <a:t>セキュリティ仕様（認証／信頼）</a:t>
            </a:r>
            <a:endParaRPr lang="en-US" altLang="ja-JP" dirty="0" smtClean="0"/>
          </a:p>
          <a:p>
            <a:r>
              <a:rPr lang="ja-JP" altLang="en-US" dirty="0" smtClean="0"/>
              <a:t>運用規約とサービスレベル</a:t>
            </a:r>
            <a:endParaRPr lang="en-US" altLang="ja-JP" dirty="0" smtClean="0"/>
          </a:p>
          <a:p>
            <a:r>
              <a:rPr lang="ja-JP" altLang="en-US" dirty="0" smtClean="0"/>
              <a:t>サービス機能（トランスレーション）</a:t>
            </a:r>
            <a:endParaRPr lang="en-US" altLang="ja-JP" dirty="0" smtClean="0"/>
          </a:p>
          <a:p>
            <a:r>
              <a:rPr kumimoji="1" lang="ja-JP" altLang="en-US" dirty="0" smtClean="0"/>
              <a:t>法的枠組み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39651" y="154878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L-VAN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840252" y="161326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L-VAN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75856" y="21328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個別に設定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91235" y="136412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 </a:t>
            </a:r>
            <a:r>
              <a:rPr kumimoji="1" lang="ja-JP" altLang="en-US" dirty="0" smtClean="0"/>
              <a:t>国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848364" y="137212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国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8380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899592" y="1556792"/>
            <a:ext cx="1872208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6300192" y="1556792"/>
            <a:ext cx="1872208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214" y="3068960"/>
            <a:ext cx="750164" cy="76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68960"/>
            <a:ext cx="1008111" cy="95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直線矢印コネクタ 8"/>
          <p:cNvCxnSpPr>
            <a:stCxn id="1027" idx="0"/>
            <a:endCxn id="4" idx="4"/>
          </p:cNvCxnSpPr>
          <p:nvPr/>
        </p:nvCxnSpPr>
        <p:spPr>
          <a:xfrm flipV="1">
            <a:off x="1835696" y="249289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7236296" y="249289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1439652" y="73986"/>
            <a:ext cx="6171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方式</a:t>
            </a:r>
            <a:r>
              <a:rPr kumimoji="1" lang="en-US" altLang="ja-JP" sz="3200" dirty="0" smtClean="0"/>
              <a:t>B</a:t>
            </a:r>
            <a:r>
              <a:rPr kumimoji="1" lang="ja-JP" altLang="en-US" sz="3200" dirty="0" smtClean="0"/>
              <a:t>：国際</a:t>
            </a:r>
            <a:r>
              <a:rPr kumimoji="1" lang="en-US" altLang="ja-JP" sz="3200" dirty="0" smtClean="0"/>
              <a:t>VAN</a:t>
            </a:r>
            <a:r>
              <a:rPr kumimoji="1" lang="ja-JP" altLang="en-US" sz="3200" dirty="0" smtClean="0"/>
              <a:t>経由</a:t>
            </a:r>
            <a:r>
              <a:rPr kumimoji="1" lang="en-US" altLang="ja-JP" sz="3200" dirty="0" smtClean="0"/>
              <a:t>VAN</a:t>
            </a:r>
            <a:r>
              <a:rPr kumimoji="1" lang="ja-JP" altLang="en-US" sz="3200" dirty="0" smtClean="0"/>
              <a:t>間接続</a:t>
            </a:r>
            <a:endParaRPr kumimoji="1" lang="ja-JP" altLang="en-US" sz="3200" dirty="0"/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213440"/>
              </p:ext>
            </p:extLst>
          </p:nvPr>
        </p:nvGraphicFramePr>
        <p:xfrm>
          <a:off x="397767" y="4221088"/>
          <a:ext cx="8492481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0827"/>
                <a:gridCol w="2830827"/>
                <a:gridCol w="2830827"/>
              </a:tblGrid>
              <a:tr h="5423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方式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利点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課題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7618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特定の国際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を経由して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間接続を行う。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国際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会社規定のルールに従えば、個別に整備する事項はほとんど無い。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サービス仕様全てが国際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会社に支配される。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相手国のローカル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の状況を把握できない。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ユーザーにとって料金が割高になる。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円/楕円 1"/>
          <p:cNvSpPr/>
          <p:nvPr/>
        </p:nvSpPr>
        <p:spPr>
          <a:xfrm>
            <a:off x="3635896" y="908720"/>
            <a:ext cx="2088232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1835695" y="1232756"/>
            <a:ext cx="2592289" cy="7920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5076056" y="1232756"/>
            <a:ext cx="2189511" cy="7920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2785156" y="2411327"/>
            <a:ext cx="3528392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通信方式（メッセージング）</a:t>
            </a:r>
            <a:endParaRPr kumimoji="1" lang="en-US" altLang="ja-JP" dirty="0" smtClean="0"/>
          </a:p>
          <a:p>
            <a:r>
              <a:rPr lang="ja-JP" altLang="en-US" dirty="0" smtClean="0"/>
              <a:t>セキュリティ仕様（認証／信頼）</a:t>
            </a:r>
            <a:endParaRPr lang="en-US" altLang="ja-JP" dirty="0" smtClean="0"/>
          </a:p>
          <a:p>
            <a:r>
              <a:rPr lang="ja-JP" altLang="en-US" dirty="0" smtClean="0"/>
              <a:t>運用規約とサービスレベル</a:t>
            </a:r>
            <a:endParaRPr lang="en-US" altLang="ja-JP" dirty="0" smtClean="0"/>
          </a:p>
          <a:p>
            <a:r>
              <a:rPr lang="ja-JP" altLang="en-US" dirty="0" smtClean="0"/>
              <a:t>サービス機能（トランスレーション）</a:t>
            </a:r>
            <a:endParaRPr lang="en-US" altLang="ja-JP" dirty="0" smtClean="0"/>
          </a:p>
          <a:p>
            <a:r>
              <a:rPr kumimoji="1" lang="ja-JP" altLang="en-US" dirty="0" smtClean="0"/>
              <a:t>法的枠組み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39652" y="155679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L-VAN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819290" y="155679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L-VAN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193958" y="843427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G-VAN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35896" y="202484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G-VAN</a:t>
            </a:r>
            <a:r>
              <a:rPr lang="ja-JP" altLang="en-US" dirty="0" smtClean="0"/>
              <a:t>の規定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91235" y="136412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 </a:t>
            </a:r>
            <a:r>
              <a:rPr kumimoji="1" lang="ja-JP" altLang="en-US" dirty="0" smtClean="0"/>
              <a:t>国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848364" y="137212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国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094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899592" y="1556792"/>
            <a:ext cx="1872208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6300192" y="1556792"/>
            <a:ext cx="1872208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214" y="3068960"/>
            <a:ext cx="750164" cy="76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68960"/>
            <a:ext cx="1008111" cy="95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直線矢印コネクタ 8"/>
          <p:cNvCxnSpPr>
            <a:stCxn id="1027" idx="0"/>
            <a:endCxn id="4" idx="4"/>
          </p:cNvCxnSpPr>
          <p:nvPr/>
        </p:nvCxnSpPr>
        <p:spPr>
          <a:xfrm flipV="1">
            <a:off x="1835696" y="249289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7236296" y="249289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899592" y="73986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 smtClean="0"/>
              <a:t>方式</a:t>
            </a:r>
            <a:r>
              <a:rPr lang="en-US" altLang="ja-JP" sz="3200" dirty="0" smtClean="0"/>
              <a:t>C</a:t>
            </a:r>
            <a:r>
              <a:rPr lang="ja-JP" altLang="en-US" sz="3200" dirty="0" smtClean="0"/>
              <a:t>：標準</a:t>
            </a:r>
            <a:r>
              <a:rPr lang="en-US" altLang="ja-JP" sz="3200" dirty="0" smtClean="0"/>
              <a:t>MSG</a:t>
            </a:r>
            <a:r>
              <a:rPr lang="ja-JP" altLang="en-US" sz="3200" dirty="0" smtClean="0"/>
              <a:t>クラウド</a:t>
            </a:r>
            <a:r>
              <a:rPr kumimoji="1" lang="ja-JP" altLang="en-US" sz="3200" dirty="0" smtClean="0"/>
              <a:t>経由</a:t>
            </a:r>
            <a:r>
              <a:rPr kumimoji="1" lang="en-US" altLang="ja-JP" sz="3200" dirty="0" smtClean="0"/>
              <a:t>VAN</a:t>
            </a:r>
            <a:r>
              <a:rPr kumimoji="1" lang="ja-JP" altLang="en-US" sz="3200" dirty="0" smtClean="0"/>
              <a:t>間接続</a:t>
            </a:r>
            <a:endParaRPr kumimoji="1" lang="ja-JP" altLang="en-US" sz="3200" dirty="0"/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127263"/>
              </p:ext>
            </p:extLst>
          </p:nvPr>
        </p:nvGraphicFramePr>
        <p:xfrm>
          <a:off x="397767" y="4221088"/>
          <a:ext cx="8492481" cy="2554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0827"/>
                <a:gridCol w="2830827"/>
                <a:gridCol w="2830827"/>
              </a:tblGrid>
              <a:tr h="5423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方式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利点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課題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7618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それぞれのローカル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が国際標準に準拠して「標準信頼性空間」に接続。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特定のグローバル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会社に支配されず、ユーザーには独自のサービスを提供できる。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蓄積交換およびトランスレーション等のサービス機能はそれぞれのローカル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が持つ。</a:t>
                      </a:r>
                      <a:endParaRPr kumimoji="1" lang="en-US" altLang="ja-JP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運用規約、サービスレベルは</a:t>
                      </a:r>
                      <a:r>
                        <a:rPr kumimoji="1" lang="en-US" altLang="ja-JP" dirty="0" smtClean="0"/>
                        <a:t>VAN</a:t>
                      </a:r>
                      <a:r>
                        <a:rPr kumimoji="1" lang="ja-JP" altLang="en-US" dirty="0" smtClean="0"/>
                        <a:t>間で個別に合意する。</a:t>
                      </a:r>
                      <a:endParaRPr kumimoji="1" lang="en-US" altLang="ja-JP" dirty="0" smtClean="0"/>
                    </a:p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直線矢印コネクタ 5"/>
          <p:cNvCxnSpPr/>
          <p:nvPr/>
        </p:nvCxnSpPr>
        <p:spPr>
          <a:xfrm flipV="1">
            <a:off x="1835695" y="1556792"/>
            <a:ext cx="1728193" cy="4680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5436096" y="1424962"/>
            <a:ext cx="1829471" cy="59988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雲形吹き出し 2"/>
          <p:cNvSpPr/>
          <p:nvPr/>
        </p:nvSpPr>
        <p:spPr>
          <a:xfrm>
            <a:off x="3131838" y="825080"/>
            <a:ext cx="2736305" cy="1199764"/>
          </a:xfrm>
          <a:prstGeom prst="cloudCallout">
            <a:avLst>
              <a:gd name="adj1" fmla="val -15049"/>
              <a:gd name="adj2" fmla="val 39049"/>
            </a:avLst>
          </a:prstGeom>
          <a:solidFill>
            <a:srgbClr val="FC10DA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39652" y="155679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L-VAN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19289" y="157786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L-VAN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419870" y="10568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標準信頼性</a:t>
            </a:r>
            <a:r>
              <a:rPr kumimoji="1" lang="ja-JP" altLang="en-US" dirty="0" smtClean="0"/>
              <a:t>空間</a:t>
            </a:r>
            <a:endParaRPr kumimoji="1" lang="en-US" altLang="ja-JP" dirty="0" smtClean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785156" y="2492896"/>
            <a:ext cx="3528392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通信方式（メッセージング）</a:t>
            </a:r>
            <a:endParaRPr kumimoji="1" lang="en-US" altLang="ja-JP" dirty="0" smtClean="0"/>
          </a:p>
          <a:p>
            <a:r>
              <a:rPr lang="ja-JP" altLang="en-US" dirty="0" smtClean="0"/>
              <a:t>セキュリティ仕様（認証／信頼）</a:t>
            </a:r>
            <a:endParaRPr lang="en-US" altLang="ja-JP" dirty="0" smtClean="0"/>
          </a:p>
          <a:p>
            <a:r>
              <a:rPr kumimoji="1" lang="ja-JP" altLang="en-US" dirty="0" smtClean="0"/>
              <a:t>法的枠組み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140186" y="2149860"/>
            <a:ext cx="2736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国際標準化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91235" y="136412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 </a:t>
            </a:r>
            <a:r>
              <a:rPr kumimoji="1" lang="ja-JP" altLang="en-US" dirty="0" smtClean="0"/>
              <a:t>国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848364" y="137212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国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780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214" y="3068960"/>
            <a:ext cx="750164" cy="76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68960"/>
            <a:ext cx="1008111" cy="95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755576" y="73986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 smtClean="0"/>
              <a:t>方式</a:t>
            </a:r>
            <a:r>
              <a:rPr lang="en-US" altLang="ja-JP" sz="3200" dirty="0" smtClean="0"/>
              <a:t>D</a:t>
            </a:r>
            <a:r>
              <a:rPr lang="ja-JP" altLang="en-US" sz="3200" dirty="0" smtClean="0"/>
              <a:t>：標準</a:t>
            </a:r>
            <a:r>
              <a:rPr lang="en-US" altLang="ja-JP" sz="3200" dirty="0" smtClean="0"/>
              <a:t>MSG</a:t>
            </a:r>
            <a:r>
              <a:rPr lang="ja-JP" altLang="en-US" sz="3200" dirty="0" smtClean="0"/>
              <a:t>クラウド</a:t>
            </a:r>
            <a:r>
              <a:rPr kumimoji="1" lang="ja-JP" altLang="en-US" sz="3200" dirty="0" smtClean="0"/>
              <a:t>経由</a:t>
            </a:r>
            <a:r>
              <a:rPr kumimoji="1" lang="en-US" altLang="ja-JP" sz="3200" dirty="0" smtClean="0"/>
              <a:t>VAN</a:t>
            </a:r>
            <a:r>
              <a:rPr kumimoji="1" lang="ja-JP" altLang="en-US" sz="3200" dirty="0" smtClean="0"/>
              <a:t>間接続</a:t>
            </a:r>
            <a:endParaRPr kumimoji="1" lang="ja-JP" altLang="en-US" sz="3200" dirty="0"/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797253"/>
              </p:ext>
            </p:extLst>
          </p:nvPr>
        </p:nvGraphicFramePr>
        <p:xfrm>
          <a:off x="397767" y="4221088"/>
          <a:ext cx="8492481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0827"/>
                <a:gridCol w="2830827"/>
                <a:gridCol w="2830827"/>
              </a:tblGrid>
              <a:tr h="5423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方式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利点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課題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76187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ユーザーが国際標準に準拠して「標準信頼性空間」に接続。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接続が一本化され、低コストで運用可能。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蓄積交換はできない。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運用規約、サービスレベルは個別に合意する。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トランスレーション等のサービス機能はユーザー各社が準備。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直線矢印コネクタ 5"/>
          <p:cNvCxnSpPr/>
          <p:nvPr/>
        </p:nvCxnSpPr>
        <p:spPr>
          <a:xfrm flipV="1">
            <a:off x="1835695" y="1556792"/>
            <a:ext cx="1728193" cy="15121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5436096" y="1424962"/>
            <a:ext cx="1656184" cy="164399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雲形吹き出し 2"/>
          <p:cNvSpPr/>
          <p:nvPr/>
        </p:nvSpPr>
        <p:spPr>
          <a:xfrm>
            <a:off x="3131838" y="825080"/>
            <a:ext cx="2736305" cy="1199764"/>
          </a:xfrm>
          <a:prstGeom prst="cloudCallout">
            <a:avLst>
              <a:gd name="adj1" fmla="val -15049"/>
              <a:gd name="adj2" fmla="val 39049"/>
            </a:avLst>
          </a:prstGeom>
          <a:solidFill>
            <a:srgbClr val="FC10DA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19870" y="105686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標準信頼性空間</a:t>
            </a:r>
            <a:endParaRPr kumimoji="1" lang="en-US" altLang="ja-JP" dirty="0" smtClean="0"/>
          </a:p>
          <a:p>
            <a:pPr algn="ctr"/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785156" y="2492896"/>
            <a:ext cx="3528392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通信方式（メッセージング）</a:t>
            </a:r>
            <a:endParaRPr kumimoji="1" lang="en-US" altLang="ja-JP" dirty="0" smtClean="0"/>
          </a:p>
          <a:p>
            <a:r>
              <a:rPr lang="ja-JP" altLang="en-US" dirty="0" smtClean="0"/>
              <a:t>セキュリティ仕様（認証／信頼）</a:t>
            </a:r>
            <a:endParaRPr lang="en-US" altLang="ja-JP" dirty="0" smtClean="0"/>
          </a:p>
          <a:p>
            <a:r>
              <a:rPr kumimoji="1" lang="ja-JP" altLang="en-US" dirty="0" smtClean="0"/>
              <a:t>法的枠組み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140186" y="2149860"/>
            <a:ext cx="2736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国際標準化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03539" y="26996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 </a:t>
            </a:r>
            <a:r>
              <a:rPr kumimoji="1" lang="ja-JP" altLang="en-US" dirty="0" smtClean="0"/>
              <a:t>国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524328" y="257693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国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843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933910" y="3749644"/>
            <a:ext cx="1872208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6334510" y="3749644"/>
            <a:ext cx="1872208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532" y="5261812"/>
            <a:ext cx="750164" cy="76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958" y="5261812"/>
            <a:ext cx="1008111" cy="95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線矢印コネクタ 5"/>
          <p:cNvCxnSpPr/>
          <p:nvPr/>
        </p:nvCxnSpPr>
        <p:spPr>
          <a:xfrm>
            <a:off x="1870013" y="4217696"/>
            <a:ext cx="540060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>
            <a:stCxn id="5" idx="0"/>
            <a:endCxn id="2" idx="4"/>
          </p:cNvCxnSpPr>
          <p:nvPr/>
        </p:nvCxnSpPr>
        <p:spPr>
          <a:xfrm flipV="1">
            <a:off x="1870014" y="468574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 flipV="1">
            <a:off x="7270614" y="468574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2819474" y="4676684"/>
            <a:ext cx="352839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運用規約とサービスレベル</a:t>
            </a:r>
            <a:endParaRPr lang="en-US" altLang="ja-JP" dirty="0" smtClean="0"/>
          </a:p>
          <a:p>
            <a:r>
              <a:rPr lang="ja-JP" altLang="en-US" dirty="0" smtClean="0"/>
              <a:t>サービス機能（トランスレーション）</a:t>
            </a:r>
            <a:endParaRPr lang="en-US" altLang="ja-JP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73969" y="374164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L-VAN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874570" y="380611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L-VAN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310174" y="432570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 smtClean="0"/>
              <a:t>標準ガイドライン</a:t>
            </a:r>
            <a:endParaRPr kumimoji="1" lang="ja-JP" altLang="en-US" dirty="0"/>
          </a:p>
        </p:txBody>
      </p:sp>
      <p:sp>
        <p:nvSpPr>
          <p:cNvPr id="13" name="雲形吹き出し 12"/>
          <p:cNvSpPr/>
          <p:nvPr/>
        </p:nvSpPr>
        <p:spPr>
          <a:xfrm>
            <a:off x="1870014" y="1380033"/>
            <a:ext cx="5400600" cy="1199764"/>
          </a:xfrm>
          <a:prstGeom prst="cloudCallout">
            <a:avLst>
              <a:gd name="adj1" fmla="val -15049"/>
              <a:gd name="adj2" fmla="val 39049"/>
            </a:avLst>
          </a:prstGeom>
          <a:solidFill>
            <a:srgbClr val="FC10DA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419870" y="1656749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標準信頼性</a:t>
            </a:r>
            <a:r>
              <a:rPr kumimoji="1" lang="ja-JP" altLang="en-US" dirty="0" smtClean="0"/>
              <a:t>空間</a:t>
            </a:r>
            <a:endParaRPr kumimoji="1" lang="en-US" altLang="ja-JP" dirty="0" smtClean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819474" y="3060214"/>
            <a:ext cx="3528392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通信方式（メッセージング）</a:t>
            </a:r>
            <a:endParaRPr kumimoji="1" lang="en-US" altLang="ja-JP" dirty="0" smtClean="0"/>
          </a:p>
          <a:p>
            <a:r>
              <a:rPr lang="ja-JP" altLang="en-US" dirty="0" smtClean="0"/>
              <a:t>セキュリティ仕様（認証／信頼）</a:t>
            </a:r>
            <a:endParaRPr lang="en-US" altLang="ja-JP" dirty="0" smtClean="0"/>
          </a:p>
          <a:p>
            <a:r>
              <a:rPr kumimoji="1" lang="ja-JP" altLang="en-US" dirty="0" smtClean="0"/>
              <a:t>法的枠組み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819474" y="2708920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ガイドライン </a:t>
            </a:r>
            <a:r>
              <a:rPr kumimoji="1" lang="ja-JP" altLang="en-US" sz="2000" b="1" dirty="0" smtClean="0"/>
              <a:t>←　</a:t>
            </a:r>
            <a:r>
              <a:rPr kumimoji="1" lang="ja-JP" altLang="en-US" dirty="0" smtClean="0">
                <a:sym typeface="Wingdings" pitchFamily="2" charset="2"/>
              </a:rPr>
              <a:t>国際標準</a:t>
            </a:r>
            <a:endParaRPr kumimoji="1" lang="ja-JP" altLang="en-US" dirty="0"/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2123728" y="2420888"/>
            <a:ext cx="432048" cy="1320753"/>
          </a:xfrm>
          <a:prstGeom prst="straightConnector1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6516216" y="2420888"/>
            <a:ext cx="504056" cy="1385230"/>
          </a:xfrm>
          <a:prstGeom prst="straightConnector1">
            <a:avLst/>
          </a:prstGeom>
          <a:ln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角丸四角形吹き出し 21"/>
          <p:cNvSpPr/>
          <p:nvPr/>
        </p:nvSpPr>
        <p:spPr>
          <a:xfrm>
            <a:off x="7645696" y="1656748"/>
            <a:ext cx="1102768" cy="1690249"/>
          </a:xfrm>
          <a:prstGeom prst="wedgeRoundRectCallout">
            <a:avLst>
              <a:gd name="adj1" fmla="val -165941"/>
              <a:gd name="adj2" fmla="val 467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/>
              <a:t>国際標準化の動向をフォローする。</a:t>
            </a:r>
            <a:endParaRPr lang="ja-JP" altLang="en-US" dirty="0"/>
          </a:p>
        </p:txBody>
      </p:sp>
      <p:sp>
        <p:nvSpPr>
          <p:cNvPr id="23" name="角丸四角形吹き出し 22"/>
          <p:cNvSpPr/>
          <p:nvPr/>
        </p:nvSpPr>
        <p:spPr>
          <a:xfrm>
            <a:off x="3059832" y="5740220"/>
            <a:ext cx="2520278" cy="857132"/>
          </a:xfrm>
          <a:prstGeom prst="wedgeRoundRectCallout">
            <a:avLst>
              <a:gd name="adj1" fmla="val 6378"/>
              <a:gd name="adj2" fmla="val -954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アジア地域内標準ガイドを策定し、推進する。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31594" y="14463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 smtClean="0">
                <a:solidFill>
                  <a:srgbClr val="FF0000"/>
                </a:solidFill>
              </a:rPr>
              <a:t>SIPS</a:t>
            </a:r>
            <a:r>
              <a:rPr kumimoji="1" lang="ja-JP" altLang="en-US" sz="3600" b="1" dirty="0" smtClean="0">
                <a:solidFill>
                  <a:srgbClr val="FF0000"/>
                </a:solidFill>
              </a:rPr>
              <a:t>メッセージング基盤</a:t>
            </a:r>
            <a:r>
              <a:rPr kumimoji="1" lang="en-US" altLang="ja-JP" sz="3600" b="1" dirty="0" smtClean="0">
                <a:solidFill>
                  <a:srgbClr val="FF0000"/>
                </a:solidFill>
              </a:rPr>
              <a:t>TF</a:t>
            </a:r>
            <a:r>
              <a:rPr kumimoji="1" lang="ja-JP" altLang="en-US" sz="3600" b="1" dirty="0" smtClean="0">
                <a:solidFill>
                  <a:srgbClr val="FF0000"/>
                </a:solidFill>
              </a:rPr>
              <a:t>の活動</a:t>
            </a:r>
            <a:endParaRPr kumimoji="1" lang="en-US" altLang="ja-JP" sz="3600" b="1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3600" b="1" dirty="0" smtClean="0">
                <a:solidFill>
                  <a:schemeClr val="tx2"/>
                </a:solidFill>
              </a:rPr>
              <a:t>（方式</a:t>
            </a:r>
            <a:r>
              <a:rPr lang="en-US" altLang="ja-JP" sz="3600" b="1" dirty="0" smtClean="0">
                <a:solidFill>
                  <a:schemeClr val="tx2"/>
                </a:solidFill>
              </a:rPr>
              <a:t>A</a:t>
            </a:r>
            <a:r>
              <a:rPr lang="ja-JP" altLang="en-US" sz="3600" b="1" dirty="0" smtClean="0">
                <a:solidFill>
                  <a:schemeClr val="tx2"/>
                </a:solidFill>
              </a:rPr>
              <a:t>で開始、目標は方式</a:t>
            </a:r>
            <a:r>
              <a:rPr lang="en-US" altLang="ja-JP" sz="3600" b="1" dirty="0" smtClean="0">
                <a:solidFill>
                  <a:schemeClr val="tx2"/>
                </a:solidFill>
              </a:rPr>
              <a:t>C</a:t>
            </a:r>
            <a:r>
              <a:rPr lang="ja-JP" altLang="en-US" sz="3600" b="1" dirty="0" smtClean="0">
                <a:solidFill>
                  <a:schemeClr val="tx2"/>
                </a:solidFill>
              </a:rPr>
              <a:t>）</a:t>
            </a:r>
            <a:endParaRPr kumimoji="1" lang="ja-JP" altLang="en-US" sz="3600" b="1" dirty="0">
              <a:solidFill>
                <a:schemeClr val="tx2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17886" y="356708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 </a:t>
            </a:r>
            <a:r>
              <a:rPr kumimoji="1" lang="ja-JP" altLang="en-US" dirty="0" smtClean="0"/>
              <a:t>国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848364" y="3556975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国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547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55576" y="1196752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400" dirty="0"/>
              <a:t>ある企業が靴の輸出を計画し、市場調査のために社員２人を派遣した。１人は「まったく見込みがありません。住民はだれも靴を履きません」と報告してきた。もう１人はこう言ってきた。「無限の見込みがあります。住民はまだ誰も靴を持っていません」。</a:t>
            </a:r>
            <a:endParaRPr kumimoji="1" lang="ja-JP" altLang="en-US" sz="2400" dirty="0"/>
          </a:p>
        </p:txBody>
      </p:sp>
      <p:pic>
        <p:nvPicPr>
          <p:cNvPr id="2050" name="Picture 2" descr="C:\Users\sugamata1\AppData\Local\Microsoft\Windows\Temporary Internet Files\Content.IE5\2UVIZ4WS\MC90029346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18" y="3789040"/>
            <a:ext cx="107533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23528" y="260648"/>
            <a:ext cx="1116124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余談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788024" y="609329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日　朝日新聞　天声人語より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527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1975</TotalTime>
  <Words>566</Words>
  <Application>Microsoft Office PowerPoint</Application>
  <PresentationFormat>画面に合わせる (4:3)</PresentationFormat>
  <Paragraphs>95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sugamata1</dc:creator>
  <cp:lastModifiedBy>sugamata</cp:lastModifiedBy>
  <cp:revision>18</cp:revision>
  <dcterms:created xsi:type="dcterms:W3CDTF">2013-01-07T02:30:47Z</dcterms:created>
  <dcterms:modified xsi:type="dcterms:W3CDTF">2013-01-29T05:34:35Z</dcterms:modified>
</cp:coreProperties>
</file>