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93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EB57C-A6D7-4527-9320-A19D7FF8596C}" type="datetimeFigureOut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E6E206-E075-432C-A1BF-4080A70A0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6508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ja-JP" altLang="en-US" smtClean="0"/>
          </a:p>
        </p:txBody>
      </p:sp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880319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16574" indent="-276414" defTabSz="880319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01151" indent="-220831" defTabSz="880319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541310" indent="-219329" defTabSz="880319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1982972" indent="-220831" defTabSz="880319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415620" indent="-220831" defTabSz="880319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848268" indent="-220831" defTabSz="880319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280917" indent="-220831" defTabSz="880319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713565" indent="-220831" defTabSz="880319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latin typeface="Calibri" pitchFamily="34" charset="0"/>
              </a:rPr>
              <a:t>準備</a:t>
            </a:r>
            <a:r>
              <a:rPr lang="en-US" altLang="ja-JP">
                <a:latin typeface="Calibri" pitchFamily="34" charset="0"/>
              </a:rPr>
              <a:t>20120210_03</a:t>
            </a:r>
            <a:endParaRPr lang="ja-JP" alt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8B35E-A3CE-4FD9-A0BF-257E008D73B8}" type="datetime1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285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89045-AD98-4935-8129-BB6F20F1A989}" type="datetime1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62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0B62-CE98-4CAD-9DFB-1C5943FD2850}" type="datetime1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72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ED74-19D5-4645-AEAD-8DE97F91A90D}" type="datetime1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147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0143F-A4BE-4E97-A8A8-38D431D539A0}" type="datetime1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499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258C-9B7C-418C-8CCF-579EF3C2F579}" type="datetime1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42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6975-8E03-452F-B006-421421E586B5}" type="datetime1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888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C759B-DD28-4A30-9E9C-E64CCAECB197}" type="datetime1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485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538DD-219B-472F-AD32-3B2E41141461}" type="datetime1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722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8D447-8641-487A-863C-1068FD4D2DF3}" type="datetime1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238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6D5E5-3AD0-4D2D-BA2C-E49C49B830F5}" type="datetime1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915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76D7B-42B1-4885-A4E0-2B37C17114C2}" type="datetime1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BBA82-EE8C-47F1-83CC-0A06C25B38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64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ja-JP" altLang="en-US" sz="3200" dirty="0" smtClean="0"/>
              <a:t>サプライチェーン情報基盤研究会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4294967295"/>
          </p:nvPr>
        </p:nvSpPr>
        <p:spPr>
          <a:xfrm>
            <a:off x="396875" y="865188"/>
            <a:ext cx="8229600" cy="5805487"/>
          </a:xfrm>
        </p:spPr>
        <p:txBody>
          <a:bodyPr/>
          <a:lstStyle/>
          <a:p>
            <a:r>
              <a:rPr lang="ja-JP" altLang="en-US" sz="2000" b="1" smtClean="0"/>
              <a:t>目的</a:t>
            </a:r>
          </a:p>
          <a:p>
            <a:pPr>
              <a:buFont typeface="Arial" pitchFamily="34" charset="0"/>
              <a:buNone/>
            </a:pPr>
            <a:r>
              <a:rPr lang="ja-JP" altLang="en-US" sz="2000" smtClean="0"/>
              <a:t>	我が国の企業が海外との取引、または海外への進出において、日本と対象国のサプライチェーン情報基盤の相互運用性を確保することにより、相互の企業にとってサプライチェーンの効率化を図り、日本を含む取引関係各国が形成する経済産業ネットワークの構築により、国際経済社会の成長を牽引することを目的とする。</a:t>
            </a:r>
          </a:p>
          <a:p>
            <a:pPr>
              <a:buFont typeface="Arial" pitchFamily="34" charset="0"/>
              <a:buNone/>
            </a:pPr>
            <a:r>
              <a:rPr lang="ja-JP" altLang="en-US" sz="2000" b="1" smtClean="0"/>
              <a:t>・  実施事業</a:t>
            </a:r>
          </a:p>
          <a:p>
            <a:pPr>
              <a:buFont typeface="Arial" pitchFamily="34" charset="0"/>
              <a:buNone/>
            </a:pPr>
            <a:r>
              <a:rPr lang="ja-JP" altLang="en-US" sz="2000" smtClean="0"/>
              <a:t>    </a:t>
            </a:r>
            <a:r>
              <a:rPr lang="en-US" altLang="ja-JP" sz="2000" smtClean="0"/>
              <a:t>1.</a:t>
            </a:r>
            <a:r>
              <a:rPr lang="ja-JP" altLang="en-US" sz="2000" smtClean="0"/>
              <a:t>各国サプライチェーン情報基盤の相互運用性を確保するための国際標準化の推進（国連</a:t>
            </a:r>
            <a:r>
              <a:rPr lang="en-US" altLang="ja-JP" sz="2000" smtClean="0"/>
              <a:t>CEFACT</a:t>
            </a:r>
            <a:r>
              <a:rPr lang="ja-JP" altLang="en-US" sz="2000" smtClean="0"/>
              <a:t>）。</a:t>
            </a:r>
          </a:p>
          <a:p>
            <a:pPr>
              <a:buFont typeface="Arial" pitchFamily="34" charset="0"/>
              <a:buNone/>
            </a:pPr>
            <a:r>
              <a:rPr lang="ja-JP" altLang="en-US" sz="2000" smtClean="0"/>
              <a:t>　 </a:t>
            </a:r>
            <a:r>
              <a:rPr lang="en-US" altLang="ja-JP" sz="2000" smtClean="0"/>
              <a:t>2.</a:t>
            </a:r>
            <a:r>
              <a:rPr lang="ja-JP" altLang="en-US" sz="2000" smtClean="0"/>
              <a:t>国際標準に基づく我が国サプライチェーン情報基盤の推進（国際</a:t>
            </a:r>
            <a:r>
              <a:rPr lang="en-US" altLang="ja-JP" sz="2000" smtClean="0"/>
              <a:t>/</a:t>
            </a:r>
            <a:r>
              <a:rPr lang="ja-JP" altLang="en-US" sz="2000" smtClean="0"/>
              <a:t>業界横断</a:t>
            </a:r>
            <a:r>
              <a:rPr lang="en-US" altLang="ja-JP" sz="2000" smtClean="0"/>
              <a:t>EDI</a:t>
            </a:r>
            <a:r>
              <a:rPr lang="ja-JP" altLang="en-US" sz="2000" smtClean="0"/>
              <a:t>仕様の拡充と普及）。</a:t>
            </a:r>
          </a:p>
          <a:p>
            <a:pPr>
              <a:buFont typeface="Arial" pitchFamily="34" charset="0"/>
              <a:buNone/>
            </a:pPr>
            <a:r>
              <a:rPr lang="ja-JP" altLang="en-US" sz="2000" smtClean="0"/>
              <a:t>    </a:t>
            </a:r>
            <a:r>
              <a:rPr lang="en-US" altLang="ja-JP" sz="2000" smtClean="0"/>
              <a:t>3.</a:t>
            </a:r>
            <a:r>
              <a:rPr lang="ja-JP" altLang="en-US" sz="2000" smtClean="0"/>
              <a:t>国際標準に基づく各国サプライチェーン情報基盤の構築提案（</a:t>
            </a:r>
            <a:r>
              <a:rPr lang="en-US" altLang="ja-JP" sz="2000" smtClean="0"/>
              <a:t>AFACT</a:t>
            </a:r>
            <a:r>
              <a:rPr lang="ja-JP" altLang="en-US" sz="2000" smtClean="0"/>
              <a:t>および</a:t>
            </a:r>
            <a:r>
              <a:rPr lang="en-US" altLang="ja-JP" sz="2000" smtClean="0"/>
              <a:t>UNNExT</a:t>
            </a:r>
            <a:r>
              <a:rPr lang="ja-JP" altLang="en-US" sz="2000" smtClean="0"/>
              <a:t>）。</a:t>
            </a:r>
          </a:p>
          <a:p>
            <a:pPr>
              <a:buFont typeface="Arial" pitchFamily="34" charset="0"/>
              <a:buNone/>
            </a:pPr>
            <a:r>
              <a:rPr lang="en-US" altLang="ja-JP" sz="2000" smtClean="0"/>
              <a:t>    4.</a:t>
            </a:r>
            <a:r>
              <a:rPr lang="ja-JP" altLang="en-US" sz="2000" smtClean="0"/>
              <a:t>具体的事例に基づくグローバルサプライチェーンのための情報連携システムの要件調査。</a:t>
            </a:r>
          </a:p>
          <a:p>
            <a:pPr>
              <a:buFont typeface="Arial" pitchFamily="34" charset="0"/>
              <a:buNone/>
            </a:pPr>
            <a:r>
              <a:rPr lang="ja-JP" altLang="en-US" sz="2000" smtClean="0"/>
              <a:t>    </a:t>
            </a:r>
            <a:r>
              <a:rPr lang="en-US" altLang="ja-JP" sz="2000" smtClean="0"/>
              <a:t>5.</a:t>
            </a:r>
            <a:r>
              <a:rPr lang="ja-JP" altLang="en-US" sz="2000" smtClean="0"/>
              <a:t>グローバルサプライチェーン管理のための情報連携のあり方研究。</a:t>
            </a:r>
            <a:endParaRPr lang="en-US" altLang="ja-JP" sz="2000" smtClean="0"/>
          </a:p>
          <a:p>
            <a:pPr>
              <a:buFont typeface="Arial" pitchFamily="34" charset="0"/>
              <a:buNone/>
            </a:pPr>
            <a:r>
              <a:rPr lang="en-US" altLang="ja-JP" sz="2000" smtClean="0"/>
              <a:t>    6.</a:t>
            </a:r>
            <a:r>
              <a:rPr lang="ja-JP" altLang="en-US" sz="2000" smtClean="0"/>
              <a:t>サプライチェーン情報基盤となる金流商流の情報連携基盤の検討。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539750" y="3213100"/>
            <a:ext cx="8064500" cy="3457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539750" y="1196975"/>
            <a:ext cx="8064500" cy="1655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032716-F0BD-4CE1-AF8B-16EF5BF5D6F8}" type="slidenum">
              <a:rPr lang="ja-JP" altLang="en-US" smtClean="0"/>
              <a:pPr>
                <a:defRPr/>
              </a:pPr>
              <a:t>1</a:t>
            </a:fld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084168" y="0"/>
            <a:ext cx="3059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b="1" dirty="0" smtClean="0"/>
              <a:t>業界横断</a:t>
            </a:r>
            <a:r>
              <a:rPr kumimoji="1" lang="en-US" altLang="ja-JP" b="1" dirty="0" smtClean="0"/>
              <a:t>2012-3-07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50186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角丸四角形 15"/>
          <p:cNvSpPr/>
          <p:nvPr/>
        </p:nvSpPr>
        <p:spPr>
          <a:xfrm>
            <a:off x="971600" y="476672"/>
            <a:ext cx="7344816" cy="5832648"/>
          </a:xfrm>
          <a:prstGeom prst="roundRect">
            <a:avLst/>
          </a:prstGeom>
          <a:solidFill>
            <a:srgbClr val="FC10DA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998041" y="620688"/>
            <a:ext cx="2880320" cy="4680520"/>
          </a:xfrm>
          <a:prstGeom prst="roundRect">
            <a:avLst/>
          </a:prstGeom>
          <a:solidFill>
            <a:srgbClr val="FFFF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1331640" y="620688"/>
            <a:ext cx="2880320" cy="4680520"/>
          </a:xfrm>
          <a:prstGeom prst="roundRect">
            <a:avLst/>
          </a:prstGeom>
          <a:solidFill>
            <a:srgbClr val="FFFF00">
              <a:alpha val="2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円/楕円 1"/>
          <p:cNvSpPr/>
          <p:nvPr/>
        </p:nvSpPr>
        <p:spPr>
          <a:xfrm>
            <a:off x="1608874" y="1412776"/>
            <a:ext cx="2304256" cy="1296144"/>
          </a:xfrm>
          <a:prstGeom prst="ellipse">
            <a:avLst/>
          </a:prstGeom>
          <a:solidFill>
            <a:schemeClr val="accent1">
              <a:alpha val="18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 smtClean="0">
                <a:solidFill>
                  <a:schemeClr val="tx1"/>
                </a:solidFill>
              </a:rPr>
              <a:t>業界横断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EDI</a:t>
            </a: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基盤整備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円/楕円 2"/>
          <p:cNvSpPr/>
          <p:nvPr/>
        </p:nvSpPr>
        <p:spPr>
          <a:xfrm>
            <a:off x="5286073" y="1412776"/>
            <a:ext cx="2304256" cy="1296144"/>
          </a:xfrm>
          <a:prstGeom prst="ellipse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 smtClean="0">
                <a:solidFill>
                  <a:schemeClr val="tx1"/>
                </a:solidFill>
              </a:rPr>
              <a:t>業界横断</a:t>
            </a:r>
            <a:r>
              <a:rPr lang="en-US" altLang="ja-JP" sz="2000" b="1" dirty="0" smtClean="0">
                <a:solidFill>
                  <a:schemeClr val="tx1"/>
                </a:solidFill>
              </a:rPr>
              <a:t>EDI</a:t>
            </a:r>
          </a:p>
          <a:p>
            <a:pPr algn="ctr"/>
            <a:r>
              <a:rPr lang="ja-JP" altLang="en-US" sz="2000" b="1" dirty="0" smtClean="0">
                <a:solidFill>
                  <a:schemeClr val="tx1"/>
                </a:solidFill>
              </a:rPr>
              <a:t>アジア展開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1608874" y="3789040"/>
            <a:ext cx="2304256" cy="1296144"/>
          </a:xfrm>
          <a:prstGeom prst="ellipse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b="1" dirty="0" smtClean="0">
                <a:solidFill>
                  <a:schemeClr val="tx1"/>
                </a:solidFill>
              </a:rPr>
              <a:t>SC</a:t>
            </a:r>
          </a:p>
          <a:p>
            <a:pPr algn="ctr"/>
            <a:r>
              <a:rPr lang="ja-JP" altLang="en-US" sz="2000" b="1" dirty="0" smtClean="0">
                <a:solidFill>
                  <a:schemeClr val="tx1"/>
                </a:solidFill>
              </a:rPr>
              <a:t>ファイナンス</a:t>
            </a:r>
            <a:endParaRPr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000" b="1" dirty="0" smtClean="0">
                <a:solidFill>
                  <a:schemeClr val="tx1"/>
                </a:solidFill>
              </a:rPr>
              <a:t>サービス</a:t>
            </a:r>
            <a:endParaRPr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000" b="1" dirty="0" smtClean="0">
                <a:solidFill>
                  <a:schemeClr val="tx1"/>
                </a:solidFill>
              </a:rPr>
              <a:t>提供</a:t>
            </a:r>
            <a:endParaRPr lang="en-US" altLang="ja-JP" sz="2000" b="1" dirty="0" smtClean="0">
              <a:solidFill>
                <a:schemeClr val="tx1"/>
              </a:solidFill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5286073" y="3789040"/>
            <a:ext cx="2304256" cy="1296144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b="1" dirty="0" smtClean="0">
                <a:solidFill>
                  <a:schemeClr val="tx1"/>
                </a:solidFill>
              </a:rPr>
              <a:t>GSC</a:t>
            </a:r>
          </a:p>
          <a:p>
            <a:pPr algn="ctr"/>
            <a:r>
              <a:rPr lang="ja-JP" altLang="en-US" sz="2000" b="1" dirty="0" smtClean="0">
                <a:solidFill>
                  <a:schemeClr val="tx1"/>
                </a:solidFill>
              </a:rPr>
              <a:t>ファイナンス</a:t>
            </a:r>
            <a:endParaRPr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000" b="1" dirty="0" smtClean="0">
                <a:solidFill>
                  <a:schemeClr val="tx1"/>
                </a:solidFill>
              </a:rPr>
              <a:t>アジア展開</a:t>
            </a:r>
            <a:endParaRPr lang="en-US" altLang="ja-JP" sz="2000" b="1" dirty="0" smtClean="0">
              <a:solidFill>
                <a:schemeClr val="tx1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347864" y="2708920"/>
            <a:ext cx="2664296" cy="1080120"/>
          </a:xfrm>
          <a:prstGeom prst="ellipse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 smtClean="0">
                <a:solidFill>
                  <a:schemeClr val="tx1"/>
                </a:solidFill>
              </a:rPr>
              <a:t>グローバル</a:t>
            </a:r>
            <a:endParaRPr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000" b="1" dirty="0">
                <a:solidFill>
                  <a:schemeClr val="tx1"/>
                </a:solidFill>
              </a:rPr>
              <a:t>メッセージング</a:t>
            </a:r>
            <a:endParaRPr lang="en-US" altLang="ja-JP" sz="2000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b="1" dirty="0" smtClean="0">
                <a:solidFill>
                  <a:schemeClr val="tx1"/>
                </a:solidFill>
              </a:rPr>
              <a:t>基盤戦略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2" name="左右矢印 11"/>
          <p:cNvSpPr/>
          <p:nvPr/>
        </p:nvSpPr>
        <p:spPr>
          <a:xfrm>
            <a:off x="3935723" y="1844824"/>
            <a:ext cx="1372943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左右矢印 12"/>
          <p:cNvSpPr/>
          <p:nvPr/>
        </p:nvSpPr>
        <p:spPr>
          <a:xfrm>
            <a:off x="3935723" y="4221088"/>
            <a:ext cx="1372943" cy="43204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十字形 13"/>
          <p:cNvSpPr/>
          <p:nvPr/>
        </p:nvSpPr>
        <p:spPr>
          <a:xfrm>
            <a:off x="2483768" y="3014954"/>
            <a:ext cx="576064" cy="468052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十字形 14"/>
          <p:cNvSpPr/>
          <p:nvPr/>
        </p:nvSpPr>
        <p:spPr>
          <a:xfrm>
            <a:off x="6150169" y="2968497"/>
            <a:ext cx="576064" cy="468052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483768" y="5589240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/>
              <a:t>情報連携国際標準基盤整備</a:t>
            </a:r>
            <a:endParaRPr kumimoji="1" lang="ja-JP" altLang="en-US" sz="2400" b="1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835696" y="83671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/>
              <a:t>日本国内</a:t>
            </a:r>
            <a:endParaRPr kumimoji="1" lang="ja-JP" altLang="en-US" sz="2400" b="1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466093" y="83671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b="1" dirty="0" smtClean="0"/>
              <a:t>海外（アジア）</a:t>
            </a:r>
            <a:endParaRPr kumimoji="1" lang="ja-JP" altLang="en-US" sz="2400" b="1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7485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4983015" y="3840015"/>
            <a:ext cx="3384376" cy="144016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115616" y="3789040"/>
            <a:ext cx="3384376" cy="1440160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ローチャート : 磁気ディスク 7"/>
          <p:cNvSpPr/>
          <p:nvPr/>
        </p:nvSpPr>
        <p:spPr>
          <a:xfrm>
            <a:off x="1907704" y="476672"/>
            <a:ext cx="5544616" cy="3096344"/>
          </a:xfrm>
          <a:prstGeom prst="flowChartMagneticDisk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ローチャート : 定義済み処理 1"/>
          <p:cNvSpPr/>
          <p:nvPr/>
        </p:nvSpPr>
        <p:spPr>
          <a:xfrm>
            <a:off x="3995936" y="2065040"/>
            <a:ext cx="1008112" cy="728464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サポイン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フローチャート : 定義済み処理 2"/>
          <p:cNvSpPr/>
          <p:nvPr/>
        </p:nvSpPr>
        <p:spPr>
          <a:xfrm>
            <a:off x="2420144" y="1421160"/>
            <a:ext cx="1512168" cy="1008112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共通情報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フローチャート : 定義済み処理 3"/>
          <p:cNvSpPr/>
          <p:nvPr/>
        </p:nvSpPr>
        <p:spPr>
          <a:xfrm>
            <a:off x="5017513" y="2295310"/>
            <a:ext cx="872480" cy="670774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自治体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フローチャート : 定義済み処理 4"/>
          <p:cNvSpPr/>
          <p:nvPr/>
        </p:nvSpPr>
        <p:spPr>
          <a:xfrm>
            <a:off x="4274005" y="908720"/>
            <a:ext cx="1179748" cy="742782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当事者マスター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フローチャート : 定義済み処理 5"/>
          <p:cNvSpPr/>
          <p:nvPr/>
        </p:nvSpPr>
        <p:spPr>
          <a:xfrm>
            <a:off x="5889993" y="2574513"/>
            <a:ext cx="972108" cy="742782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海外展開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フローチャート : 定義済み処理 6"/>
          <p:cNvSpPr/>
          <p:nvPr/>
        </p:nvSpPr>
        <p:spPr>
          <a:xfrm>
            <a:off x="5808730" y="1231032"/>
            <a:ext cx="953761" cy="742782"/>
          </a:xfrm>
          <a:prstGeom prst="flowChartPredefinedProcess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口座情報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フローチャート : せん孔テープ 8"/>
          <p:cNvSpPr/>
          <p:nvPr/>
        </p:nvSpPr>
        <p:spPr>
          <a:xfrm>
            <a:off x="1547664" y="4221088"/>
            <a:ext cx="1008112" cy="648072"/>
          </a:xfrm>
          <a:prstGeom prst="flowChartPunchedTap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ビジネスプロセス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フローチャート : せん孔テープ 9"/>
          <p:cNvSpPr/>
          <p:nvPr/>
        </p:nvSpPr>
        <p:spPr>
          <a:xfrm>
            <a:off x="5367935" y="4221088"/>
            <a:ext cx="1008112" cy="648072"/>
          </a:xfrm>
          <a:prstGeom prst="flowChartPunchedTap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ビジネスプロセス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フローチャート : 複数書類 10"/>
          <p:cNvSpPr/>
          <p:nvPr/>
        </p:nvSpPr>
        <p:spPr>
          <a:xfrm>
            <a:off x="3176228" y="4221088"/>
            <a:ext cx="963724" cy="792088"/>
          </a:xfrm>
          <a:prstGeom prst="flowChartMultidocumen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EDI</a:t>
            </a:r>
            <a:r>
              <a:rPr lang="ja-JP" altLang="en-US" dirty="0" smtClean="0">
                <a:solidFill>
                  <a:schemeClr val="tx1"/>
                </a:solidFill>
              </a:rPr>
              <a:t>メッセージ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フローチャート : 複数書類 11"/>
          <p:cNvSpPr/>
          <p:nvPr/>
        </p:nvSpPr>
        <p:spPr>
          <a:xfrm>
            <a:off x="6862101" y="4148191"/>
            <a:ext cx="963724" cy="792088"/>
          </a:xfrm>
          <a:prstGeom prst="flowChartMultidocumen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EDI</a:t>
            </a:r>
            <a:r>
              <a:rPr lang="ja-JP" altLang="en-US" dirty="0" smtClean="0">
                <a:solidFill>
                  <a:schemeClr val="tx1"/>
                </a:solidFill>
              </a:rPr>
              <a:t>メッセージ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111424" y="3789040"/>
            <a:ext cx="1880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中小企業共通</a:t>
            </a:r>
            <a:r>
              <a:rPr kumimoji="1" lang="en-US" altLang="ja-JP" dirty="0" smtClean="0"/>
              <a:t>EDI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83015" y="3840015"/>
            <a:ext cx="232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自治体消費財調達</a:t>
            </a:r>
            <a:r>
              <a:rPr kumimoji="1" lang="en-US" altLang="ja-JP" dirty="0" smtClean="0"/>
              <a:t>EDI</a:t>
            </a:r>
            <a:endParaRPr kumimoji="1" lang="ja-JP" altLang="en-US" dirty="0"/>
          </a:p>
        </p:txBody>
      </p:sp>
      <p:sp>
        <p:nvSpPr>
          <p:cNvPr id="17" name="フローチャート : 内部記憶 16"/>
          <p:cNvSpPr/>
          <p:nvPr/>
        </p:nvSpPr>
        <p:spPr>
          <a:xfrm>
            <a:off x="1793159" y="5733256"/>
            <a:ext cx="1008112" cy="720080"/>
          </a:xfrm>
          <a:prstGeom prst="flowChartInternalStorag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EXCEL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フレーム 17"/>
          <p:cNvSpPr/>
          <p:nvPr/>
        </p:nvSpPr>
        <p:spPr>
          <a:xfrm>
            <a:off x="4274005" y="5733256"/>
            <a:ext cx="1179748" cy="72008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499992" y="5908630"/>
            <a:ext cx="654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XML</a:t>
            </a:r>
            <a:endParaRPr kumimoji="1" lang="ja-JP" altLang="en-US" dirty="0"/>
          </a:p>
        </p:txBody>
      </p:sp>
      <p:cxnSp>
        <p:nvCxnSpPr>
          <p:cNvPr id="21" name="直線矢印コネクタ 20"/>
          <p:cNvCxnSpPr/>
          <p:nvPr/>
        </p:nvCxnSpPr>
        <p:spPr>
          <a:xfrm flipH="1">
            <a:off x="2801271" y="5013176"/>
            <a:ext cx="690609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3658090" y="5013176"/>
            <a:ext cx="841902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2555776" y="4617132"/>
            <a:ext cx="590799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6323656" y="4544235"/>
            <a:ext cx="590799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084294" y="590163"/>
            <a:ext cx="2189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/>
              <a:t>業界横断</a:t>
            </a:r>
            <a:r>
              <a:rPr kumimoji="1" lang="en-US" altLang="ja-JP" sz="2400" b="1" dirty="0" smtClean="0"/>
              <a:t>EDI</a:t>
            </a:r>
          </a:p>
          <a:p>
            <a:r>
              <a:rPr lang="ja-JP" altLang="en-US" sz="2400" b="1" dirty="0" smtClean="0"/>
              <a:t>ライブラリー</a:t>
            </a:r>
            <a:endParaRPr kumimoji="1" lang="ja-JP" altLang="en-US" sz="2400" b="1" dirty="0"/>
          </a:p>
        </p:txBody>
      </p:sp>
      <p:sp>
        <p:nvSpPr>
          <p:cNvPr id="30" name="下矢印 29"/>
          <p:cNvSpPr/>
          <p:nvPr/>
        </p:nvSpPr>
        <p:spPr>
          <a:xfrm>
            <a:off x="3302149" y="2984984"/>
            <a:ext cx="928737" cy="8229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下矢印 30"/>
          <p:cNvSpPr/>
          <p:nvPr/>
        </p:nvSpPr>
        <p:spPr>
          <a:xfrm>
            <a:off x="5078160" y="3060576"/>
            <a:ext cx="928737" cy="8229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ローチャート : 書類 31"/>
          <p:cNvSpPr/>
          <p:nvPr/>
        </p:nvSpPr>
        <p:spPr>
          <a:xfrm>
            <a:off x="3179149" y="5733256"/>
            <a:ext cx="816787" cy="720080"/>
          </a:xfrm>
          <a:prstGeom prst="flowChartDocument">
            <a:avLst/>
          </a:prstGeom>
          <a:solidFill>
            <a:schemeClr val="accent1">
              <a:alpha val="1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紙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FAX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33" name="直線矢印コネクタ 32"/>
          <p:cNvCxnSpPr>
            <a:stCxn id="11" idx="2"/>
            <a:endCxn id="32" idx="0"/>
          </p:cNvCxnSpPr>
          <p:nvPr/>
        </p:nvCxnSpPr>
        <p:spPr>
          <a:xfrm flipH="1">
            <a:off x="3587543" y="4983179"/>
            <a:ext cx="3532" cy="75007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 : 磁気ディスク 35"/>
          <p:cNvSpPr/>
          <p:nvPr/>
        </p:nvSpPr>
        <p:spPr>
          <a:xfrm>
            <a:off x="395536" y="1231032"/>
            <a:ext cx="1152128" cy="1714872"/>
          </a:xfrm>
          <a:prstGeom prst="flowChartMagneticDisk">
            <a:avLst/>
          </a:prstGeom>
          <a:solidFill>
            <a:srgbClr val="FC10DA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chemeClr val="tx1"/>
                </a:solidFill>
              </a:rPr>
              <a:t>国連</a:t>
            </a:r>
            <a:endParaRPr lang="en-US" altLang="ja-JP" b="1" dirty="0" smtClean="0">
              <a:solidFill>
                <a:schemeClr val="tx1"/>
              </a:solidFill>
            </a:endParaRPr>
          </a:p>
          <a:p>
            <a:pPr algn="ctr"/>
            <a:r>
              <a:rPr kumimoji="1" lang="en-US" altLang="ja-JP" b="1" dirty="0" smtClean="0">
                <a:solidFill>
                  <a:schemeClr val="tx1"/>
                </a:solidFill>
              </a:rPr>
              <a:t>CEFACT</a:t>
            </a:r>
          </a:p>
          <a:p>
            <a:pPr algn="ctr"/>
            <a:r>
              <a:rPr lang="en-US" altLang="ja-JP" b="1" dirty="0" smtClean="0">
                <a:solidFill>
                  <a:schemeClr val="tx1"/>
                </a:solidFill>
              </a:rPr>
              <a:t>CCL</a:t>
            </a:r>
            <a:endParaRPr kumimoji="1" lang="ja-JP" altLang="en-US" b="1" dirty="0">
              <a:solidFill>
                <a:schemeClr val="tx1"/>
              </a:solidFill>
            </a:endParaRPr>
          </a:p>
        </p:txBody>
      </p:sp>
      <p:sp>
        <p:nvSpPr>
          <p:cNvPr id="37" name="右矢印 36"/>
          <p:cNvSpPr/>
          <p:nvPr/>
        </p:nvSpPr>
        <p:spPr>
          <a:xfrm>
            <a:off x="1547664" y="1750916"/>
            <a:ext cx="360040" cy="705481"/>
          </a:xfrm>
          <a:prstGeom prst="rightArrow">
            <a:avLst/>
          </a:prstGeom>
          <a:solidFill>
            <a:srgbClr val="FC10DA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ローチャート : 磁気ディスク 37"/>
          <p:cNvSpPr/>
          <p:nvPr/>
        </p:nvSpPr>
        <p:spPr>
          <a:xfrm>
            <a:off x="7825825" y="1207604"/>
            <a:ext cx="1152128" cy="1714872"/>
          </a:xfrm>
          <a:prstGeom prst="flowChartMagneticDisk">
            <a:avLst/>
          </a:prstGeom>
          <a:solidFill>
            <a:srgbClr val="00B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solidFill>
                  <a:schemeClr val="tx1"/>
                </a:solidFill>
              </a:rPr>
              <a:t>業界</a:t>
            </a:r>
            <a:endParaRPr lang="en-US" altLang="ja-JP" b="1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標準</a:t>
            </a:r>
            <a:endParaRPr lang="en-US" altLang="ja-JP" b="1" dirty="0" smtClean="0">
              <a:solidFill>
                <a:schemeClr val="tx1"/>
              </a:solidFill>
            </a:endParaRPr>
          </a:p>
        </p:txBody>
      </p:sp>
      <p:sp>
        <p:nvSpPr>
          <p:cNvPr id="39" name="左矢印 38"/>
          <p:cNvSpPr/>
          <p:nvPr/>
        </p:nvSpPr>
        <p:spPr>
          <a:xfrm>
            <a:off x="7452320" y="1690332"/>
            <a:ext cx="373505" cy="768660"/>
          </a:xfrm>
          <a:prstGeom prst="leftArrow">
            <a:avLst/>
          </a:prstGeom>
          <a:solidFill>
            <a:srgbClr val="00B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直線矢印コネクタ 40"/>
          <p:cNvCxnSpPr/>
          <p:nvPr/>
        </p:nvCxnSpPr>
        <p:spPr>
          <a:xfrm flipV="1">
            <a:off x="611560" y="2945904"/>
            <a:ext cx="0" cy="15632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 flipV="1">
            <a:off x="8676456" y="2907504"/>
            <a:ext cx="0" cy="156321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>
            <a:endCxn id="13" idx="1"/>
          </p:cNvCxnSpPr>
          <p:nvPr/>
        </p:nvCxnSpPr>
        <p:spPr>
          <a:xfrm>
            <a:off x="611560" y="4509120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 flipH="1">
            <a:off x="8401889" y="4470720"/>
            <a:ext cx="2745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スライド番号プレースホルダー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104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円/楕円 33"/>
          <p:cNvSpPr/>
          <p:nvPr/>
        </p:nvSpPr>
        <p:spPr>
          <a:xfrm>
            <a:off x="1619672" y="4995174"/>
            <a:ext cx="774086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円/楕円 32"/>
          <p:cNvSpPr/>
          <p:nvPr/>
        </p:nvSpPr>
        <p:spPr>
          <a:xfrm>
            <a:off x="3923928" y="4015104"/>
            <a:ext cx="774086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1747604" y="3160710"/>
            <a:ext cx="774086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5652120" y="1520788"/>
            <a:ext cx="774086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8028384" y="1332384"/>
            <a:ext cx="485936" cy="5124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7236296" y="1844824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/楕円 3"/>
          <p:cNvSpPr/>
          <p:nvPr/>
        </p:nvSpPr>
        <p:spPr>
          <a:xfrm>
            <a:off x="2753544" y="5877272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1619672" y="3861048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36912" y="-25558"/>
            <a:ext cx="12780912" cy="6622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直線矢印コネクタ 7"/>
          <p:cNvCxnSpPr/>
          <p:nvPr/>
        </p:nvCxnSpPr>
        <p:spPr>
          <a:xfrm flipV="1">
            <a:off x="7632340" y="1588604"/>
            <a:ext cx="639012" cy="61626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>
            <a:off x="2015716" y="2204864"/>
            <a:ext cx="5220580" cy="20162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3149588" y="2564904"/>
            <a:ext cx="4482752" cy="36724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2015716" y="4401108"/>
            <a:ext cx="1133872" cy="18362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円/楕円 22"/>
          <p:cNvSpPr/>
          <p:nvPr/>
        </p:nvSpPr>
        <p:spPr>
          <a:xfrm>
            <a:off x="3374436" y="1841274"/>
            <a:ext cx="774086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6039163" y="1841274"/>
            <a:ext cx="1341149" cy="324036"/>
          </a:xfrm>
          <a:prstGeom prst="straightConnector1">
            <a:avLst/>
          </a:prstGeom>
          <a:ln w="3175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3923928" y="2204864"/>
            <a:ext cx="3608784" cy="112846"/>
          </a:xfrm>
          <a:prstGeom prst="straightConnector1">
            <a:avLst/>
          </a:prstGeom>
          <a:ln w="3175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flipV="1">
            <a:off x="2411760" y="2317710"/>
            <a:ext cx="5120952" cy="1167036"/>
          </a:xfrm>
          <a:prstGeom prst="straightConnector1">
            <a:avLst/>
          </a:prstGeom>
          <a:ln w="3175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2015716" y="2317710"/>
            <a:ext cx="5516996" cy="2839482"/>
          </a:xfrm>
          <a:prstGeom prst="straightConnector1">
            <a:avLst/>
          </a:prstGeom>
          <a:ln w="3175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flipV="1">
            <a:off x="4310971" y="2470110"/>
            <a:ext cx="3374141" cy="1869030"/>
          </a:xfrm>
          <a:prstGeom prst="straightConnector1">
            <a:avLst/>
          </a:prstGeom>
          <a:ln w="31750"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角丸四角形 40"/>
          <p:cNvSpPr/>
          <p:nvPr/>
        </p:nvSpPr>
        <p:spPr>
          <a:xfrm>
            <a:off x="5652120" y="4401108"/>
            <a:ext cx="1980220" cy="1044116"/>
          </a:xfrm>
          <a:prstGeom prst="roundRect">
            <a:avLst/>
          </a:prstGeom>
          <a:solidFill>
            <a:srgbClr val="FC10DA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GSC</a:t>
            </a: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ファイナンス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の展開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6961736" y="3177141"/>
            <a:ext cx="1980220" cy="1044116"/>
          </a:xfrm>
          <a:prstGeom prst="roundRect">
            <a:avLst/>
          </a:prstGeom>
          <a:solidFill>
            <a:srgbClr val="FC10DA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メッセージング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基盤の共有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757494" y="1520788"/>
            <a:ext cx="1980220" cy="1044116"/>
          </a:xfrm>
          <a:prstGeom prst="roundRect">
            <a:avLst/>
          </a:prstGeom>
          <a:solidFill>
            <a:srgbClr val="FC10DA">
              <a:alpha val="3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業界横断</a:t>
            </a:r>
            <a:r>
              <a:rPr lang="en-US" altLang="ja-JP" dirty="0" smtClean="0">
                <a:solidFill>
                  <a:schemeClr val="tx1"/>
                </a:solidFill>
              </a:rPr>
              <a:t>EDI</a:t>
            </a:r>
            <a:r>
              <a:rPr lang="ja-JP" altLang="en-US" dirty="0" smtClean="0">
                <a:solidFill>
                  <a:schemeClr val="tx1"/>
                </a:solidFill>
              </a:rPr>
              <a:t>仕様の相互参照</a:t>
            </a:r>
            <a:endParaRPr lang="en-US" altLang="ja-JP" dirty="0" smtClean="0">
              <a:solidFill>
                <a:schemeClr val="tx1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BBA82-EE8C-47F1-83CC-0A06C25B382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451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101</Words>
  <Application>Microsoft Office PowerPoint</Application>
  <PresentationFormat>画面に合わせる (4:3)</PresentationFormat>
  <Paragraphs>62</Paragraphs>
  <Slides>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サプライチェーン情報基盤研究会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サプライチェーン情報基盤研究会</dc:title>
  <dc:creator>sugamata1</dc:creator>
  <cp:lastModifiedBy>sugamata1</cp:lastModifiedBy>
  <cp:revision>2</cp:revision>
  <dcterms:created xsi:type="dcterms:W3CDTF">2012-10-23T00:31:09Z</dcterms:created>
  <dcterms:modified xsi:type="dcterms:W3CDTF">2012-11-12T02:54:54Z</dcterms:modified>
</cp:coreProperties>
</file>