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9" r:id="rId2"/>
    <p:sldId id="263" r:id="rId3"/>
    <p:sldId id="258" r:id="rId4"/>
    <p:sldId id="260" r:id="rId5"/>
    <p:sldId id="261" r:id="rId6"/>
    <p:sldId id="262" r:id="rId7"/>
  </p:sldIdLst>
  <p:sldSz cx="9144000" cy="6858000" type="screen4x3"/>
  <p:notesSz cx="6888163" cy="100187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117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85466" cy="50133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901074" y="1"/>
            <a:ext cx="2985465" cy="501339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D2473DBF-81FF-4A87-B651-77A6F725E0F0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515762"/>
            <a:ext cx="2985466" cy="501338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901074" y="9515762"/>
            <a:ext cx="2985465" cy="501338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E9C1CF4B-2FC5-4243-B893-91AF351BE0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10140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4871" cy="500936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0936"/>
          </a:xfrm>
          <a:prstGeom prst="rect">
            <a:avLst/>
          </a:prstGeom>
        </p:spPr>
        <p:txBody>
          <a:bodyPr vert="horz" lIns="93113" tIns="46557" rIns="93113" bIns="46557" rtlCol="0"/>
          <a:lstStyle>
            <a:lvl1pPr algn="r">
              <a:defRPr sz="1200"/>
            </a:lvl1pPr>
          </a:lstStyle>
          <a:p>
            <a:fld id="{1D0C7DDD-66AF-485E-96E7-D9C074B842F4}" type="datetimeFigureOut">
              <a:rPr kumimoji="1" lang="ja-JP" altLang="en-US" smtClean="0"/>
              <a:t>2012/10/4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11737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13" tIns="46557" rIns="93113" bIns="4655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758890"/>
            <a:ext cx="5510530" cy="4508421"/>
          </a:xfrm>
          <a:prstGeom prst="rect">
            <a:avLst/>
          </a:prstGeom>
        </p:spPr>
        <p:txBody>
          <a:bodyPr vert="horz" lIns="93113" tIns="46557" rIns="93113" bIns="46557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516039"/>
            <a:ext cx="2984871" cy="500936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0936"/>
          </a:xfrm>
          <a:prstGeom prst="rect">
            <a:avLst/>
          </a:prstGeom>
        </p:spPr>
        <p:txBody>
          <a:bodyPr vert="horz" lIns="93113" tIns="46557" rIns="93113" bIns="46557" rtlCol="0" anchor="b"/>
          <a:lstStyle>
            <a:lvl1pPr algn="r">
              <a:defRPr sz="1200"/>
            </a:lvl1pPr>
          </a:lstStyle>
          <a:p>
            <a:fld id="{9C288203-9EC8-4403-B214-CDD6FC2BDCB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19205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D15833-4540-4052-AA52-0D71AEB6843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5481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88203-9EC8-4403-B214-CDD6FC2BDCBB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01690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882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ja-JP" altLang="en-US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6A3117-C5A2-4CBC-B2AF-B1B04ABAD666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95373-2C2F-482D-9AEA-BF138B68DA1F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6900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95373-2C2F-482D-9AEA-BF138B68DA1F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588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C95373-2C2F-482D-9AEA-BF138B68DA1F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1433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205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88217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2611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413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98743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7366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1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4802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965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2355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046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AB373-87C8-44E6-988D-721A7D4BA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9027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3568" y="1988840"/>
            <a:ext cx="7772400" cy="1470025"/>
          </a:xfrm>
        </p:spPr>
        <p:txBody>
          <a:bodyPr>
            <a:normAutofit/>
          </a:bodyPr>
          <a:lstStyle/>
          <a:p>
            <a:r>
              <a:rPr kumimoji="1" lang="ja-JP" altLang="en-US" dirty="0" smtClean="0"/>
              <a:t>中小企業共通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仕様</a:t>
            </a:r>
            <a:r>
              <a:rPr lang="ja-JP" altLang="en-US" dirty="0"/>
              <a:t>（</a:t>
            </a:r>
            <a:r>
              <a:rPr kumimoji="1" lang="ja-JP" altLang="en-US" dirty="0" smtClean="0"/>
              <a:t>案）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/>
              <a:t>検討手順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414908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2012</a:t>
            </a:r>
            <a:r>
              <a:rPr kumimoji="1" lang="ja-JP" altLang="en-US" dirty="0" smtClean="0"/>
              <a:t>年</a:t>
            </a:r>
            <a:r>
              <a:rPr kumimoji="1" lang="en-US" altLang="ja-JP" dirty="0" smtClean="0"/>
              <a:t>10</a:t>
            </a:r>
            <a:r>
              <a:rPr kumimoji="1" lang="ja-JP" altLang="en-US" dirty="0" smtClean="0"/>
              <a:t>月</a:t>
            </a:r>
            <a:endParaRPr kumimoji="1" lang="en-US" altLang="ja-JP" dirty="0" smtClean="0"/>
          </a:p>
          <a:p>
            <a:r>
              <a:rPr lang="ja-JP" altLang="en-US" dirty="0" smtClean="0"/>
              <a:t>ＩＴコーディネータ協会</a:t>
            </a:r>
            <a:r>
              <a:rPr lang="en-US" altLang="ja-JP" dirty="0" smtClean="0"/>
              <a:t>IT</a:t>
            </a:r>
            <a:r>
              <a:rPr lang="ja-JP" altLang="en-US" dirty="0" smtClean="0"/>
              <a:t>経営研究所</a:t>
            </a:r>
            <a:endParaRPr lang="en-US" altLang="ja-JP" dirty="0" smtClean="0"/>
          </a:p>
          <a:p>
            <a:r>
              <a:rPr lang="ja-JP" altLang="en-US" dirty="0" smtClean="0"/>
              <a:t>データ連携調査研究委員会</a:t>
            </a:r>
            <a:endParaRPr lang="en-US" altLang="ja-JP" dirty="0" smtClean="0"/>
          </a:p>
          <a:p>
            <a:r>
              <a:rPr kumimoji="1" lang="ja-JP" altLang="en-US" dirty="0"/>
              <a:t>中小</a:t>
            </a:r>
            <a:r>
              <a:rPr kumimoji="1" lang="ja-JP" altLang="en-US" dirty="0" smtClean="0"/>
              <a:t>企業</a:t>
            </a:r>
            <a:r>
              <a:rPr kumimoji="1" lang="en-US" altLang="ja-JP" dirty="0" smtClean="0"/>
              <a:t>EDI</a:t>
            </a:r>
            <a:r>
              <a:rPr kumimoji="1" lang="ja-JP" altLang="en-US" dirty="0" smtClean="0"/>
              <a:t>部会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372200" y="332656"/>
            <a:ext cx="2376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業界横断 </a:t>
            </a:r>
            <a:r>
              <a:rPr kumimoji="1" lang="en-US" altLang="ja-JP" dirty="0" smtClean="0"/>
              <a:t>2012_2_03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852429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ja-JP" altLang="en-US" dirty="0" smtClean="0"/>
              <a:t>中小企業共通</a:t>
            </a:r>
            <a:r>
              <a:rPr lang="en-US" altLang="ja-JP" dirty="0" smtClean="0"/>
              <a:t>EDI</a:t>
            </a:r>
            <a:r>
              <a:rPr lang="ja-JP" altLang="en-US" dirty="0" smtClean="0"/>
              <a:t>仕様</a:t>
            </a:r>
            <a:r>
              <a:rPr lang="ja-JP" altLang="en-US" dirty="0"/>
              <a:t>（案）</a:t>
            </a:r>
            <a:r>
              <a:rPr lang="ja-JP" altLang="en-US" dirty="0" smtClean="0"/>
              <a:t>検討手順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5040560"/>
          </a:xfrm>
        </p:spPr>
        <p:txBody>
          <a:bodyPr>
            <a:normAutofit fontScale="85000" lnSpcReduction="10000"/>
          </a:bodyPr>
          <a:lstStyle/>
          <a:p>
            <a:r>
              <a:rPr lang="ja-JP" altLang="en-US" dirty="0" smtClean="0"/>
              <a:t>「中小企業共通</a:t>
            </a:r>
            <a:r>
              <a:rPr lang="en-US" altLang="ja-JP" dirty="0" smtClean="0"/>
              <a:t>EDI</a:t>
            </a:r>
            <a:r>
              <a:rPr lang="ja-JP" altLang="en-US" dirty="0" smtClean="0"/>
              <a:t>仕様」はコクヨ伝票を起点とする</a:t>
            </a:r>
            <a:endParaRPr lang="en-US" altLang="ja-JP" dirty="0" smtClean="0"/>
          </a:p>
          <a:p>
            <a:r>
              <a:rPr lang="ja-JP" altLang="en-US" dirty="0" smtClean="0"/>
              <a:t>コクヨ伝票記載の情報項目をベースにして「</a:t>
            </a:r>
            <a:r>
              <a:rPr lang="ja-JP" altLang="en-US" dirty="0"/>
              <a:t>中小企業基本情報項目</a:t>
            </a:r>
            <a:r>
              <a:rPr lang="ja-JP" altLang="en-US" dirty="0" smtClean="0"/>
              <a:t>」を策定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EDI</a:t>
            </a:r>
            <a:r>
              <a:rPr lang="ja-JP" altLang="en-US" dirty="0" smtClean="0"/>
              <a:t>化に必要な識別情報項目を追加</a:t>
            </a:r>
            <a:endParaRPr lang="en-US" altLang="ja-JP" dirty="0" smtClean="0"/>
          </a:p>
          <a:p>
            <a:pPr lvl="1"/>
            <a:r>
              <a:rPr lang="ja-JP" altLang="en-US" dirty="0"/>
              <a:t>取引</a:t>
            </a:r>
            <a:r>
              <a:rPr lang="ja-JP" altLang="en-US" dirty="0" smtClean="0"/>
              <a:t>に必須の金額情報項目・税情報項目を追加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異なるタイプの注文書への対応</a:t>
            </a:r>
            <a:endParaRPr lang="en-US" altLang="ja-JP" dirty="0" smtClean="0"/>
          </a:p>
          <a:p>
            <a:r>
              <a:rPr lang="ja-JP" altLang="en-US" dirty="0" smtClean="0"/>
              <a:t>各業界固有取引情報項目を「業界拡張版」として策定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「中小製造業拡張版」</a:t>
            </a:r>
            <a:r>
              <a:rPr lang="ja-JP" altLang="en-US" dirty="0"/>
              <a:t>（</a:t>
            </a:r>
            <a:r>
              <a:rPr lang="ja-JP" altLang="en-US" dirty="0" smtClean="0"/>
              <a:t>案）、「サポイン拡張版」（案）策定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大手業界とは個別に「業界別中小企業拡張版」を協議　</a:t>
            </a:r>
            <a:endParaRPr lang="en-US" altLang="ja-JP" dirty="0" smtClean="0"/>
          </a:p>
          <a:p>
            <a:r>
              <a:rPr lang="ja-JP" altLang="en-US" dirty="0" smtClean="0"/>
              <a:t>「国際</a:t>
            </a:r>
            <a:r>
              <a:rPr kumimoji="1" lang="ja-JP" altLang="en-US" dirty="0" smtClean="0"/>
              <a:t>取引情報項目」や「中小企業間取引情報項目」は別途検討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12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正方形/長方形 3"/>
          <p:cNvSpPr>
            <a:spLocks noChangeArrowheads="1"/>
          </p:cNvSpPr>
          <p:nvPr/>
        </p:nvSpPr>
        <p:spPr bwMode="auto">
          <a:xfrm>
            <a:off x="2786170" y="1916493"/>
            <a:ext cx="3627944" cy="936314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b"/>
          <a:lstStyle/>
          <a:p>
            <a:pPr algn="ctr"/>
            <a:r>
              <a:rPr lang="ja-JP" altLang="en-US" sz="1400" dirty="0"/>
              <a:t>（</a:t>
            </a:r>
            <a:r>
              <a:rPr lang="en-US" altLang="ja-JP" sz="1400" dirty="0" smtClean="0"/>
              <a:t>JAMA</a:t>
            </a:r>
            <a:r>
              <a:rPr lang="ja-JP" altLang="en-US" sz="1400" dirty="0" smtClean="0"/>
              <a:t>中小企業拡張版</a:t>
            </a:r>
            <a:r>
              <a:rPr lang="ja-JP" altLang="en-US" sz="1400" dirty="0"/>
              <a:t>）</a:t>
            </a:r>
          </a:p>
        </p:txBody>
      </p:sp>
      <p:sp>
        <p:nvSpPr>
          <p:cNvPr id="121859" name="正方形/長方形 4"/>
          <p:cNvSpPr>
            <a:spLocks noChangeArrowheads="1"/>
          </p:cNvSpPr>
          <p:nvPr/>
        </p:nvSpPr>
        <p:spPr bwMode="auto">
          <a:xfrm>
            <a:off x="2786170" y="2996855"/>
            <a:ext cx="3627943" cy="864290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b"/>
          <a:lstStyle/>
          <a:p>
            <a:pPr algn="ctr"/>
            <a:r>
              <a:rPr lang="ja-JP" altLang="en-US" sz="1400" dirty="0"/>
              <a:t>（</a:t>
            </a:r>
            <a:r>
              <a:rPr lang="en-US" altLang="ja-JP" sz="1400" dirty="0" smtClean="0"/>
              <a:t>CEDI</a:t>
            </a:r>
            <a:r>
              <a:rPr lang="ja-JP" altLang="en-US" sz="1400" dirty="0" smtClean="0"/>
              <a:t>中小企業拡張版</a:t>
            </a:r>
            <a:r>
              <a:rPr lang="ja-JP" altLang="en-US" sz="1400" dirty="0"/>
              <a:t>）</a:t>
            </a:r>
          </a:p>
        </p:txBody>
      </p:sp>
      <p:sp>
        <p:nvSpPr>
          <p:cNvPr id="121860" name="Rectangle 3"/>
          <p:cNvSpPr>
            <a:spLocks noChangeArrowheads="1"/>
          </p:cNvSpPr>
          <p:nvPr/>
        </p:nvSpPr>
        <p:spPr bwMode="auto">
          <a:xfrm>
            <a:off x="107950" y="378455"/>
            <a:ext cx="8928100" cy="636365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sz="1400">
              <a:solidFill>
                <a:srgbClr val="000000"/>
              </a:solidFill>
            </a:endParaRPr>
          </a:p>
        </p:txBody>
      </p:sp>
      <p:sp>
        <p:nvSpPr>
          <p:cNvPr id="121861" name="Rectangle 6"/>
          <p:cNvSpPr>
            <a:spLocks noChangeArrowheads="1"/>
          </p:cNvSpPr>
          <p:nvPr/>
        </p:nvSpPr>
        <p:spPr bwMode="auto">
          <a:xfrm>
            <a:off x="558275" y="1110457"/>
            <a:ext cx="1600771" cy="61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000000"/>
                </a:solidFill>
              </a:rPr>
              <a:t>業界共通</a:t>
            </a: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897188" y="1111250"/>
            <a:ext cx="1431925" cy="611188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accent4"/>
            </a:solidFill>
            <a:prstDash val="solid"/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US" altLang="ja-JP" sz="1600" dirty="0">
                <a:solidFill>
                  <a:srgbClr val="000000"/>
                </a:solidFill>
              </a:rPr>
              <a:t>v1.1JEITA</a:t>
            </a:r>
            <a:r>
              <a:rPr lang="ja-JP" altLang="en-US" sz="1600" dirty="0">
                <a:solidFill>
                  <a:srgbClr val="000000"/>
                </a:solidFill>
              </a:rPr>
              <a:t>固有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algn="ctr">
              <a:defRPr/>
            </a:pPr>
            <a:r>
              <a:rPr lang="ja-JP" altLang="en-US" sz="1600" dirty="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21863" name="Line 12"/>
          <p:cNvSpPr>
            <a:spLocks noChangeShapeType="1"/>
          </p:cNvSpPr>
          <p:nvPr/>
        </p:nvSpPr>
        <p:spPr bwMode="auto">
          <a:xfrm>
            <a:off x="2138143" y="1415326"/>
            <a:ext cx="75945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64" name="Line 13"/>
          <p:cNvSpPr>
            <a:spLocks noChangeShapeType="1"/>
          </p:cNvSpPr>
          <p:nvPr/>
        </p:nvSpPr>
        <p:spPr bwMode="auto">
          <a:xfrm>
            <a:off x="2502193" y="1415326"/>
            <a:ext cx="0" cy="454127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65" name="Line 14"/>
          <p:cNvSpPr>
            <a:spLocks noChangeShapeType="1"/>
          </p:cNvSpPr>
          <p:nvPr/>
        </p:nvSpPr>
        <p:spPr bwMode="auto">
          <a:xfrm>
            <a:off x="2502192" y="2257907"/>
            <a:ext cx="455496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66" name="Line 15"/>
          <p:cNvSpPr>
            <a:spLocks noChangeShapeType="1"/>
          </p:cNvSpPr>
          <p:nvPr/>
        </p:nvSpPr>
        <p:spPr bwMode="auto">
          <a:xfrm>
            <a:off x="2502192" y="3316561"/>
            <a:ext cx="45549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67" name="Rectangle 16"/>
          <p:cNvSpPr>
            <a:spLocks noChangeArrowheads="1"/>
          </p:cNvSpPr>
          <p:nvPr/>
        </p:nvSpPr>
        <p:spPr bwMode="auto">
          <a:xfrm>
            <a:off x="2786169" y="4906376"/>
            <a:ext cx="3642560" cy="611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000000"/>
                </a:solidFill>
              </a:rPr>
              <a:t>サポイン取引固有情報項目</a:t>
            </a:r>
            <a:endParaRPr lang="en-US" altLang="ja-JP" sz="1600">
              <a:solidFill>
                <a:srgbClr val="000000"/>
              </a:solidFill>
            </a:endParaRP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（サポイン拡張版）</a:t>
            </a:r>
          </a:p>
        </p:txBody>
      </p:sp>
      <p:sp>
        <p:nvSpPr>
          <p:cNvPr id="121869" name="Line 21"/>
          <p:cNvSpPr>
            <a:spLocks noChangeShapeType="1"/>
          </p:cNvSpPr>
          <p:nvPr/>
        </p:nvSpPr>
        <p:spPr bwMode="auto">
          <a:xfrm>
            <a:off x="2502193" y="4365331"/>
            <a:ext cx="28397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70" name="Line 23"/>
          <p:cNvSpPr>
            <a:spLocks noChangeShapeType="1"/>
          </p:cNvSpPr>
          <p:nvPr/>
        </p:nvSpPr>
        <p:spPr bwMode="auto">
          <a:xfrm flipV="1">
            <a:off x="2502194" y="5229605"/>
            <a:ext cx="29823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71" name="Rectangle 8"/>
          <p:cNvSpPr>
            <a:spLocks noChangeArrowheads="1"/>
          </p:cNvSpPr>
          <p:nvPr/>
        </p:nvSpPr>
        <p:spPr bwMode="auto">
          <a:xfrm>
            <a:off x="2957689" y="2050741"/>
            <a:ext cx="1510194" cy="46365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solidFill>
                  <a:srgbClr val="000000"/>
                </a:solidFill>
              </a:rPr>
              <a:t>v1.1JAMA</a:t>
            </a:r>
            <a:r>
              <a:rPr lang="ja-JP" altLang="en-US" sz="1600">
                <a:solidFill>
                  <a:srgbClr val="000000"/>
                </a:solidFill>
              </a:rPr>
              <a:t>固有</a:t>
            </a:r>
            <a:endParaRPr lang="en-US" altLang="ja-JP" sz="1600">
              <a:solidFill>
                <a:srgbClr val="000000"/>
              </a:solidFill>
            </a:endParaRP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21872" name="Rectangle 9"/>
          <p:cNvSpPr>
            <a:spLocks noChangeArrowheads="1"/>
          </p:cNvSpPr>
          <p:nvPr/>
        </p:nvSpPr>
        <p:spPr bwMode="auto">
          <a:xfrm>
            <a:off x="2957689" y="3110982"/>
            <a:ext cx="1510194" cy="46206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solidFill>
                  <a:srgbClr val="000000"/>
                </a:solidFill>
              </a:rPr>
              <a:t>v1.1CEDI</a:t>
            </a:r>
            <a:r>
              <a:rPr lang="ja-JP" altLang="en-US" sz="1600">
                <a:solidFill>
                  <a:srgbClr val="000000"/>
                </a:solidFill>
              </a:rPr>
              <a:t>固有</a:t>
            </a:r>
            <a:endParaRPr lang="en-US" altLang="ja-JP" sz="1600">
              <a:solidFill>
                <a:srgbClr val="000000"/>
              </a:solidFill>
            </a:endParaRP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21873" name="Rectangle 10"/>
          <p:cNvSpPr>
            <a:spLocks noChangeArrowheads="1"/>
          </p:cNvSpPr>
          <p:nvPr/>
        </p:nvSpPr>
        <p:spPr bwMode="auto">
          <a:xfrm>
            <a:off x="4758773" y="2050741"/>
            <a:ext cx="1511936" cy="46365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solidFill>
                  <a:srgbClr val="000000"/>
                </a:solidFill>
              </a:rPr>
              <a:t>JAMA</a:t>
            </a:r>
            <a:r>
              <a:rPr lang="ja-JP" altLang="en-US" sz="1600">
                <a:solidFill>
                  <a:srgbClr val="000000"/>
                </a:solidFill>
              </a:rPr>
              <a:t>固有</a:t>
            </a: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21874" name="Rectangle 11"/>
          <p:cNvSpPr>
            <a:spLocks noChangeArrowheads="1"/>
          </p:cNvSpPr>
          <p:nvPr/>
        </p:nvSpPr>
        <p:spPr bwMode="auto">
          <a:xfrm>
            <a:off x="4758773" y="3110982"/>
            <a:ext cx="1511936" cy="46206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ja-JP" sz="1600">
                <a:solidFill>
                  <a:srgbClr val="000000"/>
                </a:solidFill>
              </a:rPr>
              <a:t>CEDI</a:t>
            </a:r>
            <a:r>
              <a:rPr lang="ja-JP" altLang="en-US" sz="1600">
                <a:solidFill>
                  <a:srgbClr val="000000"/>
                </a:solidFill>
              </a:rPr>
              <a:t>固有</a:t>
            </a: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情報項目</a:t>
            </a:r>
          </a:p>
        </p:txBody>
      </p:sp>
      <p:sp>
        <p:nvSpPr>
          <p:cNvPr id="121875" name="Line 19"/>
          <p:cNvSpPr>
            <a:spLocks noChangeShapeType="1"/>
          </p:cNvSpPr>
          <p:nvPr/>
        </p:nvSpPr>
        <p:spPr bwMode="auto">
          <a:xfrm>
            <a:off x="4467883" y="2301622"/>
            <a:ext cx="2908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76" name="Line 20"/>
          <p:cNvSpPr>
            <a:spLocks noChangeShapeType="1"/>
          </p:cNvSpPr>
          <p:nvPr/>
        </p:nvSpPr>
        <p:spPr bwMode="auto">
          <a:xfrm>
            <a:off x="4467883" y="3328519"/>
            <a:ext cx="2908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77" name="Rectangle 5"/>
          <p:cNvSpPr>
            <a:spLocks noChangeArrowheads="1"/>
          </p:cNvSpPr>
          <p:nvPr/>
        </p:nvSpPr>
        <p:spPr bwMode="auto">
          <a:xfrm>
            <a:off x="344979" y="872633"/>
            <a:ext cx="4266527" cy="3107161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sz="1400">
              <a:solidFill>
                <a:srgbClr val="000000"/>
              </a:solidFill>
            </a:endParaRPr>
          </a:p>
        </p:txBody>
      </p:sp>
      <p:sp>
        <p:nvSpPr>
          <p:cNvPr id="121878" name="AutoShape 24"/>
          <p:cNvSpPr>
            <a:spLocks noChangeArrowheads="1"/>
          </p:cNvSpPr>
          <p:nvPr/>
        </p:nvSpPr>
        <p:spPr bwMode="auto">
          <a:xfrm>
            <a:off x="1358715" y="645711"/>
            <a:ext cx="2621502" cy="406491"/>
          </a:xfrm>
          <a:prstGeom prst="bevel">
            <a:avLst>
              <a:gd name="adj" fmla="val 12500"/>
            </a:avLst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000000"/>
                </a:solidFill>
              </a:rPr>
              <a:t>業界横断</a:t>
            </a:r>
            <a:r>
              <a:rPr lang="en-US" altLang="ja-JP" sz="1600">
                <a:solidFill>
                  <a:srgbClr val="000000"/>
                </a:solidFill>
              </a:rPr>
              <a:t>EDI</a:t>
            </a:r>
            <a:r>
              <a:rPr lang="ja-JP" altLang="en-US" sz="1600">
                <a:solidFill>
                  <a:srgbClr val="000000"/>
                </a:solidFill>
              </a:rPr>
              <a:t>仕様</a:t>
            </a:r>
            <a:r>
              <a:rPr lang="en-US" altLang="ja-JP" sz="1600">
                <a:solidFill>
                  <a:srgbClr val="000000"/>
                </a:solidFill>
              </a:rPr>
              <a:t>v1.1</a:t>
            </a:r>
          </a:p>
        </p:txBody>
      </p:sp>
      <p:sp>
        <p:nvSpPr>
          <p:cNvPr id="121879" name="AutoShape 24"/>
          <p:cNvSpPr>
            <a:spLocks noChangeArrowheads="1"/>
          </p:cNvSpPr>
          <p:nvPr/>
        </p:nvSpPr>
        <p:spPr bwMode="auto">
          <a:xfrm>
            <a:off x="3584378" y="115888"/>
            <a:ext cx="2852462" cy="406491"/>
          </a:xfrm>
          <a:prstGeom prst="bevel">
            <a:avLst>
              <a:gd name="adj" fmla="val 12500"/>
            </a:avLst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</a:rPr>
              <a:t>業界横断</a:t>
            </a:r>
            <a:r>
              <a:rPr lang="en-US" altLang="ja-JP" sz="1600" dirty="0">
                <a:solidFill>
                  <a:srgbClr val="000000"/>
                </a:solidFill>
              </a:rPr>
              <a:t>EDI</a:t>
            </a:r>
            <a:r>
              <a:rPr lang="ja-JP" altLang="en-US" sz="1600" dirty="0">
                <a:solidFill>
                  <a:srgbClr val="000000"/>
                </a:solidFill>
              </a:rPr>
              <a:t>仕様</a:t>
            </a:r>
            <a:r>
              <a:rPr lang="en-US" altLang="ja-JP" sz="1600" dirty="0">
                <a:solidFill>
                  <a:srgbClr val="000000"/>
                </a:solidFill>
              </a:rPr>
              <a:t>v2.0</a:t>
            </a:r>
            <a:r>
              <a:rPr lang="ja-JP" altLang="en-US" sz="1600" dirty="0" smtClean="0">
                <a:solidFill>
                  <a:srgbClr val="000000"/>
                </a:solidFill>
              </a:rPr>
              <a:t>（試案</a:t>
            </a:r>
            <a:r>
              <a:rPr lang="ja-JP" altLang="en-US" sz="1600" dirty="0">
                <a:solidFill>
                  <a:srgbClr val="000000"/>
                </a:solidFill>
              </a:rPr>
              <a:t>）</a:t>
            </a:r>
            <a:endParaRPr lang="en-US" altLang="ja-JP" sz="1600" dirty="0">
              <a:solidFill>
                <a:srgbClr val="000000"/>
              </a:solidFill>
            </a:endParaRPr>
          </a:p>
        </p:txBody>
      </p:sp>
      <p:sp>
        <p:nvSpPr>
          <p:cNvPr id="121880" name="Line 27"/>
          <p:cNvSpPr>
            <a:spLocks noChangeShapeType="1"/>
          </p:cNvSpPr>
          <p:nvPr/>
        </p:nvSpPr>
        <p:spPr bwMode="auto">
          <a:xfrm>
            <a:off x="6428727" y="5949279"/>
            <a:ext cx="663553" cy="731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3" name="Line 32"/>
          <p:cNvSpPr>
            <a:spLocks noChangeShapeType="1"/>
          </p:cNvSpPr>
          <p:nvPr/>
        </p:nvSpPr>
        <p:spPr bwMode="auto">
          <a:xfrm>
            <a:off x="6681285" y="2411964"/>
            <a:ext cx="19542" cy="332783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4" name="Line 34"/>
          <p:cNvSpPr>
            <a:spLocks noChangeShapeType="1"/>
          </p:cNvSpPr>
          <p:nvPr/>
        </p:nvSpPr>
        <p:spPr bwMode="auto">
          <a:xfrm>
            <a:off x="6428837" y="2421729"/>
            <a:ext cx="2386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5" name="Line 35"/>
          <p:cNvSpPr>
            <a:spLocks noChangeShapeType="1"/>
          </p:cNvSpPr>
          <p:nvPr/>
        </p:nvSpPr>
        <p:spPr bwMode="auto">
          <a:xfrm>
            <a:off x="6428837" y="3429001"/>
            <a:ext cx="2386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6" name="Line 36"/>
          <p:cNvSpPr>
            <a:spLocks noChangeShapeType="1"/>
          </p:cNvSpPr>
          <p:nvPr/>
        </p:nvSpPr>
        <p:spPr bwMode="auto">
          <a:xfrm>
            <a:off x="6428837" y="4365331"/>
            <a:ext cx="23863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7" name="Line 37"/>
          <p:cNvSpPr>
            <a:spLocks noChangeShapeType="1"/>
          </p:cNvSpPr>
          <p:nvPr/>
        </p:nvSpPr>
        <p:spPr bwMode="auto">
          <a:xfrm>
            <a:off x="6428836" y="5085557"/>
            <a:ext cx="27199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88" name="Rectangle 17"/>
          <p:cNvSpPr>
            <a:spLocks noChangeArrowheads="1"/>
          </p:cNvSpPr>
          <p:nvPr/>
        </p:nvSpPr>
        <p:spPr bwMode="auto">
          <a:xfrm>
            <a:off x="7092280" y="5660734"/>
            <a:ext cx="1548720" cy="6097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中小間取引</a:t>
            </a:r>
            <a:endParaRPr lang="ja-JP" altLang="en-US" sz="1600" dirty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</a:rPr>
              <a:t>固有情報項目</a:t>
            </a:r>
          </a:p>
        </p:txBody>
      </p:sp>
      <p:sp>
        <p:nvSpPr>
          <p:cNvPr id="121889" name="Rectangle 31"/>
          <p:cNvSpPr>
            <a:spLocks noChangeArrowheads="1"/>
          </p:cNvSpPr>
          <p:nvPr/>
        </p:nvSpPr>
        <p:spPr bwMode="auto">
          <a:xfrm>
            <a:off x="6893914" y="2099183"/>
            <a:ext cx="1747087" cy="609737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>
                <a:solidFill>
                  <a:srgbClr val="000000"/>
                </a:solidFill>
              </a:rPr>
              <a:t>海外取引</a:t>
            </a:r>
          </a:p>
          <a:p>
            <a:pPr algn="ctr"/>
            <a:r>
              <a:rPr lang="ja-JP" altLang="en-US" sz="1600">
                <a:solidFill>
                  <a:srgbClr val="000000"/>
                </a:solidFill>
              </a:rPr>
              <a:t>固有情報項目</a:t>
            </a:r>
          </a:p>
        </p:txBody>
      </p:sp>
      <p:sp>
        <p:nvSpPr>
          <p:cNvPr id="121890" name="Line 33"/>
          <p:cNvSpPr>
            <a:spLocks noChangeShapeType="1"/>
          </p:cNvSpPr>
          <p:nvPr/>
        </p:nvSpPr>
        <p:spPr bwMode="auto">
          <a:xfrm flipV="1">
            <a:off x="6700827" y="2411962"/>
            <a:ext cx="201825" cy="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121891" name="Rectangle 5"/>
          <p:cNvSpPr>
            <a:spLocks noChangeArrowheads="1"/>
          </p:cNvSpPr>
          <p:nvPr/>
        </p:nvSpPr>
        <p:spPr bwMode="auto">
          <a:xfrm>
            <a:off x="251520" y="1813673"/>
            <a:ext cx="8547501" cy="4783679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ja-JP" altLang="en-US" sz="1400">
              <a:solidFill>
                <a:srgbClr val="FF0000"/>
              </a:solidFill>
            </a:endParaRPr>
          </a:p>
        </p:txBody>
      </p:sp>
      <p:sp>
        <p:nvSpPr>
          <p:cNvPr id="121892" name="AutoShape 24"/>
          <p:cNvSpPr>
            <a:spLocks noChangeArrowheads="1"/>
          </p:cNvSpPr>
          <p:nvPr/>
        </p:nvSpPr>
        <p:spPr bwMode="auto">
          <a:xfrm>
            <a:off x="3419872" y="6334877"/>
            <a:ext cx="2621502" cy="406491"/>
          </a:xfrm>
          <a:prstGeom prst="bevel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>
                <a:solidFill>
                  <a:srgbClr val="000000"/>
                </a:solidFill>
              </a:rPr>
              <a:t>中小</a:t>
            </a:r>
            <a:r>
              <a:rPr lang="ja-JP" altLang="en-US" sz="1600" dirty="0" smtClean="0">
                <a:solidFill>
                  <a:srgbClr val="000000"/>
                </a:solidFill>
              </a:rPr>
              <a:t>企業共通</a:t>
            </a:r>
            <a:r>
              <a:rPr lang="en-US" altLang="ja-JP" sz="1600" dirty="0" smtClean="0">
                <a:solidFill>
                  <a:srgbClr val="000000"/>
                </a:solidFill>
              </a:rPr>
              <a:t>EDI</a:t>
            </a:r>
            <a:r>
              <a:rPr lang="ja-JP" altLang="en-US" sz="1600" dirty="0" smtClean="0">
                <a:solidFill>
                  <a:srgbClr val="000000"/>
                </a:solidFill>
              </a:rPr>
              <a:t>仕様</a:t>
            </a:r>
            <a:endParaRPr lang="en-US" altLang="ja-JP" sz="1600" dirty="0">
              <a:solidFill>
                <a:srgbClr val="000000"/>
              </a:solidFill>
            </a:endParaRPr>
          </a:p>
        </p:txBody>
      </p:sp>
      <p:sp>
        <p:nvSpPr>
          <p:cNvPr id="121893" name="Rectangle 16"/>
          <p:cNvSpPr>
            <a:spLocks noChangeArrowheads="1"/>
          </p:cNvSpPr>
          <p:nvPr/>
        </p:nvSpPr>
        <p:spPr bwMode="auto">
          <a:xfrm>
            <a:off x="558275" y="5085184"/>
            <a:ext cx="1660090" cy="116521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中小企業基本</a:t>
            </a:r>
            <a:endParaRPr lang="en-US" altLang="ja-JP" sz="16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情報</a:t>
            </a:r>
            <a:r>
              <a:rPr lang="ja-JP" altLang="en-US" sz="1600" dirty="0">
                <a:solidFill>
                  <a:srgbClr val="000000"/>
                </a:solidFill>
              </a:rPr>
              <a:t>項目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>
                <a:solidFill>
                  <a:srgbClr val="000000"/>
                </a:solidFill>
              </a:rPr>
              <a:t>（</a:t>
            </a:r>
            <a:r>
              <a:rPr lang="ja-JP" altLang="en-US" sz="1600" dirty="0" smtClean="0">
                <a:solidFill>
                  <a:srgbClr val="000000"/>
                </a:solidFill>
              </a:rPr>
              <a:t>中小企業基本</a:t>
            </a:r>
            <a:endParaRPr lang="en-US" altLang="ja-JP" sz="1600" dirty="0" smtClean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拡張版</a:t>
            </a:r>
            <a:r>
              <a:rPr lang="ja-JP" altLang="en-US" sz="1600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121894" name="Line 23"/>
          <p:cNvSpPr>
            <a:spLocks noChangeShapeType="1"/>
          </p:cNvSpPr>
          <p:nvPr/>
        </p:nvSpPr>
        <p:spPr bwMode="auto">
          <a:xfrm flipV="1">
            <a:off x="2496041" y="5949847"/>
            <a:ext cx="29823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ja-JP" altLang="en-US"/>
          </a:p>
        </p:txBody>
      </p:sp>
      <p:sp>
        <p:nvSpPr>
          <p:cNvPr id="40" name="Rectangle 16"/>
          <p:cNvSpPr>
            <a:spLocks noChangeArrowheads="1"/>
          </p:cNvSpPr>
          <p:nvPr/>
        </p:nvSpPr>
        <p:spPr bwMode="auto">
          <a:xfrm>
            <a:off x="2801648" y="5661248"/>
            <a:ext cx="3642560" cy="602349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中小製造業情報</a:t>
            </a:r>
            <a:r>
              <a:rPr lang="ja-JP" altLang="en-US" sz="1600" dirty="0">
                <a:solidFill>
                  <a:srgbClr val="000000"/>
                </a:solidFill>
              </a:rPr>
              <a:t>項目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（中小製造業拡張版</a:t>
            </a:r>
            <a:r>
              <a:rPr lang="ja-JP" altLang="en-US" sz="1600" dirty="0">
                <a:solidFill>
                  <a:srgbClr val="000000"/>
                </a:solidFill>
              </a:rPr>
              <a:t>）</a:t>
            </a:r>
          </a:p>
        </p:txBody>
      </p:sp>
      <p:sp>
        <p:nvSpPr>
          <p:cNvPr id="41" name="Rectangle 16"/>
          <p:cNvSpPr>
            <a:spLocks noChangeArrowheads="1"/>
          </p:cNvSpPr>
          <p:nvPr/>
        </p:nvSpPr>
        <p:spPr bwMode="auto">
          <a:xfrm>
            <a:off x="2801648" y="4077072"/>
            <a:ext cx="3642560" cy="61132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自治体情報</a:t>
            </a:r>
            <a:r>
              <a:rPr lang="ja-JP" altLang="en-US" sz="1600" dirty="0">
                <a:solidFill>
                  <a:srgbClr val="000000"/>
                </a:solidFill>
              </a:rPr>
              <a:t>項目</a:t>
            </a:r>
            <a:endParaRPr lang="en-US" altLang="ja-JP" sz="1600" dirty="0">
              <a:solidFill>
                <a:srgbClr val="000000"/>
              </a:solidFill>
            </a:endParaRPr>
          </a:p>
          <a:p>
            <a:pPr algn="ctr"/>
            <a:r>
              <a:rPr lang="ja-JP" altLang="en-US" sz="1600" dirty="0" smtClean="0">
                <a:solidFill>
                  <a:srgbClr val="000000"/>
                </a:solidFill>
              </a:rPr>
              <a:t>（自治体中小企業拡張版</a:t>
            </a:r>
            <a:r>
              <a:rPr lang="ja-JP" altLang="en-US" sz="1600" dirty="0">
                <a:solidFill>
                  <a:srgbClr val="000000"/>
                </a:solidFill>
              </a:rPr>
              <a:t>）</a:t>
            </a:r>
          </a:p>
        </p:txBody>
      </p:sp>
      <p:cxnSp>
        <p:nvCxnSpPr>
          <p:cNvPr id="4" name="カギ線コネクタ 3"/>
          <p:cNvCxnSpPr>
            <a:stCxn id="121867" idx="3"/>
            <a:endCxn id="121888" idx="0"/>
          </p:cNvCxnSpPr>
          <p:nvPr/>
        </p:nvCxnSpPr>
        <p:spPr>
          <a:xfrm>
            <a:off x="6428729" y="5212039"/>
            <a:ext cx="1437911" cy="44869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>
            <a:stCxn id="121883" idx="1"/>
          </p:cNvCxnSpPr>
          <p:nvPr/>
        </p:nvCxnSpPr>
        <p:spPr>
          <a:xfrm flipH="1">
            <a:off x="6428727" y="5739798"/>
            <a:ext cx="272100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線コネクタ 7"/>
          <p:cNvCxnSpPr>
            <a:stCxn id="121893" idx="3"/>
          </p:cNvCxnSpPr>
          <p:nvPr/>
        </p:nvCxnSpPr>
        <p:spPr>
          <a:xfrm>
            <a:off x="2218365" y="5667792"/>
            <a:ext cx="2995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右カーブ矢印 9"/>
          <p:cNvSpPr/>
          <p:nvPr/>
        </p:nvSpPr>
        <p:spPr>
          <a:xfrm>
            <a:off x="54220" y="1412776"/>
            <a:ext cx="557340" cy="4327023"/>
          </a:xfrm>
          <a:prstGeom prst="curvedRightArrow">
            <a:avLst>
              <a:gd name="adj1" fmla="val 25000"/>
              <a:gd name="adj2" fmla="val 76322"/>
              <a:gd name="adj3" fmla="val 25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4AB373-87C8-44E6-988D-721A7D4BAD2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角丸四角形吹き出し 4"/>
          <p:cNvSpPr/>
          <p:nvPr/>
        </p:nvSpPr>
        <p:spPr>
          <a:xfrm>
            <a:off x="1115616" y="2400268"/>
            <a:ext cx="1252500" cy="596587"/>
          </a:xfrm>
          <a:prstGeom prst="wedgeRoundRectCallout">
            <a:avLst>
              <a:gd name="adj1" fmla="val -80720"/>
              <a:gd name="adj2" fmla="val -20463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３・４</a:t>
            </a:r>
            <a:r>
              <a:rPr kumimoji="1" lang="ja-JP" altLang="en-US" dirty="0" smtClean="0"/>
              <a:t>業界共通</a:t>
            </a:r>
            <a:endParaRPr kumimoji="1" lang="ja-JP" altLang="en-US" dirty="0"/>
          </a:p>
        </p:txBody>
      </p:sp>
      <p:sp>
        <p:nvSpPr>
          <p:cNvPr id="45" name="角丸四角形吹き出し 44"/>
          <p:cNvSpPr/>
          <p:nvPr/>
        </p:nvSpPr>
        <p:spPr>
          <a:xfrm>
            <a:off x="1203291" y="4091810"/>
            <a:ext cx="1252500" cy="596587"/>
          </a:xfrm>
          <a:prstGeom prst="wedgeRoundRectCallout">
            <a:avLst>
              <a:gd name="adj1" fmla="val -77591"/>
              <a:gd name="adj2" fmla="val 12818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コクヨ帳票相当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0288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注文書フォームの３</a:t>
            </a:r>
            <a:r>
              <a:rPr lang="ja-JP" altLang="en-US" dirty="0" smtClean="0"/>
              <a:t>タイプ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680520"/>
          </a:xfrm>
        </p:spPr>
        <p:txBody>
          <a:bodyPr>
            <a:normAutofit fontScale="77500" lnSpcReduction="20000"/>
          </a:bodyPr>
          <a:lstStyle/>
          <a:p>
            <a:r>
              <a:rPr kumimoji="1" lang="ja-JP" altLang="en-US" dirty="0" smtClean="0"/>
              <a:t>一品一葉注文書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注文書に一つの注文</a:t>
            </a:r>
            <a:r>
              <a:rPr lang="ja-JP" altLang="en-US" dirty="0" smtClean="0"/>
              <a:t>を記載。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注文にはユニークな注文</a:t>
            </a:r>
            <a:r>
              <a:rPr lang="ja-JP" altLang="en-US" dirty="0"/>
              <a:t>番号</a:t>
            </a:r>
            <a:r>
              <a:rPr lang="ja-JP" altLang="en-US" dirty="0" smtClean="0"/>
              <a:t>を付与。</a:t>
            </a:r>
            <a:endParaRPr lang="en-US" altLang="ja-JP" dirty="0" smtClean="0"/>
          </a:p>
          <a:p>
            <a:r>
              <a:rPr lang="ja-JP" altLang="en-US" dirty="0" smtClean="0"/>
              <a:t>多品一葉注文書（Ａタイプ）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注文書に複数行の明細注文を記載。</a:t>
            </a:r>
            <a:endParaRPr lang="en-US" altLang="ja-JP" dirty="0" smtClean="0"/>
          </a:p>
          <a:p>
            <a:pPr lvl="1"/>
            <a:r>
              <a:rPr lang="ja-JP" altLang="en-US" dirty="0"/>
              <a:t>明細</a:t>
            </a:r>
            <a:r>
              <a:rPr lang="ja-JP" altLang="en-US" dirty="0" smtClean="0"/>
              <a:t>注文にはユニークな注文</a:t>
            </a:r>
            <a:r>
              <a:rPr lang="ja-JP" altLang="en-US" dirty="0"/>
              <a:t>番号</a:t>
            </a:r>
            <a:r>
              <a:rPr lang="ja-JP" altLang="en-US" dirty="0" smtClean="0"/>
              <a:t>を付与。</a:t>
            </a:r>
            <a:endParaRPr lang="en-US" altLang="ja-JP" dirty="0" smtClean="0"/>
          </a:p>
          <a:p>
            <a:pPr lvl="1"/>
            <a:r>
              <a:rPr lang="ja-JP" altLang="en-US" dirty="0"/>
              <a:t>注文書</a:t>
            </a:r>
            <a:r>
              <a:rPr lang="ja-JP" altLang="en-US" dirty="0" smtClean="0"/>
              <a:t>は伝票番号で識別</a:t>
            </a:r>
            <a:endParaRPr lang="en-US" altLang="ja-JP" dirty="0" smtClean="0"/>
          </a:p>
          <a:p>
            <a:r>
              <a:rPr kumimoji="1" lang="ja-JP" altLang="en-US" dirty="0" smtClean="0"/>
              <a:t>多品一葉注文書（Ｂタイプ）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流通</a:t>
            </a:r>
            <a:r>
              <a:rPr lang="en-US" altLang="ja-JP" dirty="0" smtClean="0"/>
              <a:t>BMS</a:t>
            </a:r>
            <a:r>
              <a:rPr lang="ja-JP" altLang="en-US" dirty="0" smtClean="0"/>
              <a:t>の標準フォーマット</a:t>
            </a:r>
            <a:endParaRPr lang="en-US" altLang="ja-JP" dirty="0"/>
          </a:p>
          <a:p>
            <a:pPr lvl="1"/>
            <a:r>
              <a:rPr lang="ja-JP" altLang="en-US" dirty="0" smtClean="0"/>
              <a:t>注文書に複数行の明細注文を記載</a:t>
            </a:r>
            <a:endParaRPr lang="en-US" altLang="ja-JP" dirty="0" smtClean="0"/>
          </a:p>
          <a:p>
            <a:pPr lvl="1"/>
            <a:r>
              <a:rPr lang="ja-JP" altLang="en-US" dirty="0"/>
              <a:t>明細</a:t>
            </a:r>
            <a:r>
              <a:rPr lang="ja-JP" altLang="en-US" dirty="0" smtClean="0"/>
              <a:t>注文には行番号を付与。</a:t>
            </a:r>
            <a:endParaRPr lang="en-US" altLang="ja-JP" dirty="0" smtClean="0"/>
          </a:p>
          <a:p>
            <a:pPr lvl="1"/>
            <a:r>
              <a:rPr lang="ja-JP" altLang="en-US" dirty="0"/>
              <a:t>明細</a:t>
            </a:r>
            <a:r>
              <a:rPr kumimoji="1" lang="ja-JP" altLang="en-US" dirty="0" smtClean="0"/>
              <a:t>注文を</a:t>
            </a:r>
            <a:r>
              <a:rPr lang="ja-JP" altLang="en-US" dirty="0" smtClean="0"/>
              <a:t>ユニークに識別するためには、取引</a:t>
            </a:r>
            <a:r>
              <a:rPr kumimoji="1" lang="ja-JP" altLang="en-US" dirty="0" smtClean="0"/>
              <a:t>番号と行番号の複合キーによ</a:t>
            </a:r>
            <a:r>
              <a:rPr lang="ja-JP" altLang="en-US" dirty="0" smtClean="0"/>
              <a:t>る。</a:t>
            </a:r>
            <a:endParaRPr lang="en-US" altLang="ja-JP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9121-CA57-4324-AC30-557D366CEE5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505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568952" cy="504056"/>
          </a:xfrm>
        </p:spPr>
        <p:txBody>
          <a:bodyPr>
            <a:noAutofit/>
          </a:bodyPr>
          <a:lstStyle/>
          <a:p>
            <a:r>
              <a:rPr lang="ja-JP" altLang="en-US" sz="3200" dirty="0"/>
              <a:t>注文</a:t>
            </a:r>
            <a:r>
              <a:rPr lang="ja-JP" altLang="en-US" sz="3200" dirty="0" smtClean="0"/>
              <a:t>番号、取引番号、</a:t>
            </a:r>
            <a:r>
              <a:rPr kumimoji="1" lang="ja-JP" altLang="en-US" sz="3200" dirty="0" smtClean="0"/>
              <a:t>伝票番号、行番号の定義</a:t>
            </a:r>
            <a:endParaRPr kumimoji="1" lang="ja-JP" altLang="en-US" sz="32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5112568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/>
              <a:t>【</a:t>
            </a:r>
            <a:r>
              <a:rPr kumimoji="1" lang="ja-JP" altLang="en-US" dirty="0" smtClean="0"/>
              <a:t>注文番号</a:t>
            </a:r>
            <a:r>
              <a:rPr kumimoji="1" lang="en-US" altLang="ja-JP" dirty="0" smtClean="0"/>
              <a:t>】</a:t>
            </a:r>
            <a:r>
              <a:rPr kumimoji="1" lang="ja-JP" altLang="en-US" dirty="0" smtClean="0"/>
              <a:t>一つ一つの注文をユニークに識別するために利用する番号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一品一葉注文書、多品一葉注文書（Ａタイプの明細行注文）で利用</a:t>
            </a:r>
            <a:endParaRPr kumimoji="1" lang="en-US" altLang="ja-JP" dirty="0" smtClean="0"/>
          </a:p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取引番号</a:t>
            </a:r>
            <a:r>
              <a:rPr kumimoji="1" lang="en-US" altLang="ja-JP" dirty="0" smtClean="0"/>
              <a:t>】</a:t>
            </a:r>
            <a:r>
              <a:rPr lang="ja-JP" altLang="en-US" dirty="0"/>
              <a:t>複数行注文書（Ｂタイプ）に</a:t>
            </a:r>
            <a:r>
              <a:rPr lang="ja-JP" altLang="en-US" dirty="0" smtClean="0"/>
              <a:t>おいて、注文書記載の複数行注文を集合としてユニークに識別するため付与した番号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流通</a:t>
            </a:r>
            <a:r>
              <a:rPr kumimoji="1" lang="en-US" altLang="ja-JP" dirty="0" smtClean="0"/>
              <a:t>BMS</a:t>
            </a:r>
            <a:r>
              <a:rPr kumimoji="1" lang="ja-JP" altLang="en-US" dirty="0" smtClean="0"/>
              <a:t>標準の情報項目</a:t>
            </a:r>
            <a:endParaRPr kumimoji="1" lang="en-US" altLang="ja-JP" dirty="0" smtClean="0"/>
          </a:p>
          <a:p>
            <a:r>
              <a:rPr kumimoji="1" lang="en-US" altLang="ja-JP" dirty="0" smtClean="0"/>
              <a:t>【</a:t>
            </a:r>
            <a:r>
              <a:rPr kumimoji="1" lang="ja-JP" altLang="en-US" dirty="0" smtClean="0"/>
              <a:t>行番号</a:t>
            </a:r>
            <a:r>
              <a:rPr kumimoji="1" lang="en-US" altLang="ja-JP" dirty="0" smtClean="0"/>
              <a:t>】</a:t>
            </a:r>
            <a:r>
              <a:rPr lang="ja-JP" altLang="en-US" dirty="0"/>
              <a:t>複数行注文書（Ｂタイプ）に</a:t>
            </a:r>
            <a:r>
              <a:rPr lang="ja-JP" altLang="en-US" dirty="0" smtClean="0"/>
              <a:t>おいて、明細</a:t>
            </a:r>
            <a:r>
              <a:rPr lang="ja-JP" altLang="en-US" dirty="0"/>
              <a:t>行</a:t>
            </a:r>
            <a:r>
              <a:rPr kumimoji="1" lang="ja-JP" altLang="en-US" dirty="0" smtClean="0"/>
              <a:t>注文に付与した行番号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行番号では</a:t>
            </a:r>
            <a:r>
              <a:rPr lang="ja-JP" altLang="en-US" dirty="0"/>
              <a:t>明細</a:t>
            </a:r>
            <a:r>
              <a:rPr kumimoji="1" lang="ja-JP" altLang="en-US" dirty="0" smtClean="0"/>
              <a:t>行の各明細注文をユニークにできない。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明細</a:t>
            </a:r>
            <a:r>
              <a:rPr kumimoji="1" lang="ja-JP" altLang="en-US" dirty="0" smtClean="0"/>
              <a:t>注文をユニークに識別するためには、</a:t>
            </a:r>
            <a:r>
              <a:rPr lang="ja-JP" altLang="en-US" dirty="0"/>
              <a:t>取引</a:t>
            </a:r>
            <a:r>
              <a:rPr kumimoji="1" lang="ja-JP" altLang="en-US" dirty="0" smtClean="0"/>
              <a:t>番号と行番号の複合キーを利用する</a:t>
            </a:r>
          </a:p>
          <a:p>
            <a:r>
              <a:rPr lang="en-US" altLang="ja-JP" dirty="0" smtClean="0"/>
              <a:t>【</a:t>
            </a:r>
            <a:r>
              <a:rPr lang="ja-JP" altLang="en-US" dirty="0" smtClean="0"/>
              <a:t>伝票番号</a:t>
            </a:r>
            <a:r>
              <a:rPr lang="en-US" altLang="ja-JP" dirty="0" smtClean="0"/>
              <a:t>】</a:t>
            </a:r>
            <a:r>
              <a:rPr lang="ja-JP" altLang="en-US" dirty="0" smtClean="0"/>
              <a:t>注文書に付与した注文書の文書識別番号。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注文番号、取引番号とは独立に付与することができる</a:t>
            </a:r>
            <a:endParaRPr lang="en-US" altLang="ja-JP" dirty="0" smtClean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9121-CA57-4324-AC30-557D366CEE5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8139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3408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/>
              <a:t>注文書のタイプと運用</a:t>
            </a:r>
            <a:endParaRPr kumimoji="1" lang="ja-JP" altLang="en-US" dirty="0"/>
          </a:p>
        </p:txBody>
      </p:sp>
      <p:graphicFrame>
        <p:nvGraphicFramePr>
          <p:cNvPr id="16" name="表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8583611"/>
              </p:ext>
            </p:extLst>
          </p:nvPr>
        </p:nvGraphicFramePr>
        <p:xfrm>
          <a:off x="683568" y="1136496"/>
          <a:ext cx="7776863" cy="423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2136237"/>
                <a:gridCol w="2136237"/>
                <a:gridCol w="2136237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注文書のタイプ</a:t>
                      </a:r>
                      <a:endParaRPr kumimoji="1" lang="ja-JP" altLang="en-US" dirty="0"/>
                    </a:p>
                  </a:txBody>
                  <a:tcPr>
                    <a:lnB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情報項目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一品一葉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多品一葉（Ａタイプ）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solidFill>
                            <a:schemeClr val="bg1"/>
                          </a:solidFill>
                        </a:rPr>
                        <a:t>多品一葉（Ｂタイプ）</a:t>
                      </a:r>
                      <a:endParaRPr kumimoji="1" lang="ja-JP" alt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注文番号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〇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〇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取引番号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□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行番号</a:t>
                      </a:r>
                      <a:endParaRPr kumimoji="1" lang="ja-JP" altLang="en-US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□</a:t>
                      </a:r>
                      <a:endParaRPr kumimoji="1" lang="ja-JP" altLang="en-US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伝票番号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△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△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×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運用</a:t>
                      </a:r>
                      <a:endParaRPr kumimoji="1" lang="ja-JP" altLang="en-US" dirty="0"/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ユニークな注文番号を付与して注文をユニークに識別する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多品一葉（Ａタイプ）の明細注文が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行の場合と考えられる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ユニークな注文番号を各明細注文に付与してユニークに識別する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伝票を識別するために伝票番号を付与することができる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注文集合に取引番号を、明細注文に行番号を付与。</a:t>
                      </a:r>
                      <a:endParaRPr kumimoji="1" lang="en-US" altLang="ja-JP" dirty="0" smtClean="0"/>
                    </a:p>
                    <a:p>
                      <a:pPr algn="l"/>
                      <a:r>
                        <a:rPr kumimoji="1" lang="ja-JP" altLang="en-US" dirty="0" smtClean="0"/>
                        <a:t>明細注文をユニークに識別するには取引番号と行番号の複合キーによる</a:t>
                      </a:r>
                      <a:endParaRPr kumimoji="1" lang="ja-JP" altLang="en-US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835696" y="5517232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○：明細注文をユニークに識別するためのキー項目</a:t>
            </a:r>
            <a:endParaRPr lang="en-US" altLang="ja-JP" dirty="0" smtClean="0"/>
          </a:p>
          <a:p>
            <a:r>
              <a:rPr kumimoji="1" lang="ja-JP" altLang="en-US" dirty="0" smtClean="0"/>
              <a:t>□：明細</a:t>
            </a:r>
            <a:r>
              <a:rPr lang="ja-JP" altLang="en-US" dirty="0" smtClean="0"/>
              <a:t>注文</a:t>
            </a:r>
            <a:r>
              <a:rPr lang="ja-JP" altLang="en-US" dirty="0"/>
              <a:t>をユニーク</a:t>
            </a:r>
            <a:r>
              <a:rPr lang="ja-JP" altLang="en-US" dirty="0" smtClean="0"/>
              <a:t>に識別するための複合キー項目</a:t>
            </a:r>
            <a:endParaRPr lang="en-US" altLang="ja-JP" dirty="0" smtClean="0"/>
          </a:p>
          <a:p>
            <a:r>
              <a:rPr kumimoji="1" lang="ja-JP" altLang="en-US" dirty="0" smtClean="0"/>
              <a:t>△：注文書を文書としてユニークに識別するための番号</a:t>
            </a:r>
            <a:endParaRPr kumimoji="1" lang="ja-JP" altLang="en-US" dirty="0"/>
          </a:p>
        </p:txBody>
      </p:sp>
      <p:sp>
        <p:nvSpPr>
          <p:cNvPr id="5" name="Line 4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v3.1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A9121-CA57-4324-AC30-557D366CEE5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8239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770</TotalTime>
  <Words>744</Words>
  <Application>Microsoft Office PowerPoint</Application>
  <PresentationFormat>画面に合わせる (4:3)</PresentationFormat>
  <Paragraphs>122</Paragraphs>
  <Slides>6</Slides>
  <Notes>6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中小企業共通EDI仕様（案） 検討手順</vt:lpstr>
      <vt:lpstr>中小企業共通EDI仕様（案）検討手順</vt:lpstr>
      <vt:lpstr>PowerPoint プレゼンテーション</vt:lpstr>
      <vt:lpstr>注文書フォームの３タイプ</vt:lpstr>
      <vt:lpstr>注文番号、取引番号、伝票番号、行番号の定義</vt:lpstr>
      <vt:lpstr>注文書のタイプと運用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業界横断EDI仕様v2.0（案）</dc:title>
  <dc:creator>kawa</dc:creator>
  <cp:lastModifiedBy>sugamata1</cp:lastModifiedBy>
  <cp:revision>22</cp:revision>
  <cp:lastPrinted>2012-10-04T05:22:37Z</cp:lastPrinted>
  <dcterms:created xsi:type="dcterms:W3CDTF">2012-08-20T02:11:55Z</dcterms:created>
  <dcterms:modified xsi:type="dcterms:W3CDTF">2012-10-04T05:22:45Z</dcterms:modified>
</cp:coreProperties>
</file>