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66" r:id="rId2"/>
    <p:sldId id="2975" r:id="rId3"/>
    <p:sldId id="2959" r:id="rId4"/>
    <p:sldId id="2960" r:id="rId5"/>
    <p:sldId id="431" r:id="rId6"/>
    <p:sldId id="429" r:id="rId7"/>
    <p:sldId id="257" r:id="rId8"/>
    <p:sldId id="2967" r:id="rId9"/>
    <p:sldId id="2969" r:id="rId10"/>
    <p:sldId id="265" r:id="rId11"/>
    <p:sldId id="264" r:id="rId12"/>
    <p:sldId id="268" r:id="rId13"/>
    <p:sldId id="2976" r:id="rId14"/>
    <p:sldId id="2977" r:id="rId15"/>
    <p:sldId id="2978" r:id="rId16"/>
    <p:sldId id="2979" r:id="rId17"/>
  </p:sldIdLst>
  <p:sldSz cx="12192000" cy="6858000"/>
  <p:notesSz cx="6800850" cy="99329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4" d="100"/>
          <a:sy n="74" d="100"/>
        </p:scale>
        <p:origin x="376"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26570E3-6159-F03D-998C-2591343FC59A}"/>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48373FD7-D561-21B1-93A9-8743C5DCC2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167E0AA-F934-BAE2-3924-681A80E68029}"/>
              </a:ext>
            </a:extLst>
          </p:cNvPr>
          <p:cNvSpPr>
            <a:spLocks noGrp="1"/>
          </p:cNvSpPr>
          <p:nvPr>
            <p:ph type="dt" sz="half" idx="10"/>
          </p:nvPr>
        </p:nvSpPr>
        <p:spPr/>
        <p:txBody>
          <a:bodyPr/>
          <a:lstStyle/>
          <a:p>
            <a:fld id="{6213EFE1-841B-49AB-9BB0-49CC8E9578CE}" type="datetimeFigureOut">
              <a:rPr kumimoji="1" lang="ja-JP" altLang="en-US" smtClean="0"/>
              <a:t>2024/6/5</a:t>
            </a:fld>
            <a:endParaRPr kumimoji="1" lang="ja-JP" altLang="en-US"/>
          </a:p>
        </p:txBody>
      </p:sp>
      <p:sp>
        <p:nvSpPr>
          <p:cNvPr id="5" name="フッター プレースホルダー 4">
            <a:extLst>
              <a:ext uri="{FF2B5EF4-FFF2-40B4-BE49-F238E27FC236}">
                <a16:creationId xmlns:a16="http://schemas.microsoft.com/office/drawing/2014/main" id="{61A0EA58-B142-1DA1-A581-B9E5B6BF17D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9DF17E7-C587-D170-DA22-4678271A0E9B}"/>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997233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17A392-0AF5-869B-3CAC-824A55E1E08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0E402B5-5BC6-3D0E-18D1-BE3D3D0AB2D3}"/>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752D0CD-5298-3584-C61E-A581AA94AB05}"/>
              </a:ext>
            </a:extLst>
          </p:cNvPr>
          <p:cNvSpPr>
            <a:spLocks noGrp="1"/>
          </p:cNvSpPr>
          <p:nvPr>
            <p:ph type="dt" sz="half" idx="10"/>
          </p:nvPr>
        </p:nvSpPr>
        <p:spPr/>
        <p:txBody>
          <a:bodyPr/>
          <a:lstStyle/>
          <a:p>
            <a:fld id="{6213EFE1-841B-49AB-9BB0-49CC8E9578CE}" type="datetimeFigureOut">
              <a:rPr kumimoji="1" lang="ja-JP" altLang="en-US" smtClean="0"/>
              <a:t>2024/6/5</a:t>
            </a:fld>
            <a:endParaRPr kumimoji="1" lang="ja-JP" altLang="en-US"/>
          </a:p>
        </p:txBody>
      </p:sp>
      <p:sp>
        <p:nvSpPr>
          <p:cNvPr id="5" name="フッター プレースホルダー 4">
            <a:extLst>
              <a:ext uri="{FF2B5EF4-FFF2-40B4-BE49-F238E27FC236}">
                <a16:creationId xmlns:a16="http://schemas.microsoft.com/office/drawing/2014/main" id="{3D10DF12-E4F0-99CC-96D5-46414AF28E3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4730898-376E-CD36-9E87-5D1B74B1F93B}"/>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1228071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062AD4A8-F647-4F0D-DB8A-FE3797C304A5}"/>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EB5F10B-E0E8-F111-3E0E-E852D1D8F750}"/>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D0FD093-1C1A-CDA8-5C4C-CE801615F602}"/>
              </a:ext>
            </a:extLst>
          </p:cNvPr>
          <p:cNvSpPr>
            <a:spLocks noGrp="1"/>
          </p:cNvSpPr>
          <p:nvPr>
            <p:ph type="dt" sz="half" idx="10"/>
          </p:nvPr>
        </p:nvSpPr>
        <p:spPr/>
        <p:txBody>
          <a:bodyPr/>
          <a:lstStyle/>
          <a:p>
            <a:fld id="{6213EFE1-841B-49AB-9BB0-49CC8E9578CE}" type="datetimeFigureOut">
              <a:rPr kumimoji="1" lang="ja-JP" altLang="en-US" smtClean="0"/>
              <a:t>2024/6/5</a:t>
            </a:fld>
            <a:endParaRPr kumimoji="1" lang="ja-JP" altLang="en-US"/>
          </a:p>
        </p:txBody>
      </p:sp>
      <p:sp>
        <p:nvSpPr>
          <p:cNvPr id="5" name="フッター プレースホルダー 4">
            <a:extLst>
              <a:ext uri="{FF2B5EF4-FFF2-40B4-BE49-F238E27FC236}">
                <a16:creationId xmlns:a16="http://schemas.microsoft.com/office/drawing/2014/main" id="{C21E6127-1630-6349-F751-14074AEA0A1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38C09F0-4A96-E21C-62F7-0447B4A7B075}"/>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3080633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445A01-65D1-42A6-06D8-239AE9189C0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EC269B9-3B7D-87D0-D786-ACCC7559E1EB}"/>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64430C1-803C-C923-B4A6-B600A15E7CF7}"/>
              </a:ext>
            </a:extLst>
          </p:cNvPr>
          <p:cNvSpPr>
            <a:spLocks noGrp="1"/>
          </p:cNvSpPr>
          <p:nvPr>
            <p:ph type="dt" sz="half" idx="10"/>
          </p:nvPr>
        </p:nvSpPr>
        <p:spPr/>
        <p:txBody>
          <a:bodyPr/>
          <a:lstStyle/>
          <a:p>
            <a:fld id="{6213EFE1-841B-49AB-9BB0-49CC8E9578CE}" type="datetimeFigureOut">
              <a:rPr kumimoji="1" lang="ja-JP" altLang="en-US" smtClean="0"/>
              <a:t>2024/6/5</a:t>
            </a:fld>
            <a:endParaRPr kumimoji="1" lang="ja-JP" altLang="en-US"/>
          </a:p>
        </p:txBody>
      </p:sp>
      <p:sp>
        <p:nvSpPr>
          <p:cNvPr id="5" name="フッター プレースホルダー 4">
            <a:extLst>
              <a:ext uri="{FF2B5EF4-FFF2-40B4-BE49-F238E27FC236}">
                <a16:creationId xmlns:a16="http://schemas.microsoft.com/office/drawing/2014/main" id="{06DA1C19-7A82-7D15-CEB9-389E01C4725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6ABC45F-4784-5F08-852C-588B9CA9E1E1}"/>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3070566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F088D9-82C8-EE9B-613E-E816D66D87E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C8AAA90-9BD4-8C42-3F6E-690790AAC4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93D25A07-814D-F268-549B-93EF201F7912}"/>
              </a:ext>
            </a:extLst>
          </p:cNvPr>
          <p:cNvSpPr>
            <a:spLocks noGrp="1"/>
          </p:cNvSpPr>
          <p:nvPr>
            <p:ph type="dt" sz="half" idx="10"/>
          </p:nvPr>
        </p:nvSpPr>
        <p:spPr/>
        <p:txBody>
          <a:bodyPr/>
          <a:lstStyle/>
          <a:p>
            <a:fld id="{6213EFE1-841B-49AB-9BB0-49CC8E9578CE}" type="datetimeFigureOut">
              <a:rPr kumimoji="1" lang="ja-JP" altLang="en-US" smtClean="0"/>
              <a:t>2024/6/5</a:t>
            </a:fld>
            <a:endParaRPr kumimoji="1" lang="ja-JP" altLang="en-US"/>
          </a:p>
        </p:txBody>
      </p:sp>
      <p:sp>
        <p:nvSpPr>
          <p:cNvPr id="5" name="フッター プレースホルダー 4">
            <a:extLst>
              <a:ext uri="{FF2B5EF4-FFF2-40B4-BE49-F238E27FC236}">
                <a16:creationId xmlns:a16="http://schemas.microsoft.com/office/drawing/2014/main" id="{7A443B16-6A78-1620-34CC-4C0D315DF4D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C7FB304-F91B-488B-FE34-FDF997801C3F}"/>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802897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9BD8BC7-3387-1CB1-1EA0-D9B3B99B6A6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DF8E126-609A-FCD2-EEE5-CA4C9C206147}"/>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429A975F-03EC-E691-6103-F96B299E2330}"/>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D43F82F0-FDE3-B6AC-8C77-E35D7E9A5C08}"/>
              </a:ext>
            </a:extLst>
          </p:cNvPr>
          <p:cNvSpPr>
            <a:spLocks noGrp="1"/>
          </p:cNvSpPr>
          <p:nvPr>
            <p:ph type="dt" sz="half" idx="10"/>
          </p:nvPr>
        </p:nvSpPr>
        <p:spPr/>
        <p:txBody>
          <a:bodyPr/>
          <a:lstStyle/>
          <a:p>
            <a:fld id="{6213EFE1-841B-49AB-9BB0-49CC8E9578CE}" type="datetimeFigureOut">
              <a:rPr kumimoji="1" lang="ja-JP" altLang="en-US" smtClean="0"/>
              <a:t>2024/6/5</a:t>
            </a:fld>
            <a:endParaRPr kumimoji="1" lang="ja-JP" altLang="en-US"/>
          </a:p>
        </p:txBody>
      </p:sp>
      <p:sp>
        <p:nvSpPr>
          <p:cNvPr id="6" name="フッター プレースホルダー 5">
            <a:extLst>
              <a:ext uri="{FF2B5EF4-FFF2-40B4-BE49-F238E27FC236}">
                <a16:creationId xmlns:a16="http://schemas.microsoft.com/office/drawing/2014/main" id="{B7B369D4-F5D8-A04B-B1FF-88C636E4BEE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FFC24C8-E307-B0A6-2EE4-8611D5F2162A}"/>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4084730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6CC75E-B2A5-D322-C349-3F3943E6276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DEBAA69-5675-1233-4BD4-E554890A20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E52E41C-0FF6-1C39-4C69-A1A8B066934E}"/>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AB79AA6D-444F-9F49-4FF0-FDC07A233DB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F92829E0-A16D-5474-EA75-B3FB2767C50B}"/>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5C04B837-EAFA-0BE7-7EF5-46B5CEA7922E}"/>
              </a:ext>
            </a:extLst>
          </p:cNvPr>
          <p:cNvSpPr>
            <a:spLocks noGrp="1"/>
          </p:cNvSpPr>
          <p:nvPr>
            <p:ph type="dt" sz="half" idx="10"/>
          </p:nvPr>
        </p:nvSpPr>
        <p:spPr/>
        <p:txBody>
          <a:bodyPr/>
          <a:lstStyle/>
          <a:p>
            <a:fld id="{6213EFE1-841B-49AB-9BB0-49CC8E9578CE}" type="datetimeFigureOut">
              <a:rPr kumimoji="1" lang="ja-JP" altLang="en-US" smtClean="0"/>
              <a:t>2024/6/5</a:t>
            </a:fld>
            <a:endParaRPr kumimoji="1" lang="ja-JP" altLang="en-US"/>
          </a:p>
        </p:txBody>
      </p:sp>
      <p:sp>
        <p:nvSpPr>
          <p:cNvPr id="8" name="フッター プレースホルダー 7">
            <a:extLst>
              <a:ext uri="{FF2B5EF4-FFF2-40B4-BE49-F238E27FC236}">
                <a16:creationId xmlns:a16="http://schemas.microsoft.com/office/drawing/2014/main" id="{04E124B6-BEF1-6328-918E-3CAFD5B440B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0B31728-309A-4737-7BD6-B23A8F81A385}"/>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2265288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A63731E-4D95-E9B6-E402-4919C49AEDE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EF8F60A-3D43-6F8A-DE71-BF38E5A6429A}"/>
              </a:ext>
            </a:extLst>
          </p:cNvPr>
          <p:cNvSpPr>
            <a:spLocks noGrp="1"/>
          </p:cNvSpPr>
          <p:nvPr>
            <p:ph type="dt" sz="half" idx="10"/>
          </p:nvPr>
        </p:nvSpPr>
        <p:spPr/>
        <p:txBody>
          <a:bodyPr/>
          <a:lstStyle/>
          <a:p>
            <a:fld id="{6213EFE1-841B-49AB-9BB0-49CC8E9578CE}" type="datetimeFigureOut">
              <a:rPr kumimoji="1" lang="ja-JP" altLang="en-US" smtClean="0"/>
              <a:t>2024/6/5</a:t>
            </a:fld>
            <a:endParaRPr kumimoji="1" lang="ja-JP" altLang="en-US"/>
          </a:p>
        </p:txBody>
      </p:sp>
      <p:sp>
        <p:nvSpPr>
          <p:cNvPr id="4" name="フッター プレースホルダー 3">
            <a:extLst>
              <a:ext uri="{FF2B5EF4-FFF2-40B4-BE49-F238E27FC236}">
                <a16:creationId xmlns:a16="http://schemas.microsoft.com/office/drawing/2014/main" id="{B0DAFCC6-86F2-3F9E-5F53-6FB79006E997}"/>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9EE562A1-2A52-AFC9-21DF-AD5D12E52BB1}"/>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2743024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EC2D0B7-D8FD-BFCB-C7D5-C5A556BE5964}"/>
              </a:ext>
            </a:extLst>
          </p:cNvPr>
          <p:cNvSpPr>
            <a:spLocks noGrp="1"/>
          </p:cNvSpPr>
          <p:nvPr>
            <p:ph type="dt" sz="half" idx="10"/>
          </p:nvPr>
        </p:nvSpPr>
        <p:spPr/>
        <p:txBody>
          <a:bodyPr/>
          <a:lstStyle/>
          <a:p>
            <a:fld id="{6213EFE1-841B-49AB-9BB0-49CC8E9578CE}" type="datetimeFigureOut">
              <a:rPr kumimoji="1" lang="ja-JP" altLang="en-US" smtClean="0"/>
              <a:t>2024/6/5</a:t>
            </a:fld>
            <a:endParaRPr kumimoji="1" lang="ja-JP" altLang="en-US"/>
          </a:p>
        </p:txBody>
      </p:sp>
      <p:sp>
        <p:nvSpPr>
          <p:cNvPr id="3" name="フッター プレースホルダー 2">
            <a:extLst>
              <a:ext uri="{FF2B5EF4-FFF2-40B4-BE49-F238E27FC236}">
                <a16:creationId xmlns:a16="http://schemas.microsoft.com/office/drawing/2014/main" id="{4C877682-F098-C735-79B9-3341196E69F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6405201-602C-3DE8-4753-7ADE19F3D6BF}"/>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3902368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A43AD8F-390E-BB38-B7DE-D4A0BB85339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FB96C11-DCE3-9F65-C477-43E11EB269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75B7B5B2-7100-49A1-9BD3-B3EBC7DEF6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2B25E64-70AB-FFBA-3011-EEE205FA41F1}"/>
              </a:ext>
            </a:extLst>
          </p:cNvPr>
          <p:cNvSpPr>
            <a:spLocks noGrp="1"/>
          </p:cNvSpPr>
          <p:nvPr>
            <p:ph type="dt" sz="half" idx="10"/>
          </p:nvPr>
        </p:nvSpPr>
        <p:spPr/>
        <p:txBody>
          <a:bodyPr/>
          <a:lstStyle/>
          <a:p>
            <a:fld id="{6213EFE1-841B-49AB-9BB0-49CC8E9578CE}" type="datetimeFigureOut">
              <a:rPr kumimoji="1" lang="ja-JP" altLang="en-US" smtClean="0"/>
              <a:t>2024/6/5</a:t>
            </a:fld>
            <a:endParaRPr kumimoji="1" lang="ja-JP" altLang="en-US"/>
          </a:p>
        </p:txBody>
      </p:sp>
      <p:sp>
        <p:nvSpPr>
          <p:cNvPr id="6" name="フッター プレースホルダー 5">
            <a:extLst>
              <a:ext uri="{FF2B5EF4-FFF2-40B4-BE49-F238E27FC236}">
                <a16:creationId xmlns:a16="http://schemas.microsoft.com/office/drawing/2014/main" id="{EAA3ECD8-94F2-83B5-BD43-7BC94433DB3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E1EFD05-38DF-CFA5-CAD3-F9B4D33DA0E7}"/>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2476191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FF8333-40BA-BA39-B4E0-3F63267F6ED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A61C9CAA-99DA-0985-D070-ED3A3A078CF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B0E9201-8E47-C4C0-F8AD-5C2090DEAA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4B98F13-C2FA-38B2-D5B9-B70B745A6FC8}"/>
              </a:ext>
            </a:extLst>
          </p:cNvPr>
          <p:cNvSpPr>
            <a:spLocks noGrp="1"/>
          </p:cNvSpPr>
          <p:nvPr>
            <p:ph type="dt" sz="half" idx="10"/>
          </p:nvPr>
        </p:nvSpPr>
        <p:spPr/>
        <p:txBody>
          <a:bodyPr/>
          <a:lstStyle/>
          <a:p>
            <a:fld id="{6213EFE1-841B-49AB-9BB0-49CC8E9578CE}" type="datetimeFigureOut">
              <a:rPr kumimoji="1" lang="ja-JP" altLang="en-US" smtClean="0"/>
              <a:t>2024/6/5</a:t>
            </a:fld>
            <a:endParaRPr kumimoji="1" lang="ja-JP" altLang="en-US"/>
          </a:p>
        </p:txBody>
      </p:sp>
      <p:sp>
        <p:nvSpPr>
          <p:cNvPr id="6" name="フッター プレースホルダー 5">
            <a:extLst>
              <a:ext uri="{FF2B5EF4-FFF2-40B4-BE49-F238E27FC236}">
                <a16:creationId xmlns:a16="http://schemas.microsoft.com/office/drawing/2014/main" id="{4BA88F02-5481-CDDB-5088-CF517AC9569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AF34C2F-323F-AF16-92DD-81972A6270FA}"/>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35763273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7F204CF-ABA9-15A4-D316-49F406476C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4400438-8918-AB1D-CCE6-EE9B3A4940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CE99C35-0C43-82A9-D988-C0DCB25803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13EFE1-841B-49AB-9BB0-49CC8E9578CE}" type="datetimeFigureOut">
              <a:rPr kumimoji="1" lang="ja-JP" altLang="en-US" smtClean="0"/>
              <a:t>2024/6/5</a:t>
            </a:fld>
            <a:endParaRPr kumimoji="1" lang="ja-JP" altLang="en-US"/>
          </a:p>
        </p:txBody>
      </p:sp>
      <p:sp>
        <p:nvSpPr>
          <p:cNvPr id="5" name="フッター プレースホルダー 4">
            <a:extLst>
              <a:ext uri="{FF2B5EF4-FFF2-40B4-BE49-F238E27FC236}">
                <a16:creationId xmlns:a16="http://schemas.microsoft.com/office/drawing/2014/main" id="{AE2E1324-EA08-D6ED-76CD-7CCC0723233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C1D8ACE2-044E-48D9-212F-FDFE8CDFC6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8380931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2C5C7DC5-5A21-9CD3-8235-3B71879C4031}"/>
              </a:ext>
            </a:extLst>
          </p:cNvPr>
          <p:cNvSpPr txBox="1"/>
          <p:nvPr/>
        </p:nvSpPr>
        <p:spPr>
          <a:xfrm>
            <a:off x="2307662" y="1992702"/>
            <a:ext cx="7943778" cy="1323439"/>
          </a:xfrm>
          <a:prstGeom prst="rect">
            <a:avLst/>
          </a:prstGeom>
          <a:noFill/>
        </p:spPr>
        <p:txBody>
          <a:bodyPr wrap="square" rtlCol="0">
            <a:spAutoFit/>
          </a:bodyPr>
          <a:lstStyle/>
          <a:p>
            <a:pPr algn="ctr"/>
            <a:r>
              <a:rPr lang="ja-JP" altLang="en-US" sz="4000" b="1" dirty="0"/>
              <a:t>国連</a:t>
            </a:r>
            <a:r>
              <a:rPr lang="en-US" altLang="ja-JP" sz="4000" b="1" dirty="0"/>
              <a:t>CEFACT</a:t>
            </a:r>
            <a:r>
              <a:rPr kumimoji="1" lang="ja-JP" altLang="en-US" sz="4000" b="1" dirty="0"/>
              <a:t>標準による</a:t>
            </a:r>
            <a:endParaRPr kumimoji="1" lang="en-US" altLang="ja-JP" sz="4000" b="1" dirty="0"/>
          </a:p>
          <a:p>
            <a:pPr algn="ctr"/>
            <a:r>
              <a:rPr kumimoji="1" lang="ja-JP" altLang="en-US" sz="4000" b="1" dirty="0"/>
              <a:t>貿易金融デジタル化</a:t>
            </a:r>
            <a:r>
              <a:rPr lang="ja-JP" altLang="en-US" sz="4000" b="1" dirty="0"/>
              <a:t>プロジェクト</a:t>
            </a:r>
            <a:endParaRPr kumimoji="1" lang="ja-JP" altLang="en-US" sz="4000" b="1" dirty="0"/>
          </a:p>
        </p:txBody>
      </p:sp>
      <p:sp>
        <p:nvSpPr>
          <p:cNvPr id="4" name="テキスト ボックス 3">
            <a:extLst>
              <a:ext uri="{FF2B5EF4-FFF2-40B4-BE49-F238E27FC236}">
                <a16:creationId xmlns:a16="http://schemas.microsoft.com/office/drawing/2014/main" id="{9BADBFA1-D2EE-3681-01A5-62EC94AC9963}"/>
              </a:ext>
            </a:extLst>
          </p:cNvPr>
          <p:cNvSpPr txBox="1"/>
          <p:nvPr/>
        </p:nvSpPr>
        <p:spPr>
          <a:xfrm>
            <a:off x="2449902" y="4960189"/>
            <a:ext cx="7237562" cy="923330"/>
          </a:xfrm>
          <a:prstGeom prst="rect">
            <a:avLst/>
          </a:prstGeom>
          <a:noFill/>
        </p:spPr>
        <p:txBody>
          <a:bodyPr wrap="square" rtlCol="0">
            <a:spAutoFit/>
          </a:bodyPr>
          <a:lstStyle/>
          <a:p>
            <a:pPr algn="ctr"/>
            <a:r>
              <a:rPr kumimoji="1" lang="en-US" altLang="ja-JP" b="1" dirty="0"/>
              <a:t>2024</a:t>
            </a:r>
            <a:r>
              <a:rPr kumimoji="1" lang="ja-JP" altLang="en-US" b="1" dirty="0"/>
              <a:t>年</a:t>
            </a:r>
            <a:r>
              <a:rPr kumimoji="1" lang="en-US" altLang="ja-JP" b="1" dirty="0"/>
              <a:t>6</a:t>
            </a:r>
            <a:r>
              <a:rPr kumimoji="1" lang="ja-JP" altLang="en-US" b="1" dirty="0"/>
              <a:t>月</a:t>
            </a:r>
            <a:r>
              <a:rPr kumimoji="1" lang="en-US" altLang="ja-JP" b="1" dirty="0"/>
              <a:t>10</a:t>
            </a:r>
            <a:r>
              <a:rPr kumimoji="1" lang="ja-JP" altLang="en-US" b="1" dirty="0"/>
              <a:t>日</a:t>
            </a:r>
            <a:endParaRPr kumimoji="1" lang="en-US" altLang="ja-JP" b="1" dirty="0"/>
          </a:p>
          <a:p>
            <a:pPr algn="ctr"/>
            <a:endParaRPr kumimoji="1" lang="en-US" altLang="ja-JP" b="1" dirty="0"/>
          </a:p>
          <a:p>
            <a:pPr algn="ctr"/>
            <a:r>
              <a:rPr lang="ja-JP" altLang="en-US" b="1" dirty="0"/>
              <a:t>一般社団法人サプライチェーン情報基盤研究会（</a:t>
            </a:r>
            <a:r>
              <a:rPr lang="en-US" altLang="ja-JP" b="1" dirty="0"/>
              <a:t>SIPS</a:t>
            </a:r>
            <a:r>
              <a:rPr lang="ja-JP" altLang="en-US" b="1" dirty="0"/>
              <a:t>）</a:t>
            </a:r>
            <a:endParaRPr kumimoji="1" lang="ja-JP" altLang="en-US" b="1" dirty="0"/>
          </a:p>
        </p:txBody>
      </p:sp>
      <p:sp>
        <p:nvSpPr>
          <p:cNvPr id="2" name="テキスト ボックス 1">
            <a:extLst>
              <a:ext uri="{FF2B5EF4-FFF2-40B4-BE49-F238E27FC236}">
                <a16:creationId xmlns:a16="http://schemas.microsoft.com/office/drawing/2014/main" id="{87EFC8CB-D9FF-C867-E90B-86AD36E8B636}"/>
              </a:ext>
            </a:extLst>
          </p:cNvPr>
          <p:cNvSpPr txBox="1"/>
          <p:nvPr/>
        </p:nvSpPr>
        <p:spPr>
          <a:xfrm>
            <a:off x="9992264" y="328717"/>
            <a:ext cx="1880559" cy="370935"/>
          </a:xfrm>
          <a:prstGeom prst="rect">
            <a:avLst/>
          </a:prstGeom>
          <a:noFill/>
          <a:ln>
            <a:solidFill>
              <a:schemeClr val="accent1"/>
            </a:solidFill>
          </a:ln>
        </p:spPr>
        <p:txBody>
          <a:bodyPr wrap="square" rtlCol="0">
            <a:spAutoFit/>
          </a:bodyPr>
          <a:lstStyle/>
          <a:p>
            <a:pPr algn="ctr"/>
            <a:r>
              <a:rPr kumimoji="1" lang="ja-JP" altLang="en-US" b="1" dirty="0"/>
              <a:t>総会</a:t>
            </a:r>
            <a:r>
              <a:rPr kumimoji="1" lang="en-US" altLang="ja-JP" b="1" dirty="0"/>
              <a:t>2024-1-12</a:t>
            </a:r>
            <a:endParaRPr kumimoji="1" lang="ja-JP" altLang="en-US" b="1" dirty="0"/>
          </a:p>
        </p:txBody>
      </p:sp>
    </p:spTree>
    <p:extLst>
      <p:ext uri="{BB962C8B-B14F-4D97-AF65-F5344CB8AC3E}">
        <p14:creationId xmlns:p14="http://schemas.microsoft.com/office/powerpoint/2010/main" val="5173486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20277B3-1FBA-8F9C-2748-2618807E5729}"/>
              </a:ext>
            </a:extLst>
          </p:cNvPr>
          <p:cNvSpPr txBox="1"/>
          <p:nvPr/>
        </p:nvSpPr>
        <p:spPr>
          <a:xfrm>
            <a:off x="367862" y="126124"/>
            <a:ext cx="5002924" cy="461665"/>
          </a:xfrm>
          <a:prstGeom prst="rect">
            <a:avLst/>
          </a:prstGeom>
          <a:noFill/>
        </p:spPr>
        <p:txBody>
          <a:bodyPr wrap="square" rtlCol="0">
            <a:spAutoFit/>
          </a:bodyPr>
          <a:lstStyle/>
          <a:p>
            <a:r>
              <a:rPr lang="ja-JP" altLang="en-US" sz="2400" b="1" dirty="0">
                <a:solidFill>
                  <a:srgbClr val="0070C0"/>
                </a:solidFill>
              </a:rPr>
              <a:t>信用状プロセス（標準化範囲）</a:t>
            </a:r>
            <a:endParaRPr kumimoji="1" lang="ja-JP" altLang="en-US" sz="2400" b="1" dirty="0">
              <a:solidFill>
                <a:srgbClr val="0070C0"/>
              </a:solidFill>
            </a:endParaRPr>
          </a:p>
        </p:txBody>
      </p:sp>
      <p:pic>
        <p:nvPicPr>
          <p:cNvPr id="6" name="図 5">
            <a:extLst>
              <a:ext uri="{FF2B5EF4-FFF2-40B4-BE49-F238E27FC236}">
                <a16:creationId xmlns:a16="http://schemas.microsoft.com/office/drawing/2014/main" id="{5C9B897A-941B-7D49-B1CF-40D955F55F21}"/>
              </a:ext>
            </a:extLst>
          </p:cNvPr>
          <p:cNvPicPr>
            <a:picLocks noChangeAspect="1"/>
          </p:cNvPicPr>
          <p:nvPr/>
        </p:nvPicPr>
        <p:blipFill>
          <a:blip r:embed="rId2"/>
          <a:stretch>
            <a:fillRect/>
          </a:stretch>
        </p:blipFill>
        <p:spPr>
          <a:xfrm>
            <a:off x="721360" y="717445"/>
            <a:ext cx="8792352" cy="5866235"/>
          </a:xfrm>
          <a:prstGeom prst="rect">
            <a:avLst/>
          </a:prstGeom>
        </p:spPr>
      </p:pic>
      <p:sp>
        <p:nvSpPr>
          <p:cNvPr id="8" name="楕円 7">
            <a:extLst>
              <a:ext uri="{FF2B5EF4-FFF2-40B4-BE49-F238E27FC236}">
                <a16:creationId xmlns:a16="http://schemas.microsoft.com/office/drawing/2014/main" id="{4AC83732-A27B-4FC5-151E-48FFDE72D731}"/>
              </a:ext>
            </a:extLst>
          </p:cNvPr>
          <p:cNvSpPr/>
          <p:nvPr/>
        </p:nvSpPr>
        <p:spPr>
          <a:xfrm>
            <a:off x="3952240" y="6140555"/>
            <a:ext cx="518160" cy="25400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200" b="1" dirty="0">
                <a:solidFill>
                  <a:srgbClr val="FF0000"/>
                </a:solidFill>
              </a:rPr>
              <a:t>*1</a:t>
            </a:r>
            <a:endParaRPr kumimoji="1" lang="ja-JP" altLang="en-US" sz="1200" b="1" dirty="0">
              <a:solidFill>
                <a:srgbClr val="FF0000"/>
              </a:solidFill>
            </a:endParaRPr>
          </a:p>
        </p:txBody>
      </p:sp>
      <p:sp>
        <p:nvSpPr>
          <p:cNvPr id="9" name="楕円 8">
            <a:extLst>
              <a:ext uri="{FF2B5EF4-FFF2-40B4-BE49-F238E27FC236}">
                <a16:creationId xmlns:a16="http://schemas.microsoft.com/office/drawing/2014/main" id="{B0FE704E-A8CC-9862-FB93-6C0569B44316}"/>
              </a:ext>
            </a:extLst>
          </p:cNvPr>
          <p:cNvSpPr/>
          <p:nvPr/>
        </p:nvSpPr>
        <p:spPr>
          <a:xfrm>
            <a:off x="8656320" y="6140555"/>
            <a:ext cx="518160" cy="25400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200" b="1" dirty="0">
                <a:solidFill>
                  <a:srgbClr val="FF0000"/>
                </a:solidFill>
              </a:rPr>
              <a:t>*2</a:t>
            </a:r>
            <a:endParaRPr kumimoji="1" lang="ja-JP" altLang="en-US" sz="1200" b="1" dirty="0">
              <a:solidFill>
                <a:srgbClr val="FF0000"/>
              </a:solidFill>
            </a:endParaRPr>
          </a:p>
        </p:txBody>
      </p:sp>
      <p:sp>
        <p:nvSpPr>
          <p:cNvPr id="10" name="テキスト ボックス 9">
            <a:extLst>
              <a:ext uri="{FF2B5EF4-FFF2-40B4-BE49-F238E27FC236}">
                <a16:creationId xmlns:a16="http://schemas.microsoft.com/office/drawing/2014/main" id="{780F0F85-7909-0A63-D2FB-3D152E779C2E}"/>
              </a:ext>
            </a:extLst>
          </p:cNvPr>
          <p:cNvSpPr txBox="1"/>
          <p:nvPr/>
        </p:nvSpPr>
        <p:spPr>
          <a:xfrm>
            <a:off x="9702800" y="802640"/>
            <a:ext cx="2204720" cy="1477328"/>
          </a:xfrm>
          <a:prstGeom prst="rect">
            <a:avLst/>
          </a:prstGeom>
          <a:noFill/>
        </p:spPr>
        <p:txBody>
          <a:bodyPr wrap="square" rtlCol="0">
            <a:spAutoFit/>
          </a:bodyPr>
          <a:lstStyle/>
          <a:p>
            <a:r>
              <a:rPr kumimoji="1" lang="en-US" altLang="ja-JP" b="1" dirty="0">
                <a:solidFill>
                  <a:srgbClr val="FF0000"/>
                </a:solidFill>
              </a:rPr>
              <a:t>*1</a:t>
            </a:r>
            <a:r>
              <a:rPr kumimoji="1" lang="en-US" altLang="ja-JP" dirty="0"/>
              <a:t>: </a:t>
            </a:r>
            <a:r>
              <a:rPr kumimoji="1" lang="ja-JP" altLang="en-US" dirty="0"/>
              <a:t>信用状の発行は銀行業界標準に従って行われるので、本</a:t>
            </a:r>
            <a:r>
              <a:rPr kumimoji="1" lang="en-US" altLang="ja-JP" dirty="0"/>
              <a:t>BRS</a:t>
            </a:r>
            <a:r>
              <a:rPr kumimoji="1" lang="ja-JP" altLang="en-US" dirty="0"/>
              <a:t>の対象外となる。</a:t>
            </a:r>
          </a:p>
        </p:txBody>
      </p:sp>
      <p:sp>
        <p:nvSpPr>
          <p:cNvPr id="11" name="テキスト ボックス 10">
            <a:extLst>
              <a:ext uri="{FF2B5EF4-FFF2-40B4-BE49-F238E27FC236}">
                <a16:creationId xmlns:a16="http://schemas.microsoft.com/office/drawing/2014/main" id="{CB3934A0-1F0C-C13E-C0B6-605EF9E0CB75}"/>
              </a:ext>
            </a:extLst>
          </p:cNvPr>
          <p:cNvSpPr txBox="1"/>
          <p:nvPr/>
        </p:nvSpPr>
        <p:spPr>
          <a:xfrm>
            <a:off x="9702800" y="2590800"/>
            <a:ext cx="2204720" cy="1754326"/>
          </a:xfrm>
          <a:prstGeom prst="rect">
            <a:avLst/>
          </a:prstGeom>
          <a:noFill/>
        </p:spPr>
        <p:txBody>
          <a:bodyPr wrap="square" rtlCol="0">
            <a:spAutoFit/>
          </a:bodyPr>
          <a:lstStyle/>
          <a:p>
            <a:r>
              <a:rPr kumimoji="1" lang="en-US" altLang="ja-JP" b="1" dirty="0">
                <a:solidFill>
                  <a:srgbClr val="FF0000"/>
                </a:solidFill>
              </a:rPr>
              <a:t>*2</a:t>
            </a:r>
            <a:r>
              <a:rPr kumimoji="1" lang="en-US" altLang="ja-JP" dirty="0"/>
              <a:t>: </a:t>
            </a:r>
            <a:r>
              <a:rPr kumimoji="1" lang="ja-JP" altLang="en-US" dirty="0"/>
              <a:t>信用状に基づく決済プロセスは本バージョンの</a:t>
            </a:r>
            <a:r>
              <a:rPr kumimoji="1" lang="en-US" altLang="ja-JP" dirty="0"/>
              <a:t>BRS</a:t>
            </a:r>
            <a:r>
              <a:rPr kumimoji="1" lang="ja-JP" altLang="en-US" dirty="0"/>
              <a:t>では対象外とし、将来のバージョンでカバーする。</a:t>
            </a:r>
            <a:endParaRPr kumimoji="1" lang="ja-JP" altLang="en-US" b="1" dirty="0">
              <a:solidFill>
                <a:srgbClr val="FF0000"/>
              </a:solidFill>
            </a:endParaRPr>
          </a:p>
        </p:txBody>
      </p:sp>
    </p:spTree>
    <p:extLst>
      <p:ext uri="{BB962C8B-B14F-4D97-AF65-F5344CB8AC3E}">
        <p14:creationId xmlns:p14="http://schemas.microsoft.com/office/powerpoint/2010/main" val="6644052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9B1178D9-DD50-CBD5-92EE-B48AF571EC19}"/>
              </a:ext>
            </a:extLst>
          </p:cNvPr>
          <p:cNvSpPr txBox="1"/>
          <p:nvPr/>
        </p:nvSpPr>
        <p:spPr>
          <a:xfrm>
            <a:off x="205740" y="152400"/>
            <a:ext cx="9405620" cy="892552"/>
          </a:xfrm>
          <a:prstGeom prst="rect">
            <a:avLst/>
          </a:prstGeom>
          <a:noFill/>
        </p:spPr>
        <p:txBody>
          <a:bodyPr wrap="square" rtlCol="0">
            <a:spAutoFit/>
          </a:bodyPr>
          <a:lstStyle/>
          <a:p>
            <a:r>
              <a:rPr lang="ja-JP" altLang="en-US" sz="2400" b="1" kern="100" dirty="0">
                <a:solidFill>
                  <a:srgbClr val="0070C0"/>
                </a:solidFill>
                <a:latin typeface="游ゴシック" panose="020B0400000000000000" pitchFamily="50" charset="-128"/>
                <a:ea typeface="游ゴシック" panose="020B0400000000000000" pitchFamily="50" charset="-128"/>
                <a:cs typeface="Times New Roman" panose="02020603050405020304" pitchFamily="18" charset="0"/>
              </a:rPr>
              <a:t>信用状プロセス（例）：信用状発行申請プロセス</a:t>
            </a:r>
            <a:endParaRPr lang="ja-JP" altLang="ja-JP" sz="2400" b="1" kern="100" dirty="0">
              <a:solidFill>
                <a:srgbClr val="0070C0"/>
              </a:solidFill>
              <a:effectLst/>
              <a:latin typeface="游ゴシック" panose="020B0400000000000000" pitchFamily="50" charset="-128"/>
              <a:ea typeface="游ゴシック" panose="020B0400000000000000" pitchFamily="50" charset="-128"/>
              <a:cs typeface="Times New Roman" panose="02020603050405020304" pitchFamily="18" charset="0"/>
            </a:endParaRPr>
          </a:p>
          <a:p>
            <a:endParaRPr kumimoji="1" lang="ja-JP" altLang="en-US" sz="2800" dirty="0"/>
          </a:p>
        </p:txBody>
      </p:sp>
      <p:pic>
        <p:nvPicPr>
          <p:cNvPr id="7" name="図 6">
            <a:extLst>
              <a:ext uri="{FF2B5EF4-FFF2-40B4-BE49-F238E27FC236}">
                <a16:creationId xmlns:a16="http://schemas.microsoft.com/office/drawing/2014/main" id="{AC8629F9-0607-5199-B9B8-EE0A7CAE2505}"/>
              </a:ext>
            </a:extLst>
          </p:cNvPr>
          <p:cNvPicPr>
            <a:picLocks noChangeAspect="1"/>
          </p:cNvPicPr>
          <p:nvPr/>
        </p:nvPicPr>
        <p:blipFill>
          <a:blip r:embed="rId2"/>
          <a:stretch>
            <a:fillRect/>
          </a:stretch>
        </p:blipFill>
        <p:spPr>
          <a:xfrm>
            <a:off x="375920" y="1106507"/>
            <a:ext cx="5244021" cy="1585893"/>
          </a:xfrm>
          <a:prstGeom prst="rect">
            <a:avLst/>
          </a:prstGeom>
        </p:spPr>
      </p:pic>
      <p:pic>
        <p:nvPicPr>
          <p:cNvPr id="9" name="図 8">
            <a:extLst>
              <a:ext uri="{FF2B5EF4-FFF2-40B4-BE49-F238E27FC236}">
                <a16:creationId xmlns:a16="http://schemas.microsoft.com/office/drawing/2014/main" id="{6A1D1D51-92E1-1B76-5B58-5A47C8271096}"/>
              </a:ext>
            </a:extLst>
          </p:cNvPr>
          <p:cNvPicPr>
            <a:picLocks noChangeAspect="1"/>
          </p:cNvPicPr>
          <p:nvPr/>
        </p:nvPicPr>
        <p:blipFill>
          <a:blip r:embed="rId3"/>
          <a:stretch>
            <a:fillRect/>
          </a:stretch>
        </p:blipFill>
        <p:spPr>
          <a:xfrm>
            <a:off x="6011048" y="1106507"/>
            <a:ext cx="5886312" cy="5190476"/>
          </a:xfrm>
          <a:prstGeom prst="rect">
            <a:avLst/>
          </a:prstGeom>
        </p:spPr>
      </p:pic>
    </p:spTree>
    <p:extLst>
      <p:ext uri="{BB962C8B-B14F-4D97-AF65-F5344CB8AC3E}">
        <p14:creationId xmlns:p14="http://schemas.microsoft.com/office/powerpoint/2010/main" val="3587572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四角形: 角を丸くする 20">
            <a:extLst>
              <a:ext uri="{FF2B5EF4-FFF2-40B4-BE49-F238E27FC236}">
                <a16:creationId xmlns:a16="http://schemas.microsoft.com/office/drawing/2014/main" id="{0436CFC3-669C-F706-41D7-CA3CADC8C32F}"/>
              </a:ext>
            </a:extLst>
          </p:cNvPr>
          <p:cNvSpPr/>
          <p:nvPr/>
        </p:nvSpPr>
        <p:spPr>
          <a:xfrm>
            <a:off x="5423326" y="1711097"/>
            <a:ext cx="3136087" cy="4913849"/>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四角形: 角を丸くする 2">
            <a:extLst>
              <a:ext uri="{FF2B5EF4-FFF2-40B4-BE49-F238E27FC236}">
                <a16:creationId xmlns:a16="http://schemas.microsoft.com/office/drawing/2014/main" id="{852D9018-FE77-0712-6D32-517A86E54132}"/>
              </a:ext>
            </a:extLst>
          </p:cNvPr>
          <p:cNvSpPr/>
          <p:nvPr/>
        </p:nvSpPr>
        <p:spPr>
          <a:xfrm>
            <a:off x="1398631" y="951509"/>
            <a:ext cx="2136091" cy="884715"/>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商流・物流・金流</a:t>
            </a:r>
            <a:endParaRPr lang="en-US" altLang="ja-JP" b="1" dirty="0">
              <a:solidFill>
                <a:schemeClr val="tx1"/>
              </a:solidFill>
            </a:endParaRPr>
          </a:p>
          <a:p>
            <a:pPr algn="ctr"/>
            <a:r>
              <a:rPr lang="en-US" altLang="ja-JP" b="1" dirty="0">
                <a:solidFill>
                  <a:schemeClr val="tx1"/>
                </a:solidFill>
              </a:rPr>
              <a:t> </a:t>
            </a:r>
            <a:r>
              <a:rPr lang="ja-JP" altLang="en-US" b="1" dirty="0">
                <a:solidFill>
                  <a:schemeClr val="tx1"/>
                </a:solidFill>
              </a:rPr>
              <a:t>参照</a:t>
            </a:r>
            <a:endParaRPr lang="en-US" altLang="ja-JP" b="1" dirty="0">
              <a:solidFill>
                <a:schemeClr val="tx1"/>
              </a:solidFill>
            </a:endParaRPr>
          </a:p>
          <a:p>
            <a:pPr algn="ctr"/>
            <a:r>
              <a:rPr lang="ja-JP" altLang="en-US" b="1" dirty="0">
                <a:solidFill>
                  <a:schemeClr val="tx1"/>
                </a:solidFill>
              </a:rPr>
              <a:t>データモデル</a:t>
            </a:r>
            <a:endParaRPr kumimoji="1" lang="ja-JP" altLang="en-US" b="1" dirty="0">
              <a:solidFill>
                <a:schemeClr val="tx1"/>
              </a:solidFill>
            </a:endParaRPr>
          </a:p>
        </p:txBody>
      </p:sp>
      <p:sp>
        <p:nvSpPr>
          <p:cNvPr id="4" name="四角形: 角を丸くする 3">
            <a:extLst>
              <a:ext uri="{FF2B5EF4-FFF2-40B4-BE49-F238E27FC236}">
                <a16:creationId xmlns:a16="http://schemas.microsoft.com/office/drawing/2014/main" id="{88FC2D9E-01E9-60A8-35D7-48B85FF31BA9}"/>
              </a:ext>
            </a:extLst>
          </p:cNvPr>
          <p:cNvSpPr/>
          <p:nvPr/>
        </p:nvSpPr>
        <p:spPr>
          <a:xfrm>
            <a:off x="241968" y="2336296"/>
            <a:ext cx="1344094" cy="947286"/>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物流</a:t>
            </a:r>
            <a:r>
              <a:rPr lang="en-US" altLang="ja-JP" b="1" dirty="0">
                <a:solidFill>
                  <a:schemeClr val="tx1"/>
                </a:solidFill>
              </a:rPr>
              <a:t> </a:t>
            </a:r>
            <a:r>
              <a:rPr lang="ja-JP" altLang="en-US" b="1" dirty="0">
                <a:solidFill>
                  <a:schemeClr val="tx1"/>
                </a:solidFill>
              </a:rPr>
              <a:t>参照</a:t>
            </a:r>
            <a:endParaRPr lang="en-US" altLang="ja-JP" b="1" dirty="0">
              <a:solidFill>
                <a:schemeClr val="tx1"/>
              </a:solidFill>
            </a:endParaRPr>
          </a:p>
          <a:p>
            <a:pPr algn="ctr"/>
            <a:r>
              <a:rPr lang="ja-JP" altLang="en-US" b="1" dirty="0">
                <a:solidFill>
                  <a:schemeClr val="tx1"/>
                </a:solidFill>
              </a:rPr>
              <a:t>データ</a:t>
            </a:r>
            <a:endParaRPr lang="en-US" altLang="ja-JP" b="1" dirty="0">
              <a:solidFill>
                <a:schemeClr val="tx1"/>
              </a:solidFill>
            </a:endParaRPr>
          </a:p>
          <a:p>
            <a:pPr algn="ctr"/>
            <a:r>
              <a:rPr lang="ja-JP" altLang="en-US" b="1" dirty="0">
                <a:solidFill>
                  <a:schemeClr val="tx1"/>
                </a:solidFill>
              </a:rPr>
              <a:t>モデル</a:t>
            </a:r>
            <a:endParaRPr kumimoji="1" lang="ja-JP" altLang="en-US" b="1" dirty="0">
              <a:solidFill>
                <a:schemeClr val="tx1"/>
              </a:solidFill>
            </a:endParaRPr>
          </a:p>
        </p:txBody>
      </p:sp>
      <p:sp>
        <p:nvSpPr>
          <p:cNvPr id="5" name="四角形: 角を丸くする 4">
            <a:extLst>
              <a:ext uri="{FF2B5EF4-FFF2-40B4-BE49-F238E27FC236}">
                <a16:creationId xmlns:a16="http://schemas.microsoft.com/office/drawing/2014/main" id="{E51275AB-4328-EA9C-C3B9-D40532B20020}"/>
              </a:ext>
            </a:extLst>
          </p:cNvPr>
          <p:cNvSpPr/>
          <p:nvPr/>
        </p:nvSpPr>
        <p:spPr>
          <a:xfrm>
            <a:off x="1806277" y="2320331"/>
            <a:ext cx="1320800" cy="954046"/>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商流 参照</a:t>
            </a:r>
            <a:endParaRPr lang="en-US" altLang="ja-JP" b="1" dirty="0">
              <a:solidFill>
                <a:schemeClr val="tx1"/>
              </a:solidFill>
            </a:endParaRPr>
          </a:p>
          <a:p>
            <a:pPr algn="ctr"/>
            <a:r>
              <a:rPr kumimoji="1" lang="ja-JP" altLang="en-US" b="1" dirty="0">
                <a:solidFill>
                  <a:schemeClr val="tx1"/>
                </a:solidFill>
              </a:rPr>
              <a:t>データ</a:t>
            </a:r>
            <a:endParaRPr kumimoji="1" lang="en-US" altLang="ja-JP" b="1" dirty="0">
              <a:solidFill>
                <a:schemeClr val="tx1"/>
              </a:solidFill>
            </a:endParaRPr>
          </a:p>
          <a:p>
            <a:pPr algn="ctr"/>
            <a:r>
              <a:rPr lang="ja-JP" altLang="en-US" b="1" dirty="0">
                <a:solidFill>
                  <a:schemeClr val="tx1"/>
                </a:solidFill>
              </a:rPr>
              <a:t>モデル</a:t>
            </a:r>
            <a:endParaRPr kumimoji="1" lang="ja-JP" altLang="en-US" b="1" dirty="0">
              <a:solidFill>
                <a:schemeClr val="tx1"/>
              </a:solidFill>
            </a:endParaRPr>
          </a:p>
        </p:txBody>
      </p:sp>
      <p:sp>
        <p:nvSpPr>
          <p:cNvPr id="6" name="四角形: 角を丸くする 5">
            <a:extLst>
              <a:ext uri="{FF2B5EF4-FFF2-40B4-BE49-F238E27FC236}">
                <a16:creationId xmlns:a16="http://schemas.microsoft.com/office/drawing/2014/main" id="{E5D2C7F2-1E3C-521A-5049-089C5038DE48}"/>
              </a:ext>
            </a:extLst>
          </p:cNvPr>
          <p:cNvSpPr/>
          <p:nvPr/>
        </p:nvSpPr>
        <p:spPr>
          <a:xfrm>
            <a:off x="3350884" y="2351456"/>
            <a:ext cx="1266164" cy="908195"/>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金流 参照</a:t>
            </a:r>
            <a:r>
              <a:rPr lang="en-US" altLang="ja-JP" b="1" dirty="0">
                <a:solidFill>
                  <a:schemeClr val="tx1"/>
                </a:solidFill>
              </a:rPr>
              <a:t> </a:t>
            </a:r>
            <a:r>
              <a:rPr lang="ja-JP" altLang="en-US" b="1" dirty="0">
                <a:solidFill>
                  <a:schemeClr val="tx1"/>
                </a:solidFill>
              </a:rPr>
              <a:t>データ</a:t>
            </a:r>
            <a:endParaRPr lang="en-US" altLang="ja-JP" b="1" dirty="0">
              <a:solidFill>
                <a:schemeClr val="tx1"/>
              </a:solidFill>
            </a:endParaRPr>
          </a:p>
          <a:p>
            <a:pPr algn="ctr"/>
            <a:r>
              <a:rPr lang="ja-JP" altLang="en-US" b="1" dirty="0">
                <a:solidFill>
                  <a:schemeClr val="tx1"/>
                </a:solidFill>
              </a:rPr>
              <a:t>モデル</a:t>
            </a:r>
            <a:endParaRPr kumimoji="1" lang="ja-JP" altLang="en-US" b="1" dirty="0">
              <a:solidFill>
                <a:schemeClr val="tx1"/>
              </a:solidFill>
            </a:endParaRPr>
          </a:p>
        </p:txBody>
      </p:sp>
      <p:cxnSp>
        <p:nvCxnSpPr>
          <p:cNvPr id="8" name="直線コネクタ 7">
            <a:extLst>
              <a:ext uri="{FF2B5EF4-FFF2-40B4-BE49-F238E27FC236}">
                <a16:creationId xmlns:a16="http://schemas.microsoft.com/office/drawing/2014/main" id="{C6F3F7E8-752F-3109-E91B-9930245CF382}"/>
              </a:ext>
            </a:extLst>
          </p:cNvPr>
          <p:cNvCxnSpPr>
            <a:cxnSpLocks/>
          </p:cNvCxnSpPr>
          <p:nvPr/>
        </p:nvCxnSpPr>
        <p:spPr>
          <a:xfrm flipV="1">
            <a:off x="922068" y="1981200"/>
            <a:ext cx="3034581" cy="3112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AFFB5B87-6406-0EBF-D550-405BD7A31BF6}"/>
              </a:ext>
            </a:extLst>
          </p:cNvPr>
          <p:cNvCxnSpPr>
            <a:cxnSpLocks/>
            <a:stCxn id="3" idx="2"/>
            <a:endCxn id="5" idx="0"/>
          </p:cNvCxnSpPr>
          <p:nvPr/>
        </p:nvCxnSpPr>
        <p:spPr>
          <a:xfrm>
            <a:off x="2466677" y="1836224"/>
            <a:ext cx="0" cy="48410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DEEDC25-72E0-B230-042D-825BFF18FEC6}"/>
              </a:ext>
            </a:extLst>
          </p:cNvPr>
          <p:cNvCxnSpPr>
            <a:cxnSpLocks/>
            <a:endCxn id="4" idx="0"/>
          </p:cNvCxnSpPr>
          <p:nvPr/>
        </p:nvCxnSpPr>
        <p:spPr>
          <a:xfrm>
            <a:off x="914015" y="2012326"/>
            <a:ext cx="0" cy="32397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6CDF0A1A-8536-4C5B-2EE9-7A6813101822}"/>
              </a:ext>
            </a:extLst>
          </p:cNvPr>
          <p:cNvCxnSpPr>
            <a:cxnSpLocks/>
            <a:endCxn id="6" idx="0"/>
          </p:cNvCxnSpPr>
          <p:nvPr/>
        </p:nvCxnSpPr>
        <p:spPr>
          <a:xfrm flipH="1">
            <a:off x="3983966" y="2012326"/>
            <a:ext cx="2" cy="339130"/>
          </a:xfrm>
          <a:prstGeom prst="line">
            <a:avLst/>
          </a:prstGeom>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5ADCEA0E-C77B-A9D2-94A1-CD35AD3E72EF}"/>
              </a:ext>
            </a:extLst>
          </p:cNvPr>
          <p:cNvSpPr txBox="1"/>
          <p:nvPr/>
        </p:nvSpPr>
        <p:spPr>
          <a:xfrm>
            <a:off x="5788892" y="1988096"/>
            <a:ext cx="2428240" cy="369332"/>
          </a:xfrm>
          <a:prstGeom prst="rect">
            <a:avLst/>
          </a:prstGeom>
          <a:noFill/>
          <a:ln>
            <a:solidFill>
              <a:schemeClr val="accent1">
                <a:shade val="15000"/>
              </a:schemeClr>
            </a:solidFill>
          </a:ln>
        </p:spPr>
        <p:txBody>
          <a:bodyPr wrap="square" rtlCol="0">
            <a:spAutoFit/>
          </a:bodyPr>
          <a:lstStyle/>
          <a:p>
            <a:r>
              <a:rPr lang="ja-JP" altLang="en-US" b="1" dirty="0"/>
              <a:t>文書ヘッダー</a:t>
            </a:r>
            <a:endParaRPr kumimoji="1" lang="ja-JP" altLang="en-US" b="1" dirty="0"/>
          </a:p>
        </p:txBody>
      </p:sp>
      <p:sp>
        <p:nvSpPr>
          <p:cNvPr id="18" name="テキスト ボックス 17">
            <a:extLst>
              <a:ext uri="{FF2B5EF4-FFF2-40B4-BE49-F238E27FC236}">
                <a16:creationId xmlns:a16="http://schemas.microsoft.com/office/drawing/2014/main" id="{79314FCD-0D2F-CE30-2510-FC0D767F28E8}"/>
              </a:ext>
            </a:extLst>
          </p:cNvPr>
          <p:cNvSpPr txBox="1"/>
          <p:nvPr/>
        </p:nvSpPr>
        <p:spPr>
          <a:xfrm>
            <a:off x="5819566" y="2794645"/>
            <a:ext cx="2428240" cy="646331"/>
          </a:xfrm>
          <a:prstGeom prst="rect">
            <a:avLst/>
          </a:prstGeom>
          <a:noFill/>
          <a:ln>
            <a:solidFill>
              <a:schemeClr val="accent1">
                <a:shade val="15000"/>
              </a:schemeClr>
            </a:solidFill>
          </a:ln>
        </p:spPr>
        <p:txBody>
          <a:bodyPr wrap="square" rtlCol="0">
            <a:spAutoFit/>
          </a:bodyPr>
          <a:lstStyle/>
          <a:p>
            <a:r>
              <a:rPr lang="ja-JP" altLang="en-US" b="1" dirty="0"/>
              <a:t>金流</a:t>
            </a:r>
            <a:endParaRPr lang="en-US" altLang="ja-JP" b="1" dirty="0"/>
          </a:p>
          <a:p>
            <a:r>
              <a:rPr lang="ja-JP" altLang="en-US" b="1" dirty="0"/>
              <a:t>貿易金融情報</a:t>
            </a:r>
            <a:endParaRPr lang="en-US" altLang="ja-JP" b="1" dirty="0"/>
          </a:p>
        </p:txBody>
      </p:sp>
      <p:sp>
        <p:nvSpPr>
          <p:cNvPr id="19" name="テキスト ボックス 18">
            <a:extLst>
              <a:ext uri="{FF2B5EF4-FFF2-40B4-BE49-F238E27FC236}">
                <a16:creationId xmlns:a16="http://schemas.microsoft.com/office/drawing/2014/main" id="{465CB3BC-3636-A0E6-A85B-0063BBE04F9C}"/>
              </a:ext>
            </a:extLst>
          </p:cNvPr>
          <p:cNvSpPr txBox="1"/>
          <p:nvPr/>
        </p:nvSpPr>
        <p:spPr>
          <a:xfrm>
            <a:off x="5819566" y="4176405"/>
            <a:ext cx="2428240" cy="646331"/>
          </a:xfrm>
          <a:prstGeom prst="rect">
            <a:avLst/>
          </a:prstGeom>
          <a:noFill/>
          <a:ln>
            <a:solidFill>
              <a:schemeClr val="accent1">
                <a:shade val="15000"/>
              </a:schemeClr>
            </a:solidFill>
          </a:ln>
        </p:spPr>
        <p:txBody>
          <a:bodyPr wrap="square" rtlCol="0">
            <a:spAutoFit/>
          </a:bodyPr>
          <a:lstStyle/>
          <a:p>
            <a:r>
              <a:rPr lang="ja-JP" altLang="en-US" b="1" dirty="0"/>
              <a:t>商流</a:t>
            </a:r>
            <a:endParaRPr lang="en-US" altLang="ja-JP" b="1" dirty="0"/>
          </a:p>
          <a:p>
            <a:r>
              <a:rPr kumimoji="1" lang="ja-JP" altLang="en-US" b="1" dirty="0"/>
              <a:t>取引情報</a:t>
            </a:r>
          </a:p>
        </p:txBody>
      </p:sp>
      <p:sp>
        <p:nvSpPr>
          <p:cNvPr id="20" name="テキスト ボックス 19">
            <a:extLst>
              <a:ext uri="{FF2B5EF4-FFF2-40B4-BE49-F238E27FC236}">
                <a16:creationId xmlns:a16="http://schemas.microsoft.com/office/drawing/2014/main" id="{1CD582D2-FB4C-438B-D14F-9855B25F21B0}"/>
              </a:ext>
            </a:extLst>
          </p:cNvPr>
          <p:cNvSpPr txBox="1"/>
          <p:nvPr/>
        </p:nvSpPr>
        <p:spPr>
          <a:xfrm>
            <a:off x="5819566" y="5629285"/>
            <a:ext cx="2428240" cy="646331"/>
          </a:xfrm>
          <a:prstGeom prst="rect">
            <a:avLst/>
          </a:prstGeom>
          <a:noFill/>
          <a:ln>
            <a:solidFill>
              <a:schemeClr val="accent1">
                <a:shade val="15000"/>
              </a:schemeClr>
            </a:solidFill>
          </a:ln>
        </p:spPr>
        <p:txBody>
          <a:bodyPr wrap="square" rtlCol="0">
            <a:spAutoFit/>
          </a:bodyPr>
          <a:lstStyle/>
          <a:p>
            <a:r>
              <a:rPr lang="ja-JP" altLang="en-US" b="1" dirty="0"/>
              <a:t>物流</a:t>
            </a:r>
            <a:endParaRPr lang="en-US" altLang="ja-JP" b="1" dirty="0"/>
          </a:p>
          <a:p>
            <a:r>
              <a:rPr kumimoji="1" lang="ja-JP" altLang="en-US" b="1" dirty="0"/>
              <a:t>委託貨物情報</a:t>
            </a:r>
          </a:p>
        </p:txBody>
      </p:sp>
      <p:sp>
        <p:nvSpPr>
          <p:cNvPr id="22" name="テキスト ボックス 21">
            <a:extLst>
              <a:ext uri="{FF2B5EF4-FFF2-40B4-BE49-F238E27FC236}">
                <a16:creationId xmlns:a16="http://schemas.microsoft.com/office/drawing/2014/main" id="{E867341B-03A8-E57E-FDA5-70E1DB92BFE9}"/>
              </a:ext>
            </a:extLst>
          </p:cNvPr>
          <p:cNvSpPr txBox="1"/>
          <p:nvPr/>
        </p:nvSpPr>
        <p:spPr>
          <a:xfrm>
            <a:off x="5629507" y="992435"/>
            <a:ext cx="2723724" cy="646331"/>
          </a:xfrm>
          <a:prstGeom prst="rect">
            <a:avLst/>
          </a:prstGeom>
          <a:noFill/>
        </p:spPr>
        <p:txBody>
          <a:bodyPr wrap="square" rtlCol="0">
            <a:spAutoFit/>
          </a:bodyPr>
          <a:lstStyle/>
          <a:p>
            <a:r>
              <a:rPr lang="ja-JP" altLang="en-US" b="1" dirty="0">
                <a:solidFill>
                  <a:srgbClr val="FF0000"/>
                </a:solidFill>
              </a:rPr>
              <a:t>貿易金融</a:t>
            </a:r>
            <a:endParaRPr lang="en-US" altLang="ja-JP" b="1" dirty="0">
              <a:solidFill>
                <a:srgbClr val="FF0000"/>
              </a:solidFill>
            </a:endParaRPr>
          </a:p>
          <a:p>
            <a:r>
              <a:rPr kumimoji="1" lang="ja-JP" altLang="en-US" b="1" dirty="0">
                <a:solidFill>
                  <a:srgbClr val="FF0000"/>
                </a:solidFill>
              </a:rPr>
              <a:t>　　　</a:t>
            </a:r>
            <a:r>
              <a:rPr lang="ja-JP" altLang="en-US" b="1" dirty="0">
                <a:solidFill>
                  <a:srgbClr val="FF0000"/>
                </a:solidFill>
              </a:rPr>
              <a:t>信用状メッセージ　　　　</a:t>
            </a:r>
            <a:endParaRPr kumimoji="1" lang="ja-JP" altLang="en-US" b="1" dirty="0">
              <a:solidFill>
                <a:srgbClr val="FF0000"/>
              </a:solidFill>
            </a:endParaRPr>
          </a:p>
        </p:txBody>
      </p:sp>
      <p:cxnSp>
        <p:nvCxnSpPr>
          <p:cNvPr id="26" name="直線コネクタ 25">
            <a:extLst>
              <a:ext uri="{FF2B5EF4-FFF2-40B4-BE49-F238E27FC236}">
                <a16:creationId xmlns:a16="http://schemas.microsoft.com/office/drawing/2014/main" id="{AA3907A9-F024-5512-AB0E-F80ADBE3C228}"/>
              </a:ext>
            </a:extLst>
          </p:cNvPr>
          <p:cNvCxnSpPr>
            <a:cxnSpLocks/>
          </p:cNvCxnSpPr>
          <p:nvPr/>
        </p:nvCxnSpPr>
        <p:spPr>
          <a:xfrm>
            <a:off x="2466677" y="4483061"/>
            <a:ext cx="3322215" cy="0"/>
          </a:xfrm>
          <a:prstGeom prst="line">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5F8AE22E-CBC2-C164-62CA-2354250871D0}"/>
              </a:ext>
            </a:extLst>
          </p:cNvPr>
          <p:cNvCxnSpPr>
            <a:cxnSpLocks/>
          </p:cNvCxnSpPr>
          <p:nvPr/>
        </p:nvCxnSpPr>
        <p:spPr>
          <a:xfrm>
            <a:off x="922068" y="5970170"/>
            <a:ext cx="4866824" cy="0"/>
          </a:xfrm>
          <a:prstGeom prst="line">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24C41ABE-7BB6-E84C-324A-A731F533AF85}"/>
              </a:ext>
            </a:extLst>
          </p:cNvPr>
          <p:cNvCxnSpPr>
            <a:cxnSpLocks/>
            <a:stCxn id="5" idx="2"/>
          </p:cNvCxnSpPr>
          <p:nvPr/>
        </p:nvCxnSpPr>
        <p:spPr>
          <a:xfrm>
            <a:off x="2466677" y="3274377"/>
            <a:ext cx="0" cy="120868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49E68143-F4DC-B265-E876-57F4460B5961}"/>
              </a:ext>
            </a:extLst>
          </p:cNvPr>
          <p:cNvCxnSpPr>
            <a:cxnSpLocks/>
          </p:cNvCxnSpPr>
          <p:nvPr/>
        </p:nvCxnSpPr>
        <p:spPr>
          <a:xfrm>
            <a:off x="922068" y="2874677"/>
            <a:ext cx="27320" cy="3095493"/>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9" name="フローチャート: せん孔テープ 48">
            <a:extLst>
              <a:ext uri="{FF2B5EF4-FFF2-40B4-BE49-F238E27FC236}">
                <a16:creationId xmlns:a16="http://schemas.microsoft.com/office/drawing/2014/main" id="{35945115-0271-4F2C-77C7-293B3E9CFDAE}"/>
              </a:ext>
            </a:extLst>
          </p:cNvPr>
          <p:cNvSpPr/>
          <p:nvPr/>
        </p:nvSpPr>
        <p:spPr>
          <a:xfrm>
            <a:off x="10043231" y="3440976"/>
            <a:ext cx="1722516" cy="1677709"/>
          </a:xfrm>
          <a:prstGeom prst="flowChartPunchedTap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金融業界標準（</a:t>
            </a:r>
            <a:r>
              <a:rPr kumimoji="1" lang="en-US" altLang="ja-JP" b="1" dirty="0">
                <a:solidFill>
                  <a:schemeClr val="tx1"/>
                </a:solidFill>
              </a:rPr>
              <a:t>SWIFT</a:t>
            </a:r>
            <a:r>
              <a:rPr kumimoji="1" lang="ja-JP" altLang="en-US" b="1" dirty="0">
                <a:solidFill>
                  <a:schemeClr val="tx1"/>
                </a:solidFill>
              </a:rPr>
              <a:t>）</a:t>
            </a:r>
            <a:endParaRPr kumimoji="1" lang="en-US" altLang="ja-JP" b="1" dirty="0">
              <a:solidFill>
                <a:schemeClr val="tx1"/>
              </a:solidFill>
            </a:endParaRPr>
          </a:p>
          <a:p>
            <a:pPr algn="ctr"/>
            <a:r>
              <a:rPr lang="ja-JP" altLang="en-US" b="1" dirty="0">
                <a:solidFill>
                  <a:schemeClr val="tx1"/>
                </a:solidFill>
              </a:rPr>
              <a:t>信用状</a:t>
            </a:r>
            <a:endParaRPr lang="en-US" altLang="ja-JP" b="1" dirty="0">
              <a:solidFill>
                <a:schemeClr val="tx1"/>
              </a:solidFill>
            </a:endParaRPr>
          </a:p>
          <a:p>
            <a:pPr algn="ctr"/>
            <a:r>
              <a:rPr lang="ja-JP" altLang="en-US" b="1" dirty="0">
                <a:solidFill>
                  <a:schemeClr val="tx1"/>
                </a:solidFill>
              </a:rPr>
              <a:t>メッセージ</a:t>
            </a:r>
            <a:endParaRPr lang="en-US" altLang="ja-JP" b="1" dirty="0">
              <a:solidFill>
                <a:schemeClr val="tx1"/>
              </a:solidFill>
            </a:endParaRPr>
          </a:p>
        </p:txBody>
      </p:sp>
      <p:sp>
        <p:nvSpPr>
          <p:cNvPr id="62" name="矢印: 右 61">
            <a:extLst>
              <a:ext uri="{FF2B5EF4-FFF2-40B4-BE49-F238E27FC236}">
                <a16:creationId xmlns:a16="http://schemas.microsoft.com/office/drawing/2014/main" id="{4640F2B7-001D-987C-D0BB-F093CE263DB8}"/>
              </a:ext>
            </a:extLst>
          </p:cNvPr>
          <p:cNvSpPr/>
          <p:nvPr/>
        </p:nvSpPr>
        <p:spPr>
          <a:xfrm>
            <a:off x="8603873" y="3810000"/>
            <a:ext cx="1394898" cy="1117600"/>
          </a:xfrm>
          <a:prstGeom prst="rightArrow">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00" b="1" dirty="0">
                <a:solidFill>
                  <a:srgbClr val="0070C0"/>
                </a:solidFill>
              </a:rPr>
              <a:t>マッピング</a:t>
            </a:r>
            <a:endParaRPr lang="en-US" altLang="ja-JP" sz="1400" b="1" dirty="0">
              <a:solidFill>
                <a:srgbClr val="0070C0"/>
              </a:solidFill>
            </a:endParaRPr>
          </a:p>
        </p:txBody>
      </p:sp>
      <p:sp>
        <p:nvSpPr>
          <p:cNvPr id="11" name="矢印: 右 10">
            <a:extLst>
              <a:ext uri="{FF2B5EF4-FFF2-40B4-BE49-F238E27FC236}">
                <a16:creationId xmlns:a16="http://schemas.microsoft.com/office/drawing/2014/main" id="{BEB95800-B327-FBF2-21CB-F28544FE451E}"/>
              </a:ext>
            </a:extLst>
          </p:cNvPr>
          <p:cNvSpPr/>
          <p:nvPr/>
        </p:nvSpPr>
        <p:spPr>
          <a:xfrm>
            <a:off x="4684143" y="2444128"/>
            <a:ext cx="595223" cy="35051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5177EF50-DA3F-5DDD-FD21-AE921FAA4F25}"/>
              </a:ext>
            </a:extLst>
          </p:cNvPr>
          <p:cNvSpPr txBox="1"/>
          <p:nvPr/>
        </p:nvSpPr>
        <p:spPr>
          <a:xfrm>
            <a:off x="367862" y="126124"/>
            <a:ext cx="5002924" cy="461665"/>
          </a:xfrm>
          <a:prstGeom prst="rect">
            <a:avLst/>
          </a:prstGeom>
          <a:noFill/>
        </p:spPr>
        <p:txBody>
          <a:bodyPr wrap="square" rtlCol="0">
            <a:spAutoFit/>
          </a:bodyPr>
          <a:lstStyle/>
          <a:p>
            <a:r>
              <a:rPr lang="ja-JP" altLang="en-US" sz="2400" b="1" dirty="0">
                <a:solidFill>
                  <a:srgbClr val="0070C0"/>
                </a:solidFill>
              </a:rPr>
              <a:t>信用状プロセス（データモデル）</a:t>
            </a:r>
            <a:endParaRPr kumimoji="1" lang="ja-JP" altLang="en-US" sz="2400" b="1" dirty="0">
              <a:solidFill>
                <a:srgbClr val="0070C0"/>
              </a:solidFill>
            </a:endParaRPr>
          </a:p>
        </p:txBody>
      </p:sp>
    </p:spTree>
    <p:extLst>
      <p:ext uri="{BB962C8B-B14F-4D97-AF65-F5344CB8AC3E}">
        <p14:creationId xmlns:p14="http://schemas.microsoft.com/office/powerpoint/2010/main" val="15925292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0862EB-6330-D7AA-8996-166C27BAC46C}"/>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A7918CB-0546-3C0A-0731-7BF007E227DD}"/>
              </a:ext>
            </a:extLst>
          </p:cNvPr>
          <p:cNvSpPr txBox="1"/>
          <p:nvPr/>
        </p:nvSpPr>
        <p:spPr>
          <a:xfrm>
            <a:off x="1422401" y="2475781"/>
            <a:ext cx="9286240" cy="707886"/>
          </a:xfrm>
          <a:prstGeom prst="rect">
            <a:avLst/>
          </a:prstGeom>
          <a:solidFill>
            <a:srgbClr val="00B0F0"/>
          </a:solidFill>
        </p:spPr>
        <p:txBody>
          <a:bodyPr wrap="square" rtlCol="0">
            <a:spAutoFit/>
          </a:bodyPr>
          <a:lstStyle/>
          <a:p>
            <a:pPr algn="ctr"/>
            <a:r>
              <a:rPr lang="ja-JP" altLang="en-US" sz="4000" b="1" dirty="0">
                <a:solidFill>
                  <a:srgbClr val="FFFF00"/>
                </a:solidFill>
              </a:rPr>
              <a:t>貨物保険業務要件仕様（</a:t>
            </a:r>
            <a:r>
              <a:rPr lang="en-US" altLang="ja-JP" sz="4000" b="1" dirty="0">
                <a:solidFill>
                  <a:srgbClr val="FFFF00"/>
                </a:solidFill>
              </a:rPr>
              <a:t>BRS</a:t>
            </a:r>
            <a:r>
              <a:rPr lang="ja-JP" altLang="en-US" sz="4000" b="1" dirty="0">
                <a:solidFill>
                  <a:srgbClr val="FFFF00"/>
                </a:solidFill>
              </a:rPr>
              <a:t>）</a:t>
            </a:r>
            <a:endParaRPr kumimoji="1" lang="ja-JP" altLang="en-US" sz="4000" b="1" dirty="0">
              <a:solidFill>
                <a:srgbClr val="FFFF00"/>
              </a:solidFill>
            </a:endParaRPr>
          </a:p>
        </p:txBody>
      </p:sp>
    </p:spTree>
    <p:extLst>
      <p:ext uri="{BB962C8B-B14F-4D97-AF65-F5344CB8AC3E}">
        <p14:creationId xmlns:p14="http://schemas.microsoft.com/office/powerpoint/2010/main" val="727103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20277B3-1FBA-8F9C-2748-2618807E5729}"/>
              </a:ext>
            </a:extLst>
          </p:cNvPr>
          <p:cNvSpPr txBox="1"/>
          <p:nvPr/>
        </p:nvSpPr>
        <p:spPr>
          <a:xfrm>
            <a:off x="367862" y="126124"/>
            <a:ext cx="5002924" cy="461665"/>
          </a:xfrm>
          <a:prstGeom prst="rect">
            <a:avLst/>
          </a:prstGeom>
          <a:noFill/>
        </p:spPr>
        <p:txBody>
          <a:bodyPr wrap="square" rtlCol="0">
            <a:spAutoFit/>
          </a:bodyPr>
          <a:lstStyle/>
          <a:p>
            <a:r>
              <a:rPr lang="ja-JP" altLang="en-US" sz="2400" b="1" dirty="0">
                <a:solidFill>
                  <a:srgbClr val="0070C0"/>
                </a:solidFill>
              </a:rPr>
              <a:t>貨物保険プロセス（標準化範囲）</a:t>
            </a:r>
            <a:endParaRPr kumimoji="1" lang="ja-JP" altLang="en-US" sz="2400" b="1" dirty="0">
              <a:solidFill>
                <a:srgbClr val="0070C0"/>
              </a:solidFill>
            </a:endParaRPr>
          </a:p>
        </p:txBody>
      </p:sp>
      <p:pic>
        <p:nvPicPr>
          <p:cNvPr id="4" name="図 3">
            <a:extLst>
              <a:ext uri="{FF2B5EF4-FFF2-40B4-BE49-F238E27FC236}">
                <a16:creationId xmlns:a16="http://schemas.microsoft.com/office/drawing/2014/main" id="{2962A8EF-27A3-FF90-F615-AE36E40C26AE}"/>
              </a:ext>
            </a:extLst>
          </p:cNvPr>
          <p:cNvPicPr>
            <a:picLocks noChangeAspect="1"/>
          </p:cNvPicPr>
          <p:nvPr/>
        </p:nvPicPr>
        <p:blipFill>
          <a:blip r:embed="rId2"/>
          <a:stretch>
            <a:fillRect/>
          </a:stretch>
        </p:blipFill>
        <p:spPr>
          <a:xfrm>
            <a:off x="2350885" y="967515"/>
            <a:ext cx="7304347" cy="5531448"/>
          </a:xfrm>
          <a:prstGeom prst="rect">
            <a:avLst/>
          </a:prstGeom>
        </p:spPr>
      </p:pic>
    </p:spTree>
    <p:extLst>
      <p:ext uri="{BB962C8B-B14F-4D97-AF65-F5344CB8AC3E}">
        <p14:creationId xmlns:p14="http://schemas.microsoft.com/office/powerpoint/2010/main" val="41458607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9B1178D9-DD50-CBD5-92EE-B48AF571EC19}"/>
              </a:ext>
            </a:extLst>
          </p:cNvPr>
          <p:cNvSpPr txBox="1"/>
          <p:nvPr/>
        </p:nvSpPr>
        <p:spPr>
          <a:xfrm>
            <a:off x="205740" y="152400"/>
            <a:ext cx="9405620" cy="892552"/>
          </a:xfrm>
          <a:prstGeom prst="rect">
            <a:avLst/>
          </a:prstGeom>
          <a:noFill/>
        </p:spPr>
        <p:txBody>
          <a:bodyPr wrap="square" rtlCol="0">
            <a:spAutoFit/>
          </a:bodyPr>
          <a:lstStyle/>
          <a:p>
            <a:r>
              <a:rPr lang="ja-JP" altLang="en-US" sz="2400" b="1" kern="100" dirty="0">
                <a:solidFill>
                  <a:srgbClr val="0070C0"/>
                </a:solidFill>
                <a:latin typeface="游ゴシック" panose="020B0400000000000000" pitchFamily="50" charset="-128"/>
                <a:ea typeface="游ゴシック" panose="020B0400000000000000" pitchFamily="50" charset="-128"/>
                <a:cs typeface="Times New Roman" panose="02020603050405020304" pitchFamily="18" charset="0"/>
              </a:rPr>
              <a:t>貨物保険プロセス：貨物保険発行プロセス</a:t>
            </a:r>
            <a:endParaRPr lang="ja-JP" altLang="ja-JP" sz="2400" b="1" kern="100" dirty="0">
              <a:solidFill>
                <a:srgbClr val="0070C0"/>
              </a:solidFill>
              <a:effectLst/>
              <a:latin typeface="游ゴシック" panose="020B0400000000000000" pitchFamily="50" charset="-128"/>
              <a:ea typeface="游ゴシック" panose="020B0400000000000000" pitchFamily="50" charset="-128"/>
              <a:cs typeface="Times New Roman" panose="02020603050405020304" pitchFamily="18" charset="0"/>
            </a:endParaRPr>
          </a:p>
          <a:p>
            <a:endParaRPr kumimoji="1" lang="ja-JP" altLang="en-US" sz="2800" dirty="0"/>
          </a:p>
        </p:txBody>
      </p:sp>
      <p:pic>
        <p:nvPicPr>
          <p:cNvPr id="3" name="図 2">
            <a:extLst>
              <a:ext uri="{FF2B5EF4-FFF2-40B4-BE49-F238E27FC236}">
                <a16:creationId xmlns:a16="http://schemas.microsoft.com/office/drawing/2014/main" id="{395C9B7C-4D4B-8005-F7D5-0DAB3B2420AD}"/>
              </a:ext>
            </a:extLst>
          </p:cNvPr>
          <p:cNvPicPr>
            <a:picLocks noChangeAspect="1"/>
          </p:cNvPicPr>
          <p:nvPr/>
        </p:nvPicPr>
        <p:blipFill>
          <a:blip r:embed="rId2"/>
          <a:stretch>
            <a:fillRect/>
          </a:stretch>
        </p:blipFill>
        <p:spPr>
          <a:xfrm>
            <a:off x="6096000" y="826435"/>
            <a:ext cx="5446741" cy="5896050"/>
          </a:xfrm>
          <a:prstGeom prst="rect">
            <a:avLst/>
          </a:prstGeom>
        </p:spPr>
      </p:pic>
      <p:pic>
        <p:nvPicPr>
          <p:cNvPr id="6" name="図 5">
            <a:extLst>
              <a:ext uri="{FF2B5EF4-FFF2-40B4-BE49-F238E27FC236}">
                <a16:creationId xmlns:a16="http://schemas.microsoft.com/office/drawing/2014/main" id="{4417FB2E-BFFE-0A55-6CC7-586037EC74F4}"/>
              </a:ext>
            </a:extLst>
          </p:cNvPr>
          <p:cNvPicPr>
            <a:picLocks noChangeAspect="1"/>
          </p:cNvPicPr>
          <p:nvPr/>
        </p:nvPicPr>
        <p:blipFill>
          <a:blip r:embed="rId3"/>
          <a:stretch>
            <a:fillRect/>
          </a:stretch>
        </p:blipFill>
        <p:spPr>
          <a:xfrm>
            <a:off x="205740" y="867095"/>
            <a:ext cx="5542857" cy="2561905"/>
          </a:xfrm>
          <a:prstGeom prst="rect">
            <a:avLst/>
          </a:prstGeom>
        </p:spPr>
      </p:pic>
    </p:spTree>
    <p:extLst>
      <p:ext uri="{BB962C8B-B14F-4D97-AF65-F5344CB8AC3E}">
        <p14:creationId xmlns:p14="http://schemas.microsoft.com/office/powerpoint/2010/main" val="25323993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四角形: 角を丸くする 20">
            <a:extLst>
              <a:ext uri="{FF2B5EF4-FFF2-40B4-BE49-F238E27FC236}">
                <a16:creationId xmlns:a16="http://schemas.microsoft.com/office/drawing/2014/main" id="{0436CFC3-669C-F706-41D7-CA3CADC8C32F}"/>
              </a:ext>
            </a:extLst>
          </p:cNvPr>
          <p:cNvSpPr/>
          <p:nvPr/>
        </p:nvSpPr>
        <p:spPr>
          <a:xfrm>
            <a:off x="2902425" y="1792812"/>
            <a:ext cx="3136087" cy="4913849"/>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四角形: 角を丸くする 2">
            <a:extLst>
              <a:ext uri="{FF2B5EF4-FFF2-40B4-BE49-F238E27FC236}">
                <a16:creationId xmlns:a16="http://schemas.microsoft.com/office/drawing/2014/main" id="{852D9018-FE77-0712-6D32-517A86E54132}"/>
              </a:ext>
            </a:extLst>
          </p:cNvPr>
          <p:cNvSpPr/>
          <p:nvPr/>
        </p:nvSpPr>
        <p:spPr>
          <a:xfrm>
            <a:off x="209856" y="840776"/>
            <a:ext cx="2136091" cy="884715"/>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商流・物流・金流</a:t>
            </a:r>
            <a:endParaRPr lang="en-US" altLang="ja-JP" b="1" dirty="0">
              <a:solidFill>
                <a:schemeClr val="tx1"/>
              </a:solidFill>
            </a:endParaRPr>
          </a:p>
          <a:p>
            <a:pPr algn="ctr"/>
            <a:r>
              <a:rPr lang="en-US" altLang="ja-JP" b="1" dirty="0">
                <a:solidFill>
                  <a:schemeClr val="tx1"/>
                </a:solidFill>
              </a:rPr>
              <a:t> </a:t>
            </a:r>
            <a:r>
              <a:rPr lang="ja-JP" altLang="en-US" b="1" dirty="0">
                <a:solidFill>
                  <a:schemeClr val="tx1"/>
                </a:solidFill>
              </a:rPr>
              <a:t>参照</a:t>
            </a:r>
            <a:endParaRPr lang="en-US" altLang="ja-JP" b="1" dirty="0">
              <a:solidFill>
                <a:schemeClr val="tx1"/>
              </a:solidFill>
            </a:endParaRPr>
          </a:p>
          <a:p>
            <a:pPr algn="ctr"/>
            <a:r>
              <a:rPr lang="ja-JP" altLang="en-US" b="1" dirty="0">
                <a:solidFill>
                  <a:schemeClr val="tx1"/>
                </a:solidFill>
              </a:rPr>
              <a:t>データモデル</a:t>
            </a:r>
            <a:endParaRPr kumimoji="1" lang="ja-JP" altLang="en-US" b="1" dirty="0">
              <a:solidFill>
                <a:schemeClr val="tx1"/>
              </a:solidFill>
            </a:endParaRPr>
          </a:p>
        </p:txBody>
      </p:sp>
      <p:sp>
        <p:nvSpPr>
          <p:cNvPr id="4" name="四角形: 角を丸くする 3">
            <a:extLst>
              <a:ext uri="{FF2B5EF4-FFF2-40B4-BE49-F238E27FC236}">
                <a16:creationId xmlns:a16="http://schemas.microsoft.com/office/drawing/2014/main" id="{88FC2D9E-01E9-60A8-35D7-48B85FF31BA9}"/>
              </a:ext>
            </a:extLst>
          </p:cNvPr>
          <p:cNvSpPr/>
          <p:nvPr/>
        </p:nvSpPr>
        <p:spPr>
          <a:xfrm>
            <a:off x="797828" y="5589288"/>
            <a:ext cx="1344094" cy="947286"/>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物流</a:t>
            </a:r>
            <a:r>
              <a:rPr lang="en-US" altLang="ja-JP" b="1" dirty="0">
                <a:solidFill>
                  <a:schemeClr val="tx1"/>
                </a:solidFill>
              </a:rPr>
              <a:t> </a:t>
            </a:r>
            <a:r>
              <a:rPr lang="ja-JP" altLang="en-US" b="1" dirty="0">
                <a:solidFill>
                  <a:schemeClr val="tx1"/>
                </a:solidFill>
              </a:rPr>
              <a:t>参照</a:t>
            </a:r>
            <a:endParaRPr lang="en-US" altLang="ja-JP" b="1" dirty="0">
              <a:solidFill>
                <a:schemeClr val="tx1"/>
              </a:solidFill>
            </a:endParaRPr>
          </a:p>
          <a:p>
            <a:pPr algn="ctr"/>
            <a:r>
              <a:rPr lang="ja-JP" altLang="en-US" b="1" dirty="0">
                <a:solidFill>
                  <a:schemeClr val="tx1"/>
                </a:solidFill>
              </a:rPr>
              <a:t>データ</a:t>
            </a:r>
            <a:endParaRPr lang="en-US" altLang="ja-JP" b="1" dirty="0">
              <a:solidFill>
                <a:schemeClr val="tx1"/>
              </a:solidFill>
            </a:endParaRPr>
          </a:p>
          <a:p>
            <a:pPr algn="ctr"/>
            <a:r>
              <a:rPr lang="ja-JP" altLang="en-US" b="1" dirty="0">
                <a:solidFill>
                  <a:schemeClr val="tx1"/>
                </a:solidFill>
              </a:rPr>
              <a:t>モデル</a:t>
            </a:r>
            <a:endParaRPr kumimoji="1" lang="ja-JP" altLang="en-US" b="1" dirty="0">
              <a:solidFill>
                <a:schemeClr val="tx1"/>
              </a:solidFill>
            </a:endParaRPr>
          </a:p>
        </p:txBody>
      </p:sp>
      <p:sp>
        <p:nvSpPr>
          <p:cNvPr id="5" name="四角形: 角を丸くする 4">
            <a:extLst>
              <a:ext uri="{FF2B5EF4-FFF2-40B4-BE49-F238E27FC236}">
                <a16:creationId xmlns:a16="http://schemas.microsoft.com/office/drawing/2014/main" id="{E51275AB-4328-EA9C-C3B9-D40532B20020}"/>
              </a:ext>
            </a:extLst>
          </p:cNvPr>
          <p:cNvSpPr/>
          <p:nvPr/>
        </p:nvSpPr>
        <p:spPr>
          <a:xfrm>
            <a:off x="865703" y="4022547"/>
            <a:ext cx="1320800" cy="954046"/>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商流 参照</a:t>
            </a:r>
            <a:endParaRPr lang="en-US" altLang="ja-JP" b="1" dirty="0">
              <a:solidFill>
                <a:schemeClr val="tx1"/>
              </a:solidFill>
            </a:endParaRPr>
          </a:p>
          <a:p>
            <a:pPr algn="ctr"/>
            <a:r>
              <a:rPr kumimoji="1" lang="ja-JP" altLang="en-US" b="1" dirty="0">
                <a:solidFill>
                  <a:schemeClr val="tx1"/>
                </a:solidFill>
              </a:rPr>
              <a:t>データ</a:t>
            </a:r>
            <a:endParaRPr kumimoji="1" lang="en-US" altLang="ja-JP" b="1" dirty="0">
              <a:solidFill>
                <a:schemeClr val="tx1"/>
              </a:solidFill>
            </a:endParaRPr>
          </a:p>
          <a:p>
            <a:pPr algn="ctr"/>
            <a:r>
              <a:rPr lang="ja-JP" altLang="en-US" b="1" dirty="0">
                <a:solidFill>
                  <a:schemeClr val="tx1"/>
                </a:solidFill>
              </a:rPr>
              <a:t>モデル</a:t>
            </a:r>
            <a:endParaRPr kumimoji="1" lang="ja-JP" altLang="en-US" b="1" dirty="0">
              <a:solidFill>
                <a:schemeClr val="tx1"/>
              </a:solidFill>
            </a:endParaRPr>
          </a:p>
        </p:txBody>
      </p:sp>
      <p:sp>
        <p:nvSpPr>
          <p:cNvPr id="6" name="四角形: 角を丸くする 5">
            <a:extLst>
              <a:ext uri="{FF2B5EF4-FFF2-40B4-BE49-F238E27FC236}">
                <a16:creationId xmlns:a16="http://schemas.microsoft.com/office/drawing/2014/main" id="{E5D2C7F2-1E3C-521A-5049-089C5038DE48}"/>
              </a:ext>
            </a:extLst>
          </p:cNvPr>
          <p:cNvSpPr/>
          <p:nvPr/>
        </p:nvSpPr>
        <p:spPr>
          <a:xfrm>
            <a:off x="836793" y="2532781"/>
            <a:ext cx="1266164" cy="908195"/>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金流 参照</a:t>
            </a:r>
            <a:r>
              <a:rPr lang="en-US" altLang="ja-JP" b="1" dirty="0">
                <a:solidFill>
                  <a:schemeClr val="tx1"/>
                </a:solidFill>
              </a:rPr>
              <a:t> </a:t>
            </a:r>
            <a:r>
              <a:rPr lang="ja-JP" altLang="en-US" b="1" dirty="0">
                <a:solidFill>
                  <a:schemeClr val="tx1"/>
                </a:solidFill>
              </a:rPr>
              <a:t>データ</a:t>
            </a:r>
            <a:endParaRPr lang="en-US" altLang="ja-JP" b="1" dirty="0">
              <a:solidFill>
                <a:schemeClr val="tx1"/>
              </a:solidFill>
            </a:endParaRPr>
          </a:p>
          <a:p>
            <a:pPr algn="ctr"/>
            <a:r>
              <a:rPr lang="ja-JP" altLang="en-US" b="1" dirty="0">
                <a:solidFill>
                  <a:schemeClr val="tx1"/>
                </a:solidFill>
              </a:rPr>
              <a:t>モデル</a:t>
            </a:r>
            <a:endParaRPr kumimoji="1" lang="ja-JP" altLang="en-US" b="1" dirty="0">
              <a:solidFill>
                <a:schemeClr val="tx1"/>
              </a:solidFill>
            </a:endParaRPr>
          </a:p>
        </p:txBody>
      </p:sp>
      <p:sp>
        <p:nvSpPr>
          <p:cNvPr id="17" name="テキスト ボックス 16">
            <a:extLst>
              <a:ext uri="{FF2B5EF4-FFF2-40B4-BE49-F238E27FC236}">
                <a16:creationId xmlns:a16="http://schemas.microsoft.com/office/drawing/2014/main" id="{5ADCEA0E-C77B-A9D2-94A1-CD35AD3E72EF}"/>
              </a:ext>
            </a:extLst>
          </p:cNvPr>
          <p:cNvSpPr txBox="1"/>
          <p:nvPr/>
        </p:nvSpPr>
        <p:spPr>
          <a:xfrm>
            <a:off x="3254969" y="2013465"/>
            <a:ext cx="2428240" cy="369332"/>
          </a:xfrm>
          <a:prstGeom prst="rect">
            <a:avLst/>
          </a:prstGeom>
          <a:noFill/>
          <a:ln>
            <a:solidFill>
              <a:schemeClr val="accent1">
                <a:shade val="15000"/>
              </a:schemeClr>
            </a:solidFill>
          </a:ln>
        </p:spPr>
        <p:txBody>
          <a:bodyPr wrap="square" rtlCol="0">
            <a:spAutoFit/>
          </a:bodyPr>
          <a:lstStyle/>
          <a:p>
            <a:r>
              <a:rPr lang="ja-JP" altLang="en-US" b="1" dirty="0"/>
              <a:t>文書ヘッダー</a:t>
            </a:r>
            <a:endParaRPr kumimoji="1" lang="ja-JP" altLang="en-US" b="1" dirty="0"/>
          </a:p>
        </p:txBody>
      </p:sp>
      <p:sp>
        <p:nvSpPr>
          <p:cNvPr id="18" name="テキスト ボックス 17">
            <a:extLst>
              <a:ext uri="{FF2B5EF4-FFF2-40B4-BE49-F238E27FC236}">
                <a16:creationId xmlns:a16="http://schemas.microsoft.com/office/drawing/2014/main" id="{79314FCD-0D2F-CE30-2510-FC0D767F28E8}"/>
              </a:ext>
            </a:extLst>
          </p:cNvPr>
          <p:cNvSpPr txBox="1"/>
          <p:nvPr/>
        </p:nvSpPr>
        <p:spPr>
          <a:xfrm>
            <a:off x="3287307" y="2782669"/>
            <a:ext cx="2428240" cy="646331"/>
          </a:xfrm>
          <a:prstGeom prst="rect">
            <a:avLst/>
          </a:prstGeom>
          <a:noFill/>
          <a:ln>
            <a:solidFill>
              <a:schemeClr val="accent1">
                <a:shade val="15000"/>
              </a:schemeClr>
            </a:solidFill>
          </a:ln>
        </p:spPr>
        <p:txBody>
          <a:bodyPr wrap="square" rtlCol="0">
            <a:spAutoFit/>
          </a:bodyPr>
          <a:lstStyle/>
          <a:p>
            <a:r>
              <a:rPr lang="ja-JP" altLang="en-US" b="1" dirty="0"/>
              <a:t>金流</a:t>
            </a:r>
            <a:endParaRPr lang="en-US" altLang="ja-JP" b="1" dirty="0"/>
          </a:p>
          <a:p>
            <a:r>
              <a:rPr lang="ja-JP" altLang="en-US" b="1" dirty="0"/>
              <a:t>貨物保険情報</a:t>
            </a:r>
            <a:endParaRPr lang="en-US" altLang="ja-JP" b="1" dirty="0"/>
          </a:p>
        </p:txBody>
      </p:sp>
      <p:sp>
        <p:nvSpPr>
          <p:cNvPr id="19" name="テキスト ボックス 18">
            <a:extLst>
              <a:ext uri="{FF2B5EF4-FFF2-40B4-BE49-F238E27FC236}">
                <a16:creationId xmlns:a16="http://schemas.microsoft.com/office/drawing/2014/main" id="{465CB3BC-3636-A0E6-A85B-0063BBE04F9C}"/>
              </a:ext>
            </a:extLst>
          </p:cNvPr>
          <p:cNvSpPr txBox="1"/>
          <p:nvPr/>
        </p:nvSpPr>
        <p:spPr>
          <a:xfrm>
            <a:off x="3213196" y="4249737"/>
            <a:ext cx="2428240" cy="646331"/>
          </a:xfrm>
          <a:prstGeom prst="rect">
            <a:avLst/>
          </a:prstGeom>
          <a:noFill/>
          <a:ln>
            <a:solidFill>
              <a:schemeClr val="accent1">
                <a:shade val="15000"/>
              </a:schemeClr>
            </a:solidFill>
          </a:ln>
        </p:spPr>
        <p:txBody>
          <a:bodyPr wrap="square" rtlCol="0">
            <a:spAutoFit/>
          </a:bodyPr>
          <a:lstStyle/>
          <a:p>
            <a:r>
              <a:rPr lang="ja-JP" altLang="en-US" b="1" dirty="0"/>
              <a:t>商流</a:t>
            </a:r>
            <a:endParaRPr lang="en-US" altLang="ja-JP" b="1" dirty="0"/>
          </a:p>
          <a:p>
            <a:r>
              <a:rPr kumimoji="1" lang="ja-JP" altLang="en-US" b="1" dirty="0"/>
              <a:t>取引情報</a:t>
            </a:r>
          </a:p>
        </p:txBody>
      </p:sp>
      <p:sp>
        <p:nvSpPr>
          <p:cNvPr id="20" name="テキスト ボックス 19">
            <a:extLst>
              <a:ext uri="{FF2B5EF4-FFF2-40B4-BE49-F238E27FC236}">
                <a16:creationId xmlns:a16="http://schemas.microsoft.com/office/drawing/2014/main" id="{1CD582D2-FB4C-438B-D14F-9855B25F21B0}"/>
              </a:ext>
            </a:extLst>
          </p:cNvPr>
          <p:cNvSpPr txBox="1"/>
          <p:nvPr/>
        </p:nvSpPr>
        <p:spPr>
          <a:xfrm>
            <a:off x="3254969" y="5713301"/>
            <a:ext cx="2428240" cy="646331"/>
          </a:xfrm>
          <a:prstGeom prst="rect">
            <a:avLst/>
          </a:prstGeom>
          <a:noFill/>
          <a:ln>
            <a:solidFill>
              <a:schemeClr val="accent1">
                <a:shade val="15000"/>
              </a:schemeClr>
            </a:solidFill>
          </a:ln>
        </p:spPr>
        <p:txBody>
          <a:bodyPr wrap="square" rtlCol="0">
            <a:spAutoFit/>
          </a:bodyPr>
          <a:lstStyle/>
          <a:p>
            <a:r>
              <a:rPr lang="ja-JP" altLang="en-US" b="1" dirty="0"/>
              <a:t>物流</a:t>
            </a:r>
            <a:endParaRPr lang="en-US" altLang="ja-JP" b="1" dirty="0"/>
          </a:p>
          <a:p>
            <a:r>
              <a:rPr kumimoji="1" lang="ja-JP" altLang="en-US" b="1" dirty="0"/>
              <a:t>委託貨物情報</a:t>
            </a:r>
          </a:p>
        </p:txBody>
      </p:sp>
      <p:sp>
        <p:nvSpPr>
          <p:cNvPr id="22" name="テキスト ボックス 21">
            <a:extLst>
              <a:ext uri="{FF2B5EF4-FFF2-40B4-BE49-F238E27FC236}">
                <a16:creationId xmlns:a16="http://schemas.microsoft.com/office/drawing/2014/main" id="{E867341B-03A8-E57E-FDA5-70E1DB92BFE9}"/>
              </a:ext>
            </a:extLst>
          </p:cNvPr>
          <p:cNvSpPr txBox="1"/>
          <p:nvPr/>
        </p:nvSpPr>
        <p:spPr>
          <a:xfrm>
            <a:off x="3128513" y="1113743"/>
            <a:ext cx="2967487" cy="646331"/>
          </a:xfrm>
          <a:prstGeom prst="rect">
            <a:avLst/>
          </a:prstGeom>
          <a:noFill/>
        </p:spPr>
        <p:txBody>
          <a:bodyPr wrap="square" rtlCol="0">
            <a:spAutoFit/>
          </a:bodyPr>
          <a:lstStyle/>
          <a:p>
            <a:r>
              <a:rPr lang="ja-JP" altLang="en-US" b="1" dirty="0">
                <a:solidFill>
                  <a:srgbClr val="FF0000"/>
                </a:solidFill>
              </a:rPr>
              <a:t>貿易金融</a:t>
            </a:r>
            <a:endParaRPr lang="en-US" altLang="ja-JP" b="1" dirty="0">
              <a:solidFill>
                <a:srgbClr val="FF0000"/>
              </a:solidFill>
            </a:endParaRPr>
          </a:p>
          <a:p>
            <a:r>
              <a:rPr kumimoji="1" lang="ja-JP" altLang="en-US" b="1" dirty="0">
                <a:solidFill>
                  <a:srgbClr val="FF0000"/>
                </a:solidFill>
              </a:rPr>
              <a:t>　　　貨物保険</a:t>
            </a:r>
            <a:r>
              <a:rPr lang="ja-JP" altLang="en-US" b="1" dirty="0">
                <a:solidFill>
                  <a:srgbClr val="FF0000"/>
                </a:solidFill>
              </a:rPr>
              <a:t>メッセージ　　　　</a:t>
            </a:r>
            <a:endParaRPr kumimoji="1" lang="ja-JP" altLang="en-US" b="1" dirty="0">
              <a:solidFill>
                <a:srgbClr val="FF0000"/>
              </a:solidFill>
            </a:endParaRPr>
          </a:p>
        </p:txBody>
      </p:sp>
      <p:sp>
        <p:nvSpPr>
          <p:cNvPr id="11" name="矢印: 右 10">
            <a:extLst>
              <a:ext uri="{FF2B5EF4-FFF2-40B4-BE49-F238E27FC236}">
                <a16:creationId xmlns:a16="http://schemas.microsoft.com/office/drawing/2014/main" id="{BEB95800-B327-FBF2-21CB-F28544FE451E}"/>
              </a:ext>
            </a:extLst>
          </p:cNvPr>
          <p:cNvSpPr/>
          <p:nvPr/>
        </p:nvSpPr>
        <p:spPr>
          <a:xfrm>
            <a:off x="5798388" y="2946076"/>
            <a:ext cx="1291231" cy="46166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5177EF50-DA3F-5DDD-FD21-AE921FAA4F25}"/>
              </a:ext>
            </a:extLst>
          </p:cNvPr>
          <p:cNvSpPr txBox="1"/>
          <p:nvPr/>
        </p:nvSpPr>
        <p:spPr>
          <a:xfrm>
            <a:off x="367862" y="126124"/>
            <a:ext cx="6136450" cy="461665"/>
          </a:xfrm>
          <a:prstGeom prst="rect">
            <a:avLst/>
          </a:prstGeom>
          <a:noFill/>
        </p:spPr>
        <p:txBody>
          <a:bodyPr wrap="square" rtlCol="0">
            <a:spAutoFit/>
          </a:bodyPr>
          <a:lstStyle/>
          <a:p>
            <a:r>
              <a:rPr lang="ja-JP" altLang="en-US" sz="2400" b="1" dirty="0">
                <a:solidFill>
                  <a:srgbClr val="0070C0"/>
                </a:solidFill>
              </a:rPr>
              <a:t>貨物保険プロセス（データモデル）</a:t>
            </a:r>
            <a:endParaRPr kumimoji="1" lang="ja-JP" altLang="en-US" sz="2400" b="1" dirty="0">
              <a:solidFill>
                <a:srgbClr val="0070C0"/>
              </a:solidFill>
            </a:endParaRPr>
          </a:p>
        </p:txBody>
      </p:sp>
      <p:cxnSp>
        <p:nvCxnSpPr>
          <p:cNvPr id="23" name="直線コネクタ 22">
            <a:extLst>
              <a:ext uri="{FF2B5EF4-FFF2-40B4-BE49-F238E27FC236}">
                <a16:creationId xmlns:a16="http://schemas.microsoft.com/office/drawing/2014/main" id="{92CE3475-E92B-8A65-6FF2-49A3A959DB4E}"/>
              </a:ext>
            </a:extLst>
          </p:cNvPr>
          <p:cNvCxnSpPr/>
          <p:nvPr/>
        </p:nvCxnSpPr>
        <p:spPr>
          <a:xfrm>
            <a:off x="538480" y="1748636"/>
            <a:ext cx="0" cy="4268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D66EC1C7-1D79-BFBB-8D41-369C6FF49162}"/>
              </a:ext>
            </a:extLst>
          </p:cNvPr>
          <p:cNvCxnSpPr>
            <a:endCxn id="6" idx="1"/>
          </p:cNvCxnSpPr>
          <p:nvPr/>
        </p:nvCxnSpPr>
        <p:spPr>
          <a:xfrm>
            <a:off x="518160" y="2986878"/>
            <a:ext cx="318633"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769AF14C-C36D-2E0C-F829-EA5D5F424544}"/>
              </a:ext>
            </a:extLst>
          </p:cNvPr>
          <p:cNvCxnSpPr>
            <a:endCxn id="5" idx="1"/>
          </p:cNvCxnSpPr>
          <p:nvPr/>
        </p:nvCxnSpPr>
        <p:spPr>
          <a:xfrm flipV="1">
            <a:off x="538480" y="4499570"/>
            <a:ext cx="327223" cy="15561"/>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3189BF19-7E19-5D7E-3B6B-3332BAF04F23}"/>
              </a:ext>
            </a:extLst>
          </p:cNvPr>
          <p:cNvCxnSpPr>
            <a:endCxn id="4" idx="1"/>
          </p:cNvCxnSpPr>
          <p:nvPr/>
        </p:nvCxnSpPr>
        <p:spPr>
          <a:xfrm>
            <a:off x="518160" y="6062931"/>
            <a:ext cx="27966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2678A337-FB5F-1E42-8BF6-BF0E35404E9B}"/>
              </a:ext>
            </a:extLst>
          </p:cNvPr>
          <p:cNvCxnSpPr>
            <a:stCxn id="6" idx="3"/>
          </p:cNvCxnSpPr>
          <p:nvPr/>
        </p:nvCxnSpPr>
        <p:spPr>
          <a:xfrm flipV="1">
            <a:off x="2102957" y="2986878"/>
            <a:ext cx="1110239"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id="{F3063165-B7CF-A005-5C96-3D64F5CC2C9A}"/>
              </a:ext>
            </a:extLst>
          </p:cNvPr>
          <p:cNvCxnSpPr>
            <a:stCxn id="5" idx="3"/>
            <a:endCxn id="19" idx="1"/>
          </p:cNvCxnSpPr>
          <p:nvPr/>
        </p:nvCxnSpPr>
        <p:spPr>
          <a:xfrm>
            <a:off x="2186503" y="4499570"/>
            <a:ext cx="10142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4A2D0F49-65C3-B0D2-805E-63C6548B324B}"/>
              </a:ext>
            </a:extLst>
          </p:cNvPr>
          <p:cNvCxnSpPr>
            <a:stCxn id="4" idx="3"/>
          </p:cNvCxnSpPr>
          <p:nvPr/>
        </p:nvCxnSpPr>
        <p:spPr>
          <a:xfrm>
            <a:off x="2141922" y="6062931"/>
            <a:ext cx="107127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2" name="図 41">
            <a:extLst>
              <a:ext uri="{FF2B5EF4-FFF2-40B4-BE49-F238E27FC236}">
                <a16:creationId xmlns:a16="http://schemas.microsoft.com/office/drawing/2014/main" id="{6FF473C3-4054-21A4-921B-7A2F55F321E6}"/>
              </a:ext>
            </a:extLst>
          </p:cNvPr>
          <p:cNvPicPr>
            <a:picLocks noChangeAspect="1"/>
          </p:cNvPicPr>
          <p:nvPr/>
        </p:nvPicPr>
        <p:blipFill>
          <a:blip r:embed="rId2"/>
          <a:stretch>
            <a:fillRect/>
          </a:stretch>
        </p:blipFill>
        <p:spPr>
          <a:xfrm>
            <a:off x="7089619" y="987314"/>
            <a:ext cx="4978400" cy="5695950"/>
          </a:xfrm>
          <a:prstGeom prst="rect">
            <a:avLst/>
          </a:prstGeom>
          <a:ln>
            <a:solidFill>
              <a:schemeClr val="accent1"/>
            </a:solidFill>
          </a:ln>
        </p:spPr>
      </p:pic>
    </p:spTree>
    <p:extLst>
      <p:ext uri="{BB962C8B-B14F-4D97-AF65-F5344CB8AC3E}">
        <p14:creationId xmlns:p14="http://schemas.microsoft.com/office/powerpoint/2010/main" val="42438856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四角形: 角を丸くする 4">
            <a:extLst>
              <a:ext uri="{FF2B5EF4-FFF2-40B4-BE49-F238E27FC236}">
                <a16:creationId xmlns:a16="http://schemas.microsoft.com/office/drawing/2014/main" id="{56DE47EC-197D-A673-AA1A-AC024BB33618}"/>
              </a:ext>
            </a:extLst>
          </p:cNvPr>
          <p:cNvSpPr/>
          <p:nvPr/>
        </p:nvSpPr>
        <p:spPr>
          <a:xfrm>
            <a:off x="1816723" y="3258819"/>
            <a:ext cx="8788400" cy="386080"/>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四角形: 角を丸くする 3">
            <a:extLst>
              <a:ext uri="{FF2B5EF4-FFF2-40B4-BE49-F238E27FC236}">
                <a16:creationId xmlns:a16="http://schemas.microsoft.com/office/drawing/2014/main" id="{C1EC588E-25E0-C30A-3C09-84121BE05C96}"/>
              </a:ext>
            </a:extLst>
          </p:cNvPr>
          <p:cNvSpPr/>
          <p:nvPr/>
        </p:nvSpPr>
        <p:spPr>
          <a:xfrm>
            <a:off x="2858609" y="2450380"/>
            <a:ext cx="6471821" cy="467360"/>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D0EF30B2-72EA-D6DC-8793-A8682C32D333}"/>
              </a:ext>
            </a:extLst>
          </p:cNvPr>
          <p:cNvSpPr txBox="1"/>
          <p:nvPr/>
        </p:nvSpPr>
        <p:spPr>
          <a:xfrm>
            <a:off x="2070341" y="327805"/>
            <a:ext cx="7884543" cy="584775"/>
          </a:xfrm>
          <a:prstGeom prst="rect">
            <a:avLst/>
          </a:prstGeom>
          <a:noFill/>
        </p:spPr>
        <p:txBody>
          <a:bodyPr wrap="square" rtlCol="0">
            <a:spAutoFit/>
          </a:bodyPr>
          <a:lstStyle/>
          <a:p>
            <a:pPr algn="ctr"/>
            <a:r>
              <a:rPr kumimoji="1" lang="ja-JP" altLang="en-US" sz="3200" b="1" dirty="0"/>
              <a:t>貿易手続きデジタル化：</a:t>
            </a:r>
            <a:r>
              <a:rPr kumimoji="1" lang="en-US" altLang="ja-JP" sz="3200" b="1" dirty="0"/>
              <a:t>2023</a:t>
            </a:r>
            <a:r>
              <a:rPr kumimoji="1" lang="ja-JP" altLang="en-US" sz="3200" b="1" dirty="0"/>
              <a:t>年ー</a:t>
            </a:r>
            <a:r>
              <a:rPr kumimoji="1" lang="en-US" altLang="ja-JP" sz="3200" b="1" dirty="0"/>
              <a:t>2024</a:t>
            </a:r>
            <a:r>
              <a:rPr kumimoji="1" lang="ja-JP" altLang="en-US" sz="3200" b="1" dirty="0"/>
              <a:t>年</a:t>
            </a:r>
          </a:p>
        </p:txBody>
      </p:sp>
      <p:sp>
        <p:nvSpPr>
          <p:cNvPr id="3" name="四角形: 角を丸くする 2">
            <a:extLst>
              <a:ext uri="{FF2B5EF4-FFF2-40B4-BE49-F238E27FC236}">
                <a16:creationId xmlns:a16="http://schemas.microsoft.com/office/drawing/2014/main" id="{AEAA74EF-3834-41F8-8C84-6C13F63CD7BC}"/>
              </a:ext>
            </a:extLst>
          </p:cNvPr>
          <p:cNvSpPr/>
          <p:nvPr/>
        </p:nvSpPr>
        <p:spPr>
          <a:xfrm>
            <a:off x="1012834" y="1119757"/>
            <a:ext cx="10084280" cy="2902118"/>
          </a:xfrm>
          <a:prstGeom prst="roundRect">
            <a:avLst/>
          </a:prstGeom>
          <a:noFill/>
          <a:ln w="254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rgbClr val="0070C0"/>
                </a:solidFill>
              </a:rPr>
              <a:t>経済産業省：</a:t>
            </a:r>
            <a:endParaRPr kumimoji="1" lang="en-US" altLang="ja-JP" sz="2400" b="1" dirty="0">
              <a:solidFill>
                <a:srgbClr val="0070C0"/>
              </a:solidFill>
            </a:endParaRPr>
          </a:p>
          <a:p>
            <a:pPr algn="ctr"/>
            <a:r>
              <a:rPr lang="ja-JP" altLang="en-US" sz="2400" b="1" dirty="0">
                <a:solidFill>
                  <a:srgbClr val="0070C0"/>
                </a:solidFill>
              </a:rPr>
              <a:t>貿易プラットフォーム活用による貿易手続きデジタル化推進事業</a:t>
            </a:r>
            <a:endParaRPr lang="en-US" altLang="ja-JP" sz="2400" b="1" dirty="0">
              <a:solidFill>
                <a:srgbClr val="0070C0"/>
              </a:solidFill>
            </a:endParaRPr>
          </a:p>
          <a:p>
            <a:pPr algn="ctr"/>
            <a:endParaRPr lang="en-US" altLang="ja-JP" sz="2400" b="1" dirty="0">
              <a:solidFill>
                <a:srgbClr val="0070C0"/>
              </a:solidFill>
            </a:endParaRPr>
          </a:p>
          <a:p>
            <a:pPr algn="ctr"/>
            <a:r>
              <a:rPr kumimoji="1" lang="ja-JP" altLang="en-US" sz="2400" b="1" dirty="0">
                <a:solidFill>
                  <a:srgbClr val="0070C0"/>
                </a:solidFill>
              </a:rPr>
              <a:t>貿易プラットフォームへの接続実証事業</a:t>
            </a:r>
            <a:endParaRPr kumimoji="1" lang="en-US" altLang="ja-JP" sz="2400" b="1" dirty="0">
              <a:solidFill>
                <a:srgbClr val="0070C0"/>
              </a:solidFill>
            </a:endParaRPr>
          </a:p>
          <a:p>
            <a:pPr algn="ctr"/>
            <a:endParaRPr kumimoji="1" lang="en-US" altLang="ja-JP" sz="2400" b="1" dirty="0">
              <a:solidFill>
                <a:srgbClr val="0070C0"/>
              </a:solidFill>
            </a:endParaRPr>
          </a:p>
          <a:p>
            <a:pPr algn="ctr"/>
            <a:r>
              <a:rPr lang="ja-JP" altLang="en-US" sz="2400" b="1" dirty="0">
                <a:solidFill>
                  <a:srgbClr val="0070C0"/>
                </a:solidFill>
              </a:rPr>
              <a:t>国際標準の実装を通じた貿易分野のデータ連携を促進する取組</a:t>
            </a:r>
            <a:endParaRPr kumimoji="1" lang="ja-JP" altLang="en-US" sz="2400" b="1" dirty="0">
              <a:solidFill>
                <a:srgbClr val="0070C0"/>
              </a:solidFill>
            </a:endParaRPr>
          </a:p>
        </p:txBody>
      </p:sp>
      <p:sp>
        <p:nvSpPr>
          <p:cNvPr id="7" name="矢印: 上 6">
            <a:extLst>
              <a:ext uri="{FF2B5EF4-FFF2-40B4-BE49-F238E27FC236}">
                <a16:creationId xmlns:a16="http://schemas.microsoft.com/office/drawing/2014/main" id="{741F586E-F86C-C266-BDEA-93D4AACAF269}"/>
              </a:ext>
            </a:extLst>
          </p:cNvPr>
          <p:cNvSpPr/>
          <p:nvPr/>
        </p:nvSpPr>
        <p:spPr>
          <a:xfrm>
            <a:off x="6096000" y="2941075"/>
            <a:ext cx="284480" cy="254000"/>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9AE10CC7-D1F6-5DAB-DF49-C15925AB747C}"/>
              </a:ext>
            </a:extLst>
          </p:cNvPr>
          <p:cNvSpPr txBox="1"/>
          <p:nvPr/>
        </p:nvSpPr>
        <p:spPr>
          <a:xfrm>
            <a:off x="9611360" y="2153920"/>
            <a:ext cx="1341120" cy="369332"/>
          </a:xfrm>
          <a:prstGeom prst="rect">
            <a:avLst/>
          </a:prstGeom>
          <a:noFill/>
        </p:spPr>
        <p:txBody>
          <a:bodyPr wrap="square" rtlCol="0">
            <a:spAutoFit/>
          </a:bodyPr>
          <a:lstStyle/>
          <a:p>
            <a:r>
              <a:rPr kumimoji="1" lang="en-US" altLang="ja-JP" b="1" dirty="0"/>
              <a:t>JASTPRO</a:t>
            </a:r>
            <a:endParaRPr kumimoji="1" lang="ja-JP" altLang="en-US" b="1" dirty="0"/>
          </a:p>
        </p:txBody>
      </p:sp>
      <p:sp>
        <p:nvSpPr>
          <p:cNvPr id="9" name="テキスト ボックス 8">
            <a:extLst>
              <a:ext uri="{FF2B5EF4-FFF2-40B4-BE49-F238E27FC236}">
                <a16:creationId xmlns:a16="http://schemas.microsoft.com/office/drawing/2014/main" id="{200F72E4-D202-451C-6FCD-9969B46D3C7E}"/>
              </a:ext>
            </a:extLst>
          </p:cNvPr>
          <p:cNvSpPr txBox="1"/>
          <p:nvPr/>
        </p:nvSpPr>
        <p:spPr>
          <a:xfrm>
            <a:off x="9902167" y="3593311"/>
            <a:ext cx="1136003" cy="369332"/>
          </a:xfrm>
          <a:prstGeom prst="rect">
            <a:avLst/>
          </a:prstGeom>
          <a:noFill/>
        </p:spPr>
        <p:txBody>
          <a:bodyPr wrap="square" rtlCol="0">
            <a:spAutoFit/>
          </a:bodyPr>
          <a:lstStyle/>
          <a:p>
            <a:r>
              <a:rPr lang="en-US" altLang="ja-JP" b="1" dirty="0"/>
              <a:t>SIPS</a:t>
            </a:r>
            <a:endParaRPr kumimoji="1" lang="ja-JP" altLang="en-US" b="1" dirty="0"/>
          </a:p>
        </p:txBody>
      </p:sp>
      <p:sp>
        <p:nvSpPr>
          <p:cNvPr id="10" name="四角形: 角を丸くする 9">
            <a:extLst>
              <a:ext uri="{FF2B5EF4-FFF2-40B4-BE49-F238E27FC236}">
                <a16:creationId xmlns:a16="http://schemas.microsoft.com/office/drawing/2014/main" id="{5FDD4F35-C94C-C9F6-8917-AA8AAE7DE290}"/>
              </a:ext>
            </a:extLst>
          </p:cNvPr>
          <p:cNvSpPr/>
          <p:nvPr/>
        </p:nvSpPr>
        <p:spPr>
          <a:xfrm>
            <a:off x="1153830" y="4829977"/>
            <a:ext cx="9984310" cy="1700218"/>
          </a:xfrm>
          <a:prstGeom prst="roundRect">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rgbClr val="C00000"/>
                </a:solidFill>
              </a:rPr>
              <a:t>国連</a:t>
            </a:r>
            <a:r>
              <a:rPr kumimoji="1" lang="en-US" altLang="ja-JP" sz="2400" b="1" dirty="0">
                <a:solidFill>
                  <a:srgbClr val="C00000"/>
                </a:solidFill>
              </a:rPr>
              <a:t>CEFACT</a:t>
            </a:r>
            <a:r>
              <a:rPr kumimoji="1" lang="ja-JP" altLang="en-US" sz="2400" b="1" dirty="0">
                <a:solidFill>
                  <a:srgbClr val="C00000"/>
                </a:solidFill>
              </a:rPr>
              <a:t>プロジェクト：</a:t>
            </a:r>
            <a:endParaRPr kumimoji="1" lang="en-US" altLang="ja-JP" sz="2400" b="1" dirty="0">
              <a:solidFill>
                <a:srgbClr val="C00000"/>
              </a:solidFill>
            </a:endParaRPr>
          </a:p>
          <a:p>
            <a:pPr algn="ctr"/>
            <a:endParaRPr kumimoji="1" lang="en-US" altLang="ja-JP" sz="2400" b="1" dirty="0">
              <a:solidFill>
                <a:srgbClr val="C00000"/>
              </a:solidFill>
            </a:endParaRPr>
          </a:p>
          <a:p>
            <a:pPr algn="ctr"/>
            <a:r>
              <a:rPr lang="en-US" altLang="ja-JP" sz="2400" b="1" dirty="0">
                <a:solidFill>
                  <a:srgbClr val="C00000"/>
                </a:solidFill>
              </a:rPr>
              <a:t>Buy/Ship/Pay Data Exchange structures </a:t>
            </a:r>
          </a:p>
          <a:p>
            <a:pPr algn="ctr"/>
            <a:r>
              <a:rPr lang="en-US" altLang="ja-JP" sz="2400" b="1" dirty="0">
                <a:solidFill>
                  <a:srgbClr val="C00000"/>
                </a:solidFill>
              </a:rPr>
              <a:t>for Trade Finance Facilitation </a:t>
            </a:r>
            <a:endParaRPr lang="ja-JP" altLang="en-US" sz="2400" b="1" dirty="0">
              <a:solidFill>
                <a:srgbClr val="C00000"/>
              </a:solidFill>
            </a:endParaRPr>
          </a:p>
        </p:txBody>
      </p:sp>
      <p:sp>
        <p:nvSpPr>
          <p:cNvPr id="13" name="矢印: 下 12">
            <a:extLst>
              <a:ext uri="{FF2B5EF4-FFF2-40B4-BE49-F238E27FC236}">
                <a16:creationId xmlns:a16="http://schemas.microsoft.com/office/drawing/2014/main" id="{C07B7F87-2541-7731-7C4A-6C8C19C68B6E}"/>
              </a:ext>
            </a:extLst>
          </p:cNvPr>
          <p:cNvSpPr/>
          <p:nvPr/>
        </p:nvSpPr>
        <p:spPr>
          <a:xfrm>
            <a:off x="5895963" y="4216400"/>
            <a:ext cx="629920" cy="406400"/>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022326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722A8006-F2A0-65D8-AC31-668B451AD1A6}"/>
              </a:ext>
            </a:extLst>
          </p:cNvPr>
          <p:cNvSpPr txBox="1"/>
          <p:nvPr/>
        </p:nvSpPr>
        <p:spPr>
          <a:xfrm>
            <a:off x="406480" y="263056"/>
            <a:ext cx="8656240" cy="523220"/>
          </a:xfrm>
          <a:prstGeom prst="rect">
            <a:avLst/>
          </a:prstGeom>
          <a:noFill/>
        </p:spPr>
        <p:txBody>
          <a:bodyPr wrap="square" rtlCol="0">
            <a:spAutoFit/>
          </a:bodyPr>
          <a:lstStyle/>
          <a:p>
            <a:r>
              <a:rPr lang="ja-JP" altLang="en-US" sz="2800" b="1" dirty="0">
                <a:solidFill>
                  <a:srgbClr val="0070C0"/>
                </a:solidFill>
              </a:rPr>
              <a:t>国連</a:t>
            </a:r>
            <a:r>
              <a:rPr lang="en-US" altLang="ja-JP" sz="2800" b="1" dirty="0">
                <a:solidFill>
                  <a:srgbClr val="0070C0"/>
                </a:solidFill>
              </a:rPr>
              <a:t>CEFACT </a:t>
            </a:r>
            <a:r>
              <a:rPr lang="ja-JP" altLang="en-US" sz="2800" b="1" dirty="0">
                <a:solidFill>
                  <a:srgbClr val="0070C0"/>
                </a:solidFill>
              </a:rPr>
              <a:t>プロジェクト体制</a:t>
            </a:r>
            <a:endParaRPr kumimoji="1" lang="ja-JP" altLang="en-US" sz="2800" b="1" dirty="0">
              <a:solidFill>
                <a:srgbClr val="0070C0"/>
              </a:solidFill>
            </a:endParaRPr>
          </a:p>
        </p:txBody>
      </p:sp>
      <p:sp>
        <p:nvSpPr>
          <p:cNvPr id="6" name="四角形: 角を丸くする 5">
            <a:extLst>
              <a:ext uri="{FF2B5EF4-FFF2-40B4-BE49-F238E27FC236}">
                <a16:creationId xmlns:a16="http://schemas.microsoft.com/office/drawing/2014/main" id="{BFEC8A20-04A2-1894-54FC-C2764993BBA4}"/>
              </a:ext>
            </a:extLst>
          </p:cNvPr>
          <p:cNvSpPr/>
          <p:nvPr/>
        </p:nvSpPr>
        <p:spPr>
          <a:xfrm>
            <a:off x="4814977" y="846536"/>
            <a:ext cx="2562045" cy="12106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rPr>
              <a:t>プロジェクト</a:t>
            </a:r>
            <a:endParaRPr kumimoji="1" lang="en-US" altLang="ja-JP" sz="2400" b="1" dirty="0">
              <a:solidFill>
                <a:schemeClr val="tx1"/>
              </a:solidFill>
            </a:endParaRPr>
          </a:p>
          <a:p>
            <a:pPr algn="ctr"/>
            <a:r>
              <a:rPr lang="ja-JP" altLang="en-US" sz="2400" b="1" dirty="0">
                <a:solidFill>
                  <a:schemeClr val="tx1"/>
                </a:solidFill>
              </a:rPr>
              <a:t>リーダー</a:t>
            </a:r>
            <a:endParaRPr kumimoji="1" lang="ja-JP" altLang="en-US" sz="2400" b="1" dirty="0">
              <a:solidFill>
                <a:schemeClr val="tx1"/>
              </a:solidFill>
            </a:endParaRPr>
          </a:p>
        </p:txBody>
      </p:sp>
      <p:sp>
        <p:nvSpPr>
          <p:cNvPr id="7" name="四角形: 角を丸くする 6">
            <a:extLst>
              <a:ext uri="{FF2B5EF4-FFF2-40B4-BE49-F238E27FC236}">
                <a16:creationId xmlns:a16="http://schemas.microsoft.com/office/drawing/2014/main" id="{C532165A-8917-C491-34FD-CD543E9BF363}"/>
              </a:ext>
            </a:extLst>
          </p:cNvPr>
          <p:cNvSpPr/>
          <p:nvPr/>
        </p:nvSpPr>
        <p:spPr>
          <a:xfrm>
            <a:off x="7263537" y="2091311"/>
            <a:ext cx="3231743" cy="12106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solidFill>
                  <a:schemeClr val="tx1"/>
                </a:solidFill>
              </a:rPr>
              <a:t>B/S/P</a:t>
            </a:r>
          </a:p>
          <a:p>
            <a:pPr algn="ctr"/>
            <a:r>
              <a:rPr lang="ja-JP" altLang="en-US" sz="2400" b="1" dirty="0">
                <a:solidFill>
                  <a:schemeClr val="tx1"/>
                </a:solidFill>
              </a:rPr>
              <a:t>フレームワーク</a:t>
            </a:r>
            <a:endParaRPr lang="en-US" altLang="ja-JP" sz="2400" b="1" dirty="0">
              <a:solidFill>
                <a:schemeClr val="tx1"/>
              </a:solidFill>
            </a:endParaRPr>
          </a:p>
          <a:p>
            <a:pPr algn="ctr"/>
            <a:r>
              <a:rPr lang="ja-JP" altLang="en-US" sz="2400" b="1" dirty="0">
                <a:solidFill>
                  <a:schemeClr val="tx1"/>
                </a:solidFill>
              </a:rPr>
              <a:t>調和化</a:t>
            </a:r>
            <a:endParaRPr kumimoji="1" lang="ja-JP" altLang="en-US" sz="2400" b="1" dirty="0">
              <a:solidFill>
                <a:schemeClr val="tx1"/>
              </a:solidFill>
            </a:endParaRPr>
          </a:p>
        </p:txBody>
      </p:sp>
      <p:sp>
        <p:nvSpPr>
          <p:cNvPr id="8" name="四角形: 角を丸くする 7">
            <a:extLst>
              <a:ext uri="{FF2B5EF4-FFF2-40B4-BE49-F238E27FC236}">
                <a16:creationId xmlns:a16="http://schemas.microsoft.com/office/drawing/2014/main" id="{B7C85ED6-4CD4-4DE1-90C3-6058B3E3B873}"/>
              </a:ext>
            </a:extLst>
          </p:cNvPr>
          <p:cNvSpPr/>
          <p:nvPr/>
        </p:nvSpPr>
        <p:spPr>
          <a:xfrm>
            <a:off x="451891" y="3894536"/>
            <a:ext cx="2032863" cy="779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solidFill>
                  <a:schemeClr val="tx1"/>
                </a:solidFill>
              </a:rPr>
              <a:t>SCM</a:t>
            </a:r>
          </a:p>
          <a:p>
            <a:pPr algn="ctr"/>
            <a:r>
              <a:rPr lang="ja-JP" altLang="en-US" sz="2400" b="1" dirty="0">
                <a:solidFill>
                  <a:schemeClr val="tx1"/>
                </a:solidFill>
              </a:rPr>
              <a:t>チーム</a:t>
            </a:r>
            <a:endParaRPr kumimoji="1" lang="ja-JP" altLang="en-US" sz="2400" b="1" dirty="0">
              <a:solidFill>
                <a:schemeClr val="tx1"/>
              </a:solidFill>
            </a:endParaRPr>
          </a:p>
        </p:txBody>
      </p:sp>
      <p:sp>
        <p:nvSpPr>
          <p:cNvPr id="9" name="四角形: 角を丸くする 8">
            <a:extLst>
              <a:ext uri="{FF2B5EF4-FFF2-40B4-BE49-F238E27FC236}">
                <a16:creationId xmlns:a16="http://schemas.microsoft.com/office/drawing/2014/main" id="{665ED915-17F9-2C41-20D8-20023034C225}"/>
              </a:ext>
            </a:extLst>
          </p:cNvPr>
          <p:cNvSpPr/>
          <p:nvPr/>
        </p:nvSpPr>
        <p:spPr>
          <a:xfrm>
            <a:off x="2782114" y="3894536"/>
            <a:ext cx="2032863" cy="779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chemeClr val="tx1"/>
                </a:solidFill>
              </a:rPr>
              <a:t>MMT</a:t>
            </a:r>
          </a:p>
          <a:p>
            <a:pPr algn="ctr"/>
            <a:r>
              <a:rPr lang="ja-JP" altLang="en-US" sz="2400" b="1" dirty="0">
                <a:solidFill>
                  <a:schemeClr val="tx1"/>
                </a:solidFill>
              </a:rPr>
              <a:t>チーム</a:t>
            </a:r>
            <a:endParaRPr kumimoji="1" lang="ja-JP" altLang="en-US" sz="2400" b="1" dirty="0">
              <a:solidFill>
                <a:schemeClr val="tx1"/>
              </a:solidFill>
            </a:endParaRPr>
          </a:p>
        </p:txBody>
      </p:sp>
      <p:sp>
        <p:nvSpPr>
          <p:cNvPr id="10" name="四角形: 角を丸くする 9">
            <a:extLst>
              <a:ext uri="{FF2B5EF4-FFF2-40B4-BE49-F238E27FC236}">
                <a16:creationId xmlns:a16="http://schemas.microsoft.com/office/drawing/2014/main" id="{0871633F-0E8D-C315-B187-7AAC499F48D3}"/>
              </a:ext>
            </a:extLst>
          </p:cNvPr>
          <p:cNvSpPr/>
          <p:nvPr/>
        </p:nvSpPr>
        <p:spPr>
          <a:xfrm>
            <a:off x="5079567" y="3894536"/>
            <a:ext cx="2032863" cy="779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rPr>
              <a:t>金融</a:t>
            </a:r>
            <a:endParaRPr kumimoji="1" lang="en-US" altLang="ja-JP" sz="2400" b="1" dirty="0">
              <a:solidFill>
                <a:schemeClr val="tx1"/>
              </a:solidFill>
            </a:endParaRPr>
          </a:p>
          <a:p>
            <a:pPr algn="ctr"/>
            <a:r>
              <a:rPr lang="ja-JP" altLang="en-US" sz="2400" b="1" dirty="0">
                <a:solidFill>
                  <a:schemeClr val="tx1"/>
                </a:solidFill>
              </a:rPr>
              <a:t>チーム</a:t>
            </a:r>
            <a:endParaRPr kumimoji="1" lang="en-US" altLang="ja-JP" sz="2400" b="1" dirty="0">
              <a:solidFill>
                <a:schemeClr val="tx1"/>
              </a:solidFill>
            </a:endParaRPr>
          </a:p>
        </p:txBody>
      </p:sp>
      <p:sp>
        <p:nvSpPr>
          <p:cNvPr id="11" name="四角形: 角を丸くする 10">
            <a:extLst>
              <a:ext uri="{FF2B5EF4-FFF2-40B4-BE49-F238E27FC236}">
                <a16:creationId xmlns:a16="http://schemas.microsoft.com/office/drawing/2014/main" id="{5D6F04D7-FF3D-C622-90C1-A297464E9848}"/>
              </a:ext>
            </a:extLst>
          </p:cNvPr>
          <p:cNvSpPr/>
          <p:nvPr/>
        </p:nvSpPr>
        <p:spPr>
          <a:xfrm>
            <a:off x="7377020" y="3894536"/>
            <a:ext cx="2032863" cy="779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rPr>
              <a:t>保険</a:t>
            </a:r>
            <a:endParaRPr kumimoji="1" lang="en-US" altLang="ja-JP" sz="2400" b="1" dirty="0">
              <a:solidFill>
                <a:schemeClr val="tx1"/>
              </a:solidFill>
            </a:endParaRPr>
          </a:p>
          <a:p>
            <a:pPr algn="ctr"/>
            <a:r>
              <a:rPr lang="ja-JP" altLang="en-US" sz="2400" b="1" dirty="0">
                <a:solidFill>
                  <a:schemeClr val="tx1"/>
                </a:solidFill>
              </a:rPr>
              <a:t>チーム</a:t>
            </a:r>
            <a:endParaRPr kumimoji="1" lang="en-US" altLang="ja-JP" sz="2400" b="1" dirty="0">
              <a:solidFill>
                <a:schemeClr val="tx1"/>
              </a:solidFill>
            </a:endParaRPr>
          </a:p>
        </p:txBody>
      </p:sp>
      <p:sp>
        <p:nvSpPr>
          <p:cNvPr id="12" name="四角形: 角を丸くする 11">
            <a:extLst>
              <a:ext uri="{FF2B5EF4-FFF2-40B4-BE49-F238E27FC236}">
                <a16:creationId xmlns:a16="http://schemas.microsoft.com/office/drawing/2014/main" id="{6688E210-6783-FD2D-969B-1EA2F0F36BDF}"/>
              </a:ext>
            </a:extLst>
          </p:cNvPr>
          <p:cNvSpPr/>
          <p:nvPr/>
        </p:nvSpPr>
        <p:spPr>
          <a:xfrm>
            <a:off x="9674473" y="3894536"/>
            <a:ext cx="2032863" cy="779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chemeClr val="tx1"/>
                </a:solidFill>
              </a:rPr>
              <a:t>規制</a:t>
            </a:r>
            <a:endParaRPr lang="en-US" altLang="ja-JP" sz="2400" b="1" dirty="0">
              <a:solidFill>
                <a:schemeClr val="tx1"/>
              </a:solidFill>
            </a:endParaRPr>
          </a:p>
          <a:p>
            <a:pPr algn="ctr"/>
            <a:r>
              <a:rPr kumimoji="1" lang="ja-JP" altLang="en-US" sz="2400" b="1" dirty="0">
                <a:solidFill>
                  <a:schemeClr val="tx1"/>
                </a:solidFill>
              </a:rPr>
              <a:t>チーム</a:t>
            </a:r>
            <a:endParaRPr kumimoji="1" lang="en-US" altLang="ja-JP" sz="2400" b="1" dirty="0">
              <a:solidFill>
                <a:schemeClr val="tx1"/>
              </a:solidFill>
            </a:endParaRPr>
          </a:p>
        </p:txBody>
      </p:sp>
      <p:cxnSp>
        <p:nvCxnSpPr>
          <p:cNvPr id="18" name="直線コネクタ 17">
            <a:extLst>
              <a:ext uri="{FF2B5EF4-FFF2-40B4-BE49-F238E27FC236}">
                <a16:creationId xmlns:a16="http://schemas.microsoft.com/office/drawing/2014/main" id="{73B68CCD-7DF5-776A-AB87-21DF93E9729E}"/>
              </a:ext>
            </a:extLst>
          </p:cNvPr>
          <p:cNvCxnSpPr>
            <a:stCxn id="6" idx="2"/>
            <a:endCxn id="10" idx="0"/>
          </p:cNvCxnSpPr>
          <p:nvPr/>
        </p:nvCxnSpPr>
        <p:spPr>
          <a:xfrm flipH="1">
            <a:off x="6095999" y="2057226"/>
            <a:ext cx="1" cy="183731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C1C41004-2BC7-BC63-CBFC-56BAF4FFA72E}"/>
              </a:ext>
            </a:extLst>
          </p:cNvPr>
          <p:cNvCxnSpPr>
            <a:cxnSpLocks/>
          </p:cNvCxnSpPr>
          <p:nvPr/>
        </p:nvCxnSpPr>
        <p:spPr>
          <a:xfrm>
            <a:off x="1468322" y="3627120"/>
            <a:ext cx="9026958" cy="711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3217D40E-17C6-5A9E-BE9A-38B70444285A}"/>
              </a:ext>
            </a:extLst>
          </p:cNvPr>
          <p:cNvCxnSpPr>
            <a:cxnSpLocks/>
          </p:cNvCxnSpPr>
          <p:nvPr/>
        </p:nvCxnSpPr>
        <p:spPr>
          <a:xfrm>
            <a:off x="1463443" y="3651108"/>
            <a:ext cx="1" cy="212535"/>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874DEA00-C8AC-1E5E-5506-B1819AD3C362}"/>
              </a:ext>
            </a:extLst>
          </p:cNvPr>
          <p:cNvCxnSpPr/>
          <p:nvPr/>
        </p:nvCxnSpPr>
        <p:spPr>
          <a:xfrm>
            <a:off x="1773122" y="3986801"/>
            <a:ext cx="1" cy="212535"/>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DB92CD6C-2BA5-B146-3887-05BE2B61E8FC}"/>
              </a:ext>
            </a:extLst>
          </p:cNvPr>
          <p:cNvCxnSpPr>
            <a:cxnSpLocks/>
          </p:cNvCxnSpPr>
          <p:nvPr/>
        </p:nvCxnSpPr>
        <p:spPr>
          <a:xfrm>
            <a:off x="6095998" y="2923627"/>
            <a:ext cx="113916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DFC5ABAD-2139-57C6-12CB-095A514B4291}"/>
              </a:ext>
            </a:extLst>
          </p:cNvPr>
          <p:cNvCxnSpPr/>
          <p:nvPr/>
        </p:nvCxnSpPr>
        <p:spPr>
          <a:xfrm>
            <a:off x="3768065" y="3711243"/>
            <a:ext cx="0" cy="21336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8CA51EFC-506F-3F6B-E1B1-7EA530FF3046}"/>
              </a:ext>
            </a:extLst>
          </p:cNvPr>
          <p:cNvCxnSpPr/>
          <p:nvPr/>
        </p:nvCxnSpPr>
        <p:spPr>
          <a:xfrm>
            <a:off x="8209280" y="3756963"/>
            <a:ext cx="0" cy="21336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線コネクタ 40">
            <a:extLst>
              <a:ext uri="{FF2B5EF4-FFF2-40B4-BE49-F238E27FC236}">
                <a16:creationId xmlns:a16="http://schemas.microsoft.com/office/drawing/2014/main" id="{1260791B-60A9-F9D7-500E-4C64080403C7}"/>
              </a:ext>
            </a:extLst>
          </p:cNvPr>
          <p:cNvCxnSpPr/>
          <p:nvPr/>
        </p:nvCxnSpPr>
        <p:spPr>
          <a:xfrm>
            <a:off x="10495280" y="3711243"/>
            <a:ext cx="0" cy="213360"/>
          </a:xfrm>
          <a:prstGeom prst="line">
            <a:avLst/>
          </a:prstGeom>
        </p:spPr>
        <p:style>
          <a:lnRef idx="1">
            <a:schemeClr val="accent1"/>
          </a:lnRef>
          <a:fillRef idx="0">
            <a:schemeClr val="accent1"/>
          </a:fillRef>
          <a:effectRef idx="0">
            <a:schemeClr val="accent1"/>
          </a:effectRef>
          <a:fontRef idx="minor">
            <a:schemeClr val="tx1"/>
          </a:fontRef>
        </p:style>
      </p:cxnSp>
      <p:sp>
        <p:nvSpPr>
          <p:cNvPr id="43" name="テキスト ボックス 42">
            <a:extLst>
              <a:ext uri="{FF2B5EF4-FFF2-40B4-BE49-F238E27FC236}">
                <a16:creationId xmlns:a16="http://schemas.microsoft.com/office/drawing/2014/main" id="{53426724-6927-CD1B-D611-9961AFBB41BF}"/>
              </a:ext>
            </a:extLst>
          </p:cNvPr>
          <p:cNvSpPr txBox="1"/>
          <p:nvPr/>
        </p:nvSpPr>
        <p:spPr>
          <a:xfrm>
            <a:off x="451891" y="4998720"/>
            <a:ext cx="2032863" cy="646331"/>
          </a:xfrm>
          <a:prstGeom prst="rect">
            <a:avLst/>
          </a:prstGeom>
          <a:noFill/>
        </p:spPr>
        <p:txBody>
          <a:bodyPr wrap="square" rtlCol="0">
            <a:spAutoFit/>
          </a:bodyPr>
          <a:lstStyle/>
          <a:p>
            <a:r>
              <a:rPr lang="ja-JP" altLang="en-US" b="1" dirty="0"/>
              <a:t>売買契約</a:t>
            </a:r>
            <a:endParaRPr kumimoji="1" lang="en-US" altLang="ja-JP" b="1" dirty="0"/>
          </a:p>
          <a:p>
            <a:r>
              <a:rPr kumimoji="1" lang="ja-JP" altLang="en-US" b="1" dirty="0"/>
              <a:t>インボイス</a:t>
            </a:r>
          </a:p>
        </p:txBody>
      </p:sp>
      <p:sp>
        <p:nvSpPr>
          <p:cNvPr id="44" name="テキスト ボックス 43">
            <a:extLst>
              <a:ext uri="{FF2B5EF4-FFF2-40B4-BE49-F238E27FC236}">
                <a16:creationId xmlns:a16="http://schemas.microsoft.com/office/drawing/2014/main" id="{F7B914E4-0E60-13A7-17E5-2B791E43BDD7}"/>
              </a:ext>
            </a:extLst>
          </p:cNvPr>
          <p:cNvSpPr txBox="1"/>
          <p:nvPr/>
        </p:nvSpPr>
        <p:spPr>
          <a:xfrm>
            <a:off x="2751633" y="4998720"/>
            <a:ext cx="2032863" cy="923330"/>
          </a:xfrm>
          <a:prstGeom prst="rect">
            <a:avLst/>
          </a:prstGeom>
          <a:noFill/>
        </p:spPr>
        <p:txBody>
          <a:bodyPr wrap="square" rtlCol="0">
            <a:spAutoFit/>
          </a:bodyPr>
          <a:lstStyle/>
          <a:p>
            <a:r>
              <a:rPr lang="ja-JP" altLang="en-US" b="1" dirty="0"/>
              <a:t>パッキングリスト</a:t>
            </a:r>
            <a:endParaRPr lang="en-US" altLang="ja-JP" b="1" dirty="0"/>
          </a:p>
          <a:p>
            <a:r>
              <a:rPr lang="ja-JP" altLang="en-US" b="1" dirty="0"/>
              <a:t>船荷証券（</a:t>
            </a:r>
            <a:r>
              <a:rPr lang="en-US" altLang="ja-JP" b="1" dirty="0"/>
              <a:t>B/L</a:t>
            </a:r>
            <a:r>
              <a:rPr lang="ja-JP" altLang="en-US" b="1" dirty="0"/>
              <a:t>）</a:t>
            </a:r>
            <a:endParaRPr lang="en-US" altLang="ja-JP" b="1" dirty="0"/>
          </a:p>
          <a:p>
            <a:r>
              <a:rPr lang="ja-JP" altLang="en-US" b="1" dirty="0"/>
              <a:t>倉庫証券</a:t>
            </a:r>
            <a:endParaRPr kumimoji="1" lang="en-US" altLang="ja-JP" b="1" dirty="0"/>
          </a:p>
        </p:txBody>
      </p:sp>
      <p:sp>
        <p:nvSpPr>
          <p:cNvPr id="45" name="テキスト ボックス 44">
            <a:extLst>
              <a:ext uri="{FF2B5EF4-FFF2-40B4-BE49-F238E27FC236}">
                <a16:creationId xmlns:a16="http://schemas.microsoft.com/office/drawing/2014/main" id="{9C830B1B-CF1D-FD89-5D49-1DC154190DA9}"/>
              </a:ext>
            </a:extLst>
          </p:cNvPr>
          <p:cNvSpPr txBox="1"/>
          <p:nvPr/>
        </p:nvSpPr>
        <p:spPr>
          <a:xfrm>
            <a:off x="5051375" y="4998719"/>
            <a:ext cx="2032863" cy="646331"/>
          </a:xfrm>
          <a:prstGeom prst="rect">
            <a:avLst/>
          </a:prstGeom>
          <a:noFill/>
        </p:spPr>
        <p:txBody>
          <a:bodyPr wrap="square" rtlCol="0">
            <a:spAutoFit/>
          </a:bodyPr>
          <a:lstStyle/>
          <a:p>
            <a:r>
              <a:rPr lang="ja-JP" altLang="en-US" b="1" dirty="0"/>
              <a:t>信用状</a:t>
            </a:r>
            <a:r>
              <a:rPr lang="en-US" altLang="ja-JP" b="1" dirty="0"/>
              <a:t> (L/C)</a:t>
            </a:r>
          </a:p>
          <a:p>
            <a:endParaRPr kumimoji="1" lang="en-US" altLang="ja-JP" b="1" dirty="0"/>
          </a:p>
        </p:txBody>
      </p:sp>
      <p:sp>
        <p:nvSpPr>
          <p:cNvPr id="46" name="テキスト ボックス 45">
            <a:extLst>
              <a:ext uri="{FF2B5EF4-FFF2-40B4-BE49-F238E27FC236}">
                <a16:creationId xmlns:a16="http://schemas.microsoft.com/office/drawing/2014/main" id="{65ED9E8B-8D45-FDF1-4B67-63A234012F0E}"/>
              </a:ext>
            </a:extLst>
          </p:cNvPr>
          <p:cNvSpPr txBox="1"/>
          <p:nvPr/>
        </p:nvSpPr>
        <p:spPr>
          <a:xfrm>
            <a:off x="7396912" y="4998719"/>
            <a:ext cx="2032863" cy="646331"/>
          </a:xfrm>
          <a:prstGeom prst="rect">
            <a:avLst/>
          </a:prstGeom>
          <a:noFill/>
        </p:spPr>
        <p:txBody>
          <a:bodyPr wrap="square" rtlCol="0">
            <a:spAutoFit/>
          </a:bodyPr>
          <a:lstStyle/>
          <a:p>
            <a:r>
              <a:rPr lang="ja-JP" altLang="en-US" b="1" dirty="0"/>
              <a:t>海上貨物保険</a:t>
            </a:r>
            <a:endParaRPr lang="en-US" altLang="ja-JP" b="1" dirty="0"/>
          </a:p>
          <a:p>
            <a:endParaRPr kumimoji="1" lang="en-US" altLang="ja-JP" b="1" dirty="0"/>
          </a:p>
        </p:txBody>
      </p:sp>
      <p:sp>
        <p:nvSpPr>
          <p:cNvPr id="47" name="テキスト ボックス 46">
            <a:extLst>
              <a:ext uri="{FF2B5EF4-FFF2-40B4-BE49-F238E27FC236}">
                <a16:creationId xmlns:a16="http://schemas.microsoft.com/office/drawing/2014/main" id="{81BC3D4C-8739-FEE0-1F66-6F3453D6072E}"/>
              </a:ext>
            </a:extLst>
          </p:cNvPr>
          <p:cNvSpPr txBox="1"/>
          <p:nvPr/>
        </p:nvSpPr>
        <p:spPr>
          <a:xfrm>
            <a:off x="9742449" y="5098866"/>
            <a:ext cx="2032863" cy="923330"/>
          </a:xfrm>
          <a:prstGeom prst="rect">
            <a:avLst/>
          </a:prstGeom>
          <a:noFill/>
        </p:spPr>
        <p:txBody>
          <a:bodyPr wrap="square" rtlCol="0">
            <a:spAutoFit/>
          </a:bodyPr>
          <a:lstStyle/>
          <a:p>
            <a:r>
              <a:rPr lang="ja-JP" altLang="en-US" b="1" dirty="0"/>
              <a:t>原産地証明</a:t>
            </a:r>
            <a:endParaRPr lang="en-US" altLang="ja-JP" b="1" dirty="0"/>
          </a:p>
          <a:p>
            <a:r>
              <a:rPr lang="en-US" altLang="ja-JP" b="1" dirty="0"/>
              <a:t>        </a:t>
            </a:r>
          </a:p>
          <a:p>
            <a:endParaRPr kumimoji="1" lang="en-US" altLang="ja-JP" b="1" dirty="0"/>
          </a:p>
        </p:txBody>
      </p:sp>
      <p:sp>
        <p:nvSpPr>
          <p:cNvPr id="3" name="テキスト ボックス 2">
            <a:extLst>
              <a:ext uri="{FF2B5EF4-FFF2-40B4-BE49-F238E27FC236}">
                <a16:creationId xmlns:a16="http://schemas.microsoft.com/office/drawing/2014/main" id="{D65D31F2-D835-0779-E385-681D934FC3EF}"/>
              </a:ext>
            </a:extLst>
          </p:cNvPr>
          <p:cNvSpPr txBox="1"/>
          <p:nvPr/>
        </p:nvSpPr>
        <p:spPr>
          <a:xfrm>
            <a:off x="7409996" y="3276301"/>
            <a:ext cx="836761" cy="369332"/>
          </a:xfrm>
          <a:prstGeom prst="rect">
            <a:avLst/>
          </a:prstGeom>
          <a:noFill/>
        </p:spPr>
        <p:txBody>
          <a:bodyPr wrap="square" rtlCol="0">
            <a:spAutoFit/>
          </a:bodyPr>
          <a:lstStyle/>
          <a:p>
            <a:r>
              <a:rPr lang="ja-JP" altLang="en-US" b="1" dirty="0"/>
              <a:t>白書</a:t>
            </a:r>
            <a:endParaRPr kumimoji="1" lang="ja-JP" altLang="en-US" b="1" dirty="0"/>
          </a:p>
        </p:txBody>
      </p:sp>
      <p:sp>
        <p:nvSpPr>
          <p:cNvPr id="2" name="楕円 1">
            <a:extLst>
              <a:ext uri="{FF2B5EF4-FFF2-40B4-BE49-F238E27FC236}">
                <a16:creationId xmlns:a16="http://schemas.microsoft.com/office/drawing/2014/main" id="{1857FE67-78CE-B29E-8362-1C963429B4B0}"/>
              </a:ext>
            </a:extLst>
          </p:cNvPr>
          <p:cNvSpPr/>
          <p:nvPr/>
        </p:nvSpPr>
        <p:spPr>
          <a:xfrm>
            <a:off x="7480114" y="3848603"/>
            <a:ext cx="1803111" cy="870930"/>
          </a:xfrm>
          <a:prstGeom prst="ellipse">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楕円 3">
            <a:extLst>
              <a:ext uri="{FF2B5EF4-FFF2-40B4-BE49-F238E27FC236}">
                <a16:creationId xmlns:a16="http://schemas.microsoft.com/office/drawing/2014/main" id="{C3E62A71-83C5-A6E3-5522-362170630655}"/>
              </a:ext>
            </a:extLst>
          </p:cNvPr>
          <p:cNvSpPr/>
          <p:nvPr/>
        </p:nvSpPr>
        <p:spPr>
          <a:xfrm>
            <a:off x="5205567" y="3808351"/>
            <a:ext cx="1803111" cy="87093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0F953D4E-19D9-D8AF-3216-2C968474C1BD}"/>
              </a:ext>
            </a:extLst>
          </p:cNvPr>
          <p:cNvSpPr/>
          <p:nvPr/>
        </p:nvSpPr>
        <p:spPr>
          <a:xfrm>
            <a:off x="7939575" y="2280695"/>
            <a:ext cx="1803111" cy="870930"/>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a:extLst>
              <a:ext uri="{FF2B5EF4-FFF2-40B4-BE49-F238E27FC236}">
                <a16:creationId xmlns:a16="http://schemas.microsoft.com/office/drawing/2014/main" id="{6EA0F1E8-F4F7-3439-6FF5-14DB5A8ECFB1}"/>
              </a:ext>
            </a:extLst>
          </p:cNvPr>
          <p:cNvSpPr/>
          <p:nvPr/>
        </p:nvSpPr>
        <p:spPr>
          <a:xfrm>
            <a:off x="668503" y="3808351"/>
            <a:ext cx="1803111" cy="870930"/>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a:extLst>
              <a:ext uri="{FF2B5EF4-FFF2-40B4-BE49-F238E27FC236}">
                <a16:creationId xmlns:a16="http://schemas.microsoft.com/office/drawing/2014/main" id="{379ADBBF-6E03-C349-D0C5-E5BAA16C0EAF}"/>
              </a:ext>
            </a:extLst>
          </p:cNvPr>
          <p:cNvSpPr/>
          <p:nvPr/>
        </p:nvSpPr>
        <p:spPr>
          <a:xfrm>
            <a:off x="2924988" y="3848603"/>
            <a:ext cx="1803111" cy="870930"/>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126B9C58-360E-C3C0-2AE3-49EE9A00A45E}"/>
              </a:ext>
            </a:extLst>
          </p:cNvPr>
          <p:cNvSpPr txBox="1"/>
          <p:nvPr/>
        </p:nvSpPr>
        <p:spPr>
          <a:xfrm>
            <a:off x="7377020" y="1651636"/>
            <a:ext cx="3056225" cy="307777"/>
          </a:xfrm>
          <a:prstGeom prst="rect">
            <a:avLst/>
          </a:prstGeom>
          <a:noFill/>
        </p:spPr>
        <p:txBody>
          <a:bodyPr wrap="square" rtlCol="0">
            <a:spAutoFit/>
          </a:bodyPr>
          <a:lstStyle/>
          <a:p>
            <a:r>
              <a:rPr kumimoji="1" lang="en-US" altLang="ja-JP" sz="1400" dirty="0">
                <a:solidFill>
                  <a:srgbClr val="FF0000"/>
                </a:solidFill>
              </a:rPr>
              <a:t>Sue </a:t>
            </a:r>
            <a:r>
              <a:rPr kumimoji="1" lang="en-US" altLang="ja-JP" sz="1400" dirty="0" err="1">
                <a:solidFill>
                  <a:srgbClr val="FF0000"/>
                </a:solidFill>
              </a:rPr>
              <a:t>Provert</a:t>
            </a:r>
            <a:r>
              <a:rPr kumimoji="1" lang="ja-JP" altLang="en-US" sz="1400" dirty="0">
                <a:solidFill>
                  <a:srgbClr val="FF0000"/>
                </a:solidFill>
              </a:rPr>
              <a:t>：</a:t>
            </a:r>
            <a:r>
              <a:rPr lang="ja-JP" altLang="en-US" sz="1400" dirty="0">
                <a:solidFill>
                  <a:srgbClr val="FF0000"/>
                </a:solidFill>
              </a:rPr>
              <a:t>国連</a:t>
            </a:r>
            <a:r>
              <a:rPr lang="en-US" altLang="ja-JP" sz="1400" dirty="0">
                <a:solidFill>
                  <a:srgbClr val="FF0000"/>
                </a:solidFill>
              </a:rPr>
              <a:t>CEFACT</a:t>
            </a:r>
            <a:r>
              <a:rPr lang="ja-JP" altLang="en-US" sz="1400" dirty="0">
                <a:solidFill>
                  <a:srgbClr val="FF0000"/>
                </a:solidFill>
              </a:rPr>
              <a:t>議長</a:t>
            </a:r>
            <a:endParaRPr kumimoji="1" lang="ja-JP" altLang="en-US" sz="1400" dirty="0">
              <a:solidFill>
                <a:srgbClr val="FF0000"/>
              </a:solidFill>
            </a:endParaRPr>
          </a:p>
        </p:txBody>
      </p:sp>
      <p:sp>
        <p:nvSpPr>
          <p:cNvPr id="19" name="フローチャート: せん孔テープ 18">
            <a:extLst>
              <a:ext uri="{FF2B5EF4-FFF2-40B4-BE49-F238E27FC236}">
                <a16:creationId xmlns:a16="http://schemas.microsoft.com/office/drawing/2014/main" id="{E6F14F67-B05C-46CB-4A0A-73D4381D54B6}"/>
              </a:ext>
            </a:extLst>
          </p:cNvPr>
          <p:cNvSpPr/>
          <p:nvPr/>
        </p:nvSpPr>
        <p:spPr>
          <a:xfrm>
            <a:off x="6207760" y="5779822"/>
            <a:ext cx="1910080" cy="923330"/>
          </a:xfrm>
          <a:prstGeom prst="flowChartPunchedTap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bg1"/>
                </a:solidFill>
              </a:rPr>
              <a:t>日本チーム</a:t>
            </a:r>
            <a:r>
              <a:rPr kumimoji="1" lang="ja-JP" altLang="en-US" b="1" dirty="0">
                <a:solidFill>
                  <a:schemeClr val="bg1"/>
                </a:solidFill>
              </a:rPr>
              <a:t>がリーダー</a:t>
            </a:r>
          </a:p>
        </p:txBody>
      </p:sp>
      <p:sp>
        <p:nvSpPr>
          <p:cNvPr id="21" name="フローチャート: せん孔テープ 20">
            <a:extLst>
              <a:ext uri="{FF2B5EF4-FFF2-40B4-BE49-F238E27FC236}">
                <a16:creationId xmlns:a16="http://schemas.microsoft.com/office/drawing/2014/main" id="{20D3E0AC-B682-F538-21AC-63811F65B09A}"/>
              </a:ext>
            </a:extLst>
          </p:cNvPr>
          <p:cNvSpPr/>
          <p:nvPr/>
        </p:nvSpPr>
        <p:spPr>
          <a:xfrm>
            <a:off x="1773122" y="2525572"/>
            <a:ext cx="2425314" cy="681951"/>
          </a:xfrm>
          <a:prstGeom prst="flowChartPunchedTap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bg1"/>
                </a:solidFill>
              </a:rPr>
              <a:t>日本チーム積極参加</a:t>
            </a:r>
            <a:endParaRPr kumimoji="1" lang="en-US" altLang="ja-JP" b="1" dirty="0">
              <a:solidFill>
                <a:schemeClr val="bg1"/>
              </a:solidFill>
            </a:endParaRPr>
          </a:p>
        </p:txBody>
      </p:sp>
      <p:cxnSp>
        <p:nvCxnSpPr>
          <p:cNvPr id="23" name="直線矢印コネクタ 22">
            <a:extLst>
              <a:ext uri="{FF2B5EF4-FFF2-40B4-BE49-F238E27FC236}">
                <a16:creationId xmlns:a16="http://schemas.microsoft.com/office/drawing/2014/main" id="{EF4E13EF-43DB-8C9F-1F2D-04FC2CD0A11C}"/>
              </a:ext>
            </a:extLst>
          </p:cNvPr>
          <p:cNvCxnSpPr/>
          <p:nvPr/>
        </p:nvCxnSpPr>
        <p:spPr>
          <a:xfrm flipV="1">
            <a:off x="4198435" y="2525573"/>
            <a:ext cx="3036732" cy="523219"/>
          </a:xfrm>
          <a:prstGeom prst="straightConnector1">
            <a:avLst/>
          </a:prstGeom>
          <a:ln w="1587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49583953-5615-92B6-2046-7E10E795E14C}"/>
              </a:ext>
            </a:extLst>
          </p:cNvPr>
          <p:cNvCxnSpPr>
            <a:cxnSpLocks/>
          </p:cNvCxnSpPr>
          <p:nvPr/>
        </p:nvCxnSpPr>
        <p:spPr>
          <a:xfrm flipH="1">
            <a:off x="1940560" y="3230880"/>
            <a:ext cx="386080" cy="577471"/>
          </a:xfrm>
          <a:prstGeom prst="straightConnector1">
            <a:avLst/>
          </a:prstGeom>
          <a:ln w="1587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AC98B93D-699A-A229-85A7-76A0DF869B8F}"/>
              </a:ext>
            </a:extLst>
          </p:cNvPr>
          <p:cNvCxnSpPr>
            <a:cxnSpLocks/>
          </p:cNvCxnSpPr>
          <p:nvPr/>
        </p:nvCxnSpPr>
        <p:spPr>
          <a:xfrm>
            <a:off x="3279694" y="3151625"/>
            <a:ext cx="259001" cy="656726"/>
          </a:xfrm>
          <a:prstGeom prst="straightConnector1">
            <a:avLst/>
          </a:prstGeom>
          <a:ln w="1587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013557CB-49C6-F1F0-3F26-9F1AF9335C3B}"/>
              </a:ext>
            </a:extLst>
          </p:cNvPr>
          <p:cNvCxnSpPr>
            <a:cxnSpLocks/>
          </p:cNvCxnSpPr>
          <p:nvPr/>
        </p:nvCxnSpPr>
        <p:spPr>
          <a:xfrm flipH="1" flipV="1">
            <a:off x="6492240" y="4645704"/>
            <a:ext cx="424089" cy="1365760"/>
          </a:xfrm>
          <a:prstGeom prst="straightConnector1">
            <a:avLst/>
          </a:prstGeom>
          <a:ln w="1587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9D2B837C-8424-8E20-238F-0A9B049A4A3A}"/>
              </a:ext>
            </a:extLst>
          </p:cNvPr>
          <p:cNvCxnSpPr>
            <a:cxnSpLocks/>
          </p:cNvCxnSpPr>
          <p:nvPr/>
        </p:nvCxnSpPr>
        <p:spPr>
          <a:xfrm flipV="1">
            <a:off x="7321352" y="4493522"/>
            <a:ext cx="243469" cy="1474460"/>
          </a:xfrm>
          <a:prstGeom prst="straightConnector1">
            <a:avLst/>
          </a:prstGeom>
          <a:ln w="15875">
            <a:prstDash val="dash"/>
            <a:tailEnd type="triangle"/>
          </a:ln>
        </p:spPr>
        <p:style>
          <a:lnRef idx="1">
            <a:schemeClr val="accent1"/>
          </a:lnRef>
          <a:fillRef idx="0">
            <a:schemeClr val="accent1"/>
          </a:fillRef>
          <a:effectRef idx="0">
            <a:schemeClr val="accent1"/>
          </a:effectRef>
          <a:fontRef idx="minor">
            <a:schemeClr val="tx1"/>
          </a:fontRef>
        </p:style>
      </p:cxnSp>
      <p:sp>
        <p:nvSpPr>
          <p:cNvPr id="22" name="吹き出し: 円形 21">
            <a:extLst>
              <a:ext uri="{FF2B5EF4-FFF2-40B4-BE49-F238E27FC236}">
                <a16:creationId xmlns:a16="http://schemas.microsoft.com/office/drawing/2014/main" id="{FADBDE8B-3FEE-4A4B-9552-FEAFD28529E8}"/>
              </a:ext>
            </a:extLst>
          </p:cNvPr>
          <p:cNvSpPr/>
          <p:nvPr/>
        </p:nvSpPr>
        <p:spPr>
          <a:xfrm>
            <a:off x="274422" y="1767840"/>
            <a:ext cx="1488668" cy="985068"/>
          </a:xfrm>
          <a:prstGeom prst="wedgeEllipseCallout">
            <a:avLst>
              <a:gd name="adj1" fmla="val 16704"/>
              <a:gd name="adj2" fmla="val 158379"/>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rPr>
              <a:t>日本が主体的に動ける</a:t>
            </a:r>
            <a:r>
              <a:rPr kumimoji="1" lang="en-US" altLang="ja-JP" sz="1200" b="1" dirty="0">
                <a:solidFill>
                  <a:schemeClr val="tx1"/>
                </a:solidFill>
                <a:sym typeface="Wingdings" panose="05000000000000000000" pitchFamily="2" charset="2"/>
              </a:rPr>
              <a:t></a:t>
            </a:r>
            <a:r>
              <a:rPr lang="en-US" altLang="ja-JP" sz="1200" b="1" dirty="0">
                <a:solidFill>
                  <a:schemeClr val="tx1"/>
                </a:solidFill>
                <a:sym typeface="Wingdings" panose="05000000000000000000" pitchFamily="2" charset="2"/>
              </a:rPr>
              <a:t>CCL24A</a:t>
            </a:r>
            <a:r>
              <a:rPr lang="ja-JP" altLang="en-US" sz="1200" b="1" dirty="0">
                <a:solidFill>
                  <a:schemeClr val="tx1"/>
                </a:solidFill>
                <a:sym typeface="Wingdings" panose="05000000000000000000" pitchFamily="2" charset="2"/>
              </a:rPr>
              <a:t>追加提案中</a:t>
            </a:r>
            <a:endParaRPr kumimoji="1" lang="ja-JP" altLang="en-US" sz="1200" b="1" dirty="0">
              <a:solidFill>
                <a:schemeClr val="tx1"/>
              </a:solidFill>
            </a:endParaRPr>
          </a:p>
        </p:txBody>
      </p:sp>
      <p:sp>
        <p:nvSpPr>
          <p:cNvPr id="25" name="吹き出し: 円形 24">
            <a:extLst>
              <a:ext uri="{FF2B5EF4-FFF2-40B4-BE49-F238E27FC236}">
                <a16:creationId xmlns:a16="http://schemas.microsoft.com/office/drawing/2014/main" id="{2FE2F16B-7980-9072-D1DD-2935D2EB3685}"/>
              </a:ext>
            </a:extLst>
          </p:cNvPr>
          <p:cNvSpPr/>
          <p:nvPr/>
        </p:nvSpPr>
        <p:spPr>
          <a:xfrm>
            <a:off x="487655" y="5645051"/>
            <a:ext cx="2081053" cy="985068"/>
          </a:xfrm>
          <a:prstGeom prst="wedgeEllipseCallout">
            <a:avLst>
              <a:gd name="adj1" fmla="val 74425"/>
              <a:gd name="adj2" fmla="val -172700"/>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200" b="1" dirty="0">
                <a:solidFill>
                  <a:schemeClr val="tx1"/>
                </a:solidFill>
                <a:sym typeface="Wingdings" panose="05000000000000000000" pitchFamily="2" charset="2"/>
              </a:rPr>
              <a:t>DCSA</a:t>
            </a:r>
            <a:r>
              <a:rPr lang="ja-JP" altLang="en-US" sz="1200" b="1" dirty="0">
                <a:solidFill>
                  <a:schemeClr val="tx1"/>
                </a:solidFill>
                <a:sym typeface="Wingdings" panose="05000000000000000000" pitchFamily="2" charset="2"/>
              </a:rPr>
              <a:t>が中心で、日本は要望提案</a:t>
            </a:r>
            <a:r>
              <a:rPr kumimoji="1" lang="en-US" altLang="ja-JP" sz="1200" b="1" dirty="0">
                <a:solidFill>
                  <a:schemeClr val="tx1"/>
                </a:solidFill>
                <a:sym typeface="Wingdings" panose="05000000000000000000" pitchFamily="2" charset="2"/>
              </a:rPr>
              <a:t></a:t>
            </a:r>
            <a:r>
              <a:rPr lang="en-US" altLang="ja-JP" sz="1200" b="1" dirty="0">
                <a:solidFill>
                  <a:schemeClr val="tx1"/>
                </a:solidFill>
                <a:sym typeface="Wingdings" panose="05000000000000000000" pitchFamily="2" charset="2"/>
              </a:rPr>
              <a:t>CCL24B</a:t>
            </a:r>
          </a:p>
          <a:p>
            <a:pPr algn="ctr"/>
            <a:r>
              <a:rPr lang="ja-JP" altLang="en-US" sz="1200" b="1" dirty="0">
                <a:solidFill>
                  <a:schemeClr val="tx1"/>
                </a:solidFill>
                <a:sym typeface="Wingdings" panose="05000000000000000000" pitchFamily="2" charset="2"/>
              </a:rPr>
              <a:t>追加提案予定</a:t>
            </a:r>
            <a:endParaRPr kumimoji="1" lang="ja-JP" altLang="en-US" sz="1200" b="1" dirty="0">
              <a:solidFill>
                <a:schemeClr val="tx1"/>
              </a:solidFill>
            </a:endParaRPr>
          </a:p>
        </p:txBody>
      </p:sp>
      <p:sp>
        <p:nvSpPr>
          <p:cNvPr id="26" name="吹き出し: 円形 25">
            <a:extLst>
              <a:ext uri="{FF2B5EF4-FFF2-40B4-BE49-F238E27FC236}">
                <a16:creationId xmlns:a16="http://schemas.microsoft.com/office/drawing/2014/main" id="{2440E495-6C75-2DC4-E61D-40094D4A3759}"/>
              </a:ext>
            </a:extLst>
          </p:cNvPr>
          <p:cNvSpPr/>
          <p:nvPr/>
        </p:nvSpPr>
        <p:spPr>
          <a:xfrm>
            <a:off x="4303678" y="2419774"/>
            <a:ext cx="2046279" cy="1009219"/>
          </a:xfrm>
          <a:prstGeom prst="wedgeEllipseCallout">
            <a:avLst>
              <a:gd name="adj1" fmla="val 37947"/>
              <a:gd name="adj2" fmla="val 97976"/>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b="1" dirty="0">
                <a:solidFill>
                  <a:schemeClr val="tx1"/>
                </a:solidFill>
                <a:sym typeface="Wingdings" panose="05000000000000000000" pitchFamily="2" charset="2"/>
              </a:rPr>
              <a:t>日本提案を中心に展開</a:t>
            </a:r>
            <a:r>
              <a:rPr kumimoji="1" lang="en-US" altLang="ja-JP" sz="1200" b="1" dirty="0">
                <a:solidFill>
                  <a:schemeClr val="tx1"/>
                </a:solidFill>
                <a:sym typeface="Wingdings" panose="05000000000000000000" pitchFamily="2" charset="2"/>
              </a:rPr>
              <a:t>BRS</a:t>
            </a:r>
            <a:r>
              <a:rPr kumimoji="1" lang="ja-JP" altLang="en-US" sz="1200" b="1" dirty="0">
                <a:solidFill>
                  <a:schemeClr val="tx1"/>
                </a:solidFill>
                <a:sym typeface="Wingdings" panose="05000000000000000000" pitchFamily="2" charset="2"/>
              </a:rPr>
              <a:t>ドラフト完了</a:t>
            </a:r>
            <a:r>
              <a:rPr kumimoji="1" lang="en-US" altLang="ja-JP" sz="1200" b="1" dirty="0">
                <a:solidFill>
                  <a:schemeClr val="tx1"/>
                </a:solidFill>
                <a:sym typeface="Wingdings" panose="05000000000000000000" pitchFamily="2" charset="2"/>
              </a:rPr>
              <a:t>:</a:t>
            </a:r>
            <a:r>
              <a:rPr lang="ja-JP" altLang="en-US" sz="1200" b="1" dirty="0">
                <a:solidFill>
                  <a:schemeClr val="tx1"/>
                </a:solidFill>
                <a:sym typeface="Wingdings" panose="05000000000000000000" pitchFamily="2" charset="2"/>
              </a:rPr>
              <a:t>公開レビュー中</a:t>
            </a:r>
            <a:endParaRPr kumimoji="1" lang="en-US" altLang="ja-JP" sz="1200" b="1" dirty="0">
              <a:solidFill>
                <a:schemeClr val="tx1"/>
              </a:solidFill>
              <a:sym typeface="Wingdings" panose="05000000000000000000" pitchFamily="2" charset="2"/>
            </a:endParaRPr>
          </a:p>
        </p:txBody>
      </p:sp>
      <p:sp>
        <p:nvSpPr>
          <p:cNvPr id="30" name="吹き出し: 円形 29">
            <a:extLst>
              <a:ext uri="{FF2B5EF4-FFF2-40B4-BE49-F238E27FC236}">
                <a16:creationId xmlns:a16="http://schemas.microsoft.com/office/drawing/2014/main" id="{1C51A23E-025B-EBC4-3CAA-72997DA0078B}"/>
              </a:ext>
            </a:extLst>
          </p:cNvPr>
          <p:cNvSpPr/>
          <p:nvPr/>
        </p:nvSpPr>
        <p:spPr>
          <a:xfrm>
            <a:off x="8624073" y="5460385"/>
            <a:ext cx="2741956" cy="530143"/>
          </a:xfrm>
          <a:prstGeom prst="wedgeEllipseCallout">
            <a:avLst>
              <a:gd name="adj1" fmla="val -44298"/>
              <a:gd name="adj2" fmla="val -207946"/>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b="1" dirty="0">
                <a:solidFill>
                  <a:schemeClr val="tx1"/>
                </a:solidFill>
                <a:sym typeface="Wingdings" panose="05000000000000000000" pitchFamily="2" charset="2"/>
              </a:rPr>
              <a:t>日本が</a:t>
            </a:r>
            <a:r>
              <a:rPr lang="en-US" altLang="ja-JP" sz="1200" b="1" dirty="0">
                <a:solidFill>
                  <a:schemeClr val="tx1"/>
                </a:solidFill>
                <a:sym typeface="Wingdings" panose="05000000000000000000" pitchFamily="2" charset="2"/>
              </a:rPr>
              <a:t>IUMI</a:t>
            </a:r>
            <a:r>
              <a:rPr lang="ja-JP" altLang="en-US" sz="1200" b="1" dirty="0">
                <a:solidFill>
                  <a:schemeClr val="tx1"/>
                </a:solidFill>
                <a:sym typeface="Wingdings" panose="05000000000000000000" pitchFamily="2" charset="2"/>
              </a:rPr>
              <a:t>をリード</a:t>
            </a:r>
            <a:r>
              <a:rPr kumimoji="1" lang="en-US" altLang="ja-JP" sz="1200" b="1" dirty="0">
                <a:solidFill>
                  <a:schemeClr val="tx1"/>
                </a:solidFill>
                <a:sym typeface="Wingdings" panose="05000000000000000000" pitchFamily="2" charset="2"/>
              </a:rPr>
              <a:t>BRS</a:t>
            </a:r>
            <a:r>
              <a:rPr kumimoji="1" lang="ja-JP" altLang="en-US" sz="1200" b="1" dirty="0">
                <a:solidFill>
                  <a:schemeClr val="tx1"/>
                </a:solidFill>
                <a:sym typeface="Wingdings" panose="05000000000000000000" pitchFamily="2" charset="2"/>
              </a:rPr>
              <a:t>ドラフト開発中</a:t>
            </a:r>
            <a:endParaRPr kumimoji="1" lang="ja-JP" altLang="en-US" sz="1200" b="1" dirty="0">
              <a:solidFill>
                <a:schemeClr val="tx1"/>
              </a:solidFill>
            </a:endParaRPr>
          </a:p>
        </p:txBody>
      </p:sp>
      <p:sp>
        <p:nvSpPr>
          <p:cNvPr id="31" name="吹き出し: 円形 30">
            <a:extLst>
              <a:ext uri="{FF2B5EF4-FFF2-40B4-BE49-F238E27FC236}">
                <a16:creationId xmlns:a16="http://schemas.microsoft.com/office/drawing/2014/main" id="{9CC65D8C-82F2-B349-76B9-A5DD46E45FB9}"/>
              </a:ext>
            </a:extLst>
          </p:cNvPr>
          <p:cNvSpPr/>
          <p:nvPr/>
        </p:nvSpPr>
        <p:spPr>
          <a:xfrm>
            <a:off x="10119321" y="1655441"/>
            <a:ext cx="1820692" cy="1009219"/>
          </a:xfrm>
          <a:prstGeom prst="wedgeEllipseCallout">
            <a:avLst>
              <a:gd name="adj1" fmla="val -54686"/>
              <a:gd name="adj2" fmla="val 200661"/>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200" b="1" dirty="0">
                <a:solidFill>
                  <a:schemeClr val="tx1"/>
                </a:solidFill>
                <a:sym typeface="Wingdings" panose="05000000000000000000" pitchFamily="2" charset="2"/>
              </a:rPr>
              <a:t>CO</a:t>
            </a:r>
            <a:r>
              <a:rPr lang="ja-JP" altLang="en-US" sz="1200" b="1" dirty="0">
                <a:solidFill>
                  <a:schemeClr val="tx1"/>
                </a:solidFill>
                <a:sym typeface="Wingdings" panose="05000000000000000000" pitchFamily="2" charset="2"/>
              </a:rPr>
              <a:t>の国際標準化に日本は遅れ</a:t>
            </a:r>
            <a:r>
              <a:rPr kumimoji="1" lang="en-US" altLang="ja-JP" sz="1200" b="1" dirty="0">
                <a:solidFill>
                  <a:schemeClr val="tx1"/>
                </a:solidFill>
                <a:sym typeface="Wingdings" panose="05000000000000000000" pitchFamily="2" charset="2"/>
              </a:rPr>
              <a:t>2024</a:t>
            </a:r>
            <a:r>
              <a:rPr kumimoji="1" lang="ja-JP" altLang="en-US" sz="1200" b="1" dirty="0">
                <a:solidFill>
                  <a:schemeClr val="tx1"/>
                </a:solidFill>
                <a:sym typeface="Wingdings" panose="05000000000000000000" pitchFamily="2" charset="2"/>
              </a:rPr>
              <a:t>年度以降開始見込み</a:t>
            </a:r>
            <a:endParaRPr kumimoji="1" lang="ja-JP" altLang="en-US" sz="1200" b="1" dirty="0">
              <a:solidFill>
                <a:schemeClr val="tx1"/>
              </a:solidFill>
            </a:endParaRPr>
          </a:p>
        </p:txBody>
      </p:sp>
      <p:sp>
        <p:nvSpPr>
          <p:cNvPr id="16" name="テキスト ボックス 15">
            <a:extLst>
              <a:ext uri="{FF2B5EF4-FFF2-40B4-BE49-F238E27FC236}">
                <a16:creationId xmlns:a16="http://schemas.microsoft.com/office/drawing/2014/main" id="{045F021D-4644-EB5D-036C-AEC276F607FB}"/>
              </a:ext>
            </a:extLst>
          </p:cNvPr>
          <p:cNvSpPr txBox="1"/>
          <p:nvPr/>
        </p:nvSpPr>
        <p:spPr>
          <a:xfrm>
            <a:off x="8584193" y="6353120"/>
            <a:ext cx="3822173" cy="276999"/>
          </a:xfrm>
          <a:prstGeom prst="rect">
            <a:avLst/>
          </a:prstGeom>
          <a:noFill/>
        </p:spPr>
        <p:txBody>
          <a:bodyPr wrap="square" rtlCol="0">
            <a:spAutoFit/>
          </a:bodyPr>
          <a:lstStyle/>
          <a:p>
            <a:r>
              <a:rPr kumimoji="1" lang="en-US" altLang="ja-JP" sz="1200" dirty="0">
                <a:solidFill>
                  <a:schemeClr val="tx1">
                    <a:lumMod val="85000"/>
                    <a:lumOff val="15000"/>
                  </a:schemeClr>
                </a:solidFill>
                <a:latin typeface="Rockwell" panose="020B0604020202020204" pitchFamily="18" charset="0"/>
              </a:rPr>
              <a:t>*IUMI</a:t>
            </a:r>
            <a:r>
              <a:rPr kumimoji="1" lang="ja-JP" altLang="en-US" sz="1200" dirty="0">
                <a:solidFill>
                  <a:schemeClr val="tx1">
                    <a:lumMod val="85000"/>
                    <a:lumOff val="15000"/>
                  </a:schemeClr>
                </a:solidFill>
                <a:latin typeface="Rockwell" panose="020B0604020202020204" pitchFamily="18" charset="0"/>
              </a:rPr>
              <a:t> </a:t>
            </a:r>
            <a:r>
              <a:rPr kumimoji="1" lang="en-US" altLang="ja-JP" sz="1200" dirty="0">
                <a:solidFill>
                  <a:schemeClr val="tx1">
                    <a:lumMod val="85000"/>
                    <a:lumOff val="15000"/>
                  </a:schemeClr>
                </a:solidFill>
                <a:latin typeface="Rockwell" panose="020B0604020202020204" pitchFamily="18" charset="0"/>
              </a:rPr>
              <a:t>(International Union of Marine Insurance)</a:t>
            </a:r>
          </a:p>
        </p:txBody>
      </p:sp>
    </p:spTree>
    <p:extLst>
      <p:ext uri="{BB962C8B-B14F-4D97-AF65-F5344CB8AC3E}">
        <p14:creationId xmlns:p14="http://schemas.microsoft.com/office/powerpoint/2010/main" val="1095048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8BF79AE-655A-DF4B-9026-763C984D7CAC}"/>
              </a:ext>
            </a:extLst>
          </p:cNvPr>
          <p:cNvSpPr txBox="1"/>
          <p:nvPr/>
        </p:nvSpPr>
        <p:spPr>
          <a:xfrm>
            <a:off x="1422401" y="2475781"/>
            <a:ext cx="9286240" cy="707886"/>
          </a:xfrm>
          <a:prstGeom prst="rect">
            <a:avLst/>
          </a:prstGeom>
          <a:solidFill>
            <a:srgbClr val="00B0F0"/>
          </a:solidFill>
        </p:spPr>
        <p:txBody>
          <a:bodyPr wrap="square" rtlCol="0">
            <a:spAutoFit/>
          </a:bodyPr>
          <a:lstStyle/>
          <a:p>
            <a:pPr algn="ctr"/>
            <a:r>
              <a:rPr kumimoji="1" lang="ja-JP" altLang="en-US" sz="4000" b="1" dirty="0">
                <a:solidFill>
                  <a:srgbClr val="FFFF00"/>
                </a:solidFill>
              </a:rPr>
              <a:t>国連</a:t>
            </a:r>
            <a:r>
              <a:rPr kumimoji="1" lang="en-US" altLang="ja-JP" sz="4000" b="1" dirty="0">
                <a:solidFill>
                  <a:srgbClr val="FFFF00"/>
                </a:solidFill>
              </a:rPr>
              <a:t>CEFACT</a:t>
            </a:r>
            <a:r>
              <a:rPr kumimoji="1" lang="ja-JP" altLang="en-US" sz="4000" b="1" dirty="0">
                <a:solidFill>
                  <a:srgbClr val="FFFF00"/>
                </a:solidFill>
              </a:rPr>
              <a:t>貿易金融プロジェクト</a:t>
            </a:r>
          </a:p>
        </p:txBody>
      </p:sp>
    </p:spTree>
    <p:extLst>
      <p:ext uri="{BB962C8B-B14F-4D97-AF65-F5344CB8AC3E}">
        <p14:creationId xmlns:p14="http://schemas.microsoft.com/office/powerpoint/2010/main" val="30121915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DDEF65C7-B075-50FA-6333-6C00E6A6B144}"/>
              </a:ext>
            </a:extLst>
          </p:cNvPr>
          <p:cNvSpPr txBox="1"/>
          <p:nvPr/>
        </p:nvSpPr>
        <p:spPr>
          <a:xfrm>
            <a:off x="290289" y="162231"/>
            <a:ext cx="3288484" cy="461665"/>
          </a:xfrm>
          <a:prstGeom prst="rect">
            <a:avLst/>
          </a:prstGeom>
          <a:solidFill>
            <a:srgbClr val="FFFF00"/>
          </a:solidFill>
        </p:spPr>
        <p:txBody>
          <a:bodyPr wrap="square" rtlCol="0">
            <a:spAutoFit/>
          </a:bodyPr>
          <a:lstStyle/>
          <a:p>
            <a:r>
              <a:rPr kumimoji="1" lang="ja-JP" altLang="en-US" sz="2400" b="1" dirty="0"/>
              <a:t>貿易手続と国際標準</a:t>
            </a:r>
          </a:p>
        </p:txBody>
      </p:sp>
      <p:sp>
        <p:nvSpPr>
          <p:cNvPr id="5" name="テキスト ボックス 4">
            <a:extLst>
              <a:ext uri="{FF2B5EF4-FFF2-40B4-BE49-F238E27FC236}">
                <a16:creationId xmlns:a16="http://schemas.microsoft.com/office/drawing/2014/main" id="{208371F4-73FB-1537-C80C-6B6239873AD1}"/>
              </a:ext>
            </a:extLst>
          </p:cNvPr>
          <p:cNvSpPr txBox="1"/>
          <p:nvPr/>
        </p:nvSpPr>
        <p:spPr>
          <a:xfrm>
            <a:off x="1881352" y="1271696"/>
            <a:ext cx="2575034" cy="1200329"/>
          </a:xfrm>
          <a:prstGeom prst="rect">
            <a:avLst/>
          </a:prstGeom>
          <a:noFill/>
          <a:ln>
            <a:solidFill>
              <a:schemeClr val="accent1"/>
            </a:solidFill>
          </a:ln>
        </p:spPr>
        <p:txBody>
          <a:bodyPr wrap="square" rtlCol="0">
            <a:spAutoFit/>
          </a:bodyPr>
          <a:lstStyle/>
          <a:p>
            <a:pPr algn="ctr"/>
            <a:endParaRPr kumimoji="1" lang="en-US" altLang="ja-JP" b="1" dirty="0"/>
          </a:p>
          <a:p>
            <a:pPr algn="ctr"/>
            <a:r>
              <a:rPr lang="ja-JP" altLang="en-US" b="1" dirty="0"/>
              <a:t>通知銀行</a:t>
            </a:r>
            <a:endParaRPr kumimoji="1" lang="en-US" altLang="ja-JP" b="1" dirty="0"/>
          </a:p>
          <a:p>
            <a:pPr algn="ctr"/>
            <a:r>
              <a:rPr kumimoji="1" lang="ja-JP" altLang="en-US" b="1" dirty="0"/>
              <a:t>買取銀行</a:t>
            </a:r>
            <a:endParaRPr kumimoji="1" lang="en-US" altLang="ja-JP" b="1" dirty="0"/>
          </a:p>
          <a:p>
            <a:pPr algn="ctr"/>
            <a:endParaRPr kumimoji="1" lang="ja-JP" altLang="en-US" b="1" dirty="0"/>
          </a:p>
        </p:txBody>
      </p:sp>
      <p:cxnSp>
        <p:nvCxnSpPr>
          <p:cNvPr id="8" name="直線矢印コネクタ 7">
            <a:extLst>
              <a:ext uri="{FF2B5EF4-FFF2-40B4-BE49-F238E27FC236}">
                <a16:creationId xmlns:a16="http://schemas.microsoft.com/office/drawing/2014/main" id="{B10855F9-D72C-580D-DADA-1F40BAA599DC}"/>
              </a:ext>
            </a:extLst>
          </p:cNvPr>
          <p:cNvCxnSpPr>
            <a:cxnSpLocks/>
          </p:cNvCxnSpPr>
          <p:nvPr/>
        </p:nvCxnSpPr>
        <p:spPr>
          <a:xfrm flipH="1">
            <a:off x="4498427" y="1401719"/>
            <a:ext cx="3426375" cy="0"/>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B3CF8217-80D2-ECB2-DA6D-E4DB00ED8CD0}"/>
              </a:ext>
            </a:extLst>
          </p:cNvPr>
          <p:cNvCxnSpPr>
            <a:cxnSpLocks/>
          </p:cNvCxnSpPr>
          <p:nvPr/>
        </p:nvCxnSpPr>
        <p:spPr>
          <a:xfrm flipH="1">
            <a:off x="4498427" y="2016575"/>
            <a:ext cx="3426375" cy="0"/>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44FBF21B-D926-B395-0E0E-B6A26C5539D2}"/>
              </a:ext>
            </a:extLst>
          </p:cNvPr>
          <p:cNvCxnSpPr>
            <a:cxnSpLocks/>
          </p:cNvCxnSpPr>
          <p:nvPr/>
        </p:nvCxnSpPr>
        <p:spPr>
          <a:xfrm flipH="1">
            <a:off x="4498427" y="1701263"/>
            <a:ext cx="3426375"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15" name="四角形: 角を丸くする 14">
            <a:extLst>
              <a:ext uri="{FF2B5EF4-FFF2-40B4-BE49-F238E27FC236}">
                <a16:creationId xmlns:a16="http://schemas.microsoft.com/office/drawing/2014/main" id="{054436ED-AC4C-C8EF-FEF0-D87132316012}"/>
              </a:ext>
            </a:extLst>
          </p:cNvPr>
          <p:cNvSpPr/>
          <p:nvPr/>
        </p:nvSpPr>
        <p:spPr>
          <a:xfrm>
            <a:off x="7924802" y="4120054"/>
            <a:ext cx="2575034" cy="704193"/>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輸入者</a:t>
            </a:r>
          </a:p>
        </p:txBody>
      </p:sp>
      <p:sp>
        <p:nvSpPr>
          <p:cNvPr id="16" name="テキスト ボックス 15">
            <a:extLst>
              <a:ext uri="{FF2B5EF4-FFF2-40B4-BE49-F238E27FC236}">
                <a16:creationId xmlns:a16="http://schemas.microsoft.com/office/drawing/2014/main" id="{3B2A5B10-F87A-789D-A1FB-6D499D340DF5}"/>
              </a:ext>
            </a:extLst>
          </p:cNvPr>
          <p:cNvSpPr txBox="1"/>
          <p:nvPr/>
        </p:nvSpPr>
        <p:spPr>
          <a:xfrm>
            <a:off x="1345324" y="5864772"/>
            <a:ext cx="1408386" cy="646331"/>
          </a:xfrm>
          <a:prstGeom prst="rect">
            <a:avLst/>
          </a:prstGeom>
          <a:noFill/>
          <a:ln>
            <a:solidFill>
              <a:schemeClr val="accent1">
                <a:shade val="50000"/>
              </a:schemeClr>
            </a:solidFill>
          </a:ln>
        </p:spPr>
        <p:txBody>
          <a:bodyPr wrap="square" rtlCol="0">
            <a:spAutoFit/>
          </a:bodyPr>
          <a:lstStyle/>
          <a:p>
            <a:pPr algn="ctr"/>
            <a:r>
              <a:rPr lang="ja-JP" altLang="en-US" dirty="0"/>
              <a:t>貨物</a:t>
            </a:r>
            <a:endParaRPr lang="en-US" altLang="ja-JP" dirty="0"/>
          </a:p>
          <a:p>
            <a:pPr algn="ctr"/>
            <a:r>
              <a:rPr lang="ja-JP" altLang="en-US" dirty="0"/>
              <a:t>保険会社</a:t>
            </a:r>
            <a:endParaRPr kumimoji="1" lang="ja-JP" altLang="en-US" dirty="0"/>
          </a:p>
        </p:txBody>
      </p:sp>
      <p:sp>
        <p:nvSpPr>
          <p:cNvPr id="18" name="テキスト ボックス 17">
            <a:extLst>
              <a:ext uri="{FF2B5EF4-FFF2-40B4-BE49-F238E27FC236}">
                <a16:creationId xmlns:a16="http://schemas.microsoft.com/office/drawing/2014/main" id="{9DDE5BDC-74C4-B51C-CB3C-C36D8D9ED397}"/>
              </a:ext>
            </a:extLst>
          </p:cNvPr>
          <p:cNvSpPr txBox="1"/>
          <p:nvPr/>
        </p:nvSpPr>
        <p:spPr>
          <a:xfrm>
            <a:off x="8529145" y="5864772"/>
            <a:ext cx="1408386" cy="646331"/>
          </a:xfrm>
          <a:prstGeom prst="rect">
            <a:avLst/>
          </a:prstGeom>
          <a:noFill/>
          <a:ln>
            <a:solidFill>
              <a:schemeClr val="accent1">
                <a:shade val="50000"/>
              </a:schemeClr>
            </a:solidFill>
          </a:ln>
        </p:spPr>
        <p:txBody>
          <a:bodyPr wrap="square" rtlCol="0">
            <a:spAutoFit/>
          </a:bodyPr>
          <a:lstStyle/>
          <a:p>
            <a:pPr algn="ctr"/>
            <a:r>
              <a:rPr lang="ja-JP" altLang="en-US" dirty="0"/>
              <a:t>運送会社</a:t>
            </a:r>
            <a:endParaRPr lang="en-US" altLang="ja-JP" dirty="0"/>
          </a:p>
          <a:p>
            <a:pPr algn="ctr"/>
            <a:endParaRPr lang="en-US" altLang="ja-JP" dirty="0"/>
          </a:p>
        </p:txBody>
      </p:sp>
      <p:cxnSp>
        <p:nvCxnSpPr>
          <p:cNvPr id="19" name="直線矢印コネクタ 18">
            <a:extLst>
              <a:ext uri="{FF2B5EF4-FFF2-40B4-BE49-F238E27FC236}">
                <a16:creationId xmlns:a16="http://schemas.microsoft.com/office/drawing/2014/main" id="{3A341C47-ED99-D5F3-4888-0D41821CB36E}"/>
              </a:ext>
            </a:extLst>
          </p:cNvPr>
          <p:cNvCxnSpPr>
            <a:cxnSpLocks/>
          </p:cNvCxnSpPr>
          <p:nvPr/>
        </p:nvCxnSpPr>
        <p:spPr>
          <a:xfrm flipH="1">
            <a:off x="4456386" y="4472150"/>
            <a:ext cx="342637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19011D53-C8EE-61F0-12B3-F36B71D3346E}"/>
              </a:ext>
            </a:extLst>
          </p:cNvPr>
          <p:cNvCxnSpPr>
            <a:stCxn id="5" idx="2"/>
            <a:endCxn id="14" idx="0"/>
          </p:cNvCxnSpPr>
          <p:nvPr/>
        </p:nvCxnSpPr>
        <p:spPr>
          <a:xfrm>
            <a:off x="3168869" y="2472025"/>
            <a:ext cx="0" cy="164803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F4622A03-08C9-F919-E56E-F2A960E295DE}"/>
              </a:ext>
            </a:extLst>
          </p:cNvPr>
          <p:cNvCxnSpPr/>
          <p:nvPr/>
        </p:nvCxnSpPr>
        <p:spPr>
          <a:xfrm>
            <a:off x="3930869" y="2195026"/>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D71B64C5-60D2-412C-CBD9-800DEECC81E9}"/>
              </a:ext>
            </a:extLst>
          </p:cNvPr>
          <p:cNvCxnSpPr/>
          <p:nvPr/>
        </p:nvCxnSpPr>
        <p:spPr>
          <a:xfrm>
            <a:off x="2307021" y="2195026"/>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C2463F50-FA49-1E08-353C-E571942C389D}"/>
              </a:ext>
            </a:extLst>
          </p:cNvPr>
          <p:cNvCxnSpPr/>
          <p:nvPr/>
        </p:nvCxnSpPr>
        <p:spPr>
          <a:xfrm>
            <a:off x="8103476" y="2195025"/>
            <a:ext cx="0" cy="1925029"/>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C1D72C1E-D247-3226-3B71-9AA9E05485B5}"/>
              </a:ext>
            </a:extLst>
          </p:cNvPr>
          <p:cNvCxnSpPr/>
          <p:nvPr/>
        </p:nvCxnSpPr>
        <p:spPr>
          <a:xfrm>
            <a:off x="8854966" y="2195024"/>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4B5F5F3F-9C69-04E6-6A4E-00788EC656C7}"/>
              </a:ext>
            </a:extLst>
          </p:cNvPr>
          <p:cNvCxnSpPr/>
          <p:nvPr/>
        </p:nvCxnSpPr>
        <p:spPr>
          <a:xfrm>
            <a:off x="9543393" y="2195025"/>
            <a:ext cx="0" cy="1925029"/>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973BD292-9F7A-987F-D8CF-4BBDF4741802}"/>
              </a:ext>
            </a:extLst>
          </p:cNvPr>
          <p:cNvCxnSpPr/>
          <p:nvPr/>
        </p:nvCxnSpPr>
        <p:spPr>
          <a:xfrm>
            <a:off x="10294883" y="2241502"/>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FED8EAED-0E0B-98D0-A20F-7D2F22A59DEA}"/>
              </a:ext>
            </a:extLst>
          </p:cNvPr>
          <p:cNvCxnSpPr>
            <a:endCxn id="16" idx="0"/>
          </p:cNvCxnSpPr>
          <p:nvPr/>
        </p:nvCxnSpPr>
        <p:spPr>
          <a:xfrm>
            <a:off x="2049517" y="4824247"/>
            <a:ext cx="0" cy="104052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661E4F17-E9F1-29E3-FB9C-769894211B87}"/>
              </a:ext>
            </a:extLst>
          </p:cNvPr>
          <p:cNvCxnSpPr/>
          <p:nvPr/>
        </p:nvCxnSpPr>
        <p:spPr>
          <a:xfrm>
            <a:off x="8718331" y="4824246"/>
            <a:ext cx="0" cy="1040525"/>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95278B93-3E36-3B02-B3E7-3AE9C2D98F93}"/>
              </a:ext>
            </a:extLst>
          </p:cNvPr>
          <p:cNvCxnSpPr/>
          <p:nvPr/>
        </p:nvCxnSpPr>
        <p:spPr>
          <a:xfrm>
            <a:off x="9711559" y="4824246"/>
            <a:ext cx="0" cy="1040525"/>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BB61A72E-7889-0FCE-11E8-D7944DF512DB}"/>
              </a:ext>
            </a:extLst>
          </p:cNvPr>
          <p:cNvCxnSpPr/>
          <p:nvPr/>
        </p:nvCxnSpPr>
        <p:spPr>
          <a:xfrm>
            <a:off x="3578772" y="4824245"/>
            <a:ext cx="0" cy="1040525"/>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7794457B-61D9-4010-1A98-19174E699B5B}"/>
              </a:ext>
            </a:extLst>
          </p:cNvPr>
          <p:cNvCxnSpPr/>
          <p:nvPr/>
        </p:nvCxnSpPr>
        <p:spPr>
          <a:xfrm>
            <a:off x="4235669" y="4824245"/>
            <a:ext cx="0" cy="1040525"/>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38" name="テキスト ボックス 37">
            <a:extLst>
              <a:ext uri="{FF2B5EF4-FFF2-40B4-BE49-F238E27FC236}">
                <a16:creationId xmlns:a16="http://schemas.microsoft.com/office/drawing/2014/main" id="{64FA1D79-7CA5-B397-A267-2F7A8782A9CC}"/>
              </a:ext>
            </a:extLst>
          </p:cNvPr>
          <p:cNvSpPr txBox="1"/>
          <p:nvPr/>
        </p:nvSpPr>
        <p:spPr>
          <a:xfrm>
            <a:off x="4803227" y="4200403"/>
            <a:ext cx="2398238" cy="276999"/>
          </a:xfrm>
          <a:prstGeom prst="rect">
            <a:avLst/>
          </a:prstGeom>
          <a:noFill/>
        </p:spPr>
        <p:txBody>
          <a:bodyPr wrap="square" rtlCol="0">
            <a:spAutoFit/>
          </a:bodyPr>
          <a:lstStyle/>
          <a:p>
            <a:r>
              <a:rPr kumimoji="1" lang="ja-JP" altLang="en-US" sz="1200" dirty="0"/>
              <a:t>①売買契約／インボイス</a:t>
            </a:r>
          </a:p>
        </p:txBody>
      </p:sp>
      <p:sp>
        <p:nvSpPr>
          <p:cNvPr id="40" name="テキスト ボックス 39">
            <a:extLst>
              <a:ext uri="{FF2B5EF4-FFF2-40B4-BE49-F238E27FC236}">
                <a16:creationId xmlns:a16="http://schemas.microsoft.com/office/drawing/2014/main" id="{4C4EFBF0-43EA-3A11-F09C-0B96C6AB5873}"/>
              </a:ext>
            </a:extLst>
          </p:cNvPr>
          <p:cNvSpPr txBox="1"/>
          <p:nvPr/>
        </p:nvSpPr>
        <p:spPr>
          <a:xfrm>
            <a:off x="4703379" y="1149891"/>
            <a:ext cx="1839311" cy="276999"/>
          </a:xfrm>
          <a:prstGeom prst="rect">
            <a:avLst/>
          </a:prstGeom>
          <a:noFill/>
        </p:spPr>
        <p:txBody>
          <a:bodyPr wrap="square" rtlCol="0">
            <a:spAutoFit/>
          </a:bodyPr>
          <a:lstStyle/>
          <a:p>
            <a:r>
              <a:rPr lang="ja-JP" altLang="en-US" sz="1200" dirty="0"/>
              <a:t>③信用状通知</a:t>
            </a:r>
            <a:endParaRPr kumimoji="1" lang="ja-JP" altLang="en-US" sz="1200" dirty="0"/>
          </a:p>
        </p:txBody>
      </p:sp>
      <p:sp>
        <p:nvSpPr>
          <p:cNvPr id="41" name="テキスト ボックス 40">
            <a:extLst>
              <a:ext uri="{FF2B5EF4-FFF2-40B4-BE49-F238E27FC236}">
                <a16:creationId xmlns:a16="http://schemas.microsoft.com/office/drawing/2014/main" id="{931FBBEC-4582-B335-B635-3DE395200D96}"/>
              </a:ext>
            </a:extLst>
          </p:cNvPr>
          <p:cNvSpPr txBox="1"/>
          <p:nvPr/>
        </p:nvSpPr>
        <p:spPr>
          <a:xfrm>
            <a:off x="4703379" y="1470567"/>
            <a:ext cx="2874580" cy="276999"/>
          </a:xfrm>
          <a:prstGeom prst="rect">
            <a:avLst/>
          </a:prstGeom>
          <a:noFill/>
        </p:spPr>
        <p:txBody>
          <a:bodyPr wrap="square" rtlCol="0">
            <a:spAutoFit/>
          </a:bodyPr>
          <a:lstStyle/>
          <a:p>
            <a:r>
              <a:rPr lang="ja-JP" altLang="en-US" sz="1200" dirty="0"/>
              <a:t>⑩船積書類の提示</a:t>
            </a:r>
            <a:endParaRPr kumimoji="1" lang="ja-JP" altLang="en-US" sz="1200" dirty="0"/>
          </a:p>
        </p:txBody>
      </p:sp>
      <p:sp>
        <p:nvSpPr>
          <p:cNvPr id="42" name="テキスト ボックス 41">
            <a:extLst>
              <a:ext uri="{FF2B5EF4-FFF2-40B4-BE49-F238E27FC236}">
                <a16:creationId xmlns:a16="http://schemas.microsoft.com/office/drawing/2014/main" id="{E8A576B0-014A-7BE2-C3AC-A8401A03AE26}"/>
              </a:ext>
            </a:extLst>
          </p:cNvPr>
          <p:cNvSpPr txBox="1"/>
          <p:nvPr/>
        </p:nvSpPr>
        <p:spPr>
          <a:xfrm>
            <a:off x="4703379" y="1816413"/>
            <a:ext cx="1839311" cy="276999"/>
          </a:xfrm>
          <a:prstGeom prst="rect">
            <a:avLst/>
          </a:prstGeom>
          <a:noFill/>
        </p:spPr>
        <p:txBody>
          <a:bodyPr wrap="square" rtlCol="0">
            <a:spAutoFit/>
          </a:bodyPr>
          <a:lstStyle/>
          <a:p>
            <a:r>
              <a:rPr lang="ja-JP" altLang="en-US" sz="1200" dirty="0"/>
              <a:t>⑪決済</a:t>
            </a:r>
            <a:endParaRPr kumimoji="1" lang="ja-JP" altLang="en-US" sz="1200" dirty="0"/>
          </a:p>
        </p:txBody>
      </p:sp>
      <p:sp>
        <p:nvSpPr>
          <p:cNvPr id="43" name="テキスト ボックス 42">
            <a:extLst>
              <a:ext uri="{FF2B5EF4-FFF2-40B4-BE49-F238E27FC236}">
                <a16:creationId xmlns:a16="http://schemas.microsoft.com/office/drawing/2014/main" id="{2353363A-26C1-9EB3-359F-6FF277010FC2}"/>
              </a:ext>
            </a:extLst>
          </p:cNvPr>
          <p:cNvSpPr txBox="1"/>
          <p:nvPr/>
        </p:nvSpPr>
        <p:spPr>
          <a:xfrm>
            <a:off x="6425770" y="5871330"/>
            <a:ext cx="1839311" cy="338554"/>
          </a:xfrm>
          <a:prstGeom prst="rect">
            <a:avLst/>
          </a:prstGeom>
          <a:noFill/>
        </p:spPr>
        <p:txBody>
          <a:bodyPr wrap="square" rtlCol="0">
            <a:spAutoFit/>
          </a:bodyPr>
          <a:lstStyle/>
          <a:p>
            <a:r>
              <a:rPr lang="ja-JP" altLang="en-US" sz="1600" b="1" dirty="0"/>
              <a:t>輸送</a:t>
            </a:r>
            <a:endParaRPr lang="en-US" altLang="ja-JP" sz="1600" b="1" dirty="0"/>
          </a:p>
        </p:txBody>
      </p:sp>
      <p:sp>
        <p:nvSpPr>
          <p:cNvPr id="2" name="テキスト ボックス 1">
            <a:extLst>
              <a:ext uri="{FF2B5EF4-FFF2-40B4-BE49-F238E27FC236}">
                <a16:creationId xmlns:a16="http://schemas.microsoft.com/office/drawing/2014/main" id="{F4B01ABB-45A2-3C15-64BF-72754146FD02}"/>
              </a:ext>
            </a:extLst>
          </p:cNvPr>
          <p:cNvSpPr txBox="1"/>
          <p:nvPr/>
        </p:nvSpPr>
        <p:spPr>
          <a:xfrm>
            <a:off x="7588414" y="2340887"/>
            <a:ext cx="1986511" cy="276999"/>
          </a:xfrm>
          <a:prstGeom prst="rect">
            <a:avLst/>
          </a:prstGeom>
          <a:noFill/>
        </p:spPr>
        <p:txBody>
          <a:bodyPr wrap="square" rtlCol="0">
            <a:spAutoFit/>
          </a:bodyPr>
          <a:lstStyle/>
          <a:p>
            <a:r>
              <a:rPr kumimoji="1" lang="ja-JP" altLang="en-US" sz="1200" dirty="0"/>
              <a:t>②</a:t>
            </a:r>
            <a:r>
              <a:rPr lang="ja-JP" altLang="en-US" sz="1200" dirty="0"/>
              <a:t>信用状発行依頼</a:t>
            </a:r>
            <a:endParaRPr kumimoji="1" lang="ja-JP" altLang="en-US" sz="1200" dirty="0"/>
          </a:p>
        </p:txBody>
      </p:sp>
      <p:sp>
        <p:nvSpPr>
          <p:cNvPr id="3" name="テキスト ボックス 2">
            <a:extLst>
              <a:ext uri="{FF2B5EF4-FFF2-40B4-BE49-F238E27FC236}">
                <a16:creationId xmlns:a16="http://schemas.microsoft.com/office/drawing/2014/main" id="{D4FAADCF-9619-C108-550E-6EC4451B7F29}"/>
              </a:ext>
            </a:extLst>
          </p:cNvPr>
          <p:cNvSpPr txBox="1"/>
          <p:nvPr/>
        </p:nvSpPr>
        <p:spPr>
          <a:xfrm>
            <a:off x="8240082" y="2722649"/>
            <a:ext cx="1986511" cy="276999"/>
          </a:xfrm>
          <a:prstGeom prst="rect">
            <a:avLst/>
          </a:prstGeom>
          <a:noFill/>
        </p:spPr>
        <p:txBody>
          <a:bodyPr wrap="square" rtlCol="0">
            <a:spAutoFit/>
          </a:bodyPr>
          <a:lstStyle/>
          <a:p>
            <a:r>
              <a:rPr kumimoji="1" lang="ja-JP" altLang="en-US" sz="1200" dirty="0"/>
              <a:t>⑫</a:t>
            </a:r>
            <a:r>
              <a:rPr lang="ja-JP" altLang="en-US" sz="1200" dirty="0"/>
              <a:t>清算要求</a:t>
            </a:r>
            <a:endParaRPr kumimoji="1" lang="ja-JP" altLang="en-US" sz="1200" dirty="0"/>
          </a:p>
        </p:txBody>
      </p:sp>
      <p:sp>
        <p:nvSpPr>
          <p:cNvPr id="7" name="テキスト ボックス 6">
            <a:extLst>
              <a:ext uri="{FF2B5EF4-FFF2-40B4-BE49-F238E27FC236}">
                <a16:creationId xmlns:a16="http://schemas.microsoft.com/office/drawing/2014/main" id="{C186A9FE-5E99-0B27-90D3-BB279A740540}"/>
              </a:ext>
            </a:extLst>
          </p:cNvPr>
          <p:cNvSpPr txBox="1"/>
          <p:nvPr/>
        </p:nvSpPr>
        <p:spPr>
          <a:xfrm>
            <a:off x="9156236" y="3176932"/>
            <a:ext cx="1986511" cy="276999"/>
          </a:xfrm>
          <a:prstGeom prst="rect">
            <a:avLst/>
          </a:prstGeom>
          <a:noFill/>
        </p:spPr>
        <p:txBody>
          <a:bodyPr wrap="square" rtlCol="0">
            <a:spAutoFit/>
          </a:bodyPr>
          <a:lstStyle/>
          <a:p>
            <a:r>
              <a:rPr lang="ja-JP" altLang="en-US" sz="1200" dirty="0"/>
              <a:t>⑬支払</a:t>
            </a:r>
            <a:endParaRPr kumimoji="1" lang="ja-JP" altLang="en-US" sz="1200" dirty="0"/>
          </a:p>
        </p:txBody>
      </p:sp>
      <p:sp>
        <p:nvSpPr>
          <p:cNvPr id="9" name="テキスト ボックス 8">
            <a:extLst>
              <a:ext uri="{FF2B5EF4-FFF2-40B4-BE49-F238E27FC236}">
                <a16:creationId xmlns:a16="http://schemas.microsoft.com/office/drawing/2014/main" id="{9B2CBD51-C26C-D7EB-0F3B-9E7B0D85BB59}"/>
              </a:ext>
            </a:extLst>
          </p:cNvPr>
          <p:cNvSpPr txBox="1"/>
          <p:nvPr/>
        </p:nvSpPr>
        <p:spPr>
          <a:xfrm>
            <a:off x="9701751" y="3614629"/>
            <a:ext cx="1986511" cy="276999"/>
          </a:xfrm>
          <a:prstGeom prst="rect">
            <a:avLst/>
          </a:prstGeom>
          <a:noFill/>
        </p:spPr>
        <p:txBody>
          <a:bodyPr wrap="square" rtlCol="0">
            <a:spAutoFit/>
          </a:bodyPr>
          <a:lstStyle/>
          <a:p>
            <a:r>
              <a:rPr lang="ja-JP" altLang="en-US" sz="1200" dirty="0"/>
              <a:t>⑭積荷受取書類</a:t>
            </a:r>
            <a:endParaRPr kumimoji="1" lang="ja-JP" altLang="en-US" sz="1200" dirty="0"/>
          </a:p>
        </p:txBody>
      </p:sp>
      <p:sp>
        <p:nvSpPr>
          <p:cNvPr id="10" name="テキスト ボックス 9">
            <a:extLst>
              <a:ext uri="{FF2B5EF4-FFF2-40B4-BE49-F238E27FC236}">
                <a16:creationId xmlns:a16="http://schemas.microsoft.com/office/drawing/2014/main" id="{156FBED5-982E-28E7-C9AE-CA157F89F4AC}"/>
              </a:ext>
            </a:extLst>
          </p:cNvPr>
          <p:cNvSpPr txBox="1"/>
          <p:nvPr/>
        </p:nvSpPr>
        <p:spPr>
          <a:xfrm>
            <a:off x="1664377" y="2751051"/>
            <a:ext cx="1986511" cy="276999"/>
          </a:xfrm>
          <a:prstGeom prst="rect">
            <a:avLst/>
          </a:prstGeom>
          <a:noFill/>
        </p:spPr>
        <p:txBody>
          <a:bodyPr wrap="square" rtlCol="0">
            <a:spAutoFit/>
          </a:bodyPr>
          <a:lstStyle/>
          <a:p>
            <a:r>
              <a:rPr lang="ja-JP" altLang="en-US" sz="1200" dirty="0"/>
              <a:t>④信用状の通知</a:t>
            </a:r>
            <a:endParaRPr kumimoji="1" lang="ja-JP" altLang="en-US" sz="1200" dirty="0"/>
          </a:p>
        </p:txBody>
      </p:sp>
      <p:sp>
        <p:nvSpPr>
          <p:cNvPr id="11" name="テキスト ボックス 10">
            <a:extLst>
              <a:ext uri="{FF2B5EF4-FFF2-40B4-BE49-F238E27FC236}">
                <a16:creationId xmlns:a16="http://schemas.microsoft.com/office/drawing/2014/main" id="{0E692489-B40B-6B27-6D8C-4C08985CB15B}"/>
              </a:ext>
            </a:extLst>
          </p:cNvPr>
          <p:cNvSpPr txBox="1"/>
          <p:nvPr/>
        </p:nvSpPr>
        <p:spPr>
          <a:xfrm>
            <a:off x="2401585" y="3102365"/>
            <a:ext cx="1986511" cy="276999"/>
          </a:xfrm>
          <a:prstGeom prst="rect">
            <a:avLst/>
          </a:prstGeom>
          <a:noFill/>
        </p:spPr>
        <p:txBody>
          <a:bodyPr wrap="square" rtlCol="0">
            <a:spAutoFit/>
          </a:bodyPr>
          <a:lstStyle/>
          <a:p>
            <a:r>
              <a:rPr kumimoji="1" lang="ja-JP" altLang="en-US" sz="1200" dirty="0"/>
              <a:t>⑧</a:t>
            </a:r>
            <a:r>
              <a:rPr lang="ja-JP" altLang="en-US" sz="1200" dirty="0"/>
              <a:t>船積書類買取要請</a:t>
            </a:r>
            <a:endParaRPr kumimoji="1" lang="ja-JP" altLang="en-US" sz="1200" dirty="0"/>
          </a:p>
        </p:txBody>
      </p:sp>
      <p:sp>
        <p:nvSpPr>
          <p:cNvPr id="20" name="テキスト ボックス 19">
            <a:extLst>
              <a:ext uri="{FF2B5EF4-FFF2-40B4-BE49-F238E27FC236}">
                <a16:creationId xmlns:a16="http://schemas.microsoft.com/office/drawing/2014/main" id="{40076017-1D4B-7328-CFE7-A040355D6FCB}"/>
              </a:ext>
            </a:extLst>
          </p:cNvPr>
          <p:cNvSpPr txBox="1"/>
          <p:nvPr/>
        </p:nvSpPr>
        <p:spPr>
          <a:xfrm>
            <a:off x="3462834" y="3651805"/>
            <a:ext cx="1986511" cy="276999"/>
          </a:xfrm>
          <a:prstGeom prst="rect">
            <a:avLst/>
          </a:prstGeom>
          <a:noFill/>
        </p:spPr>
        <p:txBody>
          <a:bodyPr wrap="square" rtlCol="0">
            <a:spAutoFit/>
          </a:bodyPr>
          <a:lstStyle/>
          <a:p>
            <a:r>
              <a:rPr lang="ja-JP" altLang="en-US" sz="1200" dirty="0"/>
              <a:t>⑨支払</a:t>
            </a:r>
            <a:endParaRPr kumimoji="1" lang="ja-JP" altLang="en-US" sz="1200" dirty="0"/>
          </a:p>
        </p:txBody>
      </p:sp>
      <p:sp>
        <p:nvSpPr>
          <p:cNvPr id="34" name="テキスト ボックス 33">
            <a:extLst>
              <a:ext uri="{FF2B5EF4-FFF2-40B4-BE49-F238E27FC236}">
                <a16:creationId xmlns:a16="http://schemas.microsoft.com/office/drawing/2014/main" id="{069B3AD1-BC50-4E79-2BD4-4AD2DDD6D5BA}"/>
              </a:ext>
            </a:extLst>
          </p:cNvPr>
          <p:cNvSpPr txBox="1"/>
          <p:nvPr/>
        </p:nvSpPr>
        <p:spPr>
          <a:xfrm>
            <a:off x="2785270" y="4893246"/>
            <a:ext cx="1986511" cy="276999"/>
          </a:xfrm>
          <a:prstGeom prst="rect">
            <a:avLst/>
          </a:prstGeom>
          <a:noFill/>
        </p:spPr>
        <p:txBody>
          <a:bodyPr wrap="square" rtlCol="0">
            <a:spAutoFit/>
          </a:bodyPr>
          <a:lstStyle/>
          <a:p>
            <a:r>
              <a:rPr lang="ja-JP" altLang="en-US" sz="1200" dirty="0"/>
              <a:t>➅船積依頼</a:t>
            </a:r>
            <a:endParaRPr kumimoji="1" lang="ja-JP" altLang="en-US" sz="1200" dirty="0"/>
          </a:p>
        </p:txBody>
      </p:sp>
      <p:sp>
        <p:nvSpPr>
          <p:cNvPr id="37" name="テキスト ボックス 36">
            <a:extLst>
              <a:ext uri="{FF2B5EF4-FFF2-40B4-BE49-F238E27FC236}">
                <a16:creationId xmlns:a16="http://schemas.microsoft.com/office/drawing/2014/main" id="{F49879E0-BF80-8018-1E4D-7DF7DC73D816}"/>
              </a:ext>
            </a:extLst>
          </p:cNvPr>
          <p:cNvSpPr txBox="1"/>
          <p:nvPr/>
        </p:nvSpPr>
        <p:spPr>
          <a:xfrm>
            <a:off x="7882761" y="5004313"/>
            <a:ext cx="1839311" cy="276999"/>
          </a:xfrm>
          <a:prstGeom prst="rect">
            <a:avLst/>
          </a:prstGeom>
          <a:noFill/>
        </p:spPr>
        <p:txBody>
          <a:bodyPr wrap="square" rtlCol="0">
            <a:spAutoFit/>
          </a:bodyPr>
          <a:lstStyle/>
          <a:p>
            <a:r>
              <a:rPr lang="ja-JP" altLang="en-US" sz="1200" dirty="0"/>
              <a:t>⑮船荷証券提示</a:t>
            </a:r>
            <a:endParaRPr kumimoji="1" lang="ja-JP" altLang="en-US" sz="1200" dirty="0"/>
          </a:p>
        </p:txBody>
      </p:sp>
      <p:sp>
        <p:nvSpPr>
          <p:cNvPr id="39" name="テキスト ボックス 38">
            <a:extLst>
              <a:ext uri="{FF2B5EF4-FFF2-40B4-BE49-F238E27FC236}">
                <a16:creationId xmlns:a16="http://schemas.microsoft.com/office/drawing/2014/main" id="{A466FBE7-7BFC-C7E3-F193-5FC46BFE9A70}"/>
              </a:ext>
            </a:extLst>
          </p:cNvPr>
          <p:cNvSpPr txBox="1"/>
          <p:nvPr/>
        </p:nvSpPr>
        <p:spPr>
          <a:xfrm>
            <a:off x="9222827" y="5342154"/>
            <a:ext cx="1839311" cy="276999"/>
          </a:xfrm>
          <a:prstGeom prst="rect">
            <a:avLst/>
          </a:prstGeom>
          <a:noFill/>
        </p:spPr>
        <p:txBody>
          <a:bodyPr wrap="square" rtlCol="0">
            <a:spAutoFit/>
          </a:bodyPr>
          <a:lstStyle/>
          <a:p>
            <a:r>
              <a:rPr kumimoji="1" lang="ja-JP" altLang="en-US" sz="1200" dirty="0"/>
              <a:t>⑯</a:t>
            </a:r>
            <a:r>
              <a:rPr lang="ja-JP" altLang="en-US" sz="1200" dirty="0"/>
              <a:t>貨物受取</a:t>
            </a:r>
            <a:endParaRPr kumimoji="1" lang="ja-JP" altLang="en-US" sz="1200" dirty="0"/>
          </a:p>
        </p:txBody>
      </p:sp>
      <p:sp>
        <p:nvSpPr>
          <p:cNvPr id="44" name="吹き出し: 角を丸めた四角形 43">
            <a:extLst>
              <a:ext uri="{FF2B5EF4-FFF2-40B4-BE49-F238E27FC236}">
                <a16:creationId xmlns:a16="http://schemas.microsoft.com/office/drawing/2014/main" id="{DF5297FE-A365-7B44-F48E-4A47B25225E8}"/>
              </a:ext>
            </a:extLst>
          </p:cNvPr>
          <p:cNvSpPr/>
          <p:nvPr/>
        </p:nvSpPr>
        <p:spPr>
          <a:xfrm>
            <a:off x="5885759" y="320489"/>
            <a:ext cx="2448944" cy="558957"/>
          </a:xfrm>
          <a:prstGeom prst="wedgeRoundRectCallout">
            <a:avLst>
              <a:gd name="adj1" fmla="val -56547"/>
              <a:gd name="adj2" fmla="val 131385"/>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b="1" dirty="0">
                <a:solidFill>
                  <a:schemeClr val="tx1"/>
                </a:solidFill>
              </a:rPr>
              <a:t>SWIFT: MT700 Issue of a Documentary Credit</a:t>
            </a:r>
            <a:endParaRPr kumimoji="1" lang="ja-JP" altLang="en-US" sz="1400" b="1" dirty="0">
              <a:solidFill>
                <a:schemeClr val="tx1"/>
              </a:solidFill>
            </a:endParaRPr>
          </a:p>
        </p:txBody>
      </p:sp>
      <p:sp>
        <p:nvSpPr>
          <p:cNvPr id="45" name="吹き出し: 角を丸めた四角形 44">
            <a:extLst>
              <a:ext uri="{FF2B5EF4-FFF2-40B4-BE49-F238E27FC236}">
                <a16:creationId xmlns:a16="http://schemas.microsoft.com/office/drawing/2014/main" id="{74795AA4-EF08-6127-1856-57BC0AB13329}"/>
              </a:ext>
            </a:extLst>
          </p:cNvPr>
          <p:cNvSpPr/>
          <p:nvPr/>
        </p:nvSpPr>
        <p:spPr>
          <a:xfrm>
            <a:off x="9275364" y="259640"/>
            <a:ext cx="2448944" cy="854934"/>
          </a:xfrm>
          <a:prstGeom prst="wedgeRoundRectCallout">
            <a:avLst>
              <a:gd name="adj1" fmla="val -79995"/>
              <a:gd name="adj2" fmla="val 196198"/>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chemeClr val="tx1"/>
                </a:solidFill>
              </a:rPr>
              <a:t>EDIFACT: DOCAPP Documentary credit application message</a:t>
            </a:r>
            <a:endParaRPr lang="ja-JP" altLang="en-US" sz="1400" b="1" dirty="0">
              <a:solidFill>
                <a:schemeClr val="tx1"/>
              </a:solidFill>
            </a:endParaRPr>
          </a:p>
        </p:txBody>
      </p:sp>
      <p:sp>
        <p:nvSpPr>
          <p:cNvPr id="46" name="吹き出し: 角を丸めた四角形 45">
            <a:extLst>
              <a:ext uri="{FF2B5EF4-FFF2-40B4-BE49-F238E27FC236}">
                <a16:creationId xmlns:a16="http://schemas.microsoft.com/office/drawing/2014/main" id="{2B5009F0-8737-7AE7-84CF-F5F566EE1C2D}"/>
              </a:ext>
            </a:extLst>
          </p:cNvPr>
          <p:cNvSpPr/>
          <p:nvPr/>
        </p:nvSpPr>
        <p:spPr>
          <a:xfrm>
            <a:off x="5287454" y="3054097"/>
            <a:ext cx="2276632" cy="546169"/>
          </a:xfrm>
          <a:prstGeom prst="wedgeRoundRectCallout">
            <a:avLst>
              <a:gd name="adj1" fmla="val -53104"/>
              <a:gd name="adj2" fmla="val 186033"/>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b="1" dirty="0">
                <a:solidFill>
                  <a:schemeClr val="tx1"/>
                </a:solidFill>
              </a:rPr>
              <a:t>CCL: Cross Industry Invoice</a:t>
            </a:r>
            <a:endParaRPr kumimoji="1" lang="ja-JP" altLang="en-US" sz="1400" b="1" dirty="0">
              <a:solidFill>
                <a:schemeClr val="tx1"/>
              </a:solidFill>
            </a:endParaRPr>
          </a:p>
        </p:txBody>
      </p:sp>
      <p:sp>
        <p:nvSpPr>
          <p:cNvPr id="47" name="吹き出し: 角を丸めた四角形 46">
            <a:extLst>
              <a:ext uri="{FF2B5EF4-FFF2-40B4-BE49-F238E27FC236}">
                <a16:creationId xmlns:a16="http://schemas.microsoft.com/office/drawing/2014/main" id="{C947052A-10C4-B5AC-2714-1004FB78717F}"/>
              </a:ext>
            </a:extLst>
          </p:cNvPr>
          <p:cNvSpPr/>
          <p:nvPr/>
        </p:nvSpPr>
        <p:spPr>
          <a:xfrm>
            <a:off x="124577" y="3058056"/>
            <a:ext cx="1988865" cy="1187498"/>
          </a:xfrm>
          <a:prstGeom prst="wedgeRoundRectCallout">
            <a:avLst>
              <a:gd name="adj1" fmla="val 38249"/>
              <a:gd name="adj2" fmla="val 185431"/>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b="1" dirty="0">
                <a:solidFill>
                  <a:schemeClr val="tx1"/>
                </a:solidFill>
                <a:highlight>
                  <a:srgbClr val="FFFF00"/>
                </a:highlight>
              </a:rPr>
              <a:t>EDIFACT:IPPOAD</a:t>
            </a:r>
          </a:p>
          <a:p>
            <a:pPr algn="ctr"/>
            <a:r>
              <a:rPr lang="en-US" altLang="ja-JP" sz="1400" b="1" i="0" dirty="0">
                <a:solidFill>
                  <a:srgbClr val="000000"/>
                </a:solidFill>
                <a:effectLst/>
                <a:latin typeface="Courier New" panose="02070309020205020404" pitchFamily="49" charset="0"/>
              </a:rPr>
              <a:t>Insurance policy administration message</a:t>
            </a:r>
            <a:endParaRPr kumimoji="1" lang="ja-JP" altLang="en-US" sz="1400" b="1" dirty="0">
              <a:solidFill>
                <a:schemeClr val="tx1"/>
              </a:solidFill>
              <a:highlight>
                <a:srgbClr val="FFFF00"/>
              </a:highlight>
            </a:endParaRPr>
          </a:p>
        </p:txBody>
      </p:sp>
      <p:sp>
        <p:nvSpPr>
          <p:cNvPr id="48" name="吹き出し: 角を丸めた四角形 47">
            <a:extLst>
              <a:ext uri="{FF2B5EF4-FFF2-40B4-BE49-F238E27FC236}">
                <a16:creationId xmlns:a16="http://schemas.microsoft.com/office/drawing/2014/main" id="{2C65DDA2-7CBB-EF79-19F6-06997086304C}"/>
              </a:ext>
            </a:extLst>
          </p:cNvPr>
          <p:cNvSpPr/>
          <p:nvPr/>
        </p:nvSpPr>
        <p:spPr>
          <a:xfrm>
            <a:off x="4924833" y="4792999"/>
            <a:ext cx="2276632" cy="546169"/>
          </a:xfrm>
          <a:prstGeom prst="wedgeRoundRectCallout">
            <a:avLst>
              <a:gd name="adj1" fmla="val -82650"/>
              <a:gd name="adj2" fmla="val 59024"/>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chemeClr val="tx1"/>
                </a:solidFill>
              </a:rPr>
              <a:t>CCL</a:t>
            </a:r>
            <a:r>
              <a:rPr kumimoji="1" lang="en-US" altLang="ja-JP" sz="1400" b="1" dirty="0">
                <a:solidFill>
                  <a:schemeClr val="tx1"/>
                </a:solidFill>
              </a:rPr>
              <a:t>: Maritime Bill Of Lading</a:t>
            </a:r>
            <a:endParaRPr kumimoji="1" lang="ja-JP" altLang="en-US" sz="1400" b="1" dirty="0">
              <a:solidFill>
                <a:schemeClr val="tx1"/>
              </a:solidFill>
            </a:endParaRPr>
          </a:p>
        </p:txBody>
      </p:sp>
      <p:sp>
        <p:nvSpPr>
          <p:cNvPr id="49" name="吹き出し: 角を丸めた四角形 48">
            <a:extLst>
              <a:ext uri="{FF2B5EF4-FFF2-40B4-BE49-F238E27FC236}">
                <a16:creationId xmlns:a16="http://schemas.microsoft.com/office/drawing/2014/main" id="{73A79F20-A5EC-702D-D432-DD329F6E7793}"/>
              </a:ext>
            </a:extLst>
          </p:cNvPr>
          <p:cNvSpPr/>
          <p:nvPr/>
        </p:nvSpPr>
        <p:spPr>
          <a:xfrm>
            <a:off x="3578772" y="6173699"/>
            <a:ext cx="3399516" cy="546169"/>
          </a:xfrm>
          <a:prstGeom prst="wedgeRoundRectCallout">
            <a:avLst>
              <a:gd name="adj1" fmla="val -51004"/>
              <a:gd name="adj2" fmla="val -234233"/>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chemeClr val="tx1"/>
                </a:solidFill>
              </a:rPr>
              <a:t>CCL</a:t>
            </a:r>
            <a:r>
              <a:rPr kumimoji="1" lang="en-US" altLang="ja-JP" sz="1400" b="1" dirty="0">
                <a:solidFill>
                  <a:schemeClr val="tx1"/>
                </a:solidFill>
              </a:rPr>
              <a:t>: Shipping Instruction</a:t>
            </a:r>
          </a:p>
          <a:p>
            <a:pPr algn="ctr"/>
            <a:r>
              <a:rPr lang="en-US" altLang="ja-JP" sz="1400" b="1" dirty="0">
                <a:solidFill>
                  <a:schemeClr val="tx1"/>
                </a:solidFill>
              </a:rPr>
              <a:t>CCL</a:t>
            </a:r>
            <a:r>
              <a:rPr kumimoji="1" lang="en-US" altLang="ja-JP" sz="1400" b="1" dirty="0">
                <a:solidFill>
                  <a:schemeClr val="tx1"/>
                </a:solidFill>
              </a:rPr>
              <a:t>: Packing List</a:t>
            </a:r>
            <a:endParaRPr kumimoji="1" lang="ja-JP" altLang="en-US" sz="1400" b="1" dirty="0">
              <a:solidFill>
                <a:schemeClr val="tx1"/>
              </a:solidFill>
            </a:endParaRPr>
          </a:p>
        </p:txBody>
      </p:sp>
      <p:sp>
        <p:nvSpPr>
          <p:cNvPr id="17" name="テキスト ボックス 16">
            <a:extLst>
              <a:ext uri="{FF2B5EF4-FFF2-40B4-BE49-F238E27FC236}">
                <a16:creationId xmlns:a16="http://schemas.microsoft.com/office/drawing/2014/main" id="{7AD7EA06-1604-95A8-AD90-3998D56031B5}"/>
              </a:ext>
            </a:extLst>
          </p:cNvPr>
          <p:cNvSpPr txBox="1"/>
          <p:nvPr/>
        </p:nvSpPr>
        <p:spPr>
          <a:xfrm>
            <a:off x="3394841" y="5864772"/>
            <a:ext cx="1408386" cy="646331"/>
          </a:xfrm>
          <a:prstGeom prst="rect">
            <a:avLst/>
          </a:prstGeom>
          <a:noFill/>
          <a:ln>
            <a:solidFill>
              <a:schemeClr val="accent1">
                <a:shade val="50000"/>
              </a:schemeClr>
            </a:solidFill>
          </a:ln>
        </p:spPr>
        <p:txBody>
          <a:bodyPr wrap="square" rtlCol="0">
            <a:spAutoFit/>
          </a:bodyPr>
          <a:lstStyle/>
          <a:p>
            <a:pPr algn="ctr"/>
            <a:r>
              <a:rPr kumimoji="1" lang="ja-JP" altLang="en-US" dirty="0"/>
              <a:t>運送会社</a:t>
            </a:r>
            <a:endParaRPr kumimoji="1" lang="en-US" altLang="ja-JP" dirty="0"/>
          </a:p>
          <a:p>
            <a:pPr algn="ctr"/>
            <a:endParaRPr kumimoji="1" lang="ja-JP" altLang="en-US" dirty="0"/>
          </a:p>
        </p:txBody>
      </p:sp>
      <p:sp>
        <p:nvSpPr>
          <p:cNvPr id="14" name="四角形: 角を丸くする 13">
            <a:extLst>
              <a:ext uri="{FF2B5EF4-FFF2-40B4-BE49-F238E27FC236}">
                <a16:creationId xmlns:a16="http://schemas.microsoft.com/office/drawing/2014/main" id="{9837E11C-222F-37E3-0AD2-E8976EF3594E}"/>
              </a:ext>
            </a:extLst>
          </p:cNvPr>
          <p:cNvSpPr/>
          <p:nvPr/>
        </p:nvSpPr>
        <p:spPr>
          <a:xfrm>
            <a:off x="1881352" y="4120055"/>
            <a:ext cx="2575034" cy="704193"/>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輸出者</a:t>
            </a:r>
          </a:p>
        </p:txBody>
      </p:sp>
      <p:sp>
        <p:nvSpPr>
          <p:cNvPr id="6" name="テキスト ボックス 5">
            <a:extLst>
              <a:ext uri="{FF2B5EF4-FFF2-40B4-BE49-F238E27FC236}">
                <a16:creationId xmlns:a16="http://schemas.microsoft.com/office/drawing/2014/main" id="{FAD15746-E561-D8D2-E055-05AB93082D5A}"/>
              </a:ext>
            </a:extLst>
          </p:cNvPr>
          <p:cNvSpPr txBox="1"/>
          <p:nvPr/>
        </p:nvSpPr>
        <p:spPr>
          <a:xfrm>
            <a:off x="7924802" y="1271696"/>
            <a:ext cx="2617073" cy="923330"/>
          </a:xfrm>
          <a:prstGeom prst="rect">
            <a:avLst/>
          </a:prstGeom>
          <a:noFill/>
          <a:ln>
            <a:solidFill>
              <a:schemeClr val="accent1"/>
            </a:solidFill>
          </a:ln>
        </p:spPr>
        <p:txBody>
          <a:bodyPr wrap="square" rtlCol="0">
            <a:spAutoFit/>
          </a:bodyPr>
          <a:lstStyle/>
          <a:p>
            <a:pPr algn="ctr"/>
            <a:endParaRPr lang="en-US" altLang="ja-JP" b="1" dirty="0"/>
          </a:p>
          <a:p>
            <a:pPr algn="ctr"/>
            <a:r>
              <a:rPr lang="ja-JP" altLang="en-US" b="1" dirty="0"/>
              <a:t>信用状発行銀行</a:t>
            </a:r>
            <a:endParaRPr lang="en-US" altLang="ja-JP" b="1" dirty="0"/>
          </a:p>
          <a:p>
            <a:pPr algn="ctr"/>
            <a:endParaRPr kumimoji="1" lang="en-US" altLang="ja-JP" b="1" dirty="0"/>
          </a:p>
        </p:txBody>
      </p:sp>
      <p:sp>
        <p:nvSpPr>
          <p:cNvPr id="28" name="テキスト ボックス 27">
            <a:extLst>
              <a:ext uri="{FF2B5EF4-FFF2-40B4-BE49-F238E27FC236}">
                <a16:creationId xmlns:a16="http://schemas.microsoft.com/office/drawing/2014/main" id="{3AFF0701-C5EA-FA81-87A1-B77E3BF92B78}"/>
              </a:ext>
            </a:extLst>
          </p:cNvPr>
          <p:cNvSpPr txBox="1"/>
          <p:nvPr/>
        </p:nvSpPr>
        <p:spPr>
          <a:xfrm>
            <a:off x="1313765" y="5170247"/>
            <a:ext cx="1986511" cy="276999"/>
          </a:xfrm>
          <a:prstGeom prst="rect">
            <a:avLst/>
          </a:prstGeom>
          <a:noFill/>
        </p:spPr>
        <p:txBody>
          <a:bodyPr wrap="square" rtlCol="0">
            <a:spAutoFit/>
          </a:bodyPr>
          <a:lstStyle/>
          <a:p>
            <a:r>
              <a:rPr kumimoji="1" lang="ja-JP" altLang="en-US" sz="1200" dirty="0"/>
              <a:t>⑤</a:t>
            </a:r>
            <a:r>
              <a:rPr lang="ja-JP" altLang="en-US" sz="1200" dirty="0"/>
              <a:t>貨物保険契約</a:t>
            </a:r>
            <a:endParaRPr kumimoji="1" lang="ja-JP" altLang="en-US" sz="1200" dirty="0"/>
          </a:p>
        </p:txBody>
      </p:sp>
      <p:sp>
        <p:nvSpPr>
          <p:cNvPr id="36" name="テキスト ボックス 35">
            <a:extLst>
              <a:ext uri="{FF2B5EF4-FFF2-40B4-BE49-F238E27FC236}">
                <a16:creationId xmlns:a16="http://schemas.microsoft.com/office/drawing/2014/main" id="{B058FF03-D5A3-19A6-9711-2848A3ABA171}"/>
              </a:ext>
            </a:extLst>
          </p:cNvPr>
          <p:cNvSpPr txBox="1"/>
          <p:nvPr/>
        </p:nvSpPr>
        <p:spPr>
          <a:xfrm>
            <a:off x="3713248" y="5379008"/>
            <a:ext cx="1986511" cy="276999"/>
          </a:xfrm>
          <a:prstGeom prst="rect">
            <a:avLst/>
          </a:prstGeom>
          <a:noFill/>
        </p:spPr>
        <p:txBody>
          <a:bodyPr wrap="square" rtlCol="0">
            <a:spAutoFit/>
          </a:bodyPr>
          <a:lstStyle/>
          <a:p>
            <a:r>
              <a:rPr lang="ja-JP" altLang="en-US" sz="1200" dirty="0"/>
              <a:t>⑦船荷証券発行</a:t>
            </a:r>
            <a:endParaRPr kumimoji="1" lang="ja-JP" altLang="en-US" sz="1200" dirty="0"/>
          </a:p>
        </p:txBody>
      </p:sp>
      <p:cxnSp>
        <p:nvCxnSpPr>
          <p:cNvPr id="35" name="直線コネクタ 34">
            <a:extLst>
              <a:ext uri="{FF2B5EF4-FFF2-40B4-BE49-F238E27FC236}">
                <a16:creationId xmlns:a16="http://schemas.microsoft.com/office/drawing/2014/main" id="{46592ED3-AD2A-D318-C55C-D2B1D444A232}"/>
              </a:ext>
            </a:extLst>
          </p:cNvPr>
          <p:cNvCxnSpPr>
            <a:stCxn id="17" idx="3"/>
            <a:endCxn id="18" idx="1"/>
          </p:cNvCxnSpPr>
          <p:nvPr/>
        </p:nvCxnSpPr>
        <p:spPr>
          <a:xfrm>
            <a:off x="4803227" y="6187938"/>
            <a:ext cx="3725918" cy="0"/>
          </a:xfrm>
          <a:prstGeom prst="line">
            <a:avLst/>
          </a:prstGeom>
          <a:ln w="25400">
            <a:tailEnd type="stealt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8544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ppt_x"/>
                                          </p:val>
                                        </p:tav>
                                        <p:tav tm="100000">
                                          <p:val>
                                            <p:strVal val="#ppt_x"/>
                                          </p:val>
                                        </p:tav>
                                      </p:tavLst>
                                    </p:anim>
                                    <p:anim calcmode="lin" valueType="num">
                                      <p:cBhvr additive="base">
                                        <p:cTn id="8" dur="500" fill="hold"/>
                                        <p:tgtEl>
                                          <p:spTgt spid="4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ppt_x"/>
                                          </p:val>
                                        </p:tav>
                                        <p:tav tm="100000">
                                          <p:val>
                                            <p:strVal val="#ppt_x"/>
                                          </p:val>
                                        </p:tav>
                                      </p:tavLst>
                                    </p:anim>
                                    <p:anim calcmode="lin" valueType="num">
                                      <p:cBhvr additive="base">
                                        <p:cTn id="12" dur="500" fill="hold"/>
                                        <p:tgtEl>
                                          <p:spTgt spid="4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500" fill="hold"/>
                                        <p:tgtEl>
                                          <p:spTgt spid="44"/>
                                        </p:tgtEl>
                                        <p:attrNameLst>
                                          <p:attrName>ppt_x</p:attrName>
                                        </p:attrNameLst>
                                      </p:cBhvr>
                                      <p:tavLst>
                                        <p:tav tm="0">
                                          <p:val>
                                            <p:strVal val="#ppt_x"/>
                                          </p:val>
                                        </p:tav>
                                        <p:tav tm="100000">
                                          <p:val>
                                            <p:strVal val="#ppt_x"/>
                                          </p:val>
                                        </p:tav>
                                      </p:tavLst>
                                    </p:anim>
                                    <p:anim calcmode="lin" valueType="num">
                                      <p:cBhvr additive="base">
                                        <p:cTn id="16" dur="500" fill="hold"/>
                                        <p:tgtEl>
                                          <p:spTgt spid="4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ppt_x"/>
                                          </p:val>
                                        </p:tav>
                                        <p:tav tm="100000">
                                          <p:val>
                                            <p:strVal val="#ppt_x"/>
                                          </p:val>
                                        </p:tav>
                                      </p:tavLst>
                                    </p:anim>
                                    <p:anim calcmode="lin" valueType="num">
                                      <p:cBhvr additive="base">
                                        <p:cTn id="24"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additive="base">
                                        <p:cTn id="29" dur="500" fill="hold"/>
                                        <p:tgtEl>
                                          <p:spTgt spid="49"/>
                                        </p:tgtEl>
                                        <p:attrNameLst>
                                          <p:attrName>ppt_x</p:attrName>
                                        </p:attrNameLst>
                                      </p:cBhvr>
                                      <p:tavLst>
                                        <p:tav tm="0">
                                          <p:val>
                                            <p:strVal val="#ppt_x"/>
                                          </p:val>
                                        </p:tav>
                                        <p:tav tm="100000">
                                          <p:val>
                                            <p:strVal val="#ppt_x"/>
                                          </p:val>
                                        </p:tav>
                                      </p:tavLst>
                                    </p:anim>
                                    <p:anim calcmode="lin" valueType="num">
                                      <p:cBhvr additive="base">
                                        <p:cTn id="30"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思考の吹き出し: 雲形 44">
            <a:extLst>
              <a:ext uri="{FF2B5EF4-FFF2-40B4-BE49-F238E27FC236}">
                <a16:creationId xmlns:a16="http://schemas.microsoft.com/office/drawing/2014/main" id="{7F6AE43A-7265-A89F-02D3-F311E4116AD2}"/>
              </a:ext>
            </a:extLst>
          </p:cNvPr>
          <p:cNvSpPr/>
          <p:nvPr/>
        </p:nvSpPr>
        <p:spPr>
          <a:xfrm>
            <a:off x="7213515" y="2283455"/>
            <a:ext cx="3803373" cy="3715913"/>
          </a:xfrm>
          <a:prstGeom prst="cloudCallout">
            <a:avLst>
              <a:gd name="adj1" fmla="val -15490"/>
              <a:gd name="adj2" fmla="val 21761"/>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思考の吹き出し: 雲形 43">
            <a:extLst>
              <a:ext uri="{FF2B5EF4-FFF2-40B4-BE49-F238E27FC236}">
                <a16:creationId xmlns:a16="http://schemas.microsoft.com/office/drawing/2014/main" id="{15E41A3F-83A5-42FF-DEC6-9D09DE67CC00}"/>
              </a:ext>
            </a:extLst>
          </p:cNvPr>
          <p:cNvSpPr/>
          <p:nvPr/>
        </p:nvSpPr>
        <p:spPr>
          <a:xfrm>
            <a:off x="1194214" y="2423681"/>
            <a:ext cx="3803373" cy="3715913"/>
          </a:xfrm>
          <a:prstGeom prst="cloudCallout">
            <a:avLst>
              <a:gd name="adj1" fmla="val -15490"/>
              <a:gd name="adj2" fmla="val 21761"/>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DDEF65C7-B075-50FA-6333-6C00E6A6B144}"/>
              </a:ext>
            </a:extLst>
          </p:cNvPr>
          <p:cNvSpPr txBox="1"/>
          <p:nvPr/>
        </p:nvSpPr>
        <p:spPr>
          <a:xfrm>
            <a:off x="290288" y="162231"/>
            <a:ext cx="7550430" cy="461665"/>
          </a:xfrm>
          <a:prstGeom prst="rect">
            <a:avLst/>
          </a:prstGeom>
          <a:solidFill>
            <a:srgbClr val="FFFF00"/>
          </a:solidFill>
        </p:spPr>
        <p:txBody>
          <a:bodyPr wrap="square" rtlCol="0">
            <a:spAutoFit/>
          </a:bodyPr>
          <a:lstStyle/>
          <a:p>
            <a:r>
              <a:rPr kumimoji="1" lang="ja-JP" altLang="en-US" sz="2400" b="1" dirty="0"/>
              <a:t>貿易手続に関わる業界間連携の必要性</a:t>
            </a:r>
          </a:p>
        </p:txBody>
      </p:sp>
      <p:sp>
        <p:nvSpPr>
          <p:cNvPr id="5" name="テキスト ボックス 4">
            <a:extLst>
              <a:ext uri="{FF2B5EF4-FFF2-40B4-BE49-F238E27FC236}">
                <a16:creationId xmlns:a16="http://schemas.microsoft.com/office/drawing/2014/main" id="{208371F4-73FB-1537-C80C-6B6239873AD1}"/>
              </a:ext>
            </a:extLst>
          </p:cNvPr>
          <p:cNvSpPr txBox="1"/>
          <p:nvPr/>
        </p:nvSpPr>
        <p:spPr>
          <a:xfrm>
            <a:off x="1881352" y="1271696"/>
            <a:ext cx="2575034" cy="1200329"/>
          </a:xfrm>
          <a:prstGeom prst="rect">
            <a:avLst/>
          </a:prstGeom>
          <a:noFill/>
          <a:ln>
            <a:solidFill>
              <a:schemeClr val="accent1"/>
            </a:solidFill>
          </a:ln>
        </p:spPr>
        <p:txBody>
          <a:bodyPr wrap="square" rtlCol="0">
            <a:spAutoFit/>
          </a:bodyPr>
          <a:lstStyle/>
          <a:p>
            <a:pPr algn="ctr"/>
            <a:endParaRPr kumimoji="1" lang="en-US" altLang="ja-JP" b="1" dirty="0"/>
          </a:p>
          <a:p>
            <a:pPr algn="ctr"/>
            <a:r>
              <a:rPr lang="ja-JP" altLang="en-US" b="1" dirty="0"/>
              <a:t>通知銀行</a:t>
            </a:r>
            <a:endParaRPr kumimoji="1" lang="en-US" altLang="ja-JP" b="1" dirty="0"/>
          </a:p>
          <a:p>
            <a:pPr algn="ctr"/>
            <a:r>
              <a:rPr kumimoji="1" lang="ja-JP" altLang="en-US" b="1" dirty="0"/>
              <a:t>買取銀行</a:t>
            </a:r>
            <a:endParaRPr kumimoji="1" lang="en-US" altLang="ja-JP" b="1" dirty="0"/>
          </a:p>
          <a:p>
            <a:pPr algn="ctr"/>
            <a:endParaRPr kumimoji="1" lang="ja-JP" altLang="en-US" b="1" dirty="0"/>
          </a:p>
        </p:txBody>
      </p:sp>
      <p:sp>
        <p:nvSpPr>
          <p:cNvPr id="6" name="テキスト ボックス 5">
            <a:extLst>
              <a:ext uri="{FF2B5EF4-FFF2-40B4-BE49-F238E27FC236}">
                <a16:creationId xmlns:a16="http://schemas.microsoft.com/office/drawing/2014/main" id="{FAD15746-E561-D8D2-E055-05AB93082D5A}"/>
              </a:ext>
            </a:extLst>
          </p:cNvPr>
          <p:cNvSpPr txBox="1"/>
          <p:nvPr/>
        </p:nvSpPr>
        <p:spPr>
          <a:xfrm>
            <a:off x="7924802" y="1271696"/>
            <a:ext cx="2617073" cy="923330"/>
          </a:xfrm>
          <a:prstGeom prst="rect">
            <a:avLst/>
          </a:prstGeom>
          <a:noFill/>
          <a:ln>
            <a:solidFill>
              <a:schemeClr val="accent1"/>
            </a:solidFill>
          </a:ln>
        </p:spPr>
        <p:txBody>
          <a:bodyPr wrap="square" rtlCol="0">
            <a:spAutoFit/>
          </a:bodyPr>
          <a:lstStyle/>
          <a:p>
            <a:pPr algn="ctr"/>
            <a:endParaRPr lang="en-US" altLang="ja-JP" b="1" dirty="0"/>
          </a:p>
          <a:p>
            <a:pPr algn="ctr"/>
            <a:r>
              <a:rPr lang="ja-JP" altLang="en-US" b="1" dirty="0"/>
              <a:t>信用状発行銀行</a:t>
            </a:r>
            <a:endParaRPr lang="en-US" altLang="ja-JP" b="1" dirty="0"/>
          </a:p>
          <a:p>
            <a:pPr algn="ctr"/>
            <a:endParaRPr kumimoji="1" lang="en-US" altLang="ja-JP" b="1" dirty="0"/>
          </a:p>
        </p:txBody>
      </p:sp>
      <p:cxnSp>
        <p:nvCxnSpPr>
          <p:cNvPr id="8" name="直線矢印コネクタ 7">
            <a:extLst>
              <a:ext uri="{FF2B5EF4-FFF2-40B4-BE49-F238E27FC236}">
                <a16:creationId xmlns:a16="http://schemas.microsoft.com/office/drawing/2014/main" id="{B10855F9-D72C-580D-DADA-1F40BAA599DC}"/>
              </a:ext>
            </a:extLst>
          </p:cNvPr>
          <p:cNvCxnSpPr>
            <a:cxnSpLocks/>
          </p:cNvCxnSpPr>
          <p:nvPr/>
        </p:nvCxnSpPr>
        <p:spPr>
          <a:xfrm flipH="1">
            <a:off x="4498427" y="1401719"/>
            <a:ext cx="3426375" cy="0"/>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B3CF8217-80D2-ECB2-DA6D-E4DB00ED8CD0}"/>
              </a:ext>
            </a:extLst>
          </p:cNvPr>
          <p:cNvCxnSpPr>
            <a:cxnSpLocks/>
          </p:cNvCxnSpPr>
          <p:nvPr/>
        </p:nvCxnSpPr>
        <p:spPr>
          <a:xfrm flipH="1">
            <a:off x="4498427" y="2016575"/>
            <a:ext cx="3426375" cy="0"/>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44FBF21B-D926-B395-0E0E-B6A26C5539D2}"/>
              </a:ext>
            </a:extLst>
          </p:cNvPr>
          <p:cNvCxnSpPr>
            <a:cxnSpLocks/>
          </p:cNvCxnSpPr>
          <p:nvPr/>
        </p:nvCxnSpPr>
        <p:spPr>
          <a:xfrm flipH="1">
            <a:off x="4498427" y="1701263"/>
            <a:ext cx="3426375"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14" name="四角形: 角を丸くする 13">
            <a:extLst>
              <a:ext uri="{FF2B5EF4-FFF2-40B4-BE49-F238E27FC236}">
                <a16:creationId xmlns:a16="http://schemas.microsoft.com/office/drawing/2014/main" id="{9837E11C-222F-37E3-0AD2-E8976EF3594E}"/>
              </a:ext>
            </a:extLst>
          </p:cNvPr>
          <p:cNvSpPr/>
          <p:nvPr/>
        </p:nvSpPr>
        <p:spPr>
          <a:xfrm>
            <a:off x="1881352" y="4120055"/>
            <a:ext cx="2575034" cy="704193"/>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輸出者</a:t>
            </a:r>
          </a:p>
        </p:txBody>
      </p:sp>
      <p:sp>
        <p:nvSpPr>
          <p:cNvPr id="15" name="四角形: 角を丸くする 14">
            <a:extLst>
              <a:ext uri="{FF2B5EF4-FFF2-40B4-BE49-F238E27FC236}">
                <a16:creationId xmlns:a16="http://schemas.microsoft.com/office/drawing/2014/main" id="{054436ED-AC4C-C8EF-FEF0-D87132316012}"/>
              </a:ext>
            </a:extLst>
          </p:cNvPr>
          <p:cNvSpPr/>
          <p:nvPr/>
        </p:nvSpPr>
        <p:spPr>
          <a:xfrm>
            <a:off x="7924802" y="4120054"/>
            <a:ext cx="2575034" cy="704193"/>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輸入者</a:t>
            </a:r>
          </a:p>
        </p:txBody>
      </p:sp>
      <p:sp>
        <p:nvSpPr>
          <p:cNvPr id="16" name="テキスト ボックス 15">
            <a:extLst>
              <a:ext uri="{FF2B5EF4-FFF2-40B4-BE49-F238E27FC236}">
                <a16:creationId xmlns:a16="http://schemas.microsoft.com/office/drawing/2014/main" id="{3B2A5B10-F87A-789D-A1FB-6D499D340DF5}"/>
              </a:ext>
            </a:extLst>
          </p:cNvPr>
          <p:cNvSpPr txBox="1"/>
          <p:nvPr/>
        </p:nvSpPr>
        <p:spPr>
          <a:xfrm>
            <a:off x="1345324" y="5864772"/>
            <a:ext cx="1408386" cy="646331"/>
          </a:xfrm>
          <a:prstGeom prst="rect">
            <a:avLst/>
          </a:prstGeom>
          <a:noFill/>
          <a:ln>
            <a:solidFill>
              <a:schemeClr val="accent1">
                <a:shade val="50000"/>
              </a:schemeClr>
            </a:solidFill>
          </a:ln>
        </p:spPr>
        <p:txBody>
          <a:bodyPr wrap="square" rtlCol="0">
            <a:spAutoFit/>
          </a:bodyPr>
          <a:lstStyle/>
          <a:p>
            <a:pPr algn="ctr"/>
            <a:r>
              <a:rPr lang="ja-JP" altLang="en-US" dirty="0"/>
              <a:t>貨物</a:t>
            </a:r>
            <a:endParaRPr lang="en-US" altLang="ja-JP" dirty="0"/>
          </a:p>
          <a:p>
            <a:pPr algn="ctr"/>
            <a:r>
              <a:rPr lang="ja-JP" altLang="en-US" dirty="0"/>
              <a:t>保険会社</a:t>
            </a:r>
            <a:endParaRPr lang="en-US" altLang="ja-JP" dirty="0"/>
          </a:p>
        </p:txBody>
      </p:sp>
      <p:sp>
        <p:nvSpPr>
          <p:cNvPr id="17" name="テキスト ボックス 16">
            <a:extLst>
              <a:ext uri="{FF2B5EF4-FFF2-40B4-BE49-F238E27FC236}">
                <a16:creationId xmlns:a16="http://schemas.microsoft.com/office/drawing/2014/main" id="{7AD7EA06-1604-95A8-AD90-3998D56031B5}"/>
              </a:ext>
            </a:extLst>
          </p:cNvPr>
          <p:cNvSpPr txBox="1"/>
          <p:nvPr/>
        </p:nvSpPr>
        <p:spPr>
          <a:xfrm>
            <a:off x="3394841" y="5864772"/>
            <a:ext cx="1408386" cy="646331"/>
          </a:xfrm>
          <a:prstGeom prst="rect">
            <a:avLst/>
          </a:prstGeom>
          <a:noFill/>
          <a:ln>
            <a:solidFill>
              <a:schemeClr val="accent1">
                <a:shade val="50000"/>
              </a:schemeClr>
            </a:solidFill>
          </a:ln>
        </p:spPr>
        <p:txBody>
          <a:bodyPr wrap="square" rtlCol="0">
            <a:spAutoFit/>
          </a:bodyPr>
          <a:lstStyle/>
          <a:p>
            <a:pPr algn="ctr"/>
            <a:r>
              <a:rPr lang="ja-JP" altLang="en-US" dirty="0"/>
              <a:t>運送会社</a:t>
            </a:r>
            <a:endParaRPr lang="en-US" altLang="ja-JP" dirty="0"/>
          </a:p>
          <a:p>
            <a:pPr algn="ctr"/>
            <a:endParaRPr kumimoji="1" lang="en-US" altLang="ja-JP" dirty="0"/>
          </a:p>
        </p:txBody>
      </p:sp>
      <p:sp>
        <p:nvSpPr>
          <p:cNvPr id="18" name="テキスト ボックス 17">
            <a:extLst>
              <a:ext uri="{FF2B5EF4-FFF2-40B4-BE49-F238E27FC236}">
                <a16:creationId xmlns:a16="http://schemas.microsoft.com/office/drawing/2014/main" id="{9DDE5BDC-74C4-B51C-CB3C-C36D8D9ED397}"/>
              </a:ext>
            </a:extLst>
          </p:cNvPr>
          <p:cNvSpPr txBox="1"/>
          <p:nvPr/>
        </p:nvSpPr>
        <p:spPr>
          <a:xfrm>
            <a:off x="8529145" y="5864772"/>
            <a:ext cx="1408386" cy="646331"/>
          </a:xfrm>
          <a:prstGeom prst="rect">
            <a:avLst/>
          </a:prstGeom>
          <a:noFill/>
          <a:ln>
            <a:solidFill>
              <a:schemeClr val="accent1">
                <a:shade val="50000"/>
              </a:schemeClr>
            </a:solidFill>
          </a:ln>
        </p:spPr>
        <p:txBody>
          <a:bodyPr wrap="square" rtlCol="0">
            <a:spAutoFit/>
          </a:bodyPr>
          <a:lstStyle/>
          <a:p>
            <a:pPr algn="ctr"/>
            <a:r>
              <a:rPr lang="ja-JP" altLang="en-US" dirty="0"/>
              <a:t>運送会社</a:t>
            </a:r>
            <a:endParaRPr lang="en-US" altLang="ja-JP" dirty="0"/>
          </a:p>
          <a:p>
            <a:pPr algn="ctr"/>
            <a:endParaRPr kumimoji="1" lang="en-US" altLang="ja-JP" dirty="0"/>
          </a:p>
        </p:txBody>
      </p:sp>
      <p:cxnSp>
        <p:nvCxnSpPr>
          <p:cNvPr id="19" name="直線矢印コネクタ 18">
            <a:extLst>
              <a:ext uri="{FF2B5EF4-FFF2-40B4-BE49-F238E27FC236}">
                <a16:creationId xmlns:a16="http://schemas.microsoft.com/office/drawing/2014/main" id="{3A341C47-ED99-D5F3-4888-0D41821CB36E}"/>
              </a:ext>
            </a:extLst>
          </p:cNvPr>
          <p:cNvCxnSpPr>
            <a:cxnSpLocks/>
          </p:cNvCxnSpPr>
          <p:nvPr/>
        </p:nvCxnSpPr>
        <p:spPr>
          <a:xfrm flipH="1">
            <a:off x="4456386" y="4472150"/>
            <a:ext cx="342637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19011D53-C8EE-61F0-12B3-F36B71D3346E}"/>
              </a:ext>
            </a:extLst>
          </p:cNvPr>
          <p:cNvCxnSpPr>
            <a:stCxn id="5" idx="2"/>
            <a:endCxn id="14" idx="0"/>
          </p:cNvCxnSpPr>
          <p:nvPr/>
        </p:nvCxnSpPr>
        <p:spPr>
          <a:xfrm>
            <a:off x="3168869" y="2472025"/>
            <a:ext cx="0" cy="164803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F4622A03-08C9-F919-E56E-F2A960E295DE}"/>
              </a:ext>
            </a:extLst>
          </p:cNvPr>
          <p:cNvCxnSpPr/>
          <p:nvPr/>
        </p:nvCxnSpPr>
        <p:spPr>
          <a:xfrm>
            <a:off x="3930869" y="2195026"/>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D71B64C5-60D2-412C-CBD9-800DEECC81E9}"/>
              </a:ext>
            </a:extLst>
          </p:cNvPr>
          <p:cNvCxnSpPr/>
          <p:nvPr/>
        </p:nvCxnSpPr>
        <p:spPr>
          <a:xfrm>
            <a:off x="2307021" y="2195026"/>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C2463F50-FA49-1E08-353C-E571942C389D}"/>
              </a:ext>
            </a:extLst>
          </p:cNvPr>
          <p:cNvCxnSpPr/>
          <p:nvPr/>
        </p:nvCxnSpPr>
        <p:spPr>
          <a:xfrm>
            <a:off x="8103476" y="2195025"/>
            <a:ext cx="0" cy="1925029"/>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C1D72C1E-D247-3226-3B71-9AA9E05485B5}"/>
              </a:ext>
            </a:extLst>
          </p:cNvPr>
          <p:cNvCxnSpPr/>
          <p:nvPr/>
        </p:nvCxnSpPr>
        <p:spPr>
          <a:xfrm>
            <a:off x="8854966" y="2195024"/>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4B5F5F3F-9C69-04E6-6A4E-00788EC656C7}"/>
              </a:ext>
            </a:extLst>
          </p:cNvPr>
          <p:cNvCxnSpPr/>
          <p:nvPr/>
        </p:nvCxnSpPr>
        <p:spPr>
          <a:xfrm>
            <a:off x="9543393" y="2195025"/>
            <a:ext cx="0" cy="1925029"/>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973BD292-9F7A-987F-D8CF-4BBDF4741802}"/>
              </a:ext>
            </a:extLst>
          </p:cNvPr>
          <p:cNvCxnSpPr/>
          <p:nvPr/>
        </p:nvCxnSpPr>
        <p:spPr>
          <a:xfrm>
            <a:off x="10294883" y="2241502"/>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FED8EAED-0E0B-98D0-A20F-7D2F22A59DEA}"/>
              </a:ext>
            </a:extLst>
          </p:cNvPr>
          <p:cNvCxnSpPr>
            <a:endCxn id="16" idx="0"/>
          </p:cNvCxnSpPr>
          <p:nvPr/>
        </p:nvCxnSpPr>
        <p:spPr>
          <a:xfrm>
            <a:off x="2049517" y="4824247"/>
            <a:ext cx="0" cy="104052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661E4F17-E9F1-29E3-FB9C-769894211B87}"/>
              </a:ext>
            </a:extLst>
          </p:cNvPr>
          <p:cNvCxnSpPr/>
          <p:nvPr/>
        </p:nvCxnSpPr>
        <p:spPr>
          <a:xfrm>
            <a:off x="8718331" y="4824246"/>
            <a:ext cx="0" cy="1040525"/>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95278B93-3E36-3B02-B3E7-3AE9C2D98F93}"/>
              </a:ext>
            </a:extLst>
          </p:cNvPr>
          <p:cNvCxnSpPr/>
          <p:nvPr/>
        </p:nvCxnSpPr>
        <p:spPr>
          <a:xfrm>
            <a:off x="9711559" y="4824246"/>
            <a:ext cx="0" cy="1040525"/>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BB61A72E-7889-0FCE-11E8-D7944DF512DB}"/>
              </a:ext>
            </a:extLst>
          </p:cNvPr>
          <p:cNvCxnSpPr/>
          <p:nvPr/>
        </p:nvCxnSpPr>
        <p:spPr>
          <a:xfrm>
            <a:off x="3578772" y="4824245"/>
            <a:ext cx="0" cy="1040525"/>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7794457B-61D9-4010-1A98-19174E699B5B}"/>
              </a:ext>
            </a:extLst>
          </p:cNvPr>
          <p:cNvCxnSpPr/>
          <p:nvPr/>
        </p:nvCxnSpPr>
        <p:spPr>
          <a:xfrm>
            <a:off x="4235669" y="4824245"/>
            <a:ext cx="0" cy="1040525"/>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46592ED3-AD2A-D318-C55C-D2B1D444A232}"/>
              </a:ext>
            </a:extLst>
          </p:cNvPr>
          <p:cNvCxnSpPr>
            <a:stCxn id="17" idx="3"/>
            <a:endCxn id="18" idx="1"/>
          </p:cNvCxnSpPr>
          <p:nvPr/>
        </p:nvCxnSpPr>
        <p:spPr>
          <a:xfrm>
            <a:off x="4803227" y="6187938"/>
            <a:ext cx="3725918" cy="0"/>
          </a:xfrm>
          <a:prstGeom prst="line">
            <a:avLst/>
          </a:prstGeom>
          <a:ln w="25400">
            <a:tailEnd type="stealth"/>
          </a:ln>
        </p:spPr>
        <p:style>
          <a:lnRef idx="1">
            <a:schemeClr val="accent1"/>
          </a:lnRef>
          <a:fillRef idx="0">
            <a:schemeClr val="accent1"/>
          </a:fillRef>
          <a:effectRef idx="0">
            <a:schemeClr val="accent1"/>
          </a:effectRef>
          <a:fontRef idx="minor">
            <a:schemeClr val="tx1"/>
          </a:fontRef>
        </p:style>
      </p:cxnSp>
      <p:sp>
        <p:nvSpPr>
          <p:cNvPr id="38" name="テキスト ボックス 37">
            <a:extLst>
              <a:ext uri="{FF2B5EF4-FFF2-40B4-BE49-F238E27FC236}">
                <a16:creationId xmlns:a16="http://schemas.microsoft.com/office/drawing/2014/main" id="{64FA1D79-7CA5-B397-A267-2F7A8782A9CC}"/>
              </a:ext>
            </a:extLst>
          </p:cNvPr>
          <p:cNvSpPr txBox="1"/>
          <p:nvPr/>
        </p:nvSpPr>
        <p:spPr>
          <a:xfrm>
            <a:off x="4803227" y="4200403"/>
            <a:ext cx="2434335" cy="276999"/>
          </a:xfrm>
          <a:prstGeom prst="rect">
            <a:avLst/>
          </a:prstGeom>
          <a:noFill/>
        </p:spPr>
        <p:txBody>
          <a:bodyPr wrap="square" rtlCol="0">
            <a:spAutoFit/>
          </a:bodyPr>
          <a:lstStyle/>
          <a:p>
            <a:r>
              <a:rPr kumimoji="1" lang="ja-JP" altLang="en-US" sz="1200" dirty="0"/>
              <a:t>①</a:t>
            </a:r>
            <a:r>
              <a:rPr lang="en-US" altLang="ja-JP" sz="1200" dirty="0"/>
              <a:t>Purchase order/Invoice</a:t>
            </a:r>
            <a:endParaRPr kumimoji="1" lang="ja-JP" altLang="en-US" sz="1200" dirty="0"/>
          </a:p>
        </p:txBody>
      </p:sp>
      <p:sp>
        <p:nvSpPr>
          <p:cNvPr id="40" name="テキスト ボックス 39">
            <a:extLst>
              <a:ext uri="{FF2B5EF4-FFF2-40B4-BE49-F238E27FC236}">
                <a16:creationId xmlns:a16="http://schemas.microsoft.com/office/drawing/2014/main" id="{4C4EFBF0-43EA-3A11-F09C-0B96C6AB5873}"/>
              </a:ext>
            </a:extLst>
          </p:cNvPr>
          <p:cNvSpPr txBox="1"/>
          <p:nvPr/>
        </p:nvSpPr>
        <p:spPr>
          <a:xfrm>
            <a:off x="4703379" y="1149891"/>
            <a:ext cx="1839311" cy="276999"/>
          </a:xfrm>
          <a:prstGeom prst="rect">
            <a:avLst/>
          </a:prstGeom>
          <a:noFill/>
        </p:spPr>
        <p:txBody>
          <a:bodyPr wrap="square" rtlCol="0">
            <a:spAutoFit/>
          </a:bodyPr>
          <a:lstStyle/>
          <a:p>
            <a:r>
              <a:rPr lang="ja-JP" altLang="en-US" sz="1200" dirty="0"/>
              <a:t>③</a:t>
            </a:r>
            <a:r>
              <a:rPr lang="en-US" altLang="ja-JP" sz="1200" dirty="0"/>
              <a:t>Send</a:t>
            </a:r>
            <a:r>
              <a:rPr lang="ja-JP" altLang="en-US" sz="1200" dirty="0"/>
              <a:t> </a:t>
            </a:r>
            <a:r>
              <a:rPr lang="en-US" altLang="ja-JP" sz="1200" dirty="0"/>
              <a:t>L/C</a:t>
            </a:r>
            <a:endParaRPr kumimoji="1" lang="ja-JP" altLang="en-US" sz="1200" dirty="0"/>
          </a:p>
        </p:txBody>
      </p:sp>
      <p:sp>
        <p:nvSpPr>
          <p:cNvPr id="41" name="テキスト ボックス 40">
            <a:extLst>
              <a:ext uri="{FF2B5EF4-FFF2-40B4-BE49-F238E27FC236}">
                <a16:creationId xmlns:a16="http://schemas.microsoft.com/office/drawing/2014/main" id="{931FBBEC-4582-B335-B635-3DE395200D96}"/>
              </a:ext>
            </a:extLst>
          </p:cNvPr>
          <p:cNvSpPr txBox="1"/>
          <p:nvPr/>
        </p:nvSpPr>
        <p:spPr>
          <a:xfrm>
            <a:off x="4703379" y="1470567"/>
            <a:ext cx="2874580" cy="276999"/>
          </a:xfrm>
          <a:prstGeom prst="rect">
            <a:avLst/>
          </a:prstGeom>
          <a:noFill/>
        </p:spPr>
        <p:txBody>
          <a:bodyPr wrap="square" rtlCol="0">
            <a:spAutoFit/>
          </a:bodyPr>
          <a:lstStyle/>
          <a:p>
            <a:r>
              <a:rPr lang="ja-JP" altLang="en-US" sz="1200" dirty="0"/>
              <a:t>⑩</a:t>
            </a:r>
            <a:r>
              <a:rPr lang="en-US" altLang="ja-JP" sz="1200" dirty="0"/>
              <a:t>Shipping</a:t>
            </a:r>
            <a:r>
              <a:rPr lang="ja-JP" altLang="en-US" sz="1200" dirty="0"/>
              <a:t> </a:t>
            </a:r>
            <a:r>
              <a:rPr lang="en-US" altLang="ja-JP" sz="1200" dirty="0"/>
              <a:t>documents</a:t>
            </a:r>
            <a:r>
              <a:rPr lang="ja-JP" altLang="en-US" sz="1200" dirty="0"/>
              <a:t> </a:t>
            </a:r>
            <a:r>
              <a:rPr lang="en-US" altLang="ja-JP" sz="1200" dirty="0"/>
              <a:t>presentation</a:t>
            </a:r>
            <a:endParaRPr kumimoji="1" lang="ja-JP" altLang="en-US" sz="1200" dirty="0"/>
          </a:p>
        </p:txBody>
      </p:sp>
      <p:sp>
        <p:nvSpPr>
          <p:cNvPr id="42" name="テキスト ボックス 41">
            <a:extLst>
              <a:ext uri="{FF2B5EF4-FFF2-40B4-BE49-F238E27FC236}">
                <a16:creationId xmlns:a16="http://schemas.microsoft.com/office/drawing/2014/main" id="{E8A576B0-014A-7BE2-C3AC-A8401A03AE26}"/>
              </a:ext>
            </a:extLst>
          </p:cNvPr>
          <p:cNvSpPr txBox="1"/>
          <p:nvPr/>
        </p:nvSpPr>
        <p:spPr>
          <a:xfrm>
            <a:off x="4703379" y="1816413"/>
            <a:ext cx="1839311" cy="276999"/>
          </a:xfrm>
          <a:prstGeom prst="rect">
            <a:avLst/>
          </a:prstGeom>
          <a:noFill/>
        </p:spPr>
        <p:txBody>
          <a:bodyPr wrap="square" rtlCol="0">
            <a:spAutoFit/>
          </a:bodyPr>
          <a:lstStyle/>
          <a:p>
            <a:r>
              <a:rPr lang="ja-JP" altLang="en-US" sz="1200" dirty="0"/>
              <a:t>⑪</a:t>
            </a:r>
            <a:r>
              <a:rPr lang="en-US" altLang="ja-JP" sz="1200" dirty="0"/>
              <a:t>Settlement</a:t>
            </a:r>
            <a:endParaRPr kumimoji="1" lang="ja-JP" altLang="en-US" sz="1200" dirty="0"/>
          </a:p>
        </p:txBody>
      </p:sp>
      <p:sp>
        <p:nvSpPr>
          <p:cNvPr id="43" name="テキスト ボックス 42">
            <a:extLst>
              <a:ext uri="{FF2B5EF4-FFF2-40B4-BE49-F238E27FC236}">
                <a16:creationId xmlns:a16="http://schemas.microsoft.com/office/drawing/2014/main" id="{2353363A-26C1-9EB3-359F-6FF277010FC2}"/>
              </a:ext>
            </a:extLst>
          </p:cNvPr>
          <p:cNvSpPr txBox="1"/>
          <p:nvPr/>
        </p:nvSpPr>
        <p:spPr>
          <a:xfrm>
            <a:off x="6350702" y="5840975"/>
            <a:ext cx="1839311" cy="338554"/>
          </a:xfrm>
          <a:prstGeom prst="rect">
            <a:avLst/>
          </a:prstGeom>
          <a:noFill/>
        </p:spPr>
        <p:txBody>
          <a:bodyPr wrap="square" rtlCol="0">
            <a:spAutoFit/>
          </a:bodyPr>
          <a:lstStyle/>
          <a:p>
            <a:r>
              <a:rPr lang="ja-JP" altLang="en-US" sz="1600" b="1" dirty="0"/>
              <a:t>輸送</a:t>
            </a:r>
            <a:endParaRPr lang="en-US" altLang="ja-JP" sz="1600" b="1" dirty="0"/>
          </a:p>
        </p:txBody>
      </p:sp>
      <p:sp>
        <p:nvSpPr>
          <p:cNvPr id="2" name="テキスト ボックス 1">
            <a:extLst>
              <a:ext uri="{FF2B5EF4-FFF2-40B4-BE49-F238E27FC236}">
                <a16:creationId xmlns:a16="http://schemas.microsoft.com/office/drawing/2014/main" id="{F4B01ABB-45A2-3C15-64BF-72754146FD02}"/>
              </a:ext>
            </a:extLst>
          </p:cNvPr>
          <p:cNvSpPr txBox="1"/>
          <p:nvPr/>
        </p:nvSpPr>
        <p:spPr>
          <a:xfrm>
            <a:off x="7588414" y="2340887"/>
            <a:ext cx="1986511" cy="276999"/>
          </a:xfrm>
          <a:prstGeom prst="rect">
            <a:avLst/>
          </a:prstGeom>
          <a:noFill/>
        </p:spPr>
        <p:txBody>
          <a:bodyPr wrap="square" rtlCol="0">
            <a:spAutoFit/>
          </a:bodyPr>
          <a:lstStyle/>
          <a:p>
            <a:r>
              <a:rPr kumimoji="1" lang="ja-JP" altLang="en-US" sz="1200" dirty="0"/>
              <a:t>②</a:t>
            </a:r>
            <a:r>
              <a:rPr kumimoji="1" lang="en-US" altLang="ja-JP" sz="1200" dirty="0"/>
              <a:t>L/C Request</a:t>
            </a:r>
            <a:endParaRPr kumimoji="1" lang="ja-JP" altLang="en-US" sz="1200" dirty="0"/>
          </a:p>
        </p:txBody>
      </p:sp>
      <p:sp>
        <p:nvSpPr>
          <p:cNvPr id="3" name="テキスト ボックス 2">
            <a:extLst>
              <a:ext uri="{FF2B5EF4-FFF2-40B4-BE49-F238E27FC236}">
                <a16:creationId xmlns:a16="http://schemas.microsoft.com/office/drawing/2014/main" id="{D4FAADCF-9619-C108-550E-6EC4451B7F29}"/>
              </a:ext>
            </a:extLst>
          </p:cNvPr>
          <p:cNvSpPr txBox="1"/>
          <p:nvPr/>
        </p:nvSpPr>
        <p:spPr>
          <a:xfrm>
            <a:off x="8240082" y="2722649"/>
            <a:ext cx="1986511" cy="276999"/>
          </a:xfrm>
          <a:prstGeom prst="rect">
            <a:avLst/>
          </a:prstGeom>
          <a:noFill/>
        </p:spPr>
        <p:txBody>
          <a:bodyPr wrap="square" rtlCol="0">
            <a:spAutoFit/>
          </a:bodyPr>
          <a:lstStyle/>
          <a:p>
            <a:r>
              <a:rPr kumimoji="1" lang="ja-JP" altLang="en-US" sz="1200" dirty="0"/>
              <a:t>⑫</a:t>
            </a:r>
            <a:r>
              <a:rPr kumimoji="1" lang="en-US" altLang="ja-JP" sz="1200" dirty="0"/>
              <a:t>Bill Payment Request</a:t>
            </a:r>
            <a:endParaRPr kumimoji="1" lang="ja-JP" altLang="en-US" sz="1200" dirty="0"/>
          </a:p>
        </p:txBody>
      </p:sp>
      <p:sp>
        <p:nvSpPr>
          <p:cNvPr id="7" name="テキスト ボックス 6">
            <a:extLst>
              <a:ext uri="{FF2B5EF4-FFF2-40B4-BE49-F238E27FC236}">
                <a16:creationId xmlns:a16="http://schemas.microsoft.com/office/drawing/2014/main" id="{C186A9FE-5E99-0B27-90D3-BB279A740540}"/>
              </a:ext>
            </a:extLst>
          </p:cNvPr>
          <p:cNvSpPr txBox="1"/>
          <p:nvPr/>
        </p:nvSpPr>
        <p:spPr>
          <a:xfrm>
            <a:off x="9156236" y="3176932"/>
            <a:ext cx="1986511" cy="276999"/>
          </a:xfrm>
          <a:prstGeom prst="rect">
            <a:avLst/>
          </a:prstGeom>
          <a:noFill/>
        </p:spPr>
        <p:txBody>
          <a:bodyPr wrap="square" rtlCol="0">
            <a:spAutoFit/>
          </a:bodyPr>
          <a:lstStyle/>
          <a:p>
            <a:r>
              <a:rPr lang="ja-JP" altLang="en-US" sz="1200" dirty="0"/>
              <a:t>⑬</a:t>
            </a:r>
            <a:r>
              <a:rPr kumimoji="1" lang="en-US" altLang="ja-JP" sz="1200" dirty="0"/>
              <a:t>Payment</a:t>
            </a:r>
            <a:endParaRPr kumimoji="1" lang="ja-JP" altLang="en-US" sz="1200" dirty="0"/>
          </a:p>
        </p:txBody>
      </p:sp>
      <p:sp>
        <p:nvSpPr>
          <p:cNvPr id="9" name="テキスト ボックス 8">
            <a:extLst>
              <a:ext uri="{FF2B5EF4-FFF2-40B4-BE49-F238E27FC236}">
                <a16:creationId xmlns:a16="http://schemas.microsoft.com/office/drawing/2014/main" id="{9B2CBD51-C26C-D7EB-0F3B-9E7B0D85BB59}"/>
              </a:ext>
            </a:extLst>
          </p:cNvPr>
          <p:cNvSpPr txBox="1"/>
          <p:nvPr/>
        </p:nvSpPr>
        <p:spPr>
          <a:xfrm>
            <a:off x="9701751" y="3614629"/>
            <a:ext cx="1986511" cy="276999"/>
          </a:xfrm>
          <a:prstGeom prst="rect">
            <a:avLst/>
          </a:prstGeom>
          <a:noFill/>
        </p:spPr>
        <p:txBody>
          <a:bodyPr wrap="square" rtlCol="0">
            <a:spAutoFit/>
          </a:bodyPr>
          <a:lstStyle/>
          <a:p>
            <a:r>
              <a:rPr lang="ja-JP" altLang="en-US" sz="1200" dirty="0"/>
              <a:t>⑭</a:t>
            </a:r>
            <a:r>
              <a:rPr lang="en-US" altLang="ja-JP" sz="1200" dirty="0"/>
              <a:t>Release order</a:t>
            </a:r>
            <a:endParaRPr kumimoji="1" lang="ja-JP" altLang="en-US" sz="1200" dirty="0"/>
          </a:p>
        </p:txBody>
      </p:sp>
      <p:sp>
        <p:nvSpPr>
          <p:cNvPr id="10" name="テキスト ボックス 9">
            <a:extLst>
              <a:ext uri="{FF2B5EF4-FFF2-40B4-BE49-F238E27FC236}">
                <a16:creationId xmlns:a16="http://schemas.microsoft.com/office/drawing/2014/main" id="{156FBED5-982E-28E7-C9AE-CA157F89F4AC}"/>
              </a:ext>
            </a:extLst>
          </p:cNvPr>
          <p:cNvSpPr txBox="1"/>
          <p:nvPr/>
        </p:nvSpPr>
        <p:spPr>
          <a:xfrm>
            <a:off x="1664377" y="2751051"/>
            <a:ext cx="1986511" cy="276999"/>
          </a:xfrm>
          <a:prstGeom prst="rect">
            <a:avLst/>
          </a:prstGeom>
          <a:noFill/>
        </p:spPr>
        <p:txBody>
          <a:bodyPr wrap="square" rtlCol="0">
            <a:spAutoFit/>
          </a:bodyPr>
          <a:lstStyle/>
          <a:p>
            <a:r>
              <a:rPr lang="ja-JP" altLang="en-US" sz="1200" dirty="0"/>
              <a:t>④</a:t>
            </a:r>
            <a:r>
              <a:rPr kumimoji="1" lang="en-US" altLang="ja-JP" sz="1200" dirty="0"/>
              <a:t>L/C Notice</a:t>
            </a:r>
            <a:endParaRPr kumimoji="1" lang="ja-JP" altLang="en-US" sz="1200" dirty="0"/>
          </a:p>
        </p:txBody>
      </p:sp>
      <p:sp>
        <p:nvSpPr>
          <p:cNvPr id="11" name="テキスト ボックス 10">
            <a:extLst>
              <a:ext uri="{FF2B5EF4-FFF2-40B4-BE49-F238E27FC236}">
                <a16:creationId xmlns:a16="http://schemas.microsoft.com/office/drawing/2014/main" id="{0E692489-B40B-6B27-6D8C-4C08985CB15B}"/>
              </a:ext>
            </a:extLst>
          </p:cNvPr>
          <p:cNvSpPr txBox="1"/>
          <p:nvPr/>
        </p:nvSpPr>
        <p:spPr>
          <a:xfrm>
            <a:off x="2401585" y="3102365"/>
            <a:ext cx="1986511" cy="461665"/>
          </a:xfrm>
          <a:prstGeom prst="rect">
            <a:avLst/>
          </a:prstGeom>
          <a:noFill/>
        </p:spPr>
        <p:txBody>
          <a:bodyPr wrap="square" rtlCol="0">
            <a:spAutoFit/>
          </a:bodyPr>
          <a:lstStyle/>
          <a:p>
            <a:r>
              <a:rPr kumimoji="1" lang="ja-JP" altLang="en-US" sz="1200" dirty="0"/>
              <a:t>⑧</a:t>
            </a:r>
            <a:r>
              <a:rPr kumimoji="1" lang="en-US" altLang="ja-JP" sz="1200" dirty="0"/>
              <a:t>Shipping documents p</a:t>
            </a:r>
            <a:r>
              <a:rPr lang="en-US" altLang="ja-JP" sz="1200" dirty="0"/>
              <a:t>urchase Request</a:t>
            </a:r>
            <a:endParaRPr kumimoji="1" lang="ja-JP" altLang="en-US" sz="1200" dirty="0"/>
          </a:p>
        </p:txBody>
      </p:sp>
      <p:sp>
        <p:nvSpPr>
          <p:cNvPr id="20" name="テキスト ボックス 19">
            <a:extLst>
              <a:ext uri="{FF2B5EF4-FFF2-40B4-BE49-F238E27FC236}">
                <a16:creationId xmlns:a16="http://schemas.microsoft.com/office/drawing/2014/main" id="{40076017-1D4B-7328-CFE7-A040355D6FCB}"/>
              </a:ext>
            </a:extLst>
          </p:cNvPr>
          <p:cNvSpPr txBox="1"/>
          <p:nvPr/>
        </p:nvSpPr>
        <p:spPr>
          <a:xfrm>
            <a:off x="3462834" y="3651805"/>
            <a:ext cx="1986511" cy="276999"/>
          </a:xfrm>
          <a:prstGeom prst="rect">
            <a:avLst/>
          </a:prstGeom>
          <a:noFill/>
        </p:spPr>
        <p:txBody>
          <a:bodyPr wrap="square" rtlCol="0">
            <a:spAutoFit/>
          </a:bodyPr>
          <a:lstStyle/>
          <a:p>
            <a:r>
              <a:rPr lang="ja-JP" altLang="en-US" sz="1200" dirty="0"/>
              <a:t>⑨</a:t>
            </a:r>
            <a:r>
              <a:rPr lang="en-US" altLang="ja-JP" sz="1200" dirty="0"/>
              <a:t>Payment</a:t>
            </a:r>
            <a:endParaRPr kumimoji="1" lang="ja-JP" altLang="en-US" sz="1200" dirty="0"/>
          </a:p>
        </p:txBody>
      </p:sp>
      <p:sp>
        <p:nvSpPr>
          <p:cNvPr id="28" name="テキスト ボックス 27">
            <a:extLst>
              <a:ext uri="{FF2B5EF4-FFF2-40B4-BE49-F238E27FC236}">
                <a16:creationId xmlns:a16="http://schemas.microsoft.com/office/drawing/2014/main" id="{3AFF0701-C5EA-FA81-87A1-B77E3BF92B78}"/>
              </a:ext>
            </a:extLst>
          </p:cNvPr>
          <p:cNvSpPr txBox="1"/>
          <p:nvPr/>
        </p:nvSpPr>
        <p:spPr>
          <a:xfrm>
            <a:off x="1313765" y="5170247"/>
            <a:ext cx="1986511" cy="276999"/>
          </a:xfrm>
          <a:prstGeom prst="rect">
            <a:avLst/>
          </a:prstGeom>
          <a:noFill/>
        </p:spPr>
        <p:txBody>
          <a:bodyPr wrap="square" rtlCol="0">
            <a:spAutoFit/>
          </a:bodyPr>
          <a:lstStyle/>
          <a:p>
            <a:r>
              <a:rPr kumimoji="1" lang="ja-JP" altLang="en-US" sz="1200" dirty="0"/>
              <a:t>⑤</a:t>
            </a:r>
            <a:r>
              <a:rPr kumimoji="1" lang="en-US" altLang="ja-JP" sz="1200" dirty="0"/>
              <a:t>Insurance contract</a:t>
            </a:r>
            <a:endParaRPr kumimoji="1" lang="ja-JP" altLang="en-US" sz="1200" dirty="0"/>
          </a:p>
        </p:txBody>
      </p:sp>
      <p:sp>
        <p:nvSpPr>
          <p:cNvPr id="34" name="テキスト ボックス 33">
            <a:extLst>
              <a:ext uri="{FF2B5EF4-FFF2-40B4-BE49-F238E27FC236}">
                <a16:creationId xmlns:a16="http://schemas.microsoft.com/office/drawing/2014/main" id="{069B3AD1-BC50-4E79-2BD4-4AD2DDD6D5BA}"/>
              </a:ext>
            </a:extLst>
          </p:cNvPr>
          <p:cNvSpPr txBox="1"/>
          <p:nvPr/>
        </p:nvSpPr>
        <p:spPr>
          <a:xfrm>
            <a:off x="2785270" y="4893246"/>
            <a:ext cx="1986511" cy="276999"/>
          </a:xfrm>
          <a:prstGeom prst="rect">
            <a:avLst/>
          </a:prstGeom>
          <a:noFill/>
        </p:spPr>
        <p:txBody>
          <a:bodyPr wrap="square" rtlCol="0">
            <a:spAutoFit/>
          </a:bodyPr>
          <a:lstStyle/>
          <a:p>
            <a:r>
              <a:rPr lang="ja-JP" altLang="en-US" sz="1200" dirty="0"/>
              <a:t>➅</a:t>
            </a:r>
            <a:r>
              <a:rPr lang="en-US" altLang="ja-JP" sz="1200" dirty="0"/>
              <a:t>Shipping request</a:t>
            </a:r>
            <a:endParaRPr kumimoji="1" lang="ja-JP" altLang="en-US" sz="1200" dirty="0"/>
          </a:p>
        </p:txBody>
      </p:sp>
      <p:sp>
        <p:nvSpPr>
          <p:cNvPr id="36" name="テキスト ボックス 35">
            <a:extLst>
              <a:ext uri="{FF2B5EF4-FFF2-40B4-BE49-F238E27FC236}">
                <a16:creationId xmlns:a16="http://schemas.microsoft.com/office/drawing/2014/main" id="{B058FF03-D5A3-19A6-9711-2848A3ABA171}"/>
              </a:ext>
            </a:extLst>
          </p:cNvPr>
          <p:cNvSpPr txBox="1"/>
          <p:nvPr/>
        </p:nvSpPr>
        <p:spPr>
          <a:xfrm>
            <a:off x="3713248" y="5379008"/>
            <a:ext cx="1986511" cy="276999"/>
          </a:xfrm>
          <a:prstGeom prst="rect">
            <a:avLst/>
          </a:prstGeom>
          <a:noFill/>
        </p:spPr>
        <p:txBody>
          <a:bodyPr wrap="square" rtlCol="0">
            <a:spAutoFit/>
          </a:bodyPr>
          <a:lstStyle/>
          <a:p>
            <a:r>
              <a:rPr kumimoji="1" lang="ja-JP" altLang="en-US" sz="1200" dirty="0"/>
              <a:t>⑦</a:t>
            </a:r>
            <a:r>
              <a:rPr kumimoji="1" lang="en-US" altLang="ja-JP" sz="1200" dirty="0"/>
              <a:t>Issue B/L</a:t>
            </a:r>
            <a:endParaRPr kumimoji="1" lang="ja-JP" altLang="en-US" sz="1200" dirty="0"/>
          </a:p>
        </p:txBody>
      </p:sp>
      <p:sp>
        <p:nvSpPr>
          <p:cNvPr id="37" name="テキスト ボックス 36">
            <a:extLst>
              <a:ext uri="{FF2B5EF4-FFF2-40B4-BE49-F238E27FC236}">
                <a16:creationId xmlns:a16="http://schemas.microsoft.com/office/drawing/2014/main" id="{F49879E0-BF80-8018-1E4D-7DF7DC73D816}"/>
              </a:ext>
            </a:extLst>
          </p:cNvPr>
          <p:cNvSpPr txBox="1"/>
          <p:nvPr/>
        </p:nvSpPr>
        <p:spPr>
          <a:xfrm>
            <a:off x="7882761" y="5004313"/>
            <a:ext cx="1839311" cy="276999"/>
          </a:xfrm>
          <a:prstGeom prst="rect">
            <a:avLst/>
          </a:prstGeom>
          <a:noFill/>
        </p:spPr>
        <p:txBody>
          <a:bodyPr wrap="square" rtlCol="0">
            <a:spAutoFit/>
          </a:bodyPr>
          <a:lstStyle/>
          <a:p>
            <a:r>
              <a:rPr lang="ja-JP" altLang="en-US" sz="1200" dirty="0"/>
              <a:t>⑮</a:t>
            </a:r>
            <a:r>
              <a:rPr kumimoji="1" lang="en-US" altLang="ja-JP" sz="1200" dirty="0"/>
              <a:t>B/L Presentation</a:t>
            </a:r>
            <a:endParaRPr kumimoji="1" lang="ja-JP" altLang="en-US" sz="1200" dirty="0"/>
          </a:p>
        </p:txBody>
      </p:sp>
      <p:sp>
        <p:nvSpPr>
          <p:cNvPr id="39" name="テキスト ボックス 38">
            <a:extLst>
              <a:ext uri="{FF2B5EF4-FFF2-40B4-BE49-F238E27FC236}">
                <a16:creationId xmlns:a16="http://schemas.microsoft.com/office/drawing/2014/main" id="{A466FBE7-7BFC-C7E3-F193-5FC46BFE9A70}"/>
              </a:ext>
            </a:extLst>
          </p:cNvPr>
          <p:cNvSpPr txBox="1"/>
          <p:nvPr/>
        </p:nvSpPr>
        <p:spPr>
          <a:xfrm>
            <a:off x="9222827" y="5342154"/>
            <a:ext cx="1839311" cy="276999"/>
          </a:xfrm>
          <a:prstGeom prst="rect">
            <a:avLst/>
          </a:prstGeom>
          <a:noFill/>
        </p:spPr>
        <p:txBody>
          <a:bodyPr wrap="square" rtlCol="0">
            <a:spAutoFit/>
          </a:bodyPr>
          <a:lstStyle/>
          <a:p>
            <a:r>
              <a:rPr kumimoji="1" lang="ja-JP" altLang="en-US" sz="1200" dirty="0"/>
              <a:t>⑯</a:t>
            </a:r>
            <a:r>
              <a:rPr kumimoji="1" lang="en-US" altLang="ja-JP" sz="1200" dirty="0"/>
              <a:t>Freight pick up</a:t>
            </a:r>
            <a:endParaRPr kumimoji="1" lang="ja-JP" altLang="en-US" sz="1200" dirty="0"/>
          </a:p>
        </p:txBody>
      </p:sp>
      <p:sp>
        <p:nvSpPr>
          <p:cNvPr id="50" name="楕円 49">
            <a:extLst>
              <a:ext uri="{FF2B5EF4-FFF2-40B4-BE49-F238E27FC236}">
                <a16:creationId xmlns:a16="http://schemas.microsoft.com/office/drawing/2014/main" id="{A0AB5FCE-9326-D20D-1A4A-035CAE10CDA9}"/>
              </a:ext>
            </a:extLst>
          </p:cNvPr>
          <p:cNvSpPr/>
          <p:nvPr/>
        </p:nvSpPr>
        <p:spPr>
          <a:xfrm>
            <a:off x="1449239" y="1238847"/>
            <a:ext cx="9445924" cy="1468925"/>
          </a:xfrm>
          <a:prstGeom prst="ellipse">
            <a:avLst/>
          </a:prstGeom>
          <a:noFill/>
          <a:ln w="3810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楕円 50">
            <a:extLst>
              <a:ext uri="{FF2B5EF4-FFF2-40B4-BE49-F238E27FC236}">
                <a16:creationId xmlns:a16="http://schemas.microsoft.com/office/drawing/2014/main" id="{9C5C4C73-7918-035F-46BC-D55794EEEEF4}"/>
              </a:ext>
            </a:extLst>
          </p:cNvPr>
          <p:cNvSpPr/>
          <p:nvPr/>
        </p:nvSpPr>
        <p:spPr>
          <a:xfrm>
            <a:off x="2207875" y="3723431"/>
            <a:ext cx="7934608" cy="1353680"/>
          </a:xfrm>
          <a:prstGeom prst="ellipse">
            <a:avLst/>
          </a:prstGeom>
          <a:noFill/>
          <a:ln w="38100">
            <a:solidFill>
              <a:srgbClr val="0070C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楕円 51">
            <a:extLst>
              <a:ext uri="{FF2B5EF4-FFF2-40B4-BE49-F238E27FC236}">
                <a16:creationId xmlns:a16="http://schemas.microsoft.com/office/drawing/2014/main" id="{A247BC71-6985-A207-1FA4-0D00E7F598F9}"/>
              </a:ext>
            </a:extLst>
          </p:cNvPr>
          <p:cNvSpPr/>
          <p:nvPr/>
        </p:nvSpPr>
        <p:spPr>
          <a:xfrm>
            <a:off x="3270258" y="5287755"/>
            <a:ext cx="6872225" cy="1468925"/>
          </a:xfrm>
          <a:prstGeom prst="ellipse">
            <a:avLst/>
          </a:prstGeom>
          <a:noFill/>
          <a:ln w="38100">
            <a:solidFill>
              <a:srgbClr val="00B05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ボックス 52">
            <a:extLst>
              <a:ext uri="{FF2B5EF4-FFF2-40B4-BE49-F238E27FC236}">
                <a16:creationId xmlns:a16="http://schemas.microsoft.com/office/drawing/2014/main" id="{A89A880E-F52C-3346-EB66-62BB3D6829EA}"/>
              </a:ext>
            </a:extLst>
          </p:cNvPr>
          <p:cNvSpPr txBox="1"/>
          <p:nvPr/>
        </p:nvSpPr>
        <p:spPr>
          <a:xfrm>
            <a:off x="5996068" y="5387561"/>
            <a:ext cx="2054801" cy="369332"/>
          </a:xfrm>
          <a:prstGeom prst="rect">
            <a:avLst/>
          </a:prstGeom>
          <a:noFill/>
        </p:spPr>
        <p:txBody>
          <a:bodyPr wrap="square" rtlCol="0">
            <a:spAutoFit/>
          </a:bodyPr>
          <a:lstStyle/>
          <a:p>
            <a:r>
              <a:rPr kumimoji="1" lang="ja-JP" altLang="en-US" b="1" dirty="0">
                <a:solidFill>
                  <a:srgbClr val="00B050"/>
                </a:solidFill>
                <a:latin typeface="Arial Black" panose="020B0A04020102020204" pitchFamily="34" charset="0"/>
              </a:rPr>
              <a:t>物流ドメイン</a:t>
            </a:r>
          </a:p>
        </p:txBody>
      </p:sp>
      <p:sp>
        <p:nvSpPr>
          <p:cNvPr id="54" name="テキスト ボックス 53">
            <a:extLst>
              <a:ext uri="{FF2B5EF4-FFF2-40B4-BE49-F238E27FC236}">
                <a16:creationId xmlns:a16="http://schemas.microsoft.com/office/drawing/2014/main" id="{AEB280CA-102C-1915-CA08-18E6F2422DA9}"/>
              </a:ext>
            </a:extLst>
          </p:cNvPr>
          <p:cNvSpPr txBox="1"/>
          <p:nvPr/>
        </p:nvSpPr>
        <p:spPr>
          <a:xfrm>
            <a:off x="5428552" y="2286076"/>
            <a:ext cx="2054801" cy="369332"/>
          </a:xfrm>
          <a:prstGeom prst="rect">
            <a:avLst/>
          </a:prstGeom>
          <a:noFill/>
        </p:spPr>
        <p:txBody>
          <a:bodyPr wrap="square" rtlCol="0">
            <a:spAutoFit/>
          </a:bodyPr>
          <a:lstStyle/>
          <a:p>
            <a:r>
              <a:rPr lang="ja-JP" altLang="en-US" b="1" dirty="0">
                <a:solidFill>
                  <a:srgbClr val="FF0000"/>
                </a:solidFill>
                <a:latin typeface="Arial Black" panose="020B0A04020102020204" pitchFamily="34" charset="0"/>
              </a:rPr>
              <a:t>金流ドメイン</a:t>
            </a:r>
            <a:endParaRPr kumimoji="1" lang="ja-JP" altLang="en-US" b="1" dirty="0">
              <a:solidFill>
                <a:srgbClr val="FF0000"/>
              </a:solidFill>
              <a:latin typeface="Arial Black" panose="020B0A04020102020204" pitchFamily="34" charset="0"/>
            </a:endParaRPr>
          </a:p>
        </p:txBody>
      </p:sp>
      <p:sp>
        <p:nvSpPr>
          <p:cNvPr id="55" name="テキスト ボックス 54">
            <a:extLst>
              <a:ext uri="{FF2B5EF4-FFF2-40B4-BE49-F238E27FC236}">
                <a16:creationId xmlns:a16="http://schemas.microsoft.com/office/drawing/2014/main" id="{8193E277-41D1-08E2-D435-715811772C0A}"/>
              </a:ext>
            </a:extLst>
          </p:cNvPr>
          <p:cNvSpPr txBox="1"/>
          <p:nvPr/>
        </p:nvSpPr>
        <p:spPr>
          <a:xfrm>
            <a:off x="5529602" y="3840907"/>
            <a:ext cx="2054801" cy="369332"/>
          </a:xfrm>
          <a:prstGeom prst="rect">
            <a:avLst/>
          </a:prstGeom>
          <a:noFill/>
        </p:spPr>
        <p:txBody>
          <a:bodyPr wrap="square" rtlCol="0">
            <a:spAutoFit/>
          </a:bodyPr>
          <a:lstStyle/>
          <a:p>
            <a:r>
              <a:rPr kumimoji="1" lang="ja-JP" altLang="en-US" b="1" dirty="0">
                <a:solidFill>
                  <a:srgbClr val="0070C0"/>
                </a:solidFill>
                <a:latin typeface="Arial Black" panose="020B0A04020102020204" pitchFamily="34" charset="0"/>
              </a:rPr>
              <a:t>商流ドメイン</a:t>
            </a:r>
          </a:p>
        </p:txBody>
      </p:sp>
      <p:sp>
        <p:nvSpPr>
          <p:cNvPr id="46" name="テキスト ボックス 45">
            <a:extLst>
              <a:ext uri="{FF2B5EF4-FFF2-40B4-BE49-F238E27FC236}">
                <a16:creationId xmlns:a16="http://schemas.microsoft.com/office/drawing/2014/main" id="{89E5CA43-FD8A-DBAD-F42B-BB3D4B909EA8}"/>
              </a:ext>
            </a:extLst>
          </p:cNvPr>
          <p:cNvSpPr txBox="1"/>
          <p:nvPr/>
        </p:nvSpPr>
        <p:spPr>
          <a:xfrm>
            <a:off x="5218385" y="2870644"/>
            <a:ext cx="1949673" cy="646331"/>
          </a:xfrm>
          <a:prstGeom prst="rect">
            <a:avLst/>
          </a:prstGeom>
          <a:noFill/>
        </p:spPr>
        <p:txBody>
          <a:bodyPr wrap="square" rtlCol="0">
            <a:spAutoFit/>
          </a:bodyPr>
          <a:lstStyle/>
          <a:p>
            <a:pPr algn="ctr"/>
            <a:r>
              <a:rPr kumimoji="1" lang="ja-JP" altLang="en-US" b="1" dirty="0">
                <a:solidFill>
                  <a:srgbClr val="7030A0"/>
                </a:solidFill>
              </a:rPr>
              <a:t>ペーパーレス化</a:t>
            </a:r>
            <a:endParaRPr kumimoji="1" lang="en-US" altLang="ja-JP" b="1" dirty="0">
              <a:solidFill>
                <a:srgbClr val="7030A0"/>
              </a:solidFill>
            </a:endParaRPr>
          </a:p>
          <a:p>
            <a:pPr algn="ctr"/>
            <a:r>
              <a:rPr lang="ja-JP" altLang="en-US" b="1" dirty="0">
                <a:solidFill>
                  <a:srgbClr val="7030A0"/>
                </a:solidFill>
              </a:rPr>
              <a:t>が進まない</a:t>
            </a:r>
            <a:endParaRPr kumimoji="1" lang="ja-JP" altLang="en-US" b="1" dirty="0">
              <a:solidFill>
                <a:srgbClr val="7030A0"/>
              </a:solidFill>
            </a:endParaRPr>
          </a:p>
        </p:txBody>
      </p:sp>
      <p:cxnSp>
        <p:nvCxnSpPr>
          <p:cNvPr id="48" name="直線矢印コネクタ 47">
            <a:extLst>
              <a:ext uri="{FF2B5EF4-FFF2-40B4-BE49-F238E27FC236}">
                <a16:creationId xmlns:a16="http://schemas.microsoft.com/office/drawing/2014/main" id="{938E29B5-8C90-2C62-EF9D-5BF8B9875EA2}"/>
              </a:ext>
            </a:extLst>
          </p:cNvPr>
          <p:cNvCxnSpPr/>
          <p:nvPr/>
        </p:nvCxnSpPr>
        <p:spPr>
          <a:xfrm flipH="1">
            <a:off x="4566770" y="3191269"/>
            <a:ext cx="959837" cy="237731"/>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直線矢印コネクタ 48">
            <a:extLst>
              <a:ext uri="{FF2B5EF4-FFF2-40B4-BE49-F238E27FC236}">
                <a16:creationId xmlns:a16="http://schemas.microsoft.com/office/drawing/2014/main" id="{3722D50F-BB3D-2DDF-DCD3-CEA0B26A996B}"/>
              </a:ext>
            </a:extLst>
          </p:cNvPr>
          <p:cNvCxnSpPr>
            <a:cxnSpLocks/>
          </p:cNvCxnSpPr>
          <p:nvPr/>
        </p:nvCxnSpPr>
        <p:spPr>
          <a:xfrm>
            <a:off x="6896454" y="3206195"/>
            <a:ext cx="930164" cy="144594"/>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7637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ppt_x"/>
                                          </p:val>
                                        </p:tav>
                                        <p:tav tm="100000">
                                          <p:val>
                                            <p:strVal val="#ppt_x"/>
                                          </p:val>
                                        </p:tav>
                                      </p:tavLst>
                                    </p:anim>
                                    <p:anim calcmode="lin" valueType="num">
                                      <p:cBhvr additive="base">
                                        <p:cTn id="12" dur="500" fill="hold"/>
                                        <p:tgtEl>
                                          <p:spTgt spid="4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500" fill="hold"/>
                                        <p:tgtEl>
                                          <p:spTgt spid="48"/>
                                        </p:tgtEl>
                                        <p:attrNameLst>
                                          <p:attrName>ppt_x</p:attrName>
                                        </p:attrNameLst>
                                      </p:cBhvr>
                                      <p:tavLst>
                                        <p:tav tm="0">
                                          <p:val>
                                            <p:strVal val="#ppt_x"/>
                                          </p:val>
                                        </p:tav>
                                        <p:tav tm="100000">
                                          <p:val>
                                            <p:strVal val="#ppt_x"/>
                                          </p:val>
                                        </p:tav>
                                      </p:tavLst>
                                    </p:anim>
                                    <p:anim calcmode="lin" valueType="num">
                                      <p:cBhvr additive="base">
                                        <p:cTn id="20" dur="500" fill="hold"/>
                                        <p:tgtEl>
                                          <p:spTgt spid="48"/>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fill="hold"/>
                                        <p:tgtEl>
                                          <p:spTgt spid="49"/>
                                        </p:tgtEl>
                                        <p:attrNameLst>
                                          <p:attrName>ppt_x</p:attrName>
                                        </p:attrNameLst>
                                      </p:cBhvr>
                                      <p:tavLst>
                                        <p:tav tm="0">
                                          <p:val>
                                            <p:strVal val="#ppt_x"/>
                                          </p:val>
                                        </p:tav>
                                        <p:tav tm="100000">
                                          <p:val>
                                            <p:strVal val="#ppt_x"/>
                                          </p:val>
                                        </p:tav>
                                      </p:tavLst>
                                    </p:anim>
                                    <p:anim calcmode="lin" valueType="num">
                                      <p:cBhvr additive="base">
                                        <p:cTn id="24"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4" grpId="0" animBg="1"/>
      <p:bldP spid="4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CB8EB8C9-B5B8-2D3C-B3C3-E31C0FADC791}"/>
              </a:ext>
            </a:extLst>
          </p:cNvPr>
          <p:cNvSpPr txBox="1"/>
          <p:nvPr/>
        </p:nvSpPr>
        <p:spPr>
          <a:xfrm>
            <a:off x="396813" y="2244645"/>
            <a:ext cx="11591987" cy="1200329"/>
          </a:xfrm>
          <a:prstGeom prst="rect">
            <a:avLst/>
          </a:prstGeom>
          <a:noFill/>
          <a:ln>
            <a:solidFill>
              <a:schemeClr val="accent1">
                <a:shade val="50000"/>
              </a:schemeClr>
            </a:solidFill>
          </a:ln>
        </p:spPr>
        <p:txBody>
          <a:bodyPr wrap="square">
            <a:spAutoFit/>
          </a:bodyPr>
          <a:lstStyle/>
          <a:p>
            <a:r>
              <a:rPr lang="ja-JP" altLang="en-US" sz="2400" b="1" noProof="1"/>
              <a:t>目的：</a:t>
            </a:r>
            <a:r>
              <a:rPr lang="en-US" altLang="ja-JP" sz="2400" b="1" noProof="1"/>
              <a:t>紙文書の交換に依存し続けることによって生じる既存の貿易金融の障壁を軽減することによって、電子移転可能な記録 (MLETR) に関するUNCITRALモデル法の実施を支援するためのセマンティック基盤の開発、維持、公開</a:t>
            </a:r>
            <a:r>
              <a:rPr lang="ja-JP" altLang="en-US" sz="2400" b="1" noProof="1"/>
              <a:t>を目的とする。</a:t>
            </a:r>
            <a:endParaRPr lang="ja-JP" altLang="en-US" sz="2400" dirty="0"/>
          </a:p>
        </p:txBody>
      </p:sp>
      <p:sp>
        <p:nvSpPr>
          <p:cNvPr id="2" name="テキスト ボックス 1">
            <a:extLst>
              <a:ext uri="{FF2B5EF4-FFF2-40B4-BE49-F238E27FC236}">
                <a16:creationId xmlns:a16="http://schemas.microsoft.com/office/drawing/2014/main" id="{3649C7B3-37FE-FDE3-E63A-B0E1341E39EF}"/>
              </a:ext>
            </a:extLst>
          </p:cNvPr>
          <p:cNvSpPr txBox="1"/>
          <p:nvPr/>
        </p:nvSpPr>
        <p:spPr>
          <a:xfrm>
            <a:off x="396813" y="293298"/>
            <a:ext cx="7315201" cy="523220"/>
          </a:xfrm>
          <a:prstGeom prst="rect">
            <a:avLst/>
          </a:prstGeom>
          <a:noFill/>
        </p:spPr>
        <p:txBody>
          <a:bodyPr wrap="square" rtlCol="0">
            <a:spAutoFit/>
          </a:bodyPr>
          <a:lstStyle/>
          <a:p>
            <a:r>
              <a:rPr lang="ja-JP" altLang="en-US" sz="2800" b="1" dirty="0">
                <a:solidFill>
                  <a:srgbClr val="0070C0"/>
                </a:solidFill>
              </a:rPr>
              <a:t>国連</a:t>
            </a:r>
            <a:r>
              <a:rPr lang="en-US" altLang="ja-JP" sz="2800" b="1" dirty="0">
                <a:solidFill>
                  <a:srgbClr val="0070C0"/>
                </a:solidFill>
              </a:rPr>
              <a:t>CEFACT</a:t>
            </a:r>
            <a:r>
              <a:rPr kumimoji="1" lang="ja-JP" altLang="en-US" sz="2800" b="1" dirty="0">
                <a:solidFill>
                  <a:srgbClr val="0070C0"/>
                </a:solidFill>
              </a:rPr>
              <a:t>で貿易金融プロジェクト開始</a:t>
            </a:r>
            <a:endParaRPr kumimoji="1" lang="en-US" altLang="ja-JP" sz="2800" b="1" dirty="0">
              <a:solidFill>
                <a:srgbClr val="0070C0"/>
              </a:solidFill>
            </a:endParaRPr>
          </a:p>
        </p:txBody>
      </p:sp>
      <p:sp>
        <p:nvSpPr>
          <p:cNvPr id="4" name="テキスト ボックス 3">
            <a:extLst>
              <a:ext uri="{FF2B5EF4-FFF2-40B4-BE49-F238E27FC236}">
                <a16:creationId xmlns:a16="http://schemas.microsoft.com/office/drawing/2014/main" id="{BD46EE4B-D7E8-883E-C693-73E690C68BB9}"/>
              </a:ext>
            </a:extLst>
          </p:cNvPr>
          <p:cNvSpPr txBox="1"/>
          <p:nvPr/>
        </p:nvSpPr>
        <p:spPr>
          <a:xfrm>
            <a:off x="4554749" y="929279"/>
            <a:ext cx="7281652" cy="1200329"/>
          </a:xfrm>
          <a:prstGeom prst="rect">
            <a:avLst/>
          </a:prstGeom>
          <a:noFill/>
          <a:ln>
            <a:noFill/>
          </a:ln>
        </p:spPr>
        <p:txBody>
          <a:bodyPr wrap="square" rtlCol="0">
            <a:spAutoFit/>
          </a:bodyPr>
          <a:lstStyle/>
          <a:p>
            <a:r>
              <a:rPr kumimoji="1" lang="ja-JP" altLang="en-US" b="1" dirty="0"/>
              <a:t>プロジェクト名称：</a:t>
            </a:r>
            <a:r>
              <a:rPr kumimoji="1" lang="en-US" altLang="ja-JP" b="1" dirty="0"/>
              <a:t>Buy/Ship/Pay Data Exchange Structures for </a:t>
            </a:r>
          </a:p>
          <a:p>
            <a:r>
              <a:rPr lang="ja-JP" altLang="en-US" b="1" dirty="0"/>
              <a:t>　　　　　　　　　</a:t>
            </a:r>
            <a:r>
              <a:rPr kumimoji="1" lang="en-US" altLang="ja-JP" b="1" dirty="0"/>
              <a:t>Trade Finance Facilitation</a:t>
            </a:r>
          </a:p>
          <a:p>
            <a:r>
              <a:rPr kumimoji="1" lang="ja-JP" altLang="en-US" b="1" dirty="0"/>
              <a:t>プロジェクト</a:t>
            </a:r>
            <a:r>
              <a:rPr lang="ja-JP" altLang="en-US" b="1" dirty="0"/>
              <a:t>リーダ</a:t>
            </a:r>
            <a:r>
              <a:rPr kumimoji="1" lang="ja-JP" altLang="en-US" b="1" dirty="0"/>
              <a:t>：国連</a:t>
            </a:r>
            <a:r>
              <a:rPr lang="en-US" altLang="ja-JP" b="1" dirty="0"/>
              <a:t>CEFACT</a:t>
            </a:r>
            <a:r>
              <a:rPr lang="ja-JP" altLang="en-US" b="1" dirty="0"/>
              <a:t>議長（</a:t>
            </a:r>
            <a:r>
              <a:rPr lang="en-US" altLang="ja-JP" b="1" dirty="0"/>
              <a:t>Sue Probert</a:t>
            </a:r>
            <a:r>
              <a:rPr lang="ja-JP" altLang="en-US" b="1" dirty="0"/>
              <a:t>）</a:t>
            </a:r>
            <a:endParaRPr kumimoji="1" lang="en-US" altLang="ja-JP" b="1" dirty="0"/>
          </a:p>
          <a:p>
            <a:r>
              <a:rPr lang="ja-JP" altLang="en-US" b="1" dirty="0"/>
              <a:t>プロジェクト期間：</a:t>
            </a:r>
            <a:r>
              <a:rPr lang="en-US" altLang="ja-JP" b="1" dirty="0"/>
              <a:t>2023</a:t>
            </a:r>
            <a:r>
              <a:rPr lang="ja-JP" altLang="en-US" b="1" dirty="0"/>
              <a:t>年</a:t>
            </a:r>
            <a:r>
              <a:rPr lang="en-US" altLang="ja-JP" b="1" dirty="0"/>
              <a:t>5</a:t>
            </a:r>
            <a:r>
              <a:rPr lang="ja-JP" altLang="en-US" b="1" dirty="0"/>
              <a:t>月～</a:t>
            </a:r>
            <a:r>
              <a:rPr lang="en-US" altLang="ja-JP" b="1" dirty="0"/>
              <a:t>2024</a:t>
            </a:r>
            <a:r>
              <a:rPr lang="ja-JP" altLang="en-US" b="1" dirty="0"/>
              <a:t>年</a:t>
            </a:r>
            <a:r>
              <a:rPr lang="en-US" altLang="ja-JP" b="1" dirty="0"/>
              <a:t>12</a:t>
            </a:r>
            <a:r>
              <a:rPr lang="ja-JP" altLang="en-US" b="1" dirty="0"/>
              <a:t>月</a:t>
            </a:r>
            <a:endParaRPr kumimoji="1" lang="ja-JP" altLang="en-US" b="1" dirty="0"/>
          </a:p>
        </p:txBody>
      </p:sp>
      <p:sp>
        <p:nvSpPr>
          <p:cNvPr id="5" name="テキスト ボックス 4">
            <a:extLst>
              <a:ext uri="{FF2B5EF4-FFF2-40B4-BE49-F238E27FC236}">
                <a16:creationId xmlns:a16="http://schemas.microsoft.com/office/drawing/2014/main" id="{2FA67F0B-9D00-7E0F-5C97-3D58970E998D}"/>
              </a:ext>
            </a:extLst>
          </p:cNvPr>
          <p:cNvSpPr txBox="1"/>
          <p:nvPr/>
        </p:nvSpPr>
        <p:spPr>
          <a:xfrm>
            <a:off x="2022125" y="5337445"/>
            <a:ext cx="8341360" cy="523220"/>
          </a:xfrm>
          <a:prstGeom prst="rect">
            <a:avLst/>
          </a:prstGeom>
          <a:noFill/>
        </p:spPr>
        <p:txBody>
          <a:bodyPr wrap="square" rtlCol="0">
            <a:spAutoFit/>
          </a:bodyPr>
          <a:lstStyle/>
          <a:p>
            <a:r>
              <a:rPr kumimoji="1" lang="ja-JP" altLang="en-US" sz="2800" b="1" dirty="0">
                <a:solidFill>
                  <a:srgbClr val="FF0000"/>
                </a:solidFill>
              </a:rPr>
              <a:t>日本はプロジェクトに賛成し、積極的参加を表明。</a:t>
            </a:r>
          </a:p>
        </p:txBody>
      </p:sp>
      <p:sp>
        <p:nvSpPr>
          <p:cNvPr id="7" name="テキスト ボックス 6">
            <a:extLst>
              <a:ext uri="{FF2B5EF4-FFF2-40B4-BE49-F238E27FC236}">
                <a16:creationId xmlns:a16="http://schemas.microsoft.com/office/drawing/2014/main" id="{04ADC48B-9CD8-9B28-01D5-F61FC1CB5799}"/>
              </a:ext>
            </a:extLst>
          </p:cNvPr>
          <p:cNvSpPr txBox="1"/>
          <p:nvPr/>
        </p:nvSpPr>
        <p:spPr>
          <a:xfrm>
            <a:off x="335852" y="3232209"/>
            <a:ext cx="11713907" cy="1938992"/>
          </a:xfrm>
          <a:prstGeom prst="rect">
            <a:avLst/>
          </a:prstGeom>
          <a:noFill/>
        </p:spPr>
        <p:txBody>
          <a:bodyPr wrap="square" rtlCol="0">
            <a:spAutoFit/>
          </a:bodyPr>
          <a:lstStyle/>
          <a:p>
            <a:pPr marL="342900" indent="-342900">
              <a:buFont typeface="Wingdings" panose="05000000000000000000" pitchFamily="2" charset="2"/>
              <a:buChar char="Ø"/>
            </a:pPr>
            <a:endParaRPr kumimoji="1" lang="en-US" altLang="ja-JP" sz="2400" dirty="0"/>
          </a:p>
          <a:p>
            <a:pPr marL="342900" indent="-342900">
              <a:buFont typeface="Wingdings" panose="05000000000000000000" pitchFamily="2" charset="2"/>
              <a:buChar char="Ø"/>
            </a:pPr>
            <a:r>
              <a:rPr kumimoji="1" lang="ja-JP" altLang="en-US" sz="2400" dirty="0"/>
              <a:t>国連</a:t>
            </a:r>
            <a:r>
              <a:rPr lang="en-US" altLang="ja-JP" sz="2400" dirty="0"/>
              <a:t>CEFACT</a:t>
            </a:r>
            <a:r>
              <a:rPr lang="ja-JP" altLang="en-US" sz="2400" dirty="0"/>
              <a:t>標準による</a:t>
            </a:r>
            <a:r>
              <a:rPr kumimoji="1" lang="ja-JP" altLang="en-US" sz="2400" dirty="0"/>
              <a:t>商流／物流／金流間の人手を介さない情報連携を目指す。</a:t>
            </a:r>
            <a:endParaRPr kumimoji="1" lang="en-US" altLang="ja-JP" sz="2400" dirty="0"/>
          </a:p>
          <a:p>
            <a:pPr marL="342900" indent="-342900">
              <a:buFont typeface="Wingdings" panose="05000000000000000000" pitchFamily="2" charset="2"/>
              <a:buChar char="Ø"/>
            </a:pPr>
            <a:endParaRPr kumimoji="1" lang="en-US" altLang="ja-JP" sz="2400" dirty="0"/>
          </a:p>
          <a:p>
            <a:pPr marL="342900" indent="-342900">
              <a:buFont typeface="Wingdings" panose="05000000000000000000" pitchFamily="2" charset="2"/>
              <a:buChar char="Ø"/>
            </a:pPr>
            <a:r>
              <a:rPr kumimoji="1" lang="ja-JP" altLang="en-US" sz="2400" dirty="0"/>
              <a:t>譲渡性文書の電子的交換を可能にする。</a:t>
            </a:r>
            <a:endParaRPr kumimoji="1" lang="en-US" altLang="ja-JP" sz="2400" dirty="0"/>
          </a:p>
          <a:p>
            <a:pPr marL="342900" indent="-342900">
              <a:buFont typeface="Wingdings" panose="05000000000000000000" pitchFamily="2" charset="2"/>
              <a:buChar char="Ø"/>
            </a:pPr>
            <a:endParaRPr lang="en-US" altLang="ja-JP" sz="2400" dirty="0"/>
          </a:p>
        </p:txBody>
      </p:sp>
    </p:spTree>
    <p:extLst>
      <p:ext uri="{BB962C8B-B14F-4D97-AF65-F5344CB8AC3E}">
        <p14:creationId xmlns:p14="http://schemas.microsoft.com/office/powerpoint/2010/main" val="6199969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7BF4A3A4-6468-0570-394E-F76FDED4C7AF}"/>
              </a:ext>
            </a:extLst>
          </p:cNvPr>
          <p:cNvSpPr txBox="1"/>
          <p:nvPr/>
        </p:nvSpPr>
        <p:spPr>
          <a:xfrm>
            <a:off x="355600" y="480814"/>
            <a:ext cx="7670800" cy="523220"/>
          </a:xfrm>
          <a:prstGeom prst="rect">
            <a:avLst/>
          </a:prstGeom>
          <a:noFill/>
        </p:spPr>
        <p:txBody>
          <a:bodyPr wrap="square">
            <a:spAutoFit/>
          </a:bodyPr>
          <a:lstStyle/>
          <a:p>
            <a:r>
              <a:rPr kumimoji="1" lang="ja-JP" altLang="en-US" sz="2800" b="1" dirty="0">
                <a:solidFill>
                  <a:srgbClr val="0070C0"/>
                </a:solidFill>
              </a:rPr>
              <a:t>貿易金融プロジェクトで開発及び見直す文書</a:t>
            </a:r>
            <a:endParaRPr lang="ja-JP" altLang="en-US" sz="2800" dirty="0"/>
          </a:p>
        </p:txBody>
      </p:sp>
      <p:sp>
        <p:nvSpPr>
          <p:cNvPr id="4" name="テキスト ボックス 3">
            <a:extLst>
              <a:ext uri="{FF2B5EF4-FFF2-40B4-BE49-F238E27FC236}">
                <a16:creationId xmlns:a16="http://schemas.microsoft.com/office/drawing/2014/main" id="{5304C25B-D001-D1B6-B031-316A8A88A6DD}"/>
              </a:ext>
            </a:extLst>
          </p:cNvPr>
          <p:cNvSpPr txBox="1"/>
          <p:nvPr/>
        </p:nvSpPr>
        <p:spPr>
          <a:xfrm>
            <a:off x="355600" y="1339334"/>
            <a:ext cx="10088880" cy="3416320"/>
          </a:xfrm>
          <a:prstGeom prst="rect">
            <a:avLst/>
          </a:prstGeom>
          <a:noFill/>
        </p:spPr>
        <p:txBody>
          <a:bodyPr wrap="square" rtlCol="0">
            <a:spAutoFit/>
          </a:bodyPr>
          <a:lstStyle/>
          <a:p>
            <a:r>
              <a:rPr kumimoji="1" lang="ja-JP" altLang="en-US" sz="2400" b="1" dirty="0"/>
              <a:t>＜新規開発する電子文書＞</a:t>
            </a:r>
            <a:endParaRPr kumimoji="1" lang="en-US" altLang="ja-JP" sz="2400" b="1" dirty="0"/>
          </a:p>
          <a:p>
            <a:pPr marL="800100" lvl="1" indent="-342900">
              <a:buFont typeface="Wingdings" panose="05000000000000000000" pitchFamily="2" charset="2"/>
              <a:buChar char="Ø"/>
            </a:pPr>
            <a:r>
              <a:rPr lang="ja-JP" altLang="en-US" sz="2400" b="1" dirty="0"/>
              <a:t>信用状（</a:t>
            </a:r>
            <a:r>
              <a:rPr lang="en-US" altLang="ja-JP" sz="2400" b="1" dirty="0"/>
              <a:t>Documentary Credit</a:t>
            </a:r>
            <a:r>
              <a:rPr lang="ja-JP" altLang="en-US" sz="2400" b="1" dirty="0"/>
              <a:t>）</a:t>
            </a:r>
            <a:endParaRPr lang="en-US" altLang="ja-JP" sz="2400" b="1" dirty="0"/>
          </a:p>
          <a:p>
            <a:pPr marL="800100" lvl="1" indent="-342900">
              <a:buFont typeface="Wingdings" panose="05000000000000000000" pitchFamily="2" charset="2"/>
              <a:buChar char="Ø"/>
            </a:pPr>
            <a:r>
              <a:rPr kumimoji="1" lang="ja-JP" altLang="en-US" sz="2400" b="1" dirty="0"/>
              <a:t>非特恵原産地証明（</a:t>
            </a:r>
            <a:r>
              <a:rPr kumimoji="1" lang="en-US" altLang="ja-JP" sz="2400" b="1" dirty="0"/>
              <a:t>Non-Preferential Certificate of Origin</a:t>
            </a:r>
            <a:r>
              <a:rPr kumimoji="1" lang="ja-JP" altLang="en-US" sz="2400" b="1" dirty="0"/>
              <a:t>）</a:t>
            </a:r>
            <a:endParaRPr kumimoji="1" lang="en-US" altLang="ja-JP" sz="2400" b="1" dirty="0"/>
          </a:p>
          <a:p>
            <a:pPr marL="800100" lvl="1" indent="-342900">
              <a:buFont typeface="Wingdings" panose="05000000000000000000" pitchFamily="2" charset="2"/>
              <a:buChar char="Ø"/>
            </a:pPr>
            <a:r>
              <a:rPr lang="ja-JP" altLang="en-US" sz="2400" b="1" dirty="0"/>
              <a:t>海上貨物保険証（</a:t>
            </a:r>
            <a:r>
              <a:rPr lang="en-US" altLang="ja-JP" sz="2400" b="1" dirty="0"/>
              <a:t>Maritime Cargo Insurance Certificate</a:t>
            </a:r>
            <a:r>
              <a:rPr lang="ja-JP" altLang="en-US" sz="2400" b="1" dirty="0"/>
              <a:t>）</a:t>
            </a:r>
            <a:endParaRPr lang="en-US" altLang="ja-JP" sz="2400" b="1" dirty="0"/>
          </a:p>
          <a:p>
            <a:pPr marL="800100" lvl="1" indent="-342900">
              <a:buFont typeface="Wingdings" panose="05000000000000000000" pitchFamily="2" charset="2"/>
              <a:buChar char="Ø"/>
            </a:pPr>
            <a:r>
              <a:rPr lang="ja-JP" altLang="en-US" sz="2400" b="1" dirty="0"/>
              <a:t>倉庫受領書（</a:t>
            </a:r>
            <a:r>
              <a:rPr lang="en-US" altLang="ja-JP" sz="2400" b="1" dirty="0"/>
              <a:t>Warehouse Receipt</a:t>
            </a:r>
            <a:r>
              <a:rPr lang="ja-JP" altLang="en-US" sz="2400" b="1" dirty="0"/>
              <a:t>）</a:t>
            </a:r>
            <a:endParaRPr lang="en-US" altLang="ja-JP" sz="2400" b="1" dirty="0"/>
          </a:p>
          <a:p>
            <a:endParaRPr kumimoji="1" lang="en-US" altLang="ja-JP" sz="2400" b="1" dirty="0"/>
          </a:p>
          <a:p>
            <a:r>
              <a:rPr lang="ja-JP" altLang="en-US" sz="2400" b="1" dirty="0"/>
              <a:t>＜見直す電子文書＞</a:t>
            </a:r>
            <a:endParaRPr lang="en-US" altLang="ja-JP" sz="2400" b="1" dirty="0"/>
          </a:p>
          <a:p>
            <a:pPr marL="800100" lvl="1" indent="-342900">
              <a:buFont typeface="Wingdings" panose="05000000000000000000" pitchFamily="2" charset="2"/>
              <a:buChar char="Ø"/>
            </a:pPr>
            <a:r>
              <a:rPr kumimoji="1" lang="ja-JP" altLang="en-US" sz="2400" b="1" dirty="0"/>
              <a:t>インボイス（</a:t>
            </a:r>
            <a:r>
              <a:rPr kumimoji="1" lang="en-US" altLang="ja-JP" sz="2400" b="1" dirty="0"/>
              <a:t>Invoice</a:t>
            </a:r>
            <a:r>
              <a:rPr kumimoji="1" lang="ja-JP" altLang="en-US" sz="2400" b="1" dirty="0"/>
              <a:t>）</a:t>
            </a:r>
            <a:endParaRPr kumimoji="1" lang="en-US" altLang="ja-JP" sz="2400" b="1" dirty="0"/>
          </a:p>
          <a:p>
            <a:pPr marL="800100" lvl="1" indent="-342900">
              <a:buFont typeface="Wingdings" panose="05000000000000000000" pitchFamily="2" charset="2"/>
              <a:buChar char="Ø"/>
            </a:pPr>
            <a:r>
              <a:rPr lang="ja-JP" altLang="en-US" sz="2400" b="1" dirty="0"/>
              <a:t>パッキングリスト（</a:t>
            </a:r>
            <a:r>
              <a:rPr lang="en-US" altLang="ja-JP" sz="2400" b="1" dirty="0"/>
              <a:t>Packing List</a:t>
            </a:r>
            <a:r>
              <a:rPr lang="ja-JP" altLang="en-US" sz="2400" b="1" dirty="0"/>
              <a:t>）</a:t>
            </a:r>
            <a:r>
              <a:rPr kumimoji="1" lang="en-US" altLang="ja-JP" sz="2400" b="1" dirty="0"/>
              <a:t> </a:t>
            </a:r>
            <a:endParaRPr kumimoji="1" lang="ja-JP" altLang="en-US" sz="2400" b="1" dirty="0"/>
          </a:p>
        </p:txBody>
      </p:sp>
      <p:sp>
        <p:nvSpPr>
          <p:cNvPr id="6" name="テキスト ボックス 5">
            <a:extLst>
              <a:ext uri="{FF2B5EF4-FFF2-40B4-BE49-F238E27FC236}">
                <a16:creationId xmlns:a16="http://schemas.microsoft.com/office/drawing/2014/main" id="{8BF69AD8-FE94-1C7A-928D-1E76900B7849}"/>
              </a:ext>
            </a:extLst>
          </p:cNvPr>
          <p:cNvSpPr txBox="1"/>
          <p:nvPr/>
        </p:nvSpPr>
        <p:spPr>
          <a:xfrm>
            <a:off x="3891280" y="5008880"/>
            <a:ext cx="7914640" cy="1754326"/>
          </a:xfrm>
          <a:prstGeom prst="rect">
            <a:avLst/>
          </a:prstGeom>
          <a:noFill/>
        </p:spPr>
        <p:txBody>
          <a:bodyPr wrap="square" rtlCol="0">
            <a:spAutoFit/>
          </a:bodyPr>
          <a:lstStyle/>
          <a:p>
            <a:r>
              <a:rPr kumimoji="1" lang="ja-JP" altLang="en-US" dirty="0">
                <a:solidFill>
                  <a:srgbClr val="0070C0"/>
                </a:solidFill>
              </a:rPr>
              <a:t>（注１）対象文書は、</a:t>
            </a:r>
            <a:r>
              <a:rPr kumimoji="1" lang="en-US" altLang="ja-JP" dirty="0">
                <a:solidFill>
                  <a:srgbClr val="0070C0"/>
                </a:solidFill>
              </a:rPr>
              <a:t>2022</a:t>
            </a:r>
            <a:r>
              <a:rPr kumimoji="1" lang="ja-JP" altLang="en-US" dirty="0">
                <a:solidFill>
                  <a:srgbClr val="0070C0"/>
                </a:solidFill>
              </a:rPr>
              <a:t>年</a:t>
            </a:r>
            <a:r>
              <a:rPr kumimoji="1" lang="en-US" altLang="ja-JP" dirty="0">
                <a:solidFill>
                  <a:srgbClr val="0070C0"/>
                </a:solidFill>
              </a:rPr>
              <a:t>11</a:t>
            </a:r>
            <a:r>
              <a:rPr kumimoji="1" lang="ja-JP" altLang="en-US" dirty="0">
                <a:solidFill>
                  <a:srgbClr val="0070C0"/>
                </a:solidFill>
              </a:rPr>
              <a:t>月に発行された国際商業会議所</a:t>
            </a:r>
            <a:r>
              <a:rPr lang="ja-JP" altLang="en-US" dirty="0">
                <a:solidFill>
                  <a:srgbClr val="0070C0"/>
                </a:solidFill>
              </a:rPr>
              <a:t>（</a:t>
            </a:r>
            <a:r>
              <a:rPr lang="en-US" altLang="ja-JP" dirty="0">
                <a:solidFill>
                  <a:srgbClr val="0070C0"/>
                </a:solidFill>
              </a:rPr>
              <a:t>ICC</a:t>
            </a:r>
            <a:r>
              <a:rPr lang="ja-JP" altLang="en-US" dirty="0">
                <a:solidFill>
                  <a:srgbClr val="0070C0"/>
                </a:solidFill>
              </a:rPr>
              <a:t>）の貿易文書分析報告で指摘された優先度に基づいている。</a:t>
            </a:r>
            <a:endParaRPr lang="en-US" altLang="ja-JP" dirty="0">
              <a:solidFill>
                <a:srgbClr val="0070C0"/>
              </a:solidFill>
            </a:endParaRPr>
          </a:p>
          <a:p>
            <a:endParaRPr lang="en-US" altLang="ja-JP" dirty="0">
              <a:solidFill>
                <a:srgbClr val="0070C0"/>
              </a:solidFill>
            </a:endParaRPr>
          </a:p>
          <a:p>
            <a:r>
              <a:rPr kumimoji="1" lang="ja-JP" altLang="en-US" dirty="0">
                <a:solidFill>
                  <a:srgbClr val="0070C0"/>
                </a:solidFill>
              </a:rPr>
              <a:t>（注２）船荷証券（</a:t>
            </a:r>
            <a:r>
              <a:rPr kumimoji="1" lang="en-US" altLang="ja-JP" dirty="0">
                <a:solidFill>
                  <a:srgbClr val="0070C0"/>
                </a:solidFill>
              </a:rPr>
              <a:t>BL: Bill of Lading</a:t>
            </a:r>
            <a:r>
              <a:rPr kumimoji="1" lang="ja-JP" altLang="en-US" dirty="0">
                <a:solidFill>
                  <a:srgbClr val="0070C0"/>
                </a:solidFill>
              </a:rPr>
              <a:t>）も優先度が高い。</a:t>
            </a:r>
            <a:r>
              <a:rPr kumimoji="1" lang="en-US" altLang="ja-JP" dirty="0">
                <a:solidFill>
                  <a:srgbClr val="0070C0"/>
                </a:solidFill>
              </a:rPr>
              <a:t>BL</a:t>
            </a:r>
            <a:r>
              <a:rPr lang="ja-JP" altLang="en-US" dirty="0">
                <a:solidFill>
                  <a:srgbClr val="0070C0"/>
                </a:solidFill>
              </a:rPr>
              <a:t>については</a:t>
            </a:r>
            <a:r>
              <a:rPr kumimoji="1" lang="en-US" altLang="ja-JP" dirty="0">
                <a:solidFill>
                  <a:srgbClr val="0070C0"/>
                </a:solidFill>
              </a:rPr>
              <a:t>ISO TC154</a:t>
            </a:r>
            <a:r>
              <a:rPr kumimoji="1" lang="ja-JP" altLang="en-US" dirty="0">
                <a:solidFill>
                  <a:srgbClr val="0070C0"/>
                </a:solidFill>
              </a:rPr>
              <a:t>との共同プロジェクトが、本プロジェクトと並行して進められている。</a:t>
            </a:r>
            <a:endParaRPr kumimoji="1" lang="en-US" altLang="ja-JP" dirty="0">
              <a:solidFill>
                <a:srgbClr val="0070C0"/>
              </a:solidFill>
            </a:endParaRPr>
          </a:p>
        </p:txBody>
      </p:sp>
    </p:spTree>
    <p:extLst>
      <p:ext uri="{BB962C8B-B14F-4D97-AF65-F5344CB8AC3E}">
        <p14:creationId xmlns:p14="http://schemas.microsoft.com/office/powerpoint/2010/main" val="1919608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0862EB-6330-D7AA-8996-166C27BAC46C}"/>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A7918CB-0546-3C0A-0731-7BF007E227DD}"/>
              </a:ext>
            </a:extLst>
          </p:cNvPr>
          <p:cNvSpPr txBox="1"/>
          <p:nvPr/>
        </p:nvSpPr>
        <p:spPr>
          <a:xfrm>
            <a:off x="1422401" y="2475781"/>
            <a:ext cx="9286240" cy="707886"/>
          </a:xfrm>
          <a:prstGeom prst="rect">
            <a:avLst/>
          </a:prstGeom>
          <a:solidFill>
            <a:srgbClr val="00B0F0"/>
          </a:solidFill>
        </p:spPr>
        <p:txBody>
          <a:bodyPr wrap="square" rtlCol="0">
            <a:spAutoFit/>
          </a:bodyPr>
          <a:lstStyle/>
          <a:p>
            <a:pPr algn="ctr"/>
            <a:r>
              <a:rPr lang="ja-JP" altLang="en-US" sz="4000" b="1" dirty="0">
                <a:solidFill>
                  <a:srgbClr val="FFFF00"/>
                </a:solidFill>
              </a:rPr>
              <a:t>信用状プロセス業務要件仕様（</a:t>
            </a:r>
            <a:r>
              <a:rPr lang="en-US" altLang="ja-JP" sz="4000" b="1" dirty="0">
                <a:solidFill>
                  <a:srgbClr val="FFFF00"/>
                </a:solidFill>
              </a:rPr>
              <a:t>BRS</a:t>
            </a:r>
            <a:r>
              <a:rPr lang="ja-JP" altLang="en-US" sz="4000" b="1" dirty="0">
                <a:solidFill>
                  <a:srgbClr val="FFFF00"/>
                </a:solidFill>
              </a:rPr>
              <a:t>）</a:t>
            </a:r>
            <a:endParaRPr kumimoji="1" lang="ja-JP" altLang="en-US" sz="4000" b="1" dirty="0">
              <a:solidFill>
                <a:srgbClr val="FFFF00"/>
              </a:solidFill>
            </a:endParaRPr>
          </a:p>
        </p:txBody>
      </p:sp>
    </p:spTree>
    <p:extLst>
      <p:ext uri="{BB962C8B-B14F-4D97-AF65-F5344CB8AC3E}">
        <p14:creationId xmlns:p14="http://schemas.microsoft.com/office/powerpoint/2010/main" val="306641522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1240</TotalTime>
  <Words>869</Words>
  <Application>Microsoft Office PowerPoint</Application>
  <PresentationFormat>ワイド画面</PresentationFormat>
  <Paragraphs>207</Paragraphs>
  <Slides>16</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16</vt:i4>
      </vt:variant>
    </vt:vector>
  </HeadingPairs>
  <TitlesOfParts>
    <vt:vector size="24" baseType="lpstr">
      <vt:lpstr>游ゴシック</vt:lpstr>
      <vt:lpstr>游ゴシック Light</vt:lpstr>
      <vt:lpstr>Arial</vt:lpstr>
      <vt:lpstr>Arial Black</vt:lpstr>
      <vt:lpstr>Courier New</vt:lpstr>
      <vt:lpstr>Rockwell</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久直 菅又</dc:creator>
  <cp:lastModifiedBy>久直 菅又</cp:lastModifiedBy>
  <cp:revision>32</cp:revision>
  <cp:lastPrinted>2024-03-11T05:02:23Z</cp:lastPrinted>
  <dcterms:created xsi:type="dcterms:W3CDTF">2024-03-02T04:55:56Z</dcterms:created>
  <dcterms:modified xsi:type="dcterms:W3CDTF">2024-06-05T07:41:22Z</dcterms:modified>
</cp:coreProperties>
</file>