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6" r:id="rId2"/>
    <p:sldId id="3009" r:id="rId3"/>
    <p:sldId id="2960" r:id="rId4"/>
    <p:sldId id="2961" r:id="rId5"/>
    <p:sldId id="3012" r:id="rId6"/>
    <p:sldId id="2978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60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E53E65-5D6A-12C6-FC06-1871E64997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1067B7-09BD-4380-E843-06D8A01B4E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C7BEE0-FCC2-E14D-025D-F416EBEB5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EBE72-BF3D-4D39-AE3D-9E73AF3459A4}" type="datetimeFigureOut">
              <a:rPr kumimoji="1" lang="ja-JP" altLang="en-US" smtClean="0"/>
              <a:t>2025/7/21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F19796-510E-E99F-D8DD-42F010493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DCB51B-476F-190D-9651-2D646CD12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8CAE-6F0E-4F22-87C9-2B560307C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645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EDE865-5C95-8E09-1BCA-D456A5473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E5632CB-231F-7DE3-29CF-6D951C69A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0FA36E-FF7E-C5E8-BB02-447286281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EBE72-BF3D-4D39-AE3D-9E73AF3459A4}" type="datetimeFigureOut">
              <a:rPr kumimoji="1" lang="ja-JP" altLang="en-US" smtClean="0"/>
              <a:t>2025/7/21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152AFD-27B5-E6BD-C68D-03010314F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9C9583-5DBE-F390-E4FC-449A49FEA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8CAE-6F0E-4F22-87C9-2B560307C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115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8578CA-6CDF-CA12-CF0F-AF77DF9A04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7E9676-0108-4CD6-67C8-D019C6E38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AF6035-257B-CEFE-88C9-000226CA0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EBE72-BF3D-4D39-AE3D-9E73AF3459A4}" type="datetimeFigureOut">
              <a:rPr kumimoji="1" lang="ja-JP" altLang="en-US" smtClean="0"/>
              <a:t>2025/7/21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AA01C6-340D-4DCB-5182-5AD7A84AD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9F3D61-1B82-A7CE-40F9-6577ED684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8CAE-6F0E-4F22-87C9-2B560307C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867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6F776E-9CF5-F53A-4BE9-F78CAB654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0496A12-E02F-4400-74A6-245D1B5563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AB19B1-2083-50AD-0E42-3E5500EAB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EBE72-BF3D-4D39-AE3D-9E73AF3459A4}" type="datetimeFigureOut">
              <a:rPr kumimoji="1" lang="ja-JP" altLang="en-US" smtClean="0"/>
              <a:t>2025/7/21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94EF3B-CE43-9FEC-ABF1-D30B66432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5C5372-06C8-44F6-A58F-E54F3E058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8CAE-6F0E-4F22-87C9-2B560307C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008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87714E-B39E-55D5-A452-FD7C7B932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BC53F5-A8A5-8AA2-CDAB-DFBEB6604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1045CD-FB41-EA3F-F800-D11E00811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EBE72-BF3D-4D39-AE3D-9E73AF3459A4}" type="datetimeFigureOut">
              <a:rPr kumimoji="1" lang="ja-JP" altLang="en-US" smtClean="0"/>
              <a:t>2025/7/21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A20703-6599-A2C9-5A19-1C33BE94C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708134-6714-9A1F-AEFB-F2250D465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8CAE-6F0E-4F22-87C9-2B560307C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95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85EAF-CBDE-A453-C871-A59EED7A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B499AA-9F9A-1ABE-5A1F-F483AE0FEF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7924161-5CD8-47F6-536E-71DD9CE5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4EDDBDC-F2E9-792D-8EEC-D7689F110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EBE72-BF3D-4D39-AE3D-9E73AF3459A4}" type="datetimeFigureOut">
              <a:rPr kumimoji="1" lang="ja-JP" altLang="en-US" smtClean="0"/>
              <a:t>2025/7/21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F9128B7-5C99-497B-282B-70D11F4D2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B99B5F3-8F4F-B51C-8B1D-FB1B2315B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8CAE-6F0E-4F22-87C9-2B560307C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549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21A3D4-3F00-FF6A-7DD6-668E5A2EF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399336D-4304-2F9F-D454-10C87A7664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87DFE05-A6D8-D413-1B45-9985A710E1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2286EE0-22DD-3833-07AC-77F44D497C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16E3DF0-77CD-FED4-1942-A92A0E78D8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959B12-15A1-24BD-B60A-28EE66519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EBE72-BF3D-4D39-AE3D-9E73AF3459A4}" type="datetimeFigureOut">
              <a:rPr kumimoji="1" lang="ja-JP" altLang="en-US" smtClean="0"/>
              <a:t>2025/7/21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4181AA0-BF7F-C0D6-242C-BE3C828A3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94BDF54-3F9E-3ADD-84DE-724B03310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8CAE-6F0E-4F22-87C9-2B560307C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4402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57FDBE-30F1-87E5-91D3-500A9EAB1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8303E4-6510-F7C3-2348-95714F72C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EBE72-BF3D-4D39-AE3D-9E73AF3459A4}" type="datetimeFigureOut">
              <a:rPr kumimoji="1" lang="ja-JP" altLang="en-US" smtClean="0"/>
              <a:t>2025/7/21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993506-FC5F-B0DB-FFFD-609979B18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0ABED8B-A3FC-CB4D-0278-5C75818E1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8CAE-6F0E-4F22-87C9-2B560307C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396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EA4CE5B-7D77-BF50-CA00-0899B3265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EBE72-BF3D-4D39-AE3D-9E73AF3459A4}" type="datetimeFigureOut">
              <a:rPr kumimoji="1" lang="ja-JP" altLang="en-US" smtClean="0"/>
              <a:t>2025/7/21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E40EF30-AFED-F9A6-3517-C80DF8842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6CF4363-A8DC-E005-9343-89AEFE64A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8CAE-6F0E-4F22-87C9-2B560307C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41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4B3292-3FBF-44EC-C1A4-F1B97819C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950AF6-0E48-EB6A-73AD-C43756ECF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EF636C-0ED2-84A6-6B85-F08105A290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2605B23-831A-2D8F-B0BB-7AD432BEA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EBE72-BF3D-4D39-AE3D-9E73AF3459A4}" type="datetimeFigureOut">
              <a:rPr kumimoji="1" lang="ja-JP" altLang="en-US" smtClean="0"/>
              <a:t>2025/7/21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6395541-8CBC-943D-413E-8A44BC908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A89B72-4D1A-1AB3-9119-694627427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8CAE-6F0E-4F22-87C9-2B560307C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42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E20E2F-4B8C-6AD4-8A17-5AEC8E56F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DB93B89-F63C-B9E3-EEA6-75605510DD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CD0DBC0-93BE-9460-6A88-BECF3A2479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460492A-FE52-94C6-64D2-03FF2865C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EBE72-BF3D-4D39-AE3D-9E73AF3459A4}" type="datetimeFigureOut">
              <a:rPr kumimoji="1" lang="ja-JP" altLang="en-US" smtClean="0"/>
              <a:t>2025/7/21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CACD13-94D0-483B-43C9-B5D964FF4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5FA00A-52B1-3548-4246-3B9D9818B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8CAE-6F0E-4F22-87C9-2B560307C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731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6F595CF-E465-10B7-9982-0B5E8EE91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76E1BA0-08C7-410F-8AD2-C8C6A27311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C4B4E0-4838-DEA6-D343-6D5E0DC8B9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EBE72-BF3D-4D39-AE3D-9E73AF3459A4}" type="datetimeFigureOut">
              <a:rPr kumimoji="1" lang="ja-JP" altLang="en-US" smtClean="0"/>
              <a:t>2025/7/21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17925BA-A594-E488-5D9A-20DBCD590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3D2B57-B379-3746-D7FC-1A871CEF63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D8CAE-6F0E-4F22-87C9-2B560307C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68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5D53EB7-9224-6E90-7129-FE0938FCCDF4}"/>
              </a:ext>
            </a:extLst>
          </p:cNvPr>
          <p:cNvSpPr txBox="1"/>
          <p:nvPr/>
        </p:nvSpPr>
        <p:spPr>
          <a:xfrm>
            <a:off x="2571750" y="1977390"/>
            <a:ext cx="710946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貿易手続</a:t>
            </a:r>
            <a:r>
              <a:rPr kumimoji="1" lang="en-US" altLang="ja-JP" sz="3600" b="1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DX</a:t>
            </a:r>
            <a:r>
              <a:rPr kumimoji="1" lang="ja-JP" altLang="en-US" sz="3600" b="1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プロジェクト進捗報告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8CABCB0-2218-2E53-5259-4BAA1AB2FC1E}"/>
              </a:ext>
            </a:extLst>
          </p:cNvPr>
          <p:cNvSpPr txBox="1"/>
          <p:nvPr/>
        </p:nvSpPr>
        <p:spPr>
          <a:xfrm>
            <a:off x="4547286" y="4077730"/>
            <a:ext cx="3262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/>
              <a:t>SIPS</a:t>
            </a:r>
          </a:p>
          <a:p>
            <a:pPr algn="ctr"/>
            <a:r>
              <a:rPr lang="en-US" altLang="ja-JP" sz="2800" dirty="0"/>
              <a:t>2025</a:t>
            </a:r>
            <a:r>
              <a:rPr lang="ja-JP" altLang="en-US" sz="2800" dirty="0"/>
              <a:t>年</a:t>
            </a:r>
            <a:r>
              <a:rPr lang="en-US" altLang="ja-JP" sz="2800" dirty="0"/>
              <a:t>7</a:t>
            </a:r>
            <a:r>
              <a:rPr lang="ja-JP" altLang="en-US" sz="2800" dirty="0"/>
              <a:t>月</a:t>
            </a:r>
            <a:r>
              <a:rPr lang="en-US" altLang="ja-JP" sz="2800" dirty="0"/>
              <a:t>30</a:t>
            </a:r>
            <a:r>
              <a:rPr lang="ja-JP" altLang="en-US" sz="2800" dirty="0"/>
              <a:t>日</a:t>
            </a:r>
            <a:endParaRPr kumimoji="1" lang="ja-JP" altLang="en-US" sz="28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1C10B5E-860F-20BE-6985-EC662281119C}"/>
              </a:ext>
            </a:extLst>
          </p:cNvPr>
          <p:cNvSpPr txBox="1"/>
          <p:nvPr/>
        </p:nvSpPr>
        <p:spPr>
          <a:xfrm>
            <a:off x="9528048" y="338715"/>
            <a:ext cx="227685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技術手法</a:t>
            </a:r>
            <a:r>
              <a:rPr kumimoji="1" lang="en-US" altLang="ja-JP" b="1" dirty="0"/>
              <a:t>2025-1-04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274907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4538F4-B09A-6009-C97B-405401981B64}"/>
              </a:ext>
            </a:extLst>
          </p:cNvPr>
          <p:cNvSpPr txBox="1"/>
          <p:nvPr/>
        </p:nvSpPr>
        <p:spPr>
          <a:xfrm>
            <a:off x="347472" y="274320"/>
            <a:ext cx="7763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/>
              <a:t>貿易分野デジタル化に係る国の取組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CF3602F1-B8D1-BC8E-0581-8598B564F354}"/>
              </a:ext>
            </a:extLst>
          </p:cNvPr>
          <p:cNvGraphicFramePr>
            <a:graphicFrameLocks noGrp="1"/>
          </p:cNvGraphicFramePr>
          <p:nvPr/>
        </p:nvGraphicFramePr>
        <p:xfrm>
          <a:off x="414021" y="1771226"/>
          <a:ext cx="11363958" cy="4163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993">
                  <a:extLst>
                    <a:ext uri="{9D8B030D-6E8A-4147-A177-3AD203B41FA5}">
                      <a16:colId xmlns:a16="http://schemas.microsoft.com/office/drawing/2014/main" val="4107281802"/>
                    </a:ext>
                  </a:extLst>
                </a:gridCol>
                <a:gridCol w="1893993">
                  <a:extLst>
                    <a:ext uri="{9D8B030D-6E8A-4147-A177-3AD203B41FA5}">
                      <a16:colId xmlns:a16="http://schemas.microsoft.com/office/drawing/2014/main" val="3636037045"/>
                    </a:ext>
                  </a:extLst>
                </a:gridCol>
                <a:gridCol w="1893993">
                  <a:extLst>
                    <a:ext uri="{9D8B030D-6E8A-4147-A177-3AD203B41FA5}">
                      <a16:colId xmlns:a16="http://schemas.microsoft.com/office/drawing/2014/main" val="2498266073"/>
                    </a:ext>
                  </a:extLst>
                </a:gridCol>
                <a:gridCol w="1893993">
                  <a:extLst>
                    <a:ext uri="{9D8B030D-6E8A-4147-A177-3AD203B41FA5}">
                      <a16:colId xmlns:a16="http://schemas.microsoft.com/office/drawing/2014/main" val="2536612967"/>
                    </a:ext>
                  </a:extLst>
                </a:gridCol>
                <a:gridCol w="1893993">
                  <a:extLst>
                    <a:ext uri="{9D8B030D-6E8A-4147-A177-3AD203B41FA5}">
                      <a16:colId xmlns:a16="http://schemas.microsoft.com/office/drawing/2014/main" val="2841073129"/>
                    </a:ext>
                  </a:extLst>
                </a:gridCol>
                <a:gridCol w="1893993">
                  <a:extLst>
                    <a:ext uri="{9D8B030D-6E8A-4147-A177-3AD203B41FA5}">
                      <a16:colId xmlns:a16="http://schemas.microsoft.com/office/drawing/2014/main" val="3220921571"/>
                    </a:ext>
                  </a:extLst>
                </a:gridCol>
              </a:tblGrid>
              <a:tr h="567151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2024</a:t>
                      </a:r>
                      <a:r>
                        <a:rPr kumimoji="1" lang="ja-JP" altLang="en-US" dirty="0"/>
                        <a:t>年度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2025</a:t>
                      </a:r>
                      <a:r>
                        <a:rPr kumimoji="1" lang="ja-JP" altLang="en-US" dirty="0"/>
                        <a:t>年度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50027"/>
                  </a:ext>
                </a:extLst>
              </a:tr>
              <a:tr h="204159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調査／検討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貿易分野デジタル化の在り方等に係る調査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貿易分野デジタル化連係ツールに係る貿易文書の国際標準データ項目等マッピング調査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dirty="0"/>
                        <a:t>国際標準の実装を通じた貿易分野のデータ連携を促進する取組</a:t>
                      </a:r>
                      <a:endParaRPr kumimoji="1" lang="en-US" altLang="ja-JP" dirty="0"/>
                    </a:p>
                    <a:p>
                      <a:r>
                        <a:rPr kumimoji="1" lang="en-US" altLang="ja-JP" dirty="0">
                          <a:sym typeface="Wingdings" panose="05000000000000000000" pitchFamily="2" charset="2"/>
                        </a:rPr>
                        <a:t></a:t>
                      </a:r>
                      <a:r>
                        <a:rPr kumimoji="1" lang="ja-JP" altLang="en-US" dirty="0">
                          <a:sym typeface="Wingdings" panose="05000000000000000000" pitchFamily="2" charset="2"/>
                        </a:rPr>
                        <a:t>国際標準規格への取組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国際標準に準拠した貿易分野データ連携促進に係る業務</a:t>
                      </a:r>
                      <a:endParaRPr kumimoji="1" lang="en-US" altLang="ja-JP" dirty="0"/>
                    </a:p>
                    <a:p>
                      <a:r>
                        <a:rPr kumimoji="1" lang="en-US" altLang="ja-JP" dirty="0">
                          <a:sym typeface="Wingdings" panose="05000000000000000000" pitchFamily="2" charset="2"/>
                        </a:rPr>
                        <a:t></a:t>
                      </a:r>
                      <a:r>
                        <a:rPr kumimoji="1" lang="ja-JP" altLang="en-US" dirty="0">
                          <a:sym typeface="Wingdings" panose="05000000000000000000" pitchFamily="2" charset="2"/>
                        </a:rPr>
                        <a:t>ガイドラインの作成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390399"/>
                  </a:ext>
                </a:extLst>
              </a:tr>
              <a:tr h="567151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委員会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トレードファイナンス・タスクフォース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dirty="0"/>
                        <a:t>貿易プラットフォームの利活用に向けた検討会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ガイドライン意見交換会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6619376"/>
                  </a:ext>
                </a:extLst>
              </a:tr>
              <a:tr h="567151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実証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dirty="0"/>
                        <a:t>貿易プラットフォーム活用による貿易手続デジタル化推進事業費補助事業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141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8531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26ACC64-131C-45CA-84F3-12922ACF864A}"/>
              </a:ext>
            </a:extLst>
          </p:cNvPr>
          <p:cNvSpPr txBox="1"/>
          <p:nvPr/>
        </p:nvSpPr>
        <p:spPr>
          <a:xfrm>
            <a:off x="571500" y="287030"/>
            <a:ext cx="475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/>
              <a:t>貿易</a:t>
            </a:r>
            <a:r>
              <a:rPr kumimoji="1" lang="en-US" altLang="ja-JP" sz="2800" b="1" dirty="0"/>
              <a:t>DX</a:t>
            </a:r>
            <a:r>
              <a:rPr kumimoji="1" lang="ja-JP" altLang="en-US" sz="2800" b="1" dirty="0"/>
              <a:t>プロジェクトの経緯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B0619D0-7E72-4100-7ED7-76017760C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339850"/>
            <a:ext cx="11328400" cy="499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03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5FCF9C6-5074-66C7-D0A3-B923EA0B4F8F}"/>
              </a:ext>
            </a:extLst>
          </p:cNvPr>
          <p:cNvSpPr txBox="1"/>
          <p:nvPr/>
        </p:nvSpPr>
        <p:spPr>
          <a:xfrm>
            <a:off x="571500" y="287030"/>
            <a:ext cx="98983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2025</a:t>
            </a:r>
            <a:r>
              <a:rPr kumimoji="1" lang="ja-JP" altLang="en-US" sz="2800" b="1" dirty="0"/>
              <a:t>年度 貿易</a:t>
            </a:r>
            <a:r>
              <a:rPr kumimoji="1" lang="en-US" altLang="ja-JP" sz="2800" b="1" dirty="0"/>
              <a:t>DX</a:t>
            </a:r>
            <a:r>
              <a:rPr kumimoji="1" lang="ja-JP" altLang="en-US" sz="2800" b="1" dirty="0"/>
              <a:t>プロジェクト</a:t>
            </a:r>
            <a:endParaRPr kumimoji="1" lang="en-US" altLang="ja-JP" sz="2800" b="1" dirty="0"/>
          </a:p>
          <a:p>
            <a:r>
              <a:rPr lang="ja-JP" altLang="en-US" sz="2800" b="1" dirty="0"/>
              <a:t>（国際標準に準拠した貿易分野データ連携促進に係る業務）</a:t>
            </a:r>
            <a:endParaRPr kumimoji="1" lang="ja-JP" altLang="en-US" sz="28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A5B9316-8316-93E3-BAC3-7F6CCFA22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264" y="1402714"/>
            <a:ext cx="11463626" cy="488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08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B4D659F-5099-E53E-3660-C68C84C083CA}"/>
              </a:ext>
            </a:extLst>
          </p:cNvPr>
          <p:cNvSpPr txBox="1"/>
          <p:nvPr/>
        </p:nvSpPr>
        <p:spPr>
          <a:xfrm>
            <a:off x="782587" y="209648"/>
            <a:ext cx="10791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/>
              <a:t>国際標準に準拠した貿易分野データ連携ガイドライン：全体構成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2941996-A145-BB53-2400-81C118699E9E}"/>
              </a:ext>
            </a:extLst>
          </p:cNvPr>
          <p:cNvSpPr txBox="1"/>
          <p:nvPr/>
        </p:nvSpPr>
        <p:spPr>
          <a:xfrm>
            <a:off x="4026513" y="1705923"/>
            <a:ext cx="4304092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第</a:t>
            </a:r>
            <a:r>
              <a:rPr kumimoji="1" lang="en-US" altLang="ja-JP" sz="2000" b="1" dirty="0"/>
              <a:t>1</a:t>
            </a:r>
            <a:r>
              <a:rPr kumimoji="1" lang="ja-JP" altLang="en-US" sz="2000" b="1" dirty="0"/>
              <a:t>章　貿易手続と情報システム</a:t>
            </a:r>
            <a:endParaRPr kumimoji="1" lang="en-US" altLang="ja-JP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貿易手続におけるデータ連携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dirty="0"/>
              <a:t>貿易</a:t>
            </a:r>
            <a:r>
              <a:rPr lang="ja-JP" altLang="en-US" dirty="0"/>
              <a:t>手続</a:t>
            </a:r>
            <a:r>
              <a:rPr kumimoji="1" lang="ja-JP" altLang="en-US" dirty="0"/>
              <a:t>と国際標準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70CCE9A-4910-FECC-C02B-07279F1EEA67}"/>
              </a:ext>
            </a:extLst>
          </p:cNvPr>
          <p:cNvSpPr txBox="1"/>
          <p:nvPr/>
        </p:nvSpPr>
        <p:spPr>
          <a:xfrm>
            <a:off x="6181996" y="3092703"/>
            <a:ext cx="3169965" cy="17851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第</a:t>
            </a:r>
            <a:r>
              <a:rPr lang="en-US" altLang="ja-JP" sz="2000" b="1" dirty="0"/>
              <a:t>2</a:t>
            </a:r>
            <a:r>
              <a:rPr kumimoji="1" lang="ja-JP" altLang="en-US" sz="2000" b="1" dirty="0"/>
              <a:t>章　</a:t>
            </a:r>
            <a:r>
              <a:rPr lang="ja-JP" altLang="en-US" sz="2000" b="1" dirty="0"/>
              <a:t>国連</a:t>
            </a:r>
            <a:r>
              <a:rPr lang="en-US" altLang="ja-JP" sz="2000" b="1" dirty="0"/>
              <a:t>CEFACT</a:t>
            </a:r>
            <a:r>
              <a:rPr lang="ja-JP" altLang="en-US" sz="2000" b="1" dirty="0"/>
              <a:t>標準</a:t>
            </a:r>
            <a:endParaRPr lang="en-US" altLang="ja-JP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プロセスと情報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dirty="0"/>
              <a:t>電子文書と情報項目</a:t>
            </a: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情報項目の定義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情報項目辞書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dirty="0"/>
              <a:t>電子文書の構築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B3D2593-FE58-9B32-38DB-E357773766F8}"/>
              </a:ext>
            </a:extLst>
          </p:cNvPr>
          <p:cNvSpPr txBox="1"/>
          <p:nvPr/>
        </p:nvSpPr>
        <p:spPr>
          <a:xfrm>
            <a:off x="2840040" y="3122698"/>
            <a:ext cx="3169965" cy="17851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第</a:t>
            </a:r>
            <a:r>
              <a:rPr kumimoji="1" lang="en-US" altLang="ja-JP" sz="2000" b="1" dirty="0"/>
              <a:t>3</a:t>
            </a:r>
            <a:r>
              <a:rPr kumimoji="1" lang="ja-JP" altLang="en-US" sz="2000" b="1" dirty="0"/>
              <a:t>章　</a:t>
            </a:r>
            <a:r>
              <a:rPr lang="ja-JP" altLang="en-US" sz="2000" b="1" dirty="0"/>
              <a:t>貿易取引の仕組</a:t>
            </a:r>
            <a:endParaRPr lang="en-US" altLang="ja-JP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貿易取引と文書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dirty="0"/>
              <a:t>売買契約の流れ</a:t>
            </a: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信用状の発行と決済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輸送の仕組と船荷証券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保険契約と保険証券</a:t>
            </a:r>
            <a:endParaRPr lang="en-US" altLang="ja-JP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98049DA-1435-561B-E08A-1EC04DBE6CFB}"/>
              </a:ext>
            </a:extLst>
          </p:cNvPr>
          <p:cNvSpPr txBox="1"/>
          <p:nvPr/>
        </p:nvSpPr>
        <p:spPr>
          <a:xfrm>
            <a:off x="3859335" y="5444354"/>
            <a:ext cx="4473329" cy="12311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第</a:t>
            </a:r>
            <a:r>
              <a:rPr lang="en-US" altLang="ja-JP" sz="2000" b="1" dirty="0"/>
              <a:t>4</a:t>
            </a:r>
            <a:r>
              <a:rPr kumimoji="1" lang="ja-JP" altLang="en-US" sz="2000" b="1" dirty="0"/>
              <a:t>章</a:t>
            </a:r>
            <a:r>
              <a:rPr lang="ja-JP" altLang="en-US" sz="2000" b="1" dirty="0"/>
              <a:t>　貿易分野データ連携の促進</a:t>
            </a:r>
            <a:endParaRPr kumimoji="1" lang="en-US" altLang="ja-JP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データパイプライン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dirty="0"/>
              <a:t>セマンティックスと</a:t>
            </a:r>
            <a:r>
              <a:rPr kumimoji="1" lang="en-US" altLang="ja-JP" dirty="0"/>
              <a:t>IT</a:t>
            </a:r>
            <a:r>
              <a:rPr kumimoji="1" lang="ja-JP" altLang="en-US" dirty="0"/>
              <a:t>技術基盤</a:t>
            </a: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貿易データ連携プラットフォーム</a:t>
            </a:r>
            <a:endParaRPr kumimoji="1" lang="ja-JP" altLang="en-US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8FBFE0A-0D64-3581-A046-949E96ACFE70}"/>
              </a:ext>
            </a:extLst>
          </p:cNvPr>
          <p:cNvCxnSpPr>
            <a:cxnSpLocks/>
          </p:cNvCxnSpPr>
          <p:nvPr/>
        </p:nvCxnSpPr>
        <p:spPr>
          <a:xfrm>
            <a:off x="3948307" y="2808350"/>
            <a:ext cx="4351849" cy="35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DFEAA57-AA25-7D1C-201B-376A0134448C}"/>
              </a:ext>
            </a:extLst>
          </p:cNvPr>
          <p:cNvCxnSpPr/>
          <p:nvPr/>
        </p:nvCxnSpPr>
        <p:spPr>
          <a:xfrm>
            <a:off x="3980815" y="2744592"/>
            <a:ext cx="0" cy="3481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A257C1D6-C7AA-CF53-8462-A58BD3C5A026}"/>
              </a:ext>
            </a:extLst>
          </p:cNvPr>
          <p:cNvCxnSpPr>
            <a:cxnSpLocks/>
          </p:cNvCxnSpPr>
          <p:nvPr/>
        </p:nvCxnSpPr>
        <p:spPr>
          <a:xfrm>
            <a:off x="8287447" y="2824994"/>
            <a:ext cx="0" cy="297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E9084BAC-5699-5E60-3767-8908C8A7C15B}"/>
              </a:ext>
            </a:extLst>
          </p:cNvPr>
          <p:cNvCxnSpPr/>
          <p:nvPr/>
        </p:nvCxnSpPr>
        <p:spPr>
          <a:xfrm>
            <a:off x="6052840" y="5096243"/>
            <a:ext cx="0" cy="3481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58217E9-32F6-DBAD-2974-BE51C7D4E33F}"/>
              </a:ext>
            </a:extLst>
          </p:cNvPr>
          <p:cNvCxnSpPr>
            <a:cxnSpLocks/>
          </p:cNvCxnSpPr>
          <p:nvPr/>
        </p:nvCxnSpPr>
        <p:spPr>
          <a:xfrm>
            <a:off x="3745211" y="5096243"/>
            <a:ext cx="44774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07425CE-841D-06E6-953B-3E03D9D07C11}"/>
              </a:ext>
            </a:extLst>
          </p:cNvPr>
          <p:cNvSpPr txBox="1"/>
          <p:nvPr/>
        </p:nvSpPr>
        <p:spPr>
          <a:xfrm>
            <a:off x="186972" y="5444354"/>
            <a:ext cx="3475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ガイドラインとはルールや法律、規程などの守るべきことについて、どう行動すればよいのかの指針を記したもの。  マニュアルとは、何かの手順や行為を示したもの。 具体的であり、読み手は読んだ後、記された内容の通りに行動するもの。</a:t>
            </a:r>
          </a:p>
        </p:txBody>
      </p:sp>
      <p:sp>
        <p:nvSpPr>
          <p:cNvPr id="11" name="フローチャート: 書類 10">
            <a:extLst>
              <a:ext uri="{FF2B5EF4-FFF2-40B4-BE49-F238E27FC236}">
                <a16:creationId xmlns:a16="http://schemas.microsoft.com/office/drawing/2014/main" id="{B616EC98-3771-29FD-3DFA-5B2C1649DCF7}"/>
              </a:ext>
            </a:extLst>
          </p:cNvPr>
          <p:cNvSpPr/>
          <p:nvPr/>
        </p:nvSpPr>
        <p:spPr>
          <a:xfrm>
            <a:off x="378426" y="3429000"/>
            <a:ext cx="2103120" cy="1177290"/>
          </a:xfrm>
          <a:prstGeom prst="flowChartDocumen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>
                <a:solidFill>
                  <a:schemeClr val="tx1"/>
                </a:solidFill>
              </a:rPr>
              <a:t>付属書２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貿易取引標準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利用マニュアル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3" name="フローチャート: 書類 12">
            <a:extLst>
              <a:ext uri="{FF2B5EF4-FFF2-40B4-BE49-F238E27FC236}">
                <a16:creationId xmlns:a16="http://schemas.microsoft.com/office/drawing/2014/main" id="{C706FF00-FE0D-7797-F2DD-10853CB551E3}"/>
              </a:ext>
            </a:extLst>
          </p:cNvPr>
          <p:cNvSpPr/>
          <p:nvPr/>
        </p:nvSpPr>
        <p:spPr>
          <a:xfrm>
            <a:off x="9710455" y="3429000"/>
            <a:ext cx="2103120" cy="1177290"/>
          </a:xfrm>
          <a:prstGeom prst="flowChartDocumen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>
                <a:solidFill>
                  <a:schemeClr val="tx1"/>
                </a:solidFill>
              </a:rPr>
              <a:t>付属書１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国連</a:t>
            </a:r>
            <a:r>
              <a:rPr lang="en-US" altLang="ja-JP" dirty="0">
                <a:solidFill>
                  <a:schemeClr val="tx1"/>
                </a:solidFill>
              </a:rPr>
              <a:t>CEFACT</a:t>
            </a:r>
            <a:r>
              <a:rPr lang="ja-JP" altLang="en-US" dirty="0">
                <a:solidFill>
                  <a:schemeClr val="tx1"/>
                </a:solidFill>
              </a:rPr>
              <a:t>標準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活用マニュアル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6BCBEA8F-6D2C-C1C0-31A9-94BD9F068D1B}"/>
              </a:ext>
            </a:extLst>
          </p:cNvPr>
          <p:cNvSpPr/>
          <p:nvPr/>
        </p:nvSpPr>
        <p:spPr>
          <a:xfrm>
            <a:off x="9351961" y="3800220"/>
            <a:ext cx="358494" cy="40497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矢印: 左 18">
            <a:extLst>
              <a:ext uri="{FF2B5EF4-FFF2-40B4-BE49-F238E27FC236}">
                <a16:creationId xmlns:a16="http://schemas.microsoft.com/office/drawing/2014/main" id="{EC144516-CDA4-D7A7-6713-1DD41CA389A8}"/>
              </a:ext>
            </a:extLst>
          </p:cNvPr>
          <p:cNvSpPr/>
          <p:nvPr/>
        </p:nvSpPr>
        <p:spPr>
          <a:xfrm>
            <a:off x="2481545" y="3800220"/>
            <a:ext cx="332427" cy="378241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77462D69-2A75-A966-F27C-DDEAE3463EB9}"/>
              </a:ext>
            </a:extLst>
          </p:cNvPr>
          <p:cNvCxnSpPr/>
          <p:nvPr/>
        </p:nvCxnSpPr>
        <p:spPr>
          <a:xfrm flipV="1">
            <a:off x="3793775" y="4892192"/>
            <a:ext cx="0" cy="175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CD8F55BC-9958-DC01-A82A-E86113D75594}"/>
              </a:ext>
            </a:extLst>
          </p:cNvPr>
          <p:cNvCxnSpPr/>
          <p:nvPr/>
        </p:nvCxnSpPr>
        <p:spPr>
          <a:xfrm flipV="1">
            <a:off x="8222663" y="4892193"/>
            <a:ext cx="0" cy="175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D8D7D7EC-99D2-E32A-84BB-DB03566F3539}"/>
              </a:ext>
            </a:extLst>
          </p:cNvPr>
          <p:cNvCxnSpPr>
            <a:cxnSpLocks/>
          </p:cNvCxnSpPr>
          <p:nvPr/>
        </p:nvCxnSpPr>
        <p:spPr>
          <a:xfrm>
            <a:off x="6086267" y="2713241"/>
            <a:ext cx="3758" cy="120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B101FED-199A-E451-CA03-6B42522B2FB2}"/>
              </a:ext>
            </a:extLst>
          </p:cNvPr>
          <p:cNvSpPr txBox="1"/>
          <p:nvPr/>
        </p:nvSpPr>
        <p:spPr>
          <a:xfrm>
            <a:off x="4026513" y="869146"/>
            <a:ext cx="4304092" cy="6771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b="1" dirty="0"/>
              <a:t>背景</a:t>
            </a:r>
            <a:endParaRPr kumimoji="1" lang="en-US" altLang="ja-JP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貿易手続</a:t>
            </a:r>
            <a:r>
              <a:rPr lang="en-US" altLang="ja-JP" dirty="0"/>
              <a:t>DX</a:t>
            </a:r>
            <a:r>
              <a:rPr lang="ja-JP" altLang="en-US" dirty="0"/>
              <a:t>化への取組</a:t>
            </a:r>
            <a:endParaRPr lang="en-US" altLang="ja-JP" dirty="0"/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5A8C51F1-3B8F-8E69-C6C9-7C840F15FB35}"/>
              </a:ext>
            </a:extLst>
          </p:cNvPr>
          <p:cNvCxnSpPr>
            <a:stCxn id="31" idx="2"/>
            <a:endCxn id="5" idx="0"/>
          </p:cNvCxnSpPr>
          <p:nvPr/>
        </p:nvCxnSpPr>
        <p:spPr>
          <a:xfrm>
            <a:off x="6178559" y="1546254"/>
            <a:ext cx="0" cy="159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949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1A6F6AC-9941-7697-F5AD-8166008D5C63}"/>
              </a:ext>
            </a:extLst>
          </p:cNvPr>
          <p:cNvSpPr txBox="1"/>
          <p:nvPr/>
        </p:nvSpPr>
        <p:spPr>
          <a:xfrm>
            <a:off x="1780090" y="307654"/>
            <a:ext cx="8631820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国際標準に準拠した貿易分野データ連携ガイドライン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ja-JP" altLang="ja-JP" sz="2800" b="1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意見交換会議</a:t>
            </a:r>
            <a:r>
              <a:rPr lang="ja-JP" altLang="en-US" sz="2800" b="1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（オンライン）</a:t>
            </a:r>
            <a:endParaRPr lang="ja-JP" altLang="en-US" sz="28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FF9DD50-933B-78D3-3C1B-FD65B12CEB9F}"/>
              </a:ext>
            </a:extLst>
          </p:cNvPr>
          <p:cNvSpPr txBox="1"/>
          <p:nvPr/>
        </p:nvSpPr>
        <p:spPr>
          <a:xfrm>
            <a:off x="1616597" y="1431193"/>
            <a:ext cx="94674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0035" algn="just">
              <a:buNone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第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回（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7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22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）：ガイドラインの目的／対象者／構成の審議</a:t>
            </a:r>
          </a:p>
          <a:p>
            <a:pPr marL="280035" algn="just">
              <a:buNone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第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回（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9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月頃）：ガイドライン原案第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版の評価</a:t>
            </a:r>
          </a:p>
          <a:p>
            <a:pPr marL="280035" algn="just"/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第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3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回（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12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月頃）：ガイドライン原案第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版の評価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21DD2F0-AE9A-3C5E-8217-3E921A59D410}"/>
              </a:ext>
            </a:extLst>
          </p:cNvPr>
          <p:cNvSpPr txBox="1"/>
          <p:nvPr/>
        </p:nvSpPr>
        <p:spPr>
          <a:xfrm>
            <a:off x="1780090" y="2800954"/>
            <a:ext cx="87953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会議メンバー：</a:t>
            </a:r>
            <a:endParaRPr kumimoji="1" lang="en-US" altLang="ja-JP" sz="2400" b="1" dirty="0"/>
          </a:p>
          <a:p>
            <a:pPr lvl="1"/>
            <a:r>
              <a:rPr lang="ja-JP" altLang="en-US" sz="2400" dirty="0"/>
              <a:t>貿易商社</a:t>
            </a:r>
            <a:endParaRPr lang="en-US" altLang="ja-JP" sz="2400" dirty="0"/>
          </a:p>
          <a:p>
            <a:pPr lvl="1"/>
            <a:r>
              <a:rPr kumimoji="1" lang="ja-JP" altLang="en-US" sz="2400" dirty="0"/>
              <a:t>銀行</a:t>
            </a:r>
            <a:endParaRPr kumimoji="1" lang="en-US" altLang="ja-JP" sz="2400" dirty="0"/>
          </a:p>
          <a:p>
            <a:pPr lvl="1"/>
            <a:r>
              <a:rPr lang="ja-JP" altLang="en-US" sz="2400" dirty="0"/>
              <a:t>貨物保険会社</a:t>
            </a:r>
            <a:endParaRPr lang="en-US" altLang="ja-JP" sz="2400" dirty="0"/>
          </a:p>
          <a:p>
            <a:pPr lvl="1"/>
            <a:r>
              <a:rPr kumimoji="1" lang="ja-JP" altLang="en-US" sz="2400" dirty="0"/>
              <a:t>物流業者</a:t>
            </a:r>
            <a:endParaRPr kumimoji="1" lang="en-US" altLang="ja-JP" sz="2400" dirty="0"/>
          </a:p>
          <a:p>
            <a:pPr lvl="1"/>
            <a:r>
              <a:rPr lang="ja-JP" altLang="en-US" sz="2400" dirty="0"/>
              <a:t>プラットフォーマー</a:t>
            </a:r>
            <a:endParaRPr lang="en-US" altLang="ja-JP" sz="2400" dirty="0"/>
          </a:p>
          <a:p>
            <a:pPr lvl="1"/>
            <a:r>
              <a:rPr kumimoji="1" lang="ja-JP" altLang="en-US" sz="2400" dirty="0"/>
              <a:t>貿易手続</a:t>
            </a:r>
            <a:r>
              <a:rPr lang="en-US" altLang="ja-JP" sz="2400" dirty="0"/>
              <a:t>DX</a:t>
            </a:r>
            <a:r>
              <a:rPr lang="ja-JP" altLang="en-US" sz="2400" dirty="0"/>
              <a:t>促進機関</a:t>
            </a:r>
            <a:endParaRPr lang="en-US" altLang="ja-JP" sz="2400" dirty="0"/>
          </a:p>
          <a:p>
            <a:pPr lvl="1"/>
            <a:endParaRPr kumimoji="1" lang="en-US" altLang="ja-JP" sz="2400" dirty="0"/>
          </a:p>
          <a:p>
            <a:pPr lvl="1"/>
            <a:r>
              <a:rPr lang="ja-JP" altLang="en-US" sz="2400" dirty="0"/>
              <a:t>オブザーバー：経済産業省</a:t>
            </a:r>
            <a:endParaRPr lang="en-US" altLang="ja-JP" sz="2400" dirty="0"/>
          </a:p>
          <a:p>
            <a:pPr lvl="1"/>
            <a:r>
              <a:rPr lang="ja-JP" altLang="en-US" sz="2400" dirty="0"/>
              <a:t>事務局：サプライチェーン情報基盤研究会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16106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425</Words>
  <Application>Microsoft Office PowerPoint</Application>
  <PresentationFormat>ワイド画面</PresentationFormat>
  <Paragraphs>70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HGP創英角ﾎﾟｯﾌﾟ体</vt:lpstr>
      <vt:lpstr>游ゴシック</vt:lpstr>
      <vt:lpstr>游ゴシック Light</vt:lpstr>
      <vt:lpstr>游明朝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HISANAO SUGAMATA</dc:creator>
  <cp:lastModifiedBy>HISANAO SUGAMATA</cp:lastModifiedBy>
  <cp:revision>29</cp:revision>
  <dcterms:created xsi:type="dcterms:W3CDTF">2025-04-04T01:38:19Z</dcterms:created>
  <dcterms:modified xsi:type="dcterms:W3CDTF">2025-07-21T05:40:22Z</dcterms:modified>
</cp:coreProperties>
</file>