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B1CE29-97BD-40A0-ABDC-092378D001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E4BC727-4EBF-450C-8C54-1747C4A238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EC15CF-FE8C-4DF3-BA54-1820BA0A4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47FA-A305-4CCF-A50C-8052C43EAA7B}" type="datetimeFigureOut">
              <a:rPr kumimoji="1" lang="ja-JP" altLang="en-US" smtClean="0"/>
              <a:t>2025/7/30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820ADF6-DD6E-41A2-8B99-38A15789C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5A10F16-4CB8-43E5-B6CB-3BDED9038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D348D-8C40-441C-9031-DF72243310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5285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6A0EF6-E023-4691-8E0B-E7E874E14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8EC938C-2C8A-4B0B-A317-D83FD6477E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14CDE8-1718-4DF1-A209-8CE52D57F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47FA-A305-4CCF-A50C-8052C43EAA7B}" type="datetimeFigureOut">
              <a:rPr kumimoji="1" lang="ja-JP" altLang="en-US" smtClean="0"/>
              <a:t>2025/7/30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C2BE99F-9877-4FFD-8688-E0A71E174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95EEA9-B51F-467A-8F76-BA3EB9794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D348D-8C40-441C-9031-DF72243310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7393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D67CD52-F77C-4052-A211-36CA4205AA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6A7CAD9-FB19-4218-A431-E82B9CE148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4EA295F-C695-40E2-A14C-1F6AC2F55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47FA-A305-4CCF-A50C-8052C43EAA7B}" type="datetimeFigureOut">
              <a:rPr kumimoji="1" lang="ja-JP" altLang="en-US" smtClean="0"/>
              <a:t>2025/7/30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580B88E-F502-4DDC-A771-918AB77D0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3266A76-7903-4EC4-822A-176A0DC6B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D348D-8C40-441C-9031-DF72243310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1786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D810F1-3A1B-4469-B814-2946D42A6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A7CD306-ABAF-4B74-86ED-E1D43031E7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F596C3-A818-47A2-A7C3-13D59C73B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47FA-A305-4CCF-A50C-8052C43EAA7B}" type="datetimeFigureOut">
              <a:rPr kumimoji="1" lang="ja-JP" altLang="en-US" smtClean="0"/>
              <a:t>2025/7/30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DDDA438-4BA7-474E-9B3E-FF6C7B021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BBBE64-B9F2-4BB8-BB17-52F378D74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D348D-8C40-441C-9031-DF72243310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2584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8CA082-DE81-4FF1-AA99-719405E90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C67A052-0A72-4D92-AF84-AD7D7B3189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D5F0F69-744A-4B61-92DD-01FF8C64A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47FA-A305-4CCF-A50C-8052C43EAA7B}" type="datetimeFigureOut">
              <a:rPr kumimoji="1" lang="ja-JP" altLang="en-US" smtClean="0"/>
              <a:t>2025/7/30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4D1EEDA-560F-46AE-9DB7-2272F315F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3300C4D-1499-4B5B-A10F-ACE39587B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D348D-8C40-441C-9031-DF72243310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1558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2AE1D5F-9E28-40FC-8324-2EC3F36F6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E8C3F27-A5A7-4CB0-81E0-DC7BAD091A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C76410-FA52-419A-ADEB-ACE25A156D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FAEFDC4-FFE9-4FFD-A87E-01E9A4FC6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47FA-A305-4CCF-A50C-8052C43EAA7B}" type="datetimeFigureOut">
              <a:rPr kumimoji="1" lang="ja-JP" altLang="en-US" smtClean="0"/>
              <a:t>2025/7/30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3543031-0FA3-4D10-938B-40BA664E6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A30555D-3839-4E79-8A18-0FBF21A24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D348D-8C40-441C-9031-DF72243310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1764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5997F8-09B3-443C-80A2-07257BD62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E0C4783-C956-4017-83BE-FD1F0BDFD2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E9F4945-8364-4ABE-8493-5CBB6E6F58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7F134BB-31A1-428A-B65E-8B7AFB9DDF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C182569-5F03-426A-8533-B4DE20C9AE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E75A26C-BD7B-4782-B3F5-48127C881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47FA-A305-4CCF-A50C-8052C43EAA7B}" type="datetimeFigureOut">
              <a:rPr kumimoji="1" lang="ja-JP" altLang="en-US" smtClean="0"/>
              <a:t>2025/7/30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611506E-F34C-4FBE-B93F-B1256A977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191090D-DBC8-4C0B-B1FD-BBB9D0AD3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D348D-8C40-441C-9031-DF72243310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8440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AA4A27-F632-48B4-A2E7-3793D2161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E7CA000-585D-4F47-ACB5-5F0818682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47FA-A305-4CCF-A50C-8052C43EAA7B}" type="datetimeFigureOut">
              <a:rPr kumimoji="1" lang="ja-JP" altLang="en-US" smtClean="0"/>
              <a:t>2025/7/30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3711387-906C-4224-B91A-E37619348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B5A5FA9-568C-4BED-A95B-15F5F4D55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D348D-8C40-441C-9031-DF72243310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881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437DA67-D140-4657-AB25-797406A83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47FA-A305-4CCF-A50C-8052C43EAA7B}" type="datetimeFigureOut">
              <a:rPr kumimoji="1" lang="ja-JP" altLang="en-US" smtClean="0"/>
              <a:t>2025/7/30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98208DB-3204-4C6E-8DE3-5948D8D38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8298E38-0FB1-4C7D-9055-B8B2378B9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D348D-8C40-441C-9031-DF72243310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1277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72EE8E-AAE2-426F-B005-821750603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68F0792-3CD5-4D86-BA51-C625311249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CFE7094-D3BE-46C4-8183-74EADD47C0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31852A7-3B2A-41C4-BFF6-F1B258268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47FA-A305-4CCF-A50C-8052C43EAA7B}" type="datetimeFigureOut">
              <a:rPr kumimoji="1" lang="ja-JP" altLang="en-US" smtClean="0"/>
              <a:t>2025/7/30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1B4AFF5-E84C-420F-ACD0-C8C1A8928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0D71171-45CE-4731-82F4-E72A17D83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D348D-8C40-441C-9031-DF72243310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2627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A43928-67D4-4D73-B415-B1E2E5795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F2E417D-5772-473B-859B-9341EED725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0908814-5321-43CC-B9D7-DFE230DF7D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93FC8DF-E87A-4CB8-977F-78F8B876E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47FA-A305-4CCF-A50C-8052C43EAA7B}" type="datetimeFigureOut">
              <a:rPr kumimoji="1" lang="ja-JP" altLang="en-US" smtClean="0"/>
              <a:t>2025/7/30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DD47F18-72CB-49B8-A360-E2DE24F58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42BFAD0-581A-4FCA-B48A-598FED410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D348D-8C40-441C-9031-DF72243310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7744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EBE50F8-2EA0-4588-8186-BCE9140CF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7502D46-6876-4DAF-960C-B171F002C5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AA96AB4-E553-4388-820C-C9E15AC876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847FA-A305-4CCF-A50C-8052C43EAA7B}" type="datetimeFigureOut">
              <a:rPr kumimoji="1" lang="ja-JP" altLang="en-US" smtClean="0"/>
              <a:t>2025/7/30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C77353A-8144-4A5B-8361-01A2699D79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47244BE-C642-45FE-A2C6-6D935F3B4A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D348D-8C40-441C-9031-DF72243310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8420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66740BD-2298-8A83-E440-EA45DD26AD26}"/>
              </a:ext>
            </a:extLst>
          </p:cNvPr>
          <p:cNvSpPr txBox="1"/>
          <p:nvPr/>
        </p:nvSpPr>
        <p:spPr>
          <a:xfrm>
            <a:off x="8988726" y="319177"/>
            <a:ext cx="232913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/>
              <a:t>技術手法</a:t>
            </a:r>
            <a:r>
              <a:rPr kumimoji="1" lang="en-US" altLang="ja-JP" b="1" dirty="0"/>
              <a:t>2025-1-02</a:t>
            </a:r>
            <a:endParaRPr kumimoji="1" lang="ja-JP" altLang="en-US" b="1" dirty="0"/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BF581974-4BBD-87E4-0D01-DD49BA08559F}"/>
              </a:ext>
            </a:extLst>
          </p:cNvPr>
          <p:cNvSpPr/>
          <p:nvPr/>
        </p:nvSpPr>
        <p:spPr>
          <a:xfrm>
            <a:off x="2675874" y="3532517"/>
            <a:ext cx="3510455" cy="106154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ja-JP" sz="24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400" b="1" dirty="0">
                <a:solidFill>
                  <a:schemeClr val="tx1"/>
                </a:solidFill>
              </a:rPr>
              <a:t>技術手法委員会</a:t>
            </a:r>
            <a:endParaRPr kumimoji="1" lang="en-US" altLang="ja-JP" sz="2400" b="1" dirty="0">
              <a:solidFill>
                <a:schemeClr val="tx1"/>
              </a:solidFill>
            </a:endParaRPr>
          </a:p>
          <a:p>
            <a:pPr algn="ctr"/>
            <a:r>
              <a:rPr lang="ja-JP" altLang="en-US" sz="2400" b="1" dirty="0">
                <a:solidFill>
                  <a:schemeClr val="tx1"/>
                </a:solidFill>
              </a:rPr>
              <a:t>委員長：</a:t>
            </a:r>
            <a:r>
              <a:rPr lang="ja-JP" altLang="en-US" sz="2400" b="1" dirty="0">
                <a:solidFill>
                  <a:schemeClr val="tx1"/>
                </a:solidFill>
                <a:latin typeface="游ゴシックRegular"/>
              </a:rPr>
              <a:t>菅又　久直</a:t>
            </a:r>
            <a:endParaRPr lang="en-US" altLang="zh-TW" sz="2400" b="1" kern="100" dirty="0">
              <a:solidFill>
                <a:schemeClr val="tx1"/>
              </a:solidFill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ctr"/>
            <a:endParaRPr kumimoji="1" lang="ja-JP" altLang="en-US" sz="2400" b="1" dirty="0">
              <a:solidFill>
                <a:schemeClr val="tx1"/>
              </a:solidFill>
            </a:endParaRP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F8362893-CEAA-8C36-0BD9-155A4B062721}"/>
              </a:ext>
            </a:extLst>
          </p:cNvPr>
          <p:cNvSpPr/>
          <p:nvPr/>
        </p:nvSpPr>
        <p:spPr>
          <a:xfrm>
            <a:off x="1017342" y="5249488"/>
            <a:ext cx="3382229" cy="1132907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tx1"/>
                </a:solidFill>
              </a:rPr>
              <a:t>国際連携</a:t>
            </a:r>
            <a:r>
              <a:rPr kumimoji="1" lang="en-US" altLang="ja-JP" sz="2400" b="1" dirty="0">
                <a:solidFill>
                  <a:schemeClr val="tx1"/>
                </a:solidFill>
              </a:rPr>
              <a:t>TF</a:t>
            </a:r>
          </a:p>
          <a:p>
            <a:pPr algn="ctr"/>
            <a:r>
              <a:rPr lang="ja-JP" altLang="en-US" sz="2400" b="1" dirty="0">
                <a:solidFill>
                  <a:schemeClr val="tx1"/>
                </a:solidFill>
              </a:rPr>
              <a:t>委員長：</a:t>
            </a:r>
            <a:r>
              <a:rPr kumimoji="1" lang="ja-JP" altLang="en-US" sz="2400" b="1" dirty="0">
                <a:solidFill>
                  <a:schemeClr val="tx1"/>
                </a:solidFill>
              </a:rPr>
              <a:t>遠城　秀和　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1580CDF2-F7D0-A5F6-4C06-B0C2AC2E5634}"/>
              </a:ext>
            </a:extLst>
          </p:cNvPr>
          <p:cNvSpPr/>
          <p:nvPr/>
        </p:nvSpPr>
        <p:spPr>
          <a:xfrm>
            <a:off x="4565635" y="5286637"/>
            <a:ext cx="3169212" cy="112355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chemeClr val="tx1"/>
                </a:solidFill>
              </a:rPr>
              <a:t>業界横断</a:t>
            </a:r>
            <a:r>
              <a:rPr lang="en-US" altLang="ja-JP" sz="2400" b="1" dirty="0">
                <a:solidFill>
                  <a:schemeClr val="tx1"/>
                </a:solidFill>
              </a:rPr>
              <a:t>EDI </a:t>
            </a:r>
            <a:r>
              <a:rPr kumimoji="1" lang="en-US" altLang="ja-JP" sz="2400" b="1" dirty="0">
                <a:solidFill>
                  <a:schemeClr val="tx1"/>
                </a:solidFill>
              </a:rPr>
              <a:t>TF</a:t>
            </a:r>
          </a:p>
          <a:p>
            <a:pPr algn="ctr"/>
            <a:r>
              <a:rPr lang="ja-JP" altLang="en-US" sz="2400" b="1" dirty="0">
                <a:solidFill>
                  <a:schemeClr val="tx1"/>
                </a:solidFill>
              </a:rPr>
              <a:t>委員長：兼子　邦彦</a:t>
            </a:r>
            <a:r>
              <a:rPr kumimoji="1" lang="ja-JP" altLang="en-US" sz="2400" b="1" dirty="0">
                <a:solidFill>
                  <a:schemeClr val="tx1"/>
                </a:solidFill>
              </a:rPr>
              <a:t>　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D1FA67DC-1672-48C8-93C3-1423090B060D}"/>
              </a:ext>
            </a:extLst>
          </p:cNvPr>
          <p:cNvCxnSpPr>
            <a:cxnSpLocks/>
            <a:stCxn id="13" idx="2"/>
            <a:endCxn id="3" idx="0"/>
          </p:cNvCxnSpPr>
          <p:nvPr/>
        </p:nvCxnSpPr>
        <p:spPr>
          <a:xfrm>
            <a:off x="4431102" y="2864850"/>
            <a:ext cx="0" cy="6676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981CDD88-2BEB-05B0-825F-61E6CEA83AB1}"/>
              </a:ext>
            </a:extLst>
          </p:cNvPr>
          <p:cNvCxnSpPr>
            <a:cxnSpLocks/>
          </p:cNvCxnSpPr>
          <p:nvPr/>
        </p:nvCxnSpPr>
        <p:spPr>
          <a:xfrm>
            <a:off x="2708456" y="5007668"/>
            <a:ext cx="34778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F7166952-96BE-4BFA-5972-7246C45E063E}"/>
              </a:ext>
            </a:extLst>
          </p:cNvPr>
          <p:cNvCxnSpPr>
            <a:stCxn id="3" idx="2"/>
          </p:cNvCxnSpPr>
          <p:nvPr/>
        </p:nvCxnSpPr>
        <p:spPr>
          <a:xfrm>
            <a:off x="4431102" y="4594062"/>
            <a:ext cx="0" cy="4136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00D66002-8D83-5F56-FCFC-9C3B8F2C35BF}"/>
              </a:ext>
            </a:extLst>
          </p:cNvPr>
          <p:cNvCxnSpPr>
            <a:cxnSpLocks/>
            <a:endCxn id="4" idx="0"/>
          </p:cNvCxnSpPr>
          <p:nvPr/>
        </p:nvCxnSpPr>
        <p:spPr>
          <a:xfrm>
            <a:off x="2708457" y="5026243"/>
            <a:ext cx="0" cy="2232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726A1D1E-8389-5AA1-74E3-78AFA498013B}"/>
              </a:ext>
            </a:extLst>
          </p:cNvPr>
          <p:cNvCxnSpPr>
            <a:cxnSpLocks/>
          </p:cNvCxnSpPr>
          <p:nvPr/>
        </p:nvCxnSpPr>
        <p:spPr>
          <a:xfrm flipH="1">
            <a:off x="6150241" y="5007668"/>
            <a:ext cx="11563" cy="2330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8C93E72-0C05-8EB6-0CE8-B153CF5180A5}"/>
              </a:ext>
            </a:extLst>
          </p:cNvPr>
          <p:cNvSpPr txBox="1"/>
          <p:nvPr/>
        </p:nvSpPr>
        <p:spPr>
          <a:xfrm>
            <a:off x="427360" y="1216620"/>
            <a:ext cx="8007484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dirty="0"/>
              <a:t>一般社団法人サプライチェーン情報基盤研究会（</a:t>
            </a:r>
            <a:r>
              <a:rPr kumimoji="1" lang="en-US" altLang="ja-JP" sz="2400" b="1" dirty="0"/>
              <a:t>SIPS</a:t>
            </a:r>
            <a:r>
              <a:rPr kumimoji="1" lang="ja-JP" altLang="en-US" sz="2400" b="1" dirty="0"/>
              <a:t>）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5EF7992-3231-763D-F4AA-C7E71EDD00C7}"/>
              </a:ext>
            </a:extLst>
          </p:cNvPr>
          <p:cNvSpPr txBox="1"/>
          <p:nvPr/>
        </p:nvSpPr>
        <p:spPr>
          <a:xfrm>
            <a:off x="2484410" y="2033853"/>
            <a:ext cx="3893384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dirty="0"/>
              <a:t>理事会</a:t>
            </a:r>
            <a:endParaRPr kumimoji="1" lang="en-US" altLang="ja-JP" sz="2400" b="1" dirty="0"/>
          </a:p>
          <a:p>
            <a:pPr algn="ctr"/>
            <a:r>
              <a:rPr lang="ja-JP" altLang="en-US" sz="2400" b="1" dirty="0"/>
              <a:t>代表理事：兼子　邦彦</a:t>
            </a:r>
            <a:endParaRPr kumimoji="1" lang="ja-JP" altLang="en-US" sz="2400" b="1" dirty="0"/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9D628613-D311-C0D7-FBA4-C628D9EF4110}"/>
              </a:ext>
            </a:extLst>
          </p:cNvPr>
          <p:cNvCxnSpPr>
            <a:stCxn id="12" idx="2"/>
            <a:endCxn id="13" idx="0"/>
          </p:cNvCxnSpPr>
          <p:nvPr/>
        </p:nvCxnSpPr>
        <p:spPr>
          <a:xfrm>
            <a:off x="4431102" y="1678285"/>
            <a:ext cx="0" cy="3555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15BE22F6-3EB6-1197-60BA-ED4F6F78C72B}"/>
              </a:ext>
            </a:extLst>
          </p:cNvPr>
          <p:cNvSpPr txBox="1"/>
          <p:nvPr/>
        </p:nvSpPr>
        <p:spPr>
          <a:xfrm>
            <a:off x="7200581" y="3595504"/>
            <a:ext cx="2634307" cy="92333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/>
              <a:t>一般財団法人日本貿易関係手続簡易化協会（</a:t>
            </a:r>
            <a:r>
              <a:rPr kumimoji="1" lang="en-US" altLang="ja-JP" b="1" dirty="0"/>
              <a:t>JASTPRO)</a:t>
            </a:r>
            <a:endParaRPr kumimoji="1" lang="ja-JP" altLang="en-US" b="1" dirty="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E216DAF1-6A3E-EB75-BD08-FD72C53B1727}"/>
              </a:ext>
            </a:extLst>
          </p:cNvPr>
          <p:cNvSpPr txBox="1"/>
          <p:nvPr/>
        </p:nvSpPr>
        <p:spPr>
          <a:xfrm>
            <a:off x="8635430" y="4800865"/>
            <a:ext cx="3035723" cy="1077218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b="1" dirty="0"/>
              <a:t>貿易デジタル変革研究会</a:t>
            </a:r>
            <a:endParaRPr lang="en-US" altLang="ja-JP" b="1" dirty="0"/>
          </a:p>
          <a:p>
            <a:pPr algn="ctr"/>
            <a:r>
              <a:rPr kumimoji="1" lang="en-US" altLang="ja-JP" b="1" dirty="0"/>
              <a:t>(TRG</a:t>
            </a:r>
            <a:r>
              <a:rPr kumimoji="1" lang="ja-JP" altLang="en-US" b="1" dirty="0"/>
              <a:t>）</a:t>
            </a:r>
            <a:endParaRPr kumimoji="1" lang="en-US" altLang="ja-JP" b="1" dirty="0"/>
          </a:p>
          <a:p>
            <a:pPr algn="ctr"/>
            <a:r>
              <a:rPr lang="en-US" altLang="ja-JP" sz="1400" b="1"/>
              <a:t>Trade </a:t>
            </a:r>
            <a:r>
              <a:rPr lang="en-US" altLang="ja-JP" sz="1400" b="1" dirty="0"/>
              <a:t>digital transformation </a:t>
            </a:r>
            <a:r>
              <a:rPr lang="en-US" altLang="ja-JP" sz="1400" b="1"/>
              <a:t>Research Group</a:t>
            </a:r>
            <a:endParaRPr kumimoji="1" lang="ja-JP" altLang="en-US" b="1" dirty="0"/>
          </a:p>
        </p:txBody>
      </p:sp>
      <p:sp>
        <p:nvSpPr>
          <p:cNvPr id="28" name="矢印: 左右 27">
            <a:extLst>
              <a:ext uri="{FF2B5EF4-FFF2-40B4-BE49-F238E27FC236}">
                <a16:creationId xmlns:a16="http://schemas.microsoft.com/office/drawing/2014/main" id="{3437347F-FE00-C1A7-C8C0-66C77B48EA33}"/>
              </a:ext>
            </a:extLst>
          </p:cNvPr>
          <p:cNvSpPr/>
          <p:nvPr/>
        </p:nvSpPr>
        <p:spPr>
          <a:xfrm>
            <a:off x="6186329" y="3824080"/>
            <a:ext cx="974934" cy="466178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協力</a:t>
            </a:r>
          </a:p>
        </p:txBody>
      </p:sp>
      <p:sp>
        <p:nvSpPr>
          <p:cNvPr id="21" name="矢印: 折線 20">
            <a:extLst>
              <a:ext uri="{FF2B5EF4-FFF2-40B4-BE49-F238E27FC236}">
                <a16:creationId xmlns:a16="http://schemas.microsoft.com/office/drawing/2014/main" id="{7F2D615A-02D8-CB79-74EE-96DC535CC11C}"/>
              </a:ext>
            </a:extLst>
          </p:cNvPr>
          <p:cNvSpPr/>
          <p:nvPr/>
        </p:nvSpPr>
        <p:spPr>
          <a:xfrm rot="5400000">
            <a:off x="9598571" y="4246146"/>
            <a:ext cx="830353" cy="279084"/>
          </a:xfrm>
          <a:prstGeom prst="bentArrow">
            <a:avLst>
              <a:gd name="adj1" fmla="val 46021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71F6856-E36E-0711-905D-E63340FEAC31}"/>
              </a:ext>
            </a:extLst>
          </p:cNvPr>
          <p:cNvSpPr txBox="1"/>
          <p:nvPr/>
        </p:nvSpPr>
        <p:spPr>
          <a:xfrm>
            <a:off x="10113973" y="4117772"/>
            <a:ext cx="414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諮問</a:t>
            </a:r>
          </a:p>
        </p:txBody>
      </p:sp>
    </p:spTree>
    <p:extLst>
      <p:ext uri="{BB962C8B-B14F-4D97-AF65-F5344CB8AC3E}">
        <p14:creationId xmlns:p14="http://schemas.microsoft.com/office/powerpoint/2010/main" val="20436310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68</Words>
  <Application>Microsoft Office PowerPoint</Application>
  <PresentationFormat>ワイド画面</PresentationFormat>
  <Paragraphs>17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游ゴシックRegular</vt:lpstr>
      <vt:lpstr>游明朝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菅又 久直</dc:creator>
  <cp:lastModifiedBy>HISANAO SUGAMATA</cp:lastModifiedBy>
  <cp:revision>11</cp:revision>
  <dcterms:created xsi:type="dcterms:W3CDTF">2022-03-17T04:09:06Z</dcterms:created>
  <dcterms:modified xsi:type="dcterms:W3CDTF">2025-07-30T06:06:20Z</dcterms:modified>
</cp:coreProperties>
</file>