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434" r:id="rId2"/>
    <p:sldId id="435" r:id="rId3"/>
    <p:sldId id="433" r:id="rId4"/>
    <p:sldId id="429" r:id="rId5"/>
    <p:sldId id="256" r:id="rId6"/>
    <p:sldId id="257" r:id="rId7"/>
    <p:sldId id="258" r:id="rId8"/>
    <p:sldId id="259" r:id="rId9"/>
    <p:sldId id="260" r:id="rId10"/>
    <p:sldId id="431" r:id="rId11"/>
    <p:sldId id="432" r:id="rId12"/>
    <p:sldId id="261" r:id="rId13"/>
    <p:sldId id="262" r:id="rId14"/>
    <p:sldId id="436" r:id="rId15"/>
    <p:sldId id="43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42CBB-4058-4C08-B921-95482E358347}" type="datetimeFigureOut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A9E3-641B-4210-AEB3-3808A2ABA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62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E81C22-FCA5-41F9-EF5A-FEECF7CCB8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A15DE6D-10DE-B760-FA71-2C56D904E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A48735-D996-BBEC-EF57-CBCB2119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5538-12B5-42F4-BB40-735FA44159A3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58B4D5-487F-237C-43B3-07AE6E44F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834148-8113-4311-690E-53688C4F5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36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BB52A-58BF-2812-3DAB-6E45265B5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0830F5-5695-6C73-3947-C16614504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65E970-696F-86FB-44A6-B6FB8F780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6FB1B-AAE3-4D07-ACBF-3E5EFB918394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AE501-5D69-09AF-AD1B-8F94C0F8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4061C-7EF8-1ED7-618A-9035CE4E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32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6460F41-6E45-D55A-3254-21EC0DA7B9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DC08E1C-4F12-57D8-BE2F-CEAAB7B74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40972-BAB9-F198-804A-2401E5698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B14-F0E7-4B8A-A3FB-DBEAEC930FB6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36C09A-D7E1-EADC-A187-0DA1F53FC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3F58A9-004A-7A45-66E6-0179F5107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11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53CFEF-97EF-2595-73A3-1B430A7A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FA517D-DCAA-17DE-FB3E-D4D7BEA5B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2708D-969B-ED63-C2F5-CEA278C57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46E80-8F6A-4B91-A35E-DC11E6385E0E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B10842-EDF2-61EE-55D9-DF738792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294AEA-230D-3CB2-1B26-30F833B4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45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86357B-0D90-FF73-3C09-078C03D8A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F40BD9-2325-1E4C-C686-C10F6DFF2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C5C6AC-2A5F-2F7E-423B-BC37E6752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AEE4-AC54-4B1F-B9F5-A9A920361226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DDC36B-3265-1BEE-50D7-7FF106453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35CD8E-0A37-2E00-1BD3-084CAF0B7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27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A67EA5-9B33-2AFC-532B-774F14BD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B16A40-36F3-5536-F6DE-A9F8CFA50D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589F9E-0731-E808-643A-08D780F91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43F754-7076-9EA3-6F6E-C149870E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953F-A9FC-4B43-914C-6962B072585E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001CE4-04EE-9C4E-0A2A-31866DAB0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D07E11-9BF7-C1AC-2F49-88A5D2E6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80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2917F-B72A-108F-90CC-44E0267D0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9C9442-3BA3-0976-B1D1-8D3780ECB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E6C91DD-1A05-2773-9007-A9171C8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79B4CCE-F0F4-95EC-8B13-C0635E7233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C19334-92DA-55EA-2634-8C2977ACC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56C33CA-FCEB-21DE-65A7-22436E972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7D5A0-ABAA-4E8A-8248-24CCD126DA95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91D1FAB-4B10-7203-A23F-11CAB6B3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ED8AE8-7A7A-A7D8-AE5C-D2467B13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9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48257-CF26-5519-F1C3-4CDC5A3D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EC7543E-BAF2-97F3-6BA7-5E6179D3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82E3-4C2A-4043-97BB-862A65350159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D09AA1B-FCF7-1B35-1BFE-04D752228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6E3011-C356-965F-46C3-B25B05208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50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1B92CF-AB54-8959-4B41-3D365054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9D81-783A-43E9-AC70-0ACC96A57704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F19273A-DD42-801C-1048-7144FF030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6220ED-6C94-D7AA-0569-E9F7E6E5E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65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50CCF-FC2B-C2F3-E0B7-63470F3A9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772215-250B-51FA-61A4-4F81C701E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CAA2A2-B70C-CB73-A7CB-7A9E425E1A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DB3FEA-27FD-768F-BEEE-BD727F4C1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6200-8DEA-4C44-856F-E8753286AF9F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D8F227-3C41-CDA3-6E24-D901D93FF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F7AA01-42D8-A75D-AE4B-5EB73D1BB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4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51A32-EB08-E2E3-45B6-B147AD596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84512A-18D3-20AA-808A-F3DF6B9AC3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986BF9-3C37-ADE7-BA57-A1CC08420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4CB40F-D0AF-DBC1-FBDB-C4B2DB6E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5715-2055-494D-BCC1-DF7DDDD17AB7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DFF138-6595-3A8E-8249-A771F08C2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A94F1A-79C6-F691-555C-4359194E8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32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253B593-016B-1D72-2D8E-9528CF2C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CCF6AD-E2B3-0D6A-E799-73D2EEBD9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3A4D2C-C3CE-99F7-9DBA-1DE3E285C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1C3EE-B6C5-4F9B-BA7A-C7B5BAE1CACD}" type="datetime1">
              <a:rPr kumimoji="1" lang="ja-JP" altLang="en-US" smtClean="0"/>
              <a:t>2024/11/1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2A1F98-64E0-CB99-1125-C6B7A842F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63CDA0-769D-5906-2239-D11EDAA01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52670-A5B7-4AB1-ADDD-15006306A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8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F22625B-712F-B681-72A1-E6270511B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32A876C-FB0D-AFF3-CF0B-13D35F3C60C0}"/>
              </a:ext>
            </a:extLst>
          </p:cNvPr>
          <p:cNvSpPr txBox="1"/>
          <p:nvPr/>
        </p:nvSpPr>
        <p:spPr>
          <a:xfrm>
            <a:off x="2289810" y="1908810"/>
            <a:ext cx="7612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/>
              <a:t>貿易金融プロジェクト進捗報告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13A44B-3007-BBED-2733-4DC8710EB4EE}"/>
              </a:ext>
            </a:extLst>
          </p:cNvPr>
          <p:cNvSpPr txBox="1"/>
          <p:nvPr/>
        </p:nvSpPr>
        <p:spPr>
          <a:xfrm>
            <a:off x="8846820" y="320040"/>
            <a:ext cx="301752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国際連携</a:t>
            </a:r>
            <a:r>
              <a:rPr kumimoji="1" lang="en-US" altLang="ja-JP" sz="2000" b="1" dirty="0"/>
              <a:t>2024-2-04</a:t>
            </a:r>
            <a:endParaRPr kumimoji="1" lang="ja-JP" altLang="en-US" sz="20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FA2EDA-1448-D576-55CE-88BDE59AFE63}"/>
              </a:ext>
            </a:extLst>
          </p:cNvPr>
          <p:cNvSpPr txBox="1"/>
          <p:nvPr/>
        </p:nvSpPr>
        <p:spPr>
          <a:xfrm>
            <a:off x="3649362" y="4615249"/>
            <a:ext cx="4893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/>
              <a:t>2024</a:t>
            </a:r>
            <a:r>
              <a:rPr kumimoji="1" lang="ja-JP" altLang="en-US" sz="2400" b="1" dirty="0"/>
              <a:t>年</a:t>
            </a:r>
            <a:r>
              <a:rPr kumimoji="1" lang="en-US" altLang="ja-JP" sz="2400" b="1" dirty="0"/>
              <a:t>11</a:t>
            </a:r>
            <a:r>
              <a:rPr kumimoji="1" lang="ja-JP" altLang="en-US" sz="2400" b="1" dirty="0"/>
              <a:t>月</a:t>
            </a:r>
            <a:r>
              <a:rPr kumimoji="1" lang="en-US" altLang="ja-JP" sz="2400" b="1" dirty="0"/>
              <a:t>1</a:t>
            </a:r>
            <a:r>
              <a:rPr kumimoji="1" lang="ja-JP" altLang="en-US" sz="2400" b="1" dirty="0"/>
              <a:t>日</a:t>
            </a:r>
            <a:endParaRPr kumimoji="1" lang="en-US" altLang="ja-JP" sz="2400" b="1" dirty="0"/>
          </a:p>
          <a:p>
            <a:pPr algn="ctr"/>
            <a:r>
              <a:rPr lang="ja-JP" altLang="en-US" sz="2400" b="1" dirty="0"/>
              <a:t>サプライチェーン情報基盤研究会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27399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576EDAD-FE5F-184C-0598-9228A9A08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32BE7BD-AD38-D17F-23EB-08E75B4F5814}"/>
              </a:ext>
            </a:extLst>
          </p:cNvPr>
          <p:cNvSpPr txBox="1"/>
          <p:nvPr/>
        </p:nvSpPr>
        <p:spPr>
          <a:xfrm>
            <a:off x="295184" y="6396335"/>
            <a:ext cx="11284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5-4-4-1-3 Bill of Exchange Application Process (Collection)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762665E-048A-73BE-6437-6295E853C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795" y="136525"/>
            <a:ext cx="8079287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78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C364B4B-5336-1CDF-518C-29D759D26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94EB21-1164-6432-889A-ECC66501E238}"/>
              </a:ext>
            </a:extLst>
          </p:cNvPr>
          <p:cNvSpPr txBox="1"/>
          <p:nvPr/>
        </p:nvSpPr>
        <p:spPr>
          <a:xfrm>
            <a:off x="285750" y="182880"/>
            <a:ext cx="6069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Discrepancy and Amendment</a:t>
            </a:r>
            <a:endParaRPr kumimoji="1"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95324C-2A8C-E1B9-3C0B-57F11EF8D9B7}"/>
              </a:ext>
            </a:extLst>
          </p:cNvPr>
          <p:cNvSpPr txBox="1"/>
          <p:nvPr/>
        </p:nvSpPr>
        <p:spPr>
          <a:xfrm>
            <a:off x="236220" y="971550"/>
            <a:ext cx="11670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 mismatch between the terms of a documentary credit and the actual documents and procedures is called a discrepancy.</a:t>
            </a:r>
          </a:p>
          <a:p>
            <a:endParaRPr lang="en-US" altLang="ja-JP" sz="2400" dirty="0"/>
          </a:p>
          <a:p>
            <a:r>
              <a:rPr lang="en-US" altLang="ja-JP" sz="2400" dirty="0"/>
              <a:t>When a discrepancy</a:t>
            </a:r>
            <a:r>
              <a:rPr kumimoji="1" lang="en-US" altLang="ja-JP" sz="2400" dirty="0"/>
              <a:t> is found, the issuing bank or the confirming bank should advise the </a:t>
            </a:r>
            <a:r>
              <a:rPr lang="en-US" altLang="ja-JP" sz="2400" dirty="0"/>
              <a:t>negotiating </a:t>
            </a:r>
            <a:r>
              <a:rPr lang="en-US" altLang="ja-JP" sz="2400"/>
              <a:t>bank</a:t>
            </a:r>
            <a:r>
              <a:rPr kumimoji="1" lang="en-US" altLang="ja-JP" sz="2400"/>
              <a:t> within five </a:t>
            </a:r>
            <a:r>
              <a:rPr kumimoji="1" lang="en-US" altLang="ja-JP" sz="2400" dirty="0"/>
              <a:t>banking days following the day of presentation. The issuing bank may refuse to buy the bill of exchange (=Document Unpaid).</a:t>
            </a:r>
          </a:p>
          <a:p>
            <a:endParaRPr kumimoji="1" lang="en-US" altLang="ja-JP" sz="2400" dirty="0"/>
          </a:p>
          <a:p>
            <a:r>
              <a:rPr lang="en-US" altLang="ja-JP" sz="2400" dirty="0"/>
              <a:t>The bill requester will promptly correct the submitted documents if possible. If amending the actual document is not possible, it should go through a process to amend the documentary credit terms with the consent of all parties involved or the applicant to accept the discrepancy and decide to pay.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33458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37B3D5-29BD-33B5-8ED6-163C9C2D6C38}"/>
              </a:ext>
            </a:extLst>
          </p:cNvPr>
          <p:cNvSpPr txBox="1"/>
          <p:nvPr/>
        </p:nvSpPr>
        <p:spPr>
          <a:xfrm>
            <a:off x="1877348" y="4810244"/>
            <a:ext cx="80952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5-4-4-2-1 Payment of Bills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D52231-0269-41DB-E1D5-C7551EF02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B19EB6-D28D-889F-31A5-C7743A0AA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856" y="1828800"/>
            <a:ext cx="8542287" cy="232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31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B74F97-515B-D2A7-1103-523D51FCC209}"/>
              </a:ext>
            </a:extLst>
          </p:cNvPr>
          <p:cNvSpPr txBox="1"/>
          <p:nvPr/>
        </p:nvSpPr>
        <p:spPr>
          <a:xfrm>
            <a:off x="2031682" y="6396335"/>
            <a:ext cx="84153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5-4-4-2-2 Payment of Bills Process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3302DE-C5A2-9DB9-3142-95855FEC8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3C49191-5DD0-E25D-AAB6-805B6F747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16" y="289683"/>
            <a:ext cx="6914367" cy="6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10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6BA17A-22F3-202F-5510-F3418CAC07F2}"/>
              </a:ext>
            </a:extLst>
          </p:cNvPr>
          <p:cNvSpPr txBox="1"/>
          <p:nvPr/>
        </p:nvSpPr>
        <p:spPr>
          <a:xfrm>
            <a:off x="477012" y="1025217"/>
            <a:ext cx="11237976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Public Review: Cargo Insurance Process BRS</a:t>
            </a:r>
            <a:r>
              <a:rPr lang="ja-JP" altLang="en-US" sz="2400" b="1" dirty="0"/>
              <a:t> </a:t>
            </a:r>
            <a:r>
              <a:rPr lang="en-US" altLang="ja-JP" sz="2400" b="1" dirty="0"/>
              <a:t>OPEN</a:t>
            </a:r>
          </a:p>
          <a:p>
            <a:endParaRPr lang="en-US" altLang="ja-JP" dirty="0"/>
          </a:p>
          <a:p>
            <a:r>
              <a:rPr lang="en-US" altLang="ja-JP" dirty="0"/>
              <a:t>This is to announce a 60-day public review until Friday, 22 November 2024 concerning the BRS on the Cargo Insurance Process. Please use the Public Comment Log provided to facilitate the preparation of a Disposition Log by the Project Team.</a:t>
            </a:r>
          </a:p>
          <a:p>
            <a:endParaRPr lang="en-US" altLang="ja-JP" dirty="0"/>
          </a:p>
          <a:p>
            <a:r>
              <a:rPr lang="en-US" altLang="ja-JP" b="1" dirty="0"/>
              <a:t>GUIDELINE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Download all the files for Public Review for this project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Take note of your comments using the Public Review Comment Template for this project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Send by email your Public Review Comment Template to the Public Review Editor before the end of the Public Review Period</a:t>
            </a:r>
          </a:p>
          <a:p>
            <a:endParaRPr lang="en-US" altLang="ja-JP" dirty="0"/>
          </a:p>
          <a:p>
            <a:endParaRPr lang="en-US" altLang="ja-JP" b="1" dirty="0"/>
          </a:p>
          <a:p>
            <a:r>
              <a:rPr lang="en-US" altLang="ja-JP" b="1" dirty="0"/>
              <a:t>PUBLIC REVIEW PERIOD</a:t>
            </a:r>
          </a:p>
          <a:p>
            <a:r>
              <a:rPr lang="en-US" altLang="ja-JP" dirty="0"/>
              <a:t>2024-09-23</a:t>
            </a:r>
          </a:p>
          <a:p>
            <a:r>
              <a:rPr lang="en-US" altLang="ja-JP" dirty="0"/>
              <a:t>2024-11-22</a:t>
            </a:r>
          </a:p>
          <a:p>
            <a:endParaRPr lang="en-US" altLang="ja-JP" dirty="0"/>
          </a:p>
          <a:p>
            <a:r>
              <a:rPr lang="en-US" altLang="ja-JP" b="1" dirty="0"/>
              <a:t>PUBLIC REVIEW EDITOR(s)</a:t>
            </a:r>
          </a:p>
          <a:p>
            <a:r>
              <a:rPr lang="en-US" altLang="ja-JP" dirty="0" err="1"/>
              <a:t>Hisanao</a:t>
            </a:r>
            <a:r>
              <a:rPr lang="en-US" altLang="ja-JP" dirty="0"/>
              <a:t> </a:t>
            </a:r>
            <a:r>
              <a:rPr lang="en-US" altLang="ja-JP" dirty="0" err="1"/>
              <a:t>Sugamata</a:t>
            </a:r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291BA1-580F-03FF-2906-CA8280B688B6}"/>
              </a:ext>
            </a:extLst>
          </p:cNvPr>
          <p:cNvSpPr txBox="1"/>
          <p:nvPr/>
        </p:nvSpPr>
        <p:spPr>
          <a:xfrm>
            <a:off x="2129790" y="297180"/>
            <a:ext cx="7932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highlight>
                  <a:srgbClr val="FFFF00"/>
                </a:highlight>
              </a:rPr>
              <a:t>貨物保険 業務要件定義仕様</a:t>
            </a:r>
            <a:r>
              <a:rPr kumimoji="1" lang="en-US" altLang="ja-JP" sz="2800" b="1" dirty="0">
                <a:highlight>
                  <a:srgbClr val="FFFF00"/>
                </a:highlight>
              </a:rPr>
              <a:t>(BRS) </a:t>
            </a:r>
            <a:r>
              <a:rPr kumimoji="1" lang="ja-JP" altLang="en-US" sz="2800" b="1" dirty="0">
                <a:highlight>
                  <a:srgbClr val="FFFF00"/>
                </a:highlight>
              </a:rPr>
              <a:t>公開レビュー</a:t>
            </a:r>
          </a:p>
        </p:txBody>
      </p:sp>
    </p:spTree>
    <p:extLst>
      <p:ext uri="{BB962C8B-B14F-4D97-AF65-F5344CB8AC3E}">
        <p14:creationId xmlns:p14="http://schemas.microsoft.com/office/powerpoint/2010/main" val="1701606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A5DEA7F-9C4E-A38A-C4D7-3DE97AC6A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07" y="800926"/>
            <a:ext cx="9735185" cy="5960554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BFD343-91B8-1C7F-9D3B-B3FAF7FAF7EC}"/>
              </a:ext>
            </a:extLst>
          </p:cNvPr>
          <p:cNvSpPr txBox="1"/>
          <p:nvPr/>
        </p:nvSpPr>
        <p:spPr>
          <a:xfrm>
            <a:off x="3291838" y="96520"/>
            <a:ext cx="5608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highlight>
                  <a:srgbClr val="FFFF00"/>
                </a:highlight>
              </a:rPr>
              <a:t>インボイス </a:t>
            </a:r>
            <a:r>
              <a:rPr lang="en-US" altLang="ja-JP" sz="2800" b="1" dirty="0">
                <a:highlight>
                  <a:srgbClr val="FFFF00"/>
                </a:highlight>
              </a:rPr>
              <a:t>BIE</a:t>
            </a:r>
            <a:r>
              <a:rPr lang="ja-JP" altLang="en-US" sz="2800" b="1" dirty="0">
                <a:highlight>
                  <a:srgbClr val="FFFF00"/>
                </a:highlight>
              </a:rPr>
              <a:t>追加　（</a:t>
            </a:r>
            <a:r>
              <a:rPr lang="en-US" altLang="ja-JP" sz="2800" b="1" dirty="0">
                <a:highlight>
                  <a:srgbClr val="FFFF00"/>
                </a:highlight>
              </a:rPr>
              <a:t>2024A</a:t>
            </a:r>
            <a:r>
              <a:rPr lang="ja-JP" altLang="en-US" sz="2800" b="1" dirty="0">
                <a:highlight>
                  <a:srgbClr val="FFFF00"/>
                </a:highlight>
              </a:rPr>
              <a:t>）</a:t>
            </a:r>
            <a:endParaRPr kumimoji="1" lang="ja-JP" altLang="en-US" sz="28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0147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2CB3FE-6973-4B0E-8E7F-B1406A31C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C4C5CF9-B2B3-9A3F-1F12-B7C0D9977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568325"/>
            <a:ext cx="11944350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8A55FC6-47BA-AACE-1856-D411DFEB4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BE12F5-BF0B-EE6D-D399-333F2EBC9E16}"/>
              </a:ext>
            </a:extLst>
          </p:cNvPr>
          <p:cNvSpPr txBox="1"/>
          <p:nvPr/>
        </p:nvSpPr>
        <p:spPr>
          <a:xfrm>
            <a:off x="2274570" y="1211580"/>
            <a:ext cx="7635240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/>
              <a:t>Trade</a:t>
            </a:r>
            <a:r>
              <a:rPr lang="ja-JP" altLang="en-US" sz="3200" b="1" dirty="0"/>
              <a:t> </a:t>
            </a:r>
            <a:r>
              <a:rPr lang="en-US" altLang="ja-JP" sz="3200" b="1" dirty="0"/>
              <a:t>Finance</a:t>
            </a:r>
            <a:r>
              <a:rPr lang="ja-JP" altLang="en-US" sz="3200" b="1" dirty="0"/>
              <a:t> </a:t>
            </a:r>
            <a:r>
              <a:rPr lang="en-US" altLang="ja-JP" sz="3200" b="1" dirty="0"/>
              <a:t>Facilitation</a:t>
            </a:r>
          </a:p>
          <a:p>
            <a:pPr algn="ctr"/>
            <a:r>
              <a:rPr kumimoji="1" lang="en-US" altLang="ja-JP" sz="3200" b="1" dirty="0"/>
              <a:t>Documentary Credit BRS V.2</a:t>
            </a:r>
          </a:p>
          <a:p>
            <a:pPr algn="ctr"/>
            <a:endParaRPr lang="en-US" altLang="ja-JP" sz="3200" b="1" dirty="0"/>
          </a:p>
          <a:p>
            <a:pPr algn="ctr"/>
            <a:r>
              <a:rPr kumimoji="1" lang="en-US" altLang="ja-JP" sz="3200" b="1" dirty="0"/>
              <a:t>“Settlement process” Introduction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FE1303-8276-B4F3-5320-2A2FC65D99D6}"/>
              </a:ext>
            </a:extLst>
          </p:cNvPr>
          <p:cNvSpPr txBox="1"/>
          <p:nvPr/>
        </p:nvSpPr>
        <p:spPr>
          <a:xfrm>
            <a:off x="3150973" y="4534930"/>
            <a:ext cx="5968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2024-09-19</a:t>
            </a:r>
          </a:p>
          <a:p>
            <a:pPr algn="ctr"/>
            <a:r>
              <a:rPr lang="en-US" altLang="ja-JP" sz="2800" dirty="0" err="1"/>
              <a:t>Hisanao</a:t>
            </a:r>
            <a:r>
              <a:rPr lang="en-US" altLang="ja-JP" sz="2800" dirty="0"/>
              <a:t> </a:t>
            </a:r>
            <a:r>
              <a:rPr lang="en-US" altLang="ja-JP" sz="2800" dirty="0" err="1"/>
              <a:t>Sugamata</a:t>
            </a:r>
            <a:endParaRPr lang="en-US" altLang="ja-JP" sz="2800" dirty="0"/>
          </a:p>
          <a:p>
            <a:pPr algn="ctr"/>
            <a:endParaRPr kumimoji="1" lang="en-US" altLang="ja-JP" sz="2800" dirty="0"/>
          </a:p>
          <a:p>
            <a:pPr algn="ctr"/>
            <a:r>
              <a:rPr lang="en-US" altLang="ja-JP" sz="2800" dirty="0"/>
              <a:t>hsedi0111@gmail.com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3914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EF65C7-B075-50FA-6333-6C00E6A6B144}"/>
              </a:ext>
            </a:extLst>
          </p:cNvPr>
          <p:cNvSpPr txBox="1"/>
          <p:nvPr/>
        </p:nvSpPr>
        <p:spPr>
          <a:xfrm>
            <a:off x="290288" y="162231"/>
            <a:ext cx="52977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International Trade Finance</a:t>
            </a:r>
            <a:endParaRPr kumimoji="1" lang="ja-JP" altLang="en-US" sz="24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8371F4-73FB-1537-C80C-6B6239873AD1}"/>
              </a:ext>
            </a:extLst>
          </p:cNvPr>
          <p:cNvSpPr txBox="1"/>
          <p:nvPr/>
        </p:nvSpPr>
        <p:spPr>
          <a:xfrm>
            <a:off x="1881352" y="1271696"/>
            <a:ext cx="257503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b="1" dirty="0"/>
          </a:p>
          <a:p>
            <a:pPr algn="ctr"/>
            <a:r>
              <a:rPr kumimoji="1" lang="en-US" altLang="ja-JP" b="1" dirty="0" err="1"/>
              <a:t>Advicing</a:t>
            </a:r>
            <a:r>
              <a:rPr kumimoji="1" lang="en-US" altLang="ja-JP" b="1" dirty="0"/>
              <a:t> Bank</a:t>
            </a:r>
          </a:p>
          <a:p>
            <a:pPr algn="ctr"/>
            <a:r>
              <a:rPr lang="en-US" altLang="ja-JP" b="1" dirty="0"/>
              <a:t>Negotiating Bank</a:t>
            </a:r>
            <a:endParaRPr kumimoji="1" lang="en-US" altLang="ja-JP" b="1" dirty="0"/>
          </a:p>
          <a:p>
            <a:pPr algn="ctr"/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D15746-E561-D8D2-E055-05AB93082D5A}"/>
              </a:ext>
            </a:extLst>
          </p:cNvPr>
          <p:cNvSpPr txBox="1"/>
          <p:nvPr/>
        </p:nvSpPr>
        <p:spPr>
          <a:xfrm>
            <a:off x="7924802" y="1271696"/>
            <a:ext cx="261707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b="1" dirty="0"/>
          </a:p>
          <a:p>
            <a:pPr algn="ctr"/>
            <a:r>
              <a:rPr lang="en-US" altLang="ja-JP" b="1" dirty="0"/>
              <a:t>L/C Issuing bank</a:t>
            </a:r>
          </a:p>
          <a:p>
            <a:pPr algn="ctr"/>
            <a:endParaRPr kumimoji="1" lang="en-US" altLang="ja-JP" b="1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10855F9-D72C-580D-DADA-1F40BAA599DC}"/>
              </a:ext>
            </a:extLst>
          </p:cNvPr>
          <p:cNvCxnSpPr>
            <a:cxnSpLocks/>
          </p:cNvCxnSpPr>
          <p:nvPr/>
        </p:nvCxnSpPr>
        <p:spPr>
          <a:xfrm flipH="1">
            <a:off x="4498427" y="1401719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B3CF8217-80D2-ECB2-DA6D-E4DB00ED8CD0}"/>
              </a:ext>
            </a:extLst>
          </p:cNvPr>
          <p:cNvCxnSpPr>
            <a:cxnSpLocks/>
          </p:cNvCxnSpPr>
          <p:nvPr/>
        </p:nvCxnSpPr>
        <p:spPr>
          <a:xfrm flipH="1">
            <a:off x="4498427" y="2016575"/>
            <a:ext cx="3426375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4FBF21B-D926-B395-0E0E-B6A26C5539D2}"/>
              </a:ext>
            </a:extLst>
          </p:cNvPr>
          <p:cNvCxnSpPr>
            <a:cxnSpLocks/>
          </p:cNvCxnSpPr>
          <p:nvPr/>
        </p:nvCxnSpPr>
        <p:spPr>
          <a:xfrm flipH="1">
            <a:off x="4498427" y="1701263"/>
            <a:ext cx="3426375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837E11C-222F-37E3-0AD2-E8976EF3594E}"/>
              </a:ext>
            </a:extLst>
          </p:cNvPr>
          <p:cNvSpPr/>
          <p:nvPr/>
        </p:nvSpPr>
        <p:spPr>
          <a:xfrm>
            <a:off x="1881352" y="4120055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/>
              <a:t>Exporter</a:t>
            </a:r>
            <a:endParaRPr kumimoji="1" lang="ja-JP" altLang="en-US" b="1" dirty="0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054436ED-AC4C-C8EF-FEF0-D87132316012}"/>
              </a:ext>
            </a:extLst>
          </p:cNvPr>
          <p:cNvSpPr/>
          <p:nvPr/>
        </p:nvSpPr>
        <p:spPr>
          <a:xfrm>
            <a:off x="7924802" y="4120054"/>
            <a:ext cx="2575034" cy="70419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/>
              <a:t>Impoter</a:t>
            </a:r>
            <a:endParaRPr kumimoji="1" lang="ja-JP" altLang="en-US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B2A5B10-F87A-789D-A1FB-6D499D340DF5}"/>
              </a:ext>
            </a:extLst>
          </p:cNvPr>
          <p:cNvSpPr txBox="1"/>
          <p:nvPr/>
        </p:nvSpPr>
        <p:spPr>
          <a:xfrm>
            <a:off x="1345324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Insurance</a:t>
            </a:r>
          </a:p>
          <a:p>
            <a:pPr algn="ctr"/>
            <a:r>
              <a:rPr kumimoji="1" lang="en-US" altLang="ja-JP" dirty="0"/>
              <a:t>Company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D7EA06-1604-95A8-AD90-3998D56031B5}"/>
              </a:ext>
            </a:extLst>
          </p:cNvPr>
          <p:cNvSpPr txBox="1"/>
          <p:nvPr/>
        </p:nvSpPr>
        <p:spPr>
          <a:xfrm>
            <a:off x="3394841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Shipping</a:t>
            </a:r>
          </a:p>
          <a:p>
            <a:pPr algn="ctr"/>
            <a:r>
              <a:rPr lang="en-US" altLang="ja-JP" dirty="0"/>
              <a:t>Company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DDE5BDC-74C4-B51C-CB3C-C36D8D9ED397}"/>
              </a:ext>
            </a:extLst>
          </p:cNvPr>
          <p:cNvSpPr txBox="1"/>
          <p:nvPr/>
        </p:nvSpPr>
        <p:spPr>
          <a:xfrm>
            <a:off x="8529145" y="5864772"/>
            <a:ext cx="1408386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Shipping</a:t>
            </a:r>
          </a:p>
          <a:p>
            <a:pPr algn="ctr"/>
            <a:r>
              <a:rPr lang="en-US" altLang="ja-JP" dirty="0"/>
              <a:t>Company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A341C47-ED99-D5F3-4888-0D41821CB36E}"/>
              </a:ext>
            </a:extLst>
          </p:cNvPr>
          <p:cNvCxnSpPr>
            <a:cxnSpLocks/>
          </p:cNvCxnSpPr>
          <p:nvPr/>
        </p:nvCxnSpPr>
        <p:spPr>
          <a:xfrm flipH="1">
            <a:off x="4456386" y="4472150"/>
            <a:ext cx="34263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9011D53-C8EE-61F0-12B3-F36B71D3346E}"/>
              </a:ext>
            </a:extLst>
          </p:cNvPr>
          <p:cNvCxnSpPr>
            <a:stCxn id="5" idx="2"/>
            <a:endCxn id="14" idx="0"/>
          </p:cNvCxnSpPr>
          <p:nvPr/>
        </p:nvCxnSpPr>
        <p:spPr>
          <a:xfrm>
            <a:off x="3168869" y="2472025"/>
            <a:ext cx="0" cy="164803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F4622A03-08C9-F919-E56E-F2A960E295DE}"/>
              </a:ext>
            </a:extLst>
          </p:cNvPr>
          <p:cNvCxnSpPr/>
          <p:nvPr/>
        </p:nvCxnSpPr>
        <p:spPr>
          <a:xfrm>
            <a:off x="3930869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71B64C5-60D2-412C-CBD9-800DEECC81E9}"/>
              </a:ext>
            </a:extLst>
          </p:cNvPr>
          <p:cNvCxnSpPr/>
          <p:nvPr/>
        </p:nvCxnSpPr>
        <p:spPr>
          <a:xfrm>
            <a:off x="2307021" y="2195026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2463F50-FA49-1E08-353C-E571942C389D}"/>
              </a:ext>
            </a:extLst>
          </p:cNvPr>
          <p:cNvCxnSpPr/>
          <p:nvPr/>
        </p:nvCxnSpPr>
        <p:spPr>
          <a:xfrm>
            <a:off x="8103476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1D72C1E-D247-3226-3B71-9AA9E05485B5}"/>
              </a:ext>
            </a:extLst>
          </p:cNvPr>
          <p:cNvCxnSpPr/>
          <p:nvPr/>
        </p:nvCxnSpPr>
        <p:spPr>
          <a:xfrm>
            <a:off x="8854966" y="2195024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4B5F5F3F-9C69-04E6-6A4E-00788EC656C7}"/>
              </a:ext>
            </a:extLst>
          </p:cNvPr>
          <p:cNvCxnSpPr/>
          <p:nvPr/>
        </p:nvCxnSpPr>
        <p:spPr>
          <a:xfrm>
            <a:off x="9543393" y="2195025"/>
            <a:ext cx="0" cy="192502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973BD292-9F7A-987F-D8CF-4BBDF4741802}"/>
              </a:ext>
            </a:extLst>
          </p:cNvPr>
          <p:cNvCxnSpPr/>
          <p:nvPr/>
        </p:nvCxnSpPr>
        <p:spPr>
          <a:xfrm>
            <a:off x="10294883" y="2241502"/>
            <a:ext cx="0" cy="192502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ED8EAED-0E0B-98D0-A20F-7D2F22A59DEA}"/>
              </a:ext>
            </a:extLst>
          </p:cNvPr>
          <p:cNvCxnSpPr>
            <a:endCxn id="16" idx="0"/>
          </p:cNvCxnSpPr>
          <p:nvPr/>
        </p:nvCxnSpPr>
        <p:spPr>
          <a:xfrm>
            <a:off x="2049517" y="4824247"/>
            <a:ext cx="0" cy="10405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61E4F17-E9F1-29E3-FB9C-769894211B87}"/>
              </a:ext>
            </a:extLst>
          </p:cNvPr>
          <p:cNvCxnSpPr/>
          <p:nvPr/>
        </p:nvCxnSpPr>
        <p:spPr>
          <a:xfrm>
            <a:off x="8718331" y="4824246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5278B93-3E36-3B02-B3E7-3AE9C2D98F93}"/>
              </a:ext>
            </a:extLst>
          </p:cNvPr>
          <p:cNvCxnSpPr/>
          <p:nvPr/>
        </p:nvCxnSpPr>
        <p:spPr>
          <a:xfrm>
            <a:off x="9711559" y="4824246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B61A72E-7889-0FCE-11E8-D7944DF512DB}"/>
              </a:ext>
            </a:extLst>
          </p:cNvPr>
          <p:cNvCxnSpPr/>
          <p:nvPr/>
        </p:nvCxnSpPr>
        <p:spPr>
          <a:xfrm>
            <a:off x="3578772" y="4824245"/>
            <a:ext cx="0" cy="10405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794457B-61D9-4010-1A98-19174E699B5B}"/>
              </a:ext>
            </a:extLst>
          </p:cNvPr>
          <p:cNvCxnSpPr/>
          <p:nvPr/>
        </p:nvCxnSpPr>
        <p:spPr>
          <a:xfrm>
            <a:off x="4235669" y="4824245"/>
            <a:ext cx="0" cy="10405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6592ED3-AD2A-D318-C55C-D2B1D444A232}"/>
              </a:ext>
            </a:extLst>
          </p:cNvPr>
          <p:cNvCxnSpPr>
            <a:stCxn id="17" idx="3"/>
            <a:endCxn id="18" idx="1"/>
          </p:cNvCxnSpPr>
          <p:nvPr/>
        </p:nvCxnSpPr>
        <p:spPr>
          <a:xfrm>
            <a:off x="4803227" y="6187938"/>
            <a:ext cx="3725918" cy="0"/>
          </a:xfrm>
          <a:prstGeom prst="line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4FA1D79-7CA5-B397-A267-2F7A8782A9CC}"/>
              </a:ext>
            </a:extLst>
          </p:cNvPr>
          <p:cNvSpPr txBox="1"/>
          <p:nvPr/>
        </p:nvSpPr>
        <p:spPr>
          <a:xfrm>
            <a:off x="4803227" y="420040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①</a:t>
            </a:r>
            <a:r>
              <a:rPr lang="en-US" altLang="ja-JP" sz="1200" dirty="0"/>
              <a:t>Purchase order</a:t>
            </a:r>
            <a:endParaRPr kumimoji="1" lang="ja-JP" altLang="en-US" sz="12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C4EFBF0-43EA-3A11-F09C-0B96C6AB5873}"/>
              </a:ext>
            </a:extLst>
          </p:cNvPr>
          <p:cNvSpPr txBox="1"/>
          <p:nvPr/>
        </p:nvSpPr>
        <p:spPr>
          <a:xfrm>
            <a:off x="4703379" y="1149891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③</a:t>
            </a:r>
            <a:r>
              <a:rPr lang="en-US" altLang="ja-JP" sz="1200" dirty="0"/>
              <a:t>Send</a:t>
            </a:r>
            <a:r>
              <a:rPr lang="ja-JP" altLang="en-US" sz="1200" dirty="0"/>
              <a:t> </a:t>
            </a:r>
            <a:r>
              <a:rPr lang="en-US" altLang="ja-JP" sz="1200" dirty="0"/>
              <a:t>L/C</a:t>
            </a:r>
            <a:endParaRPr kumimoji="1" lang="ja-JP" altLang="en-US" sz="12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31FBBEC-4582-B335-B635-3DE395200D96}"/>
              </a:ext>
            </a:extLst>
          </p:cNvPr>
          <p:cNvSpPr txBox="1"/>
          <p:nvPr/>
        </p:nvSpPr>
        <p:spPr>
          <a:xfrm>
            <a:off x="4703378" y="1470568"/>
            <a:ext cx="3285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⑩</a:t>
            </a:r>
            <a:r>
              <a:rPr lang="en-US" altLang="ja-JP" sz="1200" dirty="0">
                <a:solidFill>
                  <a:srgbClr val="FF0000"/>
                </a:solidFill>
              </a:rPr>
              <a:t>Bill   Exchange with Shipping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documents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8A576B0-014A-7BE2-C3AC-A8401A03AE26}"/>
              </a:ext>
            </a:extLst>
          </p:cNvPr>
          <p:cNvSpPr txBox="1"/>
          <p:nvPr/>
        </p:nvSpPr>
        <p:spPr>
          <a:xfrm>
            <a:off x="4703379" y="181641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⑪</a:t>
            </a:r>
            <a:r>
              <a:rPr lang="en-US" altLang="ja-JP" sz="1200" dirty="0">
                <a:solidFill>
                  <a:srgbClr val="FF0000"/>
                </a:solidFill>
              </a:rPr>
              <a:t>Settlement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53363A-26C1-9EB3-359F-6FF277010FC2}"/>
              </a:ext>
            </a:extLst>
          </p:cNvPr>
          <p:cNvSpPr txBox="1"/>
          <p:nvPr/>
        </p:nvSpPr>
        <p:spPr>
          <a:xfrm>
            <a:off x="6001407" y="5779559"/>
            <a:ext cx="1839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Transport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B01ABB-45A2-3C15-64BF-72754146FD02}"/>
              </a:ext>
            </a:extLst>
          </p:cNvPr>
          <p:cNvSpPr txBox="1"/>
          <p:nvPr/>
        </p:nvSpPr>
        <p:spPr>
          <a:xfrm>
            <a:off x="7588414" y="2340887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②</a:t>
            </a:r>
            <a:r>
              <a:rPr kumimoji="1" lang="en-US" altLang="ja-JP" sz="1200" dirty="0"/>
              <a:t>L/C Request</a:t>
            </a:r>
            <a:endParaRPr kumimoji="1" lang="ja-JP" altLang="en-US" sz="1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FAADCF-9619-C108-550E-6EC4451B7F29}"/>
              </a:ext>
            </a:extLst>
          </p:cNvPr>
          <p:cNvSpPr txBox="1"/>
          <p:nvPr/>
        </p:nvSpPr>
        <p:spPr>
          <a:xfrm>
            <a:off x="8240082" y="2722649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⑫</a:t>
            </a:r>
            <a:r>
              <a:rPr kumimoji="1" lang="en-US" altLang="ja-JP" sz="1200" dirty="0">
                <a:solidFill>
                  <a:srgbClr val="FF0000"/>
                </a:solidFill>
              </a:rPr>
              <a:t>Bill Payment Request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86A9FE-5E99-0B27-90D3-BB279A740540}"/>
              </a:ext>
            </a:extLst>
          </p:cNvPr>
          <p:cNvSpPr txBox="1"/>
          <p:nvPr/>
        </p:nvSpPr>
        <p:spPr>
          <a:xfrm>
            <a:off x="9156236" y="3176932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⑬</a:t>
            </a:r>
            <a:r>
              <a:rPr kumimoji="1" lang="en-US" altLang="ja-JP" sz="1200" dirty="0">
                <a:solidFill>
                  <a:srgbClr val="FF0000"/>
                </a:solidFill>
              </a:rPr>
              <a:t>Payment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2CBD51-C26C-D7EB-0F3B-9E7B0D85BB59}"/>
              </a:ext>
            </a:extLst>
          </p:cNvPr>
          <p:cNvSpPr txBox="1"/>
          <p:nvPr/>
        </p:nvSpPr>
        <p:spPr>
          <a:xfrm>
            <a:off x="9701751" y="3614629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⑭</a:t>
            </a:r>
            <a:r>
              <a:rPr lang="en-US" altLang="ja-JP" sz="1200" dirty="0"/>
              <a:t>Release order</a:t>
            </a:r>
            <a:endParaRPr kumimoji="1" lang="ja-JP" altLang="en-US" sz="1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6FBED5-982E-28E7-C9AE-CA157F89F4AC}"/>
              </a:ext>
            </a:extLst>
          </p:cNvPr>
          <p:cNvSpPr txBox="1"/>
          <p:nvPr/>
        </p:nvSpPr>
        <p:spPr>
          <a:xfrm>
            <a:off x="1664377" y="2751051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④</a:t>
            </a:r>
            <a:r>
              <a:rPr kumimoji="1" lang="en-US" altLang="ja-JP" sz="1200" dirty="0"/>
              <a:t>L/C Notice</a:t>
            </a:r>
            <a:endParaRPr kumimoji="1" lang="ja-JP" altLang="en-US" sz="12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E692489-B40B-6B27-6D8C-4C08985CB15B}"/>
              </a:ext>
            </a:extLst>
          </p:cNvPr>
          <p:cNvSpPr txBox="1"/>
          <p:nvPr/>
        </p:nvSpPr>
        <p:spPr>
          <a:xfrm>
            <a:off x="2401585" y="3102365"/>
            <a:ext cx="1986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⑧</a:t>
            </a:r>
            <a:r>
              <a:rPr kumimoji="1" lang="en-US" altLang="ja-JP" sz="1200" dirty="0">
                <a:solidFill>
                  <a:srgbClr val="FF0000"/>
                </a:solidFill>
              </a:rPr>
              <a:t>Shipping documents p</a:t>
            </a:r>
            <a:r>
              <a:rPr lang="en-US" altLang="ja-JP" sz="1200" dirty="0">
                <a:solidFill>
                  <a:srgbClr val="FF0000"/>
                </a:solidFill>
              </a:rPr>
              <a:t>urchase Request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076017-1D4B-7328-CFE7-A040355D6FCB}"/>
              </a:ext>
            </a:extLst>
          </p:cNvPr>
          <p:cNvSpPr txBox="1"/>
          <p:nvPr/>
        </p:nvSpPr>
        <p:spPr>
          <a:xfrm>
            <a:off x="3462834" y="3651805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⑨</a:t>
            </a:r>
            <a:r>
              <a:rPr lang="en-US" altLang="ja-JP" sz="1200" dirty="0">
                <a:solidFill>
                  <a:srgbClr val="FF0000"/>
                </a:solidFill>
              </a:rPr>
              <a:t>Payment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AFF0701-C5EA-FA81-87A1-B77E3BF92B78}"/>
              </a:ext>
            </a:extLst>
          </p:cNvPr>
          <p:cNvSpPr txBox="1"/>
          <p:nvPr/>
        </p:nvSpPr>
        <p:spPr>
          <a:xfrm>
            <a:off x="1313765" y="5170247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⑤</a:t>
            </a:r>
            <a:r>
              <a:rPr kumimoji="1" lang="en-US" altLang="ja-JP" sz="1200" dirty="0"/>
              <a:t>Insurance contract</a:t>
            </a:r>
            <a:endParaRPr kumimoji="1" lang="ja-JP" altLang="en-US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69B3AD1-BC50-4E79-2BD4-4AD2DDD6D5BA}"/>
              </a:ext>
            </a:extLst>
          </p:cNvPr>
          <p:cNvSpPr txBox="1"/>
          <p:nvPr/>
        </p:nvSpPr>
        <p:spPr>
          <a:xfrm>
            <a:off x="2785270" y="4893246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➅</a:t>
            </a:r>
            <a:r>
              <a:rPr lang="en-US" altLang="ja-JP" sz="1200" dirty="0"/>
              <a:t>Shipping request</a:t>
            </a:r>
            <a:endParaRPr kumimoji="1" lang="ja-JP" altLang="en-US" sz="12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058FF03-D5A3-19A6-9711-2848A3ABA171}"/>
              </a:ext>
            </a:extLst>
          </p:cNvPr>
          <p:cNvSpPr txBox="1"/>
          <p:nvPr/>
        </p:nvSpPr>
        <p:spPr>
          <a:xfrm>
            <a:off x="3713248" y="5379008"/>
            <a:ext cx="1986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⑦</a:t>
            </a:r>
            <a:r>
              <a:rPr kumimoji="1" lang="en-US" altLang="ja-JP" sz="1200" dirty="0"/>
              <a:t>Issue B/L</a:t>
            </a:r>
            <a:endParaRPr kumimoji="1" lang="ja-JP" altLang="en-US" sz="12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49879E0-BF80-8018-1E4D-7DF7DC73D816}"/>
              </a:ext>
            </a:extLst>
          </p:cNvPr>
          <p:cNvSpPr txBox="1"/>
          <p:nvPr/>
        </p:nvSpPr>
        <p:spPr>
          <a:xfrm>
            <a:off x="7882761" y="5004313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⑮</a:t>
            </a:r>
            <a:r>
              <a:rPr kumimoji="1" lang="en-US" altLang="ja-JP" sz="1200" dirty="0"/>
              <a:t>B/L Presentation</a:t>
            </a:r>
            <a:endParaRPr kumimoji="1" lang="ja-JP" altLang="en-US" sz="12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466FBE7-7BFC-C7E3-F193-5FC46BFE9A70}"/>
              </a:ext>
            </a:extLst>
          </p:cNvPr>
          <p:cNvSpPr txBox="1"/>
          <p:nvPr/>
        </p:nvSpPr>
        <p:spPr>
          <a:xfrm>
            <a:off x="9222827" y="5342154"/>
            <a:ext cx="1839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⑯</a:t>
            </a:r>
            <a:r>
              <a:rPr kumimoji="1" lang="en-US" altLang="ja-JP" sz="1200" dirty="0"/>
              <a:t>Freight pick up</a:t>
            </a:r>
            <a:endParaRPr kumimoji="1" lang="ja-JP" altLang="en-US" sz="1200" dirty="0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65008AFC-0BC6-EC0F-A731-0954632415EF}"/>
              </a:ext>
            </a:extLst>
          </p:cNvPr>
          <p:cNvSpPr/>
          <p:nvPr/>
        </p:nvSpPr>
        <p:spPr>
          <a:xfrm>
            <a:off x="2443627" y="1497705"/>
            <a:ext cx="7761214" cy="2766154"/>
          </a:xfrm>
          <a:prstGeom prst="roundRect">
            <a:avLst/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吹き出し: 角を丸めた四角形 50">
            <a:extLst>
              <a:ext uri="{FF2B5EF4-FFF2-40B4-BE49-F238E27FC236}">
                <a16:creationId xmlns:a16="http://schemas.microsoft.com/office/drawing/2014/main" id="{B1634590-C692-0C4C-BD1B-F62B6331302A}"/>
              </a:ext>
            </a:extLst>
          </p:cNvPr>
          <p:cNvSpPr/>
          <p:nvPr/>
        </p:nvSpPr>
        <p:spPr>
          <a:xfrm>
            <a:off x="7741085" y="162231"/>
            <a:ext cx="3947177" cy="728130"/>
          </a:xfrm>
          <a:prstGeom prst="wedgeRoundRectCallout">
            <a:avLst>
              <a:gd name="adj1" fmla="val -110552"/>
              <a:gd name="adj2" fmla="val 244085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b="1" dirty="0">
                <a:solidFill>
                  <a:srgbClr val="FF0000"/>
                </a:solidFill>
              </a:rPr>
              <a:t>The red-marked parts are the scope of this draft.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3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2BC92F8-A83E-D269-C751-6A9E48FFA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980" y="354647"/>
            <a:ext cx="5400040" cy="6148705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2E1BC-0587-6185-6875-7D446AAB44C5}"/>
              </a:ext>
            </a:extLst>
          </p:cNvPr>
          <p:cNvSpPr/>
          <p:nvPr/>
        </p:nvSpPr>
        <p:spPr>
          <a:xfrm>
            <a:off x="4777740" y="5086350"/>
            <a:ext cx="4183380" cy="1531620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3D66EDE0-07BA-B133-122B-378E87627F15}"/>
              </a:ext>
            </a:extLst>
          </p:cNvPr>
          <p:cNvSpPr/>
          <p:nvPr/>
        </p:nvSpPr>
        <p:spPr>
          <a:xfrm>
            <a:off x="9391135" y="3880022"/>
            <a:ext cx="2001795" cy="1013254"/>
          </a:xfrm>
          <a:prstGeom prst="wedgeRoundRectCallout">
            <a:avLst>
              <a:gd name="adj1" fmla="val -72068"/>
              <a:gd name="adj2" fmla="val 140549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The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scope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of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this</a:t>
            </a:r>
            <a:r>
              <a:rPr lang="ja-JP" altLang="en-US" b="1" dirty="0">
                <a:solidFill>
                  <a:schemeClr val="tx1"/>
                </a:solidFill>
              </a:rPr>
              <a:t> </a:t>
            </a:r>
            <a:r>
              <a:rPr lang="en-US" altLang="ja-JP" b="1" dirty="0">
                <a:solidFill>
                  <a:schemeClr val="tx1"/>
                </a:solidFill>
              </a:rPr>
              <a:t>draft.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53190B-2B5D-7A10-B3AD-AE0A1289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75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3CF656D-D47B-3F8E-3D85-13B9AAABBEB4}"/>
              </a:ext>
            </a:extLst>
          </p:cNvPr>
          <p:cNvSpPr txBox="1"/>
          <p:nvPr/>
        </p:nvSpPr>
        <p:spPr>
          <a:xfrm>
            <a:off x="1738787" y="6308079"/>
            <a:ext cx="8714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 </a:t>
            </a:r>
            <a:r>
              <a:rPr lang="en-US" altLang="ja-JP" sz="2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Documentary Credit Settlement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09D151-4989-324A-E87B-F73CC72E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E84AB0D-19D1-BCE7-9AE7-6B6F8843C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586" y="415334"/>
            <a:ext cx="7870827" cy="569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5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D8D42F0-BADD-BE21-6024-9BDB460D15E4}"/>
              </a:ext>
            </a:extLst>
          </p:cNvPr>
          <p:cNvSpPr txBox="1"/>
          <p:nvPr/>
        </p:nvSpPr>
        <p:spPr>
          <a:xfrm>
            <a:off x="1151572" y="6396335"/>
            <a:ext cx="10564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5-4-4-2 </a:t>
            </a:r>
            <a:r>
              <a:rPr lang="en-US" altLang="ja-JP" sz="2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Documentary Credit Settlement Process Collaboration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0FB2D-D7DE-F00D-D4D2-A79C33E0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55B36EA-9071-1B61-F2BC-7EF7A915D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790" y="174197"/>
            <a:ext cx="5918495" cy="6011946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E64671-9EAD-E301-A099-76731BDC439F}"/>
              </a:ext>
            </a:extLst>
          </p:cNvPr>
          <p:cNvSpPr/>
          <p:nvPr/>
        </p:nvSpPr>
        <p:spPr>
          <a:xfrm>
            <a:off x="5212080" y="5154929"/>
            <a:ext cx="765810" cy="142855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0D1F47D-1DAE-7832-76D5-F65D1A816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282" y="5539939"/>
            <a:ext cx="780356" cy="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24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40796A-F4B0-6686-10E7-DD46BD8728AB}"/>
              </a:ext>
            </a:extLst>
          </p:cNvPr>
          <p:cNvSpPr txBox="1"/>
          <p:nvPr/>
        </p:nvSpPr>
        <p:spPr>
          <a:xfrm>
            <a:off x="1226728" y="5894685"/>
            <a:ext cx="93525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5-4-4-1-1 Bill of Exchange Application Process Use Case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35470B-6C70-7B20-D3BE-43D47B32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AD56527-CEFE-7BF2-DA6D-7E7533A9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482" y="1180578"/>
            <a:ext cx="9669036" cy="449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28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65EDC-B852-A7FA-BEE2-FB39162769B3}"/>
              </a:ext>
            </a:extLst>
          </p:cNvPr>
          <p:cNvSpPr txBox="1"/>
          <p:nvPr/>
        </p:nvSpPr>
        <p:spPr>
          <a:xfrm>
            <a:off x="295184" y="6396335"/>
            <a:ext cx="11284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5-4-4-1-2 Bill of Exchange Application Process (Negotiation) Activity Diagram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6891A89-A9A3-3CA2-E114-51B5B77E0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52670-A5B7-4AB1-ADDD-15006306AED2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D38467A-C8C2-A1AF-1DA2-5ACC31FDA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957" y="136525"/>
            <a:ext cx="9230497" cy="621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1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464</Words>
  <Application>Microsoft Office PowerPoint</Application>
  <PresentationFormat>ワイド画面</PresentationFormat>
  <Paragraphs>88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游ゴシック</vt:lpstr>
      <vt:lpstr>游ゴシック Light</vt:lpstr>
      <vt:lpstr>游明朝</vt:lpstr>
      <vt:lpstr>Arial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16</cp:revision>
  <dcterms:created xsi:type="dcterms:W3CDTF">2024-09-03T05:37:05Z</dcterms:created>
  <dcterms:modified xsi:type="dcterms:W3CDTF">2024-11-01T00:59:07Z</dcterms:modified>
</cp:coreProperties>
</file>