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85" r:id="rId7"/>
    <p:sldId id="281" r:id="rId8"/>
    <p:sldId id="282" r:id="rId9"/>
    <p:sldId id="283" r:id="rId10"/>
    <p:sldId id="284" r:id="rId11"/>
    <p:sldId id="271" r:id="rId12"/>
    <p:sldId id="274" r:id="rId13"/>
    <p:sldId id="276" r:id="rId14"/>
    <p:sldId id="275" r:id="rId15"/>
    <p:sldId id="264" r:id="rId16"/>
    <p:sldId id="267" r:id="rId17"/>
    <p:sldId id="272" r:id="rId18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DD398-5113-4FD1-B680-61FECA4BF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0A6FC8-FC11-4F46-A190-AFF1B8C5A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E7689D-927F-4E10-97D5-BEBF406A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927C5-E4B6-4F52-B0A2-2AC2A5E0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C9C51D-DBB7-4E44-87F8-CA636E5A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08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706E7-69EA-450A-8373-FE3034BD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66E823-C00A-416E-A0A8-6674913FF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2A619-004D-4DDA-A89B-6AA21CA0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5F490E-91C7-413C-A34D-33D3E01D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2F41C-1C88-42FA-9FA1-56811296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8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EA4C5BE-3A85-4A48-BDD2-3143E06E4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B2EC9C-DF99-4A3B-8B1D-BBD9A26D0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5B699-3B68-482A-B116-072F62D2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A60993-6ED2-4C96-ABD9-3BD2E64B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8F50C6-3878-4ED3-8FE1-8D2308DC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23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7A60B-E854-4C39-8DBC-AD93AE6E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2AA4-FC60-4E5C-8A80-EEB71D1E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3BCBE-48BD-4A5D-A330-DC6FF11F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D03792-856D-423C-BC02-DCD0ED956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3E5C6-51B7-4EB4-A987-2881771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989880-16E4-4BDD-AEE9-E770A51A4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0AB8E-AE30-4A71-8A33-BF015283E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69AD4-FD6B-4886-BCFF-7A5E2E43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8CB590-ADBE-4267-9B51-8E6F9065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29FD8D-3010-4C36-802F-07FC0D52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4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1A47E-FC0F-430A-8DAF-B26C6B1C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54B43C-835A-41EC-BB1A-338C23DE25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BCC77A-4A78-41BF-9418-C059AB63B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DE967-5F9F-4C15-B52F-E9B631F9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57C0D7-71FB-4448-A19F-8168973D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314C18-8F76-4A57-B36A-47FD9C41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9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28D28-9F1A-4182-956B-80F81DCEB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93D970-D9FA-482C-B390-EDC0E0264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36D272-5B6B-446D-951D-550BFBA64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7DEBED-4C43-402C-B99B-8D080A406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65989B-C9D9-4DD8-A366-91463A93F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E460A4-298A-41C1-8CEB-D960E497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CF42AB-0F80-4DBB-A00C-F2BC1FB7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F478F1-D9E8-49BA-AC6E-21F958E8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0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5E919-FA48-4436-A9D1-680BCB23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377505A-B930-478B-B6EC-2347C931F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CCE6F5-6DF3-43F5-AB74-99DE72E21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608982-AD02-4E10-917C-A2C545E6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9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177924-7EC3-46EF-9CFC-BDB61E49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183F23-C6D2-4D66-8A36-62935FEE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C5ECD4-DFBB-4700-B3CC-633A2826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1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8B56B-5360-48E5-BB63-D6E2E5EB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9BBECC-B470-4604-8D1C-2091DB20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1640F9-616C-4724-AF2A-1B1364BCA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75D336-7453-43AF-81F4-095522A9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333B65-B7A2-4BB8-B1FD-69CDD71A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67A759-F052-439E-98D3-FF7069CC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4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7E3E40-9A9B-4369-B99C-35D1074AF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191BCE-978D-4605-8233-7879BAA8A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5A4147-709A-4F62-A74F-6D61372E7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75D5E7-EF13-4B8D-A31E-356ECFBC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088703-F3E8-4440-A1C5-0A6CEA9C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318661-5831-4A9D-ABC8-CB26882B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28C81D-0DE0-4152-87EC-B25C6C744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649764-3041-4048-9E07-B872105D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42AD1-CEF8-4A6B-9885-7948E99F9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E7D5-DBE3-4B47-AA2B-D35B2B20E173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E4CC1-FDE7-4587-8DDD-3B9EE3D78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732597-B769-40EE-84F0-64C010E28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0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E3F5DB-37F5-4CF6-8349-98CF5D253739}"/>
              </a:ext>
            </a:extLst>
          </p:cNvPr>
          <p:cNvSpPr txBox="1"/>
          <p:nvPr/>
        </p:nvSpPr>
        <p:spPr>
          <a:xfrm>
            <a:off x="2690648" y="1753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ISO TC154</a:t>
            </a:r>
            <a:r>
              <a:rPr kumimoji="1" lang="ja-JP" altLang="en-US" sz="3600" b="1" dirty="0"/>
              <a:t>　</a:t>
            </a:r>
            <a:r>
              <a:rPr kumimoji="1" lang="en-US" altLang="ja-JP" sz="3600" b="1" dirty="0"/>
              <a:t>2024</a:t>
            </a:r>
            <a:r>
              <a:rPr kumimoji="1" lang="ja-JP" altLang="en-US" sz="3600" b="1" dirty="0"/>
              <a:t>年総会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283183-E67A-4D9E-99D5-7F6DA5C704E9}"/>
              </a:ext>
            </a:extLst>
          </p:cNvPr>
          <p:cNvSpPr txBox="1"/>
          <p:nvPr/>
        </p:nvSpPr>
        <p:spPr>
          <a:xfrm>
            <a:off x="2455458" y="2718931"/>
            <a:ext cx="741667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Process, data elements and documents in commerce, industry and administration</a:t>
            </a:r>
            <a:endParaRPr kumimoji="1" lang="ja-JP" altLang="en-US" sz="28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E975B2-E88F-44B5-B88C-9E714FE62682}"/>
              </a:ext>
            </a:extLst>
          </p:cNvPr>
          <p:cNvSpPr txBox="1"/>
          <p:nvPr/>
        </p:nvSpPr>
        <p:spPr>
          <a:xfrm>
            <a:off x="9069572" y="355600"/>
            <a:ext cx="259410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2024-02-03</a:t>
            </a:r>
            <a:endParaRPr kumimoji="1" lang="ja-JP" altLang="en-US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7E3654-FE22-6B2D-3F3E-05D83DFB6A3B}"/>
              </a:ext>
            </a:extLst>
          </p:cNvPr>
          <p:cNvSpPr txBox="1"/>
          <p:nvPr/>
        </p:nvSpPr>
        <p:spPr>
          <a:xfrm>
            <a:off x="2190227" y="4394130"/>
            <a:ext cx="76819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2024</a:t>
            </a:r>
            <a:r>
              <a:rPr kumimoji="1" lang="ja-JP" altLang="en-US" sz="2000" b="1" dirty="0"/>
              <a:t>年</a:t>
            </a:r>
            <a:r>
              <a:rPr kumimoji="1" lang="en-US" altLang="ja-JP" sz="2000" b="1" dirty="0"/>
              <a:t>10</a:t>
            </a:r>
            <a:r>
              <a:rPr kumimoji="1" lang="ja-JP" altLang="en-US" sz="2000" b="1" dirty="0"/>
              <a:t>月</a:t>
            </a:r>
            <a:r>
              <a:rPr kumimoji="1" lang="en-US" altLang="ja-JP" sz="2000" b="1" dirty="0"/>
              <a:t>21</a:t>
            </a:r>
            <a:r>
              <a:rPr kumimoji="1" lang="ja-JP" altLang="en-US" sz="2000" b="1" dirty="0"/>
              <a:t>日</a:t>
            </a:r>
            <a:r>
              <a:rPr kumimoji="1" lang="en-US" altLang="ja-JP" sz="2000" b="1" dirty="0"/>
              <a:t>-25</a:t>
            </a:r>
            <a:r>
              <a:rPr kumimoji="1" lang="ja-JP" altLang="en-US" sz="2000" b="1" dirty="0"/>
              <a:t>日</a:t>
            </a:r>
            <a:endParaRPr kumimoji="1" lang="en-US" altLang="ja-JP" sz="2000" b="1" dirty="0"/>
          </a:p>
          <a:p>
            <a:pPr algn="ctr"/>
            <a:r>
              <a:rPr lang="ja-JP" altLang="en-US" sz="2000" b="1" dirty="0"/>
              <a:t>韓国ソンナム</a:t>
            </a:r>
            <a:endParaRPr lang="en-US" altLang="ja-JP" sz="2000" b="1" dirty="0"/>
          </a:p>
          <a:p>
            <a:pPr algn="ctr"/>
            <a:endParaRPr lang="en-US" altLang="ja-JP" sz="2000" b="1" dirty="0"/>
          </a:p>
          <a:p>
            <a:pPr algn="ctr"/>
            <a:r>
              <a:rPr lang="ja-JP" altLang="en-US" sz="2000" b="1" dirty="0"/>
              <a:t>会議主催</a:t>
            </a:r>
            <a:endParaRPr lang="en-US" altLang="ja-JP" sz="2000" b="1" dirty="0"/>
          </a:p>
          <a:p>
            <a:pPr algn="ctr"/>
            <a:r>
              <a:rPr kumimoji="1" lang="en-US" altLang="ja-JP" sz="2000" b="1" dirty="0"/>
              <a:t>National Radio Research Agency (RRA) </a:t>
            </a:r>
          </a:p>
          <a:p>
            <a:pPr algn="ctr"/>
            <a:r>
              <a:rPr kumimoji="1" lang="en-US" altLang="ja-JP" sz="2000" b="1" dirty="0"/>
              <a:t>Telecommunications Technology Association (TTA)</a:t>
            </a:r>
          </a:p>
          <a:p>
            <a:pPr algn="ctr"/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48217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EC09E643-BB56-3D1C-3BCF-B29098CF1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015046"/>
              </p:ext>
            </p:extLst>
          </p:nvPr>
        </p:nvGraphicFramePr>
        <p:xfrm>
          <a:off x="194042" y="806766"/>
          <a:ext cx="11628120" cy="5889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6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4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74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0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878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85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1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ISO/TS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20625:2002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(vers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6)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Rules for generation of XML scheme files (XSD) on the basis of EDI(FACT) implementation guidelines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52729">
                        <a:lnSpc>
                          <a:spcPts val="1580"/>
                        </a:lnSpc>
                        <a:spcBef>
                          <a:spcPts val="36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Only SNV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voted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revision, </a:t>
                      </a: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85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</a:t>
                      </a:r>
                      <a:r>
                        <a:rPr sz="14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8601-1:2019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Date and time -- Representations for information interchange -- Part 1: Basic rules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898525">
                        <a:lnSpc>
                          <a:spcPts val="1580"/>
                        </a:lnSpc>
                        <a:spcBef>
                          <a:spcPts val="36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 (SAC, BSI.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DIN)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agreed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3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</a:t>
                      </a:r>
                      <a:r>
                        <a:rPr sz="14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8601-2:2019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Date and time — Representations for information interchange — Part 2: Extensions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(SAC,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BSI)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agreed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revise.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4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1:2002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EDIFACT- Part 1: Syntax rules common to all parts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5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2:2002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EDIFACT- Part 2: Syntax rules specific to batch EDI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23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6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3:2002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3: Syntax rules specific to interactive EDI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7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4:2002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4: Syntax and service report message for batch EDI 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8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5:2002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  Part 5: Security rules for batch EDI 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9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6:2002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6: Secure authentication and acknowledgement message 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10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7:2002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7: Security rules for batch EDI (confidentiality)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11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8:2002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8: Associated data in EDI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9:2002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9: Security key and certificate management message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18E28B-3D4D-564B-CD71-3BB1311CD4A0}"/>
              </a:ext>
            </a:extLst>
          </p:cNvPr>
          <p:cNvSpPr txBox="1"/>
          <p:nvPr/>
        </p:nvSpPr>
        <p:spPr>
          <a:xfrm>
            <a:off x="345056" y="232913"/>
            <a:ext cx="6247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SR</a:t>
            </a:r>
            <a:r>
              <a:rPr kumimoji="1" lang="en-US" altLang="ja-JP" sz="2800" b="1" dirty="0"/>
              <a:t> (Systematic Review) Ballot</a:t>
            </a:r>
            <a:endParaRPr kumimoji="1" lang="ja-JP" altLang="en-US" sz="28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06B474-F17A-92D9-AEB1-596C37CF62BE}"/>
              </a:ext>
            </a:extLst>
          </p:cNvPr>
          <p:cNvSpPr txBox="1"/>
          <p:nvPr/>
        </p:nvSpPr>
        <p:spPr>
          <a:xfrm>
            <a:off x="9292857" y="483890"/>
            <a:ext cx="3678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（注）見直し期間：</a:t>
            </a:r>
            <a:r>
              <a:rPr kumimoji="1" lang="en-US" altLang="ja-JP" dirty="0"/>
              <a:t>5</a:t>
            </a:r>
            <a:r>
              <a:rPr kumimoji="1" lang="ja-JP" altLang="en-US" dirty="0"/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718156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207577D-5E2F-6955-E5D3-7A3E4758522F}"/>
              </a:ext>
            </a:extLst>
          </p:cNvPr>
          <p:cNvSpPr/>
          <p:nvPr/>
        </p:nvSpPr>
        <p:spPr>
          <a:xfrm>
            <a:off x="3607758" y="274370"/>
            <a:ext cx="2303253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err="1">
                <a:solidFill>
                  <a:schemeClr val="tx1"/>
                </a:solidFill>
              </a:rPr>
              <a:t>Charman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Yu Shi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(China)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FAE74DA-76ED-F7E1-A8F9-6D3F751367ED}"/>
              </a:ext>
            </a:extLst>
          </p:cNvPr>
          <p:cNvSpPr/>
          <p:nvPr/>
        </p:nvSpPr>
        <p:spPr>
          <a:xfrm>
            <a:off x="5381418" y="1360889"/>
            <a:ext cx="2638720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Committee Manager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</a:t>
            </a:r>
            <a:r>
              <a:rPr lang="en-US" altLang="ja-JP" sz="1400" dirty="0" err="1">
                <a:solidFill>
                  <a:schemeClr val="tx1"/>
                </a:solidFill>
              </a:rPr>
              <a:t>Jianfang</a:t>
            </a:r>
            <a:r>
              <a:rPr lang="en-US" altLang="ja-JP" sz="1400" dirty="0">
                <a:solidFill>
                  <a:schemeClr val="tx1"/>
                </a:solidFill>
              </a:rPr>
              <a:t> Zhang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(China)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51E2A10-5BBD-D4E1-67EC-292C06758578}"/>
              </a:ext>
            </a:extLst>
          </p:cNvPr>
          <p:cNvSpPr/>
          <p:nvPr/>
        </p:nvSpPr>
        <p:spPr>
          <a:xfrm>
            <a:off x="1708805" y="1742399"/>
            <a:ext cx="2303253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CAG</a:t>
            </a:r>
          </a:p>
          <a:p>
            <a:pPr algn="ctr"/>
            <a:r>
              <a:rPr kumimoji="1" lang="en-US" altLang="ja-JP" dirty="0" err="1">
                <a:solidFill>
                  <a:schemeClr val="tx1"/>
                </a:solidFill>
              </a:rPr>
              <a:t>Cordination</a:t>
            </a:r>
            <a:r>
              <a:rPr kumimoji="1" lang="en-US" altLang="ja-JP" dirty="0">
                <a:solidFill>
                  <a:schemeClr val="tx1"/>
                </a:solidFill>
              </a:rPr>
              <a:t> Advisory Group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A3D68AF-90B8-A880-CB60-3BDBD6F0BDF8}"/>
              </a:ext>
            </a:extLst>
          </p:cNvPr>
          <p:cNvSpPr/>
          <p:nvPr/>
        </p:nvSpPr>
        <p:spPr>
          <a:xfrm>
            <a:off x="4901456" y="4655307"/>
            <a:ext cx="1811070" cy="1545249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WG5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Date Time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Ronald </a:t>
            </a:r>
            <a:r>
              <a:rPr lang="en-US" altLang="ja-JP" sz="1400" dirty="0" err="1">
                <a:solidFill>
                  <a:schemeClr val="tx1"/>
                </a:solidFill>
              </a:rPr>
              <a:t>Tse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(Canada)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64B2AC7-9B9D-CB83-9D52-6773BA78E786}"/>
              </a:ext>
            </a:extLst>
          </p:cNvPr>
          <p:cNvSpPr/>
          <p:nvPr/>
        </p:nvSpPr>
        <p:spPr>
          <a:xfrm>
            <a:off x="9197418" y="507870"/>
            <a:ext cx="2392089" cy="105405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JWG1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EDIFACT Syntax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Anders </a:t>
            </a:r>
            <a:r>
              <a:rPr lang="en-US" altLang="ja-JP" sz="1400" dirty="0" err="1">
                <a:solidFill>
                  <a:schemeClr val="tx1"/>
                </a:solidFill>
              </a:rPr>
              <a:t>Grangard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(UNECE)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47487F5B-7B84-4BB9-02DF-EA4DDFD3C568}"/>
              </a:ext>
            </a:extLst>
          </p:cNvPr>
          <p:cNvSpPr/>
          <p:nvPr/>
        </p:nvSpPr>
        <p:spPr>
          <a:xfrm>
            <a:off x="1708805" y="2847433"/>
            <a:ext cx="2303253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Advisory Group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</a:t>
            </a:r>
            <a:r>
              <a:rPr lang="en-US" altLang="ja-JP" sz="1400" dirty="0" err="1">
                <a:solidFill>
                  <a:schemeClr val="tx1"/>
                </a:solidFill>
              </a:rPr>
              <a:t>Jianfang</a:t>
            </a:r>
            <a:r>
              <a:rPr lang="en-US" altLang="ja-JP" sz="1400" dirty="0">
                <a:solidFill>
                  <a:schemeClr val="tx1"/>
                </a:solidFill>
              </a:rPr>
              <a:t> Zhang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(China)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63C7250-CDFF-287D-CF6C-A347C9799B14}"/>
              </a:ext>
            </a:extLst>
          </p:cNvPr>
          <p:cNvSpPr/>
          <p:nvPr/>
        </p:nvSpPr>
        <p:spPr>
          <a:xfrm>
            <a:off x="6993843" y="4685701"/>
            <a:ext cx="2458216" cy="154524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WG6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Trusted </a:t>
            </a:r>
            <a:r>
              <a:rPr lang="en-US" altLang="ja-JP" dirty="0" err="1">
                <a:solidFill>
                  <a:schemeClr val="tx1"/>
                </a:solidFill>
              </a:rPr>
              <a:t>eCommunication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Ms. Jasmine </a:t>
            </a:r>
            <a:r>
              <a:rPr lang="en-US" altLang="ja-JP" sz="1400" dirty="0" err="1">
                <a:solidFill>
                  <a:schemeClr val="tx1"/>
                </a:solidFill>
              </a:rPr>
              <a:t>Jaegyong</a:t>
            </a:r>
            <a:r>
              <a:rPr lang="en-US" altLang="ja-JP" sz="1400" dirty="0">
                <a:solidFill>
                  <a:schemeClr val="tx1"/>
                </a:solidFill>
              </a:rPr>
              <a:t> Chang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(Korea)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D7EB954F-5ECC-4D91-C253-E48A12E6A19C}"/>
              </a:ext>
            </a:extLst>
          </p:cNvPr>
          <p:cNvSpPr/>
          <p:nvPr/>
        </p:nvSpPr>
        <p:spPr>
          <a:xfrm>
            <a:off x="9733376" y="4685701"/>
            <a:ext cx="2115871" cy="1514853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WG7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Digital Business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Mr. Jim Wilson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(US)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29FF6C65-6621-0E67-D9C5-DDC42928E2A4}"/>
              </a:ext>
            </a:extLst>
          </p:cNvPr>
          <p:cNvSpPr/>
          <p:nvPr/>
        </p:nvSpPr>
        <p:spPr>
          <a:xfrm>
            <a:off x="9197419" y="1755962"/>
            <a:ext cx="2392102" cy="212852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JWG9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Information Exchange of Supply chain aligned UN/CEFACT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Mr. Jim Wilson (US)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Ms. Yan Zhang</a:t>
            </a:r>
            <a:r>
              <a:rPr lang="en-US" altLang="ja-JP" sz="1400" dirty="0">
                <a:solidFill>
                  <a:schemeClr val="tx1"/>
                </a:solidFill>
              </a:rPr>
              <a:t>(UNECE)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6CE5B1A-F337-B0E7-0675-0AAC16824F40}"/>
              </a:ext>
            </a:extLst>
          </p:cNvPr>
          <p:cNvCxnSpPr>
            <a:stCxn id="2" idx="2"/>
          </p:cNvCxnSpPr>
          <p:nvPr/>
        </p:nvCxnSpPr>
        <p:spPr>
          <a:xfrm flipH="1">
            <a:off x="4734560" y="1132027"/>
            <a:ext cx="24825" cy="30132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B086B48-B618-AAA5-4757-16491EC9F8E8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4742969" y="1789717"/>
            <a:ext cx="638449" cy="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C398A5B-3A12-F938-14AF-36B7CEFEC95B}"/>
              </a:ext>
            </a:extLst>
          </p:cNvPr>
          <p:cNvCxnSpPr>
            <a:cxnSpLocks/>
          </p:cNvCxnSpPr>
          <p:nvPr/>
        </p:nvCxnSpPr>
        <p:spPr>
          <a:xfrm>
            <a:off x="4034813" y="3219665"/>
            <a:ext cx="638449" cy="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99A67C8-2E8A-0307-6B28-EF4E96B8DA6F}"/>
              </a:ext>
            </a:extLst>
          </p:cNvPr>
          <p:cNvCxnSpPr>
            <a:cxnSpLocks/>
          </p:cNvCxnSpPr>
          <p:nvPr/>
        </p:nvCxnSpPr>
        <p:spPr>
          <a:xfrm flipV="1">
            <a:off x="3973517" y="2280920"/>
            <a:ext cx="761043" cy="1313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2BD4739-9DF5-42EA-F77A-A2D25569440D}"/>
              </a:ext>
            </a:extLst>
          </p:cNvPr>
          <p:cNvCxnSpPr>
            <a:cxnSpLocks/>
          </p:cNvCxnSpPr>
          <p:nvPr/>
        </p:nvCxnSpPr>
        <p:spPr>
          <a:xfrm>
            <a:off x="1209040" y="4145280"/>
            <a:ext cx="983730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B276CDB-5814-972F-3E1E-38F3CA3FF5CB}"/>
              </a:ext>
            </a:extLst>
          </p:cNvPr>
          <p:cNvCxnSpPr>
            <a:cxnSpLocks/>
          </p:cNvCxnSpPr>
          <p:nvPr/>
        </p:nvCxnSpPr>
        <p:spPr>
          <a:xfrm>
            <a:off x="5854965" y="4192692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60C857B-5CCC-6DAF-4B96-F5FF5B7AD5C4}"/>
              </a:ext>
            </a:extLst>
          </p:cNvPr>
          <p:cNvCxnSpPr>
            <a:cxnSpLocks/>
          </p:cNvCxnSpPr>
          <p:nvPr/>
        </p:nvCxnSpPr>
        <p:spPr>
          <a:xfrm>
            <a:off x="8313685" y="4192692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D7C636B-21BC-3185-98A0-E3ADB203E6CF}"/>
              </a:ext>
            </a:extLst>
          </p:cNvPr>
          <p:cNvCxnSpPr>
            <a:cxnSpLocks/>
          </p:cNvCxnSpPr>
          <p:nvPr/>
        </p:nvCxnSpPr>
        <p:spPr>
          <a:xfrm>
            <a:off x="11046342" y="4192692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72EEE9E-664B-8776-2354-25EBCB5DC13D}"/>
              </a:ext>
            </a:extLst>
          </p:cNvPr>
          <p:cNvSpPr txBox="1"/>
          <p:nvPr/>
        </p:nvSpPr>
        <p:spPr>
          <a:xfrm>
            <a:off x="209343" y="184705"/>
            <a:ext cx="3277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TC154</a:t>
            </a:r>
            <a:r>
              <a:rPr kumimoji="1" lang="ja-JP" altLang="en-US" dirty="0"/>
              <a:t>体制図</a:t>
            </a:r>
            <a:endParaRPr kumimoji="1" lang="en-US" altLang="ja-JP" dirty="0"/>
          </a:p>
          <a:p>
            <a:r>
              <a:rPr lang="en-US" altLang="ja-JP" dirty="0"/>
              <a:t>            As of 25OCT2024</a:t>
            </a:r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7CF0714-C193-A2A9-7F95-859C08340DFD}"/>
              </a:ext>
            </a:extLst>
          </p:cNvPr>
          <p:cNvSpPr/>
          <p:nvPr/>
        </p:nvSpPr>
        <p:spPr>
          <a:xfrm>
            <a:off x="342753" y="4604946"/>
            <a:ext cx="1811070" cy="160870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WG2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Statistics Data Exchange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B7B60F59-81AD-2B17-5C4D-C6B622FAF8F9}"/>
              </a:ext>
            </a:extLst>
          </p:cNvPr>
          <p:cNvSpPr/>
          <p:nvPr/>
        </p:nvSpPr>
        <p:spPr>
          <a:xfrm>
            <a:off x="2428579" y="4685701"/>
            <a:ext cx="2115871" cy="1514853"/>
          </a:xfrm>
          <a:prstGeom prst="roundRect">
            <a:avLst/>
          </a:prstGeom>
          <a:noFill/>
          <a:ln w="2540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WG4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Standardization Content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(NEW)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541386B-AF68-3503-33AD-E3BACCE08BCE}"/>
              </a:ext>
            </a:extLst>
          </p:cNvPr>
          <p:cNvCxnSpPr>
            <a:cxnSpLocks/>
          </p:cNvCxnSpPr>
          <p:nvPr/>
        </p:nvCxnSpPr>
        <p:spPr>
          <a:xfrm>
            <a:off x="1209040" y="4145280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57788A3-15DC-3C7A-5A93-3FA9D4D85FF6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3486514" y="4133710"/>
            <a:ext cx="1" cy="551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8375CE23-D246-0448-EC80-162481345A65}"/>
              </a:ext>
            </a:extLst>
          </p:cNvPr>
          <p:cNvCxnSpPr>
            <a:cxnSpLocks/>
          </p:cNvCxnSpPr>
          <p:nvPr/>
        </p:nvCxnSpPr>
        <p:spPr>
          <a:xfrm>
            <a:off x="8649730" y="1034895"/>
            <a:ext cx="0" cy="18125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51545153-42D9-E3EC-5C88-BD26899ABB5C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8649730" y="1034895"/>
            <a:ext cx="5476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10C98FC0-8409-2799-10A6-07638A412992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759384" y="2820222"/>
            <a:ext cx="443803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361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</a:t>
            </a: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: EDIFACT Syntax 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90880" y="1117642"/>
            <a:ext cx="110236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シンタックス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ISO9735 P1~P9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=&gt;Confirmed</a:t>
            </a:r>
          </a:p>
          <a:p>
            <a:pPr lvl="0"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新プロジェクト提案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Syntax Implementation Guidance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of ISO 9735-11</a:t>
            </a:r>
          </a:p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352550-B9AA-7670-37B6-45A0B81DB460}"/>
              </a:ext>
            </a:extLst>
          </p:cNvPr>
          <p:cNvSpPr txBox="1"/>
          <p:nvPr/>
        </p:nvSpPr>
        <p:spPr>
          <a:xfrm>
            <a:off x="460769" y="36347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WG2: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Statistics Data Exchange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A977950-8D09-1182-9C0A-9692A78C665F}"/>
              </a:ext>
            </a:extLst>
          </p:cNvPr>
          <p:cNvSpPr txBox="1"/>
          <p:nvPr/>
        </p:nvSpPr>
        <p:spPr>
          <a:xfrm>
            <a:off x="690880" y="4406646"/>
            <a:ext cx="11023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2024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年度中の決議投票により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Statistics Data Exchange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）が設置された。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ISO/AWI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Statistical Data and Metadata Exchange (SDMX)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）のドラフト開発が進められているはずであるが、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2024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年総会に進捗報告はなされなかった。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75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809009-32F6-C308-D7CB-8449EE8B9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D65D90-44DB-ED0D-756C-04AB00AB0679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4:</a:t>
            </a:r>
            <a:r>
              <a:rPr lang="ja-JP" altLang="en-US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Standardization</a:t>
            </a:r>
            <a:r>
              <a:rPr lang="ja-JP" altLang="en-US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Content</a:t>
            </a: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59C8AA-FA20-FE67-82A9-6B5C16DFF8FE}"/>
              </a:ext>
            </a:extLst>
          </p:cNvPr>
          <p:cNvSpPr txBox="1"/>
          <p:nvPr/>
        </p:nvSpPr>
        <p:spPr>
          <a:xfrm>
            <a:off x="690880" y="943739"/>
            <a:ext cx="110236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36100 “Standardized content — Document metamodel”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及び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36200 “Standardized content – Document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metadata”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が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NWIP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投票にかけられることとなった。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ISO36100/ISO36200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を取り扱う作業グループとして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Standardization Content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）を再立ち上げすることとなった。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本規格は、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Standards Machine Applicable, Readable and Transferable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）規格に則り、プロセス定義や情報定義を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Machine readable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なモデルに仕立て上げようとするものである。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なお、プロセス定義や情報定義の標準化は、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UMM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Unified Modeling </a:t>
            </a: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Methodology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）や国連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CCTS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Core Component Technical 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Specification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）で実用化された手法があり、また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JTC1 SC32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MFI</a:t>
            </a: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Metamodel framework for interoperability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）や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MDR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Meta Data Registry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などのメタ仕様が設定されている。本プロジェクトは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に則って進め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られることがユニークなところであるが、プロジェクトスコープを設定する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のが相当難しいと思われる。（菅又 私見）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750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EE19A-F251-DF6B-0166-6594A0BAB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F5DFCF-6602-2594-7EBA-F0EA5DBA9E61}"/>
              </a:ext>
            </a:extLst>
          </p:cNvPr>
          <p:cNvSpPr txBox="1"/>
          <p:nvPr/>
        </p:nvSpPr>
        <p:spPr>
          <a:xfrm>
            <a:off x="313543" y="46945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WG5: Date Time 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B9FE24B-C7CE-7792-D530-A4FF30486F38}"/>
              </a:ext>
            </a:extLst>
          </p:cNvPr>
          <p:cNvSpPr txBox="1"/>
          <p:nvPr/>
        </p:nvSpPr>
        <p:spPr>
          <a:xfrm>
            <a:off x="897743" y="1194813"/>
            <a:ext cx="110236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ISO8601-1</a:t>
            </a:r>
            <a:r>
              <a:rPr lang="ja-JP" altLang="en-US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Representations for information interchange — Part 1: Basic rules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）及び </a:t>
            </a:r>
            <a:r>
              <a:rPr lang="en-US" altLang="ja-JP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ISO8601-2</a:t>
            </a:r>
            <a:r>
              <a:rPr lang="ja-JP" altLang="en-US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Part 2: Extensions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）は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2024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年度に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SR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（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Systematic Review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）投票が行われ確認された。</a:t>
            </a:r>
            <a:endParaRPr lang="en-US" altLang="ja-JP" sz="2400" dirty="0">
              <a:solidFill>
                <a:srgbClr val="333333"/>
              </a:solidFill>
              <a:effectLst/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</a:endParaRPr>
          </a:p>
          <a:p>
            <a:pPr lvl="0" algn="just"/>
            <a:endParaRPr lang="en-US" altLang="ja-JP" sz="2400" dirty="0">
              <a:solidFill>
                <a:srgbClr val="333333"/>
              </a:solidFill>
              <a:effectLst/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dirty="0">
                <a:solidFill>
                  <a:srgbClr val="333333"/>
                </a:solidFill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更に、エラー修正の提案があり、修正版ドラフトを</a:t>
            </a:r>
            <a:r>
              <a:rPr lang="en-US" altLang="ja-JP" sz="2400" dirty="0">
                <a:solidFill>
                  <a:srgbClr val="333333"/>
                </a:solidFill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WD</a:t>
            </a:r>
            <a:r>
              <a:rPr lang="ja-JP" altLang="en-US" sz="2400" dirty="0">
                <a:solidFill>
                  <a:srgbClr val="333333"/>
                </a:solidFill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として作業が継続されることとなった。</a:t>
            </a:r>
            <a:endParaRPr lang="en-US" altLang="ja-JP" sz="2400" dirty="0">
              <a:solidFill>
                <a:srgbClr val="333333"/>
              </a:solidFill>
              <a:effectLst/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</a:endParaRPr>
          </a:p>
          <a:p>
            <a:pPr algn="just"/>
            <a:endParaRPr lang="en-US" altLang="ja-JP" sz="2400" kern="100" dirty="0">
              <a:solidFill>
                <a:srgbClr val="333333"/>
              </a:solidFill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148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90880" y="1117642"/>
            <a:ext cx="1102360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 19626-3 Trusted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communication platform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 （</a:t>
            </a:r>
            <a:r>
              <a:rPr lang="en-US" altLang="ja-JP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TCP)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 for electronic documents - Pt 3 : Blockchain-based implementation guideline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NP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投票が開始されている（期間：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30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日～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11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22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日）。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　当</a:t>
            </a:r>
            <a:r>
              <a:rPr lang="en-US" altLang="ja-JP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TCP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の特徴は信用される機関が交換／共有される情報（</a:t>
            </a:r>
            <a:r>
              <a:rPr lang="en-US" altLang="ja-JP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DLT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）のログを義　</a:t>
            </a:r>
            <a:endParaRPr lang="en-US" altLang="ja-JP" sz="2400" dirty="0"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　務付けるところにあり、韓国では一部実装されているようである。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日本より提出された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 14533- 3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電子文書長期保存（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Long term signature profiles for PDF Advanced Electronic Signatures (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PAdES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)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）の改定案は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CD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投票の結果、承認された。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en-US" altLang="ja-JP" sz="20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電子文書長期保存の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JSON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版（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Long term signature – Part 3: Profiles for JSON Advanced Electronic Signatures (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JAdES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)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）が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ETSI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より提案され、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NWIP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を行うことが合意された。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41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810693" y="1140071"/>
            <a:ext cx="108712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ISO16320 Smart contract based B2B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NP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Fail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：参加エキスパート不足のため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として再提案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ISO20195 Blockchain implementation in industrial internet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NP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Fail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Scope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を限定し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Normative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部分を削除して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準備中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ISO20191 Carbon data interoperability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PWI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作業遅れ：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DPP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プロジェクトや製品リスク管理プロジェクト等　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　　　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GX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関連プロジェクトとの兼ね合いを考慮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ISO20180 Risk based product quality data interchange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NP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Fail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MRV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Monitor/Report/Verify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）を中心とした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で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　　　　再検討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ISO/TR 20194 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Digital trade — General principles and key initiatives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プロジェクト承認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ISO15000-5 Core component specification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WG7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が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SR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と関連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Amendment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担当を要請：今後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CAG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で検討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45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DE28544-5F6F-0B78-221F-3A40D19F3CC2}"/>
              </a:ext>
            </a:extLst>
          </p:cNvPr>
          <p:cNvSpPr txBox="1"/>
          <p:nvPr/>
        </p:nvSpPr>
        <p:spPr>
          <a:xfrm>
            <a:off x="345439" y="281950"/>
            <a:ext cx="114035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JWG9:ISO/UNECE joint working group for information exchange of supply chain aligned to UN/CEFACT semantics 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C5FEC0-BC6D-AD2E-93EF-2543A6FA4ACF}"/>
              </a:ext>
            </a:extLst>
          </p:cNvPr>
          <p:cNvSpPr txBox="1"/>
          <p:nvPr/>
        </p:nvSpPr>
        <p:spPr>
          <a:xfrm>
            <a:off x="446567" y="1414130"/>
            <a:ext cx="113024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ISO23355 Visibility data interchange between logistics information service providers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公開済</a:t>
            </a:r>
            <a:endParaRPr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ISO20197-1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Buy-Ship-Pay Reference Data Model – Part 1: Business Requirement Specification 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FDIS</a:t>
            </a:r>
            <a:r>
              <a:rPr kumimoji="1"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投票（～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11</a:t>
            </a:r>
            <a:r>
              <a:rPr kumimoji="1"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月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22</a:t>
            </a:r>
            <a:r>
              <a:rPr kumimoji="1"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日）</a:t>
            </a:r>
            <a:endParaRPr kumimoji="1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ISO20197-2 Buy-Ship-Pay Reference Data Model 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– Part 2: </a:t>
            </a:r>
            <a:r>
              <a:rPr lang="en-US" altLang="ja-JP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Core Components Business Document 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Assembly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Fast</a:t>
            </a:r>
            <a:r>
              <a:rPr lang="en-US" altLang="ja-JP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 track</a:t>
            </a:r>
            <a:r>
              <a:rPr lang="ja-JP" altLang="en-US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要請</a:t>
            </a:r>
            <a:endParaRPr lang="en-US" altLang="ja-JP" sz="24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ISO5909 Data Interchange and Business Processes of DLT-based electronic Bill of 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Lading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CD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投票中（～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11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13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日）：国連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CEFACT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との整合化作業推進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ISO7372: United Nations Trade data elements directory (UNTDED)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改訂準備作業進行（協力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ICC/IMO/WCO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ISO16356 Data and process of edible agricultural products based on blockchain and DLT application</a:t>
            </a:r>
            <a:r>
              <a:rPr lang="en-US" altLang="ja-JP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ドラフト編集中</a:t>
            </a:r>
            <a:endParaRPr lang="en-US" altLang="ja-JP" sz="2400" dirty="0"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ISO25534-1 Digital</a:t>
            </a:r>
            <a:r>
              <a:rPr lang="ja-JP" altLang="en-US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Product Passport - Part 1: Overview and fundamental </a:t>
            </a:r>
            <a:r>
              <a:rPr lang="en-US" altLang="ja-JP" sz="24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principles</a:t>
            </a:r>
            <a:r>
              <a:rPr lang="en-US" altLang="ja-JP" sz="24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PWI</a:t>
            </a:r>
            <a:r>
              <a:rPr lang="ja-JP" altLang="en-US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承認：国連</a:t>
            </a: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CEFACT</a:t>
            </a:r>
            <a:r>
              <a:rPr lang="ja-JP" altLang="en-US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勧告</a:t>
            </a: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49</a:t>
            </a:r>
            <a:r>
              <a:rPr lang="ja-JP" altLang="en-US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との整合化検討</a:t>
            </a:r>
            <a:endParaRPr lang="en-US" altLang="ja-JP" sz="2400" dirty="0">
              <a:effectLst/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7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64AD339-B064-72B2-1803-6473F1980025}"/>
              </a:ext>
            </a:extLst>
          </p:cNvPr>
          <p:cNvSpPr txBox="1"/>
          <p:nvPr/>
        </p:nvSpPr>
        <p:spPr>
          <a:xfrm>
            <a:off x="4215441" y="2078967"/>
            <a:ext cx="2521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b="1" dirty="0">
                <a:highlight>
                  <a:srgbClr val="FFFF00"/>
                </a:highlight>
              </a:rPr>
              <a:t>Member</a:t>
            </a:r>
            <a:r>
              <a:rPr kumimoji="1" lang="en-US" altLang="ja-JP" sz="4000" b="1" dirty="0">
                <a:highlight>
                  <a:srgbClr val="FFFF00"/>
                </a:highlight>
              </a:rPr>
              <a:t>s</a:t>
            </a:r>
            <a:endParaRPr kumimoji="1" lang="ja-JP" altLang="en-US" sz="40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83945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4E6B4B4-B29F-CCE2-2377-CE6E9B37E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309" y="566057"/>
            <a:ext cx="7173382" cy="604177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F9A7C5-DEBC-9D0B-BE69-98341550E870}"/>
              </a:ext>
            </a:extLst>
          </p:cNvPr>
          <p:cNvSpPr txBox="1"/>
          <p:nvPr/>
        </p:nvSpPr>
        <p:spPr>
          <a:xfrm>
            <a:off x="301925" y="155275"/>
            <a:ext cx="474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TC154 P &amp; O members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0937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9E39CF8-F214-A30E-E206-6AD8C9674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02" y="629729"/>
            <a:ext cx="7158596" cy="600398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555EAF-8472-6E23-1901-12E1FF181C9B}"/>
              </a:ext>
            </a:extLst>
          </p:cNvPr>
          <p:cNvSpPr txBox="1"/>
          <p:nvPr/>
        </p:nvSpPr>
        <p:spPr>
          <a:xfrm>
            <a:off x="301925" y="155275"/>
            <a:ext cx="474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Internal liaisons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6073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6A2E032-59B6-0CA2-4383-31CAC744F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896" y="664235"/>
            <a:ext cx="8036207" cy="610810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2EA7B8-616E-FDF6-1AD2-69189940639C}"/>
              </a:ext>
            </a:extLst>
          </p:cNvPr>
          <p:cNvSpPr txBox="1"/>
          <p:nvPr/>
        </p:nvSpPr>
        <p:spPr>
          <a:xfrm>
            <a:off x="301925" y="155275"/>
            <a:ext cx="474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External liaisons</a:t>
            </a:r>
            <a:endParaRPr kumimoji="1" lang="ja-JP" altLang="en-US" sz="24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D5E8E0-E25F-C512-D1F6-DCBDB48D4BAC}"/>
              </a:ext>
            </a:extLst>
          </p:cNvPr>
          <p:cNvSpPr txBox="1"/>
          <p:nvPr/>
        </p:nvSpPr>
        <p:spPr>
          <a:xfrm>
            <a:off x="10377375" y="786810"/>
            <a:ext cx="15629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（注）リエゾン</a:t>
            </a:r>
            <a:r>
              <a:rPr kumimoji="1" lang="en-US" altLang="ja-JP" sz="1400" dirty="0"/>
              <a:t>A</a:t>
            </a:r>
            <a:r>
              <a:rPr kumimoji="1" lang="ja-JP" altLang="en-US" sz="1400" dirty="0"/>
              <a:t>は投票権は無いが、意見（コメント）を提出することができる。また、プロジェクトリーダーを派遣することもできる。</a:t>
            </a:r>
          </a:p>
        </p:txBody>
      </p:sp>
    </p:spTree>
    <p:extLst>
      <p:ext uri="{BB962C8B-B14F-4D97-AF65-F5344CB8AC3E}">
        <p14:creationId xmlns:p14="http://schemas.microsoft.com/office/powerpoint/2010/main" val="393564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A2346C-3844-D922-2770-6641F276C925}"/>
              </a:ext>
            </a:extLst>
          </p:cNvPr>
          <p:cNvSpPr txBox="1"/>
          <p:nvPr/>
        </p:nvSpPr>
        <p:spPr>
          <a:xfrm>
            <a:off x="4215441" y="2078967"/>
            <a:ext cx="2521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>
                <a:highlight>
                  <a:srgbClr val="FFFF00"/>
                </a:highlight>
              </a:rPr>
              <a:t>Ballots</a:t>
            </a:r>
            <a:endParaRPr kumimoji="1" lang="ja-JP" altLang="en-US" sz="40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46176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A894DB-DDBB-F647-4F33-C8AD31D496FA}"/>
              </a:ext>
            </a:extLst>
          </p:cNvPr>
          <p:cNvSpPr txBox="1"/>
          <p:nvPr/>
        </p:nvSpPr>
        <p:spPr>
          <a:xfrm>
            <a:off x="345057" y="232913"/>
            <a:ext cx="591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CIB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(Committee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Internal</a:t>
            </a:r>
            <a:r>
              <a:rPr lang="ja-JP" altLang="en-US" sz="2800" b="1" dirty="0"/>
              <a:t> </a:t>
            </a:r>
            <a:r>
              <a:rPr kumimoji="1" lang="en-US" altLang="ja-JP" sz="2800" b="1" dirty="0"/>
              <a:t>Ballot)</a:t>
            </a:r>
            <a:endParaRPr kumimoji="1" lang="ja-JP" altLang="en-US" sz="28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C90B26-63DC-50AA-BB77-98384F9E0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6" y="756133"/>
            <a:ext cx="10658328" cy="610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1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3E225C48-EAEA-5419-A268-C60986399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19367"/>
              </p:ext>
            </p:extLst>
          </p:nvPr>
        </p:nvGraphicFramePr>
        <p:xfrm>
          <a:off x="262800" y="1020596"/>
          <a:ext cx="11499850" cy="32504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0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38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03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NP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times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98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second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16320-</a:t>
                      </a:r>
                      <a:r>
                        <a:rPr sz="1500" spc="-50" dirty="0"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failed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Smart contract-based B2B electronic transaction execution and verification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54050">
                        <a:lnSpc>
                          <a:spcPts val="1670"/>
                        </a:lnSpc>
                        <a:spcBef>
                          <a:spcPts val="37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only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appointed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experts,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5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JISC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SAC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were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received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77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first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20180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failed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Guidelines on risk-based product quality data interchange in ecommerce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24840">
                        <a:lnSpc>
                          <a:spcPts val="1670"/>
                        </a:lnSpc>
                        <a:spcBef>
                          <a:spcPts val="37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only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appointed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experts</a:t>
                      </a:r>
                      <a:endParaRPr lang="en-US" sz="1500" dirty="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first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20195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failed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Technical requirements for blockchain implementation in industrial internet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only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appointed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experts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22132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approved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Guidelines for barcode usage in trade documents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KATS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5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ANSI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were</a:t>
                      </a:r>
                      <a:r>
                        <a:rPr sz="15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received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19626-</a:t>
                      </a:r>
                      <a:r>
                        <a:rPr sz="1500" spc="-50" dirty="0"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Trusted communication platforms for electronic</a:t>
                      </a:r>
                      <a:endParaRPr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5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close on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2024-</a:t>
                      </a:r>
                      <a:r>
                        <a:rPr sz="1500" b="1" spc="-40" dirty="0">
                          <a:latin typeface="Arial"/>
                          <a:cs typeface="Arial"/>
                        </a:rPr>
                        <a:t>11-</a:t>
                      </a:r>
                      <a:r>
                        <a:rPr sz="1500" b="1" spc="-25" dirty="0">
                          <a:latin typeface="Arial"/>
                          <a:cs typeface="Arial"/>
                        </a:rPr>
                        <a:t>22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4C3B746-8623-18B5-42F6-927AF2F03032}"/>
              </a:ext>
            </a:extLst>
          </p:cNvPr>
          <p:cNvSpPr txBox="1"/>
          <p:nvPr/>
        </p:nvSpPr>
        <p:spPr>
          <a:xfrm>
            <a:off x="339881" y="4383073"/>
            <a:ext cx="5299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CD</a:t>
            </a:r>
            <a:r>
              <a:rPr kumimoji="1" lang="en-US" altLang="ja-JP" sz="2800" b="1" dirty="0"/>
              <a:t> (Committee Draft)Ballot</a:t>
            </a:r>
            <a:endParaRPr kumimoji="1" lang="ja-JP" altLang="en-US" sz="2800" b="1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0B90473-52B8-1073-57CD-18E5D0326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153697"/>
              </p:ext>
            </p:extLst>
          </p:nvPr>
        </p:nvGraphicFramePr>
        <p:xfrm>
          <a:off x="339880" y="5018356"/>
          <a:ext cx="11422770" cy="1644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9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1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57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ISO/CD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14533-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Part 3: Long term signature profiles for PDF Advanced Electronic Signatures (</a:t>
                      </a:r>
                      <a:r>
                        <a:rPr lang="en-US" sz="1600" spc="-10" dirty="0" err="1">
                          <a:latin typeface="Arial"/>
                          <a:cs typeface="Arial"/>
                        </a:rPr>
                        <a:t>PAdES</a:t>
                      </a:r>
                      <a:r>
                        <a:rPr lang="en-US" sz="1600" spc="-10" dirty="0">
                          <a:latin typeface="Arial"/>
                          <a:cs typeface="Arial"/>
                        </a:rPr>
                        <a:t>)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comment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was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2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ISO/CD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5909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>
                          <a:latin typeface="Times New Roman"/>
                          <a:cs typeface="Times New Roman"/>
                        </a:rPr>
                        <a:t>Business Processes and data interchange  of DLT based electronic Bill of Lading</a:t>
                      </a: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close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2024-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11-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13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9606C8E-7F4E-14E1-FDB1-A0BF01633298}"/>
              </a:ext>
            </a:extLst>
          </p:cNvPr>
          <p:cNvSpPr txBox="1"/>
          <p:nvPr/>
        </p:nvSpPr>
        <p:spPr>
          <a:xfrm>
            <a:off x="497456" y="385313"/>
            <a:ext cx="4606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NP </a:t>
            </a:r>
            <a:r>
              <a:rPr lang="en-US" altLang="ja-JP" sz="2800" b="1" dirty="0"/>
              <a:t>(New Project) </a:t>
            </a:r>
            <a:r>
              <a:rPr kumimoji="1" lang="en-US" altLang="ja-JP" sz="2800" b="1" dirty="0"/>
              <a:t>Ballot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1638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0E073386-C857-967D-C98B-6D0C9111F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27748"/>
              </p:ext>
            </p:extLst>
          </p:nvPr>
        </p:nvGraphicFramePr>
        <p:xfrm>
          <a:off x="234374" y="908533"/>
          <a:ext cx="11289664" cy="31534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4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4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0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176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13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8601-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2:2019/DAmd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approved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Date and time — Representations for information interchange</a:t>
                      </a: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Part 1: Basic rules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00710">
                        <a:lnSpc>
                          <a:spcPts val="1780"/>
                        </a:lnSpc>
                        <a:spcBef>
                          <a:spcPts val="37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SAC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ISO/CS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are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ISO/DIS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20197-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Approved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Buy-Ship-Pay reference data model</a:t>
                      </a: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Part 1: Business requirements specification (BRS)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63855">
                        <a:lnSpc>
                          <a:spcPts val="1780"/>
                        </a:lnSpc>
                        <a:spcBef>
                          <a:spcPts val="37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6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ASI,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INSO,SAC,ISO/CS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have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been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ISO/DIS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14533-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Long term signature profiles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Part 3: Long term signature profiles for PDF Advanced Electronic Signatures (</a:t>
                      </a:r>
                      <a:r>
                        <a:rPr lang="en-US" sz="1600" dirty="0" err="1">
                          <a:latin typeface="Times New Roman"/>
                          <a:cs typeface="Times New Roman"/>
                        </a:rPr>
                        <a:t>PAdES</a:t>
                      </a: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)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6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close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2024-10-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30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88C1E2-2D64-209B-A323-434DBEB92EB6}"/>
              </a:ext>
            </a:extLst>
          </p:cNvPr>
          <p:cNvSpPr txBox="1"/>
          <p:nvPr/>
        </p:nvSpPr>
        <p:spPr>
          <a:xfrm>
            <a:off x="497456" y="385313"/>
            <a:ext cx="8114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DIS (Draft International Standard)</a:t>
            </a:r>
            <a:r>
              <a:rPr kumimoji="1" lang="en-US" altLang="ja-JP" sz="2800" b="1" dirty="0"/>
              <a:t> Ballot</a:t>
            </a:r>
            <a:endParaRPr kumimoji="1" lang="ja-JP" altLang="en-US" sz="2800" b="1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FA1EE358-66FA-D5FE-391A-B12663CAD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802337"/>
              </p:ext>
            </p:extLst>
          </p:nvPr>
        </p:nvGraphicFramePr>
        <p:xfrm>
          <a:off x="298646" y="5066366"/>
          <a:ext cx="11161120" cy="1638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4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2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4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ISO/FDIS</a:t>
                      </a:r>
                      <a:r>
                        <a:rPr sz="16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23355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approved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Visibility data interchange among logistics information service providers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comment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50" dirty="0">
                          <a:latin typeface="Arial"/>
                          <a:cs typeface="Arial"/>
                        </a:rPr>
                        <a:t>2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ISO/FDIS</a:t>
                      </a:r>
                      <a:r>
                        <a:rPr sz="16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20197-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>
                          <a:latin typeface="Times New Roman"/>
                          <a:cs typeface="Times New Roman"/>
                        </a:rPr>
                        <a:t>Buy-Ship-Pay reference data model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>
                          <a:latin typeface="Times New Roman"/>
                          <a:cs typeface="Times New Roman"/>
                        </a:rPr>
                        <a:t>Part 1: Business requirements specification (BRS)</a:t>
                      </a: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close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2024-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11-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22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D52C23-45A9-10AC-9C5A-929812FABA14}"/>
              </a:ext>
            </a:extLst>
          </p:cNvPr>
          <p:cNvSpPr txBox="1"/>
          <p:nvPr/>
        </p:nvSpPr>
        <p:spPr>
          <a:xfrm>
            <a:off x="419819" y="4405123"/>
            <a:ext cx="9319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FDIS</a:t>
            </a:r>
            <a:r>
              <a:rPr kumimoji="1" lang="en-US" altLang="ja-JP" sz="2800" b="1" dirty="0"/>
              <a:t> </a:t>
            </a:r>
            <a:r>
              <a:rPr lang="en-US" altLang="ja-JP" sz="2800" b="1" dirty="0"/>
              <a:t>(Final Draft International Standard) </a:t>
            </a:r>
            <a:r>
              <a:rPr kumimoji="1" lang="en-US" altLang="ja-JP" sz="2800" b="1" dirty="0"/>
              <a:t>Ballot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40008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1712</Words>
  <Application>Microsoft Office PowerPoint</Application>
  <PresentationFormat>ワイド画面</PresentationFormat>
  <Paragraphs>263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5" baseType="lpstr">
      <vt:lpstr>游ゴシック</vt:lpstr>
      <vt:lpstr>游ゴシック Light</vt:lpstr>
      <vt:lpstr>游明朝</vt:lpstr>
      <vt:lpstr>Arial</vt:lpstr>
      <vt:lpstr>Century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HISANAO SUGAMATA</cp:lastModifiedBy>
  <cp:revision>34</cp:revision>
  <cp:lastPrinted>2024-10-29T05:59:04Z</cp:lastPrinted>
  <dcterms:created xsi:type="dcterms:W3CDTF">2021-12-12T07:11:33Z</dcterms:created>
  <dcterms:modified xsi:type="dcterms:W3CDTF">2024-10-31T07:06:31Z</dcterms:modified>
</cp:coreProperties>
</file>