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60" r:id="rId2"/>
    <p:sldId id="261" r:id="rId3"/>
    <p:sldId id="262" r:id="rId4"/>
    <p:sldId id="324" r:id="rId5"/>
    <p:sldId id="329" r:id="rId6"/>
    <p:sldId id="256" r:id="rId7"/>
    <p:sldId id="344" r:id="rId8"/>
    <p:sldId id="263" r:id="rId9"/>
    <p:sldId id="347" r:id="rId10"/>
    <p:sldId id="348" r:id="rId11"/>
    <p:sldId id="349" r:id="rId12"/>
    <p:sldId id="267" r:id="rId13"/>
    <p:sldId id="268" r:id="rId14"/>
    <p:sldId id="269" r:id="rId15"/>
    <p:sldId id="270" r:id="rId16"/>
    <p:sldId id="273" r:id="rId17"/>
    <p:sldId id="274" r:id="rId18"/>
    <p:sldId id="291" r:id="rId19"/>
    <p:sldId id="292" r:id="rId20"/>
    <p:sldId id="264" r:id="rId21"/>
    <p:sldId id="313" r:id="rId22"/>
    <p:sldId id="312" r:id="rId23"/>
    <p:sldId id="265" r:id="rId24"/>
    <p:sldId id="345" r:id="rId25"/>
    <p:sldId id="346" r:id="rId2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4660"/>
  </p:normalViewPr>
  <p:slideViewPr>
    <p:cSldViewPr snapToGrid="0">
      <p:cViewPr varScale="1">
        <p:scale>
          <a:sx n="70" d="100"/>
          <a:sy n="70" d="100"/>
        </p:scale>
        <p:origin x="53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8A6ADF-0ECF-401A-810D-20B3DF6C7683}" type="datetimeFigureOut">
              <a:rPr kumimoji="1" lang="ja-JP" altLang="en-US" smtClean="0"/>
              <a:t>2024/9/22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ECEE1A-2908-4CD7-AB3A-9DFE33850AE8}" type="slidenum">
              <a:rPr kumimoji="1" lang="ja-JP" altLang="en-US" smtClean="0"/>
              <a:t>‹#›</a:t>
            </a:fld>
            <a:endParaRPr kumimoji="1" lang="ja-JP" altLang="en-US"/>
          </a:p>
        </p:txBody>
      </p:sp>
    </p:spTree>
    <p:extLst>
      <p:ext uri="{BB962C8B-B14F-4D97-AF65-F5344CB8AC3E}">
        <p14:creationId xmlns:p14="http://schemas.microsoft.com/office/powerpoint/2010/main" val="200542884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C43155-3FA9-43FB-7A3C-F82028916C9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8D3BECE-8554-DCB8-57D1-D8B62D637C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218A2B8-C2EA-377F-B7C3-3868CBCADF67}"/>
              </a:ext>
            </a:extLst>
          </p:cNvPr>
          <p:cNvSpPr>
            <a:spLocks noGrp="1"/>
          </p:cNvSpPr>
          <p:nvPr>
            <p:ph type="dt" sz="half" idx="10"/>
          </p:nvPr>
        </p:nvSpPr>
        <p:spPr/>
        <p:txBody>
          <a:bodyPr/>
          <a:lstStyle/>
          <a:p>
            <a:fld id="{E7F06777-FFAC-405C-AAED-A1E850971274}" type="datetime1">
              <a:rPr kumimoji="1" lang="ja-JP" altLang="en-US" smtClean="0"/>
              <a:t>2024/9/22</a:t>
            </a:fld>
            <a:endParaRPr kumimoji="1" lang="ja-JP" altLang="en-US"/>
          </a:p>
        </p:txBody>
      </p:sp>
      <p:sp>
        <p:nvSpPr>
          <p:cNvPr id="5" name="フッター プレースホルダー 4">
            <a:extLst>
              <a:ext uri="{FF2B5EF4-FFF2-40B4-BE49-F238E27FC236}">
                <a16:creationId xmlns:a16="http://schemas.microsoft.com/office/drawing/2014/main" id="{6E6EB5FB-C9EF-FC2C-6DAF-16EB80EC4EB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6D78167-49B5-C835-4152-0B8177B08168}"/>
              </a:ext>
            </a:extLst>
          </p:cNvPr>
          <p:cNvSpPr>
            <a:spLocks noGrp="1"/>
          </p:cNvSpPr>
          <p:nvPr>
            <p:ph type="sldNum" sz="quarter" idx="12"/>
          </p:nvPr>
        </p:nvSpPr>
        <p:spPr/>
        <p:txBody>
          <a:bodyPr/>
          <a:lstStyle/>
          <a:p>
            <a:fld id="{53FA6221-91B0-48F3-A5E4-A2EB5BAF378D}" type="slidenum">
              <a:rPr kumimoji="1" lang="ja-JP" altLang="en-US" smtClean="0"/>
              <a:t>‹#›</a:t>
            </a:fld>
            <a:endParaRPr kumimoji="1" lang="ja-JP" altLang="en-US"/>
          </a:p>
        </p:txBody>
      </p:sp>
    </p:spTree>
    <p:extLst>
      <p:ext uri="{BB962C8B-B14F-4D97-AF65-F5344CB8AC3E}">
        <p14:creationId xmlns:p14="http://schemas.microsoft.com/office/powerpoint/2010/main" val="2355085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E1503F-48DA-B543-44FB-D5F626D50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1C6295B-3BA0-66B9-3481-5F8017F85B8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6B0EE06-E424-D38A-4C56-83166DA24F71}"/>
              </a:ext>
            </a:extLst>
          </p:cNvPr>
          <p:cNvSpPr>
            <a:spLocks noGrp="1"/>
          </p:cNvSpPr>
          <p:nvPr>
            <p:ph type="dt" sz="half" idx="10"/>
          </p:nvPr>
        </p:nvSpPr>
        <p:spPr/>
        <p:txBody>
          <a:bodyPr/>
          <a:lstStyle/>
          <a:p>
            <a:fld id="{013D9005-2512-44A3-A70A-14F12642BD52}" type="datetime1">
              <a:rPr kumimoji="1" lang="ja-JP" altLang="en-US" smtClean="0"/>
              <a:t>2024/9/22</a:t>
            </a:fld>
            <a:endParaRPr kumimoji="1" lang="ja-JP" altLang="en-US"/>
          </a:p>
        </p:txBody>
      </p:sp>
      <p:sp>
        <p:nvSpPr>
          <p:cNvPr id="5" name="フッター プレースホルダー 4">
            <a:extLst>
              <a:ext uri="{FF2B5EF4-FFF2-40B4-BE49-F238E27FC236}">
                <a16:creationId xmlns:a16="http://schemas.microsoft.com/office/drawing/2014/main" id="{B21D1A4C-7830-CBB3-0547-206E548B6E5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C9A67E2-F9D1-C2DF-E894-146E9B553976}"/>
              </a:ext>
            </a:extLst>
          </p:cNvPr>
          <p:cNvSpPr>
            <a:spLocks noGrp="1"/>
          </p:cNvSpPr>
          <p:nvPr>
            <p:ph type="sldNum" sz="quarter" idx="12"/>
          </p:nvPr>
        </p:nvSpPr>
        <p:spPr/>
        <p:txBody>
          <a:bodyPr/>
          <a:lstStyle/>
          <a:p>
            <a:fld id="{53FA6221-91B0-48F3-A5E4-A2EB5BAF378D}" type="slidenum">
              <a:rPr kumimoji="1" lang="ja-JP" altLang="en-US" smtClean="0"/>
              <a:t>‹#›</a:t>
            </a:fld>
            <a:endParaRPr kumimoji="1" lang="ja-JP" altLang="en-US"/>
          </a:p>
        </p:txBody>
      </p:sp>
    </p:spTree>
    <p:extLst>
      <p:ext uri="{BB962C8B-B14F-4D97-AF65-F5344CB8AC3E}">
        <p14:creationId xmlns:p14="http://schemas.microsoft.com/office/powerpoint/2010/main" val="4106871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3E8D1DC-A214-84D1-B7CA-70141E945E2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97BF61D-1D90-3173-426C-34DF63BB3AF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4DECFDE-FDB1-0732-EC07-30A152C885CC}"/>
              </a:ext>
            </a:extLst>
          </p:cNvPr>
          <p:cNvSpPr>
            <a:spLocks noGrp="1"/>
          </p:cNvSpPr>
          <p:nvPr>
            <p:ph type="dt" sz="half" idx="10"/>
          </p:nvPr>
        </p:nvSpPr>
        <p:spPr/>
        <p:txBody>
          <a:bodyPr/>
          <a:lstStyle/>
          <a:p>
            <a:fld id="{F1F7ADAF-010E-447C-90CF-71E5A3637C76}" type="datetime1">
              <a:rPr kumimoji="1" lang="ja-JP" altLang="en-US" smtClean="0"/>
              <a:t>2024/9/22</a:t>
            </a:fld>
            <a:endParaRPr kumimoji="1" lang="ja-JP" altLang="en-US"/>
          </a:p>
        </p:txBody>
      </p:sp>
      <p:sp>
        <p:nvSpPr>
          <p:cNvPr id="5" name="フッター プレースホルダー 4">
            <a:extLst>
              <a:ext uri="{FF2B5EF4-FFF2-40B4-BE49-F238E27FC236}">
                <a16:creationId xmlns:a16="http://schemas.microsoft.com/office/drawing/2014/main" id="{04657391-F327-4C32-A01D-8DF24D378C1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9A423ED-419A-4C64-3E7C-EB9A489F820E}"/>
              </a:ext>
            </a:extLst>
          </p:cNvPr>
          <p:cNvSpPr>
            <a:spLocks noGrp="1"/>
          </p:cNvSpPr>
          <p:nvPr>
            <p:ph type="sldNum" sz="quarter" idx="12"/>
          </p:nvPr>
        </p:nvSpPr>
        <p:spPr/>
        <p:txBody>
          <a:bodyPr/>
          <a:lstStyle/>
          <a:p>
            <a:fld id="{53FA6221-91B0-48F3-A5E4-A2EB5BAF378D}" type="slidenum">
              <a:rPr kumimoji="1" lang="ja-JP" altLang="en-US" smtClean="0"/>
              <a:t>‹#›</a:t>
            </a:fld>
            <a:endParaRPr kumimoji="1" lang="ja-JP" altLang="en-US"/>
          </a:p>
        </p:txBody>
      </p:sp>
    </p:spTree>
    <p:extLst>
      <p:ext uri="{BB962C8B-B14F-4D97-AF65-F5344CB8AC3E}">
        <p14:creationId xmlns:p14="http://schemas.microsoft.com/office/powerpoint/2010/main" val="2395086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AB046-543B-E9CA-84D1-48D60ED25DA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7AFBBDB-D31E-D28B-9062-24A902E74B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472035D-787E-BC86-BA67-18BCBC7FBA3E}"/>
              </a:ext>
            </a:extLst>
          </p:cNvPr>
          <p:cNvSpPr>
            <a:spLocks noGrp="1"/>
          </p:cNvSpPr>
          <p:nvPr>
            <p:ph type="dt" sz="half" idx="10"/>
          </p:nvPr>
        </p:nvSpPr>
        <p:spPr/>
        <p:txBody>
          <a:bodyPr/>
          <a:lstStyle/>
          <a:p>
            <a:fld id="{6A22F379-D5C9-4D7C-A435-4130EDA45409}" type="datetime1">
              <a:rPr kumimoji="1" lang="ja-JP" altLang="en-US" smtClean="0"/>
              <a:t>2024/9/22</a:t>
            </a:fld>
            <a:endParaRPr kumimoji="1" lang="ja-JP" altLang="en-US"/>
          </a:p>
        </p:txBody>
      </p:sp>
      <p:sp>
        <p:nvSpPr>
          <p:cNvPr id="5" name="フッター プレースホルダー 4">
            <a:extLst>
              <a:ext uri="{FF2B5EF4-FFF2-40B4-BE49-F238E27FC236}">
                <a16:creationId xmlns:a16="http://schemas.microsoft.com/office/drawing/2014/main" id="{AABD97E0-E642-A3FC-70E8-018BCB36233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AF5282E-453F-3FD1-1144-26B2CB90CF05}"/>
              </a:ext>
            </a:extLst>
          </p:cNvPr>
          <p:cNvSpPr>
            <a:spLocks noGrp="1"/>
          </p:cNvSpPr>
          <p:nvPr>
            <p:ph type="sldNum" sz="quarter" idx="12"/>
          </p:nvPr>
        </p:nvSpPr>
        <p:spPr/>
        <p:txBody>
          <a:bodyPr/>
          <a:lstStyle/>
          <a:p>
            <a:fld id="{53FA6221-91B0-48F3-A5E4-A2EB5BAF378D}" type="slidenum">
              <a:rPr kumimoji="1" lang="ja-JP" altLang="en-US" smtClean="0"/>
              <a:t>‹#›</a:t>
            </a:fld>
            <a:endParaRPr kumimoji="1" lang="ja-JP" altLang="en-US"/>
          </a:p>
        </p:txBody>
      </p:sp>
    </p:spTree>
    <p:extLst>
      <p:ext uri="{BB962C8B-B14F-4D97-AF65-F5344CB8AC3E}">
        <p14:creationId xmlns:p14="http://schemas.microsoft.com/office/powerpoint/2010/main" val="1536214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DF04DC-BA5E-D396-FE73-F40060B6D8DF}"/>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D8FE5CF-39F7-57D6-D459-BC797BC643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3B53B34-40F7-696C-D09D-647F2D804519}"/>
              </a:ext>
            </a:extLst>
          </p:cNvPr>
          <p:cNvSpPr>
            <a:spLocks noGrp="1"/>
          </p:cNvSpPr>
          <p:nvPr>
            <p:ph type="dt" sz="half" idx="10"/>
          </p:nvPr>
        </p:nvSpPr>
        <p:spPr/>
        <p:txBody>
          <a:bodyPr/>
          <a:lstStyle/>
          <a:p>
            <a:fld id="{800FE42B-FB8E-40EB-A16E-5BBB2381E072}" type="datetime1">
              <a:rPr kumimoji="1" lang="ja-JP" altLang="en-US" smtClean="0"/>
              <a:t>2024/9/22</a:t>
            </a:fld>
            <a:endParaRPr kumimoji="1" lang="ja-JP" altLang="en-US"/>
          </a:p>
        </p:txBody>
      </p:sp>
      <p:sp>
        <p:nvSpPr>
          <p:cNvPr id="5" name="フッター プレースホルダー 4">
            <a:extLst>
              <a:ext uri="{FF2B5EF4-FFF2-40B4-BE49-F238E27FC236}">
                <a16:creationId xmlns:a16="http://schemas.microsoft.com/office/drawing/2014/main" id="{61E601DE-965B-4E4B-DA8F-7EC07D1FCA5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D25DC5D-E82E-E306-EEF7-54BB67493678}"/>
              </a:ext>
            </a:extLst>
          </p:cNvPr>
          <p:cNvSpPr>
            <a:spLocks noGrp="1"/>
          </p:cNvSpPr>
          <p:nvPr>
            <p:ph type="sldNum" sz="quarter" idx="12"/>
          </p:nvPr>
        </p:nvSpPr>
        <p:spPr/>
        <p:txBody>
          <a:bodyPr/>
          <a:lstStyle/>
          <a:p>
            <a:fld id="{53FA6221-91B0-48F3-A5E4-A2EB5BAF378D}" type="slidenum">
              <a:rPr kumimoji="1" lang="ja-JP" altLang="en-US" smtClean="0"/>
              <a:t>‹#›</a:t>
            </a:fld>
            <a:endParaRPr kumimoji="1" lang="ja-JP" altLang="en-US"/>
          </a:p>
        </p:txBody>
      </p:sp>
    </p:spTree>
    <p:extLst>
      <p:ext uri="{BB962C8B-B14F-4D97-AF65-F5344CB8AC3E}">
        <p14:creationId xmlns:p14="http://schemas.microsoft.com/office/powerpoint/2010/main" val="2687874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03370D-28F6-B633-B509-21F6D077617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0B3145D-2A8E-D4DD-7FAF-998430C2BE90}"/>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A3BDC58-1852-E364-849B-4CB8DE7EBB5F}"/>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7C7AFB8-6EF8-1E94-8BCE-CE7DBC648B6A}"/>
              </a:ext>
            </a:extLst>
          </p:cNvPr>
          <p:cNvSpPr>
            <a:spLocks noGrp="1"/>
          </p:cNvSpPr>
          <p:nvPr>
            <p:ph type="dt" sz="half" idx="10"/>
          </p:nvPr>
        </p:nvSpPr>
        <p:spPr/>
        <p:txBody>
          <a:bodyPr/>
          <a:lstStyle/>
          <a:p>
            <a:fld id="{86E1F503-AB1A-4630-BFA8-8EDF9BD5747C}" type="datetime1">
              <a:rPr kumimoji="1" lang="ja-JP" altLang="en-US" smtClean="0"/>
              <a:t>2024/9/22</a:t>
            </a:fld>
            <a:endParaRPr kumimoji="1" lang="ja-JP" altLang="en-US"/>
          </a:p>
        </p:txBody>
      </p:sp>
      <p:sp>
        <p:nvSpPr>
          <p:cNvPr id="6" name="フッター プレースホルダー 5">
            <a:extLst>
              <a:ext uri="{FF2B5EF4-FFF2-40B4-BE49-F238E27FC236}">
                <a16:creationId xmlns:a16="http://schemas.microsoft.com/office/drawing/2014/main" id="{E03261C4-9C5C-3385-19CC-5EE25D9E719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F5515B5-76DB-255D-2994-60C8A1CB450E}"/>
              </a:ext>
            </a:extLst>
          </p:cNvPr>
          <p:cNvSpPr>
            <a:spLocks noGrp="1"/>
          </p:cNvSpPr>
          <p:nvPr>
            <p:ph type="sldNum" sz="quarter" idx="12"/>
          </p:nvPr>
        </p:nvSpPr>
        <p:spPr/>
        <p:txBody>
          <a:bodyPr/>
          <a:lstStyle/>
          <a:p>
            <a:fld id="{53FA6221-91B0-48F3-A5E4-A2EB5BAF378D}" type="slidenum">
              <a:rPr kumimoji="1" lang="ja-JP" altLang="en-US" smtClean="0"/>
              <a:t>‹#›</a:t>
            </a:fld>
            <a:endParaRPr kumimoji="1" lang="ja-JP" altLang="en-US"/>
          </a:p>
        </p:txBody>
      </p:sp>
    </p:spTree>
    <p:extLst>
      <p:ext uri="{BB962C8B-B14F-4D97-AF65-F5344CB8AC3E}">
        <p14:creationId xmlns:p14="http://schemas.microsoft.com/office/powerpoint/2010/main" val="3872841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180FAB-1136-8836-2B5B-40576DBDA30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A11E9FB-DC23-E4F2-1503-5011A97C1B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0707494-7D9C-57F9-5652-CB7005665FA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23CC691-2805-A958-53E7-BBCB9F7844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95172A0-70E6-DCCC-254C-1C94C10C7B5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50A2DD7-E354-8F3F-1050-E67AFD8895E6}"/>
              </a:ext>
            </a:extLst>
          </p:cNvPr>
          <p:cNvSpPr>
            <a:spLocks noGrp="1"/>
          </p:cNvSpPr>
          <p:nvPr>
            <p:ph type="dt" sz="half" idx="10"/>
          </p:nvPr>
        </p:nvSpPr>
        <p:spPr/>
        <p:txBody>
          <a:bodyPr/>
          <a:lstStyle/>
          <a:p>
            <a:fld id="{42899A50-2ECF-4B31-A609-3D2EEA0D2BA0}" type="datetime1">
              <a:rPr kumimoji="1" lang="ja-JP" altLang="en-US" smtClean="0"/>
              <a:t>2024/9/22</a:t>
            </a:fld>
            <a:endParaRPr kumimoji="1" lang="ja-JP" altLang="en-US"/>
          </a:p>
        </p:txBody>
      </p:sp>
      <p:sp>
        <p:nvSpPr>
          <p:cNvPr id="8" name="フッター プレースホルダー 7">
            <a:extLst>
              <a:ext uri="{FF2B5EF4-FFF2-40B4-BE49-F238E27FC236}">
                <a16:creationId xmlns:a16="http://schemas.microsoft.com/office/drawing/2014/main" id="{292575E4-E3F7-826E-0E22-AEFA004338D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DDC42E0-42AC-6DFD-E357-542BA38B2F9E}"/>
              </a:ext>
            </a:extLst>
          </p:cNvPr>
          <p:cNvSpPr>
            <a:spLocks noGrp="1"/>
          </p:cNvSpPr>
          <p:nvPr>
            <p:ph type="sldNum" sz="quarter" idx="12"/>
          </p:nvPr>
        </p:nvSpPr>
        <p:spPr/>
        <p:txBody>
          <a:bodyPr/>
          <a:lstStyle/>
          <a:p>
            <a:fld id="{53FA6221-91B0-48F3-A5E4-A2EB5BAF378D}" type="slidenum">
              <a:rPr kumimoji="1" lang="ja-JP" altLang="en-US" smtClean="0"/>
              <a:t>‹#›</a:t>
            </a:fld>
            <a:endParaRPr kumimoji="1" lang="ja-JP" altLang="en-US"/>
          </a:p>
        </p:txBody>
      </p:sp>
    </p:spTree>
    <p:extLst>
      <p:ext uri="{BB962C8B-B14F-4D97-AF65-F5344CB8AC3E}">
        <p14:creationId xmlns:p14="http://schemas.microsoft.com/office/powerpoint/2010/main" val="3203603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943FD6-55D0-E7B9-A535-39FF9802CFB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9717B31-656B-4DA8-F72B-31F3D53813BA}"/>
              </a:ext>
            </a:extLst>
          </p:cNvPr>
          <p:cNvSpPr>
            <a:spLocks noGrp="1"/>
          </p:cNvSpPr>
          <p:nvPr>
            <p:ph type="dt" sz="half" idx="10"/>
          </p:nvPr>
        </p:nvSpPr>
        <p:spPr/>
        <p:txBody>
          <a:bodyPr/>
          <a:lstStyle/>
          <a:p>
            <a:fld id="{BFA48ABF-394E-4A0C-AB91-AFC041E8B7C4}" type="datetime1">
              <a:rPr kumimoji="1" lang="ja-JP" altLang="en-US" smtClean="0"/>
              <a:t>2024/9/22</a:t>
            </a:fld>
            <a:endParaRPr kumimoji="1" lang="ja-JP" altLang="en-US"/>
          </a:p>
        </p:txBody>
      </p:sp>
      <p:sp>
        <p:nvSpPr>
          <p:cNvPr id="4" name="フッター プレースホルダー 3">
            <a:extLst>
              <a:ext uri="{FF2B5EF4-FFF2-40B4-BE49-F238E27FC236}">
                <a16:creationId xmlns:a16="http://schemas.microsoft.com/office/drawing/2014/main" id="{4148B36C-200C-31BE-3151-C351B15C765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0D012DA-C097-5624-AC01-0B27A6556718}"/>
              </a:ext>
            </a:extLst>
          </p:cNvPr>
          <p:cNvSpPr>
            <a:spLocks noGrp="1"/>
          </p:cNvSpPr>
          <p:nvPr>
            <p:ph type="sldNum" sz="quarter" idx="12"/>
          </p:nvPr>
        </p:nvSpPr>
        <p:spPr/>
        <p:txBody>
          <a:bodyPr/>
          <a:lstStyle/>
          <a:p>
            <a:fld id="{53FA6221-91B0-48F3-A5E4-A2EB5BAF378D}" type="slidenum">
              <a:rPr kumimoji="1" lang="ja-JP" altLang="en-US" smtClean="0"/>
              <a:t>‹#›</a:t>
            </a:fld>
            <a:endParaRPr kumimoji="1" lang="ja-JP" altLang="en-US"/>
          </a:p>
        </p:txBody>
      </p:sp>
    </p:spTree>
    <p:extLst>
      <p:ext uri="{BB962C8B-B14F-4D97-AF65-F5344CB8AC3E}">
        <p14:creationId xmlns:p14="http://schemas.microsoft.com/office/powerpoint/2010/main" val="1829295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E1CBFEC-1AB1-C690-20F8-1ACC3A77F9C6}"/>
              </a:ext>
            </a:extLst>
          </p:cNvPr>
          <p:cNvSpPr>
            <a:spLocks noGrp="1"/>
          </p:cNvSpPr>
          <p:nvPr>
            <p:ph type="dt" sz="half" idx="10"/>
          </p:nvPr>
        </p:nvSpPr>
        <p:spPr/>
        <p:txBody>
          <a:bodyPr/>
          <a:lstStyle/>
          <a:p>
            <a:fld id="{D4EF4BCE-A671-46AE-8021-7CB65FFEBB3E}" type="datetime1">
              <a:rPr kumimoji="1" lang="ja-JP" altLang="en-US" smtClean="0"/>
              <a:t>2024/9/22</a:t>
            </a:fld>
            <a:endParaRPr kumimoji="1" lang="ja-JP" altLang="en-US"/>
          </a:p>
        </p:txBody>
      </p:sp>
      <p:sp>
        <p:nvSpPr>
          <p:cNvPr id="3" name="フッター プレースホルダー 2">
            <a:extLst>
              <a:ext uri="{FF2B5EF4-FFF2-40B4-BE49-F238E27FC236}">
                <a16:creationId xmlns:a16="http://schemas.microsoft.com/office/drawing/2014/main" id="{04DDF206-93BB-627C-B8E9-0A82189AD24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6B092C5-322D-AB75-A473-2B5547FD4C98}"/>
              </a:ext>
            </a:extLst>
          </p:cNvPr>
          <p:cNvSpPr>
            <a:spLocks noGrp="1"/>
          </p:cNvSpPr>
          <p:nvPr>
            <p:ph type="sldNum" sz="quarter" idx="12"/>
          </p:nvPr>
        </p:nvSpPr>
        <p:spPr/>
        <p:txBody>
          <a:bodyPr/>
          <a:lstStyle/>
          <a:p>
            <a:fld id="{53FA6221-91B0-48F3-A5E4-A2EB5BAF378D}" type="slidenum">
              <a:rPr kumimoji="1" lang="ja-JP" altLang="en-US" smtClean="0"/>
              <a:t>‹#›</a:t>
            </a:fld>
            <a:endParaRPr kumimoji="1" lang="ja-JP" altLang="en-US"/>
          </a:p>
        </p:txBody>
      </p:sp>
    </p:spTree>
    <p:extLst>
      <p:ext uri="{BB962C8B-B14F-4D97-AF65-F5344CB8AC3E}">
        <p14:creationId xmlns:p14="http://schemas.microsoft.com/office/powerpoint/2010/main" val="210457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CC531D-6C39-52BE-7D61-C386BCD2D63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1105EFF-D1EC-2F35-C269-34561B000B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081960-F911-B9B0-9F19-1BFF0ACFD5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31C056E-1517-1454-774F-2B9DB28D9D49}"/>
              </a:ext>
            </a:extLst>
          </p:cNvPr>
          <p:cNvSpPr>
            <a:spLocks noGrp="1"/>
          </p:cNvSpPr>
          <p:nvPr>
            <p:ph type="dt" sz="half" idx="10"/>
          </p:nvPr>
        </p:nvSpPr>
        <p:spPr/>
        <p:txBody>
          <a:bodyPr/>
          <a:lstStyle/>
          <a:p>
            <a:fld id="{DC3349C1-F31E-48E6-90B8-A571A8E26959}" type="datetime1">
              <a:rPr kumimoji="1" lang="ja-JP" altLang="en-US" smtClean="0"/>
              <a:t>2024/9/22</a:t>
            </a:fld>
            <a:endParaRPr kumimoji="1" lang="ja-JP" altLang="en-US"/>
          </a:p>
        </p:txBody>
      </p:sp>
      <p:sp>
        <p:nvSpPr>
          <p:cNvPr id="6" name="フッター プレースホルダー 5">
            <a:extLst>
              <a:ext uri="{FF2B5EF4-FFF2-40B4-BE49-F238E27FC236}">
                <a16:creationId xmlns:a16="http://schemas.microsoft.com/office/drawing/2014/main" id="{0D41007E-501F-68E6-399E-ECCB6A9FF40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469CA98-8FA8-CDC1-E3EE-B2F7FBD0FDB2}"/>
              </a:ext>
            </a:extLst>
          </p:cNvPr>
          <p:cNvSpPr>
            <a:spLocks noGrp="1"/>
          </p:cNvSpPr>
          <p:nvPr>
            <p:ph type="sldNum" sz="quarter" idx="12"/>
          </p:nvPr>
        </p:nvSpPr>
        <p:spPr/>
        <p:txBody>
          <a:bodyPr/>
          <a:lstStyle/>
          <a:p>
            <a:fld id="{53FA6221-91B0-48F3-A5E4-A2EB5BAF378D}" type="slidenum">
              <a:rPr kumimoji="1" lang="ja-JP" altLang="en-US" smtClean="0"/>
              <a:t>‹#›</a:t>
            </a:fld>
            <a:endParaRPr kumimoji="1" lang="ja-JP" altLang="en-US"/>
          </a:p>
        </p:txBody>
      </p:sp>
    </p:spTree>
    <p:extLst>
      <p:ext uri="{BB962C8B-B14F-4D97-AF65-F5344CB8AC3E}">
        <p14:creationId xmlns:p14="http://schemas.microsoft.com/office/powerpoint/2010/main" val="3443465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58D285-3271-70CC-C28D-C276567F739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5D54A2D-967A-131D-198F-AAE8FDE6C7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B84F55B-7437-F3E7-31DB-A532133B03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C007A81-C1CA-8254-84B4-A9058E5DBDD0}"/>
              </a:ext>
            </a:extLst>
          </p:cNvPr>
          <p:cNvSpPr>
            <a:spLocks noGrp="1"/>
          </p:cNvSpPr>
          <p:nvPr>
            <p:ph type="dt" sz="half" idx="10"/>
          </p:nvPr>
        </p:nvSpPr>
        <p:spPr/>
        <p:txBody>
          <a:bodyPr/>
          <a:lstStyle/>
          <a:p>
            <a:fld id="{B382D7BF-D019-4676-801B-5F12FF274356}" type="datetime1">
              <a:rPr kumimoji="1" lang="ja-JP" altLang="en-US" smtClean="0"/>
              <a:t>2024/9/22</a:t>
            </a:fld>
            <a:endParaRPr kumimoji="1" lang="ja-JP" altLang="en-US"/>
          </a:p>
        </p:txBody>
      </p:sp>
      <p:sp>
        <p:nvSpPr>
          <p:cNvPr id="6" name="フッター プレースホルダー 5">
            <a:extLst>
              <a:ext uri="{FF2B5EF4-FFF2-40B4-BE49-F238E27FC236}">
                <a16:creationId xmlns:a16="http://schemas.microsoft.com/office/drawing/2014/main" id="{F4355754-6CC8-CE62-86F3-34B1E19C6E5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06D05F5-E9EB-AA4E-28DD-9EFB34EBD07B}"/>
              </a:ext>
            </a:extLst>
          </p:cNvPr>
          <p:cNvSpPr>
            <a:spLocks noGrp="1"/>
          </p:cNvSpPr>
          <p:nvPr>
            <p:ph type="sldNum" sz="quarter" idx="12"/>
          </p:nvPr>
        </p:nvSpPr>
        <p:spPr/>
        <p:txBody>
          <a:bodyPr/>
          <a:lstStyle/>
          <a:p>
            <a:fld id="{53FA6221-91B0-48F3-A5E4-A2EB5BAF378D}" type="slidenum">
              <a:rPr kumimoji="1" lang="ja-JP" altLang="en-US" smtClean="0"/>
              <a:t>‹#›</a:t>
            </a:fld>
            <a:endParaRPr kumimoji="1" lang="ja-JP" altLang="en-US"/>
          </a:p>
        </p:txBody>
      </p:sp>
    </p:spTree>
    <p:extLst>
      <p:ext uri="{BB962C8B-B14F-4D97-AF65-F5344CB8AC3E}">
        <p14:creationId xmlns:p14="http://schemas.microsoft.com/office/powerpoint/2010/main" val="1191224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13A1575-1EB2-58F3-DBB0-A24E0EA5F3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0DD009D-86CE-EC6F-D17D-D5610FA3A0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B02BB8-6F8A-3BD0-3275-25C71B4923F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4E107-ED16-4049-A468-4ED7DBEF6AF5}" type="datetime1">
              <a:rPr kumimoji="1" lang="ja-JP" altLang="en-US" smtClean="0"/>
              <a:t>2024/9/22</a:t>
            </a:fld>
            <a:endParaRPr kumimoji="1" lang="ja-JP" altLang="en-US"/>
          </a:p>
        </p:txBody>
      </p:sp>
      <p:sp>
        <p:nvSpPr>
          <p:cNvPr id="5" name="フッター プレースホルダー 4">
            <a:extLst>
              <a:ext uri="{FF2B5EF4-FFF2-40B4-BE49-F238E27FC236}">
                <a16:creationId xmlns:a16="http://schemas.microsoft.com/office/drawing/2014/main" id="{5EC0B901-9319-72FE-9034-75ECF64B3F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97927931-F350-00ED-B790-612F2A65DF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FA6221-91B0-48F3-A5E4-A2EB5BAF378D}" type="slidenum">
              <a:rPr kumimoji="1" lang="ja-JP" altLang="en-US" smtClean="0"/>
              <a:t>‹#›</a:t>
            </a:fld>
            <a:endParaRPr kumimoji="1" lang="ja-JP" altLang="en-US"/>
          </a:p>
        </p:txBody>
      </p:sp>
    </p:spTree>
    <p:extLst>
      <p:ext uri="{BB962C8B-B14F-4D97-AF65-F5344CB8AC3E}">
        <p14:creationId xmlns:p14="http://schemas.microsoft.com/office/powerpoint/2010/main" val="2380804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ur-lex.europa.eu/legal-content/EN/TXT/PDF/?uri=CELEX%3A32013H0179&amp;from=EN" TargetMode="External"/><Relationship Id="rId2" Type="http://schemas.openxmlformats.org/officeDocument/2006/relationships/hyperlink" Target="https://www.meti.go.jp/shingikai/energy_environment/carbon_footprint/pdf/20230526_3.pdf" TargetMode="External"/><Relationship Id="rId1" Type="http://schemas.openxmlformats.org/officeDocument/2006/relationships/slideLayout" Target="../slideLayouts/slideLayout2.xml"/><Relationship Id="rId4" Type="http://schemas.openxmlformats.org/officeDocument/2006/relationships/hyperlink" Target="https://eplca.jrc.ec.europa.eu/permalink/PEFCR_guidance_v6.3-2.pdf" TargetMode="External"/></Relationships>
</file>

<file path=ppt/slides/_rels/slide14.xml.rels><?xml version="1.0" encoding="UTF-8" standalone="yes"?>
<Relationships xmlns="http://schemas.openxmlformats.org/package/2006/relationships"><Relationship Id="rId2" Type="http://schemas.openxmlformats.org/officeDocument/2006/relationships/hyperlink" Target="https://www.meti.go.jp/shingikai/economy/supply_chain/pdf/20220808_1.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unic.or.jp/texts_audiovisual/resolutions_reports/hr_council/ga_regular_session/3404/" TargetMode="External"/><Relationship Id="rId2" Type="http://schemas.openxmlformats.org/officeDocument/2006/relationships/hyperlink" Target="https://www.mofa.go.jp/mofaj/gaiko/csr/pdfs/oecd_ddg_jp.pdf" TargetMode="External"/><Relationship Id="rId1" Type="http://schemas.openxmlformats.org/officeDocument/2006/relationships/slideLayout" Target="../slideLayouts/slideLayout2.xml"/><Relationship Id="rId5" Type="http://schemas.openxmlformats.org/officeDocument/2006/relationships/hyperlink" Target="https://www.mofa.go.jp/mofaj/files/000486014.pdf" TargetMode="External"/><Relationship Id="rId4" Type="http://schemas.openxmlformats.org/officeDocument/2006/relationships/hyperlink" Target="https://www.mofa.go.jp/mofaj/gaiko/csr/pdfs/takoku_ho.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6" Type="http://schemas.openxmlformats.org/officeDocument/2006/relationships/image" Target="../media/image62.png"/><Relationship Id="rId21" Type="http://schemas.openxmlformats.org/officeDocument/2006/relationships/image" Target="../media/image57.png"/><Relationship Id="rId42" Type="http://schemas.openxmlformats.org/officeDocument/2006/relationships/image" Target="../media/image78.png"/><Relationship Id="rId47" Type="http://schemas.openxmlformats.org/officeDocument/2006/relationships/image" Target="../media/image83.png"/><Relationship Id="rId63" Type="http://schemas.openxmlformats.org/officeDocument/2006/relationships/image" Target="../media/image99.png"/><Relationship Id="rId68" Type="http://schemas.openxmlformats.org/officeDocument/2006/relationships/image" Target="../media/image104.png"/><Relationship Id="rId2" Type="http://schemas.openxmlformats.org/officeDocument/2006/relationships/image" Target="../media/image38.png"/><Relationship Id="rId16" Type="http://schemas.openxmlformats.org/officeDocument/2006/relationships/image" Target="../media/image52.png"/><Relationship Id="rId29" Type="http://schemas.openxmlformats.org/officeDocument/2006/relationships/image" Target="../media/image65.png"/><Relationship Id="rId11" Type="http://schemas.openxmlformats.org/officeDocument/2006/relationships/image" Target="../media/image47.png"/><Relationship Id="rId24" Type="http://schemas.openxmlformats.org/officeDocument/2006/relationships/image" Target="../media/image60.png"/><Relationship Id="rId32" Type="http://schemas.openxmlformats.org/officeDocument/2006/relationships/image" Target="../media/image68.png"/><Relationship Id="rId37" Type="http://schemas.openxmlformats.org/officeDocument/2006/relationships/image" Target="../media/image73.png"/><Relationship Id="rId40" Type="http://schemas.openxmlformats.org/officeDocument/2006/relationships/image" Target="../media/image76.png"/><Relationship Id="rId45" Type="http://schemas.openxmlformats.org/officeDocument/2006/relationships/image" Target="../media/image81.png"/><Relationship Id="rId53" Type="http://schemas.openxmlformats.org/officeDocument/2006/relationships/image" Target="../media/image89.png"/><Relationship Id="rId58" Type="http://schemas.openxmlformats.org/officeDocument/2006/relationships/image" Target="../media/image94.png"/><Relationship Id="rId66" Type="http://schemas.openxmlformats.org/officeDocument/2006/relationships/image" Target="../media/image102.png"/><Relationship Id="rId74" Type="http://schemas.openxmlformats.org/officeDocument/2006/relationships/image" Target="../media/image110.png"/><Relationship Id="rId5" Type="http://schemas.openxmlformats.org/officeDocument/2006/relationships/image" Target="../media/image41.png"/><Relationship Id="rId61" Type="http://schemas.openxmlformats.org/officeDocument/2006/relationships/image" Target="../media/image97.png"/><Relationship Id="rId19" Type="http://schemas.openxmlformats.org/officeDocument/2006/relationships/image" Target="../media/image55.png"/><Relationship Id="rId14" Type="http://schemas.openxmlformats.org/officeDocument/2006/relationships/image" Target="../media/image50.png"/><Relationship Id="rId22" Type="http://schemas.openxmlformats.org/officeDocument/2006/relationships/image" Target="../media/image58.png"/><Relationship Id="rId27" Type="http://schemas.openxmlformats.org/officeDocument/2006/relationships/image" Target="../media/image63.png"/><Relationship Id="rId30" Type="http://schemas.openxmlformats.org/officeDocument/2006/relationships/image" Target="../media/image66.png"/><Relationship Id="rId35" Type="http://schemas.openxmlformats.org/officeDocument/2006/relationships/image" Target="../media/image71.png"/><Relationship Id="rId43" Type="http://schemas.openxmlformats.org/officeDocument/2006/relationships/image" Target="../media/image79.png"/><Relationship Id="rId48" Type="http://schemas.openxmlformats.org/officeDocument/2006/relationships/image" Target="../media/image84.png"/><Relationship Id="rId56" Type="http://schemas.openxmlformats.org/officeDocument/2006/relationships/image" Target="../media/image92.png"/><Relationship Id="rId64" Type="http://schemas.openxmlformats.org/officeDocument/2006/relationships/image" Target="../media/image100.png"/><Relationship Id="rId69" Type="http://schemas.openxmlformats.org/officeDocument/2006/relationships/image" Target="../media/image105.png"/><Relationship Id="rId8" Type="http://schemas.openxmlformats.org/officeDocument/2006/relationships/image" Target="../media/image44.png"/><Relationship Id="rId51" Type="http://schemas.openxmlformats.org/officeDocument/2006/relationships/image" Target="../media/image87.png"/><Relationship Id="rId72" Type="http://schemas.openxmlformats.org/officeDocument/2006/relationships/image" Target="../media/image108.png"/><Relationship Id="rId3" Type="http://schemas.openxmlformats.org/officeDocument/2006/relationships/image" Target="../media/image39.png"/><Relationship Id="rId12" Type="http://schemas.openxmlformats.org/officeDocument/2006/relationships/image" Target="../media/image48.png"/><Relationship Id="rId17" Type="http://schemas.openxmlformats.org/officeDocument/2006/relationships/image" Target="../media/image53.png"/><Relationship Id="rId25" Type="http://schemas.openxmlformats.org/officeDocument/2006/relationships/image" Target="../media/image61.png"/><Relationship Id="rId33" Type="http://schemas.openxmlformats.org/officeDocument/2006/relationships/image" Target="../media/image69.png"/><Relationship Id="rId38" Type="http://schemas.openxmlformats.org/officeDocument/2006/relationships/image" Target="../media/image74.png"/><Relationship Id="rId46" Type="http://schemas.openxmlformats.org/officeDocument/2006/relationships/image" Target="../media/image82.png"/><Relationship Id="rId59" Type="http://schemas.openxmlformats.org/officeDocument/2006/relationships/image" Target="../media/image95.png"/><Relationship Id="rId67" Type="http://schemas.openxmlformats.org/officeDocument/2006/relationships/image" Target="../media/image103.png"/><Relationship Id="rId20" Type="http://schemas.openxmlformats.org/officeDocument/2006/relationships/image" Target="../media/image56.png"/><Relationship Id="rId41" Type="http://schemas.openxmlformats.org/officeDocument/2006/relationships/image" Target="../media/image77.png"/><Relationship Id="rId54" Type="http://schemas.openxmlformats.org/officeDocument/2006/relationships/image" Target="../media/image90.png"/><Relationship Id="rId62" Type="http://schemas.openxmlformats.org/officeDocument/2006/relationships/image" Target="../media/image98.png"/><Relationship Id="rId70" Type="http://schemas.openxmlformats.org/officeDocument/2006/relationships/image" Target="../media/image106.png"/><Relationship Id="rId75" Type="http://schemas.openxmlformats.org/officeDocument/2006/relationships/image" Target="../media/image111.png"/><Relationship Id="rId1" Type="http://schemas.openxmlformats.org/officeDocument/2006/relationships/slideLayout" Target="../slideLayouts/slideLayout2.xml"/><Relationship Id="rId6" Type="http://schemas.openxmlformats.org/officeDocument/2006/relationships/image" Target="../media/image42.png"/><Relationship Id="rId15" Type="http://schemas.openxmlformats.org/officeDocument/2006/relationships/image" Target="../media/image51.png"/><Relationship Id="rId23" Type="http://schemas.openxmlformats.org/officeDocument/2006/relationships/image" Target="../media/image59.png"/><Relationship Id="rId28" Type="http://schemas.openxmlformats.org/officeDocument/2006/relationships/image" Target="../media/image64.png"/><Relationship Id="rId36" Type="http://schemas.openxmlformats.org/officeDocument/2006/relationships/image" Target="../media/image72.png"/><Relationship Id="rId49" Type="http://schemas.openxmlformats.org/officeDocument/2006/relationships/image" Target="../media/image85.png"/><Relationship Id="rId57" Type="http://schemas.openxmlformats.org/officeDocument/2006/relationships/image" Target="../media/image93.png"/><Relationship Id="rId10" Type="http://schemas.openxmlformats.org/officeDocument/2006/relationships/image" Target="../media/image46.png"/><Relationship Id="rId31" Type="http://schemas.openxmlformats.org/officeDocument/2006/relationships/image" Target="../media/image67.png"/><Relationship Id="rId44" Type="http://schemas.openxmlformats.org/officeDocument/2006/relationships/image" Target="../media/image80.png"/><Relationship Id="rId52" Type="http://schemas.openxmlformats.org/officeDocument/2006/relationships/image" Target="../media/image88.png"/><Relationship Id="rId60" Type="http://schemas.openxmlformats.org/officeDocument/2006/relationships/image" Target="../media/image96.png"/><Relationship Id="rId65" Type="http://schemas.openxmlformats.org/officeDocument/2006/relationships/image" Target="../media/image101.png"/><Relationship Id="rId73" Type="http://schemas.openxmlformats.org/officeDocument/2006/relationships/image" Target="../media/image109.png"/><Relationship Id="rId4" Type="http://schemas.openxmlformats.org/officeDocument/2006/relationships/image" Target="../media/image40.png"/><Relationship Id="rId9" Type="http://schemas.openxmlformats.org/officeDocument/2006/relationships/image" Target="../media/image45.png"/><Relationship Id="rId13" Type="http://schemas.openxmlformats.org/officeDocument/2006/relationships/image" Target="../media/image49.png"/><Relationship Id="rId18" Type="http://schemas.openxmlformats.org/officeDocument/2006/relationships/image" Target="../media/image54.png"/><Relationship Id="rId39" Type="http://schemas.openxmlformats.org/officeDocument/2006/relationships/image" Target="../media/image75.png"/><Relationship Id="rId34" Type="http://schemas.openxmlformats.org/officeDocument/2006/relationships/image" Target="../media/image70.png"/><Relationship Id="rId50" Type="http://schemas.openxmlformats.org/officeDocument/2006/relationships/image" Target="../media/image86.png"/><Relationship Id="rId55" Type="http://schemas.openxmlformats.org/officeDocument/2006/relationships/image" Target="../media/image91.png"/><Relationship Id="rId7" Type="http://schemas.openxmlformats.org/officeDocument/2006/relationships/image" Target="../media/image43.png"/><Relationship Id="rId71" Type="http://schemas.openxmlformats.org/officeDocument/2006/relationships/image" Target="../media/image107.png"/></Relationships>
</file>

<file path=ppt/slides/_rels/slide22.xml.rels><?xml version="1.0" encoding="UTF-8" standalone="yes"?>
<Relationships xmlns="http://schemas.openxmlformats.org/package/2006/relationships"><Relationship Id="rId13" Type="http://schemas.openxmlformats.org/officeDocument/2006/relationships/image" Target="../media/image120.png"/><Relationship Id="rId18" Type="http://schemas.openxmlformats.org/officeDocument/2006/relationships/image" Target="../media/image125.png"/><Relationship Id="rId26" Type="http://schemas.openxmlformats.org/officeDocument/2006/relationships/image" Target="../media/image132.png"/><Relationship Id="rId21" Type="http://schemas.openxmlformats.org/officeDocument/2006/relationships/image" Target="../media/image128.png"/><Relationship Id="rId34" Type="http://schemas.openxmlformats.org/officeDocument/2006/relationships/image" Target="../media/image138.png"/><Relationship Id="rId7" Type="http://schemas.openxmlformats.org/officeDocument/2006/relationships/image" Target="../media/image114.png"/><Relationship Id="rId12" Type="http://schemas.openxmlformats.org/officeDocument/2006/relationships/image" Target="../media/image119.png"/><Relationship Id="rId17" Type="http://schemas.openxmlformats.org/officeDocument/2006/relationships/image" Target="../media/image124.png"/><Relationship Id="rId25" Type="http://schemas.openxmlformats.org/officeDocument/2006/relationships/image" Target="../media/image41.png"/><Relationship Id="rId33" Type="http://schemas.openxmlformats.org/officeDocument/2006/relationships/image" Target="../media/image137.png"/><Relationship Id="rId2" Type="http://schemas.openxmlformats.org/officeDocument/2006/relationships/image" Target="../media/image38.png"/><Relationship Id="rId16" Type="http://schemas.openxmlformats.org/officeDocument/2006/relationships/image" Target="../media/image123.png"/><Relationship Id="rId20" Type="http://schemas.openxmlformats.org/officeDocument/2006/relationships/image" Target="../media/image127.png"/><Relationship Id="rId29" Type="http://schemas.openxmlformats.org/officeDocument/2006/relationships/image" Target="../media/image133.png"/><Relationship Id="rId1" Type="http://schemas.openxmlformats.org/officeDocument/2006/relationships/slideLayout" Target="../slideLayouts/slideLayout2.xml"/><Relationship Id="rId6" Type="http://schemas.openxmlformats.org/officeDocument/2006/relationships/image" Target="../media/image113.png"/><Relationship Id="rId11" Type="http://schemas.openxmlformats.org/officeDocument/2006/relationships/image" Target="../media/image118.png"/><Relationship Id="rId24" Type="http://schemas.openxmlformats.org/officeDocument/2006/relationships/image" Target="../media/image131.png"/><Relationship Id="rId32" Type="http://schemas.openxmlformats.org/officeDocument/2006/relationships/image" Target="../media/image136.png"/><Relationship Id="rId37" Type="http://schemas.openxmlformats.org/officeDocument/2006/relationships/image" Target="../media/image141.png"/><Relationship Id="rId5" Type="http://schemas.openxmlformats.org/officeDocument/2006/relationships/image" Target="../media/image112.png"/><Relationship Id="rId15" Type="http://schemas.openxmlformats.org/officeDocument/2006/relationships/image" Target="../media/image122.png"/><Relationship Id="rId23" Type="http://schemas.openxmlformats.org/officeDocument/2006/relationships/image" Target="../media/image130.png"/><Relationship Id="rId28" Type="http://schemas.openxmlformats.org/officeDocument/2006/relationships/image" Target="../media/image44.png"/><Relationship Id="rId36" Type="http://schemas.openxmlformats.org/officeDocument/2006/relationships/image" Target="../media/image140.png"/><Relationship Id="rId10" Type="http://schemas.openxmlformats.org/officeDocument/2006/relationships/image" Target="../media/image117.png"/><Relationship Id="rId19" Type="http://schemas.openxmlformats.org/officeDocument/2006/relationships/image" Target="../media/image126.png"/><Relationship Id="rId31" Type="http://schemas.openxmlformats.org/officeDocument/2006/relationships/image" Target="../media/image135.png"/><Relationship Id="rId4" Type="http://schemas.openxmlformats.org/officeDocument/2006/relationships/image" Target="../media/image40.png"/><Relationship Id="rId9" Type="http://schemas.openxmlformats.org/officeDocument/2006/relationships/image" Target="../media/image116.png"/><Relationship Id="rId14" Type="http://schemas.openxmlformats.org/officeDocument/2006/relationships/image" Target="../media/image121.png"/><Relationship Id="rId22" Type="http://schemas.openxmlformats.org/officeDocument/2006/relationships/image" Target="../media/image129.png"/><Relationship Id="rId27" Type="http://schemas.openxmlformats.org/officeDocument/2006/relationships/image" Target="../media/image43.png"/><Relationship Id="rId30" Type="http://schemas.openxmlformats.org/officeDocument/2006/relationships/image" Target="../media/image134.png"/><Relationship Id="rId35" Type="http://schemas.openxmlformats.org/officeDocument/2006/relationships/image" Target="../media/image139.png"/><Relationship Id="rId8" Type="http://schemas.openxmlformats.org/officeDocument/2006/relationships/image" Target="../media/image115.png"/><Relationship Id="rId3" Type="http://schemas.openxmlformats.org/officeDocument/2006/relationships/image" Target="../media/image3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B44FDF23-50B0-8760-EE02-526102485283}"/>
              </a:ext>
            </a:extLst>
          </p:cNvPr>
          <p:cNvSpPr txBox="1"/>
          <p:nvPr/>
        </p:nvSpPr>
        <p:spPr>
          <a:xfrm>
            <a:off x="1724025" y="1645920"/>
            <a:ext cx="8743950" cy="2031325"/>
          </a:xfrm>
          <a:prstGeom prst="rect">
            <a:avLst/>
          </a:prstGeom>
          <a:noFill/>
        </p:spPr>
        <p:txBody>
          <a:bodyPr wrap="square" rtlCol="0">
            <a:spAutoFit/>
          </a:bodyPr>
          <a:lstStyle/>
          <a:p>
            <a:pPr algn="ctr"/>
            <a:r>
              <a:rPr kumimoji="1" lang="ja-JP" altLang="en-US" sz="3600" b="1" dirty="0">
                <a:highlight>
                  <a:srgbClr val="FFFF00"/>
                </a:highlight>
              </a:rPr>
              <a:t>サプライチェーン・トレーサビリティ</a:t>
            </a:r>
            <a:endParaRPr kumimoji="1" lang="en-US" altLang="ja-JP" sz="3600" b="1" dirty="0">
              <a:highlight>
                <a:srgbClr val="FFFF00"/>
              </a:highlight>
            </a:endParaRPr>
          </a:p>
          <a:p>
            <a:pPr algn="ctr"/>
            <a:endParaRPr lang="en-US" altLang="ja-JP" sz="3600" b="1" dirty="0">
              <a:highlight>
                <a:srgbClr val="FFFF00"/>
              </a:highlight>
            </a:endParaRPr>
          </a:p>
          <a:p>
            <a:pPr algn="ctr"/>
            <a:r>
              <a:rPr lang="ja-JP" altLang="en-US" sz="3600" b="1" dirty="0">
                <a:highlight>
                  <a:srgbClr val="FFFF00"/>
                </a:highlight>
              </a:rPr>
              <a:t>＊　今、何を　＊</a:t>
            </a:r>
            <a:endParaRPr kumimoji="1" lang="en-US" altLang="ja-JP" sz="3600" b="1" dirty="0">
              <a:highlight>
                <a:srgbClr val="FFFF00"/>
              </a:highlight>
            </a:endParaRPr>
          </a:p>
          <a:p>
            <a:pPr algn="ctr"/>
            <a:endParaRPr kumimoji="1" lang="ja-JP" altLang="en-US" dirty="0">
              <a:highlight>
                <a:srgbClr val="FFFF00"/>
              </a:highlight>
            </a:endParaRPr>
          </a:p>
        </p:txBody>
      </p:sp>
      <p:sp>
        <p:nvSpPr>
          <p:cNvPr id="2" name="スライド番号プレースホルダー 1">
            <a:extLst>
              <a:ext uri="{FF2B5EF4-FFF2-40B4-BE49-F238E27FC236}">
                <a16:creationId xmlns:a16="http://schemas.microsoft.com/office/drawing/2014/main" id="{53F17DFA-9DA1-7F01-F0C1-DF6A753B565E}"/>
              </a:ext>
            </a:extLst>
          </p:cNvPr>
          <p:cNvSpPr>
            <a:spLocks noGrp="1"/>
          </p:cNvSpPr>
          <p:nvPr>
            <p:ph type="sldNum" sz="quarter" idx="12"/>
          </p:nvPr>
        </p:nvSpPr>
        <p:spPr/>
        <p:txBody>
          <a:bodyPr/>
          <a:lstStyle/>
          <a:p>
            <a:fld id="{53FA6221-91B0-48F3-A5E4-A2EB5BAF378D}" type="slidenum">
              <a:rPr kumimoji="1" lang="ja-JP" altLang="en-US" smtClean="0"/>
              <a:t>1</a:t>
            </a:fld>
            <a:endParaRPr kumimoji="1" lang="ja-JP" altLang="en-US"/>
          </a:p>
        </p:txBody>
      </p:sp>
      <p:sp>
        <p:nvSpPr>
          <p:cNvPr id="3" name="テキスト ボックス 2">
            <a:extLst>
              <a:ext uri="{FF2B5EF4-FFF2-40B4-BE49-F238E27FC236}">
                <a16:creationId xmlns:a16="http://schemas.microsoft.com/office/drawing/2014/main" id="{C3E08532-DDC8-2559-DBDB-C64CF260FCEB}"/>
              </a:ext>
            </a:extLst>
          </p:cNvPr>
          <p:cNvSpPr txBox="1"/>
          <p:nvPr/>
        </p:nvSpPr>
        <p:spPr>
          <a:xfrm>
            <a:off x="9276080" y="264160"/>
            <a:ext cx="2479040" cy="369332"/>
          </a:xfrm>
          <a:prstGeom prst="rect">
            <a:avLst/>
          </a:prstGeom>
          <a:noFill/>
          <a:ln>
            <a:solidFill>
              <a:schemeClr val="accent1"/>
            </a:solidFill>
          </a:ln>
        </p:spPr>
        <p:txBody>
          <a:bodyPr wrap="square" rtlCol="0">
            <a:spAutoFit/>
          </a:bodyPr>
          <a:lstStyle/>
          <a:p>
            <a:pPr algn="ctr"/>
            <a:r>
              <a:rPr kumimoji="1" lang="ja-JP" altLang="en-US" b="1" dirty="0"/>
              <a:t>業界横断</a:t>
            </a:r>
            <a:r>
              <a:rPr kumimoji="1" lang="en-US" altLang="ja-JP" b="1" dirty="0"/>
              <a:t>2024-1-03</a:t>
            </a:r>
            <a:endParaRPr kumimoji="1" lang="ja-JP" altLang="en-US" b="1" dirty="0"/>
          </a:p>
        </p:txBody>
      </p:sp>
    </p:spTree>
    <p:extLst>
      <p:ext uri="{BB962C8B-B14F-4D97-AF65-F5344CB8AC3E}">
        <p14:creationId xmlns:p14="http://schemas.microsoft.com/office/powerpoint/2010/main" val="2480114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36804" y="844296"/>
            <a:ext cx="11518900" cy="951230"/>
          </a:xfrm>
          <a:prstGeom prst="rect">
            <a:avLst/>
          </a:prstGeom>
          <a:solidFill>
            <a:srgbClr val="EAF5FB"/>
          </a:solidFill>
        </p:spPr>
        <p:txBody>
          <a:bodyPr vert="horz" wrap="square" lIns="0" tIns="109220" rIns="0" bIns="0" rtlCol="0">
            <a:spAutoFit/>
          </a:bodyPr>
          <a:lstStyle/>
          <a:p>
            <a:pPr marL="90805" marR="252095" algn="just">
              <a:lnSpc>
                <a:spcPct val="92500"/>
              </a:lnSpc>
              <a:spcBef>
                <a:spcPts val="860"/>
              </a:spcBef>
            </a:pPr>
            <a:r>
              <a:rPr sz="1800" spc="-30" dirty="0">
                <a:latin typeface="Meiryo UI"/>
                <a:cs typeface="Meiryo UI"/>
              </a:rPr>
              <a:t>企業を跨いでサプライチェーン・バリューチェーン上のデータを共有して活用できるようにするため、</a:t>
            </a:r>
            <a:r>
              <a:rPr sz="1800" b="1" u="sng" spc="-25" dirty="0">
                <a:uFill>
                  <a:solidFill>
                    <a:srgbClr val="000000"/>
                  </a:solidFill>
                </a:uFill>
                <a:latin typeface="Meiryo UI"/>
                <a:cs typeface="Meiryo UI"/>
              </a:rPr>
              <a:t>企業の営業秘密の保持やデー</a:t>
            </a:r>
            <a:r>
              <a:rPr sz="1800" b="1" u="sng" spc="500" dirty="0">
                <a:uFill>
                  <a:solidFill>
                    <a:srgbClr val="000000"/>
                  </a:solidFill>
                </a:uFill>
                <a:latin typeface="Meiryo UI"/>
                <a:cs typeface="Meiryo UI"/>
              </a:rPr>
              <a:t> </a:t>
            </a:r>
            <a:r>
              <a:rPr sz="1800" b="1" u="sng" spc="-30" dirty="0">
                <a:uFill>
                  <a:solidFill>
                    <a:srgbClr val="000000"/>
                  </a:solidFill>
                </a:uFill>
                <a:latin typeface="Meiryo UI"/>
                <a:cs typeface="Meiryo UI"/>
              </a:rPr>
              <a:t>タ主権の確保を実現しながら、拡張性や経済合理性も担保し、データを連携する仕組みを運用面・技術面から整理して、</a:t>
            </a:r>
            <a:r>
              <a:rPr sz="1800" b="1" u="sng" spc="-10" dirty="0">
                <a:uFill>
                  <a:solidFill>
                    <a:srgbClr val="000000"/>
                  </a:solidFill>
                </a:uFill>
                <a:latin typeface="Meiryo UI"/>
                <a:cs typeface="Meiryo UI"/>
              </a:rPr>
              <a:t>本ガイドライン</a:t>
            </a:r>
            <a:r>
              <a:rPr sz="1800" u="none" spc="-35" dirty="0">
                <a:latin typeface="Meiryo UI"/>
                <a:cs typeface="Meiryo UI"/>
              </a:rPr>
              <a:t>にまとめる。</a:t>
            </a:r>
            <a:endParaRPr sz="1800">
              <a:latin typeface="Meiryo UI"/>
              <a:cs typeface="Meiryo UI"/>
            </a:endParaRPr>
          </a:p>
        </p:txBody>
      </p:sp>
      <p:sp>
        <p:nvSpPr>
          <p:cNvPr id="3" name="object 3"/>
          <p:cNvSpPr txBox="1">
            <a:spLocks noGrp="1"/>
          </p:cNvSpPr>
          <p:nvPr>
            <p:ph type="title"/>
          </p:nvPr>
        </p:nvSpPr>
        <p:spPr>
          <a:xfrm>
            <a:off x="805052" y="212015"/>
            <a:ext cx="10515600" cy="422551"/>
          </a:xfrm>
          <a:prstGeom prst="rect">
            <a:avLst/>
          </a:prstGeom>
        </p:spPr>
        <p:txBody>
          <a:bodyPr vert="horz" wrap="square" lIns="0" tIns="14604" rIns="0" bIns="0" rtlCol="0">
            <a:spAutoFit/>
          </a:bodyPr>
          <a:lstStyle/>
          <a:p>
            <a:pPr marL="12700">
              <a:lnSpc>
                <a:spcPct val="100000"/>
              </a:lnSpc>
              <a:spcBef>
                <a:spcPts val="114"/>
              </a:spcBef>
            </a:pPr>
            <a:r>
              <a:rPr sz="2650" b="1" spc="-10" dirty="0"/>
              <a:t>サプライチェーンデータ連携基盤の主なポイント①</a:t>
            </a:r>
            <a:endParaRPr sz="2650" b="1" dirty="0"/>
          </a:p>
        </p:txBody>
      </p:sp>
      <p:sp>
        <p:nvSpPr>
          <p:cNvPr id="4" name="object 4"/>
          <p:cNvSpPr/>
          <p:nvPr/>
        </p:nvSpPr>
        <p:spPr>
          <a:xfrm>
            <a:off x="7699248" y="3676522"/>
            <a:ext cx="3621404" cy="2139950"/>
          </a:xfrm>
          <a:custGeom>
            <a:avLst/>
            <a:gdLst/>
            <a:ahLst/>
            <a:cxnLst/>
            <a:rect l="l" t="t" r="r" b="b"/>
            <a:pathLst>
              <a:path w="3621404" h="2139950">
                <a:moveTo>
                  <a:pt x="132588" y="121412"/>
                </a:moveTo>
                <a:lnTo>
                  <a:pt x="128651" y="114554"/>
                </a:lnTo>
                <a:lnTo>
                  <a:pt x="82880" y="36068"/>
                </a:lnTo>
                <a:lnTo>
                  <a:pt x="66294" y="7620"/>
                </a:lnTo>
                <a:lnTo>
                  <a:pt x="3937" y="114554"/>
                </a:lnTo>
                <a:lnTo>
                  <a:pt x="0" y="121412"/>
                </a:lnTo>
                <a:lnTo>
                  <a:pt x="2286" y="130175"/>
                </a:lnTo>
                <a:lnTo>
                  <a:pt x="9144" y="134112"/>
                </a:lnTo>
                <a:lnTo>
                  <a:pt x="15875" y="138049"/>
                </a:lnTo>
                <a:lnTo>
                  <a:pt x="24638" y="135763"/>
                </a:lnTo>
                <a:lnTo>
                  <a:pt x="28575" y="128905"/>
                </a:lnTo>
                <a:lnTo>
                  <a:pt x="51943" y="88874"/>
                </a:lnTo>
                <a:lnTo>
                  <a:pt x="51943" y="88658"/>
                </a:lnTo>
                <a:lnTo>
                  <a:pt x="66294" y="64287"/>
                </a:lnTo>
                <a:lnTo>
                  <a:pt x="52057" y="88658"/>
                </a:lnTo>
                <a:lnTo>
                  <a:pt x="52057" y="2055342"/>
                </a:lnTo>
                <a:lnTo>
                  <a:pt x="51943" y="2107996"/>
                </a:lnTo>
                <a:lnTo>
                  <a:pt x="51943" y="2055126"/>
                </a:lnTo>
                <a:lnTo>
                  <a:pt x="28575" y="2015083"/>
                </a:lnTo>
                <a:lnTo>
                  <a:pt x="24638" y="2008263"/>
                </a:lnTo>
                <a:lnTo>
                  <a:pt x="15875" y="2005965"/>
                </a:lnTo>
                <a:lnTo>
                  <a:pt x="9144" y="2009940"/>
                </a:lnTo>
                <a:lnTo>
                  <a:pt x="2286" y="2013915"/>
                </a:lnTo>
                <a:lnTo>
                  <a:pt x="0" y="2022665"/>
                </a:lnTo>
                <a:lnTo>
                  <a:pt x="3937" y="2029472"/>
                </a:lnTo>
                <a:lnTo>
                  <a:pt x="66294" y="2136356"/>
                </a:lnTo>
                <a:lnTo>
                  <a:pt x="82829" y="2107996"/>
                </a:lnTo>
                <a:lnTo>
                  <a:pt x="128651" y="2029472"/>
                </a:lnTo>
                <a:lnTo>
                  <a:pt x="132588" y="2022665"/>
                </a:lnTo>
                <a:lnTo>
                  <a:pt x="130302" y="2013915"/>
                </a:lnTo>
                <a:lnTo>
                  <a:pt x="123444" y="2009940"/>
                </a:lnTo>
                <a:lnTo>
                  <a:pt x="116713" y="2005965"/>
                </a:lnTo>
                <a:lnTo>
                  <a:pt x="107950" y="2008263"/>
                </a:lnTo>
                <a:lnTo>
                  <a:pt x="104013" y="2015083"/>
                </a:lnTo>
                <a:lnTo>
                  <a:pt x="80632" y="2055126"/>
                </a:lnTo>
                <a:lnTo>
                  <a:pt x="80518" y="2107996"/>
                </a:lnTo>
                <a:lnTo>
                  <a:pt x="80518" y="2100808"/>
                </a:lnTo>
                <a:lnTo>
                  <a:pt x="80518" y="2055342"/>
                </a:lnTo>
                <a:lnTo>
                  <a:pt x="80518" y="88658"/>
                </a:lnTo>
                <a:lnTo>
                  <a:pt x="80518" y="43180"/>
                </a:lnTo>
                <a:lnTo>
                  <a:pt x="80518" y="36068"/>
                </a:lnTo>
                <a:lnTo>
                  <a:pt x="80632" y="88874"/>
                </a:lnTo>
                <a:lnTo>
                  <a:pt x="104013" y="128905"/>
                </a:lnTo>
                <a:lnTo>
                  <a:pt x="107950" y="135763"/>
                </a:lnTo>
                <a:lnTo>
                  <a:pt x="116713" y="138049"/>
                </a:lnTo>
                <a:lnTo>
                  <a:pt x="123444" y="134112"/>
                </a:lnTo>
                <a:lnTo>
                  <a:pt x="130302" y="130175"/>
                </a:lnTo>
                <a:lnTo>
                  <a:pt x="132588" y="121412"/>
                </a:lnTo>
                <a:close/>
              </a:path>
              <a:path w="3621404" h="2139950">
                <a:moveTo>
                  <a:pt x="1304036" y="115316"/>
                </a:moveTo>
                <a:lnTo>
                  <a:pt x="1300099" y="108585"/>
                </a:lnTo>
                <a:lnTo>
                  <a:pt x="1254404" y="29972"/>
                </a:lnTo>
                <a:lnTo>
                  <a:pt x="1237869" y="1524"/>
                </a:lnTo>
                <a:lnTo>
                  <a:pt x="1175232" y="108585"/>
                </a:lnTo>
                <a:lnTo>
                  <a:pt x="1171473" y="115316"/>
                </a:lnTo>
                <a:lnTo>
                  <a:pt x="1173759" y="124079"/>
                </a:lnTo>
                <a:lnTo>
                  <a:pt x="1173949" y="124079"/>
                </a:lnTo>
                <a:lnTo>
                  <a:pt x="1180795" y="128016"/>
                </a:lnTo>
                <a:lnTo>
                  <a:pt x="1187310" y="131953"/>
                </a:lnTo>
                <a:lnTo>
                  <a:pt x="1196086" y="129667"/>
                </a:lnTo>
                <a:lnTo>
                  <a:pt x="1199946" y="122936"/>
                </a:lnTo>
                <a:lnTo>
                  <a:pt x="1223441" y="82829"/>
                </a:lnTo>
                <a:lnTo>
                  <a:pt x="1223441" y="82638"/>
                </a:lnTo>
                <a:lnTo>
                  <a:pt x="1237856" y="58254"/>
                </a:lnTo>
                <a:lnTo>
                  <a:pt x="1223568" y="82638"/>
                </a:lnTo>
                <a:lnTo>
                  <a:pt x="1223441" y="82829"/>
                </a:lnTo>
                <a:lnTo>
                  <a:pt x="1221092" y="2009394"/>
                </a:lnTo>
                <a:lnTo>
                  <a:pt x="1221066" y="2058517"/>
                </a:lnTo>
                <a:lnTo>
                  <a:pt x="1220965" y="2111387"/>
                </a:lnTo>
                <a:lnTo>
                  <a:pt x="1221041" y="2058517"/>
                </a:lnTo>
                <a:lnTo>
                  <a:pt x="1197787" y="2018499"/>
                </a:lnTo>
                <a:lnTo>
                  <a:pt x="1193723" y="2011680"/>
                </a:lnTo>
                <a:lnTo>
                  <a:pt x="1194041" y="2011680"/>
                </a:lnTo>
                <a:lnTo>
                  <a:pt x="1185506" y="2009394"/>
                </a:lnTo>
                <a:lnTo>
                  <a:pt x="1184808" y="2009394"/>
                </a:lnTo>
                <a:lnTo>
                  <a:pt x="1171321" y="2017204"/>
                </a:lnTo>
                <a:lnTo>
                  <a:pt x="1169035" y="2025942"/>
                </a:lnTo>
                <a:lnTo>
                  <a:pt x="1172972" y="2032762"/>
                </a:lnTo>
                <a:lnTo>
                  <a:pt x="1235202" y="2139721"/>
                </a:lnTo>
                <a:lnTo>
                  <a:pt x="1251775" y="2111387"/>
                </a:lnTo>
                <a:lnTo>
                  <a:pt x="1297686" y="2032927"/>
                </a:lnTo>
                <a:lnTo>
                  <a:pt x="1301623" y="2026107"/>
                </a:lnTo>
                <a:lnTo>
                  <a:pt x="1299337" y="2017356"/>
                </a:lnTo>
                <a:lnTo>
                  <a:pt x="1285748" y="2009394"/>
                </a:lnTo>
                <a:lnTo>
                  <a:pt x="1276985" y="2011680"/>
                </a:lnTo>
                <a:lnTo>
                  <a:pt x="1273048" y="2018499"/>
                </a:lnTo>
                <a:lnTo>
                  <a:pt x="1249616" y="2058517"/>
                </a:lnTo>
                <a:lnTo>
                  <a:pt x="1251966" y="132080"/>
                </a:lnTo>
                <a:lnTo>
                  <a:pt x="1252016" y="82638"/>
                </a:lnTo>
                <a:lnTo>
                  <a:pt x="1252080" y="37211"/>
                </a:lnTo>
                <a:lnTo>
                  <a:pt x="1252093" y="29972"/>
                </a:lnTo>
                <a:lnTo>
                  <a:pt x="1252143" y="82829"/>
                </a:lnTo>
                <a:lnTo>
                  <a:pt x="1275461" y="122936"/>
                </a:lnTo>
                <a:lnTo>
                  <a:pt x="1279321" y="129667"/>
                </a:lnTo>
                <a:lnTo>
                  <a:pt x="1279398" y="129794"/>
                </a:lnTo>
                <a:lnTo>
                  <a:pt x="1288161" y="132080"/>
                </a:lnTo>
                <a:lnTo>
                  <a:pt x="1294892" y="128016"/>
                </a:lnTo>
                <a:lnTo>
                  <a:pt x="1301750" y="124079"/>
                </a:lnTo>
                <a:lnTo>
                  <a:pt x="1304036" y="115316"/>
                </a:lnTo>
                <a:close/>
              </a:path>
              <a:path w="3621404" h="2139950">
                <a:moveTo>
                  <a:pt x="2491740" y="121412"/>
                </a:moveTo>
                <a:lnTo>
                  <a:pt x="2487803" y="114554"/>
                </a:lnTo>
                <a:lnTo>
                  <a:pt x="2442032" y="36068"/>
                </a:lnTo>
                <a:lnTo>
                  <a:pt x="2425446" y="7620"/>
                </a:lnTo>
                <a:lnTo>
                  <a:pt x="2363089" y="114554"/>
                </a:lnTo>
                <a:lnTo>
                  <a:pt x="2359152" y="121412"/>
                </a:lnTo>
                <a:lnTo>
                  <a:pt x="2361438" y="130175"/>
                </a:lnTo>
                <a:lnTo>
                  <a:pt x="2368296" y="134112"/>
                </a:lnTo>
                <a:lnTo>
                  <a:pt x="2375027" y="138049"/>
                </a:lnTo>
                <a:lnTo>
                  <a:pt x="2383790" y="135763"/>
                </a:lnTo>
                <a:lnTo>
                  <a:pt x="2387727" y="128905"/>
                </a:lnTo>
                <a:lnTo>
                  <a:pt x="2411095" y="88874"/>
                </a:lnTo>
                <a:lnTo>
                  <a:pt x="2411095" y="88658"/>
                </a:lnTo>
                <a:lnTo>
                  <a:pt x="2425446" y="64287"/>
                </a:lnTo>
                <a:lnTo>
                  <a:pt x="2411222" y="88658"/>
                </a:lnTo>
                <a:lnTo>
                  <a:pt x="2411222" y="2055342"/>
                </a:lnTo>
                <a:lnTo>
                  <a:pt x="2411095" y="2107996"/>
                </a:lnTo>
                <a:lnTo>
                  <a:pt x="2411095" y="2055126"/>
                </a:lnTo>
                <a:lnTo>
                  <a:pt x="2387727" y="2015083"/>
                </a:lnTo>
                <a:lnTo>
                  <a:pt x="2383790" y="2008263"/>
                </a:lnTo>
                <a:lnTo>
                  <a:pt x="2375027" y="2005965"/>
                </a:lnTo>
                <a:lnTo>
                  <a:pt x="2368296" y="2009940"/>
                </a:lnTo>
                <a:lnTo>
                  <a:pt x="2361438" y="2013915"/>
                </a:lnTo>
                <a:lnTo>
                  <a:pt x="2359152" y="2022665"/>
                </a:lnTo>
                <a:lnTo>
                  <a:pt x="2363089" y="2029472"/>
                </a:lnTo>
                <a:lnTo>
                  <a:pt x="2425446" y="2136356"/>
                </a:lnTo>
                <a:lnTo>
                  <a:pt x="2441981" y="2107996"/>
                </a:lnTo>
                <a:lnTo>
                  <a:pt x="2487803" y="2029472"/>
                </a:lnTo>
                <a:lnTo>
                  <a:pt x="2491740" y="2022665"/>
                </a:lnTo>
                <a:lnTo>
                  <a:pt x="2489454" y="2013915"/>
                </a:lnTo>
                <a:lnTo>
                  <a:pt x="2482596" y="2009940"/>
                </a:lnTo>
                <a:lnTo>
                  <a:pt x="2475865" y="2005965"/>
                </a:lnTo>
                <a:lnTo>
                  <a:pt x="2467102" y="2008263"/>
                </a:lnTo>
                <a:lnTo>
                  <a:pt x="2463165" y="2015083"/>
                </a:lnTo>
                <a:lnTo>
                  <a:pt x="2439797" y="2055126"/>
                </a:lnTo>
                <a:lnTo>
                  <a:pt x="2439670" y="2107996"/>
                </a:lnTo>
                <a:lnTo>
                  <a:pt x="2439670" y="2100808"/>
                </a:lnTo>
                <a:lnTo>
                  <a:pt x="2439670" y="2055342"/>
                </a:lnTo>
                <a:lnTo>
                  <a:pt x="2439670" y="88658"/>
                </a:lnTo>
                <a:lnTo>
                  <a:pt x="2439670" y="43180"/>
                </a:lnTo>
                <a:lnTo>
                  <a:pt x="2439670" y="36068"/>
                </a:lnTo>
                <a:lnTo>
                  <a:pt x="2439797" y="88874"/>
                </a:lnTo>
                <a:lnTo>
                  <a:pt x="2463165" y="128905"/>
                </a:lnTo>
                <a:lnTo>
                  <a:pt x="2467102" y="135763"/>
                </a:lnTo>
                <a:lnTo>
                  <a:pt x="2475865" y="138049"/>
                </a:lnTo>
                <a:lnTo>
                  <a:pt x="2482596" y="134112"/>
                </a:lnTo>
                <a:lnTo>
                  <a:pt x="2489454" y="130175"/>
                </a:lnTo>
                <a:lnTo>
                  <a:pt x="2491740" y="121412"/>
                </a:lnTo>
                <a:close/>
              </a:path>
              <a:path w="3621404" h="2139950">
                <a:moveTo>
                  <a:pt x="3621024" y="113792"/>
                </a:moveTo>
                <a:lnTo>
                  <a:pt x="3617087" y="106934"/>
                </a:lnTo>
                <a:lnTo>
                  <a:pt x="3571316" y="28448"/>
                </a:lnTo>
                <a:lnTo>
                  <a:pt x="3554730" y="0"/>
                </a:lnTo>
                <a:lnTo>
                  <a:pt x="3492373" y="106934"/>
                </a:lnTo>
                <a:lnTo>
                  <a:pt x="3488436" y="113792"/>
                </a:lnTo>
                <a:lnTo>
                  <a:pt x="3490722" y="122555"/>
                </a:lnTo>
                <a:lnTo>
                  <a:pt x="3497580" y="126492"/>
                </a:lnTo>
                <a:lnTo>
                  <a:pt x="3504311" y="130429"/>
                </a:lnTo>
                <a:lnTo>
                  <a:pt x="3513074" y="128143"/>
                </a:lnTo>
                <a:lnTo>
                  <a:pt x="3517011" y="121285"/>
                </a:lnTo>
                <a:lnTo>
                  <a:pt x="3540379" y="81254"/>
                </a:lnTo>
                <a:lnTo>
                  <a:pt x="3540379" y="81051"/>
                </a:lnTo>
                <a:lnTo>
                  <a:pt x="3554730" y="56667"/>
                </a:lnTo>
                <a:lnTo>
                  <a:pt x="3540493" y="81051"/>
                </a:lnTo>
                <a:lnTo>
                  <a:pt x="3540493" y="2054402"/>
                </a:lnTo>
                <a:lnTo>
                  <a:pt x="3525405" y="2028748"/>
                </a:lnTo>
                <a:lnTo>
                  <a:pt x="3517011" y="2014359"/>
                </a:lnTo>
                <a:lnTo>
                  <a:pt x="3513074" y="2007539"/>
                </a:lnTo>
                <a:lnTo>
                  <a:pt x="3504311" y="2005241"/>
                </a:lnTo>
                <a:lnTo>
                  <a:pt x="3497580" y="2009216"/>
                </a:lnTo>
                <a:lnTo>
                  <a:pt x="3490722" y="2013191"/>
                </a:lnTo>
                <a:lnTo>
                  <a:pt x="3488436" y="2021941"/>
                </a:lnTo>
                <a:lnTo>
                  <a:pt x="3492373" y="2028748"/>
                </a:lnTo>
                <a:lnTo>
                  <a:pt x="3554730" y="2135632"/>
                </a:lnTo>
                <a:lnTo>
                  <a:pt x="3571252" y="2107298"/>
                </a:lnTo>
                <a:lnTo>
                  <a:pt x="3617087" y="2028748"/>
                </a:lnTo>
                <a:lnTo>
                  <a:pt x="3621024" y="2021941"/>
                </a:lnTo>
                <a:lnTo>
                  <a:pt x="3618738" y="2013191"/>
                </a:lnTo>
                <a:lnTo>
                  <a:pt x="3611880" y="2009216"/>
                </a:lnTo>
                <a:lnTo>
                  <a:pt x="3605149" y="2005241"/>
                </a:lnTo>
                <a:lnTo>
                  <a:pt x="3596386" y="2007539"/>
                </a:lnTo>
                <a:lnTo>
                  <a:pt x="3592449" y="2014359"/>
                </a:lnTo>
                <a:lnTo>
                  <a:pt x="3569068" y="2054402"/>
                </a:lnTo>
                <a:lnTo>
                  <a:pt x="3569068" y="2054606"/>
                </a:lnTo>
                <a:lnTo>
                  <a:pt x="3554730" y="2078990"/>
                </a:lnTo>
                <a:lnTo>
                  <a:pt x="3568954" y="2054606"/>
                </a:lnTo>
                <a:lnTo>
                  <a:pt x="3568954" y="81051"/>
                </a:lnTo>
                <a:lnTo>
                  <a:pt x="3568954" y="35560"/>
                </a:lnTo>
                <a:lnTo>
                  <a:pt x="3568954" y="28448"/>
                </a:lnTo>
                <a:lnTo>
                  <a:pt x="3569068" y="81254"/>
                </a:lnTo>
                <a:lnTo>
                  <a:pt x="3592449" y="121285"/>
                </a:lnTo>
                <a:lnTo>
                  <a:pt x="3596386" y="128143"/>
                </a:lnTo>
                <a:lnTo>
                  <a:pt x="3605149" y="130429"/>
                </a:lnTo>
                <a:lnTo>
                  <a:pt x="3611880" y="126492"/>
                </a:lnTo>
                <a:lnTo>
                  <a:pt x="3618738" y="122555"/>
                </a:lnTo>
                <a:lnTo>
                  <a:pt x="3621024" y="113792"/>
                </a:lnTo>
                <a:close/>
              </a:path>
            </a:pathLst>
          </a:custGeom>
          <a:solidFill>
            <a:srgbClr val="77923B"/>
          </a:solidFill>
        </p:spPr>
        <p:txBody>
          <a:bodyPr wrap="square" lIns="0" tIns="0" rIns="0" bIns="0" rtlCol="0"/>
          <a:lstStyle/>
          <a:p>
            <a:endParaRPr/>
          </a:p>
        </p:txBody>
      </p:sp>
      <p:grpSp>
        <p:nvGrpSpPr>
          <p:cNvPr id="5" name="object 5"/>
          <p:cNvGrpSpPr/>
          <p:nvPr/>
        </p:nvGrpSpPr>
        <p:grpSpPr>
          <a:xfrm>
            <a:off x="397700" y="2228024"/>
            <a:ext cx="4671695" cy="56515"/>
            <a:chOff x="397700" y="2228024"/>
            <a:chExt cx="4671695" cy="56515"/>
          </a:xfrm>
        </p:grpSpPr>
        <p:sp>
          <p:nvSpPr>
            <p:cNvPr id="6" name="object 6"/>
            <p:cNvSpPr/>
            <p:nvPr/>
          </p:nvSpPr>
          <p:spPr>
            <a:xfrm>
              <a:off x="403098" y="2233421"/>
              <a:ext cx="4660900" cy="45720"/>
            </a:xfrm>
            <a:custGeom>
              <a:avLst/>
              <a:gdLst/>
              <a:ahLst/>
              <a:cxnLst/>
              <a:rect l="l" t="t" r="r" b="b"/>
              <a:pathLst>
                <a:path w="4660900" h="45719">
                  <a:moveTo>
                    <a:pt x="4660392" y="0"/>
                  </a:moveTo>
                  <a:lnTo>
                    <a:pt x="0" y="0"/>
                  </a:lnTo>
                  <a:lnTo>
                    <a:pt x="0" y="45720"/>
                  </a:lnTo>
                  <a:lnTo>
                    <a:pt x="4660392" y="45720"/>
                  </a:lnTo>
                  <a:lnTo>
                    <a:pt x="4660392" y="0"/>
                  </a:lnTo>
                  <a:close/>
                </a:path>
              </a:pathLst>
            </a:custGeom>
            <a:solidFill>
              <a:srgbClr val="01526F"/>
            </a:solidFill>
          </p:spPr>
          <p:txBody>
            <a:bodyPr wrap="square" lIns="0" tIns="0" rIns="0" bIns="0" rtlCol="0"/>
            <a:lstStyle/>
            <a:p>
              <a:endParaRPr/>
            </a:p>
          </p:txBody>
        </p:sp>
        <p:sp>
          <p:nvSpPr>
            <p:cNvPr id="7" name="object 7"/>
            <p:cNvSpPr/>
            <p:nvPr/>
          </p:nvSpPr>
          <p:spPr>
            <a:xfrm>
              <a:off x="403098" y="2233421"/>
              <a:ext cx="4660900" cy="45720"/>
            </a:xfrm>
            <a:custGeom>
              <a:avLst/>
              <a:gdLst/>
              <a:ahLst/>
              <a:cxnLst/>
              <a:rect l="l" t="t" r="r" b="b"/>
              <a:pathLst>
                <a:path w="4660900" h="45719">
                  <a:moveTo>
                    <a:pt x="0" y="45720"/>
                  </a:moveTo>
                  <a:lnTo>
                    <a:pt x="4660392" y="45720"/>
                  </a:lnTo>
                  <a:lnTo>
                    <a:pt x="4660392" y="0"/>
                  </a:lnTo>
                  <a:lnTo>
                    <a:pt x="0" y="0"/>
                  </a:lnTo>
                  <a:lnTo>
                    <a:pt x="0" y="45720"/>
                  </a:lnTo>
                  <a:close/>
                </a:path>
              </a:pathLst>
            </a:custGeom>
            <a:ln w="10795">
              <a:solidFill>
                <a:srgbClr val="01526F"/>
              </a:solidFill>
            </a:ln>
          </p:spPr>
          <p:txBody>
            <a:bodyPr wrap="square" lIns="0" tIns="0" rIns="0" bIns="0" rtlCol="0"/>
            <a:lstStyle/>
            <a:p>
              <a:endParaRPr/>
            </a:p>
          </p:txBody>
        </p:sp>
      </p:grpSp>
      <p:sp>
        <p:nvSpPr>
          <p:cNvPr id="8" name="object 8"/>
          <p:cNvSpPr txBox="1"/>
          <p:nvPr/>
        </p:nvSpPr>
        <p:spPr>
          <a:xfrm>
            <a:off x="975461" y="1917953"/>
            <a:ext cx="9911715" cy="299720"/>
          </a:xfrm>
          <a:prstGeom prst="rect">
            <a:avLst/>
          </a:prstGeom>
        </p:spPr>
        <p:txBody>
          <a:bodyPr vert="horz" wrap="square" lIns="0" tIns="12700" rIns="0" bIns="0" rtlCol="0">
            <a:spAutoFit/>
          </a:bodyPr>
          <a:lstStyle/>
          <a:p>
            <a:pPr marL="12700">
              <a:lnSpc>
                <a:spcPct val="100000"/>
              </a:lnSpc>
              <a:spcBef>
                <a:spcPts val="100"/>
              </a:spcBef>
              <a:tabLst>
                <a:tab pos="850900" algn="l"/>
                <a:tab pos="7167880" algn="l"/>
                <a:tab pos="8006715" algn="l"/>
              </a:tabLst>
            </a:pPr>
            <a:r>
              <a:rPr sz="1800" b="1" dirty="0">
                <a:latin typeface="Meiryo UI"/>
                <a:cs typeface="Meiryo UI"/>
              </a:rPr>
              <a:t>運用</a:t>
            </a:r>
            <a:r>
              <a:rPr sz="1800" b="1" spc="-50" dirty="0">
                <a:latin typeface="Meiryo UI"/>
                <a:cs typeface="Meiryo UI"/>
              </a:rPr>
              <a:t>面</a:t>
            </a:r>
            <a:r>
              <a:rPr sz="1800" b="1" dirty="0">
                <a:latin typeface="Meiryo UI"/>
                <a:cs typeface="Meiryo UI"/>
              </a:rPr>
              <a:t>	トレードシ</a:t>
            </a:r>
            <a:r>
              <a:rPr sz="1800" b="1" spc="-10" dirty="0">
                <a:latin typeface="Meiryo UI"/>
                <a:cs typeface="Meiryo UI"/>
              </a:rPr>
              <a:t>ークレット</a:t>
            </a:r>
            <a:r>
              <a:rPr sz="1800" b="1" dirty="0">
                <a:latin typeface="Meiryo UI"/>
                <a:cs typeface="Meiryo UI"/>
              </a:rPr>
              <a:t>の</a:t>
            </a:r>
            <a:r>
              <a:rPr sz="1800" b="1" spc="-10" dirty="0">
                <a:latin typeface="Meiryo UI"/>
                <a:cs typeface="Meiryo UI"/>
              </a:rPr>
              <a:t>考え</a:t>
            </a:r>
            <a:r>
              <a:rPr sz="1800" b="1" spc="-50" dirty="0">
                <a:latin typeface="Meiryo UI"/>
                <a:cs typeface="Meiryo UI"/>
              </a:rPr>
              <a:t>方</a:t>
            </a:r>
            <a:r>
              <a:rPr sz="1800" b="1" dirty="0">
                <a:latin typeface="Meiryo UI"/>
                <a:cs typeface="Meiryo UI"/>
              </a:rPr>
              <a:t>	技術</a:t>
            </a:r>
            <a:r>
              <a:rPr sz="1800" b="1" spc="-50" dirty="0">
                <a:latin typeface="Meiryo UI"/>
                <a:cs typeface="Meiryo UI"/>
              </a:rPr>
              <a:t>面</a:t>
            </a:r>
            <a:r>
              <a:rPr sz="1800" b="1" dirty="0">
                <a:latin typeface="Meiryo UI"/>
                <a:cs typeface="Meiryo UI"/>
              </a:rPr>
              <a:t>	</a:t>
            </a:r>
            <a:r>
              <a:rPr sz="1800" b="1" spc="-10" dirty="0">
                <a:latin typeface="Meiryo UI"/>
                <a:cs typeface="Meiryo UI"/>
              </a:rPr>
              <a:t>データ伝搬</a:t>
            </a:r>
            <a:r>
              <a:rPr sz="1800" b="1" dirty="0">
                <a:latin typeface="Meiryo UI"/>
                <a:cs typeface="Meiryo UI"/>
              </a:rPr>
              <a:t>の</a:t>
            </a:r>
            <a:r>
              <a:rPr sz="1800" b="1" spc="-10" dirty="0">
                <a:latin typeface="Meiryo UI"/>
                <a:cs typeface="Meiryo UI"/>
              </a:rPr>
              <a:t>考</a:t>
            </a:r>
            <a:r>
              <a:rPr sz="1800" b="1" dirty="0">
                <a:latin typeface="Meiryo UI"/>
                <a:cs typeface="Meiryo UI"/>
              </a:rPr>
              <a:t>え</a:t>
            </a:r>
            <a:r>
              <a:rPr sz="1800" b="1" spc="-50" dirty="0">
                <a:latin typeface="Meiryo UI"/>
                <a:cs typeface="Meiryo UI"/>
              </a:rPr>
              <a:t>方</a:t>
            </a:r>
            <a:endParaRPr sz="1800">
              <a:latin typeface="Meiryo UI"/>
              <a:cs typeface="Meiryo UI"/>
            </a:endParaRPr>
          </a:p>
        </p:txBody>
      </p:sp>
      <p:sp>
        <p:nvSpPr>
          <p:cNvPr id="9" name="object 9"/>
          <p:cNvSpPr txBox="1"/>
          <p:nvPr/>
        </p:nvSpPr>
        <p:spPr>
          <a:xfrm>
            <a:off x="693521" y="2346706"/>
            <a:ext cx="4316095" cy="2709545"/>
          </a:xfrm>
          <a:prstGeom prst="rect">
            <a:avLst/>
          </a:prstGeom>
        </p:spPr>
        <p:txBody>
          <a:bodyPr vert="horz" wrap="square" lIns="0" tIns="13335" rIns="0" bIns="0" rtlCol="0">
            <a:spAutoFit/>
          </a:bodyPr>
          <a:lstStyle/>
          <a:p>
            <a:pPr marL="27305" marR="92075">
              <a:lnSpc>
                <a:spcPct val="100000"/>
              </a:lnSpc>
              <a:spcBef>
                <a:spcPts val="105"/>
              </a:spcBef>
            </a:pPr>
            <a:r>
              <a:rPr sz="1400" spc="-10" dirty="0">
                <a:solidFill>
                  <a:srgbClr val="1A1A1A"/>
                </a:solidFill>
                <a:latin typeface="Meiryo UI"/>
                <a:cs typeface="Meiryo UI"/>
              </a:rPr>
              <a:t>国内外の</a:t>
            </a:r>
            <a:r>
              <a:rPr sz="1400" b="1" u="sng" spc="-20" dirty="0">
                <a:solidFill>
                  <a:srgbClr val="1A1A1A"/>
                </a:solidFill>
                <a:uFill>
                  <a:solidFill>
                    <a:srgbClr val="1A1A1A"/>
                  </a:solidFill>
                </a:uFill>
                <a:latin typeface="Meiryo UI"/>
                <a:cs typeface="Meiryo UI"/>
              </a:rPr>
              <a:t>法令の遵守に必要な情報は適正な契約のもとに</a:t>
            </a:r>
            <a:r>
              <a:rPr sz="1400" b="1" u="sng" spc="500" dirty="0">
                <a:solidFill>
                  <a:srgbClr val="1A1A1A"/>
                </a:solidFill>
                <a:uFill>
                  <a:solidFill>
                    <a:srgbClr val="1A1A1A"/>
                  </a:solidFill>
                </a:uFill>
                <a:latin typeface="Meiryo UI"/>
                <a:cs typeface="Meiryo UI"/>
              </a:rPr>
              <a:t>                       </a:t>
            </a:r>
            <a:r>
              <a:rPr sz="1400" b="1" u="sng" spc="-10" dirty="0">
                <a:solidFill>
                  <a:srgbClr val="1A1A1A"/>
                </a:solidFill>
                <a:uFill>
                  <a:solidFill>
                    <a:srgbClr val="1A1A1A"/>
                  </a:solidFill>
                </a:uFill>
                <a:latin typeface="Meiryo UI"/>
                <a:cs typeface="Meiryo UI"/>
              </a:rPr>
              <a:t>必要最小限の相手や内容で共有</a:t>
            </a:r>
            <a:r>
              <a:rPr sz="1400" u="none" spc="-25" dirty="0">
                <a:solidFill>
                  <a:srgbClr val="1A1A1A"/>
                </a:solidFill>
                <a:latin typeface="Meiryo UI"/>
                <a:cs typeface="Meiryo UI"/>
              </a:rPr>
              <a:t>する。</a:t>
            </a:r>
            <a:endParaRPr sz="1400">
              <a:latin typeface="Meiryo UI"/>
              <a:cs typeface="Meiryo UI"/>
            </a:endParaRPr>
          </a:p>
          <a:p>
            <a:pPr marL="27305" marR="93980">
              <a:lnSpc>
                <a:spcPct val="100000"/>
              </a:lnSpc>
              <a:spcBef>
                <a:spcPts val="1385"/>
              </a:spcBef>
            </a:pPr>
            <a:r>
              <a:rPr sz="1400" b="1" u="sng" spc="-10" dirty="0">
                <a:solidFill>
                  <a:srgbClr val="1A1A1A"/>
                </a:solidFill>
                <a:uFill>
                  <a:solidFill>
                    <a:srgbClr val="1A1A1A"/>
                  </a:solidFill>
                </a:uFill>
                <a:latin typeface="Meiryo UI"/>
                <a:cs typeface="Meiryo UI"/>
              </a:rPr>
              <a:t>データの</a:t>
            </a:r>
            <a:r>
              <a:rPr sz="1400" b="1" u="sng" dirty="0">
                <a:uFill>
                  <a:solidFill>
                    <a:srgbClr val="000000"/>
                  </a:solidFill>
                </a:uFill>
                <a:latin typeface="Meiryo UI"/>
                <a:cs typeface="Meiryo UI"/>
              </a:rPr>
              <a:t>開示</a:t>
            </a:r>
            <a:r>
              <a:rPr sz="1400" b="1" u="sng" dirty="0">
                <a:solidFill>
                  <a:srgbClr val="1A1A1A"/>
                </a:solidFill>
                <a:uFill>
                  <a:solidFill>
                    <a:srgbClr val="1A1A1A"/>
                  </a:solidFill>
                </a:uFill>
                <a:latin typeface="Meiryo UI"/>
                <a:cs typeface="Meiryo UI"/>
              </a:rPr>
              <a:t>範囲</a:t>
            </a:r>
            <a:r>
              <a:rPr sz="1400" u="none" spc="-20" dirty="0">
                <a:solidFill>
                  <a:srgbClr val="1A1A1A"/>
                </a:solidFill>
                <a:latin typeface="Meiryo UI"/>
                <a:cs typeface="Meiryo UI"/>
              </a:rPr>
              <a:t>はデータ利用者の意向を踏まえることを原</a:t>
            </a:r>
            <a:r>
              <a:rPr sz="1400" u="none" dirty="0">
                <a:solidFill>
                  <a:srgbClr val="1A1A1A"/>
                </a:solidFill>
                <a:latin typeface="Meiryo UI"/>
                <a:cs typeface="Meiryo UI"/>
              </a:rPr>
              <a:t>則として</a:t>
            </a:r>
            <a:r>
              <a:rPr sz="1400" b="1" u="sng" spc="-15" dirty="0">
                <a:solidFill>
                  <a:srgbClr val="1A1A1A"/>
                </a:solidFill>
                <a:uFill>
                  <a:solidFill>
                    <a:srgbClr val="1A1A1A"/>
                  </a:solidFill>
                </a:uFill>
                <a:latin typeface="Meiryo UI"/>
                <a:cs typeface="Meiryo UI"/>
              </a:rPr>
              <a:t>データ提供者の同意を必要</a:t>
            </a:r>
            <a:r>
              <a:rPr sz="1400" u="none" spc="-20" dirty="0">
                <a:solidFill>
                  <a:srgbClr val="1A1A1A"/>
                </a:solidFill>
                <a:latin typeface="Meiryo UI"/>
                <a:cs typeface="Meiryo UI"/>
              </a:rPr>
              <a:t>とする</a:t>
            </a:r>
            <a:endParaRPr sz="1400">
              <a:latin typeface="Meiryo UI"/>
              <a:cs typeface="Meiryo UI"/>
            </a:endParaRPr>
          </a:p>
          <a:p>
            <a:pPr marL="27940" marR="5080">
              <a:lnSpc>
                <a:spcPct val="100000"/>
              </a:lnSpc>
              <a:spcBef>
                <a:spcPts val="1595"/>
              </a:spcBef>
            </a:pPr>
            <a:r>
              <a:rPr sz="1400" b="1" u="sng" spc="-15" dirty="0">
                <a:uFill>
                  <a:solidFill>
                    <a:srgbClr val="000000"/>
                  </a:solidFill>
                </a:uFill>
                <a:latin typeface="Meiryo UI"/>
                <a:cs typeface="Meiryo UI"/>
              </a:rPr>
              <a:t>各者や業界の利益になるデータ</a:t>
            </a:r>
            <a:r>
              <a:rPr sz="1400" u="none" spc="-20" dirty="0">
                <a:latin typeface="Meiryo UI"/>
                <a:cs typeface="Meiryo UI"/>
              </a:rPr>
              <a:t>はデータ提供者が同意をした</a:t>
            </a:r>
            <a:r>
              <a:rPr sz="1400" u="none" spc="-5" dirty="0">
                <a:latin typeface="Meiryo UI"/>
                <a:cs typeface="Meiryo UI"/>
              </a:rPr>
              <a:t>上で</a:t>
            </a:r>
            <a:r>
              <a:rPr sz="1400" b="1" u="sng" dirty="0">
                <a:uFill>
                  <a:solidFill>
                    <a:srgbClr val="000000"/>
                  </a:solidFill>
                </a:uFill>
                <a:latin typeface="Meiryo UI"/>
                <a:cs typeface="Meiryo UI"/>
              </a:rPr>
              <a:t>共有</a:t>
            </a:r>
            <a:r>
              <a:rPr sz="1400" u="none" spc="-25" dirty="0">
                <a:latin typeface="Meiryo UI"/>
                <a:cs typeface="Meiryo UI"/>
              </a:rPr>
              <a:t>する。</a:t>
            </a:r>
            <a:endParaRPr sz="1400">
              <a:latin typeface="Meiryo UI"/>
              <a:cs typeface="Meiryo UI"/>
            </a:endParaRPr>
          </a:p>
          <a:p>
            <a:pPr marL="12700" marR="35560">
              <a:lnSpc>
                <a:spcPct val="100000"/>
              </a:lnSpc>
              <a:spcBef>
                <a:spcPts val="1225"/>
              </a:spcBef>
            </a:pPr>
            <a:r>
              <a:rPr sz="1300" spc="-25" dirty="0">
                <a:solidFill>
                  <a:srgbClr val="1A1A1A"/>
                </a:solidFill>
                <a:latin typeface="Meiryo UI"/>
                <a:cs typeface="Meiryo UI"/>
              </a:rPr>
              <a:t>第三者としてデータを取扱う事業者はデータ利用者・データ提供者</a:t>
            </a:r>
            <a:r>
              <a:rPr sz="1300" spc="-15" dirty="0">
                <a:solidFill>
                  <a:srgbClr val="1A1A1A"/>
                </a:solidFill>
                <a:latin typeface="Meiryo UI"/>
                <a:cs typeface="Meiryo UI"/>
              </a:rPr>
              <a:t>にとって</a:t>
            </a:r>
            <a:r>
              <a:rPr sz="1300" b="1" u="sng" spc="-20" dirty="0">
                <a:solidFill>
                  <a:srgbClr val="1A1A1A"/>
                </a:solidFill>
                <a:uFill>
                  <a:solidFill>
                    <a:srgbClr val="1A1A1A"/>
                  </a:solidFill>
                </a:uFill>
                <a:latin typeface="Meiryo UI"/>
                <a:cs typeface="Meiryo UI"/>
              </a:rPr>
              <a:t>公正・公平を確保できる組織、プロセス、ガバナンスの仕組み等のもとに運営</a:t>
            </a:r>
            <a:r>
              <a:rPr sz="1300" u="none" spc="-5" dirty="0">
                <a:solidFill>
                  <a:srgbClr val="1A1A1A"/>
                </a:solidFill>
                <a:latin typeface="Meiryo UI"/>
                <a:cs typeface="Meiryo UI"/>
              </a:rPr>
              <a:t>する。</a:t>
            </a:r>
            <a:endParaRPr sz="1300">
              <a:latin typeface="Meiryo UI"/>
              <a:cs typeface="Meiryo UI"/>
            </a:endParaRPr>
          </a:p>
          <a:p>
            <a:pPr marL="12700">
              <a:lnSpc>
                <a:spcPct val="100000"/>
              </a:lnSpc>
              <a:spcBef>
                <a:spcPts val="894"/>
              </a:spcBef>
            </a:pPr>
            <a:r>
              <a:rPr sz="1050" spc="-20" dirty="0">
                <a:latin typeface="Meiryo UI"/>
                <a:cs typeface="Meiryo UI"/>
              </a:rPr>
              <a:t>※第三者とはデータ利用者・データ提供者以外を意味する。</a:t>
            </a:r>
            <a:endParaRPr sz="1050">
              <a:latin typeface="Meiryo UI"/>
              <a:cs typeface="Meiryo UI"/>
            </a:endParaRPr>
          </a:p>
        </p:txBody>
      </p:sp>
      <p:sp>
        <p:nvSpPr>
          <p:cNvPr id="10" name="object 10"/>
          <p:cNvSpPr txBox="1"/>
          <p:nvPr/>
        </p:nvSpPr>
        <p:spPr>
          <a:xfrm>
            <a:off x="397700" y="2348420"/>
            <a:ext cx="256540" cy="245745"/>
          </a:xfrm>
          <a:prstGeom prst="rect">
            <a:avLst/>
          </a:prstGeom>
          <a:solidFill>
            <a:srgbClr val="585858"/>
          </a:solidFill>
          <a:ln w="3175">
            <a:solidFill>
              <a:srgbClr val="585858"/>
            </a:solidFill>
          </a:ln>
        </p:spPr>
        <p:txBody>
          <a:bodyPr vert="horz" wrap="square" lIns="0" tIns="16510" rIns="0" bIns="0" rtlCol="0">
            <a:spAutoFit/>
          </a:bodyPr>
          <a:lstStyle/>
          <a:p>
            <a:pPr marL="66675">
              <a:lnSpc>
                <a:spcPct val="100000"/>
              </a:lnSpc>
              <a:spcBef>
                <a:spcPts val="130"/>
              </a:spcBef>
            </a:pPr>
            <a:r>
              <a:rPr sz="1400" b="1" spc="-50" dirty="0">
                <a:solidFill>
                  <a:srgbClr val="FFFFFF"/>
                </a:solidFill>
                <a:latin typeface="Meiryo UI"/>
                <a:cs typeface="Meiryo UI"/>
              </a:rPr>
              <a:t>1</a:t>
            </a:r>
            <a:endParaRPr sz="1400">
              <a:latin typeface="Meiryo UI"/>
              <a:cs typeface="Meiryo UI"/>
            </a:endParaRPr>
          </a:p>
        </p:txBody>
      </p:sp>
      <p:sp>
        <p:nvSpPr>
          <p:cNvPr id="11" name="object 11"/>
          <p:cNvSpPr txBox="1"/>
          <p:nvPr/>
        </p:nvSpPr>
        <p:spPr>
          <a:xfrm>
            <a:off x="397700" y="2951924"/>
            <a:ext cx="256540" cy="245745"/>
          </a:xfrm>
          <a:prstGeom prst="rect">
            <a:avLst/>
          </a:prstGeom>
          <a:solidFill>
            <a:srgbClr val="585858"/>
          </a:solidFill>
          <a:ln w="3175">
            <a:solidFill>
              <a:srgbClr val="585858"/>
            </a:solidFill>
          </a:ln>
        </p:spPr>
        <p:txBody>
          <a:bodyPr vert="horz" wrap="square" lIns="0" tIns="15875" rIns="0" bIns="0" rtlCol="0">
            <a:spAutoFit/>
          </a:bodyPr>
          <a:lstStyle/>
          <a:p>
            <a:pPr marL="66675">
              <a:lnSpc>
                <a:spcPct val="100000"/>
              </a:lnSpc>
              <a:spcBef>
                <a:spcPts val="125"/>
              </a:spcBef>
            </a:pPr>
            <a:r>
              <a:rPr sz="1400" b="1" spc="-50" dirty="0">
                <a:solidFill>
                  <a:srgbClr val="FFFFFF"/>
                </a:solidFill>
                <a:latin typeface="Meiryo UI"/>
                <a:cs typeface="Meiryo UI"/>
              </a:rPr>
              <a:t>2</a:t>
            </a:r>
            <a:endParaRPr sz="1400">
              <a:latin typeface="Meiryo UI"/>
              <a:cs typeface="Meiryo UI"/>
            </a:endParaRPr>
          </a:p>
        </p:txBody>
      </p:sp>
      <p:sp>
        <p:nvSpPr>
          <p:cNvPr id="12" name="object 12"/>
          <p:cNvSpPr/>
          <p:nvPr/>
        </p:nvSpPr>
        <p:spPr>
          <a:xfrm>
            <a:off x="403097" y="3585209"/>
            <a:ext cx="245745" cy="234950"/>
          </a:xfrm>
          <a:custGeom>
            <a:avLst/>
            <a:gdLst/>
            <a:ahLst/>
            <a:cxnLst/>
            <a:rect l="l" t="t" r="r" b="b"/>
            <a:pathLst>
              <a:path w="245745" h="234950">
                <a:moveTo>
                  <a:pt x="0" y="234695"/>
                </a:moveTo>
                <a:lnTo>
                  <a:pt x="245364" y="234695"/>
                </a:lnTo>
                <a:lnTo>
                  <a:pt x="245364" y="0"/>
                </a:lnTo>
                <a:lnTo>
                  <a:pt x="0" y="0"/>
                </a:lnTo>
                <a:lnTo>
                  <a:pt x="0" y="234695"/>
                </a:lnTo>
                <a:close/>
              </a:path>
            </a:pathLst>
          </a:custGeom>
          <a:ln w="10795">
            <a:solidFill>
              <a:srgbClr val="585858"/>
            </a:solidFill>
          </a:ln>
        </p:spPr>
        <p:txBody>
          <a:bodyPr wrap="square" lIns="0" tIns="0" rIns="0" bIns="0" rtlCol="0"/>
          <a:lstStyle/>
          <a:p>
            <a:endParaRPr/>
          </a:p>
        </p:txBody>
      </p:sp>
      <p:sp>
        <p:nvSpPr>
          <p:cNvPr id="13" name="object 13"/>
          <p:cNvSpPr txBox="1"/>
          <p:nvPr/>
        </p:nvSpPr>
        <p:spPr>
          <a:xfrm>
            <a:off x="397700" y="3579812"/>
            <a:ext cx="256540" cy="245745"/>
          </a:xfrm>
          <a:prstGeom prst="rect">
            <a:avLst/>
          </a:prstGeom>
          <a:solidFill>
            <a:srgbClr val="585858"/>
          </a:solidFill>
        </p:spPr>
        <p:txBody>
          <a:bodyPr vert="horz" wrap="square" lIns="0" tIns="17145" rIns="0" bIns="0" rtlCol="0">
            <a:spAutoFit/>
          </a:bodyPr>
          <a:lstStyle/>
          <a:p>
            <a:pPr marL="66675">
              <a:lnSpc>
                <a:spcPct val="100000"/>
              </a:lnSpc>
              <a:spcBef>
                <a:spcPts val="135"/>
              </a:spcBef>
            </a:pPr>
            <a:r>
              <a:rPr sz="1400" b="1" spc="-50" dirty="0">
                <a:solidFill>
                  <a:srgbClr val="FFFFFF"/>
                </a:solidFill>
                <a:latin typeface="Meiryo UI"/>
                <a:cs typeface="Meiryo UI"/>
              </a:rPr>
              <a:t>3</a:t>
            </a:r>
            <a:endParaRPr sz="1400">
              <a:latin typeface="Meiryo UI"/>
              <a:cs typeface="Meiryo UI"/>
            </a:endParaRPr>
          </a:p>
        </p:txBody>
      </p:sp>
      <p:sp>
        <p:nvSpPr>
          <p:cNvPr id="14" name="object 14"/>
          <p:cNvSpPr txBox="1"/>
          <p:nvPr/>
        </p:nvSpPr>
        <p:spPr>
          <a:xfrm>
            <a:off x="397700" y="4183316"/>
            <a:ext cx="256540" cy="244475"/>
          </a:xfrm>
          <a:prstGeom prst="rect">
            <a:avLst/>
          </a:prstGeom>
          <a:solidFill>
            <a:srgbClr val="585858"/>
          </a:solidFill>
          <a:ln w="3175">
            <a:solidFill>
              <a:srgbClr val="585858"/>
            </a:solidFill>
          </a:ln>
        </p:spPr>
        <p:txBody>
          <a:bodyPr vert="horz" wrap="square" lIns="0" tIns="15875" rIns="0" bIns="0" rtlCol="0">
            <a:spAutoFit/>
          </a:bodyPr>
          <a:lstStyle/>
          <a:p>
            <a:pPr marL="66675">
              <a:lnSpc>
                <a:spcPct val="100000"/>
              </a:lnSpc>
              <a:spcBef>
                <a:spcPts val="125"/>
              </a:spcBef>
            </a:pPr>
            <a:r>
              <a:rPr sz="1400" b="1" spc="-50" dirty="0">
                <a:solidFill>
                  <a:srgbClr val="FFFFFF"/>
                </a:solidFill>
                <a:latin typeface="Meiryo UI"/>
                <a:cs typeface="Meiryo UI"/>
              </a:rPr>
              <a:t>4</a:t>
            </a:r>
            <a:endParaRPr sz="1400">
              <a:latin typeface="Meiryo UI"/>
              <a:cs typeface="Meiryo UI"/>
            </a:endParaRPr>
          </a:p>
        </p:txBody>
      </p:sp>
      <p:grpSp>
        <p:nvGrpSpPr>
          <p:cNvPr id="15" name="object 15"/>
          <p:cNvGrpSpPr/>
          <p:nvPr/>
        </p:nvGrpSpPr>
        <p:grpSpPr>
          <a:xfrm>
            <a:off x="7174928" y="2228024"/>
            <a:ext cx="4671695" cy="56515"/>
            <a:chOff x="7174928" y="2228024"/>
            <a:chExt cx="4671695" cy="56515"/>
          </a:xfrm>
        </p:grpSpPr>
        <p:sp>
          <p:nvSpPr>
            <p:cNvPr id="16" name="object 16"/>
            <p:cNvSpPr/>
            <p:nvPr/>
          </p:nvSpPr>
          <p:spPr>
            <a:xfrm>
              <a:off x="7180326" y="2233421"/>
              <a:ext cx="4660900" cy="45720"/>
            </a:xfrm>
            <a:custGeom>
              <a:avLst/>
              <a:gdLst/>
              <a:ahLst/>
              <a:cxnLst/>
              <a:rect l="l" t="t" r="r" b="b"/>
              <a:pathLst>
                <a:path w="4660900" h="45719">
                  <a:moveTo>
                    <a:pt x="4660391" y="0"/>
                  </a:moveTo>
                  <a:lnTo>
                    <a:pt x="0" y="0"/>
                  </a:lnTo>
                  <a:lnTo>
                    <a:pt x="0" y="45720"/>
                  </a:lnTo>
                  <a:lnTo>
                    <a:pt x="4660391" y="45720"/>
                  </a:lnTo>
                  <a:lnTo>
                    <a:pt x="4660391" y="0"/>
                  </a:lnTo>
                  <a:close/>
                </a:path>
              </a:pathLst>
            </a:custGeom>
            <a:solidFill>
              <a:srgbClr val="01526F"/>
            </a:solidFill>
          </p:spPr>
          <p:txBody>
            <a:bodyPr wrap="square" lIns="0" tIns="0" rIns="0" bIns="0" rtlCol="0"/>
            <a:lstStyle/>
            <a:p>
              <a:endParaRPr/>
            </a:p>
          </p:txBody>
        </p:sp>
        <p:sp>
          <p:nvSpPr>
            <p:cNvPr id="17" name="object 17"/>
            <p:cNvSpPr/>
            <p:nvPr/>
          </p:nvSpPr>
          <p:spPr>
            <a:xfrm>
              <a:off x="7180326" y="2233421"/>
              <a:ext cx="4660900" cy="45720"/>
            </a:xfrm>
            <a:custGeom>
              <a:avLst/>
              <a:gdLst/>
              <a:ahLst/>
              <a:cxnLst/>
              <a:rect l="l" t="t" r="r" b="b"/>
              <a:pathLst>
                <a:path w="4660900" h="45719">
                  <a:moveTo>
                    <a:pt x="0" y="45720"/>
                  </a:moveTo>
                  <a:lnTo>
                    <a:pt x="4660391" y="45720"/>
                  </a:lnTo>
                  <a:lnTo>
                    <a:pt x="4660391" y="0"/>
                  </a:lnTo>
                  <a:lnTo>
                    <a:pt x="0" y="0"/>
                  </a:lnTo>
                  <a:lnTo>
                    <a:pt x="0" y="45720"/>
                  </a:lnTo>
                  <a:close/>
                </a:path>
              </a:pathLst>
            </a:custGeom>
            <a:ln w="10795">
              <a:solidFill>
                <a:srgbClr val="01526F"/>
              </a:solidFill>
            </a:ln>
          </p:spPr>
          <p:txBody>
            <a:bodyPr wrap="square" lIns="0" tIns="0" rIns="0" bIns="0" rtlCol="0"/>
            <a:lstStyle/>
            <a:p>
              <a:endParaRPr/>
            </a:p>
          </p:txBody>
        </p:sp>
      </p:grpSp>
      <p:sp>
        <p:nvSpPr>
          <p:cNvPr id="18" name="object 18"/>
          <p:cNvSpPr txBox="1"/>
          <p:nvPr/>
        </p:nvSpPr>
        <p:spPr>
          <a:xfrm>
            <a:off x="7168133" y="5156453"/>
            <a:ext cx="4672965" cy="1259205"/>
          </a:xfrm>
          <a:prstGeom prst="rect">
            <a:avLst/>
          </a:prstGeom>
          <a:ln w="28575">
            <a:solidFill>
              <a:srgbClr val="7E7E7E"/>
            </a:solidFill>
          </a:ln>
        </p:spPr>
        <p:txBody>
          <a:bodyPr vert="horz" wrap="square" lIns="0" tIns="46355" rIns="0" bIns="0" rtlCol="0">
            <a:spAutoFit/>
          </a:bodyPr>
          <a:lstStyle/>
          <a:p>
            <a:pPr algn="ctr">
              <a:lnSpc>
                <a:spcPct val="100000"/>
              </a:lnSpc>
              <a:spcBef>
                <a:spcPts val="365"/>
              </a:spcBef>
            </a:pPr>
            <a:r>
              <a:rPr sz="1200" b="1" spc="-30" dirty="0">
                <a:latin typeface="Meiryo UI"/>
                <a:cs typeface="Meiryo UI"/>
              </a:rPr>
              <a:t>トレーサビリティ管理システム</a:t>
            </a:r>
            <a:endParaRPr sz="1200">
              <a:latin typeface="Meiryo UI"/>
              <a:cs typeface="Meiryo UI"/>
            </a:endParaRPr>
          </a:p>
        </p:txBody>
      </p:sp>
      <p:sp>
        <p:nvSpPr>
          <p:cNvPr id="19" name="object 19"/>
          <p:cNvSpPr/>
          <p:nvPr/>
        </p:nvSpPr>
        <p:spPr>
          <a:xfrm>
            <a:off x="7325106" y="5811773"/>
            <a:ext cx="3241675" cy="436245"/>
          </a:xfrm>
          <a:custGeom>
            <a:avLst/>
            <a:gdLst/>
            <a:ahLst/>
            <a:cxnLst/>
            <a:rect l="l" t="t" r="r" b="b"/>
            <a:pathLst>
              <a:path w="3241675" h="436245">
                <a:moveTo>
                  <a:pt x="882396" y="54101"/>
                </a:moveTo>
                <a:lnTo>
                  <a:pt x="822169" y="81409"/>
                </a:lnTo>
                <a:lnTo>
                  <a:pt x="778646" y="88960"/>
                </a:lnTo>
                <a:lnTo>
                  <a:pt x="725475" y="95481"/>
                </a:lnTo>
                <a:lnTo>
                  <a:pt x="663899" y="100818"/>
                </a:lnTo>
                <a:lnTo>
                  <a:pt x="595164" y="104819"/>
                </a:lnTo>
                <a:lnTo>
                  <a:pt x="520516" y="107332"/>
                </a:lnTo>
                <a:lnTo>
                  <a:pt x="441198" y="108203"/>
                </a:lnTo>
                <a:lnTo>
                  <a:pt x="361879" y="107332"/>
                </a:lnTo>
                <a:lnTo>
                  <a:pt x="287231" y="104819"/>
                </a:lnTo>
                <a:lnTo>
                  <a:pt x="218496" y="100818"/>
                </a:lnTo>
                <a:lnTo>
                  <a:pt x="156920" y="95481"/>
                </a:lnTo>
                <a:lnTo>
                  <a:pt x="103749" y="88960"/>
                </a:lnTo>
                <a:lnTo>
                  <a:pt x="60226" y="81409"/>
                </a:lnTo>
                <a:lnTo>
                  <a:pt x="7106" y="63827"/>
                </a:lnTo>
                <a:lnTo>
                  <a:pt x="0" y="54101"/>
                </a:lnTo>
                <a:lnTo>
                  <a:pt x="7106" y="44376"/>
                </a:lnTo>
                <a:lnTo>
                  <a:pt x="60226" y="26794"/>
                </a:lnTo>
                <a:lnTo>
                  <a:pt x="103749" y="19243"/>
                </a:lnTo>
                <a:lnTo>
                  <a:pt x="156920" y="12722"/>
                </a:lnTo>
                <a:lnTo>
                  <a:pt x="218496" y="7385"/>
                </a:lnTo>
                <a:lnTo>
                  <a:pt x="287231" y="3384"/>
                </a:lnTo>
                <a:lnTo>
                  <a:pt x="361879" y="871"/>
                </a:lnTo>
                <a:lnTo>
                  <a:pt x="441198" y="0"/>
                </a:lnTo>
                <a:lnTo>
                  <a:pt x="520516" y="871"/>
                </a:lnTo>
                <a:lnTo>
                  <a:pt x="595164" y="3384"/>
                </a:lnTo>
                <a:lnTo>
                  <a:pt x="663899" y="7385"/>
                </a:lnTo>
                <a:lnTo>
                  <a:pt x="725475" y="12722"/>
                </a:lnTo>
                <a:lnTo>
                  <a:pt x="778646" y="19243"/>
                </a:lnTo>
                <a:lnTo>
                  <a:pt x="822169" y="26794"/>
                </a:lnTo>
                <a:lnTo>
                  <a:pt x="875289" y="44376"/>
                </a:lnTo>
                <a:lnTo>
                  <a:pt x="882396" y="54101"/>
                </a:lnTo>
                <a:lnTo>
                  <a:pt x="882396" y="378713"/>
                </a:lnTo>
                <a:lnTo>
                  <a:pt x="822169" y="406021"/>
                </a:lnTo>
                <a:lnTo>
                  <a:pt x="778646" y="413572"/>
                </a:lnTo>
                <a:lnTo>
                  <a:pt x="725475" y="420093"/>
                </a:lnTo>
                <a:lnTo>
                  <a:pt x="663899" y="425430"/>
                </a:lnTo>
                <a:lnTo>
                  <a:pt x="595164" y="429431"/>
                </a:lnTo>
                <a:lnTo>
                  <a:pt x="520516" y="431944"/>
                </a:lnTo>
                <a:lnTo>
                  <a:pt x="441198" y="432816"/>
                </a:lnTo>
                <a:lnTo>
                  <a:pt x="361879" y="431944"/>
                </a:lnTo>
                <a:lnTo>
                  <a:pt x="287231" y="429431"/>
                </a:lnTo>
                <a:lnTo>
                  <a:pt x="218496" y="425430"/>
                </a:lnTo>
                <a:lnTo>
                  <a:pt x="156920" y="420093"/>
                </a:lnTo>
                <a:lnTo>
                  <a:pt x="103749" y="413572"/>
                </a:lnTo>
                <a:lnTo>
                  <a:pt x="60226" y="406021"/>
                </a:lnTo>
                <a:lnTo>
                  <a:pt x="7106" y="388439"/>
                </a:lnTo>
                <a:lnTo>
                  <a:pt x="0" y="378713"/>
                </a:lnTo>
                <a:lnTo>
                  <a:pt x="0" y="54101"/>
                </a:lnTo>
              </a:path>
              <a:path w="3241675" h="436245">
                <a:moveTo>
                  <a:pt x="2051303" y="57150"/>
                </a:moveTo>
                <a:lnTo>
                  <a:pt x="1991077" y="84457"/>
                </a:lnTo>
                <a:lnTo>
                  <a:pt x="1947554" y="92008"/>
                </a:lnTo>
                <a:lnTo>
                  <a:pt x="1894383" y="98529"/>
                </a:lnTo>
                <a:lnTo>
                  <a:pt x="1832807" y="103866"/>
                </a:lnTo>
                <a:lnTo>
                  <a:pt x="1764072" y="107867"/>
                </a:lnTo>
                <a:lnTo>
                  <a:pt x="1689424" y="110380"/>
                </a:lnTo>
                <a:lnTo>
                  <a:pt x="1610105" y="111251"/>
                </a:lnTo>
                <a:lnTo>
                  <a:pt x="1530787" y="110380"/>
                </a:lnTo>
                <a:lnTo>
                  <a:pt x="1456139" y="107867"/>
                </a:lnTo>
                <a:lnTo>
                  <a:pt x="1387404" y="103866"/>
                </a:lnTo>
                <a:lnTo>
                  <a:pt x="1325828" y="98529"/>
                </a:lnTo>
                <a:lnTo>
                  <a:pt x="1272657" y="92008"/>
                </a:lnTo>
                <a:lnTo>
                  <a:pt x="1229134" y="84457"/>
                </a:lnTo>
                <a:lnTo>
                  <a:pt x="1176014" y="66875"/>
                </a:lnTo>
                <a:lnTo>
                  <a:pt x="1168908" y="57150"/>
                </a:lnTo>
                <a:lnTo>
                  <a:pt x="1176014" y="47424"/>
                </a:lnTo>
                <a:lnTo>
                  <a:pt x="1229134" y="29842"/>
                </a:lnTo>
                <a:lnTo>
                  <a:pt x="1272657" y="22291"/>
                </a:lnTo>
                <a:lnTo>
                  <a:pt x="1325828" y="15770"/>
                </a:lnTo>
                <a:lnTo>
                  <a:pt x="1387404" y="10433"/>
                </a:lnTo>
                <a:lnTo>
                  <a:pt x="1456139" y="6432"/>
                </a:lnTo>
                <a:lnTo>
                  <a:pt x="1530787" y="3919"/>
                </a:lnTo>
                <a:lnTo>
                  <a:pt x="1610105" y="3047"/>
                </a:lnTo>
                <a:lnTo>
                  <a:pt x="1689424" y="3919"/>
                </a:lnTo>
                <a:lnTo>
                  <a:pt x="1764072" y="6432"/>
                </a:lnTo>
                <a:lnTo>
                  <a:pt x="1832807" y="10433"/>
                </a:lnTo>
                <a:lnTo>
                  <a:pt x="1894383" y="15770"/>
                </a:lnTo>
                <a:lnTo>
                  <a:pt x="1947554" y="22291"/>
                </a:lnTo>
                <a:lnTo>
                  <a:pt x="1991077" y="29842"/>
                </a:lnTo>
                <a:lnTo>
                  <a:pt x="2044197" y="47424"/>
                </a:lnTo>
                <a:lnTo>
                  <a:pt x="2051303" y="57150"/>
                </a:lnTo>
                <a:lnTo>
                  <a:pt x="2051303" y="381761"/>
                </a:lnTo>
                <a:lnTo>
                  <a:pt x="1991077" y="409069"/>
                </a:lnTo>
                <a:lnTo>
                  <a:pt x="1947554" y="416620"/>
                </a:lnTo>
                <a:lnTo>
                  <a:pt x="1894383" y="423141"/>
                </a:lnTo>
                <a:lnTo>
                  <a:pt x="1832807" y="428478"/>
                </a:lnTo>
                <a:lnTo>
                  <a:pt x="1764072" y="432479"/>
                </a:lnTo>
                <a:lnTo>
                  <a:pt x="1689424" y="434992"/>
                </a:lnTo>
                <a:lnTo>
                  <a:pt x="1610105" y="435863"/>
                </a:lnTo>
                <a:lnTo>
                  <a:pt x="1530787" y="434992"/>
                </a:lnTo>
                <a:lnTo>
                  <a:pt x="1456139" y="432479"/>
                </a:lnTo>
                <a:lnTo>
                  <a:pt x="1387404" y="428478"/>
                </a:lnTo>
                <a:lnTo>
                  <a:pt x="1325828" y="423141"/>
                </a:lnTo>
                <a:lnTo>
                  <a:pt x="1272657" y="416620"/>
                </a:lnTo>
                <a:lnTo>
                  <a:pt x="1229134" y="409069"/>
                </a:lnTo>
                <a:lnTo>
                  <a:pt x="1176014" y="391487"/>
                </a:lnTo>
                <a:lnTo>
                  <a:pt x="1168908" y="381761"/>
                </a:lnTo>
                <a:lnTo>
                  <a:pt x="1168908" y="57150"/>
                </a:lnTo>
              </a:path>
              <a:path w="3241675" h="436245">
                <a:moveTo>
                  <a:pt x="3241548" y="54101"/>
                </a:moveTo>
                <a:lnTo>
                  <a:pt x="3181321" y="81409"/>
                </a:lnTo>
                <a:lnTo>
                  <a:pt x="3137798" y="88960"/>
                </a:lnTo>
                <a:lnTo>
                  <a:pt x="3084627" y="95481"/>
                </a:lnTo>
                <a:lnTo>
                  <a:pt x="3023051" y="100818"/>
                </a:lnTo>
                <a:lnTo>
                  <a:pt x="2954316" y="104819"/>
                </a:lnTo>
                <a:lnTo>
                  <a:pt x="2879668" y="107332"/>
                </a:lnTo>
                <a:lnTo>
                  <a:pt x="2800350" y="108203"/>
                </a:lnTo>
                <a:lnTo>
                  <a:pt x="2721031" y="107332"/>
                </a:lnTo>
                <a:lnTo>
                  <a:pt x="2646383" y="104819"/>
                </a:lnTo>
                <a:lnTo>
                  <a:pt x="2577648" y="100818"/>
                </a:lnTo>
                <a:lnTo>
                  <a:pt x="2516072" y="95481"/>
                </a:lnTo>
                <a:lnTo>
                  <a:pt x="2462901" y="88960"/>
                </a:lnTo>
                <a:lnTo>
                  <a:pt x="2419378" y="81409"/>
                </a:lnTo>
                <a:lnTo>
                  <a:pt x="2366258" y="63827"/>
                </a:lnTo>
                <a:lnTo>
                  <a:pt x="2359152" y="54101"/>
                </a:lnTo>
                <a:lnTo>
                  <a:pt x="2366258" y="44376"/>
                </a:lnTo>
                <a:lnTo>
                  <a:pt x="2419378" y="26794"/>
                </a:lnTo>
                <a:lnTo>
                  <a:pt x="2462901" y="19243"/>
                </a:lnTo>
                <a:lnTo>
                  <a:pt x="2516072" y="12722"/>
                </a:lnTo>
                <a:lnTo>
                  <a:pt x="2577648" y="7385"/>
                </a:lnTo>
                <a:lnTo>
                  <a:pt x="2646383" y="3384"/>
                </a:lnTo>
                <a:lnTo>
                  <a:pt x="2721031" y="871"/>
                </a:lnTo>
                <a:lnTo>
                  <a:pt x="2800350" y="0"/>
                </a:lnTo>
                <a:lnTo>
                  <a:pt x="2879668" y="871"/>
                </a:lnTo>
                <a:lnTo>
                  <a:pt x="2954316" y="3384"/>
                </a:lnTo>
                <a:lnTo>
                  <a:pt x="3023051" y="7385"/>
                </a:lnTo>
                <a:lnTo>
                  <a:pt x="3084627" y="12722"/>
                </a:lnTo>
                <a:lnTo>
                  <a:pt x="3137798" y="19243"/>
                </a:lnTo>
                <a:lnTo>
                  <a:pt x="3181321" y="26794"/>
                </a:lnTo>
                <a:lnTo>
                  <a:pt x="3234441" y="44376"/>
                </a:lnTo>
                <a:lnTo>
                  <a:pt x="3241548" y="54101"/>
                </a:lnTo>
                <a:lnTo>
                  <a:pt x="3241548" y="378713"/>
                </a:lnTo>
                <a:lnTo>
                  <a:pt x="3181321" y="406021"/>
                </a:lnTo>
                <a:lnTo>
                  <a:pt x="3137798" y="413572"/>
                </a:lnTo>
                <a:lnTo>
                  <a:pt x="3084627" y="420093"/>
                </a:lnTo>
                <a:lnTo>
                  <a:pt x="3023051" y="425430"/>
                </a:lnTo>
                <a:lnTo>
                  <a:pt x="2954316" y="429431"/>
                </a:lnTo>
                <a:lnTo>
                  <a:pt x="2879668" y="431944"/>
                </a:lnTo>
                <a:lnTo>
                  <a:pt x="2800350" y="432816"/>
                </a:lnTo>
                <a:lnTo>
                  <a:pt x="2721031" y="431944"/>
                </a:lnTo>
                <a:lnTo>
                  <a:pt x="2646383" y="429431"/>
                </a:lnTo>
                <a:lnTo>
                  <a:pt x="2577648" y="425430"/>
                </a:lnTo>
                <a:lnTo>
                  <a:pt x="2516072" y="420093"/>
                </a:lnTo>
                <a:lnTo>
                  <a:pt x="2462901" y="413572"/>
                </a:lnTo>
                <a:lnTo>
                  <a:pt x="2419378" y="406021"/>
                </a:lnTo>
                <a:lnTo>
                  <a:pt x="2366258" y="388439"/>
                </a:lnTo>
                <a:lnTo>
                  <a:pt x="2359152" y="378713"/>
                </a:lnTo>
                <a:lnTo>
                  <a:pt x="2359152" y="54101"/>
                </a:lnTo>
              </a:path>
            </a:pathLst>
          </a:custGeom>
          <a:ln w="28575">
            <a:solidFill>
              <a:srgbClr val="7E7E7E"/>
            </a:solidFill>
          </a:ln>
        </p:spPr>
        <p:txBody>
          <a:bodyPr wrap="square" lIns="0" tIns="0" rIns="0" bIns="0" rtlCol="0"/>
          <a:lstStyle/>
          <a:p>
            <a:endParaRPr/>
          </a:p>
        </p:txBody>
      </p:sp>
      <p:sp>
        <p:nvSpPr>
          <p:cNvPr id="20" name="object 20"/>
          <p:cNvSpPr txBox="1"/>
          <p:nvPr/>
        </p:nvSpPr>
        <p:spPr>
          <a:xfrm>
            <a:off x="7482585" y="5955283"/>
            <a:ext cx="3042920" cy="208279"/>
          </a:xfrm>
          <a:prstGeom prst="rect">
            <a:avLst/>
          </a:prstGeom>
        </p:spPr>
        <p:txBody>
          <a:bodyPr vert="horz" wrap="square" lIns="0" tIns="12700" rIns="0" bIns="0" rtlCol="0">
            <a:spAutoFit/>
          </a:bodyPr>
          <a:lstStyle/>
          <a:p>
            <a:pPr>
              <a:lnSpc>
                <a:spcPct val="100000"/>
              </a:lnSpc>
              <a:spcBef>
                <a:spcPts val="100"/>
              </a:spcBef>
              <a:tabLst>
                <a:tab pos="1116965" algn="l"/>
                <a:tab pos="2254885" algn="l"/>
              </a:tabLst>
            </a:pPr>
            <a:r>
              <a:rPr sz="1200" b="1" spc="-10" dirty="0">
                <a:latin typeface="Meiryo UI"/>
                <a:cs typeface="Meiryo UI"/>
              </a:rPr>
              <a:t>70⇒</a:t>
            </a:r>
            <a:r>
              <a:rPr sz="1200" b="1" spc="-10" dirty="0">
                <a:solidFill>
                  <a:srgbClr val="D21B1A"/>
                </a:solidFill>
                <a:latin typeface="Meiryo UI"/>
                <a:cs typeface="Meiryo UI"/>
              </a:rPr>
              <a:t>60</a:t>
            </a:r>
            <a:r>
              <a:rPr sz="1200" b="1" dirty="0">
                <a:solidFill>
                  <a:srgbClr val="D21B1A"/>
                </a:solidFill>
                <a:latin typeface="Meiryo UI"/>
                <a:cs typeface="Meiryo UI"/>
              </a:rPr>
              <a:t>	</a:t>
            </a:r>
            <a:r>
              <a:rPr sz="1200" b="1" spc="-10" dirty="0">
                <a:latin typeface="Meiryo UI"/>
                <a:cs typeface="Meiryo UI"/>
              </a:rPr>
              <a:t>100⇒</a:t>
            </a:r>
            <a:r>
              <a:rPr sz="1200" b="1" spc="-10" dirty="0">
                <a:solidFill>
                  <a:srgbClr val="D21B1A"/>
                </a:solidFill>
                <a:latin typeface="Meiryo UI"/>
                <a:cs typeface="Meiryo UI"/>
              </a:rPr>
              <a:t>90</a:t>
            </a:r>
            <a:r>
              <a:rPr sz="1200" b="1" dirty="0">
                <a:solidFill>
                  <a:srgbClr val="D21B1A"/>
                </a:solidFill>
                <a:latin typeface="Meiryo UI"/>
                <a:cs typeface="Meiryo UI"/>
              </a:rPr>
              <a:t>	</a:t>
            </a:r>
            <a:r>
              <a:rPr sz="1200" b="1" spc="-10" dirty="0">
                <a:latin typeface="Meiryo UI"/>
                <a:cs typeface="Meiryo UI"/>
              </a:rPr>
              <a:t>180⇒</a:t>
            </a:r>
            <a:r>
              <a:rPr sz="1200" b="1" spc="-10" dirty="0">
                <a:solidFill>
                  <a:srgbClr val="D21B1A"/>
                </a:solidFill>
                <a:latin typeface="Meiryo UI"/>
                <a:cs typeface="Meiryo UI"/>
              </a:rPr>
              <a:t>170</a:t>
            </a:r>
            <a:endParaRPr sz="1200">
              <a:latin typeface="Meiryo UI"/>
              <a:cs typeface="Meiryo UI"/>
            </a:endParaRPr>
          </a:p>
        </p:txBody>
      </p:sp>
      <p:grpSp>
        <p:nvGrpSpPr>
          <p:cNvPr id="21" name="object 21"/>
          <p:cNvGrpSpPr/>
          <p:nvPr/>
        </p:nvGrpSpPr>
        <p:grpSpPr>
          <a:xfrm>
            <a:off x="7239190" y="5562790"/>
            <a:ext cx="4471035" cy="778510"/>
            <a:chOff x="7239190" y="5562790"/>
            <a:chExt cx="4471035" cy="778510"/>
          </a:xfrm>
        </p:grpSpPr>
        <p:sp>
          <p:nvSpPr>
            <p:cNvPr id="22" name="object 22"/>
            <p:cNvSpPr/>
            <p:nvPr/>
          </p:nvSpPr>
          <p:spPr>
            <a:xfrm>
              <a:off x="10813542" y="5811774"/>
              <a:ext cx="882650" cy="433070"/>
            </a:xfrm>
            <a:custGeom>
              <a:avLst/>
              <a:gdLst/>
              <a:ahLst/>
              <a:cxnLst/>
              <a:rect l="l" t="t" r="r" b="b"/>
              <a:pathLst>
                <a:path w="882650" h="433070">
                  <a:moveTo>
                    <a:pt x="882396" y="54101"/>
                  </a:moveTo>
                  <a:lnTo>
                    <a:pt x="822169" y="81409"/>
                  </a:lnTo>
                  <a:lnTo>
                    <a:pt x="778646" y="88960"/>
                  </a:lnTo>
                  <a:lnTo>
                    <a:pt x="725475" y="95481"/>
                  </a:lnTo>
                  <a:lnTo>
                    <a:pt x="663899" y="100818"/>
                  </a:lnTo>
                  <a:lnTo>
                    <a:pt x="595164" y="104819"/>
                  </a:lnTo>
                  <a:lnTo>
                    <a:pt x="520516" y="107332"/>
                  </a:lnTo>
                  <a:lnTo>
                    <a:pt x="441198" y="108203"/>
                  </a:lnTo>
                  <a:lnTo>
                    <a:pt x="361879" y="107332"/>
                  </a:lnTo>
                  <a:lnTo>
                    <a:pt x="287231" y="104819"/>
                  </a:lnTo>
                  <a:lnTo>
                    <a:pt x="218496" y="100818"/>
                  </a:lnTo>
                  <a:lnTo>
                    <a:pt x="156920" y="95481"/>
                  </a:lnTo>
                  <a:lnTo>
                    <a:pt x="103749" y="88960"/>
                  </a:lnTo>
                  <a:lnTo>
                    <a:pt x="60226" y="81409"/>
                  </a:lnTo>
                  <a:lnTo>
                    <a:pt x="7106" y="63827"/>
                  </a:lnTo>
                  <a:lnTo>
                    <a:pt x="0" y="54101"/>
                  </a:lnTo>
                  <a:lnTo>
                    <a:pt x="7106" y="44376"/>
                  </a:lnTo>
                  <a:lnTo>
                    <a:pt x="60226" y="26794"/>
                  </a:lnTo>
                  <a:lnTo>
                    <a:pt x="103749" y="19243"/>
                  </a:lnTo>
                  <a:lnTo>
                    <a:pt x="156920" y="12722"/>
                  </a:lnTo>
                  <a:lnTo>
                    <a:pt x="218496" y="7385"/>
                  </a:lnTo>
                  <a:lnTo>
                    <a:pt x="287231" y="3384"/>
                  </a:lnTo>
                  <a:lnTo>
                    <a:pt x="361879" y="871"/>
                  </a:lnTo>
                  <a:lnTo>
                    <a:pt x="441198" y="0"/>
                  </a:lnTo>
                  <a:lnTo>
                    <a:pt x="520516" y="871"/>
                  </a:lnTo>
                  <a:lnTo>
                    <a:pt x="595164" y="3384"/>
                  </a:lnTo>
                  <a:lnTo>
                    <a:pt x="663899" y="7385"/>
                  </a:lnTo>
                  <a:lnTo>
                    <a:pt x="725475" y="12722"/>
                  </a:lnTo>
                  <a:lnTo>
                    <a:pt x="778646" y="19243"/>
                  </a:lnTo>
                  <a:lnTo>
                    <a:pt x="822169" y="26794"/>
                  </a:lnTo>
                  <a:lnTo>
                    <a:pt x="875289" y="44376"/>
                  </a:lnTo>
                  <a:lnTo>
                    <a:pt x="882396" y="54101"/>
                  </a:lnTo>
                  <a:lnTo>
                    <a:pt x="882396" y="378713"/>
                  </a:lnTo>
                  <a:lnTo>
                    <a:pt x="822169" y="406021"/>
                  </a:lnTo>
                  <a:lnTo>
                    <a:pt x="778646" y="413572"/>
                  </a:lnTo>
                  <a:lnTo>
                    <a:pt x="725475" y="420093"/>
                  </a:lnTo>
                  <a:lnTo>
                    <a:pt x="663899" y="425430"/>
                  </a:lnTo>
                  <a:lnTo>
                    <a:pt x="595164" y="429431"/>
                  </a:lnTo>
                  <a:lnTo>
                    <a:pt x="520516" y="431944"/>
                  </a:lnTo>
                  <a:lnTo>
                    <a:pt x="441198" y="432816"/>
                  </a:lnTo>
                  <a:lnTo>
                    <a:pt x="361879" y="431944"/>
                  </a:lnTo>
                  <a:lnTo>
                    <a:pt x="287231" y="429431"/>
                  </a:lnTo>
                  <a:lnTo>
                    <a:pt x="218496" y="425430"/>
                  </a:lnTo>
                  <a:lnTo>
                    <a:pt x="156920" y="420093"/>
                  </a:lnTo>
                  <a:lnTo>
                    <a:pt x="103749" y="413572"/>
                  </a:lnTo>
                  <a:lnTo>
                    <a:pt x="60226" y="406021"/>
                  </a:lnTo>
                  <a:lnTo>
                    <a:pt x="7106" y="388439"/>
                  </a:lnTo>
                  <a:lnTo>
                    <a:pt x="0" y="378713"/>
                  </a:lnTo>
                  <a:lnTo>
                    <a:pt x="0" y="54101"/>
                  </a:lnTo>
                </a:path>
              </a:pathLst>
            </a:custGeom>
            <a:ln w="28575">
              <a:solidFill>
                <a:srgbClr val="7E7E7E"/>
              </a:solidFill>
            </a:ln>
          </p:spPr>
          <p:txBody>
            <a:bodyPr wrap="square" lIns="0" tIns="0" rIns="0" bIns="0" rtlCol="0"/>
            <a:lstStyle/>
            <a:p>
              <a:endParaRPr/>
            </a:p>
          </p:txBody>
        </p:sp>
        <p:sp>
          <p:nvSpPr>
            <p:cNvPr id="23" name="object 23"/>
            <p:cNvSpPr/>
            <p:nvPr/>
          </p:nvSpPr>
          <p:spPr>
            <a:xfrm>
              <a:off x="8207375" y="5963081"/>
              <a:ext cx="1477010" cy="133985"/>
            </a:xfrm>
            <a:custGeom>
              <a:avLst/>
              <a:gdLst/>
              <a:ahLst/>
              <a:cxnLst/>
              <a:rect l="l" t="t" r="r" b="b"/>
              <a:pathLst>
                <a:path w="1477009" h="133985">
                  <a:moveTo>
                    <a:pt x="286258" y="68389"/>
                  </a:moveTo>
                  <a:lnTo>
                    <a:pt x="173228" y="762"/>
                  </a:lnTo>
                  <a:lnTo>
                    <a:pt x="164465" y="2959"/>
                  </a:lnTo>
                  <a:lnTo>
                    <a:pt x="156337" y="16497"/>
                  </a:lnTo>
                  <a:lnTo>
                    <a:pt x="158623" y="25273"/>
                  </a:lnTo>
                  <a:lnTo>
                    <a:pt x="205117" y="53174"/>
                  </a:lnTo>
                  <a:lnTo>
                    <a:pt x="254" y="50812"/>
                  </a:lnTo>
                  <a:lnTo>
                    <a:pt x="215" y="53771"/>
                  </a:lnTo>
                  <a:lnTo>
                    <a:pt x="101" y="67754"/>
                  </a:lnTo>
                  <a:lnTo>
                    <a:pt x="0" y="79387"/>
                  </a:lnTo>
                  <a:lnTo>
                    <a:pt x="204825" y="81749"/>
                  </a:lnTo>
                  <a:lnTo>
                    <a:pt x="157607" y="108546"/>
                  </a:lnTo>
                  <a:lnTo>
                    <a:pt x="155194" y="117271"/>
                  </a:lnTo>
                  <a:lnTo>
                    <a:pt x="163068" y="131000"/>
                  </a:lnTo>
                  <a:lnTo>
                    <a:pt x="171704" y="133400"/>
                  </a:lnTo>
                  <a:lnTo>
                    <a:pt x="261658" y="82346"/>
                  </a:lnTo>
                  <a:lnTo>
                    <a:pt x="286258" y="68389"/>
                  </a:lnTo>
                  <a:close/>
                </a:path>
                <a:path w="1477009" h="133985">
                  <a:moveTo>
                    <a:pt x="1476502" y="65100"/>
                  </a:moveTo>
                  <a:lnTo>
                    <a:pt x="1451940" y="51117"/>
                  </a:lnTo>
                  <a:lnTo>
                    <a:pt x="1448282" y="49034"/>
                  </a:lnTo>
                  <a:lnTo>
                    <a:pt x="1448282" y="77838"/>
                  </a:lnTo>
                  <a:lnTo>
                    <a:pt x="1448168" y="65100"/>
                  </a:lnTo>
                  <a:lnTo>
                    <a:pt x="1448181" y="65722"/>
                  </a:lnTo>
                  <a:lnTo>
                    <a:pt x="1448282" y="77838"/>
                  </a:lnTo>
                  <a:lnTo>
                    <a:pt x="1448282" y="49034"/>
                  </a:lnTo>
                  <a:lnTo>
                    <a:pt x="1362202" y="0"/>
                  </a:lnTo>
                  <a:lnTo>
                    <a:pt x="1353439" y="2387"/>
                  </a:lnTo>
                  <a:lnTo>
                    <a:pt x="1345565" y="16103"/>
                  </a:lnTo>
                  <a:lnTo>
                    <a:pt x="1347978" y="24828"/>
                  </a:lnTo>
                  <a:lnTo>
                    <a:pt x="1395145" y="51689"/>
                  </a:lnTo>
                  <a:lnTo>
                    <a:pt x="1168908" y="54102"/>
                  </a:lnTo>
                  <a:lnTo>
                    <a:pt x="1168996" y="65100"/>
                  </a:lnTo>
                  <a:lnTo>
                    <a:pt x="1169111" y="77838"/>
                  </a:lnTo>
                  <a:lnTo>
                    <a:pt x="1169162" y="82677"/>
                  </a:lnTo>
                  <a:lnTo>
                    <a:pt x="1395501" y="80264"/>
                  </a:lnTo>
                  <a:lnTo>
                    <a:pt x="1348867" y="108115"/>
                  </a:lnTo>
                  <a:lnTo>
                    <a:pt x="1346708" y="116878"/>
                  </a:lnTo>
                  <a:lnTo>
                    <a:pt x="1354836" y="130429"/>
                  </a:lnTo>
                  <a:lnTo>
                    <a:pt x="1363599" y="132638"/>
                  </a:lnTo>
                  <a:lnTo>
                    <a:pt x="1476502" y="65100"/>
                  </a:lnTo>
                  <a:close/>
                </a:path>
              </a:pathLst>
            </a:custGeom>
            <a:solidFill>
              <a:srgbClr val="30859C"/>
            </a:solidFill>
          </p:spPr>
          <p:txBody>
            <a:bodyPr wrap="square" lIns="0" tIns="0" rIns="0" bIns="0" rtlCol="0"/>
            <a:lstStyle/>
            <a:p>
              <a:endParaRPr/>
            </a:p>
          </p:txBody>
        </p:sp>
        <p:pic>
          <p:nvPicPr>
            <p:cNvPr id="24" name="object 24"/>
            <p:cNvPicPr/>
            <p:nvPr/>
          </p:nvPicPr>
          <p:blipFill>
            <a:blip r:embed="rId2" cstate="print"/>
            <a:stretch>
              <a:fillRect/>
            </a:stretch>
          </p:blipFill>
          <p:spPr>
            <a:xfrm>
              <a:off x="10566654" y="5961862"/>
              <a:ext cx="246761" cy="132638"/>
            </a:xfrm>
            <a:prstGeom prst="rect">
              <a:avLst/>
            </a:prstGeom>
          </p:spPr>
        </p:pic>
        <p:sp>
          <p:nvSpPr>
            <p:cNvPr id="25" name="object 25"/>
            <p:cNvSpPr/>
            <p:nvPr/>
          </p:nvSpPr>
          <p:spPr>
            <a:xfrm>
              <a:off x="7253478" y="5577078"/>
              <a:ext cx="3368040" cy="749935"/>
            </a:xfrm>
            <a:custGeom>
              <a:avLst/>
              <a:gdLst/>
              <a:ahLst/>
              <a:cxnLst/>
              <a:rect l="l" t="t" r="r" b="b"/>
              <a:pathLst>
                <a:path w="3368040" h="749935">
                  <a:moveTo>
                    <a:pt x="0" y="749808"/>
                  </a:moveTo>
                  <a:lnTo>
                    <a:pt x="3368039" y="749808"/>
                  </a:lnTo>
                  <a:lnTo>
                    <a:pt x="3368039" y="0"/>
                  </a:lnTo>
                  <a:lnTo>
                    <a:pt x="0" y="0"/>
                  </a:lnTo>
                  <a:lnTo>
                    <a:pt x="0" y="749808"/>
                  </a:lnTo>
                  <a:close/>
                </a:path>
              </a:pathLst>
            </a:custGeom>
            <a:ln w="28574">
              <a:solidFill>
                <a:srgbClr val="7E7E7E"/>
              </a:solidFill>
              <a:prstDash val="sysDot"/>
            </a:ln>
          </p:spPr>
          <p:txBody>
            <a:bodyPr wrap="square" lIns="0" tIns="0" rIns="0" bIns="0" rtlCol="0"/>
            <a:lstStyle/>
            <a:p>
              <a:endParaRPr/>
            </a:p>
          </p:txBody>
        </p:sp>
      </p:grpSp>
      <p:sp>
        <p:nvSpPr>
          <p:cNvPr id="26" name="object 26"/>
          <p:cNvSpPr txBox="1"/>
          <p:nvPr/>
        </p:nvSpPr>
        <p:spPr>
          <a:xfrm>
            <a:off x="8388095" y="5610555"/>
            <a:ext cx="1109980" cy="186690"/>
          </a:xfrm>
          <a:prstGeom prst="rect">
            <a:avLst/>
          </a:prstGeom>
        </p:spPr>
        <p:txBody>
          <a:bodyPr vert="horz" wrap="square" lIns="0" tIns="13335" rIns="0" bIns="0" rtlCol="0">
            <a:spAutoFit/>
          </a:bodyPr>
          <a:lstStyle/>
          <a:p>
            <a:pPr>
              <a:lnSpc>
                <a:spcPct val="100000"/>
              </a:lnSpc>
              <a:spcBef>
                <a:spcPts val="105"/>
              </a:spcBef>
            </a:pPr>
            <a:r>
              <a:rPr sz="1050" b="1" spc="-20" dirty="0">
                <a:latin typeface="Meiryo UI"/>
                <a:cs typeface="Meiryo UI"/>
              </a:rPr>
              <a:t>プラットフォーム基盤</a:t>
            </a:r>
            <a:endParaRPr sz="1050">
              <a:latin typeface="Meiryo UI"/>
              <a:cs typeface="Meiryo UI"/>
            </a:endParaRPr>
          </a:p>
        </p:txBody>
      </p:sp>
      <p:sp>
        <p:nvSpPr>
          <p:cNvPr id="27" name="object 27"/>
          <p:cNvSpPr txBox="1"/>
          <p:nvPr/>
        </p:nvSpPr>
        <p:spPr>
          <a:xfrm>
            <a:off x="10722102" y="5574029"/>
            <a:ext cx="1035050" cy="751840"/>
          </a:xfrm>
          <a:prstGeom prst="rect">
            <a:avLst/>
          </a:prstGeom>
          <a:ln w="28575">
            <a:solidFill>
              <a:srgbClr val="7E7E7E"/>
            </a:solidFill>
          </a:ln>
        </p:spPr>
        <p:txBody>
          <a:bodyPr vert="horz" wrap="square" lIns="0" tIns="47625" rIns="0" bIns="0" rtlCol="0">
            <a:spAutoFit/>
          </a:bodyPr>
          <a:lstStyle/>
          <a:p>
            <a:pPr algn="ctr">
              <a:lnSpc>
                <a:spcPct val="100000"/>
              </a:lnSpc>
              <a:spcBef>
                <a:spcPts val="375"/>
              </a:spcBef>
            </a:pPr>
            <a:r>
              <a:rPr sz="1050" b="1" spc="-15" dirty="0">
                <a:latin typeface="Meiryo UI"/>
                <a:cs typeface="Meiryo UI"/>
              </a:rPr>
              <a:t>各者基盤</a:t>
            </a:r>
            <a:endParaRPr sz="1050">
              <a:latin typeface="Meiryo UI"/>
              <a:cs typeface="Meiryo UI"/>
            </a:endParaRPr>
          </a:p>
          <a:p>
            <a:pPr marL="30480" algn="ctr">
              <a:lnSpc>
                <a:spcPct val="100000"/>
              </a:lnSpc>
              <a:spcBef>
                <a:spcPts val="1440"/>
              </a:spcBef>
            </a:pPr>
            <a:r>
              <a:rPr sz="1200" b="1" spc="-10" dirty="0">
                <a:latin typeface="Meiryo UI"/>
                <a:cs typeface="Meiryo UI"/>
              </a:rPr>
              <a:t>460⇒</a:t>
            </a:r>
            <a:r>
              <a:rPr sz="1200" b="1" spc="-10" dirty="0">
                <a:solidFill>
                  <a:srgbClr val="D21B1A"/>
                </a:solidFill>
                <a:latin typeface="Meiryo UI"/>
                <a:cs typeface="Meiryo UI"/>
              </a:rPr>
              <a:t>450</a:t>
            </a:r>
            <a:endParaRPr sz="1200">
              <a:latin typeface="Meiryo UI"/>
              <a:cs typeface="Meiryo UI"/>
            </a:endParaRPr>
          </a:p>
        </p:txBody>
      </p:sp>
      <p:sp>
        <p:nvSpPr>
          <p:cNvPr id="28" name="object 28"/>
          <p:cNvSpPr/>
          <p:nvPr/>
        </p:nvSpPr>
        <p:spPr>
          <a:xfrm>
            <a:off x="7325106" y="3245357"/>
            <a:ext cx="882650" cy="439420"/>
          </a:xfrm>
          <a:custGeom>
            <a:avLst/>
            <a:gdLst/>
            <a:ahLst/>
            <a:cxnLst/>
            <a:rect l="l" t="t" r="r" b="b"/>
            <a:pathLst>
              <a:path w="882650" h="439420">
                <a:moveTo>
                  <a:pt x="0" y="438912"/>
                </a:moveTo>
                <a:lnTo>
                  <a:pt x="882396" y="438912"/>
                </a:lnTo>
                <a:lnTo>
                  <a:pt x="882396" y="0"/>
                </a:lnTo>
                <a:lnTo>
                  <a:pt x="0" y="0"/>
                </a:lnTo>
                <a:lnTo>
                  <a:pt x="0" y="438912"/>
                </a:lnTo>
                <a:close/>
              </a:path>
            </a:pathLst>
          </a:custGeom>
          <a:ln w="28575">
            <a:solidFill>
              <a:srgbClr val="7E7E7E"/>
            </a:solidFill>
          </a:ln>
        </p:spPr>
        <p:txBody>
          <a:bodyPr wrap="square" lIns="0" tIns="0" rIns="0" bIns="0" rtlCol="0"/>
          <a:lstStyle/>
          <a:p>
            <a:endParaRPr/>
          </a:p>
        </p:txBody>
      </p:sp>
      <p:sp>
        <p:nvSpPr>
          <p:cNvPr id="29" name="object 29"/>
          <p:cNvSpPr txBox="1"/>
          <p:nvPr/>
        </p:nvSpPr>
        <p:spPr>
          <a:xfrm>
            <a:off x="7353427" y="3269107"/>
            <a:ext cx="824865" cy="391795"/>
          </a:xfrm>
          <a:prstGeom prst="rect">
            <a:avLst/>
          </a:prstGeom>
        </p:spPr>
        <p:txBody>
          <a:bodyPr vert="horz" wrap="square" lIns="0" tIns="12700" rIns="0" bIns="0" rtlCol="0">
            <a:spAutoFit/>
          </a:bodyPr>
          <a:lstStyle/>
          <a:p>
            <a:pPr algn="ctr">
              <a:lnSpc>
                <a:spcPct val="100000"/>
              </a:lnSpc>
              <a:spcBef>
                <a:spcPts val="100"/>
              </a:spcBef>
            </a:pPr>
            <a:r>
              <a:rPr sz="1200" b="1" dirty="0">
                <a:latin typeface="Meiryo UI"/>
                <a:cs typeface="Meiryo UI"/>
              </a:rPr>
              <a:t>企業</a:t>
            </a:r>
            <a:r>
              <a:rPr sz="1200" b="1" spc="-50" dirty="0">
                <a:latin typeface="Meiryo UI"/>
                <a:cs typeface="Meiryo UI"/>
              </a:rPr>
              <a:t>A</a:t>
            </a:r>
            <a:endParaRPr sz="1200">
              <a:latin typeface="Meiryo UI"/>
              <a:cs typeface="Meiryo UI"/>
            </a:endParaRPr>
          </a:p>
          <a:p>
            <a:pPr algn="ctr">
              <a:lnSpc>
                <a:spcPct val="100000"/>
              </a:lnSpc>
            </a:pPr>
            <a:r>
              <a:rPr sz="1200" b="1" spc="-20" dirty="0">
                <a:latin typeface="Meiryo UI"/>
                <a:cs typeface="Meiryo UI"/>
              </a:rPr>
              <a:t>既存システム</a:t>
            </a:r>
            <a:endParaRPr sz="1200">
              <a:latin typeface="Meiryo UI"/>
              <a:cs typeface="Meiryo UI"/>
            </a:endParaRPr>
          </a:p>
        </p:txBody>
      </p:sp>
      <p:sp>
        <p:nvSpPr>
          <p:cNvPr id="30" name="object 30"/>
          <p:cNvSpPr/>
          <p:nvPr/>
        </p:nvSpPr>
        <p:spPr>
          <a:xfrm>
            <a:off x="8495538" y="3239261"/>
            <a:ext cx="883919" cy="439420"/>
          </a:xfrm>
          <a:custGeom>
            <a:avLst/>
            <a:gdLst/>
            <a:ahLst/>
            <a:cxnLst/>
            <a:rect l="l" t="t" r="r" b="b"/>
            <a:pathLst>
              <a:path w="883920" h="439420">
                <a:moveTo>
                  <a:pt x="0" y="438912"/>
                </a:moveTo>
                <a:lnTo>
                  <a:pt x="883920" y="438912"/>
                </a:lnTo>
                <a:lnTo>
                  <a:pt x="883920" y="0"/>
                </a:lnTo>
                <a:lnTo>
                  <a:pt x="0" y="0"/>
                </a:lnTo>
                <a:lnTo>
                  <a:pt x="0" y="438912"/>
                </a:lnTo>
                <a:close/>
              </a:path>
            </a:pathLst>
          </a:custGeom>
          <a:ln w="28575">
            <a:solidFill>
              <a:srgbClr val="7E7E7E"/>
            </a:solidFill>
          </a:ln>
        </p:spPr>
        <p:txBody>
          <a:bodyPr wrap="square" lIns="0" tIns="0" rIns="0" bIns="0" rtlCol="0"/>
          <a:lstStyle/>
          <a:p>
            <a:endParaRPr/>
          </a:p>
        </p:txBody>
      </p:sp>
      <p:sp>
        <p:nvSpPr>
          <p:cNvPr id="31" name="object 31"/>
          <p:cNvSpPr txBox="1"/>
          <p:nvPr/>
        </p:nvSpPr>
        <p:spPr>
          <a:xfrm>
            <a:off x="8717026" y="3263010"/>
            <a:ext cx="441959" cy="391160"/>
          </a:xfrm>
          <a:prstGeom prst="rect">
            <a:avLst/>
          </a:prstGeom>
        </p:spPr>
        <p:txBody>
          <a:bodyPr vert="horz" wrap="square" lIns="0" tIns="12700" rIns="0" bIns="0" rtlCol="0">
            <a:spAutoFit/>
          </a:bodyPr>
          <a:lstStyle/>
          <a:p>
            <a:pPr marL="26034" marR="5080" indent="-13970">
              <a:lnSpc>
                <a:spcPct val="100000"/>
              </a:lnSpc>
              <a:spcBef>
                <a:spcPts val="100"/>
              </a:spcBef>
            </a:pPr>
            <a:r>
              <a:rPr sz="1200" b="1" dirty="0">
                <a:latin typeface="Meiryo UI"/>
                <a:cs typeface="Meiryo UI"/>
              </a:rPr>
              <a:t>企業</a:t>
            </a:r>
            <a:r>
              <a:rPr sz="1200" b="1" spc="-50" dirty="0">
                <a:latin typeface="Meiryo UI"/>
                <a:cs typeface="Meiryo UI"/>
              </a:rPr>
              <a:t>B</a:t>
            </a:r>
            <a:r>
              <a:rPr sz="1200" b="1" spc="-35" dirty="0">
                <a:latin typeface="Meiryo UI"/>
                <a:cs typeface="Meiryo UI"/>
              </a:rPr>
              <a:t>ユーザ</a:t>
            </a:r>
            <a:endParaRPr sz="1200">
              <a:latin typeface="Meiryo UI"/>
              <a:cs typeface="Meiryo UI"/>
            </a:endParaRPr>
          </a:p>
        </p:txBody>
      </p:sp>
      <p:sp>
        <p:nvSpPr>
          <p:cNvPr id="32" name="object 32"/>
          <p:cNvSpPr/>
          <p:nvPr/>
        </p:nvSpPr>
        <p:spPr>
          <a:xfrm>
            <a:off x="9684257" y="3245357"/>
            <a:ext cx="882650" cy="439420"/>
          </a:xfrm>
          <a:custGeom>
            <a:avLst/>
            <a:gdLst/>
            <a:ahLst/>
            <a:cxnLst/>
            <a:rect l="l" t="t" r="r" b="b"/>
            <a:pathLst>
              <a:path w="882650" h="439420">
                <a:moveTo>
                  <a:pt x="0" y="438912"/>
                </a:moveTo>
                <a:lnTo>
                  <a:pt x="882396" y="438912"/>
                </a:lnTo>
                <a:lnTo>
                  <a:pt x="882396" y="0"/>
                </a:lnTo>
                <a:lnTo>
                  <a:pt x="0" y="0"/>
                </a:lnTo>
                <a:lnTo>
                  <a:pt x="0" y="438912"/>
                </a:lnTo>
                <a:close/>
              </a:path>
            </a:pathLst>
          </a:custGeom>
          <a:ln w="28575">
            <a:solidFill>
              <a:srgbClr val="7E7E7E"/>
            </a:solidFill>
          </a:ln>
        </p:spPr>
        <p:txBody>
          <a:bodyPr wrap="square" lIns="0" tIns="0" rIns="0" bIns="0" rtlCol="0"/>
          <a:lstStyle/>
          <a:p>
            <a:endParaRPr/>
          </a:p>
        </p:txBody>
      </p:sp>
      <p:sp>
        <p:nvSpPr>
          <p:cNvPr id="33" name="object 33"/>
          <p:cNvSpPr txBox="1"/>
          <p:nvPr/>
        </p:nvSpPr>
        <p:spPr>
          <a:xfrm>
            <a:off x="9712579" y="3269107"/>
            <a:ext cx="824865" cy="391795"/>
          </a:xfrm>
          <a:prstGeom prst="rect">
            <a:avLst/>
          </a:prstGeom>
        </p:spPr>
        <p:txBody>
          <a:bodyPr vert="horz" wrap="square" lIns="0" tIns="12700" rIns="0" bIns="0" rtlCol="0">
            <a:spAutoFit/>
          </a:bodyPr>
          <a:lstStyle/>
          <a:p>
            <a:pPr algn="ctr">
              <a:lnSpc>
                <a:spcPct val="100000"/>
              </a:lnSpc>
              <a:spcBef>
                <a:spcPts val="100"/>
              </a:spcBef>
            </a:pPr>
            <a:r>
              <a:rPr sz="1200" b="1" dirty="0">
                <a:latin typeface="Meiryo UI"/>
                <a:cs typeface="Meiryo UI"/>
              </a:rPr>
              <a:t>企業</a:t>
            </a:r>
            <a:r>
              <a:rPr sz="1200" b="1" spc="-50" dirty="0">
                <a:latin typeface="Meiryo UI"/>
                <a:cs typeface="Meiryo UI"/>
              </a:rPr>
              <a:t>C</a:t>
            </a:r>
            <a:endParaRPr sz="1200">
              <a:latin typeface="Meiryo UI"/>
              <a:cs typeface="Meiryo UI"/>
            </a:endParaRPr>
          </a:p>
          <a:p>
            <a:pPr algn="ctr">
              <a:lnSpc>
                <a:spcPct val="100000"/>
              </a:lnSpc>
            </a:pPr>
            <a:r>
              <a:rPr sz="1200" b="1" spc="-20" dirty="0">
                <a:latin typeface="Meiryo UI"/>
                <a:cs typeface="Meiryo UI"/>
              </a:rPr>
              <a:t>既存システム</a:t>
            </a:r>
            <a:endParaRPr sz="1200">
              <a:latin typeface="Meiryo UI"/>
              <a:cs typeface="Meiryo UI"/>
            </a:endParaRPr>
          </a:p>
        </p:txBody>
      </p:sp>
      <p:sp>
        <p:nvSpPr>
          <p:cNvPr id="34" name="object 34"/>
          <p:cNvSpPr/>
          <p:nvPr/>
        </p:nvSpPr>
        <p:spPr>
          <a:xfrm>
            <a:off x="10813542" y="3239261"/>
            <a:ext cx="882650" cy="437515"/>
          </a:xfrm>
          <a:custGeom>
            <a:avLst/>
            <a:gdLst/>
            <a:ahLst/>
            <a:cxnLst/>
            <a:rect l="l" t="t" r="r" b="b"/>
            <a:pathLst>
              <a:path w="882650" h="437514">
                <a:moveTo>
                  <a:pt x="0" y="437388"/>
                </a:moveTo>
                <a:lnTo>
                  <a:pt x="882396" y="437388"/>
                </a:lnTo>
                <a:lnTo>
                  <a:pt x="882396" y="0"/>
                </a:lnTo>
                <a:lnTo>
                  <a:pt x="0" y="0"/>
                </a:lnTo>
                <a:lnTo>
                  <a:pt x="0" y="437388"/>
                </a:lnTo>
                <a:close/>
              </a:path>
            </a:pathLst>
          </a:custGeom>
          <a:ln w="28575">
            <a:solidFill>
              <a:srgbClr val="7E7E7E"/>
            </a:solidFill>
          </a:ln>
        </p:spPr>
        <p:txBody>
          <a:bodyPr wrap="square" lIns="0" tIns="0" rIns="0" bIns="0" rtlCol="0"/>
          <a:lstStyle/>
          <a:p>
            <a:endParaRPr/>
          </a:p>
        </p:txBody>
      </p:sp>
      <p:sp>
        <p:nvSpPr>
          <p:cNvPr id="35" name="object 35"/>
          <p:cNvSpPr txBox="1"/>
          <p:nvPr/>
        </p:nvSpPr>
        <p:spPr>
          <a:xfrm>
            <a:off x="10842117" y="3262376"/>
            <a:ext cx="824865" cy="391160"/>
          </a:xfrm>
          <a:prstGeom prst="rect">
            <a:avLst/>
          </a:prstGeom>
        </p:spPr>
        <p:txBody>
          <a:bodyPr vert="horz" wrap="square" lIns="0" tIns="12700" rIns="0" bIns="0" rtlCol="0">
            <a:spAutoFit/>
          </a:bodyPr>
          <a:lstStyle/>
          <a:p>
            <a:pPr marL="12700" marR="5080" indent="187325">
              <a:lnSpc>
                <a:spcPct val="100000"/>
              </a:lnSpc>
              <a:spcBef>
                <a:spcPts val="100"/>
              </a:spcBef>
            </a:pPr>
            <a:r>
              <a:rPr sz="1200" b="1" dirty="0">
                <a:latin typeface="Meiryo UI"/>
                <a:cs typeface="Meiryo UI"/>
              </a:rPr>
              <a:t>企業</a:t>
            </a:r>
            <a:r>
              <a:rPr sz="1200" b="1" spc="-50" dirty="0">
                <a:latin typeface="Meiryo UI"/>
                <a:cs typeface="Meiryo UI"/>
              </a:rPr>
              <a:t>D</a:t>
            </a:r>
            <a:r>
              <a:rPr sz="1200" b="1" spc="500" dirty="0">
                <a:latin typeface="Meiryo UI"/>
                <a:cs typeface="Meiryo UI"/>
              </a:rPr>
              <a:t> </a:t>
            </a:r>
            <a:r>
              <a:rPr sz="1200" b="1" spc="-10" dirty="0">
                <a:latin typeface="Meiryo UI"/>
                <a:cs typeface="Meiryo UI"/>
              </a:rPr>
              <a:t>既存システム</a:t>
            </a:r>
            <a:endParaRPr sz="1200">
              <a:latin typeface="Meiryo UI"/>
              <a:cs typeface="Meiryo UI"/>
            </a:endParaRPr>
          </a:p>
        </p:txBody>
      </p:sp>
      <p:grpSp>
        <p:nvGrpSpPr>
          <p:cNvPr id="36" name="object 36"/>
          <p:cNvGrpSpPr/>
          <p:nvPr/>
        </p:nvGrpSpPr>
        <p:grpSpPr>
          <a:xfrm>
            <a:off x="7310818" y="3887914"/>
            <a:ext cx="911225" cy="466090"/>
            <a:chOff x="7310818" y="3887914"/>
            <a:chExt cx="911225" cy="466090"/>
          </a:xfrm>
        </p:grpSpPr>
        <p:sp>
          <p:nvSpPr>
            <p:cNvPr id="37" name="object 37"/>
            <p:cNvSpPr/>
            <p:nvPr/>
          </p:nvSpPr>
          <p:spPr>
            <a:xfrm>
              <a:off x="7325106" y="3902202"/>
              <a:ext cx="882650" cy="437515"/>
            </a:xfrm>
            <a:custGeom>
              <a:avLst/>
              <a:gdLst/>
              <a:ahLst/>
              <a:cxnLst/>
              <a:rect l="l" t="t" r="r" b="b"/>
              <a:pathLst>
                <a:path w="882650" h="437514">
                  <a:moveTo>
                    <a:pt x="882396" y="0"/>
                  </a:moveTo>
                  <a:lnTo>
                    <a:pt x="0" y="0"/>
                  </a:lnTo>
                  <a:lnTo>
                    <a:pt x="0" y="437388"/>
                  </a:lnTo>
                  <a:lnTo>
                    <a:pt x="882396" y="437388"/>
                  </a:lnTo>
                  <a:lnTo>
                    <a:pt x="882396" y="0"/>
                  </a:lnTo>
                  <a:close/>
                </a:path>
              </a:pathLst>
            </a:custGeom>
            <a:solidFill>
              <a:srgbClr val="FFFFFF"/>
            </a:solidFill>
          </p:spPr>
          <p:txBody>
            <a:bodyPr wrap="square" lIns="0" tIns="0" rIns="0" bIns="0" rtlCol="0"/>
            <a:lstStyle/>
            <a:p>
              <a:endParaRPr/>
            </a:p>
          </p:txBody>
        </p:sp>
        <p:sp>
          <p:nvSpPr>
            <p:cNvPr id="38" name="object 38"/>
            <p:cNvSpPr/>
            <p:nvPr/>
          </p:nvSpPr>
          <p:spPr>
            <a:xfrm>
              <a:off x="7325106" y="3902202"/>
              <a:ext cx="882650" cy="437515"/>
            </a:xfrm>
            <a:custGeom>
              <a:avLst/>
              <a:gdLst/>
              <a:ahLst/>
              <a:cxnLst/>
              <a:rect l="l" t="t" r="r" b="b"/>
              <a:pathLst>
                <a:path w="882650" h="437514">
                  <a:moveTo>
                    <a:pt x="0" y="437388"/>
                  </a:moveTo>
                  <a:lnTo>
                    <a:pt x="882396" y="437388"/>
                  </a:lnTo>
                  <a:lnTo>
                    <a:pt x="882396" y="0"/>
                  </a:lnTo>
                  <a:lnTo>
                    <a:pt x="0" y="0"/>
                  </a:lnTo>
                  <a:lnTo>
                    <a:pt x="0" y="437388"/>
                  </a:lnTo>
                  <a:close/>
                </a:path>
              </a:pathLst>
            </a:custGeom>
            <a:ln w="28575">
              <a:solidFill>
                <a:srgbClr val="7E7E7E"/>
              </a:solidFill>
            </a:ln>
          </p:spPr>
          <p:txBody>
            <a:bodyPr wrap="square" lIns="0" tIns="0" rIns="0" bIns="0" rtlCol="0"/>
            <a:lstStyle/>
            <a:p>
              <a:endParaRPr/>
            </a:p>
          </p:txBody>
        </p:sp>
      </p:grpSp>
      <p:sp>
        <p:nvSpPr>
          <p:cNvPr id="39" name="object 39"/>
          <p:cNvSpPr txBox="1"/>
          <p:nvPr/>
        </p:nvSpPr>
        <p:spPr>
          <a:xfrm>
            <a:off x="7440294" y="3925316"/>
            <a:ext cx="650240" cy="391160"/>
          </a:xfrm>
          <a:prstGeom prst="rect">
            <a:avLst/>
          </a:prstGeom>
        </p:spPr>
        <p:txBody>
          <a:bodyPr vert="horz" wrap="square" lIns="0" tIns="12700" rIns="0" bIns="0" rtlCol="0">
            <a:spAutoFit/>
          </a:bodyPr>
          <a:lstStyle/>
          <a:p>
            <a:pPr marL="12700">
              <a:lnSpc>
                <a:spcPct val="100000"/>
              </a:lnSpc>
              <a:spcBef>
                <a:spcPts val="100"/>
              </a:spcBef>
            </a:pPr>
            <a:r>
              <a:rPr sz="1200" b="1" dirty="0">
                <a:latin typeface="Meiryo UI"/>
                <a:cs typeface="Meiryo UI"/>
              </a:rPr>
              <a:t>CFP</a:t>
            </a:r>
            <a:r>
              <a:rPr sz="1200" b="1" spc="-20" dirty="0">
                <a:latin typeface="Meiryo UI"/>
                <a:cs typeface="Meiryo UI"/>
              </a:rPr>
              <a:t>・</a:t>
            </a:r>
            <a:r>
              <a:rPr sz="1200" b="1" spc="-25" dirty="0">
                <a:latin typeface="Meiryo UI"/>
                <a:cs typeface="Meiryo UI"/>
              </a:rPr>
              <a:t>DD</a:t>
            </a:r>
            <a:endParaRPr sz="1200">
              <a:latin typeface="Meiryo UI"/>
              <a:cs typeface="Meiryo UI"/>
            </a:endParaRPr>
          </a:p>
          <a:p>
            <a:pPr marL="86995">
              <a:lnSpc>
                <a:spcPct val="100000"/>
              </a:lnSpc>
            </a:pPr>
            <a:r>
              <a:rPr sz="1200" b="1" spc="-20" dirty="0">
                <a:latin typeface="Meiryo UI"/>
                <a:cs typeface="Meiryo UI"/>
              </a:rPr>
              <a:t>アプリ</a:t>
            </a:r>
            <a:r>
              <a:rPr sz="1200" b="1" spc="-50" dirty="0">
                <a:latin typeface="Meiryo UI"/>
                <a:cs typeface="Meiryo UI"/>
              </a:rPr>
              <a:t>A</a:t>
            </a:r>
            <a:endParaRPr sz="1200">
              <a:latin typeface="Meiryo UI"/>
              <a:cs typeface="Meiryo UI"/>
            </a:endParaRPr>
          </a:p>
        </p:txBody>
      </p:sp>
      <p:grpSp>
        <p:nvGrpSpPr>
          <p:cNvPr id="40" name="object 40"/>
          <p:cNvGrpSpPr/>
          <p:nvPr/>
        </p:nvGrpSpPr>
        <p:grpSpPr>
          <a:xfrm>
            <a:off x="8498014" y="3894010"/>
            <a:ext cx="911225" cy="466090"/>
            <a:chOff x="8498014" y="3894010"/>
            <a:chExt cx="911225" cy="466090"/>
          </a:xfrm>
        </p:grpSpPr>
        <p:sp>
          <p:nvSpPr>
            <p:cNvPr id="41" name="object 41"/>
            <p:cNvSpPr/>
            <p:nvPr/>
          </p:nvSpPr>
          <p:spPr>
            <a:xfrm>
              <a:off x="8512302" y="3908297"/>
              <a:ext cx="882650" cy="437515"/>
            </a:xfrm>
            <a:custGeom>
              <a:avLst/>
              <a:gdLst/>
              <a:ahLst/>
              <a:cxnLst/>
              <a:rect l="l" t="t" r="r" b="b"/>
              <a:pathLst>
                <a:path w="882650" h="437514">
                  <a:moveTo>
                    <a:pt x="882396" y="0"/>
                  </a:moveTo>
                  <a:lnTo>
                    <a:pt x="0" y="0"/>
                  </a:lnTo>
                  <a:lnTo>
                    <a:pt x="0" y="437388"/>
                  </a:lnTo>
                  <a:lnTo>
                    <a:pt x="882396" y="437388"/>
                  </a:lnTo>
                  <a:lnTo>
                    <a:pt x="882396" y="0"/>
                  </a:lnTo>
                  <a:close/>
                </a:path>
              </a:pathLst>
            </a:custGeom>
            <a:solidFill>
              <a:srgbClr val="FFFFFF"/>
            </a:solidFill>
          </p:spPr>
          <p:txBody>
            <a:bodyPr wrap="square" lIns="0" tIns="0" rIns="0" bIns="0" rtlCol="0"/>
            <a:lstStyle/>
            <a:p>
              <a:endParaRPr/>
            </a:p>
          </p:txBody>
        </p:sp>
        <p:sp>
          <p:nvSpPr>
            <p:cNvPr id="42" name="object 42"/>
            <p:cNvSpPr/>
            <p:nvPr/>
          </p:nvSpPr>
          <p:spPr>
            <a:xfrm>
              <a:off x="8512302" y="3908297"/>
              <a:ext cx="882650" cy="437515"/>
            </a:xfrm>
            <a:custGeom>
              <a:avLst/>
              <a:gdLst/>
              <a:ahLst/>
              <a:cxnLst/>
              <a:rect l="l" t="t" r="r" b="b"/>
              <a:pathLst>
                <a:path w="882650" h="437514">
                  <a:moveTo>
                    <a:pt x="0" y="437388"/>
                  </a:moveTo>
                  <a:lnTo>
                    <a:pt x="882396" y="437388"/>
                  </a:lnTo>
                  <a:lnTo>
                    <a:pt x="882396" y="0"/>
                  </a:lnTo>
                  <a:lnTo>
                    <a:pt x="0" y="0"/>
                  </a:lnTo>
                  <a:lnTo>
                    <a:pt x="0" y="437388"/>
                  </a:lnTo>
                  <a:close/>
                </a:path>
              </a:pathLst>
            </a:custGeom>
            <a:ln w="28575">
              <a:solidFill>
                <a:srgbClr val="7E7E7E"/>
              </a:solidFill>
            </a:ln>
          </p:spPr>
          <p:txBody>
            <a:bodyPr wrap="square" lIns="0" tIns="0" rIns="0" bIns="0" rtlCol="0"/>
            <a:lstStyle/>
            <a:p>
              <a:endParaRPr/>
            </a:p>
          </p:txBody>
        </p:sp>
      </p:grpSp>
      <p:sp>
        <p:nvSpPr>
          <p:cNvPr id="43" name="object 43"/>
          <p:cNvSpPr txBox="1"/>
          <p:nvPr/>
        </p:nvSpPr>
        <p:spPr>
          <a:xfrm>
            <a:off x="8627744" y="3931411"/>
            <a:ext cx="650875" cy="391160"/>
          </a:xfrm>
          <a:prstGeom prst="rect">
            <a:avLst/>
          </a:prstGeom>
        </p:spPr>
        <p:txBody>
          <a:bodyPr vert="horz" wrap="square" lIns="0" tIns="12700" rIns="0" bIns="0" rtlCol="0">
            <a:spAutoFit/>
          </a:bodyPr>
          <a:lstStyle/>
          <a:p>
            <a:pPr marL="12700">
              <a:lnSpc>
                <a:spcPct val="100000"/>
              </a:lnSpc>
              <a:spcBef>
                <a:spcPts val="100"/>
              </a:spcBef>
            </a:pPr>
            <a:r>
              <a:rPr sz="1200" b="1" spc="-10" dirty="0">
                <a:latin typeface="Meiryo UI"/>
                <a:cs typeface="Meiryo UI"/>
              </a:rPr>
              <a:t>CFP</a:t>
            </a:r>
            <a:r>
              <a:rPr sz="1200" b="1" spc="-20" dirty="0">
                <a:latin typeface="Meiryo UI"/>
                <a:cs typeface="Meiryo UI"/>
              </a:rPr>
              <a:t>・</a:t>
            </a:r>
            <a:r>
              <a:rPr sz="1200" b="1" spc="-25" dirty="0">
                <a:latin typeface="Meiryo UI"/>
                <a:cs typeface="Meiryo UI"/>
              </a:rPr>
              <a:t>DD</a:t>
            </a:r>
            <a:endParaRPr sz="1200">
              <a:latin typeface="Meiryo UI"/>
              <a:cs typeface="Meiryo UI"/>
            </a:endParaRPr>
          </a:p>
          <a:p>
            <a:pPr marL="88900">
              <a:lnSpc>
                <a:spcPct val="100000"/>
              </a:lnSpc>
            </a:pPr>
            <a:r>
              <a:rPr sz="1200" b="1" spc="-10" dirty="0">
                <a:latin typeface="Meiryo UI"/>
                <a:cs typeface="Meiryo UI"/>
              </a:rPr>
              <a:t>アプリ</a:t>
            </a:r>
            <a:r>
              <a:rPr sz="1200" b="1" spc="-50" dirty="0">
                <a:latin typeface="Meiryo UI"/>
                <a:cs typeface="Meiryo UI"/>
              </a:rPr>
              <a:t>B</a:t>
            </a:r>
            <a:endParaRPr sz="1200">
              <a:latin typeface="Meiryo UI"/>
              <a:cs typeface="Meiryo UI"/>
            </a:endParaRPr>
          </a:p>
        </p:txBody>
      </p:sp>
      <p:grpSp>
        <p:nvGrpSpPr>
          <p:cNvPr id="44" name="object 44"/>
          <p:cNvGrpSpPr/>
          <p:nvPr/>
        </p:nvGrpSpPr>
        <p:grpSpPr>
          <a:xfrm>
            <a:off x="7153846" y="4663630"/>
            <a:ext cx="4707255" cy="297180"/>
            <a:chOff x="7153846" y="4663630"/>
            <a:chExt cx="4707255" cy="297180"/>
          </a:xfrm>
        </p:grpSpPr>
        <p:sp>
          <p:nvSpPr>
            <p:cNvPr id="45" name="object 45"/>
            <p:cNvSpPr/>
            <p:nvPr/>
          </p:nvSpPr>
          <p:spPr>
            <a:xfrm>
              <a:off x="7168133" y="4677917"/>
              <a:ext cx="4678680" cy="268605"/>
            </a:xfrm>
            <a:custGeom>
              <a:avLst/>
              <a:gdLst/>
              <a:ahLst/>
              <a:cxnLst/>
              <a:rect l="l" t="t" r="r" b="b"/>
              <a:pathLst>
                <a:path w="4678680" h="268604">
                  <a:moveTo>
                    <a:pt x="4678680" y="0"/>
                  </a:moveTo>
                  <a:lnTo>
                    <a:pt x="0" y="0"/>
                  </a:lnTo>
                  <a:lnTo>
                    <a:pt x="0" y="268223"/>
                  </a:lnTo>
                  <a:lnTo>
                    <a:pt x="4678680" y="268223"/>
                  </a:lnTo>
                  <a:lnTo>
                    <a:pt x="4678680" y="0"/>
                  </a:lnTo>
                  <a:close/>
                </a:path>
              </a:pathLst>
            </a:custGeom>
            <a:solidFill>
              <a:srgbClr val="7E7E7E"/>
            </a:solidFill>
          </p:spPr>
          <p:txBody>
            <a:bodyPr wrap="square" lIns="0" tIns="0" rIns="0" bIns="0" rtlCol="0"/>
            <a:lstStyle/>
            <a:p>
              <a:endParaRPr/>
            </a:p>
          </p:txBody>
        </p:sp>
        <p:sp>
          <p:nvSpPr>
            <p:cNvPr id="46" name="object 46"/>
            <p:cNvSpPr/>
            <p:nvPr/>
          </p:nvSpPr>
          <p:spPr>
            <a:xfrm>
              <a:off x="7168133" y="4677917"/>
              <a:ext cx="4678680" cy="268605"/>
            </a:xfrm>
            <a:custGeom>
              <a:avLst/>
              <a:gdLst/>
              <a:ahLst/>
              <a:cxnLst/>
              <a:rect l="l" t="t" r="r" b="b"/>
              <a:pathLst>
                <a:path w="4678680" h="268604">
                  <a:moveTo>
                    <a:pt x="0" y="268223"/>
                  </a:moveTo>
                  <a:lnTo>
                    <a:pt x="4678680" y="268223"/>
                  </a:lnTo>
                  <a:lnTo>
                    <a:pt x="4678680" y="0"/>
                  </a:lnTo>
                  <a:lnTo>
                    <a:pt x="0" y="0"/>
                  </a:lnTo>
                  <a:lnTo>
                    <a:pt x="0" y="268223"/>
                  </a:lnTo>
                  <a:close/>
                </a:path>
              </a:pathLst>
            </a:custGeom>
            <a:ln w="28575">
              <a:solidFill>
                <a:srgbClr val="7E7E7E"/>
              </a:solidFill>
            </a:ln>
          </p:spPr>
          <p:txBody>
            <a:bodyPr wrap="square" lIns="0" tIns="0" rIns="0" bIns="0" rtlCol="0"/>
            <a:lstStyle/>
            <a:p>
              <a:endParaRPr/>
            </a:p>
          </p:txBody>
        </p:sp>
      </p:grpSp>
      <p:sp>
        <p:nvSpPr>
          <p:cNvPr id="47" name="object 47"/>
          <p:cNvSpPr txBox="1"/>
          <p:nvPr/>
        </p:nvSpPr>
        <p:spPr>
          <a:xfrm>
            <a:off x="7182421" y="4708652"/>
            <a:ext cx="4650105" cy="208279"/>
          </a:xfrm>
          <a:prstGeom prst="rect">
            <a:avLst/>
          </a:prstGeom>
        </p:spPr>
        <p:txBody>
          <a:bodyPr vert="horz" wrap="square" lIns="0" tIns="12700" rIns="0" bIns="0" rtlCol="0">
            <a:spAutoFit/>
          </a:bodyPr>
          <a:lstStyle/>
          <a:p>
            <a:pPr marL="447040">
              <a:lnSpc>
                <a:spcPct val="100000"/>
              </a:lnSpc>
              <a:spcBef>
                <a:spcPts val="100"/>
              </a:spcBef>
            </a:pPr>
            <a:r>
              <a:rPr sz="1200" b="1" spc="-20" dirty="0">
                <a:solidFill>
                  <a:srgbClr val="FFFFFF"/>
                </a:solidFill>
                <a:latin typeface="Meiryo UI"/>
                <a:cs typeface="Meiryo UI"/>
              </a:rPr>
              <a:t>データ流通システム</a:t>
            </a:r>
            <a:r>
              <a:rPr sz="1200" b="1" spc="-10" dirty="0">
                <a:solidFill>
                  <a:srgbClr val="FFFFFF"/>
                </a:solidFill>
                <a:latin typeface="Meiryo UI"/>
                <a:cs typeface="Meiryo UI"/>
              </a:rPr>
              <a:t>（API</a:t>
            </a:r>
            <a:r>
              <a:rPr sz="1200" b="1" spc="-20" dirty="0">
                <a:solidFill>
                  <a:srgbClr val="FFFFFF"/>
                </a:solidFill>
                <a:latin typeface="Meiryo UI"/>
                <a:cs typeface="Meiryo UI"/>
              </a:rPr>
              <a:t>、データカタログ、データ変換 等</a:t>
            </a:r>
            <a:r>
              <a:rPr sz="1200" b="1" spc="-50" dirty="0">
                <a:solidFill>
                  <a:srgbClr val="FFFFFF"/>
                </a:solidFill>
                <a:latin typeface="Meiryo UI"/>
                <a:cs typeface="Meiryo UI"/>
              </a:rPr>
              <a:t>）</a:t>
            </a:r>
            <a:endParaRPr sz="1200">
              <a:latin typeface="Meiryo UI"/>
              <a:cs typeface="Meiryo UI"/>
            </a:endParaRPr>
          </a:p>
        </p:txBody>
      </p:sp>
      <p:graphicFrame>
        <p:nvGraphicFramePr>
          <p:cNvPr id="48" name="object 48"/>
          <p:cNvGraphicFramePr>
            <a:graphicFrameLocks noGrp="1"/>
          </p:cNvGraphicFramePr>
          <p:nvPr/>
        </p:nvGraphicFramePr>
        <p:xfrm>
          <a:off x="7157259" y="2354516"/>
          <a:ext cx="4675503" cy="605790"/>
        </p:xfrm>
        <a:graphic>
          <a:graphicData uri="http://schemas.openxmlformats.org/drawingml/2006/table">
            <a:tbl>
              <a:tblPr firstRow="1" bandRow="1">
                <a:tableStyleId>{2D5ABB26-0587-4C30-8999-92F81FD0307C}</a:tableStyleId>
              </a:tblPr>
              <a:tblGrid>
                <a:gridCol w="246379">
                  <a:extLst>
                    <a:ext uri="{9D8B030D-6E8A-4147-A177-3AD203B41FA5}">
                      <a16:colId xmlns:a16="http://schemas.microsoft.com/office/drawing/2014/main" val="20000"/>
                    </a:ext>
                  </a:extLst>
                </a:gridCol>
                <a:gridCol w="1044575">
                  <a:extLst>
                    <a:ext uri="{9D8B030D-6E8A-4147-A177-3AD203B41FA5}">
                      <a16:colId xmlns:a16="http://schemas.microsoft.com/office/drawing/2014/main" val="20001"/>
                    </a:ext>
                  </a:extLst>
                </a:gridCol>
                <a:gridCol w="254634">
                  <a:extLst>
                    <a:ext uri="{9D8B030D-6E8A-4147-A177-3AD203B41FA5}">
                      <a16:colId xmlns:a16="http://schemas.microsoft.com/office/drawing/2014/main" val="20002"/>
                    </a:ext>
                  </a:extLst>
                </a:gridCol>
                <a:gridCol w="1586230">
                  <a:extLst>
                    <a:ext uri="{9D8B030D-6E8A-4147-A177-3AD203B41FA5}">
                      <a16:colId xmlns:a16="http://schemas.microsoft.com/office/drawing/2014/main" val="20003"/>
                    </a:ext>
                  </a:extLst>
                </a:gridCol>
                <a:gridCol w="254635">
                  <a:extLst>
                    <a:ext uri="{9D8B030D-6E8A-4147-A177-3AD203B41FA5}">
                      <a16:colId xmlns:a16="http://schemas.microsoft.com/office/drawing/2014/main" val="20004"/>
                    </a:ext>
                  </a:extLst>
                </a:gridCol>
                <a:gridCol w="1289050">
                  <a:extLst>
                    <a:ext uri="{9D8B030D-6E8A-4147-A177-3AD203B41FA5}">
                      <a16:colId xmlns:a16="http://schemas.microsoft.com/office/drawing/2014/main" val="20005"/>
                    </a:ext>
                  </a:extLst>
                </a:gridCol>
              </a:tblGrid>
              <a:tr h="239395">
                <a:tc>
                  <a:txBody>
                    <a:bodyPr/>
                    <a:lstStyle/>
                    <a:p>
                      <a:pPr algn="ctr">
                        <a:lnSpc>
                          <a:spcPct val="100000"/>
                        </a:lnSpc>
                        <a:spcBef>
                          <a:spcPts val="100"/>
                        </a:spcBef>
                      </a:pPr>
                      <a:r>
                        <a:rPr sz="1400" b="1" spc="-50" dirty="0">
                          <a:solidFill>
                            <a:srgbClr val="FFFFFF"/>
                          </a:solidFill>
                          <a:latin typeface="Meiryo UI"/>
                          <a:cs typeface="Meiryo UI"/>
                        </a:rPr>
                        <a:t>1</a:t>
                      </a:r>
                      <a:endParaRPr sz="1400">
                        <a:latin typeface="Meiryo UI"/>
                        <a:cs typeface="Meiryo UI"/>
                      </a:endParaRPr>
                    </a:p>
                  </a:txBody>
                  <a:tcPr marL="0" marR="0" marT="12700" marB="0">
                    <a:solidFill>
                      <a:srgbClr val="77923B"/>
                    </a:solidFill>
                  </a:tcPr>
                </a:tc>
                <a:tc>
                  <a:txBody>
                    <a:bodyPr/>
                    <a:lstStyle/>
                    <a:p>
                      <a:pPr marL="39370">
                        <a:lnSpc>
                          <a:spcPct val="100000"/>
                        </a:lnSpc>
                        <a:spcBef>
                          <a:spcPts val="60"/>
                        </a:spcBef>
                      </a:pPr>
                      <a:r>
                        <a:rPr sz="1400" b="1" spc="-25" dirty="0">
                          <a:solidFill>
                            <a:srgbClr val="77923B"/>
                          </a:solidFill>
                          <a:latin typeface="Meiryo UI"/>
                          <a:cs typeface="Meiryo UI"/>
                        </a:rPr>
                        <a:t>アクセス制御</a:t>
                      </a:r>
                      <a:endParaRPr sz="1400">
                        <a:latin typeface="Meiryo UI"/>
                        <a:cs typeface="Meiryo UI"/>
                      </a:endParaRPr>
                    </a:p>
                  </a:txBody>
                  <a:tcPr marL="0" marR="0" marT="7620" marB="0">
                    <a:lnR w="3175">
                      <a:solidFill>
                        <a:srgbClr val="30859C"/>
                      </a:solidFill>
                      <a:prstDash val="solid"/>
                    </a:lnR>
                  </a:tcPr>
                </a:tc>
                <a:tc>
                  <a:txBody>
                    <a:bodyPr/>
                    <a:lstStyle/>
                    <a:p>
                      <a:pPr algn="ctr">
                        <a:lnSpc>
                          <a:spcPct val="100000"/>
                        </a:lnSpc>
                        <a:spcBef>
                          <a:spcPts val="100"/>
                        </a:spcBef>
                      </a:pPr>
                      <a:r>
                        <a:rPr sz="1400" b="1" spc="-50" dirty="0">
                          <a:solidFill>
                            <a:srgbClr val="FFFFFF"/>
                          </a:solidFill>
                          <a:latin typeface="Meiryo UI"/>
                          <a:cs typeface="Meiryo UI"/>
                        </a:rPr>
                        <a:t>2</a:t>
                      </a:r>
                      <a:endParaRPr sz="1400">
                        <a:latin typeface="Meiryo UI"/>
                        <a:cs typeface="Meiryo UI"/>
                      </a:endParaRPr>
                    </a:p>
                  </a:txBody>
                  <a:tcPr marL="0" marR="0" marT="12700" marB="0">
                    <a:lnL w="3175" cap="flat" cmpd="sng" algn="ctr">
                      <a:solidFill>
                        <a:srgbClr val="30859C"/>
                      </a:solidFill>
                      <a:prstDash val="solid"/>
                      <a:round/>
                      <a:headEnd type="none" w="med" len="med"/>
                      <a:tailEnd type="none" w="med" len="med"/>
                    </a:lnL>
                    <a:solidFill>
                      <a:srgbClr val="30859C"/>
                    </a:solidFill>
                  </a:tcPr>
                </a:tc>
                <a:tc>
                  <a:txBody>
                    <a:bodyPr/>
                    <a:lstStyle/>
                    <a:p>
                      <a:pPr marL="40005">
                        <a:lnSpc>
                          <a:spcPct val="100000"/>
                        </a:lnSpc>
                        <a:spcBef>
                          <a:spcPts val="60"/>
                        </a:spcBef>
                      </a:pPr>
                      <a:r>
                        <a:rPr sz="1400" b="1" spc="-5" dirty="0">
                          <a:solidFill>
                            <a:srgbClr val="30859C"/>
                          </a:solidFill>
                          <a:latin typeface="Meiryo UI"/>
                          <a:cs typeface="Meiryo UI"/>
                        </a:rPr>
                        <a:t>トレーサビリティ管理</a:t>
                      </a:r>
                      <a:endParaRPr sz="1400">
                        <a:latin typeface="Meiryo UI"/>
                        <a:cs typeface="Meiryo UI"/>
                      </a:endParaRPr>
                    </a:p>
                  </a:txBody>
                  <a:tcPr marL="0" marR="0" marT="7620" marB="0">
                    <a:lnR w="3175">
                      <a:solidFill>
                        <a:srgbClr val="D21B1A"/>
                      </a:solidFill>
                      <a:prstDash val="solid"/>
                    </a:lnR>
                  </a:tcPr>
                </a:tc>
                <a:tc>
                  <a:txBody>
                    <a:bodyPr/>
                    <a:lstStyle/>
                    <a:p>
                      <a:pPr marL="67945">
                        <a:lnSpc>
                          <a:spcPct val="100000"/>
                        </a:lnSpc>
                        <a:spcBef>
                          <a:spcPts val="100"/>
                        </a:spcBef>
                      </a:pPr>
                      <a:r>
                        <a:rPr sz="1400" b="1" spc="-50" dirty="0">
                          <a:solidFill>
                            <a:srgbClr val="FFFFFF"/>
                          </a:solidFill>
                          <a:latin typeface="Meiryo UI"/>
                          <a:cs typeface="Meiryo UI"/>
                        </a:rPr>
                        <a:t>3</a:t>
                      </a:r>
                      <a:endParaRPr sz="1400">
                        <a:latin typeface="Meiryo UI"/>
                        <a:cs typeface="Meiryo UI"/>
                      </a:endParaRPr>
                    </a:p>
                  </a:txBody>
                  <a:tcPr marL="0" marR="0" marT="12700" marB="0">
                    <a:lnL w="3175" cap="flat" cmpd="sng" algn="ctr">
                      <a:solidFill>
                        <a:srgbClr val="D21B1A"/>
                      </a:solidFill>
                      <a:prstDash val="solid"/>
                      <a:round/>
                      <a:headEnd type="none" w="med" len="med"/>
                      <a:tailEnd type="none" w="med" len="med"/>
                    </a:lnL>
                    <a:solidFill>
                      <a:srgbClr val="D21B1A"/>
                    </a:solidFill>
                  </a:tcPr>
                </a:tc>
                <a:tc>
                  <a:txBody>
                    <a:bodyPr/>
                    <a:lstStyle/>
                    <a:p>
                      <a:pPr marL="40640">
                        <a:lnSpc>
                          <a:spcPct val="100000"/>
                        </a:lnSpc>
                        <a:spcBef>
                          <a:spcPts val="60"/>
                        </a:spcBef>
                      </a:pPr>
                      <a:r>
                        <a:rPr sz="1400" b="1" spc="-15" dirty="0">
                          <a:solidFill>
                            <a:srgbClr val="D21B1A"/>
                          </a:solidFill>
                          <a:latin typeface="Meiryo UI"/>
                          <a:cs typeface="Meiryo UI"/>
                        </a:rPr>
                        <a:t>自動更新</a:t>
                      </a:r>
                      <a:endParaRPr sz="1400">
                        <a:latin typeface="Meiryo UI"/>
                        <a:cs typeface="Meiryo UI"/>
                      </a:endParaRPr>
                    </a:p>
                  </a:txBody>
                  <a:tcPr marL="0" marR="0" marT="7620" marB="0"/>
                </a:tc>
                <a:extLst>
                  <a:ext uri="{0D108BD9-81ED-4DB2-BD59-A6C34878D82A}">
                    <a16:rowId xmlns:a16="http://schemas.microsoft.com/office/drawing/2014/main" val="10000"/>
                  </a:ext>
                </a:extLst>
              </a:tr>
              <a:tr h="123825">
                <a:tc>
                  <a:txBody>
                    <a:bodyPr/>
                    <a:lstStyle/>
                    <a:p>
                      <a:pPr>
                        <a:lnSpc>
                          <a:spcPct val="100000"/>
                        </a:lnSpc>
                      </a:pPr>
                      <a:endParaRPr sz="700">
                        <a:latin typeface="Times New Roman"/>
                        <a:cs typeface="Times New Roman"/>
                      </a:endParaRPr>
                    </a:p>
                  </a:txBody>
                  <a:tcPr marL="0" marR="0" marT="0" marB="0">
                    <a:lnB w="19050">
                      <a:solidFill>
                        <a:srgbClr val="7E7E7E"/>
                      </a:solidFill>
                      <a:prstDash val="sysDot"/>
                    </a:lnB>
                  </a:tcPr>
                </a:tc>
                <a:tc>
                  <a:txBody>
                    <a:bodyPr/>
                    <a:lstStyle/>
                    <a:p>
                      <a:pPr>
                        <a:lnSpc>
                          <a:spcPct val="100000"/>
                        </a:lnSpc>
                      </a:pPr>
                      <a:endParaRPr sz="700">
                        <a:latin typeface="Times New Roman"/>
                        <a:cs typeface="Times New Roman"/>
                      </a:endParaRPr>
                    </a:p>
                  </a:txBody>
                  <a:tcPr marL="0" marR="0" marT="0" marB="0"/>
                </a:tc>
                <a:tc>
                  <a:txBody>
                    <a:bodyPr/>
                    <a:lstStyle/>
                    <a:p>
                      <a:pPr>
                        <a:lnSpc>
                          <a:spcPct val="100000"/>
                        </a:lnSpc>
                      </a:pPr>
                      <a:endParaRPr sz="600">
                        <a:latin typeface="Times New Roman"/>
                        <a:cs typeface="Times New Roman"/>
                      </a:endParaRPr>
                    </a:p>
                  </a:txBody>
                  <a:tcPr marL="0" marR="0" marT="0" marB="0">
                    <a:lnB w="3175">
                      <a:solidFill>
                        <a:srgbClr val="7E7E7E"/>
                      </a:solidFill>
                      <a:prstDash val="solid"/>
                    </a:lnB>
                  </a:tcPr>
                </a:tc>
                <a:tc>
                  <a:txBody>
                    <a:bodyPr/>
                    <a:lstStyle/>
                    <a:p>
                      <a:pPr>
                        <a:lnSpc>
                          <a:spcPct val="100000"/>
                        </a:lnSpc>
                      </a:pPr>
                      <a:endParaRPr sz="600">
                        <a:latin typeface="Times New Roman"/>
                        <a:cs typeface="Times New Roman"/>
                      </a:endParaRPr>
                    </a:p>
                  </a:txBody>
                  <a:tcPr marL="0" marR="0" marT="0" marB="0"/>
                </a:tc>
                <a:tc>
                  <a:txBody>
                    <a:bodyPr/>
                    <a:lstStyle/>
                    <a:p>
                      <a:pPr>
                        <a:lnSpc>
                          <a:spcPct val="100000"/>
                        </a:lnSpc>
                      </a:pPr>
                      <a:endParaRPr sz="600">
                        <a:latin typeface="Times New Roman"/>
                        <a:cs typeface="Times New Roman"/>
                      </a:endParaRPr>
                    </a:p>
                  </a:txBody>
                  <a:tcPr marL="0" marR="0" marT="0" marB="0"/>
                </a:tc>
                <a:tc>
                  <a:txBody>
                    <a:bodyPr/>
                    <a:lstStyle/>
                    <a:p>
                      <a:pPr>
                        <a:lnSpc>
                          <a:spcPct val="100000"/>
                        </a:lnSpc>
                      </a:pPr>
                      <a:endParaRPr sz="600">
                        <a:latin typeface="Times New Roman"/>
                        <a:cs typeface="Times New Roman"/>
                      </a:endParaRPr>
                    </a:p>
                  </a:txBody>
                  <a:tcPr marL="0" marR="0" marT="0" marB="0"/>
                </a:tc>
                <a:extLst>
                  <a:ext uri="{0D108BD9-81ED-4DB2-BD59-A6C34878D82A}">
                    <a16:rowId xmlns:a16="http://schemas.microsoft.com/office/drawing/2014/main" val="10001"/>
                  </a:ext>
                </a:extLst>
              </a:tr>
              <a:tr h="242570">
                <a:tc>
                  <a:txBody>
                    <a:bodyPr/>
                    <a:lstStyle/>
                    <a:p>
                      <a:pPr algn="ctr">
                        <a:lnSpc>
                          <a:spcPts val="1635"/>
                        </a:lnSpc>
                        <a:spcBef>
                          <a:spcPts val="60"/>
                        </a:spcBef>
                      </a:pPr>
                      <a:r>
                        <a:rPr sz="1400" b="1" spc="-50" dirty="0">
                          <a:solidFill>
                            <a:srgbClr val="7E7E7E"/>
                          </a:solidFill>
                          <a:latin typeface="Meiryo UI"/>
                          <a:cs typeface="Meiryo UI"/>
                        </a:rPr>
                        <a:t>4</a:t>
                      </a:r>
                      <a:endParaRPr sz="1400">
                        <a:latin typeface="Meiryo UI"/>
                        <a:cs typeface="Meiryo UI"/>
                      </a:endParaRPr>
                    </a:p>
                  </a:txBody>
                  <a:tcPr marL="0" marR="0" marT="7620" marB="0">
                    <a:lnL w="19050">
                      <a:solidFill>
                        <a:srgbClr val="7E7E7E"/>
                      </a:solidFill>
                      <a:prstDash val="sysDot"/>
                    </a:lnL>
                    <a:lnR w="19050">
                      <a:solidFill>
                        <a:srgbClr val="7E7E7E"/>
                      </a:solidFill>
                      <a:prstDash val="sysDot"/>
                    </a:lnR>
                    <a:lnT w="19050">
                      <a:solidFill>
                        <a:srgbClr val="7E7E7E"/>
                      </a:solidFill>
                      <a:prstDash val="sysDot"/>
                    </a:lnT>
                    <a:lnB w="19050">
                      <a:solidFill>
                        <a:srgbClr val="7E7E7E"/>
                      </a:solidFill>
                      <a:prstDash val="sysDot"/>
                    </a:lnB>
                  </a:tcPr>
                </a:tc>
                <a:tc>
                  <a:txBody>
                    <a:bodyPr/>
                    <a:lstStyle/>
                    <a:p>
                      <a:pPr marL="44450">
                        <a:lnSpc>
                          <a:spcPct val="100000"/>
                        </a:lnSpc>
                        <a:spcBef>
                          <a:spcPts val="20"/>
                        </a:spcBef>
                      </a:pPr>
                      <a:r>
                        <a:rPr sz="1400" b="1" spc="-15" dirty="0">
                          <a:solidFill>
                            <a:srgbClr val="7E7E7E"/>
                          </a:solidFill>
                          <a:latin typeface="Meiryo UI"/>
                          <a:cs typeface="Meiryo UI"/>
                        </a:rPr>
                        <a:t>分散管理</a:t>
                      </a:r>
                      <a:endParaRPr sz="1400">
                        <a:latin typeface="Meiryo UI"/>
                        <a:cs typeface="Meiryo UI"/>
                      </a:endParaRPr>
                    </a:p>
                  </a:txBody>
                  <a:tcPr marL="0" marR="0" marT="2540" marB="0">
                    <a:lnL w="19050">
                      <a:solidFill>
                        <a:srgbClr val="7E7E7E"/>
                      </a:solidFill>
                      <a:prstDash val="sysDot"/>
                    </a:lnL>
                    <a:lnR w="3175">
                      <a:solidFill>
                        <a:srgbClr val="7E7E7E"/>
                      </a:solidFill>
                      <a:prstDash val="solid"/>
                    </a:lnR>
                  </a:tcPr>
                </a:tc>
                <a:tc>
                  <a:txBody>
                    <a:bodyPr/>
                    <a:lstStyle/>
                    <a:p>
                      <a:pPr algn="ctr">
                        <a:lnSpc>
                          <a:spcPct val="100000"/>
                        </a:lnSpc>
                        <a:spcBef>
                          <a:spcPts val="115"/>
                        </a:spcBef>
                      </a:pPr>
                      <a:r>
                        <a:rPr sz="1400" b="1" spc="-50" dirty="0">
                          <a:solidFill>
                            <a:srgbClr val="FFFFFF"/>
                          </a:solidFill>
                          <a:latin typeface="Meiryo UI"/>
                          <a:cs typeface="Meiryo UI"/>
                        </a:rPr>
                        <a:t>5</a:t>
                      </a:r>
                      <a:endParaRPr sz="1400">
                        <a:latin typeface="Meiryo UI"/>
                        <a:cs typeface="Meiryo UI"/>
                      </a:endParaRPr>
                    </a:p>
                  </a:txBody>
                  <a:tcPr marL="0" marR="0" marT="14605" marB="0">
                    <a:lnL w="3175" cap="flat" cmpd="sng" algn="ctr">
                      <a:solidFill>
                        <a:srgbClr val="7E7E7E"/>
                      </a:solidFill>
                      <a:prstDash val="solid"/>
                      <a:round/>
                      <a:headEnd type="none" w="med" len="med"/>
                      <a:tailEnd type="none" w="med" len="med"/>
                    </a:lnL>
                    <a:lnT w="3175" cap="flat" cmpd="sng" algn="ctr">
                      <a:solidFill>
                        <a:srgbClr val="7E7E7E"/>
                      </a:solidFill>
                      <a:prstDash val="solid"/>
                      <a:round/>
                      <a:headEnd type="none" w="med" len="med"/>
                      <a:tailEnd type="none" w="med" len="med"/>
                    </a:lnT>
                    <a:solidFill>
                      <a:srgbClr val="7E7E7E"/>
                    </a:solidFill>
                  </a:tcPr>
                </a:tc>
                <a:tc>
                  <a:txBody>
                    <a:bodyPr/>
                    <a:lstStyle/>
                    <a:p>
                      <a:pPr marL="40005">
                        <a:lnSpc>
                          <a:spcPct val="100000"/>
                        </a:lnSpc>
                        <a:spcBef>
                          <a:spcPts val="85"/>
                        </a:spcBef>
                      </a:pPr>
                      <a:r>
                        <a:rPr sz="1400" b="1" spc="-10" dirty="0">
                          <a:solidFill>
                            <a:srgbClr val="7E7E7E"/>
                          </a:solidFill>
                          <a:latin typeface="Meiryo UI"/>
                          <a:cs typeface="Meiryo UI"/>
                        </a:rPr>
                        <a:t>データ流通</a:t>
                      </a:r>
                      <a:endParaRPr sz="1400">
                        <a:latin typeface="Meiryo UI"/>
                        <a:cs typeface="Meiryo UI"/>
                      </a:endParaRPr>
                    </a:p>
                  </a:txBody>
                  <a:tcPr marL="0" marR="0" marT="10795" marB="0"/>
                </a:tc>
                <a:tc>
                  <a:txBody>
                    <a:bodyPr/>
                    <a:lstStyle/>
                    <a:p>
                      <a:pPr>
                        <a:lnSpc>
                          <a:spcPct val="100000"/>
                        </a:lnSpc>
                      </a:pPr>
                      <a:endParaRPr sz="1400">
                        <a:latin typeface="Times New Roman"/>
                        <a:cs typeface="Times New Roman"/>
                      </a:endParaRPr>
                    </a:p>
                  </a:txBody>
                  <a:tcPr marL="0" marR="0" marT="0" marB="0"/>
                </a:tc>
                <a:tc>
                  <a:txBody>
                    <a:bodyPr/>
                    <a:lstStyle/>
                    <a:p>
                      <a:pPr marL="111125">
                        <a:lnSpc>
                          <a:spcPct val="100000"/>
                        </a:lnSpc>
                        <a:spcBef>
                          <a:spcPts val="450"/>
                        </a:spcBef>
                      </a:pPr>
                      <a:r>
                        <a:rPr sz="1050" spc="-10" dirty="0">
                          <a:latin typeface="Meiryo UI"/>
                          <a:cs typeface="Meiryo UI"/>
                        </a:rPr>
                        <a:t>※主な機能のみ掲載</a:t>
                      </a:r>
                      <a:endParaRPr sz="1050">
                        <a:latin typeface="Meiryo UI"/>
                        <a:cs typeface="Meiryo UI"/>
                      </a:endParaRPr>
                    </a:p>
                  </a:txBody>
                  <a:tcPr marL="0" marR="0" marT="57150" marB="0"/>
                </a:tc>
                <a:extLst>
                  <a:ext uri="{0D108BD9-81ED-4DB2-BD59-A6C34878D82A}">
                    <a16:rowId xmlns:a16="http://schemas.microsoft.com/office/drawing/2014/main" val="10002"/>
                  </a:ext>
                </a:extLst>
              </a:tr>
            </a:tbl>
          </a:graphicData>
        </a:graphic>
      </p:graphicFrame>
      <p:sp>
        <p:nvSpPr>
          <p:cNvPr id="49" name="object 49"/>
          <p:cNvSpPr/>
          <p:nvPr/>
        </p:nvSpPr>
        <p:spPr>
          <a:xfrm>
            <a:off x="573786" y="5394197"/>
            <a:ext cx="1853564" cy="340360"/>
          </a:xfrm>
          <a:custGeom>
            <a:avLst/>
            <a:gdLst/>
            <a:ahLst/>
            <a:cxnLst/>
            <a:rect l="l" t="t" r="r" b="b"/>
            <a:pathLst>
              <a:path w="1853564" h="340360">
                <a:moveTo>
                  <a:pt x="0" y="339851"/>
                </a:moveTo>
                <a:lnTo>
                  <a:pt x="605027" y="339851"/>
                </a:lnTo>
                <a:lnTo>
                  <a:pt x="605027" y="0"/>
                </a:lnTo>
                <a:lnTo>
                  <a:pt x="0" y="0"/>
                </a:lnTo>
                <a:lnTo>
                  <a:pt x="0" y="339851"/>
                </a:lnTo>
                <a:close/>
              </a:path>
              <a:path w="1853564" h="340360">
                <a:moveTo>
                  <a:pt x="1246632" y="339851"/>
                </a:moveTo>
                <a:lnTo>
                  <a:pt x="1853183" y="339851"/>
                </a:lnTo>
                <a:lnTo>
                  <a:pt x="1853183" y="0"/>
                </a:lnTo>
                <a:lnTo>
                  <a:pt x="1246632" y="0"/>
                </a:lnTo>
                <a:lnTo>
                  <a:pt x="1246632" y="339851"/>
                </a:lnTo>
                <a:close/>
              </a:path>
            </a:pathLst>
          </a:custGeom>
          <a:ln w="28575">
            <a:solidFill>
              <a:srgbClr val="7E7E7E"/>
            </a:solidFill>
          </a:ln>
        </p:spPr>
        <p:txBody>
          <a:bodyPr wrap="square" lIns="0" tIns="0" rIns="0" bIns="0" rtlCol="0"/>
          <a:lstStyle/>
          <a:p>
            <a:endParaRPr/>
          </a:p>
        </p:txBody>
      </p:sp>
      <p:sp>
        <p:nvSpPr>
          <p:cNvPr id="50" name="object 50"/>
          <p:cNvSpPr txBox="1"/>
          <p:nvPr/>
        </p:nvSpPr>
        <p:spPr>
          <a:xfrm>
            <a:off x="729487" y="5368239"/>
            <a:ext cx="1539240" cy="208915"/>
          </a:xfrm>
          <a:prstGeom prst="rect">
            <a:avLst/>
          </a:prstGeom>
        </p:spPr>
        <p:txBody>
          <a:bodyPr vert="horz" wrap="square" lIns="0" tIns="12700" rIns="0" bIns="0" rtlCol="0">
            <a:spAutoFit/>
          </a:bodyPr>
          <a:lstStyle/>
          <a:p>
            <a:pPr marL="12700">
              <a:lnSpc>
                <a:spcPct val="100000"/>
              </a:lnSpc>
              <a:spcBef>
                <a:spcPts val="100"/>
              </a:spcBef>
              <a:tabLst>
                <a:tab pos="1261745" algn="l"/>
              </a:tabLst>
            </a:pPr>
            <a:r>
              <a:rPr sz="1200" b="1" spc="-10" dirty="0">
                <a:latin typeface="Meiryo UI"/>
                <a:cs typeface="Meiryo UI"/>
              </a:rPr>
              <a:t>A</a:t>
            </a:r>
            <a:r>
              <a:rPr sz="1200" b="1" spc="-50" dirty="0">
                <a:latin typeface="Meiryo UI"/>
                <a:cs typeface="Meiryo UI"/>
              </a:rPr>
              <a:t>社</a:t>
            </a:r>
            <a:r>
              <a:rPr sz="1200" b="1" dirty="0">
                <a:latin typeface="Meiryo UI"/>
                <a:cs typeface="Meiryo UI"/>
              </a:rPr>
              <a:t>	</a:t>
            </a:r>
            <a:r>
              <a:rPr sz="1200" b="1" spc="-10" dirty="0">
                <a:latin typeface="Meiryo UI"/>
                <a:cs typeface="Meiryo UI"/>
              </a:rPr>
              <a:t>B</a:t>
            </a:r>
            <a:r>
              <a:rPr sz="1200" b="1" spc="-50" dirty="0">
                <a:latin typeface="Meiryo UI"/>
                <a:cs typeface="Meiryo UI"/>
              </a:rPr>
              <a:t>社</a:t>
            </a:r>
            <a:endParaRPr sz="1200">
              <a:latin typeface="Meiryo UI"/>
              <a:cs typeface="Meiryo UI"/>
            </a:endParaRPr>
          </a:p>
        </p:txBody>
      </p:sp>
      <p:sp>
        <p:nvSpPr>
          <p:cNvPr id="51" name="object 51"/>
          <p:cNvSpPr txBox="1"/>
          <p:nvPr/>
        </p:nvSpPr>
        <p:spPr>
          <a:xfrm>
            <a:off x="758444" y="5551728"/>
            <a:ext cx="1480820" cy="208279"/>
          </a:xfrm>
          <a:prstGeom prst="rect">
            <a:avLst/>
          </a:prstGeom>
        </p:spPr>
        <p:txBody>
          <a:bodyPr vert="horz" wrap="square" lIns="0" tIns="12700" rIns="0" bIns="0" rtlCol="0">
            <a:spAutoFit/>
          </a:bodyPr>
          <a:lstStyle/>
          <a:p>
            <a:pPr marL="12700">
              <a:lnSpc>
                <a:spcPct val="100000"/>
              </a:lnSpc>
              <a:spcBef>
                <a:spcPts val="100"/>
              </a:spcBef>
              <a:tabLst>
                <a:tab pos="1260475" algn="l"/>
              </a:tabLst>
            </a:pPr>
            <a:r>
              <a:rPr sz="1200" b="1" spc="-25" dirty="0">
                <a:latin typeface="Meiryo UI"/>
                <a:cs typeface="Meiryo UI"/>
              </a:rPr>
              <a:t>40</a:t>
            </a:r>
            <a:r>
              <a:rPr sz="1200" b="1" dirty="0">
                <a:latin typeface="Meiryo UI"/>
                <a:cs typeface="Meiryo UI"/>
              </a:rPr>
              <a:t>	</a:t>
            </a:r>
            <a:r>
              <a:rPr sz="1200" b="1" spc="-25" dirty="0">
                <a:latin typeface="Meiryo UI"/>
                <a:cs typeface="Meiryo UI"/>
              </a:rPr>
              <a:t>10</a:t>
            </a:r>
            <a:endParaRPr sz="1200">
              <a:latin typeface="Meiryo UI"/>
              <a:cs typeface="Meiryo UI"/>
            </a:endParaRPr>
          </a:p>
        </p:txBody>
      </p:sp>
      <p:sp>
        <p:nvSpPr>
          <p:cNvPr id="52" name="object 52"/>
          <p:cNvSpPr/>
          <p:nvPr/>
        </p:nvSpPr>
        <p:spPr>
          <a:xfrm>
            <a:off x="2859785" y="5394197"/>
            <a:ext cx="607060" cy="340360"/>
          </a:xfrm>
          <a:custGeom>
            <a:avLst/>
            <a:gdLst/>
            <a:ahLst/>
            <a:cxnLst/>
            <a:rect l="l" t="t" r="r" b="b"/>
            <a:pathLst>
              <a:path w="607060" h="340360">
                <a:moveTo>
                  <a:pt x="0" y="339851"/>
                </a:moveTo>
                <a:lnTo>
                  <a:pt x="606551" y="339851"/>
                </a:lnTo>
                <a:lnTo>
                  <a:pt x="606551" y="0"/>
                </a:lnTo>
                <a:lnTo>
                  <a:pt x="0" y="0"/>
                </a:lnTo>
                <a:lnTo>
                  <a:pt x="0" y="339851"/>
                </a:lnTo>
                <a:close/>
              </a:path>
            </a:pathLst>
          </a:custGeom>
          <a:ln w="28575">
            <a:solidFill>
              <a:srgbClr val="7E7E7E"/>
            </a:solidFill>
          </a:ln>
        </p:spPr>
        <p:txBody>
          <a:bodyPr wrap="square" lIns="0" tIns="0" rIns="0" bIns="0" rtlCol="0"/>
          <a:lstStyle/>
          <a:p>
            <a:endParaRPr/>
          </a:p>
        </p:txBody>
      </p:sp>
      <p:sp>
        <p:nvSpPr>
          <p:cNvPr id="53" name="object 53"/>
          <p:cNvSpPr txBox="1"/>
          <p:nvPr/>
        </p:nvSpPr>
        <p:spPr>
          <a:xfrm>
            <a:off x="3021329" y="5368239"/>
            <a:ext cx="283845" cy="208915"/>
          </a:xfrm>
          <a:prstGeom prst="rect">
            <a:avLst/>
          </a:prstGeom>
        </p:spPr>
        <p:txBody>
          <a:bodyPr vert="horz" wrap="square" lIns="0" tIns="12700" rIns="0" bIns="0" rtlCol="0">
            <a:spAutoFit/>
          </a:bodyPr>
          <a:lstStyle/>
          <a:p>
            <a:pPr marL="12700">
              <a:lnSpc>
                <a:spcPct val="100000"/>
              </a:lnSpc>
              <a:spcBef>
                <a:spcPts val="100"/>
              </a:spcBef>
            </a:pPr>
            <a:r>
              <a:rPr sz="1200" b="1" dirty="0">
                <a:latin typeface="Meiryo UI"/>
                <a:cs typeface="Meiryo UI"/>
              </a:rPr>
              <a:t>C</a:t>
            </a:r>
            <a:r>
              <a:rPr sz="1200" b="1" spc="-50" dirty="0">
                <a:latin typeface="Meiryo UI"/>
                <a:cs typeface="Meiryo UI"/>
              </a:rPr>
              <a:t>社</a:t>
            </a:r>
            <a:endParaRPr sz="1200">
              <a:latin typeface="Meiryo UI"/>
              <a:cs typeface="Meiryo UI"/>
            </a:endParaRPr>
          </a:p>
        </p:txBody>
      </p:sp>
      <p:sp>
        <p:nvSpPr>
          <p:cNvPr id="54" name="object 54"/>
          <p:cNvSpPr txBox="1"/>
          <p:nvPr/>
        </p:nvSpPr>
        <p:spPr>
          <a:xfrm>
            <a:off x="3045714" y="5551728"/>
            <a:ext cx="233045" cy="208279"/>
          </a:xfrm>
          <a:prstGeom prst="rect">
            <a:avLst/>
          </a:prstGeom>
        </p:spPr>
        <p:txBody>
          <a:bodyPr vert="horz" wrap="square" lIns="0" tIns="12700" rIns="0" bIns="0" rtlCol="0">
            <a:spAutoFit/>
          </a:bodyPr>
          <a:lstStyle/>
          <a:p>
            <a:pPr marL="12700">
              <a:lnSpc>
                <a:spcPct val="100000"/>
              </a:lnSpc>
              <a:spcBef>
                <a:spcPts val="100"/>
              </a:spcBef>
            </a:pPr>
            <a:r>
              <a:rPr sz="1200" b="1" spc="-25" dirty="0">
                <a:latin typeface="Meiryo UI"/>
                <a:cs typeface="Meiryo UI"/>
              </a:rPr>
              <a:t>**</a:t>
            </a:r>
            <a:endParaRPr sz="1200">
              <a:latin typeface="Meiryo UI"/>
              <a:cs typeface="Meiryo UI"/>
            </a:endParaRPr>
          </a:p>
        </p:txBody>
      </p:sp>
      <p:sp>
        <p:nvSpPr>
          <p:cNvPr id="55" name="object 55"/>
          <p:cNvSpPr/>
          <p:nvPr/>
        </p:nvSpPr>
        <p:spPr>
          <a:xfrm>
            <a:off x="3950970" y="5394197"/>
            <a:ext cx="607060" cy="340360"/>
          </a:xfrm>
          <a:custGeom>
            <a:avLst/>
            <a:gdLst/>
            <a:ahLst/>
            <a:cxnLst/>
            <a:rect l="l" t="t" r="r" b="b"/>
            <a:pathLst>
              <a:path w="607060" h="340360">
                <a:moveTo>
                  <a:pt x="0" y="339851"/>
                </a:moveTo>
                <a:lnTo>
                  <a:pt x="606551" y="339851"/>
                </a:lnTo>
                <a:lnTo>
                  <a:pt x="606551" y="0"/>
                </a:lnTo>
                <a:lnTo>
                  <a:pt x="0" y="0"/>
                </a:lnTo>
                <a:lnTo>
                  <a:pt x="0" y="339851"/>
                </a:lnTo>
                <a:close/>
              </a:path>
            </a:pathLst>
          </a:custGeom>
          <a:ln w="28575">
            <a:solidFill>
              <a:srgbClr val="7E7E7E"/>
            </a:solidFill>
          </a:ln>
        </p:spPr>
        <p:txBody>
          <a:bodyPr wrap="square" lIns="0" tIns="0" rIns="0" bIns="0" rtlCol="0"/>
          <a:lstStyle/>
          <a:p>
            <a:endParaRPr/>
          </a:p>
        </p:txBody>
      </p:sp>
      <p:sp>
        <p:nvSpPr>
          <p:cNvPr id="56" name="object 56"/>
          <p:cNvSpPr txBox="1"/>
          <p:nvPr/>
        </p:nvSpPr>
        <p:spPr>
          <a:xfrm>
            <a:off x="4105147" y="5368239"/>
            <a:ext cx="299085" cy="208915"/>
          </a:xfrm>
          <a:prstGeom prst="rect">
            <a:avLst/>
          </a:prstGeom>
        </p:spPr>
        <p:txBody>
          <a:bodyPr vert="horz" wrap="square" lIns="0" tIns="12700" rIns="0" bIns="0" rtlCol="0">
            <a:spAutoFit/>
          </a:bodyPr>
          <a:lstStyle/>
          <a:p>
            <a:pPr marL="12700">
              <a:lnSpc>
                <a:spcPct val="100000"/>
              </a:lnSpc>
              <a:spcBef>
                <a:spcPts val="100"/>
              </a:spcBef>
            </a:pPr>
            <a:r>
              <a:rPr sz="1200" b="1" spc="-20" dirty="0">
                <a:latin typeface="Meiryo UI"/>
                <a:cs typeface="Meiryo UI"/>
              </a:rPr>
              <a:t>D</a:t>
            </a:r>
            <a:r>
              <a:rPr sz="1200" b="1" spc="-50" dirty="0">
                <a:latin typeface="Meiryo UI"/>
                <a:cs typeface="Meiryo UI"/>
              </a:rPr>
              <a:t>社</a:t>
            </a:r>
            <a:endParaRPr sz="1200">
              <a:latin typeface="Meiryo UI"/>
              <a:cs typeface="Meiryo UI"/>
            </a:endParaRPr>
          </a:p>
        </p:txBody>
      </p:sp>
      <p:sp>
        <p:nvSpPr>
          <p:cNvPr id="57" name="object 57"/>
          <p:cNvSpPr txBox="1"/>
          <p:nvPr/>
        </p:nvSpPr>
        <p:spPr>
          <a:xfrm>
            <a:off x="4137152" y="5551728"/>
            <a:ext cx="233045" cy="208279"/>
          </a:xfrm>
          <a:prstGeom prst="rect">
            <a:avLst/>
          </a:prstGeom>
        </p:spPr>
        <p:txBody>
          <a:bodyPr vert="horz" wrap="square" lIns="0" tIns="12700" rIns="0" bIns="0" rtlCol="0">
            <a:spAutoFit/>
          </a:bodyPr>
          <a:lstStyle/>
          <a:p>
            <a:pPr marL="12700">
              <a:lnSpc>
                <a:spcPct val="100000"/>
              </a:lnSpc>
              <a:spcBef>
                <a:spcPts val="100"/>
              </a:spcBef>
            </a:pPr>
            <a:r>
              <a:rPr sz="1200" b="1" spc="-25" dirty="0">
                <a:latin typeface="Meiryo UI"/>
                <a:cs typeface="Meiryo UI"/>
              </a:rPr>
              <a:t>**</a:t>
            </a:r>
            <a:endParaRPr sz="1200">
              <a:latin typeface="Meiryo UI"/>
              <a:cs typeface="Meiryo UI"/>
            </a:endParaRPr>
          </a:p>
        </p:txBody>
      </p:sp>
      <p:sp>
        <p:nvSpPr>
          <p:cNvPr id="58" name="object 58"/>
          <p:cNvSpPr/>
          <p:nvPr/>
        </p:nvSpPr>
        <p:spPr>
          <a:xfrm>
            <a:off x="3946397" y="6002273"/>
            <a:ext cx="605155" cy="341630"/>
          </a:xfrm>
          <a:custGeom>
            <a:avLst/>
            <a:gdLst/>
            <a:ahLst/>
            <a:cxnLst/>
            <a:rect l="l" t="t" r="r" b="b"/>
            <a:pathLst>
              <a:path w="605154" h="341629">
                <a:moveTo>
                  <a:pt x="0" y="341375"/>
                </a:moveTo>
                <a:lnTo>
                  <a:pt x="605027" y="341375"/>
                </a:lnTo>
                <a:lnTo>
                  <a:pt x="605027" y="0"/>
                </a:lnTo>
                <a:lnTo>
                  <a:pt x="0" y="0"/>
                </a:lnTo>
                <a:lnTo>
                  <a:pt x="0" y="341375"/>
                </a:lnTo>
                <a:close/>
              </a:path>
            </a:pathLst>
          </a:custGeom>
          <a:ln w="28575">
            <a:solidFill>
              <a:srgbClr val="7E7E7E"/>
            </a:solidFill>
          </a:ln>
        </p:spPr>
        <p:txBody>
          <a:bodyPr wrap="square" lIns="0" tIns="0" rIns="0" bIns="0" rtlCol="0"/>
          <a:lstStyle/>
          <a:p>
            <a:endParaRPr/>
          </a:p>
        </p:txBody>
      </p:sp>
      <p:sp>
        <p:nvSpPr>
          <p:cNvPr id="59" name="object 59"/>
          <p:cNvSpPr txBox="1"/>
          <p:nvPr/>
        </p:nvSpPr>
        <p:spPr>
          <a:xfrm>
            <a:off x="4100829" y="5978144"/>
            <a:ext cx="295275" cy="208279"/>
          </a:xfrm>
          <a:prstGeom prst="rect">
            <a:avLst/>
          </a:prstGeom>
        </p:spPr>
        <p:txBody>
          <a:bodyPr vert="horz" wrap="square" lIns="0" tIns="12700" rIns="0" bIns="0" rtlCol="0">
            <a:spAutoFit/>
          </a:bodyPr>
          <a:lstStyle/>
          <a:p>
            <a:pPr marL="12700">
              <a:lnSpc>
                <a:spcPct val="100000"/>
              </a:lnSpc>
              <a:spcBef>
                <a:spcPts val="100"/>
              </a:spcBef>
            </a:pPr>
            <a:r>
              <a:rPr sz="1200" b="1" spc="-10" dirty="0">
                <a:latin typeface="Meiryo UI"/>
                <a:cs typeface="Meiryo UI"/>
              </a:rPr>
              <a:t>G</a:t>
            </a:r>
            <a:r>
              <a:rPr sz="1200" b="1" spc="-50" dirty="0">
                <a:latin typeface="Meiryo UI"/>
                <a:cs typeface="Meiryo UI"/>
              </a:rPr>
              <a:t>社</a:t>
            </a:r>
            <a:endParaRPr sz="1200">
              <a:latin typeface="Meiryo UI"/>
              <a:cs typeface="Meiryo UI"/>
            </a:endParaRPr>
          </a:p>
        </p:txBody>
      </p:sp>
      <p:sp>
        <p:nvSpPr>
          <p:cNvPr id="60" name="object 60"/>
          <p:cNvSpPr txBox="1"/>
          <p:nvPr/>
        </p:nvSpPr>
        <p:spPr>
          <a:xfrm>
            <a:off x="4131309" y="6161023"/>
            <a:ext cx="233045" cy="208279"/>
          </a:xfrm>
          <a:prstGeom prst="rect">
            <a:avLst/>
          </a:prstGeom>
        </p:spPr>
        <p:txBody>
          <a:bodyPr vert="horz" wrap="square" lIns="0" tIns="12700" rIns="0" bIns="0" rtlCol="0">
            <a:spAutoFit/>
          </a:bodyPr>
          <a:lstStyle/>
          <a:p>
            <a:pPr marL="12700">
              <a:lnSpc>
                <a:spcPct val="100000"/>
              </a:lnSpc>
              <a:spcBef>
                <a:spcPts val="100"/>
              </a:spcBef>
            </a:pPr>
            <a:r>
              <a:rPr sz="1200" b="1" spc="-25" dirty="0">
                <a:latin typeface="Meiryo UI"/>
                <a:cs typeface="Meiryo UI"/>
              </a:rPr>
              <a:t>**</a:t>
            </a:r>
            <a:endParaRPr sz="1200">
              <a:latin typeface="Meiryo UI"/>
              <a:cs typeface="Meiryo UI"/>
            </a:endParaRPr>
          </a:p>
        </p:txBody>
      </p:sp>
      <p:sp>
        <p:nvSpPr>
          <p:cNvPr id="61" name="object 61"/>
          <p:cNvSpPr txBox="1"/>
          <p:nvPr/>
        </p:nvSpPr>
        <p:spPr>
          <a:xfrm>
            <a:off x="1818132" y="5996749"/>
            <a:ext cx="607060" cy="347345"/>
          </a:xfrm>
          <a:prstGeom prst="rect">
            <a:avLst/>
          </a:prstGeom>
          <a:ln w="28575">
            <a:solidFill>
              <a:srgbClr val="7E7E7E"/>
            </a:solidFill>
          </a:ln>
        </p:spPr>
        <p:txBody>
          <a:bodyPr vert="horz" wrap="square" lIns="0" tIns="0" rIns="0" bIns="0" rtlCol="0">
            <a:spAutoFit/>
          </a:bodyPr>
          <a:lstStyle/>
          <a:p>
            <a:pPr marL="196215" marR="172085" indent="-21590">
              <a:lnSpc>
                <a:spcPts val="1440"/>
              </a:lnSpc>
            </a:pPr>
            <a:r>
              <a:rPr sz="1200" b="1" spc="-20" dirty="0">
                <a:latin typeface="Meiryo UI"/>
                <a:cs typeface="Meiryo UI"/>
              </a:rPr>
              <a:t>E</a:t>
            </a:r>
            <a:r>
              <a:rPr sz="1200" b="1" spc="-60" dirty="0">
                <a:latin typeface="Meiryo UI"/>
                <a:cs typeface="Meiryo UI"/>
              </a:rPr>
              <a:t>社 </a:t>
            </a:r>
            <a:r>
              <a:rPr sz="1200" b="1" spc="-25" dirty="0">
                <a:latin typeface="Meiryo UI"/>
                <a:cs typeface="Meiryo UI"/>
              </a:rPr>
              <a:t>15</a:t>
            </a:r>
            <a:endParaRPr sz="1200">
              <a:latin typeface="Meiryo UI"/>
              <a:cs typeface="Meiryo UI"/>
            </a:endParaRPr>
          </a:p>
        </p:txBody>
      </p:sp>
      <p:sp>
        <p:nvSpPr>
          <p:cNvPr id="62" name="object 62"/>
          <p:cNvSpPr txBox="1"/>
          <p:nvPr/>
        </p:nvSpPr>
        <p:spPr>
          <a:xfrm>
            <a:off x="2857500" y="5996749"/>
            <a:ext cx="605790" cy="347345"/>
          </a:xfrm>
          <a:prstGeom prst="rect">
            <a:avLst/>
          </a:prstGeom>
          <a:ln w="28575">
            <a:solidFill>
              <a:srgbClr val="7E7E7E"/>
            </a:solidFill>
          </a:ln>
        </p:spPr>
        <p:txBody>
          <a:bodyPr vert="horz" wrap="square" lIns="0" tIns="0" rIns="0" bIns="0" rtlCol="0">
            <a:spAutoFit/>
          </a:bodyPr>
          <a:lstStyle/>
          <a:p>
            <a:pPr marL="195580">
              <a:lnSpc>
                <a:spcPts val="1395"/>
              </a:lnSpc>
            </a:pPr>
            <a:r>
              <a:rPr sz="1200" b="1" spc="-25" dirty="0">
                <a:latin typeface="Meiryo UI"/>
                <a:cs typeface="Meiryo UI"/>
              </a:rPr>
              <a:t>**</a:t>
            </a:r>
            <a:endParaRPr sz="1200">
              <a:latin typeface="Meiryo UI"/>
              <a:cs typeface="Meiryo UI"/>
            </a:endParaRPr>
          </a:p>
          <a:p>
            <a:pPr marL="195580">
              <a:lnSpc>
                <a:spcPts val="1340"/>
              </a:lnSpc>
            </a:pPr>
            <a:r>
              <a:rPr sz="1200" b="1" spc="-25" dirty="0">
                <a:latin typeface="Meiryo UI"/>
                <a:cs typeface="Meiryo UI"/>
              </a:rPr>
              <a:t>**</a:t>
            </a:r>
            <a:endParaRPr sz="1200">
              <a:latin typeface="Meiryo UI"/>
              <a:cs typeface="Meiryo UI"/>
            </a:endParaRPr>
          </a:p>
        </p:txBody>
      </p:sp>
      <p:grpSp>
        <p:nvGrpSpPr>
          <p:cNvPr id="63" name="object 63"/>
          <p:cNvGrpSpPr/>
          <p:nvPr/>
        </p:nvGrpSpPr>
        <p:grpSpPr>
          <a:xfrm>
            <a:off x="1173289" y="5321998"/>
            <a:ext cx="2782570" cy="855344"/>
            <a:chOff x="1173289" y="5321998"/>
            <a:chExt cx="2782570" cy="855344"/>
          </a:xfrm>
        </p:grpSpPr>
        <p:sp>
          <p:nvSpPr>
            <p:cNvPr id="64" name="object 64"/>
            <p:cNvSpPr/>
            <p:nvPr/>
          </p:nvSpPr>
          <p:spPr>
            <a:xfrm>
              <a:off x="1178052" y="5562599"/>
              <a:ext cx="2773045" cy="609600"/>
            </a:xfrm>
            <a:custGeom>
              <a:avLst/>
              <a:gdLst/>
              <a:ahLst/>
              <a:cxnLst/>
              <a:rect l="l" t="t" r="r" b="b"/>
              <a:pathLst>
                <a:path w="2773045" h="609600">
                  <a:moveTo>
                    <a:pt x="0" y="0"/>
                  </a:moveTo>
                  <a:lnTo>
                    <a:pt x="642239" y="0"/>
                  </a:lnTo>
                </a:path>
                <a:path w="2773045" h="609600">
                  <a:moveTo>
                    <a:pt x="1248155" y="0"/>
                  </a:moveTo>
                  <a:lnTo>
                    <a:pt x="1681352" y="0"/>
                  </a:lnTo>
                </a:path>
                <a:path w="2773045" h="609600">
                  <a:moveTo>
                    <a:pt x="2287524" y="0"/>
                  </a:moveTo>
                  <a:lnTo>
                    <a:pt x="2772918" y="0"/>
                  </a:lnTo>
                </a:path>
                <a:path w="2773045" h="609600">
                  <a:moveTo>
                    <a:pt x="2281428" y="609600"/>
                  </a:moveTo>
                  <a:lnTo>
                    <a:pt x="2766568" y="609600"/>
                  </a:lnTo>
                </a:path>
                <a:path w="2773045" h="609600">
                  <a:moveTo>
                    <a:pt x="1676400" y="609600"/>
                  </a:moveTo>
                  <a:lnTo>
                    <a:pt x="1243584" y="609600"/>
                  </a:lnTo>
                </a:path>
                <a:path w="2773045" h="609600">
                  <a:moveTo>
                    <a:pt x="0" y="0"/>
                  </a:moveTo>
                  <a:lnTo>
                    <a:pt x="318642" y="0"/>
                  </a:lnTo>
                  <a:lnTo>
                    <a:pt x="318642" y="609358"/>
                  </a:lnTo>
                  <a:lnTo>
                    <a:pt x="637285" y="609358"/>
                  </a:lnTo>
                </a:path>
              </a:pathLst>
            </a:custGeom>
            <a:ln w="9525">
              <a:solidFill>
                <a:srgbClr val="000000"/>
              </a:solidFill>
            </a:ln>
          </p:spPr>
          <p:txBody>
            <a:bodyPr wrap="square" lIns="0" tIns="0" rIns="0" bIns="0" rtlCol="0"/>
            <a:lstStyle/>
            <a:p>
              <a:endParaRPr/>
            </a:p>
          </p:txBody>
        </p:sp>
        <p:sp>
          <p:nvSpPr>
            <p:cNvPr id="65" name="object 65"/>
            <p:cNvSpPr/>
            <p:nvPr/>
          </p:nvSpPr>
          <p:spPr>
            <a:xfrm>
              <a:off x="3300222" y="5336285"/>
              <a:ext cx="364490" cy="158750"/>
            </a:xfrm>
            <a:custGeom>
              <a:avLst/>
              <a:gdLst/>
              <a:ahLst/>
              <a:cxnLst/>
              <a:rect l="l" t="t" r="r" b="b"/>
              <a:pathLst>
                <a:path w="364489" h="158750">
                  <a:moveTo>
                    <a:pt x="364236" y="0"/>
                  </a:moveTo>
                  <a:lnTo>
                    <a:pt x="0" y="0"/>
                  </a:lnTo>
                  <a:lnTo>
                    <a:pt x="0" y="158495"/>
                  </a:lnTo>
                  <a:lnTo>
                    <a:pt x="364236" y="158495"/>
                  </a:lnTo>
                  <a:lnTo>
                    <a:pt x="364236" y="0"/>
                  </a:lnTo>
                  <a:close/>
                </a:path>
              </a:pathLst>
            </a:custGeom>
            <a:solidFill>
              <a:srgbClr val="7E7E7E"/>
            </a:solidFill>
          </p:spPr>
          <p:txBody>
            <a:bodyPr wrap="square" lIns="0" tIns="0" rIns="0" bIns="0" rtlCol="0"/>
            <a:lstStyle/>
            <a:p>
              <a:endParaRPr/>
            </a:p>
          </p:txBody>
        </p:sp>
        <p:sp>
          <p:nvSpPr>
            <p:cNvPr id="66" name="object 66"/>
            <p:cNvSpPr/>
            <p:nvPr/>
          </p:nvSpPr>
          <p:spPr>
            <a:xfrm>
              <a:off x="3300222" y="5336285"/>
              <a:ext cx="364490" cy="158750"/>
            </a:xfrm>
            <a:custGeom>
              <a:avLst/>
              <a:gdLst/>
              <a:ahLst/>
              <a:cxnLst/>
              <a:rect l="l" t="t" r="r" b="b"/>
              <a:pathLst>
                <a:path w="364489" h="158750">
                  <a:moveTo>
                    <a:pt x="0" y="158495"/>
                  </a:moveTo>
                  <a:lnTo>
                    <a:pt x="364236" y="158495"/>
                  </a:lnTo>
                  <a:lnTo>
                    <a:pt x="364236" y="0"/>
                  </a:lnTo>
                  <a:lnTo>
                    <a:pt x="0" y="0"/>
                  </a:lnTo>
                  <a:lnTo>
                    <a:pt x="0" y="158495"/>
                  </a:lnTo>
                  <a:close/>
                </a:path>
              </a:pathLst>
            </a:custGeom>
            <a:ln w="28575">
              <a:solidFill>
                <a:srgbClr val="7E7E7E"/>
              </a:solidFill>
            </a:ln>
          </p:spPr>
          <p:txBody>
            <a:bodyPr wrap="square" lIns="0" tIns="0" rIns="0" bIns="0" rtlCol="0"/>
            <a:lstStyle/>
            <a:p>
              <a:endParaRPr/>
            </a:p>
          </p:txBody>
        </p:sp>
      </p:grpSp>
      <p:sp>
        <p:nvSpPr>
          <p:cNvPr id="67" name="object 67"/>
          <p:cNvSpPr txBox="1"/>
          <p:nvPr/>
        </p:nvSpPr>
        <p:spPr>
          <a:xfrm>
            <a:off x="3300221" y="5333428"/>
            <a:ext cx="364490" cy="158115"/>
          </a:xfrm>
          <a:prstGeom prst="rect">
            <a:avLst/>
          </a:prstGeom>
          <a:ln w="28575">
            <a:solidFill>
              <a:srgbClr val="7E7E7E"/>
            </a:solidFill>
          </a:ln>
        </p:spPr>
        <p:txBody>
          <a:bodyPr vert="horz" wrap="square" lIns="0" tIns="0" rIns="0" bIns="0" rtlCol="0">
            <a:spAutoFit/>
          </a:bodyPr>
          <a:lstStyle/>
          <a:p>
            <a:pPr marL="61594">
              <a:lnSpc>
                <a:spcPts val="1245"/>
              </a:lnSpc>
            </a:pPr>
            <a:r>
              <a:rPr sz="1200" b="1" spc="-25" dirty="0">
                <a:solidFill>
                  <a:srgbClr val="FFFFFF"/>
                </a:solidFill>
                <a:latin typeface="Meiryo UI"/>
                <a:cs typeface="Meiryo UI"/>
              </a:rPr>
              <a:t>DD</a:t>
            </a:r>
            <a:endParaRPr sz="1200">
              <a:latin typeface="Meiryo UI"/>
              <a:cs typeface="Meiryo UI"/>
            </a:endParaRPr>
          </a:p>
        </p:txBody>
      </p:sp>
      <p:grpSp>
        <p:nvGrpSpPr>
          <p:cNvPr id="68" name="object 68"/>
          <p:cNvGrpSpPr/>
          <p:nvPr/>
        </p:nvGrpSpPr>
        <p:grpSpPr>
          <a:xfrm>
            <a:off x="4396930" y="5314378"/>
            <a:ext cx="391795" cy="186055"/>
            <a:chOff x="4396930" y="5314378"/>
            <a:chExt cx="391795" cy="186055"/>
          </a:xfrm>
        </p:grpSpPr>
        <p:sp>
          <p:nvSpPr>
            <p:cNvPr id="69" name="object 69"/>
            <p:cNvSpPr/>
            <p:nvPr/>
          </p:nvSpPr>
          <p:spPr>
            <a:xfrm>
              <a:off x="4411217" y="5328665"/>
              <a:ext cx="363220" cy="157480"/>
            </a:xfrm>
            <a:custGeom>
              <a:avLst/>
              <a:gdLst/>
              <a:ahLst/>
              <a:cxnLst/>
              <a:rect l="l" t="t" r="r" b="b"/>
              <a:pathLst>
                <a:path w="363220" h="157479">
                  <a:moveTo>
                    <a:pt x="362712" y="0"/>
                  </a:moveTo>
                  <a:lnTo>
                    <a:pt x="0" y="0"/>
                  </a:lnTo>
                  <a:lnTo>
                    <a:pt x="0" y="156972"/>
                  </a:lnTo>
                  <a:lnTo>
                    <a:pt x="362712" y="156972"/>
                  </a:lnTo>
                  <a:lnTo>
                    <a:pt x="362712" y="0"/>
                  </a:lnTo>
                  <a:close/>
                </a:path>
              </a:pathLst>
            </a:custGeom>
            <a:solidFill>
              <a:srgbClr val="7E7E7E"/>
            </a:solidFill>
          </p:spPr>
          <p:txBody>
            <a:bodyPr wrap="square" lIns="0" tIns="0" rIns="0" bIns="0" rtlCol="0"/>
            <a:lstStyle/>
            <a:p>
              <a:endParaRPr/>
            </a:p>
          </p:txBody>
        </p:sp>
        <p:sp>
          <p:nvSpPr>
            <p:cNvPr id="70" name="object 70"/>
            <p:cNvSpPr/>
            <p:nvPr/>
          </p:nvSpPr>
          <p:spPr>
            <a:xfrm>
              <a:off x="4411217" y="5328665"/>
              <a:ext cx="363220" cy="157480"/>
            </a:xfrm>
            <a:custGeom>
              <a:avLst/>
              <a:gdLst/>
              <a:ahLst/>
              <a:cxnLst/>
              <a:rect l="l" t="t" r="r" b="b"/>
              <a:pathLst>
                <a:path w="363220" h="157479">
                  <a:moveTo>
                    <a:pt x="0" y="156972"/>
                  </a:moveTo>
                  <a:lnTo>
                    <a:pt x="362712" y="156972"/>
                  </a:lnTo>
                  <a:lnTo>
                    <a:pt x="362712" y="0"/>
                  </a:lnTo>
                  <a:lnTo>
                    <a:pt x="0" y="0"/>
                  </a:lnTo>
                  <a:lnTo>
                    <a:pt x="0" y="156972"/>
                  </a:lnTo>
                  <a:close/>
                </a:path>
              </a:pathLst>
            </a:custGeom>
            <a:ln w="28575">
              <a:solidFill>
                <a:srgbClr val="7E7E7E"/>
              </a:solidFill>
            </a:ln>
          </p:spPr>
          <p:txBody>
            <a:bodyPr wrap="square" lIns="0" tIns="0" rIns="0" bIns="0" rtlCol="0"/>
            <a:lstStyle/>
            <a:p>
              <a:endParaRPr/>
            </a:p>
          </p:txBody>
        </p:sp>
      </p:grpSp>
      <p:sp>
        <p:nvSpPr>
          <p:cNvPr id="71" name="object 71"/>
          <p:cNvSpPr txBox="1"/>
          <p:nvPr/>
        </p:nvSpPr>
        <p:spPr>
          <a:xfrm>
            <a:off x="4408932" y="5333428"/>
            <a:ext cx="363220" cy="158115"/>
          </a:xfrm>
          <a:prstGeom prst="rect">
            <a:avLst/>
          </a:prstGeom>
          <a:ln w="28575">
            <a:solidFill>
              <a:srgbClr val="7E7E7E"/>
            </a:solidFill>
          </a:ln>
        </p:spPr>
        <p:txBody>
          <a:bodyPr vert="horz" wrap="square" lIns="0" tIns="0" rIns="0" bIns="0" rtlCol="0">
            <a:spAutoFit/>
          </a:bodyPr>
          <a:lstStyle/>
          <a:p>
            <a:pPr marL="62865">
              <a:lnSpc>
                <a:spcPts val="1245"/>
              </a:lnSpc>
            </a:pPr>
            <a:r>
              <a:rPr sz="1200" b="1" spc="-25" dirty="0">
                <a:solidFill>
                  <a:srgbClr val="FFFFFF"/>
                </a:solidFill>
                <a:latin typeface="Meiryo UI"/>
                <a:cs typeface="Meiryo UI"/>
              </a:rPr>
              <a:t>DD</a:t>
            </a:r>
            <a:endParaRPr sz="1200">
              <a:latin typeface="Meiryo UI"/>
              <a:cs typeface="Meiryo UI"/>
            </a:endParaRPr>
          </a:p>
        </p:txBody>
      </p:sp>
      <p:grpSp>
        <p:nvGrpSpPr>
          <p:cNvPr id="72" name="object 72"/>
          <p:cNvGrpSpPr/>
          <p:nvPr/>
        </p:nvGrpSpPr>
        <p:grpSpPr>
          <a:xfrm>
            <a:off x="2257234" y="5315902"/>
            <a:ext cx="391795" cy="187325"/>
            <a:chOff x="2257234" y="5315902"/>
            <a:chExt cx="391795" cy="187325"/>
          </a:xfrm>
        </p:grpSpPr>
        <p:sp>
          <p:nvSpPr>
            <p:cNvPr id="73" name="object 73"/>
            <p:cNvSpPr/>
            <p:nvPr/>
          </p:nvSpPr>
          <p:spPr>
            <a:xfrm>
              <a:off x="2271522" y="5330190"/>
              <a:ext cx="363220" cy="158750"/>
            </a:xfrm>
            <a:custGeom>
              <a:avLst/>
              <a:gdLst/>
              <a:ahLst/>
              <a:cxnLst/>
              <a:rect l="l" t="t" r="r" b="b"/>
              <a:pathLst>
                <a:path w="363219" h="158750">
                  <a:moveTo>
                    <a:pt x="362712" y="0"/>
                  </a:moveTo>
                  <a:lnTo>
                    <a:pt x="0" y="0"/>
                  </a:lnTo>
                  <a:lnTo>
                    <a:pt x="0" y="158496"/>
                  </a:lnTo>
                  <a:lnTo>
                    <a:pt x="362712" y="158496"/>
                  </a:lnTo>
                  <a:lnTo>
                    <a:pt x="362712" y="0"/>
                  </a:lnTo>
                  <a:close/>
                </a:path>
              </a:pathLst>
            </a:custGeom>
            <a:solidFill>
              <a:srgbClr val="7E7E7E"/>
            </a:solidFill>
          </p:spPr>
          <p:txBody>
            <a:bodyPr wrap="square" lIns="0" tIns="0" rIns="0" bIns="0" rtlCol="0"/>
            <a:lstStyle/>
            <a:p>
              <a:endParaRPr/>
            </a:p>
          </p:txBody>
        </p:sp>
        <p:sp>
          <p:nvSpPr>
            <p:cNvPr id="74" name="object 74"/>
            <p:cNvSpPr/>
            <p:nvPr/>
          </p:nvSpPr>
          <p:spPr>
            <a:xfrm>
              <a:off x="2271522" y="5330190"/>
              <a:ext cx="363220" cy="158750"/>
            </a:xfrm>
            <a:custGeom>
              <a:avLst/>
              <a:gdLst/>
              <a:ahLst/>
              <a:cxnLst/>
              <a:rect l="l" t="t" r="r" b="b"/>
              <a:pathLst>
                <a:path w="363219" h="158750">
                  <a:moveTo>
                    <a:pt x="0" y="158496"/>
                  </a:moveTo>
                  <a:lnTo>
                    <a:pt x="362712" y="158496"/>
                  </a:lnTo>
                  <a:lnTo>
                    <a:pt x="362712" y="0"/>
                  </a:lnTo>
                  <a:lnTo>
                    <a:pt x="0" y="0"/>
                  </a:lnTo>
                  <a:lnTo>
                    <a:pt x="0" y="158496"/>
                  </a:lnTo>
                  <a:close/>
                </a:path>
              </a:pathLst>
            </a:custGeom>
            <a:ln w="28575">
              <a:solidFill>
                <a:srgbClr val="7E7E7E"/>
              </a:solidFill>
            </a:ln>
          </p:spPr>
          <p:txBody>
            <a:bodyPr wrap="square" lIns="0" tIns="0" rIns="0" bIns="0" rtlCol="0"/>
            <a:lstStyle/>
            <a:p>
              <a:endParaRPr/>
            </a:p>
          </p:txBody>
        </p:sp>
      </p:grpSp>
      <p:sp>
        <p:nvSpPr>
          <p:cNvPr id="75" name="object 75"/>
          <p:cNvSpPr txBox="1"/>
          <p:nvPr/>
        </p:nvSpPr>
        <p:spPr>
          <a:xfrm>
            <a:off x="2271522" y="5333428"/>
            <a:ext cx="363220" cy="158115"/>
          </a:xfrm>
          <a:prstGeom prst="rect">
            <a:avLst/>
          </a:prstGeom>
          <a:ln w="28575">
            <a:solidFill>
              <a:srgbClr val="7E7E7E"/>
            </a:solidFill>
          </a:ln>
        </p:spPr>
        <p:txBody>
          <a:bodyPr vert="horz" wrap="square" lIns="0" tIns="0" rIns="0" bIns="0" rtlCol="0">
            <a:spAutoFit/>
          </a:bodyPr>
          <a:lstStyle/>
          <a:p>
            <a:pPr marL="60960">
              <a:lnSpc>
                <a:spcPts val="1245"/>
              </a:lnSpc>
            </a:pPr>
            <a:r>
              <a:rPr sz="1200" b="1" spc="-25" dirty="0">
                <a:solidFill>
                  <a:srgbClr val="FFFFFF"/>
                </a:solidFill>
                <a:latin typeface="Meiryo UI"/>
                <a:cs typeface="Meiryo UI"/>
              </a:rPr>
              <a:t>DD</a:t>
            </a:r>
            <a:endParaRPr sz="1200">
              <a:latin typeface="Meiryo UI"/>
              <a:cs typeface="Meiryo UI"/>
            </a:endParaRPr>
          </a:p>
        </p:txBody>
      </p:sp>
      <p:grpSp>
        <p:nvGrpSpPr>
          <p:cNvPr id="76" name="object 76"/>
          <p:cNvGrpSpPr/>
          <p:nvPr/>
        </p:nvGrpSpPr>
        <p:grpSpPr>
          <a:xfrm>
            <a:off x="1018222" y="5320474"/>
            <a:ext cx="391795" cy="186055"/>
            <a:chOff x="1018222" y="5320474"/>
            <a:chExt cx="391795" cy="186055"/>
          </a:xfrm>
        </p:grpSpPr>
        <p:sp>
          <p:nvSpPr>
            <p:cNvPr id="77" name="object 77"/>
            <p:cNvSpPr/>
            <p:nvPr/>
          </p:nvSpPr>
          <p:spPr>
            <a:xfrm>
              <a:off x="1032510" y="5334761"/>
              <a:ext cx="363220" cy="157480"/>
            </a:xfrm>
            <a:custGeom>
              <a:avLst/>
              <a:gdLst/>
              <a:ahLst/>
              <a:cxnLst/>
              <a:rect l="l" t="t" r="r" b="b"/>
              <a:pathLst>
                <a:path w="363219" h="157479">
                  <a:moveTo>
                    <a:pt x="362712" y="0"/>
                  </a:moveTo>
                  <a:lnTo>
                    <a:pt x="0" y="0"/>
                  </a:lnTo>
                  <a:lnTo>
                    <a:pt x="0" y="156972"/>
                  </a:lnTo>
                  <a:lnTo>
                    <a:pt x="362712" y="156972"/>
                  </a:lnTo>
                  <a:lnTo>
                    <a:pt x="362712" y="0"/>
                  </a:lnTo>
                  <a:close/>
                </a:path>
              </a:pathLst>
            </a:custGeom>
            <a:solidFill>
              <a:srgbClr val="7E7E7E"/>
            </a:solidFill>
          </p:spPr>
          <p:txBody>
            <a:bodyPr wrap="square" lIns="0" tIns="0" rIns="0" bIns="0" rtlCol="0"/>
            <a:lstStyle/>
            <a:p>
              <a:endParaRPr/>
            </a:p>
          </p:txBody>
        </p:sp>
        <p:sp>
          <p:nvSpPr>
            <p:cNvPr id="78" name="object 78"/>
            <p:cNvSpPr/>
            <p:nvPr/>
          </p:nvSpPr>
          <p:spPr>
            <a:xfrm>
              <a:off x="1032510" y="5334761"/>
              <a:ext cx="363220" cy="157480"/>
            </a:xfrm>
            <a:custGeom>
              <a:avLst/>
              <a:gdLst/>
              <a:ahLst/>
              <a:cxnLst/>
              <a:rect l="l" t="t" r="r" b="b"/>
              <a:pathLst>
                <a:path w="363219" h="157479">
                  <a:moveTo>
                    <a:pt x="0" y="156972"/>
                  </a:moveTo>
                  <a:lnTo>
                    <a:pt x="362712" y="156972"/>
                  </a:lnTo>
                  <a:lnTo>
                    <a:pt x="362712" y="0"/>
                  </a:lnTo>
                  <a:lnTo>
                    <a:pt x="0" y="0"/>
                  </a:lnTo>
                  <a:lnTo>
                    <a:pt x="0" y="156972"/>
                  </a:lnTo>
                  <a:close/>
                </a:path>
              </a:pathLst>
            </a:custGeom>
            <a:ln w="28575">
              <a:solidFill>
                <a:srgbClr val="7E7E7E"/>
              </a:solidFill>
            </a:ln>
          </p:spPr>
          <p:txBody>
            <a:bodyPr wrap="square" lIns="0" tIns="0" rIns="0" bIns="0" rtlCol="0"/>
            <a:lstStyle/>
            <a:p>
              <a:endParaRPr/>
            </a:p>
          </p:txBody>
        </p:sp>
      </p:grpSp>
      <p:sp>
        <p:nvSpPr>
          <p:cNvPr id="79" name="object 79"/>
          <p:cNvSpPr txBox="1"/>
          <p:nvPr/>
        </p:nvSpPr>
        <p:spPr>
          <a:xfrm>
            <a:off x="1032510" y="5333428"/>
            <a:ext cx="363220" cy="158115"/>
          </a:xfrm>
          <a:prstGeom prst="rect">
            <a:avLst/>
          </a:prstGeom>
          <a:ln w="28575">
            <a:solidFill>
              <a:srgbClr val="7E7E7E"/>
            </a:solidFill>
          </a:ln>
        </p:spPr>
        <p:txBody>
          <a:bodyPr vert="horz" wrap="square" lIns="0" tIns="0" rIns="0" bIns="0" rtlCol="0">
            <a:spAutoFit/>
          </a:bodyPr>
          <a:lstStyle/>
          <a:p>
            <a:pPr marL="60325">
              <a:lnSpc>
                <a:spcPts val="1245"/>
              </a:lnSpc>
            </a:pPr>
            <a:r>
              <a:rPr sz="1200" b="1" spc="-25" dirty="0">
                <a:solidFill>
                  <a:srgbClr val="FFFFFF"/>
                </a:solidFill>
                <a:latin typeface="Meiryo UI"/>
                <a:cs typeface="Meiryo UI"/>
              </a:rPr>
              <a:t>DD</a:t>
            </a:r>
            <a:endParaRPr sz="1200">
              <a:latin typeface="Meiryo UI"/>
              <a:cs typeface="Meiryo UI"/>
            </a:endParaRPr>
          </a:p>
        </p:txBody>
      </p:sp>
      <p:grpSp>
        <p:nvGrpSpPr>
          <p:cNvPr id="80" name="object 80"/>
          <p:cNvGrpSpPr/>
          <p:nvPr/>
        </p:nvGrpSpPr>
        <p:grpSpPr>
          <a:xfrm>
            <a:off x="4392358" y="5943790"/>
            <a:ext cx="391795" cy="186055"/>
            <a:chOff x="4392358" y="5943790"/>
            <a:chExt cx="391795" cy="186055"/>
          </a:xfrm>
        </p:grpSpPr>
        <p:sp>
          <p:nvSpPr>
            <p:cNvPr id="81" name="object 81"/>
            <p:cNvSpPr/>
            <p:nvPr/>
          </p:nvSpPr>
          <p:spPr>
            <a:xfrm>
              <a:off x="4406646" y="5958078"/>
              <a:ext cx="363220" cy="157480"/>
            </a:xfrm>
            <a:custGeom>
              <a:avLst/>
              <a:gdLst/>
              <a:ahLst/>
              <a:cxnLst/>
              <a:rect l="l" t="t" r="r" b="b"/>
              <a:pathLst>
                <a:path w="363220" h="157479">
                  <a:moveTo>
                    <a:pt x="362712" y="0"/>
                  </a:moveTo>
                  <a:lnTo>
                    <a:pt x="0" y="0"/>
                  </a:lnTo>
                  <a:lnTo>
                    <a:pt x="0" y="156972"/>
                  </a:lnTo>
                  <a:lnTo>
                    <a:pt x="362712" y="156972"/>
                  </a:lnTo>
                  <a:lnTo>
                    <a:pt x="362712" y="0"/>
                  </a:lnTo>
                  <a:close/>
                </a:path>
              </a:pathLst>
            </a:custGeom>
            <a:solidFill>
              <a:srgbClr val="7E7E7E"/>
            </a:solidFill>
          </p:spPr>
          <p:txBody>
            <a:bodyPr wrap="square" lIns="0" tIns="0" rIns="0" bIns="0" rtlCol="0"/>
            <a:lstStyle/>
            <a:p>
              <a:endParaRPr/>
            </a:p>
          </p:txBody>
        </p:sp>
        <p:sp>
          <p:nvSpPr>
            <p:cNvPr id="82" name="object 82"/>
            <p:cNvSpPr/>
            <p:nvPr/>
          </p:nvSpPr>
          <p:spPr>
            <a:xfrm>
              <a:off x="4406646" y="5958078"/>
              <a:ext cx="363220" cy="157480"/>
            </a:xfrm>
            <a:custGeom>
              <a:avLst/>
              <a:gdLst/>
              <a:ahLst/>
              <a:cxnLst/>
              <a:rect l="l" t="t" r="r" b="b"/>
              <a:pathLst>
                <a:path w="363220" h="157479">
                  <a:moveTo>
                    <a:pt x="0" y="156972"/>
                  </a:moveTo>
                  <a:lnTo>
                    <a:pt x="362712" y="156972"/>
                  </a:lnTo>
                  <a:lnTo>
                    <a:pt x="362712" y="0"/>
                  </a:lnTo>
                  <a:lnTo>
                    <a:pt x="0" y="0"/>
                  </a:lnTo>
                  <a:lnTo>
                    <a:pt x="0" y="156972"/>
                  </a:lnTo>
                  <a:close/>
                </a:path>
              </a:pathLst>
            </a:custGeom>
            <a:ln w="28575">
              <a:solidFill>
                <a:srgbClr val="7E7E7E"/>
              </a:solidFill>
            </a:ln>
          </p:spPr>
          <p:txBody>
            <a:bodyPr wrap="square" lIns="0" tIns="0" rIns="0" bIns="0" rtlCol="0"/>
            <a:lstStyle/>
            <a:p>
              <a:endParaRPr/>
            </a:p>
          </p:txBody>
        </p:sp>
      </p:grpSp>
      <p:sp>
        <p:nvSpPr>
          <p:cNvPr id="83" name="object 83"/>
          <p:cNvSpPr txBox="1"/>
          <p:nvPr/>
        </p:nvSpPr>
        <p:spPr>
          <a:xfrm>
            <a:off x="4408932" y="5996749"/>
            <a:ext cx="363220" cy="118745"/>
          </a:xfrm>
          <a:prstGeom prst="rect">
            <a:avLst/>
          </a:prstGeom>
          <a:ln w="26288">
            <a:solidFill>
              <a:srgbClr val="7E7E7E"/>
            </a:solidFill>
          </a:ln>
        </p:spPr>
        <p:txBody>
          <a:bodyPr vert="horz" wrap="square" lIns="0" tIns="0" rIns="0" bIns="0" rtlCol="0">
            <a:spAutoFit/>
          </a:bodyPr>
          <a:lstStyle/>
          <a:p>
            <a:pPr marL="58419">
              <a:lnSpc>
                <a:spcPts val="930"/>
              </a:lnSpc>
            </a:pPr>
            <a:r>
              <a:rPr sz="1200" b="1" spc="-25" dirty="0">
                <a:solidFill>
                  <a:srgbClr val="FFFFFF"/>
                </a:solidFill>
                <a:latin typeface="Meiryo UI"/>
                <a:cs typeface="Meiryo UI"/>
              </a:rPr>
              <a:t>DD</a:t>
            </a:r>
            <a:endParaRPr sz="1200">
              <a:latin typeface="Meiryo UI"/>
              <a:cs typeface="Meiryo UI"/>
            </a:endParaRPr>
          </a:p>
        </p:txBody>
      </p:sp>
      <p:grpSp>
        <p:nvGrpSpPr>
          <p:cNvPr id="84" name="object 84"/>
          <p:cNvGrpSpPr/>
          <p:nvPr/>
        </p:nvGrpSpPr>
        <p:grpSpPr>
          <a:xfrm>
            <a:off x="388810" y="5070284"/>
            <a:ext cx="4631055" cy="1359535"/>
            <a:chOff x="388810" y="5070284"/>
            <a:chExt cx="4631055" cy="1359535"/>
          </a:xfrm>
        </p:grpSpPr>
        <p:sp>
          <p:nvSpPr>
            <p:cNvPr id="85" name="object 85"/>
            <p:cNvSpPr/>
            <p:nvPr/>
          </p:nvSpPr>
          <p:spPr>
            <a:xfrm>
              <a:off x="403097" y="5157977"/>
              <a:ext cx="4602480" cy="1257300"/>
            </a:xfrm>
            <a:custGeom>
              <a:avLst/>
              <a:gdLst/>
              <a:ahLst/>
              <a:cxnLst/>
              <a:rect l="l" t="t" r="r" b="b"/>
              <a:pathLst>
                <a:path w="4602480" h="1257300">
                  <a:moveTo>
                    <a:pt x="0" y="1257300"/>
                  </a:moveTo>
                  <a:lnTo>
                    <a:pt x="4602480" y="1257300"/>
                  </a:lnTo>
                  <a:lnTo>
                    <a:pt x="4602480" y="0"/>
                  </a:lnTo>
                  <a:lnTo>
                    <a:pt x="0" y="0"/>
                  </a:lnTo>
                  <a:lnTo>
                    <a:pt x="0" y="1257300"/>
                  </a:lnTo>
                  <a:close/>
                </a:path>
              </a:pathLst>
            </a:custGeom>
            <a:ln w="28575">
              <a:solidFill>
                <a:srgbClr val="7E7E7E"/>
              </a:solidFill>
            </a:ln>
          </p:spPr>
          <p:txBody>
            <a:bodyPr wrap="square" lIns="0" tIns="0" rIns="0" bIns="0" rtlCol="0"/>
            <a:lstStyle/>
            <a:p>
              <a:endParaRPr/>
            </a:p>
          </p:txBody>
        </p:sp>
        <p:sp>
          <p:nvSpPr>
            <p:cNvPr id="86" name="object 86"/>
            <p:cNvSpPr/>
            <p:nvPr/>
          </p:nvSpPr>
          <p:spPr>
            <a:xfrm>
              <a:off x="587502" y="5075681"/>
              <a:ext cx="3293745" cy="167640"/>
            </a:xfrm>
            <a:custGeom>
              <a:avLst/>
              <a:gdLst/>
              <a:ahLst/>
              <a:cxnLst/>
              <a:rect l="l" t="t" r="r" b="b"/>
              <a:pathLst>
                <a:path w="3293745" h="167639">
                  <a:moveTo>
                    <a:pt x="3293364" y="0"/>
                  </a:moveTo>
                  <a:lnTo>
                    <a:pt x="0" y="0"/>
                  </a:lnTo>
                  <a:lnTo>
                    <a:pt x="0" y="167640"/>
                  </a:lnTo>
                  <a:lnTo>
                    <a:pt x="3293364" y="167640"/>
                  </a:lnTo>
                  <a:lnTo>
                    <a:pt x="3293364" y="0"/>
                  </a:lnTo>
                  <a:close/>
                </a:path>
              </a:pathLst>
            </a:custGeom>
            <a:solidFill>
              <a:srgbClr val="FFFFFF"/>
            </a:solidFill>
          </p:spPr>
          <p:txBody>
            <a:bodyPr wrap="square" lIns="0" tIns="0" rIns="0" bIns="0" rtlCol="0"/>
            <a:lstStyle/>
            <a:p>
              <a:endParaRPr/>
            </a:p>
          </p:txBody>
        </p:sp>
        <p:sp>
          <p:nvSpPr>
            <p:cNvPr id="87" name="object 87"/>
            <p:cNvSpPr/>
            <p:nvPr/>
          </p:nvSpPr>
          <p:spPr>
            <a:xfrm>
              <a:off x="587502" y="5075681"/>
              <a:ext cx="3293745" cy="167640"/>
            </a:xfrm>
            <a:custGeom>
              <a:avLst/>
              <a:gdLst/>
              <a:ahLst/>
              <a:cxnLst/>
              <a:rect l="l" t="t" r="r" b="b"/>
              <a:pathLst>
                <a:path w="3293745" h="167639">
                  <a:moveTo>
                    <a:pt x="0" y="167640"/>
                  </a:moveTo>
                  <a:lnTo>
                    <a:pt x="3293364" y="167640"/>
                  </a:lnTo>
                  <a:lnTo>
                    <a:pt x="3293364" y="0"/>
                  </a:lnTo>
                  <a:lnTo>
                    <a:pt x="0" y="0"/>
                  </a:lnTo>
                  <a:lnTo>
                    <a:pt x="0" y="167640"/>
                  </a:lnTo>
                  <a:close/>
                </a:path>
              </a:pathLst>
            </a:custGeom>
            <a:ln w="10794">
              <a:solidFill>
                <a:srgbClr val="FFFFFF"/>
              </a:solidFill>
            </a:ln>
          </p:spPr>
          <p:txBody>
            <a:bodyPr wrap="square" lIns="0" tIns="0" rIns="0" bIns="0" rtlCol="0"/>
            <a:lstStyle/>
            <a:p>
              <a:endParaRPr/>
            </a:p>
          </p:txBody>
        </p:sp>
      </p:grpSp>
      <p:sp>
        <p:nvSpPr>
          <p:cNvPr id="88" name="object 88"/>
          <p:cNvSpPr txBox="1"/>
          <p:nvPr/>
        </p:nvSpPr>
        <p:spPr>
          <a:xfrm>
            <a:off x="624331" y="5055489"/>
            <a:ext cx="3236595" cy="208279"/>
          </a:xfrm>
          <a:prstGeom prst="rect">
            <a:avLst/>
          </a:prstGeom>
        </p:spPr>
        <p:txBody>
          <a:bodyPr vert="horz" wrap="square" lIns="0" tIns="12700" rIns="0" bIns="0" rtlCol="0">
            <a:spAutoFit/>
          </a:bodyPr>
          <a:lstStyle/>
          <a:p>
            <a:pPr marL="12700">
              <a:lnSpc>
                <a:spcPct val="100000"/>
              </a:lnSpc>
              <a:spcBef>
                <a:spcPts val="100"/>
              </a:spcBef>
            </a:pPr>
            <a:r>
              <a:rPr sz="1200" b="1" spc="-35" dirty="0">
                <a:latin typeface="Meiryo UI"/>
                <a:cs typeface="Meiryo UI"/>
              </a:rPr>
              <a:t>データを集める事業者がアクセスする情報のイメージ</a:t>
            </a:r>
            <a:endParaRPr sz="1200">
              <a:latin typeface="Meiryo UI"/>
              <a:cs typeface="Meiryo UI"/>
            </a:endParaRPr>
          </a:p>
        </p:txBody>
      </p:sp>
      <p:sp>
        <p:nvSpPr>
          <p:cNvPr id="89" name="object 89"/>
          <p:cNvSpPr txBox="1">
            <a:spLocks noGrp="1"/>
          </p:cNvSpPr>
          <p:nvPr>
            <p:ph type="sldNum" sz="quarter" idx="7"/>
          </p:nvPr>
        </p:nvSpPr>
        <p:spPr>
          <a:xfrm>
            <a:off x="11861418" y="6611742"/>
            <a:ext cx="176529" cy="139700"/>
          </a:xfrm>
          <a:prstGeom prst="rect">
            <a:avLst/>
          </a:prstGeom>
        </p:spPr>
        <p:txBody>
          <a:bodyPr vert="horz" wrap="square" lIns="0" tIns="0" rIns="0" bIns="0" rtlCol="0">
            <a:spAutoFit/>
          </a:bodyPr>
          <a:lstStyle>
            <a:defPPr>
              <a:defRPr kern="0"/>
            </a:defPPr>
            <a:lvl1pPr>
              <a:defRPr sz="800" b="0" i="0">
                <a:solidFill>
                  <a:srgbClr val="A6A6A6"/>
                </a:solidFill>
                <a:latin typeface="Arial"/>
                <a:cs typeface="Arial"/>
              </a:defRPr>
            </a:lvl1pPr>
          </a:lstStyle>
          <a:p>
            <a:pPr marL="68580">
              <a:lnSpc>
                <a:spcPct val="100000"/>
              </a:lnSpc>
              <a:spcBef>
                <a:spcPts val="25"/>
              </a:spcBef>
            </a:pPr>
            <a:fld id="{81D60167-4931-47E6-BA6A-407CBD079E47}" type="slidenum">
              <a:rPr lang="en-US" altLang="ja-JP" spc="-50" smtClean="0"/>
              <a:pPr marL="68580">
                <a:spcBef>
                  <a:spcPts val="25"/>
                </a:spcBef>
              </a:pPr>
              <a:t>10</a:t>
            </a:fld>
            <a:endParaRPr spc="-50" dirty="0"/>
          </a:p>
        </p:txBody>
      </p:sp>
      <p:sp>
        <p:nvSpPr>
          <p:cNvPr id="90" name="object 90"/>
          <p:cNvSpPr txBox="1">
            <a:spLocks noGrp="1"/>
          </p:cNvSpPr>
          <p:nvPr>
            <p:ph type="ftr" sz="quarter" idx="5"/>
          </p:nvPr>
        </p:nvSpPr>
        <p:spPr>
          <a:xfrm>
            <a:off x="10244455" y="6703531"/>
            <a:ext cx="1470025" cy="158115"/>
          </a:xfrm>
          <a:prstGeom prst="rect">
            <a:avLst/>
          </a:prstGeom>
        </p:spPr>
        <p:txBody>
          <a:bodyPr vert="horz" wrap="square" lIns="0" tIns="0" rIns="0" bIns="0" rtlCol="0">
            <a:spAutoFit/>
          </a:bodyPr>
          <a:lstStyle>
            <a:defPPr>
              <a:defRPr kern="0"/>
            </a:defPPr>
            <a:lvl1pPr>
              <a:defRPr sz="800" b="0" i="0">
                <a:solidFill>
                  <a:srgbClr val="A4A4A4"/>
                </a:solidFill>
                <a:latin typeface="メイリオ"/>
                <a:cs typeface="メイリオ"/>
              </a:defRPr>
            </a:lvl1pPr>
          </a:lstStyle>
          <a:p>
            <a:pPr marL="12700">
              <a:lnSpc>
                <a:spcPct val="100000"/>
              </a:lnSpc>
              <a:spcBef>
                <a:spcPts val="150"/>
              </a:spcBef>
            </a:pPr>
            <a:r>
              <a:rPr lang="en-US"/>
              <a:t>Copyright</a:t>
            </a:r>
            <a:r>
              <a:rPr lang="en-US" spc="-50"/>
              <a:t> </a:t>
            </a:r>
            <a:r>
              <a:rPr lang="en-US"/>
              <a:t>©</a:t>
            </a:r>
            <a:r>
              <a:rPr lang="en-US" spc="260"/>
              <a:t> </a:t>
            </a:r>
            <a:r>
              <a:rPr lang="en-US"/>
              <a:t>2024</a:t>
            </a:r>
            <a:r>
              <a:rPr lang="en-US" spc="-10"/>
              <a:t> METI/IPA</a:t>
            </a:r>
            <a:endParaRPr spc="-1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702117" y="4146613"/>
            <a:ext cx="6375400" cy="2442210"/>
            <a:chOff x="1702117" y="4146613"/>
            <a:chExt cx="6375400" cy="2442210"/>
          </a:xfrm>
        </p:grpSpPr>
        <p:sp>
          <p:nvSpPr>
            <p:cNvPr id="3" name="object 3"/>
            <p:cNvSpPr/>
            <p:nvPr/>
          </p:nvSpPr>
          <p:spPr>
            <a:xfrm>
              <a:off x="1706879" y="4151376"/>
              <a:ext cx="6365875" cy="2432685"/>
            </a:xfrm>
            <a:custGeom>
              <a:avLst/>
              <a:gdLst/>
              <a:ahLst/>
              <a:cxnLst/>
              <a:rect l="l" t="t" r="r" b="b"/>
              <a:pathLst>
                <a:path w="6365875" h="2432684">
                  <a:moveTo>
                    <a:pt x="6365748" y="0"/>
                  </a:moveTo>
                  <a:lnTo>
                    <a:pt x="0" y="0"/>
                  </a:lnTo>
                  <a:lnTo>
                    <a:pt x="0" y="2432304"/>
                  </a:lnTo>
                  <a:lnTo>
                    <a:pt x="6365748" y="2432304"/>
                  </a:lnTo>
                  <a:lnTo>
                    <a:pt x="6365748" y="0"/>
                  </a:lnTo>
                  <a:close/>
                </a:path>
              </a:pathLst>
            </a:custGeom>
            <a:solidFill>
              <a:srgbClr val="C6EAFD"/>
            </a:solidFill>
          </p:spPr>
          <p:txBody>
            <a:bodyPr wrap="square" lIns="0" tIns="0" rIns="0" bIns="0" rtlCol="0"/>
            <a:lstStyle/>
            <a:p>
              <a:endParaRPr/>
            </a:p>
          </p:txBody>
        </p:sp>
        <p:sp>
          <p:nvSpPr>
            <p:cNvPr id="4" name="object 4"/>
            <p:cNvSpPr/>
            <p:nvPr/>
          </p:nvSpPr>
          <p:spPr>
            <a:xfrm>
              <a:off x="1706879" y="4151376"/>
              <a:ext cx="6365875" cy="2432685"/>
            </a:xfrm>
            <a:custGeom>
              <a:avLst/>
              <a:gdLst/>
              <a:ahLst/>
              <a:cxnLst/>
              <a:rect l="l" t="t" r="r" b="b"/>
              <a:pathLst>
                <a:path w="6365875" h="2432684">
                  <a:moveTo>
                    <a:pt x="0" y="2432304"/>
                  </a:moveTo>
                  <a:lnTo>
                    <a:pt x="6365748" y="2432304"/>
                  </a:lnTo>
                  <a:lnTo>
                    <a:pt x="6365748" y="0"/>
                  </a:lnTo>
                  <a:lnTo>
                    <a:pt x="0" y="0"/>
                  </a:lnTo>
                  <a:lnTo>
                    <a:pt x="0" y="2432304"/>
                  </a:lnTo>
                  <a:close/>
                </a:path>
              </a:pathLst>
            </a:custGeom>
            <a:ln w="9524">
              <a:solidFill>
                <a:srgbClr val="C8EFFD"/>
              </a:solidFill>
            </a:ln>
          </p:spPr>
          <p:txBody>
            <a:bodyPr wrap="square" lIns="0" tIns="0" rIns="0" bIns="0" rtlCol="0"/>
            <a:lstStyle/>
            <a:p>
              <a:endParaRPr/>
            </a:p>
          </p:txBody>
        </p:sp>
      </p:grpSp>
      <p:sp>
        <p:nvSpPr>
          <p:cNvPr id="5" name="object 5"/>
          <p:cNvSpPr txBox="1"/>
          <p:nvPr/>
        </p:nvSpPr>
        <p:spPr>
          <a:xfrm>
            <a:off x="1790445" y="4336160"/>
            <a:ext cx="3705225" cy="239395"/>
          </a:xfrm>
          <a:prstGeom prst="rect">
            <a:avLst/>
          </a:prstGeom>
        </p:spPr>
        <p:txBody>
          <a:bodyPr vert="horz" wrap="square" lIns="0" tIns="12700" rIns="0" bIns="0" rtlCol="0">
            <a:spAutoFit/>
          </a:bodyPr>
          <a:lstStyle/>
          <a:p>
            <a:pPr marL="12700">
              <a:lnSpc>
                <a:spcPct val="100000"/>
              </a:lnSpc>
              <a:spcBef>
                <a:spcPts val="100"/>
              </a:spcBef>
            </a:pPr>
            <a:r>
              <a:rPr sz="1400" b="1" spc="-25" dirty="0">
                <a:solidFill>
                  <a:srgbClr val="1A1A1A"/>
                </a:solidFill>
                <a:latin typeface="Meiryo UI"/>
                <a:cs typeface="Meiryo UI"/>
              </a:rPr>
              <a:t>協調領域としての官民連携デジタルプラットフォーム</a:t>
            </a:r>
            <a:endParaRPr sz="1400">
              <a:latin typeface="Meiryo UI"/>
              <a:cs typeface="Meiryo UI"/>
            </a:endParaRPr>
          </a:p>
        </p:txBody>
      </p:sp>
      <p:sp>
        <p:nvSpPr>
          <p:cNvPr id="6" name="object 6"/>
          <p:cNvSpPr/>
          <p:nvPr/>
        </p:nvSpPr>
        <p:spPr>
          <a:xfrm>
            <a:off x="1706879" y="1883664"/>
            <a:ext cx="6365875" cy="2211705"/>
          </a:xfrm>
          <a:custGeom>
            <a:avLst/>
            <a:gdLst/>
            <a:ahLst/>
            <a:cxnLst/>
            <a:rect l="l" t="t" r="r" b="b"/>
            <a:pathLst>
              <a:path w="6365875" h="2211704">
                <a:moveTo>
                  <a:pt x="6365748" y="0"/>
                </a:moveTo>
                <a:lnTo>
                  <a:pt x="0" y="0"/>
                </a:lnTo>
                <a:lnTo>
                  <a:pt x="0" y="2211324"/>
                </a:lnTo>
                <a:lnTo>
                  <a:pt x="6365748" y="2211324"/>
                </a:lnTo>
                <a:lnTo>
                  <a:pt x="6365748" y="0"/>
                </a:lnTo>
                <a:close/>
              </a:path>
            </a:pathLst>
          </a:custGeom>
          <a:solidFill>
            <a:srgbClr val="E1EFD9"/>
          </a:solidFill>
        </p:spPr>
        <p:txBody>
          <a:bodyPr wrap="square" lIns="0" tIns="0" rIns="0" bIns="0" rtlCol="0"/>
          <a:lstStyle/>
          <a:p>
            <a:endParaRPr/>
          </a:p>
        </p:txBody>
      </p:sp>
      <p:sp>
        <p:nvSpPr>
          <p:cNvPr id="7" name="object 7"/>
          <p:cNvSpPr txBox="1"/>
          <p:nvPr/>
        </p:nvSpPr>
        <p:spPr>
          <a:xfrm>
            <a:off x="1790445" y="1906905"/>
            <a:ext cx="2858770" cy="239395"/>
          </a:xfrm>
          <a:prstGeom prst="rect">
            <a:avLst/>
          </a:prstGeom>
        </p:spPr>
        <p:txBody>
          <a:bodyPr vert="horz" wrap="square" lIns="0" tIns="13335" rIns="0" bIns="0" rtlCol="0">
            <a:spAutoFit/>
          </a:bodyPr>
          <a:lstStyle/>
          <a:p>
            <a:pPr marL="12700">
              <a:lnSpc>
                <a:spcPct val="100000"/>
              </a:lnSpc>
              <a:spcBef>
                <a:spcPts val="105"/>
              </a:spcBef>
            </a:pPr>
            <a:r>
              <a:rPr sz="1400" b="1" spc="-20" dirty="0">
                <a:solidFill>
                  <a:srgbClr val="1A1A1A"/>
                </a:solidFill>
                <a:latin typeface="Meiryo UI"/>
                <a:cs typeface="Meiryo UI"/>
              </a:rPr>
              <a:t>サプライチェーンを構成する企業間取引</a:t>
            </a:r>
            <a:endParaRPr sz="1400">
              <a:latin typeface="Meiryo UI"/>
              <a:cs typeface="Meiryo UI"/>
            </a:endParaRPr>
          </a:p>
        </p:txBody>
      </p:sp>
      <p:sp>
        <p:nvSpPr>
          <p:cNvPr id="8" name="object 8"/>
          <p:cNvSpPr txBox="1"/>
          <p:nvPr/>
        </p:nvSpPr>
        <p:spPr>
          <a:xfrm>
            <a:off x="2060829" y="2666238"/>
            <a:ext cx="245110" cy="193675"/>
          </a:xfrm>
          <a:prstGeom prst="rect">
            <a:avLst/>
          </a:prstGeom>
        </p:spPr>
        <p:txBody>
          <a:bodyPr vert="horz" wrap="square" lIns="0" tIns="13335" rIns="0" bIns="0" rtlCol="0">
            <a:spAutoFit/>
          </a:bodyPr>
          <a:lstStyle/>
          <a:p>
            <a:pPr marL="12700">
              <a:lnSpc>
                <a:spcPct val="100000"/>
              </a:lnSpc>
              <a:spcBef>
                <a:spcPts val="105"/>
              </a:spcBef>
            </a:pPr>
            <a:r>
              <a:rPr sz="1100" b="1" spc="-25" dirty="0">
                <a:latin typeface="Meiryo UI"/>
                <a:cs typeface="Meiryo UI"/>
              </a:rPr>
              <a:t>・・・</a:t>
            </a:r>
            <a:endParaRPr sz="1100">
              <a:latin typeface="Meiryo UI"/>
              <a:cs typeface="Meiryo UI"/>
            </a:endParaRPr>
          </a:p>
        </p:txBody>
      </p:sp>
      <p:grpSp>
        <p:nvGrpSpPr>
          <p:cNvPr id="9" name="object 9"/>
          <p:cNvGrpSpPr/>
          <p:nvPr/>
        </p:nvGrpSpPr>
        <p:grpSpPr>
          <a:xfrm>
            <a:off x="3263074" y="2484310"/>
            <a:ext cx="1356360" cy="553085"/>
            <a:chOff x="3263074" y="2484310"/>
            <a:chExt cx="1356360" cy="553085"/>
          </a:xfrm>
        </p:grpSpPr>
        <p:sp>
          <p:nvSpPr>
            <p:cNvPr id="10" name="object 10"/>
            <p:cNvSpPr/>
            <p:nvPr/>
          </p:nvSpPr>
          <p:spPr>
            <a:xfrm>
              <a:off x="3277361" y="2498598"/>
              <a:ext cx="1327785" cy="524510"/>
            </a:xfrm>
            <a:custGeom>
              <a:avLst/>
              <a:gdLst/>
              <a:ahLst/>
              <a:cxnLst/>
              <a:rect l="l" t="t" r="r" b="b"/>
              <a:pathLst>
                <a:path w="1327785" h="524510">
                  <a:moveTo>
                    <a:pt x="1327403" y="0"/>
                  </a:moveTo>
                  <a:lnTo>
                    <a:pt x="0" y="0"/>
                  </a:lnTo>
                  <a:lnTo>
                    <a:pt x="0" y="524255"/>
                  </a:lnTo>
                  <a:lnTo>
                    <a:pt x="1327403" y="524255"/>
                  </a:lnTo>
                  <a:lnTo>
                    <a:pt x="1327403" y="0"/>
                  </a:lnTo>
                  <a:close/>
                </a:path>
              </a:pathLst>
            </a:custGeom>
            <a:solidFill>
              <a:srgbClr val="FFFFFF"/>
            </a:solidFill>
          </p:spPr>
          <p:txBody>
            <a:bodyPr wrap="square" lIns="0" tIns="0" rIns="0" bIns="0" rtlCol="0"/>
            <a:lstStyle/>
            <a:p>
              <a:endParaRPr/>
            </a:p>
          </p:txBody>
        </p:sp>
        <p:sp>
          <p:nvSpPr>
            <p:cNvPr id="11" name="object 11"/>
            <p:cNvSpPr/>
            <p:nvPr/>
          </p:nvSpPr>
          <p:spPr>
            <a:xfrm>
              <a:off x="3277361" y="2498598"/>
              <a:ext cx="1327785" cy="524510"/>
            </a:xfrm>
            <a:custGeom>
              <a:avLst/>
              <a:gdLst/>
              <a:ahLst/>
              <a:cxnLst/>
              <a:rect l="l" t="t" r="r" b="b"/>
              <a:pathLst>
                <a:path w="1327785" h="524510">
                  <a:moveTo>
                    <a:pt x="0" y="524255"/>
                  </a:moveTo>
                  <a:lnTo>
                    <a:pt x="1327403" y="524255"/>
                  </a:lnTo>
                  <a:lnTo>
                    <a:pt x="1327403" y="0"/>
                  </a:lnTo>
                  <a:lnTo>
                    <a:pt x="0" y="0"/>
                  </a:lnTo>
                  <a:lnTo>
                    <a:pt x="0" y="524255"/>
                  </a:lnTo>
                  <a:close/>
                </a:path>
              </a:pathLst>
            </a:custGeom>
            <a:ln w="28575">
              <a:solidFill>
                <a:srgbClr val="7E7E7E"/>
              </a:solidFill>
            </a:ln>
          </p:spPr>
          <p:txBody>
            <a:bodyPr wrap="square" lIns="0" tIns="0" rIns="0" bIns="0" rtlCol="0"/>
            <a:lstStyle/>
            <a:p>
              <a:endParaRPr/>
            </a:p>
          </p:txBody>
        </p:sp>
      </p:grpSp>
      <p:sp>
        <p:nvSpPr>
          <p:cNvPr id="12" name="object 12"/>
          <p:cNvSpPr txBox="1"/>
          <p:nvPr/>
        </p:nvSpPr>
        <p:spPr>
          <a:xfrm>
            <a:off x="3462273" y="2477424"/>
            <a:ext cx="956944" cy="510540"/>
          </a:xfrm>
          <a:prstGeom prst="rect">
            <a:avLst/>
          </a:prstGeom>
        </p:spPr>
        <p:txBody>
          <a:bodyPr vert="horz" wrap="square" lIns="0" tIns="70485" rIns="0" bIns="0" rtlCol="0">
            <a:spAutoFit/>
          </a:bodyPr>
          <a:lstStyle/>
          <a:p>
            <a:pPr algn="ctr">
              <a:lnSpc>
                <a:spcPct val="100000"/>
              </a:lnSpc>
              <a:spcBef>
                <a:spcPts val="555"/>
              </a:spcBef>
            </a:pPr>
            <a:r>
              <a:rPr sz="1400" b="1" spc="-5" dirty="0">
                <a:latin typeface="Meiryo UI"/>
                <a:cs typeface="Meiryo UI"/>
              </a:rPr>
              <a:t>企業 </a:t>
            </a:r>
            <a:r>
              <a:rPr sz="1400" b="1" spc="-50" dirty="0">
                <a:latin typeface="Meiryo UI"/>
                <a:cs typeface="Meiryo UI"/>
              </a:rPr>
              <a:t>A</a:t>
            </a:r>
            <a:endParaRPr sz="1400">
              <a:latin typeface="Meiryo UI"/>
              <a:cs typeface="Meiryo UI"/>
            </a:endParaRPr>
          </a:p>
          <a:p>
            <a:pPr algn="ctr">
              <a:lnSpc>
                <a:spcPct val="100000"/>
              </a:lnSpc>
              <a:spcBef>
                <a:spcPts val="360"/>
              </a:spcBef>
            </a:pPr>
            <a:r>
              <a:rPr sz="1100" b="1" spc="-15" dirty="0">
                <a:latin typeface="Meiryo UI"/>
                <a:cs typeface="Meiryo UI"/>
              </a:rPr>
              <a:t>&lt;サプライヤー&gt;</a:t>
            </a:r>
            <a:endParaRPr sz="1100">
              <a:latin typeface="Meiryo UI"/>
              <a:cs typeface="Meiryo UI"/>
            </a:endParaRPr>
          </a:p>
        </p:txBody>
      </p:sp>
      <p:grpSp>
        <p:nvGrpSpPr>
          <p:cNvPr id="13" name="object 13"/>
          <p:cNvGrpSpPr/>
          <p:nvPr/>
        </p:nvGrpSpPr>
        <p:grpSpPr>
          <a:xfrm>
            <a:off x="5172646" y="2488882"/>
            <a:ext cx="1356360" cy="548640"/>
            <a:chOff x="5172646" y="2488882"/>
            <a:chExt cx="1356360" cy="548640"/>
          </a:xfrm>
        </p:grpSpPr>
        <p:sp>
          <p:nvSpPr>
            <p:cNvPr id="14" name="object 14"/>
            <p:cNvSpPr/>
            <p:nvPr/>
          </p:nvSpPr>
          <p:spPr>
            <a:xfrm>
              <a:off x="5186934" y="2503170"/>
              <a:ext cx="1327785" cy="520065"/>
            </a:xfrm>
            <a:custGeom>
              <a:avLst/>
              <a:gdLst/>
              <a:ahLst/>
              <a:cxnLst/>
              <a:rect l="l" t="t" r="r" b="b"/>
              <a:pathLst>
                <a:path w="1327784" h="520064">
                  <a:moveTo>
                    <a:pt x="1327404" y="0"/>
                  </a:moveTo>
                  <a:lnTo>
                    <a:pt x="0" y="0"/>
                  </a:lnTo>
                  <a:lnTo>
                    <a:pt x="0" y="519684"/>
                  </a:lnTo>
                  <a:lnTo>
                    <a:pt x="1327404" y="519684"/>
                  </a:lnTo>
                  <a:lnTo>
                    <a:pt x="1327404" y="0"/>
                  </a:lnTo>
                  <a:close/>
                </a:path>
              </a:pathLst>
            </a:custGeom>
            <a:solidFill>
              <a:srgbClr val="FFFFFF"/>
            </a:solidFill>
          </p:spPr>
          <p:txBody>
            <a:bodyPr wrap="square" lIns="0" tIns="0" rIns="0" bIns="0" rtlCol="0"/>
            <a:lstStyle/>
            <a:p>
              <a:endParaRPr/>
            </a:p>
          </p:txBody>
        </p:sp>
        <p:sp>
          <p:nvSpPr>
            <p:cNvPr id="15" name="object 15"/>
            <p:cNvSpPr/>
            <p:nvPr/>
          </p:nvSpPr>
          <p:spPr>
            <a:xfrm>
              <a:off x="5186934" y="2503170"/>
              <a:ext cx="1327785" cy="520065"/>
            </a:xfrm>
            <a:custGeom>
              <a:avLst/>
              <a:gdLst/>
              <a:ahLst/>
              <a:cxnLst/>
              <a:rect l="l" t="t" r="r" b="b"/>
              <a:pathLst>
                <a:path w="1327784" h="520064">
                  <a:moveTo>
                    <a:pt x="0" y="519684"/>
                  </a:moveTo>
                  <a:lnTo>
                    <a:pt x="1327404" y="519684"/>
                  </a:lnTo>
                  <a:lnTo>
                    <a:pt x="1327404" y="0"/>
                  </a:lnTo>
                  <a:lnTo>
                    <a:pt x="0" y="0"/>
                  </a:lnTo>
                  <a:lnTo>
                    <a:pt x="0" y="519684"/>
                  </a:lnTo>
                  <a:close/>
                </a:path>
              </a:pathLst>
            </a:custGeom>
            <a:ln w="28575">
              <a:solidFill>
                <a:srgbClr val="7E7E7E"/>
              </a:solidFill>
            </a:ln>
          </p:spPr>
          <p:txBody>
            <a:bodyPr wrap="square" lIns="0" tIns="0" rIns="0" bIns="0" rtlCol="0"/>
            <a:lstStyle/>
            <a:p>
              <a:endParaRPr/>
            </a:p>
          </p:txBody>
        </p:sp>
      </p:grpSp>
      <p:sp>
        <p:nvSpPr>
          <p:cNvPr id="16" name="object 16"/>
          <p:cNvSpPr txBox="1"/>
          <p:nvPr/>
        </p:nvSpPr>
        <p:spPr>
          <a:xfrm>
            <a:off x="5553836" y="2479329"/>
            <a:ext cx="591820" cy="510540"/>
          </a:xfrm>
          <a:prstGeom prst="rect">
            <a:avLst/>
          </a:prstGeom>
        </p:spPr>
        <p:txBody>
          <a:bodyPr vert="horz" wrap="square" lIns="0" tIns="70485" rIns="0" bIns="0" rtlCol="0">
            <a:spAutoFit/>
          </a:bodyPr>
          <a:lstStyle/>
          <a:p>
            <a:pPr marL="22860">
              <a:lnSpc>
                <a:spcPct val="100000"/>
              </a:lnSpc>
              <a:spcBef>
                <a:spcPts val="555"/>
              </a:spcBef>
            </a:pPr>
            <a:r>
              <a:rPr sz="1400" b="1" spc="-5" dirty="0">
                <a:latin typeface="Meiryo UI"/>
                <a:cs typeface="Meiryo UI"/>
              </a:rPr>
              <a:t>企業 </a:t>
            </a:r>
            <a:r>
              <a:rPr sz="1400" b="1" spc="-50" dirty="0">
                <a:latin typeface="Meiryo UI"/>
                <a:cs typeface="Meiryo UI"/>
              </a:rPr>
              <a:t>B</a:t>
            </a:r>
            <a:endParaRPr sz="1400">
              <a:latin typeface="Meiryo UI"/>
              <a:cs typeface="Meiryo UI"/>
            </a:endParaRPr>
          </a:p>
          <a:p>
            <a:pPr marL="12700">
              <a:lnSpc>
                <a:spcPct val="100000"/>
              </a:lnSpc>
              <a:spcBef>
                <a:spcPts val="360"/>
              </a:spcBef>
            </a:pPr>
            <a:r>
              <a:rPr sz="1100" b="1" spc="-10" dirty="0">
                <a:latin typeface="Meiryo UI"/>
                <a:cs typeface="Meiryo UI"/>
              </a:rPr>
              <a:t>&lt;OEM&gt;</a:t>
            </a:r>
            <a:endParaRPr sz="1100">
              <a:latin typeface="Meiryo UI"/>
              <a:cs typeface="Meiryo UI"/>
            </a:endParaRPr>
          </a:p>
        </p:txBody>
      </p:sp>
      <p:grpSp>
        <p:nvGrpSpPr>
          <p:cNvPr id="17" name="object 17"/>
          <p:cNvGrpSpPr/>
          <p:nvPr/>
        </p:nvGrpSpPr>
        <p:grpSpPr>
          <a:xfrm>
            <a:off x="2673857" y="2694685"/>
            <a:ext cx="4422140" cy="1147445"/>
            <a:chOff x="2673857" y="2694685"/>
            <a:chExt cx="4422140" cy="1147445"/>
          </a:xfrm>
        </p:grpSpPr>
        <p:sp>
          <p:nvSpPr>
            <p:cNvPr id="18" name="object 18"/>
            <p:cNvSpPr/>
            <p:nvPr/>
          </p:nvSpPr>
          <p:spPr>
            <a:xfrm>
              <a:off x="2673858" y="2694685"/>
              <a:ext cx="4422140" cy="133985"/>
            </a:xfrm>
            <a:custGeom>
              <a:avLst/>
              <a:gdLst/>
              <a:ahLst/>
              <a:cxnLst/>
              <a:rect l="l" t="t" r="r" b="b"/>
              <a:pathLst>
                <a:path w="4422140" h="133985">
                  <a:moveTo>
                    <a:pt x="602361" y="66040"/>
                  </a:moveTo>
                  <a:lnTo>
                    <a:pt x="577786" y="51816"/>
                  </a:lnTo>
                  <a:lnTo>
                    <a:pt x="495300" y="4064"/>
                  </a:lnTo>
                  <a:lnTo>
                    <a:pt x="488442" y="0"/>
                  </a:lnTo>
                  <a:lnTo>
                    <a:pt x="479679" y="2413"/>
                  </a:lnTo>
                  <a:lnTo>
                    <a:pt x="475742" y="9144"/>
                  </a:lnTo>
                  <a:lnTo>
                    <a:pt x="471805" y="16002"/>
                  </a:lnTo>
                  <a:lnTo>
                    <a:pt x="474091" y="24765"/>
                  </a:lnTo>
                  <a:lnTo>
                    <a:pt x="521068" y="51968"/>
                  </a:lnTo>
                  <a:lnTo>
                    <a:pt x="0" y="53467"/>
                  </a:lnTo>
                  <a:lnTo>
                    <a:pt x="0" y="82042"/>
                  </a:lnTo>
                  <a:lnTo>
                    <a:pt x="521246" y="80543"/>
                  </a:lnTo>
                  <a:lnTo>
                    <a:pt x="474345" y="108077"/>
                  </a:lnTo>
                  <a:lnTo>
                    <a:pt x="472059" y="116840"/>
                  </a:lnTo>
                  <a:lnTo>
                    <a:pt x="476123" y="123571"/>
                  </a:lnTo>
                  <a:lnTo>
                    <a:pt x="480060" y="130429"/>
                  </a:lnTo>
                  <a:lnTo>
                    <a:pt x="488823" y="132715"/>
                  </a:lnTo>
                  <a:lnTo>
                    <a:pt x="602361" y="66040"/>
                  </a:lnTo>
                  <a:close/>
                </a:path>
                <a:path w="4422140" h="133985">
                  <a:moveTo>
                    <a:pt x="2512441" y="67945"/>
                  </a:moveTo>
                  <a:lnTo>
                    <a:pt x="2399030" y="1270"/>
                  </a:lnTo>
                  <a:lnTo>
                    <a:pt x="2390267" y="3556"/>
                  </a:lnTo>
                  <a:lnTo>
                    <a:pt x="2386203" y="10287"/>
                  </a:lnTo>
                  <a:lnTo>
                    <a:pt x="2382266" y="17145"/>
                  </a:lnTo>
                  <a:lnTo>
                    <a:pt x="2384552" y="25908"/>
                  </a:lnTo>
                  <a:lnTo>
                    <a:pt x="2431186" y="53301"/>
                  </a:lnTo>
                  <a:lnTo>
                    <a:pt x="1930908" y="51689"/>
                  </a:lnTo>
                  <a:lnTo>
                    <a:pt x="1930908" y="80264"/>
                  </a:lnTo>
                  <a:lnTo>
                    <a:pt x="2431338" y="81876"/>
                  </a:lnTo>
                  <a:lnTo>
                    <a:pt x="2384298" y="109093"/>
                  </a:lnTo>
                  <a:lnTo>
                    <a:pt x="2381885" y="117856"/>
                  </a:lnTo>
                  <a:lnTo>
                    <a:pt x="2389759" y="131572"/>
                  </a:lnTo>
                  <a:lnTo>
                    <a:pt x="2398522" y="133858"/>
                  </a:lnTo>
                  <a:lnTo>
                    <a:pt x="2488082" y="82042"/>
                  </a:lnTo>
                  <a:lnTo>
                    <a:pt x="2512441" y="67945"/>
                  </a:lnTo>
                  <a:close/>
                </a:path>
                <a:path w="4422140" h="133985">
                  <a:moveTo>
                    <a:pt x="4422013" y="67945"/>
                  </a:moveTo>
                  <a:lnTo>
                    <a:pt x="4308602" y="1270"/>
                  </a:lnTo>
                  <a:lnTo>
                    <a:pt x="4299839" y="3556"/>
                  </a:lnTo>
                  <a:lnTo>
                    <a:pt x="4295775" y="10287"/>
                  </a:lnTo>
                  <a:lnTo>
                    <a:pt x="4291838" y="17145"/>
                  </a:lnTo>
                  <a:lnTo>
                    <a:pt x="4294124" y="25908"/>
                  </a:lnTo>
                  <a:lnTo>
                    <a:pt x="4340758" y="53301"/>
                  </a:lnTo>
                  <a:lnTo>
                    <a:pt x="3840480" y="51689"/>
                  </a:lnTo>
                  <a:lnTo>
                    <a:pt x="3840480" y="80264"/>
                  </a:lnTo>
                  <a:lnTo>
                    <a:pt x="4340911" y="81876"/>
                  </a:lnTo>
                  <a:lnTo>
                    <a:pt x="4293870" y="109093"/>
                  </a:lnTo>
                  <a:lnTo>
                    <a:pt x="4291457" y="117856"/>
                  </a:lnTo>
                  <a:lnTo>
                    <a:pt x="4299331" y="131572"/>
                  </a:lnTo>
                  <a:lnTo>
                    <a:pt x="4308094" y="133858"/>
                  </a:lnTo>
                  <a:lnTo>
                    <a:pt x="4397654" y="82042"/>
                  </a:lnTo>
                  <a:lnTo>
                    <a:pt x="4422013" y="67945"/>
                  </a:lnTo>
                  <a:close/>
                </a:path>
              </a:pathLst>
            </a:custGeom>
            <a:solidFill>
              <a:srgbClr val="3A3838"/>
            </a:solidFill>
          </p:spPr>
          <p:txBody>
            <a:bodyPr wrap="square" lIns="0" tIns="0" rIns="0" bIns="0" rtlCol="0"/>
            <a:lstStyle/>
            <a:p>
              <a:endParaRPr/>
            </a:p>
          </p:txBody>
        </p:sp>
        <p:sp>
          <p:nvSpPr>
            <p:cNvPr id="19" name="object 19"/>
            <p:cNvSpPr/>
            <p:nvPr/>
          </p:nvSpPr>
          <p:spPr>
            <a:xfrm>
              <a:off x="3277361" y="3304793"/>
              <a:ext cx="1327785" cy="523240"/>
            </a:xfrm>
            <a:custGeom>
              <a:avLst/>
              <a:gdLst/>
              <a:ahLst/>
              <a:cxnLst/>
              <a:rect l="l" t="t" r="r" b="b"/>
              <a:pathLst>
                <a:path w="1327785" h="523239">
                  <a:moveTo>
                    <a:pt x="1327403" y="0"/>
                  </a:moveTo>
                  <a:lnTo>
                    <a:pt x="0" y="0"/>
                  </a:lnTo>
                  <a:lnTo>
                    <a:pt x="0" y="522731"/>
                  </a:lnTo>
                  <a:lnTo>
                    <a:pt x="1327403" y="522731"/>
                  </a:lnTo>
                  <a:lnTo>
                    <a:pt x="1327403" y="0"/>
                  </a:lnTo>
                  <a:close/>
                </a:path>
              </a:pathLst>
            </a:custGeom>
            <a:solidFill>
              <a:srgbClr val="FFFFFF"/>
            </a:solidFill>
          </p:spPr>
          <p:txBody>
            <a:bodyPr wrap="square" lIns="0" tIns="0" rIns="0" bIns="0" rtlCol="0"/>
            <a:lstStyle/>
            <a:p>
              <a:endParaRPr/>
            </a:p>
          </p:txBody>
        </p:sp>
        <p:sp>
          <p:nvSpPr>
            <p:cNvPr id="20" name="object 20"/>
            <p:cNvSpPr/>
            <p:nvPr/>
          </p:nvSpPr>
          <p:spPr>
            <a:xfrm>
              <a:off x="3277361" y="3304793"/>
              <a:ext cx="1327785" cy="523240"/>
            </a:xfrm>
            <a:custGeom>
              <a:avLst/>
              <a:gdLst/>
              <a:ahLst/>
              <a:cxnLst/>
              <a:rect l="l" t="t" r="r" b="b"/>
              <a:pathLst>
                <a:path w="1327785" h="523239">
                  <a:moveTo>
                    <a:pt x="0" y="522731"/>
                  </a:moveTo>
                  <a:lnTo>
                    <a:pt x="1327403" y="522731"/>
                  </a:lnTo>
                  <a:lnTo>
                    <a:pt x="1327403" y="0"/>
                  </a:lnTo>
                  <a:lnTo>
                    <a:pt x="0" y="0"/>
                  </a:lnTo>
                  <a:lnTo>
                    <a:pt x="0" y="522731"/>
                  </a:lnTo>
                  <a:close/>
                </a:path>
              </a:pathLst>
            </a:custGeom>
            <a:ln w="28574">
              <a:solidFill>
                <a:srgbClr val="7E7E7E"/>
              </a:solidFill>
            </a:ln>
          </p:spPr>
          <p:txBody>
            <a:bodyPr wrap="square" lIns="0" tIns="0" rIns="0" bIns="0" rtlCol="0"/>
            <a:lstStyle/>
            <a:p>
              <a:endParaRPr/>
            </a:p>
          </p:txBody>
        </p:sp>
      </p:grpSp>
      <p:sp>
        <p:nvSpPr>
          <p:cNvPr id="21" name="object 21"/>
          <p:cNvSpPr txBox="1"/>
          <p:nvPr/>
        </p:nvSpPr>
        <p:spPr>
          <a:xfrm>
            <a:off x="3523234" y="3282985"/>
            <a:ext cx="835025" cy="510540"/>
          </a:xfrm>
          <a:prstGeom prst="rect">
            <a:avLst/>
          </a:prstGeom>
        </p:spPr>
        <p:txBody>
          <a:bodyPr vert="horz" wrap="square" lIns="0" tIns="70485" rIns="0" bIns="0" rtlCol="0">
            <a:spAutoFit/>
          </a:bodyPr>
          <a:lstStyle/>
          <a:p>
            <a:pPr algn="ctr">
              <a:lnSpc>
                <a:spcPct val="100000"/>
              </a:lnSpc>
              <a:spcBef>
                <a:spcPts val="555"/>
              </a:spcBef>
            </a:pPr>
            <a:r>
              <a:rPr sz="1400" b="1" dirty="0">
                <a:latin typeface="Meiryo UI"/>
                <a:cs typeface="Meiryo UI"/>
              </a:rPr>
              <a:t>App.</a:t>
            </a:r>
            <a:r>
              <a:rPr sz="1400" b="1" spc="-25" dirty="0">
                <a:latin typeface="Meiryo UI"/>
                <a:cs typeface="Meiryo UI"/>
              </a:rPr>
              <a:t> </a:t>
            </a:r>
            <a:r>
              <a:rPr sz="1400" b="1" spc="-50" dirty="0">
                <a:latin typeface="Meiryo UI"/>
                <a:cs typeface="Meiryo UI"/>
              </a:rPr>
              <a:t>X</a:t>
            </a:r>
            <a:endParaRPr sz="1400">
              <a:latin typeface="Meiryo UI"/>
              <a:cs typeface="Meiryo UI"/>
            </a:endParaRPr>
          </a:p>
          <a:p>
            <a:pPr algn="ctr">
              <a:lnSpc>
                <a:spcPct val="100000"/>
              </a:lnSpc>
              <a:spcBef>
                <a:spcPts val="360"/>
              </a:spcBef>
            </a:pPr>
            <a:r>
              <a:rPr sz="1100" b="1" spc="-10" dirty="0">
                <a:latin typeface="Meiryo UI"/>
                <a:cs typeface="Meiryo UI"/>
              </a:rPr>
              <a:t>&lt;CFP・</a:t>
            </a:r>
            <a:r>
              <a:rPr sz="1100" b="1" spc="-25" dirty="0">
                <a:latin typeface="Meiryo UI"/>
                <a:cs typeface="Meiryo UI"/>
              </a:rPr>
              <a:t>DD&gt;</a:t>
            </a:r>
            <a:endParaRPr sz="1100">
              <a:latin typeface="Meiryo UI"/>
              <a:cs typeface="Meiryo UI"/>
            </a:endParaRPr>
          </a:p>
        </p:txBody>
      </p:sp>
      <p:sp>
        <p:nvSpPr>
          <p:cNvPr id="22" name="object 22"/>
          <p:cNvSpPr/>
          <p:nvPr/>
        </p:nvSpPr>
        <p:spPr>
          <a:xfrm>
            <a:off x="3897376" y="3022854"/>
            <a:ext cx="85725" cy="282575"/>
          </a:xfrm>
          <a:custGeom>
            <a:avLst/>
            <a:gdLst/>
            <a:ahLst/>
            <a:cxnLst/>
            <a:rect l="l" t="t" r="r" b="b"/>
            <a:pathLst>
              <a:path w="85725" h="282575">
                <a:moveTo>
                  <a:pt x="28575" y="196342"/>
                </a:moveTo>
                <a:lnTo>
                  <a:pt x="0" y="196342"/>
                </a:lnTo>
                <a:lnTo>
                  <a:pt x="42925" y="282067"/>
                </a:lnTo>
                <a:lnTo>
                  <a:pt x="78623" y="210566"/>
                </a:lnTo>
                <a:lnTo>
                  <a:pt x="28575" y="210566"/>
                </a:lnTo>
                <a:lnTo>
                  <a:pt x="28575" y="196342"/>
                </a:lnTo>
                <a:close/>
              </a:path>
              <a:path w="85725" h="282575">
                <a:moveTo>
                  <a:pt x="57150" y="71374"/>
                </a:moveTo>
                <a:lnTo>
                  <a:pt x="28575" y="71374"/>
                </a:lnTo>
                <a:lnTo>
                  <a:pt x="28575" y="210566"/>
                </a:lnTo>
                <a:lnTo>
                  <a:pt x="57150" y="210566"/>
                </a:lnTo>
                <a:lnTo>
                  <a:pt x="57150" y="71374"/>
                </a:lnTo>
                <a:close/>
              </a:path>
              <a:path w="85725" h="282575">
                <a:moveTo>
                  <a:pt x="85725" y="196342"/>
                </a:moveTo>
                <a:lnTo>
                  <a:pt x="57150" y="196342"/>
                </a:lnTo>
                <a:lnTo>
                  <a:pt x="57150" y="210566"/>
                </a:lnTo>
                <a:lnTo>
                  <a:pt x="78623" y="210566"/>
                </a:lnTo>
                <a:lnTo>
                  <a:pt x="85725" y="196342"/>
                </a:lnTo>
                <a:close/>
              </a:path>
              <a:path w="85725" h="282575">
                <a:moveTo>
                  <a:pt x="42925" y="0"/>
                </a:moveTo>
                <a:lnTo>
                  <a:pt x="0" y="85725"/>
                </a:lnTo>
                <a:lnTo>
                  <a:pt x="28575" y="85725"/>
                </a:lnTo>
                <a:lnTo>
                  <a:pt x="28575" y="71374"/>
                </a:lnTo>
                <a:lnTo>
                  <a:pt x="78560" y="71374"/>
                </a:lnTo>
                <a:lnTo>
                  <a:pt x="42925" y="0"/>
                </a:lnTo>
                <a:close/>
              </a:path>
              <a:path w="85725" h="282575">
                <a:moveTo>
                  <a:pt x="78560" y="71374"/>
                </a:moveTo>
                <a:lnTo>
                  <a:pt x="57150" y="71374"/>
                </a:lnTo>
                <a:lnTo>
                  <a:pt x="57150" y="85725"/>
                </a:lnTo>
                <a:lnTo>
                  <a:pt x="85725" y="85725"/>
                </a:lnTo>
                <a:lnTo>
                  <a:pt x="78560" y="71374"/>
                </a:lnTo>
                <a:close/>
              </a:path>
            </a:pathLst>
          </a:custGeom>
          <a:solidFill>
            <a:srgbClr val="DF5E0D"/>
          </a:solidFill>
        </p:spPr>
        <p:txBody>
          <a:bodyPr wrap="square" lIns="0" tIns="0" rIns="0" bIns="0" rtlCol="0"/>
          <a:lstStyle/>
          <a:p>
            <a:endParaRPr/>
          </a:p>
        </p:txBody>
      </p:sp>
      <p:sp>
        <p:nvSpPr>
          <p:cNvPr id="23" name="object 23"/>
          <p:cNvSpPr txBox="1"/>
          <p:nvPr/>
        </p:nvSpPr>
        <p:spPr>
          <a:xfrm>
            <a:off x="2661666" y="4598670"/>
            <a:ext cx="4570730" cy="501650"/>
          </a:xfrm>
          <a:prstGeom prst="rect">
            <a:avLst/>
          </a:prstGeom>
          <a:solidFill>
            <a:srgbClr val="FFFFFF"/>
          </a:solidFill>
          <a:ln w="28575">
            <a:solidFill>
              <a:srgbClr val="C00000"/>
            </a:solidFill>
          </a:ln>
        </p:spPr>
        <p:txBody>
          <a:bodyPr vert="horz" wrap="square" lIns="0" tIns="64769" rIns="0" bIns="0" rtlCol="0">
            <a:spAutoFit/>
          </a:bodyPr>
          <a:lstStyle/>
          <a:p>
            <a:pPr algn="ctr">
              <a:lnSpc>
                <a:spcPct val="100000"/>
              </a:lnSpc>
              <a:spcBef>
                <a:spcPts val="509"/>
              </a:spcBef>
            </a:pPr>
            <a:r>
              <a:rPr sz="1400" b="1" spc="-10" dirty="0">
                <a:latin typeface="Meiryo UI"/>
                <a:cs typeface="Meiryo UI"/>
              </a:rPr>
              <a:t>データ流通システム</a:t>
            </a:r>
            <a:endParaRPr sz="1400">
              <a:latin typeface="Meiryo UI"/>
              <a:cs typeface="Meiryo UI"/>
            </a:endParaRPr>
          </a:p>
          <a:p>
            <a:pPr algn="ctr">
              <a:lnSpc>
                <a:spcPct val="100000"/>
              </a:lnSpc>
            </a:pPr>
            <a:r>
              <a:rPr sz="1050" b="1" dirty="0">
                <a:latin typeface="Meiryo UI"/>
                <a:cs typeface="Meiryo UI"/>
              </a:rPr>
              <a:t>(API</a:t>
            </a:r>
            <a:r>
              <a:rPr sz="1050" b="1" spc="-10" dirty="0">
                <a:latin typeface="Meiryo UI"/>
                <a:cs typeface="Meiryo UI"/>
              </a:rPr>
              <a:t>, データカタログ、データ交換, </a:t>
            </a:r>
            <a:r>
              <a:rPr sz="1050" b="1" spc="-20" dirty="0">
                <a:latin typeface="Meiryo UI"/>
                <a:cs typeface="Meiryo UI"/>
              </a:rPr>
              <a:t>etc.)</a:t>
            </a:r>
            <a:endParaRPr sz="1050">
              <a:latin typeface="Meiryo UI"/>
              <a:cs typeface="Meiryo UI"/>
            </a:endParaRPr>
          </a:p>
        </p:txBody>
      </p:sp>
      <p:sp>
        <p:nvSpPr>
          <p:cNvPr id="24" name="object 24"/>
          <p:cNvSpPr/>
          <p:nvPr/>
        </p:nvSpPr>
        <p:spPr>
          <a:xfrm>
            <a:off x="2786138" y="2115298"/>
            <a:ext cx="379095" cy="451484"/>
          </a:xfrm>
          <a:custGeom>
            <a:avLst/>
            <a:gdLst/>
            <a:ahLst/>
            <a:cxnLst/>
            <a:rect l="l" t="t" r="r" b="b"/>
            <a:pathLst>
              <a:path w="379094" h="451485">
                <a:moveTo>
                  <a:pt x="177990" y="249072"/>
                </a:moveTo>
                <a:lnTo>
                  <a:pt x="0" y="141414"/>
                </a:lnTo>
                <a:lnTo>
                  <a:pt x="0" y="160312"/>
                </a:lnTo>
                <a:lnTo>
                  <a:pt x="0" y="343547"/>
                </a:lnTo>
                <a:lnTo>
                  <a:pt x="177990" y="451192"/>
                </a:lnTo>
                <a:lnTo>
                  <a:pt x="177990" y="249072"/>
                </a:lnTo>
                <a:close/>
              </a:path>
              <a:path w="379094" h="451485">
                <a:moveTo>
                  <a:pt x="275590" y="176923"/>
                </a:moveTo>
                <a:lnTo>
                  <a:pt x="86118" y="62395"/>
                </a:lnTo>
                <a:lnTo>
                  <a:pt x="0" y="114503"/>
                </a:lnTo>
                <a:lnTo>
                  <a:pt x="189471" y="229031"/>
                </a:lnTo>
                <a:lnTo>
                  <a:pt x="275590" y="176923"/>
                </a:lnTo>
                <a:close/>
              </a:path>
              <a:path w="379094" h="451485">
                <a:moveTo>
                  <a:pt x="378942" y="141414"/>
                </a:moveTo>
                <a:lnTo>
                  <a:pt x="264109" y="210883"/>
                </a:lnTo>
                <a:lnTo>
                  <a:pt x="264109" y="240474"/>
                </a:lnTo>
                <a:lnTo>
                  <a:pt x="264109" y="280555"/>
                </a:lnTo>
                <a:lnTo>
                  <a:pt x="223926" y="303466"/>
                </a:lnTo>
                <a:lnTo>
                  <a:pt x="223926" y="263385"/>
                </a:lnTo>
                <a:lnTo>
                  <a:pt x="264109" y="240474"/>
                </a:lnTo>
                <a:lnTo>
                  <a:pt x="264109" y="210883"/>
                </a:lnTo>
                <a:lnTo>
                  <a:pt x="200952" y="249072"/>
                </a:lnTo>
                <a:lnTo>
                  <a:pt x="200952" y="451192"/>
                </a:lnTo>
                <a:lnTo>
                  <a:pt x="378942" y="343547"/>
                </a:lnTo>
                <a:lnTo>
                  <a:pt x="378942" y="303466"/>
                </a:lnTo>
                <a:lnTo>
                  <a:pt x="378942" y="240474"/>
                </a:lnTo>
                <a:lnTo>
                  <a:pt x="378942" y="141414"/>
                </a:lnTo>
                <a:close/>
              </a:path>
              <a:path w="379094" h="451485">
                <a:moveTo>
                  <a:pt x="378942" y="114503"/>
                </a:moveTo>
                <a:lnTo>
                  <a:pt x="189471" y="0"/>
                </a:lnTo>
                <a:lnTo>
                  <a:pt x="107937" y="49225"/>
                </a:lnTo>
                <a:lnTo>
                  <a:pt x="297408" y="163753"/>
                </a:lnTo>
                <a:lnTo>
                  <a:pt x="378942" y="114503"/>
                </a:lnTo>
                <a:close/>
              </a:path>
            </a:pathLst>
          </a:custGeom>
          <a:solidFill>
            <a:srgbClr val="01526F"/>
          </a:solidFill>
        </p:spPr>
        <p:txBody>
          <a:bodyPr wrap="square" lIns="0" tIns="0" rIns="0" bIns="0" rtlCol="0"/>
          <a:lstStyle/>
          <a:p>
            <a:endParaRPr/>
          </a:p>
        </p:txBody>
      </p:sp>
      <p:sp>
        <p:nvSpPr>
          <p:cNvPr id="25" name="object 25"/>
          <p:cNvSpPr txBox="1"/>
          <p:nvPr/>
        </p:nvSpPr>
        <p:spPr>
          <a:xfrm>
            <a:off x="2821685" y="2559557"/>
            <a:ext cx="306070" cy="193675"/>
          </a:xfrm>
          <a:prstGeom prst="rect">
            <a:avLst/>
          </a:prstGeom>
        </p:spPr>
        <p:txBody>
          <a:bodyPr vert="horz" wrap="square" lIns="0" tIns="13335" rIns="0" bIns="0" rtlCol="0">
            <a:spAutoFit/>
          </a:bodyPr>
          <a:lstStyle/>
          <a:p>
            <a:pPr marL="12700">
              <a:lnSpc>
                <a:spcPct val="100000"/>
              </a:lnSpc>
              <a:spcBef>
                <a:spcPts val="105"/>
              </a:spcBef>
            </a:pPr>
            <a:r>
              <a:rPr sz="1100" b="1" spc="-25" dirty="0">
                <a:solidFill>
                  <a:srgbClr val="01526F"/>
                </a:solidFill>
                <a:latin typeface="Meiryo UI"/>
                <a:cs typeface="Meiryo UI"/>
              </a:rPr>
              <a:t>製品</a:t>
            </a:r>
            <a:endParaRPr sz="1100">
              <a:latin typeface="Meiryo UI"/>
              <a:cs typeface="Meiryo UI"/>
            </a:endParaRPr>
          </a:p>
        </p:txBody>
      </p:sp>
      <p:sp>
        <p:nvSpPr>
          <p:cNvPr id="26" name="object 26"/>
          <p:cNvSpPr/>
          <p:nvPr/>
        </p:nvSpPr>
        <p:spPr>
          <a:xfrm>
            <a:off x="4712474" y="2115298"/>
            <a:ext cx="379095" cy="451484"/>
          </a:xfrm>
          <a:custGeom>
            <a:avLst/>
            <a:gdLst/>
            <a:ahLst/>
            <a:cxnLst/>
            <a:rect l="l" t="t" r="r" b="b"/>
            <a:pathLst>
              <a:path w="379095" h="451485">
                <a:moveTo>
                  <a:pt x="177990" y="249072"/>
                </a:moveTo>
                <a:lnTo>
                  <a:pt x="0" y="141414"/>
                </a:lnTo>
                <a:lnTo>
                  <a:pt x="0" y="160312"/>
                </a:lnTo>
                <a:lnTo>
                  <a:pt x="0" y="343547"/>
                </a:lnTo>
                <a:lnTo>
                  <a:pt x="177990" y="451192"/>
                </a:lnTo>
                <a:lnTo>
                  <a:pt x="177990" y="249072"/>
                </a:lnTo>
                <a:close/>
              </a:path>
              <a:path w="379095" h="451485">
                <a:moveTo>
                  <a:pt x="275590" y="176923"/>
                </a:moveTo>
                <a:lnTo>
                  <a:pt x="86118" y="62395"/>
                </a:lnTo>
                <a:lnTo>
                  <a:pt x="0" y="114503"/>
                </a:lnTo>
                <a:lnTo>
                  <a:pt x="189471" y="229031"/>
                </a:lnTo>
                <a:lnTo>
                  <a:pt x="275590" y="176923"/>
                </a:lnTo>
                <a:close/>
              </a:path>
              <a:path w="379095" h="451485">
                <a:moveTo>
                  <a:pt x="378942" y="141414"/>
                </a:moveTo>
                <a:lnTo>
                  <a:pt x="264109" y="210883"/>
                </a:lnTo>
                <a:lnTo>
                  <a:pt x="264109" y="240474"/>
                </a:lnTo>
                <a:lnTo>
                  <a:pt x="264109" y="280555"/>
                </a:lnTo>
                <a:lnTo>
                  <a:pt x="223926" y="303466"/>
                </a:lnTo>
                <a:lnTo>
                  <a:pt x="223926" y="263385"/>
                </a:lnTo>
                <a:lnTo>
                  <a:pt x="264109" y="240474"/>
                </a:lnTo>
                <a:lnTo>
                  <a:pt x="264109" y="210883"/>
                </a:lnTo>
                <a:lnTo>
                  <a:pt x="200952" y="249072"/>
                </a:lnTo>
                <a:lnTo>
                  <a:pt x="200952" y="451192"/>
                </a:lnTo>
                <a:lnTo>
                  <a:pt x="378942" y="343547"/>
                </a:lnTo>
                <a:lnTo>
                  <a:pt x="378942" y="303466"/>
                </a:lnTo>
                <a:lnTo>
                  <a:pt x="378942" y="240474"/>
                </a:lnTo>
                <a:lnTo>
                  <a:pt x="378942" y="141414"/>
                </a:lnTo>
                <a:close/>
              </a:path>
              <a:path w="379095" h="451485">
                <a:moveTo>
                  <a:pt x="378942" y="114503"/>
                </a:moveTo>
                <a:lnTo>
                  <a:pt x="189471" y="0"/>
                </a:lnTo>
                <a:lnTo>
                  <a:pt x="107937" y="49225"/>
                </a:lnTo>
                <a:lnTo>
                  <a:pt x="297408" y="163753"/>
                </a:lnTo>
                <a:lnTo>
                  <a:pt x="378942" y="114503"/>
                </a:lnTo>
                <a:close/>
              </a:path>
            </a:pathLst>
          </a:custGeom>
          <a:solidFill>
            <a:srgbClr val="01526F"/>
          </a:solidFill>
        </p:spPr>
        <p:txBody>
          <a:bodyPr wrap="square" lIns="0" tIns="0" rIns="0" bIns="0" rtlCol="0"/>
          <a:lstStyle/>
          <a:p>
            <a:endParaRPr/>
          </a:p>
        </p:txBody>
      </p:sp>
      <p:sp>
        <p:nvSpPr>
          <p:cNvPr id="27" name="object 27"/>
          <p:cNvSpPr txBox="1"/>
          <p:nvPr/>
        </p:nvSpPr>
        <p:spPr>
          <a:xfrm>
            <a:off x="4748276" y="2559557"/>
            <a:ext cx="306070" cy="193675"/>
          </a:xfrm>
          <a:prstGeom prst="rect">
            <a:avLst/>
          </a:prstGeom>
        </p:spPr>
        <p:txBody>
          <a:bodyPr vert="horz" wrap="square" lIns="0" tIns="13335" rIns="0" bIns="0" rtlCol="0">
            <a:spAutoFit/>
          </a:bodyPr>
          <a:lstStyle/>
          <a:p>
            <a:pPr marL="12700">
              <a:lnSpc>
                <a:spcPct val="100000"/>
              </a:lnSpc>
              <a:spcBef>
                <a:spcPts val="105"/>
              </a:spcBef>
            </a:pPr>
            <a:r>
              <a:rPr sz="1100" b="1" spc="-25" dirty="0">
                <a:solidFill>
                  <a:srgbClr val="01526F"/>
                </a:solidFill>
                <a:latin typeface="Meiryo UI"/>
                <a:cs typeface="Meiryo UI"/>
              </a:rPr>
              <a:t>製品</a:t>
            </a:r>
            <a:endParaRPr sz="1100">
              <a:latin typeface="Meiryo UI"/>
              <a:cs typeface="Meiryo UI"/>
            </a:endParaRPr>
          </a:p>
        </p:txBody>
      </p:sp>
      <p:sp>
        <p:nvSpPr>
          <p:cNvPr id="28" name="object 28"/>
          <p:cNvSpPr/>
          <p:nvPr/>
        </p:nvSpPr>
        <p:spPr>
          <a:xfrm>
            <a:off x="6626377" y="2115298"/>
            <a:ext cx="378460" cy="451484"/>
          </a:xfrm>
          <a:custGeom>
            <a:avLst/>
            <a:gdLst/>
            <a:ahLst/>
            <a:cxnLst/>
            <a:rect l="l" t="t" r="r" b="b"/>
            <a:pathLst>
              <a:path w="378459" h="451485">
                <a:moveTo>
                  <a:pt x="177495" y="249072"/>
                </a:moveTo>
                <a:lnTo>
                  <a:pt x="0" y="141414"/>
                </a:lnTo>
                <a:lnTo>
                  <a:pt x="0" y="160312"/>
                </a:lnTo>
                <a:lnTo>
                  <a:pt x="0" y="343547"/>
                </a:lnTo>
                <a:lnTo>
                  <a:pt x="177495" y="451192"/>
                </a:lnTo>
                <a:lnTo>
                  <a:pt x="177495" y="249072"/>
                </a:lnTo>
                <a:close/>
              </a:path>
              <a:path w="378459" h="451485">
                <a:moveTo>
                  <a:pt x="274840" y="176923"/>
                </a:moveTo>
                <a:lnTo>
                  <a:pt x="85877" y="62395"/>
                </a:lnTo>
                <a:lnTo>
                  <a:pt x="0" y="114503"/>
                </a:lnTo>
                <a:lnTo>
                  <a:pt x="188950" y="229031"/>
                </a:lnTo>
                <a:lnTo>
                  <a:pt x="274840" y="176923"/>
                </a:lnTo>
                <a:close/>
              </a:path>
              <a:path w="378459" h="451485">
                <a:moveTo>
                  <a:pt x="377901" y="141414"/>
                </a:moveTo>
                <a:lnTo>
                  <a:pt x="263385" y="210870"/>
                </a:lnTo>
                <a:lnTo>
                  <a:pt x="263385" y="240474"/>
                </a:lnTo>
                <a:lnTo>
                  <a:pt x="263385" y="280555"/>
                </a:lnTo>
                <a:lnTo>
                  <a:pt x="223304" y="303466"/>
                </a:lnTo>
                <a:lnTo>
                  <a:pt x="223304" y="263385"/>
                </a:lnTo>
                <a:lnTo>
                  <a:pt x="263385" y="240474"/>
                </a:lnTo>
                <a:lnTo>
                  <a:pt x="263385" y="210870"/>
                </a:lnTo>
                <a:lnTo>
                  <a:pt x="200393" y="249072"/>
                </a:lnTo>
                <a:lnTo>
                  <a:pt x="200393" y="451192"/>
                </a:lnTo>
                <a:lnTo>
                  <a:pt x="377901" y="343547"/>
                </a:lnTo>
                <a:lnTo>
                  <a:pt x="377901" y="303466"/>
                </a:lnTo>
                <a:lnTo>
                  <a:pt x="377901" y="240474"/>
                </a:lnTo>
                <a:lnTo>
                  <a:pt x="377901" y="141414"/>
                </a:lnTo>
                <a:close/>
              </a:path>
              <a:path w="378459" h="451485">
                <a:moveTo>
                  <a:pt x="377901" y="114503"/>
                </a:moveTo>
                <a:lnTo>
                  <a:pt x="188950" y="0"/>
                </a:lnTo>
                <a:lnTo>
                  <a:pt x="107645" y="49225"/>
                </a:lnTo>
                <a:lnTo>
                  <a:pt x="296595" y="163753"/>
                </a:lnTo>
                <a:lnTo>
                  <a:pt x="377901" y="114503"/>
                </a:lnTo>
                <a:close/>
              </a:path>
            </a:pathLst>
          </a:custGeom>
          <a:solidFill>
            <a:srgbClr val="01526F"/>
          </a:solidFill>
        </p:spPr>
        <p:txBody>
          <a:bodyPr wrap="square" lIns="0" tIns="0" rIns="0" bIns="0" rtlCol="0"/>
          <a:lstStyle/>
          <a:p>
            <a:endParaRPr/>
          </a:p>
        </p:txBody>
      </p:sp>
      <p:sp>
        <p:nvSpPr>
          <p:cNvPr id="29" name="object 29"/>
          <p:cNvSpPr txBox="1"/>
          <p:nvPr/>
        </p:nvSpPr>
        <p:spPr>
          <a:xfrm>
            <a:off x="6661150" y="2559557"/>
            <a:ext cx="306070" cy="193675"/>
          </a:xfrm>
          <a:prstGeom prst="rect">
            <a:avLst/>
          </a:prstGeom>
        </p:spPr>
        <p:txBody>
          <a:bodyPr vert="horz" wrap="square" lIns="0" tIns="13335" rIns="0" bIns="0" rtlCol="0">
            <a:spAutoFit/>
          </a:bodyPr>
          <a:lstStyle/>
          <a:p>
            <a:pPr marL="12700">
              <a:lnSpc>
                <a:spcPct val="100000"/>
              </a:lnSpc>
              <a:spcBef>
                <a:spcPts val="105"/>
              </a:spcBef>
            </a:pPr>
            <a:r>
              <a:rPr sz="1100" b="1" spc="-25" dirty="0">
                <a:solidFill>
                  <a:srgbClr val="01526F"/>
                </a:solidFill>
                <a:latin typeface="Meiryo UI"/>
                <a:cs typeface="Meiryo UI"/>
              </a:rPr>
              <a:t>製品</a:t>
            </a:r>
            <a:endParaRPr sz="1100">
              <a:latin typeface="Meiryo UI"/>
              <a:cs typeface="Meiryo UI"/>
            </a:endParaRPr>
          </a:p>
        </p:txBody>
      </p:sp>
      <p:grpSp>
        <p:nvGrpSpPr>
          <p:cNvPr id="30" name="object 30"/>
          <p:cNvGrpSpPr/>
          <p:nvPr/>
        </p:nvGrpSpPr>
        <p:grpSpPr>
          <a:xfrm>
            <a:off x="3749802" y="3042889"/>
            <a:ext cx="723265" cy="1328420"/>
            <a:chOff x="3749802" y="3042889"/>
            <a:chExt cx="723265" cy="1328420"/>
          </a:xfrm>
        </p:grpSpPr>
        <p:pic>
          <p:nvPicPr>
            <p:cNvPr id="31" name="object 31"/>
            <p:cNvPicPr/>
            <p:nvPr/>
          </p:nvPicPr>
          <p:blipFill>
            <a:blip r:embed="rId2" cstate="print"/>
            <a:stretch>
              <a:fillRect/>
            </a:stretch>
          </p:blipFill>
          <p:spPr>
            <a:xfrm>
              <a:off x="4222866" y="3042889"/>
              <a:ext cx="249613" cy="256544"/>
            </a:xfrm>
            <a:prstGeom prst="rect">
              <a:avLst/>
            </a:prstGeom>
          </p:spPr>
        </p:pic>
        <p:sp>
          <p:nvSpPr>
            <p:cNvPr id="32" name="object 32"/>
            <p:cNvSpPr/>
            <p:nvPr/>
          </p:nvSpPr>
          <p:spPr>
            <a:xfrm>
              <a:off x="3749802" y="3827526"/>
              <a:ext cx="381000" cy="544195"/>
            </a:xfrm>
            <a:custGeom>
              <a:avLst/>
              <a:gdLst/>
              <a:ahLst/>
              <a:cxnLst/>
              <a:rect l="l" t="t" r="r" b="b"/>
              <a:pathLst>
                <a:path w="381000" h="544195">
                  <a:moveTo>
                    <a:pt x="127000" y="289687"/>
                  </a:moveTo>
                  <a:lnTo>
                    <a:pt x="0" y="289687"/>
                  </a:lnTo>
                  <a:lnTo>
                    <a:pt x="190500" y="543687"/>
                  </a:lnTo>
                  <a:lnTo>
                    <a:pt x="333375" y="353187"/>
                  </a:lnTo>
                  <a:lnTo>
                    <a:pt x="127000" y="353187"/>
                  </a:lnTo>
                  <a:lnTo>
                    <a:pt x="127000" y="289687"/>
                  </a:lnTo>
                  <a:close/>
                </a:path>
                <a:path w="381000" h="544195">
                  <a:moveTo>
                    <a:pt x="254000" y="0"/>
                  </a:moveTo>
                  <a:lnTo>
                    <a:pt x="127000" y="0"/>
                  </a:lnTo>
                  <a:lnTo>
                    <a:pt x="127000" y="353187"/>
                  </a:lnTo>
                  <a:lnTo>
                    <a:pt x="254000" y="353187"/>
                  </a:lnTo>
                  <a:lnTo>
                    <a:pt x="254000" y="0"/>
                  </a:lnTo>
                  <a:close/>
                </a:path>
                <a:path w="381000" h="544195">
                  <a:moveTo>
                    <a:pt x="381000" y="289687"/>
                  </a:moveTo>
                  <a:lnTo>
                    <a:pt x="254000" y="289687"/>
                  </a:lnTo>
                  <a:lnTo>
                    <a:pt x="254000" y="353187"/>
                  </a:lnTo>
                  <a:lnTo>
                    <a:pt x="333375" y="353187"/>
                  </a:lnTo>
                  <a:lnTo>
                    <a:pt x="381000" y="289687"/>
                  </a:lnTo>
                  <a:close/>
                </a:path>
              </a:pathLst>
            </a:custGeom>
            <a:solidFill>
              <a:srgbClr val="DF5E0D"/>
            </a:solidFill>
          </p:spPr>
          <p:txBody>
            <a:bodyPr wrap="square" lIns="0" tIns="0" rIns="0" bIns="0" rtlCol="0"/>
            <a:lstStyle/>
            <a:p>
              <a:endParaRPr/>
            </a:p>
          </p:txBody>
        </p:sp>
        <p:pic>
          <p:nvPicPr>
            <p:cNvPr id="33" name="object 33"/>
            <p:cNvPicPr/>
            <p:nvPr/>
          </p:nvPicPr>
          <p:blipFill>
            <a:blip r:embed="rId3" cstate="print"/>
            <a:stretch>
              <a:fillRect/>
            </a:stretch>
          </p:blipFill>
          <p:spPr>
            <a:xfrm>
              <a:off x="4187814" y="4033299"/>
              <a:ext cx="249613" cy="255388"/>
            </a:xfrm>
            <a:prstGeom prst="rect">
              <a:avLst/>
            </a:prstGeom>
          </p:spPr>
        </p:pic>
      </p:grpSp>
      <p:sp>
        <p:nvSpPr>
          <p:cNvPr id="34" name="object 34"/>
          <p:cNvSpPr txBox="1"/>
          <p:nvPr/>
        </p:nvSpPr>
        <p:spPr>
          <a:xfrm>
            <a:off x="4530344" y="3065526"/>
            <a:ext cx="375920" cy="193675"/>
          </a:xfrm>
          <a:prstGeom prst="rect">
            <a:avLst/>
          </a:prstGeom>
        </p:spPr>
        <p:txBody>
          <a:bodyPr vert="horz" wrap="square" lIns="0" tIns="13335" rIns="0" bIns="0" rtlCol="0">
            <a:spAutoFit/>
          </a:bodyPr>
          <a:lstStyle/>
          <a:p>
            <a:pPr marL="12700">
              <a:lnSpc>
                <a:spcPct val="100000"/>
              </a:lnSpc>
              <a:spcBef>
                <a:spcPts val="105"/>
              </a:spcBef>
            </a:pPr>
            <a:r>
              <a:rPr sz="1100" b="1" spc="-30" dirty="0">
                <a:solidFill>
                  <a:srgbClr val="01526F"/>
                </a:solidFill>
                <a:latin typeface="Meiryo UI"/>
                <a:cs typeface="Meiryo UI"/>
              </a:rPr>
              <a:t>データ</a:t>
            </a:r>
            <a:endParaRPr sz="1100">
              <a:latin typeface="Meiryo UI"/>
              <a:cs typeface="Meiryo UI"/>
            </a:endParaRPr>
          </a:p>
        </p:txBody>
      </p:sp>
      <p:sp>
        <p:nvSpPr>
          <p:cNvPr id="35" name="object 35"/>
          <p:cNvSpPr txBox="1"/>
          <p:nvPr/>
        </p:nvSpPr>
        <p:spPr>
          <a:xfrm>
            <a:off x="4495291" y="4056126"/>
            <a:ext cx="375920" cy="193675"/>
          </a:xfrm>
          <a:prstGeom prst="rect">
            <a:avLst/>
          </a:prstGeom>
        </p:spPr>
        <p:txBody>
          <a:bodyPr vert="horz" wrap="square" lIns="0" tIns="12700" rIns="0" bIns="0" rtlCol="0">
            <a:spAutoFit/>
          </a:bodyPr>
          <a:lstStyle/>
          <a:p>
            <a:pPr marL="12700">
              <a:lnSpc>
                <a:spcPct val="100000"/>
              </a:lnSpc>
              <a:spcBef>
                <a:spcPts val="100"/>
              </a:spcBef>
            </a:pPr>
            <a:r>
              <a:rPr sz="1100" b="1" spc="-30" dirty="0">
                <a:solidFill>
                  <a:srgbClr val="01526F"/>
                </a:solidFill>
                <a:latin typeface="Meiryo UI"/>
                <a:cs typeface="Meiryo UI"/>
              </a:rPr>
              <a:t>データ</a:t>
            </a:r>
            <a:endParaRPr sz="1100">
              <a:latin typeface="Meiryo UI"/>
              <a:cs typeface="Meiryo UI"/>
            </a:endParaRPr>
          </a:p>
        </p:txBody>
      </p:sp>
      <p:grpSp>
        <p:nvGrpSpPr>
          <p:cNvPr id="36" name="object 36"/>
          <p:cNvGrpSpPr/>
          <p:nvPr/>
        </p:nvGrpSpPr>
        <p:grpSpPr>
          <a:xfrm>
            <a:off x="3897376" y="3290506"/>
            <a:ext cx="2631440" cy="2367280"/>
            <a:chOff x="3897376" y="3290506"/>
            <a:chExt cx="2631440" cy="2367280"/>
          </a:xfrm>
        </p:grpSpPr>
        <p:sp>
          <p:nvSpPr>
            <p:cNvPr id="37" name="object 37"/>
            <p:cNvSpPr/>
            <p:nvPr/>
          </p:nvSpPr>
          <p:spPr>
            <a:xfrm>
              <a:off x="3897376" y="5100066"/>
              <a:ext cx="85725" cy="557530"/>
            </a:xfrm>
            <a:custGeom>
              <a:avLst/>
              <a:gdLst/>
              <a:ahLst/>
              <a:cxnLst/>
              <a:rect l="l" t="t" r="r" b="b"/>
              <a:pathLst>
                <a:path w="85725" h="557529">
                  <a:moveTo>
                    <a:pt x="28575" y="471423"/>
                  </a:moveTo>
                  <a:lnTo>
                    <a:pt x="0" y="471423"/>
                  </a:lnTo>
                  <a:lnTo>
                    <a:pt x="42925" y="557148"/>
                  </a:lnTo>
                  <a:lnTo>
                    <a:pt x="78623" y="485647"/>
                  </a:lnTo>
                  <a:lnTo>
                    <a:pt x="28575" y="485647"/>
                  </a:lnTo>
                  <a:lnTo>
                    <a:pt x="28575" y="471423"/>
                  </a:lnTo>
                  <a:close/>
                </a:path>
                <a:path w="85725" h="557529">
                  <a:moveTo>
                    <a:pt x="57150" y="71373"/>
                  </a:moveTo>
                  <a:lnTo>
                    <a:pt x="28575" y="71373"/>
                  </a:lnTo>
                  <a:lnTo>
                    <a:pt x="28575" y="485647"/>
                  </a:lnTo>
                  <a:lnTo>
                    <a:pt x="57150" y="485647"/>
                  </a:lnTo>
                  <a:lnTo>
                    <a:pt x="57150" y="71373"/>
                  </a:lnTo>
                  <a:close/>
                </a:path>
                <a:path w="85725" h="557529">
                  <a:moveTo>
                    <a:pt x="85725" y="471423"/>
                  </a:moveTo>
                  <a:lnTo>
                    <a:pt x="57150" y="471423"/>
                  </a:lnTo>
                  <a:lnTo>
                    <a:pt x="57150" y="485647"/>
                  </a:lnTo>
                  <a:lnTo>
                    <a:pt x="78623" y="485647"/>
                  </a:lnTo>
                  <a:lnTo>
                    <a:pt x="85725" y="471423"/>
                  </a:lnTo>
                  <a:close/>
                </a:path>
                <a:path w="85725" h="557529">
                  <a:moveTo>
                    <a:pt x="42925" y="0"/>
                  </a:moveTo>
                  <a:lnTo>
                    <a:pt x="0" y="85724"/>
                  </a:lnTo>
                  <a:lnTo>
                    <a:pt x="28575" y="85724"/>
                  </a:lnTo>
                  <a:lnTo>
                    <a:pt x="28575" y="71373"/>
                  </a:lnTo>
                  <a:lnTo>
                    <a:pt x="78560" y="71373"/>
                  </a:lnTo>
                  <a:lnTo>
                    <a:pt x="42925" y="0"/>
                  </a:lnTo>
                  <a:close/>
                </a:path>
                <a:path w="85725" h="557529">
                  <a:moveTo>
                    <a:pt x="78560" y="71373"/>
                  </a:moveTo>
                  <a:lnTo>
                    <a:pt x="57150" y="71373"/>
                  </a:lnTo>
                  <a:lnTo>
                    <a:pt x="57150" y="85724"/>
                  </a:lnTo>
                  <a:lnTo>
                    <a:pt x="85725" y="85724"/>
                  </a:lnTo>
                  <a:lnTo>
                    <a:pt x="78560" y="71373"/>
                  </a:lnTo>
                  <a:close/>
                </a:path>
              </a:pathLst>
            </a:custGeom>
            <a:solidFill>
              <a:srgbClr val="DF5E0D"/>
            </a:solidFill>
          </p:spPr>
          <p:txBody>
            <a:bodyPr wrap="square" lIns="0" tIns="0" rIns="0" bIns="0" rtlCol="0"/>
            <a:lstStyle/>
            <a:p>
              <a:endParaRPr/>
            </a:p>
          </p:txBody>
        </p:sp>
        <p:pic>
          <p:nvPicPr>
            <p:cNvPr id="38" name="object 38"/>
            <p:cNvPicPr/>
            <p:nvPr/>
          </p:nvPicPr>
          <p:blipFill>
            <a:blip r:embed="rId3" cstate="print"/>
            <a:stretch>
              <a:fillRect/>
            </a:stretch>
          </p:blipFill>
          <p:spPr>
            <a:xfrm>
              <a:off x="4131426" y="5196111"/>
              <a:ext cx="249613" cy="255388"/>
            </a:xfrm>
            <a:prstGeom prst="rect">
              <a:avLst/>
            </a:prstGeom>
          </p:spPr>
        </p:pic>
        <p:sp>
          <p:nvSpPr>
            <p:cNvPr id="39" name="object 39"/>
            <p:cNvSpPr/>
            <p:nvPr/>
          </p:nvSpPr>
          <p:spPr>
            <a:xfrm>
              <a:off x="5186934" y="3304794"/>
              <a:ext cx="1327785" cy="523240"/>
            </a:xfrm>
            <a:custGeom>
              <a:avLst/>
              <a:gdLst/>
              <a:ahLst/>
              <a:cxnLst/>
              <a:rect l="l" t="t" r="r" b="b"/>
              <a:pathLst>
                <a:path w="1327784" h="523239">
                  <a:moveTo>
                    <a:pt x="1327404" y="0"/>
                  </a:moveTo>
                  <a:lnTo>
                    <a:pt x="0" y="0"/>
                  </a:lnTo>
                  <a:lnTo>
                    <a:pt x="0" y="522731"/>
                  </a:lnTo>
                  <a:lnTo>
                    <a:pt x="1327404" y="522731"/>
                  </a:lnTo>
                  <a:lnTo>
                    <a:pt x="1327404" y="0"/>
                  </a:lnTo>
                  <a:close/>
                </a:path>
              </a:pathLst>
            </a:custGeom>
            <a:solidFill>
              <a:srgbClr val="FFFFFF"/>
            </a:solidFill>
          </p:spPr>
          <p:txBody>
            <a:bodyPr wrap="square" lIns="0" tIns="0" rIns="0" bIns="0" rtlCol="0"/>
            <a:lstStyle/>
            <a:p>
              <a:endParaRPr/>
            </a:p>
          </p:txBody>
        </p:sp>
        <p:sp>
          <p:nvSpPr>
            <p:cNvPr id="40" name="object 40"/>
            <p:cNvSpPr/>
            <p:nvPr/>
          </p:nvSpPr>
          <p:spPr>
            <a:xfrm>
              <a:off x="5186934" y="3304794"/>
              <a:ext cx="1327785" cy="523240"/>
            </a:xfrm>
            <a:custGeom>
              <a:avLst/>
              <a:gdLst/>
              <a:ahLst/>
              <a:cxnLst/>
              <a:rect l="l" t="t" r="r" b="b"/>
              <a:pathLst>
                <a:path w="1327784" h="523239">
                  <a:moveTo>
                    <a:pt x="0" y="522731"/>
                  </a:moveTo>
                  <a:lnTo>
                    <a:pt x="1327404" y="522731"/>
                  </a:lnTo>
                  <a:lnTo>
                    <a:pt x="1327404" y="0"/>
                  </a:lnTo>
                  <a:lnTo>
                    <a:pt x="0" y="0"/>
                  </a:lnTo>
                  <a:lnTo>
                    <a:pt x="0" y="522731"/>
                  </a:lnTo>
                  <a:close/>
                </a:path>
              </a:pathLst>
            </a:custGeom>
            <a:ln w="28574">
              <a:solidFill>
                <a:srgbClr val="7E7E7E"/>
              </a:solidFill>
            </a:ln>
          </p:spPr>
          <p:txBody>
            <a:bodyPr wrap="square" lIns="0" tIns="0" rIns="0" bIns="0" rtlCol="0"/>
            <a:lstStyle/>
            <a:p>
              <a:endParaRPr/>
            </a:p>
          </p:txBody>
        </p:sp>
      </p:grpSp>
      <p:sp>
        <p:nvSpPr>
          <p:cNvPr id="41" name="object 41"/>
          <p:cNvSpPr txBox="1"/>
          <p:nvPr/>
        </p:nvSpPr>
        <p:spPr>
          <a:xfrm>
            <a:off x="7460360" y="2666238"/>
            <a:ext cx="245110" cy="193675"/>
          </a:xfrm>
          <a:prstGeom prst="rect">
            <a:avLst/>
          </a:prstGeom>
        </p:spPr>
        <p:txBody>
          <a:bodyPr vert="horz" wrap="square" lIns="0" tIns="13335" rIns="0" bIns="0" rtlCol="0">
            <a:spAutoFit/>
          </a:bodyPr>
          <a:lstStyle/>
          <a:p>
            <a:pPr marL="12700">
              <a:lnSpc>
                <a:spcPct val="100000"/>
              </a:lnSpc>
              <a:spcBef>
                <a:spcPts val="105"/>
              </a:spcBef>
            </a:pPr>
            <a:r>
              <a:rPr sz="1100" b="1" spc="-25" dirty="0">
                <a:latin typeface="Meiryo UI"/>
                <a:cs typeface="Meiryo UI"/>
              </a:rPr>
              <a:t>・・・</a:t>
            </a:r>
            <a:endParaRPr sz="1100">
              <a:latin typeface="Meiryo UI"/>
              <a:cs typeface="Meiryo UI"/>
            </a:endParaRPr>
          </a:p>
        </p:txBody>
      </p:sp>
      <p:sp>
        <p:nvSpPr>
          <p:cNvPr id="42" name="object 42"/>
          <p:cNvSpPr txBox="1"/>
          <p:nvPr/>
        </p:nvSpPr>
        <p:spPr>
          <a:xfrm>
            <a:off x="5433440" y="3282985"/>
            <a:ext cx="835025" cy="510540"/>
          </a:xfrm>
          <a:prstGeom prst="rect">
            <a:avLst/>
          </a:prstGeom>
        </p:spPr>
        <p:txBody>
          <a:bodyPr vert="horz" wrap="square" lIns="0" tIns="70485" rIns="0" bIns="0" rtlCol="0">
            <a:spAutoFit/>
          </a:bodyPr>
          <a:lstStyle/>
          <a:p>
            <a:pPr algn="ctr">
              <a:lnSpc>
                <a:spcPct val="100000"/>
              </a:lnSpc>
              <a:spcBef>
                <a:spcPts val="555"/>
              </a:spcBef>
            </a:pPr>
            <a:r>
              <a:rPr sz="1400" b="1" dirty="0">
                <a:latin typeface="Meiryo UI"/>
                <a:cs typeface="Meiryo UI"/>
              </a:rPr>
              <a:t>App.</a:t>
            </a:r>
            <a:r>
              <a:rPr sz="1400" b="1" spc="-40" dirty="0">
                <a:latin typeface="Meiryo UI"/>
                <a:cs typeface="Meiryo UI"/>
              </a:rPr>
              <a:t> </a:t>
            </a:r>
            <a:r>
              <a:rPr sz="1400" b="1" spc="-50" dirty="0">
                <a:latin typeface="Meiryo UI"/>
                <a:cs typeface="Meiryo UI"/>
              </a:rPr>
              <a:t>Y</a:t>
            </a:r>
            <a:endParaRPr sz="1400">
              <a:latin typeface="Meiryo UI"/>
              <a:cs typeface="Meiryo UI"/>
            </a:endParaRPr>
          </a:p>
          <a:p>
            <a:pPr algn="ctr">
              <a:lnSpc>
                <a:spcPct val="100000"/>
              </a:lnSpc>
              <a:spcBef>
                <a:spcPts val="360"/>
              </a:spcBef>
            </a:pPr>
            <a:r>
              <a:rPr sz="1100" b="1" spc="-10" dirty="0">
                <a:latin typeface="Meiryo UI"/>
                <a:cs typeface="Meiryo UI"/>
              </a:rPr>
              <a:t>&lt;CFP・</a:t>
            </a:r>
            <a:r>
              <a:rPr sz="1100" b="1" spc="-25" dirty="0">
                <a:latin typeface="Meiryo UI"/>
                <a:cs typeface="Meiryo UI"/>
              </a:rPr>
              <a:t>DD&gt;</a:t>
            </a:r>
            <a:endParaRPr sz="1100">
              <a:latin typeface="Meiryo UI"/>
              <a:cs typeface="Meiryo UI"/>
            </a:endParaRPr>
          </a:p>
        </p:txBody>
      </p:sp>
      <p:grpSp>
        <p:nvGrpSpPr>
          <p:cNvPr id="43" name="object 43"/>
          <p:cNvGrpSpPr/>
          <p:nvPr/>
        </p:nvGrpSpPr>
        <p:grpSpPr>
          <a:xfrm>
            <a:off x="5808471" y="3022854"/>
            <a:ext cx="574040" cy="282575"/>
            <a:chOff x="5808471" y="3022854"/>
            <a:chExt cx="574040" cy="282575"/>
          </a:xfrm>
        </p:grpSpPr>
        <p:sp>
          <p:nvSpPr>
            <p:cNvPr id="44" name="object 44"/>
            <p:cNvSpPr/>
            <p:nvPr/>
          </p:nvSpPr>
          <p:spPr>
            <a:xfrm>
              <a:off x="5808471" y="3022854"/>
              <a:ext cx="85725" cy="282575"/>
            </a:xfrm>
            <a:custGeom>
              <a:avLst/>
              <a:gdLst/>
              <a:ahLst/>
              <a:cxnLst/>
              <a:rect l="l" t="t" r="r" b="b"/>
              <a:pathLst>
                <a:path w="85725" h="282575">
                  <a:moveTo>
                    <a:pt x="28575" y="196342"/>
                  </a:moveTo>
                  <a:lnTo>
                    <a:pt x="0" y="196342"/>
                  </a:lnTo>
                  <a:lnTo>
                    <a:pt x="42925" y="282067"/>
                  </a:lnTo>
                  <a:lnTo>
                    <a:pt x="78623" y="210566"/>
                  </a:lnTo>
                  <a:lnTo>
                    <a:pt x="28575" y="210566"/>
                  </a:lnTo>
                  <a:lnTo>
                    <a:pt x="28575" y="196342"/>
                  </a:lnTo>
                  <a:close/>
                </a:path>
                <a:path w="85725" h="282575">
                  <a:moveTo>
                    <a:pt x="57150" y="71374"/>
                  </a:moveTo>
                  <a:lnTo>
                    <a:pt x="28575" y="71374"/>
                  </a:lnTo>
                  <a:lnTo>
                    <a:pt x="28575" y="210566"/>
                  </a:lnTo>
                  <a:lnTo>
                    <a:pt x="57150" y="210566"/>
                  </a:lnTo>
                  <a:lnTo>
                    <a:pt x="57150" y="71374"/>
                  </a:lnTo>
                  <a:close/>
                </a:path>
                <a:path w="85725" h="282575">
                  <a:moveTo>
                    <a:pt x="85725" y="196342"/>
                  </a:moveTo>
                  <a:lnTo>
                    <a:pt x="57150" y="196342"/>
                  </a:lnTo>
                  <a:lnTo>
                    <a:pt x="57150" y="210566"/>
                  </a:lnTo>
                  <a:lnTo>
                    <a:pt x="78623" y="210566"/>
                  </a:lnTo>
                  <a:lnTo>
                    <a:pt x="85725" y="196342"/>
                  </a:lnTo>
                  <a:close/>
                </a:path>
                <a:path w="85725" h="282575">
                  <a:moveTo>
                    <a:pt x="42925" y="0"/>
                  </a:moveTo>
                  <a:lnTo>
                    <a:pt x="0" y="85725"/>
                  </a:lnTo>
                  <a:lnTo>
                    <a:pt x="28575" y="85725"/>
                  </a:lnTo>
                  <a:lnTo>
                    <a:pt x="28575" y="71374"/>
                  </a:lnTo>
                  <a:lnTo>
                    <a:pt x="78560" y="71374"/>
                  </a:lnTo>
                  <a:lnTo>
                    <a:pt x="42925" y="0"/>
                  </a:lnTo>
                  <a:close/>
                </a:path>
                <a:path w="85725" h="282575">
                  <a:moveTo>
                    <a:pt x="78560" y="71374"/>
                  </a:moveTo>
                  <a:lnTo>
                    <a:pt x="57150" y="71374"/>
                  </a:lnTo>
                  <a:lnTo>
                    <a:pt x="57150" y="85725"/>
                  </a:lnTo>
                  <a:lnTo>
                    <a:pt x="85725" y="85725"/>
                  </a:lnTo>
                  <a:lnTo>
                    <a:pt x="78560" y="71374"/>
                  </a:lnTo>
                  <a:close/>
                </a:path>
              </a:pathLst>
            </a:custGeom>
            <a:solidFill>
              <a:srgbClr val="DF5E0D"/>
            </a:solidFill>
          </p:spPr>
          <p:txBody>
            <a:bodyPr wrap="square" lIns="0" tIns="0" rIns="0" bIns="0" rtlCol="0"/>
            <a:lstStyle/>
            <a:p>
              <a:endParaRPr/>
            </a:p>
          </p:txBody>
        </p:sp>
        <p:pic>
          <p:nvPicPr>
            <p:cNvPr id="45" name="object 45"/>
            <p:cNvPicPr/>
            <p:nvPr/>
          </p:nvPicPr>
          <p:blipFill>
            <a:blip r:embed="rId4" cstate="print"/>
            <a:stretch>
              <a:fillRect/>
            </a:stretch>
          </p:blipFill>
          <p:spPr>
            <a:xfrm>
              <a:off x="6133763" y="3042889"/>
              <a:ext cx="248489" cy="256544"/>
            </a:xfrm>
            <a:prstGeom prst="rect">
              <a:avLst/>
            </a:prstGeom>
          </p:spPr>
        </p:pic>
      </p:grpSp>
      <p:sp>
        <p:nvSpPr>
          <p:cNvPr id="46" name="object 46"/>
          <p:cNvSpPr txBox="1"/>
          <p:nvPr/>
        </p:nvSpPr>
        <p:spPr>
          <a:xfrm>
            <a:off x="6440551" y="3065526"/>
            <a:ext cx="375920" cy="193675"/>
          </a:xfrm>
          <a:prstGeom prst="rect">
            <a:avLst/>
          </a:prstGeom>
        </p:spPr>
        <p:txBody>
          <a:bodyPr vert="horz" wrap="square" lIns="0" tIns="13335" rIns="0" bIns="0" rtlCol="0">
            <a:spAutoFit/>
          </a:bodyPr>
          <a:lstStyle/>
          <a:p>
            <a:pPr marL="12700">
              <a:lnSpc>
                <a:spcPct val="100000"/>
              </a:lnSpc>
              <a:spcBef>
                <a:spcPts val="105"/>
              </a:spcBef>
            </a:pPr>
            <a:r>
              <a:rPr sz="1100" b="1" spc="-30" dirty="0">
                <a:solidFill>
                  <a:srgbClr val="01526F"/>
                </a:solidFill>
                <a:latin typeface="Meiryo UI"/>
                <a:cs typeface="Meiryo UI"/>
              </a:rPr>
              <a:t>データ</a:t>
            </a:r>
            <a:endParaRPr sz="1100">
              <a:latin typeface="Meiryo UI"/>
              <a:cs typeface="Meiryo UI"/>
            </a:endParaRPr>
          </a:p>
        </p:txBody>
      </p:sp>
      <p:grpSp>
        <p:nvGrpSpPr>
          <p:cNvPr id="47" name="object 47"/>
          <p:cNvGrpSpPr/>
          <p:nvPr/>
        </p:nvGrpSpPr>
        <p:grpSpPr>
          <a:xfrm>
            <a:off x="5808471" y="5100065"/>
            <a:ext cx="490220" cy="557530"/>
            <a:chOff x="5808471" y="5100065"/>
            <a:chExt cx="490220" cy="557530"/>
          </a:xfrm>
        </p:grpSpPr>
        <p:sp>
          <p:nvSpPr>
            <p:cNvPr id="48" name="object 48"/>
            <p:cNvSpPr/>
            <p:nvPr/>
          </p:nvSpPr>
          <p:spPr>
            <a:xfrm>
              <a:off x="5808471" y="5100065"/>
              <a:ext cx="85725" cy="557530"/>
            </a:xfrm>
            <a:custGeom>
              <a:avLst/>
              <a:gdLst/>
              <a:ahLst/>
              <a:cxnLst/>
              <a:rect l="l" t="t" r="r" b="b"/>
              <a:pathLst>
                <a:path w="85725" h="557529">
                  <a:moveTo>
                    <a:pt x="28575" y="471423"/>
                  </a:moveTo>
                  <a:lnTo>
                    <a:pt x="0" y="471423"/>
                  </a:lnTo>
                  <a:lnTo>
                    <a:pt x="42925" y="557148"/>
                  </a:lnTo>
                  <a:lnTo>
                    <a:pt x="78623" y="485647"/>
                  </a:lnTo>
                  <a:lnTo>
                    <a:pt x="28575" y="485647"/>
                  </a:lnTo>
                  <a:lnTo>
                    <a:pt x="28575" y="471423"/>
                  </a:lnTo>
                  <a:close/>
                </a:path>
                <a:path w="85725" h="557529">
                  <a:moveTo>
                    <a:pt x="57150" y="71373"/>
                  </a:moveTo>
                  <a:lnTo>
                    <a:pt x="28575" y="71373"/>
                  </a:lnTo>
                  <a:lnTo>
                    <a:pt x="28575" y="485647"/>
                  </a:lnTo>
                  <a:lnTo>
                    <a:pt x="57150" y="485647"/>
                  </a:lnTo>
                  <a:lnTo>
                    <a:pt x="57150" y="71373"/>
                  </a:lnTo>
                  <a:close/>
                </a:path>
                <a:path w="85725" h="557529">
                  <a:moveTo>
                    <a:pt x="85725" y="471423"/>
                  </a:moveTo>
                  <a:lnTo>
                    <a:pt x="57150" y="471423"/>
                  </a:lnTo>
                  <a:lnTo>
                    <a:pt x="57150" y="485647"/>
                  </a:lnTo>
                  <a:lnTo>
                    <a:pt x="78623" y="485647"/>
                  </a:lnTo>
                  <a:lnTo>
                    <a:pt x="85725" y="471423"/>
                  </a:lnTo>
                  <a:close/>
                </a:path>
                <a:path w="85725" h="557529">
                  <a:moveTo>
                    <a:pt x="42925" y="0"/>
                  </a:moveTo>
                  <a:lnTo>
                    <a:pt x="0" y="85724"/>
                  </a:lnTo>
                  <a:lnTo>
                    <a:pt x="28575" y="85724"/>
                  </a:lnTo>
                  <a:lnTo>
                    <a:pt x="28575" y="71373"/>
                  </a:lnTo>
                  <a:lnTo>
                    <a:pt x="78560" y="71373"/>
                  </a:lnTo>
                  <a:lnTo>
                    <a:pt x="42925" y="0"/>
                  </a:lnTo>
                  <a:close/>
                </a:path>
                <a:path w="85725" h="557529">
                  <a:moveTo>
                    <a:pt x="78560" y="71373"/>
                  </a:moveTo>
                  <a:lnTo>
                    <a:pt x="57150" y="71373"/>
                  </a:lnTo>
                  <a:lnTo>
                    <a:pt x="57150" y="85724"/>
                  </a:lnTo>
                  <a:lnTo>
                    <a:pt x="85725" y="85724"/>
                  </a:lnTo>
                  <a:lnTo>
                    <a:pt x="78560" y="71373"/>
                  </a:lnTo>
                  <a:close/>
                </a:path>
              </a:pathLst>
            </a:custGeom>
            <a:solidFill>
              <a:srgbClr val="DF5E0D"/>
            </a:solidFill>
          </p:spPr>
          <p:txBody>
            <a:bodyPr wrap="square" lIns="0" tIns="0" rIns="0" bIns="0" rtlCol="0"/>
            <a:lstStyle/>
            <a:p>
              <a:endParaRPr/>
            </a:p>
          </p:txBody>
        </p:sp>
        <p:pic>
          <p:nvPicPr>
            <p:cNvPr id="49" name="object 49"/>
            <p:cNvPicPr/>
            <p:nvPr/>
          </p:nvPicPr>
          <p:blipFill>
            <a:blip r:embed="rId3" cstate="print"/>
            <a:stretch>
              <a:fillRect/>
            </a:stretch>
          </p:blipFill>
          <p:spPr>
            <a:xfrm>
              <a:off x="6049943" y="5196111"/>
              <a:ext cx="248489" cy="255388"/>
            </a:xfrm>
            <a:prstGeom prst="rect">
              <a:avLst/>
            </a:prstGeom>
          </p:spPr>
        </p:pic>
      </p:grpSp>
      <p:sp>
        <p:nvSpPr>
          <p:cNvPr id="50" name="object 50"/>
          <p:cNvSpPr txBox="1"/>
          <p:nvPr/>
        </p:nvSpPr>
        <p:spPr>
          <a:xfrm>
            <a:off x="4438650" y="5219191"/>
            <a:ext cx="2294890" cy="193675"/>
          </a:xfrm>
          <a:prstGeom prst="rect">
            <a:avLst/>
          </a:prstGeom>
        </p:spPr>
        <p:txBody>
          <a:bodyPr vert="horz" wrap="square" lIns="0" tIns="12700" rIns="0" bIns="0" rtlCol="0">
            <a:spAutoFit/>
          </a:bodyPr>
          <a:lstStyle/>
          <a:p>
            <a:pPr marL="12700">
              <a:lnSpc>
                <a:spcPct val="100000"/>
              </a:lnSpc>
              <a:spcBef>
                <a:spcPts val="100"/>
              </a:spcBef>
              <a:tabLst>
                <a:tab pos="1931035" algn="l"/>
              </a:tabLst>
            </a:pPr>
            <a:r>
              <a:rPr sz="1100" b="1" spc="-10" dirty="0">
                <a:solidFill>
                  <a:srgbClr val="01526F"/>
                </a:solidFill>
                <a:latin typeface="Meiryo UI"/>
                <a:cs typeface="Meiryo UI"/>
              </a:rPr>
              <a:t>デー</a:t>
            </a:r>
            <a:r>
              <a:rPr sz="1100" b="1" spc="-50" dirty="0">
                <a:solidFill>
                  <a:srgbClr val="01526F"/>
                </a:solidFill>
                <a:latin typeface="Meiryo UI"/>
                <a:cs typeface="Meiryo UI"/>
              </a:rPr>
              <a:t>タ</a:t>
            </a:r>
            <a:r>
              <a:rPr sz="1100" b="1" dirty="0">
                <a:solidFill>
                  <a:srgbClr val="01526F"/>
                </a:solidFill>
                <a:latin typeface="Meiryo UI"/>
                <a:cs typeface="Meiryo UI"/>
              </a:rPr>
              <a:t>	</a:t>
            </a:r>
            <a:r>
              <a:rPr sz="1100" b="1" spc="-10" dirty="0">
                <a:solidFill>
                  <a:srgbClr val="01526F"/>
                </a:solidFill>
                <a:latin typeface="Meiryo UI"/>
                <a:cs typeface="Meiryo UI"/>
              </a:rPr>
              <a:t>デ</a:t>
            </a:r>
            <a:r>
              <a:rPr sz="1100" b="1" spc="-20" dirty="0">
                <a:solidFill>
                  <a:srgbClr val="01526F"/>
                </a:solidFill>
                <a:latin typeface="Meiryo UI"/>
                <a:cs typeface="Meiryo UI"/>
              </a:rPr>
              <a:t>ー</a:t>
            </a:r>
            <a:r>
              <a:rPr sz="1100" b="1" spc="-50" dirty="0">
                <a:solidFill>
                  <a:srgbClr val="01526F"/>
                </a:solidFill>
                <a:latin typeface="Meiryo UI"/>
                <a:cs typeface="Meiryo UI"/>
              </a:rPr>
              <a:t>タ</a:t>
            </a:r>
            <a:endParaRPr sz="1100">
              <a:latin typeface="Meiryo UI"/>
              <a:cs typeface="Meiryo UI"/>
            </a:endParaRPr>
          </a:p>
        </p:txBody>
      </p:sp>
      <p:grpSp>
        <p:nvGrpSpPr>
          <p:cNvPr id="51" name="object 51"/>
          <p:cNvGrpSpPr/>
          <p:nvPr/>
        </p:nvGrpSpPr>
        <p:grpSpPr>
          <a:xfrm>
            <a:off x="2694622" y="5649658"/>
            <a:ext cx="4599305" cy="883919"/>
            <a:chOff x="2694622" y="5649658"/>
            <a:chExt cx="4599305" cy="883919"/>
          </a:xfrm>
        </p:grpSpPr>
        <p:sp>
          <p:nvSpPr>
            <p:cNvPr id="52" name="object 52"/>
            <p:cNvSpPr/>
            <p:nvPr/>
          </p:nvSpPr>
          <p:spPr>
            <a:xfrm>
              <a:off x="2708910" y="5663946"/>
              <a:ext cx="4570730" cy="855344"/>
            </a:xfrm>
            <a:custGeom>
              <a:avLst/>
              <a:gdLst/>
              <a:ahLst/>
              <a:cxnLst/>
              <a:rect l="l" t="t" r="r" b="b"/>
              <a:pathLst>
                <a:path w="4570730" h="855345">
                  <a:moveTo>
                    <a:pt x="4570476" y="0"/>
                  </a:moveTo>
                  <a:lnTo>
                    <a:pt x="0" y="0"/>
                  </a:lnTo>
                  <a:lnTo>
                    <a:pt x="0" y="854963"/>
                  </a:lnTo>
                  <a:lnTo>
                    <a:pt x="4570476" y="854963"/>
                  </a:lnTo>
                  <a:lnTo>
                    <a:pt x="4570476" y="0"/>
                  </a:lnTo>
                  <a:close/>
                </a:path>
              </a:pathLst>
            </a:custGeom>
            <a:solidFill>
              <a:srgbClr val="FFFFFF"/>
            </a:solidFill>
          </p:spPr>
          <p:txBody>
            <a:bodyPr wrap="square" lIns="0" tIns="0" rIns="0" bIns="0" rtlCol="0"/>
            <a:lstStyle/>
            <a:p>
              <a:endParaRPr/>
            </a:p>
          </p:txBody>
        </p:sp>
        <p:sp>
          <p:nvSpPr>
            <p:cNvPr id="53" name="object 53"/>
            <p:cNvSpPr/>
            <p:nvPr/>
          </p:nvSpPr>
          <p:spPr>
            <a:xfrm>
              <a:off x="2708910" y="5663946"/>
              <a:ext cx="4570730" cy="855344"/>
            </a:xfrm>
            <a:custGeom>
              <a:avLst/>
              <a:gdLst/>
              <a:ahLst/>
              <a:cxnLst/>
              <a:rect l="l" t="t" r="r" b="b"/>
              <a:pathLst>
                <a:path w="4570730" h="855345">
                  <a:moveTo>
                    <a:pt x="0" y="854963"/>
                  </a:moveTo>
                  <a:lnTo>
                    <a:pt x="4570476" y="854963"/>
                  </a:lnTo>
                  <a:lnTo>
                    <a:pt x="4570476" y="0"/>
                  </a:lnTo>
                  <a:lnTo>
                    <a:pt x="0" y="0"/>
                  </a:lnTo>
                  <a:lnTo>
                    <a:pt x="0" y="854963"/>
                  </a:lnTo>
                  <a:close/>
                </a:path>
              </a:pathLst>
            </a:custGeom>
            <a:ln w="28575">
              <a:solidFill>
                <a:srgbClr val="C00000"/>
              </a:solidFill>
            </a:ln>
          </p:spPr>
          <p:txBody>
            <a:bodyPr wrap="square" lIns="0" tIns="0" rIns="0" bIns="0" rtlCol="0"/>
            <a:lstStyle/>
            <a:p>
              <a:endParaRPr/>
            </a:p>
          </p:txBody>
        </p:sp>
      </p:grpSp>
      <p:sp>
        <p:nvSpPr>
          <p:cNvPr id="54" name="object 54"/>
          <p:cNvSpPr txBox="1"/>
          <p:nvPr/>
        </p:nvSpPr>
        <p:spPr>
          <a:xfrm>
            <a:off x="3968241" y="5698032"/>
            <a:ext cx="2052320" cy="239395"/>
          </a:xfrm>
          <a:prstGeom prst="rect">
            <a:avLst/>
          </a:prstGeom>
        </p:spPr>
        <p:txBody>
          <a:bodyPr vert="horz" wrap="square" lIns="0" tIns="12700" rIns="0" bIns="0" rtlCol="0">
            <a:spAutoFit/>
          </a:bodyPr>
          <a:lstStyle/>
          <a:p>
            <a:pPr marL="12700">
              <a:lnSpc>
                <a:spcPct val="100000"/>
              </a:lnSpc>
              <a:spcBef>
                <a:spcPts val="100"/>
              </a:spcBef>
            </a:pPr>
            <a:r>
              <a:rPr sz="1400" b="1" spc="-15" dirty="0">
                <a:latin typeface="Meiryo UI"/>
                <a:cs typeface="Meiryo UI"/>
              </a:rPr>
              <a:t>トレーサビリティ管理システム</a:t>
            </a:r>
            <a:endParaRPr sz="1400">
              <a:latin typeface="Meiryo UI"/>
              <a:cs typeface="Meiryo UI"/>
            </a:endParaRPr>
          </a:p>
        </p:txBody>
      </p:sp>
      <p:grpSp>
        <p:nvGrpSpPr>
          <p:cNvPr id="55" name="object 55"/>
          <p:cNvGrpSpPr/>
          <p:nvPr/>
        </p:nvGrpSpPr>
        <p:grpSpPr>
          <a:xfrm>
            <a:off x="3436810" y="5910262"/>
            <a:ext cx="2918460" cy="574675"/>
            <a:chOff x="3436810" y="5910262"/>
            <a:chExt cx="2918460" cy="574675"/>
          </a:xfrm>
        </p:grpSpPr>
        <p:sp>
          <p:nvSpPr>
            <p:cNvPr id="56" name="object 56"/>
            <p:cNvSpPr/>
            <p:nvPr/>
          </p:nvSpPr>
          <p:spPr>
            <a:xfrm>
              <a:off x="3451098" y="5924549"/>
              <a:ext cx="980440" cy="500380"/>
            </a:xfrm>
            <a:custGeom>
              <a:avLst/>
              <a:gdLst/>
              <a:ahLst/>
              <a:cxnLst/>
              <a:rect l="l" t="t" r="r" b="b"/>
              <a:pathLst>
                <a:path w="980439" h="500379">
                  <a:moveTo>
                    <a:pt x="979932" y="62484"/>
                  </a:moveTo>
                  <a:lnTo>
                    <a:pt x="925245" y="33782"/>
                  </a:lnTo>
                  <a:lnTo>
                    <a:pt x="885405" y="25590"/>
                  </a:lnTo>
                  <a:lnTo>
                    <a:pt x="836434" y="18313"/>
                  </a:lnTo>
                  <a:lnTo>
                    <a:pt x="779348" y="12065"/>
                  </a:lnTo>
                  <a:lnTo>
                    <a:pt x="715137" y="6985"/>
                  </a:lnTo>
                  <a:lnTo>
                    <a:pt x="644842" y="3187"/>
                  </a:lnTo>
                  <a:lnTo>
                    <a:pt x="569442" y="825"/>
                  </a:lnTo>
                  <a:lnTo>
                    <a:pt x="489966" y="0"/>
                  </a:lnTo>
                  <a:lnTo>
                    <a:pt x="410476" y="825"/>
                  </a:lnTo>
                  <a:lnTo>
                    <a:pt x="335076" y="3187"/>
                  </a:lnTo>
                  <a:lnTo>
                    <a:pt x="264782" y="6985"/>
                  </a:lnTo>
                  <a:lnTo>
                    <a:pt x="200571" y="12065"/>
                  </a:lnTo>
                  <a:lnTo>
                    <a:pt x="143484" y="18313"/>
                  </a:lnTo>
                  <a:lnTo>
                    <a:pt x="94513" y="25590"/>
                  </a:lnTo>
                  <a:lnTo>
                    <a:pt x="54673" y="33782"/>
                  </a:lnTo>
                  <a:lnTo>
                    <a:pt x="6400" y="52362"/>
                  </a:lnTo>
                  <a:lnTo>
                    <a:pt x="0" y="62484"/>
                  </a:lnTo>
                  <a:lnTo>
                    <a:pt x="0" y="437388"/>
                  </a:lnTo>
                  <a:lnTo>
                    <a:pt x="54673" y="466102"/>
                  </a:lnTo>
                  <a:lnTo>
                    <a:pt x="94513" y="474294"/>
                  </a:lnTo>
                  <a:lnTo>
                    <a:pt x="143484" y="481571"/>
                  </a:lnTo>
                  <a:lnTo>
                    <a:pt x="200571" y="487819"/>
                  </a:lnTo>
                  <a:lnTo>
                    <a:pt x="264782" y="492899"/>
                  </a:lnTo>
                  <a:lnTo>
                    <a:pt x="335076" y="496697"/>
                  </a:lnTo>
                  <a:lnTo>
                    <a:pt x="410476" y="499059"/>
                  </a:lnTo>
                  <a:lnTo>
                    <a:pt x="489966" y="499872"/>
                  </a:lnTo>
                  <a:lnTo>
                    <a:pt x="569442" y="499059"/>
                  </a:lnTo>
                  <a:lnTo>
                    <a:pt x="644842" y="496697"/>
                  </a:lnTo>
                  <a:lnTo>
                    <a:pt x="715137" y="492899"/>
                  </a:lnTo>
                  <a:lnTo>
                    <a:pt x="779348" y="487819"/>
                  </a:lnTo>
                  <a:lnTo>
                    <a:pt x="836434" y="481571"/>
                  </a:lnTo>
                  <a:lnTo>
                    <a:pt x="885405" y="474294"/>
                  </a:lnTo>
                  <a:lnTo>
                    <a:pt x="925245" y="466102"/>
                  </a:lnTo>
                  <a:lnTo>
                    <a:pt x="973518" y="447522"/>
                  </a:lnTo>
                  <a:lnTo>
                    <a:pt x="979932" y="437388"/>
                  </a:lnTo>
                  <a:lnTo>
                    <a:pt x="979932" y="62484"/>
                  </a:lnTo>
                  <a:close/>
                </a:path>
              </a:pathLst>
            </a:custGeom>
            <a:solidFill>
              <a:srgbClr val="FFFFFF"/>
            </a:solidFill>
          </p:spPr>
          <p:txBody>
            <a:bodyPr wrap="square" lIns="0" tIns="0" rIns="0" bIns="0" rtlCol="0"/>
            <a:lstStyle/>
            <a:p>
              <a:endParaRPr/>
            </a:p>
          </p:txBody>
        </p:sp>
        <p:sp>
          <p:nvSpPr>
            <p:cNvPr id="57" name="object 57"/>
            <p:cNvSpPr/>
            <p:nvPr/>
          </p:nvSpPr>
          <p:spPr>
            <a:xfrm>
              <a:off x="3451097" y="5924550"/>
              <a:ext cx="980440" cy="500380"/>
            </a:xfrm>
            <a:custGeom>
              <a:avLst/>
              <a:gdLst/>
              <a:ahLst/>
              <a:cxnLst/>
              <a:rect l="l" t="t" r="r" b="b"/>
              <a:pathLst>
                <a:path w="980439" h="500379">
                  <a:moveTo>
                    <a:pt x="979931" y="62484"/>
                  </a:moveTo>
                  <a:lnTo>
                    <a:pt x="925249" y="91197"/>
                  </a:lnTo>
                  <a:lnTo>
                    <a:pt x="885407" y="99384"/>
                  </a:lnTo>
                  <a:lnTo>
                    <a:pt x="836437" y="106665"/>
                  </a:lnTo>
                  <a:lnTo>
                    <a:pt x="779349" y="112911"/>
                  </a:lnTo>
                  <a:lnTo>
                    <a:pt x="715149" y="117993"/>
                  </a:lnTo>
                  <a:lnTo>
                    <a:pt x="644847" y="121782"/>
                  </a:lnTo>
                  <a:lnTo>
                    <a:pt x="569449" y="124150"/>
                  </a:lnTo>
                  <a:lnTo>
                    <a:pt x="489965" y="124968"/>
                  </a:lnTo>
                  <a:lnTo>
                    <a:pt x="410482" y="124150"/>
                  </a:lnTo>
                  <a:lnTo>
                    <a:pt x="335084" y="121782"/>
                  </a:lnTo>
                  <a:lnTo>
                    <a:pt x="264782" y="117993"/>
                  </a:lnTo>
                  <a:lnTo>
                    <a:pt x="200582" y="112911"/>
                  </a:lnTo>
                  <a:lnTo>
                    <a:pt x="143494" y="106665"/>
                  </a:lnTo>
                  <a:lnTo>
                    <a:pt x="94524" y="99384"/>
                  </a:lnTo>
                  <a:lnTo>
                    <a:pt x="54682" y="91197"/>
                  </a:lnTo>
                  <a:lnTo>
                    <a:pt x="6411" y="72618"/>
                  </a:lnTo>
                  <a:lnTo>
                    <a:pt x="0" y="62484"/>
                  </a:lnTo>
                  <a:lnTo>
                    <a:pt x="6411" y="52349"/>
                  </a:lnTo>
                  <a:lnTo>
                    <a:pt x="54682" y="33770"/>
                  </a:lnTo>
                  <a:lnTo>
                    <a:pt x="94524" y="25583"/>
                  </a:lnTo>
                  <a:lnTo>
                    <a:pt x="143494" y="18302"/>
                  </a:lnTo>
                  <a:lnTo>
                    <a:pt x="200582" y="12056"/>
                  </a:lnTo>
                  <a:lnTo>
                    <a:pt x="264782" y="6974"/>
                  </a:lnTo>
                  <a:lnTo>
                    <a:pt x="335084" y="3185"/>
                  </a:lnTo>
                  <a:lnTo>
                    <a:pt x="410482" y="817"/>
                  </a:lnTo>
                  <a:lnTo>
                    <a:pt x="489965" y="0"/>
                  </a:lnTo>
                  <a:lnTo>
                    <a:pt x="569449" y="817"/>
                  </a:lnTo>
                  <a:lnTo>
                    <a:pt x="644847" y="3185"/>
                  </a:lnTo>
                  <a:lnTo>
                    <a:pt x="715149" y="6974"/>
                  </a:lnTo>
                  <a:lnTo>
                    <a:pt x="779349" y="12056"/>
                  </a:lnTo>
                  <a:lnTo>
                    <a:pt x="836437" y="18302"/>
                  </a:lnTo>
                  <a:lnTo>
                    <a:pt x="885407" y="25583"/>
                  </a:lnTo>
                  <a:lnTo>
                    <a:pt x="925249" y="33770"/>
                  </a:lnTo>
                  <a:lnTo>
                    <a:pt x="973520" y="52349"/>
                  </a:lnTo>
                  <a:lnTo>
                    <a:pt x="979931" y="62484"/>
                  </a:lnTo>
                  <a:lnTo>
                    <a:pt x="979931" y="437388"/>
                  </a:lnTo>
                  <a:lnTo>
                    <a:pt x="925249" y="466101"/>
                  </a:lnTo>
                  <a:lnTo>
                    <a:pt x="885407" y="474288"/>
                  </a:lnTo>
                  <a:lnTo>
                    <a:pt x="836437" y="481569"/>
                  </a:lnTo>
                  <a:lnTo>
                    <a:pt x="779349" y="487815"/>
                  </a:lnTo>
                  <a:lnTo>
                    <a:pt x="715149" y="492897"/>
                  </a:lnTo>
                  <a:lnTo>
                    <a:pt x="644847" y="496686"/>
                  </a:lnTo>
                  <a:lnTo>
                    <a:pt x="569449" y="499054"/>
                  </a:lnTo>
                  <a:lnTo>
                    <a:pt x="489965" y="499872"/>
                  </a:lnTo>
                  <a:lnTo>
                    <a:pt x="410482" y="499054"/>
                  </a:lnTo>
                  <a:lnTo>
                    <a:pt x="335084" y="496686"/>
                  </a:lnTo>
                  <a:lnTo>
                    <a:pt x="264782" y="492897"/>
                  </a:lnTo>
                  <a:lnTo>
                    <a:pt x="200582" y="487815"/>
                  </a:lnTo>
                  <a:lnTo>
                    <a:pt x="143494" y="481569"/>
                  </a:lnTo>
                  <a:lnTo>
                    <a:pt x="94524" y="474288"/>
                  </a:lnTo>
                  <a:lnTo>
                    <a:pt x="54682" y="466101"/>
                  </a:lnTo>
                  <a:lnTo>
                    <a:pt x="6411" y="447522"/>
                  </a:lnTo>
                  <a:lnTo>
                    <a:pt x="0" y="437388"/>
                  </a:lnTo>
                  <a:lnTo>
                    <a:pt x="0" y="62484"/>
                  </a:lnTo>
                </a:path>
              </a:pathLst>
            </a:custGeom>
            <a:ln w="28575">
              <a:solidFill>
                <a:srgbClr val="7E7E7E"/>
              </a:solidFill>
            </a:ln>
          </p:spPr>
          <p:txBody>
            <a:bodyPr wrap="square" lIns="0" tIns="0" rIns="0" bIns="0" rtlCol="0"/>
            <a:lstStyle/>
            <a:p>
              <a:endParaRPr/>
            </a:p>
          </p:txBody>
        </p:sp>
        <p:sp>
          <p:nvSpPr>
            <p:cNvPr id="58" name="object 58"/>
            <p:cNvSpPr/>
            <p:nvPr/>
          </p:nvSpPr>
          <p:spPr>
            <a:xfrm>
              <a:off x="5360670" y="5924549"/>
              <a:ext cx="980440" cy="500380"/>
            </a:xfrm>
            <a:custGeom>
              <a:avLst/>
              <a:gdLst/>
              <a:ahLst/>
              <a:cxnLst/>
              <a:rect l="l" t="t" r="r" b="b"/>
              <a:pathLst>
                <a:path w="980439" h="500379">
                  <a:moveTo>
                    <a:pt x="979932" y="62484"/>
                  </a:moveTo>
                  <a:lnTo>
                    <a:pt x="925245" y="33782"/>
                  </a:lnTo>
                  <a:lnTo>
                    <a:pt x="885405" y="25590"/>
                  </a:lnTo>
                  <a:lnTo>
                    <a:pt x="836434" y="18313"/>
                  </a:lnTo>
                  <a:lnTo>
                    <a:pt x="779348" y="12065"/>
                  </a:lnTo>
                  <a:lnTo>
                    <a:pt x="715137" y="6985"/>
                  </a:lnTo>
                  <a:lnTo>
                    <a:pt x="644842" y="3187"/>
                  </a:lnTo>
                  <a:lnTo>
                    <a:pt x="569442" y="825"/>
                  </a:lnTo>
                  <a:lnTo>
                    <a:pt x="489966" y="0"/>
                  </a:lnTo>
                  <a:lnTo>
                    <a:pt x="410476" y="825"/>
                  </a:lnTo>
                  <a:lnTo>
                    <a:pt x="335076" y="3187"/>
                  </a:lnTo>
                  <a:lnTo>
                    <a:pt x="264782" y="6985"/>
                  </a:lnTo>
                  <a:lnTo>
                    <a:pt x="200571" y="12065"/>
                  </a:lnTo>
                  <a:lnTo>
                    <a:pt x="143484" y="18313"/>
                  </a:lnTo>
                  <a:lnTo>
                    <a:pt x="94513" y="25590"/>
                  </a:lnTo>
                  <a:lnTo>
                    <a:pt x="54673" y="33782"/>
                  </a:lnTo>
                  <a:lnTo>
                    <a:pt x="6400" y="52362"/>
                  </a:lnTo>
                  <a:lnTo>
                    <a:pt x="0" y="62484"/>
                  </a:lnTo>
                  <a:lnTo>
                    <a:pt x="0" y="437388"/>
                  </a:lnTo>
                  <a:lnTo>
                    <a:pt x="54673" y="466102"/>
                  </a:lnTo>
                  <a:lnTo>
                    <a:pt x="94513" y="474294"/>
                  </a:lnTo>
                  <a:lnTo>
                    <a:pt x="143484" y="481571"/>
                  </a:lnTo>
                  <a:lnTo>
                    <a:pt x="200571" y="487819"/>
                  </a:lnTo>
                  <a:lnTo>
                    <a:pt x="264782" y="492899"/>
                  </a:lnTo>
                  <a:lnTo>
                    <a:pt x="335076" y="496697"/>
                  </a:lnTo>
                  <a:lnTo>
                    <a:pt x="410476" y="499059"/>
                  </a:lnTo>
                  <a:lnTo>
                    <a:pt x="489966" y="499872"/>
                  </a:lnTo>
                  <a:lnTo>
                    <a:pt x="569442" y="499059"/>
                  </a:lnTo>
                  <a:lnTo>
                    <a:pt x="644842" y="496697"/>
                  </a:lnTo>
                  <a:lnTo>
                    <a:pt x="715137" y="492899"/>
                  </a:lnTo>
                  <a:lnTo>
                    <a:pt x="779348" y="487819"/>
                  </a:lnTo>
                  <a:lnTo>
                    <a:pt x="836434" y="481571"/>
                  </a:lnTo>
                  <a:lnTo>
                    <a:pt x="885405" y="474294"/>
                  </a:lnTo>
                  <a:lnTo>
                    <a:pt x="925245" y="466102"/>
                  </a:lnTo>
                  <a:lnTo>
                    <a:pt x="973518" y="447522"/>
                  </a:lnTo>
                  <a:lnTo>
                    <a:pt x="979932" y="437388"/>
                  </a:lnTo>
                  <a:lnTo>
                    <a:pt x="979932" y="62484"/>
                  </a:lnTo>
                  <a:close/>
                </a:path>
              </a:pathLst>
            </a:custGeom>
            <a:solidFill>
              <a:srgbClr val="FFFFFF"/>
            </a:solidFill>
          </p:spPr>
          <p:txBody>
            <a:bodyPr wrap="square" lIns="0" tIns="0" rIns="0" bIns="0" rtlCol="0"/>
            <a:lstStyle/>
            <a:p>
              <a:endParaRPr/>
            </a:p>
          </p:txBody>
        </p:sp>
        <p:sp>
          <p:nvSpPr>
            <p:cNvPr id="59" name="object 59"/>
            <p:cNvSpPr/>
            <p:nvPr/>
          </p:nvSpPr>
          <p:spPr>
            <a:xfrm>
              <a:off x="5360669" y="5924550"/>
              <a:ext cx="980440" cy="500380"/>
            </a:xfrm>
            <a:custGeom>
              <a:avLst/>
              <a:gdLst/>
              <a:ahLst/>
              <a:cxnLst/>
              <a:rect l="l" t="t" r="r" b="b"/>
              <a:pathLst>
                <a:path w="980439" h="500379">
                  <a:moveTo>
                    <a:pt x="979931" y="62484"/>
                  </a:moveTo>
                  <a:lnTo>
                    <a:pt x="925249" y="91197"/>
                  </a:lnTo>
                  <a:lnTo>
                    <a:pt x="885407" y="99384"/>
                  </a:lnTo>
                  <a:lnTo>
                    <a:pt x="836437" y="106665"/>
                  </a:lnTo>
                  <a:lnTo>
                    <a:pt x="779349" y="112911"/>
                  </a:lnTo>
                  <a:lnTo>
                    <a:pt x="715149" y="117993"/>
                  </a:lnTo>
                  <a:lnTo>
                    <a:pt x="644847" y="121782"/>
                  </a:lnTo>
                  <a:lnTo>
                    <a:pt x="569449" y="124150"/>
                  </a:lnTo>
                  <a:lnTo>
                    <a:pt x="489965" y="124968"/>
                  </a:lnTo>
                  <a:lnTo>
                    <a:pt x="410482" y="124150"/>
                  </a:lnTo>
                  <a:lnTo>
                    <a:pt x="335084" y="121782"/>
                  </a:lnTo>
                  <a:lnTo>
                    <a:pt x="264782" y="117993"/>
                  </a:lnTo>
                  <a:lnTo>
                    <a:pt x="200582" y="112911"/>
                  </a:lnTo>
                  <a:lnTo>
                    <a:pt x="143494" y="106665"/>
                  </a:lnTo>
                  <a:lnTo>
                    <a:pt x="94524" y="99384"/>
                  </a:lnTo>
                  <a:lnTo>
                    <a:pt x="54682" y="91197"/>
                  </a:lnTo>
                  <a:lnTo>
                    <a:pt x="6411" y="72618"/>
                  </a:lnTo>
                  <a:lnTo>
                    <a:pt x="0" y="62484"/>
                  </a:lnTo>
                  <a:lnTo>
                    <a:pt x="6411" y="52349"/>
                  </a:lnTo>
                  <a:lnTo>
                    <a:pt x="54682" y="33770"/>
                  </a:lnTo>
                  <a:lnTo>
                    <a:pt x="94524" y="25583"/>
                  </a:lnTo>
                  <a:lnTo>
                    <a:pt x="143494" y="18302"/>
                  </a:lnTo>
                  <a:lnTo>
                    <a:pt x="200582" y="12056"/>
                  </a:lnTo>
                  <a:lnTo>
                    <a:pt x="264782" y="6974"/>
                  </a:lnTo>
                  <a:lnTo>
                    <a:pt x="335084" y="3185"/>
                  </a:lnTo>
                  <a:lnTo>
                    <a:pt x="410482" y="817"/>
                  </a:lnTo>
                  <a:lnTo>
                    <a:pt x="489965" y="0"/>
                  </a:lnTo>
                  <a:lnTo>
                    <a:pt x="569449" y="817"/>
                  </a:lnTo>
                  <a:lnTo>
                    <a:pt x="644847" y="3185"/>
                  </a:lnTo>
                  <a:lnTo>
                    <a:pt x="715149" y="6974"/>
                  </a:lnTo>
                  <a:lnTo>
                    <a:pt x="779349" y="12056"/>
                  </a:lnTo>
                  <a:lnTo>
                    <a:pt x="836437" y="18302"/>
                  </a:lnTo>
                  <a:lnTo>
                    <a:pt x="885407" y="25583"/>
                  </a:lnTo>
                  <a:lnTo>
                    <a:pt x="925249" y="33770"/>
                  </a:lnTo>
                  <a:lnTo>
                    <a:pt x="973520" y="52349"/>
                  </a:lnTo>
                  <a:lnTo>
                    <a:pt x="979931" y="62484"/>
                  </a:lnTo>
                  <a:lnTo>
                    <a:pt x="979931" y="437388"/>
                  </a:lnTo>
                  <a:lnTo>
                    <a:pt x="925249" y="466101"/>
                  </a:lnTo>
                  <a:lnTo>
                    <a:pt x="885407" y="474288"/>
                  </a:lnTo>
                  <a:lnTo>
                    <a:pt x="836437" y="481569"/>
                  </a:lnTo>
                  <a:lnTo>
                    <a:pt x="779349" y="487815"/>
                  </a:lnTo>
                  <a:lnTo>
                    <a:pt x="715149" y="492897"/>
                  </a:lnTo>
                  <a:lnTo>
                    <a:pt x="644847" y="496686"/>
                  </a:lnTo>
                  <a:lnTo>
                    <a:pt x="569449" y="499054"/>
                  </a:lnTo>
                  <a:lnTo>
                    <a:pt x="489965" y="499872"/>
                  </a:lnTo>
                  <a:lnTo>
                    <a:pt x="410482" y="499054"/>
                  </a:lnTo>
                  <a:lnTo>
                    <a:pt x="335084" y="496686"/>
                  </a:lnTo>
                  <a:lnTo>
                    <a:pt x="264782" y="492897"/>
                  </a:lnTo>
                  <a:lnTo>
                    <a:pt x="200582" y="487815"/>
                  </a:lnTo>
                  <a:lnTo>
                    <a:pt x="143494" y="481569"/>
                  </a:lnTo>
                  <a:lnTo>
                    <a:pt x="94524" y="474288"/>
                  </a:lnTo>
                  <a:lnTo>
                    <a:pt x="54682" y="466101"/>
                  </a:lnTo>
                  <a:lnTo>
                    <a:pt x="6411" y="447522"/>
                  </a:lnTo>
                  <a:lnTo>
                    <a:pt x="0" y="437388"/>
                  </a:lnTo>
                  <a:lnTo>
                    <a:pt x="0" y="62484"/>
                  </a:lnTo>
                </a:path>
              </a:pathLst>
            </a:custGeom>
            <a:ln w="28575">
              <a:solidFill>
                <a:srgbClr val="7E7E7E"/>
              </a:solidFill>
            </a:ln>
          </p:spPr>
          <p:txBody>
            <a:bodyPr wrap="square" lIns="0" tIns="0" rIns="0" bIns="0" rtlCol="0"/>
            <a:lstStyle/>
            <a:p>
              <a:endParaRPr/>
            </a:p>
          </p:txBody>
        </p:sp>
        <p:sp>
          <p:nvSpPr>
            <p:cNvPr id="60" name="object 60"/>
            <p:cNvSpPr/>
            <p:nvPr/>
          </p:nvSpPr>
          <p:spPr>
            <a:xfrm>
              <a:off x="4426457" y="6131623"/>
              <a:ext cx="934085" cy="85725"/>
            </a:xfrm>
            <a:custGeom>
              <a:avLst/>
              <a:gdLst/>
              <a:ahLst/>
              <a:cxnLst/>
              <a:rect l="l" t="t" r="r" b="b"/>
              <a:pathLst>
                <a:path w="934085" h="85725">
                  <a:moveTo>
                    <a:pt x="85725" y="0"/>
                  </a:moveTo>
                  <a:lnTo>
                    <a:pt x="0" y="42862"/>
                  </a:lnTo>
                  <a:lnTo>
                    <a:pt x="85725" y="85724"/>
                  </a:lnTo>
                  <a:lnTo>
                    <a:pt x="85725" y="57149"/>
                  </a:lnTo>
                  <a:lnTo>
                    <a:pt x="71374" y="57149"/>
                  </a:lnTo>
                  <a:lnTo>
                    <a:pt x="71374" y="28574"/>
                  </a:lnTo>
                  <a:lnTo>
                    <a:pt x="85725" y="28574"/>
                  </a:lnTo>
                  <a:lnTo>
                    <a:pt x="85725" y="0"/>
                  </a:lnTo>
                  <a:close/>
                </a:path>
                <a:path w="934085" h="85725">
                  <a:moveTo>
                    <a:pt x="848359" y="0"/>
                  </a:moveTo>
                  <a:lnTo>
                    <a:pt x="848359" y="85724"/>
                  </a:lnTo>
                  <a:lnTo>
                    <a:pt x="905509" y="57149"/>
                  </a:lnTo>
                  <a:lnTo>
                    <a:pt x="862711" y="57149"/>
                  </a:lnTo>
                  <a:lnTo>
                    <a:pt x="862711" y="28574"/>
                  </a:lnTo>
                  <a:lnTo>
                    <a:pt x="905509" y="28574"/>
                  </a:lnTo>
                  <a:lnTo>
                    <a:pt x="848359" y="0"/>
                  </a:lnTo>
                  <a:close/>
                </a:path>
                <a:path w="934085" h="85725">
                  <a:moveTo>
                    <a:pt x="85725" y="28574"/>
                  </a:moveTo>
                  <a:lnTo>
                    <a:pt x="71374" y="28574"/>
                  </a:lnTo>
                  <a:lnTo>
                    <a:pt x="71374" y="57149"/>
                  </a:lnTo>
                  <a:lnTo>
                    <a:pt x="85725" y="57149"/>
                  </a:lnTo>
                  <a:lnTo>
                    <a:pt x="85725" y="28574"/>
                  </a:lnTo>
                  <a:close/>
                </a:path>
                <a:path w="934085" h="85725">
                  <a:moveTo>
                    <a:pt x="848359" y="28574"/>
                  </a:moveTo>
                  <a:lnTo>
                    <a:pt x="85725" y="28574"/>
                  </a:lnTo>
                  <a:lnTo>
                    <a:pt x="85725" y="57149"/>
                  </a:lnTo>
                  <a:lnTo>
                    <a:pt x="848359" y="57149"/>
                  </a:lnTo>
                  <a:lnTo>
                    <a:pt x="848359" y="28574"/>
                  </a:lnTo>
                  <a:close/>
                </a:path>
                <a:path w="934085" h="85725">
                  <a:moveTo>
                    <a:pt x="905509" y="28574"/>
                  </a:moveTo>
                  <a:lnTo>
                    <a:pt x="862711" y="28574"/>
                  </a:lnTo>
                  <a:lnTo>
                    <a:pt x="862711" y="57149"/>
                  </a:lnTo>
                  <a:lnTo>
                    <a:pt x="905509" y="57149"/>
                  </a:lnTo>
                  <a:lnTo>
                    <a:pt x="934084" y="42862"/>
                  </a:lnTo>
                  <a:lnTo>
                    <a:pt x="905509" y="28574"/>
                  </a:lnTo>
                  <a:close/>
                </a:path>
              </a:pathLst>
            </a:custGeom>
            <a:solidFill>
              <a:srgbClr val="DF5E0D"/>
            </a:solidFill>
          </p:spPr>
          <p:txBody>
            <a:bodyPr wrap="square" lIns="0" tIns="0" rIns="0" bIns="0" rtlCol="0"/>
            <a:lstStyle/>
            <a:p>
              <a:endParaRPr/>
            </a:p>
          </p:txBody>
        </p:sp>
        <p:pic>
          <p:nvPicPr>
            <p:cNvPr id="61" name="object 61"/>
            <p:cNvPicPr/>
            <p:nvPr/>
          </p:nvPicPr>
          <p:blipFill>
            <a:blip r:embed="rId5" cstate="print"/>
            <a:stretch>
              <a:fillRect/>
            </a:stretch>
          </p:blipFill>
          <p:spPr>
            <a:xfrm>
              <a:off x="4523093" y="6228048"/>
              <a:ext cx="249613" cy="256544"/>
            </a:xfrm>
            <a:prstGeom prst="rect">
              <a:avLst/>
            </a:prstGeom>
          </p:spPr>
        </p:pic>
      </p:grpSp>
      <p:sp>
        <p:nvSpPr>
          <p:cNvPr id="62" name="object 62"/>
          <p:cNvSpPr txBox="1"/>
          <p:nvPr/>
        </p:nvSpPr>
        <p:spPr>
          <a:xfrm>
            <a:off x="4830317" y="6251854"/>
            <a:ext cx="375920" cy="193675"/>
          </a:xfrm>
          <a:prstGeom prst="rect">
            <a:avLst/>
          </a:prstGeom>
        </p:spPr>
        <p:txBody>
          <a:bodyPr vert="horz" wrap="square" lIns="0" tIns="12700" rIns="0" bIns="0" rtlCol="0">
            <a:spAutoFit/>
          </a:bodyPr>
          <a:lstStyle/>
          <a:p>
            <a:pPr marL="12700">
              <a:lnSpc>
                <a:spcPct val="100000"/>
              </a:lnSpc>
              <a:spcBef>
                <a:spcPts val="100"/>
              </a:spcBef>
            </a:pPr>
            <a:r>
              <a:rPr sz="1100" b="1" spc="-30" dirty="0">
                <a:solidFill>
                  <a:srgbClr val="01526F"/>
                </a:solidFill>
                <a:latin typeface="Meiryo UI"/>
                <a:cs typeface="Meiryo UI"/>
              </a:rPr>
              <a:t>データ</a:t>
            </a:r>
            <a:endParaRPr sz="1100">
              <a:latin typeface="Meiryo UI"/>
              <a:cs typeface="Meiryo UI"/>
            </a:endParaRPr>
          </a:p>
        </p:txBody>
      </p:sp>
      <p:sp>
        <p:nvSpPr>
          <p:cNvPr id="63" name="object 63"/>
          <p:cNvSpPr txBox="1"/>
          <p:nvPr/>
        </p:nvSpPr>
        <p:spPr>
          <a:xfrm>
            <a:off x="2924048" y="6074155"/>
            <a:ext cx="304800" cy="239395"/>
          </a:xfrm>
          <a:prstGeom prst="rect">
            <a:avLst/>
          </a:prstGeom>
        </p:spPr>
        <p:txBody>
          <a:bodyPr vert="horz" wrap="square" lIns="0" tIns="12700" rIns="0" bIns="0" rtlCol="0">
            <a:spAutoFit/>
          </a:bodyPr>
          <a:lstStyle/>
          <a:p>
            <a:pPr marL="12700">
              <a:lnSpc>
                <a:spcPct val="100000"/>
              </a:lnSpc>
              <a:spcBef>
                <a:spcPts val="100"/>
              </a:spcBef>
            </a:pPr>
            <a:r>
              <a:rPr sz="1400" b="1" spc="-20" dirty="0">
                <a:latin typeface="Meiryo UI"/>
                <a:cs typeface="Meiryo UI"/>
              </a:rPr>
              <a:t>・・・</a:t>
            </a:r>
            <a:endParaRPr sz="1400">
              <a:latin typeface="Meiryo UI"/>
              <a:cs typeface="Meiryo UI"/>
            </a:endParaRPr>
          </a:p>
        </p:txBody>
      </p:sp>
      <p:sp>
        <p:nvSpPr>
          <p:cNvPr id="64" name="object 64"/>
          <p:cNvSpPr txBox="1"/>
          <p:nvPr/>
        </p:nvSpPr>
        <p:spPr>
          <a:xfrm>
            <a:off x="6570726" y="6074155"/>
            <a:ext cx="304800" cy="239395"/>
          </a:xfrm>
          <a:prstGeom prst="rect">
            <a:avLst/>
          </a:prstGeom>
        </p:spPr>
        <p:txBody>
          <a:bodyPr vert="horz" wrap="square" lIns="0" tIns="12700" rIns="0" bIns="0" rtlCol="0">
            <a:spAutoFit/>
          </a:bodyPr>
          <a:lstStyle/>
          <a:p>
            <a:pPr marL="12700">
              <a:lnSpc>
                <a:spcPct val="100000"/>
              </a:lnSpc>
              <a:spcBef>
                <a:spcPts val="100"/>
              </a:spcBef>
            </a:pPr>
            <a:r>
              <a:rPr sz="1400" b="1" spc="-20" dirty="0">
                <a:latin typeface="Meiryo UI"/>
                <a:cs typeface="Meiryo UI"/>
              </a:rPr>
              <a:t>・・・</a:t>
            </a:r>
            <a:endParaRPr sz="1400">
              <a:latin typeface="Meiryo UI"/>
              <a:cs typeface="Meiryo UI"/>
            </a:endParaRPr>
          </a:p>
        </p:txBody>
      </p:sp>
      <p:grpSp>
        <p:nvGrpSpPr>
          <p:cNvPr id="65" name="object 65"/>
          <p:cNvGrpSpPr/>
          <p:nvPr/>
        </p:nvGrpSpPr>
        <p:grpSpPr>
          <a:xfrm>
            <a:off x="7232142" y="2629775"/>
            <a:ext cx="3490595" cy="2903855"/>
            <a:chOff x="7232142" y="2629775"/>
            <a:chExt cx="3490595" cy="2903855"/>
          </a:xfrm>
        </p:grpSpPr>
        <p:sp>
          <p:nvSpPr>
            <p:cNvPr id="66" name="object 66"/>
            <p:cNvSpPr/>
            <p:nvPr/>
          </p:nvSpPr>
          <p:spPr>
            <a:xfrm>
              <a:off x="7232142" y="4696205"/>
              <a:ext cx="1150620" cy="304800"/>
            </a:xfrm>
            <a:custGeom>
              <a:avLst/>
              <a:gdLst/>
              <a:ahLst/>
              <a:cxnLst/>
              <a:rect l="l" t="t" r="r" b="b"/>
              <a:pathLst>
                <a:path w="1150620" h="304800">
                  <a:moveTo>
                    <a:pt x="947292" y="0"/>
                  </a:moveTo>
                  <a:lnTo>
                    <a:pt x="947292" y="304800"/>
                  </a:lnTo>
                  <a:lnTo>
                    <a:pt x="1082759" y="203200"/>
                  </a:lnTo>
                  <a:lnTo>
                    <a:pt x="998092" y="203200"/>
                  </a:lnTo>
                  <a:lnTo>
                    <a:pt x="998092" y="101600"/>
                  </a:lnTo>
                  <a:lnTo>
                    <a:pt x="1082759" y="101600"/>
                  </a:lnTo>
                  <a:lnTo>
                    <a:pt x="947292" y="0"/>
                  </a:lnTo>
                  <a:close/>
                </a:path>
                <a:path w="1150620" h="304800">
                  <a:moveTo>
                    <a:pt x="947292" y="101600"/>
                  </a:moveTo>
                  <a:lnTo>
                    <a:pt x="896492" y="101600"/>
                  </a:lnTo>
                  <a:lnTo>
                    <a:pt x="896492" y="203200"/>
                  </a:lnTo>
                  <a:lnTo>
                    <a:pt x="947292" y="203200"/>
                  </a:lnTo>
                  <a:lnTo>
                    <a:pt x="947292" y="101600"/>
                  </a:lnTo>
                  <a:close/>
                </a:path>
                <a:path w="1150620" h="304800">
                  <a:moveTo>
                    <a:pt x="1082759" y="101600"/>
                  </a:moveTo>
                  <a:lnTo>
                    <a:pt x="998092" y="101600"/>
                  </a:lnTo>
                  <a:lnTo>
                    <a:pt x="998092" y="203200"/>
                  </a:lnTo>
                  <a:lnTo>
                    <a:pt x="1082759" y="203200"/>
                  </a:lnTo>
                  <a:lnTo>
                    <a:pt x="1150492" y="152400"/>
                  </a:lnTo>
                  <a:lnTo>
                    <a:pt x="1082759" y="101600"/>
                  </a:lnTo>
                  <a:close/>
                </a:path>
                <a:path w="1150620" h="304800">
                  <a:moveTo>
                    <a:pt x="794892" y="101600"/>
                  </a:moveTo>
                  <a:lnTo>
                    <a:pt x="693292" y="101600"/>
                  </a:lnTo>
                  <a:lnTo>
                    <a:pt x="693292" y="203200"/>
                  </a:lnTo>
                  <a:lnTo>
                    <a:pt x="794892" y="203200"/>
                  </a:lnTo>
                  <a:lnTo>
                    <a:pt x="794892" y="101600"/>
                  </a:lnTo>
                  <a:close/>
                </a:path>
                <a:path w="1150620" h="304800">
                  <a:moveTo>
                    <a:pt x="591692" y="101600"/>
                  </a:moveTo>
                  <a:lnTo>
                    <a:pt x="490092" y="101600"/>
                  </a:lnTo>
                  <a:lnTo>
                    <a:pt x="490092" y="203200"/>
                  </a:lnTo>
                  <a:lnTo>
                    <a:pt x="591692" y="203200"/>
                  </a:lnTo>
                  <a:lnTo>
                    <a:pt x="591692" y="101600"/>
                  </a:lnTo>
                  <a:close/>
                </a:path>
                <a:path w="1150620" h="304800">
                  <a:moveTo>
                    <a:pt x="388492" y="101600"/>
                  </a:moveTo>
                  <a:lnTo>
                    <a:pt x="286892" y="101600"/>
                  </a:lnTo>
                  <a:lnTo>
                    <a:pt x="286892" y="203200"/>
                  </a:lnTo>
                  <a:lnTo>
                    <a:pt x="388492" y="203200"/>
                  </a:lnTo>
                  <a:lnTo>
                    <a:pt x="388492" y="101600"/>
                  </a:lnTo>
                  <a:close/>
                </a:path>
                <a:path w="1150620" h="304800">
                  <a:moveTo>
                    <a:pt x="203200" y="0"/>
                  </a:moveTo>
                  <a:lnTo>
                    <a:pt x="0" y="152400"/>
                  </a:lnTo>
                  <a:lnTo>
                    <a:pt x="203200" y="304800"/>
                  </a:lnTo>
                  <a:lnTo>
                    <a:pt x="203200" y="203200"/>
                  </a:lnTo>
                  <a:lnTo>
                    <a:pt x="152400" y="203200"/>
                  </a:lnTo>
                  <a:lnTo>
                    <a:pt x="152400" y="101600"/>
                  </a:lnTo>
                  <a:lnTo>
                    <a:pt x="203200" y="101600"/>
                  </a:lnTo>
                  <a:lnTo>
                    <a:pt x="203200" y="0"/>
                  </a:lnTo>
                  <a:close/>
                </a:path>
                <a:path w="1150620" h="304800">
                  <a:moveTo>
                    <a:pt x="185292" y="101600"/>
                  </a:moveTo>
                  <a:lnTo>
                    <a:pt x="152400" y="101600"/>
                  </a:lnTo>
                  <a:lnTo>
                    <a:pt x="152400" y="203200"/>
                  </a:lnTo>
                  <a:lnTo>
                    <a:pt x="185292" y="203200"/>
                  </a:lnTo>
                  <a:lnTo>
                    <a:pt x="185292" y="101600"/>
                  </a:lnTo>
                  <a:close/>
                </a:path>
                <a:path w="1150620" h="304800">
                  <a:moveTo>
                    <a:pt x="203200" y="101600"/>
                  </a:moveTo>
                  <a:lnTo>
                    <a:pt x="185292" y="101600"/>
                  </a:lnTo>
                  <a:lnTo>
                    <a:pt x="185292" y="203200"/>
                  </a:lnTo>
                  <a:lnTo>
                    <a:pt x="203200" y="203200"/>
                  </a:lnTo>
                  <a:lnTo>
                    <a:pt x="203200" y="101600"/>
                  </a:lnTo>
                  <a:close/>
                </a:path>
              </a:pathLst>
            </a:custGeom>
            <a:solidFill>
              <a:srgbClr val="C00000"/>
            </a:solidFill>
          </p:spPr>
          <p:txBody>
            <a:bodyPr wrap="square" lIns="0" tIns="0" rIns="0" bIns="0" rtlCol="0"/>
            <a:lstStyle/>
            <a:p>
              <a:endParaRPr/>
            </a:p>
          </p:txBody>
        </p:sp>
        <p:sp>
          <p:nvSpPr>
            <p:cNvPr id="67" name="object 67"/>
            <p:cNvSpPr/>
            <p:nvPr/>
          </p:nvSpPr>
          <p:spPr>
            <a:xfrm>
              <a:off x="8480629" y="2629775"/>
              <a:ext cx="2176145" cy="2903855"/>
            </a:xfrm>
            <a:custGeom>
              <a:avLst/>
              <a:gdLst/>
              <a:ahLst/>
              <a:cxnLst/>
              <a:rect l="l" t="t" r="r" b="b"/>
              <a:pathLst>
                <a:path w="2176145" h="2903854">
                  <a:moveTo>
                    <a:pt x="1203967" y="0"/>
                  </a:moveTo>
                  <a:lnTo>
                    <a:pt x="1164475" y="1398"/>
                  </a:lnTo>
                  <a:lnTo>
                    <a:pt x="1125103" y="4707"/>
                  </a:lnTo>
                  <a:lnTo>
                    <a:pt x="1085885" y="9896"/>
                  </a:lnTo>
                  <a:lnTo>
                    <a:pt x="1046852" y="16937"/>
                  </a:lnTo>
                  <a:lnTo>
                    <a:pt x="1008036" y="25798"/>
                  </a:lnTo>
                  <a:lnTo>
                    <a:pt x="969469" y="36451"/>
                  </a:lnTo>
                  <a:lnTo>
                    <a:pt x="931184" y="48864"/>
                  </a:lnTo>
                  <a:lnTo>
                    <a:pt x="893211" y="63009"/>
                  </a:lnTo>
                  <a:lnTo>
                    <a:pt x="855585" y="78855"/>
                  </a:lnTo>
                  <a:lnTo>
                    <a:pt x="818336" y="96373"/>
                  </a:lnTo>
                  <a:lnTo>
                    <a:pt x="781496" y="115532"/>
                  </a:lnTo>
                  <a:lnTo>
                    <a:pt x="745099" y="136302"/>
                  </a:lnTo>
                  <a:lnTo>
                    <a:pt x="709175" y="158655"/>
                  </a:lnTo>
                  <a:lnTo>
                    <a:pt x="673756" y="182559"/>
                  </a:lnTo>
                  <a:lnTo>
                    <a:pt x="638876" y="207986"/>
                  </a:lnTo>
                  <a:lnTo>
                    <a:pt x="604566" y="234904"/>
                  </a:lnTo>
                  <a:lnTo>
                    <a:pt x="570857" y="263284"/>
                  </a:lnTo>
                  <a:lnTo>
                    <a:pt x="537783" y="293097"/>
                  </a:lnTo>
                  <a:lnTo>
                    <a:pt x="505375" y="324312"/>
                  </a:lnTo>
                  <a:lnTo>
                    <a:pt x="473665" y="356900"/>
                  </a:lnTo>
                  <a:lnTo>
                    <a:pt x="442686" y="390830"/>
                  </a:lnTo>
                  <a:lnTo>
                    <a:pt x="412468" y="426073"/>
                  </a:lnTo>
                  <a:lnTo>
                    <a:pt x="383046" y="462599"/>
                  </a:lnTo>
                  <a:lnTo>
                    <a:pt x="354449" y="500378"/>
                  </a:lnTo>
                  <a:lnTo>
                    <a:pt x="326712" y="539379"/>
                  </a:lnTo>
                  <a:lnTo>
                    <a:pt x="299865" y="579574"/>
                  </a:lnTo>
                  <a:lnTo>
                    <a:pt x="273940" y="620932"/>
                  </a:lnTo>
                  <a:lnTo>
                    <a:pt x="248971" y="663423"/>
                  </a:lnTo>
                  <a:lnTo>
                    <a:pt x="224988" y="707018"/>
                  </a:lnTo>
                  <a:lnTo>
                    <a:pt x="202024" y="751686"/>
                  </a:lnTo>
                  <a:lnTo>
                    <a:pt x="180112" y="797398"/>
                  </a:lnTo>
                  <a:lnTo>
                    <a:pt x="159282" y="844124"/>
                  </a:lnTo>
                  <a:lnTo>
                    <a:pt x="139567" y="891833"/>
                  </a:lnTo>
                  <a:lnTo>
                    <a:pt x="121000" y="940497"/>
                  </a:lnTo>
                  <a:lnTo>
                    <a:pt x="103612" y="990084"/>
                  </a:lnTo>
                  <a:lnTo>
                    <a:pt x="87435" y="1040566"/>
                  </a:lnTo>
                  <a:lnTo>
                    <a:pt x="72501" y="1091912"/>
                  </a:lnTo>
                  <a:lnTo>
                    <a:pt x="58843" y="1144092"/>
                  </a:lnTo>
                  <a:lnTo>
                    <a:pt x="46493" y="1197077"/>
                  </a:lnTo>
                  <a:lnTo>
                    <a:pt x="35482" y="1250836"/>
                  </a:lnTo>
                  <a:lnTo>
                    <a:pt x="25915" y="1304872"/>
                  </a:lnTo>
                  <a:lnTo>
                    <a:pt x="17878" y="1358682"/>
                  </a:lnTo>
                  <a:lnTo>
                    <a:pt x="11354" y="1412225"/>
                  </a:lnTo>
                  <a:lnTo>
                    <a:pt x="6323" y="1465461"/>
                  </a:lnTo>
                  <a:lnTo>
                    <a:pt x="2766" y="1518352"/>
                  </a:lnTo>
                  <a:lnTo>
                    <a:pt x="664" y="1570858"/>
                  </a:lnTo>
                  <a:lnTo>
                    <a:pt x="0" y="1622939"/>
                  </a:lnTo>
                  <a:lnTo>
                    <a:pt x="753" y="1674555"/>
                  </a:lnTo>
                  <a:lnTo>
                    <a:pt x="2905" y="1725668"/>
                  </a:lnTo>
                  <a:lnTo>
                    <a:pt x="6438" y="1776236"/>
                  </a:lnTo>
                  <a:lnTo>
                    <a:pt x="11332" y="1826221"/>
                  </a:lnTo>
                  <a:lnTo>
                    <a:pt x="17570" y="1875584"/>
                  </a:lnTo>
                  <a:lnTo>
                    <a:pt x="25131" y="1924284"/>
                  </a:lnTo>
                  <a:lnTo>
                    <a:pt x="33997" y="1972282"/>
                  </a:lnTo>
                  <a:lnTo>
                    <a:pt x="44149" y="2019538"/>
                  </a:lnTo>
                  <a:lnTo>
                    <a:pt x="55569" y="2066013"/>
                  </a:lnTo>
                  <a:lnTo>
                    <a:pt x="68238" y="2111667"/>
                  </a:lnTo>
                  <a:lnTo>
                    <a:pt x="82137" y="2156461"/>
                  </a:lnTo>
                  <a:lnTo>
                    <a:pt x="97247" y="2200355"/>
                  </a:lnTo>
                  <a:lnTo>
                    <a:pt x="113549" y="2243309"/>
                  </a:lnTo>
                  <a:lnTo>
                    <a:pt x="131025" y="2285284"/>
                  </a:lnTo>
                  <a:lnTo>
                    <a:pt x="149655" y="2326240"/>
                  </a:lnTo>
                  <a:lnTo>
                    <a:pt x="169422" y="2366138"/>
                  </a:lnTo>
                  <a:lnTo>
                    <a:pt x="190305" y="2404938"/>
                  </a:lnTo>
                  <a:lnTo>
                    <a:pt x="212287" y="2442600"/>
                  </a:lnTo>
                  <a:lnTo>
                    <a:pt x="235348" y="2479085"/>
                  </a:lnTo>
                  <a:lnTo>
                    <a:pt x="259470" y="2514354"/>
                  </a:lnTo>
                  <a:lnTo>
                    <a:pt x="284634" y="2548366"/>
                  </a:lnTo>
                  <a:lnTo>
                    <a:pt x="310821" y="2581082"/>
                  </a:lnTo>
                  <a:lnTo>
                    <a:pt x="338012" y="2612463"/>
                  </a:lnTo>
                  <a:lnTo>
                    <a:pt x="366189" y="2642468"/>
                  </a:lnTo>
                  <a:lnTo>
                    <a:pt x="395333" y="2671059"/>
                  </a:lnTo>
                  <a:lnTo>
                    <a:pt x="425424" y="2698195"/>
                  </a:lnTo>
                  <a:lnTo>
                    <a:pt x="456444" y="2723838"/>
                  </a:lnTo>
                  <a:lnTo>
                    <a:pt x="488375" y="2747947"/>
                  </a:lnTo>
                  <a:lnTo>
                    <a:pt x="521197" y="2770483"/>
                  </a:lnTo>
                  <a:lnTo>
                    <a:pt x="554892" y="2791407"/>
                  </a:lnTo>
                  <a:lnTo>
                    <a:pt x="589441" y="2810678"/>
                  </a:lnTo>
                  <a:lnTo>
                    <a:pt x="624825" y="2828257"/>
                  </a:lnTo>
                  <a:lnTo>
                    <a:pt x="661025" y="2844105"/>
                  </a:lnTo>
                  <a:lnTo>
                    <a:pt x="698022" y="2858182"/>
                  </a:lnTo>
                  <a:lnTo>
                    <a:pt x="735798" y="2870448"/>
                  </a:lnTo>
                  <a:lnTo>
                    <a:pt x="774334" y="2880864"/>
                  </a:lnTo>
                  <a:lnTo>
                    <a:pt x="813611" y="2889390"/>
                  </a:lnTo>
                  <a:lnTo>
                    <a:pt x="853258" y="2895934"/>
                  </a:lnTo>
                  <a:lnTo>
                    <a:pt x="892913" y="2900447"/>
                  </a:lnTo>
                  <a:lnTo>
                    <a:pt x="932544" y="2902961"/>
                  </a:lnTo>
                  <a:lnTo>
                    <a:pt x="972118" y="2903503"/>
                  </a:lnTo>
                  <a:lnTo>
                    <a:pt x="1011603" y="2902105"/>
                  </a:lnTo>
                  <a:lnTo>
                    <a:pt x="1050968" y="2898797"/>
                  </a:lnTo>
                  <a:lnTo>
                    <a:pt x="1090180" y="2893608"/>
                  </a:lnTo>
                  <a:lnTo>
                    <a:pt x="1129207" y="2886568"/>
                  </a:lnTo>
                  <a:lnTo>
                    <a:pt x="1168018" y="2877706"/>
                  </a:lnTo>
                  <a:lnTo>
                    <a:pt x="1206579" y="2867054"/>
                  </a:lnTo>
                  <a:lnTo>
                    <a:pt x="1244860" y="2854641"/>
                  </a:lnTo>
                  <a:lnTo>
                    <a:pt x="1282827" y="2840496"/>
                  </a:lnTo>
                  <a:lnTo>
                    <a:pt x="1320449" y="2824650"/>
                  </a:lnTo>
                  <a:lnTo>
                    <a:pt x="1357694" y="2807133"/>
                  </a:lnTo>
                  <a:lnTo>
                    <a:pt x="1394530" y="2787974"/>
                  </a:lnTo>
                  <a:lnTo>
                    <a:pt x="1430924" y="2767203"/>
                  </a:lnTo>
                  <a:lnTo>
                    <a:pt x="1466844" y="2744851"/>
                  </a:lnTo>
                  <a:lnTo>
                    <a:pt x="1502259" y="2720946"/>
                  </a:lnTo>
                  <a:lnTo>
                    <a:pt x="1537137" y="2695520"/>
                  </a:lnTo>
                  <a:lnTo>
                    <a:pt x="1571444" y="2668601"/>
                  </a:lnTo>
                  <a:lnTo>
                    <a:pt x="1605150" y="2640220"/>
                  </a:lnTo>
                  <a:lnTo>
                    <a:pt x="1638222" y="2610407"/>
                  </a:lnTo>
                  <a:lnTo>
                    <a:pt x="1670628" y="2579192"/>
                  </a:lnTo>
                  <a:lnTo>
                    <a:pt x="1702336" y="2546604"/>
                  </a:lnTo>
                  <a:lnTo>
                    <a:pt x="1733314" y="2512674"/>
                  </a:lnTo>
                  <a:lnTo>
                    <a:pt x="1763530" y="2477430"/>
                  </a:lnTo>
                  <a:lnTo>
                    <a:pt x="1792951" y="2440904"/>
                  </a:lnTo>
                  <a:lnTo>
                    <a:pt x="1821546" y="2403126"/>
                  </a:lnTo>
                  <a:lnTo>
                    <a:pt x="1849283" y="2364124"/>
                  </a:lnTo>
                  <a:lnTo>
                    <a:pt x="1876129" y="2323929"/>
                  </a:lnTo>
                  <a:lnTo>
                    <a:pt x="1902052" y="2282570"/>
                  </a:lnTo>
                  <a:lnTo>
                    <a:pt x="1927021" y="2240079"/>
                  </a:lnTo>
                  <a:lnTo>
                    <a:pt x="1951003" y="2196484"/>
                  </a:lnTo>
                  <a:lnTo>
                    <a:pt x="1973967" y="2151815"/>
                  </a:lnTo>
                  <a:lnTo>
                    <a:pt x="1995879" y="2106103"/>
                  </a:lnTo>
                  <a:lnTo>
                    <a:pt x="2016709" y="2059377"/>
                  </a:lnTo>
                  <a:lnTo>
                    <a:pt x="2036423" y="2011667"/>
                  </a:lnTo>
                  <a:lnTo>
                    <a:pt x="2054990" y="1963004"/>
                  </a:lnTo>
                  <a:lnTo>
                    <a:pt x="2072378" y="1913416"/>
                  </a:lnTo>
                  <a:lnTo>
                    <a:pt x="2088555" y="1862934"/>
                  </a:lnTo>
                  <a:lnTo>
                    <a:pt x="2103488" y="1811588"/>
                  </a:lnTo>
                  <a:lnTo>
                    <a:pt x="2117146" y="1759408"/>
                  </a:lnTo>
                  <a:lnTo>
                    <a:pt x="2129497" y="1706423"/>
                  </a:lnTo>
                  <a:lnTo>
                    <a:pt x="2140507" y="1652664"/>
                  </a:lnTo>
                  <a:lnTo>
                    <a:pt x="2150075" y="1598636"/>
                  </a:lnTo>
                  <a:lnTo>
                    <a:pt x="2158111" y="1544834"/>
                  </a:lnTo>
                  <a:lnTo>
                    <a:pt x="2164636" y="1491298"/>
                  </a:lnTo>
                  <a:lnTo>
                    <a:pt x="2169667" y="1438067"/>
                  </a:lnTo>
                  <a:lnTo>
                    <a:pt x="2173224" y="1385182"/>
                  </a:lnTo>
                  <a:lnTo>
                    <a:pt x="2175326" y="1332681"/>
                  </a:lnTo>
                  <a:lnTo>
                    <a:pt x="2175991" y="1280604"/>
                  </a:lnTo>
                  <a:lnTo>
                    <a:pt x="2175238" y="1228991"/>
                  </a:lnTo>
                  <a:lnTo>
                    <a:pt x="2173085" y="1177882"/>
                  </a:lnTo>
                  <a:lnTo>
                    <a:pt x="2169553" y="1127316"/>
                  </a:lnTo>
                  <a:lnTo>
                    <a:pt x="2164659" y="1077332"/>
                  </a:lnTo>
                  <a:lnTo>
                    <a:pt x="2158423" y="1027971"/>
                  </a:lnTo>
                  <a:lnTo>
                    <a:pt x="2150862" y="979272"/>
                  </a:lnTo>
                  <a:lnTo>
                    <a:pt x="2141997" y="931275"/>
                  </a:lnTo>
                  <a:lnTo>
                    <a:pt x="2131845" y="884018"/>
                  </a:lnTo>
                  <a:lnTo>
                    <a:pt x="2120426" y="837543"/>
                  </a:lnTo>
                  <a:lnTo>
                    <a:pt x="2107759" y="791888"/>
                  </a:lnTo>
                  <a:lnTo>
                    <a:pt x="2093861" y="747093"/>
                  </a:lnTo>
                  <a:lnTo>
                    <a:pt x="2078753" y="703198"/>
                  </a:lnTo>
                  <a:lnTo>
                    <a:pt x="2062452" y="660242"/>
                  </a:lnTo>
                  <a:lnTo>
                    <a:pt x="2044979" y="618266"/>
                  </a:lnTo>
                  <a:lnTo>
                    <a:pt x="2026350" y="577307"/>
                  </a:lnTo>
                  <a:lnTo>
                    <a:pt x="2006586" y="537407"/>
                  </a:lnTo>
                  <a:lnTo>
                    <a:pt x="1985705" y="498605"/>
                  </a:lnTo>
                  <a:lnTo>
                    <a:pt x="1963726" y="460940"/>
                  </a:lnTo>
                  <a:lnTo>
                    <a:pt x="1940668" y="424452"/>
                  </a:lnTo>
                  <a:lnTo>
                    <a:pt x="1916549" y="389181"/>
                  </a:lnTo>
                  <a:lnTo>
                    <a:pt x="1891388" y="355166"/>
                  </a:lnTo>
                  <a:lnTo>
                    <a:pt x="1865205" y="322447"/>
                  </a:lnTo>
                  <a:lnTo>
                    <a:pt x="1838018" y="291064"/>
                  </a:lnTo>
                  <a:lnTo>
                    <a:pt x="1809845" y="261055"/>
                  </a:lnTo>
                  <a:lnTo>
                    <a:pt x="1780706" y="232462"/>
                  </a:lnTo>
                  <a:lnTo>
                    <a:pt x="1750619" y="205322"/>
                  </a:lnTo>
                  <a:lnTo>
                    <a:pt x="1719604" y="179677"/>
                  </a:lnTo>
                  <a:lnTo>
                    <a:pt x="1687679" y="155565"/>
                  </a:lnTo>
                  <a:lnTo>
                    <a:pt x="1654862" y="133027"/>
                  </a:lnTo>
                  <a:lnTo>
                    <a:pt x="1621173" y="112101"/>
                  </a:lnTo>
                  <a:lnTo>
                    <a:pt x="1586631" y="92828"/>
                  </a:lnTo>
                  <a:lnTo>
                    <a:pt x="1551254" y="75247"/>
                  </a:lnTo>
                  <a:lnTo>
                    <a:pt x="1515060" y="59398"/>
                  </a:lnTo>
                  <a:lnTo>
                    <a:pt x="1478070" y="45320"/>
                  </a:lnTo>
                  <a:lnTo>
                    <a:pt x="1440302" y="33053"/>
                  </a:lnTo>
                  <a:lnTo>
                    <a:pt x="1401774" y="22636"/>
                  </a:lnTo>
                  <a:lnTo>
                    <a:pt x="1362505" y="14110"/>
                  </a:lnTo>
                  <a:lnTo>
                    <a:pt x="1322850" y="7567"/>
                  </a:lnTo>
                  <a:lnTo>
                    <a:pt x="1283187" y="3054"/>
                  </a:lnTo>
                  <a:lnTo>
                    <a:pt x="1243549" y="542"/>
                  </a:lnTo>
                  <a:lnTo>
                    <a:pt x="1203967" y="0"/>
                  </a:lnTo>
                  <a:close/>
                </a:path>
              </a:pathLst>
            </a:custGeom>
            <a:solidFill>
              <a:srgbClr val="FFF1C8"/>
            </a:solidFill>
          </p:spPr>
          <p:txBody>
            <a:bodyPr wrap="square" lIns="0" tIns="0" rIns="0" bIns="0" rtlCol="0"/>
            <a:lstStyle/>
            <a:p>
              <a:endParaRPr/>
            </a:p>
          </p:txBody>
        </p:sp>
        <p:pic>
          <p:nvPicPr>
            <p:cNvPr id="68" name="object 68"/>
            <p:cNvPicPr/>
            <p:nvPr/>
          </p:nvPicPr>
          <p:blipFill>
            <a:blip r:embed="rId6" cstate="print"/>
            <a:stretch>
              <a:fillRect/>
            </a:stretch>
          </p:blipFill>
          <p:spPr>
            <a:xfrm>
              <a:off x="9019032" y="2974847"/>
              <a:ext cx="1258824" cy="240791"/>
            </a:xfrm>
            <a:prstGeom prst="rect">
              <a:avLst/>
            </a:prstGeom>
          </p:spPr>
        </p:pic>
        <p:pic>
          <p:nvPicPr>
            <p:cNvPr id="69" name="object 69"/>
            <p:cNvPicPr/>
            <p:nvPr/>
          </p:nvPicPr>
          <p:blipFill>
            <a:blip r:embed="rId7" cstate="print"/>
            <a:stretch>
              <a:fillRect/>
            </a:stretch>
          </p:blipFill>
          <p:spPr>
            <a:xfrm>
              <a:off x="9680448" y="3275075"/>
              <a:ext cx="1037844" cy="847344"/>
            </a:xfrm>
            <a:prstGeom prst="rect">
              <a:avLst/>
            </a:prstGeom>
          </p:spPr>
        </p:pic>
        <p:pic>
          <p:nvPicPr>
            <p:cNvPr id="70" name="object 70"/>
            <p:cNvPicPr/>
            <p:nvPr/>
          </p:nvPicPr>
          <p:blipFill>
            <a:blip r:embed="rId8" cstate="print"/>
            <a:stretch>
              <a:fillRect/>
            </a:stretch>
          </p:blipFill>
          <p:spPr>
            <a:xfrm>
              <a:off x="8398764" y="3415283"/>
              <a:ext cx="1146048" cy="559307"/>
            </a:xfrm>
            <a:prstGeom prst="rect">
              <a:avLst/>
            </a:prstGeom>
          </p:spPr>
        </p:pic>
        <p:pic>
          <p:nvPicPr>
            <p:cNvPr id="71" name="object 71"/>
            <p:cNvPicPr/>
            <p:nvPr/>
          </p:nvPicPr>
          <p:blipFill>
            <a:blip r:embed="rId9" cstate="print"/>
            <a:stretch>
              <a:fillRect/>
            </a:stretch>
          </p:blipFill>
          <p:spPr>
            <a:xfrm>
              <a:off x="8919972" y="4006595"/>
              <a:ext cx="1534668" cy="364236"/>
            </a:xfrm>
            <a:prstGeom prst="rect">
              <a:avLst/>
            </a:prstGeom>
          </p:spPr>
        </p:pic>
        <p:sp>
          <p:nvSpPr>
            <p:cNvPr id="72" name="object 72"/>
            <p:cNvSpPr/>
            <p:nvPr/>
          </p:nvSpPr>
          <p:spPr>
            <a:xfrm>
              <a:off x="8382762" y="4598670"/>
              <a:ext cx="2326005" cy="501650"/>
            </a:xfrm>
            <a:custGeom>
              <a:avLst/>
              <a:gdLst/>
              <a:ahLst/>
              <a:cxnLst/>
              <a:rect l="l" t="t" r="r" b="b"/>
              <a:pathLst>
                <a:path w="2326004" h="501650">
                  <a:moveTo>
                    <a:pt x="2325624" y="0"/>
                  </a:moveTo>
                  <a:lnTo>
                    <a:pt x="0" y="0"/>
                  </a:lnTo>
                  <a:lnTo>
                    <a:pt x="0" y="501395"/>
                  </a:lnTo>
                  <a:lnTo>
                    <a:pt x="2325624" y="501395"/>
                  </a:lnTo>
                  <a:lnTo>
                    <a:pt x="2325624" y="0"/>
                  </a:lnTo>
                  <a:close/>
                </a:path>
              </a:pathLst>
            </a:custGeom>
            <a:solidFill>
              <a:srgbClr val="FFFFFF"/>
            </a:solidFill>
          </p:spPr>
          <p:txBody>
            <a:bodyPr wrap="square" lIns="0" tIns="0" rIns="0" bIns="0" rtlCol="0"/>
            <a:lstStyle/>
            <a:p>
              <a:endParaRPr/>
            </a:p>
          </p:txBody>
        </p:sp>
        <p:sp>
          <p:nvSpPr>
            <p:cNvPr id="73" name="object 73"/>
            <p:cNvSpPr/>
            <p:nvPr/>
          </p:nvSpPr>
          <p:spPr>
            <a:xfrm>
              <a:off x="8382762" y="4598670"/>
              <a:ext cx="2326005" cy="501650"/>
            </a:xfrm>
            <a:custGeom>
              <a:avLst/>
              <a:gdLst/>
              <a:ahLst/>
              <a:cxnLst/>
              <a:rect l="l" t="t" r="r" b="b"/>
              <a:pathLst>
                <a:path w="2326004" h="501650">
                  <a:moveTo>
                    <a:pt x="0" y="501395"/>
                  </a:moveTo>
                  <a:lnTo>
                    <a:pt x="2325624" y="501395"/>
                  </a:lnTo>
                  <a:lnTo>
                    <a:pt x="2325624" y="0"/>
                  </a:lnTo>
                  <a:lnTo>
                    <a:pt x="0" y="0"/>
                  </a:lnTo>
                  <a:lnTo>
                    <a:pt x="0" y="501395"/>
                  </a:lnTo>
                  <a:close/>
                </a:path>
              </a:pathLst>
            </a:custGeom>
            <a:ln w="28574">
              <a:solidFill>
                <a:srgbClr val="7E7E7E"/>
              </a:solidFill>
            </a:ln>
          </p:spPr>
          <p:txBody>
            <a:bodyPr wrap="square" lIns="0" tIns="0" rIns="0" bIns="0" rtlCol="0"/>
            <a:lstStyle/>
            <a:p>
              <a:endParaRPr/>
            </a:p>
          </p:txBody>
        </p:sp>
      </p:grpSp>
      <p:sp>
        <p:nvSpPr>
          <p:cNvPr id="74" name="object 74"/>
          <p:cNvSpPr txBox="1"/>
          <p:nvPr/>
        </p:nvSpPr>
        <p:spPr>
          <a:xfrm>
            <a:off x="8572881" y="4745482"/>
            <a:ext cx="1943735" cy="208279"/>
          </a:xfrm>
          <a:prstGeom prst="rect">
            <a:avLst/>
          </a:prstGeom>
        </p:spPr>
        <p:txBody>
          <a:bodyPr vert="horz" wrap="square" lIns="0" tIns="12700" rIns="0" bIns="0" rtlCol="0">
            <a:spAutoFit/>
          </a:bodyPr>
          <a:lstStyle/>
          <a:p>
            <a:pPr marL="12700">
              <a:lnSpc>
                <a:spcPct val="100000"/>
              </a:lnSpc>
              <a:spcBef>
                <a:spcPts val="100"/>
              </a:spcBef>
            </a:pPr>
            <a:r>
              <a:rPr sz="1200" b="1" spc="-30" dirty="0">
                <a:latin typeface="Meiryo UI"/>
                <a:cs typeface="Meiryo UI"/>
              </a:rPr>
              <a:t>異分野や海外のデータスペース</a:t>
            </a:r>
            <a:endParaRPr sz="1200">
              <a:latin typeface="Meiryo UI"/>
              <a:cs typeface="Meiryo UI"/>
            </a:endParaRPr>
          </a:p>
        </p:txBody>
      </p:sp>
      <p:grpSp>
        <p:nvGrpSpPr>
          <p:cNvPr id="75" name="object 75"/>
          <p:cNvGrpSpPr/>
          <p:nvPr/>
        </p:nvGrpSpPr>
        <p:grpSpPr>
          <a:xfrm>
            <a:off x="5660897" y="3827526"/>
            <a:ext cx="686435" cy="544195"/>
            <a:chOff x="5660897" y="3827526"/>
            <a:chExt cx="686435" cy="544195"/>
          </a:xfrm>
        </p:grpSpPr>
        <p:sp>
          <p:nvSpPr>
            <p:cNvPr id="76" name="object 76"/>
            <p:cNvSpPr/>
            <p:nvPr/>
          </p:nvSpPr>
          <p:spPr>
            <a:xfrm>
              <a:off x="5660897" y="3827526"/>
              <a:ext cx="381000" cy="544195"/>
            </a:xfrm>
            <a:custGeom>
              <a:avLst/>
              <a:gdLst/>
              <a:ahLst/>
              <a:cxnLst/>
              <a:rect l="l" t="t" r="r" b="b"/>
              <a:pathLst>
                <a:path w="381000" h="544195">
                  <a:moveTo>
                    <a:pt x="254000" y="190500"/>
                  </a:moveTo>
                  <a:lnTo>
                    <a:pt x="127000" y="190500"/>
                  </a:lnTo>
                  <a:lnTo>
                    <a:pt x="127000" y="543687"/>
                  </a:lnTo>
                  <a:lnTo>
                    <a:pt x="254000" y="543687"/>
                  </a:lnTo>
                  <a:lnTo>
                    <a:pt x="254000" y="190500"/>
                  </a:lnTo>
                  <a:close/>
                </a:path>
                <a:path w="381000" h="544195">
                  <a:moveTo>
                    <a:pt x="190500" y="0"/>
                  </a:moveTo>
                  <a:lnTo>
                    <a:pt x="0" y="254000"/>
                  </a:lnTo>
                  <a:lnTo>
                    <a:pt x="127000" y="254000"/>
                  </a:lnTo>
                  <a:lnTo>
                    <a:pt x="127000" y="190500"/>
                  </a:lnTo>
                  <a:lnTo>
                    <a:pt x="333375" y="190500"/>
                  </a:lnTo>
                  <a:lnTo>
                    <a:pt x="190500" y="0"/>
                  </a:lnTo>
                  <a:close/>
                </a:path>
                <a:path w="381000" h="544195">
                  <a:moveTo>
                    <a:pt x="333375" y="190500"/>
                  </a:moveTo>
                  <a:lnTo>
                    <a:pt x="254000" y="190500"/>
                  </a:lnTo>
                  <a:lnTo>
                    <a:pt x="254000" y="254000"/>
                  </a:lnTo>
                  <a:lnTo>
                    <a:pt x="381000" y="254000"/>
                  </a:lnTo>
                  <a:lnTo>
                    <a:pt x="333375" y="190500"/>
                  </a:lnTo>
                  <a:close/>
                </a:path>
              </a:pathLst>
            </a:custGeom>
            <a:solidFill>
              <a:srgbClr val="DF5E0D"/>
            </a:solidFill>
          </p:spPr>
          <p:txBody>
            <a:bodyPr wrap="square" lIns="0" tIns="0" rIns="0" bIns="0" rtlCol="0"/>
            <a:lstStyle/>
            <a:p>
              <a:endParaRPr/>
            </a:p>
          </p:txBody>
        </p:sp>
        <p:pic>
          <p:nvPicPr>
            <p:cNvPr id="77" name="object 77"/>
            <p:cNvPicPr/>
            <p:nvPr/>
          </p:nvPicPr>
          <p:blipFill>
            <a:blip r:embed="rId5" cstate="print"/>
            <a:stretch>
              <a:fillRect/>
            </a:stretch>
          </p:blipFill>
          <p:spPr>
            <a:xfrm>
              <a:off x="6098711" y="4033299"/>
              <a:ext cx="248489" cy="255388"/>
            </a:xfrm>
            <a:prstGeom prst="rect">
              <a:avLst/>
            </a:prstGeom>
          </p:spPr>
        </p:pic>
      </p:grpSp>
      <p:sp>
        <p:nvSpPr>
          <p:cNvPr id="78" name="object 78"/>
          <p:cNvSpPr txBox="1"/>
          <p:nvPr/>
        </p:nvSpPr>
        <p:spPr>
          <a:xfrm>
            <a:off x="6405117" y="4056126"/>
            <a:ext cx="375920" cy="193675"/>
          </a:xfrm>
          <a:prstGeom prst="rect">
            <a:avLst/>
          </a:prstGeom>
        </p:spPr>
        <p:txBody>
          <a:bodyPr vert="horz" wrap="square" lIns="0" tIns="12700" rIns="0" bIns="0" rtlCol="0">
            <a:spAutoFit/>
          </a:bodyPr>
          <a:lstStyle/>
          <a:p>
            <a:pPr marL="12700">
              <a:lnSpc>
                <a:spcPct val="100000"/>
              </a:lnSpc>
              <a:spcBef>
                <a:spcPts val="100"/>
              </a:spcBef>
            </a:pPr>
            <a:r>
              <a:rPr sz="1100" b="1" spc="-30" dirty="0">
                <a:solidFill>
                  <a:srgbClr val="01526F"/>
                </a:solidFill>
                <a:latin typeface="Meiryo UI"/>
                <a:cs typeface="Meiryo UI"/>
              </a:rPr>
              <a:t>データ</a:t>
            </a:r>
            <a:endParaRPr sz="1100">
              <a:latin typeface="Meiryo UI"/>
              <a:cs typeface="Meiryo UI"/>
            </a:endParaRPr>
          </a:p>
        </p:txBody>
      </p:sp>
      <p:grpSp>
        <p:nvGrpSpPr>
          <p:cNvPr id="79" name="object 79"/>
          <p:cNvGrpSpPr/>
          <p:nvPr/>
        </p:nvGrpSpPr>
        <p:grpSpPr>
          <a:xfrm>
            <a:off x="7536433" y="5017389"/>
            <a:ext cx="1549400" cy="890905"/>
            <a:chOff x="7536433" y="5017389"/>
            <a:chExt cx="1549400" cy="890905"/>
          </a:xfrm>
        </p:grpSpPr>
        <p:sp>
          <p:nvSpPr>
            <p:cNvPr id="80" name="object 80"/>
            <p:cNvSpPr/>
            <p:nvPr/>
          </p:nvSpPr>
          <p:spPr>
            <a:xfrm>
              <a:off x="7549133" y="5030089"/>
              <a:ext cx="1524000" cy="865505"/>
            </a:xfrm>
            <a:custGeom>
              <a:avLst/>
              <a:gdLst/>
              <a:ahLst/>
              <a:cxnLst/>
              <a:rect l="l" t="t" r="r" b="b"/>
              <a:pathLst>
                <a:path w="1524000" h="865504">
                  <a:moveTo>
                    <a:pt x="1412748" y="197993"/>
                  </a:moveTo>
                  <a:lnTo>
                    <a:pt x="111251" y="197993"/>
                  </a:lnTo>
                  <a:lnTo>
                    <a:pt x="67937" y="206732"/>
                  </a:lnTo>
                  <a:lnTo>
                    <a:pt x="32575" y="230568"/>
                  </a:lnTo>
                  <a:lnTo>
                    <a:pt x="8739" y="265930"/>
                  </a:lnTo>
                  <a:lnTo>
                    <a:pt x="0" y="309245"/>
                  </a:lnTo>
                  <a:lnTo>
                    <a:pt x="0" y="754253"/>
                  </a:lnTo>
                  <a:lnTo>
                    <a:pt x="8739" y="797557"/>
                  </a:lnTo>
                  <a:lnTo>
                    <a:pt x="32575" y="832919"/>
                  </a:lnTo>
                  <a:lnTo>
                    <a:pt x="67937" y="856762"/>
                  </a:lnTo>
                  <a:lnTo>
                    <a:pt x="111251" y="865505"/>
                  </a:lnTo>
                  <a:lnTo>
                    <a:pt x="1412748" y="865505"/>
                  </a:lnTo>
                  <a:lnTo>
                    <a:pt x="1456062" y="856762"/>
                  </a:lnTo>
                  <a:lnTo>
                    <a:pt x="1491424" y="832919"/>
                  </a:lnTo>
                  <a:lnTo>
                    <a:pt x="1515260" y="797557"/>
                  </a:lnTo>
                  <a:lnTo>
                    <a:pt x="1524000" y="754253"/>
                  </a:lnTo>
                  <a:lnTo>
                    <a:pt x="1524000" y="309245"/>
                  </a:lnTo>
                  <a:lnTo>
                    <a:pt x="1515260" y="265930"/>
                  </a:lnTo>
                  <a:lnTo>
                    <a:pt x="1491424" y="230568"/>
                  </a:lnTo>
                  <a:lnTo>
                    <a:pt x="1456062" y="206732"/>
                  </a:lnTo>
                  <a:lnTo>
                    <a:pt x="1412748" y="197993"/>
                  </a:lnTo>
                  <a:close/>
                </a:path>
                <a:path w="1524000" h="865504">
                  <a:moveTo>
                    <a:pt x="219710" y="0"/>
                  </a:moveTo>
                  <a:lnTo>
                    <a:pt x="254000" y="197993"/>
                  </a:lnTo>
                  <a:lnTo>
                    <a:pt x="635000" y="197993"/>
                  </a:lnTo>
                  <a:lnTo>
                    <a:pt x="219710" y="0"/>
                  </a:lnTo>
                  <a:close/>
                </a:path>
              </a:pathLst>
            </a:custGeom>
            <a:solidFill>
              <a:srgbClr val="FFC000"/>
            </a:solidFill>
          </p:spPr>
          <p:txBody>
            <a:bodyPr wrap="square" lIns="0" tIns="0" rIns="0" bIns="0" rtlCol="0"/>
            <a:lstStyle/>
            <a:p>
              <a:endParaRPr/>
            </a:p>
          </p:txBody>
        </p:sp>
        <p:sp>
          <p:nvSpPr>
            <p:cNvPr id="81" name="object 81"/>
            <p:cNvSpPr/>
            <p:nvPr/>
          </p:nvSpPr>
          <p:spPr>
            <a:xfrm>
              <a:off x="7549133" y="5030089"/>
              <a:ext cx="1524000" cy="865505"/>
            </a:xfrm>
            <a:custGeom>
              <a:avLst/>
              <a:gdLst/>
              <a:ahLst/>
              <a:cxnLst/>
              <a:rect l="l" t="t" r="r" b="b"/>
              <a:pathLst>
                <a:path w="1524000" h="865504">
                  <a:moveTo>
                    <a:pt x="0" y="309245"/>
                  </a:moveTo>
                  <a:lnTo>
                    <a:pt x="8739" y="265930"/>
                  </a:lnTo>
                  <a:lnTo>
                    <a:pt x="32575" y="230568"/>
                  </a:lnTo>
                  <a:lnTo>
                    <a:pt x="67937" y="206732"/>
                  </a:lnTo>
                  <a:lnTo>
                    <a:pt x="111251" y="197993"/>
                  </a:lnTo>
                  <a:lnTo>
                    <a:pt x="254000" y="197993"/>
                  </a:lnTo>
                  <a:lnTo>
                    <a:pt x="219710" y="0"/>
                  </a:lnTo>
                  <a:lnTo>
                    <a:pt x="635000" y="197993"/>
                  </a:lnTo>
                  <a:lnTo>
                    <a:pt x="1412748" y="197993"/>
                  </a:lnTo>
                  <a:lnTo>
                    <a:pt x="1456062" y="206732"/>
                  </a:lnTo>
                  <a:lnTo>
                    <a:pt x="1491424" y="230568"/>
                  </a:lnTo>
                  <a:lnTo>
                    <a:pt x="1515260" y="265930"/>
                  </a:lnTo>
                  <a:lnTo>
                    <a:pt x="1524000" y="309245"/>
                  </a:lnTo>
                  <a:lnTo>
                    <a:pt x="1524000" y="476123"/>
                  </a:lnTo>
                  <a:lnTo>
                    <a:pt x="1524000" y="754253"/>
                  </a:lnTo>
                  <a:lnTo>
                    <a:pt x="1515260" y="797557"/>
                  </a:lnTo>
                  <a:lnTo>
                    <a:pt x="1491424" y="832919"/>
                  </a:lnTo>
                  <a:lnTo>
                    <a:pt x="1456062" y="856762"/>
                  </a:lnTo>
                  <a:lnTo>
                    <a:pt x="1412748" y="865505"/>
                  </a:lnTo>
                  <a:lnTo>
                    <a:pt x="635000" y="865505"/>
                  </a:lnTo>
                  <a:lnTo>
                    <a:pt x="254000" y="865505"/>
                  </a:lnTo>
                  <a:lnTo>
                    <a:pt x="111251" y="865505"/>
                  </a:lnTo>
                  <a:lnTo>
                    <a:pt x="67937" y="856762"/>
                  </a:lnTo>
                  <a:lnTo>
                    <a:pt x="32575" y="832919"/>
                  </a:lnTo>
                  <a:lnTo>
                    <a:pt x="8739" y="797557"/>
                  </a:lnTo>
                  <a:lnTo>
                    <a:pt x="0" y="754253"/>
                  </a:lnTo>
                  <a:lnTo>
                    <a:pt x="0" y="476123"/>
                  </a:lnTo>
                  <a:lnTo>
                    <a:pt x="0" y="309245"/>
                  </a:lnTo>
                  <a:close/>
                </a:path>
              </a:pathLst>
            </a:custGeom>
            <a:ln w="25400">
              <a:solidFill>
                <a:srgbClr val="C00000"/>
              </a:solidFill>
            </a:ln>
          </p:spPr>
          <p:txBody>
            <a:bodyPr wrap="square" lIns="0" tIns="0" rIns="0" bIns="0" rtlCol="0"/>
            <a:lstStyle/>
            <a:p>
              <a:endParaRPr/>
            </a:p>
          </p:txBody>
        </p:sp>
      </p:grpSp>
      <p:sp>
        <p:nvSpPr>
          <p:cNvPr id="82" name="object 82"/>
          <p:cNvSpPr txBox="1"/>
          <p:nvPr/>
        </p:nvSpPr>
        <p:spPr>
          <a:xfrm>
            <a:off x="7733792" y="5275833"/>
            <a:ext cx="1156335" cy="208279"/>
          </a:xfrm>
          <a:prstGeom prst="rect">
            <a:avLst/>
          </a:prstGeom>
        </p:spPr>
        <p:txBody>
          <a:bodyPr vert="horz" wrap="square" lIns="0" tIns="12700" rIns="0" bIns="0" rtlCol="0">
            <a:spAutoFit/>
          </a:bodyPr>
          <a:lstStyle/>
          <a:p>
            <a:pPr marL="12700">
              <a:lnSpc>
                <a:spcPct val="100000"/>
              </a:lnSpc>
              <a:spcBef>
                <a:spcPts val="100"/>
              </a:spcBef>
            </a:pPr>
            <a:r>
              <a:rPr sz="1200" b="1" spc="-25" dirty="0">
                <a:latin typeface="Meiryo UI"/>
                <a:cs typeface="Meiryo UI"/>
              </a:rPr>
              <a:t>分野横断のデータ</a:t>
            </a:r>
            <a:endParaRPr sz="1200">
              <a:latin typeface="Meiryo UI"/>
              <a:cs typeface="Meiryo UI"/>
            </a:endParaRPr>
          </a:p>
        </p:txBody>
      </p:sp>
      <p:sp>
        <p:nvSpPr>
          <p:cNvPr id="83" name="object 83"/>
          <p:cNvSpPr txBox="1"/>
          <p:nvPr/>
        </p:nvSpPr>
        <p:spPr>
          <a:xfrm>
            <a:off x="7858759" y="5458764"/>
            <a:ext cx="906144" cy="208279"/>
          </a:xfrm>
          <a:prstGeom prst="rect">
            <a:avLst/>
          </a:prstGeom>
        </p:spPr>
        <p:txBody>
          <a:bodyPr vert="horz" wrap="square" lIns="0" tIns="12700" rIns="0" bIns="0" rtlCol="0">
            <a:spAutoFit/>
          </a:bodyPr>
          <a:lstStyle/>
          <a:p>
            <a:pPr marL="12700">
              <a:lnSpc>
                <a:spcPct val="100000"/>
              </a:lnSpc>
              <a:spcBef>
                <a:spcPts val="100"/>
              </a:spcBef>
            </a:pPr>
            <a:r>
              <a:rPr sz="1200" b="1" spc="-20" dirty="0">
                <a:latin typeface="Meiryo UI"/>
                <a:cs typeface="Meiryo UI"/>
              </a:rPr>
              <a:t>連携の仕組み</a:t>
            </a:r>
            <a:endParaRPr sz="1200">
              <a:latin typeface="Meiryo UI"/>
              <a:cs typeface="Meiryo UI"/>
            </a:endParaRPr>
          </a:p>
        </p:txBody>
      </p:sp>
      <p:sp>
        <p:nvSpPr>
          <p:cNvPr id="84" name="object 84"/>
          <p:cNvSpPr txBox="1"/>
          <p:nvPr/>
        </p:nvSpPr>
        <p:spPr>
          <a:xfrm>
            <a:off x="7765795" y="5641644"/>
            <a:ext cx="1092200" cy="208279"/>
          </a:xfrm>
          <a:prstGeom prst="rect">
            <a:avLst/>
          </a:prstGeom>
        </p:spPr>
        <p:txBody>
          <a:bodyPr vert="horz" wrap="square" lIns="0" tIns="12700" rIns="0" bIns="0" rtlCol="0">
            <a:spAutoFit/>
          </a:bodyPr>
          <a:lstStyle/>
          <a:p>
            <a:pPr marL="12700">
              <a:lnSpc>
                <a:spcPct val="100000"/>
              </a:lnSpc>
              <a:spcBef>
                <a:spcPts val="100"/>
              </a:spcBef>
            </a:pPr>
            <a:r>
              <a:rPr sz="1200" b="1" dirty="0">
                <a:latin typeface="Meiryo UI"/>
                <a:cs typeface="Meiryo UI"/>
              </a:rPr>
              <a:t>（相互運用性</a:t>
            </a:r>
            <a:r>
              <a:rPr sz="1200" b="1" spc="-50" dirty="0">
                <a:latin typeface="Meiryo UI"/>
                <a:cs typeface="Meiryo UI"/>
              </a:rPr>
              <a:t>）</a:t>
            </a:r>
            <a:endParaRPr sz="1200">
              <a:latin typeface="Meiryo UI"/>
              <a:cs typeface="Meiryo UI"/>
            </a:endParaRPr>
          </a:p>
        </p:txBody>
      </p:sp>
      <p:grpSp>
        <p:nvGrpSpPr>
          <p:cNvPr id="85" name="object 85"/>
          <p:cNvGrpSpPr/>
          <p:nvPr/>
        </p:nvGrpSpPr>
        <p:grpSpPr>
          <a:xfrm>
            <a:off x="7069201" y="5975858"/>
            <a:ext cx="2524125" cy="522605"/>
            <a:chOff x="7069201" y="5975858"/>
            <a:chExt cx="2524125" cy="522605"/>
          </a:xfrm>
        </p:grpSpPr>
        <p:sp>
          <p:nvSpPr>
            <p:cNvPr id="86" name="object 86"/>
            <p:cNvSpPr/>
            <p:nvPr/>
          </p:nvSpPr>
          <p:spPr>
            <a:xfrm>
              <a:off x="7081901" y="5988558"/>
              <a:ext cx="2498725" cy="497205"/>
            </a:xfrm>
            <a:custGeom>
              <a:avLst/>
              <a:gdLst/>
              <a:ahLst/>
              <a:cxnLst/>
              <a:rect l="l" t="t" r="r" b="b"/>
              <a:pathLst>
                <a:path w="2498725" h="497204">
                  <a:moveTo>
                    <a:pt x="2498725" y="207009"/>
                  </a:moveTo>
                  <a:lnTo>
                    <a:pt x="171576" y="207009"/>
                  </a:lnTo>
                  <a:lnTo>
                    <a:pt x="171576" y="414019"/>
                  </a:lnTo>
                  <a:lnTo>
                    <a:pt x="178085" y="446251"/>
                  </a:lnTo>
                  <a:lnTo>
                    <a:pt x="195833" y="472571"/>
                  </a:lnTo>
                  <a:lnTo>
                    <a:pt x="222154" y="490317"/>
                  </a:lnTo>
                  <a:lnTo>
                    <a:pt x="254380" y="496823"/>
                  </a:lnTo>
                  <a:lnTo>
                    <a:pt x="2415921" y="496823"/>
                  </a:lnTo>
                  <a:lnTo>
                    <a:pt x="2448147" y="490317"/>
                  </a:lnTo>
                  <a:lnTo>
                    <a:pt x="2474467" y="472571"/>
                  </a:lnTo>
                  <a:lnTo>
                    <a:pt x="2492216" y="446251"/>
                  </a:lnTo>
                  <a:lnTo>
                    <a:pt x="2498725" y="414019"/>
                  </a:lnTo>
                  <a:lnTo>
                    <a:pt x="2498725" y="207009"/>
                  </a:lnTo>
                  <a:close/>
                </a:path>
                <a:path w="2498725" h="497204">
                  <a:moveTo>
                    <a:pt x="2415921" y="0"/>
                  </a:moveTo>
                  <a:lnTo>
                    <a:pt x="254380" y="0"/>
                  </a:lnTo>
                  <a:lnTo>
                    <a:pt x="222154" y="6506"/>
                  </a:lnTo>
                  <a:lnTo>
                    <a:pt x="195834" y="24252"/>
                  </a:lnTo>
                  <a:lnTo>
                    <a:pt x="178085" y="50572"/>
                  </a:lnTo>
                  <a:lnTo>
                    <a:pt x="171576" y="82803"/>
                  </a:lnTo>
                  <a:lnTo>
                    <a:pt x="0" y="212369"/>
                  </a:lnTo>
                  <a:lnTo>
                    <a:pt x="171576" y="207009"/>
                  </a:lnTo>
                  <a:lnTo>
                    <a:pt x="2498725" y="207009"/>
                  </a:lnTo>
                  <a:lnTo>
                    <a:pt x="2498725" y="82803"/>
                  </a:lnTo>
                  <a:lnTo>
                    <a:pt x="2492216" y="50572"/>
                  </a:lnTo>
                  <a:lnTo>
                    <a:pt x="2474468" y="24252"/>
                  </a:lnTo>
                  <a:lnTo>
                    <a:pt x="2448147" y="6506"/>
                  </a:lnTo>
                  <a:lnTo>
                    <a:pt x="2415921" y="0"/>
                  </a:lnTo>
                  <a:close/>
                </a:path>
              </a:pathLst>
            </a:custGeom>
            <a:solidFill>
              <a:srgbClr val="FFC000"/>
            </a:solidFill>
          </p:spPr>
          <p:txBody>
            <a:bodyPr wrap="square" lIns="0" tIns="0" rIns="0" bIns="0" rtlCol="0"/>
            <a:lstStyle/>
            <a:p>
              <a:endParaRPr/>
            </a:p>
          </p:txBody>
        </p:sp>
        <p:sp>
          <p:nvSpPr>
            <p:cNvPr id="87" name="object 87"/>
            <p:cNvSpPr/>
            <p:nvPr/>
          </p:nvSpPr>
          <p:spPr>
            <a:xfrm>
              <a:off x="7081901" y="5988558"/>
              <a:ext cx="2498725" cy="497205"/>
            </a:xfrm>
            <a:custGeom>
              <a:avLst/>
              <a:gdLst/>
              <a:ahLst/>
              <a:cxnLst/>
              <a:rect l="l" t="t" r="r" b="b"/>
              <a:pathLst>
                <a:path w="2498725" h="497204">
                  <a:moveTo>
                    <a:pt x="171576" y="82803"/>
                  </a:moveTo>
                  <a:lnTo>
                    <a:pt x="178085" y="50572"/>
                  </a:lnTo>
                  <a:lnTo>
                    <a:pt x="195834" y="24252"/>
                  </a:lnTo>
                  <a:lnTo>
                    <a:pt x="222154" y="6506"/>
                  </a:lnTo>
                  <a:lnTo>
                    <a:pt x="254380" y="0"/>
                  </a:lnTo>
                  <a:lnTo>
                    <a:pt x="559434" y="0"/>
                  </a:lnTo>
                  <a:lnTo>
                    <a:pt x="1141222" y="0"/>
                  </a:lnTo>
                  <a:lnTo>
                    <a:pt x="2415921" y="0"/>
                  </a:lnTo>
                  <a:lnTo>
                    <a:pt x="2448147" y="6506"/>
                  </a:lnTo>
                  <a:lnTo>
                    <a:pt x="2474468" y="24252"/>
                  </a:lnTo>
                  <a:lnTo>
                    <a:pt x="2492216" y="50572"/>
                  </a:lnTo>
                  <a:lnTo>
                    <a:pt x="2498725" y="82803"/>
                  </a:lnTo>
                  <a:lnTo>
                    <a:pt x="2498725" y="207009"/>
                  </a:lnTo>
                  <a:lnTo>
                    <a:pt x="2498725" y="414019"/>
                  </a:lnTo>
                  <a:lnTo>
                    <a:pt x="2492216" y="446251"/>
                  </a:lnTo>
                  <a:lnTo>
                    <a:pt x="2474467" y="472571"/>
                  </a:lnTo>
                  <a:lnTo>
                    <a:pt x="2448147" y="490317"/>
                  </a:lnTo>
                  <a:lnTo>
                    <a:pt x="2415921" y="496823"/>
                  </a:lnTo>
                  <a:lnTo>
                    <a:pt x="1141222" y="496823"/>
                  </a:lnTo>
                  <a:lnTo>
                    <a:pt x="559434" y="496823"/>
                  </a:lnTo>
                  <a:lnTo>
                    <a:pt x="254380" y="496823"/>
                  </a:lnTo>
                  <a:lnTo>
                    <a:pt x="222154" y="490317"/>
                  </a:lnTo>
                  <a:lnTo>
                    <a:pt x="195833" y="472571"/>
                  </a:lnTo>
                  <a:lnTo>
                    <a:pt x="178085" y="446251"/>
                  </a:lnTo>
                  <a:lnTo>
                    <a:pt x="171576" y="414019"/>
                  </a:lnTo>
                  <a:lnTo>
                    <a:pt x="171576" y="207009"/>
                  </a:lnTo>
                  <a:lnTo>
                    <a:pt x="0" y="212369"/>
                  </a:lnTo>
                  <a:lnTo>
                    <a:pt x="171576" y="82803"/>
                  </a:lnTo>
                  <a:close/>
                </a:path>
              </a:pathLst>
            </a:custGeom>
            <a:ln w="25400">
              <a:solidFill>
                <a:srgbClr val="C00000"/>
              </a:solidFill>
            </a:ln>
          </p:spPr>
          <p:txBody>
            <a:bodyPr wrap="square" lIns="0" tIns="0" rIns="0" bIns="0" rtlCol="0"/>
            <a:lstStyle/>
            <a:p>
              <a:endParaRPr/>
            </a:p>
          </p:txBody>
        </p:sp>
      </p:grpSp>
      <p:sp>
        <p:nvSpPr>
          <p:cNvPr id="88" name="object 88"/>
          <p:cNvSpPr txBox="1"/>
          <p:nvPr/>
        </p:nvSpPr>
        <p:spPr>
          <a:xfrm>
            <a:off x="7511542" y="6042456"/>
            <a:ext cx="1810385" cy="208279"/>
          </a:xfrm>
          <a:prstGeom prst="rect">
            <a:avLst/>
          </a:prstGeom>
        </p:spPr>
        <p:txBody>
          <a:bodyPr vert="horz" wrap="square" lIns="0" tIns="12700" rIns="0" bIns="0" rtlCol="0">
            <a:spAutoFit/>
          </a:bodyPr>
          <a:lstStyle/>
          <a:p>
            <a:pPr marL="12700">
              <a:lnSpc>
                <a:spcPct val="100000"/>
              </a:lnSpc>
              <a:spcBef>
                <a:spcPts val="100"/>
              </a:spcBef>
            </a:pPr>
            <a:r>
              <a:rPr sz="1200" b="1" spc="-15" dirty="0">
                <a:latin typeface="Meiryo UI"/>
                <a:cs typeface="Meiryo UI"/>
              </a:rPr>
              <a:t>業種固有ルールのシステム化</a:t>
            </a:r>
            <a:endParaRPr sz="1200">
              <a:latin typeface="Meiryo UI"/>
              <a:cs typeface="Meiryo UI"/>
            </a:endParaRPr>
          </a:p>
        </p:txBody>
      </p:sp>
      <p:sp>
        <p:nvSpPr>
          <p:cNvPr id="89" name="object 89"/>
          <p:cNvSpPr txBox="1"/>
          <p:nvPr/>
        </p:nvSpPr>
        <p:spPr>
          <a:xfrm>
            <a:off x="7572502" y="6225336"/>
            <a:ext cx="1690370" cy="208279"/>
          </a:xfrm>
          <a:prstGeom prst="rect">
            <a:avLst/>
          </a:prstGeom>
        </p:spPr>
        <p:txBody>
          <a:bodyPr vert="horz" wrap="square" lIns="0" tIns="12700" rIns="0" bIns="0" rtlCol="0">
            <a:spAutoFit/>
          </a:bodyPr>
          <a:lstStyle/>
          <a:p>
            <a:pPr marL="12700">
              <a:lnSpc>
                <a:spcPct val="100000"/>
              </a:lnSpc>
              <a:spcBef>
                <a:spcPts val="100"/>
              </a:spcBef>
            </a:pPr>
            <a:r>
              <a:rPr sz="1200" b="1" dirty="0">
                <a:latin typeface="Meiryo UI"/>
                <a:cs typeface="Meiryo UI"/>
              </a:rPr>
              <a:t>（CFP</a:t>
            </a:r>
            <a:r>
              <a:rPr sz="1200" b="1" spc="-5" dirty="0">
                <a:latin typeface="Meiryo UI"/>
                <a:cs typeface="Meiryo UI"/>
              </a:rPr>
              <a:t>値の計算規則等</a:t>
            </a:r>
            <a:r>
              <a:rPr sz="1200" b="1" spc="-50" dirty="0">
                <a:latin typeface="Meiryo UI"/>
                <a:cs typeface="Meiryo UI"/>
              </a:rPr>
              <a:t>）</a:t>
            </a:r>
            <a:endParaRPr sz="1200">
              <a:latin typeface="Meiryo UI"/>
              <a:cs typeface="Meiryo UI"/>
            </a:endParaRPr>
          </a:p>
        </p:txBody>
      </p:sp>
      <p:grpSp>
        <p:nvGrpSpPr>
          <p:cNvPr id="90" name="object 90"/>
          <p:cNvGrpSpPr/>
          <p:nvPr/>
        </p:nvGrpSpPr>
        <p:grpSpPr>
          <a:xfrm>
            <a:off x="1758695" y="3180842"/>
            <a:ext cx="6676390" cy="1118870"/>
            <a:chOff x="1758695" y="3180842"/>
            <a:chExt cx="6676390" cy="1118870"/>
          </a:xfrm>
        </p:grpSpPr>
        <p:pic>
          <p:nvPicPr>
            <p:cNvPr id="91" name="object 91"/>
            <p:cNvPicPr/>
            <p:nvPr/>
          </p:nvPicPr>
          <p:blipFill>
            <a:blip r:embed="rId10" cstate="print"/>
            <a:stretch>
              <a:fillRect/>
            </a:stretch>
          </p:blipFill>
          <p:spPr>
            <a:xfrm>
              <a:off x="1758695" y="3916680"/>
              <a:ext cx="1228344" cy="382524"/>
            </a:xfrm>
            <a:prstGeom prst="rect">
              <a:avLst/>
            </a:prstGeom>
          </p:spPr>
        </p:pic>
        <p:sp>
          <p:nvSpPr>
            <p:cNvPr id="92" name="object 92"/>
            <p:cNvSpPr/>
            <p:nvPr/>
          </p:nvSpPr>
          <p:spPr>
            <a:xfrm>
              <a:off x="6624192" y="3193542"/>
              <a:ext cx="1798320" cy="737870"/>
            </a:xfrm>
            <a:custGeom>
              <a:avLst/>
              <a:gdLst/>
              <a:ahLst/>
              <a:cxnLst/>
              <a:rect l="l" t="t" r="r" b="b"/>
              <a:pathLst>
                <a:path w="1798320" h="737870">
                  <a:moveTo>
                    <a:pt x="1687195" y="0"/>
                  </a:moveTo>
                  <a:lnTo>
                    <a:pt x="385190" y="0"/>
                  </a:lnTo>
                  <a:lnTo>
                    <a:pt x="341969" y="8717"/>
                  </a:lnTo>
                  <a:lnTo>
                    <a:pt x="306689" y="32496"/>
                  </a:lnTo>
                  <a:lnTo>
                    <a:pt x="282910" y="67776"/>
                  </a:lnTo>
                  <a:lnTo>
                    <a:pt x="274192" y="110998"/>
                  </a:lnTo>
                  <a:lnTo>
                    <a:pt x="274192" y="388493"/>
                  </a:lnTo>
                  <a:lnTo>
                    <a:pt x="0" y="737489"/>
                  </a:lnTo>
                  <a:lnTo>
                    <a:pt x="274192" y="554990"/>
                  </a:lnTo>
                  <a:lnTo>
                    <a:pt x="1798192" y="554990"/>
                  </a:lnTo>
                  <a:lnTo>
                    <a:pt x="1798192" y="110998"/>
                  </a:lnTo>
                  <a:lnTo>
                    <a:pt x="1789475" y="67776"/>
                  </a:lnTo>
                  <a:lnTo>
                    <a:pt x="1765696" y="32496"/>
                  </a:lnTo>
                  <a:lnTo>
                    <a:pt x="1730416" y="8717"/>
                  </a:lnTo>
                  <a:lnTo>
                    <a:pt x="1687195" y="0"/>
                  </a:lnTo>
                  <a:close/>
                </a:path>
                <a:path w="1798320" h="737870">
                  <a:moveTo>
                    <a:pt x="1798192" y="554990"/>
                  </a:moveTo>
                  <a:lnTo>
                    <a:pt x="274192" y="554990"/>
                  </a:lnTo>
                  <a:lnTo>
                    <a:pt x="282910" y="598211"/>
                  </a:lnTo>
                  <a:lnTo>
                    <a:pt x="306689" y="633491"/>
                  </a:lnTo>
                  <a:lnTo>
                    <a:pt x="341969" y="657270"/>
                  </a:lnTo>
                  <a:lnTo>
                    <a:pt x="385190" y="665988"/>
                  </a:lnTo>
                  <a:lnTo>
                    <a:pt x="1687195" y="665988"/>
                  </a:lnTo>
                  <a:lnTo>
                    <a:pt x="1730416" y="657270"/>
                  </a:lnTo>
                  <a:lnTo>
                    <a:pt x="1765696" y="633491"/>
                  </a:lnTo>
                  <a:lnTo>
                    <a:pt x="1789475" y="598211"/>
                  </a:lnTo>
                  <a:lnTo>
                    <a:pt x="1798192" y="554990"/>
                  </a:lnTo>
                  <a:close/>
                </a:path>
              </a:pathLst>
            </a:custGeom>
            <a:solidFill>
              <a:srgbClr val="FFC000"/>
            </a:solidFill>
          </p:spPr>
          <p:txBody>
            <a:bodyPr wrap="square" lIns="0" tIns="0" rIns="0" bIns="0" rtlCol="0"/>
            <a:lstStyle/>
            <a:p>
              <a:endParaRPr/>
            </a:p>
          </p:txBody>
        </p:sp>
        <p:sp>
          <p:nvSpPr>
            <p:cNvPr id="93" name="object 93"/>
            <p:cNvSpPr/>
            <p:nvPr/>
          </p:nvSpPr>
          <p:spPr>
            <a:xfrm>
              <a:off x="6624192" y="3193542"/>
              <a:ext cx="1798320" cy="737870"/>
            </a:xfrm>
            <a:custGeom>
              <a:avLst/>
              <a:gdLst/>
              <a:ahLst/>
              <a:cxnLst/>
              <a:rect l="l" t="t" r="r" b="b"/>
              <a:pathLst>
                <a:path w="1798320" h="737870">
                  <a:moveTo>
                    <a:pt x="274192" y="110998"/>
                  </a:moveTo>
                  <a:lnTo>
                    <a:pt x="282910" y="67776"/>
                  </a:lnTo>
                  <a:lnTo>
                    <a:pt x="306689" y="32496"/>
                  </a:lnTo>
                  <a:lnTo>
                    <a:pt x="341969" y="8717"/>
                  </a:lnTo>
                  <a:lnTo>
                    <a:pt x="385190" y="0"/>
                  </a:lnTo>
                  <a:lnTo>
                    <a:pt x="528192" y="0"/>
                  </a:lnTo>
                  <a:lnTo>
                    <a:pt x="909192" y="0"/>
                  </a:lnTo>
                  <a:lnTo>
                    <a:pt x="1687195" y="0"/>
                  </a:lnTo>
                  <a:lnTo>
                    <a:pt x="1730416" y="8717"/>
                  </a:lnTo>
                  <a:lnTo>
                    <a:pt x="1765696" y="32496"/>
                  </a:lnTo>
                  <a:lnTo>
                    <a:pt x="1789475" y="67776"/>
                  </a:lnTo>
                  <a:lnTo>
                    <a:pt x="1798192" y="110998"/>
                  </a:lnTo>
                  <a:lnTo>
                    <a:pt x="1798192" y="388493"/>
                  </a:lnTo>
                  <a:lnTo>
                    <a:pt x="1798192" y="554990"/>
                  </a:lnTo>
                  <a:lnTo>
                    <a:pt x="1789475" y="598211"/>
                  </a:lnTo>
                  <a:lnTo>
                    <a:pt x="1765696" y="633491"/>
                  </a:lnTo>
                  <a:lnTo>
                    <a:pt x="1730416" y="657270"/>
                  </a:lnTo>
                  <a:lnTo>
                    <a:pt x="1687195" y="665988"/>
                  </a:lnTo>
                  <a:lnTo>
                    <a:pt x="909192" y="665988"/>
                  </a:lnTo>
                  <a:lnTo>
                    <a:pt x="528192" y="665988"/>
                  </a:lnTo>
                  <a:lnTo>
                    <a:pt x="385190" y="665988"/>
                  </a:lnTo>
                  <a:lnTo>
                    <a:pt x="341969" y="657270"/>
                  </a:lnTo>
                  <a:lnTo>
                    <a:pt x="306689" y="633491"/>
                  </a:lnTo>
                  <a:lnTo>
                    <a:pt x="282910" y="598211"/>
                  </a:lnTo>
                  <a:lnTo>
                    <a:pt x="274192" y="554990"/>
                  </a:lnTo>
                  <a:lnTo>
                    <a:pt x="0" y="737489"/>
                  </a:lnTo>
                  <a:lnTo>
                    <a:pt x="274192" y="388493"/>
                  </a:lnTo>
                  <a:lnTo>
                    <a:pt x="274192" y="110998"/>
                  </a:lnTo>
                  <a:close/>
                </a:path>
              </a:pathLst>
            </a:custGeom>
            <a:ln w="25400">
              <a:solidFill>
                <a:srgbClr val="C00000"/>
              </a:solidFill>
            </a:ln>
          </p:spPr>
          <p:txBody>
            <a:bodyPr wrap="square" lIns="0" tIns="0" rIns="0" bIns="0" rtlCol="0"/>
            <a:lstStyle/>
            <a:p>
              <a:endParaRPr/>
            </a:p>
          </p:txBody>
        </p:sp>
      </p:grpSp>
      <p:sp>
        <p:nvSpPr>
          <p:cNvPr id="94" name="object 94"/>
          <p:cNvSpPr txBox="1"/>
          <p:nvPr/>
        </p:nvSpPr>
        <p:spPr>
          <a:xfrm>
            <a:off x="7013829" y="3239261"/>
            <a:ext cx="1292860" cy="208279"/>
          </a:xfrm>
          <a:prstGeom prst="rect">
            <a:avLst/>
          </a:prstGeom>
        </p:spPr>
        <p:txBody>
          <a:bodyPr vert="horz" wrap="square" lIns="0" tIns="12700" rIns="0" bIns="0" rtlCol="0">
            <a:spAutoFit/>
          </a:bodyPr>
          <a:lstStyle/>
          <a:p>
            <a:pPr marL="12700">
              <a:lnSpc>
                <a:spcPct val="100000"/>
              </a:lnSpc>
              <a:spcBef>
                <a:spcPts val="100"/>
              </a:spcBef>
            </a:pPr>
            <a:r>
              <a:rPr sz="1200" b="1" spc="-30" dirty="0">
                <a:latin typeface="Meiryo UI"/>
                <a:cs typeface="Meiryo UI"/>
              </a:rPr>
              <a:t>軽量なデータ交換の</a:t>
            </a:r>
            <a:endParaRPr sz="1200">
              <a:latin typeface="Meiryo UI"/>
              <a:cs typeface="Meiryo UI"/>
            </a:endParaRPr>
          </a:p>
        </p:txBody>
      </p:sp>
      <p:sp>
        <p:nvSpPr>
          <p:cNvPr id="95" name="object 95"/>
          <p:cNvSpPr txBox="1"/>
          <p:nvPr/>
        </p:nvSpPr>
        <p:spPr>
          <a:xfrm>
            <a:off x="7429881" y="3422141"/>
            <a:ext cx="461009" cy="208279"/>
          </a:xfrm>
          <a:prstGeom prst="rect">
            <a:avLst/>
          </a:prstGeom>
        </p:spPr>
        <p:txBody>
          <a:bodyPr vert="horz" wrap="square" lIns="0" tIns="12700" rIns="0" bIns="0" rtlCol="0">
            <a:spAutoFit/>
          </a:bodyPr>
          <a:lstStyle/>
          <a:p>
            <a:pPr marL="12700">
              <a:lnSpc>
                <a:spcPct val="100000"/>
              </a:lnSpc>
              <a:spcBef>
                <a:spcPts val="100"/>
              </a:spcBef>
            </a:pPr>
            <a:r>
              <a:rPr sz="1200" b="1" spc="-20" dirty="0">
                <a:latin typeface="Meiryo UI"/>
                <a:cs typeface="Meiryo UI"/>
              </a:rPr>
              <a:t>仕組み</a:t>
            </a:r>
            <a:endParaRPr sz="1200">
              <a:latin typeface="Meiryo UI"/>
              <a:cs typeface="Meiryo UI"/>
            </a:endParaRPr>
          </a:p>
        </p:txBody>
      </p:sp>
      <p:sp>
        <p:nvSpPr>
          <p:cNvPr id="96" name="object 96"/>
          <p:cNvSpPr txBox="1"/>
          <p:nvPr/>
        </p:nvSpPr>
        <p:spPr>
          <a:xfrm>
            <a:off x="7152513" y="3604717"/>
            <a:ext cx="1016635" cy="208915"/>
          </a:xfrm>
          <a:prstGeom prst="rect">
            <a:avLst/>
          </a:prstGeom>
        </p:spPr>
        <p:txBody>
          <a:bodyPr vert="horz" wrap="square" lIns="0" tIns="12700" rIns="0" bIns="0" rtlCol="0">
            <a:spAutoFit/>
          </a:bodyPr>
          <a:lstStyle/>
          <a:p>
            <a:pPr marL="12700">
              <a:lnSpc>
                <a:spcPct val="100000"/>
              </a:lnSpc>
              <a:spcBef>
                <a:spcPts val="100"/>
              </a:spcBef>
            </a:pPr>
            <a:r>
              <a:rPr sz="1200" b="1" spc="-10" dirty="0">
                <a:latin typeface="Meiryo UI"/>
                <a:cs typeface="Meiryo UI"/>
              </a:rPr>
              <a:t>（</a:t>
            </a:r>
            <a:r>
              <a:rPr sz="1200" b="1" spc="-15" dirty="0">
                <a:latin typeface="Meiryo UI"/>
                <a:cs typeface="Meiryo UI"/>
              </a:rPr>
              <a:t>データ連携</a:t>
            </a:r>
            <a:r>
              <a:rPr sz="1200" b="1" spc="-50" dirty="0">
                <a:latin typeface="Meiryo UI"/>
                <a:cs typeface="Meiryo UI"/>
              </a:rPr>
              <a:t>）</a:t>
            </a:r>
            <a:endParaRPr sz="1200">
              <a:latin typeface="Meiryo UI"/>
              <a:cs typeface="Meiryo UI"/>
            </a:endParaRPr>
          </a:p>
        </p:txBody>
      </p:sp>
      <p:sp>
        <p:nvSpPr>
          <p:cNvPr id="97" name="object 97"/>
          <p:cNvSpPr/>
          <p:nvPr/>
        </p:nvSpPr>
        <p:spPr>
          <a:xfrm>
            <a:off x="3355085" y="3928109"/>
            <a:ext cx="4715510" cy="1097280"/>
          </a:xfrm>
          <a:custGeom>
            <a:avLst/>
            <a:gdLst/>
            <a:ahLst/>
            <a:cxnLst/>
            <a:rect l="l" t="t" r="r" b="b"/>
            <a:pathLst>
              <a:path w="4715509" h="1097279">
                <a:moveTo>
                  <a:pt x="0" y="223265"/>
                </a:moveTo>
                <a:lnTo>
                  <a:pt x="4535" y="178267"/>
                </a:lnTo>
                <a:lnTo>
                  <a:pt x="17543" y="136356"/>
                </a:lnTo>
                <a:lnTo>
                  <a:pt x="38127" y="98431"/>
                </a:lnTo>
                <a:lnTo>
                  <a:pt x="65389" y="65389"/>
                </a:lnTo>
                <a:lnTo>
                  <a:pt x="98431" y="38127"/>
                </a:lnTo>
                <a:lnTo>
                  <a:pt x="136356" y="17543"/>
                </a:lnTo>
                <a:lnTo>
                  <a:pt x="178267" y="4535"/>
                </a:lnTo>
                <a:lnTo>
                  <a:pt x="223265" y="0"/>
                </a:lnTo>
                <a:lnTo>
                  <a:pt x="3515106" y="0"/>
                </a:lnTo>
                <a:lnTo>
                  <a:pt x="3560104" y="4535"/>
                </a:lnTo>
                <a:lnTo>
                  <a:pt x="3602015" y="17543"/>
                </a:lnTo>
                <a:lnTo>
                  <a:pt x="3639940" y="38127"/>
                </a:lnTo>
                <a:lnTo>
                  <a:pt x="3672982" y="65389"/>
                </a:lnTo>
                <a:lnTo>
                  <a:pt x="3700244" y="98431"/>
                </a:lnTo>
                <a:lnTo>
                  <a:pt x="3720828" y="136356"/>
                </a:lnTo>
                <a:lnTo>
                  <a:pt x="3733836" y="178267"/>
                </a:lnTo>
                <a:lnTo>
                  <a:pt x="3738371" y="223265"/>
                </a:lnTo>
                <a:lnTo>
                  <a:pt x="3733836" y="268264"/>
                </a:lnTo>
                <a:lnTo>
                  <a:pt x="3720828" y="310175"/>
                </a:lnTo>
                <a:lnTo>
                  <a:pt x="3700244" y="348100"/>
                </a:lnTo>
                <a:lnTo>
                  <a:pt x="3672982" y="381142"/>
                </a:lnTo>
                <a:lnTo>
                  <a:pt x="3639940" y="408404"/>
                </a:lnTo>
                <a:lnTo>
                  <a:pt x="3602015" y="428988"/>
                </a:lnTo>
                <a:lnTo>
                  <a:pt x="3560104" y="441996"/>
                </a:lnTo>
                <a:lnTo>
                  <a:pt x="3515106" y="446531"/>
                </a:lnTo>
                <a:lnTo>
                  <a:pt x="223265" y="446531"/>
                </a:lnTo>
                <a:lnTo>
                  <a:pt x="178267" y="441996"/>
                </a:lnTo>
                <a:lnTo>
                  <a:pt x="136356" y="428988"/>
                </a:lnTo>
                <a:lnTo>
                  <a:pt x="98431" y="408404"/>
                </a:lnTo>
                <a:lnTo>
                  <a:pt x="65389" y="381142"/>
                </a:lnTo>
                <a:lnTo>
                  <a:pt x="38127" y="348100"/>
                </a:lnTo>
                <a:lnTo>
                  <a:pt x="17543" y="310175"/>
                </a:lnTo>
                <a:lnTo>
                  <a:pt x="4535" y="268264"/>
                </a:lnTo>
                <a:lnTo>
                  <a:pt x="0" y="223265"/>
                </a:lnTo>
                <a:close/>
              </a:path>
              <a:path w="4715509" h="1097279">
                <a:moveTo>
                  <a:pt x="4285488" y="891539"/>
                </a:moveTo>
                <a:lnTo>
                  <a:pt x="4290919" y="844353"/>
                </a:lnTo>
                <a:lnTo>
                  <a:pt x="4306393" y="801044"/>
                </a:lnTo>
                <a:lnTo>
                  <a:pt x="4330674" y="762844"/>
                </a:lnTo>
                <a:lnTo>
                  <a:pt x="4362532" y="730986"/>
                </a:lnTo>
                <a:lnTo>
                  <a:pt x="4400732" y="706705"/>
                </a:lnTo>
                <a:lnTo>
                  <a:pt x="4444041" y="691231"/>
                </a:lnTo>
                <a:lnTo>
                  <a:pt x="4491228" y="685800"/>
                </a:lnTo>
                <a:lnTo>
                  <a:pt x="4509516" y="685800"/>
                </a:lnTo>
                <a:lnTo>
                  <a:pt x="4556702" y="691231"/>
                </a:lnTo>
                <a:lnTo>
                  <a:pt x="4600011" y="706705"/>
                </a:lnTo>
                <a:lnTo>
                  <a:pt x="4638211" y="730986"/>
                </a:lnTo>
                <a:lnTo>
                  <a:pt x="4670069" y="762844"/>
                </a:lnTo>
                <a:lnTo>
                  <a:pt x="4694350" y="801044"/>
                </a:lnTo>
                <a:lnTo>
                  <a:pt x="4709824" y="844353"/>
                </a:lnTo>
                <a:lnTo>
                  <a:pt x="4715256" y="891539"/>
                </a:lnTo>
                <a:lnTo>
                  <a:pt x="4709824" y="938726"/>
                </a:lnTo>
                <a:lnTo>
                  <a:pt x="4694350" y="982035"/>
                </a:lnTo>
                <a:lnTo>
                  <a:pt x="4670069" y="1020235"/>
                </a:lnTo>
                <a:lnTo>
                  <a:pt x="4638211" y="1052093"/>
                </a:lnTo>
                <a:lnTo>
                  <a:pt x="4600011" y="1076374"/>
                </a:lnTo>
                <a:lnTo>
                  <a:pt x="4556702" y="1091848"/>
                </a:lnTo>
                <a:lnTo>
                  <a:pt x="4509516" y="1097279"/>
                </a:lnTo>
                <a:lnTo>
                  <a:pt x="4491228" y="1097279"/>
                </a:lnTo>
                <a:lnTo>
                  <a:pt x="4444041" y="1091848"/>
                </a:lnTo>
                <a:lnTo>
                  <a:pt x="4400732" y="1076374"/>
                </a:lnTo>
                <a:lnTo>
                  <a:pt x="4362532" y="1052093"/>
                </a:lnTo>
                <a:lnTo>
                  <a:pt x="4330674" y="1020235"/>
                </a:lnTo>
                <a:lnTo>
                  <a:pt x="4306393" y="982035"/>
                </a:lnTo>
                <a:lnTo>
                  <a:pt x="4290919" y="938726"/>
                </a:lnTo>
                <a:lnTo>
                  <a:pt x="4285488" y="891539"/>
                </a:lnTo>
                <a:close/>
              </a:path>
            </a:pathLst>
          </a:custGeom>
          <a:ln w="25400">
            <a:solidFill>
              <a:srgbClr val="C00000"/>
            </a:solidFill>
          </a:ln>
        </p:spPr>
        <p:txBody>
          <a:bodyPr wrap="square" lIns="0" tIns="0" rIns="0" bIns="0" rtlCol="0"/>
          <a:lstStyle/>
          <a:p>
            <a:endParaRPr/>
          </a:p>
        </p:txBody>
      </p:sp>
      <p:sp>
        <p:nvSpPr>
          <p:cNvPr id="98" name="object 98"/>
          <p:cNvSpPr txBox="1"/>
          <p:nvPr/>
        </p:nvSpPr>
        <p:spPr>
          <a:xfrm>
            <a:off x="336804" y="844296"/>
            <a:ext cx="11518900" cy="958850"/>
          </a:xfrm>
          <a:prstGeom prst="rect">
            <a:avLst/>
          </a:prstGeom>
          <a:solidFill>
            <a:srgbClr val="EAF5FB"/>
          </a:solidFill>
        </p:spPr>
        <p:txBody>
          <a:bodyPr vert="horz" wrap="square" lIns="0" tIns="108585" rIns="0" bIns="0" rtlCol="0">
            <a:spAutoFit/>
          </a:bodyPr>
          <a:lstStyle/>
          <a:p>
            <a:pPr marL="90805" marR="285750">
              <a:lnSpc>
                <a:spcPct val="90000"/>
              </a:lnSpc>
              <a:spcBef>
                <a:spcPts val="855"/>
              </a:spcBef>
            </a:pPr>
            <a:r>
              <a:rPr sz="1850" b="1" u="sng" spc="-5" dirty="0">
                <a:uFill>
                  <a:solidFill>
                    <a:srgbClr val="000000"/>
                  </a:solidFill>
                </a:uFill>
                <a:latin typeface="Meiryo UI"/>
                <a:cs typeface="Meiryo UI"/>
              </a:rPr>
              <a:t>データ連携基盤内でのデータ連携は、誰もが参加しやすいよう軽量なデータ交換の仕組み</a:t>
            </a:r>
            <a:r>
              <a:rPr sz="1850" u="none" dirty="0">
                <a:latin typeface="Meiryo UI"/>
                <a:cs typeface="Meiryo UI"/>
              </a:rPr>
              <a:t>とし、</a:t>
            </a:r>
            <a:r>
              <a:rPr sz="1850" b="1" u="sng" dirty="0">
                <a:uFill>
                  <a:solidFill>
                    <a:srgbClr val="000000"/>
                  </a:solidFill>
                </a:uFill>
                <a:latin typeface="Meiryo UI"/>
                <a:cs typeface="Meiryo UI"/>
              </a:rPr>
              <a:t>他のデータスペース等</a:t>
            </a:r>
            <a:r>
              <a:rPr sz="1850" b="1" u="sng" spc="5" dirty="0">
                <a:uFill>
                  <a:solidFill>
                    <a:srgbClr val="000000"/>
                  </a:solidFill>
                </a:uFill>
                <a:latin typeface="Meiryo UI"/>
                <a:cs typeface="Meiryo UI"/>
              </a:rPr>
              <a:t>                                                                                                                                            </a:t>
            </a:r>
            <a:r>
              <a:rPr sz="1850" b="1" u="sng" spc="-15" dirty="0">
                <a:uFill>
                  <a:solidFill>
                    <a:srgbClr val="000000"/>
                  </a:solidFill>
                </a:uFill>
                <a:latin typeface="Meiryo UI"/>
                <a:cs typeface="Meiryo UI"/>
              </a:rPr>
              <a:t>基盤外とのデータ連携は、プロトコルをシンプル化・標準化することにより、相互運用性を確保</a:t>
            </a:r>
            <a:r>
              <a:rPr sz="1850" u="none" spc="-5" dirty="0">
                <a:latin typeface="Meiryo UI"/>
                <a:cs typeface="Meiryo UI"/>
              </a:rPr>
              <a:t>する。その汎用化されたデータ流通システムを介して、</a:t>
            </a:r>
            <a:r>
              <a:rPr sz="1850" b="1" u="sng" spc="-5" dirty="0">
                <a:uFill>
                  <a:solidFill>
                    <a:srgbClr val="000000"/>
                  </a:solidFill>
                </a:uFill>
                <a:latin typeface="Meiryo UI"/>
                <a:cs typeface="Meiryo UI"/>
              </a:rPr>
              <a:t>業界毎に業界固有ルールのシステム化</a:t>
            </a:r>
            <a:r>
              <a:rPr sz="1850" u="none" dirty="0">
                <a:latin typeface="Meiryo UI"/>
                <a:cs typeface="Meiryo UI"/>
              </a:rPr>
              <a:t>を行う。</a:t>
            </a:r>
            <a:endParaRPr sz="1850">
              <a:latin typeface="Meiryo UI"/>
              <a:cs typeface="Meiryo UI"/>
            </a:endParaRPr>
          </a:p>
        </p:txBody>
      </p:sp>
      <p:sp>
        <p:nvSpPr>
          <p:cNvPr id="100" name="object 100"/>
          <p:cNvSpPr txBox="1">
            <a:spLocks noGrp="1"/>
          </p:cNvSpPr>
          <p:nvPr>
            <p:ph type="sldNum" sz="quarter" idx="7"/>
          </p:nvPr>
        </p:nvSpPr>
        <p:spPr>
          <a:xfrm>
            <a:off x="11861418" y="6611742"/>
            <a:ext cx="176529" cy="139700"/>
          </a:xfrm>
          <a:prstGeom prst="rect">
            <a:avLst/>
          </a:prstGeom>
        </p:spPr>
        <p:txBody>
          <a:bodyPr vert="horz" wrap="square" lIns="0" tIns="0" rIns="0" bIns="0" rtlCol="0">
            <a:spAutoFit/>
          </a:bodyPr>
          <a:lstStyle>
            <a:defPPr>
              <a:defRPr kern="0"/>
            </a:defPPr>
            <a:lvl1pPr>
              <a:defRPr sz="800" b="0" i="0">
                <a:solidFill>
                  <a:srgbClr val="A6A6A6"/>
                </a:solidFill>
                <a:latin typeface="Arial"/>
                <a:cs typeface="Arial"/>
              </a:defRPr>
            </a:lvl1pPr>
          </a:lstStyle>
          <a:p>
            <a:pPr marL="68580">
              <a:lnSpc>
                <a:spcPct val="100000"/>
              </a:lnSpc>
              <a:spcBef>
                <a:spcPts val="25"/>
              </a:spcBef>
            </a:pPr>
            <a:fld id="{81D60167-4931-47E6-BA6A-407CBD079E47}" type="slidenum">
              <a:rPr lang="en-US" altLang="ja-JP" spc="-50" smtClean="0"/>
              <a:pPr marL="68580">
                <a:spcBef>
                  <a:spcPts val="25"/>
                </a:spcBef>
              </a:pPr>
              <a:t>11</a:t>
            </a:fld>
            <a:endParaRPr spc="-50" dirty="0"/>
          </a:p>
        </p:txBody>
      </p:sp>
      <p:sp>
        <p:nvSpPr>
          <p:cNvPr id="101" name="object 101"/>
          <p:cNvSpPr txBox="1">
            <a:spLocks noGrp="1"/>
          </p:cNvSpPr>
          <p:nvPr>
            <p:ph type="ftr" sz="quarter" idx="5"/>
          </p:nvPr>
        </p:nvSpPr>
        <p:spPr>
          <a:xfrm>
            <a:off x="10244455" y="6703531"/>
            <a:ext cx="1470025" cy="158115"/>
          </a:xfrm>
          <a:prstGeom prst="rect">
            <a:avLst/>
          </a:prstGeom>
        </p:spPr>
        <p:txBody>
          <a:bodyPr vert="horz" wrap="square" lIns="0" tIns="0" rIns="0" bIns="0" rtlCol="0">
            <a:spAutoFit/>
          </a:bodyPr>
          <a:lstStyle>
            <a:defPPr>
              <a:defRPr kern="0"/>
            </a:defPPr>
            <a:lvl1pPr>
              <a:defRPr sz="800" b="0" i="0">
                <a:solidFill>
                  <a:srgbClr val="A4A4A4"/>
                </a:solidFill>
                <a:latin typeface="メイリオ"/>
                <a:cs typeface="メイリオ"/>
              </a:defRPr>
            </a:lvl1pPr>
          </a:lstStyle>
          <a:p>
            <a:pPr marL="12700">
              <a:lnSpc>
                <a:spcPct val="100000"/>
              </a:lnSpc>
              <a:spcBef>
                <a:spcPts val="150"/>
              </a:spcBef>
            </a:pPr>
            <a:r>
              <a:rPr lang="en-US"/>
              <a:t>Copyright</a:t>
            </a:r>
            <a:r>
              <a:rPr lang="en-US" spc="-50"/>
              <a:t> </a:t>
            </a:r>
            <a:r>
              <a:rPr lang="en-US"/>
              <a:t>©</a:t>
            </a:r>
            <a:r>
              <a:rPr lang="en-US" spc="260"/>
              <a:t> </a:t>
            </a:r>
            <a:r>
              <a:rPr lang="en-US"/>
              <a:t>2024</a:t>
            </a:r>
            <a:r>
              <a:rPr lang="en-US" spc="-10"/>
              <a:t> METI/IPA</a:t>
            </a:r>
            <a:endParaRPr spc="-10" dirty="0"/>
          </a:p>
        </p:txBody>
      </p:sp>
      <p:sp>
        <p:nvSpPr>
          <p:cNvPr id="99" name="object 99"/>
          <p:cNvSpPr txBox="1">
            <a:spLocks noGrp="1"/>
          </p:cNvSpPr>
          <p:nvPr>
            <p:ph type="title"/>
          </p:nvPr>
        </p:nvSpPr>
        <p:spPr>
          <a:xfrm>
            <a:off x="550671" y="257642"/>
            <a:ext cx="10515600" cy="422551"/>
          </a:xfrm>
          <a:prstGeom prst="rect">
            <a:avLst/>
          </a:prstGeom>
        </p:spPr>
        <p:txBody>
          <a:bodyPr vert="horz" wrap="square" lIns="0" tIns="14604" rIns="0" bIns="0" rtlCol="0">
            <a:spAutoFit/>
          </a:bodyPr>
          <a:lstStyle/>
          <a:p>
            <a:pPr marL="12700">
              <a:lnSpc>
                <a:spcPct val="100000"/>
              </a:lnSpc>
              <a:spcBef>
                <a:spcPts val="114"/>
              </a:spcBef>
            </a:pPr>
            <a:r>
              <a:rPr sz="2650" b="1" spc="-10" dirty="0"/>
              <a:t>サプライチェーンデータ連携基盤の主なポイント②</a:t>
            </a:r>
            <a:endParaRPr sz="265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861418" y="6602069"/>
            <a:ext cx="138430" cy="147955"/>
          </a:xfrm>
          <a:prstGeom prst="rect">
            <a:avLst/>
          </a:prstGeom>
        </p:spPr>
        <p:txBody>
          <a:bodyPr vert="horz" wrap="square" lIns="0" tIns="12700" rIns="0" bIns="0" rtlCol="0">
            <a:spAutoFit/>
          </a:bodyPr>
          <a:lstStyle/>
          <a:p>
            <a:pPr marL="12700">
              <a:lnSpc>
                <a:spcPct val="100000"/>
              </a:lnSpc>
              <a:spcBef>
                <a:spcPts val="100"/>
              </a:spcBef>
            </a:pPr>
            <a:r>
              <a:rPr sz="800" spc="-25" dirty="0">
                <a:solidFill>
                  <a:srgbClr val="A6A6A6"/>
                </a:solidFill>
                <a:latin typeface="Arial"/>
                <a:cs typeface="Arial"/>
              </a:rPr>
              <a:t>12</a:t>
            </a:r>
            <a:endParaRPr sz="800">
              <a:latin typeface="Arial"/>
              <a:cs typeface="Arial"/>
            </a:endParaRPr>
          </a:p>
        </p:txBody>
      </p:sp>
      <p:sp>
        <p:nvSpPr>
          <p:cNvPr id="3" name="object 3"/>
          <p:cNvSpPr/>
          <p:nvPr/>
        </p:nvSpPr>
        <p:spPr>
          <a:xfrm>
            <a:off x="336804" y="679704"/>
            <a:ext cx="11520170" cy="38100"/>
          </a:xfrm>
          <a:custGeom>
            <a:avLst/>
            <a:gdLst/>
            <a:ahLst/>
            <a:cxnLst/>
            <a:rect l="l" t="t" r="r" b="b"/>
            <a:pathLst>
              <a:path w="11520170" h="38100">
                <a:moveTo>
                  <a:pt x="11519916" y="0"/>
                </a:moveTo>
                <a:lnTo>
                  <a:pt x="0" y="0"/>
                </a:lnTo>
                <a:lnTo>
                  <a:pt x="0" y="38100"/>
                </a:lnTo>
                <a:lnTo>
                  <a:pt x="11519916" y="38100"/>
                </a:lnTo>
                <a:lnTo>
                  <a:pt x="11519916" y="0"/>
                </a:lnTo>
                <a:close/>
              </a:path>
            </a:pathLst>
          </a:custGeom>
          <a:solidFill>
            <a:srgbClr val="1283C7"/>
          </a:solidFill>
        </p:spPr>
        <p:txBody>
          <a:bodyPr wrap="square" lIns="0" tIns="0" rIns="0" bIns="0" rtlCol="0"/>
          <a:lstStyle/>
          <a:p>
            <a:endParaRPr/>
          </a:p>
        </p:txBody>
      </p:sp>
      <p:sp>
        <p:nvSpPr>
          <p:cNvPr id="4" name="object 4"/>
          <p:cNvSpPr txBox="1"/>
          <p:nvPr/>
        </p:nvSpPr>
        <p:spPr>
          <a:xfrm>
            <a:off x="10244455" y="6709664"/>
            <a:ext cx="1470025" cy="147955"/>
          </a:xfrm>
          <a:prstGeom prst="rect">
            <a:avLst/>
          </a:prstGeom>
        </p:spPr>
        <p:txBody>
          <a:bodyPr vert="horz" wrap="square" lIns="0" tIns="12700" rIns="0" bIns="0" rtlCol="0">
            <a:spAutoFit/>
          </a:bodyPr>
          <a:lstStyle/>
          <a:p>
            <a:pPr marL="12700">
              <a:lnSpc>
                <a:spcPct val="100000"/>
              </a:lnSpc>
              <a:spcBef>
                <a:spcPts val="100"/>
              </a:spcBef>
            </a:pPr>
            <a:r>
              <a:rPr sz="800" dirty="0">
                <a:solidFill>
                  <a:srgbClr val="A4A4A4"/>
                </a:solidFill>
                <a:latin typeface="メイリオ"/>
                <a:cs typeface="メイリオ"/>
              </a:rPr>
              <a:t>Copyright</a:t>
            </a:r>
            <a:r>
              <a:rPr sz="800" spc="-50" dirty="0">
                <a:solidFill>
                  <a:srgbClr val="A4A4A4"/>
                </a:solidFill>
                <a:latin typeface="メイリオ"/>
                <a:cs typeface="メイリオ"/>
              </a:rPr>
              <a:t> </a:t>
            </a:r>
            <a:r>
              <a:rPr sz="800" dirty="0">
                <a:solidFill>
                  <a:srgbClr val="A4A4A4"/>
                </a:solidFill>
                <a:latin typeface="メイリオ"/>
                <a:cs typeface="メイリオ"/>
              </a:rPr>
              <a:t>©</a:t>
            </a:r>
            <a:r>
              <a:rPr sz="800" spc="260" dirty="0">
                <a:solidFill>
                  <a:srgbClr val="A4A4A4"/>
                </a:solidFill>
                <a:latin typeface="メイリオ"/>
                <a:cs typeface="メイリオ"/>
              </a:rPr>
              <a:t> </a:t>
            </a:r>
            <a:r>
              <a:rPr sz="800" dirty="0">
                <a:solidFill>
                  <a:srgbClr val="A4A4A4"/>
                </a:solidFill>
                <a:latin typeface="メイリオ"/>
                <a:cs typeface="メイリオ"/>
              </a:rPr>
              <a:t>2024</a:t>
            </a:r>
            <a:r>
              <a:rPr sz="800" spc="-10" dirty="0">
                <a:solidFill>
                  <a:srgbClr val="A4A4A4"/>
                </a:solidFill>
                <a:latin typeface="メイリオ"/>
                <a:cs typeface="メイリオ"/>
              </a:rPr>
              <a:t> METI/IPA</a:t>
            </a:r>
            <a:endParaRPr sz="800">
              <a:latin typeface="メイリオ"/>
              <a:cs typeface="メイリオ"/>
            </a:endParaRPr>
          </a:p>
        </p:txBody>
      </p:sp>
      <p:pic>
        <p:nvPicPr>
          <p:cNvPr id="5" name="object 5"/>
          <p:cNvPicPr/>
          <p:nvPr/>
        </p:nvPicPr>
        <p:blipFill>
          <a:blip r:embed="rId2" cstate="print"/>
          <a:stretch>
            <a:fillRect/>
          </a:stretch>
        </p:blipFill>
        <p:spPr>
          <a:xfrm>
            <a:off x="10607759" y="251257"/>
            <a:ext cx="1242229" cy="328064"/>
          </a:xfrm>
          <a:prstGeom prst="rect">
            <a:avLst/>
          </a:prstGeom>
        </p:spPr>
      </p:pic>
      <p:grpSp>
        <p:nvGrpSpPr>
          <p:cNvPr id="6" name="object 6"/>
          <p:cNvGrpSpPr/>
          <p:nvPr/>
        </p:nvGrpSpPr>
        <p:grpSpPr>
          <a:xfrm>
            <a:off x="320420" y="2165985"/>
            <a:ext cx="7410450" cy="4417695"/>
            <a:chOff x="320420" y="2165985"/>
            <a:chExt cx="7410450" cy="4417695"/>
          </a:xfrm>
        </p:grpSpPr>
        <p:pic>
          <p:nvPicPr>
            <p:cNvPr id="7" name="object 7"/>
            <p:cNvPicPr/>
            <p:nvPr/>
          </p:nvPicPr>
          <p:blipFill>
            <a:blip r:embed="rId3" cstate="print"/>
            <a:stretch>
              <a:fillRect/>
            </a:stretch>
          </p:blipFill>
          <p:spPr>
            <a:xfrm>
              <a:off x="348995" y="2194560"/>
              <a:ext cx="7353300" cy="4360164"/>
            </a:xfrm>
            <a:prstGeom prst="rect">
              <a:avLst/>
            </a:prstGeom>
          </p:spPr>
        </p:pic>
        <p:sp>
          <p:nvSpPr>
            <p:cNvPr id="8" name="object 8"/>
            <p:cNvSpPr/>
            <p:nvPr/>
          </p:nvSpPr>
          <p:spPr>
            <a:xfrm>
              <a:off x="334708" y="2180272"/>
              <a:ext cx="7381875" cy="4389120"/>
            </a:xfrm>
            <a:custGeom>
              <a:avLst/>
              <a:gdLst/>
              <a:ahLst/>
              <a:cxnLst/>
              <a:rect l="l" t="t" r="r" b="b"/>
              <a:pathLst>
                <a:path w="7381875" h="4389120">
                  <a:moveTo>
                    <a:pt x="0" y="4388739"/>
                  </a:moveTo>
                  <a:lnTo>
                    <a:pt x="7381875" y="4388739"/>
                  </a:lnTo>
                  <a:lnTo>
                    <a:pt x="7381875" y="0"/>
                  </a:lnTo>
                  <a:lnTo>
                    <a:pt x="0" y="0"/>
                  </a:lnTo>
                  <a:lnTo>
                    <a:pt x="0" y="4388739"/>
                  </a:lnTo>
                  <a:close/>
                </a:path>
              </a:pathLst>
            </a:custGeom>
            <a:ln w="28575">
              <a:solidFill>
                <a:srgbClr val="D21B1A"/>
              </a:solidFill>
            </a:ln>
          </p:spPr>
          <p:txBody>
            <a:bodyPr wrap="square" lIns="0" tIns="0" rIns="0" bIns="0" rtlCol="0"/>
            <a:lstStyle/>
            <a:p>
              <a:endParaRPr/>
            </a:p>
          </p:txBody>
        </p:sp>
      </p:grpSp>
      <p:sp>
        <p:nvSpPr>
          <p:cNvPr id="9" name="object 9"/>
          <p:cNvSpPr txBox="1"/>
          <p:nvPr/>
        </p:nvSpPr>
        <p:spPr>
          <a:xfrm>
            <a:off x="336804" y="844296"/>
            <a:ext cx="11518900" cy="928369"/>
          </a:xfrm>
          <a:prstGeom prst="rect">
            <a:avLst/>
          </a:prstGeom>
          <a:solidFill>
            <a:srgbClr val="EAF5FB"/>
          </a:solidFill>
        </p:spPr>
        <p:txBody>
          <a:bodyPr vert="horz" wrap="square" lIns="0" tIns="85725" rIns="0" bIns="0" rtlCol="0">
            <a:spAutoFit/>
          </a:bodyPr>
          <a:lstStyle/>
          <a:p>
            <a:pPr marL="90805" marR="58419" algn="just">
              <a:lnSpc>
                <a:spcPct val="104099"/>
              </a:lnSpc>
              <a:spcBef>
                <a:spcPts val="675"/>
              </a:spcBef>
            </a:pPr>
            <a:r>
              <a:rPr sz="1600" spc="-25" dirty="0">
                <a:latin typeface="Meiryo UI"/>
                <a:cs typeface="Meiryo UI"/>
              </a:rPr>
              <a:t>欧州電池規則において、サプライチェーンのデータ連携が必要と想定される第</a:t>
            </a:r>
            <a:r>
              <a:rPr sz="1600" spc="-10" dirty="0">
                <a:latin typeface="Meiryo UI"/>
                <a:cs typeface="Meiryo UI"/>
              </a:rPr>
              <a:t>7</a:t>
            </a:r>
            <a:r>
              <a:rPr sz="1600" spc="-20" dirty="0">
                <a:latin typeface="Meiryo UI"/>
                <a:cs typeface="Meiryo UI"/>
              </a:rPr>
              <a:t>条、第</a:t>
            </a:r>
            <a:r>
              <a:rPr sz="1600" spc="5" dirty="0">
                <a:latin typeface="Meiryo UI"/>
                <a:cs typeface="Meiryo UI"/>
              </a:rPr>
              <a:t>8</a:t>
            </a:r>
            <a:r>
              <a:rPr sz="1600" spc="-20" dirty="0">
                <a:latin typeface="Meiryo UI"/>
                <a:cs typeface="Meiryo UI"/>
              </a:rPr>
              <a:t>条、第</a:t>
            </a:r>
            <a:r>
              <a:rPr sz="1600" spc="-10" dirty="0">
                <a:latin typeface="Meiryo UI"/>
                <a:cs typeface="Meiryo UI"/>
              </a:rPr>
              <a:t>48</a:t>
            </a:r>
            <a:r>
              <a:rPr sz="1600" spc="-20" dirty="0">
                <a:latin typeface="Meiryo UI"/>
                <a:cs typeface="Meiryo UI"/>
              </a:rPr>
              <a:t>条、第</a:t>
            </a:r>
            <a:r>
              <a:rPr sz="1600" spc="-5" dirty="0">
                <a:latin typeface="Meiryo UI"/>
                <a:cs typeface="Meiryo UI"/>
              </a:rPr>
              <a:t>77</a:t>
            </a:r>
            <a:r>
              <a:rPr sz="1600" spc="-25" dirty="0">
                <a:latin typeface="Meiryo UI"/>
                <a:cs typeface="Meiryo UI"/>
              </a:rPr>
              <a:t>条のうち、直近の対応が求められる、</a:t>
            </a:r>
            <a:r>
              <a:rPr sz="1600" b="1" u="sng" spc="-20" dirty="0">
                <a:uFill>
                  <a:solidFill>
                    <a:srgbClr val="000000"/>
                  </a:solidFill>
                </a:uFill>
                <a:latin typeface="Meiryo UI"/>
                <a:cs typeface="Meiryo UI"/>
              </a:rPr>
              <a:t>第</a:t>
            </a:r>
            <a:r>
              <a:rPr sz="1600" b="1" u="sng" spc="-15" dirty="0">
                <a:uFill>
                  <a:solidFill>
                    <a:srgbClr val="000000"/>
                  </a:solidFill>
                </a:uFill>
                <a:latin typeface="Meiryo UI"/>
                <a:cs typeface="Meiryo UI"/>
              </a:rPr>
              <a:t>7</a:t>
            </a:r>
            <a:r>
              <a:rPr sz="1600" b="1" u="sng" spc="-20" dirty="0">
                <a:uFill>
                  <a:solidFill>
                    <a:srgbClr val="000000"/>
                  </a:solidFill>
                </a:uFill>
                <a:latin typeface="Meiryo UI"/>
                <a:cs typeface="Meiryo UI"/>
              </a:rPr>
              <a:t>条カーボンフットプリント、第</a:t>
            </a:r>
            <a:r>
              <a:rPr sz="1600" b="1" u="sng" spc="-10" dirty="0">
                <a:uFill>
                  <a:solidFill>
                    <a:srgbClr val="000000"/>
                  </a:solidFill>
                </a:uFill>
                <a:latin typeface="Meiryo UI"/>
                <a:cs typeface="Meiryo UI"/>
              </a:rPr>
              <a:t>48</a:t>
            </a:r>
            <a:r>
              <a:rPr sz="1600" b="1" u="sng" spc="-25" dirty="0">
                <a:uFill>
                  <a:solidFill>
                    <a:srgbClr val="000000"/>
                  </a:solidFill>
                </a:uFill>
                <a:latin typeface="Meiryo UI"/>
                <a:cs typeface="Meiryo UI"/>
              </a:rPr>
              <a:t>条サプライチェーンのデューデリジェンス</a:t>
            </a:r>
            <a:r>
              <a:rPr sz="1600" b="1" u="sng" spc="-10" dirty="0">
                <a:uFill>
                  <a:solidFill>
                    <a:srgbClr val="000000"/>
                  </a:solidFill>
                </a:uFill>
                <a:latin typeface="Meiryo UI"/>
                <a:cs typeface="Meiryo UI"/>
              </a:rPr>
              <a:t>（</a:t>
            </a:r>
            <a:r>
              <a:rPr sz="1600" b="1" u="sng" spc="-20" dirty="0">
                <a:uFill>
                  <a:solidFill>
                    <a:srgbClr val="000000"/>
                  </a:solidFill>
                </a:uFill>
                <a:latin typeface="Meiryo UI"/>
                <a:cs typeface="Meiryo UI"/>
              </a:rPr>
              <a:t>それぞれに引用される</a:t>
            </a:r>
            <a:r>
              <a:rPr sz="1600" b="1" u="sng" spc="-10" dirty="0">
                <a:uFill>
                  <a:solidFill>
                    <a:srgbClr val="000000"/>
                  </a:solidFill>
                </a:uFill>
                <a:latin typeface="Meiryo UI"/>
                <a:cs typeface="Meiryo UI"/>
              </a:rPr>
              <a:t>ANNEX</a:t>
            </a:r>
            <a:r>
              <a:rPr sz="1600" b="1" u="sng" spc="-20" dirty="0">
                <a:uFill>
                  <a:solidFill>
                    <a:srgbClr val="000000"/>
                  </a:solidFill>
                </a:uFill>
                <a:latin typeface="Meiryo UI"/>
                <a:cs typeface="Meiryo UI"/>
              </a:rPr>
              <a:t>や関連条項含む）に対応する</a:t>
            </a:r>
            <a:r>
              <a:rPr sz="1600" u="none" spc="-15" dirty="0">
                <a:latin typeface="Meiryo UI"/>
                <a:cs typeface="Meiryo UI"/>
              </a:rPr>
              <a:t>。</a:t>
            </a:r>
            <a:r>
              <a:rPr sz="1600" u="none" spc="-25" dirty="0">
                <a:latin typeface="Meiryo UI"/>
                <a:cs typeface="Meiryo UI"/>
              </a:rPr>
              <a:t>将来的には、第</a:t>
            </a:r>
            <a:r>
              <a:rPr sz="1600" u="none" spc="-10" dirty="0">
                <a:latin typeface="Meiryo UI"/>
                <a:cs typeface="Meiryo UI"/>
              </a:rPr>
              <a:t>8</a:t>
            </a:r>
            <a:r>
              <a:rPr sz="1600" u="none" spc="-20" dirty="0">
                <a:latin typeface="Meiryo UI"/>
                <a:cs typeface="Meiryo UI"/>
              </a:rPr>
              <a:t>条、第</a:t>
            </a:r>
            <a:r>
              <a:rPr sz="1600" u="none" spc="-10" dirty="0">
                <a:latin typeface="Meiryo UI"/>
                <a:cs typeface="Meiryo UI"/>
              </a:rPr>
              <a:t>77</a:t>
            </a:r>
            <a:r>
              <a:rPr sz="1600" u="none" spc="-20" dirty="0">
                <a:latin typeface="Meiryo UI"/>
                <a:cs typeface="Meiryo UI"/>
              </a:rPr>
              <a:t>条も対応を想定。ただし、</a:t>
            </a:r>
            <a:r>
              <a:rPr sz="1600" b="1" u="sng" spc="-25" dirty="0">
                <a:uFill>
                  <a:solidFill>
                    <a:srgbClr val="000000"/>
                  </a:solidFill>
                </a:uFill>
                <a:latin typeface="Meiryo UI"/>
                <a:cs typeface="Meiryo UI"/>
              </a:rPr>
              <a:t>欧州電池規則に係る各種規定が改正された場合はそれに従う</a:t>
            </a:r>
            <a:r>
              <a:rPr sz="1600" u="none" spc="-15" dirty="0">
                <a:latin typeface="Meiryo UI"/>
                <a:cs typeface="Meiryo UI"/>
              </a:rPr>
              <a:t>。</a:t>
            </a:r>
            <a:endParaRPr sz="1600">
              <a:latin typeface="Meiryo UI"/>
              <a:cs typeface="Meiryo UI"/>
            </a:endParaRPr>
          </a:p>
        </p:txBody>
      </p:sp>
      <p:sp>
        <p:nvSpPr>
          <p:cNvPr id="10" name="object 10"/>
          <p:cNvSpPr txBox="1">
            <a:spLocks noGrp="1"/>
          </p:cNvSpPr>
          <p:nvPr>
            <p:ph type="title"/>
          </p:nvPr>
        </p:nvSpPr>
        <p:spPr>
          <a:xfrm>
            <a:off x="303377" y="211962"/>
            <a:ext cx="3070860" cy="431800"/>
          </a:xfrm>
          <a:prstGeom prst="rect">
            <a:avLst/>
          </a:prstGeom>
        </p:spPr>
        <p:txBody>
          <a:bodyPr vert="horz" wrap="square" lIns="0" tIns="13970" rIns="0" bIns="0" rtlCol="0">
            <a:spAutoFit/>
          </a:bodyPr>
          <a:lstStyle/>
          <a:p>
            <a:pPr marL="12700">
              <a:lnSpc>
                <a:spcPct val="100000"/>
              </a:lnSpc>
              <a:spcBef>
                <a:spcPts val="110"/>
              </a:spcBef>
            </a:pPr>
            <a:r>
              <a:rPr sz="2650" b="1" spc="-10" dirty="0"/>
              <a:t>欧州電池規則の範囲</a:t>
            </a:r>
            <a:endParaRPr sz="2650" b="1" dirty="0"/>
          </a:p>
        </p:txBody>
      </p:sp>
      <p:graphicFrame>
        <p:nvGraphicFramePr>
          <p:cNvPr id="11" name="object 11"/>
          <p:cNvGraphicFramePr>
            <a:graphicFrameLocks noGrp="1"/>
          </p:cNvGraphicFramePr>
          <p:nvPr/>
        </p:nvGraphicFramePr>
        <p:xfrm>
          <a:off x="8038718" y="2262377"/>
          <a:ext cx="3825874" cy="3826510"/>
        </p:xfrm>
        <a:graphic>
          <a:graphicData uri="http://schemas.openxmlformats.org/drawingml/2006/table">
            <a:tbl>
              <a:tblPr firstRow="1" bandRow="1">
                <a:tableStyleId>{2D5ABB26-0587-4C30-8999-92F81FD0307C}</a:tableStyleId>
              </a:tblPr>
              <a:tblGrid>
                <a:gridCol w="617855">
                  <a:extLst>
                    <a:ext uri="{9D8B030D-6E8A-4147-A177-3AD203B41FA5}">
                      <a16:colId xmlns:a16="http://schemas.microsoft.com/office/drawing/2014/main" val="20000"/>
                    </a:ext>
                  </a:extLst>
                </a:gridCol>
                <a:gridCol w="1638935">
                  <a:extLst>
                    <a:ext uri="{9D8B030D-6E8A-4147-A177-3AD203B41FA5}">
                      <a16:colId xmlns:a16="http://schemas.microsoft.com/office/drawing/2014/main" val="20001"/>
                    </a:ext>
                  </a:extLst>
                </a:gridCol>
                <a:gridCol w="1569084">
                  <a:extLst>
                    <a:ext uri="{9D8B030D-6E8A-4147-A177-3AD203B41FA5}">
                      <a16:colId xmlns:a16="http://schemas.microsoft.com/office/drawing/2014/main" val="20002"/>
                    </a:ext>
                  </a:extLst>
                </a:gridCol>
              </a:tblGrid>
              <a:tr h="378460">
                <a:tc gridSpan="2">
                  <a:txBody>
                    <a:bodyPr/>
                    <a:lstStyle/>
                    <a:p>
                      <a:pPr marL="1270" algn="ctr">
                        <a:lnSpc>
                          <a:spcPct val="100000"/>
                        </a:lnSpc>
                        <a:spcBef>
                          <a:spcPts val="365"/>
                        </a:spcBef>
                      </a:pPr>
                      <a:r>
                        <a:rPr sz="1400" b="1" spc="-15" dirty="0">
                          <a:solidFill>
                            <a:srgbClr val="FFFFFF"/>
                          </a:solidFill>
                          <a:latin typeface="Meiryo UI"/>
                          <a:cs typeface="Meiryo UI"/>
                        </a:rPr>
                        <a:t>規制内容</a:t>
                      </a:r>
                      <a:endParaRPr sz="1400">
                        <a:latin typeface="Meiryo UI"/>
                        <a:cs typeface="Meiryo UI"/>
                      </a:endParaRPr>
                    </a:p>
                  </a:txBody>
                  <a:tcPr marL="0" marR="0" marT="46355" marB="0">
                    <a:lnL w="12700">
                      <a:solidFill>
                        <a:srgbClr val="FFFFFF"/>
                      </a:solidFill>
                      <a:prstDash val="solid"/>
                    </a:lnL>
                    <a:lnR w="12700">
                      <a:solidFill>
                        <a:srgbClr val="FFFFFF"/>
                      </a:solidFill>
                      <a:prstDash val="solid"/>
                    </a:lnR>
                    <a:lnT w="12700">
                      <a:solidFill>
                        <a:srgbClr val="FFFFFF"/>
                      </a:solidFill>
                      <a:prstDash val="solid"/>
                    </a:lnT>
                    <a:lnB w="76200">
                      <a:solidFill>
                        <a:srgbClr val="FFFFFF"/>
                      </a:solidFill>
                      <a:prstDash val="solid"/>
                    </a:lnB>
                    <a:solidFill>
                      <a:srgbClr val="1283C7"/>
                    </a:solidFill>
                  </a:tcPr>
                </a:tc>
                <a:tc hMerge="1">
                  <a:txBody>
                    <a:bodyPr/>
                    <a:lstStyle/>
                    <a:p>
                      <a:endParaRPr/>
                    </a:p>
                  </a:txBody>
                  <a:tcPr marL="0" marR="0" marT="0" marB="0"/>
                </a:tc>
                <a:tc>
                  <a:txBody>
                    <a:bodyPr/>
                    <a:lstStyle/>
                    <a:p>
                      <a:pPr marL="635" algn="ctr">
                        <a:lnSpc>
                          <a:spcPct val="100000"/>
                        </a:lnSpc>
                        <a:spcBef>
                          <a:spcPts val="365"/>
                        </a:spcBef>
                      </a:pPr>
                      <a:r>
                        <a:rPr sz="1400" b="1" spc="-15" dirty="0">
                          <a:solidFill>
                            <a:srgbClr val="FFFFFF"/>
                          </a:solidFill>
                          <a:latin typeface="Meiryo UI"/>
                          <a:cs typeface="Meiryo UI"/>
                        </a:rPr>
                        <a:t>対応時期</a:t>
                      </a:r>
                      <a:endParaRPr sz="1400">
                        <a:latin typeface="Meiryo UI"/>
                        <a:cs typeface="Meiryo UI"/>
                      </a:endParaRPr>
                    </a:p>
                  </a:txBody>
                  <a:tcPr marL="0" marR="0" marT="46355" marB="0">
                    <a:lnL w="12700">
                      <a:solidFill>
                        <a:srgbClr val="FFFFFF"/>
                      </a:solidFill>
                      <a:prstDash val="solid"/>
                    </a:lnL>
                    <a:lnR w="12700">
                      <a:solidFill>
                        <a:srgbClr val="FFFFFF"/>
                      </a:solidFill>
                      <a:prstDash val="solid"/>
                    </a:lnR>
                    <a:lnT w="12700">
                      <a:solidFill>
                        <a:srgbClr val="FFFFFF"/>
                      </a:solidFill>
                      <a:prstDash val="solid"/>
                    </a:lnT>
                    <a:lnB w="76200">
                      <a:solidFill>
                        <a:srgbClr val="FFFFFF"/>
                      </a:solidFill>
                      <a:prstDash val="solid"/>
                    </a:lnB>
                    <a:solidFill>
                      <a:srgbClr val="1283C7"/>
                    </a:solidFill>
                  </a:tcPr>
                </a:tc>
                <a:extLst>
                  <a:ext uri="{0D108BD9-81ED-4DB2-BD59-A6C34878D82A}">
                    <a16:rowId xmlns:a16="http://schemas.microsoft.com/office/drawing/2014/main" val="10000"/>
                  </a:ext>
                </a:extLst>
              </a:tr>
              <a:tr h="671195">
                <a:tc rowSpan="3">
                  <a:txBody>
                    <a:bodyPr/>
                    <a:lstStyle/>
                    <a:p>
                      <a:pPr>
                        <a:lnSpc>
                          <a:spcPct val="100000"/>
                        </a:lnSpc>
                      </a:pPr>
                      <a:endParaRPr sz="1400">
                        <a:latin typeface="Times New Roman"/>
                        <a:cs typeface="Times New Roman"/>
                      </a:endParaRPr>
                    </a:p>
                    <a:p>
                      <a:pPr>
                        <a:lnSpc>
                          <a:spcPct val="100000"/>
                        </a:lnSpc>
                      </a:pPr>
                      <a:endParaRPr sz="1400">
                        <a:latin typeface="Times New Roman"/>
                        <a:cs typeface="Times New Roman"/>
                      </a:endParaRPr>
                    </a:p>
                    <a:p>
                      <a:pPr>
                        <a:lnSpc>
                          <a:spcPct val="100000"/>
                        </a:lnSpc>
                      </a:pPr>
                      <a:endParaRPr sz="1400">
                        <a:latin typeface="Times New Roman"/>
                        <a:cs typeface="Times New Roman"/>
                      </a:endParaRPr>
                    </a:p>
                    <a:p>
                      <a:pPr>
                        <a:lnSpc>
                          <a:spcPct val="100000"/>
                        </a:lnSpc>
                        <a:spcBef>
                          <a:spcPts val="615"/>
                        </a:spcBef>
                      </a:pPr>
                      <a:endParaRPr sz="1400">
                        <a:latin typeface="Times New Roman"/>
                        <a:cs typeface="Times New Roman"/>
                      </a:endParaRPr>
                    </a:p>
                    <a:p>
                      <a:pPr marL="164465">
                        <a:lnSpc>
                          <a:spcPct val="100000"/>
                        </a:lnSpc>
                      </a:pPr>
                      <a:r>
                        <a:rPr sz="1400" spc="-10" dirty="0">
                          <a:latin typeface="Meiryo UI"/>
                          <a:cs typeface="Meiryo UI"/>
                        </a:rPr>
                        <a:t>7</a:t>
                      </a:r>
                      <a:r>
                        <a:rPr sz="1400" spc="-50" dirty="0">
                          <a:latin typeface="Meiryo UI"/>
                          <a:cs typeface="Meiryo UI"/>
                        </a:rPr>
                        <a:t>条</a:t>
                      </a:r>
                      <a:endParaRPr sz="1400">
                        <a:latin typeface="Meiryo UI"/>
                        <a:cs typeface="Meiryo UI"/>
                      </a:endParaRPr>
                    </a:p>
                  </a:txBody>
                  <a:tcPr marL="0" marR="0" marT="0" marB="0">
                    <a:lnL w="12700">
                      <a:solidFill>
                        <a:srgbClr val="D21B1A"/>
                      </a:solidFill>
                      <a:prstDash val="solid"/>
                    </a:lnL>
                    <a:lnR w="12700">
                      <a:solidFill>
                        <a:srgbClr val="FFFFFF"/>
                      </a:solidFill>
                      <a:prstDash val="solid"/>
                    </a:lnR>
                    <a:lnT w="76200">
                      <a:solidFill>
                        <a:srgbClr val="FFFFFF"/>
                      </a:solidFill>
                      <a:prstDash val="solid"/>
                    </a:lnT>
                    <a:lnB w="38100">
                      <a:solidFill>
                        <a:srgbClr val="D21B1A"/>
                      </a:solidFill>
                      <a:prstDash val="solid"/>
                    </a:lnB>
                    <a:solidFill>
                      <a:srgbClr val="CCD9EB"/>
                    </a:solidFill>
                  </a:tcPr>
                </a:tc>
                <a:tc rowSpan="3">
                  <a:txBody>
                    <a:bodyPr/>
                    <a:lstStyle/>
                    <a:p>
                      <a:pPr>
                        <a:lnSpc>
                          <a:spcPct val="100000"/>
                        </a:lnSpc>
                      </a:pPr>
                      <a:endParaRPr sz="1400">
                        <a:latin typeface="Times New Roman"/>
                        <a:cs typeface="Times New Roman"/>
                      </a:endParaRPr>
                    </a:p>
                    <a:p>
                      <a:pPr>
                        <a:lnSpc>
                          <a:spcPct val="100000"/>
                        </a:lnSpc>
                      </a:pPr>
                      <a:endParaRPr sz="1400">
                        <a:latin typeface="Times New Roman"/>
                        <a:cs typeface="Times New Roman"/>
                      </a:endParaRPr>
                    </a:p>
                    <a:p>
                      <a:pPr>
                        <a:lnSpc>
                          <a:spcPct val="100000"/>
                        </a:lnSpc>
                      </a:pPr>
                      <a:endParaRPr sz="1400">
                        <a:latin typeface="Times New Roman"/>
                        <a:cs typeface="Times New Roman"/>
                      </a:endParaRPr>
                    </a:p>
                    <a:p>
                      <a:pPr>
                        <a:lnSpc>
                          <a:spcPct val="100000"/>
                        </a:lnSpc>
                        <a:spcBef>
                          <a:spcPts val="615"/>
                        </a:spcBef>
                      </a:pPr>
                      <a:endParaRPr sz="1400">
                        <a:latin typeface="Times New Roman"/>
                        <a:cs typeface="Times New Roman"/>
                      </a:endParaRPr>
                    </a:p>
                    <a:p>
                      <a:pPr marL="92075">
                        <a:lnSpc>
                          <a:spcPct val="100000"/>
                        </a:lnSpc>
                      </a:pPr>
                      <a:r>
                        <a:rPr sz="1400" spc="-20" dirty="0">
                          <a:latin typeface="Meiryo UI"/>
                          <a:cs typeface="Meiryo UI"/>
                        </a:rPr>
                        <a:t>カーボンフットプリント</a:t>
                      </a:r>
                      <a:endParaRPr sz="1400">
                        <a:latin typeface="Meiryo UI"/>
                        <a:cs typeface="Meiryo UI"/>
                      </a:endParaRPr>
                    </a:p>
                  </a:txBody>
                  <a:tcPr marL="0" marR="0" marT="0" marB="0">
                    <a:lnL w="12700">
                      <a:solidFill>
                        <a:srgbClr val="FFFFFF"/>
                      </a:solidFill>
                      <a:prstDash val="solid"/>
                    </a:lnL>
                    <a:lnR w="12700">
                      <a:solidFill>
                        <a:srgbClr val="FFFFFF"/>
                      </a:solidFill>
                      <a:prstDash val="solid"/>
                    </a:lnR>
                    <a:lnT w="76200">
                      <a:solidFill>
                        <a:srgbClr val="FFFFFF"/>
                      </a:solidFill>
                      <a:prstDash val="solid"/>
                    </a:lnT>
                    <a:lnB w="38100">
                      <a:solidFill>
                        <a:srgbClr val="D21B1A"/>
                      </a:solidFill>
                      <a:prstDash val="solid"/>
                    </a:lnB>
                    <a:solidFill>
                      <a:srgbClr val="CCD9EB"/>
                    </a:solidFill>
                  </a:tcPr>
                </a:tc>
                <a:tc>
                  <a:txBody>
                    <a:bodyPr/>
                    <a:lstStyle/>
                    <a:p>
                      <a:pPr algn="ctr">
                        <a:lnSpc>
                          <a:spcPct val="100000"/>
                        </a:lnSpc>
                        <a:spcBef>
                          <a:spcPts val="1015"/>
                        </a:spcBef>
                      </a:pPr>
                      <a:r>
                        <a:rPr sz="1400" spc="-10" dirty="0">
                          <a:latin typeface="Meiryo UI"/>
                          <a:cs typeface="Meiryo UI"/>
                        </a:rPr>
                        <a:t>2025/2/18</a:t>
                      </a:r>
                      <a:endParaRPr sz="1400">
                        <a:latin typeface="Meiryo UI"/>
                        <a:cs typeface="Meiryo UI"/>
                      </a:endParaRPr>
                    </a:p>
                    <a:p>
                      <a:pPr marL="635" algn="ctr">
                        <a:lnSpc>
                          <a:spcPct val="100000"/>
                        </a:lnSpc>
                      </a:pPr>
                      <a:r>
                        <a:rPr sz="1400" dirty="0">
                          <a:latin typeface="Meiryo UI"/>
                          <a:cs typeface="Meiryo UI"/>
                        </a:rPr>
                        <a:t>CFP</a:t>
                      </a:r>
                      <a:r>
                        <a:rPr sz="1400" spc="-25" dirty="0">
                          <a:latin typeface="Meiryo UI"/>
                          <a:cs typeface="Meiryo UI"/>
                        </a:rPr>
                        <a:t>宣言</a:t>
                      </a:r>
                      <a:endParaRPr sz="1400">
                        <a:latin typeface="Meiryo UI"/>
                        <a:cs typeface="Meiryo UI"/>
                      </a:endParaRPr>
                    </a:p>
                  </a:txBody>
                  <a:tcPr marL="0" marR="0" marT="128905" marB="0">
                    <a:lnL w="12700">
                      <a:solidFill>
                        <a:srgbClr val="FFFFFF"/>
                      </a:solidFill>
                      <a:prstDash val="solid"/>
                    </a:lnL>
                    <a:lnR w="12700">
                      <a:solidFill>
                        <a:srgbClr val="D21B1A"/>
                      </a:solidFill>
                      <a:prstDash val="solid"/>
                    </a:lnR>
                    <a:lnT w="76200">
                      <a:solidFill>
                        <a:srgbClr val="FFFFFF"/>
                      </a:solidFill>
                      <a:prstDash val="solid"/>
                    </a:lnT>
                    <a:lnB w="12700">
                      <a:solidFill>
                        <a:srgbClr val="FFFFFF"/>
                      </a:solidFill>
                      <a:prstDash val="solid"/>
                    </a:lnB>
                    <a:solidFill>
                      <a:srgbClr val="CCD9EB"/>
                    </a:solidFill>
                  </a:tcPr>
                </a:tc>
                <a:extLst>
                  <a:ext uri="{0D108BD9-81ED-4DB2-BD59-A6C34878D82A}">
                    <a16:rowId xmlns:a16="http://schemas.microsoft.com/office/drawing/2014/main" val="10001"/>
                  </a:ext>
                </a:extLst>
              </a:tr>
              <a:tr h="659765">
                <a:tc vMerge="1">
                  <a:txBody>
                    <a:bodyPr/>
                    <a:lstStyle/>
                    <a:p>
                      <a:endParaRPr/>
                    </a:p>
                  </a:txBody>
                  <a:tcPr marL="0" marR="0" marT="0" marB="0">
                    <a:lnL w="12700">
                      <a:solidFill>
                        <a:srgbClr val="D21B1A"/>
                      </a:solidFill>
                      <a:prstDash val="solid"/>
                    </a:lnL>
                    <a:lnR w="12700">
                      <a:solidFill>
                        <a:srgbClr val="FFFFFF"/>
                      </a:solidFill>
                      <a:prstDash val="solid"/>
                    </a:lnR>
                    <a:lnT w="76200">
                      <a:solidFill>
                        <a:srgbClr val="FFFFFF"/>
                      </a:solidFill>
                      <a:prstDash val="solid"/>
                    </a:lnT>
                    <a:lnB w="38100">
                      <a:solidFill>
                        <a:srgbClr val="D21B1A"/>
                      </a:solidFill>
                      <a:prstDash val="solid"/>
                    </a:lnB>
                    <a:solidFill>
                      <a:srgbClr val="CCD9EB"/>
                    </a:solidFill>
                  </a:tcPr>
                </a:tc>
                <a:tc vMerge="1">
                  <a:txBody>
                    <a:bodyPr/>
                    <a:lstStyle/>
                    <a:p>
                      <a:endParaRPr/>
                    </a:p>
                  </a:txBody>
                  <a:tcPr marL="0" marR="0" marT="0" marB="0">
                    <a:lnL w="12700">
                      <a:solidFill>
                        <a:srgbClr val="FFFFFF"/>
                      </a:solidFill>
                      <a:prstDash val="solid"/>
                    </a:lnL>
                    <a:lnR w="12700">
                      <a:solidFill>
                        <a:srgbClr val="FFFFFF"/>
                      </a:solidFill>
                      <a:prstDash val="solid"/>
                    </a:lnR>
                    <a:lnT w="76200">
                      <a:solidFill>
                        <a:srgbClr val="FFFFFF"/>
                      </a:solidFill>
                      <a:prstDash val="solid"/>
                    </a:lnT>
                    <a:lnB w="38100">
                      <a:solidFill>
                        <a:srgbClr val="D21B1A"/>
                      </a:solidFill>
                      <a:prstDash val="solid"/>
                    </a:lnB>
                    <a:solidFill>
                      <a:srgbClr val="CCD9EB"/>
                    </a:solidFill>
                  </a:tcPr>
                </a:tc>
                <a:tc>
                  <a:txBody>
                    <a:bodyPr/>
                    <a:lstStyle/>
                    <a:p>
                      <a:pPr marL="315595">
                        <a:lnSpc>
                          <a:spcPct val="100000"/>
                        </a:lnSpc>
                        <a:spcBef>
                          <a:spcPts val="930"/>
                        </a:spcBef>
                      </a:pPr>
                      <a:r>
                        <a:rPr sz="1400" spc="-10" dirty="0">
                          <a:latin typeface="Meiryo UI"/>
                          <a:cs typeface="Meiryo UI"/>
                        </a:rPr>
                        <a:t>2026/8/18</a:t>
                      </a:r>
                      <a:endParaRPr sz="1400">
                        <a:latin typeface="Meiryo UI"/>
                        <a:cs typeface="Meiryo UI"/>
                      </a:endParaRPr>
                    </a:p>
                    <a:p>
                      <a:pPr marL="414655">
                        <a:lnSpc>
                          <a:spcPct val="100000"/>
                        </a:lnSpc>
                      </a:pPr>
                      <a:r>
                        <a:rPr sz="1400" spc="-10" dirty="0">
                          <a:latin typeface="Meiryo UI"/>
                          <a:cs typeface="Meiryo UI"/>
                        </a:rPr>
                        <a:t>クラス分類</a:t>
                      </a:r>
                      <a:endParaRPr sz="1400">
                        <a:latin typeface="Meiryo UI"/>
                        <a:cs typeface="Meiryo UI"/>
                      </a:endParaRPr>
                    </a:p>
                  </a:txBody>
                  <a:tcPr marL="0" marR="0" marT="118110" marB="0">
                    <a:lnL w="12700">
                      <a:solidFill>
                        <a:srgbClr val="FFFFFF"/>
                      </a:solidFill>
                      <a:prstDash val="solid"/>
                    </a:lnL>
                    <a:lnR w="12700">
                      <a:solidFill>
                        <a:srgbClr val="D21B1A"/>
                      </a:solidFill>
                      <a:prstDash val="solid"/>
                    </a:lnR>
                    <a:lnT w="12700">
                      <a:solidFill>
                        <a:srgbClr val="FFFFFF"/>
                      </a:solidFill>
                      <a:prstDash val="solid"/>
                    </a:lnT>
                    <a:lnB w="12700">
                      <a:solidFill>
                        <a:srgbClr val="FFFFFF"/>
                      </a:solidFill>
                      <a:prstDash val="solid"/>
                    </a:lnB>
                    <a:solidFill>
                      <a:srgbClr val="E7ECF5"/>
                    </a:solidFill>
                  </a:tcPr>
                </a:tc>
                <a:extLst>
                  <a:ext uri="{0D108BD9-81ED-4DB2-BD59-A6C34878D82A}">
                    <a16:rowId xmlns:a16="http://schemas.microsoft.com/office/drawing/2014/main" val="10002"/>
                  </a:ext>
                </a:extLst>
              </a:tr>
              <a:tr h="662305">
                <a:tc vMerge="1">
                  <a:txBody>
                    <a:bodyPr/>
                    <a:lstStyle/>
                    <a:p>
                      <a:endParaRPr/>
                    </a:p>
                  </a:txBody>
                  <a:tcPr marL="0" marR="0" marT="0" marB="0">
                    <a:lnL w="12700">
                      <a:solidFill>
                        <a:srgbClr val="D21B1A"/>
                      </a:solidFill>
                      <a:prstDash val="solid"/>
                    </a:lnL>
                    <a:lnR w="12700">
                      <a:solidFill>
                        <a:srgbClr val="FFFFFF"/>
                      </a:solidFill>
                      <a:prstDash val="solid"/>
                    </a:lnR>
                    <a:lnT w="76200">
                      <a:solidFill>
                        <a:srgbClr val="FFFFFF"/>
                      </a:solidFill>
                      <a:prstDash val="solid"/>
                    </a:lnT>
                    <a:lnB w="38100">
                      <a:solidFill>
                        <a:srgbClr val="D21B1A"/>
                      </a:solidFill>
                      <a:prstDash val="solid"/>
                    </a:lnB>
                    <a:solidFill>
                      <a:srgbClr val="CCD9EB"/>
                    </a:solidFill>
                  </a:tcPr>
                </a:tc>
                <a:tc vMerge="1">
                  <a:txBody>
                    <a:bodyPr/>
                    <a:lstStyle/>
                    <a:p>
                      <a:endParaRPr/>
                    </a:p>
                  </a:txBody>
                  <a:tcPr marL="0" marR="0" marT="0" marB="0">
                    <a:lnL w="12700">
                      <a:solidFill>
                        <a:srgbClr val="FFFFFF"/>
                      </a:solidFill>
                      <a:prstDash val="solid"/>
                    </a:lnL>
                    <a:lnR w="12700">
                      <a:solidFill>
                        <a:srgbClr val="FFFFFF"/>
                      </a:solidFill>
                      <a:prstDash val="solid"/>
                    </a:lnR>
                    <a:lnT w="76200">
                      <a:solidFill>
                        <a:srgbClr val="FFFFFF"/>
                      </a:solidFill>
                      <a:prstDash val="solid"/>
                    </a:lnT>
                    <a:lnB w="38100">
                      <a:solidFill>
                        <a:srgbClr val="D21B1A"/>
                      </a:solidFill>
                      <a:prstDash val="solid"/>
                    </a:lnB>
                    <a:solidFill>
                      <a:srgbClr val="CCD9EB"/>
                    </a:solidFill>
                  </a:tcPr>
                </a:tc>
                <a:tc>
                  <a:txBody>
                    <a:bodyPr/>
                    <a:lstStyle/>
                    <a:p>
                      <a:pPr algn="ctr">
                        <a:lnSpc>
                          <a:spcPct val="100000"/>
                        </a:lnSpc>
                        <a:spcBef>
                          <a:spcPts val="930"/>
                        </a:spcBef>
                      </a:pPr>
                      <a:r>
                        <a:rPr sz="1400" spc="-10" dirty="0">
                          <a:latin typeface="Meiryo UI"/>
                          <a:cs typeface="Meiryo UI"/>
                        </a:rPr>
                        <a:t>2028/2/18</a:t>
                      </a:r>
                      <a:endParaRPr sz="1400">
                        <a:latin typeface="Meiryo UI"/>
                        <a:cs typeface="Meiryo UI"/>
                      </a:endParaRPr>
                    </a:p>
                    <a:p>
                      <a:pPr marL="635" algn="ctr">
                        <a:lnSpc>
                          <a:spcPct val="100000"/>
                        </a:lnSpc>
                      </a:pPr>
                      <a:r>
                        <a:rPr sz="1400" spc="-15" dirty="0">
                          <a:latin typeface="Meiryo UI"/>
                          <a:cs typeface="Meiryo UI"/>
                        </a:rPr>
                        <a:t>上限閾値</a:t>
                      </a:r>
                      <a:endParaRPr sz="1400">
                        <a:latin typeface="Meiryo UI"/>
                        <a:cs typeface="Meiryo UI"/>
                      </a:endParaRPr>
                    </a:p>
                  </a:txBody>
                  <a:tcPr marL="0" marR="0" marT="118110" marB="0">
                    <a:lnL w="12700">
                      <a:solidFill>
                        <a:srgbClr val="FFFFFF"/>
                      </a:solidFill>
                      <a:prstDash val="solid"/>
                    </a:lnL>
                    <a:lnR w="12700">
                      <a:solidFill>
                        <a:srgbClr val="D21B1A"/>
                      </a:solidFill>
                      <a:prstDash val="solid"/>
                    </a:lnR>
                    <a:lnT w="12700">
                      <a:solidFill>
                        <a:srgbClr val="FFFFFF"/>
                      </a:solidFill>
                      <a:prstDash val="solid"/>
                    </a:lnT>
                    <a:lnB w="38100">
                      <a:solidFill>
                        <a:srgbClr val="D21B1A"/>
                      </a:solidFill>
                      <a:prstDash val="solid"/>
                    </a:lnB>
                    <a:solidFill>
                      <a:srgbClr val="CCD9EB"/>
                    </a:solidFill>
                  </a:tcPr>
                </a:tc>
                <a:extLst>
                  <a:ext uri="{0D108BD9-81ED-4DB2-BD59-A6C34878D82A}">
                    <a16:rowId xmlns:a16="http://schemas.microsoft.com/office/drawing/2014/main" val="10003"/>
                  </a:ext>
                </a:extLst>
              </a:tr>
              <a:tr h="370205">
                <a:tc>
                  <a:txBody>
                    <a:bodyPr/>
                    <a:lstStyle/>
                    <a:p>
                      <a:pPr marL="1270" algn="ctr">
                        <a:lnSpc>
                          <a:spcPct val="100000"/>
                        </a:lnSpc>
                        <a:spcBef>
                          <a:spcPts val="685"/>
                        </a:spcBef>
                      </a:pPr>
                      <a:r>
                        <a:rPr sz="1400" spc="-10" dirty="0">
                          <a:latin typeface="Meiryo UI"/>
                          <a:cs typeface="Meiryo UI"/>
                        </a:rPr>
                        <a:t>8</a:t>
                      </a:r>
                      <a:r>
                        <a:rPr sz="1400" spc="-50" dirty="0">
                          <a:latin typeface="Meiryo UI"/>
                          <a:cs typeface="Meiryo UI"/>
                        </a:rPr>
                        <a:t>条</a:t>
                      </a:r>
                      <a:endParaRPr sz="1400">
                        <a:latin typeface="Meiryo UI"/>
                        <a:cs typeface="Meiryo UI"/>
                      </a:endParaRPr>
                    </a:p>
                  </a:txBody>
                  <a:tcPr marL="0" marR="0" marT="86995" marB="0">
                    <a:lnL w="12700">
                      <a:solidFill>
                        <a:srgbClr val="FFFFFF"/>
                      </a:solidFill>
                      <a:prstDash val="solid"/>
                    </a:lnL>
                    <a:lnR w="12700">
                      <a:solidFill>
                        <a:srgbClr val="FFFFFF"/>
                      </a:solidFill>
                      <a:prstDash val="solid"/>
                    </a:lnR>
                    <a:lnT w="38100">
                      <a:solidFill>
                        <a:srgbClr val="D21B1A"/>
                      </a:solidFill>
                      <a:prstDash val="solid"/>
                    </a:lnT>
                    <a:lnB w="38100">
                      <a:solidFill>
                        <a:srgbClr val="D21B1A"/>
                      </a:solidFill>
                      <a:prstDash val="solid"/>
                    </a:lnB>
                    <a:solidFill>
                      <a:srgbClr val="E7ECF5"/>
                    </a:solidFill>
                  </a:tcPr>
                </a:tc>
                <a:tc>
                  <a:txBody>
                    <a:bodyPr/>
                    <a:lstStyle/>
                    <a:p>
                      <a:pPr marL="92075">
                        <a:lnSpc>
                          <a:spcPct val="100000"/>
                        </a:lnSpc>
                        <a:spcBef>
                          <a:spcPts val="685"/>
                        </a:spcBef>
                      </a:pPr>
                      <a:r>
                        <a:rPr sz="1400" spc="-20" dirty="0">
                          <a:latin typeface="Meiryo UI"/>
                          <a:cs typeface="Meiryo UI"/>
                        </a:rPr>
                        <a:t>リサイクル含有量</a:t>
                      </a:r>
                      <a:endParaRPr sz="1400">
                        <a:latin typeface="Meiryo UI"/>
                        <a:cs typeface="Meiryo UI"/>
                      </a:endParaRPr>
                    </a:p>
                  </a:txBody>
                  <a:tcPr marL="0" marR="0" marT="86995" marB="0">
                    <a:lnL w="12700">
                      <a:solidFill>
                        <a:srgbClr val="FFFFFF"/>
                      </a:solidFill>
                      <a:prstDash val="solid"/>
                    </a:lnL>
                    <a:lnR w="12700">
                      <a:solidFill>
                        <a:srgbClr val="FFFFFF"/>
                      </a:solidFill>
                      <a:prstDash val="solid"/>
                    </a:lnR>
                    <a:lnT w="38100">
                      <a:solidFill>
                        <a:srgbClr val="D21B1A"/>
                      </a:solidFill>
                      <a:prstDash val="solid"/>
                    </a:lnT>
                    <a:lnB w="38100">
                      <a:solidFill>
                        <a:srgbClr val="D21B1A"/>
                      </a:solidFill>
                      <a:prstDash val="solid"/>
                    </a:lnB>
                    <a:solidFill>
                      <a:srgbClr val="E7ECF5"/>
                    </a:solidFill>
                  </a:tcPr>
                </a:tc>
                <a:tc>
                  <a:txBody>
                    <a:bodyPr/>
                    <a:lstStyle/>
                    <a:p>
                      <a:pPr marL="635" algn="ctr">
                        <a:lnSpc>
                          <a:spcPct val="100000"/>
                        </a:lnSpc>
                        <a:spcBef>
                          <a:spcPts val="685"/>
                        </a:spcBef>
                      </a:pPr>
                      <a:r>
                        <a:rPr sz="1400" spc="-10" dirty="0">
                          <a:latin typeface="Meiryo UI"/>
                          <a:cs typeface="Meiryo UI"/>
                        </a:rPr>
                        <a:t>2028/8/18</a:t>
                      </a:r>
                      <a:endParaRPr sz="1400">
                        <a:latin typeface="Meiryo UI"/>
                        <a:cs typeface="Meiryo UI"/>
                      </a:endParaRPr>
                    </a:p>
                  </a:txBody>
                  <a:tcPr marL="0" marR="0" marT="86995" marB="0">
                    <a:lnL w="12700">
                      <a:solidFill>
                        <a:srgbClr val="FFFFFF"/>
                      </a:solidFill>
                      <a:prstDash val="solid"/>
                    </a:lnL>
                    <a:lnR w="12700">
                      <a:solidFill>
                        <a:srgbClr val="FFFFFF"/>
                      </a:solidFill>
                      <a:prstDash val="solid"/>
                    </a:lnR>
                    <a:lnT w="38100">
                      <a:solidFill>
                        <a:srgbClr val="D21B1A"/>
                      </a:solidFill>
                      <a:prstDash val="solid"/>
                    </a:lnT>
                    <a:lnB w="38100">
                      <a:solidFill>
                        <a:srgbClr val="D21B1A"/>
                      </a:solidFill>
                      <a:prstDash val="solid"/>
                    </a:lnB>
                    <a:solidFill>
                      <a:srgbClr val="E7ECF5"/>
                    </a:solidFill>
                  </a:tcPr>
                </a:tc>
                <a:extLst>
                  <a:ext uri="{0D108BD9-81ED-4DB2-BD59-A6C34878D82A}">
                    <a16:rowId xmlns:a16="http://schemas.microsoft.com/office/drawing/2014/main" val="10004"/>
                  </a:ext>
                </a:extLst>
              </a:tr>
              <a:tr h="400685">
                <a:tc>
                  <a:txBody>
                    <a:bodyPr/>
                    <a:lstStyle/>
                    <a:p>
                      <a:pPr algn="ctr">
                        <a:lnSpc>
                          <a:spcPct val="100000"/>
                        </a:lnSpc>
                        <a:spcBef>
                          <a:spcPts val="840"/>
                        </a:spcBef>
                      </a:pPr>
                      <a:r>
                        <a:rPr sz="1400" spc="-10" dirty="0">
                          <a:latin typeface="Meiryo UI"/>
                          <a:cs typeface="Meiryo UI"/>
                        </a:rPr>
                        <a:t>48</a:t>
                      </a:r>
                      <a:r>
                        <a:rPr sz="1400" spc="-50" dirty="0">
                          <a:latin typeface="Meiryo UI"/>
                          <a:cs typeface="Meiryo UI"/>
                        </a:rPr>
                        <a:t>条</a:t>
                      </a:r>
                      <a:endParaRPr sz="1400">
                        <a:latin typeface="Meiryo UI"/>
                        <a:cs typeface="Meiryo UI"/>
                      </a:endParaRPr>
                    </a:p>
                  </a:txBody>
                  <a:tcPr marL="0" marR="0" marT="106680" marB="0">
                    <a:lnL w="12700">
                      <a:solidFill>
                        <a:srgbClr val="D21B1A"/>
                      </a:solidFill>
                      <a:prstDash val="solid"/>
                    </a:lnL>
                    <a:lnR w="12700">
                      <a:solidFill>
                        <a:srgbClr val="FFFFFF"/>
                      </a:solidFill>
                      <a:prstDash val="solid"/>
                    </a:lnR>
                    <a:lnT w="38100">
                      <a:solidFill>
                        <a:srgbClr val="D21B1A"/>
                      </a:solidFill>
                      <a:prstDash val="solid"/>
                    </a:lnT>
                    <a:lnB w="38100">
                      <a:solidFill>
                        <a:srgbClr val="D21B1A"/>
                      </a:solidFill>
                      <a:prstDash val="solid"/>
                    </a:lnB>
                    <a:solidFill>
                      <a:srgbClr val="CCD9EB"/>
                    </a:solidFill>
                  </a:tcPr>
                </a:tc>
                <a:tc>
                  <a:txBody>
                    <a:bodyPr/>
                    <a:lstStyle/>
                    <a:p>
                      <a:pPr marL="92075">
                        <a:lnSpc>
                          <a:spcPct val="100000"/>
                        </a:lnSpc>
                        <a:spcBef>
                          <a:spcPts val="840"/>
                        </a:spcBef>
                      </a:pPr>
                      <a:r>
                        <a:rPr sz="1400" spc="-10" dirty="0">
                          <a:latin typeface="Meiryo UI"/>
                          <a:cs typeface="Meiryo UI"/>
                        </a:rPr>
                        <a:t>デューデリジェンス</a:t>
                      </a:r>
                      <a:endParaRPr sz="1400">
                        <a:latin typeface="Meiryo UI"/>
                        <a:cs typeface="Meiryo UI"/>
                      </a:endParaRPr>
                    </a:p>
                  </a:txBody>
                  <a:tcPr marL="0" marR="0" marT="106680" marB="0">
                    <a:lnL w="12700">
                      <a:solidFill>
                        <a:srgbClr val="FFFFFF"/>
                      </a:solidFill>
                      <a:prstDash val="solid"/>
                    </a:lnL>
                    <a:lnR w="12700">
                      <a:solidFill>
                        <a:srgbClr val="FFFFFF"/>
                      </a:solidFill>
                      <a:prstDash val="solid"/>
                    </a:lnR>
                    <a:lnT w="38100">
                      <a:solidFill>
                        <a:srgbClr val="D21B1A"/>
                      </a:solidFill>
                      <a:prstDash val="solid"/>
                    </a:lnT>
                    <a:lnB w="38100">
                      <a:solidFill>
                        <a:srgbClr val="D21B1A"/>
                      </a:solidFill>
                      <a:prstDash val="solid"/>
                    </a:lnB>
                    <a:solidFill>
                      <a:srgbClr val="CCD9EB"/>
                    </a:solidFill>
                  </a:tcPr>
                </a:tc>
                <a:tc>
                  <a:txBody>
                    <a:bodyPr/>
                    <a:lstStyle/>
                    <a:p>
                      <a:pPr marL="635" algn="ctr">
                        <a:lnSpc>
                          <a:spcPct val="100000"/>
                        </a:lnSpc>
                        <a:spcBef>
                          <a:spcPts val="840"/>
                        </a:spcBef>
                      </a:pPr>
                      <a:r>
                        <a:rPr sz="1400" spc="-10" dirty="0">
                          <a:latin typeface="Meiryo UI"/>
                          <a:cs typeface="Meiryo UI"/>
                        </a:rPr>
                        <a:t>2025/8/18</a:t>
                      </a:r>
                      <a:endParaRPr sz="1400">
                        <a:latin typeface="Meiryo UI"/>
                        <a:cs typeface="Meiryo UI"/>
                      </a:endParaRPr>
                    </a:p>
                  </a:txBody>
                  <a:tcPr marL="0" marR="0" marT="106680" marB="0">
                    <a:lnL w="12700">
                      <a:solidFill>
                        <a:srgbClr val="FFFFFF"/>
                      </a:solidFill>
                      <a:prstDash val="solid"/>
                    </a:lnL>
                    <a:lnR w="12700">
                      <a:solidFill>
                        <a:srgbClr val="D21B1A"/>
                      </a:solidFill>
                      <a:prstDash val="solid"/>
                    </a:lnR>
                    <a:lnT w="38100">
                      <a:solidFill>
                        <a:srgbClr val="D21B1A"/>
                      </a:solidFill>
                      <a:prstDash val="solid"/>
                    </a:lnT>
                    <a:lnB w="38100">
                      <a:solidFill>
                        <a:srgbClr val="D21B1A"/>
                      </a:solidFill>
                      <a:prstDash val="solid"/>
                    </a:lnB>
                    <a:solidFill>
                      <a:srgbClr val="CCD9EB"/>
                    </a:solidFill>
                  </a:tcPr>
                </a:tc>
                <a:extLst>
                  <a:ext uri="{0D108BD9-81ED-4DB2-BD59-A6C34878D82A}">
                    <a16:rowId xmlns:a16="http://schemas.microsoft.com/office/drawing/2014/main" val="10005"/>
                  </a:ext>
                </a:extLst>
              </a:tr>
              <a:tr h="683895">
                <a:tc>
                  <a:txBody>
                    <a:bodyPr/>
                    <a:lstStyle/>
                    <a:p>
                      <a:pPr marL="1270" algn="ctr">
                        <a:lnSpc>
                          <a:spcPct val="100000"/>
                        </a:lnSpc>
                        <a:spcBef>
                          <a:spcPts val="420"/>
                        </a:spcBef>
                      </a:pPr>
                      <a:r>
                        <a:rPr sz="1400" spc="-25" dirty="0">
                          <a:latin typeface="Meiryo UI"/>
                          <a:cs typeface="Meiryo UI"/>
                        </a:rPr>
                        <a:t>77</a:t>
                      </a:r>
                      <a:endParaRPr sz="1400">
                        <a:latin typeface="Meiryo UI"/>
                        <a:cs typeface="Meiryo UI"/>
                      </a:endParaRPr>
                    </a:p>
                    <a:p>
                      <a:pPr marL="2540" algn="ctr">
                        <a:lnSpc>
                          <a:spcPct val="100000"/>
                        </a:lnSpc>
                        <a:spcBef>
                          <a:spcPts val="5"/>
                        </a:spcBef>
                      </a:pPr>
                      <a:r>
                        <a:rPr sz="1050" spc="-20" dirty="0">
                          <a:latin typeface="Meiryo UI"/>
                          <a:cs typeface="Meiryo UI"/>
                        </a:rPr>
                        <a:t>（78）</a:t>
                      </a:r>
                      <a:endParaRPr sz="1050">
                        <a:latin typeface="Meiryo UI"/>
                        <a:cs typeface="Meiryo UI"/>
                      </a:endParaRPr>
                    </a:p>
                    <a:p>
                      <a:pPr algn="ctr">
                        <a:lnSpc>
                          <a:spcPct val="100000"/>
                        </a:lnSpc>
                      </a:pPr>
                      <a:r>
                        <a:rPr sz="1400" spc="-50" dirty="0">
                          <a:latin typeface="Meiryo UI"/>
                          <a:cs typeface="Meiryo UI"/>
                        </a:rPr>
                        <a:t>条</a:t>
                      </a:r>
                      <a:endParaRPr sz="1400">
                        <a:latin typeface="Meiryo UI"/>
                        <a:cs typeface="Meiryo UI"/>
                      </a:endParaRPr>
                    </a:p>
                  </a:txBody>
                  <a:tcPr marL="0" marR="0" marT="53340" marB="0">
                    <a:lnL w="12700">
                      <a:solidFill>
                        <a:srgbClr val="FFFFFF"/>
                      </a:solidFill>
                      <a:prstDash val="solid"/>
                    </a:lnL>
                    <a:lnR w="12700">
                      <a:solidFill>
                        <a:srgbClr val="FFFFFF"/>
                      </a:solidFill>
                      <a:prstDash val="solid"/>
                    </a:lnR>
                    <a:lnT w="38100">
                      <a:solidFill>
                        <a:srgbClr val="D21B1A"/>
                      </a:solidFill>
                      <a:prstDash val="solid"/>
                    </a:lnT>
                    <a:lnB w="12700">
                      <a:solidFill>
                        <a:srgbClr val="FFFFFF"/>
                      </a:solidFill>
                      <a:prstDash val="solid"/>
                    </a:lnB>
                    <a:solidFill>
                      <a:srgbClr val="E7ECF5"/>
                    </a:solidFill>
                  </a:tcPr>
                </a:tc>
                <a:tc>
                  <a:txBody>
                    <a:bodyPr/>
                    <a:lstStyle/>
                    <a:p>
                      <a:pPr>
                        <a:lnSpc>
                          <a:spcPct val="100000"/>
                        </a:lnSpc>
                        <a:spcBef>
                          <a:spcPts val="280"/>
                        </a:spcBef>
                      </a:pPr>
                      <a:endParaRPr sz="1400">
                        <a:latin typeface="Times New Roman"/>
                        <a:cs typeface="Times New Roman"/>
                      </a:endParaRPr>
                    </a:p>
                    <a:p>
                      <a:pPr marL="92075">
                        <a:lnSpc>
                          <a:spcPct val="100000"/>
                        </a:lnSpc>
                        <a:spcBef>
                          <a:spcPts val="5"/>
                        </a:spcBef>
                      </a:pPr>
                      <a:r>
                        <a:rPr sz="1400" spc="-20" dirty="0">
                          <a:latin typeface="Meiryo UI"/>
                          <a:cs typeface="Meiryo UI"/>
                        </a:rPr>
                        <a:t>バッテリーパスポート</a:t>
                      </a:r>
                      <a:endParaRPr sz="1400">
                        <a:latin typeface="Meiryo UI"/>
                        <a:cs typeface="Meiryo UI"/>
                      </a:endParaRPr>
                    </a:p>
                  </a:txBody>
                  <a:tcPr marL="0" marR="0" marT="35560" marB="0">
                    <a:lnL w="12700">
                      <a:solidFill>
                        <a:srgbClr val="FFFFFF"/>
                      </a:solidFill>
                      <a:prstDash val="solid"/>
                    </a:lnL>
                    <a:lnR w="12700">
                      <a:solidFill>
                        <a:srgbClr val="FFFFFF"/>
                      </a:solidFill>
                      <a:prstDash val="solid"/>
                    </a:lnR>
                    <a:lnT w="38100">
                      <a:solidFill>
                        <a:srgbClr val="D21B1A"/>
                      </a:solidFill>
                      <a:prstDash val="solid"/>
                    </a:lnT>
                    <a:lnB w="12700">
                      <a:solidFill>
                        <a:srgbClr val="FFFFFF"/>
                      </a:solidFill>
                      <a:prstDash val="solid"/>
                    </a:lnB>
                    <a:solidFill>
                      <a:srgbClr val="E7ECF5"/>
                    </a:solidFill>
                  </a:tcPr>
                </a:tc>
                <a:tc>
                  <a:txBody>
                    <a:bodyPr/>
                    <a:lstStyle/>
                    <a:p>
                      <a:pPr>
                        <a:lnSpc>
                          <a:spcPct val="100000"/>
                        </a:lnSpc>
                        <a:spcBef>
                          <a:spcPts val="280"/>
                        </a:spcBef>
                      </a:pPr>
                      <a:endParaRPr sz="1400">
                        <a:latin typeface="Times New Roman"/>
                        <a:cs typeface="Times New Roman"/>
                      </a:endParaRPr>
                    </a:p>
                    <a:p>
                      <a:pPr algn="ctr">
                        <a:lnSpc>
                          <a:spcPct val="100000"/>
                        </a:lnSpc>
                        <a:spcBef>
                          <a:spcPts val="5"/>
                        </a:spcBef>
                      </a:pPr>
                      <a:r>
                        <a:rPr sz="1400" spc="-10" dirty="0">
                          <a:latin typeface="Meiryo UI"/>
                          <a:cs typeface="Meiryo UI"/>
                        </a:rPr>
                        <a:t>2027/2/18</a:t>
                      </a:r>
                      <a:endParaRPr sz="1400">
                        <a:latin typeface="Meiryo UI"/>
                        <a:cs typeface="Meiryo UI"/>
                      </a:endParaRPr>
                    </a:p>
                  </a:txBody>
                  <a:tcPr marL="0" marR="0" marT="35560" marB="0">
                    <a:lnL w="12700">
                      <a:solidFill>
                        <a:srgbClr val="FFFFFF"/>
                      </a:solidFill>
                      <a:prstDash val="solid"/>
                    </a:lnL>
                    <a:lnR w="12700">
                      <a:solidFill>
                        <a:srgbClr val="FFFFFF"/>
                      </a:solidFill>
                      <a:prstDash val="solid"/>
                    </a:lnR>
                    <a:lnT w="38100">
                      <a:solidFill>
                        <a:srgbClr val="D21B1A"/>
                      </a:solidFill>
                      <a:prstDash val="solid"/>
                    </a:lnT>
                    <a:lnB w="12700">
                      <a:solidFill>
                        <a:srgbClr val="FFFFFF"/>
                      </a:solidFill>
                      <a:prstDash val="solid"/>
                    </a:lnB>
                    <a:solidFill>
                      <a:srgbClr val="E7ECF5"/>
                    </a:solidFill>
                  </a:tcPr>
                </a:tc>
                <a:extLst>
                  <a:ext uri="{0D108BD9-81ED-4DB2-BD59-A6C34878D82A}">
                    <a16:rowId xmlns:a16="http://schemas.microsoft.com/office/drawing/2014/main" val="10006"/>
                  </a:ext>
                </a:extLst>
              </a:tr>
            </a:tbl>
          </a:graphicData>
        </a:graphic>
      </p:graphicFrame>
      <p:sp>
        <p:nvSpPr>
          <p:cNvPr id="12" name="object 12"/>
          <p:cNvSpPr txBox="1"/>
          <p:nvPr/>
        </p:nvSpPr>
        <p:spPr>
          <a:xfrm>
            <a:off x="337058" y="1882267"/>
            <a:ext cx="11513820" cy="269240"/>
          </a:xfrm>
          <a:prstGeom prst="rect">
            <a:avLst/>
          </a:prstGeom>
        </p:spPr>
        <p:txBody>
          <a:bodyPr vert="horz" wrap="square" lIns="0" tIns="12065" rIns="0" bIns="0" rtlCol="0">
            <a:spAutoFit/>
          </a:bodyPr>
          <a:lstStyle/>
          <a:p>
            <a:pPr marL="12700">
              <a:lnSpc>
                <a:spcPct val="100000"/>
              </a:lnSpc>
              <a:spcBef>
                <a:spcPts val="95"/>
              </a:spcBef>
              <a:tabLst>
                <a:tab pos="2833370" algn="l"/>
                <a:tab pos="7464425" algn="l"/>
                <a:tab pos="7720965" algn="l"/>
                <a:tab pos="11500485" algn="l"/>
              </a:tabLst>
            </a:pPr>
            <a:r>
              <a:rPr sz="2400" u="heavy" baseline="1736" dirty="0">
                <a:solidFill>
                  <a:srgbClr val="01526F"/>
                </a:solidFill>
                <a:uFill>
                  <a:solidFill>
                    <a:srgbClr val="01526F"/>
                  </a:solidFill>
                </a:uFill>
                <a:latin typeface="Times New Roman"/>
                <a:cs typeface="Times New Roman"/>
              </a:rPr>
              <a:t>	</a:t>
            </a:r>
            <a:r>
              <a:rPr sz="2400" b="1" u="heavy" spc="-37" baseline="1736" dirty="0">
                <a:solidFill>
                  <a:srgbClr val="01526F"/>
                </a:solidFill>
                <a:uFill>
                  <a:solidFill>
                    <a:srgbClr val="01526F"/>
                  </a:solidFill>
                </a:uFill>
                <a:latin typeface="Meiryo UI"/>
                <a:cs typeface="Meiryo UI"/>
              </a:rPr>
              <a:t>欧州電池規則</a:t>
            </a:r>
            <a:r>
              <a:rPr sz="2400" b="1" u="heavy" spc="-30" baseline="1736" dirty="0">
                <a:solidFill>
                  <a:srgbClr val="01526F"/>
                </a:solidFill>
                <a:uFill>
                  <a:solidFill>
                    <a:srgbClr val="01526F"/>
                  </a:solidFill>
                </a:uFill>
                <a:latin typeface="Meiryo UI"/>
                <a:cs typeface="Meiryo UI"/>
              </a:rPr>
              <a:t>の</a:t>
            </a:r>
            <a:r>
              <a:rPr sz="2400" b="1" u="heavy" spc="-37" baseline="1736" dirty="0">
                <a:solidFill>
                  <a:srgbClr val="01526F"/>
                </a:solidFill>
                <a:uFill>
                  <a:solidFill>
                    <a:srgbClr val="01526F"/>
                  </a:solidFill>
                </a:uFill>
                <a:latin typeface="Meiryo UI"/>
                <a:cs typeface="Meiryo UI"/>
              </a:rPr>
              <a:t>範</a:t>
            </a:r>
            <a:r>
              <a:rPr sz="2400" b="1" u="heavy" spc="-75" baseline="1736" dirty="0">
                <a:solidFill>
                  <a:srgbClr val="01526F"/>
                </a:solidFill>
                <a:uFill>
                  <a:solidFill>
                    <a:srgbClr val="01526F"/>
                  </a:solidFill>
                </a:uFill>
                <a:latin typeface="Meiryo UI"/>
                <a:cs typeface="Meiryo UI"/>
              </a:rPr>
              <a:t>囲</a:t>
            </a:r>
            <a:r>
              <a:rPr sz="2400" b="1" u="heavy" baseline="1736" dirty="0">
                <a:solidFill>
                  <a:srgbClr val="01526F"/>
                </a:solidFill>
                <a:uFill>
                  <a:solidFill>
                    <a:srgbClr val="01526F"/>
                  </a:solidFill>
                </a:uFill>
                <a:latin typeface="Meiryo UI"/>
                <a:cs typeface="Meiryo UI"/>
              </a:rPr>
              <a:t>	</a:t>
            </a:r>
            <a:r>
              <a:rPr sz="2400" b="1" u="none" baseline="1736" dirty="0">
                <a:solidFill>
                  <a:srgbClr val="01526F"/>
                </a:solidFill>
                <a:latin typeface="Meiryo UI"/>
                <a:cs typeface="Meiryo UI"/>
              </a:rPr>
              <a:t>	</a:t>
            </a:r>
            <a:r>
              <a:rPr sz="1600" b="1" u="heavy" spc="500" dirty="0">
                <a:solidFill>
                  <a:srgbClr val="01526F"/>
                </a:solidFill>
                <a:uFill>
                  <a:solidFill>
                    <a:srgbClr val="01526F"/>
                  </a:solidFill>
                </a:uFill>
                <a:latin typeface="Meiryo UI"/>
                <a:cs typeface="Meiryo UI"/>
              </a:rPr>
              <a:t>  </a:t>
            </a:r>
            <a:r>
              <a:rPr sz="1600" b="1" u="heavy" spc="-20" dirty="0">
                <a:solidFill>
                  <a:srgbClr val="01526F"/>
                </a:solidFill>
                <a:uFill>
                  <a:solidFill>
                    <a:srgbClr val="01526F"/>
                  </a:solidFill>
                </a:uFill>
                <a:latin typeface="Meiryo UI"/>
                <a:cs typeface="Meiryo UI"/>
              </a:rPr>
              <a:t>マイ</a:t>
            </a:r>
            <a:r>
              <a:rPr sz="1600" b="1" u="heavy" spc="-30" dirty="0">
                <a:solidFill>
                  <a:srgbClr val="01526F"/>
                </a:solidFill>
                <a:uFill>
                  <a:solidFill>
                    <a:srgbClr val="01526F"/>
                  </a:solidFill>
                </a:uFill>
                <a:latin typeface="Meiryo UI"/>
                <a:cs typeface="Meiryo UI"/>
              </a:rPr>
              <a:t>ル</a:t>
            </a:r>
            <a:r>
              <a:rPr sz="1600" b="1" u="heavy" spc="-20" dirty="0">
                <a:solidFill>
                  <a:srgbClr val="01526F"/>
                </a:solidFill>
                <a:uFill>
                  <a:solidFill>
                    <a:srgbClr val="01526F"/>
                  </a:solidFill>
                </a:uFill>
                <a:latin typeface="Meiryo UI"/>
                <a:cs typeface="Meiryo UI"/>
              </a:rPr>
              <a:t>スト</a:t>
            </a:r>
            <a:r>
              <a:rPr sz="1600" b="1" u="heavy" spc="-25" dirty="0">
                <a:solidFill>
                  <a:srgbClr val="01526F"/>
                </a:solidFill>
                <a:uFill>
                  <a:solidFill>
                    <a:srgbClr val="01526F"/>
                  </a:solidFill>
                </a:uFill>
                <a:latin typeface="Meiryo UI"/>
                <a:cs typeface="Meiryo UI"/>
              </a:rPr>
              <a:t>ー</a:t>
            </a:r>
            <a:r>
              <a:rPr sz="1600" b="1" u="heavy" spc="-10" dirty="0">
                <a:solidFill>
                  <a:srgbClr val="01526F"/>
                </a:solidFill>
                <a:uFill>
                  <a:solidFill>
                    <a:srgbClr val="01526F"/>
                  </a:solidFill>
                </a:uFill>
                <a:latin typeface="Meiryo UI"/>
                <a:cs typeface="Meiryo UI"/>
              </a:rPr>
              <a:t>ン</a:t>
            </a:r>
            <a:r>
              <a:rPr sz="1200" b="1" u="heavy" dirty="0">
                <a:solidFill>
                  <a:srgbClr val="01526F"/>
                </a:solidFill>
                <a:uFill>
                  <a:solidFill>
                    <a:srgbClr val="01526F"/>
                  </a:solidFill>
                </a:uFill>
                <a:latin typeface="Meiryo UI"/>
                <a:cs typeface="Meiryo UI"/>
              </a:rPr>
              <a:t>（欧州電池規則</a:t>
            </a:r>
            <a:r>
              <a:rPr sz="1200" b="1" u="heavy" spc="-10" dirty="0">
                <a:solidFill>
                  <a:srgbClr val="01526F"/>
                </a:solidFill>
                <a:uFill>
                  <a:solidFill>
                    <a:srgbClr val="01526F"/>
                  </a:solidFill>
                </a:uFill>
                <a:latin typeface="Meiryo UI"/>
                <a:cs typeface="Meiryo UI"/>
              </a:rPr>
              <a:t>2023/7/28</a:t>
            </a:r>
            <a:r>
              <a:rPr sz="1200" b="1" u="heavy" dirty="0">
                <a:solidFill>
                  <a:srgbClr val="01526F"/>
                </a:solidFill>
                <a:uFill>
                  <a:solidFill>
                    <a:srgbClr val="01526F"/>
                  </a:solidFill>
                </a:uFill>
                <a:latin typeface="Meiryo UI"/>
                <a:cs typeface="Meiryo UI"/>
              </a:rPr>
              <a:t>版）	</a:t>
            </a:r>
            <a:endParaRPr sz="1200">
              <a:latin typeface="Meiryo UI"/>
              <a:cs typeface="Meiryo UI"/>
            </a:endParaRPr>
          </a:p>
        </p:txBody>
      </p:sp>
      <p:sp>
        <p:nvSpPr>
          <p:cNvPr id="13" name="object 13"/>
          <p:cNvSpPr txBox="1"/>
          <p:nvPr/>
        </p:nvSpPr>
        <p:spPr>
          <a:xfrm>
            <a:off x="2082800" y="6592010"/>
            <a:ext cx="5808345" cy="193675"/>
          </a:xfrm>
          <a:prstGeom prst="rect">
            <a:avLst/>
          </a:prstGeom>
        </p:spPr>
        <p:txBody>
          <a:bodyPr vert="horz" wrap="square" lIns="0" tIns="12700" rIns="0" bIns="0" rtlCol="0">
            <a:spAutoFit/>
          </a:bodyPr>
          <a:lstStyle/>
          <a:p>
            <a:pPr marL="12700">
              <a:lnSpc>
                <a:spcPct val="100000"/>
              </a:lnSpc>
              <a:spcBef>
                <a:spcPts val="100"/>
              </a:spcBef>
            </a:pPr>
            <a:r>
              <a:rPr sz="1100" dirty="0">
                <a:latin typeface="Meiryo UI"/>
                <a:cs typeface="Meiryo UI"/>
              </a:rPr>
              <a:t>出典：EC</a:t>
            </a:r>
            <a:r>
              <a:rPr sz="1100" spc="-20" dirty="0">
                <a:latin typeface="Meiryo UI"/>
                <a:cs typeface="Meiryo UI"/>
              </a:rPr>
              <a:t> 「</a:t>
            </a:r>
            <a:r>
              <a:rPr sz="1100" dirty="0">
                <a:latin typeface="Meiryo UI"/>
                <a:cs typeface="Meiryo UI"/>
              </a:rPr>
              <a:t>European</a:t>
            </a:r>
            <a:r>
              <a:rPr sz="1100" spc="-50" dirty="0">
                <a:latin typeface="Meiryo UI"/>
                <a:cs typeface="Meiryo UI"/>
              </a:rPr>
              <a:t> </a:t>
            </a:r>
            <a:r>
              <a:rPr sz="1100" dirty="0">
                <a:latin typeface="Meiryo UI"/>
                <a:cs typeface="Meiryo UI"/>
              </a:rPr>
              <a:t>Battery</a:t>
            </a:r>
            <a:r>
              <a:rPr sz="1100" spc="-35" dirty="0">
                <a:latin typeface="Meiryo UI"/>
                <a:cs typeface="Meiryo UI"/>
              </a:rPr>
              <a:t> </a:t>
            </a:r>
            <a:r>
              <a:rPr sz="1100" dirty="0">
                <a:latin typeface="Meiryo UI"/>
                <a:cs typeface="Meiryo UI"/>
              </a:rPr>
              <a:t>Alliance</a:t>
            </a:r>
            <a:r>
              <a:rPr sz="1100" spc="-15" dirty="0">
                <a:latin typeface="Meiryo UI"/>
                <a:cs typeface="Meiryo UI"/>
              </a:rPr>
              <a:t> </a:t>
            </a:r>
            <a:r>
              <a:rPr sz="1100" dirty="0">
                <a:latin typeface="Meiryo UI"/>
                <a:cs typeface="Meiryo UI"/>
              </a:rPr>
              <a:t>Deliverable</a:t>
            </a:r>
            <a:r>
              <a:rPr sz="1100" spc="-15" dirty="0">
                <a:latin typeface="Meiryo UI"/>
                <a:cs typeface="Meiryo UI"/>
              </a:rPr>
              <a:t> : </a:t>
            </a:r>
            <a:r>
              <a:rPr sz="1100" dirty="0">
                <a:latin typeface="Meiryo UI"/>
                <a:cs typeface="Meiryo UI"/>
              </a:rPr>
              <a:t>Industrial</a:t>
            </a:r>
            <a:r>
              <a:rPr sz="1100" spc="-55" dirty="0">
                <a:latin typeface="Meiryo UI"/>
                <a:cs typeface="Meiryo UI"/>
              </a:rPr>
              <a:t> </a:t>
            </a:r>
            <a:r>
              <a:rPr sz="1100" dirty="0">
                <a:latin typeface="Meiryo UI"/>
                <a:cs typeface="Meiryo UI"/>
              </a:rPr>
              <a:t>Policy</a:t>
            </a:r>
            <a:r>
              <a:rPr sz="1100" spc="-10" dirty="0">
                <a:latin typeface="Meiryo UI"/>
                <a:cs typeface="Meiryo UI"/>
              </a:rPr>
              <a:t>」をもとにDADC</a:t>
            </a:r>
            <a:r>
              <a:rPr sz="1100" spc="-25" dirty="0">
                <a:latin typeface="Meiryo UI"/>
                <a:cs typeface="Meiryo UI"/>
              </a:rPr>
              <a:t>で作成</a:t>
            </a:r>
            <a:endParaRPr sz="1100">
              <a:latin typeface="Meiryo UI"/>
              <a:cs typeface="Meiryo UI"/>
            </a:endParaRPr>
          </a:p>
        </p:txBody>
      </p:sp>
      <p:sp>
        <p:nvSpPr>
          <p:cNvPr id="14" name="object 14"/>
          <p:cNvSpPr txBox="1"/>
          <p:nvPr/>
        </p:nvSpPr>
        <p:spPr>
          <a:xfrm>
            <a:off x="3225545" y="2311145"/>
            <a:ext cx="1435735" cy="637540"/>
          </a:xfrm>
          <a:prstGeom prst="rect">
            <a:avLst/>
          </a:prstGeom>
          <a:ln w="31750">
            <a:solidFill>
              <a:srgbClr val="C00000"/>
            </a:solidFill>
          </a:ln>
        </p:spPr>
        <p:txBody>
          <a:bodyPr vert="horz" wrap="square" lIns="0" tIns="125095" rIns="0" bIns="0" rtlCol="0">
            <a:spAutoFit/>
          </a:bodyPr>
          <a:lstStyle/>
          <a:p>
            <a:pPr marL="154305">
              <a:lnSpc>
                <a:spcPct val="100000"/>
              </a:lnSpc>
              <a:spcBef>
                <a:spcPts val="985"/>
              </a:spcBef>
            </a:pPr>
            <a:r>
              <a:rPr sz="1000" spc="-5" dirty="0">
                <a:latin typeface="Meiryo UI"/>
                <a:cs typeface="Meiryo UI"/>
              </a:rPr>
              <a:t>【第</a:t>
            </a:r>
            <a:r>
              <a:rPr sz="1000" spc="-10" dirty="0">
                <a:latin typeface="Meiryo UI"/>
                <a:cs typeface="Meiryo UI"/>
              </a:rPr>
              <a:t>48</a:t>
            </a:r>
            <a:r>
              <a:rPr sz="1000" spc="-30" dirty="0">
                <a:latin typeface="Meiryo UI"/>
                <a:cs typeface="Meiryo UI"/>
              </a:rPr>
              <a:t>条】</a:t>
            </a:r>
            <a:endParaRPr sz="1000">
              <a:latin typeface="Meiryo UI"/>
              <a:cs typeface="Meiryo UI"/>
            </a:endParaRPr>
          </a:p>
          <a:p>
            <a:pPr marL="154305">
              <a:lnSpc>
                <a:spcPct val="100000"/>
              </a:lnSpc>
            </a:pPr>
            <a:r>
              <a:rPr sz="1000" spc="-20" dirty="0">
                <a:latin typeface="Meiryo UI"/>
                <a:cs typeface="Meiryo UI"/>
              </a:rPr>
              <a:t>デューデリジェンス</a:t>
            </a:r>
            <a:endParaRPr sz="1000">
              <a:latin typeface="Meiryo UI"/>
              <a:cs typeface="Meiryo UI"/>
            </a:endParaRPr>
          </a:p>
        </p:txBody>
      </p:sp>
      <p:sp>
        <p:nvSpPr>
          <p:cNvPr id="15" name="object 15"/>
          <p:cNvSpPr txBox="1"/>
          <p:nvPr/>
        </p:nvSpPr>
        <p:spPr>
          <a:xfrm>
            <a:off x="4487290" y="2971037"/>
            <a:ext cx="1210310" cy="482600"/>
          </a:xfrm>
          <a:prstGeom prst="rect">
            <a:avLst/>
          </a:prstGeom>
        </p:spPr>
        <p:txBody>
          <a:bodyPr vert="horz" wrap="square" lIns="0" tIns="12065" rIns="0" bIns="0" rtlCol="0">
            <a:spAutoFit/>
          </a:bodyPr>
          <a:lstStyle/>
          <a:p>
            <a:pPr>
              <a:lnSpc>
                <a:spcPct val="100000"/>
              </a:lnSpc>
              <a:spcBef>
                <a:spcPts val="95"/>
              </a:spcBef>
            </a:pPr>
            <a:r>
              <a:rPr sz="1000" spc="-5" dirty="0">
                <a:latin typeface="Meiryo UI"/>
                <a:cs typeface="Meiryo UI"/>
              </a:rPr>
              <a:t>【第</a:t>
            </a:r>
            <a:r>
              <a:rPr sz="1000" spc="-10" dirty="0">
                <a:latin typeface="Meiryo UI"/>
                <a:cs typeface="Meiryo UI"/>
              </a:rPr>
              <a:t>71</a:t>
            </a:r>
            <a:r>
              <a:rPr sz="1000" spc="-30" dirty="0">
                <a:latin typeface="Meiryo UI"/>
                <a:cs typeface="Meiryo UI"/>
              </a:rPr>
              <a:t>条】</a:t>
            </a:r>
            <a:endParaRPr sz="1000">
              <a:latin typeface="Meiryo UI"/>
              <a:cs typeface="Meiryo UI"/>
            </a:endParaRPr>
          </a:p>
          <a:p>
            <a:pPr marR="5080">
              <a:lnSpc>
                <a:spcPct val="100000"/>
              </a:lnSpc>
            </a:pPr>
            <a:r>
              <a:rPr sz="1000" spc="-20" dirty="0">
                <a:latin typeface="Meiryo UI"/>
                <a:cs typeface="Meiryo UI"/>
              </a:rPr>
              <a:t>リサイクル効率及び材料</a:t>
            </a:r>
            <a:r>
              <a:rPr sz="1000" spc="-30" dirty="0">
                <a:latin typeface="Meiryo UI"/>
                <a:cs typeface="Meiryo UI"/>
              </a:rPr>
              <a:t>リカバリーに関する目標</a:t>
            </a:r>
            <a:endParaRPr sz="1000">
              <a:latin typeface="Meiryo UI"/>
              <a:cs typeface="Meiryo UI"/>
            </a:endParaRPr>
          </a:p>
        </p:txBody>
      </p:sp>
      <p:sp>
        <p:nvSpPr>
          <p:cNvPr id="16" name="object 16"/>
          <p:cNvSpPr txBox="1"/>
          <p:nvPr/>
        </p:nvSpPr>
        <p:spPr>
          <a:xfrm>
            <a:off x="5214365" y="4050029"/>
            <a:ext cx="2171700" cy="195580"/>
          </a:xfrm>
          <a:prstGeom prst="rect">
            <a:avLst/>
          </a:prstGeom>
          <a:ln w="31750">
            <a:solidFill>
              <a:srgbClr val="C00000"/>
            </a:solidFill>
          </a:ln>
        </p:spPr>
        <p:txBody>
          <a:bodyPr vert="horz" wrap="square" lIns="0" tIns="15875" rIns="0" bIns="0" rtlCol="0">
            <a:spAutoFit/>
          </a:bodyPr>
          <a:lstStyle/>
          <a:p>
            <a:pPr marL="90170">
              <a:lnSpc>
                <a:spcPct val="100000"/>
              </a:lnSpc>
              <a:spcBef>
                <a:spcPts val="125"/>
              </a:spcBef>
            </a:pPr>
            <a:r>
              <a:rPr sz="1000" spc="-5" dirty="0">
                <a:latin typeface="Meiryo UI"/>
                <a:cs typeface="Meiryo UI"/>
              </a:rPr>
              <a:t>【第</a:t>
            </a:r>
            <a:r>
              <a:rPr sz="1000" spc="-10" dirty="0">
                <a:latin typeface="Meiryo UI"/>
                <a:cs typeface="Meiryo UI"/>
              </a:rPr>
              <a:t>7</a:t>
            </a:r>
            <a:r>
              <a:rPr sz="1000" spc="-20" dirty="0">
                <a:latin typeface="Meiryo UI"/>
                <a:cs typeface="Meiryo UI"/>
              </a:rPr>
              <a:t>条】カーボンフットプリント</a:t>
            </a:r>
            <a:endParaRPr sz="1000">
              <a:latin typeface="Meiryo UI"/>
              <a:cs typeface="Meiryo UI"/>
            </a:endParaRPr>
          </a:p>
        </p:txBody>
      </p:sp>
      <p:sp>
        <p:nvSpPr>
          <p:cNvPr id="17" name="object 17"/>
          <p:cNvSpPr txBox="1"/>
          <p:nvPr/>
        </p:nvSpPr>
        <p:spPr>
          <a:xfrm>
            <a:off x="5305044" y="3901566"/>
            <a:ext cx="1731645" cy="1452880"/>
          </a:xfrm>
          <a:prstGeom prst="rect">
            <a:avLst/>
          </a:prstGeom>
        </p:spPr>
        <p:txBody>
          <a:bodyPr vert="horz" wrap="square" lIns="0" tIns="12065" rIns="0" bIns="0" rtlCol="0">
            <a:spAutoFit/>
          </a:bodyPr>
          <a:lstStyle/>
          <a:p>
            <a:pPr>
              <a:lnSpc>
                <a:spcPct val="100000"/>
              </a:lnSpc>
              <a:spcBef>
                <a:spcPts val="95"/>
              </a:spcBef>
            </a:pPr>
            <a:r>
              <a:rPr sz="1000" spc="-5" dirty="0">
                <a:latin typeface="Meiryo UI"/>
                <a:cs typeface="Meiryo UI"/>
              </a:rPr>
              <a:t>【第</a:t>
            </a:r>
            <a:r>
              <a:rPr sz="1000" spc="-10" dirty="0">
                <a:latin typeface="Meiryo UI"/>
                <a:cs typeface="Meiryo UI"/>
              </a:rPr>
              <a:t>6</a:t>
            </a:r>
            <a:r>
              <a:rPr sz="1000" spc="-20" dirty="0">
                <a:latin typeface="Meiryo UI"/>
                <a:cs typeface="Meiryo UI"/>
              </a:rPr>
              <a:t>条】物質に関する制限</a:t>
            </a:r>
            <a:endParaRPr sz="1000">
              <a:latin typeface="Meiryo UI"/>
              <a:cs typeface="Meiryo UI"/>
            </a:endParaRPr>
          </a:p>
          <a:p>
            <a:pPr>
              <a:lnSpc>
                <a:spcPct val="100000"/>
              </a:lnSpc>
              <a:spcBef>
                <a:spcPts val="1200"/>
              </a:spcBef>
            </a:pPr>
            <a:r>
              <a:rPr sz="1000" spc="-5" dirty="0">
                <a:latin typeface="Meiryo UI"/>
                <a:cs typeface="Meiryo UI"/>
              </a:rPr>
              <a:t>【第</a:t>
            </a:r>
            <a:r>
              <a:rPr sz="1000" spc="-10" dirty="0">
                <a:latin typeface="Meiryo UI"/>
                <a:cs typeface="Meiryo UI"/>
              </a:rPr>
              <a:t>8</a:t>
            </a:r>
            <a:r>
              <a:rPr sz="1000" spc="-25" dirty="0">
                <a:latin typeface="Meiryo UI"/>
                <a:cs typeface="Meiryo UI"/>
              </a:rPr>
              <a:t>条】電池のリサイクル含有量</a:t>
            </a:r>
            <a:endParaRPr sz="1000">
              <a:latin typeface="Meiryo UI"/>
              <a:cs typeface="Meiryo UI"/>
            </a:endParaRPr>
          </a:p>
          <a:p>
            <a:pPr>
              <a:lnSpc>
                <a:spcPct val="100000"/>
              </a:lnSpc>
            </a:pPr>
            <a:r>
              <a:rPr sz="1000" spc="-5" dirty="0">
                <a:latin typeface="Meiryo UI"/>
                <a:cs typeface="Meiryo UI"/>
              </a:rPr>
              <a:t>【第</a:t>
            </a:r>
            <a:r>
              <a:rPr sz="1000" spc="-10" dirty="0">
                <a:latin typeface="Meiryo UI"/>
                <a:cs typeface="Meiryo UI"/>
              </a:rPr>
              <a:t>11</a:t>
            </a:r>
            <a:r>
              <a:rPr sz="1000" spc="-20" dirty="0">
                <a:latin typeface="Meiryo UI"/>
                <a:cs typeface="Meiryo UI"/>
              </a:rPr>
              <a:t>条】電池の着脱性・交換性</a:t>
            </a:r>
            <a:endParaRPr sz="1000">
              <a:latin typeface="Meiryo UI"/>
              <a:cs typeface="Meiryo UI"/>
            </a:endParaRPr>
          </a:p>
          <a:p>
            <a:pPr>
              <a:lnSpc>
                <a:spcPct val="100000"/>
              </a:lnSpc>
            </a:pPr>
            <a:r>
              <a:rPr sz="1000" spc="-5" dirty="0">
                <a:latin typeface="Meiryo UI"/>
                <a:cs typeface="Meiryo UI"/>
              </a:rPr>
              <a:t>【第</a:t>
            </a:r>
            <a:r>
              <a:rPr sz="1000" spc="-10" dirty="0">
                <a:latin typeface="Meiryo UI"/>
                <a:cs typeface="Meiryo UI"/>
              </a:rPr>
              <a:t>17</a:t>
            </a:r>
            <a:r>
              <a:rPr sz="1000" spc="-15" dirty="0">
                <a:latin typeface="Meiryo UI"/>
                <a:cs typeface="Meiryo UI"/>
              </a:rPr>
              <a:t>条】適合性評価手順</a:t>
            </a:r>
            <a:endParaRPr sz="1000">
              <a:latin typeface="Meiryo UI"/>
              <a:cs typeface="Meiryo UI"/>
            </a:endParaRPr>
          </a:p>
          <a:p>
            <a:pPr marL="241300">
              <a:lnSpc>
                <a:spcPct val="100000"/>
              </a:lnSpc>
              <a:spcBef>
                <a:spcPts val="1645"/>
              </a:spcBef>
            </a:pPr>
            <a:r>
              <a:rPr sz="1000" spc="-5" dirty="0">
                <a:latin typeface="Meiryo UI"/>
                <a:cs typeface="Meiryo UI"/>
              </a:rPr>
              <a:t>【第</a:t>
            </a:r>
            <a:r>
              <a:rPr sz="1000" spc="-10" dirty="0">
                <a:latin typeface="Meiryo UI"/>
                <a:cs typeface="Meiryo UI"/>
              </a:rPr>
              <a:t>14</a:t>
            </a:r>
            <a:r>
              <a:rPr sz="1000" spc="-30" dirty="0">
                <a:latin typeface="Meiryo UI"/>
                <a:cs typeface="Meiryo UI"/>
              </a:rPr>
              <a:t>条】</a:t>
            </a:r>
            <a:endParaRPr sz="1000">
              <a:latin typeface="Meiryo UI"/>
              <a:cs typeface="Meiryo UI"/>
            </a:endParaRPr>
          </a:p>
          <a:p>
            <a:pPr marL="241300" marR="261620">
              <a:lnSpc>
                <a:spcPct val="100000"/>
              </a:lnSpc>
            </a:pPr>
            <a:r>
              <a:rPr sz="1000" spc="-20" dirty="0">
                <a:latin typeface="Meiryo UI"/>
                <a:cs typeface="Meiryo UI"/>
              </a:rPr>
              <a:t>電池の健全性及び期待</a:t>
            </a:r>
            <a:r>
              <a:rPr sz="1000" spc="-30" dirty="0">
                <a:latin typeface="Meiryo UI"/>
                <a:cs typeface="Meiryo UI"/>
              </a:rPr>
              <a:t>寿命</a:t>
            </a:r>
            <a:endParaRPr sz="1000">
              <a:latin typeface="Meiryo UI"/>
              <a:cs typeface="Meiryo UI"/>
            </a:endParaRPr>
          </a:p>
        </p:txBody>
      </p:sp>
      <p:sp>
        <p:nvSpPr>
          <p:cNvPr id="18" name="object 18"/>
          <p:cNvSpPr txBox="1"/>
          <p:nvPr/>
        </p:nvSpPr>
        <p:spPr>
          <a:xfrm>
            <a:off x="4752721" y="5570016"/>
            <a:ext cx="709930" cy="330200"/>
          </a:xfrm>
          <a:prstGeom prst="rect">
            <a:avLst/>
          </a:prstGeom>
        </p:spPr>
        <p:txBody>
          <a:bodyPr vert="horz" wrap="square" lIns="0" tIns="12065" rIns="0" bIns="0" rtlCol="0">
            <a:spAutoFit/>
          </a:bodyPr>
          <a:lstStyle/>
          <a:p>
            <a:pPr>
              <a:lnSpc>
                <a:spcPct val="100000"/>
              </a:lnSpc>
              <a:spcBef>
                <a:spcPts val="95"/>
              </a:spcBef>
            </a:pPr>
            <a:r>
              <a:rPr sz="1000" spc="-5" dirty="0">
                <a:latin typeface="Meiryo UI"/>
                <a:cs typeface="Meiryo UI"/>
              </a:rPr>
              <a:t>【第</a:t>
            </a:r>
            <a:r>
              <a:rPr sz="1000" spc="-10" dirty="0">
                <a:latin typeface="Meiryo UI"/>
                <a:cs typeface="Meiryo UI"/>
              </a:rPr>
              <a:t>9</a:t>
            </a:r>
            <a:r>
              <a:rPr sz="1000" dirty="0">
                <a:latin typeface="Meiryo UI"/>
                <a:cs typeface="Meiryo UI"/>
              </a:rPr>
              <a:t>・</a:t>
            </a:r>
            <a:r>
              <a:rPr sz="1000" spc="-10" dirty="0">
                <a:latin typeface="Meiryo UI"/>
                <a:cs typeface="Meiryo UI"/>
              </a:rPr>
              <a:t>10</a:t>
            </a:r>
            <a:r>
              <a:rPr sz="1000" spc="-30" dirty="0">
                <a:latin typeface="Meiryo UI"/>
                <a:cs typeface="Meiryo UI"/>
              </a:rPr>
              <a:t>条】</a:t>
            </a:r>
            <a:endParaRPr sz="1000">
              <a:latin typeface="Meiryo UI"/>
              <a:cs typeface="Meiryo UI"/>
            </a:endParaRPr>
          </a:p>
          <a:p>
            <a:pPr>
              <a:lnSpc>
                <a:spcPct val="100000"/>
              </a:lnSpc>
            </a:pPr>
            <a:r>
              <a:rPr sz="1000" spc="-25" dirty="0">
                <a:latin typeface="Meiryo UI"/>
                <a:cs typeface="Meiryo UI"/>
              </a:rPr>
              <a:t>性能・耐久性</a:t>
            </a:r>
            <a:endParaRPr sz="1000">
              <a:latin typeface="Meiryo UI"/>
              <a:cs typeface="Meiryo UI"/>
            </a:endParaRPr>
          </a:p>
        </p:txBody>
      </p:sp>
      <p:sp>
        <p:nvSpPr>
          <p:cNvPr id="19" name="object 19"/>
          <p:cNvSpPr txBox="1"/>
          <p:nvPr/>
        </p:nvSpPr>
        <p:spPr>
          <a:xfrm>
            <a:off x="1758950" y="5807760"/>
            <a:ext cx="1042669" cy="482600"/>
          </a:xfrm>
          <a:prstGeom prst="rect">
            <a:avLst/>
          </a:prstGeom>
        </p:spPr>
        <p:txBody>
          <a:bodyPr vert="horz" wrap="square" lIns="0" tIns="12065" rIns="0" bIns="0" rtlCol="0">
            <a:spAutoFit/>
          </a:bodyPr>
          <a:lstStyle/>
          <a:p>
            <a:pPr>
              <a:lnSpc>
                <a:spcPct val="100000"/>
              </a:lnSpc>
              <a:spcBef>
                <a:spcPts val="95"/>
              </a:spcBef>
            </a:pPr>
            <a:r>
              <a:rPr sz="1000" spc="-5" dirty="0">
                <a:latin typeface="Meiryo UI"/>
                <a:cs typeface="Meiryo UI"/>
              </a:rPr>
              <a:t>【第</a:t>
            </a:r>
            <a:r>
              <a:rPr sz="1000" spc="-10" dirty="0">
                <a:latin typeface="Meiryo UI"/>
                <a:cs typeface="Meiryo UI"/>
              </a:rPr>
              <a:t>73</a:t>
            </a:r>
            <a:r>
              <a:rPr sz="1000" spc="-30" dirty="0">
                <a:latin typeface="Meiryo UI"/>
                <a:cs typeface="Meiryo UI"/>
              </a:rPr>
              <a:t>条】</a:t>
            </a:r>
            <a:endParaRPr sz="1000">
              <a:latin typeface="Meiryo UI"/>
              <a:cs typeface="Meiryo UI"/>
            </a:endParaRPr>
          </a:p>
          <a:p>
            <a:pPr marR="5080">
              <a:lnSpc>
                <a:spcPct val="100000"/>
              </a:lnSpc>
            </a:pPr>
            <a:r>
              <a:rPr sz="1000" spc="-20" dirty="0">
                <a:latin typeface="Meiryo UI"/>
                <a:cs typeface="Meiryo UI"/>
              </a:rPr>
              <a:t>再使用・別目的での利用準備</a:t>
            </a:r>
            <a:endParaRPr sz="1000">
              <a:latin typeface="Meiryo UI"/>
              <a:cs typeface="Meiryo UI"/>
            </a:endParaRPr>
          </a:p>
        </p:txBody>
      </p:sp>
      <p:sp>
        <p:nvSpPr>
          <p:cNvPr id="20" name="object 20"/>
          <p:cNvSpPr txBox="1"/>
          <p:nvPr/>
        </p:nvSpPr>
        <p:spPr>
          <a:xfrm>
            <a:off x="626363" y="3796995"/>
            <a:ext cx="1101090" cy="482600"/>
          </a:xfrm>
          <a:prstGeom prst="rect">
            <a:avLst/>
          </a:prstGeom>
        </p:spPr>
        <p:txBody>
          <a:bodyPr vert="horz" wrap="square" lIns="0" tIns="12065" rIns="0" bIns="0" rtlCol="0">
            <a:spAutoFit/>
          </a:bodyPr>
          <a:lstStyle/>
          <a:p>
            <a:pPr>
              <a:lnSpc>
                <a:spcPct val="100000"/>
              </a:lnSpc>
              <a:spcBef>
                <a:spcPts val="95"/>
              </a:spcBef>
            </a:pPr>
            <a:r>
              <a:rPr sz="1000" spc="-15" dirty="0">
                <a:latin typeface="Meiryo UI"/>
                <a:cs typeface="Meiryo UI"/>
              </a:rPr>
              <a:t>【第</a:t>
            </a:r>
            <a:r>
              <a:rPr sz="1000" spc="-10" dirty="0">
                <a:latin typeface="Meiryo UI"/>
                <a:cs typeface="Meiryo UI"/>
              </a:rPr>
              <a:t>69</a:t>
            </a:r>
            <a:r>
              <a:rPr sz="1000" spc="-35" dirty="0">
                <a:latin typeface="Meiryo UI"/>
                <a:cs typeface="Meiryo UI"/>
              </a:rPr>
              <a:t>条】</a:t>
            </a:r>
            <a:endParaRPr sz="1000">
              <a:latin typeface="Meiryo UI"/>
              <a:cs typeface="Meiryo UI"/>
            </a:endParaRPr>
          </a:p>
          <a:p>
            <a:pPr marR="5080">
              <a:lnSpc>
                <a:spcPct val="100000"/>
              </a:lnSpc>
              <a:spcBef>
                <a:spcPts val="5"/>
              </a:spcBef>
            </a:pPr>
            <a:r>
              <a:rPr sz="1000" spc="-20" dirty="0">
                <a:latin typeface="Meiryo UI"/>
                <a:cs typeface="Meiryo UI"/>
              </a:rPr>
              <a:t>廃電池の回収目標に</a:t>
            </a:r>
            <a:r>
              <a:rPr sz="1000" spc="-30" dirty="0">
                <a:latin typeface="Meiryo UI"/>
                <a:cs typeface="Meiryo UI"/>
              </a:rPr>
              <a:t>関する義務</a:t>
            </a:r>
            <a:endParaRPr sz="1000">
              <a:latin typeface="Meiryo UI"/>
              <a:cs typeface="Meiryo UI"/>
            </a:endParaRPr>
          </a:p>
        </p:txBody>
      </p:sp>
      <p:sp>
        <p:nvSpPr>
          <p:cNvPr id="21" name="object 21"/>
          <p:cNvSpPr txBox="1"/>
          <p:nvPr/>
        </p:nvSpPr>
        <p:spPr>
          <a:xfrm>
            <a:off x="2601467" y="3917950"/>
            <a:ext cx="1721485" cy="787400"/>
          </a:xfrm>
          <a:prstGeom prst="rect">
            <a:avLst/>
          </a:prstGeom>
        </p:spPr>
        <p:txBody>
          <a:bodyPr vert="horz" wrap="square" lIns="0" tIns="12065" rIns="0" bIns="0" rtlCol="0">
            <a:spAutoFit/>
          </a:bodyPr>
          <a:lstStyle/>
          <a:p>
            <a:pPr>
              <a:lnSpc>
                <a:spcPct val="100000"/>
              </a:lnSpc>
              <a:spcBef>
                <a:spcPts val="95"/>
              </a:spcBef>
            </a:pPr>
            <a:r>
              <a:rPr sz="1000" spc="-5" dirty="0">
                <a:latin typeface="Meiryo UI"/>
                <a:cs typeface="Meiryo UI"/>
              </a:rPr>
              <a:t>【第</a:t>
            </a:r>
            <a:r>
              <a:rPr sz="1000" spc="-10" dirty="0">
                <a:latin typeface="Meiryo UI"/>
                <a:cs typeface="Meiryo UI"/>
              </a:rPr>
              <a:t>13</a:t>
            </a:r>
            <a:r>
              <a:rPr sz="1000" spc="-15" dirty="0">
                <a:latin typeface="Meiryo UI"/>
                <a:cs typeface="Meiryo UI"/>
              </a:rPr>
              <a:t>条】ラベルとマーク</a:t>
            </a:r>
            <a:endParaRPr sz="1000">
              <a:latin typeface="Meiryo UI"/>
              <a:cs typeface="Meiryo UI"/>
            </a:endParaRPr>
          </a:p>
          <a:p>
            <a:pPr>
              <a:lnSpc>
                <a:spcPct val="100000"/>
              </a:lnSpc>
            </a:pPr>
            <a:r>
              <a:rPr sz="1000" spc="-5" dirty="0">
                <a:latin typeface="Meiryo UI"/>
                <a:cs typeface="Meiryo UI"/>
              </a:rPr>
              <a:t>【第</a:t>
            </a:r>
            <a:r>
              <a:rPr sz="1000" spc="-10" dirty="0">
                <a:latin typeface="Meiryo UI"/>
                <a:cs typeface="Meiryo UI"/>
              </a:rPr>
              <a:t>14</a:t>
            </a:r>
            <a:r>
              <a:rPr sz="1000" spc="-20" dirty="0">
                <a:latin typeface="Meiryo UI"/>
                <a:cs typeface="Meiryo UI"/>
              </a:rPr>
              <a:t>条】電池の状態、寿命</a:t>
            </a:r>
            <a:endParaRPr sz="1000">
              <a:latin typeface="Meiryo UI"/>
              <a:cs typeface="Meiryo UI"/>
            </a:endParaRPr>
          </a:p>
          <a:p>
            <a:pPr>
              <a:lnSpc>
                <a:spcPct val="100000"/>
              </a:lnSpc>
            </a:pPr>
            <a:r>
              <a:rPr sz="1000" spc="-15" dirty="0">
                <a:latin typeface="Meiryo UI"/>
                <a:cs typeface="Meiryo UI"/>
              </a:rPr>
              <a:t>【第</a:t>
            </a:r>
            <a:r>
              <a:rPr sz="1000" spc="-10" dirty="0">
                <a:latin typeface="Meiryo UI"/>
                <a:cs typeface="Meiryo UI"/>
              </a:rPr>
              <a:t>56</a:t>
            </a:r>
            <a:r>
              <a:rPr sz="1000" spc="-20" dirty="0">
                <a:latin typeface="Meiryo UI"/>
                <a:cs typeface="Meiryo UI"/>
              </a:rPr>
              <a:t>条】拡大生産者責任</a:t>
            </a:r>
            <a:endParaRPr sz="1000">
              <a:latin typeface="Meiryo UI"/>
              <a:cs typeface="Meiryo UI"/>
            </a:endParaRPr>
          </a:p>
          <a:p>
            <a:pPr>
              <a:lnSpc>
                <a:spcPct val="100000"/>
              </a:lnSpc>
            </a:pPr>
            <a:r>
              <a:rPr sz="1000" spc="-5" dirty="0">
                <a:latin typeface="Meiryo UI"/>
                <a:cs typeface="Meiryo UI"/>
              </a:rPr>
              <a:t>【第</a:t>
            </a:r>
            <a:r>
              <a:rPr sz="1000" spc="-10" dirty="0">
                <a:latin typeface="Meiryo UI"/>
                <a:cs typeface="Meiryo UI"/>
              </a:rPr>
              <a:t>59-61</a:t>
            </a:r>
            <a:r>
              <a:rPr sz="1000" spc="-20" dirty="0">
                <a:latin typeface="Meiryo UI"/>
                <a:cs typeface="Meiryo UI"/>
              </a:rPr>
              <a:t>条】回収</a:t>
            </a:r>
            <a:endParaRPr sz="1000">
              <a:latin typeface="Meiryo UI"/>
              <a:cs typeface="Meiryo UI"/>
            </a:endParaRPr>
          </a:p>
          <a:p>
            <a:pPr>
              <a:lnSpc>
                <a:spcPct val="100000"/>
              </a:lnSpc>
            </a:pPr>
            <a:r>
              <a:rPr sz="1000" spc="-5" dirty="0">
                <a:latin typeface="Meiryo UI"/>
                <a:cs typeface="Meiryo UI"/>
              </a:rPr>
              <a:t>【第</a:t>
            </a:r>
            <a:r>
              <a:rPr sz="1000" spc="-10" dirty="0">
                <a:latin typeface="Meiryo UI"/>
                <a:cs typeface="Meiryo UI"/>
              </a:rPr>
              <a:t>77-78</a:t>
            </a:r>
            <a:r>
              <a:rPr sz="1000" spc="-20" dirty="0">
                <a:latin typeface="Meiryo UI"/>
                <a:cs typeface="Meiryo UI"/>
              </a:rPr>
              <a:t>条】バッテリーパスポート</a:t>
            </a:r>
            <a:endParaRPr sz="1000">
              <a:latin typeface="Meiryo UI"/>
              <a:cs typeface="Meiryo U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36804" y="844296"/>
            <a:ext cx="11518900" cy="439420"/>
          </a:xfrm>
          <a:prstGeom prst="rect">
            <a:avLst/>
          </a:prstGeom>
          <a:solidFill>
            <a:srgbClr val="EAF5FB"/>
          </a:solidFill>
        </p:spPr>
        <p:txBody>
          <a:bodyPr vert="horz" wrap="square" lIns="0" tIns="80645" rIns="0" bIns="0" rtlCol="0">
            <a:spAutoFit/>
          </a:bodyPr>
          <a:lstStyle/>
          <a:p>
            <a:pPr marL="90805">
              <a:lnSpc>
                <a:spcPct val="100000"/>
              </a:lnSpc>
              <a:spcBef>
                <a:spcPts val="635"/>
              </a:spcBef>
            </a:pPr>
            <a:r>
              <a:rPr sz="1850" dirty="0">
                <a:latin typeface="Meiryo UI"/>
                <a:cs typeface="Meiryo UI"/>
              </a:rPr>
              <a:t>第7</a:t>
            </a:r>
            <a:r>
              <a:rPr sz="1850" spc="-20" dirty="0">
                <a:latin typeface="Meiryo UI"/>
                <a:cs typeface="Meiryo UI"/>
              </a:rPr>
              <a:t>条  電池パック一個当たりのカーボンフットプリント情報</a:t>
            </a:r>
            <a:r>
              <a:rPr sz="1850" dirty="0">
                <a:latin typeface="Meiryo UI"/>
                <a:cs typeface="Meiryo UI"/>
              </a:rPr>
              <a:t>*1に対応できるものであること（引用されるANNEX含む）</a:t>
            </a:r>
            <a:r>
              <a:rPr sz="1850" spc="-50" dirty="0">
                <a:latin typeface="Meiryo UI"/>
                <a:cs typeface="Meiryo UI"/>
              </a:rPr>
              <a:t>。</a:t>
            </a:r>
            <a:endParaRPr sz="1850">
              <a:latin typeface="Meiryo UI"/>
              <a:cs typeface="Meiryo UI"/>
            </a:endParaRPr>
          </a:p>
        </p:txBody>
      </p:sp>
      <p:sp>
        <p:nvSpPr>
          <p:cNvPr id="5" name="object 5"/>
          <p:cNvSpPr txBox="1">
            <a:spLocks noGrp="1"/>
          </p:cNvSpPr>
          <p:nvPr>
            <p:ph type="sldNum" sz="quarter" idx="7"/>
          </p:nvPr>
        </p:nvSpPr>
        <p:spPr>
          <a:xfrm>
            <a:off x="11861418" y="6611742"/>
            <a:ext cx="176529" cy="139700"/>
          </a:xfrm>
          <a:prstGeom prst="rect">
            <a:avLst/>
          </a:prstGeom>
        </p:spPr>
        <p:txBody>
          <a:bodyPr vert="horz" wrap="square" lIns="0" tIns="0" rIns="0" bIns="0" rtlCol="0">
            <a:spAutoFit/>
          </a:bodyPr>
          <a:lstStyle>
            <a:defPPr>
              <a:defRPr kern="0"/>
            </a:defPPr>
            <a:lvl1pPr>
              <a:defRPr sz="800" b="0" i="0">
                <a:solidFill>
                  <a:srgbClr val="A6A6A6"/>
                </a:solidFill>
                <a:latin typeface="Arial"/>
                <a:cs typeface="Arial"/>
              </a:defRPr>
            </a:lvl1pPr>
          </a:lstStyle>
          <a:p>
            <a:pPr marL="12700">
              <a:lnSpc>
                <a:spcPct val="100000"/>
              </a:lnSpc>
              <a:spcBef>
                <a:spcPts val="25"/>
              </a:spcBef>
            </a:pPr>
            <a:fld id="{81D60167-4931-47E6-BA6A-407CBD079E47}" type="slidenum">
              <a:rPr lang="en-US" altLang="ja-JP" spc="-50" smtClean="0"/>
              <a:pPr marL="68580">
                <a:spcBef>
                  <a:spcPts val="25"/>
                </a:spcBef>
              </a:pPr>
              <a:t>13</a:t>
            </a:fld>
            <a:endParaRPr spc="-25" dirty="0"/>
          </a:p>
        </p:txBody>
      </p:sp>
      <p:sp>
        <p:nvSpPr>
          <p:cNvPr id="6" name="object 6"/>
          <p:cNvSpPr txBox="1">
            <a:spLocks noGrp="1"/>
          </p:cNvSpPr>
          <p:nvPr>
            <p:ph type="ftr" sz="quarter" idx="5"/>
          </p:nvPr>
        </p:nvSpPr>
        <p:spPr>
          <a:xfrm>
            <a:off x="10244455" y="6703531"/>
            <a:ext cx="1470025" cy="158115"/>
          </a:xfrm>
          <a:prstGeom prst="rect">
            <a:avLst/>
          </a:prstGeom>
        </p:spPr>
        <p:txBody>
          <a:bodyPr vert="horz" wrap="square" lIns="0" tIns="0" rIns="0" bIns="0" rtlCol="0">
            <a:spAutoFit/>
          </a:bodyPr>
          <a:lstStyle>
            <a:defPPr>
              <a:defRPr kern="0"/>
            </a:defPPr>
            <a:lvl1pPr>
              <a:defRPr sz="800" b="0" i="0">
                <a:solidFill>
                  <a:srgbClr val="A4A4A4"/>
                </a:solidFill>
                <a:latin typeface="メイリオ"/>
                <a:cs typeface="メイリオ"/>
              </a:defRPr>
            </a:lvl1pPr>
          </a:lstStyle>
          <a:p>
            <a:pPr marL="12700">
              <a:lnSpc>
                <a:spcPct val="100000"/>
              </a:lnSpc>
              <a:spcBef>
                <a:spcPts val="150"/>
              </a:spcBef>
            </a:pPr>
            <a:r>
              <a:rPr lang="en-US"/>
              <a:t>Copyright</a:t>
            </a:r>
            <a:r>
              <a:rPr lang="en-US" spc="-50"/>
              <a:t> </a:t>
            </a:r>
            <a:r>
              <a:rPr lang="en-US"/>
              <a:t>©</a:t>
            </a:r>
            <a:r>
              <a:rPr lang="en-US" spc="260"/>
              <a:t> </a:t>
            </a:r>
            <a:r>
              <a:rPr lang="en-US"/>
              <a:t>2024</a:t>
            </a:r>
            <a:r>
              <a:rPr lang="en-US" spc="-10"/>
              <a:t> METI/IPA</a:t>
            </a:r>
            <a:endParaRPr spc="-10" dirty="0"/>
          </a:p>
        </p:txBody>
      </p:sp>
      <p:sp>
        <p:nvSpPr>
          <p:cNvPr id="3" name="object 3"/>
          <p:cNvSpPr txBox="1">
            <a:spLocks noGrp="1"/>
          </p:cNvSpPr>
          <p:nvPr>
            <p:ph type="title"/>
          </p:nvPr>
        </p:nvSpPr>
        <p:spPr>
          <a:xfrm>
            <a:off x="627888" y="281902"/>
            <a:ext cx="10515600" cy="422551"/>
          </a:xfrm>
          <a:prstGeom prst="rect">
            <a:avLst/>
          </a:prstGeom>
        </p:spPr>
        <p:txBody>
          <a:bodyPr vert="horz" wrap="square" lIns="0" tIns="14604" rIns="0" bIns="0" rtlCol="0">
            <a:spAutoFit/>
          </a:bodyPr>
          <a:lstStyle/>
          <a:p>
            <a:pPr marL="12700">
              <a:lnSpc>
                <a:spcPct val="100000"/>
              </a:lnSpc>
              <a:spcBef>
                <a:spcPts val="114"/>
              </a:spcBef>
            </a:pPr>
            <a:r>
              <a:rPr sz="2650" b="1" spc="-5" dirty="0"/>
              <a:t>欧州電池規則</a:t>
            </a:r>
            <a:r>
              <a:rPr sz="2650" b="1" dirty="0"/>
              <a:t>（第7条 電池のカーボンフットプリント</a:t>
            </a:r>
            <a:r>
              <a:rPr sz="2650" b="1" spc="-50" dirty="0"/>
              <a:t>）</a:t>
            </a:r>
            <a:endParaRPr sz="2650" b="1" dirty="0"/>
          </a:p>
        </p:txBody>
      </p:sp>
      <p:sp>
        <p:nvSpPr>
          <p:cNvPr id="4" name="object 4"/>
          <p:cNvSpPr txBox="1"/>
          <p:nvPr/>
        </p:nvSpPr>
        <p:spPr>
          <a:xfrm>
            <a:off x="323595" y="1597533"/>
            <a:ext cx="11471910" cy="4754880"/>
          </a:xfrm>
          <a:prstGeom prst="rect">
            <a:avLst/>
          </a:prstGeom>
        </p:spPr>
        <p:txBody>
          <a:bodyPr vert="horz" wrap="square" lIns="0" tIns="32384" rIns="0" bIns="0" rtlCol="0">
            <a:spAutoFit/>
          </a:bodyPr>
          <a:lstStyle/>
          <a:p>
            <a:pPr marL="63500">
              <a:lnSpc>
                <a:spcPct val="100000"/>
              </a:lnSpc>
              <a:spcBef>
                <a:spcPts val="254"/>
              </a:spcBef>
            </a:pPr>
            <a:r>
              <a:rPr sz="1200" spc="40" dirty="0">
                <a:latin typeface="Meiryo UI"/>
                <a:cs typeface="Meiryo UI"/>
              </a:rPr>
              <a:t>欧州蓄電池規則案 第</a:t>
            </a:r>
            <a:r>
              <a:rPr sz="1200" spc="-20" dirty="0">
                <a:latin typeface="Meiryo UI"/>
                <a:cs typeface="Meiryo UI"/>
              </a:rPr>
              <a:t>7</a:t>
            </a:r>
            <a:r>
              <a:rPr sz="1200" dirty="0">
                <a:latin typeface="Meiryo UI"/>
                <a:cs typeface="Meiryo UI"/>
              </a:rPr>
              <a:t>条第</a:t>
            </a:r>
            <a:r>
              <a:rPr sz="1200" spc="-20" dirty="0">
                <a:latin typeface="Meiryo UI"/>
                <a:cs typeface="Meiryo UI"/>
              </a:rPr>
              <a:t>1</a:t>
            </a:r>
            <a:r>
              <a:rPr sz="1200" dirty="0">
                <a:latin typeface="Meiryo UI"/>
                <a:cs typeface="Meiryo UI"/>
              </a:rPr>
              <a:t>項（抜粋・要約</a:t>
            </a:r>
            <a:r>
              <a:rPr sz="1200" spc="-50" dirty="0">
                <a:latin typeface="Meiryo UI"/>
                <a:cs typeface="Meiryo UI"/>
              </a:rPr>
              <a:t>）</a:t>
            </a:r>
            <a:endParaRPr sz="1200" dirty="0">
              <a:latin typeface="Meiryo UI"/>
              <a:cs typeface="Meiryo UI"/>
            </a:endParaRPr>
          </a:p>
          <a:p>
            <a:pPr marL="266065">
              <a:lnSpc>
                <a:spcPct val="100000"/>
              </a:lnSpc>
              <a:spcBef>
                <a:spcPts val="155"/>
              </a:spcBef>
            </a:pPr>
            <a:r>
              <a:rPr sz="1200" spc="-30" dirty="0">
                <a:latin typeface="Meiryo UI"/>
                <a:cs typeface="Meiryo UI"/>
              </a:rPr>
              <a:t>電気自動車用電池ついて、各製造工場の電池モデルごとに、欧州委員会が採択した委任法に従い、少なくとも以下の情報を含むカーボンフットプリント宣言</a:t>
            </a:r>
            <a:r>
              <a:rPr sz="1200" spc="-30" baseline="24305" dirty="0">
                <a:latin typeface="Meiryo UI"/>
                <a:cs typeface="Meiryo UI"/>
              </a:rPr>
              <a:t>＊</a:t>
            </a:r>
            <a:r>
              <a:rPr sz="1200" spc="-20" dirty="0">
                <a:latin typeface="Meiryo UI"/>
                <a:cs typeface="Meiryo UI"/>
              </a:rPr>
              <a:t>2</a:t>
            </a:r>
            <a:r>
              <a:rPr sz="1200" spc="-15" dirty="0">
                <a:latin typeface="Meiryo UI"/>
                <a:cs typeface="Meiryo UI"/>
              </a:rPr>
              <a:t>を作成しなければならない。</a:t>
            </a:r>
            <a:endParaRPr sz="1200" dirty="0">
              <a:latin typeface="Meiryo UI"/>
              <a:cs typeface="Meiryo UI"/>
            </a:endParaRPr>
          </a:p>
          <a:p>
            <a:pPr marL="455295" indent="-391795">
              <a:lnSpc>
                <a:spcPct val="100000"/>
              </a:lnSpc>
              <a:spcBef>
                <a:spcPts val="170"/>
              </a:spcBef>
              <a:buSzPct val="91666"/>
              <a:buAutoNum type="alphaLcPeriod"/>
              <a:tabLst>
                <a:tab pos="455295" algn="l"/>
              </a:tabLst>
            </a:pPr>
            <a:r>
              <a:rPr sz="1200" spc="-15" dirty="0">
                <a:latin typeface="Meiryo UI"/>
                <a:cs typeface="Meiryo UI"/>
              </a:rPr>
              <a:t>製造事業者に関する管理情報。</a:t>
            </a:r>
            <a:endParaRPr sz="1200" dirty="0">
              <a:latin typeface="Meiryo UI"/>
              <a:cs typeface="Meiryo UI"/>
            </a:endParaRPr>
          </a:p>
          <a:p>
            <a:pPr marL="461009" indent="-397510">
              <a:lnSpc>
                <a:spcPct val="100000"/>
              </a:lnSpc>
              <a:spcBef>
                <a:spcPts val="155"/>
              </a:spcBef>
              <a:buSzPct val="91666"/>
              <a:buAutoNum type="alphaLcPeriod"/>
              <a:tabLst>
                <a:tab pos="461009" algn="l"/>
              </a:tabLst>
            </a:pPr>
            <a:r>
              <a:rPr sz="1200" spc="-20" dirty="0">
                <a:latin typeface="Meiryo UI"/>
                <a:cs typeface="Meiryo UI"/>
              </a:rPr>
              <a:t>宣言が適用される電池のモデルに関する情報。</a:t>
            </a:r>
            <a:endParaRPr sz="1200" dirty="0">
              <a:latin typeface="Meiryo UI"/>
              <a:cs typeface="Meiryo UI"/>
            </a:endParaRPr>
          </a:p>
          <a:p>
            <a:pPr marL="444500" indent="-381000">
              <a:lnSpc>
                <a:spcPct val="100000"/>
              </a:lnSpc>
              <a:spcBef>
                <a:spcPts val="160"/>
              </a:spcBef>
              <a:buSzPct val="91666"/>
              <a:buAutoNum type="alphaLcPeriod"/>
              <a:tabLst>
                <a:tab pos="444500" algn="l"/>
              </a:tabLst>
            </a:pPr>
            <a:r>
              <a:rPr sz="1200" spc="-15" dirty="0">
                <a:latin typeface="Meiryo UI"/>
                <a:cs typeface="Meiryo UI"/>
              </a:rPr>
              <a:t>電池製造施設の地理的な位置に関する情報。</a:t>
            </a:r>
            <a:endParaRPr sz="1200" dirty="0">
              <a:latin typeface="Meiryo UI"/>
              <a:cs typeface="Meiryo UI"/>
            </a:endParaRPr>
          </a:p>
          <a:p>
            <a:pPr marL="461009" indent="-397510">
              <a:lnSpc>
                <a:spcPct val="100000"/>
              </a:lnSpc>
              <a:spcBef>
                <a:spcPts val="165"/>
              </a:spcBef>
              <a:buSzPct val="91666"/>
              <a:buAutoNum type="alphaLcPeriod"/>
              <a:tabLst>
                <a:tab pos="461009" algn="l"/>
              </a:tabLst>
            </a:pPr>
            <a:r>
              <a:rPr sz="1200" spc="-15" dirty="0">
                <a:latin typeface="Meiryo UI"/>
                <a:cs typeface="Meiryo UI"/>
              </a:rPr>
              <a:t>電池の二酸化炭素排出量。予想耐用年数にわたって電池が提供する総エネルギー</a:t>
            </a:r>
            <a:r>
              <a:rPr sz="1200" spc="-10" dirty="0">
                <a:latin typeface="Meiryo UI"/>
                <a:cs typeface="Meiryo UI"/>
              </a:rPr>
              <a:t>1kWh当たりの二酸化炭素換算量のkg</a:t>
            </a:r>
            <a:r>
              <a:rPr sz="1200" spc="-20" dirty="0">
                <a:latin typeface="Meiryo UI"/>
                <a:cs typeface="Meiryo UI"/>
              </a:rPr>
              <a:t>として計算される。</a:t>
            </a:r>
            <a:endParaRPr sz="1200" dirty="0">
              <a:latin typeface="Meiryo UI"/>
              <a:cs typeface="Meiryo UI"/>
            </a:endParaRPr>
          </a:p>
          <a:p>
            <a:pPr marL="455930" indent="-392430">
              <a:lnSpc>
                <a:spcPct val="100000"/>
              </a:lnSpc>
              <a:spcBef>
                <a:spcPts val="155"/>
              </a:spcBef>
              <a:buSzPct val="91666"/>
              <a:buAutoNum type="alphaLcPeriod"/>
              <a:tabLst>
                <a:tab pos="455930" algn="l"/>
              </a:tabLst>
            </a:pPr>
            <a:r>
              <a:rPr sz="1200" dirty="0">
                <a:latin typeface="Meiryo UI"/>
                <a:cs typeface="Meiryo UI"/>
              </a:rPr>
              <a:t>欧州電池規則</a:t>
            </a:r>
            <a:r>
              <a:rPr sz="1200" spc="-10" dirty="0">
                <a:latin typeface="Meiryo UI"/>
                <a:cs typeface="Meiryo UI"/>
              </a:rPr>
              <a:t>ANNEX</a:t>
            </a:r>
            <a:r>
              <a:rPr sz="1200" spc="-5" dirty="0">
                <a:latin typeface="Meiryo UI"/>
                <a:cs typeface="Meiryo UI"/>
              </a:rPr>
              <a:t>Ⅱの</a:t>
            </a:r>
            <a:r>
              <a:rPr sz="1200" spc="-20" dirty="0">
                <a:latin typeface="Meiryo UI"/>
                <a:cs typeface="Meiryo UI"/>
              </a:rPr>
              <a:t>4</a:t>
            </a:r>
            <a:r>
              <a:rPr sz="1200" spc="-10" dirty="0">
                <a:latin typeface="Meiryo UI"/>
                <a:cs typeface="Meiryo UI"/>
              </a:rPr>
              <a:t>項に規定する</a:t>
            </a:r>
            <a:r>
              <a:rPr sz="1200" b="1" u="sng" spc="-25" dirty="0">
                <a:solidFill>
                  <a:srgbClr val="D21B1A"/>
                </a:solidFill>
                <a:uFill>
                  <a:solidFill>
                    <a:srgbClr val="D21B1A"/>
                  </a:solidFill>
                </a:uFill>
                <a:latin typeface="Meiryo UI"/>
                <a:cs typeface="Meiryo UI"/>
              </a:rPr>
              <a:t>ライフサイクルステージごとに区別された電池のカーボンフットプリント</a:t>
            </a:r>
            <a:r>
              <a:rPr sz="1200" b="1" u="sng" spc="-10" dirty="0">
                <a:solidFill>
                  <a:srgbClr val="D21B1A"/>
                </a:solidFill>
                <a:uFill>
                  <a:solidFill>
                    <a:srgbClr val="D21B1A"/>
                  </a:solidFill>
                </a:uFill>
                <a:latin typeface="Meiryo UI"/>
                <a:cs typeface="Meiryo UI"/>
              </a:rPr>
              <a:t>*3</a:t>
            </a:r>
            <a:r>
              <a:rPr sz="1200" b="1" u="sng" spc="-50" dirty="0">
                <a:solidFill>
                  <a:srgbClr val="D21B1A"/>
                </a:solidFill>
                <a:uFill>
                  <a:solidFill>
                    <a:srgbClr val="D21B1A"/>
                  </a:solidFill>
                </a:uFill>
                <a:latin typeface="Meiryo UI"/>
                <a:cs typeface="Meiryo UI"/>
              </a:rPr>
              <a:t>。</a:t>
            </a:r>
            <a:endParaRPr sz="1200" dirty="0">
              <a:latin typeface="Meiryo UI"/>
              <a:cs typeface="Meiryo UI"/>
            </a:endParaRPr>
          </a:p>
          <a:p>
            <a:pPr marL="419100" indent="-355600">
              <a:lnSpc>
                <a:spcPct val="100000"/>
              </a:lnSpc>
              <a:spcBef>
                <a:spcPts val="160"/>
              </a:spcBef>
              <a:buSzPct val="91666"/>
              <a:buAutoNum type="alphaLcPeriod"/>
              <a:tabLst>
                <a:tab pos="419100" algn="l"/>
              </a:tabLst>
            </a:pPr>
            <a:r>
              <a:rPr sz="1200" spc="-10" dirty="0">
                <a:latin typeface="Meiryo UI"/>
                <a:cs typeface="Meiryo UI"/>
              </a:rPr>
              <a:t>電池の</a:t>
            </a:r>
            <a:r>
              <a:rPr sz="1200" dirty="0">
                <a:latin typeface="Meiryo UI"/>
                <a:cs typeface="Meiryo UI"/>
              </a:rPr>
              <a:t>EU</a:t>
            </a:r>
            <a:r>
              <a:rPr sz="1200" spc="-30" dirty="0">
                <a:latin typeface="Meiryo UI"/>
                <a:cs typeface="Meiryo UI"/>
              </a:rPr>
              <a:t>適合宣言の識別番号。</a:t>
            </a:r>
            <a:endParaRPr sz="1200" dirty="0">
              <a:latin typeface="Meiryo UI"/>
              <a:cs typeface="Meiryo UI"/>
            </a:endParaRPr>
          </a:p>
          <a:p>
            <a:pPr marL="63500">
              <a:lnSpc>
                <a:spcPct val="100000"/>
              </a:lnSpc>
              <a:spcBef>
                <a:spcPts val="165"/>
              </a:spcBef>
            </a:pPr>
            <a:r>
              <a:rPr lang="en-US" sz="1200" spc="-10" dirty="0">
                <a:latin typeface="Meiryo UI"/>
                <a:cs typeface="Meiryo UI"/>
              </a:rPr>
              <a:t>g.  </a:t>
            </a:r>
            <a:r>
              <a:rPr sz="1200" spc="-10" dirty="0">
                <a:latin typeface="Meiryo UI"/>
                <a:cs typeface="Meiryo UI"/>
              </a:rPr>
              <a:t>（d）</a:t>
            </a:r>
            <a:r>
              <a:rPr sz="1200" spc="-20" dirty="0">
                <a:latin typeface="Meiryo UI"/>
                <a:cs typeface="Meiryo UI"/>
              </a:rPr>
              <a:t>及び</a:t>
            </a:r>
            <a:r>
              <a:rPr sz="1200" spc="-10" dirty="0">
                <a:latin typeface="Meiryo UI"/>
                <a:cs typeface="Meiryo UI"/>
              </a:rPr>
              <a:t>（e）で言及された二酸化炭素排出量の値を裏付ける調査</a:t>
            </a:r>
            <a:r>
              <a:rPr sz="1200" spc="-20" dirty="0">
                <a:latin typeface="Meiryo UI"/>
                <a:cs typeface="Meiryo UI"/>
              </a:rPr>
              <a:t>*4</a:t>
            </a:r>
            <a:r>
              <a:rPr sz="1200" spc="-10" dirty="0">
                <a:latin typeface="Meiryo UI"/>
                <a:cs typeface="Meiryo UI"/>
              </a:rPr>
              <a:t>の公開バージョンにアクセスするための</a:t>
            </a:r>
            <a:r>
              <a:rPr sz="1200" spc="-35" dirty="0">
                <a:latin typeface="Meiryo UI"/>
                <a:cs typeface="Meiryo UI"/>
              </a:rPr>
              <a:t>Web</a:t>
            </a:r>
            <a:r>
              <a:rPr sz="1200" spc="-20" dirty="0">
                <a:latin typeface="Meiryo UI"/>
                <a:cs typeface="Meiryo UI"/>
              </a:rPr>
              <a:t>リンク。</a:t>
            </a:r>
            <a:endParaRPr sz="1200" dirty="0">
              <a:latin typeface="Meiryo UI"/>
              <a:cs typeface="Meiryo UI"/>
            </a:endParaRPr>
          </a:p>
          <a:p>
            <a:pPr marL="63500">
              <a:lnSpc>
                <a:spcPct val="100000"/>
              </a:lnSpc>
              <a:spcBef>
                <a:spcPts val="1755"/>
              </a:spcBef>
            </a:pPr>
            <a:r>
              <a:rPr sz="1200" spc="-25" dirty="0">
                <a:latin typeface="Meiryo UI"/>
                <a:cs typeface="Meiryo UI"/>
              </a:rPr>
              <a:t>カーボンフットプリントの算定及び検証の方法論は、「製品環境フットプリント</a:t>
            </a:r>
            <a:r>
              <a:rPr sz="1200" spc="-10" dirty="0">
                <a:latin typeface="Meiryo UI"/>
                <a:cs typeface="Meiryo UI"/>
              </a:rPr>
              <a:t>（PEF）</a:t>
            </a:r>
            <a:r>
              <a:rPr sz="1200" dirty="0">
                <a:latin typeface="Meiryo UI"/>
                <a:cs typeface="Meiryo UI"/>
              </a:rPr>
              <a:t>手法」</a:t>
            </a:r>
            <a:r>
              <a:rPr sz="1200" spc="-20" dirty="0">
                <a:latin typeface="Meiryo UI"/>
                <a:cs typeface="Meiryo UI"/>
              </a:rPr>
              <a:t>*5</a:t>
            </a:r>
            <a:r>
              <a:rPr sz="1200" spc="-25" dirty="0">
                <a:latin typeface="Meiryo UI"/>
                <a:cs typeface="Meiryo UI"/>
              </a:rPr>
              <a:t>及び「製品環境フットプリント区分規則</a:t>
            </a:r>
            <a:r>
              <a:rPr sz="1200" spc="-10" dirty="0">
                <a:latin typeface="Meiryo UI"/>
                <a:cs typeface="Meiryo UI"/>
              </a:rPr>
              <a:t>（PEFCRs）</a:t>
            </a:r>
            <a:r>
              <a:rPr sz="1200" dirty="0">
                <a:latin typeface="Meiryo UI"/>
                <a:cs typeface="Meiryo UI"/>
              </a:rPr>
              <a:t>」</a:t>
            </a:r>
            <a:r>
              <a:rPr sz="1200" spc="-10" dirty="0">
                <a:latin typeface="Meiryo UI"/>
                <a:cs typeface="Meiryo UI"/>
              </a:rPr>
              <a:t>*6</a:t>
            </a:r>
            <a:r>
              <a:rPr sz="1200" spc="-15" dirty="0">
                <a:latin typeface="Meiryo UI"/>
                <a:cs typeface="Meiryo UI"/>
              </a:rPr>
              <a:t>の最新版に準拠する。</a:t>
            </a:r>
            <a:endParaRPr sz="1200" dirty="0">
              <a:latin typeface="Meiryo UI"/>
              <a:cs typeface="Meiryo UI"/>
            </a:endParaRPr>
          </a:p>
          <a:p>
            <a:pPr marL="63500" marR="142240">
              <a:lnSpc>
                <a:spcPct val="110800"/>
              </a:lnSpc>
              <a:spcBef>
                <a:spcPts val="15"/>
              </a:spcBef>
            </a:pPr>
            <a:r>
              <a:rPr sz="1200" spc="-25" dirty="0">
                <a:latin typeface="Meiryo UI"/>
                <a:cs typeface="Meiryo UI"/>
              </a:rPr>
              <a:t>申告したカーボンフットプリントから欧州委員会が採択した委任法に定められた方法に従って、カーボンフットプリント性能クラスへの分類が算出される。欧州委員会は、</a:t>
            </a:r>
            <a:r>
              <a:rPr sz="1200" spc="-10" dirty="0">
                <a:latin typeface="Meiryo UI"/>
                <a:cs typeface="Meiryo UI"/>
              </a:rPr>
              <a:t>ANNEX</a:t>
            </a:r>
            <a:r>
              <a:rPr sz="1200" spc="-5" dirty="0">
                <a:latin typeface="Meiryo UI"/>
                <a:cs typeface="Meiryo UI"/>
              </a:rPr>
              <a:t>Ⅱの</a:t>
            </a:r>
            <a:r>
              <a:rPr sz="1200" spc="-20" dirty="0">
                <a:latin typeface="Meiryo UI"/>
                <a:cs typeface="Meiryo UI"/>
              </a:rPr>
              <a:t>8</a:t>
            </a:r>
            <a:r>
              <a:rPr sz="1200" dirty="0">
                <a:latin typeface="Meiryo UI"/>
                <a:cs typeface="Meiryo UI"/>
              </a:rPr>
              <a:t>項</a:t>
            </a:r>
            <a:r>
              <a:rPr sz="1200" spc="-20" dirty="0">
                <a:latin typeface="Meiryo UI"/>
                <a:cs typeface="Meiryo UI"/>
              </a:rPr>
              <a:t>*7</a:t>
            </a:r>
            <a:r>
              <a:rPr sz="1200" spc="-25" dirty="0">
                <a:latin typeface="Meiryo UI"/>
                <a:cs typeface="Meiryo UI"/>
              </a:rPr>
              <a:t>に定</a:t>
            </a:r>
            <a:r>
              <a:rPr sz="1200" spc="-5" dirty="0">
                <a:latin typeface="Meiryo UI"/>
                <a:cs typeface="Meiryo UI"/>
              </a:rPr>
              <a:t>める条件に従い、</a:t>
            </a:r>
            <a:r>
              <a:rPr sz="1200" spc="-20" dirty="0">
                <a:latin typeface="Meiryo UI"/>
                <a:cs typeface="Meiryo UI"/>
              </a:rPr>
              <a:t>3年ごとに性能クラスと閾値を見直す。欧州委員会が採択した委任法に定める最大の閾値を下回っていることを実証しなければならない。</a:t>
            </a:r>
            <a:endParaRPr sz="1200" dirty="0">
              <a:latin typeface="Meiryo UI"/>
              <a:cs typeface="Meiryo UI"/>
            </a:endParaRPr>
          </a:p>
          <a:p>
            <a:pPr>
              <a:lnSpc>
                <a:spcPct val="100000"/>
              </a:lnSpc>
              <a:spcBef>
                <a:spcPts val="50"/>
              </a:spcBef>
            </a:pPr>
            <a:endParaRPr sz="1200" dirty="0">
              <a:latin typeface="Meiryo UI"/>
              <a:cs typeface="Meiryo UI"/>
            </a:endParaRPr>
          </a:p>
          <a:p>
            <a:pPr marL="104139">
              <a:lnSpc>
                <a:spcPct val="100000"/>
              </a:lnSpc>
            </a:pPr>
            <a:r>
              <a:rPr sz="1000" spc="-10" dirty="0">
                <a:latin typeface="Meiryo UI"/>
                <a:cs typeface="Meiryo UI"/>
              </a:rPr>
              <a:t>*1：CFP（</a:t>
            </a:r>
            <a:r>
              <a:rPr sz="1000" spc="-20" dirty="0">
                <a:latin typeface="Meiryo UI"/>
                <a:cs typeface="Meiryo UI"/>
              </a:rPr>
              <a:t>カーボンフットプリント</a:t>
            </a:r>
            <a:r>
              <a:rPr sz="1000" spc="-15" dirty="0">
                <a:latin typeface="Meiryo UI"/>
                <a:cs typeface="Meiryo UI"/>
              </a:rPr>
              <a:t>）</a:t>
            </a:r>
            <a:r>
              <a:rPr sz="1000" spc="-20" dirty="0">
                <a:latin typeface="Meiryo UI"/>
                <a:cs typeface="Meiryo UI"/>
              </a:rPr>
              <a:t>とは、</a:t>
            </a:r>
            <a:r>
              <a:rPr sz="1000" dirty="0">
                <a:latin typeface="Meiryo UI"/>
                <a:cs typeface="Meiryo UI"/>
              </a:rPr>
              <a:t>Carbon</a:t>
            </a:r>
            <a:r>
              <a:rPr sz="1000" spc="40" dirty="0">
                <a:latin typeface="Meiryo UI"/>
                <a:cs typeface="Meiryo UI"/>
              </a:rPr>
              <a:t> </a:t>
            </a:r>
            <a:r>
              <a:rPr sz="1000" dirty="0">
                <a:latin typeface="Meiryo UI"/>
                <a:cs typeface="Meiryo UI"/>
              </a:rPr>
              <a:t>Footprint</a:t>
            </a:r>
            <a:r>
              <a:rPr sz="1000" spc="40" dirty="0">
                <a:latin typeface="Meiryo UI"/>
                <a:cs typeface="Meiryo UI"/>
              </a:rPr>
              <a:t> </a:t>
            </a:r>
            <a:r>
              <a:rPr sz="1000" dirty="0">
                <a:latin typeface="Meiryo UI"/>
                <a:cs typeface="Meiryo UI"/>
              </a:rPr>
              <a:t>of</a:t>
            </a:r>
            <a:r>
              <a:rPr sz="1000" spc="-5" dirty="0">
                <a:latin typeface="Meiryo UI"/>
                <a:cs typeface="Meiryo UI"/>
              </a:rPr>
              <a:t> </a:t>
            </a:r>
            <a:r>
              <a:rPr sz="1000" spc="-10" dirty="0">
                <a:latin typeface="Meiryo UI"/>
                <a:cs typeface="Meiryo UI"/>
              </a:rPr>
              <a:t>Products</a:t>
            </a:r>
            <a:r>
              <a:rPr sz="1000" spc="-20" dirty="0">
                <a:latin typeface="Meiryo UI"/>
                <a:cs typeface="Meiryo UI"/>
              </a:rPr>
              <a:t>の略称で、製品やサービスの原材料調達から廃棄、リサイクルに至るまでのライフサイクル全体を通して排出される </a:t>
            </a:r>
            <a:r>
              <a:rPr sz="1000" dirty="0">
                <a:latin typeface="Meiryo UI"/>
                <a:cs typeface="Meiryo UI"/>
              </a:rPr>
              <a:t>GHG</a:t>
            </a:r>
            <a:r>
              <a:rPr sz="1000" spc="-10" dirty="0">
                <a:latin typeface="Meiryo UI"/>
                <a:cs typeface="Meiryo UI"/>
              </a:rPr>
              <a:t> の排出量を </a:t>
            </a:r>
            <a:r>
              <a:rPr sz="1000" dirty="0">
                <a:latin typeface="Meiryo UI"/>
                <a:cs typeface="Meiryo UI"/>
              </a:rPr>
              <a:t>CO2</a:t>
            </a:r>
            <a:r>
              <a:rPr sz="1000" spc="-25" dirty="0">
                <a:latin typeface="Meiryo UI"/>
                <a:cs typeface="Meiryo UI"/>
              </a:rPr>
              <a:t> 排出量に</a:t>
            </a:r>
            <a:endParaRPr sz="1000" dirty="0">
              <a:latin typeface="Meiryo UI"/>
              <a:cs typeface="Meiryo UI"/>
            </a:endParaRPr>
          </a:p>
          <a:p>
            <a:pPr marL="441325">
              <a:lnSpc>
                <a:spcPct val="100000"/>
              </a:lnSpc>
            </a:pPr>
            <a:r>
              <a:rPr sz="1000" spc="-20" dirty="0">
                <a:latin typeface="Meiryo UI"/>
                <a:cs typeface="Meiryo UI"/>
              </a:rPr>
              <a:t>換算し、製品に表示された数値もしくはその仕組みを指す。 </a:t>
            </a:r>
            <a:r>
              <a:rPr sz="1000" spc="-10" dirty="0">
                <a:latin typeface="Meiryo UI"/>
                <a:cs typeface="Meiryo UI"/>
              </a:rPr>
              <a:t>（</a:t>
            </a:r>
            <a:r>
              <a:rPr sz="1000" u="sng" spc="-10" dirty="0">
                <a:solidFill>
                  <a:srgbClr val="6478FF"/>
                </a:solidFill>
                <a:uFill>
                  <a:solidFill>
                    <a:srgbClr val="6478FF"/>
                  </a:solidFill>
                </a:uFill>
                <a:latin typeface="Meiryo UI"/>
                <a:cs typeface="Meiryo UI"/>
                <a:hlinkClick r:id="rId2"/>
              </a:rPr>
              <a:t>https://www.meti.go.jp/shingikai/energy_environment/carbon_footprint/pdf/20230526_3.pdf</a:t>
            </a:r>
            <a:r>
              <a:rPr sz="1000" u="none" spc="-10" dirty="0">
                <a:latin typeface="Meiryo UI"/>
                <a:cs typeface="Meiryo UI"/>
              </a:rPr>
              <a:t>）</a:t>
            </a:r>
            <a:endParaRPr sz="1000" dirty="0">
              <a:latin typeface="Meiryo UI"/>
              <a:cs typeface="Meiryo UI"/>
            </a:endParaRPr>
          </a:p>
          <a:p>
            <a:pPr marL="104139">
              <a:lnSpc>
                <a:spcPct val="100000"/>
              </a:lnSpc>
              <a:spcBef>
                <a:spcPts val="5"/>
              </a:spcBef>
            </a:pPr>
            <a:r>
              <a:rPr sz="1000" spc="-10" dirty="0">
                <a:latin typeface="Meiryo UI"/>
                <a:cs typeface="Meiryo UI"/>
              </a:rPr>
              <a:t>*2：第13</a:t>
            </a:r>
            <a:r>
              <a:rPr sz="1000" spc="-15" dirty="0">
                <a:latin typeface="Meiryo UI"/>
                <a:cs typeface="Meiryo UI"/>
              </a:rPr>
              <a:t>条（６）</a:t>
            </a:r>
            <a:r>
              <a:rPr sz="1000" spc="-20" dirty="0">
                <a:latin typeface="Meiryo UI"/>
                <a:cs typeface="Meiryo UI"/>
              </a:rPr>
              <a:t>で言及されている</a:t>
            </a:r>
            <a:r>
              <a:rPr sz="1000" spc="-10" dirty="0">
                <a:latin typeface="Meiryo UI"/>
                <a:cs typeface="Meiryo UI"/>
              </a:rPr>
              <a:t>QR</a:t>
            </a:r>
            <a:r>
              <a:rPr sz="1000" spc="-30" dirty="0">
                <a:latin typeface="Meiryo UI"/>
                <a:cs typeface="Meiryo UI"/>
              </a:rPr>
              <a:t>コードを介してアクセスできるようになるまで、カーボンフットプリント宣言を電池に添付する必要がある。</a:t>
            </a:r>
            <a:endParaRPr sz="1000" dirty="0">
              <a:latin typeface="Meiryo UI"/>
              <a:cs typeface="Meiryo UI"/>
            </a:endParaRPr>
          </a:p>
          <a:p>
            <a:pPr marL="104139">
              <a:lnSpc>
                <a:spcPct val="100000"/>
              </a:lnSpc>
            </a:pPr>
            <a:r>
              <a:rPr sz="1000" spc="-10" dirty="0">
                <a:latin typeface="Meiryo UI"/>
                <a:cs typeface="Meiryo UI"/>
              </a:rPr>
              <a:t>*3：ANNEX</a:t>
            </a:r>
            <a:r>
              <a:rPr sz="1000" spc="-5" dirty="0">
                <a:latin typeface="Meiryo UI"/>
                <a:cs typeface="Meiryo UI"/>
              </a:rPr>
              <a:t>Ⅱの</a:t>
            </a:r>
            <a:r>
              <a:rPr sz="1000" spc="-10" dirty="0">
                <a:latin typeface="Meiryo UI"/>
                <a:cs typeface="Meiryo UI"/>
              </a:rPr>
              <a:t>4</a:t>
            </a:r>
            <a:r>
              <a:rPr sz="1000" spc="40" dirty="0">
                <a:latin typeface="Meiryo UI"/>
                <a:cs typeface="Meiryo UI"/>
              </a:rPr>
              <a:t>項及び前文 </a:t>
            </a:r>
            <a:r>
              <a:rPr sz="1000" spc="-10" dirty="0">
                <a:latin typeface="Meiryo UI"/>
                <a:cs typeface="Meiryo UI"/>
              </a:rPr>
              <a:t>（76）</a:t>
            </a:r>
            <a:r>
              <a:rPr sz="1000" spc="-20" dirty="0">
                <a:latin typeface="Meiryo UI"/>
                <a:cs typeface="Meiryo UI"/>
              </a:rPr>
              <a:t>を踏まえ、</a:t>
            </a:r>
            <a:r>
              <a:rPr sz="1000" b="1" u="sng" spc="-30" dirty="0">
                <a:solidFill>
                  <a:srgbClr val="D21B1A"/>
                </a:solidFill>
                <a:uFill>
                  <a:solidFill>
                    <a:srgbClr val="D21B1A"/>
                  </a:solidFill>
                </a:uFill>
                <a:latin typeface="Meiryo UI"/>
                <a:cs typeface="Meiryo UI"/>
              </a:rPr>
              <a:t>バッテリーのサプライチェーン全体のトレーサビリティを確保し、ライフサイクルステージごとのカーボンフットプリントを収集、算出する。</a:t>
            </a:r>
            <a:endParaRPr sz="1000" dirty="0">
              <a:latin typeface="Meiryo UI"/>
              <a:cs typeface="Meiryo UI"/>
            </a:endParaRPr>
          </a:p>
          <a:p>
            <a:pPr marL="104139">
              <a:lnSpc>
                <a:spcPct val="100000"/>
              </a:lnSpc>
            </a:pPr>
            <a:r>
              <a:rPr sz="1000" spc="-10" dirty="0">
                <a:latin typeface="Meiryo UI"/>
                <a:cs typeface="Meiryo UI"/>
              </a:rPr>
              <a:t>*4：第7</a:t>
            </a:r>
            <a:r>
              <a:rPr sz="1000" spc="-20" dirty="0">
                <a:latin typeface="Meiryo UI"/>
                <a:cs typeface="Meiryo UI"/>
              </a:rPr>
              <a:t>条及び、</a:t>
            </a:r>
            <a:r>
              <a:rPr sz="1000" dirty="0">
                <a:latin typeface="Meiryo UI"/>
                <a:cs typeface="Meiryo UI"/>
              </a:rPr>
              <a:t>ANNEX</a:t>
            </a:r>
            <a:r>
              <a:rPr sz="1000" spc="15" dirty="0">
                <a:latin typeface="Meiryo UI"/>
                <a:cs typeface="Meiryo UI"/>
              </a:rPr>
              <a:t> Ⅷ </a:t>
            </a:r>
            <a:r>
              <a:rPr sz="1000" spc="-10" dirty="0">
                <a:latin typeface="Meiryo UI"/>
                <a:cs typeface="Meiryo UI"/>
              </a:rPr>
              <a:t>B</a:t>
            </a:r>
            <a:r>
              <a:rPr sz="1000" spc="-5" dirty="0">
                <a:latin typeface="Meiryo UI"/>
                <a:cs typeface="Meiryo UI"/>
              </a:rPr>
              <a:t>パート </a:t>
            </a:r>
            <a:r>
              <a:rPr sz="1000" spc="-10" dirty="0">
                <a:latin typeface="Meiryo UI"/>
                <a:cs typeface="Meiryo UI"/>
              </a:rPr>
              <a:t>2項（h）</a:t>
            </a:r>
            <a:r>
              <a:rPr sz="1000" spc="-20" dirty="0">
                <a:latin typeface="Meiryo UI"/>
                <a:cs typeface="Meiryo UI"/>
              </a:rPr>
              <a:t>で言及される</a:t>
            </a:r>
            <a:r>
              <a:rPr sz="1000" spc="-10" dirty="0">
                <a:latin typeface="Meiryo UI"/>
                <a:cs typeface="Meiryo UI"/>
              </a:rPr>
              <a:t>CFP</a:t>
            </a:r>
            <a:r>
              <a:rPr sz="1000" spc="-20" dirty="0">
                <a:latin typeface="Meiryo UI"/>
                <a:cs typeface="Meiryo UI"/>
              </a:rPr>
              <a:t>を裏付ける調査において、</a:t>
            </a:r>
            <a:r>
              <a:rPr sz="1000" dirty="0">
                <a:latin typeface="Meiryo UI"/>
                <a:cs typeface="Meiryo UI"/>
              </a:rPr>
              <a:t>ANNEX</a:t>
            </a:r>
            <a:r>
              <a:rPr sz="1000" spc="20" dirty="0">
                <a:latin typeface="Meiryo UI"/>
                <a:cs typeface="Meiryo UI"/>
              </a:rPr>
              <a:t> Ⅷ </a:t>
            </a:r>
            <a:r>
              <a:rPr sz="1000" spc="-10" dirty="0">
                <a:latin typeface="Meiryo UI"/>
                <a:cs typeface="Meiryo UI"/>
              </a:rPr>
              <a:t>B</a:t>
            </a:r>
            <a:r>
              <a:rPr sz="1000" dirty="0">
                <a:latin typeface="Meiryo UI"/>
                <a:cs typeface="Meiryo UI"/>
              </a:rPr>
              <a:t>パート </a:t>
            </a:r>
            <a:r>
              <a:rPr sz="1000" spc="-10" dirty="0">
                <a:latin typeface="Meiryo UI"/>
                <a:cs typeface="Meiryo UI"/>
              </a:rPr>
              <a:t>5</a:t>
            </a:r>
            <a:r>
              <a:rPr sz="1000" spc="-25" dirty="0">
                <a:latin typeface="Meiryo UI"/>
                <a:cs typeface="Meiryo UI"/>
              </a:rPr>
              <a:t>項で言及される通知された機関による検証を受ける必要がある。</a:t>
            </a:r>
            <a:endParaRPr sz="1000" dirty="0">
              <a:latin typeface="Meiryo UI"/>
              <a:cs typeface="Meiryo UI"/>
            </a:endParaRPr>
          </a:p>
          <a:p>
            <a:pPr marL="104139">
              <a:lnSpc>
                <a:spcPct val="100000"/>
              </a:lnSpc>
            </a:pPr>
            <a:r>
              <a:rPr sz="1000" spc="-10" dirty="0">
                <a:latin typeface="Meiryo UI"/>
                <a:cs typeface="Meiryo UI"/>
              </a:rPr>
              <a:t>*5</a:t>
            </a:r>
            <a:r>
              <a:rPr sz="1000" spc="-15" dirty="0">
                <a:latin typeface="Meiryo UI"/>
                <a:cs typeface="Meiryo UI"/>
              </a:rPr>
              <a:t>：「製品環境フットプリント</a:t>
            </a:r>
            <a:r>
              <a:rPr sz="1000" spc="-25" dirty="0">
                <a:latin typeface="Meiryo UI"/>
                <a:cs typeface="Meiryo UI"/>
              </a:rPr>
              <a:t>（PEF）</a:t>
            </a:r>
            <a:r>
              <a:rPr sz="1000" spc="-50" dirty="0">
                <a:latin typeface="Meiryo UI"/>
                <a:cs typeface="Meiryo UI"/>
              </a:rPr>
              <a:t>」</a:t>
            </a:r>
            <a:endParaRPr sz="1000" dirty="0">
              <a:latin typeface="Meiryo UI"/>
              <a:cs typeface="Meiryo UI"/>
            </a:endParaRPr>
          </a:p>
          <a:p>
            <a:pPr marL="400050">
              <a:lnSpc>
                <a:spcPct val="100000"/>
              </a:lnSpc>
            </a:pPr>
            <a:r>
              <a:rPr sz="1000" u="sng" spc="-10" dirty="0">
                <a:solidFill>
                  <a:srgbClr val="6478FF"/>
                </a:solidFill>
                <a:uFill>
                  <a:solidFill>
                    <a:srgbClr val="6478FF"/>
                  </a:solidFill>
                </a:uFill>
                <a:latin typeface="Meiryo UI"/>
                <a:cs typeface="Meiryo UI"/>
                <a:hlinkClick r:id="rId3"/>
              </a:rPr>
              <a:t>https://eur-lex.europa.eu/legal-content/EN/TXT/PDF/?uri=CELEX:32013H0179&amp;from=EN</a:t>
            </a:r>
            <a:endParaRPr sz="1000" dirty="0">
              <a:latin typeface="Meiryo UI"/>
              <a:cs typeface="Meiryo UI"/>
            </a:endParaRPr>
          </a:p>
          <a:p>
            <a:pPr marL="400050" marR="6724650" indent="-296545">
              <a:lnSpc>
                <a:spcPct val="100000"/>
              </a:lnSpc>
            </a:pPr>
            <a:r>
              <a:rPr sz="1000" spc="-10" dirty="0">
                <a:latin typeface="Meiryo UI"/>
                <a:cs typeface="Meiryo UI"/>
              </a:rPr>
              <a:t>*6</a:t>
            </a:r>
            <a:r>
              <a:rPr sz="1000" spc="-15" dirty="0">
                <a:latin typeface="Meiryo UI"/>
                <a:cs typeface="Meiryo UI"/>
              </a:rPr>
              <a:t>：「製品環境フットプリント区分規則</a:t>
            </a:r>
            <a:r>
              <a:rPr sz="1000" spc="-20" dirty="0">
                <a:latin typeface="Meiryo UI"/>
                <a:cs typeface="Meiryo UI"/>
              </a:rPr>
              <a:t>（PEFCRs）</a:t>
            </a:r>
            <a:r>
              <a:rPr sz="1000" spc="-50" dirty="0">
                <a:latin typeface="Meiryo UI"/>
                <a:cs typeface="Meiryo UI"/>
              </a:rPr>
              <a:t>」 </a:t>
            </a:r>
            <a:r>
              <a:rPr sz="1000" u="sng" spc="-10" dirty="0">
                <a:solidFill>
                  <a:srgbClr val="6478FF"/>
                </a:solidFill>
                <a:uFill>
                  <a:solidFill>
                    <a:srgbClr val="6478FF"/>
                  </a:solidFill>
                </a:uFill>
                <a:latin typeface="Meiryo UI"/>
                <a:cs typeface="Meiryo UI"/>
                <a:hlinkClick r:id="rId4"/>
              </a:rPr>
              <a:t>https://eplca.jrc.ec.europa.eu/permalink/PEFCR_guidance_v6.3-2.pdf</a:t>
            </a:r>
            <a:endParaRPr sz="1000" dirty="0">
              <a:latin typeface="Meiryo UI"/>
              <a:cs typeface="Meiryo UI"/>
            </a:endParaRPr>
          </a:p>
          <a:p>
            <a:pPr marL="104139">
              <a:lnSpc>
                <a:spcPct val="100000"/>
              </a:lnSpc>
            </a:pPr>
            <a:r>
              <a:rPr sz="1000" spc="-10" dirty="0">
                <a:latin typeface="Meiryo UI"/>
                <a:cs typeface="Meiryo UI"/>
              </a:rPr>
              <a:t>*7：ANNEX</a:t>
            </a:r>
            <a:r>
              <a:rPr sz="1000" spc="-5" dirty="0">
                <a:latin typeface="Meiryo UI"/>
                <a:cs typeface="Meiryo UI"/>
              </a:rPr>
              <a:t>Ⅱの</a:t>
            </a:r>
            <a:r>
              <a:rPr sz="1000" spc="-10" dirty="0">
                <a:latin typeface="Meiryo UI"/>
                <a:cs typeface="Meiryo UI"/>
              </a:rPr>
              <a:t>8</a:t>
            </a:r>
            <a:r>
              <a:rPr sz="1000" spc="-50" dirty="0">
                <a:latin typeface="Meiryo UI"/>
                <a:cs typeface="Meiryo UI"/>
              </a:rPr>
              <a:t>項</a:t>
            </a:r>
            <a:endParaRPr sz="1000" dirty="0">
              <a:latin typeface="Meiryo UI"/>
              <a:cs typeface="Meiryo UI"/>
            </a:endParaRPr>
          </a:p>
          <a:p>
            <a:pPr marL="400050" marR="17780">
              <a:lnSpc>
                <a:spcPct val="100000"/>
              </a:lnSpc>
            </a:pPr>
            <a:r>
              <a:rPr sz="1000" spc="-20" dirty="0">
                <a:latin typeface="Meiryo UI"/>
                <a:cs typeface="Meiryo UI"/>
              </a:rPr>
              <a:t>カーボンフットプリント性能クラス 市場に出回っているカーボンフットプリント宣言の値の分布に応じて、電気自動車の電池の市場差別化を可能にするために、性能クラスが有意数で識別され、カテゴリ</a:t>
            </a:r>
            <a:r>
              <a:rPr sz="1000" spc="-5" dirty="0">
                <a:latin typeface="Meiryo UI"/>
                <a:cs typeface="Meiryo UI"/>
              </a:rPr>
              <a:t>A</a:t>
            </a:r>
            <a:r>
              <a:rPr sz="1000" spc="-15" dirty="0">
                <a:latin typeface="Meiryo UI"/>
                <a:cs typeface="Meiryo UI"/>
              </a:rPr>
              <a:t>がカーボンフットプリントのライフサイクルへの影響が最も少ない最高のクラスである。各性能クラスの閾値とその幅は、過去</a:t>
            </a:r>
            <a:r>
              <a:rPr sz="1000" spc="-10" dirty="0">
                <a:latin typeface="Meiryo UI"/>
                <a:cs typeface="Meiryo UI"/>
              </a:rPr>
              <a:t>3</a:t>
            </a:r>
            <a:r>
              <a:rPr sz="1000" spc="-15" dirty="0">
                <a:latin typeface="Meiryo UI"/>
                <a:cs typeface="Meiryo UI"/>
              </a:rPr>
              <a:t>年間の市販の電気自動車用電池の性能分布、予想される技術改善、その他の技術的要因に基づいて特定される予定である。</a:t>
            </a:r>
            <a:endParaRPr sz="1000" dirty="0">
              <a:latin typeface="Meiryo UI"/>
              <a:cs typeface="Meiryo U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4604" rIns="0" bIns="0" rtlCol="0">
            <a:spAutoFit/>
          </a:bodyPr>
          <a:lstStyle/>
          <a:p>
            <a:pPr marL="12700">
              <a:lnSpc>
                <a:spcPct val="100000"/>
              </a:lnSpc>
              <a:spcBef>
                <a:spcPts val="114"/>
              </a:spcBef>
            </a:pPr>
            <a:r>
              <a:rPr sz="2650" spc="-5" dirty="0"/>
              <a:t>欧州電池規則</a:t>
            </a:r>
            <a:r>
              <a:rPr sz="2650" dirty="0"/>
              <a:t>（第48条 電池デューデリジェンス方針</a:t>
            </a:r>
            <a:r>
              <a:rPr sz="2650" spc="-50" dirty="0"/>
              <a:t>）</a:t>
            </a:r>
            <a:endParaRPr sz="2650"/>
          </a:p>
        </p:txBody>
      </p:sp>
      <p:sp>
        <p:nvSpPr>
          <p:cNvPr id="6" name="object 6"/>
          <p:cNvSpPr txBox="1">
            <a:spLocks noGrp="1"/>
          </p:cNvSpPr>
          <p:nvPr>
            <p:ph type="sldNum" sz="quarter" idx="7"/>
          </p:nvPr>
        </p:nvSpPr>
        <p:spPr>
          <a:xfrm>
            <a:off x="11861418" y="6611742"/>
            <a:ext cx="176529" cy="139700"/>
          </a:xfrm>
          <a:prstGeom prst="rect">
            <a:avLst/>
          </a:prstGeom>
        </p:spPr>
        <p:txBody>
          <a:bodyPr vert="horz" wrap="square" lIns="0" tIns="0" rIns="0" bIns="0" rtlCol="0">
            <a:spAutoFit/>
          </a:bodyPr>
          <a:lstStyle>
            <a:defPPr>
              <a:defRPr kern="0"/>
            </a:defPPr>
            <a:lvl1pPr>
              <a:defRPr sz="800" b="0" i="0">
                <a:solidFill>
                  <a:srgbClr val="A6A6A6"/>
                </a:solidFill>
                <a:latin typeface="Arial"/>
                <a:cs typeface="Arial"/>
              </a:defRPr>
            </a:lvl1pPr>
          </a:lstStyle>
          <a:p>
            <a:pPr marL="12700">
              <a:lnSpc>
                <a:spcPct val="100000"/>
              </a:lnSpc>
              <a:spcBef>
                <a:spcPts val="25"/>
              </a:spcBef>
            </a:pPr>
            <a:fld id="{81D60167-4931-47E6-BA6A-407CBD079E47}" type="slidenum">
              <a:rPr lang="en-US" altLang="ja-JP" spc="-50" smtClean="0"/>
              <a:pPr marL="68580">
                <a:spcBef>
                  <a:spcPts val="25"/>
                </a:spcBef>
              </a:pPr>
              <a:t>14</a:t>
            </a:fld>
            <a:endParaRPr spc="-25" dirty="0"/>
          </a:p>
        </p:txBody>
      </p:sp>
      <p:sp>
        <p:nvSpPr>
          <p:cNvPr id="7" name="object 7"/>
          <p:cNvSpPr txBox="1">
            <a:spLocks noGrp="1"/>
          </p:cNvSpPr>
          <p:nvPr>
            <p:ph type="ftr" sz="quarter" idx="5"/>
          </p:nvPr>
        </p:nvSpPr>
        <p:spPr>
          <a:xfrm>
            <a:off x="10244455" y="6703531"/>
            <a:ext cx="1470025" cy="158115"/>
          </a:xfrm>
          <a:prstGeom prst="rect">
            <a:avLst/>
          </a:prstGeom>
        </p:spPr>
        <p:txBody>
          <a:bodyPr vert="horz" wrap="square" lIns="0" tIns="0" rIns="0" bIns="0" rtlCol="0">
            <a:spAutoFit/>
          </a:bodyPr>
          <a:lstStyle>
            <a:defPPr>
              <a:defRPr kern="0"/>
            </a:defPPr>
            <a:lvl1pPr>
              <a:defRPr sz="800" b="0" i="0">
                <a:solidFill>
                  <a:srgbClr val="A4A4A4"/>
                </a:solidFill>
                <a:latin typeface="メイリオ"/>
                <a:cs typeface="メイリオ"/>
              </a:defRPr>
            </a:lvl1pPr>
          </a:lstStyle>
          <a:p>
            <a:pPr marL="12700">
              <a:lnSpc>
                <a:spcPct val="100000"/>
              </a:lnSpc>
              <a:spcBef>
                <a:spcPts val="150"/>
              </a:spcBef>
            </a:pPr>
            <a:r>
              <a:rPr lang="en-US"/>
              <a:t>Copyright</a:t>
            </a:r>
            <a:r>
              <a:rPr lang="en-US" spc="-50"/>
              <a:t> </a:t>
            </a:r>
            <a:r>
              <a:rPr lang="en-US"/>
              <a:t>©</a:t>
            </a:r>
            <a:r>
              <a:rPr lang="en-US" spc="260"/>
              <a:t> </a:t>
            </a:r>
            <a:r>
              <a:rPr lang="en-US"/>
              <a:t>2024</a:t>
            </a:r>
            <a:r>
              <a:rPr lang="en-US" spc="-10"/>
              <a:t> METI/IPA</a:t>
            </a:r>
            <a:endParaRPr spc="-10" dirty="0"/>
          </a:p>
        </p:txBody>
      </p:sp>
      <p:sp>
        <p:nvSpPr>
          <p:cNvPr id="3" name="object 3"/>
          <p:cNvSpPr txBox="1"/>
          <p:nvPr/>
        </p:nvSpPr>
        <p:spPr>
          <a:xfrm>
            <a:off x="336804" y="844296"/>
            <a:ext cx="11518900" cy="439420"/>
          </a:xfrm>
          <a:prstGeom prst="rect">
            <a:avLst/>
          </a:prstGeom>
          <a:solidFill>
            <a:srgbClr val="EAF5FB"/>
          </a:solidFill>
        </p:spPr>
        <p:txBody>
          <a:bodyPr vert="horz" wrap="square" lIns="0" tIns="80645" rIns="0" bIns="0" rtlCol="0">
            <a:spAutoFit/>
          </a:bodyPr>
          <a:lstStyle/>
          <a:p>
            <a:pPr marL="90805">
              <a:lnSpc>
                <a:spcPct val="100000"/>
              </a:lnSpc>
              <a:spcBef>
                <a:spcPts val="635"/>
              </a:spcBef>
            </a:pPr>
            <a:r>
              <a:rPr sz="1850" dirty="0">
                <a:latin typeface="Meiryo UI"/>
                <a:cs typeface="Meiryo UI"/>
              </a:rPr>
              <a:t>第48</a:t>
            </a:r>
            <a:r>
              <a:rPr sz="1850" spc="10" dirty="0">
                <a:latin typeface="Meiryo UI"/>
                <a:cs typeface="Meiryo UI"/>
              </a:rPr>
              <a:t>条 電池デューデリジェンス情報</a:t>
            </a:r>
            <a:r>
              <a:rPr sz="1850" dirty="0">
                <a:latin typeface="Meiryo UI"/>
                <a:cs typeface="Meiryo UI"/>
              </a:rPr>
              <a:t>*1に対応できるものであること（引用されるANNEX含む）</a:t>
            </a:r>
            <a:r>
              <a:rPr sz="1850" spc="-50" dirty="0">
                <a:latin typeface="Meiryo UI"/>
                <a:cs typeface="Meiryo UI"/>
              </a:rPr>
              <a:t>。</a:t>
            </a:r>
            <a:endParaRPr sz="1850">
              <a:latin typeface="Meiryo UI"/>
              <a:cs typeface="Meiryo UI"/>
            </a:endParaRPr>
          </a:p>
        </p:txBody>
      </p:sp>
      <p:sp>
        <p:nvSpPr>
          <p:cNvPr id="4" name="object 4"/>
          <p:cNvSpPr txBox="1"/>
          <p:nvPr/>
        </p:nvSpPr>
        <p:spPr>
          <a:xfrm>
            <a:off x="435965" y="4922265"/>
            <a:ext cx="11276965" cy="939800"/>
          </a:xfrm>
          <a:prstGeom prst="rect">
            <a:avLst/>
          </a:prstGeom>
        </p:spPr>
        <p:txBody>
          <a:bodyPr vert="horz" wrap="square" lIns="0" tIns="12065" rIns="0" bIns="0" rtlCol="0">
            <a:spAutoFit/>
          </a:bodyPr>
          <a:lstStyle/>
          <a:p>
            <a:pPr marL="307975" marR="602615" indent="-295910">
              <a:lnSpc>
                <a:spcPct val="100000"/>
              </a:lnSpc>
              <a:spcBef>
                <a:spcPts val="95"/>
              </a:spcBef>
            </a:pPr>
            <a:r>
              <a:rPr sz="1000" spc="-10" dirty="0">
                <a:latin typeface="Meiryo UI"/>
                <a:cs typeface="Meiryo UI"/>
              </a:rPr>
              <a:t>*1：デューデリジェンス</a:t>
            </a:r>
            <a:r>
              <a:rPr sz="1000" spc="-5" dirty="0">
                <a:latin typeface="Meiryo UI"/>
                <a:cs typeface="Meiryo UI"/>
              </a:rPr>
              <a:t>（Human</a:t>
            </a:r>
            <a:r>
              <a:rPr sz="1000" dirty="0">
                <a:latin typeface="Meiryo UI"/>
                <a:cs typeface="Meiryo UI"/>
              </a:rPr>
              <a:t> </a:t>
            </a:r>
            <a:r>
              <a:rPr sz="1000" spc="-10" dirty="0">
                <a:latin typeface="Meiryo UI"/>
                <a:cs typeface="Meiryo UI"/>
              </a:rPr>
              <a:t>Rights</a:t>
            </a:r>
            <a:r>
              <a:rPr sz="1000" spc="10" dirty="0">
                <a:latin typeface="Meiryo UI"/>
                <a:cs typeface="Meiryo UI"/>
              </a:rPr>
              <a:t> </a:t>
            </a:r>
            <a:r>
              <a:rPr sz="1000" spc="-15" dirty="0">
                <a:latin typeface="Meiryo UI"/>
                <a:cs typeface="Meiryo UI"/>
              </a:rPr>
              <a:t>Due</a:t>
            </a:r>
            <a:r>
              <a:rPr sz="1000" spc="5" dirty="0">
                <a:latin typeface="Meiryo UI"/>
                <a:cs typeface="Meiryo UI"/>
              </a:rPr>
              <a:t> </a:t>
            </a:r>
            <a:r>
              <a:rPr sz="1000" spc="-10" dirty="0">
                <a:latin typeface="Meiryo UI"/>
                <a:cs typeface="Meiryo UI"/>
              </a:rPr>
              <a:t>Diligence）</a:t>
            </a:r>
            <a:r>
              <a:rPr sz="1000" spc="-15" dirty="0">
                <a:latin typeface="Meiryo UI"/>
                <a:cs typeface="Meiryo UI"/>
              </a:rPr>
              <a:t>とは、企業が、自社・グループ会社及びサプライヤ等における人権への負の影響を特定し、防止・軽減し、取組の実効性を評価し、どのように対処したかについて説明・情報開示していくために実施する一連の行為を指す。 </a:t>
            </a:r>
            <a:r>
              <a:rPr sz="1000" spc="-10" dirty="0">
                <a:latin typeface="Meiryo UI"/>
                <a:cs typeface="Meiryo UI"/>
              </a:rPr>
              <a:t>（</a:t>
            </a:r>
            <a:r>
              <a:rPr sz="1000" u="sng" spc="-10" dirty="0">
                <a:solidFill>
                  <a:srgbClr val="6478FF"/>
                </a:solidFill>
                <a:uFill>
                  <a:solidFill>
                    <a:srgbClr val="6478FF"/>
                  </a:solidFill>
                </a:uFill>
                <a:latin typeface="Meiryo UI"/>
                <a:cs typeface="Meiryo UI"/>
                <a:hlinkClick r:id="rId2"/>
              </a:rPr>
              <a:t>https://www.meti.go.jp/shingikai/economy/supply_chain/pdf/20220808_1.pdf</a:t>
            </a:r>
            <a:r>
              <a:rPr sz="1000" u="none" spc="95" dirty="0">
                <a:solidFill>
                  <a:srgbClr val="6478FF"/>
                </a:solidFill>
                <a:latin typeface="Meiryo UI"/>
                <a:cs typeface="Meiryo UI"/>
              </a:rPr>
              <a:t> </a:t>
            </a:r>
            <a:r>
              <a:rPr sz="1000" u="none" dirty="0">
                <a:latin typeface="Meiryo UI"/>
                <a:cs typeface="Meiryo UI"/>
              </a:rPr>
              <a:t>「</a:t>
            </a:r>
            <a:r>
              <a:rPr sz="1000" u="none" spc="-10" dirty="0">
                <a:latin typeface="Meiryo UI"/>
                <a:cs typeface="Meiryo UI"/>
              </a:rPr>
              <a:t>2.1.2 人権</a:t>
            </a:r>
            <a:r>
              <a:rPr sz="1000" u="none" spc="-15" dirty="0">
                <a:latin typeface="Meiryo UI"/>
                <a:cs typeface="Meiryo UI"/>
              </a:rPr>
              <a:t>DD</a:t>
            </a:r>
            <a:r>
              <a:rPr sz="1000" u="none" dirty="0">
                <a:latin typeface="Meiryo UI"/>
                <a:cs typeface="Meiryo UI"/>
              </a:rPr>
              <a:t>」</a:t>
            </a:r>
            <a:r>
              <a:rPr sz="1000" u="none" spc="-5" dirty="0">
                <a:latin typeface="Meiryo UI"/>
                <a:cs typeface="Meiryo UI"/>
              </a:rPr>
              <a:t>）</a:t>
            </a:r>
            <a:endParaRPr sz="1000">
              <a:latin typeface="Meiryo UI"/>
              <a:cs typeface="Meiryo UI"/>
            </a:endParaRPr>
          </a:p>
          <a:p>
            <a:pPr marL="12700">
              <a:lnSpc>
                <a:spcPct val="100000"/>
              </a:lnSpc>
            </a:pPr>
            <a:r>
              <a:rPr sz="1000" spc="-10" dirty="0">
                <a:latin typeface="Meiryo UI"/>
                <a:cs typeface="Meiryo UI"/>
              </a:rPr>
              <a:t>*2</a:t>
            </a:r>
            <a:r>
              <a:rPr sz="1000" spc="-15" dirty="0">
                <a:latin typeface="Meiryo UI"/>
                <a:cs typeface="Meiryo UI"/>
              </a:rPr>
              <a:t>：前会計年度の売上高が</a:t>
            </a:r>
            <a:r>
              <a:rPr sz="1000" spc="-10" dirty="0">
                <a:latin typeface="Meiryo UI"/>
                <a:cs typeface="Meiryo UI"/>
              </a:rPr>
              <a:t>4,000</a:t>
            </a:r>
            <a:r>
              <a:rPr sz="1000" spc="-25" dirty="0">
                <a:latin typeface="Meiryo UI"/>
                <a:cs typeface="Meiryo UI"/>
              </a:rPr>
              <a:t>万ユーロ未満であり、かつ、連結ベースで</a:t>
            </a:r>
            <a:r>
              <a:rPr sz="1000" spc="-10" dirty="0">
                <a:latin typeface="Meiryo UI"/>
                <a:cs typeface="Meiryo UI"/>
              </a:rPr>
              <a:t>4,000</a:t>
            </a:r>
            <a:r>
              <a:rPr sz="1000" spc="-30" dirty="0">
                <a:latin typeface="Meiryo UI"/>
                <a:cs typeface="Meiryo UI"/>
              </a:rPr>
              <a:t>万ユーロを超える親会社及び子会社からなるグループに属さない経済事業者や、再使用準備、別目的での利用又は再製造の対象となった</a:t>
            </a:r>
            <a:endParaRPr sz="1000">
              <a:latin typeface="Meiryo UI"/>
              <a:cs typeface="Meiryo UI"/>
            </a:endParaRPr>
          </a:p>
          <a:p>
            <a:pPr marL="307975">
              <a:lnSpc>
                <a:spcPct val="100000"/>
              </a:lnSpc>
              <a:spcBef>
                <a:spcPts val="5"/>
              </a:spcBef>
            </a:pPr>
            <a:r>
              <a:rPr sz="1000" spc="-30" dirty="0">
                <a:latin typeface="Meiryo UI"/>
                <a:cs typeface="Meiryo UI"/>
              </a:rPr>
              <a:t>電池を上市又は使用することに関連する事業者で、当該電池が当該作業を受ける前に上市又は使用開始されていた場合には適用されない。</a:t>
            </a:r>
            <a:endParaRPr sz="1000">
              <a:latin typeface="Meiryo UI"/>
              <a:cs typeface="Meiryo UI"/>
            </a:endParaRPr>
          </a:p>
          <a:p>
            <a:pPr marL="307975" marR="5080" indent="-295910">
              <a:lnSpc>
                <a:spcPct val="100000"/>
              </a:lnSpc>
            </a:pPr>
            <a:r>
              <a:rPr sz="1000" spc="-10" dirty="0">
                <a:latin typeface="Meiryo UI"/>
                <a:cs typeface="Meiryo UI"/>
              </a:rPr>
              <a:t>*3</a:t>
            </a:r>
            <a:r>
              <a:rPr sz="1000" spc="-20" dirty="0">
                <a:latin typeface="Meiryo UI"/>
                <a:cs typeface="Meiryo UI"/>
              </a:rPr>
              <a:t>：毎年、デューデリジェンス方針に関する報告書を見直し、インターネットを含め一般に公開しなければならない</a:t>
            </a:r>
            <a:r>
              <a:rPr sz="1000" spc="-10" dirty="0">
                <a:latin typeface="Meiryo UI"/>
                <a:cs typeface="Meiryo UI"/>
              </a:rPr>
              <a:t>（</a:t>
            </a:r>
            <a:r>
              <a:rPr sz="1000" spc="5" dirty="0">
                <a:latin typeface="Meiryo UI"/>
                <a:cs typeface="Meiryo UI"/>
              </a:rPr>
              <a:t>第</a:t>
            </a:r>
            <a:r>
              <a:rPr sz="1000" spc="-10" dirty="0">
                <a:latin typeface="Meiryo UI"/>
                <a:cs typeface="Meiryo UI"/>
              </a:rPr>
              <a:t>52</a:t>
            </a:r>
            <a:r>
              <a:rPr sz="1000" dirty="0">
                <a:latin typeface="Meiryo UI"/>
                <a:cs typeface="Meiryo UI"/>
              </a:rPr>
              <a:t>条</a:t>
            </a:r>
            <a:r>
              <a:rPr sz="1000" spc="-15" dirty="0">
                <a:latin typeface="Meiryo UI"/>
                <a:cs typeface="Meiryo UI"/>
              </a:rPr>
              <a:t>）。この報告書には通知機関の名称を含む第</a:t>
            </a:r>
            <a:r>
              <a:rPr sz="1000" spc="-10" dirty="0">
                <a:latin typeface="Meiryo UI"/>
                <a:cs typeface="Meiryo UI"/>
              </a:rPr>
              <a:t>51</a:t>
            </a:r>
            <a:r>
              <a:rPr sz="1000" spc="-15" dirty="0">
                <a:latin typeface="Meiryo UI"/>
                <a:cs typeface="Meiryo UI"/>
              </a:rPr>
              <a:t>条に従って実施された第三者検証の概要報告書も含まれる。</a:t>
            </a:r>
            <a:endParaRPr sz="1000">
              <a:latin typeface="Meiryo UI"/>
              <a:cs typeface="Meiryo UI"/>
            </a:endParaRPr>
          </a:p>
        </p:txBody>
      </p:sp>
      <p:sp>
        <p:nvSpPr>
          <p:cNvPr id="5" name="object 5"/>
          <p:cNvSpPr txBox="1"/>
          <p:nvPr/>
        </p:nvSpPr>
        <p:spPr>
          <a:xfrm>
            <a:off x="353974" y="1686814"/>
            <a:ext cx="11329035" cy="2464435"/>
          </a:xfrm>
          <a:prstGeom prst="rect">
            <a:avLst/>
          </a:prstGeom>
        </p:spPr>
        <p:txBody>
          <a:bodyPr vert="horz" wrap="square" lIns="0" tIns="32384" rIns="0" bIns="0" rtlCol="0">
            <a:spAutoFit/>
          </a:bodyPr>
          <a:lstStyle/>
          <a:p>
            <a:pPr marL="12700">
              <a:lnSpc>
                <a:spcPct val="100000"/>
              </a:lnSpc>
              <a:spcBef>
                <a:spcPts val="254"/>
              </a:spcBef>
            </a:pPr>
            <a:r>
              <a:rPr sz="1200" spc="40" dirty="0">
                <a:latin typeface="Meiryo UI"/>
                <a:cs typeface="Meiryo UI"/>
              </a:rPr>
              <a:t>欧州蓄電池規則案 第</a:t>
            </a:r>
            <a:r>
              <a:rPr sz="1200" spc="-20" dirty="0">
                <a:latin typeface="Meiryo UI"/>
                <a:cs typeface="Meiryo UI"/>
              </a:rPr>
              <a:t>48</a:t>
            </a:r>
            <a:r>
              <a:rPr sz="1200" dirty="0">
                <a:latin typeface="Meiryo UI"/>
                <a:cs typeface="Meiryo UI"/>
              </a:rPr>
              <a:t>条（抜粋・要約</a:t>
            </a:r>
            <a:r>
              <a:rPr sz="1200" spc="-50" dirty="0">
                <a:latin typeface="Meiryo UI"/>
                <a:cs typeface="Meiryo UI"/>
              </a:rPr>
              <a:t>）</a:t>
            </a:r>
            <a:endParaRPr sz="1200">
              <a:latin typeface="Meiryo UI"/>
              <a:cs typeface="Meiryo UI"/>
            </a:endParaRPr>
          </a:p>
          <a:p>
            <a:pPr marL="241300" marR="5080" indent="-228600">
              <a:lnSpc>
                <a:spcPts val="1610"/>
              </a:lnSpc>
              <a:spcBef>
                <a:spcPts val="65"/>
              </a:spcBef>
            </a:pPr>
            <a:r>
              <a:rPr sz="1200" dirty="0">
                <a:latin typeface="Meiryo UI"/>
                <a:cs typeface="Meiryo UI"/>
              </a:rPr>
              <a:t>1</a:t>
            </a:r>
            <a:r>
              <a:rPr sz="1200" spc="250" dirty="0">
                <a:latin typeface="Meiryo UI"/>
                <a:cs typeface="Meiryo UI"/>
              </a:rPr>
              <a:t>. </a:t>
            </a:r>
            <a:r>
              <a:rPr sz="1200" spc="-20" dirty="0">
                <a:latin typeface="Meiryo UI"/>
                <a:cs typeface="Meiryo UI"/>
              </a:rPr>
              <a:t>2025</a:t>
            </a:r>
            <a:r>
              <a:rPr sz="1200" dirty="0">
                <a:latin typeface="Meiryo UI"/>
                <a:cs typeface="Meiryo UI"/>
              </a:rPr>
              <a:t>年</a:t>
            </a:r>
            <a:r>
              <a:rPr sz="1200" spc="-20" dirty="0">
                <a:latin typeface="Meiryo UI"/>
                <a:cs typeface="Meiryo UI"/>
              </a:rPr>
              <a:t>8</a:t>
            </a:r>
            <a:r>
              <a:rPr sz="1200" spc="-10" dirty="0">
                <a:latin typeface="Meiryo UI"/>
                <a:cs typeface="Meiryo UI"/>
              </a:rPr>
              <a:t>月</a:t>
            </a:r>
            <a:r>
              <a:rPr sz="1200" spc="-20" dirty="0">
                <a:latin typeface="Meiryo UI"/>
                <a:cs typeface="Meiryo UI"/>
              </a:rPr>
              <a:t>18日以降、電池を市場に出す経済事業者*2</a:t>
            </a:r>
            <a:r>
              <a:rPr sz="1200" spc="-10" dirty="0">
                <a:latin typeface="Meiryo UI"/>
                <a:cs typeface="Meiryo UI"/>
              </a:rPr>
              <a:t>は、本条第</a:t>
            </a:r>
            <a:r>
              <a:rPr sz="1200" spc="-20" dirty="0">
                <a:latin typeface="Meiryo UI"/>
                <a:cs typeface="Meiryo UI"/>
              </a:rPr>
              <a:t>2及び第3</a:t>
            </a:r>
            <a:r>
              <a:rPr sz="1200" spc="-10" dirty="0">
                <a:latin typeface="Meiryo UI"/>
                <a:cs typeface="Meiryo UI"/>
              </a:rPr>
              <a:t>段落、並びに第49</a:t>
            </a:r>
            <a:r>
              <a:rPr sz="1200" spc="-25" dirty="0">
                <a:latin typeface="Meiryo UI"/>
                <a:cs typeface="Meiryo UI"/>
              </a:rPr>
              <a:t>、第</a:t>
            </a:r>
            <a:r>
              <a:rPr sz="1200" spc="-10" dirty="0">
                <a:latin typeface="Meiryo UI"/>
                <a:cs typeface="Meiryo UI"/>
              </a:rPr>
              <a:t>50及び</a:t>
            </a:r>
            <a:r>
              <a:rPr sz="1200" spc="-20" dirty="0">
                <a:latin typeface="Meiryo UI"/>
                <a:cs typeface="Meiryo UI"/>
              </a:rPr>
              <a:t>52</a:t>
            </a:r>
            <a:r>
              <a:rPr sz="1200" spc="-25" dirty="0">
                <a:latin typeface="Meiryo UI"/>
                <a:cs typeface="Meiryo UI"/>
              </a:rPr>
              <a:t>条に定めるデューデリジェンス義務を履行しなければならず、そのために</a:t>
            </a:r>
            <a:r>
              <a:rPr sz="1200" spc="-20" dirty="0">
                <a:latin typeface="Meiryo UI"/>
                <a:cs typeface="Meiryo UI"/>
              </a:rPr>
              <a:t>電池のデューデリジェンス方針</a:t>
            </a:r>
            <a:r>
              <a:rPr sz="1200" spc="-10" dirty="0">
                <a:latin typeface="Meiryo UI"/>
                <a:cs typeface="Meiryo UI"/>
              </a:rPr>
              <a:t>*3</a:t>
            </a:r>
            <a:r>
              <a:rPr sz="1200" spc="-30" dirty="0">
                <a:latin typeface="Meiryo UI"/>
                <a:cs typeface="Meiryo UI"/>
              </a:rPr>
              <a:t>を策定し実施しなくてはならない。経済事業者が再使用準備、再利用準備、再製造を行った電池を上市又は使用する場合は、適用されない。</a:t>
            </a:r>
            <a:endParaRPr sz="1200">
              <a:latin typeface="Meiryo UI"/>
              <a:cs typeface="Meiryo UI"/>
            </a:endParaRPr>
          </a:p>
          <a:p>
            <a:pPr marL="12700">
              <a:lnSpc>
                <a:spcPct val="100000"/>
              </a:lnSpc>
              <a:spcBef>
                <a:spcPts val="1670"/>
              </a:spcBef>
            </a:pPr>
            <a:r>
              <a:rPr sz="1200" dirty="0">
                <a:latin typeface="Meiryo UI"/>
                <a:cs typeface="Meiryo UI"/>
              </a:rPr>
              <a:t>２. 経済事業者は、第</a:t>
            </a:r>
            <a:r>
              <a:rPr sz="1200" spc="-20" dirty="0">
                <a:latin typeface="Meiryo UI"/>
                <a:cs typeface="Meiryo UI"/>
              </a:rPr>
              <a:t>49</a:t>
            </a:r>
            <a:r>
              <a:rPr sz="1200" spc="-10" dirty="0">
                <a:latin typeface="Meiryo UI"/>
                <a:cs typeface="Meiryo UI"/>
              </a:rPr>
              <a:t>、第50及び</a:t>
            </a:r>
            <a:r>
              <a:rPr sz="1200" spc="-20" dirty="0">
                <a:latin typeface="Meiryo UI"/>
                <a:cs typeface="Meiryo UI"/>
              </a:rPr>
              <a:t>52条に従って維持・適用されていることを確認するため、第51</a:t>
            </a:r>
            <a:r>
              <a:rPr sz="1200" spc="-15" dirty="0">
                <a:latin typeface="Meiryo UI"/>
                <a:cs typeface="Meiryo UI"/>
              </a:rPr>
              <a:t>条に従い、通知機関による電池デューデリジェンス方針の検証</a:t>
            </a:r>
            <a:r>
              <a:rPr sz="1200" dirty="0">
                <a:latin typeface="Meiryo UI"/>
                <a:cs typeface="Meiryo UI"/>
              </a:rPr>
              <a:t>（</a:t>
            </a:r>
            <a:r>
              <a:rPr sz="1200" spc="-10" dirty="0">
                <a:latin typeface="Meiryo UI"/>
                <a:cs typeface="Meiryo UI"/>
              </a:rPr>
              <a:t>第三者検証</a:t>
            </a:r>
            <a:r>
              <a:rPr sz="1200" dirty="0">
                <a:latin typeface="Meiryo UI"/>
                <a:cs typeface="Meiryo UI"/>
              </a:rPr>
              <a:t>）</a:t>
            </a:r>
            <a:r>
              <a:rPr sz="1200" spc="-25" dirty="0">
                <a:latin typeface="Meiryo UI"/>
                <a:cs typeface="Meiryo UI"/>
              </a:rPr>
              <a:t>を受け、</a:t>
            </a:r>
            <a:endParaRPr sz="1200">
              <a:latin typeface="Meiryo UI"/>
              <a:cs typeface="Meiryo UI"/>
            </a:endParaRPr>
          </a:p>
          <a:p>
            <a:pPr marL="268605">
              <a:lnSpc>
                <a:spcPct val="100000"/>
              </a:lnSpc>
              <a:spcBef>
                <a:spcPts val="170"/>
              </a:spcBef>
            </a:pPr>
            <a:r>
              <a:rPr sz="1200" spc="-25" dirty="0">
                <a:latin typeface="Meiryo UI"/>
                <a:cs typeface="Meiryo UI"/>
              </a:rPr>
              <a:t>かつ当該通知機関による定期的な監査を受けなくてはならない。通知機関は、経済事業者に監査報告書を提供しなくてはならない。</a:t>
            </a:r>
            <a:endParaRPr sz="1200">
              <a:latin typeface="Meiryo UI"/>
              <a:cs typeface="Meiryo UI"/>
            </a:endParaRPr>
          </a:p>
          <a:p>
            <a:pPr marL="268605" marR="817244" indent="-256540">
              <a:lnSpc>
                <a:spcPct val="111700"/>
              </a:lnSpc>
              <a:spcBef>
                <a:spcPts val="1585"/>
              </a:spcBef>
            </a:pPr>
            <a:r>
              <a:rPr sz="1200" spc="-15" dirty="0">
                <a:latin typeface="Meiryo UI"/>
                <a:cs typeface="Meiryo UI"/>
              </a:rPr>
              <a:t>３. 経済事業者は、第</a:t>
            </a:r>
            <a:r>
              <a:rPr sz="1200" spc="-20" dirty="0">
                <a:latin typeface="Meiryo UI"/>
                <a:cs typeface="Meiryo UI"/>
              </a:rPr>
              <a:t>51</a:t>
            </a:r>
            <a:r>
              <a:rPr sz="1200" spc="-10" dirty="0">
                <a:latin typeface="Meiryo UI"/>
                <a:cs typeface="Meiryo UI"/>
              </a:rPr>
              <a:t>条に言及する検証報告書及び承認決定書並びに第</a:t>
            </a:r>
            <a:r>
              <a:rPr sz="1200" spc="-20" dirty="0">
                <a:latin typeface="Meiryo UI"/>
                <a:cs typeface="Meiryo UI"/>
              </a:rPr>
              <a:t>2</a:t>
            </a:r>
            <a:r>
              <a:rPr sz="1200" spc="-10" dirty="0">
                <a:latin typeface="Meiryo UI"/>
                <a:cs typeface="Meiryo UI"/>
              </a:rPr>
              <a:t>項の監査報告書を含む第</a:t>
            </a:r>
            <a:r>
              <a:rPr sz="1200" spc="-20" dirty="0">
                <a:latin typeface="Meiryo UI"/>
                <a:cs typeface="Meiryo UI"/>
              </a:rPr>
              <a:t>49</a:t>
            </a:r>
            <a:r>
              <a:rPr sz="1200" spc="-25" dirty="0">
                <a:latin typeface="Meiryo UI"/>
                <a:cs typeface="Meiryo UI"/>
              </a:rPr>
              <a:t>、第</a:t>
            </a:r>
            <a:r>
              <a:rPr sz="1200" spc="-10" dirty="0">
                <a:latin typeface="Meiryo UI"/>
                <a:cs typeface="Meiryo UI"/>
              </a:rPr>
              <a:t>50</a:t>
            </a:r>
            <a:r>
              <a:rPr sz="1200" spc="-20" dirty="0">
                <a:latin typeface="Meiryo UI"/>
                <a:cs typeface="Meiryo UI"/>
              </a:rPr>
              <a:t>及び52</a:t>
            </a:r>
            <a:r>
              <a:rPr sz="1200" spc="-25" dirty="0">
                <a:latin typeface="Meiryo UI"/>
                <a:cs typeface="Meiryo UI"/>
              </a:rPr>
              <a:t>条に定める義務について、それぞれ準拠しているこ</a:t>
            </a:r>
            <a:r>
              <a:rPr sz="1200" spc="-20" dirty="0">
                <a:latin typeface="Meiryo UI"/>
                <a:cs typeface="Meiryo UI"/>
              </a:rPr>
              <a:t>とを証明する文書を、デューデリジェンス方針に基づいて、製造された最後の電池が上市されてから10年間保管するものとする。</a:t>
            </a:r>
            <a:endParaRPr sz="1200">
              <a:latin typeface="Meiryo UI"/>
              <a:cs typeface="Meiryo UI"/>
            </a:endParaRPr>
          </a:p>
          <a:p>
            <a:pPr marL="12700">
              <a:lnSpc>
                <a:spcPct val="100000"/>
              </a:lnSpc>
              <a:spcBef>
                <a:spcPts val="1750"/>
              </a:spcBef>
            </a:pPr>
            <a:r>
              <a:rPr sz="1200" spc="-20" dirty="0">
                <a:latin typeface="Meiryo UI"/>
                <a:cs typeface="Meiryo UI"/>
              </a:rPr>
              <a:t>４. 経済事業者のデューデリジェンス方針に対する個々の責任を損なうことなく、経済事業者は、第48、49、50及び</a:t>
            </a:r>
            <a:r>
              <a:rPr sz="1200" spc="-10" dirty="0">
                <a:latin typeface="Meiryo UI"/>
                <a:cs typeface="Meiryo UI"/>
              </a:rPr>
              <a:t>52</a:t>
            </a:r>
            <a:r>
              <a:rPr sz="1200" spc="-20" dirty="0">
                <a:latin typeface="Meiryo UI"/>
                <a:cs typeface="Meiryo UI"/>
              </a:rPr>
              <a:t>条に定める要求事項を遵守する目的で、本規則の下で認められた</a:t>
            </a:r>
            <a:endParaRPr sz="1200">
              <a:latin typeface="Meiryo UI"/>
              <a:cs typeface="Meiryo UI"/>
            </a:endParaRPr>
          </a:p>
          <a:p>
            <a:pPr marL="268605">
              <a:lnSpc>
                <a:spcPct val="100000"/>
              </a:lnSpc>
              <a:spcBef>
                <a:spcPts val="170"/>
              </a:spcBef>
            </a:pPr>
            <a:r>
              <a:rPr sz="1200" spc="-25" dirty="0">
                <a:latin typeface="Meiryo UI"/>
                <a:cs typeface="Meiryo UI"/>
              </a:rPr>
              <a:t>デューデリジェンススキームを通じて、他の関係者との協力することができる。</a:t>
            </a:r>
            <a:endParaRPr sz="1200">
              <a:latin typeface="Meiryo UI"/>
              <a:cs typeface="Meiryo U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4604" rIns="0" bIns="0" rtlCol="0">
            <a:spAutoFit/>
          </a:bodyPr>
          <a:lstStyle/>
          <a:p>
            <a:pPr marL="12700">
              <a:lnSpc>
                <a:spcPct val="100000"/>
              </a:lnSpc>
              <a:spcBef>
                <a:spcPts val="114"/>
              </a:spcBef>
            </a:pPr>
            <a:r>
              <a:rPr sz="2650" spc="-5" dirty="0"/>
              <a:t>欧州電池規則</a:t>
            </a:r>
            <a:r>
              <a:rPr sz="2650" dirty="0"/>
              <a:t>（第49条 経済事業者の管理システム</a:t>
            </a:r>
            <a:r>
              <a:rPr sz="2650" spc="-50" dirty="0"/>
              <a:t>）</a:t>
            </a:r>
            <a:endParaRPr sz="2650"/>
          </a:p>
        </p:txBody>
      </p:sp>
      <p:sp>
        <p:nvSpPr>
          <p:cNvPr id="5" name="object 5"/>
          <p:cNvSpPr txBox="1"/>
          <p:nvPr/>
        </p:nvSpPr>
        <p:spPr>
          <a:xfrm>
            <a:off x="793191" y="6530464"/>
            <a:ext cx="10921365" cy="330835"/>
          </a:xfrm>
          <a:prstGeom prst="rect">
            <a:avLst/>
          </a:prstGeom>
        </p:spPr>
        <p:txBody>
          <a:bodyPr vert="horz" wrap="square" lIns="0" tIns="19685" rIns="0" bIns="0" rtlCol="0">
            <a:spAutoFit/>
          </a:bodyPr>
          <a:lstStyle/>
          <a:p>
            <a:pPr marL="12700">
              <a:lnSpc>
                <a:spcPct val="100000"/>
              </a:lnSpc>
              <a:spcBef>
                <a:spcPts val="155"/>
              </a:spcBef>
            </a:pPr>
            <a:r>
              <a:rPr sz="1000" dirty="0">
                <a:latin typeface="Meiryo UI"/>
                <a:cs typeface="Meiryo UI"/>
              </a:rPr>
              <a:t>「OECD</a:t>
            </a:r>
            <a:r>
              <a:rPr sz="1000" spc="-25" dirty="0">
                <a:latin typeface="Meiryo UI"/>
                <a:cs typeface="Meiryo UI"/>
              </a:rPr>
              <a:t> 紛争地域及び高リスク地域からの鉱物の責任あるサプライチェーンのためのデューデリジェンスガイダンス」： </a:t>
            </a:r>
            <a:r>
              <a:rPr sz="1000" u="sng" spc="-10" dirty="0">
                <a:solidFill>
                  <a:srgbClr val="6478FF"/>
                </a:solidFill>
                <a:uFill>
                  <a:solidFill>
                    <a:srgbClr val="6478FF"/>
                  </a:solidFill>
                </a:uFill>
                <a:latin typeface="Meiryo UI"/>
                <a:cs typeface="Meiryo UI"/>
                <a:hlinkClick r:id="rId2"/>
              </a:rPr>
              <a:t>https://www.mofa.go.jp/mofaj/gaiko/csr/pdfs/oecd_ddg_jp.pdf</a:t>
            </a:r>
            <a:endParaRPr sz="1000">
              <a:latin typeface="Meiryo UI"/>
              <a:cs typeface="Meiryo UI"/>
            </a:endParaRPr>
          </a:p>
          <a:p>
            <a:pPr marR="5080" algn="r">
              <a:lnSpc>
                <a:spcPct val="100000"/>
              </a:lnSpc>
              <a:spcBef>
                <a:spcPts val="160"/>
              </a:spcBef>
            </a:pPr>
            <a:r>
              <a:rPr sz="800" dirty="0">
                <a:solidFill>
                  <a:srgbClr val="A4A4A4"/>
                </a:solidFill>
                <a:latin typeface="メイリオ"/>
                <a:cs typeface="メイリオ"/>
              </a:rPr>
              <a:t>Copyright</a:t>
            </a:r>
            <a:r>
              <a:rPr sz="800" spc="-50" dirty="0">
                <a:solidFill>
                  <a:srgbClr val="A4A4A4"/>
                </a:solidFill>
                <a:latin typeface="メイリオ"/>
                <a:cs typeface="メイリオ"/>
              </a:rPr>
              <a:t> </a:t>
            </a:r>
            <a:r>
              <a:rPr sz="800" dirty="0">
                <a:solidFill>
                  <a:srgbClr val="A4A4A4"/>
                </a:solidFill>
                <a:latin typeface="メイリオ"/>
                <a:cs typeface="メイリオ"/>
              </a:rPr>
              <a:t>©</a:t>
            </a:r>
            <a:r>
              <a:rPr sz="800" spc="260" dirty="0">
                <a:solidFill>
                  <a:srgbClr val="A4A4A4"/>
                </a:solidFill>
                <a:latin typeface="メイリオ"/>
                <a:cs typeface="メイリオ"/>
              </a:rPr>
              <a:t> </a:t>
            </a:r>
            <a:r>
              <a:rPr sz="800" dirty="0">
                <a:solidFill>
                  <a:srgbClr val="A4A4A4"/>
                </a:solidFill>
                <a:latin typeface="メイリオ"/>
                <a:cs typeface="メイリオ"/>
              </a:rPr>
              <a:t>2024</a:t>
            </a:r>
            <a:r>
              <a:rPr sz="800" spc="-10" dirty="0">
                <a:solidFill>
                  <a:srgbClr val="A4A4A4"/>
                </a:solidFill>
                <a:latin typeface="メイリオ"/>
                <a:cs typeface="メイリオ"/>
              </a:rPr>
              <a:t> METI/IPA</a:t>
            </a:r>
            <a:endParaRPr sz="800">
              <a:latin typeface="メイリオ"/>
              <a:cs typeface="メイリオ"/>
            </a:endParaRPr>
          </a:p>
        </p:txBody>
      </p:sp>
      <p:sp>
        <p:nvSpPr>
          <p:cNvPr id="6" name="object 6"/>
          <p:cNvSpPr txBox="1">
            <a:spLocks noGrp="1"/>
          </p:cNvSpPr>
          <p:nvPr>
            <p:ph type="sldNum" sz="quarter" idx="7"/>
          </p:nvPr>
        </p:nvSpPr>
        <p:spPr>
          <a:xfrm>
            <a:off x="11861418" y="6611742"/>
            <a:ext cx="176529" cy="139700"/>
          </a:xfrm>
          <a:prstGeom prst="rect">
            <a:avLst/>
          </a:prstGeom>
        </p:spPr>
        <p:txBody>
          <a:bodyPr vert="horz" wrap="square" lIns="0" tIns="0" rIns="0" bIns="0" rtlCol="0">
            <a:spAutoFit/>
          </a:bodyPr>
          <a:lstStyle>
            <a:defPPr>
              <a:defRPr kern="0"/>
            </a:defPPr>
            <a:lvl1pPr>
              <a:defRPr sz="800" b="0" i="0">
                <a:solidFill>
                  <a:srgbClr val="A6A6A6"/>
                </a:solidFill>
                <a:latin typeface="Arial"/>
                <a:cs typeface="Arial"/>
              </a:defRPr>
            </a:lvl1pPr>
          </a:lstStyle>
          <a:p>
            <a:pPr marL="12700">
              <a:lnSpc>
                <a:spcPct val="100000"/>
              </a:lnSpc>
              <a:spcBef>
                <a:spcPts val="25"/>
              </a:spcBef>
            </a:pPr>
            <a:fld id="{81D60167-4931-47E6-BA6A-407CBD079E47}" type="slidenum">
              <a:rPr lang="en-US" altLang="ja-JP" spc="-50" smtClean="0"/>
              <a:pPr marL="68580">
                <a:spcBef>
                  <a:spcPts val="25"/>
                </a:spcBef>
              </a:pPr>
              <a:t>15</a:t>
            </a:fld>
            <a:endParaRPr spc="-25" dirty="0"/>
          </a:p>
        </p:txBody>
      </p:sp>
      <p:sp>
        <p:nvSpPr>
          <p:cNvPr id="3" name="object 3"/>
          <p:cNvSpPr txBox="1"/>
          <p:nvPr/>
        </p:nvSpPr>
        <p:spPr>
          <a:xfrm>
            <a:off x="336804" y="844296"/>
            <a:ext cx="11518900" cy="439420"/>
          </a:xfrm>
          <a:prstGeom prst="rect">
            <a:avLst/>
          </a:prstGeom>
          <a:solidFill>
            <a:srgbClr val="EAF5FB"/>
          </a:solidFill>
        </p:spPr>
        <p:txBody>
          <a:bodyPr vert="horz" wrap="square" lIns="0" tIns="80645" rIns="0" bIns="0" rtlCol="0">
            <a:spAutoFit/>
          </a:bodyPr>
          <a:lstStyle/>
          <a:p>
            <a:pPr marL="90805">
              <a:lnSpc>
                <a:spcPct val="100000"/>
              </a:lnSpc>
              <a:spcBef>
                <a:spcPts val="635"/>
              </a:spcBef>
            </a:pPr>
            <a:r>
              <a:rPr sz="1850" dirty="0">
                <a:latin typeface="Meiryo UI"/>
                <a:cs typeface="Meiryo UI"/>
              </a:rPr>
              <a:t>第49条 電池デューデリジェンス情報の管理ができること（引用されるANNEX含む）</a:t>
            </a:r>
            <a:r>
              <a:rPr sz="1850" spc="-50" dirty="0">
                <a:latin typeface="Meiryo UI"/>
                <a:cs typeface="Meiryo UI"/>
              </a:rPr>
              <a:t>。</a:t>
            </a:r>
            <a:endParaRPr sz="1850">
              <a:latin typeface="Meiryo UI"/>
              <a:cs typeface="Meiryo UI"/>
            </a:endParaRPr>
          </a:p>
        </p:txBody>
      </p:sp>
      <p:sp>
        <p:nvSpPr>
          <p:cNvPr id="4" name="object 4"/>
          <p:cNvSpPr txBox="1"/>
          <p:nvPr/>
        </p:nvSpPr>
        <p:spPr>
          <a:xfrm>
            <a:off x="394817" y="1379601"/>
            <a:ext cx="11403330" cy="5183505"/>
          </a:xfrm>
          <a:prstGeom prst="rect">
            <a:avLst/>
          </a:prstGeom>
        </p:spPr>
        <p:txBody>
          <a:bodyPr vert="horz" wrap="square" lIns="0" tIns="32384" rIns="0" bIns="0" rtlCol="0">
            <a:spAutoFit/>
          </a:bodyPr>
          <a:lstStyle/>
          <a:p>
            <a:pPr marL="12700">
              <a:lnSpc>
                <a:spcPct val="100000"/>
              </a:lnSpc>
              <a:spcBef>
                <a:spcPts val="254"/>
              </a:spcBef>
            </a:pPr>
            <a:r>
              <a:rPr sz="1200" spc="40" dirty="0">
                <a:latin typeface="Meiryo UI"/>
                <a:cs typeface="Meiryo UI"/>
              </a:rPr>
              <a:t>欧州蓄電池規則案 第</a:t>
            </a:r>
            <a:r>
              <a:rPr sz="1200" spc="-20" dirty="0">
                <a:latin typeface="Meiryo UI"/>
                <a:cs typeface="Meiryo UI"/>
              </a:rPr>
              <a:t>49</a:t>
            </a:r>
            <a:r>
              <a:rPr sz="1200" dirty="0">
                <a:latin typeface="Meiryo UI"/>
                <a:cs typeface="Meiryo UI"/>
              </a:rPr>
              <a:t>条（抜粋・要約</a:t>
            </a:r>
            <a:r>
              <a:rPr sz="1200" spc="-50" dirty="0">
                <a:latin typeface="Meiryo UI"/>
                <a:cs typeface="Meiryo UI"/>
              </a:rPr>
              <a:t>）</a:t>
            </a:r>
            <a:endParaRPr sz="1200" dirty="0">
              <a:latin typeface="Meiryo UI"/>
              <a:cs typeface="Meiryo UI"/>
            </a:endParaRPr>
          </a:p>
          <a:p>
            <a:pPr marL="259079" indent="-246379">
              <a:lnSpc>
                <a:spcPct val="100000"/>
              </a:lnSpc>
              <a:spcBef>
                <a:spcPts val="155"/>
              </a:spcBef>
              <a:buSzPct val="91666"/>
              <a:buAutoNum type="arabicPeriod"/>
              <a:tabLst>
                <a:tab pos="259079" algn="l"/>
              </a:tabLst>
            </a:pPr>
            <a:r>
              <a:rPr sz="1200" dirty="0">
                <a:latin typeface="Meiryo UI"/>
                <a:cs typeface="Meiryo UI"/>
              </a:rPr>
              <a:t>第</a:t>
            </a:r>
            <a:r>
              <a:rPr sz="1200" spc="-20" dirty="0">
                <a:latin typeface="Meiryo UI"/>
                <a:cs typeface="Meiryo UI"/>
              </a:rPr>
              <a:t>48</a:t>
            </a:r>
            <a:r>
              <a:rPr sz="1200" dirty="0">
                <a:latin typeface="Meiryo UI"/>
                <a:cs typeface="Meiryo UI"/>
              </a:rPr>
              <a:t>条</a:t>
            </a:r>
            <a:r>
              <a:rPr sz="1200" spc="-10" dirty="0">
                <a:latin typeface="Meiryo UI"/>
                <a:cs typeface="Meiryo UI"/>
              </a:rPr>
              <a:t>（1）</a:t>
            </a:r>
            <a:r>
              <a:rPr sz="1200" spc="-20" dirty="0">
                <a:latin typeface="Meiryo UI"/>
                <a:cs typeface="Meiryo UI"/>
              </a:rPr>
              <a:t>に言及される経済事業者は、以下のことを行わなければならない。</a:t>
            </a:r>
            <a:endParaRPr sz="1200" dirty="0">
              <a:latin typeface="Meiryo UI"/>
              <a:cs typeface="Meiryo UI"/>
            </a:endParaRPr>
          </a:p>
          <a:p>
            <a:pPr marL="419100" marR="5080" lvl="1" indent="-304800">
              <a:lnSpc>
                <a:spcPct val="110800"/>
              </a:lnSpc>
              <a:spcBef>
                <a:spcPts val="15"/>
              </a:spcBef>
              <a:buAutoNum type="alphaLcPeriod"/>
              <a:tabLst>
                <a:tab pos="419100" algn="l"/>
                <a:tab pos="558800" algn="l"/>
              </a:tabLst>
            </a:pPr>
            <a:r>
              <a:rPr sz="1200" spc="-10" dirty="0">
                <a:latin typeface="Meiryo UI"/>
                <a:cs typeface="Meiryo UI"/>
              </a:rPr>
              <a:t>	電気自動車用電池を市場に出す経済事業者は、ANNEX</a:t>
            </a:r>
            <a:r>
              <a:rPr sz="1200" spc="-5" dirty="0">
                <a:latin typeface="Meiryo UI"/>
                <a:cs typeface="Meiryo UI"/>
              </a:rPr>
              <a:t>Ⅹの</a:t>
            </a:r>
            <a:r>
              <a:rPr sz="1200" spc="-20" dirty="0">
                <a:latin typeface="Meiryo UI"/>
                <a:cs typeface="Meiryo UI"/>
              </a:rPr>
              <a:t>1</a:t>
            </a:r>
            <a:r>
              <a:rPr sz="1200" spc="-25" dirty="0">
                <a:latin typeface="Meiryo UI"/>
                <a:cs typeface="Meiryo UI"/>
              </a:rPr>
              <a:t>項に記載の原材料、及び</a:t>
            </a:r>
            <a:r>
              <a:rPr sz="1200" spc="-20" dirty="0">
                <a:latin typeface="Meiryo UI"/>
                <a:cs typeface="Meiryo UI"/>
              </a:rPr>
              <a:t>2</a:t>
            </a:r>
            <a:r>
              <a:rPr sz="1200" spc="-25" dirty="0">
                <a:latin typeface="Meiryo UI"/>
                <a:cs typeface="Meiryo UI"/>
              </a:rPr>
              <a:t>項にて言及される社会・環境リスクカテゴリーに関して企業の電池デューデリジェンス方針を</a:t>
            </a:r>
            <a:r>
              <a:rPr sz="1200" spc="-20" dirty="0">
                <a:latin typeface="Meiryo UI"/>
                <a:cs typeface="Meiryo UI"/>
              </a:rPr>
              <a:t>設定し、サプライヤ及び一般の人々に明確に伝達すること。</a:t>
            </a:r>
            <a:endParaRPr sz="1200" dirty="0">
              <a:latin typeface="Meiryo UI"/>
              <a:cs typeface="Meiryo UI"/>
            </a:endParaRPr>
          </a:p>
          <a:p>
            <a:pPr marL="561975" lvl="1" indent="-447675">
              <a:lnSpc>
                <a:spcPct val="100000"/>
              </a:lnSpc>
              <a:spcBef>
                <a:spcPts val="155"/>
              </a:spcBef>
              <a:buAutoNum type="alphaLcPeriod"/>
              <a:tabLst>
                <a:tab pos="561975" algn="l"/>
              </a:tabLst>
            </a:pPr>
            <a:r>
              <a:rPr sz="1200" spc="-10" dirty="0">
                <a:latin typeface="Meiryo UI"/>
                <a:cs typeface="Meiryo UI"/>
              </a:rPr>
              <a:t>ANNEX</a:t>
            </a:r>
            <a:r>
              <a:rPr sz="1200" spc="-5" dirty="0">
                <a:latin typeface="Meiryo UI"/>
                <a:cs typeface="Meiryo UI"/>
              </a:rPr>
              <a:t>Ⅹの</a:t>
            </a:r>
            <a:r>
              <a:rPr sz="1200" spc="-20" dirty="0">
                <a:latin typeface="Meiryo UI"/>
                <a:cs typeface="Meiryo UI"/>
              </a:rPr>
              <a:t>4項に示される国際的に認められたデューデリジェンス・ガイダンスの基準*1に合致する基準を方針に取り入れること。</a:t>
            </a:r>
            <a:endParaRPr sz="1200" dirty="0">
              <a:latin typeface="Meiryo UI"/>
              <a:cs typeface="Meiryo UI"/>
            </a:endParaRPr>
          </a:p>
          <a:p>
            <a:pPr marL="548005" lvl="1" indent="-433705">
              <a:lnSpc>
                <a:spcPct val="100000"/>
              </a:lnSpc>
              <a:spcBef>
                <a:spcPts val="165"/>
              </a:spcBef>
              <a:buAutoNum type="alphaLcPeriod"/>
              <a:tabLst>
                <a:tab pos="548005" algn="l"/>
              </a:tabLst>
            </a:pPr>
            <a:r>
              <a:rPr sz="1200" spc="-25" dirty="0">
                <a:latin typeface="Meiryo UI"/>
                <a:cs typeface="Meiryo UI"/>
              </a:rPr>
              <a:t>方針を監督する責任を経済事業者のトップマネジメントレベルに割り当てることにより、デューデリジェンス方針をサポートするためのそれぞれの内部管理システムを構築し、最低</a:t>
            </a:r>
            <a:r>
              <a:rPr sz="1200" spc="-20" dirty="0">
                <a:latin typeface="Meiryo UI"/>
                <a:cs typeface="Meiryo UI"/>
              </a:rPr>
              <a:t>10</a:t>
            </a:r>
            <a:r>
              <a:rPr sz="1200" spc="-25" dirty="0">
                <a:latin typeface="Meiryo UI"/>
                <a:cs typeface="Meiryo UI"/>
              </a:rPr>
              <a:t>年間、</a:t>
            </a:r>
            <a:endParaRPr sz="1200" dirty="0">
              <a:latin typeface="Meiryo UI"/>
              <a:cs typeface="Meiryo UI"/>
            </a:endParaRPr>
          </a:p>
          <a:p>
            <a:pPr marL="368935">
              <a:lnSpc>
                <a:spcPct val="100000"/>
              </a:lnSpc>
              <a:spcBef>
                <a:spcPts val="160"/>
              </a:spcBef>
            </a:pPr>
            <a:r>
              <a:rPr sz="1200" spc="-20" dirty="0">
                <a:latin typeface="Meiryo UI"/>
                <a:cs typeface="Meiryo UI"/>
              </a:rPr>
              <a:t>これらのシステムの記録を維持すること。</a:t>
            </a:r>
            <a:endParaRPr sz="1200" dirty="0">
              <a:latin typeface="Meiryo UI"/>
              <a:cs typeface="Meiryo UI"/>
            </a:endParaRPr>
          </a:p>
          <a:p>
            <a:pPr marL="12700" marR="78740" lvl="1" indent="549275">
              <a:lnSpc>
                <a:spcPts val="1610"/>
              </a:lnSpc>
              <a:spcBef>
                <a:spcPts val="70"/>
              </a:spcBef>
              <a:buClr>
                <a:srgbClr val="000000"/>
              </a:buClr>
              <a:buFont typeface="Meiryo UI"/>
              <a:buAutoNum type="alphaLcPeriod" startAt="4"/>
              <a:tabLst>
                <a:tab pos="561975" algn="l"/>
              </a:tabLst>
            </a:pPr>
            <a:r>
              <a:rPr sz="1200" b="1" u="sng" spc="-20" dirty="0">
                <a:solidFill>
                  <a:srgbClr val="D21B1A"/>
                </a:solidFill>
                <a:uFill>
                  <a:solidFill>
                    <a:srgbClr val="D21B1A"/>
                  </a:solidFill>
                </a:uFill>
                <a:latin typeface="Meiryo UI"/>
                <a:cs typeface="Meiryo UI"/>
              </a:rPr>
              <a:t>サプライチェーンの上流関係を特定し、証拠保全</a:t>
            </a:r>
            <a:r>
              <a:rPr sz="1200" b="1" u="sng" dirty="0">
                <a:solidFill>
                  <a:srgbClr val="D21B1A"/>
                </a:solidFill>
                <a:uFill>
                  <a:solidFill>
                    <a:srgbClr val="D21B1A"/>
                  </a:solidFill>
                </a:uFill>
                <a:latin typeface="Meiryo UI"/>
                <a:cs typeface="Meiryo UI"/>
              </a:rPr>
              <a:t>（chain of </a:t>
            </a:r>
            <a:r>
              <a:rPr sz="1200" b="1" u="sng" spc="-10" dirty="0">
                <a:solidFill>
                  <a:srgbClr val="D21B1A"/>
                </a:solidFill>
                <a:uFill>
                  <a:solidFill>
                    <a:srgbClr val="D21B1A"/>
                  </a:solidFill>
                </a:uFill>
                <a:latin typeface="Meiryo UI"/>
                <a:cs typeface="Meiryo UI"/>
              </a:rPr>
              <a:t>custody）</a:t>
            </a:r>
            <a:r>
              <a:rPr sz="1200" b="1" u="sng" spc="-35" dirty="0">
                <a:solidFill>
                  <a:srgbClr val="D21B1A"/>
                </a:solidFill>
                <a:uFill>
                  <a:solidFill>
                    <a:srgbClr val="D21B1A"/>
                  </a:solidFill>
                </a:uFill>
                <a:latin typeface="Meiryo UI"/>
                <a:cs typeface="Meiryo UI"/>
              </a:rPr>
              <a:t>又はトレーサビリティシステムを含む、バリューチェーンの管理と透明性のシステムを確立し、運用すること。</a:t>
            </a:r>
            <a:endParaRPr sz="1200" dirty="0">
              <a:latin typeface="Meiryo UI"/>
              <a:cs typeface="Meiryo UI"/>
            </a:endParaRPr>
          </a:p>
          <a:p>
            <a:pPr marL="557530" lvl="1" indent="-443230">
              <a:lnSpc>
                <a:spcPct val="100000"/>
              </a:lnSpc>
              <a:spcBef>
                <a:spcPts val="70"/>
              </a:spcBef>
              <a:buAutoNum type="alphaLcPeriod" startAt="4"/>
              <a:tabLst>
                <a:tab pos="557530" algn="l"/>
              </a:tabLst>
            </a:pPr>
            <a:r>
              <a:rPr sz="1200" spc="-25" dirty="0">
                <a:latin typeface="Meiryo UI"/>
                <a:cs typeface="Meiryo UI"/>
              </a:rPr>
              <a:t>リスク管理措置を含む電池デューディリジェンス方針を、サプライヤとの契約や合意に組み入れること。</a:t>
            </a:r>
            <a:endParaRPr sz="1200" dirty="0">
              <a:latin typeface="Meiryo UI"/>
              <a:cs typeface="Meiryo UI"/>
            </a:endParaRPr>
          </a:p>
          <a:p>
            <a:pPr marL="521334" lvl="1" indent="-407034">
              <a:lnSpc>
                <a:spcPct val="100000"/>
              </a:lnSpc>
              <a:spcBef>
                <a:spcPts val="155"/>
              </a:spcBef>
              <a:buAutoNum type="alphaLcPeriod" startAt="4"/>
              <a:tabLst>
                <a:tab pos="521334" algn="l"/>
              </a:tabLst>
            </a:pPr>
            <a:r>
              <a:rPr sz="1200" spc="-30" dirty="0">
                <a:latin typeface="Meiryo UI"/>
                <a:cs typeface="Meiryo UI"/>
              </a:rPr>
              <a:t>早期警告リスク認識システム及び是正メカニズムを含む苦情処理メカニズムを確立するか、又は他の経済事業者又は組織との共同協定を通じて、あるいは外部専門家や組織への依</a:t>
            </a:r>
            <a:endParaRPr sz="1200" dirty="0">
              <a:latin typeface="Meiryo UI"/>
              <a:cs typeface="Meiryo UI"/>
            </a:endParaRPr>
          </a:p>
          <a:p>
            <a:pPr marL="12700">
              <a:lnSpc>
                <a:spcPct val="100000"/>
              </a:lnSpc>
              <a:spcBef>
                <a:spcPts val="170"/>
              </a:spcBef>
            </a:pPr>
            <a:r>
              <a:rPr sz="1200" spc="-30" dirty="0">
                <a:latin typeface="Meiryo UI"/>
                <a:cs typeface="Meiryo UI"/>
              </a:rPr>
              <a:t>存を促進することによって、そのようなメカニズムを提供すること。このメカニズムは、ビジネスと人権に関する国連指導原則に基づくこと。</a:t>
            </a:r>
            <a:endParaRPr sz="1200" dirty="0">
              <a:latin typeface="Meiryo UI"/>
              <a:cs typeface="Meiryo UI"/>
            </a:endParaRPr>
          </a:p>
          <a:p>
            <a:pPr marL="12700">
              <a:lnSpc>
                <a:spcPct val="100000"/>
              </a:lnSpc>
              <a:spcBef>
                <a:spcPts val="1755"/>
              </a:spcBef>
            </a:pPr>
            <a:r>
              <a:rPr sz="1200" dirty="0">
                <a:latin typeface="Meiryo UI"/>
                <a:cs typeface="Meiryo UI"/>
              </a:rPr>
              <a:t>２．第</a:t>
            </a:r>
            <a:r>
              <a:rPr sz="1200" spc="-20" dirty="0">
                <a:latin typeface="Meiryo UI"/>
                <a:cs typeface="Meiryo UI"/>
              </a:rPr>
              <a:t>1</a:t>
            </a:r>
            <a:r>
              <a:rPr sz="1200" dirty="0">
                <a:latin typeface="Meiryo UI"/>
                <a:cs typeface="Meiryo UI"/>
              </a:rPr>
              <a:t>項</a:t>
            </a:r>
            <a:r>
              <a:rPr sz="1200" spc="-10" dirty="0">
                <a:latin typeface="Meiryo UI"/>
                <a:cs typeface="Meiryo UI"/>
              </a:rPr>
              <a:t>（d）</a:t>
            </a:r>
            <a:r>
              <a:rPr sz="1200" spc="-20" dirty="0">
                <a:latin typeface="Meiryo UI"/>
                <a:cs typeface="Meiryo UI"/>
              </a:rPr>
              <a:t>に言及されるシステムは、少なくとも以下の情報を提供する文書によって裏付けられていなければならない。</a:t>
            </a:r>
            <a:endParaRPr sz="1200" dirty="0">
              <a:latin typeface="Meiryo UI"/>
              <a:cs typeface="Meiryo UI"/>
            </a:endParaRPr>
          </a:p>
          <a:p>
            <a:pPr marL="506730" indent="-392430">
              <a:lnSpc>
                <a:spcPct val="100000"/>
              </a:lnSpc>
              <a:spcBef>
                <a:spcPts val="165"/>
              </a:spcBef>
              <a:buSzPct val="91666"/>
              <a:buAutoNum type="alphaLcPeriod"/>
              <a:tabLst>
                <a:tab pos="506730" algn="l"/>
              </a:tabLst>
            </a:pPr>
            <a:r>
              <a:rPr sz="1200" spc="-25" dirty="0">
                <a:latin typeface="Meiryo UI"/>
                <a:cs typeface="Meiryo UI"/>
              </a:rPr>
              <a:t>商標及び種類を含む原材料の記述。</a:t>
            </a:r>
            <a:endParaRPr sz="1200" dirty="0">
              <a:latin typeface="Meiryo UI"/>
              <a:cs typeface="Meiryo UI"/>
            </a:endParaRPr>
          </a:p>
          <a:p>
            <a:pPr marL="511175" indent="-396875">
              <a:lnSpc>
                <a:spcPct val="100000"/>
              </a:lnSpc>
              <a:spcBef>
                <a:spcPts val="160"/>
              </a:spcBef>
              <a:buSzPct val="91666"/>
              <a:buAutoNum type="alphaLcPeriod"/>
              <a:tabLst>
                <a:tab pos="511175" algn="l"/>
              </a:tabLst>
            </a:pPr>
            <a:r>
              <a:rPr sz="1200" spc="-15" dirty="0">
                <a:latin typeface="Meiryo UI"/>
                <a:cs typeface="Meiryo UI"/>
              </a:rPr>
              <a:t>電池に含まれる原材料の供給業者の名称と住所。</a:t>
            </a:r>
            <a:endParaRPr sz="1200" dirty="0">
              <a:latin typeface="Meiryo UI"/>
              <a:cs typeface="Meiryo UI"/>
            </a:endParaRPr>
          </a:p>
          <a:p>
            <a:pPr marL="495300" indent="-381000">
              <a:lnSpc>
                <a:spcPct val="100000"/>
              </a:lnSpc>
              <a:spcBef>
                <a:spcPts val="155"/>
              </a:spcBef>
              <a:buSzPct val="91666"/>
              <a:buAutoNum type="alphaLcPeriod"/>
              <a:tabLst>
                <a:tab pos="495300" algn="l"/>
              </a:tabLst>
            </a:pPr>
            <a:r>
              <a:rPr sz="1200" spc="-30" dirty="0">
                <a:latin typeface="Meiryo UI"/>
                <a:cs typeface="Meiryo UI"/>
              </a:rPr>
              <a:t>原材料の原産国、及び原材料の抽出から市場投入する経済事業者への直接のサプライヤまでの市場取引。</a:t>
            </a:r>
            <a:endParaRPr sz="1200" dirty="0">
              <a:latin typeface="Meiryo UI"/>
              <a:cs typeface="Meiryo UI"/>
            </a:endParaRPr>
          </a:p>
          <a:p>
            <a:pPr marL="511175" indent="-396875">
              <a:lnSpc>
                <a:spcPct val="100000"/>
              </a:lnSpc>
              <a:spcBef>
                <a:spcPts val="165"/>
              </a:spcBef>
              <a:buSzPct val="91666"/>
              <a:buAutoNum type="alphaLcPeriod"/>
              <a:tabLst>
                <a:tab pos="511175" algn="l"/>
              </a:tabLst>
            </a:pPr>
            <a:r>
              <a:rPr sz="1200" spc="-10" dirty="0">
                <a:latin typeface="Meiryo UI"/>
                <a:cs typeface="Meiryo UI"/>
              </a:rPr>
              <a:t>電池中に存在する原材料の量</a:t>
            </a:r>
            <a:r>
              <a:rPr sz="1200" dirty="0">
                <a:latin typeface="Meiryo UI"/>
                <a:cs typeface="Meiryo UI"/>
              </a:rPr>
              <a:t>（</a:t>
            </a:r>
            <a:r>
              <a:rPr sz="1200" spc="-25" dirty="0">
                <a:latin typeface="Meiryo UI"/>
                <a:cs typeface="Meiryo UI"/>
              </a:rPr>
              <a:t>パーセント又は重量）</a:t>
            </a:r>
            <a:r>
              <a:rPr sz="1200" spc="-50" dirty="0">
                <a:latin typeface="Meiryo UI"/>
                <a:cs typeface="Meiryo UI"/>
              </a:rPr>
              <a:t>。</a:t>
            </a:r>
            <a:endParaRPr sz="1200" dirty="0">
              <a:latin typeface="Meiryo UI"/>
              <a:cs typeface="Meiryo UI"/>
            </a:endParaRPr>
          </a:p>
          <a:p>
            <a:pPr marL="506095" indent="-391795">
              <a:lnSpc>
                <a:spcPct val="100000"/>
              </a:lnSpc>
              <a:spcBef>
                <a:spcPts val="160"/>
              </a:spcBef>
              <a:buSzPct val="91666"/>
              <a:buAutoNum type="alphaLcPeriod"/>
              <a:tabLst>
                <a:tab pos="506095" algn="l"/>
              </a:tabLst>
            </a:pPr>
            <a:r>
              <a:rPr sz="1200" spc="-10" dirty="0">
                <a:latin typeface="Meiryo UI"/>
                <a:cs typeface="Meiryo UI"/>
              </a:rPr>
              <a:t>第</a:t>
            </a:r>
            <a:r>
              <a:rPr sz="1200" spc="-20" dirty="0">
                <a:latin typeface="Meiryo UI"/>
                <a:cs typeface="Meiryo UI"/>
              </a:rPr>
              <a:t>50</a:t>
            </a:r>
            <a:r>
              <a:rPr sz="1200" dirty="0">
                <a:latin typeface="Meiryo UI"/>
                <a:cs typeface="Meiryo UI"/>
              </a:rPr>
              <a:t>条</a:t>
            </a:r>
            <a:r>
              <a:rPr sz="1200" spc="-10" dirty="0">
                <a:latin typeface="Meiryo UI"/>
                <a:cs typeface="Meiryo UI"/>
              </a:rPr>
              <a:t>（3）</a:t>
            </a:r>
            <a:r>
              <a:rPr sz="1200" spc="-20" dirty="0">
                <a:latin typeface="Meiryo UI"/>
                <a:cs typeface="Meiryo UI"/>
              </a:rPr>
              <a:t>で示されるサプライヤに関して、通知機関が発行した第三者検証報告書。</a:t>
            </a:r>
            <a:endParaRPr sz="1200" dirty="0">
              <a:latin typeface="Meiryo UI"/>
              <a:cs typeface="Meiryo UI"/>
            </a:endParaRPr>
          </a:p>
          <a:p>
            <a:pPr marL="520065" marR="168275" indent="-405765">
              <a:lnSpc>
                <a:spcPts val="1610"/>
              </a:lnSpc>
              <a:spcBef>
                <a:spcPts val="70"/>
              </a:spcBef>
            </a:pPr>
            <a:r>
              <a:rPr lang="en-US" sz="1200" dirty="0">
                <a:latin typeface="Meiryo UI"/>
                <a:cs typeface="Meiryo UI"/>
              </a:rPr>
              <a:t>f.    </a:t>
            </a:r>
            <a:r>
              <a:rPr sz="1200" dirty="0">
                <a:latin typeface="Meiryo UI"/>
                <a:cs typeface="Meiryo UI"/>
              </a:rPr>
              <a:t>（e）</a:t>
            </a:r>
            <a:r>
              <a:rPr sz="1200" spc="-20" dirty="0">
                <a:latin typeface="Meiryo UI"/>
                <a:cs typeface="Meiryo UI"/>
              </a:rPr>
              <a:t>で言及された報告書が入手できない場合、並びに原材料が紛争の影響を受けているリスクの高い地域に由来する場合、 </a:t>
            </a:r>
            <a:r>
              <a:rPr sz="1200" spc="-10" dirty="0">
                <a:latin typeface="Meiryo UI"/>
                <a:cs typeface="Meiryo UI"/>
              </a:rPr>
              <a:t>OECD</a:t>
            </a:r>
            <a:r>
              <a:rPr sz="1200" spc="-15" dirty="0">
                <a:latin typeface="Meiryo UI"/>
                <a:cs typeface="Meiryo UI"/>
              </a:rPr>
              <a:t>デューデリジェンス・ガイダンスに該当する特定の</a:t>
            </a:r>
            <a:r>
              <a:rPr sz="1200" spc="-30" dirty="0">
                <a:latin typeface="Meiryo UI"/>
                <a:cs typeface="Meiryo UI"/>
              </a:rPr>
              <a:t>推奨事項に沿った追加情報と、必要に応じて、原産地鉱山、原材料が集約、取引、加工される場所、税金、手数料及びロイヤリティ等。</a:t>
            </a:r>
            <a:endParaRPr sz="1200" dirty="0">
              <a:latin typeface="Meiryo UI"/>
              <a:cs typeface="Meiryo UI"/>
            </a:endParaRPr>
          </a:p>
          <a:p>
            <a:pPr marL="64135">
              <a:lnSpc>
                <a:spcPct val="100000"/>
              </a:lnSpc>
              <a:spcBef>
                <a:spcPts val="1664"/>
              </a:spcBef>
            </a:pPr>
            <a:r>
              <a:rPr sz="1200" spc="-10" dirty="0">
                <a:latin typeface="Meiryo UI"/>
                <a:cs typeface="Meiryo UI"/>
              </a:rPr>
              <a:t>（e）</a:t>
            </a:r>
            <a:r>
              <a:rPr sz="1200" spc="-20" dirty="0">
                <a:latin typeface="Meiryo UI"/>
                <a:cs typeface="Meiryo UI"/>
              </a:rPr>
              <a:t>で言及されている第三者検証報告書はサプライチェーンの川下のオペレータが利用できるようにするものとする。</a:t>
            </a:r>
            <a:endParaRPr sz="1200" dirty="0">
              <a:latin typeface="Meiryo UI"/>
              <a:cs typeface="Meiryo UI"/>
            </a:endParaRPr>
          </a:p>
          <a:p>
            <a:pPr marL="73660">
              <a:lnSpc>
                <a:spcPct val="100000"/>
              </a:lnSpc>
              <a:spcBef>
                <a:spcPts val="215"/>
              </a:spcBef>
            </a:pPr>
            <a:r>
              <a:rPr sz="1000" spc="-10" dirty="0">
                <a:latin typeface="Meiryo UI"/>
                <a:cs typeface="Meiryo UI"/>
              </a:rPr>
              <a:t>*1</a:t>
            </a:r>
            <a:r>
              <a:rPr sz="1000" spc="-20" dirty="0">
                <a:latin typeface="Meiryo UI"/>
                <a:cs typeface="Meiryo UI"/>
              </a:rPr>
              <a:t>：「国連 ビジネスと人権に関する指導原則」 ：</a:t>
            </a:r>
            <a:r>
              <a:rPr sz="1000" u="sng" spc="-10" dirty="0">
                <a:solidFill>
                  <a:srgbClr val="6478FF"/>
                </a:solidFill>
                <a:uFill>
                  <a:solidFill>
                    <a:srgbClr val="6478FF"/>
                  </a:solidFill>
                </a:uFill>
                <a:latin typeface="Meiryo UI"/>
                <a:cs typeface="Meiryo UI"/>
                <a:hlinkClick r:id="rId3"/>
              </a:rPr>
              <a:t>https://www.unic.or.jp/texts_audiovisual/resolutions_reports/hr_council/ga_regular_session/3404/</a:t>
            </a:r>
            <a:endParaRPr sz="1000" dirty="0">
              <a:latin typeface="Meiryo UI"/>
              <a:cs typeface="Meiryo UI"/>
            </a:endParaRPr>
          </a:p>
          <a:p>
            <a:pPr marL="410845">
              <a:lnSpc>
                <a:spcPct val="100000"/>
              </a:lnSpc>
            </a:pPr>
            <a:r>
              <a:rPr sz="1000" dirty="0">
                <a:latin typeface="Meiryo UI"/>
                <a:cs typeface="Meiryo UI"/>
              </a:rPr>
              <a:t>「OECD</a:t>
            </a:r>
            <a:r>
              <a:rPr sz="1000" spc="-15" dirty="0">
                <a:latin typeface="Meiryo UI"/>
                <a:cs typeface="Meiryo UI"/>
              </a:rPr>
              <a:t> 多国籍企業ガイドライン」 ：</a:t>
            </a:r>
            <a:r>
              <a:rPr sz="1000" u="sng" spc="-10" dirty="0">
                <a:solidFill>
                  <a:srgbClr val="6478FF"/>
                </a:solidFill>
                <a:uFill>
                  <a:solidFill>
                    <a:srgbClr val="6478FF"/>
                  </a:solidFill>
                </a:uFill>
                <a:latin typeface="Meiryo UI"/>
                <a:cs typeface="Meiryo UI"/>
                <a:hlinkClick r:id="rId4"/>
              </a:rPr>
              <a:t>https://www.mofa.go.jp/mofaj/gaiko/csr/pdfs/takoku_ho.pdf</a:t>
            </a:r>
            <a:endParaRPr sz="1000" dirty="0">
              <a:latin typeface="Meiryo UI"/>
              <a:cs typeface="Meiryo UI"/>
            </a:endParaRPr>
          </a:p>
          <a:p>
            <a:pPr marL="410845">
              <a:lnSpc>
                <a:spcPct val="100000"/>
              </a:lnSpc>
            </a:pPr>
            <a:r>
              <a:rPr sz="1000" spc="-10" dirty="0">
                <a:latin typeface="Meiryo UI"/>
                <a:cs typeface="Meiryo UI"/>
              </a:rPr>
              <a:t>「</a:t>
            </a:r>
            <a:r>
              <a:rPr sz="1000" dirty="0">
                <a:latin typeface="Meiryo UI"/>
                <a:cs typeface="Meiryo UI"/>
              </a:rPr>
              <a:t>OECD</a:t>
            </a:r>
            <a:r>
              <a:rPr sz="1000" spc="-20" dirty="0">
                <a:latin typeface="Meiryo UI"/>
                <a:cs typeface="Meiryo UI"/>
              </a:rPr>
              <a:t> 責任ある企業行動ガイダンス」：</a:t>
            </a:r>
            <a:r>
              <a:rPr sz="1000" u="sng" spc="-10" dirty="0">
                <a:solidFill>
                  <a:srgbClr val="6478FF"/>
                </a:solidFill>
                <a:uFill>
                  <a:solidFill>
                    <a:srgbClr val="6478FF"/>
                  </a:solidFill>
                </a:uFill>
                <a:latin typeface="Meiryo UI"/>
                <a:cs typeface="Meiryo UI"/>
                <a:hlinkClick r:id="rId5"/>
              </a:rPr>
              <a:t>https://www.mofa.go.jp/mofaj/files/000486014.pdf</a:t>
            </a:r>
            <a:endParaRPr sz="1000" dirty="0">
              <a:latin typeface="Meiryo UI"/>
              <a:cs typeface="Meiryo U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71016" y="4968240"/>
            <a:ext cx="3324225" cy="1821180"/>
          </a:xfrm>
          <a:custGeom>
            <a:avLst/>
            <a:gdLst/>
            <a:ahLst/>
            <a:cxnLst/>
            <a:rect l="l" t="t" r="r" b="b"/>
            <a:pathLst>
              <a:path w="3324225" h="1821179">
                <a:moveTo>
                  <a:pt x="3323844" y="0"/>
                </a:moveTo>
                <a:lnTo>
                  <a:pt x="0" y="0"/>
                </a:lnTo>
                <a:lnTo>
                  <a:pt x="0" y="1821180"/>
                </a:lnTo>
                <a:lnTo>
                  <a:pt x="3323844" y="1821180"/>
                </a:lnTo>
                <a:lnTo>
                  <a:pt x="3323844" y="0"/>
                </a:lnTo>
                <a:close/>
              </a:path>
            </a:pathLst>
          </a:custGeom>
          <a:solidFill>
            <a:srgbClr val="F1F1F1"/>
          </a:solidFill>
        </p:spPr>
        <p:txBody>
          <a:bodyPr wrap="square" lIns="0" tIns="0" rIns="0" bIns="0" rtlCol="0"/>
          <a:lstStyle/>
          <a:p>
            <a:endParaRPr/>
          </a:p>
        </p:txBody>
      </p:sp>
      <p:sp>
        <p:nvSpPr>
          <p:cNvPr id="3" name="object 3"/>
          <p:cNvSpPr txBox="1"/>
          <p:nvPr/>
        </p:nvSpPr>
        <p:spPr>
          <a:xfrm>
            <a:off x="336804" y="844296"/>
            <a:ext cx="11518900" cy="1179830"/>
          </a:xfrm>
          <a:prstGeom prst="rect">
            <a:avLst/>
          </a:prstGeom>
          <a:solidFill>
            <a:srgbClr val="EAF5FB"/>
          </a:solidFill>
        </p:spPr>
        <p:txBody>
          <a:bodyPr vert="horz" wrap="square" lIns="0" tIns="80645" rIns="0" bIns="0" rtlCol="0">
            <a:spAutoFit/>
          </a:bodyPr>
          <a:lstStyle/>
          <a:p>
            <a:pPr marL="90805" marR="88265" algn="just">
              <a:lnSpc>
                <a:spcPct val="118900"/>
              </a:lnSpc>
              <a:spcBef>
                <a:spcPts val="635"/>
              </a:spcBef>
            </a:pPr>
            <a:r>
              <a:rPr sz="1400" spc="-20" dirty="0">
                <a:latin typeface="Meiryo UI"/>
                <a:cs typeface="Meiryo UI"/>
              </a:rPr>
              <a:t>サプライチェーンのトレーサビリティ確保を実現するデータ連携基盤は、</a:t>
            </a:r>
            <a:r>
              <a:rPr sz="1400" b="1" u="sng" spc="-15" dirty="0">
                <a:uFill>
                  <a:solidFill>
                    <a:srgbClr val="000000"/>
                  </a:solidFill>
                </a:uFill>
                <a:latin typeface="Meiryo UI"/>
                <a:cs typeface="Meiryo UI"/>
              </a:rPr>
              <a:t>トレース識別子</a:t>
            </a:r>
            <a:r>
              <a:rPr sz="1400" b="1" u="sng" dirty="0">
                <a:uFill>
                  <a:solidFill>
                    <a:srgbClr val="000000"/>
                  </a:solidFill>
                </a:uFill>
                <a:latin typeface="Meiryo UI"/>
                <a:cs typeface="Meiryo UI"/>
              </a:rPr>
              <a:t>（</a:t>
            </a:r>
            <a:r>
              <a:rPr sz="1400" b="1" u="sng" spc="-25" dirty="0">
                <a:uFill>
                  <a:solidFill>
                    <a:srgbClr val="000000"/>
                  </a:solidFill>
                </a:uFill>
                <a:latin typeface="Meiryo UI"/>
                <a:cs typeface="Meiryo UI"/>
              </a:rPr>
              <a:t>製品・部品に対してトレースを取るために割り当てるシステムでユニークに特</a:t>
            </a:r>
            <a:r>
              <a:rPr sz="1400" b="1" u="sng" spc="500" dirty="0">
                <a:uFill>
                  <a:solidFill>
                    <a:srgbClr val="000000"/>
                  </a:solidFill>
                </a:uFill>
                <a:latin typeface="Meiryo UI"/>
                <a:cs typeface="Meiryo UI"/>
              </a:rPr>
              <a:t> </a:t>
            </a:r>
            <a:r>
              <a:rPr sz="1400" b="1" u="sng" dirty="0">
                <a:uFill>
                  <a:solidFill>
                    <a:srgbClr val="000000"/>
                  </a:solidFill>
                </a:uFill>
                <a:latin typeface="Meiryo UI"/>
                <a:cs typeface="Meiryo UI"/>
              </a:rPr>
              <a:t>定可能な識別子）</a:t>
            </a:r>
            <a:r>
              <a:rPr sz="1400" b="1" u="sng" spc="-20" dirty="0">
                <a:uFill>
                  <a:solidFill>
                    <a:srgbClr val="000000"/>
                  </a:solidFill>
                </a:uFill>
                <a:latin typeface="Meiryo UI"/>
                <a:cs typeface="Meiryo UI"/>
              </a:rPr>
              <a:t>をインデックスとして、トレース識別子同士を紐付けることで、「製品と調達部品の構成関係」及び「事業者間の取引関係」を記録</a:t>
            </a:r>
            <a:r>
              <a:rPr sz="1400" u="none" spc="-25" dirty="0">
                <a:latin typeface="Meiryo UI"/>
                <a:cs typeface="Meiryo UI"/>
              </a:rPr>
              <a:t>して、サプラ</a:t>
            </a:r>
            <a:r>
              <a:rPr sz="1400" u="none" spc="-15" dirty="0">
                <a:latin typeface="Meiryo UI"/>
                <a:cs typeface="Meiryo UI"/>
              </a:rPr>
              <a:t>イチェーンの追跡を可能にする。「製品と調達部品の構成関係」は、各者の製造部品表</a:t>
            </a:r>
            <a:r>
              <a:rPr sz="1400" u="none" spc="-10" dirty="0">
                <a:latin typeface="Meiryo UI"/>
                <a:cs typeface="Meiryo UI"/>
              </a:rPr>
              <a:t>（BOM）</a:t>
            </a:r>
            <a:r>
              <a:rPr sz="1400" u="none" spc="-15" dirty="0">
                <a:latin typeface="Meiryo UI"/>
                <a:cs typeface="Meiryo UI"/>
              </a:rPr>
              <a:t>情報に用いられる品番を用いる必要はなく、</a:t>
            </a:r>
            <a:r>
              <a:rPr sz="1400" b="1" u="sng" spc="-20" dirty="0">
                <a:uFill>
                  <a:solidFill>
                    <a:srgbClr val="000000"/>
                  </a:solidFill>
                </a:uFill>
                <a:latin typeface="Meiryo UI"/>
                <a:cs typeface="Meiryo UI"/>
              </a:rPr>
              <a:t>トレース識別子は</a:t>
            </a:r>
            <a:endParaRPr sz="1400">
              <a:latin typeface="Meiryo UI"/>
              <a:cs typeface="Meiryo UI"/>
            </a:endParaRPr>
          </a:p>
          <a:p>
            <a:pPr marL="90805">
              <a:lnSpc>
                <a:spcPct val="100000"/>
              </a:lnSpc>
              <a:spcBef>
                <a:spcPts val="325"/>
              </a:spcBef>
            </a:pPr>
            <a:r>
              <a:rPr sz="1400" b="1" u="sng" spc="-15" dirty="0">
                <a:uFill>
                  <a:solidFill>
                    <a:srgbClr val="000000"/>
                  </a:solidFill>
                </a:uFill>
                <a:latin typeface="Meiryo UI"/>
                <a:cs typeface="Meiryo UI"/>
              </a:rPr>
              <a:t>データ連携基盤で定めたシステムから発行</a:t>
            </a:r>
            <a:r>
              <a:rPr sz="1400" u="none" spc="-20" dirty="0">
                <a:latin typeface="Meiryo UI"/>
                <a:cs typeface="Meiryo UI"/>
              </a:rPr>
              <a:t>されたものを利用する。</a:t>
            </a:r>
            <a:endParaRPr sz="1400">
              <a:latin typeface="Meiryo UI"/>
              <a:cs typeface="Meiryo UI"/>
            </a:endParaRPr>
          </a:p>
        </p:txBody>
      </p:sp>
      <p:sp>
        <p:nvSpPr>
          <p:cNvPr id="4" name="object 4"/>
          <p:cNvSpPr txBox="1">
            <a:spLocks noGrp="1"/>
          </p:cNvSpPr>
          <p:nvPr>
            <p:ph type="title"/>
          </p:nvPr>
        </p:nvSpPr>
        <p:spPr>
          <a:xfrm>
            <a:off x="303377" y="211962"/>
            <a:ext cx="3747135" cy="431800"/>
          </a:xfrm>
          <a:prstGeom prst="rect">
            <a:avLst/>
          </a:prstGeom>
        </p:spPr>
        <p:txBody>
          <a:bodyPr vert="horz" wrap="square" lIns="0" tIns="13970" rIns="0" bIns="0" rtlCol="0">
            <a:spAutoFit/>
          </a:bodyPr>
          <a:lstStyle/>
          <a:p>
            <a:pPr marL="12700">
              <a:lnSpc>
                <a:spcPct val="100000"/>
              </a:lnSpc>
              <a:spcBef>
                <a:spcPts val="110"/>
              </a:spcBef>
            </a:pPr>
            <a:r>
              <a:rPr sz="2650" spc="-5" dirty="0"/>
              <a:t>トレーサビリティの確保</a:t>
            </a:r>
            <a:endParaRPr sz="2650"/>
          </a:p>
        </p:txBody>
      </p:sp>
      <p:sp>
        <p:nvSpPr>
          <p:cNvPr id="5" name="object 5"/>
          <p:cNvSpPr txBox="1"/>
          <p:nvPr/>
        </p:nvSpPr>
        <p:spPr>
          <a:xfrm>
            <a:off x="394817" y="2232786"/>
            <a:ext cx="7068184" cy="627380"/>
          </a:xfrm>
          <a:prstGeom prst="rect">
            <a:avLst/>
          </a:prstGeom>
        </p:spPr>
        <p:txBody>
          <a:bodyPr vert="horz" wrap="square" lIns="0" tIns="12065" rIns="0" bIns="0" rtlCol="0">
            <a:spAutoFit/>
          </a:bodyPr>
          <a:lstStyle/>
          <a:p>
            <a:pPr marL="12700">
              <a:lnSpc>
                <a:spcPct val="100000"/>
              </a:lnSpc>
              <a:spcBef>
                <a:spcPts val="95"/>
              </a:spcBef>
            </a:pPr>
            <a:r>
              <a:rPr sz="1600" u="sng" spc="-35" dirty="0">
                <a:uFill>
                  <a:solidFill>
                    <a:srgbClr val="000000"/>
                  </a:solidFill>
                </a:uFill>
                <a:latin typeface="Meiryo UI"/>
                <a:cs typeface="Meiryo UI"/>
              </a:rPr>
              <a:t>本データ連携基盤のトレーサビリティ：サプライチェーン間の取引-部品構成の関係を追跡</a:t>
            </a:r>
            <a:endParaRPr sz="1600">
              <a:latin typeface="Meiryo UI"/>
              <a:cs typeface="Meiryo UI"/>
            </a:endParaRPr>
          </a:p>
          <a:p>
            <a:pPr marL="990600">
              <a:lnSpc>
                <a:spcPct val="100000"/>
              </a:lnSpc>
              <a:spcBef>
                <a:spcPts val="1080"/>
              </a:spcBef>
            </a:pPr>
            <a:r>
              <a:rPr sz="1450" dirty="0">
                <a:solidFill>
                  <a:srgbClr val="1A1A1A"/>
                </a:solidFill>
                <a:latin typeface="Meiryo UI"/>
                <a:cs typeface="Meiryo UI"/>
              </a:rPr>
              <a:t>A</a:t>
            </a:r>
            <a:r>
              <a:rPr sz="1450" spc="-5" dirty="0">
                <a:solidFill>
                  <a:srgbClr val="1A1A1A"/>
                </a:solidFill>
                <a:latin typeface="Meiryo UI"/>
                <a:cs typeface="Meiryo UI"/>
              </a:rPr>
              <a:t>社の製品</a:t>
            </a:r>
            <a:r>
              <a:rPr sz="1450" dirty="0">
                <a:solidFill>
                  <a:srgbClr val="1A1A1A"/>
                </a:solidFill>
                <a:latin typeface="Meiryo UI"/>
                <a:cs typeface="Meiryo UI"/>
              </a:rPr>
              <a:t>Aの調達部品構成表（例</a:t>
            </a:r>
            <a:r>
              <a:rPr sz="1450" spc="-50" dirty="0">
                <a:solidFill>
                  <a:srgbClr val="1A1A1A"/>
                </a:solidFill>
                <a:latin typeface="Meiryo UI"/>
                <a:cs typeface="Meiryo UI"/>
              </a:rPr>
              <a:t>）</a:t>
            </a:r>
            <a:endParaRPr sz="1450">
              <a:latin typeface="Meiryo UI"/>
              <a:cs typeface="Meiryo UI"/>
            </a:endParaRPr>
          </a:p>
        </p:txBody>
      </p:sp>
      <p:sp>
        <p:nvSpPr>
          <p:cNvPr id="6" name="object 6"/>
          <p:cNvSpPr txBox="1"/>
          <p:nvPr/>
        </p:nvSpPr>
        <p:spPr>
          <a:xfrm>
            <a:off x="1551432" y="5273040"/>
            <a:ext cx="696595" cy="447040"/>
          </a:xfrm>
          <a:prstGeom prst="rect">
            <a:avLst/>
          </a:prstGeom>
          <a:solidFill>
            <a:srgbClr val="D9D9D9"/>
          </a:solidFill>
        </p:spPr>
        <p:txBody>
          <a:bodyPr vert="horz" wrap="square" lIns="0" tIns="71120" rIns="0" bIns="0" rtlCol="0">
            <a:spAutoFit/>
          </a:bodyPr>
          <a:lstStyle/>
          <a:p>
            <a:pPr marL="129539" marR="122555" indent="48260">
              <a:lnSpc>
                <a:spcPct val="100000"/>
              </a:lnSpc>
              <a:spcBef>
                <a:spcPts val="560"/>
              </a:spcBef>
            </a:pPr>
            <a:r>
              <a:rPr sz="1000" spc="-10" dirty="0">
                <a:solidFill>
                  <a:srgbClr val="1A1A1A"/>
                </a:solidFill>
                <a:latin typeface="Meiryo UI"/>
                <a:cs typeface="Meiryo UI"/>
              </a:rPr>
              <a:t>製品</a:t>
            </a:r>
            <a:r>
              <a:rPr sz="1000" spc="-50" dirty="0">
                <a:solidFill>
                  <a:srgbClr val="1A1A1A"/>
                </a:solidFill>
                <a:latin typeface="Meiryo UI"/>
                <a:cs typeface="Meiryo UI"/>
              </a:rPr>
              <a:t>A</a:t>
            </a:r>
            <a:r>
              <a:rPr sz="1000" spc="-10" dirty="0">
                <a:solidFill>
                  <a:srgbClr val="1A1A1A"/>
                </a:solidFill>
                <a:latin typeface="Meiryo UI"/>
                <a:cs typeface="Meiryo UI"/>
              </a:rPr>
              <a:t>品番: </a:t>
            </a:r>
            <a:r>
              <a:rPr sz="1000" spc="-50" dirty="0">
                <a:solidFill>
                  <a:srgbClr val="1A1A1A"/>
                </a:solidFill>
                <a:latin typeface="Meiryo UI"/>
                <a:cs typeface="Meiryo UI"/>
              </a:rPr>
              <a:t>A</a:t>
            </a:r>
            <a:endParaRPr sz="1000">
              <a:latin typeface="Meiryo UI"/>
              <a:cs typeface="Meiryo UI"/>
            </a:endParaRPr>
          </a:p>
        </p:txBody>
      </p:sp>
      <p:sp>
        <p:nvSpPr>
          <p:cNvPr id="7" name="object 7"/>
          <p:cNvSpPr/>
          <p:nvPr/>
        </p:nvSpPr>
        <p:spPr>
          <a:xfrm>
            <a:off x="2593848" y="5273040"/>
            <a:ext cx="795655" cy="447040"/>
          </a:xfrm>
          <a:custGeom>
            <a:avLst/>
            <a:gdLst/>
            <a:ahLst/>
            <a:cxnLst/>
            <a:rect l="l" t="t" r="r" b="b"/>
            <a:pathLst>
              <a:path w="795654" h="447039">
                <a:moveTo>
                  <a:pt x="795527" y="0"/>
                </a:moveTo>
                <a:lnTo>
                  <a:pt x="0" y="0"/>
                </a:lnTo>
                <a:lnTo>
                  <a:pt x="0" y="446532"/>
                </a:lnTo>
                <a:lnTo>
                  <a:pt x="795527" y="446532"/>
                </a:lnTo>
                <a:lnTo>
                  <a:pt x="795527" y="0"/>
                </a:lnTo>
                <a:close/>
              </a:path>
            </a:pathLst>
          </a:custGeom>
          <a:solidFill>
            <a:srgbClr val="D9D9D9"/>
          </a:solidFill>
        </p:spPr>
        <p:txBody>
          <a:bodyPr wrap="square" lIns="0" tIns="0" rIns="0" bIns="0" rtlCol="0"/>
          <a:lstStyle/>
          <a:p>
            <a:endParaRPr/>
          </a:p>
        </p:txBody>
      </p:sp>
      <p:sp>
        <p:nvSpPr>
          <p:cNvPr id="8" name="object 8"/>
          <p:cNvSpPr txBox="1"/>
          <p:nvPr/>
        </p:nvSpPr>
        <p:spPr>
          <a:xfrm>
            <a:off x="1790445" y="4989652"/>
            <a:ext cx="2082800" cy="672465"/>
          </a:xfrm>
          <a:prstGeom prst="rect">
            <a:avLst/>
          </a:prstGeom>
        </p:spPr>
        <p:txBody>
          <a:bodyPr vert="horz" wrap="square" lIns="0" tIns="12700" rIns="0" bIns="0" rtlCol="0">
            <a:spAutoFit/>
          </a:bodyPr>
          <a:lstStyle/>
          <a:p>
            <a:pPr>
              <a:lnSpc>
                <a:spcPct val="100000"/>
              </a:lnSpc>
              <a:spcBef>
                <a:spcPts val="100"/>
              </a:spcBef>
            </a:pPr>
            <a:r>
              <a:rPr sz="1200" dirty="0">
                <a:solidFill>
                  <a:srgbClr val="1A1A1A"/>
                </a:solidFill>
                <a:latin typeface="Meiryo UI"/>
                <a:cs typeface="Meiryo UI"/>
              </a:rPr>
              <a:t>A</a:t>
            </a:r>
            <a:r>
              <a:rPr sz="1200" spc="-10" dirty="0">
                <a:solidFill>
                  <a:srgbClr val="1A1A1A"/>
                </a:solidFill>
                <a:latin typeface="Meiryo UI"/>
                <a:cs typeface="Meiryo UI"/>
              </a:rPr>
              <a:t>社の製造部品表（BOM）</a:t>
            </a:r>
            <a:r>
              <a:rPr sz="1200" spc="-25" dirty="0">
                <a:solidFill>
                  <a:srgbClr val="1A1A1A"/>
                </a:solidFill>
                <a:latin typeface="Meiryo UI"/>
                <a:cs typeface="Meiryo UI"/>
              </a:rPr>
              <a:t>の例</a:t>
            </a:r>
            <a:endParaRPr sz="1200">
              <a:latin typeface="Meiryo UI"/>
              <a:cs typeface="Meiryo UI"/>
            </a:endParaRPr>
          </a:p>
          <a:p>
            <a:pPr marL="942340" marR="617855" indent="91440">
              <a:lnSpc>
                <a:spcPct val="100000"/>
              </a:lnSpc>
              <a:spcBef>
                <a:spcPts val="1250"/>
              </a:spcBef>
            </a:pPr>
            <a:r>
              <a:rPr sz="1000" spc="-10" dirty="0">
                <a:solidFill>
                  <a:srgbClr val="1A1A1A"/>
                </a:solidFill>
                <a:latin typeface="Meiryo UI"/>
                <a:cs typeface="Meiryo UI"/>
              </a:rPr>
              <a:t>部品</a:t>
            </a:r>
            <a:r>
              <a:rPr sz="1000" spc="-50" dirty="0">
                <a:solidFill>
                  <a:srgbClr val="1A1A1A"/>
                </a:solidFill>
                <a:latin typeface="Meiryo UI"/>
                <a:cs typeface="Meiryo UI"/>
              </a:rPr>
              <a:t>1</a:t>
            </a:r>
            <a:r>
              <a:rPr sz="1000" spc="-10" dirty="0">
                <a:solidFill>
                  <a:srgbClr val="1A1A1A"/>
                </a:solidFill>
                <a:latin typeface="Meiryo UI"/>
                <a:cs typeface="Meiryo UI"/>
              </a:rPr>
              <a:t>品番: </a:t>
            </a:r>
            <a:r>
              <a:rPr sz="1000" spc="-25" dirty="0">
                <a:solidFill>
                  <a:srgbClr val="1A1A1A"/>
                </a:solidFill>
                <a:latin typeface="Meiryo UI"/>
                <a:cs typeface="Meiryo UI"/>
              </a:rPr>
              <a:t>A1</a:t>
            </a:r>
            <a:endParaRPr sz="1000">
              <a:latin typeface="Meiryo UI"/>
              <a:cs typeface="Meiryo UI"/>
            </a:endParaRPr>
          </a:p>
        </p:txBody>
      </p:sp>
      <p:grpSp>
        <p:nvGrpSpPr>
          <p:cNvPr id="9" name="object 9"/>
          <p:cNvGrpSpPr/>
          <p:nvPr/>
        </p:nvGrpSpPr>
        <p:grpSpPr>
          <a:xfrm>
            <a:off x="2243137" y="5490781"/>
            <a:ext cx="1146810" cy="710565"/>
            <a:chOff x="2243137" y="5490781"/>
            <a:chExt cx="1146810" cy="710565"/>
          </a:xfrm>
        </p:grpSpPr>
        <p:sp>
          <p:nvSpPr>
            <p:cNvPr id="10" name="object 10"/>
            <p:cNvSpPr/>
            <p:nvPr/>
          </p:nvSpPr>
          <p:spPr>
            <a:xfrm>
              <a:off x="2247900" y="5495544"/>
              <a:ext cx="346075" cy="0"/>
            </a:xfrm>
            <a:custGeom>
              <a:avLst/>
              <a:gdLst/>
              <a:ahLst/>
              <a:cxnLst/>
              <a:rect l="l" t="t" r="r" b="b"/>
              <a:pathLst>
                <a:path w="346075">
                  <a:moveTo>
                    <a:pt x="0" y="0"/>
                  </a:moveTo>
                  <a:lnTo>
                    <a:pt x="346075" y="0"/>
                  </a:lnTo>
                </a:path>
              </a:pathLst>
            </a:custGeom>
            <a:ln w="9525">
              <a:solidFill>
                <a:srgbClr val="1A1A1A"/>
              </a:solidFill>
            </a:ln>
          </p:spPr>
          <p:txBody>
            <a:bodyPr wrap="square" lIns="0" tIns="0" rIns="0" bIns="0" rtlCol="0"/>
            <a:lstStyle/>
            <a:p>
              <a:endParaRPr/>
            </a:p>
          </p:txBody>
        </p:sp>
        <p:sp>
          <p:nvSpPr>
            <p:cNvPr id="11" name="object 11"/>
            <p:cNvSpPr/>
            <p:nvPr/>
          </p:nvSpPr>
          <p:spPr>
            <a:xfrm>
              <a:off x="2593847" y="5754624"/>
              <a:ext cx="795655" cy="447040"/>
            </a:xfrm>
            <a:custGeom>
              <a:avLst/>
              <a:gdLst/>
              <a:ahLst/>
              <a:cxnLst/>
              <a:rect l="l" t="t" r="r" b="b"/>
              <a:pathLst>
                <a:path w="795654" h="447039">
                  <a:moveTo>
                    <a:pt x="795527" y="0"/>
                  </a:moveTo>
                  <a:lnTo>
                    <a:pt x="0" y="0"/>
                  </a:lnTo>
                  <a:lnTo>
                    <a:pt x="0" y="446531"/>
                  </a:lnTo>
                  <a:lnTo>
                    <a:pt x="795527" y="446531"/>
                  </a:lnTo>
                  <a:lnTo>
                    <a:pt x="795527" y="0"/>
                  </a:lnTo>
                  <a:close/>
                </a:path>
              </a:pathLst>
            </a:custGeom>
            <a:solidFill>
              <a:srgbClr val="A9D18E"/>
            </a:solidFill>
          </p:spPr>
          <p:txBody>
            <a:bodyPr wrap="square" lIns="0" tIns="0" rIns="0" bIns="0" rtlCol="0"/>
            <a:lstStyle/>
            <a:p>
              <a:endParaRPr/>
            </a:p>
          </p:txBody>
        </p:sp>
      </p:grpSp>
      <p:sp>
        <p:nvSpPr>
          <p:cNvPr id="12" name="object 12"/>
          <p:cNvSpPr txBox="1"/>
          <p:nvPr/>
        </p:nvSpPr>
        <p:spPr>
          <a:xfrm>
            <a:off x="2754502" y="5814161"/>
            <a:ext cx="485140" cy="330200"/>
          </a:xfrm>
          <a:prstGeom prst="rect">
            <a:avLst/>
          </a:prstGeom>
        </p:spPr>
        <p:txBody>
          <a:bodyPr vert="horz" wrap="square" lIns="0" tIns="12065" rIns="0" bIns="0" rtlCol="0">
            <a:spAutoFit/>
          </a:bodyPr>
          <a:lstStyle/>
          <a:p>
            <a:pPr marR="5080" indent="69850">
              <a:lnSpc>
                <a:spcPct val="100000"/>
              </a:lnSpc>
              <a:spcBef>
                <a:spcPts val="95"/>
              </a:spcBef>
            </a:pPr>
            <a:r>
              <a:rPr sz="1000" spc="-10" dirty="0">
                <a:solidFill>
                  <a:srgbClr val="1A1A1A"/>
                </a:solidFill>
                <a:latin typeface="Meiryo UI"/>
                <a:cs typeface="Meiryo UI"/>
              </a:rPr>
              <a:t>部品</a:t>
            </a:r>
            <a:r>
              <a:rPr sz="1000" spc="-50" dirty="0">
                <a:solidFill>
                  <a:srgbClr val="1A1A1A"/>
                </a:solidFill>
                <a:latin typeface="Meiryo UI"/>
                <a:cs typeface="Meiryo UI"/>
              </a:rPr>
              <a:t>2</a:t>
            </a:r>
            <a:r>
              <a:rPr sz="1000" spc="-20" dirty="0">
                <a:solidFill>
                  <a:srgbClr val="1A1A1A"/>
                </a:solidFill>
                <a:latin typeface="Meiryo UI"/>
                <a:cs typeface="Meiryo UI"/>
              </a:rPr>
              <a:t>品番:</a:t>
            </a:r>
            <a:r>
              <a:rPr sz="1000" spc="-25" dirty="0">
                <a:solidFill>
                  <a:srgbClr val="1A1A1A"/>
                </a:solidFill>
                <a:latin typeface="Meiryo UI"/>
                <a:cs typeface="Meiryo UI"/>
              </a:rPr>
              <a:t>A2</a:t>
            </a:r>
            <a:endParaRPr sz="1000">
              <a:latin typeface="Meiryo UI"/>
              <a:cs typeface="Meiryo UI"/>
            </a:endParaRPr>
          </a:p>
        </p:txBody>
      </p:sp>
      <p:sp>
        <p:nvSpPr>
          <p:cNvPr id="13" name="object 13"/>
          <p:cNvSpPr/>
          <p:nvPr/>
        </p:nvSpPr>
        <p:spPr>
          <a:xfrm>
            <a:off x="2247900" y="5495544"/>
            <a:ext cx="346075" cy="481965"/>
          </a:xfrm>
          <a:custGeom>
            <a:avLst/>
            <a:gdLst/>
            <a:ahLst/>
            <a:cxnLst/>
            <a:rect l="l" t="t" r="r" b="b"/>
            <a:pathLst>
              <a:path w="346075" h="481964">
                <a:moveTo>
                  <a:pt x="0" y="0"/>
                </a:moveTo>
                <a:lnTo>
                  <a:pt x="173100" y="0"/>
                </a:lnTo>
                <a:lnTo>
                  <a:pt x="173100" y="481876"/>
                </a:lnTo>
                <a:lnTo>
                  <a:pt x="346075" y="481876"/>
                </a:lnTo>
              </a:path>
            </a:pathLst>
          </a:custGeom>
          <a:ln w="9524">
            <a:solidFill>
              <a:srgbClr val="1A1A1A"/>
            </a:solidFill>
          </a:ln>
        </p:spPr>
        <p:txBody>
          <a:bodyPr wrap="square" lIns="0" tIns="0" rIns="0" bIns="0" rtlCol="0"/>
          <a:lstStyle/>
          <a:p>
            <a:endParaRPr/>
          </a:p>
        </p:txBody>
      </p:sp>
      <p:sp>
        <p:nvSpPr>
          <p:cNvPr id="14" name="object 14"/>
          <p:cNvSpPr txBox="1"/>
          <p:nvPr/>
        </p:nvSpPr>
        <p:spPr>
          <a:xfrm>
            <a:off x="2593848" y="6245352"/>
            <a:ext cx="795655" cy="445134"/>
          </a:xfrm>
          <a:prstGeom prst="rect">
            <a:avLst/>
          </a:prstGeom>
          <a:solidFill>
            <a:srgbClr val="D9D9D9"/>
          </a:solidFill>
        </p:spPr>
        <p:txBody>
          <a:bodyPr vert="horz" wrap="square" lIns="0" tIns="71120" rIns="0" bIns="0" rtlCol="0">
            <a:spAutoFit/>
          </a:bodyPr>
          <a:lstStyle/>
          <a:p>
            <a:pPr marL="160020" marR="154940" indent="69850">
              <a:lnSpc>
                <a:spcPct val="100000"/>
              </a:lnSpc>
              <a:spcBef>
                <a:spcPts val="560"/>
              </a:spcBef>
            </a:pPr>
            <a:r>
              <a:rPr sz="1000" spc="-10" dirty="0">
                <a:solidFill>
                  <a:srgbClr val="1A1A1A"/>
                </a:solidFill>
                <a:latin typeface="Meiryo UI"/>
                <a:cs typeface="Meiryo UI"/>
              </a:rPr>
              <a:t>部品</a:t>
            </a:r>
            <a:r>
              <a:rPr sz="1000" spc="-50" dirty="0">
                <a:solidFill>
                  <a:srgbClr val="1A1A1A"/>
                </a:solidFill>
                <a:latin typeface="Meiryo UI"/>
                <a:cs typeface="Meiryo UI"/>
              </a:rPr>
              <a:t>3</a:t>
            </a:r>
            <a:r>
              <a:rPr sz="1000" spc="-20" dirty="0">
                <a:solidFill>
                  <a:srgbClr val="1A1A1A"/>
                </a:solidFill>
                <a:latin typeface="Meiryo UI"/>
                <a:cs typeface="Meiryo UI"/>
              </a:rPr>
              <a:t>品番:</a:t>
            </a:r>
            <a:r>
              <a:rPr sz="1000" spc="-25" dirty="0">
                <a:solidFill>
                  <a:srgbClr val="1A1A1A"/>
                </a:solidFill>
                <a:latin typeface="Meiryo UI"/>
                <a:cs typeface="Meiryo UI"/>
              </a:rPr>
              <a:t>A3</a:t>
            </a:r>
            <a:endParaRPr sz="1000">
              <a:latin typeface="Meiryo UI"/>
              <a:cs typeface="Meiryo UI"/>
            </a:endParaRPr>
          </a:p>
        </p:txBody>
      </p:sp>
      <p:sp>
        <p:nvSpPr>
          <p:cNvPr id="15" name="object 15"/>
          <p:cNvSpPr/>
          <p:nvPr/>
        </p:nvSpPr>
        <p:spPr>
          <a:xfrm>
            <a:off x="2247900" y="5495544"/>
            <a:ext cx="346075" cy="972819"/>
          </a:xfrm>
          <a:custGeom>
            <a:avLst/>
            <a:gdLst/>
            <a:ahLst/>
            <a:cxnLst/>
            <a:rect l="l" t="t" r="r" b="b"/>
            <a:pathLst>
              <a:path w="346075" h="972820">
                <a:moveTo>
                  <a:pt x="0" y="0"/>
                </a:moveTo>
                <a:lnTo>
                  <a:pt x="173100" y="0"/>
                </a:lnTo>
                <a:lnTo>
                  <a:pt x="173100" y="972235"/>
                </a:lnTo>
                <a:lnTo>
                  <a:pt x="346075" y="972235"/>
                </a:lnTo>
              </a:path>
            </a:pathLst>
          </a:custGeom>
          <a:ln w="9525">
            <a:solidFill>
              <a:srgbClr val="1A1A1A"/>
            </a:solidFill>
          </a:ln>
        </p:spPr>
        <p:txBody>
          <a:bodyPr wrap="square" lIns="0" tIns="0" rIns="0" bIns="0" rtlCol="0"/>
          <a:lstStyle/>
          <a:p>
            <a:endParaRPr/>
          </a:p>
        </p:txBody>
      </p:sp>
      <p:sp>
        <p:nvSpPr>
          <p:cNvPr id="16" name="object 16"/>
          <p:cNvSpPr txBox="1"/>
          <p:nvPr/>
        </p:nvSpPr>
        <p:spPr>
          <a:xfrm>
            <a:off x="3685032" y="5754623"/>
            <a:ext cx="820419" cy="447040"/>
          </a:xfrm>
          <a:prstGeom prst="rect">
            <a:avLst/>
          </a:prstGeom>
          <a:solidFill>
            <a:srgbClr val="D9D9D9"/>
          </a:solidFill>
        </p:spPr>
        <p:txBody>
          <a:bodyPr vert="horz" wrap="square" lIns="0" tIns="71755" rIns="0" bIns="0" rtlCol="0">
            <a:spAutoFit/>
          </a:bodyPr>
          <a:lstStyle/>
          <a:p>
            <a:pPr marL="106045" marR="99695" indent="69850">
              <a:lnSpc>
                <a:spcPct val="100000"/>
              </a:lnSpc>
              <a:spcBef>
                <a:spcPts val="565"/>
              </a:spcBef>
            </a:pPr>
            <a:r>
              <a:rPr sz="1000" spc="-10" dirty="0">
                <a:solidFill>
                  <a:srgbClr val="1A1A1A"/>
                </a:solidFill>
                <a:latin typeface="Meiryo UI"/>
                <a:cs typeface="Meiryo UI"/>
              </a:rPr>
              <a:t>部品3-</a:t>
            </a:r>
            <a:r>
              <a:rPr sz="1000" spc="-50" dirty="0">
                <a:solidFill>
                  <a:srgbClr val="1A1A1A"/>
                </a:solidFill>
                <a:latin typeface="Meiryo UI"/>
                <a:cs typeface="Meiryo UI"/>
              </a:rPr>
              <a:t>1</a:t>
            </a:r>
            <a:r>
              <a:rPr sz="1000" spc="-10" dirty="0">
                <a:solidFill>
                  <a:srgbClr val="1A1A1A"/>
                </a:solidFill>
                <a:latin typeface="Meiryo UI"/>
                <a:cs typeface="Meiryo UI"/>
              </a:rPr>
              <a:t>品番:A3-</a:t>
            </a:r>
            <a:r>
              <a:rPr sz="1000" spc="-50" dirty="0">
                <a:solidFill>
                  <a:srgbClr val="1A1A1A"/>
                </a:solidFill>
                <a:latin typeface="Meiryo UI"/>
                <a:cs typeface="Meiryo UI"/>
              </a:rPr>
              <a:t>1</a:t>
            </a:r>
            <a:endParaRPr sz="1000">
              <a:latin typeface="Meiryo UI"/>
              <a:cs typeface="Meiryo UI"/>
            </a:endParaRPr>
          </a:p>
        </p:txBody>
      </p:sp>
      <p:sp>
        <p:nvSpPr>
          <p:cNvPr id="17" name="object 17"/>
          <p:cNvSpPr txBox="1"/>
          <p:nvPr/>
        </p:nvSpPr>
        <p:spPr>
          <a:xfrm>
            <a:off x="3685032" y="6245352"/>
            <a:ext cx="820419" cy="445134"/>
          </a:xfrm>
          <a:prstGeom prst="rect">
            <a:avLst/>
          </a:prstGeom>
          <a:solidFill>
            <a:srgbClr val="A9D18E"/>
          </a:solidFill>
        </p:spPr>
        <p:txBody>
          <a:bodyPr vert="horz" wrap="square" lIns="0" tIns="71120" rIns="0" bIns="0" rtlCol="0">
            <a:spAutoFit/>
          </a:bodyPr>
          <a:lstStyle/>
          <a:p>
            <a:pPr marL="106045" marR="99695" indent="69850">
              <a:lnSpc>
                <a:spcPct val="100000"/>
              </a:lnSpc>
              <a:spcBef>
                <a:spcPts val="560"/>
              </a:spcBef>
            </a:pPr>
            <a:r>
              <a:rPr sz="1000" spc="-10" dirty="0">
                <a:solidFill>
                  <a:srgbClr val="1A1A1A"/>
                </a:solidFill>
                <a:latin typeface="Meiryo UI"/>
                <a:cs typeface="Meiryo UI"/>
              </a:rPr>
              <a:t>部品3-</a:t>
            </a:r>
            <a:r>
              <a:rPr sz="1000" spc="-50" dirty="0">
                <a:solidFill>
                  <a:srgbClr val="1A1A1A"/>
                </a:solidFill>
                <a:latin typeface="Meiryo UI"/>
                <a:cs typeface="Meiryo UI"/>
              </a:rPr>
              <a:t>2</a:t>
            </a:r>
            <a:r>
              <a:rPr sz="1000" spc="-10" dirty="0">
                <a:solidFill>
                  <a:srgbClr val="1A1A1A"/>
                </a:solidFill>
                <a:latin typeface="Meiryo UI"/>
                <a:cs typeface="Meiryo UI"/>
              </a:rPr>
              <a:t>品番:A3-</a:t>
            </a:r>
            <a:r>
              <a:rPr sz="1000" spc="-50" dirty="0">
                <a:solidFill>
                  <a:srgbClr val="1A1A1A"/>
                </a:solidFill>
                <a:latin typeface="Meiryo UI"/>
                <a:cs typeface="Meiryo UI"/>
              </a:rPr>
              <a:t>2</a:t>
            </a:r>
            <a:endParaRPr sz="1000">
              <a:latin typeface="Meiryo UI"/>
              <a:cs typeface="Meiryo UI"/>
            </a:endParaRPr>
          </a:p>
        </p:txBody>
      </p:sp>
      <p:grpSp>
        <p:nvGrpSpPr>
          <p:cNvPr id="18" name="object 18"/>
          <p:cNvGrpSpPr/>
          <p:nvPr/>
        </p:nvGrpSpPr>
        <p:grpSpPr>
          <a:xfrm>
            <a:off x="1360932" y="5817111"/>
            <a:ext cx="2330450" cy="948055"/>
            <a:chOff x="1360932" y="5817111"/>
            <a:chExt cx="2330450" cy="948055"/>
          </a:xfrm>
        </p:grpSpPr>
        <p:sp>
          <p:nvSpPr>
            <p:cNvPr id="19" name="object 19"/>
            <p:cNvSpPr/>
            <p:nvPr/>
          </p:nvSpPr>
          <p:spPr>
            <a:xfrm>
              <a:off x="3389376" y="5977128"/>
              <a:ext cx="297180" cy="490855"/>
            </a:xfrm>
            <a:custGeom>
              <a:avLst/>
              <a:gdLst/>
              <a:ahLst/>
              <a:cxnLst/>
              <a:rect l="l" t="t" r="r" b="b"/>
              <a:pathLst>
                <a:path w="297179" h="490854">
                  <a:moveTo>
                    <a:pt x="0" y="490359"/>
                  </a:moveTo>
                  <a:lnTo>
                    <a:pt x="148336" y="490359"/>
                  </a:lnTo>
                  <a:lnTo>
                    <a:pt x="148336" y="0"/>
                  </a:lnTo>
                  <a:lnTo>
                    <a:pt x="296672" y="0"/>
                  </a:lnTo>
                </a:path>
                <a:path w="297179" h="490854">
                  <a:moveTo>
                    <a:pt x="0" y="490728"/>
                  </a:moveTo>
                  <a:lnTo>
                    <a:pt x="296672" y="490728"/>
                  </a:lnTo>
                </a:path>
              </a:pathLst>
            </a:custGeom>
            <a:ln w="9525">
              <a:solidFill>
                <a:srgbClr val="1A1A1A"/>
              </a:solidFill>
            </a:ln>
          </p:spPr>
          <p:txBody>
            <a:bodyPr wrap="square" lIns="0" tIns="0" rIns="0" bIns="0" rtlCol="0"/>
            <a:lstStyle/>
            <a:p>
              <a:endParaRPr/>
            </a:p>
          </p:txBody>
        </p:sp>
        <p:pic>
          <p:nvPicPr>
            <p:cNvPr id="20" name="object 20"/>
            <p:cNvPicPr/>
            <p:nvPr/>
          </p:nvPicPr>
          <p:blipFill>
            <a:blip r:embed="rId2" cstate="print"/>
            <a:stretch>
              <a:fillRect/>
            </a:stretch>
          </p:blipFill>
          <p:spPr>
            <a:xfrm>
              <a:off x="1360932" y="5817111"/>
              <a:ext cx="1050023" cy="947915"/>
            </a:xfrm>
            <a:prstGeom prst="rect">
              <a:avLst/>
            </a:prstGeom>
          </p:spPr>
        </p:pic>
        <p:sp>
          <p:nvSpPr>
            <p:cNvPr id="21" name="object 21"/>
            <p:cNvSpPr/>
            <p:nvPr/>
          </p:nvSpPr>
          <p:spPr>
            <a:xfrm>
              <a:off x="1392936" y="5849112"/>
              <a:ext cx="922019" cy="833755"/>
            </a:xfrm>
            <a:custGeom>
              <a:avLst/>
              <a:gdLst/>
              <a:ahLst/>
              <a:cxnLst/>
              <a:rect l="l" t="t" r="r" b="b"/>
              <a:pathLst>
                <a:path w="922019" h="833754">
                  <a:moveTo>
                    <a:pt x="922019" y="0"/>
                  </a:moveTo>
                  <a:lnTo>
                    <a:pt x="0" y="0"/>
                  </a:lnTo>
                  <a:lnTo>
                    <a:pt x="0" y="833628"/>
                  </a:lnTo>
                  <a:lnTo>
                    <a:pt x="783082" y="833628"/>
                  </a:lnTo>
                  <a:lnTo>
                    <a:pt x="922019" y="694690"/>
                  </a:lnTo>
                  <a:lnTo>
                    <a:pt x="922019" y="0"/>
                  </a:lnTo>
                  <a:close/>
                </a:path>
              </a:pathLst>
            </a:custGeom>
            <a:solidFill>
              <a:srgbClr val="FFFFFF"/>
            </a:solidFill>
          </p:spPr>
          <p:txBody>
            <a:bodyPr wrap="square" lIns="0" tIns="0" rIns="0" bIns="0" rtlCol="0"/>
            <a:lstStyle/>
            <a:p>
              <a:endParaRPr/>
            </a:p>
          </p:txBody>
        </p:sp>
        <p:sp>
          <p:nvSpPr>
            <p:cNvPr id="22" name="object 22"/>
            <p:cNvSpPr/>
            <p:nvPr/>
          </p:nvSpPr>
          <p:spPr>
            <a:xfrm>
              <a:off x="2176018" y="6543802"/>
              <a:ext cx="139065" cy="139065"/>
            </a:xfrm>
            <a:custGeom>
              <a:avLst/>
              <a:gdLst/>
              <a:ahLst/>
              <a:cxnLst/>
              <a:rect l="l" t="t" r="r" b="b"/>
              <a:pathLst>
                <a:path w="139064" h="139065">
                  <a:moveTo>
                    <a:pt x="138937" y="0"/>
                  </a:moveTo>
                  <a:lnTo>
                    <a:pt x="27812" y="27787"/>
                  </a:lnTo>
                  <a:lnTo>
                    <a:pt x="0" y="138938"/>
                  </a:lnTo>
                  <a:lnTo>
                    <a:pt x="138937" y="0"/>
                  </a:lnTo>
                  <a:close/>
                </a:path>
              </a:pathLst>
            </a:custGeom>
            <a:solidFill>
              <a:srgbClr val="CDCDCD"/>
            </a:solidFill>
          </p:spPr>
          <p:txBody>
            <a:bodyPr wrap="square" lIns="0" tIns="0" rIns="0" bIns="0" rtlCol="0"/>
            <a:lstStyle/>
            <a:p>
              <a:endParaRPr/>
            </a:p>
          </p:txBody>
        </p:sp>
        <p:sp>
          <p:nvSpPr>
            <p:cNvPr id="23" name="object 23"/>
            <p:cNvSpPr/>
            <p:nvPr/>
          </p:nvSpPr>
          <p:spPr>
            <a:xfrm>
              <a:off x="1392936" y="5849112"/>
              <a:ext cx="922019" cy="833755"/>
            </a:xfrm>
            <a:custGeom>
              <a:avLst/>
              <a:gdLst/>
              <a:ahLst/>
              <a:cxnLst/>
              <a:rect l="l" t="t" r="r" b="b"/>
              <a:pathLst>
                <a:path w="922019" h="833754">
                  <a:moveTo>
                    <a:pt x="783082" y="833628"/>
                  </a:moveTo>
                  <a:lnTo>
                    <a:pt x="810894" y="722477"/>
                  </a:lnTo>
                  <a:lnTo>
                    <a:pt x="922019" y="694690"/>
                  </a:lnTo>
                  <a:lnTo>
                    <a:pt x="783082" y="833628"/>
                  </a:lnTo>
                  <a:lnTo>
                    <a:pt x="0" y="833628"/>
                  </a:lnTo>
                  <a:lnTo>
                    <a:pt x="0" y="0"/>
                  </a:lnTo>
                  <a:lnTo>
                    <a:pt x="922019" y="0"/>
                  </a:lnTo>
                  <a:lnTo>
                    <a:pt x="922019" y="694690"/>
                  </a:lnTo>
                </a:path>
              </a:pathLst>
            </a:custGeom>
            <a:ln w="12700">
              <a:solidFill>
                <a:srgbClr val="1E8ED4"/>
              </a:solidFill>
            </a:ln>
          </p:spPr>
          <p:txBody>
            <a:bodyPr wrap="square" lIns="0" tIns="0" rIns="0" bIns="0" rtlCol="0"/>
            <a:lstStyle/>
            <a:p>
              <a:endParaRPr/>
            </a:p>
          </p:txBody>
        </p:sp>
      </p:grpSp>
      <p:sp>
        <p:nvSpPr>
          <p:cNvPr id="24" name="object 24"/>
          <p:cNvSpPr txBox="1"/>
          <p:nvPr/>
        </p:nvSpPr>
        <p:spPr>
          <a:xfrm>
            <a:off x="1496567" y="6106667"/>
            <a:ext cx="719455" cy="193675"/>
          </a:xfrm>
          <a:prstGeom prst="rect">
            <a:avLst/>
          </a:prstGeom>
          <a:solidFill>
            <a:srgbClr val="D9D9D9"/>
          </a:solidFill>
        </p:spPr>
        <p:txBody>
          <a:bodyPr vert="horz" wrap="square" lIns="0" tIns="38100" rIns="0" bIns="0" rtlCol="0">
            <a:spAutoFit/>
          </a:bodyPr>
          <a:lstStyle/>
          <a:p>
            <a:pPr marL="103505">
              <a:lnSpc>
                <a:spcPct val="100000"/>
              </a:lnSpc>
              <a:spcBef>
                <a:spcPts val="300"/>
              </a:spcBef>
            </a:pPr>
            <a:r>
              <a:rPr sz="800" spc="-10" dirty="0">
                <a:solidFill>
                  <a:srgbClr val="1A1A1A"/>
                </a:solidFill>
                <a:latin typeface="Meiryo UI"/>
                <a:cs typeface="Meiryo UI"/>
              </a:rPr>
              <a:t>自社開発品</a:t>
            </a:r>
            <a:endParaRPr sz="800">
              <a:latin typeface="Meiryo UI"/>
              <a:cs typeface="Meiryo UI"/>
            </a:endParaRPr>
          </a:p>
        </p:txBody>
      </p:sp>
      <p:sp>
        <p:nvSpPr>
          <p:cNvPr id="25" name="object 25"/>
          <p:cNvSpPr txBox="1"/>
          <p:nvPr/>
        </p:nvSpPr>
        <p:spPr>
          <a:xfrm>
            <a:off x="1496567" y="6403847"/>
            <a:ext cx="719455" cy="166370"/>
          </a:xfrm>
          <a:prstGeom prst="rect">
            <a:avLst/>
          </a:prstGeom>
          <a:solidFill>
            <a:srgbClr val="A9D18E"/>
          </a:solidFill>
        </p:spPr>
        <p:txBody>
          <a:bodyPr vert="horz" wrap="square" lIns="0" tIns="24130" rIns="0" bIns="0" rtlCol="0">
            <a:spAutoFit/>
          </a:bodyPr>
          <a:lstStyle/>
          <a:p>
            <a:pPr marL="155575">
              <a:lnSpc>
                <a:spcPct val="100000"/>
              </a:lnSpc>
              <a:spcBef>
                <a:spcPts val="190"/>
              </a:spcBef>
            </a:pPr>
            <a:r>
              <a:rPr sz="800" spc="-15" dirty="0">
                <a:solidFill>
                  <a:srgbClr val="1A1A1A"/>
                </a:solidFill>
                <a:latin typeface="Meiryo UI"/>
                <a:cs typeface="Meiryo UI"/>
              </a:rPr>
              <a:t>調達部品</a:t>
            </a:r>
            <a:endParaRPr sz="800">
              <a:latin typeface="Meiryo UI"/>
              <a:cs typeface="Meiryo UI"/>
            </a:endParaRPr>
          </a:p>
        </p:txBody>
      </p:sp>
      <p:sp>
        <p:nvSpPr>
          <p:cNvPr id="26" name="object 26"/>
          <p:cNvSpPr txBox="1"/>
          <p:nvPr/>
        </p:nvSpPr>
        <p:spPr>
          <a:xfrm>
            <a:off x="1516380" y="5901029"/>
            <a:ext cx="281305" cy="186690"/>
          </a:xfrm>
          <a:prstGeom prst="rect">
            <a:avLst/>
          </a:prstGeom>
        </p:spPr>
        <p:txBody>
          <a:bodyPr vert="horz" wrap="square" lIns="0" tIns="13335" rIns="0" bIns="0" rtlCol="0">
            <a:spAutoFit/>
          </a:bodyPr>
          <a:lstStyle/>
          <a:p>
            <a:pPr>
              <a:lnSpc>
                <a:spcPct val="100000"/>
              </a:lnSpc>
              <a:spcBef>
                <a:spcPts val="105"/>
              </a:spcBef>
            </a:pPr>
            <a:r>
              <a:rPr sz="1050" b="1" spc="-25" dirty="0">
                <a:solidFill>
                  <a:srgbClr val="1A1A1A"/>
                </a:solidFill>
                <a:latin typeface="Meiryo UI"/>
                <a:cs typeface="Meiryo UI"/>
              </a:rPr>
              <a:t>凡例</a:t>
            </a:r>
            <a:endParaRPr sz="1050">
              <a:latin typeface="Meiryo UI"/>
              <a:cs typeface="Meiryo UI"/>
            </a:endParaRPr>
          </a:p>
        </p:txBody>
      </p:sp>
      <p:sp>
        <p:nvSpPr>
          <p:cNvPr id="27" name="object 27"/>
          <p:cNvSpPr txBox="1"/>
          <p:nvPr/>
        </p:nvSpPr>
        <p:spPr>
          <a:xfrm>
            <a:off x="934211" y="3171444"/>
            <a:ext cx="1518285" cy="554990"/>
          </a:xfrm>
          <a:prstGeom prst="rect">
            <a:avLst/>
          </a:prstGeom>
          <a:solidFill>
            <a:srgbClr val="404040"/>
          </a:solidFill>
        </p:spPr>
        <p:txBody>
          <a:bodyPr vert="horz" wrap="square" lIns="0" tIns="95250" rIns="0" bIns="0" rtlCol="0">
            <a:spAutoFit/>
          </a:bodyPr>
          <a:lstStyle/>
          <a:p>
            <a:pPr marL="635" algn="ctr">
              <a:lnSpc>
                <a:spcPct val="100000"/>
              </a:lnSpc>
              <a:spcBef>
                <a:spcPts val="750"/>
              </a:spcBef>
            </a:pPr>
            <a:r>
              <a:rPr sz="1200" dirty="0">
                <a:solidFill>
                  <a:srgbClr val="FFFFFF"/>
                </a:solidFill>
                <a:latin typeface="Meiryo UI"/>
                <a:cs typeface="Meiryo UI"/>
              </a:rPr>
              <a:t>製品A</a:t>
            </a:r>
            <a:r>
              <a:rPr sz="1200" spc="-50" dirty="0">
                <a:solidFill>
                  <a:srgbClr val="FFFFFF"/>
                </a:solidFill>
                <a:latin typeface="Meiryo UI"/>
                <a:cs typeface="Meiryo UI"/>
              </a:rPr>
              <a:t>の</a:t>
            </a:r>
            <a:endParaRPr sz="1200">
              <a:latin typeface="Meiryo UI"/>
              <a:cs typeface="Meiryo UI"/>
            </a:endParaRPr>
          </a:p>
          <a:p>
            <a:pPr algn="ctr">
              <a:lnSpc>
                <a:spcPct val="100000"/>
              </a:lnSpc>
            </a:pPr>
            <a:r>
              <a:rPr sz="1200" spc="-20" dirty="0">
                <a:solidFill>
                  <a:srgbClr val="FFFFFF"/>
                </a:solidFill>
                <a:latin typeface="Meiryo UI"/>
                <a:cs typeface="Meiryo UI"/>
              </a:rPr>
              <a:t>トレース識別子</a:t>
            </a:r>
            <a:endParaRPr sz="1200">
              <a:latin typeface="Meiryo UI"/>
              <a:cs typeface="Meiryo UI"/>
            </a:endParaRPr>
          </a:p>
        </p:txBody>
      </p:sp>
      <p:sp>
        <p:nvSpPr>
          <p:cNvPr id="28" name="object 28"/>
          <p:cNvSpPr/>
          <p:nvPr/>
        </p:nvSpPr>
        <p:spPr>
          <a:xfrm>
            <a:off x="3252215" y="3171444"/>
            <a:ext cx="1550035" cy="554990"/>
          </a:xfrm>
          <a:custGeom>
            <a:avLst/>
            <a:gdLst/>
            <a:ahLst/>
            <a:cxnLst/>
            <a:rect l="l" t="t" r="r" b="b"/>
            <a:pathLst>
              <a:path w="1550035" h="554989">
                <a:moveTo>
                  <a:pt x="1549908" y="0"/>
                </a:moveTo>
                <a:lnTo>
                  <a:pt x="0" y="0"/>
                </a:lnTo>
                <a:lnTo>
                  <a:pt x="0" y="554735"/>
                </a:lnTo>
                <a:lnTo>
                  <a:pt x="1549908" y="554735"/>
                </a:lnTo>
                <a:lnTo>
                  <a:pt x="1549908" y="0"/>
                </a:lnTo>
                <a:close/>
              </a:path>
            </a:pathLst>
          </a:custGeom>
          <a:solidFill>
            <a:srgbClr val="9E1312"/>
          </a:solidFill>
        </p:spPr>
        <p:txBody>
          <a:bodyPr wrap="square" lIns="0" tIns="0" rIns="0" bIns="0" rtlCol="0"/>
          <a:lstStyle/>
          <a:p>
            <a:endParaRPr/>
          </a:p>
        </p:txBody>
      </p:sp>
      <p:sp>
        <p:nvSpPr>
          <p:cNvPr id="29" name="object 29"/>
          <p:cNvSpPr txBox="1"/>
          <p:nvPr/>
        </p:nvSpPr>
        <p:spPr>
          <a:xfrm>
            <a:off x="3554095" y="3254121"/>
            <a:ext cx="947419" cy="391160"/>
          </a:xfrm>
          <a:prstGeom prst="rect">
            <a:avLst/>
          </a:prstGeom>
        </p:spPr>
        <p:txBody>
          <a:bodyPr vert="horz" wrap="square" lIns="0" tIns="12700" rIns="0" bIns="0" rtlCol="0">
            <a:spAutoFit/>
          </a:bodyPr>
          <a:lstStyle/>
          <a:p>
            <a:pPr algn="ctr">
              <a:lnSpc>
                <a:spcPct val="100000"/>
              </a:lnSpc>
              <a:spcBef>
                <a:spcPts val="100"/>
              </a:spcBef>
            </a:pPr>
            <a:r>
              <a:rPr sz="1200" dirty="0">
                <a:solidFill>
                  <a:srgbClr val="FFFFFF"/>
                </a:solidFill>
                <a:latin typeface="Meiryo UI"/>
                <a:cs typeface="Meiryo UI"/>
              </a:rPr>
              <a:t>部品</a:t>
            </a:r>
            <a:r>
              <a:rPr sz="1200" spc="-20" dirty="0">
                <a:solidFill>
                  <a:srgbClr val="FFFFFF"/>
                </a:solidFill>
                <a:latin typeface="Meiryo UI"/>
                <a:cs typeface="Meiryo UI"/>
              </a:rPr>
              <a:t>2</a:t>
            </a:r>
            <a:r>
              <a:rPr sz="1200" spc="-50" dirty="0">
                <a:solidFill>
                  <a:srgbClr val="FFFFFF"/>
                </a:solidFill>
                <a:latin typeface="Meiryo UI"/>
                <a:cs typeface="Meiryo UI"/>
              </a:rPr>
              <a:t>の</a:t>
            </a:r>
            <a:endParaRPr sz="1200">
              <a:latin typeface="Meiryo UI"/>
              <a:cs typeface="Meiryo UI"/>
            </a:endParaRPr>
          </a:p>
          <a:p>
            <a:pPr algn="ctr">
              <a:lnSpc>
                <a:spcPct val="100000"/>
              </a:lnSpc>
            </a:pPr>
            <a:r>
              <a:rPr sz="1200" spc="-20" dirty="0">
                <a:solidFill>
                  <a:srgbClr val="FFFFFF"/>
                </a:solidFill>
                <a:latin typeface="Meiryo UI"/>
                <a:cs typeface="Meiryo UI"/>
              </a:rPr>
              <a:t>トレース識別子</a:t>
            </a:r>
            <a:endParaRPr sz="1200">
              <a:latin typeface="Meiryo UI"/>
              <a:cs typeface="Meiryo UI"/>
            </a:endParaRPr>
          </a:p>
        </p:txBody>
      </p:sp>
      <p:grpSp>
        <p:nvGrpSpPr>
          <p:cNvPr id="30" name="object 30"/>
          <p:cNvGrpSpPr/>
          <p:nvPr/>
        </p:nvGrpSpPr>
        <p:grpSpPr>
          <a:xfrm>
            <a:off x="2443352" y="3440048"/>
            <a:ext cx="2359025" cy="956944"/>
            <a:chOff x="2443352" y="3440048"/>
            <a:chExt cx="2359025" cy="956944"/>
          </a:xfrm>
        </p:grpSpPr>
        <p:sp>
          <p:nvSpPr>
            <p:cNvPr id="31" name="object 31"/>
            <p:cNvSpPr/>
            <p:nvPr/>
          </p:nvSpPr>
          <p:spPr>
            <a:xfrm>
              <a:off x="2452877" y="3449573"/>
              <a:ext cx="799465" cy="0"/>
            </a:xfrm>
            <a:custGeom>
              <a:avLst/>
              <a:gdLst/>
              <a:ahLst/>
              <a:cxnLst/>
              <a:rect l="l" t="t" r="r" b="b"/>
              <a:pathLst>
                <a:path w="799464">
                  <a:moveTo>
                    <a:pt x="0" y="0"/>
                  </a:moveTo>
                  <a:lnTo>
                    <a:pt x="799338" y="0"/>
                  </a:lnTo>
                </a:path>
              </a:pathLst>
            </a:custGeom>
            <a:ln w="19050">
              <a:solidFill>
                <a:srgbClr val="FFC000"/>
              </a:solidFill>
            </a:ln>
          </p:spPr>
          <p:txBody>
            <a:bodyPr wrap="square" lIns="0" tIns="0" rIns="0" bIns="0" rtlCol="0"/>
            <a:lstStyle/>
            <a:p>
              <a:endParaRPr/>
            </a:p>
          </p:txBody>
        </p:sp>
        <p:sp>
          <p:nvSpPr>
            <p:cNvPr id="32" name="object 32"/>
            <p:cNvSpPr/>
            <p:nvPr/>
          </p:nvSpPr>
          <p:spPr>
            <a:xfrm>
              <a:off x="3252215" y="3843527"/>
              <a:ext cx="1550035" cy="553720"/>
            </a:xfrm>
            <a:custGeom>
              <a:avLst/>
              <a:gdLst/>
              <a:ahLst/>
              <a:cxnLst/>
              <a:rect l="l" t="t" r="r" b="b"/>
              <a:pathLst>
                <a:path w="1550035" h="553720">
                  <a:moveTo>
                    <a:pt x="1549908" y="0"/>
                  </a:moveTo>
                  <a:lnTo>
                    <a:pt x="0" y="0"/>
                  </a:lnTo>
                  <a:lnTo>
                    <a:pt x="0" y="553212"/>
                  </a:lnTo>
                  <a:lnTo>
                    <a:pt x="1549908" y="553212"/>
                  </a:lnTo>
                  <a:lnTo>
                    <a:pt x="1549908" y="0"/>
                  </a:lnTo>
                  <a:close/>
                </a:path>
              </a:pathLst>
            </a:custGeom>
            <a:solidFill>
              <a:srgbClr val="0E466A"/>
            </a:solidFill>
          </p:spPr>
          <p:txBody>
            <a:bodyPr wrap="square" lIns="0" tIns="0" rIns="0" bIns="0" rtlCol="0"/>
            <a:lstStyle/>
            <a:p>
              <a:endParaRPr/>
            </a:p>
          </p:txBody>
        </p:sp>
      </p:grpSp>
      <p:sp>
        <p:nvSpPr>
          <p:cNvPr id="33" name="object 33"/>
          <p:cNvSpPr txBox="1"/>
          <p:nvPr/>
        </p:nvSpPr>
        <p:spPr>
          <a:xfrm>
            <a:off x="3554095" y="3925316"/>
            <a:ext cx="947419" cy="391160"/>
          </a:xfrm>
          <a:prstGeom prst="rect">
            <a:avLst/>
          </a:prstGeom>
        </p:spPr>
        <p:txBody>
          <a:bodyPr vert="horz" wrap="square" lIns="0" tIns="12700" rIns="0" bIns="0" rtlCol="0">
            <a:spAutoFit/>
          </a:bodyPr>
          <a:lstStyle/>
          <a:p>
            <a:pPr marL="12700" marR="5080" indent="116839">
              <a:lnSpc>
                <a:spcPct val="100000"/>
              </a:lnSpc>
              <a:spcBef>
                <a:spcPts val="100"/>
              </a:spcBef>
            </a:pPr>
            <a:r>
              <a:rPr sz="1200" dirty="0">
                <a:solidFill>
                  <a:srgbClr val="FFFFFF"/>
                </a:solidFill>
                <a:latin typeface="Meiryo UI"/>
                <a:cs typeface="Meiryo UI"/>
              </a:rPr>
              <a:t>部品</a:t>
            </a:r>
            <a:r>
              <a:rPr sz="1200" spc="-10" dirty="0">
                <a:solidFill>
                  <a:srgbClr val="FFFFFF"/>
                </a:solidFill>
                <a:latin typeface="Meiryo UI"/>
                <a:cs typeface="Meiryo UI"/>
              </a:rPr>
              <a:t>3-</a:t>
            </a:r>
            <a:r>
              <a:rPr sz="1200" spc="-20" dirty="0">
                <a:solidFill>
                  <a:srgbClr val="FFFFFF"/>
                </a:solidFill>
                <a:latin typeface="Meiryo UI"/>
                <a:cs typeface="Meiryo UI"/>
              </a:rPr>
              <a:t>2</a:t>
            </a:r>
            <a:r>
              <a:rPr sz="1200" spc="-50" dirty="0">
                <a:solidFill>
                  <a:srgbClr val="FFFFFF"/>
                </a:solidFill>
                <a:latin typeface="Meiryo UI"/>
                <a:cs typeface="Meiryo UI"/>
              </a:rPr>
              <a:t>の</a:t>
            </a:r>
            <a:r>
              <a:rPr sz="1200" spc="-10" dirty="0">
                <a:solidFill>
                  <a:srgbClr val="FFFFFF"/>
                </a:solidFill>
                <a:latin typeface="Meiryo UI"/>
                <a:cs typeface="Meiryo UI"/>
              </a:rPr>
              <a:t> </a:t>
            </a:r>
            <a:r>
              <a:rPr sz="1200" spc="-20" dirty="0">
                <a:solidFill>
                  <a:srgbClr val="FFFFFF"/>
                </a:solidFill>
                <a:latin typeface="Meiryo UI"/>
                <a:cs typeface="Meiryo UI"/>
              </a:rPr>
              <a:t>トレース識別子</a:t>
            </a:r>
            <a:endParaRPr sz="1200">
              <a:latin typeface="Meiryo UI"/>
              <a:cs typeface="Meiryo UI"/>
            </a:endParaRPr>
          </a:p>
        </p:txBody>
      </p:sp>
      <p:sp>
        <p:nvSpPr>
          <p:cNvPr id="34" name="object 34"/>
          <p:cNvSpPr/>
          <p:nvPr/>
        </p:nvSpPr>
        <p:spPr>
          <a:xfrm>
            <a:off x="2452877" y="3449573"/>
            <a:ext cx="799465" cy="671195"/>
          </a:xfrm>
          <a:custGeom>
            <a:avLst/>
            <a:gdLst/>
            <a:ahLst/>
            <a:cxnLst/>
            <a:rect l="l" t="t" r="r" b="b"/>
            <a:pathLst>
              <a:path w="799464" h="671195">
                <a:moveTo>
                  <a:pt x="0" y="0"/>
                </a:moveTo>
                <a:lnTo>
                  <a:pt x="399669" y="0"/>
                </a:lnTo>
                <a:lnTo>
                  <a:pt x="399669" y="671068"/>
                </a:lnTo>
                <a:lnTo>
                  <a:pt x="799338" y="671068"/>
                </a:lnTo>
              </a:path>
            </a:pathLst>
          </a:custGeom>
          <a:ln w="19050">
            <a:solidFill>
              <a:srgbClr val="FFC000"/>
            </a:solidFill>
          </a:ln>
        </p:spPr>
        <p:txBody>
          <a:bodyPr wrap="square" lIns="0" tIns="0" rIns="0" bIns="0" rtlCol="0"/>
          <a:lstStyle/>
          <a:p>
            <a:endParaRPr/>
          </a:p>
        </p:txBody>
      </p:sp>
      <p:sp>
        <p:nvSpPr>
          <p:cNvPr id="35" name="object 35"/>
          <p:cNvSpPr/>
          <p:nvPr/>
        </p:nvSpPr>
        <p:spPr>
          <a:xfrm>
            <a:off x="871727" y="2866644"/>
            <a:ext cx="4003675" cy="91440"/>
          </a:xfrm>
          <a:custGeom>
            <a:avLst/>
            <a:gdLst/>
            <a:ahLst/>
            <a:cxnLst/>
            <a:rect l="l" t="t" r="r" b="b"/>
            <a:pathLst>
              <a:path w="4003675" h="91439">
                <a:moveTo>
                  <a:pt x="4003548" y="0"/>
                </a:moveTo>
                <a:lnTo>
                  <a:pt x="0" y="0"/>
                </a:lnTo>
                <a:lnTo>
                  <a:pt x="0" y="91439"/>
                </a:lnTo>
                <a:lnTo>
                  <a:pt x="4003548" y="91439"/>
                </a:lnTo>
                <a:lnTo>
                  <a:pt x="4003548" y="0"/>
                </a:lnTo>
                <a:close/>
              </a:path>
            </a:pathLst>
          </a:custGeom>
          <a:solidFill>
            <a:srgbClr val="D9D9D9"/>
          </a:solidFill>
        </p:spPr>
        <p:txBody>
          <a:bodyPr wrap="square" lIns="0" tIns="0" rIns="0" bIns="0" rtlCol="0"/>
          <a:lstStyle/>
          <a:p>
            <a:endParaRPr/>
          </a:p>
        </p:txBody>
      </p:sp>
      <p:sp>
        <p:nvSpPr>
          <p:cNvPr id="36" name="object 36"/>
          <p:cNvSpPr/>
          <p:nvPr/>
        </p:nvSpPr>
        <p:spPr>
          <a:xfrm>
            <a:off x="6865619" y="2866644"/>
            <a:ext cx="4175760" cy="91440"/>
          </a:xfrm>
          <a:custGeom>
            <a:avLst/>
            <a:gdLst/>
            <a:ahLst/>
            <a:cxnLst/>
            <a:rect l="l" t="t" r="r" b="b"/>
            <a:pathLst>
              <a:path w="4175759" h="91439">
                <a:moveTo>
                  <a:pt x="4175760" y="0"/>
                </a:moveTo>
                <a:lnTo>
                  <a:pt x="0" y="0"/>
                </a:lnTo>
                <a:lnTo>
                  <a:pt x="0" y="91439"/>
                </a:lnTo>
                <a:lnTo>
                  <a:pt x="4175760" y="91439"/>
                </a:lnTo>
                <a:lnTo>
                  <a:pt x="4175760" y="0"/>
                </a:lnTo>
                <a:close/>
              </a:path>
            </a:pathLst>
          </a:custGeom>
          <a:solidFill>
            <a:srgbClr val="D9D9D9"/>
          </a:solidFill>
        </p:spPr>
        <p:txBody>
          <a:bodyPr wrap="square" lIns="0" tIns="0" rIns="0" bIns="0" rtlCol="0"/>
          <a:lstStyle/>
          <a:p>
            <a:endParaRPr/>
          </a:p>
        </p:txBody>
      </p:sp>
      <p:sp>
        <p:nvSpPr>
          <p:cNvPr id="37" name="object 37"/>
          <p:cNvSpPr txBox="1"/>
          <p:nvPr/>
        </p:nvSpPr>
        <p:spPr>
          <a:xfrm>
            <a:off x="7454900" y="2611627"/>
            <a:ext cx="2997200" cy="248920"/>
          </a:xfrm>
          <a:prstGeom prst="rect">
            <a:avLst/>
          </a:prstGeom>
        </p:spPr>
        <p:txBody>
          <a:bodyPr vert="horz" wrap="square" lIns="0" tIns="13970" rIns="0" bIns="0" rtlCol="0">
            <a:spAutoFit/>
          </a:bodyPr>
          <a:lstStyle/>
          <a:p>
            <a:pPr marL="12700">
              <a:lnSpc>
                <a:spcPct val="100000"/>
              </a:lnSpc>
              <a:spcBef>
                <a:spcPts val="110"/>
              </a:spcBef>
            </a:pPr>
            <a:r>
              <a:rPr sz="1450" dirty="0">
                <a:solidFill>
                  <a:srgbClr val="1A1A1A"/>
                </a:solidFill>
                <a:latin typeface="Meiryo UI"/>
                <a:cs typeface="Meiryo UI"/>
              </a:rPr>
              <a:t>B</a:t>
            </a:r>
            <a:r>
              <a:rPr sz="1450" spc="-5" dirty="0">
                <a:solidFill>
                  <a:srgbClr val="1A1A1A"/>
                </a:solidFill>
                <a:latin typeface="Meiryo UI"/>
                <a:cs typeface="Meiryo UI"/>
              </a:rPr>
              <a:t>社の製品</a:t>
            </a:r>
            <a:r>
              <a:rPr sz="1450" dirty="0">
                <a:solidFill>
                  <a:srgbClr val="1A1A1A"/>
                </a:solidFill>
                <a:latin typeface="Meiryo UI"/>
                <a:cs typeface="Meiryo UI"/>
              </a:rPr>
              <a:t>Bの調達部品構成表（例</a:t>
            </a:r>
            <a:r>
              <a:rPr sz="1450" spc="-50" dirty="0">
                <a:solidFill>
                  <a:srgbClr val="1A1A1A"/>
                </a:solidFill>
                <a:latin typeface="Meiryo UI"/>
                <a:cs typeface="Meiryo UI"/>
              </a:rPr>
              <a:t>）</a:t>
            </a:r>
            <a:endParaRPr sz="1450">
              <a:latin typeface="Meiryo UI"/>
              <a:cs typeface="Meiryo UI"/>
            </a:endParaRPr>
          </a:p>
        </p:txBody>
      </p:sp>
      <p:sp>
        <p:nvSpPr>
          <p:cNvPr id="38" name="object 38"/>
          <p:cNvSpPr txBox="1"/>
          <p:nvPr/>
        </p:nvSpPr>
        <p:spPr>
          <a:xfrm>
            <a:off x="1526286" y="2967609"/>
            <a:ext cx="330200" cy="208279"/>
          </a:xfrm>
          <a:prstGeom prst="rect">
            <a:avLst/>
          </a:prstGeom>
        </p:spPr>
        <p:txBody>
          <a:bodyPr vert="horz" wrap="square" lIns="0" tIns="12700" rIns="0" bIns="0" rtlCol="0">
            <a:spAutoFit/>
          </a:bodyPr>
          <a:lstStyle/>
          <a:p>
            <a:pPr marL="12700">
              <a:lnSpc>
                <a:spcPct val="100000"/>
              </a:lnSpc>
              <a:spcBef>
                <a:spcPts val="100"/>
              </a:spcBef>
            </a:pPr>
            <a:r>
              <a:rPr sz="1200" spc="-25" dirty="0">
                <a:latin typeface="Meiryo UI"/>
                <a:cs typeface="Meiryo UI"/>
              </a:rPr>
              <a:t>製品</a:t>
            </a:r>
            <a:endParaRPr sz="1200">
              <a:latin typeface="Meiryo UI"/>
              <a:cs typeface="Meiryo UI"/>
            </a:endParaRPr>
          </a:p>
        </p:txBody>
      </p:sp>
      <p:sp>
        <p:nvSpPr>
          <p:cNvPr id="39" name="object 39"/>
          <p:cNvSpPr txBox="1"/>
          <p:nvPr/>
        </p:nvSpPr>
        <p:spPr>
          <a:xfrm>
            <a:off x="3703701" y="2952115"/>
            <a:ext cx="635000" cy="208279"/>
          </a:xfrm>
          <a:prstGeom prst="rect">
            <a:avLst/>
          </a:prstGeom>
        </p:spPr>
        <p:txBody>
          <a:bodyPr vert="horz" wrap="square" lIns="0" tIns="12700" rIns="0" bIns="0" rtlCol="0">
            <a:spAutoFit/>
          </a:bodyPr>
          <a:lstStyle/>
          <a:p>
            <a:pPr marL="12700">
              <a:lnSpc>
                <a:spcPct val="100000"/>
              </a:lnSpc>
              <a:spcBef>
                <a:spcPts val="100"/>
              </a:spcBef>
            </a:pPr>
            <a:r>
              <a:rPr sz="1200" spc="-15" dirty="0">
                <a:latin typeface="Meiryo UI"/>
                <a:cs typeface="Meiryo UI"/>
              </a:rPr>
              <a:t>調達部品</a:t>
            </a:r>
            <a:endParaRPr sz="1200">
              <a:latin typeface="Meiryo UI"/>
              <a:cs typeface="Meiryo UI"/>
            </a:endParaRPr>
          </a:p>
        </p:txBody>
      </p:sp>
      <p:sp>
        <p:nvSpPr>
          <p:cNvPr id="40" name="object 40"/>
          <p:cNvSpPr txBox="1"/>
          <p:nvPr/>
        </p:nvSpPr>
        <p:spPr>
          <a:xfrm>
            <a:off x="7650860" y="2970657"/>
            <a:ext cx="330200" cy="208279"/>
          </a:xfrm>
          <a:prstGeom prst="rect">
            <a:avLst/>
          </a:prstGeom>
        </p:spPr>
        <p:txBody>
          <a:bodyPr vert="horz" wrap="square" lIns="0" tIns="12700" rIns="0" bIns="0" rtlCol="0">
            <a:spAutoFit/>
          </a:bodyPr>
          <a:lstStyle/>
          <a:p>
            <a:pPr marL="12700">
              <a:lnSpc>
                <a:spcPct val="100000"/>
              </a:lnSpc>
              <a:spcBef>
                <a:spcPts val="100"/>
              </a:spcBef>
            </a:pPr>
            <a:r>
              <a:rPr sz="1200" spc="-25" dirty="0">
                <a:latin typeface="Meiryo UI"/>
                <a:cs typeface="Meiryo UI"/>
              </a:rPr>
              <a:t>製品</a:t>
            </a:r>
            <a:endParaRPr sz="1200">
              <a:latin typeface="Meiryo UI"/>
              <a:cs typeface="Meiryo UI"/>
            </a:endParaRPr>
          </a:p>
        </p:txBody>
      </p:sp>
      <p:sp>
        <p:nvSpPr>
          <p:cNvPr id="41" name="object 41"/>
          <p:cNvSpPr txBox="1"/>
          <p:nvPr/>
        </p:nvSpPr>
        <p:spPr>
          <a:xfrm>
            <a:off x="9800335" y="2955163"/>
            <a:ext cx="635000" cy="208279"/>
          </a:xfrm>
          <a:prstGeom prst="rect">
            <a:avLst/>
          </a:prstGeom>
        </p:spPr>
        <p:txBody>
          <a:bodyPr vert="horz" wrap="square" lIns="0" tIns="12700" rIns="0" bIns="0" rtlCol="0">
            <a:spAutoFit/>
          </a:bodyPr>
          <a:lstStyle/>
          <a:p>
            <a:pPr marL="12700">
              <a:lnSpc>
                <a:spcPct val="100000"/>
              </a:lnSpc>
              <a:spcBef>
                <a:spcPts val="100"/>
              </a:spcBef>
            </a:pPr>
            <a:r>
              <a:rPr sz="1200" spc="-15" dirty="0">
                <a:latin typeface="Meiryo UI"/>
                <a:cs typeface="Meiryo UI"/>
              </a:rPr>
              <a:t>調達部品</a:t>
            </a:r>
            <a:endParaRPr sz="1200">
              <a:latin typeface="Meiryo UI"/>
              <a:cs typeface="Meiryo UI"/>
            </a:endParaRPr>
          </a:p>
        </p:txBody>
      </p:sp>
      <p:sp>
        <p:nvSpPr>
          <p:cNvPr id="42" name="object 42"/>
          <p:cNvSpPr/>
          <p:nvPr/>
        </p:nvSpPr>
        <p:spPr>
          <a:xfrm>
            <a:off x="7059168" y="3185160"/>
            <a:ext cx="1518285" cy="554990"/>
          </a:xfrm>
          <a:custGeom>
            <a:avLst/>
            <a:gdLst/>
            <a:ahLst/>
            <a:cxnLst/>
            <a:rect l="l" t="t" r="r" b="b"/>
            <a:pathLst>
              <a:path w="1518284" h="554989">
                <a:moveTo>
                  <a:pt x="1517903" y="0"/>
                </a:moveTo>
                <a:lnTo>
                  <a:pt x="0" y="0"/>
                </a:lnTo>
                <a:lnTo>
                  <a:pt x="0" y="554735"/>
                </a:lnTo>
                <a:lnTo>
                  <a:pt x="1517903" y="554735"/>
                </a:lnTo>
                <a:lnTo>
                  <a:pt x="1517903" y="0"/>
                </a:lnTo>
                <a:close/>
              </a:path>
            </a:pathLst>
          </a:custGeom>
          <a:solidFill>
            <a:srgbClr val="9E1312"/>
          </a:solidFill>
        </p:spPr>
        <p:txBody>
          <a:bodyPr wrap="square" lIns="0" tIns="0" rIns="0" bIns="0" rtlCol="0"/>
          <a:lstStyle/>
          <a:p>
            <a:endParaRPr/>
          </a:p>
        </p:txBody>
      </p:sp>
      <p:sp>
        <p:nvSpPr>
          <p:cNvPr id="43" name="object 43"/>
          <p:cNvSpPr txBox="1"/>
          <p:nvPr/>
        </p:nvSpPr>
        <p:spPr>
          <a:xfrm>
            <a:off x="7344282" y="3266897"/>
            <a:ext cx="947419" cy="392430"/>
          </a:xfrm>
          <a:prstGeom prst="rect">
            <a:avLst/>
          </a:prstGeom>
        </p:spPr>
        <p:txBody>
          <a:bodyPr vert="horz" wrap="square" lIns="0" tIns="12700" rIns="0" bIns="0" rtlCol="0">
            <a:spAutoFit/>
          </a:bodyPr>
          <a:lstStyle/>
          <a:p>
            <a:pPr algn="ctr">
              <a:lnSpc>
                <a:spcPct val="100000"/>
              </a:lnSpc>
              <a:spcBef>
                <a:spcPts val="100"/>
              </a:spcBef>
            </a:pPr>
            <a:r>
              <a:rPr sz="1200" spc="-10" dirty="0">
                <a:solidFill>
                  <a:srgbClr val="FFFFFF"/>
                </a:solidFill>
                <a:latin typeface="Meiryo UI"/>
                <a:cs typeface="Meiryo UI"/>
              </a:rPr>
              <a:t>製品</a:t>
            </a:r>
            <a:r>
              <a:rPr sz="1200" spc="-20" dirty="0">
                <a:solidFill>
                  <a:srgbClr val="FFFFFF"/>
                </a:solidFill>
                <a:latin typeface="Meiryo UI"/>
                <a:cs typeface="Meiryo UI"/>
              </a:rPr>
              <a:t>B</a:t>
            </a:r>
            <a:r>
              <a:rPr sz="1200" spc="-50" dirty="0">
                <a:solidFill>
                  <a:srgbClr val="FFFFFF"/>
                </a:solidFill>
                <a:latin typeface="Meiryo UI"/>
                <a:cs typeface="Meiryo UI"/>
              </a:rPr>
              <a:t>の</a:t>
            </a:r>
            <a:endParaRPr sz="1200">
              <a:latin typeface="Meiryo UI"/>
              <a:cs typeface="Meiryo UI"/>
            </a:endParaRPr>
          </a:p>
          <a:p>
            <a:pPr algn="ctr">
              <a:lnSpc>
                <a:spcPct val="100000"/>
              </a:lnSpc>
              <a:spcBef>
                <a:spcPts val="5"/>
              </a:spcBef>
            </a:pPr>
            <a:r>
              <a:rPr sz="1200" spc="-20" dirty="0">
                <a:solidFill>
                  <a:srgbClr val="FFFFFF"/>
                </a:solidFill>
                <a:latin typeface="Meiryo UI"/>
                <a:cs typeface="Meiryo UI"/>
              </a:rPr>
              <a:t>トレース識別子</a:t>
            </a:r>
            <a:endParaRPr sz="1200">
              <a:latin typeface="Meiryo UI"/>
              <a:cs typeface="Meiryo UI"/>
            </a:endParaRPr>
          </a:p>
        </p:txBody>
      </p:sp>
      <p:sp>
        <p:nvSpPr>
          <p:cNvPr id="44" name="object 44"/>
          <p:cNvSpPr txBox="1"/>
          <p:nvPr/>
        </p:nvSpPr>
        <p:spPr>
          <a:xfrm>
            <a:off x="9375647" y="3185160"/>
            <a:ext cx="1551940" cy="554990"/>
          </a:xfrm>
          <a:prstGeom prst="rect">
            <a:avLst/>
          </a:prstGeom>
          <a:solidFill>
            <a:srgbClr val="A9D18E"/>
          </a:solidFill>
        </p:spPr>
        <p:txBody>
          <a:bodyPr vert="horz" wrap="square" lIns="0" tIns="94615" rIns="0" bIns="0" rtlCol="0">
            <a:spAutoFit/>
          </a:bodyPr>
          <a:lstStyle/>
          <a:p>
            <a:pPr marL="635" algn="ctr">
              <a:lnSpc>
                <a:spcPct val="100000"/>
              </a:lnSpc>
              <a:spcBef>
                <a:spcPts val="745"/>
              </a:spcBef>
            </a:pPr>
            <a:r>
              <a:rPr sz="1200" spc="-10" dirty="0">
                <a:solidFill>
                  <a:srgbClr val="1A1A1A"/>
                </a:solidFill>
                <a:latin typeface="Meiryo UI"/>
                <a:cs typeface="Meiryo UI"/>
              </a:rPr>
              <a:t>部品</a:t>
            </a:r>
            <a:r>
              <a:rPr sz="1200" spc="-20" dirty="0">
                <a:solidFill>
                  <a:srgbClr val="1A1A1A"/>
                </a:solidFill>
                <a:latin typeface="Meiryo UI"/>
                <a:cs typeface="Meiryo UI"/>
              </a:rPr>
              <a:t>4</a:t>
            </a:r>
            <a:r>
              <a:rPr sz="1200" spc="-60" dirty="0">
                <a:solidFill>
                  <a:srgbClr val="1A1A1A"/>
                </a:solidFill>
                <a:latin typeface="Meiryo UI"/>
                <a:cs typeface="Meiryo UI"/>
              </a:rPr>
              <a:t>の</a:t>
            </a:r>
            <a:endParaRPr sz="1200">
              <a:latin typeface="Meiryo UI"/>
              <a:cs typeface="Meiryo UI"/>
            </a:endParaRPr>
          </a:p>
          <a:p>
            <a:pPr marL="1905" algn="ctr">
              <a:lnSpc>
                <a:spcPct val="100000"/>
              </a:lnSpc>
              <a:spcBef>
                <a:spcPts val="5"/>
              </a:spcBef>
            </a:pPr>
            <a:r>
              <a:rPr sz="1200" spc="-20" dirty="0">
                <a:solidFill>
                  <a:srgbClr val="1A1A1A"/>
                </a:solidFill>
                <a:latin typeface="Meiryo UI"/>
                <a:cs typeface="Meiryo UI"/>
              </a:rPr>
              <a:t>トレース識別子</a:t>
            </a:r>
            <a:endParaRPr sz="1200">
              <a:latin typeface="Meiryo UI"/>
              <a:cs typeface="Meiryo UI"/>
            </a:endParaRPr>
          </a:p>
        </p:txBody>
      </p:sp>
      <p:grpSp>
        <p:nvGrpSpPr>
          <p:cNvPr id="45" name="object 45"/>
          <p:cNvGrpSpPr/>
          <p:nvPr/>
        </p:nvGrpSpPr>
        <p:grpSpPr>
          <a:xfrm>
            <a:off x="4739385" y="3233547"/>
            <a:ext cx="4647565" cy="292735"/>
            <a:chOff x="4739385" y="3233547"/>
            <a:chExt cx="4647565" cy="292735"/>
          </a:xfrm>
        </p:grpSpPr>
        <p:sp>
          <p:nvSpPr>
            <p:cNvPr id="46" name="object 46"/>
            <p:cNvSpPr/>
            <p:nvPr/>
          </p:nvSpPr>
          <p:spPr>
            <a:xfrm>
              <a:off x="8577833" y="3463290"/>
              <a:ext cx="799465" cy="0"/>
            </a:xfrm>
            <a:custGeom>
              <a:avLst/>
              <a:gdLst/>
              <a:ahLst/>
              <a:cxnLst/>
              <a:rect l="l" t="t" r="r" b="b"/>
              <a:pathLst>
                <a:path w="799465">
                  <a:moveTo>
                    <a:pt x="0" y="0"/>
                  </a:moveTo>
                  <a:lnTo>
                    <a:pt x="799338" y="0"/>
                  </a:lnTo>
                </a:path>
              </a:pathLst>
            </a:custGeom>
            <a:ln w="19050">
              <a:solidFill>
                <a:srgbClr val="FFC000"/>
              </a:solidFill>
            </a:ln>
          </p:spPr>
          <p:txBody>
            <a:bodyPr wrap="square" lIns="0" tIns="0" rIns="0" bIns="0" rtlCol="0"/>
            <a:lstStyle/>
            <a:p>
              <a:endParaRPr/>
            </a:p>
          </p:txBody>
        </p:sp>
        <p:sp>
          <p:nvSpPr>
            <p:cNvPr id="47" name="object 47"/>
            <p:cNvSpPr/>
            <p:nvPr/>
          </p:nvSpPr>
          <p:spPr>
            <a:xfrm>
              <a:off x="4739385" y="3386074"/>
              <a:ext cx="2383790" cy="140335"/>
            </a:xfrm>
            <a:custGeom>
              <a:avLst/>
              <a:gdLst/>
              <a:ahLst/>
              <a:cxnLst/>
              <a:rect l="l" t="t" r="r" b="b"/>
              <a:pathLst>
                <a:path w="2383790" h="140335">
                  <a:moveTo>
                    <a:pt x="63500" y="0"/>
                  </a:moveTo>
                  <a:lnTo>
                    <a:pt x="38790" y="4992"/>
                  </a:lnTo>
                  <a:lnTo>
                    <a:pt x="18605" y="18605"/>
                  </a:lnTo>
                  <a:lnTo>
                    <a:pt x="4992" y="38790"/>
                  </a:lnTo>
                  <a:lnTo>
                    <a:pt x="0" y="63500"/>
                  </a:lnTo>
                  <a:lnTo>
                    <a:pt x="4992" y="88209"/>
                  </a:lnTo>
                  <a:lnTo>
                    <a:pt x="18605" y="108394"/>
                  </a:lnTo>
                  <a:lnTo>
                    <a:pt x="38790" y="122007"/>
                  </a:lnTo>
                  <a:lnTo>
                    <a:pt x="63500" y="127000"/>
                  </a:lnTo>
                  <a:lnTo>
                    <a:pt x="88209" y="122007"/>
                  </a:lnTo>
                  <a:lnTo>
                    <a:pt x="108394" y="108394"/>
                  </a:lnTo>
                  <a:lnTo>
                    <a:pt x="122007" y="88209"/>
                  </a:lnTo>
                  <a:lnTo>
                    <a:pt x="125075" y="73025"/>
                  </a:lnTo>
                  <a:lnTo>
                    <a:pt x="63500" y="73025"/>
                  </a:lnTo>
                  <a:lnTo>
                    <a:pt x="63500" y="53975"/>
                  </a:lnTo>
                  <a:lnTo>
                    <a:pt x="125075" y="53975"/>
                  </a:lnTo>
                  <a:lnTo>
                    <a:pt x="122007" y="38790"/>
                  </a:lnTo>
                  <a:lnTo>
                    <a:pt x="108394" y="18605"/>
                  </a:lnTo>
                  <a:lnTo>
                    <a:pt x="88209" y="4992"/>
                  </a:lnTo>
                  <a:lnTo>
                    <a:pt x="63500" y="0"/>
                  </a:lnTo>
                  <a:close/>
                </a:path>
                <a:path w="2383790" h="140335">
                  <a:moveTo>
                    <a:pt x="125075" y="53975"/>
                  </a:moveTo>
                  <a:lnTo>
                    <a:pt x="63500" y="53975"/>
                  </a:lnTo>
                  <a:lnTo>
                    <a:pt x="63500" y="73025"/>
                  </a:lnTo>
                  <a:lnTo>
                    <a:pt x="125075" y="73025"/>
                  </a:lnTo>
                  <a:lnTo>
                    <a:pt x="127000" y="63500"/>
                  </a:lnTo>
                  <a:lnTo>
                    <a:pt x="125075" y="53975"/>
                  </a:lnTo>
                  <a:close/>
                </a:path>
                <a:path w="2383790" h="140335">
                  <a:moveTo>
                    <a:pt x="139700" y="53975"/>
                  </a:moveTo>
                  <a:lnTo>
                    <a:pt x="125075" y="53975"/>
                  </a:lnTo>
                  <a:lnTo>
                    <a:pt x="127000" y="63500"/>
                  </a:lnTo>
                  <a:lnTo>
                    <a:pt x="125075" y="73025"/>
                  </a:lnTo>
                  <a:lnTo>
                    <a:pt x="139700" y="73025"/>
                  </a:lnTo>
                  <a:lnTo>
                    <a:pt x="139700" y="53975"/>
                  </a:lnTo>
                  <a:close/>
                </a:path>
                <a:path w="2383790" h="140335">
                  <a:moveTo>
                    <a:pt x="273050" y="54101"/>
                  </a:moveTo>
                  <a:lnTo>
                    <a:pt x="196850" y="54101"/>
                  </a:lnTo>
                  <a:lnTo>
                    <a:pt x="196850" y="73151"/>
                  </a:lnTo>
                  <a:lnTo>
                    <a:pt x="273050" y="73151"/>
                  </a:lnTo>
                  <a:lnTo>
                    <a:pt x="273050" y="54101"/>
                  </a:lnTo>
                  <a:close/>
                </a:path>
                <a:path w="2383790" h="140335">
                  <a:moveTo>
                    <a:pt x="406400" y="54355"/>
                  </a:moveTo>
                  <a:lnTo>
                    <a:pt x="330200" y="54355"/>
                  </a:lnTo>
                  <a:lnTo>
                    <a:pt x="330200" y="73405"/>
                  </a:lnTo>
                  <a:lnTo>
                    <a:pt x="406400" y="73405"/>
                  </a:lnTo>
                  <a:lnTo>
                    <a:pt x="406400" y="54355"/>
                  </a:lnTo>
                  <a:close/>
                </a:path>
                <a:path w="2383790" h="140335">
                  <a:moveTo>
                    <a:pt x="477900" y="54483"/>
                  </a:moveTo>
                  <a:lnTo>
                    <a:pt x="463550" y="54483"/>
                  </a:lnTo>
                  <a:lnTo>
                    <a:pt x="463550" y="73533"/>
                  </a:lnTo>
                  <a:lnTo>
                    <a:pt x="526923" y="73787"/>
                  </a:lnTo>
                  <a:lnTo>
                    <a:pt x="539750" y="73787"/>
                  </a:lnTo>
                  <a:lnTo>
                    <a:pt x="539750" y="54737"/>
                  </a:lnTo>
                  <a:lnTo>
                    <a:pt x="527050" y="54737"/>
                  </a:lnTo>
                  <a:lnTo>
                    <a:pt x="477900" y="54483"/>
                  </a:lnTo>
                  <a:close/>
                </a:path>
                <a:path w="2383790" h="140335">
                  <a:moveTo>
                    <a:pt x="596900" y="54863"/>
                  </a:moveTo>
                  <a:lnTo>
                    <a:pt x="596900" y="74040"/>
                  </a:lnTo>
                  <a:lnTo>
                    <a:pt x="668401" y="74295"/>
                  </a:lnTo>
                  <a:lnTo>
                    <a:pt x="673100" y="74295"/>
                  </a:lnTo>
                  <a:lnTo>
                    <a:pt x="673100" y="55245"/>
                  </a:lnTo>
                  <a:lnTo>
                    <a:pt x="668527" y="55245"/>
                  </a:lnTo>
                  <a:lnTo>
                    <a:pt x="596900" y="54863"/>
                  </a:lnTo>
                  <a:close/>
                </a:path>
                <a:path w="2383790" h="140335">
                  <a:moveTo>
                    <a:pt x="806450" y="55879"/>
                  </a:moveTo>
                  <a:lnTo>
                    <a:pt x="730250" y="55879"/>
                  </a:lnTo>
                  <a:lnTo>
                    <a:pt x="730250" y="74929"/>
                  </a:lnTo>
                  <a:lnTo>
                    <a:pt x="806323" y="74929"/>
                  </a:lnTo>
                  <a:lnTo>
                    <a:pt x="806450" y="55879"/>
                  </a:lnTo>
                  <a:close/>
                </a:path>
                <a:path w="2383790" h="140335">
                  <a:moveTo>
                    <a:pt x="878077" y="56261"/>
                  </a:moveTo>
                  <a:lnTo>
                    <a:pt x="863600" y="56261"/>
                  </a:lnTo>
                  <a:lnTo>
                    <a:pt x="863600" y="75311"/>
                  </a:lnTo>
                  <a:lnTo>
                    <a:pt x="939673" y="75818"/>
                  </a:lnTo>
                  <a:lnTo>
                    <a:pt x="939926" y="56768"/>
                  </a:lnTo>
                  <a:lnTo>
                    <a:pt x="878077" y="56261"/>
                  </a:lnTo>
                  <a:close/>
                </a:path>
                <a:path w="2383790" h="140335">
                  <a:moveTo>
                    <a:pt x="1014856" y="57276"/>
                  </a:moveTo>
                  <a:lnTo>
                    <a:pt x="997075" y="57276"/>
                  </a:lnTo>
                  <a:lnTo>
                    <a:pt x="996821" y="76326"/>
                  </a:lnTo>
                  <a:lnTo>
                    <a:pt x="1014729" y="76326"/>
                  </a:lnTo>
                  <a:lnTo>
                    <a:pt x="1064132" y="76962"/>
                  </a:lnTo>
                  <a:lnTo>
                    <a:pt x="1073023" y="76962"/>
                  </a:lnTo>
                  <a:lnTo>
                    <a:pt x="1073277" y="57912"/>
                  </a:lnTo>
                  <a:lnTo>
                    <a:pt x="1064386" y="57912"/>
                  </a:lnTo>
                  <a:lnTo>
                    <a:pt x="1014856" y="57276"/>
                  </a:lnTo>
                  <a:close/>
                </a:path>
                <a:path w="2383790" h="140335">
                  <a:moveTo>
                    <a:pt x="1187068" y="78486"/>
                  </a:moveTo>
                  <a:lnTo>
                    <a:pt x="1186814" y="78486"/>
                  </a:lnTo>
                  <a:lnTo>
                    <a:pt x="1188307" y="78993"/>
                  </a:lnTo>
                  <a:lnTo>
                    <a:pt x="1189736" y="79375"/>
                  </a:lnTo>
                  <a:lnTo>
                    <a:pt x="1188847" y="79375"/>
                  </a:lnTo>
                  <a:lnTo>
                    <a:pt x="1189609" y="79755"/>
                  </a:lnTo>
                  <a:lnTo>
                    <a:pt x="1192529" y="79883"/>
                  </a:lnTo>
                  <a:lnTo>
                    <a:pt x="1194689" y="80137"/>
                  </a:lnTo>
                  <a:lnTo>
                    <a:pt x="1197864" y="80390"/>
                  </a:lnTo>
                  <a:lnTo>
                    <a:pt x="1201547" y="80390"/>
                  </a:lnTo>
                  <a:lnTo>
                    <a:pt x="1205864" y="80645"/>
                  </a:lnTo>
                  <a:lnTo>
                    <a:pt x="1206118" y="80645"/>
                  </a:lnTo>
                  <a:lnTo>
                    <a:pt x="1206135" y="79375"/>
                  </a:lnTo>
                  <a:lnTo>
                    <a:pt x="1189736" y="79375"/>
                  </a:lnTo>
                  <a:lnTo>
                    <a:pt x="1188085" y="78993"/>
                  </a:lnTo>
                  <a:lnTo>
                    <a:pt x="1187068" y="78486"/>
                  </a:lnTo>
                  <a:close/>
                </a:path>
                <a:path w="2383790" h="140335">
                  <a:moveTo>
                    <a:pt x="1187449" y="78993"/>
                  </a:moveTo>
                  <a:lnTo>
                    <a:pt x="1184655" y="78993"/>
                  </a:lnTo>
                  <a:lnTo>
                    <a:pt x="1189037" y="79375"/>
                  </a:lnTo>
                  <a:lnTo>
                    <a:pt x="1190879" y="79375"/>
                  </a:lnTo>
                  <a:lnTo>
                    <a:pt x="1187449" y="78993"/>
                  </a:lnTo>
                  <a:close/>
                </a:path>
                <a:path w="2383790" h="140335">
                  <a:moveTo>
                    <a:pt x="1186814" y="78486"/>
                  </a:moveTo>
                  <a:lnTo>
                    <a:pt x="1171955" y="78486"/>
                  </a:lnTo>
                  <a:lnTo>
                    <a:pt x="1182116" y="78993"/>
                  </a:lnTo>
                  <a:lnTo>
                    <a:pt x="1188021" y="78993"/>
                  </a:lnTo>
                  <a:lnTo>
                    <a:pt x="1189736" y="79375"/>
                  </a:lnTo>
                  <a:lnTo>
                    <a:pt x="1188307" y="78993"/>
                  </a:lnTo>
                  <a:lnTo>
                    <a:pt x="1186814" y="78486"/>
                  </a:lnTo>
                  <a:close/>
                </a:path>
                <a:path w="2383790" h="140335">
                  <a:moveTo>
                    <a:pt x="1171955" y="78486"/>
                  </a:moveTo>
                  <a:lnTo>
                    <a:pt x="1168400" y="78486"/>
                  </a:lnTo>
                  <a:lnTo>
                    <a:pt x="1185671" y="78993"/>
                  </a:lnTo>
                  <a:lnTo>
                    <a:pt x="1182116" y="78993"/>
                  </a:lnTo>
                  <a:lnTo>
                    <a:pt x="1171955" y="78486"/>
                  </a:lnTo>
                  <a:close/>
                </a:path>
                <a:path w="2383790" h="140335">
                  <a:moveTo>
                    <a:pt x="1144904" y="58927"/>
                  </a:moveTo>
                  <a:lnTo>
                    <a:pt x="1130423" y="58927"/>
                  </a:lnTo>
                  <a:lnTo>
                    <a:pt x="1130173" y="77724"/>
                  </a:lnTo>
                  <a:lnTo>
                    <a:pt x="1135761" y="77724"/>
                  </a:lnTo>
                  <a:lnTo>
                    <a:pt x="1153287" y="78231"/>
                  </a:lnTo>
                  <a:lnTo>
                    <a:pt x="1159637" y="78231"/>
                  </a:lnTo>
                  <a:lnTo>
                    <a:pt x="1166240" y="78486"/>
                  </a:lnTo>
                  <a:lnTo>
                    <a:pt x="1187068" y="78486"/>
                  </a:lnTo>
                  <a:lnTo>
                    <a:pt x="1188085" y="78993"/>
                  </a:lnTo>
                  <a:lnTo>
                    <a:pt x="1206141" y="78993"/>
                  </a:lnTo>
                  <a:lnTo>
                    <a:pt x="1206369" y="61849"/>
                  </a:lnTo>
                  <a:lnTo>
                    <a:pt x="1196466" y="61849"/>
                  </a:lnTo>
                  <a:lnTo>
                    <a:pt x="1195578" y="61595"/>
                  </a:lnTo>
                  <a:lnTo>
                    <a:pt x="1201674" y="61595"/>
                  </a:lnTo>
                  <a:lnTo>
                    <a:pt x="1191894" y="60705"/>
                  </a:lnTo>
                  <a:lnTo>
                    <a:pt x="1193927" y="60705"/>
                  </a:lnTo>
                  <a:lnTo>
                    <a:pt x="1191260" y="60325"/>
                  </a:lnTo>
                  <a:lnTo>
                    <a:pt x="1190180" y="60325"/>
                  </a:lnTo>
                  <a:lnTo>
                    <a:pt x="1185799" y="59943"/>
                  </a:lnTo>
                  <a:lnTo>
                    <a:pt x="1182115" y="59943"/>
                  </a:lnTo>
                  <a:lnTo>
                    <a:pt x="1177798" y="59689"/>
                  </a:lnTo>
                  <a:lnTo>
                    <a:pt x="1173352" y="59689"/>
                  </a:lnTo>
                  <a:lnTo>
                    <a:pt x="1160144" y="59181"/>
                  </a:lnTo>
                  <a:lnTo>
                    <a:pt x="1152905" y="59181"/>
                  </a:lnTo>
                  <a:lnTo>
                    <a:pt x="1144904" y="58927"/>
                  </a:lnTo>
                  <a:close/>
                </a:path>
                <a:path w="2383790" h="140335">
                  <a:moveTo>
                    <a:pt x="1135761" y="77724"/>
                  </a:moveTo>
                  <a:lnTo>
                    <a:pt x="1128522" y="77724"/>
                  </a:lnTo>
                  <a:lnTo>
                    <a:pt x="1160526" y="78231"/>
                  </a:lnTo>
                  <a:lnTo>
                    <a:pt x="1153287" y="78231"/>
                  </a:lnTo>
                  <a:lnTo>
                    <a:pt x="1135761" y="77724"/>
                  </a:lnTo>
                  <a:close/>
                </a:path>
                <a:path w="2383790" h="140335">
                  <a:moveTo>
                    <a:pt x="1195959" y="61595"/>
                  </a:moveTo>
                  <a:lnTo>
                    <a:pt x="1195578" y="61595"/>
                  </a:lnTo>
                  <a:lnTo>
                    <a:pt x="1196466" y="61849"/>
                  </a:lnTo>
                  <a:lnTo>
                    <a:pt x="1195959" y="61595"/>
                  </a:lnTo>
                  <a:close/>
                </a:path>
                <a:path w="2383790" h="140335">
                  <a:moveTo>
                    <a:pt x="1195323" y="60705"/>
                  </a:moveTo>
                  <a:lnTo>
                    <a:pt x="1193927" y="60705"/>
                  </a:lnTo>
                  <a:lnTo>
                    <a:pt x="1195959" y="61595"/>
                  </a:lnTo>
                  <a:lnTo>
                    <a:pt x="1196466" y="61849"/>
                  </a:lnTo>
                  <a:lnTo>
                    <a:pt x="1206369" y="61849"/>
                  </a:lnTo>
                  <a:lnTo>
                    <a:pt x="1206373" y="61595"/>
                  </a:lnTo>
                  <a:lnTo>
                    <a:pt x="1197102" y="61595"/>
                  </a:lnTo>
                  <a:lnTo>
                    <a:pt x="1195323" y="60705"/>
                  </a:lnTo>
                  <a:close/>
                </a:path>
                <a:path w="2383790" h="140335">
                  <a:moveTo>
                    <a:pt x="1192466" y="60705"/>
                  </a:moveTo>
                  <a:lnTo>
                    <a:pt x="1192275" y="60705"/>
                  </a:lnTo>
                  <a:lnTo>
                    <a:pt x="1199388" y="61595"/>
                  </a:lnTo>
                  <a:lnTo>
                    <a:pt x="1195578" y="61595"/>
                  </a:lnTo>
                  <a:lnTo>
                    <a:pt x="1192466" y="60705"/>
                  </a:lnTo>
                  <a:close/>
                </a:path>
                <a:path w="2383790" h="140335">
                  <a:moveTo>
                    <a:pt x="1277619" y="62864"/>
                  </a:moveTo>
                  <a:lnTo>
                    <a:pt x="1263647" y="62864"/>
                  </a:lnTo>
                  <a:lnTo>
                    <a:pt x="1263266" y="81914"/>
                  </a:lnTo>
                  <a:lnTo>
                    <a:pt x="1277365" y="81914"/>
                  </a:lnTo>
                  <a:lnTo>
                    <a:pt x="1288668" y="82168"/>
                  </a:lnTo>
                  <a:lnTo>
                    <a:pt x="1339468" y="82676"/>
                  </a:lnTo>
                  <a:lnTo>
                    <a:pt x="1339850" y="63626"/>
                  </a:lnTo>
                  <a:lnTo>
                    <a:pt x="1288923" y="63118"/>
                  </a:lnTo>
                  <a:lnTo>
                    <a:pt x="1277619" y="62864"/>
                  </a:lnTo>
                  <a:close/>
                </a:path>
                <a:path w="2383790" h="140335">
                  <a:moveTo>
                    <a:pt x="1400048" y="64135"/>
                  </a:moveTo>
                  <a:lnTo>
                    <a:pt x="1396873" y="64135"/>
                  </a:lnTo>
                  <a:lnTo>
                    <a:pt x="1396746" y="83185"/>
                  </a:lnTo>
                  <a:lnTo>
                    <a:pt x="1468501" y="83820"/>
                  </a:lnTo>
                  <a:lnTo>
                    <a:pt x="1472946" y="83820"/>
                  </a:lnTo>
                  <a:lnTo>
                    <a:pt x="1473073" y="64770"/>
                  </a:lnTo>
                  <a:lnTo>
                    <a:pt x="1468627" y="64770"/>
                  </a:lnTo>
                  <a:lnTo>
                    <a:pt x="1400048" y="64135"/>
                  </a:lnTo>
                  <a:close/>
                </a:path>
                <a:path w="2383790" h="140335">
                  <a:moveTo>
                    <a:pt x="1544574" y="65150"/>
                  </a:moveTo>
                  <a:lnTo>
                    <a:pt x="1530223" y="65150"/>
                  </a:lnTo>
                  <a:lnTo>
                    <a:pt x="1530096" y="84200"/>
                  </a:lnTo>
                  <a:lnTo>
                    <a:pt x="1606296" y="84581"/>
                  </a:lnTo>
                  <a:lnTo>
                    <a:pt x="1606423" y="65531"/>
                  </a:lnTo>
                  <a:lnTo>
                    <a:pt x="1544574" y="65150"/>
                  </a:lnTo>
                  <a:close/>
                </a:path>
                <a:path w="2383790" h="140335">
                  <a:moveTo>
                    <a:pt x="1739773" y="66166"/>
                  </a:moveTo>
                  <a:lnTo>
                    <a:pt x="1663570" y="66166"/>
                  </a:lnTo>
                  <a:lnTo>
                    <a:pt x="1663443" y="85216"/>
                  </a:lnTo>
                  <a:lnTo>
                    <a:pt x="1739646" y="85216"/>
                  </a:lnTo>
                  <a:lnTo>
                    <a:pt x="1739773" y="66166"/>
                  </a:lnTo>
                  <a:close/>
                </a:path>
                <a:path w="2383790" h="140335">
                  <a:moveTo>
                    <a:pt x="1808480" y="66293"/>
                  </a:moveTo>
                  <a:lnTo>
                    <a:pt x="1796922" y="66293"/>
                  </a:lnTo>
                  <a:lnTo>
                    <a:pt x="1796795" y="85343"/>
                  </a:lnTo>
                  <a:lnTo>
                    <a:pt x="1856486" y="85598"/>
                  </a:lnTo>
                  <a:lnTo>
                    <a:pt x="1872995" y="85598"/>
                  </a:lnTo>
                  <a:lnTo>
                    <a:pt x="1873122" y="66548"/>
                  </a:lnTo>
                  <a:lnTo>
                    <a:pt x="1856613" y="66548"/>
                  </a:lnTo>
                  <a:lnTo>
                    <a:pt x="1808480" y="66293"/>
                  </a:lnTo>
                  <a:close/>
                </a:path>
                <a:path w="2383790" h="140335">
                  <a:moveTo>
                    <a:pt x="2006472" y="66801"/>
                  </a:moveTo>
                  <a:lnTo>
                    <a:pt x="1930272" y="66801"/>
                  </a:lnTo>
                  <a:lnTo>
                    <a:pt x="1930145" y="85851"/>
                  </a:lnTo>
                  <a:lnTo>
                    <a:pt x="2006345" y="85851"/>
                  </a:lnTo>
                  <a:lnTo>
                    <a:pt x="2006472" y="66801"/>
                  </a:lnTo>
                  <a:close/>
                </a:path>
                <a:path w="2383790" h="140335">
                  <a:moveTo>
                    <a:pt x="2139822" y="67055"/>
                  </a:moveTo>
                  <a:lnTo>
                    <a:pt x="2063622" y="67055"/>
                  </a:lnTo>
                  <a:lnTo>
                    <a:pt x="2063495" y="86105"/>
                  </a:lnTo>
                  <a:lnTo>
                    <a:pt x="2139695" y="86105"/>
                  </a:lnTo>
                  <a:lnTo>
                    <a:pt x="2139822" y="67055"/>
                  </a:lnTo>
                  <a:close/>
                </a:path>
                <a:path w="2383790" h="140335">
                  <a:moveTo>
                    <a:pt x="2319909" y="13080"/>
                  </a:moveTo>
                  <a:lnTo>
                    <a:pt x="2295199" y="18073"/>
                  </a:lnTo>
                  <a:lnTo>
                    <a:pt x="2275014" y="31686"/>
                  </a:lnTo>
                  <a:lnTo>
                    <a:pt x="2261401" y="51871"/>
                  </a:lnTo>
                  <a:lnTo>
                    <a:pt x="2256409" y="76580"/>
                  </a:lnTo>
                  <a:lnTo>
                    <a:pt x="2261401" y="101344"/>
                  </a:lnTo>
                  <a:lnTo>
                    <a:pt x="2275014" y="121523"/>
                  </a:lnTo>
                  <a:lnTo>
                    <a:pt x="2295199" y="135106"/>
                  </a:lnTo>
                  <a:lnTo>
                    <a:pt x="2319909" y="140080"/>
                  </a:lnTo>
                  <a:lnTo>
                    <a:pt x="2344672" y="135106"/>
                  </a:lnTo>
                  <a:lnTo>
                    <a:pt x="2364851" y="121523"/>
                  </a:lnTo>
                  <a:lnTo>
                    <a:pt x="2378434" y="101344"/>
                  </a:lnTo>
                  <a:lnTo>
                    <a:pt x="2381495" y="86105"/>
                  </a:lnTo>
                  <a:lnTo>
                    <a:pt x="2273045" y="86105"/>
                  </a:lnTo>
                  <a:lnTo>
                    <a:pt x="2273045" y="67055"/>
                  </a:lnTo>
                  <a:lnTo>
                    <a:pt x="2381491" y="67055"/>
                  </a:lnTo>
                  <a:lnTo>
                    <a:pt x="2378434" y="51871"/>
                  </a:lnTo>
                  <a:lnTo>
                    <a:pt x="2364851" y="31686"/>
                  </a:lnTo>
                  <a:lnTo>
                    <a:pt x="2344672" y="18073"/>
                  </a:lnTo>
                  <a:lnTo>
                    <a:pt x="2319909" y="13080"/>
                  </a:lnTo>
                  <a:close/>
                </a:path>
                <a:path w="2383790" h="140335">
                  <a:moveTo>
                    <a:pt x="2258333" y="67055"/>
                  </a:moveTo>
                  <a:lnTo>
                    <a:pt x="2196972" y="67055"/>
                  </a:lnTo>
                  <a:lnTo>
                    <a:pt x="2196845" y="86105"/>
                  </a:lnTo>
                  <a:lnTo>
                    <a:pt x="2258329" y="86105"/>
                  </a:lnTo>
                  <a:lnTo>
                    <a:pt x="2256409" y="76580"/>
                  </a:lnTo>
                  <a:lnTo>
                    <a:pt x="2258333" y="67055"/>
                  </a:lnTo>
                  <a:close/>
                </a:path>
                <a:path w="2383790" h="140335">
                  <a:moveTo>
                    <a:pt x="2381491" y="67055"/>
                  </a:moveTo>
                  <a:lnTo>
                    <a:pt x="2273045" y="67055"/>
                  </a:lnTo>
                  <a:lnTo>
                    <a:pt x="2273045" y="86105"/>
                  </a:lnTo>
                  <a:lnTo>
                    <a:pt x="2381495" y="86105"/>
                  </a:lnTo>
                  <a:lnTo>
                    <a:pt x="2383409" y="76580"/>
                  </a:lnTo>
                  <a:lnTo>
                    <a:pt x="2381491" y="67055"/>
                  </a:lnTo>
                  <a:close/>
                </a:path>
              </a:pathLst>
            </a:custGeom>
            <a:solidFill>
              <a:srgbClr val="1283C7"/>
            </a:solidFill>
          </p:spPr>
          <p:txBody>
            <a:bodyPr wrap="square" lIns="0" tIns="0" rIns="0" bIns="0" rtlCol="0"/>
            <a:lstStyle/>
            <a:p>
              <a:endParaRPr/>
            </a:p>
          </p:txBody>
        </p:sp>
        <p:sp>
          <p:nvSpPr>
            <p:cNvPr id="48" name="object 48"/>
            <p:cNvSpPr/>
            <p:nvPr/>
          </p:nvSpPr>
          <p:spPr>
            <a:xfrm>
              <a:off x="5425439" y="3233547"/>
              <a:ext cx="1073150" cy="171450"/>
            </a:xfrm>
            <a:custGeom>
              <a:avLst/>
              <a:gdLst/>
              <a:ahLst/>
              <a:cxnLst/>
              <a:rect l="l" t="t" r="r" b="b"/>
              <a:pathLst>
                <a:path w="1073150" h="171450">
                  <a:moveTo>
                    <a:pt x="171450" y="0"/>
                  </a:moveTo>
                  <a:lnTo>
                    <a:pt x="0" y="85725"/>
                  </a:lnTo>
                  <a:lnTo>
                    <a:pt x="171450" y="171450"/>
                  </a:lnTo>
                  <a:lnTo>
                    <a:pt x="171450" y="114300"/>
                  </a:lnTo>
                  <a:lnTo>
                    <a:pt x="142875" y="114300"/>
                  </a:lnTo>
                  <a:lnTo>
                    <a:pt x="142875" y="57150"/>
                  </a:lnTo>
                  <a:lnTo>
                    <a:pt x="171450" y="57150"/>
                  </a:lnTo>
                  <a:lnTo>
                    <a:pt x="171450" y="0"/>
                  </a:lnTo>
                  <a:close/>
                </a:path>
                <a:path w="1073150" h="171450">
                  <a:moveTo>
                    <a:pt x="901573" y="0"/>
                  </a:moveTo>
                  <a:lnTo>
                    <a:pt x="901573" y="171450"/>
                  </a:lnTo>
                  <a:lnTo>
                    <a:pt x="1015873" y="114300"/>
                  </a:lnTo>
                  <a:lnTo>
                    <a:pt x="930148" y="114300"/>
                  </a:lnTo>
                  <a:lnTo>
                    <a:pt x="930148" y="57150"/>
                  </a:lnTo>
                  <a:lnTo>
                    <a:pt x="1015873" y="57150"/>
                  </a:lnTo>
                  <a:lnTo>
                    <a:pt x="901573" y="0"/>
                  </a:lnTo>
                  <a:close/>
                </a:path>
                <a:path w="1073150" h="171450">
                  <a:moveTo>
                    <a:pt x="171450" y="57150"/>
                  </a:moveTo>
                  <a:lnTo>
                    <a:pt x="142875" y="57150"/>
                  </a:lnTo>
                  <a:lnTo>
                    <a:pt x="142875" y="114300"/>
                  </a:lnTo>
                  <a:lnTo>
                    <a:pt x="171450" y="114300"/>
                  </a:lnTo>
                  <a:lnTo>
                    <a:pt x="171450" y="57150"/>
                  </a:lnTo>
                  <a:close/>
                </a:path>
                <a:path w="1073150" h="171450">
                  <a:moveTo>
                    <a:pt x="901573" y="57150"/>
                  </a:moveTo>
                  <a:lnTo>
                    <a:pt x="171450" y="57150"/>
                  </a:lnTo>
                  <a:lnTo>
                    <a:pt x="171450" y="114300"/>
                  </a:lnTo>
                  <a:lnTo>
                    <a:pt x="901573" y="114300"/>
                  </a:lnTo>
                  <a:lnTo>
                    <a:pt x="901573" y="57150"/>
                  </a:lnTo>
                  <a:close/>
                </a:path>
                <a:path w="1073150" h="171450">
                  <a:moveTo>
                    <a:pt x="1015873" y="57150"/>
                  </a:moveTo>
                  <a:lnTo>
                    <a:pt x="930148" y="57150"/>
                  </a:lnTo>
                  <a:lnTo>
                    <a:pt x="930148" y="114300"/>
                  </a:lnTo>
                  <a:lnTo>
                    <a:pt x="1015873" y="114300"/>
                  </a:lnTo>
                  <a:lnTo>
                    <a:pt x="1073023" y="85725"/>
                  </a:lnTo>
                  <a:lnTo>
                    <a:pt x="1015873" y="57150"/>
                  </a:lnTo>
                  <a:close/>
                </a:path>
              </a:pathLst>
            </a:custGeom>
            <a:solidFill>
              <a:srgbClr val="00AFEF"/>
            </a:solidFill>
          </p:spPr>
          <p:txBody>
            <a:bodyPr wrap="square" lIns="0" tIns="0" rIns="0" bIns="0" rtlCol="0"/>
            <a:lstStyle/>
            <a:p>
              <a:endParaRPr/>
            </a:p>
          </p:txBody>
        </p:sp>
      </p:grpSp>
      <p:sp>
        <p:nvSpPr>
          <p:cNvPr id="49" name="object 49"/>
          <p:cNvSpPr txBox="1"/>
          <p:nvPr/>
        </p:nvSpPr>
        <p:spPr>
          <a:xfrm>
            <a:off x="5382514" y="2877692"/>
            <a:ext cx="1223010" cy="391160"/>
          </a:xfrm>
          <a:prstGeom prst="rect">
            <a:avLst/>
          </a:prstGeom>
        </p:spPr>
        <p:txBody>
          <a:bodyPr vert="horz" wrap="square" lIns="0" tIns="12700" rIns="0" bIns="0" rtlCol="0">
            <a:spAutoFit/>
          </a:bodyPr>
          <a:lstStyle/>
          <a:p>
            <a:pPr algn="ctr">
              <a:lnSpc>
                <a:spcPct val="100000"/>
              </a:lnSpc>
              <a:spcBef>
                <a:spcPts val="100"/>
              </a:spcBef>
            </a:pPr>
            <a:r>
              <a:rPr sz="1200" dirty="0">
                <a:solidFill>
                  <a:srgbClr val="048DD7"/>
                </a:solidFill>
                <a:latin typeface="Meiryo UI"/>
                <a:cs typeface="Meiryo UI"/>
              </a:rPr>
              <a:t>部品</a:t>
            </a:r>
            <a:r>
              <a:rPr sz="1200" spc="-20" dirty="0">
                <a:solidFill>
                  <a:srgbClr val="048DD7"/>
                </a:solidFill>
                <a:latin typeface="Meiryo UI"/>
                <a:cs typeface="Meiryo UI"/>
              </a:rPr>
              <a:t>2</a:t>
            </a:r>
            <a:r>
              <a:rPr sz="1200" dirty="0">
                <a:solidFill>
                  <a:srgbClr val="048DD7"/>
                </a:solidFill>
                <a:latin typeface="Meiryo UI"/>
                <a:cs typeface="Meiryo UI"/>
              </a:rPr>
              <a:t>・製品</a:t>
            </a:r>
            <a:r>
              <a:rPr sz="1200" spc="-50" dirty="0">
                <a:solidFill>
                  <a:srgbClr val="048DD7"/>
                </a:solidFill>
                <a:latin typeface="Meiryo UI"/>
                <a:cs typeface="Meiryo UI"/>
              </a:rPr>
              <a:t>B</a:t>
            </a:r>
            <a:endParaRPr sz="1200">
              <a:latin typeface="Meiryo UI"/>
              <a:cs typeface="Meiryo UI"/>
            </a:endParaRPr>
          </a:p>
          <a:p>
            <a:pPr algn="ctr">
              <a:lnSpc>
                <a:spcPct val="100000"/>
              </a:lnSpc>
            </a:pPr>
            <a:r>
              <a:rPr sz="1200" b="1" spc="-10" dirty="0">
                <a:solidFill>
                  <a:srgbClr val="048DD7"/>
                </a:solidFill>
                <a:latin typeface="Meiryo UI"/>
                <a:cs typeface="Meiryo UI"/>
              </a:rPr>
              <a:t>A</a:t>
            </a:r>
            <a:r>
              <a:rPr sz="1200" b="1" spc="-5" dirty="0">
                <a:solidFill>
                  <a:srgbClr val="048DD7"/>
                </a:solidFill>
                <a:latin typeface="Meiryo UI"/>
                <a:cs typeface="Meiryo UI"/>
              </a:rPr>
              <a:t>社-</a:t>
            </a:r>
            <a:r>
              <a:rPr sz="1200" b="1" spc="-10" dirty="0">
                <a:solidFill>
                  <a:srgbClr val="048DD7"/>
                </a:solidFill>
                <a:latin typeface="Meiryo UI"/>
                <a:cs typeface="Meiryo UI"/>
              </a:rPr>
              <a:t>B</a:t>
            </a:r>
            <a:r>
              <a:rPr sz="1200" b="1" spc="-20" dirty="0">
                <a:solidFill>
                  <a:srgbClr val="048DD7"/>
                </a:solidFill>
                <a:latin typeface="Meiryo UI"/>
                <a:cs typeface="Meiryo UI"/>
              </a:rPr>
              <a:t>社間の取引</a:t>
            </a:r>
            <a:endParaRPr sz="1200">
              <a:latin typeface="Meiryo UI"/>
              <a:cs typeface="Meiryo UI"/>
            </a:endParaRPr>
          </a:p>
        </p:txBody>
      </p:sp>
      <p:sp>
        <p:nvSpPr>
          <p:cNvPr id="50" name="object 50"/>
          <p:cNvSpPr/>
          <p:nvPr/>
        </p:nvSpPr>
        <p:spPr>
          <a:xfrm>
            <a:off x="2378964" y="4200144"/>
            <a:ext cx="8662670" cy="579120"/>
          </a:xfrm>
          <a:custGeom>
            <a:avLst/>
            <a:gdLst/>
            <a:ahLst/>
            <a:cxnLst/>
            <a:rect l="l" t="t" r="r" b="b"/>
            <a:pathLst>
              <a:path w="8662670" h="579120">
                <a:moveTo>
                  <a:pt x="496824" y="248412"/>
                </a:moveTo>
                <a:lnTo>
                  <a:pt x="248412" y="0"/>
                </a:lnTo>
                <a:lnTo>
                  <a:pt x="0" y="248412"/>
                </a:lnTo>
                <a:lnTo>
                  <a:pt x="124206" y="248412"/>
                </a:lnTo>
                <a:lnTo>
                  <a:pt x="124206" y="579120"/>
                </a:lnTo>
                <a:lnTo>
                  <a:pt x="372618" y="579120"/>
                </a:lnTo>
                <a:lnTo>
                  <a:pt x="372618" y="248412"/>
                </a:lnTo>
                <a:lnTo>
                  <a:pt x="496824" y="248412"/>
                </a:lnTo>
                <a:close/>
              </a:path>
              <a:path w="8662670" h="579120">
                <a:moveTo>
                  <a:pt x="8662416" y="224028"/>
                </a:moveTo>
                <a:lnTo>
                  <a:pt x="4486656" y="224028"/>
                </a:lnTo>
                <a:lnTo>
                  <a:pt x="4486656" y="315468"/>
                </a:lnTo>
                <a:lnTo>
                  <a:pt x="8662416" y="315468"/>
                </a:lnTo>
                <a:lnTo>
                  <a:pt x="8662416" y="224028"/>
                </a:lnTo>
                <a:close/>
              </a:path>
            </a:pathLst>
          </a:custGeom>
          <a:solidFill>
            <a:srgbClr val="D9D9D9"/>
          </a:solidFill>
        </p:spPr>
        <p:txBody>
          <a:bodyPr wrap="square" lIns="0" tIns="0" rIns="0" bIns="0" rtlCol="0"/>
          <a:lstStyle/>
          <a:p>
            <a:endParaRPr/>
          </a:p>
        </p:txBody>
      </p:sp>
      <p:sp>
        <p:nvSpPr>
          <p:cNvPr id="51" name="object 51"/>
          <p:cNvSpPr txBox="1"/>
          <p:nvPr/>
        </p:nvSpPr>
        <p:spPr>
          <a:xfrm>
            <a:off x="7454900" y="4169105"/>
            <a:ext cx="2998470" cy="248920"/>
          </a:xfrm>
          <a:prstGeom prst="rect">
            <a:avLst/>
          </a:prstGeom>
        </p:spPr>
        <p:txBody>
          <a:bodyPr vert="horz" wrap="square" lIns="0" tIns="14604" rIns="0" bIns="0" rtlCol="0">
            <a:spAutoFit/>
          </a:bodyPr>
          <a:lstStyle/>
          <a:p>
            <a:pPr marL="12700">
              <a:lnSpc>
                <a:spcPct val="100000"/>
              </a:lnSpc>
              <a:spcBef>
                <a:spcPts val="114"/>
              </a:spcBef>
            </a:pPr>
            <a:r>
              <a:rPr sz="1450" dirty="0">
                <a:solidFill>
                  <a:srgbClr val="1A1A1A"/>
                </a:solidFill>
                <a:latin typeface="Meiryo UI"/>
                <a:cs typeface="Meiryo UI"/>
              </a:rPr>
              <a:t>C社の製品Cの調達部品構成表（例</a:t>
            </a:r>
            <a:r>
              <a:rPr sz="1450" spc="-50" dirty="0">
                <a:solidFill>
                  <a:srgbClr val="1A1A1A"/>
                </a:solidFill>
                <a:latin typeface="Meiryo UI"/>
                <a:cs typeface="Meiryo UI"/>
              </a:rPr>
              <a:t>）</a:t>
            </a:r>
            <a:endParaRPr sz="1450">
              <a:latin typeface="Meiryo UI"/>
              <a:cs typeface="Meiryo UI"/>
            </a:endParaRPr>
          </a:p>
        </p:txBody>
      </p:sp>
      <p:sp>
        <p:nvSpPr>
          <p:cNvPr id="52" name="object 52"/>
          <p:cNvSpPr txBox="1"/>
          <p:nvPr/>
        </p:nvSpPr>
        <p:spPr>
          <a:xfrm>
            <a:off x="7650860" y="4528566"/>
            <a:ext cx="330200" cy="208279"/>
          </a:xfrm>
          <a:prstGeom prst="rect">
            <a:avLst/>
          </a:prstGeom>
        </p:spPr>
        <p:txBody>
          <a:bodyPr vert="horz" wrap="square" lIns="0" tIns="12700" rIns="0" bIns="0" rtlCol="0">
            <a:spAutoFit/>
          </a:bodyPr>
          <a:lstStyle/>
          <a:p>
            <a:pPr marL="12700">
              <a:lnSpc>
                <a:spcPct val="100000"/>
              </a:lnSpc>
              <a:spcBef>
                <a:spcPts val="100"/>
              </a:spcBef>
            </a:pPr>
            <a:r>
              <a:rPr sz="1200" spc="-25" dirty="0">
                <a:latin typeface="Meiryo UI"/>
                <a:cs typeface="Meiryo UI"/>
              </a:rPr>
              <a:t>製品</a:t>
            </a:r>
            <a:endParaRPr sz="1200">
              <a:latin typeface="Meiryo UI"/>
              <a:cs typeface="Meiryo UI"/>
            </a:endParaRPr>
          </a:p>
        </p:txBody>
      </p:sp>
      <p:sp>
        <p:nvSpPr>
          <p:cNvPr id="53" name="object 53"/>
          <p:cNvSpPr txBox="1"/>
          <p:nvPr/>
        </p:nvSpPr>
        <p:spPr>
          <a:xfrm>
            <a:off x="9800335" y="4512945"/>
            <a:ext cx="635000" cy="208279"/>
          </a:xfrm>
          <a:prstGeom prst="rect">
            <a:avLst/>
          </a:prstGeom>
        </p:spPr>
        <p:txBody>
          <a:bodyPr vert="horz" wrap="square" lIns="0" tIns="12700" rIns="0" bIns="0" rtlCol="0">
            <a:spAutoFit/>
          </a:bodyPr>
          <a:lstStyle/>
          <a:p>
            <a:pPr marL="12700">
              <a:lnSpc>
                <a:spcPct val="100000"/>
              </a:lnSpc>
              <a:spcBef>
                <a:spcPts val="100"/>
              </a:spcBef>
            </a:pPr>
            <a:r>
              <a:rPr sz="1200" spc="-15" dirty="0">
                <a:latin typeface="Meiryo UI"/>
                <a:cs typeface="Meiryo UI"/>
              </a:rPr>
              <a:t>調達部品</a:t>
            </a:r>
            <a:endParaRPr sz="1200">
              <a:latin typeface="Meiryo UI"/>
              <a:cs typeface="Meiryo UI"/>
            </a:endParaRPr>
          </a:p>
        </p:txBody>
      </p:sp>
      <p:sp>
        <p:nvSpPr>
          <p:cNvPr id="54" name="object 54"/>
          <p:cNvSpPr/>
          <p:nvPr/>
        </p:nvSpPr>
        <p:spPr>
          <a:xfrm>
            <a:off x="7059168" y="4742688"/>
            <a:ext cx="1518285" cy="554990"/>
          </a:xfrm>
          <a:custGeom>
            <a:avLst/>
            <a:gdLst/>
            <a:ahLst/>
            <a:cxnLst/>
            <a:rect l="l" t="t" r="r" b="b"/>
            <a:pathLst>
              <a:path w="1518284" h="554989">
                <a:moveTo>
                  <a:pt x="1517903" y="0"/>
                </a:moveTo>
                <a:lnTo>
                  <a:pt x="0" y="0"/>
                </a:lnTo>
                <a:lnTo>
                  <a:pt x="0" y="554736"/>
                </a:lnTo>
                <a:lnTo>
                  <a:pt x="1517903" y="554736"/>
                </a:lnTo>
                <a:lnTo>
                  <a:pt x="1517903" y="0"/>
                </a:lnTo>
                <a:close/>
              </a:path>
            </a:pathLst>
          </a:custGeom>
          <a:solidFill>
            <a:srgbClr val="0E466A"/>
          </a:solidFill>
        </p:spPr>
        <p:txBody>
          <a:bodyPr wrap="square" lIns="0" tIns="0" rIns="0" bIns="0" rtlCol="0"/>
          <a:lstStyle/>
          <a:p>
            <a:endParaRPr/>
          </a:p>
        </p:txBody>
      </p:sp>
      <p:sp>
        <p:nvSpPr>
          <p:cNvPr id="55" name="object 55"/>
          <p:cNvSpPr txBox="1"/>
          <p:nvPr/>
        </p:nvSpPr>
        <p:spPr>
          <a:xfrm>
            <a:off x="7344282" y="4825365"/>
            <a:ext cx="947419" cy="391160"/>
          </a:xfrm>
          <a:prstGeom prst="rect">
            <a:avLst/>
          </a:prstGeom>
        </p:spPr>
        <p:txBody>
          <a:bodyPr vert="horz" wrap="square" lIns="0" tIns="12700" rIns="0" bIns="0" rtlCol="0">
            <a:spAutoFit/>
          </a:bodyPr>
          <a:lstStyle/>
          <a:p>
            <a:pPr algn="ctr">
              <a:lnSpc>
                <a:spcPct val="100000"/>
              </a:lnSpc>
              <a:spcBef>
                <a:spcPts val="100"/>
              </a:spcBef>
            </a:pPr>
            <a:r>
              <a:rPr sz="1200" dirty="0">
                <a:solidFill>
                  <a:srgbClr val="FFFFFF"/>
                </a:solidFill>
                <a:latin typeface="Meiryo UI"/>
                <a:cs typeface="Meiryo UI"/>
              </a:rPr>
              <a:t>製品</a:t>
            </a:r>
            <a:r>
              <a:rPr sz="1200" spc="-20" dirty="0">
                <a:solidFill>
                  <a:srgbClr val="FFFFFF"/>
                </a:solidFill>
                <a:latin typeface="Meiryo UI"/>
                <a:cs typeface="Meiryo UI"/>
              </a:rPr>
              <a:t>C</a:t>
            </a:r>
            <a:r>
              <a:rPr sz="1200" spc="-50" dirty="0">
                <a:solidFill>
                  <a:srgbClr val="FFFFFF"/>
                </a:solidFill>
                <a:latin typeface="Meiryo UI"/>
                <a:cs typeface="Meiryo UI"/>
              </a:rPr>
              <a:t>の</a:t>
            </a:r>
            <a:endParaRPr sz="1200">
              <a:latin typeface="Meiryo UI"/>
              <a:cs typeface="Meiryo UI"/>
            </a:endParaRPr>
          </a:p>
          <a:p>
            <a:pPr algn="ctr">
              <a:lnSpc>
                <a:spcPct val="100000"/>
              </a:lnSpc>
            </a:pPr>
            <a:r>
              <a:rPr sz="1200" spc="-20" dirty="0">
                <a:solidFill>
                  <a:srgbClr val="FFFFFF"/>
                </a:solidFill>
                <a:latin typeface="Meiryo UI"/>
                <a:cs typeface="Meiryo UI"/>
              </a:rPr>
              <a:t>トレース識別子</a:t>
            </a:r>
            <a:endParaRPr sz="1200">
              <a:latin typeface="Meiryo UI"/>
              <a:cs typeface="Meiryo UI"/>
            </a:endParaRPr>
          </a:p>
        </p:txBody>
      </p:sp>
      <p:sp>
        <p:nvSpPr>
          <p:cNvPr id="56" name="object 56"/>
          <p:cNvSpPr txBox="1"/>
          <p:nvPr/>
        </p:nvSpPr>
        <p:spPr>
          <a:xfrm>
            <a:off x="9375647" y="4742688"/>
            <a:ext cx="1551940" cy="554990"/>
          </a:xfrm>
          <a:prstGeom prst="rect">
            <a:avLst/>
          </a:prstGeom>
          <a:solidFill>
            <a:srgbClr val="A9D18E"/>
          </a:solidFill>
        </p:spPr>
        <p:txBody>
          <a:bodyPr vert="horz" wrap="square" lIns="0" tIns="95250" rIns="0" bIns="0" rtlCol="0">
            <a:spAutoFit/>
          </a:bodyPr>
          <a:lstStyle/>
          <a:p>
            <a:pPr marL="635" algn="ctr">
              <a:lnSpc>
                <a:spcPct val="100000"/>
              </a:lnSpc>
              <a:spcBef>
                <a:spcPts val="750"/>
              </a:spcBef>
            </a:pPr>
            <a:r>
              <a:rPr sz="1200" dirty="0">
                <a:solidFill>
                  <a:srgbClr val="1A1A1A"/>
                </a:solidFill>
                <a:latin typeface="Meiryo UI"/>
                <a:cs typeface="Meiryo UI"/>
              </a:rPr>
              <a:t>部品</a:t>
            </a:r>
            <a:r>
              <a:rPr sz="1200" spc="-20" dirty="0">
                <a:solidFill>
                  <a:srgbClr val="1A1A1A"/>
                </a:solidFill>
                <a:latin typeface="Meiryo UI"/>
                <a:cs typeface="Meiryo UI"/>
              </a:rPr>
              <a:t>5</a:t>
            </a:r>
            <a:r>
              <a:rPr sz="1200" spc="-50" dirty="0">
                <a:solidFill>
                  <a:srgbClr val="1A1A1A"/>
                </a:solidFill>
                <a:latin typeface="Meiryo UI"/>
                <a:cs typeface="Meiryo UI"/>
              </a:rPr>
              <a:t>の</a:t>
            </a:r>
            <a:endParaRPr sz="1200">
              <a:latin typeface="Meiryo UI"/>
              <a:cs typeface="Meiryo UI"/>
            </a:endParaRPr>
          </a:p>
          <a:p>
            <a:pPr marL="1905" algn="ctr">
              <a:lnSpc>
                <a:spcPct val="100000"/>
              </a:lnSpc>
            </a:pPr>
            <a:r>
              <a:rPr sz="1200" spc="-20" dirty="0">
                <a:solidFill>
                  <a:srgbClr val="1A1A1A"/>
                </a:solidFill>
                <a:latin typeface="Meiryo UI"/>
                <a:cs typeface="Meiryo UI"/>
              </a:rPr>
              <a:t>トレース識別子</a:t>
            </a:r>
            <a:endParaRPr sz="1200">
              <a:latin typeface="Meiryo UI"/>
              <a:cs typeface="Meiryo UI"/>
            </a:endParaRPr>
          </a:p>
        </p:txBody>
      </p:sp>
      <p:grpSp>
        <p:nvGrpSpPr>
          <p:cNvPr id="57" name="object 57"/>
          <p:cNvGrpSpPr/>
          <p:nvPr/>
        </p:nvGrpSpPr>
        <p:grpSpPr>
          <a:xfrm>
            <a:off x="4739385" y="4056634"/>
            <a:ext cx="4642485" cy="1026794"/>
            <a:chOff x="4739385" y="4056634"/>
            <a:chExt cx="4642485" cy="1026794"/>
          </a:xfrm>
        </p:grpSpPr>
        <p:sp>
          <p:nvSpPr>
            <p:cNvPr id="58" name="object 58"/>
            <p:cNvSpPr/>
            <p:nvPr/>
          </p:nvSpPr>
          <p:spPr>
            <a:xfrm>
              <a:off x="8582405" y="5049774"/>
              <a:ext cx="799465" cy="0"/>
            </a:xfrm>
            <a:custGeom>
              <a:avLst/>
              <a:gdLst/>
              <a:ahLst/>
              <a:cxnLst/>
              <a:rect l="l" t="t" r="r" b="b"/>
              <a:pathLst>
                <a:path w="799465">
                  <a:moveTo>
                    <a:pt x="0" y="0"/>
                  </a:moveTo>
                  <a:lnTo>
                    <a:pt x="799338" y="0"/>
                  </a:lnTo>
                </a:path>
              </a:pathLst>
            </a:custGeom>
            <a:ln w="19050">
              <a:solidFill>
                <a:srgbClr val="FFC000"/>
              </a:solidFill>
            </a:ln>
          </p:spPr>
          <p:txBody>
            <a:bodyPr wrap="square" lIns="0" tIns="0" rIns="0" bIns="0" rtlCol="0"/>
            <a:lstStyle/>
            <a:p>
              <a:endParaRPr/>
            </a:p>
          </p:txBody>
        </p:sp>
        <p:sp>
          <p:nvSpPr>
            <p:cNvPr id="59" name="object 59"/>
            <p:cNvSpPr/>
            <p:nvPr/>
          </p:nvSpPr>
          <p:spPr>
            <a:xfrm>
              <a:off x="4739385" y="4056634"/>
              <a:ext cx="2383790" cy="1026794"/>
            </a:xfrm>
            <a:custGeom>
              <a:avLst/>
              <a:gdLst/>
              <a:ahLst/>
              <a:cxnLst/>
              <a:rect l="l" t="t" r="r" b="b"/>
              <a:pathLst>
                <a:path w="2383790" h="1026795">
                  <a:moveTo>
                    <a:pt x="64515" y="0"/>
                  </a:moveTo>
                  <a:lnTo>
                    <a:pt x="39737" y="4566"/>
                  </a:lnTo>
                  <a:lnTo>
                    <a:pt x="19351" y="17859"/>
                  </a:lnTo>
                  <a:lnTo>
                    <a:pt x="5419" y="37844"/>
                  </a:lnTo>
                  <a:lnTo>
                    <a:pt x="0" y="62484"/>
                  </a:lnTo>
                  <a:lnTo>
                    <a:pt x="4566" y="87262"/>
                  </a:lnTo>
                  <a:lnTo>
                    <a:pt x="17859" y="107648"/>
                  </a:lnTo>
                  <a:lnTo>
                    <a:pt x="37844" y="121580"/>
                  </a:lnTo>
                  <a:lnTo>
                    <a:pt x="62484" y="127000"/>
                  </a:lnTo>
                  <a:lnTo>
                    <a:pt x="87262" y="122380"/>
                  </a:lnTo>
                  <a:lnTo>
                    <a:pt x="107648" y="109093"/>
                  </a:lnTo>
                  <a:lnTo>
                    <a:pt x="121580" y="89138"/>
                  </a:lnTo>
                  <a:lnTo>
                    <a:pt x="124707" y="74930"/>
                  </a:lnTo>
                  <a:lnTo>
                    <a:pt x="124788" y="74563"/>
                  </a:lnTo>
                  <a:lnTo>
                    <a:pt x="63246" y="73025"/>
                  </a:lnTo>
                  <a:lnTo>
                    <a:pt x="63703" y="55880"/>
                  </a:lnTo>
                  <a:lnTo>
                    <a:pt x="63753" y="53975"/>
                  </a:lnTo>
                  <a:lnTo>
                    <a:pt x="125034" y="53975"/>
                  </a:lnTo>
                  <a:lnTo>
                    <a:pt x="122380" y="39737"/>
                  </a:lnTo>
                  <a:lnTo>
                    <a:pt x="109093" y="19351"/>
                  </a:lnTo>
                  <a:lnTo>
                    <a:pt x="89138" y="5419"/>
                  </a:lnTo>
                  <a:lnTo>
                    <a:pt x="64515" y="0"/>
                  </a:lnTo>
                  <a:close/>
                </a:path>
                <a:path w="2383790" h="1026795">
                  <a:moveTo>
                    <a:pt x="125321" y="55514"/>
                  </a:moveTo>
                  <a:lnTo>
                    <a:pt x="127000" y="64516"/>
                  </a:lnTo>
                  <a:lnTo>
                    <a:pt x="124788" y="74563"/>
                  </a:lnTo>
                  <a:lnTo>
                    <a:pt x="139446" y="74930"/>
                  </a:lnTo>
                  <a:lnTo>
                    <a:pt x="139953" y="55880"/>
                  </a:lnTo>
                  <a:lnTo>
                    <a:pt x="125321" y="55514"/>
                  </a:lnTo>
                  <a:close/>
                </a:path>
                <a:path w="2383790" h="1026795">
                  <a:moveTo>
                    <a:pt x="63753" y="53975"/>
                  </a:moveTo>
                  <a:lnTo>
                    <a:pt x="63246" y="73025"/>
                  </a:lnTo>
                  <a:lnTo>
                    <a:pt x="124788" y="74563"/>
                  </a:lnTo>
                  <a:lnTo>
                    <a:pt x="127000" y="64516"/>
                  </a:lnTo>
                  <a:lnTo>
                    <a:pt x="125389" y="55880"/>
                  </a:lnTo>
                  <a:lnTo>
                    <a:pt x="125321" y="55514"/>
                  </a:lnTo>
                  <a:lnTo>
                    <a:pt x="63753" y="53975"/>
                  </a:lnTo>
                  <a:close/>
                </a:path>
                <a:path w="2383790" h="1026795">
                  <a:moveTo>
                    <a:pt x="125034" y="53975"/>
                  </a:moveTo>
                  <a:lnTo>
                    <a:pt x="63753" y="53975"/>
                  </a:lnTo>
                  <a:lnTo>
                    <a:pt x="125321" y="55514"/>
                  </a:lnTo>
                  <a:lnTo>
                    <a:pt x="125034" y="53975"/>
                  </a:lnTo>
                  <a:close/>
                </a:path>
                <a:path w="2383790" h="1026795">
                  <a:moveTo>
                    <a:pt x="197358" y="58166"/>
                  </a:moveTo>
                  <a:lnTo>
                    <a:pt x="196214" y="77216"/>
                  </a:lnTo>
                  <a:lnTo>
                    <a:pt x="221445" y="78760"/>
                  </a:lnTo>
                  <a:lnTo>
                    <a:pt x="221105" y="78760"/>
                  </a:lnTo>
                  <a:lnTo>
                    <a:pt x="271906" y="82931"/>
                  </a:lnTo>
                  <a:lnTo>
                    <a:pt x="273558" y="64008"/>
                  </a:lnTo>
                  <a:lnTo>
                    <a:pt x="222376" y="59690"/>
                  </a:lnTo>
                  <a:lnTo>
                    <a:pt x="197358" y="58166"/>
                  </a:lnTo>
                  <a:close/>
                </a:path>
                <a:path w="2383790" h="1026795">
                  <a:moveTo>
                    <a:pt x="330835" y="70104"/>
                  </a:moveTo>
                  <a:lnTo>
                    <a:pt x="328294" y="89027"/>
                  </a:lnTo>
                  <a:lnTo>
                    <a:pt x="375792" y="95250"/>
                  </a:lnTo>
                  <a:lnTo>
                    <a:pt x="403605" y="99441"/>
                  </a:lnTo>
                  <a:lnTo>
                    <a:pt x="406526" y="80518"/>
                  </a:lnTo>
                  <a:lnTo>
                    <a:pt x="378460" y="76327"/>
                  </a:lnTo>
                  <a:lnTo>
                    <a:pt x="330835" y="70104"/>
                  </a:lnTo>
                  <a:close/>
                </a:path>
                <a:path w="2383790" h="1026795">
                  <a:moveTo>
                    <a:pt x="474550" y="111218"/>
                  </a:moveTo>
                  <a:lnTo>
                    <a:pt x="525203" y="121231"/>
                  </a:lnTo>
                  <a:lnTo>
                    <a:pt x="534162" y="123190"/>
                  </a:lnTo>
                  <a:lnTo>
                    <a:pt x="536712" y="111554"/>
                  </a:lnTo>
                  <a:lnTo>
                    <a:pt x="476537" y="111554"/>
                  </a:lnTo>
                  <a:lnTo>
                    <a:pt x="474550" y="111218"/>
                  </a:lnTo>
                  <a:close/>
                </a:path>
                <a:path w="2383790" h="1026795">
                  <a:moveTo>
                    <a:pt x="525226" y="121231"/>
                  </a:moveTo>
                  <a:lnTo>
                    <a:pt x="524876" y="121231"/>
                  </a:lnTo>
                  <a:lnTo>
                    <a:pt x="528674" y="121987"/>
                  </a:lnTo>
                  <a:lnTo>
                    <a:pt x="525226" y="121231"/>
                  </a:lnTo>
                  <a:close/>
                </a:path>
                <a:path w="2383790" h="1026795">
                  <a:moveTo>
                    <a:pt x="463041" y="89916"/>
                  </a:moveTo>
                  <a:lnTo>
                    <a:pt x="459739" y="108712"/>
                  </a:lnTo>
                  <a:lnTo>
                    <a:pt x="476537" y="111554"/>
                  </a:lnTo>
                  <a:lnTo>
                    <a:pt x="536712" y="111554"/>
                  </a:lnTo>
                  <a:lnTo>
                    <a:pt x="538226" y="104648"/>
                  </a:lnTo>
                  <a:lnTo>
                    <a:pt x="528954" y="102616"/>
                  </a:lnTo>
                  <a:lnTo>
                    <a:pt x="479551" y="92837"/>
                  </a:lnTo>
                  <a:lnTo>
                    <a:pt x="463041" y="89916"/>
                  </a:lnTo>
                  <a:close/>
                </a:path>
                <a:path w="2383790" h="1026795">
                  <a:moveTo>
                    <a:pt x="594233" y="117348"/>
                  </a:moveTo>
                  <a:lnTo>
                    <a:pt x="589661" y="135890"/>
                  </a:lnTo>
                  <a:lnTo>
                    <a:pt x="620208" y="143346"/>
                  </a:lnTo>
                  <a:lnTo>
                    <a:pt x="663193" y="154940"/>
                  </a:lnTo>
                  <a:lnTo>
                    <a:pt x="668147" y="136652"/>
                  </a:lnTo>
                  <a:lnTo>
                    <a:pt x="624713" y="124841"/>
                  </a:lnTo>
                  <a:lnTo>
                    <a:pt x="594233" y="117348"/>
                  </a:lnTo>
                  <a:close/>
                </a:path>
                <a:path w="2383790" h="1026795">
                  <a:moveTo>
                    <a:pt x="620221" y="143346"/>
                  </a:moveTo>
                  <a:lnTo>
                    <a:pt x="619864" y="143346"/>
                  </a:lnTo>
                  <a:lnTo>
                    <a:pt x="624057" y="144381"/>
                  </a:lnTo>
                  <a:lnTo>
                    <a:pt x="620221" y="143346"/>
                  </a:lnTo>
                  <a:close/>
                </a:path>
                <a:path w="2383790" h="1026795">
                  <a:moveTo>
                    <a:pt x="723391" y="153035"/>
                  </a:moveTo>
                  <a:lnTo>
                    <a:pt x="717550" y="171196"/>
                  </a:lnTo>
                  <a:lnTo>
                    <a:pt x="753827" y="182957"/>
                  </a:lnTo>
                  <a:lnTo>
                    <a:pt x="789431" y="195453"/>
                  </a:lnTo>
                  <a:lnTo>
                    <a:pt x="795781" y="177546"/>
                  </a:lnTo>
                  <a:lnTo>
                    <a:pt x="759713" y="164846"/>
                  </a:lnTo>
                  <a:lnTo>
                    <a:pt x="723391" y="153035"/>
                  </a:lnTo>
                  <a:close/>
                </a:path>
                <a:path w="2383790" h="1026795">
                  <a:moveTo>
                    <a:pt x="753838" y="182957"/>
                  </a:moveTo>
                  <a:lnTo>
                    <a:pt x="753592" y="182957"/>
                  </a:lnTo>
                  <a:lnTo>
                    <a:pt x="757075" y="184093"/>
                  </a:lnTo>
                  <a:lnTo>
                    <a:pt x="753838" y="182957"/>
                  </a:lnTo>
                  <a:close/>
                </a:path>
                <a:path w="2383790" h="1026795">
                  <a:moveTo>
                    <a:pt x="849629" y="198120"/>
                  </a:moveTo>
                  <a:lnTo>
                    <a:pt x="842390" y="215646"/>
                  </a:lnTo>
                  <a:lnTo>
                    <a:pt x="874782" y="229271"/>
                  </a:lnTo>
                  <a:lnTo>
                    <a:pt x="910971" y="245618"/>
                  </a:lnTo>
                  <a:lnTo>
                    <a:pt x="911605" y="245872"/>
                  </a:lnTo>
                  <a:lnTo>
                    <a:pt x="919782" y="229271"/>
                  </a:lnTo>
                  <a:lnTo>
                    <a:pt x="919867" y="229097"/>
                  </a:lnTo>
                  <a:lnTo>
                    <a:pt x="919988" y="228854"/>
                  </a:lnTo>
                  <a:lnTo>
                    <a:pt x="919226" y="228473"/>
                  </a:lnTo>
                  <a:lnTo>
                    <a:pt x="881888" y="211582"/>
                  </a:lnTo>
                  <a:lnTo>
                    <a:pt x="849629" y="198120"/>
                  </a:lnTo>
                  <a:close/>
                </a:path>
                <a:path w="2383790" h="1026795">
                  <a:moveTo>
                    <a:pt x="971296" y="254762"/>
                  </a:moveTo>
                  <a:lnTo>
                    <a:pt x="962278" y="271653"/>
                  </a:lnTo>
                  <a:lnTo>
                    <a:pt x="978819" y="280358"/>
                  </a:lnTo>
                  <a:lnTo>
                    <a:pt x="979126" y="280615"/>
                  </a:lnTo>
                  <a:lnTo>
                    <a:pt x="1010035" y="298908"/>
                  </a:lnTo>
                  <a:lnTo>
                    <a:pt x="1027176" y="310007"/>
                  </a:lnTo>
                  <a:lnTo>
                    <a:pt x="1037589" y="294005"/>
                  </a:lnTo>
                  <a:lnTo>
                    <a:pt x="1019810" y="282448"/>
                  </a:lnTo>
                  <a:lnTo>
                    <a:pt x="988313" y="263906"/>
                  </a:lnTo>
                  <a:lnTo>
                    <a:pt x="971296" y="254762"/>
                  </a:lnTo>
                  <a:close/>
                </a:path>
                <a:path w="2383790" h="1026795">
                  <a:moveTo>
                    <a:pt x="977666" y="279751"/>
                  </a:moveTo>
                  <a:lnTo>
                    <a:pt x="979126" y="280615"/>
                  </a:lnTo>
                  <a:lnTo>
                    <a:pt x="978819" y="280358"/>
                  </a:lnTo>
                  <a:lnTo>
                    <a:pt x="977666" y="279751"/>
                  </a:lnTo>
                  <a:close/>
                </a:path>
                <a:path w="2383790" h="1026795">
                  <a:moveTo>
                    <a:pt x="1106376" y="345694"/>
                  </a:moveTo>
                  <a:lnTo>
                    <a:pt x="1076960" y="345694"/>
                  </a:lnTo>
                  <a:lnTo>
                    <a:pt x="1089377" y="356108"/>
                  </a:lnTo>
                  <a:lnTo>
                    <a:pt x="1100106" y="365633"/>
                  </a:lnTo>
                  <a:lnTo>
                    <a:pt x="1110230" y="375158"/>
                  </a:lnTo>
                  <a:lnTo>
                    <a:pt x="1119635" y="384683"/>
                  </a:lnTo>
                  <a:lnTo>
                    <a:pt x="1127633" y="393319"/>
                  </a:lnTo>
                  <a:lnTo>
                    <a:pt x="1141729" y="380492"/>
                  </a:lnTo>
                  <a:lnTo>
                    <a:pt x="1133602" y="371602"/>
                  </a:lnTo>
                  <a:lnTo>
                    <a:pt x="1123441" y="361315"/>
                  </a:lnTo>
                  <a:lnTo>
                    <a:pt x="1112519" y="351155"/>
                  </a:lnTo>
                  <a:lnTo>
                    <a:pt x="1106376" y="345694"/>
                  </a:lnTo>
                  <a:close/>
                </a:path>
                <a:path w="2383790" h="1026795">
                  <a:moveTo>
                    <a:pt x="1084706" y="327660"/>
                  </a:moveTo>
                  <a:lnTo>
                    <a:pt x="1073023" y="342646"/>
                  </a:lnTo>
                  <a:lnTo>
                    <a:pt x="1077087" y="345948"/>
                  </a:lnTo>
                  <a:lnTo>
                    <a:pt x="1076960" y="345694"/>
                  </a:lnTo>
                  <a:lnTo>
                    <a:pt x="1106376" y="345694"/>
                  </a:lnTo>
                  <a:lnTo>
                    <a:pt x="1101089" y="340995"/>
                  </a:lnTo>
                  <a:lnTo>
                    <a:pt x="1088898" y="330962"/>
                  </a:lnTo>
                  <a:lnTo>
                    <a:pt x="1084706" y="327660"/>
                  </a:lnTo>
                  <a:close/>
                </a:path>
                <a:path w="2383790" h="1026795">
                  <a:moveTo>
                    <a:pt x="1176654" y="428244"/>
                  </a:moveTo>
                  <a:lnTo>
                    <a:pt x="1160017" y="437515"/>
                  </a:lnTo>
                  <a:lnTo>
                    <a:pt x="1163948" y="444627"/>
                  </a:lnTo>
                  <a:lnTo>
                    <a:pt x="1168533" y="454025"/>
                  </a:lnTo>
                  <a:lnTo>
                    <a:pt x="1180891" y="495109"/>
                  </a:lnTo>
                  <a:lnTo>
                    <a:pt x="1181655" y="502158"/>
                  </a:lnTo>
                  <a:lnTo>
                    <a:pt x="1181862" y="503301"/>
                  </a:lnTo>
                  <a:lnTo>
                    <a:pt x="1181989" y="505206"/>
                  </a:lnTo>
                  <a:lnTo>
                    <a:pt x="1200912" y="504444"/>
                  </a:lnTo>
                  <a:lnTo>
                    <a:pt x="1200912" y="502158"/>
                  </a:lnTo>
                  <a:lnTo>
                    <a:pt x="1190625" y="457454"/>
                  </a:lnTo>
                  <a:lnTo>
                    <a:pt x="1180718" y="435483"/>
                  </a:lnTo>
                  <a:lnTo>
                    <a:pt x="1176654" y="428244"/>
                  </a:lnTo>
                  <a:close/>
                </a:path>
                <a:path w="2383790" h="1026795">
                  <a:moveTo>
                    <a:pt x="1209166" y="557911"/>
                  </a:moveTo>
                  <a:lnTo>
                    <a:pt x="1191133" y="564134"/>
                  </a:lnTo>
                  <a:lnTo>
                    <a:pt x="1193038" y="569341"/>
                  </a:lnTo>
                  <a:lnTo>
                    <a:pt x="1197483" y="580390"/>
                  </a:lnTo>
                  <a:lnTo>
                    <a:pt x="1223390" y="623697"/>
                  </a:lnTo>
                  <a:lnTo>
                    <a:pt x="1230376" y="632714"/>
                  </a:lnTo>
                  <a:lnTo>
                    <a:pt x="1245362" y="620903"/>
                  </a:lnTo>
                  <a:lnTo>
                    <a:pt x="1238364" y="611961"/>
                  </a:lnTo>
                  <a:lnTo>
                    <a:pt x="1231626" y="602386"/>
                  </a:lnTo>
                  <a:lnTo>
                    <a:pt x="1211564" y="564589"/>
                  </a:lnTo>
                  <a:lnTo>
                    <a:pt x="1211400" y="564134"/>
                  </a:lnTo>
                  <a:lnTo>
                    <a:pt x="1210863" y="562897"/>
                  </a:lnTo>
                  <a:lnTo>
                    <a:pt x="1210794" y="562445"/>
                  </a:lnTo>
                  <a:lnTo>
                    <a:pt x="1209166" y="557911"/>
                  </a:lnTo>
                  <a:close/>
                </a:path>
                <a:path w="2383790" h="1026795">
                  <a:moveTo>
                    <a:pt x="1283589" y="661289"/>
                  </a:moveTo>
                  <a:lnTo>
                    <a:pt x="1270508" y="675259"/>
                  </a:lnTo>
                  <a:lnTo>
                    <a:pt x="1271142" y="675767"/>
                  </a:lnTo>
                  <a:lnTo>
                    <a:pt x="1282573" y="685927"/>
                  </a:lnTo>
                  <a:lnTo>
                    <a:pt x="1294764" y="695833"/>
                  </a:lnTo>
                  <a:lnTo>
                    <a:pt x="1307464" y="705866"/>
                  </a:lnTo>
                  <a:lnTo>
                    <a:pt x="1320673" y="715645"/>
                  </a:lnTo>
                  <a:lnTo>
                    <a:pt x="1331467" y="723138"/>
                  </a:lnTo>
                  <a:lnTo>
                    <a:pt x="1342389" y="707517"/>
                  </a:lnTo>
                  <a:lnTo>
                    <a:pt x="1330627" y="699261"/>
                  </a:lnTo>
                  <a:lnTo>
                    <a:pt x="1320059" y="691566"/>
                  </a:lnTo>
                  <a:lnTo>
                    <a:pt x="1306155" y="680647"/>
                  </a:lnTo>
                  <a:lnTo>
                    <a:pt x="1296865" y="672955"/>
                  </a:lnTo>
                  <a:lnTo>
                    <a:pt x="1283842" y="661543"/>
                  </a:lnTo>
                  <a:lnTo>
                    <a:pt x="1283589" y="661289"/>
                  </a:lnTo>
                  <a:close/>
                </a:path>
                <a:path w="2383790" h="1026795">
                  <a:moveTo>
                    <a:pt x="1390014" y="737616"/>
                  </a:moveTo>
                  <a:lnTo>
                    <a:pt x="1380363" y="754126"/>
                  </a:lnTo>
                  <a:lnTo>
                    <a:pt x="1395349" y="762889"/>
                  </a:lnTo>
                  <a:lnTo>
                    <a:pt x="1428877" y="780923"/>
                  </a:lnTo>
                  <a:lnTo>
                    <a:pt x="1448180" y="790321"/>
                  </a:lnTo>
                  <a:lnTo>
                    <a:pt x="1456563" y="773303"/>
                  </a:lnTo>
                  <a:lnTo>
                    <a:pt x="1437770" y="764032"/>
                  </a:lnTo>
                  <a:lnTo>
                    <a:pt x="1404842" y="746438"/>
                  </a:lnTo>
                  <a:lnTo>
                    <a:pt x="1404535" y="746179"/>
                  </a:lnTo>
                  <a:lnTo>
                    <a:pt x="1390014" y="737616"/>
                  </a:lnTo>
                  <a:close/>
                </a:path>
                <a:path w="2383790" h="1026795">
                  <a:moveTo>
                    <a:pt x="1404535" y="746179"/>
                  </a:moveTo>
                  <a:lnTo>
                    <a:pt x="1404842" y="746438"/>
                  </a:lnTo>
                  <a:lnTo>
                    <a:pt x="1406256" y="747194"/>
                  </a:lnTo>
                  <a:lnTo>
                    <a:pt x="1404535" y="746179"/>
                  </a:lnTo>
                  <a:close/>
                </a:path>
                <a:path w="2383790" h="1026795">
                  <a:moveTo>
                    <a:pt x="1508125" y="797179"/>
                  </a:moveTo>
                  <a:lnTo>
                    <a:pt x="1500251" y="814578"/>
                  </a:lnTo>
                  <a:lnTo>
                    <a:pt x="1501775" y="815340"/>
                  </a:lnTo>
                  <a:lnTo>
                    <a:pt x="1540890" y="831469"/>
                  </a:lnTo>
                  <a:lnTo>
                    <a:pt x="1571498" y="843280"/>
                  </a:lnTo>
                  <a:lnTo>
                    <a:pt x="1578355" y="825500"/>
                  </a:lnTo>
                  <a:lnTo>
                    <a:pt x="1547092" y="813385"/>
                  </a:lnTo>
                  <a:lnTo>
                    <a:pt x="1508975" y="797565"/>
                  </a:lnTo>
                  <a:lnTo>
                    <a:pt x="1508125" y="797179"/>
                  </a:lnTo>
                  <a:close/>
                </a:path>
                <a:path w="2383790" h="1026795">
                  <a:moveTo>
                    <a:pt x="1631696" y="844423"/>
                  </a:moveTo>
                  <a:lnTo>
                    <a:pt x="1625853" y="862584"/>
                  </a:lnTo>
                  <a:lnTo>
                    <a:pt x="1667510" y="876046"/>
                  </a:lnTo>
                  <a:lnTo>
                    <a:pt x="1698752" y="885317"/>
                  </a:lnTo>
                  <a:lnTo>
                    <a:pt x="1704213" y="867029"/>
                  </a:lnTo>
                  <a:lnTo>
                    <a:pt x="1673366" y="857837"/>
                  </a:lnTo>
                  <a:lnTo>
                    <a:pt x="1673206" y="857837"/>
                  </a:lnTo>
                  <a:lnTo>
                    <a:pt x="1631696" y="844423"/>
                  </a:lnTo>
                  <a:close/>
                </a:path>
                <a:path w="2383790" h="1026795">
                  <a:moveTo>
                    <a:pt x="1671316" y="857227"/>
                  </a:moveTo>
                  <a:lnTo>
                    <a:pt x="1673206" y="857837"/>
                  </a:lnTo>
                  <a:lnTo>
                    <a:pt x="1673366" y="857837"/>
                  </a:lnTo>
                  <a:lnTo>
                    <a:pt x="1671316" y="857227"/>
                  </a:lnTo>
                  <a:close/>
                </a:path>
                <a:path w="2383790" h="1026795">
                  <a:moveTo>
                    <a:pt x="1759077" y="882142"/>
                  </a:moveTo>
                  <a:lnTo>
                    <a:pt x="1754124" y="900557"/>
                  </a:lnTo>
                  <a:lnTo>
                    <a:pt x="1758823" y="901827"/>
                  </a:lnTo>
                  <a:lnTo>
                    <a:pt x="1806193" y="913384"/>
                  </a:lnTo>
                  <a:lnTo>
                    <a:pt x="1828672" y="918337"/>
                  </a:lnTo>
                  <a:lnTo>
                    <a:pt x="1832737" y="899668"/>
                  </a:lnTo>
                  <a:lnTo>
                    <a:pt x="1810627" y="894894"/>
                  </a:lnTo>
                  <a:lnTo>
                    <a:pt x="1810854" y="894894"/>
                  </a:lnTo>
                  <a:lnTo>
                    <a:pt x="1763648" y="883412"/>
                  </a:lnTo>
                  <a:lnTo>
                    <a:pt x="1759077" y="882142"/>
                  </a:lnTo>
                  <a:close/>
                </a:path>
                <a:path w="2383790" h="1026795">
                  <a:moveTo>
                    <a:pt x="1810854" y="894894"/>
                  </a:moveTo>
                  <a:lnTo>
                    <a:pt x="1810627" y="894894"/>
                  </a:lnTo>
                  <a:lnTo>
                    <a:pt x="1812645" y="895330"/>
                  </a:lnTo>
                  <a:lnTo>
                    <a:pt x="1810854" y="894894"/>
                  </a:lnTo>
                  <a:close/>
                </a:path>
                <a:path w="2383790" h="1026795">
                  <a:moveTo>
                    <a:pt x="1888489" y="911352"/>
                  </a:moveTo>
                  <a:lnTo>
                    <a:pt x="1884807" y="930021"/>
                  </a:lnTo>
                  <a:lnTo>
                    <a:pt x="1903984" y="933831"/>
                  </a:lnTo>
                  <a:lnTo>
                    <a:pt x="1954148" y="942594"/>
                  </a:lnTo>
                  <a:lnTo>
                    <a:pt x="1960244" y="943483"/>
                  </a:lnTo>
                  <a:lnTo>
                    <a:pt x="1963039" y="924560"/>
                  </a:lnTo>
                  <a:lnTo>
                    <a:pt x="1957323" y="923798"/>
                  </a:lnTo>
                  <a:lnTo>
                    <a:pt x="1907539" y="915162"/>
                  </a:lnTo>
                  <a:lnTo>
                    <a:pt x="1888489" y="911352"/>
                  </a:lnTo>
                  <a:close/>
                </a:path>
                <a:path w="2383790" h="1026795">
                  <a:moveTo>
                    <a:pt x="2019427" y="932942"/>
                  </a:moveTo>
                  <a:lnTo>
                    <a:pt x="2017014" y="951738"/>
                  </a:lnTo>
                  <a:lnTo>
                    <a:pt x="2056638" y="956818"/>
                  </a:lnTo>
                  <a:lnTo>
                    <a:pt x="2092833" y="960755"/>
                  </a:lnTo>
                  <a:lnTo>
                    <a:pt x="2094864" y="941832"/>
                  </a:lnTo>
                  <a:lnTo>
                    <a:pt x="2058923" y="938022"/>
                  </a:lnTo>
                  <a:lnTo>
                    <a:pt x="2019427" y="932942"/>
                  </a:lnTo>
                  <a:close/>
                </a:path>
                <a:path w="2383790" h="1026795">
                  <a:moveTo>
                    <a:pt x="2151507" y="946785"/>
                  </a:moveTo>
                  <a:lnTo>
                    <a:pt x="2149983" y="965835"/>
                  </a:lnTo>
                  <a:lnTo>
                    <a:pt x="2161032" y="966724"/>
                  </a:lnTo>
                  <a:lnTo>
                    <a:pt x="2213991" y="969899"/>
                  </a:lnTo>
                  <a:lnTo>
                    <a:pt x="2226564" y="970153"/>
                  </a:lnTo>
                  <a:lnTo>
                    <a:pt x="2227071" y="951103"/>
                  </a:lnTo>
                  <a:lnTo>
                    <a:pt x="2215071" y="950860"/>
                  </a:lnTo>
                  <a:lnTo>
                    <a:pt x="2163320" y="947735"/>
                  </a:lnTo>
                  <a:lnTo>
                    <a:pt x="2151507" y="946785"/>
                  </a:lnTo>
                  <a:close/>
                </a:path>
                <a:path w="2383790" h="1026795">
                  <a:moveTo>
                    <a:pt x="2320924" y="899414"/>
                  </a:moveTo>
                  <a:lnTo>
                    <a:pt x="2296148" y="903980"/>
                  </a:lnTo>
                  <a:lnTo>
                    <a:pt x="2275776" y="917273"/>
                  </a:lnTo>
                  <a:lnTo>
                    <a:pt x="2261881" y="937258"/>
                  </a:lnTo>
                  <a:lnTo>
                    <a:pt x="2256536" y="961898"/>
                  </a:lnTo>
                  <a:lnTo>
                    <a:pt x="2261102" y="986674"/>
                  </a:lnTo>
                  <a:lnTo>
                    <a:pt x="2274395" y="1007046"/>
                  </a:lnTo>
                  <a:lnTo>
                    <a:pt x="2294380" y="1020941"/>
                  </a:lnTo>
                  <a:lnTo>
                    <a:pt x="2319019" y="1026287"/>
                  </a:lnTo>
                  <a:lnTo>
                    <a:pt x="2343796" y="1021720"/>
                  </a:lnTo>
                  <a:lnTo>
                    <a:pt x="2364168" y="1008427"/>
                  </a:lnTo>
                  <a:lnTo>
                    <a:pt x="2378063" y="988442"/>
                  </a:lnTo>
                  <a:lnTo>
                    <a:pt x="2381562" y="972312"/>
                  </a:lnTo>
                  <a:lnTo>
                    <a:pt x="2319782" y="972312"/>
                  </a:lnTo>
                  <a:lnTo>
                    <a:pt x="2283714" y="971550"/>
                  </a:lnTo>
                  <a:lnTo>
                    <a:pt x="2284198" y="953389"/>
                  </a:lnTo>
                  <a:lnTo>
                    <a:pt x="2284221" y="952500"/>
                  </a:lnTo>
                  <a:lnTo>
                    <a:pt x="2381326" y="952500"/>
                  </a:lnTo>
                  <a:lnTo>
                    <a:pt x="2378842" y="939026"/>
                  </a:lnTo>
                  <a:lnTo>
                    <a:pt x="2365549" y="918654"/>
                  </a:lnTo>
                  <a:lnTo>
                    <a:pt x="2345564" y="904759"/>
                  </a:lnTo>
                  <a:lnTo>
                    <a:pt x="2320924" y="899414"/>
                  </a:lnTo>
                  <a:close/>
                </a:path>
                <a:path w="2383790" h="1026795">
                  <a:moveTo>
                    <a:pt x="2284221" y="952500"/>
                  </a:moveTo>
                  <a:lnTo>
                    <a:pt x="2283714" y="971550"/>
                  </a:lnTo>
                  <a:lnTo>
                    <a:pt x="2319782" y="972312"/>
                  </a:lnTo>
                  <a:lnTo>
                    <a:pt x="2320163" y="953389"/>
                  </a:lnTo>
                  <a:lnTo>
                    <a:pt x="2284221" y="952500"/>
                  </a:lnTo>
                  <a:close/>
                </a:path>
                <a:path w="2383790" h="1026795">
                  <a:moveTo>
                    <a:pt x="2381326" y="952500"/>
                  </a:moveTo>
                  <a:lnTo>
                    <a:pt x="2284221" y="952500"/>
                  </a:lnTo>
                  <a:lnTo>
                    <a:pt x="2320163" y="953389"/>
                  </a:lnTo>
                  <a:lnTo>
                    <a:pt x="2319797" y="971550"/>
                  </a:lnTo>
                  <a:lnTo>
                    <a:pt x="2319782" y="972312"/>
                  </a:lnTo>
                  <a:lnTo>
                    <a:pt x="2381562" y="972312"/>
                  </a:lnTo>
                  <a:lnTo>
                    <a:pt x="2383409" y="963803"/>
                  </a:lnTo>
                  <a:lnTo>
                    <a:pt x="2381326" y="952500"/>
                  </a:lnTo>
                  <a:close/>
                </a:path>
              </a:pathLst>
            </a:custGeom>
            <a:solidFill>
              <a:srgbClr val="1283C7"/>
            </a:solidFill>
          </p:spPr>
          <p:txBody>
            <a:bodyPr wrap="square" lIns="0" tIns="0" rIns="0" bIns="0" rtlCol="0"/>
            <a:lstStyle/>
            <a:p>
              <a:endParaRPr/>
            </a:p>
          </p:txBody>
        </p:sp>
        <p:sp>
          <p:nvSpPr>
            <p:cNvPr id="60" name="object 60"/>
            <p:cNvSpPr/>
            <p:nvPr/>
          </p:nvSpPr>
          <p:spPr>
            <a:xfrm>
              <a:off x="5446775" y="4312539"/>
              <a:ext cx="1073150" cy="171450"/>
            </a:xfrm>
            <a:custGeom>
              <a:avLst/>
              <a:gdLst/>
              <a:ahLst/>
              <a:cxnLst/>
              <a:rect l="l" t="t" r="r" b="b"/>
              <a:pathLst>
                <a:path w="1073150" h="171450">
                  <a:moveTo>
                    <a:pt x="171450" y="0"/>
                  </a:moveTo>
                  <a:lnTo>
                    <a:pt x="0" y="85725"/>
                  </a:lnTo>
                  <a:lnTo>
                    <a:pt x="171450" y="171450"/>
                  </a:lnTo>
                  <a:lnTo>
                    <a:pt x="171450" y="114300"/>
                  </a:lnTo>
                  <a:lnTo>
                    <a:pt x="142875" y="114300"/>
                  </a:lnTo>
                  <a:lnTo>
                    <a:pt x="142875" y="57150"/>
                  </a:lnTo>
                  <a:lnTo>
                    <a:pt x="171450" y="57150"/>
                  </a:lnTo>
                  <a:lnTo>
                    <a:pt x="171450" y="0"/>
                  </a:lnTo>
                  <a:close/>
                </a:path>
                <a:path w="1073150" h="171450">
                  <a:moveTo>
                    <a:pt x="901573" y="0"/>
                  </a:moveTo>
                  <a:lnTo>
                    <a:pt x="901573" y="171450"/>
                  </a:lnTo>
                  <a:lnTo>
                    <a:pt x="1015873" y="114300"/>
                  </a:lnTo>
                  <a:lnTo>
                    <a:pt x="930148" y="114300"/>
                  </a:lnTo>
                  <a:lnTo>
                    <a:pt x="930148" y="57150"/>
                  </a:lnTo>
                  <a:lnTo>
                    <a:pt x="1015873" y="57150"/>
                  </a:lnTo>
                  <a:lnTo>
                    <a:pt x="901573" y="0"/>
                  </a:lnTo>
                  <a:close/>
                </a:path>
                <a:path w="1073150" h="171450">
                  <a:moveTo>
                    <a:pt x="171450" y="57150"/>
                  </a:moveTo>
                  <a:lnTo>
                    <a:pt x="142875" y="57150"/>
                  </a:lnTo>
                  <a:lnTo>
                    <a:pt x="142875" y="114300"/>
                  </a:lnTo>
                  <a:lnTo>
                    <a:pt x="171450" y="114300"/>
                  </a:lnTo>
                  <a:lnTo>
                    <a:pt x="171450" y="57150"/>
                  </a:lnTo>
                  <a:close/>
                </a:path>
                <a:path w="1073150" h="171450">
                  <a:moveTo>
                    <a:pt x="901573" y="57150"/>
                  </a:moveTo>
                  <a:lnTo>
                    <a:pt x="171450" y="57150"/>
                  </a:lnTo>
                  <a:lnTo>
                    <a:pt x="171450" y="114300"/>
                  </a:lnTo>
                  <a:lnTo>
                    <a:pt x="901573" y="114300"/>
                  </a:lnTo>
                  <a:lnTo>
                    <a:pt x="901573" y="57150"/>
                  </a:lnTo>
                  <a:close/>
                </a:path>
                <a:path w="1073150" h="171450">
                  <a:moveTo>
                    <a:pt x="1015873" y="57150"/>
                  </a:moveTo>
                  <a:lnTo>
                    <a:pt x="930148" y="57150"/>
                  </a:lnTo>
                  <a:lnTo>
                    <a:pt x="930148" y="114300"/>
                  </a:lnTo>
                  <a:lnTo>
                    <a:pt x="1015873" y="114300"/>
                  </a:lnTo>
                  <a:lnTo>
                    <a:pt x="1073023" y="85725"/>
                  </a:lnTo>
                  <a:lnTo>
                    <a:pt x="1015873" y="57150"/>
                  </a:lnTo>
                  <a:close/>
                </a:path>
              </a:pathLst>
            </a:custGeom>
            <a:solidFill>
              <a:srgbClr val="00AFEF"/>
            </a:solidFill>
          </p:spPr>
          <p:txBody>
            <a:bodyPr wrap="square" lIns="0" tIns="0" rIns="0" bIns="0" rtlCol="0"/>
            <a:lstStyle/>
            <a:p>
              <a:endParaRPr/>
            </a:p>
          </p:txBody>
        </p:sp>
      </p:grpSp>
      <p:sp>
        <p:nvSpPr>
          <p:cNvPr id="61" name="object 61"/>
          <p:cNvSpPr txBox="1"/>
          <p:nvPr/>
        </p:nvSpPr>
        <p:spPr>
          <a:xfrm>
            <a:off x="1340866" y="4507483"/>
            <a:ext cx="3152140" cy="431165"/>
          </a:xfrm>
          <a:prstGeom prst="rect">
            <a:avLst/>
          </a:prstGeom>
        </p:spPr>
        <p:txBody>
          <a:bodyPr vert="horz" wrap="square" lIns="0" tIns="12700" rIns="0" bIns="0" rtlCol="0">
            <a:spAutoFit/>
          </a:bodyPr>
          <a:lstStyle/>
          <a:p>
            <a:pPr marL="12700" marR="5080">
              <a:lnSpc>
                <a:spcPct val="110800"/>
              </a:lnSpc>
              <a:spcBef>
                <a:spcPts val="100"/>
              </a:spcBef>
            </a:pPr>
            <a:r>
              <a:rPr sz="1200" b="1" spc="-25" dirty="0">
                <a:solidFill>
                  <a:srgbClr val="D21B1A"/>
                </a:solidFill>
                <a:latin typeface="Meiryo UI"/>
                <a:cs typeface="Meiryo UI"/>
              </a:rPr>
              <a:t>各者固有の機密性の高い部品構成の開示は不要</a:t>
            </a:r>
            <a:r>
              <a:rPr sz="1200" b="1" spc="-30" dirty="0">
                <a:solidFill>
                  <a:srgbClr val="D21B1A"/>
                </a:solidFill>
                <a:latin typeface="Meiryo UI"/>
                <a:cs typeface="Meiryo UI"/>
              </a:rPr>
              <a:t>トレーサビリティに必要な情報を入力</a:t>
            </a:r>
            <a:endParaRPr sz="1200">
              <a:latin typeface="Meiryo UI"/>
              <a:cs typeface="Meiryo UI"/>
            </a:endParaRPr>
          </a:p>
        </p:txBody>
      </p:sp>
      <p:sp>
        <p:nvSpPr>
          <p:cNvPr id="62" name="object 62"/>
          <p:cNvSpPr txBox="1"/>
          <p:nvPr/>
        </p:nvSpPr>
        <p:spPr>
          <a:xfrm>
            <a:off x="5375909" y="3830828"/>
            <a:ext cx="1217930" cy="391160"/>
          </a:xfrm>
          <a:prstGeom prst="rect">
            <a:avLst/>
          </a:prstGeom>
        </p:spPr>
        <p:txBody>
          <a:bodyPr vert="horz" wrap="square" lIns="0" tIns="12700" rIns="0" bIns="0" rtlCol="0">
            <a:spAutoFit/>
          </a:bodyPr>
          <a:lstStyle/>
          <a:p>
            <a:pPr marL="85725">
              <a:lnSpc>
                <a:spcPct val="100000"/>
              </a:lnSpc>
              <a:spcBef>
                <a:spcPts val="100"/>
              </a:spcBef>
            </a:pPr>
            <a:r>
              <a:rPr sz="1200" dirty="0">
                <a:solidFill>
                  <a:srgbClr val="048DD7"/>
                </a:solidFill>
                <a:latin typeface="Meiryo UI"/>
                <a:cs typeface="Meiryo UI"/>
              </a:rPr>
              <a:t>部品</a:t>
            </a:r>
            <a:r>
              <a:rPr sz="1200" spc="-10" dirty="0">
                <a:solidFill>
                  <a:srgbClr val="048DD7"/>
                </a:solidFill>
                <a:latin typeface="Meiryo UI"/>
                <a:cs typeface="Meiryo UI"/>
              </a:rPr>
              <a:t>3-</a:t>
            </a:r>
            <a:r>
              <a:rPr sz="1200" spc="-20" dirty="0">
                <a:solidFill>
                  <a:srgbClr val="048DD7"/>
                </a:solidFill>
                <a:latin typeface="Meiryo UI"/>
                <a:cs typeface="Meiryo UI"/>
              </a:rPr>
              <a:t>2</a:t>
            </a:r>
            <a:r>
              <a:rPr sz="1200" dirty="0">
                <a:solidFill>
                  <a:srgbClr val="048DD7"/>
                </a:solidFill>
                <a:latin typeface="Meiryo UI"/>
                <a:cs typeface="Meiryo UI"/>
              </a:rPr>
              <a:t>・製品</a:t>
            </a:r>
            <a:r>
              <a:rPr sz="1200" spc="-50" dirty="0">
                <a:solidFill>
                  <a:srgbClr val="048DD7"/>
                </a:solidFill>
                <a:latin typeface="Meiryo UI"/>
                <a:cs typeface="Meiryo UI"/>
              </a:rPr>
              <a:t>C</a:t>
            </a:r>
            <a:endParaRPr sz="1200">
              <a:latin typeface="Meiryo UI"/>
              <a:cs typeface="Meiryo UI"/>
            </a:endParaRPr>
          </a:p>
          <a:p>
            <a:pPr marL="12700">
              <a:lnSpc>
                <a:spcPct val="100000"/>
              </a:lnSpc>
            </a:pPr>
            <a:r>
              <a:rPr sz="1200" b="1" spc="-10" dirty="0">
                <a:solidFill>
                  <a:srgbClr val="048DD7"/>
                </a:solidFill>
                <a:latin typeface="Meiryo UI"/>
                <a:cs typeface="Meiryo UI"/>
              </a:rPr>
              <a:t>A</a:t>
            </a:r>
            <a:r>
              <a:rPr sz="1200" b="1" spc="-5" dirty="0">
                <a:solidFill>
                  <a:srgbClr val="048DD7"/>
                </a:solidFill>
                <a:latin typeface="Meiryo UI"/>
                <a:cs typeface="Meiryo UI"/>
              </a:rPr>
              <a:t>社-</a:t>
            </a:r>
            <a:r>
              <a:rPr sz="1200" b="1" dirty="0">
                <a:solidFill>
                  <a:srgbClr val="048DD7"/>
                </a:solidFill>
                <a:latin typeface="Meiryo UI"/>
                <a:cs typeface="Meiryo UI"/>
              </a:rPr>
              <a:t>C</a:t>
            </a:r>
            <a:r>
              <a:rPr sz="1200" b="1" spc="-10" dirty="0">
                <a:solidFill>
                  <a:srgbClr val="048DD7"/>
                </a:solidFill>
                <a:latin typeface="Meiryo UI"/>
                <a:cs typeface="Meiryo UI"/>
              </a:rPr>
              <a:t>社間の取引</a:t>
            </a:r>
            <a:endParaRPr sz="1200">
              <a:latin typeface="Meiryo UI"/>
              <a:cs typeface="Meiryo UI"/>
            </a:endParaRPr>
          </a:p>
        </p:txBody>
      </p:sp>
      <p:grpSp>
        <p:nvGrpSpPr>
          <p:cNvPr id="63" name="object 63"/>
          <p:cNvGrpSpPr/>
          <p:nvPr/>
        </p:nvGrpSpPr>
        <p:grpSpPr>
          <a:xfrm>
            <a:off x="6925056" y="5530596"/>
            <a:ext cx="5006340" cy="1187450"/>
            <a:chOff x="6925056" y="5530596"/>
            <a:chExt cx="5006340" cy="1187450"/>
          </a:xfrm>
        </p:grpSpPr>
        <p:pic>
          <p:nvPicPr>
            <p:cNvPr id="64" name="object 64"/>
            <p:cNvPicPr/>
            <p:nvPr/>
          </p:nvPicPr>
          <p:blipFill>
            <a:blip r:embed="rId3" cstate="print"/>
            <a:stretch>
              <a:fillRect/>
            </a:stretch>
          </p:blipFill>
          <p:spPr>
            <a:xfrm>
              <a:off x="6925056" y="5530596"/>
              <a:ext cx="5006340" cy="1187183"/>
            </a:xfrm>
            <a:prstGeom prst="rect">
              <a:avLst/>
            </a:prstGeom>
          </p:spPr>
        </p:pic>
        <p:sp>
          <p:nvSpPr>
            <p:cNvPr id="65" name="object 65"/>
            <p:cNvSpPr/>
            <p:nvPr/>
          </p:nvSpPr>
          <p:spPr>
            <a:xfrm>
              <a:off x="6957060" y="5562600"/>
              <a:ext cx="4878705" cy="1073150"/>
            </a:xfrm>
            <a:custGeom>
              <a:avLst/>
              <a:gdLst/>
              <a:ahLst/>
              <a:cxnLst/>
              <a:rect l="l" t="t" r="r" b="b"/>
              <a:pathLst>
                <a:path w="4878705" h="1073150">
                  <a:moveTo>
                    <a:pt x="4878324" y="0"/>
                  </a:moveTo>
                  <a:lnTo>
                    <a:pt x="0" y="0"/>
                  </a:lnTo>
                  <a:lnTo>
                    <a:pt x="0" y="1072896"/>
                  </a:lnTo>
                  <a:lnTo>
                    <a:pt x="4699508" y="1072896"/>
                  </a:lnTo>
                  <a:lnTo>
                    <a:pt x="4878324" y="894080"/>
                  </a:lnTo>
                  <a:lnTo>
                    <a:pt x="4878324" y="0"/>
                  </a:lnTo>
                  <a:close/>
                </a:path>
              </a:pathLst>
            </a:custGeom>
            <a:solidFill>
              <a:srgbClr val="FFFFFF"/>
            </a:solidFill>
          </p:spPr>
          <p:txBody>
            <a:bodyPr wrap="square" lIns="0" tIns="0" rIns="0" bIns="0" rtlCol="0"/>
            <a:lstStyle/>
            <a:p>
              <a:endParaRPr/>
            </a:p>
          </p:txBody>
        </p:sp>
        <p:sp>
          <p:nvSpPr>
            <p:cNvPr id="66" name="object 66"/>
            <p:cNvSpPr/>
            <p:nvPr/>
          </p:nvSpPr>
          <p:spPr>
            <a:xfrm>
              <a:off x="11656568" y="6456680"/>
              <a:ext cx="179070" cy="179070"/>
            </a:xfrm>
            <a:custGeom>
              <a:avLst/>
              <a:gdLst/>
              <a:ahLst/>
              <a:cxnLst/>
              <a:rect l="l" t="t" r="r" b="b"/>
              <a:pathLst>
                <a:path w="179070" h="179070">
                  <a:moveTo>
                    <a:pt x="178815" y="0"/>
                  </a:moveTo>
                  <a:lnTo>
                    <a:pt x="35813" y="35763"/>
                  </a:lnTo>
                  <a:lnTo>
                    <a:pt x="0" y="178816"/>
                  </a:lnTo>
                  <a:lnTo>
                    <a:pt x="178815" y="0"/>
                  </a:lnTo>
                  <a:close/>
                </a:path>
              </a:pathLst>
            </a:custGeom>
            <a:solidFill>
              <a:srgbClr val="CDCDCD"/>
            </a:solidFill>
          </p:spPr>
          <p:txBody>
            <a:bodyPr wrap="square" lIns="0" tIns="0" rIns="0" bIns="0" rtlCol="0"/>
            <a:lstStyle/>
            <a:p>
              <a:endParaRPr/>
            </a:p>
          </p:txBody>
        </p:sp>
        <p:sp>
          <p:nvSpPr>
            <p:cNvPr id="67" name="object 67"/>
            <p:cNvSpPr/>
            <p:nvPr/>
          </p:nvSpPr>
          <p:spPr>
            <a:xfrm>
              <a:off x="6957060" y="5562600"/>
              <a:ext cx="4878705" cy="1073150"/>
            </a:xfrm>
            <a:custGeom>
              <a:avLst/>
              <a:gdLst/>
              <a:ahLst/>
              <a:cxnLst/>
              <a:rect l="l" t="t" r="r" b="b"/>
              <a:pathLst>
                <a:path w="4878705" h="1073150">
                  <a:moveTo>
                    <a:pt x="4699508" y="1072896"/>
                  </a:moveTo>
                  <a:lnTo>
                    <a:pt x="4735322" y="929843"/>
                  </a:lnTo>
                  <a:lnTo>
                    <a:pt x="4878324" y="894080"/>
                  </a:lnTo>
                  <a:lnTo>
                    <a:pt x="4699508" y="1072896"/>
                  </a:lnTo>
                  <a:lnTo>
                    <a:pt x="0" y="1072896"/>
                  </a:lnTo>
                  <a:lnTo>
                    <a:pt x="0" y="0"/>
                  </a:lnTo>
                  <a:lnTo>
                    <a:pt x="4878324" y="0"/>
                  </a:lnTo>
                  <a:lnTo>
                    <a:pt x="4878324" y="894080"/>
                  </a:lnTo>
                </a:path>
              </a:pathLst>
            </a:custGeom>
            <a:ln w="12699">
              <a:solidFill>
                <a:srgbClr val="1E8ED4"/>
              </a:solidFill>
            </a:ln>
          </p:spPr>
          <p:txBody>
            <a:bodyPr wrap="square" lIns="0" tIns="0" rIns="0" bIns="0" rtlCol="0"/>
            <a:lstStyle/>
            <a:p>
              <a:endParaRPr/>
            </a:p>
          </p:txBody>
        </p:sp>
      </p:grpSp>
      <p:sp>
        <p:nvSpPr>
          <p:cNvPr id="68" name="object 68"/>
          <p:cNvSpPr txBox="1"/>
          <p:nvPr/>
        </p:nvSpPr>
        <p:spPr>
          <a:xfrm>
            <a:off x="7097394" y="5627928"/>
            <a:ext cx="297180" cy="188595"/>
          </a:xfrm>
          <a:prstGeom prst="rect">
            <a:avLst/>
          </a:prstGeom>
        </p:spPr>
        <p:txBody>
          <a:bodyPr vert="horz" wrap="square" lIns="0" tIns="14604" rIns="0" bIns="0" rtlCol="0">
            <a:spAutoFit/>
          </a:bodyPr>
          <a:lstStyle/>
          <a:p>
            <a:pPr marL="12700">
              <a:lnSpc>
                <a:spcPct val="100000"/>
              </a:lnSpc>
              <a:spcBef>
                <a:spcPts val="114"/>
              </a:spcBef>
            </a:pPr>
            <a:r>
              <a:rPr sz="1050" b="1" spc="-25" dirty="0">
                <a:latin typeface="Meiryo UI"/>
                <a:cs typeface="Meiryo UI"/>
              </a:rPr>
              <a:t>凡例</a:t>
            </a:r>
            <a:endParaRPr sz="1050">
              <a:latin typeface="Meiryo UI"/>
              <a:cs typeface="Meiryo UI"/>
            </a:endParaRPr>
          </a:p>
        </p:txBody>
      </p:sp>
      <p:sp>
        <p:nvSpPr>
          <p:cNvPr id="69" name="object 69"/>
          <p:cNvSpPr/>
          <p:nvPr/>
        </p:nvSpPr>
        <p:spPr>
          <a:xfrm>
            <a:off x="7062216" y="5914644"/>
            <a:ext cx="1051560" cy="224154"/>
          </a:xfrm>
          <a:custGeom>
            <a:avLst/>
            <a:gdLst/>
            <a:ahLst/>
            <a:cxnLst/>
            <a:rect l="l" t="t" r="r" b="b"/>
            <a:pathLst>
              <a:path w="1051559" h="224154">
                <a:moveTo>
                  <a:pt x="1051559" y="0"/>
                </a:moveTo>
                <a:lnTo>
                  <a:pt x="0" y="0"/>
                </a:lnTo>
                <a:lnTo>
                  <a:pt x="0" y="224027"/>
                </a:lnTo>
                <a:lnTo>
                  <a:pt x="1051559" y="224027"/>
                </a:lnTo>
                <a:lnTo>
                  <a:pt x="1051559" y="0"/>
                </a:lnTo>
                <a:close/>
              </a:path>
            </a:pathLst>
          </a:custGeom>
          <a:solidFill>
            <a:srgbClr val="404040"/>
          </a:solidFill>
        </p:spPr>
        <p:txBody>
          <a:bodyPr wrap="square" lIns="0" tIns="0" rIns="0" bIns="0" rtlCol="0"/>
          <a:lstStyle/>
          <a:p>
            <a:endParaRPr/>
          </a:p>
        </p:txBody>
      </p:sp>
      <p:sp>
        <p:nvSpPr>
          <p:cNvPr id="70" name="object 70"/>
          <p:cNvSpPr txBox="1"/>
          <p:nvPr/>
        </p:nvSpPr>
        <p:spPr>
          <a:xfrm>
            <a:off x="7196073" y="5924194"/>
            <a:ext cx="787400" cy="208279"/>
          </a:xfrm>
          <a:prstGeom prst="rect">
            <a:avLst/>
          </a:prstGeom>
        </p:spPr>
        <p:txBody>
          <a:bodyPr vert="horz" wrap="square" lIns="0" tIns="12700" rIns="0" bIns="0" rtlCol="0">
            <a:spAutoFit/>
          </a:bodyPr>
          <a:lstStyle/>
          <a:p>
            <a:pPr marL="12700">
              <a:lnSpc>
                <a:spcPct val="100000"/>
              </a:lnSpc>
              <a:spcBef>
                <a:spcPts val="100"/>
              </a:spcBef>
            </a:pPr>
            <a:r>
              <a:rPr sz="1200" spc="-10" dirty="0">
                <a:solidFill>
                  <a:srgbClr val="FFFFFF"/>
                </a:solidFill>
                <a:latin typeface="Meiryo UI"/>
                <a:cs typeface="Meiryo UI"/>
              </a:rPr>
              <a:t>最下流製品</a:t>
            </a:r>
            <a:endParaRPr sz="1200">
              <a:latin typeface="Meiryo UI"/>
              <a:cs typeface="Meiryo UI"/>
            </a:endParaRPr>
          </a:p>
        </p:txBody>
      </p:sp>
      <p:sp>
        <p:nvSpPr>
          <p:cNvPr id="71" name="object 71"/>
          <p:cNvSpPr/>
          <p:nvPr/>
        </p:nvSpPr>
        <p:spPr>
          <a:xfrm>
            <a:off x="8188452" y="5905500"/>
            <a:ext cx="1051560" cy="227329"/>
          </a:xfrm>
          <a:custGeom>
            <a:avLst/>
            <a:gdLst/>
            <a:ahLst/>
            <a:cxnLst/>
            <a:rect l="l" t="t" r="r" b="b"/>
            <a:pathLst>
              <a:path w="1051559" h="227329">
                <a:moveTo>
                  <a:pt x="1051559" y="0"/>
                </a:moveTo>
                <a:lnTo>
                  <a:pt x="0" y="0"/>
                </a:lnTo>
                <a:lnTo>
                  <a:pt x="0" y="227076"/>
                </a:lnTo>
                <a:lnTo>
                  <a:pt x="1051559" y="227076"/>
                </a:lnTo>
                <a:lnTo>
                  <a:pt x="1051559" y="0"/>
                </a:lnTo>
                <a:close/>
              </a:path>
            </a:pathLst>
          </a:custGeom>
          <a:solidFill>
            <a:srgbClr val="9E1312"/>
          </a:solidFill>
        </p:spPr>
        <p:txBody>
          <a:bodyPr wrap="square" lIns="0" tIns="0" rIns="0" bIns="0" rtlCol="0"/>
          <a:lstStyle/>
          <a:p>
            <a:endParaRPr/>
          </a:p>
        </p:txBody>
      </p:sp>
      <p:sp>
        <p:nvSpPr>
          <p:cNvPr id="72" name="object 72"/>
          <p:cNvSpPr txBox="1"/>
          <p:nvPr/>
        </p:nvSpPr>
        <p:spPr>
          <a:xfrm>
            <a:off x="8473820" y="5916269"/>
            <a:ext cx="482600" cy="208279"/>
          </a:xfrm>
          <a:prstGeom prst="rect">
            <a:avLst/>
          </a:prstGeom>
        </p:spPr>
        <p:txBody>
          <a:bodyPr vert="horz" wrap="square" lIns="0" tIns="12700" rIns="0" bIns="0" rtlCol="0">
            <a:spAutoFit/>
          </a:bodyPr>
          <a:lstStyle/>
          <a:p>
            <a:pPr marL="12700">
              <a:lnSpc>
                <a:spcPct val="100000"/>
              </a:lnSpc>
              <a:spcBef>
                <a:spcPts val="100"/>
              </a:spcBef>
            </a:pPr>
            <a:r>
              <a:rPr sz="1200" spc="-20" dirty="0">
                <a:solidFill>
                  <a:srgbClr val="FFFFFF"/>
                </a:solidFill>
                <a:latin typeface="Meiryo UI"/>
                <a:cs typeface="Meiryo UI"/>
              </a:rPr>
              <a:t>同一品</a:t>
            </a:r>
            <a:endParaRPr sz="1200">
              <a:latin typeface="Meiryo UI"/>
              <a:cs typeface="Meiryo UI"/>
            </a:endParaRPr>
          </a:p>
        </p:txBody>
      </p:sp>
      <p:sp>
        <p:nvSpPr>
          <p:cNvPr id="73" name="object 73"/>
          <p:cNvSpPr/>
          <p:nvPr/>
        </p:nvSpPr>
        <p:spPr>
          <a:xfrm>
            <a:off x="7062216" y="6214871"/>
            <a:ext cx="1051560" cy="224154"/>
          </a:xfrm>
          <a:custGeom>
            <a:avLst/>
            <a:gdLst/>
            <a:ahLst/>
            <a:cxnLst/>
            <a:rect l="l" t="t" r="r" b="b"/>
            <a:pathLst>
              <a:path w="1051559" h="224154">
                <a:moveTo>
                  <a:pt x="1051559" y="0"/>
                </a:moveTo>
                <a:lnTo>
                  <a:pt x="0" y="0"/>
                </a:lnTo>
                <a:lnTo>
                  <a:pt x="0" y="224027"/>
                </a:lnTo>
                <a:lnTo>
                  <a:pt x="1051559" y="224027"/>
                </a:lnTo>
                <a:lnTo>
                  <a:pt x="1051559" y="0"/>
                </a:lnTo>
                <a:close/>
              </a:path>
            </a:pathLst>
          </a:custGeom>
          <a:solidFill>
            <a:srgbClr val="0E466A"/>
          </a:solidFill>
        </p:spPr>
        <p:txBody>
          <a:bodyPr wrap="square" lIns="0" tIns="0" rIns="0" bIns="0" rtlCol="0"/>
          <a:lstStyle/>
          <a:p>
            <a:endParaRPr/>
          </a:p>
        </p:txBody>
      </p:sp>
      <p:sp>
        <p:nvSpPr>
          <p:cNvPr id="74" name="object 74"/>
          <p:cNvSpPr txBox="1"/>
          <p:nvPr/>
        </p:nvSpPr>
        <p:spPr>
          <a:xfrm>
            <a:off x="7348473" y="6224727"/>
            <a:ext cx="482600" cy="208279"/>
          </a:xfrm>
          <a:prstGeom prst="rect">
            <a:avLst/>
          </a:prstGeom>
        </p:spPr>
        <p:txBody>
          <a:bodyPr vert="horz" wrap="square" lIns="0" tIns="12700" rIns="0" bIns="0" rtlCol="0">
            <a:spAutoFit/>
          </a:bodyPr>
          <a:lstStyle/>
          <a:p>
            <a:pPr marL="12700">
              <a:lnSpc>
                <a:spcPct val="100000"/>
              </a:lnSpc>
              <a:spcBef>
                <a:spcPts val="100"/>
              </a:spcBef>
            </a:pPr>
            <a:r>
              <a:rPr sz="1200" spc="-20" dirty="0">
                <a:solidFill>
                  <a:srgbClr val="FFFFFF"/>
                </a:solidFill>
                <a:latin typeface="Meiryo UI"/>
                <a:cs typeface="Meiryo UI"/>
              </a:rPr>
              <a:t>同一品</a:t>
            </a:r>
            <a:endParaRPr sz="1200">
              <a:latin typeface="Meiryo UI"/>
              <a:cs typeface="Meiryo UI"/>
            </a:endParaRPr>
          </a:p>
        </p:txBody>
      </p:sp>
      <p:sp>
        <p:nvSpPr>
          <p:cNvPr id="75" name="object 75"/>
          <p:cNvSpPr/>
          <p:nvPr/>
        </p:nvSpPr>
        <p:spPr>
          <a:xfrm>
            <a:off x="8193023" y="6214871"/>
            <a:ext cx="1051560" cy="224154"/>
          </a:xfrm>
          <a:custGeom>
            <a:avLst/>
            <a:gdLst/>
            <a:ahLst/>
            <a:cxnLst/>
            <a:rect l="l" t="t" r="r" b="b"/>
            <a:pathLst>
              <a:path w="1051559" h="224154">
                <a:moveTo>
                  <a:pt x="1051559" y="0"/>
                </a:moveTo>
                <a:lnTo>
                  <a:pt x="0" y="0"/>
                </a:lnTo>
                <a:lnTo>
                  <a:pt x="0" y="224027"/>
                </a:lnTo>
                <a:lnTo>
                  <a:pt x="1051559" y="224027"/>
                </a:lnTo>
                <a:lnTo>
                  <a:pt x="1051559" y="0"/>
                </a:lnTo>
                <a:close/>
              </a:path>
            </a:pathLst>
          </a:custGeom>
          <a:solidFill>
            <a:srgbClr val="A9D18E"/>
          </a:solidFill>
        </p:spPr>
        <p:txBody>
          <a:bodyPr wrap="square" lIns="0" tIns="0" rIns="0" bIns="0" rtlCol="0"/>
          <a:lstStyle/>
          <a:p>
            <a:endParaRPr/>
          </a:p>
        </p:txBody>
      </p:sp>
      <p:sp>
        <p:nvSpPr>
          <p:cNvPr id="76" name="object 76"/>
          <p:cNvSpPr txBox="1"/>
          <p:nvPr/>
        </p:nvSpPr>
        <p:spPr>
          <a:xfrm>
            <a:off x="8402193" y="6224727"/>
            <a:ext cx="635000" cy="208279"/>
          </a:xfrm>
          <a:prstGeom prst="rect">
            <a:avLst/>
          </a:prstGeom>
        </p:spPr>
        <p:txBody>
          <a:bodyPr vert="horz" wrap="square" lIns="0" tIns="12700" rIns="0" bIns="0" rtlCol="0">
            <a:spAutoFit/>
          </a:bodyPr>
          <a:lstStyle/>
          <a:p>
            <a:pPr marL="12700">
              <a:lnSpc>
                <a:spcPct val="100000"/>
              </a:lnSpc>
              <a:spcBef>
                <a:spcPts val="100"/>
              </a:spcBef>
            </a:pPr>
            <a:r>
              <a:rPr sz="1200" spc="-15" dirty="0">
                <a:solidFill>
                  <a:srgbClr val="1A1A1A"/>
                </a:solidFill>
                <a:latin typeface="Meiryo UI"/>
                <a:cs typeface="Meiryo UI"/>
              </a:rPr>
              <a:t>調達部品</a:t>
            </a:r>
            <a:endParaRPr sz="1200">
              <a:latin typeface="Meiryo UI"/>
              <a:cs typeface="Meiryo UI"/>
            </a:endParaRPr>
          </a:p>
        </p:txBody>
      </p:sp>
      <p:grpSp>
        <p:nvGrpSpPr>
          <p:cNvPr id="77" name="object 77"/>
          <p:cNvGrpSpPr/>
          <p:nvPr/>
        </p:nvGrpSpPr>
        <p:grpSpPr>
          <a:xfrm>
            <a:off x="9457181" y="6009513"/>
            <a:ext cx="497205" cy="310515"/>
            <a:chOff x="9457181" y="6009513"/>
            <a:chExt cx="497205" cy="310515"/>
          </a:xfrm>
        </p:grpSpPr>
        <p:sp>
          <p:nvSpPr>
            <p:cNvPr id="78" name="object 78"/>
            <p:cNvSpPr/>
            <p:nvPr/>
          </p:nvSpPr>
          <p:spPr>
            <a:xfrm>
              <a:off x="9457181" y="6019038"/>
              <a:ext cx="467995" cy="0"/>
            </a:xfrm>
            <a:custGeom>
              <a:avLst/>
              <a:gdLst/>
              <a:ahLst/>
              <a:cxnLst/>
              <a:rect l="l" t="t" r="r" b="b"/>
              <a:pathLst>
                <a:path w="467995">
                  <a:moveTo>
                    <a:pt x="0" y="0"/>
                  </a:moveTo>
                  <a:lnTo>
                    <a:pt x="467995" y="0"/>
                  </a:lnTo>
                </a:path>
              </a:pathLst>
            </a:custGeom>
            <a:ln w="19050">
              <a:solidFill>
                <a:srgbClr val="FFC000"/>
              </a:solidFill>
            </a:ln>
          </p:spPr>
          <p:txBody>
            <a:bodyPr wrap="square" lIns="0" tIns="0" rIns="0" bIns="0" rtlCol="0"/>
            <a:lstStyle/>
            <a:p>
              <a:endParaRPr/>
            </a:p>
          </p:txBody>
        </p:sp>
        <p:sp>
          <p:nvSpPr>
            <p:cNvPr id="79" name="object 79"/>
            <p:cNvSpPr/>
            <p:nvPr/>
          </p:nvSpPr>
          <p:spPr>
            <a:xfrm>
              <a:off x="9486137" y="6310122"/>
              <a:ext cx="467995" cy="0"/>
            </a:xfrm>
            <a:custGeom>
              <a:avLst/>
              <a:gdLst/>
              <a:ahLst/>
              <a:cxnLst/>
              <a:rect l="l" t="t" r="r" b="b"/>
              <a:pathLst>
                <a:path w="467995">
                  <a:moveTo>
                    <a:pt x="0" y="0"/>
                  </a:moveTo>
                  <a:lnTo>
                    <a:pt x="467994" y="0"/>
                  </a:lnTo>
                </a:path>
              </a:pathLst>
            </a:custGeom>
            <a:ln w="19050">
              <a:solidFill>
                <a:srgbClr val="1283C7"/>
              </a:solidFill>
              <a:prstDash val="sysDash"/>
            </a:ln>
          </p:spPr>
          <p:txBody>
            <a:bodyPr wrap="square" lIns="0" tIns="0" rIns="0" bIns="0" rtlCol="0"/>
            <a:lstStyle/>
            <a:p>
              <a:endParaRPr/>
            </a:p>
          </p:txBody>
        </p:sp>
      </p:grpSp>
      <p:sp>
        <p:nvSpPr>
          <p:cNvPr id="80" name="object 80"/>
          <p:cNvSpPr txBox="1"/>
          <p:nvPr/>
        </p:nvSpPr>
        <p:spPr>
          <a:xfrm>
            <a:off x="9977373" y="5812027"/>
            <a:ext cx="1770380" cy="594995"/>
          </a:xfrm>
          <a:prstGeom prst="rect">
            <a:avLst/>
          </a:prstGeom>
        </p:spPr>
        <p:txBody>
          <a:bodyPr vert="horz" wrap="square" lIns="0" tIns="12700" rIns="0" bIns="0" rtlCol="0">
            <a:spAutoFit/>
          </a:bodyPr>
          <a:lstStyle/>
          <a:p>
            <a:pPr marL="12700" marR="5080">
              <a:lnSpc>
                <a:spcPct val="155700"/>
              </a:lnSpc>
              <a:spcBef>
                <a:spcPts val="100"/>
              </a:spcBef>
            </a:pPr>
            <a:r>
              <a:rPr sz="1200" spc="-15" dirty="0">
                <a:latin typeface="Meiryo UI"/>
                <a:cs typeface="Meiryo UI"/>
              </a:rPr>
              <a:t>製品と調達部品の構成関係事業者間の取引関係</a:t>
            </a:r>
            <a:endParaRPr sz="1200">
              <a:latin typeface="Meiryo UI"/>
              <a:cs typeface="Meiryo UI"/>
            </a:endParaRPr>
          </a:p>
        </p:txBody>
      </p:sp>
      <p:sp>
        <p:nvSpPr>
          <p:cNvPr id="81" name="object 81"/>
          <p:cNvSpPr txBox="1">
            <a:spLocks noGrp="1"/>
          </p:cNvSpPr>
          <p:nvPr>
            <p:ph type="sldNum" sz="quarter" idx="7"/>
          </p:nvPr>
        </p:nvSpPr>
        <p:spPr>
          <a:xfrm>
            <a:off x="11861418" y="6611742"/>
            <a:ext cx="176529" cy="139700"/>
          </a:xfrm>
          <a:prstGeom prst="rect">
            <a:avLst/>
          </a:prstGeom>
        </p:spPr>
        <p:txBody>
          <a:bodyPr vert="horz" wrap="square" lIns="0" tIns="0" rIns="0" bIns="0" rtlCol="0">
            <a:spAutoFit/>
          </a:bodyPr>
          <a:lstStyle>
            <a:defPPr>
              <a:defRPr kern="0"/>
            </a:defPPr>
            <a:lvl1pPr>
              <a:defRPr sz="800" b="0" i="0">
                <a:solidFill>
                  <a:srgbClr val="A6A6A6"/>
                </a:solidFill>
                <a:latin typeface="Arial"/>
                <a:cs typeface="Arial"/>
              </a:defRPr>
            </a:lvl1pPr>
          </a:lstStyle>
          <a:p>
            <a:pPr marL="12700">
              <a:lnSpc>
                <a:spcPct val="100000"/>
              </a:lnSpc>
              <a:spcBef>
                <a:spcPts val="25"/>
              </a:spcBef>
            </a:pPr>
            <a:fld id="{81D60167-4931-47E6-BA6A-407CBD079E47}" type="slidenum">
              <a:rPr lang="en-US" altLang="ja-JP" spc="-50" smtClean="0"/>
              <a:pPr marL="68580">
                <a:spcBef>
                  <a:spcPts val="25"/>
                </a:spcBef>
              </a:pPr>
              <a:t>16</a:t>
            </a:fld>
            <a:endParaRPr spc="-25" dirty="0"/>
          </a:p>
        </p:txBody>
      </p:sp>
      <p:sp>
        <p:nvSpPr>
          <p:cNvPr id="82" name="object 82"/>
          <p:cNvSpPr txBox="1">
            <a:spLocks noGrp="1"/>
          </p:cNvSpPr>
          <p:nvPr>
            <p:ph type="ftr" sz="quarter" idx="5"/>
          </p:nvPr>
        </p:nvSpPr>
        <p:spPr>
          <a:xfrm>
            <a:off x="10244455" y="6703531"/>
            <a:ext cx="1470025" cy="158115"/>
          </a:xfrm>
          <a:prstGeom prst="rect">
            <a:avLst/>
          </a:prstGeom>
        </p:spPr>
        <p:txBody>
          <a:bodyPr vert="horz" wrap="square" lIns="0" tIns="0" rIns="0" bIns="0" rtlCol="0">
            <a:spAutoFit/>
          </a:bodyPr>
          <a:lstStyle>
            <a:defPPr>
              <a:defRPr kern="0"/>
            </a:defPPr>
            <a:lvl1pPr>
              <a:defRPr sz="800" b="0" i="0">
                <a:solidFill>
                  <a:srgbClr val="A4A4A4"/>
                </a:solidFill>
                <a:latin typeface="メイリオ"/>
                <a:cs typeface="メイリオ"/>
              </a:defRPr>
            </a:lvl1pPr>
          </a:lstStyle>
          <a:p>
            <a:pPr marL="12700">
              <a:lnSpc>
                <a:spcPct val="100000"/>
              </a:lnSpc>
              <a:spcBef>
                <a:spcPts val="150"/>
              </a:spcBef>
            </a:pPr>
            <a:r>
              <a:rPr lang="en-US"/>
              <a:t>Copyright</a:t>
            </a:r>
            <a:r>
              <a:rPr lang="en-US" spc="-50"/>
              <a:t> </a:t>
            </a:r>
            <a:r>
              <a:rPr lang="en-US"/>
              <a:t>©</a:t>
            </a:r>
            <a:r>
              <a:rPr lang="en-US" spc="260"/>
              <a:t> </a:t>
            </a:r>
            <a:r>
              <a:rPr lang="en-US"/>
              <a:t>2024</a:t>
            </a:r>
            <a:r>
              <a:rPr lang="en-US" spc="-10"/>
              <a:t> METI/IPA</a:t>
            </a:r>
            <a:endParaRPr spc="-1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861418" y="6602069"/>
            <a:ext cx="138430" cy="147955"/>
          </a:xfrm>
          <a:prstGeom prst="rect">
            <a:avLst/>
          </a:prstGeom>
        </p:spPr>
        <p:txBody>
          <a:bodyPr vert="horz" wrap="square" lIns="0" tIns="12700" rIns="0" bIns="0" rtlCol="0">
            <a:spAutoFit/>
          </a:bodyPr>
          <a:lstStyle/>
          <a:p>
            <a:pPr marL="12700">
              <a:lnSpc>
                <a:spcPct val="100000"/>
              </a:lnSpc>
              <a:spcBef>
                <a:spcPts val="100"/>
              </a:spcBef>
            </a:pPr>
            <a:r>
              <a:rPr sz="800" spc="-25" dirty="0">
                <a:solidFill>
                  <a:srgbClr val="A6A6A6"/>
                </a:solidFill>
                <a:latin typeface="Arial"/>
                <a:cs typeface="Arial"/>
              </a:rPr>
              <a:t>19</a:t>
            </a:r>
            <a:endParaRPr sz="800">
              <a:latin typeface="Arial"/>
              <a:cs typeface="Arial"/>
            </a:endParaRPr>
          </a:p>
        </p:txBody>
      </p:sp>
      <p:sp>
        <p:nvSpPr>
          <p:cNvPr id="3" name="object 3"/>
          <p:cNvSpPr/>
          <p:nvPr/>
        </p:nvSpPr>
        <p:spPr>
          <a:xfrm>
            <a:off x="336804" y="679704"/>
            <a:ext cx="11520170" cy="38100"/>
          </a:xfrm>
          <a:custGeom>
            <a:avLst/>
            <a:gdLst/>
            <a:ahLst/>
            <a:cxnLst/>
            <a:rect l="l" t="t" r="r" b="b"/>
            <a:pathLst>
              <a:path w="11520170" h="38100">
                <a:moveTo>
                  <a:pt x="11519916" y="0"/>
                </a:moveTo>
                <a:lnTo>
                  <a:pt x="0" y="0"/>
                </a:lnTo>
                <a:lnTo>
                  <a:pt x="0" y="38100"/>
                </a:lnTo>
                <a:lnTo>
                  <a:pt x="11519916" y="38100"/>
                </a:lnTo>
                <a:lnTo>
                  <a:pt x="11519916" y="0"/>
                </a:lnTo>
                <a:close/>
              </a:path>
            </a:pathLst>
          </a:custGeom>
          <a:solidFill>
            <a:srgbClr val="1283C7"/>
          </a:solidFill>
        </p:spPr>
        <p:txBody>
          <a:bodyPr wrap="square" lIns="0" tIns="0" rIns="0" bIns="0" rtlCol="0"/>
          <a:lstStyle/>
          <a:p>
            <a:endParaRPr/>
          </a:p>
        </p:txBody>
      </p:sp>
      <p:pic>
        <p:nvPicPr>
          <p:cNvPr id="4" name="object 4"/>
          <p:cNvPicPr/>
          <p:nvPr/>
        </p:nvPicPr>
        <p:blipFill>
          <a:blip r:embed="rId2" cstate="print"/>
          <a:stretch>
            <a:fillRect/>
          </a:stretch>
        </p:blipFill>
        <p:spPr>
          <a:xfrm>
            <a:off x="10607759" y="251257"/>
            <a:ext cx="1242229" cy="328064"/>
          </a:xfrm>
          <a:prstGeom prst="rect">
            <a:avLst/>
          </a:prstGeom>
        </p:spPr>
      </p:pic>
      <p:sp>
        <p:nvSpPr>
          <p:cNvPr id="5" name="object 5"/>
          <p:cNvSpPr txBox="1">
            <a:spLocks noGrp="1"/>
          </p:cNvSpPr>
          <p:nvPr>
            <p:ph type="title"/>
          </p:nvPr>
        </p:nvSpPr>
        <p:spPr>
          <a:xfrm>
            <a:off x="303377" y="211962"/>
            <a:ext cx="9352915" cy="431800"/>
          </a:xfrm>
          <a:prstGeom prst="rect">
            <a:avLst/>
          </a:prstGeom>
        </p:spPr>
        <p:txBody>
          <a:bodyPr vert="horz" wrap="square" lIns="0" tIns="13970" rIns="0" bIns="0" rtlCol="0">
            <a:spAutoFit/>
          </a:bodyPr>
          <a:lstStyle/>
          <a:p>
            <a:pPr marL="12700">
              <a:lnSpc>
                <a:spcPct val="100000"/>
              </a:lnSpc>
              <a:spcBef>
                <a:spcPts val="110"/>
              </a:spcBef>
            </a:pPr>
            <a:r>
              <a:rPr sz="2650" spc="-10" dirty="0"/>
              <a:t>CFP</a:t>
            </a:r>
            <a:r>
              <a:rPr sz="2650" dirty="0"/>
              <a:t>・</a:t>
            </a:r>
            <a:r>
              <a:rPr sz="2650" spc="-10" dirty="0"/>
              <a:t>DD</a:t>
            </a:r>
            <a:r>
              <a:rPr sz="2650" spc="-5" dirty="0"/>
              <a:t>のトレーサビリティ確保のためのトレース情報管理</a:t>
            </a:r>
            <a:endParaRPr sz="2650"/>
          </a:p>
        </p:txBody>
      </p:sp>
      <p:sp>
        <p:nvSpPr>
          <p:cNvPr id="6" name="object 6"/>
          <p:cNvSpPr/>
          <p:nvPr/>
        </p:nvSpPr>
        <p:spPr>
          <a:xfrm>
            <a:off x="8889492" y="1376172"/>
            <a:ext cx="756285" cy="64135"/>
          </a:xfrm>
          <a:custGeom>
            <a:avLst/>
            <a:gdLst/>
            <a:ahLst/>
            <a:cxnLst/>
            <a:rect l="l" t="t" r="r" b="b"/>
            <a:pathLst>
              <a:path w="756284" h="64134">
                <a:moveTo>
                  <a:pt x="755903" y="0"/>
                </a:moveTo>
                <a:lnTo>
                  <a:pt x="0" y="0"/>
                </a:lnTo>
                <a:lnTo>
                  <a:pt x="0" y="64008"/>
                </a:lnTo>
                <a:lnTo>
                  <a:pt x="755903" y="64008"/>
                </a:lnTo>
                <a:lnTo>
                  <a:pt x="755903" y="0"/>
                </a:lnTo>
                <a:close/>
              </a:path>
            </a:pathLst>
          </a:custGeom>
          <a:solidFill>
            <a:srgbClr val="C8E8F9"/>
          </a:solidFill>
        </p:spPr>
        <p:txBody>
          <a:bodyPr wrap="square" lIns="0" tIns="0" rIns="0" bIns="0" rtlCol="0"/>
          <a:lstStyle/>
          <a:p>
            <a:endParaRPr/>
          </a:p>
        </p:txBody>
      </p:sp>
      <p:sp>
        <p:nvSpPr>
          <p:cNvPr id="7" name="object 7"/>
          <p:cNvSpPr/>
          <p:nvPr/>
        </p:nvSpPr>
        <p:spPr>
          <a:xfrm>
            <a:off x="5812535" y="1357883"/>
            <a:ext cx="757555" cy="71755"/>
          </a:xfrm>
          <a:custGeom>
            <a:avLst/>
            <a:gdLst/>
            <a:ahLst/>
            <a:cxnLst/>
            <a:rect l="l" t="t" r="r" b="b"/>
            <a:pathLst>
              <a:path w="757554" h="71755">
                <a:moveTo>
                  <a:pt x="757428" y="0"/>
                </a:moveTo>
                <a:lnTo>
                  <a:pt x="0" y="0"/>
                </a:lnTo>
                <a:lnTo>
                  <a:pt x="0" y="71627"/>
                </a:lnTo>
                <a:lnTo>
                  <a:pt x="757428" y="71627"/>
                </a:lnTo>
                <a:lnTo>
                  <a:pt x="757428" y="0"/>
                </a:lnTo>
                <a:close/>
              </a:path>
            </a:pathLst>
          </a:custGeom>
          <a:solidFill>
            <a:srgbClr val="C8E8F9"/>
          </a:solidFill>
        </p:spPr>
        <p:txBody>
          <a:bodyPr wrap="square" lIns="0" tIns="0" rIns="0" bIns="0" rtlCol="0"/>
          <a:lstStyle/>
          <a:p>
            <a:endParaRPr/>
          </a:p>
        </p:txBody>
      </p:sp>
      <p:sp>
        <p:nvSpPr>
          <p:cNvPr id="8" name="object 8"/>
          <p:cNvSpPr/>
          <p:nvPr/>
        </p:nvSpPr>
        <p:spPr>
          <a:xfrm>
            <a:off x="2862072" y="1376172"/>
            <a:ext cx="669290" cy="64135"/>
          </a:xfrm>
          <a:custGeom>
            <a:avLst/>
            <a:gdLst/>
            <a:ahLst/>
            <a:cxnLst/>
            <a:rect l="l" t="t" r="r" b="b"/>
            <a:pathLst>
              <a:path w="669289" h="64134">
                <a:moveTo>
                  <a:pt x="669036" y="0"/>
                </a:moveTo>
                <a:lnTo>
                  <a:pt x="0" y="0"/>
                </a:lnTo>
                <a:lnTo>
                  <a:pt x="0" y="64008"/>
                </a:lnTo>
                <a:lnTo>
                  <a:pt x="669036" y="64008"/>
                </a:lnTo>
                <a:lnTo>
                  <a:pt x="669036" y="0"/>
                </a:lnTo>
                <a:close/>
              </a:path>
            </a:pathLst>
          </a:custGeom>
          <a:solidFill>
            <a:srgbClr val="C8E8F9"/>
          </a:solidFill>
        </p:spPr>
        <p:txBody>
          <a:bodyPr wrap="square" lIns="0" tIns="0" rIns="0" bIns="0" rtlCol="0"/>
          <a:lstStyle/>
          <a:p>
            <a:endParaRPr/>
          </a:p>
        </p:txBody>
      </p:sp>
      <p:grpSp>
        <p:nvGrpSpPr>
          <p:cNvPr id="9" name="object 9"/>
          <p:cNvGrpSpPr/>
          <p:nvPr/>
        </p:nvGrpSpPr>
        <p:grpSpPr>
          <a:xfrm>
            <a:off x="763523" y="5536691"/>
            <a:ext cx="10968355" cy="1173480"/>
            <a:chOff x="763523" y="5536691"/>
            <a:chExt cx="10968355" cy="1173480"/>
          </a:xfrm>
        </p:grpSpPr>
        <p:sp>
          <p:nvSpPr>
            <p:cNvPr id="10" name="object 10"/>
            <p:cNvSpPr/>
            <p:nvPr/>
          </p:nvSpPr>
          <p:spPr>
            <a:xfrm>
              <a:off x="6886956" y="5655563"/>
              <a:ext cx="1766570" cy="375285"/>
            </a:xfrm>
            <a:custGeom>
              <a:avLst/>
              <a:gdLst/>
              <a:ahLst/>
              <a:cxnLst/>
              <a:rect l="l" t="t" r="r" b="b"/>
              <a:pathLst>
                <a:path w="1766570" h="375285">
                  <a:moveTo>
                    <a:pt x="1578864" y="0"/>
                  </a:moveTo>
                  <a:lnTo>
                    <a:pt x="187451" y="0"/>
                  </a:lnTo>
                  <a:lnTo>
                    <a:pt x="137627" y="6695"/>
                  </a:lnTo>
                  <a:lnTo>
                    <a:pt x="92851" y="25591"/>
                  </a:lnTo>
                  <a:lnTo>
                    <a:pt x="54911" y="54902"/>
                  </a:lnTo>
                  <a:lnTo>
                    <a:pt x="25597" y="92839"/>
                  </a:lnTo>
                  <a:lnTo>
                    <a:pt x="6697" y="137618"/>
                  </a:lnTo>
                  <a:lnTo>
                    <a:pt x="0" y="187452"/>
                  </a:lnTo>
                  <a:lnTo>
                    <a:pt x="6697" y="237285"/>
                  </a:lnTo>
                  <a:lnTo>
                    <a:pt x="25597" y="282064"/>
                  </a:lnTo>
                  <a:lnTo>
                    <a:pt x="54911" y="320001"/>
                  </a:lnTo>
                  <a:lnTo>
                    <a:pt x="92851" y="349312"/>
                  </a:lnTo>
                  <a:lnTo>
                    <a:pt x="137627" y="368208"/>
                  </a:lnTo>
                  <a:lnTo>
                    <a:pt x="187451" y="374904"/>
                  </a:lnTo>
                  <a:lnTo>
                    <a:pt x="1578864" y="374904"/>
                  </a:lnTo>
                  <a:lnTo>
                    <a:pt x="1628688" y="368208"/>
                  </a:lnTo>
                  <a:lnTo>
                    <a:pt x="1673464" y="349312"/>
                  </a:lnTo>
                  <a:lnTo>
                    <a:pt x="1711404" y="320001"/>
                  </a:lnTo>
                  <a:lnTo>
                    <a:pt x="1740718" y="282064"/>
                  </a:lnTo>
                  <a:lnTo>
                    <a:pt x="1759618" y="237285"/>
                  </a:lnTo>
                  <a:lnTo>
                    <a:pt x="1766316" y="187452"/>
                  </a:lnTo>
                  <a:lnTo>
                    <a:pt x="1759618" y="137618"/>
                  </a:lnTo>
                  <a:lnTo>
                    <a:pt x="1740718" y="92839"/>
                  </a:lnTo>
                  <a:lnTo>
                    <a:pt x="1711404" y="54902"/>
                  </a:lnTo>
                  <a:lnTo>
                    <a:pt x="1673464" y="25591"/>
                  </a:lnTo>
                  <a:lnTo>
                    <a:pt x="1628688" y="6695"/>
                  </a:lnTo>
                  <a:lnTo>
                    <a:pt x="1578864" y="0"/>
                  </a:lnTo>
                  <a:close/>
                </a:path>
              </a:pathLst>
            </a:custGeom>
            <a:solidFill>
              <a:srgbClr val="99A4FF"/>
            </a:solidFill>
          </p:spPr>
          <p:txBody>
            <a:bodyPr wrap="square" lIns="0" tIns="0" rIns="0" bIns="0" rtlCol="0"/>
            <a:lstStyle/>
            <a:p>
              <a:endParaRPr/>
            </a:p>
          </p:txBody>
        </p:sp>
        <p:sp>
          <p:nvSpPr>
            <p:cNvPr id="11" name="object 11"/>
            <p:cNvSpPr/>
            <p:nvPr/>
          </p:nvSpPr>
          <p:spPr>
            <a:xfrm>
              <a:off x="6886956" y="6335267"/>
              <a:ext cx="1766570" cy="375285"/>
            </a:xfrm>
            <a:custGeom>
              <a:avLst/>
              <a:gdLst/>
              <a:ahLst/>
              <a:cxnLst/>
              <a:rect l="l" t="t" r="r" b="b"/>
              <a:pathLst>
                <a:path w="1766570" h="375284">
                  <a:moveTo>
                    <a:pt x="1578864" y="0"/>
                  </a:moveTo>
                  <a:lnTo>
                    <a:pt x="187451" y="0"/>
                  </a:lnTo>
                  <a:lnTo>
                    <a:pt x="137627" y="6695"/>
                  </a:lnTo>
                  <a:lnTo>
                    <a:pt x="92851" y="25591"/>
                  </a:lnTo>
                  <a:lnTo>
                    <a:pt x="54911" y="54902"/>
                  </a:lnTo>
                  <a:lnTo>
                    <a:pt x="25597" y="92839"/>
                  </a:lnTo>
                  <a:lnTo>
                    <a:pt x="6697" y="137618"/>
                  </a:lnTo>
                  <a:lnTo>
                    <a:pt x="0" y="187451"/>
                  </a:lnTo>
                  <a:lnTo>
                    <a:pt x="6697" y="237285"/>
                  </a:lnTo>
                  <a:lnTo>
                    <a:pt x="25597" y="282064"/>
                  </a:lnTo>
                  <a:lnTo>
                    <a:pt x="54911" y="320001"/>
                  </a:lnTo>
                  <a:lnTo>
                    <a:pt x="92851" y="349312"/>
                  </a:lnTo>
                  <a:lnTo>
                    <a:pt x="137627" y="368208"/>
                  </a:lnTo>
                  <a:lnTo>
                    <a:pt x="187451" y="374903"/>
                  </a:lnTo>
                  <a:lnTo>
                    <a:pt x="1578864" y="374903"/>
                  </a:lnTo>
                  <a:lnTo>
                    <a:pt x="1628688" y="368208"/>
                  </a:lnTo>
                  <a:lnTo>
                    <a:pt x="1673464" y="349312"/>
                  </a:lnTo>
                  <a:lnTo>
                    <a:pt x="1711404" y="320001"/>
                  </a:lnTo>
                  <a:lnTo>
                    <a:pt x="1740718" y="282064"/>
                  </a:lnTo>
                  <a:lnTo>
                    <a:pt x="1759618" y="237285"/>
                  </a:lnTo>
                  <a:lnTo>
                    <a:pt x="1766316" y="187451"/>
                  </a:lnTo>
                  <a:lnTo>
                    <a:pt x="1759618" y="137618"/>
                  </a:lnTo>
                  <a:lnTo>
                    <a:pt x="1740718" y="92839"/>
                  </a:lnTo>
                  <a:lnTo>
                    <a:pt x="1711404" y="54902"/>
                  </a:lnTo>
                  <a:lnTo>
                    <a:pt x="1673464" y="25591"/>
                  </a:lnTo>
                  <a:lnTo>
                    <a:pt x="1628688" y="6695"/>
                  </a:lnTo>
                  <a:lnTo>
                    <a:pt x="1578864" y="0"/>
                  </a:lnTo>
                  <a:close/>
                </a:path>
              </a:pathLst>
            </a:custGeom>
            <a:solidFill>
              <a:srgbClr val="C55A11"/>
            </a:solidFill>
          </p:spPr>
          <p:txBody>
            <a:bodyPr wrap="square" lIns="0" tIns="0" rIns="0" bIns="0" rtlCol="0"/>
            <a:lstStyle/>
            <a:p>
              <a:endParaRPr/>
            </a:p>
          </p:txBody>
        </p:sp>
        <p:sp>
          <p:nvSpPr>
            <p:cNvPr id="12" name="object 12"/>
            <p:cNvSpPr/>
            <p:nvPr/>
          </p:nvSpPr>
          <p:spPr>
            <a:xfrm>
              <a:off x="3509772" y="5655563"/>
              <a:ext cx="1767839" cy="375285"/>
            </a:xfrm>
            <a:custGeom>
              <a:avLst/>
              <a:gdLst/>
              <a:ahLst/>
              <a:cxnLst/>
              <a:rect l="l" t="t" r="r" b="b"/>
              <a:pathLst>
                <a:path w="1767839" h="375285">
                  <a:moveTo>
                    <a:pt x="1580388" y="0"/>
                  </a:moveTo>
                  <a:lnTo>
                    <a:pt x="187451" y="0"/>
                  </a:lnTo>
                  <a:lnTo>
                    <a:pt x="137627" y="6695"/>
                  </a:lnTo>
                  <a:lnTo>
                    <a:pt x="92851" y="25591"/>
                  </a:lnTo>
                  <a:lnTo>
                    <a:pt x="54911" y="54902"/>
                  </a:lnTo>
                  <a:lnTo>
                    <a:pt x="25597" y="92839"/>
                  </a:lnTo>
                  <a:lnTo>
                    <a:pt x="6697" y="137618"/>
                  </a:lnTo>
                  <a:lnTo>
                    <a:pt x="0" y="187452"/>
                  </a:lnTo>
                  <a:lnTo>
                    <a:pt x="6697" y="237285"/>
                  </a:lnTo>
                  <a:lnTo>
                    <a:pt x="25597" y="282064"/>
                  </a:lnTo>
                  <a:lnTo>
                    <a:pt x="54911" y="320001"/>
                  </a:lnTo>
                  <a:lnTo>
                    <a:pt x="92851" y="349312"/>
                  </a:lnTo>
                  <a:lnTo>
                    <a:pt x="137627" y="368208"/>
                  </a:lnTo>
                  <a:lnTo>
                    <a:pt x="187451" y="374904"/>
                  </a:lnTo>
                  <a:lnTo>
                    <a:pt x="1580388" y="374904"/>
                  </a:lnTo>
                  <a:lnTo>
                    <a:pt x="1630212" y="368208"/>
                  </a:lnTo>
                  <a:lnTo>
                    <a:pt x="1674988" y="349312"/>
                  </a:lnTo>
                  <a:lnTo>
                    <a:pt x="1712928" y="320001"/>
                  </a:lnTo>
                  <a:lnTo>
                    <a:pt x="1742242" y="282064"/>
                  </a:lnTo>
                  <a:lnTo>
                    <a:pt x="1761142" y="237285"/>
                  </a:lnTo>
                  <a:lnTo>
                    <a:pt x="1767839" y="187452"/>
                  </a:lnTo>
                  <a:lnTo>
                    <a:pt x="1761142" y="137618"/>
                  </a:lnTo>
                  <a:lnTo>
                    <a:pt x="1742242" y="92839"/>
                  </a:lnTo>
                  <a:lnTo>
                    <a:pt x="1712928" y="54902"/>
                  </a:lnTo>
                  <a:lnTo>
                    <a:pt x="1674988" y="25591"/>
                  </a:lnTo>
                  <a:lnTo>
                    <a:pt x="1630212" y="6695"/>
                  </a:lnTo>
                  <a:lnTo>
                    <a:pt x="1580388" y="0"/>
                  </a:lnTo>
                  <a:close/>
                </a:path>
              </a:pathLst>
            </a:custGeom>
            <a:solidFill>
              <a:srgbClr val="C5DFB4"/>
            </a:solidFill>
          </p:spPr>
          <p:txBody>
            <a:bodyPr wrap="square" lIns="0" tIns="0" rIns="0" bIns="0" rtlCol="0"/>
            <a:lstStyle/>
            <a:p>
              <a:endParaRPr/>
            </a:p>
          </p:txBody>
        </p:sp>
        <p:sp>
          <p:nvSpPr>
            <p:cNvPr id="13" name="object 13"/>
            <p:cNvSpPr/>
            <p:nvPr/>
          </p:nvSpPr>
          <p:spPr>
            <a:xfrm>
              <a:off x="861059" y="5661659"/>
              <a:ext cx="1766570" cy="375285"/>
            </a:xfrm>
            <a:custGeom>
              <a:avLst/>
              <a:gdLst/>
              <a:ahLst/>
              <a:cxnLst/>
              <a:rect l="l" t="t" r="r" b="b"/>
              <a:pathLst>
                <a:path w="1766570" h="375285">
                  <a:moveTo>
                    <a:pt x="1578864" y="0"/>
                  </a:moveTo>
                  <a:lnTo>
                    <a:pt x="187452" y="0"/>
                  </a:lnTo>
                  <a:lnTo>
                    <a:pt x="137618" y="6695"/>
                  </a:lnTo>
                  <a:lnTo>
                    <a:pt x="92839" y="25591"/>
                  </a:lnTo>
                  <a:lnTo>
                    <a:pt x="54902" y="54902"/>
                  </a:lnTo>
                  <a:lnTo>
                    <a:pt x="25591" y="92839"/>
                  </a:lnTo>
                  <a:lnTo>
                    <a:pt x="6695" y="137618"/>
                  </a:lnTo>
                  <a:lnTo>
                    <a:pt x="0" y="187451"/>
                  </a:lnTo>
                  <a:lnTo>
                    <a:pt x="6695" y="237285"/>
                  </a:lnTo>
                  <a:lnTo>
                    <a:pt x="25591" y="282064"/>
                  </a:lnTo>
                  <a:lnTo>
                    <a:pt x="54902" y="320001"/>
                  </a:lnTo>
                  <a:lnTo>
                    <a:pt x="92839" y="349312"/>
                  </a:lnTo>
                  <a:lnTo>
                    <a:pt x="137618" y="368208"/>
                  </a:lnTo>
                  <a:lnTo>
                    <a:pt x="187452" y="374903"/>
                  </a:lnTo>
                  <a:lnTo>
                    <a:pt x="1578864" y="374903"/>
                  </a:lnTo>
                  <a:lnTo>
                    <a:pt x="1628688" y="368208"/>
                  </a:lnTo>
                  <a:lnTo>
                    <a:pt x="1673464" y="349312"/>
                  </a:lnTo>
                  <a:lnTo>
                    <a:pt x="1711404" y="320001"/>
                  </a:lnTo>
                  <a:lnTo>
                    <a:pt x="1740718" y="282064"/>
                  </a:lnTo>
                  <a:lnTo>
                    <a:pt x="1759618" y="237285"/>
                  </a:lnTo>
                  <a:lnTo>
                    <a:pt x="1766315" y="187451"/>
                  </a:lnTo>
                  <a:lnTo>
                    <a:pt x="1759618" y="137618"/>
                  </a:lnTo>
                  <a:lnTo>
                    <a:pt x="1740718" y="92839"/>
                  </a:lnTo>
                  <a:lnTo>
                    <a:pt x="1711404" y="54902"/>
                  </a:lnTo>
                  <a:lnTo>
                    <a:pt x="1673464" y="25591"/>
                  </a:lnTo>
                  <a:lnTo>
                    <a:pt x="1628688" y="6695"/>
                  </a:lnTo>
                  <a:lnTo>
                    <a:pt x="1578864" y="0"/>
                  </a:lnTo>
                  <a:close/>
                </a:path>
              </a:pathLst>
            </a:custGeom>
            <a:solidFill>
              <a:srgbClr val="F8CAAC"/>
            </a:solidFill>
          </p:spPr>
          <p:txBody>
            <a:bodyPr wrap="square" lIns="0" tIns="0" rIns="0" bIns="0" rtlCol="0"/>
            <a:lstStyle/>
            <a:p>
              <a:endParaRPr/>
            </a:p>
          </p:txBody>
        </p:sp>
        <p:sp>
          <p:nvSpPr>
            <p:cNvPr id="14" name="object 14"/>
            <p:cNvSpPr/>
            <p:nvPr/>
          </p:nvSpPr>
          <p:spPr>
            <a:xfrm>
              <a:off x="763524" y="5536704"/>
              <a:ext cx="10968355" cy="83820"/>
            </a:xfrm>
            <a:custGeom>
              <a:avLst/>
              <a:gdLst/>
              <a:ahLst/>
              <a:cxnLst/>
              <a:rect l="l" t="t" r="r" b="b"/>
              <a:pathLst>
                <a:path w="10968355" h="83820">
                  <a:moveTo>
                    <a:pt x="1972056" y="0"/>
                  </a:moveTo>
                  <a:lnTo>
                    <a:pt x="0" y="0"/>
                  </a:lnTo>
                  <a:lnTo>
                    <a:pt x="0" y="83807"/>
                  </a:lnTo>
                  <a:lnTo>
                    <a:pt x="1972056" y="83807"/>
                  </a:lnTo>
                  <a:lnTo>
                    <a:pt x="1972056" y="0"/>
                  </a:lnTo>
                  <a:close/>
                </a:path>
                <a:path w="10968355" h="83820">
                  <a:moveTo>
                    <a:pt x="4698492" y="0"/>
                  </a:moveTo>
                  <a:lnTo>
                    <a:pt x="2642616" y="0"/>
                  </a:lnTo>
                  <a:lnTo>
                    <a:pt x="2642616" y="83807"/>
                  </a:lnTo>
                  <a:lnTo>
                    <a:pt x="4698492" y="83807"/>
                  </a:lnTo>
                  <a:lnTo>
                    <a:pt x="4698492" y="0"/>
                  </a:lnTo>
                  <a:close/>
                </a:path>
                <a:path w="10968355" h="83820">
                  <a:moveTo>
                    <a:pt x="10968228" y="0"/>
                  </a:moveTo>
                  <a:lnTo>
                    <a:pt x="8987028" y="0"/>
                  </a:lnTo>
                  <a:lnTo>
                    <a:pt x="8987028" y="83807"/>
                  </a:lnTo>
                  <a:lnTo>
                    <a:pt x="10968228" y="83807"/>
                  </a:lnTo>
                  <a:lnTo>
                    <a:pt x="10968228" y="0"/>
                  </a:lnTo>
                  <a:close/>
                </a:path>
              </a:pathLst>
            </a:custGeom>
            <a:solidFill>
              <a:srgbClr val="D9D9D9"/>
            </a:solidFill>
          </p:spPr>
          <p:txBody>
            <a:bodyPr wrap="square" lIns="0" tIns="0" rIns="0" bIns="0" rtlCol="0"/>
            <a:lstStyle/>
            <a:p>
              <a:endParaRPr/>
            </a:p>
          </p:txBody>
        </p:sp>
      </p:grpSp>
      <p:sp>
        <p:nvSpPr>
          <p:cNvPr id="15" name="object 15"/>
          <p:cNvSpPr/>
          <p:nvPr/>
        </p:nvSpPr>
        <p:spPr>
          <a:xfrm>
            <a:off x="719327" y="1376172"/>
            <a:ext cx="2016760" cy="82550"/>
          </a:xfrm>
          <a:custGeom>
            <a:avLst/>
            <a:gdLst/>
            <a:ahLst/>
            <a:cxnLst/>
            <a:rect l="l" t="t" r="r" b="b"/>
            <a:pathLst>
              <a:path w="2016760" h="82550">
                <a:moveTo>
                  <a:pt x="2016252" y="0"/>
                </a:moveTo>
                <a:lnTo>
                  <a:pt x="0" y="0"/>
                </a:lnTo>
                <a:lnTo>
                  <a:pt x="0" y="82296"/>
                </a:lnTo>
                <a:lnTo>
                  <a:pt x="2016252" y="82296"/>
                </a:lnTo>
                <a:lnTo>
                  <a:pt x="2016252" y="0"/>
                </a:lnTo>
                <a:close/>
              </a:path>
            </a:pathLst>
          </a:custGeom>
          <a:solidFill>
            <a:srgbClr val="D9D9D9"/>
          </a:solidFill>
        </p:spPr>
        <p:txBody>
          <a:bodyPr wrap="square" lIns="0" tIns="0" rIns="0" bIns="0" rtlCol="0"/>
          <a:lstStyle/>
          <a:p>
            <a:endParaRPr/>
          </a:p>
        </p:txBody>
      </p:sp>
      <p:sp>
        <p:nvSpPr>
          <p:cNvPr id="16" name="object 16"/>
          <p:cNvSpPr/>
          <p:nvPr/>
        </p:nvSpPr>
        <p:spPr>
          <a:xfrm>
            <a:off x="714756" y="1530095"/>
            <a:ext cx="2042160" cy="447040"/>
          </a:xfrm>
          <a:custGeom>
            <a:avLst/>
            <a:gdLst/>
            <a:ahLst/>
            <a:cxnLst/>
            <a:rect l="l" t="t" r="r" b="b"/>
            <a:pathLst>
              <a:path w="2042160" h="447039">
                <a:moveTo>
                  <a:pt x="819912" y="0"/>
                </a:moveTo>
                <a:lnTo>
                  <a:pt x="0" y="0"/>
                </a:lnTo>
                <a:lnTo>
                  <a:pt x="0" y="446532"/>
                </a:lnTo>
                <a:lnTo>
                  <a:pt x="819912" y="446532"/>
                </a:lnTo>
                <a:lnTo>
                  <a:pt x="819912" y="0"/>
                </a:lnTo>
                <a:close/>
              </a:path>
              <a:path w="2042160" h="447039">
                <a:moveTo>
                  <a:pt x="2042147" y="0"/>
                </a:moveTo>
                <a:lnTo>
                  <a:pt x="1237488" y="0"/>
                </a:lnTo>
                <a:lnTo>
                  <a:pt x="1237488" y="446532"/>
                </a:lnTo>
                <a:lnTo>
                  <a:pt x="2042147" y="446532"/>
                </a:lnTo>
                <a:lnTo>
                  <a:pt x="2042147" y="0"/>
                </a:lnTo>
                <a:close/>
              </a:path>
            </a:pathLst>
          </a:custGeom>
          <a:solidFill>
            <a:srgbClr val="F8CAAC"/>
          </a:solidFill>
        </p:spPr>
        <p:txBody>
          <a:bodyPr wrap="square" lIns="0" tIns="0" rIns="0" bIns="0" rtlCol="0"/>
          <a:lstStyle/>
          <a:p>
            <a:endParaRPr/>
          </a:p>
        </p:txBody>
      </p:sp>
      <p:sp>
        <p:nvSpPr>
          <p:cNvPr id="17" name="object 17"/>
          <p:cNvSpPr txBox="1"/>
          <p:nvPr/>
        </p:nvSpPr>
        <p:spPr>
          <a:xfrm>
            <a:off x="1996185" y="1564005"/>
            <a:ext cx="716280" cy="284480"/>
          </a:xfrm>
          <a:prstGeom prst="rect">
            <a:avLst/>
          </a:prstGeom>
        </p:spPr>
        <p:txBody>
          <a:bodyPr vert="horz" wrap="square" lIns="0" tIns="13335" rIns="0" bIns="0" rtlCol="0">
            <a:spAutoFit/>
          </a:bodyPr>
          <a:lstStyle/>
          <a:p>
            <a:pPr marL="1270" algn="ctr">
              <a:lnSpc>
                <a:spcPts val="960"/>
              </a:lnSpc>
              <a:spcBef>
                <a:spcPts val="105"/>
              </a:spcBef>
            </a:pPr>
            <a:r>
              <a:rPr sz="800" spc="-15" dirty="0">
                <a:solidFill>
                  <a:srgbClr val="1A1A1A"/>
                </a:solidFill>
                <a:latin typeface="Meiryo UI"/>
                <a:cs typeface="Meiryo UI"/>
              </a:rPr>
              <a:t>調達部品</a:t>
            </a:r>
            <a:endParaRPr sz="800">
              <a:latin typeface="Meiryo UI"/>
              <a:cs typeface="Meiryo UI"/>
            </a:endParaRPr>
          </a:p>
          <a:p>
            <a:pPr algn="ctr">
              <a:lnSpc>
                <a:spcPts val="1080"/>
              </a:lnSpc>
            </a:pPr>
            <a:r>
              <a:rPr sz="900" spc="-20" dirty="0">
                <a:solidFill>
                  <a:srgbClr val="1A1A1A"/>
                </a:solidFill>
                <a:latin typeface="Meiryo UI"/>
                <a:cs typeface="Meiryo UI"/>
              </a:rPr>
              <a:t>トレース識別子</a:t>
            </a:r>
            <a:endParaRPr sz="900">
              <a:latin typeface="Meiryo UI"/>
              <a:cs typeface="Meiryo UI"/>
            </a:endParaRPr>
          </a:p>
        </p:txBody>
      </p:sp>
      <p:sp>
        <p:nvSpPr>
          <p:cNvPr id="18" name="object 18"/>
          <p:cNvSpPr/>
          <p:nvPr/>
        </p:nvSpPr>
        <p:spPr>
          <a:xfrm>
            <a:off x="3630167" y="1357883"/>
            <a:ext cx="2057400" cy="82550"/>
          </a:xfrm>
          <a:custGeom>
            <a:avLst/>
            <a:gdLst/>
            <a:ahLst/>
            <a:cxnLst/>
            <a:rect l="l" t="t" r="r" b="b"/>
            <a:pathLst>
              <a:path w="2057400" h="82550">
                <a:moveTo>
                  <a:pt x="2057400" y="0"/>
                </a:moveTo>
                <a:lnTo>
                  <a:pt x="0" y="0"/>
                </a:lnTo>
                <a:lnTo>
                  <a:pt x="0" y="82296"/>
                </a:lnTo>
                <a:lnTo>
                  <a:pt x="2057400" y="82296"/>
                </a:lnTo>
                <a:lnTo>
                  <a:pt x="2057400" y="0"/>
                </a:lnTo>
                <a:close/>
              </a:path>
            </a:pathLst>
          </a:custGeom>
          <a:solidFill>
            <a:srgbClr val="D9D9D9"/>
          </a:solidFill>
        </p:spPr>
        <p:txBody>
          <a:bodyPr wrap="square" lIns="0" tIns="0" rIns="0" bIns="0" rtlCol="0"/>
          <a:lstStyle/>
          <a:p>
            <a:endParaRPr/>
          </a:p>
        </p:txBody>
      </p:sp>
      <p:grpSp>
        <p:nvGrpSpPr>
          <p:cNvPr id="19" name="object 19"/>
          <p:cNvGrpSpPr/>
          <p:nvPr/>
        </p:nvGrpSpPr>
        <p:grpSpPr>
          <a:xfrm>
            <a:off x="3645408" y="1528572"/>
            <a:ext cx="5039995" cy="447040"/>
            <a:chOff x="3645408" y="1528572"/>
            <a:chExt cx="5039995" cy="447040"/>
          </a:xfrm>
        </p:grpSpPr>
        <p:sp>
          <p:nvSpPr>
            <p:cNvPr id="20" name="object 20"/>
            <p:cNvSpPr/>
            <p:nvPr/>
          </p:nvSpPr>
          <p:spPr>
            <a:xfrm>
              <a:off x="3645408" y="1530095"/>
              <a:ext cx="1927860" cy="445134"/>
            </a:xfrm>
            <a:custGeom>
              <a:avLst/>
              <a:gdLst/>
              <a:ahLst/>
              <a:cxnLst/>
              <a:rect l="l" t="t" r="r" b="b"/>
              <a:pathLst>
                <a:path w="1927860" h="445135">
                  <a:moveTo>
                    <a:pt x="801624" y="0"/>
                  </a:moveTo>
                  <a:lnTo>
                    <a:pt x="0" y="0"/>
                  </a:lnTo>
                  <a:lnTo>
                    <a:pt x="0" y="445008"/>
                  </a:lnTo>
                  <a:lnTo>
                    <a:pt x="801624" y="445008"/>
                  </a:lnTo>
                  <a:lnTo>
                    <a:pt x="801624" y="0"/>
                  </a:lnTo>
                  <a:close/>
                </a:path>
                <a:path w="1927860" h="445135">
                  <a:moveTo>
                    <a:pt x="1927860" y="0"/>
                  </a:moveTo>
                  <a:lnTo>
                    <a:pt x="1109472" y="0"/>
                  </a:lnTo>
                  <a:lnTo>
                    <a:pt x="1109472" y="445008"/>
                  </a:lnTo>
                  <a:lnTo>
                    <a:pt x="1927860" y="445008"/>
                  </a:lnTo>
                  <a:lnTo>
                    <a:pt x="1927860" y="0"/>
                  </a:lnTo>
                  <a:close/>
                </a:path>
              </a:pathLst>
            </a:custGeom>
            <a:solidFill>
              <a:srgbClr val="C5DFB4"/>
            </a:solidFill>
          </p:spPr>
          <p:txBody>
            <a:bodyPr wrap="square" lIns="0" tIns="0" rIns="0" bIns="0" rtlCol="0"/>
            <a:lstStyle/>
            <a:p>
              <a:endParaRPr/>
            </a:p>
          </p:txBody>
        </p:sp>
        <p:sp>
          <p:nvSpPr>
            <p:cNvPr id="21" name="object 21"/>
            <p:cNvSpPr/>
            <p:nvPr/>
          </p:nvSpPr>
          <p:spPr>
            <a:xfrm>
              <a:off x="6743700" y="1528571"/>
              <a:ext cx="1941830" cy="447040"/>
            </a:xfrm>
            <a:custGeom>
              <a:avLst/>
              <a:gdLst/>
              <a:ahLst/>
              <a:cxnLst/>
              <a:rect l="l" t="t" r="r" b="b"/>
              <a:pathLst>
                <a:path w="1941829" h="447039">
                  <a:moveTo>
                    <a:pt x="765048" y="0"/>
                  </a:moveTo>
                  <a:lnTo>
                    <a:pt x="0" y="0"/>
                  </a:lnTo>
                  <a:lnTo>
                    <a:pt x="0" y="446532"/>
                  </a:lnTo>
                  <a:lnTo>
                    <a:pt x="765048" y="446532"/>
                  </a:lnTo>
                  <a:lnTo>
                    <a:pt x="765048" y="0"/>
                  </a:lnTo>
                  <a:close/>
                </a:path>
                <a:path w="1941829" h="447039">
                  <a:moveTo>
                    <a:pt x="1941576" y="0"/>
                  </a:moveTo>
                  <a:lnTo>
                    <a:pt x="1167384" y="0"/>
                  </a:lnTo>
                  <a:lnTo>
                    <a:pt x="1167384" y="446532"/>
                  </a:lnTo>
                  <a:lnTo>
                    <a:pt x="1941576" y="446532"/>
                  </a:lnTo>
                  <a:lnTo>
                    <a:pt x="1941576" y="0"/>
                  </a:lnTo>
                  <a:close/>
                </a:path>
              </a:pathLst>
            </a:custGeom>
            <a:solidFill>
              <a:srgbClr val="99A4FF"/>
            </a:solidFill>
          </p:spPr>
          <p:txBody>
            <a:bodyPr wrap="square" lIns="0" tIns="0" rIns="0" bIns="0" rtlCol="0"/>
            <a:lstStyle/>
            <a:p>
              <a:endParaRPr/>
            </a:p>
          </p:txBody>
        </p:sp>
      </p:grpSp>
      <p:sp>
        <p:nvSpPr>
          <p:cNvPr id="22" name="object 22"/>
          <p:cNvSpPr txBox="1"/>
          <p:nvPr/>
        </p:nvSpPr>
        <p:spPr>
          <a:xfrm>
            <a:off x="7940420" y="1562862"/>
            <a:ext cx="716280" cy="284480"/>
          </a:xfrm>
          <a:prstGeom prst="rect">
            <a:avLst/>
          </a:prstGeom>
        </p:spPr>
        <p:txBody>
          <a:bodyPr vert="horz" wrap="square" lIns="0" tIns="13335" rIns="0" bIns="0" rtlCol="0">
            <a:spAutoFit/>
          </a:bodyPr>
          <a:lstStyle/>
          <a:p>
            <a:pPr marL="1270" algn="ctr">
              <a:lnSpc>
                <a:spcPts val="960"/>
              </a:lnSpc>
              <a:spcBef>
                <a:spcPts val="105"/>
              </a:spcBef>
            </a:pPr>
            <a:r>
              <a:rPr sz="800" spc="-15" dirty="0">
                <a:solidFill>
                  <a:srgbClr val="1A1A1A"/>
                </a:solidFill>
                <a:latin typeface="Meiryo UI"/>
                <a:cs typeface="Meiryo UI"/>
              </a:rPr>
              <a:t>調達部品</a:t>
            </a:r>
            <a:endParaRPr sz="800">
              <a:latin typeface="Meiryo UI"/>
              <a:cs typeface="Meiryo UI"/>
            </a:endParaRPr>
          </a:p>
          <a:p>
            <a:pPr algn="ctr">
              <a:lnSpc>
                <a:spcPts val="1080"/>
              </a:lnSpc>
            </a:pPr>
            <a:r>
              <a:rPr sz="900" spc="-20" dirty="0">
                <a:solidFill>
                  <a:srgbClr val="1A1A1A"/>
                </a:solidFill>
                <a:latin typeface="Meiryo UI"/>
                <a:cs typeface="Meiryo UI"/>
              </a:rPr>
              <a:t>トレース識別子</a:t>
            </a:r>
            <a:endParaRPr sz="900">
              <a:latin typeface="Meiryo UI"/>
              <a:cs typeface="Meiryo UI"/>
            </a:endParaRPr>
          </a:p>
        </p:txBody>
      </p:sp>
      <p:sp>
        <p:nvSpPr>
          <p:cNvPr id="23" name="object 23"/>
          <p:cNvSpPr/>
          <p:nvPr/>
        </p:nvSpPr>
        <p:spPr>
          <a:xfrm>
            <a:off x="9752076" y="1376172"/>
            <a:ext cx="1981200" cy="82550"/>
          </a:xfrm>
          <a:custGeom>
            <a:avLst/>
            <a:gdLst/>
            <a:ahLst/>
            <a:cxnLst/>
            <a:rect l="l" t="t" r="r" b="b"/>
            <a:pathLst>
              <a:path w="1981200" h="82550">
                <a:moveTo>
                  <a:pt x="1981200" y="0"/>
                </a:moveTo>
                <a:lnTo>
                  <a:pt x="0" y="0"/>
                </a:lnTo>
                <a:lnTo>
                  <a:pt x="0" y="82296"/>
                </a:lnTo>
                <a:lnTo>
                  <a:pt x="1981200" y="82296"/>
                </a:lnTo>
                <a:lnTo>
                  <a:pt x="1981200" y="0"/>
                </a:lnTo>
                <a:close/>
              </a:path>
            </a:pathLst>
          </a:custGeom>
          <a:solidFill>
            <a:srgbClr val="D9D9D9"/>
          </a:solidFill>
        </p:spPr>
        <p:txBody>
          <a:bodyPr wrap="square" lIns="0" tIns="0" rIns="0" bIns="0" rtlCol="0"/>
          <a:lstStyle/>
          <a:p>
            <a:endParaRPr/>
          </a:p>
        </p:txBody>
      </p:sp>
      <p:grpSp>
        <p:nvGrpSpPr>
          <p:cNvPr id="24" name="object 24"/>
          <p:cNvGrpSpPr/>
          <p:nvPr/>
        </p:nvGrpSpPr>
        <p:grpSpPr>
          <a:xfrm>
            <a:off x="1529905" y="1520952"/>
            <a:ext cx="9011920" cy="3359150"/>
            <a:chOff x="1529905" y="1520952"/>
            <a:chExt cx="9011920" cy="3359150"/>
          </a:xfrm>
        </p:grpSpPr>
        <p:sp>
          <p:nvSpPr>
            <p:cNvPr id="25" name="object 25"/>
            <p:cNvSpPr/>
            <p:nvPr/>
          </p:nvSpPr>
          <p:spPr>
            <a:xfrm>
              <a:off x="9771887" y="1520952"/>
              <a:ext cx="769620" cy="447040"/>
            </a:xfrm>
            <a:custGeom>
              <a:avLst/>
              <a:gdLst/>
              <a:ahLst/>
              <a:cxnLst/>
              <a:rect l="l" t="t" r="r" b="b"/>
              <a:pathLst>
                <a:path w="769620" h="447039">
                  <a:moveTo>
                    <a:pt x="769620" y="0"/>
                  </a:moveTo>
                  <a:lnTo>
                    <a:pt x="0" y="0"/>
                  </a:lnTo>
                  <a:lnTo>
                    <a:pt x="0" y="446532"/>
                  </a:lnTo>
                  <a:lnTo>
                    <a:pt x="769620" y="446532"/>
                  </a:lnTo>
                  <a:lnTo>
                    <a:pt x="769620" y="0"/>
                  </a:lnTo>
                  <a:close/>
                </a:path>
              </a:pathLst>
            </a:custGeom>
            <a:solidFill>
              <a:srgbClr val="8ED4FB"/>
            </a:solidFill>
          </p:spPr>
          <p:txBody>
            <a:bodyPr wrap="square" lIns="0" tIns="0" rIns="0" bIns="0" rtlCol="0"/>
            <a:lstStyle/>
            <a:p>
              <a:endParaRPr/>
            </a:p>
          </p:txBody>
        </p:sp>
        <p:sp>
          <p:nvSpPr>
            <p:cNvPr id="26" name="object 26"/>
            <p:cNvSpPr/>
            <p:nvPr/>
          </p:nvSpPr>
          <p:spPr>
            <a:xfrm>
              <a:off x="1534667" y="1754124"/>
              <a:ext cx="418465" cy="621665"/>
            </a:xfrm>
            <a:custGeom>
              <a:avLst/>
              <a:gdLst/>
              <a:ahLst/>
              <a:cxnLst/>
              <a:rect l="l" t="t" r="r" b="b"/>
              <a:pathLst>
                <a:path w="418464" h="621664">
                  <a:moveTo>
                    <a:pt x="0" y="0"/>
                  </a:moveTo>
                  <a:lnTo>
                    <a:pt x="209042" y="0"/>
                  </a:lnTo>
                  <a:lnTo>
                    <a:pt x="209042" y="621664"/>
                  </a:lnTo>
                  <a:lnTo>
                    <a:pt x="417956" y="621664"/>
                  </a:lnTo>
                </a:path>
                <a:path w="418464" h="621664">
                  <a:moveTo>
                    <a:pt x="0" y="126"/>
                  </a:moveTo>
                  <a:lnTo>
                    <a:pt x="417956" y="0"/>
                  </a:lnTo>
                </a:path>
              </a:pathLst>
            </a:custGeom>
            <a:ln w="9525">
              <a:solidFill>
                <a:srgbClr val="00AFEF"/>
              </a:solidFill>
            </a:ln>
          </p:spPr>
          <p:txBody>
            <a:bodyPr wrap="square" lIns="0" tIns="0" rIns="0" bIns="0" rtlCol="0"/>
            <a:lstStyle/>
            <a:p>
              <a:endParaRPr/>
            </a:p>
          </p:txBody>
        </p:sp>
        <p:sp>
          <p:nvSpPr>
            <p:cNvPr id="27" name="object 27"/>
            <p:cNvSpPr/>
            <p:nvPr/>
          </p:nvSpPr>
          <p:spPr>
            <a:xfrm>
              <a:off x="7913370" y="2097786"/>
              <a:ext cx="772795" cy="445134"/>
            </a:xfrm>
            <a:custGeom>
              <a:avLst/>
              <a:gdLst/>
              <a:ahLst/>
              <a:cxnLst/>
              <a:rect l="l" t="t" r="r" b="b"/>
              <a:pathLst>
                <a:path w="772795" h="445135">
                  <a:moveTo>
                    <a:pt x="0" y="445008"/>
                  </a:moveTo>
                  <a:lnTo>
                    <a:pt x="772668" y="445008"/>
                  </a:lnTo>
                  <a:lnTo>
                    <a:pt x="772668" y="0"/>
                  </a:lnTo>
                  <a:lnTo>
                    <a:pt x="0" y="0"/>
                  </a:lnTo>
                  <a:lnTo>
                    <a:pt x="0" y="445008"/>
                  </a:lnTo>
                  <a:close/>
                </a:path>
              </a:pathLst>
            </a:custGeom>
            <a:ln w="10795">
              <a:solidFill>
                <a:srgbClr val="99A4FF"/>
              </a:solidFill>
            </a:ln>
          </p:spPr>
          <p:txBody>
            <a:bodyPr wrap="square" lIns="0" tIns="0" rIns="0" bIns="0" rtlCol="0"/>
            <a:lstStyle/>
            <a:p>
              <a:endParaRPr/>
            </a:p>
          </p:txBody>
        </p:sp>
        <p:sp>
          <p:nvSpPr>
            <p:cNvPr id="28" name="object 28"/>
            <p:cNvSpPr/>
            <p:nvPr/>
          </p:nvSpPr>
          <p:spPr>
            <a:xfrm>
              <a:off x="6743700" y="2578607"/>
              <a:ext cx="1941830" cy="1007744"/>
            </a:xfrm>
            <a:custGeom>
              <a:avLst/>
              <a:gdLst/>
              <a:ahLst/>
              <a:cxnLst/>
              <a:rect l="l" t="t" r="r" b="b"/>
              <a:pathLst>
                <a:path w="1941829" h="1007745">
                  <a:moveTo>
                    <a:pt x="777240" y="0"/>
                  </a:moveTo>
                  <a:lnTo>
                    <a:pt x="0" y="0"/>
                  </a:lnTo>
                  <a:lnTo>
                    <a:pt x="0" y="445008"/>
                  </a:lnTo>
                  <a:lnTo>
                    <a:pt x="777240" y="445008"/>
                  </a:lnTo>
                  <a:lnTo>
                    <a:pt x="777240" y="0"/>
                  </a:lnTo>
                  <a:close/>
                </a:path>
                <a:path w="1941829" h="1007745">
                  <a:moveTo>
                    <a:pt x="1941576" y="560844"/>
                  </a:moveTo>
                  <a:lnTo>
                    <a:pt x="1168908" y="560844"/>
                  </a:lnTo>
                  <a:lnTo>
                    <a:pt x="1168908" y="1007364"/>
                  </a:lnTo>
                  <a:lnTo>
                    <a:pt x="1941576" y="1007364"/>
                  </a:lnTo>
                  <a:lnTo>
                    <a:pt x="1941576" y="560844"/>
                  </a:lnTo>
                  <a:close/>
                </a:path>
                <a:path w="1941829" h="1007745">
                  <a:moveTo>
                    <a:pt x="1941576" y="0"/>
                  </a:moveTo>
                  <a:lnTo>
                    <a:pt x="1167384" y="0"/>
                  </a:lnTo>
                  <a:lnTo>
                    <a:pt x="1167384" y="445008"/>
                  </a:lnTo>
                  <a:lnTo>
                    <a:pt x="1941576" y="445008"/>
                  </a:lnTo>
                  <a:lnTo>
                    <a:pt x="1941576" y="0"/>
                  </a:lnTo>
                  <a:close/>
                </a:path>
              </a:pathLst>
            </a:custGeom>
            <a:solidFill>
              <a:srgbClr val="99A4FF"/>
            </a:solidFill>
          </p:spPr>
          <p:txBody>
            <a:bodyPr wrap="square" lIns="0" tIns="0" rIns="0" bIns="0" rtlCol="0"/>
            <a:lstStyle/>
            <a:p>
              <a:endParaRPr/>
            </a:p>
          </p:txBody>
        </p:sp>
        <p:sp>
          <p:nvSpPr>
            <p:cNvPr id="29" name="object 29"/>
            <p:cNvSpPr/>
            <p:nvPr/>
          </p:nvSpPr>
          <p:spPr>
            <a:xfrm>
              <a:off x="4447032" y="1752600"/>
              <a:ext cx="3465829" cy="1610995"/>
            </a:xfrm>
            <a:custGeom>
              <a:avLst/>
              <a:gdLst/>
              <a:ahLst/>
              <a:cxnLst/>
              <a:rect l="l" t="t" r="r" b="b"/>
              <a:pathLst>
                <a:path w="3465829" h="1610995">
                  <a:moveTo>
                    <a:pt x="3061716" y="0"/>
                  </a:moveTo>
                  <a:lnTo>
                    <a:pt x="3263645" y="0"/>
                  </a:lnTo>
                  <a:lnTo>
                    <a:pt x="3263645" y="567563"/>
                  </a:lnTo>
                  <a:lnTo>
                    <a:pt x="3465575" y="567563"/>
                  </a:lnTo>
                </a:path>
                <a:path w="3465829" h="1610995">
                  <a:moveTo>
                    <a:pt x="3073908" y="1048512"/>
                  </a:moveTo>
                  <a:lnTo>
                    <a:pt x="3269488" y="1048512"/>
                  </a:lnTo>
                  <a:lnTo>
                    <a:pt x="3269488" y="1610487"/>
                  </a:lnTo>
                  <a:lnTo>
                    <a:pt x="3464941" y="1610487"/>
                  </a:lnTo>
                </a:path>
                <a:path w="3465829" h="1610995">
                  <a:moveTo>
                    <a:pt x="0" y="0"/>
                  </a:moveTo>
                  <a:lnTo>
                    <a:pt x="308228" y="0"/>
                  </a:lnTo>
                </a:path>
                <a:path w="3465829" h="1610995">
                  <a:moveTo>
                    <a:pt x="3061716" y="0"/>
                  </a:moveTo>
                  <a:lnTo>
                    <a:pt x="3464560" y="0"/>
                  </a:lnTo>
                </a:path>
                <a:path w="3465829" h="1610995">
                  <a:moveTo>
                    <a:pt x="3073908" y="1048512"/>
                  </a:moveTo>
                  <a:lnTo>
                    <a:pt x="3464051" y="1048512"/>
                  </a:lnTo>
                </a:path>
              </a:pathLst>
            </a:custGeom>
            <a:ln w="9525">
              <a:solidFill>
                <a:srgbClr val="00AFEF"/>
              </a:solidFill>
            </a:ln>
          </p:spPr>
          <p:txBody>
            <a:bodyPr wrap="square" lIns="0" tIns="0" rIns="0" bIns="0" rtlCol="0"/>
            <a:lstStyle/>
            <a:p>
              <a:endParaRPr/>
            </a:p>
          </p:txBody>
        </p:sp>
        <p:sp>
          <p:nvSpPr>
            <p:cNvPr id="30" name="object 30"/>
            <p:cNvSpPr/>
            <p:nvPr/>
          </p:nvSpPr>
          <p:spPr>
            <a:xfrm>
              <a:off x="6752844" y="3945636"/>
              <a:ext cx="768350" cy="445134"/>
            </a:xfrm>
            <a:custGeom>
              <a:avLst/>
              <a:gdLst/>
              <a:ahLst/>
              <a:cxnLst/>
              <a:rect l="l" t="t" r="r" b="b"/>
              <a:pathLst>
                <a:path w="768350" h="445135">
                  <a:moveTo>
                    <a:pt x="768096" y="0"/>
                  </a:moveTo>
                  <a:lnTo>
                    <a:pt x="0" y="0"/>
                  </a:lnTo>
                  <a:lnTo>
                    <a:pt x="0" y="445007"/>
                  </a:lnTo>
                  <a:lnTo>
                    <a:pt x="768096" y="445007"/>
                  </a:lnTo>
                  <a:lnTo>
                    <a:pt x="768096" y="0"/>
                  </a:lnTo>
                  <a:close/>
                </a:path>
              </a:pathLst>
            </a:custGeom>
            <a:solidFill>
              <a:srgbClr val="C55A11"/>
            </a:solidFill>
          </p:spPr>
          <p:txBody>
            <a:bodyPr wrap="square" lIns="0" tIns="0" rIns="0" bIns="0" rtlCol="0"/>
            <a:lstStyle/>
            <a:p>
              <a:endParaRPr/>
            </a:p>
          </p:txBody>
        </p:sp>
        <p:sp>
          <p:nvSpPr>
            <p:cNvPr id="31" name="object 31"/>
            <p:cNvSpPr/>
            <p:nvPr/>
          </p:nvSpPr>
          <p:spPr>
            <a:xfrm>
              <a:off x="7912608" y="4434840"/>
              <a:ext cx="769620" cy="445134"/>
            </a:xfrm>
            <a:custGeom>
              <a:avLst/>
              <a:gdLst/>
              <a:ahLst/>
              <a:cxnLst/>
              <a:rect l="l" t="t" r="r" b="b"/>
              <a:pathLst>
                <a:path w="769620" h="445135">
                  <a:moveTo>
                    <a:pt x="769620" y="0"/>
                  </a:moveTo>
                  <a:lnTo>
                    <a:pt x="0" y="0"/>
                  </a:lnTo>
                  <a:lnTo>
                    <a:pt x="0" y="445007"/>
                  </a:lnTo>
                  <a:lnTo>
                    <a:pt x="769620" y="445007"/>
                  </a:lnTo>
                  <a:lnTo>
                    <a:pt x="769620" y="0"/>
                  </a:lnTo>
                  <a:close/>
                </a:path>
              </a:pathLst>
            </a:custGeom>
            <a:solidFill>
              <a:srgbClr val="C55A11"/>
            </a:solidFill>
          </p:spPr>
          <p:txBody>
            <a:bodyPr wrap="square" lIns="0" tIns="0" rIns="0" bIns="0" rtlCol="0"/>
            <a:lstStyle/>
            <a:p>
              <a:endParaRPr/>
            </a:p>
          </p:txBody>
        </p:sp>
      </p:grpSp>
      <p:sp>
        <p:nvSpPr>
          <p:cNvPr id="32" name="object 32"/>
          <p:cNvSpPr txBox="1"/>
          <p:nvPr/>
        </p:nvSpPr>
        <p:spPr>
          <a:xfrm>
            <a:off x="7940167" y="4468748"/>
            <a:ext cx="716280" cy="284480"/>
          </a:xfrm>
          <a:prstGeom prst="rect">
            <a:avLst/>
          </a:prstGeom>
        </p:spPr>
        <p:txBody>
          <a:bodyPr vert="horz" wrap="square" lIns="0" tIns="12700" rIns="0" bIns="0" rtlCol="0">
            <a:spAutoFit/>
          </a:bodyPr>
          <a:lstStyle/>
          <a:p>
            <a:pPr algn="ctr">
              <a:lnSpc>
                <a:spcPts val="960"/>
              </a:lnSpc>
              <a:spcBef>
                <a:spcPts val="100"/>
              </a:spcBef>
            </a:pPr>
            <a:r>
              <a:rPr sz="800" spc="-15" dirty="0">
                <a:solidFill>
                  <a:srgbClr val="1A1A1A"/>
                </a:solidFill>
                <a:latin typeface="Meiryo UI"/>
                <a:cs typeface="Meiryo UI"/>
              </a:rPr>
              <a:t>調達部品</a:t>
            </a:r>
            <a:endParaRPr sz="800">
              <a:latin typeface="Meiryo UI"/>
              <a:cs typeface="Meiryo UI"/>
            </a:endParaRPr>
          </a:p>
          <a:p>
            <a:pPr algn="ctr">
              <a:lnSpc>
                <a:spcPts val="1080"/>
              </a:lnSpc>
            </a:pPr>
            <a:r>
              <a:rPr sz="900" spc="-20" dirty="0">
                <a:solidFill>
                  <a:srgbClr val="1A1A1A"/>
                </a:solidFill>
                <a:latin typeface="Meiryo UI"/>
                <a:cs typeface="Meiryo UI"/>
              </a:rPr>
              <a:t>トレース識別子</a:t>
            </a:r>
            <a:endParaRPr sz="900">
              <a:latin typeface="Meiryo UI"/>
              <a:cs typeface="Meiryo UI"/>
            </a:endParaRPr>
          </a:p>
        </p:txBody>
      </p:sp>
      <p:grpSp>
        <p:nvGrpSpPr>
          <p:cNvPr id="33" name="object 33"/>
          <p:cNvGrpSpPr/>
          <p:nvPr/>
        </p:nvGrpSpPr>
        <p:grpSpPr>
          <a:xfrm>
            <a:off x="2718816" y="1706879"/>
            <a:ext cx="7092315" cy="2499995"/>
            <a:chOff x="2718816" y="1706879"/>
            <a:chExt cx="7092315" cy="2499995"/>
          </a:xfrm>
        </p:grpSpPr>
        <p:sp>
          <p:nvSpPr>
            <p:cNvPr id="34" name="object 34"/>
            <p:cNvSpPr/>
            <p:nvPr/>
          </p:nvSpPr>
          <p:spPr>
            <a:xfrm>
              <a:off x="6704075" y="3803903"/>
              <a:ext cx="2056130" cy="83820"/>
            </a:xfrm>
            <a:custGeom>
              <a:avLst/>
              <a:gdLst/>
              <a:ahLst/>
              <a:cxnLst/>
              <a:rect l="l" t="t" r="r" b="b"/>
              <a:pathLst>
                <a:path w="2056129" h="83820">
                  <a:moveTo>
                    <a:pt x="2055876" y="0"/>
                  </a:moveTo>
                  <a:lnTo>
                    <a:pt x="0" y="0"/>
                  </a:lnTo>
                  <a:lnTo>
                    <a:pt x="0" y="83820"/>
                  </a:lnTo>
                  <a:lnTo>
                    <a:pt x="2055876" y="83820"/>
                  </a:lnTo>
                  <a:lnTo>
                    <a:pt x="2055876" y="0"/>
                  </a:lnTo>
                  <a:close/>
                </a:path>
              </a:pathLst>
            </a:custGeom>
            <a:solidFill>
              <a:srgbClr val="D9D9D9"/>
            </a:solidFill>
          </p:spPr>
          <p:txBody>
            <a:bodyPr wrap="square" lIns="0" tIns="0" rIns="0" bIns="0" rtlCol="0"/>
            <a:lstStyle/>
            <a:p>
              <a:endParaRPr/>
            </a:p>
          </p:txBody>
        </p:sp>
        <p:sp>
          <p:nvSpPr>
            <p:cNvPr id="35" name="object 35"/>
            <p:cNvSpPr/>
            <p:nvPr/>
          </p:nvSpPr>
          <p:spPr>
            <a:xfrm>
              <a:off x="2718816" y="1706879"/>
              <a:ext cx="7092315" cy="2499995"/>
            </a:xfrm>
            <a:custGeom>
              <a:avLst/>
              <a:gdLst/>
              <a:ahLst/>
              <a:cxnLst/>
              <a:rect l="l" t="t" r="r" b="b"/>
              <a:pathLst>
                <a:path w="7092315" h="2499995">
                  <a:moveTo>
                    <a:pt x="88900" y="40640"/>
                  </a:moveTo>
                  <a:lnTo>
                    <a:pt x="74930" y="40640"/>
                  </a:lnTo>
                  <a:lnTo>
                    <a:pt x="73202" y="32143"/>
                  </a:lnTo>
                  <a:lnTo>
                    <a:pt x="65049" y="20040"/>
                  </a:lnTo>
                  <a:lnTo>
                    <a:pt x="52971" y="11887"/>
                  </a:lnTo>
                  <a:lnTo>
                    <a:pt x="53162" y="11887"/>
                  </a:lnTo>
                  <a:lnTo>
                    <a:pt x="38100" y="8890"/>
                  </a:lnTo>
                  <a:lnTo>
                    <a:pt x="2984" y="32143"/>
                  </a:lnTo>
                  <a:lnTo>
                    <a:pt x="0" y="46990"/>
                  </a:lnTo>
                  <a:lnTo>
                    <a:pt x="2997" y="61849"/>
                  </a:lnTo>
                  <a:lnTo>
                    <a:pt x="11188" y="73952"/>
                  </a:lnTo>
                  <a:lnTo>
                    <a:pt x="23304" y="82105"/>
                  </a:lnTo>
                  <a:lnTo>
                    <a:pt x="38100" y="85090"/>
                  </a:lnTo>
                  <a:lnTo>
                    <a:pt x="52590" y="82105"/>
                  </a:lnTo>
                  <a:lnTo>
                    <a:pt x="52832" y="82105"/>
                  </a:lnTo>
                  <a:lnTo>
                    <a:pt x="64884" y="73952"/>
                  </a:lnTo>
                  <a:lnTo>
                    <a:pt x="73126" y="61849"/>
                  </a:lnTo>
                  <a:lnTo>
                    <a:pt x="74891" y="53340"/>
                  </a:lnTo>
                  <a:lnTo>
                    <a:pt x="88900" y="53340"/>
                  </a:lnTo>
                  <a:lnTo>
                    <a:pt x="88900" y="40640"/>
                  </a:lnTo>
                  <a:close/>
                </a:path>
                <a:path w="7092315" h="2499995">
                  <a:moveTo>
                    <a:pt x="177800" y="40513"/>
                  </a:moveTo>
                  <a:lnTo>
                    <a:pt x="127000" y="40513"/>
                  </a:lnTo>
                  <a:lnTo>
                    <a:pt x="127000" y="53213"/>
                  </a:lnTo>
                  <a:lnTo>
                    <a:pt x="177800" y="53213"/>
                  </a:lnTo>
                  <a:lnTo>
                    <a:pt x="177800" y="40513"/>
                  </a:lnTo>
                  <a:close/>
                </a:path>
                <a:path w="7092315" h="2499995">
                  <a:moveTo>
                    <a:pt x="266700" y="40386"/>
                  </a:moveTo>
                  <a:lnTo>
                    <a:pt x="215900" y="40386"/>
                  </a:lnTo>
                  <a:lnTo>
                    <a:pt x="215900" y="53086"/>
                  </a:lnTo>
                  <a:lnTo>
                    <a:pt x="266700" y="53086"/>
                  </a:lnTo>
                  <a:lnTo>
                    <a:pt x="266700" y="40386"/>
                  </a:lnTo>
                  <a:close/>
                </a:path>
                <a:path w="7092315" h="2499995">
                  <a:moveTo>
                    <a:pt x="355600" y="40259"/>
                  </a:moveTo>
                  <a:lnTo>
                    <a:pt x="304800" y="40259"/>
                  </a:lnTo>
                  <a:lnTo>
                    <a:pt x="304800" y="52959"/>
                  </a:lnTo>
                  <a:lnTo>
                    <a:pt x="355600" y="52959"/>
                  </a:lnTo>
                  <a:lnTo>
                    <a:pt x="355600" y="40259"/>
                  </a:lnTo>
                  <a:close/>
                </a:path>
                <a:path w="7092315" h="2499995">
                  <a:moveTo>
                    <a:pt x="444500" y="40132"/>
                  </a:moveTo>
                  <a:lnTo>
                    <a:pt x="393700" y="40132"/>
                  </a:lnTo>
                  <a:lnTo>
                    <a:pt x="393700" y="52832"/>
                  </a:lnTo>
                  <a:lnTo>
                    <a:pt x="444500" y="52832"/>
                  </a:lnTo>
                  <a:lnTo>
                    <a:pt x="444500" y="40132"/>
                  </a:lnTo>
                  <a:close/>
                </a:path>
                <a:path w="7092315" h="2499995">
                  <a:moveTo>
                    <a:pt x="533387" y="40005"/>
                  </a:moveTo>
                  <a:lnTo>
                    <a:pt x="482600" y="40005"/>
                  </a:lnTo>
                  <a:lnTo>
                    <a:pt x="482600" y="52705"/>
                  </a:lnTo>
                  <a:lnTo>
                    <a:pt x="533387" y="52705"/>
                  </a:lnTo>
                  <a:lnTo>
                    <a:pt x="533387" y="40005"/>
                  </a:lnTo>
                  <a:close/>
                </a:path>
                <a:path w="7092315" h="2499995">
                  <a:moveTo>
                    <a:pt x="622300" y="39751"/>
                  </a:moveTo>
                  <a:lnTo>
                    <a:pt x="571487" y="39878"/>
                  </a:lnTo>
                  <a:lnTo>
                    <a:pt x="571487" y="52578"/>
                  </a:lnTo>
                  <a:lnTo>
                    <a:pt x="622300" y="52451"/>
                  </a:lnTo>
                  <a:lnTo>
                    <a:pt x="622300" y="39751"/>
                  </a:lnTo>
                  <a:close/>
                </a:path>
                <a:path w="7092315" h="2499995">
                  <a:moveTo>
                    <a:pt x="711200" y="39751"/>
                  </a:moveTo>
                  <a:lnTo>
                    <a:pt x="660400" y="39751"/>
                  </a:lnTo>
                  <a:lnTo>
                    <a:pt x="660400" y="52451"/>
                  </a:lnTo>
                  <a:lnTo>
                    <a:pt x="711200" y="52451"/>
                  </a:lnTo>
                  <a:lnTo>
                    <a:pt x="711200" y="39751"/>
                  </a:lnTo>
                  <a:close/>
                </a:path>
                <a:path w="7092315" h="2499995">
                  <a:moveTo>
                    <a:pt x="800100" y="39624"/>
                  </a:moveTo>
                  <a:lnTo>
                    <a:pt x="749300" y="39624"/>
                  </a:lnTo>
                  <a:lnTo>
                    <a:pt x="749300" y="52324"/>
                  </a:lnTo>
                  <a:lnTo>
                    <a:pt x="800100" y="52324"/>
                  </a:lnTo>
                  <a:lnTo>
                    <a:pt x="800100" y="39624"/>
                  </a:lnTo>
                  <a:close/>
                </a:path>
                <a:path w="7092315" h="2499995">
                  <a:moveTo>
                    <a:pt x="964946" y="45097"/>
                  </a:moveTo>
                  <a:lnTo>
                    <a:pt x="962088" y="30937"/>
                  </a:lnTo>
                  <a:lnTo>
                    <a:pt x="953960" y="18821"/>
                  </a:lnTo>
                  <a:lnTo>
                    <a:pt x="941844" y="10629"/>
                  </a:lnTo>
                  <a:lnTo>
                    <a:pt x="926973" y="7620"/>
                  </a:lnTo>
                  <a:lnTo>
                    <a:pt x="912114" y="10629"/>
                  </a:lnTo>
                  <a:lnTo>
                    <a:pt x="900010" y="18821"/>
                  </a:lnTo>
                  <a:lnTo>
                    <a:pt x="891857" y="30937"/>
                  </a:lnTo>
                  <a:lnTo>
                    <a:pt x="889000" y="45097"/>
                  </a:lnTo>
                  <a:lnTo>
                    <a:pt x="889000" y="39497"/>
                  </a:lnTo>
                  <a:lnTo>
                    <a:pt x="838200" y="39497"/>
                  </a:lnTo>
                  <a:lnTo>
                    <a:pt x="838200" y="52197"/>
                  </a:lnTo>
                  <a:lnTo>
                    <a:pt x="889000" y="52197"/>
                  </a:lnTo>
                  <a:lnTo>
                    <a:pt x="889000" y="46342"/>
                  </a:lnTo>
                  <a:lnTo>
                    <a:pt x="891933" y="60579"/>
                  </a:lnTo>
                  <a:lnTo>
                    <a:pt x="900125" y="72682"/>
                  </a:lnTo>
                  <a:lnTo>
                    <a:pt x="912241" y="80835"/>
                  </a:lnTo>
                  <a:lnTo>
                    <a:pt x="927100" y="83820"/>
                  </a:lnTo>
                  <a:lnTo>
                    <a:pt x="941844" y="80835"/>
                  </a:lnTo>
                  <a:lnTo>
                    <a:pt x="953960" y="72682"/>
                  </a:lnTo>
                  <a:lnTo>
                    <a:pt x="962113" y="60579"/>
                  </a:lnTo>
                  <a:lnTo>
                    <a:pt x="964946" y="46342"/>
                  </a:lnTo>
                  <a:lnTo>
                    <a:pt x="964946" y="45097"/>
                  </a:lnTo>
                  <a:close/>
                </a:path>
                <a:path w="7092315" h="2499995">
                  <a:moveTo>
                    <a:pt x="2906141" y="45339"/>
                  </a:moveTo>
                  <a:lnTo>
                    <a:pt x="2905379" y="45173"/>
                  </a:lnTo>
                  <a:lnTo>
                    <a:pt x="2905633" y="42037"/>
                  </a:lnTo>
                  <a:lnTo>
                    <a:pt x="2905252" y="42011"/>
                  </a:lnTo>
                  <a:lnTo>
                    <a:pt x="2905252" y="39497"/>
                  </a:lnTo>
                  <a:lnTo>
                    <a:pt x="2891269" y="39497"/>
                  </a:lnTo>
                  <a:lnTo>
                    <a:pt x="2889554" y="31000"/>
                  </a:lnTo>
                  <a:lnTo>
                    <a:pt x="2881401" y="18897"/>
                  </a:lnTo>
                  <a:lnTo>
                    <a:pt x="2869298" y="10744"/>
                  </a:lnTo>
                  <a:lnTo>
                    <a:pt x="2854452" y="7747"/>
                  </a:lnTo>
                  <a:lnTo>
                    <a:pt x="2839593" y="10744"/>
                  </a:lnTo>
                  <a:lnTo>
                    <a:pt x="2827490" y="18897"/>
                  </a:lnTo>
                  <a:lnTo>
                    <a:pt x="2819336" y="31000"/>
                  </a:lnTo>
                  <a:lnTo>
                    <a:pt x="2816352" y="45847"/>
                  </a:lnTo>
                  <a:lnTo>
                    <a:pt x="2819336" y="60642"/>
                  </a:lnTo>
                  <a:lnTo>
                    <a:pt x="2827490" y="72758"/>
                  </a:lnTo>
                  <a:lnTo>
                    <a:pt x="2839593" y="80949"/>
                  </a:lnTo>
                  <a:lnTo>
                    <a:pt x="2854452" y="83947"/>
                  </a:lnTo>
                  <a:lnTo>
                    <a:pt x="2869298" y="80949"/>
                  </a:lnTo>
                  <a:lnTo>
                    <a:pt x="2881401" y="72758"/>
                  </a:lnTo>
                  <a:lnTo>
                    <a:pt x="2889554" y="60642"/>
                  </a:lnTo>
                  <a:lnTo>
                    <a:pt x="2890634" y="55206"/>
                  </a:lnTo>
                  <a:lnTo>
                    <a:pt x="2894838" y="55880"/>
                  </a:lnTo>
                  <a:lnTo>
                    <a:pt x="2903474" y="57785"/>
                  </a:lnTo>
                  <a:lnTo>
                    <a:pt x="2904134" y="54698"/>
                  </a:lnTo>
                  <a:lnTo>
                    <a:pt x="2904617" y="54737"/>
                  </a:lnTo>
                  <a:lnTo>
                    <a:pt x="2904820" y="52197"/>
                  </a:lnTo>
                  <a:lnTo>
                    <a:pt x="2905252" y="52197"/>
                  </a:lnTo>
                  <a:lnTo>
                    <a:pt x="2905252" y="49491"/>
                  </a:lnTo>
                  <a:lnTo>
                    <a:pt x="2906141" y="45339"/>
                  </a:lnTo>
                  <a:close/>
                </a:path>
                <a:path w="7092315" h="2499995">
                  <a:moveTo>
                    <a:pt x="2994279" y="58420"/>
                  </a:moveTo>
                  <a:lnTo>
                    <a:pt x="2991993" y="57785"/>
                  </a:lnTo>
                  <a:lnTo>
                    <a:pt x="2968536" y="52197"/>
                  </a:lnTo>
                  <a:lnTo>
                    <a:pt x="2994152" y="52197"/>
                  </a:lnTo>
                  <a:lnTo>
                    <a:pt x="2994152" y="39497"/>
                  </a:lnTo>
                  <a:lnTo>
                    <a:pt x="2943352" y="39497"/>
                  </a:lnTo>
                  <a:lnTo>
                    <a:pt x="2943352" y="51308"/>
                  </a:lnTo>
                  <a:lnTo>
                    <a:pt x="2941701" y="59817"/>
                  </a:lnTo>
                  <a:lnTo>
                    <a:pt x="2942298" y="59944"/>
                  </a:lnTo>
                  <a:lnTo>
                    <a:pt x="2938907" y="68707"/>
                  </a:lnTo>
                  <a:lnTo>
                    <a:pt x="2948559" y="72517"/>
                  </a:lnTo>
                  <a:lnTo>
                    <a:pt x="2961767" y="78613"/>
                  </a:lnTo>
                  <a:lnTo>
                    <a:pt x="2975229" y="85598"/>
                  </a:lnTo>
                  <a:lnTo>
                    <a:pt x="2983738" y="90424"/>
                  </a:lnTo>
                  <a:lnTo>
                    <a:pt x="2989961" y="79375"/>
                  </a:lnTo>
                  <a:lnTo>
                    <a:pt x="2980944" y="74295"/>
                  </a:lnTo>
                  <a:lnTo>
                    <a:pt x="2967101" y="67056"/>
                  </a:lnTo>
                  <a:lnTo>
                    <a:pt x="2957982" y="62915"/>
                  </a:lnTo>
                  <a:lnTo>
                    <a:pt x="2962402" y="63754"/>
                  </a:lnTo>
                  <a:lnTo>
                    <a:pt x="2988945" y="70104"/>
                  </a:lnTo>
                  <a:lnTo>
                    <a:pt x="2990723" y="70612"/>
                  </a:lnTo>
                  <a:lnTo>
                    <a:pt x="2994279" y="58420"/>
                  </a:lnTo>
                  <a:close/>
                </a:path>
                <a:path w="7092315" h="2499995">
                  <a:moveTo>
                    <a:pt x="3062605" y="132969"/>
                  </a:moveTo>
                  <a:lnTo>
                    <a:pt x="3062224" y="132588"/>
                  </a:lnTo>
                  <a:lnTo>
                    <a:pt x="3048889" y="121158"/>
                  </a:lnTo>
                  <a:lnTo>
                    <a:pt x="3035554" y="110363"/>
                  </a:lnTo>
                  <a:lnTo>
                    <a:pt x="3022600" y="100584"/>
                  </a:lnTo>
                  <a:lnTo>
                    <a:pt x="3014980" y="110744"/>
                  </a:lnTo>
                  <a:lnTo>
                    <a:pt x="3027934" y="120523"/>
                  </a:lnTo>
                  <a:lnTo>
                    <a:pt x="3041015" y="131064"/>
                  </a:lnTo>
                  <a:lnTo>
                    <a:pt x="3053969" y="142240"/>
                  </a:lnTo>
                  <a:lnTo>
                    <a:pt x="3062605" y="132969"/>
                  </a:lnTo>
                  <a:close/>
                </a:path>
                <a:path w="7092315" h="2499995">
                  <a:moveTo>
                    <a:pt x="3078861" y="88138"/>
                  </a:moveTo>
                  <a:lnTo>
                    <a:pt x="3071622" y="84836"/>
                  </a:lnTo>
                  <a:lnTo>
                    <a:pt x="3045333" y="74549"/>
                  </a:lnTo>
                  <a:lnTo>
                    <a:pt x="3030982" y="69596"/>
                  </a:lnTo>
                  <a:lnTo>
                    <a:pt x="3026918" y="81661"/>
                  </a:lnTo>
                  <a:lnTo>
                    <a:pt x="3041269" y="86614"/>
                  </a:lnTo>
                  <a:lnTo>
                    <a:pt x="3066923" y="96647"/>
                  </a:lnTo>
                  <a:lnTo>
                    <a:pt x="3073781" y="99695"/>
                  </a:lnTo>
                  <a:lnTo>
                    <a:pt x="3078861" y="88138"/>
                  </a:lnTo>
                  <a:close/>
                </a:path>
                <a:path w="7092315" h="2499995">
                  <a:moveTo>
                    <a:pt x="3083052" y="39497"/>
                  </a:moveTo>
                  <a:lnTo>
                    <a:pt x="3032252" y="39497"/>
                  </a:lnTo>
                  <a:lnTo>
                    <a:pt x="3032252" y="52197"/>
                  </a:lnTo>
                  <a:lnTo>
                    <a:pt x="3083052" y="52197"/>
                  </a:lnTo>
                  <a:lnTo>
                    <a:pt x="3083052" y="39497"/>
                  </a:lnTo>
                  <a:close/>
                </a:path>
                <a:path w="7092315" h="2499995">
                  <a:moveTo>
                    <a:pt x="3124581" y="197485"/>
                  </a:moveTo>
                  <a:lnTo>
                    <a:pt x="3114167" y="185420"/>
                  </a:lnTo>
                  <a:lnTo>
                    <a:pt x="3101340" y="171323"/>
                  </a:lnTo>
                  <a:lnTo>
                    <a:pt x="3090291" y="159639"/>
                  </a:lnTo>
                  <a:lnTo>
                    <a:pt x="3081147" y="168402"/>
                  </a:lnTo>
                  <a:lnTo>
                    <a:pt x="3092196" y="179959"/>
                  </a:lnTo>
                  <a:lnTo>
                    <a:pt x="3104769" y="193929"/>
                  </a:lnTo>
                  <a:lnTo>
                    <a:pt x="3114929" y="205740"/>
                  </a:lnTo>
                  <a:lnTo>
                    <a:pt x="3124581" y="197485"/>
                  </a:lnTo>
                  <a:close/>
                </a:path>
                <a:path w="7092315" h="2499995">
                  <a:moveTo>
                    <a:pt x="3158490" y="129286"/>
                  </a:moveTo>
                  <a:lnTo>
                    <a:pt x="3147314" y="122428"/>
                  </a:lnTo>
                  <a:lnTo>
                    <a:pt x="3122549" y="108839"/>
                  </a:lnTo>
                  <a:lnTo>
                    <a:pt x="3113659" y="104394"/>
                  </a:lnTo>
                  <a:lnTo>
                    <a:pt x="3107944" y="115697"/>
                  </a:lnTo>
                  <a:lnTo>
                    <a:pt x="3116961" y="120142"/>
                  </a:lnTo>
                  <a:lnTo>
                    <a:pt x="3141091" y="133604"/>
                  </a:lnTo>
                  <a:lnTo>
                    <a:pt x="3151886" y="140081"/>
                  </a:lnTo>
                  <a:lnTo>
                    <a:pt x="3158490" y="129286"/>
                  </a:lnTo>
                  <a:close/>
                </a:path>
                <a:path w="7092315" h="2499995">
                  <a:moveTo>
                    <a:pt x="3171952" y="39497"/>
                  </a:moveTo>
                  <a:lnTo>
                    <a:pt x="3121152" y="39497"/>
                  </a:lnTo>
                  <a:lnTo>
                    <a:pt x="3121152" y="52197"/>
                  </a:lnTo>
                  <a:lnTo>
                    <a:pt x="3171952" y="52197"/>
                  </a:lnTo>
                  <a:lnTo>
                    <a:pt x="3171952" y="39497"/>
                  </a:lnTo>
                  <a:close/>
                </a:path>
                <a:path w="7092315" h="2499995">
                  <a:moveTo>
                    <a:pt x="3178556" y="269113"/>
                  </a:moveTo>
                  <a:lnTo>
                    <a:pt x="3175889" y="265049"/>
                  </a:lnTo>
                  <a:lnTo>
                    <a:pt x="3163951" y="248031"/>
                  </a:lnTo>
                  <a:lnTo>
                    <a:pt x="3148711" y="227457"/>
                  </a:lnTo>
                  <a:lnTo>
                    <a:pt x="3138678" y="235204"/>
                  </a:lnTo>
                  <a:lnTo>
                    <a:pt x="3141726" y="239141"/>
                  </a:lnTo>
                  <a:lnTo>
                    <a:pt x="3153664" y="255524"/>
                  </a:lnTo>
                  <a:lnTo>
                    <a:pt x="3165475" y="272288"/>
                  </a:lnTo>
                  <a:lnTo>
                    <a:pt x="3168015" y="276098"/>
                  </a:lnTo>
                  <a:lnTo>
                    <a:pt x="3178556" y="269113"/>
                  </a:lnTo>
                  <a:close/>
                </a:path>
                <a:path w="7092315" h="2499995">
                  <a:moveTo>
                    <a:pt x="3225800" y="344932"/>
                  </a:moveTo>
                  <a:lnTo>
                    <a:pt x="3222371" y="338709"/>
                  </a:lnTo>
                  <a:lnTo>
                    <a:pt x="3199638" y="301117"/>
                  </a:lnTo>
                  <a:lnTo>
                    <a:pt x="3188716" y="307721"/>
                  </a:lnTo>
                  <a:lnTo>
                    <a:pt x="3211449" y="345186"/>
                  </a:lnTo>
                  <a:lnTo>
                    <a:pt x="3214751" y="351155"/>
                  </a:lnTo>
                  <a:lnTo>
                    <a:pt x="3225800" y="344932"/>
                  </a:lnTo>
                  <a:close/>
                </a:path>
                <a:path w="7092315" h="2499995">
                  <a:moveTo>
                    <a:pt x="3232023" y="180594"/>
                  </a:moveTo>
                  <a:lnTo>
                    <a:pt x="3217545" y="169164"/>
                  </a:lnTo>
                  <a:lnTo>
                    <a:pt x="3194812" y="152654"/>
                  </a:lnTo>
                  <a:lnTo>
                    <a:pt x="3190748" y="149987"/>
                  </a:lnTo>
                  <a:lnTo>
                    <a:pt x="3183763" y="160528"/>
                  </a:lnTo>
                  <a:lnTo>
                    <a:pt x="3187827" y="163195"/>
                  </a:lnTo>
                  <a:lnTo>
                    <a:pt x="3210052" y="179451"/>
                  </a:lnTo>
                  <a:lnTo>
                    <a:pt x="3224149" y="190500"/>
                  </a:lnTo>
                  <a:lnTo>
                    <a:pt x="3232023" y="180594"/>
                  </a:lnTo>
                  <a:close/>
                </a:path>
                <a:path w="7092315" h="2499995">
                  <a:moveTo>
                    <a:pt x="3260852" y="39370"/>
                  </a:moveTo>
                  <a:lnTo>
                    <a:pt x="3210052" y="39370"/>
                  </a:lnTo>
                  <a:lnTo>
                    <a:pt x="3210052" y="52070"/>
                  </a:lnTo>
                  <a:lnTo>
                    <a:pt x="3260852" y="52070"/>
                  </a:lnTo>
                  <a:lnTo>
                    <a:pt x="3260852" y="39370"/>
                  </a:lnTo>
                  <a:close/>
                </a:path>
                <a:path w="7092315" h="2499995">
                  <a:moveTo>
                    <a:pt x="3267329" y="424053"/>
                  </a:moveTo>
                  <a:lnTo>
                    <a:pt x="3265551" y="420370"/>
                  </a:lnTo>
                  <a:lnTo>
                    <a:pt x="3244215" y="378333"/>
                  </a:lnTo>
                  <a:lnTo>
                    <a:pt x="3233039" y="384429"/>
                  </a:lnTo>
                  <a:lnTo>
                    <a:pt x="3254248" y="426085"/>
                  </a:lnTo>
                  <a:lnTo>
                    <a:pt x="3255899" y="429387"/>
                  </a:lnTo>
                  <a:lnTo>
                    <a:pt x="3267329" y="424053"/>
                  </a:lnTo>
                  <a:close/>
                </a:path>
                <a:path w="7092315" h="2499995">
                  <a:moveTo>
                    <a:pt x="3298063" y="241046"/>
                  </a:moveTo>
                  <a:lnTo>
                    <a:pt x="3281172" y="223774"/>
                  </a:lnTo>
                  <a:lnTo>
                    <a:pt x="3261487" y="205486"/>
                  </a:lnTo>
                  <a:lnTo>
                    <a:pt x="3252851" y="214757"/>
                  </a:lnTo>
                  <a:lnTo>
                    <a:pt x="3272409" y="233045"/>
                  </a:lnTo>
                  <a:lnTo>
                    <a:pt x="3289046" y="249936"/>
                  </a:lnTo>
                  <a:lnTo>
                    <a:pt x="3298063" y="241046"/>
                  </a:lnTo>
                  <a:close/>
                </a:path>
                <a:path w="7092315" h="2499995">
                  <a:moveTo>
                    <a:pt x="3303905" y="505333"/>
                  </a:moveTo>
                  <a:lnTo>
                    <a:pt x="3286048" y="463931"/>
                  </a:lnTo>
                  <a:lnTo>
                    <a:pt x="3283458" y="458597"/>
                  </a:lnTo>
                  <a:lnTo>
                    <a:pt x="3272028" y="463931"/>
                  </a:lnTo>
                  <a:lnTo>
                    <a:pt x="3274441" y="469265"/>
                  </a:lnTo>
                  <a:lnTo>
                    <a:pt x="3292221" y="510286"/>
                  </a:lnTo>
                  <a:lnTo>
                    <a:pt x="3303905" y="505333"/>
                  </a:lnTo>
                  <a:close/>
                </a:path>
                <a:path w="7092315" h="2499995">
                  <a:moveTo>
                    <a:pt x="3335782" y="588645"/>
                  </a:moveTo>
                  <a:lnTo>
                    <a:pt x="3323971" y="555752"/>
                  </a:lnTo>
                  <a:lnTo>
                    <a:pt x="3318129" y="540893"/>
                  </a:lnTo>
                  <a:lnTo>
                    <a:pt x="3306318" y="545592"/>
                  </a:lnTo>
                  <a:lnTo>
                    <a:pt x="3312160" y="560451"/>
                  </a:lnTo>
                  <a:lnTo>
                    <a:pt x="3323844" y="592963"/>
                  </a:lnTo>
                  <a:lnTo>
                    <a:pt x="3335782" y="588645"/>
                  </a:lnTo>
                  <a:close/>
                </a:path>
                <a:path w="7092315" h="2499995">
                  <a:moveTo>
                    <a:pt x="3349752" y="39370"/>
                  </a:moveTo>
                  <a:lnTo>
                    <a:pt x="3298952" y="39370"/>
                  </a:lnTo>
                  <a:lnTo>
                    <a:pt x="3298952" y="52070"/>
                  </a:lnTo>
                  <a:lnTo>
                    <a:pt x="3349752" y="52070"/>
                  </a:lnTo>
                  <a:lnTo>
                    <a:pt x="3349752" y="39370"/>
                  </a:lnTo>
                  <a:close/>
                </a:path>
                <a:path w="7092315" h="2499995">
                  <a:moveTo>
                    <a:pt x="3355340" y="310388"/>
                  </a:moveTo>
                  <a:lnTo>
                    <a:pt x="3352673" y="306578"/>
                  </a:lnTo>
                  <a:lnTo>
                    <a:pt x="3336417" y="284988"/>
                  </a:lnTo>
                  <a:lnTo>
                    <a:pt x="3323844" y="269875"/>
                  </a:lnTo>
                  <a:lnTo>
                    <a:pt x="3314065" y="277876"/>
                  </a:lnTo>
                  <a:lnTo>
                    <a:pt x="3326511" y="292989"/>
                  </a:lnTo>
                  <a:lnTo>
                    <a:pt x="3342640" y="314198"/>
                  </a:lnTo>
                  <a:lnTo>
                    <a:pt x="3344926" y="317627"/>
                  </a:lnTo>
                  <a:lnTo>
                    <a:pt x="3355340" y="310388"/>
                  </a:lnTo>
                  <a:close/>
                </a:path>
                <a:path w="7092315" h="2499995">
                  <a:moveTo>
                    <a:pt x="3363722" y="673481"/>
                  </a:moveTo>
                  <a:lnTo>
                    <a:pt x="3357626" y="653288"/>
                  </a:lnTo>
                  <a:lnTo>
                    <a:pt x="3348228" y="624840"/>
                  </a:lnTo>
                  <a:lnTo>
                    <a:pt x="3336163" y="628777"/>
                  </a:lnTo>
                  <a:lnTo>
                    <a:pt x="3345688" y="657352"/>
                  </a:lnTo>
                  <a:lnTo>
                    <a:pt x="3351530" y="677037"/>
                  </a:lnTo>
                  <a:lnTo>
                    <a:pt x="3363722" y="673481"/>
                  </a:lnTo>
                  <a:close/>
                </a:path>
                <a:path w="7092315" h="2499995">
                  <a:moveTo>
                    <a:pt x="3387852" y="759333"/>
                  </a:moveTo>
                  <a:lnTo>
                    <a:pt x="3386963" y="755777"/>
                  </a:lnTo>
                  <a:lnTo>
                    <a:pt x="3374517" y="710184"/>
                  </a:lnTo>
                  <a:lnTo>
                    <a:pt x="3362325" y="713486"/>
                  </a:lnTo>
                  <a:lnTo>
                    <a:pt x="3374644" y="759079"/>
                  </a:lnTo>
                  <a:lnTo>
                    <a:pt x="3375406" y="762381"/>
                  </a:lnTo>
                  <a:lnTo>
                    <a:pt x="3387852" y="759333"/>
                  </a:lnTo>
                  <a:close/>
                </a:path>
                <a:path w="7092315" h="2499995">
                  <a:moveTo>
                    <a:pt x="3401060" y="387604"/>
                  </a:moveTo>
                  <a:lnTo>
                    <a:pt x="3394710" y="374523"/>
                  </a:lnTo>
                  <a:lnTo>
                    <a:pt x="3381883" y="351409"/>
                  </a:lnTo>
                  <a:lnTo>
                    <a:pt x="3376422" y="342519"/>
                  </a:lnTo>
                  <a:lnTo>
                    <a:pt x="3365627" y="349123"/>
                  </a:lnTo>
                  <a:lnTo>
                    <a:pt x="3371088" y="358013"/>
                  </a:lnTo>
                  <a:lnTo>
                    <a:pt x="3383661" y="380619"/>
                  </a:lnTo>
                  <a:lnTo>
                    <a:pt x="3389757" y="393192"/>
                  </a:lnTo>
                  <a:lnTo>
                    <a:pt x="3401060" y="387604"/>
                  </a:lnTo>
                  <a:close/>
                </a:path>
                <a:path w="7092315" h="2499995">
                  <a:moveTo>
                    <a:pt x="3407664" y="846201"/>
                  </a:moveTo>
                  <a:lnTo>
                    <a:pt x="3399663" y="808609"/>
                  </a:lnTo>
                  <a:lnTo>
                    <a:pt x="3396742" y="796417"/>
                  </a:lnTo>
                  <a:lnTo>
                    <a:pt x="3384296" y="799338"/>
                  </a:lnTo>
                  <a:lnTo>
                    <a:pt x="3387344" y="811530"/>
                  </a:lnTo>
                  <a:lnTo>
                    <a:pt x="3395218" y="848868"/>
                  </a:lnTo>
                  <a:lnTo>
                    <a:pt x="3407664" y="846201"/>
                  </a:lnTo>
                  <a:close/>
                </a:path>
                <a:path w="7092315" h="2499995">
                  <a:moveTo>
                    <a:pt x="3423920" y="933958"/>
                  </a:moveTo>
                  <a:lnTo>
                    <a:pt x="3421253" y="916686"/>
                  </a:lnTo>
                  <a:lnTo>
                    <a:pt x="3415157" y="883666"/>
                  </a:lnTo>
                  <a:lnTo>
                    <a:pt x="3402584" y="886079"/>
                  </a:lnTo>
                  <a:lnTo>
                    <a:pt x="3408807" y="918972"/>
                  </a:lnTo>
                  <a:lnTo>
                    <a:pt x="3411474" y="935863"/>
                  </a:lnTo>
                  <a:lnTo>
                    <a:pt x="3423920" y="933958"/>
                  </a:lnTo>
                  <a:close/>
                </a:path>
                <a:path w="7092315" h="2499995">
                  <a:moveTo>
                    <a:pt x="3432810" y="472059"/>
                  </a:moveTo>
                  <a:lnTo>
                    <a:pt x="3432429" y="470408"/>
                  </a:lnTo>
                  <a:lnTo>
                    <a:pt x="3425190" y="446024"/>
                  </a:lnTo>
                  <a:lnTo>
                    <a:pt x="3416808" y="423037"/>
                  </a:lnTo>
                  <a:lnTo>
                    <a:pt x="3404870" y="427355"/>
                  </a:lnTo>
                  <a:lnTo>
                    <a:pt x="3413252" y="450342"/>
                  </a:lnTo>
                  <a:lnTo>
                    <a:pt x="3420237" y="474091"/>
                  </a:lnTo>
                  <a:lnTo>
                    <a:pt x="3420364" y="474853"/>
                  </a:lnTo>
                  <a:lnTo>
                    <a:pt x="3432810" y="472059"/>
                  </a:lnTo>
                  <a:close/>
                </a:path>
                <a:path w="7092315" h="2499995">
                  <a:moveTo>
                    <a:pt x="3436366" y="1022096"/>
                  </a:moveTo>
                  <a:lnTo>
                    <a:pt x="3429889" y="971804"/>
                  </a:lnTo>
                  <a:lnTo>
                    <a:pt x="3429889" y="971550"/>
                  </a:lnTo>
                  <a:lnTo>
                    <a:pt x="3417316" y="973455"/>
                  </a:lnTo>
                  <a:lnTo>
                    <a:pt x="3417443" y="973836"/>
                  </a:lnTo>
                  <a:lnTo>
                    <a:pt x="3423793" y="1023747"/>
                  </a:lnTo>
                  <a:lnTo>
                    <a:pt x="3436366" y="1022096"/>
                  </a:lnTo>
                  <a:close/>
                </a:path>
                <a:path w="7092315" h="2499995">
                  <a:moveTo>
                    <a:pt x="3438652" y="39370"/>
                  </a:moveTo>
                  <a:lnTo>
                    <a:pt x="3387852" y="39370"/>
                  </a:lnTo>
                  <a:lnTo>
                    <a:pt x="3387852" y="52070"/>
                  </a:lnTo>
                  <a:lnTo>
                    <a:pt x="3438652" y="52070"/>
                  </a:lnTo>
                  <a:lnTo>
                    <a:pt x="3438652" y="39370"/>
                  </a:lnTo>
                  <a:close/>
                </a:path>
                <a:path w="7092315" h="2499995">
                  <a:moveTo>
                    <a:pt x="3444875" y="1110996"/>
                  </a:moveTo>
                  <a:lnTo>
                    <a:pt x="3442944" y="1084834"/>
                  </a:lnTo>
                  <a:lnTo>
                    <a:pt x="3442843" y="1083437"/>
                  </a:lnTo>
                  <a:lnTo>
                    <a:pt x="3440430" y="1060196"/>
                  </a:lnTo>
                  <a:lnTo>
                    <a:pt x="3427857" y="1061466"/>
                  </a:lnTo>
                  <a:lnTo>
                    <a:pt x="3430143" y="1084834"/>
                  </a:lnTo>
                  <a:lnTo>
                    <a:pt x="3432098" y="1110996"/>
                  </a:lnTo>
                  <a:lnTo>
                    <a:pt x="3432175" y="1111885"/>
                  </a:lnTo>
                  <a:lnTo>
                    <a:pt x="3444875" y="1110996"/>
                  </a:lnTo>
                  <a:close/>
                </a:path>
                <a:path w="7092315" h="2499995">
                  <a:moveTo>
                    <a:pt x="3445510" y="560959"/>
                  </a:moveTo>
                  <a:lnTo>
                    <a:pt x="3444913" y="546100"/>
                  </a:lnTo>
                  <a:lnTo>
                    <a:pt x="3444875" y="544830"/>
                  </a:lnTo>
                  <a:lnTo>
                    <a:pt x="3442335" y="519938"/>
                  </a:lnTo>
                  <a:lnTo>
                    <a:pt x="3440557" y="509651"/>
                  </a:lnTo>
                  <a:lnTo>
                    <a:pt x="3428111" y="511810"/>
                  </a:lnTo>
                  <a:lnTo>
                    <a:pt x="3429762" y="522097"/>
                  </a:lnTo>
                  <a:lnTo>
                    <a:pt x="3432302" y="546100"/>
                  </a:lnTo>
                  <a:lnTo>
                    <a:pt x="3432784" y="560959"/>
                  </a:lnTo>
                  <a:lnTo>
                    <a:pt x="3432810" y="561467"/>
                  </a:lnTo>
                  <a:lnTo>
                    <a:pt x="3445510" y="560959"/>
                  </a:lnTo>
                  <a:close/>
                </a:path>
                <a:path w="7092315" h="2499995">
                  <a:moveTo>
                    <a:pt x="3449574" y="1196467"/>
                  </a:moveTo>
                  <a:lnTo>
                    <a:pt x="3447440" y="1149731"/>
                  </a:lnTo>
                  <a:lnTo>
                    <a:pt x="3447415" y="1149096"/>
                  </a:lnTo>
                  <a:lnTo>
                    <a:pt x="3434715" y="1149731"/>
                  </a:lnTo>
                  <a:lnTo>
                    <a:pt x="3436836" y="1196467"/>
                  </a:lnTo>
                  <a:lnTo>
                    <a:pt x="3436874" y="1200277"/>
                  </a:lnTo>
                  <a:lnTo>
                    <a:pt x="3449574" y="1200023"/>
                  </a:lnTo>
                  <a:lnTo>
                    <a:pt x="3449574" y="1196467"/>
                  </a:lnTo>
                  <a:close/>
                </a:path>
                <a:path w="7092315" h="2499995">
                  <a:moveTo>
                    <a:pt x="3451098" y="1288923"/>
                  </a:moveTo>
                  <a:lnTo>
                    <a:pt x="3450336" y="1253490"/>
                  </a:lnTo>
                  <a:lnTo>
                    <a:pt x="3450082" y="1238377"/>
                  </a:lnTo>
                  <a:lnTo>
                    <a:pt x="3450082" y="1238123"/>
                  </a:lnTo>
                  <a:lnTo>
                    <a:pt x="3437382" y="1238377"/>
                  </a:lnTo>
                  <a:lnTo>
                    <a:pt x="3437623" y="1253363"/>
                  </a:lnTo>
                  <a:lnTo>
                    <a:pt x="3438385" y="1288923"/>
                  </a:lnTo>
                  <a:lnTo>
                    <a:pt x="3438398" y="1289177"/>
                  </a:lnTo>
                  <a:lnTo>
                    <a:pt x="3451098" y="1288923"/>
                  </a:lnTo>
                  <a:close/>
                </a:path>
                <a:path w="7092315" h="2499995">
                  <a:moveTo>
                    <a:pt x="3454527" y="648081"/>
                  </a:moveTo>
                  <a:lnTo>
                    <a:pt x="3453130" y="642493"/>
                  </a:lnTo>
                  <a:lnTo>
                    <a:pt x="3449066" y="618490"/>
                  </a:lnTo>
                  <a:lnTo>
                    <a:pt x="3447275" y="599948"/>
                  </a:lnTo>
                  <a:lnTo>
                    <a:pt x="3447161" y="598678"/>
                  </a:lnTo>
                  <a:lnTo>
                    <a:pt x="3434461" y="599948"/>
                  </a:lnTo>
                  <a:lnTo>
                    <a:pt x="3436493" y="619760"/>
                  </a:lnTo>
                  <a:lnTo>
                    <a:pt x="3440684" y="644652"/>
                  </a:lnTo>
                  <a:lnTo>
                    <a:pt x="3442081" y="651002"/>
                  </a:lnTo>
                  <a:lnTo>
                    <a:pt x="3454527" y="648081"/>
                  </a:lnTo>
                  <a:close/>
                </a:path>
                <a:path w="7092315" h="2499995">
                  <a:moveTo>
                    <a:pt x="3454908" y="1377442"/>
                  </a:moveTo>
                  <a:lnTo>
                    <a:pt x="3454184" y="1367155"/>
                  </a:lnTo>
                  <a:lnTo>
                    <a:pt x="3454146" y="1366520"/>
                  </a:lnTo>
                  <a:lnTo>
                    <a:pt x="3452253" y="1327404"/>
                  </a:lnTo>
                  <a:lnTo>
                    <a:pt x="3452241" y="1326896"/>
                  </a:lnTo>
                  <a:lnTo>
                    <a:pt x="3439668" y="1327404"/>
                  </a:lnTo>
                  <a:lnTo>
                    <a:pt x="3441408" y="1366520"/>
                  </a:lnTo>
                  <a:lnTo>
                    <a:pt x="3441446" y="1367155"/>
                  </a:lnTo>
                  <a:lnTo>
                    <a:pt x="3442144" y="1377442"/>
                  </a:lnTo>
                  <a:lnTo>
                    <a:pt x="3442208" y="1378331"/>
                  </a:lnTo>
                  <a:lnTo>
                    <a:pt x="3454908" y="1377442"/>
                  </a:lnTo>
                  <a:close/>
                </a:path>
                <a:path w="7092315" h="2499995">
                  <a:moveTo>
                    <a:pt x="3462655" y="1465707"/>
                  </a:moveTo>
                  <a:lnTo>
                    <a:pt x="3458299" y="1423543"/>
                  </a:lnTo>
                  <a:lnTo>
                    <a:pt x="3458210" y="1422654"/>
                  </a:lnTo>
                  <a:lnTo>
                    <a:pt x="3457752" y="1416304"/>
                  </a:lnTo>
                  <a:lnTo>
                    <a:pt x="3457702" y="1415415"/>
                  </a:lnTo>
                  <a:lnTo>
                    <a:pt x="3445002" y="1416304"/>
                  </a:lnTo>
                  <a:lnTo>
                    <a:pt x="3445446" y="1422654"/>
                  </a:lnTo>
                  <a:lnTo>
                    <a:pt x="3445510" y="1423543"/>
                  </a:lnTo>
                  <a:lnTo>
                    <a:pt x="3449955" y="1467104"/>
                  </a:lnTo>
                  <a:lnTo>
                    <a:pt x="3462655" y="1465707"/>
                  </a:lnTo>
                  <a:close/>
                </a:path>
                <a:path w="7092315" h="2499995">
                  <a:moveTo>
                    <a:pt x="3474212" y="1553591"/>
                  </a:moveTo>
                  <a:lnTo>
                    <a:pt x="3471164" y="1533779"/>
                  </a:lnTo>
                  <a:lnTo>
                    <a:pt x="3467100" y="1503426"/>
                  </a:lnTo>
                  <a:lnTo>
                    <a:pt x="3454527" y="1505077"/>
                  </a:lnTo>
                  <a:lnTo>
                    <a:pt x="3458464" y="1535430"/>
                  </a:lnTo>
                  <a:lnTo>
                    <a:pt x="3461639" y="1555496"/>
                  </a:lnTo>
                  <a:lnTo>
                    <a:pt x="3474212" y="1553591"/>
                  </a:lnTo>
                  <a:close/>
                </a:path>
                <a:path w="7092315" h="2499995">
                  <a:moveTo>
                    <a:pt x="3481959" y="731266"/>
                  </a:moveTo>
                  <a:lnTo>
                    <a:pt x="3474339" y="713613"/>
                  </a:lnTo>
                  <a:lnTo>
                    <a:pt x="3465830" y="690245"/>
                  </a:lnTo>
                  <a:lnTo>
                    <a:pt x="3464179" y="684530"/>
                  </a:lnTo>
                  <a:lnTo>
                    <a:pt x="3451987" y="688086"/>
                  </a:lnTo>
                  <a:lnTo>
                    <a:pt x="3453638" y="693801"/>
                  </a:lnTo>
                  <a:lnTo>
                    <a:pt x="3462528" y="717931"/>
                  </a:lnTo>
                  <a:lnTo>
                    <a:pt x="3470275" y="736219"/>
                  </a:lnTo>
                  <a:lnTo>
                    <a:pt x="3481959" y="731266"/>
                  </a:lnTo>
                  <a:close/>
                </a:path>
                <a:path w="7092315" h="2499995">
                  <a:moveTo>
                    <a:pt x="3489452" y="1640967"/>
                  </a:moveTo>
                  <a:lnTo>
                    <a:pt x="3480181" y="1590929"/>
                  </a:lnTo>
                  <a:lnTo>
                    <a:pt x="3467735" y="1593342"/>
                  </a:lnTo>
                  <a:lnTo>
                    <a:pt x="3477006" y="1643253"/>
                  </a:lnTo>
                  <a:lnTo>
                    <a:pt x="3489452" y="1640967"/>
                  </a:lnTo>
                  <a:close/>
                </a:path>
                <a:path w="7092315" h="2499995">
                  <a:moveTo>
                    <a:pt x="3508883" y="1727327"/>
                  </a:moveTo>
                  <a:lnTo>
                    <a:pt x="3501263" y="1696085"/>
                  </a:lnTo>
                  <a:lnTo>
                    <a:pt x="3497326" y="1678051"/>
                  </a:lnTo>
                  <a:lnTo>
                    <a:pt x="3485007" y="1680718"/>
                  </a:lnTo>
                  <a:lnTo>
                    <a:pt x="3488817" y="1698625"/>
                  </a:lnTo>
                  <a:lnTo>
                    <a:pt x="3496437" y="1730375"/>
                  </a:lnTo>
                  <a:lnTo>
                    <a:pt x="3508883" y="1727327"/>
                  </a:lnTo>
                  <a:close/>
                </a:path>
                <a:path w="7092315" h="2499995">
                  <a:moveTo>
                    <a:pt x="3524123" y="807974"/>
                  </a:moveTo>
                  <a:lnTo>
                    <a:pt x="3521583" y="804418"/>
                  </a:lnTo>
                  <a:lnTo>
                    <a:pt x="3507867" y="782320"/>
                  </a:lnTo>
                  <a:lnTo>
                    <a:pt x="3498342" y="764921"/>
                  </a:lnTo>
                  <a:lnTo>
                    <a:pt x="3487166" y="771017"/>
                  </a:lnTo>
                  <a:lnTo>
                    <a:pt x="3496818" y="788543"/>
                  </a:lnTo>
                  <a:lnTo>
                    <a:pt x="3510915" y="811149"/>
                  </a:lnTo>
                  <a:lnTo>
                    <a:pt x="3513582" y="815213"/>
                  </a:lnTo>
                  <a:lnTo>
                    <a:pt x="3524123" y="807974"/>
                  </a:lnTo>
                  <a:close/>
                </a:path>
                <a:path w="7092315" h="2499995">
                  <a:moveTo>
                    <a:pt x="3527552" y="39370"/>
                  </a:moveTo>
                  <a:lnTo>
                    <a:pt x="3476752" y="39370"/>
                  </a:lnTo>
                  <a:lnTo>
                    <a:pt x="3476752" y="52070"/>
                  </a:lnTo>
                  <a:lnTo>
                    <a:pt x="3527552" y="52070"/>
                  </a:lnTo>
                  <a:lnTo>
                    <a:pt x="3527552" y="39370"/>
                  </a:lnTo>
                  <a:close/>
                </a:path>
                <a:path w="7092315" h="2499995">
                  <a:moveTo>
                    <a:pt x="3531743" y="1812925"/>
                  </a:moveTo>
                  <a:lnTo>
                    <a:pt x="3527933" y="1799844"/>
                  </a:lnTo>
                  <a:lnTo>
                    <a:pt x="3518154" y="1764157"/>
                  </a:lnTo>
                  <a:lnTo>
                    <a:pt x="3505962" y="1767459"/>
                  </a:lnTo>
                  <a:lnTo>
                    <a:pt x="3515614" y="1803273"/>
                  </a:lnTo>
                  <a:lnTo>
                    <a:pt x="3519678" y="1816481"/>
                  </a:lnTo>
                  <a:lnTo>
                    <a:pt x="3531743" y="1812925"/>
                  </a:lnTo>
                  <a:close/>
                </a:path>
                <a:path w="7092315" h="2499995">
                  <a:moveTo>
                    <a:pt x="3558540" y="1897380"/>
                  </a:moveTo>
                  <a:lnTo>
                    <a:pt x="3543046" y="1850263"/>
                  </a:lnTo>
                  <a:lnTo>
                    <a:pt x="3542665" y="1849374"/>
                  </a:lnTo>
                  <a:lnTo>
                    <a:pt x="3530600" y="1853057"/>
                  </a:lnTo>
                  <a:lnTo>
                    <a:pt x="3530854" y="1853946"/>
                  </a:lnTo>
                  <a:lnTo>
                    <a:pt x="3546475" y="1901444"/>
                  </a:lnTo>
                  <a:lnTo>
                    <a:pt x="3558540" y="1897380"/>
                  </a:lnTo>
                  <a:close/>
                </a:path>
                <a:path w="7092315" h="2499995">
                  <a:moveTo>
                    <a:pt x="3578098" y="877443"/>
                  </a:moveTo>
                  <a:lnTo>
                    <a:pt x="3569462" y="867918"/>
                  </a:lnTo>
                  <a:lnTo>
                    <a:pt x="3552444" y="847344"/>
                  </a:lnTo>
                  <a:lnTo>
                    <a:pt x="3546094" y="838708"/>
                  </a:lnTo>
                  <a:lnTo>
                    <a:pt x="3535934" y="846455"/>
                  </a:lnTo>
                  <a:lnTo>
                    <a:pt x="3542284" y="854964"/>
                  </a:lnTo>
                  <a:lnTo>
                    <a:pt x="3559810" y="875919"/>
                  </a:lnTo>
                  <a:lnTo>
                    <a:pt x="3568700" y="885952"/>
                  </a:lnTo>
                  <a:lnTo>
                    <a:pt x="3578098" y="877443"/>
                  </a:lnTo>
                  <a:close/>
                </a:path>
                <a:path w="7092315" h="2499995">
                  <a:moveTo>
                    <a:pt x="3589655" y="1980311"/>
                  </a:moveTo>
                  <a:lnTo>
                    <a:pt x="3576574" y="1947291"/>
                  </a:lnTo>
                  <a:lnTo>
                    <a:pt x="3571367" y="1933067"/>
                  </a:lnTo>
                  <a:lnTo>
                    <a:pt x="3559429" y="1937385"/>
                  </a:lnTo>
                  <a:lnTo>
                    <a:pt x="3564509" y="1951482"/>
                  </a:lnTo>
                  <a:lnTo>
                    <a:pt x="3577844" y="1985010"/>
                  </a:lnTo>
                  <a:lnTo>
                    <a:pt x="3589655" y="1980311"/>
                  </a:lnTo>
                  <a:close/>
                </a:path>
                <a:path w="7092315" h="2499995">
                  <a:moveTo>
                    <a:pt x="3616452" y="39370"/>
                  </a:moveTo>
                  <a:lnTo>
                    <a:pt x="3565652" y="39370"/>
                  </a:lnTo>
                  <a:lnTo>
                    <a:pt x="3565652" y="52070"/>
                  </a:lnTo>
                  <a:lnTo>
                    <a:pt x="3616452" y="52070"/>
                  </a:lnTo>
                  <a:lnTo>
                    <a:pt x="3616452" y="39370"/>
                  </a:lnTo>
                  <a:close/>
                </a:path>
                <a:path w="7092315" h="2499995">
                  <a:moveTo>
                    <a:pt x="3624961" y="2061464"/>
                  </a:moveTo>
                  <a:lnTo>
                    <a:pt x="3614166" y="2038350"/>
                  </a:lnTo>
                  <a:lnTo>
                    <a:pt x="3604260" y="2015363"/>
                  </a:lnTo>
                  <a:lnTo>
                    <a:pt x="3592576" y="2020316"/>
                  </a:lnTo>
                  <a:lnTo>
                    <a:pt x="3602482" y="2043430"/>
                  </a:lnTo>
                  <a:lnTo>
                    <a:pt x="3613531" y="2066798"/>
                  </a:lnTo>
                  <a:lnTo>
                    <a:pt x="3624961" y="2061464"/>
                  </a:lnTo>
                  <a:close/>
                </a:path>
                <a:path w="7092315" h="2499995">
                  <a:moveTo>
                    <a:pt x="3641344" y="938530"/>
                  </a:moveTo>
                  <a:lnTo>
                    <a:pt x="3626612" y="925830"/>
                  </a:lnTo>
                  <a:lnTo>
                    <a:pt x="3606673" y="907288"/>
                  </a:lnTo>
                  <a:lnTo>
                    <a:pt x="3604260" y="904748"/>
                  </a:lnTo>
                  <a:lnTo>
                    <a:pt x="3595116" y="913638"/>
                  </a:lnTo>
                  <a:lnTo>
                    <a:pt x="3597656" y="916178"/>
                  </a:lnTo>
                  <a:lnTo>
                    <a:pt x="3617976" y="935101"/>
                  </a:lnTo>
                  <a:lnTo>
                    <a:pt x="3633089" y="948182"/>
                  </a:lnTo>
                  <a:lnTo>
                    <a:pt x="3641344" y="938530"/>
                  </a:lnTo>
                  <a:close/>
                </a:path>
                <a:path w="7092315" h="2499995">
                  <a:moveTo>
                    <a:pt x="3665093" y="2140331"/>
                  </a:moveTo>
                  <a:lnTo>
                    <a:pt x="3655441" y="2122932"/>
                  </a:lnTo>
                  <a:lnTo>
                    <a:pt x="3641471" y="2095500"/>
                  </a:lnTo>
                  <a:lnTo>
                    <a:pt x="3630168" y="2101342"/>
                  </a:lnTo>
                  <a:lnTo>
                    <a:pt x="3644138" y="2128647"/>
                  </a:lnTo>
                  <a:lnTo>
                    <a:pt x="3653917" y="2146427"/>
                  </a:lnTo>
                  <a:lnTo>
                    <a:pt x="3665093" y="2140331"/>
                  </a:lnTo>
                  <a:close/>
                </a:path>
                <a:path w="7092315" h="2499995">
                  <a:moveTo>
                    <a:pt x="3705352" y="39370"/>
                  </a:moveTo>
                  <a:lnTo>
                    <a:pt x="3654552" y="39370"/>
                  </a:lnTo>
                  <a:lnTo>
                    <a:pt x="3654552" y="52070"/>
                  </a:lnTo>
                  <a:lnTo>
                    <a:pt x="3705352" y="52070"/>
                  </a:lnTo>
                  <a:lnTo>
                    <a:pt x="3705352" y="39370"/>
                  </a:lnTo>
                  <a:close/>
                </a:path>
                <a:path w="7092315" h="2499995">
                  <a:moveTo>
                    <a:pt x="3710559" y="2216023"/>
                  </a:moveTo>
                  <a:lnTo>
                    <a:pt x="3699891" y="2199894"/>
                  </a:lnTo>
                  <a:lnTo>
                    <a:pt x="3683762" y="2173224"/>
                  </a:lnTo>
                  <a:lnTo>
                    <a:pt x="3672967" y="2179701"/>
                  </a:lnTo>
                  <a:lnTo>
                    <a:pt x="3688969" y="2206498"/>
                  </a:lnTo>
                  <a:lnTo>
                    <a:pt x="3699891" y="2223135"/>
                  </a:lnTo>
                  <a:lnTo>
                    <a:pt x="3710559" y="2216023"/>
                  </a:lnTo>
                  <a:close/>
                </a:path>
                <a:path w="7092315" h="2499995">
                  <a:moveTo>
                    <a:pt x="3712210" y="990854"/>
                  </a:moveTo>
                  <a:lnTo>
                    <a:pt x="3691255" y="977011"/>
                  </a:lnTo>
                  <a:lnTo>
                    <a:pt x="3670681" y="962025"/>
                  </a:lnTo>
                  <a:lnTo>
                    <a:pt x="3663315" y="972312"/>
                  </a:lnTo>
                  <a:lnTo>
                    <a:pt x="3683762" y="987298"/>
                  </a:lnTo>
                  <a:lnTo>
                    <a:pt x="3705225" y="1001522"/>
                  </a:lnTo>
                  <a:lnTo>
                    <a:pt x="3712210" y="990854"/>
                  </a:lnTo>
                  <a:close/>
                </a:path>
                <a:path w="7092315" h="2499995">
                  <a:moveTo>
                    <a:pt x="3762121" y="2287651"/>
                  </a:moveTo>
                  <a:lnTo>
                    <a:pt x="3747135" y="2268474"/>
                  </a:lnTo>
                  <a:lnTo>
                    <a:pt x="3735070" y="2252091"/>
                  </a:lnTo>
                  <a:lnTo>
                    <a:pt x="3731768" y="2247392"/>
                  </a:lnTo>
                  <a:lnTo>
                    <a:pt x="3721481" y="2254758"/>
                  </a:lnTo>
                  <a:lnTo>
                    <a:pt x="3724656" y="2259330"/>
                  </a:lnTo>
                  <a:lnTo>
                    <a:pt x="3736848" y="2275967"/>
                  </a:lnTo>
                  <a:lnTo>
                    <a:pt x="3749294" y="2291842"/>
                  </a:lnTo>
                  <a:lnTo>
                    <a:pt x="3752342" y="2295652"/>
                  </a:lnTo>
                  <a:lnTo>
                    <a:pt x="3762121" y="2287651"/>
                  </a:lnTo>
                  <a:close/>
                </a:path>
                <a:path w="7092315" h="2499995">
                  <a:moveTo>
                    <a:pt x="3789032" y="1033272"/>
                  </a:moveTo>
                  <a:lnTo>
                    <a:pt x="3786886" y="1032256"/>
                  </a:lnTo>
                  <a:lnTo>
                    <a:pt x="3762248" y="1019937"/>
                  </a:lnTo>
                  <a:lnTo>
                    <a:pt x="3744468" y="1010158"/>
                  </a:lnTo>
                  <a:lnTo>
                    <a:pt x="3738245" y="1021334"/>
                  </a:lnTo>
                  <a:lnTo>
                    <a:pt x="3756025" y="1031113"/>
                  </a:lnTo>
                  <a:lnTo>
                    <a:pt x="3781298" y="1043686"/>
                  </a:lnTo>
                  <a:lnTo>
                    <a:pt x="3783965" y="1044829"/>
                  </a:lnTo>
                  <a:lnTo>
                    <a:pt x="3789032" y="1033272"/>
                  </a:lnTo>
                  <a:close/>
                </a:path>
                <a:path w="7092315" h="2499995">
                  <a:moveTo>
                    <a:pt x="3794252" y="39370"/>
                  </a:moveTo>
                  <a:lnTo>
                    <a:pt x="3743452" y="39370"/>
                  </a:lnTo>
                  <a:lnTo>
                    <a:pt x="3743452" y="52070"/>
                  </a:lnTo>
                  <a:lnTo>
                    <a:pt x="3794252" y="52070"/>
                  </a:lnTo>
                  <a:lnTo>
                    <a:pt x="3794252" y="39370"/>
                  </a:lnTo>
                  <a:close/>
                </a:path>
                <a:path w="7092315" h="2499995">
                  <a:moveTo>
                    <a:pt x="3821430" y="2352802"/>
                  </a:moveTo>
                  <a:lnTo>
                    <a:pt x="3809238" y="2340864"/>
                  </a:lnTo>
                  <a:lnTo>
                    <a:pt x="3796665" y="2327529"/>
                  </a:lnTo>
                  <a:lnTo>
                    <a:pt x="3786505" y="2316480"/>
                  </a:lnTo>
                  <a:lnTo>
                    <a:pt x="3777107" y="2324989"/>
                  </a:lnTo>
                  <a:lnTo>
                    <a:pt x="3787140" y="2336038"/>
                  </a:lnTo>
                  <a:lnTo>
                    <a:pt x="3800081" y="2349627"/>
                  </a:lnTo>
                  <a:lnTo>
                    <a:pt x="3812540" y="2361946"/>
                  </a:lnTo>
                  <a:lnTo>
                    <a:pt x="3821430" y="2352802"/>
                  </a:lnTo>
                  <a:close/>
                </a:path>
                <a:path w="7092315" h="2499995">
                  <a:moveTo>
                    <a:pt x="3871214" y="1064514"/>
                  </a:moveTo>
                  <a:lnTo>
                    <a:pt x="3863848" y="1062355"/>
                  </a:lnTo>
                  <a:lnTo>
                    <a:pt x="3837813" y="1053592"/>
                  </a:lnTo>
                  <a:lnTo>
                    <a:pt x="3823830" y="1048004"/>
                  </a:lnTo>
                  <a:lnTo>
                    <a:pt x="3819258" y="1059815"/>
                  </a:lnTo>
                  <a:lnTo>
                    <a:pt x="3833228" y="1065403"/>
                  </a:lnTo>
                  <a:lnTo>
                    <a:pt x="3859784" y="1074420"/>
                  </a:lnTo>
                  <a:lnTo>
                    <a:pt x="3867785" y="1076706"/>
                  </a:lnTo>
                  <a:lnTo>
                    <a:pt x="3871214" y="1064514"/>
                  </a:lnTo>
                  <a:close/>
                </a:path>
                <a:path w="7092315" h="2499995">
                  <a:moveTo>
                    <a:pt x="3883152" y="39370"/>
                  </a:moveTo>
                  <a:lnTo>
                    <a:pt x="3832352" y="39370"/>
                  </a:lnTo>
                  <a:lnTo>
                    <a:pt x="3832352" y="52070"/>
                  </a:lnTo>
                  <a:lnTo>
                    <a:pt x="3883152" y="52070"/>
                  </a:lnTo>
                  <a:lnTo>
                    <a:pt x="3883152" y="39370"/>
                  </a:lnTo>
                  <a:close/>
                </a:path>
                <a:path w="7092315" h="2499995">
                  <a:moveTo>
                    <a:pt x="3889629" y="2407539"/>
                  </a:moveTo>
                  <a:lnTo>
                    <a:pt x="3887089" y="2406015"/>
                  </a:lnTo>
                  <a:lnTo>
                    <a:pt x="3874185" y="2396998"/>
                  </a:lnTo>
                  <a:lnTo>
                    <a:pt x="3860800" y="2387092"/>
                  </a:lnTo>
                  <a:lnTo>
                    <a:pt x="3849357" y="2377821"/>
                  </a:lnTo>
                  <a:lnTo>
                    <a:pt x="3841356" y="2387600"/>
                  </a:lnTo>
                  <a:lnTo>
                    <a:pt x="3852799" y="2396998"/>
                  </a:lnTo>
                  <a:lnTo>
                    <a:pt x="3866388" y="2407031"/>
                  </a:lnTo>
                  <a:lnTo>
                    <a:pt x="3882758" y="2418334"/>
                  </a:lnTo>
                  <a:lnTo>
                    <a:pt x="3889629" y="2407539"/>
                  </a:lnTo>
                  <a:close/>
                </a:path>
                <a:path w="7092315" h="2499995">
                  <a:moveTo>
                    <a:pt x="3957066" y="1083183"/>
                  </a:moveTo>
                  <a:lnTo>
                    <a:pt x="3943604" y="1081405"/>
                  </a:lnTo>
                  <a:lnTo>
                    <a:pt x="3916680" y="1076325"/>
                  </a:lnTo>
                  <a:lnTo>
                    <a:pt x="3907790" y="1074166"/>
                  </a:lnTo>
                  <a:lnTo>
                    <a:pt x="3904856" y="1086612"/>
                  </a:lnTo>
                  <a:lnTo>
                    <a:pt x="3913759" y="1088644"/>
                  </a:lnTo>
                  <a:lnTo>
                    <a:pt x="3941191" y="1093851"/>
                  </a:lnTo>
                  <a:lnTo>
                    <a:pt x="3955415" y="1095756"/>
                  </a:lnTo>
                  <a:lnTo>
                    <a:pt x="3957066" y="1083183"/>
                  </a:lnTo>
                  <a:close/>
                </a:path>
                <a:path w="7092315" h="2499995">
                  <a:moveTo>
                    <a:pt x="3967861" y="2445131"/>
                  </a:moveTo>
                  <a:lnTo>
                    <a:pt x="3926954" y="2429002"/>
                  </a:lnTo>
                  <a:lnTo>
                    <a:pt x="3922128" y="2426335"/>
                  </a:lnTo>
                  <a:lnTo>
                    <a:pt x="3916299" y="2437638"/>
                  </a:lnTo>
                  <a:lnTo>
                    <a:pt x="3963162" y="2456942"/>
                  </a:lnTo>
                  <a:lnTo>
                    <a:pt x="3964432" y="2457323"/>
                  </a:lnTo>
                  <a:lnTo>
                    <a:pt x="3967861" y="2445131"/>
                  </a:lnTo>
                  <a:close/>
                </a:path>
                <a:path w="7092315" h="2499995">
                  <a:moveTo>
                    <a:pt x="3972052" y="39370"/>
                  </a:moveTo>
                  <a:lnTo>
                    <a:pt x="3921252" y="39370"/>
                  </a:lnTo>
                  <a:lnTo>
                    <a:pt x="3921252" y="52070"/>
                  </a:lnTo>
                  <a:lnTo>
                    <a:pt x="3972052" y="52070"/>
                  </a:lnTo>
                  <a:lnTo>
                    <a:pt x="3972052" y="39370"/>
                  </a:lnTo>
                  <a:close/>
                </a:path>
                <a:path w="7092315" h="2499995">
                  <a:moveTo>
                    <a:pt x="4062476" y="1096010"/>
                  </a:moveTo>
                  <a:lnTo>
                    <a:pt x="4060952" y="1086358"/>
                  </a:lnTo>
                  <a:lnTo>
                    <a:pt x="4060113" y="1081036"/>
                  </a:lnTo>
                  <a:lnTo>
                    <a:pt x="4052481" y="1068565"/>
                  </a:lnTo>
                  <a:lnTo>
                    <a:pt x="4040733" y="1059891"/>
                  </a:lnTo>
                  <a:lnTo>
                    <a:pt x="4026027" y="1056259"/>
                  </a:lnTo>
                  <a:lnTo>
                    <a:pt x="4011117" y="1058621"/>
                  </a:lnTo>
                  <a:lnTo>
                    <a:pt x="3998684" y="1066253"/>
                  </a:lnTo>
                  <a:lnTo>
                    <a:pt x="3990022" y="1078001"/>
                  </a:lnTo>
                  <a:lnTo>
                    <a:pt x="3986403" y="1092708"/>
                  </a:lnTo>
                  <a:lnTo>
                    <a:pt x="3988701" y="1107617"/>
                  </a:lnTo>
                  <a:lnTo>
                    <a:pt x="3996321" y="1120051"/>
                  </a:lnTo>
                  <a:lnTo>
                    <a:pt x="4008056" y="1128712"/>
                  </a:lnTo>
                  <a:lnTo>
                    <a:pt x="4022725" y="1132332"/>
                  </a:lnTo>
                  <a:lnTo>
                    <a:pt x="4037698" y="1130033"/>
                  </a:lnTo>
                  <a:lnTo>
                    <a:pt x="4050169" y="1122413"/>
                  </a:lnTo>
                  <a:lnTo>
                    <a:pt x="4058843" y="1110678"/>
                  </a:lnTo>
                  <a:lnTo>
                    <a:pt x="4061307" y="1100709"/>
                  </a:lnTo>
                  <a:lnTo>
                    <a:pt x="4062476" y="1096010"/>
                  </a:lnTo>
                  <a:close/>
                </a:path>
                <a:path w="7092315" h="2499995">
                  <a:moveTo>
                    <a:pt x="4062476" y="45720"/>
                  </a:moveTo>
                  <a:lnTo>
                    <a:pt x="4061193" y="39370"/>
                  </a:lnTo>
                  <a:lnTo>
                    <a:pt x="4059478" y="30873"/>
                  </a:lnTo>
                  <a:lnTo>
                    <a:pt x="4051325" y="18770"/>
                  </a:lnTo>
                  <a:lnTo>
                    <a:pt x="4039222" y="10617"/>
                  </a:lnTo>
                  <a:lnTo>
                    <a:pt x="4024376" y="7620"/>
                  </a:lnTo>
                  <a:lnTo>
                    <a:pt x="4009517" y="10617"/>
                  </a:lnTo>
                  <a:lnTo>
                    <a:pt x="3997414" y="18770"/>
                  </a:lnTo>
                  <a:lnTo>
                    <a:pt x="3989260" y="30873"/>
                  </a:lnTo>
                  <a:lnTo>
                    <a:pt x="3986276" y="45720"/>
                  </a:lnTo>
                  <a:lnTo>
                    <a:pt x="3989260" y="60579"/>
                  </a:lnTo>
                  <a:lnTo>
                    <a:pt x="3997414" y="72682"/>
                  </a:lnTo>
                  <a:lnTo>
                    <a:pt x="4009517" y="80835"/>
                  </a:lnTo>
                  <a:lnTo>
                    <a:pt x="4024376" y="83820"/>
                  </a:lnTo>
                  <a:lnTo>
                    <a:pt x="4039222" y="80835"/>
                  </a:lnTo>
                  <a:lnTo>
                    <a:pt x="4051325" y="72682"/>
                  </a:lnTo>
                  <a:lnTo>
                    <a:pt x="4059478" y="60579"/>
                  </a:lnTo>
                  <a:lnTo>
                    <a:pt x="4061193" y="52070"/>
                  </a:lnTo>
                  <a:lnTo>
                    <a:pt x="4062476" y="45720"/>
                  </a:lnTo>
                  <a:close/>
                </a:path>
                <a:path w="7092315" h="2499995">
                  <a:moveTo>
                    <a:pt x="4072090" y="2465197"/>
                  </a:moveTo>
                  <a:lnTo>
                    <a:pt x="4071353" y="2458339"/>
                  </a:lnTo>
                  <a:lnTo>
                    <a:pt x="4070680" y="2452497"/>
                  </a:lnTo>
                  <a:lnTo>
                    <a:pt x="4070400" y="2450058"/>
                  </a:lnTo>
                  <a:lnTo>
                    <a:pt x="4063314" y="2437295"/>
                  </a:lnTo>
                  <a:lnTo>
                    <a:pt x="4051960" y="2428113"/>
                  </a:lnTo>
                  <a:lnTo>
                    <a:pt x="4037457" y="2423795"/>
                  </a:lnTo>
                  <a:lnTo>
                    <a:pt x="4022433" y="2425446"/>
                  </a:lnTo>
                  <a:lnTo>
                    <a:pt x="4009669" y="2432494"/>
                  </a:lnTo>
                  <a:lnTo>
                    <a:pt x="4000487" y="2443835"/>
                  </a:lnTo>
                  <a:lnTo>
                    <a:pt x="3996182" y="2458339"/>
                  </a:lnTo>
                  <a:lnTo>
                    <a:pt x="3997820" y="2473388"/>
                  </a:lnTo>
                  <a:lnTo>
                    <a:pt x="4004881" y="2486190"/>
                  </a:lnTo>
                  <a:lnTo>
                    <a:pt x="4016210" y="2495423"/>
                  </a:lnTo>
                  <a:lnTo>
                    <a:pt x="4030726" y="2499741"/>
                  </a:lnTo>
                  <a:lnTo>
                    <a:pt x="4045762" y="2498026"/>
                  </a:lnTo>
                  <a:lnTo>
                    <a:pt x="4058564" y="2490940"/>
                  </a:lnTo>
                  <a:lnTo>
                    <a:pt x="4067797" y="2479586"/>
                  </a:lnTo>
                  <a:lnTo>
                    <a:pt x="4071213" y="2468118"/>
                  </a:lnTo>
                  <a:lnTo>
                    <a:pt x="4072090" y="2465197"/>
                  </a:lnTo>
                  <a:close/>
                </a:path>
                <a:path w="7092315" h="2499995">
                  <a:moveTo>
                    <a:pt x="6017260" y="39357"/>
                  </a:moveTo>
                  <a:lnTo>
                    <a:pt x="6003239" y="39357"/>
                  </a:lnTo>
                  <a:lnTo>
                    <a:pt x="6001563" y="31369"/>
                  </a:lnTo>
                  <a:lnTo>
                    <a:pt x="6001448" y="30835"/>
                  </a:lnTo>
                  <a:lnTo>
                    <a:pt x="5993181" y="18783"/>
                  </a:lnTo>
                  <a:lnTo>
                    <a:pt x="5981014" y="10718"/>
                  </a:lnTo>
                  <a:lnTo>
                    <a:pt x="5966206" y="7874"/>
                  </a:lnTo>
                  <a:lnTo>
                    <a:pt x="5951372" y="10960"/>
                  </a:lnTo>
                  <a:lnTo>
                    <a:pt x="5939320" y="19202"/>
                  </a:lnTo>
                  <a:lnTo>
                    <a:pt x="5931243" y="31369"/>
                  </a:lnTo>
                  <a:lnTo>
                    <a:pt x="5928474" y="45593"/>
                  </a:lnTo>
                  <a:lnTo>
                    <a:pt x="5928360" y="46228"/>
                  </a:lnTo>
                  <a:lnTo>
                    <a:pt x="5931319" y="60464"/>
                  </a:lnTo>
                  <a:lnTo>
                    <a:pt x="5931433" y="61010"/>
                  </a:lnTo>
                  <a:lnTo>
                    <a:pt x="5939675" y="73063"/>
                  </a:lnTo>
                  <a:lnTo>
                    <a:pt x="5951842" y="81165"/>
                  </a:lnTo>
                  <a:lnTo>
                    <a:pt x="5966714" y="84074"/>
                  </a:lnTo>
                  <a:lnTo>
                    <a:pt x="5981535" y="80924"/>
                  </a:lnTo>
                  <a:lnTo>
                    <a:pt x="5993587" y="72644"/>
                  </a:lnTo>
                  <a:lnTo>
                    <a:pt x="6001664" y="60464"/>
                  </a:lnTo>
                  <a:lnTo>
                    <a:pt x="6003239" y="52324"/>
                  </a:lnTo>
                  <a:lnTo>
                    <a:pt x="6003302" y="52057"/>
                  </a:lnTo>
                  <a:lnTo>
                    <a:pt x="6017260" y="52057"/>
                  </a:lnTo>
                  <a:lnTo>
                    <a:pt x="6017260" y="39357"/>
                  </a:lnTo>
                  <a:close/>
                </a:path>
                <a:path w="7092315" h="2499995">
                  <a:moveTo>
                    <a:pt x="6017514" y="1097915"/>
                  </a:moveTo>
                  <a:lnTo>
                    <a:pt x="6016790" y="1086053"/>
                  </a:lnTo>
                  <a:lnTo>
                    <a:pt x="6016752" y="1085215"/>
                  </a:lnTo>
                  <a:lnTo>
                    <a:pt x="6002845" y="1086053"/>
                  </a:lnTo>
                  <a:lnTo>
                    <a:pt x="6000788" y="1078077"/>
                  </a:lnTo>
                  <a:lnTo>
                    <a:pt x="5992025" y="1066380"/>
                  </a:lnTo>
                  <a:lnTo>
                    <a:pt x="5979528" y="1058799"/>
                  </a:lnTo>
                  <a:lnTo>
                    <a:pt x="5964555" y="1056513"/>
                  </a:lnTo>
                  <a:lnTo>
                    <a:pt x="5949912" y="1060284"/>
                  </a:lnTo>
                  <a:lnTo>
                    <a:pt x="5938215" y="1069047"/>
                  </a:lnTo>
                  <a:lnTo>
                    <a:pt x="5930633" y="1081544"/>
                  </a:lnTo>
                  <a:lnTo>
                    <a:pt x="5928360" y="1096518"/>
                  </a:lnTo>
                  <a:lnTo>
                    <a:pt x="5932119" y="1111161"/>
                  </a:lnTo>
                  <a:lnTo>
                    <a:pt x="5940882" y="1122857"/>
                  </a:lnTo>
                  <a:lnTo>
                    <a:pt x="5953379" y="1130439"/>
                  </a:lnTo>
                  <a:lnTo>
                    <a:pt x="5968365" y="1132713"/>
                  </a:lnTo>
                  <a:lnTo>
                    <a:pt x="5982995" y="1128953"/>
                  </a:lnTo>
                  <a:lnTo>
                    <a:pt x="5994692" y="1120190"/>
                  </a:lnTo>
                  <a:lnTo>
                    <a:pt x="6002274" y="1107694"/>
                  </a:lnTo>
                  <a:lnTo>
                    <a:pt x="6003302" y="1100963"/>
                  </a:lnTo>
                  <a:lnTo>
                    <a:pt x="6003633" y="1098753"/>
                  </a:lnTo>
                  <a:lnTo>
                    <a:pt x="6017514" y="1097915"/>
                  </a:lnTo>
                  <a:close/>
                </a:path>
                <a:path w="7092315" h="2499995">
                  <a:moveTo>
                    <a:pt x="6105779" y="1078865"/>
                  </a:moveTo>
                  <a:lnTo>
                    <a:pt x="6102096" y="1066673"/>
                  </a:lnTo>
                  <a:lnTo>
                    <a:pt x="6091301" y="1070102"/>
                  </a:lnTo>
                  <a:lnTo>
                    <a:pt x="6066663" y="1076452"/>
                  </a:lnTo>
                  <a:lnTo>
                    <a:pt x="6053455" y="1079119"/>
                  </a:lnTo>
                  <a:lnTo>
                    <a:pt x="6055995" y="1091565"/>
                  </a:lnTo>
                  <a:lnTo>
                    <a:pt x="6069203" y="1088898"/>
                  </a:lnTo>
                  <a:lnTo>
                    <a:pt x="6094476" y="1082421"/>
                  </a:lnTo>
                  <a:lnTo>
                    <a:pt x="6105779" y="1078865"/>
                  </a:lnTo>
                  <a:close/>
                </a:path>
                <a:path w="7092315" h="2499995">
                  <a:moveTo>
                    <a:pt x="6106160" y="38608"/>
                  </a:moveTo>
                  <a:lnTo>
                    <a:pt x="6055360" y="38862"/>
                  </a:lnTo>
                  <a:lnTo>
                    <a:pt x="6055360" y="51562"/>
                  </a:lnTo>
                  <a:lnTo>
                    <a:pt x="6106160" y="51308"/>
                  </a:lnTo>
                  <a:lnTo>
                    <a:pt x="6106160" y="38608"/>
                  </a:lnTo>
                  <a:close/>
                </a:path>
                <a:path w="7092315" h="2499995">
                  <a:moveTo>
                    <a:pt x="6188964" y="1045210"/>
                  </a:moveTo>
                  <a:lnTo>
                    <a:pt x="6183503" y="1033780"/>
                  </a:lnTo>
                  <a:lnTo>
                    <a:pt x="6163564" y="1043305"/>
                  </a:lnTo>
                  <a:lnTo>
                    <a:pt x="6139815" y="1053465"/>
                  </a:lnTo>
                  <a:lnTo>
                    <a:pt x="6137656" y="1054354"/>
                  </a:lnTo>
                  <a:lnTo>
                    <a:pt x="6142101" y="1066165"/>
                  </a:lnTo>
                  <a:lnTo>
                    <a:pt x="6144260" y="1065403"/>
                  </a:lnTo>
                  <a:lnTo>
                    <a:pt x="6168644" y="1054989"/>
                  </a:lnTo>
                  <a:lnTo>
                    <a:pt x="6188964" y="1045210"/>
                  </a:lnTo>
                  <a:close/>
                </a:path>
                <a:path w="7092315" h="2499995">
                  <a:moveTo>
                    <a:pt x="6195060" y="37973"/>
                  </a:moveTo>
                  <a:lnTo>
                    <a:pt x="6144260" y="38227"/>
                  </a:lnTo>
                  <a:lnTo>
                    <a:pt x="6144260" y="50927"/>
                  </a:lnTo>
                  <a:lnTo>
                    <a:pt x="6195060" y="50673"/>
                  </a:lnTo>
                  <a:lnTo>
                    <a:pt x="6195060" y="37973"/>
                  </a:lnTo>
                  <a:close/>
                </a:path>
                <a:path w="7092315" h="2499995">
                  <a:moveTo>
                    <a:pt x="6266180" y="998982"/>
                  </a:moveTo>
                  <a:lnTo>
                    <a:pt x="6258687" y="988695"/>
                  </a:lnTo>
                  <a:lnTo>
                    <a:pt x="6254369" y="991743"/>
                  </a:lnTo>
                  <a:lnTo>
                    <a:pt x="6232525" y="1006348"/>
                  </a:lnTo>
                  <a:lnTo>
                    <a:pt x="6216396" y="1015873"/>
                  </a:lnTo>
                  <a:lnTo>
                    <a:pt x="6223000" y="1026795"/>
                  </a:lnTo>
                  <a:lnTo>
                    <a:pt x="6239002" y="1017143"/>
                  </a:lnTo>
                  <a:lnTo>
                    <a:pt x="6261481" y="1002411"/>
                  </a:lnTo>
                  <a:lnTo>
                    <a:pt x="6266180" y="998982"/>
                  </a:lnTo>
                  <a:close/>
                </a:path>
                <a:path w="7092315" h="2499995">
                  <a:moveTo>
                    <a:pt x="6283960" y="37338"/>
                  </a:moveTo>
                  <a:lnTo>
                    <a:pt x="6233160" y="37592"/>
                  </a:lnTo>
                  <a:lnTo>
                    <a:pt x="6233160" y="50292"/>
                  </a:lnTo>
                  <a:lnTo>
                    <a:pt x="6283960" y="50038"/>
                  </a:lnTo>
                  <a:lnTo>
                    <a:pt x="6283960" y="37338"/>
                  </a:lnTo>
                  <a:close/>
                </a:path>
                <a:path w="7092315" h="2499995">
                  <a:moveTo>
                    <a:pt x="6335649" y="942467"/>
                  </a:moveTo>
                  <a:lnTo>
                    <a:pt x="6327013" y="933196"/>
                  </a:lnTo>
                  <a:lnTo>
                    <a:pt x="6316599" y="942975"/>
                  </a:lnTo>
                  <a:lnTo>
                    <a:pt x="6296533" y="960120"/>
                  </a:lnTo>
                  <a:lnTo>
                    <a:pt x="6289040" y="966089"/>
                  </a:lnTo>
                  <a:lnTo>
                    <a:pt x="6296787" y="975995"/>
                  </a:lnTo>
                  <a:lnTo>
                    <a:pt x="6304407" y="970026"/>
                  </a:lnTo>
                  <a:lnTo>
                    <a:pt x="6324854" y="952500"/>
                  </a:lnTo>
                  <a:lnTo>
                    <a:pt x="6335649" y="942467"/>
                  </a:lnTo>
                  <a:close/>
                </a:path>
                <a:path w="7092315" h="2499995">
                  <a:moveTo>
                    <a:pt x="6372860" y="36703"/>
                  </a:moveTo>
                  <a:lnTo>
                    <a:pt x="6322060" y="36957"/>
                  </a:lnTo>
                  <a:lnTo>
                    <a:pt x="6322060" y="49657"/>
                  </a:lnTo>
                  <a:lnTo>
                    <a:pt x="6372860" y="49403"/>
                  </a:lnTo>
                  <a:lnTo>
                    <a:pt x="6372860" y="36703"/>
                  </a:lnTo>
                  <a:close/>
                </a:path>
                <a:path w="7092315" h="2499995">
                  <a:moveTo>
                    <a:pt x="6396736" y="876935"/>
                  </a:moveTo>
                  <a:lnTo>
                    <a:pt x="6386957" y="868807"/>
                  </a:lnTo>
                  <a:lnTo>
                    <a:pt x="6372098" y="886587"/>
                  </a:lnTo>
                  <a:lnTo>
                    <a:pt x="6354445" y="906145"/>
                  </a:lnTo>
                  <a:lnTo>
                    <a:pt x="6353937" y="906653"/>
                  </a:lnTo>
                  <a:lnTo>
                    <a:pt x="6362954" y="915543"/>
                  </a:lnTo>
                  <a:lnTo>
                    <a:pt x="6363462" y="915035"/>
                  </a:lnTo>
                  <a:lnTo>
                    <a:pt x="6381496" y="895096"/>
                  </a:lnTo>
                  <a:lnTo>
                    <a:pt x="6396736" y="876935"/>
                  </a:lnTo>
                  <a:close/>
                </a:path>
                <a:path w="7092315" h="2499995">
                  <a:moveTo>
                    <a:pt x="6447790" y="802894"/>
                  </a:moveTo>
                  <a:lnTo>
                    <a:pt x="6436741" y="796544"/>
                  </a:lnTo>
                  <a:lnTo>
                    <a:pt x="6433439" y="802513"/>
                  </a:lnTo>
                  <a:lnTo>
                    <a:pt x="6419596" y="824357"/>
                  </a:lnTo>
                  <a:lnTo>
                    <a:pt x="6409563" y="838708"/>
                  </a:lnTo>
                  <a:lnTo>
                    <a:pt x="6419977" y="846074"/>
                  </a:lnTo>
                  <a:lnTo>
                    <a:pt x="6430010" y="831596"/>
                  </a:lnTo>
                  <a:lnTo>
                    <a:pt x="6444107" y="809371"/>
                  </a:lnTo>
                  <a:lnTo>
                    <a:pt x="6447790" y="802894"/>
                  </a:lnTo>
                  <a:close/>
                </a:path>
                <a:path w="7092315" h="2499995">
                  <a:moveTo>
                    <a:pt x="6461760" y="48641"/>
                  </a:moveTo>
                  <a:lnTo>
                    <a:pt x="6461633" y="35941"/>
                  </a:lnTo>
                  <a:lnTo>
                    <a:pt x="6410960" y="36322"/>
                  </a:lnTo>
                  <a:lnTo>
                    <a:pt x="6410960" y="49022"/>
                  </a:lnTo>
                  <a:lnTo>
                    <a:pt x="6461760" y="48641"/>
                  </a:lnTo>
                  <a:close/>
                </a:path>
                <a:path w="7092315" h="2499995">
                  <a:moveTo>
                    <a:pt x="6486652" y="721995"/>
                  </a:moveTo>
                  <a:lnTo>
                    <a:pt x="6474841" y="717423"/>
                  </a:lnTo>
                  <a:lnTo>
                    <a:pt x="6468110" y="734314"/>
                  </a:lnTo>
                  <a:lnTo>
                    <a:pt x="6457696" y="757428"/>
                  </a:lnTo>
                  <a:lnTo>
                    <a:pt x="6454648" y="763270"/>
                  </a:lnTo>
                  <a:lnTo>
                    <a:pt x="6466078" y="769112"/>
                  </a:lnTo>
                  <a:lnTo>
                    <a:pt x="6468935" y="763270"/>
                  </a:lnTo>
                  <a:lnTo>
                    <a:pt x="6479794" y="739521"/>
                  </a:lnTo>
                  <a:lnTo>
                    <a:pt x="6486652" y="721995"/>
                  </a:lnTo>
                  <a:close/>
                </a:path>
                <a:path w="7092315" h="2499995">
                  <a:moveTo>
                    <a:pt x="6510401" y="635000"/>
                  </a:moveTo>
                  <a:lnTo>
                    <a:pt x="6497828" y="633095"/>
                  </a:lnTo>
                  <a:lnTo>
                    <a:pt x="6496939" y="639064"/>
                  </a:lnTo>
                  <a:lnTo>
                    <a:pt x="6491859" y="663194"/>
                  </a:lnTo>
                  <a:lnTo>
                    <a:pt x="6486652" y="681863"/>
                  </a:lnTo>
                  <a:lnTo>
                    <a:pt x="6498971" y="685292"/>
                  </a:lnTo>
                  <a:lnTo>
                    <a:pt x="6504051" y="666496"/>
                  </a:lnTo>
                  <a:lnTo>
                    <a:pt x="6509385" y="641731"/>
                  </a:lnTo>
                  <a:lnTo>
                    <a:pt x="6510401" y="635000"/>
                  </a:lnTo>
                  <a:close/>
                </a:path>
                <a:path w="7092315" h="2499995">
                  <a:moveTo>
                    <a:pt x="6517132" y="545719"/>
                  </a:moveTo>
                  <a:lnTo>
                    <a:pt x="6504432" y="545338"/>
                  </a:lnTo>
                  <a:lnTo>
                    <a:pt x="6503035" y="590550"/>
                  </a:lnTo>
                  <a:lnTo>
                    <a:pt x="6502527" y="595630"/>
                  </a:lnTo>
                  <a:lnTo>
                    <a:pt x="6515227" y="596900"/>
                  </a:lnTo>
                  <a:lnTo>
                    <a:pt x="6515735" y="591693"/>
                  </a:lnTo>
                  <a:lnTo>
                    <a:pt x="6517132" y="545719"/>
                  </a:lnTo>
                  <a:close/>
                </a:path>
                <a:path w="7092315" h="2499995">
                  <a:moveTo>
                    <a:pt x="6531229" y="459613"/>
                  </a:moveTo>
                  <a:lnTo>
                    <a:pt x="6518910" y="456311"/>
                  </a:lnTo>
                  <a:lnTo>
                    <a:pt x="6516116" y="466598"/>
                  </a:lnTo>
                  <a:lnTo>
                    <a:pt x="6510782" y="491236"/>
                  </a:lnTo>
                  <a:lnTo>
                    <a:pt x="6508496" y="506730"/>
                  </a:lnTo>
                  <a:lnTo>
                    <a:pt x="6520942" y="508635"/>
                  </a:lnTo>
                  <a:lnTo>
                    <a:pt x="6523355" y="493268"/>
                  </a:lnTo>
                  <a:lnTo>
                    <a:pt x="6528562" y="469265"/>
                  </a:lnTo>
                  <a:lnTo>
                    <a:pt x="6531229" y="459613"/>
                  </a:lnTo>
                  <a:close/>
                </a:path>
                <a:path w="7092315" h="2499995">
                  <a:moveTo>
                    <a:pt x="6550660" y="48006"/>
                  </a:moveTo>
                  <a:lnTo>
                    <a:pt x="6550533" y="35306"/>
                  </a:lnTo>
                  <a:lnTo>
                    <a:pt x="6499733" y="35687"/>
                  </a:lnTo>
                  <a:lnTo>
                    <a:pt x="6499860" y="48387"/>
                  </a:lnTo>
                  <a:lnTo>
                    <a:pt x="6550660" y="48006"/>
                  </a:lnTo>
                  <a:close/>
                </a:path>
                <a:path w="7092315" h="2499995">
                  <a:moveTo>
                    <a:pt x="6561709" y="377317"/>
                  </a:moveTo>
                  <a:lnTo>
                    <a:pt x="6550025" y="372110"/>
                  </a:lnTo>
                  <a:lnTo>
                    <a:pt x="6540373" y="393446"/>
                  </a:lnTo>
                  <a:lnTo>
                    <a:pt x="6530975" y="417449"/>
                  </a:lnTo>
                  <a:lnTo>
                    <a:pt x="6530340" y="419608"/>
                  </a:lnTo>
                  <a:lnTo>
                    <a:pt x="6542278" y="423545"/>
                  </a:lnTo>
                  <a:lnTo>
                    <a:pt x="6543040" y="421513"/>
                  </a:lnTo>
                  <a:lnTo>
                    <a:pt x="6552184" y="398145"/>
                  </a:lnTo>
                  <a:lnTo>
                    <a:pt x="6561709" y="377317"/>
                  </a:lnTo>
                  <a:close/>
                </a:path>
                <a:path w="7092315" h="2499995">
                  <a:moveTo>
                    <a:pt x="6605524" y="301498"/>
                  </a:moveTo>
                  <a:lnTo>
                    <a:pt x="6595110" y="294259"/>
                  </a:lnTo>
                  <a:lnTo>
                    <a:pt x="6590157" y="301244"/>
                  </a:lnTo>
                  <a:lnTo>
                    <a:pt x="6575933" y="323723"/>
                  </a:lnTo>
                  <a:lnTo>
                    <a:pt x="6567932" y="337820"/>
                  </a:lnTo>
                  <a:lnTo>
                    <a:pt x="6578981" y="344043"/>
                  </a:lnTo>
                  <a:lnTo>
                    <a:pt x="6586982" y="329946"/>
                  </a:lnTo>
                  <a:lnTo>
                    <a:pt x="6600825" y="308102"/>
                  </a:lnTo>
                  <a:lnTo>
                    <a:pt x="6605524" y="301498"/>
                  </a:lnTo>
                  <a:close/>
                </a:path>
                <a:path w="7092315" h="2499995">
                  <a:moveTo>
                    <a:pt x="6639560" y="47371"/>
                  </a:moveTo>
                  <a:lnTo>
                    <a:pt x="6639433" y="34671"/>
                  </a:lnTo>
                  <a:lnTo>
                    <a:pt x="6588633" y="35052"/>
                  </a:lnTo>
                  <a:lnTo>
                    <a:pt x="6588760" y="47752"/>
                  </a:lnTo>
                  <a:lnTo>
                    <a:pt x="6639560" y="47371"/>
                  </a:lnTo>
                  <a:close/>
                </a:path>
                <a:path w="7092315" h="2499995">
                  <a:moveTo>
                    <a:pt x="6660388" y="232664"/>
                  </a:moveTo>
                  <a:lnTo>
                    <a:pt x="6650990" y="224155"/>
                  </a:lnTo>
                  <a:lnTo>
                    <a:pt x="6638671" y="237744"/>
                  </a:lnTo>
                  <a:lnTo>
                    <a:pt x="6621526" y="258318"/>
                  </a:lnTo>
                  <a:lnTo>
                    <a:pt x="6617716" y="263271"/>
                  </a:lnTo>
                  <a:lnTo>
                    <a:pt x="6627876" y="270891"/>
                  </a:lnTo>
                  <a:lnTo>
                    <a:pt x="6631559" y="265938"/>
                  </a:lnTo>
                  <a:lnTo>
                    <a:pt x="6648323" y="245872"/>
                  </a:lnTo>
                  <a:lnTo>
                    <a:pt x="6660388" y="232664"/>
                  </a:lnTo>
                  <a:close/>
                </a:path>
                <a:path w="7092315" h="2499995">
                  <a:moveTo>
                    <a:pt x="6724231" y="172466"/>
                  </a:moveTo>
                  <a:lnTo>
                    <a:pt x="6716268" y="162306"/>
                  </a:lnTo>
                  <a:lnTo>
                    <a:pt x="6715633" y="162814"/>
                  </a:lnTo>
                  <a:lnTo>
                    <a:pt x="6695313" y="180340"/>
                  </a:lnTo>
                  <a:lnTo>
                    <a:pt x="6677914" y="196469"/>
                  </a:lnTo>
                  <a:lnTo>
                    <a:pt x="6686550" y="205740"/>
                  </a:lnTo>
                  <a:lnTo>
                    <a:pt x="6703949" y="189611"/>
                  </a:lnTo>
                  <a:lnTo>
                    <a:pt x="6723888" y="172466"/>
                  </a:lnTo>
                  <a:lnTo>
                    <a:pt x="6724231" y="172466"/>
                  </a:lnTo>
                  <a:close/>
                </a:path>
                <a:path w="7092315" h="2499995">
                  <a:moveTo>
                    <a:pt x="6728460" y="46736"/>
                  </a:moveTo>
                  <a:lnTo>
                    <a:pt x="6728333" y="34036"/>
                  </a:lnTo>
                  <a:lnTo>
                    <a:pt x="6677533" y="34417"/>
                  </a:lnTo>
                  <a:lnTo>
                    <a:pt x="6677660" y="47117"/>
                  </a:lnTo>
                  <a:lnTo>
                    <a:pt x="6728460" y="46736"/>
                  </a:lnTo>
                  <a:close/>
                </a:path>
                <a:path w="7092315" h="2499995">
                  <a:moveTo>
                    <a:pt x="6796024" y="121539"/>
                  </a:moveTo>
                  <a:lnTo>
                    <a:pt x="6789420" y="110617"/>
                  </a:lnTo>
                  <a:lnTo>
                    <a:pt x="6781038" y="115697"/>
                  </a:lnTo>
                  <a:lnTo>
                    <a:pt x="6758686" y="130429"/>
                  </a:lnTo>
                  <a:lnTo>
                    <a:pt x="6746748" y="139065"/>
                  </a:lnTo>
                  <a:lnTo>
                    <a:pt x="6754114" y="149352"/>
                  </a:lnTo>
                  <a:lnTo>
                    <a:pt x="6766052" y="140843"/>
                  </a:lnTo>
                  <a:lnTo>
                    <a:pt x="6788023" y="126238"/>
                  </a:lnTo>
                  <a:lnTo>
                    <a:pt x="6796024" y="121539"/>
                  </a:lnTo>
                  <a:close/>
                </a:path>
                <a:path w="7092315" h="2499995">
                  <a:moveTo>
                    <a:pt x="6817360" y="46101"/>
                  </a:moveTo>
                  <a:lnTo>
                    <a:pt x="6817233" y="33401"/>
                  </a:lnTo>
                  <a:lnTo>
                    <a:pt x="6766433" y="33782"/>
                  </a:lnTo>
                  <a:lnTo>
                    <a:pt x="6766560" y="46482"/>
                  </a:lnTo>
                  <a:lnTo>
                    <a:pt x="6817360" y="46101"/>
                  </a:lnTo>
                  <a:close/>
                </a:path>
                <a:path w="7092315" h="2499995">
                  <a:moveTo>
                    <a:pt x="6874383" y="81788"/>
                  </a:moveTo>
                  <a:lnTo>
                    <a:pt x="6869430" y="70104"/>
                  </a:lnTo>
                  <a:lnTo>
                    <a:pt x="6851396" y="77724"/>
                  </a:lnTo>
                  <a:lnTo>
                    <a:pt x="6827393" y="89281"/>
                  </a:lnTo>
                  <a:lnTo>
                    <a:pt x="6822821" y="91821"/>
                  </a:lnTo>
                  <a:lnTo>
                    <a:pt x="6828917" y="102997"/>
                  </a:lnTo>
                  <a:lnTo>
                    <a:pt x="6833489" y="100457"/>
                  </a:lnTo>
                  <a:lnTo>
                    <a:pt x="6856717" y="89281"/>
                  </a:lnTo>
                  <a:lnTo>
                    <a:pt x="6874383" y="81788"/>
                  </a:lnTo>
                  <a:close/>
                </a:path>
                <a:path w="7092315" h="2499995">
                  <a:moveTo>
                    <a:pt x="6906260" y="45466"/>
                  </a:moveTo>
                  <a:lnTo>
                    <a:pt x="6906133" y="32766"/>
                  </a:lnTo>
                  <a:lnTo>
                    <a:pt x="6855333" y="33147"/>
                  </a:lnTo>
                  <a:lnTo>
                    <a:pt x="6855460" y="45847"/>
                  </a:lnTo>
                  <a:lnTo>
                    <a:pt x="6906260" y="45466"/>
                  </a:lnTo>
                  <a:close/>
                </a:path>
                <a:path w="7092315" h="2499995">
                  <a:moveTo>
                    <a:pt x="7091934" y="36195"/>
                  </a:moveTo>
                  <a:lnTo>
                    <a:pt x="7090918" y="32258"/>
                  </a:lnTo>
                  <a:lnTo>
                    <a:pt x="7088162" y="21564"/>
                  </a:lnTo>
                  <a:lnTo>
                    <a:pt x="7079399" y="9867"/>
                  </a:lnTo>
                  <a:lnTo>
                    <a:pt x="7066902" y="2286"/>
                  </a:lnTo>
                  <a:lnTo>
                    <a:pt x="7056615" y="723"/>
                  </a:lnTo>
                  <a:lnTo>
                    <a:pt x="7052945" y="0"/>
                  </a:lnTo>
                  <a:lnTo>
                    <a:pt x="7052513" y="101"/>
                  </a:lnTo>
                  <a:lnTo>
                    <a:pt x="7051929" y="0"/>
                  </a:lnTo>
                  <a:lnTo>
                    <a:pt x="7047573" y="1130"/>
                  </a:lnTo>
                  <a:lnTo>
                    <a:pt x="7038162" y="3086"/>
                  </a:lnTo>
                  <a:lnTo>
                    <a:pt x="7026110" y="11328"/>
                  </a:lnTo>
                  <a:lnTo>
                    <a:pt x="7018007" y="23495"/>
                  </a:lnTo>
                  <a:lnTo>
                    <a:pt x="7015924" y="34061"/>
                  </a:lnTo>
                  <a:lnTo>
                    <a:pt x="7002018" y="34925"/>
                  </a:lnTo>
                  <a:lnTo>
                    <a:pt x="6995058" y="35928"/>
                  </a:lnTo>
                  <a:lnTo>
                    <a:pt x="6995033" y="32131"/>
                  </a:lnTo>
                  <a:lnTo>
                    <a:pt x="6944233" y="32512"/>
                  </a:lnTo>
                  <a:lnTo>
                    <a:pt x="6944360" y="45212"/>
                  </a:lnTo>
                  <a:lnTo>
                    <a:pt x="6945414" y="45212"/>
                  </a:lnTo>
                  <a:lnTo>
                    <a:pt x="6925564" y="50292"/>
                  </a:lnTo>
                  <a:lnTo>
                    <a:pt x="6905752" y="56642"/>
                  </a:lnTo>
                  <a:lnTo>
                    <a:pt x="6909562" y="68707"/>
                  </a:lnTo>
                  <a:lnTo>
                    <a:pt x="6929374" y="62484"/>
                  </a:lnTo>
                  <a:lnTo>
                    <a:pt x="6954012" y="56007"/>
                  </a:lnTo>
                  <a:lnTo>
                    <a:pt x="6957822" y="55245"/>
                  </a:lnTo>
                  <a:lnTo>
                    <a:pt x="6955752" y="45135"/>
                  </a:lnTo>
                  <a:lnTo>
                    <a:pt x="6994347" y="44843"/>
                  </a:lnTo>
                  <a:lnTo>
                    <a:pt x="6994906" y="48768"/>
                  </a:lnTo>
                  <a:lnTo>
                    <a:pt x="7003923" y="47371"/>
                  </a:lnTo>
                  <a:lnTo>
                    <a:pt x="7016851" y="46621"/>
                  </a:lnTo>
                  <a:lnTo>
                    <a:pt x="7040232" y="73621"/>
                  </a:lnTo>
                  <a:lnTo>
                    <a:pt x="7040753" y="73926"/>
                  </a:lnTo>
                  <a:lnTo>
                    <a:pt x="7045807" y="74701"/>
                  </a:lnTo>
                  <a:lnTo>
                    <a:pt x="7053580" y="76200"/>
                  </a:lnTo>
                  <a:lnTo>
                    <a:pt x="7054482" y="76022"/>
                  </a:lnTo>
                  <a:lnTo>
                    <a:pt x="7055739" y="76200"/>
                  </a:lnTo>
                  <a:lnTo>
                    <a:pt x="7064972" y="73837"/>
                  </a:lnTo>
                  <a:lnTo>
                    <a:pt x="7068337" y="73126"/>
                  </a:lnTo>
                  <a:lnTo>
                    <a:pt x="7068718" y="72872"/>
                  </a:lnTo>
                  <a:lnTo>
                    <a:pt x="7070369" y="72440"/>
                  </a:lnTo>
                  <a:lnTo>
                    <a:pt x="7082066" y="63677"/>
                  </a:lnTo>
                  <a:lnTo>
                    <a:pt x="7089648" y="51181"/>
                  </a:lnTo>
                  <a:lnTo>
                    <a:pt x="7091934" y="36195"/>
                  </a:lnTo>
                  <a:close/>
                </a:path>
              </a:pathLst>
            </a:custGeom>
            <a:solidFill>
              <a:srgbClr val="00AFEF"/>
            </a:solidFill>
          </p:spPr>
          <p:txBody>
            <a:bodyPr wrap="square" lIns="0" tIns="0" rIns="0" bIns="0" rtlCol="0"/>
            <a:lstStyle/>
            <a:p>
              <a:endParaRPr/>
            </a:p>
          </p:txBody>
        </p:sp>
      </p:grpSp>
      <p:sp>
        <p:nvSpPr>
          <p:cNvPr id="36" name="object 36"/>
          <p:cNvSpPr txBox="1"/>
          <p:nvPr/>
        </p:nvSpPr>
        <p:spPr>
          <a:xfrm>
            <a:off x="822756" y="1127887"/>
            <a:ext cx="6236335" cy="248920"/>
          </a:xfrm>
          <a:prstGeom prst="rect">
            <a:avLst/>
          </a:prstGeom>
        </p:spPr>
        <p:txBody>
          <a:bodyPr vert="horz" wrap="square" lIns="0" tIns="13970" rIns="0" bIns="0" rtlCol="0">
            <a:spAutoFit/>
          </a:bodyPr>
          <a:lstStyle/>
          <a:p>
            <a:pPr marL="12700">
              <a:lnSpc>
                <a:spcPct val="100000"/>
              </a:lnSpc>
              <a:spcBef>
                <a:spcPts val="110"/>
              </a:spcBef>
              <a:tabLst>
                <a:tab pos="2929890" algn="l"/>
                <a:tab pos="5912485" algn="l"/>
              </a:tabLst>
            </a:pPr>
            <a:r>
              <a:rPr sz="1450" dirty="0">
                <a:solidFill>
                  <a:srgbClr val="1A1A1A"/>
                </a:solidFill>
                <a:latin typeface="Meiryo UI"/>
                <a:cs typeface="Meiryo UI"/>
              </a:rPr>
              <a:t>A</a:t>
            </a:r>
            <a:r>
              <a:rPr sz="1450" spc="-50" dirty="0">
                <a:solidFill>
                  <a:srgbClr val="1A1A1A"/>
                </a:solidFill>
                <a:latin typeface="Meiryo UI"/>
                <a:cs typeface="Meiryo UI"/>
              </a:rPr>
              <a:t>社</a:t>
            </a:r>
            <a:r>
              <a:rPr sz="1450" dirty="0">
                <a:solidFill>
                  <a:srgbClr val="1A1A1A"/>
                </a:solidFill>
                <a:latin typeface="Meiryo UI"/>
                <a:cs typeface="Meiryo UI"/>
              </a:rPr>
              <a:t>	B</a:t>
            </a:r>
            <a:r>
              <a:rPr sz="1450" spc="-50" dirty="0">
                <a:solidFill>
                  <a:srgbClr val="1A1A1A"/>
                </a:solidFill>
                <a:latin typeface="Meiryo UI"/>
                <a:cs typeface="Meiryo UI"/>
              </a:rPr>
              <a:t>社</a:t>
            </a:r>
            <a:r>
              <a:rPr sz="1450" dirty="0">
                <a:solidFill>
                  <a:srgbClr val="1A1A1A"/>
                </a:solidFill>
                <a:latin typeface="Meiryo UI"/>
                <a:cs typeface="Meiryo UI"/>
              </a:rPr>
              <a:t>	</a:t>
            </a:r>
            <a:r>
              <a:rPr sz="1450" spc="-10" dirty="0">
                <a:solidFill>
                  <a:srgbClr val="1A1A1A"/>
                </a:solidFill>
                <a:latin typeface="Meiryo UI"/>
                <a:cs typeface="Meiryo UI"/>
              </a:rPr>
              <a:t>C</a:t>
            </a:r>
            <a:r>
              <a:rPr sz="1450" spc="-50" dirty="0">
                <a:solidFill>
                  <a:srgbClr val="1A1A1A"/>
                </a:solidFill>
                <a:latin typeface="Meiryo UI"/>
                <a:cs typeface="Meiryo UI"/>
              </a:rPr>
              <a:t>社</a:t>
            </a:r>
            <a:endParaRPr sz="1450">
              <a:latin typeface="Meiryo UI"/>
              <a:cs typeface="Meiryo UI"/>
            </a:endParaRPr>
          </a:p>
        </p:txBody>
      </p:sp>
      <p:sp>
        <p:nvSpPr>
          <p:cNvPr id="37" name="object 37"/>
          <p:cNvSpPr txBox="1"/>
          <p:nvPr/>
        </p:nvSpPr>
        <p:spPr>
          <a:xfrm>
            <a:off x="6787388" y="3588511"/>
            <a:ext cx="350520" cy="248920"/>
          </a:xfrm>
          <a:prstGeom prst="rect">
            <a:avLst/>
          </a:prstGeom>
        </p:spPr>
        <p:txBody>
          <a:bodyPr vert="horz" wrap="square" lIns="0" tIns="13970" rIns="0" bIns="0" rtlCol="0">
            <a:spAutoFit/>
          </a:bodyPr>
          <a:lstStyle/>
          <a:p>
            <a:pPr marL="12700">
              <a:lnSpc>
                <a:spcPct val="100000"/>
              </a:lnSpc>
              <a:spcBef>
                <a:spcPts val="110"/>
              </a:spcBef>
            </a:pPr>
            <a:r>
              <a:rPr sz="1450" spc="-10" dirty="0">
                <a:solidFill>
                  <a:srgbClr val="1A1A1A"/>
                </a:solidFill>
                <a:latin typeface="Meiryo UI"/>
                <a:cs typeface="Meiryo UI"/>
              </a:rPr>
              <a:t>D</a:t>
            </a:r>
            <a:r>
              <a:rPr sz="1450" spc="-50" dirty="0">
                <a:solidFill>
                  <a:srgbClr val="1A1A1A"/>
                </a:solidFill>
                <a:latin typeface="Meiryo UI"/>
                <a:cs typeface="Meiryo UI"/>
              </a:rPr>
              <a:t>社</a:t>
            </a:r>
            <a:endParaRPr sz="1450">
              <a:latin typeface="Meiryo UI"/>
              <a:cs typeface="Meiryo UI"/>
            </a:endParaRPr>
          </a:p>
        </p:txBody>
      </p:sp>
      <p:sp>
        <p:nvSpPr>
          <p:cNvPr id="38" name="object 38"/>
          <p:cNvSpPr txBox="1"/>
          <p:nvPr/>
        </p:nvSpPr>
        <p:spPr>
          <a:xfrm>
            <a:off x="9868281" y="1127887"/>
            <a:ext cx="325755" cy="248920"/>
          </a:xfrm>
          <a:prstGeom prst="rect">
            <a:avLst/>
          </a:prstGeom>
        </p:spPr>
        <p:txBody>
          <a:bodyPr vert="horz" wrap="square" lIns="0" tIns="13970" rIns="0" bIns="0" rtlCol="0">
            <a:spAutoFit/>
          </a:bodyPr>
          <a:lstStyle/>
          <a:p>
            <a:pPr marL="12700">
              <a:lnSpc>
                <a:spcPct val="100000"/>
              </a:lnSpc>
              <a:spcBef>
                <a:spcPts val="110"/>
              </a:spcBef>
            </a:pPr>
            <a:r>
              <a:rPr sz="1450" spc="-10" dirty="0">
                <a:solidFill>
                  <a:srgbClr val="1A1A1A"/>
                </a:solidFill>
                <a:latin typeface="Meiryo UI"/>
                <a:cs typeface="Meiryo UI"/>
              </a:rPr>
              <a:t>E</a:t>
            </a:r>
            <a:r>
              <a:rPr sz="1450" spc="-50" dirty="0">
                <a:solidFill>
                  <a:srgbClr val="1A1A1A"/>
                </a:solidFill>
                <a:latin typeface="Meiryo UI"/>
                <a:cs typeface="Meiryo UI"/>
              </a:rPr>
              <a:t>社</a:t>
            </a:r>
            <a:endParaRPr sz="1450">
              <a:latin typeface="Meiryo UI"/>
              <a:cs typeface="Meiryo UI"/>
            </a:endParaRPr>
          </a:p>
        </p:txBody>
      </p:sp>
      <p:grpSp>
        <p:nvGrpSpPr>
          <p:cNvPr id="39" name="object 39"/>
          <p:cNvGrpSpPr/>
          <p:nvPr/>
        </p:nvGrpSpPr>
        <p:grpSpPr>
          <a:xfrm>
            <a:off x="9770364" y="2971800"/>
            <a:ext cx="1979930" cy="614680"/>
            <a:chOff x="9770364" y="2971800"/>
            <a:chExt cx="1979930" cy="614680"/>
          </a:xfrm>
        </p:grpSpPr>
        <p:sp>
          <p:nvSpPr>
            <p:cNvPr id="40" name="object 40"/>
            <p:cNvSpPr/>
            <p:nvPr/>
          </p:nvSpPr>
          <p:spPr>
            <a:xfrm>
              <a:off x="9770364" y="2971800"/>
              <a:ext cx="1979930" cy="82550"/>
            </a:xfrm>
            <a:custGeom>
              <a:avLst/>
              <a:gdLst/>
              <a:ahLst/>
              <a:cxnLst/>
              <a:rect l="l" t="t" r="r" b="b"/>
              <a:pathLst>
                <a:path w="1979929" h="82550">
                  <a:moveTo>
                    <a:pt x="1979676" y="0"/>
                  </a:moveTo>
                  <a:lnTo>
                    <a:pt x="0" y="0"/>
                  </a:lnTo>
                  <a:lnTo>
                    <a:pt x="0" y="82296"/>
                  </a:lnTo>
                  <a:lnTo>
                    <a:pt x="1979676" y="82296"/>
                  </a:lnTo>
                  <a:lnTo>
                    <a:pt x="1979676" y="0"/>
                  </a:lnTo>
                  <a:close/>
                </a:path>
              </a:pathLst>
            </a:custGeom>
            <a:solidFill>
              <a:srgbClr val="D9D9D9"/>
            </a:solidFill>
          </p:spPr>
          <p:txBody>
            <a:bodyPr wrap="square" lIns="0" tIns="0" rIns="0" bIns="0" rtlCol="0"/>
            <a:lstStyle/>
            <a:p>
              <a:endParaRPr/>
            </a:p>
          </p:txBody>
        </p:sp>
        <p:sp>
          <p:nvSpPr>
            <p:cNvPr id="41" name="object 41"/>
            <p:cNvSpPr/>
            <p:nvPr/>
          </p:nvSpPr>
          <p:spPr>
            <a:xfrm>
              <a:off x="9770364" y="3139439"/>
              <a:ext cx="771525" cy="447040"/>
            </a:xfrm>
            <a:custGeom>
              <a:avLst/>
              <a:gdLst/>
              <a:ahLst/>
              <a:cxnLst/>
              <a:rect l="l" t="t" r="r" b="b"/>
              <a:pathLst>
                <a:path w="771525" h="447039">
                  <a:moveTo>
                    <a:pt x="771144" y="0"/>
                  </a:moveTo>
                  <a:lnTo>
                    <a:pt x="0" y="0"/>
                  </a:lnTo>
                  <a:lnTo>
                    <a:pt x="0" y="446531"/>
                  </a:lnTo>
                  <a:lnTo>
                    <a:pt x="771144" y="446531"/>
                  </a:lnTo>
                  <a:lnTo>
                    <a:pt x="771144" y="0"/>
                  </a:lnTo>
                  <a:close/>
                </a:path>
              </a:pathLst>
            </a:custGeom>
            <a:solidFill>
              <a:srgbClr val="538235"/>
            </a:solidFill>
          </p:spPr>
          <p:txBody>
            <a:bodyPr wrap="square" lIns="0" tIns="0" rIns="0" bIns="0" rtlCol="0"/>
            <a:lstStyle/>
            <a:p>
              <a:endParaRPr/>
            </a:p>
          </p:txBody>
        </p:sp>
      </p:grpSp>
      <p:sp>
        <p:nvSpPr>
          <p:cNvPr id="42" name="object 42"/>
          <p:cNvSpPr txBox="1"/>
          <p:nvPr/>
        </p:nvSpPr>
        <p:spPr>
          <a:xfrm>
            <a:off x="9866503" y="2755518"/>
            <a:ext cx="318770" cy="248920"/>
          </a:xfrm>
          <a:prstGeom prst="rect">
            <a:avLst/>
          </a:prstGeom>
        </p:spPr>
        <p:txBody>
          <a:bodyPr vert="horz" wrap="square" lIns="0" tIns="13970" rIns="0" bIns="0" rtlCol="0">
            <a:spAutoFit/>
          </a:bodyPr>
          <a:lstStyle/>
          <a:p>
            <a:pPr marL="12700">
              <a:lnSpc>
                <a:spcPct val="100000"/>
              </a:lnSpc>
              <a:spcBef>
                <a:spcPts val="110"/>
              </a:spcBef>
            </a:pPr>
            <a:r>
              <a:rPr sz="1450" dirty="0">
                <a:solidFill>
                  <a:srgbClr val="1A1A1A"/>
                </a:solidFill>
                <a:latin typeface="Meiryo UI"/>
                <a:cs typeface="Meiryo UI"/>
              </a:rPr>
              <a:t>F</a:t>
            </a:r>
            <a:r>
              <a:rPr sz="1450" spc="-50" dirty="0">
                <a:solidFill>
                  <a:srgbClr val="1A1A1A"/>
                </a:solidFill>
                <a:latin typeface="Meiryo UI"/>
                <a:cs typeface="Meiryo UI"/>
              </a:rPr>
              <a:t>社</a:t>
            </a:r>
            <a:endParaRPr sz="1450">
              <a:latin typeface="Meiryo UI"/>
              <a:cs typeface="Meiryo UI"/>
            </a:endParaRPr>
          </a:p>
        </p:txBody>
      </p:sp>
      <p:sp>
        <p:nvSpPr>
          <p:cNvPr id="43" name="object 43"/>
          <p:cNvSpPr/>
          <p:nvPr/>
        </p:nvSpPr>
        <p:spPr>
          <a:xfrm>
            <a:off x="8644255" y="3325367"/>
            <a:ext cx="1164590" cy="1370965"/>
          </a:xfrm>
          <a:custGeom>
            <a:avLst/>
            <a:gdLst/>
            <a:ahLst/>
            <a:cxnLst/>
            <a:rect l="l" t="t" r="r" b="b"/>
            <a:pathLst>
              <a:path w="1164590" h="1370964">
                <a:moveTo>
                  <a:pt x="89154" y="1335405"/>
                </a:moveTo>
                <a:lnTo>
                  <a:pt x="88214" y="1323721"/>
                </a:lnTo>
                <a:lnTo>
                  <a:pt x="88138" y="1322705"/>
                </a:lnTo>
                <a:lnTo>
                  <a:pt x="74155" y="1323721"/>
                </a:lnTo>
                <a:lnTo>
                  <a:pt x="72059" y="1315808"/>
                </a:lnTo>
                <a:lnTo>
                  <a:pt x="63195" y="1304226"/>
                </a:lnTo>
                <a:lnTo>
                  <a:pt x="50634" y="1296847"/>
                </a:lnTo>
                <a:lnTo>
                  <a:pt x="35687" y="1294765"/>
                </a:lnTo>
                <a:lnTo>
                  <a:pt x="21018" y="1298651"/>
                </a:lnTo>
                <a:lnTo>
                  <a:pt x="9410" y="1307515"/>
                </a:lnTo>
                <a:lnTo>
                  <a:pt x="2019" y="1320076"/>
                </a:lnTo>
                <a:lnTo>
                  <a:pt x="0" y="1335024"/>
                </a:lnTo>
                <a:lnTo>
                  <a:pt x="3873" y="1349692"/>
                </a:lnTo>
                <a:lnTo>
                  <a:pt x="12738" y="1361300"/>
                </a:lnTo>
                <a:lnTo>
                  <a:pt x="25298" y="1368691"/>
                </a:lnTo>
                <a:lnTo>
                  <a:pt x="40259" y="1370711"/>
                </a:lnTo>
                <a:lnTo>
                  <a:pt x="54902" y="1366837"/>
                </a:lnTo>
                <a:lnTo>
                  <a:pt x="66484" y="1357972"/>
                </a:lnTo>
                <a:lnTo>
                  <a:pt x="73863" y="1345412"/>
                </a:lnTo>
                <a:lnTo>
                  <a:pt x="74739" y="1339088"/>
                </a:lnTo>
                <a:lnTo>
                  <a:pt x="75107" y="1336433"/>
                </a:lnTo>
                <a:lnTo>
                  <a:pt x="89154" y="1335405"/>
                </a:lnTo>
                <a:close/>
              </a:path>
              <a:path w="1164590" h="1370964">
                <a:moveTo>
                  <a:pt x="91821" y="31750"/>
                </a:moveTo>
                <a:lnTo>
                  <a:pt x="77838" y="31750"/>
                </a:lnTo>
                <a:lnTo>
                  <a:pt x="76123" y="23253"/>
                </a:lnTo>
                <a:lnTo>
                  <a:pt x="67970" y="11150"/>
                </a:lnTo>
                <a:lnTo>
                  <a:pt x="55867" y="2997"/>
                </a:lnTo>
                <a:lnTo>
                  <a:pt x="41021" y="0"/>
                </a:lnTo>
                <a:lnTo>
                  <a:pt x="26162" y="2997"/>
                </a:lnTo>
                <a:lnTo>
                  <a:pt x="14058" y="11150"/>
                </a:lnTo>
                <a:lnTo>
                  <a:pt x="5905" y="23253"/>
                </a:lnTo>
                <a:lnTo>
                  <a:pt x="2921" y="38100"/>
                </a:lnTo>
                <a:lnTo>
                  <a:pt x="5905" y="52959"/>
                </a:lnTo>
                <a:lnTo>
                  <a:pt x="14058" y="65062"/>
                </a:lnTo>
                <a:lnTo>
                  <a:pt x="26162" y="73215"/>
                </a:lnTo>
                <a:lnTo>
                  <a:pt x="41021" y="76200"/>
                </a:lnTo>
                <a:lnTo>
                  <a:pt x="55867" y="73215"/>
                </a:lnTo>
                <a:lnTo>
                  <a:pt x="67970" y="65062"/>
                </a:lnTo>
                <a:lnTo>
                  <a:pt x="76123" y="52959"/>
                </a:lnTo>
                <a:lnTo>
                  <a:pt x="77838" y="44450"/>
                </a:lnTo>
                <a:lnTo>
                  <a:pt x="91821" y="44450"/>
                </a:lnTo>
                <a:lnTo>
                  <a:pt x="91821" y="31750"/>
                </a:lnTo>
                <a:close/>
              </a:path>
              <a:path w="1164590" h="1370964">
                <a:moveTo>
                  <a:pt x="176657" y="1312418"/>
                </a:moveTo>
                <a:lnTo>
                  <a:pt x="172085" y="1300480"/>
                </a:lnTo>
                <a:lnTo>
                  <a:pt x="162560" y="1304163"/>
                </a:lnTo>
                <a:lnTo>
                  <a:pt x="137922" y="1312037"/>
                </a:lnTo>
                <a:lnTo>
                  <a:pt x="124460" y="1315339"/>
                </a:lnTo>
                <a:lnTo>
                  <a:pt x="127508" y="1327658"/>
                </a:lnTo>
                <a:lnTo>
                  <a:pt x="141097" y="1324356"/>
                </a:lnTo>
                <a:lnTo>
                  <a:pt x="166370" y="1316355"/>
                </a:lnTo>
                <a:lnTo>
                  <a:pt x="176657" y="1312418"/>
                </a:lnTo>
                <a:close/>
              </a:path>
              <a:path w="1164590" h="1370964">
                <a:moveTo>
                  <a:pt x="180721" y="31750"/>
                </a:moveTo>
                <a:lnTo>
                  <a:pt x="129921" y="31750"/>
                </a:lnTo>
                <a:lnTo>
                  <a:pt x="129921" y="44450"/>
                </a:lnTo>
                <a:lnTo>
                  <a:pt x="180721" y="44450"/>
                </a:lnTo>
                <a:lnTo>
                  <a:pt x="180721" y="31750"/>
                </a:lnTo>
                <a:close/>
              </a:path>
              <a:path w="1164590" h="1370964">
                <a:moveTo>
                  <a:pt x="257429" y="1272921"/>
                </a:moveTo>
                <a:lnTo>
                  <a:pt x="250952" y="1261999"/>
                </a:lnTo>
                <a:lnTo>
                  <a:pt x="234823" y="1271524"/>
                </a:lnTo>
                <a:lnTo>
                  <a:pt x="211074" y="1283843"/>
                </a:lnTo>
                <a:lnTo>
                  <a:pt x="206883" y="1285748"/>
                </a:lnTo>
                <a:lnTo>
                  <a:pt x="212090" y="1297432"/>
                </a:lnTo>
                <a:lnTo>
                  <a:pt x="216281" y="1295527"/>
                </a:lnTo>
                <a:lnTo>
                  <a:pt x="240792" y="1282700"/>
                </a:lnTo>
                <a:lnTo>
                  <a:pt x="257429" y="1272921"/>
                </a:lnTo>
                <a:close/>
              </a:path>
              <a:path w="1164590" h="1370964">
                <a:moveTo>
                  <a:pt x="269621" y="31750"/>
                </a:moveTo>
                <a:lnTo>
                  <a:pt x="218821" y="31750"/>
                </a:lnTo>
                <a:lnTo>
                  <a:pt x="218821" y="44450"/>
                </a:lnTo>
                <a:lnTo>
                  <a:pt x="269621" y="44450"/>
                </a:lnTo>
                <a:lnTo>
                  <a:pt x="269621" y="31750"/>
                </a:lnTo>
                <a:close/>
              </a:path>
              <a:path w="1164590" h="1370964">
                <a:moveTo>
                  <a:pt x="330454" y="1220851"/>
                </a:moveTo>
                <a:lnTo>
                  <a:pt x="322453" y="1210945"/>
                </a:lnTo>
                <a:lnTo>
                  <a:pt x="303784" y="1225931"/>
                </a:lnTo>
                <a:lnTo>
                  <a:pt x="282448" y="1241679"/>
                </a:lnTo>
                <a:lnTo>
                  <a:pt x="289941" y="1251839"/>
                </a:lnTo>
                <a:lnTo>
                  <a:pt x="311277" y="1236218"/>
                </a:lnTo>
                <a:lnTo>
                  <a:pt x="330454" y="1220851"/>
                </a:lnTo>
                <a:close/>
              </a:path>
              <a:path w="1164590" h="1370964">
                <a:moveTo>
                  <a:pt x="358521" y="31750"/>
                </a:moveTo>
                <a:lnTo>
                  <a:pt x="307721" y="31750"/>
                </a:lnTo>
                <a:lnTo>
                  <a:pt x="307721" y="44450"/>
                </a:lnTo>
                <a:lnTo>
                  <a:pt x="358521" y="44450"/>
                </a:lnTo>
                <a:lnTo>
                  <a:pt x="358521" y="31750"/>
                </a:lnTo>
                <a:close/>
              </a:path>
              <a:path w="1164590" h="1370964">
                <a:moveTo>
                  <a:pt x="395351" y="1159002"/>
                </a:moveTo>
                <a:lnTo>
                  <a:pt x="386207" y="1150239"/>
                </a:lnTo>
                <a:lnTo>
                  <a:pt x="367919" y="1169416"/>
                </a:lnTo>
                <a:lnTo>
                  <a:pt x="350520" y="1186053"/>
                </a:lnTo>
                <a:lnTo>
                  <a:pt x="359410" y="1195197"/>
                </a:lnTo>
                <a:lnTo>
                  <a:pt x="376682" y="1178560"/>
                </a:lnTo>
                <a:lnTo>
                  <a:pt x="395351" y="1159002"/>
                </a:lnTo>
                <a:close/>
              </a:path>
              <a:path w="1164590" h="1370964">
                <a:moveTo>
                  <a:pt x="447421" y="31750"/>
                </a:moveTo>
                <a:lnTo>
                  <a:pt x="396621" y="31750"/>
                </a:lnTo>
                <a:lnTo>
                  <a:pt x="396621" y="44450"/>
                </a:lnTo>
                <a:lnTo>
                  <a:pt x="447421" y="44450"/>
                </a:lnTo>
                <a:lnTo>
                  <a:pt x="447421" y="31750"/>
                </a:lnTo>
                <a:close/>
              </a:path>
              <a:path w="1164590" h="1370964">
                <a:moveTo>
                  <a:pt x="451866" y="1089406"/>
                </a:moveTo>
                <a:lnTo>
                  <a:pt x="441706" y="1081913"/>
                </a:lnTo>
                <a:lnTo>
                  <a:pt x="425831" y="1103249"/>
                </a:lnTo>
                <a:lnTo>
                  <a:pt x="410845" y="1121918"/>
                </a:lnTo>
                <a:lnTo>
                  <a:pt x="420751" y="1129792"/>
                </a:lnTo>
                <a:lnTo>
                  <a:pt x="435737" y="1111123"/>
                </a:lnTo>
                <a:lnTo>
                  <a:pt x="451866" y="1089406"/>
                </a:lnTo>
                <a:close/>
              </a:path>
              <a:path w="1164590" h="1370964">
                <a:moveTo>
                  <a:pt x="499745" y="1013587"/>
                </a:moveTo>
                <a:lnTo>
                  <a:pt x="488696" y="1007364"/>
                </a:lnTo>
                <a:lnTo>
                  <a:pt x="476377" y="1029081"/>
                </a:lnTo>
                <a:lnTo>
                  <a:pt x="462788" y="1050671"/>
                </a:lnTo>
                <a:lnTo>
                  <a:pt x="473583" y="1057529"/>
                </a:lnTo>
                <a:lnTo>
                  <a:pt x="487172" y="1035939"/>
                </a:lnTo>
                <a:lnTo>
                  <a:pt x="499745" y="1013587"/>
                </a:lnTo>
                <a:close/>
              </a:path>
              <a:path w="1164590" h="1370964">
                <a:moveTo>
                  <a:pt x="536321" y="31750"/>
                </a:moveTo>
                <a:lnTo>
                  <a:pt x="485521" y="31750"/>
                </a:lnTo>
                <a:lnTo>
                  <a:pt x="485521" y="44450"/>
                </a:lnTo>
                <a:lnTo>
                  <a:pt x="536321" y="44450"/>
                </a:lnTo>
                <a:lnTo>
                  <a:pt x="536321" y="31750"/>
                </a:lnTo>
                <a:close/>
              </a:path>
              <a:path w="1164590" h="1370964">
                <a:moveTo>
                  <a:pt x="538226" y="932688"/>
                </a:moveTo>
                <a:lnTo>
                  <a:pt x="526542" y="927862"/>
                </a:lnTo>
                <a:lnTo>
                  <a:pt x="517906" y="948563"/>
                </a:lnTo>
                <a:lnTo>
                  <a:pt x="505968" y="973963"/>
                </a:lnTo>
                <a:lnTo>
                  <a:pt x="517525" y="979424"/>
                </a:lnTo>
                <a:lnTo>
                  <a:pt x="529463" y="953897"/>
                </a:lnTo>
                <a:lnTo>
                  <a:pt x="538226" y="932688"/>
                </a:lnTo>
                <a:close/>
              </a:path>
              <a:path w="1164590" h="1370964">
                <a:moveTo>
                  <a:pt x="566674" y="847725"/>
                </a:moveTo>
                <a:lnTo>
                  <a:pt x="554355" y="844296"/>
                </a:lnTo>
                <a:lnTo>
                  <a:pt x="549148" y="863473"/>
                </a:lnTo>
                <a:lnTo>
                  <a:pt x="540004" y="892175"/>
                </a:lnTo>
                <a:lnTo>
                  <a:pt x="539877" y="892429"/>
                </a:lnTo>
                <a:lnTo>
                  <a:pt x="551815" y="896874"/>
                </a:lnTo>
                <a:lnTo>
                  <a:pt x="551942" y="896620"/>
                </a:lnTo>
                <a:lnTo>
                  <a:pt x="561213" y="867283"/>
                </a:lnTo>
                <a:lnTo>
                  <a:pt x="566674" y="847725"/>
                </a:lnTo>
                <a:close/>
              </a:path>
              <a:path w="1164590" h="1370964">
                <a:moveTo>
                  <a:pt x="583692" y="759587"/>
                </a:moveTo>
                <a:lnTo>
                  <a:pt x="571119" y="758063"/>
                </a:lnTo>
                <a:lnTo>
                  <a:pt x="568960" y="775081"/>
                </a:lnTo>
                <a:lnTo>
                  <a:pt x="563626" y="804799"/>
                </a:lnTo>
                <a:lnTo>
                  <a:pt x="562991" y="807593"/>
                </a:lnTo>
                <a:lnTo>
                  <a:pt x="575437" y="810260"/>
                </a:lnTo>
                <a:lnTo>
                  <a:pt x="576072" y="807593"/>
                </a:lnTo>
                <a:lnTo>
                  <a:pt x="581406" y="777367"/>
                </a:lnTo>
                <a:lnTo>
                  <a:pt x="583692" y="759587"/>
                </a:lnTo>
                <a:close/>
              </a:path>
              <a:path w="1164590" h="1370964">
                <a:moveTo>
                  <a:pt x="588899" y="670306"/>
                </a:moveTo>
                <a:lnTo>
                  <a:pt x="576199" y="669925"/>
                </a:lnTo>
                <a:lnTo>
                  <a:pt x="575818" y="685292"/>
                </a:lnTo>
                <a:lnTo>
                  <a:pt x="574929" y="715264"/>
                </a:lnTo>
                <a:lnTo>
                  <a:pt x="574548" y="720471"/>
                </a:lnTo>
                <a:lnTo>
                  <a:pt x="587248" y="721360"/>
                </a:lnTo>
                <a:lnTo>
                  <a:pt x="587629" y="716153"/>
                </a:lnTo>
                <a:lnTo>
                  <a:pt x="588518" y="685546"/>
                </a:lnTo>
                <a:lnTo>
                  <a:pt x="588899" y="670306"/>
                </a:lnTo>
                <a:close/>
              </a:path>
              <a:path w="1164590" h="1370964">
                <a:moveTo>
                  <a:pt x="597535" y="582803"/>
                </a:moveTo>
                <a:lnTo>
                  <a:pt x="585089" y="580644"/>
                </a:lnTo>
                <a:lnTo>
                  <a:pt x="582803" y="593852"/>
                </a:lnTo>
                <a:lnTo>
                  <a:pt x="578993" y="624332"/>
                </a:lnTo>
                <a:lnTo>
                  <a:pt x="578358" y="631571"/>
                </a:lnTo>
                <a:lnTo>
                  <a:pt x="591058" y="632587"/>
                </a:lnTo>
                <a:lnTo>
                  <a:pt x="591566" y="625348"/>
                </a:lnTo>
                <a:lnTo>
                  <a:pt x="595376" y="595503"/>
                </a:lnTo>
                <a:lnTo>
                  <a:pt x="597535" y="582803"/>
                </a:lnTo>
                <a:close/>
              </a:path>
              <a:path w="1164590" h="1370964">
                <a:moveTo>
                  <a:pt x="618236" y="497332"/>
                </a:moveTo>
                <a:lnTo>
                  <a:pt x="606171" y="493522"/>
                </a:lnTo>
                <a:lnTo>
                  <a:pt x="602869" y="503809"/>
                </a:lnTo>
                <a:lnTo>
                  <a:pt x="594741" y="533527"/>
                </a:lnTo>
                <a:lnTo>
                  <a:pt x="592709" y="543052"/>
                </a:lnTo>
                <a:lnTo>
                  <a:pt x="605028" y="545846"/>
                </a:lnTo>
                <a:lnTo>
                  <a:pt x="607187" y="536321"/>
                </a:lnTo>
                <a:lnTo>
                  <a:pt x="615061" y="507111"/>
                </a:lnTo>
                <a:lnTo>
                  <a:pt x="618236" y="497332"/>
                </a:lnTo>
                <a:close/>
              </a:path>
              <a:path w="1164590" h="1370964">
                <a:moveTo>
                  <a:pt x="625221" y="31750"/>
                </a:moveTo>
                <a:lnTo>
                  <a:pt x="574421" y="31750"/>
                </a:lnTo>
                <a:lnTo>
                  <a:pt x="574421" y="44450"/>
                </a:lnTo>
                <a:lnTo>
                  <a:pt x="625221" y="44450"/>
                </a:lnTo>
                <a:lnTo>
                  <a:pt x="625221" y="31750"/>
                </a:lnTo>
                <a:close/>
              </a:path>
              <a:path w="1164590" h="1370964">
                <a:moveTo>
                  <a:pt x="649732" y="415163"/>
                </a:moveTo>
                <a:lnTo>
                  <a:pt x="638175" y="409702"/>
                </a:lnTo>
                <a:lnTo>
                  <a:pt x="634746" y="417195"/>
                </a:lnTo>
                <a:lnTo>
                  <a:pt x="622935" y="445516"/>
                </a:lnTo>
                <a:lnTo>
                  <a:pt x="618617" y="457200"/>
                </a:lnTo>
                <a:lnTo>
                  <a:pt x="630555" y="461645"/>
                </a:lnTo>
                <a:lnTo>
                  <a:pt x="634873" y="449961"/>
                </a:lnTo>
                <a:lnTo>
                  <a:pt x="646430" y="422021"/>
                </a:lnTo>
                <a:lnTo>
                  <a:pt x="649732" y="415163"/>
                </a:lnTo>
                <a:close/>
              </a:path>
              <a:path w="1164590" h="1370964">
                <a:moveTo>
                  <a:pt x="690753" y="337185"/>
                </a:moveTo>
                <a:lnTo>
                  <a:pt x="679958" y="330454"/>
                </a:lnTo>
                <a:lnTo>
                  <a:pt x="677164" y="335153"/>
                </a:lnTo>
                <a:lnTo>
                  <a:pt x="661924" y="361950"/>
                </a:lnTo>
                <a:lnTo>
                  <a:pt x="654939" y="375285"/>
                </a:lnTo>
                <a:lnTo>
                  <a:pt x="666242" y="381127"/>
                </a:lnTo>
                <a:lnTo>
                  <a:pt x="673227" y="367665"/>
                </a:lnTo>
                <a:lnTo>
                  <a:pt x="688086" y="341503"/>
                </a:lnTo>
                <a:lnTo>
                  <a:pt x="690753" y="337185"/>
                </a:lnTo>
                <a:close/>
              </a:path>
              <a:path w="1164590" h="1370964">
                <a:moveTo>
                  <a:pt x="714121" y="31750"/>
                </a:moveTo>
                <a:lnTo>
                  <a:pt x="663321" y="31750"/>
                </a:lnTo>
                <a:lnTo>
                  <a:pt x="663321" y="44450"/>
                </a:lnTo>
                <a:lnTo>
                  <a:pt x="714121" y="44450"/>
                </a:lnTo>
                <a:lnTo>
                  <a:pt x="714121" y="31750"/>
                </a:lnTo>
                <a:close/>
              </a:path>
              <a:path w="1164590" h="1370964">
                <a:moveTo>
                  <a:pt x="740791" y="264668"/>
                </a:moveTo>
                <a:lnTo>
                  <a:pt x="730885" y="256794"/>
                </a:lnTo>
                <a:lnTo>
                  <a:pt x="728345" y="259842"/>
                </a:lnTo>
                <a:lnTo>
                  <a:pt x="710311" y="284226"/>
                </a:lnTo>
                <a:lnTo>
                  <a:pt x="700786" y="298323"/>
                </a:lnTo>
                <a:lnTo>
                  <a:pt x="711327" y="305435"/>
                </a:lnTo>
                <a:lnTo>
                  <a:pt x="720852" y="291338"/>
                </a:lnTo>
                <a:lnTo>
                  <a:pt x="738632" y="267462"/>
                </a:lnTo>
                <a:lnTo>
                  <a:pt x="740791" y="264668"/>
                </a:lnTo>
                <a:close/>
              </a:path>
              <a:path w="1164590" h="1370964">
                <a:moveTo>
                  <a:pt x="799084" y="198755"/>
                </a:moveTo>
                <a:lnTo>
                  <a:pt x="790321" y="189611"/>
                </a:lnTo>
                <a:lnTo>
                  <a:pt x="787400" y="192532"/>
                </a:lnTo>
                <a:lnTo>
                  <a:pt x="766953" y="213995"/>
                </a:lnTo>
                <a:lnTo>
                  <a:pt x="755396" y="227215"/>
                </a:lnTo>
                <a:lnTo>
                  <a:pt x="764921" y="235585"/>
                </a:lnTo>
                <a:lnTo>
                  <a:pt x="776605" y="222250"/>
                </a:lnTo>
                <a:lnTo>
                  <a:pt x="796544" y="201295"/>
                </a:lnTo>
                <a:lnTo>
                  <a:pt x="799084" y="198755"/>
                </a:lnTo>
                <a:close/>
              </a:path>
              <a:path w="1164590" h="1370964">
                <a:moveTo>
                  <a:pt x="803021" y="31750"/>
                </a:moveTo>
                <a:lnTo>
                  <a:pt x="752221" y="31750"/>
                </a:lnTo>
                <a:lnTo>
                  <a:pt x="752221" y="44450"/>
                </a:lnTo>
                <a:lnTo>
                  <a:pt x="803021" y="44450"/>
                </a:lnTo>
                <a:lnTo>
                  <a:pt x="803021" y="31750"/>
                </a:lnTo>
                <a:close/>
              </a:path>
              <a:path w="1164590" h="1370964">
                <a:moveTo>
                  <a:pt x="865632" y="141224"/>
                </a:moveTo>
                <a:lnTo>
                  <a:pt x="858139" y="130937"/>
                </a:lnTo>
                <a:lnTo>
                  <a:pt x="852932" y="134747"/>
                </a:lnTo>
                <a:lnTo>
                  <a:pt x="830326" y="152781"/>
                </a:lnTo>
                <a:lnTo>
                  <a:pt x="818388" y="163449"/>
                </a:lnTo>
                <a:lnTo>
                  <a:pt x="826770" y="172974"/>
                </a:lnTo>
                <a:lnTo>
                  <a:pt x="838708" y="162306"/>
                </a:lnTo>
                <a:lnTo>
                  <a:pt x="860806" y="144653"/>
                </a:lnTo>
                <a:lnTo>
                  <a:pt x="865632" y="141224"/>
                </a:lnTo>
                <a:close/>
              </a:path>
              <a:path w="1164590" h="1370964">
                <a:moveTo>
                  <a:pt x="891921" y="31750"/>
                </a:moveTo>
                <a:lnTo>
                  <a:pt x="841121" y="31750"/>
                </a:lnTo>
                <a:lnTo>
                  <a:pt x="841121" y="44450"/>
                </a:lnTo>
                <a:lnTo>
                  <a:pt x="891921" y="44450"/>
                </a:lnTo>
                <a:lnTo>
                  <a:pt x="891921" y="31750"/>
                </a:lnTo>
                <a:close/>
              </a:path>
              <a:path w="1164590" h="1370964">
                <a:moveTo>
                  <a:pt x="939673" y="93980"/>
                </a:moveTo>
                <a:lnTo>
                  <a:pt x="933831" y="82804"/>
                </a:lnTo>
                <a:lnTo>
                  <a:pt x="923290" y="88265"/>
                </a:lnTo>
                <a:lnTo>
                  <a:pt x="899287" y="102489"/>
                </a:lnTo>
                <a:lnTo>
                  <a:pt x="889508" y="108839"/>
                </a:lnTo>
                <a:lnTo>
                  <a:pt x="896493" y="119507"/>
                </a:lnTo>
                <a:lnTo>
                  <a:pt x="906399" y="113030"/>
                </a:lnTo>
                <a:lnTo>
                  <a:pt x="929767" y="99187"/>
                </a:lnTo>
                <a:lnTo>
                  <a:pt x="939673" y="93980"/>
                </a:lnTo>
                <a:close/>
              </a:path>
              <a:path w="1164590" h="1370964">
                <a:moveTo>
                  <a:pt x="980821" y="31750"/>
                </a:moveTo>
                <a:lnTo>
                  <a:pt x="930021" y="31750"/>
                </a:lnTo>
                <a:lnTo>
                  <a:pt x="930021" y="44450"/>
                </a:lnTo>
                <a:lnTo>
                  <a:pt x="980821" y="44450"/>
                </a:lnTo>
                <a:lnTo>
                  <a:pt x="980821" y="31750"/>
                </a:lnTo>
                <a:close/>
              </a:path>
              <a:path w="1164590" h="1370964">
                <a:moveTo>
                  <a:pt x="1020699" y="60579"/>
                </a:moveTo>
                <a:lnTo>
                  <a:pt x="1016889" y="48514"/>
                </a:lnTo>
                <a:lnTo>
                  <a:pt x="997458" y="54610"/>
                </a:lnTo>
                <a:lnTo>
                  <a:pt x="972566" y="64262"/>
                </a:lnTo>
                <a:lnTo>
                  <a:pt x="968502" y="66167"/>
                </a:lnTo>
                <a:lnTo>
                  <a:pt x="973709" y="77724"/>
                </a:lnTo>
                <a:lnTo>
                  <a:pt x="977773" y="75946"/>
                </a:lnTo>
                <a:lnTo>
                  <a:pt x="1002030" y="66548"/>
                </a:lnTo>
                <a:lnTo>
                  <a:pt x="1020699" y="60579"/>
                </a:lnTo>
                <a:close/>
              </a:path>
              <a:path w="1164590" h="1370964">
                <a:moveTo>
                  <a:pt x="1164463" y="35814"/>
                </a:moveTo>
                <a:lnTo>
                  <a:pt x="1163777" y="33274"/>
                </a:lnTo>
                <a:lnTo>
                  <a:pt x="1161529" y="24892"/>
                </a:lnTo>
                <a:lnTo>
                  <a:pt x="1161211" y="23253"/>
                </a:lnTo>
                <a:lnTo>
                  <a:pt x="1161034" y="22999"/>
                </a:lnTo>
                <a:lnTo>
                  <a:pt x="1160551" y="21170"/>
                </a:lnTo>
                <a:lnTo>
                  <a:pt x="1154531" y="13360"/>
                </a:lnTo>
                <a:lnTo>
                  <a:pt x="1153058" y="11150"/>
                </a:lnTo>
                <a:lnTo>
                  <a:pt x="1152613" y="10871"/>
                </a:lnTo>
                <a:lnTo>
                  <a:pt x="1151648" y="9588"/>
                </a:lnTo>
                <a:lnTo>
                  <a:pt x="1144727" y="5549"/>
                </a:lnTo>
                <a:lnTo>
                  <a:pt x="1140955" y="2997"/>
                </a:lnTo>
                <a:lnTo>
                  <a:pt x="1140079" y="2832"/>
                </a:lnTo>
                <a:lnTo>
                  <a:pt x="1139037" y="2209"/>
                </a:lnTo>
                <a:lnTo>
                  <a:pt x="1132649" y="1320"/>
                </a:lnTo>
                <a:lnTo>
                  <a:pt x="1126109" y="0"/>
                </a:lnTo>
                <a:lnTo>
                  <a:pt x="1124902" y="254"/>
                </a:lnTo>
                <a:lnTo>
                  <a:pt x="1124077" y="127"/>
                </a:lnTo>
                <a:lnTo>
                  <a:pt x="1119682" y="1308"/>
                </a:lnTo>
                <a:lnTo>
                  <a:pt x="1111250" y="2997"/>
                </a:lnTo>
                <a:lnTo>
                  <a:pt x="1109916" y="3898"/>
                </a:lnTo>
                <a:lnTo>
                  <a:pt x="1109472" y="4013"/>
                </a:lnTo>
                <a:lnTo>
                  <a:pt x="1107478" y="5537"/>
                </a:lnTo>
                <a:lnTo>
                  <a:pt x="1099146" y="11150"/>
                </a:lnTo>
                <a:lnTo>
                  <a:pt x="1098080" y="12738"/>
                </a:lnTo>
                <a:lnTo>
                  <a:pt x="1097889" y="12877"/>
                </a:lnTo>
                <a:lnTo>
                  <a:pt x="1097216" y="14008"/>
                </a:lnTo>
                <a:lnTo>
                  <a:pt x="1090993" y="23253"/>
                </a:lnTo>
                <a:lnTo>
                  <a:pt x="1090587" y="25234"/>
                </a:lnTo>
                <a:lnTo>
                  <a:pt x="1090472" y="25438"/>
                </a:lnTo>
                <a:lnTo>
                  <a:pt x="1090282" y="26758"/>
                </a:lnTo>
                <a:lnTo>
                  <a:pt x="1088720" y="34518"/>
                </a:lnTo>
                <a:lnTo>
                  <a:pt x="1074293" y="35560"/>
                </a:lnTo>
                <a:lnTo>
                  <a:pt x="1069721" y="36398"/>
                </a:lnTo>
                <a:lnTo>
                  <a:pt x="1069721" y="31750"/>
                </a:lnTo>
                <a:lnTo>
                  <a:pt x="1018921" y="31750"/>
                </a:lnTo>
                <a:lnTo>
                  <a:pt x="1018921" y="44450"/>
                </a:lnTo>
                <a:lnTo>
                  <a:pt x="1055585" y="44450"/>
                </a:lnTo>
                <a:lnTo>
                  <a:pt x="1056894" y="51562"/>
                </a:lnTo>
                <a:lnTo>
                  <a:pt x="1076579" y="48006"/>
                </a:lnTo>
                <a:lnTo>
                  <a:pt x="1089799" y="47066"/>
                </a:lnTo>
                <a:lnTo>
                  <a:pt x="1090993" y="52959"/>
                </a:lnTo>
                <a:lnTo>
                  <a:pt x="1092161" y="54711"/>
                </a:lnTo>
                <a:lnTo>
                  <a:pt x="1092263" y="55054"/>
                </a:lnTo>
                <a:lnTo>
                  <a:pt x="1093457" y="56629"/>
                </a:lnTo>
                <a:lnTo>
                  <a:pt x="1099146" y="65062"/>
                </a:lnTo>
                <a:lnTo>
                  <a:pt x="1100709" y="66116"/>
                </a:lnTo>
                <a:lnTo>
                  <a:pt x="1101128" y="66662"/>
                </a:lnTo>
                <a:lnTo>
                  <a:pt x="1104239" y="68503"/>
                </a:lnTo>
                <a:lnTo>
                  <a:pt x="1111250" y="73215"/>
                </a:lnTo>
                <a:lnTo>
                  <a:pt x="1112786" y="73533"/>
                </a:lnTo>
                <a:lnTo>
                  <a:pt x="1113688" y="74053"/>
                </a:lnTo>
                <a:lnTo>
                  <a:pt x="1118971" y="74777"/>
                </a:lnTo>
                <a:lnTo>
                  <a:pt x="1126109" y="76200"/>
                </a:lnTo>
                <a:lnTo>
                  <a:pt x="1127506" y="75920"/>
                </a:lnTo>
                <a:lnTo>
                  <a:pt x="1128649" y="76073"/>
                </a:lnTo>
                <a:lnTo>
                  <a:pt x="1134732" y="74472"/>
                </a:lnTo>
                <a:lnTo>
                  <a:pt x="1140955" y="73215"/>
                </a:lnTo>
                <a:lnTo>
                  <a:pt x="1141907" y="72580"/>
                </a:lnTo>
                <a:lnTo>
                  <a:pt x="1143317" y="72199"/>
                </a:lnTo>
                <a:lnTo>
                  <a:pt x="1149756" y="67284"/>
                </a:lnTo>
                <a:lnTo>
                  <a:pt x="1153058" y="65062"/>
                </a:lnTo>
                <a:lnTo>
                  <a:pt x="1153464" y="64465"/>
                </a:lnTo>
                <a:lnTo>
                  <a:pt x="1154938" y="63334"/>
                </a:lnTo>
                <a:lnTo>
                  <a:pt x="1160081" y="54622"/>
                </a:lnTo>
                <a:lnTo>
                  <a:pt x="1161211" y="52959"/>
                </a:lnTo>
                <a:lnTo>
                  <a:pt x="1161275" y="52616"/>
                </a:lnTo>
                <a:lnTo>
                  <a:pt x="1162367" y="50774"/>
                </a:lnTo>
                <a:lnTo>
                  <a:pt x="1163980" y="39179"/>
                </a:lnTo>
                <a:lnTo>
                  <a:pt x="1164209" y="38100"/>
                </a:lnTo>
                <a:lnTo>
                  <a:pt x="1164158" y="37909"/>
                </a:lnTo>
                <a:lnTo>
                  <a:pt x="1164463" y="35814"/>
                </a:lnTo>
                <a:close/>
              </a:path>
            </a:pathLst>
          </a:custGeom>
          <a:solidFill>
            <a:srgbClr val="00AFEF"/>
          </a:solidFill>
        </p:spPr>
        <p:txBody>
          <a:bodyPr wrap="square" lIns="0" tIns="0" rIns="0" bIns="0" rtlCol="0"/>
          <a:lstStyle/>
          <a:p>
            <a:endParaRPr/>
          </a:p>
        </p:txBody>
      </p:sp>
      <p:sp>
        <p:nvSpPr>
          <p:cNvPr id="44" name="object 44"/>
          <p:cNvSpPr txBox="1"/>
          <p:nvPr/>
        </p:nvSpPr>
        <p:spPr>
          <a:xfrm>
            <a:off x="1663445" y="1572260"/>
            <a:ext cx="276860" cy="188595"/>
          </a:xfrm>
          <a:prstGeom prst="rect">
            <a:avLst/>
          </a:prstGeom>
        </p:spPr>
        <p:txBody>
          <a:bodyPr vert="horz" wrap="square" lIns="0" tIns="14604" rIns="0" bIns="0" rtlCol="0">
            <a:spAutoFit/>
          </a:bodyPr>
          <a:lstStyle/>
          <a:p>
            <a:pPr marL="12700">
              <a:lnSpc>
                <a:spcPct val="100000"/>
              </a:lnSpc>
              <a:spcBef>
                <a:spcPts val="114"/>
              </a:spcBef>
            </a:pPr>
            <a:r>
              <a:rPr sz="1050" spc="-25" dirty="0">
                <a:solidFill>
                  <a:srgbClr val="1A1A1A"/>
                </a:solidFill>
                <a:latin typeface="Meiryo UI"/>
                <a:cs typeface="Meiryo UI"/>
              </a:rPr>
              <a:t>130</a:t>
            </a:r>
            <a:endParaRPr sz="1050">
              <a:latin typeface="Meiryo UI"/>
              <a:cs typeface="Meiryo UI"/>
            </a:endParaRPr>
          </a:p>
        </p:txBody>
      </p:sp>
      <p:sp>
        <p:nvSpPr>
          <p:cNvPr id="45" name="object 45"/>
          <p:cNvSpPr txBox="1"/>
          <p:nvPr/>
        </p:nvSpPr>
        <p:spPr>
          <a:xfrm>
            <a:off x="1651507" y="2176398"/>
            <a:ext cx="276860" cy="188595"/>
          </a:xfrm>
          <a:prstGeom prst="rect">
            <a:avLst/>
          </a:prstGeom>
        </p:spPr>
        <p:txBody>
          <a:bodyPr vert="horz" wrap="square" lIns="0" tIns="14604" rIns="0" bIns="0" rtlCol="0">
            <a:spAutoFit/>
          </a:bodyPr>
          <a:lstStyle/>
          <a:p>
            <a:pPr marL="12700">
              <a:lnSpc>
                <a:spcPct val="100000"/>
              </a:lnSpc>
              <a:spcBef>
                <a:spcPts val="114"/>
              </a:spcBef>
            </a:pPr>
            <a:r>
              <a:rPr sz="1050" spc="-25" dirty="0">
                <a:solidFill>
                  <a:srgbClr val="1A1A1A"/>
                </a:solidFill>
                <a:latin typeface="Meiryo UI"/>
                <a:cs typeface="Meiryo UI"/>
              </a:rPr>
              <a:t>100</a:t>
            </a:r>
            <a:endParaRPr sz="1050">
              <a:latin typeface="Meiryo UI"/>
              <a:cs typeface="Meiryo UI"/>
            </a:endParaRPr>
          </a:p>
        </p:txBody>
      </p:sp>
      <p:sp>
        <p:nvSpPr>
          <p:cNvPr id="46" name="object 46"/>
          <p:cNvSpPr/>
          <p:nvPr/>
        </p:nvSpPr>
        <p:spPr>
          <a:xfrm>
            <a:off x="3095498" y="1575308"/>
            <a:ext cx="182880" cy="172720"/>
          </a:xfrm>
          <a:custGeom>
            <a:avLst/>
            <a:gdLst/>
            <a:ahLst/>
            <a:cxnLst/>
            <a:rect l="l" t="t" r="r" b="b"/>
            <a:pathLst>
              <a:path w="182879" h="172719">
                <a:moveTo>
                  <a:pt x="182879" y="0"/>
                </a:moveTo>
                <a:lnTo>
                  <a:pt x="0" y="0"/>
                </a:lnTo>
                <a:lnTo>
                  <a:pt x="0" y="172212"/>
                </a:lnTo>
                <a:lnTo>
                  <a:pt x="182879" y="172212"/>
                </a:lnTo>
                <a:lnTo>
                  <a:pt x="182879" y="0"/>
                </a:lnTo>
                <a:close/>
              </a:path>
            </a:pathLst>
          </a:custGeom>
          <a:solidFill>
            <a:srgbClr val="FFFF00"/>
          </a:solidFill>
        </p:spPr>
        <p:txBody>
          <a:bodyPr wrap="square" lIns="0" tIns="0" rIns="0" bIns="0" rtlCol="0"/>
          <a:lstStyle/>
          <a:p>
            <a:endParaRPr/>
          </a:p>
        </p:txBody>
      </p:sp>
      <p:sp>
        <p:nvSpPr>
          <p:cNvPr id="47" name="object 47"/>
          <p:cNvSpPr txBox="1"/>
          <p:nvPr/>
        </p:nvSpPr>
        <p:spPr>
          <a:xfrm>
            <a:off x="3083179" y="1572260"/>
            <a:ext cx="208279" cy="188595"/>
          </a:xfrm>
          <a:prstGeom prst="rect">
            <a:avLst/>
          </a:prstGeom>
        </p:spPr>
        <p:txBody>
          <a:bodyPr vert="horz" wrap="square" lIns="0" tIns="14604" rIns="0" bIns="0" rtlCol="0">
            <a:spAutoFit/>
          </a:bodyPr>
          <a:lstStyle/>
          <a:p>
            <a:pPr marL="12700">
              <a:lnSpc>
                <a:spcPct val="100000"/>
              </a:lnSpc>
              <a:spcBef>
                <a:spcPts val="114"/>
              </a:spcBef>
            </a:pPr>
            <a:r>
              <a:rPr sz="1050" b="1" spc="-25" dirty="0">
                <a:solidFill>
                  <a:srgbClr val="1A1A1A"/>
                </a:solidFill>
                <a:latin typeface="Meiryo UI"/>
                <a:cs typeface="Meiryo UI"/>
              </a:rPr>
              <a:t>65</a:t>
            </a:r>
            <a:endParaRPr sz="1050">
              <a:latin typeface="Meiryo UI"/>
              <a:cs typeface="Meiryo UI"/>
            </a:endParaRPr>
          </a:p>
        </p:txBody>
      </p:sp>
      <p:sp>
        <p:nvSpPr>
          <p:cNvPr id="48" name="object 48"/>
          <p:cNvSpPr txBox="1"/>
          <p:nvPr/>
        </p:nvSpPr>
        <p:spPr>
          <a:xfrm>
            <a:off x="4536440" y="1564004"/>
            <a:ext cx="193040" cy="188595"/>
          </a:xfrm>
          <a:prstGeom prst="rect">
            <a:avLst/>
          </a:prstGeom>
        </p:spPr>
        <p:txBody>
          <a:bodyPr vert="horz" wrap="square" lIns="0" tIns="14604" rIns="0" bIns="0" rtlCol="0">
            <a:spAutoFit/>
          </a:bodyPr>
          <a:lstStyle/>
          <a:p>
            <a:pPr marL="12700">
              <a:lnSpc>
                <a:spcPct val="100000"/>
              </a:lnSpc>
              <a:spcBef>
                <a:spcPts val="114"/>
              </a:spcBef>
            </a:pPr>
            <a:r>
              <a:rPr sz="1050" spc="-25" dirty="0">
                <a:solidFill>
                  <a:srgbClr val="1A1A1A"/>
                </a:solidFill>
                <a:latin typeface="Meiryo UI"/>
                <a:cs typeface="Meiryo UI"/>
              </a:rPr>
              <a:t>45</a:t>
            </a:r>
            <a:endParaRPr sz="1050">
              <a:latin typeface="Meiryo UI"/>
              <a:cs typeface="Meiryo UI"/>
            </a:endParaRPr>
          </a:p>
        </p:txBody>
      </p:sp>
      <p:sp>
        <p:nvSpPr>
          <p:cNvPr id="49" name="object 49"/>
          <p:cNvSpPr txBox="1"/>
          <p:nvPr/>
        </p:nvSpPr>
        <p:spPr>
          <a:xfrm>
            <a:off x="6145403" y="1480311"/>
            <a:ext cx="104139" cy="172720"/>
          </a:xfrm>
          <a:prstGeom prst="rect">
            <a:avLst/>
          </a:prstGeom>
          <a:solidFill>
            <a:srgbClr val="FFFF00"/>
          </a:solidFill>
        </p:spPr>
        <p:txBody>
          <a:bodyPr vert="horz" wrap="square" lIns="0" tIns="11430" rIns="0" bIns="0" rtlCol="0">
            <a:spAutoFit/>
          </a:bodyPr>
          <a:lstStyle/>
          <a:p>
            <a:pPr marL="635">
              <a:lnSpc>
                <a:spcPct val="100000"/>
              </a:lnSpc>
              <a:spcBef>
                <a:spcPts val="90"/>
              </a:spcBef>
            </a:pPr>
            <a:r>
              <a:rPr sz="1050" b="1" spc="-50" dirty="0">
                <a:solidFill>
                  <a:srgbClr val="1A1A1A"/>
                </a:solidFill>
                <a:latin typeface="Meiryo UI"/>
                <a:cs typeface="Meiryo UI"/>
              </a:rPr>
              <a:t>4</a:t>
            </a:r>
            <a:endParaRPr sz="1050">
              <a:latin typeface="Meiryo UI"/>
              <a:cs typeface="Meiryo UI"/>
            </a:endParaRPr>
          </a:p>
        </p:txBody>
      </p:sp>
      <p:sp>
        <p:nvSpPr>
          <p:cNvPr id="50" name="object 50"/>
          <p:cNvSpPr txBox="1"/>
          <p:nvPr/>
        </p:nvSpPr>
        <p:spPr>
          <a:xfrm>
            <a:off x="5889752" y="1640204"/>
            <a:ext cx="604520" cy="188595"/>
          </a:xfrm>
          <a:prstGeom prst="rect">
            <a:avLst/>
          </a:prstGeom>
        </p:spPr>
        <p:txBody>
          <a:bodyPr vert="horz" wrap="square" lIns="0" tIns="14604" rIns="0" bIns="0" rtlCol="0">
            <a:spAutoFit/>
          </a:bodyPr>
          <a:lstStyle/>
          <a:p>
            <a:pPr marL="12700">
              <a:lnSpc>
                <a:spcPct val="100000"/>
              </a:lnSpc>
              <a:spcBef>
                <a:spcPts val="114"/>
              </a:spcBef>
            </a:pPr>
            <a:r>
              <a:rPr sz="1050" spc="-10" dirty="0">
                <a:solidFill>
                  <a:srgbClr val="1A1A1A"/>
                </a:solidFill>
                <a:latin typeface="Meiryo UI"/>
                <a:cs typeface="Meiryo UI"/>
              </a:rPr>
              <a:t>（30%）</a:t>
            </a:r>
            <a:endParaRPr sz="1050">
              <a:latin typeface="Meiryo UI"/>
              <a:cs typeface="Meiryo UI"/>
            </a:endParaRPr>
          </a:p>
        </p:txBody>
      </p:sp>
      <p:sp>
        <p:nvSpPr>
          <p:cNvPr id="51" name="object 51"/>
          <p:cNvSpPr txBox="1"/>
          <p:nvPr/>
        </p:nvSpPr>
        <p:spPr>
          <a:xfrm>
            <a:off x="6145403" y="2241423"/>
            <a:ext cx="104139" cy="172720"/>
          </a:xfrm>
          <a:prstGeom prst="rect">
            <a:avLst/>
          </a:prstGeom>
          <a:solidFill>
            <a:srgbClr val="FFFF00"/>
          </a:solidFill>
        </p:spPr>
        <p:txBody>
          <a:bodyPr vert="horz" wrap="square" lIns="0" tIns="12065" rIns="0" bIns="0" rtlCol="0">
            <a:spAutoFit/>
          </a:bodyPr>
          <a:lstStyle/>
          <a:p>
            <a:pPr marL="635">
              <a:lnSpc>
                <a:spcPct val="100000"/>
              </a:lnSpc>
              <a:spcBef>
                <a:spcPts val="95"/>
              </a:spcBef>
            </a:pPr>
            <a:r>
              <a:rPr sz="1050" b="1" spc="-50" dirty="0">
                <a:solidFill>
                  <a:srgbClr val="1A1A1A"/>
                </a:solidFill>
                <a:latin typeface="Meiryo UI"/>
                <a:cs typeface="Meiryo UI"/>
              </a:rPr>
              <a:t>4</a:t>
            </a:r>
            <a:endParaRPr sz="1050">
              <a:latin typeface="Meiryo UI"/>
              <a:cs typeface="Meiryo UI"/>
            </a:endParaRPr>
          </a:p>
        </p:txBody>
      </p:sp>
      <p:sp>
        <p:nvSpPr>
          <p:cNvPr id="52" name="object 52"/>
          <p:cNvSpPr txBox="1"/>
          <p:nvPr/>
        </p:nvSpPr>
        <p:spPr>
          <a:xfrm>
            <a:off x="5889752" y="2401570"/>
            <a:ext cx="604520" cy="188595"/>
          </a:xfrm>
          <a:prstGeom prst="rect">
            <a:avLst/>
          </a:prstGeom>
        </p:spPr>
        <p:txBody>
          <a:bodyPr vert="horz" wrap="square" lIns="0" tIns="14604" rIns="0" bIns="0" rtlCol="0">
            <a:spAutoFit/>
          </a:bodyPr>
          <a:lstStyle/>
          <a:p>
            <a:pPr marL="12700">
              <a:lnSpc>
                <a:spcPct val="100000"/>
              </a:lnSpc>
              <a:spcBef>
                <a:spcPts val="114"/>
              </a:spcBef>
            </a:pPr>
            <a:r>
              <a:rPr sz="1050" spc="-10" dirty="0">
                <a:solidFill>
                  <a:srgbClr val="1A1A1A"/>
                </a:solidFill>
                <a:latin typeface="Meiryo UI"/>
                <a:cs typeface="Meiryo UI"/>
              </a:rPr>
              <a:t>（20%）</a:t>
            </a:r>
            <a:endParaRPr sz="1050">
              <a:latin typeface="Meiryo UI"/>
              <a:cs typeface="Meiryo UI"/>
            </a:endParaRPr>
          </a:p>
        </p:txBody>
      </p:sp>
      <p:sp>
        <p:nvSpPr>
          <p:cNvPr id="53" name="object 53"/>
          <p:cNvSpPr txBox="1"/>
          <p:nvPr/>
        </p:nvSpPr>
        <p:spPr>
          <a:xfrm>
            <a:off x="6145403" y="3556634"/>
            <a:ext cx="104139" cy="172720"/>
          </a:xfrm>
          <a:prstGeom prst="rect">
            <a:avLst/>
          </a:prstGeom>
          <a:solidFill>
            <a:srgbClr val="FFFF00"/>
          </a:solidFill>
        </p:spPr>
        <p:txBody>
          <a:bodyPr vert="horz" wrap="square" lIns="0" tIns="12065" rIns="0" bIns="0" rtlCol="0">
            <a:spAutoFit/>
          </a:bodyPr>
          <a:lstStyle/>
          <a:p>
            <a:pPr marL="635">
              <a:lnSpc>
                <a:spcPts val="1260"/>
              </a:lnSpc>
              <a:spcBef>
                <a:spcPts val="95"/>
              </a:spcBef>
            </a:pPr>
            <a:r>
              <a:rPr sz="1050" b="1" spc="-50" dirty="0">
                <a:solidFill>
                  <a:srgbClr val="1A1A1A"/>
                </a:solidFill>
                <a:latin typeface="Meiryo UI"/>
                <a:cs typeface="Meiryo UI"/>
              </a:rPr>
              <a:t>5</a:t>
            </a:r>
            <a:endParaRPr sz="1050">
              <a:latin typeface="Meiryo UI"/>
              <a:cs typeface="Meiryo UI"/>
            </a:endParaRPr>
          </a:p>
        </p:txBody>
      </p:sp>
      <p:sp>
        <p:nvSpPr>
          <p:cNvPr id="54" name="object 54"/>
          <p:cNvSpPr txBox="1"/>
          <p:nvPr/>
        </p:nvSpPr>
        <p:spPr>
          <a:xfrm>
            <a:off x="5889752" y="3717163"/>
            <a:ext cx="604520" cy="188595"/>
          </a:xfrm>
          <a:prstGeom prst="rect">
            <a:avLst/>
          </a:prstGeom>
        </p:spPr>
        <p:txBody>
          <a:bodyPr vert="horz" wrap="square" lIns="0" tIns="14604" rIns="0" bIns="0" rtlCol="0">
            <a:spAutoFit/>
          </a:bodyPr>
          <a:lstStyle/>
          <a:p>
            <a:pPr marL="12700">
              <a:lnSpc>
                <a:spcPct val="100000"/>
              </a:lnSpc>
              <a:spcBef>
                <a:spcPts val="114"/>
              </a:spcBef>
            </a:pPr>
            <a:r>
              <a:rPr sz="1050" spc="-10" dirty="0">
                <a:solidFill>
                  <a:srgbClr val="1A1A1A"/>
                </a:solidFill>
                <a:latin typeface="Meiryo UI"/>
                <a:cs typeface="Meiryo UI"/>
              </a:rPr>
              <a:t>（50%）</a:t>
            </a:r>
            <a:endParaRPr sz="1050">
              <a:latin typeface="Meiryo UI"/>
              <a:cs typeface="Meiryo UI"/>
            </a:endParaRPr>
          </a:p>
        </p:txBody>
      </p:sp>
      <p:sp>
        <p:nvSpPr>
          <p:cNvPr id="55" name="object 55"/>
          <p:cNvSpPr txBox="1"/>
          <p:nvPr/>
        </p:nvSpPr>
        <p:spPr>
          <a:xfrm>
            <a:off x="7665846" y="1574418"/>
            <a:ext cx="241300" cy="188595"/>
          </a:xfrm>
          <a:prstGeom prst="rect">
            <a:avLst/>
          </a:prstGeom>
        </p:spPr>
        <p:txBody>
          <a:bodyPr vert="horz" wrap="square" lIns="0" tIns="14604" rIns="0" bIns="0" rtlCol="0">
            <a:spAutoFit/>
          </a:bodyPr>
          <a:lstStyle/>
          <a:p>
            <a:pPr marL="12700">
              <a:lnSpc>
                <a:spcPct val="100000"/>
              </a:lnSpc>
              <a:spcBef>
                <a:spcPts val="114"/>
              </a:spcBef>
            </a:pPr>
            <a:r>
              <a:rPr sz="1050" spc="-25" dirty="0">
                <a:solidFill>
                  <a:srgbClr val="1A1A1A"/>
                </a:solidFill>
                <a:latin typeface="Meiryo UI"/>
                <a:cs typeface="Meiryo UI"/>
              </a:rPr>
              <a:t>0.2</a:t>
            </a:r>
            <a:endParaRPr sz="1050">
              <a:latin typeface="Meiryo UI"/>
              <a:cs typeface="Meiryo UI"/>
            </a:endParaRPr>
          </a:p>
        </p:txBody>
      </p:sp>
      <p:sp>
        <p:nvSpPr>
          <p:cNvPr id="56" name="object 56"/>
          <p:cNvSpPr txBox="1"/>
          <p:nvPr/>
        </p:nvSpPr>
        <p:spPr>
          <a:xfrm>
            <a:off x="7674356" y="2096770"/>
            <a:ext cx="943610" cy="188595"/>
          </a:xfrm>
          <a:prstGeom prst="rect">
            <a:avLst/>
          </a:prstGeom>
        </p:spPr>
        <p:txBody>
          <a:bodyPr vert="horz" wrap="square" lIns="0" tIns="14604" rIns="0" bIns="0" rtlCol="0">
            <a:spAutoFit/>
          </a:bodyPr>
          <a:lstStyle/>
          <a:p>
            <a:pPr marL="12700">
              <a:lnSpc>
                <a:spcPct val="100000"/>
              </a:lnSpc>
              <a:spcBef>
                <a:spcPts val="114"/>
              </a:spcBef>
            </a:pPr>
            <a:r>
              <a:rPr sz="1575" baseline="2645" dirty="0">
                <a:solidFill>
                  <a:srgbClr val="1A1A1A"/>
                </a:solidFill>
                <a:latin typeface="Meiryo UI"/>
                <a:cs typeface="Meiryo UI"/>
              </a:rPr>
              <a:t>0.3</a:t>
            </a:r>
            <a:r>
              <a:rPr sz="1575" spc="555" baseline="2645" dirty="0">
                <a:solidFill>
                  <a:srgbClr val="1A1A1A"/>
                </a:solidFill>
                <a:latin typeface="Meiryo UI"/>
                <a:cs typeface="Meiryo UI"/>
              </a:rPr>
              <a:t> </a:t>
            </a:r>
            <a:r>
              <a:rPr sz="800" spc="-10" dirty="0">
                <a:solidFill>
                  <a:srgbClr val="1A1A1A"/>
                </a:solidFill>
                <a:latin typeface="Meiryo UI"/>
                <a:cs typeface="Meiryo UI"/>
              </a:rPr>
              <a:t>自社開発部品</a:t>
            </a:r>
            <a:endParaRPr sz="800">
              <a:latin typeface="Meiryo UI"/>
              <a:cs typeface="Meiryo UI"/>
            </a:endParaRPr>
          </a:p>
        </p:txBody>
      </p:sp>
      <p:sp>
        <p:nvSpPr>
          <p:cNvPr id="57" name="object 57"/>
          <p:cNvSpPr txBox="1"/>
          <p:nvPr/>
        </p:nvSpPr>
        <p:spPr>
          <a:xfrm>
            <a:off x="7668514" y="2605785"/>
            <a:ext cx="241300" cy="188595"/>
          </a:xfrm>
          <a:prstGeom prst="rect">
            <a:avLst/>
          </a:prstGeom>
        </p:spPr>
        <p:txBody>
          <a:bodyPr vert="horz" wrap="square" lIns="0" tIns="14604" rIns="0" bIns="0" rtlCol="0">
            <a:spAutoFit/>
          </a:bodyPr>
          <a:lstStyle/>
          <a:p>
            <a:pPr marL="12700">
              <a:lnSpc>
                <a:spcPct val="100000"/>
              </a:lnSpc>
              <a:spcBef>
                <a:spcPts val="114"/>
              </a:spcBef>
            </a:pPr>
            <a:r>
              <a:rPr sz="1050" spc="-25" dirty="0">
                <a:solidFill>
                  <a:srgbClr val="1A1A1A"/>
                </a:solidFill>
                <a:latin typeface="Meiryo UI"/>
                <a:cs typeface="Meiryo UI"/>
              </a:rPr>
              <a:t>0.2</a:t>
            </a:r>
            <a:endParaRPr sz="1050">
              <a:latin typeface="Meiryo UI"/>
              <a:cs typeface="Meiryo UI"/>
            </a:endParaRPr>
          </a:p>
        </p:txBody>
      </p:sp>
      <p:sp>
        <p:nvSpPr>
          <p:cNvPr id="58" name="object 58"/>
          <p:cNvSpPr txBox="1"/>
          <p:nvPr/>
        </p:nvSpPr>
        <p:spPr>
          <a:xfrm>
            <a:off x="7670672" y="3140202"/>
            <a:ext cx="986790" cy="318135"/>
          </a:xfrm>
          <a:prstGeom prst="rect">
            <a:avLst/>
          </a:prstGeom>
        </p:spPr>
        <p:txBody>
          <a:bodyPr vert="horz" wrap="square" lIns="0" tIns="14604" rIns="0" bIns="0" rtlCol="0">
            <a:spAutoFit/>
          </a:bodyPr>
          <a:lstStyle/>
          <a:p>
            <a:pPr marL="12700">
              <a:lnSpc>
                <a:spcPts val="1235"/>
              </a:lnSpc>
              <a:spcBef>
                <a:spcPts val="114"/>
              </a:spcBef>
              <a:tabLst>
                <a:tab pos="423545" algn="l"/>
              </a:tabLst>
            </a:pPr>
            <a:r>
              <a:rPr sz="1575" spc="-37" baseline="2645" dirty="0">
                <a:solidFill>
                  <a:srgbClr val="1A1A1A"/>
                </a:solidFill>
                <a:latin typeface="Meiryo UI"/>
                <a:cs typeface="Meiryo UI"/>
              </a:rPr>
              <a:t>0.2</a:t>
            </a:r>
            <a:r>
              <a:rPr sz="1575" baseline="2645" dirty="0">
                <a:solidFill>
                  <a:srgbClr val="1A1A1A"/>
                </a:solidFill>
                <a:latin typeface="Meiryo UI"/>
                <a:cs typeface="Meiryo UI"/>
              </a:rPr>
              <a:t>	</a:t>
            </a:r>
            <a:r>
              <a:rPr sz="800" spc="-15" dirty="0">
                <a:solidFill>
                  <a:srgbClr val="1A1A1A"/>
                </a:solidFill>
                <a:latin typeface="Meiryo UI"/>
                <a:cs typeface="Meiryo UI"/>
              </a:rPr>
              <a:t>調達部品</a:t>
            </a:r>
            <a:endParaRPr sz="800">
              <a:latin typeface="Meiryo UI"/>
              <a:cs typeface="Meiryo UI"/>
            </a:endParaRPr>
          </a:p>
          <a:p>
            <a:pPr marL="283210">
              <a:lnSpc>
                <a:spcPts val="1055"/>
              </a:lnSpc>
            </a:pPr>
            <a:r>
              <a:rPr sz="900" spc="-20" dirty="0">
                <a:solidFill>
                  <a:srgbClr val="1A1A1A"/>
                </a:solidFill>
                <a:latin typeface="Meiryo UI"/>
                <a:cs typeface="Meiryo UI"/>
              </a:rPr>
              <a:t>トレース識別子</a:t>
            </a:r>
            <a:endParaRPr sz="900">
              <a:latin typeface="Meiryo UI"/>
              <a:cs typeface="Meiryo UI"/>
            </a:endParaRPr>
          </a:p>
        </p:txBody>
      </p:sp>
      <p:sp>
        <p:nvSpPr>
          <p:cNvPr id="59" name="object 59"/>
          <p:cNvSpPr/>
          <p:nvPr/>
        </p:nvSpPr>
        <p:spPr>
          <a:xfrm>
            <a:off x="9151619" y="3123945"/>
            <a:ext cx="230504" cy="172720"/>
          </a:xfrm>
          <a:custGeom>
            <a:avLst/>
            <a:gdLst/>
            <a:ahLst/>
            <a:cxnLst/>
            <a:rect l="l" t="t" r="r" b="b"/>
            <a:pathLst>
              <a:path w="230504" h="172720">
                <a:moveTo>
                  <a:pt x="230124" y="0"/>
                </a:moveTo>
                <a:lnTo>
                  <a:pt x="0" y="0"/>
                </a:lnTo>
                <a:lnTo>
                  <a:pt x="0" y="172212"/>
                </a:lnTo>
                <a:lnTo>
                  <a:pt x="230124" y="172212"/>
                </a:lnTo>
                <a:lnTo>
                  <a:pt x="230124" y="0"/>
                </a:lnTo>
                <a:close/>
              </a:path>
            </a:pathLst>
          </a:custGeom>
          <a:solidFill>
            <a:srgbClr val="FFFF00"/>
          </a:solidFill>
        </p:spPr>
        <p:txBody>
          <a:bodyPr wrap="square" lIns="0" tIns="0" rIns="0" bIns="0" rtlCol="0"/>
          <a:lstStyle/>
          <a:p>
            <a:endParaRPr/>
          </a:p>
        </p:txBody>
      </p:sp>
      <p:sp>
        <p:nvSpPr>
          <p:cNvPr id="60" name="object 60"/>
          <p:cNvSpPr txBox="1"/>
          <p:nvPr/>
        </p:nvSpPr>
        <p:spPr>
          <a:xfrm>
            <a:off x="9140190" y="3121279"/>
            <a:ext cx="256540" cy="188595"/>
          </a:xfrm>
          <a:prstGeom prst="rect">
            <a:avLst/>
          </a:prstGeom>
        </p:spPr>
        <p:txBody>
          <a:bodyPr vert="horz" wrap="square" lIns="0" tIns="14604" rIns="0" bIns="0" rtlCol="0">
            <a:spAutoFit/>
          </a:bodyPr>
          <a:lstStyle/>
          <a:p>
            <a:pPr marL="12700">
              <a:lnSpc>
                <a:spcPct val="100000"/>
              </a:lnSpc>
              <a:spcBef>
                <a:spcPts val="114"/>
              </a:spcBef>
            </a:pPr>
            <a:r>
              <a:rPr sz="1050" b="1" spc="-25" dirty="0">
                <a:solidFill>
                  <a:srgbClr val="1A1A1A"/>
                </a:solidFill>
                <a:latin typeface="Meiryo UI"/>
                <a:cs typeface="Meiryo UI"/>
              </a:rPr>
              <a:t>0.2</a:t>
            </a:r>
            <a:endParaRPr sz="1050">
              <a:latin typeface="Meiryo UI"/>
              <a:cs typeface="Meiryo UI"/>
            </a:endParaRPr>
          </a:p>
        </p:txBody>
      </p:sp>
      <p:sp>
        <p:nvSpPr>
          <p:cNvPr id="61" name="object 61"/>
          <p:cNvSpPr/>
          <p:nvPr/>
        </p:nvSpPr>
        <p:spPr>
          <a:xfrm>
            <a:off x="9151619" y="3835272"/>
            <a:ext cx="230504" cy="172720"/>
          </a:xfrm>
          <a:custGeom>
            <a:avLst/>
            <a:gdLst/>
            <a:ahLst/>
            <a:cxnLst/>
            <a:rect l="l" t="t" r="r" b="b"/>
            <a:pathLst>
              <a:path w="230504" h="172720">
                <a:moveTo>
                  <a:pt x="230124" y="0"/>
                </a:moveTo>
                <a:lnTo>
                  <a:pt x="0" y="0"/>
                </a:lnTo>
                <a:lnTo>
                  <a:pt x="0" y="172212"/>
                </a:lnTo>
                <a:lnTo>
                  <a:pt x="230124" y="172212"/>
                </a:lnTo>
                <a:lnTo>
                  <a:pt x="230124" y="0"/>
                </a:lnTo>
                <a:close/>
              </a:path>
            </a:pathLst>
          </a:custGeom>
          <a:solidFill>
            <a:srgbClr val="FFFF00"/>
          </a:solidFill>
        </p:spPr>
        <p:txBody>
          <a:bodyPr wrap="square" lIns="0" tIns="0" rIns="0" bIns="0" rtlCol="0"/>
          <a:lstStyle/>
          <a:p>
            <a:endParaRPr/>
          </a:p>
        </p:txBody>
      </p:sp>
      <p:sp>
        <p:nvSpPr>
          <p:cNvPr id="62" name="object 62"/>
          <p:cNvSpPr txBox="1"/>
          <p:nvPr/>
        </p:nvSpPr>
        <p:spPr>
          <a:xfrm>
            <a:off x="9140190" y="3832605"/>
            <a:ext cx="256540" cy="188595"/>
          </a:xfrm>
          <a:prstGeom prst="rect">
            <a:avLst/>
          </a:prstGeom>
        </p:spPr>
        <p:txBody>
          <a:bodyPr vert="horz" wrap="square" lIns="0" tIns="14604" rIns="0" bIns="0" rtlCol="0">
            <a:spAutoFit/>
          </a:bodyPr>
          <a:lstStyle/>
          <a:p>
            <a:pPr marL="12700">
              <a:lnSpc>
                <a:spcPct val="100000"/>
              </a:lnSpc>
              <a:spcBef>
                <a:spcPts val="114"/>
              </a:spcBef>
            </a:pPr>
            <a:r>
              <a:rPr sz="1050" b="1" spc="-25" dirty="0">
                <a:solidFill>
                  <a:srgbClr val="1A1A1A"/>
                </a:solidFill>
                <a:latin typeface="Meiryo UI"/>
                <a:cs typeface="Meiryo UI"/>
              </a:rPr>
              <a:t>0.2</a:t>
            </a:r>
            <a:endParaRPr sz="1050">
              <a:latin typeface="Meiryo UI"/>
              <a:cs typeface="Meiryo UI"/>
            </a:endParaRPr>
          </a:p>
        </p:txBody>
      </p:sp>
      <p:sp>
        <p:nvSpPr>
          <p:cNvPr id="63" name="object 63"/>
          <p:cNvSpPr txBox="1"/>
          <p:nvPr/>
        </p:nvSpPr>
        <p:spPr>
          <a:xfrm>
            <a:off x="7663053" y="4441063"/>
            <a:ext cx="241300" cy="188595"/>
          </a:xfrm>
          <a:prstGeom prst="rect">
            <a:avLst/>
          </a:prstGeom>
        </p:spPr>
        <p:txBody>
          <a:bodyPr vert="horz" wrap="square" lIns="0" tIns="14604" rIns="0" bIns="0" rtlCol="0">
            <a:spAutoFit/>
          </a:bodyPr>
          <a:lstStyle/>
          <a:p>
            <a:pPr marL="12700">
              <a:lnSpc>
                <a:spcPct val="100000"/>
              </a:lnSpc>
              <a:spcBef>
                <a:spcPts val="114"/>
              </a:spcBef>
            </a:pPr>
            <a:r>
              <a:rPr sz="1050" spc="-25" dirty="0">
                <a:solidFill>
                  <a:srgbClr val="1A1A1A"/>
                </a:solidFill>
                <a:latin typeface="Meiryo UI"/>
                <a:cs typeface="Meiryo UI"/>
              </a:rPr>
              <a:t>0.3</a:t>
            </a:r>
            <a:endParaRPr sz="1050">
              <a:latin typeface="Meiryo UI"/>
              <a:cs typeface="Meiryo UI"/>
            </a:endParaRPr>
          </a:p>
        </p:txBody>
      </p:sp>
      <p:sp>
        <p:nvSpPr>
          <p:cNvPr id="64" name="object 64"/>
          <p:cNvSpPr txBox="1"/>
          <p:nvPr/>
        </p:nvSpPr>
        <p:spPr>
          <a:xfrm>
            <a:off x="9151619" y="1562227"/>
            <a:ext cx="243204" cy="172720"/>
          </a:xfrm>
          <a:prstGeom prst="rect">
            <a:avLst/>
          </a:prstGeom>
          <a:solidFill>
            <a:srgbClr val="FFFF00"/>
          </a:solidFill>
        </p:spPr>
        <p:txBody>
          <a:bodyPr vert="horz" wrap="square" lIns="0" tIns="12065" rIns="0" bIns="0" rtlCol="0">
            <a:spAutoFit/>
          </a:bodyPr>
          <a:lstStyle/>
          <a:p>
            <a:pPr marL="1270">
              <a:lnSpc>
                <a:spcPct val="100000"/>
              </a:lnSpc>
              <a:spcBef>
                <a:spcPts val="95"/>
              </a:spcBef>
            </a:pPr>
            <a:r>
              <a:rPr sz="1050" b="1" spc="-25" dirty="0">
                <a:solidFill>
                  <a:srgbClr val="1A1A1A"/>
                </a:solidFill>
                <a:latin typeface="Meiryo UI"/>
                <a:cs typeface="Meiryo UI"/>
              </a:rPr>
              <a:t>0.2</a:t>
            </a:r>
            <a:endParaRPr sz="1050">
              <a:latin typeface="Meiryo UI"/>
              <a:cs typeface="Meiryo UI"/>
            </a:endParaRPr>
          </a:p>
        </p:txBody>
      </p:sp>
      <p:sp>
        <p:nvSpPr>
          <p:cNvPr id="65" name="object 65"/>
          <p:cNvSpPr txBox="1"/>
          <p:nvPr/>
        </p:nvSpPr>
        <p:spPr>
          <a:xfrm>
            <a:off x="9151619" y="2172716"/>
            <a:ext cx="243204" cy="172720"/>
          </a:xfrm>
          <a:prstGeom prst="rect">
            <a:avLst/>
          </a:prstGeom>
          <a:solidFill>
            <a:srgbClr val="FFFF00"/>
          </a:solidFill>
        </p:spPr>
        <p:txBody>
          <a:bodyPr vert="horz" wrap="square" lIns="0" tIns="11430" rIns="0" bIns="0" rtlCol="0">
            <a:spAutoFit/>
          </a:bodyPr>
          <a:lstStyle/>
          <a:p>
            <a:pPr marL="1270">
              <a:lnSpc>
                <a:spcPct val="100000"/>
              </a:lnSpc>
              <a:spcBef>
                <a:spcPts val="90"/>
              </a:spcBef>
            </a:pPr>
            <a:r>
              <a:rPr sz="1050" b="1" spc="-25" dirty="0">
                <a:solidFill>
                  <a:srgbClr val="1A1A1A"/>
                </a:solidFill>
                <a:latin typeface="Meiryo UI"/>
                <a:cs typeface="Meiryo UI"/>
              </a:rPr>
              <a:t>0.2</a:t>
            </a:r>
            <a:endParaRPr sz="1050">
              <a:latin typeface="Meiryo UI"/>
              <a:cs typeface="Meiryo UI"/>
            </a:endParaRPr>
          </a:p>
        </p:txBody>
      </p:sp>
      <p:sp>
        <p:nvSpPr>
          <p:cNvPr id="66" name="object 66"/>
          <p:cNvSpPr/>
          <p:nvPr/>
        </p:nvSpPr>
        <p:spPr>
          <a:xfrm>
            <a:off x="6704076" y="1376172"/>
            <a:ext cx="2057400" cy="82550"/>
          </a:xfrm>
          <a:custGeom>
            <a:avLst/>
            <a:gdLst/>
            <a:ahLst/>
            <a:cxnLst/>
            <a:rect l="l" t="t" r="r" b="b"/>
            <a:pathLst>
              <a:path w="2057400" h="82550">
                <a:moveTo>
                  <a:pt x="2057400" y="0"/>
                </a:moveTo>
                <a:lnTo>
                  <a:pt x="0" y="0"/>
                </a:lnTo>
                <a:lnTo>
                  <a:pt x="0" y="82296"/>
                </a:lnTo>
                <a:lnTo>
                  <a:pt x="2057400" y="82296"/>
                </a:lnTo>
                <a:lnTo>
                  <a:pt x="2057400" y="0"/>
                </a:lnTo>
                <a:close/>
              </a:path>
            </a:pathLst>
          </a:custGeom>
          <a:solidFill>
            <a:srgbClr val="D9D9D9"/>
          </a:solidFill>
        </p:spPr>
        <p:txBody>
          <a:bodyPr wrap="square" lIns="0" tIns="0" rIns="0" bIns="0" rtlCol="0"/>
          <a:lstStyle/>
          <a:p>
            <a:endParaRPr/>
          </a:p>
        </p:txBody>
      </p:sp>
      <p:grpSp>
        <p:nvGrpSpPr>
          <p:cNvPr id="67" name="object 67"/>
          <p:cNvGrpSpPr/>
          <p:nvPr/>
        </p:nvGrpSpPr>
        <p:grpSpPr>
          <a:xfrm>
            <a:off x="854710" y="1819401"/>
            <a:ext cx="567690" cy="361950"/>
            <a:chOff x="854710" y="1819401"/>
            <a:chExt cx="567690" cy="361950"/>
          </a:xfrm>
        </p:grpSpPr>
        <p:sp>
          <p:nvSpPr>
            <p:cNvPr id="68" name="object 68"/>
            <p:cNvSpPr/>
            <p:nvPr/>
          </p:nvSpPr>
          <p:spPr>
            <a:xfrm>
              <a:off x="861060" y="1825751"/>
              <a:ext cx="554990" cy="349250"/>
            </a:xfrm>
            <a:custGeom>
              <a:avLst/>
              <a:gdLst/>
              <a:ahLst/>
              <a:cxnLst/>
              <a:rect l="l" t="t" r="r" b="b"/>
              <a:pathLst>
                <a:path w="554990" h="349250">
                  <a:moveTo>
                    <a:pt x="554736" y="0"/>
                  </a:moveTo>
                  <a:lnTo>
                    <a:pt x="0" y="0"/>
                  </a:lnTo>
                  <a:lnTo>
                    <a:pt x="0" y="348996"/>
                  </a:lnTo>
                  <a:lnTo>
                    <a:pt x="496570" y="348996"/>
                  </a:lnTo>
                  <a:lnTo>
                    <a:pt x="554736" y="290830"/>
                  </a:lnTo>
                  <a:lnTo>
                    <a:pt x="554736" y="0"/>
                  </a:lnTo>
                  <a:close/>
                </a:path>
              </a:pathLst>
            </a:custGeom>
            <a:solidFill>
              <a:srgbClr val="F1F1F1"/>
            </a:solidFill>
          </p:spPr>
          <p:txBody>
            <a:bodyPr wrap="square" lIns="0" tIns="0" rIns="0" bIns="0" rtlCol="0"/>
            <a:lstStyle/>
            <a:p>
              <a:endParaRPr/>
            </a:p>
          </p:txBody>
        </p:sp>
        <p:sp>
          <p:nvSpPr>
            <p:cNvPr id="69" name="object 69"/>
            <p:cNvSpPr/>
            <p:nvPr/>
          </p:nvSpPr>
          <p:spPr>
            <a:xfrm>
              <a:off x="1357630" y="2116581"/>
              <a:ext cx="58419" cy="58419"/>
            </a:xfrm>
            <a:custGeom>
              <a:avLst/>
              <a:gdLst/>
              <a:ahLst/>
              <a:cxnLst/>
              <a:rect l="l" t="t" r="r" b="b"/>
              <a:pathLst>
                <a:path w="58419" h="58419">
                  <a:moveTo>
                    <a:pt x="58165" y="0"/>
                  </a:moveTo>
                  <a:lnTo>
                    <a:pt x="11683" y="11683"/>
                  </a:lnTo>
                  <a:lnTo>
                    <a:pt x="0" y="58165"/>
                  </a:lnTo>
                  <a:lnTo>
                    <a:pt x="58165" y="0"/>
                  </a:lnTo>
                  <a:close/>
                </a:path>
              </a:pathLst>
            </a:custGeom>
            <a:solidFill>
              <a:srgbClr val="C3C3C3"/>
            </a:solidFill>
          </p:spPr>
          <p:txBody>
            <a:bodyPr wrap="square" lIns="0" tIns="0" rIns="0" bIns="0" rtlCol="0"/>
            <a:lstStyle/>
            <a:p>
              <a:endParaRPr/>
            </a:p>
          </p:txBody>
        </p:sp>
        <p:sp>
          <p:nvSpPr>
            <p:cNvPr id="70" name="object 70"/>
            <p:cNvSpPr/>
            <p:nvPr/>
          </p:nvSpPr>
          <p:spPr>
            <a:xfrm>
              <a:off x="861060" y="1825751"/>
              <a:ext cx="554990" cy="349250"/>
            </a:xfrm>
            <a:custGeom>
              <a:avLst/>
              <a:gdLst/>
              <a:ahLst/>
              <a:cxnLst/>
              <a:rect l="l" t="t" r="r" b="b"/>
              <a:pathLst>
                <a:path w="554990" h="349250">
                  <a:moveTo>
                    <a:pt x="496570" y="348996"/>
                  </a:moveTo>
                  <a:lnTo>
                    <a:pt x="508253" y="302513"/>
                  </a:lnTo>
                  <a:lnTo>
                    <a:pt x="554736" y="290830"/>
                  </a:lnTo>
                  <a:lnTo>
                    <a:pt x="496570" y="348996"/>
                  </a:lnTo>
                  <a:lnTo>
                    <a:pt x="0" y="348996"/>
                  </a:lnTo>
                  <a:lnTo>
                    <a:pt x="0" y="0"/>
                  </a:lnTo>
                  <a:lnTo>
                    <a:pt x="554736" y="0"/>
                  </a:lnTo>
                  <a:lnTo>
                    <a:pt x="554736" y="290830"/>
                  </a:lnTo>
                </a:path>
              </a:pathLst>
            </a:custGeom>
            <a:ln w="12700">
              <a:solidFill>
                <a:srgbClr val="7E7E7E"/>
              </a:solidFill>
            </a:ln>
          </p:spPr>
          <p:txBody>
            <a:bodyPr wrap="square" lIns="0" tIns="0" rIns="0" bIns="0" rtlCol="0"/>
            <a:lstStyle/>
            <a:p>
              <a:endParaRPr/>
            </a:p>
          </p:txBody>
        </p:sp>
      </p:grpSp>
      <p:sp>
        <p:nvSpPr>
          <p:cNvPr id="71" name="object 71"/>
          <p:cNvSpPr txBox="1"/>
          <p:nvPr/>
        </p:nvSpPr>
        <p:spPr>
          <a:xfrm>
            <a:off x="766673" y="1563700"/>
            <a:ext cx="716280" cy="437515"/>
          </a:xfrm>
          <a:prstGeom prst="rect">
            <a:avLst/>
          </a:prstGeom>
        </p:spPr>
        <p:txBody>
          <a:bodyPr vert="horz" wrap="square" lIns="0" tIns="13335" rIns="0" bIns="0" rtlCol="0">
            <a:spAutoFit/>
          </a:bodyPr>
          <a:lstStyle/>
          <a:p>
            <a:pPr algn="ctr">
              <a:lnSpc>
                <a:spcPts val="960"/>
              </a:lnSpc>
              <a:spcBef>
                <a:spcPts val="105"/>
              </a:spcBef>
            </a:pPr>
            <a:r>
              <a:rPr sz="800" spc="-30" dirty="0">
                <a:solidFill>
                  <a:srgbClr val="1A1A1A"/>
                </a:solidFill>
                <a:latin typeface="Meiryo UI"/>
                <a:cs typeface="Meiryo UI"/>
              </a:rPr>
              <a:t>製品</a:t>
            </a:r>
            <a:endParaRPr sz="800">
              <a:latin typeface="Meiryo UI"/>
              <a:cs typeface="Meiryo UI"/>
            </a:endParaRPr>
          </a:p>
          <a:p>
            <a:pPr algn="ctr">
              <a:lnSpc>
                <a:spcPct val="100000"/>
              </a:lnSpc>
            </a:pPr>
            <a:r>
              <a:rPr sz="900" spc="-20" dirty="0">
                <a:solidFill>
                  <a:srgbClr val="1A1A1A"/>
                </a:solidFill>
                <a:latin typeface="Meiryo UI"/>
                <a:cs typeface="Meiryo UI"/>
              </a:rPr>
              <a:t>トレース識別子</a:t>
            </a:r>
            <a:endParaRPr sz="900">
              <a:latin typeface="Meiryo UI"/>
              <a:cs typeface="Meiryo UI"/>
            </a:endParaRPr>
          </a:p>
          <a:p>
            <a:pPr marR="635" algn="ctr">
              <a:lnSpc>
                <a:spcPct val="100000"/>
              </a:lnSpc>
              <a:spcBef>
                <a:spcPts val="235"/>
              </a:spcBef>
            </a:pPr>
            <a:r>
              <a:rPr sz="800" spc="-5" dirty="0">
                <a:solidFill>
                  <a:srgbClr val="1A1A1A"/>
                </a:solidFill>
                <a:latin typeface="Meiryo UI"/>
                <a:cs typeface="Meiryo UI"/>
              </a:rPr>
              <a:t>自：</a:t>
            </a:r>
            <a:r>
              <a:rPr sz="800" spc="-10" dirty="0">
                <a:solidFill>
                  <a:srgbClr val="1A1A1A"/>
                </a:solidFill>
                <a:latin typeface="Meiryo UI"/>
                <a:cs typeface="Meiryo UI"/>
              </a:rPr>
              <a:t>70kg</a:t>
            </a:r>
            <a:endParaRPr sz="800">
              <a:latin typeface="Meiryo UI"/>
              <a:cs typeface="Meiryo UI"/>
            </a:endParaRPr>
          </a:p>
        </p:txBody>
      </p:sp>
      <p:sp>
        <p:nvSpPr>
          <p:cNvPr id="72" name="object 72"/>
          <p:cNvSpPr txBox="1"/>
          <p:nvPr/>
        </p:nvSpPr>
        <p:spPr>
          <a:xfrm>
            <a:off x="882497" y="1974850"/>
            <a:ext cx="539750" cy="147955"/>
          </a:xfrm>
          <a:prstGeom prst="rect">
            <a:avLst/>
          </a:prstGeom>
        </p:spPr>
        <p:txBody>
          <a:bodyPr vert="horz" wrap="square" lIns="0" tIns="13335" rIns="0" bIns="0" rtlCol="0">
            <a:spAutoFit/>
          </a:bodyPr>
          <a:lstStyle/>
          <a:p>
            <a:pPr marL="12700">
              <a:lnSpc>
                <a:spcPct val="100000"/>
              </a:lnSpc>
              <a:spcBef>
                <a:spcPts val="105"/>
              </a:spcBef>
            </a:pPr>
            <a:r>
              <a:rPr sz="800" spc="-5" dirty="0">
                <a:solidFill>
                  <a:srgbClr val="1A1A1A"/>
                </a:solidFill>
                <a:latin typeface="Meiryo UI"/>
                <a:cs typeface="Meiryo UI"/>
              </a:rPr>
              <a:t>部：</a:t>
            </a:r>
            <a:r>
              <a:rPr sz="800" spc="-10" dirty="0">
                <a:solidFill>
                  <a:srgbClr val="1A1A1A"/>
                </a:solidFill>
                <a:latin typeface="Meiryo UI"/>
                <a:cs typeface="Meiryo UI"/>
              </a:rPr>
              <a:t>230kg</a:t>
            </a:r>
            <a:endParaRPr sz="800">
              <a:latin typeface="Meiryo UI"/>
              <a:cs typeface="Meiryo UI"/>
            </a:endParaRPr>
          </a:p>
        </p:txBody>
      </p:sp>
      <p:grpSp>
        <p:nvGrpSpPr>
          <p:cNvPr id="73" name="object 73"/>
          <p:cNvGrpSpPr/>
          <p:nvPr/>
        </p:nvGrpSpPr>
        <p:grpSpPr>
          <a:xfrm>
            <a:off x="2044954" y="1823973"/>
            <a:ext cx="567690" cy="278130"/>
            <a:chOff x="2044954" y="1823973"/>
            <a:chExt cx="567690" cy="278130"/>
          </a:xfrm>
        </p:grpSpPr>
        <p:sp>
          <p:nvSpPr>
            <p:cNvPr id="74" name="object 74"/>
            <p:cNvSpPr/>
            <p:nvPr/>
          </p:nvSpPr>
          <p:spPr>
            <a:xfrm>
              <a:off x="2051304" y="1830323"/>
              <a:ext cx="554990" cy="265430"/>
            </a:xfrm>
            <a:custGeom>
              <a:avLst/>
              <a:gdLst/>
              <a:ahLst/>
              <a:cxnLst/>
              <a:rect l="l" t="t" r="r" b="b"/>
              <a:pathLst>
                <a:path w="554989" h="265430">
                  <a:moveTo>
                    <a:pt x="554735" y="0"/>
                  </a:moveTo>
                  <a:lnTo>
                    <a:pt x="0" y="0"/>
                  </a:lnTo>
                  <a:lnTo>
                    <a:pt x="0" y="265175"/>
                  </a:lnTo>
                  <a:lnTo>
                    <a:pt x="510539" y="265175"/>
                  </a:lnTo>
                  <a:lnTo>
                    <a:pt x="554735" y="220979"/>
                  </a:lnTo>
                  <a:lnTo>
                    <a:pt x="554735" y="0"/>
                  </a:lnTo>
                  <a:close/>
                </a:path>
              </a:pathLst>
            </a:custGeom>
            <a:solidFill>
              <a:srgbClr val="F1F1F1"/>
            </a:solidFill>
          </p:spPr>
          <p:txBody>
            <a:bodyPr wrap="square" lIns="0" tIns="0" rIns="0" bIns="0" rtlCol="0"/>
            <a:lstStyle/>
            <a:p>
              <a:endParaRPr/>
            </a:p>
          </p:txBody>
        </p:sp>
        <p:sp>
          <p:nvSpPr>
            <p:cNvPr id="75" name="object 75"/>
            <p:cNvSpPr/>
            <p:nvPr/>
          </p:nvSpPr>
          <p:spPr>
            <a:xfrm>
              <a:off x="2561844" y="2051303"/>
              <a:ext cx="44450" cy="44450"/>
            </a:xfrm>
            <a:custGeom>
              <a:avLst/>
              <a:gdLst/>
              <a:ahLst/>
              <a:cxnLst/>
              <a:rect l="l" t="t" r="r" b="b"/>
              <a:pathLst>
                <a:path w="44450" h="44450">
                  <a:moveTo>
                    <a:pt x="44195" y="0"/>
                  </a:moveTo>
                  <a:lnTo>
                    <a:pt x="8889" y="8890"/>
                  </a:lnTo>
                  <a:lnTo>
                    <a:pt x="0" y="44196"/>
                  </a:lnTo>
                  <a:lnTo>
                    <a:pt x="44195" y="0"/>
                  </a:lnTo>
                  <a:close/>
                </a:path>
              </a:pathLst>
            </a:custGeom>
            <a:solidFill>
              <a:srgbClr val="C3C3C3"/>
            </a:solidFill>
          </p:spPr>
          <p:txBody>
            <a:bodyPr wrap="square" lIns="0" tIns="0" rIns="0" bIns="0" rtlCol="0"/>
            <a:lstStyle/>
            <a:p>
              <a:endParaRPr/>
            </a:p>
          </p:txBody>
        </p:sp>
        <p:sp>
          <p:nvSpPr>
            <p:cNvPr id="76" name="object 76"/>
            <p:cNvSpPr/>
            <p:nvPr/>
          </p:nvSpPr>
          <p:spPr>
            <a:xfrm>
              <a:off x="2051304" y="1830323"/>
              <a:ext cx="554990" cy="265430"/>
            </a:xfrm>
            <a:custGeom>
              <a:avLst/>
              <a:gdLst/>
              <a:ahLst/>
              <a:cxnLst/>
              <a:rect l="l" t="t" r="r" b="b"/>
              <a:pathLst>
                <a:path w="554989" h="265430">
                  <a:moveTo>
                    <a:pt x="510539" y="265175"/>
                  </a:moveTo>
                  <a:lnTo>
                    <a:pt x="519429" y="229870"/>
                  </a:lnTo>
                  <a:lnTo>
                    <a:pt x="554735" y="220979"/>
                  </a:lnTo>
                  <a:lnTo>
                    <a:pt x="510539" y="265175"/>
                  </a:lnTo>
                  <a:lnTo>
                    <a:pt x="0" y="265175"/>
                  </a:lnTo>
                  <a:lnTo>
                    <a:pt x="0" y="0"/>
                  </a:lnTo>
                  <a:lnTo>
                    <a:pt x="554735" y="0"/>
                  </a:lnTo>
                  <a:lnTo>
                    <a:pt x="554735" y="220979"/>
                  </a:lnTo>
                </a:path>
              </a:pathLst>
            </a:custGeom>
            <a:ln w="12699">
              <a:solidFill>
                <a:srgbClr val="7E7E7E"/>
              </a:solidFill>
            </a:ln>
          </p:spPr>
          <p:txBody>
            <a:bodyPr wrap="square" lIns="0" tIns="0" rIns="0" bIns="0" rtlCol="0"/>
            <a:lstStyle/>
            <a:p>
              <a:endParaRPr/>
            </a:p>
          </p:txBody>
        </p:sp>
      </p:grpSp>
      <p:sp>
        <p:nvSpPr>
          <p:cNvPr id="77" name="object 77"/>
          <p:cNvSpPr txBox="1"/>
          <p:nvPr/>
        </p:nvSpPr>
        <p:spPr>
          <a:xfrm>
            <a:off x="2068195" y="1901189"/>
            <a:ext cx="483234" cy="147955"/>
          </a:xfrm>
          <a:prstGeom prst="rect">
            <a:avLst/>
          </a:prstGeom>
        </p:spPr>
        <p:txBody>
          <a:bodyPr vert="horz" wrap="square" lIns="0" tIns="13335" rIns="0" bIns="0" rtlCol="0">
            <a:spAutoFit/>
          </a:bodyPr>
          <a:lstStyle/>
          <a:p>
            <a:pPr marL="12700">
              <a:lnSpc>
                <a:spcPct val="100000"/>
              </a:lnSpc>
              <a:spcBef>
                <a:spcPts val="105"/>
              </a:spcBef>
            </a:pPr>
            <a:r>
              <a:rPr sz="800" spc="-5" dirty="0">
                <a:solidFill>
                  <a:srgbClr val="1A1A1A"/>
                </a:solidFill>
                <a:latin typeface="Meiryo UI"/>
                <a:cs typeface="Meiryo UI"/>
              </a:rPr>
              <a:t>活：</a:t>
            </a:r>
            <a:r>
              <a:rPr sz="800" spc="-10" dirty="0">
                <a:solidFill>
                  <a:srgbClr val="1A1A1A"/>
                </a:solidFill>
                <a:latin typeface="Meiryo UI"/>
                <a:cs typeface="Meiryo UI"/>
              </a:rPr>
              <a:t>2unit</a:t>
            </a:r>
            <a:endParaRPr sz="800">
              <a:latin typeface="Meiryo UI"/>
              <a:cs typeface="Meiryo UI"/>
            </a:endParaRPr>
          </a:p>
        </p:txBody>
      </p:sp>
      <p:grpSp>
        <p:nvGrpSpPr>
          <p:cNvPr id="78" name="object 78"/>
          <p:cNvGrpSpPr/>
          <p:nvPr/>
        </p:nvGrpSpPr>
        <p:grpSpPr>
          <a:xfrm>
            <a:off x="2046477" y="2352801"/>
            <a:ext cx="568960" cy="269240"/>
            <a:chOff x="2046477" y="2352801"/>
            <a:chExt cx="568960" cy="269240"/>
          </a:xfrm>
        </p:grpSpPr>
        <p:sp>
          <p:nvSpPr>
            <p:cNvPr id="79" name="object 79"/>
            <p:cNvSpPr/>
            <p:nvPr/>
          </p:nvSpPr>
          <p:spPr>
            <a:xfrm>
              <a:off x="2052827" y="2359151"/>
              <a:ext cx="556260" cy="256540"/>
            </a:xfrm>
            <a:custGeom>
              <a:avLst/>
              <a:gdLst/>
              <a:ahLst/>
              <a:cxnLst/>
              <a:rect l="l" t="t" r="r" b="b"/>
              <a:pathLst>
                <a:path w="556260" h="256539">
                  <a:moveTo>
                    <a:pt x="556260" y="0"/>
                  </a:moveTo>
                  <a:lnTo>
                    <a:pt x="0" y="0"/>
                  </a:lnTo>
                  <a:lnTo>
                    <a:pt x="0" y="256032"/>
                  </a:lnTo>
                  <a:lnTo>
                    <a:pt x="513588" y="256032"/>
                  </a:lnTo>
                  <a:lnTo>
                    <a:pt x="556260" y="213360"/>
                  </a:lnTo>
                  <a:lnTo>
                    <a:pt x="556260" y="0"/>
                  </a:lnTo>
                  <a:close/>
                </a:path>
              </a:pathLst>
            </a:custGeom>
            <a:solidFill>
              <a:srgbClr val="F1F1F1"/>
            </a:solidFill>
          </p:spPr>
          <p:txBody>
            <a:bodyPr wrap="square" lIns="0" tIns="0" rIns="0" bIns="0" rtlCol="0"/>
            <a:lstStyle/>
            <a:p>
              <a:endParaRPr/>
            </a:p>
          </p:txBody>
        </p:sp>
        <p:sp>
          <p:nvSpPr>
            <p:cNvPr id="80" name="object 80"/>
            <p:cNvSpPr/>
            <p:nvPr/>
          </p:nvSpPr>
          <p:spPr>
            <a:xfrm>
              <a:off x="2566415" y="2572511"/>
              <a:ext cx="43180" cy="43180"/>
            </a:xfrm>
            <a:custGeom>
              <a:avLst/>
              <a:gdLst/>
              <a:ahLst/>
              <a:cxnLst/>
              <a:rect l="l" t="t" r="r" b="b"/>
              <a:pathLst>
                <a:path w="43180" h="43180">
                  <a:moveTo>
                    <a:pt x="42671" y="0"/>
                  </a:moveTo>
                  <a:lnTo>
                    <a:pt x="8508" y="8509"/>
                  </a:lnTo>
                  <a:lnTo>
                    <a:pt x="0" y="42672"/>
                  </a:lnTo>
                  <a:lnTo>
                    <a:pt x="42671" y="0"/>
                  </a:lnTo>
                  <a:close/>
                </a:path>
              </a:pathLst>
            </a:custGeom>
            <a:solidFill>
              <a:srgbClr val="C3C3C3"/>
            </a:solidFill>
          </p:spPr>
          <p:txBody>
            <a:bodyPr wrap="square" lIns="0" tIns="0" rIns="0" bIns="0" rtlCol="0"/>
            <a:lstStyle/>
            <a:p>
              <a:endParaRPr/>
            </a:p>
          </p:txBody>
        </p:sp>
        <p:sp>
          <p:nvSpPr>
            <p:cNvPr id="81" name="object 81"/>
            <p:cNvSpPr/>
            <p:nvPr/>
          </p:nvSpPr>
          <p:spPr>
            <a:xfrm>
              <a:off x="2052827" y="2359151"/>
              <a:ext cx="556260" cy="256540"/>
            </a:xfrm>
            <a:custGeom>
              <a:avLst/>
              <a:gdLst/>
              <a:ahLst/>
              <a:cxnLst/>
              <a:rect l="l" t="t" r="r" b="b"/>
              <a:pathLst>
                <a:path w="556260" h="256539">
                  <a:moveTo>
                    <a:pt x="513588" y="256032"/>
                  </a:moveTo>
                  <a:lnTo>
                    <a:pt x="522097" y="221869"/>
                  </a:lnTo>
                  <a:lnTo>
                    <a:pt x="556260" y="213360"/>
                  </a:lnTo>
                  <a:lnTo>
                    <a:pt x="513588" y="256032"/>
                  </a:lnTo>
                  <a:lnTo>
                    <a:pt x="0" y="256032"/>
                  </a:lnTo>
                  <a:lnTo>
                    <a:pt x="0" y="0"/>
                  </a:lnTo>
                  <a:lnTo>
                    <a:pt x="556260" y="0"/>
                  </a:lnTo>
                  <a:lnTo>
                    <a:pt x="556260" y="213360"/>
                  </a:lnTo>
                </a:path>
              </a:pathLst>
            </a:custGeom>
            <a:ln w="12700">
              <a:solidFill>
                <a:srgbClr val="7E7E7E"/>
              </a:solidFill>
            </a:ln>
          </p:spPr>
          <p:txBody>
            <a:bodyPr wrap="square" lIns="0" tIns="0" rIns="0" bIns="0" rtlCol="0"/>
            <a:lstStyle/>
            <a:p>
              <a:endParaRPr/>
            </a:p>
          </p:txBody>
        </p:sp>
      </p:grpSp>
      <p:sp>
        <p:nvSpPr>
          <p:cNvPr id="82" name="object 82"/>
          <p:cNvSpPr txBox="1"/>
          <p:nvPr/>
        </p:nvSpPr>
        <p:spPr>
          <a:xfrm>
            <a:off x="1953005" y="2152650"/>
            <a:ext cx="788035" cy="447040"/>
          </a:xfrm>
          <a:prstGeom prst="rect">
            <a:avLst/>
          </a:prstGeom>
          <a:ln w="10795">
            <a:solidFill>
              <a:srgbClr val="F8CFCE"/>
            </a:solidFill>
          </a:ln>
        </p:spPr>
        <p:txBody>
          <a:bodyPr vert="horz" wrap="square" lIns="0" tIns="46355" rIns="0" bIns="0" rtlCol="0">
            <a:spAutoFit/>
          </a:bodyPr>
          <a:lstStyle/>
          <a:p>
            <a:pPr marL="86360">
              <a:lnSpc>
                <a:spcPct val="100000"/>
              </a:lnSpc>
              <a:spcBef>
                <a:spcPts val="365"/>
              </a:spcBef>
            </a:pPr>
            <a:r>
              <a:rPr sz="800" spc="-10" dirty="0">
                <a:solidFill>
                  <a:srgbClr val="1A1A1A"/>
                </a:solidFill>
                <a:latin typeface="Meiryo UI"/>
                <a:cs typeface="Meiryo UI"/>
              </a:rPr>
              <a:t>自社開発部品</a:t>
            </a:r>
            <a:endParaRPr sz="800">
              <a:latin typeface="Meiryo UI"/>
              <a:cs typeface="Meiryo UI"/>
            </a:endParaRPr>
          </a:p>
          <a:p>
            <a:pPr marL="128270">
              <a:lnSpc>
                <a:spcPct val="100000"/>
              </a:lnSpc>
              <a:spcBef>
                <a:spcPts val="844"/>
              </a:spcBef>
            </a:pPr>
            <a:r>
              <a:rPr sz="800" spc="-5" dirty="0">
                <a:solidFill>
                  <a:srgbClr val="1A1A1A"/>
                </a:solidFill>
                <a:latin typeface="Meiryo UI"/>
                <a:cs typeface="Meiryo UI"/>
              </a:rPr>
              <a:t>自：</a:t>
            </a:r>
            <a:r>
              <a:rPr sz="800" spc="-10" dirty="0">
                <a:solidFill>
                  <a:srgbClr val="1A1A1A"/>
                </a:solidFill>
                <a:latin typeface="Meiryo UI"/>
                <a:cs typeface="Meiryo UI"/>
              </a:rPr>
              <a:t>100kg</a:t>
            </a:r>
            <a:endParaRPr sz="800">
              <a:latin typeface="Meiryo UI"/>
              <a:cs typeface="Meiryo UI"/>
            </a:endParaRPr>
          </a:p>
        </p:txBody>
      </p:sp>
      <p:grpSp>
        <p:nvGrpSpPr>
          <p:cNvPr id="83" name="object 83"/>
          <p:cNvGrpSpPr/>
          <p:nvPr/>
        </p:nvGrpSpPr>
        <p:grpSpPr>
          <a:xfrm>
            <a:off x="3776217" y="1827022"/>
            <a:ext cx="567690" cy="361950"/>
            <a:chOff x="3776217" y="1827022"/>
            <a:chExt cx="567690" cy="361950"/>
          </a:xfrm>
        </p:grpSpPr>
        <p:sp>
          <p:nvSpPr>
            <p:cNvPr id="84" name="object 84"/>
            <p:cNvSpPr/>
            <p:nvPr/>
          </p:nvSpPr>
          <p:spPr>
            <a:xfrm>
              <a:off x="3782567" y="1833372"/>
              <a:ext cx="554990" cy="349250"/>
            </a:xfrm>
            <a:custGeom>
              <a:avLst/>
              <a:gdLst/>
              <a:ahLst/>
              <a:cxnLst/>
              <a:rect l="l" t="t" r="r" b="b"/>
              <a:pathLst>
                <a:path w="554989" h="349250">
                  <a:moveTo>
                    <a:pt x="554736" y="0"/>
                  </a:moveTo>
                  <a:lnTo>
                    <a:pt x="0" y="0"/>
                  </a:lnTo>
                  <a:lnTo>
                    <a:pt x="0" y="348995"/>
                  </a:lnTo>
                  <a:lnTo>
                    <a:pt x="496570" y="348995"/>
                  </a:lnTo>
                  <a:lnTo>
                    <a:pt x="554736" y="290829"/>
                  </a:lnTo>
                  <a:lnTo>
                    <a:pt x="554736" y="0"/>
                  </a:lnTo>
                  <a:close/>
                </a:path>
              </a:pathLst>
            </a:custGeom>
            <a:solidFill>
              <a:srgbClr val="F1F1F1"/>
            </a:solidFill>
          </p:spPr>
          <p:txBody>
            <a:bodyPr wrap="square" lIns="0" tIns="0" rIns="0" bIns="0" rtlCol="0"/>
            <a:lstStyle/>
            <a:p>
              <a:endParaRPr/>
            </a:p>
          </p:txBody>
        </p:sp>
        <p:sp>
          <p:nvSpPr>
            <p:cNvPr id="85" name="object 85"/>
            <p:cNvSpPr/>
            <p:nvPr/>
          </p:nvSpPr>
          <p:spPr>
            <a:xfrm>
              <a:off x="4279137" y="2124202"/>
              <a:ext cx="58419" cy="58419"/>
            </a:xfrm>
            <a:custGeom>
              <a:avLst/>
              <a:gdLst/>
              <a:ahLst/>
              <a:cxnLst/>
              <a:rect l="l" t="t" r="r" b="b"/>
              <a:pathLst>
                <a:path w="58420" h="58419">
                  <a:moveTo>
                    <a:pt x="58165" y="0"/>
                  </a:moveTo>
                  <a:lnTo>
                    <a:pt x="11684" y="11684"/>
                  </a:lnTo>
                  <a:lnTo>
                    <a:pt x="0" y="58165"/>
                  </a:lnTo>
                  <a:lnTo>
                    <a:pt x="58165" y="0"/>
                  </a:lnTo>
                  <a:close/>
                </a:path>
              </a:pathLst>
            </a:custGeom>
            <a:solidFill>
              <a:srgbClr val="C3C3C3"/>
            </a:solidFill>
          </p:spPr>
          <p:txBody>
            <a:bodyPr wrap="square" lIns="0" tIns="0" rIns="0" bIns="0" rtlCol="0"/>
            <a:lstStyle/>
            <a:p>
              <a:endParaRPr/>
            </a:p>
          </p:txBody>
        </p:sp>
        <p:sp>
          <p:nvSpPr>
            <p:cNvPr id="86" name="object 86"/>
            <p:cNvSpPr/>
            <p:nvPr/>
          </p:nvSpPr>
          <p:spPr>
            <a:xfrm>
              <a:off x="3782567" y="1833372"/>
              <a:ext cx="554990" cy="349250"/>
            </a:xfrm>
            <a:custGeom>
              <a:avLst/>
              <a:gdLst/>
              <a:ahLst/>
              <a:cxnLst/>
              <a:rect l="l" t="t" r="r" b="b"/>
              <a:pathLst>
                <a:path w="554989" h="349250">
                  <a:moveTo>
                    <a:pt x="496570" y="348995"/>
                  </a:moveTo>
                  <a:lnTo>
                    <a:pt x="508254" y="302513"/>
                  </a:lnTo>
                  <a:lnTo>
                    <a:pt x="554736" y="290829"/>
                  </a:lnTo>
                  <a:lnTo>
                    <a:pt x="496570" y="348995"/>
                  </a:lnTo>
                  <a:lnTo>
                    <a:pt x="0" y="348995"/>
                  </a:lnTo>
                  <a:lnTo>
                    <a:pt x="0" y="0"/>
                  </a:lnTo>
                  <a:lnTo>
                    <a:pt x="554736" y="0"/>
                  </a:lnTo>
                  <a:lnTo>
                    <a:pt x="554736" y="290829"/>
                  </a:lnTo>
                </a:path>
              </a:pathLst>
            </a:custGeom>
            <a:ln w="12700">
              <a:solidFill>
                <a:srgbClr val="7E7E7E"/>
              </a:solidFill>
            </a:ln>
          </p:spPr>
          <p:txBody>
            <a:bodyPr wrap="square" lIns="0" tIns="0" rIns="0" bIns="0" rtlCol="0"/>
            <a:lstStyle/>
            <a:p>
              <a:endParaRPr/>
            </a:p>
          </p:txBody>
        </p:sp>
      </p:grpSp>
      <p:sp>
        <p:nvSpPr>
          <p:cNvPr id="87" name="object 87"/>
          <p:cNvSpPr txBox="1"/>
          <p:nvPr/>
        </p:nvSpPr>
        <p:spPr>
          <a:xfrm>
            <a:off x="3688207" y="1562862"/>
            <a:ext cx="716280" cy="467359"/>
          </a:xfrm>
          <a:prstGeom prst="rect">
            <a:avLst/>
          </a:prstGeom>
        </p:spPr>
        <p:txBody>
          <a:bodyPr vert="horz" wrap="square" lIns="0" tIns="13335" rIns="0" bIns="0" rtlCol="0">
            <a:spAutoFit/>
          </a:bodyPr>
          <a:lstStyle/>
          <a:p>
            <a:pPr marL="1270" algn="ctr">
              <a:lnSpc>
                <a:spcPts val="960"/>
              </a:lnSpc>
              <a:spcBef>
                <a:spcPts val="105"/>
              </a:spcBef>
            </a:pPr>
            <a:r>
              <a:rPr sz="800" spc="-25" dirty="0">
                <a:solidFill>
                  <a:srgbClr val="1A1A1A"/>
                </a:solidFill>
                <a:latin typeface="Meiryo UI"/>
                <a:cs typeface="Meiryo UI"/>
              </a:rPr>
              <a:t>製品</a:t>
            </a:r>
            <a:endParaRPr sz="800">
              <a:latin typeface="Meiryo UI"/>
              <a:cs typeface="Meiryo UI"/>
            </a:endParaRPr>
          </a:p>
          <a:p>
            <a:pPr algn="ctr">
              <a:lnSpc>
                <a:spcPts val="1080"/>
              </a:lnSpc>
            </a:pPr>
            <a:r>
              <a:rPr sz="900" spc="-20" dirty="0">
                <a:solidFill>
                  <a:srgbClr val="1A1A1A"/>
                </a:solidFill>
                <a:latin typeface="Meiryo UI"/>
                <a:cs typeface="Meiryo UI"/>
              </a:rPr>
              <a:t>トレース識別子</a:t>
            </a:r>
            <a:endParaRPr sz="900">
              <a:latin typeface="Meiryo UI"/>
              <a:cs typeface="Meiryo UI"/>
            </a:endParaRPr>
          </a:p>
          <a:p>
            <a:pPr algn="ctr">
              <a:lnSpc>
                <a:spcPct val="100000"/>
              </a:lnSpc>
              <a:spcBef>
                <a:spcPts val="475"/>
              </a:spcBef>
            </a:pPr>
            <a:r>
              <a:rPr sz="800" spc="-5" dirty="0">
                <a:solidFill>
                  <a:srgbClr val="1A1A1A"/>
                </a:solidFill>
                <a:latin typeface="Meiryo UI"/>
                <a:cs typeface="Meiryo UI"/>
              </a:rPr>
              <a:t>自：</a:t>
            </a:r>
            <a:r>
              <a:rPr sz="800" spc="-10" dirty="0">
                <a:solidFill>
                  <a:srgbClr val="1A1A1A"/>
                </a:solidFill>
                <a:latin typeface="Meiryo UI"/>
                <a:cs typeface="Meiryo UI"/>
              </a:rPr>
              <a:t>20kg</a:t>
            </a:r>
            <a:endParaRPr sz="800">
              <a:latin typeface="Meiryo UI"/>
              <a:cs typeface="Meiryo UI"/>
            </a:endParaRPr>
          </a:p>
        </p:txBody>
      </p:sp>
      <p:sp>
        <p:nvSpPr>
          <p:cNvPr id="88" name="object 88"/>
          <p:cNvSpPr txBox="1"/>
          <p:nvPr/>
        </p:nvSpPr>
        <p:spPr>
          <a:xfrm>
            <a:off x="3806697" y="2003806"/>
            <a:ext cx="476250" cy="147955"/>
          </a:xfrm>
          <a:prstGeom prst="rect">
            <a:avLst/>
          </a:prstGeom>
        </p:spPr>
        <p:txBody>
          <a:bodyPr vert="horz" wrap="square" lIns="0" tIns="13335" rIns="0" bIns="0" rtlCol="0">
            <a:spAutoFit/>
          </a:bodyPr>
          <a:lstStyle/>
          <a:p>
            <a:pPr marL="12700">
              <a:lnSpc>
                <a:spcPct val="100000"/>
              </a:lnSpc>
              <a:spcBef>
                <a:spcPts val="105"/>
              </a:spcBef>
            </a:pPr>
            <a:r>
              <a:rPr sz="800" spc="-5" dirty="0">
                <a:solidFill>
                  <a:srgbClr val="1A1A1A"/>
                </a:solidFill>
                <a:latin typeface="Meiryo UI"/>
                <a:cs typeface="Meiryo UI"/>
              </a:rPr>
              <a:t>部：</a:t>
            </a:r>
            <a:r>
              <a:rPr sz="800" spc="-10" dirty="0">
                <a:solidFill>
                  <a:srgbClr val="1A1A1A"/>
                </a:solidFill>
                <a:latin typeface="Meiryo UI"/>
                <a:cs typeface="Meiryo UI"/>
              </a:rPr>
              <a:t>45kg</a:t>
            </a:r>
            <a:endParaRPr sz="800">
              <a:latin typeface="Meiryo UI"/>
              <a:cs typeface="Meiryo UI"/>
            </a:endParaRPr>
          </a:p>
        </p:txBody>
      </p:sp>
      <p:grpSp>
        <p:nvGrpSpPr>
          <p:cNvPr id="89" name="object 89"/>
          <p:cNvGrpSpPr/>
          <p:nvPr/>
        </p:nvGrpSpPr>
        <p:grpSpPr>
          <a:xfrm>
            <a:off x="4972558" y="1834642"/>
            <a:ext cx="568960" cy="290195"/>
            <a:chOff x="4972558" y="1834642"/>
            <a:chExt cx="568960" cy="290195"/>
          </a:xfrm>
        </p:grpSpPr>
        <p:sp>
          <p:nvSpPr>
            <p:cNvPr id="90" name="object 90"/>
            <p:cNvSpPr/>
            <p:nvPr/>
          </p:nvSpPr>
          <p:spPr>
            <a:xfrm>
              <a:off x="4978908" y="1840992"/>
              <a:ext cx="556260" cy="277495"/>
            </a:xfrm>
            <a:custGeom>
              <a:avLst/>
              <a:gdLst/>
              <a:ahLst/>
              <a:cxnLst/>
              <a:rect l="l" t="t" r="r" b="b"/>
              <a:pathLst>
                <a:path w="556260" h="277494">
                  <a:moveTo>
                    <a:pt x="556259" y="0"/>
                  </a:moveTo>
                  <a:lnTo>
                    <a:pt x="0" y="0"/>
                  </a:lnTo>
                  <a:lnTo>
                    <a:pt x="0" y="277368"/>
                  </a:lnTo>
                  <a:lnTo>
                    <a:pt x="510031" y="277368"/>
                  </a:lnTo>
                  <a:lnTo>
                    <a:pt x="556259" y="231140"/>
                  </a:lnTo>
                  <a:lnTo>
                    <a:pt x="556259" y="0"/>
                  </a:lnTo>
                  <a:close/>
                </a:path>
              </a:pathLst>
            </a:custGeom>
            <a:solidFill>
              <a:srgbClr val="F1F1F1"/>
            </a:solidFill>
          </p:spPr>
          <p:txBody>
            <a:bodyPr wrap="square" lIns="0" tIns="0" rIns="0" bIns="0" rtlCol="0"/>
            <a:lstStyle/>
            <a:p>
              <a:endParaRPr/>
            </a:p>
          </p:txBody>
        </p:sp>
        <p:sp>
          <p:nvSpPr>
            <p:cNvPr id="91" name="object 91"/>
            <p:cNvSpPr/>
            <p:nvPr/>
          </p:nvSpPr>
          <p:spPr>
            <a:xfrm>
              <a:off x="5488940" y="2072132"/>
              <a:ext cx="46355" cy="46355"/>
            </a:xfrm>
            <a:custGeom>
              <a:avLst/>
              <a:gdLst/>
              <a:ahLst/>
              <a:cxnLst/>
              <a:rect l="l" t="t" r="r" b="b"/>
              <a:pathLst>
                <a:path w="46354" h="46355">
                  <a:moveTo>
                    <a:pt x="46227" y="0"/>
                  </a:moveTo>
                  <a:lnTo>
                    <a:pt x="9271" y="9270"/>
                  </a:lnTo>
                  <a:lnTo>
                    <a:pt x="0" y="46227"/>
                  </a:lnTo>
                  <a:lnTo>
                    <a:pt x="46227" y="0"/>
                  </a:lnTo>
                  <a:close/>
                </a:path>
              </a:pathLst>
            </a:custGeom>
            <a:solidFill>
              <a:srgbClr val="C3C3C3"/>
            </a:solidFill>
          </p:spPr>
          <p:txBody>
            <a:bodyPr wrap="square" lIns="0" tIns="0" rIns="0" bIns="0" rtlCol="0"/>
            <a:lstStyle/>
            <a:p>
              <a:endParaRPr/>
            </a:p>
          </p:txBody>
        </p:sp>
        <p:sp>
          <p:nvSpPr>
            <p:cNvPr id="92" name="object 92"/>
            <p:cNvSpPr/>
            <p:nvPr/>
          </p:nvSpPr>
          <p:spPr>
            <a:xfrm>
              <a:off x="4978908" y="1840992"/>
              <a:ext cx="556260" cy="277495"/>
            </a:xfrm>
            <a:custGeom>
              <a:avLst/>
              <a:gdLst/>
              <a:ahLst/>
              <a:cxnLst/>
              <a:rect l="l" t="t" r="r" b="b"/>
              <a:pathLst>
                <a:path w="556260" h="277494">
                  <a:moveTo>
                    <a:pt x="510031" y="277368"/>
                  </a:moveTo>
                  <a:lnTo>
                    <a:pt x="519302" y="240411"/>
                  </a:lnTo>
                  <a:lnTo>
                    <a:pt x="556259" y="231140"/>
                  </a:lnTo>
                  <a:lnTo>
                    <a:pt x="510031" y="277368"/>
                  </a:lnTo>
                  <a:lnTo>
                    <a:pt x="0" y="277368"/>
                  </a:lnTo>
                  <a:lnTo>
                    <a:pt x="0" y="0"/>
                  </a:lnTo>
                  <a:lnTo>
                    <a:pt x="556259" y="0"/>
                  </a:lnTo>
                  <a:lnTo>
                    <a:pt x="556259" y="231140"/>
                  </a:lnTo>
                </a:path>
              </a:pathLst>
            </a:custGeom>
            <a:ln w="12700">
              <a:solidFill>
                <a:srgbClr val="7E7E7E"/>
              </a:solidFill>
            </a:ln>
          </p:spPr>
          <p:txBody>
            <a:bodyPr wrap="square" lIns="0" tIns="0" rIns="0" bIns="0" rtlCol="0"/>
            <a:lstStyle/>
            <a:p>
              <a:endParaRPr/>
            </a:p>
          </p:txBody>
        </p:sp>
      </p:grpSp>
      <p:sp>
        <p:nvSpPr>
          <p:cNvPr id="93" name="object 93"/>
          <p:cNvSpPr txBox="1"/>
          <p:nvPr/>
        </p:nvSpPr>
        <p:spPr>
          <a:xfrm>
            <a:off x="4807458" y="1562862"/>
            <a:ext cx="716280" cy="494030"/>
          </a:xfrm>
          <a:prstGeom prst="rect">
            <a:avLst/>
          </a:prstGeom>
        </p:spPr>
        <p:txBody>
          <a:bodyPr vert="horz" wrap="square" lIns="0" tIns="13335" rIns="0" bIns="0" rtlCol="0">
            <a:spAutoFit/>
          </a:bodyPr>
          <a:lstStyle/>
          <a:p>
            <a:pPr algn="ctr">
              <a:lnSpc>
                <a:spcPts val="960"/>
              </a:lnSpc>
              <a:spcBef>
                <a:spcPts val="105"/>
              </a:spcBef>
            </a:pPr>
            <a:r>
              <a:rPr sz="800" spc="-15" dirty="0">
                <a:solidFill>
                  <a:srgbClr val="1A1A1A"/>
                </a:solidFill>
                <a:latin typeface="Meiryo UI"/>
                <a:cs typeface="Meiryo UI"/>
              </a:rPr>
              <a:t>調達部品</a:t>
            </a:r>
            <a:endParaRPr sz="800">
              <a:latin typeface="Meiryo UI"/>
              <a:cs typeface="Meiryo UI"/>
            </a:endParaRPr>
          </a:p>
          <a:p>
            <a:pPr algn="ctr">
              <a:lnSpc>
                <a:spcPts val="1080"/>
              </a:lnSpc>
            </a:pPr>
            <a:r>
              <a:rPr sz="900" spc="-20" dirty="0">
                <a:solidFill>
                  <a:srgbClr val="1A1A1A"/>
                </a:solidFill>
                <a:latin typeface="Meiryo UI"/>
                <a:cs typeface="Meiryo UI"/>
              </a:rPr>
              <a:t>トレース識別子</a:t>
            </a:r>
            <a:endParaRPr sz="900">
              <a:latin typeface="Meiryo UI"/>
              <a:cs typeface="Meiryo UI"/>
            </a:endParaRPr>
          </a:p>
          <a:p>
            <a:pPr marL="220345">
              <a:lnSpc>
                <a:spcPct val="100000"/>
              </a:lnSpc>
              <a:spcBef>
                <a:spcPts val="680"/>
              </a:spcBef>
            </a:pPr>
            <a:r>
              <a:rPr sz="800" spc="-5" dirty="0">
                <a:solidFill>
                  <a:srgbClr val="1A1A1A"/>
                </a:solidFill>
                <a:latin typeface="Meiryo UI"/>
                <a:cs typeface="Meiryo UI"/>
              </a:rPr>
              <a:t>活：</a:t>
            </a:r>
            <a:r>
              <a:rPr sz="800" spc="-10" dirty="0">
                <a:solidFill>
                  <a:srgbClr val="1A1A1A"/>
                </a:solidFill>
                <a:latin typeface="Meiryo UI"/>
                <a:cs typeface="Meiryo UI"/>
              </a:rPr>
              <a:t>10kg</a:t>
            </a:r>
            <a:endParaRPr sz="800">
              <a:latin typeface="Meiryo UI"/>
              <a:cs typeface="Meiryo UI"/>
            </a:endParaRPr>
          </a:p>
        </p:txBody>
      </p:sp>
      <p:grpSp>
        <p:nvGrpSpPr>
          <p:cNvPr id="94" name="object 94"/>
          <p:cNvGrpSpPr/>
          <p:nvPr/>
        </p:nvGrpSpPr>
        <p:grpSpPr>
          <a:xfrm>
            <a:off x="6845554" y="1822450"/>
            <a:ext cx="567690" cy="363220"/>
            <a:chOff x="6845554" y="1822450"/>
            <a:chExt cx="567690" cy="363220"/>
          </a:xfrm>
        </p:grpSpPr>
        <p:sp>
          <p:nvSpPr>
            <p:cNvPr id="95" name="object 95"/>
            <p:cNvSpPr/>
            <p:nvPr/>
          </p:nvSpPr>
          <p:spPr>
            <a:xfrm>
              <a:off x="6851904" y="1828800"/>
              <a:ext cx="554990" cy="350520"/>
            </a:xfrm>
            <a:custGeom>
              <a:avLst/>
              <a:gdLst/>
              <a:ahLst/>
              <a:cxnLst/>
              <a:rect l="l" t="t" r="r" b="b"/>
              <a:pathLst>
                <a:path w="554990" h="350519">
                  <a:moveTo>
                    <a:pt x="554736" y="0"/>
                  </a:moveTo>
                  <a:lnTo>
                    <a:pt x="0" y="0"/>
                  </a:lnTo>
                  <a:lnTo>
                    <a:pt x="0" y="350520"/>
                  </a:lnTo>
                  <a:lnTo>
                    <a:pt x="496316" y="350520"/>
                  </a:lnTo>
                  <a:lnTo>
                    <a:pt x="554736" y="292100"/>
                  </a:lnTo>
                  <a:lnTo>
                    <a:pt x="554736" y="0"/>
                  </a:lnTo>
                  <a:close/>
                </a:path>
              </a:pathLst>
            </a:custGeom>
            <a:solidFill>
              <a:srgbClr val="F1F1F1"/>
            </a:solidFill>
          </p:spPr>
          <p:txBody>
            <a:bodyPr wrap="square" lIns="0" tIns="0" rIns="0" bIns="0" rtlCol="0"/>
            <a:lstStyle/>
            <a:p>
              <a:endParaRPr/>
            </a:p>
          </p:txBody>
        </p:sp>
        <p:sp>
          <p:nvSpPr>
            <p:cNvPr id="96" name="object 96"/>
            <p:cNvSpPr/>
            <p:nvPr/>
          </p:nvSpPr>
          <p:spPr>
            <a:xfrm>
              <a:off x="7348220" y="2120900"/>
              <a:ext cx="58419" cy="58419"/>
            </a:xfrm>
            <a:custGeom>
              <a:avLst/>
              <a:gdLst/>
              <a:ahLst/>
              <a:cxnLst/>
              <a:rect l="l" t="t" r="r" b="b"/>
              <a:pathLst>
                <a:path w="58420" h="58419">
                  <a:moveTo>
                    <a:pt x="58420" y="0"/>
                  </a:moveTo>
                  <a:lnTo>
                    <a:pt x="11683" y="11684"/>
                  </a:lnTo>
                  <a:lnTo>
                    <a:pt x="0" y="58420"/>
                  </a:lnTo>
                  <a:lnTo>
                    <a:pt x="58420" y="0"/>
                  </a:lnTo>
                  <a:close/>
                </a:path>
              </a:pathLst>
            </a:custGeom>
            <a:solidFill>
              <a:srgbClr val="C3C3C3"/>
            </a:solidFill>
          </p:spPr>
          <p:txBody>
            <a:bodyPr wrap="square" lIns="0" tIns="0" rIns="0" bIns="0" rtlCol="0"/>
            <a:lstStyle/>
            <a:p>
              <a:endParaRPr/>
            </a:p>
          </p:txBody>
        </p:sp>
        <p:sp>
          <p:nvSpPr>
            <p:cNvPr id="97" name="object 97"/>
            <p:cNvSpPr/>
            <p:nvPr/>
          </p:nvSpPr>
          <p:spPr>
            <a:xfrm>
              <a:off x="6851904" y="1828800"/>
              <a:ext cx="554990" cy="350520"/>
            </a:xfrm>
            <a:custGeom>
              <a:avLst/>
              <a:gdLst/>
              <a:ahLst/>
              <a:cxnLst/>
              <a:rect l="l" t="t" r="r" b="b"/>
              <a:pathLst>
                <a:path w="554990" h="350519">
                  <a:moveTo>
                    <a:pt x="496316" y="350520"/>
                  </a:moveTo>
                  <a:lnTo>
                    <a:pt x="508000" y="303784"/>
                  </a:lnTo>
                  <a:lnTo>
                    <a:pt x="554736" y="292100"/>
                  </a:lnTo>
                  <a:lnTo>
                    <a:pt x="496316" y="350520"/>
                  </a:lnTo>
                  <a:lnTo>
                    <a:pt x="0" y="350520"/>
                  </a:lnTo>
                  <a:lnTo>
                    <a:pt x="0" y="0"/>
                  </a:lnTo>
                  <a:lnTo>
                    <a:pt x="554736" y="0"/>
                  </a:lnTo>
                  <a:lnTo>
                    <a:pt x="554736" y="292100"/>
                  </a:lnTo>
                </a:path>
              </a:pathLst>
            </a:custGeom>
            <a:ln w="12700">
              <a:solidFill>
                <a:srgbClr val="7E7E7E"/>
              </a:solidFill>
            </a:ln>
          </p:spPr>
          <p:txBody>
            <a:bodyPr wrap="square" lIns="0" tIns="0" rIns="0" bIns="0" rtlCol="0"/>
            <a:lstStyle/>
            <a:p>
              <a:endParaRPr/>
            </a:p>
          </p:txBody>
        </p:sp>
      </p:grpSp>
      <p:sp>
        <p:nvSpPr>
          <p:cNvPr id="98" name="object 98"/>
          <p:cNvSpPr txBox="1"/>
          <p:nvPr/>
        </p:nvSpPr>
        <p:spPr>
          <a:xfrm>
            <a:off x="6767830" y="1562862"/>
            <a:ext cx="716280" cy="455295"/>
          </a:xfrm>
          <a:prstGeom prst="rect">
            <a:avLst/>
          </a:prstGeom>
        </p:spPr>
        <p:txBody>
          <a:bodyPr vert="horz" wrap="square" lIns="0" tIns="13335" rIns="0" bIns="0" rtlCol="0">
            <a:spAutoFit/>
          </a:bodyPr>
          <a:lstStyle/>
          <a:p>
            <a:pPr marL="1270" algn="ctr">
              <a:lnSpc>
                <a:spcPts val="960"/>
              </a:lnSpc>
              <a:spcBef>
                <a:spcPts val="105"/>
              </a:spcBef>
            </a:pPr>
            <a:r>
              <a:rPr sz="800" spc="-25" dirty="0">
                <a:solidFill>
                  <a:srgbClr val="1A1A1A"/>
                </a:solidFill>
                <a:latin typeface="Meiryo UI"/>
                <a:cs typeface="Meiryo UI"/>
              </a:rPr>
              <a:t>製品</a:t>
            </a:r>
            <a:endParaRPr sz="800">
              <a:latin typeface="Meiryo UI"/>
              <a:cs typeface="Meiryo UI"/>
            </a:endParaRPr>
          </a:p>
          <a:p>
            <a:pPr algn="ctr">
              <a:lnSpc>
                <a:spcPts val="1080"/>
              </a:lnSpc>
            </a:pPr>
            <a:r>
              <a:rPr sz="900" spc="-20" dirty="0">
                <a:solidFill>
                  <a:srgbClr val="1A1A1A"/>
                </a:solidFill>
                <a:latin typeface="Meiryo UI"/>
                <a:cs typeface="Meiryo UI"/>
              </a:rPr>
              <a:t>トレース識別子</a:t>
            </a:r>
            <a:endParaRPr sz="900">
              <a:latin typeface="Meiryo UI"/>
              <a:cs typeface="Meiryo UI"/>
            </a:endParaRPr>
          </a:p>
          <a:p>
            <a:pPr marL="22225" algn="ctr">
              <a:lnSpc>
                <a:spcPct val="100000"/>
              </a:lnSpc>
              <a:spcBef>
                <a:spcPts val="380"/>
              </a:spcBef>
            </a:pPr>
            <a:r>
              <a:rPr sz="800" spc="-5" dirty="0">
                <a:solidFill>
                  <a:srgbClr val="1A1A1A"/>
                </a:solidFill>
                <a:latin typeface="Meiryo UI"/>
                <a:cs typeface="Meiryo UI"/>
              </a:rPr>
              <a:t>自：</a:t>
            </a:r>
            <a:r>
              <a:rPr sz="800" spc="-10" dirty="0">
                <a:solidFill>
                  <a:srgbClr val="1A1A1A"/>
                </a:solidFill>
                <a:latin typeface="Meiryo UI"/>
                <a:cs typeface="Meiryo UI"/>
              </a:rPr>
              <a:t>3.5kg</a:t>
            </a:r>
            <a:endParaRPr sz="800">
              <a:latin typeface="Meiryo UI"/>
              <a:cs typeface="Meiryo UI"/>
            </a:endParaRPr>
          </a:p>
        </p:txBody>
      </p:sp>
      <p:sp>
        <p:nvSpPr>
          <p:cNvPr id="99" name="object 99"/>
          <p:cNvSpPr txBox="1"/>
          <p:nvPr/>
        </p:nvSpPr>
        <p:spPr>
          <a:xfrm>
            <a:off x="6722491" y="1920342"/>
            <a:ext cx="669925" cy="414020"/>
          </a:xfrm>
          <a:prstGeom prst="rect">
            <a:avLst/>
          </a:prstGeom>
        </p:spPr>
        <p:txBody>
          <a:bodyPr vert="horz" wrap="square" lIns="0" tIns="12065" rIns="0" bIns="0" rtlCol="0">
            <a:spAutoFit/>
          </a:bodyPr>
          <a:lstStyle/>
          <a:p>
            <a:pPr marL="12700" marR="5080" indent="158750">
              <a:lnSpc>
                <a:spcPct val="159300"/>
              </a:lnSpc>
              <a:spcBef>
                <a:spcPts val="95"/>
              </a:spcBef>
            </a:pPr>
            <a:r>
              <a:rPr sz="800" spc="-5" dirty="0">
                <a:solidFill>
                  <a:srgbClr val="1A1A1A"/>
                </a:solidFill>
                <a:latin typeface="Meiryo UI"/>
                <a:cs typeface="Meiryo UI"/>
              </a:rPr>
              <a:t>部：</a:t>
            </a:r>
            <a:r>
              <a:rPr sz="800" spc="-10" dirty="0">
                <a:solidFill>
                  <a:srgbClr val="1A1A1A"/>
                </a:solidFill>
                <a:latin typeface="Meiryo UI"/>
                <a:cs typeface="Meiryo UI"/>
              </a:rPr>
              <a:t>0.5kg</a:t>
            </a:r>
            <a:r>
              <a:rPr sz="800" spc="-15" dirty="0">
                <a:solidFill>
                  <a:srgbClr val="1A1A1A"/>
                </a:solidFill>
                <a:latin typeface="Meiryo UI"/>
                <a:cs typeface="Meiryo UI"/>
              </a:rPr>
              <a:t>事業所Ｘ</a:t>
            </a:r>
            <a:endParaRPr sz="800">
              <a:latin typeface="Meiryo UI"/>
              <a:cs typeface="Meiryo UI"/>
            </a:endParaRPr>
          </a:p>
        </p:txBody>
      </p:sp>
      <p:grpSp>
        <p:nvGrpSpPr>
          <p:cNvPr id="100" name="object 100"/>
          <p:cNvGrpSpPr/>
          <p:nvPr/>
        </p:nvGrpSpPr>
        <p:grpSpPr>
          <a:xfrm>
            <a:off x="6812026" y="2874010"/>
            <a:ext cx="567690" cy="361950"/>
            <a:chOff x="6812026" y="2874010"/>
            <a:chExt cx="567690" cy="361950"/>
          </a:xfrm>
        </p:grpSpPr>
        <p:sp>
          <p:nvSpPr>
            <p:cNvPr id="101" name="object 101"/>
            <p:cNvSpPr/>
            <p:nvPr/>
          </p:nvSpPr>
          <p:spPr>
            <a:xfrm>
              <a:off x="6818376" y="2880360"/>
              <a:ext cx="554990" cy="349250"/>
            </a:xfrm>
            <a:custGeom>
              <a:avLst/>
              <a:gdLst/>
              <a:ahLst/>
              <a:cxnLst/>
              <a:rect l="l" t="t" r="r" b="b"/>
              <a:pathLst>
                <a:path w="554990" h="349250">
                  <a:moveTo>
                    <a:pt x="554735" y="0"/>
                  </a:moveTo>
                  <a:lnTo>
                    <a:pt x="0" y="0"/>
                  </a:lnTo>
                  <a:lnTo>
                    <a:pt x="0" y="348995"/>
                  </a:lnTo>
                  <a:lnTo>
                    <a:pt x="496570" y="348995"/>
                  </a:lnTo>
                  <a:lnTo>
                    <a:pt x="554735" y="290829"/>
                  </a:lnTo>
                  <a:lnTo>
                    <a:pt x="554735" y="0"/>
                  </a:lnTo>
                  <a:close/>
                </a:path>
              </a:pathLst>
            </a:custGeom>
            <a:solidFill>
              <a:srgbClr val="F1F1F1"/>
            </a:solidFill>
          </p:spPr>
          <p:txBody>
            <a:bodyPr wrap="square" lIns="0" tIns="0" rIns="0" bIns="0" rtlCol="0"/>
            <a:lstStyle/>
            <a:p>
              <a:endParaRPr/>
            </a:p>
          </p:txBody>
        </p:sp>
        <p:sp>
          <p:nvSpPr>
            <p:cNvPr id="102" name="object 102"/>
            <p:cNvSpPr/>
            <p:nvPr/>
          </p:nvSpPr>
          <p:spPr>
            <a:xfrm>
              <a:off x="7314946" y="3171190"/>
              <a:ext cx="58419" cy="58419"/>
            </a:xfrm>
            <a:custGeom>
              <a:avLst/>
              <a:gdLst/>
              <a:ahLst/>
              <a:cxnLst/>
              <a:rect l="l" t="t" r="r" b="b"/>
              <a:pathLst>
                <a:path w="58420" h="58419">
                  <a:moveTo>
                    <a:pt x="58165" y="0"/>
                  </a:moveTo>
                  <a:lnTo>
                    <a:pt x="11683" y="11684"/>
                  </a:lnTo>
                  <a:lnTo>
                    <a:pt x="0" y="58165"/>
                  </a:lnTo>
                  <a:lnTo>
                    <a:pt x="58165" y="0"/>
                  </a:lnTo>
                  <a:close/>
                </a:path>
              </a:pathLst>
            </a:custGeom>
            <a:solidFill>
              <a:srgbClr val="C3C3C3"/>
            </a:solidFill>
          </p:spPr>
          <p:txBody>
            <a:bodyPr wrap="square" lIns="0" tIns="0" rIns="0" bIns="0" rtlCol="0"/>
            <a:lstStyle/>
            <a:p>
              <a:endParaRPr/>
            </a:p>
          </p:txBody>
        </p:sp>
        <p:sp>
          <p:nvSpPr>
            <p:cNvPr id="103" name="object 103"/>
            <p:cNvSpPr/>
            <p:nvPr/>
          </p:nvSpPr>
          <p:spPr>
            <a:xfrm>
              <a:off x="6818376" y="2880360"/>
              <a:ext cx="554990" cy="349250"/>
            </a:xfrm>
            <a:custGeom>
              <a:avLst/>
              <a:gdLst/>
              <a:ahLst/>
              <a:cxnLst/>
              <a:rect l="l" t="t" r="r" b="b"/>
              <a:pathLst>
                <a:path w="554990" h="349250">
                  <a:moveTo>
                    <a:pt x="496570" y="348995"/>
                  </a:moveTo>
                  <a:lnTo>
                    <a:pt x="508253" y="302513"/>
                  </a:lnTo>
                  <a:lnTo>
                    <a:pt x="554735" y="290829"/>
                  </a:lnTo>
                  <a:lnTo>
                    <a:pt x="496570" y="348995"/>
                  </a:lnTo>
                  <a:lnTo>
                    <a:pt x="0" y="348995"/>
                  </a:lnTo>
                  <a:lnTo>
                    <a:pt x="0" y="0"/>
                  </a:lnTo>
                  <a:lnTo>
                    <a:pt x="554735" y="0"/>
                  </a:lnTo>
                  <a:lnTo>
                    <a:pt x="554735" y="290829"/>
                  </a:lnTo>
                </a:path>
              </a:pathLst>
            </a:custGeom>
            <a:ln w="12700">
              <a:solidFill>
                <a:srgbClr val="7E7E7E"/>
              </a:solidFill>
            </a:ln>
          </p:spPr>
          <p:txBody>
            <a:bodyPr wrap="square" lIns="0" tIns="0" rIns="0" bIns="0" rtlCol="0"/>
            <a:lstStyle/>
            <a:p>
              <a:endParaRPr/>
            </a:p>
          </p:txBody>
        </p:sp>
      </p:grpSp>
      <p:sp>
        <p:nvSpPr>
          <p:cNvPr id="104" name="object 104"/>
          <p:cNvSpPr txBox="1"/>
          <p:nvPr/>
        </p:nvSpPr>
        <p:spPr>
          <a:xfrm>
            <a:off x="6775450" y="2611627"/>
            <a:ext cx="716280" cy="454025"/>
          </a:xfrm>
          <a:prstGeom prst="rect">
            <a:avLst/>
          </a:prstGeom>
        </p:spPr>
        <p:txBody>
          <a:bodyPr vert="horz" wrap="square" lIns="0" tIns="13335" rIns="0" bIns="0" rtlCol="0">
            <a:spAutoFit/>
          </a:bodyPr>
          <a:lstStyle/>
          <a:p>
            <a:pPr algn="ctr">
              <a:lnSpc>
                <a:spcPts val="960"/>
              </a:lnSpc>
              <a:spcBef>
                <a:spcPts val="105"/>
              </a:spcBef>
            </a:pPr>
            <a:r>
              <a:rPr sz="800" spc="-25" dirty="0">
                <a:solidFill>
                  <a:srgbClr val="1A1A1A"/>
                </a:solidFill>
                <a:latin typeface="Meiryo UI"/>
                <a:cs typeface="Meiryo UI"/>
              </a:rPr>
              <a:t>製品</a:t>
            </a:r>
            <a:endParaRPr sz="800">
              <a:latin typeface="Meiryo UI"/>
              <a:cs typeface="Meiryo UI"/>
            </a:endParaRPr>
          </a:p>
          <a:p>
            <a:pPr algn="ctr">
              <a:lnSpc>
                <a:spcPts val="1080"/>
              </a:lnSpc>
            </a:pPr>
            <a:r>
              <a:rPr sz="900" spc="-20" dirty="0">
                <a:solidFill>
                  <a:srgbClr val="1A1A1A"/>
                </a:solidFill>
                <a:latin typeface="Meiryo UI"/>
                <a:cs typeface="Meiryo UI"/>
              </a:rPr>
              <a:t>トレース識別子</a:t>
            </a:r>
            <a:endParaRPr sz="900">
              <a:latin typeface="Meiryo UI"/>
              <a:cs typeface="Meiryo UI"/>
            </a:endParaRPr>
          </a:p>
          <a:p>
            <a:pPr marR="43180" algn="ctr">
              <a:lnSpc>
                <a:spcPct val="100000"/>
              </a:lnSpc>
              <a:spcBef>
                <a:spcPts val="370"/>
              </a:spcBef>
            </a:pPr>
            <a:r>
              <a:rPr sz="800" spc="-5" dirty="0">
                <a:solidFill>
                  <a:srgbClr val="1A1A1A"/>
                </a:solidFill>
                <a:latin typeface="Meiryo UI"/>
                <a:cs typeface="Meiryo UI"/>
              </a:rPr>
              <a:t>自：</a:t>
            </a:r>
            <a:r>
              <a:rPr sz="800" spc="-10" dirty="0">
                <a:solidFill>
                  <a:srgbClr val="1A1A1A"/>
                </a:solidFill>
                <a:latin typeface="Meiryo UI"/>
                <a:cs typeface="Meiryo UI"/>
              </a:rPr>
              <a:t>3.6kg</a:t>
            </a:r>
            <a:endParaRPr sz="800">
              <a:latin typeface="Meiryo UI"/>
              <a:cs typeface="Meiryo UI"/>
            </a:endParaRPr>
          </a:p>
        </p:txBody>
      </p:sp>
      <p:sp>
        <p:nvSpPr>
          <p:cNvPr id="105" name="object 105"/>
          <p:cNvSpPr txBox="1"/>
          <p:nvPr/>
        </p:nvSpPr>
        <p:spPr>
          <a:xfrm>
            <a:off x="6756907" y="2971393"/>
            <a:ext cx="606425" cy="407034"/>
          </a:xfrm>
          <a:prstGeom prst="rect">
            <a:avLst/>
          </a:prstGeom>
        </p:spPr>
        <p:txBody>
          <a:bodyPr vert="horz" wrap="square" lIns="0" tIns="12065" rIns="0" bIns="0" rtlCol="0">
            <a:spAutoFit/>
          </a:bodyPr>
          <a:lstStyle/>
          <a:p>
            <a:pPr marL="12700" marR="5080" indent="95250">
              <a:lnSpc>
                <a:spcPct val="156500"/>
              </a:lnSpc>
              <a:spcBef>
                <a:spcPts val="95"/>
              </a:spcBef>
            </a:pPr>
            <a:r>
              <a:rPr sz="800" spc="-5" dirty="0">
                <a:solidFill>
                  <a:srgbClr val="1A1A1A"/>
                </a:solidFill>
                <a:latin typeface="Meiryo UI"/>
                <a:cs typeface="Meiryo UI"/>
              </a:rPr>
              <a:t>部：</a:t>
            </a:r>
            <a:r>
              <a:rPr sz="800" spc="-10" dirty="0">
                <a:solidFill>
                  <a:srgbClr val="1A1A1A"/>
                </a:solidFill>
                <a:latin typeface="Meiryo UI"/>
                <a:cs typeface="Meiryo UI"/>
              </a:rPr>
              <a:t>0.4kg</a:t>
            </a:r>
            <a:r>
              <a:rPr sz="800" spc="-15" dirty="0">
                <a:solidFill>
                  <a:srgbClr val="1A1A1A"/>
                </a:solidFill>
                <a:latin typeface="Meiryo UI"/>
                <a:cs typeface="Meiryo UI"/>
              </a:rPr>
              <a:t>事業所Ｙ</a:t>
            </a:r>
            <a:endParaRPr sz="800">
              <a:latin typeface="Meiryo UI"/>
              <a:cs typeface="Meiryo UI"/>
            </a:endParaRPr>
          </a:p>
        </p:txBody>
      </p:sp>
      <p:grpSp>
        <p:nvGrpSpPr>
          <p:cNvPr id="106" name="object 106"/>
          <p:cNvGrpSpPr/>
          <p:nvPr/>
        </p:nvGrpSpPr>
        <p:grpSpPr>
          <a:xfrm>
            <a:off x="8004047" y="1839467"/>
            <a:ext cx="554990" cy="224154"/>
            <a:chOff x="8004047" y="1839467"/>
            <a:chExt cx="554990" cy="224154"/>
          </a:xfrm>
        </p:grpSpPr>
        <p:sp>
          <p:nvSpPr>
            <p:cNvPr id="107" name="object 107"/>
            <p:cNvSpPr/>
            <p:nvPr/>
          </p:nvSpPr>
          <p:spPr>
            <a:xfrm>
              <a:off x="8004047" y="1839467"/>
              <a:ext cx="554990" cy="224154"/>
            </a:xfrm>
            <a:custGeom>
              <a:avLst/>
              <a:gdLst/>
              <a:ahLst/>
              <a:cxnLst/>
              <a:rect l="l" t="t" r="r" b="b"/>
              <a:pathLst>
                <a:path w="554990" h="224155">
                  <a:moveTo>
                    <a:pt x="554735" y="0"/>
                  </a:moveTo>
                  <a:lnTo>
                    <a:pt x="0" y="0"/>
                  </a:lnTo>
                  <a:lnTo>
                    <a:pt x="0" y="224028"/>
                  </a:lnTo>
                  <a:lnTo>
                    <a:pt x="517398" y="224028"/>
                  </a:lnTo>
                  <a:lnTo>
                    <a:pt x="554735" y="186690"/>
                  </a:lnTo>
                  <a:lnTo>
                    <a:pt x="554735" y="0"/>
                  </a:lnTo>
                  <a:close/>
                </a:path>
              </a:pathLst>
            </a:custGeom>
            <a:solidFill>
              <a:srgbClr val="F1F1F1"/>
            </a:solidFill>
          </p:spPr>
          <p:txBody>
            <a:bodyPr wrap="square" lIns="0" tIns="0" rIns="0" bIns="0" rtlCol="0"/>
            <a:lstStyle/>
            <a:p>
              <a:endParaRPr/>
            </a:p>
          </p:txBody>
        </p:sp>
        <p:sp>
          <p:nvSpPr>
            <p:cNvPr id="108" name="object 108"/>
            <p:cNvSpPr/>
            <p:nvPr/>
          </p:nvSpPr>
          <p:spPr>
            <a:xfrm>
              <a:off x="8521445" y="2026157"/>
              <a:ext cx="37465" cy="37465"/>
            </a:xfrm>
            <a:custGeom>
              <a:avLst/>
              <a:gdLst/>
              <a:ahLst/>
              <a:cxnLst/>
              <a:rect l="l" t="t" r="r" b="b"/>
              <a:pathLst>
                <a:path w="37465" h="37464">
                  <a:moveTo>
                    <a:pt x="37337" y="0"/>
                  </a:moveTo>
                  <a:lnTo>
                    <a:pt x="7493" y="7492"/>
                  </a:lnTo>
                  <a:lnTo>
                    <a:pt x="0" y="37337"/>
                  </a:lnTo>
                  <a:lnTo>
                    <a:pt x="37337" y="0"/>
                  </a:lnTo>
                  <a:close/>
                </a:path>
              </a:pathLst>
            </a:custGeom>
            <a:solidFill>
              <a:srgbClr val="C3C3C3"/>
            </a:solidFill>
          </p:spPr>
          <p:txBody>
            <a:bodyPr wrap="square" lIns="0" tIns="0" rIns="0" bIns="0" rtlCol="0"/>
            <a:lstStyle/>
            <a:p>
              <a:endParaRPr/>
            </a:p>
          </p:txBody>
        </p:sp>
      </p:grpSp>
      <p:sp>
        <p:nvSpPr>
          <p:cNvPr id="109" name="object 109"/>
          <p:cNvSpPr txBox="1"/>
          <p:nvPr/>
        </p:nvSpPr>
        <p:spPr>
          <a:xfrm>
            <a:off x="8004047" y="1839467"/>
            <a:ext cx="554990" cy="224154"/>
          </a:xfrm>
          <a:prstGeom prst="rect">
            <a:avLst/>
          </a:prstGeom>
          <a:ln w="12700">
            <a:solidFill>
              <a:srgbClr val="7E7E7E"/>
            </a:solidFill>
          </a:ln>
        </p:spPr>
        <p:txBody>
          <a:bodyPr vert="horz" wrap="square" lIns="0" tIns="46990" rIns="0" bIns="0" rtlCol="0">
            <a:spAutoFit/>
          </a:bodyPr>
          <a:lstStyle/>
          <a:p>
            <a:pPr marL="34290">
              <a:lnSpc>
                <a:spcPct val="100000"/>
              </a:lnSpc>
              <a:spcBef>
                <a:spcPts val="370"/>
              </a:spcBef>
            </a:pPr>
            <a:r>
              <a:rPr sz="800" spc="-10" dirty="0">
                <a:solidFill>
                  <a:srgbClr val="1A1A1A"/>
                </a:solidFill>
                <a:latin typeface="Meiryo UI"/>
                <a:cs typeface="Meiryo UI"/>
              </a:rPr>
              <a:t>活：</a:t>
            </a:r>
            <a:r>
              <a:rPr sz="800" spc="-20" dirty="0">
                <a:solidFill>
                  <a:srgbClr val="1A1A1A"/>
                </a:solidFill>
                <a:latin typeface="Meiryo UI"/>
                <a:cs typeface="Meiryo UI"/>
              </a:rPr>
              <a:t>1kg</a:t>
            </a:r>
            <a:endParaRPr sz="800">
              <a:latin typeface="Meiryo UI"/>
              <a:cs typeface="Meiryo UI"/>
            </a:endParaRPr>
          </a:p>
        </p:txBody>
      </p:sp>
      <p:grpSp>
        <p:nvGrpSpPr>
          <p:cNvPr id="110" name="object 110"/>
          <p:cNvGrpSpPr/>
          <p:nvPr/>
        </p:nvGrpSpPr>
        <p:grpSpPr>
          <a:xfrm>
            <a:off x="7997697" y="2288794"/>
            <a:ext cx="567690" cy="235585"/>
            <a:chOff x="7997697" y="2288794"/>
            <a:chExt cx="567690" cy="235585"/>
          </a:xfrm>
        </p:grpSpPr>
        <p:sp>
          <p:nvSpPr>
            <p:cNvPr id="111" name="object 111"/>
            <p:cNvSpPr/>
            <p:nvPr/>
          </p:nvSpPr>
          <p:spPr>
            <a:xfrm>
              <a:off x="8004047" y="2295144"/>
              <a:ext cx="554990" cy="222885"/>
            </a:xfrm>
            <a:custGeom>
              <a:avLst/>
              <a:gdLst/>
              <a:ahLst/>
              <a:cxnLst/>
              <a:rect l="l" t="t" r="r" b="b"/>
              <a:pathLst>
                <a:path w="554990" h="222885">
                  <a:moveTo>
                    <a:pt x="554735" y="0"/>
                  </a:moveTo>
                  <a:lnTo>
                    <a:pt x="0" y="0"/>
                  </a:lnTo>
                  <a:lnTo>
                    <a:pt x="0" y="222503"/>
                  </a:lnTo>
                  <a:lnTo>
                    <a:pt x="517651" y="222503"/>
                  </a:lnTo>
                  <a:lnTo>
                    <a:pt x="554735" y="185419"/>
                  </a:lnTo>
                  <a:lnTo>
                    <a:pt x="554735" y="0"/>
                  </a:lnTo>
                  <a:close/>
                </a:path>
              </a:pathLst>
            </a:custGeom>
            <a:solidFill>
              <a:srgbClr val="F1F1F1"/>
            </a:solidFill>
          </p:spPr>
          <p:txBody>
            <a:bodyPr wrap="square" lIns="0" tIns="0" rIns="0" bIns="0" rtlCol="0"/>
            <a:lstStyle/>
            <a:p>
              <a:endParaRPr/>
            </a:p>
          </p:txBody>
        </p:sp>
        <p:sp>
          <p:nvSpPr>
            <p:cNvPr id="112" name="object 112"/>
            <p:cNvSpPr/>
            <p:nvPr/>
          </p:nvSpPr>
          <p:spPr>
            <a:xfrm>
              <a:off x="8521699" y="2480564"/>
              <a:ext cx="37465" cy="37465"/>
            </a:xfrm>
            <a:custGeom>
              <a:avLst/>
              <a:gdLst/>
              <a:ahLst/>
              <a:cxnLst/>
              <a:rect l="l" t="t" r="r" b="b"/>
              <a:pathLst>
                <a:path w="37465" h="37464">
                  <a:moveTo>
                    <a:pt x="37083" y="0"/>
                  </a:moveTo>
                  <a:lnTo>
                    <a:pt x="7366" y="7365"/>
                  </a:lnTo>
                  <a:lnTo>
                    <a:pt x="0" y="37084"/>
                  </a:lnTo>
                  <a:lnTo>
                    <a:pt x="37083" y="0"/>
                  </a:lnTo>
                  <a:close/>
                </a:path>
              </a:pathLst>
            </a:custGeom>
            <a:solidFill>
              <a:srgbClr val="C3C3C3"/>
            </a:solidFill>
          </p:spPr>
          <p:txBody>
            <a:bodyPr wrap="square" lIns="0" tIns="0" rIns="0" bIns="0" rtlCol="0"/>
            <a:lstStyle/>
            <a:p>
              <a:endParaRPr/>
            </a:p>
          </p:txBody>
        </p:sp>
        <p:sp>
          <p:nvSpPr>
            <p:cNvPr id="113" name="object 113"/>
            <p:cNvSpPr/>
            <p:nvPr/>
          </p:nvSpPr>
          <p:spPr>
            <a:xfrm>
              <a:off x="8004047" y="2295144"/>
              <a:ext cx="554990" cy="222885"/>
            </a:xfrm>
            <a:custGeom>
              <a:avLst/>
              <a:gdLst/>
              <a:ahLst/>
              <a:cxnLst/>
              <a:rect l="l" t="t" r="r" b="b"/>
              <a:pathLst>
                <a:path w="554990" h="222885">
                  <a:moveTo>
                    <a:pt x="517651" y="222503"/>
                  </a:moveTo>
                  <a:lnTo>
                    <a:pt x="525018" y="192785"/>
                  </a:lnTo>
                  <a:lnTo>
                    <a:pt x="554735" y="185419"/>
                  </a:lnTo>
                  <a:lnTo>
                    <a:pt x="517651" y="222503"/>
                  </a:lnTo>
                  <a:lnTo>
                    <a:pt x="0" y="222503"/>
                  </a:lnTo>
                  <a:lnTo>
                    <a:pt x="0" y="0"/>
                  </a:lnTo>
                  <a:lnTo>
                    <a:pt x="554735" y="0"/>
                  </a:lnTo>
                  <a:lnTo>
                    <a:pt x="554735" y="185419"/>
                  </a:lnTo>
                </a:path>
              </a:pathLst>
            </a:custGeom>
            <a:ln w="12699">
              <a:solidFill>
                <a:srgbClr val="7E7E7E"/>
              </a:solidFill>
            </a:ln>
          </p:spPr>
          <p:txBody>
            <a:bodyPr wrap="square" lIns="0" tIns="0" rIns="0" bIns="0" rtlCol="0"/>
            <a:lstStyle/>
            <a:p>
              <a:endParaRPr/>
            </a:p>
          </p:txBody>
        </p:sp>
      </p:grpSp>
      <p:sp>
        <p:nvSpPr>
          <p:cNvPr id="114" name="object 114"/>
          <p:cNvSpPr txBox="1"/>
          <p:nvPr/>
        </p:nvSpPr>
        <p:spPr>
          <a:xfrm>
            <a:off x="8010397" y="2326639"/>
            <a:ext cx="542290" cy="147955"/>
          </a:xfrm>
          <a:prstGeom prst="rect">
            <a:avLst/>
          </a:prstGeom>
        </p:spPr>
        <p:txBody>
          <a:bodyPr vert="horz" wrap="square" lIns="0" tIns="13335" rIns="0" bIns="0" rtlCol="0">
            <a:spAutoFit/>
          </a:bodyPr>
          <a:lstStyle/>
          <a:p>
            <a:pPr marL="33020">
              <a:lnSpc>
                <a:spcPct val="100000"/>
              </a:lnSpc>
              <a:spcBef>
                <a:spcPts val="105"/>
              </a:spcBef>
            </a:pPr>
            <a:r>
              <a:rPr sz="800" spc="-5" dirty="0">
                <a:solidFill>
                  <a:srgbClr val="1A1A1A"/>
                </a:solidFill>
                <a:latin typeface="Meiryo UI"/>
                <a:cs typeface="Meiryo UI"/>
              </a:rPr>
              <a:t>自：</a:t>
            </a:r>
            <a:r>
              <a:rPr sz="800" spc="-10" dirty="0">
                <a:solidFill>
                  <a:srgbClr val="1A1A1A"/>
                </a:solidFill>
                <a:latin typeface="Meiryo UI"/>
                <a:cs typeface="Meiryo UI"/>
              </a:rPr>
              <a:t>0.3kg</a:t>
            </a:r>
            <a:endParaRPr sz="800">
              <a:latin typeface="Meiryo UI"/>
              <a:cs typeface="Meiryo UI"/>
            </a:endParaRPr>
          </a:p>
        </p:txBody>
      </p:sp>
      <p:grpSp>
        <p:nvGrpSpPr>
          <p:cNvPr id="115" name="object 115"/>
          <p:cNvGrpSpPr/>
          <p:nvPr/>
        </p:nvGrpSpPr>
        <p:grpSpPr>
          <a:xfrm>
            <a:off x="7997697" y="2875533"/>
            <a:ext cx="567690" cy="252095"/>
            <a:chOff x="7997697" y="2875533"/>
            <a:chExt cx="567690" cy="252095"/>
          </a:xfrm>
        </p:grpSpPr>
        <p:sp>
          <p:nvSpPr>
            <p:cNvPr id="116" name="object 116"/>
            <p:cNvSpPr/>
            <p:nvPr/>
          </p:nvSpPr>
          <p:spPr>
            <a:xfrm>
              <a:off x="8004047" y="2881883"/>
              <a:ext cx="554990" cy="239395"/>
            </a:xfrm>
            <a:custGeom>
              <a:avLst/>
              <a:gdLst/>
              <a:ahLst/>
              <a:cxnLst/>
              <a:rect l="l" t="t" r="r" b="b"/>
              <a:pathLst>
                <a:path w="554990" h="239394">
                  <a:moveTo>
                    <a:pt x="554735" y="0"/>
                  </a:moveTo>
                  <a:lnTo>
                    <a:pt x="0" y="0"/>
                  </a:lnTo>
                  <a:lnTo>
                    <a:pt x="0" y="239267"/>
                  </a:lnTo>
                  <a:lnTo>
                    <a:pt x="514857" y="239267"/>
                  </a:lnTo>
                  <a:lnTo>
                    <a:pt x="554735" y="199389"/>
                  </a:lnTo>
                  <a:lnTo>
                    <a:pt x="554735" y="0"/>
                  </a:lnTo>
                  <a:close/>
                </a:path>
              </a:pathLst>
            </a:custGeom>
            <a:solidFill>
              <a:srgbClr val="F1F1F1"/>
            </a:solidFill>
          </p:spPr>
          <p:txBody>
            <a:bodyPr wrap="square" lIns="0" tIns="0" rIns="0" bIns="0" rtlCol="0"/>
            <a:lstStyle/>
            <a:p>
              <a:endParaRPr/>
            </a:p>
          </p:txBody>
        </p:sp>
        <p:sp>
          <p:nvSpPr>
            <p:cNvPr id="117" name="object 117"/>
            <p:cNvSpPr/>
            <p:nvPr/>
          </p:nvSpPr>
          <p:spPr>
            <a:xfrm>
              <a:off x="8518905" y="3081273"/>
              <a:ext cx="40005" cy="40005"/>
            </a:xfrm>
            <a:custGeom>
              <a:avLst/>
              <a:gdLst/>
              <a:ahLst/>
              <a:cxnLst/>
              <a:rect l="l" t="t" r="r" b="b"/>
              <a:pathLst>
                <a:path w="40004" h="40005">
                  <a:moveTo>
                    <a:pt x="39877" y="0"/>
                  </a:moveTo>
                  <a:lnTo>
                    <a:pt x="8000" y="8000"/>
                  </a:lnTo>
                  <a:lnTo>
                    <a:pt x="0" y="39877"/>
                  </a:lnTo>
                  <a:lnTo>
                    <a:pt x="39877" y="0"/>
                  </a:lnTo>
                  <a:close/>
                </a:path>
              </a:pathLst>
            </a:custGeom>
            <a:solidFill>
              <a:srgbClr val="C3C3C3"/>
            </a:solidFill>
          </p:spPr>
          <p:txBody>
            <a:bodyPr wrap="square" lIns="0" tIns="0" rIns="0" bIns="0" rtlCol="0"/>
            <a:lstStyle/>
            <a:p>
              <a:endParaRPr/>
            </a:p>
          </p:txBody>
        </p:sp>
        <p:sp>
          <p:nvSpPr>
            <p:cNvPr id="118" name="object 118"/>
            <p:cNvSpPr/>
            <p:nvPr/>
          </p:nvSpPr>
          <p:spPr>
            <a:xfrm>
              <a:off x="8004047" y="2881883"/>
              <a:ext cx="554990" cy="239395"/>
            </a:xfrm>
            <a:custGeom>
              <a:avLst/>
              <a:gdLst/>
              <a:ahLst/>
              <a:cxnLst/>
              <a:rect l="l" t="t" r="r" b="b"/>
              <a:pathLst>
                <a:path w="554990" h="239394">
                  <a:moveTo>
                    <a:pt x="514857" y="239267"/>
                  </a:moveTo>
                  <a:lnTo>
                    <a:pt x="522858" y="207390"/>
                  </a:lnTo>
                  <a:lnTo>
                    <a:pt x="554735" y="199389"/>
                  </a:lnTo>
                  <a:lnTo>
                    <a:pt x="514857" y="239267"/>
                  </a:lnTo>
                  <a:lnTo>
                    <a:pt x="0" y="239267"/>
                  </a:lnTo>
                  <a:lnTo>
                    <a:pt x="0" y="0"/>
                  </a:lnTo>
                  <a:lnTo>
                    <a:pt x="554735" y="0"/>
                  </a:lnTo>
                  <a:lnTo>
                    <a:pt x="554735" y="199389"/>
                  </a:lnTo>
                </a:path>
              </a:pathLst>
            </a:custGeom>
            <a:ln w="12700">
              <a:solidFill>
                <a:srgbClr val="7E7E7E"/>
              </a:solidFill>
            </a:ln>
          </p:spPr>
          <p:txBody>
            <a:bodyPr wrap="square" lIns="0" tIns="0" rIns="0" bIns="0" rtlCol="0"/>
            <a:lstStyle/>
            <a:p>
              <a:endParaRPr/>
            </a:p>
          </p:txBody>
        </p:sp>
      </p:grpSp>
      <p:sp>
        <p:nvSpPr>
          <p:cNvPr id="119" name="object 119"/>
          <p:cNvSpPr txBox="1"/>
          <p:nvPr/>
        </p:nvSpPr>
        <p:spPr>
          <a:xfrm>
            <a:off x="7940167" y="2611627"/>
            <a:ext cx="716280" cy="459740"/>
          </a:xfrm>
          <a:prstGeom prst="rect">
            <a:avLst/>
          </a:prstGeom>
        </p:spPr>
        <p:txBody>
          <a:bodyPr vert="horz" wrap="square" lIns="0" tIns="13335" rIns="0" bIns="0" rtlCol="0">
            <a:spAutoFit/>
          </a:bodyPr>
          <a:lstStyle/>
          <a:p>
            <a:pPr marL="1270" algn="ctr">
              <a:lnSpc>
                <a:spcPts val="960"/>
              </a:lnSpc>
              <a:spcBef>
                <a:spcPts val="105"/>
              </a:spcBef>
            </a:pPr>
            <a:r>
              <a:rPr sz="800" spc="-15" dirty="0">
                <a:solidFill>
                  <a:srgbClr val="1A1A1A"/>
                </a:solidFill>
                <a:latin typeface="Meiryo UI"/>
                <a:cs typeface="Meiryo UI"/>
              </a:rPr>
              <a:t>調達部品</a:t>
            </a:r>
            <a:endParaRPr sz="800">
              <a:latin typeface="Meiryo UI"/>
              <a:cs typeface="Meiryo UI"/>
            </a:endParaRPr>
          </a:p>
          <a:p>
            <a:pPr algn="ctr">
              <a:lnSpc>
                <a:spcPts val="1080"/>
              </a:lnSpc>
            </a:pPr>
            <a:r>
              <a:rPr sz="900" spc="-20" dirty="0">
                <a:solidFill>
                  <a:srgbClr val="1A1A1A"/>
                </a:solidFill>
                <a:latin typeface="Meiryo UI"/>
                <a:cs typeface="Meiryo UI"/>
              </a:rPr>
              <a:t>トレース識別子</a:t>
            </a:r>
            <a:endParaRPr sz="900">
              <a:latin typeface="Meiryo UI"/>
              <a:cs typeface="Meiryo UI"/>
            </a:endParaRPr>
          </a:p>
          <a:p>
            <a:pPr marR="109855" algn="ctr">
              <a:lnSpc>
                <a:spcPct val="100000"/>
              </a:lnSpc>
              <a:spcBef>
                <a:spcPts val="415"/>
              </a:spcBef>
            </a:pPr>
            <a:r>
              <a:rPr sz="800" spc="-10" dirty="0">
                <a:solidFill>
                  <a:srgbClr val="1A1A1A"/>
                </a:solidFill>
                <a:latin typeface="Meiryo UI"/>
                <a:cs typeface="Meiryo UI"/>
              </a:rPr>
              <a:t>活：</a:t>
            </a:r>
            <a:r>
              <a:rPr sz="800" spc="-20" dirty="0">
                <a:solidFill>
                  <a:srgbClr val="1A1A1A"/>
                </a:solidFill>
                <a:latin typeface="Meiryo UI"/>
                <a:cs typeface="Meiryo UI"/>
              </a:rPr>
              <a:t>1kg</a:t>
            </a:r>
            <a:endParaRPr sz="800">
              <a:latin typeface="Meiryo UI"/>
              <a:cs typeface="Meiryo UI"/>
            </a:endParaRPr>
          </a:p>
        </p:txBody>
      </p:sp>
      <p:grpSp>
        <p:nvGrpSpPr>
          <p:cNvPr id="120" name="object 120"/>
          <p:cNvGrpSpPr/>
          <p:nvPr/>
        </p:nvGrpSpPr>
        <p:grpSpPr>
          <a:xfrm>
            <a:off x="7997697" y="3439414"/>
            <a:ext cx="567690" cy="232410"/>
            <a:chOff x="7997697" y="3439414"/>
            <a:chExt cx="567690" cy="232410"/>
          </a:xfrm>
        </p:grpSpPr>
        <p:sp>
          <p:nvSpPr>
            <p:cNvPr id="121" name="object 121"/>
            <p:cNvSpPr/>
            <p:nvPr/>
          </p:nvSpPr>
          <p:spPr>
            <a:xfrm>
              <a:off x="8004047" y="3445764"/>
              <a:ext cx="554990" cy="219710"/>
            </a:xfrm>
            <a:custGeom>
              <a:avLst/>
              <a:gdLst/>
              <a:ahLst/>
              <a:cxnLst/>
              <a:rect l="l" t="t" r="r" b="b"/>
              <a:pathLst>
                <a:path w="554990" h="219710">
                  <a:moveTo>
                    <a:pt x="554735" y="0"/>
                  </a:moveTo>
                  <a:lnTo>
                    <a:pt x="0" y="0"/>
                  </a:lnTo>
                  <a:lnTo>
                    <a:pt x="0" y="219456"/>
                  </a:lnTo>
                  <a:lnTo>
                    <a:pt x="518159" y="219456"/>
                  </a:lnTo>
                  <a:lnTo>
                    <a:pt x="554735" y="182880"/>
                  </a:lnTo>
                  <a:lnTo>
                    <a:pt x="554735" y="0"/>
                  </a:lnTo>
                  <a:close/>
                </a:path>
              </a:pathLst>
            </a:custGeom>
            <a:solidFill>
              <a:srgbClr val="F1F1F1"/>
            </a:solidFill>
          </p:spPr>
          <p:txBody>
            <a:bodyPr wrap="square" lIns="0" tIns="0" rIns="0" bIns="0" rtlCol="0"/>
            <a:lstStyle/>
            <a:p>
              <a:endParaRPr/>
            </a:p>
          </p:txBody>
        </p:sp>
        <p:sp>
          <p:nvSpPr>
            <p:cNvPr id="122" name="object 122"/>
            <p:cNvSpPr/>
            <p:nvPr/>
          </p:nvSpPr>
          <p:spPr>
            <a:xfrm>
              <a:off x="8522207" y="3628644"/>
              <a:ext cx="36830" cy="36830"/>
            </a:xfrm>
            <a:custGeom>
              <a:avLst/>
              <a:gdLst/>
              <a:ahLst/>
              <a:cxnLst/>
              <a:rect l="l" t="t" r="r" b="b"/>
              <a:pathLst>
                <a:path w="36829" h="36829">
                  <a:moveTo>
                    <a:pt x="36575" y="0"/>
                  </a:moveTo>
                  <a:lnTo>
                    <a:pt x="7366" y="7365"/>
                  </a:lnTo>
                  <a:lnTo>
                    <a:pt x="0" y="36575"/>
                  </a:lnTo>
                  <a:lnTo>
                    <a:pt x="36575" y="0"/>
                  </a:lnTo>
                  <a:close/>
                </a:path>
              </a:pathLst>
            </a:custGeom>
            <a:solidFill>
              <a:srgbClr val="C3C3C3"/>
            </a:solidFill>
          </p:spPr>
          <p:txBody>
            <a:bodyPr wrap="square" lIns="0" tIns="0" rIns="0" bIns="0" rtlCol="0"/>
            <a:lstStyle/>
            <a:p>
              <a:endParaRPr/>
            </a:p>
          </p:txBody>
        </p:sp>
        <p:sp>
          <p:nvSpPr>
            <p:cNvPr id="123" name="object 123"/>
            <p:cNvSpPr/>
            <p:nvPr/>
          </p:nvSpPr>
          <p:spPr>
            <a:xfrm>
              <a:off x="8004047" y="3445764"/>
              <a:ext cx="554990" cy="219710"/>
            </a:xfrm>
            <a:custGeom>
              <a:avLst/>
              <a:gdLst/>
              <a:ahLst/>
              <a:cxnLst/>
              <a:rect l="l" t="t" r="r" b="b"/>
              <a:pathLst>
                <a:path w="554990" h="219710">
                  <a:moveTo>
                    <a:pt x="518159" y="219456"/>
                  </a:moveTo>
                  <a:lnTo>
                    <a:pt x="525526" y="190246"/>
                  </a:lnTo>
                  <a:lnTo>
                    <a:pt x="554735" y="182880"/>
                  </a:lnTo>
                  <a:lnTo>
                    <a:pt x="518159" y="219456"/>
                  </a:lnTo>
                  <a:lnTo>
                    <a:pt x="0" y="219456"/>
                  </a:lnTo>
                  <a:lnTo>
                    <a:pt x="0" y="0"/>
                  </a:lnTo>
                  <a:lnTo>
                    <a:pt x="554735" y="0"/>
                  </a:lnTo>
                  <a:lnTo>
                    <a:pt x="554735" y="182880"/>
                  </a:lnTo>
                </a:path>
              </a:pathLst>
            </a:custGeom>
            <a:ln w="12700">
              <a:solidFill>
                <a:srgbClr val="7E7E7E"/>
              </a:solidFill>
            </a:ln>
          </p:spPr>
          <p:txBody>
            <a:bodyPr wrap="square" lIns="0" tIns="0" rIns="0" bIns="0" rtlCol="0"/>
            <a:lstStyle/>
            <a:p>
              <a:endParaRPr/>
            </a:p>
          </p:txBody>
        </p:sp>
      </p:grpSp>
      <p:sp>
        <p:nvSpPr>
          <p:cNvPr id="124" name="object 124"/>
          <p:cNvSpPr txBox="1"/>
          <p:nvPr/>
        </p:nvSpPr>
        <p:spPr>
          <a:xfrm>
            <a:off x="8033131" y="3476370"/>
            <a:ext cx="412115" cy="147955"/>
          </a:xfrm>
          <a:prstGeom prst="rect">
            <a:avLst/>
          </a:prstGeom>
        </p:spPr>
        <p:txBody>
          <a:bodyPr vert="horz" wrap="square" lIns="0" tIns="13335" rIns="0" bIns="0" rtlCol="0">
            <a:spAutoFit/>
          </a:bodyPr>
          <a:lstStyle/>
          <a:p>
            <a:pPr marL="12700">
              <a:lnSpc>
                <a:spcPct val="100000"/>
              </a:lnSpc>
              <a:spcBef>
                <a:spcPts val="105"/>
              </a:spcBef>
            </a:pPr>
            <a:r>
              <a:rPr sz="800" spc="-10" dirty="0">
                <a:solidFill>
                  <a:srgbClr val="1A1A1A"/>
                </a:solidFill>
                <a:latin typeface="Meiryo UI"/>
                <a:cs typeface="Meiryo UI"/>
              </a:rPr>
              <a:t>活：</a:t>
            </a:r>
            <a:r>
              <a:rPr sz="800" spc="-20" dirty="0">
                <a:solidFill>
                  <a:srgbClr val="1A1A1A"/>
                </a:solidFill>
                <a:latin typeface="Meiryo UI"/>
                <a:cs typeface="Meiryo UI"/>
              </a:rPr>
              <a:t>1kg</a:t>
            </a:r>
            <a:endParaRPr sz="800">
              <a:latin typeface="Meiryo UI"/>
              <a:cs typeface="Meiryo UI"/>
            </a:endParaRPr>
          </a:p>
        </p:txBody>
      </p:sp>
      <p:grpSp>
        <p:nvGrpSpPr>
          <p:cNvPr id="125" name="object 125"/>
          <p:cNvGrpSpPr/>
          <p:nvPr/>
        </p:nvGrpSpPr>
        <p:grpSpPr>
          <a:xfrm>
            <a:off x="6866890" y="4254753"/>
            <a:ext cx="568960" cy="361950"/>
            <a:chOff x="6866890" y="4254753"/>
            <a:chExt cx="568960" cy="361950"/>
          </a:xfrm>
        </p:grpSpPr>
        <p:sp>
          <p:nvSpPr>
            <p:cNvPr id="126" name="object 126"/>
            <p:cNvSpPr/>
            <p:nvPr/>
          </p:nvSpPr>
          <p:spPr>
            <a:xfrm>
              <a:off x="6873240" y="4261103"/>
              <a:ext cx="556260" cy="349250"/>
            </a:xfrm>
            <a:custGeom>
              <a:avLst/>
              <a:gdLst/>
              <a:ahLst/>
              <a:cxnLst/>
              <a:rect l="l" t="t" r="r" b="b"/>
              <a:pathLst>
                <a:path w="556259" h="349250">
                  <a:moveTo>
                    <a:pt x="556259" y="0"/>
                  </a:moveTo>
                  <a:lnTo>
                    <a:pt x="0" y="0"/>
                  </a:lnTo>
                  <a:lnTo>
                    <a:pt x="0" y="348996"/>
                  </a:lnTo>
                  <a:lnTo>
                    <a:pt x="498093" y="348996"/>
                  </a:lnTo>
                  <a:lnTo>
                    <a:pt x="556259" y="290830"/>
                  </a:lnTo>
                  <a:lnTo>
                    <a:pt x="556259" y="0"/>
                  </a:lnTo>
                  <a:close/>
                </a:path>
              </a:pathLst>
            </a:custGeom>
            <a:solidFill>
              <a:srgbClr val="F1F1F1"/>
            </a:solidFill>
          </p:spPr>
          <p:txBody>
            <a:bodyPr wrap="square" lIns="0" tIns="0" rIns="0" bIns="0" rtlCol="0"/>
            <a:lstStyle/>
            <a:p>
              <a:endParaRPr/>
            </a:p>
          </p:txBody>
        </p:sp>
        <p:sp>
          <p:nvSpPr>
            <p:cNvPr id="127" name="object 127"/>
            <p:cNvSpPr/>
            <p:nvPr/>
          </p:nvSpPr>
          <p:spPr>
            <a:xfrm>
              <a:off x="7371334" y="4551933"/>
              <a:ext cx="58419" cy="58419"/>
            </a:xfrm>
            <a:custGeom>
              <a:avLst/>
              <a:gdLst/>
              <a:ahLst/>
              <a:cxnLst/>
              <a:rect l="l" t="t" r="r" b="b"/>
              <a:pathLst>
                <a:path w="58420" h="58420">
                  <a:moveTo>
                    <a:pt x="58166" y="0"/>
                  </a:moveTo>
                  <a:lnTo>
                    <a:pt x="11684" y="11684"/>
                  </a:lnTo>
                  <a:lnTo>
                    <a:pt x="0" y="58166"/>
                  </a:lnTo>
                  <a:lnTo>
                    <a:pt x="58166" y="0"/>
                  </a:lnTo>
                  <a:close/>
                </a:path>
              </a:pathLst>
            </a:custGeom>
            <a:solidFill>
              <a:srgbClr val="C3C3C3"/>
            </a:solidFill>
          </p:spPr>
          <p:txBody>
            <a:bodyPr wrap="square" lIns="0" tIns="0" rIns="0" bIns="0" rtlCol="0"/>
            <a:lstStyle/>
            <a:p>
              <a:endParaRPr/>
            </a:p>
          </p:txBody>
        </p:sp>
        <p:sp>
          <p:nvSpPr>
            <p:cNvPr id="128" name="object 128"/>
            <p:cNvSpPr/>
            <p:nvPr/>
          </p:nvSpPr>
          <p:spPr>
            <a:xfrm>
              <a:off x="6873240" y="4261103"/>
              <a:ext cx="556260" cy="349250"/>
            </a:xfrm>
            <a:custGeom>
              <a:avLst/>
              <a:gdLst/>
              <a:ahLst/>
              <a:cxnLst/>
              <a:rect l="l" t="t" r="r" b="b"/>
              <a:pathLst>
                <a:path w="556259" h="349250">
                  <a:moveTo>
                    <a:pt x="498093" y="348996"/>
                  </a:moveTo>
                  <a:lnTo>
                    <a:pt x="509777" y="302514"/>
                  </a:lnTo>
                  <a:lnTo>
                    <a:pt x="556259" y="290830"/>
                  </a:lnTo>
                  <a:lnTo>
                    <a:pt x="498093" y="348996"/>
                  </a:lnTo>
                  <a:lnTo>
                    <a:pt x="0" y="348996"/>
                  </a:lnTo>
                  <a:lnTo>
                    <a:pt x="0" y="0"/>
                  </a:lnTo>
                  <a:lnTo>
                    <a:pt x="556259" y="0"/>
                  </a:lnTo>
                  <a:lnTo>
                    <a:pt x="556259" y="290830"/>
                  </a:lnTo>
                </a:path>
              </a:pathLst>
            </a:custGeom>
            <a:ln w="12700">
              <a:solidFill>
                <a:srgbClr val="7E7E7E"/>
              </a:solidFill>
            </a:ln>
          </p:spPr>
          <p:txBody>
            <a:bodyPr wrap="square" lIns="0" tIns="0" rIns="0" bIns="0" rtlCol="0"/>
            <a:lstStyle/>
            <a:p>
              <a:endParaRPr/>
            </a:p>
          </p:txBody>
        </p:sp>
      </p:grpSp>
      <p:sp>
        <p:nvSpPr>
          <p:cNvPr id="129" name="object 129"/>
          <p:cNvSpPr txBox="1"/>
          <p:nvPr/>
        </p:nvSpPr>
        <p:spPr>
          <a:xfrm>
            <a:off x="6778879" y="3979290"/>
            <a:ext cx="716280" cy="487045"/>
          </a:xfrm>
          <a:prstGeom prst="rect">
            <a:avLst/>
          </a:prstGeom>
        </p:spPr>
        <p:txBody>
          <a:bodyPr vert="horz" wrap="square" lIns="0" tIns="12700" rIns="0" bIns="0" rtlCol="0">
            <a:spAutoFit/>
          </a:bodyPr>
          <a:lstStyle/>
          <a:p>
            <a:pPr marL="1270" algn="ctr">
              <a:lnSpc>
                <a:spcPts val="960"/>
              </a:lnSpc>
              <a:spcBef>
                <a:spcPts val="100"/>
              </a:spcBef>
            </a:pPr>
            <a:r>
              <a:rPr sz="800" spc="-25" dirty="0">
                <a:solidFill>
                  <a:srgbClr val="1A1A1A"/>
                </a:solidFill>
                <a:latin typeface="Meiryo UI"/>
                <a:cs typeface="Meiryo UI"/>
              </a:rPr>
              <a:t>製品</a:t>
            </a:r>
            <a:endParaRPr sz="800">
              <a:latin typeface="Meiryo UI"/>
              <a:cs typeface="Meiryo UI"/>
            </a:endParaRPr>
          </a:p>
          <a:p>
            <a:pPr algn="ctr">
              <a:lnSpc>
                <a:spcPts val="1080"/>
              </a:lnSpc>
            </a:pPr>
            <a:r>
              <a:rPr sz="900" spc="-20" dirty="0">
                <a:solidFill>
                  <a:srgbClr val="1A1A1A"/>
                </a:solidFill>
                <a:latin typeface="Meiryo UI"/>
                <a:cs typeface="Meiryo UI"/>
              </a:rPr>
              <a:t>トレース識別子</a:t>
            </a:r>
            <a:endParaRPr sz="900">
              <a:latin typeface="Meiryo UI"/>
              <a:cs typeface="Meiryo UI"/>
            </a:endParaRPr>
          </a:p>
          <a:p>
            <a:pPr marL="7620" algn="ctr">
              <a:lnSpc>
                <a:spcPct val="100000"/>
              </a:lnSpc>
              <a:spcBef>
                <a:spcPts val="635"/>
              </a:spcBef>
            </a:pPr>
            <a:r>
              <a:rPr sz="800" spc="-5" dirty="0">
                <a:solidFill>
                  <a:srgbClr val="1A1A1A"/>
                </a:solidFill>
                <a:latin typeface="Meiryo UI"/>
                <a:cs typeface="Meiryo UI"/>
              </a:rPr>
              <a:t>自：</a:t>
            </a:r>
            <a:r>
              <a:rPr sz="800" spc="-10" dirty="0">
                <a:solidFill>
                  <a:srgbClr val="1A1A1A"/>
                </a:solidFill>
                <a:latin typeface="Meiryo UI"/>
                <a:cs typeface="Meiryo UI"/>
              </a:rPr>
              <a:t>3.7kg</a:t>
            </a:r>
            <a:endParaRPr sz="800">
              <a:latin typeface="Meiryo UI"/>
              <a:cs typeface="Meiryo UI"/>
            </a:endParaRPr>
          </a:p>
        </p:txBody>
      </p:sp>
      <p:sp>
        <p:nvSpPr>
          <p:cNvPr id="130" name="object 130"/>
          <p:cNvSpPr txBox="1"/>
          <p:nvPr/>
        </p:nvSpPr>
        <p:spPr>
          <a:xfrm>
            <a:off x="6885558" y="4439488"/>
            <a:ext cx="511175" cy="148590"/>
          </a:xfrm>
          <a:prstGeom prst="rect">
            <a:avLst/>
          </a:prstGeom>
        </p:spPr>
        <p:txBody>
          <a:bodyPr vert="horz" wrap="square" lIns="0" tIns="13335" rIns="0" bIns="0" rtlCol="0">
            <a:spAutoFit/>
          </a:bodyPr>
          <a:lstStyle/>
          <a:p>
            <a:pPr marL="12700">
              <a:lnSpc>
                <a:spcPct val="100000"/>
              </a:lnSpc>
              <a:spcBef>
                <a:spcPts val="105"/>
              </a:spcBef>
            </a:pPr>
            <a:r>
              <a:rPr sz="800" spc="-10" dirty="0">
                <a:solidFill>
                  <a:srgbClr val="1A1A1A"/>
                </a:solidFill>
                <a:latin typeface="Meiryo UI"/>
                <a:cs typeface="Meiryo UI"/>
              </a:rPr>
              <a:t>部：1.3kg</a:t>
            </a:r>
            <a:endParaRPr sz="800">
              <a:latin typeface="Meiryo UI"/>
              <a:cs typeface="Meiryo UI"/>
            </a:endParaRPr>
          </a:p>
        </p:txBody>
      </p:sp>
      <p:grpSp>
        <p:nvGrpSpPr>
          <p:cNvPr id="131" name="object 131"/>
          <p:cNvGrpSpPr/>
          <p:nvPr/>
        </p:nvGrpSpPr>
        <p:grpSpPr>
          <a:xfrm>
            <a:off x="7997697" y="4122165"/>
            <a:ext cx="567690" cy="248920"/>
            <a:chOff x="7997697" y="4122165"/>
            <a:chExt cx="567690" cy="248920"/>
          </a:xfrm>
        </p:grpSpPr>
        <p:sp>
          <p:nvSpPr>
            <p:cNvPr id="132" name="object 132"/>
            <p:cNvSpPr/>
            <p:nvPr/>
          </p:nvSpPr>
          <p:spPr>
            <a:xfrm>
              <a:off x="8004047" y="4128515"/>
              <a:ext cx="554990" cy="236220"/>
            </a:xfrm>
            <a:custGeom>
              <a:avLst/>
              <a:gdLst/>
              <a:ahLst/>
              <a:cxnLst/>
              <a:rect l="l" t="t" r="r" b="b"/>
              <a:pathLst>
                <a:path w="554990" h="236220">
                  <a:moveTo>
                    <a:pt x="554735" y="0"/>
                  </a:moveTo>
                  <a:lnTo>
                    <a:pt x="0" y="0"/>
                  </a:lnTo>
                  <a:lnTo>
                    <a:pt x="0" y="236219"/>
                  </a:lnTo>
                  <a:lnTo>
                    <a:pt x="515366" y="236219"/>
                  </a:lnTo>
                  <a:lnTo>
                    <a:pt x="554735" y="196849"/>
                  </a:lnTo>
                  <a:lnTo>
                    <a:pt x="554735" y="0"/>
                  </a:lnTo>
                  <a:close/>
                </a:path>
              </a:pathLst>
            </a:custGeom>
            <a:solidFill>
              <a:srgbClr val="F1F1F1"/>
            </a:solidFill>
          </p:spPr>
          <p:txBody>
            <a:bodyPr wrap="square" lIns="0" tIns="0" rIns="0" bIns="0" rtlCol="0"/>
            <a:lstStyle/>
            <a:p>
              <a:endParaRPr/>
            </a:p>
          </p:txBody>
        </p:sp>
        <p:sp>
          <p:nvSpPr>
            <p:cNvPr id="133" name="object 133"/>
            <p:cNvSpPr/>
            <p:nvPr/>
          </p:nvSpPr>
          <p:spPr>
            <a:xfrm>
              <a:off x="8519413" y="4325365"/>
              <a:ext cx="39370" cy="39370"/>
            </a:xfrm>
            <a:custGeom>
              <a:avLst/>
              <a:gdLst/>
              <a:ahLst/>
              <a:cxnLst/>
              <a:rect l="l" t="t" r="r" b="b"/>
              <a:pathLst>
                <a:path w="39370" h="39370">
                  <a:moveTo>
                    <a:pt x="39369" y="0"/>
                  </a:moveTo>
                  <a:lnTo>
                    <a:pt x="7874" y="7873"/>
                  </a:lnTo>
                  <a:lnTo>
                    <a:pt x="0" y="39369"/>
                  </a:lnTo>
                  <a:lnTo>
                    <a:pt x="39369" y="0"/>
                  </a:lnTo>
                  <a:close/>
                </a:path>
              </a:pathLst>
            </a:custGeom>
            <a:solidFill>
              <a:srgbClr val="C3C3C3"/>
            </a:solidFill>
          </p:spPr>
          <p:txBody>
            <a:bodyPr wrap="square" lIns="0" tIns="0" rIns="0" bIns="0" rtlCol="0"/>
            <a:lstStyle/>
            <a:p>
              <a:endParaRPr/>
            </a:p>
          </p:txBody>
        </p:sp>
        <p:sp>
          <p:nvSpPr>
            <p:cNvPr id="134" name="object 134"/>
            <p:cNvSpPr/>
            <p:nvPr/>
          </p:nvSpPr>
          <p:spPr>
            <a:xfrm>
              <a:off x="8004047" y="4128515"/>
              <a:ext cx="554990" cy="236220"/>
            </a:xfrm>
            <a:custGeom>
              <a:avLst/>
              <a:gdLst/>
              <a:ahLst/>
              <a:cxnLst/>
              <a:rect l="l" t="t" r="r" b="b"/>
              <a:pathLst>
                <a:path w="554990" h="236220">
                  <a:moveTo>
                    <a:pt x="515366" y="236219"/>
                  </a:moveTo>
                  <a:lnTo>
                    <a:pt x="523240" y="204723"/>
                  </a:lnTo>
                  <a:lnTo>
                    <a:pt x="554735" y="196849"/>
                  </a:lnTo>
                  <a:lnTo>
                    <a:pt x="515366" y="236219"/>
                  </a:lnTo>
                  <a:lnTo>
                    <a:pt x="0" y="236219"/>
                  </a:lnTo>
                  <a:lnTo>
                    <a:pt x="0" y="0"/>
                  </a:lnTo>
                  <a:lnTo>
                    <a:pt x="554735" y="0"/>
                  </a:lnTo>
                  <a:lnTo>
                    <a:pt x="554735" y="196849"/>
                  </a:lnTo>
                </a:path>
              </a:pathLst>
            </a:custGeom>
            <a:ln w="12700">
              <a:solidFill>
                <a:srgbClr val="7E7E7E"/>
              </a:solidFill>
            </a:ln>
          </p:spPr>
          <p:txBody>
            <a:bodyPr wrap="square" lIns="0" tIns="0" rIns="0" bIns="0" rtlCol="0"/>
            <a:lstStyle/>
            <a:p>
              <a:endParaRPr/>
            </a:p>
          </p:txBody>
        </p:sp>
      </p:grpSp>
      <p:graphicFrame>
        <p:nvGraphicFramePr>
          <p:cNvPr id="135" name="object 135"/>
          <p:cNvGraphicFramePr>
            <a:graphicFrameLocks noGrp="1"/>
          </p:cNvGraphicFramePr>
          <p:nvPr/>
        </p:nvGraphicFramePr>
        <p:xfrm>
          <a:off x="7520940" y="3941000"/>
          <a:ext cx="1165860" cy="709930"/>
        </p:xfrm>
        <a:graphic>
          <a:graphicData uri="http://schemas.openxmlformats.org/drawingml/2006/table">
            <a:tbl>
              <a:tblPr firstRow="1" bandRow="1">
                <a:tableStyleId>{2D5ABB26-0587-4C30-8999-92F81FD0307C}</a:tableStyleId>
              </a:tblPr>
              <a:tblGrid>
                <a:gridCol w="195580">
                  <a:extLst>
                    <a:ext uri="{9D8B030D-6E8A-4147-A177-3AD203B41FA5}">
                      <a16:colId xmlns:a16="http://schemas.microsoft.com/office/drawing/2014/main" val="20000"/>
                    </a:ext>
                  </a:extLst>
                </a:gridCol>
                <a:gridCol w="195580">
                  <a:extLst>
                    <a:ext uri="{9D8B030D-6E8A-4147-A177-3AD203B41FA5}">
                      <a16:colId xmlns:a16="http://schemas.microsoft.com/office/drawing/2014/main" val="20001"/>
                    </a:ext>
                  </a:extLst>
                </a:gridCol>
                <a:gridCol w="774700">
                  <a:extLst>
                    <a:ext uri="{9D8B030D-6E8A-4147-A177-3AD203B41FA5}">
                      <a16:colId xmlns:a16="http://schemas.microsoft.com/office/drawing/2014/main" val="20002"/>
                    </a:ext>
                  </a:extLst>
                </a:gridCol>
              </a:tblGrid>
              <a:tr h="221615">
                <a:tc gridSpan="2">
                  <a:txBody>
                    <a:bodyPr/>
                    <a:lstStyle/>
                    <a:p>
                      <a:pPr marR="31750" algn="r">
                        <a:lnSpc>
                          <a:spcPct val="100000"/>
                        </a:lnSpc>
                        <a:spcBef>
                          <a:spcPts val="225"/>
                        </a:spcBef>
                      </a:pPr>
                      <a:r>
                        <a:rPr sz="1050" spc="-50" dirty="0">
                          <a:solidFill>
                            <a:srgbClr val="1A1A1A"/>
                          </a:solidFill>
                          <a:latin typeface="Meiryo UI"/>
                          <a:cs typeface="Meiryo UI"/>
                        </a:rPr>
                        <a:t>1</a:t>
                      </a:r>
                      <a:endParaRPr sz="1050">
                        <a:latin typeface="Meiryo UI"/>
                        <a:cs typeface="Meiryo UI"/>
                      </a:endParaRPr>
                    </a:p>
                  </a:txBody>
                  <a:tcPr marL="0" marR="0" marT="28575" marB="0">
                    <a:lnR w="12700">
                      <a:solidFill>
                        <a:srgbClr val="C55A11"/>
                      </a:solidFill>
                      <a:prstDash val="solid"/>
                    </a:lnR>
                    <a:lnB w="9525">
                      <a:solidFill>
                        <a:srgbClr val="00AFEF"/>
                      </a:solidFill>
                      <a:prstDash val="solid"/>
                    </a:lnB>
                  </a:tcPr>
                </a:tc>
                <a:tc hMerge="1">
                  <a:txBody>
                    <a:bodyPr/>
                    <a:lstStyle/>
                    <a:p>
                      <a:endParaRPr/>
                    </a:p>
                  </a:txBody>
                  <a:tcPr marL="0" marR="0" marT="0" marB="0"/>
                </a:tc>
                <a:tc>
                  <a:txBody>
                    <a:bodyPr/>
                    <a:lstStyle/>
                    <a:p>
                      <a:pPr algn="ctr">
                        <a:lnSpc>
                          <a:spcPct val="100000"/>
                        </a:lnSpc>
                        <a:spcBef>
                          <a:spcPts val="360"/>
                        </a:spcBef>
                      </a:pPr>
                      <a:r>
                        <a:rPr sz="800" spc="-10" dirty="0">
                          <a:solidFill>
                            <a:srgbClr val="1A1A1A"/>
                          </a:solidFill>
                          <a:latin typeface="Meiryo UI"/>
                          <a:cs typeface="Meiryo UI"/>
                        </a:rPr>
                        <a:t>自社開発部品</a:t>
                      </a:r>
                      <a:endParaRPr sz="800">
                        <a:latin typeface="Meiryo UI"/>
                        <a:cs typeface="Meiryo UI"/>
                      </a:endParaRPr>
                    </a:p>
                  </a:txBody>
                  <a:tcPr marL="0" marR="0" marB="0">
                    <a:lnL w="12700">
                      <a:solidFill>
                        <a:srgbClr val="C55A11"/>
                      </a:solidFill>
                      <a:prstDash val="solid"/>
                    </a:lnL>
                    <a:lnT w="12700">
                      <a:solidFill>
                        <a:srgbClr val="C55A11"/>
                      </a:solidFill>
                      <a:prstDash val="solid"/>
                    </a:lnT>
                  </a:tcPr>
                </a:tc>
                <a:extLst>
                  <a:ext uri="{0D108BD9-81ED-4DB2-BD59-A6C34878D82A}">
                    <a16:rowId xmlns:a16="http://schemas.microsoft.com/office/drawing/2014/main" val="10000"/>
                  </a:ext>
                </a:extLst>
              </a:tr>
              <a:tr h="222885">
                <a:tc rowSpan="2">
                  <a:txBody>
                    <a:bodyPr/>
                    <a:lstStyle/>
                    <a:p>
                      <a:pPr>
                        <a:lnSpc>
                          <a:spcPct val="100000"/>
                        </a:lnSpc>
                      </a:pPr>
                      <a:endParaRPr sz="1000">
                        <a:latin typeface="Times New Roman"/>
                        <a:cs typeface="Times New Roman"/>
                      </a:endParaRPr>
                    </a:p>
                  </a:txBody>
                  <a:tcPr marL="0" marR="0" marT="0" marB="0">
                    <a:lnR w="9525">
                      <a:solidFill>
                        <a:srgbClr val="00AFEF"/>
                      </a:solidFill>
                      <a:prstDash val="solid"/>
                    </a:lnR>
                    <a:lnT w="9525">
                      <a:solidFill>
                        <a:srgbClr val="00AFEF"/>
                      </a:solidFill>
                      <a:prstDash val="solid"/>
                    </a:lnT>
                  </a:tcPr>
                </a:tc>
                <a:tc>
                  <a:txBody>
                    <a:bodyPr/>
                    <a:lstStyle/>
                    <a:p>
                      <a:pPr>
                        <a:lnSpc>
                          <a:spcPct val="100000"/>
                        </a:lnSpc>
                      </a:pPr>
                      <a:endParaRPr sz="1000">
                        <a:latin typeface="Times New Roman"/>
                        <a:cs typeface="Times New Roman"/>
                      </a:endParaRPr>
                    </a:p>
                  </a:txBody>
                  <a:tcPr marL="0" marR="0" marT="0" marB="0">
                    <a:lnL w="9525">
                      <a:solidFill>
                        <a:srgbClr val="00AFEF"/>
                      </a:solidFill>
                      <a:prstDash val="solid"/>
                    </a:lnL>
                    <a:lnR w="12700">
                      <a:solidFill>
                        <a:srgbClr val="C55A11"/>
                      </a:solidFill>
                      <a:prstDash val="solid"/>
                    </a:lnR>
                    <a:lnT w="9525">
                      <a:solidFill>
                        <a:srgbClr val="00AFEF"/>
                      </a:solidFill>
                      <a:prstDash val="solid"/>
                    </a:lnT>
                  </a:tcPr>
                </a:tc>
                <a:tc>
                  <a:txBody>
                    <a:bodyPr/>
                    <a:lstStyle/>
                    <a:p>
                      <a:pPr marR="29845" algn="ctr">
                        <a:lnSpc>
                          <a:spcPct val="100000"/>
                        </a:lnSpc>
                        <a:spcBef>
                          <a:spcPts val="204"/>
                        </a:spcBef>
                      </a:pPr>
                      <a:r>
                        <a:rPr sz="800" spc="-5" dirty="0">
                          <a:solidFill>
                            <a:srgbClr val="1A1A1A"/>
                          </a:solidFill>
                          <a:latin typeface="Meiryo UI"/>
                          <a:cs typeface="Meiryo UI"/>
                        </a:rPr>
                        <a:t>自：</a:t>
                      </a:r>
                      <a:r>
                        <a:rPr sz="800" spc="-10" dirty="0">
                          <a:solidFill>
                            <a:srgbClr val="1A1A1A"/>
                          </a:solidFill>
                          <a:latin typeface="Meiryo UI"/>
                          <a:cs typeface="Meiryo UI"/>
                        </a:rPr>
                        <a:t>1.0kg</a:t>
                      </a:r>
                      <a:endParaRPr sz="800">
                        <a:latin typeface="Meiryo UI"/>
                        <a:cs typeface="Meiryo UI"/>
                      </a:endParaRPr>
                    </a:p>
                  </a:txBody>
                  <a:tcPr marL="0" marR="0" marT="26034" marB="0">
                    <a:lnL w="12700">
                      <a:solidFill>
                        <a:srgbClr val="C55A11"/>
                      </a:solidFill>
                      <a:prstDash val="solid"/>
                    </a:lnL>
                    <a:lnB w="12700">
                      <a:solidFill>
                        <a:srgbClr val="C55A11"/>
                      </a:solidFill>
                      <a:prstDash val="solid"/>
                    </a:lnB>
                  </a:tcPr>
                </a:tc>
                <a:extLst>
                  <a:ext uri="{0D108BD9-81ED-4DB2-BD59-A6C34878D82A}">
                    <a16:rowId xmlns:a16="http://schemas.microsoft.com/office/drawing/2014/main" val="10001"/>
                  </a:ext>
                </a:extLst>
              </a:tr>
              <a:tr h="265430">
                <a:tc vMerge="1">
                  <a:txBody>
                    <a:bodyPr/>
                    <a:lstStyle/>
                    <a:p>
                      <a:endParaRPr/>
                    </a:p>
                  </a:txBody>
                  <a:tcPr marL="0" marR="0" marT="0" marB="0">
                    <a:lnR w="9525">
                      <a:solidFill>
                        <a:srgbClr val="00AFEF"/>
                      </a:solidFill>
                      <a:prstDash val="solid"/>
                    </a:lnR>
                    <a:lnT w="9525">
                      <a:solidFill>
                        <a:srgbClr val="00AFEF"/>
                      </a:solidFill>
                      <a:prstDash val="solid"/>
                    </a:lnT>
                  </a:tcPr>
                </a:tc>
                <a:tc gridSpan="2">
                  <a:txBody>
                    <a:bodyPr/>
                    <a:lstStyle/>
                    <a:p>
                      <a:pPr>
                        <a:lnSpc>
                          <a:spcPct val="100000"/>
                        </a:lnSpc>
                      </a:pPr>
                      <a:endParaRPr sz="1000">
                        <a:latin typeface="Times New Roman"/>
                        <a:cs typeface="Times New Roman"/>
                      </a:endParaRPr>
                    </a:p>
                  </a:txBody>
                  <a:tcPr marL="0" marR="0" marT="0" marB="0">
                    <a:lnL w="9525">
                      <a:solidFill>
                        <a:srgbClr val="00AFEF"/>
                      </a:solidFill>
                      <a:prstDash val="solid"/>
                    </a:lnL>
                    <a:lnB w="9525">
                      <a:solidFill>
                        <a:srgbClr val="00AFEF"/>
                      </a:solidFill>
                      <a:prstDash val="solid"/>
                    </a:lnB>
                  </a:tcPr>
                </a:tc>
                <a:tc hMerge="1">
                  <a:txBody>
                    <a:bodyPr/>
                    <a:lstStyle/>
                    <a:p>
                      <a:endParaRPr/>
                    </a:p>
                  </a:txBody>
                  <a:tcPr marL="0" marR="0" marT="0" marB="0"/>
                </a:tc>
                <a:extLst>
                  <a:ext uri="{0D108BD9-81ED-4DB2-BD59-A6C34878D82A}">
                    <a16:rowId xmlns:a16="http://schemas.microsoft.com/office/drawing/2014/main" val="10002"/>
                  </a:ext>
                </a:extLst>
              </a:tr>
            </a:tbl>
          </a:graphicData>
        </a:graphic>
      </p:graphicFrame>
      <p:grpSp>
        <p:nvGrpSpPr>
          <p:cNvPr id="136" name="object 136"/>
          <p:cNvGrpSpPr/>
          <p:nvPr/>
        </p:nvGrpSpPr>
        <p:grpSpPr>
          <a:xfrm>
            <a:off x="7997697" y="4734814"/>
            <a:ext cx="567690" cy="258445"/>
            <a:chOff x="7997697" y="4734814"/>
            <a:chExt cx="567690" cy="258445"/>
          </a:xfrm>
        </p:grpSpPr>
        <p:sp>
          <p:nvSpPr>
            <p:cNvPr id="137" name="object 137"/>
            <p:cNvSpPr/>
            <p:nvPr/>
          </p:nvSpPr>
          <p:spPr>
            <a:xfrm>
              <a:off x="8004047" y="4741164"/>
              <a:ext cx="554990" cy="245745"/>
            </a:xfrm>
            <a:custGeom>
              <a:avLst/>
              <a:gdLst/>
              <a:ahLst/>
              <a:cxnLst/>
              <a:rect l="l" t="t" r="r" b="b"/>
              <a:pathLst>
                <a:path w="554990" h="245745">
                  <a:moveTo>
                    <a:pt x="554735" y="0"/>
                  </a:moveTo>
                  <a:lnTo>
                    <a:pt x="0" y="0"/>
                  </a:lnTo>
                  <a:lnTo>
                    <a:pt x="0" y="245363"/>
                  </a:lnTo>
                  <a:lnTo>
                    <a:pt x="513842" y="245363"/>
                  </a:lnTo>
                  <a:lnTo>
                    <a:pt x="554735" y="204469"/>
                  </a:lnTo>
                  <a:lnTo>
                    <a:pt x="554735" y="0"/>
                  </a:lnTo>
                  <a:close/>
                </a:path>
              </a:pathLst>
            </a:custGeom>
            <a:solidFill>
              <a:srgbClr val="F1F1F1"/>
            </a:solidFill>
          </p:spPr>
          <p:txBody>
            <a:bodyPr wrap="square" lIns="0" tIns="0" rIns="0" bIns="0" rtlCol="0"/>
            <a:lstStyle/>
            <a:p>
              <a:endParaRPr/>
            </a:p>
          </p:txBody>
        </p:sp>
        <p:sp>
          <p:nvSpPr>
            <p:cNvPr id="138" name="object 138"/>
            <p:cNvSpPr/>
            <p:nvPr/>
          </p:nvSpPr>
          <p:spPr>
            <a:xfrm>
              <a:off x="8517889" y="4945634"/>
              <a:ext cx="41275" cy="41275"/>
            </a:xfrm>
            <a:custGeom>
              <a:avLst/>
              <a:gdLst/>
              <a:ahLst/>
              <a:cxnLst/>
              <a:rect l="l" t="t" r="r" b="b"/>
              <a:pathLst>
                <a:path w="41275" h="41275">
                  <a:moveTo>
                    <a:pt x="40893" y="0"/>
                  </a:moveTo>
                  <a:lnTo>
                    <a:pt x="8127" y="8128"/>
                  </a:lnTo>
                  <a:lnTo>
                    <a:pt x="0" y="40894"/>
                  </a:lnTo>
                  <a:lnTo>
                    <a:pt x="40893" y="0"/>
                  </a:lnTo>
                  <a:close/>
                </a:path>
              </a:pathLst>
            </a:custGeom>
            <a:solidFill>
              <a:srgbClr val="C3C3C3"/>
            </a:solidFill>
          </p:spPr>
          <p:txBody>
            <a:bodyPr wrap="square" lIns="0" tIns="0" rIns="0" bIns="0" rtlCol="0"/>
            <a:lstStyle/>
            <a:p>
              <a:endParaRPr/>
            </a:p>
          </p:txBody>
        </p:sp>
        <p:sp>
          <p:nvSpPr>
            <p:cNvPr id="139" name="object 139"/>
            <p:cNvSpPr/>
            <p:nvPr/>
          </p:nvSpPr>
          <p:spPr>
            <a:xfrm>
              <a:off x="8004047" y="4741164"/>
              <a:ext cx="554990" cy="245745"/>
            </a:xfrm>
            <a:custGeom>
              <a:avLst/>
              <a:gdLst/>
              <a:ahLst/>
              <a:cxnLst/>
              <a:rect l="l" t="t" r="r" b="b"/>
              <a:pathLst>
                <a:path w="554990" h="245745">
                  <a:moveTo>
                    <a:pt x="513842" y="245363"/>
                  </a:moveTo>
                  <a:lnTo>
                    <a:pt x="521970" y="212598"/>
                  </a:lnTo>
                  <a:lnTo>
                    <a:pt x="554735" y="204469"/>
                  </a:lnTo>
                  <a:lnTo>
                    <a:pt x="513842" y="245363"/>
                  </a:lnTo>
                  <a:lnTo>
                    <a:pt x="0" y="245363"/>
                  </a:lnTo>
                  <a:lnTo>
                    <a:pt x="0" y="0"/>
                  </a:lnTo>
                  <a:lnTo>
                    <a:pt x="554735" y="0"/>
                  </a:lnTo>
                  <a:lnTo>
                    <a:pt x="554735" y="204469"/>
                  </a:lnTo>
                </a:path>
              </a:pathLst>
            </a:custGeom>
            <a:ln w="12700">
              <a:solidFill>
                <a:srgbClr val="7E7E7E"/>
              </a:solidFill>
            </a:ln>
          </p:spPr>
          <p:txBody>
            <a:bodyPr wrap="square" lIns="0" tIns="0" rIns="0" bIns="0" rtlCol="0"/>
            <a:lstStyle/>
            <a:p>
              <a:endParaRPr/>
            </a:p>
          </p:txBody>
        </p:sp>
      </p:grpSp>
      <p:sp>
        <p:nvSpPr>
          <p:cNvPr id="140" name="object 140"/>
          <p:cNvSpPr txBox="1"/>
          <p:nvPr/>
        </p:nvSpPr>
        <p:spPr>
          <a:xfrm>
            <a:off x="8021573" y="4801361"/>
            <a:ext cx="511175" cy="147955"/>
          </a:xfrm>
          <a:prstGeom prst="rect">
            <a:avLst/>
          </a:prstGeom>
        </p:spPr>
        <p:txBody>
          <a:bodyPr vert="horz" wrap="square" lIns="0" tIns="12700" rIns="0" bIns="0" rtlCol="0">
            <a:spAutoFit/>
          </a:bodyPr>
          <a:lstStyle/>
          <a:p>
            <a:pPr marL="12700">
              <a:lnSpc>
                <a:spcPct val="100000"/>
              </a:lnSpc>
              <a:spcBef>
                <a:spcPts val="100"/>
              </a:spcBef>
            </a:pPr>
            <a:r>
              <a:rPr sz="800" spc="-5" dirty="0">
                <a:solidFill>
                  <a:srgbClr val="1A1A1A"/>
                </a:solidFill>
                <a:latin typeface="Meiryo UI"/>
                <a:cs typeface="Meiryo UI"/>
              </a:rPr>
              <a:t>活：</a:t>
            </a:r>
            <a:r>
              <a:rPr sz="800" spc="-10" dirty="0">
                <a:solidFill>
                  <a:srgbClr val="1A1A1A"/>
                </a:solidFill>
                <a:latin typeface="Meiryo UI"/>
                <a:cs typeface="Meiryo UI"/>
              </a:rPr>
              <a:t>1.5kg</a:t>
            </a:r>
            <a:endParaRPr sz="800">
              <a:latin typeface="Meiryo UI"/>
              <a:cs typeface="Meiryo UI"/>
            </a:endParaRPr>
          </a:p>
        </p:txBody>
      </p:sp>
      <p:grpSp>
        <p:nvGrpSpPr>
          <p:cNvPr id="141" name="object 141"/>
          <p:cNvGrpSpPr/>
          <p:nvPr/>
        </p:nvGrpSpPr>
        <p:grpSpPr>
          <a:xfrm>
            <a:off x="9856978" y="1813496"/>
            <a:ext cx="733425" cy="256540"/>
            <a:chOff x="9856978" y="1813496"/>
            <a:chExt cx="733425" cy="256540"/>
          </a:xfrm>
        </p:grpSpPr>
        <p:sp>
          <p:nvSpPr>
            <p:cNvPr id="142" name="object 142"/>
            <p:cNvSpPr/>
            <p:nvPr/>
          </p:nvSpPr>
          <p:spPr>
            <a:xfrm>
              <a:off x="9863328" y="1828799"/>
              <a:ext cx="554990" cy="234950"/>
            </a:xfrm>
            <a:custGeom>
              <a:avLst/>
              <a:gdLst/>
              <a:ahLst/>
              <a:cxnLst/>
              <a:rect l="l" t="t" r="r" b="b"/>
              <a:pathLst>
                <a:path w="554990" h="234950">
                  <a:moveTo>
                    <a:pt x="554736" y="0"/>
                  </a:moveTo>
                  <a:lnTo>
                    <a:pt x="0" y="0"/>
                  </a:lnTo>
                  <a:lnTo>
                    <a:pt x="0" y="234696"/>
                  </a:lnTo>
                  <a:lnTo>
                    <a:pt x="515620" y="234696"/>
                  </a:lnTo>
                  <a:lnTo>
                    <a:pt x="554736" y="195579"/>
                  </a:lnTo>
                  <a:lnTo>
                    <a:pt x="554736" y="0"/>
                  </a:lnTo>
                  <a:close/>
                </a:path>
              </a:pathLst>
            </a:custGeom>
            <a:solidFill>
              <a:srgbClr val="F1F1F1"/>
            </a:solidFill>
          </p:spPr>
          <p:txBody>
            <a:bodyPr wrap="square" lIns="0" tIns="0" rIns="0" bIns="0" rtlCol="0"/>
            <a:lstStyle/>
            <a:p>
              <a:endParaRPr/>
            </a:p>
          </p:txBody>
        </p:sp>
        <p:sp>
          <p:nvSpPr>
            <p:cNvPr id="143" name="object 143"/>
            <p:cNvSpPr/>
            <p:nvPr/>
          </p:nvSpPr>
          <p:spPr>
            <a:xfrm>
              <a:off x="10378948" y="2024379"/>
              <a:ext cx="39370" cy="39370"/>
            </a:xfrm>
            <a:custGeom>
              <a:avLst/>
              <a:gdLst/>
              <a:ahLst/>
              <a:cxnLst/>
              <a:rect l="l" t="t" r="r" b="b"/>
              <a:pathLst>
                <a:path w="39370" h="39369">
                  <a:moveTo>
                    <a:pt x="39116" y="0"/>
                  </a:moveTo>
                  <a:lnTo>
                    <a:pt x="7874" y="7874"/>
                  </a:lnTo>
                  <a:lnTo>
                    <a:pt x="0" y="39116"/>
                  </a:lnTo>
                  <a:lnTo>
                    <a:pt x="39116" y="0"/>
                  </a:lnTo>
                  <a:close/>
                </a:path>
              </a:pathLst>
            </a:custGeom>
            <a:solidFill>
              <a:srgbClr val="C3C3C3"/>
            </a:solidFill>
          </p:spPr>
          <p:txBody>
            <a:bodyPr wrap="square" lIns="0" tIns="0" rIns="0" bIns="0" rtlCol="0"/>
            <a:lstStyle/>
            <a:p>
              <a:endParaRPr/>
            </a:p>
          </p:txBody>
        </p:sp>
        <p:sp>
          <p:nvSpPr>
            <p:cNvPr id="144" name="object 144"/>
            <p:cNvSpPr/>
            <p:nvPr/>
          </p:nvSpPr>
          <p:spPr>
            <a:xfrm>
              <a:off x="9863328" y="1828799"/>
              <a:ext cx="554990" cy="234950"/>
            </a:xfrm>
            <a:custGeom>
              <a:avLst/>
              <a:gdLst/>
              <a:ahLst/>
              <a:cxnLst/>
              <a:rect l="l" t="t" r="r" b="b"/>
              <a:pathLst>
                <a:path w="554990" h="234950">
                  <a:moveTo>
                    <a:pt x="515620" y="234696"/>
                  </a:moveTo>
                  <a:lnTo>
                    <a:pt x="523494" y="203453"/>
                  </a:lnTo>
                  <a:lnTo>
                    <a:pt x="554736" y="195579"/>
                  </a:lnTo>
                  <a:lnTo>
                    <a:pt x="515620" y="234696"/>
                  </a:lnTo>
                  <a:lnTo>
                    <a:pt x="0" y="234696"/>
                  </a:lnTo>
                  <a:lnTo>
                    <a:pt x="0" y="0"/>
                  </a:lnTo>
                  <a:lnTo>
                    <a:pt x="554736" y="0"/>
                  </a:lnTo>
                  <a:lnTo>
                    <a:pt x="554736" y="195579"/>
                  </a:lnTo>
                </a:path>
              </a:pathLst>
            </a:custGeom>
            <a:ln w="12699">
              <a:solidFill>
                <a:srgbClr val="7E7E7E"/>
              </a:solidFill>
            </a:ln>
          </p:spPr>
          <p:txBody>
            <a:bodyPr wrap="square" lIns="0" tIns="0" rIns="0" bIns="0" rtlCol="0"/>
            <a:lstStyle/>
            <a:p>
              <a:endParaRPr/>
            </a:p>
          </p:txBody>
        </p:sp>
        <p:pic>
          <p:nvPicPr>
            <p:cNvPr id="145" name="object 145"/>
            <p:cNvPicPr/>
            <p:nvPr/>
          </p:nvPicPr>
          <p:blipFill>
            <a:blip r:embed="rId3" cstate="print"/>
            <a:stretch>
              <a:fillRect/>
            </a:stretch>
          </p:blipFill>
          <p:spPr>
            <a:xfrm>
              <a:off x="10387520" y="1813496"/>
              <a:ext cx="202818" cy="202818"/>
            </a:xfrm>
            <a:prstGeom prst="rect">
              <a:avLst/>
            </a:prstGeom>
          </p:spPr>
        </p:pic>
      </p:grpSp>
      <p:sp>
        <p:nvSpPr>
          <p:cNvPr id="146" name="object 146"/>
          <p:cNvSpPr txBox="1"/>
          <p:nvPr/>
        </p:nvSpPr>
        <p:spPr>
          <a:xfrm>
            <a:off x="9773666" y="1554861"/>
            <a:ext cx="798830" cy="470534"/>
          </a:xfrm>
          <a:prstGeom prst="rect">
            <a:avLst/>
          </a:prstGeom>
        </p:spPr>
        <p:txBody>
          <a:bodyPr vert="horz" wrap="square" lIns="0" tIns="13335" rIns="0" bIns="0" rtlCol="0">
            <a:spAutoFit/>
          </a:bodyPr>
          <a:lstStyle/>
          <a:p>
            <a:pPr marR="22225" algn="ctr">
              <a:lnSpc>
                <a:spcPts val="960"/>
              </a:lnSpc>
              <a:spcBef>
                <a:spcPts val="105"/>
              </a:spcBef>
            </a:pPr>
            <a:r>
              <a:rPr sz="800" spc="-25" dirty="0">
                <a:solidFill>
                  <a:srgbClr val="1A1A1A"/>
                </a:solidFill>
                <a:latin typeface="Meiryo UI"/>
                <a:cs typeface="Meiryo UI"/>
              </a:rPr>
              <a:t>製品</a:t>
            </a:r>
            <a:endParaRPr sz="800">
              <a:latin typeface="Meiryo UI"/>
              <a:cs typeface="Meiryo UI"/>
            </a:endParaRPr>
          </a:p>
          <a:p>
            <a:pPr marR="23495" algn="ctr">
              <a:lnSpc>
                <a:spcPts val="1080"/>
              </a:lnSpc>
            </a:pPr>
            <a:r>
              <a:rPr sz="900" spc="-20" dirty="0">
                <a:solidFill>
                  <a:srgbClr val="1A1A1A"/>
                </a:solidFill>
                <a:latin typeface="Meiryo UI"/>
                <a:cs typeface="Meiryo UI"/>
              </a:rPr>
              <a:t>トレース識別子</a:t>
            </a:r>
            <a:endParaRPr sz="900">
              <a:latin typeface="Meiryo UI"/>
              <a:cs typeface="Meiryo UI"/>
            </a:endParaRPr>
          </a:p>
          <a:p>
            <a:pPr marL="118110">
              <a:lnSpc>
                <a:spcPct val="100000"/>
              </a:lnSpc>
              <a:spcBef>
                <a:spcPts val="200"/>
              </a:spcBef>
            </a:pPr>
            <a:r>
              <a:rPr sz="800" dirty="0">
                <a:solidFill>
                  <a:srgbClr val="1A1A1A"/>
                </a:solidFill>
                <a:latin typeface="Meiryo UI"/>
                <a:cs typeface="Meiryo UI"/>
              </a:rPr>
              <a:t>自：0.2kg</a:t>
            </a:r>
            <a:r>
              <a:rPr sz="800" spc="250" dirty="0">
                <a:solidFill>
                  <a:srgbClr val="1A1A1A"/>
                </a:solidFill>
                <a:latin typeface="Meiryo UI"/>
                <a:cs typeface="Meiryo UI"/>
              </a:rPr>
              <a:t> </a:t>
            </a:r>
            <a:r>
              <a:rPr sz="1575" b="1" spc="-75" baseline="7936" dirty="0">
                <a:solidFill>
                  <a:srgbClr val="FFFFFF"/>
                </a:solidFill>
                <a:latin typeface="Meiryo UI"/>
                <a:cs typeface="Meiryo UI"/>
              </a:rPr>
              <a:t>E</a:t>
            </a:r>
            <a:endParaRPr sz="1575" baseline="7936">
              <a:latin typeface="Meiryo UI"/>
              <a:cs typeface="Meiryo UI"/>
            </a:endParaRPr>
          </a:p>
        </p:txBody>
      </p:sp>
      <p:grpSp>
        <p:nvGrpSpPr>
          <p:cNvPr id="147" name="object 147"/>
          <p:cNvGrpSpPr/>
          <p:nvPr/>
        </p:nvGrpSpPr>
        <p:grpSpPr>
          <a:xfrm>
            <a:off x="9846309" y="3445509"/>
            <a:ext cx="725805" cy="250825"/>
            <a:chOff x="9846309" y="3445509"/>
            <a:chExt cx="725805" cy="250825"/>
          </a:xfrm>
        </p:grpSpPr>
        <p:sp>
          <p:nvSpPr>
            <p:cNvPr id="148" name="object 148"/>
            <p:cNvSpPr/>
            <p:nvPr/>
          </p:nvSpPr>
          <p:spPr>
            <a:xfrm>
              <a:off x="9852659" y="3451859"/>
              <a:ext cx="554990" cy="238125"/>
            </a:xfrm>
            <a:custGeom>
              <a:avLst/>
              <a:gdLst/>
              <a:ahLst/>
              <a:cxnLst/>
              <a:rect l="l" t="t" r="r" b="b"/>
              <a:pathLst>
                <a:path w="554990" h="238125">
                  <a:moveTo>
                    <a:pt x="554736" y="0"/>
                  </a:moveTo>
                  <a:lnTo>
                    <a:pt x="0" y="0"/>
                  </a:lnTo>
                  <a:lnTo>
                    <a:pt x="0" y="237744"/>
                  </a:lnTo>
                  <a:lnTo>
                    <a:pt x="515112" y="237744"/>
                  </a:lnTo>
                  <a:lnTo>
                    <a:pt x="554736" y="198119"/>
                  </a:lnTo>
                  <a:lnTo>
                    <a:pt x="554736" y="0"/>
                  </a:lnTo>
                  <a:close/>
                </a:path>
              </a:pathLst>
            </a:custGeom>
            <a:solidFill>
              <a:srgbClr val="F1F1F1"/>
            </a:solidFill>
          </p:spPr>
          <p:txBody>
            <a:bodyPr wrap="square" lIns="0" tIns="0" rIns="0" bIns="0" rtlCol="0"/>
            <a:lstStyle/>
            <a:p>
              <a:endParaRPr/>
            </a:p>
          </p:txBody>
        </p:sp>
        <p:sp>
          <p:nvSpPr>
            <p:cNvPr id="149" name="object 149"/>
            <p:cNvSpPr/>
            <p:nvPr/>
          </p:nvSpPr>
          <p:spPr>
            <a:xfrm>
              <a:off x="10367771" y="3649979"/>
              <a:ext cx="40005" cy="40005"/>
            </a:xfrm>
            <a:custGeom>
              <a:avLst/>
              <a:gdLst/>
              <a:ahLst/>
              <a:cxnLst/>
              <a:rect l="l" t="t" r="r" b="b"/>
              <a:pathLst>
                <a:path w="40004" h="40004">
                  <a:moveTo>
                    <a:pt x="39624" y="0"/>
                  </a:moveTo>
                  <a:lnTo>
                    <a:pt x="7874" y="7874"/>
                  </a:lnTo>
                  <a:lnTo>
                    <a:pt x="0" y="39624"/>
                  </a:lnTo>
                  <a:lnTo>
                    <a:pt x="39624" y="0"/>
                  </a:lnTo>
                  <a:close/>
                </a:path>
              </a:pathLst>
            </a:custGeom>
            <a:solidFill>
              <a:srgbClr val="C3C3C3"/>
            </a:solidFill>
          </p:spPr>
          <p:txBody>
            <a:bodyPr wrap="square" lIns="0" tIns="0" rIns="0" bIns="0" rtlCol="0"/>
            <a:lstStyle/>
            <a:p>
              <a:endParaRPr/>
            </a:p>
          </p:txBody>
        </p:sp>
        <p:sp>
          <p:nvSpPr>
            <p:cNvPr id="150" name="object 150"/>
            <p:cNvSpPr/>
            <p:nvPr/>
          </p:nvSpPr>
          <p:spPr>
            <a:xfrm>
              <a:off x="9852659" y="3451859"/>
              <a:ext cx="554990" cy="238125"/>
            </a:xfrm>
            <a:custGeom>
              <a:avLst/>
              <a:gdLst/>
              <a:ahLst/>
              <a:cxnLst/>
              <a:rect l="l" t="t" r="r" b="b"/>
              <a:pathLst>
                <a:path w="554990" h="238125">
                  <a:moveTo>
                    <a:pt x="515112" y="237744"/>
                  </a:moveTo>
                  <a:lnTo>
                    <a:pt x="522986" y="205994"/>
                  </a:lnTo>
                  <a:lnTo>
                    <a:pt x="554736" y="198119"/>
                  </a:lnTo>
                  <a:lnTo>
                    <a:pt x="515112" y="237744"/>
                  </a:lnTo>
                  <a:lnTo>
                    <a:pt x="0" y="237744"/>
                  </a:lnTo>
                  <a:lnTo>
                    <a:pt x="0" y="0"/>
                  </a:lnTo>
                  <a:lnTo>
                    <a:pt x="554736" y="0"/>
                  </a:lnTo>
                  <a:lnTo>
                    <a:pt x="554736" y="198119"/>
                  </a:lnTo>
                </a:path>
              </a:pathLst>
            </a:custGeom>
            <a:ln w="12700">
              <a:solidFill>
                <a:srgbClr val="7E7E7E"/>
              </a:solidFill>
            </a:ln>
          </p:spPr>
          <p:txBody>
            <a:bodyPr wrap="square" lIns="0" tIns="0" rIns="0" bIns="0" rtlCol="0"/>
            <a:lstStyle/>
            <a:p>
              <a:endParaRPr/>
            </a:p>
          </p:txBody>
        </p:sp>
        <p:pic>
          <p:nvPicPr>
            <p:cNvPr id="151" name="object 151"/>
            <p:cNvPicPr/>
            <p:nvPr/>
          </p:nvPicPr>
          <p:blipFill>
            <a:blip r:embed="rId4" cstate="print"/>
            <a:stretch>
              <a:fillRect/>
            </a:stretch>
          </p:blipFill>
          <p:spPr>
            <a:xfrm>
              <a:off x="10369232" y="3473132"/>
              <a:ext cx="202818" cy="202819"/>
            </a:xfrm>
            <a:prstGeom prst="rect">
              <a:avLst/>
            </a:prstGeom>
          </p:spPr>
        </p:pic>
      </p:grpSp>
      <p:sp>
        <p:nvSpPr>
          <p:cNvPr id="152" name="object 152"/>
          <p:cNvSpPr txBox="1"/>
          <p:nvPr/>
        </p:nvSpPr>
        <p:spPr>
          <a:xfrm>
            <a:off x="9773411" y="3173730"/>
            <a:ext cx="780415" cy="476884"/>
          </a:xfrm>
          <a:prstGeom prst="rect">
            <a:avLst/>
          </a:prstGeom>
        </p:spPr>
        <p:txBody>
          <a:bodyPr vert="horz" wrap="square" lIns="0" tIns="13335" rIns="0" bIns="0" rtlCol="0">
            <a:spAutoFit/>
          </a:bodyPr>
          <a:lstStyle/>
          <a:p>
            <a:pPr marR="6985" algn="ctr">
              <a:lnSpc>
                <a:spcPts val="960"/>
              </a:lnSpc>
              <a:spcBef>
                <a:spcPts val="105"/>
              </a:spcBef>
            </a:pPr>
            <a:r>
              <a:rPr sz="800" spc="-25" dirty="0">
                <a:solidFill>
                  <a:srgbClr val="1A1A1A"/>
                </a:solidFill>
                <a:latin typeface="Meiryo UI"/>
                <a:cs typeface="Meiryo UI"/>
              </a:rPr>
              <a:t>製品</a:t>
            </a:r>
            <a:endParaRPr sz="800">
              <a:latin typeface="Meiryo UI"/>
              <a:cs typeface="Meiryo UI"/>
            </a:endParaRPr>
          </a:p>
          <a:p>
            <a:pPr marR="5080" algn="ctr">
              <a:lnSpc>
                <a:spcPts val="1080"/>
              </a:lnSpc>
            </a:pPr>
            <a:r>
              <a:rPr sz="900" spc="-20" dirty="0">
                <a:solidFill>
                  <a:srgbClr val="1A1A1A"/>
                </a:solidFill>
                <a:latin typeface="Meiryo UI"/>
                <a:cs typeface="Meiryo UI"/>
              </a:rPr>
              <a:t>トレース識別子</a:t>
            </a:r>
            <a:endParaRPr sz="900">
              <a:latin typeface="Meiryo UI"/>
              <a:cs typeface="Meiryo UI"/>
            </a:endParaRPr>
          </a:p>
          <a:p>
            <a:pPr marL="74295" algn="ctr">
              <a:lnSpc>
                <a:spcPct val="100000"/>
              </a:lnSpc>
              <a:spcBef>
                <a:spcPts val="245"/>
              </a:spcBef>
            </a:pPr>
            <a:r>
              <a:rPr sz="800" dirty="0">
                <a:solidFill>
                  <a:srgbClr val="1A1A1A"/>
                </a:solidFill>
                <a:latin typeface="Meiryo UI"/>
                <a:cs typeface="Meiryo UI"/>
              </a:rPr>
              <a:t>自：0.2kg</a:t>
            </a:r>
            <a:r>
              <a:rPr sz="800" spc="155" dirty="0">
                <a:solidFill>
                  <a:srgbClr val="1A1A1A"/>
                </a:solidFill>
                <a:latin typeface="Meiryo UI"/>
                <a:cs typeface="Meiryo UI"/>
              </a:rPr>
              <a:t> </a:t>
            </a:r>
            <a:r>
              <a:rPr sz="1575" b="1" spc="-75" baseline="-7936" dirty="0">
                <a:solidFill>
                  <a:srgbClr val="FFFFFF"/>
                </a:solidFill>
                <a:latin typeface="Meiryo UI"/>
                <a:cs typeface="Meiryo UI"/>
              </a:rPr>
              <a:t>E</a:t>
            </a:r>
            <a:endParaRPr sz="1575" baseline="-7936">
              <a:latin typeface="Meiryo UI"/>
              <a:cs typeface="Meiryo UI"/>
            </a:endParaRPr>
          </a:p>
        </p:txBody>
      </p:sp>
      <p:sp>
        <p:nvSpPr>
          <p:cNvPr id="153" name="object 153"/>
          <p:cNvSpPr txBox="1"/>
          <p:nvPr/>
        </p:nvSpPr>
        <p:spPr>
          <a:xfrm>
            <a:off x="415239" y="820292"/>
            <a:ext cx="6924040" cy="269240"/>
          </a:xfrm>
          <a:prstGeom prst="rect">
            <a:avLst/>
          </a:prstGeom>
        </p:spPr>
        <p:txBody>
          <a:bodyPr vert="horz" wrap="square" lIns="0" tIns="12065" rIns="0" bIns="0" rtlCol="0">
            <a:spAutoFit/>
          </a:bodyPr>
          <a:lstStyle/>
          <a:p>
            <a:pPr marL="12700">
              <a:lnSpc>
                <a:spcPct val="100000"/>
              </a:lnSpc>
              <a:spcBef>
                <a:spcPts val="95"/>
              </a:spcBef>
            </a:pPr>
            <a:r>
              <a:rPr sz="1600" b="1" u="sng" spc="-20" dirty="0">
                <a:uFill>
                  <a:solidFill>
                    <a:srgbClr val="000000"/>
                  </a:solidFill>
                </a:uFill>
                <a:latin typeface="Meiryo UI"/>
                <a:cs typeface="Meiryo UI"/>
              </a:rPr>
              <a:t>CFP</a:t>
            </a:r>
            <a:r>
              <a:rPr sz="1600" b="1" u="sng" spc="-30" dirty="0">
                <a:uFill>
                  <a:solidFill>
                    <a:srgbClr val="000000"/>
                  </a:solidFill>
                </a:uFill>
                <a:latin typeface="Meiryo UI"/>
                <a:cs typeface="Meiryo UI"/>
              </a:rPr>
              <a:t>のトレーサビリティ：トレース識別子に</a:t>
            </a:r>
            <a:r>
              <a:rPr sz="1600" b="1" u="sng" spc="-10" dirty="0">
                <a:uFill>
                  <a:solidFill>
                    <a:srgbClr val="000000"/>
                  </a:solidFill>
                </a:uFill>
                <a:latin typeface="Meiryo UI"/>
                <a:cs typeface="Meiryo UI"/>
              </a:rPr>
              <a:t>CFP</a:t>
            </a:r>
            <a:r>
              <a:rPr sz="1600" b="1" u="sng" spc="-25" dirty="0">
                <a:uFill>
                  <a:solidFill>
                    <a:srgbClr val="000000"/>
                  </a:solidFill>
                </a:uFill>
                <a:latin typeface="Meiryo UI"/>
                <a:cs typeface="Meiryo UI"/>
              </a:rPr>
              <a:t>を紐づけ、</a:t>
            </a:r>
            <a:r>
              <a:rPr sz="1600" b="1" u="sng" spc="-10" dirty="0">
                <a:uFill>
                  <a:solidFill>
                    <a:srgbClr val="000000"/>
                  </a:solidFill>
                </a:uFill>
                <a:latin typeface="Meiryo UI"/>
                <a:cs typeface="Meiryo UI"/>
              </a:rPr>
              <a:t>CFP</a:t>
            </a:r>
            <a:r>
              <a:rPr sz="1600" b="1" u="sng" spc="-30" dirty="0">
                <a:uFill>
                  <a:solidFill>
                    <a:srgbClr val="000000"/>
                  </a:solidFill>
                </a:uFill>
                <a:latin typeface="Meiryo UI"/>
                <a:cs typeface="Meiryo UI"/>
              </a:rPr>
              <a:t>の計算追跡性を確保</a:t>
            </a:r>
            <a:endParaRPr sz="1600">
              <a:latin typeface="Meiryo UI"/>
              <a:cs typeface="Meiryo UI"/>
            </a:endParaRPr>
          </a:p>
        </p:txBody>
      </p:sp>
      <p:sp>
        <p:nvSpPr>
          <p:cNvPr id="154" name="object 154"/>
          <p:cNvSpPr txBox="1"/>
          <p:nvPr/>
        </p:nvSpPr>
        <p:spPr>
          <a:xfrm>
            <a:off x="418591" y="5023868"/>
            <a:ext cx="7531734" cy="551180"/>
          </a:xfrm>
          <a:prstGeom prst="rect">
            <a:avLst/>
          </a:prstGeom>
        </p:spPr>
        <p:txBody>
          <a:bodyPr vert="horz" wrap="square" lIns="0" tIns="43180" rIns="0" bIns="0" rtlCol="0">
            <a:spAutoFit/>
          </a:bodyPr>
          <a:lstStyle/>
          <a:p>
            <a:pPr marL="12700">
              <a:lnSpc>
                <a:spcPct val="100000"/>
              </a:lnSpc>
              <a:spcBef>
                <a:spcPts val="340"/>
              </a:spcBef>
            </a:pPr>
            <a:r>
              <a:rPr sz="1600" b="1" u="sng" spc="-25" dirty="0">
                <a:uFill>
                  <a:solidFill>
                    <a:srgbClr val="000000"/>
                  </a:solidFill>
                </a:uFill>
                <a:latin typeface="Meiryo UI"/>
                <a:cs typeface="Meiryo UI"/>
              </a:rPr>
              <a:t>DD</a:t>
            </a:r>
            <a:r>
              <a:rPr sz="1600" b="1" u="sng" spc="-30" dirty="0">
                <a:uFill>
                  <a:solidFill>
                    <a:srgbClr val="000000"/>
                  </a:solidFill>
                </a:uFill>
                <a:latin typeface="Meiryo UI"/>
                <a:cs typeface="Meiryo UI"/>
              </a:rPr>
              <a:t>のトレーサビリティ：事業者識別子に</a:t>
            </a:r>
            <a:r>
              <a:rPr sz="1600" b="1" u="sng" spc="-25" dirty="0">
                <a:uFill>
                  <a:solidFill>
                    <a:srgbClr val="000000"/>
                  </a:solidFill>
                </a:uFill>
                <a:latin typeface="Meiryo UI"/>
                <a:cs typeface="Meiryo UI"/>
              </a:rPr>
              <a:t>DDレポートを紐づけ、DD</a:t>
            </a:r>
            <a:r>
              <a:rPr sz="1600" b="1" u="sng" spc="-30" dirty="0">
                <a:uFill>
                  <a:solidFill>
                    <a:srgbClr val="000000"/>
                  </a:solidFill>
                </a:uFill>
                <a:latin typeface="Meiryo UI"/>
                <a:cs typeface="Meiryo UI"/>
              </a:rPr>
              <a:t>レポートの追跡性を確保</a:t>
            </a:r>
            <a:endParaRPr sz="1600">
              <a:latin typeface="Meiryo UI"/>
              <a:cs typeface="Meiryo UI"/>
            </a:endParaRPr>
          </a:p>
          <a:p>
            <a:pPr marL="394970">
              <a:lnSpc>
                <a:spcPct val="100000"/>
              </a:lnSpc>
              <a:spcBef>
                <a:spcPts val="235"/>
              </a:spcBef>
              <a:tabLst>
                <a:tab pos="3109595" algn="l"/>
                <a:tab pos="6347460" algn="l"/>
              </a:tabLst>
            </a:pPr>
            <a:r>
              <a:rPr sz="1450" dirty="0">
                <a:solidFill>
                  <a:srgbClr val="1A1A1A"/>
                </a:solidFill>
                <a:latin typeface="Meiryo UI"/>
                <a:cs typeface="Meiryo UI"/>
              </a:rPr>
              <a:t>A</a:t>
            </a:r>
            <a:r>
              <a:rPr sz="1450" spc="-50" dirty="0">
                <a:solidFill>
                  <a:srgbClr val="1A1A1A"/>
                </a:solidFill>
                <a:latin typeface="Meiryo UI"/>
                <a:cs typeface="Meiryo UI"/>
              </a:rPr>
              <a:t>社</a:t>
            </a:r>
            <a:r>
              <a:rPr sz="1450" dirty="0">
                <a:solidFill>
                  <a:srgbClr val="1A1A1A"/>
                </a:solidFill>
                <a:latin typeface="Meiryo UI"/>
                <a:cs typeface="Meiryo UI"/>
              </a:rPr>
              <a:t>	B</a:t>
            </a:r>
            <a:r>
              <a:rPr sz="1450" spc="-50" dirty="0">
                <a:solidFill>
                  <a:srgbClr val="1A1A1A"/>
                </a:solidFill>
                <a:latin typeface="Meiryo UI"/>
                <a:cs typeface="Meiryo UI"/>
              </a:rPr>
              <a:t>社</a:t>
            </a:r>
            <a:r>
              <a:rPr sz="1450" dirty="0">
                <a:solidFill>
                  <a:srgbClr val="1A1A1A"/>
                </a:solidFill>
                <a:latin typeface="Meiryo UI"/>
                <a:cs typeface="Meiryo UI"/>
              </a:rPr>
              <a:t>	</a:t>
            </a:r>
            <a:r>
              <a:rPr sz="1450" spc="-10" dirty="0">
                <a:solidFill>
                  <a:srgbClr val="1A1A1A"/>
                </a:solidFill>
                <a:latin typeface="Meiryo UI"/>
                <a:cs typeface="Meiryo UI"/>
              </a:rPr>
              <a:t>C</a:t>
            </a:r>
            <a:r>
              <a:rPr sz="1450" spc="-50" dirty="0">
                <a:solidFill>
                  <a:srgbClr val="1A1A1A"/>
                </a:solidFill>
                <a:latin typeface="Meiryo UI"/>
                <a:cs typeface="Meiryo UI"/>
              </a:rPr>
              <a:t>社</a:t>
            </a:r>
            <a:endParaRPr sz="1450">
              <a:latin typeface="Meiryo UI"/>
              <a:cs typeface="Meiryo UI"/>
            </a:endParaRPr>
          </a:p>
        </p:txBody>
      </p:sp>
      <p:sp>
        <p:nvSpPr>
          <p:cNvPr id="155" name="object 155"/>
          <p:cNvSpPr txBox="1"/>
          <p:nvPr/>
        </p:nvSpPr>
        <p:spPr>
          <a:xfrm>
            <a:off x="9819258" y="5326507"/>
            <a:ext cx="325755" cy="248920"/>
          </a:xfrm>
          <a:prstGeom prst="rect">
            <a:avLst/>
          </a:prstGeom>
        </p:spPr>
        <p:txBody>
          <a:bodyPr vert="horz" wrap="square" lIns="0" tIns="14605" rIns="0" bIns="0" rtlCol="0">
            <a:spAutoFit/>
          </a:bodyPr>
          <a:lstStyle/>
          <a:p>
            <a:pPr marL="12700">
              <a:lnSpc>
                <a:spcPct val="100000"/>
              </a:lnSpc>
              <a:spcBef>
                <a:spcPts val="115"/>
              </a:spcBef>
            </a:pPr>
            <a:r>
              <a:rPr sz="1450" spc="-10" dirty="0">
                <a:solidFill>
                  <a:srgbClr val="1A1A1A"/>
                </a:solidFill>
                <a:latin typeface="Meiryo UI"/>
                <a:cs typeface="Meiryo UI"/>
              </a:rPr>
              <a:t>E</a:t>
            </a:r>
            <a:r>
              <a:rPr sz="1450" spc="-50" dirty="0">
                <a:solidFill>
                  <a:srgbClr val="1A1A1A"/>
                </a:solidFill>
                <a:latin typeface="Meiryo UI"/>
                <a:cs typeface="Meiryo UI"/>
              </a:rPr>
              <a:t>社</a:t>
            </a:r>
            <a:endParaRPr sz="1450">
              <a:latin typeface="Meiryo UI"/>
              <a:cs typeface="Meiryo UI"/>
            </a:endParaRPr>
          </a:p>
        </p:txBody>
      </p:sp>
      <p:grpSp>
        <p:nvGrpSpPr>
          <p:cNvPr id="156" name="object 156"/>
          <p:cNvGrpSpPr/>
          <p:nvPr/>
        </p:nvGrpSpPr>
        <p:grpSpPr>
          <a:xfrm>
            <a:off x="1071117" y="5536691"/>
            <a:ext cx="10676255" cy="753110"/>
            <a:chOff x="1071117" y="5536691"/>
            <a:chExt cx="10676255" cy="753110"/>
          </a:xfrm>
        </p:grpSpPr>
        <p:sp>
          <p:nvSpPr>
            <p:cNvPr id="157" name="object 157"/>
            <p:cNvSpPr/>
            <p:nvPr/>
          </p:nvSpPr>
          <p:spPr>
            <a:xfrm>
              <a:off x="6736080" y="5536704"/>
              <a:ext cx="5011420" cy="753110"/>
            </a:xfrm>
            <a:custGeom>
              <a:avLst/>
              <a:gdLst/>
              <a:ahLst/>
              <a:cxnLst/>
              <a:rect l="l" t="t" r="r" b="b"/>
              <a:pathLst>
                <a:path w="5011420" h="753110">
                  <a:moveTo>
                    <a:pt x="2055876" y="669023"/>
                  </a:moveTo>
                  <a:lnTo>
                    <a:pt x="0" y="669023"/>
                  </a:lnTo>
                  <a:lnTo>
                    <a:pt x="0" y="752843"/>
                  </a:lnTo>
                  <a:lnTo>
                    <a:pt x="2055876" y="752843"/>
                  </a:lnTo>
                  <a:lnTo>
                    <a:pt x="2055876" y="669023"/>
                  </a:lnTo>
                  <a:close/>
                </a:path>
                <a:path w="5011420" h="753110">
                  <a:moveTo>
                    <a:pt x="2055876" y="0"/>
                  </a:moveTo>
                  <a:lnTo>
                    <a:pt x="0" y="0"/>
                  </a:lnTo>
                  <a:lnTo>
                    <a:pt x="0" y="83807"/>
                  </a:lnTo>
                  <a:lnTo>
                    <a:pt x="2055876" y="83807"/>
                  </a:lnTo>
                  <a:lnTo>
                    <a:pt x="2055876" y="0"/>
                  </a:lnTo>
                  <a:close/>
                </a:path>
                <a:path w="5011420" h="753110">
                  <a:moveTo>
                    <a:pt x="5010912" y="669023"/>
                  </a:moveTo>
                  <a:lnTo>
                    <a:pt x="3031236" y="669023"/>
                  </a:lnTo>
                  <a:lnTo>
                    <a:pt x="3031236" y="752843"/>
                  </a:lnTo>
                  <a:lnTo>
                    <a:pt x="5010912" y="752843"/>
                  </a:lnTo>
                  <a:lnTo>
                    <a:pt x="5010912" y="669023"/>
                  </a:lnTo>
                  <a:close/>
                </a:path>
              </a:pathLst>
            </a:custGeom>
            <a:solidFill>
              <a:srgbClr val="D9D9D9"/>
            </a:solidFill>
          </p:spPr>
          <p:txBody>
            <a:bodyPr wrap="square" lIns="0" tIns="0" rIns="0" bIns="0" rtlCol="0"/>
            <a:lstStyle/>
            <a:p>
              <a:endParaRPr/>
            </a:p>
          </p:txBody>
        </p:sp>
        <p:sp>
          <p:nvSpPr>
            <p:cNvPr id="158" name="object 158"/>
            <p:cNvSpPr/>
            <p:nvPr/>
          </p:nvSpPr>
          <p:spPr>
            <a:xfrm>
              <a:off x="2589276" y="5804915"/>
              <a:ext cx="4336415" cy="81915"/>
            </a:xfrm>
            <a:custGeom>
              <a:avLst/>
              <a:gdLst/>
              <a:ahLst/>
              <a:cxnLst/>
              <a:rect l="l" t="t" r="r" b="b"/>
              <a:pathLst>
                <a:path w="4336415" h="81914">
                  <a:moveTo>
                    <a:pt x="88900" y="36766"/>
                  </a:moveTo>
                  <a:lnTo>
                    <a:pt x="74879" y="36766"/>
                  </a:lnTo>
                  <a:lnTo>
                    <a:pt x="73202" y="28714"/>
                  </a:lnTo>
                  <a:lnTo>
                    <a:pt x="73113" y="28295"/>
                  </a:lnTo>
                  <a:lnTo>
                    <a:pt x="64871" y="16230"/>
                  </a:lnTo>
                  <a:lnTo>
                    <a:pt x="52705" y="8140"/>
                  </a:lnTo>
                  <a:lnTo>
                    <a:pt x="37846" y="5232"/>
                  </a:lnTo>
                  <a:lnTo>
                    <a:pt x="23063" y="8318"/>
                  </a:lnTo>
                  <a:lnTo>
                    <a:pt x="11010" y="16548"/>
                  </a:lnTo>
                  <a:lnTo>
                    <a:pt x="2908" y="28714"/>
                  </a:lnTo>
                  <a:lnTo>
                    <a:pt x="76" y="43103"/>
                  </a:lnTo>
                  <a:lnTo>
                    <a:pt x="0" y="43548"/>
                  </a:lnTo>
                  <a:lnTo>
                    <a:pt x="2984" y="57962"/>
                  </a:lnTo>
                  <a:lnTo>
                    <a:pt x="3073" y="58369"/>
                  </a:lnTo>
                  <a:lnTo>
                    <a:pt x="11315" y="70434"/>
                  </a:lnTo>
                  <a:lnTo>
                    <a:pt x="23482" y="78524"/>
                  </a:lnTo>
                  <a:lnTo>
                    <a:pt x="38354" y="81432"/>
                  </a:lnTo>
                  <a:lnTo>
                    <a:pt x="53124" y="78359"/>
                  </a:lnTo>
                  <a:lnTo>
                    <a:pt x="65176" y="70116"/>
                  </a:lnTo>
                  <a:lnTo>
                    <a:pt x="73279" y="57962"/>
                  </a:lnTo>
                  <a:lnTo>
                    <a:pt x="74904" y="49682"/>
                  </a:lnTo>
                  <a:lnTo>
                    <a:pt x="74942" y="49466"/>
                  </a:lnTo>
                  <a:lnTo>
                    <a:pt x="88900" y="49466"/>
                  </a:lnTo>
                  <a:lnTo>
                    <a:pt x="88900" y="36766"/>
                  </a:lnTo>
                  <a:close/>
                </a:path>
                <a:path w="4336415" h="81914">
                  <a:moveTo>
                    <a:pt x="177800" y="36156"/>
                  </a:moveTo>
                  <a:lnTo>
                    <a:pt x="127000" y="36449"/>
                  </a:lnTo>
                  <a:lnTo>
                    <a:pt x="127000" y="49149"/>
                  </a:lnTo>
                  <a:lnTo>
                    <a:pt x="177800" y="48856"/>
                  </a:lnTo>
                  <a:lnTo>
                    <a:pt x="177800" y="36156"/>
                  </a:lnTo>
                  <a:close/>
                </a:path>
                <a:path w="4336415" h="81914">
                  <a:moveTo>
                    <a:pt x="266700" y="35623"/>
                  </a:moveTo>
                  <a:lnTo>
                    <a:pt x="215900" y="35928"/>
                  </a:lnTo>
                  <a:lnTo>
                    <a:pt x="215900" y="48628"/>
                  </a:lnTo>
                  <a:lnTo>
                    <a:pt x="266700" y="48323"/>
                  </a:lnTo>
                  <a:lnTo>
                    <a:pt x="266700" y="35623"/>
                  </a:lnTo>
                  <a:close/>
                </a:path>
                <a:path w="4336415" h="81914">
                  <a:moveTo>
                    <a:pt x="355600" y="35102"/>
                  </a:moveTo>
                  <a:lnTo>
                    <a:pt x="304800" y="35394"/>
                  </a:lnTo>
                  <a:lnTo>
                    <a:pt x="304800" y="48094"/>
                  </a:lnTo>
                  <a:lnTo>
                    <a:pt x="355600" y="47802"/>
                  </a:lnTo>
                  <a:lnTo>
                    <a:pt x="355600" y="35102"/>
                  </a:lnTo>
                  <a:close/>
                </a:path>
                <a:path w="4336415" h="81914">
                  <a:moveTo>
                    <a:pt x="444500" y="34569"/>
                  </a:moveTo>
                  <a:lnTo>
                    <a:pt x="393700" y="34874"/>
                  </a:lnTo>
                  <a:lnTo>
                    <a:pt x="393700" y="47574"/>
                  </a:lnTo>
                  <a:lnTo>
                    <a:pt x="444500" y="47269"/>
                  </a:lnTo>
                  <a:lnTo>
                    <a:pt x="444500" y="34569"/>
                  </a:lnTo>
                  <a:close/>
                </a:path>
                <a:path w="4336415" h="81914">
                  <a:moveTo>
                    <a:pt x="533400" y="34048"/>
                  </a:moveTo>
                  <a:lnTo>
                    <a:pt x="482600" y="34340"/>
                  </a:lnTo>
                  <a:lnTo>
                    <a:pt x="482600" y="47040"/>
                  </a:lnTo>
                  <a:lnTo>
                    <a:pt x="533400" y="46748"/>
                  </a:lnTo>
                  <a:lnTo>
                    <a:pt x="533400" y="34048"/>
                  </a:lnTo>
                  <a:close/>
                </a:path>
                <a:path w="4336415" h="81914">
                  <a:moveTo>
                    <a:pt x="622300" y="33515"/>
                  </a:moveTo>
                  <a:lnTo>
                    <a:pt x="571500" y="33820"/>
                  </a:lnTo>
                  <a:lnTo>
                    <a:pt x="571500" y="46520"/>
                  </a:lnTo>
                  <a:lnTo>
                    <a:pt x="622300" y="46215"/>
                  </a:lnTo>
                  <a:lnTo>
                    <a:pt x="622300" y="33515"/>
                  </a:lnTo>
                  <a:close/>
                </a:path>
                <a:path w="4336415" h="81914">
                  <a:moveTo>
                    <a:pt x="711200" y="32994"/>
                  </a:moveTo>
                  <a:lnTo>
                    <a:pt x="660400" y="33299"/>
                  </a:lnTo>
                  <a:lnTo>
                    <a:pt x="660400" y="45999"/>
                  </a:lnTo>
                  <a:lnTo>
                    <a:pt x="711200" y="45694"/>
                  </a:lnTo>
                  <a:lnTo>
                    <a:pt x="711200" y="32994"/>
                  </a:lnTo>
                  <a:close/>
                </a:path>
                <a:path w="4336415" h="81914">
                  <a:moveTo>
                    <a:pt x="800100" y="32461"/>
                  </a:moveTo>
                  <a:lnTo>
                    <a:pt x="749300" y="32766"/>
                  </a:lnTo>
                  <a:lnTo>
                    <a:pt x="749300" y="45466"/>
                  </a:lnTo>
                  <a:lnTo>
                    <a:pt x="800100" y="45161"/>
                  </a:lnTo>
                  <a:lnTo>
                    <a:pt x="800100" y="32461"/>
                  </a:lnTo>
                  <a:close/>
                </a:path>
                <a:path w="4336415" h="81914">
                  <a:moveTo>
                    <a:pt x="958850" y="37871"/>
                  </a:moveTo>
                  <a:lnTo>
                    <a:pt x="957668" y="32245"/>
                  </a:lnTo>
                  <a:lnTo>
                    <a:pt x="957618" y="31978"/>
                  </a:lnTo>
                  <a:lnTo>
                    <a:pt x="955852" y="23482"/>
                  </a:lnTo>
                  <a:lnTo>
                    <a:pt x="955763" y="23063"/>
                  </a:lnTo>
                  <a:lnTo>
                    <a:pt x="947521" y="10998"/>
                  </a:lnTo>
                  <a:lnTo>
                    <a:pt x="935355" y="2908"/>
                  </a:lnTo>
                  <a:lnTo>
                    <a:pt x="920496" y="0"/>
                  </a:lnTo>
                  <a:lnTo>
                    <a:pt x="905662" y="3086"/>
                  </a:lnTo>
                  <a:lnTo>
                    <a:pt x="893610" y="11328"/>
                  </a:lnTo>
                  <a:lnTo>
                    <a:pt x="885532" y="23482"/>
                  </a:lnTo>
                  <a:lnTo>
                    <a:pt x="883881" y="31978"/>
                  </a:lnTo>
                  <a:lnTo>
                    <a:pt x="838200" y="32245"/>
                  </a:lnTo>
                  <a:lnTo>
                    <a:pt x="838200" y="44945"/>
                  </a:lnTo>
                  <a:lnTo>
                    <a:pt x="883958" y="44678"/>
                  </a:lnTo>
                  <a:lnTo>
                    <a:pt x="885634" y="52730"/>
                  </a:lnTo>
                  <a:lnTo>
                    <a:pt x="885723" y="53149"/>
                  </a:lnTo>
                  <a:lnTo>
                    <a:pt x="893965" y="65214"/>
                  </a:lnTo>
                  <a:lnTo>
                    <a:pt x="906132" y="73304"/>
                  </a:lnTo>
                  <a:lnTo>
                    <a:pt x="921004" y="76200"/>
                  </a:lnTo>
                  <a:lnTo>
                    <a:pt x="935774" y="73126"/>
                  </a:lnTo>
                  <a:lnTo>
                    <a:pt x="947826" y="64884"/>
                  </a:lnTo>
                  <a:lnTo>
                    <a:pt x="955929" y="52730"/>
                  </a:lnTo>
                  <a:lnTo>
                    <a:pt x="957453" y="44945"/>
                  </a:lnTo>
                  <a:lnTo>
                    <a:pt x="957503" y="44678"/>
                  </a:lnTo>
                  <a:lnTo>
                    <a:pt x="958748" y="38328"/>
                  </a:lnTo>
                  <a:lnTo>
                    <a:pt x="958850" y="37871"/>
                  </a:lnTo>
                  <a:close/>
                </a:path>
                <a:path w="4336415" h="81914">
                  <a:moveTo>
                    <a:pt x="2739136" y="31750"/>
                  </a:moveTo>
                  <a:lnTo>
                    <a:pt x="2725153" y="31750"/>
                  </a:lnTo>
                  <a:lnTo>
                    <a:pt x="2723438" y="23279"/>
                  </a:lnTo>
                  <a:lnTo>
                    <a:pt x="2715285" y="11163"/>
                  </a:lnTo>
                  <a:lnTo>
                    <a:pt x="2703182" y="2997"/>
                  </a:lnTo>
                  <a:lnTo>
                    <a:pt x="2688336" y="0"/>
                  </a:lnTo>
                  <a:lnTo>
                    <a:pt x="2673477" y="2997"/>
                  </a:lnTo>
                  <a:lnTo>
                    <a:pt x="2661374" y="11163"/>
                  </a:lnTo>
                  <a:lnTo>
                    <a:pt x="2653220" y="23279"/>
                  </a:lnTo>
                  <a:lnTo>
                    <a:pt x="2650236" y="38100"/>
                  </a:lnTo>
                  <a:lnTo>
                    <a:pt x="2653220" y="52933"/>
                  </a:lnTo>
                  <a:lnTo>
                    <a:pt x="2661374" y="65049"/>
                  </a:lnTo>
                  <a:lnTo>
                    <a:pt x="2673477" y="73215"/>
                  </a:lnTo>
                  <a:lnTo>
                    <a:pt x="2688336" y="76200"/>
                  </a:lnTo>
                  <a:lnTo>
                    <a:pt x="2703182" y="73215"/>
                  </a:lnTo>
                  <a:lnTo>
                    <a:pt x="2715285" y="65049"/>
                  </a:lnTo>
                  <a:lnTo>
                    <a:pt x="2723438" y="52933"/>
                  </a:lnTo>
                  <a:lnTo>
                    <a:pt x="2725153" y="44450"/>
                  </a:lnTo>
                  <a:lnTo>
                    <a:pt x="2739136" y="44450"/>
                  </a:lnTo>
                  <a:lnTo>
                    <a:pt x="2739136" y="31750"/>
                  </a:lnTo>
                  <a:close/>
                </a:path>
                <a:path w="4336415" h="81914">
                  <a:moveTo>
                    <a:pt x="2828036" y="31750"/>
                  </a:moveTo>
                  <a:lnTo>
                    <a:pt x="2777236" y="31750"/>
                  </a:lnTo>
                  <a:lnTo>
                    <a:pt x="2777236" y="44450"/>
                  </a:lnTo>
                  <a:lnTo>
                    <a:pt x="2828036" y="44450"/>
                  </a:lnTo>
                  <a:lnTo>
                    <a:pt x="2828036" y="31750"/>
                  </a:lnTo>
                  <a:close/>
                </a:path>
                <a:path w="4336415" h="81914">
                  <a:moveTo>
                    <a:pt x="2916936" y="31750"/>
                  </a:moveTo>
                  <a:lnTo>
                    <a:pt x="2866136" y="31750"/>
                  </a:lnTo>
                  <a:lnTo>
                    <a:pt x="2866136" y="44450"/>
                  </a:lnTo>
                  <a:lnTo>
                    <a:pt x="2916936" y="44450"/>
                  </a:lnTo>
                  <a:lnTo>
                    <a:pt x="2916936" y="31750"/>
                  </a:lnTo>
                  <a:close/>
                </a:path>
                <a:path w="4336415" h="81914">
                  <a:moveTo>
                    <a:pt x="3005836" y="31750"/>
                  </a:moveTo>
                  <a:lnTo>
                    <a:pt x="2955036" y="31750"/>
                  </a:lnTo>
                  <a:lnTo>
                    <a:pt x="2955036" y="44450"/>
                  </a:lnTo>
                  <a:lnTo>
                    <a:pt x="3005836" y="44450"/>
                  </a:lnTo>
                  <a:lnTo>
                    <a:pt x="3005836" y="31750"/>
                  </a:lnTo>
                  <a:close/>
                </a:path>
                <a:path w="4336415" h="81914">
                  <a:moveTo>
                    <a:pt x="3094736" y="31750"/>
                  </a:moveTo>
                  <a:lnTo>
                    <a:pt x="3043936" y="31750"/>
                  </a:lnTo>
                  <a:lnTo>
                    <a:pt x="3043936" y="44450"/>
                  </a:lnTo>
                  <a:lnTo>
                    <a:pt x="3094736" y="44450"/>
                  </a:lnTo>
                  <a:lnTo>
                    <a:pt x="3094736" y="31750"/>
                  </a:lnTo>
                  <a:close/>
                </a:path>
                <a:path w="4336415" h="81914">
                  <a:moveTo>
                    <a:pt x="3183636" y="31750"/>
                  </a:moveTo>
                  <a:lnTo>
                    <a:pt x="3132836" y="31750"/>
                  </a:lnTo>
                  <a:lnTo>
                    <a:pt x="3132836" y="44450"/>
                  </a:lnTo>
                  <a:lnTo>
                    <a:pt x="3183636" y="44450"/>
                  </a:lnTo>
                  <a:lnTo>
                    <a:pt x="3183636" y="31750"/>
                  </a:lnTo>
                  <a:close/>
                </a:path>
                <a:path w="4336415" h="81914">
                  <a:moveTo>
                    <a:pt x="3272536" y="31750"/>
                  </a:moveTo>
                  <a:lnTo>
                    <a:pt x="3221736" y="31750"/>
                  </a:lnTo>
                  <a:lnTo>
                    <a:pt x="3221736" y="44450"/>
                  </a:lnTo>
                  <a:lnTo>
                    <a:pt x="3272536" y="44450"/>
                  </a:lnTo>
                  <a:lnTo>
                    <a:pt x="3272536" y="31750"/>
                  </a:lnTo>
                  <a:close/>
                </a:path>
                <a:path w="4336415" h="81914">
                  <a:moveTo>
                    <a:pt x="3361436" y="31750"/>
                  </a:moveTo>
                  <a:lnTo>
                    <a:pt x="3310636" y="31750"/>
                  </a:lnTo>
                  <a:lnTo>
                    <a:pt x="3310636" y="44450"/>
                  </a:lnTo>
                  <a:lnTo>
                    <a:pt x="3361436" y="44450"/>
                  </a:lnTo>
                  <a:lnTo>
                    <a:pt x="3361436" y="31750"/>
                  </a:lnTo>
                  <a:close/>
                </a:path>
                <a:path w="4336415" h="81914">
                  <a:moveTo>
                    <a:pt x="3450336" y="31750"/>
                  </a:moveTo>
                  <a:lnTo>
                    <a:pt x="3399536" y="31750"/>
                  </a:lnTo>
                  <a:lnTo>
                    <a:pt x="3399536" y="44450"/>
                  </a:lnTo>
                  <a:lnTo>
                    <a:pt x="3450336" y="44450"/>
                  </a:lnTo>
                  <a:lnTo>
                    <a:pt x="3450336" y="31750"/>
                  </a:lnTo>
                  <a:close/>
                </a:path>
                <a:path w="4336415" h="81914">
                  <a:moveTo>
                    <a:pt x="3539236" y="31750"/>
                  </a:moveTo>
                  <a:lnTo>
                    <a:pt x="3488436" y="31750"/>
                  </a:lnTo>
                  <a:lnTo>
                    <a:pt x="3488436" y="44450"/>
                  </a:lnTo>
                  <a:lnTo>
                    <a:pt x="3539236" y="44450"/>
                  </a:lnTo>
                  <a:lnTo>
                    <a:pt x="3539236" y="31750"/>
                  </a:lnTo>
                  <a:close/>
                </a:path>
                <a:path w="4336415" h="81914">
                  <a:moveTo>
                    <a:pt x="3628136" y="31750"/>
                  </a:moveTo>
                  <a:lnTo>
                    <a:pt x="3577336" y="31750"/>
                  </a:lnTo>
                  <a:lnTo>
                    <a:pt x="3577336" y="44450"/>
                  </a:lnTo>
                  <a:lnTo>
                    <a:pt x="3628136" y="44450"/>
                  </a:lnTo>
                  <a:lnTo>
                    <a:pt x="3628136" y="31750"/>
                  </a:lnTo>
                  <a:close/>
                </a:path>
                <a:path w="4336415" h="81914">
                  <a:moveTo>
                    <a:pt x="3717036" y="31750"/>
                  </a:moveTo>
                  <a:lnTo>
                    <a:pt x="3666236" y="31750"/>
                  </a:lnTo>
                  <a:lnTo>
                    <a:pt x="3666236" y="44450"/>
                  </a:lnTo>
                  <a:lnTo>
                    <a:pt x="3717036" y="44450"/>
                  </a:lnTo>
                  <a:lnTo>
                    <a:pt x="3717036" y="31750"/>
                  </a:lnTo>
                  <a:close/>
                </a:path>
                <a:path w="4336415" h="81914">
                  <a:moveTo>
                    <a:pt x="3805936" y="31750"/>
                  </a:moveTo>
                  <a:lnTo>
                    <a:pt x="3755136" y="31750"/>
                  </a:lnTo>
                  <a:lnTo>
                    <a:pt x="3755136" y="44450"/>
                  </a:lnTo>
                  <a:lnTo>
                    <a:pt x="3805936" y="44450"/>
                  </a:lnTo>
                  <a:lnTo>
                    <a:pt x="3805936" y="31750"/>
                  </a:lnTo>
                  <a:close/>
                </a:path>
                <a:path w="4336415" h="81914">
                  <a:moveTo>
                    <a:pt x="3894836" y="31750"/>
                  </a:moveTo>
                  <a:lnTo>
                    <a:pt x="3844036" y="31750"/>
                  </a:lnTo>
                  <a:lnTo>
                    <a:pt x="3844036" y="44450"/>
                  </a:lnTo>
                  <a:lnTo>
                    <a:pt x="3894836" y="44450"/>
                  </a:lnTo>
                  <a:lnTo>
                    <a:pt x="3894836" y="31750"/>
                  </a:lnTo>
                  <a:close/>
                </a:path>
                <a:path w="4336415" h="81914">
                  <a:moveTo>
                    <a:pt x="3983723" y="31750"/>
                  </a:moveTo>
                  <a:lnTo>
                    <a:pt x="3932923" y="31750"/>
                  </a:lnTo>
                  <a:lnTo>
                    <a:pt x="3932923" y="44450"/>
                  </a:lnTo>
                  <a:lnTo>
                    <a:pt x="3983723" y="44450"/>
                  </a:lnTo>
                  <a:lnTo>
                    <a:pt x="3983723" y="31750"/>
                  </a:lnTo>
                  <a:close/>
                </a:path>
                <a:path w="4336415" h="81914">
                  <a:moveTo>
                    <a:pt x="4072636" y="31750"/>
                  </a:moveTo>
                  <a:lnTo>
                    <a:pt x="4021823" y="31750"/>
                  </a:lnTo>
                  <a:lnTo>
                    <a:pt x="4021823" y="44450"/>
                  </a:lnTo>
                  <a:lnTo>
                    <a:pt x="4072636" y="44450"/>
                  </a:lnTo>
                  <a:lnTo>
                    <a:pt x="4072636" y="31750"/>
                  </a:lnTo>
                  <a:close/>
                </a:path>
                <a:path w="4336415" h="81914">
                  <a:moveTo>
                    <a:pt x="4161536" y="31750"/>
                  </a:moveTo>
                  <a:lnTo>
                    <a:pt x="4110736" y="31750"/>
                  </a:lnTo>
                  <a:lnTo>
                    <a:pt x="4110736" y="44450"/>
                  </a:lnTo>
                  <a:lnTo>
                    <a:pt x="4161536" y="44450"/>
                  </a:lnTo>
                  <a:lnTo>
                    <a:pt x="4161536" y="31750"/>
                  </a:lnTo>
                  <a:close/>
                </a:path>
                <a:path w="4336415" h="81914">
                  <a:moveTo>
                    <a:pt x="4250436" y="31750"/>
                  </a:moveTo>
                  <a:lnTo>
                    <a:pt x="4199636" y="31750"/>
                  </a:lnTo>
                  <a:lnTo>
                    <a:pt x="4199636" y="44450"/>
                  </a:lnTo>
                  <a:lnTo>
                    <a:pt x="4250436" y="44450"/>
                  </a:lnTo>
                  <a:lnTo>
                    <a:pt x="4250436" y="31750"/>
                  </a:lnTo>
                  <a:close/>
                </a:path>
                <a:path w="4336415" h="81914">
                  <a:moveTo>
                    <a:pt x="4336161" y="38100"/>
                  </a:moveTo>
                  <a:lnTo>
                    <a:pt x="4334865" y="31750"/>
                  </a:lnTo>
                  <a:lnTo>
                    <a:pt x="4333151" y="23279"/>
                  </a:lnTo>
                  <a:lnTo>
                    <a:pt x="4324959" y="11163"/>
                  </a:lnTo>
                  <a:lnTo>
                    <a:pt x="4312844" y="2997"/>
                  </a:lnTo>
                  <a:lnTo>
                    <a:pt x="4298061" y="0"/>
                  </a:lnTo>
                  <a:lnTo>
                    <a:pt x="4283202" y="2997"/>
                  </a:lnTo>
                  <a:lnTo>
                    <a:pt x="4271099" y="11163"/>
                  </a:lnTo>
                  <a:lnTo>
                    <a:pt x="4262945" y="23279"/>
                  </a:lnTo>
                  <a:lnTo>
                    <a:pt x="4259961" y="38100"/>
                  </a:lnTo>
                  <a:lnTo>
                    <a:pt x="4262945" y="52933"/>
                  </a:lnTo>
                  <a:lnTo>
                    <a:pt x="4271099" y="65049"/>
                  </a:lnTo>
                  <a:lnTo>
                    <a:pt x="4283202" y="73215"/>
                  </a:lnTo>
                  <a:lnTo>
                    <a:pt x="4298061" y="76200"/>
                  </a:lnTo>
                  <a:lnTo>
                    <a:pt x="4312844" y="73215"/>
                  </a:lnTo>
                  <a:lnTo>
                    <a:pt x="4324959" y="65049"/>
                  </a:lnTo>
                  <a:lnTo>
                    <a:pt x="4333151" y="52933"/>
                  </a:lnTo>
                  <a:lnTo>
                    <a:pt x="4334865" y="44450"/>
                  </a:lnTo>
                  <a:lnTo>
                    <a:pt x="4336161" y="38100"/>
                  </a:lnTo>
                  <a:close/>
                </a:path>
              </a:pathLst>
            </a:custGeom>
            <a:solidFill>
              <a:srgbClr val="00AFEF"/>
            </a:solidFill>
          </p:spPr>
          <p:txBody>
            <a:bodyPr wrap="square" lIns="0" tIns="0" rIns="0" bIns="0" rtlCol="0"/>
            <a:lstStyle/>
            <a:p>
              <a:endParaRPr/>
            </a:p>
          </p:txBody>
        </p:sp>
        <p:sp>
          <p:nvSpPr>
            <p:cNvPr id="159" name="object 159"/>
            <p:cNvSpPr/>
            <p:nvPr/>
          </p:nvSpPr>
          <p:spPr>
            <a:xfrm>
              <a:off x="1077467" y="5843015"/>
              <a:ext cx="1363980" cy="172720"/>
            </a:xfrm>
            <a:custGeom>
              <a:avLst/>
              <a:gdLst/>
              <a:ahLst/>
              <a:cxnLst/>
              <a:rect l="l" t="t" r="r" b="b"/>
              <a:pathLst>
                <a:path w="1363980" h="172720">
                  <a:moveTo>
                    <a:pt x="1363980" y="0"/>
                  </a:moveTo>
                  <a:lnTo>
                    <a:pt x="0" y="0"/>
                  </a:lnTo>
                  <a:lnTo>
                    <a:pt x="0" y="172212"/>
                  </a:lnTo>
                  <a:lnTo>
                    <a:pt x="1335277" y="172212"/>
                  </a:lnTo>
                  <a:lnTo>
                    <a:pt x="1363980" y="143510"/>
                  </a:lnTo>
                  <a:lnTo>
                    <a:pt x="1363980" y="0"/>
                  </a:lnTo>
                  <a:close/>
                </a:path>
              </a:pathLst>
            </a:custGeom>
            <a:solidFill>
              <a:srgbClr val="F8CFCE"/>
            </a:solidFill>
          </p:spPr>
          <p:txBody>
            <a:bodyPr wrap="square" lIns="0" tIns="0" rIns="0" bIns="0" rtlCol="0"/>
            <a:lstStyle/>
            <a:p>
              <a:endParaRPr/>
            </a:p>
          </p:txBody>
        </p:sp>
        <p:sp>
          <p:nvSpPr>
            <p:cNvPr id="160" name="object 160"/>
            <p:cNvSpPr/>
            <p:nvPr/>
          </p:nvSpPr>
          <p:spPr>
            <a:xfrm>
              <a:off x="2412745" y="5986525"/>
              <a:ext cx="29209" cy="29209"/>
            </a:xfrm>
            <a:custGeom>
              <a:avLst/>
              <a:gdLst/>
              <a:ahLst/>
              <a:cxnLst/>
              <a:rect l="l" t="t" r="r" b="b"/>
              <a:pathLst>
                <a:path w="29210" h="29210">
                  <a:moveTo>
                    <a:pt x="28702" y="0"/>
                  </a:moveTo>
                  <a:lnTo>
                    <a:pt x="5715" y="5740"/>
                  </a:lnTo>
                  <a:lnTo>
                    <a:pt x="0" y="28702"/>
                  </a:lnTo>
                  <a:lnTo>
                    <a:pt x="28702" y="0"/>
                  </a:lnTo>
                  <a:close/>
                </a:path>
              </a:pathLst>
            </a:custGeom>
            <a:solidFill>
              <a:srgbClr val="C7A6A6"/>
            </a:solidFill>
          </p:spPr>
          <p:txBody>
            <a:bodyPr wrap="square" lIns="0" tIns="0" rIns="0" bIns="0" rtlCol="0"/>
            <a:lstStyle/>
            <a:p>
              <a:endParaRPr/>
            </a:p>
          </p:txBody>
        </p:sp>
        <p:sp>
          <p:nvSpPr>
            <p:cNvPr id="161" name="object 161"/>
            <p:cNvSpPr/>
            <p:nvPr/>
          </p:nvSpPr>
          <p:spPr>
            <a:xfrm>
              <a:off x="1077467" y="5843015"/>
              <a:ext cx="1363980" cy="172720"/>
            </a:xfrm>
            <a:custGeom>
              <a:avLst/>
              <a:gdLst/>
              <a:ahLst/>
              <a:cxnLst/>
              <a:rect l="l" t="t" r="r" b="b"/>
              <a:pathLst>
                <a:path w="1363980" h="172720">
                  <a:moveTo>
                    <a:pt x="1335277" y="172212"/>
                  </a:moveTo>
                  <a:lnTo>
                    <a:pt x="1340993" y="149250"/>
                  </a:lnTo>
                  <a:lnTo>
                    <a:pt x="1363980" y="143510"/>
                  </a:lnTo>
                  <a:lnTo>
                    <a:pt x="1335277" y="172212"/>
                  </a:lnTo>
                  <a:lnTo>
                    <a:pt x="0" y="172212"/>
                  </a:lnTo>
                  <a:lnTo>
                    <a:pt x="0" y="0"/>
                  </a:lnTo>
                  <a:lnTo>
                    <a:pt x="1363980" y="0"/>
                  </a:lnTo>
                  <a:lnTo>
                    <a:pt x="1363980" y="143510"/>
                  </a:lnTo>
                </a:path>
              </a:pathLst>
            </a:custGeom>
            <a:ln w="12700">
              <a:solidFill>
                <a:srgbClr val="7E7E7E"/>
              </a:solidFill>
            </a:ln>
          </p:spPr>
          <p:txBody>
            <a:bodyPr wrap="square" lIns="0" tIns="0" rIns="0" bIns="0" rtlCol="0"/>
            <a:lstStyle/>
            <a:p>
              <a:endParaRPr/>
            </a:p>
          </p:txBody>
        </p:sp>
      </p:grpSp>
      <p:grpSp>
        <p:nvGrpSpPr>
          <p:cNvPr id="162" name="object 162"/>
          <p:cNvGrpSpPr/>
          <p:nvPr/>
        </p:nvGrpSpPr>
        <p:grpSpPr>
          <a:xfrm>
            <a:off x="614155" y="3165301"/>
            <a:ext cx="4906010" cy="1751330"/>
            <a:chOff x="614155" y="3165301"/>
            <a:chExt cx="4906010" cy="1751330"/>
          </a:xfrm>
        </p:grpSpPr>
        <p:pic>
          <p:nvPicPr>
            <p:cNvPr id="163" name="object 163"/>
            <p:cNvPicPr/>
            <p:nvPr/>
          </p:nvPicPr>
          <p:blipFill>
            <a:blip r:embed="rId5" cstate="print"/>
            <a:stretch>
              <a:fillRect/>
            </a:stretch>
          </p:blipFill>
          <p:spPr>
            <a:xfrm>
              <a:off x="614155" y="3165301"/>
              <a:ext cx="4905798" cy="1751169"/>
            </a:xfrm>
            <a:prstGeom prst="rect">
              <a:avLst/>
            </a:prstGeom>
          </p:spPr>
        </p:pic>
        <p:sp>
          <p:nvSpPr>
            <p:cNvPr id="164" name="object 164"/>
            <p:cNvSpPr/>
            <p:nvPr/>
          </p:nvSpPr>
          <p:spPr>
            <a:xfrm>
              <a:off x="627888" y="3179064"/>
              <a:ext cx="4823460" cy="1673860"/>
            </a:xfrm>
            <a:custGeom>
              <a:avLst/>
              <a:gdLst/>
              <a:ahLst/>
              <a:cxnLst/>
              <a:rect l="l" t="t" r="r" b="b"/>
              <a:pathLst>
                <a:path w="4823460" h="1673860">
                  <a:moveTo>
                    <a:pt x="4823460" y="0"/>
                  </a:moveTo>
                  <a:lnTo>
                    <a:pt x="0" y="0"/>
                  </a:lnTo>
                  <a:lnTo>
                    <a:pt x="0" y="1673352"/>
                  </a:lnTo>
                  <a:lnTo>
                    <a:pt x="4544568" y="1673352"/>
                  </a:lnTo>
                  <a:lnTo>
                    <a:pt x="4823460" y="1394460"/>
                  </a:lnTo>
                  <a:lnTo>
                    <a:pt x="4823460" y="0"/>
                  </a:lnTo>
                  <a:close/>
                </a:path>
              </a:pathLst>
            </a:custGeom>
            <a:solidFill>
              <a:srgbClr val="FFFFFF"/>
            </a:solidFill>
          </p:spPr>
          <p:txBody>
            <a:bodyPr wrap="square" lIns="0" tIns="0" rIns="0" bIns="0" rtlCol="0"/>
            <a:lstStyle/>
            <a:p>
              <a:endParaRPr/>
            </a:p>
          </p:txBody>
        </p:sp>
        <p:sp>
          <p:nvSpPr>
            <p:cNvPr id="165" name="object 165"/>
            <p:cNvSpPr/>
            <p:nvPr/>
          </p:nvSpPr>
          <p:spPr>
            <a:xfrm>
              <a:off x="5172455" y="4573524"/>
              <a:ext cx="279400" cy="279400"/>
            </a:xfrm>
            <a:custGeom>
              <a:avLst/>
              <a:gdLst/>
              <a:ahLst/>
              <a:cxnLst/>
              <a:rect l="l" t="t" r="r" b="b"/>
              <a:pathLst>
                <a:path w="279400" h="279400">
                  <a:moveTo>
                    <a:pt x="278892" y="0"/>
                  </a:moveTo>
                  <a:lnTo>
                    <a:pt x="55753" y="55752"/>
                  </a:lnTo>
                  <a:lnTo>
                    <a:pt x="0" y="278892"/>
                  </a:lnTo>
                  <a:lnTo>
                    <a:pt x="278892" y="0"/>
                  </a:lnTo>
                  <a:close/>
                </a:path>
              </a:pathLst>
            </a:custGeom>
            <a:solidFill>
              <a:srgbClr val="CDCDCD"/>
            </a:solidFill>
          </p:spPr>
          <p:txBody>
            <a:bodyPr wrap="square" lIns="0" tIns="0" rIns="0" bIns="0" rtlCol="0"/>
            <a:lstStyle/>
            <a:p>
              <a:endParaRPr/>
            </a:p>
          </p:txBody>
        </p:sp>
        <p:sp>
          <p:nvSpPr>
            <p:cNvPr id="166" name="object 166"/>
            <p:cNvSpPr/>
            <p:nvPr/>
          </p:nvSpPr>
          <p:spPr>
            <a:xfrm>
              <a:off x="627888" y="3179064"/>
              <a:ext cx="4823460" cy="1673860"/>
            </a:xfrm>
            <a:custGeom>
              <a:avLst/>
              <a:gdLst/>
              <a:ahLst/>
              <a:cxnLst/>
              <a:rect l="l" t="t" r="r" b="b"/>
              <a:pathLst>
                <a:path w="4823460" h="1673860">
                  <a:moveTo>
                    <a:pt x="4544568" y="1673352"/>
                  </a:moveTo>
                  <a:lnTo>
                    <a:pt x="4600321" y="1450213"/>
                  </a:lnTo>
                  <a:lnTo>
                    <a:pt x="4823460" y="1394460"/>
                  </a:lnTo>
                  <a:lnTo>
                    <a:pt x="4544568" y="1673352"/>
                  </a:lnTo>
                  <a:lnTo>
                    <a:pt x="0" y="1673352"/>
                  </a:lnTo>
                  <a:lnTo>
                    <a:pt x="0" y="0"/>
                  </a:lnTo>
                  <a:lnTo>
                    <a:pt x="4823460" y="0"/>
                  </a:lnTo>
                  <a:lnTo>
                    <a:pt x="4823460" y="1394460"/>
                  </a:lnTo>
                </a:path>
              </a:pathLst>
            </a:custGeom>
            <a:ln w="12700">
              <a:solidFill>
                <a:srgbClr val="1E8ED4"/>
              </a:solidFill>
            </a:ln>
          </p:spPr>
          <p:txBody>
            <a:bodyPr wrap="square" lIns="0" tIns="0" rIns="0" bIns="0" rtlCol="0"/>
            <a:lstStyle/>
            <a:p>
              <a:endParaRPr/>
            </a:p>
          </p:txBody>
        </p:sp>
      </p:grpSp>
      <p:sp>
        <p:nvSpPr>
          <p:cNvPr id="167" name="object 167"/>
          <p:cNvSpPr txBox="1"/>
          <p:nvPr/>
        </p:nvSpPr>
        <p:spPr>
          <a:xfrm>
            <a:off x="737108" y="3271266"/>
            <a:ext cx="297180" cy="188595"/>
          </a:xfrm>
          <a:prstGeom prst="rect">
            <a:avLst/>
          </a:prstGeom>
        </p:spPr>
        <p:txBody>
          <a:bodyPr vert="horz" wrap="square" lIns="0" tIns="14604" rIns="0" bIns="0" rtlCol="0">
            <a:spAutoFit/>
          </a:bodyPr>
          <a:lstStyle/>
          <a:p>
            <a:pPr marL="12700">
              <a:lnSpc>
                <a:spcPct val="100000"/>
              </a:lnSpc>
              <a:spcBef>
                <a:spcPts val="114"/>
              </a:spcBef>
            </a:pPr>
            <a:r>
              <a:rPr sz="1050" b="1" spc="-25" dirty="0">
                <a:latin typeface="Meiryo UI"/>
                <a:cs typeface="Meiryo UI"/>
              </a:rPr>
              <a:t>凡例</a:t>
            </a:r>
            <a:endParaRPr sz="1050">
              <a:latin typeface="Meiryo UI"/>
              <a:cs typeface="Meiryo UI"/>
            </a:endParaRPr>
          </a:p>
        </p:txBody>
      </p:sp>
      <p:pic>
        <p:nvPicPr>
          <p:cNvPr id="168" name="object 168"/>
          <p:cNvPicPr/>
          <p:nvPr/>
        </p:nvPicPr>
        <p:blipFill>
          <a:blip r:embed="rId3" cstate="print"/>
          <a:stretch>
            <a:fillRect/>
          </a:stretch>
        </p:blipFill>
        <p:spPr>
          <a:xfrm>
            <a:off x="2666936" y="4442396"/>
            <a:ext cx="202819" cy="202819"/>
          </a:xfrm>
          <a:prstGeom prst="rect">
            <a:avLst/>
          </a:prstGeom>
        </p:spPr>
      </p:pic>
      <p:sp>
        <p:nvSpPr>
          <p:cNvPr id="169" name="object 169"/>
          <p:cNvSpPr txBox="1"/>
          <p:nvPr/>
        </p:nvSpPr>
        <p:spPr>
          <a:xfrm>
            <a:off x="2710052" y="4449571"/>
            <a:ext cx="114300" cy="188595"/>
          </a:xfrm>
          <a:prstGeom prst="rect">
            <a:avLst/>
          </a:prstGeom>
        </p:spPr>
        <p:txBody>
          <a:bodyPr vert="horz" wrap="square" lIns="0" tIns="14604" rIns="0" bIns="0" rtlCol="0">
            <a:spAutoFit/>
          </a:bodyPr>
          <a:lstStyle/>
          <a:p>
            <a:pPr marL="12700">
              <a:lnSpc>
                <a:spcPct val="100000"/>
              </a:lnSpc>
              <a:spcBef>
                <a:spcPts val="114"/>
              </a:spcBef>
            </a:pPr>
            <a:r>
              <a:rPr sz="1050" b="1" spc="-50" dirty="0">
                <a:solidFill>
                  <a:srgbClr val="FFFFFF"/>
                </a:solidFill>
                <a:latin typeface="Meiryo UI"/>
                <a:cs typeface="Meiryo UI"/>
              </a:rPr>
              <a:t>E</a:t>
            </a:r>
            <a:endParaRPr sz="1050">
              <a:latin typeface="Meiryo UI"/>
              <a:cs typeface="Meiryo UI"/>
            </a:endParaRPr>
          </a:p>
        </p:txBody>
      </p:sp>
      <p:grpSp>
        <p:nvGrpSpPr>
          <p:cNvPr id="170" name="object 170"/>
          <p:cNvGrpSpPr/>
          <p:nvPr/>
        </p:nvGrpSpPr>
        <p:grpSpPr>
          <a:xfrm>
            <a:off x="734568" y="3508247"/>
            <a:ext cx="2639060" cy="768350"/>
            <a:chOff x="734568" y="3508247"/>
            <a:chExt cx="2639060" cy="768350"/>
          </a:xfrm>
        </p:grpSpPr>
        <p:sp>
          <p:nvSpPr>
            <p:cNvPr id="171" name="object 171"/>
            <p:cNvSpPr/>
            <p:nvPr/>
          </p:nvSpPr>
          <p:spPr>
            <a:xfrm>
              <a:off x="734568" y="3508247"/>
              <a:ext cx="492759" cy="157480"/>
            </a:xfrm>
            <a:custGeom>
              <a:avLst/>
              <a:gdLst/>
              <a:ahLst/>
              <a:cxnLst/>
              <a:rect l="l" t="t" r="r" b="b"/>
              <a:pathLst>
                <a:path w="492759" h="157479">
                  <a:moveTo>
                    <a:pt x="492251" y="0"/>
                  </a:moveTo>
                  <a:lnTo>
                    <a:pt x="0" y="0"/>
                  </a:lnTo>
                  <a:lnTo>
                    <a:pt x="0" y="156971"/>
                  </a:lnTo>
                  <a:lnTo>
                    <a:pt x="492251" y="156971"/>
                  </a:lnTo>
                  <a:lnTo>
                    <a:pt x="492251" y="0"/>
                  </a:lnTo>
                  <a:close/>
                </a:path>
              </a:pathLst>
            </a:custGeom>
            <a:solidFill>
              <a:srgbClr val="D9D9D9"/>
            </a:solidFill>
          </p:spPr>
          <p:txBody>
            <a:bodyPr wrap="square" lIns="0" tIns="0" rIns="0" bIns="0" rtlCol="0"/>
            <a:lstStyle/>
            <a:p>
              <a:endParaRPr/>
            </a:p>
          </p:txBody>
        </p:sp>
        <p:sp>
          <p:nvSpPr>
            <p:cNvPr id="172" name="object 172"/>
            <p:cNvSpPr/>
            <p:nvPr/>
          </p:nvSpPr>
          <p:spPr>
            <a:xfrm>
              <a:off x="2540507" y="3558539"/>
              <a:ext cx="468630" cy="0"/>
            </a:xfrm>
            <a:custGeom>
              <a:avLst/>
              <a:gdLst/>
              <a:ahLst/>
              <a:cxnLst/>
              <a:rect l="l" t="t" r="r" b="b"/>
              <a:pathLst>
                <a:path w="468630">
                  <a:moveTo>
                    <a:pt x="0" y="0"/>
                  </a:moveTo>
                  <a:lnTo>
                    <a:pt x="468249" y="0"/>
                  </a:lnTo>
                </a:path>
              </a:pathLst>
            </a:custGeom>
            <a:ln w="9525">
              <a:solidFill>
                <a:srgbClr val="C5C5C5"/>
              </a:solidFill>
            </a:ln>
          </p:spPr>
          <p:txBody>
            <a:bodyPr wrap="square" lIns="0" tIns="0" rIns="0" bIns="0" rtlCol="0"/>
            <a:lstStyle/>
            <a:p>
              <a:endParaRPr/>
            </a:p>
          </p:txBody>
        </p:sp>
        <p:sp>
          <p:nvSpPr>
            <p:cNvPr id="173" name="object 173"/>
            <p:cNvSpPr/>
            <p:nvPr/>
          </p:nvSpPr>
          <p:spPr>
            <a:xfrm>
              <a:off x="2540507" y="4061459"/>
              <a:ext cx="468630" cy="0"/>
            </a:xfrm>
            <a:custGeom>
              <a:avLst/>
              <a:gdLst/>
              <a:ahLst/>
              <a:cxnLst/>
              <a:rect l="l" t="t" r="r" b="b"/>
              <a:pathLst>
                <a:path w="468630">
                  <a:moveTo>
                    <a:pt x="0" y="0"/>
                  </a:moveTo>
                  <a:lnTo>
                    <a:pt x="468249" y="0"/>
                  </a:lnTo>
                </a:path>
              </a:pathLst>
            </a:custGeom>
            <a:ln w="9525">
              <a:solidFill>
                <a:srgbClr val="C5C5C5"/>
              </a:solidFill>
              <a:prstDash val="sysDash"/>
            </a:ln>
          </p:spPr>
          <p:txBody>
            <a:bodyPr wrap="square" lIns="0" tIns="0" rIns="0" bIns="0" rtlCol="0"/>
            <a:lstStyle/>
            <a:p>
              <a:endParaRPr/>
            </a:p>
          </p:txBody>
        </p:sp>
        <p:sp>
          <p:nvSpPr>
            <p:cNvPr id="174" name="object 174"/>
            <p:cNvSpPr/>
            <p:nvPr/>
          </p:nvSpPr>
          <p:spPr>
            <a:xfrm>
              <a:off x="3169285" y="4146549"/>
              <a:ext cx="204470" cy="129539"/>
            </a:xfrm>
            <a:custGeom>
              <a:avLst/>
              <a:gdLst/>
              <a:ahLst/>
              <a:cxnLst/>
              <a:rect l="l" t="t" r="r" b="b"/>
              <a:pathLst>
                <a:path w="204470" h="129539">
                  <a:moveTo>
                    <a:pt x="204215" y="0"/>
                  </a:moveTo>
                  <a:lnTo>
                    <a:pt x="0" y="0"/>
                  </a:lnTo>
                  <a:lnTo>
                    <a:pt x="0" y="129539"/>
                  </a:lnTo>
                  <a:lnTo>
                    <a:pt x="204215" y="129539"/>
                  </a:lnTo>
                  <a:lnTo>
                    <a:pt x="204215" y="0"/>
                  </a:lnTo>
                  <a:close/>
                </a:path>
              </a:pathLst>
            </a:custGeom>
            <a:solidFill>
              <a:srgbClr val="FFFF00"/>
            </a:solidFill>
          </p:spPr>
          <p:txBody>
            <a:bodyPr wrap="square" lIns="0" tIns="0" rIns="0" bIns="0" rtlCol="0"/>
            <a:lstStyle/>
            <a:p>
              <a:endParaRPr/>
            </a:p>
          </p:txBody>
        </p:sp>
      </p:grpSp>
      <p:sp>
        <p:nvSpPr>
          <p:cNvPr id="175" name="object 175"/>
          <p:cNvSpPr txBox="1"/>
          <p:nvPr/>
        </p:nvSpPr>
        <p:spPr>
          <a:xfrm>
            <a:off x="3088385" y="3497707"/>
            <a:ext cx="2011680" cy="391795"/>
          </a:xfrm>
          <a:prstGeom prst="rect">
            <a:avLst/>
          </a:prstGeom>
        </p:spPr>
        <p:txBody>
          <a:bodyPr vert="horz" wrap="square" lIns="0" tIns="13335" rIns="0" bIns="0" rtlCol="0">
            <a:spAutoFit/>
          </a:bodyPr>
          <a:lstStyle/>
          <a:p>
            <a:pPr marL="81280" marR="1140460" indent="-68580">
              <a:lnSpc>
                <a:spcPct val="100000"/>
              </a:lnSpc>
              <a:spcBef>
                <a:spcPts val="105"/>
              </a:spcBef>
            </a:pPr>
            <a:r>
              <a:rPr sz="800" spc="-15" dirty="0">
                <a:solidFill>
                  <a:srgbClr val="1A1A1A"/>
                </a:solidFill>
                <a:latin typeface="Meiryo UI"/>
                <a:cs typeface="Meiryo UI"/>
              </a:rPr>
              <a:t>部品構成の繋がり</a:t>
            </a:r>
            <a:r>
              <a:rPr sz="800" spc="500" dirty="0">
                <a:solidFill>
                  <a:srgbClr val="1A1A1A"/>
                </a:solidFill>
                <a:latin typeface="Meiryo UI"/>
                <a:cs typeface="Meiryo UI"/>
              </a:rPr>
              <a:t> </a:t>
            </a:r>
            <a:r>
              <a:rPr sz="800" spc="-10" dirty="0">
                <a:solidFill>
                  <a:srgbClr val="1A1A1A"/>
                </a:solidFill>
                <a:latin typeface="Meiryo UI"/>
                <a:cs typeface="Meiryo UI"/>
              </a:rPr>
              <a:t>数字：部品の</a:t>
            </a:r>
            <a:r>
              <a:rPr sz="800" spc="-25" dirty="0">
                <a:solidFill>
                  <a:srgbClr val="1A1A1A"/>
                </a:solidFill>
                <a:latin typeface="Meiryo UI"/>
                <a:cs typeface="Meiryo UI"/>
              </a:rPr>
              <a:t>CFP</a:t>
            </a:r>
            <a:endParaRPr sz="800">
              <a:latin typeface="Meiryo UI"/>
              <a:cs typeface="Meiryo UI"/>
            </a:endParaRPr>
          </a:p>
          <a:p>
            <a:pPr marL="457200">
              <a:lnSpc>
                <a:spcPct val="100000"/>
              </a:lnSpc>
            </a:pPr>
            <a:r>
              <a:rPr sz="800" spc="15" dirty="0">
                <a:solidFill>
                  <a:srgbClr val="1A1A1A"/>
                </a:solidFill>
                <a:latin typeface="Meiryo UI"/>
                <a:cs typeface="Meiryo UI"/>
              </a:rPr>
              <a:t>調達部品の場合 伝搬</a:t>
            </a:r>
            <a:r>
              <a:rPr sz="800" spc="-10" dirty="0">
                <a:solidFill>
                  <a:srgbClr val="1A1A1A"/>
                </a:solidFill>
                <a:latin typeface="Meiryo UI"/>
                <a:cs typeface="Meiryo UI"/>
              </a:rPr>
              <a:t>CFP</a:t>
            </a:r>
            <a:r>
              <a:rPr sz="800" spc="-20" dirty="0">
                <a:solidFill>
                  <a:srgbClr val="1A1A1A"/>
                </a:solidFill>
                <a:latin typeface="Meiryo UI"/>
                <a:cs typeface="Meiryo UI"/>
              </a:rPr>
              <a:t>×活動量</a:t>
            </a:r>
            <a:endParaRPr sz="800">
              <a:latin typeface="Meiryo UI"/>
              <a:cs typeface="Meiryo UI"/>
            </a:endParaRPr>
          </a:p>
        </p:txBody>
      </p:sp>
      <p:sp>
        <p:nvSpPr>
          <p:cNvPr id="176" name="object 176"/>
          <p:cNvSpPr txBox="1"/>
          <p:nvPr/>
        </p:nvSpPr>
        <p:spPr>
          <a:xfrm>
            <a:off x="3088385" y="4020439"/>
            <a:ext cx="1299210" cy="600710"/>
          </a:xfrm>
          <a:prstGeom prst="rect">
            <a:avLst/>
          </a:prstGeom>
        </p:spPr>
        <p:txBody>
          <a:bodyPr vert="horz" wrap="square" lIns="0" tIns="12700" rIns="0" bIns="0" rtlCol="0">
            <a:spAutoFit/>
          </a:bodyPr>
          <a:lstStyle/>
          <a:p>
            <a:pPr marL="12700">
              <a:lnSpc>
                <a:spcPct val="100000"/>
              </a:lnSpc>
              <a:spcBef>
                <a:spcPts val="100"/>
              </a:spcBef>
            </a:pPr>
            <a:r>
              <a:rPr sz="800" spc="-15" dirty="0">
                <a:solidFill>
                  <a:srgbClr val="1A1A1A"/>
                </a:solidFill>
                <a:latin typeface="Meiryo UI"/>
                <a:cs typeface="Meiryo UI"/>
              </a:rPr>
              <a:t>取引-部品の繋がり</a:t>
            </a:r>
            <a:endParaRPr sz="800">
              <a:latin typeface="Meiryo UI"/>
              <a:cs typeface="Meiryo UI"/>
            </a:endParaRPr>
          </a:p>
          <a:p>
            <a:pPr marL="81280">
              <a:lnSpc>
                <a:spcPct val="100000"/>
              </a:lnSpc>
              <a:spcBef>
                <a:spcPts val="5"/>
              </a:spcBef>
            </a:pPr>
            <a:r>
              <a:rPr sz="800" dirty="0">
                <a:solidFill>
                  <a:srgbClr val="1A1A1A"/>
                </a:solidFill>
                <a:latin typeface="Meiryo UI"/>
                <a:cs typeface="Meiryo UI"/>
              </a:rPr>
              <a:t>数字：伝搬する</a:t>
            </a:r>
            <a:r>
              <a:rPr sz="800" spc="-25" dirty="0">
                <a:solidFill>
                  <a:srgbClr val="1A1A1A"/>
                </a:solidFill>
                <a:latin typeface="Meiryo UI"/>
                <a:cs typeface="Meiryo UI"/>
              </a:rPr>
              <a:t>CFP</a:t>
            </a:r>
            <a:endParaRPr sz="800">
              <a:latin typeface="Meiryo UI"/>
              <a:cs typeface="Meiryo UI"/>
            </a:endParaRPr>
          </a:p>
          <a:p>
            <a:pPr marL="81280">
              <a:lnSpc>
                <a:spcPct val="100000"/>
              </a:lnSpc>
            </a:pPr>
            <a:r>
              <a:rPr sz="800" spc="-10" dirty="0">
                <a:solidFill>
                  <a:srgbClr val="1A1A1A"/>
                </a:solidFill>
                <a:latin typeface="Meiryo UI"/>
                <a:cs typeface="Meiryo UI"/>
              </a:rPr>
              <a:t>（数字）：</a:t>
            </a:r>
            <a:r>
              <a:rPr sz="800" spc="-20" dirty="0">
                <a:solidFill>
                  <a:srgbClr val="1A1A1A"/>
                </a:solidFill>
                <a:latin typeface="Meiryo UI"/>
                <a:cs typeface="Meiryo UI"/>
              </a:rPr>
              <a:t>川下の構成割合</a:t>
            </a:r>
            <a:endParaRPr sz="800">
              <a:latin typeface="Meiryo UI"/>
              <a:cs typeface="Meiryo UI"/>
            </a:endParaRPr>
          </a:p>
          <a:p>
            <a:pPr marL="12700">
              <a:lnSpc>
                <a:spcPct val="100000"/>
              </a:lnSpc>
              <a:spcBef>
                <a:spcPts val="680"/>
              </a:spcBef>
            </a:pPr>
            <a:r>
              <a:rPr sz="800" dirty="0">
                <a:solidFill>
                  <a:srgbClr val="1A1A1A"/>
                </a:solidFill>
                <a:latin typeface="Meiryo UI"/>
                <a:cs typeface="Meiryo UI"/>
              </a:rPr>
              <a:t>取引終端（</a:t>
            </a:r>
            <a:r>
              <a:rPr sz="800" spc="-10" dirty="0">
                <a:solidFill>
                  <a:srgbClr val="1A1A1A"/>
                </a:solidFill>
                <a:latin typeface="Meiryo UI"/>
                <a:cs typeface="Meiryo UI"/>
              </a:rPr>
              <a:t>終端フラグ</a:t>
            </a:r>
            <a:r>
              <a:rPr sz="800" spc="-50" dirty="0">
                <a:solidFill>
                  <a:srgbClr val="1A1A1A"/>
                </a:solidFill>
                <a:latin typeface="Meiryo UI"/>
                <a:cs typeface="Meiryo UI"/>
              </a:rPr>
              <a:t>）</a:t>
            </a:r>
            <a:endParaRPr sz="800">
              <a:latin typeface="Meiryo UI"/>
              <a:cs typeface="Meiryo UI"/>
            </a:endParaRPr>
          </a:p>
        </p:txBody>
      </p:sp>
      <p:grpSp>
        <p:nvGrpSpPr>
          <p:cNvPr id="177" name="object 177"/>
          <p:cNvGrpSpPr/>
          <p:nvPr/>
        </p:nvGrpSpPr>
        <p:grpSpPr>
          <a:xfrm>
            <a:off x="740409" y="3756405"/>
            <a:ext cx="495934" cy="995680"/>
            <a:chOff x="740409" y="3756405"/>
            <a:chExt cx="495934" cy="995680"/>
          </a:xfrm>
        </p:grpSpPr>
        <p:sp>
          <p:nvSpPr>
            <p:cNvPr id="178" name="object 178"/>
            <p:cNvSpPr/>
            <p:nvPr/>
          </p:nvSpPr>
          <p:spPr>
            <a:xfrm>
              <a:off x="746759" y="3762755"/>
              <a:ext cx="480059" cy="143510"/>
            </a:xfrm>
            <a:custGeom>
              <a:avLst/>
              <a:gdLst/>
              <a:ahLst/>
              <a:cxnLst/>
              <a:rect l="l" t="t" r="r" b="b"/>
              <a:pathLst>
                <a:path w="480059" h="143510">
                  <a:moveTo>
                    <a:pt x="480059" y="0"/>
                  </a:moveTo>
                  <a:lnTo>
                    <a:pt x="0" y="0"/>
                  </a:lnTo>
                  <a:lnTo>
                    <a:pt x="0" y="143256"/>
                  </a:lnTo>
                  <a:lnTo>
                    <a:pt x="456184" y="143256"/>
                  </a:lnTo>
                  <a:lnTo>
                    <a:pt x="480059" y="119380"/>
                  </a:lnTo>
                  <a:lnTo>
                    <a:pt x="480059" y="0"/>
                  </a:lnTo>
                  <a:close/>
                </a:path>
              </a:pathLst>
            </a:custGeom>
            <a:solidFill>
              <a:srgbClr val="F1F1F1"/>
            </a:solidFill>
          </p:spPr>
          <p:txBody>
            <a:bodyPr wrap="square" lIns="0" tIns="0" rIns="0" bIns="0" rtlCol="0"/>
            <a:lstStyle/>
            <a:p>
              <a:endParaRPr/>
            </a:p>
          </p:txBody>
        </p:sp>
        <p:sp>
          <p:nvSpPr>
            <p:cNvPr id="179" name="object 179"/>
            <p:cNvSpPr/>
            <p:nvPr/>
          </p:nvSpPr>
          <p:spPr>
            <a:xfrm>
              <a:off x="1202943" y="3882135"/>
              <a:ext cx="24130" cy="24130"/>
            </a:xfrm>
            <a:custGeom>
              <a:avLst/>
              <a:gdLst/>
              <a:ahLst/>
              <a:cxnLst/>
              <a:rect l="l" t="t" r="r" b="b"/>
              <a:pathLst>
                <a:path w="24130" h="24129">
                  <a:moveTo>
                    <a:pt x="23875" y="0"/>
                  </a:moveTo>
                  <a:lnTo>
                    <a:pt x="4775" y="4825"/>
                  </a:lnTo>
                  <a:lnTo>
                    <a:pt x="0" y="23875"/>
                  </a:lnTo>
                  <a:lnTo>
                    <a:pt x="23875" y="0"/>
                  </a:lnTo>
                  <a:close/>
                </a:path>
              </a:pathLst>
            </a:custGeom>
            <a:solidFill>
              <a:srgbClr val="C3C3C3"/>
            </a:solidFill>
          </p:spPr>
          <p:txBody>
            <a:bodyPr wrap="square" lIns="0" tIns="0" rIns="0" bIns="0" rtlCol="0"/>
            <a:lstStyle/>
            <a:p>
              <a:endParaRPr/>
            </a:p>
          </p:txBody>
        </p:sp>
        <p:sp>
          <p:nvSpPr>
            <p:cNvPr id="180" name="object 180"/>
            <p:cNvSpPr/>
            <p:nvPr/>
          </p:nvSpPr>
          <p:spPr>
            <a:xfrm>
              <a:off x="746759" y="3762755"/>
              <a:ext cx="480059" cy="143510"/>
            </a:xfrm>
            <a:custGeom>
              <a:avLst/>
              <a:gdLst/>
              <a:ahLst/>
              <a:cxnLst/>
              <a:rect l="l" t="t" r="r" b="b"/>
              <a:pathLst>
                <a:path w="480059" h="143510">
                  <a:moveTo>
                    <a:pt x="456184" y="143256"/>
                  </a:moveTo>
                  <a:lnTo>
                    <a:pt x="460959" y="124206"/>
                  </a:lnTo>
                  <a:lnTo>
                    <a:pt x="480059" y="119380"/>
                  </a:lnTo>
                  <a:lnTo>
                    <a:pt x="456184" y="143256"/>
                  </a:lnTo>
                  <a:lnTo>
                    <a:pt x="0" y="143256"/>
                  </a:lnTo>
                  <a:lnTo>
                    <a:pt x="0" y="0"/>
                  </a:lnTo>
                  <a:lnTo>
                    <a:pt x="480059" y="0"/>
                  </a:lnTo>
                  <a:lnTo>
                    <a:pt x="480059" y="119380"/>
                  </a:lnTo>
                </a:path>
              </a:pathLst>
            </a:custGeom>
            <a:ln w="12700">
              <a:solidFill>
                <a:srgbClr val="7E7E7E"/>
              </a:solidFill>
            </a:ln>
          </p:spPr>
          <p:txBody>
            <a:bodyPr wrap="square" lIns="0" tIns="0" rIns="0" bIns="0" rtlCol="0"/>
            <a:lstStyle/>
            <a:p>
              <a:endParaRPr/>
            </a:p>
          </p:txBody>
        </p:sp>
        <p:sp>
          <p:nvSpPr>
            <p:cNvPr id="181" name="object 181"/>
            <p:cNvSpPr/>
            <p:nvPr/>
          </p:nvSpPr>
          <p:spPr>
            <a:xfrm>
              <a:off x="749807" y="4328159"/>
              <a:ext cx="480059" cy="143510"/>
            </a:xfrm>
            <a:custGeom>
              <a:avLst/>
              <a:gdLst/>
              <a:ahLst/>
              <a:cxnLst/>
              <a:rect l="l" t="t" r="r" b="b"/>
              <a:pathLst>
                <a:path w="480059" h="143510">
                  <a:moveTo>
                    <a:pt x="480060" y="0"/>
                  </a:moveTo>
                  <a:lnTo>
                    <a:pt x="0" y="0"/>
                  </a:lnTo>
                  <a:lnTo>
                    <a:pt x="0" y="143256"/>
                  </a:lnTo>
                  <a:lnTo>
                    <a:pt x="456183" y="143256"/>
                  </a:lnTo>
                  <a:lnTo>
                    <a:pt x="480060" y="119379"/>
                  </a:lnTo>
                  <a:lnTo>
                    <a:pt x="480060" y="0"/>
                  </a:lnTo>
                  <a:close/>
                </a:path>
              </a:pathLst>
            </a:custGeom>
            <a:solidFill>
              <a:srgbClr val="F8CFCE"/>
            </a:solidFill>
          </p:spPr>
          <p:txBody>
            <a:bodyPr wrap="square" lIns="0" tIns="0" rIns="0" bIns="0" rtlCol="0"/>
            <a:lstStyle/>
            <a:p>
              <a:endParaRPr/>
            </a:p>
          </p:txBody>
        </p:sp>
        <p:sp>
          <p:nvSpPr>
            <p:cNvPr id="182" name="object 182"/>
            <p:cNvSpPr/>
            <p:nvPr/>
          </p:nvSpPr>
          <p:spPr>
            <a:xfrm>
              <a:off x="1205991" y="4447539"/>
              <a:ext cx="24130" cy="24130"/>
            </a:xfrm>
            <a:custGeom>
              <a:avLst/>
              <a:gdLst/>
              <a:ahLst/>
              <a:cxnLst/>
              <a:rect l="l" t="t" r="r" b="b"/>
              <a:pathLst>
                <a:path w="24130" h="24129">
                  <a:moveTo>
                    <a:pt x="23876" y="0"/>
                  </a:moveTo>
                  <a:lnTo>
                    <a:pt x="4775" y="4826"/>
                  </a:lnTo>
                  <a:lnTo>
                    <a:pt x="0" y="23876"/>
                  </a:lnTo>
                  <a:lnTo>
                    <a:pt x="23876" y="0"/>
                  </a:lnTo>
                  <a:close/>
                </a:path>
              </a:pathLst>
            </a:custGeom>
            <a:solidFill>
              <a:srgbClr val="C7A6A6"/>
            </a:solidFill>
          </p:spPr>
          <p:txBody>
            <a:bodyPr wrap="square" lIns="0" tIns="0" rIns="0" bIns="0" rtlCol="0"/>
            <a:lstStyle/>
            <a:p>
              <a:endParaRPr/>
            </a:p>
          </p:txBody>
        </p:sp>
        <p:sp>
          <p:nvSpPr>
            <p:cNvPr id="183" name="object 183"/>
            <p:cNvSpPr/>
            <p:nvPr/>
          </p:nvSpPr>
          <p:spPr>
            <a:xfrm>
              <a:off x="749807" y="4328159"/>
              <a:ext cx="480059" cy="143510"/>
            </a:xfrm>
            <a:custGeom>
              <a:avLst/>
              <a:gdLst/>
              <a:ahLst/>
              <a:cxnLst/>
              <a:rect l="l" t="t" r="r" b="b"/>
              <a:pathLst>
                <a:path w="480059" h="143510">
                  <a:moveTo>
                    <a:pt x="456183" y="143256"/>
                  </a:moveTo>
                  <a:lnTo>
                    <a:pt x="460959" y="124206"/>
                  </a:lnTo>
                  <a:lnTo>
                    <a:pt x="480060" y="119379"/>
                  </a:lnTo>
                  <a:lnTo>
                    <a:pt x="456183" y="143256"/>
                  </a:lnTo>
                  <a:lnTo>
                    <a:pt x="0" y="143256"/>
                  </a:lnTo>
                  <a:lnTo>
                    <a:pt x="0" y="0"/>
                  </a:lnTo>
                  <a:lnTo>
                    <a:pt x="480060" y="0"/>
                  </a:lnTo>
                  <a:lnTo>
                    <a:pt x="480060" y="119379"/>
                  </a:lnTo>
                </a:path>
              </a:pathLst>
            </a:custGeom>
            <a:ln w="12700">
              <a:solidFill>
                <a:srgbClr val="7E7E7E"/>
              </a:solidFill>
            </a:ln>
          </p:spPr>
          <p:txBody>
            <a:bodyPr wrap="square" lIns="0" tIns="0" rIns="0" bIns="0" rtlCol="0"/>
            <a:lstStyle/>
            <a:p>
              <a:endParaRPr/>
            </a:p>
          </p:txBody>
        </p:sp>
        <p:sp>
          <p:nvSpPr>
            <p:cNvPr id="184" name="object 184"/>
            <p:cNvSpPr/>
            <p:nvPr/>
          </p:nvSpPr>
          <p:spPr>
            <a:xfrm>
              <a:off x="742187" y="4594859"/>
              <a:ext cx="494030" cy="157480"/>
            </a:xfrm>
            <a:custGeom>
              <a:avLst/>
              <a:gdLst/>
              <a:ahLst/>
              <a:cxnLst/>
              <a:rect l="l" t="t" r="r" b="b"/>
              <a:pathLst>
                <a:path w="494030" h="157479">
                  <a:moveTo>
                    <a:pt x="415290" y="0"/>
                  </a:moveTo>
                  <a:lnTo>
                    <a:pt x="78486" y="0"/>
                  </a:lnTo>
                  <a:lnTo>
                    <a:pt x="47936" y="6173"/>
                  </a:lnTo>
                  <a:lnTo>
                    <a:pt x="22988" y="23002"/>
                  </a:lnTo>
                  <a:lnTo>
                    <a:pt x="6168" y="47952"/>
                  </a:lnTo>
                  <a:lnTo>
                    <a:pt x="0" y="78485"/>
                  </a:lnTo>
                  <a:lnTo>
                    <a:pt x="6168" y="109019"/>
                  </a:lnTo>
                  <a:lnTo>
                    <a:pt x="22988" y="133969"/>
                  </a:lnTo>
                  <a:lnTo>
                    <a:pt x="47936" y="150798"/>
                  </a:lnTo>
                  <a:lnTo>
                    <a:pt x="78486" y="156971"/>
                  </a:lnTo>
                  <a:lnTo>
                    <a:pt x="415290" y="156971"/>
                  </a:lnTo>
                  <a:lnTo>
                    <a:pt x="445839" y="150798"/>
                  </a:lnTo>
                  <a:lnTo>
                    <a:pt x="470787" y="133969"/>
                  </a:lnTo>
                  <a:lnTo>
                    <a:pt x="487607" y="109019"/>
                  </a:lnTo>
                  <a:lnTo>
                    <a:pt x="493775" y="78485"/>
                  </a:lnTo>
                  <a:lnTo>
                    <a:pt x="487607" y="47952"/>
                  </a:lnTo>
                  <a:lnTo>
                    <a:pt x="470787" y="23002"/>
                  </a:lnTo>
                  <a:lnTo>
                    <a:pt x="445839" y="6173"/>
                  </a:lnTo>
                  <a:lnTo>
                    <a:pt x="415290" y="0"/>
                  </a:lnTo>
                  <a:close/>
                </a:path>
              </a:pathLst>
            </a:custGeom>
            <a:solidFill>
              <a:srgbClr val="D9D9D9"/>
            </a:solidFill>
          </p:spPr>
          <p:txBody>
            <a:bodyPr wrap="square" lIns="0" tIns="0" rIns="0" bIns="0" rtlCol="0"/>
            <a:lstStyle/>
            <a:p>
              <a:endParaRPr/>
            </a:p>
          </p:txBody>
        </p:sp>
      </p:grpSp>
      <p:sp>
        <p:nvSpPr>
          <p:cNvPr id="185" name="object 185"/>
          <p:cNvSpPr txBox="1"/>
          <p:nvPr/>
        </p:nvSpPr>
        <p:spPr>
          <a:xfrm>
            <a:off x="1306449" y="3526916"/>
            <a:ext cx="1098550" cy="975994"/>
          </a:xfrm>
          <a:prstGeom prst="rect">
            <a:avLst/>
          </a:prstGeom>
        </p:spPr>
        <p:txBody>
          <a:bodyPr vert="horz" wrap="square" lIns="0" tIns="13335" rIns="0" bIns="0" rtlCol="0">
            <a:spAutoFit/>
          </a:bodyPr>
          <a:lstStyle/>
          <a:p>
            <a:pPr marL="12700">
              <a:lnSpc>
                <a:spcPct val="100000"/>
              </a:lnSpc>
              <a:spcBef>
                <a:spcPts val="105"/>
              </a:spcBef>
            </a:pPr>
            <a:r>
              <a:rPr sz="800" spc="-10" dirty="0">
                <a:solidFill>
                  <a:srgbClr val="1A1A1A"/>
                </a:solidFill>
                <a:latin typeface="Meiryo UI"/>
                <a:cs typeface="Meiryo UI"/>
              </a:rPr>
              <a:t>完成品・部品等</a:t>
            </a:r>
            <a:endParaRPr sz="800">
              <a:latin typeface="Meiryo UI"/>
              <a:cs typeface="Meiryo UI"/>
            </a:endParaRPr>
          </a:p>
          <a:p>
            <a:pPr marL="12700">
              <a:lnSpc>
                <a:spcPct val="100000"/>
              </a:lnSpc>
              <a:spcBef>
                <a:spcPts val="880"/>
              </a:spcBef>
            </a:pPr>
            <a:r>
              <a:rPr sz="800" spc="-10" dirty="0">
                <a:solidFill>
                  <a:srgbClr val="1A1A1A"/>
                </a:solidFill>
                <a:latin typeface="Meiryo UI"/>
                <a:cs typeface="Meiryo UI"/>
              </a:rPr>
              <a:t>CFP</a:t>
            </a:r>
            <a:r>
              <a:rPr sz="800" spc="-15" dirty="0">
                <a:solidFill>
                  <a:srgbClr val="1A1A1A"/>
                </a:solidFill>
                <a:latin typeface="Meiryo UI"/>
                <a:cs typeface="Meiryo UI"/>
              </a:rPr>
              <a:t>関連情報</a:t>
            </a:r>
            <a:endParaRPr sz="800">
              <a:latin typeface="Meiryo UI"/>
              <a:cs typeface="Meiryo UI"/>
            </a:endParaRPr>
          </a:p>
          <a:p>
            <a:pPr marL="80645">
              <a:lnSpc>
                <a:spcPct val="100000"/>
              </a:lnSpc>
            </a:pPr>
            <a:r>
              <a:rPr sz="800" dirty="0">
                <a:solidFill>
                  <a:srgbClr val="1A1A1A"/>
                </a:solidFill>
                <a:latin typeface="Meiryo UI"/>
                <a:cs typeface="Meiryo UI"/>
              </a:rPr>
              <a:t>自：自社製造由来</a:t>
            </a:r>
            <a:r>
              <a:rPr sz="800" spc="-25" dirty="0">
                <a:solidFill>
                  <a:srgbClr val="1A1A1A"/>
                </a:solidFill>
                <a:latin typeface="Meiryo UI"/>
                <a:cs typeface="Meiryo UI"/>
              </a:rPr>
              <a:t>CFP</a:t>
            </a:r>
            <a:endParaRPr sz="800">
              <a:latin typeface="Meiryo UI"/>
              <a:cs typeface="Meiryo UI"/>
            </a:endParaRPr>
          </a:p>
          <a:p>
            <a:pPr marL="80645">
              <a:lnSpc>
                <a:spcPct val="100000"/>
              </a:lnSpc>
            </a:pPr>
            <a:r>
              <a:rPr sz="800" spc="-10" dirty="0">
                <a:solidFill>
                  <a:srgbClr val="1A1A1A"/>
                </a:solidFill>
                <a:latin typeface="Meiryo UI"/>
                <a:cs typeface="Meiryo UI"/>
              </a:rPr>
              <a:t>部：部品由来</a:t>
            </a:r>
            <a:r>
              <a:rPr sz="800" spc="-25" dirty="0">
                <a:solidFill>
                  <a:srgbClr val="1A1A1A"/>
                </a:solidFill>
                <a:latin typeface="Meiryo UI"/>
                <a:cs typeface="Meiryo UI"/>
              </a:rPr>
              <a:t>CFP</a:t>
            </a:r>
            <a:endParaRPr sz="800">
              <a:latin typeface="Meiryo UI"/>
              <a:cs typeface="Meiryo UI"/>
            </a:endParaRPr>
          </a:p>
          <a:p>
            <a:pPr marL="80645">
              <a:lnSpc>
                <a:spcPct val="100000"/>
              </a:lnSpc>
            </a:pPr>
            <a:r>
              <a:rPr sz="800" spc="-10" dirty="0">
                <a:solidFill>
                  <a:srgbClr val="1A1A1A"/>
                </a:solidFill>
                <a:latin typeface="Meiryo UI"/>
                <a:cs typeface="Meiryo UI"/>
              </a:rPr>
              <a:t>活：活動量</a:t>
            </a:r>
            <a:endParaRPr sz="800">
              <a:latin typeface="Meiryo UI"/>
              <a:cs typeface="Meiryo UI"/>
            </a:endParaRPr>
          </a:p>
          <a:p>
            <a:pPr marL="24765">
              <a:lnSpc>
                <a:spcPct val="100000"/>
              </a:lnSpc>
              <a:spcBef>
                <a:spcPts val="835"/>
              </a:spcBef>
            </a:pPr>
            <a:r>
              <a:rPr sz="800" spc="-10" dirty="0">
                <a:solidFill>
                  <a:srgbClr val="1A1A1A"/>
                </a:solidFill>
                <a:latin typeface="Meiryo UI"/>
                <a:cs typeface="Meiryo UI"/>
              </a:rPr>
              <a:t>DD</a:t>
            </a:r>
            <a:r>
              <a:rPr sz="800" spc="-15" dirty="0">
                <a:solidFill>
                  <a:srgbClr val="1A1A1A"/>
                </a:solidFill>
                <a:latin typeface="Meiryo UI"/>
                <a:cs typeface="Meiryo UI"/>
              </a:rPr>
              <a:t>レポート</a:t>
            </a:r>
            <a:endParaRPr sz="800">
              <a:latin typeface="Meiryo UI"/>
              <a:cs typeface="Meiryo UI"/>
            </a:endParaRPr>
          </a:p>
        </p:txBody>
      </p:sp>
      <p:sp>
        <p:nvSpPr>
          <p:cNvPr id="186" name="object 186"/>
          <p:cNvSpPr txBox="1"/>
          <p:nvPr/>
        </p:nvSpPr>
        <p:spPr>
          <a:xfrm>
            <a:off x="998931" y="5634328"/>
            <a:ext cx="1250950" cy="386715"/>
          </a:xfrm>
          <a:prstGeom prst="rect">
            <a:avLst/>
          </a:prstGeom>
        </p:spPr>
        <p:txBody>
          <a:bodyPr vert="horz" wrap="square" lIns="0" tIns="30480" rIns="0" bIns="0" rtlCol="0">
            <a:spAutoFit/>
          </a:bodyPr>
          <a:lstStyle/>
          <a:p>
            <a:pPr marL="12700">
              <a:lnSpc>
                <a:spcPct val="100000"/>
              </a:lnSpc>
              <a:spcBef>
                <a:spcPts val="240"/>
              </a:spcBef>
            </a:pPr>
            <a:r>
              <a:rPr sz="900" spc="-20" dirty="0">
                <a:latin typeface="Meiryo UI"/>
                <a:cs typeface="Meiryo UI"/>
              </a:rPr>
              <a:t>事業者識別子</a:t>
            </a:r>
            <a:endParaRPr sz="900">
              <a:latin typeface="Meiryo UI"/>
              <a:cs typeface="Meiryo UI"/>
            </a:endParaRPr>
          </a:p>
          <a:p>
            <a:pPr marL="281305">
              <a:lnSpc>
                <a:spcPct val="100000"/>
              </a:lnSpc>
              <a:spcBef>
                <a:spcPts val="180"/>
              </a:spcBef>
            </a:pPr>
            <a:r>
              <a:rPr sz="1200" dirty="0">
                <a:latin typeface="Meiryo UI"/>
                <a:cs typeface="Meiryo UI"/>
              </a:rPr>
              <a:t>A社</a:t>
            </a:r>
            <a:r>
              <a:rPr sz="1200" spc="-10" dirty="0">
                <a:latin typeface="Meiryo UI"/>
                <a:cs typeface="Meiryo UI"/>
              </a:rPr>
              <a:t>DD</a:t>
            </a:r>
            <a:r>
              <a:rPr sz="1200" spc="-20" dirty="0">
                <a:latin typeface="Meiryo UI"/>
                <a:cs typeface="Meiryo UI"/>
              </a:rPr>
              <a:t>レポート</a:t>
            </a:r>
            <a:endParaRPr sz="1200">
              <a:latin typeface="Meiryo UI"/>
              <a:cs typeface="Meiryo UI"/>
            </a:endParaRPr>
          </a:p>
        </p:txBody>
      </p:sp>
      <p:sp>
        <p:nvSpPr>
          <p:cNvPr id="187" name="object 187"/>
          <p:cNvSpPr txBox="1"/>
          <p:nvPr/>
        </p:nvSpPr>
        <p:spPr>
          <a:xfrm>
            <a:off x="1323594" y="4612004"/>
            <a:ext cx="434340" cy="147955"/>
          </a:xfrm>
          <a:prstGeom prst="rect">
            <a:avLst/>
          </a:prstGeom>
        </p:spPr>
        <p:txBody>
          <a:bodyPr vert="horz" wrap="square" lIns="0" tIns="12700" rIns="0" bIns="0" rtlCol="0">
            <a:spAutoFit/>
          </a:bodyPr>
          <a:lstStyle/>
          <a:p>
            <a:pPr marL="12700">
              <a:lnSpc>
                <a:spcPct val="100000"/>
              </a:lnSpc>
              <a:spcBef>
                <a:spcPts val="100"/>
              </a:spcBef>
            </a:pPr>
            <a:r>
              <a:rPr sz="800" spc="-15" dirty="0">
                <a:solidFill>
                  <a:srgbClr val="1A1A1A"/>
                </a:solidFill>
                <a:latin typeface="Meiryo UI"/>
                <a:cs typeface="Meiryo UI"/>
              </a:rPr>
              <a:t>事業者等</a:t>
            </a:r>
            <a:endParaRPr sz="800">
              <a:latin typeface="Meiryo UI"/>
              <a:cs typeface="Meiryo UI"/>
            </a:endParaRPr>
          </a:p>
        </p:txBody>
      </p:sp>
      <p:grpSp>
        <p:nvGrpSpPr>
          <p:cNvPr id="188" name="object 188"/>
          <p:cNvGrpSpPr/>
          <p:nvPr/>
        </p:nvGrpSpPr>
        <p:grpSpPr>
          <a:xfrm>
            <a:off x="3719829" y="5832094"/>
            <a:ext cx="1378585" cy="185420"/>
            <a:chOff x="3719829" y="5832094"/>
            <a:chExt cx="1378585" cy="185420"/>
          </a:xfrm>
        </p:grpSpPr>
        <p:sp>
          <p:nvSpPr>
            <p:cNvPr id="189" name="object 189"/>
            <p:cNvSpPr/>
            <p:nvPr/>
          </p:nvSpPr>
          <p:spPr>
            <a:xfrm>
              <a:off x="3726179" y="5838444"/>
              <a:ext cx="1365885" cy="172720"/>
            </a:xfrm>
            <a:custGeom>
              <a:avLst/>
              <a:gdLst/>
              <a:ahLst/>
              <a:cxnLst/>
              <a:rect l="l" t="t" r="r" b="b"/>
              <a:pathLst>
                <a:path w="1365885" h="172720">
                  <a:moveTo>
                    <a:pt x="1365504" y="0"/>
                  </a:moveTo>
                  <a:lnTo>
                    <a:pt x="0" y="0"/>
                  </a:lnTo>
                  <a:lnTo>
                    <a:pt x="0" y="172211"/>
                  </a:lnTo>
                  <a:lnTo>
                    <a:pt x="1336802" y="172211"/>
                  </a:lnTo>
                  <a:lnTo>
                    <a:pt x="1365504" y="143509"/>
                  </a:lnTo>
                  <a:lnTo>
                    <a:pt x="1365504" y="0"/>
                  </a:lnTo>
                  <a:close/>
                </a:path>
              </a:pathLst>
            </a:custGeom>
            <a:solidFill>
              <a:srgbClr val="F8CFCE"/>
            </a:solidFill>
          </p:spPr>
          <p:txBody>
            <a:bodyPr wrap="square" lIns="0" tIns="0" rIns="0" bIns="0" rtlCol="0"/>
            <a:lstStyle/>
            <a:p>
              <a:endParaRPr/>
            </a:p>
          </p:txBody>
        </p:sp>
        <p:sp>
          <p:nvSpPr>
            <p:cNvPr id="190" name="object 190"/>
            <p:cNvSpPr/>
            <p:nvPr/>
          </p:nvSpPr>
          <p:spPr>
            <a:xfrm>
              <a:off x="5062981" y="5981954"/>
              <a:ext cx="29209" cy="29209"/>
            </a:xfrm>
            <a:custGeom>
              <a:avLst/>
              <a:gdLst/>
              <a:ahLst/>
              <a:cxnLst/>
              <a:rect l="l" t="t" r="r" b="b"/>
              <a:pathLst>
                <a:path w="29210" h="29210">
                  <a:moveTo>
                    <a:pt x="28701" y="0"/>
                  </a:moveTo>
                  <a:lnTo>
                    <a:pt x="5714" y="5740"/>
                  </a:lnTo>
                  <a:lnTo>
                    <a:pt x="0" y="28702"/>
                  </a:lnTo>
                  <a:lnTo>
                    <a:pt x="28701" y="0"/>
                  </a:lnTo>
                  <a:close/>
                </a:path>
              </a:pathLst>
            </a:custGeom>
            <a:solidFill>
              <a:srgbClr val="C7A6A6"/>
            </a:solidFill>
          </p:spPr>
          <p:txBody>
            <a:bodyPr wrap="square" lIns="0" tIns="0" rIns="0" bIns="0" rtlCol="0"/>
            <a:lstStyle/>
            <a:p>
              <a:endParaRPr/>
            </a:p>
          </p:txBody>
        </p:sp>
        <p:sp>
          <p:nvSpPr>
            <p:cNvPr id="191" name="object 191"/>
            <p:cNvSpPr/>
            <p:nvPr/>
          </p:nvSpPr>
          <p:spPr>
            <a:xfrm>
              <a:off x="3726179" y="5838444"/>
              <a:ext cx="1365885" cy="172720"/>
            </a:xfrm>
            <a:custGeom>
              <a:avLst/>
              <a:gdLst/>
              <a:ahLst/>
              <a:cxnLst/>
              <a:rect l="l" t="t" r="r" b="b"/>
              <a:pathLst>
                <a:path w="1365885" h="172720">
                  <a:moveTo>
                    <a:pt x="1336802" y="172211"/>
                  </a:moveTo>
                  <a:lnTo>
                    <a:pt x="1342517" y="149250"/>
                  </a:lnTo>
                  <a:lnTo>
                    <a:pt x="1365504" y="143509"/>
                  </a:lnTo>
                  <a:lnTo>
                    <a:pt x="1336802" y="172211"/>
                  </a:lnTo>
                  <a:lnTo>
                    <a:pt x="0" y="172211"/>
                  </a:lnTo>
                  <a:lnTo>
                    <a:pt x="0" y="0"/>
                  </a:lnTo>
                  <a:lnTo>
                    <a:pt x="1365504" y="0"/>
                  </a:lnTo>
                  <a:lnTo>
                    <a:pt x="1365504" y="143509"/>
                  </a:lnTo>
                </a:path>
              </a:pathLst>
            </a:custGeom>
            <a:ln w="12699">
              <a:solidFill>
                <a:srgbClr val="7E7E7E"/>
              </a:solidFill>
            </a:ln>
          </p:spPr>
          <p:txBody>
            <a:bodyPr wrap="square" lIns="0" tIns="0" rIns="0" bIns="0" rtlCol="0"/>
            <a:lstStyle/>
            <a:p>
              <a:endParaRPr/>
            </a:p>
          </p:txBody>
        </p:sp>
      </p:grpSp>
      <p:sp>
        <p:nvSpPr>
          <p:cNvPr id="192" name="object 192"/>
          <p:cNvSpPr txBox="1"/>
          <p:nvPr/>
        </p:nvSpPr>
        <p:spPr>
          <a:xfrm>
            <a:off x="3648583" y="5629943"/>
            <a:ext cx="1251585" cy="385445"/>
          </a:xfrm>
          <a:prstGeom prst="rect">
            <a:avLst/>
          </a:prstGeom>
        </p:spPr>
        <p:txBody>
          <a:bodyPr vert="horz" wrap="square" lIns="0" tIns="29209" rIns="0" bIns="0" rtlCol="0">
            <a:spAutoFit/>
          </a:bodyPr>
          <a:lstStyle/>
          <a:p>
            <a:pPr marL="12700">
              <a:lnSpc>
                <a:spcPct val="100000"/>
              </a:lnSpc>
              <a:spcBef>
                <a:spcPts val="229"/>
              </a:spcBef>
            </a:pPr>
            <a:r>
              <a:rPr sz="900" spc="-10" dirty="0">
                <a:latin typeface="Meiryo UI"/>
                <a:cs typeface="Meiryo UI"/>
              </a:rPr>
              <a:t>事業者識別子</a:t>
            </a:r>
            <a:endParaRPr sz="900">
              <a:latin typeface="Meiryo UI"/>
              <a:cs typeface="Meiryo UI"/>
            </a:endParaRPr>
          </a:p>
          <a:p>
            <a:pPr marL="282575">
              <a:lnSpc>
                <a:spcPct val="100000"/>
              </a:lnSpc>
              <a:spcBef>
                <a:spcPts val="180"/>
              </a:spcBef>
            </a:pPr>
            <a:r>
              <a:rPr sz="1200" spc="-20" dirty="0">
                <a:latin typeface="Meiryo UI"/>
                <a:cs typeface="Meiryo UI"/>
              </a:rPr>
              <a:t>B</a:t>
            </a:r>
            <a:r>
              <a:rPr sz="1200" spc="-10" dirty="0">
                <a:latin typeface="Meiryo UI"/>
                <a:cs typeface="Meiryo UI"/>
              </a:rPr>
              <a:t>社</a:t>
            </a:r>
            <a:r>
              <a:rPr sz="1200" dirty="0">
                <a:latin typeface="Meiryo UI"/>
                <a:cs typeface="Meiryo UI"/>
              </a:rPr>
              <a:t>DD</a:t>
            </a:r>
            <a:r>
              <a:rPr sz="1200" spc="-20" dirty="0">
                <a:latin typeface="Meiryo UI"/>
                <a:cs typeface="Meiryo UI"/>
              </a:rPr>
              <a:t>レポート</a:t>
            </a:r>
            <a:endParaRPr sz="1200">
              <a:latin typeface="Meiryo UI"/>
              <a:cs typeface="Meiryo UI"/>
            </a:endParaRPr>
          </a:p>
        </p:txBody>
      </p:sp>
      <p:grpSp>
        <p:nvGrpSpPr>
          <p:cNvPr id="193" name="object 193"/>
          <p:cNvGrpSpPr/>
          <p:nvPr/>
        </p:nvGrpSpPr>
        <p:grpSpPr>
          <a:xfrm>
            <a:off x="7097014" y="5832094"/>
            <a:ext cx="1376680" cy="185420"/>
            <a:chOff x="7097014" y="5832094"/>
            <a:chExt cx="1376680" cy="185420"/>
          </a:xfrm>
        </p:grpSpPr>
        <p:sp>
          <p:nvSpPr>
            <p:cNvPr id="194" name="object 194"/>
            <p:cNvSpPr/>
            <p:nvPr/>
          </p:nvSpPr>
          <p:spPr>
            <a:xfrm>
              <a:off x="7103364" y="5838444"/>
              <a:ext cx="1363980" cy="172720"/>
            </a:xfrm>
            <a:custGeom>
              <a:avLst/>
              <a:gdLst/>
              <a:ahLst/>
              <a:cxnLst/>
              <a:rect l="l" t="t" r="r" b="b"/>
              <a:pathLst>
                <a:path w="1363979" h="172720">
                  <a:moveTo>
                    <a:pt x="1363979" y="0"/>
                  </a:moveTo>
                  <a:lnTo>
                    <a:pt x="0" y="0"/>
                  </a:lnTo>
                  <a:lnTo>
                    <a:pt x="0" y="172211"/>
                  </a:lnTo>
                  <a:lnTo>
                    <a:pt x="1335277" y="172211"/>
                  </a:lnTo>
                  <a:lnTo>
                    <a:pt x="1363979" y="143509"/>
                  </a:lnTo>
                  <a:lnTo>
                    <a:pt x="1363979" y="0"/>
                  </a:lnTo>
                  <a:close/>
                </a:path>
              </a:pathLst>
            </a:custGeom>
            <a:solidFill>
              <a:srgbClr val="F8CFCE"/>
            </a:solidFill>
          </p:spPr>
          <p:txBody>
            <a:bodyPr wrap="square" lIns="0" tIns="0" rIns="0" bIns="0" rtlCol="0"/>
            <a:lstStyle/>
            <a:p>
              <a:endParaRPr/>
            </a:p>
          </p:txBody>
        </p:sp>
        <p:sp>
          <p:nvSpPr>
            <p:cNvPr id="195" name="object 195"/>
            <p:cNvSpPr/>
            <p:nvPr/>
          </p:nvSpPr>
          <p:spPr>
            <a:xfrm>
              <a:off x="8438642" y="5981954"/>
              <a:ext cx="29209" cy="29209"/>
            </a:xfrm>
            <a:custGeom>
              <a:avLst/>
              <a:gdLst/>
              <a:ahLst/>
              <a:cxnLst/>
              <a:rect l="l" t="t" r="r" b="b"/>
              <a:pathLst>
                <a:path w="29209" h="29210">
                  <a:moveTo>
                    <a:pt x="28701" y="0"/>
                  </a:moveTo>
                  <a:lnTo>
                    <a:pt x="5714" y="5740"/>
                  </a:lnTo>
                  <a:lnTo>
                    <a:pt x="0" y="28702"/>
                  </a:lnTo>
                  <a:lnTo>
                    <a:pt x="28701" y="0"/>
                  </a:lnTo>
                  <a:close/>
                </a:path>
              </a:pathLst>
            </a:custGeom>
            <a:solidFill>
              <a:srgbClr val="C7A6A6"/>
            </a:solidFill>
          </p:spPr>
          <p:txBody>
            <a:bodyPr wrap="square" lIns="0" tIns="0" rIns="0" bIns="0" rtlCol="0"/>
            <a:lstStyle/>
            <a:p>
              <a:endParaRPr/>
            </a:p>
          </p:txBody>
        </p:sp>
        <p:sp>
          <p:nvSpPr>
            <p:cNvPr id="196" name="object 196"/>
            <p:cNvSpPr/>
            <p:nvPr/>
          </p:nvSpPr>
          <p:spPr>
            <a:xfrm>
              <a:off x="7103364" y="5838444"/>
              <a:ext cx="1363980" cy="172720"/>
            </a:xfrm>
            <a:custGeom>
              <a:avLst/>
              <a:gdLst/>
              <a:ahLst/>
              <a:cxnLst/>
              <a:rect l="l" t="t" r="r" b="b"/>
              <a:pathLst>
                <a:path w="1363979" h="172720">
                  <a:moveTo>
                    <a:pt x="1335277" y="172211"/>
                  </a:moveTo>
                  <a:lnTo>
                    <a:pt x="1340992" y="149250"/>
                  </a:lnTo>
                  <a:lnTo>
                    <a:pt x="1363979" y="143509"/>
                  </a:lnTo>
                  <a:lnTo>
                    <a:pt x="1335277" y="172211"/>
                  </a:lnTo>
                  <a:lnTo>
                    <a:pt x="0" y="172211"/>
                  </a:lnTo>
                  <a:lnTo>
                    <a:pt x="0" y="0"/>
                  </a:lnTo>
                  <a:lnTo>
                    <a:pt x="1363979" y="0"/>
                  </a:lnTo>
                  <a:lnTo>
                    <a:pt x="1363979" y="143509"/>
                  </a:lnTo>
                </a:path>
              </a:pathLst>
            </a:custGeom>
            <a:ln w="12700">
              <a:solidFill>
                <a:srgbClr val="7E7E7E"/>
              </a:solidFill>
            </a:ln>
          </p:spPr>
          <p:txBody>
            <a:bodyPr wrap="square" lIns="0" tIns="0" rIns="0" bIns="0" rtlCol="0"/>
            <a:lstStyle/>
            <a:p>
              <a:endParaRPr/>
            </a:p>
          </p:txBody>
        </p:sp>
      </p:grpSp>
      <p:sp>
        <p:nvSpPr>
          <p:cNvPr id="197" name="object 197"/>
          <p:cNvSpPr txBox="1"/>
          <p:nvPr/>
        </p:nvSpPr>
        <p:spPr>
          <a:xfrm>
            <a:off x="6818503" y="5629943"/>
            <a:ext cx="1457960" cy="636905"/>
          </a:xfrm>
          <a:prstGeom prst="rect">
            <a:avLst/>
          </a:prstGeom>
        </p:spPr>
        <p:txBody>
          <a:bodyPr vert="horz" wrap="square" lIns="0" tIns="29209" rIns="0" bIns="0" rtlCol="0">
            <a:spAutoFit/>
          </a:bodyPr>
          <a:lstStyle/>
          <a:p>
            <a:pPr marL="219075">
              <a:lnSpc>
                <a:spcPct val="100000"/>
              </a:lnSpc>
              <a:spcBef>
                <a:spcPts val="229"/>
              </a:spcBef>
            </a:pPr>
            <a:r>
              <a:rPr sz="900" spc="-10" dirty="0">
                <a:latin typeface="Meiryo UI"/>
                <a:cs typeface="Meiryo UI"/>
              </a:rPr>
              <a:t>事業者識別子</a:t>
            </a:r>
            <a:endParaRPr sz="900">
              <a:latin typeface="Meiryo UI"/>
              <a:cs typeface="Meiryo UI"/>
            </a:endParaRPr>
          </a:p>
          <a:p>
            <a:pPr marL="489584">
              <a:lnSpc>
                <a:spcPct val="100000"/>
              </a:lnSpc>
              <a:spcBef>
                <a:spcPts val="180"/>
              </a:spcBef>
            </a:pPr>
            <a:r>
              <a:rPr sz="1200" spc="-20" dirty="0">
                <a:latin typeface="Meiryo UI"/>
                <a:cs typeface="Meiryo UI"/>
              </a:rPr>
              <a:t>C</a:t>
            </a:r>
            <a:r>
              <a:rPr sz="1200" spc="-10" dirty="0">
                <a:latin typeface="Meiryo UI"/>
                <a:cs typeface="Meiryo UI"/>
              </a:rPr>
              <a:t>社</a:t>
            </a:r>
            <a:r>
              <a:rPr sz="1200" dirty="0">
                <a:latin typeface="Meiryo UI"/>
                <a:cs typeface="Meiryo UI"/>
              </a:rPr>
              <a:t>DD</a:t>
            </a:r>
            <a:r>
              <a:rPr sz="1200" spc="-20" dirty="0">
                <a:latin typeface="Meiryo UI"/>
                <a:cs typeface="Meiryo UI"/>
              </a:rPr>
              <a:t>レポート</a:t>
            </a:r>
            <a:endParaRPr sz="1200">
              <a:latin typeface="Meiryo UI"/>
              <a:cs typeface="Meiryo UI"/>
            </a:endParaRPr>
          </a:p>
          <a:p>
            <a:pPr marL="12700">
              <a:lnSpc>
                <a:spcPct val="100000"/>
              </a:lnSpc>
              <a:spcBef>
                <a:spcPts val="240"/>
              </a:spcBef>
            </a:pPr>
            <a:r>
              <a:rPr sz="1450" spc="-10" dirty="0">
                <a:solidFill>
                  <a:srgbClr val="1A1A1A"/>
                </a:solidFill>
                <a:latin typeface="Meiryo UI"/>
                <a:cs typeface="Meiryo UI"/>
              </a:rPr>
              <a:t>D</a:t>
            </a:r>
            <a:r>
              <a:rPr sz="1450" spc="-50" dirty="0">
                <a:solidFill>
                  <a:srgbClr val="1A1A1A"/>
                </a:solidFill>
                <a:latin typeface="Meiryo UI"/>
                <a:cs typeface="Meiryo UI"/>
              </a:rPr>
              <a:t>社</a:t>
            </a:r>
            <a:endParaRPr sz="1450">
              <a:latin typeface="Meiryo UI"/>
              <a:cs typeface="Meiryo UI"/>
            </a:endParaRPr>
          </a:p>
        </p:txBody>
      </p:sp>
      <p:grpSp>
        <p:nvGrpSpPr>
          <p:cNvPr id="198" name="object 198"/>
          <p:cNvGrpSpPr/>
          <p:nvPr/>
        </p:nvGrpSpPr>
        <p:grpSpPr>
          <a:xfrm>
            <a:off x="9820656" y="5663184"/>
            <a:ext cx="1767839" cy="375285"/>
            <a:chOff x="9820656" y="5663184"/>
            <a:chExt cx="1767839" cy="375285"/>
          </a:xfrm>
        </p:grpSpPr>
        <p:sp>
          <p:nvSpPr>
            <p:cNvPr id="199" name="object 199"/>
            <p:cNvSpPr/>
            <p:nvPr/>
          </p:nvSpPr>
          <p:spPr>
            <a:xfrm>
              <a:off x="9820656" y="5663184"/>
              <a:ext cx="1767839" cy="375285"/>
            </a:xfrm>
            <a:custGeom>
              <a:avLst/>
              <a:gdLst/>
              <a:ahLst/>
              <a:cxnLst/>
              <a:rect l="l" t="t" r="r" b="b"/>
              <a:pathLst>
                <a:path w="1767840" h="375285">
                  <a:moveTo>
                    <a:pt x="1580388" y="0"/>
                  </a:moveTo>
                  <a:lnTo>
                    <a:pt x="187451" y="0"/>
                  </a:lnTo>
                  <a:lnTo>
                    <a:pt x="137627" y="6695"/>
                  </a:lnTo>
                  <a:lnTo>
                    <a:pt x="92851" y="25591"/>
                  </a:lnTo>
                  <a:lnTo>
                    <a:pt x="54911" y="54902"/>
                  </a:lnTo>
                  <a:lnTo>
                    <a:pt x="25597" y="92839"/>
                  </a:lnTo>
                  <a:lnTo>
                    <a:pt x="6697" y="137618"/>
                  </a:lnTo>
                  <a:lnTo>
                    <a:pt x="0" y="187451"/>
                  </a:lnTo>
                  <a:lnTo>
                    <a:pt x="6697" y="237285"/>
                  </a:lnTo>
                  <a:lnTo>
                    <a:pt x="25597" y="282064"/>
                  </a:lnTo>
                  <a:lnTo>
                    <a:pt x="54911" y="320001"/>
                  </a:lnTo>
                  <a:lnTo>
                    <a:pt x="92851" y="349312"/>
                  </a:lnTo>
                  <a:lnTo>
                    <a:pt x="137627" y="368208"/>
                  </a:lnTo>
                  <a:lnTo>
                    <a:pt x="187451" y="374903"/>
                  </a:lnTo>
                  <a:lnTo>
                    <a:pt x="1580388" y="374903"/>
                  </a:lnTo>
                  <a:lnTo>
                    <a:pt x="1630212" y="368208"/>
                  </a:lnTo>
                  <a:lnTo>
                    <a:pt x="1674988" y="349312"/>
                  </a:lnTo>
                  <a:lnTo>
                    <a:pt x="1712928" y="320001"/>
                  </a:lnTo>
                  <a:lnTo>
                    <a:pt x="1742242" y="282064"/>
                  </a:lnTo>
                  <a:lnTo>
                    <a:pt x="1761142" y="237285"/>
                  </a:lnTo>
                  <a:lnTo>
                    <a:pt x="1767840" y="187451"/>
                  </a:lnTo>
                  <a:lnTo>
                    <a:pt x="1761142" y="137618"/>
                  </a:lnTo>
                  <a:lnTo>
                    <a:pt x="1742242" y="92839"/>
                  </a:lnTo>
                  <a:lnTo>
                    <a:pt x="1712928" y="54902"/>
                  </a:lnTo>
                  <a:lnTo>
                    <a:pt x="1674988" y="25591"/>
                  </a:lnTo>
                  <a:lnTo>
                    <a:pt x="1630212" y="6695"/>
                  </a:lnTo>
                  <a:lnTo>
                    <a:pt x="1580388" y="0"/>
                  </a:lnTo>
                  <a:close/>
                </a:path>
              </a:pathLst>
            </a:custGeom>
            <a:solidFill>
              <a:srgbClr val="8ED4FB"/>
            </a:solidFill>
          </p:spPr>
          <p:txBody>
            <a:bodyPr wrap="square" lIns="0" tIns="0" rIns="0" bIns="0" rtlCol="0"/>
            <a:lstStyle/>
            <a:p>
              <a:endParaRPr/>
            </a:p>
          </p:txBody>
        </p:sp>
        <p:sp>
          <p:nvSpPr>
            <p:cNvPr id="200" name="object 200"/>
            <p:cNvSpPr/>
            <p:nvPr/>
          </p:nvSpPr>
          <p:spPr>
            <a:xfrm>
              <a:off x="10037064" y="5846064"/>
              <a:ext cx="1365885" cy="172720"/>
            </a:xfrm>
            <a:custGeom>
              <a:avLst/>
              <a:gdLst/>
              <a:ahLst/>
              <a:cxnLst/>
              <a:rect l="l" t="t" r="r" b="b"/>
              <a:pathLst>
                <a:path w="1365884" h="172720">
                  <a:moveTo>
                    <a:pt x="1365503" y="0"/>
                  </a:moveTo>
                  <a:lnTo>
                    <a:pt x="0" y="0"/>
                  </a:lnTo>
                  <a:lnTo>
                    <a:pt x="0" y="172212"/>
                  </a:lnTo>
                  <a:lnTo>
                    <a:pt x="1336802" y="172212"/>
                  </a:lnTo>
                  <a:lnTo>
                    <a:pt x="1365503" y="143510"/>
                  </a:lnTo>
                  <a:lnTo>
                    <a:pt x="1365503" y="0"/>
                  </a:lnTo>
                  <a:close/>
                </a:path>
              </a:pathLst>
            </a:custGeom>
            <a:solidFill>
              <a:srgbClr val="F8CFCE"/>
            </a:solidFill>
          </p:spPr>
          <p:txBody>
            <a:bodyPr wrap="square" lIns="0" tIns="0" rIns="0" bIns="0" rtlCol="0"/>
            <a:lstStyle/>
            <a:p>
              <a:endParaRPr/>
            </a:p>
          </p:txBody>
        </p:sp>
        <p:sp>
          <p:nvSpPr>
            <p:cNvPr id="201" name="object 201"/>
            <p:cNvSpPr/>
            <p:nvPr/>
          </p:nvSpPr>
          <p:spPr>
            <a:xfrm>
              <a:off x="11373866" y="5989574"/>
              <a:ext cx="29209" cy="29209"/>
            </a:xfrm>
            <a:custGeom>
              <a:avLst/>
              <a:gdLst/>
              <a:ahLst/>
              <a:cxnLst/>
              <a:rect l="l" t="t" r="r" b="b"/>
              <a:pathLst>
                <a:path w="29209" h="29210">
                  <a:moveTo>
                    <a:pt x="28701" y="0"/>
                  </a:moveTo>
                  <a:lnTo>
                    <a:pt x="5714" y="5740"/>
                  </a:lnTo>
                  <a:lnTo>
                    <a:pt x="0" y="28701"/>
                  </a:lnTo>
                  <a:lnTo>
                    <a:pt x="28701" y="0"/>
                  </a:lnTo>
                  <a:close/>
                </a:path>
              </a:pathLst>
            </a:custGeom>
            <a:solidFill>
              <a:srgbClr val="C7A6A6"/>
            </a:solidFill>
          </p:spPr>
          <p:txBody>
            <a:bodyPr wrap="square" lIns="0" tIns="0" rIns="0" bIns="0" rtlCol="0"/>
            <a:lstStyle/>
            <a:p>
              <a:endParaRPr/>
            </a:p>
          </p:txBody>
        </p:sp>
        <p:sp>
          <p:nvSpPr>
            <p:cNvPr id="202" name="object 202"/>
            <p:cNvSpPr/>
            <p:nvPr/>
          </p:nvSpPr>
          <p:spPr>
            <a:xfrm>
              <a:off x="10037064" y="5846064"/>
              <a:ext cx="1365885" cy="172720"/>
            </a:xfrm>
            <a:custGeom>
              <a:avLst/>
              <a:gdLst/>
              <a:ahLst/>
              <a:cxnLst/>
              <a:rect l="l" t="t" r="r" b="b"/>
              <a:pathLst>
                <a:path w="1365884" h="172720">
                  <a:moveTo>
                    <a:pt x="1336802" y="172212"/>
                  </a:moveTo>
                  <a:lnTo>
                    <a:pt x="1342516" y="149250"/>
                  </a:lnTo>
                  <a:lnTo>
                    <a:pt x="1365503" y="143510"/>
                  </a:lnTo>
                  <a:lnTo>
                    <a:pt x="1336802" y="172212"/>
                  </a:lnTo>
                  <a:lnTo>
                    <a:pt x="0" y="172212"/>
                  </a:lnTo>
                  <a:lnTo>
                    <a:pt x="0" y="0"/>
                  </a:lnTo>
                  <a:lnTo>
                    <a:pt x="1365503" y="0"/>
                  </a:lnTo>
                  <a:lnTo>
                    <a:pt x="1365503" y="143510"/>
                  </a:lnTo>
                </a:path>
              </a:pathLst>
            </a:custGeom>
            <a:ln w="12699">
              <a:solidFill>
                <a:srgbClr val="7E7E7E"/>
              </a:solidFill>
            </a:ln>
          </p:spPr>
          <p:txBody>
            <a:bodyPr wrap="square" lIns="0" tIns="0" rIns="0" bIns="0" rtlCol="0"/>
            <a:lstStyle/>
            <a:p>
              <a:endParaRPr/>
            </a:p>
          </p:txBody>
        </p:sp>
      </p:grpSp>
      <p:sp>
        <p:nvSpPr>
          <p:cNvPr id="203" name="object 203"/>
          <p:cNvSpPr txBox="1"/>
          <p:nvPr/>
        </p:nvSpPr>
        <p:spPr>
          <a:xfrm>
            <a:off x="9836277" y="5637563"/>
            <a:ext cx="1371600" cy="617855"/>
          </a:xfrm>
          <a:prstGeom prst="rect">
            <a:avLst/>
          </a:prstGeom>
        </p:spPr>
        <p:txBody>
          <a:bodyPr vert="horz" wrap="square" lIns="0" tIns="29209" rIns="0" bIns="0" rtlCol="0">
            <a:spAutoFit/>
          </a:bodyPr>
          <a:lstStyle/>
          <a:p>
            <a:pPr marL="136525">
              <a:lnSpc>
                <a:spcPct val="100000"/>
              </a:lnSpc>
              <a:spcBef>
                <a:spcPts val="229"/>
              </a:spcBef>
            </a:pPr>
            <a:r>
              <a:rPr sz="900" spc="-10" dirty="0">
                <a:latin typeface="Meiryo UI"/>
                <a:cs typeface="Meiryo UI"/>
              </a:rPr>
              <a:t>事業者識別子</a:t>
            </a:r>
            <a:endParaRPr sz="900">
              <a:latin typeface="Meiryo UI"/>
              <a:cs typeface="Meiryo UI"/>
            </a:endParaRPr>
          </a:p>
          <a:p>
            <a:pPr marL="409575">
              <a:lnSpc>
                <a:spcPct val="100000"/>
              </a:lnSpc>
              <a:spcBef>
                <a:spcPts val="180"/>
              </a:spcBef>
            </a:pPr>
            <a:r>
              <a:rPr sz="1200" dirty="0">
                <a:latin typeface="Meiryo UI"/>
                <a:cs typeface="Meiryo UI"/>
              </a:rPr>
              <a:t>E</a:t>
            </a:r>
            <a:r>
              <a:rPr sz="1200" spc="-10" dirty="0">
                <a:latin typeface="Meiryo UI"/>
                <a:cs typeface="Meiryo UI"/>
              </a:rPr>
              <a:t>社</a:t>
            </a:r>
            <a:r>
              <a:rPr sz="1200" dirty="0">
                <a:latin typeface="Meiryo UI"/>
                <a:cs typeface="Meiryo UI"/>
              </a:rPr>
              <a:t>DD</a:t>
            </a:r>
            <a:r>
              <a:rPr sz="1200" spc="-20" dirty="0">
                <a:latin typeface="Meiryo UI"/>
                <a:cs typeface="Meiryo UI"/>
              </a:rPr>
              <a:t>レポート</a:t>
            </a:r>
            <a:endParaRPr sz="1200">
              <a:latin typeface="Meiryo UI"/>
              <a:cs typeface="Meiryo UI"/>
            </a:endParaRPr>
          </a:p>
          <a:p>
            <a:pPr marL="12700">
              <a:lnSpc>
                <a:spcPct val="100000"/>
              </a:lnSpc>
              <a:spcBef>
                <a:spcPts val="85"/>
              </a:spcBef>
            </a:pPr>
            <a:r>
              <a:rPr sz="1450" dirty="0">
                <a:solidFill>
                  <a:srgbClr val="1A1A1A"/>
                </a:solidFill>
                <a:latin typeface="Meiryo UI"/>
                <a:cs typeface="Meiryo UI"/>
              </a:rPr>
              <a:t>F</a:t>
            </a:r>
            <a:r>
              <a:rPr sz="1450" spc="-50" dirty="0">
                <a:solidFill>
                  <a:srgbClr val="1A1A1A"/>
                </a:solidFill>
                <a:latin typeface="Meiryo UI"/>
                <a:cs typeface="Meiryo UI"/>
              </a:rPr>
              <a:t>社</a:t>
            </a:r>
            <a:endParaRPr sz="1450">
              <a:latin typeface="Meiryo UI"/>
              <a:cs typeface="Meiryo UI"/>
            </a:endParaRPr>
          </a:p>
        </p:txBody>
      </p:sp>
      <p:grpSp>
        <p:nvGrpSpPr>
          <p:cNvPr id="204" name="object 204"/>
          <p:cNvGrpSpPr/>
          <p:nvPr/>
        </p:nvGrpSpPr>
        <p:grpSpPr>
          <a:xfrm>
            <a:off x="7097014" y="6510273"/>
            <a:ext cx="1376680" cy="185420"/>
            <a:chOff x="7097014" y="6510273"/>
            <a:chExt cx="1376680" cy="185420"/>
          </a:xfrm>
        </p:grpSpPr>
        <p:sp>
          <p:nvSpPr>
            <p:cNvPr id="205" name="object 205"/>
            <p:cNvSpPr/>
            <p:nvPr/>
          </p:nvSpPr>
          <p:spPr>
            <a:xfrm>
              <a:off x="7103364" y="6516623"/>
              <a:ext cx="1363980" cy="172720"/>
            </a:xfrm>
            <a:custGeom>
              <a:avLst/>
              <a:gdLst/>
              <a:ahLst/>
              <a:cxnLst/>
              <a:rect l="l" t="t" r="r" b="b"/>
              <a:pathLst>
                <a:path w="1363979" h="172720">
                  <a:moveTo>
                    <a:pt x="1363979" y="0"/>
                  </a:moveTo>
                  <a:lnTo>
                    <a:pt x="0" y="0"/>
                  </a:lnTo>
                  <a:lnTo>
                    <a:pt x="0" y="172211"/>
                  </a:lnTo>
                  <a:lnTo>
                    <a:pt x="1335277" y="172211"/>
                  </a:lnTo>
                  <a:lnTo>
                    <a:pt x="1363979" y="143509"/>
                  </a:lnTo>
                  <a:lnTo>
                    <a:pt x="1363979" y="0"/>
                  </a:lnTo>
                  <a:close/>
                </a:path>
              </a:pathLst>
            </a:custGeom>
            <a:solidFill>
              <a:srgbClr val="F8CFCE"/>
            </a:solidFill>
          </p:spPr>
          <p:txBody>
            <a:bodyPr wrap="square" lIns="0" tIns="0" rIns="0" bIns="0" rtlCol="0"/>
            <a:lstStyle/>
            <a:p>
              <a:endParaRPr/>
            </a:p>
          </p:txBody>
        </p:sp>
        <p:sp>
          <p:nvSpPr>
            <p:cNvPr id="206" name="object 206"/>
            <p:cNvSpPr/>
            <p:nvPr/>
          </p:nvSpPr>
          <p:spPr>
            <a:xfrm>
              <a:off x="8438642" y="6660133"/>
              <a:ext cx="29209" cy="29209"/>
            </a:xfrm>
            <a:custGeom>
              <a:avLst/>
              <a:gdLst/>
              <a:ahLst/>
              <a:cxnLst/>
              <a:rect l="l" t="t" r="r" b="b"/>
              <a:pathLst>
                <a:path w="29209" h="29209">
                  <a:moveTo>
                    <a:pt x="28701" y="0"/>
                  </a:moveTo>
                  <a:lnTo>
                    <a:pt x="5714" y="5740"/>
                  </a:lnTo>
                  <a:lnTo>
                    <a:pt x="0" y="28702"/>
                  </a:lnTo>
                  <a:lnTo>
                    <a:pt x="28701" y="0"/>
                  </a:lnTo>
                  <a:close/>
                </a:path>
              </a:pathLst>
            </a:custGeom>
            <a:solidFill>
              <a:srgbClr val="C7A6A6"/>
            </a:solidFill>
          </p:spPr>
          <p:txBody>
            <a:bodyPr wrap="square" lIns="0" tIns="0" rIns="0" bIns="0" rtlCol="0"/>
            <a:lstStyle/>
            <a:p>
              <a:endParaRPr/>
            </a:p>
          </p:txBody>
        </p:sp>
        <p:sp>
          <p:nvSpPr>
            <p:cNvPr id="207" name="object 207"/>
            <p:cNvSpPr/>
            <p:nvPr/>
          </p:nvSpPr>
          <p:spPr>
            <a:xfrm>
              <a:off x="7103364" y="6516623"/>
              <a:ext cx="1363980" cy="172720"/>
            </a:xfrm>
            <a:custGeom>
              <a:avLst/>
              <a:gdLst/>
              <a:ahLst/>
              <a:cxnLst/>
              <a:rect l="l" t="t" r="r" b="b"/>
              <a:pathLst>
                <a:path w="1363979" h="172720">
                  <a:moveTo>
                    <a:pt x="1335277" y="172211"/>
                  </a:moveTo>
                  <a:lnTo>
                    <a:pt x="1340992" y="149250"/>
                  </a:lnTo>
                  <a:lnTo>
                    <a:pt x="1363979" y="143509"/>
                  </a:lnTo>
                  <a:lnTo>
                    <a:pt x="1335277" y="172211"/>
                  </a:lnTo>
                  <a:lnTo>
                    <a:pt x="0" y="172211"/>
                  </a:lnTo>
                  <a:lnTo>
                    <a:pt x="0" y="0"/>
                  </a:lnTo>
                  <a:lnTo>
                    <a:pt x="1363979" y="0"/>
                  </a:lnTo>
                  <a:lnTo>
                    <a:pt x="1363979" y="143509"/>
                  </a:lnTo>
                </a:path>
              </a:pathLst>
            </a:custGeom>
            <a:ln w="12700">
              <a:solidFill>
                <a:srgbClr val="7E7E7E"/>
              </a:solidFill>
            </a:ln>
          </p:spPr>
          <p:txBody>
            <a:bodyPr wrap="square" lIns="0" tIns="0" rIns="0" bIns="0" rtlCol="0"/>
            <a:lstStyle/>
            <a:p>
              <a:endParaRPr/>
            </a:p>
          </p:txBody>
        </p:sp>
      </p:grpSp>
      <p:sp>
        <p:nvSpPr>
          <p:cNvPr id="208" name="object 208"/>
          <p:cNvSpPr txBox="1"/>
          <p:nvPr/>
        </p:nvSpPr>
        <p:spPr>
          <a:xfrm>
            <a:off x="7025385" y="6308775"/>
            <a:ext cx="1256665" cy="385445"/>
          </a:xfrm>
          <a:prstGeom prst="rect">
            <a:avLst/>
          </a:prstGeom>
        </p:spPr>
        <p:txBody>
          <a:bodyPr vert="horz" wrap="square" lIns="0" tIns="29845" rIns="0" bIns="0" rtlCol="0">
            <a:spAutoFit/>
          </a:bodyPr>
          <a:lstStyle/>
          <a:p>
            <a:pPr marL="12700">
              <a:lnSpc>
                <a:spcPct val="100000"/>
              </a:lnSpc>
              <a:spcBef>
                <a:spcPts val="235"/>
              </a:spcBef>
            </a:pPr>
            <a:r>
              <a:rPr sz="900" spc="-10" dirty="0">
                <a:latin typeface="Meiryo UI"/>
                <a:cs typeface="Meiryo UI"/>
              </a:rPr>
              <a:t>事業者識別子</a:t>
            </a:r>
            <a:endParaRPr sz="900">
              <a:latin typeface="Meiryo UI"/>
              <a:cs typeface="Meiryo UI"/>
            </a:endParaRPr>
          </a:p>
          <a:p>
            <a:pPr marL="276860">
              <a:lnSpc>
                <a:spcPct val="100000"/>
              </a:lnSpc>
              <a:spcBef>
                <a:spcPts val="180"/>
              </a:spcBef>
            </a:pPr>
            <a:r>
              <a:rPr sz="1200" spc="-10" dirty="0">
                <a:latin typeface="Meiryo UI"/>
                <a:cs typeface="Meiryo UI"/>
              </a:rPr>
              <a:t>D</a:t>
            </a:r>
            <a:r>
              <a:rPr sz="1200" dirty="0">
                <a:latin typeface="Meiryo UI"/>
                <a:cs typeface="Meiryo UI"/>
              </a:rPr>
              <a:t>社</a:t>
            </a:r>
            <a:r>
              <a:rPr sz="1200" spc="-10" dirty="0">
                <a:latin typeface="Meiryo UI"/>
                <a:cs typeface="Meiryo UI"/>
              </a:rPr>
              <a:t>DD</a:t>
            </a:r>
            <a:r>
              <a:rPr sz="1200" spc="-20" dirty="0">
                <a:latin typeface="Meiryo UI"/>
                <a:cs typeface="Meiryo UI"/>
              </a:rPr>
              <a:t>レポート</a:t>
            </a:r>
            <a:endParaRPr sz="1200">
              <a:latin typeface="Meiryo UI"/>
              <a:cs typeface="Meiryo UI"/>
            </a:endParaRPr>
          </a:p>
        </p:txBody>
      </p:sp>
      <p:grpSp>
        <p:nvGrpSpPr>
          <p:cNvPr id="209" name="object 209"/>
          <p:cNvGrpSpPr/>
          <p:nvPr/>
        </p:nvGrpSpPr>
        <p:grpSpPr>
          <a:xfrm>
            <a:off x="9820656" y="6345935"/>
            <a:ext cx="1767839" cy="375285"/>
            <a:chOff x="9820656" y="6345935"/>
            <a:chExt cx="1767839" cy="375285"/>
          </a:xfrm>
        </p:grpSpPr>
        <p:sp>
          <p:nvSpPr>
            <p:cNvPr id="210" name="object 210"/>
            <p:cNvSpPr/>
            <p:nvPr/>
          </p:nvSpPr>
          <p:spPr>
            <a:xfrm>
              <a:off x="9820656" y="6345935"/>
              <a:ext cx="1767839" cy="375285"/>
            </a:xfrm>
            <a:custGeom>
              <a:avLst/>
              <a:gdLst/>
              <a:ahLst/>
              <a:cxnLst/>
              <a:rect l="l" t="t" r="r" b="b"/>
              <a:pathLst>
                <a:path w="1767840" h="375284">
                  <a:moveTo>
                    <a:pt x="1580388" y="0"/>
                  </a:moveTo>
                  <a:lnTo>
                    <a:pt x="187451" y="0"/>
                  </a:lnTo>
                  <a:lnTo>
                    <a:pt x="137627" y="6695"/>
                  </a:lnTo>
                  <a:lnTo>
                    <a:pt x="92851" y="25591"/>
                  </a:lnTo>
                  <a:lnTo>
                    <a:pt x="54911" y="54902"/>
                  </a:lnTo>
                  <a:lnTo>
                    <a:pt x="25597" y="92839"/>
                  </a:lnTo>
                  <a:lnTo>
                    <a:pt x="6697" y="137618"/>
                  </a:lnTo>
                  <a:lnTo>
                    <a:pt x="0" y="187451"/>
                  </a:lnTo>
                  <a:lnTo>
                    <a:pt x="6697" y="237285"/>
                  </a:lnTo>
                  <a:lnTo>
                    <a:pt x="25597" y="282064"/>
                  </a:lnTo>
                  <a:lnTo>
                    <a:pt x="54911" y="320001"/>
                  </a:lnTo>
                  <a:lnTo>
                    <a:pt x="92851" y="349312"/>
                  </a:lnTo>
                  <a:lnTo>
                    <a:pt x="137627" y="368208"/>
                  </a:lnTo>
                  <a:lnTo>
                    <a:pt x="187451" y="374903"/>
                  </a:lnTo>
                  <a:lnTo>
                    <a:pt x="1580388" y="374903"/>
                  </a:lnTo>
                  <a:lnTo>
                    <a:pt x="1630212" y="368208"/>
                  </a:lnTo>
                  <a:lnTo>
                    <a:pt x="1674988" y="349312"/>
                  </a:lnTo>
                  <a:lnTo>
                    <a:pt x="1712928" y="320001"/>
                  </a:lnTo>
                  <a:lnTo>
                    <a:pt x="1742242" y="282064"/>
                  </a:lnTo>
                  <a:lnTo>
                    <a:pt x="1761142" y="237285"/>
                  </a:lnTo>
                  <a:lnTo>
                    <a:pt x="1767840" y="187451"/>
                  </a:lnTo>
                  <a:lnTo>
                    <a:pt x="1761142" y="137618"/>
                  </a:lnTo>
                  <a:lnTo>
                    <a:pt x="1742242" y="92839"/>
                  </a:lnTo>
                  <a:lnTo>
                    <a:pt x="1712928" y="54902"/>
                  </a:lnTo>
                  <a:lnTo>
                    <a:pt x="1674988" y="25591"/>
                  </a:lnTo>
                  <a:lnTo>
                    <a:pt x="1630212" y="6695"/>
                  </a:lnTo>
                  <a:lnTo>
                    <a:pt x="1580388" y="0"/>
                  </a:lnTo>
                  <a:close/>
                </a:path>
              </a:pathLst>
            </a:custGeom>
            <a:solidFill>
              <a:srgbClr val="538235"/>
            </a:solidFill>
          </p:spPr>
          <p:txBody>
            <a:bodyPr wrap="square" lIns="0" tIns="0" rIns="0" bIns="0" rtlCol="0"/>
            <a:lstStyle/>
            <a:p>
              <a:endParaRPr/>
            </a:p>
          </p:txBody>
        </p:sp>
        <p:sp>
          <p:nvSpPr>
            <p:cNvPr id="211" name="object 211"/>
            <p:cNvSpPr/>
            <p:nvPr/>
          </p:nvSpPr>
          <p:spPr>
            <a:xfrm>
              <a:off x="10037064" y="6527291"/>
              <a:ext cx="1365885" cy="172720"/>
            </a:xfrm>
            <a:custGeom>
              <a:avLst/>
              <a:gdLst/>
              <a:ahLst/>
              <a:cxnLst/>
              <a:rect l="l" t="t" r="r" b="b"/>
              <a:pathLst>
                <a:path w="1365884" h="172720">
                  <a:moveTo>
                    <a:pt x="1365503" y="0"/>
                  </a:moveTo>
                  <a:lnTo>
                    <a:pt x="0" y="0"/>
                  </a:lnTo>
                  <a:lnTo>
                    <a:pt x="0" y="172211"/>
                  </a:lnTo>
                  <a:lnTo>
                    <a:pt x="1336802" y="172211"/>
                  </a:lnTo>
                  <a:lnTo>
                    <a:pt x="1365503" y="143509"/>
                  </a:lnTo>
                  <a:lnTo>
                    <a:pt x="1365503" y="0"/>
                  </a:lnTo>
                  <a:close/>
                </a:path>
              </a:pathLst>
            </a:custGeom>
            <a:solidFill>
              <a:srgbClr val="F8CFCE"/>
            </a:solidFill>
          </p:spPr>
          <p:txBody>
            <a:bodyPr wrap="square" lIns="0" tIns="0" rIns="0" bIns="0" rtlCol="0"/>
            <a:lstStyle/>
            <a:p>
              <a:endParaRPr/>
            </a:p>
          </p:txBody>
        </p:sp>
        <p:sp>
          <p:nvSpPr>
            <p:cNvPr id="212" name="object 212"/>
            <p:cNvSpPr/>
            <p:nvPr/>
          </p:nvSpPr>
          <p:spPr>
            <a:xfrm>
              <a:off x="11373866" y="6670801"/>
              <a:ext cx="29209" cy="29209"/>
            </a:xfrm>
            <a:custGeom>
              <a:avLst/>
              <a:gdLst/>
              <a:ahLst/>
              <a:cxnLst/>
              <a:rect l="l" t="t" r="r" b="b"/>
              <a:pathLst>
                <a:path w="29209" h="29209">
                  <a:moveTo>
                    <a:pt x="28701" y="0"/>
                  </a:moveTo>
                  <a:lnTo>
                    <a:pt x="5714" y="5740"/>
                  </a:lnTo>
                  <a:lnTo>
                    <a:pt x="0" y="28702"/>
                  </a:lnTo>
                  <a:lnTo>
                    <a:pt x="28701" y="0"/>
                  </a:lnTo>
                  <a:close/>
                </a:path>
              </a:pathLst>
            </a:custGeom>
            <a:solidFill>
              <a:srgbClr val="C7A6A6"/>
            </a:solidFill>
          </p:spPr>
          <p:txBody>
            <a:bodyPr wrap="square" lIns="0" tIns="0" rIns="0" bIns="0" rtlCol="0"/>
            <a:lstStyle/>
            <a:p>
              <a:endParaRPr/>
            </a:p>
          </p:txBody>
        </p:sp>
        <p:sp>
          <p:nvSpPr>
            <p:cNvPr id="213" name="object 213"/>
            <p:cNvSpPr/>
            <p:nvPr/>
          </p:nvSpPr>
          <p:spPr>
            <a:xfrm>
              <a:off x="10037064" y="6527291"/>
              <a:ext cx="1365885" cy="172720"/>
            </a:xfrm>
            <a:custGeom>
              <a:avLst/>
              <a:gdLst/>
              <a:ahLst/>
              <a:cxnLst/>
              <a:rect l="l" t="t" r="r" b="b"/>
              <a:pathLst>
                <a:path w="1365884" h="172720">
                  <a:moveTo>
                    <a:pt x="1336802" y="172211"/>
                  </a:moveTo>
                  <a:lnTo>
                    <a:pt x="1342516" y="149250"/>
                  </a:lnTo>
                  <a:lnTo>
                    <a:pt x="1365503" y="143509"/>
                  </a:lnTo>
                  <a:lnTo>
                    <a:pt x="1336802" y="172211"/>
                  </a:lnTo>
                  <a:lnTo>
                    <a:pt x="0" y="172211"/>
                  </a:lnTo>
                  <a:lnTo>
                    <a:pt x="0" y="0"/>
                  </a:lnTo>
                  <a:lnTo>
                    <a:pt x="1365503" y="0"/>
                  </a:lnTo>
                  <a:lnTo>
                    <a:pt x="1365503" y="143509"/>
                  </a:lnTo>
                </a:path>
              </a:pathLst>
            </a:custGeom>
            <a:ln w="12699">
              <a:solidFill>
                <a:srgbClr val="7E7E7E"/>
              </a:solidFill>
            </a:ln>
          </p:spPr>
          <p:txBody>
            <a:bodyPr wrap="square" lIns="0" tIns="0" rIns="0" bIns="0" rtlCol="0"/>
            <a:lstStyle/>
            <a:p>
              <a:endParaRPr/>
            </a:p>
          </p:txBody>
        </p:sp>
      </p:grpSp>
      <p:sp>
        <p:nvSpPr>
          <p:cNvPr id="214" name="object 214"/>
          <p:cNvSpPr txBox="1"/>
          <p:nvPr/>
        </p:nvSpPr>
        <p:spPr>
          <a:xfrm>
            <a:off x="10238358" y="6496608"/>
            <a:ext cx="965835" cy="208279"/>
          </a:xfrm>
          <a:prstGeom prst="rect">
            <a:avLst/>
          </a:prstGeom>
        </p:spPr>
        <p:txBody>
          <a:bodyPr vert="horz" wrap="square" lIns="0" tIns="12700" rIns="0" bIns="0" rtlCol="0">
            <a:spAutoFit/>
          </a:bodyPr>
          <a:lstStyle/>
          <a:p>
            <a:pPr marL="12700">
              <a:lnSpc>
                <a:spcPct val="100000"/>
              </a:lnSpc>
              <a:spcBef>
                <a:spcPts val="100"/>
              </a:spcBef>
            </a:pPr>
            <a:r>
              <a:rPr sz="1200" spc="-20" dirty="0">
                <a:latin typeface="Meiryo UI"/>
                <a:cs typeface="Meiryo UI"/>
              </a:rPr>
              <a:t>F</a:t>
            </a:r>
            <a:r>
              <a:rPr sz="1200" dirty="0">
                <a:latin typeface="Meiryo UI"/>
                <a:cs typeface="Meiryo UI"/>
              </a:rPr>
              <a:t>社</a:t>
            </a:r>
            <a:r>
              <a:rPr sz="1200" spc="-10" dirty="0">
                <a:latin typeface="Meiryo UI"/>
                <a:cs typeface="Meiryo UI"/>
              </a:rPr>
              <a:t>DD</a:t>
            </a:r>
            <a:r>
              <a:rPr sz="1200" spc="-20" dirty="0">
                <a:latin typeface="Meiryo UI"/>
                <a:cs typeface="Meiryo UI"/>
              </a:rPr>
              <a:t>レポート</a:t>
            </a:r>
            <a:endParaRPr sz="1200">
              <a:latin typeface="Meiryo UI"/>
              <a:cs typeface="Meiryo UI"/>
            </a:endParaRPr>
          </a:p>
        </p:txBody>
      </p:sp>
      <p:sp>
        <p:nvSpPr>
          <p:cNvPr id="215" name="object 215"/>
          <p:cNvSpPr txBox="1"/>
          <p:nvPr/>
        </p:nvSpPr>
        <p:spPr>
          <a:xfrm>
            <a:off x="9960356" y="6336588"/>
            <a:ext cx="711200" cy="162560"/>
          </a:xfrm>
          <a:prstGeom prst="rect">
            <a:avLst/>
          </a:prstGeom>
        </p:spPr>
        <p:txBody>
          <a:bodyPr vert="horz" wrap="square" lIns="0" tIns="12700" rIns="0" bIns="0" rtlCol="0">
            <a:spAutoFit/>
          </a:bodyPr>
          <a:lstStyle/>
          <a:p>
            <a:pPr marL="12700">
              <a:lnSpc>
                <a:spcPct val="100000"/>
              </a:lnSpc>
              <a:spcBef>
                <a:spcPts val="100"/>
              </a:spcBef>
            </a:pPr>
            <a:r>
              <a:rPr sz="900" spc="-10" dirty="0">
                <a:latin typeface="Meiryo UI"/>
                <a:cs typeface="Meiryo UI"/>
              </a:rPr>
              <a:t>事業者識別子</a:t>
            </a:r>
            <a:endParaRPr sz="900">
              <a:latin typeface="Meiryo UI"/>
              <a:cs typeface="Meiryo UI"/>
            </a:endParaRPr>
          </a:p>
        </p:txBody>
      </p:sp>
      <p:sp>
        <p:nvSpPr>
          <p:cNvPr id="216" name="object 216"/>
          <p:cNvSpPr/>
          <p:nvPr/>
        </p:nvSpPr>
        <p:spPr>
          <a:xfrm>
            <a:off x="5239512" y="5804915"/>
            <a:ext cx="4620260" cy="767080"/>
          </a:xfrm>
          <a:custGeom>
            <a:avLst/>
            <a:gdLst/>
            <a:ahLst/>
            <a:cxnLst/>
            <a:rect l="l" t="t" r="r" b="b"/>
            <a:pathLst>
              <a:path w="4620259" h="767079">
                <a:moveTo>
                  <a:pt x="87376" y="51981"/>
                </a:moveTo>
                <a:lnTo>
                  <a:pt x="74447" y="46545"/>
                </a:lnTo>
                <a:lnTo>
                  <a:pt x="76174" y="38125"/>
                </a:lnTo>
                <a:lnTo>
                  <a:pt x="75044" y="32245"/>
                </a:lnTo>
                <a:lnTo>
                  <a:pt x="73380" y="23749"/>
                </a:lnTo>
                <a:lnTo>
                  <a:pt x="65417" y="11518"/>
                </a:lnTo>
                <a:lnTo>
                  <a:pt x="52959" y="2997"/>
                </a:lnTo>
                <a:lnTo>
                  <a:pt x="38100" y="0"/>
                </a:lnTo>
                <a:lnTo>
                  <a:pt x="23761" y="2819"/>
                </a:lnTo>
                <a:lnTo>
                  <a:pt x="11531" y="10795"/>
                </a:lnTo>
                <a:lnTo>
                  <a:pt x="3048" y="23291"/>
                </a:lnTo>
                <a:lnTo>
                  <a:pt x="0" y="38125"/>
                </a:lnTo>
                <a:lnTo>
                  <a:pt x="2705" y="51981"/>
                </a:lnTo>
                <a:lnTo>
                  <a:pt x="2806" y="52463"/>
                </a:lnTo>
                <a:lnTo>
                  <a:pt x="10769" y="64681"/>
                </a:lnTo>
                <a:lnTo>
                  <a:pt x="23241" y="73202"/>
                </a:lnTo>
                <a:lnTo>
                  <a:pt x="38087" y="76212"/>
                </a:lnTo>
                <a:lnTo>
                  <a:pt x="52425" y="73393"/>
                </a:lnTo>
                <a:lnTo>
                  <a:pt x="64655" y="65417"/>
                </a:lnTo>
                <a:lnTo>
                  <a:pt x="69519" y="58254"/>
                </a:lnTo>
                <a:lnTo>
                  <a:pt x="82423" y="63690"/>
                </a:lnTo>
                <a:lnTo>
                  <a:pt x="87376" y="51981"/>
                </a:lnTo>
                <a:close/>
              </a:path>
              <a:path w="4620259" h="767079">
                <a:moveTo>
                  <a:pt x="169291" y="86525"/>
                </a:moveTo>
                <a:lnTo>
                  <a:pt x="122428" y="66789"/>
                </a:lnTo>
                <a:lnTo>
                  <a:pt x="117602" y="78498"/>
                </a:lnTo>
                <a:lnTo>
                  <a:pt x="164338" y="98234"/>
                </a:lnTo>
                <a:lnTo>
                  <a:pt x="169291" y="86525"/>
                </a:lnTo>
                <a:close/>
              </a:path>
              <a:path w="4620259" h="767079">
                <a:moveTo>
                  <a:pt x="251206" y="121069"/>
                </a:moveTo>
                <a:lnTo>
                  <a:pt x="204343" y="101333"/>
                </a:lnTo>
                <a:lnTo>
                  <a:pt x="199517" y="113030"/>
                </a:lnTo>
                <a:lnTo>
                  <a:pt x="246253" y="132778"/>
                </a:lnTo>
                <a:lnTo>
                  <a:pt x="251206" y="121069"/>
                </a:lnTo>
                <a:close/>
              </a:path>
              <a:path w="4620259" h="767079">
                <a:moveTo>
                  <a:pt x="333121" y="155613"/>
                </a:moveTo>
                <a:lnTo>
                  <a:pt x="286258" y="135877"/>
                </a:lnTo>
                <a:lnTo>
                  <a:pt x="281432" y="147574"/>
                </a:lnTo>
                <a:lnTo>
                  <a:pt x="328168" y="167322"/>
                </a:lnTo>
                <a:lnTo>
                  <a:pt x="333121" y="155613"/>
                </a:lnTo>
                <a:close/>
              </a:path>
              <a:path w="4620259" h="767079">
                <a:moveTo>
                  <a:pt x="415036" y="190157"/>
                </a:moveTo>
                <a:lnTo>
                  <a:pt x="368173" y="170421"/>
                </a:lnTo>
                <a:lnTo>
                  <a:pt x="363347" y="182118"/>
                </a:lnTo>
                <a:lnTo>
                  <a:pt x="410083" y="201866"/>
                </a:lnTo>
                <a:lnTo>
                  <a:pt x="415036" y="190157"/>
                </a:lnTo>
                <a:close/>
              </a:path>
              <a:path w="4620259" h="767079">
                <a:moveTo>
                  <a:pt x="496951" y="224701"/>
                </a:moveTo>
                <a:lnTo>
                  <a:pt x="450088" y="204965"/>
                </a:lnTo>
                <a:lnTo>
                  <a:pt x="445262" y="216662"/>
                </a:lnTo>
                <a:lnTo>
                  <a:pt x="491998" y="236410"/>
                </a:lnTo>
                <a:lnTo>
                  <a:pt x="496951" y="224701"/>
                </a:lnTo>
                <a:close/>
              </a:path>
              <a:path w="4620259" h="767079">
                <a:moveTo>
                  <a:pt x="578866" y="259245"/>
                </a:moveTo>
                <a:lnTo>
                  <a:pt x="532003" y="239509"/>
                </a:lnTo>
                <a:lnTo>
                  <a:pt x="527177" y="251206"/>
                </a:lnTo>
                <a:lnTo>
                  <a:pt x="573913" y="270954"/>
                </a:lnTo>
                <a:lnTo>
                  <a:pt x="578866" y="259245"/>
                </a:lnTo>
                <a:close/>
              </a:path>
              <a:path w="4620259" h="767079">
                <a:moveTo>
                  <a:pt x="660781" y="293789"/>
                </a:moveTo>
                <a:lnTo>
                  <a:pt x="613918" y="274053"/>
                </a:lnTo>
                <a:lnTo>
                  <a:pt x="609092" y="285750"/>
                </a:lnTo>
                <a:lnTo>
                  <a:pt x="655828" y="305498"/>
                </a:lnTo>
                <a:lnTo>
                  <a:pt x="660781" y="293789"/>
                </a:lnTo>
                <a:close/>
              </a:path>
              <a:path w="4620259" h="767079">
                <a:moveTo>
                  <a:pt x="742696" y="328333"/>
                </a:moveTo>
                <a:lnTo>
                  <a:pt x="695833" y="308597"/>
                </a:lnTo>
                <a:lnTo>
                  <a:pt x="691007" y="320294"/>
                </a:lnTo>
                <a:lnTo>
                  <a:pt x="737743" y="340042"/>
                </a:lnTo>
                <a:lnTo>
                  <a:pt x="742696" y="328333"/>
                </a:lnTo>
                <a:close/>
              </a:path>
              <a:path w="4620259" h="767079">
                <a:moveTo>
                  <a:pt x="824611" y="362877"/>
                </a:moveTo>
                <a:lnTo>
                  <a:pt x="777748" y="343141"/>
                </a:lnTo>
                <a:lnTo>
                  <a:pt x="772795" y="354838"/>
                </a:lnTo>
                <a:lnTo>
                  <a:pt x="819658" y="374586"/>
                </a:lnTo>
                <a:lnTo>
                  <a:pt x="824611" y="362877"/>
                </a:lnTo>
                <a:close/>
              </a:path>
              <a:path w="4620259" h="767079">
                <a:moveTo>
                  <a:pt x="906526" y="397421"/>
                </a:moveTo>
                <a:lnTo>
                  <a:pt x="859663" y="377685"/>
                </a:lnTo>
                <a:lnTo>
                  <a:pt x="854710" y="389382"/>
                </a:lnTo>
                <a:lnTo>
                  <a:pt x="901573" y="409130"/>
                </a:lnTo>
                <a:lnTo>
                  <a:pt x="906526" y="397421"/>
                </a:lnTo>
                <a:close/>
              </a:path>
              <a:path w="4620259" h="767079">
                <a:moveTo>
                  <a:pt x="988441" y="431965"/>
                </a:moveTo>
                <a:lnTo>
                  <a:pt x="941578" y="412229"/>
                </a:lnTo>
                <a:lnTo>
                  <a:pt x="936625" y="423926"/>
                </a:lnTo>
                <a:lnTo>
                  <a:pt x="983488" y="443674"/>
                </a:lnTo>
                <a:lnTo>
                  <a:pt x="988441" y="431965"/>
                </a:lnTo>
                <a:close/>
              </a:path>
              <a:path w="4620259" h="767079">
                <a:moveTo>
                  <a:pt x="1070356" y="466509"/>
                </a:moveTo>
                <a:lnTo>
                  <a:pt x="1023493" y="446773"/>
                </a:lnTo>
                <a:lnTo>
                  <a:pt x="1018540" y="458470"/>
                </a:lnTo>
                <a:lnTo>
                  <a:pt x="1065403" y="478218"/>
                </a:lnTo>
                <a:lnTo>
                  <a:pt x="1070356" y="466509"/>
                </a:lnTo>
                <a:close/>
              </a:path>
              <a:path w="4620259" h="767079">
                <a:moveTo>
                  <a:pt x="1152271" y="501053"/>
                </a:moveTo>
                <a:lnTo>
                  <a:pt x="1105408" y="481317"/>
                </a:lnTo>
                <a:lnTo>
                  <a:pt x="1100455" y="493014"/>
                </a:lnTo>
                <a:lnTo>
                  <a:pt x="1147318" y="512749"/>
                </a:lnTo>
                <a:lnTo>
                  <a:pt x="1152271" y="501053"/>
                </a:lnTo>
                <a:close/>
              </a:path>
              <a:path w="4620259" h="767079">
                <a:moveTo>
                  <a:pt x="1234186" y="535597"/>
                </a:moveTo>
                <a:lnTo>
                  <a:pt x="1187323" y="515861"/>
                </a:lnTo>
                <a:lnTo>
                  <a:pt x="1182370" y="527558"/>
                </a:lnTo>
                <a:lnTo>
                  <a:pt x="1229233" y="547293"/>
                </a:lnTo>
                <a:lnTo>
                  <a:pt x="1234186" y="535597"/>
                </a:lnTo>
                <a:close/>
              </a:path>
              <a:path w="4620259" h="767079">
                <a:moveTo>
                  <a:pt x="1316101" y="570141"/>
                </a:moveTo>
                <a:lnTo>
                  <a:pt x="1269238" y="550405"/>
                </a:lnTo>
                <a:lnTo>
                  <a:pt x="1264285" y="562102"/>
                </a:lnTo>
                <a:lnTo>
                  <a:pt x="1311135" y="581837"/>
                </a:lnTo>
                <a:lnTo>
                  <a:pt x="1316101" y="570141"/>
                </a:lnTo>
                <a:close/>
              </a:path>
              <a:path w="4620259" h="767079">
                <a:moveTo>
                  <a:pt x="1398016" y="604685"/>
                </a:moveTo>
                <a:lnTo>
                  <a:pt x="1351153" y="584949"/>
                </a:lnTo>
                <a:lnTo>
                  <a:pt x="1346187" y="596646"/>
                </a:lnTo>
                <a:lnTo>
                  <a:pt x="1393063" y="616381"/>
                </a:lnTo>
                <a:lnTo>
                  <a:pt x="1398016" y="604685"/>
                </a:lnTo>
                <a:close/>
              </a:path>
              <a:path w="4620259" h="767079">
                <a:moveTo>
                  <a:pt x="1479931" y="639229"/>
                </a:moveTo>
                <a:lnTo>
                  <a:pt x="1433068" y="619493"/>
                </a:lnTo>
                <a:lnTo>
                  <a:pt x="1428115" y="631190"/>
                </a:lnTo>
                <a:lnTo>
                  <a:pt x="1474978" y="650925"/>
                </a:lnTo>
                <a:lnTo>
                  <a:pt x="1479931" y="639229"/>
                </a:lnTo>
                <a:close/>
              </a:path>
              <a:path w="4620259" h="767079">
                <a:moveTo>
                  <a:pt x="1561846" y="673773"/>
                </a:moveTo>
                <a:lnTo>
                  <a:pt x="1514983" y="654037"/>
                </a:lnTo>
                <a:lnTo>
                  <a:pt x="1510030" y="665734"/>
                </a:lnTo>
                <a:lnTo>
                  <a:pt x="1556893" y="685469"/>
                </a:lnTo>
                <a:lnTo>
                  <a:pt x="1561846" y="673773"/>
                </a:lnTo>
                <a:close/>
              </a:path>
              <a:path w="4620259" h="767079">
                <a:moveTo>
                  <a:pt x="1685848" y="716940"/>
                </a:moveTo>
                <a:lnTo>
                  <a:pt x="1683042" y="702551"/>
                </a:lnTo>
                <a:lnTo>
                  <a:pt x="1675066" y="690333"/>
                </a:lnTo>
                <a:lnTo>
                  <a:pt x="1662557" y="681799"/>
                </a:lnTo>
                <a:lnTo>
                  <a:pt x="1647698" y="678802"/>
                </a:lnTo>
                <a:lnTo>
                  <a:pt x="1633359" y="681621"/>
                </a:lnTo>
                <a:lnTo>
                  <a:pt x="1621129" y="689610"/>
                </a:lnTo>
                <a:lnTo>
                  <a:pt x="1616278" y="696747"/>
                </a:lnTo>
                <a:lnTo>
                  <a:pt x="1596898" y="688581"/>
                </a:lnTo>
                <a:lnTo>
                  <a:pt x="1591945" y="700278"/>
                </a:lnTo>
                <a:lnTo>
                  <a:pt x="1611363" y="708469"/>
                </a:lnTo>
                <a:lnTo>
                  <a:pt x="1609648" y="716940"/>
                </a:lnTo>
                <a:lnTo>
                  <a:pt x="1612468" y="731266"/>
                </a:lnTo>
                <a:lnTo>
                  <a:pt x="1620443" y="743496"/>
                </a:lnTo>
                <a:lnTo>
                  <a:pt x="1632966" y="752005"/>
                </a:lnTo>
                <a:lnTo>
                  <a:pt x="1647812" y="755015"/>
                </a:lnTo>
                <a:lnTo>
                  <a:pt x="1662150" y="752208"/>
                </a:lnTo>
                <a:lnTo>
                  <a:pt x="1674380" y="744220"/>
                </a:lnTo>
                <a:lnTo>
                  <a:pt x="1682877" y="731710"/>
                </a:lnTo>
                <a:lnTo>
                  <a:pt x="1685226" y="720013"/>
                </a:lnTo>
                <a:lnTo>
                  <a:pt x="1685848" y="716940"/>
                </a:lnTo>
                <a:close/>
              </a:path>
              <a:path w="4620259" h="767079">
                <a:moveTo>
                  <a:pt x="3464560" y="711923"/>
                </a:moveTo>
                <a:lnTo>
                  <a:pt x="3450615" y="711796"/>
                </a:lnTo>
                <a:lnTo>
                  <a:pt x="3450552" y="711454"/>
                </a:lnTo>
                <a:lnTo>
                  <a:pt x="3448964" y="703300"/>
                </a:lnTo>
                <a:lnTo>
                  <a:pt x="3440900" y="691121"/>
                </a:lnTo>
                <a:lnTo>
                  <a:pt x="3428885" y="682840"/>
                </a:lnTo>
                <a:lnTo>
                  <a:pt x="3414141" y="679704"/>
                </a:lnTo>
                <a:lnTo>
                  <a:pt x="3399269" y="682574"/>
                </a:lnTo>
                <a:lnTo>
                  <a:pt x="3387090" y="690626"/>
                </a:lnTo>
                <a:lnTo>
                  <a:pt x="3378809" y="702652"/>
                </a:lnTo>
                <a:lnTo>
                  <a:pt x="3375660" y="717448"/>
                </a:lnTo>
                <a:lnTo>
                  <a:pt x="3378492" y="732320"/>
                </a:lnTo>
                <a:lnTo>
                  <a:pt x="3386556" y="744499"/>
                </a:lnTo>
                <a:lnTo>
                  <a:pt x="3398609" y="752779"/>
                </a:lnTo>
                <a:lnTo>
                  <a:pt x="3413379" y="755904"/>
                </a:lnTo>
                <a:lnTo>
                  <a:pt x="3428238" y="753046"/>
                </a:lnTo>
                <a:lnTo>
                  <a:pt x="3440430" y="744994"/>
                </a:lnTo>
                <a:lnTo>
                  <a:pt x="3448697" y="732955"/>
                </a:lnTo>
                <a:lnTo>
                  <a:pt x="3450475" y="724623"/>
                </a:lnTo>
                <a:lnTo>
                  <a:pt x="3450501" y="724496"/>
                </a:lnTo>
                <a:lnTo>
                  <a:pt x="3451860" y="718146"/>
                </a:lnTo>
                <a:lnTo>
                  <a:pt x="3450577" y="724154"/>
                </a:lnTo>
                <a:lnTo>
                  <a:pt x="3450501" y="724496"/>
                </a:lnTo>
                <a:lnTo>
                  <a:pt x="3464433" y="724623"/>
                </a:lnTo>
                <a:lnTo>
                  <a:pt x="3464560" y="711923"/>
                </a:lnTo>
                <a:close/>
              </a:path>
              <a:path w="4620259" h="767079">
                <a:moveTo>
                  <a:pt x="3464560" y="32080"/>
                </a:moveTo>
                <a:lnTo>
                  <a:pt x="3450869" y="32080"/>
                </a:lnTo>
                <a:lnTo>
                  <a:pt x="3450666" y="28600"/>
                </a:lnTo>
                <a:lnTo>
                  <a:pt x="3449459" y="26073"/>
                </a:lnTo>
                <a:lnTo>
                  <a:pt x="3448964" y="23507"/>
                </a:lnTo>
                <a:lnTo>
                  <a:pt x="3446411" y="19672"/>
                </a:lnTo>
                <a:lnTo>
                  <a:pt x="3444392" y="15417"/>
                </a:lnTo>
                <a:lnTo>
                  <a:pt x="3442385" y="13614"/>
                </a:lnTo>
                <a:lnTo>
                  <a:pt x="3440887" y="11341"/>
                </a:lnTo>
                <a:lnTo>
                  <a:pt x="3436747" y="8521"/>
                </a:lnTo>
                <a:lnTo>
                  <a:pt x="3433191" y="5295"/>
                </a:lnTo>
                <a:lnTo>
                  <a:pt x="3430867" y="4508"/>
                </a:lnTo>
                <a:lnTo>
                  <a:pt x="3428835" y="3098"/>
                </a:lnTo>
                <a:lnTo>
                  <a:pt x="3423767" y="2044"/>
                </a:lnTo>
                <a:lnTo>
                  <a:pt x="3418865" y="342"/>
                </a:lnTo>
                <a:lnTo>
                  <a:pt x="3416350" y="495"/>
                </a:lnTo>
                <a:lnTo>
                  <a:pt x="3414014" y="0"/>
                </a:lnTo>
                <a:lnTo>
                  <a:pt x="3409353" y="914"/>
                </a:lnTo>
                <a:lnTo>
                  <a:pt x="3404273" y="1206"/>
                </a:lnTo>
                <a:lnTo>
                  <a:pt x="3401822" y="2374"/>
                </a:lnTo>
                <a:lnTo>
                  <a:pt x="3399142" y="2895"/>
                </a:lnTo>
                <a:lnTo>
                  <a:pt x="3395103" y="5575"/>
                </a:lnTo>
                <a:lnTo>
                  <a:pt x="3391090" y="7493"/>
                </a:lnTo>
                <a:lnTo>
                  <a:pt x="3389401" y="9372"/>
                </a:lnTo>
                <a:lnTo>
                  <a:pt x="3386975" y="10985"/>
                </a:lnTo>
                <a:lnTo>
                  <a:pt x="3383851" y="15544"/>
                </a:lnTo>
                <a:lnTo>
                  <a:pt x="3380994" y="18732"/>
                </a:lnTo>
                <a:lnTo>
                  <a:pt x="3380270" y="20789"/>
                </a:lnTo>
                <a:lnTo>
                  <a:pt x="3378733" y="23037"/>
                </a:lnTo>
                <a:lnTo>
                  <a:pt x="3377641" y="28282"/>
                </a:lnTo>
                <a:lnTo>
                  <a:pt x="3375977" y="33032"/>
                </a:lnTo>
                <a:lnTo>
                  <a:pt x="3376117" y="35598"/>
                </a:lnTo>
                <a:lnTo>
                  <a:pt x="3375660" y="37846"/>
                </a:lnTo>
                <a:lnTo>
                  <a:pt x="3376523" y="42329"/>
                </a:lnTo>
                <a:lnTo>
                  <a:pt x="3376841" y="47599"/>
                </a:lnTo>
                <a:lnTo>
                  <a:pt x="3378035" y="50126"/>
                </a:lnTo>
                <a:lnTo>
                  <a:pt x="3378543" y="52705"/>
                </a:lnTo>
                <a:lnTo>
                  <a:pt x="3381095" y="56565"/>
                </a:lnTo>
                <a:lnTo>
                  <a:pt x="3383115" y="60794"/>
                </a:lnTo>
                <a:lnTo>
                  <a:pt x="3385096" y="62598"/>
                </a:lnTo>
                <a:lnTo>
                  <a:pt x="3386620" y="64871"/>
                </a:lnTo>
                <a:lnTo>
                  <a:pt x="3390823" y="67754"/>
                </a:lnTo>
                <a:lnTo>
                  <a:pt x="3394329" y="70904"/>
                </a:lnTo>
                <a:lnTo>
                  <a:pt x="3396577" y="71691"/>
                </a:lnTo>
                <a:lnTo>
                  <a:pt x="3398672" y="73113"/>
                </a:lnTo>
                <a:lnTo>
                  <a:pt x="3403727" y="74168"/>
                </a:lnTo>
                <a:lnTo>
                  <a:pt x="3408642" y="75869"/>
                </a:lnTo>
                <a:lnTo>
                  <a:pt x="3411182" y="75730"/>
                </a:lnTo>
                <a:lnTo>
                  <a:pt x="3413506" y="76200"/>
                </a:lnTo>
                <a:lnTo>
                  <a:pt x="3418052" y="75323"/>
                </a:lnTo>
                <a:lnTo>
                  <a:pt x="3423234" y="75006"/>
                </a:lnTo>
                <a:lnTo>
                  <a:pt x="3425710" y="73825"/>
                </a:lnTo>
                <a:lnTo>
                  <a:pt x="3428365" y="73304"/>
                </a:lnTo>
                <a:lnTo>
                  <a:pt x="3432314" y="70675"/>
                </a:lnTo>
                <a:lnTo>
                  <a:pt x="3436416" y="68719"/>
                </a:lnTo>
                <a:lnTo>
                  <a:pt x="3438118" y="66814"/>
                </a:lnTo>
                <a:lnTo>
                  <a:pt x="3440531" y="65214"/>
                </a:lnTo>
                <a:lnTo>
                  <a:pt x="3442436" y="62420"/>
                </a:lnTo>
                <a:lnTo>
                  <a:pt x="3454273" y="69392"/>
                </a:lnTo>
                <a:lnTo>
                  <a:pt x="3460750" y="58458"/>
                </a:lnTo>
                <a:lnTo>
                  <a:pt x="3449091" y="51600"/>
                </a:lnTo>
                <a:lnTo>
                  <a:pt x="3449840" y="47993"/>
                </a:lnTo>
                <a:lnTo>
                  <a:pt x="3450958" y="44780"/>
                </a:lnTo>
                <a:lnTo>
                  <a:pt x="3464547" y="44780"/>
                </a:lnTo>
                <a:lnTo>
                  <a:pt x="3464560" y="32080"/>
                </a:lnTo>
                <a:close/>
              </a:path>
              <a:path w="4620259" h="767079">
                <a:moveTo>
                  <a:pt x="3537331" y="103657"/>
                </a:moveTo>
                <a:lnTo>
                  <a:pt x="3493516" y="77825"/>
                </a:lnTo>
                <a:lnTo>
                  <a:pt x="3487039" y="88760"/>
                </a:lnTo>
                <a:lnTo>
                  <a:pt x="3530854" y="114592"/>
                </a:lnTo>
                <a:lnTo>
                  <a:pt x="3537331" y="103657"/>
                </a:lnTo>
                <a:close/>
              </a:path>
              <a:path w="4620259" h="767079">
                <a:moveTo>
                  <a:pt x="3553460" y="712736"/>
                </a:moveTo>
                <a:lnTo>
                  <a:pt x="3502660" y="712266"/>
                </a:lnTo>
                <a:lnTo>
                  <a:pt x="3502533" y="724966"/>
                </a:lnTo>
                <a:lnTo>
                  <a:pt x="3553333" y="725436"/>
                </a:lnTo>
                <a:lnTo>
                  <a:pt x="3553460" y="712736"/>
                </a:lnTo>
                <a:close/>
              </a:path>
              <a:path w="4620259" h="767079">
                <a:moveTo>
                  <a:pt x="3553460" y="32664"/>
                </a:moveTo>
                <a:lnTo>
                  <a:pt x="3502660" y="32334"/>
                </a:lnTo>
                <a:lnTo>
                  <a:pt x="3502660" y="45021"/>
                </a:lnTo>
                <a:lnTo>
                  <a:pt x="3553460" y="45364"/>
                </a:lnTo>
                <a:lnTo>
                  <a:pt x="3553460" y="32664"/>
                </a:lnTo>
                <a:close/>
              </a:path>
              <a:path w="4620259" h="767079">
                <a:moveTo>
                  <a:pt x="3613785" y="148856"/>
                </a:moveTo>
                <a:lnTo>
                  <a:pt x="3570097" y="123024"/>
                </a:lnTo>
                <a:lnTo>
                  <a:pt x="3563620" y="133959"/>
                </a:lnTo>
                <a:lnTo>
                  <a:pt x="3607435" y="159791"/>
                </a:lnTo>
                <a:lnTo>
                  <a:pt x="3613785" y="148856"/>
                </a:lnTo>
                <a:close/>
              </a:path>
              <a:path w="4620259" h="767079">
                <a:moveTo>
                  <a:pt x="3642360" y="713549"/>
                </a:moveTo>
                <a:lnTo>
                  <a:pt x="3591560" y="713079"/>
                </a:lnTo>
                <a:lnTo>
                  <a:pt x="3591433" y="725779"/>
                </a:lnTo>
                <a:lnTo>
                  <a:pt x="3642233" y="726249"/>
                </a:lnTo>
                <a:lnTo>
                  <a:pt x="3642360" y="713549"/>
                </a:lnTo>
                <a:close/>
              </a:path>
              <a:path w="4620259" h="767079">
                <a:moveTo>
                  <a:pt x="3642360" y="33235"/>
                </a:moveTo>
                <a:lnTo>
                  <a:pt x="3591560" y="32905"/>
                </a:lnTo>
                <a:lnTo>
                  <a:pt x="3591560" y="45605"/>
                </a:lnTo>
                <a:lnTo>
                  <a:pt x="3642360" y="45935"/>
                </a:lnTo>
                <a:lnTo>
                  <a:pt x="3642360" y="33235"/>
                </a:lnTo>
                <a:close/>
              </a:path>
              <a:path w="4620259" h="767079">
                <a:moveTo>
                  <a:pt x="3690366" y="194043"/>
                </a:moveTo>
                <a:lnTo>
                  <a:pt x="3646678" y="168224"/>
                </a:lnTo>
                <a:lnTo>
                  <a:pt x="3640201" y="179158"/>
                </a:lnTo>
                <a:lnTo>
                  <a:pt x="3683889" y="204978"/>
                </a:lnTo>
                <a:lnTo>
                  <a:pt x="3690366" y="194043"/>
                </a:lnTo>
                <a:close/>
              </a:path>
              <a:path w="4620259" h="767079">
                <a:moveTo>
                  <a:pt x="3731260" y="714362"/>
                </a:moveTo>
                <a:lnTo>
                  <a:pt x="3680460" y="713905"/>
                </a:lnTo>
                <a:lnTo>
                  <a:pt x="3680333" y="726605"/>
                </a:lnTo>
                <a:lnTo>
                  <a:pt x="3731133" y="727062"/>
                </a:lnTo>
                <a:lnTo>
                  <a:pt x="3731260" y="714362"/>
                </a:lnTo>
                <a:close/>
              </a:path>
              <a:path w="4620259" h="767079">
                <a:moveTo>
                  <a:pt x="3731260" y="33820"/>
                </a:moveTo>
                <a:lnTo>
                  <a:pt x="3680460" y="33489"/>
                </a:lnTo>
                <a:lnTo>
                  <a:pt x="3680460" y="46189"/>
                </a:lnTo>
                <a:lnTo>
                  <a:pt x="3731260" y="46520"/>
                </a:lnTo>
                <a:lnTo>
                  <a:pt x="3731260" y="33820"/>
                </a:lnTo>
                <a:close/>
              </a:path>
              <a:path w="4620259" h="767079">
                <a:moveTo>
                  <a:pt x="3766947" y="239255"/>
                </a:moveTo>
                <a:lnTo>
                  <a:pt x="3723259" y="213423"/>
                </a:lnTo>
                <a:lnTo>
                  <a:pt x="3716782" y="224358"/>
                </a:lnTo>
                <a:lnTo>
                  <a:pt x="3760470" y="250177"/>
                </a:lnTo>
                <a:lnTo>
                  <a:pt x="3766947" y="239255"/>
                </a:lnTo>
                <a:close/>
              </a:path>
              <a:path w="4620259" h="767079">
                <a:moveTo>
                  <a:pt x="3820160" y="715187"/>
                </a:moveTo>
                <a:lnTo>
                  <a:pt x="3769360" y="714717"/>
                </a:lnTo>
                <a:lnTo>
                  <a:pt x="3769233" y="727417"/>
                </a:lnTo>
                <a:lnTo>
                  <a:pt x="3820033" y="727875"/>
                </a:lnTo>
                <a:lnTo>
                  <a:pt x="3820160" y="715187"/>
                </a:lnTo>
                <a:close/>
              </a:path>
              <a:path w="4620259" h="767079">
                <a:moveTo>
                  <a:pt x="3820160" y="34404"/>
                </a:moveTo>
                <a:lnTo>
                  <a:pt x="3769360" y="34074"/>
                </a:lnTo>
                <a:lnTo>
                  <a:pt x="3769360" y="46761"/>
                </a:lnTo>
                <a:lnTo>
                  <a:pt x="3820160" y="47104"/>
                </a:lnTo>
                <a:lnTo>
                  <a:pt x="3820160" y="34404"/>
                </a:lnTo>
                <a:close/>
              </a:path>
              <a:path w="4620259" h="767079">
                <a:moveTo>
                  <a:pt x="3843528" y="284441"/>
                </a:moveTo>
                <a:lnTo>
                  <a:pt x="3799713" y="258610"/>
                </a:lnTo>
                <a:lnTo>
                  <a:pt x="3793236" y="269544"/>
                </a:lnTo>
                <a:lnTo>
                  <a:pt x="3837051" y="295376"/>
                </a:lnTo>
                <a:lnTo>
                  <a:pt x="3843528" y="284441"/>
                </a:lnTo>
                <a:close/>
              </a:path>
              <a:path w="4620259" h="767079">
                <a:moveTo>
                  <a:pt x="3909060" y="716000"/>
                </a:moveTo>
                <a:lnTo>
                  <a:pt x="3858260" y="715530"/>
                </a:lnTo>
                <a:lnTo>
                  <a:pt x="3858133" y="728230"/>
                </a:lnTo>
                <a:lnTo>
                  <a:pt x="3908933" y="728700"/>
                </a:lnTo>
                <a:lnTo>
                  <a:pt x="3909060" y="716000"/>
                </a:lnTo>
                <a:close/>
              </a:path>
              <a:path w="4620259" h="767079">
                <a:moveTo>
                  <a:pt x="3909060" y="34975"/>
                </a:moveTo>
                <a:lnTo>
                  <a:pt x="3858260" y="34645"/>
                </a:lnTo>
                <a:lnTo>
                  <a:pt x="3858260" y="47345"/>
                </a:lnTo>
                <a:lnTo>
                  <a:pt x="3909060" y="47675"/>
                </a:lnTo>
                <a:lnTo>
                  <a:pt x="3909060" y="34975"/>
                </a:lnTo>
                <a:close/>
              </a:path>
              <a:path w="4620259" h="767079">
                <a:moveTo>
                  <a:pt x="3920109" y="329641"/>
                </a:moveTo>
                <a:lnTo>
                  <a:pt x="3876294" y="303809"/>
                </a:lnTo>
                <a:lnTo>
                  <a:pt x="3869817" y="314744"/>
                </a:lnTo>
                <a:lnTo>
                  <a:pt x="3913632" y="340575"/>
                </a:lnTo>
                <a:lnTo>
                  <a:pt x="3920109" y="329641"/>
                </a:lnTo>
                <a:close/>
              </a:path>
              <a:path w="4620259" h="767079">
                <a:moveTo>
                  <a:pt x="3996563" y="374840"/>
                </a:moveTo>
                <a:lnTo>
                  <a:pt x="3952875" y="349008"/>
                </a:lnTo>
                <a:lnTo>
                  <a:pt x="3946398" y="359943"/>
                </a:lnTo>
                <a:lnTo>
                  <a:pt x="3990086" y="385775"/>
                </a:lnTo>
                <a:lnTo>
                  <a:pt x="3996563" y="374840"/>
                </a:lnTo>
                <a:close/>
              </a:path>
              <a:path w="4620259" h="767079">
                <a:moveTo>
                  <a:pt x="3997960" y="716813"/>
                </a:moveTo>
                <a:lnTo>
                  <a:pt x="3947160" y="716343"/>
                </a:lnTo>
                <a:lnTo>
                  <a:pt x="3947033" y="729043"/>
                </a:lnTo>
                <a:lnTo>
                  <a:pt x="3997833" y="729513"/>
                </a:lnTo>
                <a:lnTo>
                  <a:pt x="3997960" y="716813"/>
                </a:lnTo>
                <a:close/>
              </a:path>
              <a:path w="4620259" h="767079">
                <a:moveTo>
                  <a:pt x="3997960" y="35560"/>
                </a:moveTo>
                <a:lnTo>
                  <a:pt x="3947160" y="35229"/>
                </a:lnTo>
                <a:lnTo>
                  <a:pt x="3947160" y="47929"/>
                </a:lnTo>
                <a:lnTo>
                  <a:pt x="3997960" y="48260"/>
                </a:lnTo>
                <a:lnTo>
                  <a:pt x="3997960" y="35560"/>
                </a:lnTo>
                <a:close/>
              </a:path>
              <a:path w="4620259" h="767079">
                <a:moveTo>
                  <a:pt x="4073144" y="420027"/>
                </a:moveTo>
                <a:lnTo>
                  <a:pt x="4029456" y="394208"/>
                </a:lnTo>
                <a:lnTo>
                  <a:pt x="4022979" y="405142"/>
                </a:lnTo>
                <a:lnTo>
                  <a:pt x="4066667" y="430974"/>
                </a:lnTo>
                <a:lnTo>
                  <a:pt x="4073144" y="420027"/>
                </a:lnTo>
                <a:close/>
              </a:path>
              <a:path w="4620259" h="767079">
                <a:moveTo>
                  <a:pt x="4086860" y="717626"/>
                </a:moveTo>
                <a:lnTo>
                  <a:pt x="4036060" y="717156"/>
                </a:lnTo>
                <a:lnTo>
                  <a:pt x="4035933" y="729856"/>
                </a:lnTo>
                <a:lnTo>
                  <a:pt x="4086733" y="730326"/>
                </a:lnTo>
                <a:lnTo>
                  <a:pt x="4086860" y="717626"/>
                </a:lnTo>
                <a:close/>
              </a:path>
              <a:path w="4620259" h="767079">
                <a:moveTo>
                  <a:pt x="4086860" y="36144"/>
                </a:moveTo>
                <a:lnTo>
                  <a:pt x="4036060" y="35814"/>
                </a:lnTo>
                <a:lnTo>
                  <a:pt x="4036060" y="48514"/>
                </a:lnTo>
                <a:lnTo>
                  <a:pt x="4086860" y="48844"/>
                </a:lnTo>
                <a:lnTo>
                  <a:pt x="4086860" y="36144"/>
                </a:lnTo>
                <a:close/>
              </a:path>
              <a:path w="4620259" h="767079">
                <a:moveTo>
                  <a:pt x="4149725" y="465226"/>
                </a:moveTo>
                <a:lnTo>
                  <a:pt x="4105910" y="439407"/>
                </a:lnTo>
                <a:lnTo>
                  <a:pt x="4099560" y="450342"/>
                </a:lnTo>
                <a:lnTo>
                  <a:pt x="4143248" y="476161"/>
                </a:lnTo>
                <a:lnTo>
                  <a:pt x="4149725" y="465226"/>
                </a:lnTo>
                <a:close/>
              </a:path>
              <a:path w="4620259" h="767079">
                <a:moveTo>
                  <a:pt x="4175760" y="718439"/>
                </a:moveTo>
                <a:lnTo>
                  <a:pt x="4124960" y="717981"/>
                </a:lnTo>
                <a:lnTo>
                  <a:pt x="4124833" y="730681"/>
                </a:lnTo>
                <a:lnTo>
                  <a:pt x="4175633" y="731139"/>
                </a:lnTo>
                <a:lnTo>
                  <a:pt x="4175760" y="718439"/>
                </a:lnTo>
                <a:close/>
              </a:path>
              <a:path w="4620259" h="767079">
                <a:moveTo>
                  <a:pt x="4175760" y="36715"/>
                </a:moveTo>
                <a:lnTo>
                  <a:pt x="4124960" y="36385"/>
                </a:lnTo>
                <a:lnTo>
                  <a:pt x="4124960" y="49085"/>
                </a:lnTo>
                <a:lnTo>
                  <a:pt x="4175760" y="49415"/>
                </a:lnTo>
                <a:lnTo>
                  <a:pt x="4175760" y="36715"/>
                </a:lnTo>
                <a:close/>
              </a:path>
              <a:path w="4620259" h="767079">
                <a:moveTo>
                  <a:pt x="4226306" y="510425"/>
                </a:moveTo>
                <a:lnTo>
                  <a:pt x="4182491" y="484593"/>
                </a:lnTo>
                <a:lnTo>
                  <a:pt x="4176014" y="495541"/>
                </a:lnTo>
                <a:lnTo>
                  <a:pt x="4219829" y="521360"/>
                </a:lnTo>
                <a:lnTo>
                  <a:pt x="4226306" y="510425"/>
                </a:lnTo>
                <a:close/>
              </a:path>
              <a:path w="4620259" h="767079">
                <a:moveTo>
                  <a:pt x="4264660" y="719264"/>
                </a:moveTo>
                <a:lnTo>
                  <a:pt x="4213860" y="718794"/>
                </a:lnTo>
                <a:lnTo>
                  <a:pt x="4213733" y="731494"/>
                </a:lnTo>
                <a:lnTo>
                  <a:pt x="4264533" y="731964"/>
                </a:lnTo>
                <a:lnTo>
                  <a:pt x="4264660" y="719264"/>
                </a:lnTo>
                <a:close/>
              </a:path>
              <a:path w="4620259" h="767079">
                <a:moveTo>
                  <a:pt x="4264660" y="37299"/>
                </a:moveTo>
                <a:lnTo>
                  <a:pt x="4213860" y="36969"/>
                </a:lnTo>
                <a:lnTo>
                  <a:pt x="4213860" y="49669"/>
                </a:lnTo>
                <a:lnTo>
                  <a:pt x="4264533" y="49999"/>
                </a:lnTo>
                <a:lnTo>
                  <a:pt x="4264660" y="37299"/>
                </a:lnTo>
                <a:close/>
              </a:path>
              <a:path w="4620259" h="767079">
                <a:moveTo>
                  <a:pt x="4302760" y="555625"/>
                </a:moveTo>
                <a:lnTo>
                  <a:pt x="4259072" y="529793"/>
                </a:lnTo>
                <a:lnTo>
                  <a:pt x="4252595" y="540727"/>
                </a:lnTo>
                <a:lnTo>
                  <a:pt x="4296410" y="566559"/>
                </a:lnTo>
                <a:lnTo>
                  <a:pt x="4302760" y="555625"/>
                </a:lnTo>
                <a:close/>
              </a:path>
              <a:path w="4620259" h="767079">
                <a:moveTo>
                  <a:pt x="4353560" y="720077"/>
                </a:moveTo>
                <a:lnTo>
                  <a:pt x="4302760" y="719607"/>
                </a:lnTo>
                <a:lnTo>
                  <a:pt x="4302633" y="732307"/>
                </a:lnTo>
                <a:lnTo>
                  <a:pt x="4353433" y="732777"/>
                </a:lnTo>
                <a:lnTo>
                  <a:pt x="4353560" y="720077"/>
                </a:lnTo>
                <a:close/>
              </a:path>
              <a:path w="4620259" h="767079">
                <a:moveTo>
                  <a:pt x="4353560" y="37884"/>
                </a:moveTo>
                <a:lnTo>
                  <a:pt x="4302760" y="37553"/>
                </a:lnTo>
                <a:lnTo>
                  <a:pt x="4302633" y="50253"/>
                </a:lnTo>
                <a:lnTo>
                  <a:pt x="4353433" y="50584"/>
                </a:lnTo>
                <a:lnTo>
                  <a:pt x="4353560" y="37884"/>
                </a:lnTo>
                <a:close/>
              </a:path>
              <a:path w="4620259" h="767079">
                <a:moveTo>
                  <a:pt x="4379341" y="600824"/>
                </a:moveTo>
                <a:lnTo>
                  <a:pt x="4335653" y="574992"/>
                </a:lnTo>
                <a:lnTo>
                  <a:pt x="4329176" y="585927"/>
                </a:lnTo>
                <a:lnTo>
                  <a:pt x="4372864" y="611759"/>
                </a:lnTo>
                <a:lnTo>
                  <a:pt x="4379341" y="600824"/>
                </a:lnTo>
                <a:close/>
              </a:path>
              <a:path w="4620259" h="767079">
                <a:moveTo>
                  <a:pt x="4442460" y="720890"/>
                </a:moveTo>
                <a:lnTo>
                  <a:pt x="4391660" y="720420"/>
                </a:lnTo>
                <a:lnTo>
                  <a:pt x="4391533" y="733120"/>
                </a:lnTo>
                <a:lnTo>
                  <a:pt x="4442333" y="733590"/>
                </a:lnTo>
                <a:lnTo>
                  <a:pt x="4442460" y="720890"/>
                </a:lnTo>
                <a:close/>
              </a:path>
              <a:path w="4620259" h="767079">
                <a:moveTo>
                  <a:pt x="4442460" y="38455"/>
                </a:moveTo>
                <a:lnTo>
                  <a:pt x="4391660" y="38125"/>
                </a:lnTo>
                <a:lnTo>
                  <a:pt x="4391533" y="50825"/>
                </a:lnTo>
                <a:lnTo>
                  <a:pt x="4442333" y="51155"/>
                </a:lnTo>
                <a:lnTo>
                  <a:pt x="4442460" y="38455"/>
                </a:lnTo>
                <a:close/>
              </a:path>
              <a:path w="4620259" h="767079">
                <a:moveTo>
                  <a:pt x="4455922" y="646023"/>
                </a:moveTo>
                <a:lnTo>
                  <a:pt x="4412234" y="620191"/>
                </a:lnTo>
                <a:lnTo>
                  <a:pt x="4405757" y="631126"/>
                </a:lnTo>
                <a:lnTo>
                  <a:pt x="4449445" y="656958"/>
                </a:lnTo>
                <a:lnTo>
                  <a:pt x="4455922" y="646023"/>
                </a:lnTo>
                <a:close/>
              </a:path>
              <a:path w="4620259" h="767079">
                <a:moveTo>
                  <a:pt x="4531360" y="721702"/>
                </a:moveTo>
                <a:lnTo>
                  <a:pt x="4480560" y="721245"/>
                </a:lnTo>
                <a:lnTo>
                  <a:pt x="4480433" y="733945"/>
                </a:lnTo>
                <a:lnTo>
                  <a:pt x="4531233" y="734402"/>
                </a:lnTo>
                <a:lnTo>
                  <a:pt x="4531360" y="721702"/>
                </a:lnTo>
                <a:close/>
              </a:path>
              <a:path w="4620259" h="767079">
                <a:moveTo>
                  <a:pt x="4531360" y="39039"/>
                </a:moveTo>
                <a:lnTo>
                  <a:pt x="4480560" y="38709"/>
                </a:lnTo>
                <a:lnTo>
                  <a:pt x="4480433" y="51409"/>
                </a:lnTo>
                <a:lnTo>
                  <a:pt x="4531233" y="51739"/>
                </a:lnTo>
                <a:lnTo>
                  <a:pt x="4531360" y="39039"/>
                </a:lnTo>
                <a:close/>
              </a:path>
              <a:path w="4620259" h="767079">
                <a:moveTo>
                  <a:pt x="4532503" y="691210"/>
                </a:moveTo>
                <a:lnTo>
                  <a:pt x="4488688" y="665391"/>
                </a:lnTo>
                <a:lnTo>
                  <a:pt x="4482338" y="676325"/>
                </a:lnTo>
                <a:lnTo>
                  <a:pt x="4526026" y="702144"/>
                </a:lnTo>
                <a:lnTo>
                  <a:pt x="4532503" y="691210"/>
                </a:lnTo>
                <a:close/>
              </a:path>
              <a:path w="4620259" h="767079">
                <a:moveTo>
                  <a:pt x="4619752" y="728865"/>
                </a:moveTo>
                <a:lnTo>
                  <a:pt x="4618939" y="724662"/>
                </a:lnTo>
                <a:lnTo>
                  <a:pt x="4618558" y="718121"/>
                </a:lnTo>
                <a:lnTo>
                  <a:pt x="4617110" y="715086"/>
                </a:lnTo>
                <a:lnTo>
                  <a:pt x="4616907" y="714019"/>
                </a:lnTo>
                <a:lnTo>
                  <a:pt x="4615815" y="712393"/>
                </a:lnTo>
                <a:lnTo>
                  <a:pt x="4614964" y="710577"/>
                </a:lnTo>
                <a:lnTo>
                  <a:pt x="4612284" y="704938"/>
                </a:lnTo>
                <a:lnTo>
                  <a:pt x="4608842" y="701840"/>
                </a:lnTo>
                <a:lnTo>
                  <a:pt x="4601083" y="694817"/>
                </a:lnTo>
                <a:lnTo>
                  <a:pt x="4586757" y="689851"/>
                </a:lnTo>
                <a:lnTo>
                  <a:pt x="4572165" y="690727"/>
                </a:lnTo>
                <a:lnTo>
                  <a:pt x="4558982" y="697014"/>
                </a:lnTo>
                <a:lnTo>
                  <a:pt x="4555248" y="701167"/>
                </a:lnTo>
                <a:lnTo>
                  <a:pt x="4554982" y="701344"/>
                </a:lnTo>
                <a:lnTo>
                  <a:pt x="4554613" y="701878"/>
                </a:lnTo>
                <a:lnTo>
                  <a:pt x="4548886" y="708253"/>
                </a:lnTo>
                <a:lnTo>
                  <a:pt x="4547489" y="712228"/>
                </a:lnTo>
                <a:lnTo>
                  <a:pt x="4546701" y="713371"/>
                </a:lnTo>
                <a:lnTo>
                  <a:pt x="4546092" y="716203"/>
                </a:lnTo>
                <a:lnTo>
                  <a:pt x="4543869" y="722553"/>
                </a:lnTo>
                <a:lnTo>
                  <a:pt x="4544060" y="725766"/>
                </a:lnTo>
                <a:lnTo>
                  <a:pt x="4543552" y="728167"/>
                </a:lnTo>
                <a:lnTo>
                  <a:pt x="4544504" y="733132"/>
                </a:lnTo>
                <a:lnTo>
                  <a:pt x="4544758" y="737133"/>
                </a:lnTo>
                <a:lnTo>
                  <a:pt x="4545647" y="739013"/>
                </a:lnTo>
                <a:lnTo>
                  <a:pt x="4546435" y="743026"/>
                </a:lnTo>
                <a:lnTo>
                  <a:pt x="4550537" y="749236"/>
                </a:lnTo>
                <a:lnTo>
                  <a:pt x="4551057" y="750316"/>
                </a:lnTo>
                <a:lnTo>
                  <a:pt x="4551540" y="750760"/>
                </a:lnTo>
                <a:lnTo>
                  <a:pt x="4554499" y="755218"/>
                </a:lnTo>
                <a:lnTo>
                  <a:pt x="4566513" y="763498"/>
                </a:lnTo>
                <a:lnTo>
                  <a:pt x="4581271" y="766622"/>
                </a:lnTo>
                <a:lnTo>
                  <a:pt x="4596155" y="763765"/>
                </a:lnTo>
                <a:lnTo>
                  <a:pt x="4608360" y="755713"/>
                </a:lnTo>
                <a:lnTo>
                  <a:pt x="4614164" y="747268"/>
                </a:lnTo>
                <a:lnTo>
                  <a:pt x="4614418" y="746988"/>
                </a:lnTo>
                <a:lnTo>
                  <a:pt x="4614469" y="746823"/>
                </a:lnTo>
                <a:lnTo>
                  <a:pt x="4616640" y="743673"/>
                </a:lnTo>
                <a:lnTo>
                  <a:pt x="4618215" y="736142"/>
                </a:lnTo>
                <a:lnTo>
                  <a:pt x="4619282" y="733094"/>
                </a:lnTo>
                <a:lnTo>
                  <a:pt x="4619422" y="732701"/>
                </a:lnTo>
                <a:lnTo>
                  <a:pt x="4619307" y="730935"/>
                </a:lnTo>
                <a:lnTo>
                  <a:pt x="4619752" y="728865"/>
                </a:lnTo>
                <a:close/>
              </a:path>
              <a:path w="4620259" h="767079">
                <a:moveTo>
                  <a:pt x="4619752" y="45961"/>
                </a:moveTo>
                <a:lnTo>
                  <a:pt x="4618456" y="39370"/>
                </a:lnTo>
                <a:lnTo>
                  <a:pt x="4616856" y="31127"/>
                </a:lnTo>
                <a:lnTo>
                  <a:pt x="4608779" y="18961"/>
                </a:lnTo>
                <a:lnTo>
                  <a:pt x="4596727" y="10718"/>
                </a:lnTo>
                <a:lnTo>
                  <a:pt x="4581906" y="7620"/>
                </a:lnTo>
                <a:lnTo>
                  <a:pt x="4567034" y="10515"/>
                </a:lnTo>
                <a:lnTo>
                  <a:pt x="4554867" y="18605"/>
                </a:lnTo>
                <a:lnTo>
                  <a:pt x="4546625" y="30657"/>
                </a:lnTo>
                <a:lnTo>
                  <a:pt x="4543552" y="45466"/>
                </a:lnTo>
                <a:lnTo>
                  <a:pt x="4546435" y="60325"/>
                </a:lnTo>
                <a:lnTo>
                  <a:pt x="4554512" y="72491"/>
                </a:lnTo>
                <a:lnTo>
                  <a:pt x="4566564" y="80733"/>
                </a:lnTo>
                <a:lnTo>
                  <a:pt x="4581398" y="83820"/>
                </a:lnTo>
                <a:lnTo>
                  <a:pt x="4596257" y="80924"/>
                </a:lnTo>
                <a:lnTo>
                  <a:pt x="4608423" y="72834"/>
                </a:lnTo>
                <a:lnTo>
                  <a:pt x="4616666" y="60782"/>
                </a:lnTo>
                <a:lnTo>
                  <a:pt x="4618469" y="52070"/>
                </a:lnTo>
                <a:lnTo>
                  <a:pt x="4619752" y="45961"/>
                </a:lnTo>
                <a:close/>
              </a:path>
            </a:pathLst>
          </a:custGeom>
          <a:solidFill>
            <a:srgbClr val="00AFEF"/>
          </a:solidFill>
        </p:spPr>
        <p:txBody>
          <a:bodyPr wrap="square" lIns="0" tIns="0" rIns="0" bIns="0" rtlCol="0"/>
          <a:lstStyle/>
          <a:p>
            <a:endParaRPr/>
          </a:p>
        </p:txBody>
      </p:sp>
      <p:sp>
        <p:nvSpPr>
          <p:cNvPr id="217" name="object 217"/>
          <p:cNvSpPr txBox="1"/>
          <p:nvPr/>
        </p:nvSpPr>
        <p:spPr>
          <a:xfrm>
            <a:off x="2875533" y="1173606"/>
            <a:ext cx="3562985" cy="177800"/>
          </a:xfrm>
          <a:prstGeom prst="rect">
            <a:avLst/>
          </a:prstGeom>
        </p:spPr>
        <p:txBody>
          <a:bodyPr vert="horz" wrap="square" lIns="0" tIns="12065" rIns="0" bIns="0" rtlCol="0">
            <a:spAutoFit/>
          </a:bodyPr>
          <a:lstStyle/>
          <a:p>
            <a:pPr marL="12700">
              <a:lnSpc>
                <a:spcPct val="100000"/>
              </a:lnSpc>
              <a:spcBef>
                <a:spcPts val="95"/>
              </a:spcBef>
              <a:tabLst>
                <a:tab pos="3002280" algn="l"/>
              </a:tabLst>
            </a:pPr>
            <a:r>
              <a:rPr sz="1000" spc="-15" dirty="0">
                <a:solidFill>
                  <a:srgbClr val="1283C7"/>
                </a:solidFill>
                <a:latin typeface="Meiryo UI"/>
                <a:cs typeface="Meiryo UI"/>
              </a:rPr>
              <a:t>伝搬</a:t>
            </a:r>
            <a:r>
              <a:rPr sz="1000" spc="-10" dirty="0">
                <a:solidFill>
                  <a:srgbClr val="1283C7"/>
                </a:solidFill>
                <a:latin typeface="Meiryo UI"/>
                <a:cs typeface="Meiryo UI"/>
              </a:rPr>
              <a:t>デ</a:t>
            </a:r>
            <a:r>
              <a:rPr sz="1000" dirty="0">
                <a:solidFill>
                  <a:srgbClr val="1283C7"/>
                </a:solidFill>
                <a:latin typeface="Meiryo UI"/>
                <a:cs typeface="Meiryo UI"/>
              </a:rPr>
              <a:t>ー</a:t>
            </a:r>
            <a:r>
              <a:rPr sz="1000" spc="-50" dirty="0">
                <a:solidFill>
                  <a:srgbClr val="1283C7"/>
                </a:solidFill>
                <a:latin typeface="Meiryo UI"/>
                <a:cs typeface="Meiryo UI"/>
              </a:rPr>
              <a:t>タ</a:t>
            </a:r>
            <a:r>
              <a:rPr sz="1000" dirty="0">
                <a:solidFill>
                  <a:srgbClr val="1283C7"/>
                </a:solidFill>
                <a:latin typeface="Meiryo UI"/>
                <a:cs typeface="Meiryo UI"/>
              </a:rPr>
              <a:t>	</a:t>
            </a:r>
            <a:r>
              <a:rPr sz="1000" spc="-15" dirty="0">
                <a:solidFill>
                  <a:srgbClr val="1283C7"/>
                </a:solidFill>
                <a:latin typeface="Meiryo UI"/>
                <a:cs typeface="Meiryo UI"/>
              </a:rPr>
              <a:t>伝搬</a:t>
            </a:r>
            <a:r>
              <a:rPr sz="1000" spc="-10" dirty="0">
                <a:solidFill>
                  <a:srgbClr val="1283C7"/>
                </a:solidFill>
                <a:latin typeface="Meiryo UI"/>
                <a:cs typeface="Meiryo UI"/>
              </a:rPr>
              <a:t>デ</a:t>
            </a:r>
            <a:r>
              <a:rPr sz="1000" dirty="0">
                <a:solidFill>
                  <a:srgbClr val="1283C7"/>
                </a:solidFill>
                <a:latin typeface="Meiryo UI"/>
                <a:cs typeface="Meiryo UI"/>
              </a:rPr>
              <a:t>ー</a:t>
            </a:r>
            <a:r>
              <a:rPr sz="1000" spc="-50" dirty="0">
                <a:solidFill>
                  <a:srgbClr val="1283C7"/>
                </a:solidFill>
                <a:latin typeface="Meiryo UI"/>
                <a:cs typeface="Meiryo UI"/>
              </a:rPr>
              <a:t>タ</a:t>
            </a:r>
            <a:endParaRPr sz="1000">
              <a:latin typeface="Meiryo UI"/>
              <a:cs typeface="Meiryo UI"/>
            </a:endParaRPr>
          </a:p>
        </p:txBody>
      </p:sp>
      <p:sp>
        <p:nvSpPr>
          <p:cNvPr id="220" name="object 220"/>
          <p:cNvSpPr txBox="1">
            <a:spLocks noGrp="1"/>
          </p:cNvSpPr>
          <p:nvPr>
            <p:ph type="ftr" sz="quarter" idx="5"/>
          </p:nvPr>
        </p:nvSpPr>
        <p:spPr>
          <a:xfrm>
            <a:off x="10244455" y="6703531"/>
            <a:ext cx="1470025" cy="158115"/>
          </a:xfrm>
          <a:prstGeom prst="rect">
            <a:avLst/>
          </a:prstGeom>
        </p:spPr>
        <p:txBody>
          <a:bodyPr vert="horz" wrap="square" lIns="0" tIns="0" rIns="0" bIns="0" rtlCol="0">
            <a:spAutoFit/>
          </a:bodyPr>
          <a:lstStyle>
            <a:defPPr>
              <a:defRPr kern="0"/>
            </a:defPPr>
            <a:lvl1pPr>
              <a:defRPr sz="800" b="0" i="0">
                <a:solidFill>
                  <a:srgbClr val="A4A4A4"/>
                </a:solidFill>
                <a:latin typeface="メイリオ"/>
                <a:cs typeface="メイリオ"/>
              </a:defRPr>
            </a:lvl1pPr>
          </a:lstStyle>
          <a:p>
            <a:pPr marL="12700">
              <a:lnSpc>
                <a:spcPct val="100000"/>
              </a:lnSpc>
              <a:spcBef>
                <a:spcPts val="150"/>
              </a:spcBef>
            </a:pPr>
            <a:r>
              <a:rPr lang="en-US"/>
              <a:t>Copyright</a:t>
            </a:r>
            <a:r>
              <a:rPr lang="en-US" spc="-50"/>
              <a:t> </a:t>
            </a:r>
            <a:r>
              <a:rPr lang="en-US"/>
              <a:t>©</a:t>
            </a:r>
            <a:r>
              <a:rPr lang="en-US" spc="260"/>
              <a:t> </a:t>
            </a:r>
            <a:r>
              <a:rPr lang="en-US"/>
              <a:t>2024</a:t>
            </a:r>
            <a:r>
              <a:rPr lang="en-US" spc="-10"/>
              <a:t> METI/IPA</a:t>
            </a:r>
            <a:endParaRPr spc="-10" dirty="0"/>
          </a:p>
        </p:txBody>
      </p:sp>
      <p:sp>
        <p:nvSpPr>
          <p:cNvPr id="218" name="object 218"/>
          <p:cNvSpPr txBox="1"/>
          <p:nvPr/>
        </p:nvSpPr>
        <p:spPr>
          <a:xfrm>
            <a:off x="8932291" y="1173606"/>
            <a:ext cx="57277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1283C7"/>
                </a:solidFill>
                <a:latin typeface="Meiryo UI"/>
                <a:cs typeface="Meiryo UI"/>
              </a:rPr>
              <a:t>伝搬データ</a:t>
            </a:r>
            <a:endParaRPr sz="1000">
              <a:latin typeface="Meiryo UI"/>
              <a:cs typeface="Meiryo UI"/>
            </a:endParaRPr>
          </a:p>
        </p:txBody>
      </p:sp>
      <p:sp>
        <p:nvSpPr>
          <p:cNvPr id="219" name="object 219"/>
          <p:cNvSpPr txBox="1"/>
          <p:nvPr/>
        </p:nvSpPr>
        <p:spPr>
          <a:xfrm>
            <a:off x="419328" y="1550288"/>
            <a:ext cx="287020" cy="172720"/>
          </a:xfrm>
          <a:prstGeom prst="rect">
            <a:avLst/>
          </a:prstGeom>
          <a:solidFill>
            <a:srgbClr val="FFFF00"/>
          </a:solidFill>
        </p:spPr>
        <p:txBody>
          <a:bodyPr vert="horz" wrap="square" lIns="0" tIns="12065" rIns="0" bIns="0" rtlCol="0">
            <a:spAutoFit/>
          </a:bodyPr>
          <a:lstStyle/>
          <a:p>
            <a:pPr>
              <a:lnSpc>
                <a:spcPct val="100000"/>
              </a:lnSpc>
              <a:spcBef>
                <a:spcPts val="95"/>
              </a:spcBef>
            </a:pPr>
            <a:r>
              <a:rPr sz="1050" b="1" spc="-25" dirty="0">
                <a:solidFill>
                  <a:srgbClr val="1A1A1A"/>
                </a:solidFill>
                <a:latin typeface="Meiryo UI"/>
                <a:cs typeface="Meiryo UI"/>
              </a:rPr>
              <a:t>300</a:t>
            </a:r>
            <a:endParaRPr sz="1050">
              <a:latin typeface="Meiryo UI"/>
              <a:cs typeface="Meiryo U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5242369" y="2570797"/>
            <a:ext cx="6407785" cy="3743325"/>
            <a:chOff x="5242369" y="2570797"/>
            <a:chExt cx="6407785" cy="3743325"/>
          </a:xfrm>
        </p:grpSpPr>
        <p:sp>
          <p:nvSpPr>
            <p:cNvPr id="3" name="object 3"/>
            <p:cNvSpPr/>
            <p:nvPr/>
          </p:nvSpPr>
          <p:spPr>
            <a:xfrm>
              <a:off x="5247132" y="2575560"/>
              <a:ext cx="6398260" cy="3733800"/>
            </a:xfrm>
            <a:custGeom>
              <a:avLst/>
              <a:gdLst/>
              <a:ahLst/>
              <a:cxnLst/>
              <a:rect l="l" t="t" r="r" b="b"/>
              <a:pathLst>
                <a:path w="6398259" h="3733800">
                  <a:moveTo>
                    <a:pt x="6397752" y="0"/>
                  </a:moveTo>
                  <a:lnTo>
                    <a:pt x="0" y="0"/>
                  </a:lnTo>
                  <a:lnTo>
                    <a:pt x="0" y="3733800"/>
                  </a:lnTo>
                  <a:lnTo>
                    <a:pt x="6397752" y="3733800"/>
                  </a:lnTo>
                  <a:lnTo>
                    <a:pt x="6397752" y="0"/>
                  </a:lnTo>
                  <a:close/>
                </a:path>
              </a:pathLst>
            </a:custGeom>
            <a:solidFill>
              <a:srgbClr val="F1F1F1"/>
            </a:solidFill>
          </p:spPr>
          <p:txBody>
            <a:bodyPr wrap="square" lIns="0" tIns="0" rIns="0" bIns="0" rtlCol="0"/>
            <a:lstStyle/>
            <a:p>
              <a:endParaRPr/>
            </a:p>
          </p:txBody>
        </p:sp>
        <p:sp>
          <p:nvSpPr>
            <p:cNvPr id="4" name="object 4"/>
            <p:cNvSpPr/>
            <p:nvPr/>
          </p:nvSpPr>
          <p:spPr>
            <a:xfrm>
              <a:off x="5247132" y="2575560"/>
              <a:ext cx="6398260" cy="3733800"/>
            </a:xfrm>
            <a:custGeom>
              <a:avLst/>
              <a:gdLst/>
              <a:ahLst/>
              <a:cxnLst/>
              <a:rect l="l" t="t" r="r" b="b"/>
              <a:pathLst>
                <a:path w="6398259" h="3733800">
                  <a:moveTo>
                    <a:pt x="0" y="3733800"/>
                  </a:moveTo>
                  <a:lnTo>
                    <a:pt x="6397752" y="3733800"/>
                  </a:lnTo>
                  <a:lnTo>
                    <a:pt x="6397752" y="0"/>
                  </a:lnTo>
                  <a:lnTo>
                    <a:pt x="0" y="0"/>
                  </a:lnTo>
                  <a:lnTo>
                    <a:pt x="0" y="3733800"/>
                  </a:lnTo>
                  <a:close/>
                </a:path>
              </a:pathLst>
            </a:custGeom>
            <a:ln w="9525">
              <a:solidFill>
                <a:srgbClr val="000000"/>
              </a:solidFill>
            </a:ln>
          </p:spPr>
          <p:txBody>
            <a:bodyPr wrap="square" lIns="0" tIns="0" rIns="0" bIns="0" rtlCol="0"/>
            <a:lstStyle/>
            <a:p>
              <a:endParaRPr/>
            </a:p>
          </p:txBody>
        </p:sp>
      </p:grpSp>
      <p:sp>
        <p:nvSpPr>
          <p:cNvPr id="5" name="object 5"/>
          <p:cNvSpPr txBox="1"/>
          <p:nvPr/>
        </p:nvSpPr>
        <p:spPr>
          <a:xfrm>
            <a:off x="8017002" y="2608275"/>
            <a:ext cx="858519" cy="208915"/>
          </a:xfrm>
          <a:prstGeom prst="rect">
            <a:avLst/>
          </a:prstGeom>
        </p:spPr>
        <p:txBody>
          <a:bodyPr vert="horz" wrap="square" lIns="0" tIns="12700" rIns="0" bIns="0" rtlCol="0">
            <a:spAutoFit/>
          </a:bodyPr>
          <a:lstStyle/>
          <a:p>
            <a:pPr marL="12700">
              <a:lnSpc>
                <a:spcPct val="100000"/>
              </a:lnSpc>
              <a:spcBef>
                <a:spcPts val="100"/>
              </a:spcBef>
            </a:pPr>
            <a:r>
              <a:rPr sz="1200" spc="-10" dirty="0">
                <a:latin typeface="Meiryo UI"/>
                <a:cs typeface="Meiryo UI"/>
              </a:rPr>
              <a:t>ユースケース</a:t>
            </a:r>
            <a:r>
              <a:rPr sz="1200" spc="-50" dirty="0">
                <a:latin typeface="Meiryo UI"/>
                <a:cs typeface="Meiryo UI"/>
              </a:rPr>
              <a:t>C</a:t>
            </a:r>
            <a:endParaRPr sz="1200">
              <a:latin typeface="Meiryo UI"/>
              <a:cs typeface="Meiryo UI"/>
            </a:endParaRPr>
          </a:p>
        </p:txBody>
      </p:sp>
      <p:grpSp>
        <p:nvGrpSpPr>
          <p:cNvPr id="6" name="object 6"/>
          <p:cNvGrpSpPr/>
          <p:nvPr/>
        </p:nvGrpSpPr>
        <p:grpSpPr>
          <a:xfrm>
            <a:off x="5047297" y="2800921"/>
            <a:ext cx="6407785" cy="3687445"/>
            <a:chOff x="5047297" y="2800921"/>
            <a:chExt cx="6407785" cy="3687445"/>
          </a:xfrm>
        </p:grpSpPr>
        <p:sp>
          <p:nvSpPr>
            <p:cNvPr id="7" name="object 7"/>
            <p:cNvSpPr/>
            <p:nvPr/>
          </p:nvSpPr>
          <p:spPr>
            <a:xfrm>
              <a:off x="5052059" y="2805683"/>
              <a:ext cx="6398260" cy="3677920"/>
            </a:xfrm>
            <a:custGeom>
              <a:avLst/>
              <a:gdLst/>
              <a:ahLst/>
              <a:cxnLst/>
              <a:rect l="l" t="t" r="r" b="b"/>
              <a:pathLst>
                <a:path w="6398259" h="3677920">
                  <a:moveTo>
                    <a:pt x="6397751" y="0"/>
                  </a:moveTo>
                  <a:lnTo>
                    <a:pt x="0" y="0"/>
                  </a:lnTo>
                  <a:lnTo>
                    <a:pt x="0" y="3677412"/>
                  </a:lnTo>
                  <a:lnTo>
                    <a:pt x="6397751" y="3677412"/>
                  </a:lnTo>
                  <a:lnTo>
                    <a:pt x="6397751" y="0"/>
                  </a:lnTo>
                  <a:close/>
                </a:path>
              </a:pathLst>
            </a:custGeom>
            <a:solidFill>
              <a:srgbClr val="F1F1F1"/>
            </a:solidFill>
          </p:spPr>
          <p:txBody>
            <a:bodyPr wrap="square" lIns="0" tIns="0" rIns="0" bIns="0" rtlCol="0"/>
            <a:lstStyle/>
            <a:p>
              <a:endParaRPr/>
            </a:p>
          </p:txBody>
        </p:sp>
        <p:sp>
          <p:nvSpPr>
            <p:cNvPr id="8" name="object 8"/>
            <p:cNvSpPr/>
            <p:nvPr/>
          </p:nvSpPr>
          <p:spPr>
            <a:xfrm>
              <a:off x="5052059" y="2805683"/>
              <a:ext cx="6398260" cy="3677920"/>
            </a:xfrm>
            <a:custGeom>
              <a:avLst/>
              <a:gdLst/>
              <a:ahLst/>
              <a:cxnLst/>
              <a:rect l="l" t="t" r="r" b="b"/>
              <a:pathLst>
                <a:path w="6398259" h="3677920">
                  <a:moveTo>
                    <a:pt x="0" y="3677412"/>
                  </a:moveTo>
                  <a:lnTo>
                    <a:pt x="6397751" y="3677412"/>
                  </a:lnTo>
                  <a:lnTo>
                    <a:pt x="6397751" y="0"/>
                  </a:lnTo>
                  <a:lnTo>
                    <a:pt x="0" y="0"/>
                  </a:lnTo>
                  <a:lnTo>
                    <a:pt x="0" y="3677412"/>
                  </a:lnTo>
                  <a:close/>
                </a:path>
              </a:pathLst>
            </a:custGeom>
            <a:ln w="9524">
              <a:solidFill>
                <a:srgbClr val="000000"/>
              </a:solidFill>
            </a:ln>
          </p:spPr>
          <p:txBody>
            <a:bodyPr wrap="square" lIns="0" tIns="0" rIns="0" bIns="0" rtlCol="0"/>
            <a:lstStyle/>
            <a:p>
              <a:endParaRPr/>
            </a:p>
          </p:txBody>
        </p:sp>
      </p:grpSp>
      <p:sp>
        <p:nvSpPr>
          <p:cNvPr id="9" name="object 9"/>
          <p:cNvSpPr txBox="1"/>
          <p:nvPr/>
        </p:nvSpPr>
        <p:spPr>
          <a:xfrm>
            <a:off x="7822818" y="2840228"/>
            <a:ext cx="858519"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Meiryo UI"/>
                <a:cs typeface="Meiryo UI"/>
              </a:rPr>
              <a:t>ユースケース</a:t>
            </a:r>
            <a:r>
              <a:rPr sz="1200" spc="-50" dirty="0">
                <a:latin typeface="Meiryo UI"/>
                <a:cs typeface="Meiryo UI"/>
              </a:rPr>
              <a:t>B</a:t>
            </a:r>
            <a:endParaRPr sz="1200">
              <a:latin typeface="Meiryo UI"/>
              <a:cs typeface="Meiryo UI"/>
            </a:endParaRPr>
          </a:p>
        </p:txBody>
      </p:sp>
      <p:grpSp>
        <p:nvGrpSpPr>
          <p:cNvPr id="10" name="object 10"/>
          <p:cNvGrpSpPr/>
          <p:nvPr/>
        </p:nvGrpSpPr>
        <p:grpSpPr>
          <a:xfrm>
            <a:off x="4853749" y="3043237"/>
            <a:ext cx="6381750" cy="3609340"/>
            <a:chOff x="4853749" y="3043237"/>
            <a:chExt cx="6381750" cy="3609340"/>
          </a:xfrm>
        </p:grpSpPr>
        <p:sp>
          <p:nvSpPr>
            <p:cNvPr id="11" name="object 11"/>
            <p:cNvSpPr/>
            <p:nvPr/>
          </p:nvSpPr>
          <p:spPr>
            <a:xfrm>
              <a:off x="4858511" y="3048000"/>
              <a:ext cx="6372225" cy="3599815"/>
            </a:xfrm>
            <a:custGeom>
              <a:avLst/>
              <a:gdLst/>
              <a:ahLst/>
              <a:cxnLst/>
              <a:rect l="l" t="t" r="r" b="b"/>
              <a:pathLst>
                <a:path w="6372225" h="3599815">
                  <a:moveTo>
                    <a:pt x="6371844" y="0"/>
                  </a:moveTo>
                  <a:lnTo>
                    <a:pt x="0" y="0"/>
                  </a:lnTo>
                  <a:lnTo>
                    <a:pt x="0" y="3599688"/>
                  </a:lnTo>
                  <a:lnTo>
                    <a:pt x="6371844" y="3599688"/>
                  </a:lnTo>
                  <a:lnTo>
                    <a:pt x="6371844" y="0"/>
                  </a:lnTo>
                  <a:close/>
                </a:path>
              </a:pathLst>
            </a:custGeom>
            <a:solidFill>
              <a:srgbClr val="F1F1F1"/>
            </a:solidFill>
          </p:spPr>
          <p:txBody>
            <a:bodyPr wrap="square" lIns="0" tIns="0" rIns="0" bIns="0" rtlCol="0"/>
            <a:lstStyle/>
            <a:p>
              <a:endParaRPr/>
            </a:p>
          </p:txBody>
        </p:sp>
        <p:sp>
          <p:nvSpPr>
            <p:cNvPr id="12" name="object 12"/>
            <p:cNvSpPr/>
            <p:nvPr/>
          </p:nvSpPr>
          <p:spPr>
            <a:xfrm>
              <a:off x="4858511" y="3048000"/>
              <a:ext cx="6372225" cy="3599815"/>
            </a:xfrm>
            <a:custGeom>
              <a:avLst/>
              <a:gdLst/>
              <a:ahLst/>
              <a:cxnLst/>
              <a:rect l="l" t="t" r="r" b="b"/>
              <a:pathLst>
                <a:path w="6372225" h="3599815">
                  <a:moveTo>
                    <a:pt x="0" y="3599688"/>
                  </a:moveTo>
                  <a:lnTo>
                    <a:pt x="6371844" y="3599688"/>
                  </a:lnTo>
                  <a:lnTo>
                    <a:pt x="6371844" y="0"/>
                  </a:lnTo>
                  <a:lnTo>
                    <a:pt x="0" y="0"/>
                  </a:lnTo>
                  <a:lnTo>
                    <a:pt x="0" y="3599688"/>
                  </a:lnTo>
                  <a:close/>
                </a:path>
              </a:pathLst>
            </a:custGeom>
            <a:ln w="9525">
              <a:solidFill>
                <a:srgbClr val="000000"/>
              </a:solidFill>
            </a:ln>
          </p:spPr>
          <p:txBody>
            <a:bodyPr wrap="square" lIns="0" tIns="0" rIns="0" bIns="0" rtlCol="0"/>
            <a:lstStyle/>
            <a:p>
              <a:endParaRPr/>
            </a:p>
          </p:txBody>
        </p:sp>
        <p:sp>
          <p:nvSpPr>
            <p:cNvPr id="13" name="object 13"/>
            <p:cNvSpPr/>
            <p:nvPr/>
          </p:nvSpPr>
          <p:spPr>
            <a:xfrm>
              <a:off x="6172961" y="4342638"/>
              <a:ext cx="3702050" cy="1564005"/>
            </a:xfrm>
            <a:custGeom>
              <a:avLst/>
              <a:gdLst/>
              <a:ahLst/>
              <a:cxnLst/>
              <a:rect l="l" t="t" r="r" b="b"/>
              <a:pathLst>
                <a:path w="3702050" h="1564004">
                  <a:moveTo>
                    <a:pt x="3701795" y="0"/>
                  </a:moveTo>
                  <a:lnTo>
                    <a:pt x="0" y="0"/>
                  </a:lnTo>
                  <a:lnTo>
                    <a:pt x="0" y="1563624"/>
                  </a:lnTo>
                  <a:lnTo>
                    <a:pt x="3701795" y="1563624"/>
                  </a:lnTo>
                  <a:lnTo>
                    <a:pt x="3701795" y="0"/>
                  </a:lnTo>
                  <a:close/>
                </a:path>
              </a:pathLst>
            </a:custGeom>
            <a:solidFill>
              <a:srgbClr val="01526F"/>
            </a:solidFill>
          </p:spPr>
          <p:txBody>
            <a:bodyPr wrap="square" lIns="0" tIns="0" rIns="0" bIns="0" rtlCol="0"/>
            <a:lstStyle/>
            <a:p>
              <a:endParaRPr/>
            </a:p>
          </p:txBody>
        </p:sp>
        <p:sp>
          <p:nvSpPr>
            <p:cNvPr id="14" name="object 14"/>
            <p:cNvSpPr/>
            <p:nvPr/>
          </p:nvSpPr>
          <p:spPr>
            <a:xfrm>
              <a:off x="6172961" y="4342638"/>
              <a:ext cx="3702050" cy="1564005"/>
            </a:xfrm>
            <a:custGeom>
              <a:avLst/>
              <a:gdLst/>
              <a:ahLst/>
              <a:cxnLst/>
              <a:rect l="l" t="t" r="r" b="b"/>
              <a:pathLst>
                <a:path w="3702050" h="1564004">
                  <a:moveTo>
                    <a:pt x="0" y="1563624"/>
                  </a:moveTo>
                  <a:lnTo>
                    <a:pt x="3701795" y="1563624"/>
                  </a:lnTo>
                  <a:lnTo>
                    <a:pt x="3701795" y="0"/>
                  </a:lnTo>
                  <a:lnTo>
                    <a:pt x="0" y="0"/>
                  </a:lnTo>
                  <a:lnTo>
                    <a:pt x="0" y="1563624"/>
                  </a:lnTo>
                  <a:close/>
                </a:path>
              </a:pathLst>
            </a:custGeom>
            <a:ln w="28575">
              <a:solidFill>
                <a:srgbClr val="01526F"/>
              </a:solidFill>
            </a:ln>
          </p:spPr>
          <p:txBody>
            <a:bodyPr wrap="square" lIns="0" tIns="0" rIns="0" bIns="0" rtlCol="0"/>
            <a:lstStyle/>
            <a:p>
              <a:endParaRPr/>
            </a:p>
          </p:txBody>
        </p:sp>
      </p:grpSp>
      <p:sp>
        <p:nvSpPr>
          <p:cNvPr id="15" name="object 15"/>
          <p:cNvSpPr txBox="1">
            <a:spLocks noGrp="1"/>
          </p:cNvSpPr>
          <p:nvPr>
            <p:ph type="title"/>
          </p:nvPr>
        </p:nvSpPr>
        <p:spPr>
          <a:xfrm>
            <a:off x="303377" y="211962"/>
            <a:ext cx="4762500" cy="431800"/>
          </a:xfrm>
          <a:prstGeom prst="rect">
            <a:avLst/>
          </a:prstGeom>
        </p:spPr>
        <p:txBody>
          <a:bodyPr vert="horz" wrap="square" lIns="0" tIns="13970" rIns="0" bIns="0" rtlCol="0">
            <a:spAutoFit/>
          </a:bodyPr>
          <a:lstStyle/>
          <a:p>
            <a:pPr marL="12700">
              <a:lnSpc>
                <a:spcPct val="100000"/>
              </a:lnSpc>
              <a:spcBef>
                <a:spcPts val="110"/>
              </a:spcBef>
            </a:pPr>
            <a:r>
              <a:rPr sz="2650" spc="-5" dirty="0"/>
              <a:t>データ流通システムの設計方針</a:t>
            </a:r>
            <a:endParaRPr sz="2650"/>
          </a:p>
        </p:txBody>
      </p:sp>
      <p:sp>
        <p:nvSpPr>
          <p:cNvPr id="16" name="object 16"/>
          <p:cNvSpPr txBox="1"/>
          <p:nvPr/>
        </p:nvSpPr>
        <p:spPr>
          <a:xfrm>
            <a:off x="336804" y="844296"/>
            <a:ext cx="11518900" cy="1184275"/>
          </a:xfrm>
          <a:prstGeom prst="rect">
            <a:avLst/>
          </a:prstGeom>
          <a:solidFill>
            <a:srgbClr val="EAF5FB"/>
          </a:solidFill>
        </p:spPr>
        <p:txBody>
          <a:bodyPr vert="horz" wrap="square" lIns="0" tIns="85090" rIns="0" bIns="0" rtlCol="0">
            <a:spAutoFit/>
          </a:bodyPr>
          <a:lstStyle/>
          <a:p>
            <a:pPr marL="90805" marR="107314">
              <a:lnSpc>
                <a:spcPct val="104200"/>
              </a:lnSpc>
              <a:spcBef>
                <a:spcPts val="670"/>
              </a:spcBef>
            </a:pPr>
            <a:r>
              <a:rPr sz="1600" spc="-25" dirty="0">
                <a:latin typeface="Meiryo UI"/>
                <a:cs typeface="Meiryo UI"/>
              </a:rPr>
              <a:t>業界横断でのデータ連携を迅速にサービス展開可能とする仕組みとして、「データ流通システム開発フレームワーク」を定義。本フレームワークは、シンプルかつ実用的な設計として、データの</a:t>
            </a:r>
            <a:r>
              <a:rPr sz="1600" dirty="0">
                <a:latin typeface="Meiryo UI"/>
                <a:cs typeface="Meiryo UI"/>
              </a:rPr>
              <a:t>Put/Get</a:t>
            </a:r>
            <a:r>
              <a:rPr sz="1600" spc="-25" dirty="0">
                <a:latin typeface="Meiryo UI"/>
                <a:cs typeface="Meiryo UI"/>
              </a:rPr>
              <a:t>のような軽量なデータ交換の</a:t>
            </a:r>
            <a:r>
              <a:rPr sz="1600" dirty="0">
                <a:latin typeface="Meiryo UI"/>
                <a:cs typeface="Meiryo UI"/>
              </a:rPr>
              <a:t>I/F</a:t>
            </a:r>
            <a:r>
              <a:rPr sz="1600" spc="-25" dirty="0">
                <a:latin typeface="Meiryo UI"/>
                <a:cs typeface="Meiryo UI"/>
              </a:rPr>
              <a:t>を提供する「コネクタ」と、他システムとの連携に必要なデータ変換等をする「トランスフォーム」、他システムにアクセスする「アダプタ」から構成する。本フレームワークに準拠してデータ流通システムを開発することで、異なるユースケースごとに実装しても、それぞれが連携可能な分散システムとして構築可能となる。</a:t>
            </a:r>
            <a:endParaRPr sz="1600">
              <a:latin typeface="Meiryo UI"/>
              <a:cs typeface="Meiryo UI"/>
            </a:endParaRPr>
          </a:p>
        </p:txBody>
      </p:sp>
      <p:sp>
        <p:nvSpPr>
          <p:cNvPr id="17" name="object 17"/>
          <p:cNvSpPr txBox="1"/>
          <p:nvPr/>
        </p:nvSpPr>
        <p:spPr>
          <a:xfrm>
            <a:off x="6252464" y="4375784"/>
            <a:ext cx="1169035" cy="208279"/>
          </a:xfrm>
          <a:prstGeom prst="rect">
            <a:avLst/>
          </a:prstGeom>
        </p:spPr>
        <p:txBody>
          <a:bodyPr vert="horz" wrap="square" lIns="0" tIns="12700" rIns="0" bIns="0" rtlCol="0">
            <a:spAutoFit/>
          </a:bodyPr>
          <a:lstStyle/>
          <a:p>
            <a:pPr marL="12700">
              <a:lnSpc>
                <a:spcPct val="100000"/>
              </a:lnSpc>
              <a:spcBef>
                <a:spcPts val="100"/>
              </a:spcBef>
            </a:pPr>
            <a:r>
              <a:rPr sz="1200" spc="-15" dirty="0">
                <a:solidFill>
                  <a:srgbClr val="FFFFFF"/>
                </a:solidFill>
                <a:latin typeface="Meiryo UI"/>
                <a:cs typeface="Meiryo UI"/>
              </a:rPr>
              <a:t>データ流通システム</a:t>
            </a:r>
            <a:endParaRPr sz="1200">
              <a:latin typeface="Meiryo UI"/>
              <a:cs typeface="Meiryo UI"/>
            </a:endParaRPr>
          </a:p>
        </p:txBody>
      </p:sp>
      <p:grpSp>
        <p:nvGrpSpPr>
          <p:cNvPr id="18" name="object 18"/>
          <p:cNvGrpSpPr/>
          <p:nvPr/>
        </p:nvGrpSpPr>
        <p:grpSpPr>
          <a:xfrm>
            <a:off x="5933122" y="3366706"/>
            <a:ext cx="4264025" cy="1363980"/>
            <a:chOff x="5933122" y="3366706"/>
            <a:chExt cx="4264025" cy="1363980"/>
          </a:xfrm>
        </p:grpSpPr>
        <p:sp>
          <p:nvSpPr>
            <p:cNvPr id="19" name="object 19"/>
            <p:cNvSpPr/>
            <p:nvPr/>
          </p:nvSpPr>
          <p:spPr>
            <a:xfrm>
              <a:off x="6519672" y="3683507"/>
              <a:ext cx="3091180" cy="1047115"/>
            </a:xfrm>
            <a:custGeom>
              <a:avLst/>
              <a:gdLst/>
              <a:ahLst/>
              <a:cxnLst/>
              <a:rect l="l" t="t" r="r" b="b"/>
              <a:pathLst>
                <a:path w="3091179" h="1047114">
                  <a:moveTo>
                    <a:pt x="1601724" y="56769"/>
                  </a:moveTo>
                  <a:lnTo>
                    <a:pt x="1597050" y="34531"/>
                  </a:lnTo>
                  <a:lnTo>
                    <a:pt x="1584667" y="16433"/>
                  </a:lnTo>
                  <a:lnTo>
                    <a:pt x="1566430" y="4318"/>
                  </a:lnTo>
                  <a:lnTo>
                    <a:pt x="1544193" y="0"/>
                  </a:lnTo>
                  <a:lnTo>
                    <a:pt x="1521942" y="4660"/>
                  </a:lnTo>
                  <a:lnTo>
                    <a:pt x="1503845" y="17005"/>
                  </a:lnTo>
                  <a:lnTo>
                    <a:pt x="1491729" y="35242"/>
                  </a:lnTo>
                  <a:lnTo>
                    <a:pt x="1487563" y="56769"/>
                  </a:lnTo>
                  <a:lnTo>
                    <a:pt x="1487512" y="57023"/>
                  </a:lnTo>
                  <a:lnTo>
                    <a:pt x="1504416" y="97878"/>
                  </a:lnTo>
                  <a:lnTo>
                    <a:pt x="1525879" y="110617"/>
                  </a:lnTo>
                  <a:lnTo>
                    <a:pt x="1525765" y="95021"/>
                  </a:lnTo>
                  <a:lnTo>
                    <a:pt x="1525790" y="97256"/>
                  </a:lnTo>
                  <a:lnTo>
                    <a:pt x="1525879" y="110617"/>
                  </a:lnTo>
                  <a:lnTo>
                    <a:pt x="1562519" y="110617"/>
                  </a:lnTo>
                  <a:lnTo>
                    <a:pt x="1563979" y="110617"/>
                  </a:lnTo>
                  <a:lnTo>
                    <a:pt x="1563979" y="110312"/>
                  </a:lnTo>
                  <a:lnTo>
                    <a:pt x="1567192" y="109639"/>
                  </a:lnTo>
                  <a:lnTo>
                    <a:pt x="1585290" y="97256"/>
                  </a:lnTo>
                  <a:lnTo>
                    <a:pt x="1597406" y="79019"/>
                  </a:lnTo>
                  <a:lnTo>
                    <a:pt x="1601571" y="57531"/>
                  </a:lnTo>
                  <a:lnTo>
                    <a:pt x="1601673" y="57023"/>
                  </a:lnTo>
                  <a:lnTo>
                    <a:pt x="1601724" y="56769"/>
                  </a:lnTo>
                  <a:close/>
                </a:path>
                <a:path w="3091179" h="1047114">
                  <a:moveTo>
                    <a:pt x="3090926" y="69342"/>
                  </a:moveTo>
                  <a:lnTo>
                    <a:pt x="3086443" y="47078"/>
                  </a:lnTo>
                  <a:lnTo>
                    <a:pt x="3074200" y="28917"/>
                  </a:lnTo>
                  <a:lnTo>
                    <a:pt x="3056039" y="16675"/>
                  </a:lnTo>
                  <a:lnTo>
                    <a:pt x="3033776" y="12192"/>
                  </a:lnTo>
                  <a:lnTo>
                    <a:pt x="3011551" y="16675"/>
                  </a:lnTo>
                  <a:lnTo>
                    <a:pt x="2993390" y="28917"/>
                  </a:lnTo>
                  <a:lnTo>
                    <a:pt x="2981121" y="47078"/>
                  </a:lnTo>
                  <a:lnTo>
                    <a:pt x="2976626" y="69342"/>
                  </a:lnTo>
                  <a:lnTo>
                    <a:pt x="2981121" y="91617"/>
                  </a:lnTo>
                  <a:lnTo>
                    <a:pt x="2993390" y="109778"/>
                  </a:lnTo>
                  <a:lnTo>
                    <a:pt x="3011551" y="122021"/>
                  </a:lnTo>
                  <a:lnTo>
                    <a:pt x="3014764" y="122669"/>
                  </a:lnTo>
                  <a:lnTo>
                    <a:pt x="3014726" y="270256"/>
                  </a:lnTo>
                  <a:lnTo>
                    <a:pt x="1565160" y="270256"/>
                  </a:lnTo>
                  <a:lnTo>
                    <a:pt x="1565033" y="270052"/>
                  </a:lnTo>
                  <a:lnTo>
                    <a:pt x="1564005" y="114300"/>
                  </a:lnTo>
                  <a:lnTo>
                    <a:pt x="1544955" y="114300"/>
                  </a:lnTo>
                  <a:lnTo>
                    <a:pt x="1525892" y="114300"/>
                  </a:lnTo>
                  <a:lnTo>
                    <a:pt x="1526882" y="264033"/>
                  </a:lnTo>
                  <a:lnTo>
                    <a:pt x="76200" y="264033"/>
                  </a:lnTo>
                  <a:lnTo>
                    <a:pt x="76200" y="114300"/>
                  </a:lnTo>
                  <a:lnTo>
                    <a:pt x="76200" y="110477"/>
                  </a:lnTo>
                  <a:lnTo>
                    <a:pt x="79413" y="109829"/>
                  </a:lnTo>
                  <a:lnTo>
                    <a:pt x="97574" y="97586"/>
                  </a:lnTo>
                  <a:lnTo>
                    <a:pt x="109816" y="79425"/>
                  </a:lnTo>
                  <a:lnTo>
                    <a:pt x="114300" y="57150"/>
                  </a:lnTo>
                  <a:lnTo>
                    <a:pt x="109816" y="34886"/>
                  </a:lnTo>
                  <a:lnTo>
                    <a:pt x="97574" y="16725"/>
                  </a:lnTo>
                  <a:lnTo>
                    <a:pt x="79413" y="4483"/>
                  </a:lnTo>
                  <a:lnTo>
                    <a:pt x="57150" y="0"/>
                  </a:lnTo>
                  <a:lnTo>
                    <a:pt x="34874" y="4483"/>
                  </a:lnTo>
                  <a:lnTo>
                    <a:pt x="16713" y="16725"/>
                  </a:lnTo>
                  <a:lnTo>
                    <a:pt x="4470" y="34886"/>
                  </a:lnTo>
                  <a:lnTo>
                    <a:pt x="0" y="57150"/>
                  </a:lnTo>
                  <a:lnTo>
                    <a:pt x="4470" y="79425"/>
                  </a:lnTo>
                  <a:lnTo>
                    <a:pt x="16713" y="97586"/>
                  </a:lnTo>
                  <a:lnTo>
                    <a:pt x="34874" y="109829"/>
                  </a:lnTo>
                  <a:lnTo>
                    <a:pt x="38100" y="110477"/>
                  </a:lnTo>
                  <a:lnTo>
                    <a:pt x="38100" y="283083"/>
                  </a:lnTo>
                  <a:lnTo>
                    <a:pt x="39585" y="290512"/>
                  </a:lnTo>
                  <a:lnTo>
                    <a:pt x="43662" y="296570"/>
                  </a:lnTo>
                  <a:lnTo>
                    <a:pt x="49720" y="300647"/>
                  </a:lnTo>
                  <a:lnTo>
                    <a:pt x="57150" y="302133"/>
                  </a:lnTo>
                  <a:lnTo>
                    <a:pt x="1527136" y="302133"/>
                  </a:lnTo>
                  <a:lnTo>
                    <a:pt x="1531353" y="932434"/>
                  </a:lnTo>
                  <a:lnTo>
                    <a:pt x="1531378" y="936383"/>
                  </a:lnTo>
                  <a:lnTo>
                    <a:pt x="1528229" y="937031"/>
                  </a:lnTo>
                  <a:lnTo>
                    <a:pt x="1510169" y="949388"/>
                  </a:lnTo>
                  <a:lnTo>
                    <a:pt x="1498028" y="967663"/>
                  </a:lnTo>
                  <a:lnTo>
                    <a:pt x="1493786" y="989203"/>
                  </a:lnTo>
                  <a:lnTo>
                    <a:pt x="1493735" y="989457"/>
                  </a:lnTo>
                  <a:lnTo>
                    <a:pt x="1510690" y="1030211"/>
                  </a:lnTo>
                  <a:lnTo>
                    <a:pt x="1551178" y="1046734"/>
                  </a:lnTo>
                  <a:lnTo>
                    <a:pt x="1551305" y="1046734"/>
                  </a:lnTo>
                  <a:lnTo>
                    <a:pt x="1551432" y="1046708"/>
                  </a:lnTo>
                  <a:lnTo>
                    <a:pt x="1552194" y="1046861"/>
                  </a:lnTo>
                  <a:lnTo>
                    <a:pt x="1574457" y="1042390"/>
                  </a:lnTo>
                  <a:lnTo>
                    <a:pt x="1592618" y="1030147"/>
                  </a:lnTo>
                  <a:lnTo>
                    <a:pt x="1604860" y="1011986"/>
                  </a:lnTo>
                  <a:lnTo>
                    <a:pt x="1609344" y="989711"/>
                  </a:lnTo>
                  <a:lnTo>
                    <a:pt x="1604860" y="967498"/>
                  </a:lnTo>
                  <a:lnTo>
                    <a:pt x="1592618" y="949337"/>
                  </a:lnTo>
                  <a:lnTo>
                    <a:pt x="1574457" y="937069"/>
                  </a:lnTo>
                  <a:lnTo>
                    <a:pt x="1571244" y="936421"/>
                  </a:lnTo>
                  <a:lnTo>
                    <a:pt x="1571244" y="932561"/>
                  </a:lnTo>
                  <a:lnTo>
                    <a:pt x="1571244" y="308356"/>
                  </a:lnTo>
                  <a:lnTo>
                    <a:pt x="3033776" y="308356"/>
                  </a:lnTo>
                  <a:lnTo>
                    <a:pt x="3041192" y="306870"/>
                  </a:lnTo>
                  <a:lnTo>
                    <a:pt x="3047250" y="302793"/>
                  </a:lnTo>
                  <a:lnTo>
                    <a:pt x="3051327" y="296735"/>
                  </a:lnTo>
                  <a:lnTo>
                    <a:pt x="3052826" y="289306"/>
                  </a:lnTo>
                  <a:lnTo>
                    <a:pt x="3052826" y="270256"/>
                  </a:lnTo>
                  <a:lnTo>
                    <a:pt x="3052826" y="126492"/>
                  </a:lnTo>
                  <a:lnTo>
                    <a:pt x="3052826" y="122669"/>
                  </a:lnTo>
                  <a:lnTo>
                    <a:pt x="3056039" y="122021"/>
                  </a:lnTo>
                  <a:lnTo>
                    <a:pt x="3074200" y="109778"/>
                  </a:lnTo>
                  <a:lnTo>
                    <a:pt x="3086443" y="91617"/>
                  </a:lnTo>
                  <a:lnTo>
                    <a:pt x="3090926" y="69342"/>
                  </a:lnTo>
                  <a:close/>
                </a:path>
              </a:pathLst>
            </a:custGeom>
            <a:solidFill>
              <a:srgbClr val="C55A11"/>
            </a:solidFill>
          </p:spPr>
          <p:txBody>
            <a:bodyPr wrap="square" lIns="0" tIns="0" rIns="0" bIns="0" rtlCol="0"/>
            <a:lstStyle/>
            <a:p>
              <a:endParaRPr/>
            </a:p>
          </p:txBody>
        </p:sp>
        <p:sp>
          <p:nvSpPr>
            <p:cNvPr id="20" name="object 20"/>
            <p:cNvSpPr/>
            <p:nvPr/>
          </p:nvSpPr>
          <p:spPr>
            <a:xfrm>
              <a:off x="5947409" y="3380994"/>
              <a:ext cx="1260475" cy="360045"/>
            </a:xfrm>
            <a:custGeom>
              <a:avLst/>
              <a:gdLst/>
              <a:ahLst/>
              <a:cxnLst/>
              <a:rect l="l" t="t" r="r" b="b"/>
              <a:pathLst>
                <a:path w="1260475" h="360045">
                  <a:moveTo>
                    <a:pt x="1260347" y="0"/>
                  </a:moveTo>
                  <a:lnTo>
                    <a:pt x="0" y="0"/>
                  </a:lnTo>
                  <a:lnTo>
                    <a:pt x="0" y="359664"/>
                  </a:lnTo>
                  <a:lnTo>
                    <a:pt x="1260347" y="359664"/>
                  </a:lnTo>
                  <a:lnTo>
                    <a:pt x="1260347" y="0"/>
                  </a:lnTo>
                  <a:close/>
                </a:path>
              </a:pathLst>
            </a:custGeom>
            <a:solidFill>
              <a:srgbClr val="01526F"/>
            </a:solidFill>
          </p:spPr>
          <p:txBody>
            <a:bodyPr wrap="square" lIns="0" tIns="0" rIns="0" bIns="0" rtlCol="0"/>
            <a:lstStyle/>
            <a:p>
              <a:endParaRPr/>
            </a:p>
          </p:txBody>
        </p:sp>
        <p:sp>
          <p:nvSpPr>
            <p:cNvPr id="21" name="object 21"/>
            <p:cNvSpPr/>
            <p:nvPr/>
          </p:nvSpPr>
          <p:spPr>
            <a:xfrm>
              <a:off x="5947409" y="3380994"/>
              <a:ext cx="1260475" cy="360045"/>
            </a:xfrm>
            <a:custGeom>
              <a:avLst/>
              <a:gdLst/>
              <a:ahLst/>
              <a:cxnLst/>
              <a:rect l="l" t="t" r="r" b="b"/>
              <a:pathLst>
                <a:path w="1260475" h="360045">
                  <a:moveTo>
                    <a:pt x="0" y="359664"/>
                  </a:moveTo>
                  <a:lnTo>
                    <a:pt x="1260347" y="359664"/>
                  </a:lnTo>
                  <a:lnTo>
                    <a:pt x="1260347" y="0"/>
                  </a:lnTo>
                  <a:lnTo>
                    <a:pt x="0" y="0"/>
                  </a:lnTo>
                  <a:lnTo>
                    <a:pt x="0" y="359664"/>
                  </a:lnTo>
                  <a:close/>
                </a:path>
              </a:pathLst>
            </a:custGeom>
            <a:ln w="28575">
              <a:solidFill>
                <a:srgbClr val="01526F"/>
              </a:solidFill>
            </a:ln>
          </p:spPr>
          <p:txBody>
            <a:bodyPr wrap="square" lIns="0" tIns="0" rIns="0" bIns="0" rtlCol="0"/>
            <a:lstStyle/>
            <a:p>
              <a:endParaRPr/>
            </a:p>
          </p:txBody>
        </p:sp>
        <p:sp>
          <p:nvSpPr>
            <p:cNvPr id="22" name="object 22"/>
            <p:cNvSpPr/>
            <p:nvPr/>
          </p:nvSpPr>
          <p:spPr>
            <a:xfrm>
              <a:off x="7434833" y="3380994"/>
              <a:ext cx="1260475" cy="360045"/>
            </a:xfrm>
            <a:custGeom>
              <a:avLst/>
              <a:gdLst/>
              <a:ahLst/>
              <a:cxnLst/>
              <a:rect l="l" t="t" r="r" b="b"/>
              <a:pathLst>
                <a:path w="1260475" h="360045">
                  <a:moveTo>
                    <a:pt x="1260348" y="0"/>
                  </a:moveTo>
                  <a:lnTo>
                    <a:pt x="0" y="0"/>
                  </a:lnTo>
                  <a:lnTo>
                    <a:pt x="0" y="359664"/>
                  </a:lnTo>
                  <a:lnTo>
                    <a:pt x="1260348" y="359664"/>
                  </a:lnTo>
                  <a:lnTo>
                    <a:pt x="1260348" y="0"/>
                  </a:lnTo>
                  <a:close/>
                </a:path>
              </a:pathLst>
            </a:custGeom>
            <a:solidFill>
              <a:srgbClr val="01526F"/>
            </a:solidFill>
          </p:spPr>
          <p:txBody>
            <a:bodyPr wrap="square" lIns="0" tIns="0" rIns="0" bIns="0" rtlCol="0"/>
            <a:lstStyle/>
            <a:p>
              <a:endParaRPr/>
            </a:p>
          </p:txBody>
        </p:sp>
        <p:sp>
          <p:nvSpPr>
            <p:cNvPr id="23" name="object 23"/>
            <p:cNvSpPr/>
            <p:nvPr/>
          </p:nvSpPr>
          <p:spPr>
            <a:xfrm>
              <a:off x="7434833" y="3380994"/>
              <a:ext cx="1260475" cy="360045"/>
            </a:xfrm>
            <a:custGeom>
              <a:avLst/>
              <a:gdLst/>
              <a:ahLst/>
              <a:cxnLst/>
              <a:rect l="l" t="t" r="r" b="b"/>
              <a:pathLst>
                <a:path w="1260475" h="360045">
                  <a:moveTo>
                    <a:pt x="0" y="359664"/>
                  </a:moveTo>
                  <a:lnTo>
                    <a:pt x="1260348" y="359664"/>
                  </a:lnTo>
                  <a:lnTo>
                    <a:pt x="1260348" y="0"/>
                  </a:lnTo>
                  <a:lnTo>
                    <a:pt x="0" y="0"/>
                  </a:lnTo>
                  <a:lnTo>
                    <a:pt x="0" y="359664"/>
                  </a:lnTo>
                  <a:close/>
                </a:path>
              </a:pathLst>
            </a:custGeom>
            <a:ln w="28574">
              <a:solidFill>
                <a:srgbClr val="01526F"/>
              </a:solidFill>
            </a:ln>
          </p:spPr>
          <p:txBody>
            <a:bodyPr wrap="square" lIns="0" tIns="0" rIns="0" bIns="0" rtlCol="0"/>
            <a:lstStyle/>
            <a:p>
              <a:endParaRPr/>
            </a:p>
          </p:txBody>
        </p:sp>
        <p:sp>
          <p:nvSpPr>
            <p:cNvPr id="24" name="object 24"/>
            <p:cNvSpPr/>
            <p:nvPr/>
          </p:nvSpPr>
          <p:spPr>
            <a:xfrm>
              <a:off x="8922257" y="3393186"/>
              <a:ext cx="1260475" cy="360045"/>
            </a:xfrm>
            <a:custGeom>
              <a:avLst/>
              <a:gdLst/>
              <a:ahLst/>
              <a:cxnLst/>
              <a:rect l="l" t="t" r="r" b="b"/>
              <a:pathLst>
                <a:path w="1260475" h="360045">
                  <a:moveTo>
                    <a:pt x="1260348" y="0"/>
                  </a:moveTo>
                  <a:lnTo>
                    <a:pt x="0" y="0"/>
                  </a:lnTo>
                  <a:lnTo>
                    <a:pt x="0" y="359663"/>
                  </a:lnTo>
                  <a:lnTo>
                    <a:pt x="1260348" y="359663"/>
                  </a:lnTo>
                  <a:lnTo>
                    <a:pt x="1260348" y="0"/>
                  </a:lnTo>
                  <a:close/>
                </a:path>
              </a:pathLst>
            </a:custGeom>
            <a:solidFill>
              <a:srgbClr val="01526F"/>
            </a:solidFill>
          </p:spPr>
          <p:txBody>
            <a:bodyPr wrap="square" lIns="0" tIns="0" rIns="0" bIns="0" rtlCol="0"/>
            <a:lstStyle/>
            <a:p>
              <a:endParaRPr/>
            </a:p>
          </p:txBody>
        </p:sp>
        <p:sp>
          <p:nvSpPr>
            <p:cNvPr id="25" name="object 25"/>
            <p:cNvSpPr/>
            <p:nvPr/>
          </p:nvSpPr>
          <p:spPr>
            <a:xfrm>
              <a:off x="8922257" y="3393186"/>
              <a:ext cx="1260475" cy="360045"/>
            </a:xfrm>
            <a:custGeom>
              <a:avLst/>
              <a:gdLst/>
              <a:ahLst/>
              <a:cxnLst/>
              <a:rect l="l" t="t" r="r" b="b"/>
              <a:pathLst>
                <a:path w="1260475" h="360045">
                  <a:moveTo>
                    <a:pt x="0" y="359663"/>
                  </a:moveTo>
                  <a:lnTo>
                    <a:pt x="1260348" y="359663"/>
                  </a:lnTo>
                  <a:lnTo>
                    <a:pt x="1260348" y="0"/>
                  </a:lnTo>
                  <a:lnTo>
                    <a:pt x="0" y="0"/>
                  </a:lnTo>
                  <a:lnTo>
                    <a:pt x="0" y="359663"/>
                  </a:lnTo>
                  <a:close/>
                </a:path>
              </a:pathLst>
            </a:custGeom>
            <a:ln w="28575">
              <a:solidFill>
                <a:srgbClr val="01526F"/>
              </a:solidFill>
            </a:ln>
          </p:spPr>
          <p:txBody>
            <a:bodyPr wrap="square" lIns="0" tIns="0" rIns="0" bIns="0" rtlCol="0"/>
            <a:lstStyle/>
            <a:p>
              <a:endParaRPr/>
            </a:p>
          </p:txBody>
        </p:sp>
      </p:grpSp>
      <p:sp>
        <p:nvSpPr>
          <p:cNvPr id="26" name="object 26"/>
          <p:cNvSpPr txBox="1"/>
          <p:nvPr/>
        </p:nvSpPr>
        <p:spPr>
          <a:xfrm>
            <a:off x="5961697" y="3081654"/>
            <a:ext cx="4206875" cy="553085"/>
          </a:xfrm>
          <a:prstGeom prst="rect">
            <a:avLst/>
          </a:prstGeom>
        </p:spPr>
        <p:txBody>
          <a:bodyPr vert="horz" wrap="square" lIns="0" tIns="12700" rIns="0" bIns="0" rtlCol="0">
            <a:spAutoFit/>
          </a:bodyPr>
          <a:lstStyle/>
          <a:p>
            <a:pPr marR="32384" algn="ctr">
              <a:lnSpc>
                <a:spcPct val="100000"/>
              </a:lnSpc>
              <a:spcBef>
                <a:spcPts val="100"/>
              </a:spcBef>
            </a:pPr>
            <a:r>
              <a:rPr sz="1200" spc="-10" dirty="0">
                <a:latin typeface="Meiryo UI"/>
                <a:cs typeface="Meiryo UI"/>
              </a:rPr>
              <a:t>サプライチェーンのデータ連携(蓄電池CFP</a:t>
            </a:r>
            <a:r>
              <a:rPr sz="1200" dirty="0">
                <a:latin typeface="Meiryo UI"/>
                <a:cs typeface="Meiryo UI"/>
              </a:rPr>
              <a:t>・</a:t>
            </a:r>
            <a:r>
              <a:rPr sz="1200" spc="-10" dirty="0">
                <a:latin typeface="Meiryo UI"/>
                <a:cs typeface="Meiryo UI"/>
              </a:rPr>
              <a:t>DD</a:t>
            </a:r>
            <a:r>
              <a:rPr sz="1200" spc="-20" dirty="0">
                <a:latin typeface="Meiryo UI"/>
                <a:cs typeface="Meiryo UI"/>
              </a:rPr>
              <a:t>関連)</a:t>
            </a:r>
            <a:endParaRPr sz="1200">
              <a:latin typeface="Meiryo UI"/>
              <a:cs typeface="Meiryo UI"/>
            </a:endParaRPr>
          </a:p>
          <a:p>
            <a:pPr marL="76200">
              <a:lnSpc>
                <a:spcPct val="100000"/>
              </a:lnSpc>
              <a:spcBef>
                <a:spcPts val="1270"/>
              </a:spcBef>
              <a:tabLst>
                <a:tab pos="1564640" algn="l"/>
                <a:tab pos="3052445" algn="l"/>
              </a:tabLst>
            </a:pPr>
            <a:r>
              <a:rPr sz="1800" spc="-15" baseline="4629" dirty="0">
                <a:solidFill>
                  <a:srgbClr val="FFFFFF"/>
                </a:solidFill>
                <a:latin typeface="Meiryo UI"/>
                <a:cs typeface="Meiryo UI"/>
              </a:rPr>
              <a:t>アプリ</a:t>
            </a:r>
            <a:r>
              <a:rPr sz="1800" baseline="4629" dirty="0">
                <a:solidFill>
                  <a:srgbClr val="FFFFFF"/>
                </a:solidFill>
                <a:latin typeface="Meiryo UI"/>
                <a:cs typeface="Meiryo UI"/>
              </a:rPr>
              <a:t>ケ</a:t>
            </a:r>
            <a:r>
              <a:rPr sz="1800" spc="-15" baseline="4629" dirty="0">
                <a:solidFill>
                  <a:srgbClr val="FFFFFF"/>
                </a:solidFill>
                <a:latin typeface="Meiryo UI"/>
                <a:cs typeface="Meiryo UI"/>
              </a:rPr>
              <a:t>ー</a:t>
            </a:r>
            <a:r>
              <a:rPr sz="1800" baseline="4629" dirty="0">
                <a:solidFill>
                  <a:srgbClr val="FFFFFF"/>
                </a:solidFill>
                <a:latin typeface="Meiryo UI"/>
                <a:cs typeface="Meiryo UI"/>
              </a:rPr>
              <a:t>シ</a:t>
            </a:r>
            <a:r>
              <a:rPr sz="1800" spc="-15" baseline="4629" dirty="0">
                <a:solidFill>
                  <a:srgbClr val="FFFFFF"/>
                </a:solidFill>
                <a:latin typeface="Meiryo UI"/>
                <a:cs typeface="Meiryo UI"/>
              </a:rPr>
              <a:t>ョン</a:t>
            </a:r>
            <a:r>
              <a:rPr sz="1800" spc="-75" baseline="4629" dirty="0">
                <a:solidFill>
                  <a:srgbClr val="FFFFFF"/>
                </a:solidFill>
                <a:latin typeface="Meiryo UI"/>
                <a:cs typeface="Meiryo UI"/>
              </a:rPr>
              <a:t>A</a:t>
            </a:r>
            <a:r>
              <a:rPr sz="1800" baseline="4629" dirty="0">
                <a:solidFill>
                  <a:srgbClr val="FFFFFF"/>
                </a:solidFill>
                <a:latin typeface="Meiryo UI"/>
                <a:cs typeface="Meiryo UI"/>
              </a:rPr>
              <a:t>	</a:t>
            </a:r>
            <a:r>
              <a:rPr sz="1800" spc="-15" baseline="4629" dirty="0">
                <a:solidFill>
                  <a:srgbClr val="FFFFFF"/>
                </a:solidFill>
                <a:latin typeface="Meiryo UI"/>
                <a:cs typeface="Meiryo UI"/>
              </a:rPr>
              <a:t>アプリ</a:t>
            </a:r>
            <a:r>
              <a:rPr sz="1800" baseline="4629" dirty="0">
                <a:solidFill>
                  <a:srgbClr val="FFFFFF"/>
                </a:solidFill>
                <a:latin typeface="Meiryo UI"/>
                <a:cs typeface="Meiryo UI"/>
              </a:rPr>
              <a:t>ケ</a:t>
            </a:r>
            <a:r>
              <a:rPr sz="1800" spc="-15" baseline="4629" dirty="0">
                <a:solidFill>
                  <a:srgbClr val="FFFFFF"/>
                </a:solidFill>
                <a:latin typeface="Meiryo UI"/>
                <a:cs typeface="Meiryo UI"/>
              </a:rPr>
              <a:t>ー</a:t>
            </a:r>
            <a:r>
              <a:rPr sz="1800" baseline="4629" dirty="0">
                <a:solidFill>
                  <a:srgbClr val="FFFFFF"/>
                </a:solidFill>
                <a:latin typeface="Meiryo UI"/>
                <a:cs typeface="Meiryo UI"/>
              </a:rPr>
              <a:t>シ</a:t>
            </a:r>
            <a:r>
              <a:rPr sz="1800" spc="-15" baseline="4629" dirty="0">
                <a:solidFill>
                  <a:srgbClr val="FFFFFF"/>
                </a:solidFill>
                <a:latin typeface="Meiryo UI"/>
                <a:cs typeface="Meiryo UI"/>
              </a:rPr>
              <a:t>ョン</a:t>
            </a:r>
            <a:r>
              <a:rPr sz="1800" spc="-75" baseline="4629" dirty="0">
                <a:solidFill>
                  <a:srgbClr val="FFFFFF"/>
                </a:solidFill>
                <a:latin typeface="Meiryo UI"/>
                <a:cs typeface="Meiryo UI"/>
              </a:rPr>
              <a:t>B</a:t>
            </a:r>
            <a:r>
              <a:rPr sz="1800" baseline="4629" dirty="0">
                <a:solidFill>
                  <a:srgbClr val="FFFFFF"/>
                </a:solidFill>
                <a:latin typeface="Meiryo UI"/>
                <a:cs typeface="Meiryo UI"/>
              </a:rPr>
              <a:t>	</a:t>
            </a:r>
            <a:r>
              <a:rPr sz="1200" dirty="0">
                <a:solidFill>
                  <a:srgbClr val="FFFFFF"/>
                </a:solidFill>
                <a:latin typeface="Meiryo UI"/>
                <a:cs typeface="Meiryo UI"/>
              </a:rPr>
              <a:t>ユー</a:t>
            </a:r>
            <a:r>
              <a:rPr sz="1200" spc="-10" dirty="0">
                <a:solidFill>
                  <a:srgbClr val="FFFFFF"/>
                </a:solidFill>
                <a:latin typeface="Meiryo UI"/>
                <a:cs typeface="Meiryo UI"/>
              </a:rPr>
              <a:t>ザシステ</a:t>
            </a:r>
            <a:r>
              <a:rPr sz="1200" dirty="0">
                <a:solidFill>
                  <a:srgbClr val="FFFFFF"/>
                </a:solidFill>
                <a:latin typeface="Meiryo UI"/>
                <a:cs typeface="Meiryo UI"/>
              </a:rPr>
              <a:t>ム</a:t>
            </a:r>
            <a:r>
              <a:rPr sz="1200" spc="-50" dirty="0">
                <a:solidFill>
                  <a:srgbClr val="FFFFFF"/>
                </a:solidFill>
                <a:latin typeface="Meiryo UI"/>
                <a:cs typeface="Meiryo UI"/>
              </a:rPr>
              <a:t>C</a:t>
            </a:r>
            <a:endParaRPr sz="1200">
              <a:latin typeface="Meiryo UI"/>
              <a:cs typeface="Meiryo UI"/>
            </a:endParaRPr>
          </a:p>
        </p:txBody>
      </p:sp>
      <p:sp>
        <p:nvSpPr>
          <p:cNvPr id="27" name="object 27"/>
          <p:cNvSpPr txBox="1"/>
          <p:nvPr/>
        </p:nvSpPr>
        <p:spPr>
          <a:xfrm>
            <a:off x="6848602" y="4091432"/>
            <a:ext cx="690880" cy="193675"/>
          </a:xfrm>
          <a:prstGeom prst="rect">
            <a:avLst/>
          </a:prstGeom>
        </p:spPr>
        <p:txBody>
          <a:bodyPr vert="horz" wrap="square" lIns="0" tIns="12700" rIns="0" bIns="0" rtlCol="0">
            <a:spAutoFit/>
          </a:bodyPr>
          <a:lstStyle/>
          <a:p>
            <a:pPr marL="12700">
              <a:lnSpc>
                <a:spcPct val="100000"/>
              </a:lnSpc>
              <a:spcBef>
                <a:spcPts val="100"/>
              </a:spcBef>
            </a:pPr>
            <a:r>
              <a:rPr sz="1100" spc="-10" dirty="0">
                <a:latin typeface="Meiryo UI"/>
                <a:cs typeface="Meiryo UI"/>
              </a:rPr>
              <a:t>データの</a:t>
            </a:r>
            <a:r>
              <a:rPr sz="1100" spc="-25" dirty="0">
                <a:latin typeface="Meiryo UI"/>
                <a:cs typeface="Meiryo UI"/>
              </a:rPr>
              <a:t>Put</a:t>
            </a:r>
            <a:endParaRPr sz="1100">
              <a:latin typeface="Meiryo UI"/>
              <a:cs typeface="Meiryo UI"/>
            </a:endParaRPr>
          </a:p>
        </p:txBody>
      </p:sp>
      <p:sp>
        <p:nvSpPr>
          <p:cNvPr id="28" name="object 28"/>
          <p:cNvSpPr txBox="1"/>
          <p:nvPr/>
        </p:nvSpPr>
        <p:spPr>
          <a:xfrm>
            <a:off x="8669528" y="4099686"/>
            <a:ext cx="702310" cy="193675"/>
          </a:xfrm>
          <a:prstGeom prst="rect">
            <a:avLst/>
          </a:prstGeom>
        </p:spPr>
        <p:txBody>
          <a:bodyPr vert="horz" wrap="square" lIns="0" tIns="12700" rIns="0" bIns="0" rtlCol="0">
            <a:spAutoFit/>
          </a:bodyPr>
          <a:lstStyle/>
          <a:p>
            <a:pPr marL="12700">
              <a:lnSpc>
                <a:spcPct val="100000"/>
              </a:lnSpc>
              <a:spcBef>
                <a:spcPts val="100"/>
              </a:spcBef>
            </a:pPr>
            <a:r>
              <a:rPr sz="1100" spc="-10" dirty="0">
                <a:latin typeface="Meiryo UI"/>
                <a:cs typeface="Meiryo UI"/>
              </a:rPr>
              <a:t>データの</a:t>
            </a:r>
            <a:r>
              <a:rPr sz="1100" spc="-25" dirty="0">
                <a:latin typeface="Meiryo UI"/>
                <a:cs typeface="Meiryo UI"/>
              </a:rPr>
              <a:t>Get</a:t>
            </a:r>
            <a:endParaRPr sz="1100">
              <a:latin typeface="Meiryo UI"/>
              <a:cs typeface="Meiryo UI"/>
            </a:endParaRPr>
          </a:p>
        </p:txBody>
      </p:sp>
      <p:grpSp>
        <p:nvGrpSpPr>
          <p:cNvPr id="29" name="object 29"/>
          <p:cNvGrpSpPr/>
          <p:nvPr/>
        </p:nvGrpSpPr>
        <p:grpSpPr>
          <a:xfrm>
            <a:off x="5919215" y="4796028"/>
            <a:ext cx="4205605" cy="1367790"/>
            <a:chOff x="5919215" y="4796028"/>
            <a:chExt cx="4205605" cy="1367790"/>
          </a:xfrm>
        </p:grpSpPr>
        <p:sp>
          <p:nvSpPr>
            <p:cNvPr id="30" name="object 30"/>
            <p:cNvSpPr/>
            <p:nvPr/>
          </p:nvSpPr>
          <p:spPr>
            <a:xfrm>
              <a:off x="5919216" y="4796028"/>
              <a:ext cx="4205605" cy="901065"/>
            </a:xfrm>
            <a:custGeom>
              <a:avLst/>
              <a:gdLst/>
              <a:ahLst/>
              <a:cxnLst/>
              <a:rect l="l" t="t" r="r" b="b"/>
              <a:pathLst>
                <a:path w="4205605" h="901064">
                  <a:moveTo>
                    <a:pt x="589407" y="57150"/>
                  </a:moveTo>
                  <a:lnTo>
                    <a:pt x="585546" y="38100"/>
                  </a:lnTo>
                  <a:lnTo>
                    <a:pt x="584898" y="34886"/>
                  </a:lnTo>
                  <a:lnTo>
                    <a:pt x="572643" y="16725"/>
                  </a:lnTo>
                  <a:lnTo>
                    <a:pt x="554469" y="4483"/>
                  </a:lnTo>
                  <a:lnTo>
                    <a:pt x="532257" y="0"/>
                  </a:lnTo>
                  <a:lnTo>
                    <a:pt x="509981" y="4483"/>
                  </a:lnTo>
                  <a:lnTo>
                    <a:pt x="491820" y="16725"/>
                  </a:lnTo>
                  <a:lnTo>
                    <a:pt x="479577" y="34886"/>
                  </a:lnTo>
                  <a:lnTo>
                    <a:pt x="478929" y="38100"/>
                  </a:lnTo>
                  <a:lnTo>
                    <a:pt x="294640" y="38100"/>
                  </a:lnTo>
                  <a:lnTo>
                    <a:pt x="287261" y="39598"/>
                  </a:lnTo>
                  <a:lnTo>
                    <a:pt x="281203" y="43675"/>
                  </a:lnTo>
                  <a:lnTo>
                    <a:pt x="277101" y="49733"/>
                  </a:lnTo>
                  <a:lnTo>
                    <a:pt x="275590" y="57150"/>
                  </a:lnTo>
                  <a:lnTo>
                    <a:pt x="275590" y="305435"/>
                  </a:lnTo>
                  <a:lnTo>
                    <a:pt x="110464" y="305435"/>
                  </a:lnTo>
                  <a:lnTo>
                    <a:pt x="109816" y="302221"/>
                  </a:lnTo>
                  <a:lnTo>
                    <a:pt x="97574" y="284060"/>
                  </a:lnTo>
                  <a:lnTo>
                    <a:pt x="79413" y="271818"/>
                  </a:lnTo>
                  <a:lnTo>
                    <a:pt x="57150" y="267335"/>
                  </a:lnTo>
                  <a:lnTo>
                    <a:pt x="34874" y="271818"/>
                  </a:lnTo>
                  <a:lnTo>
                    <a:pt x="16713" y="284060"/>
                  </a:lnTo>
                  <a:lnTo>
                    <a:pt x="4470" y="302221"/>
                  </a:lnTo>
                  <a:lnTo>
                    <a:pt x="0" y="324485"/>
                  </a:lnTo>
                  <a:lnTo>
                    <a:pt x="4470" y="346710"/>
                  </a:lnTo>
                  <a:lnTo>
                    <a:pt x="16713" y="364871"/>
                  </a:lnTo>
                  <a:lnTo>
                    <a:pt x="34874" y="377139"/>
                  </a:lnTo>
                  <a:lnTo>
                    <a:pt x="57150" y="381635"/>
                  </a:lnTo>
                  <a:lnTo>
                    <a:pt x="79413" y="377139"/>
                  </a:lnTo>
                  <a:lnTo>
                    <a:pt x="97574" y="364871"/>
                  </a:lnTo>
                  <a:lnTo>
                    <a:pt x="109816" y="346710"/>
                  </a:lnTo>
                  <a:lnTo>
                    <a:pt x="110451" y="343535"/>
                  </a:lnTo>
                  <a:lnTo>
                    <a:pt x="294640" y="343535"/>
                  </a:lnTo>
                  <a:lnTo>
                    <a:pt x="302056" y="342023"/>
                  </a:lnTo>
                  <a:lnTo>
                    <a:pt x="308114" y="337921"/>
                  </a:lnTo>
                  <a:lnTo>
                    <a:pt x="312191" y="331863"/>
                  </a:lnTo>
                  <a:lnTo>
                    <a:pt x="313690" y="324485"/>
                  </a:lnTo>
                  <a:lnTo>
                    <a:pt x="313690" y="305435"/>
                  </a:lnTo>
                  <a:lnTo>
                    <a:pt x="313690" y="76200"/>
                  </a:lnTo>
                  <a:lnTo>
                    <a:pt x="478929" y="76200"/>
                  </a:lnTo>
                  <a:lnTo>
                    <a:pt x="479577" y="79425"/>
                  </a:lnTo>
                  <a:lnTo>
                    <a:pt x="491820" y="97586"/>
                  </a:lnTo>
                  <a:lnTo>
                    <a:pt x="509981" y="109829"/>
                  </a:lnTo>
                  <a:lnTo>
                    <a:pt x="532257" y="114300"/>
                  </a:lnTo>
                  <a:lnTo>
                    <a:pt x="554469" y="109829"/>
                  </a:lnTo>
                  <a:lnTo>
                    <a:pt x="572643" y="97586"/>
                  </a:lnTo>
                  <a:lnTo>
                    <a:pt x="584898" y="79425"/>
                  </a:lnTo>
                  <a:lnTo>
                    <a:pt x="585546" y="76200"/>
                  </a:lnTo>
                  <a:lnTo>
                    <a:pt x="589407" y="57150"/>
                  </a:lnTo>
                  <a:close/>
                </a:path>
                <a:path w="4205605" h="901064">
                  <a:moveTo>
                    <a:pt x="4205351" y="328422"/>
                  </a:moveTo>
                  <a:lnTo>
                    <a:pt x="4188625" y="287997"/>
                  </a:lnTo>
                  <a:lnTo>
                    <a:pt x="4148201" y="271272"/>
                  </a:lnTo>
                  <a:lnTo>
                    <a:pt x="4125976" y="275755"/>
                  </a:lnTo>
                  <a:lnTo>
                    <a:pt x="4107815" y="287997"/>
                  </a:lnTo>
                  <a:lnTo>
                    <a:pt x="4095546" y="306158"/>
                  </a:lnTo>
                  <a:lnTo>
                    <a:pt x="4094899" y="309372"/>
                  </a:lnTo>
                  <a:lnTo>
                    <a:pt x="4030091" y="309372"/>
                  </a:lnTo>
                  <a:lnTo>
                    <a:pt x="4022661" y="310870"/>
                  </a:lnTo>
                  <a:lnTo>
                    <a:pt x="4016603" y="314947"/>
                  </a:lnTo>
                  <a:lnTo>
                    <a:pt x="4012527" y="321005"/>
                  </a:lnTo>
                  <a:lnTo>
                    <a:pt x="4011041" y="328422"/>
                  </a:lnTo>
                  <a:lnTo>
                    <a:pt x="4011041" y="824712"/>
                  </a:lnTo>
                  <a:lnTo>
                    <a:pt x="3825964" y="824712"/>
                  </a:lnTo>
                  <a:lnTo>
                    <a:pt x="3825329" y="821524"/>
                  </a:lnTo>
                  <a:lnTo>
                    <a:pt x="3813086" y="803363"/>
                  </a:lnTo>
                  <a:lnTo>
                    <a:pt x="3794925" y="791133"/>
                  </a:lnTo>
                  <a:lnTo>
                    <a:pt x="3772662" y="786638"/>
                  </a:lnTo>
                  <a:lnTo>
                    <a:pt x="3750386" y="791133"/>
                  </a:lnTo>
                  <a:lnTo>
                    <a:pt x="3732225" y="803363"/>
                  </a:lnTo>
                  <a:lnTo>
                    <a:pt x="3719982" y="821524"/>
                  </a:lnTo>
                  <a:lnTo>
                    <a:pt x="3715512" y="843762"/>
                  </a:lnTo>
                  <a:lnTo>
                    <a:pt x="3719982" y="866013"/>
                  </a:lnTo>
                  <a:lnTo>
                    <a:pt x="3732225" y="884174"/>
                  </a:lnTo>
                  <a:lnTo>
                    <a:pt x="3750386" y="896429"/>
                  </a:lnTo>
                  <a:lnTo>
                    <a:pt x="3772662" y="900912"/>
                  </a:lnTo>
                  <a:lnTo>
                    <a:pt x="3794925" y="896429"/>
                  </a:lnTo>
                  <a:lnTo>
                    <a:pt x="3813086" y="884174"/>
                  </a:lnTo>
                  <a:lnTo>
                    <a:pt x="3825329" y="866013"/>
                  </a:lnTo>
                  <a:lnTo>
                    <a:pt x="3825964" y="862812"/>
                  </a:lnTo>
                  <a:lnTo>
                    <a:pt x="4030091" y="862812"/>
                  </a:lnTo>
                  <a:lnTo>
                    <a:pt x="4037507" y="861326"/>
                  </a:lnTo>
                  <a:lnTo>
                    <a:pt x="4043565" y="857237"/>
                  </a:lnTo>
                  <a:lnTo>
                    <a:pt x="4047642" y="851179"/>
                  </a:lnTo>
                  <a:lnTo>
                    <a:pt x="4049141" y="843762"/>
                  </a:lnTo>
                  <a:lnTo>
                    <a:pt x="4049141" y="824712"/>
                  </a:lnTo>
                  <a:lnTo>
                    <a:pt x="4049141" y="347472"/>
                  </a:lnTo>
                  <a:lnTo>
                    <a:pt x="4094886" y="347472"/>
                  </a:lnTo>
                  <a:lnTo>
                    <a:pt x="4095546" y="350697"/>
                  </a:lnTo>
                  <a:lnTo>
                    <a:pt x="4107815" y="368858"/>
                  </a:lnTo>
                  <a:lnTo>
                    <a:pt x="4125976" y="381101"/>
                  </a:lnTo>
                  <a:lnTo>
                    <a:pt x="4148201" y="385572"/>
                  </a:lnTo>
                  <a:lnTo>
                    <a:pt x="4170464" y="381101"/>
                  </a:lnTo>
                  <a:lnTo>
                    <a:pt x="4188625" y="368858"/>
                  </a:lnTo>
                  <a:lnTo>
                    <a:pt x="4200868" y="350697"/>
                  </a:lnTo>
                  <a:lnTo>
                    <a:pt x="4201515" y="347472"/>
                  </a:lnTo>
                  <a:lnTo>
                    <a:pt x="4205351" y="328422"/>
                  </a:lnTo>
                  <a:close/>
                </a:path>
              </a:pathLst>
            </a:custGeom>
            <a:solidFill>
              <a:srgbClr val="C55A11"/>
            </a:solidFill>
          </p:spPr>
          <p:txBody>
            <a:bodyPr wrap="square" lIns="0" tIns="0" rIns="0" bIns="0" rtlCol="0"/>
            <a:lstStyle/>
            <a:p>
              <a:endParaRPr/>
            </a:p>
          </p:txBody>
        </p:sp>
        <p:sp>
          <p:nvSpPr>
            <p:cNvPr id="31" name="object 31"/>
            <p:cNvSpPr/>
            <p:nvPr/>
          </p:nvSpPr>
          <p:spPr>
            <a:xfrm>
              <a:off x="6454901" y="5066538"/>
              <a:ext cx="3240405" cy="360045"/>
            </a:xfrm>
            <a:custGeom>
              <a:avLst/>
              <a:gdLst/>
              <a:ahLst/>
              <a:cxnLst/>
              <a:rect l="l" t="t" r="r" b="b"/>
              <a:pathLst>
                <a:path w="3240404" h="360045">
                  <a:moveTo>
                    <a:pt x="3180079" y="0"/>
                  </a:moveTo>
                  <a:lnTo>
                    <a:pt x="59944" y="0"/>
                  </a:lnTo>
                  <a:lnTo>
                    <a:pt x="36593" y="4704"/>
                  </a:lnTo>
                  <a:lnTo>
                    <a:pt x="17541" y="17541"/>
                  </a:lnTo>
                  <a:lnTo>
                    <a:pt x="4704" y="36593"/>
                  </a:lnTo>
                  <a:lnTo>
                    <a:pt x="0" y="59943"/>
                  </a:lnTo>
                  <a:lnTo>
                    <a:pt x="0" y="299720"/>
                  </a:lnTo>
                  <a:lnTo>
                    <a:pt x="4704" y="323070"/>
                  </a:lnTo>
                  <a:lnTo>
                    <a:pt x="17541" y="342122"/>
                  </a:lnTo>
                  <a:lnTo>
                    <a:pt x="36593" y="354959"/>
                  </a:lnTo>
                  <a:lnTo>
                    <a:pt x="59944" y="359664"/>
                  </a:lnTo>
                  <a:lnTo>
                    <a:pt x="3180079" y="359664"/>
                  </a:lnTo>
                  <a:lnTo>
                    <a:pt x="3203430" y="354959"/>
                  </a:lnTo>
                  <a:lnTo>
                    <a:pt x="3222482" y="342122"/>
                  </a:lnTo>
                  <a:lnTo>
                    <a:pt x="3235319" y="323070"/>
                  </a:lnTo>
                  <a:lnTo>
                    <a:pt x="3240024" y="299720"/>
                  </a:lnTo>
                  <a:lnTo>
                    <a:pt x="3240024" y="59943"/>
                  </a:lnTo>
                  <a:lnTo>
                    <a:pt x="3235319" y="36593"/>
                  </a:lnTo>
                  <a:lnTo>
                    <a:pt x="3222482" y="17541"/>
                  </a:lnTo>
                  <a:lnTo>
                    <a:pt x="3203430" y="4704"/>
                  </a:lnTo>
                  <a:lnTo>
                    <a:pt x="3180079" y="0"/>
                  </a:lnTo>
                  <a:close/>
                </a:path>
              </a:pathLst>
            </a:custGeom>
            <a:solidFill>
              <a:srgbClr val="F4F4F4"/>
            </a:solidFill>
          </p:spPr>
          <p:txBody>
            <a:bodyPr wrap="square" lIns="0" tIns="0" rIns="0" bIns="0" rtlCol="0"/>
            <a:lstStyle/>
            <a:p>
              <a:endParaRPr/>
            </a:p>
          </p:txBody>
        </p:sp>
        <p:sp>
          <p:nvSpPr>
            <p:cNvPr id="32" name="object 32"/>
            <p:cNvSpPr/>
            <p:nvPr/>
          </p:nvSpPr>
          <p:spPr>
            <a:xfrm>
              <a:off x="6454901" y="5066538"/>
              <a:ext cx="3240405" cy="360045"/>
            </a:xfrm>
            <a:custGeom>
              <a:avLst/>
              <a:gdLst/>
              <a:ahLst/>
              <a:cxnLst/>
              <a:rect l="l" t="t" r="r" b="b"/>
              <a:pathLst>
                <a:path w="3240404" h="360045">
                  <a:moveTo>
                    <a:pt x="0" y="59943"/>
                  </a:moveTo>
                  <a:lnTo>
                    <a:pt x="4704" y="36593"/>
                  </a:lnTo>
                  <a:lnTo>
                    <a:pt x="17541" y="17541"/>
                  </a:lnTo>
                  <a:lnTo>
                    <a:pt x="36593" y="4704"/>
                  </a:lnTo>
                  <a:lnTo>
                    <a:pt x="59944" y="0"/>
                  </a:lnTo>
                  <a:lnTo>
                    <a:pt x="3180079" y="0"/>
                  </a:lnTo>
                  <a:lnTo>
                    <a:pt x="3203430" y="4704"/>
                  </a:lnTo>
                  <a:lnTo>
                    <a:pt x="3222482" y="17541"/>
                  </a:lnTo>
                  <a:lnTo>
                    <a:pt x="3235319" y="36593"/>
                  </a:lnTo>
                  <a:lnTo>
                    <a:pt x="3240024" y="59943"/>
                  </a:lnTo>
                  <a:lnTo>
                    <a:pt x="3240024" y="299720"/>
                  </a:lnTo>
                  <a:lnTo>
                    <a:pt x="3235319" y="323070"/>
                  </a:lnTo>
                  <a:lnTo>
                    <a:pt x="3222482" y="342122"/>
                  </a:lnTo>
                  <a:lnTo>
                    <a:pt x="3203430" y="354959"/>
                  </a:lnTo>
                  <a:lnTo>
                    <a:pt x="3180079" y="359664"/>
                  </a:lnTo>
                  <a:lnTo>
                    <a:pt x="59944" y="359664"/>
                  </a:lnTo>
                  <a:lnTo>
                    <a:pt x="36593" y="354959"/>
                  </a:lnTo>
                  <a:lnTo>
                    <a:pt x="17541" y="342122"/>
                  </a:lnTo>
                  <a:lnTo>
                    <a:pt x="4704" y="323070"/>
                  </a:lnTo>
                  <a:lnTo>
                    <a:pt x="0" y="299720"/>
                  </a:lnTo>
                  <a:lnTo>
                    <a:pt x="0" y="59943"/>
                  </a:lnTo>
                  <a:close/>
                </a:path>
              </a:pathLst>
            </a:custGeom>
            <a:ln w="10795">
              <a:solidFill>
                <a:srgbClr val="01526F"/>
              </a:solidFill>
            </a:ln>
          </p:spPr>
          <p:txBody>
            <a:bodyPr wrap="square" lIns="0" tIns="0" rIns="0" bIns="0" rtlCol="0"/>
            <a:lstStyle/>
            <a:p>
              <a:endParaRPr/>
            </a:p>
          </p:txBody>
        </p:sp>
        <p:sp>
          <p:nvSpPr>
            <p:cNvPr id="33" name="object 33"/>
            <p:cNvSpPr/>
            <p:nvPr/>
          </p:nvSpPr>
          <p:spPr>
            <a:xfrm>
              <a:off x="8008619" y="5762256"/>
              <a:ext cx="119380" cy="401955"/>
            </a:xfrm>
            <a:custGeom>
              <a:avLst/>
              <a:gdLst/>
              <a:ahLst/>
              <a:cxnLst/>
              <a:rect l="l" t="t" r="r" b="b"/>
              <a:pathLst>
                <a:path w="119379" h="401954">
                  <a:moveTo>
                    <a:pt x="39019" y="290706"/>
                  </a:moveTo>
                  <a:lnTo>
                    <a:pt x="35464" y="291360"/>
                  </a:lnTo>
                  <a:lnTo>
                    <a:pt x="35710" y="291360"/>
                  </a:lnTo>
                  <a:lnTo>
                    <a:pt x="17414" y="303229"/>
                  </a:lnTo>
                  <a:lnTo>
                    <a:pt x="4855" y="321180"/>
                  </a:lnTo>
                  <a:lnTo>
                    <a:pt x="0" y="343344"/>
                  </a:lnTo>
                  <a:lnTo>
                    <a:pt x="4127" y="365664"/>
                  </a:lnTo>
                  <a:lnTo>
                    <a:pt x="16065" y="384038"/>
                  </a:lnTo>
                  <a:lnTo>
                    <a:pt x="34004" y="396597"/>
                  </a:lnTo>
                  <a:lnTo>
                    <a:pt x="56133" y="401472"/>
                  </a:lnTo>
                  <a:lnTo>
                    <a:pt x="78491" y="397358"/>
                  </a:lnTo>
                  <a:lnTo>
                    <a:pt x="96885" y="385422"/>
                  </a:lnTo>
                  <a:lnTo>
                    <a:pt x="109444" y="367471"/>
                  </a:lnTo>
                  <a:lnTo>
                    <a:pt x="114300" y="345313"/>
                  </a:lnTo>
                  <a:lnTo>
                    <a:pt x="114177" y="344652"/>
                  </a:lnTo>
                  <a:lnTo>
                    <a:pt x="76200" y="344652"/>
                  </a:lnTo>
                  <a:lnTo>
                    <a:pt x="38100" y="344004"/>
                  </a:lnTo>
                  <a:lnTo>
                    <a:pt x="38995" y="292059"/>
                  </a:lnTo>
                  <a:lnTo>
                    <a:pt x="39019" y="290706"/>
                  </a:lnTo>
                  <a:close/>
                </a:path>
                <a:path w="119379" h="401954">
                  <a:moveTo>
                    <a:pt x="58165" y="287185"/>
                  </a:moveTo>
                  <a:lnTo>
                    <a:pt x="39019" y="290706"/>
                  </a:lnTo>
                  <a:lnTo>
                    <a:pt x="38111" y="343344"/>
                  </a:lnTo>
                  <a:lnTo>
                    <a:pt x="38100" y="344004"/>
                  </a:lnTo>
                  <a:lnTo>
                    <a:pt x="76200" y="344652"/>
                  </a:lnTo>
                  <a:lnTo>
                    <a:pt x="77107" y="292059"/>
                  </a:lnTo>
                  <a:lnTo>
                    <a:pt x="77119" y="291360"/>
                  </a:lnTo>
                  <a:lnTo>
                    <a:pt x="58165" y="287185"/>
                  </a:lnTo>
                  <a:close/>
                </a:path>
                <a:path w="119379" h="401954">
                  <a:moveTo>
                    <a:pt x="77119" y="291360"/>
                  </a:moveTo>
                  <a:lnTo>
                    <a:pt x="76222" y="343344"/>
                  </a:lnTo>
                  <a:lnTo>
                    <a:pt x="76200" y="344652"/>
                  </a:lnTo>
                  <a:lnTo>
                    <a:pt x="114177" y="344652"/>
                  </a:lnTo>
                  <a:lnTo>
                    <a:pt x="110172" y="322993"/>
                  </a:lnTo>
                  <a:lnTo>
                    <a:pt x="98234" y="304619"/>
                  </a:lnTo>
                  <a:lnTo>
                    <a:pt x="80295" y="292059"/>
                  </a:lnTo>
                  <a:lnTo>
                    <a:pt x="77119" y="291360"/>
                  </a:lnTo>
                  <a:close/>
                </a:path>
                <a:path w="119379" h="401954">
                  <a:moveTo>
                    <a:pt x="77191" y="287185"/>
                  </a:moveTo>
                  <a:lnTo>
                    <a:pt x="58165" y="287185"/>
                  </a:lnTo>
                  <a:lnTo>
                    <a:pt x="77119" y="291360"/>
                  </a:lnTo>
                  <a:lnTo>
                    <a:pt x="77191" y="287185"/>
                  </a:lnTo>
                  <a:close/>
                </a:path>
                <a:path w="119379" h="401954">
                  <a:moveTo>
                    <a:pt x="43052" y="56807"/>
                  </a:moveTo>
                  <a:lnTo>
                    <a:pt x="39079" y="287185"/>
                  </a:lnTo>
                  <a:lnTo>
                    <a:pt x="39019" y="290706"/>
                  </a:lnTo>
                  <a:lnTo>
                    <a:pt x="58165" y="287185"/>
                  </a:lnTo>
                  <a:lnTo>
                    <a:pt x="77191" y="287185"/>
                  </a:lnTo>
                  <a:lnTo>
                    <a:pt x="80173" y="114274"/>
                  </a:lnTo>
                  <a:lnTo>
                    <a:pt x="61086" y="114274"/>
                  </a:lnTo>
                  <a:lnTo>
                    <a:pt x="42417" y="110168"/>
                  </a:lnTo>
                  <a:lnTo>
                    <a:pt x="80244" y="110168"/>
                  </a:lnTo>
                  <a:lnTo>
                    <a:pt x="81141" y="58115"/>
                  </a:lnTo>
                  <a:lnTo>
                    <a:pt x="81152" y="57467"/>
                  </a:lnTo>
                  <a:lnTo>
                    <a:pt x="43052" y="56807"/>
                  </a:lnTo>
                  <a:close/>
                </a:path>
                <a:path w="119379" h="401954">
                  <a:moveTo>
                    <a:pt x="62991" y="0"/>
                  </a:moveTo>
                  <a:lnTo>
                    <a:pt x="40707" y="4106"/>
                  </a:lnTo>
                  <a:lnTo>
                    <a:pt x="22351" y="16040"/>
                  </a:lnTo>
                  <a:lnTo>
                    <a:pt x="9806" y="33993"/>
                  </a:lnTo>
                  <a:lnTo>
                    <a:pt x="4952" y="56159"/>
                  </a:lnTo>
                  <a:lnTo>
                    <a:pt x="9080" y="78479"/>
                  </a:lnTo>
                  <a:lnTo>
                    <a:pt x="21018" y="96851"/>
                  </a:lnTo>
                  <a:lnTo>
                    <a:pt x="38957" y="109407"/>
                  </a:lnTo>
                  <a:lnTo>
                    <a:pt x="61086" y="114274"/>
                  </a:lnTo>
                  <a:lnTo>
                    <a:pt x="80233" y="110755"/>
                  </a:lnTo>
                  <a:lnTo>
                    <a:pt x="80244" y="110168"/>
                  </a:lnTo>
                  <a:lnTo>
                    <a:pt x="42132" y="110168"/>
                  </a:lnTo>
                  <a:lnTo>
                    <a:pt x="43030" y="58115"/>
                  </a:lnTo>
                  <a:lnTo>
                    <a:pt x="43052" y="56807"/>
                  </a:lnTo>
                  <a:lnTo>
                    <a:pt x="119010" y="56807"/>
                  </a:lnTo>
                  <a:lnTo>
                    <a:pt x="115123" y="35795"/>
                  </a:lnTo>
                  <a:lnTo>
                    <a:pt x="103171" y="17422"/>
                  </a:lnTo>
                  <a:lnTo>
                    <a:pt x="85195" y="4867"/>
                  </a:lnTo>
                  <a:lnTo>
                    <a:pt x="62991" y="0"/>
                  </a:lnTo>
                  <a:close/>
                </a:path>
                <a:path w="119379" h="401954">
                  <a:moveTo>
                    <a:pt x="80233" y="110755"/>
                  </a:moveTo>
                  <a:lnTo>
                    <a:pt x="61086" y="114274"/>
                  </a:lnTo>
                  <a:lnTo>
                    <a:pt x="80173" y="114274"/>
                  </a:lnTo>
                  <a:lnTo>
                    <a:pt x="80233" y="110755"/>
                  </a:lnTo>
                  <a:close/>
                </a:path>
                <a:path w="119379" h="401954">
                  <a:moveTo>
                    <a:pt x="119010" y="56807"/>
                  </a:moveTo>
                  <a:lnTo>
                    <a:pt x="43052" y="56807"/>
                  </a:lnTo>
                  <a:lnTo>
                    <a:pt x="81152" y="57467"/>
                  </a:lnTo>
                  <a:lnTo>
                    <a:pt x="80257" y="109407"/>
                  </a:lnTo>
                  <a:lnTo>
                    <a:pt x="80233" y="110755"/>
                  </a:lnTo>
                  <a:lnTo>
                    <a:pt x="83427" y="110168"/>
                  </a:lnTo>
                  <a:lnTo>
                    <a:pt x="101790" y="98234"/>
                  </a:lnTo>
                  <a:lnTo>
                    <a:pt x="114343" y="80281"/>
                  </a:lnTo>
                  <a:lnTo>
                    <a:pt x="119252" y="58115"/>
                  </a:lnTo>
                  <a:lnTo>
                    <a:pt x="119133" y="57467"/>
                  </a:lnTo>
                  <a:lnTo>
                    <a:pt x="119010" y="56807"/>
                  </a:lnTo>
                  <a:close/>
                </a:path>
              </a:pathLst>
            </a:custGeom>
            <a:solidFill>
              <a:srgbClr val="C55A11"/>
            </a:solidFill>
          </p:spPr>
          <p:txBody>
            <a:bodyPr wrap="square" lIns="0" tIns="0" rIns="0" bIns="0" rtlCol="0"/>
            <a:lstStyle/>
            <a:p>
              <a:endParaRPr/>
            </a:p>
          </p:txBody>
        </p:sp>
        <p:sp>
          <p:nvSpPr>
            <p:cNvPr id="34" name="object 34"/>
            <p:cNvSpPr/>
            <p:nvPr/>
          </p:nvSpPr>
          <p:spPr>
            <a:xfrm>
              <a:off x="6451853" y="5459730"/>
              <a:ext cx="3240405" cy="360045"/>
            </a:xfrm>
            <a:custGeom>
              <a:avLst/>
              <a:gdLst/>
              <a:ahLst/>
              <a:cxnLst/>
              <a:rect l="l" t="t" r="r" b="b"/>
              <a:pathLst>
                <a:path w="3240404" h="360045">
                  <a:moveTo>
                    <a:pt x="3180079" y="0"/>
                  </a:moveTo>
                  <a:lnTo>
                    <a:pt x="59944" y="0"/>
                  </a:lnTo>
                  <a:lnTo>
                    <a:pt x="36593" y="4704"/>
                  </a:lnTo>
                  <a:lnTo>
                    <a:pt x="17541" y="17541"/>
                  </a:lnTo>
                  <a:lnTo>
                    <a:pt x="4704" y="36593"/>
                  </a:lnTo>
                  <a:lnTo>
                    <a:pt x="0" y="59944"/>
                  </a:lnTo>
                  <a:lnTo>
                    <a:pt x="0" y="299720"/>
                  </a:lnTo>
                  <a:lnTo>
                    <a:pt x="4704" y="323054"/>
                  </a:lnTo>
                  <a:lnTo>
                    <a:pt x="17541" y="342107"/>
                  </a:lnTo>
                  <a:lnTo>
                    <a:pt x="36593" y="354953"/>
                  </a:lnTo>
                  <a:lnTo>
                    <a:pt x="59944" y="359664"/>
                  </a:lnTo>
                  <a:lnTo>
                    <a:pt x="3180079" y="359664"/>
                  </a:lnTo>
                  <a:lnTo>
                    <a:pt x="3203430" y="354953"/>
                  </a:lnTo>
                  <a:lnTo>
                    <a:pt x="3222482" y="342107"/>
                  </a:lnTo>
                  <a:lnTo>
                    <a:pt x="3235319" y="323054"/>
                  </a:lnTo>
                  <a:lnTo>
                    <a:pt x="3240024" y="299720"/>
                  </a:lnTo>
                  <a:lnTo>
                    <a:pt x="3240024" y="59944"/>
                  </a:lnTo>
                  <a:lnTo>
                    <a:pt x="3235319" y="36593"/>
                  </a:lnTo>
                  <a:lnTo>
                    <a:pt x="3222482" y="17541"/>
                  </a:lnTo>
                  <a:lnTo>
                    <a:pt x="3203430" y="4704"/>
                  </a:lnTo>
                  <a:lnTo>
                    <a:pt x="3180079" y="0"/>
                  </a:lnTo>
                  <a:close/>
                </a:path>
              </a:pathLst>
            </a:custGeom>
            <a:solidFill>
              <a:srgbClr val="F4F4F4"/>
            </a:solidFill>
          </p:spPr>
          <p:txBody>
            <a:bodyPr wrap="square" lIns="0" tIns="0" rIns="0" bIns="0" rtlCol="0"/>
            <a:lstStyle/>
            <a:p>
              <a:endParaRPr/>
            </a:p>
          </p:txBody>
        </p:sp>
        <p:sp>
          <p:nvSpPr>
            <p:cNvPr id="35" name="object 35"/>
            <p:cNvSpPr/>
            <p:nvPr/>
          </p:nvSpPr>
          <p:spPr>
            <a:xfrm>
              <a:off x="6451853" y="5459730"/>
              <a:ext cx="3240405" cy="360045"/>
            </a:xfrm>
            <a:custGeom>
              <a:avLst/>
              <a:gdLst/>
              <a:ahLst/>
              <a:cxnLst/>
              <a:rect l="l" t="t" r="r" b="b"/>
              <a:pathLst>
                <a:path w="3240404" h="360045">
                  <a:moveTo>
                    <a:pt x="0" y="59944"/>
                  </a:moveTo>
                  <a:lnTo>
                    <a:pt x="4704" y="36593"/>
                  </a:lnTo>
                  <a:lnTo>
                    <a:pt x="17541" y="17541"/>
                  </a:lnTo>
                  <a:lnTo>
                    <a:pt x="36593" y="4704"/>
                  </a:lnTo>
                  <a:lnTo>
                    <a:pt x="59944" y="0"/>
                  </a:lnTo>
                  <a:lnTo>
                    <a:pt x="3180079" y="0"/>
                  </a:lnTo>
                  <a:lnTo>
                    <a:pt x="3203430" y="4704"/>
                  </a:lnTo>
                  <a:lnTo>
                    <a:pt x="3222482" y="17541"/>
                  </a:lnTo>
                  <a:lnTo>
                    <a:pt x="3235319" y="36593"/>
                  </a:lnTo>
                  <a:lnTo>
                    <a:pt x="3240024" y="59944"/>
                  </a:lnTo>
                  <a:lnTo>
                    <a:pt x="3240024" y="299720"/>
                  </a:lnTo>
                  <a:lnTo>
                    <a:pt x="3235319" y="323054"/>
                  </a:lnTo>
                  <a:lnTo>
                    <a:pt x="3222482" y="342107"/>
                  </a:lnTo>
                  <a:lnTo>
                    <a:pt x="3203430" y="354953"/>
                  </a:lnTo>
                  <a:lnTo>
                    <a:pt x="3180079" y="359664"/>
                  </a:lnTo>
                  <a:lnTo>
                    <a:pt x="59944" y="359664"/>
                  </a:lnTo>
                  <a:lnTo>
                    <a:pt x="36593" y="354953"/>
                  </a:lnTo>
                  <a:lnTo>
                    <a:pt x="17541" y="342107"/>
                  </a:lnTo>
                  <a:lnTo>
                    <a:pt x="4704" y="323054"/>
                  </a:lnTo>
                  <a:lnTo>
                    <a:pt x="0" y="299720"/>
                  </a:lnTo>
                  <a:lnTo>
                    <a:pt x="0" y="59944"/>
                  </a:lnTo>
                  <a:close/>
                </a:path>
              </a:pathLst>
            </a:custGeom>
            <a:ln w="10795">
              <a:solidFill>
                <a:srgbClr val="01526F"/>
              </a:solidFill>
            </a:ln>
          </p:spPr>
          <p:txBody>
            <a:bodyPr wrap="square" lIns="0" tIns="0" rIns="0" bIns="0" rtlCol="0"/>
            <a:lstStyle/>
            <a:p>
              <a:endParaRPr/>
            </a:p>
          </p:txBody>
        </p:sp>
      </p:grpSp>
      <p:sp>
        <p:nvSpPr>
          <p:cNvPr id="36" name="object 36"/>
          <p:cNvSpPr txBox="1"/>
          <p:nvPr/>
        </p:nvSpPr>
        <p:spPr>
          <a:xfrm>
            <a:off x="7612760" y="5142991"/>
            <a:ext cx="923925" cy="601980"/>
          </a:xfrm>
          <a:prstGeom prst="rect">
            <a:avLst/>
          </a:prstGeom>
        </p:spPr>
        <p:txBody>
          <a:bodyPr vert="horz" wrap="square" lIns="0" tIns="12700" rIns="0" bIns="0" rtlCol="0">
            <a:spAutoFit/>
          </a:bodyPr>
          <a:lstStyle/>
          <a:p>
            <a:pPr algn="ctr">
              <a:lnSpc>
                <a:spcPct val="100000"/>
              </a:lnSpc>
              <a:spcBef>
                <a:spcPts val="100"/>
              </a:spcBef>
            </a:pPr>
            <a:r>
              <a:rPr sz="1200" spc="-25" dirty="0">
                <a:latin typeface="Meiryo UI"/>
                <a:cs typeface="Meiryo UI"/>
              </a:rPr>
              <a:t>トランスフォーム</a:t>
            </a:r>
            <a:endParaRPr sz="1200">
              <a:latin typeface="Meiryo UI"/>
              <a:cs typeface="Meiryo UI"/>
            </a:endParaRPr>
          </a:p>
          <a:p>
            <a:pPr algn="ctr">
              <a:lnSpc>
                <a:spcPct val="100000"/>
              </a:lnSpc>
              <a:spcBef>
                <a:spcPts val="1655"/>
              </a:spcBef>
            </a:pPr>
            <a:r>
              <a:rPr sz="1200" spc="-20" dirty="0">
                <a:latin typeface="Meiryo UI"/>
                <a:cs typeface="Meiryo UI"/>
              </a:rPr>
              <a:t>アダプタ</a:t>
            </a:r>
            <a:endParaRPr sz="1200">
              <a:latin typeface="Meiryo UI"/>
              <a:cs typeface="Meiryo UI"/>
            </a:endParaRPr>
          </a:p>
        </p:txBody>
      </p:sp>
      <p:sp>
        <p:nvSpPr>
          <p:cNvPr id="37" name="object 37"/>
          <p:cNvSpPr/>
          <p:nvPr/>
        </p:nvSpPr>
        <p:spPr>
          <a:xfrm>
            <a:off x="316229" y="2413254"/>
            <a:ext cx="3549015" cy="10795"/>
          </a:xfrm>
          <a:custGeom>
            <a:avLst/>
            <a:gdLst/>
            <a:ahLst/>
            <a:cxnLst/>
            <a:rect l="l" t="t" r="r" b="b"/>
            <a:pathLst>
              <a:path w="3549015" h="10794">
                <a:moveTo>
                  <a:pt x="0" y="0"/>
                </a:moveTo>
                <a:lnTo>
                  <a:pt x="3549015" y="10287"/>
                </a:lnTo>
              </a:path>
            </a:pathLst>
          </a:custGeom>
          <a:ln w="28575">
            <a:solidFill>
              <a:srgbClr val="095A79"/>
            </a:solidFill>
          </a:ln>
        </p:spPr>
        <p:txBody>
          <a:bodyPr wrap="square" lIns="0" tIns="0" rIns="0" bIns="0" rtlCol="0"/>
          <a:lstStyle/>
          <a:p>
            <a:endParaRPr/>
          </a:p>
        </p:txBody>
      </p:sp>
      <p:sp>
        <p:nvSpPr>
          <p:cNvPr id="38" name="object 38"/>
          <p:cNvSpPr/>
          <p:nvPr/>
        </p:nvSpPr>
        <p:spPr>
          <a:xfrm>
            <a:off x="4624578" y="2416301"/>
            <a:ext cx="7153909" cy="0"/>
          </a:xfrm>
          <a:custGeom>
            <a:avLst/>
            <a:gdLst/>
            <a:ahLst/>
            <a:cxnLst/>
            <a:rect l="l" t="t" r="r" b="b"/>
            <a:pathLst>
              <a:path w="7153909">
                <a:moveTo>
                  <a:pt x="0" y="0"/>
                </a:moveTo>
                <a:lnTo>
                  <a:pt x="7153910" y="0"/>
                </a:lnTo>
              </a:path>
            </a:pathLst>
          </a:custGeom>
          <a:ln w="28575">
            <a:solidFill>
              <a:srgbClr val="095A79"/>
            </a:solidFill>
          </a:ln>
        </p:spPr>
        <p:txBody>
          <a:bodyPr wrap="square" lIns="0" tIns="0" rIns="0" bIns="0" rtlCol="0"/>
          <a:lstStyle/>
          <a:p>
            <a:endParaRPr/>
          </a:p>
        </p:txBody>
      </p:sp>
      <p:sp>
        <p:nvSpPr>
          <p:cNvPr id="39" name="object 39"/>
          <p:cNvSpPr txBox="1"/>
          <p:nvPr/>
        </p:nvSpPr>
        <p:spPr>
          <a:xfrm>
            <a:off x="1087627" y="2096261"/>
            <a:ext cx="2071370" cy="269240"/>
          </a:xfrm>
          <a:prstGeom prst="rect">
            <a:avLst/>
          </a:prstGeom>
        </p:spPr>
        <p:txBody>
          <a:bodyPr vert="horz" wrap="square" lIns="0" tIns="12065" rIns="0" bIns="0" rtlCol="0">
            <a:spAutoFit/>
          </a:bodyPr>
          <a:lstStyle/>
          <a:p>
            <a:pPr marL="12700">
              <a:lnSpc>
                <a:spcPct val="100000"/>
              </a:lnSpc>
              <a:spcBef>
                <a:spcPts val="95"/>
              </a:spcBef>
            </a:pPr>
            <a:r>
              <a:rPr sz="1600" spc="-35" dirty="0">
                <a:latin typeface="Meiryo UI"/>
                <a:cs typeface="Meiryo UI"/>
              </a:rPr>
              <a:t>開発フレームワークを定義</a:t>
            </a:r>
            <a:endParaRPr sz="1600">
              <a:latin typeface="Meiryo UI"/>
              <a:cs typeface="Meiryo UI"/>
            </a:endParaRPr>
          </a:p>
        </p:txBody>
      </p:sp>
      <p:sp>
        <p:nvSpPr>
          <p:cNvPr id="40" name="object 40"/>
          <p:cNvSpPr txBox="1"/>
          <p:nvPr/>
        </p:nvSpPr>
        <p:spPr>
          <a:xfrm>
            <a:off x="5965952" y="2116962"/>
            <a:ext cx="4469765" cy="269240"/>
          </a:xfrm>
          <a:prstGeom prst="rect">
            <a:avLst/>
          </a:prstGeom>
        </p:spPr>
        <p:txBody>
          <a:bodyPr vert="horz" wrap="square" lIns="0" tIns="12065" rIns="0" bIns="0" rtlCol="0">
            <a:spAutoFit/>
          </a:bodyPr>
          <a:lstStyle/>
          <a:p>
            <a:pPr marL="12700">
              <a:lnSpc>
                <a:spcPct val="100000"/>
              </a:lnSpc>
              <a:spcBef>
                <a:spcPts val="95"/>
              </a:spcBef>
            </a:pPr>
            <a:r>
              <a:rPr sz="1600" spc="-35" dirty="0">
                <a:latin typeface="Meiryo UI"/>
                <a:cs typeface="Meiryo UI"/>
              </a:rPr>
              <a:t>開発フレームワークに準拠してデータ流通システムを実装</a:t>
            </a:r>
            <a:endParaRPr sz="1600">
              <a:latin typeface="Meiryo UI"/>
              <a:cs typeface="Meiryo UI"/>
            </a:endParaRPr>
          </a:p>
        </p:txBody>
      </p:sp>
      <p:sp>
        <p:nvSpPr>
          <p:cNvPr id="41" name="object 41"/>
          <p:cNvSpPr/>
          <p:nvPr/>
        </p:nvSpPr>
        <p:spPr>
          <a:xfrm>
            <a:off x="4163567" y="3579876"/>
            <a:ext cx="448309" cy="1445260"/>
          </a:xfrm>
          <a:custGeom>
            <a:avLst/>
            <a:gdLst/>
            <a:ahLst/>
            <a:cxnLst/>
            <a:rect l="l" t="t" r="r" b="b"/>
            <a:pathLst>
              <a:path w="448310" h="1445260">
                <a:moveTo>
                  <a:pt x="0" y="0"/>
                </a:moveTo>
                <a:lnTo>
                  <a:pt x="0" y="1444752"/>
                </a:lnTo>
                <a:lnTo>
                  <a:pt x="448056" y="722376"/>
                </a:lnTo>
                <a:lnTo>
                  <a:pt x="0" y="0"/>
                </a:lnTo>
                <a:close/>
              </a:path>
            </a:pathLst>
          </a:custGeom>
          <a:solidFill>
            <a:srgbClr val="7E7E7E"/>
          </a:solidFill>
        </p:spPr>
        <p:txBody>
          <a:bodyPr wrap="square" lIns="0" tIns="0" rIns="0" bIns="0" rtlCol="0"/>
          <a:lstStyle/>
          <a:p>
            <a:endParaRPr/>
          </a:p>
        </p:txBody>
      </p:sp>
      <p:sp>
        <p:nvSpPr>
          <p:cNvPr id="42" name="object 42"/>
          <p:cNvSpPr txBox="1"/>
          <p:nvPr/>
        </p:nvSpPr>
        <p:spPr>
          <a:xfrm>
            <a:off x="4236846" y="4110354"/>
            <a:ext cx="203835" cy="443865"/>
          </a:xfrm>
          <a:prstGeom prst="rect">
            <a:avLst/>
          </a:prstGeom>
        </p:spPr>
        <p:txBody>
          <a:bodyPr vert="horz" wrap="square" lIns="0" tIns="27305" rIns="0" bIns="0" rtlCol="0">
            <a:spAutoFit/>
          </a:bodyPr>
          <a:lstStyle/>
          <a:p>
            <a:pPr marL="12700" marR="5080">
              <a:lnSpc>
                <a:spcPts val="1610"/>
              </a:lnSpc>
              <a:spcBef>
                <a:spcPts val="215"/>
              </a:spcBef>
            </a:pPr>
            <a:r>
              <a:rPr sz="1400" spc="-50" dirty="0">
                <a:solidFill>
                  <a:srgbClr val="FFFFFF"/>
                </a:solidFill>
                <a:latin typeface="Meiryo UI"/>
                <a:cs typeface="Meiryo UI"/>
              </a:rPr>
              <a:t>実装</a:t>
            </a:r>
            <a:endParaRPr sz="1400">
              <a:latin typeface="Meiryo UI"/>
              <a:cs typeface="Meiryo UI"/>
            </a:endParaRPr>
          </a:p>
        </p:txBody>
      </p:sp>
      <p:grpSp>
        <p:nvGrpSpPr>
          <p:cNvPr id="43" name="object 43"/>
          <p:cNvGrpSpPr/>
          <p:nvPr/>
        </p:nvGrpSpPr>
        <p:grpSpPr>
          <a:xfrm>
            <a:off x="6446456" y="4667948"/>
            <a:ext cx="3251200" cy="370840"/>
            <a:chOff x="6446456" y="4667948"/>
            <a:chExt cx="3251200" cy="370840"/>
          </a:xfrm>
        </p:grpSpPr>
        <p:sp>
          <p:nvSpPr>
            <p:cNvPr id="44" name="object 44"/>
            <p:cNvSpPr/>
            <p:nvPr/>
          </p:nvSpPr>
          <p:spPr>
            <a:xfrm>
              <a:off x="6451854" y="4673345"/>
              <a:ext cx="3240405" cy="360045"/>
            </a:xfrm>
            <a:custGeom>
              <a:avLst/>
              <a:gdLst/>
              <a:ahLst/>
              <a:cxnLst/>
              <a:rect l="l" t="t" r="r" b="b"/>
              <a:pathLst>
                <a:path w="3240404" h="360045">
                  <a:moveTo>
                    <a:pt x="3180079" y="0"/>
                  </a:moveTo>
                  <a:lnTo>
                    <a:pt x="59944" y="0"/>
                  </a:lnTo>
                  <a:lnTo>
                    <a:pt x="36593" y="4704"/>
                  </a:lnTo>
                  <a:lnTo>
                    <a:pt x="17541" y="17541"/>
                  </a:lnTo>
                  <a:lnTo>
                    <a:pt x="4704" y="36593"/>
                  </a:lnTo>
                  <a:lnTo>
                    <a:pt x="0" y="59943"/>
                  </a:lnTo>
                  <a:lnTo>
                    <a:pt x="0" y="299719"/>
                  </a:lnTo>
                  <a:lnTo>
                    <a:pt x="4704" y="323070"/>
                  </a:lnTo>
                  <a:lnTo>
                    <a:pt x="17541" y="342122"/>
                  </a:lnTo>
                  <a:lnTo>
                    <a:pt x="36593" y="354959"/>
                  </a:lnTo>
                  <a:lnTo>
                    <a:pt x="59944" y="359663"/>
                  </a:lnTo>
                  <a:lnTo>
                    <a:pt x="3180079" y="359663"/>
                  </a:lnTo>
                  <a:lnTo>
                    <a:pt x="3203430" y="354959"/>
                  </a:lnTo>
                  <a:lnTo>
                    <a:pt x="3222482" y="342122"/>
                  </a:lnTo>
                  <a:lnTo>
                    <a:pt x="3235319" y="323070"/>
                  </a:lnTo>
                  <a:lnTo>
                    <a:pt x="3240024" y="299719"/>
                  </a:lnTo>
                  <a:lnTo>
                    <a:pt x="3240024" y="59943"/>
                  </a:lnTo>
                  <a:lnTo>
                    <a:pt x="3235319" y="36593"/>
                  </a:lnTo>
                  <a:lnTo>
                    <a:pt x="3222482" y="17541"/>
                  </a:lnTo>
                  <a:lnTo>
                    <a:pt x="3203430" y="4704"/>
                  </a:lnTo>
                  <a:lnTo>
                    <a:pt x="3180079" y="0"/>
                  </a:lnTo>
                  <a:close/>
                </a:path>
              </a:pathLst>
            </a:custGeom>
            <a:solidFill>
              <a:srgbClr val="F4F4F4"/>
            </a:solidFill>
          </p:spPr>
          <p:txBody>
            <a:bodyPr wrap="square" lIns="0" tIns="0" rIns="0" bIns="0" rtlCol="0"/>
            <a:lstStyle/>
            <a:p>
              <a:endParaRPr/>
            </a:p>
          </p:txBody>
        </p:sp>
        <p:sp>
          <p:nvSpPr>
            <p:cNvPr id="45" name="object 45"/>
            <p:cNvSpPr/>
            <p:nvPr/>
          </p:nvSpPr>
          <p:spPr>
            <a:xfrm>
              <a:off x="6451854" y="4673345"/>
              <a:ext cx="3240405" cy="360045"/>
            </a:xfrm>
            <a:custGeom>
              <a:avLst/>
              <a:gdLst/>
              <a:ahLst/>
              <a:cxnLst/>
              <a:rect l="l" t="t" r="r" b="b"/>
              <a:pathLst>
                <a:path w="3240404" h="360045">
                  <a:moveTo>
                    <a:pt x="0" y="59943"/>
                  </a:moveTo>
                  <a:lnTo>
                    <a:pt x="4704" y="36593"/>
                  </a:lnTo>
                  <a:lnTo>
                    <a:pt x="17541" y="17541"/>
                  </a:lnTo>
                  <a:lnTo>
                    <a:pt x="36593" y="4704"/>
                  </a:lnTo>
                  <a:lnTo>
                    <a:pt x="59944" y="0"/>
                  </a:lnTo>
                  <a:lnTo>
                    <a:pt x="3180079" y="0"/>
                  </a:lnTo>
                  <a:lnTo>
                    <a:pt x="3203430" y="4704"/>
                  </a:lnTo>
                  <a:lnTo>
                    <a:pt x="3222482" y="17541"/>
                  </a:lnTo>
                  <a:lnTo>
                    <a:pt x="3235319" y="36593"/>
                  </a:lnTo>
                  <a:lnTo>
                    <a:pt x="3240024" y="59943"/>
                  </a:lnTo>
                  <a:lnTo>
                    <a:pt x="3240024" y="299719"/>
                  </a:lnTo>
                  <a:lnTo>
                    <a:pt x="3235319" y="323070"/>
                  </a:lnTo>
                  <a:lnTo>
                    <a:pt x="3222482" y="342122"/>
                  </a:lnTo>
                  <a:lnTo>
                    <a:pt x="3203430" y="354959"/>
                  </a:lnTo>
                  <a:lnTo>
                    <a:pt x="3180079" y="359663"/>
                  </a:lnTo>
                  <a:lnTo>
                    <a:pt x="59944" y="359663"/>
                  </a:lnTo>
                  <a:lnTo>
                    <a:pt x="36593" y="354959"/>
                  </a:lnTo>
                  <a:lnTo>
                    <a:pt x="17541" y="342122"/>
                  </a:lnTo>
                  <a:lnTo>
                    <a:pt x="4704" y="323070"/>
                  </a:lnTo>
                  <a:lnTo>
                    <a:pt x="0" y="299719"/>
                  </a:lnTo>
                  <a:lnTo>
                    <a:pt x="0" y="59943"/>
                  </a:lnTo>
                  <a:close/>
                </a:path>
              </a:pathLst>
            </a:custGeom>
            <a:ln w="10795">
              <a:solidFill>
                <a:srgbClr val="01526F"/>
              </a:solidFill>
            </a:ln>
          </p:spPr>
          <p:txBody>
            <a:bodyPr wrap="square" lIns="0" tIns="0" rIns="0" bIns="0" rtlCol="0"/>
            <a:lstStyle/>
            <a:p>
              <a:endParaRPr/>
            </a:p>
          </p:txBody>
        </p:sp>
      </p:grpSp>
      <p:sp>
        <p:nvSpPr>
          <p:cNvPr id="46" name="object 46"/>
          <p:cNvSpPr txBox="1"/>
          <p:nvPr/>
        </p:nvSpPr>
        <p:spPr>
          <a:xfrm>
            <a:off x="7837423" y="4749545"/>
            <a:ext cx="466090" cy="208279"/>
          </a:xfrm>
          <a:prstGeom prst="rect">
            <a:avLst/>
          </a:prstGeom>
        </p:spPr>
        <p:txBody>
          <a:bodyPr vert="horz" wrap="square" lIns="0" tIns="12700" rIns="0" bIns="0" rtlCol="0">
            <a:spAutoFit/>
          </a:bodyPr>
          <a:lstStyle/>
          <a:p>
            <a:pPr marL="12700">
              <a:lnSpc>
                <a:spcPct val="100000"/>
              </a:lnSpc>
              <a:spcBef>
                <a:spcPts val="100"/>
              </a:spcBef>
            </a:pPr>
            <a:r>
              <a:rPr sz="1200" spc="-20" dirty="0">
                <a:latin typeface="Meiryo UI"/>
                <a:cs typeface="Meiryo UI"/>
              </a:rPr>
              <a:t>コネクタ</a:t>
            </a:r>
            <a:endParaRPr sz="1200">
              <a:latin typeface="Meiryo UI"/>
              <a:cs typeface="Meiryo UI"/>
            </a:endParaRPr>
          </a:p>
        </p:txBody>
      </p:sp>
      <p:sp>
        <p:nvSpPr>
          <p:cNvPr id="47" name="object 47"/>
          <p:cNvSpPr txBox="1"/>
          <p:nvPr/>
        </p:nvSpPr>
        <p:spPr>
          <a:xfrm>
            <a:off x="9350629" y="6266406"/>
            <a:ext cx="295275" cy="160655"/>
          </a:xfrm>
          <a:prstGeom prst="rect">
            <a:avLst/>
          </a:prstGeom>
        </p:spPr>
        <p:txBody>
          <a:bodyPr vert="horz" wrap="square" lIns="0" tIns="6985" rIns="0" bIns="0" rtlCol="0">
            <a:spAutoFit/>
          </a:bodyPr>
          <a:lstStyle/>
          <a:p>
            <a:pPr>
              <a:lnSpc>
                <a:spcPct val="100000"/>
              </a:lnSpc>
              <a:spcBef>
                <a:spcPts val="55"/>
              </a:spcBef>
            </a:pPr>
            <a:r>
              <a:rPr sz="1000" spc="-20" dirty="0">
                <a:latin typeface="Meiryo UI"/>
                <a:cs typeface="Meiryo UI"/>
              </a:rPr>
              <a:t>データ</a:t>
            </a:r>
            <a:endParaRPr sz="1000">
              <a:latin typeface="Meiryo UI"/>
              <a:cs typeface="Meiryo UI"/>
            </a:endParaRPr>
          </a:p>
        </p:txBody>
      </p:sp>
      <p:grpSp>
        <p:nvGrpSpPr>
          <p:cNvPr id="48" name="object 48"/>
          <p:cNvGrpSpPr/>
          <p:nvPr/>
        </p:nvGrpSpPr>
        <p:grpSpPr>
          <a:xfrm>
            <a:off x="6158674" y="6093142"/>
            <a:ext cx="3814445" cy="388620"/>
            <a:chOff x="6158674" y="6093142"/>
            <a:chExt cx="3814445" cy="388620"/>
          </a:xfrm>
        </p:grpSpPr>
        <p:sp>
          <p:nvSpPr>
            <p:cNvPr id="49" name="object 49"/>
            <p:cNvSpPr/>
            <p:nvPr/>
          </p:nvSpPr>
          <p:spPr>
            <a:xfrm>
              <a:off x="6172961" y="6107429"/>
              <a:ext cx="3785870" cy="360045"/>
            </a:xfrm>
            <a:custGeom>
              <a:avLst/>
              <a:gdLst/>
              <a:ahLst/>
              <a:cxnLst/>
              <a:rect l="l" t="t" r="r" b="b"/>
              <a:pathLst>
                <a:path w="3785870" h="360045">
                  <a:moveTo>
                    <a:pt x="3785616" y="0"/>
                  </a:moveTo>
                  <a:lnTo>
                    <a:pt x="0" y="0"/>
                  </a:lnTo>
                  <a:lnTo>
                    <a:pt x="0" y="359664"/>
                  </a:lnTo>
                  <a:lnTo>
                    <a:pt x="3785616" y="359664"/>
                  </a:lnTo>
                  <a:lnTo>
                    <a:pt x="3785616" y="0"/>
                  </a:lnTo>
                  <a:close/>
                </a:path>
              </a:pathLst>
            </a:custGeom>
            <a:solidFill>
              <a:srgbClr val="01526F"/>
            </a:solidFill>
          </p:spPr>
          <p:txBody>
            <a:bodyPr wrap="square" lIns="0" tIns="0" rIns="0" bIns="0" rtlCol="0"/>
            <a:lstStyle/>
            <a:p>
              <a:endParaRPr/>
            </a:p>
          </p:txBody>
        </p:sp>
        <p:sp>
          <p:nvSpPr>
            <p:cNvPr id="50" name="object 50"/>
            <p:cNvSpPr/>
            <p:nvPr/>
          </p:nvSpPr>
          <p:spPr>
            <a:xfrm>
              <a:off x="6172961" y="6107429"/>
              <a:ext cx="3785870" cy="360045"/>
            </a:xfrm>
            <a:custGeom>
              <a:avLst/>
              <a:gdLst/>
              <a:ahLst/>
              <a:cxnLst/>
              <a:rect l="l" t="t" r="r" b="b"/>
              <a:pathLst>
                <a:path w="3785870" h="360045">
                  <a:moveTo>
                    <a:pt x="0" y="359664"/>
                  </a:moveTo>
                  <a:lnTo>
                    <a:pt x="3785616" y="359664"/>
                  </a:lnTo>
                  <a:lnTo>
                    <a:pt x="3785616" y="0"/>
                  </a:lnTo>
                  <a:lnTo>
                    <a:pt x="0" y="0"/>
                  </a:lnTo>
                  <a:lnTo>
                    <a:pt x="0" y="359664"/>
                  </a:lnTo>
                  <a:close/>
                </a:path>
              </a:pathLst>
            </a:custGeom>
            <a:ln w="28575">
              <a:solidFill>
                <a:srgbClr val="01526F"/>
              </a:solidFill>
            </a:ln>
          </p:spPr>
          <p:txBody>
            <a:bodyPr wrap="square" lIns="0" tIns="0" rIns="0" bIns="0" rtlCol="0"/>
            <a:lstStyle/>
            <a:p>
              <a:endParaRPr/>
            </a:p>
          </p:txBody>
        </p:sp>
      </p:grpSp>
      <p:sp>
        <p:nvSpPr>
          <p:cNvPr id="51" name="object 51"/>
          <p:cNvSpPr txBox="1"/>
          <p:nvPr/>
        </p:nvSpPr>
        <p:spPr>
          <a:xfrm>
            <a:off x="6187249" y="6140907"/>
            <a:ext cx="3757295" cy="208279"/>
          </a:xfrm>
          <a:prstGeom prst="rect">
            <a:avLst/>
          </a:prstGeom>
        </p:spPr>
        <p:txBody>
          <a:bodyPr vert="horz" wrap="square" lIns="0" tIns="12700" rIns="0" bIns="0" rtlCol="0">
            <a:spAutoFit/>
          </a:bodyPr>
          <a:lstStyle/>
          <a:p>
            <a:pPr marL="77470">
              <a:lnSpc>
                <a:spcPct val="100000"/>
              </a:lnSpc>
              <a:spcBef>
                <a:spcPts val="100"/>
              </a:spcBef>
            </a:pPr>
            <a:r>
              <a:rPr sz="1200" spc="-15" dirty="0">
                <a:solidFill>
                  <a:srgbClr val="FFFFFF"/>
                </a:solidFill>
                <a:latin typeface="Meiryo UI"/>
                <a:cs typeface="Meiryo UI"/>
              </a:rPr>
              <a:t>蓄電池のトレーサビリティ管理システム</a:t>
            </a:r>
            <a:endParaRPr sz="1200">
              <a:latin typeface="Meiryo UI"/>
              <a:cs typeface="Meiryo UI"/>
            </a:endParaRPr>
          </a:p>
        </p:txBody>
      </p:sp>
      <p:grpSp>
        <p:nvGrpSpPr>
          <p:cNvPr id="52" name="object 52"/>
          <p:cNvGrpSpPr/>
          <p:nvPr/>
        </p:nvGrpSpPr>
        <p:grpSpPr>
          <a:xfrm>
            <a:off x="4989766" y="4323778"/>
            <a:ext cx="1001394" cy="1593850"/>
            <a:chOff x="4989766" y="4323778"/>
            <a:chExt cx="1001394" cy="1593850"/>
          </a:xfrm>
        </p:grpSpPr>
        <p:sp>
          <p:nvSpPr>
            <p:cNvPr id="53" name="object 53"/>
            <p:cNvSpPr/>
            <p:nvPr/>
          </p:nvSpPr>
          <p:spPr>
            <a:xfrm>
              <a:off x="5004053" y="4338065"/>
              <a:ext cx="972819" cy="1565275"/>
            </a:xfrm>
            <a:custGeom>
              <a:avLst/>
              <a:gdLst/>
              <a:ahLst/>
              <a:cxnLst/>
              <a:rect l="l" t="t" r="r" b="b"/>
              <a:pathLst>
                <a:path w="972820" h="1565275">
                  <a:moveTo>
                    <a:pt x="972312" y="0"/>
                  </a:moveTo>
                  <a:lnTo>
                    <a:pt x="0" y="0"/>
                  </a:lnTo>
                  <a:lnTo>
                    <a:pt x="0" y="1565148"/>
                  </a:lnTo>
                  <a:lnTo>
                    <a:pt x="972312" y="1565148"/>
                  </a:lnTo>
                  <a:lnTo>
                    <a:pt x="972312" y="0"/>
                  </a:lnTo>
                  <a:close/>
                </a:path>
              </a:pathLst>
            </a:custGeom>
            <a:solidFill>
              <a:srgbClr val="01526F"/>
            </a:solidFill>
          </p:spPr>
          <p:txBody>
            <a:bodyPr wrap="square" lIns="0" tIns="0" rIns="0" bIns="0" rtlCol="0"/>
            <a:lstStyle/>
            <a:p>
              <a:endParaRPr/>
            </a:p>
          </p:txBody>
        </p:sp>
        <p:sp>
          <p:nvSpPr>
            <p:cNvPr id="54" name="object 54"/>
            <p:cNvSpPr/>
            <p:nvPr/>
          </p:nvSpPr>
          <p:spPr>
            <a:xfrm>
              <a:off x="5004053" y="4338065"/>
              <a:ext cx="972819" cy="1565275"/>
            </a:xfrm>
            <a:custGeom>
              <a:avLst/>
              <a:gdLst/>
              <a:ahLst/>
              <a:cxnLst/>
              <a:rect l="l" t="t" r="r" b="b"/>
              <a:pathLst>
                <a:path w="972820" h="1565275">
                  <a:moveTo>
                    <a:pt x="0" y="1565148"/>
                  </a:moveTo>
                  <a:lnTo>
                    <a:pt x="972312" y="1565148"/>
                  </a:lnTo>
                  <a:lnTo>
                    <a:pt x="972312" y="0"/>
                  </a:lnTo>
                  <a:lnTo>
                    <a:pt x="0" y="0"/>
                  </a:lnTo>
                  <a:lnTo>
                    <a:pt x="0" y="1565148"/>
                  </a:lnTo>
                  <a:close/>
                </a:path>
              </a:pathLst>
            </a:custGeom>
            <a:ln w="28574">
              <a:solidFill>
                <a:srgbClr val="01526F"/>
              </a:solidFill>
            </a:ln>
          </p:spPr>
          <p:txBody>
            <a:bodyPr wrap="square" lIns="0" tIns="0" rIns="0" bIns="0" rtlCol="0"/>
            <a:lstStyle/>
            <a:p>
              <a:endParaRPr/>
            </a:p>
          </p:txBody>
        </p:sp>
      </p:grpSp>
      <p:sp>
        <p:nvSpPr>
          <p:cNvPr id="55" name="object 55"/>
          <p:cNvSpPr txBox="1"/>
          <p:nvPr/>
        </p:nvSpPr>
        <p:spPr>
          <a:xfrm>
            <a:off x="5018341" y="4371847"/>
            <a:ext cx="944244" cy="391160"/>
          </a:xfrm>
          <a:prstGeom prst="rect">
            <a:avLst/>
          </a:prstGeom>
        </p:spPr>
        <p:txBody>
          <a:bodyPr vert="horz" wrap="square" lIns="0" tIns="12700" rIns="0" bIns="0" rtlCol="0">
            <a:spAutoFit/>
          </a:bodyPr>
          <a:lstStyle/>
          <a:p>
            <a:pPr marL="76835" marR="177800">
              <a:lnSpc>
                <a:spcPct val="100000"/>
              </a:lnSpc>
              <a:spcBef>
                <a:spcPts val="100"/>
              </a:spcBef>
            </a:pPr>
            <a:r>
              <a:rPr sz="1200" spc="-15" dirty="0">
                <a:solidFill>
                  <a:srgbClr val="FFFFFF"/>
                </a:solidFill>
                <a:latin typeface="Meiryo UI"/>
                <a:cs typeface="Meiryo UI"/>
              </a:rPr>
              <a:t>ユーザ認証</a:t>
            </a:r>
            <a:r>
              <a:rPr sz="1200" spc="-20" dirty="0">
                <a:solidFill>
                  <a:srgbClr val="FFFFFF"/>
                </a:solidFill>
                <a:latin typeface="Meiryo UI"/>
                <a:cs typeface="Meiryo UI"/>
              </a:rPr>
              <a:t>システム</a:t>
            </a:r>
            <a:endParaRPr sz="1200">
              <a:latin typeface="Meiryo UI"/>
              <a:cs typeface="Meiryo UI"/>
            </a:endParaRPr>
          </a:p>
        </p:txBody>
      </p:sp>
      <p:grpSp>
        <p:nvGrpSpPr>
          <p:cNvPr id="56" name="object 56"/>
          <p:cNvGrpSpPr/>
          <p:nvPr/>
        </p:nvGrpSpPr>
        <p:grpSpPr>
          <a:xfrm>
            <a:off x="10052494" y="4328350"/>
            <a:ext cx="1001394" cy="1592580"/>
            <a:chOff x="10052494" y="4328350"/>
            <a:chExt cx="1001394" cy="1592580"/>
          </a:xfrm>
        </p:grpSpPr>
        <p:sp>
          <p:nvSpPr>
            <p:cNvPr id="57" name="object 57"/>
            <p:cNvSpPr/>
            <p:nvPr/>
          </p:nvSpPr>
          <p:spPr>
            <a:xfrm>
              <a:off x="10066781" y="4342638"/>
              <a:ext cx="972819" cy="1564005"/>
            </a:xfrm>
            <a:custGeom>
              <a:avLst/>
              <a:gdLst/>
              <a:ahLst/>
              <a:cxnLst/>
              <a:rect l="l" t="t" r="r" b="b"/>
              <a:pathLst>
                <a:path w="972820" h="1564004">
                  <a:moveTo>
                    <a:pt x="972312" y="0"/>
                  </a:moveTo>
                  <a:lnTo>
                    <a:pt x="0" y="0"/>
                  </a:lnTo>
                  <a:lnTo>
                    <a:pt x="0" y="1563624"/>
                  </a:lnTo>
                  <a:lnTo>
                    <a:pt x="972312" y="1563624"/>
                  </a:lnTo>
                  <a:lnTo>
                    <a:pt x="972312" y="0"/>
                  </a:lnTo>
                  <a:close/>
                </a:path>
              </a:pathLst>
            </a:custGeom>
            <a:solidFill>
              <a:srgbClr val="01526F"/>
            </a:solidFill>
          </p:spPr>
          <p:txBody>
            <a:bodyPr wrap="square" lIns="0" tIns="0" rIns="0" bIns="0" rtlCol="0"/>
            <a:lstStyle/>
            <a:p>
              <a:endParaRPr/>
            </a:p>
          </p:txBody>
        </p:sp>
        <p:sp>
          <p:nvSpPr>
            <p:cNvPr id="58" name="object 58"/>
            <p:cNvSpPr/>
            <p:nvPr/>
          </p:nvSpPr>
          <p:spPr>
            <a:xfrm>
              <a:off x="10066781" y="4342638"/>
              <a:ext cx="972819" cy="1564005"/>
            </a:xfrm>
            <a:custGeom>
              <a:avLst/>
              <a:gdLst/>
              <a:ahLst/>
              <a:cxnLst/>
              <a:rect l="l" t="t" r="r" b="b"/>
              <a:pathLst>
                <a:path w="972820" h="1564004">
                  <a:moveTo>
                    <a:pt x="0" y="1563624"/>
                  </a:moveTo>
                  <a:lnTo>
                    <a:pt x="972312" y="1563624"/>
                  </a:lnTo>
                  <a:lnTo>
                    <a:pt x="972312" y="0"/>
                  </a:lnTo>
                  <a:lnTo>
                    <a:pt x="0" y="0"/>
                  </a:lnTo>
                  <a:lnTo>
                    <a:pt x="0" y="1563624"/>
                  </a:lnTo>
                  <a:close/>
                </a:path>
              </a:pathLst>
            </a:custGeom>
            <a:ln w="28575">
              <a:solidFill>
                <a:srgbClr val="01526F"/>
              </a:solidFill>
            </a:ln>
          </p:spPr>
          <p:txBody>
            <a:bodyPr wrap="square" lIns="0" tIns="0" rIns="0" bIns="0" rtlCol="0"/>
            <a:lstStyle/>
            <a:p>
              <a:endParaRPr/>
            </a:p>
          </p:txBody>
        </p:sp>
      </p:grpSp>
      <p:sp>
        <p:nvSpPr>
          <p:cNvPr id="59" name="object 59"/>
          <p:cNvSpPr txBox="1"/>
          <p:nvPr/>
        </p:nvSpPr>
        <p:spPr>
          <a:xfrm>
            <a:off x="10081069" y="4375784"/>
            <a:ext cx="944244" cy="528955"/>
          </a:xfrm>
          <a:prstGeom prst="rect">
            <a:avLst/>
          </a:prstGeom>
        </p:spPr>
        <p:txBody>
          <a:bodyPr vert="horz" wrap="square" lIns="0" tIns="12700" rIns="0" bIns="0" rtlCol="0">
            <a:spAutoFit/>
          </a:bodyPr>
          <a:lstStyle/>
          <a:p>
            <a:pPr marL="77470" marR="88900">
              <a:lnSpc>
                <a:spcPct val="100000"/>
              </a:lnSpc>
              <a:spcBef>
                <a:spcPts val="100"/>
              </a:spcBef>
            </a:pPr>
            <a:r>
              <a:rPr sz="1100" spc="-10" dirty="0">
                <a:solidFill>
                  <a:srgbClr val="FFFFFF"/>
                </a:solidFill>
                <a:latin typeface="Meiryo UI"/>
                <a:cs typeface="Meiryo UI"/>
              </a:rPr>
              <a:t>他の国内外</a:t>
            </a:r>
            <a:r>
              <a:rPr sz="1100" spc="-20" dirty="0">
                <a:solidFill>
                  <a:srgbClr val="FFFFFF"/>
                </a:solidFill>
                <a:latin typeface="Meiryo UI"/>
                <a:cs typeface="Meiryo UI"/>
              </a:rPr>
              <a:t>データスペース</a:t>
            </a:r>
            <a:r>
              <a:rPr sz="1100" spc="-50" dirty="0">
                <a:solidFill>
                  <a:srgbClr val="FFFFFF"/>
                </a:solidFill>
                <a:latin typeface="Meiryo UI"/>
                <a:cs typeface="Meiryo UI"/>
              </a:rPr>
              <a:t>等</a:t>
            </a:r>
            <a:endParaRPr sz="1100">
              <a:latin typeface="Meiryo UI"/>
              <a:cs typeface="Meiryo UI"/>
            </a:endParaRPr>
          </a:p>
        </p:txBody>
      </p:sp>
      <p:sp>
        <p:nvSpPr>
          <p:cNvPr id="60" name="object 60"/>
          <p:cNvSpPr txBox="1"/>
          <p:nvPr/>
        </p:nvSpPr>
        <p:spPr>
          <a:xfrm>
            <a:off x="455168" y="2657983"/>
            <a:ext cx="2376170" cy="208279"/>
          </a:xfrm>
          <a:prstGeom prst="rect">
            <a:avLst/>
          </a:prstGeom>
        </p:spPr>
        <p:txBody>
          <a:bodyPr vert="horz" wrap="square" lIns="0" tIns="12700" rIns="0" bIns="0" rtlCol="0">
            <a:spAutoFit/>
          </a:bodyPr>
          <a:lstStyle/>
          <a:p>
            <a:pPr marL="12700">
              <a:lnSpc>
                <a:spcPct val="100000"/>
              </a:lnSpc>
              <a:spcBef>
                <a:spcPts val="100"/>
              </a:spcBef>
            </a:pPr>
            <a:r>
              <a:rPr sz="1200" b="1" u="sng" spc="-30" dirty="0">
                <a:uFill>
                  <a:solidFill>
                    <a:srgbClr val="000000"/>
                  </a:solidFill>
                </a:uFill>
                <a:latin typeface="Meiryo UI"/>
                <a:cs typeface="Meiryo UI"/>
              </a:rPr>
              <a:t>データ流通システム開発フレームワーク</a:t>
            </a:r>
            <a:endParaRPr sz="1200">
              <a:latin typeface="Meiryo UI"/>
              <a:cs typeface="Meiryo UI"/>
            </a:endParaRPr>
          </a:p>
        </p:txBody>
      </p:sp>
      <p:grpSp>
        <p:nvGrpSpPr>
          <p:cNvPr id="61" name="object 61"/>
          <p:cNvGrpSpPr/>
          <p:nvPr/>
        </p:nvGrpSpPr>
        <p:grpSpPr>
          <a:xfrm>
            <a:off x="854773" y="3479101"/>
            <a:ext cx="2529205" cy="369570"/>
            <a:chOff x="854773" y="3479101"/>
            <a:chExt cx="2529205" cy="369570"/>
          </a:xfrm>
        </p:grpSpPr>
        <p:sp>
          <p:nvSpPr>
            <p:cNvPr id="62" name="object 62"/>
            <p:cNvSpPr/>
            <p:nvPr/>
          </p:nvSpPr>
          <p:spPr>
            <a:xfrm>
              <a:off x="859536" y="3483864"/>
              <a:ext cx="2519680" cy="360045"/>
            </a:xfrm>
            <a:custGeom>
              <a:avLst/>
              <a:gdLst/>
              <a:ahLst/>
              <a:cxnLst/>
              <a:rect l="l" t="t" r="r" b="b"/>
              <a:pathLst>
                <a:path w="2519679" h="360045">
                  <a:moveTo>
                    <a:pt x="2459228" y="0"/>
                  </a:moveTo>
                  <a:lnTo>
                    <a:pt x="59943" y="0"/>
                  </a:lnTo>
                  <a:lnTo>
                    <a:pt x="36609" y="4704"/>
                  </a:lnTo>
                  <a:lnTo>
                    <a:pt x="17556" y="17541"/>
                  </a:lnTo>
                  <a:lnTo>
                    <a:pt x="4710" y="36593"/>
                  </a:lnTo>
                  <a:lnTo>
                    <a:pt x="0" y="59944"/>
                  </a:lnTo>
                  <a:lnTo>
                    <a:pt x="0" y="299719"/>
                  </a:lnTo>
                  <a:lnTo>
                    <a:pt x="4710" y="323070"/>
                  </a:lnTo>
                  <a:lnTo>
                    <a:pt x="17556" y="342122"/>
                  </a:lnTo>
                  <a:lnTo>
                    <a:pt x="36609" y="354959"/>
                  </a:lnTo>
                  <a:lnTo>
                    <a:pt x="59943" y="359663"/>
                  </a:lnTo>
                  <a:lnTo>
                    <a:pt x="2459228" y="359663"/>
                  </a:lnTo>
                  <a:lnTo>
                    <a:pt x="2482578" y="354959"/>
                  </a:lnTo>
                  <a:lnTo>
                    <a:pt x="2501630" y="342122"/>
                  </a:lnTo>
                  <a:lnTo>
                    <a:pt x="2514467" y="323070"/>
                  </a:lnTo>
                  <a:lnTo>
                    <a:pt x="2519172" y="299719"/>
                  </a:lnTo>
                  <a:lnTo>
                    <a:pt x="2519172" y="59944"/>
                  </a:lnTo>
                  <a:lnTo>
                    <a:pt x="2514467" y="36593"/>
                  </a:lnTo>
                  <a:lnTo>
                    <a:pt x="2501630" y="17541"/>
                  </a:lnTo>
                  <a:lnTo>
                    <a:pt x="2482578" y="4704"/>
                  </a:lnTo>
                  <a:lnTo>
                    <a:pt x="2459228" y="0"/>
                  </a:lnTo>
                  <a:close/>
                </a:path>
              </a:pathLst>
            </a:custGeom>
            <a:solidFill>
              <a:srgbClr val="F4F4F4"/>
            </a:solidFill>
          </p:spPr>
          <p:txBody>
            <a:bodyPr wrap="square" lIns="0" tIns="0" rIns="0" bIns="0" rtlCol="0"/>
            <a:lstStyle/>
            <a:p>
              <a:endParaRPr/>
            </a:p>
          </p:txBody>
        </p:sp>
        <p:sp>
          <p:nvSpPr>
            <p:cNvPr id="63" name="object 63"/>
            <p:cNvSpPr/>
            <p:nvPr/>
          </p:nvSpPr>
          <p:spPr>
            <a:xfrm>
              <a:off x="859536" y="3483864"/>
              <a:ext cx="2519680" cy="360045"/>
            </a:xfrm>
            <a:custGeom>
              <a:avLst/>
              <a:gdLst/>
              <a:ahLst/>
              <a:cxnLst/>
              <a:rect l="l" t="t" r="r" b="b"/>
              <a:pathLst>
                <a:path w="2519679" h="360045">
                  <a:moveTo>
                    <a:pt x="0" y="59944"/>
                  </a:moveTo>
                  <a:lnTo>
                    <a:pt x="4710" y="36593"/>
                  </a:lnTo>
                  <a:lnTo>
                    <a:pt x="17556" y="17541"/>
                  </a:lnTo>
                  <a:lnTo>
                    <a:pt x="36609" y="4704"/>
                  </a:lnTo>
                  <a:lnTo>
                    <a:pt x="59943" y="0"/>
                  </a:lnTo>
                  <a:lnTo>
                    <a:pt x="2459228" y="0"/>
                  </a:lnTo>
                  <a:lnTo>
                    <a:pt x="2482578" y="4704"/>
                  </a:lnTo>
                  <a:lnTo>
                    <a:pt x="2501630" y="17541"/>
                  </a:lnTo>
                  <a:lnTo>
                    <a:pt x="2514467" y="36593"/>
                  </a:lnTo>
                  <a:lnTo>
                    <a:pt x="2519172" y="59944"/>
                  </a:lnTo>
                  <a:lnTo>
                    <a:pt x="2519172" y="299719"/>
                  </a:lnTo>
                  <a:lnTo>
                    <a:pt x="2514467" y="323070"/>
                  </a:lnTo>
                  <a:lnTo>
                    <a:pt x="2501630" y="342122"/>
                  </a:lnTo>
                  <a:lnTo>
                    <a:pt x="2482578" y="354959"/>
                  </a:lnTo>
                  <a:lnTo>
                    <a:pt x="2459228" y="359663"/>
                  </a:lnTo>
                  <a:lnTo>
                    <a:pt x="59943" y="359663"/>
                  </a:lnTo>
                  <a:lnTo>
                    <a:pt x="36609" y="354959"/>
                  </a:lnTo>
                  <a:lnTo>
                    <a:pt x="17556" y="342122"/>
                  </a:lnTo>
                  <a:lnTo>
                    <a:pt x="4710" y="323070"/>
                  </a:lnTo>
                  <a:lnTo>
                    <a:pt x="0" y="299719"/>
                  </a:lnTo>
                  <a:lnTo>
                    <a:pt x="0" y="59944"/>
                  </a:lnTo>
                  <a:close/>
                </a:path>
              </a:pathLst>
            </a:custGeom>
            <a:ln w="9524">
              <a:solidFill>
                <a:srgbClr val="01526F"/>
              </a:solidFill>
            </a:ln>
          </p:spPr>
          <p:txBody>
            <a:bodyPr wrap="square" lIns="0" tIns="0" rIns="0" bIns="0" rtlCol="0"/>
            <a:lstStyle/>
            <a:p>
              <a:endParaRPr/>
            </a:p>
          </p:txBody>
        </p:sp>
      </p:grpSp>
      <p:grpSp>
        <p:nvGrpSpPr>
          <p:cNvPr id="64" name="object 64"/>
          <p:cNvGrpSpPr/>
          <p:nvPr/>
        </p:nvGrpSpPr>
        <p:grpSpPr>
          <a:xfrm>
            <a:off x="853249" y="3954589"/>
            <a:ext cx="2530475" cy="369570"/>
            <a:chOff x="853249" y="3954589"/>
            <a:chExt cx="2530475" cy="369570"/>
          </a:xfrm>
        </p:grpSpPr>
        <p:sp>
          <p:nvSpPr>
            <p:cNvPr id="65" name="object 65"/>
            <p:cNvSpPr/>
            <p:nvPr/>
          </p:nvSpPr>
          <p:spPr>
            <a:xfrm>
              <a:off x="858011" y="3959352"/>
              <a:ext cx="2520950" cy="360045"/>
            </a:xfrm>
            <a:custGeom>
              <a:avLst/>
              <a:gdLst/>
              <a:ahLst/>
              <a:cxnLst/>
              <a:rect l="l" t="t" r="r" b="b"/>
              <a:pathLst>
                <a:path w="2520950" h="360045">
                  <a:moveTo>
                    <a:pt x="2460752" y="0"/>
                  </a:moveTo>
                  <a:lnTo>
                    <a:pt x="59943" y="0"/>
                  </a:lnTo>
                  <a:lnTo>
                    <a:pt x="36609" y="4704"/>
                  </a:lnTo>
                  <a:lnTo>
                    <a:pt x="17556" y="17541"/>
                  </a:lnTo>
                  <a:lnTo>
                    <a:pt x="4710" y="36593"/>
                  </a:lnTo>
                  <a:lnTo>
                    <a:pt x="0" y="59943"/>
                  </a:lnTo>
                  <a:lnTo>
                    <a:pt x="0" y="299720"/>
                  </a:lnTo>
                  <a:lnTo>
                    <a:pt x="4710" y="323070"/>
                  </a:lnTo>
                  <a:lnTo>
                    <a:pt x="17556" y="342122"/>
                  </a:lnTo>
                  <a:lnTo>
                    <a:pt x="36609" y="354959"/>
                  </a:lnTo>
                  <a:lnTo>
                    <a:pt x="59943" y="359664"/>
                  </a:lnTo>
                  <a:lnTo>
                    <a:pt x="2460752" y="359664"/>
                  </a:lnTo>
                  <a:lnTo>
                    <a:pt x="2484102" y="354959"/>
                  </a:lnTo>
                  <a:lnTo>
                    <a:pt x="2503154" y="342122"/>
                  </a:lnTo>
                  <a:lnTo>
                    <a:pt x="2515991" y="323070"/>
                  </a:lnTo>
                  <a:lnTo>
                    <a:pt x="2520696" y="299720"/>
                  </a:lnTo>
                  <a:lnTo>
                    <a:pt x="2520696" y="59943"/>
                  </a:lnTo>
                  <a:lnTo>
                    <a:pt x="2515991" y="36593"/>
                  </a:lnTo>
                  <a:lnTo>
                    <a:pt x="2503154" y="17541"/>
                  </a:lnTo>
                  <a:lnTo>
                    <a:pt x="2484102" y="4704"/>
                  </a:lnTo>
                  <a:lnTo>
                    <a:pt x="2460752" y="0"/>
                  </a:lnTo>
                  <a:close/>
                </a:path>
              </a:pathLst>
            </a:custGeom>
            <a:solidFill>
              <a:srgbClr val="F4F4F4"/>
            </a:solidFill>
          </p:spPr>
          <p:txBody>
            <a:bodyPr wrap="square" lIns="0" tIns="0" rIns="0" bIns="0" rtlCol="0"/>
            <a:lstStyle/>
            <a:p>
              <a:endParaRPr/>
            </a:p>
          </p:txBody>
        </p:sp>
        <p:sp>
          <p:nvSpPr>
            <p:cNvPr id="66" name="object 66"/>
            <p:cNvSpPr/>
            <p:nvPr/>
          </p:nvSpPr>
          <p:spPr>
            <a:xfrm>
              <a:off x="858011" y="3959352"/>
              <a:ext cx="2520950" cy="360045"/>
            </a:xfrm>
            <a:custGeom>
              <a:avLst/>
              <a:gdLst/>
              <a:ahLst/>
              <a:cxnLst/>
              <a:rect l="l" t="t" r="r" b="b"/>
              <a:pathLst>
                <a:path w="2520950" h="360045">
                  <a:moveTo>
                    <a:pt x="0" y="59943"/>
                  </a:moveTo>
                  <a:lnTo>
                    <a:pt x="4710" y="36593"/>
                  </a:lnTo>
                  <a:lnTo>
                    <a:pt x="17556" y="17541"/>
                  </a:lnTo>
                  <a:lnTo>
                    <a:pt x="36609" y="4704"/>
                  </a:lnTo>
                  <a:lnTo>
                    <a:pt x="59943" y="0"/>
                  </a:lnTo>
                  <a:lnTo>
                    <a:pt x="2460752" y="0"/>
                  </a:lnTo>
                  <a:lnTo>
                    <a:pt x="2484102" y="4704"/>
                  </a:lnTo>
                  <a:lnTo>
                    <a:pt x="2503154" y="17541"/>
                  </a:lnTo>
                  <a:lnTo>
                    <a:pt x="2515991" y="36593"/>
                  </a:lnTo>
                  <a:lnTo>
                    <a:pt x="2520696" y="59943"/>
                  </a:lnTo>
                  <a:lnTo>
                    <a:pt x="2520696" y="299720"/>
                  </a:lnTo>
                  <a:lnTo>
                    <a:pt x="2515991" y="323070"/>
                  </a:lnTo>
                  <a:lnTo>
                    <a:pt x="2503154" y="342122"/>
                  </a:lnTo>
                  <a:lnTo>
                    <a:pt x="2484102" y="354959"/>
                  </a:lnTo>
                  <a:lnTo>
                    <a:pt x="2460752" y="359664"/>
                  </a:lnTo>
                  <a:lnTo>
                    <a:pt x="59943" y="359664"/>
                  </a:lnTo>
                  <a:lnTo>
                    <a:pt x="36609" y="354959"/>
                  </a:lnTo>
                  <a:lnTo>
                    <a:pt x="17556" y="342122"/>
                  </a:lnTo>
                  <a:lnTo>
                    <a:pt x="4710" y="323070"/>
                  </a:lnTo>
                  <a:lnTo>
                    <a:pt x="0" y="299720"/>
                  </a:lnTo>
                  <a:lnTo>
                    <a:pt x="0" y="59943"/>
                  </a:lnTo>
                  <a:close/>
                </a:path>
              </a:pathLst>
            </a:custGeom>
            <a:ln w="9525">
              <a:solidFill>
                <a:srgbClr val="01526F"/>
              </a:solidFill>
            </a:ln>
          </p:spPr>
          <p:txBody>
            <a:bodyPr wrap="square" lIns="0" tIns="0" rIns="0" bIns="0" rtlCol="0"/>
            <a:lstStyle/>
            <a:p>
              <a:endParaRPr/>
            </a:p>
          </p:txBody>
        </p:sp>
      </p:grpSp>
      <p:grpSp>
        <p:nvGrpSpPr>
          <p:cNvPr id="67" name="object 67"/>
          <p:cNvGrpSpPr/>
          <p:nvPr/>
        </p:nvGrpSpPr>
        <p:grpSpPr>
          <a:xfrm>
            <a:off x="854900" y="3026600"/>
            <a:ext cx="2530475" cy="370840"/>
            <a:chOff x="854900" y="3026600"/>
            <a:chExt cx="2530475" cy="370840"/>
          </a:xfrm>
        </p:grpSpPr>
        <p:sp>
          <p:nvSpPr>
            <p:cNvPr id="68" name="object 68"/>
            <p:cNvSpPr/>
            <p:nvPr/>
          </p:nvSpPr>
          <p:spPr>
            <a:xfrm>
              <a:off x="860298" y="3031998"/>
              <a:ext cx="2519680" cy="360045"/>
            </a:xfrm>
            <a:custGeom>
              <a:avLst/>
              <a:gdLst/>
              <a:ahLst/>
              <a:cxnLst/>
              <a:rect l="l" t="t" r="r" b="b"/>
              <a:pathLst>
                <a:path w="2519679" h="360045">
                  <a:moveTo>
                    <a:pt x="2459228" y="0"/>
                  </a:moveTo>
                  <a:lnTo>
                    <a:pt x="59943" y="0"/>
                  </a:lnTo>
                  <a:lnTo>
                    <a:pt x="36609" y="4704"/>
                  </a:lnTo>
                  <a:lnTo>
                    <a:pt x="17556" y="17541"/>
                  </a:lnTo>
                  <a:lnTo>
                    <a:pt x="4710" y="36593"/>
                  </a:lnTo>
                  <a:lnTo>
                    <a:pt x="0" y="59943"/>
                  </a:lnTo>
                  <a:lnTo>
                    <a:pt x="0" y="299719"/>
                  </a:lnTo>
                  <a:lnTo>
                    <a:pt x="4710" y="323070"/>
                  </a:lnTo>
                  <a:lnTo>
                    <a:pt x="17556" y="342122"/>
                  </a:lnTo>
                  <a:lnTo>
                    <a:pt x="36609" y="354959"/>
                  </a:lnTo>
                  <a:lnTo>
                    <a:pt x="59943" y="359663"/>
                  </a:lnTo>
                  <a:lnTo>
                    <a:pt x="2459228" y="359663"/>
                  </a:lnTo>
                  <a:lnTo>
                    <a:pt x="2482578" y="354959"/>
                  </a:lnTo>
                  <a:lnTo>
                    <a:pt x="2501630" y="342122"/>
                  </a:lnTo>
                  <a:lnTo>
                    <a:pt x="2514467" y="323070"/>
                  </a:lnTo>
                  <a:lnTo>
                    <a:pt x="2519172" y="299719"/>
                  </a:lnTo>
                  <a:lnTo>
                    <a:pt x="2519172" y="59943"/>
                  </a:lnTo>
                  <a:lnTo>
                    <a:pt x="2514467" y="36593"/>
                  </a:lnTo>
                  <a:lnTo>
                    <a:pt x="2501630" y="17541"/>
                  </a:lnTo>
                  <a:lnTo>
                    <a:pt x="2482578" y="4704"/>
                  </a:lnTo>
                  <a:lnTo>
                    <a:pt x="2459228" y="0"/>
                  </a:lnTo>
                  <a:close/>
                </a:path>
              </a:pathLst>
            </a:custGeom>
            <a:solidFill>
              <a:srgbClr val="F4F4F4"/>
            </a:solidFill>
          </p:spPr>
          <p:txBody>
            <a:bodyPr wrap="square" lIns="0" tIns="0" rIns="0" bIns="0" rtlCol="0"/>
            <a:lstStyle/>
            <a:p>
              <a:endParaRPr/>
            </a:p>
          </p:txBody>
        </p:sp>
        <p:sp>
          <p:nvSpPr>
            <p:cNvPr id="69" name="object 69"/>
            <p:cNvSpPr/>
            <p:nvPr/>
          </p:nvSpPr>
          <p:spPr>
            <a:xfrm>
              <a:off x="860298" y="3031998"/>
              <a:ext cx="2519680" cy="360045"/>
            </a:xfrm>
            <a:custGeom>
              <a:avLst/>
              <a:gdLst/>
              <a:ahLst/>
              <a:cxnLst/>
              <a:rect l="l" t="t" r="r" b="b"/>
              <a:pathLst>
                <a:path w="2519679" h="360045">
                  <a:moveTo>
                    <a:pt x="0" y="59943"/>
                  </a:moveTo>
                  <a:lnTo>
                    <a:pt x="4710" y="36593"/>
                  </a:lnTo>
                  <a:lnTo>
                    <a:pt x="17556" y="17541"/>
                  </a:lnTo>
                  <a:lnTo>
                    <a:pt x="36609" y="4704"/>
                  </a:lnTo>
                  <a:lnTo>
                    <a:pt x="59943" y="0"/>
                  </a:lnTo>
                  <a:lnTo>
                    <a:pt x="2459228" y="0"/>
                  </a:lnTo>
                  <a:lnTo>
                    <a:pt x="2482578" y="4704"/>
                  </a:lnTo>
                  <a:lnTo>
                    <a:pt x="2501630" y="17541"/>
                  </a:lnTo>
                  <a:lnTo>
                    <a:pt x="2514467" y="36593"/>
                  </a:lnTo>
                  <a:lnTo>
                    <a:pt x="2519172" y="59943"/>
                  </a:lnTo>
                  <a:lnTo>
                    <a:pt x="2519172" y="299719"/>
                  </a:lnTo>
                  <a:lnTo>
                    <a:pt x="2514467" y="323070"/>
                  </a:lnTo>
                  <a:lnTo>
                    <a:pt x="2501630" y="342122"/>
                  </a:lnTo>
                  <a:lnTo>
                    <a:pt x="2482578" y="354959"/>
                  </a:lnTo>
                  <a:lnTo>
                    <a:pt x="2459228" y="359663"/>
                  </a:lnTo>
                  <a:lnTo>
                    <a:pt x="59943" y="359663"/>
                  </a:lnTo>
                  <a:lnTo>
                    <a:pt x="36609" y="354959"/>
                  </a:lnTo>
                  <a:lnTo>
                    <a:pt x="17556" y="342122"/>
                  </a:lnTo>
                  <a:lnTo>
                    <a:pt x="4710" y="323070"/>
                  </a:lnTo>
                  <a:lnTo>
                    <a:pt x="0" y="299719"/>
                  </a:lnTo>
                  <a:lnTo>
                    <a:pt x="0" y="59943"/>
                  </a:lnTo>
                  <a:close/>
                </a:path>
              </a:pathLst>
            </a:custGeom>
            <a:ln w="10794">
              <a:solidFill>
                <a:srgbClr val="01526F"/>
              </a:solidFill>
            </a:ln>
          </p:spPr>
          <p:txBody>
            <a:bodyPr wrap="square" lIns="0" tIns="0" rIns="0" bIns="0" rtlCol="0"/>
            <a:lstStyle/>
            <a:p>
              <a:endParaRPr/>
            </a:p>
          </p:txBody>
        </p:sp>
      </p:grpSp>
      <p:sp>
        <p:nvSpPr>
          <p:cNvPr id="70" name="object 70"/>
          <p:cNvSpPr txBox="1"/>
          <p:nvPr/>
        </p:nvSpPr>
        <p:spPr>
          <a:xfrm>
            <a:off x="492251" y="2926079"/>
            <a:ext cx="3240405" cy="1524000"/>
          </a:xfrm>
          <a:prstGeom prst="rect">
            <a:avLst/>
          </a:prstGeom>
          <a:ln w="12700">
            <a:solidFill>
              <a:srgbClr val="0E466A"/>
            </a:solidFill>
          </a:ln>
        </p:spPr>
        <p:txBody>
          <a:bodyPr vert="horz" wrap="square" lIns="0" tIns="18415" rIns="0" bIns="0" rtlCol="0">
            <a:spAutoFit/>
          </a:bodyPr>
          <a:lstStyle/>
          <a:p>
            <a:pPr>
              <a:lnSpc>
                <a:spcPct val="100000"/>
              </a:lnSpc>
              <a:spcBef>
                <a:spcPts val="145"/>
              </a:spcBef>
            </a:pPr>
            <a:endParaRPr sz="1200">
              <a:latin typeface="Times New Roman"/>
              <a:cs typeface="Times New Roman"/>
            </a:endParaRPr>
          </a:p>
          <a:p>
            <a:pPr marL="12065" algn="ctr">
              <a:lnSpc>
                <a:spcPct val="100000"/>
              </a:lnSpc>
              <a:spcBef>
                <a:spcPts val="5"/>
              </a:spcBef>
            </a:pPr>
            <a:r>
              <a:rPr sz="1200" spc="-20" dirty="0">
                <a:latin typeface="Meiryo UI"/>
                <a:cs typeface="Meiryo UI"/>
              </a:rPr>
              <a:t>コネクタ</a:t>
            </a:r>
            <a:endParaRPr sz="1200">
              <a:latin typeface="Meiryo UI"/>
              <a:cs typeface="Meiryo UI"/>
            </a:endParaRPr>
          </a:p>
          <a:p>
            <a:pPr marL="1176655" marR="1156970" algn="ctr">
              <a:lnSpc>
                <a:spcPts val="3750"/>
              </a:lnSpc>
              <a:spcBef>
                <a:spcPts val="325"/>
              </a:spcBef>
            </a:pPr>
            <a:r>
              <a:rPr sz="1200" spc="-25" dirty="0">
                <a:latin typeface="Meiryo UI"/>
                <a:cs typeface="Meiryo UI"/>
              </a:rPr>
              <a:t>トランスフォーム</a:t>
            </a:r>
            <a:r>
              <a:rPr sz="1200" spc="-20" dirty="0">
                <a:latin typeface="Meiryo UI"/>
                <a:cs typeface="Meiryo UI"/>
              </a:rPr>
              <a:t>アダプタ</a:t>
            </a:r>
            <a:endParaRPr sz="1200">
              <a:latin typeface="Meiryo UI"/>
              <a:cs typeface="Meiryo UI"/>
            </a:endParaRPr>
          </a:p>
        </p:txBody>
      </p:sp>
      <p:graphicFrame>
        <p:nvGraphicFramePr>
          <p:cNvPr id="71" name="object 71"/>
          <p:cNvGraphicFramePr>
            <a:graphicFrameLocks noGrp="1"/>
          </p:cNvGraphicFramePr>
          <p:nvPr/>
        </p:nvGraphicFramePr>
        <p:xfrm>
          <a:off x="304025" y="4693920"/>
          <a:ext cx="3716020" cy="1924685"/>
        </p:xfrm>
        <a:graphic>
          <a:graphicData uri="http://schemas.openxmlformats.org/drawingml/2006/table">
            <a:tbl>
              <a:tblPr firstRow="1" bandRow="1">
                <a:tableStyleId>{2D5ABB26-0587-4C30-8999-92F81FD0307C}</a:tableStyleId>
              </a:tblPr>
              <a:tblGrid>
                <a:gridCol w="1145540">
                  <a:extLst>
                    <a:ext uri="{9D8B030D-6E8A-4147-A177-3AD203B41FA5}">
                      <a16:colId xmlns:a16="http://schemas.microsoft.com/office/drawing/2014/main" val="20000"/>
                    </a:ext>
                  </a:extLst>
                </a:gridCol>
                <a:gridCol w="2570480">
                  <a:extLst>
                    <a:ext uri="{9D8B030D-6E8A-4147-A177-3AD203B41FA5}">
                      <a16:colId xmlns:a16="http://schemas.microsoft.com/office/drawing/2014/main" val="20001"/>
                    </a:ext>
                  </a:extLst>
                </a:gridCol>
              </a:tblGrid>
              <a:tr h="370840">
                <a:tc>
                  <a:txBody>
                    <a:bodyPr/>
                    <a:lstStyle/>
                    <a:p>
                      <a:pPr marL="260985">
                        <a:lnSpc>
                          <a:spcPct val="100000"/>
                        </a:lnSpc>
                        <a:spcBef>
                          <a:spcPts val="745"/>
                        </a:spcBef>
                      </a:pPr>
                      <a:r>
                        <a:rPr sz="1200" b="1" spc="-30" dirty="0">
                          <a:solidFill>
                            <a:srgbClr val="FFFFFF"/>
                          </a:solidFill>
                          <a:latin typeface="Meiryo UI"/>
                          <a:cs typeface="Meiryo UI"/>
                        </a:rPr>
                        <a:t>パッケージ</a:t>
                      </a:r>
                      <a:endParaRPr sz="1200">
                        <a:latin typeface="Meiryo UI"/>
                        <a:cs typeface="Meiryo UI"/>
                      </a:endParaRPr>
                    </a:p>
                  </a:txBody>
                  <a:tcPr marL="0" marR="0" marT="9461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1283C7"/>
                    </a:solidFill>
                  </a:tcPr>
                </a:tc>
                <a:tc>
                  <a:txBody>
                    <a:bodyPr/>
                    <a:lstStyle/>
                    <a:p>
                      <a:pPr marL="1270" algn="ctr">
                        <a:lnSpc>
                          <a:spcPct val="100000"/>
                        </a:lnSpc>
                        <a:spcBef>
                          <a:spcPts val="745"/>
                        </a:spcBef>
                      </a:pPr>
                      <a:r>
                        <a:rPr sz="1200" b="1" spc="-25" dirty="0">
                          <a:solidFill>
                            <a:srgbClr val="FFFFFF"/>
                          </a:solidFill>
                          <a:latin typeface="Meiryo UI"/>
                          <a:cs typeface="Meiryo UI"/>
                        </a:rPr>
                        <a:t>説明</a:t>
                      </a:r>
                      <a:endParaRPr sz="1200">
                        <a:latin typeface="Meiryo UI"/>
                        <a:cs typeface="Meiryo UI"/>
                      </a:endParaRPr>
                    </a:p>
                  </a:txBody>
                  <a:tcPr marL="0" marR="0" marT="9461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1283C7"/>
                    </a:solidFill>
                  </a:tcPr>
                </a:tc>
                <a:extLst>
                  <a:ext uri="{0D108BD9-81ED-4DB2-BD59-A6C34878D82A}">
                    <a16:rowId xmlns:a16="http://schemas.microsoft.com/office/drawing/2014/main" val="10000"/>
                  </a:ext>
                </a:extLst>
              </a:tr>
              <a:tr h="456565">
                <a:tc>
                  <a:txBody>
                    <a:bodyPr/>
                    <a:lstStyle/>
                    <a:p>
                      <a:pPr marL="90805">
                        <a:lnSpc>
                          <a:spcPct val="100000"/>
                        </a:lnSpc>
                        <a:spcBef>
                          <a:spcPts val="1090"/>
                        </a:spcBef>
                      </a:pPr>
                      <a:r>
                        <a:rPr sz="1200" spc="-20" dirty="0">
                          <a:latin typeface="Meiryo UI"/>
                          <a:cs typeface="Meiryo UI"/>
                        </a:rPr>
                        <a:t>コネクタ</a:t>
                      </a:r>
                      <a:endParaRPr sz="1200">
                        <a:latin typeface="Meiryo UI"/>
                        <a:cs typeface="Meiryo UI"/>
                      </a:endParaRPr>
                    </a:p>
                  </a:txBody>
                  <a:tcPr marL="0" marR="0" marT="13843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CD9EB"/>
                    </a:solidFill>
                  </a:tcPr>
                </a:tc>
                <a:tc>
                  <a:txBody>
                    <a:bodyPr/>
                    <a:lstStyle/>
                    <a:p>
                      <a:pPr marL="91440">
                        <a:lnSpc>
                          <a:spcPct val="100000"/>
                        </a:lnSpc>
                        <a:spcBef>
                          <a:spcPts val="370"/>
                        </a:spcBef>
                      </a:pPr>
                      <a:r>
                        <a:rPr sz="1200" spc="-15" dirty="0">
                          <a:latin typeface="Meiryo UI"/>
                          <a:cs typeface="Meiryo UI"/>
                        </a:rPr>
                        <a:t>ユースケースに依存しないデータ交換の</a:t>
                      </a:r>
                      <a:endParaRPr sz="1200">
                        <a:latin typeface="Meiryo UI"/>
                        <a:cs typeface="Meiryo UI"/>
                      </a:endParaRPr>
                    </a:p>
                    <a:p>
                      <a:pPr marL="91440">
                        <a:lnSpc>
                          <a:spcPct val="100000"/>
                        </a:lnSpc>
                      </a:pPr>
                      <a:r>
                        <a:rPr sz="1200" dirty="0">
                          <a:latin typeface="Meiryo UI"/>
                          <a:cs typeface="Meiryo UI"/>
                        </a:rPr>
                        <a:t>I/F</a:t>
                      </a:r>
                      <a:r>
                        <a:rPr sz="1200" spc="20" dirty="0">
                          <a:latin typeface="Meiryo UI"/>
                          <a:cs typeface="Meiryo UI"/>
                        </a:rPr>
                        <a:t> (</a:t>
                      </a:r>
                      <a:r>
                        <a:rPr sz="1200" dirty="0">
                          <a:latin typeface="Meiryo UI"/>
                          <a:cs typeface="Meiryo UI"/>
                        </a:rPr>
                        <a:t>Put/Get</a:t>
                      </a:r>
                      <a:r>
                        <a:rPr sz="1200" spc="-15" dirty="0">
                          <a:latin typeface="Meiryo UI"/>
                          <a:cs typeface="Meiryo UI"/>
                        </a:rPr>
                        <a:t>)を提供する</a:t>
                      </a:r>
                      <a:endParaRPr sz="1200">
                        <a:latin typeface="Meiryo UI"/>
                        <a:cs typeface="Meiryo UI"/>
                      </a:endParaRPr>
                    </a:p>
                  </a:txBody>
                  <a:tcPr marL="0" marR="0" marT="4699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CD9EB"/>
                    </a:solidFill>
                  </a:tcPr>
                </a:tc>
                <a:extLst>
                  <a:ext uri="{0D108BD9-81ED-4DB2-BD59-A6C34878D82A}">
                    <a16:rowId xmlns:a16="http://schemas.microsoft.com/office/drawing/2014/main" val="10001"/>
                  </a:ext>
                </a:extLst>
              </a:tr>
              <a:tr h="640080">
                <a:tc>
                  <a:txBody>
                    <a:bodyPr/>
                    <a:lstStyle/>
                    <a:p>
                      <a:pPr>
                        <a:lnSpc>
                          <a:spcPct val="100000"/>
                        </a:lnSpc>
                        <a:spcBef>
                          <a:spcPts val="430"/>
                        </a:spcBef>
                      </a:pPr>
                      <a:endParaRPr sz="1200">
                        <a:latin typeface="Times New Roman"/>
                        <a:cs typeface="Times New Roman"/>
                      </a:endParaRPr>
                    </a:p>
                    <a:p>
                      <a:pPr marL="90805">
                        <a:lnSpc>
                          <a:spcPct val="100000"/>
                        </a:lnSpc>
                      </a:pPr>
                      <a:r>
                        <a:rPr sz="1200" spc="-15" dirty="0">
                          <a:latin typeface="Meiryo UI"/>
                          <a:cs typeface="Meiryo UI"/>
                        </a:rPr>
                        <a:t>トランスフォーム</a:t>
                      </a:r>
                      <a:endParaRPr sz="1200">
                        <a:latin typeface="Meiryo UI"/>
                        <a:cs typeface="Meiryo UI"/>
                      </a:endParaRPr>
                    </a:p>
                  </a:txBody>
                  <a:tcPr marL="0" marR="0" marT="5461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CF5"/>
                    </a:solidFill>
                  </a:tcPr>
                </a:tc>
                <a:tc>
                  <a:txBody>
                    <a:bodyPr/>
                    <a:lstStyle/>
                    <a:p>
                      <a:pPr marL="91440" marR="97155">
                        <a:lnSpc>
                          <a:spcPct val="100000"/>
                        </a:lnSpc>
                        <a:spcBef>
                          <a:spcPts val="370"/>
                        </a:spcBef>
                      </a:pPr>
                      <a:r>
                        <a:rPr sz="1200" spc="-10" dirty="0">
                          <a:latin typeface="Meiryo UI"/>
                          <a:cs typeface="Meiryo UI"/>
                        </a:rPr>
                        <a:t>ユースケース固有システムや他のデータスペースとの接続に必要なデータ変換等を</a:t>
                      </a:r>
                      <a:r>
                        <a:rPr sz="1200" spc="-5" dirty="0">
                          <a:latin typeface="Meiryo UI"/>
                          <a:cs typeface="Meiryo UI"/>
                        </a:rPr>
                        <a:t>行う</a:t>
                      </a:r>
                      <a:endParaRPr sz="1200">
                        <a:latin typeface="Meiryo UI"/>
                        <a:cs typeface="Meiryo UI"/>
                      </a:endParaRPr>
                    </a:p>
                  </a:txBody>
                  <a:tcPr marL="0" marR="0" marT="4699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CF5"/>
                    </a:solidFill>
                  </a:tcPr>
                </a:tc>
                <a:extLst>
                  <a:ext uri="{0D108BD9-81ED-4DB2-BD59-A6C34878D82A}">
                    <a16:rowId xmlns:a16="http://schemas.microsoft.com/office/drawing/2014/main" val="10002"/>
                  </a:ext>
                </a:extLst>
              </a:tr>
              <a:tr h="457200">
                <a:tc>
                  <a:txBody>
                    <a:bodyPr/>
                    <a:lstStyle/>
                    <a:p>
                      <a:pPr marL="90805">
                        <a:lnSpc>
                          <a:spcPct val="100000"/>
                        </a:lnSpc>
                        <a:spcBef>
                          <a:spcPts val="1090"/>
                        </a:spcBef>
                      </a:pPr>
                      <a:r>
                        <a:rPr sz="1200" spc="-20" dirty="0">
                          <a:latin typeface="Meiryo UI"/>
                          <a:cs typeface="Meiryo UI"/>
                        </a:rPr>
                        <a:t>アダプタ</a:t>
                      </a:r>
                      <a:endParaRPr sz="1200">
                        <a:latin typeface="Meiryo UI"/>
                        <a:cs typeface="Meiryo UI"/>
                      </a:endParaRPr>
                    </a:p>
                  </a:txBody>
                  <a:tcPr marL="0" marR="0" marT="13843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CD9EB"/>
                    </a:solidFill>
                  </a:tcPr>
                </a:tc>
                <a:tc>
                  <a:txBody>
                    <a:bodyPr/>
                    <a:lstStyle/>
                    <a:p>
                      <a:pPr marL="91440">
                        <a:lnSpc>
                          <a:spcPct val="100000"/>
                        </a:lnSpc>
                        <a:spcBef>
                          <a:spcPts val="370"/>
                        </a:spcBef>
                      </a:pPr>
                      <a:r>
                        <a:rPr sz="1200" spc="-20" dirty="0">
                          <a:latin typeface="Meiryo UI"/>
                          <a:cs typeface="Meiryo UI"/>
                        </a:rPr>
                        <a:t>ユースケース固有システムや他のデータ</a:t>
                      </a:r>
                      <a:endParaRPr sz="1200">
                        <a:latin typeface="Meiryo UI"/>
                        <a:cs typeface="Meiryo UI"/>
                      </a:endParaRPr>
                    </a:p>
                    <a:p>
                      <a:pPr marL="91440">
                        <a:lnSpc>
                          <a:spcPct val="100000"/>
                        </a:lnSpc>
                      </a:pPr>
                      <a:r>
                        <a:rPr sz="1200" spc="-20" dirty="0">
                          <a:latin typeface="Meiryo UI"/>
                          <a:cs typeface="Meiryo UI"/>
                        </a:rPr>
                        <a:t>スペースと接続してデータ交換する</a:t>
                      </a:r>
                      <a:endParaRPr sz="1200">
                        <a:latin typeface="Meiryo UI"/>
                        <a:cs typeface="Meiryo UI"/>
                      </a:endParaRPr>
                    </a:p>
                  </a:txBody>
                  <a:tcPr marL="0" marR="0" marT="4699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CD9EB"/>
                    </a:solidFill>
                  </a:tcPr>
                </a:tc>
                <a:extLst>
                  <a:ext uri="{0D108BD9-81ED-4DB2-BD59-A6C34878D82A}">
                    <a16:rowId xmlns:a16="http://schemas.microsoft.com/office/drawing/2014/main" val="10003"/>
                  </a:ext>
                </a:extLst>
              </a:tr>
            </a:tbl>
          </a:graphicData>
        </a:graphic>
      </p:graphicFrame>
      <p:grpSp>
        <p:nvGrpSpPr>
          <p:cNvPr id="72" name="object 72"/>
          <p:cNvGrpSpPr/>
          <p:nvPr/>
        </p:nvGrpSpPr>
        <p:grpSpPr>
          <a:xfrm>
            <a:off x="7554214" y="4068826"/>
            <a:ext cx="1038860" cy="548005"/>
            <a:chOff x="7554214" y="4068826"/>
            <a:chExt cx="1038860" cy="548005"/>
          </a:xfrm>
        </p:grpSpPr>
        <p:sp>
          <p:nvSpPr>
            <p:cNvPr id="73" name="object 73"/>
            <p:cNvSpPr/>
            <p:nvPr/>
          </p:nvSpPr>
          <p:spPr>
            <a:xfrm>
              <a:off x="7560564" y="4075176"/>
              <a:ext cx="323215" cy="535305"/>
            </a:xfrm>
            <a:custGeom>
              <a:avLst/>
              <a:gdLst/>
              <a:ahLst/>
              <a:cxnLst/>
              <a:rect l="l" t="t" r="r" b="b"/>
              <a:pathLst>
                <a:path w="323215" h="535304">
                  <a:moveTo>
                    <a:pt x="242315" y="0"/>
                  </a:moveTo>
                  <a:lnTo>
                    <a:pt x="80771" y="0"/>
                  </a:lnTo>
                  <a:lnTo>
                    <a:pt x="80771" y="303784"/>
                  </a:lnTo>
                  <a:lnTo>
                    <a:pt x="0" y="303784"/>
                  </a:lnTo>
                  <a:lnTo>
                    <a:pt x="161543" y="534924"/>
                  </a:lnTo>
                  <a:lnTo>
                    <a:pt x="323087" y="303784"/>
                  </a:lnTo>
                  <a:lnTo>
                    <a:pt x="242315" y="303784"/>
                  </a:lnTo>
                  <a:lnTo>
                    <a:pt x="242315" y="0"/>
                  </a:lnTo>
                  <a:close/>
                </a:path>
              </a:pathLst>
            </a:custGeom>
            <a:solidFill>
              <a:srgbClr val="F39E9E"/>
            </a:solidFill>
          </p:spPr>
          <p:txBody>
            <a:bodyPr wrap="square" lIns="0" tIns="0" rIns="0" bIns="0" rtlCol="0"/>
            <a:lstStyle/>
            <a:p>
              <a:endParaRPr/>
            </a:p>
          </p:txBody>
        </p:sp>
        <p:sp>
          <p:nvSpPr>
            <p:cNvPr id="74" name="object 74"/>
            <p:cNvSpPr/>
            <p:nvPr/>
          </p:nvSpPr>
          <p:spPr>
            <a:xfrm>
              <a:off x="7560564" y="4075176"/>
              <a:ext cx="323215" cy="535305"/>
            </a:xfrm>
            <a:custGeom>
              <a:avLst/>
              <a:gdLst/>
              <a:ahLst/>
              <a:cxnLst/>
              <a:rect l="l" t="t" r="r" b="b"/>
              <a:pathLst>
                <a:path w="323215" h="535304">
                  <a:moveTo>
                    <a:pt x="0" y="303784"/>
                  </a:moveTo>
                  <a:lnTo>
                    <a:pt x="80771" y="303784"/>
                  </a:lnTo>
                  <a:lnTo>
                    <a:pt x="80771" y="0"/>
                  </a:lnTo>
                  <a:lnTo>
                    <a:pt x="242315" y="0"/>
                  </a:lnTo>
                  <a:lnTo>
                    <a:pt x="242315" y="303784"/>
                  </a:lnTo>
                  <a:lnTo>
                    <a:pt x="323087" y="303784"/>
                  </a:lnTo>
                  <a:lnTo>
                    <a:pt x="161543" y="534924"/>
                  </a:lnTo>
                  <a:lnTo>
                    <a:pt x="0" y="303784"/>
                  </a:lnTo>
                  <a:close/>
                </a:path>
              </a:pathLst>
            </a:custGeom>
            <a:ln w="12700">
              <a:solidFill>
                <a:srgbClr val="000000"/>
              </a:solidFill>
            </a:ln>
          </p:spPr>
          <p:txBody>
            <a:bodyPr wrap="square" lIns="0" tIns="0" rIns="0" bIns="0" rtlCol="0"/>
            <a:lstStyle/>
            <a:p>
              <a:endParaRPr/>
            </a:p>
          </p:txBody>
        </p:sp>
        <p:sp>
          <p:nvSpPr>
            <p:cNvPr id="75" name="object 75"/>
            <p:cNvSpPr/>
            <p:nvPr/>
          </p:nvSpPr>
          <p:spPr>
            <a:xfrm>
              <a:off x="8261604" y="4075176"/>
              <a:ext cx="325120" cy="535305"/>
            </a:xfrm>
            <a:custGeom>
              <a:avLst/>
              <a:gdLst/>
              <a:ahLst/>
              <a:cxnLst/>
              <a:rect l="l" t="t" r="r" b="b"/>
              <a:pathLst>
                <a:path w="325120" h="535304">
                  <a:moveTo>
                    <a:pt x="162305" y="0"/>
                  </a:moveTo>
                  <a:lnTo>
                    <a:pt x="0" y="232156"/>
                  </a:lnTo>
                  <a:lnTo>
                    <a:pt x="81152" y="232156"/>
                  </a:lnTo>
                  <a:lnTo>
                    <a:pt x="81152" y="534924"/>
                  </a:lnTo>
                  <a:lnTo>
                    <a:pt x="243459" y="534924"/>
                  </a:lnTo>
                  <a:lnTo>
                    <a:pt x="243459" y="232156"/>
                  </a:lnTo>
                  <a:lnTo>
                    <a:pt x="324612" y="232156"/>
                  </a:lnTo>
                  <a:lnTo>
                    <a:pt x="162305" y="0"/>
                  </a:lnTo>
                  <a:close/>
                </a:path>
              </a:pathLst>
            </a:custGeom>
            <a:solidFill>
              <a:srgbClr val="F39E9E"/>
            </a:solidFill>
          </p:spPr>
          <p:txBody>
            <a:bodyPr wrap="square" lIns="0" tIns="0" rIns="0" bIns="0" rtlCol="0"/>
            <a:lstStyle/>
            <a:p>
              <a:endParaRPr/>
            </a:p>
          </p:txBody>
        </p:sp>
        <p:sp>
          <p:nvSpPr>
            <p:cNvPr id="76" name="object 76"/>
            <p:cNvSpPr/>
            <p:nvPr/>
          </p:nvSpPr>
          <p:spPr>
            <a:xfrm>
              <a:off x="8261604" y="4075176"/>
              <a:ext cx="325120" cy="535305"/>
            </a:xfrm>
            <a:custGeom>
              <a:avLst/>
              <a:gdLst/>
              <a:ahLst/>
              <a:cxnLst/>
              <a:rect l="l" t="t" r="r" b="b"/>
              <a:pathLst>
                <a:path w="325120" h="535304">
                  <a:moveTo>
                    <a:pt x="324612" y="232156"/>
                  </a:moveTo>
                  <a:lnTo>
                    <a:pt x="243459" y="232156"/>
                  </a:lnTo>
                  <a:lnTo>
                    <a:pt x="243459" y="534924"/>
                  </a:lnTo>
                  <a:lnTo>
                    <a:pt x="81152" y="534924"/>
                  </a:lnTo>
                  <a:lnTo>
                    <a:pt x="81152" y="232156"/>
                  </a:lnTo>
                  <a:lnTo>
                    <a:pt x="0" y="232156"/>
                  </a:lnTo>
                  <a:lnTo>
                    <a:pt x="162305" y="0"/>
                  </a:lnTo>
                  <a:lnTo>
                    <a:pt x="324612" y="232156"/>
                  </a:lnTo>
                  <a:close/>
                </a:path>
              </a:pathLst>
            </a:custGeom>
            <a:ln w="12700">
              <a:solidFill>
                <a:srgbClr val="000000"/>
              </a:solidFill>
            </a:ln>
          </p:spPr>
          <p:txBody>
            <a:bodyPr wrap="square" lIns="0" tIns="0" rIns="0" bIns="0" rtlCol="0"/>
            <a:lstStyle/>
            <a:p>
              <a:endParaRPr/>
            </a:p>
          </p:txBody>
        </p:sp>
      </p:grpSp>
      <p:sp>
        <p:nvSpPr>
          <p:cNvPr id="77" name="object 77"/>
          <p:cNvSpPr txBox="1">
            <a:spLocks noGrp="1"/>
          </p:cNvSpPr>
          <p:nvPr>
            <p:ph type="sldNum" sz="quarter" idx="7"/>
          </p:nvPr>
        </p:nvSpPr>
        <p:spPr>
          <a:xfrm>
            <a:off x="11861418" y="6611742"/>
            <a:ext cx="176529" cy="139700"/>
          </a:xfrm>
          <a:prstGeom prst="rect">
            <a:avLst/>
          </a:prstGeom>
        </p:spPr>
        <p:txBody>
          <a:bodyPr vert="horz" wrap="square" lIns="0" tIns="0" rIns="0" bIns="0" rtlCol="0">
            <a:spAutoFit/>
          </a:bodyPr>
          <a:lstStyle>
            <a:defPPr>
              <a:defRPr kern="0"/>
            </a:defPPr>
            <a:lvl1pPr>
              <a:defRPr sz="800" b="0" i="0">
                <a:solidFill>
                  <a:srgbClr val="A6A6A6"/>
                </a:solidFill>
                <a:latin typeface="Arial"/>
                <a:cs typeface="Arial"/>
              </a:defRPr>
            </a:lvl1pPr>
          </a:lstStyle>
          <a:p>
            <a:pPr marL="12700">
              <a:lnSpc>
                <a:spcPct val="100000"/>
              </a:lnSpc>
              <a:spcBef>
                <a:spcPts val="25"/>
              </a:spcBef>
            </a:pPr>
            <a:fld id="{81D60167-4931-47E6-BA6A-407CBD079E47}" type="slidenum">
              <a:rPr lang="en-US" altLang="ja-JP" spc="-50" smtClean="0"/>
              <a:pPr marL="68580">
                <a:spcBef>
                  <a:spcPts val="25"/>
                </a:spcBef>
              </a:pPr>
              <a:t>18</a:t>
            </a:fld>
            <a:endParaRPr spc="-25" dirty="0"/>
          </a:p>
        </p:txBody>
      </p:sp>
      <p:sp>
        <p:nvSpPr>
          <p:cNvPr id="78" name="object 78"/>
          <p:cNvSpPr txBox="1">
            <a:spLocks noGrp="1"/>
          </p:cNvSpPr>
          <p:nvPr>
            <p:ph type="ftr" sz="quarter" idx="5"/>
          </p:nvPr>
        </p:nvSpPr>
        <p:spPr>
          <a:xfrm>
            <a:off x="10244455" y="6703531"/>
            <a:ext cx="1470025" cy="158115"/>
          </a:xfrm>
          <a:prstGeom prst="rect">
            <a:avLst/>
          </a:prstGeom>
        </p:spPr>
        <p:txBody>
          <a:bodyPr vert="horz" wrap="square" lIns="0" tIns="0" rIns="0" bIns="0" rtlCol="0">
            <a:spAutoFit/>
          </a:bodyPr>
          <a:lstStyle>
            <a:defPPr>
              <a:defRPr kern="0"/>
            </a:defPPr>
            <a:lvl1pPr>
              <a:defRPr sz="800" b="0" i="0">
                <a:solidFill>
                  <a:srgbClr val="A4A4A4"/>
                </a:solidFill>
                <a:latin typeface="メイリオ"/>
                <a:cs typeface="メイリオ"/>
              </a:defRPr>
            </a:lvl1pPr>
          </a:lstStyle>
          <a:p>
            <a:pPr marL="12700">
              <a:lnSpc>
                <a:spcPct val="100000"/>
              </a:lnSpc>
              <a:spcBef>
                <a:spcPts val="150"/>
              </a:spcBef>
            </a:pPr>
            <a:r>
              <a:rPr lang="en-US"/>
              <a:t>Copyright</a:t>
            </a:r>
            <a:r>
              <a:rPr lang="en-US" spc="-50"/>
              <a:t> </a:t>
            </a:r>
            <a:r>
              <a:rPr lang="en-US"/>
              <a:t>©</a:t>
            </a:r>
            <a:r>
              <a:rPr lang="en-US" spc="260"/>
              <a:t> </a:t>
            </a:r>
            <a:r>
              <a:rPr lang="en-US"/>
              <a:t>2024</a:t>
            </a:r>
            <a:r>
              <a:rPr lang="en-US" spc="-10"/>
              <a:t> METI/IPA</a:t>
            </a:r>
            <a:endParaRPr spc="-1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2811716" y="3261296"/>
            <a:ext cx="2252345" cy="3251200"/>
            <a:chOff x="2811716" y="3261296"/>
            <a:chExt cx="2252345" cy="3251200"/>
          </a:xfrm>
        </p:grpSpPr>
        <p:sp>
          <p:nvSpPr>
            <p:cNvPr id="3" name="object 3"/>
            <p:cNvSpPr/>
            <p:nvPr/>
          </p:nvSpPr>
          <p:spPr>
            <a:xfrm>
              <a:off x="4674235" y="3860546"/>
              <a:ext cx="389890" cy="1555750"/>
            </a:xfrm>
            <a:custGeom>
              <a:avLst/>
              <a:gdLst/>
              <a:ahLst/>
              <a:cxnLst/>
              <a:rect l="l" t="t" r="r" b="b"/>
              <a:pathLst>
                <a:path w="389889" h="1555750">
                  <a:moveTo>
                    <a:pt x="389509" y="1503172"/>
                  </a:moveTo>
                  <a:lnTo>
                    <a:pt x="374205" y="1466088"/>
                  </a:lnTo>
                  <a:lnTo>
                    <a:pt x="337185" y="1450721"/>
                  </a:lnTo>
                  <a:lnTo>
                    <a:pt x="316763" y="1454848"/>
                  </a:lnTo>
                  <a:lnTo>
                    <a:pt x="300101" y="1466088"/>
                  </a:lnTo>
                  <a:lnTo>
                    <a:pt x="288848" y="1482763"/>
                  </a:lnTo>
                  <a:lnTo>
                    <a:pt x="288264" y="1485646"/>
                  </a:lnTo>
                  <a:lnTo>
                    <a:pt x="101244" y="1485646"/>
                  </a:lnTo>
                  <a:lnTo>
                    <a:pt x="100660" y="1482763"/>
                  </a:lnTo>
                  <a:lnTo>
                    <a:pt x="89458" y="1466088"/>
                  </a:lnTo>
                  <a:lnTo>
                    <a:pt x="72834" y="1454848"/>
                  </a:lnTo>
                  <a:lnTo>
                    <a:pt x="52451" y="1450721"/>
                  </a:lnTo>
                  <a:lnTo>
                    <a:pt x="32029" y="1454848"/>
                  </a:lnTo>
                  <a:lnTo>
                    <a:pt x="15367" y="1466088"/>
                  </a:lnTo>
                  <a:lnTo>
                    <a:pt x="4114" y="1482763"/>
                  </a:lnTo>
                  <a:lnTo>
                    <a:pt x="0" y="1503172"/>
                  </a:lnTo>
                  <a:lnTo>
                    <a:pt x="4114" y="1523568"/>
                  </a:lnTo>
                  <a:lnTo>
                    <a:pt x="15367" y="1540205"/>
                  </a:lnTo>
                  <a:lnTo>
                    <a:pt x="32029" y="1551393"/>
                  </a:lnTo>
                  <a:lnTo>
                    <a:pt x="52451" y="1555496"/>
                  </a:lnTo>
                  <a:lnTo>
                    <a:pt x="72834" y="1551393"/>
                  </a:lnTo>
                  <a:lnTo>
                    <a:pt x="89471" y="1540205"/>
                  </a:lnTo>
                  <a:lnTo>
                    <a:pt x="100660" y="1523568"/>
                  </a:lnTo>
                  <a:lnTo>
                    <a:pt x="101269" y="1520571"/>
                  </a:lnTo>
                  <a:lnTo>
                    <a:pt x="288239" y="1520571"/>
                  </a:lnTo>
                  <a:lnTo>
                    <a:pt x="288848" y="1523568"/>
                  </a:lnTo>
                  <a:lnTo>
                    <a:pt x="300101" y="1540205"/>
                  </a:lnTo>
                  <a:lnTo>
                    <a:pt x="316763" y="1551393"/>
                  </a:lnTo>
                  <a:lnTo>
                    <a:pt x="337185" y="1555496"/>
                  </a:lnTo>
                  <a:lnTo>
                    <a:pt x="357568" y="1551393"/>
                  </a:lnTo>
                  <a:lnTo>
                    <a:pt x="374205" y="1540205"/>
                  </a:lnTo>
                  <a:lnTo>
                    <a:pt x="385394" y="1523568"/>
                  </a:lnTo>
                  <a:lnTo>
                    <a:pt x="386003" y="1520571"/>
                  </a:lnTo>
                  <a:lnTo>
                    <a:pt x="389509" y="1503172"/>
                  </a:lnTo>
                  <a:close/>
                </a:path>
                <a:path w="389889" h="1555750">
                  <a:moveTo>
                    <a:pt x="389509" y="60833"/>
                  </a:moveTo>
                  <a:lnTo>
                    <a:pt x="375119" y="23406"/>
                  </a:lnTo>
                  <a:lnTo>
                    <a:pt x="338455" y="7112"/>
                  </a:lnTo>
                  <a:lnTo>
                    <a:pt x="317944" y="10756"/>
                  </a:lnTo>
                  <a:lnTo>
                    <a:pt x="301015" y="21551"/>
                  </a:lnTo>
                  <a:lnTo>
                    <a:pt x="289369" y="37884"/>
                  </a:lnTo>
                  <a:lnTo>
                    <a:pt x="288810" y="40335"/>
                  </a:lnTo>
                  <a:lnTo>
                    <a:pt x="288696" y="40817"/>
                  </a:lnTo>
                  <a:lnTo>
                    <a:pt x="101714" y="36156"/>
                  </a:lnTo>
                  <a:lnTo>
                    <a:pt x="101498" y="34925"/>
                  </a:lnTo>
                  <a:lnTo>
                    <a:pt x="101180" y="33147"/>
                  </a:lnTo>
                  <a:lnTo>
                    <a:pt x="90385" y="16230"/>
                  </a:lnTo>
                  <a:lnTo>
                    <a:pt x="74015" y="4597"/>
                  </a:lnTo>
                  <a:lnTo>
                    <a:pt x="53721" y="0"/>
                  </a:lnTo>
                  <a:lnTo>
                    <a:pt x="33261" y="3594"/>
                  </a:lnTo>
                  <a:lnTo>
                    <a:pt x="16344" y="14389"/>
                  </a:lnTo>
                  <a:lnTo>
                    <a:pt x="4711" y="30759"/>
                  </a:lnTo>
                  <a:lnTo>
                    <a:pt x="127" y="51054"/>
                  </a:lnTo>
                  <a:lnTo>
                    <a:pt x="3606" y="70967"/>
                  </a:lnTo>
                  <a:lnTo>
                    <a:pt x="3708" y="71501"/>
                  </a:lnTo>
                  <a:lnTo>
                    <a:pt x="14503" y="88430"/>
                  </a:lnTo>
                  <a:lnTo>
                    <a:pt x="30873" y="100063"/>
                  </a:lnTo>
                  <a:lnTo>
                    <a:pt x="51181" y="104648"/>
                  </a:lnTo>
                  <a:lnTo>
                    <a:pt x="71628" y="101066"/>
                  </a:lnTo>
                  <a:lnTo>
                    <a:pt x="88544" y="90271"/>
                  </a:lnTo>
                  <a:lnTo>
                    <a:pt x="100177" y="73901"/>
                  </a:lnTo>
                  <a:lnTo>
                    <a:pt x="100723" y="71501"/>
                  </a:lnTo>
                  <a:lnTo>
                    <a:pt x="100838" y="70967"/>
                  </a:lnTo>
                  <a:lnTo>
                    <a:pt x="287858" y="75730"/>
                  </a:lnTo>
                  <a:lnTo>
                    <a:pt x="288378" y="78676"/>
                  </a:lnTo>
                  <a:lnTo>
                    <a:pt x="299212" y="95605"/>
                  </a:lnTo>
                  <a:lnTo>
                    <a:pt x="315556" y="107251"/>
                  </a:lnTo>
                  <a:lnTo>
                    <a:pt x="335788" y="111887"/>
                  </a:lnTo>
                  <a:lnTo>
                    <a:pt x="356285" y="108305"/>
                  </a:lnTo>
                  <a:lnTo>
                    <a:pt x="373214" y="97510"/>
                  </a:lnTo>
                  <a:lnTo>
                    <a:pt x="384860" y="81140"/>
                  </a:lnTo>
                  <a:lnTo>
                    <a:pt x="385813" y="76962"/>
                  </a:lnTo>
                  <a:lnTo>
                    <a:pt x="389509" y="60833"/>
                  </a:lnTo>
                  <a:close/>
                </a:path>
              </a:pathLst>
            </a:custGeom>
            <a:solidFill>
              <a:srgbClr val="C55A11"/>
            </a:solidFill>
          </p:spPr>
          <p:txBody>
            <a:bodyPr wrap="square" lIns="0" tIns="0" rIns="0" bIns="0" rtlCol="0"/>
            <a:lstStyle/>
            <a:p>
              <a:endParaRPr/>
            </a:p>
          </p:txBody>
        </p:sp>
        <p:sp>
          <p:nvSpPr>
            <p:cNvPr id="4" name="object 4"/>
            <p:cNvSpPr/>
            <p:nvPr/>
          </p:nvSpPr>
          <p:spPr>
            <a:xfrm>
              <a:off x="2817114" y="3266694"/>
              <a:ext cx="935990" cy="3240405"/>
            </a:xfrm>
            <a:custGeom>
              <a:avLst/>
              <a:gdLst/>
              <a:ahLst/>
              <a:cxnLst/>
              <a:rect l="l" t="t" r="r" b="b"/>
              <a:pathLst>
                <a:path w="935989" h="3240404">
                  <a:moveTo>
                    <a:pt x="935736" y="0"/>
                  </a:moveTo>
                  <a:lnTo>
                    <a:pt x="0" y="0"/>
                  </a:lnTo>
                  <a:lnTo>
                    <a:pt x="0" y="3240024"/>
                  </a:lnTo>
                  <a:lnTo>
                    <a:pt x="935736" y="3240024"/>
                  </a:lnTo>
                  <a:lnTo>
                    <a:pt x="935736" y="0"/>
                  </a:lnTo>
                  <a:close/>
                </a:path>
              </a:pathLst>
            </a:custGeom>
            <a:solidFill>
              <a:srgbClr val="01526F"/>
            </a:solidFill>
          </p:spPr>
          <p:txBody>
            <a:bodyPr wrap="square" lIns="0" tIns="0" rIns="0" bIns="0" rtlCol="0"/>
            <a:lstStyle/>
            <a:p>
              <a:endParaRPr/>
            </a:p>
          </p:txBody>
        </p:sp>
        <p:sp>
          <p:nvSpPr>
            <p:cNvPr id="5" name="object 5"/>
            <p:cNvSpPr/>
            <p:nvPr/>
          </p:nvSpPr>
          <p:spPr>
            <a:xfrm>
              <a:off x="2817114" y="3266694"/>
              <a:ext cx="935990" cy="3240405"/>
            </a:xfrm>
            <a:custGeom>
              <a:avLst/>
              <a:gdLst/>
              <a:ahLst/>
              <a:cxnLst/>
              <a:rect l="l" t="t" r="r" b="b"/>
              <a:pathLst>
                <a:path w="935989" h="3240404">
                  <a:moveTo>
                    <a:pt x="0" y="3240024"/>
                  </a:moveTo>
                  <a:lnTo>
                    <a:pt x="935736" y="3240024"/>
                  </a:lnTo>
                  <a:lnTo>
                    <a:pt x="935736" y="0"/>
                  </a:lnTo>
                  <a:lnTo>
                    <a:pt x="0" y="0"/>
                  </a:lnTo>
                  <a:lnTo>
                    <a:pt x="0" y="3240024"/>
                  </a:lnTo>
                  <a:close/>
                </a:path>
              </a:pathLst>
            </a:custGeom>
            <a:ln w="10795">
              <a:solidFill>
                <a:srgbClr val="01526F"/>
              </a:solidFill>
            </a:ln>
          </p:spPr>
          <p:txBody>
            <a:bodyPr wrap="square" lIns="0" tIns="0" rIns="0" bIns="0" rtlCol="0"/>
            <a:lstStyle/>
            <a:p>
              <a:endParaRPr/>
            </a:p>
          </p:txBody>
        </p:sp>
      </p:grpSp>
      <p:sp>
        <p:nvSpPr>
          <p:cNvPr id="6" name="object 6"/>
          <p:cNvSpPr txBox="1"/>
          <p:nvPr/>
        </p:nvSpPr>
        <p:spPr>
          <a:xfrm>
            <a:off x="336804" y="844296"/>
            <a:ext cx="11518900" cy="672465"/>
          </a:xfrm>
          <a:prstGeom prst="rect">
            <a:avLst/>
          </a:prstGeom>
          <a:solidFill>
            <a:srgbClr val="EAF5FB"/>
          </a:solidFill>
        </p:spPr>
        <p:txBody>
          <a:bodyPr vert="horz" wrap="square" lIns="0" tIns="85090" rIns="0" bIns="0" rtlCol="0">
            <a:spAutoFit/>
          </a:bodyPr>
          <a:lstStyle/>
          <a:p>
            <a:pPr marL="90805" marR="175260">
              <a:lnSpc>
                <a:spcPct val="104400"/>
              </a:lnSpc>
              <a:spcBef>
                <a:spcPts val="670"/>
              </a:spcBef>
            </a:pPr>
            <a:r>
              <a:rPr sz="1600" spc="-25" dirty="0">
                <a:latin typeface="Meiryo UI"/>
                <a:cs typeface="Meiryo UI"/>
              </a:rPr>
              <a:t>サプライチェーンデータ連携基盤は、アプリケーション、ユーザ認証システム、データ流通システム、蓄電池のトレーサビリティ管理システムの、それぞ</a:t>
            </a:r>
            <a:r>
              <a:rPr sz="1600" spc="-20" dirty="0">
                <a:latin typeface="Meiryo UI"/>
                <a:cs typeface="Meiryo UI"/>
              </a:rPr>
              <a:t>れのシステムが疎結合することで、サプライチェーン上のデータ連携を実現するアーキテクチャとする。</a:t>
            </a:r>
            <a:endParaRPr sz="1600">
              <a:latin typeface="Meiryo UI"/>
              <a:cs typeface="Meiryo UI"/>
            </a:endParaRPr>
          </a:p>
        </p:txBody>
      </p:sp>
      <p:sp>
        <p:nvSpPr>
          <p:cNvPr id="7" name="object 7"/>
          <p:cNvSpPr txBox="1">
            <a:spLocks noGrp="1"/>
          </p:cNvSpPr>
          <p:nvPr>
            <p:ph type="title"/>
          </p:nvPr>
        </p:nvSpPr>
        <p:spPr>
          <a:xfrm>
            <a:off x="608457" y="217581"/>
            <a:ext cx="10515600" cy="382156"/>
          </a:xfrm>
          <a:prstGeom prst="rect">
            <a:avLst/>
          </a:prstGeom>
        </p:spPr>
        <p:txBody>
          <a:bodyPr vert="horz" wrap="square" lIns="0" tIns="12700" rIns="0" bIns="0" rtlCol="0">
            <a:spAutoFit/>
          </a:bodyPr>
          <a:lstStyle/>
          <a:p>
            <a:pPr marL="12700">
              <a:lnSpc>
                <a:spcPct val="100000"/>
              </a:lnSpc>
              <a:spcBef>
                <a:spcPts val="100"/>
              </a:spcBef>
            </a:pPr>
            <a:r>
              <a:rPr sz="2400" b="1" dirty="0"/>
              <a:t>データ連携基盤のシステムアーキテクチャ（蓄電池・自動車業界</a:t>
            </a:r>
            <a:r>
              <a:rPr sz="2400" b="1" spc="-50" dirty="0"/>
              <a:t>）</a:t>
            </a:r>
            <a:endParaRPr sz="2400" b="1" dirty="0"/>
          </a:p>
        </p:txBody>
      </p:sp>
      <p:sp>
        <p:nvSpPr>
          <p:cNvPr id="8" name="object 8"/>
          <p:cNvSpPr txBox="1"/>
          <p:nvPr/>
        </p:nvSpPr>
        <p:spPr>
          <a:xfrm>
            <a:off x="9120631" y="1700022"/>
            <a:ext cx="757555" cy="193675"/>
          </a:xfrm>
          <a:prstGeom prst="rect">
            <a:avLst/>
          </a:prstGeom>
        </p:spPr>
        <p:txBody>
          <a:bodyPr vert="horz" wrap="square" lIns="0" tIns="13335" rIns="0" bIns="0" rtlCol="0">
            <a:spAutoFit/>
          </a:bodyPr>
          <a:lstStyle/>
          <a:p>
            <a:pPr marL="12700">
              <a:lnSpc>
                <a:spcPct val="100000"/>
              </a:lnSpc>
              <a:spcBef>
                <a:spcPts val="105"/>
              </a:spcBef>
            </a:pPr>
            <a:r>
              <a:rPr sz="1100" b="1" spc="-5" dirty="0">
                <a:solidFill>
                  <a:srgbClr val="1A1A1A"/>
                </a:solidFill>
                <a:latin typeface="Meiryo UI"/>
                <a:cs typeface="Meiryo UI"/>
              </a:rPr>
              <a:t>ユーザ企業</a:t>
            </a:r>
            <a:r>
              <a:rPr sz="1100" b="1" spc="-50" dirty="0">
                <a:solidFill>
                  <a:srgbClr val="1A1A1A"/>
                </a:solidFill>
                <a:latin typeface="Meiryo UI"/>
                <a:cs typeface="Meiryo UI"/>
              </a:rPr>
              <a:t>C</a:t>
            </a:r>
            <a:endParaRPr sz="1100">
              <a:latin typeface="Meiryo UI"/>
              <a:cs typeface="Meiryo UI"/>
            </a:endParaRPr>
          </a:p>
        </p:txBody>
      </p:sp>
      <p:sp>
        <p:nvSpPr>
          <p:cNvPr id="9" name="object 9"/>
          <p:cNvSpPr txBox="1"/>
          <p:nvPr/>
        </p:nvSpPr>
        <p:spPr>
          <a:xfrm>
            <a:off x="2995041" y="3299205"/>
            <a:ext cx="578485" cy="177800"/>
          </a:xfrm>
          <a:prstGeom prst="rect">
            <a:avLst/>
          </a:prstGeom>
        </p:spPr>
        <p:txBody>
          <a:bodyPr vert="horz" wrap="square" lIns="0" tIns="12065" rIns="0" bIns="0" rtlCol="0">
            <a:spAutoFit/>
          </a:bodyPr>
          <a:lstStyle/>
          <a:p>
            <a:pPr marL="12700">
              <a:lnSpc>
                <a:spcPct val="100000"/>
              </a:lnSpc>
              <a:spcBef>
                <a:spcPts val="95"/>
              </a:spcBef>
            </a:pPr>
            <a:r>
              <a:rPr sz="1000" spc="-30" dirty="0">
                <a:solidFill>
                  <a:srgbClr val="FFFFFF"/>
                </a:solidFill>
                <a:latin typeface="Meiryo UI"/>
                <a:cs typeface="Meiryo UI"/>
              </a:rPr>
              <a:t>共通ツール</a:t>
            </a:r>
            <a:endParaRPr sz="1000">
              <a:latin typeface="Meiryo UI"/>
              <a:cs typeface="Meiryo UI"/>
            </a:endParaRPr>
          </a:p>
        </p:txBody>
      </p:sp>
      <p:sp>
        <p:nvSpPr>
          <p:cNvPr id="10" name="object 10"/>
          <p:cNvSpPr txBox="1"/>
          <p:nvPr/>
        </p:nvSpPr>
        <p:spPr>
          <a:xfrm>
            <a:off x="5370703" y="1696338"/>
            <a:ext cx="2651125" cy="193675"/>
          </a:xfrm>
          <a:prstGeom prst="rect">
            <a:avLst/>
          </a:prstGeom>
        </p:spPr>
        <p:txBody>
          <a:bodyPr vert="horz" wrap="square" lIns="0" tIns="13335" rIns="0" bIns="0" rtlCol="0">
            <a:spAutoFit/>
          </a:bodyPr>
          <a:lstStyle/>
          <a:p>
            <a:pPr marL="12700">
              <a:lnSpc>
                <a:spcPct val="100000"/>
              </a:lnSpc>
              <a:spcBef>
                <a:spcPts val="105"/>
              </a:spcBef>
              <a:tabLst>
                <a:tab pos="1899920" algn="l"/>
              </a:tabLst>
            </a:pPr>
            <a:r>
              <a:rPr sz="1100" b="1" spc="-10" dirty="0">
                <a:solidFill>
                  <a:srgbClr val="1A1A1A"/>
                </a:solidFill>
                <a:latin typeface="Meiryo UI"/>
                <a:cs typeface="Meiryo UI"/>
              </a:rPr>
              <a:t>ユー</a:t>
            </a:r>
            <a:r>
              <a:rPr sz="1100" b="1" dirty="0">
                <a:solidFill>
                  <a:srgbClr val="1A1A1A"/>
                </a:solidFill>
                <a:latin typeface="Meiryo UI"/>
                <a:cs typeface="Meiryo UI"/>
              </a:rPr>
              <a:t>ザ企</a:t>
            </a:r>
            <a:r>
              <a:rPr sz="1100" b="1" spc="-10" dirty="0">
                <a:solidFill>
                  <a:srgbClr val="1A1A1A"/>
                </a:solidFill>
                <a:latin typeface="Meiryo UI"/>
                <a:cs typeface="Meiryo UI"/>
              </a:rPr>
              <a:t>業</a:t>
            </a:r>
            <a:r>
              <a:rPr sz="1100" b="1" spc="-50" dirty="0">
                <a:solidFill>
                  <a:srgbClr val="1A1A1A"/>
                </a:solidFill>
                <a:latin typeface="Meiryo UI"/>
                <a:cs typeface="Meiryo UI"/>
              </a:rPr>
              <a:t>A</a:t>
            </a:r>
            <a:r>
              <a:rPr sz="1100" b="1" dirty="0">
                <a:solidFill>
                  <a:srgbClr val="1A1A1A"/>
                </a:solidFill>
                <a:latin typeface="Meiryo UI"/>
                <a:cs typeface="Meiryo UI"/>
              </a:rPr>
              <a:t>	</a:t>
            </a:r>
            <a:r>
              <a:rPr sz="1100" b="1" spc="-10" dirty="0">
                <a:solidFill>
                  <a:srgbClr val="1A1A1A"/>
                </a:solidFill>
                <a:latin typeface="Meiryo UI"/>
                <a:cs typeface="Meiryo UI"/>
              </a:rPr>
              <a:t>ユ</a:t>
            </a:r>
            <a:r>
              <a:rPr sz="1100" b="1" dirty="0">
                <a:solidFill>
                  <a:srgbClr val="1A1A1A"/>
                </a:solidFill>
                <a:latin typeface="Meiryo UI"/>
                <a:cs typeface="Meiryo UI"/>
              </a:rPr>
              <a:t>ーザ企業</a:t>
            </a:r>
            <a:r>
              <a:rPr sz="1100" b="1" spc="-50" dirty="0">
                <a:solidFill>
                  <a:srgbClr val="1A1A1A"/>
                </a:solidFill>
                <a:latin typeface="Meiryo UI"/>
                <a:cs typeface="Meiryo UI"/>
              </a:rPr>
              <a:t>B</a:t>
            </a:r>
            <a:endParaRPr sz="1100">
              <a:latin typeface="Meiryo UI"/>
              <a:cs typeface="Meiryo UI"/>
            </a:endParaRPr>
          </a:p>
        </p:txBody>
      </p:sp>
      <p:grpSp>
        <p:nvGrpSpPr>
          <p:cNvPr id="11" name="object 11"/>
          <p:cNvGrpSpPr/>
          <p:nvPr/>
        </p:nvGrpSpPr>
        <p:grpSpPr>
          <a:xfrm>
            <a:off x="5006276" y="1923224"/>
            <a:ext cx="1450975" cy="344805"/>
            <a:chOff x="5006276" y="1923224"/>
            <a:chExt cx="1450975" cy="344805"/>
          </a:xfrm>
        </p:grpSpPr>
        <p:sp>
          <p:nvSpPr>
            <p:cNvPr id="12" name="object 12"/>
            <p:cNvSpPr/>
            <p:nvPr/>
          </p:nvSpPr>
          <p:spPr>
            <a:xfrm>
              <a:off x="5011674" y="1928621"/>
              <a:ext cx="1440180" cy="334010"/>
            </a:xfrm>
            <a:custGeom>
              <a:avLst/>
              <a:gdLst/>
              <a:ahLst/>
              <a:cxnLst/>
              <a:rect l="l" t="t" r="r" b="b"/>
              <a:pathLst>
                <a:path w="1440179" h="334010">
                  <a:moveTo>
                    <a:pt x="1440179" y="0"/>
                  </a:moveTo>
                  <a:lnTo>
                    <a:pt x="0" y="0"/>
                  </a:lnTo>
                  <a:lnTo>
                    <a:pt x="0" y="333755"/>
                  </a:lnTo>
                  <a:lnTo>
                    <a:pt x="1440179" y="333755"/>
                  </a:lnTo>
                  <a:lnTo>
                    <a:pt x="1440179" y="0"/>
                  </a:lnTo>
                  <a:close/>
                </a:path>
              </a:pathLst>
            </a:custGeom>
            <a:solidFill>
              <a:srgbClr val="7E7E7E"/>
            </a:solidFill>
          </p:spPr>
          <p:txBody>
            <a:bodyPr wrap="square" lIns="0" tIns="0" rIns="0" bIns="0" rtlCol="0"/>
            <a:lstStyle/>
            <a:p>
              <a:endParaRPr/>
            </a:p>
          </p:txBody>
        </p:sp>
        <p:sp>
          <p:nvSpPr>
            <p:cNvPr id="13" name="object 13"/>
            <p:cNvSpPr/>
            <p:nvPr/>
          </p:nvSpPr>
          <p:spPr>
            <a:xfrm>
              <a:off x="5011674" y="1928621"/>
              <a:ext cx="1440180" cy="334010"/>
            </a:xfrm>
            <a:custGeom>
              <a:avLst/>
              <a:gdLst/>
              <a:ahLst/>
              <a:cxnLst/>
              <a:rect l="l" t="t" r="r" b="b"/>
              <a:pathLst>
                <a:path w="1440179" h="334010">
                  <a:moveTo>
                    <a:pt x="0" y="333755"/>
                  </a:moveTo>
                  <a:lnTo>
                    <a:pt x="1440179" y="333755"/>
                  </a:lnTo>
                  <a:lnTo>
                    <a:pt x="1440179" y="0"/>
                  </a:lnTo>
                  <a:lnTo>
                    <a:pt x="0" y="0"/>
                  </a:lnTo>
                  <a:lnTo>
                    <a:pt x="0" y="333755"/>
                  </a:lnTo>
                  <a:close/>
                </a:path>
              </a:pathLst>
            </a:custGeom>
            <a:ln w="10795">
              <a:solidFill>
                <a:srgbClr val="7E7E7E"/>
              </a:solidFill>
            </a:ln>
          </p:spPr>
          <p:txBody>
            <a:bodyPr wrap="square" lIns="0" tIns="0" rIns="0" bIns="0" rtlCol="0"/>
            <a:lstStyle/>
            <a:p>
              <a:endParaRPr/>
            </a:p>
          </p:txBody>
        </p:sp>
      </p:grpSp>
      <p:sp>
        <p:nvSpPr>
          <p:cNvPr id="14" name="object 14"/>
          <p:cNvSpPr txBox="1"/>
          <p:nvPr/>
        </p:nvSpPr>
        <p:spPr>
          <a:xfrm>
            <a:off x="5052440" y="1929841"/>
            <a:ext cx="1358900" cy="330200"/>
          </a:xfrm>
          <a:prstGeom prst="rect">
            <a:avLst/>
          </a:prstGeom>
        </p:spPr>
        <p:txBody>
          <a:bodyPr vert="horz" wrap="square" lIns="0" tIns="12065" rIns="0" bIns="0" rtlCol="0">
            <a:spAutoFit/>
          </a:bodyPr>
          <a:lstStyle/>
          <a:p>
            <a:pPr algn="ctr">
              <a:lnSpc>
                <a:spcPct val="100000"/>
              </a:lnSpc>
              <a:spcBef>
                <a:spcPts val="95"/>
              </a:spcBef>
            </a:pPr>
            <a:r>
              <a:rPr sz="1000" dirty="0">
                <a:solidFill>
                  <a:srgbClr val="FFFFFF"/>
                </a:solidFill>
                <a:latin typeface="Meiryo UI"/>
                <a:cs typeface="Meiryo UI"/>
              </a:rPr>
              <a:t>ユーザシステム</a:t>
            </a:r>
            <a:r>
              <a:rPr sz="1000" spc="-10" dirty="0">
                <a:solidFill>
                  <a:srgbClr val="FFFFFF"/>
                </a:solidFill>
                <a:latin typeface="Meiryo UI"/>
                <a:cs typeface="Meiryo UI"/>
              </a:rPr>
              <a:t>（ERP</a:t>
            </a:r>
            <a:r>
              <a:rPr sz="1000" spc="-15" dirty="0">
                <a:solidFill>
                  <a:srgbClr val="FFFFFF"/>
                </a:solidFill>
                <a:latin typeface="Meiryo UI"/>
                <a:cs typeface="Meiryo UI"/>
              </a:rPr>
              <a:t>等</a:t>
            </a:r>
            <a:r>
              <a:rPr sz="1000" spc="-50" dirty="0">
                <a:solidFill>
                  <a:srgbClr val="FFFFFF"/>
                </a:solidFill>
                <a:latin typeface="Meiryo UI"/>
                <a:cs typeface="Meiryo UI"/>
              </a:rPr>
              <a:t>）</a:t>
            </a:r>
            <a:endParaRPr sz="1000">
              <a:latin typeface="Meiryo UI"/>
              <a:cs typeface="Meiryo UI"/>
            </a:endParaRPr>
          </a:p>
          <a:p>
            <a:pPr algn="ctr">
              <a:lnSpc>
                <a:spcPct val="100000"/>
              </a:lnSpc>
              <a:spcBef>
                <a:spcPts val="5"/>
              </a:spcBef>
            </a:pPr>
            <a:r>
              <a:rPr sz="1000" spc="-20" dirty="0">
                <a:solidFill>
                  <a:srgbClr val="FFFFFF"/>
                </a:solidFill>
                <a:latin typeface="Meiryo UI"/>
                <a:cs typeface="Meiryo UI"/>
              </a:rPr>
              <a:t>又は都度出力</a:t>
            </a:r>
            <a:endParaRPr sz="1000">
              <a:latin typeface="Meiryo UI"/>
              <a:cs typeface="Meiryo UI"/>
            </a:endParaRPr>
          </a:p>
        </p:txBody>
      </p:sp>
      <p:sp>
        <p:nvSpPr>
          <p:cNvPr id="15" name="object 15"/>
          <p:cNvSpPr txBox="1"/>
          <p:nvPr/>
        </p:nvSpPr>
        <p:spPr>
          <a:xfrm>
            <a:off x="2846768" y="3840416"/>
            <a:ext cx="875030" cy="299085"/>
          </a:xfrm>
          <a:prstGeom prst="rect">
            <a:avLst/>
          </a:prstGeom>
          <a:solidFill>
            <a:srgbClr val="FFFFFF"/>
          </a:solidFill>
        </p:spPr>
        <p:txBody>
          <a:bodyPr vert="horz" wrap="square" lIns="0" tIns="12700" rIns="0" bIns="0" rtlCol="0">
            <a:spAutoFit/>
          </a:bodyPr>
          <a:lstStyle/>
          <a:p>
            <a:pPr marL="150495" marR="144780" indent="59055">
              <a:lnSpc>
                <a:spcPct val="100000"/>
              </a:lnSpc>
              <a:spcBef>
                <a:spcPts val="100"/>
              </a:spcBef>
            </a:pPr>
            <a:r>
              <a:rPr sz="900" dirty="0">
                <a:latin typeface="Meiryo UI"/>
                <a:cs typeface="Meiryo UI"/>
              </a:rPr>
              <a:t>CFP</a:t>
            </a:r>
            <a:r>
              <a:rPr sz="900" spc="-20" dirty="0">
                <a:latin typeface="Meiryo UI"/>
                <a:cs typeface="Meiryo UI"/>
              </a:rPr>
              <a:t>アプリ</a:t>
            </a:r>
            <a:r>
              <a:rPr sz="900" spc="-10" dirty="0">
                <a:latin typeface="Meiryo UI"/>
                <a:cs typeface="Meiryo UI"/>
              </a:rPr>
              <a:t>参考実装例</a:t>
            </a:r>
            <a:endParaRPr sz="900">
              <a:latin typeface="Meiryo UI"/>
              <a:cs typeface="Meiryo UI"/>
            </a:endParaRPr>
          </a:p>
        </p:txBody>
      </p:sp>
      <p:sp>
        <p:nvSpPr>
          <p:cNvPr id="16" name="object 16"/>
          <p:cNvSpPr/>
          <p:nvPr/>
        </p:nvSpPr>
        <p:spPr>
          <a:xfrm>
            <a:off x="8602218" y="6127241"/>
            <a:ext cx="1800225" cy="376555"/>
          </a:xfrm>
          <a:custGeom>
            <a:avLst/>
            <a:gdLst/>
            <a:ahLst/>
            <a:cxnLst/>
            <a:rect l="l" t="t" r="r" b="b"/>
            <a:pathLst>
              <a:path w="1800225" h="376554">
                <a:moveTo>
                  <a:pt x="0" y="376428"/>
                </a:moveTo>
                <a:lnTo>
                  <a:pt x="1799844" y="376428"/>
                </a:lnTo>
                <a:lnTo>
                  <a:pt x="1799844" y="0"/>
                </a:lnTo>
                <a:lnTo>
                  <a:pt x="0" y="0"/>
                </a:lnTo>
                <a:lnTo>
                  <a:pt x="0" y="376428"/>
                </a:lnTo>
                <a:close/>
              </a:path>
            </a:pathLst>
          </a:custGeom>
          <a:ln w="10794">
            <a:solidFill>
              <a:srgbClr val="7E7E7E"/>
            </a:solidFill>
          </a:ln>
        </p:spPr>
        <p:txBody>
          <a:bodyPr wrap="square" lIns="0" tIns="0" rIns="0" bIns="0" rtlCol="0"/>
          <a:lstStyle/>
          <a:p>
            <a:endParaRPr/>
          </a:p>
        </p:txBody>
      </p:sp>
      <p:grpSp>
        <p:nvGrpSpPr>
          <p:cNvPr id="17" name="object 17"/>
          <p:cNvGrpSpPr/>
          <p:nvPr/>
        </p:nvGrpSpPr>
        <p:grpSpPr>
          <a:xfrm>
            <a:off x="5688076" y="1923224"/>
            <a:ext cx="2689860" cy="535305"/>
            <a:chOff x="5688076" y="1923224"/>
            <a:chExt cx="2689860" cy="535305"/>
          </a:xfrm>
        </p:grpSpPr>
        <p:pic>
          <p:nvPicPr>
            <p:cNvPr id="18" name="object 18"/>
            <p:cNvPicPr/>
            <p:nvPr/>
          </p:nvPicPr>
          <p:blipFill>
            <a:blip r:embed="rId2" cstate="print"/>
            <a:stretch>
              <a:fillRect/>
            </a:stretch>
          </p:blipFill>
          <p:spPr>
            <a:xfrm>
              <a:off x="5688076" y="2262377"/>
              <a:ext cx="85725" cy="196087"/>
            </a:xfrm>
            <a:prstGeom prst="rect">
              <a:avLst/>
            </a:prstGeom>
          </p:spPr>
        </p:pic>
        <p:sp>
          <p:nvSpPr>
            <p:cNvPr id="19" name="object 19"/>
            <p:cNvSpPr/>
            <p:nvPr/>
          </p:nvSpPr>
          <p:spPr>
            <a:xfrm>
              <a:off x="6931914" y="1928621"/>
              <a:ext cx="1440180" cy="334010"/>
            </a:xfrm>
            <a:custGeom>
              <a:avLst/>
              <a:gdLst/>
              <a:ahLst/>
              <a:cxnLst/>
              <a:rect l="l" t="t" r="r" b="b"/>
              <a:pathLst>
                <a:path w="1440179" h="334010">
                  <a:moveTo>
                    <a:pt x="1440179" y="0"/>
                  </a:moveTo>
                  <a:lnTo>
                    <a:pt x="0" y="0"/>
                  </a:lnTo>
                  <a:lnTo>
                    <a:pt x="0" y="333755"/>
                  </a:lnTo>
                  <a:lnTo>
                    <a:pt x="1440179" y="333755"/>
                  </a:lnTo>
                  <a:lnTo>
                    <a:pt x="1440179" y="0"/>
                  </a:lnTo>
                  <a:close/>
                </a:path>
              </a:pathLst>
            </a:custGeom>
            <a:solidFill>
              <a:srgbClr val="7E7E7E"/>
            </a:solidFill>
          </p:spPr>
          <p:txBody>
            <a:bodyPr wrap="square" lIns="0" tIns="0" rIns="0" bIns="0" rtlCol="0"/>
            <a:lstStyle/>
            <a:p>
              <a:endParaRPr/>
            </a:p>
          </p:txBody>
        </p:sp>
        <p:sp>
          <p:nvSpPr>
            <p:cNvPr id="20" name="object 20"/>
            <p:cNvSpPr/>
            <p:nvPr/>
          </p:nvSpPr>
          <p:spPr>
            <a:xfrm>
              <a:off x="6931914" y="1928621"/>
              <a:ext cx="1440180" cy="334010"/>
            </a:xfrm>
            <a:custGeom>
              <a:avLst/>
              <a:gdLst/>
              <a:ahLst/>
              <a:cxnLst/>
              <a:rect l="l" t="t" r="r" b="b"/>
              <a:pathLst>
                <a:path w="1440179" h="334010">
                  <a:moveTo>
                    <a:pt x="0" y="333755"/>
                  </a:moveTo>
                  <a:lnTo>
                    <a:pt x="1440179" y="333755"/>
                  </a:lnTo>
                  <a:lnTo>
                    <a:pt x="1440179" y="0"/>
                  </a:lnTo>
                  <a:lnTo>
                    <a:pt x="0" y="0"/>
                  </a:lnTo>
                  <a:lnTo>
                    <a:pt x="0" y="333755"/>
                  </a:lnTo>
                  <a:close/>
                </a:path>
              </a:pathLst>
            </a:custGeom>
            <a:ln w="10795">
              <a:solidFill>
                <a:srgbClr val="7E7E7E"/>
              </a:solidFill>
            </a:ln>
          </p:spPr>
          <p:txBody>
            <a:bodyPr wrap="square" lIns="0" tIns="0" rIns="0" bIns="0" rtlCol="0"/>
            <a:lstStyle/>
            <a:p>
              <a:endParaRPr/>
            </a:p>
          </p:txBody>
        </p:sp>
      </p:grpSp>
      <p:sp>
        <p:nvSpPr>
          <p:cNvPr id="21" name="object 21"/>
          <p:cNvSpPr txBox="1"/>
          <p:nvPr/>
        </p:nvSpPr>
        <p:spPr>
          <a:xfrm>
            <a:off x="8596820" y="6121844"/>
            <a:ext cx="1811020" cy="387350"/>
          </a:xfrm>
          <a:prstGeom prst="rect">
            <a:avLst/>
          </a:prstGeom>
          <a:solidFill>
            <a:srgbClr val="7E7E7E"/>
          </a:solidFill>
        </p:spPr>
        <p:txBody>
          <a:bodyPr vert="horz" wrap="square" lIns="0" tIns="125730" rIns="0" bIns="0" rtlCol="0">
            <a:spAutoFit/>
          </a:bodyPr>
          <a:lstStyle/>
          <a:p>
            <a:pPr marL="1270" algn="ctr">
              <a:lnSpc>
                <a:spcPct val="100000"/>
              </a:lnSpc>
              <a:spcBef>
                <a:spcPts val="990"/>
              </a:spcBef>
            </a:pPr>
            <a:r>
              <a:rPr sz="900" spc="-20" dirty="0">
                <a:solidFill>
                  <a:srgbClr val="FFFFFF"/>
                </a:solidFill>
                <a:latin typeface="Meiryo UI"/>
                <a:cs typeface="Meiryo UI"/>
              </a:rPr>
              <a:t>・・・</a:t>
            </a:r>
            <a:endParaRPr sz="900">
              <a:latin typeface="Meiryo UI"/>
              <a:cs typeface="Meiryo UI"/>
            </a:endParaRPr>
          </a:p>
        </p:txBody>
      </p:sp>
      <p:sp>
        <p:nvSpPr>
          <p:cNvPr id="22" name="object 22"/>
          <p:cNvSpPr txBox="1"/>
          <p:nvPr/>
        </p:nvSpPr>
        <p:spPr>
          <a:xfrm>
            <a:off x="6973951" y="1929841"/>
            <a:ext cx="1359535" cy="330200"/>
          </a:xfrm>
          <a:prstGeom prst="rect">
            <a:avLst/>
          </a:prstGeom>
        </p:spPr>
        <p:txBody>
          <a:bodyPr vert="horz" wrap="square" lIns="0" tIns="12065" rIns="0" bIns="0" rtlCol="0">
            <a:spAutoFit/>
          </a:bodyPr>
          <a:lstStyle/>
          <a:p>
            <a:pPr algn="ctr">
              <a:lnSpc>
                <a:spcPct val="100000"/>
              </a:lnSpc>
              <a:spcBef>
                <a:spcPts val="95"/>
              </a:spcBef>
            </a:pPr>
            <a:r>
              <a:rPr sz="1000" dirty="0">
                <a:solidFill>
                  <a:srgbClr val="FFFFFF"/>
                </a:solidFill>
                <a:latin typeface="Meiryo UI"/>
                <a:cs typeface="Meiryo UI"/>
              </a:rPr>
              <a:t>ユーザシステム</a:t>
            </a:r>
            <a:r>
              <a:rPr sz="1000" spc="-10" dirty="0">
                <a:solidFill>
                  <a:srgbClr val="FFFFFF"/>
                </a:solidFill>
                <a:latin typeface="Meiryo UI"/>
                <a:cs typeface="Meiryo UI"/>
              </a:rPr>
              <a:t>（ERP</a:t>
            </a:r>
            <a:r>
              <a:rPr sz="1000" spc="-15" dirty="0">
                <a:solidFill>
                  <a:srgbClr val="FFFFFF"/>
                </a:solidFill>
                <a:latin typeface="Meiryo UI"/>
                <a:cs typeface="Meiryo UI"/>
              </a:rPr>
              <a:t>等</a:t>
            </a:r>
            <a:r>
              <a:rPr sz="1000" spc="-50" dirty="0">
                <a:solidFill>
                  <a:srgbClr val="FFFFFF"/>
                </a:solidFill>
                <a:latin typeface="Meiryo UI"/>
                <a:cs typeface="Meiryo UI"/>
              </a:rPr>
              <a:t>）</a:t>
            </a:r>
            <a:endParaRPr sz="1000">
              <a:latin typeface="Meiryo UI"/>
              <a:cs typeface="Meiryo UI"/>
            </a:endParaRPr>
          </a:p>
          <a:p>
            <a:pPr algn="ctr">
              <a:lnSpc>
                <a:spcPct val="100000"/>
              </a:lnSpc>
              <a:spcBef>
                <a:spcPts val="5"/>
              </a:spcBef>
            </a:pPr>
            <a:r>
              <a:rPr sz="1000" spc="-20" dirty="0">
                <a:solidFill>
                  <a:srgbClr val="FFFFFF"/>
                </a:solidFill>
                <a:latin typeface="Meiryo UI"/>
                <a:cs typeface="Meiryo UI"/>
              </a:rPr>
              <a:t>又は都度出力</a:t>
            </a:r>
            <a:endParaRPr sz="1000">
              <a:latin typeface="Meiryo UI"/>
              <a:cs typeface="Meiryo UI"/>
            </a:endParaRPr>
          </a:p>
        </p:txBody>
      </p:sp>
      <p:grpSp>
        <p:nvGrpSpPr>
          <p:cNvPr id="23" name="object 23"/>
          <p:cNvGrpSpPr/>
          <p:nvPr/>
        </p:nvGrpSpPr>
        <p:grpSpPr>
          <a:xfrm>
            <a:off x="6725348" y="6123368"/>
            <a:ext cx="1811020" cy="386080"/>
            <a:chOff x="6725348" y="6123368"/>
            <a:chExt cx="1811020" cy="386080"/>
          </a:xfrm>
        </p:grpSpPr>
        <p:sp>
          <p:nvSpPr>
            <p:cNvPr id="24" name="object 24"/>
            <p:cNvSpPr/>
            <p:nvPr/>
          </p:nvSpPr>
          <p:spPr>
            <a:xfrm>
              <a:off x="6730745" y="6128765"/>
              <a:ext cx="1800225" cy="375285"/>
            </a:xfrm>
            <a:custGeom>
              <a:avLst/>
              <a:gdLst/>
              <a:ahLst/>
              <a:cxnLst/>
              <a:rect l="l" t="t" r="r" b="b"/>
              <a:pathLst>
                <a:path w="1800225" h="375284">
                  <a:moveTo>
                    <a:pt x="1799844" y="0"/>
                  </a:moveTo>
                  <a:lnTo>
                    <a:pt x="0" y="0"/>
                  </a:lnTo>
                  <a:lnTo>
                    <a:pt x="0" y="374904"/>
                  </a:lnTo>
                  <a:lnTo>
                    <a:pt x="1799844" y="374904"/>
                  </a:lnTo>
                  <a:lnTo>
                    <a:pt x="1799844" y="0"/>
                  </a:lnTo>
                  <a:close/>
                </a:path>
              </a:pathLst>
            </a:custGeom>
            <a:solidFill>
              <a:srgbClr val="7E7E7E"/>
            </a:solidFill>
          </p:spPr>
          <p:txBody>
            <a:bodyPr wrap="square" lIns="0" tIns="0" rIns="0" bIns="0" rtlCol="0"/>
            <a:lstStyle/>
            <a:p>
              <a:endParaRPr/>
            </a:p>
          </p:txBody>
        </p:sp>
        <p:sp>
          <p:nvSpPr>
            <p:cNvPr id="25" name="object 25"/>
            <p:cNvSpPr/>
            <p:nvPr/>
          </p:nvSpPr>
          <p:spPr>
            <a:xfrm>
              <a:off x="6730745" y="6128765"/>
              <a:ext cx="1800225" cy="375285"/>
            </a:xfrm>
            <a:custGeom>
              <a:avLst/>
              <a:gdLst/>
              <a:ahLst/>
              <a:cxnLst/>
              <a:rect l="l" t="t" r="r" b="b"/>
              <a:pathLst>
                <a:path w="1800225" h="375284">
                  <a:moveTo>
                    <a:pt x="0" y="374904"/>
                  </a:moveTo>
                  <a:lnTo>
                    <a:pt x="1799844" y="374904"/>
                  </a:lnTo>
                  <a:lnTo>
                    <a:pt x="1799844" y="0"/>
                  </a:lnTo>
                  <a:lnTo>
                    <a:pt x="0" y="0"/>
                  </a:lnTo>
                  <a:lnTo>
                    <a:pt x="0" y="374904"/>
                  </a:lnTo>
                  <a:close/>
                </a:path>
              </a:pathLst>
            </a:custGeom>
            <a:ln w="10795">
              <a:solidFill>
                <a:srgbClr val="7E7E7E"/>
              </a:solidFill>
            </a:ln>
          </p:spPr>
          <p:txBody>
            <a:bodyPr wrap="square" lIns="0" tIns="0" rIns="0" bIns="0" rtlCol="0"/>
            <a:lstStyle/>
            <a:p>
              <a:endParaRPr/>
            </a:p>
          </p:txBody>
        </p:sp>
      </p:grpSp>
      <p:grpSp>
        <p:nvGrpSpPr>
          <p:cNvPr id="26" name="object 26"/>
          <p:cNvGrpSpPr/>
          <p:nvPr/>
        </p:nvGrpSpPr>
        <p:grpSpPr>
          <a:xfrm>
            <a:off x="1831784" y="2262377"/>
            <a:ext cx="5866130" cy="4250055"/>
            <a:chOff x="1831784" y="2262377"/>
            <a:chExt cx="5866130" cy="4250055"/>
          </a:xfrm>
        </p:grpSpPr>
        <p:pic>
          <p:nvPicPr>
            <p:cNvPr id="27" name="object 27"/>
            <p:cNvPicPr/>
            <p:nvPr/>
          </p:nvPicPr>
          <p:blipFill>
            <a:blip r:embed="rId3" cstate="print"/>
            <a:stretch>
              <a:fillRect/>
            </a:stretch>
          </p:blipFill>
          <p:spPr>
            <a:xfrm>
              <a:off x="7611363" y="2262377"/>
              <a:ext cx="86105" cy="195325"/>
            </a:xfrm>
            <a:prstGeom prst="rect">
              <a:avLst/>
            </a:prstGeom>
          </p:spPr>
        </p:pic>
        <p:sp>
          <p:nvSpPr>
            <p:cNvPr id="28" name="object 28"/>
            <p:cNvSpPr/>
            <p:nvPr/>
          </p:nvSpPr>
          <p:spPr>
            <a:xfrm>
              <a:off x="1837182" y="3266694"/>
              <a:ext cx="937260" cy="3240405"/>
            </a:xfrm>
            <a:custGeom>
              <a:avLst/>
              <a:gdLst/>
              <a:ahLst/>
              <a:cxnLst/>
              <a:rect l="l" t="t" r="r" b="b"/>
              <a:pathLst>
                <a:path w="937260" h="3240404">
                  <a:moveTo>
                    <a:pt x="937259" y="0"/>
                  </a:moveTo>
                  <a:lnTo>
                    <a:pt x="0" y="0"/>
                  </a:lnTo>
                  <a:lnTo>
                    <a:pt x="0" y="3240024"/>
                  </a:lnTo>
                  <a:lnTo>
                    <a:pt x="937259" y="3240024"/>
                  </a:lnTo>
                  <a:lnTo>
                    <a:pt x="937259" y="0"/>
                  </a:lnTo>
                  <a:close/>
                </a:path>
              </a:pathLst>
            </a:custGeom>
            <a:solidFill>
              <a:srgbClr val="01526F"/>
            </a:solidFill>
          </p:spPr>
          <p:txBody>
            <a:bodyPr wrap="square" lIns="0" tIns="0" rIns="0" bIns="0" rtlCol="0"/>
            <a:lstStyle/>
            <a:p>
              <a:endParaRPr/>
            </a:p>
          </p:txBody>
        </p:sp>
        <p:sp>
          <p:nvSpPr>
            <p:cNvPr id="29" name="object 29"/>
            <p:cNvSpPr/>
            <p:nvPr/>
          </p:nvSpPr>
          <p:spPr>
            <a:xfrm>
              <a:off x="1837182" y="3266694"/>
              <a:ext cx="937260" cy="3240405"/>
            </a:xfrm>
            <a:custGeom>
              <a:avLst/>
              <a:gdLst/>
              <a:ahLst/>
              <a:cxnLst/>
              <a:rect l="l" t="t" r="r" b="b"/>
              <a:pathLst>
                <a:path w="937260" h="3240404">
                  <a:moveTo>
                    <a:pt x="0" y="3240024"/>
                  </a:moveTo>
                  <a:lnTo>
                    <a:pt x="937259" y="3240024"/>
                  </a:lnTo>
                  <a:lnTo>
                    <a:pt x="937259" y="0"/>
                  </a:lnTo>
                  <a:lnTo>
                    <a:pt x="0" y="0"/>
                  </a:lnTo>
                  <a:lnTo>
                    <a:pt x="0" y="3240024"/>
                  </a:lnTo>
                  <a:close/>
                </a:path>
              </a:pathLst>
            </a:custGeom>
            <a:ln w="10795">
              <a:solidFill>
                <a:srgbClr val="01526F"/>
              </a:solidFill>
            </a:ln>
          </p:spPr>
          <p:txBody>
            <a:bodyPr wrap="square" lIns="0" tIns="0" rIns="0" bIns="0" rtlCol="0"/>
            <a:lstStyle/>
            <a:p>
              <a:endParaRPr/>
            </a:p>
          </p:txBody>
        </p:sp>
      </p:grpSp>
      <p:sp>
        <p:nvSpPr>
          <p:cNvPr id="30" name="object 30"/>
          <p:cNvSpPr txBox="1"/>
          <p:nvPr/>
        </p:nvSpPr>
        <p:spPr>
          <a:xfrm>
            <a:off x="6823964" y="6161328"/>
            <a:ext cx="1611630"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Meiryo UI"/>
                <a:cs typeface="Meiryo UI"/>
              </a:rPr>
              <a:t>各種識別子を発行するシステム</a:t>
            </a:r>
            <a:endParaRPr sz="1000">
              <a:latin typeface="Meiryo UI"/>
              <a:cs typeface="Meiryo UI"/>
            </a:endParaRPr>
          </a:p>
        </p:txBody>
      </p:sp>
      <p:sp>
        <p:nvSpPr>
          <p:cNvPr id="31" name="object 31"/>
          <p:cNvSpPr txBox="1"/>
          <p:nvPr/>
        </p:nvSpPr>
        <p:spPr>
          <a:xfrm>
            <a:off x="1922526" y="3299205"/>
            <a:ext cx="763270" cy="177800"/>
          </a:xfrm>
          <a:prstGeom prst="rect">
            <a:avLst/>
          </a:prstGeom>
        </p:spPr>
        <p:txBody>
          <a:bodyPr vert="horz" wrap="square" lIns="0" tIns="12065" rIns="0" bIns="0" rtlCol="0">
            <a:spAutoFit/>
          </a:bodyPr>
          <a:lstStyle/>
          <a:p>
            <a:pPr marL="12700">
              <a:lnSpc>
                <a:spcPct val="100000"/>
              </a:lnSpc>
              <a:spcBef>
                <a:spcPts val="95"/>
              </a:spcBef>
            </a:pPr>
            <a:r>
              <a:rPr sz="1000" spc="-15" dirty="0">
                <a:solidFill>
                  <a:srgbClr val="FFFFFF"/>
                </a:solidFill>
                <a:latin typeface="Meiryo UI"/>
                <a:cs typeface="Meiryo UI"/>
              </a:rPr>
              <a:t>ルール・トラスト</a:t>
            </a:r>
            <a:endParaRPr sz="1000">
              <a:latin typeface="Meiryo UI"/>
              <a:cs typeface="Meiryo UI"/>
            </a:endParaRPr>
          </a:p>
        </p:txBody>
      </p:sp>
      <p:sp>
        <p:nvSpPr>
          <p:cNvPr id="32" name="object 32"/>
          <p:cNvSpPr txBox="1"/>
          <p:nvPr/>
        </p:nvSpPr>
        <p:spPr>
          <a:xfrm>
            <a:off x="1866836" y="4651184"/>
            <a:ext cx="875030" cy="299085"/>
          </a:xfrm>
          <a:prstGeom prst="rect">
            <a:avLst/>
          </a:prstGeom>
          <a:solidFill>
            <a:srgbClr val="FFFFFF"/>
          </a:solidFill>
        </p:spPr>
        <p:txBody>
          <a:bodyPr vert="horz" wrap="square" lIns="0" tIns="80645" rIns="0" bIns="0" rtlCol="0">
            <a:spAutoFit/>
          </a:bodyPr>
          <a:lstStyle/>
          <a:p>
            <a:pPr marL="151765">
              <a:lnSpc>
                <a:spcPct val="100000"/>
              </a:lnSpc>
              <a:spcBef>
                <a:spcPts val="635"/>
              </a:spcBef>
            </a:pPr>
            <a:r>
              <a:rPr sz="900" spc="-10" dirty="0">
                <a:latin typeface="Meiryo UI"/>
                <a:cs typeface="Meiryo UI"/>
              </a:rPr>
              <a:t>共通識別子</a:t>
            </a:r>
            <a:endParaRPr sz="900">
              <a:latin typeface="Meiryo UI"/>
              <a:cs typeface="Meiryo UI"/>
            </a:endParaRPr>
          </a:p>
        </p:txBody>
      </p:sp>
      <p:sp>
        <p:nvSpPr>
          <p:cNvPr id="33" name="object 33"/>
          <p:cNvSpPr/>
          <p:nvPr/>
        </p:nvSpPr>
        <p:spPr>
          <a:xfrm>
            <a:off x="1872233" y="5058917"/>
            <a:ext cx="864235" cy="288290"/>
          </a:xfrm>
          <a:custGeom>
            <a:avLst/>
            <a:gdLst/>
            <a:ahLst/>
            <a:cxnLst/>
            <a:rect l="l" t="t" r="r" b="b"/>
            <a:pathLst>
              <a:path w="864235" h="288289">
                <a:moveTo>
                  <a:pt x="0" y="288035"/>
                </a:moveTo>
                <a:lnTo>
                  <a:pt x="864107" y="288035"/>
                </a:lnTo>
                <a:lnTo>
                  <a:pt x="864107" y="0"/>
                </a:lnTo>
                <a:lnTo>
                  <a:pt x="0" y="0"/>
                </a:lnTo>
                <a:lnTo>
                  <a:pt x="0" y="288035"/>
                </a:lnTo>
                <a:close/>
              </a:path>
            </a:pathLst>
          </a:custGeom>
          <a:ln w="10795">
            <a:solidFill>
              <a:srgbClr val="FFFFFF"/>
            </a:solidFill>
          </a:ln>
        </p:spPr>
        <p:txBody>
          <a:bodyPr wrap="square" lIns="0" tIns="0" rIns="0" bIns="0" rtlCol="0"/>
          <a:lstStyle/>
          <a:p>
            <a:endParaRPr/>
          </a:p>
        </p:txBody>
      </p:sp>
      <p:sp>
        <p:nvSpPr>
          <p:cNvPr id="34" name="object 34"/>
          <p:cNvSpPr txBox="1"/>
          <p:nvPr/>
        </p:nvSpPr>
        <p:spPr>
          <a:xfrm>
            <a:off x="1866836" y="5053520"/>
            <a:ext cx="875030" cy="299085"/>
          </a:xfrm>
          <a:prstGeom prst="rect">
            <a:avLst/>
          </a:prstGeom>
          <a:solidFill>
            <a:srgbClr val="FFFFFF"/>
          </a:solidFill>
        </p:spPr>
        <p:txBody>
          <a:bodyPr vert="horz" wrap="square" lIns="0" tIns="81280" rIns="0" bIns="0" rtlCol="0">
            <a:spAutoFit/>
          </a:bodyPr>
          <a:lstStyle/>
          <a:p>
            <a:pPr marL="53975">
              <a:lnSpc>
                <a:spcPct val="100000"/>
              </a:lnSpc>
              <a:spcBef>
                <a:spcPts val="640"/>
              </a:spcBef>
            </a:pPr>
            <a:r>
              <a:rPr sz="900" spc="-25" dirty="0">
                <a:latin typeface="Meiryo UI"/>
                <a:cs typeface="Meiryo UI"/>
              </a:rPr>
              <a:t>共通データモデル</a:t>
            </a:r>
            <a:endParaRPr sz="900">
              <a:latin typeface="Meiryo UI"/>
              <a:cs typeface="Meiryo UI"/>
            </a:endParaRPr>
          </a:p>
        </p:txBody>
      </p:sp>
      <p:sp>
        <p:nvSpPr>
          <p:cNvPr id="35" name="object 35"/>
          <p:cNvSpPr txBox="1"/>
          <p:nvPr/>
        </p:nvSpPr>
        <p:spPr>
          <a:xfrm>
            <a:off x="1866836" y="4245800"/>
            <a:ext cx="875030" cy="299085"/>
          </a:xfrm>
          <a:prstGeom prst="rect">
            <a:avLst/>
          </a:prstGeom>
          <a:solidFill>
            <a:srgbClr val="FFFFFF"/>
          </a:solidFill>
        </p:spPr>
        <p:txBody>
          <a:bodyPr vert="horz" wrap="square" lIns="0" tIns="80645" rIns="0" bIns="0" rtlCol="0">
            <a:spAutoFit/>
          </a:bodyPr>
          <a:lstStyle/>
          <a:p>
            <a:pPr marL="186690">
              <a:lnSpc>
                <a:spcPct val="100000"/>
              </a:lnSpc>
              <a:spcBef>
                <a:spcPts val="635"/>
              </a:spcBef>
            </a:pPr>
            <a:r>
              <a:rPr sz="900" spc="-25" dirty="0">
                <a:latin typeface="Meiryo UI"/>
                <a:cs typeface="Meiryo UI"/>
              </a:rPr>
              <a:t>モデル規約</a:t>
            </a:r>
            <a:endParaRPr sz="900">
              <a:latin typeface="Meiryo UI"/>
              <a:cs typeface="Meiryo UI"/>
            </a:endParaRPr>
          </a:p>
        </p:txBody>
      </p:sp>
      <p:grpSp>
        <p:nvGrpSpPr>
          <p:cNvPr id="36" name="object 36"/>
          <p:cNvGrpSpPr/>
          <p:nvPr/>
        </p:nvGrpSpPr>
        <p:grpSpPr>
          <a:xfrm>
            <a:off x="4850828" y="6123368"/>
            <a:ext cx="1811020" cy="386080"/>
            <a:chOff x="4850828" y="6123368"/>
            <a:chExt cx="1811020" cy="386080"/>
          </a:xfrm>
        </p:grpSpPr>
        <p:sp>
          <p:nvSpPr>
            <p:cNvPr id="37" name="object 37"/>
            <p:cNvSpPr/>
            <p:nvPr/>
          </p:nvSpPr>
          <p:spPr>
            <a:xfrm>
              <a:off x="4856225" y="6128765"/>
              <a:ext cx="1800225" cy="375285"/>
            </a:xfrm>
            <a:custGeom>
              <a:avLst/>
              <a:gdLst/>
              <a:ahLst/>
              <a:cxnLst/>
              <a:rect l="l" t="t" r="r" b="b"/>
              <a:pathLst>
                <a:path w="1800225" h="375284">
                  <a:moveTo>
                    <a:pt x="1799844" y="0"/>
                  </a:moveTo>
                  <a:lnTo>
                    <a:pt x="0" y="0"/>
                  </a:lnTo>
                  <a:lnTo>
                    <a:pt x="0" y="374904"/>
                  </a:lnTo>
                  <a:lnTo>
                    <a:pt x="1799844" y="374904"/>
                  </a:lnTo>
                  <a:lnTo>
                    <a:pt x="1799844" y="0"/>
                  </a:lnTo>
                  <a:close/>
                </a:path>
              </a:pathLst>
            </a:custGeom>
            <a:solidFill>
              <a:srgbClr val="7E7E7E"/>
            </a:solidFill>
          </p:spPr>
          <p:txBody>
            <a:bodyPr wrap="square" lIns="0" tIns="0" rIns="0" bIns="0" rtlCol="0"/>
            <a:lstStyle/>
            <a:p>
              <a:endParaRPr/>
            </a:p>
          </p:txBody>
        </p:sp>
        <p:sp>
          <p:nvSpPr>
            <p:cNvPr id="38" name="object 38"/>
            <p:cNvSpPr/>
            <p:nvPr/>
          </p:nvSpPr>
          <p:spPr>
            <a:xfrm>
              <a:off x="4856225" y="6128765"/>
              <a:ext cx="1800225" cy="375285"/>
            </a:xfrm>
            <a:custGeom>
              <a:avLst/>
              <a:gdLst/>
              <a:ahLst/>
              <a:cxnLst/>
              <a:rect l="l" t="t" r="r" b="b"/>
              <a:pathLst>
                <a:path w="1800225" h="375284">
                  <a:moveTo>
                    <a:pt x="0" y="374904"/>
                  </a:moveTo>
                  <a:lnTo>
                    <a:pt x="1799844" y="374904"/>
                  </a:lnTo>
                  <a:lnTo>
                    <a:pt x="1799844" y="0"/>
                  </a:lnTo>
                  <a:lnTo>
                    <a:pt x="0" y="0"/>
                  </a:lnTo>
                  <a:lnTo>
                    <a:pt x="0" y="374904"/>
                  </a:lnTo>
                  <a:close/>
                </a:path>
              </a:pathLst>
            </a:custGeom>
            <a:ln w="10795">
              <a:solidFill>
                <a:srgbClr val="7E7E7E"/>
              </a:solidFill>
            </a:ln>
          </p:spPr>
          <p:txBody>
            <a:bodyPr wrap="square" lIns="0" tIns="0" rIns="0" bIns="0" rtlCol="0"/>
            <a:lstStyle/>
            <a:p>
              <a:endParaRPr/>
            </a:p>
          </p:txBody>
        </p:sp>
      </p:grpSp>
      <p:sp>
        <p:nvSpPr>
          <p:cNvPr id="39" name="object 39"/>
          <p:cNvSpPr txBox="1"/>
          <p:nvPr/>
        </p:nvSpPr>
        <p:spPr>
          <a:xfrm>
            <a:off x="5211317" y="6161328"/>
            <a:ext cx="1089025" cy="330200"/>
          </a:xfrm>
          <a:prstGeom prst="rect">
            <a:avLst/>
          </a:prstGeom>
        </p:spPr>
        <p:txBody>
          <a:bodyPr vert="horz" wrap="square" lIns="0" tIns="12065" rIns="0" bIns="0" rtlCol="0">
            <a:spAutoFit/>
          </a:bodyPr>
          <a:lstStyle/>
          <a:p>
            <a:pPr algn="ctr">
              <a:lnSpc>
                <a:spcPct val="100000"/>
              </a:lnSpc>
              <a:spcBef>
                <a:spcPts val="95"/>
              </a:spcBef>
            </a:pPr>
            <a:r>
              <a:rPr sz="1000" spc="-15" dirty="0">
                <a:solidFill>
                  <a:srgbClr val="FFFFFF"/>
                </a:solidFill>
                <a:latin typeface="Meiryo UI"/>
                <a:cs typeface="Meiryo UI"/>
              </a:rPr>
              <a:t>蓄電池の</a:t>
            </a:r>
            <a:r>
              <a:rPr sz="1000" spc="-20" dirty="0">
                <a:solidFill>
                  <a:srgbClr val="FFFFFF"/>
                </a:solidFill>
                <a:latin typeface="Meiryo UI"/>
                <a:cs typeface="Meiryo UI"/>
              </a:rPr>
              <a:t>CFP</a:t>
            </a:r>
            <a:r>
              <a:rPr sz="1000" spc="-10" dirty="0">
                <a:solidFill>
                  <a:srgbClr val="FFFFFF"/>
                </a:solidFill>
                <a:latin typeface="Meiryo UI"/>
                <a:cs typeface="Meiryo UI"/>
              </a:rPr>
              <a:t>・</a:t>
            </a:r>
            <a:r>
              <a:rPr sz="1000" spc="-20" dirty="0">
                <a:solidFill>
                  <a:srgbClr val="FFFFFF"/>
                </a:solidFill>
                <a:latin typeface="Meiryo UI"/>
                <a:cs typeface="Meiryo UI"/>
              </a:rPr>
              <a:t>DD</a:t>
            </a:r>
            <a:r>
              <a:rPr sz="1000" spc="-50" dirty="0">
                <a:solidFill>
                  <a:srgbClr val="FFFFFF"/>
                </a:solidFill>
                <a:latin typeface="Meiryo UI"/>
                <a:cs typeface="Meiryo UI"/>
              </a:rPr>
              <a:t>を</a:t>
            </a:r>
            <a:endParaRPr sz="1000">
              <a:latin typeface="Meiryo UI"/>
              <a:cs typeface="Meiryo UI"/>
            </a:endParaRPr>
          </a:p>
          <a:p>
            <a:pPr algn="ctr">
              <a:lnSpc>
                <a:spcPct val="100000"/>
              </a:lnSpc>
              <a:spcBef>
                <a:spcPts val="5"/>
              </a:spcBef>
            </a:pPr>
            <a:r>
              <a:rPr sz="1000" spc="-20" dirty="0">
                <a:solidFill>
                  <a:srgbClr val="FFFFFF"/>
                </a:solidFill>
                <a:latin typeface="Meiryo UI"/>
                <a:cs typeface="Meiryo UI"/>
              </a:rPr>
              <a:t>認証するシステム</a:t>
            </a:r>
            <a:endParaRPr sz="1000">
              <a:latin typeface="Meiryo UI"/>
              <a:cs typeface="Meiryo UI"/>
            </a:endParaRPr>
          </a:p>
        </p:txBody>
      </p:sp>
      <p:grpSp>
        <p:nvGrpSpPr>
          <p:cNvPr id="40" name="object 40"/>
          <p:cNvGrpSpPr/>
          <p:nvPr/>
        </p:nvGrpSpPr>
        <p:grpSpPr>
          <a:xfrm>
            <a:off x="7213028" y="5911532"/>
            <a:ext cx="911860" cy="155575"/>
            <a:chOff x="7213028" y="5911532"/>
            <a:chExt cx="911860" cy="155575"/>
          </a:xfrm>
        </p:grpSpPr>
        <p:sp>
          <p:nvSpPr>
            <p:cNvPr id="41" name="object 41"/>
            <p:cNvSpPr/>
            <p:nvPr/>
          </p:nvSpPr>
          <p:spPr>
            <a:xfrm>
              <a:off x="7218426" y="5916930"/>
              <a:ext cx="901065" cy="144780"/>
            </a:xfrm>
            <a:custGeom>
              <a:avLst/>
              <a:gdLst/>
              <a:ahLst/>
              <a:cxnLst/>
              <a:rect l="l" t="t" r="r" b="b"/>
              <a:pathLst>
                <a:path w="901065" h="144779">
                  <a:moveTo>
                    <a:pt x="450342" y="0"/>
                  </a:moveTo>
                  <a:lnTo>
                    <a:pt x="0" y="144780"/>
                  </a:lnTo>
                  <a:lnTo>
                    <a:pt x="900683" y="144780"/>
                  </a:lnTo>
                  <a:lnTo>
                    <a:pt x="450342" y="0"/>
                  </a:lnTo>
                  <a:close/>
                </a:path>
              </a:pathLst>
            </a:custGeom>
            <a:solidFill>
              <a:srgbClr val="303030"/>
            </a:solidFill>
          </p:spPr>
          <p:txBody>
            <a:bodyPr wrap="square" lIns="0" tIns="0" rIns="0" bIns="0" rtlCol="0"/>
            <a:lstStyle/>
            <a:p>
              <a:endParaRPr/>
            </a:p>
          </p:txBody>
        </p:sp>
        <p:sp>
          <p:nvSpPr>
            <p:cNvPr id="42" name="object 42"/>
            <p:cNvSpPr/>
            <p:nvPr/>
          </p:nvSpPr>
          <p:spPr>
            <a:xfrm>
              <a:off x="7218426" y="5916930"/>
              <a:ext cx="901065" cy="144780"/>
            </a:xfrm>
            <a:custGeom>
              <a:avLst/>
              <a:gdLst/>
              <a:ahLst/>
              <a:cxnLst/>
              <a:rect l="l" t="t" r="r" b="b"/>
              <a:pathLst>
                <a:path w="901065" h="144779">
                  <a:moveTo>
                    <a:pt x="0" y="144780"/>
                  </a:moveTo>
                  <a:lnTo>
                    <a:pt x="450342" y="0"/>
                  </a:lnTo>
                  <a:lnTo>
                    <a:pt x="900683" y="144780"/>
                  </a:lnTo>
                  <a:lnTo>
                    <a:pt x="0" y="144780"/>
                  </a:lnTo>
                  <a:close/>
                </a:path>
              </a:pathLst>
            </a:custGeom>
            <a:ln w="10794">
              <a:solidFill>
                <a:srgbClr val="1A1A1A"/>
              </a:solidFill>
            </a:ln>
          </p:spPr>
          <p:txBody>
            <a:bodyPr wrap="square" lIns="0" tIns="0" rIns="0" bIns="0" rtlCol="0"/>
            <a:lstStyle/>
            <a:p>
              <a:endParaRPr/>
            </a:p>
          </p:txBody>
        </p:sp>
      </p:grpSp>
      <p:sp>
        <p:nvSpPr>
          <p:cNvPr id="43" name="object 43"/>
          <p:cNvSpPr txBox="1"/>
          <p:nvPr/>
        </p:nvSpPr>
        <p:spPr>
          <a:xfrm>
            <a:off x="10481818" y="5653532"/>
            <a:ext cx="1373505" cy="939800"/>
          </a:xfrm>
          <a:prstGeom prst="rect">
            <a:avLst/>
          </a:prstGeom>
        </p:spPr>
        <p:txBody>
          <a:bodyPr vert="horz" wrap="square" lIns="0" tIns="12065" rIns="0" bIns="0" rtlCol="0">
            <a:spAutoFit/>
          </a:bodyPr>
          <a:lstStyle/>
          <a:p>
            <a:pPr marL="139065" marR="5080" indent="-127000">
              <a:lnSpc>
                <a:spcPct val="100000"/>
              </a:lnSpc>
              <a:spcBef>
                <a:spcPts val="95"/>
              </a:spcBef>
            </a:pPr>
            <a:r>
              <a:rPr sz="1000" spc="-20" dirty="0">
                <a:latin typeface="Meiryo UI"/>
                <a:cs typeface="Meiryo UI"/>
              </a:rPr>
              <a:t>※各システムは、以下を</a:t>
            </a:r>
            <a:r>
              <a:rPr sz="1000" spc="500" dirty="0">
                <a:latin typeface="Meiryo UI"/>
                <a:cs typeface="Meiryo UI"/>
              </a:rPr>
              <a:t> </a:t>
            </a:r>
            <a:r>
              <a:rPr sz="1000" spc="-25" dirty="0">
                <a:latin typeface="Meiryo UI"/>
                <a:cs typeface="Meiryo UI"/>
              </a:rPr>
              <a:t>満たす機能を実装する。</a:t>
            </a:r>
            <a:endParaRPr sz="1000">
              <a:latin typeface="Meiryo UI"/>
              <a:cs typeface="Meiryo UI"/>
            </a:endParaRPr>
          </a:p>
          <a:p>
            <a:pPr marL="96520">
              <a:lnSpc>
                <a:spcPct val="100000"/>
              </a:lnSpc>
            </a:pPr>
            <a:r>
              <a:rPr sz="1000" spc="-25" dirty="0">
                <a:latin typeface="Meiryo UI"/>
                <a:cs typeface="Meiryo UI"/>
              </a:rPr>
              <a:t>・ログの管理</a:t>
            </a:r>
            <a:endParaRPr sz="1000">
              <a:latin typeface="Meiryo UI"/>
              <a:cs typeface="Meiryo UI"/>
            </a:endParaRPr>
          </a:p>
          <a:p>
            <a:pPr marL="96520">
              <a:lnSpc>
                <a:spcPct val="100000"/>
              </a:lnSpc>
            </a:pPr>
            <a:r>
              <a:rPr sz="1000" spc="-20" dirty="0">
                <a:latin typeface="Meiryo UI"/>
                <a:cs typeface="Meiryo UI"/>
              </a:rPr>
              <a:t>・データの機密性の確保</a:t>
            </a:r>
            <a:endParaRPr sz="1000">
              <a:latin typeface="Meiryo UI"/>
              <a:cs typeface="Meiryo UI"/>
            </a:endParaRPr>
          </a:p>
          <a:p>
            <a:pPr marL="96520">
              <a:lnSpc>
                <a:spcPct val="100000"/>
              </a:lnSpc>
            </a:pPr>
            <a:r>
              <a:rPr sz="1000" spc="-20" dirty="0">
                <a:latin typeface="Meiryo UI"/>
                <a:cs typeface="Meiryo UI"/>
              </a:rPr>
              <a:t>・データの完全性の確保</a:t>
            </a:r>
            <a:endParaRPr sz="1000">
              <a:latin typeface="Meiryo UI"/>
              <a:cs typeface="Meiryo UI"/>
            </a:endParaRPr>
          </a:p>
          <a:p>
            <a:pPr marL="96520">
              <a:lnSpc>
                <a:spcPct val="100000"/>
              </a:lnSpc>
            </a:pPr>
            <a:r>
              <a:rPr sz="1000" spc="-20" dirty="0">
                <a:latin typeface="Meiryo UI"/>
                <a:cs typeface="Meiryo UI"/>
              </a:rPr>
              <a:t>・セキュア通信の実現</a:t>
            </a:r>
            <a:endParaRPr sz="1000">
              <a:latin typeface="Meiryo UI"/>
              <a:cs typeface="Meiryo UI"/>
            </a:endParaRPr>
          </a:p>
        </p:txBody>
      </p:sp>
      <p:sp>
        <p:nvSpPr>
          <p:cNvPr id="44" name="object 44"/>
          <p:cNvSpPr/>
          <p:nvPr/>
        </p:nvSpPr>
        <p:spPr>
          <a:xfrm>
            <a:off x="4201668" y="2195702"/>
            <a:ext cx="6611620" cy="2753360"/>
          </a:xfrm>
          <a:custGeom>
            <a:avLst/>
            <a:gdLst/>
            <a:ahLst/>
            <a:cxnLst/>
            <a:rect l="l" t="t" r="r" b="b"/>
            <a:pathLst>
              <a:path w="6611620" h="2753360">
                <a:moveTo>
                  <a:pt x="2667000" y="2396871"/>
                </a:moveTo>
                <a:lnTo>
                  <a:pt x="2662517" y="2374608"/>
                </a:lnTo>
                <a:lnTo>
                  <a:pt x="2650274" y="2356447"/>
                </a:lnTo>
                <a:lnTo>
                  <a:pt x="2632113" y="2344204"/>
                </a:lnTo>
                <a:lnTo>
                  <a:pt x="2609850" y="2339721"/>
                </a:lnTo>
                <a:lnTo>
                  <a:pt x="2587574" y="2344204"/>
                </a:lnTo>
                <a:lnTo>
                  <a:pt x="2569413" y="2356447"/>
                </a:lnTo>
                <a:lnTo>
                  <a:pt x="2557170" y="2374608"/>
                </a:lnTo>
                <a:lnTo>
                  <a:pt x="2552700" y="2396871"/>
                </a:lnTo>
                <a:lnTo>
                  <a:pt x="2557170" y="2419146"/>
                </a:lnTo>
                <a:lnTo>
                  <a:pt x="2569413" y="2437307"/>
                </a:lnTo>
                <a:lnTo>
                  <a:pt x="2587574" y="2449550"/>
                </a:lnTo>
                <a:lnTo>
                  <a:pt x="2590800" y="2450198"/>
                </a:lnTo>
                <a:lnTo>
                  <a:pt x="2590800" y="2642387"/>
                </a:lnTo>
                <a:lnTo>
                  <a:pt x="2587574" y="2643035"/>
                </a:lnTo>
                <a:lnTo>
                  <a:pt x="2569413" y="2655278"/>
                </a:lnTo>
                <a:lnTo>
                  <a:pt x="2557170" y="2673439"/>
                </a:lnTo>
                <a:lnTo>
                  <a:pt x="2552700" y="2695702"/>
                </a:lnTo>
                <a:lnTo>
                  <a:pt x="2557170" y="2717927"/>
                </a:lnTo>
                <a:lnTo>
                  <a:pt x="2569413" y="2736088"/>
                </a:lnTo>
                <a:lnTo>
                  <a:pt x="2587574" y="2748356"/>
                </a:lnTo>
                <a:lnTo>
                  <a:pt x="2609850" y="2752852"/>
                </a:lnTo>
                <a:lnTo>
                  <a:pt x="2632113" y="2748356"/>
                </a:lnTo>
                <a:lnTo>
                  <a:pt x="2650274" y="2736088"/>
                </a:lnTo>
                <a:lnTo>
                  <a:pt x="2662517" y="2717927"/>
                </a:lnTo>
                <a:lnTo>
                  <a:pt x="2667000" y="2695702"/>
                </a:lnTo>
                <a:lnTo>
                  <a:pt x="2662517" y="2673439"/>
                </a:lnTo>
                <a:lnTo>
                  <a:pt x="2650274" y="2655278"/>
                </a:lnTo>
                <a:lnTo>
                  <a:pt x="2632113" y="2643035"/>
                </a:lnTo>
                <a:lnTo>
                  <a:pt x="2628900" y="2642387"/>
                </a:lnTo>
                <a:lnTo>
                  <a:pt x="2628900" y="2638552"/>
                </a:lnTo>
                <a:lnTo>
                  <a:pt x="2628900" y="2454021"/>
                </a:lnTo>
                <a:lnTo>
                  <a:pt x="2628900" y="2450198"/>
                </a:lnTo>
                <a:lnTo>
                  <a:pt x="2632113" y="2449550"/>
                </a:lnTo>
                <a:lnTo>
                  <a:pt x="2650274" y="2437307"/>
                </a:lnTo>
                <a:lnTo>
                  <a:pt x="2662517" y="2419146"/>
                </a:lnTo>
                <a:lnTo>
                  <a:pt x="2667000" y="2396871"/>
                </a:lnTo>
                <a:close/>
              </a:path>
              <a:path w="6611620" h="2753360">
                <a:moveTo>
                  <a:pt x="4985004" y="2689987"/>
                </a:moveTo>
                <a:lnTo>
                  <a:pt x="4968278" y="2649601"/>
                </a:lnTo>
                <a:lnTo>
                  <a:pt x="4946904" y="2636697"/>
                </a:lnTo>
                <a:lnTo>
                  <a:pt x="4946904" y="2632837"/>
                </a:lnTo>
                <a:lnTo>
                  <a:pt x="4946904" y="2543175"/>
                </a:lnTo>
                <a:lnTo>
                  <a:pt x="4908804" y="2543175"/>
                </a:lnTo>
                <a:lnTo>
                  <a:pt x="4908804" y="2636697"/>
                </a:lnTo>
                <a:lnTo>
                  <a:pt x="4905578" y="2637345"/>
                </a:lnTo>
                <a:lnTo>
                  <a:pt x="4887417" y="2649601"/>
                </a:lnTo>
                <a:lnTo>
                  <a:pt x="4875174" y="2667774"/>
                </a:lnTo>
                <a:lnTo>
                  <a:pt x="4870704" y="2689987"/>
                </a:lnTo>
                <a:lnTo>
                  <a:pt x="4875174" y="2712262"/>
                </a:lnTo>
                <a:lnTo>
                  <a:pt x="4887417" y="2730423"/>
                </a:lnTo>
                <a:lnTo>
                  <a:pt x="4905578" y="2742666"/>
                </a:lnTo>
                <a:lnTo>
                  <a:pt x="4927854" y="2747137"/>
                </a:lnTo>
                <a:lnTo>
                  <a:pt x="4950117" y="2742666"/>
                </a:lnTo>
                <a:lnTo>
                  <a:pt x="4968278" y="2730423"/>
                </a:lnTo>
                <a:lnTo>
                  <a:pt x="4980521" y="2712262"/>
                </a:lnTo>
                <a:lnTo>
                  <a:pt x="4985004" y="2689987"/>
                </a:lnTo>
                <a:close/>
              </a:path>
              <a:path w="6611620" h="2753360">
                <a:moveTo>
                  <a:pt x="4985004" y="2390775"/>
                </a:moveTo>
                <a:lnTo>
                  <a:pt x="4980521" y="2368512"/>
                </a:lnTo>
                <a:lnTo>
                  <a:pt x="4968278" y="2350351"/>
                </a:lnTo>
                <a:lnTo>
                  <a:pt x="4950117" y="2338108"/>
                </a:lnTo>
                <a:lnTo>
                  <a:pt x="4927854" y="2333625"/>
                </a:lnTo>
                <a:lnTo>
                  <a:pt x="4905578" y="2338108"/>
                </a:lnTo>
                <a:lnTo>
                  <a:pt x="4887417" y="2350351"/>
                </a:lnTo>
                <a:lnTo>
                  <a:pt x="4875174" y="2368512"/>
                </a:lnTo>
                <a:lnTo>
                  <a:pt x="4870704" y="2390775"/>
                </a:lnTo>
                <a:lnTo>
                  <a:pt x="4875174" y="2413050"/>
                </a:lnTo>
                <a:lnTo>
                  <a:pt x="4887417" y="2431211"/>
                </a:lnTo>
                <a:lnTo>
                  <a:pt x="4905578" y="2443454"/>
                </a:lnTo>
                <a:lnTo>
                  <a:pt x="4908804" y="2444102"/>
                </a:lnTo>
                <a:lnTo>
                  <a:pt x="4908804" y="2505075"/>
                </a:lnTo>
                <a:lnTo>
                  <a:pt x="4946904" y="2505075"/>
                </a:lnTo>
                <a:lnTo>
                  <a:pt x="4946904" y="2447925"/>
                </a:lnTo>
                <a:lnTo>
                  <a:pt x="4946904" y="2444102"/>
                </a:lnTo>
                <a:lnTo>
                  <a:pt x="4950117" y="2443454"/>
                </a:lnTo>
                <a:lnTo>
                  <a:pt x="4968278" y="2431211"/>
                </a:lnTo>
                <a:lnTo>
                  <a:pt x="4980521" y="2413050"/>
                </a:lnTo>
                <a:lnTo>
                  <a:pt x="4985004" y="2390775"/>
                </a:lnTo>
                <a:close/>
              </a:path>
              <a:path w="6611620" h="2753360">
                <a:moveTo>
                  <a:pt x="5439029" y="66675"/>
                </a:moveTo>
                <a:lnTo>
                  <a:pt x="5433784" y="40728"/>
                </a:lnTo>
                <a:lnTo>
                  <a:pt x="5419496" y="19532"/>
                </a:lnTo>
                <a:lnTo>
                  <a:pt x="5398300" y="5245"/>
                </a:lnTo>
                <a:lnTo>
                  <a:pt x="5372354" y="0"/>
                </a:lnTo>
                <a:lnTo>
                  <a:pt x="5346395" y="5245"/>
                </a:lnTo>
                <a:lnTo>
                  <a:pt x="5325199" y="19532"/>
                </a:lnTo>
                <a:lnTo>
                  <a:pt x="5310911" y="40728"/>
                </a:lnTo>
                <a:lnTo>
                  <a:pt x="5305679" y="66675"/>
                </a:lnTo>
                <a:lnTo>
                  <a:pt x="5310911" y="92633"/>
                </a:lnTo>
                <a:lnTo>
                  <a:pt x="5325199" y="113830"/>
                </a:lnTo>
                <a:lnTo>
                  <a:pt x="5346395" y="128117"/>
                </a:lnTo>
                <a:lnTo>
                  <a:pt x="5350129" y="128866"/>
                </a:lnTo>
                <a:lnTo>
                  <a:pt x="5350129" y="859536"/>
                </a:lnTo>
                <a:lnTo>
                  <a:pt x="3476752" y="859536"/>
                </a:lnTo>
                <a:lnTo>
                  <a:pt x="3476752" y="857758"/>
                </a:lnTo>
                <a:lnTo>
                  <a:pt x="3476752" y="761238"/>
                </a:lnTo>
                <a:lnTo>
                  <a:pt x="3476752" y="756754"/>
                </a:lnTo>
                <a:lnTo>
                  <a:pt x="3480473" y="756005"/>
                </a:lnTo>
                <a:lnTo>
                  <a:pt x="3501669" y="741718"/>
                </a:lnTo>
                <a:lnTo>
                  <a:pt x="3515957" y="720521"/>
                </a:lnTo>
                <a:lnTo>
                  <a:pt x="3521202" y="694563"/>
                </a:lnTo>
                <a:lnTo>
                  <a:pt x="3515957" y="668616"/>
                </a:lnTo>
                <a:lnTo>
                  <a:pt x="3501669" y="647420"/>
                </a:lnTo>
                <a:lnTo>
                  <a:pt x="3480473" y="633133"/>
                </a:lnTo>
                <a:lnTo>
                  <a:pt x="3454527" y="627888"/>
                </a:lnTo>
                <a:lnTo>
                  <a:pt x="3428568" y="633133"/>
                </a:lnTo>
                <a:lnTo>
                  <a:pt x="3407372" y="647420"/>
                </a:lnTo>
                <a:lnTo>
                  <a:pt x="3393084" y="668616"/>
                </a:lnTo>
                <a:lnTo>
                  <a:pt x="3387852" y="694563"/>
                </a:lnTo>
                <a:lnTo>
                  <a:pt x="3393084" y="720521"/>
                </a:lnTo>
                <a:lnTo>
                  <a:pt x="3407372" y="741718"/>
                </a:lnTo>
                <a:lnTo>
                  <a:pt x="3428568" y="756005"/>
                </a:lnTo>
                <a:lnTo>
                  <a:pt x="3432302" y="756754"/>
                </a:lnTo>
                <a:lnTo>
                  <a:pt x="3432302" y="857377"/>
                </a:lnTo>
                <a:lnTo>
                  <a:pt x="1551559" y="857377"/>
                </a:lnTo>
                <a:lnTo>
                  <a:pt x="1551559" y="761238"/>
                </a:lnTo>
                <a:lnTo>
                  <a:pt x="1551559" y="756754"/>
                </a:lnTo>
                <a:lnTo>
                  <a:pt x="1555280" y="756005"/>
                </a:lnTo>
                <a:lnTo>
                  <a:pt x="1576476" y="741718"/>
                </a:lnTo>
                <a:lnTo>
                  <a:pt x="1590763" y="720521"/>
                </a:lnTo>
                <a:lnTo>
                  <a:pt x="1596009" y="694563"/>
                </a:lnTo>
                <a:lnTo>
                  <a:pt x="1590763" y="668616"/>
                </a:lnTo>
                <a:lnTo>
                  <a:pt x="1576476" y="647420"/>
                </a:lnTo>
                <a:lnTo>
                  <a:pt x="1555280" y="633133"/>
                </a:lnTo>
                <a:lnTo>
                  <a:pt x="1529334" y="627888"/>
                </a:lnTo>
                <a:lnTo>
                  <a:pt x="1503375" y="633133"/>
                </a:lnTo>
                <a:lnTo>
                  <a:pt x="1482178" y="647420"/>
                </a:lnTo>
                <a:lnTo>
                  <a:pt x="1467891" y="668616"/>
                </a:lnTo>
                <a:lnTo>
                  <a:pt x="1462659" y="694563"/>
                </a:lnTo>
                <a:lnTo>
                  <a:pt x="1467891" y="720521"/>
                </a:lnTo>
                <a:lnTo>
                  <a:pt x="1482178" y="741718"/>
                </a:lnTo>
                <a:lnTo>
                  <a:pt x="1503375" y="756005"/>
                </a:lnTo>
                <a:lnTo>
                  <a:pt x="1507109" y="756754"/>
                </a:lnTo>
                <a:lnTo>
                  <a:pt x="1507109" y="859536"/>
                </a:lnTo>
                <a:lnTo>
                  <a:pt x="57150" y="859536"/>
                </a:lnTo>
                <a:lnTo>
                  <a:pt x="49720" y="861034"/>
                </a:lnTo>
                <a:lnTo>
                  <a:pt x="43662" y="865111"/>
                </a:lnTo>
                <a:lnTo>
                  <a:pt x="39585" y="871169"/>
                </a:lnTo>
                <a:lnTo>
                  <a:pt x="38100" y="878586"/>
                </a:lnTo>
                <a:lnTo>
                  <a:pt x="38100" y="882396"/>
                </a:lnTo>
                <a:lnTo>
                  <a:pt x="38100" y="882777"/>
                </a:lnTo>
                <a:lnTo>
                  <a:pt x="38100" y="1017041"/>
                </a:lnTo>
                <a:lnTo>
                  <a:pt x="34874" y="1017689"/>
                </a:lnTo>
                <a:lnTo>
                  <a:pt x="16713" y="1029931"/>
                </a:lnTo>
                <a:lnTo>
                  <a:pt x="4470" y="1048092"/>
                </a:lnTo>
                <a:lnTo>
                  <a:pt x="0" y="1070356"/>
                </a:lnTo>
                <a:lnTo>
                  <a:pt x="0" y="1070483"/>
                </a:lnTo>
                <a:lnTo>
                  <a:pt x="50" y="1070749"/>
                </a:lnTo>
                <a:lnTo>
                  <a:pt x="0" y="1070991"/>
                </a:lnTo>
                <a:lnTo>
                  <a:pt x="4470" y="1093266"/>
                </a:lnTo>
                <a:lnTo>
                  <a:pt x="16713" y="1111427"/>
                </a:lnTo>
                <a:lnTo>
                  <a:pt x="34874" y="1123670"/>
                </a:lnTo>
                <a:lnTo>
                  <a:pt x="57150" y="1128141"/>
                </a:lnTo>
                <a:lnTo>
                  <a:pt x="79413" y="1123670"/>
                </a:lnTo>
                <a:lnTo>
                  <a:pt x="97574" y="1111427"/>
                </a:lnTo>
                <a:lnTo>
                  <a:pt x="109816" y="1093266"/>
                </a:lnTo>
                <a:lnTo>
                  <a:pt x="114300" y="1070991"/>
                </a:lnTo>
                <a:lnTo>
                  <a:pt x="114236" y="1070775"/>
                </a:lnTo>
                <a:lnTo>
                  <a:pt x="114300" y="1070483"/>
                </a:lnTo>
                <a:lnTo>
                  <a:pt x="114300" y="1070356"/>
                </a:lnTo>
                <a:lnTo>
                  <a:pt x="109816" y="1048092"/>
                </a:lnTo>
                <a:lnTo>
                  <a:pt x="97574" y="1029931"/>
                </a:lnTo>
                <a:lnTo>
                  <a:pt x="79413" y="1017689"/>
                </a:lnTo>
                <a:lnTo>
                  <a:pt x="76200" y="1017041"/>
                </a:lnTo>
                <a:lnTo>
                  <a:pt x="76200" y="1013841"/>
                </a:lnTo>
                <a:lnTo>
                  <a:pt x="76200" y="1013333"/>
                </a:lnTo>
                <a:lnTo>
                  <a:pt x="76200" y="1013206"/>
                </a:lnTo>
                <a:lnTo>
                  <a:pt x="76200" y="901827"/>
                </a:lnTo>
                <a:lnTo>
                  <a:pt x="1529334" y="901827"/>
                </a:lnTo>
                <a:lnTo>
                  <a:pt x="3428365" y="901827"/>
                </a:lnTo>
                <a:lnTo>
                  <a:pt x="3428365" y="1002461"/>
                </a:lnTo>
                <a:lnTo>
                  <a:pt x="3424631" y="1003211"/>
                </a:lnTo>
                <a:lnTo>
                  <a:pt x="3403435" y="1017498"/>
                </a:lnTo>
                <a:lnTo>
                  <a:pt x="3389147" y="1038694"/>
                </a:lnTo>
                <a:lnTo>
                  <a:pt x="3383915" y="1064641"/>
                </a:lnTo>
                <a:lnTo>
                  <a:pt x="3389147" y="1090599"/>
                </a:lnTo>
                <a:lnTo>
                  <a:pt x="3389642" y="1091361"/>
                </a:lnTo>
                <a:lnTo>
                  <a:pt x="3403943" y="1112558"/>
                </a:lnTo>
                <a:lnTo>
                  <a:pt x="3425139" y="1126845"/>
                </a:lnTo>
                <a:lnTo>
                  <a:pt x="3451098" y="1132078"/>
                </a:lnTo>
                <a:lnTo>
                  <a:pt x="3477044" y="1126845"/>
                </a:lnTo>
                <a:lnTo>
                  <a:pt x="3498240" y="1112558"/>
                </a:lnTo>
                <a:lnTo>
                  <a:pt x="3512528" y="1091361"/>
                </a:lnTo>
                <a:lnTo>
                  <a:pt x="3517773" y="1065403"/>
                </a:lnTo>
                <a:lnTo>
                  <a:pt x="3517709" y="1065161"/>
                </a:lnTo>
                <a:lnTo>
                  <a:pt x="3517773" y="1064895"/>
                </a:lnTo>
                <a:lnTo>
                  <a:pt x="3512528" y="1038948"/>
                </a:lnTo>
                <a:lnTo>
                  <a:pt x="3498240" y="1017752"/>
                </a:lnTo>
                <a:lnTo>
                  <a:pt x="3477044" y="1003465"/>
                </a:lnTo>
                <a:lnTo>
                  <a:pt x="3476853" y="1003439"/>
                </a:lnTo>
                <a:lnTo>
                  <a:pt x="3476536" y="1003211"/>
                </a:lnTo>
                <a:lnTo>
                  <a:pt x="3473323" y="1002576"/>
                </a:lnTo>
                <a:lnTo>
                  <a:pt x="3473323" y="998728"/>
                </a:lnTo>
                <a:lnTo>
                  <a:pt x="3473323" y="998220"/>
                </a:lnTo>
                <a:lnTo>
                  <a:pt x="3473323" y="905637"/>
                </a:lnTo>
                <a:lnTo>
                  <a:pt x="5372354" y="905637"/>
                </a:lnTo>
                <a:lnTo>
                  <a:pt x="5381015" y="903897"/>
                </a:lnTo>
                <a:lnTo>
                  <a:pt x="5388076" y="899147"/>
                </a:lnTo>
                <a:lnTo>
                  <a:pt x="5392826" y="892086"/>
                </a:lnTo>
                <a:lnTo>
                  <a:pt x="5394579" y="883412"/>
                </a:lnTo>
                <a:lnTo>
                  <a:pt x="5394579" y="861187"/>
                </a:lnTo>
                <a:lnTo>
                  <a:pt x="5394579" y="133350"/>
                </a:lnTo>
                <a:lnTo>
                  <a:pt x="5394579" y="128866"/>
                </a:lnTo>
                <a:lnTo>
                  <a:pt x="5398300" y="128117"/>
                </a:lnTo>
                <a:lnTo>
                  <a:pt x="5419496" y="113830"/>
                </a:lnTo>
                <a:lnTo>
                  <a:pt x="5433784" y="92633"/>
                </a:lnTo>
                <a:lnTo>
                  <a:pt x="5439029" y="66675"/>
                </a:lnTo>
                <a:close/>
              </a:path>
              <a:path w="6611620" h="2753360">
                <a:moveTo>
                  <a:pt x="5864352" y="2690114"/>
                </a:moveTo>
                <a:lnTo>
                  <a:pt x="5847626" y="2649728"/>
                </a:lnTo>
                <a:lnTo>
                  <a:pt x="5826252" y="2636824"/>
                </a:lnTo>
                <a:lnTo>
                  <a:pt x="5826252" y="2632964"/>
                </a:lnTo>
                <a:lnTo>
                  <a:pt x="5826252" y="2543175"/>
                </a:lnTo>
                <a:lnTo>
                  <a:pt x="5788152" y="2543175"/>
                </a:lnTo>
                <a:lnTo>
                  <a:pt x="5788152" y="2636824"/>
                </a:lnTo>
                <a:lnTo>
                  <a:pt x="5784926" y="2637472"/>
                </a:lnTo>
                <a:lnTo>
                  <a:pt x="5766765" y="2649728"/>
                </a:lnTo>
                <a:lnTo>
                  <a:pt x="5754522" y="2667901"/>
                </a:lnTo>
                <a:lnTo>
                  <a:pt x="5750052" y="2690114"/>
                </a:lnTo>
                <a:lnTo>
                  <a:pt x="5754522" y="2712389"/>
                </a:lnTo>
                <a:lnTo>
                  <a:pt x="5766765" y="2730550"/>
                </a:lnTo>
                <a:lnTo>
                  <a:pt x="5784926" y="2742793"/>
                </a:lnTo>
                <a:lnTo>
                  <a:pt x="5807202" y="2747264"/>
                </a:lnTo>
                <a:lnTo>
                  <a:pt x="5829465" y="2742793"/>
                </a:lnTo>
                <a:lnTo>
                  <a:pt x="5847626" y="2730550"/>
                </a:lnTo>
                <a:lnTo>
                  <a:pt x="5859869" y="2712389"/>
                </a:lnTo>
                <a:lnTo>
                  <a:pt x="5864352" y="2690114"/>
                </a:lnTo>
                <a:close/>
              </a:path>
              <a:path w="6611620" h="2753360">
                <a:moveTo>
                  <a:pt x="5864352" y="2390775"/>
                </a:moveTo>
                <a:lnTo>
                  <a:pt x="5859869" y="2368512"/>
                </a:lnTo>
                <a:lnTo>
                  <a:pt x="5847626" y="2350351"/>
                </a:lnTo>
                <a:lnTo>
                  <a:pt x="5829465" y="2338108"/>
                </a:lnTo>
                <a:lnTo>
                  <a:pt x="5807202" y="2333625"/>
                </a:lnTo>
                <a:lnTo>
                  <a:pt x="5784926" y="2338108"/>
                </a:lnTo>
                <a:lnTo>
                  <a:pt x="5766765" y="2350351"/>
                </a:lnTo>
                <a:lnTo>
                  <a:pt x="5754522" y="2368512"/>
                </a:lnTo>
                <a:lnTo>
                  <a:pt x="5750052" y="2390775"/>
                </a:lnTo>
                <a:lnTo>
                  <a:pt x="5754522" y="2413050"/>
                </a:lnTo>
                <a:lnTo>
                  <a:pt x="5766765" y="2431211"/>
                </a:lnTo>
                <a:lnTo>
                  <a:pt x="5784926" y="2443454"/>
                </a:lnTo>
                <a:lnTo>
                  <a:pt x="5788152" y="2444102"/>
                </a:lnTo>
                <a:lnTo>
                  <a:pt x="5788152" y="2505075"/>
                </a:lnTo>
                <a:lnTo>
                  <a:pt x="5826252" y="2505075"/>
                </a:lnTo>
                <a:lnTo>
                  <a:pt x="5826252" y="2447925"/>
                </a:lnTo>
                <a:lnTo>
                  <a:pt x="5826252" y="2444102"/>
                </a:lnTo>
                <a:lnTo>
                  <a:pt x="5829465" y="2443454"/>
                </a:lnTo>
                <a:lnTo>
                  <a:pt x="5847626" y="2431211"/>
                </a:lnTo>
                <a:lnTo>
                  <a:pt x="5859869" y="2413050"/>
                </a:lnTo>
                <a:lnTo>
                  <a:pt x="5864352" y="2390775"/>
                </a:lnTo>
                <a:close/>
              </a:path>
              <a:path w="6611620" h="2753360">
                <a:moveTo>
                  <a:pt x="6249289" y="1704213"/>
                </a:moveTo>
                <a:lnTo>
                  <a:pt x="6145504" y="1704213"/>
                </a:lnTo>
                <a:lnTo>
                  <a:pt x="6144857" y="1700999"/>
                </a:lnTo>
                <a:lnTo>
                  <a:pt x="6132614" y="1682838"/>
                </a:lnTo>
                <a:lnTo>
                  <a:pt x="6114453" y="1670596"/>
                </a:lnTo>
                <a:lnTo>
                  <a:pt x="6092190" y="1666113"/>
                </a:lnTo>
                <a:lnTo>
                  <a:pt x="6069914" y="1670596"/>
                </a:lnTo>
                <a:lnTo>
                  <a:pt x="6051753" y="1682838"/>
                </a:lnTo>
                <a:lnTo>
                  <a:pt x="6039510" y="1700999"/>
                </a:lnTo>
                <a:lnTo>
                  <a:pt x="6035040" y="1723263"/>
                </a:lnTo>
                <a:lnTo>
                  <a:pt x="6039510" y="1745538"/>
                </a:lnTo>
                <a:lnTo>
                  <a:pt x="6051753" y="1763699"/>
                </a:lnTo>
                <a:lnTo>
                  <a:pt x="6069914" y="1775942"/>
                </a:lnTo>
                <a:lnTo>
                  <a:pt x="6092190" y="1780413"/>
                </a:lnTo>
                <a:lnTo>
                  <a:pt x="6114453" y="1775942"/>
                </a:lnTo>
                <a:lnTo>
                  <a:pt x="6132614" y="1763699"/>
                </a:lnTo>
                <a:lnTo>
                  <a:pt x="6144857" y="1745538"/>
                </a:lnTo>
                <a:lnTo>
                  <a:pt x="6145504" y="1742313"/>
                </a:lnTo>
                <a:lnTo>
                  <a:pt x="6249289" y="1742313"/>
                </a:lnTo>
                <a:lnTo>
                  <a:pt x="6249289" y="1704213"/>
                </a:lnTo>
                <a:close/>
              </a:path>
              <a:path w="6611620" h="2753360">
                <a:moveTo>
                  <a:pt x="6401689" y="1704213"/>
                </a:moveTo>
                <a:lnTo>
                  <a:pt x="6287389" y="1704213"/>
                </a:lnTo>
                <a:lnTo>
                  <a:pt x="6287389" y="1742313"/>
                </a:lnTo>
                <a:lnTo>
                  <a:pt x="6401689" y="1742313"/>
                </a:lnTo>
                <a:lnTo>
                  <a:pt x="6401689" y="1704213"/>
                </a:lnTo>
                <a:close/>
              </a:path>
              <a:path w="6611620" h="2753360">
                <a:moveTo>
                  <a:pt x="6611239" y="1723263"/>
                </a:moveTo>
                <a:lnTo>
                  <a:pt x="6594513" y="1682838"/>
                </a:lnTo>
                <a:lnTo>
                  <a:pt x="6554089" y="1666113"/>
                </a:lnTo>
                <a:lnTo>
                  <a:pt x="6531864" y="1670596"/>
                </a:lnTo>
                <a:lnTo>
                  <a:pt x="6513703" y="1682838"/>
                </a:lnTo>
                <a:lnTo>
                  <a:pt x="6501435" y="1700999"/>
                </a:lnTo>
                <a:lnTo>
                  <a:pt x="6500787" y="1704213"/>
                </a:lnTo>
                <a:lnTo>
                  <a:pt x="6439789" y="1704213"/>
                </a:lnTo>
                <a:lnTo>
                  <a:pt x="6439789" y="1742313"/>
                </a:lnTo>
                <a:lnTo>
                  <a:pt x="6500774" y="1742313"/>
                </a:lnTo>
                <a:lnTo>
                  <a:pt x="6501435" y="1745538"/>
                </a:lnTo>
                <a:lnTo>
                  <a:pt x="6513703" y="1763699"/>
                </a:lnTo>
                <a:lnTo>
                  <a:pt x="6531864" y="1775942"/>
                </a:lnTo>
                <a:lnTo>
                  <a:pt x="6554089" y="1780413"/>
                </a:lnTo>
                <a:lnTo>
                  <a:pt x="6576352" y="1775942"/>
                </a:lnTo>
                <a:lnTo>
                  <a:pt x="6594513" y="1763699"/>
                </a:lnTo>
                <a:lnTo>
                  <a:pt x="6606756" y="1745538"/>
                </a:lnTo>
                <a:lnTo>
                  <a:pt x="6607403" y="1742313"/>
                </a:lnTo>
                <a:lnTo>
                  <a:pt x="6611239" y="1723263"/>
                </a:lnTo>
                <a:close/>
              </a:path>
            </a:pathLst>
          </a:custGeom>
          <a:solidFill>
            <a:srgbClr val="C55A11"/>
          </a:solidFill>
        </p:spPr>
        <p:txBody>
          <a:bodyPr wrap="square" lIns="0" tIns="0" rIns="0" bIns="0" rtlCol="0"/>
          <a:lstStyle/>
          <a:p>
            <a:endParaRPr/>
          </a:p>
        </p:txBody>
      </p:sp>
      <p:sp>
        <p:nvSpPr>
          <p:cNvPr id="45" name="object 45"/>
          <p:cNvSpPr txBox="1"/>
          <p:nvPr/>
        </p:nvSpPr>
        <p:spPr>
          <a:xfrm>
            <a:off x="1866836" y="3840416"/>
            <a:ext cx="875030" cy="299085"/>
          </a:xfrm>
          <a:prstGeom prst="rect">
            <a:avLst/>
          </a:prstGeom>
          <a:solidFill>
            <a:srgbClr val="FFFFFF"/>
          </a:solidFill>
        </p:spPr>
        <p:txBody>
          <a:bodyPr vert="horz" wrap="square" lIns="0" tIns="81280" rIns="0" bIns="0" rtlCol="0">
            <a:spAutoFit/>
          </a:bodyPr>
          <a:lstStyle/>
          <a:p>
            <a:pPr marL="80010">
              <a:lnSpc>
                <a:spcPct val="100000"/>
              </a:lnSpc>
              <a:spcBef>
                <a:spcPts val="640"/>
              </a:spcBef>
            </a:pPr>
            <a:r>
              <a:rPr sz="900" spc="-25" dirty="0">
                <a:latin typeface="Meiryo UI"/>
                <a:cs typeface="Meiryo UI"/>
              </a:rPr>
              <a:t>運用ガイドブック</a:t>
            </a:r>
            <a:endParaRPr sz="900">
              <a:latin typeface="Meiryo UI"/>
              <a:cs typeface="Meiryo UI"/>
            </a:endParaRPr>
          </a:p>
        </p:txBody>
      </p:sp>
      <p:sp>
        <p:nvSpPr>
          <p:cNvPr id="46" name="object 46"/>
          <p:cNvSpPr txBox="1"/>
          <p:nvPr/>
        </p:nvSpPr>
        <p:spPr>
          <a:xfrm>
            <a:off x="1866836" y="5455856"/>
            <a:ext cx="875030" cy="299085"/>
          </a:xfrm>
          <a:prstGeom prst="rect">
            <a:avLst/>
          </a:prstGeom>
          <a:solidFill>
            <a:srgbClr val="FFFFFF"/>
          </a:solidFill>
        </p:spPr>
        <p:txBody>
          <a:bodyPr vert="horz" wrap="square" lIns="0" tIns="81280" rIns="0" bIns="0" rtlCol="0">
            <a:spAutoFit/>
          </a:bodyPr>
          <a:lstStyle/>
          <a:p>
            <a:pPr marL="169545">
              <a:lnSpc>
                <a:spcPct val="100000"/>
              </a:lnSpc>
              <a:spcBef>
                <a:spcPts val="640"/>
              </a:spcBef>
            </a:pPr>
            <a:r>
              <a:rPr sz="900" spc="-10" dirty="0">
                <a:latin typeface="Meiryo UI"/>
                <a:cs typeface="Meiryo UI"/>
              </a:rPr>
              <a:t>API</a:t>
            </a:r>
            <a:r>
              <a:rPr sz="900" spc="-20" dirty="0">
                <a:latin typeface="Meiryo UI"/>
                <a:cs typeface="Meiryo UI"/>
              </a:rPr>
              <a:t>仕様書</a:t>
            </a:r>
            <a:endParaRPr sz="900">
              <a:latin typeface="Meiryo UI"/>
              <a:cs typeface="Meiryo UI"/>
            </a:endParaRPr>
          </a:p>
        </p:txBody>
      </p:sp>
      <p:sp>
        <p:nvSpPr>
          <p:cNvPr id="47" name="object 47"/>
          <p:cNvSpPr txBox="1"/>
          <p:nvPr/>
        </p:nvSpPr>
        <p:spPr>
          <a:xfrm>
            <a:off x="316991" y="1825751"/>
            <a:ext cx="1188720" cy="4680585"/>
          </a:xfrm>
          <a:prstGeom prst="rect">
            <a:avLst/>
          </a:prstGeom>
          <a:solidFill>
            <a:srgbClr val="1283C7"/>
          </a:solidFill>
        </p:spPr>
        <p:txBody>
          <a:bodyPr vert="horz" wrap="square" lIns="0" tIns="0" rIns="0" bIns="0" rtlCol="0">
            <a:spAutoFit/>
          </a:bodyPr>
          <a:lstStyle/>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spcBef>
                <a:spcPts val="770"/>
              </a:spcBef>
            </a:pPr>
            <a:endParaRPr sz="1200">
              <a:latin typeface="Times New Roman"/>
              <a:cs typeface="Times New Roman"/>
            </a:endParaRPr>
          </a:p>
          <a:p>
            <a:pPr marL="226060" marR="90170" indent="-128270">
              <a:lnSpc>
                <a:spcPct val="111300"/>
              </a:lnSpc>
              <a:spcBef>
                <a:spcPts val="5"/>
              </a:spcBef>
            </a:pPr>
            <a:r>
              <a:rPr sz="1200" spc="-10" dirty="0">
                <a:solidFill>
                  <a:srgbClr val="FFFFFF"/>
                </a:solidFill>
                <a:latin typeface="Meiryo UI"/>
                <a:cs typeface="Meiryo UI"/>
              </a:rPr>
              <a:t>政府(業所管)と</a:t>
            </a:r>
            <a:r>
              <a:rPr sz="1200" spc="-20" dirty="0">
                <a:solidFill>
                  <a:srgbClr val="FFFFFF"/>
                </a:solidFill>
                <a:latin typeface="Meiryo UI"/>
                <a:cs typeface="Meiryo UI"/>
              </a:rPr>
              <a:t>業界団体の</a:t>
            </a:r>
            <a:r>
              <a:rPr sz="1200" spc="-15" dirty="0">
                <a:solidFill>
                  <a:srgbClr val="FFFFFF"/>
                </a:solidFill>
                <a:latin typeface="Meiryo UI"/>
                <a:cs typeface="Meiryo UI"/>
              </a:rPr>
              <a:t>合意形成</a:t>
            </a:r>
            <a:endParaRPr sz="1200">
              <a:latin typeface="Meiryo UI"/>
              <a:cs typeface="Meiryo UI"/>
            </a:endParaRPr>
          </a:p>
        </p:txBody>
      </p:sp>
      <p:grpSp>
        <p:nvGrpSpPr>
          <p:cNvPr id="48" name="object 48"/>
          <p:cNvGrpSpPr/>
          <p:nvPr/>
        </p:nvGrpSpPr>
        <p:grpSpPr>
          <a:xfrm>
            <a:off x="1583372" y="3739832"/>
            <a:ext cx="175895" cy="765175"/>
            <a:chOff x="1583372" y="3739832"/>
            <a:chExt cx="175895" cy="765175"/>
          </a:xfrm>
        </p:grpSpPr>
        <p:sp>
          <p:nvSpPr>
            <p:cNvPr id="49" name="object 49"/>
            <p:cNvSpPr/>
            <p:nvPr/>
          </p:nvSpPr>
          <p:spPr>
            <a:xfrm>
              <a:off x="1588770" y="3745230"/>
              <a:ext cx="165100" cy="754380"/>
            </a:xfrm>
            <a:custGeom>
              <a:avLst/>
              <a:gdLst/>
              <a:ahLst/>
              <a:cxnLst/>
              <a:rect l="l" t="t" r="r" b="b"/>
              <a:pathLst>
                <a:path w="165100" h="754379">
                  <a:moveTo>
                    <a:pt x="0" y="0"/>
                  </a:moveTo>
                  <a:lnTo>
                    <a:pt x="0" y="754380"/>
                  </a:lnTo>
                  <a:lnTo>
                    <a:pt x="164592" y="377190"/>
                  </a:lnTo>
                  <a:lnTo>
                    <a:pt x="0" y="0"/>
                  </a:lnTo>
                  <a:close/>
                </a:path>
              </a:pathLst>
            </a:custGeom>
            <a:solidFill>
              <a:srgbClr val="F1F1F1"/>
            </a:solidFill>
          </p:spPr>
          <p:txBody>
            <a:bodyPr wrap="square" lIns="0" tIns="0" rIns="0" bIns="0" rtlCol="0"/>
            <a:lstStyle/>
            <a:p>
              <a:endParaRPr/>
            </a:p>
          </p:txBody>
        </p:sp>
        <p:sp>
          <p:nvSpPr>
            <p:cNvPr id="50" name="object 50"/>
            <p:cNvSpPr/>
            <p:nvPr/>
          </p:nvSpPr>
          <p:spPr>
            <a:xfrm>
              <a:off x="1588770" y="3745230"/>
              <a:ext cx="165100" cy="754380"/>
            </a:xfrm>
            <a:custGeom>
              <a:avLst/>
              <a:gdLst/>
              <a:ahLst/>
              <a:cxnLst/>
              <a:rect l="l" t="t" r="r" b="b"/>
              <a:pathLst>
                <a:path w="165100" h="754379">
                  <a:moveTo>
                    <a:pt x="0" y="0"/>
                  </a:moveTo>
                  <a:lnTo>
                    <a:pt x="164592" y="377190"/>
                  </a:lnTo>
                  <a:lnTo>
                    <a:pt x="0" y="754380"/>
                  </a:lnTo>
                  <a:lnTo>
                    <a:pt x="0" y="0"/>
                  </a:lnTo>
                  <a:close/>
                </a:path>
              </a:pathLst>
            </a:custGeom>
            <a:ln w="10795">
              <a:solidFill>
                <a:srgbClr val="1A1A1A"/>
              </a:solidFill>
            </a:ln>
          </p:spPr>
          <p:txBody>
            <a:bodyPr wrap="square" lIns="0" tIns="0" rIns="0" bIns="0" rtlCol="0"/>
            <a:lstStyle/>
            <a:p>
              <a:endParaRPr/>
            </a:p>
          </p:txBody>
        </p:sp>
      </p:grpSp>
      <p:sp>
        <p:nvSpPr>
          <p:cNvPr id="51" name="object 51"/>
          <p:cNvSpPr txBox="1"/>
          <p:nvPr/>
        </p:nvSpPr>
        <p:spPr>
          <a:xfrm>
            <a:off x="1897760" y="2508885"/>
            <a:ext cx="2867025" cy="482600"/>
          </a:xfrm>
          <a:prstGeom prst="rect">
            <a:avLst/>
          </a:prstGeom>
        </p:spPr>
        <p:txBody>
          <a:bodyPr vert="horz" wrap="square" lIns="0" tIns="12065" rIns="0" bIns="0" rtlCol="0">
            <a:spAutoFit/>
          </a:bodyPr>
          <a:lstStyle/>
          <a:p>
            <a:pPr marL="95885" marR="5080" indent="-83820">
              <a:lnSpc>
                <a:spcPct val="100000"/>
              </a:lnSpc>
              <a:spcBef>
                <a:spcPts val="95"/>
              </a:spcBef>
            </a:pPr>
            <a:r>
              <a:rPr sz="1000" spc="-20" dirty="0">
                <a:latin typeface="Meiryo UI"/>
                <a:cs typeface="Meiryo UI"/>
              </a:rPr>
              <a:t>※事業者間のデータ連携に関わらない機能については、デ</a:t>
            </a:r>
            <a:r>
              <a:rPr sz="1000" spc="-15" dirty="0">
                <a:latin typeface="Meiryo UI"/>
                <a:cs typeface="Meiryo UI"/>
              </a:rPr>
              <a:t>ータ流通システムを介さずに、蓄電池のトレーサビリティ管</a:t>
            </a:r>
            <a:r>
              <a:rPr sz="1000" spc="-20" dirty="0">
                <a:latin typeface="Meiryo UI"/>
                <a:cs typeface="Meiryo UI"/>
              </a:rPr>
              <a:t>理システムに直接アクセスすることも許容する。</a:t>
            </a:r>
            <a:endParaRPr sz="1000">
              <a:latin typeface="Meiryo UI"/>
              <a:cs typeface="Meiryo UI"/>
            </a:endParaRPr>
          </a:p>
        </p:txBody>
      </p:sp>
      <p:sp>
        <p:nvSpPr>
          <p:cNvPr id="52" name="object 52"/>
          <p:cNvSpPr txBox="1"/>
          <p:nvPr/>
        </p:nvSpPr>
        <p:spPr>
          <a:xfrm>
            <a:off x="2846768" y="4245800"/>
            <a:ext cx="875030" cy="299085"/>
          </a:xfrm>
          <a:prstGeom prst="rect">
            <a:avLst/>
          </a:prstGeom>
          <a:solidFill>
            <a:srgbClr val="FFFFFF"/>
          </a:solidFill>
        </p:spPr>
        <p:txBody>
          <a:bodyPr vert="horz" wrap="square" lIns="0" tIns="27940" rIns="0" bIns="0" rtlCol="0">
            <a:spAutoFit/>
          </a:bodyPr>
          <a:lstStyle/>
          <a:p>
            <a:pPr marL="283210" marR="47625" indent="-228600">
              <a:lnSpc>
                <a:spcPct val="100000"/>
              </a:lnSpc>
              <a:spcBef>
                <a:spcPts val="220"/>
              </a:spcBef>
            </a:pPr>
            <a:r>
              <a:rPr sz="800" spc="-15" dirty="0">
                <a:latin typeface="Meiryo UI"/>
                <a:cs typeface="Meiryo UI"/>
              </a:rPr>
              <a:t>データ流通システム</a:t>
            </a:r>
            <a:r>
              <a:rPr sz="800" spc="-20" dirty="0">
                <a:latin typeface="Meiryo UI"/>
                <a:cs typeface="Meiryo UI"/>
              </a:rPr>
              <a:t>実装例</a:t>
            </a:r>
            <a:endParaRPr sz="800">
              <a:latin typeface="Meiryo UI"/>
              <a:cs typeface="Meiryo UI"/>
            </a:endParaRPr>
          </a:p>
        </p:txBody>
      </p:sp>
      <p:sp>
        <p:nvSpPr>
          <p:cNvPr id="53" name="object 53"/>
          <p:cNvSpPr txBox="1"/>
          <p:nvPr/>
        </p:nvSpPr>
        <p:spPr>
          <a:xfrm>
            <a:off x="2846768" y="4651184"/>
            <a:ext cx="875030" cy="299085"/>
          </a:xfrm>
          <a:prstGeom prst="rect">
            <a:avLst/>
          </a:prstGeom>
          <a:solidFill>
            <a:srgbClr val="FFFFFF"/>
          </a:solidFill>
        </p:spPr>
        <p:txBody>
          <a:bodyPr vert="horz" wrap="square" lIns="0" tIns="27940" rIns="0" bIns="0" rtlCol="0">
            <a:spAutoFit/>
          </a:bodyPr>
          <a:lstStyle/>
          <a:p>
            <a:pPr algn="ctr">
              <a:lnSpc>
                <a:spcPct val="100000"/>
              </a:lnSpc>
              <a:spcBef>
                <a:spcPts val="220"/>
              </a:spcBef>
            </a:pPr>
            <a:r>
              <a:rPr sz="800" spc="-15" dirty="0">
                <a:latin typeface="Meiryo UI"/>
                <a:cs typeface="Meiryo UI"/>
              </a:rPr>
              <a:t>ユーザ認証システム</a:t>
            </a:r>
            <a:endParaRPr sz="800">
              <a:latin typeface="Meiryo UI"/>
              <a:cs typeface="Meiryo UI"/>
            </a:endParaRPr>
          </a:p>
          <a:p>
            <a:pPr algn="ctr">
              <a:lnSpc>
                <a:spcPct val="100000"/>
              </a:lnSpc>
            </a:pPr>
            <a:r>
              <a:rPr sz="800" spc="-25" dirty="0">
                <a:latin typeface="Meiryo UI"/>
                <a:cs typeface="Meiryo UI"/>
              </a:rPr>
              <a:t>実装例</a:t>
            </a:r>
            <a:endParaRPr sz="800">
              <a:latin typeface="Meiryo UI"/>
              <a:cs typeface="Meiryo UI"/>
            </a:endParaRPr>
          </a:p>
        </p:txBody>
      </p:sp>
      <p:grpSp>
        <p:nvGrpSpPr>
          <p:cNvPr id="54" name="object 54"/>
          <p:cNvGrpSpPr/>
          <p:nvPr/>
        </p:nvGrpSpPr>
        <p:grpSpPr>
          <a:xfrm>
            <a:off x="3785552" y="3261296"/>
            <a:ext cx="946785" cy="3251200"/>
            <a:chOff x="3785552" y="3261296"/>
            <a:chExt cx="946785" cy="3251200"/>
          </a:xfrm>
        </p:grpSpPr>
        <p:sp>
          <p:nvSpPr>
            <p:cNvPr id="55" name="object 55"/>
            <p:cNvSpPr/>
            <p:nvPr/>
          </p:nvSpPr>
          <p:spPr>
            <a:xfrm>
              <a:off x="3790950" y="3266694"/>
              <a:ext cx="935990" cy="3240405"/>
            </a:xfrm>
            <a:custGeom>
              <a:avLst/>
              <a:gdLst/>
              <a:ahLst/>
              <a:cxnLst/>
              <a:rect l="l" t="t" r="r" b="b"/>
              <a:pathLst>
                <a:path w="935989" h="3240404">
                  <a:moveTo>
                    <a:pt x="935736" y="0"/>
                  </a:moveTo>
                  <a:lnTo>
                    <a:pt x="0" y="0"/>
                  </a:lnTo>
                  <a:lnTo>
                    <a:pt x="0" y="3240024"/>
                  </a:lnTo>
                  <a:lnTo>
                    <a:pt x="935736" y="3240024"/>
                  </a:lnTo>
                  <a:lnTo>
                    <a:pt x="935736" y="0"/>
                  </a:lnTo>
                  <a:close/>
                </a:path>
              </a:pathLst>
            </a:custGeom>
            <a:solidFill>
              <a:srgbClr val="01526F"/>
            </a:solidFill>
          </p:spPr>
          <p:txBody>
            <a:bodyPr wrap="square" lIns="0" tIns="0" rIns="0" bIns="0" rtlCol="0"/>
            <a:lstStyle/>
            <a:p>
              <a:endParaRPr/>
            </a:p>
          </p:txBody>
        </p:sp>
        <p:sp>
          <p:nvSpPr>
            <p:cNvPr id="56" name="object 56"/>
            <p:cNvSpPr/>
            <p:nvPr/>
          </p:nvSpPr>
          <p:spPr>
            <a:xfrm>
              <a:off x="3790950" y="3266694"/>
              <a:ext cx="935990" cy="3240405"/>
            </a:xfrm>
            <a:custGeom>
              <a:avLst/>
              <a:gdLst/>
              <a:ahLst/>
              <a:cxnLst/>
              <a:rect l="l" t="t" r="r" b="b"/>
              <a:pathLst>
                <a:path w="935989" h="3240404">
                  <a:moveTo>
                    <a:pt x="0" y="3240024"/>
                  </a:moveTo>
                  <a:lnTo>
                    <a:pt x="935736" y="3240024"/>
                  </a:lnTo>
                  <a:lnTo>
                    <a:pt x="935736" y="0"/>
                  </a:lnTo>
                  <a:lnTo>
                    <a:pt x="0" y="0"/>
                  </a:lnTo>
                  <a:lnTo>
                    <a:pt x="0" y="3240024"/>
                  </a:lnTo>
                  <a:close/>
                </a:path>
              </a:pathLst>
            </a:custGeom>
            <a:ln w="10795">
              <a:solidFill>
                <a:srgbClr val="01526F"/>
              </a:solidFill>
            </a:ln>
          </p:spPr>
          <p:txBody>
            <a:bodyPr wrap="square" lIns="0" tIns="0" rIns="0" bIns="0" rtlCol="0"/>
            <a:lstStyle/>
            <a:p>
              <a:endParaRPr/>
            </a:p>
          </p:txBody>
        </p:sp>
      </p:grpSp>
      <p:sp>
        <p:nvSpPr>
          <p:cNvPr id="57" name="object 57"/>
          <p:cNvSpPr txBox="1"/>
          <p:nvPr/>
        </p:nvSpPr>
        <p:spPr>
          <a:xfrm>
            <a:off x="3962527" y="3299205"/>
            <a:ext cx="591185" cy="330200"/>
          </a:xfrm>
          <a:prstGeom prst="rect">
            <a:avLst/>
          </a:prstGeom>
        </p:spPr>
        <p:txBody>
          <a:bodyPr vert="horz" wrap="square" lIns="0" tIns="12065" rIns="0" bIns="0" rtlCol="0">
            <a:spAutoFit/>
          </a:bodyPr>
          <a:lstStyle/>
          <a:p>
            <a:pPr marL="94615" marR="5080" indent="-82550">
              <a:lnSpc>
                <a:spcPct val="100000"/>
              </a:lnSpc>
              <a:spcBef>
                <a:spcPts val="95"/>
              </a:spcBef>
            </a:pPr>
            <a:r>
              <a:rPr sz="1000" spc="-20" dirty="0">
                <a:solidFill>
                  <a:srgbClr val="FFFFFF"/>
                </a:solidFill>
                <a:latin typeface="Meiryo UI"/>
                <a:cs typeface="Meiryo UI"/>
              </a:rPr>
              <a:t>ユーザ認証</a:t>
            </a:r>
            <a:r>
              <a:rPr sz="1000" spc="-15" dirty="0">
                <a:solidFill>
                  <a:srgbClr val="FFFFFF"/>
                </a:solidFill>
                <a:latin typeface="Meiryo UI"/>
                <a:cs typeface="Meiryo UI"/>
              </a:rPr>
              <a:t>システム</a:t>
            </a:r>
            <a:endParaRPr sz="1000">
              <a:latin typeface="Meiryo UI"/>
              <a:cs typeface="Meiryo UI"/>
            </a:endParaRPr>
          </a:p>
        </p:txBody>
      </p:sp>
      <p:sp>
        <p:nvSpPr>
          <p:cNvPr id="58" name="object 58"/>
          <p:cNvSpPr txBox="1"/>
          <p:nvPr/>
        </p:nvSpPr>
        <p:spPr>
          <a:xfrm>
            <a:off x="3820604" y="3840416"/>
            <a:ext cx="875030" cy="299085"/>
          </a:xfrm>
          <a:prstGeom prst="rect">
            <a:avLst/>
          </a:prstGeom>
          <a:solidFill>
            <a:srgbClr val="FFFFFF"/>
          </a:solidFill>
        </p:spPr>
        <p:txBody>
          <a:bodyPr vert="horz" wrap="square" lIns="0" tIns="81280" rIns="0" bIns="0" rtlCol="0">
            <a:spAutoFit/>
          </a:bodyPr>
          <a:lstStyle/>
          <a:p>
            <a:pPr marL="182245">
              <a:lnSpc>
                <a:spcPct val="100000"/>
              </a:lnSpc>
              <a:spcBef>
                <a:spcPts val="640"/>
              </a:spcBef>
            </a:pPr>
            <a:r>
              <a:rPr sz="900" spc="-30" dirty="0">
                <a:latin typeface="Meiryo UI"/>
                <a:cs typeface="Meiryo UI"/>
              </a:rPr>
              <a:t>ユーザ認証</a:t>
            </a:r>
            <a:endParaRPr sz="900">
              <a:latin typeface="Meiryo UI"/>
              <a:cs typeface="Meiryo UI"/>
            </a:endParaRPr>
          </a:p>
        </p:txBody>
      </p:sp>
      <p:sp>
        <p:nvSpPr>
          <p:cNvPr id="59" name="object 59"/>
          <p:cNvSpPr txBox="1"/>
          <p:nvPr/>
        </p:nvSpPr>
        <p:spPr>
          <a:xfrm>
            <a:off x="3820604" y="4245800"/>
            <a:ext cx="875030" cy="299085"/>
          </a:xfrm>
          <a:prstGeom prst="rect">
            <a:avLst/>
          </a:prstGeom>
          <a:solidFill>
            <a:srgbClr val="FFFFFF"/>
          </a:solidFill>
        </p:spPr>
        <p:txBody>
          <a:bodyPr vert="horz" wrap="square" lIns="0" tIns="80645" rIns="0" bIns="0" rtlCol="0">
            <a:spAutoFit/>
          </a:bodyPr>
          <a:lstStyle/>
          <a:p>
            <a:pPr marL="142875">
              <a:lnSpc>
                <a:spcPct val="100000"/>
              </a:lnSpc>
              <a:spcBef>
                <a:spcPts val="635"/>
              </a:spcBef>
            </a:pPr>
            <a:r>
              <a:rPr sz="900" spc="-25" dirty="0">
                <a:latin typeface="Meiryo UI"/>
                <a:cs typeface="Meiryo UI"/>
              </a:rPr>
              <a:t>システム認証</a:t>
            </a:r>
            <a:endParaRPr sz="900">
              <a:latin typeface="Meiryo UI"/>
              <a:cs typeface="Meiryo UI"/>
            </a:endParaRPr>
          </a:p>
        </p:txBody>
      </p:sp>
      <p:sp>
        <p:nvSpPr>
          <p:cNvPr id="60" name="object 60"/>
          <p:cNvSpPr txBox="1"/>
          <p:nvPr/>
        </p:nvSpPr>
        <p:spPr>
          <a:xfrm>
            <a:off x="3820604" y="4651184"/>
            <a:ext cx="875030" cy="299085"/>
          </a:xfrm>
          <a:prstGeom prst="rect">
            <a:avLst/>
          </a:prstGeom>
          <a:solidFill>
            <a:srgbClr val="FFFFFF"/>
          </a:solidFill>
        </p:spPr>
        <p:txBody>
          <a:bodyPr vert="horz" wrap="square" lIns="0" tIns="12065" rIns="0" bIns="0" rtlCol="0">
            <a:spAutoFit/>
          </a:bodyPr>
          <a:lstStyle/>
          <a:p>
            <a:pPr algn="ctr">
              <a:lnSpc>
                <a:spcPct val="100000"/>
              </a:lnSpc>
              <a:spcBef>
                <a:spcPts val="95"/>
              </a:spcBef>
            </a:pPr>
            <a:r>
              <a:rPr sz="900" spc="-35" dirty="0">
                <a:latin typeface="Meiryo UI"/>
                <a:cs typeface="Meiryo UI"/>
              </a:rPr>
              <a:t>ユーザ</a:t>
            </a:r>
            <a:endParaRPr sz="900">
              <a:latin typeface="Meiryo UI"/>
              <a:cs typeface="Meiryo UI"/>
            </a:endParaRPr>
          </a:p>
          <a:p>
            <a:pPr algn="ctr">
              <a:lnSpc>
                <a:spcPct val="100000"/>
              </a:lnSpc>
            </a:pPr>
            <a:r>
              <a:rPr sz="900" spc="-20" dirty="0">
                <a:latin typeface="Meiryo UI"/>
                <a:cs typeface="Meiryo UI"/>
              </a:rPr>
              <a:t>情報管理</a:t>
            </a:r>
            <a:endParaRPr sz="900">
              <a:latin typeface="Meiryo UI"/>
              <a:cs typeface="Meiryo UI"/>
            </a:endParaRPr>
          </a:p>
        </p:txBody>
      </p:sp>
      <p:grpSp>
        <p:nvGrpSpPr>
          <p:cNvPr id="61" name="object 61"/>
          <p:cNvGrpSpPr/>
          <p:nvPr/>
        </p:nvGrpSpPr>
        <p:grpSpPr>
          <a:xfrm>
            <a:off x="4992623" y="3241548"/>
            <a:ext cx="5320665" cy="1356360"/>
            <a:chOff x="4992623" y="3241548"/>
            <a:chExt cx="5320665" cy="1356360"/>
          </a:xfrm>
        </p:grpSpPr>
        <p:sp>
          <p:nvSpPr>
            <p:cNvPr id="62" name="object 62"/>
            <p:cNvSpPr/>
            <p:nvPr/>
          </p:nvSpPr>
          <p:spPr>
            <a:xfrm>
              <a:off x="5011673" y="3260598"/>
              <a:ext cx="5282565" cy="1318260"/>
            </a:xfrm>
            <a:custGeom>
              <a:avLst/>
              <a:gdLst/>
              <a:ahLst/>
              <a:cxnLst/>
              <a:rect l="l" t="t" r="r" b="b"/>
              <a:pathLst>
                <a:path w="5282565" h="1318260">
                  <a:moveTo>
                    <a:pt x="5282183" y="0"/>
                  </a:moveTo>
                  <a:lnTo>
                    <a:pt x="0" y="0"/>
                  </a:lnTo>
                  <a:lnTo>
                    <a:pt x="0" y="1318259"/>
                  </a:lnTo>
                  <a:lnTo>
                    <a:pt x="5282183" y="1318259"/>
                  </a:lnTo>
                  <a:lnTo>
                    <a:pt x="5282183" y="0"/>
                  </a:lnTo>
                  <a:close/>
                </a:path>
              </a:pathLst>
            </a:custGeom>
            <a:solidFill>
              <a:srgbClr val="01526F"/>
            </a:solidFill>
          </p:spPr>
          <p:txBody>
            <a:bodyPr wrap="square" lIns="0" tIns="0" rIns="0" bIns="0" rtlCol="0"/>
            <a:lstStyle/>
            <a:p>
              <a:endParaRPr/>
            </a:p>
          </p:txBody>
        </p:sp>
        <p:sp>
          <p:nvSpPr>
            <p:cNvPr id="63" name="object 63"/>
            <p:cNvSpPr/>
            <p:nvPr/>
          </p:nvSpPr>
          <p:spPr>
            <a:xfrm>
              <a:off x="5011673" y="3260598"/>
              <a:ext cx="5282565" cy="1318260"/>
            </a:xfrm>
            <a:custGeom>
              <a:avLst/>
              <a:gdLst/>
              <a:ahLst/>
              <a:cxnLst/>
              <a:rect l="l" t="t" r="r" b="b"/>
              <a:pathLst>
                <a:path w="5282565" h="1318260">
                  <a:moveTo>
                    <a:pt x="0" y="1318259"/>
                  </a:moveTo>
                  <a:lnTo>
                    <a:pt x="5282183" y="1318259"/>
                  </a:lnTo>
                  <a:lnTo>
                    <a:pt x="5282183" y="0"/>
                  </a:lnTo>
                  <a:lnTo>
                    <a:pt x="0" y="0"/>
                  </a:lnTo>
                  <a:lnTo>
                    <a:pt x="0" y="1318259"/>
                  </a:lnTo>
                  <a:close/>
                </a:path>
              </a:pathLst>
            </a:custGeom>
            <a:ln w="38100">
              <a:solidFill>
                <a:srgbClr val="01526F"/>
              </a:solidFill>
            </a:ln>
          </p:spPr>
          <p:txBody>
            <a:bodyPr wrap="square" lIns="0" tIns="0" rIns="0" bIns="0" rtlCol="0"/>
            <a:lstStyle/>
            <a:p>
              <a:endParaRPr/>
            </a:p>
          </p:txBody>
        </p:sp>
      </p:grpSp>
      <p:sp>
        <p:nvSpPr>
          <p:cNvPr id="64" name="object 64"/>
          <p:cNvSpPr txBox="1"/>
          <p:nvPr/>
        </p:nvSpPr>
        <p:spPr>
          <a:xfrm>
            <a:off x="10750232" y="3485324"/>
            <a:ext cx="1091565" cy="869315"/>
          </a:xfrm>
          <a:prstGeom prst="rect">
            <a:avLst/>
          </a:prstGeom>
          <a:solidFill>
            <a:srgbClr val="7E7E7E"/>
          </a:solidFill>
          <a:ln w="3175">
            <a:solidFill>
              <a:srgbClr val="7E7E7E"/>
            </a:solidFill>
          </a:ln>
        </p:spPr>
        <p:txBody>
          <a:bodyPr vert="horz" wrap="square" lIns="0" tIns="50165" rIns="0" bIns="0" rtlCol="0">
            <a:spAutoFit/>
          </a:bodyPr>
          <a:lstStyle/>
          <a:p>
            <a:pPr marL="133985" marR="127000" indent="106680">
              <a:lnSpc>
                <a:spcPct val="100000"/>
              </a:lnSpc>
              <a:spcBef>
                <a:spcPts val="395"/>
              </a:spcBef>
            </a:pPr>
            <a:r>
              <a:rPr sz="1000" spc="-25" dirty="0">
                <a:solidFill>
                  <a:srgbClr val="FFFFFF"/>
                </a:solidFill>
                <a:latin typeface="Meiryo UI"/>
                <a:cs typeface="Meiryo UI"/>
              </a:rPr>
              <a:t>他の国内外</a:t>
            </a:r>
            <a:r>
              <a:rPr sz="1000" dirty="0">
                <a:solidFill>
                  <a:srgbClr val="FFFFFF"/>
                </a:solidFill>
                <a:latin typeface="Meiryo UI"/>
                <a:cs typeface="Meiryo UI"/>
              </a:rPr>
              <a:t> </a:t>
            </a:r>
            <a:r>
              <a:rPr sz="1000" spc="-15" dirty="0">
                <a:solidFill>
                  <a:srgbClr val="FFFFFF"/>
                </a:solidFill>
                <a:latin typeface="Meiryo UI"/>
                <a:cs typeface="Meiryo UI"/>
              </a:rPr>
              <a:t>データスペース等</a:t>
            </a:r>
            <a:endParaRPr sz="1000">
              <a:latin typeface="Meiryo UI"/>
              <a:cs typeface="Meiryo UI"/>
            </a:endParaRPr>
          </a:p>
        </p:txBody>
      </p:sp>
      <p:sp>
        <p:nvSpPr>
          <p:cNvPr id="65" name="object 65"/>
          <p:cNvSpPr txBox="1"/>
          <p:nvPr/>
        </p:nvSpPr>
        <p:spPr>
          <a:xfrm>
            <a:off x="8848280" y="1923224"/>
            <a:ext cx="1450975" cy="344805"/>
          </a:xfrm>
          <a:prstGeom prst="rect">
            <a:avLst/>
          </a:prstGeom>
          <a:solidFill>
            <a:srgbClr val="7E7E7E"/>
          </a:solidFill>
          <a:ln w="3175">
            <a:solidFill>
              <a:srgbClr val="7E7E7E"/>
            </a:solidFill>
          </a:ln>
        </p:spPr>
        <p:txBody>
          <a:bodyPr vert="horz" wrap="square" lIns="0" tIns="95250" rIns="0" bIns="0" rtlCol="0">
            <a:spAutoFit/>
          </a:bodyPr>
          <a:lstStyle/>
          <a:p>
            <a:pPr marL="59690">
              <a:lnSpc>
                <a:spcPct val="100000"/>
              </a:lnSpc>
              <a:spcBef>
                <a:spcPts val="750"/>
              </a:spcBef>
            </a:pPr>
            <a:r>
              <a:rPr sz="1000" dirty="0">
                <a:solidFill>
                  <a:srgbClr val="FFFFFF"/>
                </a:solidFill>
                <a:latin typeface="Meiryo UI"/>
                <a:cs typeface="Meiryo UI"/>
              </a:rPr>
              <a:t>ユーザシステム</a:t>
            </a:r>
            <a:r>
              <a:rPr sz="1000" spc="-10" dirty="0">
                <a:solidFill>
                  <a:srgbClr val="FFFFFF"/>
                </a:solidFill>
                <a:latin typeface="Meiryo UI"/>
                <a:cs typeface="Meiryo UI"/>
              </a:rPr>
              <a:t>（ERP</a:t>
            </a:r>
            <a:r>
              <a:rPr sz="1000" spc="-15" dirty="0">
                <a:solidFill>
                  <a:srgbClr val="FFFFFF"/>
                </a:solidFill>
                <a:latin typeface="Meiryo UI"/>
                <a:cs typeface="Meiryo UI"/>
              </a:rPr>
              <a:t>等</a:t>
            </a:r>
            <a:r>
              <a:rPr sz="1000" spc="-50" dirty="0">
                <a:solidFill>
                  <a:srgbClr val="FFFFFF"/>
                </a:solidFill>
                <a:latin typeface="Meiryo UI"/>
                <a:cs typeface="Meiryo UI"/>
              </a:rPr>
              <a:t>）</a:t>
            </a:r>
            <a:endParaRPr sz="1000">
              <a:latin typeface="Meiryo UI"/>
              <a:cs typeface="Meiryo UI"/>
            </a:endParaRPr>
          </a:p>
        </p:txBody>
      </p:sp>
      <p:sp>
        <p:nvSpPr>
          <p:cNvPr id="66" name="object 66"/>
          <p:cNvSpPr txBox="1"/>
          <p:nvPr/>
        </p:nvSpPr>
        <p:spPr>
          <a:xfrm>
            <a:off x="5006276" y="2453576"/>
            <a:ext cx="1450975" cy="442595"/>
          </a:xfrm>
          <a:prstGeom prst="rect">
            <a:avLst/>
          </a:prstGeom>
          <a:solidFill>
            <a:srgbClr val="7E7E7E"/>
          </a:solidFill>
          <a:ln w="3175">
            <a:solidFill>
              <a:srgbClr val="7E7E7E"/>
            </a:solidFill>
          </a:ln>
        </p:spPr>
        <p:txBody>
          <a:bodyPr vert="horz" wrap="square" lIns="0" tIns="49530" rIns="0" bIns="0" rtlCol="0">
            <a:spAutoFit/>
          </a:bodyPr>
          <a:lstStyle/>
          <a:p>
            <a:pPr marL="316230">
              <a:lnSpc>
                <a:spcPct val="100000"/>
              </a:lnSpc>
              <a:spcBef>
                <a:spcPts val="390"/>
              </a:spcBef>
            </a:pPr>
            <a:r>
              <a:rPr sz="1000" spc="-15" dirty="0">
                <a:solidFill>
                  <a:srgbClr val="FFFFFF"/>
                </a:solidFill>
                <a:latin typeface="Meiryo UI"/>
                <a:cs typeface="Meiryo UI"/>
              </a:rPr>
              <a:t>アプリケーション</a:t>
            </a:r>
            <a:r>
              <a:rPr sz="1000" spc="-50" dirty="0">
                <a:solidFill>
                  <a:srgbClr val="FFFFFF"/>
                </a:solidFill>
                <a:latin typeface="Meiryo UI"/>
                <a:cs typeface="Meiryo UI"/>
              </a:rPr>
              <a:t>A</a:t>
            </a:r>
            <a:endParaRPr sz="1000">
              <a:latin typeface="Meiryo UI"/>
              <a:cs typeface="Meiryo UI"/>
            </a:endParaRPr>
          </a:p>
        </p:txBody>
      </p:sp>
      <p:sp>
        <p:nvSpPr>
          <p:cNvPr id="67" name="object 67"/>
          <p:cNvSpPr txBox="1"/>
          <p:nvPr/>
        </p:nvSpPr>
        <p:spPr>
          <a:xfrm>
            <a:off x="5455856" y="2665412"/>
            <a:ext cx="550545" cy="191135"/>
          </a:xfrm>
          <a:prstGeom prst="rect">
            <a:avLst/>
          </a:prstGeom>
          <a:solidFill>
            <a:srgbClr val="FFFFFF"/>
          </a:solidFill>
        </p:spPr>
        <p:txBody>
          <a:bodyPr vert="horz" wrap="square" lIns="0" tIns="34925" rIns="0" bIns="0" rtlCol="0">
            <a:spAutoFit/>
          </a:bodyPr>
          <a:lstStyle/>
          <a:p>
            <a:pPr marL="73660">
              <a:lnSpc>
                <a:spcPct val="100000"/>
              </a:lnSpc>
              <a:spcBef>
                <a:spcPts val="275"/>
              </a:spcBef>
            </a:pPr>
            <a:r>
              <a:rPr sz="800" spc="-10" dirty="0">
                <a:solidFill>
                  <a:srgbClr val="1A1A1A"/>
                </a:solidFill>
                <a:latin typeface="Meiryo UI"/>
                <a:cs typeface="Meiryo UI"/>
              </a:rPr>
              <a:t>CFP</a:t>
            </a:r>
            <a:r>
              <a:rPr sz="800" spc="-20" dirty="0">
                <a:solidFill>
                  <a:srgbClr val="1A1A1A"/>
                </a:solidFill>
                <a:latin typeface="Meiryo UI"/>
                <a:cs typeface="Meiryo UI"/>
              </a:rPr>
              <a:t>アプリ</a:t>
            </a:r>
            <a:endParaRPr sz="800">
              <a:latin typeface="Meiryo UI"/>
              <a:cs typeface="Meiryo UI"/>
            </a:endParaRPr>
          </a:p>
        </p:txBody>
      </p:sp>
      <p:sp>
        <p:nvSpPr>
          <p:cNvPr id="68" name="object 68"/>
          <p:cNvSpPr/>
          <p:nvPr/>
        </p:nvSpPr>
        <p:spPr>
          <a:xfrm>
            <a:off x="6936485" y="2457450"/>
            <a:ext cx="1440180" cy="433070"/>
          </a:xfrm>
          <a:custGeom>
            <a:avLst/>
            <a:gdLst/>
            <a:ahLst/>
            <a:cxnLst/>
            <a:rect l="l" t="t" r="r" b="b"/>
            <a:pathLst>
              <a:path w="1440179" h="433069">
                <a:moveTo>
                  <a:pt x="0" y="432815"/>
                </a:moveTo>
                <a:lnTo>
                  <a:pt x="1440179" y="432815"/>
                </a:lnTo>
                <a:lnTo>
                  <a:pt x="1440179" y="0"/>
                </a:lnTo>
                <a:lnTo>
                  <a:pt x="0" y="0"/>
                </a:lnTo>
                <a:lnTo>
                  <a:pt x="0" y="432815"/>
                </a:lnTo>
                <a:close/>
              </a:path>
            </a:pathLst>
          </a:custGeom>
          <a:ln w="10795">
            <a:solidFill>
              <a:srgbClr val="7E7E7E"/>
            </a:solidFill>
          </a:ln>
        </p:spPr>
        <p:txBody>
          <a:bodyPr wrap="square" lIns="0" tIns="0" rIns="0" bIns="0" rtlCol="0"/>
          <a:lstStyle/>
          <a:p>
            <a:endParaRPr/>
          </a:p>
        </p:txBody>
      </p:sp>
      <p:sp>
        <p:nvSpPr>
          <p:cNvPr id="69" name="object 69"/>
          <p:cNvSpPr txBox="1"/>
          <p:nvPr/>
        </p:nvSpPr>
        <p:spPr>
          <a:xfrm>
            <a:off x="6931088" y="2452052"/>
            <a:ext cx="1450975" cy="443865"/>
          </a:xfrm>
          <a:prstGeom prst="rect">
            <a:avLst/>
          </a:prstGeom>
          <a:solidFill>
            <a:srgbClr val="7E7E7E"/>
          </a:solidFill>
        </p:spPr>
        <p:txBody>
          <a:bodyPr vert="horz" wrap="square" lIns="0" tIns="50800" rIns="0" bIns="0" rtlCol="0">
            <a:spAutoFit/>
          </a:bodyPr>
          <a:lstStyle/>
          <a:p>
            <a:pPr marL="316230">
              <a:lnSpc>
                <a:spcPct val="100000"/>
              </a:lnSpc>
              <a:spcBef>
                <a:spcPts val="400"/>
              </a:spcBef>
            </a:pPr>
            <a:r>
              <a:rPr sz="1000" spc="-15" dirty="0">
                <a:solidFill>
                  <a:srgbClr val="FFFFFF"/>
                </a:solidFill>
                <a:latin typeface="Meiryo UI"/>
                <a:cs typeface="Meiryo UI"/>
              </a:rPr>
              <a:t>アプリケーション</a:t>
            </a:r>
            <a:r>
              <a:rPr sz="1000" spc="-50" dirty="0">
                <a:solidFill>
                  <a:srgbClr val="FFFFFF"/>
                </a:solidFill>
                <a:latin typeface="Meiryo UI"/>
                <a:cs typeface="Meiryo UI"/>
              </a:rPr>
              <a:t>B</a:t>
            </a:r>
            <a:endParaRPr sz="1000">
              <a:latin typeface="Meiryo UI"/>
              <a:cs typeface="Meiryo UI"/>
            </a:endParaRPr>
          </a:p>
        </p:txBody>
      </p:sp>
      <p:sp>
        <p:nvSpPr>
          <p:cNvPr id="70" name="object 70"/>
          <p:cNvSpPr txBox="1"/>
          <p:nvPr/>
        </p:nvSpPr>
        <p:spPr>
          <a:xfrm>
            <a:off x="7415720" y="2668460"/>
            <a:ext cx="550545" cy="191135"/>
          </a:xfrm>
          <a:prstGeom prst="rect">
            <a:avLst/>
          </a:prstGeom>
          <a:solidFill>
            <a:srgbClr val="FFFFFF"/>
          </a:solidFill>
        </p:spPr>
        <p:txBody>
          <a:bodyPr vert="horz" wrap="square" lIns="0" tIns="34290" rIns="0" bIns="0" rtlCol="0">
            <a:spAutoFit/>
          </a:bodyPr>
          <a:lstStyle/>
          <a:p>
            <a:pPr marL="73025">
              <a:lnSpc>
                <a:spcPct val="100000"/>
              </a:lnSpc>
              <a:spcBef>
                <a:spcPts val="270"/>
              </a:spcBef>
            </a:pPr>
            <a:r>
              <a:rPr sz="800" spc="-10" dirty="0">
                <a:solidFill>
                  <a:srgbClr val="1A1A1A"/>
                </a:solidFill>
                <a:latin typeface="Meiryo UI"/>
                <a:cs typeface="Meiryo UI"/>
              </a:rPr>
              <a:t>CFP</a:t>
            </a:r>
            <a:r>
              <a:rPr sz="800" spc="-20" dirty="0">
                <a:solidFill>
                  <a:srgbClr val="1A1A1A"/>
                </a:solidFill>
                <a:latin typeface="Meiryo UI"/>
                <a:cs typeface="Meiryo UI"/>
              </a:rPr>
              <a:t>アプリ</a:t>
            </a:r>
            <a:endParaRPr sz="800">
              <a:latin typeface="Meiryo UI"/>
              <a:cs typeface="Meiryo UI"/>
            </a:endParaRPr>
          </a:p>
        </p:txBody>
      </p:sp>
      <p:sp>
        <p:nvSpPr>
          <p:cNvPr id="71" name="object 71"/>
          <p:cNvSpPr/>
          <p:nvPr/>
        </p:nvSpPr>
        <p:spPr>
          <a:xfrm>
            <a:off x="3826002" y="5058917"/>
            <a:ext cx="864235" cy="288290"/>
          </a:xfrm>
          <a:custGeom>
            <a:avLst/>
            <a:gdLst/>
            <a:ahLst/>
            <a:cxnLst/>
            <a:rect l="l" t="t" r="r" b="b"/>
            <a:pathLst>
              <a:path w="864235" h="288289">
                <a:moveTo>
                  <a:pt x="0" y="288035"/>
                </a:moveTo>
                <a:lnTo>
                  <a:pt x="864108" y="288035"/>
                </a:lnTo>
                <a:lnTo>
                  <a:pt x="864108" y="0"/>
                </a:lnTo>
                <a:lnTo>
                  <a:pt x="0" y="0"/>
                </a:lnTo>
                <a:lnTo>
                  <a:pt x="0" y="288035"/>
                </a:lnTo>
                <a:close/>
              </a:path>
            </a:pathLst>
          </a:custGeom>
          <a:ln w="10795">
            <a:solidFill>
              <a:srgbClr val="FFFFFF"/>
            </a:solidFill>
          </a:ln>
        </p:spPr>
        <p:txBody>
          <a:bodyPr wrap="square" lIns="0" tIns="0" rIns="0" bIns="0" rtlCol="0"/>
          <a:lstStyle/>
          <a:p>
            <a:endParaRPr/>
          </a:p>
        </p:txBody>
      </p:sp>
      <p:sp>
        <p:nvSpPr>
          <p:cNvPr id="72" name="object 72"/>
          <p:cNvSpPr txBox="1"/>
          <p:nvPr/>
        </p:nvSpPr>
        <p:spPr>
          <a:xfrm>
            <a:off x="3820604" y="5053520"/>
            <a:ext cx="875030" cy="299085"/>
          </a:xfrm>
          <a:prstGeom prst="rect">
            <a:avLst/>
          </a:prstGeom>
          <a:solidFill>
            <a:srgbClr val="FFFFFF"/>
          </a:solidFill>
        </p:spPr>
        <p:txBody>
          <a:bodyPr vert="horz" wrap="square" lIns="0" tIns="81280" rIns="0" bIns="0" rtlCol="0">
            <a:spAutoFit/>
          </a:bodyPr>
          <a:lstStyle/>
          <a:p>
            <a:pPr marL="151765">
              <a:lnSpc>
                <a:spcPct val="100000"/>
              </a:lnSpc>
              <a:spcBef>
                <a:spcPts val="640"/>
              </a:spcBef>
            </a:pPr>
            <a:r>
              <a:rPr sz="900" spc="-10" dirty="0">
                <a:latin typeface="Meiryo UI"/>
                <a:cs typeface="Meiryo UI"/>
              </a:rPr>
              <a:t>識別子変換</a:t>
            </a:r>
            <a:endParaRPr sz="900">
              <a:latin typeface="Meiryo UI"/>
              <a:cs typeface="Meiryo UI"/>
            </a:endParaRPr>
          </a:p>
        </p:txBody>
      </p:sp>
      <p:sp>
        <p:nvSpPr>
          <p:cNvPr id="73" name="object 73"/>
          <p:cNvSpPr txBox="1"/>
          <p:nvPr/>
        </p:nvSpPr>
        <p:spPr>
          <a:xfrm>
            <a:off x="9643808" y="4881308"/>
            <a:ext cx="730250" cy="954405"/>
          </a:xfrm>
          <a:prstGeom prst="rect">
            <a:avLst/>
          </a:prstGeom>
          <a:solidFill>
            <a:srgbClr val="7E7E7E"/>
          </a:solidFill>
          <a:ln w="3175">
            <a:solidFill>
              <a:srgbClr val="7E7E7E"/>
            </a:solidFill>
          </a:ln>
        </p:spPr>
        <p:txBody>
          <a:bodyPr vert="horz" wrap="square" lIns="0" tIns="50165" rIns="0" bIns="0" rtlCol="0">
            <a:spAutoFit/>
          </a:bodyPr>
          <a:lstStyle/>
          <a:p>
            <a:pPr marL="112395" marR="103505" indent="89535">
              <a:lnSpc>
                <a:spcPct val="100000"/>
              </a:lnSpc>
              <a:spcBef>
                <a:spcPts val="395"/>
              </a:spcBef>
            </a:pPr>
            <a:r>
              <a:rPr sz="1000" spc="-30" dirty="0">
                <a:solidFill>
                  <a:srgbClr val="FFFFFF"/>
                </a:solidFill>
                <a:latin typeface="Meiryo UI"/>
                <a:cs typeface="Meiryo UI"/>
              </a:rPr>
              <a:t>その他</a:t>
            </a:r>
            <a:r>
              <a:rPr sz="1000" spc="-25" dirty="0">
                <a:solidFill>
                  <a:srgbClr val="FFFFFF"/>
                </a:solidFill>
                <a:latin typeface="Meiryo UI"/>
                <a:cs typeface="Meiryo UI"/>
              </a:rPr>
              <a:t>自動車</a:t>
            </a:r>
            <a:r>
              <a:rPr sz="1000" spc="-50" dirty="0">
                <a:solidFill>
                  <a:srgbClr val="FFFFFF"/>
                </a:solidFill>
                <a:latin typeface="Meiryo UI"/>
                <a:cs typeface="Meiryo UI"/>
              </a:rPr>
              <a:t> </a:t>
            </a:r>
            <a:r>
              <a:rPr sz="1000" spc="-20" dirty="0">
                <a:solidFill>
                  <a:srgbClr val="FFFFFF"/>
                </a:solidFill>
                <a:latin typeface="Meiryo UI"/>
                <a:cs typeface="Meiryo UI"/>
              </a:rPr>
              <a:t>業界関連</a:t>
            </a:r>
            <a:r>
              <a:rPr sz="1000" spc="-15" dirty="0">
                <a:solidFill>
                  <a:srgbClr val="FFFFFF"/>
                </a:solidFill>
                <a:latin typeface="Meiryo UI"/>
                <a:cs typeface="Meiryo UI"/>
              </a:rPr>
              <a:t>サービス</a:t>
            </a:r>
            <a:endParaRPr sz="1000">
              <a:latin typeface="Meiryo UI"/>
              <a:cs typeface="Meiryo UI"/>
            </a:endParaRPr>
          </a:p>
        </p:txBody>
      </p:sp>
      <p:sp>
        <p:nvSpPr>
          <p:cNvPr id="74" name="object 74"/>
          <p:cNvSpPr txBox="1"/>
          <p:nvPr/>
        </p:nvSpPr>
        <p:spPr>
          <a:xfrm>
            <a:off x="8764460" y="4881308"/>
            <a:ext cx="732155" cy="954405"/>
          </a:xfrm>
          <a:prstGeom prst="rect">
            <a:avLst/>
          </a:prstGeom>
          <a:solidFill>
            <a:srgbClr val="7E7E7E"/>
          </a:solidFill>
          <a:ln w="3175">
            <a:solidFill>
              <a:srgbClr val="7E7E7E"/>
            </a:solidFill>
          </a:ln>
        </p:spPr>
        <p:txBody>
          <a:bodyPr vert="horz" wrap="square" lIns="0" tIns="50165" rIns="0" bIns="0" rtlCol="0">
            <a:spAutoFit/>
          </a:bodyPr>
          <a:lstStyle/>
          <a:p>
            <a:pPr marL="114300" marR="108585" indent="635" algn="ctr">
              <a:lnSpc>
                <a:spcPct val="100000"/>
              </a:lnSpc>
              <a:spcBef>
                <a:spcPts val="395"/>
              </a:spcBef>
            </a:pPr>
            <a:r>
              <a:rPr sz="1000" spc="-25" dirty="0">
                <a:solidFill>
                  <a:srgbClr val="FFFFFF"/>
                </a:solidFill>
                <a:latin typeface="Meiryo UI"/>
                <a:cs typeface="Meiryo UI"/>
              </a:rPr>
              <a:t>蓄電池</a:t>
            </a:r>
            <a:r>
              <a:rPr sz="1000" spc="500" dirty="0">
                <a:solidFill>
                  <a:srgbClr val="FFFFFF"/>
                </a:solidFill>
                <a:latin typeface="Meiryo UI"/>
                <a:cs typeface="Meiryo UI"/>
              </a:rPr>
              <a:t> </a:t>
            </a:r>
            <a:r>
              <a:rPr sz="1000" spc="-20" dirty="0">
                <a:solidFill>
                  <a:srgbClr val="FFFFFF"/>
                </a:solidFill>
                <a:latin typeface="Meiryo UI"/>
                <a:cs typeface="Meiryo UI"/>
              </a:rPr>
              <a:t>パスポート</a:t>
            </a:r>
            <a:r>
              <a:rPr sz="1000" spc="-30" dirty="0">
                <a:solidFill>
                  <a:srgbClr val="FFFFFF"/>
                </a:solidFill>
                <a:latin typeface="Meiryo UI"/>
                <a:cs typeface="Meiryo UI"/>
              </a:rPr>
              <a:t>管理</a:t>
            </a:r>
            <a:endParaRPr sz="1000">
              <a:latin typeface="Meiryo UI"/>
              <a:cs typeface="Meiryo UI"/>
            </a:endParaRPr>
          </a:p>
          <a:p>
            <a:pPr algn="ctr">
              <a:lnSpc>
                <a:spcPct val="100000"/>
              </a:lnSpc>
            </a:pPr>
            <a:r>
              <a:rPr sz="1000" spc="-15" dirty="0">
                <a:solidFill>
                  <a:srgbClr val="FFFFFF"/>
                </a:solidFill>
                <a:latin typeface="Meiryo UI"/>
                <a:cs typeface="Meiryo UI"/>
              </a:rPr>
              <a:t>システム</a:t>
            </a:r>
            <a:endParaRPr sz="1000">
              <a:latin typeface="Meiryo UI"/>
              <a:cs typeface="Meiryo UI"/>
            </a:endParaRPr>
          </a:p>
        </p:txBody>
      </p:sp>
      <p:grpSp>
        <p:nvGrpSpPr>
          <p:cNvPr id="75" name="object 75"/>
          <p:cNvGrpSpPr/>
          <p:nvPr/>
        </p:nvGrpSpPr>
        <p:grpSpPr>
          <a:xfrm>
            <a:off x="5006276" y="4885880"/>
            <a:ext cx="3610610" cy="955675"/>
            <a:chOff x="5006276" y="4885880"/>
            <a:chExt cx="3610610" cy="955675"/>
          </a:xfrm>
        </p:grpSpPr>
        <p:sp>
          <p:nvSpPr>
            <p:cNvPr id="76" name="object 76"/>
            <p:cNvSpPr/>
            <p:nvPr/>
          </p:nvSpPr>
          <p:spPr>
            <a:xfrm>
              <a:off x="5011674" y="4891277"/>
              <a:ext cx="3599815" cy="944880"/>
            </a:xfrm>
            <a:custGeom>
              <a:avLst/>
              <a:gdLst/>
              <a:ahLst/>
              <a:cxnLst/>
              <a:rect l="l" t="t" r="r" b="b"/>
              <a:pathLst>
                <a:path w="3599815" h="944879">
                  <a:moveTo>
                    <a:pt x="3599687" y="0"/>
                  </a:moveTo>
                  <a:lnTo>
                    <a:pt x="0" y="0"/>
                  </a:lnTo>
                  <a:lnTo>
                    <a:pt x="0" y="944880"/>
                  </a:lnTo>
                  <a:lnTo>
                    <a:pt x="3599687" y="944880"/>
                  </a:lnTo>
                  <a:lnTo>
                    <a:pt x="3599687" y="0"/>
                  </a:lnTo>
                  <a:close/>
                </a:path>
              </a:pathLst>
            </a:custGeom>
            <a:solidFill>
              <a:srgbClr val="01526F"/>
            </a:solidFill>
          </p:spPr>
          <p:txBody>
            <a:bodyPr wrap="square" lIns="0" tIns="0" rIns="0" bIns="0" rtlCol="0"/>
            <a:lstStyle/>
            <a:p>
              <a:endParaRPr/>
            </a:p>
          </p:txBody>
        </p:sp>
        <p:sp>
          <p:nvSpPr>
            <p:cNvPr id="77" name="object 77"/>
            <p:cNvSpPr/>
            <p:nvPr/>
          </p:nvSpPr>
          <p:spPr>
            <a:xfrm>
              <a:off x="5011674" y="4891277"/>
              <a:ext cx="3599815" cy="944880"/>
            </a:xfrm>
            <a:custGeom>
              <a:avLst/>
              <a:gdLst/>
              <a:ahLst/>
              <a:cxnLst/>
              <a:rect l="l" t="t" r="r" b="b"/>
              <a:pathLst>
                <a:path w="3599815" h="944879">
                  <a:moveTo>
                    <a:pt x="0" y="944880"/>
                  </a:moveTo>
                  <a:lnTo>
                    <a:pt x="3599687" y="944880"/>
                  </a:lnTo>
                  <a:lnTo>
                    <a:pt x="3599687" y="0"/>
                  </a:lnTo>
                  <a:lnTo>
                    <a:pt x="0" y="0"/>
                  </a:lnTo>
                  <a:lnTo>
                    <a:pt x="0" y="944880"/>
                  </a:lnTo>
                  <a:close/>
                </a:path>
              </a:pathLst>
            </a:custGeom>
            <a:ln w="10795">
              <a:solidFill>
                <a:srgbClr val="01526F"/>
              </a:solidFill>
            </a:ln>
          </p:spPr>
          <p:txBody>
            <a:bodyPr wrap="square" lIns="0" tIns="0" rIns="0" bIns="0" rtlCol="0"/>
            <a:lstStyle/>
            <a:p>
              <a:endParaRPr/>
            </a:p>
          </p:txBody>
        </p:sp>
      </p:grpSp>
      <p:sp>
        <p:nvSpPr>
          <p:cNvPr id="78" name="object 78"/>
          <p:cNvSpPr txBox="1"/>
          <p:nvPr/>
        </p:nvSpPr>
        <p:spPr>
          <a:xfrm>
            <a:off x="5866257" y="4925314"/>
            <a:ext cx="1889125" cy="177800"/>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FFFFFF"/>
                </a:solidFill>
                <a:latin typeface="Meiryo UI"/>
                <a:cs typeface="Meiryo UI"/>
              </a:rPr>
              <a:t>蓄電池のトレーサビリティ管理システム</a:t>
            </a:r>
            <a:endParaRPr sz="1000">
              <a:latin typeface="Meiryo UI"/>
              <a:cs typeface="Meiryo UI"/>
            </a:endParaRPr>
          </a:p>
        </p:txBody>
      </p:sp>
      <p:sp>
        <p:nvSpPr>
          <p:cNvPr id="79" name="object 79"/>
          <p:cNvSpPr/>
          <p:nvPr/>
        </p:nvSpPr>
        <p:spPr>
          <a:xfrm>
            <a:off x="5701284" y="3483863"/>
            <a:ext cx="4436745" cy="685800"/>
          </a:xfrm>
          <a:custGeom>
            <a:avLst/>
            <a:gdLst/>
            <a:ahLst/>
            <a:cxnLst/>
            <a:rect l="l" t="t" r="r" b="b"/>
            <a:pathLst>
              <a:path w="4436745" h="685800">
                <a:moveTo>
                  <a:pt x="4430268" y="54102"/>
                </a:moveTo>
                <a:lnTo>
                  <a:pt x="4426001" y="33058"/>
                </a:lnTo>
                <a:lnTo>
                  <a:pt x="4414405" y="15862"/>
                </a:lnTo>
                <a:lnTo>
                  <a:pt x="4397210" y="4267"/>
                </a:lnTo>
                <a:lnTo>
                  <a:pt x="4376166" y="0"/>
                </a:lnTo>
                <a:lnTo>
                  <a:pt x="54102" y="0"/>
                </a:lnTo>
                <a:lnTo>
                  <a:pt x="33045" y="4267"/>
                </a:lnTo>
                <a:lnTo>
                  <a:pt x="15849" y="15862"/>
                </a:lnTo>
                <a:lnTo>
                  <a:pt x="4254" y="33058"/>
                </a:lnTo>
                <a:lnTo>
                  <a:pt x="0" y="54102"/>
                </a:lnTo>
                <a:lnTo>
                  <a:pt x="0" y="270510"/>
                </a:lnTo>
                <a:lnTo>
                  <a:pt x="4254" y="291566"/>
                </a:lnTo>
                <a:lnTo>
                  <a:pt x="15849" y="308762"/>
                </a:lnTo>
                <a:lnTo>
                  <a:pt x="33045" y="320357"/>
                </a:lnTo>
                <a:lnTo>
                  <a:pt x="54102" y="324612"/>
                </a:lnTo>
                <a:lnTo>
                  <a:pt x="4376166" y="324612"/>
                </a:lnTo>
                <a:lnTo>
                  <a:pt x="4397210" y="320357"/>
                </a:lnTo>
                <a:lnTo>
                  <a:pt x="4414405" y="308762"/>
                </a:lnTo>
                <a:lnTo>
                  <a:pt x="4426001" y="291566"/>
                </a:lnTo>
                <a:lnTo>
                  <a:pt x="4430268" y="270510"/>
                </a:lnTo>
                <a:lnTo>
                  <a:pt x="4430268" y="54102"/>
                </a:lnTo>
                <a:close/>
              </a:path>
              <a:path w="4436745" h="685800">
                <a:moveTo>
                  <a:pt x="4436364" y="415290"/>
                </a:moveTo>
                <a:lnTo>
                  <a:pt x="4432097" y="394246"/>
                </a:lnTo>
                <a:lnTo>
                  <a:pt x="4420501" y="377050"/>
                </a:lnTo>
                <a:lnTo>
                  <a:pt x="4403306" y="365455"/>
                </a:lnTo>
                <a:lnTo>
                  <a:pt x="4382262" y="361188"/>
                </a:lnTo>
                <a:lnTo>
                  <a:pt x="58674" y="361188"/>
                </a:lnTo>
                <a:lnTo>
                  <a:pt x="37617" y="365455"/>
                </a:lnTo>
                <a:lnTo>
                  <a:pt x="20421" y="377050"/>
                </a:lnTo>
                <a:lnTo>
                  <a:pt x="8826" y="394246"/>
                </a:lnTo>
                <a:lnTo>
                  <a:pt x="4572" y="415290"/>
                </a:lnTo>
                <a:lnTo>
                  <a:pt x="4572" y="631698"/>
                </a:lnTo>
                <a:lnTo>
                  <a:pt x="8826" y="652754"/>
                </a:lnTo>
                <a:lnTo>
                  <a:pt x="20421" y="669950"/>
                </a:lnTo>
                <a:lnTo>
                  <a:pt x="37617" y="681545"/>
                </a:lnTo>
                <a:lnTo>
                  <a:pt x="58674" y="685800"/>
                </a:lnTo>
                <a:lnTo>
                  <a:pt x="4382262" y="685800"/>
                </a:lnTo>
                <a:lnTo>
                  <a:pt x="4403306" y="681545"/>
                </a:lnTo>
                <a:lnTo>
                  <a:pt x="4420501" y="669950"/>
                </a:lnTo>
                <a:lnTo>
                  <a:pt x="4432097" y="652754"/>
                </a:lnTo>
                <a:lnTo>
                  <a:pt x="4436364" y="631698"/>
                </a:lnTo>
                <a:lnTo>
                  <a:pt x="4436364" y="415290"/>
                </a:lnTo>
                <a:close/>
              </a:path>
            </a:pathLst>
          </a:custGeom>
          <a:solidFill>
            <a:srgbClr val="F4F4F4"/>
          </a:solidFill>
        </p:spPr>
        <p:txBody>
          <a:bodyPr wrap="square" lIns="0" tIns="0" rIns="0" bIns="0" rtlCol="0"/>
          <a:lstStyle/>
          <a:p>
            <a:endParaRPr/>
          </a:p>
        </p:txBody>
      </p:sp>
      <p:sp>
        <p:nvSpPr>
          <p:cNvPr id="80" name="object 80"/>
          <p:cNvSpPr txBox="1"/>
          <p:nvPr/>
        </p:nvSpPr>
        <p:spPr>
          <a:xfrm>
            <a:off x="7378445" y="3533394"/>
            <a:ext cx="1076325" cy="216535"/>
          </a:xfrm>
          <a:prstGeom prst="rect">
            <a:avLst/>
          </a:prstGeom>
          <a:solidFill>
            <a:srgbClr val="FFFFFF"/>
          </a:solidFill>
          <a:ln w="10794">
            <a:solidFill>
              <a:srgbClr val="000000"/>
            </a:solidFill>
          </a:ln>
        </p:spPr>
        <p:txBody>
          <a:bodyPr vert="horz" wrap="square" lIns="0" tIns="38735" rIns="0" bIns="0" rtlCol="0">
            <a:spAutoFit/>
          </a:bodyPr>
          <a:lstStyle/>
          <a:p>
            <a:pPr marL="233045">
              <a:lnSpc>
                <a:spcPct val="100000"/>
              </a:lnSpc>
              <a:spcBef>
                <a:spcPts val="305"/>
              </a:spcBef>
            </a:pPr>
            <a:r>
              <a:rPr sz="900" spc="-25" dirty="0">
                <a:latin typeface="Meiryo UI"/>
                <a:cs typeface="Meiryo UI"/>
              </a:rPr>
              <a:t>データ送受信</a:t>
            </a:r>
            <a:endParaRPr sz="900">
              <a:latin typeface="Meiryo UI"/>
              <a:cs typeface="Meiryo UI"/>
            </a:endParaRPr>
          </a:p>
        </p:txBody>
      </p:sp>
      <p:sp>
        <p:nvSpPr>
          <p:cNvPr id="81" name="object 81"/>
          <p:cNvSpPr txBox="1"/>
          <p:nvPr/>
        </p:nvSpPr>
        <p:spPr>
          <a:xfrm>
            <a:off x="7378445" y="3893058"/>
            <a:ext cx="1076325" cy="215265"/>
          </a:xfrm>
          <a:prstGeom prst="rect">
            <a:avLst/>
          </a:prstGeom>
          <a:solidFill>
            <a:srgbClr val="FFFFFF"/>
          </a:solidFill>
          <a:ln w="10794">
            <a:solidFill>
              <a:srgbClr val="000000"/>
            </a:solidFill>
          </a:ln>
        </p:spPr>
        <p:txBody>
          <a:bodyPr vert="horz" wrap="square" lIns="0" tIns="38735" rIns="0" bIns="0" rtlCol="0">
            <a:spAutoFit/>
          </a:bodyPr>
          <a:lstStyle/>
          <a:p>
            <a:pPr marL="290830">
              <a:lnSpc>
                <a:spcPct val="100000"/>
              </a:lnSpc>
              <a:spcBef>
                <a:spcPts val="305"/>
              </a:spcBef>
            </a:pPr>
            <a:r>
              <a:rPr sz="900" spc="-30" dirty="0">
                <a:latin typeface="Meiryo UI"/>
                <a:cs typeface="Meiryo UI"/>
              </a:rPr>
              <a:t>データ変換</a:t>
            </a:r>
            <a:endParaRPr sz="900">
              <a:latin typeface="Meiryo UI"/>
              <a:cs typeface="Meiryo UI"/>
            </a:endParaRPr>
          </a:p>
        </p:txBody>
      </p:sp>
      <p:sp>
        <p:nvSpPr>
          <p:cNvPr id="82" name="object 82"/>
          <p:cNvSpPr/>
          <p:nvPr/>
        </p:nvSpPr>
        <p:spPr>
          <a:xfrm>
            <a:off x="5699759" y="4213859"/>
            <a:ext cx="4432300" cy="325120"/>
          </a:xfrm>
          <a:custGeom>
            <a:avLst/>
            <a:gdLst/>
            <a:ahLst/>
            <a:cxnLst/>
            <a:rect l="l" t="t" r="r" b="b"/>
            <a:pathLst>
              <a:path w="4432300" h="325120">
                <a:moveTo>
                  <a:pt x="4377690" y="0"/>
                </a:moveTo>
                <a:lnTo>
                  <a:pt x="54101" y="0"/>
                </a:lnTo>
                <a:lnTo>
                  <a:pt x="33057" y="4256"/>
                </a:lnTo>
                <a:lnTo>
                  <a:pt x="15859" y="15859"/>
                </a:lnTo>
                <a:lnTo>
                  <a:pt x="4256" y="33057"/>
                </a:lnTo>
                <a:lnTo>
                  <a:pt x="0" y="54101"/>
                </a:lnTo>
                <a:lnTo>
                  <a:pt x="0" y="270509"/>
                </a:lnTo>
                <a:lnTo>
                  <a:pt x="4256" y="291554"/>
                </a:lnTo>
                <a:lnTo>
                  <a:pt x="15859" y="308752"/>
                </a:lnTo>
                <a:lnTo>
                  <a:pt x="33057" y="320355"/>
                </a:lnTo>
                <a:lnTo>
                  <a:pt x="54101" y="324612"/>
                </a:lnTo>
                <a:lnTo>
                  <a:pt x="4377690" y="324612"/>
                </a:lnTo>
                <a:lnTo>
                  <a:pt x="4398734" y="320355"/>
                </a:lnTo>
                <a:lnTo>
                  <a:pt x="4415932" y="308752"/>
                </a:lnTo>
                <a:lnTo>
                  <a:pt x="4427535" y="291554"/>
                </a:lnTo>
                <a:lnTo>
                  <a:pt x="4431792" y="270509"/>
                </a:lnTo>
                <a:lnTo>
                  <a:pt x="4431792" y="54101"/>
                </a:lnTo>
                <a:lnTo>
                  <a:pt x="4427535" y="33057"/>
                </a:lnTo>
                <a:lnTo>
                  <a:pt x="4415932" y="15859"/>
                </a:lnTo>
                <a:lnTo>
                  <a:pt x="4398734" y="4256"/>
                </a:lnTo>
                <a:lnTo>
                  <a:pt x="4377690" y="0"/>
                </a:lnTo>
                <a:close/>
              </a:path>
            </a:pathLst>
          </a:custGeom>
          <a:solidFill>
            <a:srgbClr val="F4F4F4"/>
          </a:solidFill>
        </p:spPr>
        <p:txBody>
          <a:bodyPr wrap="square" lIns="0" tIns="0" rIns="0" bIns="0" rtlCol="0"/>
          <a:lstStyle/>
          <a:p>
            <a:endParaRPr/>
          </a:p>
        </p:txBody>
      </p:sp>
      <p:sp>
        <p:nvSpPr>
          <p:cNvPr id="83" name="object 83"/>
          <p:cNvSpPr txBox="1"/>
          <p:nvPr/>
        </p:nvSpPr>
        <p:spPr>
          <a:xfrm>
            <a:off x="5030723" y="3293491"/>
            <a:ext cx="5244465" cy="1148080"/>
          </a:xfrm>
          <a:prstGeom prst="rect">
            <a:avLst/>
          </a:prstGeom>
        </p:spPr>
        <p:txBody>
          <a:bodyPr vert="horz" wrap="square" lIns="0" tIns="12065" rIns="0" bIns="0" rtlCol="0">
            <a:spAutoFit/>
          </a:bodyPr>
          <a:lstStyle/>
          <a:p>
            <a:pPr marL="71755">
              <a:lnSpc>
                <a:spcPct val="100000"/>
              </a:lnSpc>
              <a:spcBef>
                <a:spcPts val="95"/>
              </a:spcBef>
            </a:pPr>
            <a:r>
              <a:rPr sz="1000" spc="-20" dirty="0">
                <a:solidFill>
                  <a:srgbClr val="FFFFFF"/>
                </a:solidFill>
                <a:latin typeface="Meiryo UI"/>
                <a:cs typeface="Meiryo UI"/>
              </a:rPr>
              <a:t>データ流通システム</a:t>
            </a:r>
            <a:endParaRPr sz="1000">
              <a:latin typeface="Meiryo UI"/>
              <a:cs typeface="Meiryo UI"/>
            </a:endParaRPr>
          </a:p>
          <a:p>
            <a:pPr marL="759460">
              <a:lnSpc>
                <a:spcPct val="100000"/>
              </a:lnSpc>
              <a:spcBef>
                <a:spcPts val="885"/>
              </a:spcBef>
            </a:pPr>
            <a:r>
              <a:rPr sz="1000" spc="-20" dirty="0">
                <a:latin typeface="Meiryo UI"/>
                <a:cs typeface="Meiryo UI"/>
              </a:rPr>
              <a:t>コネクタ</a:t>
            </a:r>
            <a:endParaRPr sz="1000">
              <a:latin typeface="Meiryo UI"/>
              <a:cs typeface="Meiryo UI"/>
            </a:endParaRPr>
          </a:p>
          <a:p>
            <a:pPr marL="756920" marR="3728085" indent="5715">
              <a:lnSpc>
                <a:spcPts val="2910"/>
              </a:lnSpc>
            </a:pPr>
            <a:r>
              <a:rPr sz="1000" spc="-25" dirty="0">
                <a:latin typeface="Meiryo UI"/>
                <a:cs typeface="Meiryo UI"/>
              </a:rPr>
              <a:t>トランスフォーム</a:t>
            </a:r>
            <a:r>
              <a:rPr sz="1000" spc="-20" dirty="0">
                <a:latin typeface="Meiryo UI"/>
                <a:cs typeface="Meiryo UI"/>
              </a:rPr>
              <a:t>アダプタ</a:t>
            </a:r>
            <a:endParaRPr sz="1000">
              <a:latin typeface="Meiryo UI"/>
              <a:cs typeface="Meiryo UI"/>
            </a:endParaRPr>
          </a:p>
        </p:txBody>
      </p:sp>
      <p:sp>
        <p:nvSpPr>
          <p:cNvPr id="84" name="object 84"/>
          <p:cNvSpPr txBox="1"/>
          <p:nvPr/>
        </p:nvSpPr>
        <p:spPr>
          <a:xfrm>
            <a:off x="7378445" y="4269485"/>
            <a:ext cx="1076325" cy="216535"/>
          </a:xfrm>
          <a:prstGeom prst="rect">
            <a:avLst/>
          </a:prstGeom>
          <a:solidFill>
            <a:srgbClr val="FFFFFF"/>
          </a:solidFill>
          <a:ln w="10794">
            <a:solidFill>
              <a:srgbClr val="000000"/>
            </a:solidFill>
          </a:ln>
        </p:spPr>
        <p:txBody>
          <a:bodyPr vert="horz" wrap="square" lIns="0" tIns="39370" rIns="0" bIns="0" rtlCol="0">
            <a:spAutoFit/>
          </a:bodyPr>
          <a:lstStyle/>
          <a:p>
            <a:pPr marL="102870">
              <a:lnSpc>
                <a:spcPct val="100000"/>
              </a:lnSpc>
              <a:spcBef>
                <a:spcPts val="310"/>
              </a:spcBef>
            </a:pPr>
            <a:r>
              <a:rPr sz="900" spc="-25" dirty="0">
                <a:latin typeface="Meiryo UI"/>
                <a:cs typeface="Meiryo UI"/>
              </a:rPr>
              <a:t>他システムとの接続</a:t>
            </a:r>
            <a:endParaRPr sz="900">
              <a:latin typeface="Meiryo UI"/>
              <a:cs typeface="Meiryo UI"/>
            </a:endParaRPr>
          </a:p>
        </p:txBody>
      </p:sp>
      <p:graphicFrame>
        <p:nvGraphicFramePr>
          <p:cNvPr id="85" name="object 85"/>
          <p:cNvGraphicFramePr>
            <a:graphicFrameLocks noGrp="1"/>
          </p:cNvGraphicFramePr>
          <p:nvPr/>
        </p:nvGraphicFramePr>
        <p:xfrm>
          <a:off x="5112956" y="5116004"/>
          <a:ext cx="3395976" cy="640080"/>
        </p:xfrm>
        <a:graphic>
          <a:graphicData uri="http://schemas.openxmlformats.org/drawingml/2006/table">
            <a:tbl>
              <a:tblPr firstRow="1" bandRow="1">
                <a:tableStyleId>{2D5ABB26-0587-4C30-8999-92F81FD0307C}</a:tableStyleId>
              </a:tblPr>
              <a:tblGrid>
                <a:gridCol w="763905">
                  <a:extLst>
                    <a:ext uri="{9D8B030D-6E8A-4147-A177-3AD203B41FA5}">
                      <a16:colId xmlns:a16="http://schemas.microsoft.com/office/drawing/2014/main" val="20000"/>
                    </a:ext>
                  </a:extLst>
                </a:gridCol>
                <a:gridCol w="74929">
                  <a:extLst>
                    <a:ext uri="{9D8B030D-6E8A-4147-A177-3AD203B41FA5}">
                      <a16:colId xmlns:a16="http://schemas.microsoft.com/office/drawing/2014/main" val="20001"/>
                    </a:ext>
                  </a:extLst>
                </a:gridCol>
                <a:gridCol w="858519">
                  <a:extLst>
                    <a:ext uri="{9D8B030D-6E8A-4147-A177-3AD203B41FA5}">
                      <a16:colId xmlns:a16="http://schemas.microsoft.com/office/drawing/2014/main" val="20002"/>
                    </a:ext>
                  </a:extLst>
                </a:gridCol>
                <a:gridCol w="160655">
                  <a:extLst>
                    <a:ext uri="{9D8B030D-6E8A-4147-A177-3AD203B41FA5}">
                      <a16:colId xmlns:a16="http://schemas.microsoft.com/office/drawing/2014/main" val="20003"/>
                    </a:ext>
                  </a:extLst>
                </a:gridCol>
                <a:gridCol w="697865">
                  <a:extLst>
                    <a:ext uri="{9D8B030D-6E8A-4147-A177-3AD203B41FA5}">
                      <a16:colId xmlns:a16="http://schemas.microsoft.com/office/drawing/2014/main" val="20004"/>
                    </a:ext>
                  </a:extLst>
                </a:gridCol>
                <a:gridCol w="77469">
                  <a:extLst>
                    <a:ext uri="{9D8B030D-6E8A-4147-A177-3AD203B41FA5}">
                      <a16:colId xmlns:a16="http://schemas.microsoft.com/office/drawing/2014/main" val="20005"/>
                    </a:ext>
                  </a:extLst>
                </a:gridCol>
                <a:gridCol w="762634">
                  <a:extLst>
                    <a:ext uri="{9D8B030D-6E8A-4147-A177-3AD203B41FA5}">
                      <a16:colId xmlns:a16="http://schemas.microsoft.com/office/drawing/2014/main" val="20006"/>
                    </a:ext>
                  </a:extLst>
                </a:gridCol>
              </a:tblGrid>
              <a:tr h="320040">
                <a:tc>
                  <a:txBody>
                    <a:bodyPr/>
                    <a:lstStyle/>
                    <a:p>
                      <a:pPr marL="81915" marR="99060" indent="60960">
                        <a:lnSpc>
                          <a:spcPct val="100000"/>
                        </a:lnSpc>
                        <a:spcBef>
                          <a:spcPts val="95"/>
                        </a:spcBef>
                      </a:pPr>
                      <a:r>
                        <a:rPr sz="900" spc="-30" dirty="0">
                          <a:latin typeface="Meiryo UI"/>
                          <a:cs typeface="Meiryo UI"/>
                        </a:rPr>
                        <a:t>データへの</a:t>
                      </a:r>
                      <a:r>
                        <a:rPr sz="900" spc="-25" dirty="0">
                          <a:latin typeface="Meiryo UI"/>
                          <a:cs typeface="Meiryo UI"/>
                        </a:rPr>
                        <a:t>アクセス制御</a:t>
                      </a:r>
                      <a:endParaRPr sz="900">
                        <a:latin typeface="Meiryo UI"/>
                        <a:cs typeface="Meiryo UI"/>
                      </a:endParaRPr>
                    </a:p>
                  </a:txBody>
                  <a:tcPr marL="0" marR="0" marT="12065" marB="0">
                    <a:lnL w="3175">
                      <a:solidFill>
                        <a:srgbClr val="FFFFFF"/>
                      </a:solidFill>
                      <a:prstDash val="solid"/>
                    </a:lnL>
                    <a:lnR w="28575">
                      <a:solidFill>
                        <a:srgbClr val="FFFFFF"/>
                      </a:solidFill>
                      <a:prstDash val="solid"/>
                    </a:lnR>
                    <a:lnB w="57150">
                      <a:solidFill>
                        <a:srgbClr val="FFFFFF"/>
                      </a:solidFill>
                      <a:prstDash val="solid"/>
                    </a:lnB>
                    <a:solidFill>
                      <a:srgbClr val="FFFFFF"/>
                    </a:solidFill>
                  </a:tcPr>
                </a:tc>
                <a:tc gridSpan="3">
                  <a:txBody>
                    <a:bodyPr/>
                    <a:lstStyle/>
                    <a:p>
                      <a:pPr marL="104775" marR="98425" indent="54610">
                        <a:lnSpc>
                          <a:spcPct val="100000"/>
                        </a:lnSpc>
                        <a:spcBef>
                          <a:spcPts val="95"/>
                        </a:spcBef>
                      </a:pPr>
                      <a:r>
                        <a:rPr sz="900" spc="-25" dirty="0">
                          <a:solidFill>
                            <a:srgbClr val="1A1A1A"/>
                          </a:solidFill>
                          <a:latin typeface="Meiryo UI"/>
                          <a:cs typeface="Meiryo UI"/>
                        </a:rPr>
                        <a:t>サプライチェーンのトレーサビリティ管理</a:t>
                      </a:r>
                      <a:endParaRPr sz="900">
                        <a:latin typeface="Meiryo UI"/>
                        <a:cs typeface="Meiryo UI"/>
                      </a:endParaRPr>
                    </a:p>
                  </a:txBody>
                  <a:tcPr marL="0" marR="0" marT="12065" marB="0">
                    <a:lnL w="28575">
                      <a:solidFill>
                        <a:srgbClr val="FFFFFF"/>
                      </a:solidFill>
                      <a:prstDash val="solid"/>
                    </a:lnL>
                    <a:lnR w="28575">
                      <a:solidFill>
                        <a:srgbClr val="FFFFFF"/>
                      </a:solidFill>
                      <a:prstDash val="solid"/>
                    </a:lnR>
                    <a:lnB w="57150">
                      <a:solidFill>
                        <a:srgbClr val="FFFFFF"/>
                      </a:solidFill>
                      <a:prstDash val="solid"/>
                    </a:lnB>
                    <a:solidFill>
                      <a:srgbClr val="FFFFFF"/>
                    </a:solidFill>
                  </a:tcPr>
                </a:tc>
                <a:tc hMerge="1">
                  <a:txBody>
                    <a:bodyPr/>
                    <a:lstStyle/>
                    <a:p>
                      <a:endParaRPr/>
                    </a:p>
                  </a:txBody>
                  <a:tcPr marL="0" marR="0" marT="0" marB="0"/>
                </a:tc>
                <a:tc hMerge="1">
                  <a:txBody>
                    <a:bodyPr/>
                    <a:lstStyle/>
                    <a:p>
                      <a:endParaRPr/>
                    </a:p>
                  </a:txBody>
                  <a:tcPr marL="0" marR="0" marT="0" marB="0"/>
                </a:tc>
                <a:tc gridSpan="2">
                  <a:txBody>
                    <a:bodyPr/>
                    <a:lstStyle/>
                    <a:p>
                      <a:pPr algn="ctr">
                        <a:lnSpc>
                          <a:spcPct val="100000"/>
                        </a:lnSpc>
                        <a:spcBef>
                          <a:spcPts val="95"/>
                        </a:spcBef>
                      </a:pPr>
                      <a:r>
                        <a:rPr sz="900" spc="-25" dirty="0">
                          <a:solidFill>
                            <a:srgbClr val="1A1A1A"/>
                          </a:solidFill>
                          <a:latin typeface="Meiryo UI"/>
                          <a:cs typeface="Meiryo UI"/>
                        </a:rPr>
                        <a:t>CFP</a:t>
                      </a:r>
                      <a:endParaRPr sz="900">
                        <a:latin typeface="Meiryo UI"/>
                        <a:cs typeface="Meiryo UI"/>
                      </a:endParaRPr>
                    </a:p>
                    <a:p>
                      <a:pPr algn="ctr">
                        <a:lnSpc>
                          <a:spcPct val="100000"/>
                        </a:lnSpc>
                      </a:pPr>
                      <a:r>
                        <a:rPr sz="900" spc="-15" dirty="0">
                          <a:solidFill>
                            <a:srgbClr val="1A1A1A"/>
                          </a:solidFill>
                          <a:latin typeface="Meiryo UI"/>
                          <a:cs typeface="Meiryo UI"/>
                        </a:rPr>
                        <a:t>情報管理</a:t>
                      </a:r>
                      <a:endParaRPr sz="900">
                        <a:latin typeface="Meiryo UI"/>
                        <a:cs typeface="Meiryo UI"/>
                      </a:endParaRPr>
                    </a:p>
                  </a:txBody>
                  <a:tcPr marL="0" marR="0" marT="12065" marB="0">
                    <a:lnL w="28575">
                      <a:solidFill>
                        <a:srgbClr val="FFFFFF"/>
                      </a:solidFill>
                      <a:prstDash val="solid"/>
                    </a:lnL>
                    <a:lnR w="28575">
                      <a:solidFill>
                        <a:srgbClr val="FFFFFF"/>
                      </a:solidFill>
                      <a:prstDash val="solid"/>
                    </a:lnR>
                    <a:lnB w="57150">
                      <a:solidFill>
                        <a:srgbClr val="FFFFFF"/>
                      </a:solidFill>
                      <a:prstDash val="solid"/>
                    </a:lnB>
                    <a:solidFill>
                      <a:srgbClr val="FFFFFF"/>
                    </a:solidFill>
                  </a:tcPr>
                </a:tc>
                <a:tc hMerge="1">
                  <a:txBody>
                    <a:bodyPr/>
                    <a:lstStyle/>
                    <a:p>
                      <a:endParaRPr/>
                    </a:p>
                  </a:txBody>
                  <a:tcPr marL="0" marR="0" marT="0" marB="0"/>
                </a:tc>
                <a:tc>
                  <a:txBody>
                    <a:bodyPr/>
                    <a:lstStyle/>
                    <a:p>
                      <a:pPr marL="8890" algn="ctr">
                        <a:lnSpc>
                          <a:spcPct val="100000"/>
                        </a:lnSpc>
                        <a:spcBef>
                          <a:spcPts val="95"/>
                        </a:spcBef>
                      </a:pPr>
                      <a:r>
                        <a:rPr sz="900" spc="-25" dirty="0">
                          <a:solidFill>
                            <a:srgbClr val="1A1A1A"/>
                          </a:solidFill>
                          <a:latin typeface="Meiryo UI"/>
                          <a:cs typeface="Meiryo UI"/>
                        </a:rPr>
                        <a:t>CFP</a:t>
                      </a:r>
                      <a:endParaRPr sz="900">
                        <a:latin typeface="Meiryo UI"/>
                        <a:cs typeface="Meiryo UI"/>
                      </a:endParaRPr>
                    </a:p>
                    <a:p>
                      <a:pPr marL="9525" algn="ctr">
                        <a:lnSpc>
                          <a:spcPct val="100000"/>
                        </a:lnSpc>
                      </a:pPr>
                      <a:r>
                        <a:rPr sz="900" spc="-15" dirty="0">
                          <a:solidFill>
                            <a:srgbClr val="1A1A1A"/>
                          </a:solidFill>
                          <a:latin typeface="Meiryo UI"/>
                          <a:cs typeface="Meiryo UI"/>
                        </a:rPr>
                        <a:t>自動更新</a:t>
                      </a:r>
                      <a:endParaRPr sz="900">
                        <a:latin typeface="Meiryo UI"/>
                        <a:cs typeface="Meiryo UI"/>
                      </a:endParaRPr>
                    </a:p>
                  </a:txBody>
                  <a:tcPr marL="0" marR="0" marT="12065" marB="0">
                    <a:lnL w="28575">
                      <a:solidFill>
                        <a:srgbClr val="FFFFFF"/>
                      </a:solidFill>
                      <a:prstDash val="solid"/>
                    </a:lnL>
                    <a:lnB w="57150">
                      <a:solidFill>
                        <a:srgbClr val="FFFFFF"/>
                      </a:solidFill>
                      <a:prstDash val="solid"/>
                    </a:lnB>
                    <a:solidFill>
                      <a:srgbClr val="FFFFFF"/>
                    </a:solidFill>
                  </a:tcPr>
                </a:tc>
                <a:extLst>
                  <a:ext uri="{0D108BD9-81ED-4DB2-BD59-A6C34878D82A}">
                    <a16:rowId xmlns:a16="http://schemas.microsoft.com/office/drawing/2014/main" val="10000"/>
                  </a:ext>
                </a:extLst>
              </a:tr>
              <a:tr h="320040">
                <a:tc gridSpan="2">
                  <a:txBody>
                    <a:bodyPr/>
                    <a:lstStyle/>
                    <a:p>
                      <a:pPr marR="13970" algn="ctr">
                        <a:lnSpc>
                          <a:spcPct val="100000"/>
                        </a:lnSpc>
                        <a:spcBef>
                          <a:spcPts val="265"/>
                        </a:spcBef>
                      </a:pPr>
                      <a:r>
                        <a:rPr sz="900" spc="-25" dirty="0">
                          <a:solidFill>
                            <a:srgbClr val="1A1A1A"/>
                          </a:solidFill>
                          <a:latin typeface="Meiryo UI"/>
                          <a:cs typeface="Meiryo UI"/>
                        </a:rPr>
                        <a:t>CFP</a:t>
                      </a:r>
                      <a:endParaRPr sz="900">
                        <a:latin typeface="Meiryo UI"/>
                        <a:cs typeface="Meiryo UI"/>
                      </a:endParaRPr>
                    </a:p>
                    <a:p>
                      <a:pPr marR="13335" algn="ctr">
                        <a:lnSpc>
                          <a:spcPts val="1075"/>
                        </a:lnSpc>
                      </a:pPr>
                      <a:r>
                        <a:rPr sz="900" spc="-15" dirty="0">
                          <a:solidFill>
                            <a:srgbClr val="1A1A1A"/>
                          </a:solidFill>
                          <a:latin typeface="Meiryo UI"/>
                          <a:cs typeface="Meiryo UI"/>
                        </a:rPr>
                        <a:t>自動積算</a:t>
                      </a:r>
                      <a:endParaRPr sz="900">
                        <a:latin typeface="Meiryo UI"/>
                        <a:cs typeface="Meiryo UI"/>
                      </a:endParaRPr>
                    </a:p>
                  </a:txBody>
                  <a:tcPr marL="0" marR="0" marT="33655" marB="0">
                    <a:lnR w="38100">
                      <a:solidFill>
                        <a:srgbClr val="FFFFFF"/>
                      </a:solidFill>
                      <a:prstDash val="solid"/>
                    </a:lnR>
                    <a:lnT w="57150">
                      <a:solidFill>
                        <a:srgbClr val="FFFFFF"/>
                      </a:solidFill>
                      <a:prstDash val="solid"/>
                    </a:lnT>
                    <a:solidFill>
                      <a:srgbClr val="FFFFFF"/>
                    </a:solidFill>
                  </a:tcPr>
                </a:tc>
                <a:tc hMerge="1">
                  <a:txBody>
                    <a:bodyPr/>
                    <a:lstStyle/>
                    <a:p>
                      <a:endParaRPr/>
                    </a:p>
                  </a:txBody>
                  <a:tcPr marL="0" marR="0" marT="0" marB="0"/>
                </a:tc>
                <a:tc>
                  <a:txBody>
                    <a:bodyPr/>
                    <a:lstStyle/>
                    <a:p>
                      <a:pPr algn="ctr">
                        <a:lnSpc>
                          <a:spcPct val="100000"/>
                        </a:lnSpc>
                        <a:spcBef>
                          <a:spcPts val="265"/>
                        </a:spcBef>
                      </a:pPr>
                      <a:r>
                        <a:rPr sz="900" spc="-25" dirty="0">
                          <a:solidFill>
                            <a:srgbClr val="1A1A1A"/>
                          </a:solidFill>
                          <a:latin typeface="Meiryo UI"/>
                          <a:cs typeface="Meiryo UI"/>
                        </a:rPr>
                        <a:t>CFP</a:t>
                      </a:r>
                      <a:endParaRPr sz="900">
                        <a:latin typeface="Meiryo UI"/>
                        <a:cs typeface="Meiryo UI"/>
                      </a:endParaRPr>
                    </a:p>
                    <a:p>
                      <a:pPr algn="ctr">
                        <a:lnSpc>
                          <a:spcPts val="1075"/>
                        </a:lnSpc>
                      </a:pPr>
                      <a:r>
                        <a:rPr sz="900" spc="-15" dirty="0">
                          <a:solidFill>
                            <a:srgbClr val="1A1A1A"/>
                          </a:solidFill>
                          <a:latin typeface="Meiryo UI"/>
                          <a:cs typeface="Meiryo UI"/>
                        </a:rPr>
                        <a:t>関連通知</a:t>
                      </a:r>
                      <a:endParaRPr sz="900">
                        <a:latin typeface="Meiryo UI"/>
                        <a:cs typeface="Meiryo UI"/>
                      </a:endParaRPr>
                    </a:p>
                  </a:txBody>
                  <a:tcPr marL="0" marR="0" marT="33655" marB="0">
                    <a:lnL w="38100">
                      <a:solidFill>
                        <a:srgbClr val="FFFFFF"/>
                      </a:solidFill>
                      <a:prstDash val="solid"/>
                    </a:lnL>
                    <a:lnR w="38100">
                      <a:solidFill>
                        <a:srgbClr val="FFFFFF"/>
                      </a:solidFill>
                      <a:prstDash val="solid"/>
                    </a:lnR>
                    <a:lnT w="57150">
                      <a:solidFill>
                        <a:srgbClr val="FFFFFF"/>
                      </a:solidFill>
                      <a:prstDash val="solid"/>
                    </a:lnT>
                    <a:solidFill>
                      <a:srgbClr val="FFFFFF"/>
                    </a:solidFill>
                  </a:tcPr>
                </a:tc>
                <a:tc gridSpan="2">
                  <a:txBody>
                    <a:bodyPr/>
                    <a:lstStyle/>
                    <a:p>
                      <a:pPr algn="ctr">
                        <a:lnSpc>
                          <a:spcPct val="100000"/>
                        </a:lnSpc>
                        <a:spcBef>
                          <a:spcPts val="265"/>
                        </a:spcBef>
                      </a:pPr>
                      <a:r>
                        <a:rPr sz="900" spc="-25" dirty="0">
                          <a:solidFill>
                            <a:srgbClr val="1A1A1A"/>
                          </a:solidFill>
                          <a:latin typeface="Meiryo UI"/>
                          <a:cs typeface="Meiryo UI"/>
                        </a:rPr>
                        <a:t>CFP</a:t>
                      </a:r>
                      <a:endParaRPr sz="900">
                        <a:latin typeface="Meiryo UI"/>
                        <a:cs typeface="Meiryo UI"/>
                      </a:endParaRPr>
                    </a:p>
                    <a:p>
                      <a:pPr algn="ctr">
                        <a:lnSpc>
                          <a:spcPts val="1075"/>
                        </a:lnSpc>
                      </a:pPr>
                      <a:r>
                        <a:rPr sz="900" spc="-15" dirty="0">
                          <a:solidFill>
                            <a:srgbClr val="1A1A1A"/>
                          </a:solidFill>
                          <a:latin typeface="Meiryo UI"/>
                          <a:cs typeface="Meiryo UI"/>
                        </a:rPr>
                        <a:t>関連依頼</a:t>
                      </a:r>
                      <a:endParaRPr sz="900">
                        <a:latin typeface="Meiryo UI"/>
                        <a:cs typeface="Meiryo UI"/>
                      </a:endParaRPr>
                    </a:p>
                  </a:txBody>
                  <a:tcPr marL="0" marR="0" marT="33655" marB="0">
                    <a:lnL w="38100">
                      <a:solidFill>
                        <a:srgbClr val="FFFFFF"/>
                      </a:solidFill>
                      <a:prstDash val="solid"/>
                    </a:lnL>
                    <a:lnR w="38100">
                      <a:solidFill>
                        <a:srgbClr val="FFFFFF"/>
                      </a:solidFill>
                      <a:prstDash val="solid"/>
                    </a:lnR>
                    <a:lnT w="57150">
                      <a:solidFill>
                        <a:srgbClr val="FFFFFF"/>
                      </a:solidFill>
                      <a:prstDash val="solid"/>
                    </a:lnT>
                    <a:solidFill>
                      <a:srgbClr val="FFFFFF"/>
                    </a:solidFill>
                  </a:tcPr>
                </a:tc>
                <a:tc hMerge="1">
                  <a:txBody>
                    <a:bodyPr/>
                    <a:lstStyle/>
                    <a:p>
                      <a:endParaRPr/>
                    </a:p>
                  </a:txBody>
                  <a:tcPr marL="0" marR="0" marT="0" marB="0"/>
                </a:tc>
                <a:tc gridSpan="2">
                  <a:txBody>
                    <a:bodyPr/>
                    <a:lstStyle/>
                    <a:p>
                      <a:pPr marL="97155" marR="71755" indent="111125">
                        <a:lnSpc>
                          <a:spcPct val="100000"/>
                        </a:lnSpc>
                        <a:spcBef>
                          <a:spcPts val="260"/>
                        </a:spcBef>
                      </a:pPr>
                      <a:r>
                        <a:rPr sz="900" dirty="0">
                          <a:solidFill>
                            <a:srgbClr val="1A1A1A"/>
                          </a:solidFill>
                          <a:latin typeface="Meiryo UI"/>
                          <a:cs typeface="Meiryo UI"/>
                        </a:rPr>
                        <a:t>CFP</a:t>
                      </a:r>
                      <a:r>
                        <a:rPr sz="900" spc="-25" dirty="0">
                          <a:solidFill>
                            <a:srgbClr val="1A1A1A"/>
                          </a:solidFill>
                          <a:latin typeface="Meiryo UI"/>
                          <a:cs typeface="Meiryo UI"/>
                        </a:rPr>
                        <a:t>関連</a:t>
                      </a:r>
                      <a:r>
                        <a:rPr sz="900" spc="500" dirty="0">
                          <a:solidFill>
                            <a:srgbClr val="1A1A1A"/>
                          </a:solidFill>
                          <a:latin typeface="Meiryo UI"/>
                          <a:cs typeface="Meiryo UI"/>
                        </a:rPr>
                        <a:t> </a:t>
                      </a:r>
                      <a:r>
                        <a:rPr sz="900" spc="-20" dirty="0">
                          <a:solidFill>
                            <a:srgbClr val="1A1A1A"/>
                          </a:solidFill>
                          <a:latin typeface="Meiryo UI"/>
                          <a:cs typeface="Meiryo UI"/>
                        </a:rPr>
                        <a:t>ステータス管理</a:t>
                      </a:r>
                      <a:endParaRPr sz="900">
                        <a:latin typeface="Meiryo UI"/>
                        <a:cs typeface="Meiryo UI"/>
                      </a:endParaRPr>
                    </a:p>
                  </a:txBody>
                  <a:tcPr marL="0" marR="0" marT="33020" marB="0">
                    <a:lnL w="38100">
                      <a:solidFill>
                        <a:srgbClr val="FFFFFF"/>
                      </a:solidFill>
                      <a:prstDash val="solid"/>
                    </a:lnL>
                    <a:lnT w="57150">
                      <a:solidFill>
                        <a:srgbClr val="FFFFFF"/>
                      </a:solidFill>
                      <a:prstDash val="solid"/>
                    </a:lnT>
                    <a:solidFill>
                      <a:srgbClr val="FFFFFF"/>
                    </a:solidFill>
                  </a:tcPr>
                </a:tc>
                <a:tc hMerge="1">
                  <a:txBody>
                    <a:bodyPr/>
                    <a:lstStyle/>
                    <a:p>
                      <a:endParaRPr/>
                    </a:p>
                  </a:txBody>
                  <a:tcPr marL="0" marR="0" marT="0" marB="0"/>
                </a:tc>
                <a:extLst>
                  <a:ext uri="{0D108BD9-81ED-4DB2-BD59-A6C34878D82A}">
                    <a16:rowId xmlns:a16="http://schemas.microsoft.com/office/drawing/2014/main" val="10001"/>
                  </a:ext>
                </a:extLst>
              </a:tr>
            </a:tbl>
          </a:graphicData>
        </a:graphic>
      </p:graphicFrame>
      <p:sp>
        <p:nvSpPr>
          <p:cNvPr id="86" name="object 86"/>
          <p:cNvSpPr/>
          <p:nvPr/>
        </p:nvSpPr>
        <p:spPr>
          <a:xfrm>
            <a:off x="6405372" y="1632203"/>
            <a:ext cx="2473960" cy="341630"/>
          </a:xfrm>
          <a:custGeom>
            <a:avLst/>
            <a:gdLst/>
            <a:ahLst/>
            <a:cxnLst/>
            <a:rect l="l" t="t" r="r" b="b"/>
            <a:pathLst>
              <a:path w="2473959" h="341630">
                <a:moveTo>
                  <a:pt x="571500" y="168402"/>
                </a:moveTo>
                <a:lnTo>
                  <a:pt x="457327" y="0"/>
                </a:lnTo>
                <a:lnTo>
                  <a:pt x="457327" y="84201"/>
                </a:lnTo>
                <a:lnTo>
                  <a:pt x="114173" y="84201"/>
                </a:lnTo>
                <a:lnTo>
                  <a:pt x="114173" y="0"/>
                </a:lnTo>
                <a:lnTo>
                  <a:pt x="0" y="168402"/>
                </a:lnTo>
                <a:lnTo>
                  <a:pt x="114173" y="336804"/>
                </a:lnTo>
                <a:lnTo>
                  <a:pt x="114173" y="252603"/>
                </a:lnTo>
                <a:lnTo>
                  <a:pt x="457327" y="252603"/>
                </a:lnTo>
                <a:lnTo>
                  <a:pt x="457327" y="336804"/>
                </a:lnTo>
                <a:lnTo>
                  <a:pt x="571500" y="168402"/>
                </a:lnTo>
                <a:close/>
              </a:path>
              <a:path w="2473959" h="341630">
                <a:moveTo>
                  <a:pt x="2473452" y="172974"/>
                </a:moveTo>
                <a:lnTo>
                  <a:pt x="2359279" y="4572"/>
                </a:lnTo>
                <a:lnTo>
                  <a:pt x="2359279" y="88773"/>
                </a:lnTo>
                <a:lnTo>
                  <a:pt x="2016125" y="88773"/>
                </a:lnTo>
                <a:lnTo>
                  <a:pt x="2016125" y="4572"/>
                </a:lnTo>
                <a:lnTo>
                  <a:pt x="1901952" y="172974"/>
                </a:lnTo>
                <a:lnTo>
                  <a:pt x="2016125" y="341376"/>
                </a:lnTo>
                <a:lnTo>
                  <a:pt x="2016125" y="257175"/>
                </a:lnTo>
                <a:lnTo>
                  <a:pt x="2359279" y="257175"/>
                </a:lnTo>
                <a:lnTo>
                  <a:pt x="2359279" y="341376"/>
                </a:lnTo>
                <a:lnTo>
                  <a:pt x="2473452" y="172974"/>
                </a:lnTo>
                <a:close/>
              </a:path>
            </a:pathLst>
          </a:custGeom>
          <a:solidFill>
            <a:srgbClr val="1F278A"/>
          </a:solidFill>
        </p:spPr>
        <p:txBody>
          <a:bodyPr wrap="square" lIns="0" tIns="0" rIns="0" bIns="0" rtlCol="0"/>
          <a:lstStyle/>
          <a:p>
            <a:endParaRPr/>
          </a:p>
        </p:txBody>
      </p:sp>
      <p:sp>
        <p:nvSpPr>
          <p:cNvPr id="87" name="object 87"/>
          <p:cNvSpPr txBox="1"/>
          <p:nvPr/>
        </p:nvSpPr>
        <p:spPr>
          <a:xfrm>
            <a:off x="6551803" y="1717293"/>
            <a:ext cx="2180590" cy="177800"/>
          </a:xfrm>
          <a:prstGeom prst="rect">
            <a:avLst/>
          </a:prstGeom>
        </p:spPr>
        <p:txBody>
          <a:bodyPr vert="horz" wrap="square" lIns="0" tIns="12065" rIns="0" bIns="0" rtlCol="0">
            <a:spAutoFit/>
          </a:bodyPr>
          <a:lstStyle/>
          <a:p>
            <a:pPr marL="12700">
              <a:lnSpc>
                <a:spcPct val="100000"/>
              </a:lnSpc>
              <a:spcBef>
                <a:spcPts val="95"/>
              </a:spcBef>
              <a:tabLst>
                <a:tab pos="1914525" algn="l"/>
              </a:tabLst>
            </a:pPr>
            <a:r>
              <a:rPr sz="1500" spc="-15" baseline="2777" dirty="0">
                <a:solidFill>
                  <a:srgbClr val="FFFFFF"/>
                </a:solidFill>
                <a:latin typeface="Meiryo UI"/>
                <a:cs typeface="Meiryo UI"/>
              </a:rPr>
              <a:t>契</a:t>
            </a:r>
            <a:r>
              <a:rPr sz="1500" spc="-75" baseline="2777" dirty="0">
                <a:solidFill>
                  <a:srgbClr val="FFFFFF"/>
                </a:solidFill>
                <a:latin typeface="Meiryo UI"/>
                <a:cs typeface="Meiryo UI"/>
              </a:rPr>
              <a:t>約</a:t>
            </a:r>
            <a:r>
              <a:rPr sz="1500" baseline="2777" dirty="0">
                <a:solidFill>
                  <a:srgbClr val="FFFFFF"/>
                </a:solidFill>
                <a:latin typeface="Meiryo UI"/>
                <a:cs typeface="Meiryo UI"/>
              </a:rPr>
              <a:t>	</a:t>
            </a:r>
            <a:r>
              <a:rPr sz="1000" spc="-10" dirty="0">
                <a:solidFill>
                  <a:srgbClr val="FFFFFF"/>
                </a:solidFill>
                <a:latin typeface="Meiryo UI"/>
                <a:cs typeface="Meiryo UI"/>
              </a:rPr>
              <a:t>契</a:t>
            </a:r>
            <a:r>
              <a:rPr sz="1000" spc="-50" dirty="0">
                <a:solidFill>
                  <a:srgbClr val="FFFFFF"/>
                </a:solidFill>
                <a:latin typeface="Meiryo UI"/>
                <a:cs typeface="Meiryo UI"/>
              </a:rPr>
              <a:t>約</a:t>
            </a:r>
            <a:endParaRPr sz="1000">
              <a:latin typeface="Meiryo UI"/>
              <a:cs typeface="Meiryo UI"/>
            </a:endParaRPr>
          </a:p>
        </p:txBody>
      </p:sp>
      <p:sp>
        <p:nvSpPr>
          <p:cNvPr id="89" name="object 89"/>
          <p:cNvSpPr txBox="1">
            <a:spLocks noGrp="1"/>
          </p:cNvSpPr>
          <p:nvPr>
            <p:ph type="sldNum" sz="quarter" idx="7"/>
          </p:nvPr>
        </p:nvSpPr>
        <p:spPr>
          <a:xfrm>
            <a:off x="11861418" y="6611742"/>
            <a:ext cx="176529" cy="139700"/>
          </a:xfrm>
          <a:prstGeom prst="rect">
            <a:avLst/>
          </a:prstGeom>
        </p:spPr>
        <p:txBody>
          <a:bodyPr vert="horz" wrap="square" lIns="0" tIns="0" rIns="0" bIns="0" rtlCol="0">
            <a:spAutoFit/>
          </a:bodyPr>
          <a:lstStyle>
            <a:defPPr>
              <a:defRPr kern="0"/>
            </a:defPPr>
            <a:lvl1pPr>
              <a:defRPr sz="800" b="0" i="0">
                <a:solidFill>
                  <a:srgbClr val="A6A6A6"/>
                </a:solidFill>
                <a:latin typeface="Arial"/>
                <a:cs typeface="Arial"/>
              </a:defRPr>
            </a:lvl1pPr>
          </a:lstStyle>
          <a:p>
            <a:pPr marL="12700">
              <a:lnSpc>
                <a:spcPct val="100000"/>
              </a:lnSpc>
              <a:spcBef>
                <a:spcPts val="25"/>
              </a:spcBef>
            </a:pPr>
            <a:fld id="{81D60167-4931-47E6-BA6A-407CBD079E47}" type="slidenum">
              <a:rPr lang="en-US" altLang="ja-JP" spc="-50" smtClean="0"/>
              <a:pPr marL="68580">
                <a:spcBef>
                  <a:spcPts val="25"/>
                </a:spcBef>
              </a:pPr>
              <a:t>19</a:t>
            </a:fld>
            <a:endParaRPr spc="-25" dirty="0"/>
          </a:p>
        </p:txBody>
      </p:sp>
      <p:sp>
        <p:nvSpPr>
          <p:cNvPr id="90" name="object 90"/>
          <p:cNvSpPr txBox="1">
            <a:spLocks noGrp="1"/>
          </p:cNvSpPr>
          <p:nvPr>
            <p:ph type="ftr" sz="quarter" idx="5"/>
          </p:nvPr>
        </p:nvSpPr>
        <p:spPr>
          <a:xfrm>
            <a:off x="10244455" y="6703531"/>
            <a:ext cx="1470025" cy="158115"/>
          </a:xfrm>
          <a:prstGeom prst="rect">
            <a:avLst/>
          </a:prstGeom>
        </p:spPr>
        <p:txBody>
          <a:bodyPr vert="horz" wrap="square" lIns="0" tIns="0" rIns="0" bIns="0" rtlCol="0">
            <a:spAutoFit/>
          </a:bodyPr>
          <a:lstStyle>
            <a:defPPr>
              <a:defRPr kern="0"/>
            </a:defPPr>
            <a:lvl1pPr>
              <a:defRPr sz="800" b="0" i="0">
                <a:solidFill>
                  <a:srgbClr val="A4A4A4"/>
                </a:solidFill>
                <a:latin typeface="メイリオ"/>
                <a:cs typeface="メイリオ"/>
              </a:defRPr>
            </a:lvl1pPr>
          </a:lstStyle>
          <a:p>
            <a:pPr marL="12700">
              <a:lnSpc>
                <a:spcPct val="100000"/>
              </a:lnSpc>
              <a:spcBef>
                <a:spcPts val="150"/>
              </a:spcBef>
            </a:pPr>
            <a:r>
              <a:rPr lang="en-US"/>
              <a:t>Copyright</a:t>
            </a:r>
            <a:r>
              <a:rPr lang="en-US" spc="-50"/>
              <a:t> </a:t>
            </a:r>
            <a:r>
              <a:rPr lang="en-US"/>
              <a:t>©</a:t>
            </a:r>
            <a:r>
              <a:rPr lang="en-US" spc="260"/>
              <a:t> </a:t>
            </a:r>
            <a:r>
              <a:rPr lang="en-US"/>
              <a:t>2024</a:t>
            </a:r>
            <a:r>
              <a:rPr lang="en-US" spc="-10"/>
              <a:t> METI/IPA</a:t>
            </a:r>
            <a:endParaRPr spc="-10" dirty="0"/>
          </a:p>
        </p:txBody>
      </p:sp>
      <p:sp>
        <p:nvSpPr>
          <p:cNvPr id="88" name="object 88"/>
          <p:cNvSpPr txBox="1"/>
          <p:nvPr/>
        </p:nvSpPr>
        <p:spPr>
          <a:xfrm>
            <a:off x="10383773" y="4419422"/>
            <a:ext cx="1651635" cy="177800"/>
          </a:xfrm>
          <a:prstGeom prst="rect">
            <a:avLst/>
          </a:prstGeom>
        </p:spPr>
        <p:txBody>
          <a:bodyPr vert="horz" wrap="square" lIns="0" tIns="12065" rIns="0" bIns="0" rtlCol="0">
            <a:spAutoFit/>
          </a:bodyPr>
          <a:lstStyle/>
          <a:p>
            <a:pPr marL="12700">
              <a:lnSpc>
                <a:spcPct val="100000"/>
              </a:lnSpc>
              <a:spcBef>
                <a:spcPts val="95"/>
              </a:spcBef>
            </a:pPr>
            <a:r>
              <a:rPr sz="1000" spc="-25" dirty="0">
                <a:latin typeface="Meiryo UI"/>
                <a:cs typeface="Meiryo UI"/>
              </a:rPr>
              <a:t>※点線部分は今後詳細化予定</a:t>
            </a:r>
            <a:endParaRPr sz="1000">
              <a:latin typeface="Meiryo UI"/>
              <a:cs typeface="Meiryo U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5AA9F7D-2ECF-E9BB-438A-7298B4F02BB8}"/>
              </a:ext>
            </a:extLst>
          </p:cNvPr>
          <p:cNvSpPr txBox="1"/>
          <p:nvPr/>
        </p:nvSpPr>
        <p:spPr>
          <a:xfrm>
            <a:off x="2232660" y="850392"/>
            <a:ext cx="7726680" cy="4832092"/>
          </a:xfrm>
          <a:prstGeom prst="rect">
            <a:avLst/>
          </a:prstGeom>
          <a:noFill/>
        </p:spPr>
        <p:txBody>
          <a:bodyPr wrap="square" rtlCol="0">
            <a:spAutoFit/>
          </a:bodyPr>
          <a:lstStyle/>
          <a:p>
            <a:pPr marL="457200" indent="-457200">
              <a:buFont typeface="Wingdings" panose="05000000000000000000" pitchFamily="2" charset="2"/>
              <a:buChar char="Ø"/>
            </a:pPr>
            <a:r>
              <a:rPr kumimoji="1" lang="ja-JP" altLang="en-US" sz="2800" b="1" dirty="0"/>
              <a:t>欧州における取組</a:t>
            </a:r>
            <a:endParaRPr kumimoji="1" lang="en-US" altLang="ja-JP" sz="2800" b="1" dirty="0"/>
          </a:p>
          <a:p>
            <a:pPr marL="1371600" lvl="2" indent="-457200">
              <a:buFont typeface="Wingdings" panose="05000000000000000000" pitchFamily="2" charset="2"/>
              <a:buChar char="u"/>
            </a:pPr>
            <a:r>
              <a:rPr kumimoji="1" lang="ja-JP" altLang="en-US" sz="2800" dirty="0"/>
              <a:t>エコデザイン規制</a:t>
            </a:r>
            <a:endParaRPr kumimoji="1" lang="en-US" altLang="ja-JP" sz="2800" dirty="0"/>
          </a:p>
          <a:p>
            <a:pPr marL="1371600" lvl="2" indent="-457200">
              <a:buFont typeface="Wingdings" panose="05000000000000000000" pitchFamily="2" charset="2"/>
              <a:buChar char="u"/>
            </a:pPr>
            <a:r>
              <a:rPr lang="ja-JP" altLang="en-US" sz="2800" dirty="0"/>
              <a:t>バッテリープロジェクト</a:t>
            </a:r>
            <a:endParaRPr lang="en-US" altLang="ja-JP" sz="2800" dirty="0"/>
          </a:p>
          <a:p>
            <a:pPr lvl="2"/>
            <a:endParaRPr lang="en-US" altLang="ja-JP" sz="2800" dirty="0"/>
          </a:p>
          <a:p>
            <a:pPr marL="457200" indent="-457200">
              <a:buFont typeface="Wingdings" panose="05000000000000000000" pitchFamily="2" charset="2"/>
              <a:buChar char="Ø"/>
            </a:pPr>
            <a:r>
              <a:rPr lang="ja-JP" altLang="en-US" sz="2800" b="1" dirty="0"/>
              <a:t>日本における取組</a:t>
            </a:r>
            <a:endParaRPr lang="en-US" altLang="ja-JP" sz="2800" b="1" dirty="0"/>
          </a:p>
          <a:p>
            <a:pPr marL="1371600" lvl="2" indent="-457200">
              <a:buFont typeface="Wingdings" panose="05000000000000000000" pitchFamily="2" charset="2"/>
              <a:buChar char="u"/>
            </a:pPr>
            <a:r>
              <a:rPr lang="ja-JP" altLang="en-US" sz="2800" dirty="0"/>
              <a:t>ウラノス</a:t>
            </a:r>
            <a:endParaRPr lang="en-US" altLang="ja-JP" sz="2800" dirty="0"/>
          </a:p>
          <a:p>
            <a:pPr marL="1371600" lvl="2" indent="-457200">
              <a:buFont typeface="Wingdings" panose="05000000000000000000" pitchFamily="2" charset="2"/>
              <a:buChar char="u"/>
            </a:pPr>
            <a:r>
              <a:rPr lang="ja-JP" altLang="en-US" sz="2800" dirty="0"/>
              <a:t>蓄電池プロジェクト</a:t>
            </a:r>
            <a:endParaRPr lang="en-US" altLang="ja-JP" sz="2800" dirty="0"/>
          </a:p>
          <a:p>
            <a:pPr marL="457200" indent="-457200">
              <a:buFont typeface="Wingdings" panose="05000000000000000000" pitchFamily="2" charset="2"/>
              <a:buChar char="Ø"/>
            </a:pPr>
            <a:endParaRPr lang="en-US" altLang="ja-JP" sz="2800" dirty="0"/>
          </a:p>
          <a:p>
            <a:pPr marL="457200" indent="-457200">
              <a:buFont typeface="Wingdings" panose="05000000000000000000" pitchFamily="2" charset="2"/>
              <a:buChar char="Ø"/>
            </a:pPr>
            <a:r>
              <a:rPr lang="ja-JP" altLang="en-US" sz="2800" b="1" dirty="0"/>
              <a:t>国連</a:t>
            </a:r>
            <a:r>
              <a:rPr lang="en-US" altLang="ja-JP" sz="2800" b="1" dirty="0"/>
              <a:t>CEFACT</a:t>
            </a:r>
            <a:r>
              <a:rPr lang="ja-JP" altLang="en-US" sz="2800" b="1" dirty="0"/>
              <a:t>の</a:t>
            </a:r>
            <a:r>
              <a:rPr lang="en-US" altLang="ja-JP" sz="2800" b="1" dirty="0"/>
              <a:t>UNTP</a:t>
            </a:r>
          </a:p>
          <a:p>
            <a:pPr marL="457200" indent="-457200">
              <a:buFont typeface="Wingdings" panose="05000000000000000000" pitchFamily="2" charset="2"/>
              <a:buChar char="Ø"/>
            </a:pPr>
            <a:endParaRPr lang="en-US" altLang="ja-JP" sz="2800" dirty="0"/>
          </a:p>
          <a:p>
            <a:pPr marL="457200" indent="-457200">
              <a:buFont typeface="Wingdings" panose="05000000000000000000" pitchFamily="2" charset="2"/>
              <a:buChar char="Ø"/>
            </a:pPr>
            <a:r>
              <a:rPr lang="en-US" altLang="ja-JP" sz="2800" b="1" dirty="0"/>
              <a:t>ISO</a:t>
            </a:r>
            <a:r>
              <a:rPr lang="ja-JP" altLang="en-US" sz="2800" b="1" dirty="0"/>
              <a:t>の</a:t>
            </a:r>
            <a:r>
              <a:rPr lang="en-US" altLang="ja-JP" sz="2800" b="1" dirty="0"/>
              <a:t>DPP</a:t>
            </a:r>
            <a:r>
              <a:rPr lang="ja-JP" altLang="en-US" sz="2800" b="1" dirty="0"/>
              <a:t>標準化の動き</a:t>
            </a:r>
            <a:endParaRPr lang="en-US" altLang="ja-JP" sz="2800" b="1" dirty="0"/>
          </a:p>
        </p:txBody>
      </p:sp>
      <p:sp>
        <p:nvSpPr>
          <p:cNvPr id="3" name="スライド番号プレースホルダー 2">
            <a:extLst>
              <a:ext uri="{FF2B5EF4-FFF2-40B4-BE49-F238E27FC236}">
                <a16:creationId xmlns:a16="http://schemas.microsoft.com/office/drawing/2014/main" id="{1B49F4F1-8934-EE7A-9460-3767ABCFF509}"/>
              </a:ext>
            </a:extLst>
          </p:cNvPr>
          <p:cNvSpPr>
            <a:spLocks noGrp="1"/>
          </p:cNvSpPr>
          <p:nvPr>
            <p:ph type="sldNum" sz="quarter" idx="12"/>
          </p:nvPr>
        </p:nvSpPr>
        <p:spPr/>
        <p:txBody>
          <a:bodyPr/>
          <a:lstStyle/>
          <a:p>
            <a:fld id="{53FA6221-91B0-48F3-A5E4-A2EB5BAF378D}" type="slidenum">
              <a:rPr kumimoji="1" lang="ja-JP" altLang="en-US" smtClean="0"/>
              <a:t>2</a:t>
            </a:fld>
            <a:endParaRPr kumimoji="1" lang="ja-JP" altLang="en-US"/>
          </a:p>
        </p:txBody>
      </p:sp>
    </p:spTree>
    <p:extLst>
      <p:ext uri="{BB962C8B-B14F-4D97-AF65-F5344CB8AC3E}">
        <p14:creationId xmlns:p14="http://schemas.microsoft.com/office/powerpoint/2010/main" val="39230772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ACE6C40-E74F-14C0-1109-1A6002D5E37D}"/>
              </a:ext>
            </a:extLst>
          </p:cNvPr>
          <p:cNvSpPr txBox="1"/>
          <p:nvPr/>
        </p:nvSpPr>
        <p:spPr>
          <a:xfrm>
            <a:off x="3580447" y="1698998"/>
            <a:ext cx="5031105" cy="646331"/>
          </a:xfrm>
          <a:prstGeom prst="rect">
            <a:avLst/>
          </a:prstGeom>
          <a:noFill/>
        </p:spPr>
        <p:txBody>
          <a:bodyPr wrap="square">
            <a:spAutoFit/>
          </a:bodyPr>
          <a:lstStyle/>
          <a:p>
            <a:pPr algn="ctr"/>
            <a:r>
              <a:rPr lang="ja-JP" altLang="en-US" sz="3600" b="1" dirty="0"/>
              <a:t>国連</a:t>
            </a:r>
            <a:r>
              <a:rPr lang="en-US" altLang="ja-JP" sz="3600" b="1" dirty="0"/>
              <a:t>CEFACT</a:t>
            </a:r>
            <a:r>
              <a:rPr lang="ja-JP" altLang="en-US" sz="3600" b="1" dirty="0"/>
              <a:t>の</a:t>
            </a:r>
            <a:r>
              <a:rPr lang="en-US" altLang="ja-JP" sz="3600" b="1" dirty="0"/>
              <a:t>UNTP</a:t>
            </a:r>
            <a:endParaRPr kumimoji="1" lang="en-US" altLang="ja-JP" sz="3600" b="1" dirty="0"/>
          </a:p>
        </p:txBody>
      </p:sp>
      <p:sp>
        <p:nvSpPr>
          <p:cNvPr id="2" name="スライド番号プレースホルダー 1">
            <a:extLst>
              <a:ext uri="{FF2B5EF4-FFF2-40B4-BE49-F238E27FC236}">
                <a16:creationId xmlns:a16="http://schemas.microsoft.com/office/drawing/2014/main" id="{AE963488-5503-0818-B71B-433CBF26B929}"/>
              </a:ext>
            </a:extLst>
          </p:cNvPr>
          <p:cNvSpPr>
            <a:spLocks noGrp="1"/>
          </p:cNvSpPr>
          <p:nvPr>
            <p:ph type="sldNum" sz="quarter" idx="12"/>
          </p:nvPr>
        </p:nvSpPr>
        <p:spPr/>
        <p:txBody>
          <a:bodyPr/>
          <a:lstStyle/>
          <a:p>
            <a:fld id="{53FA6221-91B0-48F3-A5E4-A2EB5BAF378D}" type="slidenum">
              <a:rPr kumimoji="1" lang="ja-JP" altLang="en-US" smtClean="0"/>
              <a:t>20</a:t>
            </a:fld>
            <a:endParaRPr kumimoji="1" lang="ja-JP" altLang="en-US"/>
          </a:p>
        </p:txBody>
      </p:sp>
    </p:spTree>
    <p:extLst>
      <p:ext uri="{BB962C8B-B14F-4D97-AF65-F5344CB8AC3E}">
        <p14:creationId xmlns:p14="http://schemas.microsoft.com/office/powerpoint/2010/main" val="7252499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988060" cy="6858000"/>
            <a:chOff x="0" y="0"/>
            <a:chExt cx="988060" cy="6858000"/>
          </a:xfrm>
        </p:grpSpPr>
        <p:pic>
          <p:nvPicPr>
            <p:cNvPr id="3" name="object 3"/>
            <p:cNvPicPr/>
            <p:nvPr/>
          </p:nvPicPr>
          <p:blipFill>
            <a:blip r:embed="rId2" cstate="print"/>
            <a:stretch>
              <a:fillRect/>
            </a:stretch>
          </p:blipFill>
          <p:spPr>
            <a:xfrm>
              <a:off x="0" y="0"/>
              <a:ext cx="905255" cy="1240536"/>
            </a:xfrm>
            <a:prstGeom prst="rect">
              <a:avLst/>
            </a:prstGeom>
          </p:spPr>
        </p:pic>
        <p:pic>
          <p:nvPicPr>
            <p:cNvPr id="4" name="object 4"/>
            <p:cNvPicPr/>
            <p:nvPr/>
          </p:nvPicPr>
          <p:blipFill>
            <a:blip r:embed="rId3" cstate="print"/>
            <a:stretch>
              <a:fillRect/>
            </a:stretch>
          </p:blipFill>
          <p:spPr>
            <a:xfrm>
              <a:off x="902208" y="0"/>
              <a:ext cx="85343" cy="6857999"/>
            </a:xfrm>
            <a:prstGeom prst="rect">
              <a:avLst/>
            </a:prstGeom>
          </p:spPr>
        </p:pic>
        <p:pic>
          <p:nvPicPr>
            <p:cNvPr id="5" name="object 5"/>
            <p:cNvPicPr/>
            <p:nvPr/>
          </p:nvPicPr>
          <p:blipFill>
            <a:blip r:embed="rId4" cstate="print"/>
            <a:stretch>
              <a:fillRect/>
            </a:stretch>
          </p:blipFill>
          <p:spPr>
            <a:xfrm>
              <a:off x="85344" y="6569964"/>
              <a:ext cx="737615" cy="225551"/>
            </a:xfrm>
            <a:prstGeom prst="rect">
              <a:avLst/>
            </a:prstGeom>
          </p:spPr>
        </p:pic>
      </p:grpSp>
      <p:sp>
        <p:nvSpPr>
          <p:cNvPr id="6" name="object 6"/>
          <p:cNvSpPr txBox="1">
            <a:spLocks noGrp="1"/>
          </p:cNvSpPr>
          <p:nvPr>
            <p:ph type="title"/>
          </p:nvPr>
        </p:nvSpPr>
        <p:spPr>
          <a:xfrm>
            <a:off x="1143524" y="299516"/>
            <a:ext cx="6753844" cy="566822"/>
          </a:xfrm>
          <a:prstGeom prst="rect">
            <a:avLst/>
          </a:prstGeom>
        </p:spPr>
        <p:txBody>
          <a:bodyPr vert="horz" wrap="square" lIns="0" tIns="12700" rIns="0" bIns="0" rtlCol="0">
            <a:spAutoFit/>
          </a:bodyPr>
          <a:lstStyle/>
          <a:p>
            <a:pPr marL="12700">
              <a:lnSpc>
                <a:spcPct val="100000"/>
              </a:lnSpc>
              <a:spcBef>
                <a:spcPts val="100"/>
              </a:spcBef>
            </a:pPr>
            <a:r>
              <a:rPr sz="3600" dirty="0">
                <a:latin typeface="Calibri" panose="020F0502020204030204" pitchFamily="34" charset="0"/>
                <a:ea typeface="Calibri" panose="020F0502020204030204" pitchFamily="34" charset="0"/>
                <a:cs typeface="Calibri" panose="020F0502020204030204" pitchFamily="34" charset="0"/>
              </a:rPr>
              <a:t>Lets</a:t>
            </a:r>
            <a:r>
              <a:rPr sz="3600" spc="-40" dirty="0">
                <a:latin typeface="Calibri" panose="020F0502020204030204" pitchFamily="34" charset="0"/>
                <a:ea typeface="Calibri" panose="020F0502020204030204" pitchFamily="34" charset="0"/>
                <a:cs typeface="Calibri" panose="020F0502020204030204" pitchFamily="34" charset="0"/>
              </a:rPr>
              <a:t> </a:t>
            </a:r>
            <a:r>
              <a:rPr sz="3600" dirty="0">
                <a:latin typeface="Calibri" panose="020F0502020204030204" pitchFamily="34" charset="0"/>
                <a:ea typeface="Calibri" panose="020F0502020204030204" pitchFamily="34" charset="0"/>
                <a:cs typeface="Calibri" panose="020F0502020204030204" pitchFamily="34" charset="0"/>
              </a:rPr>
              <a:t>look</a:t>
            </a:r>
            <a:r>
              <a:rPr sz="3600" spc="-35" dirty="0">
                <a:latin typeface="Calibri" panose="020F0502020204030204" pitchFamily="34" charset="0"/>
                <a:ea typeface="Calibri" panose="020F0502020204030204" pitchFamily="34" charset="0"/>
                <a:cs typeface="Calibri" panose="020F0502020204030204" pitchFamily="34" charset="0"/>
              </a:rPr>
              <a:t> </a:t>
            </a:r>
            <a:r>
              <a:rPr sz="3600" dirty="0">
                <a:latin typeface="Calibri" panose="020F0502020204030204" pitchFamily="34" charset="0"/>
                <a:ea typeface="Calibri" panose="020F0502020204030204" pitchFamily="34" charset="0"/>
                <a:cs typeface="Calibri" panose="020F0502020204030204" pitchFamily="34" charset="0"/>
              </a:rPr>
              <a:t>at</a:t>
            </a:r>
            <a:r>
              <a:rPr sz="3600" spc="-30" dirty="0">
                <a:latin typeface="Calibri" panose="020F0502020204030204" pitchFamily="34" charset="0"/>
                <a:ea typeface="Calibri" panose="020F0502020204030204" pitchFamily="34" charset="0"/>
                <a:cs typeface="Calibri" panose="020F0502020204030204" pitchFamily="34" charset="0"/>
              </a:rPr>
              <a:t> </a:t>
            </a:r>
            <a:r>
              <a:rPr sz="3600" dirty="0">
                <a:latin typeface="Calibri" panose="020F0502020204030204" pitchFamily="34" charset="0"/>
                <a:ea typeface="Calibri" panose="020F0502020204030204" pitchFamily="34" charset="0"/>
                <a:cs typeface="Calibri" panose="020F0502020204030204" pitchFamily="34" charset="0"/>
              </a:rPr>
              <a:t>the</a:t>
            </a:r>
            <a:r>
              <a:rPr sz="3600" spc="-35" dirty="0">
                <a:latin typeface="Calibri" panose="020F0502020204030204" pitchFamily="34" charset="0"/>
                <a:ea typeface="Calibri" panose="020F0502020204030204" pitchFamily="34" charset="0"/>
                <a:cs typeface="Calibri" panose="020F0502020204030204" pitchFamily="34" charset="0"/>
              </a:rPr>
              <a:t> </a:t>
            </a:r>
            <a:r>
              <a:rPr sz="3600" dirty="0">
                <a:latin typeface="Calibri" panose="020F0502020204030204" pitchFamily="34" charset="0"/>
                <a:ea typeface="Calibri" panose="020F0502020204030204" pitchFamily="34" charset="0"/>
                <a:cs typeface="Calibri" panose="020F0502020204030204" pitchFamily="34" charset="0"/>
              </a:rPr>
              <a:t>UNTP</a:t>
            </a:r>
            <a:r>
              <a:rPr sz="3600" spc="-90" dirty="0">
                <a:latin typeface="Calibri" panose="020F0502020204030204" pitchFamily="34" charset="0"/>
                <a:ea typeface="Calibri" panose="020F0502020204030204" pitchFamily="34" charset="0"/>
                <a:cs typeface="Calibri" panose="020F0502020204030204" pitchFamily="34" charset="0"/>
              </a:rPr>
              <a:t> </a:t>
            </a:r>
            <a:r>
              <a:rPr sz="3600" spc="-70" dirty="0">
                <a:latin typeface="Calibri" panose="020F0502020204030204" pitchFamily="34" charset="0"/>
                <a:ea typeface="Calibri" panose="020F0502020204030204" pitchFamily="34" charset="0"/>
                <a:cs typeface="Calibri" panose="020F0502020204030204" pitchFamily="34" charset="0"/>
              </a:rPr>
              <a:t>DATA</a:t>
            </a:r>
          </a:p>
        </p:txBody>
      </p:sp>
      <p:sp>
        <p:nvSpPr>
          <p:cNvPr id="7" name="object 7"/>
          <p:cNvSpPr txBox="1"/>
          <p:nvPr/>
        </p:nvSpPr>
        <p:spPr>
          <a:xfrm>
            <a:off x="1227853" y="967567"/>
            <a:ext cx="10038080"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Calibri"/>
                <a:cs typeface="Calibri"/>
              </a:rPr>
              <a:t>The</a:t>
            </a:r>
            <a:r>
              <a:rPr sz="1800" spc="-45" dirty="0">
                <a:latin typeface="Calibri"/>
                <a:cs typeface="Calibri"/>
              </a:rPr>
              <a:t> </a:t>
            </a:r>
            <a:r>
              <a:rPr sz="1800" dirty="0">
                <a:latin typeface="Calibri"/>
                <a:cs typeface="Calibri"/>
              </a:rPr>
              <a:t>core</a:t>
            </a:r>
            <a:r>
              <a:rPr sz="1800" spc="-35" dirty="0">
                <a:latin typeface="Calibri"/>
                <a:cs typeface="Calibri"/>
              </a:rPr>
              <a:t> </a:t>
            </a:r>
            <a:r>
              <a:rPr sz="1800" dirty="0">
                <a:latin typeface="Calibri"/>
                <a:cs typeface="Calibri"/>
              </a:rPr>
              <a:t>idea</a:t>
            </a:r>
            <a:r>
              <a:rPr sz="1800" spc="-40" dirty="0">
                <a:latin typeface="Calibri"/>
                <a:cs typeface="Calibri"/>
              </a:rPr>
              <a:t> </a:t>
            </a:r>
            <a:r>
              <a:rPr sz="1800" dirty="0">
                <a:latin typeface="Calibri"/>
                <a:cs typeface="Calibri"/>
              </a:rPr>
              <a:t>is</a:t>
            </a:r>
            <a:r>
              <a:rPr sz="1800" spc="-45" dirty="0">
                <a:latin typeface="Calibri"/>
                <a:cs typeface="Calibri"/>
              </a:rPr>
              <a:t> </a:t>
            </a:r>
            <a:r>
              <a:rPr sz="1800" dirty="0">
                <a:latin typeface="Calibri"/>
                <a:cs typeface="Calibri"/>
              </a:rPr>
              <a:t>that</a:t>
            </a:r>
            <a:r>
              <a:rPr sz="1800" spc="-55" dirty="0">
                <a:latin typeface="Calibri"/>
                <a:cs typeface="Calibri"/>
              </a:rPr>
              <a:t> </a:t>
            </a:r>
            <a:r>
              <a:rPr sz="1800" spc="-10" dirty="0">
                <a:latin typeface="Calibri"/>
                <a:cs typeface="Calibri"/>
              </a:rPr>
              <a:t>trustworthy</a:t>
            </a:r>
            <a:r>
              <a:rPr sz="1800" spc="-40" dirty="0">
                <a:latin typeface="Calibri"/>
                <a:cs typeface="Calibri"/>
              </a:rPr>
              <a:t> </a:t>
            </a:r>
            <a:r>
              <a:rPr sz="1800" dirty="0">
                <a:latin typeface="Calibri"/>
                <a:cs typeface="Calibri"/>
              </a:rPr>
              <a:t>traceability</a:t>
            </a:r>
            <a:r>
              <a:rPr sz="1800" spc="-25" dirty="0">
                <a:latin typeface="Calibri"/>
                <a:cs typeface="Calibri"/>
              </a:rPr>
              <a:t> </a:t>
            </a:r>
            <a:r>
              <a:rPr sz="1800" dirty="0">
                <a:latin typeface="Calibri"/>
                <a:cs typeface="Calibri"/>
              </a:rPr>
              <a:t>and</a:t>
            </a:r>
            <a:r>
              <a:rPr sz="1800" spc="-50" dirty="0">
                <a:latin typeface="Calibri"/>
                <a:cs typeface="Calibri"/>
              </a:rPr>
              <a:t> </a:t>
            </a:r>
            <a:r>
              <a:rPr sz="1800" spc="-10" dirty="0">
                <a:latin typeface="Calibri"/>
                <a:cs typeface="Calibri"/>
              </a:rPr>
              <a:t>transparency</a:t>
            </a:r>
            <a:r>
              <a:rPr sz="1800" spc="-50" dirty="0">
                <a:latin typeface="Calibri"/>
                <a:cs typeface="Calibri"/>
              </a:rPr>
              <a:t> </a:t>
            </a:r>
            <a:r>
              <a:rPr sz="1800" dirty="0">
                <a:latin typeface="Calibri"/>
                <a:cs typeface="Calibri"/>
              </a:rPr>
              <a:t>data</a:t>
            </a:r>
            <a:r>
              <a:rPr sz="1800" spc="-40" dirty="0">
                <a:latin typeface="Calibri"/>
                <a:cs typeface="Calibri"/>
              </a:rPr>
              <a:t> </a:t>
            </a:r>
            <a:r>
              <a:rPr sz="1800" dirty="0">
                <a:latin typeface="Calibri"/>
                <a:cs typeface="Calibri"/>
              </a:rPr>
              <a:t>is</a:t>
            </a:r>
            <a:r>
              <a:rPr sz="1800" spc="-45" dirty="0">
                <a:latin typeface="Calibri"/>
                <a:cs typeface="Calibri"/>
              </a:rPr>
              <a:t> </a:t>
            </a:r>
            <a:r>
              <a:rPr sz="1800" dirty="0">
                <a:latin typeface="Calibri"/>
                <a:cs typeface="Calibri"/>
              </a:rPr>
              <a:t>always</a:t>
            </a:r>
            <a:r>
              <a:rPr sz="1800" spc="-40" dirty="0">
                <a:latin typeface="Calibri"/>
                <a:cs typeface="Calibri"/>
              </a:rPr>
              <a:t> </a:t>
            </a:r>
            <a:r>
              <a:rPr sz="1800" spc="-10" dirty="0">
                <a:latin typeface="Calibri"/>
                <a:cs typeface="Calibri"/>
              </a:rPr>
              <a:t>discoverable</a:t>
            </a:r>
            <a:r>
              <a:rPr sz="1800" spc="-45" dirty="0">
                <a:latin typeface="Calibri"/>
                <a:cs typeface="Calibri"/>
              </a:rPr>
              <a:t> </a:t>
            </a:r>
            <a:r>
              <a:rPr sz="1800" dirty="0">
                <a:latin typeface="Calibri"/>
                <a:cs typeface="Calibri"/>
              </a:rPr>
              <a:t>from</a:t>
            </a:r>
            <a:r>
              <a:rPr sz="1800" spc="-50" dirty="0">
                <a:latin typeface="Calibri"/>
                <a:cs typeface="Calibri"/>
              </a:rPr>
              <a:t> </a:t>
            </a:r>
            <a:r>
              <a:rPr sz="1800" dirty="0">
                <a:latin typeface="Calibri"/>
                <a:cs typeface="Calibri"/>
              </a:rPr>
              <a:t>product</a:t>
            </a:r>
            <a:r>
              <a:rPr sz="1800" spc="-40" dirty="0">
                <a:latin typeface="Calibri"/>
                <a:cs typeface="Calibri"/>
              </a:rPr>
              <a:t> </a:t>
            </a:r>
            <a:r>
              <a:rPr sz="1800" spc="-20" dirty="0">
                <a:latin typeface="Calibri"/>
                <a:cs typeface="Calibri"/>
              </a:rPr>
              <a:t>IDs.</a:t>
            </a:r>
            <a:endParaRPr sz="1800">
              <a:latin typeface="Calibri"/>
              <a:cs typeface="Calibri"/>
            </a:endParaRPr>
          </a:p>
        </p:txBody>
      </p:sp>
      <p:grpSp>
        <p:nvGrpSpPr>
          <p:cNvPr id="8" name="object 8"/>
          <p:cNvGrpSpPr/>
          <p:nvPr/>
        </p:nvGrpSpPr>
        <p:grpSpPr>
          <a:xfrm>
            <a:off x="3700271" y="1674876"/>
            <a:ext cx="4874260" cy="666115"/>
            <a:chOff x="3700271" y="1674876"/>
            <a:chExt cx="4874260" cy="666115"/>
          </a:xfrm>
        </p:grpSpPr>
        <p:pic>
          <p:nvPicPr>
            <p:cNvPr id="9" name="object 9"/>
            <p:cNvPicPr/>
            <p:nvPr/>
          </p:nvPicPr>
          <p:blipFill>
            <a:blip r:embed="rId5" cstate="print"/>
            <a:stretch>
              <a:fillRect/>
            </a:stretch>
          </p:blipFill>
          <p:spPr>
            <a:xfrm>
              <a:off x="5868923" y="1674876"/>
              <a:ext cx="839711" cy="665987"/>
            </a:xfrm>
            <a:prstGeom prst="rect">
              <a:avLst/>
            </a:prstGeom>
          </p:spPr>
        </p:pic>
        <p:pic>
          <p:nvPicPr>
            <p:cNvPr id="10" name="object 10"/>
            <p:cNvPicPr/>
            <p:nvPr/>
          </p:nvPicPr>
          <p:blipFill>
            <a:blip r:embed="rId6" cstate="print"/>
            <a:stretch>
              <a:fillRect/>
            </a:stretch>
          </p:blipFill>
          <p:spPr>
            <a:xfrm>
              <a:off x="6199047" y="1842198"/>
              <a:ext cx="481352" cy="376656"/>
            </a:xfrm>
            <a:prstGeom prst="rect">
              <a:avLst/>
            </a:prstGeom>
          </p:spPr>
        </p:pic>
        <p:pic>
          <p:nvPicPr>
            <p:cNvPr id="11" name="object 11"/>
            <p:cNvPicPr/>
            <p:nvPr/>
          </p:nvPicPr>
          <p:blipFill>
            <a:blip r:embed="rId7" cstate="print"/>
            <a:stretch>
              <a:fillRect/>
            </a:stretch>
          </p:blipFill>
          <p:spPr>
            <a:xfrm>
              <a:off x="3700271" y="1824228"/>
              <a:ext cx="463295" cy="284987"/>
            </a:xfrm>
            <a:prstGeom prst="rect">
              <a:avLst/>
            </a:prstGeom>
          </p:spPr>
        </p:pic>
        <p:pic>
          <p:nvPicPr>
            <p:cNvPr id="12" name="object 12"/>
            <p:cNvPicPr/>
            <p:nvPr/>
          </p:nvPicPr>
          <p:blipFill>
            <a:blip r:embed="rId8" cstate="print"/>
            <a:stretch>
              <a:fillRect/>
            </a:stretch>
          </p:blipFill>
          <p:spPr>
            <a:xfrm>
              <a:off x="4085843" y="1847088"/>
              <a:ext cx="431291" cy="341375"/>
            </a:xfrm>
            <a:prstGeom prst="rect">
              <a:avLst/>
            </a:prstGeom>
          </p:spPr>
        </p:pic>
        <p:pic>
          <p:nvPicPr>
            <p:cNvPr id="13" name="object 13"/>
            <p:cNvPicPr/>
            <p:nvPr/>
          </p:nvPicPr>
          <p:blipFill>
            <a:blip r:embed="rId9" cstate="print"/>
            <a:stretch>
              <a:fillRect/>
            </a:stretch>
          </p:blipFill>
          <p:spPr>
            <a:xfrm>
              <a:off x="8106155" y="1822704"/>
              <a:ext cx="467867" cy="371855"/>
            </a:xfrm>
            <a:prstGeom prst="rect">
              <a:avLst/>
            </a:prstGeom>
          </p:spPr>
        </p:pic>
      </p:grpSp>
      <p:sp>
        <p:nvSpPr>
          <p:cNvPr id="14" name="object 14"/>
          <p:cNvSpPr txBox="1"/>
          <p:nvPr/>
        </p:nvSpPr>
        <p:spPr>
          <a:xfrm>
            <a:off x="2962163" y="1846277"/>
            <a:ext cx="715645" cy="269240"/>
          </a:xfrm>
          <a:prstGeom prst="rect">
            <a:avLst/>
          </a:prstGeom>
        </p:spPr>
        <p:txBody>
          <a:bodyPr vert="horz" wrap="square" lIns="0" tIns="12065" rIns="0" bIns="0" rtlCol="0">
            <a:spAutoFit/>
          </a:bodyPr>
          <a:lstStyle/>
          <a:p>
            <a:pPr marL="12700">
              <a:lnSpc>
                <a:spcPct val="100000"/>
              </a:lnSpc>
              <a:spcBef>
                <a:spcPts val="95"/>
              </a:spcBef>
            </a:pPr>
            <a:r>
              <a:rPr sz="1600" b="1" spc="-10" dirty="0">
                <a:latin typeface="Calibri"/>
                <a:cs typeface="Calibri"/>
              </a:rPr>
              <a:t>Humans</a:t>
            </a:r>
            <a:endParaRPr sz="1600">
              <a:latin typeface="Calibri"/>
              <a:cs typeface="Calibri"/>
            </a:endParaRPr>
          </a:p>
        </p:txBody>
      </p:sp>
      <p:sp>
        <p:nvSpPr>
          <p:cNvPr id="15" name="object 15"/>
          <p:cNvSpPr txBox="1"/>
          <p:nvPr/>
        </p:nvSpPr>
        <p:spPr>
          <a:xfrm>
            <a:off x="8663888" y="1862493"/>
            <a:ext cx="838200" cy="269240"/>
          </a:xfrm>
          <a:prstGeom prst="rect">
            <a:avLst/>
          </a:prstGeom>
        </p:spPr>
        <p:txBody>
          <a:bodyPr vert="horz" wrap="square" lIns="0" tIns="12065" rIns="0" bIns="0" rtlCol="0">
            <a:spAutoFit/>
          </a:bodyPr>
          <a:lstStyle/>
          <a:p>
            <a:pPr marL="12700">
              <a:lnSpc>
                <a:spcPct val="100000"/>
              </a:lnSpc>
              <a:spcBef>
                <a:spcPts val="95"/>
              </a:spcBef>
            </a:pPr>
            <a:r>
              <a:rPr sz="1600" b="1" spc="-10" dirty="0">
                <a:latin typeface="Calibri"/>
                <a:cs typeface="Calibri"/>
              </a:rPr>
              <a:t>Machines</a:t>
            </a:r>
            <a:endParaRPr sz="1600">
              <a:latin typeface="Calibri"/>
              <a:cs typeface="Calibri"/>
            </a:endParaRPr>
          </a:p>
        </p:txBody>
      </p:sp>
      <p:grpSp>
        <p:nvGrpSpPr>
          <p:cNvPr id="16" name="object 16"/>
          <p:cNvGrpSpPr/>
          <p:nvPr/>
        </p:nvGrpSpPr>
        <p:grpSpPr>
          <a:xfrm>
            <a:off x="4503610" y="1945181"/>
            <a:ext cx="3616960" cy="129539"/>
            <a:chOff x="4503610" y="1945181"/>
            <a:chExt cx="3616960" cy="129539"/>
          </a:xfrm>
        </p:grpSpPr>
        <p:sp>
          <p:nvSpPr>
            <p:cNvPr id="17" name="object 17"/>
            <p:cNvSpPr/>
            <p:nvPr/>
          </p:nvSpPr>
          <p:spPr>
            <a:xfrm>
              <a:off x="4517897" y="2009599"/>
              <a:ext cx="1323340" cy="9525"/>
            </a:xfrm>
            <a:custGeom>
              <a:avLst/>
              <a:gdLst/>
              <a:ahLst/>
              <a:cxnLst/>
              <a:rect l="l" t="t" r="r" b="b"/>
              <a:pathLst>
                <a:path w="1323339" h="9525">
                  <a:moveTo>
                    <a:pt x="0" y="9334"/>
                  </a:moveTo>
                  <a:lnTo>
                    <a:pt x="1323035" y="0"/>
                  </a:lnTo>
                </a:path>
              </a:pathLst>
            </a:custGeom>
            <a:ln w="28574">
              <a:solidFill>
                <a:srgbClr val="000000"/>
              </a:solidFill>
            </a:ln>
          </p:spPr>
          <p:txBody>
            <a:bodyPr wrap="square" lIns="0" tIns="0" rIns="0" bIns="0" rtlCol="0"/>
            <a:lstStyle/>
            <a:p>
              <a:endParaRPr/>
            </a:p>
          </p:txBody>
        </p:sp>
        <p:sp>
          <p:nvSpPr>
            <p:cNvPr id="18" name="object 18"/>
            <p:cNvSpPr/>
            <p:nvPr/>
          </p:nvSpPr>
          <p:spPr>
            <a:xfrm>
              <a:off x="5754851" y="1960196"/>
              <a:ext cx="86360" cy="100330"/>
            </a:xfrm>
            <a:custGeom>
              <a:avLst/>
              <a:gdLst/>
              <a:ahLst/>
              <a:cxnLst/>
              <a:rect l="l" t="t" r="r" b="b"/>
              <a:pathLst>
                <a:path w="86360" h="100330">
                  <a:moveTo>
                    <a:pt x="711" y="100012"/>
                  </a:moveTo>
                  <a:lnTo>
                    <a:pt x="86080" y="49403"/>
                  </a:lnTo>
                  <a:lnTo>
                    <a:pt x="0" y="0"/>
                  </a:lnTo>
                </a:path>
              </a:pathLst>
            </a:custGeom>
            <a:ln w="28575">
              <a:solidFill>
                <a:srgbClr val="000000"/>
              </a:solidFill>
            </a:ln>
          </p:spPr>
          <p:txBody>
            <a:bodyPr wrap="square" lIns="0" tIns="0" rIns="0" bIns="0" rtlCol="0"/>
            <a:lstStyle/>
            <a:p>
              <a:endParaRPr/>
            </a:p>
          </p:txBody>
        </p:sp>
        <p:sp>
          <p:nvSpPr>
            <p:cNvPr id="19" name="object 19"/>
            <p:cNvSpPr/>
            <p:nvPr/>
          </p:nvSpPr>
          <p:spPr>
            <a:xfrm>
              <a:off x="6737701" y="2009418"/>
              <a:ext cx="1369060" cy="1270"/>
            </a:xfrm>
            <a:custGeom>
              <a:avLst/>
              <a:gdLst/>
              <a:ahLst/>
              <a:cxnLst/>
              <a:rect l="l" t="t" r="r" b="b"/>
              <a:pathLst>
                <a:path w="1369059" h="1269">
                  <a:moveTo>
                    <a:pt x="1368488" y="914"/>
                  </a:moveTo>
                  <a:lnTo>
                    <a:pt x="0" y="0"/>
                  </a:lnTo>
                </a:path>
              </a:pathLst>
            </a:custGeom>
            <a:ln w="28575">
              <a:solidFill>
                <a:srgbClr val="000000"/>
              </a:solidFill>
            </a:ln>
          </p:spPr>
          <p:txBody>
            <a:bodyPr wrap="square" lIns="0" tIns="0" rIns="0" bIns="0" rtlCol="0"/>
            <a:lstStyle/>
            <a:p>
              <a:endParaRPr/>
            </a:p>
          </p:txBody>
        </p:sp>
        <p:sp>
          <p:nvSpPr>
            <p:cNvPr id="20" name="object 20"/>
            <p:cNvSpPr/>
            <p:nvPr/>
          </p:nvSpPr>
          <p:spPr>
            <a:xfrm>
              <a:off x="6737701" y="1959468"/>
              <a:ext cx="86360" cy="100330"/>
            </a:xfrm>
            <a:custGeom>
              <a:avLst/>
              <a:gdLst/>
              <a:ahLst/>
              <a:cxnLst/>
              <a:rect l="l" t="t" r="r" b="b"/>
              <a:pathLst>
                <a:path w="86359" h="100330">
                  <a:moveTo>
                    <a:pt x="85686" y="100012"/>
                  </a:moveTo>
                  <a:lnTo>
                    <a:pt x="0" y="49949"/>
                  </a:lnTo>
                  <a:lnTo>
                    <a:pt x="85763" y="0"/>
                  </a:lnTo>
                </a:path>
              </a:pathLst>
            </a:custGeom>
            <a:ln w="28575">
              <a:solidFill>
                <a:srgbClr val="000000"/>
              </a:solidFill>
            </a:ln>
          </p:spPr>
          <p:txBody>
            <a:bodyPr wrap="square" lIns="0" tIns="0" rIns="0" bIns="0" rtlCol="0"/>
            <a:lstStyle/>
            <a:p>
              <a:endParaRPr/>
            </a:p>
          </p:txBody>
        </p:sp>
      </p:grpSp>
      <p:sp>
        <p:nvSpPr>
          <p:cNvPr id="21" name="object 21"/>
          <p:cNvSpPr txBox="1"/>
          <p:nvPr/>
        </p:nvSpPr>
        <p:spPr>
          <a:xfrm>
            <a:off x="4570671" y="1768608"/>
            <a:ext cx="985519" cy="239395"/>
          </a:xfrm>
          <a:prstGeom prst="rect">
            <a:avLst/>
          </a:prstGeom>
        </p:spPr>
        <p:txBody>
          <a:bodyPr vert="horz" wrap="square" lIns="0" tIns="13335" rIns="0" bIns="0" rtlCol="0">
            <a:spAutoFit/>
          </a:bodyPr>
          <a:lstStyle/>
          <a:p>
            <a:pPr marL="12700">
              <a:lnSpc>
                <a:spcPct val="100000"/>
              </a:lnSpc>
              <a:spcBef>
                <a:spcPts val="105"/>
              </a:spcBef>
            </a:pPr>
            <a:r>
              <a:rPr sz="1400" dirty="0">
                <a:latin typeface="Calibri"/>
                <a:cs typeface="Calibri"/>
              </a:rPr>
              <a:t>Scan</a:t>
            </a:r>
            <a:r>
              <a:rPr sz="1400" spc="-35" dirty="0">
                <a:latin typeface="Calibri"/>
                <a:cs typeface="Calibri"/>
              </a:rPr>
              <a:t> </a:t>
            </a:r>
            <a:r>
              <a:rPr sz="1400" spc="-10" dirty="0">
                <a:latin typeface="Calibri"/>
                <a:cs typeface="Calibri"/>
              </a:rPr>
              <a:t>barcode</a:t>
            </a:r>
            <a:endParaRPr sz="1400">
              <a:latin typeface="Calibri"/>
              <a:cs typeface="Calibri"/>
            </a:endParaRPr>
          </a:p>
        </p:txBody>
      </p:sp>
      <p:sp>
        <p:nvSpPr>
          <p:cNvPr id="22" name="object 22"/>
          <p:cNvSpPr txBox="1"/>
          <p:nvPr/>
        </p:nvSpPr>
        <p:spPr>
          <a:xfrm>
            <a:off x="6872271" y="1775740"/>
            <a:ext cx="985519" cy="239395"/>
          </a:xfrm>
          <a:prstGeom prst="rect">
            <a:avLst/>
          </a:prstGeom>
        </p:spPr>
        <p:txBody>
          <a:bodyPr vert="horz" wrap="square" lIns="0" tIns="13335" rIns="0" bIns="0" rtlCol="0">
            <a:spAutoFit/>
          </a:bodyPr>
          <a:lstStyle/>
          <a:p>
            <a:pPr marL="12700">
              <a:lnSpc>
                <a:spcPct val="100000"/>
              </a:lnSpc>
              <a:spcBef>
                <a:spcPts val="105"/>
              </a:spcBef>
            </a:pPr>
            <a:r>
              <a:rPr sz="1400" dirty="0">
                <a:latin typeface="Calibri"/>
                <a:cs typeface="Calibri"/>
              </a:rPr>
              <a:t>Scan</a:t>
            </a:r>
            <a:r>
              <a:rPr sz="1400" spc="-35" dirty="0">
                <a:latin typeface="Calibri"/>
                <a:cs typeface="Calibri"/>
              </a:rPr>
              <a:t> </a:t>
            </a:r>
            <a:r>
              <a:rPr sz="1400" spc="-10" dirty="0">
                <a:latin typeface="Calibri"/>
                <a:cs typeface="Calibri"/>
              </a:rPr>
              <a:t>barcode</a:t>
            </a:r>
            <a:endParaRPr sz="1400">
              <a:latin typeface="Calibri"/>
              <a:cs typeface="Calibri"/>
            </a:endParaRPr>
          </a:p>
        </p:txBody>
      </p:sp>
      <p:grpSp>
        <p:nvGrpSpPr>
          <p:cNvPr id="23" name="object 23"/>
          <p:cNvGrpSpPr/>
          <p:nvPr/>
        </p:nvGrpSpPr>
        <p:grpSpPr>
          <a:xfrm>
            <a:off x="5720617" y="2327338"/>
            <a:ext cx="583565" cy="160655"/>
            <a:chOff x="5720617" y="2327338"/>
            <a:chExt cx="583565" cy="160655"/>
          </a:xfrm>
        </p:grpSpPr>
        <p:sp>
          <p:nvSpPr>
            <p:cNvPr id="24" name="object 24"/>
            <p:cNvSpPr/>
            <p:nvPr/>
          </p:nvSpPr>
          <p:spPr>
            <a:xfrm>
              <a:off x="5734904" y="2341626"/>
              <a:ext cx="554990" cy="81915"/>
            </a:xfrm>
            <a:custGeom>
              <a:avLst/>
              <a:gdLst/>
              <a:ahLst/>
              <a:cxnLst/>
              <a:rect l="l" t="t" r="r" b="b"/>
              <a:pathLst>
                <a:path w="554989" h="81914">
                  <a:moveTo>
                    <a:pt x="554710" y="0"/>
                  </a:moveTo>
                  <a:lnTo>
                    <a:pt x="554710" y="81711"/>
                  </a:lnTo>
                  <a:lnTo>
                    <a:pt x="0" y="81711"/>
                  </a:lnTo>
                </a:path>
              </a:pathLst>
            </a:custGeom>
            <a:ln w="28575">
              <a:solidFill>
                <a:srgbClr val="000000"/>
              </a:solidFill>
            </a:ln>
          </p:spPr>
          <p:txBody>
            <a:bodyPr wrap="square" lIns="0" tIns="0" rIns="0" bIns="0" rtlCol="0"/>
            <a:lstStyle/>
            <a:p>
              <a:endParaRPr/>
            </a:p>
          </p:txBody>
        </p:sp>
        <p:sp>
          <p:nvSpPr>
            <p:cNvPr id="25" name="object 25"/>
            <p:cNvSpPr/>
            <p:nvPr/>
          </p:nvSpPr>
          <p:spPr>
            <a:xfrm>
              <a:off x="5734907" y="2373330"/>
              <a:ext cx="85725" cy="100330"/>
            </a:xfrm>
            <a:custGeom>
              <a:avLst/>
              <a:gdLst/>
              <a:ahLst/>
              <a:cxnLst/>
              <a:rect l="l" t="t" r="r" b="b"/>
              <a:pathLst>
                <a:path w="85725" h="100330">
                  <a:moveTo>
                    <a:pt x="85725" y="100012"/>
                  </a:moveTo>
                  <a:lnTo>
                    <a:pt x="0" y="49999"/>
                  </a:lnTo>
                  <a:lnTo>
                    <a:pt x="85725" y="0"/>
                  </a:lnTo>
                </a:path>
              </a:pathLst>
            </a:custGeom>
            <a:ln w="28575">
              <a:solidFill>
                <a:srgbClr val="000000"/>
              </a:solidFill>
            </a:ln>
          </p:spPr>
          <p:txBody>
            <a:bodyPr wrap="square" lIns="0" tIns="0" rIns="0" bIns="0" rtlCol="0"/>
            <a:lstStyle/>
            <a:p>
              <a:endParaRPr/>
            </a:p>
          </p:txBody>
        </p:sp>
      </p:grpSp>
      <p:sp>
        <p:nvSpPr>
          <p:cNvPr id="26" name="object 26"/>
          <p:cNvSpPr txBox="1"/>
          <p:nvPr/>
        </p:nvSpPr>
        <p:spPr>
          <a:xfrm>
            <a:off x="4118455" y="2317942"/>
            <a:ext cx="939800" cy="239395"/>
          </a:xfrm>
          <a:prstGeom prst="rect">
            <a:avLst/>
          </a:prstGeom>
        </p:spPr>
        <p:txBody>
          <a:bodyPr vert="horz" wrap="square" lIns="0" tIns="13335" rIns="0" bIns="0" rtlCol="0">
            <a:spAutoFit/>
          </a:bodyPr>
          <a:lstStyle/>
          <a:p>
            <a:pPr marL="12700">
              <a:lnSpc>
                <a:spcPct val="100000"/>
              </a:lnSpc>
              <a:spcBef>
                <a:spcPts val="105"/>
              </a:spcBef>
            </a:pPr>
            <a:r>
              <a:rPr sz="1400" dirty="0">
                <a:latin typeface="Calibri"/>
                <a:cs typeface="Calibri"/>
              </a:rPr>
              <a:t>Link</a:t>
            </a:r>
            <a:r>
              <a:rPr sz="1400" spc="-15" dirty="0">
                <a:latin typeface="Calibri"/>
                <a:cs typeface="Calibri"/>
              </a:rPr>
              <a:t> </a:t>
            </a:r>
            <a:r>
              <a:rPr sz="1400" spc="-10" dirty="0">
                <a:latin typeface="Calibri"/>
                <a:cs typeface="Calibri"/>
              </a:rPr>
              <a:t>resolver</a:t>
            </a:r>
            <a:endParaRPr sz="1400">
              <a:latin typeface="Calibri"/>
              <a:cs typeface="Calibri"/>
            </a:endParaRPr>
          </a:p>
        </p:txBody>
      </p:sp>
      <p:grpSp>
        <p:nvGrpSpPr>
          <p:cNvPr id="27" name="object 27"/>
          <p:cNvGrpSpPr/>
          <p:nvPr/>
        </p:nvGrpSpPr>
        <p:grpSpPr>
          <a:xfrm>
            <a:off x="3568732" y="2661094"/>
            <a:ext cx="1913889" cy="1450340"/>
            <a:chOff x="3568732" y="2661094"/>
            <a:chExt cx="1913889" cy="1450340"/>
          </a:xfrm>
        </p:grpSpPr>
        <p:sp>
          <p:nvSpPr>
            <p:cNvPr id="28" name="object 28"/>
            <p:cNvSpPr/>
            <p:nvPr/>
          </p:nvSpPr>
          <p:spPr>
            <a:xfrm>
              <a:off x="5415533" y="2675382"/>
              <a:ext cx="3810" cy="336550"/>
            </a:xfrm>
            <a:custGeom>
              <a:avLst/>
              <a:gdLst/>
              <a:ahLst/>
              <a:cxnLst/>
              <a:rect l="l" t="t" r="r" b="b"/>
              <a:pathLst>
                <a:path w="3810" h="336550">
                  <a:moveTo>
                    <a:pt x="0" y="0"/>
                  </a:moveTo>
                  <a:lnTo>
                    <a:pt x="3543" y="336384"/>
                  </a:lnTo>
                </a:path>
              </a:pathLst>
            </a:custGeom>
            <a:ln w="28575">
              <a:solidFill>
                <a:srgbClr val="000000"/>
              </a:solidFill>
            </a:ln>
          </p:spPr>
          <p:txBody>
            <a:bodyPr wrap="square" lIns="0" tIns="0" rIns="0" bIns="0" rtlCol="0"/>
            <a:lstStyle/>
            <a:p>
              <a:endParaRPr/>
            </a:p>
          </p:txBody>
        </p:sp>
        <p:sp>
          <p:nvSpPr>
            <p:cNvPr id="29" name="object 29"/>
            <p:cNvSpPr/>
            <p:nvPr/>
          </p:nvSpPr>
          <p:spPr>
            <a:xfrm>
              <a:off x="5368166" y="2925522"/>
              <a:ext cx="100330" cy="86360"/>
            </a:xfrm>
            <a:custGeom>
              <a:avLst/>
              <a:gdLst/>
              <a:ahLst/>
              <a:cxnLst/>
              <a:rect l="l" t="t" r="r" b="b"/>
              <a:pathLst>
                <a:path w="100329" h="86360">
                  <a:moveTo>
                    <a:pt x="100012" y="0"/>
                  </a:moveTo>
                  <a:lnTo>
                    <a:pt x="50901" y="86245"/>
                  </a:lnTo>
                  <a:lnTo>
                    <a:pt x="0" y="1041"/>
                  </a:lnTo>
                </a:path>
              </a:pathLst>
            </a:custGeom>
            <a:ln w="28575">
              <a:solidFill>
                <a:srgbClr val="000000"/>
              </a:solidFill>
            </a:ln>
          </p:spPr>
          <p:txBody>
            <a:bodyPr wrap="square" lIns="0" tIns="0" rIns="0" bIns="0" rtlCol="0"/>
            <a:lstStyle/>
            <a:p>
              <a:endParaRPr/>
            </a:p>
          </p:txBody>
        </p:sp>
        <p:sp>
          <p:nvSpPr>
            <p:cNvPr id="30" name="object 30"/>
            <p:cNvSpPr/>
            <p:nvPr/>
          </p:nvSpPr>
          <p:spPr>
            <a:xfrm>
              <a:off x="3583020" y="4045817"/>
              <a:ext cx="751205" cy="10160"/>
            </a:xfrm>
            <a:custGeom>
              <a:avLst/>
              <a:gdLst/>
              <a:ahLst/>
              <a:cxnLst/>
              <a:rect l="l" t="t" r="r" b="b"/>
              <a:pathLst>
                <a:path w="751204" h="10160">
                  <a:moveTo>
                    <a:pt x="751039" y="9702"/>
                  </a:moveTo>
                  <a:lnTo>
                    <a:pt x="0" y="0"/>
                  </a:lnTo>
                </a:path>
              </a:pathLst>
            </a:custGeom>
            <a:ln w="28575">
              <a:solidFill>
                <a:srgbClr val="000000"/>
              </a:solidFill>
            </a:ln>
          </p:spPr>
          <p:txBody>
            <a:bodyPr wrap="square" lIns="0" tIns="0" rIns="0" bIns="0" rtlCol="0"/>
            <a:lstStyle/>
            <a:p>
              <a:endParaRPr/>
            </a:p>
          </p:txBody>
        </p:sp>
        <p:sp>
          <p:nvSpPr>
            <p:cNvPr id="31" name="object 31"/>
            <p:cNvSpPr/>
            <p:nvPr/>
          </p:nvSpPr>
          <p:spPr>
            <a:xfrm>
              <a:off x="3583021" y="3996937"/>
              <a:ext cx="86360" cy="100330"/>
            </a:xfrm>
            <a:custGeom>
              <a:avLst/>
              <a:gdLst/>
              <a:ahLst/>
              <a:cxnLst/>
              <a:rect l="l" t="t" r="r" b="b"/>
              <a:pathLst>
                <a:path w="86360" h="100329">
                  <a:moveTo>
                    <a:pt x="85064" y="99999"/>
                  </a:moveTo>
                  <a:lnTo>
                    <a:pt x="0" y="48882"/>
                  </a:lnTo>
                  <a:lnTo>
                    <a:pt x="86359" y="0"/>
                  </a:lnTo>
                </a:path>
              </a:pathLst>
            </a:custGeom>
            <a:ln w="28575">
              <a:solidFill>
                <a:srgbClr val="000000"/>
              </a:solidFill>
            </a:ln>
          </p:spPr>
          <p:txBody>
            <a:bodyPr wrap="square" lIns="0" tIns="0" rIns="0" bIns="0" rtlCol="0"/>
            <a:lstStyle/>
            <a:p>
              <a:endParaRPr/>
            </a:p>
          </p:txBody>
        </p:sp>
      </p:grpSp>
      <p:sp>
        <p:nvSpPr>
          <p:cNvPr id="32" name="object 32"/>
          <p:cNvSpPr txBox="1"/>
          <p:nvPr/>
        </p:nvSpPr>
        <p:spPr>
          <a:xfrm>
            <a:off x="3653417" y="4107022"/>
            <a:ext cx="303530" cy="208279"/>
          </a:xfrm>
          <a:prstGeom prst="rect">
            <a:avLst/>
          </a:prstGeom>
        </p:spPr>
        <p:txBody>
          <a:bodyPr vert="horz" wrap="square" lIns="0" tIns="12700" rIns="0" bIns="0" rtlCol="0">
            <a:spAutoFit/>
          </a:bodyPr>
          <a:lstStyle/>
          <a:p>
            <a:pPr marL="12700">
              <a:lnSpc>
                <a:spcPct val="100000"/>
              </a:lnSpc>
              <a:spcBef>
                <a:spcPts val="100"/>
              </a:spcBef>
            </a:pPr>
            <a:r>
              <a:rPr sz="1200" spc="-10" dirty="0">
                <a:latin typeface="Calibri"/>
                <a:cs typeface="Calibri"/>
              </a:rPr>
              <a:t>links</a:t>
            </a:r>
            <a:endParaRPr sz="1200">
              <a:latin typeface="Calibri"/>
              <a:cs typeface="Calibri"/>
            </a:endParaRPr>
          </a:p>
        </p:txBody>
      </p:sp>
      <p:grpSp>
        <p:nvGrpSpPr>
          <p:cNvPr id="33" name="object 33"/>
          <p:cNvGrpSpPr/>
          <p:nvPr/>
        </p:nvGrpSpPr>
        <p:grpSpPr>
          <a:xfrm>
            <a:off x="7324344" y="3061716"/>
            <a:ext cx="2433955" cy="2118360"/>
            <a:chOff x="7324344" y="3061716"/>
            <a:chExt cx="2433955" cy="2118360"/>
          </a:xfrm>
        </p:grpSpPr>
        <p:pic>
          <p:nvPicPr>
            <p:cNvPr id="34" name="object 34"/>
            <p:cNvPicPr/>
            <p:nvPr/>
          </p:nvPicPr>
          <p:blipFill>
            <a:blip r:embed="rId10" cstate="print"/>
            <a:stretch>
              <a:fillRect/>
            </a:stretch>
          </p:blipFill>
          <p:spPr>
            <a:xfrm>
              <a:off x="7324344" y="3061716"/>
              <a:ext cx="2433827" cy="2118359"/>
            </a:xfrm>
            <a:prstGeom prst="rect">
              <a:avLst/>
            </a:prstGeom>
          </p:spPr>
        </p:pic>
        <p:sp>
          <p:nvSpPr>
            <p:cNvPr id="35" name="object 35"/>
            <p:cNvSpPr/>
            <p:nvPr/>
          </p:nvSpPr>
          <p:spPr>
            <a:xfrm>
              <a:off x="7350251" y="3087626"/>
              <a:ext cx="2327275" cy="2011680"/>
            </a:xfrm>
            <a:custGeom>
              <a:avLst/>
              <a:gdLst/>
              <a:ahLst/>
              <a:cxnLst/>
              <a:rect l="l" t="t" r="r" b="b"/>
              <a:pathLst>
                <a:path w="2327275" h="2011679">
                  <a:moveTo>
                    <a:pt x="2237651" y="0"/>
                  </a:moveTo>
                  <a:lnTo>
                    <a:pt x="89496" y="0"/>
                  </a:lnTo>
                  <a:lnTo>
                    <a:pt x="54660" y="7033"/>
                  </a:lnTo>
                  <a:lnTo>
                    <a:pt x="26212" y="26212"/>
                  </a:lnTo>
                  <a:lnTo>
                    <a:pt x="7033" y="54660"/>
                  </a:lnTo>
                  <a:lnTo>
                    <a:pt x="0" y="89496"/>
                  </a:lnTo>
                  <a:lnTo>
                    <a:pt x="0" y="1922183"/>
                  </a:lnTo>
                  <a:lnTo>
                    <a:pt x="7033" y="1957019"/>
                  </a:lnTo>
                  <a:lnTo>
                    <a:pt x="26212" y="1985467"/>
                  </a:lnTo>
                  <a:lnTo>
                    <a:pt x="54660" y="2004646"/>
                  </a:lnTo>
                  <a:lnTo>
                    <a:pt x="89496" y="2011680"/>
                  </a:lnTo>
                  <a:lnTo>
                    <a:pt x="2237651" y="2011680"/>
                  </a:lnTo>
                  <a:lnTo>
                    <a:pt x="2272487" y="2004646"/>
                  </a:lnTo>
                  <a:lnTo>
                    <a:pt x="2300935" y="1985467"/>
                  </a:lnTo>
                  <a:lnTo>
                    <a:pt x="2320114" y="1957019"/>
                  </a:lnTo>
                  <a:lnTo>
                    <a:pt x="2327148" y="1922183"/>
                  </a:lnTo>
                  <a:lnTo>
                    <a:pt x="2327148" y="89496"/>
                  </a:lnTo>
                  <a:lnTo>
                    <a:pt x="2320114" y="54660"/>
                  </a:lnTo>
                  <a:lnTo>
                    <a:pt x="2300935" y="26212"/>
                  </a:lnTo>
                  <a:lnTo>
                    <a:pt x="2272487" y="7033"/>
                  </a:lnTo>
                  <a:lnTo>
                    <a:pt x="2237651" y="0"/>
                  </a:lnTo>
                  <a:close/>
                </a:path>
              </a:pathLst>
            </a:custGeom>
            <a:solidFill>
              <a:srgbClr val="BE9000"/>
            </a:solidFill>
          </p:spPr>
          <p:txBody>
            <a:bodyPr wrap="square" lIns="0" tIns="0" rIns="0" bIns="0" rtlCol="0"/>
            <a:lstStyle/>
            <a:p>
              <a:endParaRPr/>
            </a:p>
          </p:txBody>
        </p:sp>
        <p:pic>
          <p:nvPicPr>
            <p:cNvPr id="36" name="object 36"/>
            <p:cNvPicPr/>
            <p:nvPr/>
          </p:nvPicPr>
          <p:blipFill>
            <a:blip r:embed="rId11" cstate="print"/>
            <a:stretch>
              <a:fillRect/>
            </a:stretch>
          </p:blipFill>
          <p:spPr>
            <a:xfrm>
              <a:off x="7667243" y="3785616"/>
              <a:ext cx="1691639" cy="262127"/>
            </a:xfrm>
            <a:prstGeom prst="rect">
              <a:avLst/>
            </a:prstGeom>
          </p:spPr>
        </p:pic>
        <p:pic>
          <p:nvPicPr>
            <p:cNvPr id="37" name="object 37"/>
            <p:cNvPicPr/>
            <p:nvPr/>
          </p:nvPicPr>
          <p:blipFill>
            <a:blip r:embed="rId12" cstate="print"/>
            <a:stretch>
              <a:fillRect/>
            </a:stretch>
          </p:blipFill>
          <p:spPr>
            <a:xfrm>
              <a:off x="7754112" y="3742944"/>
              <a:ext cx="1516379" cy="388619"/>
            </a:xfrm>
            <a:prstGeom prst="rect">
              <a:avLst/>
            </a:prstGeom>
          </p:spPr>
        </p:pic>
        <p:sp>
          <p:nvSpPr>
            <p:cNvPr id="38" name="object 38"/>
            <p:cNvSpPr/>
            <p:nvPr/>
          </p:nvSpPr>
          <p:spPr>
            <a:xfrm>
              <a:off x="7693152" y="3811529"/>
              <a:ext cx="1584960" cy="155575"/>
            </a:xfrm>
            <a:custGeom>
              <a:avLst/>
              <a:gdLst/>
              <a:ahLst/>
              <a:cxnLst/>
              <a:rect l="l" t="t" r="r" b="b"/>
              <a:pathLst>
                <a:path w="1584959" h="155575">
                  <a:moveTo>
                    <a:pt x="1580057" y="0"/>
                  </a:moveTo>
                  <a:lnTo>
                    <a:pt x="4902" y="0"/>
                  </a:lnTo>
                  <a:lnTo>
                    <a:pt x="0" y="4902"/>
                  </a:lnTo>
                  <a:lnTo>
                    <a:pt x="0" y="10947"/>
                  </a:lnTo>
                  <a:lnTo>
                    <a:pt x="0" y="150533"/>
                  </a:lnTo>
                  <a:lnTo>
                    <a:pt x="4902" y="155447"/>
                  </a:lnTo>
                  <a:lnTo>
                    <a:pt x="1580057" y="155447"/>
                  </a:lnTo>
                  <a:lnTo>
                    <a:pt x="1584960" y="150533"/>
                  </a:lnTo>
                  <a:lnTo>
                    <a:pt x="1584960" y="4902"/>
                  </a:lnTo>
                  <a:lnTo>
                    <a:pt x="1580057" y="0"/>
                  </a:lnTo>
                  <a:close/>
                </a:path>
              </a:pathLst>
            </a:custGeom>
            <a:solidFill>
              <a:srgbClr val="FFFFFF"/>
            </a:solidFill>
          </p:spPr>
          <p:txBody>
            <a:bodyPr wrap="square" lIns="0" tIns="0" rIns="0" bIns="0" rtlCol="0"/>
            <a:lstStyle/>
            <a:p>
              <a:endParaRPr/>
            </a:p>
          </p:txBody>
        </p:sp>
      </p:grpSp>
      <p:sp>
        <p:nvSpPr>
          <p:cNvPr id="39" name="object 39"/>
          <p:cNvSpPr txBox="1"/>
          <p:nvPr/>
        </p:nvSpPr>
        <p:spPr>
          <a:xfrm>
            <a:off x="7693152" y="3787773"/>
            <a:ext cx="1584960" cy="186690"/>
          </a:xfrm>
          <a:prstGeom prst="rect">
            <a:avLst/>
          </a:prstGeom>
        </p:spPr>
        <p:txBody>
          <a:bodyPr vert="horz" wrap="square" lIns="0" tIns="13335" rIns="0" bIns="0" rtlCol="0">
            <a:spAutoFit/>
          </a:bodyPr>
          <a:lstStyle/>
          <a:p>
            <a:pPr marL="168275">
              <a:lnSpc>
                <a:spcPct val="100000"/>
              </a:lnSpc>
              <a:spcBef>
                <a:spcPts val="105"/>
              </a:spcBef>
            </a:pPr>
            <a:r>
              <a:rPr sz="1050" dirty="0">
                <a:solidFill>
                  <a:srgbClr val="385622"/>
                </a:solidFill>
                <a:latin typeface="Calibri"/>
                <a:cs typeface="Calibri"/>
              </a:rPr>
              <a:t>Conformity</a:t>
            </a:r>
            <a:r>
              <a:rPr sz="1050" spc="-35" dirty="0">
                <a:solidFill>
                  <a:srgbClr val="385622"/>
                </a:solidFill>
                <a:latin typeface="Calibri"/>
                <a:cs typeface="Calibri"/>
              </a:rPr>
              <a:t> </a:t>
            </a:r>
            <a:r>
              <a:rPr sz="1050" spc="-10" dirty="0">
                <a:solidFill>
                  <a:srgbClr val="385622"/>
                </a:solidFill>
                <a:latin typeface="Calibri"/>
                <a:cs typeface="Calibri"/>
              </a:rPr>
              <a:t>Attestation</a:t>
            </a:r>
            <a:endParaRPr sz="1050">
              <a:latin typeface="Calibri"/>
              <a:cs typeface="Calibri"/>
            </a:endParaRPr>
          </a:p>
        </p:txBody>
      </p:sp>
      <p:grpSp>
        <p:nvGrpSpPr>
          <p:cNvPr id="40" name="object 40"/>
          <p:cNvGrpSpPr/>
          <p:nvPr/>
        </p:nvGrpSpPr>
        <p:grpSpPr>
          <a:xfrm>
            <a:off x="7897368" y="3936491"/>
            <a:ext cx="1461770" cy="388620"/>
            <a:chOff x="7897368" y="3936491"/>
            <a:chExt cx="1461770" cy="388620"/>
          </a:xfrm>
        </p:grpSpPr>
        <p:pic>
          <p:nvPicPr>
            <p:cNvPr id="41" name="object 41"/>
            <p:cNvPicPr/>
            <p:nvPr/>
          </p:nvPicPr>
          <p:blipFill>
            <a:blip r:embed="rId13" cstate="print"/>
            <a:stretch>
              <a:fillRect/>
            </a:stretch>
          </p:blipFill>
          <p:spPr>
            <a:xfrm>
              <a:off x="7897368" y="3979163"/>
              <a:ext cx="1461515" cy="262127"/>
            </a:xfrm>
            <a:prstGeom prst="rect">
              <a:avLst/>
            </a:prstGeom>
          </p:spPr>
        </p:pic>
        <p:pic>
          <p:nvPicPr>
            <p:cNvPr id="42" name="object 42"/>
            <p:cNvPicPr/>
            <p:nvPr/>
          </p:nvPicPr>
          <p:blipFill>
            <a:blip r:embed="rId14" cstate="print"/>
            <a:stretch>
              <a:fillRect/>
            </a:stretch>
          </p:blipFill>
          <p:spPr>
            <a:xfrm>
              <a:off x="8019288" y="3936491"/>
              <a:ext cx="1214627" cy="388619"/>
            </a:xfrm>
            <a:prstGeom prst="rect">
              <a:avLst/>
            </a:prstGeom>
          </p:spPr>
        </p:pic>
      </p:grpSp>
      <p:sp>
        <p:nvSpPr>
          <p:cNvPr id="43" name="object 43"/>
          <p:cNvSpPr txBox="1"/>
          <p:nvPr/>
        </p:nvSpPr>
        <p:spPr>
          <a:xfrm>
            <a:off x="7923276" y="4005077"/>
            <a:ext cx="1355090" cy="155575"/>
          </a:xfrm>
          <a:prstGeom prst="rect">
            <a:avLst/>
          </a:prstGeom>
          <a:solidFill>
            <a:srgbClr val="FFFFFF"/>
          </a:solidFill>
        </p:spPr>
        <p:txBody>
          <a:bodyPr vert="horz" wrap="square" lIns="0" tIns="0" rIns="0" bIns="0" rtlCol="0">
            <a:spAutoFit/>
          </a:bodyPr>
          <a:lstStyle/>
          <a:p>
            <a:pPr marL="203200">
              <a:lnSpc>
                <a:spcPts val="1180"/>
              </a:lnSpc>
            </a:pPr>
            <a:r>
              <a:rPr sz="1050" dirty="0">
                <a:solidFill>
                  <a:srgbClr val="385622"/>
                </a:solidFill>
                <a:latin typeface="Calibri"/>
                <a:cs typeface="Calibri"/>
              </a:rPr>
              <a:t>Assessment</a:t>
            </a:r>
            <a:r>
              <a:rPr sz="1050" spc="-40" dirty="0">
                <a:solidFill>
                  <a:srgbClr val="385622"/>
                </a:solidFill>
                <a:latin typeface="Calibri"/>
                <a:cs typeface="Calibri"/>
              </a:rPr>
              <a:t> </a:t>
            </a:r>
            <a:r>
              <a:rPr sz="1050" spc="-20" dirty="0">
                <a:solidFill>
                  <a:srgbClr val="385622"/>
                </a:solidFill>
                <a:latin typeface="Calibri"/>
                <a:cs typeface="Calibri"/>
              </a:rPr>
              <a:t>Body</a:t>
            </a:r>
            <a:endParaRPr sz="1050">
              <a:latin typeface="Calibri"/>
              <a:cs typeface="Calibri"/>
            </a:endParaRPr>
          </a:p>
        </p:txBody>
      </p:sp>
      <p:grpSp>
        <p:nvGrpSpPr>
          <p:cNvPr id="44" name="object 44"/>
          <p:cNvGrpSpPr/>
          <p:nvPr/>
        </p:nvGrpSpPr>
        <p:grpSpPr>
          <a:xfrm>
            <a:off x="7904988" y="3326891"/>
            <a:ext cx="1454150" cy="388620"/>
            <a:chOff x="7904988" y="3326891"/>
            <a:chExt cx="1454150" cy="388620"/>
          </a:xfrm>
        </p:grpSpPr>
        <p:pic>
          <p:nvPicPr>
            <p:cNvPr id="45" name="object 45"/>
            <p:cNvPicPr/>
            <p:nvPr/>
          </p:nvPicPr>
          <p:blipFill>
            <a:blip r:embed="rId15" cstate="print"/>
            <a:stretch>
              <a:fillRect/>
            </a:stretch>
          </p:blipFill>
          <p:spPr>
            <a:xfrm>
              <a:off x="7904988" y="3369563"/>
              <a:ext cx="1453895" cy="262127"/>
            </a:xfrm>
            <a:prstGeom prst="rect">
              <a:avLst/>
            </a:prstGeom>
          </p:spPr>
        </p:pic>
        <p:pic>
          <p:nvPicPr>
            <p:cNvPr id="46" name="object 46"/>
            <p:cNvPicPr/>
            <p:nvPr/>
          </p:nvPicPr>
          <p:blipFill>
            <a:blip r:embed="rId16" cstate="print"/>
            <a:stretch>
              <a:fillRect/>
            </a:stretch>
          </p:blipFill>
          <p:spPr>
            <a:xfrm>
              <a:off x="8133588" y="3326891"/>
              <a:ext cx="996695" cy="388619"/>
            </a:xfrm>
            <a:prstGeom prst="rect">
              <a:avLst/>
            </a:prstGeom>
          </p:spPr>
        </p:pic>
      </p:grpSp>
      <p:sp>
        <p:nvSpPr>
          <p:cNvPr id="47" name="object 47"/>
          <p:cNvSpPr txBox="1"/>
          <p:nvPr/>
        </p:nvSpPr>
        <p:spPr>
          <a:xfrm>
            <a:off x="7930895" y="3395477"/>
            <a:ext cx="1347470" cy="155575"/>
          </a:xfrm>
          <a:prstGeom prst="rect">
            <a:avLst/>
          </a:prstGeom>
          <a:solidFill>
            <a:srgbClr val="FFFFFF"/>
          </a:solidFill>
        </p:spPr>
        <p:txBody>
          <a:bodyPr vert="horz" wrap="square" lIns="0" tIns="0" rIns="0" bIns="0" rtlCol="0">
            <a:spAutoFit/>
          </a:bodyPr>
          <a:lstStyle/>
          <a:p>
            <a:pPr marL="309245">
              <a:lnSpc>
                <a:spcPts val="1180"/>
              </a:lnSpc>
            </a:pPr>
            <a:r>
              <a:rPr sz="1050" spc="-10" dirty="0">
                <a:solidFill>
                  <a:srgbClr val="385622"/>
                </a:solidFill>
                <a:latin typeface="Calibri"/>
                <a:cs typeface="Calibri"/>
              </a:rPr>
              <a:t>Accreditation</a:t>
            </a:r>
            <a:endParaRPr sz="1050">
              <a:latin typeface="Calibri"/>
              <a:cs typeface="Calibri"/>
            </a:endParaRPr>
          </a:p>
        </p:txBody>
      </p:sp>
      <p:grpSp>
        <p:nvGrpSpPr>
          <p:cNvPr id="48" name="object 48"/>
          <p:cNvGrpSpPr/>
          <p:nvPr/>
        </p:nvGrpSpPr>
        <p:grpSpPr>
          <a:xfrm>
            <a:off x="7903464" y="3534155"/>
            <a:ext cx="1455420" cy="388620"/>
            <a:chOff x="7903464" y="3534155"/>
            <a:chExt cx="1455420" cy="388620"/>
          </a:xfrm>
        </p:grpSpPr>
        <p:pic>
          <p:nvPicPr>
            <p:cNvPr id="49" name="object 49"/>
            <p:cNvPicPr/>
            <p:nvPr/>
          </p:nvPicPr>
          <p:blipFill>
            <a:blip r:embed="rId15" cstate="print"/>
            <a:stretch>
              <a:fillRect/>
            </a:stretch>
          </p:blipFill>
          <p:spPr>
            <a:xfrm>
              <a:off x="7904988" y="3576827"/>
              <a:ext cx="1453895" cy="262127"/>
            </a:xfrm>
            <a:prstGeom prst="rect">
              <a:avLst/>
            </a:prstGeom>
          </p:spPr>
        </p:pic>
        <p:pic>
          <p:nvPicPr>
            <p:cNvPr id="50" name="object 50"/>
            <p:cNvPicPr/>
            <p:nvPr/>
          </p:nvPicPr>
          <p:blipFill>
            <a:blip r:embed="rId17" cstate="print"/>
            <a:stretch>
              <a:fillRect/>
            </a:stretch>
          </p:blipFill>
          <p:spPr>
            <a:xfrm>
              <a:off x="7903464" y="3534155"/>
              <a:ext cx="1455419" cy="388619"/>
            </a:xfrm>
            <a:prstGeom prst="rect">
              <a:avLst/>
            </a:prstGeom>
          </p:spPr>
        </p:pic>
      </p:grpSp>
      <p:sp>
        <p:nvSpPr>
          <p:cNvPr id="51" name="object 51"/>
          <p:cNvSpPr txBox="1"/>
          <p:nvPr/>
        </p:nvSpPr>
        <p:spPr>
          <a:xfrm>
            <a:off x="7930895" y="3602740"/>
            <a:ext cx="1347470" cy="155575"/>
          </a:xfrm>
          <a:prstGeom prst="rect">
            <a:avLst/>
          </a:prstGeom>
          <a:solidFill>
            <a:srgbClr val="FFFFFF"/>
          </a:solidFill>
        </p:spPr>
        <p:txBody>
          <a:bodyPr vert="horz" wrap="square" lIns="0" tIns="0" rIns="0" bIns="0" rtlCol="0">
            <a:spAutoFit/>
          </a:bodyPr>
          <a:lstStyle/>
          <a:p>
            <a:pPr marL="78740">
              <a:lnSpc>
                <a:spcPts val="1175"/>
              </a:lnSpc>
            </a:pPr>
            <a:r>
              <a:rPr sz="1050" dirty="0">
                <a:solidFill>
                  <a:srgbClr val="385622"/>
                </a:solidFill>
                <a:latin typeface="Calibri"/>
                <a:cs typeface="Calibri"/>
              </a:rPr>
              <a:t>Scheme</a:t>
            </a:r>
            <a:r>
              <a:rPr sz="1050" spc="-15" dirty="0">
                <a:solidFill>
                  <a:srgbClr val="385622"/>
                </a:solidFill>
                <a:latin typeface="Calibri"/>
                <a:cs typeface="Calibri"/>
              </a:rPr>
              <a:t> </a:t>
            </a:r>
            <a:r>
              <a:rPr sz="1050" dirty="0">
                <a:solidFill>
                  <a:srgbClr val="385622"/>
                </a:solidFill>
                <a:latin typeface="Calibri"/>
                <a:cs typeface="Calibri"/>
              </a:rPr>
              <a:t>or</a:t>
            </a:r>
            <a:r>
              <a:rPr sz="1050" spc="-25" dirty="0">
                <a:solidFill>
                  <a:srgbClr val="385622"/>
                </a:solidFill>
                <a:latin typeface="Calibri"/>
                <a:cs typeface="Calibri"/>
              </a:rPr>
              <a:t> </a:t>
            </a:r>
            <a:r>
              <a:rPr sz="1050" spc="-10" dirty="0">
                <a:solidFill>
                  <a:srgbClr val="385622"/>
                </a:solidFill>
                <a:latin typeface="Calibri"/>
                <a:cs typeface="Calibri"/>
              </a:rPr>
              <a:t>Regulation</a:t>
            </a:r>
            <a:endParaRPr sz="1050">
              <a:latin typeface="Calibri"/>
              <a:cs typeface="Calibri"/>
            </a:endParaRPr>
          </a:p>
        </p:txBody>
      </p:sp>
      <p:sp>
        <p:nvSpPr>
          <p:cNvPr id="52" name="object 52"/>
          <p:cNvSpPr txBox="1"/>
          <p:nvPr/>
        </p:nvSpPr>
        <p:spPr>
          <a:xfrm>
            <a:off x="7578076" y="3141166"/>
            <a:ext cx="1870710" cy="208279"/>
          </a:xfrm>
          <a:prstGeom prst="rect">
            <a:avLst/>
          </a:prstGeom>
        </p:spPr>
        <p:txBody>
          <a:bodyPr vert="horz" wrap="square" lIns="0" tIns="12700" rIns="0" bIns="0" rtlCol="0">
            <a:spAutoFit/>
          </a:bodyPr>
          <a:lstStyle/>
          <a:p>
            <a:pPr marL="12700">
              <a:lnSpc>
                <a:spcPct val="100000"/>
              </a:lnSpc>
              <a:spcBef>
                <a:spcPts val="100"/>
              </a:spcBef>
            </a:pPr>
            <a:r>
              <a:rPr sz="1200" b="1" dirty="0">
                <a:solidFill>
                  <a:srgbClr val="FFFFFF"/>
                </a:solidFill>
                <a:latin typeface="Calibri"/>
                <a:cs typeface="Calibri"/>
              </a:rPr>
              <a:t>Digital</a:t>
            </a:r>
            <a:r>
              <a:rPr sz="1200" b="1" spc="-35" dirty="0">
                <a:solidFill>
                  <a:srgbClr val="FFFFFF"/>
                </a:solidFill>
                <a:latin typeface="Calibri"/>
                <a:cs typeface="Calibri"/>
              </a:rPr>
              <a:t> </a:t>
            </a:r>
            <a:r>
              <a:rPr sz="1200" b="1" dirty="0">
                <a:solidFill>
                  <a:srgbClr val="FFFFFF"/>
                </a:solidFill>
                <a:latin typeface="Calibri"/>
                <a:cs typeface="Calibri"/>
              </a:rPr>
              <a:t>Conformity</a:t>
            </a:r>
            <a:r>
              <a:rPr sz="1200" b="1" spc="-70" dirty="0">
                <a:solidFill>
                  <a:srgbClr val="FFFFFF"/>
                </a:solidFill>
                <a:latin typeface="Calibri"/>
                <a:cs typeface="Calibri"/>
              </a:rPr>
              <a:t> </a:t>
            </a:r>
            <a:r>
              <a:rPr sz="1200" b="1" spc="-10" dirty="0">
                <a:solidFill>
                  <a:srgbClr val="FFFFFF"/>
                </a:solidFill>
                <a:latin typeface="Calibri"/>
                <a:cs typeface="Calibri"/>
              </a:rPr>
              <a:t>Credential</a:t>
            </a:r>
            <a:endParaRPr sz="1200">
              <a:latin typeface="Calibri"/>
              <a:cs typeface="Calibri"/>
            </a:endParaRPr>
          </a:p>
        </p:txBody>
      </p:sp>
      <p:grpSp>
        <p:nvGrpSpPr>
          <p:cNvPr id="53" name="object 53"/>
          <p:cNvGrpSpPr/>
          <p:nvPr/>
        </p:nvGrpSpPr>
        <p:grpSpPr>
          <a:xfrm>
            <a:off x="7505743" y="3464433"/>
            <a:ext cx="1910080" cy="1703705"/>
            <a:chOff x="7505743" y="3464433"/>
            <a:chExt cx="1910080" cy="1703705"/>
          </a:xfrm>
        </p:grpSpPr>
        <p:sp>
          <p:nvSpPr>
            <p:cNvPr id="54" name="object 54"/>
            <p:cNvSpPr/>
            <p:nvPr/>
          </p:nvSpPr>
          <p:spPr>
            <a:xfrm>
              <a:off x="7797541" y="3473958"/>
              <a:ext cx="133985" cy="339090"/>
            </a:xfrm>
            <a:custGeom>
              <a:avLst/>
              <a:gdLst/>
              <a:ahLst/>
              <a:cxnLst/>
              <a:rect l="l" t="t" r="r" b="b"/>
              <a:pathLst>
                <a:path w="133984" h="339089">
                  <a:moveTo>
                    <a:pt x="133756" y="0"/>
                  </a:moveTo>
                  <a:lnTo>
                    <a:pt x="0" y="0"/>
                  </a:lnTo>
                  <a:lnTo>
                    <a:pt x="0" y="338556"/>
                  </a:lnTo>
                </a:path>
              </a:pathLst>
            </a:custGeom>
            <a:ln w="19050">
              <a:solidFill>
                <a:srgbClr val="FFFFFF"/>
              </a:solidFill>
            </a:ln>
          </p:spPr>
          <p:txBody>
            <a:bodyPr wrap="square" lIns="0" tIns="0" rIns="0" bIns="0" rtlCol="0"/>
            <a:lstStyle/>
            <a:p>
              <a:endParaRPr/>
            </a:p>
          </p:txBody>
        </p:sp>
        <p:sp>
          <p:nvSpPr>
            <p:cNvPr id="55" name="object 55"/>
            <p:cNvSpPr/>
            <p:nvPr/>
          </p:nvSpPr>
          <p:spPr>
            <a:xfrm>
              <a:off x="7797541" y="3681222"/>
              <a:ext cx="133985" cy="155575"/>
            </a:xfrm>
            <a:custGeom>
              <a:avLst/>
              <a:gdLst/>
              <a:ahLst/>
              <a:cxnLst/>
              <a:rect l="l" t="t" r="r" b="b"/>
              <a:pathLst>
                <a:path w="133984" h="155575">
                  <a:moveTo>
                    <a:pt x="133756" y="0"/>
                  </a:moveTo>
                  <a:lnTo>
                    <a:pt x="0" y="0"/>
                  </a:lnTo>
                  <a:lnTo>
                    <a:pt x="0" y="155257"/>
                  </a:lnTo>
                </a:path>
              </a:pathLst>
            </a:custGeom>
            <a:ln w="19050">
              <a:solidFill>
                <a:srgbClr val="FFFFFF"/>
              </a:solidFill>
            </a:ln>
          </p:spPr>
          <p:txBody>
            <a:bodyPr wrap="square" lIns="0" tIns="0" rIns="0" bIns="0" rtlCol="0"/>
            <a:lstStyle/>
            <a:p>
              <a:endParaRPr/>
            </a:p>
          </p:txBody>
        </p:sp>
        <p:sp>
          <p:nvSpPr>
            <p:cNvPr id="56" name="object 56"/>
            <p:cNvSpPr/>
            <p:nvPr/>
          </p:nvSpPr>
          <p:spPr>
            <a:xfrm>
              <a:off x="7788403" y="3929632"/>
              <a:ext cx="137160" cy="154940"/>
            </a:xfrm>
            <a:custGeom>
              <a:avLst/>
              <a:gdLst/>
              <a:ahLst/>
              <a:cxnLst/>
              <a:rect l="l" t="t" r="r" b="b"/>
              <a:pathLst>
                <a:path w="137159" h="154939">
                  <a:moveTo>
                    <a:pt x="136867" y="154317"/>
                  </a:moveTo>
                  <a:lnTo>
                    <a:pt x="0" y="154317"/>
                  </a:lnTo>
                  <a:lnTo>
                    <a:pt x="0" y="0"/>
                  </a:lnTo>
                </a:path>
              </a:pathLst>
            </a:custGeom>
            <a:ln w="19050">
              <a:solidFill>
                <a:srgbClr val="FFFFFF"/>
              </a:solidFill>
            </a:ln>
          </p:spPr>
          <p:txBody>
            <a:bodyPr wrap="square" lIns="0" tIns="0" rIns="0" bIns="0" rtlCol="0"/>
            <a:lstStyle/>
            <a:p>
              <a:endParaRPr/>
            </a:p>
          </p:txBody>
        </p:sp>
        <p:sp>
          <p:nvSpPr>
            <p:cNvPr id="57" name="object 57"/>
            <p:cNvSpPr/>
            <p:nvPr/>
          </p:nvSpPr>
          <p:spPr>
            <a:xfrm>
              <a:off x="7788400" y="4409690"/>
              <a:ext cx="154305" cy="518159"/>
            </a:xfrm>
            <a:custGeom>
              <a:avLst/>
              <a:gdLst/>
              <a:ahLst/>
              <a:cxnLst/>
              <a:rect l="l" t="t" r="r" b="b"/>
              <a:pathLst>
                <a:path w="154304" h="518160">
                  <a:moveTo>
                    <a:pt x="153758" y="517728"/>
                  </a:moveTo>
                  <a:lnTo>
                    <a:pt x="0" y="517728"/>
                  </a:lnTo>
                  <a:lnTo>
                    <a:pt x="0" y="0"/>
                  </a:lnTo>
                </a:path>
              </a:pathLst>
            </a:custGeom>
            <a:ln w="19050">
              <a:solidFill>
                <a:srgbClr val="FFFFFF"/>
              </a:solidFill>
            </a:ln>
          </p:spPr>
          <p:txBody>
            <a:bodyPr wrap="square" lIns="0" tIns="0" rIns="0" bIns="0" rtlCol="0"/>
            <a:lstStyle/>
            <a:p>
              <a:endParaRPr/>
            </a:p>
          </p:txBody>
        </p:sp>
        <p:sp>
          <p:nvSpPr>
            <p:cNvPr id="58" name="object 58"/>
            <p:cNvSpPr/>
            <p:nvPr/>
          </p:nvSpPr>
          <p:spPr>
            <a:xfrm>
              <a:off x="7808215" y="4392927"/>
              <a:ext cx="137160" cy="118110"/>
            </a:xfrm>
            <a:custGeom>
              <a:avLst/>
              <a:gdLst/>
              <a:ahLst/>
              <a:cxnLst/>
              <a:rect l="l" t="t" r="r" b="b"/>
              <a:pathLst>
                <a:path w="137159" h="118110">
                  <a:moveTo>
                    <a:pt x="136867" y="117754"/>
                  </a:moveTo>
                  <a:lnTo>
                    <a:pt x="0" y="117754"/>
                  </a:lnTo>
                  <a:lnTo>
                    <a:pt x="0" y="0"/>
                  </a:lnTo>
                </a:path>
              </a:pathLst>
            </a:custGeom>
            <a:ln w="19050">
              <a:solidFill>
                <a:srgbClr val="FFFFFF"/>
              </a:solidFill>
            </a:ln>
          </p:spPr>
          <p:txBody>
            <a:bodyPr wrap="square" lIns="0" tIns="0" rIns="0" bIns="0" rtlCol="0"/>
            <a:lstStyle/>
            <a:p>
              <a:endParaRPr/>
            </a:p>
          </p:txBody>
        </p:sp>
        <p:sp>
          <p:nvSpPr>
            <p:cNvPr id="59" name="object 59"/>
            <p:cNvSpPr/>
            <p:nvPr/>
          </p:nvSpPr>
          <p:spPr>
            <a:xfrm>
              <a:off x="7515268" y="3890006"/>
              <a:ext cx="197485" cy="403225"/>
            </a:xfrm>
            <a:custGeom>
              <a:avLst/>
              <a:gdLst/>
              <a:ahLst/>
              <a:cxnLst/>
              <a:rect l="l" t="t" r="r" b="b"/>
              <a:pathLst>
                <a:path w="197484" h="403225">
                  <a:moveTo>
                    <a:pt x="197015" y="402793"/>
                  </a:moveTo>
                  <a:lnTo>
                    <a:pt x="0" y="402793"/>
                  </a:lnTo>
                  <a:lnTo>
                    <a:pt x="0" y="0"/>
                  </a:lnTo>
                  <a:lnTo>
                    <a:pt x="178650" y="0"/>
                  </a:lnTo>
                </a:path>
              </a:pathLst>
            </a:custGeom>
            <a:ln w="19049">
              <a:solidFill>
                <a:srgbClr val="FFFFFF"/>
              </a:solidFill>
            </a:ln>
          </p:spPr>
          <p:txBody>
            <a:bodyPr wrap="square" lIns="0" tIns="0" rIns="0" bIns="0" rtlCol="0"/>
            <a:lstStyle/>
            <a:p>
              <a:endParaRPr/>
            </a:p>
          </p:txBody>
        </p:sp>
        <p:pic>
          <p:nvPicPr>
            <p:cNvPr id="60" name="object 60"/>
            <p:cNvPicPr/>
            <p:nvPr/>
          </p:nvPicPr>
          <p:blipFill>
            <a:blip r:embed="rId15" cstate="print"/>
            <a:stretch>
              <a:fillRect/>
            </a:stretch>
          </p:blipFill>
          <p:spPr>
            <a:xfrm>
              <a:off x="7961376" y="4850892"/>
              <a:ext cx="1453895" cy="262127"/>
            </a:xfrm>
            <a:prstGeom prst="rect">
              <a:avLst/>
            </a:prstGeom>
          </p:spPr>
        </p:pic>
        <p:sp>
          <p:nvSpPr>
            <p:cNvPr id="61" name="object 61"/>
            <p:cNvSpPr/>
            <p:nvPr/>
          </p:nvSpPr>
          <p:spPr>
            <a:xfrm>
              <a:off x="7987284" y="4876805"/>
              <a:ext cx="1347470" cy="155575"/>
            </a:xfrm>
            <a:custGeom>
              <a:avLst/>
              <a:gdLst/>
              <a:ahLst/>
              <a:cxnLst/>
              <a:rect l="l" t="t" r="r" b="b"/>
              <a:pathLst>
                <a:path w="1347470" h="155575">
                  <a:moveTo>
                    <a:pt x="1342313" y="0"/>
                  </a:moveTo>
                  <a:lnTo>
                    <a:pt x="4902" y="0"/>
                  </a:lnTo>
                  <a:lnTo>
                    <a:pt x="0" y="4902"/>
                  </a:lnTo>
                  <a:lnTo>
                    <a:pt x="0" y="10947"/>
                  </a:lnTo>
                  <a:lnTo>
                    <a:pt x="0" y="150533"/>
                  </a:lnTo>
                  <a:lnTo>
                    <a:pt x="4902" y="155447"/>
                  </a:lnTo>
                  <a:lnTo>
                    <a:pt x="1342313" y="155447"/>
                  </a:lnTo>
                  <a:lnTo>
                    <a:pt x="1347216" y="150533"/>
                  </a:lnTo>
                  <a:lnTo>
                    <a:pt x="1347216" y="4902"/>
                  </a:lnTo>
                  <a:lnTo>
                    <a:pt x="1342313" y="0"/>
                  </a:lnTo>
                  <a:close/>
                </a:path>
              </a:pathLst>
            </a:custGeom>
            <a:solidFill>
              <a:srgbClr val="FFFFFF"/>
            </a:solidFill>
          </p:spPr>
          <p:txBody>
            <a:bodyPr wrap="square" lIns="0" tIns="0" rIns="0" bIns="0" rtlCol="0"/>
            <a:lstStyle/>
            <a:p>
              <a:endParaRPr/>
            </a:p>
          </p:txBody>
        </p:sp>
        <p:pic>
          <p:nvPicPr>
            <p:cNvPr id="62" name="object 62"/>
            <p:cNvPicPr/>
            <p:nvPr/>
          </p:nvPicPr>
          <p:blipFill>
            <a:blip r:embed="rId15" cstate="print"/>
            <a:stretch>
              <a:fillRect/>
            </a:stretch>
          </p:blipFill>
          <p:spPr>
            <a:xfrm>
              <a:off x="7914132" y="4821936"/>
              <a:ext cx="1453895" cy="262127"/>
            </a:xfrm>
            <a:prstGeom prst="rect">
              <a:avLst/>
            </a:prstGeom>
          </p:spPr>
        </p:pic>
        <p:pic>
          <p:nvPicPr>
            <p:cNvPr id="63" name="object 63"/>
            <p:cNvPicPr/>
            <p:nvPr/>
          </p:nvPicPr>
          <p:blipFill>
            <a:blip r:embed="rId18" cstate="print"/>
            <a:stretch>
              <a:fillRect/>
            </a:stretch>
          </p:blipFill>
          <p:spPr>
            <a:xfrm>
              <a:off x="8072628" y="4779264"/>
              <a:ext cx="1133855" cy="388619"/>
            </a:xfrm>
            <a:prstGeom prst="rect">
              <a:avLst/>
            </a:prstGeom>
          </p:spPr>
        </p:pic>
        <p:sp>
          <p:nvSpPr>
            <p:cNvPr id="64" name="object 64"/>
            <p:cNvSpPr/>
            <p:nvPr/>
          </p:nvSpPr>
          <p:spPr>
            <a:xfrm>
              <a:off x="7940040" y="4847849"/>
              <a:ext cx="1347470" cy="155575"/>
            </a:xfrm>
            <a:custGeom>
              <a:avLst/>
              <a:gdLst/>
              <a:ahLst/>
              <a:cxnLst/>
              <a:rect l="l" t="t" r="r" b="b"/>
              <a:pathLst>
                <a:path w="1347470" h="155575">
                  <a:moveTo>
                    <a:pt x="1342313" y="0"/>
                  </a:moveTo>
                  <a:lnTo>
                    <a:pt x="4902" y="0"/>
                  </a:lnTo>
                  <a:lnTo>
                    <a:pt x="0" y="4902"/>
                  </a:lnTo>
                  <a:lnTo>
                    <a:pt x="0" y="10947"/>
                  </a:lnTo>
                  <a:lnTo>
                    <a:pt x="0" y="150533"/>
                  </a:lnTo>
                  <a:lnTo>
                    <a:pt x="4902" y="155447"/>
                  </a:lnTo>
                  <a:lnTo>
                    <a:pt x="1342313" y="155447"/>
                  </a:lnTo>
                  <a:lnTo>
                    <a:pt x="1347216" y="150533"/>
                  </a:lnTo>
                  <a:lnTo>
                    <a:pt x="1347216" y="4902"/>
                  </a:lnTo>
                  <a:lnTo>
                    <a:pt x="1342313" y="0"/>
                  </a:lnTo>
                  <a:close/>
                </a:path>
              </a:pathLst>
            </a:custGeom>
            <a:solidFill>
              <a:srgbClr val="FFFFFF"/>
            </a:solidFill>
          </p:spPr>
          <p:txBody>
            <a:bodyPr wrap="square" lIns="0" tIns="0" rIns="0" bIns="0" rtlCol="0"/>
            <a:lstStyle/>
            <a:p>
              <a:endParaRPr/>
            </a:p>
          </p:txBody>
        </p:sp>
        <p:pic>
          <p:nvPicPr>
            <p:cNvPr id="65" name="object 65"/>
            <p:cNvPicPr/>
            <p:nvPr/>
          </p:nvPicPr>
          <p:blipFill>
            <a:blip r:embed="rId19" cstate="print"/>
            <a:stretch>
              <a:fillRect/>
            </a:stretch>
          </p:blipFill>
          <p:spPr>
            <a:xfrm>
              <a:off x="7961377" y="4439412"/>
              <a:ext cx="1452371" cy="262127"/>
            </a:xfrm>
            <a:prstGeom prst="rect">
              <a:avLst/>
            </a:prstGeom>
          </p:spPr>
        </p:pic>
        <p:sp>
          <p:nvSpPr>
            <p:cNvPr id="66" name="object 66"/>
            <p:cNvSpPr/>
            <p:nvPr/>
          </p:nvSpPr>
          <p:spPr>
            <a:xfrm>
              <a:off x="7987284" y="4465325"/>
              <a:ext cx="1346200" cy="155575"/>
            </a:xfrm>
            <a:custGeom>
              <a:avLst/>
              <a:gdLst/>
              <a:ahLst/>
              <a:cxnLst/>
              <a:rect l="l" t="t" r="r" b="b"/>
              <a:pathLst>
                <a:path w="1346200" h="155575">
                  <a:moveTo>
                    <a:pt x="1340789" y="0"/>
                  </a:moveTo>
                  <a:lnTo>
                    <a:pt x="4902" y="0"/>
                  </a:lnTo>
                  <a:lnTo>
                    <a:pt x="0" y="4902"/>
                  </a:lnTo>
                  <a:lnTo>
                    <a:pt x="0" y="10947"/>
                  </a:lnTo>
                  <a:lnTo>
                    <a:pt x="0" y="150545"/>
                  </a:lnTo>
                  <a:lnTo>
                    <a:pt x="4902" y="155447"/>
                  </a:lnTo>
                  <a:lnTo>
                    <a:pt x="1340789" y="155447"/>
                  </a:lnTo>
                  <a:lnTo>
                    <a:pt x="1345692" y="150545"/>
                  </a:lnTo>
                  <a:lnTo>
                    <a:pt x="1345692" y="4902"/>
                  </a:lnTo>
                  <a:lnTo>
                    <a:pt x="1340789" y="0"/>
                  </a:lnTo>
                  <a:close/>
                </a:path>
              </a:pathLst>
            </a:custGeom>
            <a:solidFill>
              <a:srgbClr val="FFFFFF"/>
            </a:solidFill>
          </p:spPr>
          <p:txBody>
            <a:bodyPr wrap="square" lIns="0" tIns="0" rIns="0" bIns="0" rtlCol="0"/>
            <a:lstStyle/>
            <a:p>
              <a:endParaRPr/>
            </a:p>
          </p:txBody>
        </p:sp>
        <p:pic>
          <p:nvPicPr>
            <p:cNvPr id="67" name="object 67"/>
            <p:cNvPicPr/>
            <p:nvPr/>
          </p:nvPicPr>
          <p:blipFill>
            <a:blip r:embed="rId15" cstate="print"/>
            <a:stretch>
              <a:fillRect/>
            </a:stretch>
          </p:blipFill>
          <p:spPr>
            <a:xfrm>
              <a:off x="7917180" y="4405884"/>
              <a:ext cx="1453895" cy="262127"/>
            </a:xfrm>
            <a:prstGeom prst="rect">
              <a:avLst/>
            </a:prstGeom>
          </p:spPr>
        </p:pic>
        <p:pic>
          <p:nvPicPr>
            <p:cNvPr id="68" name="object 68"/>
            <p:cNvPicPr/>
            <p:nvPr/>
          </p:nvPicPr>
          <p:blipFill>
            <a:blip r:embed="rId20" cstate="print"/>
            <a:stretch>
              <a:fillRect/>
            </a:stretch>
          </p:blipFill>
          <p:spPr>
            <a:xfrm>
              <a:off x="7981189" y="4363212"/>
              <a:ext cx="1322831" cy="388619"/>
            </a:xfrm>
            <a:prstGeom prst="rect">
              <a:avLst/>
            </a:prstGeom>
          </p:spPr>
        </p:pic>
        <p:sp>
          <p:nvSpPr>
            <p:cNvPr id="69" name="object 69"/>
            <p:cNvSpPr/>
            <p:nvPr/>
          </p:nvSpPr>
          <p:spPr>
            <a:xfrm>
              <a:off x="7943088" y="4431797"/>
              <a:ext cx="1347470" cy="155575"/>
            </a:xfrm>
            <a:custGeom>
              <a:avLst/>
              <a:gdLst/>
              <a:ahLst/>
              <a:cxnLst/>
              <a:rect l="l" t="t" r="r" b="b"/>
              <a:pathLst>
                <a:path w="1347470" h="155575">
                  <a:moveTo>
                    <a:pt x="1342313" y="0"/>
                  </a:moveTo>
                  <a:lnTo>
                    <a:pt x="4902" y="0"/>
                  </a:lnTo>
                  <a:lnTo>
                    <a:pt x="0" y="4902"/>
                  </a:lnTo>
                  <a:lnTo>
                    <a:pt x="0" y="10947"/>
                  </a:lnTo>
                  <a:lnTo>
                    <a:pt x="0" y="150533"/>
                  </a:lnTo>
                  <a:lnTo>
                    <a:pt x="4902" y="155447"/>
                  </a:lnTo>
                  <a:lnTo>
                    <a:pt x="1342313" y="155447"/>
                  </a:lnTo>
                  <a:lnTo>
                    <a:pt x="1347216" y="150533"/>
                  </a:lnTo>
                  <a:lnTo>
                    <a:pt x="1347216" y="4902"/>
                  </a:lnTo>
                  <a:lnTo>
                    <a:pt x="1342313" y="0"/>
                  </a:lnTo>
                  <a:close/>
                </a:path>
              </a:pathLst>
            </a:custGeom>
            <a:solidFill>
              <a:srgbClr val="FFFFFF"/>
            </a:solidFill>
          </p:spPr>
          <p:txBody>
            <a:bodyPr wrap="square" lIns="0" tIns="0" rIns="0" bIns="0" rtlCol="0"/>
            <a:lstStyle/>
            <a:p>
              <a:endParaRPr/>
            </a:p>
          </p:txBody>
        </p:sp>
        <p:pic>
          <p:nvPicPr>
            <p:cNvPr id="70" name="object 70"/>
            <p:cNvPicPr/>
            <p:nvPr/>
          </p:nvPicPr>
          <p:blipFill>
            <a:blip r:embed="rId21" cstate="print"/>
            <a:stretch>
              <a:fillRect/>
            </a:stretch>
          </p:blipFill>
          <p:spPr>
            <a:xfrm>
              <a:off x="7728204" y="4219956"/>
              <a:ext cx="1680971" cy="262127"/>
            </a:xfrm>
            <a:prstGeom prst="rect">
              <a:avLst/>
            </a:prstGeom>
          </p:spPr>
        </p:pic>
        <p:sp>
          <p:nvSpPr>
            <p:cNvPr id="71" name="object 71"/>
            <p:cNvSpPr/>
            <p:nvPr/>
          </p:nvSpPr>
          <p:spPr>
            <a:xfrm>
              <a:off x="7754112" y="4245870"/>
              <a:ext cx="1574800" cy="155575"/>
            </a:xfrm>
            <a:custGeom>
              <a:avLst/>
              <a:gdLst/>
              <a:ahLst/>
              <a:cxnLst/>
              <a:rect l="l" t="t" r="r" b="b"/>
              <a:pathLst>
                <a:path w="1574800" h="155575">
                  <a:moveTo>
                    <a:pt x="1569389" y="0"/>
                  </a:moveTo>
                  <a:lnTo>
                    <a:pt x="4902" y="0"/>
                  </a:lnTo>
                  <a:lnTo>
                    <a:pt x="0" y="4902"/>
                  </a:lnTo>
                  <a:lnTo>
                    <a:pt x="0" y="10947"/>
                  </a:lnTo>
                  <a:lnTo>
                    <a:pt x="0" y="150533"/>
                  </a:lnTo>
                  <a:lnTo>
                    <a:pt x="4902" y="155447"/>
                  </a:lnTo>
                  <a:lnTo>
                    <a:pt x="1569389" y="155447"/>
                  </a:lnTo>
                  <a:lnTo>
                    <a:pt x="1574292" y="150533"/>
                  </a:lnTo>
                  <a:lnTo>
                    <a:pt x="1574292" y="4902"/>
                  </a:lnTo>
                  <a:lnTo>
                    <a:pt x="1569389" y="0"/>
                  </a:lnTo>
                  <a:close/>
                </a:path>
              </a:pathLst>
            </a:custGeom>
            <a:solidFill>
              <a:srgbClr val="FFFFFF"/>
            </a:solidFill>
          </p:spPr>
          <p:txBody>
            <a:bodyPr wrap="square" lIns="0" tIns="0" rIns="0" bIns="0" rtlCol="0"/>
            <a:lstStyle/>
            <a:p>
              <a:endParaRPr/>
            </a:p>
          </p:txBody>
        </p:sp>
        <p:pic>
          <p:nvPicPr>
            <p:cNvPr id="72" name="object 72"/>
            <p:cNvPicPr/>
            <p:nvPr/>
          </p:nvPicPr>
          <p:blipFill>
            <a:blip r:embed="rId22" cstate="print"/>
            <a:stretch>
              <a:fillRect/>
            </a:stretch>
          </p:blipFill>
          <p:spPr>
            <a:xfrm>
              <a:off x="7687056" y="4189476"/>
              <a:ext cx="1680971" cy="260603"/>
            </a:xfrm>
            <a:prstGeom prst="rect">
              <a:avLst/>
            </a:prstGeom>
          </p:spPr>
        </p:pic>
        <p:pic>
          <p:nvPicPr>
            <p:cNvPr id="73" name="object 73"/>
            <p:cNvPicPr/>
            <p:nvPr/>
          </p:nvPicPr>
          <p:blipFill>
            <a:blip r:embed="rId23" cstate="print"/>
            <a:stretch>
              <a:fillRect/>
            </a:stretch>
          </p:blipFill>
          <p:spPr>
            <a:xfrm>
              <a:off x="7751064" y="4145280"/>
              <a:ext cx="1548383" cy="390143"/>
            </a:xfrm>
            <a:prstGeom prst="rect">
              <a:avLst/>
            </a:prstGeom>
          </p:spPr>
        </p:pic>
        <p:sp>
          <p:nvSpPr>
            <p:cNvPr id="74" name="object 74"/>
            <p:cNvSpPr/>
            <p:nvPr/>
          </p:nvSpPr>
          <p:spPr>
            <a:xfrm>
              <a:off x="7712964" y="4215382"/>
              <a:ext cx="1574800" cy="154305"/>
            </a:xfrm>
            <a:custGeom>
              <a:avLst/>
              <a:gdLst/>
              <a:ahLst/>
              <a:cxnLst/>
              <a:rect l="l" t="t" r="r" b="b"/>
              <a:pathLst>
                <a:path w="1574800" h="154304">
                  <a:moveTo>
                    <a:pt x="1569440" y="0"/>
                  </a:moveTo>
                  <a:lnTo>
                    <a:pt x="4851" y="0"/>
                  </a:lnTo>
                  <a:lnTo>
                    <a:pt x="0" y="4851"/>
                  </a:lnTo>
                  <a:lnTo>
                    <a:pt x="0" y="10845"/>
                  </a:lnTo>
                  <a:lnTo>
                    <a:pt x="0" y="149072"/>
                  </a:lnTo>
                  <a:lnTo>
                    <a:pt x="4851" y="153924"/>
                  </a:lnTo>
                  <a:lnTo>
                    <a:pt x="1569440" y="153924"/>
                  </a:lnTo>
                  <a:lnTo>
                    <a:pt x="1574292" y="149072"/>
                  </a:lnTo>
                  <a:lnTo>
                    <a:pt x="1574292" y="4851"/>
                  </a:lnTo>
                  <a:lnTo>
                    <a:pt x="1569440" y="0"/>
                  </a:lnTo>
                  <a:close/>
                </a:path>
              </a:pathLst>
            </a:custGeom>
            <a:solidFill>
              <a:srgbClr val="FFFFFF"/>
            </a:solidFill>
          </p:spPr>
          <p:txBody>
            <a:bodyPr wrap="square" lIns="0" tIns="0" rIns="0" bIns="0" rtlCol="0"/>
            <a:lstStyle/>
            <a:p>
              <a:endParaRPr/>
            </a:p>
          </p:txBody>
        </p:sp>
      </p:grpSp>
      <p:sp>
        <p:nvSpPr>
          <p:cNvPr id="75" name="object 75"/>
          <p:cNvSpPr txBox="1"/>
          <p:nvPr/>
        </p:nvSpPr>
        <p:spPr>
          <a:xfrm>
            <a:off x="7712964" y="4190563"/>
            <a:ext cx="1615440" cy="186690"/>
          </a:xfrm>
          <a:prstGeom prst="rect">
            <a:avLst/>
          </a:prstGeom>
        </p:spPr>
        <p:txBody>
          <a:bodyPr vert="horz" wrap="square" lIns="0" tIns="13335" rIns="0" bIns="0" rtlCol="0">
            <a:spAutoFit/>
          </a:bodyPr>
          <a:lstStyle/>
          <a:p>
            <a:pPr marL="145415">
              <a:lnSpc>
                <a:spcPct val="100000"/>
              </a:lnSpc>
              <a:spcBef>
                <a:spcPts val="105"/>
              </a:spcBef>
            </a:pPr>
            <a:r>
              <a:rPr sz="1050" dirty="0">
                <a:solidFill>
                  <a:srgbClr val="385622"/>
                </a:solidFill>
                <a:latin typeface="Calibri"/>
                <a:cs typeface="Calibri"/>
              </a:rPr>
              <a:t>Conformity</a:t>
            </a:r>
            <a:r>
              <a:rPr sz="1050" spc="-35" dirty="0">
                <a:solidFill>
                  <a:srgbClr val="385622"/>
                </a:solidFill>
                <a:latin typeface="Calibri"/>
                <a:cs typeface="Calibri"/>
              </a:rPr>
              <a:t> </a:t>
            </a:r>
            <a:r>
              <a:rPr sz="1050" spc="-10" dirty="0">
                <a:solidFill>
                  <a:srgbClr val="385622"/>
                </a:solidFill>
                <a:latin typeface="Calibri"/>
                <a:cs typeface="Calibri"/>
              </a:rPr>
              <a:t>Assessment</a:t>
            </a:r>
            <a:endParaRPr sz="1050">
              <a:latin typeface="Calibri"/>
              <a:cs typeface="Calibri"/>
            </a:endParaRPr>
          </a:p>
        </p:txBody>
      </p:sp>
      <p:grpSp>
        <p:nvGrpSpPr>
          <p:cNvPr id="76" name="object 76"/>
          <p:cNvGrpSpPr/>
          <p:nvPr/>
        </p:nvGrpSpPr>
        <p:grpSpPr>
          <a:xfrm>
            <a:off x="7920228" y="3671696"/>
            <a:ext cx="1537335" cy="1290955"/>
            <a:chOff x="7920228" y="3671696"/>
            <a:chExt cx="1537335" cy="1290955"/>
          </a:xfrm>
        </p:grpSpPr>
        <p:sp>
          <p:nvSpPr>
            <p:cNvPr id="77" name="object 77"/>
            <p:cNvSpPr/>
            <p:nvPr/>
          </p:nvSpPr>
          <p:spPr>
            <a:xfrm>
              <a:off x="9278874" y="3681221"/>
              <a:ext cx="169545" cy="1040130"/>
            </a:xfrm>
            <a:custGeom>
              <a:avLst/>
              <a:gdLst/>
              <a:ahLst/>
              <a:cxnLst/>
              <a:rect l="l" t="t" r="r" b="b"/>
              <a:pathLst>
                <a:path w="169545" h="1040129">
                  <a:moveTo>
                    <a:pt x="0" y="0"/>
                  </a:moveTo>
                  <a:lnTo>
                    <a:pt x="169125" y="0"/>
                  </a:lnTo>
                  <a:lnTo>
                    <a:pt x="169125" y="1039609"/>
                  </a:lnTo>
                  <a:lnTo>
                    <a:pt x="13563" y="1039609"/>
                  </a:lnTo>
                </a:path>
              </a:pathLst>
            </a:custGeom>
            <a:ln w="19050">
              <a:solidFill>
                <a:srgbClr val="FFFFFF"/>
              </a:solidFill>
            </a:ln>
          </p:spPr>
          <p:txBody>
            <a:bodyPr wrap="square" lIns="0" tIns="0" rIns="0" bIns="0" rtlCol="0"/>
            <a:lstStyle/>
            <a:p>
              <a:endParaRPr/>
            </a:p>
          </p:txBody>
        </p:sp>
        <p:pic>
          <p:nvPicPr>
            <p:cNvPr id="78" name="object 78"/>
            <p:cNvPicPr/>
            <p:nvPr/>
          </p:nvPicPr>
          <p:blipFill>
            <a:blip r:embed="rId19" cstate="print"/>
            <a:stretch>
              <a:fillRect/>
            </a:stretch>
          </p:blipFill>
          <p:spPr>
            <a:xfrm>
              <a:off x="7962900" y="4649723"/>
              <a:ext cx="1452371" cy="262127"/>
            </a:xfrm>
            <a:prstGeom prst="rect">
              <a:avLst/>
            </a:prstGeom>
          </p:spPr>
        </p:pic>
        <p:sp>
          <p:nvSpPr>
            <p:cNvPr id="79" name="object 79"/>
            <p:cNvSpPr/>
            <p:nvPr/>
          </p:nvSpPr>
          <p:spPr>
            <a:xfrm>
              <a:off x="7988807" y="4675636"/>
              <a:ext cx="1346200" cy="155575"/>
            </a:xfrm>
            <a:custGeom>
              <a:avLst/>
              <a:gdLst/>
              <a:ahLst/>
              <a:cxnLst/>
              <a:rect l="l" t="t" r="r" b="b"/>
              <a:pathLst>
                <a:path w="1346200" h="155575">
                  <a:moveTo>
                    <a:pt x="1340789" y="0"/>
                  </a:moveTo>
                  <a:lnTo>
                    <a:pt x="4902" y="0"/>
                  </a:lnTo>
                  <a:lnTo>
                    <a:pt x="0" y="4902"/>
                  </a:lnTo>
                  <a:lnTo>
                    <a:pt x="0" y="10947"/>
                  </a:lnTo>
                  <a:lnTo>
                    <a:pt x="0" y="150545"/>
                  </a:lnTo>
                  <a:lnTo>
                    <a:pt x="4902" y="155448"/>
                  </a:lnTo>
                  <a:lnTo>
                    <a:pt x="1340789" y="155448"/>
                  </a:lnTo>
                  <a:lnTo>
                    <a:pt x="1345692" y="150545"/>
                  </a:lnTo>
                  <a:lnTo>
                    <a:pt x="1345692" y="4902"/>
                  </a:lnTo>
                  <a:lnTo>
                    <a:pt x="1340789" y="0"/>
                  </a:lnTo>
                  <a:close/>
                </a:path>
              </a:pathLst>
            </a:custGeom>
            <a:solidFill>
              <a:srgbClr val="FFFFFF"/>
            </a:solidFill>
          </p:spPr>
          <p:txBody>
            <a:bodyPr wrap="square" lIns="0" tIns="0" rIns="0" bIns="0" rtlCol="0"/>
            <a:lstStyle/>
            <a:p>
              <a:endParaRPr/>
            </a:p>
          </p:txBody>
        </p:sp>
        <p:pic>
          <p:nvPicPr>
            <p:cNvPr id="80" name="object 80"/>
            <p:cNvPicPr/>
            <p:nvPr/>
          </p:nvPicPr>
          <p:blipFill>
            <a:blip r:embed="rId19" cstate="print"/>
            <a:stretch>
              <a:fillRect/>
            </a:stretch>
          </p:blipFill>
          <p:spPr>
            <a:xfrm>
              <a:off x="7920228" y="4616195"/>
              <a:ext cx="1452371" cy="262127"/>
            </a:xfrm>
            <a:prstGeom prst="rect">
              <a:avLst/>
            </a:prstGeom>
          </p:spPr>
        </p:pic>
        <p:pic>
          <p:nvPicPr>
            <p:cNvPr id="81" name="object 81"/>
            <p:cNvPicPr/>
            <p:nvPr/>
          </p:nvPicPr>
          <p:blipFill>
            <a:blip r:embed="rId24" cstate="print"/>
            <a:stretch>
              <a:fillRect/>
            </a:stretch>
          </p:blipFill>
          <p:spPr>
            <a:xfrm>
              <a:off x="8051292" y="4573523"/>
              <a:ext cx="1188719" cy="388619"/>
            </a:xfrm>
            <a:prstGeom prst="rect">
              <a:avLst/>
            </a:prstGeom>
          </p:spPr>
        </p:pic>
        <p:sp>
          <p:nvSpPr>
            <p:cNvPr id="82" name="object 82"/>
            <p:cNvSpPr/>
            <p:nvPr/>
          </p:nvSpPr>
          <p:spPr>
            <a:xfrm>
              <a:off x="7946136" y="4642108"/>
              <a:ext cx="1346200" cy="155575"/>
            </a:xfrm>
            <a:custGeom>
              <a:avLst/>
              <a:gdLst/>
              <a:ahLst/>
              <a:cxnLst/>
              <a:rect l="l" t="t" r="r" b="b"/>
              <a:pathLst>
                <a:path w="1346200" h="155575">
                  <a:moveTo>
                    <a:pt x="1340789" y="0"/>
                  </a:moveTo>
                  <a:lnTo>
                    <a:pt x="4902" y="0"/>
                  </a:lnTo>
                  <a:lnTo>
                    <a:pt x="0" y="4902"/>
                  </a:lnTo>
                  <a:lnTo>
                    <a:pt x="0" y="10947"/>
                  </a:lnTo>
                  <a:lnTo>
                    <a:pt x="0" y="150545"/>
                  </a:lnTo>
                  <a:lnTo>
                    <a:pt x="4902" y="155447"/>
                  </a:lnTo>
                  <a:lnTo>
                    <a:pt x="1340789" y="155447"/>
                  </a:lnTo>
                  <a:lnTo>
                    <a:pt x="1345692" y="150545"/>
                  </a:lnTo>
                  <a:lnTo>
                    <a:pt x="1345692" y="4902"/>
                  </a:lnTo>
                  <a:lnTo>
                    <a:pt x="1340789" y="0"/>
                  </a:lnTo>
                  <a:close/>
                </a:path>
              </a:pathLst>
            </a:custGeom>
            <a:solidFill>
              <a:srgbClr val="FFFFFF"/>
            </a:solidFill>
          </p:spPr>
          <p:txBody>
            <a:bodyPr wrap="square" lIns="0" tIns="0" rIns="0" bIns="0" rtlCol="0"/>
            <a:lstStyle/>
            <a:p>
              <a:endParaRPr/>
            </a:p>
          </p:txBody>
        </p:sp>
      </p:grpSp>
      <p:sp>
        <p:nvSpPr>
          <p:cNvPr id="83" name="object 83"/>
          <p:cNvSpPr txBox="1"/>
          <p:nvPr/>
        </p:nvSpPr>
        <p:spPr>
          <a:xfrm>
            <a:off x="8075950" y="4358911"/>
            <a:ext cx="1081405" cy="652145"/>
          </a:xfrm>
          <a:prstGeom prst="rect">
            <a:avLst/>
          </a:prstGeom>
        </p:spPr>
        <p:txBody>
          <a:bodyPr vert="horz" wrap="square" lIns="0" tIns="14604" rIns="0" bIns="0" rtlCol="0">
            <a:spAutoFit/>
          </a:bodyPr>
          <a:lstStyle/>
          <a:p>
            <a:pPr marL="12700" marR="5080" algn="ctr">
              <a:lnSpc>
                <a:spcPct val="130000"/>
              </a:lnSpc>
              <a:spcBef>
                <a:spcPts val="114"/>
              </a:spcBef>
            </a:pPr>
            <a:r>
              <a:rPr sz="1050" dirty="0">
                <a:solidFill>
                  <a:srgbClr val="385622"/>
                </a:solidFill>
                <a:latin typeface="Calibri"/>
                <a:cs typeface="Calibri"/>
              </a:rPr>
              <a:t>Products</a:t>
            </a:r>
            <a:r>
              <a:rPr sz="1050" spc="-25" dirty="0">
                <a:solidFill>
                  <a:srgbClr val="385622"/>
                </a:solidFill>
                <a:latin typeface="Calibri"/>
                <a:cs typeface="Calibri"/>
              </a:rPr>
              <a:t> </a:t>
            </a:r>
            <a:r>
              <a:rPr sz="1050" dirty="0">
                <a:solidFill>
                  <a:srgbClr val="385622"/>
                </a:solidFill>
                <a:latin typeface="Calibri"/>
                <a:cs typeface="Calibri"/>
              </a:rPr>
              <a:t>/</a:t>
            </a:r>
            <a:r>
              <a:rPr sz="1050" spc="-20" dirty="0">
                <a:solidFill>
                  <a:srgbClr val="385622"/>
                </a:solidFill>
                <a:latin typeface="Calibri"/>
                <a:cs typeface="Calibri"/>
              </a:rPr>
              <a:t> </a:t>
            </a:r>
            <a:r>
              <a:rPr sz="1050" spc="-10" dirty="0">
                <a:solidFill>
                  <a:srgbClr val="385622"/>
                </a:solidFill>
                <a:latin typeface="Calibri"/>
                <a:cs typeface="Calibri"/>
              </a:rPr>
              <a:t>Facilities </a:t>
            </a:r>
            <a:r>
              <a:rPr sz="1050" dirty="0">
                <a:solidFill>
                  <a:srgbClr val="385622"/>
                </a:solidFill>
                <a:latin typeface="Calibri"/>
                <a:cs typeface="Calibri"/>
              </a:rPr>
              <a:t>Criteria</a:t>
            </a:r>
            <a:r>
              <a:rPr sz="1050" spc="-40" dirty="0">
                <a:solidFill>
                  <a:srgbClr val="385622"/>
                </a:solidFill>
                <a:latin typeface="Calibri"/>
                <a:cs typeface="Calibri"/>
              </a:rPr>
              <a:t> </a:t>
            </a:r>
            <a:r>
              <a:rPr sz="1050" dirty="0">
                <a:solidFill>
                  <a:srgbClr val="385622"/>
                </a:solidFill>
                <a:latin typeface="Calibri"/>
                <a:cs typeface="Calibri"/>
              </a:rPr>
              <a:t>/</a:t>
            </a:r>
            <a:r>
              <a:rPr sz="1050" spc="-10" dirty="0">
                <a:solidFill>
                  <a:srgbClr val="385622"/>
                </a:solidFill>
                <a:latin typeface="Calibri"/>
                <a:cs typeface="Calibri"/>
              </a:rPr>
              <a:t> Metrics </a:t>
            </a:r>
            <a:r>
              <a:rPr sz="1050" dirty="0">
                <a:solidFill>
                  <a:srgbClr val="385622"/>
                </a:solidFill>
                <a:latin typeface="Calibri"/>
                <a:cs typeface="Calibri"/>
              </a:rPr>
              <a:t>Assessed</a:t>
            </a:r>
            <a:r>
              <a:rPr sz="1050" spc="-20" dirty="0">
                <a:solidFill>
                  <a:srgbClr val="385622"/>
                </a:solidFill>
                <a:latin typeface="Calibri"/>
                <a:cs typeface="Calibri"/>
              </a:rPr>
              <a:t> </a:t>
            </a:r>
            <a:r>
              <a:rPr sz="1050" spc="-10" dirty="0">
                <a:solidFill>
                  <a:srgbClr val="385622"/>
                </a:solidFill>
                <a:latin typeface="Calibri"/>
                <a:cs typeface="Calibri"/>
              </a:rPr>
              <a:t>values</a:t>
            </a:r>
            <a:endParaRPr sz="1050">
              <a:latin typeface="Calibri"/>
              <a:cs typeface="Calibri"/>
            </a:endParaRPr>
          </a:p>
        </p:txBody>
      </p:sp>
      <p:grpSp>
        <p:nvGrpSpPr>
          <p:cNvPr id="84" name="object 84"/>
          <p:cNvGrpSpPr/>
          <p:nvPr/>
        </p:nvGrpSpPr>
        <p:grpSpPr>
          <a:xfrm>
            <a:off x="6550342" y="4011225"/>
            <a:ext cx="3217545" cy="1148080"/>
            <a:chOff x="6550342" y="4011225"/>
            <a:chExt cx="3217545" cy="1148080"/>
          </a:xfrm>
        </p:grpSpPr>
        <p:sp>
          <p:nvSpPr>
            <p:cNvPr id="85" name="object 85"/>
            <p:cNvSpPr/>
            <p:nvPr/>
          </p:nvSpPr>
          <p:spPr>
            <a:xfrm>
              <a:off x="7800590" y="4380740"/>
              <a:ext cx="146685" cy="340360"/>
            </a:xfrm>
            <a:custGeom>
              <a:avLst/>
              <a:gdLst/>
              <a:ahLst/>
              <a:cxnLst/>
              <a:rect l="l" t="t" r="r" b="b"/>
              <a:pathLst>
                <a:path w="146684" h="340360">
                  <a:moveTo>
                    <a:pt x="146621" y="340194"/>
                  </a:moveTo>
                  <a:lnTo>
                    <a:pt x="0" y="340194"/>
                  </a:lnTo>
                  <a:lnTo>
                    <a:pt x="0" y="0"/>
                  </a:lnTo>
                </a:path>
              </a:pathLst>
            </a:custGeom>
            <a:ln w="19050">
              <a:solidFill>
                <a:srgbClr val="FFFFFF"/>
              </a:solidFill>
            </a:ln>
          </p:spPr>
          <p:txBody>
            <a:bodyPr wrap="square" lIns="0" tIns="0" rIns="0" bIns="0" rtlCol="0"/>
            <a:lstStyle/>
            <a:p>
              <a:endParaRPr/>
            </a:p>
          </p:txBody>
        </p:sp>
        <p:pic>
          <p:nvPicPr>
            <p:cNvPr id="86" name="object 86"/>
            <p:cNvPicPr/>
            <p:nvPr/>
          </p:nvPicPr>
          <p:blipFill>
            <a:blip r:embed="rId25" cstate="print"/>
            <a:stretch>
              <a:fillRect/>
            </a:stretch>
          </p:blipFill>
          <p:spPr>
            <a:xfrm>
              <a:off x="9447276" y="4907280"/>
              <a:ext cx="320039" cy="251459"/>
            </a:xfrm>
            <a:prstGeom prst="rect">
              <a:avLst/>
            </a:prstGeom>
          </p:spPr>
        </p:pic>
        <p:sp>
          <p:nvSpPr>
            <p:cNvPr id="87" name="object 87"/>
            <p:cNvSpPr/>
            <p:nvPr/>
          </p:nvSpPr>
          <p:spPr>
            <a:xfrm>
              <a:off x="6564630" y="4074414"/>
              <a:ext cx="755650" cy="1270"/>
            </a:xfrm>
            <a:custGeom>
              <a:avLst/>
              <a:gdLst/>
              <a:ahLst/>
              <a:cxnLst/>
              <a:rect l="l" t="t" r="r" b="b"/>
              <a:pathLst>
                <a:path w="755650" h="1270">
                  <a:moveTo>
                    <a:pt x="0" y="0"/>
                  </a:moveTo>
                  <a:lnTo>
                    <a:pt x="755497" y="1257"/>
                  </a:lnTo>
                </a:path>
              </a:pathLst>
            </a:custGeom>
            <a:ln w="28575">
              <a:solidFill>
                <a:srgbClr val="000000"/>
              </a:solidFill>
            </a:ln>
          </p:spPr>
          <p:txBody>
            <a:bodyPr wrap="square" lIns="0" tIns="0" rIns="0" bIns="0" rtlCol="0"/>
            <a:lstStyle/>
            <a:p>
              <a:endParaRPr/>
            </a:p>
          </p:txBody>
        </p:sp>
        <p:sp>
          <p:nvSpPr>
            <p:cNvPr id="88" name="object 88"/>
            <p:cNvSpPr/>
            <p:nvPr/>
          </p:nvSpPr>
          <p:spPr>
            <a:xfrm>
              <a:off x="7234317" y="4025512"/>
              <a:ext cx="86360" cy="100330"/>
            </a:xfrm>
            <a:custGeom>
              <a:avLst/>
              <a:gdLst/>
              <a:ahLst/>
              <a:cxnLst/>
              <a:rect l="l" t="t" r="r" b="b"/>
              <a:pathLst>
                <a:path w="86359" h="100329">
                  <a:moveTo>
                    <a:pt x="165" y="0"/>
                  </a:moveTo>
                  <a:lnTo>
                    <a:pt x="85801" y="50152"/>
                  </a:lnTo>
                  <a:lnTo>
                    <a:pt x="0" y="100012"/>
                  </a:lnTo>
                </a:path>
              </a:pathLst>
            </a:custGeom>
            <a:ln w="28575">
              <a:solidFill>
                <a:srgbClr val="000000"/>
              </a:solidFill>
            </a:ln>
          </p:spPr>
          <p:txBody>
            <a:bodyPr wrap="square" lIns="0" tIns="0" rIns="0" bIns="0" rtlCol="0"/>
            <a:lstStyle/>
            <a:p>
              <a:endParaRPr/>
            </a:p>
          </p:txBody>
        </p:sp>
      </p:grpSp>
      <p:sp>
        <p:nvSpPr>
          <p:cNvPr id="89" name="object 89"/>
          <p:cNvSpPr txBox="1"/>
          <p:nvPr/>
        </p:nvSpPr>
        <p:spPr>
          <a:xfrm>
            <a:off x="6637619" y="4120057"/>
            <a:ext cx="303530" cy="208279"/>
          </a:xfrm>
          <a:prstGeom prst="rect">
            <a:avLst/>
          </a:prstGeom>
        </p:spPr>
        <p:txBody>
          <a:bodyPr vert="horz" wrap="square" lIns="0" tIns="12700" rIns="0" bIns="0" rtlCol="0">
            <a:spAutoFit/>
          </a:bodyPr>
          <a:lstStyle/>
          <a:p>
            <a:pPr marL="12700">
              <a:lnSpc>
                <a:spcPct val="100000"/>
              </a:lnSpc>
              <a:spcBef>
                <a:spcPts val="100"/>
              </a:spcBef>
            </a:pPr>
            <a:r>
              <a:rPr sz="1200" spc="-10" dirty="0">
                <a:latin typeface="Calibri"/>
                <a:cs typeface="Calibri"/>
              </a:rPr>
              <a:t>links</a:t>
            </a:r>
            <a:endParaRPr sz="1200">
              <a:latin typeface="Calibri"/>
              <a:cs typeface="Calibri"/>
            </a:endParaRPr>
          </a:p>
        </p:txBody>
      </p:sp>
      <p:grpSp>
        <p:nvGrpSpPr>
          <p:cNvPr id="90" name="object 90"/>
          <p:cNvGrpSpPr/>
          <p:nvPr/>
        </p:nvGrpSpPr>
        <p:grpSpPr>
          <a:xfrm>
            <a:off x="4306824" y="3003804"/>
            <a:ext cx="2319655" cy="2156460"/>
            <a:chOff x="4306824" y="3003804"/>
            <a:chExt cx="2319655" cy="2156460"/>
          </a:xfrm>
        </p:grpSpPr>
        <p:pic>
          <p:nvPicPr>
            <p:cNvPr id="91" name="object 91"/>
            <p:cNvPicPr/>
            <p:nvPr/>
          </p:nvPicPr>
          <p:blipFill>
            <a:blip r:embed="rId26" cstate="print"/>
            <a:stretch>
              <a:fillRect/>
            </a:stretch>
          </p:blipFill>
          <p:spPr>
            <a:xfrm>
              <a:off x="4306824" y="3003804"/>
              <a:ext cx="2319527" cy="2156459"/>
            </a:xfrm>
            <a:prstGeom prst="rect">
              <a:avLst/>
            </a:prstGeom>
          </p:spPr>
        </p:pic>
        <p:sp>
          <p:nvSpPr>
            <p:cNvPr id="92" name="object 92"/>
            <p:cNvSpPr/>
            <p:nvPr/>
          </p:nvSpPr>
          <p:spPr>
            <a:xfrm>
              <a:off x="4332732" y="3029708"/>
              <a:ext cx="2212975" cy="2049780"/>
            </a:xfrm>
            <a:custGeom>
              <a:avLst/>
              <a:gdLst/>
              <a:ahLst/>
              <a:cxnLst/>
              <a:rect l="l" t="t" r="r" b="b"/>
              <a:pathLst>
                <a:path w="2212975" h="2049779">
                  <a:moveTo>
                    <a:pt x="2121649" y="0"/>
                  </a:moveTo>
                  <a:lnTo>
                    <a:pt x="91198" y="0"/>
                  </a:lnTo>
                  <a:lnTo>
                    <a:pt x="55699" y="7166"/>
                  </a:lnTo>
                  <a:lnTo>
                    <a:pt x="26711" y="26711"/>
                  </a:lnTo>
                  <a:lnTo>
                    <a:pt x="7166" y="55699"/>
                  </a:lnTo>
                  <a:lnTo>
                    <a:pt x="0" y="91198"/>
                  </a:lnTo>
                  <a:lnTo>
                    <a:pt x="0" y="1958593"/>
                  </a:lnTo>
                  <a:lnTo>
                    <a:pt x="7166" y="1994085"/>
                  </a:lnTo>
                  <a:lnTo>
                    <a:pt x="26711" y="2023070"/>
                  </a:lnTo>
                  <a:lnTo>
                    <a:pt x="55699" y="2042613"/>
                  </a:lnTo>
                  <a:lnTo>
                    <a:pt x="91198" y="2049779"/>
                  </a:lnTo>
                  <a:lnTo>
                    <a:pt x="2121649" y="2049779"/>
                  </a:lnTo>
                  <a:lnTo>
                    <a:pt x="2157148" y="2042613"/>
                  </a:lnTo>
                  <a:lnTo>
                    <a:pt x="2186136" y="2023070"/>
                  </a:lnTo>
                  <a:lnTo>
                    <a:pt x="2205681" y="1994085"/>
                  </a:lnTo>
                  <a:lnTo>
                    <a:pt x="2212848" y="1958593"/>
                  </a:lnTo>
                  <a:lnTo>
                    <a:pt x="2212848" y="91198"/>
                  </a:lnTo>
                  <a:lnTo>
                    <a:pt x="2205681" y="55699"/>
                  </a:lnTo>
                  <a:lnTo>
                    <a:pt x="2186136" y="26711"/>
                  </a:lnTo>
                  <a:lnTo>
                    <a:pt x="2157148" y="7166"/>
                  </a:lnTo>
                  <a:lnTo>
                    <a:pt x="2121649" y="0"/>
                  </a:lnTo>
                  <a:close/>
                </a:path>
              </a:pathLst>
            </a:custGeom>
            <a:solidFill>
              <a:srgbClr val="538235"/>
            </a:solidFill>
          </p:spPr>
          <p:txBody>
            <a:bodyPr wrap="square" lIns="0" tIns="0" rIns="0" bIns="0" rtlCol="0"/>
            <a:lstStyle/>
            <a:p>
              <a:endParaRPr/>
            </a:p>
          </p:txBody>
        </p:sp>
        <p:pic>
          <p:nvPicPr>
            <p:cNvPr id="93" name="object 93"/>
            <p:cNvPicPr/>
            <p:nvPr/>
          </p:nvPicPr>
          <p:blipFill>
            <a:blip r:embed="rId27" cstate="print"/>
            <a:stretch>
              <a:fillRect/>
            </a:stretch>
          </p:blipFill>
          <p:spPr>
            <a:xfrm>
              <a:off x="4581143" y="3698748"/>
              <a:ext cx="1770887" cy="269747"/>
            </a:xfrm>
            <a:prstGeom prst="rect">
              <a:avLst/>
            </a:prstGeom>
          </p:spPr>
        </p:pic>
        <p:pic>
          <p:nvPicPr>
            <p:cNvPr id="94" name="object 94"/>
            <p:cNvPicPr/>
            <p:nvPr/>
          </p:nvPicPr>
          <p:blipFill>
            <a:blip r:embed="rId28" cstate="print"/>
            <a:stretch>
              <a:fillRect/>
            </a:stretch>
          </p:blipFill>
          <p:spPr>
            <a:xfrm>
              <a:off x="4780788" y="3659123"/>
              <a:ext cx="1371599" cy="390143"/>
            </a:xfrm>
            <a:prstGeom prst="rect">
              <a:avLst/>
            </a:prstGeom>
          </p:spPr>
        </p:pic>
        <p:sp>
          <p:nvSpPr>
            <p:cNvPr id="95" name="object 95"/>
            <p:cNvSpPr/>
            <p:nvPr/>
          </p:nvSpPr>
          <p:spPr>
            <a:xfrm>
              <a:off x="4607052" y="3724652"/>
              <a:ext cx="1664335" cy="163195"/>
            </a:xfrm>
            <a:custGeom>
              <a:avLst/>
              <a:gdLst/>
              <a:ahLst/>
              <a:cxnLst/>
              <a:rect l="l" t="t" r="r" b="b"/>
              <a:pathLst>
                <a:path w="1664335" h="163195">
                  <a:moveTo>
                    <a:pt x="1659064" y="0"/>
                  </a:moveTo>
                  <a:lnTo>
                    <a:pt x="5143" y="0"/>
                  </a:lnTo>
                  <a:lnTo>
                    <a:pt x="0" y="5143"/>
                  </a:lnTo>
                  <a:lnTo>
                    <a:pt x="0" y="11493"/>
                  </a:lnTo>
                  <a:lnTo>
                    <a:pt x="0" y="157924"/>
                  </a:lnTo>
                  <a:lnTo>
                    <a:pt x="5143" y="163068"/>
                  </a:lnTo>
                  <a:lnTo>
                    <a:pt x="1659064" y="163068"/>
                  </a:lnTo>
                  <a:lnTo>
                    <a:pt x="1664208" y="157924"/>
                  </a:lnTo>
                  <a:lnTo>
                    <a:pt x="1664208" y="5143"/>
                  </a:lnTo>
                  <a:lnTo>
                    <a:pt x="1659064" y="0"/>
                  </a:lnTo>
                  <a:close/>
                </a:path>
              </a:pathLst>
            </a:custGeom>
            <a:solidFill>
              <a:srgbClr val="FFFFFF"/>
            </a:solidFill>
          </p:spPr>
          <p:txBody>
            <a:bodyPr wrap="square" lIns="0" tIns="0" rIns="0" bIns="0" rtlCol="0"/>
            <a:lstStyle/>
            <a:p>
              <a:endParaRPr/>
            </a:p>
          </p:txBody>
        </p:sp>
      </p:grpSp>
      <p:sp>
        <p:nvSpPr>
          <p:cNvPr id="96" name="object 96"/>
          <p:cNvSpPr txBox="1"/>
          <p:nvPr/>
        </p:nvSpPr>
        <p:spPr>
          <a:xfrm>
            <a:off x="4607052" y="3704442"/>
            <a:ext cx="1664335" cy="186690"/>
          </a:xfrm>
          <a:prstGeom prst="rect">
            <a:avLst/>
          </a:prstGeom>
        </p:spPr>
        <p:txBody>
          <a:bodyPr vert="horz" wrap="square" lIns="0" tIns="13335" rIns="0" bIns="0" rtlCol="0">
            <a:spAutoFit/>
          </a:bodyPr>
          <a:lstStyle/>
          <a:p>
            <a:pPr marL="280035">
              <a:lnSpc>
                <a:spcPct val="100000"/>
              </a:lnSpc>
              <a:spcBef>
                <a:spcPts val="105"/>
              </a:spcBef>
            </a:pPr>
            <a:r>
              <a:rPr sz="1050" dirty="0">
                <a:solidFill>
                  <a:srgbClr val="385622"/>
                </a:solidFill>
                <a:latin typeface="Calibri"/>
                <a:cs typeface="Calibri"/>
              </a:rPr>
              <a:t>Product</a:t>
            </a:r>
            <a:r>
              <a:rPr sz="1050" spc="-35" dirty="0">
                <a:solidFill>
                  <a:srgbClr val="385622"/>
                </a:solidFill>
                <a:latin typeface="Calibri"/>
                <a:cs typeface="Calibri"/>
              </a:rPr>
              <a:t> </a:t>
            </a:r>
            <a:r>
              <a:rPr sz="1050" spc="-10" dirty="0">
                <a:solidFill>
                  <a:srgbClr val="385622"/>
                </a:solidFill>
                <a:latin typeface="Calibri"/>
                <a:cs typeface="Calibri"/>
              </a:rPr>
              <a:t>Information</a:t>
            </a:r>
            <a:endParaRPr sz="1050">
              <a:latin typeface="Calibri"/>
              <a:cs typeface="Calibri"/>
            </a:endParaRPr>
          </a:p>
        </p:txBody>
      </p:sp>
      <p:grpSp>
        <p:nvGrpSpPr>
          <p:cNvPr id="97" name="object 97"/>
          <p:cNvGrpSpPr/>
          <p:nvPr/>
        </p:nvGrpSpPr>
        <p:grpSpPr>
          <a:xfrm>
            <a:off x="4821935" y="3863340"/>
            <a:ext cx="1530350" cy="388620"/>
            <a:chOff x="4821935" y="3863340"/>
            <a:chExt cx="1530350" cy="388620"/>
          </a:xfrm>
        </p:grpSpPr>
        <p:pic>
          <p:nvPicPr>
            <p:cNvPr id="98" name="object 98"/>
            <p:cNvPicPr/>
            <p:nvPr/>
          </p:nvPicPr>
          <p:blipFill>
            <a:blip r:embed="rId29" cstate="print"/>
            <a:stretch>
              <a:fillRect/>
            </a:stretch>
          </p:blipFill>
          <p:spPr>
            <a:xfrm>
              <a:off x="4821935" y="3902964"/>
              <a:ext cx="1530095" cy="269747"/>
            </a:xfrm>
            <a:prstGeom prst="rect">
              <a:avLst/>
            </a:prstGeom>
          </p:spPr>
        </p:pic>
        <p:pic>
          <p:nvPicPr>
            <p:cNvPr id="99" name="object 99"/>
            <p:cNvPicPr/>
            <p:nvPr/>
          </p:nvPicPr>
          <p:blipFill>
            <a:blip r:embed="rId30" cstate="print"/>
            <a:stretch>
              <a:fillRect/>
            </a:stretch>
          </p:blipFill>
          <p:spPr>
            <a:xfrm>
              <a:off x="4989575" y="3863340"/>
              <a:ext cx="1191767" cy="388619"/>
            </a:xfrm>
            <a:prstGeom prst="rect">
              <a:avLst/>
            </a:prstGeom>
          </p:spPr>
        </p:pic>
        <p:sp>
          <p:nvSpPr>
            <p:cNvPr id="100" name="object 100"/>
            <p:cNvSpPr/>
            <p:nvPr/>
          </p:nvSpPr>
          <p:spPr>
            <a:xfrm>
              <a:off x="4847843" y="3928868"/>
              <a:ext cx="1423670" cy="163195"/>
            </a:xfrm>
            <a:custGeom>
              <a:avLst/>
              <a:gdLst/>
              <a:ahLst/>
              <a:cxnLst/>
              <a:rect l="l" t="t" r="r" b="b"/>
              <a:pathLst>
                <a:path w="1423670" h="163195">
                  <a:moveTo>
                    <a:pt x="1418272" y="0"/>
                  </a:moveTo>
                  <a:lnTo>
                    <a:pt x="5143" y="0"/>
                  </a:lnTo>
                  <a:lnTo>
                    <a:pt x="0" y="5143"/>
                  </a:lnTo>
                  <a:lnTo>
                    <a:pt x="0" y="11493"/>
                  </a:lnTo>
                  <a:lnTo>
                    <a:pt x="0" y="157924"/>
                  </a:lnTo>
                  <a:lnTo>
                    <a:pt x="5143" y="163068"/>
                  </a:lnTo>
                  <a:lnTo>
                    <a:pt x="1418272" y="163068"/>
                  </a:lnTo>
                  <a:lnTo>
                    <a:pt x="1423416" y="157924"/>
                  </a:lnTo>
                  <a:lnTo>
                    <a:pt x="1423416" y="5143"/>
                  </a:lnTo>
                  <a:lnTo>
                    <a:pt x="1418272" y="0"/>
                  </a:lnTo>
                  <a:close/>
                </a:path>
              </a:pathLst>
            </a:custGeom>
            <a:solidFill>
              <a:srgbClr val="FFFFFF"/>
            </a:solidFill>
          </p:spPr>
          <p:txBody>
            <a:bodyPr wrap="square" lIns="0" tIns="0" rIns="0" bIns="0" rtlCol="0"/>
            <a:lstStyle/>
            <a:p>
              <a:endParaRPr/>
            </a:p>
          </p:txBody>
        </p:sp>
      </p:grpSp>
      <p:sp>
        <p:nvSpPr>
          <p:cNvPr id="101" name="object 101"/>
          <p:cNvSpPr txBox="1"/>
          <p:nvPr/>
        </p:nvSpPr>
        <p:spPr>
          <a:xfrm>
            <a:off x="5084404" y="3908046"/>
            <a:ext cx="949960" cy="186690"/>
          </a:xfrm>
          <a:prstGeom prst="rect">
            <a:avLst/>
          </a:prstGeom>
        </p:spPr>
        <p:txBody>
          <a:bodyPr vert="horz" wrap="square" lIns="0" tIns="13335" rIns="0" bIns="0" rtlCol="0">
            <a:spAutoFit/>
          </a:bodyPr>
          <a:lstStyle/>
          <a:p>
            <a:pPr marL="12700">
              <a:lnSpc>
                <a:spcPct val="100000"/>
              </a:lnSpc>
              <a:spcBef>
                <a:spcPts val="105"/>
              </a:spcBef>
            </a:pPr>
            <a:r>
              <a:rPr sz="1050" dirty="0">
                <a:solidFill>
                  <a:srgbClr val="385622"/>
                </a:solidFill>
                <a:latin typeface="Calibri"/>
                <a:cs typeface="Calibri"/>
              </a:rPr>
              <a:t>Provenance</a:t>
            </a:r>
            <a:r>
              <a:rPr sz="1050" spc="-45" dirty="0">
                <a:solidFill>
                  <a:srgbClr val="385622"/>
                </a:solidFill>
                <a:latin typeface="Calibri"/>
                <a:cs typeface="Calibri"/>
              </a:rPr>
              <a:t> </a:t>
            </a:r>
            <a:r>
              <a:rPr sz="1050" spc="-20" dirty="0">
                <a:solidFill>
                  <a:srgbClr val="385622"/>
                </a:solidFill>
                <a:latin typeface="Calibri"/>
                <a:cs typeface="Calibri"/>
              </a:rPr>
              <a:t>Data</a:t>
            </a:r>
            <a:endParaRPr sz="1050">
              <a:latin typeface="Calibri"/>
              <a:cs typeface="Calibri"/>
            </a:endParaRPr>
          </a:p>
        </p:txBody>
      </p:sp>
      <p:grpSp>
        <p:nvGrpSpPr>
          <p:cNvPr id="102" name="object 102"/>
          <p:cNvGrpSpPr/>
          <p:nvPr/>
        </p:nvGrpSpPr>
        <p:grpSpPr>
          <a:xfrm>
            <a:off x="4590288" y="4546092"/>
            <a:ext cx="1771014" cy="388620"/>
            <a:chOff x="4590288" y="4546092"/>
            <a:chExt cx="1771014" cy="388620"/>
          </a:xfrm>
        </p:grpSpPr>
        <p:pic>
          <p:nvPicPr>
            <p:cNvPr id="103" name="object 103"/>
            <p:cNvPicPr/>
            <p:nvPr/>
          </p:nvPicPr>
          <p:blipFill>
            <a:blip r:embed="rId31" cstate="print"/>
            <a:stretch>
              <a:fillRect/>
            </a:stretch>
          </p:blipFill>
          <p:spPr>
            <a:xfrm>
              <a:off x="4590288" y="4584192"/>
              <a:ext cx="1770887" cy="271271"/>
            </a:xfrm>
            <a:prstGeom prst="rect">
              <a:avLst/>
            </a:prstGeom>
          </p:spPr>
        </p:pic>
        <p:pic>
          <p:nvPicPr>
            <p:cNvPr id="104" name="object 104"/>
            <p:cNvPicPr/>
            <p:nvPr/>
          </p:nvPicPr>
          <p:blipFill>
            <a:blip r:embed="rId32" cstate="print"/>
            <a:stretch>
              <a:fillRect/>
            </a:stretch>
          </p:blipFill>
          <p:spPr>
            <a:xfrm>
              <a:off x="4893564" y="4546092"/>
              <a:ext cx="1162811" cy="388619"/>
            </a:xfrm>
            <a:prstGeom prst="rect">
              <a:avLst/>
            </a:prstGeom>
          </p:spPr>
        </p:pic>
        <p:sp>
          <p:nvSpPr>
            <p:cNvPr id="105" name="object 105"/>
            <p:cNvSpPr/>
            <p:nvPr/>
          </p:nvSpPr>
          <p:spPr>
            <a:xfrm>
              <a:off x="4616196" y="4610101"/>
              <a:ext cx="1664335" cy="165100"/>
            </a:xfrm>
            <a:custGeom>
              <a:avLst/>
              <a:gdLst/>
              <a:ahLst/>
              <a:cxnLst/>
              <a:rect l="l" t="t" r="r" b="b"/>
              <a:pathLst>
                <a:path w="1664335" h="165100">
                  <a:moveTo>
                    <a:pt x="1659013" y="0"/>
                  </a:moveTo>
                  <a:lnTo>
                    <a:pt x="5194" y="0"/>
                  </a:lnTo>
                  <a:lnTo>
                    <a:pt x="0" y="5194"/>
                  </a:lnTo>
                  <a:lnTo>
                    <a:pt x="0" y="11595"/>
                  </a:lnTo>
                  <a:lnTo>
                    <a:pt x="0" y="159397"/>
                  </a:lnTo>
                  <a:lnTo>
                    <a:pt x="5194" y="164592"/>
                  </a:lnTo>
                  <a:lnTo>
                    <a:pt x="1659013" y="164592"/>
                  </a:lnTo>
                  <a:lnTo>
                    <a:pt x="1664208" y="159397"/>
                  </a:lnTo>
                  <a:lnTo>
                    <a:pt x="1664208" y="5194"/>
                  </a:lnTo>
                  <a:lnTo>
                    <a:pt x="1659013" y="0"/>
                  </a:lnTo>
                  <a:close/>
                </a:path>
              </a:pathLst>
            </a:custGeom>
            <a:solidFill>
              <a:srgbClr val="FFFFFF"/>
            </a:solidFill>
          </p:spPr>
          <p:txBody>
            <a:bodyPr wrap="square" lIns="0" tIns="0" rIns="0" bIns="0" rtlCol="0"/>
            <a:lstStyle/>
            <a:p>
              <a:endParaRPr/>
            </a:p>
          </p:txBody>
        </p:sp>
      </p:grpSp>
      <p:sp>
        <p:nvSpPr>
          <p:cNvPr id="106" name="object 106"/>
          <p:cNvSpPr txBox="1"/>
          <p:nvPr/>
        </p:nvSpPr>
        <p:spPr>
          <a:xfrm>
            <a:off x="4987512" y="4590522"/>
            <a:ext cx="920750" cy="186690"/>
          </a:xfrm>
          <a:prstGeom prst="rect">
            <a:avLst/>
          </a:prstGeom>
        </p:spPr>
        <p:txBody>
          <a:bodyPr vert="horz" wrap="square" lIns="0" tIns="13335" rIns="0" bIns="0" rtlCol="0">
            <a:spAutoFit/>
          </a:bodyPr>
          <a:lstStyle/>
          <a:p>
            <a:pPr marL="12700">
              <a:lnSpc>
                <a:spcPct val="100000"/>
              </a:lnSpc>
              <a:spcBef>
                <a:spcPts val="105"/>
              </a:spcBef>
            </a:pPr>
            <a:r>
              <a:rPr sz="1050" dirty="0">
                <a:solidFill>
                  <a:srgbClr val="385622"/>
                </a:solidFill>
                <a:latin typeface="Calibri"/>
                <a:cs typeface="Calibri"/>
              </a:rPr>
              <a:t>Item/Batch</a:t>
            </a:r>
            <a:r>
              <a:rPr sz="1050" spc="-50" dirty="0">
                <a:solidFill>
                  <a:srgbClr val="385622"/>
                </a:solidFill>
                <a:latin typeface="Calibri"/>
                <a:cs typeface="Calibri"/>
              </a:rPr>
              <a:t> </a:t>
            </a:r>
            <a:r>
              <a:rPr sz="1050" spc="-20" dirty="0">
                <a:solidFill>
                  <a:srgbClr val="385622"/>
                </a:solidFill>
                <a:latin typeface="Calibri"/>
                <a:cs typeface="Calibri"/>
              </a:rPr>
              <a:t>Data</a:t>
            </a:r>
            <a:endParaRPr sz="1050">
              <a:latin typeface="Calibri"/>
              <a:cs typeface="Calibri"/>
            </a:endParaRPr>
          </a:p>
        </p:txBody>
      </p:sp>
      <p:grpSp>
        <p:nvGrpSpPr>
          <p:cNvPr id="107" name="object 107"/>
          <p:cNvGrpSpPr/>
          <p:nvPr/>
        </p:nvGrpSpPr>
        <p:grpSpPr>
          <a:xfrm>
            <a:off x="4829555" y="3221735"/>
            <a:ext cx="1522730" cy="388620"/>
            <a:chOff x="4829555" y="3221735"/>
            <a:chExt cx="1522730" cy="388620"/>
          </a:xfrm>
        </p:grpSpPr>
        <p:pic>
          <p:nvPicPr>
            <p:cNvPr id="108" name="object 108"/>
            <p:cNvPicPr/>
            <p:nvPr/>
          </p:nvPicPr>
          <p:blipFill>
            <a:blip r:embed="rId33" cstate="print"/>
            <a:stretch>
              <a:fillRect/>
            </a:stretch>
          </p:blipFill>
          <p:spPr>
            <a:xfrm>
              <a:off x="4829555" y="3261359"/>
              <a:ext cx="1522475" cy="269747"/>
            </a:xfrm>
            <a:prstGeom prst="rect">
              <a:avLst/>
            </a:prstGeom>
          </p:spPr>
        </p:pic>
        <p:pic>
          <p:nvPicPr>
            <p:cNvPr id="109" name="object 109"/>
            <p:cNvPicPr/>
            <p:nvPr/>
          </p:nvPicPr>
          <p:blipFill>
            <a:blip r:embed="rId34" cstate="print"/>
            <a:stretch>
              <a:fillRect/>
            </a:stretch>
          </p:blipFill>
          <p:spPr>
            <a:xfrm>
              <a:off x="5108447" y="3221735"/>
              <a:ext cx="961643" cy="388619"/>
            </a:xfrm>
            <a:prstGeom prst="rect">
              <a:avLst/>
            </a:prstGeom>
          </p:spPr>
        </p:pic>
      </p:grpSp>
      <p:sp>
        <p:nvSpPr>
          <p:cNvPr id="110" name="object 110"/>
          <p:cNvSpPr txBox="1"/>
          <p:nvPr/>
        </p:nvSpPr>
        <p:spPr>
          <a:xfrm>
            <a:off x="4855464" y="3287265"/>
            <a:ext cx="1416050" cy="163195"/>
          </a:xfrm>
          <a:prstGeom prst="rect">
            <a:avLst/>
          </a:prstGeom>
          <a:solidFill>
            <a:srgbClr val="FFFFFF"/>
          </a:solidFill>
        </p:spPr>
        <p:txBody>
          <a:bodyPr vert="horz" wrap="square" lIns="0" tIns="0" rIns="0" bIns="0" rtlCol="0">
            <a:spAutoFit/>
          </a:bodyPr>
          <a:lstStyle/>
          <a:p>
            <a:pPr marL="360045">
              <a:lnSpc>
                <a:spcPts val="1205"/>
              </a:lnSpc>
            </a:pPr>
            <a:r>
              <a:rPr sz="1050" spc="-10" dirty="0">
                <a:solidFill>
                  <a:srgbClr val="385622"/>
                </a:solidFill>
                <a:latin typeface="Calibri"/>
                <a:cs typeface="Calibri"/>
              </a:rPr>
              <a:t>Organisation</a:t>
            </a:r>
            <a:endParaRPr sz="1050">
              <a:latin typeface="Calibri"/>
              <a:cs typeface="Calibri"/>
            </a:endParaRPr>
          </a:p>
        </p:txBody>
      </p:sp>
      <p:grpSp>
        <p:nvGrpSpPr>
          <p:cNvPr id="111" name="object 111"/>
          <p:cNvGrpSpPr/>
          <p:nvPr/>
        </p:nvGrpSpPr>
        <p:grpSpPr>
          <a:xfrm>
            <a:off x="4829555" y="3439667"/>
            <a:ext cx="1522730" cy="388620"/>
            <a:chOff x="4829555" y="3439667"/>
            <a:chExt cx="1522730" cy="388620"/>
          </a:xfrm>
        </p:grpSpPr>
        <p:pic>
          <p:nvPicPr>
            <p:cNvPr id="112" name="object 112"/>
            <p:cNvPicPr/>
            <p:nvPr/>
          </p:nvPicPr>
          <p:blipFill>
            <a:blip r:embed="rId33" cstate="print"/>
            <a:stretch>
              <a:fillRect/>
            </a:stretch>
          </p:blipFill>
          <p:spPr>
            <a:xfrm>
              <a:off x="4829555" y="3479292"/>
              <a:ext cx="1522475" cy="269747"/>
            </a:xfrm>
            <a:prstGeom prst="rect">
              <a:avLst/>
            </a:prstGeom>
          </p:spPr>
        </p:pic>
        <p:pic>
          <p:nvPicPr>
            <p:cNvPr id="113" name="object 113"/>
            <p:cNvPicPr/>
            <p:nvPr/>
          </p:nvPicPr>
          <p:blipFill>
            <a:blip r:embed="rId35" cstate="print"/>
            <a:stretch>
              <a:fillRect/>
            </a:stretch>
          </p:blipFill>
          <p:spPr>
            <a:xfrm>
              <a:off x="5123687" y="3439667"/>
              <a:ext cx="931163" cy="388619"/>
            </a:xfrm>
            <a:prstGeom prst="rect">
              <a:avLst/>
            </a:prstGeom>
          </p:spPr>
        </p:pic>
      </p:grpSp>
      <p:sp>
        <p:nvSpPr>
          <p:cNvPr id="114" name="object 114"/>
          <p:cNvSpPr txBox="1"/>
          <p:nvPr/>
        </p:nvSpPr>
        <p:spPr>
          <a:xfrm>
            <a:off x="4855464" y="3505197"/>
            <a:ext cx="1416050" cy="163195"/>
          </a:xfrm>
          <a:prstGeom prst="rect">
            <a:avLst/>
          </a:prstGeom>
          <a:solidFill>
            <a:srgbClr val="FFFFFF"/>
          </a:solidFill>
        </p:spPr>
        <p:txBody>
          <a:bodyPr vert="horz" wrap="square" lIns="0" tIns="0" rIns="0" bIns="0" rtlCol="0">
            <a:spAutoFit/>
          </a:bodyPr>
          <a:lstStyle/>
          <a:p>
            <a:pPr marL="375285">
              <a:lnSpc>
                <a:spcPts val="1205"/>
              </a:lnSpc>
            </a:pPr>
            <a:r>
              <a:rPr sz="1050" dirty="0">
                <a:solidFill>
                  <a:srgbClr val="385622"/>
                </a:solidFill>
                <a:latin typeface="Calibri"/>
                <a:cs typeface="Calibri"/>
              </a:rPr>
              <a:t>Facility</a:t>
            </a:r>
            <a:r>
              <a:rPr sz="1050" spc="-40" dirty="0">
                <a:solidFill>
                  <a:srgbClr val="385622"/>
                </a:solidFill>
                <a:latin typeface="Calibri"/>
                <a:cs typeface="Calibri"/>
              </a:rPr>
              <a:t> </a:t>
            </a:r>
            <a:r>
              <a:rPr sz="1050" spc="-20" dirty="0">
                <a:solidFill>
                  <a:srgbClr val="385622"/>
                </a:solidFill>
                <a:latin typeface="Calibri"/>
                <a:cs typeface="Calibri"/>
              </a:rPr>
              <a:t>Data</a:t>
            </a:r>
            <a:endParaRPr sz="1050">
              <a:latin typeface="Calibri"/>
              <a:cs typeface="Calibri"/>
            </a:endParaRPr>
          </a:p>
        </p:txBody>
      </p:sp>
      <p:sp>
        <p:nvSpPr>
          <p:cNvPr id="115" name="object 115"/>
          <p:cNvSpPr txBox="1"/>
          <p:nvPr/>
        </p:nvSpPr>
        <p:spPr>
          <a:xfrm>
            <a:off x="4644600" y="3063549"/>
            <a:ext cx="1548765" cy="208279"/>
          </a:xfrm>
          <a:prstGeom prst="rect">
            <a:avLst/>
          </a:prstGeom>
        </p:spPr>
        <p:txBody>
          <a:bodyPr vert="horz" wrap="square" lIns="0" tIns="12700" rIns="0" bIns="0" rtlCol="0">
            <a:spAutoFit/>
          </a:bodyPr>
          <a:lstStyle/>
          <a:p>
            <a:pPr marL="12700">
              <a:lnSpc>
                <a:spcPct val="100000"/>
              </a:lnSpc>
              <a:spcBef>
                <a:spcPts val="100"/>
              </a:spcBef>
            </a:pPr>
            <a:r>
              <a:rPr sz="1200" b="1" dirty="0">
                <a:solidFill>
                  <a:srgbClr val="FFFFFF"/>
                </a:solidFill>
                <a:latin typeface="Calibri"/>
                <a:cs typeface="Calibri"/>
              </a:rPr>
              <a:t>Digital</a:t>
            </a:r>
            <a:r>
              <a:rPr sz="1200" b="1" spc="-30" dirty="0">
                <a:solidFill>
                  <a:srgbClr val="FFFFFF"/>
                </a:solidFill>
                <a:latin typeface="Calibri"/>
                <a:cs typeface="Calibri"/>
              </a:rPr>
              <a:t> </a:t>
            </a:r>
            <a:r>
              <a:rPr sz="1200" b="1" dirty="0">
                <a:solidFill>
                  <a:srgbClr val="FFFFFF"/>
                </a:solidFill>
                <a:latin typeface="Calibri"/>
                <a:cs typeface="Calibri"/>
              </a:rPr>
              <a:t>Product</a:t>
            </a:r>
            <a:r>
              <a:rPr sz="1200" b="1" spc="-50" dirty="0">
                <a:solidFill>
                  <a:srgbClr val="FFFFFF"/>
                </a:solidFill>
                <a:latin typeface="Calibri"/>
                <a:cs typeface="Calibri"/>
              </a:rPr>
              <a:t> </a:t>
            </a:r>
            <a:r>
              <a:rPr sz="1200" b="1" spc="-10" dirty="0">
                <a:solidFill>
                  <a:srgbClr val="FFFFFF"/>
                </a:solidFill>
                <a:latin typeface="Calibri"/>
                <a:cs typeface="Calibri"/>
              </a:rPr>
              <a:t>Passport</a:t>
            </a:r>
            <a:endParaRPr sz="1200">
              <a:latin typeface="Calibri"/>
              <a:cs typeface="Calibri"/>
            </a:endParaRPr>
          </a:p>
        </p:txBody>
      </p:sp>
      <p:grpSp>
        <p:nvGrpSpPr>
          <p:cNvPr id="116" name="object 116"/>
          <p:cNvGrpSpPr/>
          <p:nvPr/>
        </p:nvGrpSpPr>
        <p:grpSpPr>
          <a:xfrm>
            <a:off x="4409898" y="3359277"/>
            <a:ext cx="2000250" cy="1779905"/>
            <a:chOff x="4409898" y="3359277"/>
            <a:chExt cx="2000250" cy="1779905"/>
          </a:xfrm>
        </p:grpSpPr>
        <p:sp>
          <p:nvSpPr>
            <p:cNvPr id="117" name="object 117"/>
            <p:cNvSpPr/>
            <p:nvPr/>
          </p:nvSpPr>
          <p:spPr>
            <a:xfrm>
              <a:off x="4716018" y="3368802"/>
              <a:ext cx="140970" cy="356235"/>
            </a:xfrm>
            <a:custGeom>
              <a:avLst/>
              <a:gdLst/>
              <a:ahLst/>
              <a:cxnLst/>
              <a:rect l="l" t="t" r="r" b="b"/>
              <a:pathLst>
                <a:path w="140970" h="356235">
                  <a:moveTo>
                    <a:pt x="140436" y="0"/>
                  </a:moveTo>
                  <a:lnTo>
                    <a:pt x="0" y="0"/>
                  </a:lnTo>
                  <a:lnTo>
                    <a:pt x="0" y="356196"/>
                  </a:lnTo>
                </a:path>
              </a:pathLst>
            </a:custGeom>
            <a:ln w="19050">
              <a:solidFill>
                <a:srgbClr val="FFFFFF"/>
              </a:solidFill>
            </a:ln>
          </p:spPr>
          <p:txBody>
            <a:bodyPr wrap="square" lIns="0" tIns="0" rIns="0" bIns="0" rtlCol="0"/>
            <a:lstStyle/>
            <a:p>
              <a:endParaRPr/>
            </a:p>
          </p:txBody>
        </p:sp>
        <p:sp>
          <p:nvSpPr>
            <p:cNvPr id="118" name="object 118"/>
            <p:cNvSpPr/>
            <p:nvPr/>
          </p:nvSpPr>
          <p:spPr>
            <a:xfrm>
              <a:off x="4716018" y="3586734"/>
              <a:ext cx="140970" cy="163830"/>
            </a:xfrm>
            <a:custGeom>
              <a:avLst/>
              <a:gdLst/>
              <a:ahLst/>
              <a:cxnLst/>
              <a:rect l="l" t="t" r="r" b="b"/>
              <a:pathLst>
                <a:path w="140970" h="163829">
                  <a:moveTo>
                    <a:pt x="140436" y="0"/>
                  </a:moveTo>
                  <a:lnTo>
                    <a:pt x="0" y="0"/>
                  </a:lnTo>
                  <a:lnTo>
                    <a:pt x="0" y="163360"/>
                  </a:lnTo>
                </a:path>
              </a:pathLst>
            </a:custGeom>
            <a:ln w="19050">
              <a:solidFill>
                <a:srgbClr val="FFFFFF"/>
              </a:solidFill>
            </a:ln>
          </p:spPr>
          <p:txBody>
            <a:bodyPr wrap="square" lIns="0" tIns="0" rIns="0" bIns="0" rtlCol="0"/>
            <a:lstStyle/>
            <a:p>
              <a:endParaRPr/>
            </a:p>
          </p:txBody>
        </p:sp>
        <p:sp>
          <p:nvSpPr>
            <p:cNvPr id="119" name="object 119"/>
            <p:cNvSpPr/>
            <p:nvPr/>
          </p:nvSpPr>
          <p:spPr>
            <a:xfrm>
              <a:off x="4705348" y="3848863"/>
              <a:ext cx="144145" cy="162560"/>
            </a:xfrm>
            <a:custGeom>
              <a:avLst/>
              <a:gdLst/>
              <a:ahLst/>
              <a:cxnLst/>
              <a:rect l="l" t="t" r="r" b="b"/>
              <a:pathLst>
                <a:path w="144145" h="162560">
                  <a:moveTo>
                    <a:pt x="143713" y="162356"/>
                  </a:moveTo>
                  <a:lnTo>
                    <a:pt x="0" y="162356"/>
                  </a:lnTo>
                  <a:lnTo>
                    <a:pt x="0" y="0"/>
                  </a:lnTo>
                </a:path>
              </a:pathLst>
            </a:custGeom>
            <a:ln w="19050">
              <a:solidFill>
                <a:srgbClr val="FFFFFF"/>
              </a:solidFill>
            </a:ln>
          </p:spPr>
          <p:txBody>
            <a:bodyPr wrap="square" lIns="0" tIns="0" rIns="0" bIns="0" rtlCol="0"/>
            <a:lstStyle/>
            <a:p>
              <a:endParaRPr/>
            </a:p>
          </p:txBody>
        </p:sp>
        <p:sp>
          <p:nvSpPr>
            <p:cNvPr id="120" name="object 120"/>
            <p:cNvSpPr/>
            <p:nvPr/>
          </p:nvSpPr>
          <p:spPr>
            <a:xfrm>
              <a:off x="4419423" y="3807716"/>
              <a:ext cx="197485" cy="886460"/>
            </a:xfrm>
            <a:custGeom>
              <a:avLst/>
              <a:gdLst/>
              <a:ahLst/>
              <a:cxnLst/>
              <a:rect l="l" t="t" r="r" b="b"/>
              <a:pathLst>
                <a:path w="197485" h="886460">
                  <a:moveTo>
                    <a:pt x="197256" y="886079"/>
                  </a:moveTo>
                  <a:lnTo>
                    <a:pt x="0" y="886079"/>
                  </a:lnTo>
                  <a:lnTo>
                    <a:pt x="0" y="0"/>
                  </a:lnTo>
                  <a:lnTo>
                    <a:pt x="188391" y="0"/>
                  </a:lnTo>
                </a:path>
              </a:pathLst>
            </a:custGeom>
            <a:ln w="19049">
              <a:solidFill>
                <a:srgbClr val="FFFFFF"/>
              </a:solidFill>
            </a:ln>
          </p:spPr>
          <p:txBody>
            <a:bodyPr wrap="square" lIns="0" tIns="0" rIns="0" bIns="0" rtlCol="0"/>
            <a:lstStyle/>
            <a:p>
              <a:endParaRPr/>
            </a:p>
          </p:txBody>
        </p:sp>
        <p:sp>
          <p:nvSpPr>
            <p:cNvPr id="121" name="object 121"/>
            <p:cNvSpPr/>
            <p:nvPr/>
          </p:nvSpPr>
          <p:spPr>
            <a:xfrm>
              <a:off x="4723643" y="4734309"/>
              <a:ext cx="144145" cy="163830"/>
            </a:xfrm>
            <a:custGeom>
              <a:avLst/>
              <a:gdLst/>
              <a:ahLst/>
              <a:cxnLst/>
              <a:rect l="l" t="t" r="r" b="b"/>
              <a:pathLst>
                <a:path w="144145" h="163829">
                  <a:moveTo>
                    <a:pt x="143992" y="163347"/>
                  </a:moveTo>
                  <a:lnTo>
                    <a:pt x="0" y="163347"/>
                  </a:lnTo>
                  <a:lnTo>
                    <a:pt x="0" y="0"/>
                  </a:lnTo>
                </a:path>
              </a:pathLst>
            </a:custGeom>
            <a:ln w="19050">
              <a:solidFill>
                <a:srgbClr val="FFFFFF"/>
              </a:solidFill>
            </a:ln>
          </p:spPr>
          <p:txBody>
            <a:bodyPr wrap="square" lIns="0" tIns="0" rIns="0" bIns="0" rtlCol="0"/>
            <a:lstStyle/>
            <a:p>
              <a:endParaRPr/>
            </a:p>
          </p:txBody>
        </p:sp>
        <p:sp>
          <p:nvSpPr>
            <p:cNvPr id="122" name="object 122"/>
            <p:cNvSpPr/>
            <p:nvPr/>
          </p:nvSpPr>
          <p:spPr>
            <a:xfrm>
              <a:off x="4726684" y="4336540"/>
              <a:ext cx="144145" cy="124460"/>
            </a:xfrm>
            <a:custGeom>
              <a:avLst/>
              <a:gdLst/>
              <a:ahLst/>
              <a:cxnLst/>
              <a:rect l="l" t="t" r="r" b="b"/>
              <a:pathLst>
                <a:path w="144145" h="124460">
                  <a:moveTo>
                    <a:pt x="143713" y="123888"/>
                  </a:moveTo>
                  <a:lnTo>
                    <a:pt x="0" y="123888"/>
                  </a:lnTo>
                  <a:lnTo>
                    <a:pt x="0" y="0"/>
                  </a:lnTo>
                </a:path>
              </a:pathLst>
            </a:custGeom>
            <a:ln w="19050">
              <a:solidFill>
                <a:srgbClr val="FFFFFF"/>
              </a:solidFill>
            </a:ln>
          </p:spPr>
          <p:txBody>
            <a:bodyPr wrap="square" lIns="0" tIns="0" rIns="0" bIns="0" rtlCol="0"/>
            <a:lstStyle/>
            <a:p>
              <a:endParaRPr/>
            </a:p>
          </p:txBody>
        </p:sp>
        <p:sp>
          <p:nvSpPr>
            <p:cNvPr id="123" name="object 123"/>
            <p:cNvSpPr/>
            <p:nvPr/>
          </p:nvSpPr>
          <p:spPr>
            <a:xfrm>
              <a:off x="4420231" y="3807720"/>
              <a:ext cx="207010" cy="424180"/>
            </a:xfrm>
            <a:custGeom>
              <a:avLst/>
              <a:gdLst/>
              <a:ahLst/>
              <a:cxnLst/>
              <a:rect l="l" t="t" r="r" b="b"/>
              <a:pathLst>
                <a:path w="207010" h="424179">
                  <a:moveTo>
                    <a:pt x="206870" y="423773"/>
                  </a:moveTo>
                  <a:lnTo>
                    <a:pt x="0" y="423773"/>
                  </a:lnTo>
                  <a:lnTo>
                    <a:pt x="0" y="0"/>
                  </a:lnTo>
                  <a:lnTo>
                    <a:pt x="187578" y="0"/>
                  </a:lnTo>
                </a:path>
              </a:pathLst>
            </a:custGeom>
            <a:ln w="19050">
              <a:solidFill>
                <a:srgbClr val="FFFFFF"/>
              </a:solidFill>
            </a:ln>
          </p:spPr>
          <p:txBody>
            <a:bodyPr wrap="square" lIns="0" tIns="0" rIns="0" bIns="0" rtlCol="0"/>
            <a:lstStyle/>
            <a:p>
              <a:endParaRPr/>
            </a:p>
          </p:txBody>
        </p:sp>
        <p:pic>
          <p:nvPicPr>
            <p:cNvPr id="124" name="object 124"/>
            <p:cNvPicPr/>
            <p:nvPr/>
          </p:nvPicPr>
          <p:blipFill>
            <a:blip r:embed="rId36" cstate="print"/>
            <a:stretch>
              <a:fillRect/>
            </a:stretch>
          </p:blipFill>
          <p:spPr>
            <a:xfrm>
              <a:off x="4888992" y="4818888"/>
              <a:ext cx="1520951" cy="269747"/>
            </a:xfrm>
            <a:prstGeom prst="rect">
              <a:avLst/>
            </a:prstGeom>
          </p:spPr>
        </p:pic>
        <p:sp>
          <p:nvSpPr>
            <p:cNvPr id="125" name="object 125"/>
            <p:cNvSpPr/>
            <p:nvPr/>
          </p:nvSpPr>
          <p:spPr>
            <a:xfrm>
              <a:off x="4914900" y="4844792"/>
              <a:ext cx="1414780" cy="163195"/>
            </a:xfrm>
            <a:custGeom>
              <a:avLst/>
              <a:gdLst/>
              <a:ahLst/>
              <a:cxnLst/>
              <a:rect l="l" t="t" r="r" b="b"/>
              <a:pathLst>
                <a:path w="1414779" h="163195">
                  <a:moveTo>
                    <a:pt x="1409128" y="0"/>
                  </a:moveTo>
                  <a:lnTo>
                    <a:pt x="5143" y="0"/>
                  </a:lnTo>
                  <a:lnTo>
                    <a:pt x="0" y="5143"/>
                  </a:lnTo>
                  <a:lnTo>
                    <a:pt x="0" y="11493"/>
                  </a:lnTo>
                  <a:lnTo>
                    <a:pt x="0" y="157924"/>
                  </a:lnTo>
                  <a:lnTo>
                    <a:pt x="5143" y="163068"/>
                  </a:lnTo>
                  <a:lnTo>
                    <a:pt x="1409128" y="163068"/>
                  </a:lnTo>
                  <a:lnTo>
                    <a:pt x="1414272" y="157924"/>
                  </a:lnTo>
                  <a:lnTo>
                    <a:pt x="1414272" y="5143"/>
                  </a:lnTo>
                  <a:lnTo>
                    <a:pt x="1409128" y="0"/>
                  </a:lnTo>
                  <a:close/>
                </a:path>
              </a:pathLst>
            </a:custGeom>
            <a:solidFill>
              <a:srgbClr val="FFFFFF"/>
            </a:solidFill>
          </p:spPr>
          <p:txBody>
            <a:bodyPr wrap="square" lIns="0" tIns="0" rIns="0" bIns="0" rtlCol="0"/>
            <a:lstStyle/>
            <a:p>
              <a:endParaRPr/>
            </a:p>
          </p:txBody>
        </p:sp>
        <p:pic>
          <p:nvPicPr>
            <p:cNvPr id="126" name="object 126"/>
            <p:cNvPicPr/>
            <p:nvPr/>
          </p:nvPicPr>
          <p:blipFill>
            <a:blip r:embed="rId37" cstate="print"/>
            <a:stretch>
              <a:fillRect/>
            </a:stretch>
          </p:blipFill>
          <p:spPr>
            <a:xfrm>
              <a:off x="4840224" y="4788408"/>
              <a:ext cx="1520951" cy="271271"/>
            </a:xfrm>
            <a:prstGeom prst="rect">
              <a:avLst/>
            </a:prstGeom>
          </p:spPr>
        </p:pic>
        <p:pic>
          <p:nvPicPr>
            <p:cNvPr id="127" name="object 127"/>
            <p:cNvPicPr/>
            <p:nvPr/>
          </p:nvPicPr>
          <p:blipFill>
            <a:blip r:embed="rId38" cstate="print"/>
            <a:stretch>
              <a:fillRect/>
            </a:stretch>
          </p:blipFill>
          <p:spPr>
            <a:xfrm>
              <a:off x="4957572" y="4750308"/>
              <a:ext cx="1284731" cy="388619"/>
            </a:xfrm>
            <a:prstGeom prst="rect">
              <a:avLst/>
            </a:prstGeom>
          </p:spPr>
        </p:pic>
        <p:sp>
          <p:nvSpPr>
            <p:cNvPr id="128" name="object 128"/>
            <p:cNvSpPr/>
            <p:nvPr/>
          </p:nvSpPr>
          <p:spPr>
            <a:xfrm>
              <a:off x="4866132" y="4814317"/>
              <a:ext cx="1414780" cy="165100"/>
            </a:xfrm>
            <a:custGeom>
              <a:avLst/>
              <a:gdLst/>
              <a:ahLst/>
              <a:cxnLst/>
              <a:rect l="l" t="t" r="r" b="b"/>
              <a:pathLst>
                <a:path w="1414779" h="165100">
                  <a:moveTo>
                    <a:pt x="1409077" y="0"/>
                  </a:moveTo>
                  <a:lnTo>
                    <a:pt x="5194" y="0"/>
                  </a:lnTo>
                  <a:lnTo>
                    <a:pt x="0" y="5194"/>
                  </a:lnTo>
                  <a:lnTo>
                    <a:pt x="0" y="11595"/>
                  </a:lnTo>
                  <a:lnTo>
                    <a:pt x="0" y="159397"/>
                  </a:lnTo>
                  <a:lnTo>
                    <a:pt x="5194" y="164591"/>
                  </a:lnTo>
                  <a:lnTo>
                    <a:pt x="1409077" y="164591"/>
                  </a:lnTo>
                  <a:lnTo>
                    <a:pt x="1414272" y="159397"/>
                  </a:lnTo>
                  <a:lnTo>
                    <a:pt x="1414272" y="5194"/>
                  </a:lnTo>
                  <a:lnTo>
                    <a:pt x="1409077" y="0"/>
                  </a:lnTo>
                  <a:close/>
                </a:path>
              </a:pathLst>
            </a:custGeom>
            <a:solidFill>
              <a:srgbClr val="FFFFFF"/>
            </a:solidFill>
          </p:spPr>
          <p:txBody>
            <a:bodyPr wrap="square" lIns="0" tIns="0" rIns="0" bIns="0" rtlCol="0"/>
            <a:lstStyle/>
            <a:p>
              <a:endParaRPr/>
            </a:p>
          </p:txBody>
        </p:sp>
      </p:grpSp>
      <p:sp>
        <p:nvSpPr>
          <p:cNvPr id="129" name="object 129"/>
          <p:cNvSpPr txBox="1"/>
          <p:nvPr/>
        </p:nvSpPr>
        <p:spPr>
          <a:xfrm>
            <a:off x="5052141" y="4794853"/>
            <a:ext cx="1043305" cy="186690"/>
          </a:xfrm>
          <a:prstGeom prst="rect">
            <a:avLst/>
          </a:prstGeom>
        </p:spPr>
        <p:txBody>
          <a:bodyPr vert="horz" wrap="square" lIns="0" tIns="13335" rIns="0" bIns="0" rtlCol="0">
            <a:spAutoFit/>
          </a:bodyPr>
          <a:lstStyle/>
          <a:p>
            <a:pPr marL="12700">
              <a:lnSpc>
                <a:spcPct val="100000"/>
              </a:lnSpc>
              <a:spcBef>
                <a:spcPts val="105"/>
              </a:spcBef>
            </a:pPr>
            <a:r>
              <a:rPr sz="1050" dirty="0">
                <a:solidFill>
                  <a:srgbClr val="385622"/>
                </a:solidFill>
                <a:latin typeface="Calibri"/>
                <a:cs typeface="Calibri"/>
              </a:rPr>
              <a:t>Traceability</a:t>
            </a:r>
            <a:r>
              <a:rPr sz="1050" spc="-60" dirty="0">
                <a:solidFill>
                  <a:srgbClr val="385622"/>
                </a:solidFill>
                <a:latin typeface="Calibri"/>
                <a:cs typeface="Calibri"/>
              </a:rPr>
              <a:t> </a:t>
            </a:r>
            <a:r>
              <a:rPr sz="1050" spc="-10" dirty="0">
                <a:solidFill>
                  <a:srgbClr val="385622"/>
                </a:solidFill>
                <a:latin typeface="Calibri"/>
                <a:cs typeface="Calibri"/>
              </a:rPr>
              <a:t>Events</a:t>
            </a:r>
            <a:endParaRPr sz="1050">
              <a:latin typeface="Calibri"/>
              <a:cs typeface="Calibri"/>
            </a:endParaRPr>
          </a:p>
        </p:txBody>
      </p:sp>
      <p:grpSp>
        <p:nvGrpSpPr>
          <p:cNvPr id="130" name="object 130"/>
          <p:cNvGrpSpPr/>
          <p:nvPr/>
        </p:nvGrpSpPr>
        <p:grpSpPr>
          <a:xfrm>
            <a:off x="4843271" y="4312920"/>
            <a:ext cx="1565275" cy="388620"/>
            <a:chOff x="4843271" y="4312920"/>
            <a:chExt cx="1565275" cy="388620"/>
          </a:xfrm>
        </p:grpSpPr>
        <p:pic>
          <p:nvPicPr>
            <p:cNvPr id="131" name="object 131"/>
            <p:cNvPicPr/>
            <p:nvPr/>
          </p:nvPicPr>
          <p:blipFill>
            <a:blip r:embed="rId39" cstate="print"/>
            <a:stretch>
              <a:fillRect/>
            </a:stretch>
          </p:blipFill>
          <p:spPr>
            <a:xfrm>
              <a:off x="4888991" y="4386072"/>
              <a:ext cx="1519427" cy="269747"/>
            </a:xfrm>
            <a:prstGeom prst="rect">
              <a:avLst/>
            </a:prstGeom>
          </p:spPr>
        </p:pic>
        <p:sp>
          <p:nvSpPr>
            <p:cNvPr id="132" name="object 132"/>
            <p:cNvSpPr/>
            <p:nvPr/>
          </p:nvSpPr>
          <p:spPr>
            <a:xfrm>
              <a:off x="4914899" y="4411976"/>
              <a:ext cx="1412875" cy="163195"/>
            </a:xfrm>
            <a:custGeom>
              <a:avLst/>
              <a:gdLst/>
              <a:ahLst/>
              <a:cxnLst/>
              <a:rect l="l" t="t" r="r" b="b"/>
              <a:pathLst>
                <a:path w="1412875" h="163195">
                  <a:moveTo>
                    <a:pt x="1407604" y="0"/>
                  </a:moveTo>
                  <a:lnTo>
                    <a:pt x="5143" y="0"/>
                  </a:lnTo>
                  <a:lnTo>
                    <a:pt x="0" y="5143"/>
                  </a:lnTo>
                  <a:lnTo>
                    <a:pt x="0" y="11493"/>
                  </a:lnTo>
                  <a:lnTo>
                    <a:pt x="0" y="157924"/>
                  </a:lnTo>
                  <a:lnTo>
                    <a:pt x="5143" y="163068"/>
                  </a:lnTo>
                  <a:lnTo>
                    <a:pt x="1407604" y="163068"/>
                  </a:lnTo>
                  <a:lnTo>
                    <a:pt x="1412748" y="157924"/>
                  </a:lnTo>
                  <a:lnTo>
                    <a:pt x="1412748" y="5143"/>
                  </a:lnTo>
                  <a:lnTo>
                    <a:pt x="1407604" y="0"/>
                  </a:lnTo>
                  <a:close/>
                </a:path>
              </a:pathLst>
            </a:custGeom>
            <a:solidFill>
              <a:srgbClr val="FFFFFF"/>
            </a:solidFill>
          </p:spPr>
          <p:txBody>
            <a:bodyPr wrap="square" lIns="0" tIns="0" rIns="0" bIns="0" rtlCol="0"/>
            <a:lstStyle/>
            <a:p>
              <a:endParaRPr/>
            </a:p>
          </p:txBody>
        </p:sp>
        <p:pic>
          <p:nvPicPr>
            <p:cNvPr id="133" name="object 133"/>
            <p:cNvPicPr/>
            <p:nvPr/>
          </p:nvPicPr>
          <p:blipFill>
            <a:blip r:embed="rId36" cstate="print"/>
            <a:stretch>
              <a:fillRect/>
            </a:stretch>
          </p:blipFill>
          <p:spPr>
            <a:xfrm>
              <a:off x="4843271" y="4351020"/>
              <a:ext cx="1520951" cy="269747"/>
            </a:xfrm>
            <a:prstGeom prst="rect">
              <a:avLst/>
            </a:prstGeom>
          </p:spPr>
        </p:pic>
        <p:pic>
          <p:nvPicPr>
            <p:cNvPr id="134" name="object 134"/>
            <p:cNvPicPr/>
            <p:nvPr/>
          </p:nvPicPr>
          <p:blipFill>
            <a:blip r:embed="rId40" cstate="print"/>
            <a:stretch>
              <a:fillRect/>
            </a:stretch>
          </p:blipFill>
          <p:spPr>
            <a:xfrm>
              <a:off x="4998719" y="4312920"/>
              <a:ext cx="1207007" cy="388619"/>
            </a:xfrm>
            <a:prstGeom prst="rect">
              <a:avLst/>
            </a:prstGeom>
          </p:spPr>
        </p:pic>
        <p:sp>
          <p:nvSpPr>
            <p:cNvPr id="135" name="object 135"/>
            <p:cNvSpPr/>
            <p:nvPr/>
          </p:nvSpPr>
          <p:spPr>
            <a:xfrm>
              <a:off x="4869179" y="4376924"/>
              <a:ext cx="1414780" cy="163195"/>
            </a:xfrm>
            <a:custGeom>
              <a:avLst/>
              <a:gdLst/>
              <a:ahLst/>
              <a:cxnLst/>
              <a:rect l="l" t="t" r="r" b="b"/>
              <a:pathLst>
                <a:path w="1414779" h="163195">
                  <a:moveTo>
                    <a:pt x="1409128" y="0"/>
                  </a:moveTo>
                  <a:lnTo>
                    <a:pt x="5143" y="0"/>
                  </a:lnTo>
                  <a:lnTo>
                    <a:pt x="0" y="5143"/>
                  </a:lnTo>
                  <a:lnTo>
                    <a:pt x="0" y="11493"/>
                  </a:lnTo>
                  <a:lnTo>
                    <a:pt x="0" y="157924"/>
                  </a:lnTo>
                  <a:lnTo>
                    <a:pt x="5143" y="163068"/>
                  </a:lnTo>
                  <a:lnTo>
                    <a:pt x="1409128" y="163068"/>
                  </a:lnTo>
                  <a:lnTo>
                    <a:pt x="1414272" y="157924"/>
                  </a:lnTo>
                  <a:lnTo>
                    <a:pt x="1414272" y="5143"/>
                  </a:lnTo>
                  <a:lnTo>
                    <a:pt x="1409128" y="0"/>
                  </a:lnTo>
                  <a:close/>
                </a:path>
              </a:pathLst>
            </a:custGeom>
            <a:solidFill>
              <a:srgbClr val="FFFFFF"/>
            </a:solidFill>
          </p:spPr>
          <p:txBody>
            <a:bodyPr wrap="square" lIns="0" tIns="0" rIns="0" bIns="0" rtlCol="0"/>
            <a:lstStyle/>
            <a:p>
              <a:endParaRPr/>
            </a:p>
          </p:txBody>
        </p:sp>
      </p:grpSp>
      <p:sp>
        <p:nvSpPr>
          <p:cNvPr id="136" name="object 136"/>
          <p:cNvSpPr txBox="1"/>
          <p:nvPr/>
        </p:nvSpPr>
        <p:spPr>
          <a:xfrm>
            <a:off x="5093371" y="4357131"/>
            <a:ext cx="964565" cy="186690"/>
          </a:xfrm>
          <a:prstGeom prst="rect">
            <a:avLst/>
          </a:prstGeom>
        </p:spPr>
        <p:txBody>
          <a:bodyPr vert="horz" wrap="square" lIns="0" tIns="13335" rIns="0" bIns="0" rtlCol="0">
            <a:spAutoFit/>
          </a:bodyPr>
          <a:lstStyle/>
          <a:p>
            <a:pPr marL="12700">
              <a:lnSpc>
                <a:spcPct val="100000"/>
              </a:lnSpc>
              <a:spcBef>
                <a:spcPts val="105"/>
              </a:spcBef>
            </a:pPr>
            <a:r>
              <a:rPr sz="1050" dirty="0">
                <a:solidFill>
                  <a:srgbClr val="385622"/>
                </a:solidFill>
                <a:latin typeface="Calibri"/>
                <a:cs typeface="Calibri"/>
              </a:rPr>
              <a:t>ESG</a:t>
            </a:r>
            <a:r>
              <a:rPr sz="1050" spc="-20" dirty="0">
                <a:solidFill>
                  <a:srgbClr val="385622"/>
                </a:solidFill>
                <a:latin typeface="Calibri"/>
                <a:cs typeface="Calibri"/>
              </a:rPr>
              <a:t> </a:t>
            </a:r>
            <a:r>
              <a:rPr sz="1050" dirty="0">
                <a:solidFill>
                  <a:srgbClr val="385622"/>
                </a:solidFill>
                <a:latin typeface="Calibri"/>
                <a:cs typeface="Calibri"/>
              </a:rPr>
              <a:t>Metric</a:t>
            </a:r>
            <a:r>
              <a:rPr sz="1050" spc="-15" dirty="0">
                <a:solidFill>
                  <a:srgbClr val="385622"/>
                </a:solidFill>
                <a:latin typeface="Calibri"/>
                <a:cs typeface="Calibri"/>
              </a:rPr>
              <a:t> </a:t>
            </a:r>
            <a:r>
              <a:rPr sz="1050" spc="-10" dirty="0">
                <a:solidFill>
                  <a:srgbClr val="385622"/>
                </a:solidFill>
                <a:latin typeface="Calibri"/>
                <a:cs typeface="Calibri"/>
              </a:rPr>
              <a:t>Value</a:t>
            </a:r>
            <a:endParaRPr sz="1050">
              <a:latin typeface="Calibri"/>
              <a:cs typeface="Calibri"/>
            </a:endParaRPr>
          </a:p>
        </p:txBody>
      </p:sp>
      <p:grpSp>
        <p:nvGrpSpPr>
          <p:cNvPr id="137" name="object 137"/>
          <p:cNvGrpSpPr/>
          <p:nvPr/>
        </p:nvGrpSpPr>
        <p:grpSpPr>
          <a:xfrm>
            <a:off x="4600955" y="4082796"/>
            <a:ext cx="1803400" cy="390525"/>
            <a:chOff x="4600955" y="4082796"/>
            <a:chExt cx="1803400" cy="390525"/>
          </a:xfrm>
        </p:grpSpPr>
        <p:pic>
          <p:nvPicPr>
            <p:cNvPr id="138" name="object 138"/>
            <p:cNvPicPr/>
            <p:nvPr/>
          </p:nvPicPr>
          <p:blipFill>
            <a:blip r:embed="rId41" cstate="print"/>
            <a:stretch>
              <a:fillRect/>
            </a:stretch>
          </p:blipFill>
          <p:spPr>
            <a:xfrm>
              <a:off x="4643627" y="4154424"/>
              <a:ext cx="1760219" cy="271271"/>
            </a:xfrm>
            <a:prstGeom prst="rect">
              <a:avLst/>
            </a:prstGeom>
          </p:spPr>
        </p:pic>
        <p:sp>
          <p:nvSpPr>
            <p:cNvPr id="139" name="object 139"/>
            <p:cNvSpPr/>
            <p:nvPr/>
          </p:nvSpPr>
          <p:spPr>
            <a:xfrm>
              <a:off x="4669535" y="4180334"/>
              <a:ext cx="1653539" cy="165100"/>
            </a:xfrm>
            <a:custGeom>
              <a:avLst/>
              <a:gdLst/>
              <a:ahLst/>
              <a:cxnLst/>
              <a:rect l="l" t="t" r="r" b="b"/>
              <a:pathLst>
                <a:path w="1653539" h="165100">
                  <a:moveTo>
                    <a:pt x="1648345" y="0"/>
                  </a:moveTo>
                  <a:lnTo>
                    <a:pt x="5194" y="0"/>
                  </a:lnTo>
                  <a:lnTo>
                    <a:pt x="0" y="5194"/>
                  </a:lnTo>
                  <a:lnTo>
                    <a:pt x="0" y="11595"/>
                  </a:lnTo>
                  <a:lnTo>
                    <a:pt x="0" y="159397"/>
                  </a:lnTo>
                  <a:lnTo>
                    <a:pt x="5194" y="164591"/>
                  </a:lnTo>
                  <a:lnTo>
                    <a:pt x="1648345" y="164591"/>
                  </a:lnTo>
                  <a:lnTo>
                    <a:pt x="1653539" y="159397"/>
                  </a:lnTo>
                  <a:lnTo>
                    <a:pt x="1653539" y="5194"/>
                  </a:lnTo>
                  <a:lnTo>
                    <a:pt x="1648345" y="0"/>
                  </a:lnTo>
                  <a:close/>
                </a:path>
              </a:pathLst>
            </a:custGeom>
            <a:solidFill>
              <a:srgbClr val="FFFFFF"/>
            </a:solidFill>
          </p:spPr>
          <p:txBody>
            <a:bodyPr wrap="square" lIns="0" tIns="0" rIns="0" bIns="0" rtlCol="0"/>
            <a:lstStyle/>
            <a:p>
              <a:endParaRPr/>
            </a:p>
          </p:txBody>
        </p:sp>
        <p:pic>
          <p:nvPicPr>
            <p:cNvPr id="140" name="object 140"/>
            <p:cNvPicPr/>
            <p:nvPr/>
          </p:nvPicPr>
          <p:blipFill>
            <a:blip r:embed="rId42" cstate="print"/>
            <a:stretch>
              <a:fillRect/>
            </a:stretch>
          </p:blipFill>
          <p:spPr>
            <a:xfrm>
              <a:off x="4600955" y="4122420"/>
              <a:ext cx="1760219" cy="269747"/>
            </a:xfrm>
            <a:prstGeom prst="rect">
              <a:avLst/>
            </a:prstGeom>
          </p:spPr>
        </p:pic>
        <p:pic>
          <p:nvPicPr>
            <p:cNvPr id="141" name="object 141"/>
            <p:cNvPicPr/>
            <p:nvPr/>
          </p:nvPicPr>
          <p:blipFill>
            <a:blip r:embed="rId43" cstate="print"/>
            <a:stretch>
              <a:fillRect/>
            </a:stretch>
          </p:blipFill>
          <p:spPr>
            <a:xfrm>
              <a:off x="4792980" y="4082796"/>
              <a:ext cx="1374647" cy="390143"/>
            </a:xfrm>
            <a:prstGeom prst="rect">
              <a:avLst/>
            </a:prstGeom>
          </p:spPr>
        </p:pic>
        <p:sp>
          <p:nvSpPr>
            <p:cNvPr id="142" name="object 142"/>
            <p:cNvSpPr/>
            <p:nvPr/>
          </p:nvSpPr>
          <p:spPr>
            <a:xfrm>
              <a:off x="4626863" y="4148324"/>
              <a:ext cx="1653539" cy="163195"/>
            </a:xfrm>
            <a:custGeom>
              <a:avLst/>
              <a:gdLst/>
              <a:ahLst/>
              <a:cxnLst/>
              <a:rect l="l" t="t" r="r" b="b"/>
              <a:pathLst>
                <a:path w="1653539" h="163195">
                  <a:moveTo>
                    <a:pt x="1648396" y="0"/>
                  </a:moveTo>
                  <a:lnTo>
                    <a:pt x="5143" y="0"/>
                  </a:lnTo>
                  <a:lnTo>
                    <a:pt x="0" y="5143"/>
                  </a:lnTo>
                  <a:lnTo>
                    <a:pt x="0" y="11493"/>
                  </a:lnTo>
                  <a:lnTo>
                    <a:pt x="0" y="157924"/>
                  </a:lnTo>
                  <a:lnTo>
                    <a:pt x="5143" y="163068"/>
                  </a:lnTo>
                  <a:lnTo>
                    <a:pt x="1648396" y="163068"/>
                  </a:lnTo>
                  <a:lnTo>
                    <a:pt x="1653539" y="157924"/>
                  </a:lnTo>
                  <a:lnTo>
                    <a:pt x="1653539" y="5143"/>
                  </a:lnTo>
                  <a:lnTo>
                    <a:pt x="1648396" y="0"/>
                  </a:lnTo>
                  <a:close/>
                </a:path>
              </a:pathLst>
            </a:custGeom>
            <a:solidFill>
              <a:srgbClr val="FFFFFF"/>
            </a:solidFill>
          </p:spPr>
          <p:txBody>
            <a:bodyPr wrap="square" lIns="0" tIns="0" rIns="0" bIns="0" rtlCol="0"/>
            <a:lstStyle/>
            <a:p>
              <a:endParaRPr/>
            </a:p>
          </p:txBody>
        </p:sp>
      </p:grpSp>
      <p:sp>
        <p:nvSpPr>
          <p:cNvPr id="143" name="object 143"/>
          <p:cNvSpPr txBox="1"/>
          <p:nvPr/>
        </p:nvSpPr>
        <p:spPr>
          <a:xfrm>
            <a:off x="4887027" y="4128222"/>
            <a:ext cx="1133475" cy="186690"/>
          </a:xfrm>
          <a:prstGeom prst="rect">
            <a:avLst/>
          </a:prstGeom>
        </p:spPr>
        <p:txBody>
          <a:bodyPr vert="horz" wrap="square" lIns="0" tIns="13335" rIns="0" bIns="0" rtlCol="0">
            <a:spAutoFit/>
          </a:bodyPr>
          <a:lstStyle/>
          <a:p>
            <a:pPr marL="12700">
              <a:lnSpc>
                <a:spcPct val="100000"/>
              </a:lnSpc>
              <a:spcBef>
                <a:spcPts val="105"/>
              </a:spcBef>
            </a:pPr>
            <a:r>
              <a:rPr sz="1050" spc="-10" dirty="0">
                <a:solidFill>
                  <a:srgbClr val="385622"/>
                </a:solidFill>
                <a:latin typeface="Calibri"/>
                <a:cs typeface="Calibri"/>
              </a:rPr>
              <a:t>Sustainability</a:t>
            </a:r>
            <a:r>
              <a:rPr sz="1050" spc="75" dirty="0">
                <a:solidFill>
                  <a:srgbClr val="385622"/>
                </a:solidFill>
                <a:latin typeface="Calibri"/>
                <a:cs typeface="Calibri"/>
              </a:rPr>
              <a:t> </a:t>
            </a:r>
            <a:r>
              <a:rPr sz="1050" spc="-10" dirty="0">
                <a:solidFill>
                  <a:srgbClr val="385622"/>
                </a:solidFill>
                <a:latin typeface="Calibri"/>
                <a:cs typeface="Calibri"/>
              </a:rPr>
              <a:t>Claims</a:t>
            </a:r>
            <a:endParaRPr sz="1050">
              <a:latin typeface="Calibri"/>
              <a:cs typeface="Calibri"/>
            </a:endParaRPr>
          </a:p>
        </p:txBody>
      </p:sp>
      <p:grpSp>
        <p:nvGrpSpPr>
          <p:cNvPr id="144" name="object 144"/>
          <p:cNvGrpSpPr/>
          <p:nvPr/>
        </p:nvGrpSpPr>
        <p:grpSpPr>
          <a:xfrm>
            <a:off x="1498092" y="3035808"/>
            <a:ext cx="5213985" cy="2136775"/>
            <a:chOff x="1498092" y="3035808"/>
            <a:chExt cx="5213985" cy="2136775"/>
          </a:xfrm>
        </p:grpSpPr>
        <p:sp>
          <p:nvSpPr>
            <p:cNvPr id="145" name="object 145"/>
            <p:cNvSpPr/>
            <p:nvPr/>
          </p:nvSpPr>
          <p:spPr>
            <a:xfrm>
              <a:off x="6276593" y="3605022"/>
              <a:ext cx="182880" cy="615315"/>
            </a:xfrm>
            <a:custGeom>
              <a:avLst/>
              <a:gdLst/>
              <a:ahLst/>
              <a:cxnLst/>
              <a:rect l="l" t="t" r="r" b="b"/>
              <a:pathLst>
                <a:path w="182879" h="615314">
                  <a:moveTo>
                    <a:pt x="0" y="0"/>
                  </a:moveTo>
                  <a:lnTo>
                    <a:pt x="182626" y="0"/>
                  </a:lnTo>
                  <a:lnTo>
                    <a:pt x="182626" y="614959"/>
                  </a:lnTo>
                  <a:lnTo>
                    <a:pt x="47802" y="614959"/>
                  </a:lnTo>
                </a:path>
              </a:pathLst>
            </a:custGeom>
            <a:ln w="19050">
              <a:solidFill>
                <a:srgbClr val="FFFFFF"/>
              </a:solidFill>
            </a:ln>
          </p:spPr>
          <p:txBody>
            <a:bodyPr wrap="square" lIns="0" tIns="0" rIns="0" bIns="0" rtlCol="0"/>
            <a:lstStyle/>
            <a:p>
              <a:endParaRPr/>
            </a:p>
          </p:txBody>
        </p:sp>
        <p:pic>
          <p:nvPicPr>
            <p:cNvPr id="146" name="object 146"/>
            <p:cNvPicPr/>
            <p:nvPr/>
          </p:nvPicPr>
          <p:blipFill>
            <a:blip r:embed="rId44" cstate="print"/>
            <a:stretch>
              <a:fillRect/>
            </a:stretch>
          </p:blipFill>
          <p:spPr>
            <a:xfrm>
              <a:off x="6339839" y="4913376"/>
              <a:ext cx="371854" cy="259079"/>
            </a:xfrm>
            <a:prstGeom prst="rect">
              <a:avLst/>
            </a:prstGeom>
          </p:spPr>
        </p:pic>
        <p:pic>
          <p:nvPicPr>
            <p:cNvPr id="147" name="object 147"/>
            <p:cNvPicPr/>
            <p:nvPr/>
          </p:nvPicPr>
          <p:blipFill>
            <a:blip r:embed="rId45" cstate="print"/>
            <a:stretch>
              <a:fillRect/>
            </a:stretch>
          </p:blipFill>
          <p:spPr>
            <a:xfrm>
              <a:off x="1498092" y="3035808"/>
              <a:ext cx="2136647" cy="2072639"/>
            </a:xfrm>
            <a:prstGeom prst="rect">
              <a:avLst/>
            </a:prstGeom>
          </p:spPr>
        </p:pic>
        <p:sp>
          <p:nvSpPr>
            <p:cNvPr id="148" name="object 148"/>
            <p:cNvSpPr/>
            <p:nvPr/>
          </p:nvSpPr>
          <p:spPr>
            <a:xfrm>
              <a:off x="1524000" y="3061717"/>
              <a:ext cx="2030095" cy="1965960"/>
            </a:xfrm>
            <a:custGeom>
              <a:avLst/>
              <a:gdLst/>
              <a:ahLst/>
              <a:cxnLst/>
              <a:rect l="l" t="t" r="r" b="b"/>
              <a:pathLst>
                <a:path w="2030095" h="1965960">
                  <a:moveTo>
                    <a:pt x="1942503" y="0"/>
                  </a:moveTo>
                  <a:lnTo>
                    <a:pt x="87464" y="0"/>
                  </a:lnTo>
                  <a:lnTo>
                    <a:pt x="53417" y="6872"/>
                  </a:lnTo>
                  <a:lnTo>
                    <a:pt x="25615" y="25615"/>
                  </a:lnTo>
                  <a:lnTo>
                    <a:pt x="6872" y="53417"/>
                  </a:lnTo>
                  <a:lnTo>
                    <a:pt x="0" y="87464"/>
                  </a:lnTo>
                  <a:lnTo>
                    <a:pt x="0" y="1878495"/>
                  </a:lnTo>
                  <a:lnTo>
                    <a:pt x="6872" y="1912537"/>
                  </a:lnTo>
                  <a:lnTo>
                    <a:pt x="25615" y="1940339"/>
                  </a:lnTo>
                  <a:lnTo>
                    <a:pt x="53417" y="1959085"/>
                  </a:lnTo>
                  <a:lnTo>
                    <a:pt x="87464" y="1965960"/>
                  </a:lnTo>
                  <a:lnTo>
                    <a:pt x="1942503" y="1965960"/>
                  </a:lnTo>
                  <a:lnTo>
                    <a:pt x="1976550" y="1959085"/>
                  </a:lnTo>
                  <a:lnTo>
                    <a:pt x="2004352" y="1940339"/>
                  </a:lnTo>
                  <a:lnTo>
                    <a:pt x="2023095" y="1912537"/>
                  </a:lnTo>
                  <a:lnTo>
                    <a:pt x="2029968" y="1878495"/>
                  </a:lnTo>
                  <a:lnTo>
                    <a:pt x="2029968" y="87464"/>
                  </a:lnTo>
                  <a:lnTo>
                    <a:pt x="2023095" y="53417"/>
                  </a:lnTo>
                  <a:lnTo>
                    <a:pt x="2004352" y="25615"/>
                  </a:lnTo>
                  <a:lnTo>
                    <a:pt x="1976550" y="6872"/>
                  </a:lnTo>
                  <a:lnTo>
                    <a:pt x="1942503" y="0"/>
                  </a:lnTo>
                  <a:close/>
                </a:path>
              </a:pathLst>
            </a:custGeom>
            <a:solidFill>
              <a:srgbClr val="4471C4"/>
            </a:solidFill>
          </p:spPr>
          <p:txBody>
            <a:bodyPr wrap="square" lIns="0" tIns="0" rIns="0" bIns="0" rtlCol="0"/>
            <a:lstStyle/>
            <a:p>
              <a:endParaRPr/>
            </a:p>
          </p:txBody>
        </p:sp>
        <p:pic>
          <p:nvPicPr>
            <p:cNvPr id="149" name="object 149"/>
            <p:cNvPicPr/>
            <p:nvPr/>
          </p:nvPicPr>
          <p:blipFill>
            <a:blip r:embed="rId46" cstate="print"/>
            <a:stretch>
              <a:fillRect/>
            </a:stretch>
          </p:blipFill>
          <p:spPr>
            <a:xfrm>
              <a:off x="1653539" y="4806695"/>
              <a:ext cx="1278635" cy="254507"/>
            </a:xfrm>
            <a:prstGeom prst="rect">
              <a:avLst/>
            </a:prstGeom>
          </p:spPr>
        </p:pic>
        <p:pic>
          <p:nvPicPr>
            <p:cNvPr id="150" name="object 150"/>
            <p:cNvPicPr/>
            <p:nvPr/>
          </p:nvPicPr>
          <p:blipFill>
            <a:blip r:embed="rId47" cstate="print"/>
            <a:stretch>
              <a:fillRect/>
            </a:stretch>
          </p:blipFill>
          <p:spPr>
            <a:xfrm>
              <a:off x="1958340" y="4765548"/>
              <a:ext cx="667511" cy="373379"/>
            </a:xfrm>
            <a:prstGeom prst="rect">
              <a:avLst/>
            </a:prstGeom>
          </p:spPr>
        </p:pic>
        <p:sp>
          <p:nvSpPr>
            <p:cNvPr id="151" name="object 151"/>
            <p:cNvSpPr/>
            <p:nvPr/>
          </p:nvSpPr>
          <p:spPr>
            <a:xfrm>
              <a:off x="1679447" y="4832606"/>
              <a:ext cx="1172210" cy="147955"/>
            </a:xfrm>
            <a:custGeom>
              <a:avLst/>
              <a:gdLst/>
              <a:ahLst/>
              <a:cxnLst/>
              <a:rect l="l" t="t" r="r" b="b"/>
              <a:pathLst>
                <a:path w="1172210" h="147954">
                  <a:moveTo>
                    <a:pt x="1167295" y="0"/>
                  </a:moveTo>
                  <a:lnTo>
                    <a:pt x="4660" y="0"/>
                  </a:lnTo>
                  <a:lnTo>
                    <a:pt x="0" y="4660"/>
                  </a:lnTo>
                  <a:lnTo>
                    <a:pt x="0" y="10413"/>
                  </a:lnTo>
                  <a:lnTo>
                    <a:pt x="0" y="143167"/>
                  </a:lnTo>
                  <a:lnTo>
                    <a:pt x="4660" y="147827"/>
                  </a:lnTo>
                  <a:lnTo>
                    <a:pt x="1167295" y="147827"/>
                  </a:lnTo>
                  <a:lnTo>
                    <a:pt x="1171956" y="143167"/>
                  </a:lnTo>
                  <a:lnTo>
                    <a:pt x="1171956" y="4660"/>
                  </a:lnTo>
                  <a:lnTo>
                    <a:pt x="1167295" y="0"/>
                  </a:lnTo>
                  <a:close/>
                </a:path>
              </a:pathLst>
            </a:custGeom>
            <a:solidFill>
              <a:srgbClr val="FFFFFF"/>
            </a:solidFill>
          </p:spPr>
          <p:txBody>
            <a:bodyPr wrap="square" lIns="0" tIns="0" rIns="0" bIns="0" rtlCol="0"/>
            <a:lstStyle/>
            <a:p>
              <a:endParaRPr/>
            </a:p>
          </p:txBody>
        </p:sp>
      </p:grpSp>
      <p:sp>
        <p:nvSpPr>
          <p:cNvPr id="152" name="object 152"/>
          <p:cNvSpPr txBox="1"/>
          <p:nvPr/>
        </p:nvSpPr>
        <p:spPr>
          <a:xfrm>
            <a:off x="2048214" y="4809919"/>
            <a:ext cx="434340" cy="177800"/>
          </a:xfrm>
          <a:prstGeom prst="rect">
            <a:avLst/>
          </a:prstGeom>
        </p:spPr>
        <p:txBody>
          <a:bodyPr vert="horz" wrap="square" lIns="0" tIns="12065" rIns="0" bIns="0" rtlCol="0">
            <a:spAutoFit/>
          </a:bodyPr>
          <a:lstStyle/>
          <a:p>
            <a:pPr marL="12700">
              <a:lnSpc>
                <a:spcPct val="100000"/>
              </a:lnSpc>
              <a:spcBef>
                <a:spcPts val="95"/>
              </a:spcBef>
            </a:pPr>
            <a:r>
              <a:rPr sz="1000" dirty="0">
                <a:solidFill>
                  <a:srgbClr val="385622"/>
                </a:solidFill>
                <a:latin typeface="Calibri"/>
                <a:cs typeface="Calibri"/>
              </a:rPr>
              <a:t>Party</a:t>
            </a:r>
            <a:r>
              <a:rPr sz="1000" spc="-20" dirty="0">
                <a:solidFill>
                  <a:srgbClr val="385622"/>
                </a:solidFill>
                <a:latin typeface="Calibri"/>
                <a:cs typeface="Calibri"/>
              </a:rPr>
              <a:t> </a:t>
            </a:r>
            <a:r>
              <a:rPr sz="1000" spc="-25" dirty="0">
                <a:solidFill>
                  <a:srgbClr val="385622"/>
                </a:solidFill>
                <a:latin typeface="Calibri"/>
                <a:cs typeface="Calibri"/>
              </a:rPr>
              <a:t>ID</a:t>
            </a:r>
            <a:endParaRPr sz="1000">
              <a:latin typeface="Calibri"/>
              <a:cs typeface="Calibri"/>
            </a:endParaRPr>
          </a:p>
        </p:txBody>
      </p:sp>
      <p:grpSp>
        <p:nvGrpSpPr>
          <p:cNvPr id="153" name="object 153"/>
          <p:cNvGrpSpPr/>
          <p:nvPr/>
        </p:nvGrpSpPr>
        <p:grpSpPr>
          <a:xfrm>
            <a:off x="1647444" y="4363211"/>
            <a:ext cx="1286510" cy="373380"/>
            <a:chOff x="1647444" y="4363211"/>
            <a:chExt cx="1286510" cy="373380"/>
          </a:xfrm>
        </p:grpSpPr>
        <p:pic>
          <p:nvPicPr>
            <p:cNvPr id="154" name="object 154"/>
            <p:cNvPicPr/>
            <p:nvPr/>
          </p:nvPicPr>
          <p:blipFill>
            <a:blip r:embed="rId48" cstate="print"/>
            <a:stretch>
              <a:fillRect/>
            </a:stretch>
          </p:blipFill>
          <p:spPr>
            <a:xfrm>
              <a:off x="1647444" y="4404359"/>
              <a:ext cx="1286255" cy="254507"/>
            </a:xfrm>
            <a:prstGeom prst="rect">
              <a:avLst/>
            </a:prstGeom>
          </p:spPr>
        </p:pic>
        <p:pic>
          <p:nvPicPr>
            <p:cNvPr id="155" name="object 155"/>
            <p:cNvPicPr/>
            <p:nvPr/>
          </p:nvPicPr>
          <p:blipFill>
            <a:blip r:embed="rId49" cstate="print"/>
            <a:stretch>
              <a:fillRect/>
            </a:stretch>
          </p:blipFill>
          <p:spPr>
            <a:xfrm>
              <a:off x="1888236" y="4363211"/>
              <a:ext cx="803147" cy="373379"/>
            </a:xfrm>
            <a:prstGeom prst="rect">
              <a:avLst/>
            </a:prstGeom>
          </p:spPr>
        </p:pic>
        <p:sp>
          <p:nvSpPr>
            <p:cNvPr id="156" name="object 156"/>
            <p:cNvSpPr/>
            <p:nvPr/>
          </p:nvSpPr>
          <p:spPr>
            <a:xfrm>
              <a:off x="1673351" y="4430269"/>
              <a:ext cx="1179830" cy="147955"/>
            </a:xfrm>
            <a:custGeom>
              <a:avLst/>
              <a:gdLst/>
              <a:ahLst/>
              <a:cxnLst/>
              <a:rect l="l" t="t" r="r" b="b"/>
              <a:pathLst>
                <a:path w="1179830" h="147954">
                  <a:moveTo>
                    <a:pt x="1174915" y="0"/>
                  </a:moveTo>
                  <a:lnTo>
                    <a:pt x="4660" y="0"/>
                  </a:lnTo>
                  <a:lnTo>
                    <a:pt x="0" y="4660"/>
                  </a:lnTo>
                  <a:lnTo>
                    <a:pt x="0" y="10413"/>
                  </a:lnTo>
                  <a:lnTo>
                    <a:pt x="0" y="143167"/>
                  </a:lnTo>
                  <a:lnTo>
                    <a:pt x="4660" y="147827"/>
                  </a:lnTo>
                  <a:lnTo>
                    <a:pt x="1174915" y="147827"/>
                  </a:lnTo>
                  <a:lnTo>
                    <a:pt x="1179576" y="143167"/>
                  </a:lnTo>
                  <a:lnTo>
                    <a:pt x="1179576" y="4660"/>
                  </a:lnTo>
                  <a:lnTo>
                    <a:pt x="1174915" y="0"/>
                  </a:lnTo>
                  <a:close/>
                </a:path>
              </a:pathLst>
            </a:custGeom>
            <a:solidFill>
              <a:srgbClr val="FFFFFF"/>
            </a:solidFill>
          </p:spPr>
          <p:txBody>
            <a:bodyPr wrap="square" lIns="0" tIns="0" rIns="0" bIns="0" rtlCol="0"/>
            <a:lstStyle/>
            <a:p>
              <a:endParaRPr/>
            </a:p>
          </p:txBody>
        </p:sp>
      </p:grpSp>
      <p:sp>
        <p:nvSpPr>
          <p:cNvPr id="157" name="object 157"/>
          <p:cNvSpPr txBox="1"/>
          <p:nvPr/>
        </p:nvSpPr>
        <p:spPr>
          <a:xfrm>
            <a:off x="1978281" y="4407672"/>
            <a:ext cx="570230" cy="177800"/>
          </a:xfrm>
          <a:prstGeom prst="rect">
            <a:avLst/>
          </a:prstGeom>
        </p:spPr>
        <p:txBody>
          <a:bodyPr vert="horz" wrap="square" lIns="0" tIns="12065" rIns="0" bIns="0" rtlCol="0">
            <a:spAutoFit/>
          </a:bodyPr>
          <a:lstStyle/>
          <a:p>
            <a:pPr marL="12700">
              <a:lnSpc>
                <a:spcPct val="100000"/>
              </a:lnSpc>
              <a:spcBef>
                <a:spcPts val="95"/>
              </a:spcBef>
            </a:pPr>
            <a:r>
              <a:rPr sz="1000" dirty="0">
                <a:solidFill>
                  <a:srgbClr val="385622"/>
                </a:solidFill>
                <a:latin typeface="Calibri"/>
                <a:cs typeface="Calibri"/>
              </a:rPr>
              <a:t>Product</a:t>
            </a:r>
            <a:r>
              <a:rPr sz="1000" spc="-50" dirty="0">
                <a:solidFill>
                  <a:srgbClr val="385622"/>
                </a:solidFill>
                <a:latin typeface="Calibri"/>
                <a:cs typeface="Calibri"/>
              </a:rPr>
              <a:t> </a:t>
            </a:r>
            <a:r>
              <a:rPr sz="1000" spc="-25" dirty="0">
                <a:solidFill>
                  <a:srgbClr val="385622"/>
                </a:solidFill>
                <a:latin typeface="Calibri"/>
                <a:cs typeface="Calibri"/>
              </a:rPr>
              <a:t>ID</a:t>
            </a:r>
            <a:endParaRPr sz="1000">
              <a:latin typeface="Calibri"/>
              <a:cs typeface="Calibri"/>
            </a:endParaRPr>
          </a:p>
        </p:txBody>
      </p:sp>
      <p:grpSp>
        <p:nvGrpSpPr>
          <p:cNvPr id="158" name="object 158"/>
          <p:cNvGrpSpPr/>
          <p:nvPr/>
        </p:nvGrpSpPr>
        <p:grpSpPr>
          <a:xfrm>
            <a:off x="1653540" y="4564379"/>
            <a:ext cx="1287780" cy="373380"/>
            <a:chOff x="1653540" y="4564379"/>
            <a:chExt cx="1287780" cy="373380"/>
          </a:xfrm>
        </p:grpSpPr>
        <p:pic>
          <p:nvPicPr>
            <p:cNvPr id="159" name="object 159"/>
            <p:cNvPicPr/>
            <p:nvPr/>
          </p:nvPicPr>
          <p:blipFill>
            <a:blip r:embed="rId50" cstate="print"/>
            <a:stretch>
              <a:fillRect/>
            </a:stretch>
          </p:blipFill>
          <p:spPr>
            <a:xfrm>
              <a:off x="1653540" y="4605527"/>
              <a:ext cx="1287779" cy="254507"/>
            </a:xfrm>
            <a:prstGeom prst="rect">
              <a:avLst/>
            </a:prstGeom>
          </p:spPr>
        </p:pic>
        <p:pic>
          <p:nvPicPr>
            <p:cNvPr id="160" name="object 160"/>
            <p:cNvPicPr/>
            <p:nvPr/>
          </p:nvPicPr>
          <p:blipFill>
            <a:blip r:embed="rId51" cstate="print"/>
            <a:stretch>
              <a:fillRect/>
            </a:stretch>
          </p:blipFill>
          <p:spPr>
            <a:xfrm>
              <a:off x="1879092" y="4564379"/>
              <a:ext cx="836675" cy="373379"/>
            </a:xfrm>
            <a:prstGeom prst="rect">
              <a:avLst/>
            </a:prstGeom>
          </p:spPr>
        </p:pic>
      </p:grpSp>
      <p:sp>
        <p:nvSpPr>
          <p:cNvPr id="161" name="object 161"/>
          <p:cNvSpPr txBox="1"/>
          <p:nvPr/>
        </p:nvSpPr>
        <p:spPr>
          <a:xfrm>
            <a:off x="1679448" y="4631438"/>
            <a:ext cx="1181100" cy="147955"/>
          </a:xfrm>
          <a:prstGeom prst="rect">
            <a:avLst/>
          </a:prstGeom>
          <a:solidFill>
            <a:srgbClr val="FFFFFF"/>
          </a:solidFill>
        </p:spPr>
        <p:txBody>
          <a:bodyPr vert="horz" wrap="square" lIns="0" tIns="0" rIns="0" bIns="0" rtlCol="0">
            <a:spAutoFit/>
          </a:bodyPr>
          <a:lstStyle/>
          <a:p>
            <a:pPr marL="301625">
              <a:lnSpc>
                <a:spcPts val="1120"/>
              </a:lnSpc>
            </a:pPr>
            <a:r>
              <a:rPr sz="1000" dirty="0">
                <a:solidFill>
                  <a:srgbClr val="385622"/>
                </a:solidFill>
                <a:latin typeface="Calibri"/>
                <a:cs typeface="Calibri"/>
              </a:rPr>
              <a:t>Location</a:t>
            </a:r>
            <a:r>
              <a:rPr sz="1000" spc="-55" dirty="0">
                <a:solidFill>
                  <a:srgbClr val="385622"/>
                </a:solidFill>
                <a:latin typeface="Calibri"/>
                <a:cs typeface="Calibri"/>
              </a:rPr>
              <a:t> </a:t>
            </a:r>
            <a:r>
              <a:rPr sz="1000" spc="-25" dirty="0">
                <a:solidFill>
                  <a:srgbClr val="385622"/>
                </a:solidFill>
                <a:latin typeface="Calibri"/>
                <a:cs typeface="Calibri"/>
              </a:rPr>
              <a:t>ID</a:t>
            </a:r>
            <a:endParaRPr sz="1000">
              <a:latin typeface="Calibri"/>
              <a:cs typeface="Calibri"/>
            </a:endParaRPr>
          </a:p>
        </p:txBody>
      </p:sp>
      <p:sp>
        <p:nvSpPr>
          <p:cNvPr id="162" name="object 162"/>
          <p:cNvSpPr txBox="1"/>
          <p:nvPr/>
        </p:nvSpPr>
        <p:spPr>
          <a:xfrm>
            <a:off x="1746123" y="3111797"/>
            <a:ext cx="1584325" cy="208279"/>
          </a:xfrm>
          <a:prstGeom prst="rect">
            <a:avLst/>
          </a:prstGeom>
        </p:spPr>
        <p:txBody>
          <a:bodyPr vert="horz" wrap="square" lIns="0" tIns="12700" rIns="0" bIns="0" rtlCol="0">
            <a:spAutoFit/>
          </a:bodyPr>
          <a:lstStyle/>
          <a:p>
            <a:pPr marL="12700">
              <a:lnSpc>
                <a:spcPct val="100000"/>
              </a:lnSpc>
              <a:spcBef>
                <a:spcPts val="100"/>
              </a:spcBef>
            </a:pPr>
            <a:r>
              <a:rPr sz="1200" b="1" dirty="0">
                <a:solidFill>
                  <a:srgbClr val="FFFFFF"/>
                </a:solidFill>
                <a:latin typeface="Calibri"/>
                <a:cs typeface="Calibri"/>
              </a:rPr>
              <a:t>Digital </a:t>
            </a:r>
            <a:r>
              <a:rPr sz="1200" b="1" spc="-10" dirty="0">
                <a:solidFill>
                  <a:srgbClr val="FFFFFF"/>
                </a:solidFill>
                <a:latin typeface="Calibri"/>
                <a:cs typeface="Calibri"/>
              </a:rPr>
              <a:t>Traceability</a:t>
            </a:r>
            <a:r>
              <a:rPr sz="1200" b="1" spc="-40" dirty="0">
                <a:solidFill>
                  <a:srgbClr val="FFFFFF"/>
                </a:solidFill>
                <a:latin typeface="Calibri"/>
                <a:cs typeface="Calibri"/>
              </a:rPr>
              <a:t> </a:t>
            </a:r>
            <a:r>
              <a:rPr sz="1200" b="1" spc="-20" dirty="0">
                <a:solidFill>
                  <a:srgbClr val="FFFFFF"/>
                </a:solidFill>
                <a:latin typeface="Calibri"/>
                <a:cs typeface="Calibri"/>
              </a:rPr>
              <a:t>Event</a:t>
            </a:r>
            <a:endParaRPr sz="1200">
              <a:latin typeface="Calibri"/>
              <a:cs typeface="Calibri"/>
            </a:endParaRPr>
          </a:p>
        </p:txBody>
      </p:sp>
      <p:grpSp>
        <p:nvGrpSpPr>
          <p:cNvPr id="163" name="object 163"/>
          <p:cNvGrpSpPr/>
          <p:nvPr/>
        </p:nvGrpSpPr>
        <p:grpSpPr>
          <a:xfrm>
            <a:off x="1612391" y="3534156"/>
            <a:ext cx="1889760" cy="1181735"/>
            <a:chOff x="1612391" y="3534156"/>
            <a:chExt cx="1889760" cy="1181735"/>
          </a:xfrm>
        </p:grpSpPr>
        <p:sp>
          <p:nvSpPr>
            <p:cNvPr id="164" name="object 164"/>
            <p:cNvSpPr/>
            <p:nvPr/>
          </p:nvSpPr>
          <p:spPr>
            <a:xfrm>
              <a:off x="2861309" y="4345686"/>
              <a:ext cx="294005" cy="360680"/>
            </a:xfrm>
            <a:custGeom>
              <a:avLst/>
              <a:gdLst/>
              <a:ahLst/>
              <a:cxnLst/>
              <a:rect l="l" t="t" r="r" b="b"/>
              <a:pathLst>
                <a:path w="294005" h="360679">
                  <a:moveTo>
                    <a:pt x="0" y="360680"/>
                  </a:moveTo>
                  <a:lnTo>
                    <a:pt x="293497" y="360680"/>
                  </a:lnTo>
                  <a:lnTo>
                    <a:pt x="293497" y="0"/>
                  </a:lnTo>
                </a:path>
              </a:pathLst>
            </a:custGeom>
            <a:ln w="19050">
              <a:solidFill>
                <a:srgbClr val="FFFFFF"/>
              </a:solidFill>
            </a:ln>
          </p:spPr>
          <p:txBody>
            <a:bodyPr wrap="square" lIns="0" tIns="0" rIns="0" bIns="0" rtlCol="0"/>
            <a:lstStyle/>
            <a:p>
              <a:endParaRPr/>
            </a:p>
          </p:txBody>
        </p:sp>
        <p:sp>
          <p:nvSpPr>
            <p:cNvPr id="165" name="object 165"/>
            <p:cNvSpPr/>
            <p:nvPr/>
          </p:nvSpPr>
          <p:spPr>
            <a:xfrm>
              <a:off x="2853689" y="4356357"/>
              <a:ext cx="201930" cy="149225"/>
            </a:xfrm>
            <a:custGeom>
              <a:avLst/>
              <a:gdLst/>
              <a:ahLst/>
              <a:cxnLst/>
              <a:rect l="l" t="t" r="r" b="b"/>
              <a:pathLst>
                <a:path w="201930" h="149225">
                  <a:moveTo>
                    <a:pt x="0" y="149199"/>
                  </a:moveTo>
                  <a:lnTo>
                    <a:pt x="201574" y="149199"/>
                  </a:lnTo>
                  <a:lnTo>
                    <a:pt x="201574" y="0"/>
                  </a:lnTo>
                </a:path>
              </a:pathLst>
            </a:custGeom>
            <a:ln w="19050">
              <a:solidFill>
                <a:srgbClr val="FFFFFF"/>
              </a:solidFill>
            </a:ln>
          </p:spPr>
          <p:txBody>
            <a:bodyPr wrap="square" lIns="0" tIns="0" rIns="0" bIns="0" rtlCol="0"/>
            <a:lstStyle/>
            <a:p>
              <a:endParaRPr/>
            </a:p>
          </p:txBody>
        </p:sp>
        <p:pic>
          <p:nvPicPr>
            <p:cNvPr id="166" name="object 166"/>
            <p:cNvPicPr/>
            <p:nvPr/>
          </p:nvPicPr>
          <p:blipFill>
            <a:blip r:embed="rId52" cstate="print"/>
            <a:stretch>
              <a:fillRect/>
            </a:stretch>
          </p:blipFill>
          <p:spPr>
            <a:xfrm>
              <a:off x="1612391" y="3534156"/>
              <a:ext cx="1889759" cy="923543"/>
            </a:xfrm>
            <a:prstGeom prst="rect">
              <a:avLst/>
            </a:prstGeom>
          </p:spPr>
        </p:pic>
        <p:pic>
          <p:nvPicPr>
            <p:cNvPr id="167" name="object 167"/>
            <p:cNvPicPr/>
            <p:nvPr/>
          </p:nvPicPr>
          <p:blipFill>
            <a:blip r:embed="rId53" cstate="print"/>
            <a:stretch>
              <a:fillRect/>
            </a:stretch>
          </p:blipFill>
          <p:spPr>
            <a:xfrm>
              <a:off x="2196084" y="3558540"/>
              <a:ext cx="719327" cy="320039"/>
            </a:xfrm>
            <a:prstGeom prst="rect">
              <a:avLst/>
            </a:prstGeom>
          </p:spPr>
        </p:pic>
        <p:sp>
          <p:nvSpPr>
            <p:cNvPr id="168" name="object 168"/>
            <p:cNvSpPr/>
            <p:nvPr/>
          </p:nvSpPr>
          <p:spPr>
            <a:xfrm>
              <a:off x="1638299" y="3560061"/>
              <a:ext cx="1783080" cy="817244"/>
            </a:xfrm>
            <a:custGeom>
              <a:avLst/>
              <a:gdLst/>
              <a:ahLst/>
              <a:cxnLst/>
              <a:rect l="l" t="t" r="r" b="b"/>
              <a:pathLst>
                <a:path w="1783079" h="817245">
                  <a:moveTo>
                    <a:pt x="1751228" y="0"/>
                  </a:moveTo>
                  <a:lnTo>
                    <a:pt x="31851" y="0"/>
                  </a:lnTo>
                  <a:lnTo>
                    <a:pt x="19454" y="2503"/>
                  </a:lnTo>
                  <a:lnTo>
                    <a:pt x="9329" y="9329"/>
                  </a:lnTo>
                  <a:lnTo>
                    <a:pt x="2503" y="19454"/>
                  </a:lnTo>
                  <a:lnTo>
                    <a:pt x="0" y="31851"/>
                  </a:lnTo>
                  <a:lnTo>
                    <a:pt x="0" y="785012"/>
                  </a:lnTo>
                  <a:lnTo>
                    <a:pt x="2503" y="797409"/>
                  </a:lnTo>
                  <a:lnTo>
                    <a:pt x="9329" y="807534"/>
                  </a:lnTo>
                  <a:lnTo>
                    <a:pt x="19454" y="814360"/>
                  </a:lnTo>
                  <a:lnTo>
                    <a:pt x="31851" y="816863"/>
                  </a:lnTo>
                  <a:lnTo>
                    <a:pt x="1751228" y="816863"/>
                  </a:lnTo>
                  <a:lnTo>
                    <a:pt x="1763625" y="814360"/>
                  </a:lnTo>
                  <a:lnTo>
                    <a:pt x="1773750" y="807534"/>
                  </a:lnTo>
                  <a:lnTo>
                    <a:pt x="1780576" y="797409"/>
                  </a:lnTo>
                  <a:lnTo>
                    <a:pt x="1783080" y="785012"/>
                  </a:lnTo>
                  <a:lnTo>
                    <a:pt x="1783080" y="31851"/>
                  </a:lnTo>
                  <a:lnTo>
                    <a:pt x="1780576" y="19454"/>
                  </a:lnTo>
                  <a:lnTo>
                    <a:pt x="1773750" y="9329"/>
                  </a:lnTo>
                  <a:lnTo>
                    <a:pt x="1763625" y="2503"/>
                  </a:lnTo>
                  <a:lnTo>
                    <a:pt x="1751228" y="0"/>
                  </a:lnTo>
                  <a:close/>
                </a:path>
              </a:pathLst>
            </a:custGeom>
            <a:solidFill>
              <a:srgbClr val="D9D9D9"/>
            </a:solidFill>
          </p:spPr>
          <p:txBody>
            <a:bodyPr wrap="square" lIns="0" tIns="0" rIns="0" bIns="0" rtlCol="0"/>
            <a:lstStyle/>
            <a:p>
              <a:endParaRPr/>
            </a:p>
          </p:txBody>
        </p:sp>
      </p:grpSp>
      <p:sp>
        <p:nvSpPr>
          <p:cNvPr id="169" name="object 169"/>
          <p:cNvSpPr txBox="1"/>
          <p:nvPr/>
        </p:nvSpPr>
        <p:spPr>
          <a:xfrm>
            <a:off x="2270879" y="3594430"/>
            <a:ext cx="516255" cy="14795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385622"/>
                </a:solidFill>
                <a:latin typeface="Calibri"/>
                <a:cs typeface="Calibri"/>
              </a:rPr>
              <a:t>Event</a:t>
            </a:r>
            <a:r>
              <a:rPr sz="800" b="1" spc="-25" dirty="0">
                <a:solidFill>
                  <a:srgbClr val="385622"/>
                </a:solidFill>
                <a:latin typeface="Calibri"/>
                <a:cs typeface="Calibri"/>
              </a:rPr>
              <a:t> </a:t>
            </a:r>
            <a:r>
              <a:rPr sz="800" b="1" spc="-10" dirty="0">
                <a:solidFill>
                  <a:srgbClr val="385622"/>
                </a:solidFill>
                <a:latin typeface="Calibri"/>
                <a:cs typeface="Calibri"/>
              </a:rPr>
              <a:t>types</a:t>
            </a:r>
            <a:endParaRPr sz="800">
              <a:latin typeface="Calibri"/>
              <a:cs typeface="Calibri"/>
            </a:endParaRPr>
          </a:p>
        </p:txBody>
      </p:sp>
      <p:grpSp>
        <p:nvGrpSpPr>
          <p:cNvPr id="170" name="object 170"/>
          <p:cNvGrpSpPr/>
          <p:nvPr/>
        </p:nvGrpSpPr>
        <p:grpSpPr>
          <a:xfrm>
            <a:off x="1639823" y="3887723"/>
            <a:ext cx="2028825" cy="1196340"/>
            <a:chOff x="1639823" y="3887723"/>
            <a:chExt cx="2028825" cy="1196340"/>
          </a:xfrm>
        </p:grpSpPr>
        <p:pic>
          <p:nvPicPr>
            <p:cNvPr id="171" name="object 171"/>
            <p:cNvPicPr/>
            <p:nvPr/>
          </p:nvPicPr>
          <p:blipFill>
            <a:blip r:embed="rId54" cstate="print"/>
            <a:stretch>
              <a:fillRect/>
            </a:stretch>
          </p:blipFill>
          <p:spPr>
            <a:xfrm>
              <a:off x="3377184" y="4893563"/>
              <a:ext cx="291083" cy="190499"/>
            </a:xfrm>
            <a:prstGeom prst="rect">
              <a:avLst/>
            </a:prstGeom>
          </p:spPr>
        </p:pic>
        <p:sp>
          <p:nvSpPr>
            <p:cNvPr id="172" name="object 172"/>
            <p:cNvSpPr/>
            <p:nvPr/>
          </p:nvSpPr>
          <p:spPr>
            <a:xfrm>
              <a:off x="2852165" y="4356356"/>
              <a:ext cx="414020" cy="551815"/>
            </a:xfrm>
            <a:custGeom>
              <a:avLst/>
              <a:gdLst/>
              <a:ahLst/>
              <a:cxnLst/>
              <a:rect l="l" t="t" r="r" b="b"/>
              <a:pathLst>
                <a:path w="414020" h="551814">
                  <a:moveTo>
                    <a:pt x="0" y="551446"/>
                  </a:moveTo>
                  <a:lnTo>
                    <a:pt x="413575" y="551446"/>
                  </a:lnTo>
                  <a:lnTo>
                    <a:pt x="413575" y="0"/>
                  </a:lnTo>
                </a:path>
              </a:pathLst>
            </a:custGeom>
            <a:ln w="19050">
              <a:solidFill>
                <a:srgbClr val="FFFFFF"/>
              </a:solidFill>
            </a:ln>
          </p:spPr>
          <p:txBody>
            <a:bodyPr wrap="square" lIns="0" tIns="0" rIns="0" bIns="0" rtlCol="0"/>
            <a:lstStyle/>
            <a:p>
              <a:endParaRPr/>
            </a:p>
          </p:txBody>
        </p:sp>
        <p:pic>
          <p:nvPicPr>
            <p:cNvPr id="173" name="object 173"/>
            <p:cNvPicPr/>
            <p:nvPr/>
          </p:nvPicPr>
          <p:blipFill>
            <a:blip r:embed="rId55" cstate="print"/>
            <a:stretch>
              <a:fillRect/>
            </a:stretch>
          </p:blipFill>
          <p:spPr>
            <a:xfrm>
              <a:off x="1671827" y="3933443"/>
              <a:ext cx="1769364" cy="222503"/>
            </a:xfrm>
            <a:prstGeom prst="rect">
              <a:avLst/>
            </a:prstGeom>
          </p:spPr>
        </p:pic>
        <p:pic>
          <p:nvPicPr>
            <p:cNvPr id="174" name="object 174"/>
            <p:cNvPicPr/>
            <p:nvPr/>
          </p:nvPicPr>
          <p:blipFill>
            <a:blip r:embed="rId56" cstate="print"/>
            <a:stretch>
              <a:fillRect/>
            </a:stretch>
          </p:blipFill>
          <p:spPr>
            <a:xfrm>
              <a:off x="1639823" y="3887723"/>
              <a:ext cx="1772411" cy="345947"/>
            </a:xfrm>
            <a:prstGeom prst="rect">
              <a:avLst/>
            </a:prstGeom>
          </p:spPr>
        </p:pic>
        <p:sp>
          <p:nvSpPr>
            <p:cNvPr id="175" name="object 175"/>
            <p:cNvSpPr/>
            <p:nvPr/>
          </p:nvSpPr>
          <p:spPr>
            <a:xfrm>
              <a:off x="1697735" y="3959346"/>
              <a:ext cx="1663064" cy="116205"/>
            </a:xfrm>
            <a:custGeom>
              <a:avLst/>
              <a:gdLst/>
              <a:ahLst/>
              <a:cxnLst/>
              <a:rect l="l" t="t" r="r" b="b"/>
              <a:pathLst>
                <a:path w="1663064" h="116204">
                  <a:moveTo>
                    <a:pt x="1659026" y="0"/>
                  </a:moveTo>
                  <a:lnTo>
                    <a:pt x="3657" y="0"/>
                  </a:lnTo>
                  <a:lnTo>
                    <a:pt x="0" y="3657"/>
                  </a:lnTo>
                  <a:lnTo>
                    <a:pt x="0" y="8166"/>
                  </a:lnTo>
                  <a:lnTo>
                    <a:pt x="0" y="112179"/>
                  </a:lnTo>
                  <a:lnTo>
                    <a:pt x="3657" y="115824"/>
                  </a:lnTo>
                  <a:lnTo>
                    <a:pt x="1659026" y="115824"/>
                  </a:lnTo>
                  <a:lnTo>
                    <a:pt x="1662683" y="112179"/>
                  </a:lnTo>
                  <a:lnTo>
                    <a:pt x="1662683" y="3657"/>
                  </a:lnTo>
                  <a:lnTo>
                    <a:pt x="1659026" y="0"/>
                  </a:lnTo>
                  <a:close/>
                </a:path>
              </a:pathLst>
            </a:custGeom>
            <a:solidFill>
              <a:srgbClr val="FFFFFF"/>
            </a:solidFill>
          </p:spPr>
          <p:txBody>
            <a:bodyPr wrap="square" lIns="0" tIns="0" rIns="0" bIns="0" rtlCol="0"/>
            <a:lstStyle/>
            <a:p>
              <a:endParaRPr/>
            </a:p>
          </p:txBody>
        </p:sp>
      </p:grpSp>
      <p:sp>
        <p:nvSpPr>
          <p:cNvPr id="176" name="object 176"/>
          <p:cNvSpPr txBox="1"/>
          <p:nvPr/>
        </p:nvSpPr>
        <p:spPr>
          <a:xfrm>
            <a:off x="1722818" y="3927964"/>
            <a:ext cx="1553845" cy="162560"/>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385622"/>
                </a:solidFill>
                <a:latin typeface="Calibri"/>
                <a:cs typeface="Calibri"/>
              </a:rPr>
              <a:t>T</a:t>
            </a:r>
            <a:r>
              <a:rPr sz="900" b="1" spc="-10" dirty="0">
                <a:solidFill>
                  <a:srgbClr val="385622"/>
                </a:solidFill>
                <a:latin typeface="Calibri"/>
                <a:cs typeface="Calibri"/>
              </a:rPr>
              <a:t>ransformation</a:t>
            </a:r>
            <a:r>
              <a:rPr sz="900" b="1" spc="85" dirty="0">
                <a:solidFill>
                  <a:srgbClr val="385622"/>
                </a:solidFill>
                <a:latin typeface="Calibri"/>
                <a:cs typeface="Calibri"/>
              </a:rPr>
              <a:t> </a:t>
            </a:r>
            <a:r>
              <a:rPr sz="900" i="1" spc="-10" dirty="0">
                <a:solidFill>
                  <a:srgbClr val="385622"/>
                </a:solidFill>
                <a:latin typeface="Calibri"/>
                <a:cs typeface="Calibri"/>
              </a:rPr>
              <a:t>(manufacture,..)</a:t>
            </a:r>
            <a:endParaRPr sz="900">
              <a:latin typeface="Calibri"/>
              <a:cs typeface="Calibri"/>
            </a:endParaRPr>
          </a:p>
        </p:txBody>
      </p:sp>
      <p:grpSp>
        <p:nvGrpSpPr>
          <p:cNvPr id="177" name="object 177"/>
          <p:cNvGrpSpPr/>
          <p:nvPr/>
        </p:nvGrpSpPr>
        <p:grpSpPr>
          <a:xfrm>
            <a:off x="1644395" y="3750564"/>
            <a:ext cx="1809114" cy="347980"/>
            <a:chOff x="1644395" y="3750564"/>
            <a:chExt cx="1809114" cy="347980"/>
          </a:xfrm>
        </p:grpSpPr>
        <p:pic>
          <p:nvPicPr>
            <p:cNvPr id="178" name="object 178"/>
            <p:cNvPicPr/>
            <p:nvPr/>
          </p:nvPicPr>
          <p:blipFill>
            <a:blip r:embed="rId55" cstate="print"/>
            <a:stretch>
              <a:fillRect/>
            </a:stretch>
          </p:blipFill>
          <p:spPr>
            <a:xfrm>
              <a:off x="1674875" y="3796284"/>
              <a:ext cx="1769363" cy="222503"/>
            </a:xfrm>
            <a:prstGeom prst="rect">
              <a:avLst/>
            </a:prstGeom>
          </p:spPr>
        </p:pic>
        <p:pic>
          <p:nvPicPr>
            <p:cNvPr id="179" name="object 179"/>
            <p:cNvPicPr/>
            <p:nvPr/>
          </p:nvPicPr>
          <p:blipFill>
            <a:blip r:embed="rId57" cstate="print"/>
            <a:stretch>
              <a:fillRect/>
            </a:stretch>
          </p:blipFill>
          <p:spPr>
            <a:xfrm>
              <a:off x="1644395" y="3750564"/>
              <a:ext cx="1808987" cy="347471"/>
            </a:xfrm>
            <a:prstGeom prst="rect">
              <a:avLst/>
            </a:prstGeom>
          </p:spPr>
        </p:pic>
        <p:sp>
          <p:nvSpPr>
            <p:cNvPr id="180" name="object 180"/>
            <p:cNvSpPr/>
            <p:nvPr/>
          </p:nvSpPr>
          <p:spPr>
            <a:xfrm>
              <a:off x="1700783" y="3822187"/>
              <a:ext cx="1663064" cy="116205"/>
            </a:xfrm>
            <a:custGeom>
              <a:avLst/>
              <a:gdLst/>
              <a:ahLst/>
              <a:cxnLst/>
              <a:rect l="l" t="t" r="r" b="b"/>
              <a:pathLst>
                <a:path w="1663064" h="116204">
                  <a:moveTo>
                    <a:pt x="1659026" y="0"/>
                  </a:moveTo>
                  <a:lnTo>
                    <a:pt x="3657" y="0"/>
                  </a:lnTo>
                  <a:lnTo>
                    <a:pt x="0" y="3657"/>
                  </a:lnTo>
                  <a:lnTo>
                    <a:pt x="0" y="8166"/>
                  </a:lnTo>
                  <a:lnTo>
                    <a:pt x="0" y="112179"/>
                  </a:lnTo>
                  <a:lnTo>
                    <a:pt x="3657" y="115823"/>
                  </a:lnTo>
                  <a:lnTo>
                    <a:pt x="1659026" y="115823"/>
                  </a:lnTo>
                  <a:lnTo>
                    <a:pt x="1662683" y="112179"/>
                  </a:lnTo>
                  <a:lnTo>
                    <a:pt x="1662683" y="3657"/>
                  </a:lnTo>
                  <a:lnTo>
                    <a:pt x="1659026" y="0"/>
                  </a:lnTo>
                  <a:close/>
                </a:path>
              </a:pathLst>
            </a:custGeom>
            <a:solidFill>
              <a:srgbClr val="FFFFFF"/>
            </a:solidFill>
          </p:spPr>
          <p:txBody>
            <a:bodyPr wrap="square" lIns="0" tIns="0" rIns="0" bIns="0" rtlCol="0"/>
            <a:lstStyle/>
            <a:p>
              <a:endParaRPr/>
            </a:p>
          </p:txBody>
        </p:sp>
      </p:grpSp>
      <p:sp>
        <p:nvSpPr>
          <p:cNvPr id="181" name="object 181"/>
          <p:cNvSpPr txBox="1"/>
          <p:nvPr/>
        </p:nvSpPr>
        <p:spPr>
          <a:xfrm>
            <a:off x="1700783" y="3791574"/>
            <a:ext cx="1663064" cy="162560"/>
          </a:xfrm>
          <a:prstGeom prst="rect">
            <a:avLst/>
          </a:prstGeom>
        </p:spPr>
        <p:txBody>
          <a:bodyPr vert="horz" wrap="square" lIns="0" tIns="12700" rIns="0" bIns="0" rtlCol="0">
            <a:spAutoFit/>
          </a:bodyPr>
          <a:lstStyle/>
          <a:p>
            <a:pPr marL="38100">
              <a:lnSpc>
                <a:spcPct val="100000"/>
              </a:lnSpc>
              <a:spcBef>
                <a:spcPts val="100"/>
              </a:spcBef>
            </a:pPr>
            <a:r>
              <a:rPr sz="900" b="1" spc="-10" dirty="0">
                <a:solidFill>
                  <a:srgbClr val="385622"/>
                </a:solidFill>
                <a:latin typeface="Calibri"/>
                <a:cs typeface="Calibri"/>
              </a:rPr>
              <a:t>Transaction</a:t>
            </a:r>
            <a:r>
              <a:rPr sz="900" b="1" spc="20" dirty="0">
                <a:solidFill>
                  <a:srgbClr val="385622"/>
                </a:solidFill>
                <a:latin typeface="Calibri"/>
                <a:cs typeface="Calibri"/>
              </a:rPr>
              <a:t> </a:t>
            </a:r>
            <a:r>
              <a:rPr sz="900" dirty="0">
                <a:solidFill>
                  <a:srgbClr val="385622"/>
                </a:solidFill>
                <a:latin typeface="Calibri"/>
                <a:cs typeface="Calibri"/>
              </a:rPr>
              <a:t>(sell,</a:t>
            </a:r>
            <a:r>
              <a:rPr sz="900" spc="5" dirty="0">
                <a:solidFill>
                  <a:srgbClr val="385622"/>
                </a:solidFill>
                <a:latin typeface="Calibri"/>
                <a:cs typeface="Calibri"/>
              </a:rPr>
              <a:t> </a:t>
            </a:r>
            <a:r>
              <a:rPr sz="900" dirty="0">
                <a:solidFill>
                  <a:srgbClr val="385622"/>
                </a:solidFill>
                <a:latin typeface="Calibri"/>
                <a:cs typeface="Calibri"/>
              </a:rPr>
              <a:t>ship,</a:t>
            </a:r>
            <a:r>
              <a:rPr sz="900" spc="-5" dirty="0">
                <a:solidFill>
                  <a:srgbClr val="385622"/>
                </a:solidFill>
                <a:latin typeface="Calibri"/>
                <a:cs typeface="Calibri"/>
              </a:rPr>
              <a:t> </a:t>
            </a:r>
            <a:r>
              <a:rPr sz="900" spc="-10" dirty="0">
                <a:solidFill>
                  <a:srgbClr val="385622"/>
                </a:solidFill>
                <a:latin typeface="Calibri"/>
                <a:cs typeface="Calibri"/>
              </a:rPr>
              <a:t>transfer,..)</a:t>
            </a:r>
            <a:endParaRPr sz="900">
              <a:latin typeface="Calibri"/>
              <a:cs typeface="Calibri"/>
            </a:endParaRPr>
          </a:p>
        </p:txBody>
      </p:sp>
      <p:grpSp>
        <p:nvGrpSpPr>
          <p:cNvPr id="182" name="object 182"/>
          <p:cNvGrpSpPr/>
          <p:nvPr/>
        </p:nvGrpSpPr>
        <p:grpSpPr>
          <a:xfrm>
            <a:off x="1639823" y="3614928"/>
            <a:ext cx="1800225" cy="346075"/>
            <a:chOff x="1639823" y="3614928"/>
            <a:chExt cx="1800225" cy="346075"/>
          </a:xfrm>
        </p:grpSpPr>
        <p:pic>
          <p:nvPicPr>
            <p:cNvPr id="183" name="object 183"/>
            <p:cNvPicPr/>
            <p:nvPr/>
          </p:nvPicPr>
          <p:blipFill>
            <a:blip r:embed="rId55" cstate="print"/>
            <a:stretch>
              <a:fillRect/>
            </a:stretch>
          </p:blipFill>
          <p:spPr>
            <a:xfrm>
              <a:off x="1670303" y="3660648"/>
              <a:ext cx="1769363" cy="222503"/>
            </a:xfrm>
            <a:prstGeom prst="rect">
              <a:avLst/>
            </a:prstGeom>
          </p:spPr>
        </p:pic>
        <p:pic>
          <p:nvPicPr>
            <p:cNvPr id="184" name="object 184"/>
            <p:cNvPicPr/>
            <p:nvPr/>
          </p:nvPicPr>
          <p:blipFill>
            <a:blip r:embed="rId58" cstate="print"/>
            <a:stretch>
              <a:fillRect/>
            </a:stretch>
          </p:blipFill>
          <p:spPr>
            <a:xfrm>
              <a:off x="1639823" y="3614928"/>
              <a:ext cx="1321307" cy="345947"/>
            </a:xfrm>
            <a:prstGeom prst="rect">
              <a:avLst/>
            </a:prstGeom>
          </p:spPr>
        </p:pic>
        <p:sp>
          <p:nvSpPr>
            <p:cNvPr id="185" name="object 185"/>
            <p:cNvSpPr/>
            <p:nvPr/>
          </p:nvSpPr>
          <p:spPr>
            <a:xfrm>
              <a:off x="1696211" y="3686551"/>
              <a:ext cx="1663064" cy="116205"/>
            </a:xfrm>
            <a:custGeom>
              <a:avLst/>
              <a:gdLst/>
              <a:ahLst/>
              <a:cxnLst/>
              <a:rect l="l" t="t" r="r" b="b"/>
              <a:pathLst>
                <a:path w="1663064" h="116204">
                  <a:moveTo>
                    <a:pt x="1659026" y="0"/>
                  </a:moveTo>
                  <a:lnTo>
                    <a:pt x="3657" y="0"/>
                  </a:lnTo>
                  <a:lnTo>
                    <a:pt x="0" y="3657"/>
                  </a:lnTo>
                  <a:lnTo>
                    <a:pt x="0" y="8166"/>
                  </a:lnTo>
                  <a:lnTo>
                    <a:pt x="0" y="112179"/>
                  </a:lnTo>
                  <a:lnTo>
                    <a:pt x="3657" y="115824"/>
                  </a:lnTo>
                  <a:lnTo>
                    <a:pt x="1659026" y="115824"/>
                  </a:lnTo>
                  <a:lnTo>
                    <a:pt x="1662683" y="112179"/>
                  </a:lnTo>
                  <a:lnTo>
                    <a:pt x="1662683" y="3657"/>
                  </a:lnTo>
                  <a:lnTo>
                    <a:pt x="1659026" y="0"/>
                  </a:lnTo>
                  <a:close/>
                </a:path>
              </a:pathLst>
            </a:custGeom>
            <a:solidFill>
              <a:srgbClr val="FFFFFF"/>
            </a:solidFill>
          </p:spPr>
          <p:txBody>
            <a:bodyPr wrap="square" lIns="0" tIns="0" rIns="0" bIns="0" rtlCol="0"/>
            <a:lstStyle/>
            <a:p>
              <a:endParaRPr/>
            </a:p>
          </p:txBody>
        </p:sp>
      </p:grpSp>
      <p:sp>
        <p:nvSpPr>
          <p:cNvPr id="186" name="object 186"/>
          <p:cNvSpPr txBox="1"/>
          <p:nvPr/>
        </p:nvSpPr>
        <p:spPr>
          <a:xfrm>
            <a:off x="1722531" y="3655184"/>
            <a:ext cx="1102995" cy="162560"/>
          </a:xfrm>
          <a:prstGeom prst="rect">
            <a:avLst/>
          </a:prstGeom>
        </p:spPr>
        <p:txBody>
          <a:bodyPr vert="horz" wrap="square" lIns="0" tIns="12700" rIns="0" bIns="0" rtlCol="0">
            <a:spAutoFit/>
          </a:bodyPr>
          <a:lstStyle/>
          <a:p>
            <a:pPr marL="12700">
              <a:lnSpc>
                <a:spcPct val="100000"/>
              </a:lnSpc>
              <a:spcBef>
                <a:spcPts val="100"/>
              </a:spcBef>
            </a:pPr>
            <a:r>
              <a:rPr sz="900" b="1" dirty="0">
                <a:solidFill>
                  <a:srgbClr val="385622"/>
                </a:solidFill>
                <a:latin typeface="Calibri"/>
                <a:cs typeface="Calibri"/>
              </a:rPr>
              <a:t>Object</a:t>
            </a:r>
            <a:r>
              <a:rPr sz="900" b="1" spc="-20" dirty="0">
                <a:solidFill>
                  <a:srgbClr val="385622"/>
                </a:solidFill>
                <a:latin typeface="Calibri"/>
                <a:cs typeface="Calibri"/>
              </a:rPr>
              <a:t> </a:t>
            </a:r>
            <a:r>
              <a:rPr sz="900" i="1" dirty="0">
                <a:solidFill>
                  <a:srgbClr val="385622"/>
                </a:solidFill>
                <a:latin typeface="Calibri"/>
                <a:cs typeface="Calibri"/>
              </a:rPr>
              <a:t>(inspect,</a:t>
            </a:r>
            <a:r>
              <a:rPr sz="900" i="1" spc="-30" dirty="0">
                <a:solidFill>
                  <a:srgbClr val="385622"/>
                </a:solidFill>
                <a:latin typeface="Calibri"/>
                <a:cs typeface="Calibri"/>
              </a:rPr>
              <a:t> </a:t>
            </a:r>
            <a:r>
              <a:rPr sz="900" i="1" dirty="0">
                <a:solidFill>
                  <a:srgbClr val="385622"/>
                </a:solidFill>
                <a:latin typeface="Calibri"/>
                <a:cs typeface="Calibri"/>
              </a:rPr>
              <a:t>test,</a:t>
            </a:r>
            <a:r>
              <a:rPr sz="900" i="1" spc="-30" dirty="0">
                <a:solidFill>
                  <a:srgbClr val="385622"/>
                </a:solidFill>
                <a:latin typeface="Calibri"/>
                <a:cs typeface="Calibri"/>
              </a:rPr>
              <a:t> </a:t>
            </a:r>
            <a:r>
              <a:rPr sz="900" i="1" spc="-25" dirty="0">
                <a:solidFill>
                  <a:srgbClr val="385622"/>
                </a:solidFill>
                <a:latin typeface="Calibri"/>
                <a:cs typeface="Calibri"/>
              </a:rPr>
              <a:t>..)</a:t>
            </a:r>
            <a:endParaRPr sz="900">
              <a:latin typeface="Calibri"/>
              <a:cs typeface="Calibri"/>
            </a:endParaRPr>
          </a:p>
        </p:txBody>
      </p:sp>
      <p:grpSp>
        <p:nvGrpSpPr>
          <p:cNvPr id="187" name="object 187"/>
          <p:cNvGrpSpPr/>
          <p:nvPr/>
        </p:nvGrpSpPr>
        <p:grpSpPr>
          <a:xfrm>
            <a:off x="1644395" y="4023359"/>
            <a:ext cx="1800225" cy="347980"/>
            <a:chOff x="1644395" y="4023359"/>
            <a:chExt cx="1800225" cy="347980"/>
          </a:xfrm>
        </p:grpSpPr>
        <p:pic>
          <p:nvPicPr>
            <p:cNvPr id="188" name="object 188"/>
            <p:cNvPicPr/>
            <p:nvPr/>
          </p:nvPicPr>
          <p:blipFill>
            <a:blip r:embed="rId55" cstate="print"/>
            <a:stretch>
              <a:fillRect/>
            </a:stretch>
          </p:blipFill>
          <p:spPr>
            <a:xfrm>
              <a:off x="1674875" y="4069079"/>
              <a:ext cx="1769363" cy="222503"/>
            </a:xfrm>
            <a:prstGeom prst="rect">
              <a:avLst/>
            </a:prstGeom>
          </p:spPr>
        </p:pic>
        <p:pic>
          <p:nvPicPr>
            <p:cNvPr id="189" name="object 189"/>
            <p:cNvPicPr/>
            <p:nvPr/>
          </p:nvPicPr>
          <p:blipFill>
            <a:blip r:embed="rId59" cstate="print"/>
            <a:stretch>
              <a:fillRect/>
            </a:stretch>
          </p:blipFill>
          <p:spPr>
            <a:xfrm>
              <a:off x="1644395" y="4023359"/>
              <a:ext cx="1562099" cy="347471"/>
            </a:xfrm>
            <a:prstGeom prst="rect">
              <a:avLst/>
            </a:prstGeom>
          </p:spPr>
        </p:pic>
        <p:sp>
          <p:nvSpPr>
            <p:cNvPr id="190" name="object 190"/>
            <p:cNvSpPr/>
            <p:nvPr/>
          </p:nvSpPr>
          <p:spPr>
            <a:xfrm>
              <a:off x="1700783" y="4094982"/>
              <a:ext cx="1663064" cy="116205"/>
            </a:xfrm>
            <a:custGeom>
              <a:avLst/>
              <a:gdLst/>
              <a:ahLst/>
              <a:cxnLst/>
              <a:rect l="l" t="t" r="r" b="b"/>
              <a:pathLst>
                <a:path w="1663064" h="116204">
                  <a:moveTo>
                    <a:pt x="1659026" y="0"/>
                  </a:moveTo>
                  <a:lnTo>
                    <a:pt x="3657" y="0"/>
                  </a:lnTo>
                  <a:lnTo>
                    <a:pt x="0" y="3657"/>
                  </a:lnTo>
                  <a:lnTo>
                    <a:pt x="0" y="8166"/>
                  </a:lnTo>
                  <a:lnTo>
                    <a:pt x="0" y="112179"/>
                  </a:lnTo>
                  <a:lnTo>
                    <a:pt x="3657" y="115823"/>
                  </a:lnTo>
                  <a:lnTo>
                    <a:pt x="1659026" y="115823"/>
                  </a:lnTo>
                  <a:lnTo>
                    <a:pt x="1662683" y="112179"/>
                  </a:lnTo>
                  <a:lnTo>
                    <a:pt x="1662683" y="3657"/>
                  </a:lnTo>
                  <a:lnTo>
                    <a:pt x="1659026" y="0"/>
                  </a:lnTo>
                  <a:close/>
                </a:path>
              </a:pathLst>
            </a:custGeom>
            <a:solidFill>
              <a:srgbClr val="FFFFFF"/>
            </a:solidFill>
          </p:spPr>
          <p:txBody>
            <a:bodyPr wrap="square" lIns="0" tIns="0" rIns="0" bIns="0" rtlCol="0"/>
            <a:lstStyle/>
            <a:p>
              <a:endParaRPr/>
            </a:p>
          </p:txBody>
        </p:sp>
      </p:grpSp>
      <p:sp>
        <p:nvSpPr>
          <p:cNvPr id="191" name="object 191"/>
          <p:cNvSpPr txBox="1"/>
          <p:nvPr/>
        </p:nvSpPr>
        <p:spPr>
          <a:xfrm>
            <a:off x="1700783" y="4064354"/>
            <a:ext cx="1663064" cy="162560"/>
          </a:xfrm>
          <a:prstGeom prst="rect">
            <a:avLst/>
          </a:prstGeom>
        </p:spPr>
        <p:txBody>
          <a:bodyPr vert="horz" wrap="square" lIns="0" tIns="12700" rIns="0" bIns="0" rtlCol="0">
            <a:spAutoFit/>
          </a:bodyPr>
          <a:lstStyle/>
          <a:p>
            <a:pPr marL="38100">
              <a:lnSpc>
                <a:spcPct val="100000"/>
              </a:lnSpc>
              <a:spcBef>
                <a:spcPts val="100"/>
              </a:spcBef>
            </a:pPr>
            <a:r>
              <a:rPr sz="900" b="1" dirty="0">
                <a:solidFill>
                  <a:srgbClr val="385622"/>
                </a:solidFill>
                <a:latin typeface="Calibri"/>
                <a:cs typeface="Calibri"/>
              </a:rPr>
              <a:t>Aggregation</a:t>
            </a:r>
            <a:r>
              <a:rPr sz="900" b="1" spc="15" dirty="0">
                <a:solidFill>
                  <a:srgbClr val="385622"/>
                </a:solidFill>
                <a:latin typeface="Calibri"/>
                <a:cs typeface="Calibri"/>
              </a:rPr>
              <a:t> </a:t>
            </a:r>
            <a:r>
              <a:rPr sz="900" i="1" spc="-10" dirty="0">
                <a:solidFill>
                  <a:srgbClr val="385622"/>
                </a:solidFill>
                <a:latin typeface="Calibri"/>
                <a:cs typeface="Calibri"/>
              </a:rPr>
              <a:t>(consolidate,</a:t>
            </a:r>
            <a:r>
              <a:rPr sz="900" i="1" spc="10" dirty="0">
                <a:solidFill>
                  <a:srgbClr val="385622"/>
                </a:solidFill>
                <a:latin typeface="Calibri"/>
                <a:cs typeface="Calibri"/>
              </a:rPr>
              <a:t> </a:t>
            </a:r>
            <a:r>
              <a:rPr sz="900" i="1" spc="-25" dirty="0">
                <a:solidFill>
                  <a:srgbClr val="385622"/>
                </a:solidFill>
                <a:latin typeface="Calibri"/>
                <a:cs typeface="Calibri"/>
              </a:rPr>
              <a:t>..)</a:t>
            </a:r>
            <a:endParaRPr sz="900">
              <a:latin typeface="Calibri"/>
              <a:cs typeface="Calibri"/>
            </a:endParaRPr>
          </a:p>
        </p:txBody>
      </p:sp>
      <p:grpSp>
        <p:nvGrpSpPr>
          <p:cNvPr id="192" name="object 192"/>
          <p:cNvGrpSpPr/>
          <p:nvPr/>
        </p:nvGrpSpPr>
        <p:grpSpPr>
          <a:xfrm>
            <a:off x="1644395" y="4160520"/>
            <a:ext cx="1853564" cy="346075"/>
            <a:chOff x="1644395" y="4160520"/>
            <a:chExt cx="1853564" cy="346075"/>
          </a:xfrm>
        </p:grpSpPr>
        <p:pic>
          <p:nvPicPr>
            <p:cNvPr id="193" name="object 193"/>
            <p:cNvPicPr/>
            <p:nvPr/>
          </p:nvPicPr>
          <p:blipFill>
            <a:blip r:embed="rId55" cstate="print"/>
            <a:stretch>
              <a:fillRect/>
            </a:stretch>
          </p:blipFill>
          <p:spPr>
            <a:xfrm>
              <a:off x="1674875" y="4206240"/>
              <a:ext cx="1769363" cy="222503"/>
            </a:xfrm>
            <a:prstGeom prst="rect">
              <a:avLst/>
            </a:prstGeom>
          </p:spPr>
        </p:pic>
        <p:pic>
          <p:nvPicPr>
            <p:cNvPr id="194" name="object 194"/>
            <p:cNvPicPr/>
            <p:nvPr/>
          </p:nvPicPr>
          <p:blipFill>
            <a:blip r:embed="rId60" cstate="print"/>
            <a:stretch>
              <a:fillRect/>
            </a:stretch>
          </p:blipFill>
          <p:spPr>
            <a:xfrm>
              <a:off x="1644395" y="4160520"/>
              <a:ext cx="1853183" cy="345947"/>
            </a:xfrm>
            <a:prstGeom prst="rect">
              <a:avLst/>
            </a:prstGeom>
          </p:spPr>
        </p:pic>
      </p:grpSp>
      <p:sp>
        <p:nvSpPr>
          <p:cNvPr id="195" name="object 195"/>
          <p:cNvSpPr txBox="1"/>
          <p:nvPr/>
        </p:nvSpPr>
        <p:spPr>
          <a:xfrm>
            <a:off x="1700783" y="4232142"/>
            <a:ext cx="1663064" cy="116205"/>
          </a:xfrm>
          <a:prstGeom prst="rect">
            <a:avLst/>
          </a:prstGeom>
          <a:solidFill>
            <a:srgbClr val="FFFFFF"/>
          </a:solidFill>
        </p:spPr>
        <p:txBody>
          <a:bodyPr vert="horz" wrap="square" lIns="0" tIns="0" rIns="0" bIns="0" rtlCol="0">
            <a:spAutoFit/>
          </a:bodyPr>
          <a:lstStyle/>
          <a:p>
            <a:pPr marL="38100">
              <a:lnSpc>
                <a:spcPts val="910"/>
              </a:lnSpc>
            </a:pPr>
            <a:r>
              <a:rPr sz="900" b="1" spc="-10" dirty="0">
                <a:solidFill>
                  <a:srgbClr val="385622"/>
                </a:solidFill>
                <a:latin typeface="Calibri"/>
                <a:cs typeface="Calibri"/>
              </a:rPr>
              <a:t>Association</a:t>
            </a:r>
            <a:r>
              <a:rPr sz="900" b="1" spc="45" dirty="0">
                <a:solidFill>
                  <a:srgbClr val="385622"/>
                </a:solidFill>
                <a:latin typeface="Calibri"/>
                <a:cs typeface="Calibri"/>
              </a:rPr>
              <a:t> </a:t>
            </a:r>
            <a:r>
              <a:rPr sz="900" i="1" dirty="0">
                <a:solidFill>
                  <a:srgbClr val="385622"/>
                </a:solidFill>
                <a:latin typeface="Calibri"/>
                <a:cs typeface="Calibri"/>
              </a:rPr>
              <a:t>(assemble,</a:t>
            </a:r>
            <a:r>
              <a:rPr sz="900" i="1" spc="-15" dirty="0">
                <a:solidFill>
                  <a:srgbClr val="385622"/>
                </a:solidFill>
                <a:latin typeface="Calibri"/>
                <a:cs typeface="Calibri"/>
              </a:rPr>
              <a:t> </a:t>
            </a:r>
            <a:r>
              <a:rPr sz="900" i="1" spc="-10" dirty="0">
                <a:solidFill>
                  <a:srgbClr val="385622"/>
                </a:solidFill>
                <a:latin typeface="Calibri"/>
                <a:cs typeface="Calibri"/>
              </a:rPr>
              <a:t>package,..)</a:t>
            </a:r>
            <a:endParaRPr sz="900">
              <a:latin typeface="Calibri"/>
              <a:cs typeface="Calibri"/>
            </a:endParaRPr>
          </a:p>
        </p:txBody>
      </p:sp>
      <p:grpSp>
        <p:nvGrpSpPr>
          <p:cNvPr id="196" name="object 196"/>
          <p:cNvGrpSpPr/>
          <p:nvPr/>
        </p:nvGrpSpPr>
        <p:grpSpPr>
          <a:xfrm>
            <a:off x="1731264" y="3272028"/>
            <a:ext cx="1320800" cy="320040"/>
            <a:chOff x="1731264" y="3272028"/>
            <a:chExt cx="1320800" cy="320040"/>
          </a:xfrm>
        </p:grpSpPr>
        <p:sp>
          <p:nvSpPr>
            <p:cNvPr id="197" name="object 197"/>
            <p:cNvSpPr/>
            <p:nvPr/>
          </p:nvSpPr>
          <p:spPr>
            <a:xfrm>
              <a:off x="2850640" y="3390140"/>
              <a:ext cx="191770" cy="170180"/>
            </a:xfrm>
            <a:custGeom>
              <a:avLst/>
              <a:gdLst/>
              <a:ahLst/>
              <a:cxnLst/>
              <a:rect l="l" t="t" r="r" b="b"/>
              <a:pathLst>
                <a:path w="191769" h="170179">
                  <a:moveTo>
                    <a:pt x="191655" y="170141"/>
                  </a:moveTo>
                  <a:lnTo>
                    <a:pt x="191655" y="0"/>
                  </a:lnTo>
                  <a:lnTo>
                    <a:pt x="0" y="0"/>
                  </a:lnTo>
                </a:path>
              </a:pathLst>
            </a:custGeom>
            <a:ln w="19049">
              <a:solidFill>
                <a:srgbClr val="FFFFFF"/>
              </a:solidFill>
            </a:ln>
          </p:spPr>
          <p:txBody>
            <a:bodyPr wrap="square" lIns="0" tIns="0" rIns="0" bIns="0" rtlCol="0"/>
            <a:lstStyle/>
            <a:p>
              <a:endParaRPr/>
            </a:p>
          </p:txBody>
        </p:sp>
        <p:pic>
          <p:nvPicPr>
            <p:cNvPr id="198" name="object 198"/>
            <p:cNvPicPr/>
            <p:nvPr/>
          </p:nvPicPr>
          <p:blipFill>
            <a:blip r:embed="rId61" cstate="print"/>
            <a:stretch>
              <a:fillRect/>
            </a:stretch>
          </p:blipFill>
          <p:spPr>
            <a:xfrm>
              <a:off x="1731264" y="3294888"/>
              <a:ext cx="1199387" cy="243839"/>
            </a:xfrm>
            <a:prstGeom prst="rect">
              <a:avLst/>
            </a:prstGeom>
          </p:spPr>
        </p:pic>
        <p:pic>
          <p:nvPicPr>
            <p:cNvPr id="199" name="object 199"/>
            <p:cNvPicPr/>
            <p:nvPr/>
          </p:nvPicPr>
          <p:blipFill>
            <a:blip r:embed="rId62" cstate="print"/>
            <a:stretch>
              <a:fillRect/>
            </a:stretch>
          </p:blipFill>
          <p:spPr>
            <a:xfrm>
              <a:off x="1967484" y="3272028"/>
              <a:ext cx="723899" cy="320039"/>
            </a:xfrm>
            <a:prstGeom prst="rect">
              <a:avLst/>
            </a:prstGeom>
          </p:spPr>
        </p:pic>
        <p:sp>
          <p:nvSpPr>
            <p:cNvPr id="200" name="object 200"/>
            <p:cNvSpPr/>
            <p:nvPr/>
          </p:nvSpPr>
          <p:spPr>
            <a:xfrm>
              <a:off x="1757172" y="3320794"/>
              <a:ext cx="1092835" cy="137160"/>
            </a:xfrm>
            <a:custGeom>
              <a:avLst/>
              <a:gdLst/>
              <a:ahLst/>
              <a:cxnLst/>
              <a:rect l="l" t="t" r="r" b="b"/>
              <a:pathLst>
                <a:path w="1092835" h="137160">
                  <a:moveTo>
                    <a:pt x="1088377" y="0"/>
                  </a:moveTo>
                  <a:lnTo>
                    <a:pt x="4330" y="0"/>
                  </a:lnTo>
                  <a:lnTo>
                    <a:pt x="0" y="4330"/>
                  </a:lnTo>
                  <a:lnTo>
                    <a:pt x="0" y="9664"/>
                  </a:lnTo>
                  <a:lnTo>
                    <a:pt x="0" y="132829"/>
                  </a:lnTo>
                  <a:lnTo>
                    <a:pt x="4330" y="137160"/>
                  </a:lnTo>
                  <a:lnTo>
                    <a:pt x="1088377" y="137160"/>
                  </a:lnTo>
                  <a:lnTo>
                    <a:pt x="1092708" y="132829"/>
                  </a:lnTo>
                  <a:lnTo>
                    <a:pt x="1092708" y="4330"/>
                  </a:lnTo>
                  <a:lnTo>
                    <a:pt x="1088377" y="0"/>
                  </a:lnTo>
                  <a:close/>
                </a:path>
              </a:pathLst>
            </a:custGeom>
            <a:solidFill>
              <a:srgbClr val="FFFFFF"/>
            </a:solidFill>
          </p:spPr>
          <p:txBody>
            <a:bodyPr wrap="square" lIns="0" tIns="0" rIns="0" bIns="0" rtlCol="0"/>
            <a:lstStyle/>
            <a:p>
              <a:endParaRPr/>
            </a:p>
          </p:txBody>
        </p:sp>
      </p:grpSp>
      <p:sp>
        <p:nvSpPr>
          <p:cNvPr id="201" name="object 201"/>
          <p:cNvSpPr txBox="1"/>
          <p:nvPr/>
        </p:nvSpPr>
        <p:spPr>
          <a:xfrm>
            <a:off x="2055233" y="3346496"/>
            <a:ext cx="495934" cy="102235"/>
          </a:xfrm>
          <a:prstGeom prst="rect">
            <a:avLst/>
          </a:prstGeom>
        </p:spPr>
        <p:txBody>
          <a:bodyPr vert="horz" wrap="square" lIns="0" tIns="0" rIns="0" bIns="0" rtlCol="0">
            <a:spAutoFit/>
          </a:bodyPr>
          <a:lstStyle/>
          <a:p>
            <a:pPr>
              <a:lnSpc>
                <a:spcPts val="765"/>
              </a:lnSpc>
            </a:pPr>
            <a:r>
              <a:rPr sz="800" dirty="0">
                <a:solidFill>
                  <a:srgbClr val="385622"/>
                </a:solidFill>
                <a:latin typeface="Calibri"/>
                <a:cs typeface="Calibri"/>
              </a:rPr>
              <a:t>Sensor</a:t>
            </a:r>
            <a:r>
              <a:rPr sz="800" spc="-35" dirty="0">
                <a:solidFill>
                  <a:srgbClr val="385622"/>
                </a:solidFill>
                <a:latin typeface="Calibri"/>
                <a:cs typeface="Calibri"/>
              </a:rPr>
              <a:t> </a:t>
            </a:r>
            <a:r>
              <a:rPr sz="800" spc="-20" dirty="0">
                <a:solidFill>
                  <a:srgbClr val="385622"/>
                </a:solidFill>
                <a:latin typeface="Calibri"/>
                <a:cs typeface="Calibri"/>
              </a:rPr>
              <a:t>Data</a:t>
            </a:r>
            <a:endParaRPr sz="800">
              <a:latin typeface="Calibri"/>
              <a:cs typeface="Calibri"/>
            </a:endParaRPr>
          </a:p>
        </p:txBody>
      </p:sp>
      <p:grpSp>
        <p:nvGrpSpPr>
          <p:cNvPr id="202" name="object 202"/>
          <p:cNvGrpSpPr/>
          <p:nvPr/>
        </p:nvGrpSpPr>
        <p:grpSpPr>
          <a:xfrm>
            <a:off x="1668779" y="3284220"/>
            <a:ext cx="1199515" cy="373380"/>
            <a:chOff x="1668779" y="3284220"/>
            <a:chExt cx="1199515" cy="373380"/>
          </a:xfrm>
        </p:grpSpPr>
        <p:pic>
          <p:nvPicPr>
            <p:cNvPr id="203" name="object 203"/>
            <p:cNvPicPr/>
            <p:nvPr/>
          </p:nvPicPr>
          <p:blipFill>
            <a:blip r:embed="rId61" cstate="print"/>
            <a:stretch>
              <a:fillRect/>
            </a:stretch>
          </p:blipFill>
          <p:spPr>
            <a:xfrm>
              <a:off x="1668779" y="3331464"/>
              <a:ext cx="1199387" cy="243839"/>
            </a:xfrm>
            <a:prstGeom prst="rect">
              <a:avLst/>
            </a:prstGeom>
          </p:spPr>
        </p:pic>
        <p:pic>
          <p:nvPicPr>
            <p:cNvPr id="204" name="object 204"/>
            <p:cNvPicPr/>
            <p:nvPr/>
          </p:nvPicPr>
          <p:blipFill>
            <a:blip r:embed="rId63" cstate="print"/>
            <a:stretch>
              <a:fillRect/>
            </a:stretch>
          </p:blipFill>
          <p:spPr>
            <a:xfrm>
              <a:off x="1833372" y="3284220"/>
              <a:ext cx="868679" cy="373379"/>
            </a:xfrm>
            <a:prstGeom prst="rect">
              <a:avLst/>
            </a:prstGeom>
          </p:spPr>
        </p:pic>
        <p:sp>
          <p:nvSpPr>
            <p:cNvPr id="205" name="object 205"/>
            <p:cNvSpPr/>
            <p:nvPr/>
          </p:nvSpPr>
          <p:spPr>
            <a:xfrm>
              <a:off x="1694687" y="3357370"/>
              <a:ext cx="1092835" cy="137160"/>
            </a:xfrm>
            <a:custGeom>
              <a:avLst/>
              <a:gdLst/>
              <a:ahLst/>
              <a:cxnLst/>
              <a:rect l="l" t="t" r="r" b="b"/>
              <a:pathLst>
                <a:path w="1092835" h="137160">
                  <a:moveTo>
                    <a:pt x="1088377" y="0"/>
                  </a:moveTo>
                  <a:lnTo>
                    <a:pt x="4330" y="0"/>
                  </a:lnTo>
                  <a:lnTo>
                    <a:pt x="0" y="4330"/>
                  </a:lnTo>
                  <a:lnTo>
                    <a:pt x="0" y="9664"/>
                  </a:lnTo>
                  <a:lnTo>
                    <a:pt x="0" y="132829"/>
                  </a:lnTo>
                  <a:lnTo>
                    <a:pt x="4330" y="137160"/>
                  </a:lnTo>
                  <a:lnTo>
                    <a:pt x="1088377" y="137160"/>
                  </a:lnTo>
                  <a:lnTo>
                    <a:pt x="1092708" y="132829"/>
                  </a:lnTo>
                  <a:lnTo>
                    <a:pt x="1092708" y="4330"/>
                  </a:lnTo>
                  <a:lnTo>
                    <a:pt x="1088377" y="0"/>
                  </a:lnTo>
                  <a:close/>
                </a:path>
              </a:pathLst>
            </a:custGeom>
            <a:solidFill>
              <a:srgbClr val="FFFFFF"/>
            </a:solidFill>
          </p:spPr>
          <p:txBody>
            <a:bodyPr wrap="square" lIns="0" tIns="0" rIns="0" bIns="0" rtlCol="0"/>
            <a:lstStyle/>
            <a:p>
              <a:endParaRPr/>
            </a:p>
          </p:txBody>
        </p:sp>
      </p:grpSp>
      <p:sp>
        <p:nvSpPr>
          <p:cNvPr id="206" name="object 206"/>
          <p:cNvSpPr txBox="1"/>
          <p:nvPr/>
        </p:nvSpPr>
        <p:spPr>
          <a:xfrm>
            <a:off x="1923502" y="3329092"/>
            <a:ext cx="635000" cy="177800"/>
          </a:xfrm>
          <a:prstGeom prst="rect">
            <a:avLst/>
          </a:prstGeom>
        </p:spPr>
        <p:txBody>
          <a:bodyPr vert="horz" wrap="square" lIns="0" tIns="12065" rIns="0" bIns="0" rtlCol="0">
            <a:spAutoFit/>
          </a:bodyPr>
          <a:lstStyle/>
          <a:p>
            <a:pPr marL="12700">
              <a:lnSpc>
                <a:spcPct val="100000"/>
              </a:lnSpc>
              <a:spcBef>
                <a:spcPts val="95"/>
              </a:spcBef>
            </a:pPr>
            <a:r>
              <a:rPr sz="1000" dirty="0">
                <a:solidFill>
                  <a:srgbClr val="385622"/>
                </a:solidFill>
                <a:latin typeface="Calibri"/>
                <a:cs typeface="Calibri"/>
              </a:rPr>
              <a:t>Sensor</a:t>
            </a:r>
            <a:r>
              <a:rPr sz="1000" spc="-40" dirty="0">
                <a:solidFill>
                  <a:srgbClr val="385622"/>
                </a:solidFill>
                <a:latin typeface="Calibri"/>
                <a:cs typeface="Calibri"/>
              </a:rPr>
              <a:t> </a:t>
            </a:r>
            <a:r>
              <a:rPr sz="1000" spc="-20" dirty="0">
                <a:solidFill>
                  <a:srgbClr val="385622"/>
                </a:solidFill>
                <a:latin typeface="Calibri"/>
                <a:cs typeface="Calibri"/>
              </a:rPr>
              <a:t>data</a:t>
            </a:r>
            <a:endParaRPr sz="1000">
              <a:latin typeface="Calibri"/>
              <a:cs typeface="Calibri"/>
            </a:endParaRPr>
          </a:p>
        </p:txBody>
      </p:sp>
      <p:grpSp>
        <p:nvGrpSpPr>
          <p:cNvPr id="207" name="object 207"/>
          <p:cNvGrpSpPr/>
          <p:nvPr/>
        </p:nvGrpSpPr>
        <p:grpSpPr>
          <a:xfrm>
            <a:off x="5123688" y="2171700"/>
            <a:ext cx="2319655" cy="4291965"/>
            <a:chOff x="5123688" y="2171700"/>
            <a:chExt cx="2319655" cy="4291965"/>
          </a:xfrm>
        </p:grpSpPr>
        <p:pic>
          <p:nvPicPr>
            <p:cNvPr id="208" name="object 208"/>
            <p:cNvPicPr/>
            <p:nvPr/>
          </p:nvPicPr>
          <p:blipFill>
            <a:blip r:embed="rId64" cstate="print"/>
            <a:stretch>
              <a:fillRect/>
            </a:stretch>
          </p:blipFill>
          <p:spPr>
            <a:xfrm>
              <a:off x="5123688" y="2171700"/>
              <a:ext cx="582167" cy="502919"/>
            </a:xfrm>
            <a:prstGeom prst="rect">
              <a:avLst/>
            </a:prstGeom>
          </p:spPr>
        </p:pic>
        <p:pic>
          <p:nvPicPr>
            <p:cNvPr id="209" name="object 209"/>
            <p:cNvPicPr/>
            <p:nvPr/>
          </p:nvPicPr>
          <p:blipFill>
            <a:blip r:embed="rId65" cstate="print"/>
            <a:stretch>
              <a:fillRect/>
            </a:stretch>
          </p:blipFill>
          <p:spPr>
            <a:xfrm>
              <a:off x="5747004" y="5344667"/>
              <a:ext cx="1696211" cy="1118615"/>
            </a:xfrm>
            <a:prstGeom prst="rect">
              <a:avLst/>
            </a:prstGeom>
          </p:spPr>
        </p:pic>
        <p:sp>
          <p:nvSpPr>
            <p:cNvPr id="210" name="object 210"/>
            <p:cNvSpPr/>
            <p:nvPr/>
          </p:nvSpPr>
          <p:spPr>
            <a:xfrm>
              <a:off x="5772912" y="5370576"/>
              <a:ext cx="1590040" cy="1012190"/>
            </a:xfrm>
            <a:custGeom>
              <a:avLst/>
              <a:gdLst/>
              <a:ahLst/>
              <a:cxnLst/>
              <a:rect l="l" t="t" r="r" b="b"/>
              <a:pathLst>
                <a:path w="1590040" h="1012189">
                  <a:moveTo>
                    <a:pt x="1544510" y="0"/>
                  </a:moveTo>
                  <a:lnTo>
                    <a:pt x="45021" y="0"/>
                  </a:lnTo>
                  <a:lnTo>
                    <a:pt x="27496" y="3537"/>
                  </a:lnTo>
                  <a:lnTo>
                    <a:pt x="13185" y="13185"/>
                  </a:lnTo>
                  <a:lnTo>
                    <a:pt x="3537" y="27496"/>
                  </a:lnTo>
                  <a:lnTo>
                    <a:pt x="0" y="45021"/>
                  </a:lnTo>
                  <a:lnTo>
                    <a:pt x="0" y="966914"/>
                  </a:lnTo>
                  <a:lnTo>
                    <a:pt x="3537" y="984439"/>
                  </a:lnTo>
                  <a:lnTo>
                    <a:pt x="13185" y="998750"/>
                  </a:lnTo>
                  <a:lnTo>
                    <a:pt x="27496" y="1008398"/>
                  </a:lnTo>
                  <a:lnTo>
                    <a:pt x="45021" y="1011936"/>
                  </a:lnTo>
                  <a:lnTo>
                    <a:pt x="1544510" y="1011936"/>
                  </a:lnTo>
                  <a:lnTo>
                    <a:pt x="1562035" y="1008398"/>
                  </a:lnTo>
                  <a:lnTo>
                    <a:pt x="1576346" y="998750"/>
                  </a:lnTo>
                  <a:lnTo>
                    <a:pt x="1585994" y="984439"/>
                  </a:lnTo>
                  <a:lnTo>
                    <a:pt x="1589532" y="966914"/>
                  </a:lnTo>
                  <a:lnTo>
                    <a:pt x="1589532" y="45021"/>
                  </a:lnTo>
                  <a:lnTo>
                    <a:pt x="1585994" y="27496"/>
                  </a:lnTo>
                  <a:lnTo>
                    <a:pt x="1576346" y="13185"/>
                  </a:lnTo>
                  <a:lnTo>
                    <a:pt x="1562035" y="3537"/>
                  </a:lnTo>
                  <a:lnTo>
                    <a:pt x="1544510" y="0"/>
                  </a:lnTo>
                  <a:close/>
                </a:path>
              </a:pathLst>
            </a:custGeom>
            <a:solidFill>
              <a:srgbClr val="C55A11"/>
            </a:solidFill>
          </p:spPr>
          <p:txBody>
            <a:bodyPr wrap="square" lIns="0" tIns="0" rIns="0" bIns="0" rtlCol="0"/>
            <a:lstStyle/>
            <a:p>
              <a:endParaRPr/>
            </a:p>
          </p:txBody>
        </p:sp>
      </p:grpSp>
      <p:sp>
        <p:nvSpPr>
          <p:cNvPr id="211" name="object 211"/>
          <p:cNvSpPr txBox="1"/>
          <p:nvPr/>
        </p:nvSpPr>
        <p:spPr>
          <a:xfrm>
            <a:off x="5908728" y="5370191"/>
            <a:ext cx="1339215" cy="193675"/>
          </a:xfrm>
          <a:prstGeom prst="rect">
            <a:avLst/>
          </a:prstGeom>
        </p:spPr>
        <p:txBody>
          <a:bodyPr vert="horz" wrap="square" lIns="0" tIns="12700" rIns="0" bIns="0" rtlCol="0">
            <a:spAutoFit/>
          </a:bodyPr>
          <a:lstStyle/>
          <a:p>
            <a:pPr marL="12700">
              <a:lnSpc>
                <a:spcPct val="100000"/>
              </a:lnSpc>
              <a:spcBef>
                <a:spcPts val="100"/>
              </a:spcBef>
            </a:pPr>
            <a:r>
              <a:rPr sz="1100" b="1" dirty="0">
                <a:solidFill>
                  <a:srgbClr val="FFFFFF"/>
                </a:solidFill>
                <a:latin typeface="Calibri"/>
                <a:cs typeface="Calibri"/>
              </a:rPr>
              <a:t>Digital</a:t>
            </a:r>
            <a:r>
              <a:rPr sz="1100" b="1" spc="-30" dirty="0">
                <a:solidFill>
                  <a:srgbClr val="FFFFFF"/>
                </a:solidFill>
                <a:latin typeface="Calibri"/>
                <a:cs typeface="Calibri"/>
              </a:rPr>
              <a:t> </a:t>
            </a:r>
            <a:r>
              <a:rPr sz="1100" b="1" dirty="0">
                <a:solidFill>
                  <a:srgbClr val="FFFFFF"/>
                </a:solidFill>
                <a:latin typeface="Calibri"/>
                <a:cs typeface="Calibri"/>
              </a:rPr>
              <a:t>Identity</a:t>
            </a:r>
            <a:r>
              <a:rPr sz="1100" b="1" spc="-40" dirty="0">
                <a:solidFill>
                  <a:srgbClr val="FFFFFF"/>
                </a:solidFill>
                <a:latin typeface="Calibri"/>
                <a:cs typeface="Calibri"/>
              </a:rPr>
              <a:t> </a:t>
            </a:r>
            <a:r>
              <a:rPr sz="1100" b="1" spc="-10" dirty="0">
                <a:solidFill>
                  <a:srgbClr val="FFFFFF"/>
                </a:solidFill>
                <a:latin typeface="Calibri"/>
                <a:cs typeface="Calibri"/>
              </a:rPr>
              <a:t>Anchor</a:t>
            </a:r>
            <a:endParaRPr sz="1100">
              <a:latin typeface="Calibri"/>
              <a:cs typeface="Calibri"/>
            </a:endParaRPr>
          </a:p>
        </p:txBody>
      </p:sp>
      <p:grpSp>
        <p:nvGrpSpPr>
          <p:cNvPr id="212" name="object 212"/>
          <p:cNvGrpSpPr/>
          <p:nvPr/>
        </p:nvGrpSpPr>
        <p:grpSpPr>
          <a:xfrm>
            <a:off x="5710428" y="5477255"/>
            <a:ext cx="1629410" cy="932815"/>
            <a:chOff x="5710428" y="5477255"/>
            <a:chExt cx="1629410" cy="932815"/>
          </a:xfrm>
        </p:grpSpPr>
        <p:pic>
          <p:nvPicPr>
            <p:cNvPr id="213" name="object 213"/>
            <p:cNvPicPr/>
            <p:nvPr/>
          </p:nvPicPr>
          <p:blipFill>
            <a:blip r:embed="rId66" cstate="print"/>
            <a:stretch>
              <a:fillRect/>
            </a:stretch>
          </p:blipFill>
          <p:spPr>
            <a:xfrm>
              <a:off x="5710428" y="6152388"/>
              <a:ext cx="371855" cy="257555"/>
            </a:xfrm>
            <a:prstGeom prst="rect">
              <a:avLst/>
            </a:prstGeom>
          </p:spPr>
        </p:pic>
        <p:pic>
          <p:nvPicPr>
            <p:cNvPr id="214" name="object 214"/>
            <p:cNvPicPr/>
            <p:nvPr/>
          </p:nvPicPr>
          <p:blipFill>
            <a:blip r:embed="rId67" cstate="print"/>
            <a:stretch>
              <a:fillRect/>
            </a:stretch>
          </p:blipFill>
          <p:spPr>
            <a:xfrm>
              <a:off x="6280404" y="5843015"/>
              <a:ext cx="1027174" cy="236219"/>
            </a:xfrm>
            <a:prstGeom prst="rect">
              <a:avLst/>
            </a:prstGeom>
          </p:spPr>
        </p:pic>
        <p:pic>
          <p:nvPicPr>
            <p:cNvPr id="215" name="object 215"/>
            <p:cNvPicPr/>
            <p:nvPr/>
          </p:nvPicPr>
          <p:blipFill>
            <a:blip r:embed="rId68" cstate="print"/>
            <a:stretch>
              <a:fillRect/>
            </a:stretch>
          </p:blipFill>
          <p:spPr>
            <a:xfrm>
              <a:off x="6246876" y="5786627"/>
              <a:ext cx="1092707" cy="390143"/>
            </a:xfrm>
            <a:prstGeom prst="rect">
              <a:avLst/>
            </a:prstGeom>
          </p:spPr>
        </p:pic>
        <p:sp>
          <p:nvSpPr>
            <p:cNvPr id="216" name="object 216"/>
            <p:cNvSpPr/>
            <p:nvPr/>
          </p:nvSpPr>
          <p:spPr>
            <a:xfrm>
              <a:off x="6306312" y="5868920"/>
              <a:ext cx="920750" cy="129539"/>
            </a:xfrm>
            <a:custGeom>
              <a:avLst/>
              <a:gdLst/>
              <a:ahLst/>
              <a:cxnLst/>
              <a:rect l="l" t="t" r="r" b="b"/>
              <a:pathLst>
                <a:path w="920750" h="129539">
                  <a:moveTo>
                    <a:pt x="916406" y="0"/>
                  </a:moveTo>
                  <a:lnTo>
                    <a:pt x="4089" y="0"/>
                  </a:lnTo>
                  <a:lnTo>
                    <a:pt x="0" y="4089"/>
                  </a:lnTo>
                  <a:lnTo>
                    <a:pt x="0" y="9131"/>
                  </a:lnTo>
                  <a:lnTo>
                    <a:pt x="0" y="125463"/>
                  </a:lnTo>
                  <a:lnTo>
                    <a:pt x="4089" y="129539"/>
                  </a:lnTo>
                  <a:lnTo>
                    <a:pt x="916406" y="129539"/>
                  </a:lnTo>
                  <a:lnTo>
                    <a:pt x="920496" y="125463"/>
                  </a:lnTo>
                  <a:lnTo>
                    <a:pt x="920496" y="4089"/>
                  </a:lnTo>
                  <a:lnTo>
                    <a:pt x="916406" y="0"/>
                  </a:lnTo>
                  <a:close/>
                </a:path>
              </a:pathLst>
            </a:custGeom>
            <a:solidFill>
              <a:srgbClr val="FFFFFF"/>
            </a:solidFill>
          </p:spPr>
          <p:txBody>
            <a:bodyPr wrap="square" lIns="0" tIns="0" rIns="0" bIns="0" rtlCol="0"/>
            <a:lstStyle/>
            <a:p>
              <a:endParaRPr/>
            </a:p>
          </p:txBody>
        </p:sp>
        <p:pic>
          <p:nvPicPr>
            <p:cNvPr id="217" name="object 217"/>
            <p:cNvPicPr/>
            <p:nvPr/>
          </p:nvPicPr>
          <p:blipFill>
            <a:blip r:embed="rId69" cstate="print"/>
            <a:stretch>
              <a:fillRect/>
            </a:stretch>
          </p:blipFill>
          <p:spPr>
            <a:xfrm>
              <a:off x="5961888" y="5533644"/>
              <a:ext cx="1351787" cy="236219"/>
            </a:xfrm>
            <a:prstGeom prst="rect">
              <a:avLst/>
            </a:prstGeom>
          </p:spPr>
        </p:pic>
        <p:pic>
          <p:nvPicPr>
            <p:cNvPr id="218" name="object 218"/>
            <p:cNvPicPr/>
            <p:nvPr/>
          </p:nvPicPr>
          <p:blipFill>
            <a:blip r:embed="rId70" cstate="print"/>
            <a:stretch>
              <a:fillRect/>
            </a:stretch>
          </p:blipFill>
          <p:spPr>
            <a:xfrm>
              <a:off x="6033515" y="5477255"/>
              <a:ext cx="1208531" cy="390143"/>
            </a:xfrm>
            <a:prstGeom prst="rect">
              <a:avLst/>
            </a:prstGeom>
          </p:spPr>
        </p:pic>
        <p:sp>
          <p:nvSpPr>
            <p:cNvPr id="219" name="object 219"/>
            <p:cNvSpPr/>
            <p:nvPr/>
          </p:nvSpPr>
          <p:spPr>
            <a:xfrm>
              <a:off x="5987795" y="5559548"/>
              <a:ext cx="1245235" cy="129539"/>
            </a:xfrm>
            <a:custGeom>
              <a:avLst/>
              <a:gdLst/>
              <a:ahLst/>
              <a:cxnLst/>
              <a:rect l="l" t="t" r="r" b="b"/>
              <a:pathLst>
                <a:path w="1245234" h="129539">
                  <a:moveTo>
                    <a:pt x="1241018" y="0"/>
                  </a:moveTo>
                  <a:lnTo>
                    <a:pt x="4089" y="0"/>
                  </a:lnTo>
                  <a:lnTo>
                    <a:pt x="0" y="4089"/>
                  </a:lnTo>
                  <a:lnTo>
                    <a:pt x="0" y="9131"/>
                  </a:lnTo>
                  <a:lnTo>
                    <a:pt x="0" y="125463"/>
                  </a:lnTo>
                  <a:lnTo>
                    <a:pt x="4089" y="129539"/>
                  </a:lnTo>
                  <a:lnTo>
                    <a:pt x="1241018" y="129539"/>
                  </a:lnTo>
                  <a:lnTo>
                    <a:pt x="1245108" y="125463"/>
                  </a:lnTo>
                  <a:lnTo>
                    <a:pt x="1245108" y="4089"/>
                  </a:lnTo>
                  <a:lnTo>
                    <a:pt x="1241018" y="0"/>
                  </a:lnTo>
                  <a:close/>
                </a:path>
              </a:pathLst>
            </a:custGeom>
            <a:solidFill>
              <a:srgbClr val="FFFFFF"/>
            </a:solidFill>
          </p:spPr>
          <p:txBody>
            <a:bodyPr wrap="square" lIns="0" tIns="0" rIns="0" bIns="0" rtlCol="0"/>
            <a:lstStyle/>
            <a:p>
              <a:endParaRPr/>
            </a:p>
          </p:txBody>
        </p:sp>
      </p:grpSp>
      <p:sp>
        <p:nvSpPr>
          <p:cNvPr id="220" name="object 220"/>
          <p:cNvSpPr txBox="1"/>
          <p:nvPr/>
        </p:nvSpPr>
        <p:spPr>
          <a:xfrm>
            <a:off x="6046713" y="5522248"/>
            <a:ext cx="1186815" cy="186690"/>
          </a:xfrm>
          <a:prstGeom prst="rect">
            <a:avLst/>
          </a:prstGeom>
        </p:spPr>
        <p:txBody>
          <a:bodyPr vert="horz" wrap="square" lIns="0" tIns="13335" rIns="0" bIns="0" rtlCol="0">
            <a:spAutoFit/>
          </a:bodyPr>
          <a:lstStyle/>
          <a:p>
            <a:pPr marL="93345">
              <a:lnSpc>
                <a:spcPct val="100000"/>
              </a:lnSpc>
              <a:spcBef>
                <a:spcPts val="105"/>
              </a:spcBef>
            </a:pPr>
            <a:r>
              <a:rPr sz="1050" dirty="0">
                <a:solidFill>
                  <a:srgbClr val="385622"/>
                </a:solidFill>
                <a:latin typeface="Calibri"/>
                <a:cs typeface="Calibri"/>
              </a:rPr>
              <a:t>Trust</a:t>
            </a:r>
            <a:r>
              <a:rPr sz="1050" spc="-35" dirty="0">
                <a:solidFill>
                  <a:srgbClr val="385622"/>
                </a:solidFill>
                <a:latin typeface="Calibri"/>
                <a:cs typeface="Calibri"/>
              </a:rPr>
              <a:t> </a:t>
            </a:r>
            <a:r>
              <a:rPr sz="1050" dirty="0">
                <a:solidFill>
                  <a:srgbClr val="385622"/>
                </a:solidFill>
                <a:latin typeface="Calibri"/>
                <a:cs typeface="Calibri"/>
              </a:rPr>
              <a:t>Registrar</a:t>
            </a:r>
            <a:r>
              <a:rPr sz="1050" spc="-30" dirty="0">
                <a:solidFill>
                  <a:srgbClr val="385622"/>
                </a:solidFill>
                <a:latin typeface="Calibri"/>
                <a:cs typeface="Calibri"/>
              </a:rPr>
              <a:t> </a:t>
            </a:r>
            <a:r>
              <a:rPr sz="1050" spc="-25" dirty="0">
                <a:solidFill>
                  <a:srgbClr val="385622"/>
                </a:solidFill>
                <a:latin typeface="Calibri"/>
                <a:cs typeface="Calibri"/>
              </a:rPr>
              <a:t>ID</a:t>
            </a:r>
            <a:endParaRPr sz="1050">
              <a:latin typeface="Calibri"/>
              <a:cs typeface="Calibri"/>
            </a:endParaRPr>
          </a:p>
        </p:txBody>
      </p:sp>
      <p:grpSp>
        <p:nvGrpSpPr>
          <p:cNvPr id="221" name="object 221"/>
          <p:cNvGrpSpPr/>
          <p:nvPr/>
        </p:nvGrpSpPr>
        <p:grpSpPr>
          <a:xfrm>
            <a:off x="6111240" y="5632703"/>
            <a:ext cx="1202690" cy="390525"/>
            <a:chOff x="6111240" y="5632703"/>
            <a:chExt cx="1202690" cy="390525"/>
          </a:xfrm>
        </p:grpSpPr>
        <p:pic>
          <p:nvPicPr>
            <p:cNvPr id="222" name="object 222"/>
            <p:cNvPicPr/>
            <p:nvPr/>
          </p:nvPicPr>
          <p:blipFill>
            <a:blip r:embed="rId71" cstate="print"/>
            <a:stretch>
              <a:fillRect/>
            </a:stretch>
          </p:blipFill>
          <p:spPr>
            <a:xfrm>
              <a:off x="6111240" y="5689092"/>
              <a:ext cx="1202435" cy="236219"/>
            </a:xfrm>
            <a:prstGeom prst="rect">
              <a:avLst/>
            </a:prstGeom>
          </p:spPr>
        </p:pic>
        <p:pic>
          <p:nvPicPr>
            <p:cNvPr id="223" name="object 223"/>
            <p:cNvPicPr/>
            <p:nvPr/>
          </p:nvPicPr>
          <p:blipFill>
            <a:blip r:embed="rId72" cstate="print"/>
            <a:stretch>
              <a:fillRect/>
            </a:stretch>
          </p:blipFill>
          <p:spPr>
            <a:xfrm>
              <a:off x="6271260" y="5632703"/>
              <a:ext cx="883919" cy="390143"/>
            </a:xfrm>
            <a:prstGeom prst="rect">
              <a:avLst/>
            </a:prstGeom>
          </p:spPr>
        </p:pic>
        <p:sp>
          <p:nvSpPr>
            <p:cNvPr id="224" name="object 224"/>
            <p:cNvSpPr/>
            <p:nvPr/>
          </p:nvSpPr>
          <p:spPr>
            <a:xfrm>
              <a:off x="6137148" y="5714996"/>
              <a:ext cx="1096010" cy="129539"/>
            </a:xfrm>
            <a:custGeom>
              <a:avLst/>
              <a:gdLst/>
              <a:ahLst/>
              <a:cxnLst/>
              <a:rect l="l" t="t" r="r" b="b"/>
              <a:pathLst>
                <a:path w="1096009" h="129539">
                  <a:moveTo>
                    <a:pt x="1091666" y="0"/>
                  </a:moveTo>
                  <a:lnTo>
                    <a:pt x="4089" y="0"/>
                  </a:lnTo>
                  <a:lnTo>
                    <a:pt x="0" y="4089"/>
                  </a:lnTo>
                  <a:lnTo>
                    <a:pt x="0" y="9131"/>
                  </a:lnTo>
                  <a:lnTo>
                    <a:pt x="0" y="125463"/>
                  </a:lnTo>
                  <a:lnTo>
                    <a:pt x="4089" y="129539"/>
                  </a:lnTo>
                  <a:lnTo>
                    <a:pt x="1091666" y="129539"/>
                  </a:lnTo>
                  <a:lnTo>
                    <a:pt x="1095756" y="125463"/>
                  </a:lnTo>
                  <a:lnTo>
                    <a:pt x="1095756" y="4089"/>
                  </a:lnTo>
                  <a:lnTo>
                    <a:pt x="1091666" y="0"/>
                  </a:lnTo>
                  <a:close/>
                </a:path>
              </a:pathLst>
            </a:custGeom>
            <a:solidFill>
              <a:srgbClr val="FFFFFF"/>
            </a:solidFill>
          </p:spPr>
          <p:txBody>
            <a:bodyPr wrap="square" lIns="0" tIns="0" rIns="0" bIns="0" rtlCol="0"/>
            <a:lstStyle/>
            <a:p>
              <a:endParaRPr/>
            </a:p>
          </p:txBody>
        </p:sp>
      </p:grpSp>
      <p:sp>
        <p:nvSpPr>
          <p:cNvPr id="225" name="object 225"/>
          <p:cNvSpPr txBox="1"/>
          <p:nvPr/>
        </p:nvSpPr>
        <p:spPr>
          <a:xfrm>
            <a:off x="6252584" y="5678182"/>
            <a:ext cx="980440" cy="340360"/>
          </a:xfrm>
          <a:prstGeom prst="rect">
            <a:avLst/>
          </a:prstGeom>
        </p:spPr>
        <p:txBody>
          <a:bodyPr vert="horz" wrap="square" lIns="0" tIns="23495" rIns="0" bIns="0" rtlCol="0">
            <a:spAutoFit/>
          </a:bodyPr>
          <a:lstStyle/>
          <a:p>
            <a:pPr marL="100965" marR="46990" indent="24130">
              <a:lnSpc>
                <a:spcPts val="1210"/>
              </a:lnSpc>
              <a:spcBef>
                <a:spcPts val="185"/>
              </a:spcBef>
            </a:pPr>
            <a:r>
              <a:rPr sz="1050" dirty="0">
                <a:solidFill>
                  <a:srgbClr val="385622"/>
                </a:solidFill>
                <a:latin typeface="Calibri"/>
                <a:cs typeface="Calibri"/>
              </a:rPr>
              <a:t>Member</a:t>
            </a:r>
            <a:r>
              <a:rPr sz="1050" spc="-35" dirty="0">
                <a:solidFill>
                  <a:srgbClr val="385622"/>
                </a:solidFill>
                <a:latin typeface="Calibri"/>
                <a:cs typeface="Calibri"/>
              </a:rPr>
              <a:t> </a:t>
            </a:r>
            <a:r>
              <a:rPr sz="1050" spc="-25" dirty="0">
                <a:solidFill>
                  <a:srgbClr val="385622"/>
                </a:solidFill>
                <a:latin typeface="Calibri"/>
                <a:cs typeface="Calibri"/>
              </a:rPr>
              <a:t>ID </a:t>
            </a:r>
            <a:r>
              <a:rPr sz="1050" dirty="0">
                <a:solidFill>
                  <a:srgbClr val="385622"/>
                </a:solidFill>
                <a:latin typeface="Calibri"/>
                <a:cs typeface="Calibri"/>
              </a:rPr>
              <a:t>Member</a:t>
            </a:r>
            <a:r>
              <a:rPr sz="1050" spc="-35" dirty="0">
                <a:solidFill>
                  <a:srgbClr val="385622"/>
                </a:solidFill>
                <a:latin typeface="Calibri"/>
                <a:cs typeface="Calibri"/>
              </a:rPr>
              <a:t> </a:t>
            </a:r>
            <a:r>
              <a:rPr sz="1050" spc="-20" dirty="0">
                <a:solidFill>
                  <a:srgbClr val="385622"/>
                </a:solidFill>
                <a:latin typeface="Calibri"/>
                <a:cs typeface="Calibri"/>
              </a:rPr>
              <a:t>Name</a:t>
            </a:r>
            <a:endParaRPr sz="1050">
              <a:latin typeface="Calibri"/>
              <a:cs typeface="Calibri"/>
            </a:endParaRPr>
          </a:p>
        </p:txBody>
      </p:sp>
      <p:grpSp>
        <p:nvGrpSpPr>
          <p:cNvPr id="226" name="object 226"/>
          <p:cNvGrpSpPr/>
          <p:nvPr/>
        </p:nvGrpSpPr>
        <p:grpSpPr>
          <a:xfrm>
            <a:off x="5979035" y="5614799"/>
            <a:ext cx="1329055" cy="723900"/>
            <a:chOff x="5979035" y="5614799"/>
            <a:chExt cx="1329055" cy="723900"/>
          </a:xfrm>
        </p:grpSpPr>
        <p:sp>
          <p:nvSpPr>
            <p:cNvPr id="227" name="object 227"/>
            <p:cNvSpPr/>
            <p:nvPr/>
          </p:nvSpPr>
          <p:spPr>
            <a:xfrm>
              <a:off x="5988560" y="5624324"/>
              <a:ext cx="150495" cy="156210"/>
            </a:xfrm>
            <a:custGeom>
              <a:avLst/>
              <a:gdLst/>
              <a:ahLst/>
              <a:cxnLst/>
              <a:rect l="l" t="t" r="r" b="b"/>
              <a:pathLst>
                <a:path w="150495" h="156210">
                  <a:moveTo>
                    <a:pt x="150152" y="155930"/>
                  </a:moveTo>
                  <a:lnTo>
                    <a:pt x="48628" y="155930"/>
                  </a:lnTo>
                  <a:lnTo>
                    <a:pt x="48628" y="0"/>
                  </a:lnTo>
                  <a:lnTo>
                    <a:pt x="0" y="0"/>
                  </a:lnTo>
                </a:path>
              </a:pathLst>
            </a:custGeom>
            <a:ln w="19050">
              <a:solidFill>
                <a:srgbClr val="FFFFFF"/>
              </a:solidFill>
            </a:ln>
          </p:spPr>
          <p:txBody>
            <a:bodyPr wrap="square" lIns="0" tIns="0" rIns="0" bIns="0" rtlCol="0"/>
            <a:lstStyle/>
            <a:p>
              <a:endParaRPr/>
            </a:p>
          </p:txBody>
        </p:sp>
        <p:pic>
          <p:nvPicPr>
            <p:cNvPr id="228" name="object 228"/>
            <p:cNvPicPr/>
            <p:nvPr/>
          </p:nvPicPr>
          <p:blipFill>
            <a:blip r:embed="rId67" cstate="print"/>
            <a:stretch>
              <a:fillRect/>
            </a:stretch>
          </p:blipFill>
          <p:spPr>
            <a:xfrm>
              <a:off x="6280403" y="6004559"/>
              <a:ext cx="1027174" cy="236219"/>
            </a:xfrm>
            <a:prstGeom prst="rect">
              <a:avLst/>
            </a:prstGeom>
          </p:spPr>
        </p:pic>
        <p:pic>
          <p:nvPicPr>
            <p:cNvPr id="229" name="object 229"/>
            <p:cNvPicPr/>
            <p:nvPr/>
          </p:nvPicPr>
          <p:blipFill>
            <a:blip r:embed="rId73" cstate="print"/>
            <a:stretch>
              <a:fillRect/>
            </a:stretch>
          </p:blipFill>
          <p:spPr>
            <a:xfrm>
              <a:off x="6342888" y="5948171"/>
              <a:ext cx="900683" cy="390143"/>
            </a:xfrm>
            <a:prstGeom prst="rect">
              <a:avLst/>
            </a:prstGeom>
          </p:spPr>
        </p:pic>
        <p:sp>
          <p:nvSpPr>
            <p:cNvPr id="230" name="object 230"/>
            <p:cNvSpPr/>
            <p:nvPr/>
          </p:nvSpPr>
          <p:spPr>
            <a:xfrm>
              <a:off x="6306311" y="6030464"/>
              <a:ext cx="920750" cy="129539"/>
            </a:xfrm>
            <a:custGeom>
              <a:avLst/>
              <a:gdLst/>
              <a:ahLst/>
              <a:cxnLst/>
              <a:rect l="l" t="t" r="r" b="b"/>
              <a:pathLst>
                <a:path w="920750" h="129539">
                  <a:moveTo>
                    <a:pt x="916406" y="0"/>
                  </a:moveTo>
                  <a:lnTo>
                    <a:pt x="4089" y="0"/>
                  </a:lnTo>
                  <a:lnTo>
                    <a:pt x="0" y="4089"/>
                  </a:lnTo>
                  <a:lnTo>
                    <a:pt x="0" y="9131"/>
                  </a:lnTo>
                  <a:lnTo>
                    <a:pt x="0" y="125463"/>
                  </a:lnTo>
                  <a:lnTo>
                    <a:pt x="4089" y="129540"/>
                  </a:lnTo>
                  <a:lnTo>
                    <a:pt x="916406" y="129540"/>
                  </a:lnTo>
                  <a:lnTo>
                    <a:pt x="920496" y="125463"/>
                  </a:lnTo>
                  <a:lnTo>
                    <a:pt x="920496" y="4089"/>
                  </a:lnTo>
                  <a:lnTo>
                    <a:pt x="916406" y="0"/>
                  </a:lnTo>
                  <a:close/>
                </a:path>
              </a:pathLst>
            </a:custGeom>
            <a:solidFill>
              <a:srgbClr val="FFFFFF"/>
            </a:solidFill>
          </p:spPr>
          <p:txBody>
            <a:bodyPr wrap="square" lIns="0" tIns="0" rIns="0" bIns="0" rtlCol="0"/>
            <a:lstStyle/>
            <a:p>
              <a:endParaRPr/>
            </a:p>
          </p:txBody>
        </p:sp>
      </p:grpSp>
      <p:sp>
        <p:nvSpPr>
          <p:cNvPr id="231" name="object 231"/>
          <p:cNvSpPr txBox="1"/>
          <p:nvPr/>
        </p:nvSpPr>
        <p:spPr>
          <a:xfrm>
            <a:off x="6437028" y="5993729"/>
            <a:ext cx="659130" cy="186690"/>
          </a:xfrm>
          <a:prstGeom prst="rect">
            <a:avLst/>
          </a:prstGeom>
        </p:spPr>
        <p:txBody>
          <a:bodyPr vert="horz" wrap="square" lIns="0" tIns="13335" rIns="0" bIns="0" rtlCol="0">
            <a:spAutoFit/>
          </a:bodyPr>
          <a:lstStyle/>
          <a:p>
            <a:pPr marL="12700">
              <a:lnSpc>
                <a:spcPct val="100000"/>
              </a:lnSpc>
              <a:spcBef>
                <a:spcPts val="105"/>
              </a:spcBef>
            </a:pPr>
            <a:r>
              <a:rPr sz="1050" dirty="0">
                <a:solidFill>
                  <a:srgbClr val="385622"/>
                </a:solidFill>
                <a:latin typeface="Calibri"/>
                <a:cs typeface="Calibri"/>
              </a:rPr>
              <a:t>Linked</a:t>
            </a:r>
            <a:r>
              <a:rPr sz="1050" spc="-25" dirty="0">
                <a:solidFill>
                  <a:srgbClr val="385622"/>
                </a:solidFill>
                <a:latin typeface="Calibri"/>
                <a:cs typeface="Calibri"/>
              </a:rPr>
              <a:t> </a:t>
            </a:r>
            <a:r>
              <a:rPr sz="1050" spc="-20" dirty="0">
                <a:solidFill>
                  <a:srgbClr val="385622"/>
                </a:solidFill>
                <a:latin typeface="Calibri"/>
                <a:cs typeface="Calibri"/>
              </a:rPr>
              <a:t>DIDs</a:t>
            </a:r>
            <a:endParaRPr sz="1050">
              <a:latin typeface="Calibri"/>
              <a:cs typeface="Calibri"/>
            </a:endParaRPr>
          </a:p>
        </p:txBody>
      </p:sp>
      <p:grpSp>
        <p:nvGrpSpPr>
          <p:cNvPr id="232" name="object 232"/>
          <p:cNvGrpSpPr/>
          <p:nvPr/>
        </p:nvGrpSpPr>
        <p:grpSpPr>
          <a:xfrm>
            <a:off x="6288023" y="6111240"/>
            <a:ext cx="1027430" cy="390525"/>
            <a:chOff x="6288023" y="6111240"/>
            <a:chExt cx="1027430" cy="390525"/>
          </a:xfrm>
        </p:grpSpPr>
        <p:pic>
          <p:nvPicPr>
            <p:cNvPr id="233" name="object 233"/>
            <p:cNvPicPr/>
            <p:nvPr/>
          </p:nvPicPr>
          <p:blipFill>
            <a:blip r:embed="rId67" cstate="print"/>
            <a:stretch>
              <a:fillRect/>
            </a:stretch>
          </p:blipFill>
          <p:spPr>
            <a:xfrm>
              <a:off x="6288023" y="6167628"/>
              <a:ext cx="1027175" cy="236219"/>
            </a:xfrm>
            <a:prstGeom prst="rect">
              <a:avLst/>
            </a:prstGeom>
          </p:spPr>
        </p:pic>
        <p:pic>
          <p:nvPicPr>
            <p:cNvPr id="234" name="object 234"/>
            <p:cNvPicPr/>
            <p:nvPr/>
          </p:nvPicPr>
          <p:blipFill>
            <a:blip r:embed="rId74" cstate="print"/>
            <a:stretch>
              <a:fillRect/>
            </a:stretch>
          </p:blipFill>
          <p:spPr>
            <a:xfrm>
              <a:off x="6504431" y="6111240"/>
              <a:ext cx="592835" cy="390143"/>
            </a:xfrm>
            <a:prstGeom prst="rect">
              <a:avLst/>
            </a:prstGeom>
          </p:spPr>
        </p:pic>
        <p:sp>
          <p:nvSpPr>
            <p:cNvPr id="235" name="object 235"/>
            <p:cNvSpPr/>
            <p:nvPr/>
          </p:nvSpPr>
          <p:spPr>
            <a:xfrm>
              <a:off x="6313931" y="6193532"/>
              <a:ext cx="920750" cy="129539"/>
            </a:xfrm>
            <a:custGeom>
              <a:avLst/>
              <a:gdLst/>
              <a:ahLst/>
              <a:cxnLst/>
              <a:rect l="l" t="t" r="r" b="b"/>
              <a:pathLst>
                <a:path w="920750" h="129539">
                  <a:moveTo>
                    <a:pt x="916406" y="0"/>
                  </a:moveTo>
                  <a:lnTo>
                    <a:pt x="4089" y="0"/>
                  </a:lnTo>
                  <a:lnTo>
                    <a:pt x="0" y="4089"/>
                  </a:lnTo>
                  <a:lnTo>
                    <a:pt x="0" y="9131"/>
                  </a:lnTo>
                  <a:lnTo>
                    <a:pt x="0" y="125463"/>
                  </a:lnTo>
                  <a:lnTo>
                    <a:pt x="4089" y="129539"/>
                  </a:lnTo>
                  <a:lnTo>
                    <a:pt x="916406" y="129539"/>
                  </a:lnTo>
                  <a:lnTo>
                    <a:pt x="920496" y="125463"/>
                  </a:lnTo>
                  <a:lnTo>
                    <a:pt x="920496" y="4089"/>
                  </a:lnTo>
                  <a:lnTo>
                    <a:pt x="916406" y="0"/>
                  </a:lnTo>
                  <a:close/>
                </a:path>
              </a:pathLst>
            </a:custGeom>
            <a:solidFill>
              <a:srgbClr val="FFFFFF"/>
            </a:solidFill>
          </p:spPr>
          <p:txBody>
            <a:bodyPr wrap="square" lIns="0" tIns="0" rIns="0" bIns="0" rtlCol="0"/>
            <a:lstStyle/>
            <a:p>
              <a:endParaRPr/>
            </a:p>
          </p:txBody>
        </p:sp>
      </p:grpSp>
      <p:sp>
        <p:nvSpPr>
          <p:cNvPr id="236" name="object 236"/>
          <p:cNvSpPr txBox="1"/>
          <p:nvPr/>
        </p:nvSpPr>
        <p:spPr>
          <a:xfrm>
            <a:off x="6598419" y="6156399"/>
            <a:ext cx="349885" cy="186690"/>
          </a:xfrm>
          <a:prstGeom prst="rect">
            <a:avLst/>
          </a:prstGeom>
        </p:spPr>
        <p:txBody>
          <a:bodyPr vert="horz" wrap="square" lIns="0" tIns="13335" rIns="0" bIns="0" rtlCol="0">
            <a:spAutoFit/>
          </a:bodyPr>
          <a:lstStyle/>
          <a:p>
            <a:pPr marL="12700">
              <a:lnSpc>
                <a:spcPct val="100000"/>
              </a:lnSpc>
              <a:spcBef>
                <a:spcPts val="105"/>
              </a:spcBef>
            </a:pPr>
            <a:r>
              <a:rPr sz="1050" spc="-10" dirty="0">
                <a:solidFill>
                  <a:srgbClr val="385622"/>
                </a:solidFill>
                <a:latin typeface="Calibri"/>
                <a:cs typeface="Calibri"/>
              </a:rPr>
              <a:t>Scope</a:t>
            </a:r>
            <a:endParaRPr sz="1050">
              <a:latin typeface="Calibri"/>
              <a:cs typeface="Calibri"/>
            </a:endParaRPr>
          </a:p>
        </p:txBody>
      </p:sp>
      <p:grpSp>
        <p:nvGrpSpPr>
          <p:cNvPr id="237" name="object 237"/>
          <p:cNvGrpSpPr/>
          <p:nvPr/>
        </p:nvGrpSpPr>
        <p:grpSpPr>
          <a:xfrm>
            <a:off x="6233534" y="5085778"/>
            <a:ext cx="3485515" cy="1183640"/>
            <a:chOff x="6233534" y="5085778"/>
            <a:chExt cx="3485515" cy="1183640"/>
          </a:xfrm>
        </p:grpSpPr>
        <p:sp>
          <p:nvSpPr>
            <p:cNvPr id="238" name="object 238"/>
            <p:cNvSpPr/>
            <p:nvPr/>
          </p:nvSpPr>
          <p:spPr>
            <a:xfrm>
              <a:off x="6243060" y="5778248"/>
              <a:ext cx="65405" cy="156210"/>
            </a:xfrm>
            <a:custGeom>
              <a:avLst/>
              <a:gdLst/>
              <a:ahLst/>
              <a:cxnLst/>
              <a:rect l="l" t="t" r="r" b="b"/>
              <a:pathLst>
                <a:path w="65404" h="156210">
                  <a:moveTo>
                    <a:pt x="64795" y="155930"/>
                  </a:moveTo>
                  <a:lnTo>
                    <a:pt x="0" y="155930"/>
                  </a:lnTo>
                  <a:lnTo>
                    <a:pt x="0" y="0"/>
                  </a:lnTo>
                </a:path>
              </a:pathLst>
            </a:custGeom>
            <a:ln w="19050">
              <a:solidFill>
                <a:srgbClr val="FFFFFF"/>
              </a:solidFill>
            </a:ln>
          </p:spPr>
          <p:txBody>
            <a:bodyPr wrap="square" lIns="0" tIns="0" rIns="0" bIns="0" rtlCol="0"/>
            <a:lstStyle/>
            <a:p>
              <a:endParaRPr/>
            </a:p>
          </p:txBody>
        </p:sp>
        <p:sp>
          <p:nvSpPr>
            <p:cNvPr id="239" name="object 239"/>
            <p:cNvSpPr/>
            <p:nvPr/>
          </p:nvSpPr>
          <p:spPr>
            <a:xfrm>
              <a:off x="6243060" y="5837688"/>
              <a:ext cx="65405" cy="259715"/>
            </a:xfrm>
            <a:custGeom>
              <a:avLst/>
              <a:gdLst/>
              <a:ahLst/>
              <a:cxnLst/>
              <a:rect l="l" t="t" r="r" b="b"/>
              <a:pathLst>
                <a:path w="65404" h="259714">
                  <a:moveTo>
                    <a:pt x="64795" y="259245"/>
                  </a:moveTo>
                  <a:lnTo>
                    <a:pt x="0" y="259245"/>
                  </a:lnTo>
                  <a:lnTo>
                    <a:pt x="0" y="0"/>
                  </a:lnTo>
                </a:path>
              </a:pathLst>
            </a:custGeom>
            <a:ln w="19050">
              <a:solidFill>
                <a:srgbClr val="FFFFFF"/>
              </a:solidFill>
            </a:ln>
          </p:spPr>
          <p:txBody>
            <a:bodyPr wrap="square" lIns="0" tIns="0" rIns="0" bIns="0" rtlCol="0"/>
            <a:lstStyle/>
            <a:p>
              <a:endParaRPr/>
            </a:p>
          </p:txBody>
        </p:sp>
        <p:sp>
          <p:nvSpPr>
            <p:cNvPr id="240" name="object 240"/>
            <p:cNvSpPr/>
            <p:nvPr/>
          </p:nvSpPr>
          <p:spPr>
            <a:xfrm>
              <a:off x="6243059" y="5837684"/>
              <a:ext cx="72390" cy="422275"/>
            </a:xfrm>
            <a:custGeom>
              <a:avLst/>
              <a:gdLst/>
              <a:ahLst/>
              <a:cxnLst/>
              <a:rect l="l" t="t" r="r" b="b"/>
              <a:pathLst>
                <a:path w="72389" h="422275">
                  <a:moveTo>
                    <a:pt x="72262" y="421919"/>
                  </a:moveTo>
                  <a:lnTo>
                    <a:pt x="0" y="421919"/>
                  </a:lnTo>
                  <a:lnTo>
                    <a:pt x="0" y="0"/>
                  </a:lnTo>
                </a:path>
              </a:pathLst>
            </a:custGeom>
            <a:ln w="19050">
              <a:solidFill>
                <a:srgbClr val="FFFFFF"/>
              </a:solidFill>
            </a:ln>
          </p:spPr>
          <p:txBody>
            <a:bodyPr wrap="square" lIns="0" tIns="0" rIns="0" bIns="0" rtlCol="0"/>
            <a:lstStyle/>
            <a:p>
              <a:endParaRPr/>
            </a:p>
          </p:txBody>
        </p:sp>
        <p:pic>
          <p:nvPicPr>
            <p:cNvPr id="241" name="object 241"/>
            <p:cNvPicPr/>
            <p:nvPr/>
          </p:nvPicPr>
          <p:blipFill>
            <a:blip r:embed="rId75" cstate="print"/>
            <a:stretch>
              <a:fillRect/>
            </a:stretch>
          </p:blipFill>
          <p:spPr>
            <a:xfrm>
              <a:off x="9055607" y="5605271"/>
              <a:ext cx="662939" cy="563879"/>
            </a:xfrm>
            <a:prstGeom prst="rect">
              <a:avLst/>
            </a:prstGeom>
          </p:spPr>
        </p:pic>
        <p:sp>
          <p:nvSpPr>
            <p:cNvPr id="242" name="object 242"/>
            <p:cNvSpPr/>
            <p:nvPr/>
          </p:nvSpPr>
          <p:spPr>
            <a:xfrm>
              <a:off x="7379304" y="5100065"/>
              <a:ext cx="1135380" cy="393065"/>
            </a:xfrm>
            <a:custGeom>
              <a:avLst/>
              <a:gdLst/>
              <a:ahLst/>
              <a:cxnLst/>
              <a:rect l="l" t="t" r="r" b="b"/>
              <a:pathLst>
                <a:path w="1135379" h="393064">
                  <a:moveTo>
                    <a:pt x="1135354" y="0"/>
                  </a:moveTo>
                  <a:lnTo>
                    <a:pt x="1135354" y="392595"/>
                  </a:lnTo>
                  <a:lnTo>
                    <a:pt x="0" y="392595"/>
                  </a:lnTo>
                </a:path>
              </a:pathLst>
            </a:custGeom>
            <a:ln w="28575">
              <a:solidFill>
                <a:srgbClr val="000000"/>
              </a:solidFill>
            </a:ln>
          </p:spPr>
          <p:txBody>
            <a:bodyPr wrap="square" lIns="0" tIns="0" rIns="0" bIns="0" rtlCol="0"/>
            <a:lstStyle/>
            <a:p>
              <a:endParaRPr/>
            </a:p>
          </p:txBody>
        </p:sp>
        <p:sp>
          <p:nvSpPr>
            <p:cNvPr id="243" name="object 243"/>
            <p:cNvSpPr/>
            <p:nvPr/>
          </p:nvSpPr>
          <p:spPr>
            <a:xfrm>
              <a:off x="7379301" y="5442652"/>
              <a:ext cx="85725" cy="100330"/>
            </a:xfrm>
            <a:custGeom>
              <a:avLst/>
              <a:gdLst/>
              <a:ahLst/>
              <a:cxnLst/>
              <a:rect l="l" t="t" r="r" b="b"/>
              <a:pathLst>
                <a:path w="85725" h="100329">
                  <a:moveTo>
                    <a:pt x="85725" y="100012"/>
                  </a:moveTo>
                  <a:lnTo>
                    <a:pt x="0" y="49999"/>
                  </a:lnTo>
                  <a:lnTo>
                    <a:pt x="85725" y="0"/>
                  </a:lnTo>
                </a:path>
              </a:pathLst>
            </a:custGeom>
            <a:ln w="28575">
              <a:solidFill>
                <a:srgbClr val="000000"/>
              </a:solidFill>
            </a:ln>
          </p:spPr>
          <p:txBody>
            <a:bodyPr wrap="square" lIns="0" tIns="0" rIns="0" bIns="0" rtlCol="0"/>
            <a:lstStyle/>
            <a:p>
              <a:endParaRPr/>
            </a:p>
          </p:txBody>
        </p:sp>
      </p:grpSp>
      <p:sp>
        <p:nvSpPr>
          <p:cNvPr id="244" name="object 244"/>
          <p:cNvSpPr txBox="1"/>
          <p:nvPr/>
        </p:nvSpPr>
        <p:spPr>
          <a:xfrm>
            <a:off x="7474425" y="5518725"/>
            <a:ext cx="1231900" cy="208279"/>
          </a:xfrm>
          <a:prstGeom prst="rect">
            <a:avLst/>
          </a:prstGeom>
        </p:spPr>
        <p:txBody>
          <a:bodyPr vert="horz" wrap="square" lIns="0" tIns="12700" rIns="0" bIns="0" rtlCol="0">
            <a:spAutoFit/>
          </a:bodyPr>
          <a:lstStyle/>
          <a:p>
            <a:pPr marL="12700">
              <a:lnSpc>
                <a:spcPct val="100000"/>
              </a:lnSpc>
              <a:spcBef>
                <a:spcPts val="100"/>
              </a:spcBef>
            </a:pPr>
            <a:r>
              <a:rPr sz="1200" spc="-10" dirty="0">
                <a:latin typeface="Calibri"/>
                <a:cs typeface="Calibri"/>
              </a:rPr>
              <a:t>Verify</a:t>
            </a:r>
            <a:r>
              <a:rPr sz="1200" spc="-25" dirty="0">
                <a:latin typeface="Calibri"/>
                <a:cs typeface="Calibri"/>
              </a:rPr>
              <a:t> </a:t>
            </a:r>
            <a:r>
              <a:rPr sz="1200" spc="-10" dirty="0">
                <a:latin typeface="Calibri"/>
                <a:cs typeface="Calibri"/>
              </a:rPr>
              <a:t>accreditation</a:t>
            </a:r>
            <a:endParaRPr sz="1200">
              <a:latin typeface="Calibri"/>
              <a:cs typeface="Calibri"/>
            </a:endParaRPr>
          </a:p>
        </p:txBody>
      </p:sp>
      <p:grpSp>
        <p:nvGrpSpPr>
          <p:cNvPr id="245" name="object 245"/>
          <p:cNvGrpSpPr/>
          <p:nvPr/>
        </p:nvGrpSpPr>
        <p:grpSpPr>
          <a:xfrm>
            <a:off x="5119306" y="5088826"/>
            <a:ext cx="651510" cy="461645"/>
            <a:chOff x="5119306" y="5088826"/>
            <a:chExt cx="651510" cy="461645"/>
          </a:xfrm>
        </p:grpSpPr>
        <p:sp>
          <p:nvSpPr>
            <p:cNvPr id="246" name="object 246"/>
            <p:cNvSpPr/>
            <p:nvPr/>
          </p:nvSpPr>
          <p:spPr>
            <a:xfrm>
              <a:off x="5133594" y="5103114"/>
              <a:ext cx="622935" cy="382905"/>
            </a:xfrm>
            <a:custGeom>
              <a:avLst/>
              <a:gdLst/>
              <a:ahLst/>
              <a:cxnLst/>
              <a:rect l="l" t="t" r="r" b="b"/>
              <a:pathLst>
                <a:path w="622935" h="382904">
                  <a:moveTo>
                    <a:pt x="0" y="0"/>
                  </a:moveTo>
                  <a:lnTo>
                    <a:pt x="0" y="382460"/>
                  </a:lnTo>
                  <a:lnTo>
                    <a:pt x="622338" y="382460"/>
                  </a:lnTo>
                </a:path>
              </a:pathLst>
            </a:custGeom>
            <a:ln w="28575">
              <a:solidFill>
                <a:srgbClr val="000000"/>
              </a:solidFill>
            </a:ln>
          </p:spPr>
          <p:txBody>
            <a:bodyPr wrap="square" lIns="0" tIns="0" rIns="0" bIns="0" rtlCol="0"/>
            <a:lstStyle/>
            <a:p>
              <a:endParaRPr/>
            </a:p>
          </p:txBody>
        </p:sp>
        <p:sp>
          <p:nvSpPr>
            <p:cNvPr id="247" name="object 247"/>
            <p:cNvSpPr/>
            <p:nvPr/>
          </p:nvSpPr>
          <p:spPr>
            <a:xfrm>
              <a:off x="5670205" y="5435565"/>
              <a:ext cx="85725" cy="100330"/>
            </a:xfrm>
            <a:custGeom>
              <a:avLst/>
              <a:gdLst/>
              <a:ahLst/>
              <a:cxnLst/>
              <a:rect l="l" t="t" r="r" b="b"/>
              <a:pathLst>
                <a:path w="85725" h="100329">
                  <a:moveTo>
                    <a:pt x="0" y="100012"/>
                  </a:moveTo>
                  <a:lnTo>
                    <a:pt x="85725" y="49999"/>
                  </a:lnTo>
                  <a:lnTo>
                    <a:pt x="0" y="0"/>
                  </a:lnTo>
                </a:path>
              </a:pathLst>
            </a:custGeom>
            <a:ln w="28575">
              <a:solidFill>
                <a:srgbClr val="000000"/>
              </a:solidFill>
            </a:ln>
          </p:spPr>
          <p:txBody>
            <a:bodyPr wrap="square" lIns="0" tIns="0" rIns="0" bIns="0" rtlCol="0"/>
            <a:lstStyle/>
            <a:p>
              <a:endParaRPr/>
            </a:p>
          </p:txBody>
        </p:sp>
      </p:grpSp>
      <p:sp>
        <p:nvSpPr>
          <p:cNvPr id="248" name="object 248"/>
          <p:cNvSpPr txBox="1"/>
          <p:nvPr/>
        </p:nvSpPr>
        <p:spPr>
          <a:xfrm>
            <a:off x="4689368" y="5526902"/>
            <a:ext cx="896619" cy="208279"/>
          </a:xfrm>
          <a:prstGeom prst="rect">
            <a:avLst/>
          </a:prstGeom>
        </p:spPr>
        <p:txBody>
          <a:bodyPr vert="horz" wrap="square" lIns="0" tIns="12700" rIns="0" bIns="0" rtlCol="0">
            <a:spAutoFit/>
          </a:bodyPr>
          <a:lstStyle/>
          <a:p>
            <a:pPr marL="12700">
              <a:lnSpc>
                <a:spcPct val="100000"/>
              </a:lnSpc>
              <a:spcBef>
                <a:spcPts val="100"/>
              </a:spcBef>
            </a:pPr>
            <a:r>
              <a:rPr sz="1200" spc="-10" dirty="0">
                <a:latin typeface="Calibri"/>
                <a:cs typeface="Calibri"/>
              </a:rPr>
              <a:t>Verify</a:t>
            </a:r>
            <a:r>
              <a:rPr sz="1200" spc="-25" dirty="0">
                <a:latin typeface="Calibri"/>
                <a:cs typeface="Calibri"/>
              </a:rPr>
              <a:t> </a:t>
            </a:r>
            <a:r>
              <a:rPr sz="1200" spc="-10" dirty="0">
                <a:latin typeface="Calibri"/>
                <a:cs typeface="Calibri"/>
              </a:rPr>
              <a:t>identity</a:t>
            </a:r>
            <a:endParaRPr sz="1200">
              <a:latin typeface="Calibri"/>
              <a:cs typeface="Calibri"/>
            </a:endParaRPr>
          </a:p>
        </p:txBody>
      </p:sp>
      <p:grpSp>
        <p:nvGrpSpPr>
          <p:cNvPr id="249" name="object 249"/>
          <p:cNvGrpSpPr/>
          <p:nvPr/>
        </p:nvGrpSpPr>
        <p:grpSpPr>
          <a:xfrm>
            <a:off x="2525458" y="5014150"/>
            <a:ext cx="3227070" cy="1031240"/>
            <a:chOff x="2525458" y="5014150"/>
            <a:chExt cx="3227070" cy="1031240"/>
          </a:xfrm>
        </p:grpSpPr>
        <p:sp>
          <p:nvSpPr>
            <p:cNvPr id="250" name="object 250"/>
            <p:cNvSpPr/>
            <p:nvPr/>
          </p:nvSpPr>
          <p:spPr>
            <a:xfrm>
              <a:off x="2539745" y="5028438"/>
              <a:ext cx="3198495" cy="952500"/>
            </a:xfrm>
            <a:custGeom>
              <a:avLst/>
              <a:gdLst/>
              <a:ahLst/>
              <a:cxnLst/>
              <a:rect l="l" t="t" r="r" b="b"/>
              <a:pathLst>
                <a:path w="3198495" h="952500">
                  <a:moveTo>
                    <a:pt x="0" y="0"/>
                  </a:moveTo>
                  <a:lnTo>
                    <a:pt x="0" y="952207"/>
                  </a:lnTo>
                  <a:lnTo>
                    <a:pt x="3198025" y="952207"/>
                  </a:lnTo>
                </a:path>
              </a:pathLst>
            </a:custGeom>
            <a:ln w="28575">
              <a:solidFill>
                <a:srgbClr val="000000"/>
              </a:solidFill>
            </a:ln>
          </p:spPr>
          <p:txBody>
            <a:bodyPr wrap="square" lIns="0" tIns="0" rIns="0" bIns="0" rtlCol="0"/>
            <a:lstStyle/>
            <a:p>
              <a:endParaRPr/>
            </a:p>
          </p:txBody>
        </p:sp>
        <p:sp>
          <p:nvSpPr>
            <p:cNvPr id="251" name="object 251"/>
            <p:cNvSpPr/>
            <p:nvPr/>
          </p:nvSpPr>
          <p:spPr>
            <a:xfrm>
              <a:off x="5652048" y="5930638"/>
              <a:ext cx="85725" cy="100330"/>
            </a:xfrm>
            <a:custGeom>
              <a:avLst/>
              <a:gdLst/>
              <a:ahLst/>
              <a:cxnLst/>
              <a:rect l="l" t="t" r="r" b="b"/>
              <a:pathLst>
                <a:path w="85725" h="100329">
                  <a:moveTo>
                    <a:pt x="0" y="100012"/>
                  </a:moveTo>
                  <a:lnTo>
                    <a:pt x="85725" y="49999"/>
                  </a:lnTo>
                  <a:lnTo>
                    <a:pt x="0" y="0"/>
                  </a:lnTo>
                </a:path>
              </a:pathLst>
            </a:custGeom>
            <a:ln w="28575">
              <a:solidFill>
                <a:srgbClr val="000000"/>
              </a:solidFill>
            </a:ln>
          </p:spPr>
          <p:txBody>
            <a:bodyPr wrap="square" lIns="0" tIns="0" rIns="0" bIns="0" rtlCol="0"/>
            <a:lstStyle/>
            <a:p>
              <a:endParaRPr/>
            </a:p>
          </p:txBody>
        </p:sp>
      </p:grpSp>
      <p:sp>
        <p:nvSpPr>
          <p:cNvPr id="252" name="object 252"/>
          <p:cNvSpPr txBox="1"/>
          <p:nvPr/>
        </p:nvSpPr>
        <p:spPr>
          <a:xfrm>
            <a:off x="4446840" y="5991689"/>
            <a:ext cx="1069340" cy="208279"/>
          </a:xfrm>
          <a:prstGeom prst="rect">
            <a:avLst/>
          </a:prstGeom>
        </p:spPr>
        <p:txBody>
          <a:bodyPr vert="horz" wrap="square" lIns="0" tIns="12700" rIns="0" bIns="0" rtlCol="0">
            <a:spAutoFit/>
          </a:bodyPr>
          <a:lstStyle/>
          <a:p>
            <a:pPr marL="12700">
              <a:lnSpc>
                <a:spcPct val="100000"/>
              </a:lnSpc>
              <a:spcBef>
                <a:spcPts val="100"/>
              </a:spcBef>
            </a:pPr>
            <a:r>
              <a:rPr sz="1200" spc="-10" dirty="0">
                <a:latin typeface="Calibri"/>
                <a:cs typeface="Calibri"/>
              </a:rPr>
              <a:t>Verify</a:t>
            </a:r>
            <a:r>
              <a:rPr sz="1200" spc="-25" dirty="0">
                <a:latin typeface="Calibri"/>
                <a:cs typeface="Calibri"/>
              </a:rPr>
              <a:t> </a:t>
            </a:r>
            <a:r>
              <a:rPr sz="1200" spc="-10" dirty="0">
                <a:latin typeface="Calibri"/>
                <a:cs typeface="Calibri"/>
              </a:rPr>
              <a:t>ownership</a:t>
            </a:r>
            <a:endParaRPr sz="1200">
              <a:latin typeface="Calibri"/>
              <a:cs typeface="Calibri"/>
            </a:endParaRPr>
          </a:p>
        </p:txBody>
      </p:sp>
      <p:grpSp>
        <p:nvGrpSpPr>
          <p:cNvPr id="253" name="object 253"/>
          <p:cNvGrpSpPr/>
          <p:nvPr/>
        </p:nvGrpSpPr>
        <p:grpSpPr>
          <a:xfrm>
            <a:off x="1326070" y="1582099"/>
            <a:ext cx="9864725" cy="4893310"/>
            <a:chOff x="1326070" y="1582099"/>
            <a:chExt cx="9864725" cy="4893310"/>
          </a:xfrm>
        </p:grpSpPr>
        <p:sp>
          <p:nvSpPr>
            <p:cNvPr id="254" name="object 254"/>
            <p:cNvSpPr/>
            <p:nvPr/>
          </p:nvSpPr>
          <p:spPr>
            <a:xfrm>
              <a:off x="1340358" y="1596387"/>
              <a:ext cx="9836150" cy="1306195"/>
            </a:xfrm>
            <a:custGeom>
              <a:avLst/>
              <a:gdLst/>
              <a:ahLst/>
              <a:cxnLst/>
              <a:rect l="l" t="t" r="r" b="b"/>
              <a:pathLst>
                <a:path w="9836150" h="1306195">
                  <a:moveTo>
                    <a:pt x="0" y="125145"/>
                  </a:moveTo>
                  <a:lnTo>
                    <a:pt x="9834" y="76434"/>
                  </a:lnTo>
                  <a:lnTo>
                    <a:pt x="36655" y="36655"/>
                  </a:lnTo>
                  <a:lnTo>
                    <a:pt x="76434" y="9834"/>
                  </a:lnTo>
                  <a:lnTo>
                    <a:pt x="125145" y="0"/>
                  </a:lnTo>
                  <a:lnTo>
                    <a:pt x="9710750" y="0"/>
                  </a:lnTo>
                  <a:lnTo>
                    <a:pt x="9759461" y="9834"/>
                  </a:lnTo>
                  <a:lnTo>
                    <a:pt x="9799240" y="36655"/>
                  </a:lnTo>
                  <a:lnTo>
                    <a:pt x="9826061" y="76434"/>
                  </a:lnTo>
                  <a:lnTo>
                    <a:pt x="9835896" y="125145"/>
                  </a:lnTo>
                  <a:lnTo>
                    <a:pt x="9835896" y="1180922"/>
                  </a:lnTo>
                  <a:lnTo>
                    <a:pt x="9826061" y="1229633"/>
                  </a:lnTo>
                  <a:lnTo>
                    <a:pt x="9799240" y="1269412"/>
                  </a:lnTo>
                  <a:lnTo>
                    <a:pt x="9759461" y="1296233"/>
                  </a:lnTo>
                  <a:lnTo>
                    <a:pt x="9710750" y="1306067"/>
                  </a:lnTo>
                  <a:lnTo>
                    <a:pt x="125145" y="1306067"/>
                  </a:lnTo>
                  <a:lnTo>
                    <a:pt x="76434" y="1296233"/>
                  </a:lnTo>
                  <a:lnTo>
                    <a:pt x="36655" y="1269412"/>
                  </a:lnTo>
                  <a:lnTo>
                    <a:pt x="9834" y="1229633"/>
                  </a:lnTo>
                  <a:lnTo>
                    <a:pt x="0" y="1180922"/>
                  </a:lnTo>
                  <a:lnTo>
                    <a:pt x="0" y="125145"/>
                  </a:lnTo>
                  <a:close/>
                </a:path>
              </a:pathLst>
            </a:custGeom>
            <a:ln w="28575">
              <a:solidFill>
                <a:srgbClr val="000000"/>
              </a:solidFill>
              <a:prstDash val="sysDash"/>
            </a:ln>
          </p:spPr>
          <p:txBody>
            <a:bodyPr wrap="square" lIns="0" tIns="0" rIns="0" bIns="0" rtlCol="0"/>
            <a:lstStyle/>
            <a:p>
              <a:endParaRPr/>
            </a:p>
          </p:txBody>
        </p:sp>
        <p:sp>
          <p:nvSpPr>
            <p:cNvPr id="255" name="object 255"/>
            <p:cNvSpPr/>
            <p:nvPr/>
          </p:nvSpPr>
          <p:spPr>
            <a:xfrm>
              <a:off x="1340358" y="2974089"/>
              <a:ext cx="9836150" cy="2226945"/>
            </a:xfrm>
            <a:custGeom>
              <a:avLst/>
              <a:gdLst/>
              <a:ahLst/>
              <a:cxnLst/>
              <a:rect l="l" t="t" r="r" b="b"/>
              <a:pathLst>
                <a:path w="9836150" h="2226945">
                  <a:moveTo>
                    <a:pt x="0" y="191325"/>
                  </a:moveTo>
                  <a:lnTo>
                    <a:pt x="5053" y="147456"/>
                  </a:lnTo>
                  <a:lnTo>
                    <a:pt x="19446" y="107186"/>
                  </a:lnTo>
                  <a:lnTo>
                    <a:pt x="42032" y="71662"/>
                  </a:lnTo>
                  <a:lnTo>
                    <a:pt x="71662" y="42032"/>
                  </a:lnTo>
                  <a:lnTo>
                    <a:pt x="107186" y="19446"/>
                  </a:lnTo>
                  <a:lnTo>
                    <a:pt x="147456" y="5053"/>
                  </a:lnTo>
                  <a:lnTo>
                    <a:pt x="191325" y="0"/>
                  </a:lnTo>
                  <a:lnTo>
                    <a:pt x="9644570" y="0"/>
                  </a:lnTo>
                  <a:lnTo>
                    <a:pt x="9688439" y="5053"/>
                  </a:lnTo>
                  <a:lnTo>
                    <a:pt x="9728709" y="19446"/>
                  </a:lnTo>
                  <a:lnTo>
                    <a:pt x="9764233" y="42032"/>
                  </a:lnTo>
                  <a:lnTo>
                    <a:pt x="9793863" y="71662"/>
                  </a:lnTo>
                  <a:lnTo>
                    <a:pt x="9816449" y="107186"/>
                  </a:lnTo>
                  <a:lnTo>
                    <a:pt x="9830842" y="147456"/>
                  </a:lnTo>
                  <a:lnTo>
                    <a:pt x="9835896" y="191325"/>
                  </a:lnTo>
                  <a:lnTo>
                    <a:pt x="9835896" y="2035225"/>
                  </a:lnTo>
                  <a:lnTo>
                    <a:pt x="9830842" y="2079099"/>
                  </a:lnTo>
                  <a:lnTo>
                    <a:pt x="9816449" y="2119373"/>
                  </a:lnTo>
                  <a:lnTo>
                    <a:pt x="9793863" y="2154899"/>
                  </a:lnTo>
                  <a:lnTo>
                    <a:pt x="9764233" y="2184530"/>
                  </a:lnTo>
                  <a:lnTo>
                    <a:pt x="9728709" y="2207116"/>
                  </a:lnTo>
                  <a:lnTo>
                    <a:pt x="9688439" y="2221510"/>
                  </a:lnTo>
                  <a:lnTo>
                    <a:pt x="9644570" y="2226564"/>
                  </a:lnTo>
                  <a:lnTo>
                    <a:pt x="191325" y="2226564"/>
                  </a:lnTo>
                  <a:lnTo>
                    <a:pt x="147456" y="2221510"/>
                  </a:lnTo>
                  <a:lnTo>
                    <a:pt x="107186" y="2207116"/>
                  </a:lnTo>
                  <a:lnTo>
                    <a:pt x="71662" y="2184530"/>
                  </a:lnTo>
                  <a:lnTo>
                    <a:pt x="42032" y="2154899"/>
                  </a:lnTo>
                  <a:lnTo>
                    <a:pt x="19446" y="2119373"/>
                  </a:lnTo>
                  <a:lnTo>
                    <a:pt x="5053" y="2079099"/>
                  </a:lnTo>
                  <a:lnTo>
                    <a:pt x="0" y="2035225"/>
                  </a:lnTo>
                  <a:lnTo>
                    <a:pt x="0" y="191325"/>
                  </a:lnTo>
                  <a:close/>
                </a:path>
              </a:pathLst>
            </a:custGeom>
            <a:ln w="28575">
              <a:solidFill>
                <a:srgbClr val="000000"/>
              </a:solidFill>
              <a:prstDash val="sysDash"/>
            </a:ln>
          </p:spPr>
          <p:txBody>
            <a:bodyPr wrap="square" lIns="0" tIns="0" rIns="0" bIns="0" rtlCol="0"/>
            <a:lstStyle/>
            <a:p>
              <a:endParaRPr/>
            </a:p>
          </p:txBody>
        </p:sp>
        <p:sp>
          <p:nvSpPr>
            <p:cNvPr id="256" name="object 256"/>
            <p:cNvSpPr/>
            <p:nvPr/>
          </p:nvSpPr>
          <p:spPr>
            <a:xfrm>
              <a:off x="1340358" y="5270755"/>
              <a:ext cx="9836150" cy="1190625"/>
            </a:xfrm>
            <a:custGeom>
              <a:avLst/>
              <a:gdLst/>
              <a:ahLst/>
              <a:cxnLst/>
              <a:rect l="l" t="t" r="r" b="b"/>
              <a:pathLst>
                <a:path w="9836150" h="1190625">
                  <a:moveTo>
                    <a:pt x="0" y="102273"/>
                  </a:moveTo>
                  <a:lnTo>
                    <a:pt x="8036" y="62461"/>
                  </a:lnTo>
                  <a:lnTo>
                    <a:pt x="29952" y="29952"/>
                  </a:lnTo>
                  <a:lnTo>
                    <a:pt x="62461" y="8036"/>
                  </a:lnTo>
                  <a:lnTo>
                    <a:pt x="102273" y="0"/>
                  </a:lnTo>
                  <a:lnTo>
                    <a:pt x="9733622" y="0"/>
                  </a:lnTo>
                  <a:lnTo>
                    <a:pt x="9773434" y="8036"/>
                  </a:lnTo>
                  <a:lnTo>
                    <a:pt x="9805943" y="29952"/>
                  </a:lnTo>
                  <a:lnTo>
                    <a:pt x="9827859" y="62461"/>
                  </a:lnTo>
                  <a:lnTo>
                    <a:pt x="9835896" y="102273"/>
                  </a:lnTo>
                  <a:lnTo>
                    <a:pt x="9835896" y="1087970"/>
                  </a:lnTo>
                  <a:lnTo>
                    <a:pt x="9827859" y="1127777"/>
                  </a:lnTo>
                  <a:lnTo>
                    <a:pt x="9805943" y="1160286"/>
                  </a:lnTo>
                  <a:lnTo>
                    <a:pt x="9773434" y="1182205"/>
                  </a:lnTo>
                  <a:lnTo>
                    <a:pt x="9733622" y="1190243"/>
                  </a:lnTo>
                  <a:lnTo>
                    <a:pt x="102273" y="1190243"/>
                  </a:lnTo>
                  <a:lnTo>
                    <a:pt x="62461" y="1182205"/>
                  </a:lnTo>
                  <a:lnTo>
                    <a:pt x="29952" y="1160286"/>
                  </a:lnTo>
                  <a:lnTo>
                    <a:pt x="8036" y="1127777"/>
                  </a:lnTo>
                  <a:lnTo>
                    <a:pt x="0" y="1087970"/>
                  </a:lnTo>
                  <a:lnTo>
                    <a:pt x="0" y="102273"/>
                  </a:lnTo>
                  <a:close/>
                </a:path>
              </a:pathLst>
            </a:custGeom>
            <a:ln w="28575">
              <a:solidFill>
                <a:srgbClr val="000000"/>
              </a:solidFill>
              <a:prstDash val="sysDash"/>
            </a:ln>
          </p:spPr>
          <p:txBody>
            <a:bodyPr wrap="square" lIns="0" tIns="0" rIns="0" bIns="0" rtlCol="0"/>
            <a:lstStyle/>
            <a:p>
              <a:endParaRPr/>
            </a:p>
          </p:txBody>
        </p:sp>
      </p:grpSp>
      <p:sp>
        <p:nvSpPr>
          <p:cNvPr id="257" name="object 257"/>
          <p:cNvSpPr txBox="1"/>
          <p:nvPr/>
        </p:nvSpPr>
        <p:spPr>
          <a:xfrm>
            <a:off x="8747620" y="6190088"/>
            <a:ext cx="1111250" cy="208279"/>
          </a:xfrm>
          <a:prstGeom prst="rect">
            <a:avLst/>
          </a:prstGeom>
        </p:spPr>
        <p:txBody>
          <a:bodyPr vert="horz" wrap="square" lIns="0" tIns="12700" rIns="0" bIns="0" rtlCol="0">
            <a:spAutoFit/>
          </a:bodyPr>
          <a:lstStyle/>
          <a:p>
            <a:pPr marL="12700">
              <a:lnSpc>
                <a:spcPct val="100000"/>
              </a:lnSpc>
              <a:spcBef>
                <a:spcPts val="100"/>
              </a:spcBef>
            </a:pPr>
            <a:r>
              <a:rPr sz="1200" spc="-20" dirty="0">
                <a:latin typeface="Calibri"/>
                <a:cs typeface="Calibri"/>
              </a:rPr>
              <a:t>Trusted</a:t>
            </a:r>
            <a:r>
              <a:rPr sz="1200" dirty="0">
                <a:latin typeface="Calibri"/>
                <a:cs typeface="Calibri"/>
              </a:rPr>
              <a:t> </a:t>
            </a:r>
            <a:r>
              <a:rPr sz="1200" spc="-10" dirty="0">
                <a:latin typeface="Calibri"/>
                <a:cs typeface="Calibri"/>
              </a:rPr>
              <a:t>Authority</a:t>
            </a:r>
            <a:endParaRPr sz="1200">
              <a:latin typeface="Calibri"/>
              <a:cs typeface="Calibri"/>
            </a:endParaRPr>
          </a:p>
        </p:txBody>
      </p:sp>
      <p:grpSp>
        <p:nvGrpSpPr>
          <p:cNvPr id="258" name="object 258"/>
          <p:cNvGrpSpPr/>
          <p:nvPr/>
        </p:nvGrpSpPr>
        <p:grpSpPr>
          <a:xfrm>
            <a:off x="7410732" y="5916640"/>
            <a:ext cx="1607820" cy="128905"/>
            <a:chOff x="7410732" y="5916640"/>
            <a:chExt cx="1607820" cy="128905"/>
          </a:xfrm>
        </p:grpSpPr>
        <p:sp>
          <p:nvSpPr>
            <p:cNvPr id="259" name="object 259"/>
            <p:cNvSpPr/>
            <p:nvPr/>
          </p:nvSpPr>
          <p:spPr>
            <a:xfrm>
              <a:off x="7425019" y="5980937"/>
              <a:ext cx="1579245" cy="0"/>
            </a:xfrm>
            <a:custGeom>
              <a:avLst/>
              <a:gdLst/>
              <a:ahLst/>
              <a:cxnLst/>
              <a:rect l="l" t="t" r="r" b="b"/>
              <a:pathLst>
                <a:path w="1579245">
                  <a:moveTo>
                    <a:pt x="1579232" y="0"/>
                  </a:moveTo>
                  <a:lnTo>
                    <a:pt x="0" y="0"/>
                  </a:lnTo>
                </a:path>
              </a:pathLst>
            </a:custGeom>
            <a:ln w="28575">
              <a:solidFill>
                <a:srgbClr val="000000"/>
              </a:solidFill>
            </a:ln>
          </p:spPr>
          <p:txBody>
            <a:bodyPr wrap="square" lIns="0" tIns="0" rIns="0" bIns="0" rtlCol="0"/>
            <a:lstStyle/>
            <a:p>
              <a:endParaRPr/>
            </a:p>
          </p:txBody>
        </p:sp>
        <p:sp>
          <p:nvSpPr>
            <p:cNvPr id="260" name="object 260"/>
            <p:cNvSpPr/>
            <p:nvPr/>
          </p:nvSpPr>
          <p:spPr>
            <a:xfrm>
              <a:off x="7425020" y="5930927"/>
              <a:ext cx="85725" cy="100330"/>
            </a:xfrm>
            <a:custGeom>
              <a:avLst/>
              <a:gdLst/>
              <a:ahLst/>
              <a:cxnLst/>
              <a:rect l="l" t="t" r="r" b="b"/>
              <a:pathLst>
                <a:path w="85725" h="100329">
                  <a:moveTo>
                    <a:pt x="85725" y="0"/>
                  </a:moveTo>
                  <a:lnTo>
                    <a:pt x="0" y="50012"/>
                  </a:lnTo>
                  <a:lnTo>
                    <a:pt x="85725" y="100012"/>
                  </a:lnTo>
                </a:path>
              </a:pathLst>
            </a:custGeom>
            <a:ln w="28575">
              <a:solidFill>
                <a:srgbClr val="000000"/>
              </a:solidFill>
            </a:ln>
          </p:spPr>
          <p:txBody>
            <a:bodyPr wrap="square" lIns="0" tIns="0" rIns="0" bIns="0" rtlCol="0"/>
            <a:lstStyle/>
            <a:p>
              <a:endParaRPr/>
            </a:p>
          </p:txBody>
        </p:sp>
      </p:grpSp>
      <p:sp>
        <p:nvSpPr>
          <p:cNvPr id="261" name="object 261"/>
          <p:cNvSpPr txBox="1"/>
          <p:nvPr/>
        </p:nvSpPr>
        <p:spPr>
          <a:xfrm>
            <a:off x="7847934" y="5972500"/>
            <a:ext cx="399415" cy="208279"/>
          </a:xfrm>
          <a:prstGeom prst="rect">
            <a:avLst/>
          </a:prstGeom>
        </p:spPr>
        <p:txBody>
          <a:bodyPr vert="horz" wrap="square" lIns="0" tIns="12700" rIns="0" bIns="0" rtlCol="0">
            <a:spAutoFit/>
          </a:bodyPr>
          <a:lstStyle/>
          <a:p>
            <a:pPr marL="12700">
              <a:lnSpc>
                <a:spcPct val="100000"/>
              </a:lnSpc>
              <a:spcBef>
                <a:spcPts val="100"/>
              </a:spcBef>
            </a:pPr>
            <a:r>
              <a:rPr sz="1200" spc="-10" dirty="0">
                <a:latin typeface="Calibri"/>
                <a:cs typeface="Calibri"/>
              </a:rPr>
              <a:t>Issues</a:t>
            </a:r>
            <a:endParaRPr sz="1200">
              <a:latin typeface="Calibri"/>
              <a:cs typeface="Calibri"/>
            </a:endParaRPr>
          </a:p>
        </p:txBody>
      </p:sp>
      <p:sp>
        <p:nvSpPr>
          <p:cNvPr id="262" name="object 262"/>
          <p:cNvSpPr txBox="1"/>
          <p:nvPr/>
        </p:nvSpPr>
        <p:spPr>
          <a:xfrm>
            <a:off x="10249868" y="1721248"/>
            <a:ext cx="716280" cy="1102995"/>
          </a:xfrm>
          <a:prstGeom prst="rect">
            <a:avLst/>
          </a:prstGeom>
        </p:spPr>
        <p:txBody>
          <a:bodyPr vert="vert" wrap="square" lIns="0" tIns="0" rIns="0" bIns="0" rtlCol="0">
            <a:spAutoFit/>
          </a:bodyPr>
          <a:lstStyle/>
          <a:p>
            <a:pPr marL="12700">
              <a:lnSpc>
                <a:spcPts val="1614"/>
              </a:lnSpc>
            </a:pPr>
            <a:r>
              <a:rPr sz="1600" b="1" spc="-10" dirty="0">
                <a:latin typeface="Calibri"/>
                <a:cs typeface="Calibri"/>
              </a:rPr>
              <a:t>Discoverable</a:t>
            </a:r>
            <a:endParaRPr sz="1600">
              <a:latin typeface="Calibri"/>
              <a:cs typeface="Calibri"/>
            </a:endParaRPr>
          </a:p>
          <a:p>
            <a:pPr marL="12700" marR="26034">
              <a:lnSpc>
                <a:spcPct val="100000"/>
              </a:lnSpc>
            </a:pPr>
            <a:r>
              <a:rPr sz="1600" b="1" dirty="0">
                <a:latin typeface="Calibri"/>
                <a:cs typeface="Calibri"/>
              </a:rPr>
              <a:t>&amp;</a:t>
            </a:r>
            <a:r>
              <a:rPr sz="1600" b="1" spc="-15" dirty="0">
                <a:latin typeface="Calibri"/>
                <a:cs typeface="Calibri"/>
              </a:rPr>
              <a:t> </a:t>
            </a:r>
            <a:r>
              <a:rPr sz="1600" b="1" spc="-10" dirty="0">
                <a:latin typeface="Calibri"/>
                <a:cs typeface="Calibri"/>
              </a:rPr>
              <a:t>resolvable identifiers</a:t>
            </a:r>
            <a:endParaRPr sz="1600">
              <a:latin typeface="Calibri"/>
              <a:cs typeface="Calibri"/>
            </a:endParaRPr>
          </a:p>
        </p:txBody>
      </p:sp>
      <p:sp>
        <p:nvSpPr>
          <p:cNvPr id="263" name="object 263"/>
          <p:cNvSpPr txBox="1"/>
          <p:nvPr/>
        </p:nvSpPr>
        <p:spPr>
          <a:xfrm>
            <a:off x="10275204" y="3212859"/>
            <a:ext cx="716280" cy="1739900"/>
          </a:xfrm>
          <a:prstGeom prst="rect">
            <a:avLst/>
          </a:prstGeom>
        </p:spPr>
        <p:txBody>
          <a:bodyPr vert="vert" wrap="square" lIns="0" tIns="0" rIns="0" bIns="0" rtlCol="0">
            <a:spAutoFit/>
          </a:bodyPr>
          <a:lstStyle/>
          <a:p>
            <a:pPr marL="12700">
              <a:lnSpc>
                <a:spcPts val="1614"/>
              </a:lnSpc>
            </a:pPr>
            <a:r>
              <a:rPr sz="1600" b="1" dirty="0">
                <a:latin typeface="Calibri"/>
                <a:cs typeface="Calibri"/>
              </a:rPr>
              <a:t>Link</a:t>
            </a:r>
            <a:r>
              <a:rPr sz="1600" b="1" spc="-25" dirty="0">
                <a:latin typeface="Calibri"/>
                <a:cs typeface="Calibri"/>
              </a:rPr>
              <a:t> </a:t>
            </a:r>
            <a:r>
              <a:rPr sz="1600" b="1" dirty="0">
                <a:latin typeface="Calibri"/>
                <a:cs typeface="Calibri"/>
              </a:rPr>
              <a:t>to</a:t>
            </a:r>
            <a:r>
              <a:rPr sz="1600" b="1" spc="-25" dirty="0">
                <a:latin typeface="Calibri"/>
                <a:cs typeface="Calibri"/>
              </a:rPr>
              <a:t> </a:t>
            </a:r>
            <a:r>
              <a:rPr sz="1600" b="1" spc="-10" dirty="0">
                <a:latin typeface="Calibri"/>
                <a:cs typeface="Calibri"/>
              </a:rPr>
              <a:t>verifiable</a:t>
            </a:r>
            <a:endParaRPr sz="1600">
              <a:latin typeface="Calibri"/>
              <a:cs typeface="Calibri"/>
            </a:endParaRPr>
          </a:p>
          <a:p>
            <a:pPr marL="12700" marR="5080">
              <a:lnSpc>
                <a:spcPct val="100000"/>
              </a:lnSpc>
            </a:pPr>
            <a:r>
              <a:rPr sz="1600" b="1" dirty="0">
                <a:latin typeface="Calibri"/>
                <a:cs typeface="Calibri"/>
              </a:rPr>
              <a:t>product</a:t>
            </a:r>
            <a:r>
              <a:rPr sz="1600" b="1" spc="-50" dirty="0">
                <a:latin typeface="Calibri"/>
                <a:cs typeface="Calibri"/>
              </a:rPr>
              <a:t> </a:t>
            </a:r>
            <a:r>
              <a:rPr sz="1600" b="1" spc="-10" dirty="0">
                <a:latin typeface="Calibri"/>
                <a:cs typeface="Calibri"/>
              </a:rPr>
              <a:t>traceability </a:t>
            </a:r>
            <a:r>
              <a:rPr sz="1600" b="1" dirty="0">
                <a:latin typeface="Calibri"/>
                <a:cs typeface="Calibri"/>
              </a:rPr>
              <a:t>&amp;</a:t>
            </a:r>
            <a:r>
              <a:rPr sz="1600" b="1" spc="-30" dirty="0">
                <a:latin typeface="Calibri"/>
                <a:cs typeface="Calibri"/>
              </a:rPr>
              <a:t> </a:t>
            </a:r>
            <a:r>
              <a:rPr sz="1600" b="1" spc="-10" dirty="0">
                <a:latin typeface="Calibri"/>
                <a:cs typeface="Calibri"/>
              </a:rPr>
              <a:t>transparency</a:t>
            </a:r>
            <a:r>
              <a:rPr sz="1600" b="1" spc="15" dirty="0">
                <a:latin typeface="Calibri"/>
                <a:cs typeface="Calibri"/>
              </a:rPr>
              <a:t> </a:t>
            </a:r>
            <a:r>
              <a:rPr sz="1600" b="1" spc="-20" dirty="0">
                <a:latin typeface="Calibri"/>
                <a:cs typeface="Calibri"/>
              </a:rPr>
              <a:t>data</a:t>
            </a:r>
            <a:endParaRPr sz="1600">
              <a:latin typeface="Calibri"/>
              <a:cs typeface="Calibri"/>
            </a:endParaRPr>
          </a:p>
        </p:txBody>
      </p:sp>
      <p:sp>
        <p:nvSpPr>
          <p:cNvPr id="264" name="object 264"/>
          <p:cNvSpPr txBox="1"/>
          <p:nvPr/>
        </p:nvSpPr>
        <p:spPr>
          <a:xfrm>
            <a:off x="10350200" y="5348827"/>
            <a:ext cx="716280" cy="1002665"/>
          </a:xfrm>
          <a:prstGeom prst="rect">
            <a:avLst/>
          </a:prstGeom>
        </p:spPr>
        <p:txBody>
          <a:bodyPr vert="vert" wrap="square" lIns="0" tIns="0" rIns="0" bIns="0" rtlCol="0">
            <a:spAutoFit/>
          </a:bodyPr>
          <a:lstStyle/>
          <a:p>
            <a:pPr marL="12700">
              <a:lnSpc>
                <a:spcPts val="1614"/>
              </a:lnSpc>
            </a:pPr>
            <a:r>
              <a:rPr sz="1600" b="1" spc="-10" dirty="0">
                <a:latin typeface="Calibri"/>
                <a:cs typeface="Calibri"/>
              </a:rPr>
              <a:t>Backed</a:t>
            </a:r>
            <a:r>
              <a:rPr sz="1600" b="1" spc="-35" dirty="0">
                <a:latin typeface="Calibri"/>
                <a:cs typeface="Calibri"/>
              </a:rPr>
              <a:t> </a:t>
            </a:r>
            <a:r>
              <a:rPr sz="1600" b="1" spc="-25" dirty="0">
                <a:latin typeface="Calibri"/>
                <a:cs typeface="Calibri"/>
              </a:rPr>
              <a:t>by</a:t>
            </a:r>
            <a:endParaRPr sz="1600">
              <a:latin typeface="Calibri"/>
              <a:cs typeface="Calibri"/>
            </a:endParaRPr>
          </a:p>
          <a:p>
            <a:pPr marL="12700" marR="5080">
              <a:lnSpc>
                <a:spcPct val="100000"/>
              </a:lnSpc>
            </a:pPr>
            <a:r>
              <a:rPr sz="1600" b="1" spc="-10" dirty="0">
                <a:latin typeface="Calibri"/>
                <a:cs typeface="Calibri"/>
              </a:rPr>
              <a:t>strong governance</a:t>
            </a:r>
            <a:endParaRPr sz="1600">
              <a:latin typeface="Calibri"/>
              <a:cs typeface="Calibri"/>
            </a:endParaRPr>
          </a:p>
        </p:txBody>
      </p:sp>
      <p:grpSp>
        <p:nvGrpSpPr>
          <p:cNvPr id="265" name="object 265"/>
          <p:cNvGrpSpPr/>
          <p:nvPr/>
        </p:nvGrpSpPr>
        <p:grpSpPr>
          <a:xfrm>
            <a:off x="2475457" y="2661094"/>
            <a:ext cx="6102985" cy="442595"/>
            <a:chOff x="2475457" y="2661094"/>
            <a:chExt cx="6102985" cy="442595"/>
          </a:xfrm>
        </p:grpSpPr>
        <p:sp>
          <p:nvSpPr>
            <p:cNvPr id="266" name="object 266"/>
            <p:cNvSpPr/>
            <p:nvPr/>
          </p:nvSpPr>
          <p:spPr>
            <a:xfrm>
              <a:off x="2539740" y="2675382"/>
              <a:ext cx="2876550" cy="384810"/>
            </a:xfrm>
            <a:custGeom>
              <a:avLst/>
              <a:gdLst/>
              <a:ahLst/>
              <a:cxnLst/>
              <a:rect l="l" t="t" r="r" b="b"/>
              <a:pathLst>
                <a:path w="2876550" h="384810">
                  <a:moveTo>
                    <a:pt x="2876486" y="0"/>
                  </a:moveTo>
                  <a:lnTo>
                    <a:pt x="2876486" y="206463"/>
                  </a:lnTo>
                  <a:lnTo>
                    <a:pt x="0" y="206463"/>
                  </a:lnTo>
                  <a:lnTo>
                    <a:pt x="0" y="384632"/>
                  </a:lnTo>
                </a:path>
              </a:pathLst>
            </a:custGeom>
            <a:ln w="28575">
              <a:solidFill>
                <a:srgbClr val="000000"/>
              </a:solidFill>
            </a:ln>
          </p:spPr>
          <p:txBody>
            <a:bodyPr wrap="square" lIns="0" tIns="0" rIns="0" bIns="0" rtlCol="0"/>
            <a:lstStyle/>
            <a:p>
              <a:endParaRPr/>
            </a:p>
          </p:txBody>
        </p:sp>
        <p:sp>
          <p:nvSpPr>
            <p:cNvPr id="267" name="object 267"/>
            <p:cNvSpPr/>
            <p:nvPr/>
          </p:nvSpPr>
          <p:spPr>
            <a:xfrm>
              <a:off x="2489744" y="2974289"/>
              <a:ext cx="100330" cy="85725"/>
            </a:xfrm>
            <a:custGeom>
              <a:avLst/>
              <a:gdLst/>
              <a:ahLst/>
              <a:cxnLst/>
              <a:rect l="l" t="t" r="r" b="b"/>
              <a:pathLst>
                <a:path w="100330" h="85725">
                  <a:moveTo>
                    <a:pt x="100012" y="0"/>
                  </a:moveTo>
                  <a:lnTo>
                    <a:pt x="49999" y="85725"/>
                  </a:lnTo>
                  <a:lnTo>
                    <a:pt x="0" y="0"/>
                  </a:lnTo>
                </a:path>
              </a:pathLst>
            </a:custGeom>
            <a:ln w="28575">
              <a:solidFill>
                <a:srgbClr val="000000"/>
              </a:solidFill>
            </a:ln>
          </p:spPr>
          <p:txBody>
            <a:bodyPr wrap="square" lIns="0" tIns="0" rIns="0" bIns="0" rtlCol="0"/>
            <a:lstStyle/>
            <a:p>
              <a:endParaRPr/>
            </a:p>
          </p:txBody>
        </p:sp>
        <p:sp>
          <p:nvSpPr>
            <p:cNvPr id="268" name="object 268"/>
            <p:cNvSpPr/>
            <p:nvPr/>
          </p:nvSpPr>
          <p:spPr>
            <a:xfrm>
              <a:off x="5415533" y="2675382"/>
              <a:ext cx="3098800" cy="414020"/>
            </a:xfrm>
            <a:custGeom>
              <a:avLst/>
              <a:gdLst/>
              <a:ahLst/>
              <a:cxnLst/>
              <a:rect l="l" t="t" r="r" b="b"/>
              <a:pathLst>
                <a:path w="3098800" h="414019">
                  <a:moveTo>
                    <a:pt x="0" y="0"/>
                  </a:moveTo>
                  <a:lnTo>
                    <a:pt x="0" y="221145"/>
                  </a:lnTo>
                  <a:lnTo>
                    <a:pt x="3098317" y="221145"/>
                  </a:lnTo>
                  <a:lnTo>
                    <a:pt x="3098317" y="413994"/>
                  </a:lnTo>
                </a:path>
              </a:pathLst>
            </a:custGeom>
            <a:ln w="28575">
              <a:solidFill>
                <a:srgbClr val="000000"/>
              </a:solidFill>
            </a:ln>
          </p:spPr>
          <p:txBody>
            <a:bodyPr wrap="square" lIns="0" tIns="0" rIns="0" bIns="0" rtlCol="0"/>
            <a:lstStyle/>
            <a:p>
              <a:endParaRPr/>
            </a:p>
          </p:txBody>
        </p:sp>
        <p:sp>
          <p:nvSpPr>
            <p:cNvPr id="269" name="object 269"/>
            <p:cNvSpPr/>
            <p:nvPr/>
          </p:nvSpPr>
          <p:spPr>
            <a:xfrm>
              <a:off x="8463836" y="3003657"/>
              <a:ext cx="100330" cy="85725"/>
            </a:xfrm>
            <a:custGeom>
              <a:avLst/>
              <a:gdLst/>
              <a:ahLst/>
              <a:cxnLst/>
              <a:rect l="l" t="t" r="r" b="b"/>
              <a:pathLst>
                <a:path w="100329" h="85725">
                  <a:moveTo>
                    <a:pt x="0" y="0"/>
                  </a:moveTo>
                  <a:lnTo>
                    <a:pt x="50012" y="85725"/>
                  </a:lnTo>
                  <a:lnTo>
                    <a:pt x="100012" y="0"/>
                  </a:lnTo>
                </a:path>
              </a:pathLst>
            </a:custGeom>
            <a:ln w="28575">
              <a:solidFill>
                <a:srgbClr val="000000"/>
              </a:solidFill>
            </a:ln>
          </p:spPr>
          <p:txBody>
            <a:bodyPr wrap="square" lIns="0" tIns="0" rIns="0" bIns="0" rtlCol="0"/>
            <a:lstStyle/>
            <a:p>
              <a:endParaRPr/>
            </a:p>
          </p:txBody>
        </p:sp>
      </p:grpSp>
      <p:sp>
        <p:nvSpPr>
          <p:cNvPr id="270" name="object 270"/>
          <p:cNvSpPr txBox="1"/>
          <p:nvPr/>
        </p:nvSpPr>
        <p:spPr>
          <a:xfrm>
            <a:off x="7904746" y="2566863"/>
            <a:ext cx="303530" cy="208279"/>
          </a:xfrm>
          <a:prstGeom prst="rect">
            <a:avLst/>
          </a:prstGeom>
        </p:spPr>
        <p:txBody>
          <a:bodyPr vert="horz" wrap="square" lIns="0" tIns="12700" rIns="0" bIns="0" rtlCol="0">
            <a:spAutoFit/>
          </a:bodyPr>
          <a:lstStyle/>
          <a:p>
            <a:pPr marL="12700">
              <a:lnSpc>
                <a:spcPct val="100000"/>
              </a:lnSpc>
              <a:spcBef>
                <a:spcPts val="100"/>
              </a:spcBef>
            </a:pPr>
            <a:r>
              <a:rPr sz="1200" spc="-10" dirty="0">
                <a:latin typeface="Calibri"/>
                <a:cs typeface="Calibri"/>
              </a:rPr>
              <a:t>links</a:t>
            </a:r>
            <a:endParaRPr sz="1200">
              <a:latin typeface="Calibri"/>
              <a:cs typeface="Calibri"/>
            </a:endParaRPr>
          </a:p>
        </p:txBody>
      </p:sp>
      <p:sp>
        <p:nvSpPr>
          <p:cNvPr id="275" name="object 275"/>
          <p:cNvSpPr txBox="1"/>
          <p:nvPr/>
        </p:nvSpPr>
        <p:spPr>
          <a:xfrm>
            <a:off x="1143525" y="6605916"/>
            <a:ext cx="4307840" cy="173990"/>
          </a:xfrm>
          <a:prstGeom prst="rect">
            <a:avLst/>
          </a:prstGeom>
        </p:spPr>
        <p:txBody>
          <a:bodyPr vert="horz" wrap="square" lIns="0" tIns="3175" rIns="0" bIns="0" rtlCol="0">
            <a:spAutoFit/>
          </a:bodyPr>
          <a:lstStyle/>
          <a:p>
            <a:pPr marL="12700">
              <a:lnSpc>
                <a:spcPct val="100000"/>
              </a:lnSpc>
              <a:spcBef>
                <a:spcPts val="25"/>
              </a:spcBef>
            </a:pPr>
            <a:r>
              <a:rPr sz="1000" spc="70" dirty="0">
                <a:solidFill>
                  <a:srgbClr val="7E7E7E"/>
                </a:solidFill>
                <a:latin typeface="Gill Sans MT"/>
                <a:cs typeface="Gill Sans MT"/>
              </a:rPr>
              <a:t>Sustainable</a:t>
            </a:r>
            <a:r>
              <a:rPr sz="1000" spc="-15" dirty="0">
                <a:solidFill>
                  <a:srgbClr val="7E7E7E"/>
                </a:solidFill>
                <a:latin typeface="Gill Sans MT"/>
                <a:cs typeface="Gill Sans MT"/>
              </a:rPr>
              <a:t> </a:t>
            </a:r>
            <a:r>
              <a:rPr sz="1000" spc="75" dirty="0">
                <a:solidFill>
                  <a:srgbClr val="7E7E7E"/>
                </a:solidFill>
                <a:latin typeface="Gill Sans MT"/>
                <a:cs typeface="Gill Sans MT"/>
              </a:rPr>
              <a:t>and</a:t>
            </a:r>
            <a:r>
              <a:rPr sz="1000" spc="-5" dirty="0">
                <a:solidFill>
                  <a:srgbClr val="7E7E7E"/>
                </a:solidFill>
                <a:latin typeface="Gill Sans MT"/>
                <a:cs typeface="Gill Sans MT"/>
              </a:rPr>
              <a:t> </a:t>
            </a:r>
            <a:r>
              <a:rPr sz="1000" dirty="0">
                <a:solidFill>
                  <a:srgbClr val="7E7E7E"/>
                </a:solidFill>
                <a:latin typeface="Gill Sans MT"/>
                <a:cs typeface="Gill Sans MT"/>
              </a:rPr>
              <a:t>Digital</a:t>
            </a:r>
            <a:r>
              <a:rPr sz="1000" spc="-15" dirty="0">
                <a:solidFill>
                  <a:srgbClr val="7E7E7E"/>
                </a:solidFill>
                <a:latin typeface="Gill Sans MT"/>
                <a:cs typeface="Gill Sans MT"/>
              </a:rPr>
              <a:t> </a:t>
            </a:r>
            <a:r>
              <a:rPr sz="1000" dirty="0">
                <a:solidFill>
                  <a:srgbClr val="7E7E7E"/>
                </a:solidFill>
                <a:latin typeface="Gill Sans MT"/>
                <a:cs typeface="Gill Sans MT"/>
              </a:rPr>
              <a:t>Trade</a:t>
            </a:r>
            <a:r>
              <a:rPr sz="1000" spc="5" dirty="0">
                <a:solidFill>
                  <a:srgbClr val="7E7E7E"/>
                </a:solidFill>
                <a:latin typeface="Gill Sans MT"/>
                <a:cs typeface="Gill Sans MT"/>
              </a:rPr>
              <a:t> </a:t>
            </a:r>
            <a:r>
              <a:rPr sz="1000" spc="45" dirty="0">
                <a:solidFill>
                  <a:srgbClr val="7E7E7E"/>
                </a:solidFill>
                <a:latin typeface="Gill Sans MT"/>
                <a:cs typeface="Gill Sans MT"/>
              </a:rPr>
              <a:t>Facilitation</a:t>
            </a:r>
            <a:r>
              <a:rPr sz="1000" spc="-25" dirty="0">
                <a:solidFill>
                  <a:srgbClr val="7E7E7E"/>
                </a:solidFill>
                <a:latin typeface="Gill Sans MT"/>
                <a:cs typeface="Gill Sans MT"/>
              </a:rPr>
              <a:t> </a:t>
            </a:r>
            <a:r>
              <a:rPr sz="1000" dirty="0">
                <a:solidFill>
                  <a:srgbClr val="7E7E7E"/>
                </a:solidFill>
                <a:latin typeface="Gill Sans MT"/>
                <a:cs typeface="Gill Sans MT"/>
              </a:rPr>
              <a:t>Week</a:t>
            </a:r>
            <a:r>
              <a:rPr sz="1000" spc="305" dirty="0">
                <a:solidFill>
                  <a:srgbClr val="7E7E7E"/>
                </a:solidFill>
                <a:latin typeface="Gill Sans MT"/>
                <a:cs typeface="Gill Sans MT"/>
              </a:rPr>
              <a:t> </a:t>
            </a:r>
            <a:r>
              <a:rPr sz="1000" dirty="0">
                <a:solidFill>
                  <a:srgbClr val="109FDB"/>
                </a:solidFill>
                <a:latin typeface="Gill Sans MT"/>
                <a:cs typeface="Gill Sans MT"/>
              </a:rPr>
              <a:t>I</a:t>
            </a:r>
            <a:r>
              <a:rPr sz="1000" spc="275" dirty="0">
                <a:solidFill>
                  <a:srgbClr val="109FDB"/>
                </a:solidFill>
                <a:latin typeface="Gill Sans MT"/>
                <a:cs typeface="Gill Sans MT"/>
              </a:rPr>
              <a:t> </a:t>
            </a:r>
            <a:r>
              <a:rPr sz="1000" spc="85" dirty="0">
                <a:solidFill>
                  <a:srgbClr val="7E7E7E"/>
                </a:solidFill>
                <a:latin typeface="Gill Sans MT"/>
                <a:cs typeface="Gill Sans MT"/>
              </a:rPr>
              <a:t>8-</a:t>
            </a:r>
            <a:r>
              <a:rPr sz="1000" spc="60" dirty="0">
                <a:solidFill>
                  <a:srgbClr val="7E7E7E"/>
                </a:solidFill>
                <a:latin typeface="Gill Sans MT"/>
                <a:cs typeface="Gill Sans MT"/>
              </a:rPr>
              <a:t>12</a:t>
            </a:r>
            <a:r>
              <a:rPr sz="1000" dirty="0">
                <a:solidFill>
                  <a:srgbClr val="7E7E7E"/>
                </a:solidFill>
                <a:latin typeface="Gill Sans MT"/>
                <a:cs typeface="Gill Sans MT"/>
              </a:rPr>
              <a:t> </a:t>
            </a:r>
            <a:r>
              <a:rPr sz="1000" spc="110" dirty="0">
                <a:solidFill>
                  <a:srgbClr val="7E7E7E"/>
                </a:solidFill>
                <a:latin typeface="Gill Sans MT"/>
                <a:cs typeface="Gill Sans MT"/>
              </a:rPr>
              <a:t>July</a:t>
            </a:r>
            <a:r>
              <a:rPr sz="1000" spc="-10" dirty="0">
                <a:solidFill>
                  <a:srgbClr val="7E7E7E"/>
                </a:solidFill>
                <a:latin typeface="Gill Sans MT"/>
                <a:cs typeface="Gill Sans MT"/>
              </a:rPr>
              <a:t> </a:t>
            </a:r>
            <a:r>
              <a:rPr sz="1000" spc="60" dirty="0">
                <a:solidFill>
                  <a:srgbClr val="7E7E7E"/>
                </a:solidFill>
                <a:latin typeface="Gill Sans MT"/>
                <a:cs typeface="Gill Sans MT"/>
              </a:rPr>
              <a:t>2024</a:t>
            </a:r>
            <a:r>
              <a:rPr sz="1000" spc="260" dirty="0">
                <a:solidFill>
                  <a:srgbClr val="7E7E7E"/>
                </a:solidFill>
                <a:latin typeface="Gill Sans MT"/>
                <a:cs typeface="Gill Sans MT"/>
              </a:rPr>
              <a:t> </a:t>
            </a:r>
            <a:r>
              <a:rPr sz="1000" dirty="0">
                <a:solidFill>
                  <a:srgbClr val="109FDB"/>
                </a:solidFill>
                <a:latin typeface="Gill Sans MT"/>
                <a:cs typeface="Gill Sans MT"/>
              </a:rPr>
              <a:t>I</a:t>
            </a:r>
            <a:r>
              <a:rPr sz="1000" spc="265" dirty="0">
                <a:solidFill>
                  <a:srgbClr val="109FDB"/>
                </a:solidFill>
                <a:latin typeface="Gill Sans MT"/>
                <a:cs typeface="Gill Sans MT"/>
              </a:rPr>
              <a:t> </a:t>
            </a:r>
            <a:r>
              <a:rPr sz="1000" spc="-10" dirty="0">
                <a:solidFill>
                  <a:srgbClr val="7E7E7E"/>
                </a:solidFill>
                <a:latin typeface="Gill Sans MT"/>
                <a:cs typeface="Gill Sans MT"/>
              </a:rPr>
              <a:t>Geneva</a:t>
            </a:r>
            <a:endParaRPr sz="1000">
              <a:latin typeface="Gill Sans MT"/>
              <a:cs typeface="Gill Sans MT"/>
            </a:endParaRPr>
          </a:p>
        </p:txBody>
      </p:sp>
      <p:sp>
        <p:nvSpPr>
          <p:cNvPr id="271" name="object 271"/>
          <p:cNvSpPr txBox="1"/>
          <p:nvPr/>
        </p:nvSpPr>
        <p:spPr>
          <a:xfrm>
            <a:off x="2928429" y="2540498"/>
            <a:ext cx="303530" cy="208279"/>
          </a:xfrm>
          <a:prstGeom prst="rect">
            <a:avLst/>
          </a:prstGeom>
        </p:spPr>
        <p:txBody>
          <a:bodyPr vert="horz" wrap="square" lIns="0" tIns="12700" rIns="0" bIns="0" rtlCol="0">
            <a:spAutoFit/>
          </a:bodyPr>
          <a:lstStyle/>
          <a:p>
            <a:pPr marL="12700">
              <a:lnSpc>
                <a:spcPct val="100000"/>
              </a:lnSpc>
              <a:spcBef>
                <a:spcPts val="100"/>
              </a:spcBef>
            </a:pPr>
            <a:r>
              <a:rPr sz="1200" spc="-10" dirty="0">
                <a:latin typeface="Calibri"/>
                <a:cs typeface="Calibri"/>
              </a:rPr>
              <a:t>links</a:t>
            </a:r>
            <a:endParaRPr sz="1200">
              <a:latin typeface="Calibri"/>
              <a:cs typeface="Calibri"/>
            </a:endParaRPr>
          </a:p>
        </p:txBody>
      </p:sp>
      <p:sp>
        <p:nvSpPr>
          <p:cNvPr id="272" name="object 272"/>
          <p:cNvSpPr txBox="1"/>
          <p:nvPr/>
        </p:nvSpPr>
        <p:spPr>
          <a:xfrm>
            <a:off x="1418069" y="2526027"/>
            <a:ext cx="1083310" cy="299720"/>
          </a:xfrm>
          <a:prstGeom prst="rect">
            <a:avLst/>
          </a:prstGeom>
        </p:spPr>
        <p:txBody>
          <a:bodyPr vert="horz" wrap="square" lIns="0" tIns="12700" rIns="0" bIns="0" rtlCol="0">
            <a:spAutoFit/>
          </a:bodyPr>
          <a:lstStyle/>
          <a:p>
            <a:pPr marL="12700">
              <a:lnSpc>
                <a:spcPct val="100000"/>
              </a:lnSpc>
              <a:spcBef>
                <a:spcPts val="100"/>
              </a:spcBef>
            </a:pPr>
            <a:r>
              <a:rPr sz="1800" spc="-10" dirty="0">
                <a:latin typeface="Calibri"/>
                <a:cs typeface="Calibri"/>
              </a:rPr>
              <a:t>Traceability</a:t>
            </a:r>
            <a:endParaRPr sz="1800">
              <a:latin typeface="Calibri"/>
              <a:cs typeface="Calibri"/>
            </a:endParaRPr>
          </a:p>
        </p:txBody>
      </p:sp>
      <p:sp>
        <p:nvSpPr>
          <p:cNvPr id="273" name="object 273"/>
          <p:cNvSpPr txBox="1"/>
          <p:nvPr/>
        </p:nvSpPr>
        <p:spPr>
          <a:xfrm>
            <a:off x="5722835" y="2592092"/>
            <a:ext cx="1285875" cy="299720"/>
          </a:xfrm>
          <a:prstGeom prst="rect">
            <a:avLst/>
          </a:prstGeom>
        </p:spPr>
        <p:txBody>
          <a:bodyPr vert="horz" wrap="square" lIns="0" tIns="12700" rIns="0" bIns="0" rtlCol="0">
            <a:spAutoFit/>
          </a:bodyPr>
          <a:lstStyle/>
          <a:p>
            <a:pPr marL="12700">
              <a:lnSpc>
                <a:spcPct val="100000"/>
              </a:lnSpc>
              <a:spcBef>
                <a:spcPts val="100"/>
              </a:spcBef>
            </a:pPr>
            <a:r>
              <a:rPr sz="1800" b="1" spc="-10" dirty="0">
                <a:latin typeface="Calibri"/>
                <a:cs typeface="Calibri"/>
              </a:rPr>
              <a:t>Transparency</a:t>
            </a:r>
            <a:endParaRPr sz="1800">
              <a:latin typeface="Calibri"/>
              <a:cs typeface="Calibri"/>
            </a:endParaRPr>
          </a:p>
        </p:txBody>
      </p:sp>
      <p:sp>
        <p:nvSpPr>
          <p:cNvPr id="274" name="object 274"/>
          <p:cNvSpPr txBox="1"/>
          <p:nvPr/>
        </p:nvSpPr>
        <p:spPr>
          <a:xfrm>
            <a:off x="8810307" y="2595750"/>
            <a:ext cx="497840" cy="299720"/>
          </a:xfrm>
          <a:prstGeom prst="rect">
            <a:avLst/>
          </a:prstGeom>
        </p:spPr>
        <p:txBody>
          <a:bodyPr vert="horz" wrap="square" lIns="0" tIns="12700" rIns="0" bIns="0" rtlCol="0">
            <a:spAutoFit/>
          </a:bodyPr>
          <a:lstStyle/>
          <a:p>
            <a:pPr marL="12700">
              <a:lnSpc>
                <a:spcPct val="100000"/>
              </a:lnSpc>
              <a:spcBef>
                <a:spcPts val="100"/>
              </a:spcBef>
            </a:pPr>
            <a:r>
              <a:rPr sz="1800" b="1" spc="-20" dirty="0">
                <a:latin typeface="Calibri"/>
                <a:cs typeface="Calibri"/>
              </a:rPr>
              <a:t>Trust</a:t>
            </a:r>
            <a:endParaRPr sz="1800">
              <a:latin typeface="Calibri"/>
              <a:cs typeface="Calibri"/>
            </a:endParaRPr>
          </a:p>
        </p:txBody>
      </p:sp>
      <p:sp>
        <p:nvSpPr>
          <p:cNvPr id="276" name="スライド番号プレースホルダー 275">
            <a:extLst>
              <a:ext uri="{FF2B5EF4-FFF2-40B4-BE49-F238E27FC236}">
                <a16:creationId xmlns:a16="http://schemas.microsoft.com/office/drawing/2014/main" id="{DD907EBC-AD46-F075-18F8-7A516B63D03E}"/>
              </a:ext>
            </a:extLst>
          </p:cNvPr>
          <p:cNvSpPr>
            <a:spLocks noGrp="1"/>
          </p:cNvSpPr>
          <p:nvPr>
            <p:ph type="sldNum" sz="quarter" idx="12"/>
          </p:nvPr>
        </p:nvSpPr>
        <p:spPr/>
        <p:txBody>
          <a:bodyPr/>
          <a:lstStyle/>
          <a:p>
            <a:fld id="{53FA6221-91B0-48F3-A5E4-A2EB5BAF378D}" type="slidenum">
              <a:rPr kumimoji="1" lang="ja-JP" altLang="en-US" smtClean="0"/>
              <a:t>21</a:t>
            </a:fld>
            <a:endParaRPr kumimoji="1" lang="ja-JP"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988060" cy="6858000"/>
            <a:chOff x="0" y="0"/>
            <a:chExt cx="988060" cy="6858000"/>
          </a:xfrm>
        </p:grpSpPr>
        <p:pic>
          <p:nvPicPr>
            <p:cNvPr id="3" name="object 3"/>
            <p:cNvPicPr/>
            <p:nvPr/>
          </p:nvPicPr>
          <p:blipFill>
            <a:blip r:embed="rId2" cstate="print"/>
            <a:stretch>
              <a:fillRect/>
            </a:stretch>
          </p:blipFill>
          <p:spPr>
            <a:xfrm>
              <a:off x="0" y="0"/>
              <a:ext cx="905255" cy="1240536"/>
            </a:xfrm>
            <a:prstGeom prst="rect">
              <a:avLst/>
            </a:prstGeom>
          </p:spPr>
        </p:pic>
        <p:pic>
          <p:nvPicPr>
            <p:cNvPr id="4" name="object 4"/>
            <p:cNvPicPr/>
            <p:nvPr/>
          </p:nvPicPr>
          <p:blipFill>
            <a:blip r:embed="rId3" cstate="print"/>
            <a:stretch>
              <a:fillRect/>
            </a:stretch>
          </p:blipFill>
          <p:spPr>
            <a:xfrm>
              <a:off x="902208" y="0"/>
              <a:ext cx="85343" cy="6857999"/>
            </a:xfrm>
            <a:prstGeom prst="rect">
              <a:avLst/>
            </a:prstGeom>
          </p:spPr>
        </p:pic>
        <p:pic>
          <p:nvPicPr>
            <p:cNvPr id="5" name="object 5"/>
            <p:cNvPicPr/>
            <p:nvPr/>
          </p:nvPicPr>
          <p:blipFill>
            <a:blip r:embed="rId4" cstate="print"/>
            <a:stretch>
              <a:fillRect/>
            </a:stretch>
          </p:blipFill>
          <p:spPr>
            <a:xfrm>
              <a:off x="85344" y="6569964"/>
              <a:ext cx="737615" cy="225551"/>
            </a:xfrm>
            <a:prstGeom prst="rect">
              <a:avLst/>
            </a:prstGeom>
          </p:spPr>
        </p:pic>
      </p:grpSp>
      <p:sp>
        <p:nvSpPr>
          <p:cNvPr id="6" name="object 6"/>
          <p:cNvSpPr txBox="1">
            <a:spLocks noGrp="1"/>
          </p:cNvSpPr>
          <p:nvPr>
            <p:ph type="title"/>
          </p:nvPr>
        </p:nvSpPr>
        <p:spPr>
          <a:xfrm>
            <a:off x="784278" y="185098"/>
            <a:ext cx="10515600" cy="566822"/>
          </a:xfrm>
          <a:prstGeom prst="rect">
            <a:avLst/>
          </a:prstGeom>
        </p:spPr>
        <p:txBody>
          <a:bodyPr vert="horz" wrap="square" lIns="0" tIns="12700" rIns="0" bIns="0" rtlCol="0">
            <a:spAutoFit/>
          </a:bodyPr>
          <a:lstStyle/>
          <a:p>
            <a:pPr marL="1066800">
              <a:lnSpc>
                <a:spcPct val="100000"/>
              </a:lnSpc>
              <a:spcBef>
                <a:spcPts val="100"/>
              </a:spcBef>
            </a:pPr>
            <a:r>
              <a:rPr sz="3600" dirty="0">
                <a:latin typeface="Calibri" panose="020F0502020204030204" pitchFamily="34" charset="0"/>
                <a:ea typeface="Calibri" panose="020F0502020204030204" pitchFamily="34" charset="0"/>
                <a:cs typeface="Calibri" panose="020F0502020204030204" pitchFamily="34" charset="0"/>
              </a:rPr>
              <a:t>The</a:t>
            </a:r>
            <a:r>
              <a:rPr sz="3600" spc="-45" dirty="0">
                <a:latin typeface="Calibri" panose="020F0502020204030204" pitchFamily="34" charset="0"/>
                <a:ea typeface="Calibri" panose="020F0502020204030204" pitchFamily="34" charset="0"/>
                <a:cs typeface="Calibri" panose="020F0502020204030204" pitchFamily="34" charset="0"/>
              </a:rPr>
              <a:t> </a:t>
            </a:r>
            <a:r>
              <a:rPr sz="3600" dirty="0">
                <a:latin typeface="Calibri" panose="020F0502020204030204" pitchFamily="34" charset="0"/>
                <a:ea typeface="Calibri" panose="020F0502020204030204" pitchFamily="34" charset="0"/>
                <a:cs typeface="Calibri" panose="020F0502020204030204" pitchFamily="34" charset="0"/>
              </a:rPr>
              <a:t>UNTP</a:t>
            </a:r>
            <a:r>
              <a:rPr sz="3600" spc="-95" dirty="0">
                <a:latin typeface="Calibri" panose="020F0502020204030204" pitchFamily="34" charset="0"/>
                <a:ea typeface="Calibri" panose="020F0502020204030204" pitchFamily="34" charset="0"/>
                <a:cs typeface="Calibri" panose="020F0502020204030204" pitchFamily="34" charset="0"/>
              </a:rPr>
              <a:t> </a:t>
            </a:r>
            <a:r>
              <a:rPr sz="3600" dirty="0">
                <a:latin typeface="Calibri" panose="020F0502020204030204" pitchFamily="34" charset="0"/>
                <a:ea typeface="Calibri" panose="020F0502020204030204" pitchFamily="34" charset="0"/>
                <a:cs typeface="Calibri" panose="020F0502020204030204" pitchFamily="34" charset="0"/>
              </a:rPr>
              <a:t>aims</a:t>
            </a:r>
            <a:r>
              <a:rPr sz="3600" spc="-30" dirty="0">
                <a:latin typeface="Calibri" panose="020F0502020204030204" pitchFamily="34" charset="0"/>
                <a:ea typeface="Calibri" panose="020F0502020204030204" pitchFamily="34" charset="0"/>
                <a:cs typeface="Calibri" panose="020F0502020204030204" pitchFamily="34" charset="0"/>
              </a:rPr>
              <a:t> </a:t>
            </a:r>
            <a:r>
              <a:rPr sz="3600" dirty="0">
                <a:latin typeface="Calibri" panose="020F0502020204030204" pitchFamily="34" charset="0"/>
                <a:ea typeface="Calibri" panose="020F0502020204030204" pitchFamily="34" charset="0"/>
                <a:cs typeface="Calibri" panose="020F0502020204030204" pitchFamily="34" charset="0"/>
              </a:rPr>
              <a:t>to</a:t>
            </a:r>
            <a:r>
              <a:rPr sz="3600" spc="-35" dirty="0">
                <a:latin typeface="Calibri" panose="020F0502020204030204" pitchFamily="34" charset="0"/>
                <a:ea typeface="Calibri" panose="020F0502020204030204" pitchFamily="34" charset="0"/>
                <a:cs typeface="Calibri" panose="020F0502020204030204" pitchFamily="34" charset="0"/>
              </a:rPr>
              <a:t> </a:t>
            </a:r>
            <a:r>
              <a:rPr sz="3600" dirty="0">
                <a:latin typeface="Calibri" panose="020F0502020204030204" pitchFamily="34" charset="0"/>
                <a:ea typeface="Calibri" panose="020F0502020204030204" pitchFamily="34" charset="0"/>
                <a:cs typeface="Calibri" panose="020F0502020204030204" pitchFamily="34" charset="0"/>
              </a:rPr>
              <a:t>achieve</a:t>
            </a:r>
            <a:r>
              <a:rPr sz="3600" spc="-40" dirty="0">
                <a:latin typeface="Calibri" panose="020F0502020204030204" pitchFamily="34" charset="0"/>
                <a:ea typeface="Calibri" panose="020F0502020204030204" pitchFamily="34" charset="0"/>
                <a:cs typeface="Calibri" panose="020F0502020204030204" pitchFamily="34" charset="0"/>
              </a:rPr>
              <a:t> </a:t>
            </a:r>
            <a:r>
              <a:rPr sz="3600" dirty="0">
                <a:latin typeface="Calibri" panose="020F0502020204030204" pitchFamily="34" charset="0"/>
                <a:ea typeface="Calibri" panose="020F0502020204030204" pitchFamily="34" charset="0"/>
                <a:cs typeface="Calibri" panose="020F0502020204030204" pitchFamily="34" charset="0"/>
              </a:rPr>
              <a:t>that</a:t>
            </a:r>
            <a:r>
              <a:rPr sz="3600" spc="-40" dirty="0">
                <a:latin typeface="Calibri" panose="020F0502020204030204" pitchFamily="34" charset="0"/>
                <a:ea typeface="Calibri" panose="020F0502020204030204" pitchFamily="34" charset="0"/>
                <a:cs typeface="Calibri" panose="020F0502020204030204" pitchFamily="34" charset="0"/>
              </a:rPr>
              <a:t> </a:t>
            </a:r>
            <a:r>
              <a:rPr sz="3600" dirty="0">
                <a:latin typeface="Calibri" panose="020F0502020204030204" pitchFamily="34" charset="0"/>
                <a:ea typeface="Calibri" panose="020F0502020204030204" pitchFamily="34" charset="0"/>
                <a:cs typeface="Calibri" panose="020F0502020204030204" pitchFamily="34" charset="0"/>
              </a:rPr>
              <a:t>scale</a:t>
            </a:r>
            <a:r>
              <a:rPr sz="3600" spc="-40" dirty="0">
                <a:latin typeface="Calibri" panose="020F0502020204030204" pitchFamily="34" charset="0"/>
                <a:ea typeface="Calibri" panose="020F0502020204030204" pitchFamily="34" charset="0"/>
                <a:cs typeface="Calibri" panose="020F0502020204030204" pitchFamily="34" charset="0"/>
              </a:rPr>
              <a:t> </a:t>
            </a:r>
            <a:r>
              <a:rPr sz="3600" dirty="0">
                <a:latin typeface="Calibri" panose="020F0502020204030204" pitchFamily="34" charset="0"/>
                <a:ea typeface="Calibri" panose="020F0502020204030204" pitchFamily="34" charset="0"/>
                <a:cs typeface="Calibri" panose="020F0502020204030204" pitchFamily="34" charset="0"/>
              </a:rPr>
              <a:t>with</a:t>
            </a:r>
            <a:r>
              <a:rPr sz="3600" spc="-35" dirty="0">
                <a:latin typeface="Calibri" panose="020F0502020204030204" pitchFamily="34" charset="0"/>
                <a:ea typeface="Calibri" panose="020F0502020204030204" pitchFamily="34" charset="0"/>
                <a:cs typeface="Calibri" panose="020F0502020204030204" pitchFamily="34" charset="0"/>
              </a:rPr>
              <a:t> </a:t>
            </a:r>
            <a:r>
              <a:rPr sz="3600" dirty="0">
                <a:latin typeface="Calibri" panose="020F0502020204030204" pitchFamily="34" charset="0"/>
                <a:ea typeface="Calibri" panose="020F0502020204030204" pitchFamily="34" charset="0"/>
                <a:cs typeface="Calibri" panose="020F0502020204030204" pitchFamily="34" charset="0"/>
              </a:rPr>
              <a:t>5</a:t>
            </a:r>
            <a:r>
              <a:rPr sz="3600" spc="-40" dirty="0">
                <a:latin typeface="Calibri" panose="020F0502020204030204" pitchFamily="34" charset="0"/>
                <a:ea typeface="Calibri" panose="020F0502020204030204" pitchFamily="34" charset="0"/>
                <a:cs typeface="Calibri" panose="020F0502020204030204" pitchFamily="34" charset="0"/>
              </a:rPr>
              <a:t> </a:t>
            </a:r>
            <a:r>
              <a:rPr sz="3600" spc="-10" dirty="0">
                <a:latin typeface="Calibri" panose="020F0502020204030204" pitchFamily="34" charset="0"/>
                <a:ea typeface="Calibri" panose="020F0502020204030204" pitchFamily="34" charset="0"/>
                <a:cs typeface="Calibri" panose="020F0502020204030204" pitchFamily="34" charset="0"/>
              </a:rPr>
              <a:t>pillars</a:t>
            </a:r>
          </a:p>
        </p:txBody>
      </p:sp>
      <p:grpSp>
        <p:nvGrpSpPr>
          <p:cNvPr id="7" name="object 7"/>
          <p:cNvGrpSpPr/>
          <p:nvPr/>
        </p:nvGrpSpPr>
        <p:grpSpPr>
          <a:xfrm>
            <a:off x="3590734" y="2770818"/>
            <a:ext cx="5812155" cy="1749425"/>
            <a:chOff x="3590734" y="2770818"/>
            <a:chExt cx="5812155" cy="1749425"/>
          </a:xfrm>
        </p:grpSpPr>
        <p:sp>
          <p:nvSpPr>
            <p:cNvPr id="8" name="object 8"/>
            <p:cNvSpPr/>
            <p:nvPr/>
          </p:nvSpPr>
          <p:spPr>
            <a:xfrm>
              <a:off x="3605021" y="2785106"/>
              <a:ext cx="5783580" cy="1720850"/>
            </a:xfrm>
            <a:custGeom>
              <a:avLst/>
              <a:gdLst/>
              <a:ahLst/>
              <a:cxnLst/>
              <a:rect l="l" t="t" r="r" b="b"/>
              <a:pathLst>
                <a:path w="5783580" h="1720850">
                  <a:moveTo>
                    <a:pt x="5618708" y="0"/>
                  </a:moveTo>
                  <a:lnTo>
                    <a:pt x="164871" y="0"/>
                  </a:lnTo>
                  <a:lnTo>
                    <a:pt x="121040" y="5889"/>
                  </a:lnTo>
                  <a:lnTo>
                    <a:pt x="81656" y="22509"/>
                  </a:lnTo>
                  <a:lnTo>
                    <a:pt x="48288" y="48288"/>
                  </a:lnTo>
                  <a:lnTo>
                    <a:pt x="22509" y="81656"/>
                  </a:lnTo>
                  <a:lnTo>
                    <a:pt x="5889" y="121040"/>
                  </a:lnTo>
                  <a:lnTo>
                    <a:pt x="0" y="164871"/>
                  </a:lnTo>
                  <a:lnTo>
                    <a:pt x="0" y="1555737"/>
                  </a:lnTo>
                  <a:lnTo>
                    <a:pt x="5889" y="1599562"/>
                  </a:lnTo>
                  <a:lnTo>
                    <a:pt x="22509" y="1638943"/>
                  </a:lnTo>
                  <a:lnTo>
                    <a:pt x="48288" y="1672309"/>
                  </a:lnTo>
                  <a:lnTo>
                    <a:pt x="81656" y="1698087"/>
                  </a:lnTo>
                  <a:lnTo>
                    <a:pt x="121040" y="1714706"/>
                  </a:lnTo>
                  <a:lnTo>
                    <a:pt x="164871" y="1720595"/>
                  </a:lnTo>
                  <a:lnTo>
                    <a:pt x="5618708" y="1720595"/>
                  </a:lnTo>
                  <a:lnTo>
                    <a:pt x="5662539" y="1714706"/>
                  </a:lnTo>
                  <a:lnTo>
                    <a:pt x="5701923" y="1698087"/>
                  </a:lnTo>
                  <a:lnTo>
                    <a:pt x="5735291" y="1672309"/>
                  </a:lnTo>
                  <a:lnTo>
                    <a:pt x="5761070" y="1638943"/>
                  </a:lnTo>
                  <a:lnTo>
                    <a:pt x="5777690" y="1599562"/>
                  </a:lnTo>
                  <a:lnTo>
                    <a:pt x="5783580" y="1555737"/>
                  </a:lnTo>
                  <a:lnTo>
                    <a:pt x="5783580" y="164871"/>
                  </a:lnTo>
                  <a:lnTo>
                    <a:pt x="5777690" y="121040"/>
                  </a:lnTo>
                  <a:lnTo>
                    <a:pt x="5761070" y="81656"/>
                  </a:lnTo>
                  <a:lnTo>
                    <a:pt x="5735291" y="48288"/>
                  </a:lnTo>
                  <a:lnTo>
                    <a:pt x="5701923" y="22509"/>
                  </a:lnTo>
                  <a:lnTo>
                    <a:pt x="5662539" y="5889"/>
                  </a:lnTo>
                  <a:lnTo>
                    <a:pt x="5618708" y="0"/>
                  </a:lnTo>
                  <a:close/>
                </a:path>
              </a:pathLst>
            </a:custGeom>
            <a:solidFill>
              <a:srgbClr val="E1EFD9"/>
            </a:solidFill>
          </p:spPr>
          <p:txBody>
            <a:bodyPr wrap="square" lIns="0" tIns="0" rIns="0" bIns="0" rtlCol="0"/>
            <a:lstStyle/>
            <a:p>
              <a:endParaRPr/>
            </a:p>
          </p:txBody>
        </p:sp>
        <p:sp>
          <p:nvSpPr>
            <p:cNvPr id="9" name="object 9"/>
            <p:cNvSpPr/>
            <p:nvPr/>
          </p:nvSpPr>
          <p:spPr>
            <a:xfrm>
              <a:off x="3605021" y="2785106"/>
              <a:ext cx="5783580" cy="1720850"/>
            </a:xfrm>
            <a:custGeom>
              <a:avLst/>
              <a:gdLst/>
              <a:ahLst/>
              <a:cxnLst/>
              <a:rect l="l" t="t" r="r" b="b"/>
              <a:pathLst>
                <a:path w="5783580" h="1720850">
                  <a:moveTo>
                    <a:pt x="0" y="164871"/>
                  </a:moveTo>
                  <a:lnTo>
                    <a:pt x="5889" y="121040"/>
                  </a:lnTo>
                  <a:lnTo>
                    <a:pt x="22509" y="81656"/>
                  </a:lnTo>
                  <a:lnTo>
                    <a:pt x="48288" y="48288"/>
                  </a:lnTo>
                  <a:lnTo>
                    <a:pt x="81656" y="22509"/>
                  </a:lnTo>
                  <a:lnTo>
                    <a:pt x="121040" y="5889"/>
                  </a:lnTo>
                  <a:lnTo>
                    <a:pt x="164871" y="0"/>
                  </a:lnTo>
                  <a:lnTo>
                    <a:pt x="5618708" y="0"/>
                  </a:lnTo>
                  <a:lnTo>
                    <a:pt x="5662539" y="5889"/>
                  </a:lnTo>
                  <a:lnTo>
                    <a:pt x="5701923" y="22509"/>
                  </a:lnTo>
                  <a:lnTo>
                    <a:pt x="5735291" y="48288"/>
                  </a:lnTo>
                  <a:lnTo>
                    <a:pt x="5761070" y="81656"/>
                  </a:lnTo>
                  <a:lnTo>
                    <a:pt x="5777690" y="121040"/>
                  </a:lnTo>
                  <a:lnTo>
                    <a:pt x="5783580" y="164871"/>
                  </a:lnTo>
                  <a:lnTo>
                    <a:pt x="5783580" y="1555737"/>
                  </a:lnTo>
                  <a:lnTo>
                    <a:pt x="5777690" y="1599562"/>
                  </a:lnTo>
                  <a:lnTo>
                    <a:pt x="5761070" y="1638943"/>
                  </a:lnTo>
                  <a:lnTo>
                    <a:pt x="5735291" y="1672309"/>
                  </a:lnTo>
                  <a:lnTo>
                    <a:pt x="5701923" y="1698087"/>
                  </a:lnTo>
                  <a:lnTo>
                    <a:pt x="5662539" y="1714706"/>
                  </a:lnTo>
                  <a:lnTo>
                    <a:pt x="5618708" y="1720595"/>
                  </a:lnTo>
                  <a:lnTo>
                    <a:pt x="164871" y="1720595"/>
                  </a:lnTo>
                  <a:lnTo>
                    <a:pt x="121040" y="1714706"/>
                  </a:lnTo>
                  <a:lnTo>
                    <a:pt x="81656" y="1698087"/>
                  </a:lnTo>
                  <a:lnTo>
                    <a:pt x="48288" y="1672309"/>
                  </a:lnTo>
                  <a:lnTo>
                    <a:pt x="22509" y="1638943"/>
                  </a:lnTo>
                  <a:lnTo>
                    <a:pt x="5889" y="1599562"/>
                  </a:lnTo>
                  <a:lnTo>
                    <a:pt x="0" y="1555737"/>
                  </a:lnTo>
                  <a:lnTo>
                    <a:pt x="0" y="164871"/>
                  </a:lnTo>
                  <a:close/>
                </a:path>
              </a:pathLst>
            </a:custGeom>
            <a:ln w="28575">
              <a:solidFill>
                <a:srgbClr val="000000"/>
              </a:solidFill>
              <a:prstDash val="sysDash"/>
            </a:ln>
          </p:spPr>
          <p:txBody>
            <a:bodyPr wrap="square" lIns="0" tIns="0" rIns="0" bIns="0" rtlCol="0"/>
            <a:lstStyle/>
            <a:p>
              <a:endParaRPr/>
            </a:p>
          </p:txBody>
        </p:sp>
      </p:grpSp>
      <p:sp>
        <p:nvSpPr>
          <p:cNvPr id="10" name="object 10"/>
          <p:cNvSpPr txBox="1"/>
          <p:nvPr/>
        </p:nvSpPr>
        <p:spPr>
          <a:xfrm>
            <a:off x="3675523" y="2838989"/>
            <a:ext cx="856615" cy="330835"/>
          </a:xfrm>
          <a:prstGeom prst="rect">
            <a:avLst/>
          </a:prstGeom>
        </p:spPr>
        <p:txBody>
          <a:bodyPr vert="horz" wrap="square" lIns="0" tIns="13335" rIns="0" bIns="0" rtlCol="0">
            <a:spAutoFit/>
          </a:bodyPr>
          <a:lstStyle/>
          <a:p>
            <a:pPr marL="12700">
              <a:lnSpc>
                <a:spcPct val="100000"/>
              </a:lnSpc>
              <a:spcBef>
                <a:spcPts val="105"/>
              </a:spcBef>
            </a:pPr>
            <a:r>
              <a:rPr sz="1400" dirty="0">
                <a:latin typeface="Calibri"/>
                <a:cs typeface="Calibri"/>
              </a:rPr>
              <a:t>the</a:t>
            </a:r>
            <a:r>
              <a:rPr sz="1400" spc="-30" dirty="0">
                <a:latin typeface="Calibri"/>
                <a:cs typeface="Calibri"/>
              </a:rPr>
              <a:t> </a:t>
            </a:r>
            <a:r>
              <a:rPr sz="2000" b="1" spc="-75" dirty="0">
                <a:latin typeface="Calibri"/>
                <a:cs typeface="Calibri"/>
              </a:rPr>
              <a:t>DATA</a:t>
            </a:r>
            <a:endParaRPr sz="2000">
              <a:latin typeface="Calibri"/>
              <a:cs typeface="Calibri"/>
            </a:endParaRPr>
          </a:p>
        </p:txBody>
      </p:sp>
      <p:grpSp>
        <p:nvGrpSpPr>
          <p:cNvPr id="11" name="object 11"/>
          <p:cNvGrpSpPr/>
          <p:nvPr/>
        </p:nvGrpSpPr>
        <p:grpSpPr>
          <a:xfrm>
            <a:off x="7434071" y="3275076"/>
            <a:ext cx="1508760" cy="879475"/>
            <a:chOff x="7434071" y="3275076"/>
            <a:chExt cx="1508760" cy="879475"/>
          </a:xfrm>
        </p:grpSpPr>
        <p:pic>
          <p:nvPicPr>
            <p:cNvPr id="12" name="object 12"/>
            <p:cNvPicPr/>
            <p:nvPr/>
          </p:nvPicPr>
          <p:blipFill>
            <a:blip r:embed="rId5" cstate="print"/>
            <a:stretch>
              <a:fillRect/>
            </a:stretch>
          </p:blipFill>
          <p:spPr>
            <a:xfrm>
              <a:off x="7434071" y="3275076"/>
              <a:ext cx="1505711" cy="859535"/>
            </a:xfrm>
            <a:prstGeom prst="rect">
              <a:avLst/>
            </a:prstGeom>
          </p:spPr>
        </p:pic>
        <p:pic>
          <p:nvPicPr>
            <p:cNvPr id="13" name="object 13"/>
            <p:cNvPicPr/>
            <p:nvPr/>
          </p:nvPicPr>
          <p:blipFill>
            <a:blip r:embed="rId6" cstate="print"/>
            <a:stretch>
              <a:fillRect/>
            </a:stretch>
          </p:blipFill>
          <p:spPr>
            <a:xfrm>
              <a:off x="7461503" y="3317748"/>
              <a:ext cx="1481327" cy="836675"/>
            </a:xfrm>
            <a:prstGeom prst="rect">
              <a:avLst/>
            </a:prstGeom>
          </p:spPr>
        </p:pic>
        <p:sp>
          <p:nvSpPr>
            <p:cNvPr id="14" name="object 14"/>
            <p:cNvSpPr/>
            <p:nvPr/>
          </p:nvSpPr>
          <p:spPr>
            <a:xfrm>
              <a:off x="7459979" y="3300989"/>
              <a:ext cx="1399540" cy="753110"/>
            </a:xfrm>
            <a:custGeom>
              <a:avLst/>
              <a:gdLst/>
              <a:ahLst/>
              <a:cxnLst/>
              <a:rect l="l" t="t" r="r" b="b"/>
              <a:pathLst>
                <a:path w="1399540" h="753110">
                  <a:moveTo>
                    <a:pt x="1365542" y="0"/>
                  </a:moveTo>
                  <a:lnTo>
                    <a:pt x="33489" y="0"/>
                  </a:lnTo>
                  <a:lnTo>
                    <a:pt x="20456" y="2630"/>
                  </a:lnTo>
                  <a:lnTo>
                    <a:pt x="9810" y="9805"/>
                  </a:lnTo>
                  <a:lnTo>
                    <a:pt x="2632" y="20450"/>
                  </a:lnTo>
                  <a:lnTo>
                    <a:pt x="0" y="33489"/>
                  </a:lnTo>
                  <a:lnTo>
                    <a:pt x="0" y="719353"/>
                  </a:lnTo>
                  <a:lnTo>
                    <a:pt x="2632" y="732394"/>
                  </a:lnTo>
                  <a:lnTo>
                    <a:pt x="9810" y="743043"/>
                  </a:lnTo>
                  <a:lnTo>
                    <a:pt x="20456" y="750223"/>
                  </a:lnTo>
                  <a:lnTo>
                    <a:pt x="33489" y="752856"/>
                  </a:lnTo>
                  <a:lnTo>
                    <a:pt x="1365542" y="752856"/>
                  </a:lnTo>
                  <a:lnTo>
                    <a:pt x="1378575" y="750223"/>
                  </a:lnTo>
                  <a:lnTo>
                    <a:pt x="1389221" y="743043"/>
                  </a:lnTo>
                  <a:lnTo>
                    <a:pt x="1396399" y="732394"/>
                  </a:lnTo>
                  <a:lnTo>
                    <a:pt x="1399032" y="719353"/>
                  </a:lnTo>
                  <a:lnTo>
                    <a:pt x="1399032" y="33489"/>
                  </a:lnTo>
                  <a:lnTo>
                    <a:pt x="1396399" y="20450"/>
                  </a:lnTo>
                  <a:lnTo>
                    <a:pt x="1389221" y="9805"/>
                  </a:lnTo>
                  <a:lnTo>
                    <a:pt x="1378575" y="2630"/>
                  </a:lnTo>
                  <a:lnTo>
                    <a:pt x="1365542" y="0"/>
                  </a:lnTo>
                  <a:close/>
                </a:path>
              </a:pathLst>
            </a:custGeom>
            <a:solidFill>
              <a:srgbClr val="BE9000"/>
            </a:solidFill>
          </p:spPr>
          <p:txBody>
            <a:bodyPr wrap="square" lIns="0" tIns="0" rIns="0" bIns="0" rtlCol="0"/>
            <a:lstStyle/>
            <a:p>
              <a:endParaRPr/>
            </a:p>
          </p:txBody>
        </p:sp>
      </p:grpSp>
      <p:sp>
        <p:nvSpPr>
          <p:cNvPr id="15" name="object 15"/>
          <p:cNvSpPr txBox="1"/>
          <p:nvPr/>
        </p:nvSpPr>
        <p:spPr>
          <a:xfrm>
            <a:off x="7565987" y="3366171"/>
            <a:ext cx="1186180" cy="602615"/>
          </a:xfrm>
          <a:prstGeom prst="rect">
            <a:avLst/>
          </a:prstGeom>
        </p:spPr>
        <p:txBody>
          <a:bodyPr vert="horz" wrap="square" lIns="0" tIns="12700" rIns="0" bIns="0" rtlCol="0">
            <a:spAutoFit/>
          </a:bodyPr>
          <a:lstStyle/>
          <a:p>
            <a:pPr marL="12700" marR="5080" algn="ctr">
              <a:lnSpc>
                <a:spcPct val="100000"/>
              </a:lnSpc>
              <a:spcBef>
                <a:spcPts val="100"/>
              </a:spcBef>
            </a:pPr>
            <a:r>
              <a:rPr sz="1200" b="1" dirty="0">
                <a:solidFill>
                  <a:srgbClr val="FFFFFF"/>
                </a:solidFill>
                <a:latin typeface="Calibri"/>
                <a:cs typeface="Calibri"/>
              </a:rPr>
              <a:t>Digital</a:t>
            </a:r>
            <a:r>
              <a:rPr sz="1200" b="1" spc="-40" dirty="0">
                <a:solidFill>
                  <a:srgbClr val="FFFFFF"/>
                </a:solidFill>
                <a:latin typeface="Calibri"/>
                <a:cs typeface="Calibri"/>
              </a:rPr>
              <a:t> </a:t>
            </a:r>
            <a:r>
              <a:rPr sz="1200" b="1" spc="-10" dirty="0">
                <a:solidFill>
                  <a:srgbClr val="FFFFFF"/>
                </a:solidFill>
                <a:latin typeface="Calibri"/>
                <a:cs typeface="Calibri"/>
              </a:rPr>
              <a:t>Conformity Credential</a:t>
            </a:r>
            <a:endParaRPr sz="1200">
              <a:latin typeface="Calibri"/>
              <a:cs typeface="Calibri"/>
            </a:endParaRPr>
          </a:p>
          <a:p>
            <a:pPr marL="1905" algn="ctr">
              <a:lnSpc>
                <a:spcPts val="1660"/>
              </a:lnSpc>
            </a:pPr>
            <a:r>
              <a:rPr sz="1400" b="1" spc="-20" dirty="0">
                <a:solidFill>
                  <a:srgbClr val="FFFFFF"/>
                </a:solidFill>
                <a:latin typeface="Calibri"/>
                <a:cs typeface="Calibri"/>
              </a:rPr>
              <a:t>(DCC)</a:t>
            </a:r>
            <a:endParaRPr sz="1400">
              <a:latin typeface="Calibri"/>
              <a:cs typeface="Calibri"/>
            </a:endParaRPr>
          </a:p>
        </p:txBody>
      </p:sp>
      <p:grpSp>
        <p:nvGrpSpPr>
          <p:cNvPr id="16" name="object 16"/>
          <p:cNvGrpSpPr/>
          <p:nvPr/>
        </p:nvGrpSpPr>
        <p:grpSpPr>
          <a:xfrm>
            <a:off x="5718047" y="3272028"/>
            <a:ext cx="3290570" cy="899160"/>
            <a:chOff x="5718047" y="3272028"/>
            <a:chExt cx="3290570" cy="899160"/>
          </a:xfrm>
        </p:grpSpPr>
        <p:pic>
          <p:nvPicPr>
            <p:cNvPr id="17" name="object 17"/>
            <p:cNvPicPr/>
            <p:nvPr/>
          </p:nvPicPr>
          <p:blipFill>
            <a:blip r:embed="rId7" cstate="print"/>
            <a:stretch>
              <a:fillRect/>
            </a:stretch>
          </p:blipFill>
          <p:spPr>
            <a:xfrm>
              <a:off x="8595359" y="3823716"/>
              <a:ext cx="413003" cy="347471"/>
            </a:xfrm>
            <a:prstGeom prst="rect">
              <a:avLst/>
            </a:prstGeom>
          </p:spPr>
        </p:pic>
        <p:pic>
          <p:nvPicPr>
            <p:cNvPr id="18" name="object 18"/>
            <p:cNvPicPr/>
            <p:nvPr/>
          </p:nvPicPr>
          <p:blipFill>
            <a:blip r:embed="rId8" cstate="print"/>
            <a:stretch>
              <a:fillRect/>
            </a:stretch>
          </p:blipFill>
          <p:spPr>
            <a:xfrm>
              <a:off x="5718047" y="3272028"/>
              <a:ext cx="1491995" cy="861059"/>
            </a:xfrm>
            <a:prstGeom prst="rect">
              <a:avLst/>
            </a:prstGeom>
          </p:spPr>
        </p:pic>
        <p:pic>
          <p:nvPicPr>
            <p:cNvPr id="19" name="object 19"/>
            <p:cNvPicPr/>
            <p:nvPr/>
          </p:nvPicPr>
          <p:blipFill>
            <a:blip r:embed="rId9" cstate="print"/>
            <a:stretch>
              <a:fillRect/>
            </a:stretch>
          </p:blipFill>
          <p:spPr>
            <a:xfrm>
              <a:off x="5846063" y="3314700"/>
              <a:ext cx="1266443" cy="836675"/>
            </a:xfrm>
            <a:prstGeom prst="rect">
              <a:avLst/>
            </a:prstGeom>
          </p:spPr>
        </p:pic>
        <p:sp>
          <p:nvSpPr>
            <p:cNvPr id="20" name="object 20"/>
            <p:cNvSpPr/>
            <p:nvPr/>
          </p:nvSpPr>
          <p:spPr>
            <a:xfrm>
              <a:off x="5743955" y="3297932"/>
              <a:ext cx="1385570" cy="754380"/>
            </a:xfrm>
            <a:custGeom>
              <a:avLst/>
              <a:gdLst/>
              <a:ahLst/>
              <a:cxnLst/>
              <a:rect l="l" t="t" r="r" b="b"/>
              <a:pathLst>
                <a:path w="1385570" h="754379">
                  <a:moveTo>
                    <a:pt x="1351749" y="0"/>
                  </a:moveTo>
                  <a:lnTo>
                    <a:pt x="33566" y="0"/>
                  </a:lnTo>
                  <a:lnTo>
                    <a:pt x="20498" y="2637"/>
                  </a:lnTo>
                  <a:lnTo>
                    <a:pt x="9829" y="9829"/>
                  </a:lnTo>
                  <a:lnTo>
                    <a:pt x="2637" y="20498"/>
                  </a:lnTo>
                  <a:lnTo>
                    <a:pt x="0" y="33566"/>
                  </a:lnTo>
                  <a:lnTo>
                    <a:pt x="0" y="720826"/>
                  </a:lnTo>
                  <a:lnTo>
                    <a:pt x="2637" y="733886"/>
                  </a:lnTo>
                  <a:lnTo>
                    <a:pt x="9829" y="744551"/>
                  </a:lnTo>
                  <a:lnTo>
                    <a:pt x="20498" y="751742"/>
                  </a:lnTo>
                  <a:lnTo>
                    <a:pt x="33566" y="754379"/>
                  </a:lnTo>
                  <a:lnTo>
                    <a:pt x="1351749" y="754379"/>
                  </a:lnTo>
                  <a:lnTo>
                    <a:pt x="1364817" y="751742"/>
                  </a:lnTo>
                  <a:lnTo>
                    <a:pt x="1375486" y="744551"/>
                  </a:lnTo>
                  <a:lnTo>
                    <a:pt x="1382678" y="733886"/>
                  </a:lnTo>
                  <a:lnTo>
                    <a:pt x="1385316" y="720826"/>
                  </a:lnTo>
                  <a:lnTo>
                    <a:pt x="1385316" y="33566"/>
                  </a:lnTo>
                  <a:lnTo>
                    <a:pt x="1382678" y="20498"/>
                  </a:lnTo>
                  <a:lnTo>
                    <a:pt x="1375486" y="9829"/>
                  </a:lnTo>
                  <a:lnTo>
                    <a:pt x="1364817" y="2637"/>
                  </a:lnTo>
                  <a:lnTo>
                    <a:pt x="1351749" y="0"/>
                  </a:lnTo>
                  <a:close/>
                </a:path>
              </a:pathLst>
            </a:custGeom>
            <a:solidFill>
              <a:srgbClr val="538235"/>
            </a:solidFill>
          </p:spPr>
          <p:txBody>
            <a:bodyPr wrap="square" lIns="0" tIns="0" rIns="0" bIns="0" rtlCol="0"/>
            <a:lstStyle/>
            <a:p>
              <a:endParaRPr/>
            </a:p>
          </p:txBody>
        </p:sp>
      </p:grpSp>
      <p:sp>
        <p:nvSpPr>
          <p:cNvPr id="21" name="object 21"/>
          <p:cNvSpPr txBox="1"/>
          <p:nvPr/>
        </p:nvSpPr>
        <p:spPr>
          <a:xfrm>
            <a:off x="5951433" y="3363182"/>
            <a:ext cx="968375" cy="602615"/>
          </a:xfrm>
          <a:prstGeom prst="rect">
            <a:avLst/>
          </a:prstGeom>
        </p:spPr>
        <p:txBody>
          <a:bodyPr vert="horz" wrap="square" lIns="0" tIns="13335" rIns="0" bIns="0" rtlCol="0">
            <a:spAutoFit/>
          </a:bodyPr>
          <a:lstStyle/>
          <a:p>
            <a:pPr marL="12700" marR="5080" algn="ctr">
              <a:lnSpc>
                <a:spcPct val="99400"/>
              </a:lnSpc>
              <a:spcBef>
                <a:spcPts val="105"/>
              </a:spcBef>
            </a:pPr>
            <a:r>
              <a:rPr sz="1200" b="1" dirty="0">
                <a:solidFill>
                  <a:srgbClr val="FFFFFF"/>
                </a:solidFill>
                <a:latin typeface="Calibri"/>
                <a:cs typeface="Calibri"/>
              </a:rPr>
              <a:t>Digital</a:t>
            </a:r>
            <a:r>
              <a:rPr sz="1200" b="1" spc="-35" dirty="0">
                <a:solidFill>
                  <a:srgbClr val="FFFFFF"/>
                </a:solidFill>
                <a:latin typeface="Calibri"/>
                <a:cs typeface="Calibri"/>
              </a:rPr>
              <a:t> </a:t>
            </a:r>
            <a:r>
              <a:rPr sz="1200" b="1" spc="-10" dirty="0">
                <a:solidFill>
                  <a:srgbClr val="FFFFFF"/>
                </a:solidFill>
                <a:latin typeface="Calibri"/>
                <a:cs typeface="Calibri"/>
              </a:rPr>
              <a:t>Product Passport </a:t>
            </a:r>
            <a:r>
              <a:rPr sz="1400" b="1" spc="-10" dirty="0">
                <a:solidFill>
                  <a:srgbClr val="FFFFFF"/>
                </a:solidFill>
                <a:latin typeface="Calibri"/>
                <a:cs typeface="Calibri"/>
              </a:rPr>
              <a:t>(DPP)</a:t>
            </a:r>
            <a:endParaRPr sz="1400">
              <a:latin typeface="Calibri"/>
              <a:cs typeface="Calibri"/>
            </a:endParaRPr>
          </a:p>
        </p:txBody>
      </p:sp>
      <p:grpSp>
        <p:nvGrpSpPr>
          <p:cNvPr id="22" name="object 22"/>
          <p:cNvGrpSpPr/>
          <p:nvPr/>
        </p:nvGrpSpPr>
        <p:grpSpPr>
          <a:xfrm>
            <a:off x="4058411" y="3284220"/>
            <a:ext cx="3229610" cy="906780"/>
            <a:chOff x="4058411" y="3284220"/>
            <a:chExt cx="3229610" cy="906780"/>
          </a:xfrm>
        </p:grpSpPr>
        <p:pic>
          <p:nvPicPr>
            <p:cNvPr id="23" name="object 23"/>
            <p:cNvPicPr/>
            <p:nvPr/>
          </p:nvPicPr>
          <p:blipFill>
            <a:blip r:embed="rId10" cstate="print"/>
            <a:stretch>
              <a:fillRect/>
            </a:stretch>
          </p:blipFill>
          <p:spPr>
            <a:xfrm>
              <a:off x="6856476" y="3823716"/>
              <a:ext cx="431291" cy="367283"/>
            </a:xfrm>
            <a:prstGeom prst="rect">
              <a:avLst/>
            </a:prstGeom>
          </p:spPr>
        </p:pic>
        <p:pic>
          <p:nvPicPr>
            <p:cNvPr id="24" name="object 24"/>
            <p:cNvPicPr/>
            <p:nvPr/>
          </p:nvPicPr>
          <p:blipFill>
            <a:blip r:embed="rId11" cstate="print"/>
            <a:stretch>
              <a:fillRect/>
            </a:stretch>
          </p:blipFill>
          <p:spPr>
            <a:xfrm>
              <a:off x="4058411" y="3284220"/>
              <a:ext cx="1427987" cy="851915"/>
            </a:xfrm>
            <a:prstGeom prst="rect">
              <a:avLst/>
            </a:prstGeom>
          </p:spPr>
        </p:pic>
        <p:pic>
          <p:nvPicPr>
            <p:cNvPr id="25" name="object 25"/>
            <p:cNvPicPr/>
            <p:nvPr/>
          </p:nvPicPr>
          <p:blipFill>
            <a:blip r:embed="rId12" cstate="print"/>
            <a:stretch>
              <a:fillRect/>
            </a:stretch>
          </p:blipFill>
          <p:spPr>
            <a:xfrm>
              <a:off x="4070604" y="3322319"/>
              <a:ext cx="1403603" cy="836675"/>
            </a:xfrm>
            <a:prstGeom prst="rect">
              <a:avLst/>
            </a:prstGeom>
          </p:spPr>
        </p:pic>
        <p:sp>
          <p:nvSpPr>
            <p:cNvPr id="26" name="object 26"/>
            <p:cNvSpPr/>
            <p:nvPr/>
          </p:nvSpPr>
          <p:spPr>
            <a:xfrm>
              <a:off x="4084319" y="3310124"/>
              <a:ext cx="1321435" cy="745490"/>
            </a:xfrm>
            <a:custGeom>
              <a:avLst/>
              <a:gdLst/>
              <a:ahLst/>
              <a:cxnLst/>
              <a:rect l="l" t="t" r="r" b="b"/>
              <a:pathLst>
                <a:path w="1321435" h="745489">
                  <a:moveTo>
                    <a:pt x="1288148" y="0"/>
                  </a:moveTo>
                  <a:lnTo>
                    <a:pt x="33159" y="0"/>
                  </a:lnTo>
                  <a:lnTo>
                    <a:pt x="20252" y="2605"/>
                  </a:lnTo>
                  <a:lnTo>
                    <a:pt x="9712" y="9712"/>
                  </a:lnTo>
                  <a:lnTo>
                    <a:pt x="2605" y="20252"/>
                  </a:lnTo>
                  <a:lnTo>
                    <a:pt x="0" y="33159"/>
                  </a:lnTo>
                  <a:lnTo>
                    <a:pt x="0" y="712088"/>
                  </a:lnTo>
                  <a:lnTo>
                    <a:pt x="2605" y="724988"/>
                  </a:lnTo>
                  <a:lnTo>
                    <a:pt x="9712" y="735525"/>
                  </a:lnTo>
                  <a:lnTo>
                    <a:pt x="20252" y="742630"/>
                  </a:lnTo>
                  <a:lnTo>
                    <a:pt x="33159" y="745235"/>
                  </a:lnTo>
                  <a:lnTo>
                    <a:pt x="1288148" y="745235"/>
                  </a:lnTo>
                  <a:lnTo>
                    <a:pt x="1301055" y="742630"/>
                  </a:lnTo>
                  <a:lnTo>
                    <a:pt x="1311595" y="735525"/>
                  </a:lnTo>
                  <a:lnTo>
                    <a:pt x="1318702" y="724988"/>
                  </a:lnTo>
                  <a:lnTo>
                    <a:pt x="1321308" y="712088"/>
                  </a:lnTo>
                  <a:lnTo>
                    <a:pt x="1321308" y="33159"/>
                  </a:lnTo>
                  <a:lnTo>
                    <a:pt x="1318702" y="20252"/>
                  </a:lnTo>
                  <a:lnTo>
                    <a:pt x="1311595" y="9712"/>
                  </a:lnTo>
                  <a:lnTo>
                    <a:pt x="1301055" y="2605"/>
                  </a:lnTo>
                  <a:lnTo>
                    <a:pt x="1288148" y="0"/>
                  </a:lnTo>
                  <a:close/>
                </a:path>
              </a:pathLst>
            </a:custGeom>
            <a:solidFill>
              <a:srgbClr val="4471C4"/>
            </a:solidFill>
          </p:spPr>
          <p:txBody>
            <a:bodyPr wrap="square" lIns="0" tIns="0" rIns="0" bIns="0" rtlCol="0"/>
            <a:lstStyle/>
            <a:p>
              <a:endParaRPr/>
            </a:p>
          </p:txBody>
        </p:sp>
      </p:grpSp>
      <p:sp>
        <p:nvSpPr>
          <p:cNvPr id="27" name="object 27"/>
          <p:cNvSpPr txBox="1"/>
          <p:nvPr/>
        </p:nvSpPr>
        <p:spPr>
          <a:xfrm>
            <a:off x="4175271" y="3371476"/>
            <a:ext cx="1139190" cy="602615"/>
          </a:xfrm>
          <a:prstGeom prst="rect">
            <a:avLst/>
          </a:prstGeom>
        </p:spPr>
        <p:txBody>
          <a:bodyPr vert="horz" wrap="square" lIns="0" tIns="13335" rIns="0" bIns="0" rtlCol="0">
            <a:spAutoFit/>
          </a:bodyPr>
          <a:lstStyle/>
          <a:p>
            <a:pPr marL="12700" marR="5080" indent="-1905" algn="ctr">
              <a:lnSpc>
                <a:spcPct val="99400"/>
              </a:lnSpc>
              <a:spcBef>
                <a:spcPts val="105"/>
              </a:spcBef>
            </a:pPr>
            <a:r>
              <a:rPr sz="1200" b="1" spc="-10" dirty="0">
                <a:solidFill>
                  <a:srgbClr val="FFFFFF"/>
                </a:solidFill>
                <a:latin typeface="Calibri"/>
                <a:cs typeface="Calibri"/>
              </a:rPr>
              <a:t>Digital Traceability</a:t>
            </a:r>
            <a:r>
              <a:rPr sz="1200" b="1" spc="-20" dirty="0">
                <a:solidFill>
                  <a:srgbClr val="FFFFFF"/>
                </a:solidFill>
                <a:latin typeface="Calibri"/>
                <a:cs typeface="Calibri"/>
              </a:rPr>
              <a:t> </a:t>
            </a:r>
            <a:r>
              <a:rPr sz="1200" b="1" spc="-10" dirty="0">
                <a:solidFill>
                  <a:srgbClr val="FFFFFF"/>
                </a:solidFill>
                <a:latin typeface="Calibri"/>
                <a:cs typeface="Calibri"/>
              </a:rPr>
              <a:t>Event </a:t>
            </a:r>
            <a:r>
              <a:rPr sz="1400" b="1" spc="-10" dirty="0">
                <a:solidFill>
                  <a:srgbClr val="FFFFFF"/>
                </a:solidFill>
                <a:latin typeface="Calibri"/>
                <a:cs typeface="Calibri"/>
              </a:rPr>
              <a:t>(DTE)</a:t>
            </a:r>
            <a:endParaRPr sz="1400">
              <a:latin typeface="Calibri"/>
              <a:cs typeface="Calibri"/>
            </a:endParaRPr>
          </a:p>
        </p:txBody>
      </p:sp>
      <p:pic>
        <p:nvPicPr>
          <p:cNvPr id="28" name="object 28"/>
          <p:cNvPicPr/>
          <p:nvPr/>
        </p:nvPicPr>
        <p:blipFill>
          <a:blip r:embed="rId13" cstate="print"/>
          <a:stretch>
            <a:fillRect/>
          </a:stretch>
        </p:blipFill>
        <p:spPr>
          <a:xfrm>
            <a:off x="5131308" y="3835908"/>
            <a:ext cx="413003" cy="385571"/>
          </a:xfrm>
          <a:prstGeom prst="rect">
            <a:avLst/>
          </a:prstGeom>
        </p:spPr>
      </p:pic>
      <p:sp>
        <p:nvSpPr>
          <p:cNvPr id="29" name="object 29"/>
          <p:cNvSpPr txBox="1"/>
          <p:nvPr/>
        </p:nvSpPr>
        <p:spPr>
          <a:xfrm>
            <a:off x="4833715" y="3105274"/>
            <a:ext cx="881380" cy="239395"/>
          </a:xfrm>
          <a:prstGeom prst="rect">
            <a:avLst/>
          </a:prstGeom>
        </p:spPr>
        <p:txBody>
          <a:bodyPr vert="horz" wrap="square" lIns="0" tIns="13335" rIns="0" bIns="0" rtlCol="0">
            <a:spAutoFit/>
          </a:bodyPr>
          <a:lstStyle/>
          <a:p>
            <a:pPr marL="12700">
              <a:lnSpc>
                <a:spcPct val="100000"/>
              </a:lnSpc>
              <a:spcBef>
                <a:spcPts val="105"/>
              </a:spcBef>
            </a:pPr>
            <a:r>
              <a:rPr sz="1400" b="1" spc="-10" dirty="0">
                <a:latin typeface="Calibri"/>
                <a:cs typeface="Calibri"/>
              </a:rPr>
              <a:t>Traceability</a:t>
            </a:r>
            <a:endParaRPr sz="1400">
              <a:latin typeface="Calibri"/>
              <a:cs typeface="Calibri"/>
            </a:endParaRPr>
          </a:p>
        </p:txBody>
      </p:sp>
      <p:sp>
        <p:nvSpPr>
          <p:cNvPr id="30" name="object 30"/>
          <p:cNvSpPr txBox="1"/>
          <p:nvPr/>
        </p:nvSpPr>
        <p:spPr>
          <a:xfrm>
            <a:off x="6538874" y="3070504"/>
            <a:ext cx="1009015" cy="239395"/>
          </a:xfrm>
          <a:prstGeom prst="rect">
            <a:avLst/>
          </a:prstGeom>
        </p:spPr>
        <p:txBody>
          <a:bodyPr vert="horz" wrap="square" lIns="0" tIns="13335" rIns="0" bIns="0" rtlCol="0">
            <a:spAutoFit/>
          </a:bodyPr>
          <a:lstStyle/>
          <a:p>
            <a:pPr marL="12700">
              <a:lnSpc>
                <a:spcPct val="100000"/>
              </a:lnSpc>
              <a:spcBef>
                <a:spcPts val="105"/>
              </a:spcBef>
            </a:pPr>
            <a:r>
              <a:rPr sz="1400" b="1" spc="-10" dirty="0">
                <a:latin typeface="Calibri"/>
                <a:cs typeface="Calibri"/>
              </a:rPr>
              <a:t>Transparency</a:t>
            </a:r>
            <a:endParaRPr sz="1400">
              <a:latin typeface="Calibri"/>
              <a:cs typeface="Calibri"/>
            </a:endParaRPr>
          </a:p>
        </p:txBody>
      </p:sp>
      <p:sp>
        <p:nvSpPr>
          <p:cNvPr id="31" name="object 31"/>
          <p:cNvSpPr txBox="1"/>
          <p:nvPr/>
        </p:nvSpPr>
        <p:spPr>
          <a:xfrm>
            <a:off x="8263826" y="3069791"/>
            <a:ext cx="396875" cy="239395"/>
          </a:xfrm>
          <a:prstGeom prst="rect">
            <a:avLst/>
          </a:prstGeom>
        </p:spPr>
        <p:txBody>
          <a:bodyPr vert="horz" wrap="square" lIns="0" tIns="13335" rIns="0" bIns="0" rtlCol="0">
            <a:spAutoFit/>
          </a:bodyPr>
          <a:lstStyle/>
          <a:p>
            <a:pPr marL="12700">
              <a:lnSpc>
                <a:spcPct val="100000"/>
              </a:lnSpc>
              <a:spcBef>
                <a:spcPts val="105"/>
              </a:spcBef>
            </a:pPr>
            <a:r>
              <a:rPr sz="1400" b="1" spc="-10" dirty="0">
                <a:latin typeface="Calibri"/>
                <a:cs typeface="Calibri"/>
              </a:rPr>
              <a:t>Trust</a:t>
            </a:r>
            <a:endParaRPr sz="1400">
              <a:latin typeface="Calibri"/>
              <a:cs typeface="Calibri"/>
            </a:endParaRPr>
          </a:p>
        </p:txBody>
      </p:sp>
      <p:sp>
        <p:nvSpPr>
          <p:cNvPr id="32" name="object 32"/>
          <p:cNvSpPr txBox="1"/>
          <p:nvPr/>
        </p:nvSpPr>
        <p:spPr>
          <a:xfrm>
            <a:off x="6823292" y="4203429"/>
            <a:ext cx="1054100" cy="208279"/>
          </a:xfrm>
          <a:prstGeom prst="rect">
            <a:avLst/>
          </a:prstGeom>
        </p:spPr>
        <p:txBody>
          <a:bodyPr vert="horz" wrap="square" lIns="0" tIns="12700" rIns="0" bIns="0" rtlCol="0">
            <a:spAutoFit/>
          </a:bodyPr>
          <a:lstStyle/>
          <a:p>
            <a:pPr marL="12700">
              <a:lnSpc>
                <a:spcPct val="100000"/>
              </a:lnSpc>
              <a:spcBef>
                <a:spcPts val="100"/>
              </a:spcBef>
            </a:pPr>
            <a:r>
              <a:rPr sz="1200" dirty="0">
                <a:latin typeface="Calibri"/>
                <a:cs typeface="Calibri"/>
              </a:rPr>
              <a:t>Lookup</a:t>
            </a:r>
            <a:r>
              <a:rPr sz="1200" spc="-45" dirty="0">
                <a:latin typeface="Calibri"/>
                <a:cs typeface="Calibri"/>
              </a:rPr>
              <a:t> </a:t>
            </a:r>
            <a:r>
              <a:rPr sz="1200" spc="-10" dirty="0">
                <a:latin typeface="Calibri"/>
                <a:cs typeface="Calibri"/>
              </a:rPr>
              <a:t>meaning</a:t>
            </a:r>
            <a:endParaRPr sz="1200">
              <a:latin typeface="Calibri"/>
              <a:cs typeface="Calibri"/>
            </a:endParaRPr>
          </a:p>
        </p:txBody>
      </p:sp>
      <p:sp>
        <p:nvSpPr>
          <p:cNvPr id="33" name="object 33"/>
          <p:cNvSpPr txBox="1"/>
          <p:nvPr/>
        </p:nvSpPr>
        <p:spPr>
          <a:xfrm>
            <a:off x="6032488" y="2814913"/>
            <a:ext cx="801370" cy="208279"/>
          </a:xfrm>
          <a:prstGeom prst="rect">
            <a:avLst/>
          </a:prstGeom>
        </p:spPr>
        <p:txBody>
          <a:bodyPr vert="horz" wrap="square" lIns="0" tIns="12700" rIns="0" bIns="0" rtlCol="0">
            <a:spAutoFit/>
          </a:bodyPr>
          <a:lstStyle/>
          <a:p>
            <a:pPr marL="12700">
              <a:lnSpc>
                <a:spcPct val="100000"/>
              </a:lnSpc>
              <a:spcBef>
                <a:spcPts val="100"/>
              </a:spcBef>
            </a:pPr>
            <a:r>
              <a:rPr sz="1200" dirty="0">
                <a:latin typeface="Calibri"/>
                <a:cs typeface="Calibri"/>
              </a:rPr>
              <a:t>Get the</a:t>
            </a:r>
            <a:r>
              <a:rPr sz="1200" spc="-15" dirty="0">
                <a:latin typeface="Calibri"/>
                <a:cs typeface="Calibri"/>
              </a:rPr>
              <a:t> </a:t>
            </a:r>
            <a:r>
              <a:rPr sz="1200" spc="-20" dirty="0">
                <a:latin typeface="Calibri"/>
                <a:cs typeface="Calibri"/>
              </a:rPr>
              <a:t>data</a:t>
            </a:r>
            <a:endParaRPr sz="1200">
              <a:latin typeface="Calibri"/>
              <a:cs typeface="Calibri"/>
            </a:endParaRPr>
          </a:p>
        </p:txBody>
      </p:sp>
      <p:grpSp>
        <p:nvGrpSpPr>
          <p:cNvPr id="34" name="object 34"/>
          <p:cNvGrpSpPr/>
          <p:nvPr/>
        </p:nvGrpSpPr>
        <p:grpSpPr>
          <a:xfrm>
            <a:off x="1417510" y="1097474"/>
            <a:ext cx="1932305" cy="5152390"/>
            <a:chOff x="1417510" y="1097474"/>
            <a:chExt cx="1932305" cy="5152390"/>
          </a:xfrm>
        </p:grpSpPr>
        <p:sp>
          <p:nvSpPr>
            <p:cNvPr id="35" name="object 35"/>
            <p:cNvSpPr/>
            <p:nvPr/>
          </p:nvSpPr>
          <p:spPr>
            <a:xfrm>
              <a:off x="1431797" y="1111761"/>
              <a:ext cx="1903730" cy="5123815"/>
            </a:xfrm>
            <a:custGeom>
              <a:avLst/>
              <a:gdLst/>
              <a:ahLst/>
              <a:cxnLst/>
              <a:rect l="l" t="t" r="r" b="b"/>
              <a:pathLst>
                <a:path w="1903729" h="5123815">
                  <a:moveTo>
                    <a:pt x="1739912" y="0"/>
                  </a:moveTo>
                  <a:lnTo>
                    <a:pt x="163563" y="0"/>
                  </a:lnTo>
                  <a:lnTo>
                    <a:pt x="120081" y="5842"/>
                  </a:lnTo>
                  <a:lnTo>
                    <a:pt x="81009" y="22330"/>
                  </a:lnTo>
                  <a:lnTo>
                    <a:pt x="47905" y="47905"/>
                  </a:lnTo>
                  <a:lnTo>
                    <a:pt x="22330" y="81009"/>
                  </a:lnTo>
                  <a:lnTo>
                    <a:pt x="5842" y="120081"/>
                  </a:lnTo>
                  <a:lnTo>
                    <a:pt x="0" y="163563"/>
                  </a:lnTo>
                  <a:lnTo>
                    <a:pt x="0" y="4960112"/>
                  </a:lnTo>
                  <a:lnTo>
                    <a:pt x="5842" y="5003599"/>
                  </a:lnTo>
                  <a:lnTo>
                    <a:pt x="22330" y="5042675"/>
                  </a:lnTo>
                  <a:lnTo>
                    <a:pt x="47905" y="5075780"/>
                  </a:lnTo>
                  <a:lnTo>
                    <a:pt x="81009" y="5101356"/>
                  </a:lnTo>
                  <a:lnTo>
                    <a:pt x="120081" y="5117845"/>
                  </a:lnTo>
                  <a:lnTo>
                    <a:pt x="163563" y="5123688"/>
                  </a:lnTo>
                  <a:lnTo>
                    <a:pt x="1739912" y="5123688"/>
                  </a:lnTo>
                  <a:lnTo>
                    <a:pt x="1783394" y="5117845"/>
                  </a:lnTo>
                  <a:lnTo>
                    <a:pt x="1822466" y="5101356"/>
                  </a:lnTo>
                  <a:lnTo>
                    <a:pt x="1855570" y="5075780"/>
                  </a:lnTo>
                  <a:lnTo>
                    <a:pt x="1881145" y="5042675"/>
                  </a:lnTo>
                  <a:lnTo>
                    <a:pt x="1897633" y="5003599"/>
                  </a:lnTo>
                  <a:lnTo>
                    <a:pt x="1903476" y="4960112"/>
                  </a:lnTo>
                  <a:lnTo>
                    <a:pt x="1903476" y="163563"/>
                  </a:lnTo>
                  <a:lnTo>
                    <a:pt x="1897633" y="120081"/>
                  </a:lnTo>
                  <a:lnTo>
                    <a:pt x="1881145" y="81009"/>
                  </a:lnTo>
                  <a:lnTo>
                    <a:pt x="1855570" y="47905"/>
                  </a:lnTo>
                  <a:lnTo>
                    <a:pt x="1822466" y="22330"/>
                  </a:lnTo>
                  <a:lnTo>
                    <a:pt x="1783394" y="5842"/>
                  </a:lnTo>
                  <a:lnTo>
                    <a:pt x="1739912" y="0"/>
                  </a:lnTo>
                  <a:close/>
                </a:path>
              </a:pathLst>
            </a:custGeom>
            <a:solidFill>
              <a:srgbClr val="F1F1F1"/>
            </a:solidFill>
          </p:spPr>
          <p:txBody>
            <a:bodyPr wrap="square" lIns="0" tIns="0" rIns="0" bIns="0" rtlCol="0"/>
            <a:lstStyle/>
            <a:p>
              <a:endParaRPr/>
            </a:p>
          </p:txBody>
        </p:sp>
        <p:sp>
          <p:nvSpPr>
            <p:cNvPr id="36" name="object 36"/>
            <p:cNvSpPr/>
            <p:nvPr/>
          </p:nvSpPr>
          <p:spPr>
            <a:xfrm>
              <a:off x="1431797" y="1111761"/>
              <a:ext cx="1903730" cy="5123815"/>
            </a:xfrm>
            <a:custGeom>
              <a:avLst/>
              <a:gdLst/>
              <a:ahLst/>
              <a:cxnLst/>
              <a:rect l="l" t="t" r="r" b="b"/>
              <a:pathLst>
                <a:path w="1903729" h="5123815">
                  <a:moveTo>
                    <a:pt x="0" y="163563"/>
                  </a:moveTo>
                  <a:lnTo>
                    <a:pt x="5842" y="120081"/>
                  </a:lnTo>
                  <a:lnTo>
                    <a:pt x="22330" y="81009"/>
                  </a:lnTo>
                  <a:lnTo>
                    <a:pt x="47905" y="47905"/>
                  </a:lnTo>
                  <a:lnTo>
                    <a:pt x="81009" y="22330"/>
                  </a:lnTo>
                  <a:lnTo>
                    <a:pt x="120081" y="5842"/>
                  </a:lnTo>
                  <a:lnTo>
                    <a:pt x="163563" y="0"/>
                  </a:lnTo>
                  <a:lnTo>
                    <a:pt x="1739912" y="0"/>
                  </a:lnTo>
                  <a:lnTo>
                    <a:pt x="1783394" y="5842"/>
                  </a:lnTo>
                  <a:lnTo>
                    <a:pt x="1822466" y="22330"/>
                  </a:lnTo>
                  <a:lnTo>
                    <a:pt x="1855570" y="47905"/>
                  </a:lnTo>
                  <a:lnTo>
                    <a:pt x="1881145" y="81009"/>
                  </a:lnTo>
                  <a:lnTo>
                    <a:pt x="1897633" y="120081"/>
                  </a:lnTo>
                  <a:lnTo>
                    <a:pt x="1903476" y="163563"/>
                  </a:lnTo>
                  <a:lnTo>
                    <a:pt x="1903476" y="4960112"/>
                  </a:lnTo>
                  <a:lnTo>
                    <a:pt x="1897633" y="5003599"/>
                  </a:lnTo>
                  <a:lnTo>
                    <a:pt x="1881145" y="5042675"/>
                  </a:lnTo>
                  <a:lnTo>
                    <a:pt x="1855570" y="5075780"/>
                  </a:lnTo>
                  <a:lnTo>
                    <a:pt x="1822466" y="5101356"/>
                  </a:lnTo>
                  <a:lnTo>
                    <a:pt x="1783394" y="5117845"/>
                  </a:lnTo>
                  <a:lnTo>
                    <a:pt x="1739912" y="5123688"/>
                  </a:lnTo>
                  <a:lnTo>
                    <a:pt x="163563" y="5123688"/>
                  </a:lnTo>
                  <a:lnTo>
                    <a:pt x="120081" y="5117845"/>
                  </a:lnTo>
                  <a:lnTo>
                    <a:pt x="81009" y="5101356"/>
                  </a:lnTo>
                  <a:lnTo>
                    <a:pt x="47905" y="5075780"/>
                  </a:lnTo>
                  <a:lnTo>
                    <a:pt x="22330" y="5042675"/>
                  </a:lnTo>
                  <a:lnTo>
                    <a:pt x="5842" y="5003599"/>
                  </a:lnTo>
                  <a:lnTo>
                    <a:pt x="0" y="4960112"/>
                  </a:lnTo>
                  <a:lnTo>
                    <a:pt x="0" y="163563"/>
                  </a:lnTo>
                  <a:close/>
                </a:path>
              </a:pathLst>
            </a:custGeom>
            <a:ln w="28575">
              <a:solidFill>
                <a:srgbClr val="000000"/>
              </a:solidFill>
              <a:prstDash val="sysDash"/>
            </a:ln>
          </p:spPr>
          <p:txBody>
            <a:bodyPr wrap="square" lIns="0" tIns="0" rIns="0" bIns="0" rtlCol="0"/>
            <a:lstStyle/>
            <a:p>
              <a:endParaRPr/>
            </a:p>
          </p:txBody>
        </p:sp>
        <p:pic>
          <p:nvPicPr>
            <p:cNvPr id="37" name="object 37"/>
            <p:cNvPicPr/>
            <p:nvPr/>
          </p:nvPicPr>
          <p:blipFill>
            <a:blip r:embed="rId14" cstate="print"/>
            <a:stretch>
              <a:fillRect/>
            </a:stretch>
          </p:blipFill>
          <p:spPr>
            <a:xfrm>
              <a:off x="1693163" y="3060191"/>
              <a:ext cx="1481327" cy="842771"/>
            </a:xfrm>
            <a:prstGeom prst="rect">
              <a:avLst/>
            </a:prstGeom>
          </p:spPr>
        </p:pic>
        <p:pic>
          <p:nvPicPr>
            <p:cNvPr id="38" name="object 38"/>
            <p:cNvPicPr/>
            <p:nvPr/>
          </p:nvPicPr>
          <p:blipFill>
            <a:blip r:embed="rId15" cstate="print"/>
            <a:stretch>
              <a:fillRect/>
            </a:stretch>
          </p:blipFill>
          <p:spPr>
            <a:xfrm>
              <a:off x="1818132" y="3110483"/>
              <a:ext cx="1264919" cy="792479"/>
            </a:xfrm>
            <a:prstGeom prst="rect">
              <a:avLst/>
            </a:prstGeom>
          </p:spPr>
        </p:pic>
        <p:sp>
          <p:nvSpPr>
            <p:cNvPr id="39" name="object 39"/>
            <p:cNvSpPr/>
            <p:nvPr/>
          </p:nvSpPr>
          <p:spPr>
            <a:xfrm>
              <a:off x="1719071" y="3086094"/>
              <a:ext cx="1374775" cy="736600"/>
            </a:xfrm>
            <a:custGeom>
              <a:avLst/>
              <a:gdLst/>
              <a:ahLst/>
              <a:cxnLst/>
              <a:rect l="l" t="t" r="r" b="b"/>
              <a:pathLst>
                <a:path w="1374775" h="736600">
                  <a:moveTo>
                    <a:pt x="1341894" y="0"/>
                  </a:moveTo>
                  <a:lnTo>
                    <a:pt x="32753" y="0"/>
                  </a:lnTo>
                  <a:lnTo>
                    <a:pt x="20000" y="2574"/>
                  </a:lnTo>
                  <a:lnTo>
                    <a:pt x="9590" y="9594"/>
                  </a:lnTo>
                  <a:lnTo>
                    <a:pt x="2572" y="20006"/>
                  </a:lnTo>
                  <a:lnTo>
                    <a:pt x="0" y="32753"/>
                  </a:lnTo>
                  <a:lnTo>
                    <a:pt x="0" y="703351"/>
                  </a:lnTo>
                  <a:lnTo>
                    <a:pt x="2572" y="716096"/>
                  </a:lnTo>
                  <a:lnTo>
                    <a:pt x="9590" y="726503"/>
                  </a:lnTo>
                  <a:lnTo>
                    <a:pt x="20000" y="733519"/>
                  </a:lnTo>
                  <a:lnTo>
                    <a:pt x="32753" y="736092"/>
                  </a:lnTo>
                  <a:lnTo>
                    <a:pt x="1341894" y="736092"/>
                  </a:lnTo>
                  <a:lnTo>
                    <a:pt x="1354647" y="733519"/>
                  </a:lnTo>
                  <a:lnTo>
                    <a:pt x="1365057" y="726503"/>
                  </a:lnTo>
                  <a:lnTo>
                    <a:pt x="1372075" y="716096"/>
                  </a:lnTo>
                  <a:lnTo>
                    <a:pt x="1374648" y="703351"/>
                  </a:lnTo>
                  <a:lnTo>
                    <a:pt x="1374648" y="32753"/>
                  </a:lnTo>
                  <a:lnTo>
                    <a:pt x="1372075" y="20006"/>
                  </a:lnTo>
                  <a:lnTo>
                    <a:pt x="1365057" y="9594"/>
                  </a:lnTo>
                  <a:lnTo>
                    <a:pt x="1354647" y="2574"/>
                  </a:lnTo>
                  <a:lnTo>
                    <a:pt x="1341894" y="0"/>
                  </a:lnTo>
                  <a:close/>
                </a:path>
              </a:pathLst>
            </a:custGeom>
            <a:solidFill>
              <a:srgbClr val="7E7E7E"/>
            </a:solidFill>
          </p:spPr>
          <p:txBody>
            <a:bodyPr wrap="square" lIns="0" tIns="0" rIns="0" bIns="0" rtlCol="0"/>
            <a:lstStyle/>
            <a:p>
              <a:endParaRPr/>
            </a:p>
          </p:txBody>
        </p:sp>
      </p:grpSp>
      <p:sp>
        <p:nvSpPr>
          <p:cNvPr id="40" name="object 40"/>
          <p:cNvSpPr txBox="1"/>
          <p:nvPr/>
        </p:nvSpPr>
        <p:spPr>
          <a:xfrm>
            <a:off x="1922824" y="3158601"/>
            <a:ext cx="968375" cy="574040"/>
          </a:xfrm>
          <a:prstGeom prst="rect">
            <a:avLst/>
          </a:prstGeom>
        </p:spPr>
        <p:txBody>
          <a:bodyPr vert="horz" wrap="square" lIns="0" tIns="12700" rIns="0" bIns="0" rtlCol="0">
            <a:spAutoFit/>
          </a:bodyPr>
          <a:lstStyle/>
          <a:p>
            <a:pPr marL="254635" marR="5080" indent="-242570">
              <a:lnSpc>
                <a:spcPct val="100000"/>
              </a:lnSpc>
              <a:spcBef>
                <a:spcPts val="100"/>
              </a:spcBef>
            </a:pPr>
            <a:r>
              <a:rPr sz="1200" b="1" dirty="0">
                <a:solidFill>
                  <a:srgbClr val="FFFFFF"/>
                </a:solidFill>
                <a:latin typeface="Calibri"/>
                <a:cs typeface="Calibri"/>
              </a:rPr>
              <a:t>Digital</a:t>
            </a:r>
            <a:r>
              <a:rPr sz="1200" b="1" spc="-35" dirty="0">
                <a:solidFill>
                  <a:srgbClr val="FFFFFF"/>
                </a:solidFill>
                <a:latin typeface="Calibri"/>
                <a:cs typeface="Calibri"/>
              </a:rPr>
              <a:t> </a:t>
            </a:r>
            <a:r>
              <a:rPr sz="1200" b="1" spc="-10" dirty="0">
                <a:solidFill>
                  <a:srgbClr val="FFFFFF"/>
                </a:solidFill>
                <a:latin typeface="Calibri"/>
                <a:cs typeface="Calibri"/>
              </a:rPr>
              <a:t>Identity Anchor (DIA)</a:t>
            </a:r>
            <a:endParaRPr sz="1200">
              <a:latin typeface="Calibri"/>
              <a:cs typeface="Calibri"/>
            </a:endParaRPr>
          </a:p>
        </p:txBody>
      </p:sp>
      <p:grpSp>
        <p:nvGrpSpPr>
          <p:cNvPr id="41" name="object 41"/>
          <p:cNvGrpSpPr/>
          <p:nvPr/>
        </p:nvGrpSpPr>
        <p:grpSpPr>
          <a:xfrm>
            <a:off x="1679448" y="3573779"/>
            <a:ext cx="1511935" cy="1973580"/>
            <a:chOff x="1679448" y="3573779"/>
            <a:chExt cx="1511935" cy="1973580"/>
          </a:xfrm>
        </p:grpSpPr>
        <p:pic>
          <p:nvPicPr>
            <p:cNvPr id="42" name="object 42"/>
            <p:cNvPicPr/>
            <p:nvPr/>
          </p:nvPicPr>
          <p:blipFill>
            <a:blip r:embed="rId16" cstate="print"/>
            <a:stretch>
              <a:fillRect/>
            </a:stretch>
          </p:blipFill>
          <p:spPr>
            <a:xfrm>
              <a:off x="2750820" y="3573779"/>
              <a:ext cx="440435" cy="371855"/>
            </a:xfrm>
            <a:prstGeom prst="rect">
              <a:avLst/>
            </a:prstGeom>
          </p:spPr>
        </p:pic>
        <p:pic>
          <p:nvPicPr>
            <p:cNvPr id="43" name="object 43"/>
            <p:cNvPicPr/>
            <p:nvPr/>
          </p:nvPicPr>
          <p:blipFill>
            <a:blip r:embed="rId17" cstate="print"/>
            <a:stretch>
              <a:fillRect/>
            </a:stretch>
          </p:blipFill>
          <p:spPr>
            <a:xfrm>
              <a:off x="1679448" y="4634483"/>
              <a:ext cx="1481327" cy="912875"/>
            </a:xfrm>
            <a:prstGeom prst="rect">
              <a:avLst/>
            </a:prstGeom>
          </p:spPr>
        </p:pic>
        <p:pic>
          <p:nvPicPr>
            <p:cNvPr id="44" name="object 44"/>
            <p:cNvPicPr/>
            <p:nvPr/>
          </p:nvPicPr>
          <p:blipFill>
            <a:blip r:embed="rId18" cstate="print"/>
            <a:stretch>
              <a:fillRect/>
            </a:stretch>
          </p:blipFill>
          <p:spPr>
            <a:xfrm>
              <a:off x="1691640" y="4718303"/>
              <a:ext cx="1455419" cy="792479"/>
            </a:xfrm>
            <a:prstGeom prst="rect">
              <a:avLst/>
            </a:prstGeom>
          </p:spPr>
        </p:pic>
        <p:sp>
          <p:nvSpPr>
            <p:cNvPr id="45" name="object 45"/>
            <p:cNvSpPr/>
            <p:nvPr/>
          </p:nvSpPr>
          <p:spPr>
            <a:xfrm>
              <a:off x="1705356" y="4660394"/>
              <a:ext cx="1374775" cy="806450"/>
            </a:xfrm>
            <a:custGeom>
              <a:avLst/>
              <a:gdLst/>
              <a:ahLst/>
              <a:cxnLst/>
              <a:rect l="l" t="t" r="r" b="b"/>
              <a:pathLst>
                <a:path w="1374775" h="806450">
                  <a:moveTo>
                    <a:pt x="1338783" y="0"/>
                  </a:moveTo>
                  <a:lnTo>
                    <a:pt x="35864" y="0"/>
                  </a:lnTo>
                  <a:lnTo>
                    <a:pt x="21902" y="2817"/>
                  </a:lnTo>
                  <a:lnTo>
                    <a:pt x="10502" y="10502"/>
                  </a:lnTo>
                  <a:lnTo>
                    <a:pt x="2817" y="21902"/>
                  </a:lnTo>
                  <a:lnTo>
                    <a:pt x="0" y="35864"/>
                  </a:lnTo>
                  <a:lnTo>
                    <a:pt x="0" y="770318"/>
                  </a:lnTo>
                  <a:lnTo>
                    <a:pt x="2817" y="784282"/>
                  </a:lnTo>
                  <a:lnTo>
                    <a:pt x="10502" y="795686"/>
                  </a:lnTo>
                  <a:lnTo>
                    <a:pt x="21902" y="803376"/>
                  </a:lnTo>
                  <a:lnTo>
                    <a:pt x="35864" y="806196"/>
                  </a:lnTo>
                  <a:lnTo>
                    <a:pt x="1338783" y="806196"/>
                  </a:lnTo>
                  <a:lnTo>
                    <a:pt x="1352745" y="803376"/>
                  </a:lnTo>
                  <a:lnTo>
                    <a:pt x="1364145" y="795686"/>
                  </a:lnTo>
                  <a:lnTo>
                    <a:pt x="1371830" y="784282"/>
                  </a:lnTo>
                  <a:lnTo>
                    <a:pt x="1374648" y="770318"/>
                  </a:lnTo>
                  <a:lnTo>
                    <a:pt x="1374648" y="35864"/>
                  </a:lnTo>
                  <a:lnTo>
                    <a:pt x="1371830" y="21902"/>
                  </a:lnTo>
                  <a:lnTo>
                    <a:pt x="1364145" y="10502"/>
                  </a:lnTo>
                  <a:lnTo>
                    <a:pt x="1352745" y="2817"/>
                  </a:lnTo>
                  <a:lnTo>
                    <a:pt x="1338783" y="0"/>
                  </a:lnTo>
                  <a:close/>
                </a:path>
              </a:pathLst>
            </a:custGeom>
            <a:solidFill>
              <a:srgbClr val="7E7E7E"/>
            </a:solidFill>
          </p:spPr>
          <p:txBody>
            <a:bodyPr wrap="square" lIns="0" tIns="0" rIns="0" bIns="0" rtlCol="0"/>
            <a:lstStyle/>
            <a:p>
              <a:endParaRPr/>
            </a:p>
          </p:txBody>
        </p:sp>
      </p:grpSp>
      <p:sp>
        <p:nvSpPr>
          <p:cNvPr id="46" name="object 46"/>
          <p:cNvSpPr txBox="1"/>
          <p:nvPr/>
        </p:nvSpPr>
        <p:spPr>
          <a:xfrm>
            <a:off x="1796543" y="4767268"/>
            <a:ext cx="1192530" cy="574040"/>
          </a:xfrm>
          <a:prstGeom prst="rect">
            <a:avLst/>
          </a:prstGeom>
        </p:spPr>
        <p:txBody>
          <a:bodyPr vert="horz" wrap="square" lIns="0" tIns="12700" rIns="0" bIns="0" rtlCol="0">
            <a:spAutoFit/>
          </a:bodyPr>
          <a:lstStyle/>
          <a:p>
            <a:pPr marL="12700" marR="5080" indent="1270" algn="ctr">
              <a:lnSpc>
                <a:spcPct val="100000"/>
              </a:lnSpc>
              <a:spcBef>
                <a:spcPts val="100"/>
              </a:spcBef>
            </a:pPr>
            <a:r>
              <a:rPr sz="1200" b="1" spc="-10" dirty="0">
                <a:solidFill>
                  <a:srgbClr val="FFFFFF"/>
                </a:solidFill>
                <a:latin typeface="Calibri"/>
                <a:cs typeface="Calibri"/>
              </a:rPr>
              <a:t>Verifiable Credentials</a:t>
            </a:r>
            <a:r>
              <a:rPr sz="1200" b="1" spc="30" dirty="0">
                <a:solidFill>
                  <a:srgbClr val="FFFFFF"/>
                </a:solidFill>
                <a:latin typeface="Calibri"/>
                <a:cs typeface="Calibri"/>
              </a:rPr>
              <a:t> </a:t>
            </a:r>
            <a:r>
              <a:rPr sz="1200" b="1" spc="-10" dirty="0">
                <a:solidFill>
                  <a:srgbClr val="FFFFFF"/>
                </a:solidFill>
                <a:latin typeface="Calibri"/>
                <a:cs typeface="Calibri"/>
              </a:rPr>
              <a:t>Profile (VCP)</a:t>
            </a:r>
            <a:endParaRPr sz="1200">
              <a:latin typeface="Calibri"/>
              <a:cs typeface="Calibri"/>
            </a:endParaRPr>
          </a:p>
        </p:txBody>
      </p:sp>
      <p:grpSp>
        <p:nvGrpSpPr>
          <p:cNvPr id="47" name="object 47"/>
          <p:cNvGrpSpPr/>
          <p:nvPr/>
        </p:nvGrpSpPr>
        <p:grpSpPr>
          <a:xfrm>
            <a:off x="1656588" y="1548383"/>
            <a:ext cx="1481455" cy="870585"/>
            <a:chOff x="1656588" y="1548383"/>
            <a:chExt cx="1481455" cy="870585"/>
          </a:xfrm>
        </p:grpSpPr>
        <p:pic>
          <p:nvPicPr>
            <p:cNvPr id="48" name="object 48"/>
            <p:cNvPicPr/>
            <p:nvPr/>
          </p:nvPicPr>
          <p:blipFill>
            <a:blip r:embed="rId19" cstate="print"/>
            <a:stretch>
              <a:fillRect/>
            </a:stretch>
          </p:blipFill>
          <p:spPr>
            <a:xfrm>
              <a:off x="1656588" y="1548383"/>
              <a:ext cx="1481327" cy="870203"/>
            </a:xfrm>
            <a:prstGeom prst="rect">
              <a:avLst/>
            </a:prstGeom>
          </p:spPr>
        </p:pic>
        <p:pic>
          <p:nvPicPr>
            <p:cNvPr id="49" name="object 49"/>
            <p:cNvPicPr/>
            <p:nvPr/>
          </p:nvPicPr>
          <p:blipFill>
            <a:blip r:embed="rId20" cstate="print"/>
            <a:stretch>
              <a:fillRect/>
            </a:stretch>
          </p:blipFill>
          <p:spPr>
            <a:xfrm>
              <a:off x="1790700" y="1610867"/>
              <a:ext cx="1217675" cy="792479"/>
            </a:xfrm>
            <a:prstGeom prst="rect">
              <a:avLst/>
            </a:prstGeom>
          </p:spPr>
        </p:pic>
        <p:sp>
          <p:nvSpPr>
            <p:cNvPr id="50" name="object 50"/>
            <p:cNvSpPr/>
            <p:nvPr/>
          </p:nvSpPr>
          <p:spPr>
            <a:xfrm>
              <a:off x="1682496" y="1574288"/>
              <a:ext cx="1374775" cy="763905"/>
            </a:xfrm>
            <a:custGeom>
              <a:avLst/>
              <a:gdLst/>
              <a:ahLst/>
              <a:cxnLst/>
              <a:rect l="l" t="t" r="r" b="b"/>
              <a:pathLst>
                <a:path w="1374775" h="763905">
                  <a:moveTo>
                    <a:pt x="1340675" y="0"/>
                  </a:moveTo>
                  <a:lnTo>
                    <a:pt x="33972" y="0"/>
                  </a:lnTo>
                  <a:lnTo>
                    <a:pt x="20750" y="2670"/>
                  </a:lnTo>
                  <a:lnTo>
                    <a:pt x="9952" y="9952"/>
                  </a:lnTo>
                  <a:lnTo>
                    <a:pt x="2670" y="20750"/>
                  </a:lnTo>
                  <a:lnTo>
                    <a:pt x="0" y="33972"/>
                  </a:lnTo>
                  <a:lnTo>
                    <a:pt x="0" y="729564"/>
                  </a:lnTo>
                  <a:lnTo>
                    <a:pt x="2670" y="742783"/>
                  </a:lnTo>
                  <a:lnTo>
                    <a:pt x="9952" y="753578"/>
                  </a:lnTo>
                  <a:lnTo>
                    <a:pt x="20750" y="760855"/>
                  </a:lnTo>
                  <a:lnTo>
                    <a:pt x="33972" y="763524"/>
                  </a:lnTo>
                  <a:lnTo>
                    <a:pt x="1340675" y="763524"/>
                  </a:lnTo>
                  <a:lnTo>
                    <a:pt x="1353897" y="760855"/>
                  </a:lnTo>
                  <a:lnTo>
                    <a:pt x="1364695" y="753578"/>
                  </a:lnTo>
                  <a:lnTo>
                    <a:pt x="1371977" y="742783"/>
                  </a:lnTo>
                  <a:lnTo>
                    <a:pt x="1374648" y="729564"/>
                  </a:lnTo>
                  <a:lnTo>
                    <a:pt x="1374648" y="33972"/>
                  </a:lnTo>
                  <a:lnTo>
                    <a:pt x="1371977" y="20750"/>
                  </a:lnTo>
                  <a:lnTo>
                    <a:pt x="1364695" y="9952"/>
                  </a:lnTo>
                  <a:lnTo>
                    <a:pt x="1353897" y="2670"/>
                  </a:lnTo>
                  <a:lnTo>
                    <a:pt x="1340675" y="0"/>
                  </a:lnTo>
                  <a:close/>
                </a:path>
              </a:pathLst>
            </a:custGeom>
            <a:solidFill>
              <a:srgbClr val="7E7E7E"/>
            </a:solidFill>
          </p:spPr>
          <p:txBody>
            <a:bodyPr wrap="square" lIns="0" tIns="0" rIns="0" bIns="0" rtlCol="0"/>
            <a:lstStyle/>
            <a:p>
              <a:endParaRPr/>
            </a:p>
          </p:txBody>
        </p:sp>
      </p:grpSp>
      <p:sp>
        <p:nvSpPr>
          <p:cNvPr id="51" name="object 51"/>
          <p:cNvSpPr txBox="1"/>
          <p:nvPr/>
        </p:nvSpPr>
        <p:spPr>
          <a:xfrm>
            <a:off x="1895758" y="1659621"/>
            <a:ext cx="947419" cy="574040"/>
          </a:xfrm>
          <a:prstGeom prst="rect">
            <a:avLst/>
          </a:prstGeom>
        </p:spPr>
        <p:txBody>
          <a:bodyPr vert="horz" wrap="square" lIns="0" tIns="12700" rIns="0" bIns="0" rtlCol="0">
            <a:spAutoFit/>
          </a:bodyPr>
          <a:lstStyle/>
          <a:p>
            <a:pPr marL="12700" marR="5080" indent="-1905" algn="ctr">
              <a:lnSpc>
                <a:spcPct val="100000"/>
              </a:lnSpc>
              <a:spcBef>
                <a:spcPts val="100"/>
              </a:spcBef>
            </a:pPr>
            <a:r>
              <a:rPr sz="1200" b="1" spc="-10" dirty="0">
                <a:solidFill>
                  <a:srgbClr val="FFFFFF"/>
                </a:solidFill>
                <a:latin typeface="Calibri"/>
                <a:cs typeface="Calibri"/>
              </a:rPr>
              <a:t>Decentralised </a:t>
            </a:r>
            <a:r>
              <a:rPr sz="1200" b="1" dirty="0">
                <a:solidFill>
                  <a:srgbClr val="FFFFFF"/>
                </a:solidFill>
                <a:latin typeface="Calibri"/>
                <a:cs typeface="Calibri"/>
              </a:rPr>
              <a:t>Access</a:t>
            </a:r>
            <a:r>
              <a:rPr sz="1200" b="1" spc="-35" dirty="0">
                <a:solidFill>
                  <a:srgbClr val="FFFFFF"/>
                </a:solidFill>
                <a:latin typeface="Calibri"/>
                <a:cs typeface="Calibri"/>
              </a:rPr>
              <a:t> </a:t>
            </a:r>
            <a:r>
              <a:rPr sz="1200" b="1" spc="-10" dirty="0">
                <a:solidFill>
                  <a:srgbClr val="FFFFFF"/>
                </a:solidFill>
                <a:latin typeface="Calibri"/>
                <a:cs typeface="Calibri"/>
              </a:rPr>
              <a:t>Control (DAC)</a:t>
            </a:r>
            <a:endParaRPr sz="1200">
              <a:latin typeface="Calibri"/>
              <a:cs typeface="Calibri"/>
            </a:endParaRPr>
          </a:p>
        </p:txBody>
      </p:sp>
      <p:sp>
        <p:nvSpPr>
          <p:cNvPr id="52" name="object 52"/>
          <p:cNvSpPr txBox="1"/>
          <p:nvPr/>
        </p:nvSpPr>
        <p:spPr>
          <a:xfrm>
            <a:off x="1654684" y="2404667"/>
            <a:ext cx="1441450" cy="529590"/>
          </a:xfrm>
          <a:prstGeom prst="rect">
            <a:avLst/>
          </a:prstGeom>
        </p:spPr>
        <p:txBody>
          <a:bodyPr vert="horz" wrap="square" lIns="0" tIns="13335" rIns="0" bIns="0" rtlCol="0">
            <a:spAutoFit/>
          </a:bodyPr>
          <a:lstStyle/>
          <a:p>
            <a:pPr marL="12700" marR="5080" algn="ctr">
              <a:lnSpc>
                <a:spcPct val="100000"/>
              </a:lnSpc>
              <a:spcBef>
                <a:spcPts val="105"/>
              </a:spcBef>
            </a:pPr>
            <a:r>
              <a:rPr sz="1100" i="1" dirty="0">
                <a:latin typeface="Calibri"/>
                <a:cs typeface="Calibri"/>
              </a:rPr>
              <a:t>Prove</a:t>
            </a:r>
            <a:r>
              <a:rPr sz="1100" i="1" spc="-30" dirty="0">
                <a:latin typeface="Calibri"/>
                <a:cs typeface="Calibri"/>
              </a:rPr>
              <a:t> </a:t>
            </a:r>
            <a:r>
              <a:rPr sz="1100" i="1" dirty="0">
                <a:latin typeface="Calibri"/>
                <a:cs typeface="Calibri"/>
              </a:rPr>
              <a:t>authority</a:t>
            </a:r>
            <a:r>
              <a:rPr sz="1100" i="1" spc="-30" dirty="0">
                <a:latin typeface="Calibri"/>
                <a:cs typeface="Calibri"/>
              </a:rPr>
              <a:t> </a:t>
            </a:r>
            <a:r>
              <a:rPr sz="1100" i="1" dirty="0">
                <a:latin typeface="Calibri"/>
                <a:cs typeface="Calibri"/>
              </a:rPr>
              <a:t>to</a:t>
            </a:r>
            <a:r>
              <a:rPr sz="1100" i="1" spc="-5" dirty="0">
                <a:latin typeface="Calibri"/>
                <a:cs typeface="Calibri"/>
              </a:rPr>
              <a:t> </a:t>
            </a:r>
            <a:r>
              <a:rPr sz="1100" i="1" spc="-10" dirty="0">
                <a:latin typeface="Calibri"/>
                <a:cs typeface="Calibri"/>
              </a:rPr>
              <a:t>access </a:t>
            </a:r>
            <a:r>
              <a:rPr sz="1100" i="1" dirty="0">
                <a:latin typeface="Calibri"/>
                <a:cs typeface="Calibri"/>
              </a:rPr>
              <a:t>sensitive</a:t>
            </a:r>
            <a:r>
              <a:rPr sz="1100" i="1" spc="-40" dirty="0">
                <a:latin typeface="Calibri"/>
                <a:cs typeface="Calibri"/>
              </a:rPr>
              <a:t> </a:t>
            </a:r>
            <a:r>
              <a:rPr sz="1100" i="1" dirty="0">
                <a:latin typeface="Calibri"/>
                <a:cs typeface="Calibri"/>
              </a:rPr>
              <a:t>data,</a:t>
            </a:r>
            <a:r>
              <a:rPr sz="1100" i="1" spc="-30" dirty="0">
                <a:latin typeface="Calibri"/>
                <a:cs typeface="Calibri"/>
              </a:rPr>
              <a:t> </a:t>
            </a:r>
            <a:r>
              <a:rPr sz="1100" i="1" dirty="0">
                <a:latin typeface="Calibri"/>
                <a:cs typeface="Calibri"/>
              </a:rPr>
              <a:t>no </a:t>
            </a:r>
            <a:r>
              <a:rPr sz="1100" i="1" spc="-10" dirty="0">
                <a:latin typeface="Calibri"/>
                <a:cs typeface="Calibri"/>
              </a:rPr>
              <a:t>matter </a:t>
            </a:r>
            <a:r>
              <a:rPr sz="1100" i="1" dirty="0">
                <a:latin typeface="Calibri"/>
                <a:cs typeface="Calibri"/>
              </a:rPr>
              <a:t>where</a:t>
            </a:r>
            <a:r>
              <a:rPr sz="1100" i="1" spc="-20" dirty="0">
                <a:latin typeface="Calibri"/>
                <a:cs typeface="Calibri"/>
              </a:rPr>
              <a:t> </a:t>
            </a:r>
            <a:r>
              <a:rPr sz="1100" i="1" dirty="0">
                <a:latin typeface="Calibri"/>
                <a:cs typeface="Calibri"/>
              </a:rPr>
              <a:t>it</a:t>
            </a:r>
            <a:r>
              <a:rPr sz="1100" i="1" spc="-10" dirty="0">
                <a:latin typeface="Calibri"/>
                <a:cs typeface="Calibri"/>
              </a:rPr>
              <a:t> </a:t>
            </a:r>
            <a:r>
              <a:rPr sz="1100" i="1" dirty="0">
                <a:latin typeface="Calibri"/>
                <a:cs typeface="Calibri"/>
              </a:rPr>
              <a:t>is</a:t>
            </a:r>
            <a:r>
              <a:rPr sz="1100" i="1" spc="-5" dirty="0">
                <a:latin typeface="Calibri"/>
                <a:cs typeface="Calibri"/>
              </a:rPr>
              <a:t> </a:t>
            </a:r>
            <a:r>
              <a:rPr sz="1100" i="1" spc="-10" dirty="0">
                <a:latin typeface="Calibri"/>
                <a:cs typeface="Calibri"/>
              </a:rPr>
              <a:t>located.</a:t>
            </a:r>
            <a:endParaRPr sz="1100">
              <a:latin typeface="Calibri"/>
              <a:cs typeface="Calibri"/>
            </a:endParaRPr>
          </a:p>
        </p:txBody>
      </p:sp>
      <p:sp>
        <p:nvSpPr>
          <p:cNvPr id="53" name="object 53"/>
          <p:cNvSpPr txBox="1"/>
          <p:nvPr/>
        </p:nvSpPr>
        <p:spPr>
          <a:xfrm>
            <a:off x="1617529" y="3914988"/>
            <a:ext cx="1504315" cy="529590"/>
          </a:xfrm>
          <a:prstGeom prst="rect">
            <a:avLst/>
          </a:prstGeom>
        </p:spPr>
        <p:txBody>
          <a:bodyPr vert="horz" wrap="square" lIns="0" tIns="12700" rIns="0" bIns="0" rtlCol="0">
            <a:spAutoFit/>
          </a:bodyPr>
          <a:lstStyle/>
          <a:p>
            <a:pPr marL="12065" marR="5080" indent="-635" algn="ctr">
              <a:lnSpc>
                <a:spcPct val="100000"/>
              </a:lnSpc>
              <a:spcBef>
                <a:spcPts val="100"/>
              </a:spcBef>
            </a:pPr>
            <a:r>
              <a:rPr sz="1100" i="1" dirty="0">
                <a:latin typeface="Calibri"/>
                <a:cs typeface="Calibri"/>
              </a:rPr>
              <a:t>Get</a:t>
            </a:r>
            <a:r>
              <a:rPr sz="1100" i="1" spc="-20" dirty="0">
                <a:latin typeface="Calibri"/>
                <a:cs typeface="Calibri"/>
              </a:rPr>
              <a:t> </a:t>
            </a:r>
            <a:r>
              <a:rPr sz="1100" i="1" dirty="0">
                <a:latin typeface="Calibri"/>
                <a:cs typeface="Calibri"/>
              </a:rPr>
              <a:t>proof</a:t>
            </a:r>
            <a:r>
              <a:rPr sz="1100" i="1" spc="-15" dirty="0">
                <a:latin typeface="Calibri"/>
                <a:cs typeface="Calibri"/>
              </a:rPr>
              <a:t> </a:t>
            </a:r>
            <a:r>
              <a:rPr sz="1100" i="1" dirty="0">
                <a:latin typeface="Calibri"/>
                <a:cs typeface="Calibri"/>
              </a:rPr>
              <a:t>of</a:t>
            </a:r>
            <a:r>
              <a:rPr sz="1100" i="1" spc="-5" dirty="0">
                <a:latin typeface="Calibri"/>
                <a:cs typeface="Calibri"/>
              </a:rPr>
              <a:t> </a:t>
            </a:r>
            <a:r>
              <a:rPr sz="1100" i="1" dirty="0">
                <a:latin typeface="Calibri"/>
                <a:cs typeface="Calibri"/>
              </a:rPr>
              <a:t>identity</a:t>
            </a:r>
            <a:r>
              <a:rPr sz="1100" i="1" spc="-40" dirty="0">
                <a:latin typeface="Calibri"/>
                <a:cs typeface="Calibri"/>
              </a:rPr>
              <a:t> </a:t>
            </a:r>
            <a:r>
              <a:rPr sz="1100" i="1" spc="-25" dirty="0">
                <a:latin typeface="Calibri"/>
                <a:cs typeface="Calibri"/>
              </a:rPr>
              <a:t>and </a:t>
            </a:r>
            <a:r>
              <a:rPr sz="1100" i="1" dirty="0">
                <a:latin typeface="Calibri"/>
                <a:cs typeface="Calibri"/>
              </a:rPr>
              <a:t>role</a:t>
            </a:r>
            <a:r>
              <a:rPr sz="1100" i="1" spc="-15" dirty="0">
                <a:latin typeface="Calibri"/>
                <a:cs typeface="Calibri"/>
              </a:rPr>
              <a:t> </a:t>
            </a:r>
            <a:r>
              <a:rPr sz="1100" i="1" dirty="0">
                <a:latin typeface="Calibri"/>
                <a:cs typeface="Calibri"/>
              </a:rPr>
              <a:t>from</a:t>
            </a:r>
            <a:r>
              <a:rPr sz="1100" i="1" spc="-10" dirty="0">
                <a:latin typeface="Calibri"/>
                <a:cs typeface="Calibri"/>
              </a:rPr>
              <a:t> </a:t>
            </a:r>
            <a:r>
              <a:rPr sz="1100" i="1" dirty="0">
                <a:latin typeface="Calibri"/>
                <a:cs typeface="Calibri"/>
              </a:rPr>
              <a:t>a</a:t>
            </a:r>
            <a:r>
              <a:rPr sz="1100" i="1" spc="-15" dirty="0">
                <a:latin typeface="Calibri"/>
                <a:cs typeface="Calibri"/>
              </a:rPr>
              <a:t> </a:t>
            </a:r>
            <a:r>
              <a:rPr sz="1100" i="1" dirty="0">
                <a:latin typeface="Calibri"/>
                <a:cs typeface="Calibri"/>
              </a:rPr>
              <a:t>trust</a:t>
            </a:r>
            <a:r>
              <a:rPr sz="1100" i="1" spc="-40" dirty="0">
                <a:latin typeface="Calibri"/>
                <a:cs typeface="Calibri"/>
              </a:rPr>
              <a:t> </a:t>
            </a:r>
            <a:r>
              <a:rPr sz="1100" i="1" spc="-10" dirty="0">
                <a:latin typeface="Calibri"/>
                <a:cs typeface="Calibri"/>
              </a:rPr>
              <a:t>authority </a:t>
            </a:r>
            <a:r>
              <a:rPr sz="1100" i="1" dirty="0">
                <a:latin typeface="Calibri"/>
                <a:cs typeface="Calibri"/>
              </a:rPr>
              <a:t>and</a:t>
            </a:r>
            <a:r>
              <a:rPr sz="1100" i="1" spc="-20" dirty="0">
                <a:latin typeface="Calibri"/>
                <a:cs typeface="Calibri"/>
              </a:rPr>
              <a:t> </a:t>
            </a:r>
            <a:r>
              <a:rPr sz="1100" i="1" dirty="0">
                <a:latin typeface="Calibri"/>
                <a:cs typeface="Calibri"/>
              </a:rPr>
              <a:t>use</a:t>
            </a:r>
            <a:r>
              <a:rPr sz="1100" i="1" spc="-15" dirty="0">
                <a:latin typeface="Calibri"/>
                <a:cs typeface="Calibri"/>
              </a:rPr>
              <a:t> </a:t>
            </a:r>
            <a:r>
              <a:rPr sz="1100" i="1" dirty="0">
                <a:latin typeface="Calibri"/>
                <a:cs typeface="Calibri"/>
              </a:rPr>
              <a:t>it</a:t>
            </a:r>
            <a:r>
              <a:rPr sz="1100" i="1" spc="-15" dirty="0">
                <a:latin typeface="Calibri"/>
                <a:cs typeface="Calibri"/>
              </a:rPr>
              <a:t> </a:t>
            </a:r>
            <a:r>
              <a:rPr sz="1100" i="1" spc="-10" dirty="0">
                <a:latin typeface="Calibri"/>
                <a:cs typeface="Calibri"/>
              </a:rPr>
              <a:t>anywhere</a:t>
            </a:r>
            <a:endParaRPr sz="1100">
              <a:latin typeface="Calibri"/>
              <a:cs typeface="Calibri"/>
            </a:endParaRPr>
          </a:p>
        </p:txBody>
      </p:sp>
      <p:sp>
        <p:nvSpPr>
          <p:cNvPr id="54" name="object 54"/>
          <p:cNvSpPr txBox="1"/>
          <p:nvPr/>
        </p:nvSpPr>
        <p:spPr>
          <a:xfrm>
            <a:off x="1657207" y="5550935"/>
            <a:ext cx="1503680" cy="529590"/>
          </a:xfrm>
          <a:prstGeom prst="rect">
            <a:avLst/>
          </a:prstGeom>
        </p:spPr>
        <p:txBody>
          <a:bodyPr vert="horz" wrap="square" lIns="0" tIns="12700" rIns="0" bIns="0" rtlCol="0">
            <a:spAutoFit/>
          </a:bodyPr>
          <a:lstStyle/>
          <a:p>
            <a:pPr marL="12065" marR="5080" indent="-1905" algn="ctr">
              <a:lnSpc>
                <a:spcPct val="100000"/>
              </a:lnSpc>
              <a:spcBef>
                <a:spcPts val="100"/>
              </a:spcBef>
            </a:pPr>
            <a:r>
              <a:rPr sz="1100" i="1" dirty="0">
                <a:latin typeface="Calibri"/>
                <a:cs typeface="Calibri"/>
              </a:rPr>
              <a:t>Make</a:t>
            </a:r>
            <a:r>
              <a:rPr sz="1100" i="1" spc="-25" dirty="0">
                <a:latin typeface="Calibri"/>
                <a:cs typeface="Calibri"/>
              </a:rPr>
              <a:t> </a:t>
            </a:r>
            <a:r>
              <a:rPr sz="1100" i="1" dirty="0">
                <a:latin typeface="Calibri"/>
                <a:cs typeface="Calibri"/>
              </a:rPr>
              <a:t>all </a:t>
            </a:r>
            <a:r>
              <a:rPr sz="1100" i="1" spc="-10" dirty="0">
                <a:latin typeface="Calibri"/>
                <a:cs typeface="Calibri"/>
              </a:rPr>
              <a:t>credentials tamper-</a:t>
            </a:r>
            <a:r>
              <a:rPr sz="1100" i="1" dirty="0">
                <a:latin typeface="Calibri"/>
                <a:cs typeface="Calibri"/>
              </a:rPr>
              <a:t>proof,</a:t>
            </a:r>
            <a:r>
              <a:rPr sz="1100" i="1" spc="5" dirty="0">
                <a:latin typeface="Calibri"/>
                <a:cs typeface="Calibri"/>
              </a:rPr>
              <a:t> </a:t>
            </a:r>
            <a:r>
              <a:rPr sz="1100" i="1" spc="-10" dirty="0">
                <a:latin typeface="Calibri"/>
                <a:cs typeface="Calibri"/>
              </a:rPr>
              <a:t>verifiable, </a:t>
            </a:r>
            <a:r>
              <a:rPr sz="1100" i="1" dirty="0">
                <a:latin typeface="Calibri"/>
                <a:cs typeface="Calibri"/>
              </a:rPr>
              <a:t>revokable</a:t>
            </a:r>
            <a:r>
              <a:rPr sz="1100" i="1" spc="-45" dirty="0">
                <a:latin typeface="Calibri"/>
                <a:cs typeface="Calibri"/>
              </a:rPr>
              <a:t> </a:t>
            </a:r>
            <a:r>
              <a:rPr sz="1100" i="1" dirty="0">
                <a:latin typeface="Calibri"/>
                <a:cs typeface="Calibri"/>
              </a:rPr>
              <a:t>&amp;</a:t>
            </a:r>
            <a:r>
              <a:rPr sz="1100" i="1" spc="-5" dirty="0">
                <a:latin typeface="Calibri"/>
                <a:cs typeface="Calibri"/>
              </a:rPr>
              <a:t> </a:t>
            </a:r>
            <a:r>
              <a:rPr sz="1100" i="1" spc="-10" dirty="0">
                <a:latin typeface="Calibri"/>
                <a:cs typeface="Calibri"/>
              </a:rPr>
              <a:t>interoperable</a:t>
            </a:r>
            <a:endParaRPr sz="1100">
              <a:latin typeface="Calibri"/>
              <a:cs typeface="Calibri"/>
            </a:endParaRPr>
          </a:p>
        </p:txBody>
      </p:sp>
      <p:grpSp>
        <p:nvGrpSpPr>
          <p:cNvPr id="55" name="object 55"/>
          <p:cNvGrpSpPr/>
          <p:nvPr/>
        </p:nvGrpSpPr>
        <p:grpSpPr>
          <a:xfrm>
            <a:off x="9636442" y="1077655"/>
            <a:ext cx="1931035" cy="5135880"/>
            <a:chOff x="9636442" y="1077655"/>
            <a:chExt cx="1931035" cy="5135880"/>
          </a:xfrm>
        </p:grpSpPr>
        <p:sp>
          <p:nvSpPr>
            <p:cNvPr id="56" name="object 56"/>
            <p:cNvSpPr/>
            <p:nvPr/>
          </p:nvSpPr>
          <p:spPr>
            <a:xfrm>
              <a:off x="9650730" y="1091943"/>
              <a:ext cx="1902460" cy="5107305"/>
            </a:xfrm>
            <a:custGeom>
              <a:avLst/>
              <a:gdLst/>
              <a:ahLst/>
              <a:cxnLst/>
              <a:rect l="l" t="t" r="r" b="b"/>
              <a:pathLst>
                <a:path w="1902459" h="5107305">
                  <a:moveTo>
                    <a:pt x="1738515" y="0"/>
                  </a:moveTo>
                  <a:lnTo>
                    <a:pt x="163436" y="0"/>
                  </a:lnTo>
                  <a:lnTo>
                    <a:pt x="119990" y="5838"/>
                  </a:lnTo>
                  <a:lnTo>
                    <a:pt x="80948" y="22314"/>
                  </a:lnTo>
                  <a:lnTo>
                    <a:pt x="47871" y="47871"/>
                  </a:lnTo>
                  <a:lnTo>
                    <a:pt x="22314" y="80948"/>
                  </a:lnTo>
                  <a:lnTo>
                    <a:pt x="5838" y="119990"/>
                  </a:lnTo>
                  <a:lnTo>
                    <a:pt x="0" y="163436"/>
                  </a:lnTo>
                  <a:lnTo>
                    <a:pt x="0" y="4943487"/>
                  </a:lnTo>
                  <a:lnTo>
                    <a:pt x="5838" y="4986938"/>
                  </a:lnTo>
                  <a:lnTo>
                    <a:pt x="22314" y="5025980"/>
                  </a:lnTo>
                  <a:lnTo>
                    <a:pt x="47871" y="5059057"/>
                  </a:lnTo>
                  <a:lnTo>
                    <a:pt x="80948" y="5084611"/>
                  </a:lnTo>
                  <a:lnTo>
                    <a:pt x="119990" y="5101086"/>
                  </a:lnTo>
                  <a:lnTo>
                    <a:pt x="163436" y="5106924"/>
                  </a:lnTo>
                  <a:lnTo>
                    <a:pt x="1738515" y="5106924"/>
                  </a:lnTo>
                  <a:lnTo>
                    <a:pt x="1781961" y="5101086"/>
                  </a:lnTo>
                  <a:lnTo>
                    <a:pt x="1821003" y="5084611"/>
                  </a:lnTo>
                  <a:lnTo>
                    <a:pt x="1854080" y="5059057"/>
                  </a:lnTo>
                  <a:lnTo>
                    <a:pt x="1879637" y="5025980"/>
                  </a:lnTo>
                  <a:lnTo>
                    <a:pt x="1896113" y="4986938"/>
                  </a:lnTo>
                  <a:lnTo>
                    <a:pt x="1901952" y="4943487"/>
                  </a:lnTo>
                  <a:lnTo>
                    <a:pt x="1901952" y="163436"/>
                  </a:lnTo>
                  <a:lnTo>
                    <a:pt x="1896113" y="119990"/>
                  </a:lnTo>
                  <a:lnTo>
                    <a:pt x="1879637" y="80948"/>
                  </a:lnTo>
                  <a:lnTo>
                    <a:pt x="1854080" y="47871"/>
                  </a:lnTo>
                  <a:lnTo>
                    <a:pt x="1821003" y="22314"/>
                  </a:lnTo>
                  <a:lnTo>
                    <a:pt x="1781961" y="5838"/>
                  </a:lnTo>
                  <a:lnTo>
                    <a:pt x="1738515" y="0"/>
                  </a:lnTo>
                  <a:close/>
                </a:path>
              </a:pathLst>
            </a:custGeom>
            <a:solidFill>
              <a:srgbClr val="F1F1F1"/>
            </a:solidFill>
          </p:spPr>
          <p:txBody>
            <a:bodyPr wrap="square" lIns="0" tIns="0" rIns="0" bIns="0" rtlCol="0"/>
            <a:lstStyle/>
            <a:p>
              <a:endParaRPr/>
            </a:p>
          </p:txBody>
        </p:sp>
        <p:sp>
          <p:nvSpPr>
            <p:cNvPr id="57" name="object 57"/>
            <p:cNvSpPr/>
            <p:nvPr/>
          </p:nvSpPr>
          <p:spPr>
            <a:xfrm>
              <a:off x="9650730" y="1091943"/>
              <a:ext cx="1902460" cy="5107305"/>
            </a:xfrm>
            <a:custGeom>
              <a:avLst/>
              <a:gdLst/>
              <a:ahLst/>
              <a:cxnLst/>
              <a:rect l="l" t="t" r="r" b="b"/>
              <a:pathLst>
                <a:path w="1902459" h="5107305">
                  <a:moveTo>
                    <a:pt x="0" y="163436"/>
                  </a:moveTo>
                  <a:lnTo>
                    <a:pt x="5838" y="119990"/>
                  </a:lnTo>
                  <a:lnTo>
                    <a:pt x="22314" y="80948"/>
                  </a:lnTo>
                  <a:lnTo>
                    <a:pt x="47871" y="47871"/>
                  </a:lnTo>
                  <a:lnTo>
                    <a:pt x="80948" y="22314"/>
                  </a:lnTo>
                  <a:lnTo>
                    <a:pt x="119990" y="5838"/>
                  </a:lnTo>
                  <a:lnTo>
                    <a:pt x="163436" y="0"/>
                  </a:lnTo>
                  <a:lnTo>
                    <a:pt x="1738515" y="0"/>
                  </a:lnTo>
                  <a:lnTo>
                    <a:pt x="1781961" y="5838"/>
                  </a:lnTo>
                  <a:lnTo>
                    <a:pt x="1821003" y="22314"/>
                  </a:lnTo>
                  <a:lnTo>
                    <a:pt x="1854080" y="47871"/>
                  </a:lnTo>
                  <a:lnTo>
                    <a:pt x="1879637" y="80948"/>
                  </a:lnTo>
                  <a:lnTo>
                    <a:pt x="1896113" y="119990"/>
                  </a:lnTo>
                  <a:lnTo>
                    <a:pt x="1901952" y="163436"/>
                  </a:lnTo>
                  <a:lnTo>
                    <a:pt x="1901952" y="4943487"/>
                  </a:lnTo>
                  <a:lnTo>
                    <a:pt x="1896113" y="4986938"/>
                  </a:lnTo>
                  <a:lnTo>
                    <a:pt x="1879637" y="5025980"/>
                  </a:lnTo>
                  <a:lnTo>
                    <a:pt x="1854080" y="5059057"/>
                  </a:lnTo>
                  <a:lnTo>
                    <a:pt x="1821003" y="5084611"/>
                  </a:lnTo>
                  <a:lnTo>
                    <a:pt x="1781961" y="5101086"/>
                  </a:lnTo>
                  <a:lnTo>
                    <a:pt x="1738515" y="5106924"/>
                  </a:lnTo>
                  <a:lnTo>
                    <a:pt x="163436" y="5106924"/>
                  </a:lnTo>
                  <a:lnTo>
                    <a:pt x="119990" y="5101086"/>
                  </a:lnTo>
                  <a:lnTo>
                    <a:pt x="80948" y="5084611"/>
                  </a:lnTo>
                  <a:lnTo>
                    <a:pt x="47871" y="5059057"/>
                  </a:lnTo>
                  <a:lnTo>
                    <a:pt x="22314" y="5025980"/>
                  </a:lnTo>
                  <a:lnTo>
                    <a:pt x="5838" y="4986938"/>
                  </a:lnTo>
                  <a:lnTo>
                    <a:pt x="0" y="4943487"/>
                  </a:lnTo>
                  <a:lnTo>
                    <a:pt x="0" y="163436"/>
                  </a:lnTo>
                  <a:close/>
                </a:path>
              </a:pathLst>
            </a:custGeom>
            <a:ln w="28575">
              <a:solidFill>
                <a:srgbClr val="000000"/>
              </a:solidFill>
              <a:prstDash val="sysDash"/>
            </a:ln>
          </p:spPr>
          <p:txBody>
            <a:bodyPr wrap="square" lIns="0" tIns="0" rIns="0" bIns="0" rtlCol="0"/>
            <a:lstStyle/>
            <a:p>
              <a:endParaRPr/>
            </a:p>
          </p:txBody>
        </p:sp>
      </p:grpSp>
      <p:sp>
        <p:nvSpPr>
          <p:cNvPr id="58" name="object 58"/>
          <p:cNvSpPr txBox="1"/>
          <p:nvPr/>
        </p:nvSpPr>
        <p:spPr>
          <a:xfrm>
            <a:off x="9720888" y="1147636"/>
            <a:ext cx="1293495" cy="299720"/>
          </a:xfrm>
          <a:prstGeom prst="rect">
            <a:avLst/>
          </a:prstGeom>
        </p:spPr>
        <p:txBody>
          <a:bodyPr vert="horz" wrap="square" lIns="0" tIns="12700" rIns="0" bIns="0" rtlCol="0">
            <a:spAutoFit/>
          </a:bodyPr>
          <a:lstStyle/>
          <a:p>
            <a:pPr marL="12700">
              <a:lnSpc>
                <a:spcPct val="100000"/>
              </a:lnSpc>
              <a:spcBef>
                <a:spcPts val="100"/>
              </a:spcBef>
            </a:pPr>
            <a:r>
              <a:rPr sz="1800" b="1" spc="-20" dirty="0">
                <a:latin typeface="Calibri"/>
                <a:cs typeface="Calibri"/>
              </a:rPr>
              <a:t>VALUE</a:t>
            </a:r>
            <a:r>
              <a:rPr sz="1800" b="1" spc="-50" dirty="0">
                <a:latin typeface="Calibri"/>
                <a:cs typeface="Calibri"/>
              </a:rPr>
              <a:t> </a:t>
            </a:r>
            <a:r>
              <a:rPr sz="1400" dirty="0">
                <a:latin typeface="Calibri"/>
                <a:cs typeface="Calibri"/>
              </a:rPr>
              <a:t>the</a:t>
            </a:r>
            <a:r>
              <a:rPr sz="1400" spc="-20" dirty="0">
                <a:latin typeface="Calibri"/>
                <a:cs typeface="Calibri"/>
              </a:rPr>
              <a:t> data</a:t>
            </a:r>
            <a:endParaRPr sz="1400">
              <a:latin typeface="Calibri"/>
              <a:cs typeface="Calibri"/>
            </a:endParaRPr>
          </a:p>
        </p:txBody>
      </p:sp>
      <p:grpSp>
        <p:nvGrpSpPr>
          <p:cNvPr id="59" name="object 59"/>
          <p:cNvGrpSpPr/>
          <p:nvPr/>
        </p:nvGrpSpPr>
        <p:grpSpPr>
          <a:xfrm>
            <a:off x="9887712" y="1505711"/>
            <a:ext cx="1507490" cy="2478405"/>
            <a:chOff x="9887712" y="1505711"/>
            <a:chExt cx="1507490" cy="2478405"/>
          </a:xfrm>
        </p:grpSpPr>
        <p:pic>
          <p:nvPicPr>
            <p:cNvPr id="60" name="object 60"/>
            <p:cNvPicPr/>
            <p:nvPr/>
          </p:nvPicPr>
          <p:blipFill>
            <a:blip r:embed="rId21" cstate="print"/>
            <a:stretch>
              <a:fillRect/>
            </a:stretch>
          </p:blipFill>
          <p:spPr>
            <a:xfrm>
              <a:off x="9913619" y="3014471"/>
              <a:ext cx="1481327" cy="914399"/>
            </a:xfrm>
            <a:prstGeom prst="rect">
              <a:avLst/>
            </a:prstGeom>
          </p:spPr>
        </p:pic>
        <p:pic>
          <p:nvPicPr>
            <p:cNvPr id="61" name="object 61"/>
            <p:cNvPicPr/>
            <p:nvPr/>
          </p:nvPicPr>
          <p:blipFill>
            <a:blip r:embed="rId22" cstate="print"/>
            <a:stretch>
              <a:fillRect/>
            </a:stretch>
          </p:blipFill>
          <p:spPr>
            <a:xfrm>
              <a:off x="10140696" y="3008375"/>
              <a:ext cx="1062227" cy="975359"/>
            </a:xfrm>
            <a:prstGeom prst="rect">
              <a:avLst/>
            </a:prstGeom>
          </p:spPr>
        </p:pic>
        <p:sp>
          <p:nvSpPr>
            <p:cNvPr id="62" name="object 62"/>
            <p:cNvSpPr/>
            <p:nvPr/>
          </p:nvSpPr>
          <p:spPr>
            <a:xfrm>
              <a:off x="9939527" y="3040374"/>
              <a:ext cx="1374775" cy="807720"/>
            </a:xfrm>
            <a:custGeom>
              <a:avLst/>
              <a:gdLst/>
              <a:ahLst/>
              <a:cxnLst/>
              <a:rect l="l" t="t" r="r" b="b"/>
              <a:pathLst>
                <a:path w="1374775" h="807720">
                  <a:moveTo>
                    <a:pt x="1338707" y="0"/>
                  </a:moveTo>
                  <a:lnTo>
                    <a:pt x="35941" y="0"/>
                  </a:lnTo>
                  <a:lnTo>
                    <a:pt x="21950" y="2824"/>
                  </a:lnTo>
                  <a:lnTo>
                    <a:pt x="10526" y="10526"/>
                  </a:lnTo>
                  <a:lnTo>
                    <a:pt x="2824" y="21950"/>
                  </a:lnTo>
                  <a:lnTo>
                    <a:pt x="0" y="35940"/>
                  </a:lnTo>
                  <a:lnTo>
                    <a:pt x="0" y="771791"/>
                  </a:lnTo>
                  <a:lnTo>
                    <a:pt x="2824" y="785779"/>
                  </a:lnTo>
                  <a:lnTo>
                    <a:pt x="10526" y="797199"/>
                  </a:lnTo>
                  <a:lnTo>
                    <a:pt x="21950" y="804897"/>
                  </a:lnTo>
                  <a:lnTo>
                    <a:pt x="35941" y="807719"/>
                  </a:lnTo>
                  <a:lnTo>
                    <a:pt x="1338707" y="807719"/>
                  </a:lnTo>
                  <a:lnTo>
                    <a:pt x="1352697" y="804897"/>
                  </a:lnTo>
                  <a:lnTo>
                    <a:pt x="1364121" y="797199"/>
                  </a:lnTo>
                  <a:lnTo>
                    <a:pt x="1371823" y="785779"/>
                  </a:lnTo>
                  <a:lnTo>
                    <a:pt x="1374648" y="771791"/>
                  </a:lnTo>
                  <a:lnTo>
                    <a:pt x="1374648" y="35940"/>
                  </a:lnTo>
                  <a:lnTo>
                    <a:pt x="1371823" y="21950"/>
                  </a:lnTo>
                  <a:lnTo>
                    <a:pt x="1364121" y="10526"/>
                  </a:lnTo>
                  <a:lnTo>
                    <a:pt x="1352697" y="2824"/>
                  </a:lnTo>
                  <a:lnTo>
                    <a:pt x="1338707" y="0"/>
                  </a:lnTo>
                  <a:close/>
                </a:path>
              </a:pathLst>
            </a:custGeom>
            <a:solidFill>
              <a:srgbClr val="7E7E7E"/>
            </a:solidFill>
          </p:spPr>
          <p:txBody>
            <a:bodyPr wrap="square" lIns="0" tIns="0" rIns="0" bIns="0" rtlCol="0"/>
            <a:lstStyle/>
            <a:p>
              <a:endParaRPr/>
            </a:p>
          </p:txBody>
        </p:sp>
        <p:pic>
          <p:nvPicPr>
            <p:cNvPr id="63" name="object 63"/>
            <p:cNvPicPr/>
            <p:nvPr/>
          </p:nvPicPr>
          <p:blipFill>
            <a:blip r:embed="rId17" cstate="print"/>
            <a:stretch>
              <a:fillRect/>
            </a:stretch>
          </p:blipFill>
          <p:spPr>
            <a:xfrm>
              <a:off x="9887712" y="1505711"/>
              <a:ext cx="1481327" cy="912875"/>
            </a:xfrm>
            <a:prstGeom prst="rect">
              <a:avLst/>
            </a:prstGeom>
          </p:spPr>
        </p:pic>
        <p:pic>
          <p:nvPicPr>
            <p:cNvPr id="64" name="object 64"/>
            <p:cNvPicPr/>
            <p:nvPr/>
          </p:nvPicPr>
          <p:blipFill>
            <a:blip r:embed="rId23" cstate="print"/>
            <a:stretch>
              <a:fillRect/>
            </a:stretch>
          </p:blipFill>
          <p:spPr>
            <a:xfrm>
              <a:off x="10046207" y="1589531"/>
              <a:ext cx="1197862" cy="792479"/>
            </a:xfrm>
            <a:prstGeom prst="rect">
              <a:avLst/>
            </a:prstGeom>
          </p:spPr>
        </p:pic>
        <p:sp>
          <p:nvSpPr>
            <p:cNvPr id="65" name="object 65"/>
            <p:cNvSpPr/>
            <p:nvPr/>
          </p:nvSpPr>
          <p:spPr>
            <a:xfrm>
              <a:off x="9913619" y="1531623"/>
              <a:ext cx="1374775" cy="806450"/>
            </a:xfrm>
            <a:custGeom>
              <a:avLst/>
              <a:gdLst/>
              <a:ahLst/>
              <a:cxnLst/>
              <a:rect l="l" t="t" r="r" b="b"/>
              <a:pathLst>
                <a:path w="1374775" h="806450">
                  <a:moveTo>
                    <a:pt x="1338783" y="0"/>
                  </a:moveTo>
                  <a:lnTo>
                    <a:pt x="35864" y="0"/>
                  </a:lnTo>
                  <a:lnTo>
                    <a:pt x="21902" y="2817"/>
                  </a:lnTo>
                  <a:lnTo>
                    <a:pt x="10502" y="10502"/>
                  </a:lnTo>
                  <a:lnTo>
                    <a:pt x="2817" y="21902"/>
                  </a:lnTo>
                  <a:lnTo>
                    <a:pt x="0" y="35864"/>
                  </a:lnTo>
                  <a:lnTo>
                    <a:pt x="0" y="770331"/>
                  </a:lnTo>
                  <a:lnTo>
                    <a:pt x="2817" y="784287"/>
                  </a:lnTo>
                  <a:lnTo>
                    <a:pt x="10502" y="795688"/>
                  </a:lnTo>
                  <a:lnTo>
                    <a:pt x="21902" y="803376"/>
                  </a:lnTo>
                  <a:lnTo>
                    <a:pt x="35864" y="806196"/>
                  </a:lnTo>
                  <a:lnTo>
                    <a:pt x="1338783" y="806196"/>
                  </a:lnTo>
                  <a:lnTo>
                    <a:pt x="1352745" y="803376"/>
                  </a:lnTo>
                  <a:lnTo>
                    <a:pt x="1364145" y="795688"/>
                  </a:lnTo>
                  <a:lnTo>
                    <a:pt x="1371830" y="784287"/>
                  </a:lnTo>
                  <a:lnTo>
                    <a:pt x="1374648" y="770331"/>
                  </a:lnTo>
                  <a:lnTo>
                    <a:pt x="1374648" y="35864"/>
                  </a:lnTo>
                  <a:lnTo>
                    <a:pt x="1371830" y="21902"/>
                  </a:lnTo>
                  <a:lnTo>
                    <a:pt x="1364145" y="10502"/>
                  </a:lnTo>
                  <a:lnTo>
                    <a:pt x="1352745" y="2817"/>
                  </a:lnTo>
                  <a:lnTo>
                    <a:pt x="1338783" y="0"/>
                  </a:lnTo>
                  <a:close/>
                </a:path>
              </a:pathLst>
            </a:custGeom>
            <a:solidFill>
              <a:srgbClr val="7E7E7E"/>
            </a:solidFill>
          </p:spPr>
          <p:txBody>
            <a:bodyPr wrap="square" lIns="0" tIns="0" rIns="0" bIns="0" rtlCol="0"/>
            <a:lstStyle/>
            <a:p>
              <a:endParaRPr/>
            </a:p>
          </p:txBody>
        </p:sp>
      </p:grpSp>
      <p:sp>
        <p:nvSpPr>
          <p:cNvPr id="66" name="object 66"/>
          <p:cNvSpPr txBox="1"/>
          <p:nvPr/>
        </p:nvSpPr>
        <p:spPr>
          <a:xfrm>
            <a:off x="10151296" y="1638683"/>
            <a:ext cx="899794" cy="574040"/>
          </a:xfrm>
          <a:prstGeom prst="rect">
            <a:avLst/>
          </a:prstGeom>
        </p:spPr>
        <p:txBody>
          <a:bodyPr vert="horz" wrap="square" lIns="0" tIns="12700" rIns="0" bIns="0" rtlCol="0">
            <a:spAutoFit/>
          </a:bodyPr>
          <a:lstStyle/>
          <a:p>
            <a:pPr marL="12065" marR="5080" algn="ctr">
              <a:lnSpc>
                <a:spcPct val="100000"/>
              </a:lnSpc>
              <a:spcBef>
                <a:spcPts val="100"/>
              </a:spcBef>
            </a:pPr>
            <a:r>
              <a:rPr sz="1200" b="1" dirty="0">
                <a:solidFill>
                  <a:srgbClr val="FFFFFF"/>
                </a:solidFill>
                <a:latin typeface="Calibri"/>
                <a:cs typeface="Calibri"/>
              </a:rPr>
              <a:t>Business</a:t>
            </a:r>
            <a:r>
              <a:rPr sz="1200" b="1" spc="-45" dirty="0">
                <a:solidFill>
                  <a:srgbClr val="FFFFFF"/>
                </a:solidFill>
                <a:latin typeface="Calibri"/>
                <a:cs typeface="Calibri"/>
              </a:rPr>
              <a:t> </a:t>
            </a:r>
            <a:r>
              <a:rPr sz="1200" b="1" spc="-20" dirty="0">
                <a:solidFill>
                  <a:srgbClr val="FFFFFF"/>
                </a:solidFill>
                <a:latin typeface="Calibri"/>
                <a:cs typeface="Calibri"/>
              </a:rPr>
              <a:t>Case </a:t>
            </a:r>
            <a:r>
              <a:rPr sz="1200" b="1" spc="-10" dirty="0">
                <a:solidFill>
                  <a:srgbClr val="FFFFFF"/>
                </a:solidFill>
                <a:latin typeface="Calibri"/>
                <a:cs typeface="Calibri"/>
              </a:rPr>
              <a:t>Template (BCT)</a:t>
            </a:r>
            <a:endParaRPr sz="1200">
              <a:latin typeface="Calibri"/>
              <a:cs typeface="Calibri"/>
            </a:endParaRPr>
          </a:p>
        </p:txBody>
      </p:sp>
      <p:grpSp>
        <p:nvGrpSpPr>
          <p:cNvPr id="67" name="object 67"/>
          <p:cNvGrpSpPr/>
          <p:nvPr/>
        </p:nvGrpSpPr>
        <p:grpSpPr>
          <a:xfrm>
            <a:off x="9913620" y="4596384"/>
            <a:ext cx="1483360" cy="913130"/>
            <a:chOff x="9913620" y="4596384"/>
            <a:chExt cx="1483360" cy="913130"/>
          </a:xfrm>
        </p:grpSpPr>
        <p:pic>
          <p:nvPicPr>
            <p:cNvPr id="68" name="object 68"/>
            <p:cNvPicPr/>
            <p:nvPr/>
          </p:nvPicPr>
          <p:blipFill>
            <a:blip r:embed="rId17" cstate="print"/>
            <a:stretch>
              <a:fillRect/>
            </a:stretch>
          </p:blipFill>
          <p:spPr>
            <a:xfrm>
              <a:off x="9913620" y="4596384"/>
              <a:ext cx="1481327" cy="912875"/>
            </a:xfrm>
            <a:prstGeom prst="rect">
              <a:avLst/>
            </a:prstGeom>
          </p:spPr>
        </p:pic>
        <p:pic>
          <p:nvPicPr>
            <p:cNvPr id="69" name="object 69"/>
            <p:cNvPicPr/>
            <p:nvPr/>
          </p:nvPicPr>
          <p:blipFill>
            <a:blip r:embed="rId24" cstate="print"/>
            <a:stretch>
              <a:fillRect/>
            </a:stretch>
          </p:blipFill>
          <p:spPr>
            <a:xfrm>
              <a:off x="9941052" y="4681728"/>
              <a:ext cx="1455419" cy="792479"/>
            </a:xfrm>
            <a:prstGeom prst="rect">
              <a:avLst/>
            </a:prstGeom>
          </p:spPr>
        </p:pic>
        <p:sp>
          <p:nvSpPr>
            <p:cNvPr id="70" name="object 70"/>
            <p:cNvSpPr/>
            <p:nvPr/>
          </p:nvSpPr>
          <p:spPr>
            <a:xfrm>
              <a:off x="9939528" y="4622294"/>
              <a:ext cx="1374775" cy="806450"/>
            </a:xfrm>
            <a:custGeom>
              <a:avLst/>
              <a:gdLst/>
              <a:ahLst/>
              <a:cxnLst/>
              <a:rect l="l" t="t" r="r" b="b"/>
              <a:pathLst>
                <a:path w="1374775" h="806450">
                  <a:moveTo>
                    <a:pt x="1338783" y="0"/>
                  </a:moveTo>
                  <a:lnTo>
                    <a:pt x="35864" y="0"/>
                  </a:lnTo>
                  <a:lnTo>
                    <a:pt x="21902" y="2817"/>
                  </a:lnTo>
                  <a:lnTo>
                    <a:pt x="10502" y="10502"/>
                  </a:lnTo>
                  <a:lnTo>
                    <a:pt x="2817" y="21902"/>
                  </a:lnTo>
                  <a:lnTo>
                    <a:pt x="0" y="35864"/>
                  </a:lnTo>
                  <a:lnTo>
                    <a:pt x="0" y="770318"/>
                  </a:lnTo>
                  <a:lnTo>
                    <a:pt x="2817" y="784282"/>
                  </a:lnTo>
                  <a:lnTo>
                    <a:pt x="10502" y="795686"/>
                  </a:lnTo>
                  <a:lnTo>
                    <a:pt x="21902" y="803376"/>
                  </a:lnTo>
                  <a:lnTo>
                    <a:pt x="35864" y="806196"/>
                  </a:lnTo>
                  <a:lnTo>
                    <a:pt x="1338783" y="806196"/>
                  </a:lnTo>
                  <a:lnTo>
                    <a:pt x="1352745" y="803376"/>
                  </a:lnTo>
                  <a:lnTo>
                    <a:pt x="1364145" y="795686"/>
                  </a:lnTo>
                  <a:lnTo>
                    <a:pt x="1371830" y="784282"/>
                  </a:lnTo>
                  <a:lnTo>
                    <a:pt x="1374648" y="770318"/>
                  </a:lnTo>
                  <a:lnTo>
                    <a:pt x="1374648" y="35864"/>
                  </a:lnTo>
                  <a:lnTo>
                    <a:pt x="1371830" y="21902"/>
                  </a:lnTo>
                  <a:lnTo>
                    <a:pt x="1364145" y="10502"/>
                  </a:lnTo>
                  <a:lnTo>
                    <a:pt x="1352745" y="2817"/>
                  </a:lnTo>
                  <a:lnTo>
                    <a:pt x="1338783" y="0"/>
                  </a:lnTo>
                  <a:close/>
                </a:path>
              </a:pathLst>
            </a:custGeom>
            <a:solidFill>
              <a:srgbClr val="7E7E7E"/>
            </a:solidFill>
          </p:spPr>
          <p:txBody>
            <a:bodyPr wrap="square" lIns="0" tIns="0" rIns="0" bIns="0" rtlCol="0"/>
            <a:lstStyle/>
            <a:p>
              <a:endParaRPr/>
            </a:p>
          </p:txBody>
        </p:sp>
      </p:grpSp>
      <p:sp>
        <p:nvSpPr>
          <p:cNvPr id="71" name="object 71"/>
          <p:cNvSpPr txBox="1"/>
          <p:nvPr/>
        </p:nvSpPr>
        <p:spPr>
          <a:xfrm>
            <a:off x="10046527" y="4729725"/>
            <a:ext cx="1160780" cy="574040"/>
          </a:xfrm>
          <a:prstGeom prst="rect">
            <a:avLst/>
          </a:prstGeom>
        </p:spPr>
        <p:txBody>
          <a:bodyPr vert="horz" wrap="square" lIns="0" tIns="12700" rIns="0" bIns="0" rtlCol="0">
            <a:spAutoFit/>
          </a:bodyPr>
          <a:lstStyle/>
          <a:p>
            <a:pPr marL="12700" marR="5080" algn="ctr">
              <a:lnSpc>
                <a:spcPct val="100000"/>
              </a:lnSpc>
              <a:spcBef>
                <a:spcPts val="100"/>
              </a:spcBef>
            </a:pPr>
            <a:r>
              <a:rPr sz="1200" b="1" spc="-10" dirty="0">
                <a:solidFill>
                  <a:srgbClr val="FFFFFF"/>
                </a:solidFill>
                <a:latin typeface="Calibri"/>
                <a:cs typeface="Calibri"/>
              </a:rPr>
              <a:t>Value</a:t>
            </a:r>
            <a:r>
              <a:rPr sz="1200" b="1" spc="-35" dirty="0">
                <a:solidFill>
                  <a:srgbClr val="FFFFFF"/>
                </a:solidFill>
                <a:latin typeface="Calibri"/>
                <a:cs typeface="Calibri"/>
              </a:rPr>
              <a:t> </a:t>
            </a:r>
            <a:r>
              <a:rPr sz="1200" b="1" spc="-10" dirty="0">
                <a:solidFill>
                  <a:srgbClr val="FFFFFF"/>
                </a:solidFill>
                <a:latin typeface="Calibri"/>
                <a:cs typeface="Calibri"/>
              </a:rPr>
              <a:t>Assessment Framework</a:t>
            </a:r>
            <a:endParaRPr sz="1200">
              <a:latin typeface="Calibri"/>
              <a:cs typeface="Calibri"/>
            </a:endParaRPr>
          </a:p>
          <a:p>
            <a:pPr algn="ctr">
              <a:lnSpc>
                <a:spcPct val="100000"/>
              </a:lnSpc>
            </a:pPr>
            <a:r>
              <a:rPr sz="1200" b="1" spc="-10" dirty="0">
                <a:solidFill>
                  <a:srgbClr val="FFFFFF"/>
                </a:solidFill>
                <a:latin typeface="Calibri"/>
                <a:cs typeface="Calibri"/>
              </a:rPr>
              <a:t>(VAF)</a:t>
            </a:r>
            <a:endParaRPr sz="1200">
              <a:latin typeface="Calibri"/>
              <a:cs typeface="Calibri"/>
            </a:endParaRPr>
          </a:p>
        </p:txBody>
      </p:sp>
      <p:sp>
        <p:nvSpPr>
          <p:cNvPr id="72" name="object 72"/>
          <p:cNvSpPr txBox="1"/>
          <p:nvPr/>
        </p:nvSpPr>
        <p:spPr>
          <a:xfrm>
            <a:off x="9961412" y="2395072"/>
            <a:ext cx="1329690" cy="529590"/>
          </a:xfrm>
          <a:prstGeom prst="rect">
            <a:avLst/>
          </a:prstGeom>
        </p:spPr>
        <p:txBody>
          <a:bodyPr vert="horz" wrap="square" lIns="0" tIns="13335" rIns="0" bIns="0" rtlCol="0">
            <a:spAutoFit/>
          </a:bodyPr>
          <a:lstStyle/>
          <a:p>
            <a:pPr marL="12065" marR="5080" indent="1905" algn="ctr">
              <a:lnSpc>
                <a:spcPct val="100000"/>
              </a:lnSpc>
              <a:spcBef>
                <a:spcPts val="105"/>
              </a:spcBef>
            </a:pPr>
            <a:r>
              <a:rPr sz="1100" i="1" spc="-10" dirty="0">
                <a:latin typeface="Calibri"/>
                <a:cs typeface="Calibri"/>
              </a:rPr>
              <a:t>Individual</a:t>
            </a:r>
            <a:r>
              <a:rPr sz="1100" i="1" spc="35" dirty="0">
                <a:latin typeface="Calibri"/>
                <a:cs typeface="Calibri"/>
              </a:rPr>
              <a:t> </a:t>
            </a:r>
            <a:r>
              <a:rPr sz="1100" i="1" spc="-10" dirty="0">
                <a:latin typeface="Calibri"/>
                <a:cs typeface="Calibri"/>
              </a:rPr>
              <a:t>organisation </a:t>
            </a:r>
            <a:r>
              <a:rPr sz="1100" i="1" dirty="0">
                <a:latin typeface="Calibri"/>
                <a:cs typeface="Calibri"/>
              </a:rPr>
              <a:t>business</a:t>
            </a:r>
            <a:r>
              <a:rPr sz="1100" i="1" spc="-40" dirty="0">
                <a:latin typeface="Calibri"/>
                <a:cs typeface="Calibri"/>
              </a:rPr>
              <a:t> </a:t>
            </a:r>
            <a:r>
              <a:rPr sz="1100" i="1" dirty="0">
                <a:latin typeface="Calibri"/>
                <a:cs typeface="Calibri"/>
              </a:rPr>
              <a:t>case</a:t>
            </a:r>
            <a:r>
              <a:rPr sz="1100" i="1" spc="-15" dirty="0">
                <a:latin typeface="Calibri"/>
                <a:cs typeface="Calibri"/>
              </a:rPr>
              <a:t> </a:t>
            </a:r>
            <a:r>
              <a:rPr sz="1100" i="1" dirty="0">
                <a:latin typeface="Calibri"/>
                <a:cs typeface="Calibri"/>
              </a:rPr>
              <a:t>for</a:t>
            </a:r>
            <a:r>
              <a:rPr sz="1100" i="1" spc="-15" dirty="0">
                <a:latin typeface="Calibri"/>
                <a:cs typeface="Calibri"/>
              </a:rPr>
              <a:t> </a:t>
            </a:r>
            <a:r>
              <a:rPr sz="1100" i="1" spc="-20" dirty="0">
                <a:latin typeface="Calibri"/>
                <a:cs typeface="Calibri"/>
              </a:rPr>
              <a:t>UNTP </a:t>
            </a:r>
            <a:r>
              <a:rPr sz="1100" i="1" spc="-10" dirty="0">
                <a:latin typeface="Calibri"/>
                <a:cs typeface="Calibri"/>
              </a:rPr>
              <a:t>implementation</a:t>
            </a:r>
            <a:endParaRPr sz="1100">
              <a:latin typeface="Calibri"/>
              <a:cs typeface="Calibri"/>
            </a:endParaRPr>
          </a:p>
        </p:txBody>
      </p:sp>
      <p:sp>
        <p:nvSpPr>
          <p:cNvPr id="73" name="object 73"/>
          <p:cNvSpPr txBox="1"/>
          <p:nvPr/>
        </p:nvSpPr>
        <p:spPr>
          <a:xfrm>
            <a:off x="10094048" y="3056566"/>
            <a:ext cx="1064895" cy="1333500"/>
          </a:xfrm>
          <a:prstGeom prst="rect">
            <a:avLst/>
          </a:prstGeom>
        </p:spPr>
        <p:txBody>
          <a:bodyPr vert="horz" wrap="square" lIns="0" tIns="12700" rIns="0" bIns="0" rtlCol="0">
            <a:spAutoFit/>
          </a:bodyPr>
          <a:lstStyle/>
          <a:p>
            <a:pPr marL="164465" marR="153670" algn="ctr">
              <a:lnSpc>
                <a:spcPct val="100000"/>
              </a:lnSpc>
              <a:spcBef>
                <a:spcPts val="100"/>
              </a:spcBef>
            </a:pPr>
            <a:r>
              <a:rPr sz="1200" b="1" spc="-10" dirty="0">
                <a:solidFill>
                  <a:srgbClr val="FFFFFF"/>
                </a:solidFill>
                <a:latin typeface="Calibri"/>
                <a:cs typeface="Calibri"/>
              </a:rPr>
              <a:t>Community Activation Program </a:t>
            </a:r>
            <a:r>
              <a:rPr sz="1200" b="1" spc="-20" dirty="0">
                <a:solidFill>
                  <a:srgbClr val="FFFFFF"/>
                </a:solidFill>
                <a:latin typeface="Calibri"/>
                <a:cs typeface="Calibri"/>
              </a:rPr>
              <a:t>(CAP)</a:t>
            </a:r>
            <a:endParaRPr sz="1200">
              <a:latin typeface="Calibri"/>
              <a:cs typeface="Calibri"/>
            </a:endParaRPr>
          </a:p>
          <a:p>
            <a:pPr marL="12065" marR="5080" algn="ctr">
              <a:lnSpc>
                <a:spcPct val="100000"/>
              </a:lnSpc>
              <a:spcBef>
                <a:spcPts val="575"/>
              </a:spcBef>
            </a:pPr>
            <a:r>
              <a:rPr sz="1100" i="1" dirty="0">
                <a:latin typeface="Calibri"/>
                <a:cs typeface="Calibri"/>
              </a:rPr>
              <a:t>A</a:t>
            </a:r>
            <a:r>
              <a:rPr sz="1100" i="1" spc="-20" dirty="0">
                <a:latin typeface="Calibri"/>
                <a:cs typeface="Calibri"/>
              </a:rPr>
              <a:t> </a:t>
            </a:r>
            <a:r>
              <a:rPr sz="1100" i="1" dirty="0">
                <a:latin typeface="Calibri"/>
                <a:cs typeface="Calibri"/>
              </a:rPr>
              <a:t>community</a:t>
            </a:r>
            <a:r>
              <a:rPr sz="1100" i="1" spc="-40" dirty="0">
                <a:latin typeface="Calibri"/>
                <a:cs typeface="Calibri"/>
              </a:rPr>
              <a:t> </a:t>
            </a:r>
            <a:r>
              <a:rPr sz="1100" i="1" spc="-20" dirty="0">
                <a:latin typeface="Calibri"/>
                <a:cs typeface="Calibri"/>
              </a:rPr>
              <a:t>level </a:t>
            </a:r>
            <a:r>
              <a:rPr sz="1100" i="1" dirty="0">
                <a:latin typeface="Calibri"/>
                <a:cs typeface="Calibri"/>
              </a:rPr>
              <a:t>business</a:t>
            </a:r>
            <a:r>
              <a:rPr sz="1100" i="1" spc="-40" dirty="0">
                <a:latin typeface="Calibri"/>
                <a:cs typeface="Calibri"/>
              </a:rPr>
              <a:t> </a:t>
            </a:r>
            <a:r>
              <a:rPr sz="1100" i="1" dirty="0">
                <a:latin typeface="Calibri"/>
                <a:cs typeface="Calibri"/>
              </a:rPr>
              <a:t>case</a:t>
            </a:r>
            <a:r>
              <a:rPr sz="1100" i="1" spc="-10" dirty="0">
                <a:latin typeface="Calibri"/>
                <a:cs typeface="Calibri"/>
              </a:rPr>
              <a:t> </a:t>
            </a:r>
            <a:r>
              <a:rPr sz="1100" i="1" spc="-25" dirty="0">
                <a:latin typeface="Calibri"/>
                <a:cs typeface="Calibri"/>
              </a:rPr>
              <a:t>for </a:t>
            </a:r>
            <a:r>
              <a:rPr sz="1100" i="1" dirty="0">
                <a:latin typeface="Calibri"/>
                <a:cs typeface="Calibri"/>
              </a:rPr>
              <a:t>collective</a:t>
            </a:r>
            <a:r>
              <a:rPr sz="1100" i="1" spc="-40" dirty="0">
                <a:latin typeface="Calibri"/>
                <a:cs typeface="Calibri"/>
              </a:rPr>
              <a:t> </a:t>
            </a:r>
            <a:r>
              <a:rPr sz="1100" i="1" spc="-10" dirty="0">
                <a:latin typeface="Calibri"/>
                <a:cs typeface="Calibri"/>
              </a:rPr>
              <a:t>action.</a:t>
            </a:r>
            <a:endParaRPr sz="1100">
              <a:latin typeface="Calibri"/>
              <a:cs typeface="Calibri"/>
            </a:endParaRPr>
          </a:p>
        </p:txBody>
      </p:sp>
      <p:sp>
        <p:nvSpPr>
          <p:cNvPr id="74" name="object 74"/>
          <p:cNvSpPr txBox="1"/>
          <p:nvPr/>
        </p:nvSpPr>
        <p:spPr>
          <a:xfrm>
            <a:off x="9930987" y="5509653"/>
            <a:ext cx="1391920" cy="529590"/>
          </a:xfrm>
          <a:prstGeom prst="rect">
            <a:avLst/>
          </a:prstGeom>
        </p:spPr>
        <p:txBody>
          <a:bodyPr vert="horz" wrap="square" lIns="0" tIns="12700" rIns="0" bIns="0" rtlCol="0">
            <a:spAutoFit/>
          </a:bodyPr>
          <a:lstStyle/>
          <a:p>
            <a:pPr marL="12700" marR="5080" indent="635" algn="ctr">
              <a:lnSpc>
                <a:spcPct val="100000"/>
              </a:lnSpc>
              <a:spcBef>
                <a:spcPts val="100"/>
              </a:spcBef>
            </a:pPr>
            <a:r>
              <a:rPr sz="1100" i="1" dirty="0">
                <a:latin typeface="Calibri"/>
                <a:cs typeface="Calibri"/>
              </a:rPr>
              <a:t>Ongoing</a:t>
            </a:r>
            <a:r>
              <a:rPr sz="1100" i="1" spc="-50" dirty="0">
                <a:latin typeface="Calibri"/>
                <a:cs typeface="Calibri"/>
              </a:rPr>
              <a:t> </a:t>
            </a:r>
            <a:r>
              <a:rPr sz="1100" i="1" spc="-10" dirty="0">
                <a:latin typeface="Calibri"/>
                <a:cs typeface="Calibri"/>
              </a:rPr>
              <a:t>post- implementation </a:t>
            </a:r>
            <a:r>
              <a:rPr sz="1100" i="1" dirty="0">
                <a:latin typeface="Calibri"/>
                <a:cs typeface="Calibri"/>
              </a:rPr>
              <a:t>reporting</a:t>
            </a:r>
            <a:r>
              <a:rPr sz="1100" i="1" spc="-40" dirty="0">
                <a:latin typeface="Calibri"/>
                <a:cs typeface="Calibri"/>
              </a:rPr>
              <a:t> </a:t>
            </a:r>
            <a:r>
              <a:rPr sz="1100" i="1" dirty="0">
                <a:latin typeface="Calibri"/>
                <a:cs typeface="Calibri"/>
              </a:rPr>
              <a:t>to</a:t>
            </a:r>
            <a:r>
              <a:rPr sz="1100" i="1" spc="-10" dirty="0">
                <a:latin typeface="Calibri"/>
                <a:cs typeface="Calibri"/>
              </a:rPr>
              <a:t> </a:t>
            </a:r>
            <a:r>
              <a:rPr sz="1100" i="1" dirty="0">
                <a:latin typeface="Calibri"/>
                <a:cs typeface="Calibri"/>
              </a:rPr>
              <a:t>track</a:t>
            </a:r>
            <a:r>
              <a:rPr sz="1100" i="1" spc="-20" dirty="0">
                <a:latin typeface="Calibri"/>
                <a:cs typeface="Calibri"/>
              </a:rPr>
              <a:t> </a:t>
            </a:r>
            <a:r>
              <a:rPr sz="1100" i="1" spc="-10" dirty="0">
                <a:latin typeface="Calibri"/>
                <a:cs typeface="Calibri"/>
              </a:rPr>
              <a:t>value.</a:t>
            </a:r>
            <a:endParaRPr sz="1100">
              <a:latin typeface="Calibri"/>
              <a:cs typeface="Calibri"/>
            </a:endParaRPr>
          </a:p>
        </p:txBody>
      </p:sp>
      <p:grpSp>
        <p:nvGrpSpPr>
          <p:cNvPr id="75" name="object 75"/>
          <p:cNvGrpSpPr/>
          <p:nvPr/>
        </p:nvGrpSpPr>
        <p:grpSpPr>
          <a:xfrm>
            <a:off x="3596830" y="1097466"/>
            <a:ext cx="5806440" cy="1517650"/>
            <a:chOff x="3596830" y="1097466"/>
            <a:chExt cx="5806440" cy="1517650"/>
          </a:xfrm>
        </p:grpSpPr>
        <p:sp>
          <p:nvSpPr>
            <p:cNvPr id="76" name="object 76"/>
            <p:cNvSpPr/>
            <p:nvPr/>
          </p:nvSpPr>
          <p:spPr>
            <a:xfrm>
              <a:off x="3611117" y="1111754"/>
              <a:ext cx="5777865" cy="1489075"/>
            </a:xfrm>
            <a:custGeom>
              <a:avLst/>
              <a:gdLst/>
              <a:ahLst/>
              <a:cxnLst/>
              <a:rect l="l" t="t" r="r" b="b"/>
              <a:pathLst>
                <a:path w="5777865" h="1489075">
                  <a:moveTo>
                    <a:pt x="5634812" y="0"/>
                  </a:moveTo>
                  <a:lnTo>
                    <a:pt x="142671" y="0"/>
                  </a:lnTo>
                  <a:lnTo>
                    <a:pt x="97578" y="7273"/>
                  </a:lnTo>
                  <a:lnTo>
                    <a:pt x="58413" y="27528"/>
                  </a:lnTo>
                  <a:lnTo>
                    <a:pt x="27528" y="58413"/>
                  </a:lnTo>
                  <a:lnTo>
                    <a:pt x="7273" y="97578"/>
                  </a:lnTo>
                  <a:lnTo>
                    <a:pt x="0" y="142671"/>
                  </a:lnTo>
                  <a:lnTo>
                    <a:pt x="0" y="1346288"/>
                  </a:lnTo>
                  <a:lnTo>
                    <a:pt x="7273" y="1391381"/>
                  </a:lnTo>
                  <a:lnTo>
                    <a:pt x="27528" y="1430542"/>
                  </a:lnTo>
                  <a:lnTo>
                    <a:pt x="58413" y="1461423"/>
                  </a:lnTo>
                  <a:lnTo>
                    <a:pt x="97578" y="1481675"/>
                  </a:lnTo>
                  <a:lnTo>
                    <a:pt x="142671" y="1488947"/>
                  </a:lnTo>
                  <a:lnTo>
                    <a:pt x="5634812" y="1488947"/>
                  </a:lnTo>
                  <a:lnTo>
                    <a:pt x="5679905" y="1481675"/>
                  </a:lnTo>
                  <a:lnTo>
                    <a:pt x="5719070" y="1461423"/>
                  </a:lnTo>
                  <a:lnTo>
                    <a:pt x="5749955" y="1430542"/>
                  </a:lnTo>
                  <a:lnTo>
                    <a:pt x="5770210" y="1391381"/>
                  </a:lnTo>
                  <a:lnTo>
                    <a:pt x="5777484" y="1346288"/>
                  </a:lnTo>
                  <a:lnTo>
                    <a:pt x="5777484" y="142671"/>
                  </a:lnTo>
                  <a:lnTo>
                    <a:pt x="5770210" y="97578"/>
                  </a:lnTo>
                  <a:lnTo>
                    <a:pt x="5749955" y="58413"/>
                  </a:lnTo>
                  <a:lnTo>
                    <a:pt x="5719070" y="27528"/>
                  </a:lnTo>
                  <a:lnTo>
                    <a:pt x="5679905" y="7273"/>
                  </a:lnTo>
                  <a:lnTo>
                    <a:pt x="5634812" y="0"/>
                  </a:lnTo>
                  <a:close/>
                </a:path>
              </a:pathLst>
            </a:custGeom>
            <a:solidFill>
              <a:srgbClr val="F1F1F1"/>
            </a:solidFill>
          </p:spPr>
          <p:txBody>
            <a:bodyPr wrap="square" lIns="0" tIns="0" rIns="0" bIns="0" rtlCol="0"/>
            <a:lstStyle/>
            <a:p>
              <a:endParaRPr/>
            </a:p>
          </p:txBody>
        </p:sp>
        <p:sp>
          <p:nvSpPr>
            <p:cNvPr id="77" name="object 77"/>
            <p:cNvSpPr/>
            <p:nvPr/>
          </p:nvSpPr>
          <p:spPr>
            <a:xfrm>
              <a:off x="3611117" y="1111754"/>
              <a:ext cx="5777865" cy="1489075"/>
            </a:xfrm>
            <a:custGeom>
              <a:avLst/>
              <a:gdLst/>
              <a:ahLst/>
              <a:cxnLst/>
              <a:rect l="l" t="t" r="r" b="b"/>
              <a:pathLst>
                <a:path w="5777865" h="1489075">
                  <a:moveTo>
                    <a:pt x="0" y="142671"/>
                  </a:moveTo>
                  <a:lnTo>
                    <a:pt x="7273" y="97578"/>
                  </a:lnTo>
                  <a:lnTo>
                    <a:pt x="27528" y="58413"/>
                  </a:lnTo>
                  <a:lnTo>
                    <a:pt x="58413" y="27528"/>
                  </a:lnTo>
                  <a:lnTo>
                    <a:pt x="97578" y="7273"/>
                  </a:lnTo>
                  <a:lnTo>
                    <a:pt x="142671" y="0"/>
                  </a:lnTo>
                  <a:lnTo>
                    <a:pt x="5634812" y="0"/>
                  </a:lnTo>
                  <a:lnTo>
                    <a:pt x="5679905" y="7273"/>
                  </a:lnTo>
                  <a:lnTo>
                    <a:pt x="5719070" y="27528"/>
                  </a:lnTo>
                  <a:lnTo>
                    <a:pt x="5749955" y="58413"/>
                  </a:lnTo>
                  <a:lnTo>
                    <a:pt x="5770210" y="97578"/>
                  </a:lnTo>
                  <a:lnTo>
                    <a:pt x="5777484" y="142671"/>
                  </a:lnTo>
                  <a:lnTo>
                    <a:pt x="5777484" y="1346288"/>
                  </a:lnTo>
                  <a:lnTo>
                    <a:pt x="5770210" y="1391381"/>
                  </a:lnTo>
                  <a:lnTo>
                    <a:pt x="5749955" y="1430542"/>
                  </a:lnTo>
                  <a:lnTo>
                    <a:pt x="5719070" y="1461423"/>
                  </a:lnTo>
                  <a:lnTo>
                    <a:pt x="5679905" y="1481675"/>
                  </a:lnTo>
                  <a:lnTo>
                    <a:pt x="5634812" y="1488947"/>
                  </a:lnTo>
                  <a:lnTo>
                    <a:pt x="142671" y="1488947"/>
                  </a:lnTo>
                  <a:lnTo>
                    <a:pt x="97578" y="1481675"/>
                  </a:lnTo>
                  <a:lnTo>
                    <a:pt x="58413" y="1461423"/>
                  </a:lnTo>
                  <a:lnTo>
                    <a:pt x="27528" y="1430542"/>
                  </a:lnTo>
                  <a:lnTo>
                    <a:pt x="7273" y="1391381"/>
                  </a:lnTo>
                  <a:lnTo>
                    <a:pt x="0" y="1346288"/>
                  </a:lnTo>
                  <a:lnTo>
                    <a:pt x="0" y="142671"/>
                  </a:lnTo>
                  <a:close/>
                </a:path>
              </a:pathLst>
            </a:custGeom>
            <a:ln w="28575">
              <a:solidFill>
                <a:srgbClr val="000000"/>
              </a:solidFill>
              <a:prstDash val="sysDash"/>
            </a:ln>
          </p:spPr>
          <p:txBody>
            <a:bodyPr wrap="square" lIns="0" tIns="0" rIns="0" bIns="0" rtlCol="0"/>
            <a:lstStyle/>
            <a:p>
              <a:endParaRPr/>
            </a:p>
          </p:txBody>
        </p:sp>
      </p:grpSp>
      <p:sp>
        <p:nvSpPr>
          <p:cNvPr id="78" name="object 78"/>
          <p:cNvSpPr txBox="1"/>
          <p:nvPr/>
        </p:nvSpPr>
        <p:spPr>
          <a:xfrm>
            <a:off x="1502425" y="1167434"/>
            <a:ext cx="3399154" cy="299720"/>
          </a:xfrm>
          <a:prstGeom prst="rect">
            <a:avLst/>
          </a:prstGeom>
        </p:spPr>
        <p:txBody>
          <a:bodyPr vert="horz" wrap="square" lIns="0" tIns="12700" rIns="0" bIns="0" rtlCol="0">
            <a:spAutoFit/>
          </a:bodyPr>
          <a:lstStyle/>
          <a:p>
            <a:pPr marL="12700">
              <a:lnSpc>
                <a:spcPct val="100000"/>
              </a:lnSpc>
              <a:spcBef>
                <a:spcPts val="100"/>
              </a:spcBef>
              <a:tabLst>
                <a:tab pos="2185670" algn="l"/>
              </a:tabLst>
            </a:pPr>
            <a:r>
              <a:rPr sz="1800" b="1" dirty="0">
                <a:latin typeface="Calibri"/>
                <a:cs typeface="Calibri"/>
              </a:rPr>
              <a:t>SECURE</a:t>
            </a:r>
            <a:r>
              <a:rPr sz="1800" b="1" spc="-45" dirty="0">
                <a:latin typeface="Calibri"/>
                <a:cs typeface="Calibri"/>
              </a:rPr>
              <a:t> </a:t>
            </a:r>
            <a:r>
              <a:rPr sz="1400" dirty="0">
                <a:latin typeface="Calibri"/>
                <a:cs typeface="Calibri"/>
              </a:rPr>
              <a:t>the</a:t>
            </a:r>
            <a:r>
              <a:rPr sz="1400" spc="-15" dirty="0">
                <a:latin typeface="Calibri"/>
                <a:cs typeface="Calibri"/>
              </a:rPr>
              <a:t> </a:t>
            </a:r>
            <a:r>
              <a:rPr sz="1400" spc="-20" dirty="0">
                <a:latin typeface="Calibri"/>
                <a:cs typeface="Calibri"/>
              </a:rPr>
              <a:t>data</a:t>
            </a:r>
            <a:r>
              <a:rPr sz="1400" dirty="0">
                <a:latin typeface="Calibri"/>
                <a:cs typeface="Calibri"/>
              </a:rPr>
              <a:t>	</a:t>
            </a:r>
            <a:r>
              <a:rPr sz="2700" b="1" baseline="1543" dirty="0">
                <a:latin typeface="Calibri"/>
                <a:cs typeface="Calibri"/>
              </a:rPr>
              <a:t>FIND</a:t>
            </a:r>
            <a:r>
              <a:rPr sz="2700" b="1" spc="-52" baseline="1543" dirty="0">
                <a:latin typeface="Calibri"/>
                <a:cs typeface="Calibri"/>
              </a:rPr>
              <a:t> </a:t>
            </a:r>
            <a:r>
              <a:rPr sz="2400" baseline="1736" dirty="0">
                <a:latin typeface="Calibri"/>
                <a:cs typeface="Calibri"/>
              </a:rPr>
              <a:t>the</a:t>
            </a:r>
            <a:r>
              <a:rPr sz="2400" spc="-15" baseline="1736" dirty="0">
                <a:latin typeface="Calibri"/>
                <a:cs typeface="Calibri"/>
              </a:rPr>
              <a:t> </a:t>
            </a:r>
            <a:r>
              <a:rPr sz="2400" spc="-30" baseline="1736" dirty="0">
                <a:latin typeface="Calibri"/>
                <a:cs typeface="Calibri"/>
              </a:rPr>
              <a:t>data</a:t>
            </a:r>
            <a:endParaRPr sz="2400" baseline="1736">
              <a:latin typeface="Calibri"/>
              <a:cs typeface="Calibri"/>
            </a:endParaRPr>
          </a:p>
        </p:txBody>
      </p:sp>
      <p:grpSp>
        <p:nvGrpSpPr>
          <p:cNvPr id="79" name="object 79"/>
          <p:cNvGrpSpPr/>
          <p:nvPr/>
        </p:nvGrpSpPr>
        <p:grpSpPr>
          <a:xfrm>
            <a:off x="6121908" y="1261872"/>
            <a:ext cx="2948940" cy="1009015"/>
            <a:chOff x="6121908" y="1261872"/>
            <a:chExt cx="2948940" cy="1009015"/>
          </a:xfrm>
        </p:grpSpPr>
        <p:pic>
          <p:nvPicPr>
            <p:cNvPr id="80" name="object 80"/>
            <p:cNvPicPr/>
            <p:nvPr/>
          </p:nvPicPr>
          <p:blipFill>
            <a:blip r:embed="rId25" cstate="print"/>
            <a:stretch>
              <a:fillRect/>
            </a:stretch>
          </p:blipFill>
          <p:spPr>
            <a:xfrm>
              <a:off x="6121908" y="1478280"/>
              <a:ext cx="845819" cy="761999"/>
            </a:xfrm>
            <a:prstGeom prst="rect">
              <a:avLst/>
            </a:prstGeom>
          </p:spPr>
        </p:pic>
        <p:pic>
          <p:nvPicPr>
            <p:cNvPr id="81" name="object 81"/>
            <p:cNvPicPr/>
            <p:nvPr/>
          </p:nvPicPr>
          <p:blipFill>
            <a:blip r:embed="rId26" cstate="print"/>
            <a:stretch>
              <a:fillRect/>
            </a:stretch>
          </p:blipFill>
          <p:spPr>
            <a:xfrm>
              <a:off x="6286957" y="1762544"/>
              <a:ext cx="525856" cy="314020"/>
            </a:xfrm>
            <a:prstGeom prst="rect">
              <a:avLst/>
            </a:prstGeom>
          </p:spPr>
        </p:pic>
        <p:pic>
          <p:nvPicPr>
            <p:cNvPr id="82" name="object 82"/>
            <p:cNvPicPr/>
            <p:nvPr/>
          </p:nvPicPr>
          <p:blipFill>
            <a:blip r:embed="rId27" cstate="print"/>
            <a:stretch>
              <a:fillRect/>
            </a:stretch>
          </p:blipFill>
          <p:spPr>
            <a:xfrm>
              <a:off x="8622792" y="1261872"/>
              <a:ext cx="448055" cy="310895"/>
            </a:xfrm>
            <a:prstGeom prst="rect">
              <a:avLst/>
            </a:prstGeom>
          </p:spPr>
        </p:pic>
        <p:pic>
          <p:nvPicPr>
            <p:cNvPr id="83" name="object 83"/>
            <p:cNvPicPr/>
            <p:nvPr/>
          </p:nvPicPr>
          <p:blipFill>
            <a:blip r:embed="rId28" cstate="print"/>
            <a:stretch>
              <a:fillRect/>
            </a:stretch>
          </p:blipFill>
          <p:spPr>
            <a:xfrm>
              <a:off x="8208264" y="1269492"/>
              <a:ext cx="417575" cy="321563"/>
            </a:xfrm>
            <a:prstGeom prst="rect">
              <a:avLst/>
            </a:prstGeom>
          </p:spPr>
        </p:pic>
        <p:pic>
          <p:nvPicPr>
            <p:cNvPr id="84" name="object 84"/>
            <p:cNvPicPr/>
            <p:nvPr/>
          </p:nvPicPr>
          <p:blipFill>
            <a:blip r:embed="rId29" cstate="print"/>
            <a:stretch>
              <a:fillRect/>
            </a:stretch>
          </p:blipFill>
          <p:spPr>
            <a:xfrm>
              <a:off x="8282941" y="1921763"/>
              <a:ext cx="342899" cy="348995"/>
            </a:xfrm>
            <a:prstGeom prst="rect">
              <a:avLst/>
            </a:prstGeom>
          </p:spPr>
        </p:pic>
      </p:grpSp>
      <p:sp>
        <p:nvSpPr>
          <p:cNvPr id="85" name="object 85"/>
          <p:cNvSpPr txBox="1"/>
          <p:nvPr/>
        </p:nvSpPr>
        <p:spPr>
          <a:xfrm>
            <a:off x="8332241" y="2297207"/>
            <a:ext cx="838200" cy="269240"/>
          </a:xfrm>
          <a:prstGeom prst="rect">
            <a:avLst/>
          </a:prstGeom>
        </p:spPr>
        <p:txBody>
          <a:bodyPr vert="horz" wrap="square" lIns="0" tIns="12065" rIns="0" bIns="0" rtlCol="0">
            <a:spAutoFit/>
          </a:bodyPr>
          <a:lstStyle/>
          <a:p>
            <a:pPr marL="12700">
              <a:lnSpc>
                <a:spcPct val="100000"/>
              </a:lnSpc>
              <a:spcBef>
                <a:spcPts val="95"/>
              </a:spcBef>
            </a:pPr>
            <a:r>
              <a:rPr sz="1600" b="1" spc="-10" dirty="0">
                <a:latin typeface="Calibri"/>
                <a:cs typeface="Calibri"/>
              </a:rPr>
              <a:t>Machines</a:t>
            </a:r>
            <a:endParaRPr sz="1600">
              <a:latin typeface="Calibri"/>
              <a:cs typeface="Calibri"/>
            </a:endParaRPr>
          </a:p>
        </p:txBody>
      </p:sp>
      <p:grpSp>
        <p:nvGrpSpPr>
          <p:cNvPr id="86" name="object 86"/>
          <p:cNvGrpSpPr/>
          <p:nvPr/>
        </p:nvGrpSpPr>
        <p:grpSpPr>
          <a:xfrm>
            <a:off x="6820944" y="1842997"/>
            <a:ext cx="1477645" cy="267970"/>
            <a:chOff x="6820944" y="1842997"/>
            <a:chExt cx="1477645" cy="267970"/>
          </a:xfrm>
        </p:grpSpPr>
        <p:sp>
          <p:nvSpPr>
            <p:cNvPr id="87" name="object 87"/>
            <p:cNvSpPr/>
            <p:nvPr/>
          </p:nvSpPr>
          <p:spPr>
            <a:xfrm>
              <a:off x="6835238" y="1907284"/>
              <a:ext cx="1449070" cy="189230"/>
            </a:xfrm>
            <a:custGeom>
              <a:avLst/>
              <a:gdLst/>
              <a:ahLst/>
              <a:cxnLst/>
              <a:rect l="l" t="t" r="r" b="b"/>
              <a:pathLst>
                <a:path w="1449070" h="189230">
                  <a:moveTo>
                    <a:pt x="1448498" y="189128"/>
                  </a:moveTo>
                  <a:lnTo>
                    <a:pt x="1087551" y="189128"/>
                  </a:lnTo>
                  <a:lnTo>
                    <a:pt x="1087551" y="0"/>
                  </a:lnTo>
                  <a:lnTo>
                    <a:pt x="0" y="0"/>
                  </a:lnTo>
                </a:path>
              </a:pathLst>
            </a:custGeom>
            <a:ln w="28575">
              <a:solidFill>
                <a:srgbClr val="000000"/>
              </a:solidFill>
            </a:ln>
          </p:spPr>
          <p:txBody>
            <a:bodyPr wrap="square" lIns="0" tIns="0" rIns="0" bIns="0" rtlCol="0"/>
            <a:lstStyle/>
            <a:p>
              <a:endParaRPr/>
            </a:p>
          </p:txBody>
        </p:sp>
        <p:sp>
          <p:nvSpPr>
            <p:cNvPr id="88" name="object 88"/>
            <p:cNvSpPr/>
            <p:nvPr/>
          </p:nvSpPr>
          <p:spPr>
            <a:xfrm>
              <a:off x="6835232" y="1857284"/>
              <a:ext cx="85725" cy="100330"/>
            </a:xfrm>
            <a:custGeom>
              <a:avLst/>
              <a:gdLst/>
              <a:ahLst/>
              <a:cxnLst/>
              <a:rect l="l" t="t" r="r" b="b"/>
              <a:pathLst>
                <a:path w="85725" h="100330">
                  <a:moveTo>
                    <a:pt x="85725" y="100012"/>
                  </a:moveTo>
                  <a:lnTo>
                    <a:pt x="0" y="49999"/>
                  </a:lnTo>
                  <a:lnTo>
                    <a:pt x="85725" y="0"/>
                  </a:lnTo>
                </a:path>
              </a:pathLst>
            </a:custGeom>
            <a:ln w="28575">
              <a:solidFill>
                <a:srgbClr val="000000"/>
              </a:solidFill>
            </a:ln>
          </p:spPr>
          <p:txBody>
            <a:bodyPr wrap="square" lIns="0" tIns="0" rIns="0" bIns="0" rtlCol="0"/>
            <a:lstStyle/>
            <a:p>
              <a:endParaRPr/>
            </a:p>
          </p:txBody>
        </p:sp>
      </p:grpSp>
      <p:sp>
        <p:nvSpPr>
          <p:cNvPr id="89" name="object 89"/>
          <p:cNvSpPr txBox="1"/>
          <p:nvPr/>
        </p:nvSpPr>
        <p:spPr>
          <a:xfrm>
            <a:off x="7014109" y="1344358"/>
            <a:ext cx="852805" cy="208279"/>
          </a:xfrm>
          <a:prstGeom prst="rect">
            <a:avLst/>
          </a:prstGeom>
        </p:spPr>
        <p:txBody>
          <a:bodyPr vert="horz" wrap="square" lIns="0" tIns="12700" rIns="0" bIns="0" rtlCol="0">
            <a:spAutoFit/>
          </a:bodyPr>
          <a:lstStyle/>
          <a:p>
            <a:pPr marL="12700">
              <a:lnSpc>
                <a:spcPct val="100000"/>
              </a:lnSpc>
              <a:spcBef>
                <a:spcPts val="100"/>
              </a:spcBef>
            </a:pPr>
            <a:r>
              <a:rPr sz="1200" dirty="0">
                <a:latin typeface="Calibri"/>
                <a:cs typeface="Calibri"/>
              </a:rPr>
              <a:t>Scan</a:t>
            </a:r>
            <a:r>
              <a:rPr sz="1200" spc="-25" dirty="0">
                <a:latin typeface="Calibri"/>
                <a:cs typeface="Calibri"/>
              </a:rPr>
              <a:t> </a:t>
            </a:r>
            <a:r>
              <a:rPr sz="1200" spc="-10" dirty="0">
                <a:latin typeface="Calibri"/>
                <a:cs typeface="Calibri"/>
              </a:rPr>
              <a:t>barcode</a:t>
            </a:r>
            <a:endParaRPr sz="1200">
              <a:latin typeface="Calibri"/>
              <a:cs typeface="Calibri"/>
            </a:endParaRPr>
          </a:p>
        </p:txBody>
      </p:sp>
      <p:sp>
        <p:nvSpPr>
          <p:cNvPr id="90" name="object 90"/>
          <p:cNvSpPr txBox="1"/>
          <p:nvPr/>
        </p:nvSpPr>
        <p:spPr>
          <a:xfrm>
            <a:off x="7014109" y="1527238"/>
            <a:ext cx="901700" cy="391160"/>
          </a:xfrm>
          <a:prstGeom prst="rect">
            <a:avLst/>
          </a:prstGeom>
        </p:spPr>
        <p:txBody>
          <a:bodyPr vert="horz" wrap="square" lIns="0" tIns="12700" rIns="0" bIns="0" rtlCol="0">
            <a:spAutoFit/>
          </a:bodyPr>
          <a:lstStyle/>
          <a:p>
            <a:pPr marL="12700" marR="5080">
              <a:lnSpc>
                <a:spcPct val="100000"/>
              </a:lnSpc>
              <a:spcBef>
                <a:spcPts val="100"/>
              </a:spcBef>
            </a:pPr>
            <a:r>
              <a:rPr sz="1200" dirty="0">
                <a:latin typeface="Calibri"/>
                <a:cs typeface="Calibri"/>
              </a:rPr>
              <a:t>on</a:t>
            </a:r>
            <a:r>
              <a:rPr sz="1200" spc="-15" dirty="0">
                <a:latin typeface="Calibri"/>
                <a:cs typeface="Calibri"/>
              </a:rPr>
              <a:t> </a:t>
            </a:r>
            <a:r>
              <a:rPr sz="1200" dirty="0">
                <a:latin typeface="Calibri"/>
                <a:cs typeface="Calibri"/>
              </a:rPr>
              <a:t>the</a:t>
            </a:r>
            <a:r>
              <a:rPr sz="1200" spc="-30" dirty="0">
                <a:latin typeface="Calibri"/>
                <a:cs typeface="Calibri"/>
              </a:rPr>
              <a:t> </a:t>
            </a:r>
            <a:r>
              <a:rPr sz="1200" dirty="0">
                <a:latin typeface="Calibri"/>
                <a:cs typeface="Calibri"/>
              </a:rPr>
              <a:t>box</a:t>
            </a:r>
            <a:r>
              <a:rPr sz="1200" spc="-10" dirty="0">
                <a:latin typeface="Calibri"/>
                <a:cs typeface="Calibri"/>
              </a:rPr>
              <a:t> </a:t>
            </a:r>
            <a:r>
              <a:rPr sz="1200" spc="-25" dirty="0">
                <a:latin typeface="Calibri"/>
                <a:cs typeface="Calibri"/>
              </a:rPr>
              <a:t>or </a:t>
            </a:r>
            <a:r>
              <a:rPr sz="1200" dirty="0">
                <a:latin typeface="Calibri"/>
                <a:cs typeface="Calibri"/>
              </a:rPr>
              <a:t>the</a:t>
            </a:r>
            <a:r>
              <a:rPr sz="1200" spc="-10" dirty="0">
                <a:latin typeface="Calibri"/>
                <a:cs typeface="Calibri"/>
              </a:rPr>
              <a:t> document</a:t>
            </a:r>
            <a:endParaRPr sz="1200">
              <a:latin typeface="Calibri"/>
              <a:cs typeface="Calibri"/>
            </a:endParaRPr>
          </a:p>
        </p:txBody>
      </p:sp>
      <p:grpSp>
        <p:nvGrpSpPr>
          <p:cNvPr id="91" name="object 91"/>
          <p:cNvGrpSpPr/>
          <p:nvPr/>
        </p:nvGrpSpPr>
        <p:grpSpPr>
          <a:xfrm>
            <a:off x="4061459" y="1517903"/>
            <a:ext cx="4163060" cy="1770380"/>
            <a:chOff x="4061459" y="1517903"/>
            <a:chExt cx="4163060" cy="1770380"/>
          </a:xfrm>
        </p:grpSpPr>
        <p:sp>
          <p:nvSpPr>
            <p:cNvPr id="92" name="object 92"/>
            <p:cNvSpPr/>
            <p:nvPr/>
          </p:nvSpPr>
          <p:spPr>
            <a:xfrm>
              <a:off x="5437720" y="1925793"/>
              <a:ext cx="858519" cy="6985"/>
            </a:xfrm>
            <a:custGeom>
              <a:avLst/>
              <a:gdLst/>
              <a:ahLst/>
              <a:cxnLst/>
              <a:rect l="l" t="t" r="r" b="b"/>
              <a:pathLst>
                <a:path w="858520" h="6985">
                  <a:moveTo>
                    <a:pt x="857986" y="6680"/>
                  </a:moveTo>
                  <a:lnTo>
                    <a:pt x="0" y="0"/>
                  </a:lnTo>
                </a:path>
              </a:pathLst>
            </a:custGeom>
            <a:ln w="28574">
              <a:solidFill>
                <a:srgbClr val="000000"/>
              </a:solidFill>
            </a:ln>
          </p:spPr>
          <p:txBody>
            <a:bodyPr wrap="square" lIns="0" tIns="0" rIns="0" bIns="0" rtlCol="0"/>
            <a:lstStyle/>
            <a:p>
              <a:endParaRPr/>
            </a:p>
          </p:txBody>
        </p:sp>
        <p:sp>
          <p:nvSpPr>
            <p:cNvPr id="93" name="object 93"/>
            <p:cNvSpPr/>
            <p:nvPr/>
          </p:nvSpPr>
          <p:spPr>
            <a:xfrm>
              <a:off x="5437725" y="1876459"/>
              <a:ext cx="86360" cy="100330"/>
            </a:xfrm>
            <a:custGeom>
              <a:avLst/>
              <a:gdLst/>
              <a:ahLst/>
              <a:cxnLst/>
              <a:rect l="l" t="t" r="r" b="b"/>
              <a:pathLst>
                <a:path w="86360" h="100330">
                  <a:moveTo>
                    <a:pt x="85331" y="100012"/>
                  </a:moveTo>
                  <a:lnTo>
                    <a:pt x="0" y="49339"/>
                  </a:lnTo>
                  <a:lnTo>
                    <a:pt x="86118" y="0"/>
                  </a:lnTo>
                </a:path>
              </a:pathLst>
            </a:custGeom>
            <a:ln w="28574">
              <a:solidFill>
                <a:srgbClr val="000000"/>
              </a:solidFill>
            </a:ln>
          </p:spPr>
          <p:txBody>
            <a:bodyPr wrap="square" lIns="0" tIns="0" rIns="0" bIns="0" rtlCol="0"/>
            <a:lstStyle/>
            <a:p>
              <a:endParaRPr/>
            </a:p>
          </p:txBody>
        </p:sp>
        <p:sp>
          <p:nvSpPr>
            <p:cNvPr id="94" name="object 94"/>
            <p:cNvSpPr/>
            <p:nvPr/>
          </p:nvSpPr>
          <p:spPr>
            <a:xfrm>
              <a:off x="4748021" y="2308097"/>
              <a:ext cx="3411854" cy="965835"/>
            </a:xfrm>
            <a:custGeom>
              <a:avLst/>
              <a:gdLst/>
              <a:ahLst/>
              <a:cxnLst/>
              <a:rect l="l" t="t" r="r" b="b"/>
              <a:pathLst>
                <a:path w="3411854" h="965835">
                  <a:moveTo>
                    <a:pt x="0" y="0"/>
                  </a:moveTo>
                  <a:lnTo>
                    <a:pt x="0" y="726046"/>
                  </a:lnTo>
                  <a:lnTo>
                    <a:pt x="3411702" y="726046"/>
                  </a:lnTo>
                  <a:lnTo>
                    <a:pt x="3411702" y="965314"/>
                  </a:lnTo>
                </a:path>
              </a:pathLst>
            </a:custGeom>
            <a:ln w="28575">
              <a:solidFill>
                <a:srgbClr val="000000"/>
              </a:solidFill>
            </a:ln>
          </p:spPr>
          <p:txBody>
            <a:bodyPr wrap="square" lIns="0" tIns="0" rIns="0" bIns="0" rtlCol="0"/>
            <a:lstStyle/>
            <a:p>
              <a:endParaRPr/>
            </a:p>
          </p:txBody>
        </p:sp>
        <p:sp>
          <p:nvSpPr>
            <p:cNvPr id="95" name="object 95"/>
            <p:cNvSpPr/>
            <p:nvPr/>
          </p:nvSpPr>
          <p:spPr>
            <a:xfrm>
              <a:off x="8109718" y="3187683"/>
              <a:ext cx="100330" cy="85725"/>
            </a:xfrm>
            <a:custGeom>
              <a:avLst/>
              <a:gdLst/>
              <a:ahLst/>
              <a:cxnLst/>
              <a:rect l="l" t="t" r="r" b="b"/>
              <a:pathLst>
                <a:path w="100329" h="85725">
                  <a:moveTo>
                    <a:pt x="0" y="0"/>
                  </a:moveTo>
                  <a:lnTo>
                    <a:pt x="50012" y="85725"/>
                  </a:lnTo>
                  <a:lnTo>
                    <a:pt x="100012" y="0"/>
                  </a:lnTo>
                </a:path>
              </a:pathLst>
            </a:custGeom>
            <a:ln w="28575">
              <a:solidFill>
                <a:srgbClr val="000000"/>
              </a:solidFill>
            </a:ln>
          </p:spPr>
          <p:txBody>
            <a:bodyPr wrap="square" lIns="0" tIns="0" rIns="0" bIns="0" rtlCol="0"/>
            <a:lstStyle/>
            <a:p>
              <a:endParaRPr/>
            </a:p>
          </p:txBody>
        </p:sp>
        <p:pic>
          <p:nvPicPr>
            <p:cNvPr id="96" name="object 96"/>
            <p:cNvPicPr/>
            <p:nvPr/>
          </p:nvPicPr>
          <p:blipFill>
            <a:blip r:embed="rId30" cstate="print"/>
            <a:stretch>
              <a:fillRect/>
            </a:stretch>
          </p:blipFill>
          <p:spPr>
            <a:xfrm>
              <a:off x="4061459" y="1517903"/>
              <a:ext cx="1427987" cy="870203"/>
            </a:xfrm>
            <a:prstGeom prst="rect">
              <a:avLst/>
            </a:prstGeom>
          </p:spPr>
        </p:pic>
        <p:pic>
          <p:nvPicPr>
            <p:cNvPr id="97" name="object 97"/>
            <p:cNvPicPr/>
            <p:nvPr/>
          </p:nvPicPr>
          <p:blipFill>
            <a:blip r:embed="rId31" cstate="print"/>
            <a:stretch>
              <a:fillRect/>
            </a:stretch>
          </p:blipFill>
          <p:spPr>
            <a:xfrm>
              <a:off x="4093463" y="1656587"/>
              <a:ext cx="1362455" cy="653795"/>
            </a:xfrm>
            <a:prstGeom prst="rect">
              <a:avLst/>
            </a:prstGeom>
          </p:spPr>
        </p:pic>
        <p:sp>
          <p:nvSpPr>
            <p:cNvPr id="98" name="object 98"/>
            <p:cNvSpPr/>
            <p:nvPr/>
          </p:nvSpPr>
          <p:spPr>
            <a:xfrm>
              <a:off x="4087367" y="1543808"/>
              <a:ext cx="1321435" cy="763905"/>
            </a:xfrm>
            <a:custGeom>
              <a:avLst/>
              <a:gdLst/>
              <a:ahLst/>
              <a:cxnLst/>
              <a:rect l="l" t="t" r="r" b="b"/>
              <a:pathLst>
                <a:path w="1321435" h="763905">
                  <a:moveTo>
                    <a:pt x="1287335" y="0"/>
                  </a:moveTo>
                  <a:lnTo>
                    <a:pt x="33972" y="0"/>
                  </a:lnTo>
                  <a:lnTo>
                    <a:pt x="20750" y="2670"/>
                  </a:lnTo>
                  <a:lnTo>
                    <a:pt x="9952" y="9952"/>
                  </a:lnTo>
                  <a:lnTo>
                    <a:pt x="2670" y="20750"/>
                  </a:lnTo>
                  <a:lnTo>
                    <a:pt x="0" y="33972"/>
                  </a:lnTo>
                  <a:lnTo>
                    <a:pt x="0" y="729564"/>
                  </a:lnTo>
                  <a:lnTo>
                    <a:pt x="2670" y="742783"/>
                  </a:lnTo>
                  <a:lnTo>
                    <a:pt x="9952" y="753578"/>
                  </a:lnTo>
                  <a:lnTo>
                    <a:pt x="20750" y="760855"/>
                  </a:lnTo>
                  <a:lnTo>
                    <a:pt x="33972" y="763524"/>
                  </a:lnTo>
                  <a:lnTo>
                    <a:pt x="1287335" y="763524"/>
                  </a:lnTo>
                  <a:lnTo>
                    <a:pt x="1300557" y="760855"/>
                  </a:lnTo>
                  <a:lnTo>
                    <a:pt x="1311355" y="753578"/>
                  </a:lnTo>
                  <a:lnTo>
                    <a:pt x="1318637" y="742783"/>
                  </a:lnTo>
                  <a:lnTo>
                    <a:pt x="1321308" y="729564"/>
                  </a:lnTo>
                  <a:lnTo>
                    <a:pt x="1321308" y="33972"/>
                  </a:lnTo>
                  <a:lnTo>
                    <a:pt x="1318637" y="20750"/>
                  </a:lnTo>
                  <a:lnTo>
                    <a:pt x="1311355" y="9952"/>
                  </a:lnTo>
                  <a:lnTo>
                    <a:pt x="1300557" y="2670"/>
                  </a:lnTo>
                  <a:lnTo>
                    <a:pt x="1287335" y="0"/>
                  </a:lnTo>
                  <a:close/>
                </a:path>
              </a:pathLst>
            </a:custGeom>
            <a:solidFill>
              <a:srgbClr val="7E7E7E"/>
            </a:solidFill>
          </p:spPr>
          <p:txBody>
            <a:bodyPr wrap="square" lIns="0" tIns="0" rIns="0" bIns="0" rtlCol="0"/>
            <a:lstStyle/>
            <a:p>
              <a:endParaRPr/>
            </a:p>
          </p:txBody>
        </p:sp>
      </p:grpSp>
      <p:sp>
        <p:nvSpPr>
          <p:cNvPr id="99" name="object 99"/>
          <p:cNvSpPr txBox="1"/>
          <p:nvPr/>
        </p:nvSpPr>
        <p:spPr>
          <a:xfrm>
            <a:off x="4198505" y="1705419"/>
            <a:ext cx="1097915" cy="419734"/>
          </a:xfrm>
          <a:prstGeom prst="rect">
            <a:avLst/>
          </a:prstGeom>
        </p:spPr>
        <p:txBody>
          <a:bodyPr vert="horz" wrap="square" lIns="0" tIns="12700" rIns="0" bIns="0" rtlCol="0">
            <a:spAutoFit/>
          </a:bodyPr>
          <a:lstStyle/>
          <a:p>
            <a:pPr algn="ctr">
              <a:lnSpc>
                <a:spcPts val="1430"/>
              </a:lnSpc>
              <a:spcBef>
                <a:spcPts val="100"/>
              </a:spcBef>
            </a:pPr>
            <a:r>
              <a:rPr sz="1200" b="1" dirty="0">
                <a:solidFill>
                  <a:srgbClr val="FFFFFF"/>
                </a:solidFill>
                <a:latin typeface="Calibri"/>
                <a:cs typeface="Calibri"/>
              </a:rPr>
              <a:t>Identity</a:t>
            </a:r>
            <a:r>
              <a:rPr sz="1200" b="1" spc="-55" dirty="0">
                <a:solidFill>
                  <a:srgbClr val="FFFFFF"/>
                </a:solidFill>
                <a:latin typeface="Calibri"/>
                <a:cs typeface="Calibri"/>
              </a:rPr>
              <a:t> </a:t>
            </a:r>
            <a:r>
              <a:rPr sz="1200" b="1" spc="-10" dirty="0">
                <a:solidFill>
                  <a:srgbClr val="FFFFFF"/>
                </a:solidFill>
                <a:latin typeface="Calibri"/>
                <a:cs typeface="Calibri"/>
              </a:rPr>
              <a:t>Resolver</a:t>
            </a:r>
            <a:endParaRPr sz="1200">
              <a:latin typeface="Calibri"/>
              <a:cs typeface="Calibri"/>
            </a:endParaRPr>
          </a:p>
          <a:p>
            <a:pPr algn="ctr">
              <a:lnSpc>
                <a:spcPts val="1670"/>
              </a:lnSpc>
            </a:pPr>
            <a:r>
              <a:rPr sz="1400" b="1" spc="-10" dirty="0">
                <a:solidFill>
                  <a:srgbClr val="FFFFFF"/>
                </a:solidFill>
                <a:latin typeface="Calibri"/>
                <a:cs typeface="Calibri"/>
              </a:rPr>
              <a:t>(IDR)</a:t>
            </a:r>
            <a:endParaRPr sz="1400">
              <a:latin typeface="Calibri"/>
              <a:cs typeface="Calibri"/>
            </a:endParaRPr>
          </a:p>
        </p:txBody>
      </p:sp>
      <p:grpSp>
        <p:nvGrpSpPr>
          <p:cNvPr id="100" name="object 100"/>
          <p:cNvGrpSpPr/>
          <p:nvPr/>
        </p:nvGrpSpPr>
        <p:grpSpPr>
          <a:xfrm>
            <a:off x="3596830" y="1417510"/>
            <a:ext cx="5806440" cy="4839970"/>
            <a:chOff x="3596830" y="1417510"/>
            <a:chExt cx="5806440" cy="4839970"/>
          </a:xfrm>
        </p:grpSpPr>
        <p:pic>
          <p:nvPicPr>
            <p:cNvPr id="101" name="object 101"/>
            <p:cNvPicPr/>
            <p:nvPr/>
          </p:nvPicPr>
          <p:blipFill>
            <a:blip r:embed="rId32" cstate="print"/>
            <a:stretch>
              <a:fillRect/>
            </a:stretch>
          </p:blipFill>
          <p:spPr>
            <a:xfrm>
              <a:off x="5219700" y="2077211"/>
              <a:ext cx="509015" cy="428243"/>
            </a:xfrm>
            <a:prstGeom prst="rect">
              <a:avLst/>
            </a:prstGeom>
          </p:spPr>
        </p:pic>
        <p:sp>
          <p:nvSpPr>
            <p:cNvPr id="102" name="object 102"/>
            <p:cNvSpPr/>
            <p:nvPr/>
          </p:nvSpPr>
          <p:spPr>
            <a:xfrm>
              <a:off x="6835240" y="1431797"/>
              <a:ext cx="1375410" cy="476884"/>
            </a:xfrm>
            <a:custGeom>
              <a:avLst/>
              <a:gdLst/>
              <a:ahLst/>
              <a:cxnLst/>
              <a:rect l="l" t="t" r="r" b="b"/>
              <a:pathLst>
                <a:path w="1375409" h="476885">
                  <a:moveTo>
                    <a:pt x="1375282" y="0"/>
                  </a:moveTo>
                  <a:lnTo>
                    <a:pt x="1086345" y="0"/>
                  </a:lnTo>
                  <a:lnTo>
                    <a:pt x="1086345" y="476529"/>
                  </a:lnTo>
                  <a:lnTo>
                    <a:pt x="0" y="476529"/>
                  </a:lnTo>
                </a:path>
              </a:pathLst>
            </a:custGeom>
            <a:ln w="28575">
              <a:solidFill>
                <a:srgbClr val="000000"/>
              </a:solidFill>
            </a:ln>
          </p:spPr>
          <p:txBody>
            <a:bodyPr wrap="square" lIns="0" tIns="0" rIns="0" bIns="0" rtlCol="0"/>
            <a:lstStyle/>
            <a:p>
              <a:endParaRPr/>
            </a:p>
          </p:txBody>
        </p:sp>
        <p:sp>
          <p:nvSpPr>
            <p:cNvPr id="103" name="object 103"/>
            <p:cNvSpPr/>
            <p:nvPr/>
          </p:nvSpPr>
          <p:spPr>
            <a:xfrm>
              <a:off x="6835232" y="1858310"/>
              <a:ext cx="85725" cy="100330"/>
            </a:xfrm>
            <a:custGeom>
              <a:avLst/>
              <a:gdLst/>
              <a:ahLst/>
              <a:cxnLst/>
              <a:rect l="l" t="t" r="r" b="b"/>
              <a:pathLst>
                <a:path w="85725" h="100330">
                  <a:moveTo>
                    <a:pt x="85725" y="0"/>
                  </a:moveTo>
                  <a:lnTo>
                    <a:pt x="0" y="50012"/>
                  </a:lnTo>
                  <a:lnTo>
                    <a:pt x="85725" y="100012"/>
                  </a:lnTo>
                </a:path>
              </a:pathLst>
            </a:custGeom>
            <a:ln w="28575">
              <a:solidFill>
                <a:srgbClr val="000000"/>
              </a:solidFill>
            </a:ln>
          </p:spPr>
          <p:txBody>
            <a:bodyPr wrap="square" lIns="0" tIns="0" rIns="0" bIns="0" rtlCol="0"/>
            <a:lstStyle/>
            <a:p>
              <a:endParaRPr/>
            </a:p>
          </p:txBody>
        </p:sp>
        <p:sp>
          <p:nvSpPr>
            <p:cNvPr id="104" name="object 104"/>
            <p:cNvSpPr/>
            <p:nvPr/>
          </p:nvSpPr>
          <p:spPr>
            <a:xfrm>
              <a:off x="4748021" y="2308099"/>
              <a:ext cx="1689100" cy="962025"/>
            </a:xfrm>
            <a:custGeom>
              <a:avLst/>
              <a:gdLst/>
              <a:ahLst/>
              <a:cxnLst/>
              <a:rect l="l" t="t" r="r" b="b"/>
              <a:pathLst>
                <a:path w="1689100" h="962025">
                  <a:moveTo>
                    <a:pt x="0" y="0"/>
                  </a:moveTo>
                  <a:lnTo>
                    <a:pt x="0" y="724179"/>
                  </a:lnTo>
                  <a:lnTo>
                    <a:pt x="1688731" y="724179"/>
                  </a:lnTo>
                  <a:lnTo>
                    <a:pt x="1688731" y="961580"/>
                  </a:lnTo>
                </a:path>
              </a:pathLst>
            </a:custGeom>
            <a:ln w="28574">
              <a:solidFill>
                <a:srgbClr val="000000"/>
              </a:solidFill>
            </a:ln>
          </p:spPr>
          <p:txBody>
            <a:bodyPr wrap="square" lIns="0" tIns="0" rIns="0" bIns="0" rtlCol="0"/>
            <a:lstStyle/>
            <a:p>
              <a:endParaRPr/>
            </a:p>
          </p:txBody>
        </p:sp>
        <p:sp>
          <p:nvSpPr>
            <p:cNvPr id="105" name="object 105"/>
            <p:cNvSpPr/>
            <p:nvPr/>
          </p:nvSpPr>
          <p:spPr>
            <a:xfrm>
              <a:off x="6386738" y="3183961"/>
              <a:ext cx="100330" cy="85725"/>
            </a:xfrm>
            <a:custGeom>
              <a:avLst/>
              <a:gdLst/>
              <a:ahLst/>
              <a:cxnLst/>
              <a:rect l="l" t="t" r="r" b="b"/>
              <a:pathLst>
                <a:path w="100329" h="85725">
                  <a:moveTo>
                    <a:pt x="0" y="0"/>
                  </a:moveTo>
                  <a:lnTo>
                    <a:pt x="50012" y="85725"/>
                  </a:lnTo>
                  <a:lnTo>
                    <a:pt x="100012" y="0"/>
                  </a:lnTo>
                </a:path>
              </a:pathLst>
            </a:custGeom>
            <a:ln w="28575">
              <a:solidFill>
                <a:srgbClr val="000000"/>
              </a:solidFill>
            </a:ln>
          </p:spPr>
          <p:txBody>
            <a:bodyPr wrap="square" lIns="0" tIns="0" rIns="0" bIns="0" rtlCol="0"/>
            <a:lstStyle/>
            <a:p>
              <a:endParaRPr/>
            </a:p>
          </p:txBody>
        </p:sp>
        <p:sp>
          <p:nvSpPr>
            <p:cNvPr id="106" name="object 106"/>
            <p:cNvSpPr/>
            <p:nvPr/>
          </p:nvSpPr>
          <p:spPr>
            <a:xfrm>
              <a:off x="4746492" y="2308096"/>
              <a:ext cx="3175" cy="974725"/>
            </a:xfrm>
            <a:custGeom>
              <a:avLst/>
              <a:gdLst/>
              <a:ahLst/>
              <a:cxnLst/>
              <a:rect l="l" t="t" r="r" b="b"/>
              <a:pathLst>
                <a:path w="3175" h="974725">
                  <a:moveTo>
                    <a:pt x="2666" y="0"/>
                  </a:moveTo>
                  <a:lnTo>
                    <a:pt x="2666" y="501294"/>
                  </a:lnTo>
                  <a:lnTo>
                    <a:pt x="0" y="501294"/>
                  </a:lnTo>
                  <a:lnTo>
                    <a:pt x="0" y="974293"/>
                  </a:lnTo>
                </a:path>
              </a:pathLst>
            </a:custGeom>
            <a:ln w="28575">
              <a:solidFill>
                <a:srgbClr val="000000"/>
              </a:solidFill>
            </a:ln>
          </p:spPr>
          <p:txBody>
            <a:bodyPr wrap="square" lIns="0" tIns="0" rIns="0" bIns="0" rtlCol="0"/>
            <a:lstStyle/>
            <a:p>
              <a:endParaRPr/>
            </a:p>
          </p:txBody>
        </p:sp>
        <p:sp>
          <p:nvSpPr>
            <p:cNvPr id="107" name="object 107"/>
            <p:cNvSpPr/>
            <p:nvPr/>
          </p:nvSpPr>
          <p:spPr>
            <a:xfrm>
              <a:off x="4696496" y="3196671"/>
              <a:ext cx="100330" cy="85725"/>
            </a:xfrm>
            <a:custGeom>
              <a:avLst/>
              <a:gdLst/>
              <a:ahLst/>
              <a:cxnLst/>
              <a:rect l="l" t="t" r="r" b="b"/>
              <a:pathLst>
                <a:path w="100329" h="85725">
                  <a:moveTo>
                    <a:pt x="100012" y="0"/>
                  </a:moveTo>
                  <a:lnTo>
                    <a:pt x="49999" y="85725"/>
                  </a:lnTo>
                  <a:lnTo>
                    <a:pt x="0" y="0"/>
                  </a:lnTo>
                </a:path>
              </a:pathLst>
            </a:custGeom>
            <a:ln w="28575">
              <a:solidFill>
                <a:srgbClr val="000000"/>
              </a:solidFill>
            </a:ln>
          </p:spPr>
          <p:txBody>
            <a:bodyPr wrap="square" lIns="0" tIns="0" rIns="0" bIns="0" rtlCol="0"/>
            <a:lstStyle/>
            <a:p>
              <a:endParaRPr/>
            </a:p>
          </p:txBody>
        </p:sp>
        <p:sp>
          <p:nvSpPr>
            <p:cNvPr id="108" name="object 108"/>
            <p:cNvSpPr/>
            <p:nvPr/>
          </p:nvSpPr>
          <p:spPr>
            <a:xfrm>
              <a:off x="3611117" y="4652014"/>
              <a:ext cx="5777865" cy="1591310"/>
            </a:xfrm>
            <a:custGeom>
              <a:avLst/>
              <a:gdLst/>
              <a:ahLst/>
              <a:cxnLst/>
              <a:rect l="l" t="t" r="r" b="b"/>
              <a:pathLst>
                <a:path w="5777865" h="1591310">
                  <a:moveTo>
                    <a:pt x="5625033" y="0"/>
                  </a:moveTo>
                  <a:lnTo>
                    <a:pt x="152450" y="0"/>
                  </a:lnTo>
                  <a:lnTo>
                    <a:pt x="104267" y="7771"/>
                  </a:lnTo>
                  <a:lnTo>
                    <a:pt x="62418" y="29412"/>
                  </a:lnTo>
                  <a:lnTo>
                    <a:pt x="29416" y="62413"/>
                  </a:lnTo>
                  <a:lnTo>
                    <a:pt x="7772" y="104262"/>
                  </a:lnTo>
                  <a:lnTo>
                    <a:pt x="0" y="152450"/>
                  </a:lnTo>
                  <a:lnTo>
                    <a:pt x="0" y="1438592"/>
                  </a:lnTo>
                  <a:lnTo>
                    <a:pt x="7772" y="1486781"/>
                  </a:lnTo>
                  <a:lnTo>
                    <a:pt x="29416" y="1528634"/>
                  </a:lnTo>
                  <a:lnTo>
                    <a:pt x="62418" y="1561638"/>
                  </a:lnTo>
                  <a:lnTo>
                    <a:pt x="104267" y="1583283"/>
                  </a:lnTo>
                  <a:lnTo>
                    <a:pt x="152450" y="1591056"/>
                  </a:lnTo>
                  <a:lnTo>
                    <a:pt x="5625033" y="1591056"/>
                  </a:lnTo>
                  <a:lnTo>
                    <a:pt x="5673221" y="1583283"/>
                  </a:lnTo>
                  <a:lnTo>
                    <a:pt x="5715070" y="1561638"/>
                  </a:lnTo>
                  <a:lnTo>
                    <a:pt x="5748071" y="1528634"/>
                  </a:lnTo>
                  <a:lnTo>
                    <a:pt x="5769712" y="1486781"/>
                  </a:lnTo>
                  <a:lnTo>
                    <a:pt x="5777484" y="1438592"/>
                  </a:lnTo>
                  <a:lnTo>
                    <a:pt x="5777484" y="152450"/>
                  </a:lnTo>
                  <a:lnTo>
                    <a:pt x="5769712" y="104262"/>
                  </a:lnTo>
                  <a:lnTo>
                    <a:pt x="5748071" y="62413"/>
                  </a:lnTo>
                  <a:lnTo>
                    <a:pt x="5715070" y="29412"/>
                  </a:lnTo>
                  <a:lnTo>
                    <a:pt x="5673221" y="7771"/>
                  </a:lnTo>
                  <a:lnTo>
                    <a:pt x="5625033" y="0"/>
                  </a:lnTo>
                  <a:close/>
                </a:path>
              </a:pathLst>
            </a:custGeom>
            <a:solidFill>
              <a:srgbClr val="F1F1F1"/>
            </a:solidFill>
          </p:spPr>
          <p:txBody>
            <a:bodyPr wrap="square" lIns="0" tIns="0" rIns="0" bIns="0" rtlCol="0"/>
            <a:lstStyle/>
            <a:p>
              <a:endParaRPr/>
            </a:p>
          </p:txBody>
        </p:sp>
        <p:sp>
          <p:nvSpPr>
            <p:cNvPr id="109" name="object 109"/>
            <p:cNvSpPr/>
            <p:nvPr/>
          </p:nvSpPr>
          <p:spPr>
            <a:xfrm>
              <a:off x="3611117" y="4652014"/>
              <a:ext cx="5777865" cy="1591310"/>
            </a:xfrm>
            <a:custGeom>
              <a:avLst/>
              <a:gdLst/>
              <a:ahLst/>
              <a:cxnLst/>
              <a:rect l="l" t="t" r="r" b="b"/>
              <a:pathLst>
                <a:path w="5777865" h="1591310">
                  <a:moveTo>
                    <a:pt x="0" y="152450"/>
                  </a:moveTo>
                  <a:lnTo>
                    <a:pt x="7772" y="104262"/>
                  </a:lnTo>
                  <a:lnTo>
                    <a:pt x="29416" y="62413"/>
                  </a:lnTo>
                  <a:lnTo>
                    <a:pt x="62418" y="29412"/>
                  </a:lnTo>
                  <a:lnTo>
                    <a:pt x="104267" y="7771"/>
                  </a:lnTo>
                  <a:lnTo>
                    <a:pt x="152450" y="0"/>
                  </a:lnTo>
                  <a:lnTo>
                    <a:pt x="5625033" y="0"/>
                  </a:lnTo>
                  <a:lnTo>
                    <a:pt x="5673221" y="7771"/>
                  </a:lnTo>
                  <a:lnTo>
                    <a:pt x="5715070" y="29412"/>
                  </a:lnTo>
                  <a:lnTo>
                    <a:pt x="5748071" y="62413"/>
                  </a:lnTo>
                  <a:lnTo>
                    <a:pt x="5769712" y="104262"/>
                  </a:lnTo>
                  <a:lnTo>
                    <a:pt x="5777484" y="152450"/>
                  </a:lnTo>
                  <a:lnTo>
                    <a:pt x="5777484" y="1438592"/>
                  </a:lnTo>
                  <a:lnTo>
                    <a:pt x="5769712" y="1486781"/>
                  </a:lnTo>
                  <a:lnTo>
                    <a:pt x="5748071" y="1528634"/>
                  </a:lnTo>
                  <a:lnTo>
                    <a:pt x="5715070" y="1561638"/>
                  </a:lnTo>
                  <a:lnTo>
                    <a:pt x="5673221" y="1583283"/>
                  </a:lnTo>
                  <a:lnTo>
                    <a:pt x="5625033" y="1591056"/>
                  </a:lnTo>
                  <a:lnTo>
                    <a:pt x="152450" y="1591056"/>
                  </a:lnTo>
                  <a:lnTo>
                    <a:pt x="104267" y="1583283"/>
                  </a:lnTo>
                  <a:lnTo>
                    <a:pt x="62418" y="1561638"/>
                  </a:lnTo>
                  <a:lnTo>
                    <a:pt x="29416" y="1528634"/>
                  </a:lnTo>
                  <a:lnTo>
                    <a:pt x="7772" y="1486781"/>
                  </a:lnTo>
                  <a:lnTo>
                    <a:pt x="0" y="1438592"/>
                  </a:lnTo>
                  <a:lnTo>
                    <a:pt x="0" y="152450"/>
                  </a:lnTo>
                  <a:close/>
                </a:path>
              </a:pathLst>
            </a:custGeom>
            <a:ln w="28575">
              <a:solidFill>
                <a:srgbClr val="000000"/>
              </a:solidFill>
              <a:prstDash val="sysDash"/>
            </a:ln>
          </p:spPr>
          <p:txBody>
            <a:bodyPr wrap="square" lIns="0" tIns="0" rIns="0" bIns="0" rtlCol="0"/>
            <a:lstStyle/>
            <a:p>
              <a:endParaRPr/>
            </a:p>
          </p:txBody>
        </p:sp>
      </p:grpSp>
      <p:sp>
        <p:nvSpPr>
          <p:cNvPr id="110" name="object 110"/>
          <p:cNvSpPr txBox="1"/>
          <p:nvPr/>
        </p:nvSpPr>
        <p:spPr>
          <a:xfrm>
            <a:off x="5551092" y="1508443"/>
            <a:ext cx="464820" cy="391160"/>
          </a:xfrm>
          <a:prstGeom prst="rect">
            <a:avLst/>
          </a:prstGeom>
        </p:spPr>
        <p:txBody>
          <a:bodyPr vert="horz" wrap="square" lIns="0" tIns="12700" rIns="0" bIns="0" rtlCol="0">
            <a:spAutoFit/>
          </a:bodyPr>
          <a:lstStyle/>
          <a:p>
            <a:pPr marL="12700" marR="5080">
              <a:lnSpc>
                <a:spcPct val="100000"/>
              </a:lnSpc>
              <a:spcBef>
                <a:spcPts val="100"/>
              </a:spcBef>
            </a:pPr>
            <a:r>
              <a:rPr sz="1200" dirty="0">
                <a:latin typeface="Calibri"/>
                <a:cs typeface="Calibri"/>
              </a:rPr>
              <a:t>Get</a:t>
            </a:r>
            <a:r>
              <a:rPr sz="1200" spc="-20" dirty="0">
                <a:latin typeface="Calibri"/>
                <a:cs typeface="Calibri"/>
              </a:rPr>
              <a:t> list </a:t>
            </a:r>
            <a:r>
              <a:rPr sz="1200" dirty="0">
                <a:latin typeface="Calibri"/>
                <a:cs typeface="Calibri"/>
              </a:rPr>
              <a:t>of</a:t>
            </a:r>
            <a:r>
              <a:rPr sz="1200" spc="-10" dirty="0">
                <a:latin typeface="Calibri"/>
                <a:cs typeface="Calibri"/>
              </a:rPr>
              <a:t> links</a:t>
            </a:r>
            <a:endParaRPr sz="1200">
              <a:latin typeface="Calibri"/>
              <a:cs typeface="Calibri"/>
            </a:endParaRPr>
          </a:p>
        </p:txBody>
      </p:sp>
      <p:sp>
        <p:nvSpPr>
          <p:cNvPr id="111" name="object 111"/>
          <p:cNvSpPr txBox="1"/>
          <p:nvPr/>
        </p:nvSpPr>
        <p:spPr>
          <a:xfrm>
            <a:off x="8411899" y="1504047"/>
            <a:ext cx="715645" cy="680720"/>
          </a:xfrm>
          <a:prstGeom prst="rect">
            <a:avLst/>
          </a:prstGeom>
        </p:spPr>
        <p:txBody>
          <a:bodyPr vert="horz" wrap="square" lIns="0" tIns="95885" rIns="0" bIns="0" rtlCol="0">
            <a:spAutoFit/>
          </a:bodyPr>
          <a:lstStyle/>
          <a:p>
            <a:pPr marL="12700">
              <a:lnSpc>
                <a:spcPct val="100000"/>
              </a:lnSpc>
              <a:spcBef>
                <a:spcPts val="755"/>
              </a:spcBef>
            </a:pPr>
            <a:r>
              <a:rPr sz="1600" b="1" spc="-10" dirty="0">
                <a:latin typeface="Calibri"/>
                <a:cs typeface="Calibri"/>
              </a:rPr>
              <a:t>Humans</a:t>
            </a:r>
            <a:endParaRPr sz="1600">
              <a:latin typeface="Calibri"/>
              <a:cs typeface="Calibri"/>
            </a:endParaRPr>
          </a:p>
          <a:p>
            <a:pPr marL="432434">
              <a:lnSpc>
                <a:spcPct val="100000"/>
              </a:lnSpc>
              <a:spcBef>
                <a:spcPts val="660"/>
              </a:spcBef>
            </a:pPr>
            <a:r>
              <a:rPr sz="1600" i="1" spc="-25" dirty="0">
                <a:latin typeface="Calibri"/>
                <a:cs typeface="Calibri"/>
              </a:rPr>
              <a:t>Or</a:t>
            </a:r>
            <a:endParaRPr sz="1600">
              <a:latin typeface="Calibri"/>
              <a:cs typeface="Calibri"/>
            </a:endParaRPr>
          </a:p>
        </p:txBody>
      </p:sp>
      <p:sp>
        <p:nvSpPr>
          <p:cNvPr id="112" name="object 112"/>
          <p:cNvSpPr txBox="1"/>
          <p:nvPr/>
        </p:nvSpPr>
        <p:spPr>
          <a:xfrm>
            <a:off x="3678396" y="4704007"/>
            <a:ext cx="1996439" cy="299720"/>
          </a:xfrm>
          <a:prstGeom prst="rect">
            <a:avLst/>
          </a:prstGeom>
        </p:spPr>
        <p:txBody>
          <a:bodyPr vert="horz" wrap="square" lIns="0" tIns="12700" rIns="0" bIns="0" rtlCol="0">
            <a:spAutoFit/>
          </a:bodyPr>
          <a:lstStyle/>
          <a:p>
            <a:pPr marL="12700">
              <a:lnSpc>
                <a:spcPct val="100000"/>
              </a:lnSpc>
              <a:spcBef>
                <a:spcPts val="100"/>
              </a:spcBef>
            </a:pPr>
            <a:r>
              <a:rPr sz="1800" b="1" spc="-20" dirty="0">
                <a:latin typeface="Calibri"/>
                <a:cs typeface="Calibri"/>
              </a:rPr>
              <a:t>UNDERSTAND</a:t>
            </a:r>
            <a:r>
              <a:rPr sz="1800" b="1" spc="-50" dirty="0">
                <a:latin typeface="Calibri"/>
                <a:cs typeface="Calibri"/>
              </a:rPr>
              <a:t> </a:t>
            </a:r>
            <a:r>
              <a:rPr sz="1400" dirty="0">
                <a:latin typeface="Calibri"/>
                <a:cs typeface="Calibri"/>
              </a:rPr>
              <a:t>the</a:t>
            </a:r>
            <a:r>
              <a:rPr sz="1400" spc="-25" dirty="0">
                <a:latin typeface="Calibri"/>
                <a:cs typeface="Calibri"/>
              </a:rPr>
              <a:t> </a:t>
            </a:r>
            <a:r>
              <a:rPr sz="1400" spc="-20" dirty="0">
                <a:latin typeface="Calibri"/>
                <a:cs typeface="Calibri"/>
              </a:rPr>
              <a:t>data</a:t>
            </a:r>
            <a:endParaRPr sz="1400">
              <a:latin typeface="Calibri"/>
              <a:cs typeface="Calibri"/>
            </a:endParaRPr>
          </a:p>
        </p:txBody>
      </p:sp>
      <p:grpSp>
        <p:nvGrpSpPr>
          <p:cNvPr id="113" name="object 113"/>
          <p:cNvGrpSpPr/>
          <p:nvPr/>
        </p:nvGrpSpPr>
        <p:grpSpPr>
          <a:xfrm>
            <a:off x="7822691" y="4971288"/>
            <a:ext cx="1426845" cy="975360"/>
            <a:chOff x="7822691" y="4971288"/>
            <a:chExt cx="1426845" cy="975360"/>
          </a:xfrm>
        </p:grpSpPr>
        <p:pic>
          <p:nvPicPr>
            <p:cNvPr id="114" name="object 114"/>
            <p:cNvPicPr/>
            <p:nvPr/>
          </p:nvPicPr>
          <p:blipFill>
            <a:blip r:embed="rId33" cstate="print"/>
            <a:stretch>
              <a:fillRect/>
            </a:stretch>
          </p:blipFill>
          <p:spPr>
            <a:xfrm>
              <a:off x="7822691" y="4998719"/>
              <a:ext cx="1426463" cy="871727"/>
            </a:xfrm>
            <a:prstGeom prst="rect">
              <a:avLst/>
            </a:prstGeom>
          </p:spPr>
        </p:pic>
        <p:pic>
          <p:nvPicPr>
            <p:cNvPr id="115" name="object 115"/>
            <p:cNvPicPr/>
            <p:nvPr/>
          </p:nvPicPr>
          <p:blipFill>
            <a:blip r:embed="rId34" cstate="print"/>
            <a:stretch>
              <a:fillRect/>
            </a:stretch>
          </p:blipFill>
          <p:spPr>
            <a:xfrm>
              <a:off x="7962900" y="4971288"/>
              <a:ext cx="1178051" cy="975359"/>
            </a:xfrm>
            <a:prstGeom prst="rect">
              <a:avLst/>
            </a:prstGeom>
          </p:spPr>
        </p:pic>
        <p:sp>
          <p:nvSpPr>
            <p:cNvPr id="116" name="object 116"/>
            <p:cNvSpPr/>
            <p:nvPr/>
          </p:nvSpPr>
          <p:spPr>
            <a:xfrm>
              <a:off x="7848600" y="5024627"/>
              <a:ext cx="1320165" cy="765175"/>
            </a:xfrm>
            <a:custGeom>
              <a:avLst/>
              <a:gdLst/>
              <a:ahLst/>
              <a:cxnLst/>
              <a:rect l="l" t="t" r="r" b="b"/>
              <a:pathLst>
                <a:path w="1320165" h="765175">
                  <a:moveTo>
                    <a:pt x="1285748" y="0"/>
                  </a:moveTo>
                  <a:lnTo>
                    <a:pt x="34036" y="0"/>
                  </a:lnTo>
                  <a:lnTo>
                    <a:pt x="20788" y="2674"/>
                  </a:lnTo>
                  <a:lnTo>
                    <a:pt x="9969" y="9969"/>
                  </a:lnTo>
                  <a:lnTo>
                    <a:pt x="2674" y="20788"/>
                  </a:lnTo>
                  <a:lnTo>
                    <a:pt x="0" y="34036"/>
                  </a:lnTo>
                  <a:lnTo>
                    <a:pt x="0" y="731012"/>
                  </a:lnTo>
                  <a:lnTo>
                    <a:pt x="2674" y="744259"/>
                  </a:lnTo>
                  <a:lnTo>
                    <a:pt x="9969" y="755078"/>
                  </a:lnTo>
                  <a:lnTo>
                    <a:pt x="20788" y="762373"/>
                  </a:lnTo>
                  <a:lnTo>
                    <a:pt x="34036" y="765048"/>
                  </a:lnTo>
                  <a:lnTo>
                    <a:pt x="1285748" y="765048"/>
                  </a:lnTo>
                  <a:lnTo>
                    <a:pt x="1298995" y="762373"/>
                  </a:lnTo>
                  <a:lnTo>
                    <a:pt x="1309814" y="755078"/>
                  </a:lnTo>
                  <a:lnTo>
                    <a:pt x="1317109" y="744259"/>
                  </a:lnTo>
                  <a:lnTo>
                    <a:pt x="1319784" y="731012"/>
                  </a:lnTo>
                  <a:lnTo>
                    <a:pt x="1319784" y="34036"/>
                  </a:lnTo>
                  <a:lnTo>
                    <a:pt x="1317109" y="20788"/>
                  </a:lnTo>
                  <a:lnTo>
                    <a:pt x="1309814" y="9969"/>
                  </a:lnTo>
                  <a:lnTo>
                    <a:pt x="1298995" y="2674"/>
                  </a:lnTo>
                  <a:lnTo>
                    <a:pt x="1285748" y="0"/>
                  </a:lnTo>
                  <a:close/>
                </a:path>
              </a:pathLst>
            </a:custGeom>
            <a:solidFill>
              <a:srgbClr val="7E7E7E"/>
            </a:solidFill>
          </p:spPr>
          <p:txBody>
            <a:bodyPr wrap="square" lIns="0" tIns="0" rIns="0" bIns="0" rtlCol="0"/>
            <a:lstStyle/>
            <a:p>
              <a:endParaRPr/>
            </a:p>
          </p:txBody>
        </p:sp>
      </p:grpSp>
      <p:sp>
        <p:nvSpPr>
          <p:cNvPr id="117" name="object 117"/>
          <p:cNvSpPr txBox="1"/>
          <p:nvPr/>
        </p:nvSpPr>
        <p:spPr>
          <a:xfrm>
            <a:off x="8067744" y="5019599"/>
            <a:ext cx="883285" cy="756920"/>
          </a:xfrm>
          <a:prstGeom prst="rect">
            <a:avLst/>
          </a:prstGeom>
        </p:spPr>
        <p:txBody>
          <a:bodyPr vert="horz" wrap="square" lIns="0" tIns="12700" rIns="0" bIns="0" rtlCol="0">
            <a:spAutoFit/>
          </a:bodyPr>
          <a:lstStyle/>
          <a:p>
            <a:pPr marL="12700" marR="5080" algn="ctr">
              <a:lnSpc>
                <a:spcPct val="100000"/>
              </a:lnSpc>
              <a:spcBef>
                <a:spcPts val="100"/>
              </a:spcBef>
            </a:pPr>
            <a:r>
              <a:rPr sz="1200" b="1" spc="-10" dirty="0">
                <a:solidFill>
                  <a:srgbClr val="FFFFFF"/>
                </a:solidFill>
                <a:latin typeface="Calibri"/>
                <a:cs typeface="Calibri"/>
              </a:rPr>
              <a:t>Sustainability Vocabulary Catalogue (SVC)</a:t>
            </a:r>
            <a:endParaRPr sz="1200">
              <a:latin typeface="Calibri"/>
              <a:cs typeface="Calibri"/>
            </a:endParaRPr>
          </a:p>
        </p:txBody>
      </p:sp>
      <p:grpSp>
        <p:nvGrpSpPr>
          <p:cNvPr id="118" name="object 118"/>
          <p:cNvGrpSpPr/>
          <p:nvPr/>
        </p:nvGrpSpPr>
        <p:grpSpPr>
          <a:xfrm>
            <a:off x="5984494" y="4995417"/>
            <a:ext cx="3327400" cy="971550"/>
            <a:chOff x="5984494" y="4995417"/>
            <a:chExt cx="3327400" cy="971550"/>
          </a:xfrm>
        </p:grpSpPr>
        <p:pic>
          <p:nvPicPr>
            <p:cNvPr id="119" name="object 119"/>
            <p:cNvPicPr/>
            <p:nvPr/>
          </p:nvPicPr>
          <p:blipFill>
            <a:blip r:embed="rId35" cstate="print"/>
            <a:stretch>
              <a:fillRect/>
            </a:stretch>
          </p:blipFill>
          <p:spPr>
            <a:xfrm>
              <a:off x="8884921" y="5553455"/>
              <a:ext cx="426719" cy="413003"/>
            </a:xfrm>
            <a:prstGeom prst="rect">
              <a:avLst/>
            </a:prstGeom>
          </p:spPr>
        </p:pic>
        <p:sp>
          <p:nvSpPr>
            <p:cNvPr id="120" name="object 120"/>
            <p:cNvSpPr/>
            <p:nvPr/>
          </p:nvSpPr>
          <p:spPr>
            <a:xfrm>
              <a:off x="5990844" y="5001767"/>
              <a:ext cx="1000125" cy="222885"/>
            </a:xfrm>
            <a:custGeom>
              <a:avLst/>
              <a:gdLst/>
              <a:ahLst/>
              <a:cxnLst/>
              <a:rect l="l" t="t" r="r" b="b"/>
              <a:pathLst>
                <a:path w="1000125" h="222885">
                  <a:moveTo>
                    <a:pt x="499872" y="0"/>
                  </a:moveTo>
                  <a:lnTo>
                    <a:pt x="426004" y="1206"/>
                  </a:lnTo>
                  <a:lnTo>
                    <a:pt x="355502" y="4710"/>
                  </a:lnTo>
                  <a:lnTo>
                    <a:pt x="289138" y="10340"/>
                  </a:lnTo>
                  <a:lnTo>
                    <a:pt x="227686" y="17923"/>
                  </a:lnTo>
                  <a:lnTo>
                    <a:pt x="171918" y="27288"/>
                  </a:lnTo>
                  <a:lnTo>
                    <a:pt x="122609" y="38262"/>
                  </a:lnTo>
                  <a:lnTo>
                    <a:pt x="80532" y="50674"/>
                  </a:lnTo>
                  <a:lnTo>
                    <a:pt x="21164" y="79121"/>
                  </a:lnTo>
                  <a:lnTo>
                    <a:pt x="0" y="111251"/>
                  </a:lnTo>
                  <a:lnTo>
                    <a:pt x="5419" y="127691"/>
                  </a:lnTo>
                  <a:lnTo>
                    <a:pt x="46459" y="158152"/>
                  </a:lnTo>
                  <a:lnTo>
                    <a:pt x="122609" y="184241"/>
                  </a:lnTo>
                  <a:lnTo>
                    <a:pt x="171918" y="195215"/>
                  </a:lnTo>
                  <a:lnTo>
                    <a:pt x="227686" y="204580"/>
                  </a:lnTo>
                  <a:lnTo>
                    <a:pt x="289138" y="212163"/>
                  </a:lnTo>
                  <a:lnTo>
                    <a:pt x="355502" y="217793"/>
                  </a:lnTo>
                  <a:lnTo>
                    <a:pt x="426004" y="221297"/>
                  </a:lnTo>
                  <a:lnTo>
                    <a:pt x="499872" y="222503"/>
                  </a:lnTo>
                  <a:lnTo>
                    <a:pt x="573739" y="221297"/>
                  </a:lnTo>
                  <a:lnTo>
                    <a:pt x="644241" y="217793"/>
                  </a:lnTo>
                  <a:lnTo>
                    <a:pt x="710605" y="212163"/>
                  </a:lnTo>
                  <a:lnTo>
                    <a:pt x="772057" y="204580"/>
                  </a:lnTo>
                  <a:lnTo>
                    <a:pt x="827825" y="195215"/>
                  </a:lnTo>
                  <a:lnTo>
                    <a:pt x="877134" y="184241"/>
                  </a:lnTo>
                  <a:lnTo>
                    <a:pt x="919211" y="171829"/>
                  </a:lnTo>
                  <a:lnTo>
                    <a:pt x="978579" y="143382"/>
                  </a:lnTo>
                  <a:lnTo>
                    <a:pt x="999744" y="111251"/>
                  </a:lnTo>
                  <a:lnTo>
                    <a:pt x="994324" y="94812"/>
                  </a:lnTo>
                  <a:lnTo>
                    <a:pt x="953284" y="64351"/>
                  </a:lnTo>
                  <a:lnTo>
                    <a:pt x="877134" y="38262"/>
                  </a:lnTo>
                  <a:lnTo>
                    <a:pt x="827825" y="27288"/>
                  </a:lnTo>
                  <a:lnTo>
                    <a:pt x="772057" y="17923"/>
                  </a:lnTo>
                  <a:lnTo>
                    <a:pt x="710605" y="10340"/>
                  </a:lnTo>
                  <a:lnTo>
                    <a:pt x="644241" y="4710"/>
                  </a:lnTo>
                  <a:lnTo>
                    <a:pt x="573739" y="1206"/>
                  </a:lnTo>
                  <a:lnTo>
                    <a:pt x="499872" y="0"/>
                  </a:lnTo>
                  <a:close/>
                </a:path>
              </a:pathLst>
            </a:custGeom>
            <a:solidFill>
              <a:srgbClr val="FFFFFF"/>
            </a:solidFill>
          </p:spPr>
          <p:txBody>
            <a:bodyPr wrap="square" lIns="0" tIns="0" rIns="0" bIns="0" rtlCol="0"/>
            <a:lstStyle/>
            <a:p>
              <a:endParaRPr/>
            </a:p>
          </p:txBody>
        </p:sp>
        <p:sp>
          <p:nvSpPr>
            <p:cNvPr id="121" name="object 121"/>
            <p:cNvSpPr/>
            <p:nvPr/>
          </p:nvSpPr>
          <p:spPr>
            <a:xfrm>
              <a:off x="5990844" y="5001767"/>
              <a:ext cx="1000125" cy="222885"/>
            </a:xfrm>
            <a:custGeom>
              <a:avLst/>
              <a:gdLst/>
              <a:ahLst/>
              <a:cxnLst/>
              <a:rect l="l" t="t" r="r" b="b"/>
              <a:pathLst>
                <a:path w="1000125" h="222885">
                  <a:moveTo>
                    <a:pt x="0" y="111251"/>
                  </a:moveTo>
                  <a:lnTo>
                    <a:pt x="21164" y="79121"/>
                  </a:lnTo>
                  <a:lnTo>
                    <a:pt x="80532" y="50674"/>
                  </a:lnTo>
                  <a:lnTo>
                    <a:pt x="122609" y="38262"/>
                  </a:lnTo>
                  <a:lnTo>
                    <a:pt x="171918" y="27288"/>
                  </a:lnTo>
                  <a:lnTo>
                    <a:pt x="227686" y="17923"/>
                  </a:lnTo>
                  <a:lnTo>
                    <a:pt x="289138" y="10340"/>
                  </a:lnTo>
                  <a:lnTo>
                    <a:pt x="355502" y="4710"/>
                  </a:lnTo>
                  <a:lnTo>
                    <a:pt x="426004" y="1206"/>
                  </a:lnTo>
                  <a:lnTo>
                    <a:pt x="499872" y="0"/>
                  </a:lnTo>
                  <a:lnTo>
                    <a:pt x="573739" y="1206"/>
                  </a:lnTo>
                  <a:lnTo>
                    <a:pt x="644241" y="4710"/>
                  </a:lnTo>
                  <a:lnTo>
                    <a:pt x="710605" y="10340"/>
                  </a:lnTo>
                  <a:lnTo>
                    <a:pt x="772057" y="17923"/>
                  </a:lnTo>
                  <a:lnTo>
                    <a:pt x="827825" y="27288"/>
                  </a:lnTo>
                  <a:lnTo>
                    <a:pt x="877134" y="38262"/>
                  </a:lnTo>
                  <a:lnTo>
                    <a:pt x="919211" y="50674"/>
                  </a:lnTo>
                  <a:lnTo>
                    <a:pt x="978579" y="79121"/>
                  </a:lnTo>
                  <a:lnTo>
                    <a:pt x="999744" y="111251"/>
                  </a:lnTo>
                  <a:lnTo>
                    <a:pt x="994324" y="127691"/>
                  </a:lnTo>
                  <a:lnTo>
                    <a:pt x="953284" y="158152"/>
                  </a:lnTo>
                  <a:lnTo>
                    <a:pt x="877134" y="184241"/>
                  </a:lnTo>
                  <a:lnTo>
                    <a:pt x="827825" y="195215"/>
                  </a:lnTo>
                  <a:lnTo>
                    <a:pt x="772057" y="204580"/>
                  </a:lnTo>
                  <a:lnTo>
                    <a:pt x="710605" y="212163"/>
                  </a:lnTo>
                  <a:lnTo>
                    <a:pt x="644241" y="217793"/>
                  </a:lnTo>
                  <a:lnTo>
                    <a:pt x="573739" y="221297"/>
                  </a:lnTo>
                  <a:lnTo>
                    <a:pt x="499872" y="222503"/>
                  </a:lnTo>
                  <a:lnTo>
                    <a:pt x="426004" y="221297"/>
                  </a:lnTo>
                  <a:lnTo>
                    <a:pt x="355502" y="217793"/>
                  </a:lnTo>
                  <a:lnTo>
                    <a:pt x="289138" y="212163"/>
                  </a:lnTo>
                  <a:lnTo>
                    <a:pt x="227686" y="204580"/>
                  </a:lnTo>
                  <a:lnTo>
                    <a:pt x="171918" y="195215"/>
                  </a:lnTo>
                  <a:lnTo>
                    <a:pt x="122609" y="184241"/>
                  </a:lnTo>
                  <a:lnTo>
                    <a:pt x="80532" y="171829"/>
                  </a:lnTo>
                  <a:lnTo>
                    <a:pt x="21164" y="143382"/>
                  </a:lnTo>
                  <a:lnTo>
                    <a:pt x="0" y="111251"/>
                  </a:lnTo>
                  <a:close/>
                </a:path>
              </a:pathLst>
            </a:custGeom>
            <a:ln w="12700">
              <a:solidFill>
                <a:srgbClr val="162C51"/>
              </a:solidFill>
            </a:ln>
          </p:spPr>
          <p:txBody>
            <a:bodyPr wrap="square" lIns="0" tIns="0" rIns="0" bIns="0" rtlCol="0"/>
            <a:lstStyle/>
            <a:p>
              <a:endParaRPr/>
            </a:p>
          </p:txBody>
        </p:sp>
        <p:sp>
          <p:nvSpPr>
            <p:cNvPr id="122" name="object 122"/>
            <p:cNvSpPr/>
            <p:nvPr/>
          </p:nvSpPr>
          <p:spPr>
            <a:xfrm>
              <a:off x="5990844" y="5250179"/>
              <a:ext cx="1000125" cy="224154"/>
            </a:xfrm>
            <a:custGeom>
              <a:avLst/>
              <a:gdLst/>
              <a:ahLst/>
              <a:cxnLst/>
              <a:rect l="l" t="t" r="r" b="b"/>
              <a:pathLst>
                <a:path w="1000125" h="224154">
                  <a:moveTo>
                    <a:pt x="499872" y="0"/>
                  </a:moveTo>
                  <a:lnTo>
                    <a:pt x="426004" y="1214"/>
                  </a:lnTo>
                  <a:lnTo>
                    <a:pt x="355502" y="4742"/>
                  </a:lnTo>
                  <a:lnTo>
                    <a:pt x="289138" y="10411"/>
                  </a:lnTo>
                  <a:lnTo>
                    <a:pt x="227686" y="18046"/>
                  </a:lnTo>
                  <a:lnTo>
                    <a:pt x="171918" y="27475"/>
                  </a:lnTo>
                  <a:lnTo>
                    <a:pt x="122609" y="38525"/>
                  </a:lnTo>
                  <a:lnTo>
                    <a:pt x="80532" y="51022"/>
                  </a:lnTo>
                  <a:lnTo>
                    <a:pt x="21164" y="79663"/>
                  </a:lnTo>
                  <a:lnTo>
                    <a:pt x="0" y="112014"/>
                  </a:lnTo>
                  <a:lnTo>
                    <a:pt x="5419" y="128566"/>
                  </a:lnTo>
                  <a:lnTo>
                    <a:pt x="46459" y="159235"/>
                  </a:lnTo>
                  <a:lnTo>
                    <a:pt x="122609" y="185502"/>
                  </a:lnTo>
                  <a:lnTo>
                    <a:pt x="171918" y="196552"/>
                  </a:lnTo>
                  <a:lnTo>
                    <a:pt x="227686" y="205981"/>
                  </a:lnTo>
                  <a:lnTo>
                    <a:pt x="289138" y="213616"/>
                  </a:lnTo>
                  <a:lnTo>
                    <a:pt x="355502" y="219285"/>
                  </a:lnTo>
                  <a:lnTo>
                    <a:pt x="426004" y="222813"/>
                  </a:lnTo>
                  <a:lnTo>
                    <a:pt x="499872" y="224028"/>
                  </a:lnTo>
                  <a:lnTo>
                    <a:pt x="573739" y="222813"/>
                  </a:lnTo>
                  <a:lnTo>
                    <a:pt x="644241" y="219285"/>
                  </a:lnTo>
                  <a:lnTo>
                    <a:pt x="710605" y="213616"/>
                  </a:lnTo>
                  <a:lnTo>
                    <a:pt x="772057" y="205981"/>
                  </a:lnTo>
                  <a:lnTo>
                    <a:pt x="827825" y="196552"/>
                  </a:lnTo>
                  <a:lnTo>
                    <a:pt x="877134" y="185502"/>
                  </a:lnTo>
                  <a:lnTo>
                    <a:pt x="919211" y="173005"/>
                  </a:lnTo>
                  <a:lnTo>
                    <a:pt x="978579" y="144364"/>
                  </a:lnTo>
                  <a:lnTo>
                    <a:pt x="999744" y="112014"/>
                  </a:lnTo>
                  <a:lnTo>
                    <a:pt x="994324" y="95461"/>
                  </a:lnTo>
                  <a:lnTo>
                    <a:pt x="953284" y="64792"/>
                  </a:lnTo>
                  <a:lnTo>
                    <a:pt x="877134" y="38525"/>
                  </a:lnTo>
                  <a:lnTo>
                    <a:pt x="827825" y="27475"/>
                  </a:lnTo>
                  <a:lnTo>
                    <a:pt x="772057" y="18046"/>
                  </a:lnTo>
                  <a:lnTo>
                    <a:pt x="710605" y="10411"/>
                  </a:lnTo>
                  <a:lnTo>
                    <a:pt x="644241" y="4742"/>
                  </a:lnTo>
                  <a:lnTo>
                    <a:pt x="573739" y="1214"/>
                  </a:lnTo>
                  <a:lnTo>
                    <a:pt x="499872" y="0"/>
                  </a:lnTo>
                  <a:close/>
                </a:path>
              </a:pathLst>
            </a:custGeom>
            <a:solidFill>
              <a:srgbClr val="FFFFFF"/>
            </a:solidFill>
          </p:spPr>
          <p:txBody>
            <a:bodyPr wrap="square" lIns="0" tIns="0" rIns="0" bIns="0" rtlCol="0"/>
            <a:lstStyle/>
            <a:p>
              <a:endParaRPr/>
            </a:p>
          </p:txBody>
        </p:sp>
        <p:sp>
          <p:nvSpPr>
            <p:cNvPr id="123" name="object 123"/>
            <p:cNvSpPr/>
            <p:nvPr/>
          </p:nvSpPr>
          <p:spPr>
            <a:xfrm>
              <a:off x="5990844" y="5250179"/>
              <a:ext cx="1000125" cy="224154"/>
            </a:xfrm>
            <a:custGeom>
              <a:avLst/>
              <a:gdLst/>
              <a:ahLst/>
              <a:cxnLst/>
              <a:rect l="l" t="t" r="r" b="b"/>
              <a:pathLst>
                <a:path w="1000125" h="224154">
                  <a:moveTo>
                    <a:pt x="0" y="112014"/>
                  </a:moveTo>
                  <a:lnTo>
                    <a:pt x="21164" y="79663"/>
                  </a:lnTo>
                  <a:lnTo>
                    <a:pt x="80532" y="51022"/>
                  </a:lnTo>
                  <a:lnTo>
                    <a:pt x="122609" y="38525"/>
                  </a:lnTo>
                  <a:lnTo>
                    <a:pt x="171918" y="27475"/>
                  </a:lnTo>
                  <a:lnTo>
                    <a:pt x="227686" y="18046"/>
                  </a:lnTo>
                  <a:lnTo>
                    <a:pt x="289138" y="10411"/>
                  </a:lnTo>
                  <a:lnTo>
                    <a:pt x="355502" y="4742"/>
                  </a:lnTo>
                  <a:lnTo>
                    <a:pt x="426004" y="1214"/>
                  </a:lnTo>
                  <a:lnTo>
                    <a:pt x="499872" y="0"/>
                  </a:lnTo>
                  <a:lnTo>
                    <a:pt x="573739" y="1214"/>
                  </a:lnTo>
                  <a:lnTo>
                    <a:pt x="644241" y="4742"/>
                  </a:lnTo>
                  <a:lnTo>
                    <a:pt x="710605" y="10411"/>
                  </a:lnTo>
                  <a:lnTo>
                    <a:pt x="772057" y="18046"/>
                  </a:lnTo>
                  <a:lnTo>
                    <a:pt x="827825" y="27475"/>
                  </a:lnTo>
                  <a:lnTo>
                    <a:pt x="877134" y="38525"/>
                  </a:lnTo>
                  <a:lnTo>
                    <a:pt x="919211" y="51022"/>
                  </a:lnTo>
                  <a:lnTo>
                    <a:pt x="978579" y="79663"/>
                  </a:lnTo>
                  <a:lnTo>
                    <a:pt x="999744" y="112014"/>
                  </a:lnTo>
                  <a:lnTo>
                    <a:pt x="994324" y="128566"/>
                  </a:lnTo>
                  <a:lnTo>
                    <a:pt x="953284" y="159235"/>
                  </a:lnTo>
                  <a:lnTo>
                    <a:pt x="877134" y="185502"/>
                  </a:lnTo>
                  <a:lnTo>
                    <a:pt x="827825" y="196552"/>
                  </a:lnTo>
                  <a:lnTo>
                    <a:pt x="772057" y="205981"/>
                  </a:lnTo>
                  <a:lnTo>
                    <a:pt x="710605" y="213616"/>
                  </a:lnTo>
                  <a:lnTo>
                    <a:pt x="644241" y="219285"/>
                  </a:lnTo>
                  <a:lnTo>
                    <a:pt x="573739" y="222813"/>
                  </a:lnTo>
                  <a:lnTo>
                    <a:pt x="499872" y="224028"/>
                  </a:lnTo>
                  <a:lnTo>
                    <a:pt x="426004" y="222813"/>
                  </a:lnTo>
                  <a:lnTo>
                    <a:pt x="355502" y="219285"/>
                  </a:lnTo>
                  <a:lnTo>
                    <a:pt x="289138" y="213616"/>
                  </a:lnTo>
                  <a:lnTo>
                    <a:pt x="227686" y="205981"/>
                  </a:lnTo>
                  <a:lnTo>
                    <a:pt x="171918" y="196552"/>
                  </a:lnTo>
                  <a:lnTo>
                    <a:pt x="122609" y="185502"/>
                  </a:lnTo>
                  <a:lnTo>
                    <a:pt x="80532" y="173005"/>
                  </a:lnTo>
                  <a:lnTo>
                    <a:pt x="21164" y="144364"/>
                  </a:lnTo>
                  <a:lnTo>
                    <a:pt x="0" y="112014"/>
                  </a:lnTo>
                  <a:close/>
                </a:path>
              </a:pathLst>
            </a:custGeom>
            <a:ln w="12700">
              <a:solidFill>
                <a:srgbClr val="162C51"/>
              </a:solidFill>
            </a:ln>
          </p:spPr>
          <p:txBody>
            <a:bodyPr wrap="square" lIns="0" tIns="0" rIns="0" bIns="0" rtlCol="0"/>
            <a:lstStyle/>
            <a:p>
              <a:endParaRPr/>
            </a:p>
          </p:txBody>
        </p:sp>
        <p:sp>
          <p:nvSpPr>
            <p:cNvPr id="124" name="object 124"/>
            <p:cNvSpPr/>
            <p:nvPr/>
          </p:nvSpPr>
          <p:spPr>
            <a:xfrm>
              <a:off x="5990844" y="5506211"/>
              <a:ext cx="1000125" cy="224154"/>
            </a:xfrm>
            <a:custGeom>
              <a:avLst/>
              <a:gdLst/>
              <a:ahLst/>
              <a:cxnLst/>
              <a:rect l="l" t="t" r="r" b="b"/>
              <a:pathLst>
                <a:path w="1000125" h="224154">
                  <a:moveTo>
                    <a:pt x="499872" y="0"/>
                  </a:moveTo>
                  <a:lnTo>
                    <a:pt x="426004" y="1214"/>
                  </a:lnTo>
                  <a:lnTo>
                    <a:pt x="355502" y="4742"/>
                  </a:lnTo>
                  <a:lnTo>
                    <a:pt x="289138" y="10411"/>
                  </a:lnTo>
                  <a:lnTo>
                    <a:pt x="227686" y="18046"/>
                  </a:lnTo>
                  <a:lnTo>
                    <a:pt x="171918" y="27475"/>
                  </a:lnTo>
                  <a:lnTo>
                    <a:pt x="122609" y="38525"/>
                  </a:lnTo>
                  <a:lnTo>
                    <a:pt x="80532" y="51022"/>
                  </a:lnTo>
                  <a:lnTo>
                    <a:pt x="21164" y="79663"/>
                  </a:lnTo>
                  <a:lnTo>
                    <a:pt x="0" y="112013"/>
                  </a:lnTo>
                  <a:lnTo>
                    <a:pt x="5419" y="128566"/>
                  </a:lnTo>
                  <a:lnTo>
                    <a:pt x="46459" y="159235"/>
                  </a:lnTo>
                  <a:lnTo>
                    <a:pt x="122609" y="185502"/>
                  </a:lnTo>
                  <a:lnTo>
                    <a:pt x="171918" y="196552"/>
                  </a:lnTo>
                  <a:lnTo>
                    <a:pt x="227686" y="205981"/>
                  </a:lnTo>
                  <a:lnTo>
                    <a:pt x="289138" y="213616"/>
                  </a:lnTo>
                  <a:lnTo>
                    <a:pt x="355502" y="219285"/>
                  </a:lnTo>
                  <a:lnTo>
                    <a:pt x="426004" y="222813"/>
                  </a:lnTo>
                  <a:lnTo>
                    <a:pt x="499872" y="224027"/>
                  </a:lnTo>
                  <a:lnTo>
                    <a:pt x="573739" y="222813"/>
                  </a:lnTo>
                  <a:lnTo>
                    <a:pt x="644241" y="219285"/>
                  </a:lnTo>
                  <a:lnTo>
                    <a:pt x="710605" y="213616"/>
                  </a:lnTo>
                  <a:lnTo>
                    <a:pt x="772057" y="205981"/>
                  </a:lnTo>
                  <a:lnTo>
                    <a:pt x="827825" y="196552"/>
                  </a:lnTo>
                  <a:lnTo>
                    <a:pt x="877134" y="185502"/>
                  </a:lnTo>
                  <a:lnTo>
                    <a:pt x="919211" y="173005"/>
                  </a:lnTo>
                  <a:lnTo>
                    <a:pt x="978579" y="144364"/>
                  </a:lnTo>
                  <a:lnTo>
                    <a:pt x="999744" y="112013"/>
                  </a:lnTo>
                  <a:lnTo>
                    <a:pt x="994324" y="95461"/>
                  </a:lnTo>
                  <a:lnTo>
                    <a:pt x="953284" y="64792"/>
                  </a:lnTo>
                  <a:lnTo>
                    <a:pt x="877134" y="38525"/>
                  </a:lnTo>
                  <a:lnTo>
                    <a:pt x="827825" y="27475"/>
                  </a:lnTo>
                  <a:lnTo>
                    <a:pt x="772057" y="18046"/>
                  </a:lnTo>
                  <a:lnTo>
                    <a:pt x="710605" y="10411"/>
                  </a:lnTo>
                  <a:lnTo>
                    <a:pt x="644241" y="4742"/>
                  </a:lnTo>
                  <a:lnTo>
                    <a:pt x="573739" y="1214"/>
                  </a:lnTo>
                  <a:lnTo>
                    <a:pt x="499872" y="0"/>
                  </a:lnTo>
                  <a:close/>
                </a:path>
              </a:pathLst>
            </a:custGeom>
            <a:solidFill>
              <a:srgbClr val="FFFFFF"/>
            </a:solidFill>
          </p:spPr>
          <p:txBody>
            <a:bodyPr wrap="square" lIns="0" tIns="0" rIns="0" bIns="0" rtlCol="0"/>
            <a:lstStyle/>
            <a:p>
              <a:endParaRPr/>
            </a:p>
          </p:txBody>
        </p:sp>
        <p:sp>
          <p:nvSpPr>
            <p:cNvPr id="125" name="object 125"/>
            <p:cNvSpPr/>
            <p:nvPr/>
          </p:nvSpPr>
          <p:spPr>
            <a:xfrm>
              <a:off x="5990844" y="5506211"/>
              <a:ext cx="1000125" cy="224154"/>
            </a:xfrm>
            <a:custGeom>
              <a:avLst/>
              <a:gdLst/>
              <a:ahLst/>
              <a:cxnLst/>
              <a:rect l="l" t="t" r="r" b="b"/>
              <a:pathLst>
                <a:path w="1000125" h="224154">
                  <a:moveTo>
                    <a:pt x="0" y="112013"/>
                  </a:moveTo>
                  <a:lnTo>
                    <a:pt x="21164" y="79663"/>
                  </a:lnTo>
                  <a:lnTo>
                    <a:pt x="80532" y="51022"/>
                  </a:lnTo>
                  <a:lnTo>
                    <a:pt x="122609" y="38525"/>
                  </a:lnTo>
                  <a:lnTo>
                    <a:pt x="171918" y="27475"/>
                  </a:lnTo>
                  <a:lnTo>
                    <a:pt x="227686" y="18046"/>
                  </a:lnTo>
                  <a:lnTo>
                    <a:pt x="289138" y="10411"/>
                  </a:lnTo>
                  <a:lnTo>
                    <a:pt x="355502" y="4742"/>
                  </a:lnTo>
                  <a:lnTo>
                    <a:pt x="426004" y="1214"/>
                  </a:lnTo>
                  <a:lnTo>
                    <a:pt x="499872" y="0"/>
                  </a:lnTo>
                  <a:lnTo>
                    <a:pt x="573739" y="1214"/>
                  </a:lnTo>
                  <a:lnTo>
                    <a:pt x="644241" y="4742"/>
                  </a:lnTo>
                  <a:lnTo>
                    <a:pt x="710605" y="10411"/>
                  </a:lnTo>
                  <a:lnTo>
                    <a:pt x="772057" y="18046"/>
                  </a:lnTo>
                  <a:lnTo>
                    <a:pt x="827825" y="27475"/>
                  </a:lnTo>
                  <a:lnTo>
                    <a:pt x="877134" y="38525"/>
                  </a:lnTo>
                  <a:lnTo>
                    <a:pt x="919211" y="51022"/>
                  </a:lnTo>
                  <a:lnTo>
                    <a:pt x="978579" y="79663"/>
                  </a:lnTo>
                  <a:lnTo>
                    <a:pt x="999744" y="112013"/>
                  </a:lnTo>
                  <a:lnTo>
                    <a:pt x="994324" y="128566"/>
                  </a:lnTo>
                  <a:lnTo>
                    <a:pt x="953284" y="159235"/>
                  </a:lnTo>
                  <a:lnTo>
                    <a:pt x="877134" y="185502"/>
                  </a:lnTo>
                  <a:lnTo>
                    <a:pt x="827825" y="196552"/>
                  </a:lnTo>
                  <a:lnTo>
                    <a:pt x="772057" y="205981"/>
                  </a:lnTo>
                  <a:lnTo>
                    <a:pt x="710605" y="213616"/>
                  </a:lnTo>
                  <a:lnTo>
                    <a:pt x="644241" y="219285"/>
                  </a:lnTo>
                  <a:lnTo>
                    <a:pt x="573739" y="222813"/>
                  </a:lnTo>
                  <a:lnTo>
                    <a:pt x="499872" y="224027"/>
                  </a:lnTo>
                  <a:lnTo>
                    <a:pt x="426004" y="222813"/>
                  </a:lnTo>
                  <a:lnTo>
                    <a:pt x="355502" y="219285"/>
                  </a:lnTo>
                  <a:lnTo>
                    <a:pt x="289138" y="213616"/>
                  </a:lnTo>
                  <a:lnTo>
                    <a:pt x="227686" y="205981"/>
                  </a:lnTo>
                  <a:lnTo>
                    <a:pt x="171918" y="196552"/>
                  </a:lnTo>
                  <a:lnTo>
                    <a:pt x="122609" y="185502"/>
                  </a:lnTo>
                  <a:lnTo>
                    <a:pt x="80532" y="173005"/>
                  </a:lnTo>
                  <a:lnTo>
                    <a:pt x="21164" y="144364"/>
                  </a:lnTo>
                  <a:lnTo>
                    <a:pt x="0" y="112013"/>
                  </a:lnTo>
                  <a:close/>
                </a:path>
              </a:pathLst>
            </a:custGeom>
            <a:ln w="12700">
              <a:solidFill>
                <a:srgbClr val="162C51"/>
              </a:solidFill>
            </a:ln>
          </p:spPr>
          <p:txBody>
            <a:bodyPr wrap="square" lIns="0" tIns="0" rIns="0" bIns="0" rtlCol="0"/>
            <a:lstStyle/>
            <a:p>
              <a:endParaRPr/>
            </a:p>
          </p:txBody>
        </p:sp>
        <p:sp>
          <p:nvSpPr>
            <p:cNvPr id="126" name="object 126"/>
            <p:cNvSpPr/>
            <p:nvPr/>
          </p:nvSpPr>
          <p:spPr>
            <a:xfrm>
              <a:off x="7019634" y="5113783"/>
              <a:ext cx="829944" cy="294640"/>
            </a:xfrm>
            <a:custGeom>
              <a:avLst/>
              <a:gdLst/>
              <a:ahLst/>
              <a:cxnLst/>
              <a:rect l="l" t="t" r="r" b="b"/>
              <a:pathLst>
                <a:path w="829945" h="294639">
                  <a:moveTo>
                    <a:pt x="829513" y="294589"/>
                  </a:moveTo>
                  <a:lnTo>
                    <a:pt x="292493" y="294589"/>
                  </a:lnTo>
                  <a:lnTo>
                    <a:pt x="292493" y="0"/>
                  </a:lnTo>
                  <a:lnTo>
                    <a:pt x="0" y="0"/>
                  </a:lnTo>
                </a:path>
              </a:pathLst>
            </a:custGeom>
            <a:ln w="28575">
              <a:solidFill>
                <a:srgbClr val="000000"/>
              </a:solidFill>
            </a:ln>
          </p:spPr>
          <p:txBody>
            <a:bodyPr wrap="square" lIns="0" tIns="0" rIns="0" bIns="0" rtlCol="0"/>
            <a:lstStyle/>
            <a:p>
              <a:endParaRPr/>
            </a:p>
          </p:txBody>
        </p:sp>
        <p:sp>
          <p:nvSpPr>
            <p:cNvPr id="127" name="object 127"/>
            <p:cNvSpPr/>
            <p:nvPr/>
          </p:nvSpPr>
          <p:spPr>
            <a:xfrm>
              <a:off x="7019635" y="5063780"/>
              <a:ext cx="85725" cy="100330"/>
            </a:xfrm>
            <a:custGeom>
              <a:avLst/>
              <a:gdLst/>
              <a:ahLst/>
              <a:cxnLst/>
              <a:rect l="l" t="t" r="r" b="b"/>
              <a:pathLst>
                <a:path w="85725" h="100329">
                  <a:moveTo>
                    <a:pt x="85725" y="100012"/>
                  </a:moveTo>
                  <a:lnTo>
                    <a:pt x="0" y="49999"/>
                  </a:lnTo>
                  <a:lnTo>
                    <a:pt x="85725" y="0"/>
                  </a:lnTo>
                </a:path>
              </a:pathLst>
            </a:custGeom>
            <a:ln w="28575">
              <a:solidFill>
                <a:srgbClr val="000000"/>
              </a:solidFill>
            </a:ln>
          </p:spPr>
          <p:txBody>
            <a:bodyPr wrap="square" lIns="0" tIns="0" rIns="0" bIns="0" rtlCol="0"/>
            <a:lstStyle/>
            <a:p>
              <a:endParaRPr/>
            </a:p>
          </p:txBody>
        </p:sp>
        <p:sp>
          <p:nvSpPr>
            <p:cNvPr id="128" name="object 128"/>
            <p:cNvSpPr/>
            <p:nvPr/>
          </p:nvSpPr>
          <p:spPr>
            <a:xfrm>
              <a:off x="7019634" y="5363717"/>
              <a:ext cx="829944" cy="45085"/>
            </a:xfrm>
            <a:custGeom>
              <a:avLst/>
              <a:gdLst/>
              <a:ahLst/>
              <a:cxnLst/>
              <a:rect l="l" t="t" r="r" b="b"/>
              <a:pathLst>
                <a:path w="829945" h="45085">
                  <a:moveTo>
                    <a:pt x="829513" y="44907"/>
                  </a:moveTo>
                  <a:lnTo>
                    <a:pt x="292493" y="44907"/>
                  </a:lnTo>
                  <a:lnTo>
                    <a:pt x="292493" y="0"/>
                  </a:lnTo>
                  <a:lnTo>
                    <a:pt x="0" y="0"/>
                  </a:lnTo>
                </a:path>
              </a:pathLst>
            </a:custGeom>
            <a:ln w="28575">
              <a:solidFill>
                <a:srgbClr val="000000"/>
              </a:solidFill>
            </a:ln>
          </p:spPr>
          <p:txBody>
            <a:bodyPr wrap="square" lIns="0" tIns="0" rIns="0" bIns="0" rtlCol="0"/>
            <a:lstStyle/>
            <a:p>
              <a:endParaRPr/>
            </a:p>
          </p:txBody>
        </p:sp>
        <p:sp>
          <p:nvSpPr>
            <p:cNvPr id="129" name="object 129"/>
            <p:cNvSpPr/>
            <p:nvPr/>
          </p:nvSpPr>
          <p:spPr>
            <a:xfrm>
              <a:off x="7019635" y="5313716"/>
              <a:ext cx="85725" cy="100330"/>
            </a:xfrm>
            <a:custGeom>
              <a:avLst/>
              <a:gdLst/>
              <a:ahLst/>
              <a:cxnLst/>
              <a:rect l="l" t="t" r="r" b="b"/>
              <a:pathLst>
                <a:path w="85725" h="100329">
                  <a:moveTo>
                    <a:pt x="85725" y="100012"/>
                  </a:moveTo>
                  <a:lnTo>
                    <a:pt x="0" y="49999"/>
                  </a:lnTo>
                  <a:lnTo>
                    <a:pt x="85725" y="0"/>
                  </a:lnTo>
                </a:path>
              </a:pathLst>
            </a:custGeom>
            <a:ln w="28575">
              <a:solidFill>
                <a:srgbClr val="000000"/>
              </a:solidFill>
            </a:ln>
          </p:spPr>
          <p:txBody>
            <a:bodyPr wrap="square" lIns="0" tIns="0" rIns="0" bIns="0" rtlCol="0"/>
            <a:lstStyle/>
            <a:p>
              <a:endParaRPr/>
            </a:p>
          </p:txBody>
        </p:sp>
        <p:sp>
          <p:nvSpPr>
            <p:cNvPr id="130" name="object 130"/>
            <p:cNvSpPr/>
            <p:nvPr/>
          </p:nvSpPr>
          <p:spPr>
            <a:xfrm>
              <a:off x="7019634" y="5407913"/>
              <a:ext cx="829944" cy="211454"/>
            </a:xfrm>
            <a:custGeom>
              <a:avLst/>
              <a:gdLst/>
              <a:ahLst/>
              <a:cxnLst/>
              <a:rect l="l" t="t" r="r" b="b"/>
              <a:pathLst>
                <a:path w="829945" h="211454">
                  <a:moveTo>
                    <a:pt x="829513" y="0"/>
                  </a:moveTo>
                  <a:lnTo>
                    <a:pt x="302323" y="0"/>
                  </a:lnTo>
                  <a:lnTo>
                    <a:pt x="302323" y="211099"/>
                  </a:lnTo>
                  <a:lnTo>
                    <a:pt x="0" y="211099"/>
                  </a:lnTo>
                </a:path>
              </a:pathLst>
            </a:custGeom>
            <a:ln w="28575">
              <a:solidFill>
                <a:srgbClr val="000000"/>
              </a:solidFill>
            </a:ln>
          </p:spPr>
          <p:txBody>
            <a:bodyPr wrap="square" lIns="0" tIns="0" rIns="0" bIns="0" rtlCol="0"/>
            <a:lstStyle/>
            <a:p>
              <a:endParaRPr/>
            </a:p>
          </p:txBody>
        </p:sp>
        <p:sp>
          <p:nvSpPr>
            <p:cNvPr id="131" name="object 131"/>
            <p:cNvSpPr/>
            <p:nvPr/>
          </p:nvSpPr>
          <p:spPr>
            <a:xfrm>
              <a:off x="7019635" y="5569000"/>
              <a:ext cx="85725" cy="100330"/>
            </a:xfrm>
            <a:custGeom>
              <a:avLst/>
              <a:gdLst/>
              <a:ahLst/>
              <a:cxnLst/>
              <a:rect l="l" t="t" r="r" b="b"/>
              <a:pathLst>
                <a:path w="85725" h="100329">
                  <a:moveTo>
                    <a:pt x="85725" y="0"/>
                  </a:moveTo>
                  <a:lnTo>
                    <a:pt x="0" y="50012"/>
                  </a:lnTo>
                  <a:lnTo>
                    <a:pt x="85725" y="100012"/>
                  </a:lnTo>
                </a:path>
              </a:pathLst>
            </a:custGeom>
            <a:ln w="28575">
              <a:solidFill>
                <a:srgbClr val="000000"/>
              </a:solidFill>
            </a:ln>
          </p:spPr>
          <p:txBody>
            <a:bodyPr wrap="square" lIns="0" tIns="0" rIns="0" bIns="0" rtlCol="0"/>
            <a:lstStyle/>
            <a:p>
              <a:endParaRPr/>
            </a:p>
          </p:txBody>
        </p:sp>
      </p:grpSp>
      <p:sp>
        <p:nvSpPr>
          <p:cNvPr id="132" name="object 132"/>
          <p:cNvSpPr txBox="1"/>
          <p:nvPr/>
        </p:nvSpPr>
        <p:spPr>
          <a:xfrm>
            <a:off x="7328329" y="5180851"/>
            <a:ext cx="530225" cy="208279"/>
          </a:xfrm>
          <a:prstGeom prst="rect">
            <a:avLst/>
          </a:prstGeom>
        </p:spPr>
        <p:txBody>
          <a:bodyPr vert="horz" wrap="square" lIns="0" tIns="12700" rIns="0" bIns="0" rtlCol="0">
            <a:spAutoFit/>
          </a:bodyPr>
          <a:lstStyle/>
          <a:p>
            <a:pPr marL="12700">
              <a:lnSpc>
                <a:spcPct val="100000"/>
              </a:lnSpc>
              <a:spcBef>
                <a:spcPts val="100"/>
              </a:spcBef>
            </a:pPr>
            <a:r>
              <a:rPr sz="1200" spc="-10" dirty="0">
                <a:latin typeface="Calibri"/>
                <a:cs typeface="Calibri"/>
              </a:rPr>
              <a:t>catalogs</a:t>
            </a:r>
            <a:endParaRPr sz="1200">
              <a:latin typeface="Calibri"/>
              <a:cs typeface="Calibri"/>
            </a:endParaRPr>
          </a:p>
        </p:txBody>
      </p:sp>
      <p:sp>
        <p:nvSpPr>
          <p:cNvPr id="133" name="object 133"/>
          <p:cNvSpPr txBox="1"/>
          <p:nvPr/>
        </p:nvSpPr>
        <p:spPr>
          <a:xfrm>
            <a:off x="5956729" y="5998478"/>
            <a:ext cx="1099820" cy="208279"/>
          </a:xfrm>
          <a:prstGeom prst="rect">
            <a:avLst/>
          </a:prstGeom>
        </p:spPr>
        <p:txBody>
          <a:bodyPr vert="horz" wrap="square" lIns="0" tIns="12700" rIns="0" bIns="0" rtlCol="0">
            <a:spAutoFit/>
          </a:bodyPr>
          <a:lstStyle/>
          <a:p>
            <a:pPr marL="12700">
              <a:lnSpc>
                <a:spcPct val="100000"/>
              </a:lnSpc>
              <a:spcBef>
                <a:spcPts val="100"/>
              </a:spcBef>
            </a:pPr>
            <a:r>
              <a:rPr sz="1200" i="1" dirty="0">
                <a:latin typeface="Calibri"/>
                <a:cs typeface="Calibri"/>
              </a:rPr>
              <a:t>Global</a:t>
            </a:r>
            <a:r>
              <a:rPr sz="1200" i="1" spc="-25" dirty="0">
                <a:latin typeface="Calibri"/>
                <a:cs typeface="Calibri"/>
              </a:rPr>
              <a:t> </a:t>
            </a:r>
            <a:r>
              <a:rPr sz="1200" i="1" spc="-10" dirty="0">
                <a:latin typeface="Calibri"/>
                <a:cs typeface="Calibri"/>
              </a:rPr>
              <a:t>references</a:t>
            </a:r>
            <a:endParaRPr sz="1200">
              <a:latin typeface="Calibri"/>
              <a:cs typeface="Calibri"/>
            </a:endParaRPr>
          </a:p>
        </p:txBody>
      </p:sp>
      <p:sp>
        <p:nvSpPr>
          <p:cNvPr id="134" name="object 134"/>
          <p:cNvSpPr txBox="1"/>
          <p:nvPr/>
        </p:nvSpPr>
        <p:spPr>
          <a:xfrm>
            <a:off x="3764607" y="6003202"/>
            <a:ext cx="1635125" cy="208279"/>
          </a:xfrm>
          <a:prstGeom prst="rect">
            <a:avLst/>
          </a:prstGeom>
        </p:spPr>
        <p:txBody>
          <a:bodyPr vert="horz" wrap="square" lIns="0" tIns="12700" rIns="0" bIns="0" rtlCol="0">
            <a:spAutoFit/>
          </a:bodyPr>
          <a:lstStyle/>
          <a:p>
            <a:pPr marL="12700">
              <a:lnSpc>
                <a:spcPct val="100000"/>
              </a:lnSpc>
              <a:spcBef>
                <a:spcPts val="100"/>
              </a:spcBef>
            </a:pPr>
            <a:r>
              <a:rPr sz="1200" i="1" spc="-10" dirty="0">
                <a:latin typeface="Calibri"/>
                <a:cs typeface="Calibri"/>
              </a:rPr>
              <a:t>1000’s</a:t>
            </a:r>
            <a:r>
              <a:rPr sz="1200" i="1" spc="15" dirty="0">
                <a:latin typeface="Calibri"/>
                <a:cs typeface="Calibri"/>
              </a:rPr>
              <a:t> </a:t>
            </a:r>
            <a:r>
              <a:rPr sz="1200" i="1" spc="-10" dirty="0">
                <a:latin typeface="Calibri"/>
                <a:cs typeface="Calibri"/>
              </a:rPr>
              <a:t>Sectoral/local</a:t>
            </a:r>
            <a:r>
              <a:rPr sz="1200" i="1" spc="-5" dirty="0">
                <a:latin typeface="Calibri"/>
                <a:cs typeface="Calibri"/>
              </a:rPr>
              <a:t> </a:t>
            </a:r>
            <a:r>
              <a:rPr sz="1200" i="1" spc="-20" dirty="0">
                <a:latin typeface="Calibri"/>
                <a:cs typeface="Calibri"/>
              </a:rPr>
              <a:t>rules</a:t>
            </a:r>
            <a:endParaRPr sz="1200">
              <a:latin typeface="Calibri"/>
              <a:cs typeface="Calibri"/>
            </a:endParaRPr>
          </a:p>
        </p:txBody>
      </p:sp>
      <p:grpSp>
        <p:nvGrpSpPr>
          <p:cNvPr id="135" name="object 135"/>
          <p:cNvGrpSpPr/>
          <p:nvPr/>
        </p:nvGrpSpPr>
        <p:grpSpPr>
          <a:xfrm>
            <a:off x="3747515" y="5036832"/>
            <a:ext cx="2231390" cy="995680"/>
            <a:chOff x="3747515" y="5036832"/>
            <a:chExt cx="2231390" cy="995680"/>
          </a:xfrm>
        </p:grpSpPr>
        <p:sp>
          <p:nvSpPr>
            <p:cNvPr id="136" name="object 136"/>
            <p:cNvSpPr/>
            <p:nvPr/>
          </p:nvSpPr>
          <p:spPr>
            <a:xfrm>
              <a:off x="5029961" y="5508498"/>
              <a:ext cx="934719" cy="111760"/>
            </a:xfrm>
            <a:custGeom>
              <a:avLst/>
              <a:gdLst/>
              <a:ahLst/>
              <a:cxnLst/>
              <a:rect l="l" t="t" r="r" b="b"/>
              <a:pathLst>
                <a:path w="934720" h="111760">
                  <a:moveTo>
                    <a:pt x="0" y="0"/>
                  </a:moveTo>
                  <a:lnTo>
                    <a:pt x="658241" y="0"/>
                  </a:lnTo>
                  <a:lnTo>
                    <a:pt x="658241" y="111251"/>
                  </a:lnTo>
                  <a:lnTo>
                    <a:pt x="934338" y="111251"/>
                  </a:lnTo>
                </a:path>
              </a:pathLst>
            </a:custGeom>
            <a:ln w="28574">
              <a:solidFill>
                <a:srgbClr val="000000"/>
              </a:solidFill>
            </a:ln>
          </p:spPr>
          <p:txBody>
            <a:bodyPr wrap="square" lIns="0" tIns="0" rIns="0" bIns="0" rtlCol="0"/>
            <a:lstStyle/>
            <a:p>
              <a:endParaRPr/>
            </a:p>
          </p:txBody>
        </p:sp>
        <p:sp>
          <p:nvSpPr>
            <p:cNvPr id="137" name="object 137"/>
            <p:cNvSpPr/>
            <p:nvPr/>
          </p:nvSpPr>
          <p:spPr>
            <a:xfrm>
              <a:off x="5878573" y="5569735"/>
              <a:ext cx="85725" cy="100330"/>
            </a:xfrm>
            <a:custGeom>
              <a:avLst/>
              <a:gdLst/>
              <a:ahLst/>
              <a:cxnLst/>
              <a:rect l="l" t="t" r="r" b="b"/>
              <a:pathLst>
                <a:path w="85725" h="100329">
                  <a:moveTo>
                    <a:pt x="0" y="0"/>
                  </a:moveTo>
                  <a:lnTo>
                    <a:pt x="85725" y="50012"/>
                  </a:lnTo>
                  <a:lnTo>
                    <a:pt x="0" y="100012"/>
                  </a:lnTo>
                </a:path>
              </a:pathLst>
            </a:custGeom>
            <a:ln w="28575">
              <a:solidFill>
                <a:srgbClr val="000000"/>
              </a:solidFill>
            </a:ln>
          </p:spPr>
          <p:txBody>
            <a:bodyPr wrap="square" lIns="0" tIns="0" rIns="0" bIns="0" rtlCol="0"/>
            <a:lstStyle/>
            <a:p>
              <a:endParaRPr/>
            </a:p>
          </p:txBody>
        </p:sp>
        <p:sp>
          <p:nvSpPr>
            <p:cNvPr id="138" name="object 138"/>
            <p:cNvSpPr/>
            <p:nvPr/>
          </p:nvSpPr>
          <p:spPr>
            <a:xfrm>
              <a:off x="5029961" y="5363721"/>
              <a:ext cx="934719" cy="144780"/>
            </a:xfrm>
            <a:custGeom>
              <a:avLst/>
              <a:gdLst/>
              <a:ahLst/>
              <a:cxnLst/>
              <a:rect l="l" t="t" r="r" b="b"/>
              <a:pathLst>
                <a:path w="934720" h="144779">
                  <a:moveTo>
                    <a:pt x="0" y="144754"/>
                  </a:moveTo>
                  <a:lnTo>
                    <a:pt x="658241" y="144754"/>
                  </a:lnTo>
                  <a:lnTo>
                    <a:pt x="658241" y="0"/>
                  </a:lnTo>
                  <a:lnTo>
                    <a:pt x="934338" y="0"/>
                  </a:lnTo>
                </a:path>
              </a:pathLst>
            </a:custGeom>
            <a:ln w="28575">
              <a:solidFill>
                <a:srgbClr val="000000"/>
              </a:solidFill>
            </a:ln>
          </p:spPr>
          <p:txBody>
            <a:bodyPr wrap="square" lIns="0" tIns="0" rIns="0" bIns="0" rtlCol="0"/>
            <a:lstStyle/>
            <a:p>
              <a:endParaRPr/>
            </a:p>
          </p:txBody>
        </p:sp>
        <p:sp>
          <p:nvSpPr>
            <p:cNvPr id="139" name="object 139"/>
            <p:cNvSpPr/>
            <p:nvPr/>
          </p:nvSpPr>
          <p:spPr>
            <a:xfrm>
              <a:off x="5878573" y="5313717"/>
              <a:ext cx="85725" cy="100330"/>
            </a:xfrm>
            <a:custGeom>
              <a:avLst/>
              <a:gdLst/>
              <a:ahLst/>
              <a:cxnLst/>
              <a:rect l="l" t="t" r="r" b="b"/>
              <a:pathLst>
                <a:path w="85725" h="100329">
                  <a:moveTo>
                    <a:pt x="0" y="100012"/>
                  </a:moveTo>
                  <a:lnTo>
                    <a:pt x="85725" y="49999"/>
                  </a:lnTo>
                  <a:lnTo>
                    <a:pt x="0" y="0"/>
                  </a:lnTo>
                </a:path>
              </a:pathLst>
            </a:custGeom>
            <a:ln w="28575">
              <a:solidFill>
                <a:srgbClr val="000000"/>
              </a:solidFill>
            </a:ln>
          </p:spPr>
          <p:txBody>
            <a:bodyPr wrap="square" lIns="0" tIns="0" rIns="0" bIns="0" rtlCol="0"/>
            <a:lstStyle/>
            <a:p>
              <a:endParaRPr/>
            </a:p>
          </p:txBody>
        </p:sp>
        <p:sp>
          <p:nvSpPr>
            <p:cNvPr id="140" name="object 140"/>
            <p:cNvSpPr/>
            <p:nvPr/>
          </p:nvSpPr>
          <p:spPr>
            <a:xfrm>
              <a:off x="5029961" y="5113775"/>
              <a:ext cx="934719" cy="394970"/>
            </a:xfrm>
            <a:custGeom>
              <a:avLst/>
              <a:gdLst/>
              <a:ahLst/>
              <a:cxnLst/>
              <a:rect l="l" t="t" r="r" b="b"/>
              <a:pathLst>
                <a:path w="934720" h="394970">
                  <a:moveTo>
                    <a:pt x="0" y="394449"/>
                  </a:moveTo>
                  <a:lnTo>
                    <a:pt x="638581" y="394449"/>
                  </a:lnTo>
                  <a:lnTo>
                    <a:pt x="638581" y="0"/>
                  </a:lnTo>
                  <a:lnTo>
                    <a:pt x="934338" y="0"/>
                  </a:lnTo>
                </a:path>
              </a:pathLst>
            </a:custGeom>
            <a:ln w="28575">
              <a:solidFill>
                <a:srgbClr val="000000"/>
              </a:solidFill>
            </a:ln>
          </p:spPr>
          <p:txBody>
            <a:bodyPr wrap="square" lIns="0" tIns="0" rIns="0" bIns="0" rtlCol="0"/>
            <a:lstStyle/>
            <a:p>
              <a:endParaRPr/>
            </a:p>
          </p:txBody>
        </p:sp>
        <p:sp>
          <p:nvSpPr>
            <p:cNvPr id="141" name="object 141"/>
            <p:cNvSpPr/>
            <p:nvPr/>
          </p:nvSpPr>
          <p:spPr>
            <a:xfrm>
              <a:off x="5878573" y="5063780"/>
              <a:ext cx="85725" cy="100330"/>
            </a:xfrm>
            <a:custGeom>
              <a:avLst/>
              <a:gdLst/>
              <a:ahLst/>
              <a:cxnLst/>
              <a:rect l="l" t="t" r="r" b="b"/>
              <a:pathLst>
                <a:path w="85725" h="100329">
                  <a:moveTo>
                    <a:pt x="0" y="100012"/>
                  </a:moveTo>
                  <a:lnTo>
                    <a:pt x="85725" y="49999"/>
                  </a:lnTo>
                  <a:lnTo>
                    <a:pt x="0" y="0"/>
                  </a:lnTo>
                </a:path>
              </a:pathLst>
            </a:custGeom>
            <a:ln w="28575">
              <a:solidFill>
                <a:srgbClr val="000000"/>
              </a:solidFill>
            </a:ln>
          </p:spPr>
          <p:txBody>
            <a:bodyPr wrap="square" lIns="0" tIns="0" rIns="0" bIns="0" rtlCol="0"/>
            <a:lstStyle/>
            <a:p>
              <a:endParaRPr/>
            </a:p>
          </p:txBody>
        </p:sp>
        <p:pic>
          <p:nvPicPr>
            <p:cNvPr id="142" name="object 142"/>
            <p:cNvPicPr/>
            <p:nvPr/>
          </p:nvPicPr>
          <p:blipFill>
            <a:blip r:embed="rId36" cstate="print"/>
            <a:stretch>
              <a:fillRect/>
            </a:stretch>
          </p:blipFill>
          <p:spPr>
            <a:xfrm>
              <a:off x="3747515" y="5036832"/>
              <a:ext cx="1368551" cy="995159"/>
            </a:xfrm>
            <a:prstGeom prst="rect">
              <a:avLst/>
            </a:prstGeom>
          </p:spPr>
        </p:pic>
        <p:sp>
          <p:nvSpPr>
            <p:cNvPr id="143" name="object 143"/>
            <p:cNvSpPr/>
            <p:nvPr/>
          </p:nvSpPr>
          <p:spPr>
            <a:xfrm>
              <a:off x="3779519" y="5068821"/>
              <a:ext cx="1249680" cy="876300"/>
            </a:xfrm>
            <a:custGeom>
              <a:avLst/>
              <a:gdLst/>
              <a:ahLst/>
              <a:cxnLst/>
              <a:rect l="l" t="t" r="r" b="b"/>
              <a:pathLst>
                <a:path w="1249679" h="876300">
                  <a:moveTo>
                    <a:pt x="1210691" y="0"/>
                  </a:moveTo>
                  <a:lnTo>
                    <a:pt x="38989" y="0"/>
                  </a:lnTo>
                  <a:lnTo>
                    <a:pt x="23810" y="3064"/>
                  </a:lnTo>
                  <a:lnTo>
                    <a:pt x="11417" y="11422"/>
                  </a:lnTo>
                  <a:lnTo>
                    <a:pt x="3063" y="23815"/>
                  </a:lnTo>
                  <a:lnTo>
                    <a:pt x="0" y="38988"/>
                  </a:lnTo>
                  <a:lnTo>
                    <a:pt x="0" y="837310"/>
                  </a:lnTo>
                  <a:lnTo>
                    <a:pt x="3063" y="852489"/>
                  </a:lnTo>
                  <a:lnTo>
                    <a:pt x="11417" y="864882"/>
                  </a:lnTo>
                  <a:lnTo>
                    <a:pt x="23810" y="873236"/>
                  </a:lnTo>
                  <a:lnTo>
                    <a:pt x="38989" y="876300"/>
                  </a:lnTo>
                  <a:lnTo>
                    <a:pt x="1210691" y="876300"/>
                  </a:lnTo>
                  <a:lnTo>
                    <a:pt x="1225869" y="873236"/>
                  </a:lnTo>
                  <a:lnTo>
                    <a:pt x="1238262" y="864882"/>
                  </a:lnTo>
                  <a:lnTo>
                    <a:pt x="1246616" y="852489"/>
                  </a:lnTo>
                  <a:lnTo>
                    <a:pt x="1249680" y="837310"/>
                  </a:lnTo>
                  <a:lnTo>
                    <a:pt x="1249680" y="38988"/>
                  </a:lnTo>
                  <a:lnTo>
                    <a:pt x="1246616" y="23815"/>
                  </a:lnTo>
                  <a:lnTo>
                    <a:pt x="1238262" y="11422"/>
                  </a:lnTo>
                  <a:lnTo>
                    <a:pt x="1225869" y="3064"/>
                  </a:lnTo>
                  <a:lnTo>
                    <a:pt x="1210691" y="0"/>
                  </a:lnTo>
                  <a:close/>
                </a:path>
              </a:pathLst>
            </a:custGeom>
            <a:solidFill>
              <a:srgbClr val="F1F1F1"/>
            </a:solidFill>
          </p:spPr>
          <p:txBody>
            <a:bodyPr wrap="square" lIns="0" tIns="0" rIns="0" bIns="0" rtlCol="0"/>
            <a:lstStyle/>
            <a:p>
              <a:endParaRPr/>
            </a:p>
          </p:txBody>
        </p:sp>
        <p:sp>
          <p:nvSpPr>
            <p:cNvPr id="144" name="object 144"/>
            <p:cNvSpPr/>
            <p:nvPr/>
          </p:nvSpPr>
          <p:spPr>
            <a:xfrm>
              <a:off x="3779519" y="5068821"/>
              <a:ext cx="1249680" cy="876300"/>
            </a:xfrm>
            <a:custGeom>
              <a:avLst/>
              <a:gdLst/>
              <a:ahLst/>
              <a:cxnLst/>
              <a:rect l="l" t="t" r="r" b="b"/>
              <a:pathLst>
                <a:path w="1249679" h="876300">
                  <a:moveTo>
                    <a:pt x="0" y="38988"/>
                  </a:moveTo>
                  <a:lnTo>
                    <a:pt x="3063" y="23815"/>
                  </a:lnTo>
                  <a:lnTo>
                    <a:pt x="11417" y="11422"/>
                  </a:lnTo>
                  <a:lnTo>
                    <a:pt x="23810" y="3064"/>
                  </a:lnTo>
                  <a:lnTo>
                    <a:pt x="38989" y="0"/>
                  </a:lnTo>
                  <a:lnTo>
                    <a:pt x="1210691" y="0"/>
                  </a:lnTo>
                  <a:lnTo>
                    <a:pt x="1225869" y="3064"/>
                  </a:lnTo>
                  <a:lnTo>
                    <a:pt x="1238262" y="11422"/>
                  </a:lnTo>
                  <a:lnTo>
                    <a:pt x="1246616" y="23815"/>
                  </a:lnTo>
                  <a:lnTo>
                    <a:pt x="1249680" y="38988"/>
                  </a:lnTo>
                  <a:lnTo>
                    <a:pt x="1249680" y="837310"/>
                  </a:lnTo>
                  <a:lnTo>
                    <a:pt x="1246616" y="852489"/>
                  </a:lnTo>
                  <a:lnTo>
                    <a:pt x="1238262" y="864882"/>
                  </a:lnTo>
                  <a:lnTo>
                    <a:pt x="1225869" y="873236"/>
                  </a:lnTo>
                  <a:lnTo>
                    <a:pt x="1210691" y="876300"/>
                  </a:lnTo>
                  <a:lnTo>
                    <a:pt x="38989" y="876300"/>
                  </a:lnTo>
                  <a:lnTo>
                    <a:pt x="23810" y="873236"/>
                  </a:lnTo>
                  <a:lnTo>
                    <a:pt x="11417" y="864882"/>
                  </a:lnTo>
                  <a:lnTo>
                    <a:pt x="3063" y="852489"/>
                  </a:lnTo>
                  <a:lnTo>
                    <a:pt x="0" y="837310"/>
                  </a:lnTo>
                  <a:lnTo>
                    <a:pt x="0" y="38988"/>
                  </a:lnTo>
                  <a:close/>
                </a:path>
              </a:pathLst>
            </a:custGeom>
            <a:ln w="12700">
              <a:solidFill>
                <a:srgbClr val="000000"/>
              </a:solidFill>
            </a:ln>
          </p:spPr>
          <p:txBody>
            <a:bodyPr wrap="square" lIns="0" tIns="0" rIns="0" bIns="0" rtlCol="0"/>
            <a:lstStyle/>
            <a:p>
              <a:endParaRPr/>
            </a:p>
          </p:txBody>
        </p:sp>
        <p:sp>
          <p:nvSpPr>
            <p:cNvPr id="145" name="object 145"/>
            <p:cNvSpPr/>
            <p:nvPr/>
          </p:nvSpPr>
          <p:spPr>
            <a:xfrm>
              <a:off x="4315967" y="5542788"/>
              <a:ext cx="487680" cy="184785"/>
            </a:xfrm>
            <a:custGeom>
              <a:avLst/>
              <a:gdLst/>
              <a:ahLst/>
              <a:cxnLst/>
              <a:rect l="l" t="t" r="r" b="b"/>
              <a:pathLst>
                <a:path w="487679" h="184785">
                  <a:moveTo>
                    <a:pt x="243840" y="0"/>
                  </a:moveTo>
                  <a:lnTo>
                    <a:pt x="179017" y="3293"/>
                  </a:lnTo>
                  <a:lnTo>
                    <a:pt x="120768" y="12587"/>
                  </a:lnTo>
                  <a:lnTo>
                    <a:pt x="71418" y="27003"/>
                  </a:lnTo>
                  <a:lnTo>
                    <a:pt x="33290" y="45663"/>
                  </a:lnTo>
                  <a:lnTo>
                    <a:pt x="0" y="92202"/>
                  </a:lnTo>
                  <a:lnTo>
                    <a:pt x="8710" y="116714"/>
                  </a:lnTo>
                  <a:lnTo>
                    <a:pt x="71418" y="157400"/>
                  </a:lnTo>
                  <a:lnTo>
                    <a:pt x="120768" y="171816"/>
                  </a:lnTo>
                  <a:lnTo>
                    <a:pt x="179017" y="181110"/>
                  </a:lnTo>
                  <a:lnTo>
                    <a:pt x="243840" y="184404"/>
                  </a:lnTo>
                  <a:lnTo>
                    <a:pt x="308662" y="181110"/>
                  </a:lnTo>
                  <a:lnTo>
                    <a:pt x="366911" y="171816"/>
                  </a:lnTo>
                  <a:lnTo>
                    <a:pt x="416261" y="157400"/>
                  </a:lnTo>
                  <a:lnTo>
                    <a:pt x="454389" y="138740"/>
                  </a:lnTo>
                  <a:lnTo>
                    <a:pt x="487680" y="92202"/>
                  </a:lnTo>
                  <a:lnTo>
                    <a:pt x="478969" y="67689"/>
                  </a:lnTo>
                  <a:lnTo>
                    <a:pt x="416261" y="27003"/>
                  </a:lnTo>
                  <a:lnTo>
                    <a:pt x="366911" y="12587"/>
                  </a:lnTo>
                  <a:lnTo>
                    <a:pt x="308662" y="3293"/>
                  </a:lnTo>
                  <a:lnTo>
                    <a:pt x="243840" y="0"/>
                  </a:lnTo>
                  <a:close/>
                </a:path>
              </a:pathLst>
            </a:custGeom>
            <a:solidFill>
              <a:srgbClr val="FFFFFF"/>
            </a:solidFill>
          </p:spPr>
          <p:txBody>
            <a:bodyPr wrap="square" lIns="0" tIns="0" rIns="0" bIns="0" rtlCol="0"/>
            <a:lstStyle/>
            <a:p>
              <a:endParaRPr/>
            </a:p>
          </p:txBody>
        </p:sp>
        <p:sp>
          <p:nvSpPr>
            <p:cNvPr id="146" name="object 146"/>
            <p:cNvSpPr/>
            <p:nvPr/>
          </p:nvSpPr>
          <p:spPr>
            <a:xfrm>
              <a:off x="4315967" y="5542788"/>
              <a:ext cx="487680" cy="184785"/>
            </a:xfrm>
            <a:custGeom>
              <a:avLst/>
              <a:gdLst/>
              <a:ahLst/>
              <a:cxnLst/>
              <a:rect l="l" t="t" r="r" b="b"/>
              <a:pathLst>
                <a:path w="487679" h="184785">
                  <a:moveTo>
                    <a:pt x="0" y="92202"/>
                  </a:moveTo>
                  <a:lnTo>
                    <a:pt x="33290" y="45663"/>
                  </a:lnTo>
                  <a:lnTo>
                    <a:pt x="71418" y="27003"/>
                  </a:lnTo>
                  <a:lnTo>
                    <a:pt x="120768" y="12587"/>
                  </a:lnTo>
                  <a:lnTo>
                    <a:pt x="179017" y="3293"/>
                  </a:lnTo>
                  <a:lnTo>
                    <a:pt x="243840" y="0"/>
                  </a:lnTo>
                  <a:lnTo>
                    <a:pt x="308662" y="3293"/>
                  </a:lnTo>
                  <a:lnTo>
                    <a:pt x="366911" y="12587"/>
                  </a:lnTo>
                  <a:lnTo>
                    <a:pt x="416261" y="27003"/>
                  </a:lnTo>
                  <a:lnTo>
                    <a:pt x="454389" y="45663"/>
                  </a:lnTo>
                  <a:lnTo>
                    <a:pt x="487680" y="92202"/>
                  </a:lnTo>
                  <a:lnTo>
                    <a:pt x="478969" y="116714"/>
                  </a:lnTo>
                  <a:lnTo>
                    <a:pt x="416261" y="157400"/>
                  </a:lnTo>
                  <a:lnTo>
                    <a:pt x="366911" y="171816"/>
                  </a:lnTo>
                  <a:lnTo>
                    <a:pt x="308662" y="181110"/>
                  </a:lnTo>
                  <a:lnTo>
                    <a:pt x="243840" y="184404"/>
                  </a:lnTo>
                  <a:lnTo>
                    <a:pt x="179017" y="181110"/>
                  </a:lnTo>
                  <a:lnTo>
                    <a:pt x="120768" y="171816"/>
                  </a:lnTo>
                  <a:lnTo>
                    <a:pt x="71418" y="157400"/>
                  </a:lnTo>
                  <a:lnTo>
                    <a:pt x="33290" y="138740"/>
                  </a:lnTo>
                  <a:lnTo>
                    <a:pt x="0" y="92202"/>
                  </a:lnTo>
                  <a:close/>
                </a:path>
              </a:pathLst>
            </a:custGeom>
            <a:ln w="12699">
              <a:solidFill>
                <a:srgbClr val="162C51"/>
              </a:solidFill>
            </a:ln>
          </p:spPr>
          <p:txBody>
            <a:bodyPr wrap="square" lIns="0" tIns="0" rIns="0" bIns="0" rtlCol="0"/>
            <a:lstStyle/>
            <a:p>
              <a:endParaRPr/>
            </a:p>
          </p:txBody>
        </p:sp>
        <p:sp>
          <p:nvSpPr>
            <p:cNvPr id="147" name="object 147"/>
            <p:cNvSpPr/>
            <p:nvPr/>
          </p:nvSpPr>
          <p:spPr>
            <a:xfrm>
              <a:off x="4043171" y="5401056"/>
              <a:ext cx="487680" cy="184785"/>
            </a:xfrm>
            <a:custGeom>
              <a:avLst/>
              <a:gdLst/>
              <a:ahLst/>
              <a:cxnLst/>
              <a:rect l="l" t="t" r="r" b="b"/>
              <a:pathLst>
                <a:path w="487679" h="184785">
                  <a:moveTo>
                    <a:pt x="243840" y="0"/>
                  </a:moveTo>
                  <a:lnTo>
                    <a:pt x="179017" y="3293"/>
                  </a:lnTo>
                  <a:lnTo>
                    <a:pt x="120768" y="12587"/>
                  </a:lnTo>
                  <a:lnTo>
                    <a:pt x="71418" y="27003"/>
                  </a:lnTo>
                  <a:lnTo>
                    <a:pt x="33290" y="45663"/>
                  </a:lnTo>
                  <a:lnTo>
                    <a:pt x="0" y="92202"/>
                  </a:lnTo>
                  <a:lnTo>
                    <a:pt x="8710" y="116714"/>
                  </a:lnTo>
                  <a:lnTo>
                    <a:pt x="71418" y="157400"/>
                  </a:lnTo>
                  <a:lnTo>
                    <a:pt x="120768" y="171816"/>
                  </a:lnTo>
                  <a:lnTo>
                    <a:pt x="179017" y="181110"/>
                  </a:lnTo>
                  <a:lnTo>
                    <a:pt x="243840" y="184404"/>
                  </a:lnTo>
                  <a:lnTo>
                    <a:pt x="308662" y="181110"/>
                  </a:lnTo>
                  <a:lnTo>
                    <a:pt x="366911" y="171816"/>
                  </a:lnTo>
                  <a:lnTo>
                    <a:pt x="416261" y="157400"/>
                  </a:lnTo>
                  <a:lnTo>
                    <a:pt x="454389" y="138740"/>
                  </a:lnTo>
                  <a:lnTo>
                    <a:pt x="487680" y="92202"/>
                  </a:lnTo>
                  <a:lnTo>
                    <a:pt x="478969" y="67689"/>
                  </a:lnTo>
                  <a:lnTo>
                    <a:pt x="416261" y="27003"/>
                  </a:lnTo>
                  <a:lnTo>
                    <a:pt x="366911" y="12587"/>
                  </a:lnTo>
                  <a:lnTo>
                    <a:pt x="308662" y="3293"/>
                  </a:lnTo>
                  <a:lnTo>
                    <a:pt x="243840" y="0"/>
                  </a:lnTo>
                  <a:close/>
                </a:path>
              </a:pathLst>
            </a:custGeom>
            <a:solidFill>
              <a:srgbClr val="FFFFFF"/>
            </a:solidFill>
          </p:spPr>
          <p:txBody>
            <a:bodyPr wrap="square" lIns="0" tIns="0" rIns="0" bIns="0" rtlCol="0"/>
            <a:lstStyle/>
            <a:p>
              <a:endParaRPr/>
            </a:p>
          </p:txBody>
        </p:sp>
        <p:sp>
          <p:nvSpPr>
            <p:cNvPr id="148" name="object 148"/>
            <p:cNvSpPr/>
            <p:nvPr/>
          </p:nvSpPr>
          <p:spPr>
            <a:xfrm>
              <a:off x="4043171" y="5401056"/>
              <a:ext cx="487680" cy="184785"/>
            </a:xfrm>
            <a:custGeom>
              <a:avLst/>
              <a:gdLst/>
              <a:ahLst/>
              <a:cxnLst/>
              <a:rect l="l" t="t" r="r" b="b"/>
              <a:pathLst>
                <a:path w="487679" h="184785">
                  <a:moveTo>
                    <a:pt x="0" y="92202"/>
                  </a:moveTo>
                  <a:lnTo>
                    <a:pt x="33290" y="45663"/>
                  </a:lnTo>
                  <a:lnTo>
                    <a:pt x="71418" y="27003"/>
                  </a:lnTo>
                  <a:lnTo>
                    <a:pt x="120768" y="12587"/>
                  </a:lnTo>
                  <a:lnTo>
                    <a:pt x="179017" y="3293"/>
                  </a:lnTo>
                  <a:lnTo>
                    <a:pt x="243840" y="0"/>
                  </a:lnTo>
                  <a:lnTo>
                    <a:pt x="308662" y="3293"/>
                  </a:lnTo>
                  <a:lnTo>
                    <a:pt x="366911" y="12587"/>
                  </a:lnTo>
                  <a:lnTo>
                    <a:pt x="416261" y="27003"/>
                  </a:lnTo>
                  <a:lnTo>
                    <a:pt x="454389" y="45663"/>
                  </a:lnTo>
                  <a:lnTo>
                    <a:pt x="487680" y="92202"/>
                  </a:lnTo>
                  <a:lnTo>
                    <a:pt x="478969" y="116714"/>
                  </a:lnTo>
                  <a:lnTo>
                    <a:pt x="416261" y="157400"/>
                  </a:lnTo>
                  <a:lnTo>
                    <a:pt x="366911" y="171816"/>
                  </a:lnTo>
                  <a:lnTo>
                    <a:pt x="308662" y="181110"/>
                  </a:lnTo>
                  <a:lnTo>
                    <a:pt x="243840" y="184404"/>
                  </a:lnTo>
                  <a:lnTo>
                    <a:pt x="179017" y="181110"/>
                  </a:lnTo>
                  <a:lnTo>
                    <a:pt x="120768" y="171816"/>
                  </a:lnTo>
                  <a:lnTo>
                    <a:pt x="71418" y="157400"/>
                  </a:lnTo>
                  <a:lnTo>
                    <a:pt x="33290" y="138740"/>
                  </a:lnTo>
                  <a:lnTo>
                    <a:pt x="0" y="92202"/>
                  </a:lnTo>
                  <a:close/>
                </a:path>
              </a:pathLst>
            </a:custGeom>
            <a:ln w="12699">
              <a:solidFill>
                <a:srgbClr val="162C51"/>
              </a:solidFill>
            </a:ln>
          </p:spPr>
          <p:txBody>
            <a:bodyPr wrap="square" lIns="0" tIns="0" rIns="0" bIns="0" rtlCol="0"/>
            <a:lstStyle/>
            <a:p>
              <a:endParaRPr/>
            </a:p>
          </p:txBody>
        </p:sp>
        <p:sp>
          <p:nvSpPr>
            <p:cNvPr id="149" name="object 149"/>
            <p:cNvSpPr/>
            <p:nvPr/>
          </p:nvSpPr>
          <p:spPr>
            <a:xfrm>
              <a:off x="3799331" y="5286756"/>
              <a:ext cx="487680" cy="184785"/>
            </a:xfrm>
            <a:custGeom>
              <a:avLst/>
              <a:gdLst/>
              <a:ahLst/>
              <a:cxnLst/>
              <a:rect l="l" t="t" r="r" b="b"/>
              <a:pathLst>
                <a:path w="487679" h="184785">
                  <a:moveTo>
                    <a:pt x="243840" y="0"/>
                  </a:moveTo>
                  <a:lnTo>
                    <a:pt x="179017" y="3293"/>
                  </a:lnTo>
                  <a:lnTo>
                    <a:pt x="120768" y="12587"/>
                  </a:lnTo>
                  <a:lnTo>
                    <a:pt x="71418" y="27003"/>
                  </a:lnTo>
                  <a:lnTo>
                    <a:pt x="33290" y="45663"/>
                  </a:lnTo>
                  <a:lnTo>
                    <a:pt x="0" y="92202"/>
                  </a:lnTo>
                  <a:lnTo>
                    <a:pt x="8710" y="116714"/>
                  </a:lnTo>
                  <a:lnTo>
                    <a:pt x="71418" y="157400"/>
                  </a:lnTo>
                  <a:lnTo>
                    <a:pt x="120768" y="171816"/>
                  </a:lnTo>
                  <a:lnTo>
                    <a:pt x="179017" y="181110"/>
                  </a:lnTo>
                  <a:lnTo>
                    <a:pt x="243840" y="184404"/>
                  </a:lnTo>
                  <a:lnTo>
                    <a:pt x="308662" y="181110"/>
                  </a:lnTo>
                  <a:lnTo>
                    <a:pt x="366911" y="171816"/>
                  </a:lnTo>
                  <a:lnTo>
                    <a:pt x="416261" y="157400"/>
                  </a:lnTo>
                  <a:lnTo>
                    <a:pt x="454389" y="138740"/>
                  </a:lnTo>
                  <a:lnTo>
                    <a:pt x="487680" y="92202"/>
                  </a:lnTo>
                  <a:lnTo>
                    <a:pt x="478969" y="67689"/>
                  </a:lnTo>
                  <a:lnTo>
                    <a:pt x="416261" y="27003"/>
                  </a:lnTo>
                  <a:lnTo>
                    <a:pt x="366911" y="12587"/>
                  </a:lnTo>
                  <a:lnTo>
                    <a:pt x="308662" y="3293"/>
                  </a:lnTo>
                  <a:lnTo>
                    <a:pt x="243840" y="0"/>
                  </a:lnTo>
                  <a:close/>
                </a:path>
              </a:pathLst>
            </a:custGeom>
            <a:solidFill>
              <a:srgbClr val="FFFFFF"/>
            </a:solidFill>
          </p:spPr>
          <p:txBody>
            <a:bodyPr wrap="square" lIns="0" tIns="0" rIns="0" bIns="0" rtlCol="0"/>
            <a:lstStyle/>
            <a:p>
              <a:endParaRPr/>
            </a:p>
          </p:txBody>
        </p:sp>
        <p:sp>
          <p:nvSpPr>
            <p:cNvPr id="150" name="object 150"/>
            <p:cNvSpPr/>
            <p:nvPr/>
          </p:nvSpPr>
          <p:spPr>
            <a:xfrm>
              <a:off x="3799331" y="5286756"/>
              <a:ext cx="487680" cy="184785"/>
            </a:xfrm>
            <a:custGeom>
              <a:avLst/>
              <a:gdLst/>
              <a:ahLst/>
              <a:cxnLst/>
              <a:rect l="l" t="t" r="r" b="b"/>
              <a:pathLst>
                <a:path w="487679" h="184785">
                  <a:moveTo>
                    <a:pt x="0" y="92202"/>
                  </a:moveTo>
                  <a:lnTo>
                    <a:pt x="33290" y="45663"/>
                  </a:lnTo>
                  <a:lnTo>
                    <a:pt x="71418" y="27003"/>
                  </a:lnTo>
                  <a:lnTo>
                    <a:pt x="120768" y="12587"/>
                  </a:lnTo>
                  <a:lnTo>
                    <a:pt x="179017" y="3293"/>
                  </a:lnTo>
                  <a:lnTo>
                    <a:pt x="243840" y="0"/>
                  </a:lnTo>
                  <a:lnTo>
                    <a:pt x="308662" y="3293"/>
                  </a:lnTo>
                  <a:lnTo>
                    <a:pt x="366911" y="12587"/>
                  </a:lnTo>
                  <a:lnTo>
                    <a:pt x="416261" y="27003"/>
                  </a:lnTo>
                  <a:lnTo>
                    <a:pt x="454389" y="45663"/>
                  </a:lnTo>
                  <a:lnTo>
                    <a:pt x="487680" y="92202"/>
                  </a:lnTo>
                  <a:lnTo>
                    <a:pt x="478969" y="116714"/>
                  </a:lnTo>
                  <a:lnTo>
                    <a:pt x="416261" y="157400"/>
                  </a:lnTo>
                  <a:lnTo>
                    <a:pt x="366911" y="171816"/>
                  </a:lnTo>
                  <a:lnTo>
                    <a:pt x="308662" y="181110"/>
                  </a:lnTo>
                  <a:lnTo>
                    <a:pt x="243840" y="184404"/>
                  </a:lnTo>
                  <a:lnTo>
                    <a:pt x="179017" y="181110"/>
                  </a:lnTo>
                  <a:lnTo>
                    <a:pt x="120768" y="171816"/>
                  </a:lnTo>
                  <a:lnTo>
                    <a:pt x="71418" y="157400"/>
                  </a:lnTo>
                  <a:lnTo>
                    <a:pt x="33290" y="138740"/>
                  </a:lnTo>
                  <a:lnTo>
                    <a:pt x="0" y="92202"/>
                  </a:lnTo>
                  <a:close/>
                </a:path>
              </a:pathLst>
            </a:custGeom>
            <a:ln w="12699">
              <a:solidFill>
                <a:srgbClr val="162C51"/>
              </a:solidFill>
            </a:ln>
          </p:spPr>
          <p:txBody>
            <a:bodyPr wrap="square" lIns="0" tIns="0" rIns="0" bIns="0" rtlCol="0"/>
            <a:lstStyle/>
            <a:p>
              <a:endParaRPr/>
            </a:p>
          </p:txBody>
        </p:sp>
        <p:sp>
          <p:nvSpPr>
            <p:cNvPr id="151" name="object 151"/>
            <p:cNvSpPr/>
            <p:nvPr/>
          </p:nvSpPr>
          <p:spPr>
            <a:xfrm>
              <a:off x="3930395" y="5160264"/>
              <a:ext cx="486409" cy="184785"/>
            </a:xfrm>
            <a:custGeom>
              <a:avLst/>
              <a:gdLst/>
              <a:ahLst/>
              <a:cxnLst/>
              <a:rect l="l" t="t" r="r" b="b"/>
              <a:pathLst>
                <a:path w="486410" h="184785">
                  <a:moveTo>
                    <a:pt x="243078" y="0"/>
                  </a:moveTo>
                  <a:lnTo>
                    <a:pt x="178457" y="3293"/>
                  </a:lnTo>
                  <a:lnTo>
                    <a:pt x="120390" y="12587"/>
                  </a:lnTo>
                  <a:lnTo>
                    <a:pt x="71194" y="27003"/>
                  </a:lnTo>
                  <a:lnTo>
                    <a:pt x="33186" y="45663"/>
                  </a:lnTo>
                  <a:lnTo>
                    <a:pt x="0" y="92202"/>
                  </a:lnTo>
                  <a:lnTo>
                    <a:pt x="8682" y="116714"/>
                  </a:lnTo>
                  <a:lnTo>
                    <a:pt x="71194" y="157400"/>
                  </a:lnTo>
                  <a:lnTo>
                    <a:pt x="120390" y="171816"/>
                  </a:lnTo>
                  <a:lnTo>
                    <a:pt x="178457" y="181110"/>
                  </a:lnTo>
                  <a:lnTo>
                    <a:pt x="243078" y="184404"/>
                  </a:lnTo>
                  <a:lnTo>
                    <a:pt x="307698" y="181110"/>
                  </a:lnTo>
                  <a:lnTo>
                    <a:pt x="365765" y="171816"/>
                  </a:lnTo>
                  <a:lnTo>
                    <a:pt x="414961" y="157400"/>
                  </a:lnTo>
                  <a:lnTo>
                    <a:pt x="452969" y="138740"/>
                  </a:lnTo>
                  <a:lnTo>
                    <a:pt x="486156" y="92202"/>
                  </a:lnTo>
                  <a:lnTo>
                    <a:pt x="477473" y="67689"/>
                  </a:lnTo>
                  <a:lnTo>
                    <a:pt x="414961" y="27003"/>
                  </a:lnTo>
                  <a:lnTo>
                    <a:pt x="365765" y="12587"/>
                  </a:lnTo>
                  <a:lnTo>
                    <a:pt x="307698" y="3293"/>
                  </a:lnTo>
                  <a:lnTo>
                    <a:pt x="243078" y="0"/>
                  </a:lnTo>
                  <a:close/>
                </a:path>
              </a:pathLst>
            </a:custGeom>
            <a:solidFill>
              <a:srgbClr val="FFFFFF"/>
            </a:solidFill>
          </p:spPr>
          <p:txBody>
            <a:bodyPr wrap="square" lIns="0" tIns="0" rIns="0" bIns="0" rtlCol="0"/>
            <a:lstStyle/>
            <a:p>
              <a:endParaRPr/>
            </a:p>
          </p:txBody>
        </p:sp>
        <p:sp>
          <p:nvSpPr>
            <p:cNvPr id="152" name="object 152"/>
            <p:cNvSpPr/>
            <p:nvPr/>
          </p:nvSpPr>
          <p:spPr>
            <a:xfrm>
              <a:off x="3930395" y="5160264"/>
              <a:ext cx="486409" cy="184785"/>
            </a:xfrm>
            <a:custGeom>
              <a:avLst/>
              <a:gdLst/>
              <a:ahLst/>
              <a:cxnLst/>
              <a:rect l="l" t="t" r="r" b="b"/>
              <a:pathLst>
                <a:path w="486410" h="184785">
                  <a:moveTo>
                    <a:pt x="0" y="92202"/>
                  </a:moveTo>
                  <a:lnTo>
                    <a:pt x="33186" y="45663"/>
                  </a:lnTo>
                  <a:lnTo>
                    <a:pt x="71194" y="27003"/>
                  </a:lnTo>
                  <a:lnTo>
                    <a:pt x="120390" y="12587"/>
                  </a:lnTo>
                  <a:lnTo>
                    <a:pt x="178457" y="3293"/>
                  </a:lnTo>
                  <a:lnTo>
                    <a:pt x="243078" y="0"/>
                  </a:lnTo>
                  <a:lnTo>
                    <a:pt x="307698" y="3293"/>
                  </a:lnTo>
                  <a:lnTo>
                    <a:pt x="365765" y="12587"/>
                  </a:lnTo>
                  <a:lnTo>
                    <a:pt x="414961" y="27003"/>
                  </a:lnTo>
                  <a:lnTo>
                    <a:pt x="452969" y="45663"/>
                  </a:lnTo>
                  <a:lnTo>
                    <a:pt x="486156" y="92202"/>
                  </a:lnTo>
                  <a:lnTo>
                    <a:pt x="477473" y="116714"/>
                  </a:lnTo>
                  <a:lnTo>
                    <a:pt x="414961" y="157400"/>
                  </a:lnTo>
                  <a:lnTo>
                    <a:pt x="365765" y="171816"/>
                  </a:lnTo>
                  <a:lnTo>
                    <a:pt x="307698" y="181110"/>
                  </a:lnTo>
                  <a:lnTo>
                    <a:pt x="243078" y="184404"/>
                  </a:lnTo>
                  <a:lnTo>
                    <a:pt x="178457" y="181110"/>
                  </a:lnTo>
                  <a:lnTo>
                    <a:pt x="120390" y="171816"/>
                  </a:lnTo>
                  <a:lnTo>
                    <a:pt x="71194" y="157400"/>
                  </a:lnTo>
                  <a:lnTo>
                    <a:pt x="33186" y="138740"/>
                  </a:lnTo>
                  <a:lnTo>
                    <a:pt x="0" y="92202"/>
                  </a:lnTo>
                  <a:close/>
                </a:path>
              </a:pathLst>
            </a:custGeom>
            <a:ln w="12700">
              <a:solidFill>
                <a:srgbClr val="162C51"/>
              </a:solidFill>
            </a:ln>
          </p:spPr>
          <p:txBody>
            <a:bodyPr wrap="square" lIns="0" tIns="0" rIns="0" bIns="0" rtlCol="0"/>
            <a:lstStyle/>
            <a:p>
              <a:endParaRPr/>
            </a:p>
          </p:txBody>
        </p:sp>
      </p:grpSp>
      <p:sp>
        <p:nvSpPr>
          <p:cNvPr id="153" name="object 153"/>
          <p:cNvSpPr txBox="1"/>
          <p:nvPr/>
        </p:nvSpPr>
        <p:spPr>
          <a:xfrm>
            <a:off x="4056128" y="5155979"/>
            <a:ext cx="235585" cy="177800"/>
          </a:xfrm>
          <a:prstGeom prst="rect">
            <a:avLst/>
          </a:prstGeom>
        </p:spPr>
        <p:txBody>
          <a:bodyPr vert="horz" wrap="square" lIns="0" tIns="12065" rIns="0" bIns="0" rtlCol="0">
            <a:spAutoFit/>
          </a:bodyPr>
          <a:lstStyle/>
          <a:p>
            <a:pPr marL="12700">
              <a:lnSpc>
                <a:spcPct val="100000"/>
              </a:lnSpc>
              <a:spcBef>
                <a:spcPts val="95"/>
              </a:spcBef>
            </a:pPr>
            <a:r>
              <a:rPr sz="1000" spc="-25" dirty="0">
                <a:latin typeface="Calibri"/>
                <a:cs typeface="Calibri"/>
              </a:rPr>
              <a:t>RBA</a:t>
            </a:r>
            <a:endParaRPr sz="1000">
              <a:latin typeface="Calibri"/>
              <a:cs typeface="Calibri"/>
            </a:endParaRPr>
          </a:p>
        </p:txBody>
      </p:sp>
      <p:grpSp>
        <p:nvGrpSpPr>
          <p:cNvPr id="154" name="object 154"/>
          <p:cNvGrpSpPr/>
          <p:nvPr/>
        </p:nvGrpSpPr>
        <p:grpSpPr>
          <a:xfrm>
            <a:off x="4376673" y="5403850"/>
            <a:ext cx="500380" cy="195580"/>
            <a:chOff x="4376673" y="5403850"/>
            <a:chExt cx="500380" cy="195580"/>
          </a:xfrm>
        </p:grpSpPr>
        <p:sp>
          <p:nvSpPr>
            <p:cNvPr id="155" name="object 155"/>
            <p:cNvSpPr/>
            <p:nvPr/>
          </p:nvSpPr>
          <p:spPr>
            <a:xfrm>
              <a:off x="4383023" y="5410200"/>
              <a:ext cx="487680" cy="182880"/>
            </a:xfrm>
            <a:custGeom>
              <a:avLst/>
              <a:gdLst/>
              <a:ahLst/>
              <a:cxnLst/>
              <a:rect l="l" t="t" r="r" b="b"/>
              <a:pathLst>
                <a:path w="487679" h="182879">
                  <a:moveTo>
                    <a:pt x="243840" y="0"/>
                  </a:moveTo>
                  <a:lnTo>
                    <a:pt x="179017" y="3266"/>
                  </a:lnTo>
                  <a:lnTo>
                    <a:pt x="120768" y="12485"/>
                  </a:lnTo>
                  <a:lnTo>
                    <a:pt x="71418" y="26784"/>
                  </a:lnTo>
                  <a:lnTo>
                    <a:pt x="33290" y="45291"/>
                  </a:lnTo>
                  <a:lnTo>
                    <a:pt x="0" y="91440"/>
                  </a:lnTo>
                  <a:lnTo>
                    <a:pt x="8710" y="115746"/>
                  </a:lnTo>
                  <a:lnTo>
                    <a:pt x="71418" y="156095"/>
                  </a:lnTo>
                  <a:lnTo>
                    <a:pt x="120768" y="170394"/>
                  </a:lnTo>
                  <a:lnTo>
                    <a:pt x="179017" y="179613"/>
                  </a:lnTo>
                  <a:lnTo>
                    <a:pt x="243840" y="182880"/>
                  </a:lnTo>
                  <a:lnTo>
                    <a:pt x="308662" y="179613"/>
                  </a:lnTo>
                  <a:lnTo>
                    <a:pt x="366911" y="170394"/>
                  </a:lnTo>
                  <a:lnTo>
                    <a:pt x="416261" y="156095"/>
                  </a:lnTo>
                  <a:lnTo>
                    <a:pt x="454389" y="137588"/>
                  </a:lnTo>
                  <a:lnTo>
                    <a:pt x="487680" y="91440"/>
                  </a:lnTo>
                  <a:lnTo>
                    <a:pt x="478969" y="67133"/>
                  </a:lnTo>
                  <a:lnTo>
                    <a:pt x="416261" y="26784"/>
                  </a:lnTo>
                  <a:lnTo>
                    <a:pt x="366911" y="12485"/>
                  </a:lnTo>
                  <a:lnTo>
                    <a:pt x="308662" y="3266"/>
                  </a:lnTo>
                  <a:lnTo>
                    <a:pt x="243840" y="0"/>
                  </a:lnTo>
                  <a:close/>
                </a:path>
              </a:pathLst>
            </a:custGeom>
            <a:solidFill>
              <a:srgbClr val="FFFFFF"/>
            </a:solidFill>
          </p:spPr>
          <p:txBody>
            <a:bodyPr wrap="square" lIns="0" tIns="0" rIns="0" bIns="0" rtlCol="0"/>
            <a:lstStyle/>
            <a:p>
              <a:endParaRPr/>
            </a:p>
          </p:txBody>
        </p:sp>
        <p:sp>
          <p:nvSpPr>
            <p:cNvPr id="156" name="object 156"/>
            <p:cNvSpPr/>
            <p:nvPr/>
          </p:nvSpPr>
          <p:spPr>
            <a:xfrm>
              <a:off x="4383023" y="5410200"/>
              <a:ext cx="487680" cy="182880"/>
            </a:xfrm>
            <a:custGeom>
              <a:avLst/>
              <a:gdLst/>
              <a:ahLst/>
              <a:cxnLst/>
              <a:rect l="l" t="t" r="r" b="b"/>
              <a:pathLst>
                <a:path w="487679" h="182879">
                  <a:moveTo>
                    <a:pt x="0" y="91440"/>
                  </a:moveTo>
                  <a:lnTo>
                    <a:pt x="33290" y="45291"/>
                  </a:lnTo>
                  <a:lnTo>
                    <a:pt x="71418" y="26784"/>
                  </a:lnTo>
                  <a:lnTo>
                    <a:pt x="120768" y="12485"/>
                  </a:lnTo>
                  <a:lnTo>
                    <a:pt x="179017" y="3266"/>
                  </a:lnTo>
                  <a:lnTo>
                    <a:pt x="243840" y="0"/>
                  </a:lnTo>
                  <a:lnTo>
                    <a:pt x="308662" y="3266"/>
                  </a:lnTo>
                  <a:lnTo>
                    <a:pt x="366911" y="12485"/>
                  </a:lnTo>
                  <a:lnTo>
                    <a:pt x="416261" y="26784"/>
                  </a:lnTo>
                  <a:lnTo>
                    <a:pt x="454389" y="45291"/>
                  </a:lnTo>
                  <a:lnTo>
                    <a:pt x="487680" y="91440"/>
                  </a:lnTo>
                  <a:lnTo>
                    <a:pt x="478969" y="115746"/>
                  </a:lnTo>
                  <a:lnTo>
                    <a:pt x="416261" y="156095"/>
                  </a:lnTo>
                  <a:lnTo>
                    <a:pt x="366911" y="170394"/>
                  </a:lnTo>
                  <a:lnTo>
                    <a:pt x="308662" y="179613"/>
                  </a:lnTo>
                  <a:lnTo>
                    <a:pt x="243840" y="182880"/>
                  </a:lnTo>
                  <a:lnTo>
                    <a:pt x="179017" y="179613"/>
                  </a:lnTo>
                  <a:lnTo>
                    <a:pt x="120768" y="170394"/>
                  </a:lnTo>
                  <a:lnTo>
                    <a:pt x="71418" y="156095"/>
                  </a:lnTo>
                  <a:lnTo>
                    <a:pt x="33290" y="137588"/>
                  </a:lnTo>
                  <a:lnTo>
                    <a:pt x="0" y="91440"/>
                  </a:lnTo>
                  <a:close/>
                </a:path>
              </a:pathLst>
            </a:custGeom>
            <a:ln w="12700">
              <a:solidFill>
                <a:srgbClr val="162C51"/>
              </a:solidFill>
            </a:ln>
          </p:spPr>
          <p:txBody>
            <a:bodyPr wrap="square" lIns="0" tIns="0" rIns="0" bIns="0" rtlCol="0"/>
            <a:lstStyle/>
            <a:p>
              <a:endParaRPr/>
            </a:p>
          </p:txBody>
        </p:sp>
      </p:grpSp>
      <p:sp>
        <p:nvSpPr>
          <p:cNvPr id="157" name="object 157"/>
          <p:cNvSpPr txBox="1"/>
          <p:nvPr/>
        </p:nvSpPr>
        <p:spPr>
          <a:xfrm>
            <a:off x="4131779" y="5405078"/>
            <a:ext cx="648970" cy="177800"/>
          </a:xfrm>
          <a:prstGeom prst="rect">
            <a:avLst/>
          </a:prstGeom>
        </p:spPr>
        <p:txBody>
          <a:bodyPr vert="horz" wrap="square" lIns="0" tIns="12065" rIns="0" bIns="0" rtlCol="0">
            <a:spAutoFit/>
          </a:bodyPr>
          <a:lstStyle/>
          <a:p>
            <a:pPr marL="12700">
              <a:lnSpc>
                <a:spcPct val="100000"/>
              </a:lnSpc>
              <a:spcBef>
                <a:spcPts val="95"/>
              </a:spcBef>
            </a:pPr>
            <a:r>
              <a:rPr sz="1500" baseline="2777" dirty="0">
                <a:latin typeface="Calibri"/>
                <a:cs typeface="Calibri"/>
              </a:rPr>
              <a:t>ABNT</a:t>
            </a:r>
            <a:r>
              <a:rPr sz="1500" spc="262" baseline="2777" dirty="0">
                <a:latin typeface="Calibri"/>
                <a:cs typeface="Calibri"/>
              </a:rPr>
              <a:t> </a:t>
            </a:r>
            <a:r>
              <a:rPr sz="1000" spc="-20" dirty="0">
                <a:latin typeface="Calibri"/>
                <a:cs typeface="Calibri"/>
              </a:rPr>
              <a:t>IRMA</a:t>
            </a:r>
            <a:endParaRPr sz="1000">
              <a:latin typeface="Calibri"/>
              <a:cs typeface="Calibri"/>
            </a:endParaRPr>
          </a:p>
        </p:txBody>
      </p:sp>
      <p:grpSp>
        <p:nvGrpSpPr>
          <p:cNvPr id="158" name="object 158"/>
          <p:cNvGrpSpPr/>
          <p:nvPr/>
        </p:nvGrpSpPr>
        <p:grpSpPr>
          <a:xfrm>
            <a:off x="4294378" y="5269738"/>
            <a:ext cx="499109" cy="195580"/>
            <a:chOff x="4294378" y="5269738"/>
            <a:chExt cx="499109" cy="195580"/>
          </a:xfrm>
        </p:grpSpPr>
        <p:sp>
          <p:nvSpPr>
            <p:cNvPr id="159" name="object 159"/>
            <p:cNvSpPr/>
            <p:nvPr/>
          </p:nvSpPr>
          <p:spPr>
            <a:xfrm>
              <a:off x="4300728" y="5276088"/>
              <a:ext cx="486409" cy="182880"/>
            </a:xfrm>
            <a:custGeom>
              <a:avLst/>
              <a:gdLst/>
              <a:ahLst/>
              <a:cxnLst/>
              <a:rect l="l" t="t" r="r" b="b"/>
              <a:pathLst>
                <a:path w="486410" h="182879">
                  <a:moveTo>
                    <a:pt x="243078" y="0"/>
                  </a:moveTo>
                  <a:lnTo>
                    <a:pt x="178457" y="3266"/>
                  </a:lnTo>
                  <a:lnTo>
                    <a:pt x="120390" y="12485"/>
                  </a:lnTo>
                  <a:lnTo>
                    <a:pt x="71194" y="26784"/>
                  </a:lnTo>
                  <a:lnTo>
                    <a:pt x="33186" y="45291"/>
                  </a:lnTo>
                  <a:lnTo>
                    <a:pt x="0" y="91440"/>
                  </a:lnTo>
                  <a:lnTo>
                    <a:pt x="8682" y="115746"/>
                  </a:lnTo>
                  <a:lnTo>
                    <a:pt x="71194" y="156095"/>
                  </a:lnTo>
                  <a:lnTo>
                    <a:pt x="120390" y="170394"/>
                  </a:lnTo>
                  <a:lnTo>
                    <a:pt x="178457" y="179613"/>
                  </a:lnTo>
                  <a:lnTo>
                    <a:pt x="243078" y="182880"/>
                  </a:lnTo>
                  <a:lnTo>
                    <a:pt x="307698" y="179613"/>
                  </a:lnTo>
                  <a:lnTo>
                    <a:pt x="365765" y="170394"/>
                  </a:lnTo>
                  <a:lnTo>
                    <a:pt x="414961" y="156095"/>
                  </a:lnTo>
                  <a:lnTo>
                    <a:pt x="452969" y="137588"/>
                  </a:lnTo>
                  <a:lnTo>
                    <a:pt x="486156" y="91440"/>
                  </a:lnTo>
                  <a:lnTo>
                    <a:pt x="477473" y="67133"/>
                  </a:lnTo>
                  <a:lnTo>
                    <a:pt x="414961" y="26784"/>
                  </a:lnTo>
                  <a:lnTo>
                    <a:pt x="365765" y="12485"/>
                  </a:lnTo>
                  <a:lnTo>
                    <a:pt x="307698" y="3266"/>
                  </a:lnTo>
                  <a:lnTo>
                    <a:pt x="243078" y="0"/>
                  </a:lnTo>
                  <a:close/>
                </a:path>
              </a:pathLst>
            </a:custGeom>
            <a:solidFill>
              <a:srgbClr val="FFFFFF"/>
            </a:solidFill>
          </p:spPr>
          <p:txBody>
            <a:bodyPr wrap="square" lIns="0" tIns="0" rIns="0" bIns="0" rtlCol="0"/>
            <a:lstStyle/>
            <a:p>
              <a:endParaRPr/>
            </a:p>
          </p:txBody>
        </p:sp>
        <p:sp>
          <p:nvSpPr>
            <p:cNvPr id="160" name="object 160"/>
            <p:cNvSpPr/>
            <p:nvPr/>
          </p:nvSpPr>
          <p:spPr>
            <a:xfrm>
              <a:off x="4300728" y="5276088"/>
              <a:ext cx="486409" cy="182880"/>
            </a:xfrm>
            <a:custGeom>
              <a:avLst/>
              <a:gdLst/>
              <a:ahLst/>
              <a:cxnLst/>
              <a:rect l="l" t="t" r="r" b="b"/>
              <a:pathLst>
                <a:path w="486410" h="182879">
                  <a:moveTo>
                    <a:pt x="0" y="91440"/>
                  </a:moveTo>
                  <a:lnTo>
                    <a:pt x="33186" y="45291"/>
                  </a:lnTo>
                  <a:lnTo>
                    <a:pt x="71194" y="26784"/>
                  </a:lnTo>
                  <a:lnTo>
                    <a:pt x="120390" y="12485"/>
                  </a:lnTo>
                  <a:lnTo>
                    <a:pt x="178457" y="3266"/>
                  </a:lnTo>
                  <a:lnTo>
                    <a:pt x="243078" y="0"/>
                  </a:lnTo>
                  <a:lnTo>
                    <a:pt x="307698" y="3266"/>
                  </a:lnTo>
                  <a:lnTo>
                    <a:pt x="365765" y="12485"/>
                  </a:lnTo>
                  <a:lnTo>
                    <a:pt x="414961" y="26784"/>
                  </a:lnTo>
                  <a:lnTo>
                    <a:pt x="452969" y="45291"/>
                  </a:lnTo>
                  <a:lnTo>
                    <a:pt x="486156" y="91440"/>
                  </a:lnTo>
                  <a:lnTo>
                    <a:pt x="477473" y="115746"/>
                  </a:lnTo>
                  <a:lnTo>
                    <a:pt x="414961" y="156095"/>
                  </a:lnTo>
                  <a:lnTo>
                    <a:pt x="365765" y="170394"/>
                  </a:lnTo>
                  <a:lnTo>
                    <a:pt x="307698" y="179613"/>
                  </a:lnTo>
                  <a:lnTo>
                    <a:pt x="243078" y="182880"/>
                  </a:lnTo>
                  <a:lnTo>
                    <a:pt x="178457" y="179613"/>
                  </a:lnTo>
                  <a:lnTo>
                    <a:pt x="120390" y="170394"/>
                  </a:lnTo>
                  <a:lnTo>
                    <a:pt x="71194" y="156095"/>
                  </a:lnTo>
                  <a:lnTo>
                    <a:pt x="33186" y="137588"/>
                  </a:lnTo>
                  <a:lnTo>
                    <a:pt x="0" y="91440"/>
                  </a:lnTo>
                  <a:close/>
                </a:path>
              </a:pathLst>
            </a:custGeom>
            <a:ln w="12700">
              <a:solidFill>
                <a:srgbClr val="162C51"/>
              </a:solidFill>
            </a:ln>
          </p:spPr>
          <p:txBody>
            <a:bodyPr wrap="square" lIns="0" tIns="0" rIns="0" bIns="0" rtlCol="0"/>
            <a:lstStyle/>
            <a:p>
              <a:endParaRPr/>
            </a:p>
          </p:txBody>
        </p:sp>
      </p:grpSp>
      <p:sp>
        <p:nvSpPr>
          <p:cNvPr id="161" name="object 161"/>
          <p:cNvSpPr txBox="1"/>
          <p:nvPr/>
        </p:nvSpPr>
        <p:spPr>
          <a:xfrm>
            <a:off x="3914090" y="5282639"/>
            <a:ext cx="784860" cy="177800"/>
          </a:xfrm>
          <a:prstGeom prst="rect">
            <a:avLst/>
          </a:prstGeom>
        </p:spPr>
        <p:txBody>
          <a:bodyPr vert="horz" wrap="square" lIns="0" tIns="12065" rIns="0" bIns="0" rtlCol="0">
            <a:spAutoFit/>
          </a:bodyPr>
          <a:lstStyle/>
          <a:p>
            <a:pPr marL="12700">
              <a:lnSpc>
                <a:spcPct val="100000"/>
              </a:lnSpc>
              <a:spcBef>
                <a:spcPts val="95"/>
              </a:spcBef>
              <a:tabLst>
                <a:tab pos="488315" algn="l"/>
              </a:tabLst>
            </a:pPr>
            <a:r>
              <a:rPr sz="1000" spc="-25" dirty="0">
                <a:latin typeface="Calibri"/>
                <a:cs typeface="Calibri"/>
              </a:rPr>
              <a:t>MLA</a:t>
            </a:r>
            <a:r>
              <a:rPr sz="1000" dirty="0">
                <a:latin typeface="Calibri"/>
                <a:cs typeface="Calibri"/>
              </a:rPr>
              <a:t>	</a:t>
            </a:r>
            <a:r>
              <a:rPr sz="1500" spc="-30" baseline="5555" dirty="0">
                <a:latin typeface="Calibri"/>
                <a:cs typeface="Calibri"/>
              </a:rPr>
              <a:t>ASRO</a:t>
            </a:r>
            <a:endParaRPr sz="1500" baseline="5555">
              <a:latin typeface="Calibri"/>
              <a:cs typeface="Calibri"/>
            </a:endParaRPr>
          </a:p>
        </p:txBody>
      </p:sp>
      <p:grpSp>
        <p:nvGrpSpPr>
          <p:cNvPr id="162" name="object 162"/>
          <p:cNvGrpSpPr/>
          <p:nvPr/>
        </p:nvGrpSpPr>
        <p:grpSpPr>
          <a:xfrm>
            <a:off x="4335526" y="5111241"/>
            <a:ext cx="500380" cy="195580"/>
            <a:chOff x="4335526" y="5111241"/>
            <a:chExt cx="500380" cy="195580"/>
          </a:xfrm>
        </p:grpSpPr>
        <p:sp>
          <p:nvSpPr>
            <p:cNvPr id="163" name="object 163"/>
            <p:cNvSpPr/>
            <p:nvPr/>
          </p:nvSpPr>
          <p:spPr>
            <a:xfrm>
              <a:off x="4341876" y="5117591"/>
              <a:ext cx="487680" cy="182880"/>
            </a:xfrm>
            <a:custGeom>
              <a:avLst/>
              <a:gdLst/>
              <a:ahLst/>
              <a:cxnLst/>
              <a:rect l="l" t="t" r="r" b="b"/>
              <a:pathLst>
                <a:path w="487679" h="182879">
                  <a:moveTo>
                    <a:pt x="243840" y="0"/>
                  </a:moveTo>
                  <a:lnTo>
                    <a:pt x="179017" y="3266"/>
                  </a:lnTo>
                  <a:lnTo>
                    <a:pt x="120768" y="12485"/>
                  </a:lnTo>
                  <a:lnTo>
                    <a:pt x="71418" y="26784"/>
                  </a:lnTo>
                  <a:lnTo>
                    <a:pt x="33290" y="45291"/>
                  </a:lnTo>
                  <a:lnTo>
                    <a:pt x="0" y="91439"/>
                  </a:lnTo>
                  <a:lnTo>
                    <a:pt x="8710" y="115746"/>
                  </a:lnTo>
                  <a:lnTo>
                    <a:pt x="71418" y="156095"/>
                  </a:lnTo>
                  <a:lnTo>
                    <a:pt x="120768" y="170394"/>
                  </a:lnTo>
                  <a:lnTo>
                    <a:pt x="179017" y="179613"/>
                  </a:lnTo>
                  <a:lnTo>
                    <a:pt x="243840" y="182879"/>
                  </a:lnTo>
                  <a:lnTo>
                    <a:pt x="308662" y="179613"/>
                  </a:lnTo>
                  <a:lnTo>
                    <a:pt x="366911" y="170394"/>
                  </a:lnTo>
                  <a:lnTo>
                    <a:pt x="416261" y="156095"/>
                  </a:lnTo>
                  <a:lnTo>
                    <a:pt x="454389" y="137588"/>
                  </a:lnTo>
                  <a:lnTo>
                    <a:pt x="487680" y="91439"/>
                  </a:lnTo>
                  <a:lnTo>
                    <a:pt x="478969" y="67133"/>
                  </a:lnTo>
                  <a:lnTo>
                    <a:pt x="416261" y="26784"/>
                  </a:lnTo>
                  <a:lnTo>
                    <a:pt x="366911" y="12485"/>
                  </a:lnTo>
                  <a:lnTo>
                    <a:pt x="308662" y="3266"/>
                  </a:lnTo>
                  <a:lnTo>
                    <a:pt x="243840" y="0"/>
                  </a:lnTo>
                  <a:close/>
                </a:path>
              </a:pathLst>
            </a:custGeom>
            <a:solidFill>
              <a:srgbClr val="FFFFFF"/>
            </a:solidFill>
          </p:spPr>
          <p:txBody>
            <a:bodyPr wrap="square" lIns="0" tIns="0" rIns="0" bIns="0" rtlCol="0"/>
            <a:lstStyle/>
            <a:p>
              <a:endParaRPr/>
            </a:p>
          </p:txBody>
        </p:sp>
        <p:sp>
          <p:nvSpPr>
            <p:cNvPr id="164" name="object 164"/>
            <p:cNvSpPr/>
            <p:nvPr/>
          </p:nvSpPr>
          <p:spPr>
            <a:xfrm>
              <a:off x="4341876" y="5117591"/>
              <a:ext cx="487680" cy="182880"/>
            </a:xfrm>
            <a:custGeom>
              <a:avLst/>
              <a:gdLst/>
              <a:ahLst/>
              <a:cxnLst/>
              <a:rect l="l" t="t" r="r" b="b"/>
              <a:pathLst>
                <a:path w="487679" h="182879">
                  <a:moveTo>
                    <a:pt x="0" y="91439"/>
                  </a:moveTo>
                  <a:lnTo>
                    <a:pt x="33290" y="45291"/>
                  </a:lnTo>
                  <a:lnTo>
                    <a:pt x="71418" y="26784"/>
                  </a:lnTo>
                  <a:lnTo>
                    <a:pt x="120768" y="12485"/>
                  </a:lnTo>
                  <a:lnTo>
                    <a:pt x="179017" y="3266"/>
                  </a:lnTo>
                  <a:lnTo>
                    <a:pt x="243840" y="0"/>
                  </a:lnTo>
                  <a:lnTo>
                    <a:pt x="308662" y="3266"/>
                  </a:lnTo>
                  <a:lnTo>
                    <a:pt x="366911" y="12485"/>
                  </a:lnTo>
                  <a:lnTo>
                    <a:pt x="416261" y="26784"/>
                  </a:lnTo>
                  <a:lnTo>
                    <a:pt x="454389" y="45291"/>
                  </a:lnTo>
                  <a:lnTo>
                    <a:pt x="487680" y="91439"/>
                  </a:lnTo>
                  <a:lnTo>
                    <a:pt x="478969" y="115746"/>
                  </a:lnTo>
                  <a:lnTo>
                    <a:pt x="416261" y="156095"/>
                  </a:lnTo>
                  <a:lnTo>
                    <a:pt x="366911" y="170394"/>
                  </a:lnTo>
                  <a:lnTo>
                    <a:pt x="308662" y="179613"/>
                  </a:lnTo>
                  <a:lnTo>
                    <a:pt x="243840" y="182879"/>
                  </a:lnTo>
                  <a:lnTo>
                    <a:pt x="179017" y="179613"/>
                  </a:lnTo>
                  <a:lnTo>
                    <a:pt x="120768" y="170394"/>
                  </a:lnTo>
                  <a:lnTo>
                    <a:pt x="71418" y="156095"/>
                  </a:lnTo>
                  <a:lnTo>
                    <a:pt x="33290" y="137588"/>
                  </a:lnTo>
                  <a:lnTo>
                    <a:pt x="0" y="91439"/>
                  </a:lnTo>
                  <a:close/>
                </a:path>
              </a:pathLst>
            </a:custGeom>
            <a:ln w="12700">
              <a:solidFill>
                <a:srgbClr val="162C51"/>
              </a:solidFill>
            </a:ln>
          </p:spPr>
          <p:txBody>
            <a:bodyPr wrap="square" lIns="0" tIns="0" rIns="0" bIns="0" rtlCol="0"/>
            <a:lstStyle/>
            <a:p>
              <a:endParaRPr/>
            </a:p>
          </p:txBody>
        </p:sp>
      </p:grpSp>
      <p:sp>
        <p:nvSpPr>
          <p:cNvPr id="165" name="object 165"/>
          <p:cNvSpPr txBox="1"/>
          <p:nvPr/>
        </p:nvSpPr>
        <p:spPr>
          <a:xfrm>
            <a:off x="4474051" y="5112607"/>
            <a:ext cx="224154" cy="177800"/>
          </a:xfrm>
          <a:prstGeom prst="rect">
            <a:avLst/>
          </a:prstGeom>
        </p:spPr>
        <p:txBody>
          <a:bodyPr vert="horz" wrap="square" lIns="0" tIns="12065" rIns="0" bIns="0" rtlCol="0">
            <a:spAutoFit/>
          </a:bodyPr>
          <a:lstStyle/>
          <a:p>
            <a:pPr marL="12700">
              <a:lnSpc>
                <a:spcPct val="100000"/>
              </a:lnSpc>
              <a:spcBef>
                <a:spcPts val="95"/>
              </a:spcBef>
            </a:pPr>
            <a:r>
              <a:rPr sz="1000" spc="-25" dirty="0">
                <a:latin typeface="Calibri"/>
                <a:cs typeface="Calibri"/>
              </a:rPr>
              <a:t>ASC</a:t>
            </a:r>
            <a:endParaRPr sz="1000">
              <a:latin typeface="Calibri"/>
              <a:cs typeface="Calibri"/>
            </a:endParaRPr>
          </a:p>
        </p:txBody>
      </p:sp>
      <p:grpSp>
        <p:nvGrpSpPr>
          <p:cNvPr id="166" name="object 166"/>
          <p:cNvGrpSpPr/>
          <p:nvPr/>
        </p:nvGrpSpPr>
        <p:grpSpPr>
          <a:xfrm>
            <a:off x="3978909" y="5675121"/>
            <a:ext cx="500380" cy="197485"/>
            <a:chOff x="3978909" y="5675121"/>
            <a:chExt cx="500380" cy="197485"/>
          </a:xfrm>
        </p:grpSpPr>
        <p:sp>
          <p:nvSpPr>
            <p:cNvPr id="167" name="object 167"/>
            <p:cNvSpPr/>
            <p:nvPr/>
          </p:nvSpPr>
          <p:spPr>
            <a:xfrm>
              <a:off x="3985259" y="5681471"/>
              <a:ext cx="487680" cy="184785"/>
            </a:xfrm>
            <a:custGeom>
              <a:avLst/>
              <a:gdLst/>
              <a:ahLst/>
              <a:cxnLst/>
              <a:rect l="l" t="t" r="r" b="b"/>
              <a:pathLst>
                <a:path w="487679" h="184785">
                  <a:moveTo>
                    <a:pt x="243840" y="0"/>
                  </a:moveTo>
                  <a:lnTo>
                    <a:pt x="179017" y="3293"/>
                  </a:lnTo>
                  <a:lnTo>
                    <a:pt x="120768" y="12587"/>
                  </a:lnTo>
                  <a:lnTo>
                    <a:pt x="71418" y="27003"/>
                  </a:lnTo>
                  <a:lnTo>
                    <a:pt x="33290" y="45663"/>
                  </a:lnTo>
                  <a:lnTo>
                    <a:pt x="0" y="92201"/>
                  </a:lnTo>
                  <a:lnTo>
                    <a:pt x="8710" y="116714"/>
                  </a:lnTo>
                  <a:lnTo>
                    <a:pt x="71418" y="157400"/>
                  </a:lnTo>
                  <a:lnTo>
                    <a:pt x="120768" y="171816"/>
                  </a:lnTo>
                  <a:lnTo>
                    <a:pt x="179017" y="181110"/>
                  </a:lnTo>
                  <a:lnTo>
                    <a:pt x="243840" y="184403"/>
                  </a:lnTo>
                  <a:lnTo>
                    <a:pt x="308662" y="181110"/>
                  </a:lnTo>
                  <a:lnTo>
                    <a:pt x="366911" y="171816"/>
                  </a:lnTo>
                  <a:lnTo>
                    <a:pt x="416261" y="157400"/>
                  </a:lnTo>
                  <a:lnTo>
                    <a:pt x="454389" y="138740"/>
                  </a:lnTo>
                  <a:lnTo>
                    <a:pt x="487680" y="92201"/>
                  </a:lnTo>
                  <a:lnTo>
                    <a:pt x="478969" y="67689"/>
                  </a:lnTo>
                  <a:lnTo>
                    <a:pt x="416261" y="27003"/>
                  </a:lnTo>
                  <a:lnTo>
                    <a:pt x="366911" y="12587"/>
                  </a:lnTo>
                  <a:lnTo>
                    <a:pt x="308662" y="3293"/>
                  </a:lnTo>
                  <a:lnTo>
                    <a:pt x="243840" y="0"/>
                  </a:lnTo>
                  <a:close/>
                </a:path>
              </a:pathLst>
            </a:custGeom>
            <a:solidFill>
              <a:srgbClr val="FFFFFF"/>
            </a:solidFill>
          </p:spPr>
          <p:txBody>
            <a:bodyPr wrap="square" lIns="0" tIns="0" rIns="0" bIns="0" rtlCol="0"/>
            <a:lstStyle/>
            <a:p>
              <a:endParaRPr/>
            </a:p>
          </p:txBody>
        </p:sp>
        <p:sp>
          <p:nvSpPr>
            <p:cNvPr id="168" name="object 168"/>
            <p:cNvSpPr/>
            <p:nvPr/>
          </p:nvSpPr>
          <p:spPr>
            <a:xfrm>
              <a:off x="3985259" y="5681471"/>
              <a:ext cx="487680" cy="184785"/>
            </a:xfrm>
            <a:custGeom>
              <a:avLst/>
              <a:gdLst/>
              <a:ahLst/>
              <a:cxnLst/>
              <a:rect l="l" t="t" r="r" b="b"/>
              <a:pathLst>
                <a:path w="487679" h="184785">
                  <a:moveTo>
                    <a:pt x="0" y="92201"/>
                  </a:moveTo>
                  <a:lnTo>
                    <a:pt x="33290" y="45663"/>
                  </a:lnTo>
                  <a:lnTo>
                    <a:pt x="71418" y="27003"/>
                  </a:lnTo>
                  <a:lnTo>
                    <a:pt x="120768" y="12587"/>
                  </a:lnTo>
                  <a:lnTo>
                    <a:pt x="179017" y="3293"/>
                  </a:lnTo>
                  <a:lnTo>
                    <a:pt x="243840" y="0"/>
                  </a:lnTo>
                  <a:lnTo>
                    <a:pt x="308662" y="3293"/>
                  </a:lnTo>
                  <a:lnTo>
                    <a:pt x="366911" y="12587"/>
                  </a:lnTo>
                  <a:lnTo>
                    <a:pt x="416261" y="27003"/>
                  </a:lnTo>
                  <a:lnTo>
                    <a:pt x="454389" y="45663"/>
                  </a:lnTo>
                  <a:lnTo>
                    <a:pt x="487680" y="92201"/>
                  </a:lnTo>
                  <a:lnTo>
                    <a:pt x="478969" y="116714"/>
                  </a:lnTo>
                  <a:lnTo>
                    <a:pt x="416261" y="157400"/>
                  </a:lnTo>
                  <a:lnTo>
                    <a:pt x="366911" y="171816"/>
                  </a:lnTo>
                  <a:lnTo>
                    <a:pt x="308662" y="181110"/>
                  </a:lnTo>
                  <a:lnTo>
                    <a:pt x="243840" y="184403"/>
                  </a:lnTo>
                  <a:lnTo>
                    <a:pt x="179017" y="181110"/>
                  </a:lnTo>
                  <a:lnTo>
                    <a:pt x="120768" y="171816"/>
                  </a:lnTo>
                  <a:lnTo>
                    <a:pt x="71418" y="157400"/>
                  </a:lnTo>
                  <a:lnTo>
                    <a:pt x="33290" y="138740"/>
                  </a:lnTo>
                  <a:lnTo>
                    <a:pt x="0" y="92201"/>
                  </a:lnTo>
                  <a:close/>
                </a:path>
              </a:pathLst>
            </a:custGeom>
            <a:ln w="12699">
              <a:solidFill>
                <a:srgbClr val="162C51"/>
              </a:solidFill>
            </a:ln>
          </p:spPr>
          <p:txBody>
            <a:bodyPr wrap="square" lIns="0" tIns="0" rIns="0" bIns="0" rtlCol="0"/>
            <a:lstStyle/>
            <a:p>
              <a:endParaRPr/>
            </a:p>
          </p:txBody>
        </p:sp>
      </p:grpSp>
      <p:sp>
        <p:nvSpPr>
          <p:cNvPr id="169" name="object 169"/>
          <p:cNvSpPr txBox="1"/>
          <p:nvPr/>
        </p:nvSpPr>
        <p:spPr>
          <a:xfrm>
            <a:off x="4070314" y="5677016"/>
            <a:ext cx="318135" cy="177800"/>
          </a:xfrm>
          <a:prstGeom prst="rect">
            <a:avLst/>
          </a:prstGeom>
        </p:spPr>
        <p:txBody>
          <a:bodyPr vert="horz" wrap="square" lIns="0" tIns="12065" rIns="0" bIns="0" rtlCol="0">
            <a:spAutoFit/>
          </a:bodyPr>
          <a:lstStyle/>
          <a:p>
            <a:pPr marL="12700">
              <a:lnSpc>
                <a:spcPct val="100000"/>
              </a:lnSpc>
              <a:spcBef>
                <a:spcPts val="95"/>
              </a:spcBef>
            </a:pPr>
            <a:r>
              <a:rPr sz="1000" spc="-20" dirty="0">
                <a:latin typeface="Calibri"/>
                <a:cs typeface="Calibri"/>
              </a:rPr>
              <a:t>NGER</a:t>
            </a:r>
            <a:endParaRPr sz="1000">
              <a:latin typeface="Calibri"/>
              <a:cs typeface="Calibri"/>
            </a:endParaRPr>
          </a:p>
        </p:txBody>
      </p:sp>
      <p:grpSp>
        <p:nvGrpSpPr>
          <p:cNvPr id="170" name="object 170"/>
          <p:cNvGrpSpPr/>
          <p:nvPr/>
        </p:nvGrpSpPr>
        <p:grpSpPr>
          <a:xfrm>
            <a:off x="3896614" y="5539485"/>
            <a:ext cx="500380" cy="195580"/>
            <a:chOff x="3896614" y="5539485"/>
            <a:chExt cx="500380" cy="195580"/>
          </a:xfrm>
        </p:grpSpPr>
        <p:sp>
          <p:nvSpPr>
            <p:cNvPr id="171" name="object 171"/>
            <p:cNvSpPr/>
            <p:nvPr/>
          </p:nvSpPr>
          <p:spPr>
            <a:xfrm>
              <a:off x="3902964" y="5545835"/>
              <a:ext cx="487680" cy="182880"/>
            </a:xfrm>
            <a:custGeom>
              <a:avLst/>
              <a:gdLst/>
              <a:ahLst/>
              <a:cxnLst/>
              <a:rect l="l" t="t" r="r" b="b"/>
              <a:pathLst>
                <a:path w="487679" h="182879">
                  <a:moveTo>
                    <a:pt x="243840" y="0"/>
                  </a:moveTo>
                  <a:lnTo>
                    <a:pt x="179017" y="3266"/>
                  </a:lnTo>
                  <a:lnTo>
                    <a:pt x="120768" y="12485"/>
                  </a:lnTo>
                  <a:lnTo>
                    <a:pt x="71418" y="26784"/>
                  </a:lnTo>
                  <a:lnTo>
                    <a:pt x="33290" y="45291"/>
                  </a:lnTo>
                  <a:lnTo>
                    <a:pt x="0" y="91439"/>
                  </a:lnTo>
                  <a:lnTo>
                    <a:pt x="8710" y="115746"/>
                  </a:lnTo>
                  <a:lnTo>
                    <a:pt x="71418" y="156095"/>
                  </a:lnTo>
                  <a:lnTo>
                    <a:pt x="120768" y="170394"/>
                  </a:lnTo>
                  <a:lnTo>
                    <a:pt x="179017" y="179613"/>
                  </a:lnTo>
                  <a:lnTo>
                    <a:pt x="243840" y="182879"/>
                  </a:lnTo>
                  <a:lnTo>
                    <a:pt x="308662" y="179613"/>
                  </a:lnTo>
                  <a:lnTo>
                    <a:pt x="366911" y="170394"/>
                  </a:lnTo>
                  <a:lnTo>
                    <a:pt x="416261" y="156095"/>
                  </a:lnTo>
                  <a:lnTo>
                    <a:pt x="454389" y="137588"/>
                  </a:lnTo>
                  <a:lnTo>
                    <a:pt x="487680" y="91439"/>
                  </a:lnTo>
                  <a:lnTo>
                    <a:pt x="478969" y="67133"/>
                  </a:lnTo>
                  <a:lnTo>
                    <a:pt x="416261" y="26784"/>
                  </a:lnTo>
                  <a:lnTo>
                    <a:pt x="366911" y="12485"/>
                  </a:lnTo>
                  <a:lnTo>
                    <a:pt x="308662" y="3266"/>
                  </a:lnTo>
                  <a:lnTo>
                    <a:pt x="243840" y="0"/>
                  </a:lnTo>
                  <a:close/>
                </a:path>
              </a:pathLst>
            </a:custGeom>
            <a:solidFill>
              <a:srgbClr val="FFFFFF"/>
            </a:solidFill>
          </p:spPr>
          <p:txBody>
            <a:bodyPr wrap="square" lIns="0" tIns="0" rIns="0" bIns="0" rtlCol="0"/>
            <a:lstStyle/>
            <a:p>
              <a:endParaRPr/>
            </a:p>
          </p:txBody>
        </p:sp>
        <p:sp>
          <p:nvSpPr>
            <p:cNvPr id="172" name="object 172"/>
            <p:cNvSpPr/>
            <p:nvPr/>
          </p:nvSpPr>
          <p:spPr>
            <a:xfrm>
              <a:off x="3902964" y="5545835"/>
              <a:ext cx="487680" cy="182880"/>
            </a:xfrm>
            <a:custGeom>
              <a:avLst/>
              <a:gdLst/>
              <a:ahLst/>
              <a:cxnLst/>
              <a:rect l="l" t="t" r="r" b="b"/>
              <a:pathLst>
                <a:path w="487679" h="182879">
                  <a:moveTo>
                    <a:pt x="0" y="91439"/>
                  </a:moveTo>
                  <a:lnTo>
                    <a:pt x="33290" y="45291"/>
                  </a:lnTo>
                  <a:lnTo>
                    <a:pt x="71418" y="26784"/>
                  </a:lnTo>
                  <a:lnTo>
                    <a:pt x="120768" y="12485"/>
                  </a:lnTo>
                  <a:lnTo>
                    <a:pt x="179017" y="3266"/>
                  </a:lnTo>
                  <a:lnTo>
                    <a:pt x="243840" y="0"/>
                  </a:lnTo>
                  <a:lnTo>
                    <a:pt x="308662" y="3266"/>
                  </a:lnTo>
                  <a:lnTo>
                    <a:pt x="366911" y="12485"/>
                  </a:lnTo>
                  <a:lnTo>
                    <a:pt x="416261" y="26784"/>
                  </a:lnTo>
                  <a:lnTo>
                    <a:pt x="454389" y="45291"/>
                  </a:lnTo>
                  <a:lnTo>
                    <a:pt x="487680" y="91439"/>
                  </a:lnTo>
                  <a:lnTo>
                    <a:pt x="478969" y="115746"/>
                  </a:lnTo>
                  <a:lnTo>
                    <a:pt x="416261" y="156095"/>
                  </a:lnTo>
                  <a:lnTo>
                    <a:pt x="366911" y="170394"/>
                  </a:lnTo>
                  <a:lnTo>
                    <a:pt x="308662" y="179613"/>
                  </a:lnTo>
                  <a:lnTo>
                    <a:pt x="243840" y="182879"/>
                  </a:lnTo>
                  <a:lnTo>
                    <a:pt x="179017" y="179613"/>
                  </a:lnTo>
                  <a:lnTo>
                    <a:pt x="120768" y="170394"/>
                  </a:lnTo>
                  <a:lnTo>
                    <a:pt x="71418" y="156095"/>
                  </a:lnTo>
                  <a:lnTo>
                    <a:pt x="33290" y="137588"/>
                  </a:lnTo>
                  <a:lnTo>
                    <a:pt x="0" y="91439"/>
                  </a:lnTo>
                  <a:close/>
                </a:path>
              </a:pathLst>
            </a:custGeom>
            <a:ln w="12700">
              <a:solidFill>
                <a:srgbClr val="162C51"/>
              </a:solidFill>
            </a:ln>
          </p:spPr>
          <p:txBody>
            <a:bodyPr wrap="square" lIns="0" tIns="0" rIns="0" bIns="0" rtlCol="0"/>
            <a:lstStyle/>
            <a:p>
              <a:endParaRPr/>
            </a:p>
          </p:txBody>
        </p:sp>
      </p:grpSp>
      <p:sp>
        <p:nvSpPr>
          <p:cNvPr id="173" name="object 173"/>
          <p:cNvSpPr txBox="1"/>
          <p:nvPr/>
        </p:nvSpPr>
        <p:spPr>
          <a:xfrm>
            <a:off x="4035797" y="5540970"/>
            <a:ext cx="222250" cy="177800"/>
          </a:xfrm>
          <a:prstGeom prst="rect">
            <a:avLst/>
          </a:prstGeom>
        </p:spPr>
        <p:txBody>
          <a:bodyPr vert="horz" wrap="square" lIns="0" tIns="12065" rIns="0" bIns="0" rtlCol="0">
            <a:spAutoFit/>
          </a:bodyPr>
          <a:lstStyle/>
          <a:p>
            <a:pPr marL="12700">
              <a:lnSpc>
                <a:spcPct val="100000"/>
              </a:lnSpc>
              <a:spcBef>
                <a:spcPts val="95"/>
              </a:spcBef>
            </a:pPr>
            <a:r>
              <a:rPr sz="1000" spc="-25" dirty="0">
                <a:latin typeface="Calibri"/>
                <a:cs typeface="Calibri"/>
              </a:rPr>
              <a:t>VCS</a:t>
            </a:r>
            <a:endParaRPr sz="1000">
              <a:latin typeface="Calibri"/>
              <a:cs typeface="Calibri"/>
            </a:endParaRPr>
          </a:p>
        </p:txBody>
      </p:sp>
      <p:grpSp>
        <p:nvGrpSpPr>
          <p:cNvPr id="174" name="object 174"/>
          <p:cNvGrpSpPr/>
          <p:nvPr/>
        </p:nvGrpSpPr>
        <p:grpSpPr>
          <a:xfrm>
            <a:off x="4410202" y="5682741"/>
            <a:ext cx="500380" cy="195580"/>
            <a:chOff x="4410202" y="5682741"/>
            <a:chExt cx="500380" cy="195580"/>
          </a:xfrm>
        </p:grpSpPr>
        <p:sp>
          <p:nvSpPr>
            <p:cNvPr id="175" name="object 175"/>
            <p:cNvSpPr/>
            <p:nvPr/>
          </p:nvSpPr>
          <p:spPr>
            <a:xfrm>
              <a:off x="4416552" y="5689091"/>
              <a:ext cx="487680" cy="182880"/>
            </a:xfrm>
            <a:custGeom>
              <a:avLst/>
              <a:gdLst/>
              <a:ahLst/>
              <a:cxnLst/>
              <a:rect l="l" t="t" r="r" b="b"/>
              <a:pathLst>
                <a:path w="487679" h="182879">
                  <a:moveTo>
                    <a:pt x="243840" y="0"/>
                  </a:moveTo>
                  <a:lnTo>
                    <a:pt x="179017" y="3266"/>
                  </a:lnTo>
                  <a:lnTo>
                    <a:pt x="120768" y="12485"/>
                  </a:lnTo>
                  <a:lnTo>
                    <a:pt x="71418" y="26784"/>
                  </a:lnTo>
                  <a:lnTo>
                    <a:pt x="33290" y="45291"/>
                  </a:lnTo>
                  <a:lnTo>
                    <a:pt x="0" y="91440"/>
                  </a:lnTo>
                  <a:lnTo>
                    <a:pt x="8710" y="115746"/>
                  </a:lnTo>
                  <a:lnTo>
                    <a:pt x="71418" y="156095"/>
                  </a:lnTo>
                  <a:lnTo>
                    <a:pt x="120768" y="170394"/>
                  </a:lnTo>
                  <a:lnTo>
                    <a:pt x="179017" y="179613"/>
                  </a:lnTo>
                  <a:lnTo>
                    <a:pt x="243840" y="182880"/>
                  </a:lnTo>
                  <a:lnTo>
                    <a:pt x="308662" y="179613"/>
                  </a:lnTo>
                  <a:lnTo>
                    <a:pt x="366911" y="170394"/>
                  </a:lnTo>
                  <a:lnTo>
                    <a:pt x="416261" y="156095"/>
                  </a:lnTo>
                  <a:lnTo>
                    <a:pt x="454389" y="137588"/>
                  </a:lnTo>
                  <a:lnTo>
                    <a:pt x="487680" y="91440"/>
                  </a:lnTo>
                  <a:lnTo>
                    <a:pt x="478969" y="67133"/>
                  </a:lnTo>
                  <a:lnTo>
                    <a:pt x="416261" y="26784"/>
                  </a:lnTo>
                  <a:lnTo>
                    <a:pt x="366911" y="12485"/>
                  </a:lnTo>
                  <a:lnTo>
                    <a:pt x="308662" y="3266"/>
                  </a:lnTo>
                  <a:lnTo>
                    <a:pt x="243840" y="0"/>
                  </a:lnTo>
                  <a:close/>
                </a:path>
              </a:pathLst>
            </a:custGeom>
            <a:solidFill>
              <a:srgbClr val="FFFFFF"/>
            </a:solidFill>
          </p:spPr>
          <p:txBody>
            <a:bodyPr wrap="square" lIns="0" tIns="0" rIns="0" bIns="0" rtlCol="0"/>
            <a:lstStyle/>
            <a:p>
              <a:endParaRPr/>
            </a:p>
          </p:txBody>
        </p:sp>
        <p:sp>
          <p:nvSpPr>
            <p:cNvPr id="176" name="object 176"/>
            <p:cNvSpPr/>
            <p:nvPr/>
          </p:nvSpPr>
          <p:spPr>
            <a:xfrm>
              <a:off x="4416552" y="5689091"/>
              <a:ext cx="487680" cy="182880"/>
            </a:xfrm>
            <a:custGeom>
              <a:avLst/>
              <a:gdLst/>
              <a:ahLst/>
              <a:cxnLst/>
              <a:rect l="l" t="t" r="r" b="b"/>
              <a:pathLst>
                <a:path w="487679" h="182879">
                  <a:moveTo>
                    <a:pt x="0" y="91440"/>
                  </a:moveTo>
                  <a:lnTo>
                    <a:pt x="33290" y="45291"/>
                  </a:lnTo>
                  <a:lnTo>
                    <a:pt x="71418" y="26784"/>
                  </a:lnTo>
                  <a:lnTo>
                    <a:pt x="120768" y="12485"/>
                  </a:lnTo>
                  <a:lnTo>
                    <a:pt x="179017" y="3266"/>
                  </a:lnTo>
                  <a:lnTo>
                    <a:pt x="243840" y="0"/>
                  </a:lnTo>
                  <a:lnTo>
                    <a:pt x="308662" y="3266"/>
                  </a:lnTo>
                  <a:lnTo>
                    <a:pt x="366911" y="12485"/>
                  </a:lnTo>
                  <a:lnTo>
                    <a:pt x="416261" y="26784"/>
                  </a:lnTo>
                  <a:lnTo>
                    <a:pt x="454389" y="45291"/>
                  </a:lnTo>
                  <a:lnTo>
                    <a:pt x="487680" y="91440"/>
                  </a:lnTo>
                  <a:lnTo>
                    <a:pt x="478969" y="115746"/>
                  </a:lnTo>
                  <a:lnTo>
                    <a:pt x="416261" y="156095"/>
                  </a:lnTo>
                  <a:lnTo>
                    <a:pt x="366911" y="170394"/>
                  </a:lnTo>
                  <a:lnTo>
                    <a:pt x="308662" y="179613"/>
                  </a:lnTo>
                  <a:lnTo>
                    <a:pt x="243840" y="182880"/>
                  </a:lnTo>
                  <a:lnTo>
                    <a:pt x="179017" y="179613"/>
                  </a:lnTo>
                  <a:lnTo>
                    <a:pt x="120768" y="170394"/>
                  </a:lnTo>
                  <a:lnTo>
                    <a:pt x="71418" y="156095"/>
                  </a:lnTo>
                  <a:lnTo>
                    <a:pt x="33290" y="137588"/>
                  </a:lnTo>
                  <a:lnTo>
                    <a:pt x="0" y="91440"/>
                  </a:lnTo>
                  <a:close/>
                </a:path>
              </a:pathLst>
            </a:custGeom>
            <a:ln w="12700">
              <a:solidFill>
                <a:srgbClr val="162C51"/>
              </a:solidFill>
            </a:ln>
          </p:spPr>
          <p:txBody>
            <a:bodyPr wrap="square" lIns="0" tIns="0" rIns="0" bIns="0" rtlCol="0"/>
            <a:lstStyle/>
            <a:p>
              <a:endParaRPr/>
            </a:p>
          </p:txBody>
        </p:sp>
      </p:grpSp>
      <p:sp>
        <p:nvSpPr>
          <p:cNvPr id="177" name="object 177"/>
          <p:cNvSpPr txBox="1"/>
          <p:nvPr/>
        </p:nvSpPr>
        <p:spPr>
          <a:xfrm>
            <a:off x="4433375" y="5538168"/>
            <a:ext cx="351790" cy="323215"/>
          </a:xfrm>
          <a:prstGeom prst="rect">
            <a:avLst/>
          </a:prstGeom>
        </p:spPr>
        <p:txBody>
          <a:bodyPr vert="horz" wrap="square" lIns="0" tIns="12065" rIns="0" bIns="0" rtlCol="0">
            <a:spAutoFit/>
          </a:bodyPr>
          <a:lstStyle/>
          <a:p>
            <a:pPr marL="12700">
              <a:lnSpc>
                <a:spcPts val="1175"/>
              </a:lnSpc>
              <a:spcBef>
                <a:spcPts val="95"/>
              </a:spcBef>
            </a:pPr>
            <a:r>
              <a:rPr sz="1000" spc="-25" dirty="0">
                <a:latin typeface="Calibri"/>
                <a:cs typeface="Calibri"/>
              </a:rPr>
              <a:t>TSM</a:t>
            </a:r>
            <a:endParaRPr sz="1000">
              <a:latin typeface="Calibri"/>
              <a:cs typeface="Calibri"/>
            </a:endParaRPr>
          </a:p>
          <a:p>
            <a:pPr marL="116205">
              <a:lnSpc>
                <a:spcPts val="1175"/>
              </a:lnSpc>
            </a:pPr>
            <a:r>
              <a:rPr sz="1000" spc="-10" dirty="0">
                <a:latin typeface="Calibri"/>
                <a:cs typeface="Calibri"/>
              </a:rPr>
              <a:t>Etc..</a:t>
            </a:r>
            <a:endParaRPr sz="1000">
              <a:latin typeface="Calibri"/>
              <a:cs typeface="Calibri"/>
            </a:endParaRPr>
          </a:p>
        </p:txBody>
      </p:sp>
      <p:pic>
        <p:nvPicPr>
          <p:cNvPr id="178" name="object 178"/>
          <p:cNvPicPr/>
          <p:nvPr/>
        </p:nvPicPr>
        <p:blipFill>
          <a:blip r:embed="rId37" cstate="print"/>
          <a:stretch>
            <a:fillRect/>
          </a:stretch>
        </p:blipFill>
        <p:spPr>
          <a:xfrm>
            <a:off x="4907279" y="5728715"/>
            <a:ext cx="368807" cy="321563"/>
          </a:xfrm>
          <a:prstGeom prst="rect">
            <a:avLst/>
          </a:prstGeom>
        </p:spPr>
      </p:pic>
      <p:sp>
        <p:nvSpPr>
          <p:cNvPr id="179" name="object 179"/>
          <p:cNvSpPr txBox="1"/>
          <p:nvPr/>
        </p:nvSpPr>
        <p:spPr>
          <a:xfrm>
            <a:off x="5101112" y="5270402"/>
            <a:ext cx="525145" cy="208279"/>
          </a:xfrm>
          <a:prstGeom prst="rect">
            <a:avLst/>
          </a:prstGeom>
        </p:spPr>
        <p:txBody>
          <a:bodyPr vert="horz" wrap="square" lIns="0" tIns="12700" rIns="0" bIns="0" rtlCol="0">
            <a:spAutoFit/>
          </a:bodyPr>
          <a:lstStyle/>
          <a:p>
            <a:pPr marL="12700">
              <a:lnSpc>
                <a:spcPct val="100000"/>
              </a:lnSpc>
              <a:spcBef>
                <a:spcPts val="100"/>
              </a:spcBef>
            </a:pPr>
            <a:r>
              <a:rPr sz="1200" dirty="0">
                <a:latin typeface="Calibri"/>
                <a:cs typeface="Calibri"/>
              </a:rPr>
              <a:t>maps</a:t>
            </a:r>
            <a:r>
              <a:rPr sz="1200" spc="-15" dirty="0">
                <a:latin typeface="Calibri"/>
                <a:cs typeface="Calibri"/>
              </a:rPr>
              <a:t> </a:t>
            </a:r>
            <a:r>
              <a:rPr sz="1200" spc="-35" dirty="0">
                <a:latin typeface="Calibri"/>
                <a:cs typeface="Calibri"/>
              </a:rPr>
              <a:t>to</a:t>
            </a:r>
            <a:endParaRPr sz="1200">
              <a:latin typeface="Calibri"/>
              <a:cs typeface="Calibri"/>
            </a:endParaRPr>
          </a:p>
        </p:txBody>
      </p:sp>
      <p:grpSp>
        <p:nvGrpSpPr>
          <p:cNvPr id="180" name="object 180"/>
          <p:cNvGrpSpPr/>
          <p:nvPr/>
        </p:nvGrpSpPr>
        <p:grpSpPr>
          <a:xfrm>
            <a:off x="5993638" y="5742178"/>
            <a:ext cx="1010919" cy="235585"/>
            <a:chOff x="5993638" y="5742178"/>
            <a:chExt cx="1010919" cy="235585"/>
          </a:xfrm>
        </p:grpSpPr>
        <p:sp>
          <p:nvSpPr>
            <p:cNvPr id="181" name="object 181"/>
            <p:cNvSpPr/>
            <p:nvPr/>
          </p:nvSpPr>
          <p:spPr>
            <a:xfrm>
              <a:off x="5999988" y="5748528"/>
              <a:ext cx="998219" cy="222885"/>
            </a:xfrm>
            <a:custGeom>
              <a:avLst/>
              <a:gdLst/>
              <a:ahLst/>
              <a:cxnLst/>
              <a:rect l="l" t="t" r="r" b="b"/>
              <a:pathLst>
                <a:path w="998220" h="222885">
                  <a:moveTo>
                    <a:pt x="499109" y="0"/>
                  </a:moveTo>
                  <a:lnTo>
                    <a:pt x="425354" y="1206"/>
                  </a:lnTo>
                  <a:lnTo>
                    <a:pt x="354959" y="4710"/>
                  </a:lnTo>
                  <a:lnTo>
                    <a:pt x="288696" y="10340"/>
                  </a:lnTo>
                  <a:lnTo>
                    <a:pt x="227338" y="17923"/>
                  </a:lnTo>
                  <a:lnTo>
                    <a:pt x="171656" y="27288"/>
                  </a:lnTo>
                  <a:lnTo>
                    <a:pt x="122422" y="38262"/>
                  </a:lnTo>
                  <a:lnTo>
                    <a:pt x="80409" y="50674"/>
                  </a:lnTo>
                  <a:lnTo>
                    <a:pt x="21131" y="79121"/>
                  </a:lnTo>
                  <a:lnTo>
                    <a:pt x="0" y="111252"/>
                  </a:lnTo>
                  <a:lnTo>
                    <a:pt x="5411" y="127691"/>
                  </a:lnTo>
                  <a:lnTo>
                    <a:pt x="46388" y="158152"/>
                  </a:lnTo>
                  <a:lnTo>
                    <a:pt x="122422" y="184241"/>
                  </a:lnTo>
                  <a:lnTo>
                    <a:pt x="171656" y="195215"/>
                  </a:lnTo>
                  <a:lnTo>
                    <a:pt x="227338" y="204580"/>
                  </a:lnTo>
                  <a:lnTo>
                    <a:pt x="288696" y="212163"/>
                  </a:lnTo>
                  <a:lnTo>
                    <a:pt x="354959" y="217793"/>
                  </a:lnTo>
                  <a:lnTo>
                    <a:pt x="425354" y="221297"/>
                  </a:lnTo>
                  <a:lnTo>
                    <a:pt x="499109" y="222504"/>
                  </a:lnTo>
                  <a:lnTo>
                    <a:pt x="572865" y="221297"/>
                  </a:lnTo>
                  <a:lnTo>
                    <a:pt x="643260" y="217793"/>
                  </a:lnTo>
                  <a:lnTo>
                    <a:pt x="709523" y="212163"/>
                  </a:lnTo>
                  <a:lnTo>
                    <a:pt x="770881" y="204580"/>
                  </a:lnTo>
                  <a:lnTo>
                    <a:pt x="826563" y="195215"/>
                  </a:lnTo>
                  <a:lnTo>
                    <a:pt x="875797" y="184241"/>
                  </a:lnTo>
                  <a:lnTo>
                    <a:pt x="917810" y="171829"/>
                  </a:lnTo>
                  <a:lnTo>
                    <a:pt x="977088" y="143382"/>
                  </a:lnTo>
                  <a:lnTo>
                    <a:pt x="998219" y="111252"/>
                  </a:lnTo>
                  <a:lnTo>
                    <a:pt x="992808" y="94812"/>
                  </a:lnTo>
                  <a:lnTo>
                    <a:pt x="951831" y="64351"/>
                  </a:lnTo>
                  <a:lnTo>
                    <a:pt x="875797" y="38262"/>
                  </a:lnTo>
                  <a:lnTo>
                    <a:pt x="826563" y="27288"/>
                  </a:lnTo>
                  <a:lnTo>
                    <a:pt x="770881" y="17923"/>
                  </a:lnTo>
                  <a:lnTo>
                    <a:pt x="709523" y="10340"/>
                  </a:lnTo>
                  <a:lnTo>
                    <a:pt x="643260" y="4710"/>
                  </a:lnTo>
                  <a:lnTo>
                    <a:pt x="572865" y="1206"/>
                  </a:lnTo>
                  <a:lnTo>
                    <a:pt x="499109" y="0"/>
                  </a:lnTo>
                  <a:close/>
                </a:path>
              </a:pathLst>
            </a:custGeom>
            <a:solidFill>
              <a:srgbClr val="FFFFFF"/>
            </a:solidFill>
          </p:spPr>
          <p:txBody>
            <a:bodyPr wrap="square" lIns="0" tIns="0" rIns="0" bIns="0" rtlCol="0"/>
            <a:lstStyle/>
            <a:p>
              <a:endParaRPr/>
            </a:p>
          </p:txBody>
        </p:sp>
        <p:sp>
          <p:nvSpPr>
            <p:cNvPr id="182" name="object 182"/>
            <p:cNvSpPr/>
            <p:nvPr/>
          </p:nvSpPr>
          <p:spPr>
            <a:xfrm>
              <a:off x="5999988" y="5748528"/>
              <a:ext cx="998219" cy="222885"/>
            </a:xfrm>
            <a:custGeom>
              <a:avLst/>
              <a:gdLst/>
              <a:ahLst/>
              <a:cxnLst/>
              <a:rect l="l" t="t" r="r" b="b"/>
              <a:pathLst>
                <a:path w="998220" h="222885">
                  <a:moveTo>
                    <a:pt x="0" y="111252"/>
                  </a:moveTo>
                  <a:lnTo>
                    <a:pt x="21131" y="79121"/>
                  </a:lnTo>
                  <a:lnTo>
                    <a:pt x="80409" y="50674"/>
                  </a:lnTo>
                  <a:lnTo>
                    <a:pt x="122422" y="38262"/>
                  </a:lnTo>
                  <a:lnTo>
                    <a:pt x="171656" y="27288"/>
                  </a:lnTo>
                  <a:lnTo>
                    <a:pt x="227338" y="17923"/>
                  </a:lnTo>
                  <a:lnTo>
                    <a:pt x="288696" y="10340"/>
                  </a:lnTo>
                  <a:lnTo>
                    <a:pt x="354959" y="4710"/>
                  </a:lnTo>
                  <a:lnTo>
                    <a:pt x="425354" y="1206"/>
                  </a:lnTo>
                  <a:lnTo>
                    <a:pt x="499109" y="0"/>
                  </a:lnTo>
                  <a:lnTo>
                    <a:pt x="572865" y="1206"/>
                  </a:lnTo>
                  <a:lnTo>
                    <a:pt x="643260" y="4710"/>
                  </a:lnTo>
                  <a:lnTo>
                    <a:pt x="709523" y="10340"/>
                  </a:lnTo>
                  <a:lnTo>
                    <a:pt x="770881" y="17923"/>
                  </a:lnTo>
                  <a:lnTo>
                    <a:pt x="826563" y="27288"/>
                  </a:lnTo>
                  <a:lnTo>
                    <a:pt x="875797" y="38262"/>
                  </a:lnTo>
                  <a:lnTo>
                    <a:pt x="917810" y="50674"/>
                  </a:lnTo>
                  <a:lnTo>
                    <a:pt x="977088" y="79121"/>
                  </a:lnTo>
                  <a:lnTo>
                    <a:pt x="998219" y="111252"/>
                  </a:lnTo>
                  <a:lnTo>
                    <a:pt x="992808" y="127691"/>
                  </a:lnTo>
                  <a:lnTo>
                    <a:pt x="951831" y="158152"/>
                  </a:lnTo>
                  <a:lnTo>
                    <a:pt x="875797" y="184241"/>
                  </a:lnTo>
                  <a:lnTo>
                    <a:pt x="826563" y="195215"/>
                  </a:lnTo>
                  <a:lnTo>
                    <a:pt x="770881" y="204580"/>
                  </a:lnTo>
                  <a:lnTo>
                    <a:pt x="709523" y="212163"/>
                  </a:lnTo>
                  <a:lnTo>
                    <a:pt x="643260" y="217793"/>
                  </a:lnTo>
                  <a:lnTo>
                    <a:pt x="572865" y="221297"/>
                  </a:lnTo>
                  <a:lnTo>
                    <a:pt x="499109" y="222504"/>
                  </a:lnTo>
                  <a:lnTo>
                    <a:pt x="425354" y="221297"/>
                  </a:lnTo>
                  <a:lnTo>
                    <a:pt x="354959" y="217793"/>
                  </a:lnTo>
                  <a:lnTo>
                    <a:pt x="288696" y="212163"/>
                  </a:lnTo>
                  <a:lnTo>
                    <a:pt x="227338" y="204580"/>
                  </a:lnTo>
                  <a:lnTo>
                    <a:pt x="171656" y="195215"/>
                  </a:lnTo>
                  <a:lnTo>
                    <a:pt x="122422" y="184241"/>
                  </a:lnTo>
                  <a:lnTo>
                    <a:pt x="80409" y="171829"/>
                  </a:lnTo>
                  <a:lnTo>
                    <a:pt x="21131" y="143382"/>
                  </a:lnTo>
                  <a:lnTo>
                    <a:pt x="0" y="111252"/>
                  </a:lnTo>
                  <a:close/>
                </a:path>
              </a:pathLst>
            </a:custGeom>
            <a:ln w="12700">
              <a:solidFill>
                <a:srgbClr val="162C51"/>
              </a:solidFill>
            </a:ln>
          </p:spPr>
          <p:txBody>
            <a:bodyPr wrap="square" lIns="0" tIns="0" rIns="0" bIns="0" rtlCol="0"/>
            <a:lstStyle/>
            <a:p>
              <a:endParaRPr/>
            </a:p>
          </p:txBody>
        </p:sp>
      </p:grpSp>
      <p:sp>
        <p:nvSpPr>
          <p:cNvPr id="183" name="object 183"/>
          <p:cNvSpPr txBox="1"/>
          <p:nvPr/>
        </p:nvSpPr>
        <p:spPr>
          <a:xfrm>
            <a:off x="6042078" y="4932524"/>
            <a:ext cx="901065" cy="1022985"/>
          </a:xfrm>
          <a:prstGeom prst="rect">
            <a:avLst/>
          </a:prstGeom>
        </p:spPr>
        <p:txBody>
          <a:bodyPr vert="horz" wrap="square" lIns="0" tIns="13335" rIns="0" bIns="0" rtlCol="0">
            <a:spAutoFit/>
          </a:bodyPr>
          <a:lstStyle/>
          <a:p>
            <a:pPr marL="12700" marR="5080" indent="-635" algn="ctr">
              <a:lnSpc>
                <a:spcPct val="136200"/>
              </a:lnSpc>
              <a:spcBef>
                <a:spcPts val="105"/>
              </a:spcBef>
            </a:pPr>
            <a:r>
              <a:rPr sz="1200" dirty="0">
                <a:latin typeface="Calibri"/>
                <a:cs typeface="Calibri"/>
              </a:rPr>
              <a:t>IFRS/GRI</a:t>
            </a:r>
            <a:r>
              <a:rPr sz="1200" spc="-45" dirty="0">
                <a:latin typeface="Calibri"/>
                <a:cs typeface="Calibri"/>
              </a:rPr>
              <a:t> </a:t>
            </a:r>
            <a:r>
              <a:rPr sz="1200" spc="-25" dirty="0">
                <a:latin typeface="Calibri"/>
                <a:cs typeface="Calibri"/>
              </a:rPr>
              <a:t>etc </a:t>
            </a:r>
            <a:r>
              <a:rPr sz="1200" dirty="0">
                <a:latin typeface="Calibri"/>
                <a:cs typeface="Calibri"/>
              </a:rPr>
              <a:t>ISO/IEC</a:t>
            </a:r>
            <a:r>
              <a:rPr sz="1200" spc="-40" dirty="0">
                <a:latin typeface="Calibri"/>
                <a:cs typeface="Calibri"/>
              </a:rPr>
              <a:t> </a:t>
            </a:r>
            <a:r>
              <a:rPr sz="1200" spc="-25" dirty="0">
                <a:latin typeface="Calibri"/>
                <a:cs typeface="Calibri"/>
              </a:rPr>
              <a:t>etc UNEP/FAO</a:t>
            </a:r>
            <a:r>
              <a:rPr sz="1200" spc="5" dirty="0">
                <a:latin typeface="Calibri"/>
                <a:cs typeface="Calibri"/>
              </a:rPr>
              <a:t> </a:t>
            </a:r>
            <a:r>
              <a:rPr sz="1200" spc="-25" dirty="0">
                <a:latin typeface="Calibri"/>
                <a:cs typeface="Calibri"/>
              </a:rPr>
              <a:t>etc </a:t>
            </a:r>
            <a:r>
              <a:rPr sz="1200" spc="-10" dirty="0">
                <a:latin typeface="Calibri"/>
                <a:cs typeface="Calibri"/>
              </a:rPr>
              <a:t>ESRS/SEC</a:t>
            </a:r>
            <a:r>
              <a:rPr sz="1200" spc="5" dirty="0">
                <a:latin typeface="Calibri"/>
                <a:cs typeface="Calibri"/>
              </a:rPr>
              <a:t> </a:t>
            </a:r>
            <a:r>
              <a:rPr sz="1200" spc="-25" dirty="0">
                <a:latin typeface="Calibri"/>
                <a:cs typeface="Calibri"/>
              </a:rPr>
              <a:t>etc</a:t>
            </a:r>
            <a:endParaRPr sz="1200">
              <a:latin typeface="Calibri"/>
              <a:cs typeface="Calibri"/>
            </a:endParaRPr>
          </a:p>
        </p:txBody>
      </p:sp>
      <p:grpSp>
        <p:nvGrpSpPr>
          <p:cNvPr id="184" name="object 184"/>
          <p:cNvGrpSpPr/>
          <p:nvPr/>
        </p:nvGrpSpPr>
        <p:grpSpPr>
          <a:xfrm>
            <a:off x="5015674" y="4038790"/>
            <a:ext cx="3558540" cy="1887220"/>
            <a:chOff x="5015674" y="4038790"/>
            <a:chExt cx="3558540" cy="1887220"/>
          </a:xfrm>
        </p:grpSpPr>
        <p:sp>
          <p:nvSpPr>
            <p:cNvPr id="185" name="object 185"/>
            <p:cNvSpPr/>
            <p:nvPr/>
          </p:nvSpPr>
          <p:spPr>
            <a:xfrm>
              <a:off x="7027256" y="5407914"/>
              <a:ext cx="821690" cy="452755"/>
            </a:xfrm>
            <a:custGeom>
              <a:avLst/>
              <a:gdLst/>
              <a:ahLst/>
              <a:cxnLst/>
              <a:rect l="l" t="t" r="r" b="b"/>
              <a:pathLst>
                <a:path w="821690" h="452754">
                  <a:moveTo>
                    <a:pt x="821537" y="0"/>
                  </a:moveTo>
                  <a:lnTo>
                    <a:pt x="288505" y="0"/>
                  </a:lnTo>
                  <a:lnTo>
                    <a:pt x="288505" y="452691"/>
                  </a:lnTo>
                  <a:lnTo>
                    <a:pt x="0" y="452691"/>
                  </a:lnTo>
                </a:path>
              </a:pathLst>
            </a:custGeom>
            <a:ln w="28575">
              <a:solidFill>
                <a:srgbClr val="000000"/>
              </a:solidFill>
            </a:ln>
          </p:spPr>
          <p:txBody>
            <a:bodyPr wrap="square" lIns="0" tIns="0" rIns="0" bIns="0" rtlCol="0"/>
            <a:lstStyle/>
            <a:p>
              <a:endParaRPr/>
            </a:p>
          </p:txBody>
        </p:sp>
        <p:sp>
          <p:nvSpPr>
            <p:cNvPr id="186" name="object 186"/>
            <p:cNvSpPr/>
            <p:nvPr/>
          </p:nvSpPr>
          <p:spPr>
            <a:xfrm>
              <a:off x="7027256" y="5810595"/>
              <a:ext cx="85725" cy="100330"/>
            </a:xfrm>
            <a:custGeom>
              <a:avLst/>
              <a:gdLst/>
              <a:ahLst/>
              <a:cxnLst/>
              <a:rect l="l" t="t" r="r" b="b"/>
              <a:pathLst>
                <a:path w="85725" h="100329">
                  <a:moveTo>
                    <a:pt x="85725" y="0"/>
                  </a:moveTo>
                  <a:lnTo>
                    <a:pt x="0" y="50012"/>
                  </a:lnTo>
                  <a:lnTo>
                    <a:pt x="85725" y="100012"/>
                  </a:lnTo>
                </a:path>
              </a:pathLst>
            </a:custGeom>
            <a:ln w="28575">
              <a:solidFill>
                <a:srgbClr val="000000"/>
              </a:solidFill>
            </a:ln>
          </p:spPr>
          <p:txBody>
            <a:bodyPr wrap="square" lIns="0" tIns="0" rIns="0" bIns="0" rtlCol="0"/>
            <a:lstStyle/>
            <a:p>
              <a:endParaRPr/>
            </a:p>
          </p:txBody>
        </p:sp>
        <p:sp>
          <p:nvSpPr>
            <p:cNvPr id="187" name="object 187"/>
            <p:cNvSpPr/>
            <p:nvPr/>
          </p:nvSpPr>
          <p:spPr>
            <a:xfrm>
              <a:off x="5029961" y="5508498"/>
              <a:ext cx="942340" cy="353060"/>
            </a:xfrm>
            <a:custGeom>
              <a:avLst/>
              <a:gdLst/>
              <a:ahLst/>
              <a:cxnLst/>
              <a:rect l="l" t="t" r="r" b="b"/>
              <a:pathLst>
                <a:path w="942339" h="353060">
                  <a:moveTo>
                    <a:pt x="0" y="0"/>
                  </a:moveTo>
                  <a:lnTo>
                    <a:pt x="652399" y="0"/>
                  </a:lnTo>
                  <a:lnTo>
                    <a:pt x="652399" y="352844"/>
                  </a:lnTo>
                  <a:lnTo>
                    <a:pt x="942301" y="352844"/>
                  </a:lnTo>
                </a:path>
              </a:pathLst>
            </a:custGeom>
            <a:ln w="28575">
              <a:solidFill>
                <a:srgbClr val="000000"/>
              </a:solidFill>
            </a:ln>
          </p:spPr>
          <p:txBody>
            <a:bodyPr wrap="square" lIns="0" tIns="0" rIns="0" bIns="0" rtlCol="0"/>
            <a:lstStyle/>
            <a:p>
              <a:endParaRPr/>
            </a:p>
          </p:txBody>
        </p:sp>
        <p:sp>
          <p:nvSpPr>
            <p:cNvPr id="188" name="object 188"/>
            <p:cNvSpPr/>
            <p:nvPr/>
          </p:nvSpPr>
          <p:spPr>
            <a:xfrm>
              <a:off x="5886546" y="5811328"/>
              <a:ext cx="85725" cy="100330"/>
            </a:xfrm>
            <a:custGeom>
              <a:avLst/>
              <a:gdLst/>
              <a:ahLst/>
              <a:cxnLst/>
              <a:rect l="l" t="t" r="r" b="b"/>
              <a:pathLst>
                <a:path w="85725" h="100329">
                  <a:moveTo>
                    <a:pt x="0" y="0"/>
                  </a:moveTo>
                  <a:lnTo>
                    <a:pt x="85725" y="50012"/>
                  </a:lnTo>
                  <a:lnTo>
                    <a:pt x="0" y="100012"/>
                  </a:lnTo>
                </a:path>
              </a:pathLst>
            </a:custGeom>
            <a:ln w="28575">
              <a:solidFill>
                <a:srgbClr val="000000"/>
              </a:solidFill>
            </a:ln>
          </p:spPr>
          <p:txBody>
            <a:bodyPr wrap="square" lIns="0" tIns="0" rIns="0" bIns="0" rtlCol="0"/>
            <a:lstStyle/>
            <a:p>
              <a:endParaRPr/>
            </a:p>
          </p:txBody>
        </p:sp>
        <p:sp>
          <p:nvSpPr>
            <p:cNvPr id="189" name="object 189"/>
            <p:cNvSpPr/>
            <p:nvPr/>
          </p:nvSpPr>
          <p:spPr>
            <a:xfrm>
              <a:off x="8160257" y="4054600"/>
              <a:ext cx="349885" cy="942975"/>
            </a:xfrm>
            <a:custGeom>
              <a:avLst/>
              <a:gdLst/>
              <a:ahLst/>
              <a:cxnLst/>
              <a:rect l="l" t="t" r="r" b="b"/>
              <a:pathLst>
                <a:path w="349884" h="942975">
                  <a:moveTo>
                    <a:pt x="0" y="0"/>
                  </a:moveTo>
                  <a:lnTo>
                    <a:pt x="0" y="361340"/>
                  </a:lnTo>
                  <a:lnTo>
                    <a:pt x="349300" y="361340"/>
                  </a:lnTo>
                  <a:lnTo>
                    <a:pt x="349300" y="942746"/>
                  </a:lnTo>
                </a:path>
              </a:pathLst>
            </a:custGeom>
            <a:ln w="28575">
              <a:solidFill>
                <a:srgbClr val="000000"/>
              </a:solidFill>
            </a:ln>
          </p:spPr>
          <p:txBody>
            <a:bodyPr wrap="square" lIns="0" tIns="0" rIns="0" bIns="0" rtlCol="0"/>
            <a:lstStyle/>
            <a:p>
              <a:endParaRPr/>
            </a:p>
          </p:txBody>
        </p:sp>
        <p:sp>
          <p:nvSpPr>
            <p:cNvPr id="190" name="object 190"/>
            <p:cNvSpPr/>
            <p:nvPr/>
          </p:nvSpPr>
          <p:spPr>
            <a:xfrm>
              <a:off x="8459542" y="4911621"/>
              <a:ext cx="100330" cy="85725"/>
            </a:xfrm>
            <a:custGeom>
              <a:avLst/>
              <a:gdLst/>
              <a:ahLst/>
              <a:cxnLst/>
              <a:rect l="l" t="t" r="r" b="b"/>
              <a:pathLst>
                <a:path w="100329" h="85725">
                  <a:moveTo>
                    <a:pt x="0" y="0"/>
                  </a:moveTo>
                  <a:lnTo>
                    <a:pt x="50012" y="85725"/>
                  </a:lnTo>
                  <a:lnTo>
                    <a:pt x="100012" y="0"/>
                  </a:lnTo>
                </a:path>
              </a:pathLst>
            </a:custGeom>
            <a:ln w="28575">
              <a:solidFill>
                <a:srgbClr val="000000"/>
              </a:solidFill>
            </a:ln>
          </p:spPr>
          <p:txBody>
            <a:bodyPr wrap="square" lIns="0" tIns="0" rIns="0" bIns="0" rtlCol="0"/>
            <a:lstStyle/>
            <a:p>
              <a:endParaRPr/>
            </a:p>
          </p:txBody>
        </p:sp>
        <p:sp>
          <p:nvSpPr>
            <p:cNvPr id="191" name="object 191"/>
            <p:cNvSpPr/>
            <p:nvPr/>
          </p:nvSpPr>
          <p:spPr>
            <a:xfrm>
              <a:off x="6436613" y="4053078"/>
              <a:ext cx="2072639" cy="945515"/>
            </a:xfrm>
            <a:custGeom>
              <a:avLst/>
              <a:gdLst/>
              <a:ahLst/>
              <a:cxnLst/>
              <a:rect l="l" t="t" r="r" b="b"/>
              <a:pathLst>
                <a:path w="2072640" h="945514">
                  <a:moveTo>
                    <a:pt x="0" y="0"/>
                  </a:moveTo>
                  <a:lnTo>
                    <a:pt x="0" y="362470"/>
                  </a:lnTo>
                  <a:lnTo>
                    <a:pt x="2072271" y="362470"/>
                  </a:lnTo>
                  <a:lnTo>
                    <a:pt x="2072271" y="944994"/>
                  </a:lnTo>
                </a:path>
              </a:pathLst>
            </a:custGeom>
            <a:ln w="28575">
              <a:solidFill>
                <a:srgbClr val="000000"/>
              </a:solidFill>
            </a:ln>
          </p:spPr>
          <p:txBody>
            <a:bodyPr wrap="square" lIns="0" tIns="0" rIns="0" bIns="0" rtlCol="0"/>
            <a:lstStyle/>
            <a:p>
              <a:endParaRPr/>
            </a:p>
          </p:txBody>
        </p:sp>
        <p:sp>
          <p:nvSpPr>
            <p:cNvPr id="192" name="object 192"/>
            <p:cNvSpPr/>
            <p:nvPr/>
          </p:nvSpPr>
          <p:spPr>
            <a:xfrm>
              <a:off x="8458876" y="4912355"/>
              <a:ext cx="100330" cy="85725"/>
            </a:xfrm>
            <a:custGeom>
              <a:avLst/>
              <a:gdLst/>
              <a:ahLst/>
              <a:cxnLst/>
              <a:rect l="l" t="t" r="r" b="b"/>
              <a:pathLst>
                <a:path w="100329" h="85725">
                  <a:moveTo>
                    <a:pt x="0" y="0"/>
                  </a:moveTo>
                  <a:lnTo>
                    <a:pt x="50012" y="85725"/>
                  </a:lnTo>
                  <a:lnTo>
                    <a:pt x="100012" y="0"/>
                  </a:lnTo>
                </a:path>
              </a:pathLst>
            </a:custGeom>
            <a:ln w="28575">
              <a:solidFill>
                <a:srgbClr val="000000"/>
              </a:solidFill>
            </a:ln>
          </p:spPr>
          <p:txBody>
            <a:bodyPr wrap="square" lIns="0" tIns="0" rIns="0" bIns="0" rtlCol="0"/>
            <a:lstStyle/>
            <a:p>
              <a:endParaRPr/>
            </a:p>
          </p:txBody>
        </p:sp>
      </p:grpSp>
      <p:sp>
        <p:nvSpPr>
          <p:cNvPr id="193" name="object 193"/>
          <p:cNvSpPr txBox="1"/>
          <p:nvPr/>
        </p:nvSpPr>
        <p:spPr>
          <a:xfrm>
            <a:off x="1143525" y="6605916"/>
            <a:ext cx="4307840" cy="173990"/>
          </a:xfrm>
          <a:prstGeom prst="rect">
            <a:avLst/>
          </a:prstGeom>
        </p:spPr>
        <p:txBody>
          <a:bodyPr vert="horz" wrap="square" lIns="0" tIns="3175" rIns="0" bIns="0" rtlCol="0">
            <a:spAutoFit/>
          </a:bodyPr>
          <a:lstStyle/>
          <a:p>
            <a:pPr marL="12700">
              <a:lnSpc>
                <a:spcPct val="100000"/>
              </a:lnSpc>
              <a:spcBef>
                <a:spcPts val="25"/>
              </a:spcBef>
            </a:pPr>
            <a:r>
              <a:rPr sz="1000" spc="70" dirty="0">
                <a:solidFill>
                  <a:srgbClr val="7E7E7E"/>
                </a:solidFill>
                <a:latin typeface="Gill Sans MT"/>
                <a:cs typeface="Gill Sans MT"/>
              </a:rPr>
              <a:t>Sustainable</a:t>
            </a:r>
            <a:r>
              <a:rPr sz="1000" spc="-15" dirty="0">
                <a:solidFill>
                  <a:srgbClr val="7E7E7E"/>
                </a:solidFill>
                <a:latin typeface="Gill Sans MT"/>
                <a:cs typeface="Gill Sans MT"/>
              </a:rPr>
              <a:t> </a:t>
            </a:r>
            <a:r>
              <a:rPr sz="1000" spc="75" dirty="0">
                <a:solidFill>
                  <a:srgbClr val="7E7E7E"/>
                </a:solidFill>
                <a:latin typeface="Gill Sans MT"/>
                <a:cs typeface="Gill Sans MT"/>
              </a:rPr>
              <a:t>and</a:t>
            </a:r>
            <a:r>
              <a:rPr sz="1000" spc="-5" dirty="0">
                <a:solidFill>
                  <a:srgbClr val="7E7E7E"/>
                </a:solidFill>
                <a:latin typeface="Gill Sans MT"/>
                <a:cs typeface="Gill Sans MT"/>
              </a:rPr>
              <a:t> </a:t>
            </a:r>
            <a:r>
              <a:rPr sz="1000" dirty="0">
                <a:solidFill>
                  <a:srgbClr val="7E7E7E"/>
                </a:solidFill>
                <a:latin typeface="Gill Sans MT"/>
                <a:cs typeface="Gill Sans MT"/>
              </a:rPr>
              <a:t>Digital</a:t>
            </a:r>
            <a:r>
              <a:rPr sz="1000" spc="-15" dirty="0">
                <a:solidFill>
                  <a:srgbClr val="7E7E7E"/>
                </a:solidFill>
                <a:latin typeface="Gill Sans MT"/>
                <a:cs typeface="Gill Sans MT"/>
              </a:rPr>
              <a:t> </a:t>
            </a:r>
            <a:r>
              <a:rPr sz="1000" dirty="0">
                <a:solidFill>
                  <a:srgbClr val="7E7E7E"/>
                </a:solidFill>
                <a:latin typeface="Gill Sans MT"/>
                <a:cs typeface="Gill Sans MT"/>
              </a:rPr>
              <a:t>Trade</a:t>
            </a:r>
            <a:r>
              <a:rPr sz="1000" spc="5" dirty="0">
                <a:solidFill>
                  <a:srgbClr val="7E7E7E"/>
                </a:solidFill>
                <a:latin typeface="Gill Sans MT"/>
                <a:cs typeface="Gill Sans MT"/>
              </a:rPr>
              <a:t> </a:t>
            </a:r>
            <a:r>
              <a:rPr sz="1000" spc="45" dirty="0">
                <a:solidFill>
                  <a:srgbClr val="7E7E7E"/>
                </a:solidFill>
                <a:latin typeface="Gill Sans MT"/>
                <a:cs typeface="Gill Sans MT"/>
              </a:rPr>
              <a:t>Facilitation</a:t>
            </a:r>
            <a:r>
              <a:rPr sz="1000" spc="-25" dirty="0">
                <a:solidFill>
                  <a:srgbClr val="7E7E7E"/>
                </a:solidFill>
                <a:latin typeface="Gill Sans MT"/>
                <a:cs typeface="Gill Sans MT"/>
              </a:rPr>
              <a:t> </a:t>
            </a:r>
            <a:r>
              <a:rPr sz="1000" dirty="0">
                <a:solidFill>
                  <a:srgbClr val="7E7E7E"/>
                </a:solidFill>
                <a:latin typeface="Gill Sans MT"/>
                <a:cs typeface="Gill Sans MT"/>
              </a:rPr>
              <a:t>Week</a:t>
            </a:r>
            <a:r>
              <a:rPr sz="1000" spc="305" dirty="0">
                <a:solidFill>
                  <a:srgbClr val="7E7E7E"/>
                </a:solidFill>
                <a:latin typeface="Gill Sans MT"/>
                <a:cs typeface="Gill Sans MT"/>
              </a:rPr>
              <a:t> </a:t>
            </a:r>
            <a:r>
              <a:rPr sz="1000" dirty="0">
                <a:solidFill>
                  <a:srgbClr val="109FDB"/>
                </a:solidFill>
                <a:latin typeface="Gill Sans MT"/>
                <a:cs typeface="Gill Sans MT"/>
              </a:rPr>
              <a:t>I</a:t>
            </a:r>
            <a:r>
              <a:rPr sz="1000" spc="275" dirty="0">
                <a:solidFill>
                  <a:srgbClr val="109FDB"/>
                </a:solidFill>
                <a:latin typeface="Gill Sans MT"/>
                <a:cs typeface="Gill Sans MT"/>
              </a:rPr>
              <a:t> </a:t>
            </a:r>
            <a:r>
              <a:rPr sz="1000" spc="85" dirty="0">
                <a:solidFill>
                  <a:srgbClr val="7E7E7E"/>
                </a:solidFill>
                <a:latin typeface="Gill Sans MT"/>
                <a:cs typeface="Gill Sans MT"/>
              </a:rPr>
              <a:t>8-</a:t>
            </a:r>
            <a:r>
              <a:rPr sz="1000" spc="60" dirty="0">
                <a:solidFill>
                  <a:srgbClr val="7E7E7E"/>
                </a:solidFill>
                <a:latin typeface="Gill Sans MT"/>
                <a:cs typeface="Gill Sans MT"/>
              </a:rPr>
              <a:t>12</a:t>
            </a:r>
            <a:r>
              <a:rPr sz="1000" dirty="0">
                <a:solidFill>
                  <a:srgbClr val="7E7E7E"/>
                </a:solidFill>
                <a:latin typeface="Gill Sans MT"/>
                <a:cs typeface="Gill Sans MT"/>
              </a:rPr>
              <a:t> </a:t>
            </a:r>
            <a:r>
              <a:rPr sz="1000" spc="110" dirty="0">
                <a:solidFill>
                  <a:srgbClr val="7E7E7E"/>
                </a:solidFill>
                <a:latin typeface="Gill Sans MT"/>
                <a:cs typeface="Gill Sans MT"/>
              </a:rPr>
              <a:t>July</a:t>
            </a:r>
            <a:r>
              <a:rPr sz="1000" spc="-10" dirty="0">
                <a:solidFill>
                  <a:srgbClr val="7E7E7E"/>
                </a:solidFill>
                <a:latin typeface="Gill Sans MT"/>
                <a:cs typeface="Gill Sans MT"/>
              </a:rPr>
              <a:t> </a:t>
            </a:r>
            <a:r>
              <a:rPr sz="1000" spc="60" dirty="0">
                <a:solidFill>
                  <a:srgbClr val="7E7E7E"/>
                </a:solidFill>
                <a:latin typeface="Gill Sans MT"/>
                <a:cs typeface="Gill Sans MT"/>
              </a:rPr>
              <a:t>2024</a:t>
            </a:r>
            <a:r>
              <a:rPr sz="1000" spc="260" dirty="0">
                <a:solidFill>
                  <a:srgbClr val="7E7E7E"/>
                </a:solidFill>
                <a:latin typeface="Gill Sans MT"/>
                <a:cs typeface="Gill Sans MT"/>
              </a:rPr>
              <a:t> </a:t>
            </a:r>
            <a:r>
              <a:rPr sz="1000" dirty="0">
                <a:solidFill>
                  <a:srgbClr val="109FDB"/>
                </a:solidFill>
                <a:latin typeface="Gill Sans MT"/>
                <a:cs typeface="Gill Sans MT"/>
              </a:rPr>
              <a:t>I</a:t>
            </a:r>
            <a:r>
              <a:rPr sz="1000" spc="265" dirty="0">
                <a:solidFill>
                  <a:srgbClr val="109FDB"/>
                </a:solidFill>
                <a:latin typeface="Gill Sans MT"/>
                <a:cs typeface="Gill Sans MT"/>
              </a:rPr>
              <a:t> </a:t>
            </a:r>
            <a:r>
              <a:rPr sz="1000" spc="-10" dirty="0">
                <a:solidFill>
                  <a:srgbClr val="7E7E7E"/>
                </a:solidFill>
                <a:latin typeface="Gill Sans MT"/>
                <a:cs typeface="Gill Sans MT"/>
              </a:rPr>
              <a:t>Geneva</a:t>
            </a:r>
            <a:endParaRPr sz="1000">
              <a:latin typeface="Gill Sans MT"/>
              <a:cs typeface="Gill Sans MT"/>
            </a:endParaRPr>
          </a:p>
        </p:txBody>
      </p:sp>
      <p:sp>
        <p:nvSpPr>
          <p:cNvPr id="194" name="スライド番号プレースホルダー 193">
            <a:extLst>
              <a:ext uri="{FF2B5EF4-FFF2-40B4-BE49-F238E27FC236}">
                <a16:creationId xmlns:a16="http://schemas.microsoft.com/office/drawing/2014/main" id="{F86EDFE0-B71A-27F8-3238-E2B33BC6A8EC}"/>
              </a:ext>
            </a:extLst>
          </p:cNvPr>
          <p:cNvSpPr>
            <a:spLocks noGrp="1"/>
          </p:cNvSpPr>
          <p:nvPr>
            <p:ph type="sldNum" sz="quarter" idx="12"/>
          </p:nvPr>
        </p:nvSpPr>
        <p:spPr/>
        <p:txBody>
          <a:bodyPr/>
          <a:lstStyle/>
          <a:p>
            <a:fld id="{53FA6221-91B0-48F3-A5E4-A2EB5BAF378D}" type="slidenum">
              <a:rPr kumimoji="1" lang="ja-JP" altLang="en-US" smtClean="0"/>
              <a:t>22</a:t>
            </a:fld>
            <a:endParaRPr kumimoji="1" lang="ja-JP"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ACE6C40-E74F-14C0-1109-1A6002D5E37D}"/>
              </a:ext>
            </a:extLst>
          </p:cNvPr>
          <p:cNvSpPr txBox="1"/>
          <p:nvPr/>
        </p:nvSpPr>
        <p:spPr>
          <a:xfrm>
            <a:off x="3457003" y="1726430"/>
            <a:ext cx="5277993" cy="646331"/>
          </a:xfrm>
          <a:prstGeom prst="rect">
            <a:avLst/>
          </a:prstGeom>
          <a:noFill/>
        </p:spPr>
        <p:txBody>
          <a:bodyPr wrap="square">
            <a:spAutoFit/>
          </a:bodyPr>
          <a:lstStyle/>
          <a:p>
            <a:pPr algn="ctr"/>
            <a:r>
              <a:rPr lang="en-US" altLang="ja-JP" sz="3600" b="1" dirty="0"/>
              <a:t>ISO</a:t>
            </a:r>
            <a:r>
              <a:rPr lang="ja-JP" altLang="en-US" sz="3600" b="1" dirty="0"/>
              <a:t> </a:t>
            </a:r>
            <a:r>
              <a:rPr lang="en-US" altLang="ja-JP" sz="3600" b="1" dirty="0"/>
              <a:t>DPP</a:t>
            </a:r>
            <a:r>
              <a:rPr lang="ja-JP" altLang="en-US" sz="3600" b="1" dirty="0"/>
              <a:t>標準化の動き</a:t>
            </a:r>
            <a:endParaRPr kumimoji="1" lang="en-US" altLang="ja-JP" sz="3600" b="1" dirty="0"/>
          </a:p>
        </p:txBody>
      </p:sp>
      <p:sp>
        <p:nvSpPr>
          <p:cNvPr id="2" name="スライド番号プレースホルダー 1">
            <a:extLst>
              <a:ext uri="{FF2B5EF4-FFF2-40B4-BE49-F238E27FC236}">
                <a16:creationId xmlns:a16="http://schemas.microsoft.com/office/drawing/2014/main" id="{C08B64B0-82E1-A3C6-2FDF-12341D312109}"/>
              </a:ext>
            </a:extLst>
          </p:cNvPr>
          <p:cNvSpPr>
            <a:spLocks noGrp="1"/>
          </p:cNvSpPr>
          <p:nvPr>
            <p:ph type="sldNum" sz="quarter" idx="12"/>
          </p:nvPr>
        </p:nvSpPr>
        <p:spPr/>
        <p:txBody>
          <a:bodyPr/>
          <a:lstStyle/>
          <a:p>
            <a:fld id="{53FA6221-91B0-48F3-A5E4-A2EB5BAF378D}" type="slidenum">
              <a:rPr kumimoji="1" lang="ja-JP" altLang="en-US" smtClean="0"/>
              <a:t>23</a:t>
            </a:fld>
            <a:endParaRPr kumimoji="1" lang="ja-JP" altLang="en-US"/>
          </a:p>
        </p:txBody>
      </p:sp>
    </p:spTree>
    <p:extLst>
      <p:ext uri="{BB962C8B-B14F-4D97-AF65-F5344CB8AC3E}">
        <p14:creationId xmlns:p14="http://schemas.microsoft.com/office/powerpoint/2010/main" val="11190765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D3F7B7F1-3B79-CA5B-8E13-3DB7AA304047}"/>
              </a:ext>
            </a:extLst>
          </p:cNvPr>
          <p:cNvSpPr txBox="1">
            <a:spLocks/>
          </p:cNvSpPr>
          <p:nvPr/>
        </p:nvSpPr>
        <p:spPr>
          <a:xfrm>
            <a:off x="417322" y="235965"/>
            <a:ext cx="11357356" cy="443711"/>
          </a:xfrm>
          <a:prstGeom prst="rect">
            <a:avLst/>
          </a:prstGeom>
          <a:solidFill>
            <a:srgbClr val="FFFF00"/>
          </a:solidFill>
        </p:spPr>
        <p:txBody>
          <a:bodyPr vert="horz" wrap="square" lIns="0" tIns="12700" rIns="0" bIns="0" rtlCol="0">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lnSpc>
                <a:spcPct val="100000"/>
              </a:lnSpc>
              <a:spcBef>
                <a:spcPts val="100"/>
              </a:spcBef>
            </a:pPr>
            <a:r>
              <a:rPr lang="en-US" sz="2800" b="1" dirty="0">
                <a:latin typeface="Arial" panose="020B0604020202020204" pitchFamily="34" charset="0"/>
                <a:cs typeface="Arial" panose="020B0604020202020204" pitchFamily="34" charset="0"/>
              </a:rPr>
              <a:t>Standards</a:t>
            </a:r>
            <a:r>
              <a:rPr lang="en-US" sz="2800" b="1" spc="-90" dirty="0">
                <a:latin typeface="Arial" panose="020B0604020202020204" pitchFamily="34" charset="0"/>
                <a:cs typeface="Arial" panose="020B0604020202020204" pitchFamily="34" charset="0"/>
              </a:rPr>
              <a:t> </a:t>
            </a:r>
            <a:r>
              <a:rPr lang="en-US" sz="2800" b="1" dirty="0" err="1">
                <a:latin typeface="Arial" panose="020B0604020202020204" pitchFamily="34" charset="0"/>
                <a:cs typeface="Arial" panose="020B0604020202020204" pitchFamily="34" charset="0"/>
              </a:rPr>
              <a:t>requriements</a:t>
            </a:r>
            <a:r>
              <a:rPr lang="en-US" sz="2800" b="1" spc="-75" dirty="0">
                <a:latin typeface="Arial" panose="020B0604020202020204" pitchFamily="34" charset="0"/>
                <a:cs typeface="Arial" panose="020B0604020202020204" pitchFamily="34" charset="0"/>
              </a:rPr>
              <a:t> </a:t>
            </a:r>
            <a:r>
              <a:rPr lang="en-US" sz="2800" b="1" dirty="0">
                <a:latin typeface="Arial" panose="020B0604020202020204" pitchFamily="34" charset="0"/>
                <a:cs typeface="Arial" panose="020B0604020202020204" pitchFamily="34" charset="0"/>
              </a:rPr>
              <a:t>analysis</a:t>
            </a:r>
            <a:r>
              <a:rPr lang="en-US" sz="2800" b="1" spc="-85" dirty="0">
                <a:latin typeface="Arial" panose="020B0604020202020204" pitchFamily="34" charset="0"/>
                <a:cs typeface="Arial" panose="020B0604020202020204" pitchFamily="34" charset="0"/>
              </a:rPr>
              <a:t> </a:t>
            </a:r>
            <a:r>
              <a:rPr lang="en-US" sz="2800" b="1" dirty="0">
                <a:latin typeface="Arial" panose="020B0604020202020204" pitchFamily="34" charset="0"/>
                <a:cs typeface="Arial" panose="020B0604020202020204" pitchFamily="34" charset="0"/>
              </a:rPr>
              <a:t>for</a:t>
            </a:r>
            <a:r>
              <a:rPr lang="en-US" sz="2800" b="1" spc="-60" dirty="0">
                <a:latin typeface="Arial" panose="020B0604020202020204" pitchFamily="34" charset="0"/>
                <a:cs typeface="Arial" panose="020B0604020202020204" pitchFamily="34" charset="0"/>
              </a:rPr>
              <a:t> </a:t>
            </a:r>
            <a:r>
              <a:rPr lang="en-US" sz="2800" b="1" spc="-25" dirty="0">
                <a:latin typeface="Arial" panose="020B0604020202020204" pitchFamily="34" charset="0"/>
                <a:cs typeface="Arial" panose="020B0604020202020204" pitchFamily="34" charset="0"/>
              </a:rPr>
              <a:t>DPP</a:t>
            </a:r>
          </a:p>
        </p:txBody>
      </p:sp>
      <p:sp>
        <p:nvSpPr>
          <p:cNvPr id="3" name="object 3">
            <a:extLst>
              <a:ext uri="{FF2B5EF4-FFF2-40B4-BE49-F238E27FC236}">
                <a16:creationId xmlns:a16="http://schemas.microsoft.com/office/drawing/2014/main" id="{56BDB0E1-8DB5-3F45-7818-D92AF8F4F9DF}"/>
              </a:ext>
            </a:extLst>
          </p:cNvPr>
          <p:cNvSpPr txBox="1"/>
          <p:nvPr/>
        </p:nvSpPr>
        <p:spPr>
          <a:xfrm>
            <a:off x="675132" y="794421"/>
            <a:ext cx="5589905" cy="5630772"/>
          </a:xfrm>
          <a:prstGeom prst="rect">
            <a:avLst/>
          </a:prstGeom>
        </p:spPr>
        <p:txBody>
          <a:bodyPr vert="horz" wrap="square" lIns="0" tIns="94615" rIns="0" bIns="0" rtlCol="0">
            <a:spAutoFit/>
          </a:bodyPr>
          <a:lstStyle/>
          <a:p>
            <a:pPr marL="240665" indent="-230504">
              <a:lnSpc>
                <a:spcPct val="100000"/>
              </a:lnSpc>
              <a:spcBef>
                <a:spcPts val="745"/>
              </a:spcBef>
              <a:buSzPct val="95833"/>
              <a:buFont typeface="Wingdings"/>
              <a:buChar char=""/>
              <a:tabLst>
                <a:tab pos="240665" algn="l"/>
              </a:tabLst>
            </a:pPr>
            <a:r>
              <a:rPr dirty="0">
                <a:latin typeface="Arial"/>
                <a:cs typeface="Arial"/>
              </a:rPr>
              <a:t>Scope(</a:t>
            </a:r>
            <a:r>
              <a:rPr dirty="0">
                <a:latin typeface="Arial" panose="020B0604020202020204" pitchFamily="34" charset="0"/>
                <a:cs typeface="Arial" panose="020B0604020202020204" pitchFamily="34" charset="0"/>
              </a:rPr>
              <a:t>including</a:t>
            </a:r>
            <a:r>
              <a:rPr spc="-55"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existing</a:t>
            </a:r>
            <a:r>
              <a:rPr spc="-60"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and</a:t>
            </a:r>
            <a:r>
              <a:rPr spc="-55" dirty="0">
                <a:latin typeface="Arial" panose="020B0604020202020204" pitchFamily="34" charset="0"/>
                <a:cs typeface="Arial" panose="020B0604020202020204" pitchFamily="34" charset="0"/>
              </a:rPr>
              <a:t> </a:t>
            </a:r>
            <a:r>
              <a:rPr spc="-20" dirty="0">
                <a:latin typeface="Arial" panose="020B0604020202020204" pitchFamily="34" charset="0"/>
                <a:cs typeface="Arial" panose="020B0604020202020204" pitchFamily="34" charset="0"/>
              </a:rPr>
              <a:t>new)</a:t>
            </a:r>
            <a:endParaRPr dirty="0">
              <a:latin typeface="Arial" panose="020B0604020202020204" pitchFamily="34" charset="0"/>
              <a:cs typeface="Arial" panose="020B0604020202020204" pitchFamily="34" charset="0"/>
            </a:endParaRPr>
          </a:p>
          <a:p>
            <a:pPr marL="698500" marR="231140" lvl="1" indent="-228600">
              <a:lnSpc>
                <a:spcPct val="120000"/>
              </a:lnSpc>
              <a:spcBef>
                <a:spcPts val="65"/>
              </a:spcBef>
              <a:buFont typeface="Wingdings"/>
              <a:buChar char=""/>
              <a:tabLst>
                <a:tab pos="698500" algn="l"/>
              </a:tabLst>
            </a:pPr>
            <a:r>
              <a:rPr dirty="0">
                <a:solidFill>
                  <a:srgbClr val="C00000"/>
                </a:solidFill>
                <a:latin typeface="Arial" panose="020B0604020202020204" pitchFamily="34" charset="0"/>
                <a:cs typeface="Arial" panose="020B0604020202020204" pitchFamily="34" charset="0"/>
              </a:rPr>
              <a:t>Product</a:t>
            </a:r>
            <a:r>
              <a:rPr dirty="0">
                <a:latin typeface="Arial" panose="020B0604020202020204" pitchFamily="34" charset="0"/>
                <a:cs typeface="Arial" panose="020B0604020202020204" pitchFamily="34" charset="0"/>
              </a:rPr>
              <a:t>:</a:t>
            </a:r>
            <a:r>
              <a:rPr spc="-55"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DPP</a:t>
            </a:r>
            <a:r>
              <a:rPr spc="-65" dirty="0">
                <a:latin typeface="Arial" panose="020B0604020202020204" pitchFamily="34" charset="0"/>
                <a:cs typeface="Arial" panose="020B0604020202020204" pitchFamily="34" charset="0"/>
              </a:rPr>
              <a:t> </a:t>
            </a:r>
            <a:r>
              <a:rPr dirty="0">
                <a:latin typeface="Arial"/>
                <a:cs typeface="Arial"/>
              </a:rPr>
              <a:t>involves</a:t>
            </a:r>
            <a:r>
              <a:rPr spc="-10" dirty="0">
                <a:latin typeface="Arial"/>
                <a:cs typeface="Arial"/>
              </a:rPr>
              <a:t> </a:t>
            </a:r>
            <a:r>
              <a:rPr dirty="0">
                <a:latin typeface="Arial"/>
                <a:cs typeface="Arial"/>
              </a:rPr>
              <a:t>data</a:t>
            </a:r>
            <a:r>
              <a:rPr spc="-45" dirty="0">
                <a:latin typeface="Arial"/>
                <a:cs typeface="Arial"/>
              </a:rPr>
              <a:t> </a:t>
            </a:r>
            <a:r>
              <a:rPr dirty="0">
                <a:latin typeface="Arial"/>
                <a:cs typeface="Arial"/>
              </a:rPr>
              <a:t>of</a:t>
            </a:r>
            <a:r>
              <a:rPr spc="-45" dirty="0">
                <a:latin typeface="Arial"/>
                <a:cs typeface="Arial"/>
              </a:rPr>
              <a:t> </a:t>
            </a:r>
            <a:r>
              <a:rPr spc="-10" dirty="0">
                <a:latin typeface="Arial"/>
                <a:cs typeface="Arial"/>
              </a:rPr>
              <a:t>Product </a:t>
            </a:r>
            <a:r>
              <a:rPr dirty="0">
                <a:latin typeface="Arial"/>
                <a:cs typeface="Arial"/>
              </a:rPr>
              <a:t>lifecycle:</a:t>
            </a:r>
            <a:r>
              <a:rPr spc="-40" dirty="0">
                <a:latin typeface="Arial"/>
                <a:cs typeface="Arial"/>
              </a:rPr>
              <a:t> </a:t>
            </a:r>
            <a:r>
              <a:rPr dirty="0">
                <a:latin typeface="Arial"/>
                <a:cs typeface="Arial"/>
              </a:rPr>
              <a:t>from</a:t>
            </a:r>
            <a:r>
              <a:rPr spc="-50" dirty="0">
                <a:latin typeface="Arial"/>
                <a:cs typeface="Arial"/>
              </a:rPr>
              <a:t> </a:t>
            </a:r>
            <a:r>
              <a:rPr dirty="0">
                <a:latin typeface="Arial"/>
                <a:cs typeface="Arial"/>
              </a:rPr>
              <a:t>cadle</a:t>
            </a:r>
            <a:r>
              <a:rPr spc="-35" dirty="0">
                <a:latin typeface="Arial"/>
                <a:cs typeface="Arial"/>
              </a:rPr>
              <a:t> </a:t>
            </a:r>
            <a:r>
              <a:rPr dirty="0">
                <a:latin typeface="Arial"/>
                <a:cs typeface="Arial"/>
              </a:rPr>
              <a:t>to</a:t>
            </a:r>
            <a:r>
              <a:rPr spc="-45" dirty="0">
                <a:latin typeface="Arial"/>
                <a:cs typeface="Arial"/>
              </a:rPr>
              <a:t> </a:t>
            </a:r>
            <a:r>
              <a:rPr dirty="0">
                <a:latin typeface="Arial"/>
                <a:cs typeface="Arial"/>
              </a:rPr>
              <a:t>grave.</a:t>
            </a:r>
            <a:r>
              <a:rPr spc="-35" dirty="0">
                <a:latin typeface="Arial"/>
                <a:cs typeface="Arial"/>
              </a:rPr>
              <a:t> </a:t>
            </a:r>
            <a:r>
              <a:rPr spc="-20" dirty="0">
                <a:latin typeface="Arial"/>
                <a:cs typeface="Arial"/>
              </a:rPr>
              <a:t>e.g. </a:t>
            </a:r>
            <a:r>
              <a:rPr dirty="0">
                <a:latin typeface="Arial"/>
                <a:cs typeface="Arial"/>
              </a:rPr>
              <a:t>material,</a:t>
            </a:r>
            <a:r>
              <a:rPr spc="-65" dirty="0">
                <a:latin typeface="Arial"/>
                <a:cs typeface="Arial"/>
              </a:rPr>
              <a:t> </a:t>
            </a:r>
            <a:r>
              <a:rPr dirty="0">
                <a:latin typeface="Arial"/>
                <a:cs typeface="Arial"/>
              </a:rPr>
              <a:t>design</a:t>
            </a:r>
            <a:r>
              <a:rPr spc="-30" dirty="0">
                <a:latin typeface="Arial"/>
                <a:cs typeface="Arial"/>
              </a:rPr>
              <a:t> </a:t>
            </a:r>
            <a:r>
              <a:rPr dirty="0">
                <a:latin typeface="Arial"/>
                <a:cs typeface="Arial"/>
              </a:rPr>
              <a:t>and</a:t>
            </a:r>
            <a:r>
              <a:rPr spc="-40" dirty="0">
                <a:latin typeface="Arial"/>
                <a:cs typeface="Arial"/>
              </a:rPr>
              <a:t> </a:t>
            </a:r>
            <a:r>
              <a:rPr spc="-10" dirty="0">
                <a:latin typeface="Arial"/>
                <a:cs typeface="Arial"/>
              </a:rPr>
              <a:t>manufacture, </a:t>
            </a:r>
            <a:r>
              <a:rPr dirty="0">
                <a:latin typeface="Arial"/>
                <a:cs typeface="Arial"/>
              </a:rPr>
              <a:t>transaction,</a:t>
            </a:r>
            <a:r>
              <a:rPr spc="-55" dirty="0">
                <a:latin typeface="Arial"/>
                <a:cs typeface="Arial"/>
              </a:rPr>
              <a:t> </a:t>
            </a:r>
            <a:r>
              <a:rPr dirty="0">
                <a:latin typeface="Arial"/>
                <a:cs typeface="Arial"/>
              </a:rPr>
              <a:t>financial,</a:t>
            </a:r>
            <a:r>
              <a:rPr spc="-50" dirty="0">
                <a:latin typeface="Arial"/>
                <a:cs typeface="Arial"/>
              </a:rPr>
              <a:t> </a:t>
            </a:r>
            <a:r>
              <a:rPr spc="-10" dirty="0">
                <a:latin typeface="Arial"/>
                <a:cs typeface="Arial"/>
              </a:rPr>
              <a:t>transportation, </a:t>
            </a:r>
            <a:r>
              <a:rPr dirty="0">
                <a:latin typeface="Arial"/>
                <a:cs typeface="Arial"/>
              </a:rPr>
              <a:t>recycle,</a:t>
            </a:r>
            <a:r>
              <a:rPr spc="-45" dirty="0">
                <a:latin typeface="Arial"/>
                <a:cs typeface="Arial"/>
              </a:rPr>
              <a:t> </a:t>
            </a:r>
            <a:r>
              <a:rPr dirty="0">
                <a:latin typeface="Arial"/>
                <a:cs typeface="Arial"/>
              </a:rPr>
              <a:t>disposal</a:t>
            </a:r>
            <a:r>
              <a:rPr spc="-60" dirty="0">
                <a:latin typeface="Arial"/>
                <a:cs typeface="Arial"/>
              </a:rPr>
              <a:t> </a:t>
            </a:r>
            <a:r>
              <a:rPr spc="-20" dirty="0">
                <a:latin typeface="Arial"/>
                <a:cs typeface="Arial"/>
              </a:rPr>
              <a:t>etc.</a:t>
            </a:r>
            <a:endParaRPr dirty="0">
              <a:latin typeface="Arial"/>
              <a:cs typeface="Arial"/>
            </a:endParaRPr>
          </a:p>
          <a:p>
            <a:pPr marL="697865" lvl="1" indent="-227965">
              <a:lnSpc>
                <a:spcPct val="100000"/>
              </a:lnSpc>
              <a:spcBef>
                <a:spcPts val="480"/>
              </a:spcBef>
              <a:buFont typeface="Wingdings"/>
              <a:buChar char=""/>
              <a:tabLst>
                <a:tab pos="697865" algn="l"/>
              </a:tabLst>
            </a:pPr>
            <a:r>
              <a:rPr dirty="0">
                <a:solidFill>
                  <a:srgbClr val="C00000"/>
                </a:solidFill>
                <a:latin typeface="Arial"/>
                <a:cs typeface="Arial"/>
              </a:rPr>
              <a:t>Data</a:t>
            </a:r>
            <a:r>
              <a:rPr spc="-45" dirty="0">
                <a:solidFill>
                  <a:srgbClr val="C00000"/>
                </a:solidFill>
                <a:latin typeface="Arial"/>
                <a:cs typeface="Arial"/>
              </a:rPr>
              <a:t> </a:t>
            </a:r>
            <a:r>
              <a:rPr spc="-10" dirty="0">
                <a:solidFill>
                  <a:srgbClr val="C00000"/>
                </a:solidFill>
                <a:latin typeface="Arial"/>
                <a:cs typeface="Arial"/>
              </a:rPr>
              <a:t>representaion</a:t>
            </a:r>
            <a:r>
              <a:rPr spc="-10" dirty="0">
                <a:latin typeface="Arial"/>
                <a:cs typeface="Arial"/>
              </a:rPr>
              <a:t>:</a:t>
            </a:r>
            <a:endParaRPr dirty="0">
              <a:latin typeface="Arial"/>
              <a:cs typeface="Arial"/>
            </a:endParaRPr>
          </a:p>
          <a:p>
            <a:pPr marL="1155065" marR="583565" lvl="2" indent="-228600">
              <a:lnSpc>
                <a:spcPct val="122300"/>
              </a:lnSpc>
              <a:spcBef>
                <a:spcPts val="35"/>
              </a:spcBef>
              <a:buFont typeface="Wingdings"/>
              <a:buChar char=""/>
              <a:tabLst>
                <a:tab pos="1155065" algn="l"/>
                <a:tab pos="1217930" algn="l"/>
              </a:tabLst>
            </a:pPr>
            <a:r>
              <a:rPr dirty="0">
                <a:latin typeface="Arial"/>
                <a:cs typeface="Arial"/>
              </a:rPr>
              <a:t>	unique</a:t>
            </a:r>
            <a:r>
              <a:rPr spc="40" dirty="0">
                <a:latin typeface="Arial"/>
                <a:cs typeface="Arial"/>
              </a:rPr>
              <a:t> </a:t>
            </a:r>
            <a:r>
              <a:rPr dirty="0">
                <a:latin typeface="Arial"/>
                <a:cs typeface="Arial"/>
              </a:rPr>
              <a:t>identifiers</a:t>
            </a:r>
            <a:r>
              <a:rPr spc="60" dirty="0">
                <a:latin typeface="Arial"/>
                <a:cs typeface="Arial"/>
              </a:rPr>
              <a:t> </a:t>
            </a:r>
            <a:r>
              <a:rPr dirty="0">
                <a:latin typeface="Arial"/>
                <a:cs typeface="Arial"/>
              </a:rPr>
              <a:t>and</a:t>
            </a:r>
            <a:r>
              <a:rPr spc="35" dirty="0">
                <a:latin typeface="Arial"/>
                <a:cs typeface="Arial"/>
              </a:rPr>
              <a:t> </a:t>
            </a:r>
            <a:r>
              <a:rPr spc="-10" dirty="0">
                <a:latin typeface="Arial"/>
                <a:cs typeface="Arial"/>
              </a:rPr>
              <a:t>verification: </a:t>
            </a:r>
            <a:r>
              <a:rPr dirty="0">
                <a:latin typeface="Arial"/>
                <a:cs typeface="Arial"/>
              </a:rPr>
              <a:t>product,</a:t>
            </a:r>
            <a:r>
              <a:rPr spc="50" dirty="0">
                <a:latin typeface="Arial"/>
                <a:cs typeface="Arial"/>
              </a:rPr>
              <a:t> </a:t>
            </a:r>
            <a:r>
              <a:rPr dirty="0">
                <a:latin typeface="Arial"/>
                <a:cs typeface="Arial"/>
              </a:rPr>
              <a:t>person,</a:t>
            </a:r>
            <a:r>
              <a:rPr spc="65" dirty="0">
                <a:latin typeface="Arial"/>
                <a:cs typeface="Arial"/>
              </a:rPr>
              <a:t> </a:t>
            </a:r>
            <a:r>
              <a:rPr dirty="0">
                <a:latin typeface="Arial"/>
                <a:cs typeface="Arial"/>
              </a:rPr>
              <a:t>organizations,</a:t>
            </a:r>
            <a:r>
              <a:rPr spc="50" dirty="0">
                <a:latin typeface="Arial"/>
                <a:cs typeface="Arial"/>
              </a:rPr>
              <a:t> </a:t>
            </a:r>
            <a:r>
              <a:rPr spc="-20" dirty="0">
                <a:latin typeface="Arial"/>
                <a:cs typeface="Arial"/>
              </a:rPr>
              <a:t>etc.</a:t>
            </a:r>
            <a:endParaRPr dirty="0">
              <a:latin typeface="Arial"/>
              <a:cs typeface="Arial"/>
            </a:endParaRPr>
          </a:p>
          <a:p>
            <a:pPr marL="1218565" lvl="2" indent="-291465">
              <a:lnSpc>
                <a:spcPct val="100000"/>
              </a:lnSpc>
              <a:spcBef>
                <a:spcPts val="465"/>
              </a:spcBef>
              <a:buFont typeface="Wingdings"/>
              <a:buChar char=""/>
              <a:tabLst>
                <a:tab pos="1218565" algn="l"/>
              </a:tabLst>
            </a:pPr>
            <a:r>
              <a:rPr dirty="0">
                <a:latin typeface="Arial"/>
                <a:cs typeface="Arial"/>
              </a:rPr>
              <a:t>data</a:t>
            </a:r>
            <a:r>
              <a:rPr spc="150" dirty="0">
                <a:latin typeface="Arial"/>
                <a:cs typeface="Arial"/>
              </a:rPr>
              <a:t> </a:t>
            </a:r>
            <a:r>
              <a:rPr dirty="0">
                <a:latin typeface="Arial"/>
                <a:cs typeface="Arial"/>
              </a:rPr>
              <a:t>carriers:QR-code</a:t>
            </a:r>
            <a:r>
              <a:rPr dirty="0">
                <a:latin typeface="Malgun Gothic"/>
                <a:cs typeface="Malgun Gothic"/>
              </a:rPr>
              <a:t>，</a:t>
            </a:r>
            <a:r>
              <a:rPr dirty="0">
                <a:latin typeface="Arial"/>
                <a:cs typeface="Arial"/>
              </a:rPr>
              <a:t>RFID,</a:t>
            </a:r>
            <a:r>
              <a:rPr spc="130" dirty="0">
                <a:latin typeface="Arial"/>
                <a:cs typeface="Arial"/>
              </a:rPr>
              <a:t> </a:t>
            </a:r>
            <a:r>
              <a:rPr spc="-20" dirty="0">
                <a:latin typeface="Arial"/>
                <a:cs typeface="Arial"/>
              </a:rPr>
              <a:t>etc.</a:t>
            </a:r>
            <a:endParaRPr dirty="0">
              <a:latin typeface="Arial"/>
              <a:cs typeface="Arial"/>
            </a:endParaRPr>
          </a:p>
          <a:p>
            <a:pPr marL="1218565" lvl="2" indent="-291465">
              <a:lnSpc>
                <a:spcPct val="100000"/>
              </a:lnSpc>
              <a:spcBef>
                <a:spcPts val="470"/>
              </a:spcBef>
              <a:buFont typeface="Wingdings"/>
              <a:buChar char=""/>
              <a:tabLst>
                <a:tab pos="1218565" algn="l"/>
              </a:tabLst>
            </a:pPr>
            <a:r>
              <a:rPr dirty="0">
                <a:latin typeface="Arial"/>
                <a:cs typeface="Arial"/>
              </a:rPr>
              <a:t>data</a:t>
            </a:r>
            <a:r>
              <a:rPr spc="-10" dirty="0">
                <a:latin typeface="Arial"/>
                <a:cs typeface="Arial"/>
              </a:rPr>
              <a:t> </a:t>
            </a:r>
            <a:r>
              <a:rPr dirty="0">
                <a:latin typeface="Arial"/>
                <a:cs typeface="Arial"/>
              </a:rPr>
              <a:t>models:</a:t>
            </a:r>
            <a:r>
              <a:rPr spc="-10" dirty="0">
                <a:latin typeface="Arial"/>
                <a:cs typeface="Arial"/>
              </a:rPr>
              <a:t> </a:t>
            </a:r>
            <a:r>
              <a:rPr spc="-20" dirty="0">
                <a:latin typeface="Arial"/>
                <a:cs typeface="Arial"/>
              </a:rPr>
              <a:t>BSP,</a:t>
            </a:r>
            <a:r>
              <a:rPr spc="-5" dirty="0">
                <a:latin typeface="Arial"/>
                <a:cs typeface="Arial"/>
              </a:rPr>
              <a:t> </a:t>
            </a:r>
            <a:r>
              <a:rPr dirty="0">
                <a:latin typeface="Arial"/>
                <a:cs typeface="Arial"/>
              </a:rPr>
              <a:t>SCRDM,MMT,</a:t>
            </a:r>
            <a:r>
              <a:rPr spc="-20" dirty="0">
                <a:latin typeface="Arial"/>
                <a:cs typeface="Arial"/>
              </a:rPr>
              <a:t> </a:t>
            </a:r>
            <a:r>
              <a:rPr spc="-10" dirty="0">
                <a:latin typeface="Arial"/>
                <a:cs typeface="Arial"/>
              </a:rPr>
              <a:t>CCDetc</a:t>
            </a:r>
            <a:endParaRPr dirty="0">
              <a:latin typeface="Arial"/>
              <a:cs typeface="Arial"/>
            </a:endParaRPr>
          </a:p>
          <a:p>
            <a:pPr marL="698500" marR="436880" lvl="1" indent="-228600">
              <a:lnSpc>
                <a:spcPts val="2880"/>
              </a:lnSpc>
              <a:spcBef>
                <a:spcPts val="155"/>
              </a:spcBef>
              <a:buFont typeface="Wingdings"/>
              <a:buChar char=""/>
              <a:tabLst>
                <a:tab pos="698500" algn="l"/>
              </a:tabLst>
            </a:pPr>
            <a:r>
              <a:rPr dirty="0">
                <a:solidFill>
                  <a:srgbClr val="C00000"/>
                </a:solidFill>
                <a:latin typeface="Arial"/>
                <a:cs typeface="Arial"/>
              </a:rPr>
              <a:t>Data</a:t>
            </a:r>
            <a:r>
              <a:rPr spc="-50" dirty="0">
                <a:solidFill>
                  <a:srgbClr val="C00000"/>
                </a:solidFill>
                <a:latin typeface="Arial"/>
                <a:cs typeface="Arial"/>
              </a:rPr>
              <a:t> </a:t>
            </a:r>
            <a:r>
              <a:rPr dirty="0">
                <a:solidFill>
                  <a:srgbClr val="C00000"/>
                </a:solidFill>
                <a:latin typeface="Arial"/>
                <a:cs typeface="Arial"/>
              </a:rPr>
              <a:t>management</a:t>
            </a:r>
            <a:r>
              <a:rPr dirty="0">
                <a:latin typeface="Arial"/>
                <a:cs typeface="Arial"/>
              </a:rPr>
              <a:t>:</a:t>
            </a:r>
            <a:r>
              <a:rPr spc="-50" dirty="0">
                <a:latin typeface="Arial"/>
                <a:cs typeface="Arial"/>
              </a:rPr>
              <a:t> </a:t>
            </a:r>
            <a:r>
              <a:rPr dirty="0">
                <a:latin typeface="Arial"/>
                <a:cs typeface="Arial"/>
              </a:rPr>
              <a:t>data</a:t>
            </a:r>
            <a:r>
              <a:rPr spc="-35" dirty="0">
                <a:latin typeface="Arial"/>
                <a:cs typeface="Arial"/>
              </a:rPr>
              <a:t> </a:t>
            </a:r>
            <a:r>
              <a:rPr dirty="0">
                <a:latin typeface="Arial"/>
                <a:cs typeface="Arial"/>
              </a:rPr>
              <a:t>access,</a:t>
            </a:r>
            <a:r>
              <a:rPr spc="-50" dirty="0">
                <a:latin typeface="Arial"/>
                <a:cs typeface="Arial"/>
              </a:rPr>
              <a:t> </a:t>
            </a:r>
            <a:r>
              <a:rPr spc="-20" dirty="0">
                <a:latin typeface="Arial"/>
                <a:cs typeface="Arial"/>
              </a:rPr>
              <a:t>data </a:t>
            </a:r>
            <a:r>
              <a:rPr dirty="0">
                <a:latin typeface="Arial"/>
                <a:cs typeface="Arial"/>
              </a:rPr>
              <a:t>register</a:t>
            </a:r>
            <a:r>
              <a:rPr spc="-55" dirty="0">
                <a:latin typeface="Arial"/>
                <a:cs typeface="Arial"/>
              </a:rPr>
              <a:t> </a:t>
            </a:r>
            <a:r>
              <a:rPr dirty="0">
                <a:latin typeface="Arial"/>
                <a:cs typeface="Arial"/>
              </a:rPr>
              <a:t>and</a:t>
            </a:r>
            <a:r>
              <a:rPr spc="-25" dirty="0">
                <a:latin typeface="Arial"/>
                <a:cs typeface="Arial"/>
              </a:rPr>
              <a:t> </a:t>
            </a:r>
            <a:r>
              <a:rPr dirty="0">
                <a:latin typeface="Arial"/>
                <a:cs typeface="Arial"/>
              </a:rPr>
              <a:t>data</a:t>
            </a:r>
            <a:r>
              <a:rPr spc="-30" dirty="0">
                <a:latin typeface="Arial"/>
                <a:cs typeface="Arial"/>
              </a:rPr>
              <a:t> </a:t>
            </a:r>
            <a:r>
              <a:rPr dirty="0">
                <a:latin typeface="Arial"/>
                <a:cs typeface="Arial"/>
              </a:rPr>
              <a:t>storage,</a:t>
            </a:r>
            <a:r>
              <a:rPr spc="-60" dirty="0">
                <a:latin typeface="Arial"/>
                <a:cs typeface="Arial"/>
              </a:rPr>
              <a:t> </a:t>
            </a:r>
            <a:r>
              <a:rPr spc="-20" dirty="0">
                <a:latin typeface="Arial"/>
                <a:cs typeface="Arial"/>
              </a:rPr>
              <a:t>etc.</a:t>
            </a:r>
            <a:endParaRPr dirty="0">
              <a:latin typeface="Arial"/>
              <a:cs typeface="Arial"/>
            </a:endParaRPr>
          </a:p>
          <a:p>
            <a:pPr marL="698500" marR="787400" lvl="1" indent="-228600">
              <a:lnSpc>
                <a:spcPts val="2880"/>
              </a:lnSpc>
              <a:buFont typeface="Wingdings"/>
              <a:buChar char=""/>
              <a:tabLst>
                <a:tab pos="698500" algn="l"/>
              </a:tabLst>
            </a:pPr>
            <a:r>
              <a:rPr dirty="0">
                <a:solidFill>
                  <a:srgbClr val="C00000"/>
                </a:solidFill>
                <a:latin typeface="Arial"/>
                <a:cs typeface="Arial"/>
              </a:rPr>
              <a:t>Data</a:t>
            </a:r>
            <a:r>
              <a:rPr spc="-70" dirty="0">
                <a:solidFill>
                  <a:srgbClr val="C00000"/>
                </a:solidFill>
                <a:latin typeface="Arial"/>
                <a:cs typeface="Arial"/>
              </a:rPr>
              <a:t> </a:t>
            </a:r>
            <a:r>
              <a:rPr dirty="0">
                <a:solidFill>
                  <a:srgbClr val="C00000"/>
                </a:solidFill>
                <a:latin typeface="Arial"/>
                <a:cs typeface="Arial"/>
              </a:rPr>
              <a:t>security</a:t>
            </a:r>
            <a:r>
              <a:rPr dirty="0">
                <a:latin typeface="Arial"/>
                <a:cs typeface="Arial"/>
              </a:rPr>
              <a:t>:</a:t>
            </a:r>
            <a:r>
              <a:rPr spc="-35" dirty="0">
                <a:latin typeface="Arial"/>
                <a:cs typeface="Arial"/>
              </a:rPr>
              <a:t> </a:t>
            </a:r>
            <a:r>
              <a:rPr dirty="0">
                <a:latin typeface="Arial"/>
                <a:cs typeface="Arial"/>
              </a:rPr>
              <a:t>data</a:t>
            </a:r>
            <a:r>
              <a:rPr spc="-65" dirty="0">
                <a:latin typeface="Arial"/>
                <a:cs typeface="Arial"/>
              </a:rPr>
              <a:t> </a:t>
            </a:r>
            <a:r>
              <a:rPr spc="-10" dirty="0">
                <a:latin typeface="Arial"/>
                <a:cs typeface="Arial"/>
              </a:rPr>
              <a:t>reliability,</a:t>
            </a:r>
            <a:r>
              <a:rPr spc="-50" dirty="0">
                <a:latin typeface="Arial"/>
                <a:cs typeface="Arial"/>
              </a:rPr>
              <a:t> </a:t>
            </a:r>
            <a:r>
              <a:rPr spc="-20" dirty="0">
                <a:latin typeface="Arial"/>
                <a:cs typeface="Arial"/>
              </a:rPr>
              <a:t>data </a:t>
            </a:r>
            <a:r>
              <a:rPr dirty="0">
                <a:latin typeface="Arial"/>
                <a:cs typeface="Arial"/>
              </a:rPr>
              <a:t>authenticaiton,</a:t>
            </a:r>
            <a:r>
              <a:rPr spc="-90" dirty="0">
                <a:latin typeface="Arial"/>
                <a:cs typeface="Arial"/>
              </a:rPr>
              <a:t> </a:t>
            </a:r>
            <a:r>
              <a:rPr dirty="0">
                <a:latin typeface="Arial"/>
                <a:cs typeface="Arial"/>
              </a:rPr>
              <a:t>data</a:t>
            </a:r>
            <a:r>
              <a:rPr spc="-60" dirty="0">
                <a:latin typeface="Arial"/>
                <a:cs typeface="Arial"/>
              </a:rPr>
              <a:t> </a:t>
            </a:r>
            <a:r>
              <a:rPr spc="-10" dirty="0">
                <a:latin typeface="Arial"/>
                <a:cs typeface="Arial"/>
              </a:rPr>
              <a:t>privacy,etc.</a:t>
            </a:r>
            <a:endParaRPr dirty="0">
              <a:latin typeface="Arial"/>
              <a:cs typeface="Arial"/>
            </a:endParaRPr>
          </a:p>
          <a:p>
            <a:pPr marL="698500" marR="1256030" lvl="1" indent="-228600">
              <a:lnSpc>
                <a:spcPts val="2880"/>
              </a:lnSpc>
              <a:buFont typeface="Wingdings"/>
              <a:buChar char=""/>
              <a:tabLst>
                <a:tab pos="698500" algn="l"/>
              </a:tabLst>
            </a:pPr>
            <a:r>
              <a:rPr dirty="0">
                <a:solidFill>
                  <a:srgbClr val="C00000"/>
                </a:solidFill>
                <a:latin typeface="Arial"/>
                <a:cs typeface="Arial"/>
              </a:rPr>
              <a:t>Interoperation</a:t>
            </a:r>
            <a:r>
              <a:rPr dirty="0">
                <a:latin typeface="Arial"/>
                <a:cs typeface="Arial"/>
              </a:rPr>
              <a:t>:</a:t>
            </a:r>
            <a:r>
              <a:rPr spc="-80" dirty="0">
                <a:latin typeface="Arial"/>
                <a:cs typeface="Arial"/>
              </a:rPr>
              <a:t> </a:t>
            </a:r>
            <a:r>
              <a:rPr dirty="0">
                <a:latin typeface="Arial"/>
                <a:cs typeface="Arial"/>
              </a:rPr>
              <a:t>data</a:t>
            </a:r>
            <a:r>
              <a:rPr spc="-65" dirty="0">
                <a:latin typeface="Arial"/>
                <a:cs typeface="Arial"/>
              </a:rPr>
              <a:t> </a:t>
            </a:r>
            <a:r>
              <a:rPr spc="-10" dirty="0">
                <a:latin typeface="Arial"/>
                <a:cs typeface="Arial"/>
              </a:rPr>
              <a:t>exchange</a:t>
            </a:r>
            <a:r>
              <a:rPr lang="en-US" spc="-10" dirty="0">
                <a:latin typeface="Arial"/>
                <a:cs typeface="Arial"/>
              </a:rPr>
              <a:t> </a:t>
            </a:r>
            <a:r>
              <a:rPr dirty="0">
                <a:latin typeface="Arial"/>
                <a:cs typeface="Arial"/>
              </a:rPr>
              <a:t>protocols</a:t>
            </a:r>
            <a:r>
              <a:rPr spc="-15" dirty="0">
                <a:latin typeface="Arial"/>
                <a:cs typeface="Arial"/>
              </a:rPr>
              <a:t> </a:t>
            </a:r>
            <a:r>
              <a:rPr spc="-25" dirty="0">
                <a:latin typeface="Arial"/>
                <a:cs typeface="Arial"/>
              </a:rPr>
              <a:t>etc</a:t>
            </a:r>
            <a:endParaRPr dirty="0">
              <a:latin typeface="Arial"/>
              <a:cs typeface="Arial"/>
            </a:endParaRPr>
          </a:p>
        </p:txBody>
      </p:sp>
      <p:sp>
        <p:nvSpPr>
          <p:cNvPr id="4" name="object 4">
            <a:extLst>
              <a:ext uri="{FF2B5EF4-FFF2-40B4-BE49-F238E27FC236}">
                <a16:creationId xmlns:a16="http://schemas.microsoft.com/office/drawing/2014/main" id="{48EBF034-A1AC-B13E-21A7-147020699925}"/>
              </a:ext>
            </a:extLst>
          </p:cNvPr>
          <p:cNvSpPr txBox="1"/>
          <p:nvPr/>
        </p:nvSpPr>
        <p:spPr>
          <a:xfrm>
            <a:off x="6277355" y="811631"/>
            <a:ext cx="5616575" cy="3644844"/>
          </a:xfrm>
          <a:prstGeom prst="rect">
            <a:avLst/>
          </a:prstGeom>
        </p:spPr>
        <p:txBody>
          <a:bodyPr vert="horz" wrap="square" lIns="0" tIns="73660" rIns="0" bIns="0" rtlCol="0">
            <a:spAutoFit/>
          </a:bodyPr>
          <a:lstStyle/>
          <a:p>
            <a:pPr marL="240665" indent="-227965">
              <a:lnSpc>
                <a:spcPct val="100000"/>
              </a:lnSpc>
              <a:spcBef>
                <a:spcPts val="580"/>
              </a:spcBef>
              <a:buFont typeface="Wingdings"/>
              <a:buChar char=""/>
              <a:tabLst>
                <a:tab pos="240665" algn="l"/>
              </a:tabLst>
            </a:pPr>
            <a:r>
              <a:rPr spc="-20" dirty="0">
                <a:latin typeface="Arial"/>
                <a:cs typeface="Arial"/>
              </a:rPr>
              <a:t>Gaps</a:t>
            </a:r>
            <a:endParaRPr dirty="0">
              <a:latin typeface="Arial"/>
              <a:cs typeface="Arial"/>
            </a:endParaRPr>
          </a:p>
          <a:p>
            <a:pPr marL="698500" marR="73660" lvl="1" indent="-228600">
              <a:lnSpc>
                <a:spcPct val="120000"/>
              </a:lnSpc>
              <a:buFont typeface="Wingdings"/>
              <a:buChar char=""/>
              <a:tabLst>
                <a:tab pos="698500" algn="l"/>
              </a:tabLst>
            </a:pPr>
            <a:r>
              <a:rPr dirty="0">
                <a:latin typeface="Arial"/>
                <a:cs typeface="Arial"/>
              </a:rPr>
              <a:t>Situation</a:t>
            </a:r>
            <a:r>
              <a:rPr spc="-45" dirty="0">
                <a:latin typeface="Arial"/>
                <a:cs typeface="Arial"/>
              </a:rPr>
              <a:t> </a:t>
            </a:r>
            <a:r>
              <a:rPr dirty="0">
                <a:latin typeface="Arial"/>
                <a:cs typeface="Arial"/>
              </a:rPr>
              <a:t>one:</a:t>
            </a:r>
            <a:r>
              <a:rPr spc="-30" dirty="0">
                <a:latin typeface="Arial"/>
                <a:cs typeface="Arial"/>
              </a:rPr>
              <a:t> </a:t>
            </a:r>
            <a:r>
              <a:rPr dirty="0">
                <a:latin typeface="Arial"/>
                <a:cs typeface="Arial"/>
              </a:rPr>
              <a:t>there</a:t>
            </a:r>
            <a:r>
              <a:rPr spc="-45" dirty="0">
                <a:latin typeface="Arial"/>
                <a:cs typeface="Arial"/>
              </a:rPr>
              <a:t> </a:t>
            </a:r>
            <a:r>
              <a:rPr dirty="0">
                <a:latin typeface="Arial"/>
                <a:cs typeface="Arial"/>
              </a:rPr>
              <a:t>is</a:t>
            </a:r>
            <a:r>
              <a:rPr spc="-20" dirty="0">
                <a:latin typeface="Arial"/>
                <a:cs typeface="Arial"/>
              </a:rPr>
              <a:t> </a:t>
            </a:r>
            <a:r>
              <a:rPr dirty="0">
                <a:latin typeface="Arial"/>
                <a:cs typeface="Arial"/>
              </a:rPr>
              <a:t>no</a:t>
            </a:r>
            <a:r>
              <a:rPr spc="-20" dirty="0">
                <a:latin typeface="Arial"/>
                <a:cs typeface="Arial"/>
              </a:rPr>
              <a:t> </a:t>
            </a:r>
            <a:r>
              <a:rPr dirty="0">
                <a:latin typeface="Arial"/>
                <a:cs typeface="Arial"/>
              </a:rPr>
              <a:t>standard</a:t>
            </a:r>
            <a:r>
              <a:rPr spc="-45" dirty="0">
                <a:latin typeface="Arial"/>
                <a:cs typeface="Arial"/>
              </a:rPr>
              <a:t> </a:t>
            </a:r>
            <a:r>
              <a:rPr dirty="0">
                <a:latin typeface="Arial"/>
                <a:cs typeface="Arial"/>
              </a:rPr>
              <a:t>at</a:t>
            </a:r>
            <a:r>
              <a:rPr spc="-30" dirty="0">
                <a:latin typeface="Arial"/>
                <a:cs typeface="Arial"/>
              </a:rPr>
              <a:t> </a:t>
            </a:r>
            <a:r>
              <a:rPr spc="-25" dirty="0">
                <a:latin typeface="Arial"/>
                <a:cs typeface="Arial"/>
              </a:rPr>
              <a:t>all </a:t>
            </a:r>
            <a:r>
              <a:rPr dirty="0">
                <a:latin typeface="Arial"/>
                <a:cs typeface="Arial"/>
              </a:rPr>
              <a:t>for</a:t>
            </a:r>
            <a:r>
              <a:rPr spc="-40" dirty="0">
                <a:latin typeface="Arial"/>
                <a:cs typeface="Arial"/>
              </a:rPr>
              <a:t> </a:t>
            </a:r>
            <a:r>
              <a:rPr dirty="0">
                <a:latin typeface="Arial"/>
                <a:cs typeface="Arial"/>
              </a:rPr>
              <a:t>some</a:t>
            </a:r>
            <a:r>
              <a:rPr spc="-20" dirty="0">
                <a:latin typeface="Arial"/>
                <a:cs typeface="Arial"/>
              </a:rPr>
              <a:t> </a:t>
            </a:r>
            <a:r>
              <a:rPr dirty="0">
                <a:latin typeface="Arial"/>
                <a:cs typeface="Arial"/>
              </a:rPr>
              <a:t>aspects</a:t>
            </a:r>
            <a:r>
              <a:rPr spc="-35" dirty="0">
                <a:latin typeface="Arial"/>
                <a:cs typeface="Arial"/>
              </a:rPr>
              <a:t> </a:t>
            </a:r>
            <a:r>
              <a:rPr dirty="0">
                <a:latin typeface="Arial"/>
                <a:cs typeface="Arial"/>
              </a:rPr>
              <a:t>of</a:t>
            </a:r>
            <a:r>
              <a:rPr spc="-20" dirty="0">
                <a:latin typeface="Arial"/>
                <a:cs typeface="Arial"/>
              </a:rPr>
              <a:t> </a:t>
            </a:r>
            <a:r>
              <a:rPr dirty="0">
                <a:latin typeface="Arial"/>
                <a:cs typeface="Arial"/>
              </a:rPr>
              <a:t>the</a:t>
            </a:r>
            <a:r>
              <a:rPr spc="-20" dirty="0">
                <a:latin typeface="Arial"/>
                <a:cs typeface="Arial"/>
              </a:rPr>
              <a:t> </a:t>
            </a:r>
            <a:r>
              <a:rPr spc="-10" dirty="0">
                <a:latin typeface="Arial"/>
                <a:cs typeface="Arial"/>
              </a:rPr>
              <a:t>requirments- </a:t>
            </a:r>
            <a:r>
              <a:rPr dirty="0">
                <a:solidFill>
                  <a:srgbClr val="C00000"/>
                </a:solidFill>
                <a:latin typeface="Arial"/>
                <a:cs typeface="Arial"/>
              </a:rPr>
              <a:t>develop</a:t>
            </a:r>
            <a:r>
              <a:rPr spc="-30" dirty="0">
                <a:solidFill>
                  <a:srgbClr val="C00000"/>
                </a:solidFill>
                <a:latin typeface="Arial"/>
                <a:cs typeface="Arial"/>
              </a:rPr>
              <a:t> </a:t>
            </a:r>
            <a:r>
              <a:rPr dirty="0">
                <a:solidFill>
                  <a:srgbClr val="C00000"/>
                </a:solidFill>
                <a:latin typeface="Arial"/>
                <a:cs typeface="Arial"/>
              </a:rPr>
              <a:t>new</a:t>
            </a:r>
            <a:r>
              <a:rPr spc="-35" dirty="0">
                <a:solidFill>
                  <a:srgbClr val="C00000"/>
                </a:solidFill>
                <a:latin typeface="Arial"/>
                <a:cs typeface="Arial"/>
              </a:rPr>
              <a:t> </a:t>
            </a:r>
            <a:r>
              <a:rPr dirty="0">
                <a:solidFill>
                  <a:srgbClr val="C00000"/>
                </a:solidFill>
                <a:latin typeface="Arial"/>
                <a:cs typeface="Arial"/>
              </a:rPr>
              <a:t>methodolgies</a:t>
            </a:r>
            <a:r>
              <a:rPr spc="-60" dirty="0">
                <a:solidFill>
                  <a:srgbClr val="C00000"/>
                </a:solidFill>
                <a:latin typeface="Arial"/>
                <a:cs typeface="Arial"/>
              </a:rPr>
              <a:t> </a:t>
            </a:r>
            <a:r>
              <a:rPr spc="-25" dirty="0">
                <a:solidFill>
                  <a:srgbClr val="C00000"/>
                </a:solidFill>
                <a:latin typeface="Arial"/>
                <a:cs typeface="Arial"/>
              </a:rPr>
              <a:t>and </a:t>
            </a:r>
            <a:r>
              <a:rPr dirty="0">
                <a:solidFill>
                  <a:srgbClr val="C00000"/>
                </a:solidFill>
                <a:latin typeface="Arial"/>
                <a:cs typeface="Arial"/>
              </a:rPr>
              <a:t>standards(</a:t>
            </a:r>
            <a:r>
              <a:rPr dirty="0">
                <a:latin typeface="Arial"/>
                <a:cs typeface="Arial"/>
              </a:rPr>
              <a:t>within</a:t>
            </a:r>
            <a:r>
              <a:rPr spc="-80" dirty="0">
                <a:latin typeface="Arial"/>
                <a:cs typeface="Arial"/>
              </a:rPr>
              <a:t> </a:t>
            </a:r>
            <a:r>
              <a:rPr dirty="0">
                <a:latin typeface="Arial"/>
                <a:cs typeface="Arial"/>
              </a:rPr>
              <a:t>ISO/TC</a:t>
            </a:r>
            <a:r>
              <a:rPr spc="-50" dirty="0">
                <a:latin typeface="Arial"/>
                <a:cs typeface="Arial"/>
              </a:rPr>
              <a:t> </a:t>
            </a:r>
            <a:r>
              <a:rPr dirty="0">
                <a:latin typeface="Arial"/>
                <a:cs typeface="Arial"/>
              </a:rPr>
              <a:t>154</a:t>
            </a:r>
            <a:r>
              <a:rPr spc="-55" dirty="0">
                <a:latin typeface="Arial"/>
                <a:cs typeface="Arial"/>
              </a:rPr>
              <a:t> </a:t>
            </a:r>
            <a:r>
              <a:rPr spc="-20" dirty="0">
                <a:latin typeface="Arial"/>
                <a:cs typeface="Arial"/>
              </a:rPr>
              <a:t>JWG9 </a:t>
            </a:r>
            <a:r>
              <a:rPr spc="-10" dirty="0">
                <a:latin typeface="Arial"/>
                <a:cs typeface="Arial"/>
              </a:rPr>
              <a:t>scope</a:t>
            </a:r>
            <a:r>
              <a:rPr spc="-10" dirty="0">
                <a:solidFill>
                  <a:srgbClr val="C00000"/>
                </a:solidFill>
                <a:latin typeface="Arial"/>
                <a:cs typeface="Arial"/>
              </a:rPr>
              <a:t>)</a:t>
            </a:r>
            <a:endParaRPr dirty="0">
              <a:latin typeface="Arial"/>
              <a:cs typeface="Arial"/>
            </a:endParaRPr>
          </a:p>
          <a:p>
            <a:pPr marL="697865" marR="5080" lvl="1" indent="-228600">
              <a:lnSpc>
                <a:spcPct val="120000"/>
              </a:lnSpc>
              <a:buFont typeface="Wingdings"/>
              <a:buChar char=""/>
              <a:tabLst>
                <a:tab pos="697865" algn="l"/>
              </a:tabLst>
            </a:pPr>
            <a:r>
              <a:rPr dirty="0">
                <a:latin typeface="Arial"/>
                <a:cs typeface="Arial"/>
              </a:rPr>
              <a:t>Situation</a:t>
            </a:r>
            <a:r>
              <a:rPr spc="-40" dirty="0">
                <a:latin typeface="Arial"/>
                <a:cs typeface="Arial"/>
              </a:rPr>
              <a:t> </a:t>
            </a:r>
            <a:r>
              <a:rPr dirty="0">
                <a:latin typeface="Arial"/>
                <a:cs typeface="Arial"/>
              </a:rPr>
              <a:t>two:</a:t>
            </a:r>
            <a:r>
              <a:rPr spc="-60" dirty="0">
                <a:latin typeface="Arial"/>
                <a:cs typeface="Arial"/>
              </a:rPr>
              <a:t> </a:t>
            </a:r>
            <a:r>
              <a:rPr dirty="0">
                <a:latin typeface="Arial"/>
                <a:cs typeface="Arial"/>
              </a:rPr>
              <a:t>there</a:t>
            </a:r>
            <a:r>
              <a:rPr spc="-35" dirty="0">
                <a:latin typeface="Arial"/>
                <a:cs typeface="Arial"/>
              </a:rPr>
              <a:t> </a:t>
            </a:r>
            <a:r>
              <a:rPr dirty="0">
                <a:latin typeface="Arial"/>
                <a:cs typeface="Arial"/>
              </a:rPr>
              <a:t>is</a:t>
            </a:r>
            <a:r>
              <a:rPr spc="-25" dirty="0">
                <a:latin typeface="Arial"/>
                <a:cs typeface="Arial"/>
              </a:rPr>
              <a:t> </a:t>
            </a:r>
            <a:r>
              <a:rPr dirty="0">
                <a:latin typeface="Arial"/>
                <a:cs typeface="Arial"/>
              </a:rPr>
              <a:t>standard</a:t>
            </a:r>
            <a:r>
              <a:rPr spc="-40" dirty="0">
                <a:latin typeface="Arial"/>
                <a:cs typeface="Arial"/>
              </a:rPr>
              <a:t> </a:t>
            </a:r>
            <a:r>
              <a:rPr spc="-25" dirty="0">
                <a:latin typeface="Arial"/>
                <a:cs typeface="Arial"/>
              </a:rPr>
              <a:t>for</a:t>
            </a:r>
            <a:r>
              <a:rPr spc="500" dirty="0">
                <a:latin typeface="Arial"/>
                <a:cs typeface="Arial"/>
              </a:rPr>
              <a:t> </a:t>
            </a:r>
            <a:r>
              <a:rPr dirty="0">
                <a:latin typeface="Arial"/>
                <a:cs typeface="Arial"/>
              </a:rPr>
              <a:t>some</a:t>
            </a:r>
            <a:r>
              <a:rPr spc="-35" dirty="0">
                <a:latin typeface="Arial"/>
                <a:cs typeface="Arial"/>
              </a:rPr>
              <a:t> </a:t>
            </a:r>
            <a:r>
              <a:rPr dirty="0">
                <a:latin typeface="Arial"/>
                <a:cs typeface="Arial"/>
              </a:rPr>
              <a:t>aspects</a:t>
            </a:r>
            <a:r>
              <a:rPr spc="-45" dirty="0">
                <a:latin typeface="Arial"/>
                <a:cs typeface="Arial"/>
              </a:rPr>
              <a:t> </a:t>
            </a:r>
            <a:r>
              <a:rPr dirty="0">
                <a:latin typeface="Arial"/>
                <a:cs typeface="Arial"/>
              </a:rPr>
              <a:t>but</a:t>
            </a:r>
            <a:r>
              <a:rPr spc="-35" dirty="0">
                <a:latin typeface="Arial"/>
                <a:cs typeface="Arial"/>
              </a:rPr>
              <a:t> </a:t>
            </a:r>
            <a:r>
              <a:rPr dirty="0">
                <a:latin typeface="Arial"/>
                <a:cs typeface="Arial"/>
              </a:rPr>
              <a:t>cann’t</a:t>
            </a:r>
            <a:r>
              <a:rPr spc="-30" dirty="0">
                <a:latin typeface="Arial"/>
                <a:cs typeface="Arial"/>
              </a:rPr>
              <a:t> </a:t>
            </a:r>
            <a:r>
              <a:rPr dirty="0">
                <a:latin typeface="Arial"/>
                <a:cs typeface="Arial"/>
              </a:rPr>
              <a:t>suitable</a:t>
            </a:r>
            <a:r>
              <a:rPr spc="-50" dirty="0">
                <a:latin typeface="Arial"/>
                <a:cs typeface="Arial"/>
              </a:rPr>
              <a:t> </a:t>
            </a:r>
            <a:r>
              <a:rPr spc="-25" dirty="0">
                <a:latin typeface="Arial"/>
                <a:cs typeface="Arial"/>
              </a:rPr>
              <a:t>for </a:t>
            </a:r>
            <a:r>
              <a:rPr dirty="0">
                <a:latin typeface="Arial"/>
                <a:cs typeface="Arial"/>
              </a:rPr>
              <a:t>overall</a:t>
            </a:r>
            <a:r>
              <a:rPr spc="-45" dirty="0">
                <a:latin typeface="Arial"/>
                <a:cs typeface="Arial"/>
              </a:rPr>
              <a:t> </a:t>
            </a:r>
            <a:r>
              <a:rPr dirty="0">
                <a:latin typeface="Arial"/>
                <a:cs typeface="Arial"/>
              </a:rPr>
              <a:t>lifecycle</a:t>
            </a:r>
            <a:r>
              <a:rPr spc="-35" dirty="0">
                <a:latin typeface="Arial"/>
                <a:cs typeface="Arial"/>
              </a:rPr>
              <a:t> </a:t>
            </a:r>
            <a:r>
              <a:rPr dirty="0">
                <a:latin typeface="Arial"/>
                <a:cs typeface="Arial"/>
              </a:rPr>
              <a:t>requiements</a:t>
            </a:r>
            <a:r>
              <a:rPr spc="-60" dirty="0">
                <a:latin typeface="Arial"/>
                <a:cs typeface="Arial"/>
              </a:rPr>
              <a:t> </a:t>
            </a:r>
            <a:r>
              <a:rPr dirty="0">
                <a:latin typeface="Arial"/>
                <a:cs typeface="Arial"/>
              </a:rPr>
              <a:t>of</a:t>
            </a:r>
            <a:r>
              <a:rPr spc="-45" dirty="0">
                <a:latin typeface="Arial"/>
                <a:cs typeface="Arial"/>
              </a:rPr>
              <a:t> </a:t>
            </a:r>
            <a:r>
              <a:rPr dirty="0">
                <a:latin typeface="Arial"/>
                <a:cs typeface="Arial"/>
              </a:rPr>
              <a:t>the</a:t>
            </a:r>
            <a:r>
              <a:rPr spc="-45" dirty="0">
                <a:latin typeface="Arial"/>
                <a:cs typeface="Arial"/>
              </a:rPr>
              <a:t> </a:t>
            </a:r>
            <a:r>
              <a:rPr spc="-20" dirty="0">
                <a:latin typeface="Arial"/>
                <a:cs typeface="Arial"/>
              </a:rPr>
              <a:t>DPP- </a:t>
            </a:r>
            <a:r>
              <a:rPr dirty="0">
                <a:solidFill>
                  <a:srgbClr val="C00000"/>
                </a:solidFill>
                <a:latin typeface="Arial"/>
                <a:cs typeface="Arial"/>
              </a:rPr>
              <a:t>reuse</a:t>
            </a:r>
            <a:r>
              <a:rPr spc="-30" dirty="0">
                <a:solidFill>
                  <a:srgbClr val="C00000"/>
                </a:solidFill>
                <a:latin typeface="Arial"/>
                <a:cs typeface="Arial"/>
              </a:rPr>
              <a:t> </a:t>
            </a:r>
            <a:r>
              <a:rPr dirty="0">
                <a:solidFill>
                  <a:srgbClr val="C00000"/>
                </a:solidFill>
                <a:latin typeface="Arial"/>
                <a:cs typeface="Arial"/>
              </a:rPr>
              <a:t>the</a:t>
            </a:r>
            <a:r>
              <a:rPr spc="-40" dirty="0">
                <a:solidFill>
                  <a:srgbClr val="C00000"/>
                </a:solidFill>
                <a:latin typeface="Arial"/>
                <a:cs typeface="Arial"/>
              </a:rPr>
              <a:t> </a:t>
            </a:r>
            <a:r>
              <a:rPr dirty="0">
                <a:solidFill>
                  <a:srgbClr val="C00000"/>
                </a:solidFill>
                <a:latin typeface="Arial"/>
                <a:cs typeface="Arial"/>
              </a:rPr>
              <a:t>suitable</a:t>
            </a:r>
            <a:r>
              <a:rPr spc="-40" dirty="0">
                <a:solidFill>
                  <a:srgbClr val="C00000"/>
                </a:solidFill>
                <a:latin typeface="Arial"/>
                <a:cs typeface="Arial"/>
              </a:rPr>
              <a:t> </a:t>
            </a:r>
            <a:r>
              <a:rPr dirty="0">
                <a:solidFill>
                  <a:srgbClr val="C00000"/>
                </a:solidFill>
                <a:latin typeface="Arial"/>
                <a:cs typeface="Arial"/>
              </a:rPr>
              <a:t>methodolgies</a:t>
            </a:r>
            <a:r>
              <a:rPr spc="-25" dirty="0">
                <a:solidFill>
                  <a:srgbClr val="C00000"/>
                </a:solidFill>
                <a:latin typeface="Arial"/>
                <a:cs typeface="Arial"/>
              </a:rPr>
              <a:t> or </a:t>
            </a:r>
            <a:r>
              <a:rPr dirty="0">
                <a:solidFill>
                  <a:srgbClr val="C00000"/>
                </a:solidFill>
                <a:latin typeface="Arial"/>
                <a:cs typeface="Arial"/>
              </a:rPr>
              <a:t>models</a:t>
            </a:r>
            <a:r>
              <a:rPr spc="-40" dirty="0">
                <a:solidFill>
                  <a:srgbClr val="C00000"/>
                </a:solidFill>
                <a:latin typeface="Arial"/>
                <a:cs typeface="Arial"/>
              </a:rPr>
              <a:t> </a:t>
            </a:r>
            <a:r>
              <a:rPr dirty="0">
                <a:solidFill>
                  <a:srgbClr val="C00000"/>
                </a:solidFill>
                <a:latin typeface="Arial"/>
                <a:cs typeface="Arial"/>
              </a:rPr>
              <a:t>and</a:t>
            </a:r>
            <a:r>
              <a:rPr spc="-25" dirty="0">
                <a:solidFill>
                  <a:srgbClr val="C00000"/>
                </a:solidFill>
                <a:latin typeface="Arial"/>
                <a:cs typeface="Arial"/>
              </a:rPr>
              <a:t> </a:t>
            </a:r>
            <a:r>
              <a:rPr dirty="0">
                <a:solidFill>
                  <a:srgbClr val="C00000"/>
                </a:solidFill>
                <a:latin typeface="Arial"/>
                <a:cs typeface="Arial"/>
              </a:rPr>
              <a:t>improve</a:t>
            </a:r>
            <a:r>
              <a:rPr spc="-15" dirty="0">
                <a:solidFill>
                  <a:srgbClr val="C00000"/>
                </a:solidFill>
                <a:latin typeface="Arial"/>
                <a:cs typeface="Arial"/>
              </a:rPr>
              <a:t> </a:t>
            </a:r>
            <a:r>
              <a:rPr dirty="0">
                <a:solidFill>
                  <a:srgbClr val="C00000"/>
                </a:solidFill>
                <a:latin typeface="Arial"/>
                <a:cs typeface="Arial"/>
              </a:rPr>
              <a:t>them</a:t>
            </a:r>
            <a:r>
              <a:rPr spc="-55" dirty="0">
                <a:solidFill>
                  <a:srgbClr val="C00000"/>
                </a:solidFill>
                <a:latin typeface="Arial"/>
                <a:cs typeface="Arial"/>
              </a:rPr>
              <a:t> </a:t>
            </a:r>
            <a:r>
              <a:rPr dirty="0">
                <a:solidFill>
                  <a:srgbClr val="C00000"/>
                </a:solidFill>
                <a:latin typeface="Arial"/>
                <a:cs typeface="Arial"/>
              </a:rPr>
              <a:t>to</a:t>
            </a:r>
            <a:r>
              <a:rPr spc="-30" dirty="0">
                <a:solidFill>
                  <a:srgbClr val="C00000"/>
                </a:solidFill>
                <a:latin typeface="Arial"/>
                <a:cs typeface="Arial"/>
              </a:rPr>
              <a:t> </a:t>
            </a:r>
            <a:r>
              <a:rPr spc="-10" dirty="0">
                <a:solidFill>
                  <a:srgbClr val="C00000"/>
                </a:solidFill>
                <a:latin typeface="Arial"/>
                <a:cs typeface="Arial"/>
              </a:rPr>
              <a:t>develop </a:t>
            </a:r>
            <a:r>
              <a:rPr dirty="0">
                <a:solidFill>
                  <a:srgbClr val="C00000"/>
                </a:solidFill>
                <a:latin typeface="Arial"/>
                <a:cs typeface="Arial"/>
              </a:rPr>
              <a:t>new</a:t>
            </a:r>
            <a:r>
              <a:rPr spc="-25" dirty="0">
                <a:solidFill>
                  <a:srgbClr val="C00000"/>
                </a:solidFill>
                <a:latin typeface="Arial"/>
                <a:cs typeface="Arial"/>
              </a:rPr>
              <a:t> </a:t>
            </a:r>
            <a:r>
              <a:rPr dirty="0">
                <a:solidFill>
                  <a:srgbClr val="C00000"/>
                </a:solidFill>
                <a:latin typeface="Arial"/>
                <a:cs typeface="Arial"/>
              </a:rPr>
              <a:t>standards</a:t>
            </a:r>
            <a:r>
              <a:rPr spc="-45" dirty="0">
                <a:solidFill>
                  <a:srgbClr val="C00000"/>
                </a:solidFill>
                <a:latin typeface="Arial"/>
                <a:cs typeface="Arial"/>
              </a:rPr>
              <a:t> </a:t>
            </a:r>
            <a:r>
              <a:rPr dirty="0">
                <a:solidFill>
                  <a:srgbClr val="C00000"/>
                </a:solidFill>
                <a:latin typeface="Arial"/>
                <a:cs typeface="Arial"/>
              </a:rPr>
              <a:t>for</a:t>
            </a:r>
            <a:r>
              <a:rPr spc="-45" dirty="0">
                <a:solidFill>
                  <a:srgbClr val="C00000"/>
                </a:solidFill>
                <a:latin typeface="Arial"/>
                <a:cs typeface="Arial"/>
              </a:rPr>
              <a:t> </a:t>
            </a:r>
            <a:r>
              <a:rPr dirty="0">
                <a:solidFill>
                  <a:srgbClr val="C00000"/>
                </a:solidFill>
                <a:latin typeface="Arial"/>
                <a:cs typeface="Arial"/>
              </a:rPr>
              <a:t>the</a:t>
            </a:r>
            <a:r>
              <a:rPr spc="-30" dirty="0">
                <a:solidFill>
                  <a:srgbClr val="C00000"/>
                </a:solidFill>
                <a:latin typeface="Arial"/>
                <a:cs typeface="Arial"/>
              </a:rPr>
              <a:t> </a:t>
            </a:r>
            <a:r>
              <a:rPr dirty="0">
                <a:solidFill>
                  <a:srgbClr val="C00000"/>
                </a:solidFill>
                <a:latin typeface="Arial"/>
                <a:cs typeface="Arial"/>
              </a:rPr>
              <a:t>application</a:t>
            </a:r>
            <a:r>
              <a:rPr spc="-45" dirty="0">
                <a:solidFill>
                  <a:srgbClr val="C00000"/>
                </a:solidFill>
                <a:latin typeface="Arial"/>
                <a:cs typeface="Arial"/>
              </a:rPr>
              <a:t> </a:t>
            </a:r>
            <a:r>
              <a:rPr spc="-25" dirty="0">
                <a:solidFill>
                  <a:srgbClr val="C00000"/>
                </a:solidFill>
                <a:latin typeface="Arial"/>
                <a:cs typeface="Arial"/>
              </a:rPr>
              <a:t>of</a:t>
            </a:r>
            <a:r>
              <a:rPr spc="500" dirty="0">
                <a:solidFill>
                  <a:srgbClr val="C00000"/>
                </a:solidFill>
                <a:latin typeface="Arial"/>
                <a:cs typeface="Arial"/>
              </a:rPr>
              <a:t> </a:t>
            </a:r>
            <a:r>
              <a:rPr spc="-25" dirty="0">
                <a:solidFill>
                  <a:srgbClr val="C00000"/>
                </a:solidFill>
                <a:latin typeface="Arial"/>
                <a:cs typeface="Arial"/>
              </a:rPr>
              <a:t>DPP</a:t>
            </a:r>
            <a:endParaRPr dirty="0">
              <a:latin typeface="Arial"/>
              <a:cs typeface="Arial"/>
            </a:endParaRPr>
          </a:p>
        </p:txBody>
      </p:sp>
      <p:sp>
        <p:nvSpPr>
          <p:cNvPr id="5" name="スライド番号プレースホルダー 4">
            <a:extLst>
              <a:ext uri="{FF2B5EF4-FFF2-40B4-BE49-F238E27FC236}">
                <a16:creationId xmlns:a16="http://schemas.microsoft.com/office/drawing/2014/main" id="{1FA241F8-8A28-6003-3DCD-1A62E2CDB90F}"/>
              </a:ext>
            </a:extLst>
          </p:cNvPr>
          <p:cNvSpPr>
            <a:spLocks noGrp="1"/>
          </p:cNvSpPr>
          <p:nvPr>
            <p:ph type="sldNum" sz="quarter" idx="12"/>
          </p:nvPr>
        </p:nvSpPr>
        <p:spPr/>
        <p:txBody>
          <a:bodyPr/>
          <a:lstStyle/>
          <a:p>
            <a:fld id="{53FA6221-91B0-48F3-A5E4-A2EB5BAF378D}" type="slidenum">
              <a:rPr kumimoji="1" lang="ja-JP" altLang="en-US" smtClean="0"/>
              <a:t>24</a:t>
            </a:fld>
            <a:endParaRPr kumimoji="1" lang="ja-JP" altLang="en-US"/>
          </a:p>
        </p:txBody>
      </p:sp>
    </p:spTree>
    <p:extLst>
      <p:ext uri="{BB962C8B-B14F-4D97-AF65-F5344CB8AC3E}">
        <p14:creationId xmlns:p14="http://schemas.microsoft.com/office/powerpoint/2010/main" val="34465485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B4A02C19-C760-4CD0-8BDA-F3D584DB4422}"/>
              </a:ext>
            </a:extLst>
          </p:cNvPr>
          <p:cNvSpPr txBox="1">
            <a:spLocks/>
          </p:cNvSpPr>
          <p:nvPr/>
        </p:nvSpPr>
        <p:spPr>
          <a:xfrm>
            <a:off x="558800" y="112013"/>
            <a:ext cx="11204828" cy="443711"/>
          </a:xfrm>
          <a:prstGeom prst="rect">
            <a:avLst/>
          </a:prstGeom>
          <a:solidFill>
            <a:srgbClr val="FFFF00"/>
          </a:solidFill>
        </p:spPr>
        <p:txBody>
          <a:bodyPr vert="horz" wrap="square" lIns="0" tIns="12700" rIns="0" bIns="0" rtlCol="0">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a:lnSpc>
                <a:spcPct val="100000"/>
              </a:lnSpc>
              <a:spcBef>
                <a:spcPts val="100"/>
              </a:spcBef>
            </a:pPr>
            <a:r>
              <a:rPr lang="en-US" sz="2800" b="1" dirty="0">
                <a:latin typeface="Arial" panose="020B0604020202020204" pitchFamily="34" charset="0"/>
                <a:cs typeface="Arial" panose="020B0604020202020204" pitchFamily="34" charset="0"/>
              </a:rPr>
              <a:t>International</a:t>
            </a:r>
            <a:r>
              <a:rPr lang="en-US" sz="2800" b="1" spc="-90" dirty="0">
                <a:latin typeface="Arial" panose="020B0604020202020204" pitchFamily="34" charset="0"/>
                <a:cs typeface="Arial" panose="020B0604020202020204" pitchFamily="34" charset="0"/>
              </a:rPr>
              <a:t> </a:t>
            </a:r>
            <a:r>
              <a:rPr lang="en-US" sz="2800" b="1" dirty="0">
                <a:latin typeface="Arial" panose="020B0604020202020204" pitchFamily="34" charset="0"/>
                <a:cs typeface="Arial" panose="020B0604020202020204" pitchFamily="34" charset="0"/>
              </a:rPr>
              <a:t>standards</a:t>
            </a:r>
            <a:r>
              <a:rPr lang="en-US" sz="2800" b="1" spc="-70" dirty="0">
                <a:latin typeface="Arial" panose="020B0604020202020204" pitchFamily="34" charset="0"/>
                <a:cs typeface="Arial" panose="020B0604020202020204" pitchFamily="34" charset="0"/>
              </a:rPr>
              <a:t> </a:t>
            </a:r>
            <a:r>
              <a:rPr lang="en-US" sz="2800" b="1" dirty="0">
                <a:latin typeface="Arial" panose="020B0604020202020204" pitchFamily="34" charset="0"/>
                <a:cs typeface="Arial" panose="020B0604020202020204" pitchFamily="34" charset="0"/>
              </a:rPr>
              <a:t>project</a:t>
            </a:r>
            <a:r>
              <a:rPr lang="en-US" sz="2800" b="1" spc="-65" dirty="0">
                <a:latin typeface="Arial" panose="020B0604020202020204" pitchFamily="34" charset="0"/>
                <a:cs typeface="Arial" panose="020B0604020202020204" pitchFamily="34" charset="0"/>
              </a:rPr>
              <a:t> </a:t>
            </a:r>
            <a:r>
              <a:rPr lang="en-US" sz="2800" b="1" dirty="0">
                <a:latin typeface="Arial" panose="020B0604020202020204" pitchFamily="34" charset="0"/>
                <a:cs typeface="Arial" panose="020B0604020202020204" pitchFamily="34" charset="0"/>
              </a:rPr>
              <a:t>of</a:t>
            </a:r>
            <a:r>
              <a:rPr lang="en-US" sz="2800" b="1" spc="-50" dirty="0">
                <a:latin typeface="Arial" panose="020B0604020202020204" pitchFamily="34" charset="0"/>
                <a:cs typeface="Arial" panose="020B0604020202020204" pitchFamily="34" charset="0"/>
              </a:rPr>
              <a:t> </a:t>
            </a:r>
            <a:r>
              <a:rPr lang="en-US" sz="2800" b="1" spc="-10" dirty="0">
                <a:latin typeface="Arial" panose="020B0604020202020204" pitchFamily="34" charset="0"/>
                <a:cs typeface="Arial" panose="020B0604020202020204" pitchFamily="34" charset="0"/>
              </a:rPr>
              <a:t>DPP(TBD)</a:t>
            </a:r>
          </a:p>
        </p:txBody>
      </p:sp>
      <p:sp>
        <p:nvSpPr>
          <p:cNvPr id="3" name="object 3">
            <a:extLst>
              <a:ext uri="{FF2B5EF4-FFF2-40B4-BE49-F238E27FC236}">
                <a16:creationId xmlns:a16="http://schemas.microsoft.com/office/drawing/2014/main" id="{4A8DE7CB-1D2A-33DA-05E5-DCEAEC73F0C2}"/>
              </a:ext>
            </a:extLst>
          </p:cNvPr>
          <p:cNvSpPr txBox="1"/>
          <p:nvPr/>
        </p:nvSpPr>
        <p:spPr>
          <a:xfrm>
            <a:off x="1104900" y="803401"/>
            <a:ext cx="5158740" cy="4416850"/>
          </a:xfrm>
          <a:prstGeom prst="rect">
            <a:avLst/>
          </a:prstGeom>
        </p:spPr>
        <p:txBody>
          <a:bodyPr vert="horz" wrap="square" lIns="0" tIns="12700" rIns="0" bIns="0" rtlCol="0">
            <a:spAutoFit/>
          </a:bodyPr>
          <a:lstStyle/>
          <a:p>
            <a:pPr marL="241300" marR="902335" indent="-231140">
              <a:lnSpc>
                <a:spcPct val="120000"/>
              </a:lnSpc>
              <a:spcBef>
                <a:spcPts val="100"/>
              </a:spcBef>
              <a:buSzPct val="95833"/>
              <a:buFont typeface="Wingdings"/>
              <a:buChar char=""/>
              <a:tabLst>
                <a:tab pos="241300" algn="l"/>
              </a:tabLst>
            </a:pPr>
            <a:r>
              <a:rPr sz="2400" dirty="0">
                <a:latin typeface="Arial" panose="020B0604020202020204" pitchFamily="34" charset="0"/>
                <a:cs typeface="Arial" panose="020B0604020202020204" pitchFamily="34" charset="0"/>
              </a:rPr>
              <a:t>It</a:t>
            </a:r>
            <a:r>
              <a:rPr sz="2400" spc="-5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may</a:t>
            </a:r>
            <a:r>
              <a:rPr sz="2400" spc="-3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involve</a:t>
            </a:r>
            <a:r>
              <a:rPr sz="2400" spc="-4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a</a:t>
            </a:r>
            <a:r>
              <a:rPr sz="2400" spc="-3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series</a:t>
            </a:r>
            <a:r>
              <a:rPr sz="2400" spc="-35" dirty="0">
                <a:latin typeface="Arial" panose="020B0604020202020204" pitchFamily="34" charset="0"/>
                <a:cs typeface="Arial" panose="020B0604020202020204" pitchFamily="34" charset="0"/>
              </a:rPr>
              <a:t> </a:t>
            </a:r>
            <a:r>
              <a:rPr sz="2400" spc="-25" dirty="0">
                <a:latin typeface="Arial" panose="020B0604020202020204" pitchFamily="34" charset="0"/>
                <a:cs typeface="Arial" panose="020B0604020202020204" pitchFamily="34" charset="0"/>
              </a:rPr>
              <a:t>of </a:t>
            </a:r>
            <a:r>
              <a:rPr sz="2400" dirty="0">
                <a:latin typeface="Arial" panose="020B0604020202020204" pitchFamily="34" charset="0"/>
                <a:cs typeface="Arial" panose="020B0604020202020204" pitchFamily="34" charset="0"/>
              </a:rPr>
              <a:t>standards</a:t>
            </a:r>
            <a:r>
              <a:rPr sz="2400" spc="-6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for</a:t>
            </a:r>
            <a:r>
              <a:rPr sz="2400" spc="-7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the</a:t>
            </a:r>
            <a:r>
              <a:rPr sz="2400" spc="-65" dirty="0">
                <a:latin typeface="Arial" panose="020B0604020202020204" pitchFamily="34" charset="0"/>
                <a:cs typeface="Arial" panose="020B0604020202020204" pitchFamily="34" charset="0"/>
              </a:rPr>
              <a:t> </a:t>
            </a:r>
            <a:r>
              <a:rPr sz="2400" spc="-60" dirty="0">
                <a:latin typeface="Arial" panose="020B0604020202020204" pitchFamily="34" charset="0"/>
                <a:cs typeface="Arial" panose="020B0604020202020204" pitchFamily="34" charset="0"/>
              </a:rPr>
              <a:t>DPP,</a:t>
            </a:r>
            <a:r>
              <a:rPr sz="2400" spc="-55" dirty="0">
                <a:latin typeface="Arial" panose="020B0604020202020204" pitchFamily="34" charset="0"/>
                <a:cs typeface="Arial" panose="020B0604020202020204" pitchFamily="34" charset="0"/>
              </a:rPr>
              <a:t> </a:t>
            </a:r>
            <a:r>
              <a:rPr sz="2400" spc="-20" dirty="0">
                <a:latin typeface="Arial" panose="020B0604020202020204" pitchFamily="34" charset="0"/>
                <a:cs typeface="Arial" panose="020B0604020202020204" pitchFamily="34" charset="0"/>
              </a:rPr>
              <a:t>from </a:t>
            </a:r>
            <a:r>
              <a:rPr sz="2400" dirty="0">
                <a:latin typeface="Arial" panose="020B0604020202020204" pitchFamily="34" charset="0"/>
                <a:cs typeface="Arial" panose="020B0604020202020204" pitchFamily="34" charset="0"/>
              </a:rPr>
              <a:t>different</a:t>
            </a:r>
            <a:r>
              <a:rPr sz="2400" spc="-70" dirty="0">
                <a:latin typeface="Arial" panose="020B0604020202020204" pitchFamily="34" charset="0"/>
                <a:cs typeface="Arial" panose="020B0604020202020204" pitchFamily="34" charset="0"/>
              </a:rPr>
              <a:t> </a:t>
            </a:r>
            <a:r>
              <a:rPr sz="2400" spc="-10" dirty="0">
                <a:latin typeface="Arial" panose="020B0604020202020204" pitchFamily="34" charset="0"/>
                <a:cs typeface="Arial" panose="020B0604020202020204" pitchFamily="34" charset="0"/>
              </a:rPr>
              <a:t>perspectives</a:t>
            </a:r>
            <a:endParaRPr lang="en-US" sz="2400" spc="-10" dirty="0">
              <a:latin typeface="Arial" panose="020B0604020202020204" pitchFamily="34" charset="0"/>
              <a:cs typeface="Arial" panose="020B0604020202020204" pitchFamily="34" charset="0"/>
            </a:endParaRPr>
          </a:p>
          <a:p>
            <a:pPr marL="241300" marR="902335" indent="-231140">
              <a:lnSpc>
                <a:spcPct val="120000"/>
              </a:lnSpc>
              <a:spcBef>
                <a:spcPts val="100"/>
              </a:spcBef>
              <a:buSzPct val="95833"/>
              <a:buFont typeface="Wingdings"/>
              <a:buChar char=""/>
              <a:tabLst>
                <a:tab pos="241300" algn="l"/>
              </a:tabLst>
            </a:pPr>
            <a:endParaRPr sz="2400" dirty="0">
              <a:latin typeface="Arial" panose="020B0604020202020204" pitchFamily="34" charset="0"/>
              <a:cs typeface="Arial" panose="020B0604020202020204" pitchFamily="34" charset="0"/>
            </a:endParaRPr>
          </a:p>
          <a:p>
            <a:pPr marL="241300" marR="5080" indent="-231140">
              <a:lnSpc>
                <a:spcPct val="120000"/>
              </a:lnSpc>
              <a:buSzPct val="95833"/>
              <a:buFont typeface="Wingdings"/>
              <a:buChar char=""/>
              <a:tabLst>
                <a:tab pos="241300" algn="l"/>
              </a:tabLst>
            </a:pPr>
            <a:r>
              <a:rPr sz="2400" dirty="0">
                <a:latin typeface="Arial" panose="020B0604020202020204" pitchFamily="34" charset="0"/>
                <a:cs typeface="Arial" panose="020B0604020202020204" pitchFamily="34" charset="0"/>
              </a:rPr>
              <a:t>We</a:t>
            </a:r>
            <a:r>
              <a:rPr sz="2400" spc="-4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should</a:t>
            </a:r>
            <a:r>
              <a:rPr sz="2400" spc="-6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start</a:t>
            </a:r>
            <a:r>
              <a:rPr sz="2400" spc="-3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from</a:t>
            </a:r>
            <a:r>
              <a:rPr sz="2400" spc="-45" dirty="0">
                <a:latin typeface="Arial" panose="020B0604020202020204" pitchFamily="34" charset="0"/>
                <a:cs typeface="Arial" panose="020B0604020202020204" pitchFamily="34" charset="0"/>
              </a:rPr>
              <a:t> </a:t>
            </a:r>
            <a:r>
              <a:rPr sz="2400" spc="-10" dirty="0">
                <a:latin typeface="Arial" panose="020B0604020202020204" pitchFamily="34" charset="0"/>
                <a:cs typeface="Arial" panose="020B0604020202020204" pitchFamily="34" charset="0"/>
              </a:rPr>
              <a:t>establishing </a:t>
            </a:r>
            <a:r>
              <a:rPr sz="2400" dirty="0">
                <a:latin typeface="Arial" panose="020B0604020202020204" pitchFamily="34" charset="0"/>
                <a:cs typeface="Arial" panose="020B0604020202020204" pitchFamily="34" charset="0"/>
              </a:rPr>
              <a:t>a</a:t>
            </a:r>
            <a:r>
              <a:rPr sz="2400" spc="-5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framework</a:t>
            </a:r>
            <a:r>
              <a:rPr sz="2400" spc="-8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of</a:t>
            </a:r>
            <a:r>
              <a:rPr sz="2400" spc="-5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standards</a:t>
            </a:r>
            <a:r>
              <a:rPr sz="2400" spc="-40" dirty="0">
                <a:latin typeface="Arial" panose="020B0604020202020204" pitchFamily="34" charset="0"/>
                <a:cs typeface="Arial" panose="020B0604020202020204" pitchFamily="34" charset="0"/>
              </a:rPr>
              <a:t> </a:t>
            </a:r>
            <a:r>
              <a:rPr sz="2400" spc="-25" dirty="0">
                <a:latin typeface="Arial" panose="020B0604020202020204" pitchFamily="34" charset="0"/>
                <a:cs typeface="Arial" panose="020B0604020202020204" pitchFamily="34" charset="0"/>
              </a:rPr>
              <a:t>and </a:t>
            </a:r>
            <a:r>
              <a:rPr sz="2400" dirty="0">
                <a:latin typeface="Arial" panose="020B0604020202020204" pitchFamily="34" charset="0"/>
                <a:cs typeface="Arial" panose="020B0604020202020204" pitchFamily="34" charset="0"/>
              </a:rPr>
              <a:t>have</a:t>
            </a:r>
            <a:r>
              <a:rPr sz="2400" spc="-3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an</a:t>
            </a:r>
            <a:r>
              <a:rPr sz="2400" spc="-3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overview</a:t>
            </a:r>
            <a:r>
              <a:rPr sz="2400" spc="-3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of</a:t>
            </a:r>
            <a:r>
              <a:rPr sz="2400" spc="-4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the</a:t>
            </a:r>
            <a:r>
              <a:rPr sz="2400" spc="-40" dirty="0">
                <a:latin typeface="Arial" panose="020B0604020202020204" pitchFamily="34" charset="0"/>
                <a:cs typeface="Arial" panose="020B0604020202020204" pitchFamily="34" charset="0"/>
              </a:rPr>
              <a:t> </a:t>
            </a:r>
            <a:r>
              <a:rPr sz="2400" spc="-10" dirty="0">
                <a:latin typeface="Arial" panose="020B0604020202020204" pitchFamily="34" charset="0"/>
                <a:cs typeface="Arial" panose="020B0604020202020204" pitchFamily="34" charset="0"/>
              </a:rPr>
              <a:t>whole </a:t>
            </a:r>
            <a:r>
              <a:rPr sz="2400" dirty="0">
                <a:latin typeface="Arial" panose="020B0604020202020204" pitchFamily="34" charset="0"/>
                <a:cs typeface="Arial" panose="020B0604020202020204" pitchFamily="34" charset="0"/>
              </a:rPr>
              <a:t>standard</a:t>
            </a:r>
            <a:r>
              <a:rPr sz="2400" spc="-5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family</a:t>
            </a:r>
            <a:r>
              <a:rPr sz="2400" spc="-7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and</a:t>
            </a:r>
            <a:r>
              <a:rPr sz="2400" spc="-5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propose</a:t>
            </a:r>
            <a:r>
              <a:rPr sz="2400" spc="-50" dirty="0">
                <a:latin typeface="Arial" panose="020B0604020202020204" pitchFamily="34" charset="0"/>
                <a:cs typeface="Arial" panose="020B0604020202020204" pitchFamily="34" charset="0"/>
              </a:rPr>
              <a:t> </a:t>
            </a:r>
            <a:r>
              <a:rPr sz="2400" spc="-25" dirty="0">
                <a:latin typeface="Arial" panose="020B0604020202020204" pitchFamily="34" charset="0"/>
                <a:cs typeface="Arial" panose="020B0604020202020204" pitchFamily="34" charset="0"/>
              </a:rPr>
              <a:t>the </a:t>
            </a:r>
            <a:r>
              <a:rPr sz="2400" dirty="0">
                <a:latin typeface="Arial" panose="020B0604020202020204" pitchFamily="34" charset="0"/>
                <a:cs typeface="Arial" panose="020B0604020202020204" pitchFamily="34" charset="0"/>
              </a:rPr>
              <a:t>basic</a:t>
            </a:r>
            <a:r>
              <a:rPr sz="2400" spc="-4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and</a:t>
            </a:r>
            <a:r>
              <a:rPr sz="2400" spc="-5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common</a:t>
            </a:r>
            <a:r>
              <a:rPr sz="2400" spc="-4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principles</a:t>
            </a:r>
            <a:r>
              <a:rPr sz="2400" spc="-65" dirty="0">
                <a:latin typeface="Arial" panose="020B0604020202020204" pitchFamily="34" charset="0"/>
                <a:cs typeface="Arial" panose="020B0604020202020204" pitchFamily="34" charset="0"/>
              </a:rPr>
              <a:t> </a:t>
            </a:r>
            <a:r>
              <a:rPr sz="2400" spc="-25" dirty="0">
                <a:latin typeface="Arial" panose="020B0604020202020204" pitchFamily="34" charset="0"/>
                <a:cs typeface="Arial" panose="020B0604020202020204" pitchFamily="34" charset="0"/>
              </a:rPr>
              <a:t>for </a:t>
            </a:r>
            <a:r>
              <a:rPr sz="2400" dirty="0">
                <a:latin typeface="Arial" panose="020B0604020202020204" pitchFamily="34" charset="0"/>
                <a:cs typeface="Arial" panose="020B0604020202020204" pitchFamily="34" charset="0"/>
              </a:rPr>
              <a:t>developing</a:t>
            </a:r>
            <a:r>
              <a:rPr sz="2400" spc="-6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the</a:t>
            </a:r>
            <a:r>
              <a:rPr sz="2400" spc="-3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series</a:t>
            </a:r>
            <a:r>
              <a:rPr sz="2400" spc="-40" dirty="0">
                <a:latin typeface="Arial" panose="020B0604020202020204" pitchFamily="34" charset="0"/>
                <a:cs typeface="Arial" panose="020B0604020202020204" pitchFamily="34" charset="0"/>
              </a:rPr>
              <a:t> </a:t>
            </a:r>
            <a:r>
              <a:rPr sz="2400" spc="-25" dirty="0">
                <a:latin typeface="Arial" panose="020B0604020202020204" pitchFamily="34" charset="0"/>
                <a:cs typeface="Arial" panose="020B0604020202020204" pitchFamily="34" charset="0"/>
              </a:rPr>
              <a:t>of </a:t>
            </a:r>
            <a:r>
              <a:rPr sz="2400" dirty="0">
                <a:latin typeface="Arial" panose="020B0604020202020204" pitchFamily="34" charset="0"/>
                <a:cs typeface="Arial" panose="020B0604020202020204" pitchFamily="34" charset="0"/>
              </a:rPr>
              <a:t>standards</a:t>
            </a:r>
            <a:r>
              <a:rPr sz="2400" spc="-6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of</a:t>
            </a:r>
            <a:r>
              <a:rPr sz="2400" spc="-65" dirty="0">
                <a:latin typeface="Arial" panose="020B0604020202020204" pitchFamily="34" charset="0"/>
                <a:cs typeface="Arial" panose="020B0604020202020204" pitchFamily="34" charset="0"/>
              </a:rPr>
              <a:t> </a:t>
            </a:r>
            <a:r>
              <a:rPr sz="2400" spc="-25" dirty="0">
                <a:latin typeface="Arial" panose="020B0604020202020204" pitchFamily="34" charset="0"/>
                <a:cs typeface="Arial" panose="020B0604020202020204" pitchFamily="34" charset="0"/>
              </a:rPr>
              <a:t>DPP</a:t>
            </a:r>
            <a:endParaRPr sz="2400" dirty="0">
              <a:latin typeface="Arial" panose="020B0604020202020204" pitchFamily="34" charset="0"/>
              <a:cs typeface="Arial" panose="020B0604020202020204" pitchFamily="34" charset="0"/>
            </a:endParaRPr>
          </a:p>
        </p:txBody>
      </p:sp>
      <p:sp>
        <p:nvSpPr>
          <p:cNvPr id="4" name="object 4">
            <a:extLst>
              <a:ext uri="{FF2B5EF4-FFF2-40B4-BE49-F238E27FC236}">
                <a16:creationId xmlns:a16="http://schemas.microsoft.com/office/drawing/2014/main" id="{27CFEE4F-93C7-8749-CE6C-E426117C39E7}"/>
              </a:ext>
            </a:extLst>
          </p:cNvPr>
          <p:cNvSpPr txBox="1"/>
          <p:nvPr/>
        </p:nvSpPr>
        <p:spPr>
          <a:xfrm>
            <a:off x="6935723" y="803401"/>
            <a:ext cx="4827905" cy="5290423"/>
          </a:xfrm>
          <a:prstGeom prst="rect">
            <a:avLst/>
          </a:prstGeom>
        </p:spPr>
        <p:txBody>
          <a:bodyPr vert="horz" wrap="square" lIns="0" tIns="12700" rIns="0" bIns="0" rtlCol="0">
            <a:spAutoFit/>
          </a:bodyPr>
          <a:lstStyle/>
          <a:p>
            <a:pPr marL="355600" marR="5080" indent="-342900">
              <a:lnSpc>
                <a:spcPct val="120000"/>
              </a:lnSpc>
              <a:spcBef>
                <a:spcPts val="100"/>
              </a:spcBef>
              <a:buFont typeface="Wingdings" panose="05000000000000000000" pitchFamily="2" charset="2"/>
              <a:buChar char="l"/>
            </a:pPr>
            <a:r>
              <a:rPr lang="en-US" altLang="ja-JP" sz="2400" dirty="0">
                <a:latin typeface="Arial" panose="020B0604020202020204" pitchFamily="34" charset="0"/>
                <a:cs typeface="Arial" panose="020B0604020202020204" pitchFamily="34" charset="0"/>
              </a:rPr>
              <a:t>The</a:t>
            </a:r>
            <a:r>
              <a:rPr lang="en-US" altLang="ja-JP" sz="2400" spc="-45"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outcome</a:t>
            </a:r>
            <a:r>
              <a:rPr lang="en-US" altLang="ja-JP" sz="2400" spc="-35"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of</a:t>
            </a:r>
            <a:r>
              <a:rPr lang="en-US" altLang="ja-JP" sz="2400" spc="-40"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the</a:t>
            </a:r>
            <a:r>
              <a:rPr lang="en-US" altLang="ja-JP" sz="2400" spc="-45"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first</a:t>
            </a:r>
            <a:r>
              <a:rPr lang="en-US" altLang="ja-JP" sz="2400" spc="-45"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part</a:t>
            </a:r>
            <a:r>
              <a:rPr lang="en-US" altLang="ja-JP" sz="2400" spc="-25" dirty="0">
                <a:latin typeface="Arial" panose="020B0604020202020204" pitchFamily="34" charset="0"/>
                <a:cs typeface="Arial" panose="020B0604020202020204" pitchFamily="34" charset="0"/>
              </a:rPr>
              <a:t> of </a:t>
            </a:r>
            <a:r>
              <a:rPr lang="en-US" altLang="ja-JP" sz="2400" dirty="0">
                <a:latin typeface="Arial" panose="020B0604020202020204" pitchFamily="34" charset="0"/>
                <a:cs typeface="Arial" panose="020B0604020202020204" pitchFamily="34" charset="0"/>
              </a:rPr>
              <a:t>this</a:t>
            </a:r>
            <a:r>
              <a:rPr lang="en-US" altLang="ja-JP" sz="2400" spc="-80"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series</a:t>
            </a:r>
            <a:r>
              <a:rPr lang="en-US" altLang="ja-JP" sz="2400" spc="-45"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of</a:t>
            </a:r>
            <a:r>
              <a:rPr lang="en-US" altLang="ja-JP" sz="2400" spc="-60"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standards</a:t>
            </a:r>
            <a:r>
              <a:rPr lang="en-US" altLang="ja-JP" sz="2400" spc="-55" dirty="0">
                <a:latin typeface="Arial" panose="020B0604020202020204" pitchFamily="34" charset="0"/>
                <a:cs typeface="Arial" panose="020B0604020202020204" pitchFamily="34" charset="0"/>
              </a:rPr>
              <a:t> </a:t>
            </a:r>
            <a:r>
              <a:rPr lang="en-US" altLang="ja-JP" sz="2400" spc="-25" dirty="0">
                <a:latin typeface="Arial" panose="020B0604020202020204" pitchFamily="34" charset="0"/>
                <a:cs typeface="Arial" panose="020B0604020202020204" pitchFamily="34" charset="0"/>
              </a:rPr>
              <a:t>may </a:t>
            </a:r>
            <a:r>
              <a:rPr lang="en-US" altLang="ja-JP" sz="2400" dirty="0">
                <a:latin typeface="Arial" panose="020B0604020202020204" pitchFamily="34" charset="0"/>
                <a:cs typeface="Arial" panose="020B0604020202020204" pitchFamily="34" charset="0"/>
              </a:rPr>
              <a:t>include</a:t>
            </a:r>
            <a:r>
              <a:rPr lang="en-US" altLang="ja-JP" sz="2400" spc="-55"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a</a:t>
            </a:r>
            <a:r>
              <a:rPr lang="en-US" altLang="ja-JP" sz="2400" spc="-25" dirty="0">
                <a:latin typeface="Arial" panose="020B0604020202020204" pitchFamily="34" charset="0"/>
                <a:cs typeface="Arial" panose="020B0604020202020204" pitchFamily="34" charset="0"/>
              </a:rPr>
              <a:t> </a:t>
            </a:r>
            <a:r>
              <a:rPr lang="en-US" altLang="ja-JP" sz="2400" dirty="0">
                <a:solidFill>
                  <a:srgbClr val="C00000"/>
                </a:solidFill>
                <a:latin typeface="Arial" panose="020B0604020202020204" pitchFamily="34" charset="0"/>
                <a:cs typeface="Arial" panose="020B0604020202020204" pitchFamily="34" charset="0"/>
              </a:rPr>
              <a:t>framework</a:t>
            </a:r>
            <a:r>
              <a:rPr lang="en-US" altLang="ja-JP" sz="2400" spc="-50" dirty="0">
                <a:solidFill>
                  <a:srgbClr val="C00000"/>
                </a:solidFill>
                <a:latin typeface="Arial" panose="020B0604020202020204" pitchFamily="34" charset="0"/>
                <a:cs typeface="Arial" panose="020B0604020202020204" pitchFamily="34" charset="0"/>
              </a:rPr>
              <a:t> </a:t>
            </a:r>
            <a:r>
              <a:rPr lang="en-US" altLang="ja-JP" sz="2400" spc="-25" dirty="0">
                <a:latin typeface="Arial" panose="020B0604020202020204" pitchFamily="34" charset="0"/>
                <a:cs typeface="Arial" panose="020B0604020202020204" pitchFamily="34" charset="0"/>
              </a:rPr>
              <a:t>to </a:t>
            </a:r>
            <a:r>
              <a:rPr lang="en-US" altLang="ja-JP" sz="2400" dirty="0">
                <a:latin typeface="Arial" panose="020B0604020202020204" pitchFamily="34" charset="0"/>
                <a:cs typeface="Arial" panose="020B0604020202020204" pitchFamily="34" charset="0"/>
              </a:rPr>
              <a:t>coordinate</a:t>
            </a:r>
            <a:r>
              <a:rPr lang="en-US" altLang="ja-JP" sz="2400" spc="-40"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the</a:t>
            </a:r>
            <a:r>
              <a:rPr lang="en-US" altLang="ja-JP" sz="2400" spc="-40"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development</a:t>
            </a:r>
            <a:r>
              <a:rPr lang="en-US" altLang="ja-JP" sz="2400" spc="-20" dirty="0">
                <a:latin typeface="Arial" panose="020B0604020202020204" pitchFamily="34" charset="0"/>
                <a:cs typeface="Arial" panose="020B0604020202020204" pitchFamily="34" charset="0"/>
              </a:rPr>
              <a:t> </a:t>
            </a:r>
            <a:r>
              <a:rPr lang="en-US" altLang="ja-JP" sz="2400" spc="-25" dirty="0">
                <a:latin typeface="Arial" panose="020B0604020202020204" pitchFamily="34" charset="0"/>
                <a:cs typeface="Arial" panose="020B0604020202020204" pitchFamily="34" charset="0"/>
              </a:rPr>
              <a:t>of</a:t>
            </a:r>
            <a:r>
              <a:rPr lang="ja-JP" altLang="en-US" sz="2400" spc="-2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existing</a:t>
            </a:r>
            <a:r>
              <a:rPr sz="2400" spc="-8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and</a:t>
            </a:r>
            <a:r>
              <a:rPr sz="2400" spc="-5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future</a:t>
            </a:r>
            <a:r>
              <a:rPr sz="2400" spc="-7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standards,</a:t>
            </a:r>
            <a:r>
              <a:rPr sz="2400" spc="-60" dirty="0">
                <a:latin typeface="Arial" panose="020B0604020202020204" pitchFamily="34" charset="0"/>
                <a:cs typeface="Arial" panose="020B0604020202020204" pitchFamily="34" charset="0"/>
              </a:rPr>
              <a:t> </a:t>
            </a:r>
            <a:r>
              <a:rPr sz="2400" spc="-50" dirty="0">
                <a:latin typeface="Arial" panose="020B0604020202020204" pitchFamily="34" charset="0"/>
                <a:cs typeface="Arial" panose="020B0604020202020204" pitchFamily="34" charset="0"/>
              </a:rPr>
              <a:t>a </a:t>
            </a:r>
            <a:r>
              <a:rPr sz="2400" dirty="0">
                <a:latin typeface="Arial" panose="020B0604020202020204" pitchFamily="34" charset="0"/>
                <a:cs typeface="Arial" panose="020B0604020202020204" pitchFamily="34" charset="0"/>
              </a:rPr>
              <a:t>common</a:t>
            </a:r>
            <a:r>
              <a:rPr sz="2400" spc="-8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terminology</a:t>
            </a:r>
            <a:r>
              <a:rPr sz="2400" spc="-100" dirty="0">
                <a:latin typeface="Arial" panose="020B0604020202020204" pitchFamily="34" charset="0"/>
                <a:cs typeface="Arial" panose="020B0604020202020204" pitchFamily="34" charset="0"/>
              </a:rPr>
              <a:t> </a:t>
            </a:r>
            <a:r>
              <a:rPr sz="2400" spc="-25" dirty="0">
                <a:latin typeface="Arial" panose="020B0604020202020204" pitchFamily="34" charset="0"/>
                <a:cs typeface="Arial" panose="020B0604020202020204" pitchFamily="34" charset="0"/>
              </a:rPr>
              <a:t>and </a:t>
            </a:r>
            <a:r>
              <a:rPr sz="2400" dirty="0">
                <a:latin typeface="Arial" panose="020B0604020202020204" pitchFamily="34" charset="0"/>
                <a:cs typeface="Arial" panose="020B0604020202020204" pitchFamily="34" charset="0"/>
              </a:rPr>
              <a:t>concepts</a:t>
            </a:r>
            <a:r>
              <a:rPr sz="2400" spc="-4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for</a:t>
            </a:r>
            <a:r>
              <a:rPr sz="2400" spc="-45" dirty="0">
                <a:latin typeface="Arial" panose="020B0604020202020204" pitchFamily="34" charset="0"/>
                <a:cs typeface="Arial" panose="020B0604020202020204" pitchFamily="34" charset="0"/>
              </a:rPr>
              <a:t> </a:t>
            </a:r>
            <a:r>
              <a:rPr sz="2400" spc="-60" dirty="0">
                <a:latin typeface="Arial" panose="020B0604020202020204" pitchFamily="34" charset="0"/>
                <a:cs typeface="Arial" panose="020B0604020202020204" pitchFamily="34" charset="0"/>
              </a:rPr>
              <a:t>DPP,</a:t>
            </a:r>
            <a:r>
              <a:rPr sz="2400" spc="-3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the</a:t>
            </a:r>
            <a:r>
              <a:rPr sz="2400" spc="-4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basic</a:t>
            </a:r>
            <a:r>
              <a:rPr sz="2400" spc="-55" dirty="0">
                <a:latin typeface="Arial" panose="020B0604020202020204" pitchFamily="34" charset="0"/>
                <a:cs typeface="Arial" panose="020B0604020202020204" pitchFamily="34" charset="0"/>
              </a:rPr>
              <a:t> </a:t>
            </a:r>
            <a:r>
              <a:rPr sz="2400" spc="-10" dirty="0">
                <a:latin typeface="Arial" panose="020B0604020202020204" pitchFamily="34" charset="0"/>
                <a:cs typeface="Arial" panose="020B0604020202020204" pitchFamily="34" charset="0"/>
              </a:rPr>
              <a:t>rules </a:t>
            </a:r>
            <a:r>
              <a:rPr sz="2400" dirty="0">
                <a:latin typeface="Arial" panose="020B0604020202020204" pitchFamily="34" charset="0"/>
                <a:cs typeface="Arial" panose="020B0604020202020204" pitchFamily="34" charset="0"/>
              </a:rPr>
              <a:t>or</a:t>
            </a:r>
            <a:r>
              <a:rPr sz="2400" spc="-2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principles</a:t>
            </a:r>
            <a:r>
              <a:rPr sz="2400" spc="-4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for</a:t>
            </a:r>
            <a:r>
              <a:rPr sz="2400" spc="-2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devloping</a:t>
            </a:r>
            <a:r>
              <a:rPr sz="2400" spc="-40" dirty="0">
                <a:latin typeface="Arial" panose="020B0604020202020204" pitchFamily="34" charset="0"/>
                <a:cs typeface="Arial" panose="020B0604020202020204" pitchFamily="34" charset="0"/>
              </a:rPr>
              <a:t> </a:t>
            </a:r>
            <a:r>
              <a:rPr sz="2400" spc="-25" dirty="0">
                <a:latin typeface="Arial" panose="020B0604020202020204" pitchFamily="34" charset="0"/>
                <a:cs typeface="Arial" panose="020B0604020202020204" pitchFamily="34" charset="0"/>
              </a:rPr>
              <a:t>the </a:t>
            </a:r>
            <a:r>
              <a:rPr sz="2400" dirty="0">
                <a:latin typeface="Arial" panose="020B0604020202020204" pitchFamily="34" charset="0"/>
                <a:cs typeface="Arial" panose="020B0604020202020204" pitchFamily="34" charset="0"/>
              </a:rPr>
              <a:t>series</a:t>
            </a:r>
            <a:r>
              <a:rPr sz="2400" spc="-5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of</a:t>
            </a:r>
            <a:r>
              <a:rPr sz="2400" spc="-5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standards</a:t>
            </a:r>
            <a:r>
              <a:rPr sz="2400" spc="-4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and</a:t>
            </a:r>
            <a:r>
              <a:rPr sz="2400" spc="-60" dirty="0">
                <a:latin typeface="Arial" panose="020B0604020202020204" pitchFamily="34" charset="0"/>
                <a:cs typeface="Arial" panose="020B0604020202020204" pitchFamily="34" charset="0"/>
              </a:rPr>
              <a:t> </a:t>
            </a:r>
            <a:r>
              <a:rPr sz="2400" spc="-20" dirty="0">
                <a:latin typeface="Arial" panose="020B0604020202020204" pitchFamily="34" charset="0"/>
                <a:cs typeface="Arial" panose="020B0604020202020204" pitchFamily="34" charset="0"/>
              </a:rPr>
              <a:t>some </a:t>
            </a:r>
            <a:r>
              <a:rPr sz="2400" dirty="0">
                <a:latin typeface="Arial" panose="020B0604020202020204" pitchFamily="34" charset="0"/>
                <a:cs typeface="Arial" panose="020B0604020202020204" pitchFamily="34" charset="0"/>
              </a:rPr>
              <a:t>common</a:t>
            </a:r>
            <a:r>
              <a:rPr sz="2400" spc="-6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methodologies</a:t>
            </a:r>
            <a:r>
              <a:rPr sz="2400" spc="-9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or</a:t>
            </a:r>
            <a:r>
              <a:rPr sz="2400" spc="-70" dirty="0">
                <a:latin typeface="Arial" panose="020B0604020202020204" pitchFamily="34" charset="0"/>
                <a:cs typeface="Arial" panose="020B0604020202020204" pitchFamily="34" charset="0"/>
              </a:rPr>
              <a:t> </a:t>
            </a:r>
            <a:r>
              <a:rPr sz="2400" spc="-20" dirty="0">
                <a:latin typeface="Arial" panose="020B0604020202020204" pitchFamily="34" charset="0"/>
                <a:cs typeface="Arial" panose="020B0604020202020204" pitchFamily="34" charset="0"/>
              </a:rPr>
              <a:t>data </a:t>
            </a:r>
            <a:r>
              <a:rPr sz="2400" dirty="0">
                <a:latin typeface="Arial" panose="020B0604020202020204" pitchFamily="34" charset="0"/>
                <a:cs typeface="Arial" panose="020B0604020202020204" pitchFamily="34" charset="0"/>
              </a:rPr>
              <a:t>models</a:t>
            </a:r>
            <a:r>
              <a:rPr sz="2400" spc="-30"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that</a:t>
            </a:r>
            <a:r>
              <a:rPr sz="2400" spc="-2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could</a:t>
            </a:r>
            <a:r>
              <a:rPr sz="2400" spc="-2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be</a:t>
            </a:r>
            <a:r>
              <a:rPr sz="2400" spc="-30" dirty="0">
                <a:latin typeface="Arial" panose="020B0604020202020204" pitchFamily="34" charset="0"/>
                <a:cs typeface="Arial" panose="020B0604020202020204" pitchFamily="34" charset="0"/>
              </a:rPr>
              <a:t> </a:t>
            </a:r>
            <a:r>
              <a:rPr sz="2400" spc="-10" dirty="0">
                <a:latin typeface="Arial" panose="020B0604020202020204" pitchFamily="34" charset="0"/>
                <a:cs typeface="Arial" panose="020B0604020202020204" pitchFamily="34" charset="0"/>
              </a:rPr>
              <a:t>introduced </a:t>
            </a:r>
            <a:r>
              <a:rPr sz="2400" dirty="0">
                <a:latin typeface="Arial" panose="020B0604020202020204" pitchFamily="34" charset="0"/>
                <a:cs typeface="Arial" panose="020B0604020202020204" pitchFamily="34" charset="0"/>
              </a:rPr>
              <a:t>to</a:t>
            </a:r>
            <a:r>
              <a:rPr sz="2400" spc="-25" dirty="0">
                <a:latin typeface="Arial" panose="020B0604020202020204" pitchFamily="34" charset="0"/>
                <a:cs typeface="Arial" panose="020B0604020202020204" pitchFamily="34" charset="0"/>
              </a:rPr>
              <a:t> </a:t>
            </a:r>
            <a:r>
              <a:rPr sz="2400" dirty="0">
                <a:latin typeface="Arial" panose="020B0604020202020204" pitchFamily="34" charset="0"/>
                <a:cs typeface="Arial" panose="020B0604020202020204" pitchFamily="34" charset="0"/>
              </a:rPr>
              <a:t>this</a:t>
            </a:r>
            <a:r>
              <a:rPr sz="2400" spc="-40" dirty="0">
                <a:latin typeface="Arial" panose="020B0604020202020204" pitchFamily="34" charset="0"/>
                <a:cs typeface="Arial" panose="020B0604020202020204" pitchFamily="34" charset="0"/>
              </a:rPr>
              <a:t> </a:t>
            </a:r>
            <a:r>
              <a:rPr sz="2400" spc="-10" dirty="0">
                <a:latin typeface="Arial" panose="020B0604020202020204" pitchFamily="34" charset="0"/>
                <a:cs typeface="Arial" panose="020B0604020202020204" pitchFamily="34" charset="0"/>
              </a:rPr>
              <a:t>series.</a:t>
            </a:r>
            <a:endParaRPr sz="2400" dirty="0">
              <a:latin typeface="Arial" panose="020B0604020202020204" pitchFamily="34" charset="0"/>
              <a:cs typeface="Arial" panose="020B0604020202020204" pitchFamily="34" charset="0"/>
            </a:endParaRPr>
          </a:p>
        </p:txBody>
      </p:sp>
      <p:sp>
        <p:nvSpPr>
          <p:cNvPr id="5" name="スライド番号プレースホルダー 4">
            <a:extLst>
              <a:ext uri="{FF2B5EF4-FFF2-40B4-BE49-F238E27FC236}">
                <a16:creationId xmlns:a16="http://schemas.microsoft.com/office/drawing/2014/main" id="{A6C6D422-EF4A-D11A-7879-4696AF1311AC}"/>
              </a:ext>
            </a:extLst>
          </p:cNvPr>
          <p:cNvSpPr>
            <a:spLocks noGrp="1"/>
          </p:cNvSpPr>
          <p:nvPr>
            <p:ph type="sldNum" sz="quarter" idx="12"/>
          </p:nvPr>
        </p:nvSpPr>
        <p:spPr/>
        <p:txBody>
          <a:bodyPr/>
          <a:lstStyle/>
          <a:p>
            <a:fld id="{53FA6221-91B0-48F3-A5E4-A2EB5BAF378D}" type="slidenum">
              <a:rPr kumimoji="1" lang="ja-JP" altLang="en-US" smtClean="0"/>
              <a:t>25</a:t>
            </a:fld>
            <a:endParaRPr kumimoji="1" lang="ja-JP" altLang="en-US"/>
          </a:p>
        </p:txBody>
      </p:sp>
    </p:spTree>
    <p:extLst>
      <p:ext uri="{BB962C8B-B14F-4D97-AF65-F5344CB8AC3E}">
        <p14:creationId xmlns:p14="http://schemas.microsoft.com/office/powerpoint/2010/main" val="2931935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ACE6C40-E74F-14C0-1109-1A6002D5E37D}"/>
              </a:ext>
            </a:extLst>
          </p:cNvPr>
          <p:cNvSpPr txBox="1"/>
          <p:nvPr/>
        </p:nvSpPr>
        <p:spPr>
          <a:xfrm>
            <a:off x="3948303" y="1698998"/>
            <a:ext cx="4295394" cy="646331"/>
          </a:xfrm>
          <a:prstGeom prst="rect">
            <a:avLst/>
          </a:prstGeom>
          <a:noFill/>
        </p:spPr>
        <p:txBody>
          <a:bodyPr wrap="square">
            <a:spAutoFit/>
          </a:bodyPr>
          <a:lstStyle/>
          <a:p>
            <a:pPr algn="ctr"/>
            <a:r>
              <a:rPr kumimoji="1" lang="ja-JP" altLang="en-US" sz="3600" b="1" dirty="0"/>
              <a:t>欧州における取組</a:t>
            </a:r>
            <a:endParaRPr kumimoji="1" lang="en-US" altLang="ja-JP" sz="3600" b="1" dirty="0"/>
          </a:p>
        </p:txBody>
      </p:sp>
      <p:sp>
        <p:nvSpPr>
          <p:cNvPr id="4" name="スライド番号プレースホルダー 3">
            <a:extLst>
              <a:ext uri="{FF2B5EF4-FFF2-40B4-BE49-F238E27FC236}">
                <a16:creationId xmlns:a16="http://schemas.microsoft.com/office/drawing/2014/main" id="{3B2AE767-D71F-B79D-870A-7352FBED0C20}"/>
              </a:ext>
            </a:extLst>
          </p:cNvPr>
          <p:cNvSpPr>
            <a:spLocks noGrp="1"/>
          </p:cNvSpPr>
          <p:nvPr>
            <p:ph type="sldNum" sz="quarter" idx="12"/>
          </p:nvPr>
        </p:nvSpPr>
        <p:spPr/>
        <p:txBody>
          <a:bodyPr/>
          <a:lstStyle/>
          <a:p>
            <a:fld id="{53FA6221-91B0-48F3-A5E4-A2EB5BAF378D}" type="slidenum">
              <a:rPr kumimoji="1" lang="ja-JP" altLang="en-US" smtClean="0"/>
              <a:t>3</a:t>
            </a:fld>
            <a:endParaRPr kumimoji="1" lang="ja-JP" altLang="en-US"/>
          </a:p>
        </p:txBody>
      </p:sp>
    </p:spTree>
    <p:extLst>
      <p:ext uri="{BB962C8B-B14F-4D97-AF65-F5344CB8AC3E}">
        <p14:creationId xmlns:p14="http://schemas.microsoft.com/office/powerpoint/2010/main" val="3123858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A6AA1B4-C739-8900-453D-423ED5F48C0A}"/>
              </a:ext>
            </a:extLst>
          </p:cNvPr>
          <p:cNvSpPr txBox="1"/>
          <p:nvPr/>
        </p:nvSpPr>
        <p:spPr>
          <a:xfrm>
            <a:off x="705802" y="148471"/>
            <a:ext cx="10975658" cy="6709529"/>
          </a:xfrm>
          <a:prstGeom prst="rect">
            <a:avLst/>
          </a:prstGeom>
          <a:noFill/>
        </p:spPr>
        <p:txBody>
          <a:bodyPr wrap="square">
            <a:spAutoFit/>
          </a:bodyPr>
          <a:lstStyle/>
          <a:p>
            <a:r>
              <a:rPr lang="en-US" altLang="zh-TW" sz="2800" b="1" i="0" u="none" strike="noStrike" baseline="0" dirty="0">
                <a:latin typeface="メイリオ" panose="020B0604030504040204" pitchFamily="50" charset="-128"/>
                <a:ea typeface="メイリオ" panose="020B0604030504040204" pitchFamily="50" charset="-128"/>
              </a:rPr>
              <a:t>JETRO</a:t>
            </a:r>
            <a:r>
              <a:rPr lang="ja-JP" altLang="en-US" sz="2800" b="1" i="0" u="none" strike="noStrike" baseline="0" dirty="0">
                <a:latin typeface="メイリオ" panose="020B0604030504040204" pitchFamily="50" charset="-128"/>
                <a:ea typeface="メイリオ" panose="020B0604030504040204" pitchFamily="50" charset="-128"/>
              </a:rPr>
              <a:t>ニュース　　　</a:t>
            </a:r>
            <a:r>
              <a:rPr lang="en-US" altLang="ja-JP" sz="2800" b="1" i="0" u="none" strike="noStrike" baseline="0" dirty="0">
                <a:latin typeface="メイリオ" panose="020B0604030504040204" pitchFamily="50" charset="-128"/>
                <a:ea typeface="メイリオ" panose="020B0604030504040204" pitchFamily="50" charset="-128"/>
              </a:rPr>
              <a:t>2024</a:t>
            </a:r>
            <a:r>
              <a:rPr lang="ja-JP" altLang="en-US" sz="2800" b="1" i="0" u="none" strike="noStrike" baseline="0" dirty="0">
                <a:latin typeface="メイリオ" panose="020B0604030504040204" pitchFamily="50" charset="-128"/>
                <a:ea typeface="メイリオ" panose="020B0604030504040204" pitchFamily="50" charset="-128"/>
              </a:rPr>
              <a:t>年</a:t>
            </a:r>
            <a:r>
              <a:rPr lang="en-US" altLang="ja-JP" sz="2800" b="1" i="0" u="none" strike="noStrike" baseline="0" dirty="0">
                <a:latin typeface="メイリオ" panose="020B0604030504040204" pitchFamily="50" charset="-128"/>
                <a:ea typeface="メイリオ" panose="020B0604030504040204" pitchFamily="50" charset="-128"/>
              </a:rPr>
              <a:t>07</a:t>
            </a:r>
            <a:r>
              <a:rPr lang="ja-JP" altLang="en-US" sz="2800" b="1" i="0" u="none" strike="noStrike" baseline="0" dirty="0">
                <a:latin typeface="メイリオ" panose="020B0604030504040204" pitchFamily="50" charset="-128"/>
                <a:ea typeface="メイリオ" panose="020B0604030504040204" pitchFamily="50" charset="-128"/>
              </a:rPr>
              <a:t>月</a:t>
            </a:r>
            <a:r>
              <a:rPr lang="en-US" altLang="ja-JP" sz="2800" b="1" i="0" u="none" strike="noStrike" baseline="0" dirty="0">
                <a:latin typeface="メイリオ" panose="020B0604030504040204" pitchFamily="50" charset="-128"/>
                <a:ea typeface="メイリオ" panose="020B0604030504040204" pitchFamily="50" charset="-128"/>
              </a:rPr>
              <a:t>16</a:t>
            </a:r>
            <a:r>
              <a:rPr lang="ja-JP" altLang="en-US" sz="2800" b="1" i="0" u="none" strike="noStrike" baseline="0" dirty="0">
                <a:latin typeface="メイリオ" panose="020B0604030504040204" pitchFamily="50" charset="-128"/>
                <a:ea typeface="メイリオ" panose="020B0604030504040204" pitchFamily="50" charset="-128"/>
              </a:rPr>
              <a:t>日</a:t>
            </a:r>
          </a:p>
          <a:p>
            <a:endParaRPr lang="ja-JP" altLang="en-US" sz="1800" b="0" i="0" u="none" strike="noStrike" baseline="0" dirty="0">
              <a:latin typeface="メイリオ" panose="020B0604030504040204" pitchFamily="50" charset="-128"/>
              <a:ea typeface="メイリオ" panose="020B0604030504040204" pitchFamily="50" charset="-128"/>
            </a:endParaRPr>
          </a:p>
          <a:p>
            <a:r>
              <a:rPr lang="en-US" altLang="ja-JP" sz="2400" b="1" i="0" u="none" strike="noStrike" baseline="0" dirty="0">
                <a:latin typeface="メイリオ" panose="020B0604030504040204" pitchFamily="50" charset="-128"/>
                <a:ea typeface="メイリオ" panose="020B0604030504040204" pitchFamily="50" charset="-128"/>
              </a:rPr>
              <a:t>EU</a:t>
            </a:r>
            <a:r>
              <a:rPr lang="ja-JP" altLang="en-US" sz="2400" b="1" i="0" u="none" strike="noStrike" baseline="0" dirty="0">
                <a:latin typeface="メイリオ" panose="020B0604030504040204" pitchFamily="50" charset="-128"/>
                <a:ea typeface="メイリオ" panose="020B0604030504040204" pitchFamily="50" charset="-128"/>
              </a:rPr>
              <a:t>のエコデザイン規則</a:t>
            </a:r>
          </a:p>
          <a:p>
            <a:r>
              <a:rPr lang="en-US" altLang="ja-JP" sz="2000" b="0" i="0" u="none" strike="noStrike" baseline="0" dirty="0">
                <a:latin typeface="メイリオ" panose="020B0604030504040204" pitchFamily="50" charset="-128"/>
                <a:ea typeface="メイリオ" panose="020B0604030504040204" pitchFamily="50" charset="-128"/>
              </a:rPr>
              <a:t>EU</a:t>
            </a:r>
            <a:r>
              <a:rPr lang="ja-JP" altLang="en-US" sz="2000" b="0" i="0" u="none" strike="noStrike" baseline="0" dirty="0">
                <a:latin typeface="メイリオ" panose="020B0604030504040204" pitchFamily="50" charset="-128"/>
                <a:ea typeface="メイリオ" panose="020B0604030504040204" pitchFamily="50" charset="-128"/>
              </a:rPr>
              <a:t>は</a:t>
            </a:r>
            <a:r>
              <a:rPr lang="en-US" altLang="ja-JP" sz="2000" b="0" i="0" u="none" strike="noStrike" baseline="0" dirty="0">
                <a:latin typeface="メイリオ" panose="020B0604030504040204" pitchFamily="50" charset="-128"/>
                <a:ea typeface="メイリオ" panose="020B0604030504040204" pitchFamily="50" charset="-128"/>
              </a:rPr>
              <a:t>7</a:t>
            </a:r>
            <a:r>
              <a:rPr lang="ja-JP" altLang="en-US" sz="2000" b="0" i="0" u="none" strike="noStrike" baseline="0" dirty="0">
                <a:latin typeface="メイリオ" panose="020B0604030504040204" pitchFamily="50" charset="-128"/>
                <a:ea typeface="メイリオ" panose="020B0604030504040204" pitchFamily="50" charset="-128"/>
              </a:rPr>
              <a:t>月</a:t>
            </a:r>
            <a:r>
              <a:rPr lang="en-US" altLang="ja-JP" sz="2000" b="0" i="0" u="none" strike="noStrike" baseline="0" dirty="0">
                <a:latin typeface="メイリオ" panose="020B0604030504040204" pitchFamily="50" charset="-128"/>
                <a:ea typeface="メイリオ" panose="020B0604030504040204" pitchFamily="50" charset="-128"/>
              </a:rPr>
              <a:t>18</a:t>
            </a:r>
            <a:r>
              <a:rPr lang="ja-JP" altLang="en-US" sz="2000" b="0" i="0" u="none" strike="noStrike" baseline="0" dirty="0">
                <a:latin typeface="メイリオ" panose="020B0604030504040204" pitchFamily="50" charset="-128"/>
                <a:ea typeface="メイリオ" panose="020B0604030504040204" pitchFamily="50" charset="-128"/>
              </a:rPr>
              <a:t>日、域内市場に流通する製品の環境要件を定める「</a:t>
            </a:r>
            <a:r>
              <a:rPr lang="ja-JP" altLang="en-US" sz="2000" b="0" i="0" u="none" strike="noStrike" baseline="0" dirty="0">
                <a:solidFill>
                  <a:srgbClr val="006EC7"/>
                </a:solidFill>
                <a:latin typeface="メイリオ" panose="020B0604030504040204" pitchFamily="50" charset="-128"/>
                <a:ea typeface="メイリオ" panose="020B0604030504040204" pitchFamily="50" charset="-128"/>
              </a:rPr>
              <a:t>持続可能な製品のためのエコデザイン規則（</a:t>
            </a:r>
            <a:r>
              <a:rPr lang="en-US" altLang="ja-JP" sz="2000" b="0" i="0" u="none" strike="noStrike" baseline="0" dirty="0">
                <a:solidFill>
                  <a:srgbClr val="006EC7"/>
                </a:solidFill>
                <a:latin typeface="メイリオ" panose="020B0604030504040204" pitchFamily="50" charset="-128"/>
                <a:ea typeface="メイリオ" panose="020B0604030504040204" pitchFamily="50" charset="-128"/>
              </a:rPr>
              <a:t>ESPR</a:t>
            </a:r>
            <a:r>
              <a:rPr lang="ja-JP" altLang="en-US" sz="2000" b="0" i="0" u="none" strike="noStrike" baseline="0" dirty="0">
                <a:solidFill>
                  <a:srgbClr val="006EC7"/>
                </a:solidFill>
                <a:latin typeface="メイリオ" panose="020B0604030504040204" pitchFamily="50" charset="-128"/>
                <a:ea typeface="メイリオ" panose="020B0604030504040204" pitchFamily="50" charset="-128"/>
              </a:rPr>
              <a:t>）</a:t>
            </a:r>
            <a:r>
              <a:rPr lang="ja-JP" altLang="en-US" sz="2000" b="0" i="0" u="none" strike="noStrike" baseline="0" dirty="0">
                <a:solidFill>
                  <a:srgbClr val="000000"/>
                </a:solidFill>
                <a:latin typeface="メイリオ" panose="020B0604030504040204" pitchFamily="50" charset="-128"/>
                <a:ea typeface="メイリオ" panose="020B0604030504040204" pitchFamily="50" charset="-128"/>
              </a:rPr>
              <a:t>」を施行する。</a:t>
            </a:r>
            <a:r>
              <a:rPr lang="en-US" altLang="ja-JP" sz="2000" b="0" i="0" u="none" strike="noStrike" baseline="0" dirty="0">
                <a:solidFill>
                  <a:srgbClr val="000000"/>
                </a:solidFill>
                <a:latin typeface="メイリオ" panose="020B0604030504040204" pitchFamily="50" charset="-128"/>
                <a:ea typeface="メイリオ" panose="020B0604030504040204" pitchFamily="50" charset="-128"/>
              </a:rPr>
              <a:t>ESPR</a:t>
            </a:r>
            <a:r>
              <a:rPr lang="ja-JP" altLang="en-US" sz="2000" b="0" i="0" u="none" strike="noStrike" baseline="0" dirty="0">
                <a:solidFill>
                  <a:srgbClr val="000000"/>
                </a:solidFill>
                <a:latin typeface="メイリオ" panose="020B0604030504040204" pitchFamily="50" charset="-128"/>
                <a:ea typeface="メイリオ" panose="020B0604030504040204" pitchFamily="50" charset="-128"/>
              </a:rPr>
              <a:t>は従来のエコデザイン指令を改正し、適用対象を域内市場に流通するほぼ全ての製品に拡大する。</a:t>
            </a:r>
            <a:endParaRPr lang="en-US" altLang="ja-JP" sz="2000" b="0" i="0" u="none" strike="noStrike" baseline="0" dirty="0">
              <a:solidFill>
                <a:srgbClr val="000000"/>
              </a:solidFill>
              <a:latin typeface="メイリオ" panose="020B0604030504040204" pitchFamily="50" charset="-128"/>
              <a:ea typeface="メイリオ" panose="020B0604030504040204" pitchFamily="50" charset="-128"/>
            </a:endParaRPr>
          </a:p>
          <a:p>
            <a:endParaRPr lang="en-US" altLang="ja-JP" sz="2000" b="0" i="0" u="none" strike="noStrike" baseline="0" dirty="0">
              <a:solidFill>
                <a:srgbClr val="000000"/>
              </a:solidFill>
              <a:latin typeface="メイリオ" panose="020B0604030504040204" pitchFamily="50" charset="-128"/>
              <a:ea typeface="メイリオ" panose="020B0604030504040204" pitchFamily="50" charset="-128"/>
            </a:endParaRPr>
          </a:p>
          <a:p>
            <a:r>
              <a:rPr lang="ja-JP" altLang="en-US" sz="2000" b="0" i="0" u="none" strike="noStrike" baseline="0" dirty="0">
                <a:solidFill>
                  <a:srgbClr val="000000"/>
                </a:solidFill>
                <a:latin typeface="メイリオ" panose="020B0604030504040204" pitchFamily="50" charset="-128"/>
                <a:ea typeface="メイリオ" panose="020B0604030504040204" pitchFamily="50" charset="-128"/>
              </a:rPr>
              <a:t>デジタル製品パスポートの創設や、公的機関に対するグリーン製品の公共調達基準、売れ残った消費財が廃棄されるのを防ぐ枠組みの創設も定める。他方、</a:t>
            </a:r>
            <a:r>
              <a:rPr lang="en-US" altLang="ja-JP" sz="2000" b="0" i="0" u="none" strike="noStrike" baseline="0" dirty="0">
                <a:solidFill>
                  <a:srgbClr val="000000"/>
                </a:solidFill>
                <a:latin typeface="メイリオ" panose="020B0604030504040204" pitchFamily="50" charset="-128"/>
                <a:ea typeface="メイリオ" panose="020B0604030504040204" pitchFamily="50" charset="-128"/>
              </a:rPr>
              <a:t>ESPR</a:t>
            </a:r>
            <a:r>
              <a:rPr lang="ja-JP" altLang="en-US" sz="2000" b="0" i="0" u="none" strike="noStrike" baseline="0" dirty="0">
                <a:solidFill>
                  <a:srgbClr val="000000"/>
                </a:solidFill>
                <a:latin typeface="メイリオ" panose="020B0604030504040204" pitchFamily="50" charset="-128"/>
                <a:ea typeface="メイリオ" panose="020B0604030504040204" pitchFamily="50" charset="-128"/>
              </a:rPr>
              <a:t>は枠組み規制であり、製品グループごとの具体的な規制内容は今後、欧州委員会が委任法令で規定する予定だ。</a:t>
            </a:r>
            <a:endParaRPr lang="en-US" altLang="ja-JP" sz="2000" b="0" i="0" u="none" strike="noStrike" baseline="0" dirty="0">
              <a:solidFill>
                <a:srgbClr val="000000"/>
              </a:solidFill>
              <a:latin typeface="メイリオ" panose="020B0604030504040204" pitchFamily="50" charset="-128"/>
              <a:ea typeface="メイリオ" panose="020B0604030504040204" pitchFamily="50" charset="-128"/>
            </a:endParaRPr>
          </a:p>
          <a:p>
            <a:endParaRPr lang="en-US" altLang="ja-JP" sz="2000" b="0" i="0" u="none" strike="noStrike" baseline="0" dirty="0">
              <a:solidFill>
                <a:srgbClr val="000000"/>
              </a:solidFill>
              <a:latin typeface="メイリオ" panose="020B0604030504040204" pitchFamily="50" charset="-128"/>
              <a:ea typeface="メイリオ" panose="020B0604030504040204" pitchFamily="50" charset="-128"/>
            </a:endParaRPr>
          </a:p>
          <a:p>
            <a:r>
              <a:rPr lang="ja-JP" altLang="en-US" sz="2000" b="0" i="0" u="none" strike="noStrike" baseline="0" dirty="0">
                <a:solidFill>
                  <a:srgbClr val="000000"/>
                </a:solidFill>
                <a:latin typeface="メイリオ" panose="020B0604030504040204" pitchFamily="50" charset="-128"/>
                <a:ea typeface="メイリオ" panose="020B0604030504040204" pitchFamily="50" charset="-128"/>
              </a:rPr>
              <a:t>従来のエコデザイン指令は適用対象をエネルギー関連製品に限定していたが、</a:t>
            </a:r>
            <a:r>
              <a:rPr lang="en-US" altLang="ja-JP" sz="2000" b="0" i="0" u="none" strike="noStrike" baseline="0" dirty="0">
                <a:solidFill>
                  <a:srgbClr val="000000"/>
                </a:solidFill>
                <a:latin typeface="メイリオ" panose="020B0604030504040204" pitchFamily="50" charset="-128"/>
                <a:ea typeface="メイリオ" panose="020B0604030504040204" pitchFamily="50" charset="-128"/>
              </a:rPr>
              <a:t>ESPR</a:t>
            </a:r>
            <a:r>
              <a:rPr lang="ja-JP" altLang="en-US" sz="2000" b="0" i="0" u="none" strike="noStrike" baseline="0" dirty="0">
                <a:solidFill>
                  <a:srgbClr val="000000"/>
                </a:solidFill>
                <a:latin typeface="メイリオ" panose="020B0604030504040204" pitchFamily="50" charset="-128"/>
                <a:ea typeface="メイリオ" panose="020B0604030504040204" pitchFamily="50" charset="-128"/>
              </a:rPr>
              <a:t>では製品グループを拡大し、域内市場に持続可能な製品の自由な流通を促進させたい考え。</a:t>
            </a:r>
            <a:endParaRPr lang="en-US" altLang="ja-JP" sz="2000" b="0" i="0" u="none" strike="noStrike" baseline="0" dirty="0">
              <a:solidFill>
                <a:srgbClr val="000000"/>
              </a:solidFill>
              <a:latin typeface="メイリオ" panose="020B0604030504040204" pitchFamily="50" charset="-128"/>
              <a:ea typeface="メイリオ" panose="020B0604030504040204" pitchFamily="50" charset="-128"/>
            </a:endParaRPr>
          </a:p>
          <a:p>
            <a:endParaRPr lang="en-US" altLang="ja-JP" sz="2000" b="0" i="0" u="none" strike="noStrike" baseline="0" dirty="0">
              <a:solidFill>
                <a:srgbClr val="000000"/>
              </a:solidFill>
              <a:latin typeface="メイリオ" panose="020B0604030504040204" pitchFamily="50" charset="-128"/>
              <a:ea typeface="メイリオ" panose="020B0604030504040204" pitchFamily="50" charset="-128"/>
            </a:endParaRPr>
          </a:p>
          <a:p>
            <a:r>
              <a:rPr lang="ja-JP" altLang="en-US" sz="2000" b="0" i="0" u="none" strike="noStrike" baseline="0" dirty="0">
                <a:solidFill>
                  <a:srgbClr val="000000"/>
                </a:solidFill>
                <a:latin typeface="メイリオ" panose="020B0604030504040204" pitchFamily="50" charset="-128"/>
                <a:ea typeface="メイリオ" panose="020B0604030504040204" pitchFamily="50" charset="-128"/>
              </a:rPr>
              <a:t>エコデザイン要件として、耐久性、信頼性、修理可能性、リサイクル素材の使用率などの要件を規定。これらの要件に関する情報を、デジタル製品パスポートを通じて消費者に提供することを求める。</a:t>
            </a:r>
            <a:endParaRPr lang="en-US" altLang="ja-JP" sz="2000" b="0" i="0" u="none" strike="noStrike" baseline="0" dirty="0">
              <a:solidFill>
                <a:srgbClr val="000000"/>
              </a:solidFill>
              <a:latin typeface="メイリオ" panose="020B0604030504040204" pitchFamily="50" charset="-128"/>
              <a:ea typeface="メイリオ" panose="020B0604030504040204" pitchFamily="50" charset="-128"/>
            </a:endParaRPr>
          </a:p>
          <a:p>
            <a:endParaRPr lang="en-US" altLang="ja-JP" sz="2000" b="0" i="0" u="none" strike="noStrike" baseline="0" dirty="0">
              <a:solidFill>
                <a:srgbClr val="000000"/>
              </a:solidFill>
              <a:latin typeface="メイリオ" panose="020B0604030504040204" pitchFamily="50" charset="-128"/>
              <a:ea typeface="メイリオ" panose="020B0604030504040204" pitchFamily="50" charset="-128"/>
            </a:endParaRPr>
          </a:p>
          <a:p>
            <a:r>
              <a:rPr lang="ja-JP" altLang="en-US" sz="2000" b="0" i="0" u="none" strike="noStrike" baseline="0" dirty="0">
                <a:solidFill>
                  <a:srgbClr val="000000"/>
                </a:solidFill>
                <a:latin typeface="メイリオ" panose="020B0604030504040204" pitchFamily="50" charset="-128"/>
                <a:ea typeface="メイリオ" panose="020B0604030504040204" pitchFamily="50" charset="-128"/>
              </a:rPr>
              <a:t>さらに注目されるのが、企業に対して、売れ残った消費財の廃棄を禁止する規定だ。衣類や履物が対象となるが、対象製品は将来的に、欧州委が策定する委任法令によって拡大される可能性もある。</a:t>
            </a:r>
            <a:endParaRPr lang="ja-JP" altLang="en-US" sz="2000" dirty="0"/>
          </a:p>
        </p:txBody>
      </p:sp>
      <p:sp>
        <p:nvSpPr>
          <p:cNvPr id="2" name="スライド番号プレースホルダー 1">
            <a:extLst>
              <a:ext uri="{FF2B5EF4-FFF2-40B4-BE49-F238E27FC236}">
                <a16:creationId xmlns:a16="http://schemas.microsoft.com/office/drawing/2014/main" id="{467E68A0-CCA5-7FF1-EC7E-A2D41C2D6A00}"/>
              </a:ext>
            </a:extLst>
          </p:cNvPr>
          <p:cNvSpPr>
            <a:spLocks noGrp="1"/>
          </p:cNvSpPr>
          <p:nvPr>
            <p:ph type="sldNum" sz="quarter" idx="12"/>
          </p:nvPr>
        </p:nvSpPr>
        <p:spPr/>
        <p:txBody>
          <a:bodyPr/>
          <a:lstStyle/>
          <a:p>
            <a:fld id="{53FA6221-91B0-48F3-A5E4-A2EB5BAF378D}" type="slidenum">
              <a:rPr kumimoji="1" lang="ja-JP" altLang="en-US" smtClean="0"/>
              <a:t>4</a:t>
            </a:fld>
            <a:endParaRPr kumimoji="1" lang="ja-JP" altLang="en-US"/>
          </a:p>
        </p:txBody>
      </p:sp>
    </p:spTree>
    <p:extLst>
      <p:ext uri="{BB962C8B-B14F-4D97-AF65-F5344CB8AC3E}">
        <p14:creationId xmlns:p14="http://schemas.microsoft.com/office/powerpoint/2010/main" val="3804614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6300020-85A5-773F-95F3-8472423846CF}"/>
              </a:ext>
            </a:extLst>
          </p:cNvPr>
          <p:cNvSpPr txBox="1"/>
          <p:nvPr/>
        </p:nvSpPr>
        <p:spPr>
          <a:xfrm>
            <a:off x="173831" y="-148590"/>
            <a:ext cx="11387138" cy="954107"/>
          </a:xfrm>
          <a:prstGeom prst="rect">
            <a:avLst/>
          </a:prstGeom>
          <a:noFill/>
        </p:spPr>
        <p:txBody>
          <a:bodyPr wrap="square">
            <a:spAutoFit/>
          </a:bodyPr>
          <a:lstStyle/>
          <a:p>
            <a:pPr algn="l"/>
            <a:endParaRPr lang="ja-JP" altLang="en-US" sz="2800" b="0" i="0" u="none" strike="noStrike" baseline="0" dirty="0">
              <a:solidFill>
                <a:srgbClr val="000000"/>
              </a:solidFill>
              <a:latin typeface="メイリオ" panose="020B0604030504040204" pitchFamily="50" charset="-128"/>
              <a:ea typeface="メイリオ" panose="020B0604030504040204" pitchFamily="50" charset="-128"/>
            </a:endParaRPr>
          </a:p>
          <a:p>
            <a:r>
              <a:rPr lang="ja-JP" altLang="en-US" sz="2800" b="0" i="0" u="none" strike="noStrike" baseline="0" dirty="0">
                <a:solidFill>
                  <a:srgbClr val="000000"/>
                </a:solidFill>
                <a:latin typeface="メイリオ" panose="020B0604030504040204" pitchFamily="50" charset="-128"/>
                <a:ea typeface="メイリオ" panose="020B0604030504040204" pitchFamily="50" charset="-128"/>
              </a:rPr>
              <a:t> </a:t>
            </a:r>
            <a:r>
              <a:rPr lang="ja-JP" altLang="en-US" sz="2800" b="1" i="0" u="none" strike="noStrike" baseline="0" dirty="0">
                <a:solidFill>
                  <a:srgbClr val="000000"/>
                </a:solidFill>
                <a:latin typeface="メイリオ" panose="020B0604030504040204" pitchFamily="50" charset="-128"/>
                <a:ea typeface="メイリオ" panose="020B0604030504040204" pitchFamily="50" charset="-128"/>
              </a:rPr>
              <a:t>一般財団法人日欧産業協力センターレポート（５）　　</a:t>
            </a:r>
            <a:r>
              <a:rPr lang="en-US" altLang="ja-JP" sz="2800" b="1" i="0" u="none" strike="noStrike" baseline="0" dirty="0">
                <a:solidFill>
                  <a:srgbClr val="000000"/>
                </a:solidFill>
                <a:latin typeface="メイリオ" panose="020B0604030504040204" pitchFamily="50" charset="-128"/>
                <a:ea typeface="メイリオ" panose="020B0604030504040204" pitchFamily="50" charset="-128"/>
              </a:rPr>
              <a:t>2023</a:t>
            </a:r>
            <a:r>
              <a:rPr lang="ja-JP" altLang="en-US" sz="2800" b="1" i="0" u="none" strike="noStrike" baseline="0" dirty="0">
                <a:solidFill>
                  <a:srgbClr val="000000"/>
                </a:solidFill>
                <a:latin typeface="メイリオ" panose="020B0604030504040204" pitchFamily="50" charset="-128"/>
                <a:ea typeface="メイリオ" panose="020B0604030504040204" pitchFamily="50" charset="-128"/>
              </a:rPr>
              <a:t>年</a:t>
            </a:r>
            <a:r>
              <a:rPr lang="en-US" altLang="ja-JP" sz="2800" b="1" i="0" u="none" strike="noStrike" baseline="0" dirty="0">
                <a:solidFill>
                  <a:srgbClr val="000000"/>
                </a:solidFill>
                <a:latin typeface="メイリオ" panose="020B0604030504040204" pitchFamily="50" charset="-128"/>
                <a:ea typeface="メイリオ" panose="020B0604030504040204" pitchFamily="50" charset="-128"/>
              </a:rPr>
              <a:t>3</a:t>
            </a:r>
            <a:r>
              <a:rPr lang="ja-JP" altLang="en-US" sz="2800" b="1" i="0" u="none" strike="noStrike" baseline="0" dirty="0">
                <a:solidFill>
                  <a:srgbClr val="000000"/>
                </a:solidFill>
                <a:latin typeface="メイリオ" panose="020B0604030504040204" pitchFamily="50" charset="-128"/>
                <a:ea typeface="メイリオ" panose="020B0604030504040204" pitchFamily="50" charset="-128"/>
              </a:rPr>
              <a:t>月</a:t>
            </a:r>
            <a:endParaRPr lang="ja-JP" altLang="en-US" sz="2800" dirty="0"/>
          </a:p>
        </p:txBody>
      </p:sp>
      <p:sp>
        <p:nvSpPr>
          <p:cNvPr id="6" name="テキスト ボックス 5">
            <a:extLst>
              <a:ext uri="{FF2B5EF4-FFF2-40B4-BE49-F238E27FC236}">
                <a16:creationId xmlns:a16="http://schemas.microsoft.com/office/drawing/2014/main" id="{97176DA7-A37E-E952-F845-E6A0C8095D45}"/>
              </a:ext>
            </a:extLst>
          </p:cNvPr>
          <p:cNvSpPr txBox="1"/>
          <p:nvPr/>
        </p:nvSpPr>
        <p:spPr>
          <a:xfrm>
            <a:off x="400050" y="960120"/>
            <a:ext cx="11387138" cy="5447645"/>
          </a:xfrm>
          <a:prstGeom prst="rect">
            <a:avLst/>
          </a:prstGeom>
          <a:noFill/>
        </p:spPr>
        <p:txBody>
          <a:bodyPr wrap="square" rtlCol="0">
            <a:spAutoFit/>
          </a:bodyPr>
          <a:lstStyle/>
          <a:p>
            <a:r>
              <a:rPr lang="en-US" altLang="ja-JP" sz="2400" b="1" i="0" u="none" strike="noStrike" baseline="0" dirty="0">
                <a:solidFill>
                  <a:srgbClr val="000000"/>
                </a:solidFill>
                <a:latin typeface="メイリオ" panose="020B0604030504040204" pitchFamily="50" charset="-128"/>
                <a:ea typeface="メイリオ" panose="020B0604030504040204" pitchFamily="50" charset="-128"/>
              </a:rPr>
              <a:t>CIRPASS</a:t>
            </a:r>
          </a:p>
          <a:p>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 </a:t>
            </a:r>
          </a:p>
          <a:p>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2022</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年</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10</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月、新エコデザイン規則案の要件に沿った</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DPP</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のパイロットと展開を推進するための協働イニシアチブとして、</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CIRPASS</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Collaborative Initiative for a Standards-based Digital Product Passport for Stakeholder-Specific Sharing </a:t>
            </a:r>
            <a:r>
              <a:rPr lang="en-US" altLang="ja-JP" sz="1800" b="0" i="0" u="none" strike="noStrike" baseline="0" dirty="0">
                <a:latin typeface="メイリオ" panose="020B0604030504040204" pitchFamily="50" charset="-128"/>
                <a:ea typeface="メイリオ" panose="020B0604030504040204" pitchFamily="50" charset="-128"/>
              </a:rPr>
              <a:t>of Product Data for a Circular Economy</a:t>
            </a:r>
            <a:r>
              <a:rPr lang="ja-JP" altLang="en-US" sz="1800" b="0" i="0" u="none" strike="noStrike" baseline="0" dirty="0">
                <a:latin typeface="メイリオ" panose="020B0604030504040204" pitchFamily="50" charset="-128"/>
                <a:ea typeface="メイリオ" panose="020B0604030504040204" pitchFamily="50" charset="-128"/>
              </a:rPr>
              <a:t>）</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が</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18</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ヶ月間のプロジェクトとして発足した。</a:t>
            </a:r>
            <a:endParaRPr lang="en-US" altLang="ja-JP" sz="1800" b="0" i="0" u="none" strike="noStrike" baseline="0" dirty="0">
              <a:solidFill>
                <a:srgbClr val="000000"/>
              </a:solidFill>
              <a:latin typeface="メイリオ" panose="020B0604030504040204" pitchFamily="50" charset="-128"/>
              <a:ea typeface="メイリオ" panose="020B0604030504040204" pitchFamily="50" charset="-128"/>
            </a:endParaRPr>
          </a:p>
          <a:p>
            <a:endParaRPr lang="ja-JP" altLang="en-US" sz="1800" b="0" i="0" u="none" strike="noStrike" baseline="0" dirty="0">
              <a:solidFill>
                <a:srgbClr val="000000"/>
              </a:solidFill>
              <a:latin typeface="メイリオ" panose="020B0604030504040204" pitchFamily="50" charset="-128"/>
              <a:ea typeface="メイリオ" panose="020B0604030504040204" pitchFamily="50" charset="-128"/>
            </a:endParaRPr>
          </a:p>
          <a:p>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同プロジェクトには、バッテリー</a:t>
            </a:r>
            <a:r>
              <a:rPr lang="ja-JP" altLang="en-US" dirty="0">
                <a:solidFill>
                  <a:srgbClr val="000000"/>
                </a:solidFill>
                <a:latin typeface="メイリオ" panose="020B0604030504040204" pitchFamily="50" charset="-128"/>
                <a:ea typeface="メイリオ" panose="020B0604030504040204" pitchFamily="50" charset="-128"/>
              </a:rPr>
              <a:t>、</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エレクトロニクス、繊維製品の</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3</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分野に焦点を置き、</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DPP</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の明確なコンセプトの創出、セクター横断的な製品データモデルと、サーキュラーエコノミーに対する利点が実証された</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DPP</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システムの定義、</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DPP</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システムの展開に向けたロードマップの作成を行うこととなっており、</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2022</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年末ごろから関係者による具体的な議論が始まっている。</a:t>
            </a:r>
            <a:endParaRPr lang="en-US" altLang="ja-JP" sz="1800" b="0" i="0" u="none" strike="noStrike" baseline="0" dirty="0">
              <a:solidFill>
                <a:srgbClr val="000000"/>
              </a:solidFill>
              <a:latin typeface="メイリオ" panose="020B0604030504040204" pitchFamily="50" charset="-128"/>
              <a:ea typeface="メイリオ" panose="020B0604030504040204" pitchFamily="50" charset="-128"/>
            </a:endParaRPr>
          </a:p>
          <a:p>
            <a:endParaRPr lang="en-US" altLang="ja-JP" sz="1800" b="0" i="0" u="none" strike="noStrike" baseline="0" dirty="0">
              <a:solidFill>
                <a:srgbClr val="000000"/>
              </a:solidFill>
              <a:latin typeface="メイリオ" panose="020B0604030504040204" pitchFamily="50" charset="-128"/>
              <a:ea typeface="メイリオ" panose="020B0604030504040204" pitchFamily="50" charset="-128"/>
            </a:endParaRPr>
          </a:p>
          <a:p>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例えば、</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2023</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年</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2</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月には上述の「バッテリーパス」と共同でワークショップを開催している。</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DPP</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実装のために必要な関連用語の定義や</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DPP</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の議論をする上で必要な単位レベル（シリーズ・モデル・製品・コンポーネント）についての共通理解、サーキュラーエコノミーを加速するために必要な主なデータの内容等についての議論を行なっている。</a:t>
            </a:r>
            <a:endParaRPr lang="en-US" altLang="ja-JP" sz="1800" b="0" i="0" u="none" strike="noStrike" baseline="0" dirty="0">
              <a:solidFill>
                <a:srgbClr val="000000"/>
              </a:solidFill>
              <a:latin typeface="メイリオ" panose="020B0604030504040204" pitchFamily="50" charset="-128"/>
              <a:ea typeface="メイリオ" panose="020B0604030504040204" pitchFamily="50" charset="-128"/>
            </a:endParaRPr>
          </a:p>
          <a:p>
            <a:endParaRPr lang="ja-JP" altLang="en-US" sz="1800" b="0" i="0" u="none" strike="noStrike" baseline="0" dirty="0">
              <a:solidFill>
                <a:srgbClr val="000000"/>
              </a:solidFill>
              <a:latin typeface="メイリオ" panose="020B0604030504040204" pitchFamily="50" charset="-128"/>
              <a:ea typeface="メイリオ" panose="020B0604030504040204" pitchFamily="50" charset="-128"/>
            </a:endParaRPr>
          </a:p>
          <a:p>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今後、バッテリーについてすでに先行する他の団体の取組と連携しつつ、バッテリー以外も含む</a:t>
            </a:r>
            <a:r>
              <a:rPr lang="en-US" altLang="ja-JP" sz="1800" b="0" i="0" u="none" strike="noStrike" baseline="0" dirty="0">
                <a:solidFill>
                  <a:srgbClr val="000000"/>
                </a:solidFill>
                <a:latin typeface="メイリオ" panose="020B0604030504040204" pitchFamily="50" charset="-128"/>
                <a:ea typeface="メイリオ" panose="020B0604030504040204" pitchFamily="50" charset="-128"/>
              </a:rPr>
              <a:t>DPP</a:t>
            </a:r>
            <a:r>
              <a:rPr lang="ja-JP" altLang="en-US" sz="1800" b="0" i="0" u="none" strike="noStrike" baseline="0" dirty="0">
                <a:solidFill>
                  <a:srgbClr val="000000"/>
                </a:solidFill>
                <a:latin typeface="メイリオ" panose="020B0604030504040204" pitchFamily="50" charset="-128"/>
                <a:ea typeface="メイリオ" panose="020B0604030504040204" pitchFamily="50" charset="-128"/>
              </a:rPr>
              <a:t>の実装のための産業界側での議論をリードしていくことが予想される。</a:t>
            </a:r>
            <a:endParaRPr kumimoji="1" lang="ja-JP" altLang="en-US" dirty="0"/>
          </a:p>
        </p:txBody>
      </p:sp>
      <p:sp>
        <p:nvSpPr>
          <p:cNvPr id="2" name="スライド番号プレースホルダー 1">
            <a:extLst>
              <a:ext uri="{FF2B5EF4-FFF2-40B4-BE49-F238E27FC236}">
                <a16:creationId xmlns:a16="http://schemas.microsoft.com/office/drawing/2014/main" id="{310A0CAE-7F95-9B71-D5ED-A28A9DAD410C}"/>
              </a:ext>
            </a:extLst>
          </p:cNvPr>
          <p:cNvSpPr>
            <a:spLocks noGrp="1"/>
          </p:cNvSpPr>
          <p:nvPr>
            <p:ph type="sldNum" sz="quarter" idx="12"/>
          </p:nvPr>
        </p:nvSpPr>
        <p:spPr/>
        <p:txBody>
          <a:bodyPr/>
          <a:lstStyle/>
          <a:p>
            <a:fld id="{53FA6221-91B0-48F3-A5E4-A2EB5BAF378D}" type="slidenum">
              <a:rPr kumimoji="1" lang="ja-JP" altLang="en-US" smtClean="0"/>
              <a:t>5</a:t>
            </a:fld>
            <a:endParaRPr kumimoji="1" lang="ja-JP" altLang="en-US"/>
          </a:p>
        </p:txBody>
      </p:sp>
    </p:spTree>
    <p:extLst>
      <p:ext uri="{BB962C8B-B14F-4D97-AF65-F5344CB8AC3E}">
        <p14:creationId xmlns:p14="http://schemas.microsoft.com/office/powerpoint/2010/main" val="1276078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CECB5DB0-7035-B6AC-0202-6FC5ED59E1A3}"/>
              </a:ext>
            </a:extLst>
          </p:cNvPr>
          <p:cNvPicPr>
            <a:picLocks noChangeAspect="1"/>
          </p:cNvPicPr>
          <p:nvPr/>
        </p:nvPicPr>
        <p:blipFill>
          <a:blip r:embed="rId2"/>
          <a:stretch>
            <a:fillRect/>
          </a:stretch>
        </p:blipFill>
        <p:spPr>
          <a:xfrm>
            <a:off x="1443119" y="422910"/>
            <a:ext cx="9712561" cy="6275000"/>
          </a:xfrm>
          <a:prstGeom prst="rect">
            <a:avLst/>
          </a:prstGeom>
        </p:spPr>
      </p:pic>
      <p:sp>
        <p:nvSpPr>
          <p:cNvPr id="2" name="スライド番号プレースホルダー 1">
            <a:extLst>
              <a:ext uri="{FF2B5EF4-FFF2-40B4-BE49-F238E27FC236}">
                <a16:creationId xmlns:a16="http://schemas.microsoft.com/office/drawing/2014/main" id="{BD57385D-B449-6C45-C794-2EC30EEE8194}"/>
              </a:ext>
            </a:extLst>
          </p:cNvPr>
          <p:cNvSpPr>
            <a:spLocks noGrp="1"/>
          </p:cNvSpPr>
          <p:nvPr>
            <p:ph type="sldNum" sz="quarter" idx="12"/>
          </p:nvPr>
        </p:nvSpPr>
        <p:spPr/>
        <p:txBody>
          <a:bodyPr/>
          <a:lstStyle/>
          <a:p>
            <a:fld id="{53FA6221-91B0-48F3-A5E4-A2EB5BAF378D}" type="slidenum">
              <a:rPr kumimoji="1" lang="ja-JP" altLang="en-US" smtClean="0"/>
              <a:t>6</a:t>
            </a:fld>
            <a:endParaRPr kumimoji="1" lang="ja-JP" altLang="en-US"/>
          </a:p>
        </p:txBody>
      </p:sp>
    </p:spTree>
    <p:extLst>
      <p:ext uri="{BB962C8B-B14F-4D97-AF65-F5344CB8AC3E}">
        <p14:creationId xmlns:p14="http://schemas.microsoft.com/office/powerpoint/2010/main" val="1439777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86156" y="1310640"/>
            <a:ext cx="11219687" cy="62483"/>
          </a:xfrm>
          <a:prstGeom prst="rect">
            <a:avLst/>
          </a:prstGeom>
        </p:spPr>
      </p:pic>
      <p:pic>
        <p:nvPicPr>
          <p:cNvPr id="3" name="object 3"/>
          <p:cNvPicPr/>
          <p:nvPr/>
        </p:nvPicPr>
        <p:blipFill>
          <a:blip r:embed="rId3" cstate="print"/>
          <a:stretch>
            <a:fillRect/>
          </a:stretch>
        </p:blipFill>
        <p:spPr>
          <a:xfrm>
            <a:off x="486156" y="6458711"/>
            <a:ext cx="1097279" cy="228599"/>
          </a:xfrm>
          <a:prstGeom prst="rect">
            <a:avLst/>
          </a:prstGeom>
        </p:spPr>
      </p:pic>
      <p:pic>
        <p:nvPicPr>
          <p:cNvPr id="4" name="object 4"/>
          <p:cNvPicPr/>
          <p:nvPr/>
        </p:nvPicPr>
        <p:blipFill>
          <a:blip r:embed="rId4" cstate="print"/>
          <a:stretch>
            <a:fillRect/>
          </a:stretch>
        </p:blipFill>
        <p:spPr>
          <a:xfrm>
            <a:off x="10354056" y="396240"/>
            <a:ext cx="1351774" cy="569963"/>
          </a:xfrm>
          <a:prstGeom prst="rect">
            <a:avLst/>
          </a:prstGeom>
        </p:spPr>
      </p:pic>
      <p:sp>
        <p:nvSpPr>
          <p:cNvPr id="5" name="object 5"/>
          <p:cNvSpPr txBox="1">
            <a:spLocks noGrp="1"/>
          </p:cNvSpPr>
          <p:nvPr>
            <p:ph type="title"/>
          </p:nvPr>
        </p:nvSpPr>
        <p:spPr>
          <a:xfrm>
            <a:off x="564151" y="377240"/>
            <a:ext cx="4742180" cy="452120"/>
          </a:xfrm>
          <a:prstGeom prst="rect">
            <a:avLst/>
          </a:prstGeom>
        </p:spPr>
        <p:txBody>
          <a:bodyPr vert="horz" wrap="square" lIns="0" tIns="12065" rIns="0" bIns="0" rtlCol="0">
            <a:spAutoFit/>
          </a:bodyPr>
          <a:lstStyle/>
          <a:p>
            <a:pPr marL="12700">
              <a:lnSpc>
                <a:spcPct val="100000"/>
              </a:lnSpc>
              <a:spcBef>
                <a:spcPts val="95"/>
              </a:spcBef>
            </a:pPr>
            <a:r>
              <a:rPr sz="2800" b="0" spc="-10" dirty="0">
                <a:solidFill>
                  <a:srgbClr val="D4682C"/>
                </a:solidFill>
                <a:latin typeface="Arial"/>
                <a:cs typeface="Arial"/>
              </a:rPr>
              <a:t>Standardisation</a:t>
            </a:r>
            <a:r>
              <a:rPr sz="2800" b="0" spc="-35" dirty="0">
                <a:solidFill>
                  <a:srgbClr val="D4682C"/>
                </a:solidFill>
                <a:latin typeface="Arial"/>
                <a:cs typeface="Arial"/>
              </a:rPr>
              <a:t> </a:t>
            </a:r>
            <a:r>
              <a:rPr sz="2800" b="0" dirty="0">
                <a:solidFill>
                  <a:srgbClr val="D4682C"/>
                </a:solidFill>
                <a:latin typeface="Arial"/>
                <a:cs typeface="Arial"/>
              </a:rPr>
              <a:t>&amp;</a:t>
            </a:r>
            <a:r>
              <a:rPr sz="2800" b="0" spc="-45" dirty="0">
                <a:solidFill>
                  <a:srgbClr val="D4682C"/>
                </a:solidFill>
                <a:latin typeface="Arial"/>
                <a:cs typeface="Arial"/>
              </a:rPr>
              <a:t> </a:t>
            </a:r>
            <a:r>
              <a:rPr sz="2800" b="0" spc="-65" dirty="0">
                <a:solidFill>
                  <a:srgbClr val="D4682C"/>
                </a:solidFill>
                <a:latin typeface="Arial"/>
                <a:cs typeface="Arial"/>
              </a:rPr>
              <a:t>CIRPASS-</a:t>
            </a:r>
            <a:r>
              <a:rPr sz="2800" b="0" spc="-50" dirty="0">
                <a:solidFill>
                  <a:srgbClr val="D4682C"/>
                </a:solidFill>
                <a:latin typeface="Arial"/>
                <a:cs typeface="Arial"/>
              </a:rPr>
              <a:t>2</a:t>
            </a:r>
            <a:endParaRPr sz="2800">
              <a:latin typeface="Arial"/>
              <a:cs typeface="Arial"/>
            </a:endParaRPr>
          </a:p>
        </p:txBody>
      </p:sp>
      <p:sp>
        <p:nvSpPr>
          <p:cNvPr id="6" name="object 6"/>
          <p:cNvSpPr txBox="1"/>
          <p:nvPr/>
        </p:nvSpPr>
        <p:spPr>
          <a:xfrm>
            <a:off x="5575565" y="377240"/>
            <a:ext cx="1834514" cy="452120"/>
          </a:xfrm>
          <a:prstGeom prst="rect">
            <a:avLst/>
          </a:prstGeom>
        </p:spPr>
        <p:txBody>
          <a:bodyPr vert="horz" wrap="square" lIns="0" tIns="12065" rIns="0" bIns="0" rtlCol="0">
            <a:spAutoFit/>
          </a:bodyPr>
          <a:lstStyle/>
          <a:p>
            <a:pPr marL="12700">
              <a:lnSpc>
                <a:spcPct val="100000"/>
              </a:lnSpc>
              <a:spcBef>
                <a:spcPts val="95"/>
              </a:spcBef>
              <a:tabLst>
                <a:tab pos="328930" algn="l"/>
              </a:tabLst>
            </a:pPr>
            <a:r>
              <a:rPr sz="2800" spc="-50" dirty="0">
                <a:solidFill>
                  <a:srgbClr val="D4682C"/>
                </a:solidFill>
                <a:latin typeface="Arial"/>
                <a:cs typeface="Arial"/>
              </a:rPr>
              <a:t>-</a:t>
            </a:r>
            <a:r>
              <a:rPr sz="2800" dirty="0">
                <a:solidFill>
                  <a:srgbClr val="D4682C"/>
                </a:solidFill>
                <a:latin typeface="Arial"/>
                <a:cs typeface="Arial"/>
              </a:rPr>
              <a:t>	</a:t>
            </a:r>
            <a:r>
              <a:rPr sz="2800" spc="-30" dirty="0">
                <a:solidFill>
                  <a:srgbClr val="D4682C"/>
                </a:solidFill>
                <a:latin typeface="Arial"/>
                <a:cs typeface="Arial"/>
              </a:rPr>
              <a:t>Timelines</a:t>
            </a:r>
            <a:endParaRPr sz="2800">
              <a:latin typeface="Arial"/>
              <a:cs typeface="Arial"/>
            </a:endParaRPr>
          </a:p>
        </p:txBody>
      </p:sp>
      <p:sp>
        <p:nvSpPr>
          <p:cNvPr id="7" name="object 7"/>
          <p:cNvSpPr/>
          <p:nvPr/>
        </p:nvSpPr>
        <p:spPr>
          <a:xfrm>
            <a:off x="805433" y="3010661"/>
            <a:ext cx="2552700" cy="448309"/>
          </a:xfrm>
          <a:custGeom>
            <a:avLst/>
            <a:gdLst/>
            <a:ahLst/>
            <a:cxnLst/>
            <a:rect l="l" t="t" r="r" b="b"/>
            <a:pathLst>
              <a:path w="2552700" h="448310">
                <a:moveTo>
                  <a:pt x="2328672" y="0"/>
                </a:moveTo>
                <a:lnTo>
                  <a:pt x="0" y="0"/>
                </a:lnTo>
                <a:lnTo>
                  <a:pt x="0" y="448056"/>
                </a:lnTo>
                <a:lnTo>
                  <a:pt x="2328672" y="448056"/>
                </a:lnTo>
                <a:lnTo>
                  <a:pt x="2552700" y="224028"/>
                </a:lnTo>
                <a:lnTo>
                  <a:pt x="2328672" y="0"/>
                </a:lnTo>
                <a:close/>
              </a:path>
            </a:pathLst>
          </a:custGeom>
          <a:solidFill>
            <a:srgbClr val="00997E"/>
          </a:solidFill>
        </p:spPr>
        <p:txBody>
          <a:bodyPr wrap="square" lIns="0" tIns="0" rIns="0" bIns="0" rtlCol="0"/>
          <a:lstStyle/>
          <a:p>
            <a:endParaRPr/>
          </a:p>
        </p:txBody>
      </p:sp>
      <p:sp>
        <p:nvSpPr>
          <p:cNvPr id="8" name="object 8"/>
          <p:cNvSpPr txBox="1"/>
          <p:nvPr/>
        </p:nvSpPr>
        <p:spPr>
          <a:xfrm>
            <a:off x="1768160" y="3048149"/>
            <a:ext cx="592455" cy="330835"/>
          </a:xfrm>
          <a:prstGeom prst="rect">
            <a:avLst/>
          </a:prstGeom>
        </p:spPr>
        <p:txBody>
          <a:bodyPr vert="horz" wrap="square" lIns="0" tIns="13335" rIns="0" bIns="0" rtlCol="0">
            <a:spAutoFit/>
          </a:bodyPr>
          <a:lstStyle/>
          <a:p>
            <a:pPr marL="12700">
              <a:lnSpc>
                <a:spcPct val="100000"/>
              </a:lnSpc>
              <a:spcBef>
                <a:spcPts val="105"/>
              </a:spcBef>
            </a:pPr>
            <a:r>
              <a:rPr sz="2000" spc="-20" dirty="0">
                <a:solidFill>
                  <a:srgbClr val="FFFFFF"/>
                </a:solidFill>
                <a:latin typeface="Arial"/>
                <a:cs typeface="Arial"/>
              </a:rPr>
              <a:t>2023</a:t>
            </a:r>
            <a:endParaRPr sz="2000">
              <a:latin typeface="Arial"/>
              <a:cs typeface="Arial"/>
            </a:endParaRPr>
          </a:p>
        </p:txBody>
      </p:sp>
      <p:grpSp>
        <p:nvGrpSpPr>
          <p:cNvPr id="9" name="object 9"/>
          <p:cNvGrpSpPr/>
          <p:nvPr/>
        </p:nvGrpSpPr>
        <p:grpSpPr>
          <a:xfrm>
            <a:off x="2834894" y="2997961"/>
            <a:ext cx="2580005" cy="473709"/>
            <a:chOff x="2834894" y="2997961"/>
            <a:chExt cx="2580005" cy="473709"/>
          </a:xfrm>
        </p:grpSpPr>
        <p:sp>
          <p:nvSpPr>
            <p:cNvPr id="10" name="object 10"/>
            <p:cNvSpPr/>
            <p:nvPr/>
          </p:nvSpPr>
          <p:spPr>
            <a:xfrm>
              <a:off x="2847594" y="3010661"/>
              <a:ext cx="2554605" cy="448309"/>
            </a:xfrm>
            <a:custGeom>
              <a:avLst/>
              <a:gdLst/>
              <a:ahLst/>
              <a:cxnLst/>
              <a:rect l="l" t="t" r="r" b="b"/>
              <a:pathLst>
                <a:path w="2554604" h="448310">
                  <a:moveTo>
                    <a:pt x="2330196" y="0"/>
                  </a:moveTo>
                  <a:lnTo>
                    <a:pt x="0" y="0"/>
                  </a:lnTo>
                  <a:lnTo>
                    <a:pt x="224028" y="224028"/>
                  </a:lnTo>
                  <a:lnTo>
                    <a:pt x="0" y="448056"/>
                  </a:lnTo>
                  <a:lnTo>
                    <a:pt x="2330196" y="448056"/>
                  </a:lnTo>
                  <a:lnTo>
                    <a:pt x="2554224" y="224028"/>
                  </a:lnTo>
                  <a:lnTo>
                    <a:pt x="2330196" y="0"/>
                  </a:lnTo>
                  <a:close/>
                </a:path>
              </a:pathLst>
            </a:custGeom>
            <a:solidFill>
              <a:srgbClr val="00997E"/>
            </a:solidFill>
          </p:spPr>
          <p:txBody>
            <a:bodyPr wrap="square" lIns="0" tIns="0" rIns="0" bIns="0" rtlCol="0"/>
            <a:lstStyle/>
            <a:p>
              <a:endParaRPr/>
            </a:p>
          </p:txBody>
        </p:sp>
        <p:sp>
          <p:nvSpPr>
            <p:cNvPr id="11" name="object 11"/>
            <p:cNvSpPr/>
            <p:nvPr/>
          </p:nvSpPr>
          <p:spPr>
            <a:xfrm>
              <a:off x="2847594" y="3010661"/>
              <a:ext cx="2554605" cy="448309"/>
            </a:xfrm>
            <a:custGeom>
              <a:avLst/>
              <a:gdLst/>
              <a:ahLst/>
              <a:cxnLst/>
              <a:rect l="l" t="t" r="r" b="b"/>
              <a:pathLst>
                <a:path w="2554604" h="448310">
                  <a:moveTo>
                    <a:pt x="0" y="0"/>
                  </a:moveTo>
                  <a:lnTo>
                    <a:pt x="2330196" y="0"/>
                  </a:lnTo>
                  <a:lnTo>
                    <a:pt x="2554224" y="224028"/>
                  </a:lnTo>
                  <a:lnTo>
                    <a:pt x="2330196" y="448056"/>
                  </a:lnTo>
                  <a:lnTo>
                    <a:pt x="0" y="448056"/>
                  </a:lnTo>
                  <a:lnTo>
                    <a:pt x="224028" y="224028"/>
                  </a:lnTo>
                  <a:lnTo>
                    <a:pt x="0" y="0"/>
                  </a:lnTo>
                  <a:close/>
                </a:path>
              </a:pathLst>
            </a:custGeom>
            <a:ln w="25400">
              <a:solidFill>
                <a:srgbClr val="FFFFFF"/>
              </a:solidFill>
            </a:ln>
          </p:spPr>
          <p:txBody>
            <a:bodyPr wrap="square" lIns="0" tIns="0" rIns="0" bIns="0" rtlCol="0"/>
            <a:lstStyle/>
            <a:p>
              <a:endParaRPr/>
            </a:p>
          </p:txBody>
        </p:sp>
      </p:grpSp>
      <p:sp>
        <p:nvSpPr>
          <p:cNvPr id="12" name="object 12"/>
          <p:cNvSpPr txBox="1"/>
          <p:nvPr/>
        </p:nvSpPr>
        <p:spPr>
          <a:xfrm>
            <a:off x="3854412" y="3048149"/>
            <a:ext cx="592455" cy="330835"/>
          </a:xfrm>
          <a:prstGeom prst="rect">
            <a:avLst/>
          </a:prstGeom>
        </p:spPr>
        <p:txBody>
          <a:bodyPr vert="horz" wrap="square" lIns="0" tIns="13335" rIns="0" bIns="0" rtlCol="0">
            <a:spAutoFit/>
          </a:bodyPr>
          <a:lstStyle/>
          <a:p>
            <a:pPr marL="12700">
              <a:lnSpc>
                <a:spcPct val="100000"/>
              </a:lnSpc>
              <a:spcBef>
                <a:spcPts val="105"/>
              </a:spcBef>
            </a:pPr>
            <a:r>
              <a:rPr sz="2000" spc="-20" dirty="0">
                <a:solidFill>
                  <a:srgbClr val="FFFFFF"/>
                </a:solidFill>
                <a:latin typeface="Arial"/>
                <a:cs typeface="Arial"/>
              </a:rPr>
              <a:t>2024</a:t>
            </a:r>
            <a:endParaRPr sz="2000">
              <a:latin typeface="Arial"/>
              <a:cs typeface="Arial"/>
            </a:endParaRPr>
          </a:p>
        </p:txBody>
      </p:sp>
      <p:grpSp>
        <p:nvGrpSpPr>
          <p:cNvPr id="13" name="object 13"/>
          <p:cNvGrpSpPr/>
          <p:nvPr/>
        </p:nvGrpSpPr>
        <p:grpSpPr>
          <a:xfrm>
            <a:off x="4878578" y="2997961"/>
            <a:ext cx="4622165" cy="473709"/>
            <a:chOff x="4878578" y="2997961"/>
            <a:chExt cx="4622165" cy="473709"/>
          </a:xfrm>
        </p:grpSpPr>
        <p:sp>
          <p:nvSpPr>
            <p:cNvPr id="14" name="object 14"/>
            <p:cNvSpPr/>
            <p:nvPr/>
          </p:nvSpPr>
          <p:spPr>
            <a:xfrm>
              <a:off x="4891278" y="3010661"/>
              <a:ext cx="2552700" cy="448309"/>
            </a:xfrm>
            <a:custGeom>
              <a:avLst/>
              <a:gdLst/>
              <a:ahLst/>
              <a:cxnLst/>
              <a:rect l="l" t="t" r="r" b="b"/>
              <a:pathLst>
                <a:path w="2552700" h="448310">
                  <a:moveTo>
                    <a:pt x="2328672" y="0"/>
                  </a:moveTo>
                  <a:lnTo>
                    <a:pt x="0" y="0"/>
                  </a:lnTo>
                  <a:lnTo>
                    <a:pt x="224028" y="224028"/>
                  </a:lnTo>
                  <a:lnTo>
                    <a:pt x="0" y="448056"/>
                  </a:lnTo>
                  <a:lnTo>
                    <a:pt x="2328672" y="448056"/>
                  </a:lnTo>
                  <a:lnTo>
                    <a:pt x="2552700" y="224028"/>
                  </a:lnTo>
                  <a:lnTo>
                    <a:pt x="2328672" y="0"/>
                  </a:lnTo>
                  <a:close/>
                </a:path>
              </a:pathLst>
            </a:custGeom>
            <a:solidFill>
              <a:srgbClr val="00997E"/>
            </a:solidFill>
          </p:spPr>
          <p:txBody>
            <a:bodyPr wrap="square" lIns="0" tIns="0" rIns="0" bIns="0" rtlCol="0"/>
            <a:lstStyle/>
            <a:p>
              <a:endParaRPr/>
            </a:p>
          </p:txBody>
        </p:sp>
        <p:sp>
          <p:nvSpPr>
            <p:cNvPr id="15" name="object 15"/>
            <p:cNvSpPr/>
            <p:nvPr/>
          </p:nvSpPr>
          <p:spPr>
            <a:xfrm>
              <a:off x="4891278" y="3010661"/>
              <a:ext cx="2552700" cy="448309"/>
            </a:xfrm>
            <a:custGeom>
              <a:avLst/>
              <a:gdLst/>
              <a:ahLst/>
              <a:cxnLst/>
              <a:rect l="l" t="t" r="r" b="b"/>
              <a:pathLst>
                <a:path w="2552700" h="448310">
                  <a:moveTo>
                    <a:pt x="0" y="0"/>
                  </a:moveTo>
                  <a:lnTo>
                    <a:pt x="2328672" y="0"/>
                  </a:lnTo>
                  <a:lnTo>
                    <a:pt x="2552700" y="224028"/>
                  </a:lnTo>
                  <a:lnTo>
                    <a:pt x="2328672" y="448056"/>
                  </a:lnTo>
                  <a:lnTo>
                    <a:pt x="0" y="448056"/>
                  </a:lnTo>
                  <a:lnTo>
                    <a:pt x="224028" y="224028"/>
                  </a:lnTo>
                  <a:lnTo>
                    <a:pt x="0" y="0"/>
                  </a:lnTo>
                  <a:close/>
                </a:path>
              </a:pathLst>
            </a:custGeom>
            <a:ln w="25400">
              <a:solidFill>
                <a:srgbClr val="FFFFFF"/>
              </a:solidFill>
            </a:ln>
          </p:spPr>
          <p:txBody>
            <a:bodyPr wrap="square" lIns="0" tIns="0" rIns="0" bIns="0" rtlCol="0"/>
            <a:lstStyle/>
            <a:p>
              <a:endParaRPr/>
            </a:p>
          </p:txBody>
        </p:sp>
        <p:sp>
          <p:nvSpPr>
            <p:cNvPr id="16" name="object 16"/>
            <p:cNvSpPr/>
            <p:nvPr/>
          </p:nvSpPr>
          <p:spPr>
            <a:xfrm>
              <a:off x="6933438" y="3010661"/>
              <a:ext cx="2554605" cy="448309"/>
            </a:xfrm>
            <a:custGeom>
              <a:avLst/>
              <a:gdLst/>
              <a:ahLst/>
              <a:cxnLst/>
              <a:rect l="l" t="t" r="r" b="b"/>
              <a:pathLst>
                <a:path w="2554604" h="448310">
                  <a:moveTo>
                    <a:pt x="2330196" y="0"/>
                  </a:moveTo>
                  <a:lnTo>
                    <a:pt x="0" y="0"/>
                  </a:lnTo>
                  <a:lnTo>
                    <a:pt x="224028" y="224028"/>
                  </a:lnTo>
                  <a:lnTo>
                    <a:pt x="0" y="448056"/>
                  </a:lnTo>
                  <a:lnTo>
                    <a:pt x="2330196" y="448056"/>
                  </a:lnTo>
                  <a:lnTo>
                    <a:pt x="2554224" y="224028"/>
                  </a:lnTo>
                  <a:lnTo>
                    <a:pt x="2330196" y="0"/>
                  </a:lnTo>
                  <a:close/>
                </a:path>
              </a:pathLst>
            </a:custGeom>
            <a:solidFill>
              <a:srgbClr val="00997E"/>
            </a:solidFill>
          </p:spPr>
          <p:txBody>
            <a:bodyPr wrap="square" lIns="0" tIns="0" rIns="0" bIns="0" rtlCol="0"/>
            <a:lstStyle/>
            <a:p>
              <a:endParaRPr/>
            </a:p>
          </p:txBody>
        </p:sp>
        <p:sp>
          <p:nvSpPr>
            <p:cNvPr id="17" name="object 17"/>
            <p:cNvSpPr/>
            <p:nvPr/>
          </p:nvSpPr>
          <p:spPr>
            <a:xfrm>
              <a:off x="6933438" y="3010661"/>
              <a:ext cx="2554605" cy="448309"/>
            </a:xfrm>
            <a:custGeom>
              <a:avLst/>
              <a:gdLst/>
              <a:ahLst/>
              <a:cxnLst/>
              <a:rect l="l" t="t" r="r" b="b"/>
              <a:pathLst>
                <a:path w="2554604" h="448310">
                  <a:moveTo>
                    <a:pt x="0" y="0"/>
                  </a:moveTo>
                  <a:lnTo>
                    <a:pt x="2330196" y="0"/>
                  </a:lnTo>
                  <a:lnTo>
                    <a:pt x="2554224" y="224028"/>
                  </a:lnTo>
                  <a:lnTo>
                    <a:pt x="2330196" y="448056"/>
                  </a:lnTo>
                  <a:lnTo>
                    <a:pt x="0" y="448056"/>
                  </a:lnTo>
                  <a:lnTo>
                    <a:pt x="224028" y="224028"/>
                  </a:lnTo>
                  <a:lnTo>
                    <a:pt x="0" y="0"/>
                  </a:lnTo>
                  <a:close/>
                </a:path>
              </a:pathLst>
            </a:custGeom>
            <a:ln w="25400">
              <a:solidFill>
                <a:srgbClr val="FFFFFF"/>
              </a:solidFill>
            </a:ln>
          </p:spPr>
          <p:txBody>
            <a:bodyPr wrap="square" lIns="0" tIns="0" rIns="0" bIns="0" rtlCol="0"/>
            <a:lstStyle/>
            <a:p>
              <a:endParaRPr/>
            </a:p>
          </p:txBody>
        </p:sp>
      </p:grpSp>
      <p:sp>
        <p:nvSpPr>
          <p:cNvPr id="18" name="object 18"/>
          <p:cNvSpPr txBox="1"/>
          <p:nvPr/>
        </p:nvSpPr>
        <p:spPr>
          <a:xfrm>
            <a:off x="7940394" y="3048149"/>
            <a:ext cx="592455" cy="330835"/>
          </a:xfrm>
          <a:prstGeom prst="rect">
            <a:avLst/>
          </a:prstGeom>
        </p:spPr>
        <p:txBody>
          <a:bodyPr vert="horz" wrap="square" lIns="0" tIns="13335" rIns="0" bIns="0" rtlCol="0">
            <a:spAutoFit/>
          </a:bodyPr>
          <a:lstStyle/>
          <a:p>
            <a:pPr marL="12700">
              <a:lnSpc>
                <a:spcPct val="100000"/>
              </a:lnSpc>
              <a:spcBef>
                <a:spcPts val="105"/>
              </a:spcBef>
            </a:pPr>
            <a:r>
              <a:rPr sz="2000" spc="-20" dirty="0">
                <a:solidFill>
                  <a:srgbClr val="FFFFFF"/>
                </a:solidFill>
                <a:latin typeface="Arial"/>
                <a:cs typeface="Arial"/>
              </a:rPr>
              <a:t>2026</a:t>
            </a:r>
            <a:endParaRPr sz="2000">
              <a:latin typeface="Arial"/>
              <a:cs typeface="Arial"/>
            </a:endParaRPr>
          </a:p>
        </p:txBody>
      </p:sp>
      <p:grpSp>
        <p:nvGrpSpPr>
          <p:cNvPr id="19" name="object 19"/>
          <p:cNvGrpSpPr/>
          <p:nvPr/>
        </p:nvGrpSpPr>
        <p:grpSpPr>
          <a:xfrm>
            <a:off x="2889885" y="2013585"/>
            <a:ext cx="8653145" cy="1457960"/>
            <a:chOff x="2889885" y="2013585"/>
            <a:chExt cx="8653145" cy="1457960"/>
          </a:xfrm>
        </p:grpSpPr>
        <p:sp>
          <p:nvSpPr>
            <p:cNvPr id="20" name="object 20"/>
            <p:cNvSpPr/>
            <p:nvPr/>
          </p:nvSpPr>
          <p:spPr>
            <a:xfrm>
              <a:off x="8977122" y="3010662"/>
              <a:ext cx="2552700" cy="448309"/>
            </a:xfrm>
            <a:custGeom>
              <a:avLst/>
              <a:gdLst/>
              <a:ahLst/>
              <a:cxnLst/>
              <a:rect l="l" t="t" r="r" b="b"/>
              <a:pathLst>
                <a:path w="2552700" h="448310">
                  <a:moveTo>
                    <a:pt x="2328672" y="0"/>
                  </a:moveTo>
                  <a:lnTo>
                    <a:pt x="0" y="0"/>
                  </a:lnTo>
                  <a:lnTo>
                    <a:pt x="224028" y="224028"/>
                  </a:lnTo>
                  <a:lnTo>
                    <a:pt x="0" y="448056"/>
                  </a:lnTo>
                  <a:lnTo>
                    <a:pt x="2328672" y="448056"/>
                  </a:lnTo>
                  <a:lnTo>
                    <a:pt x="2552700" y="224028"/>
                  </a:lnTo>
                  <a:lnTo>
                    <a:pt x="2328672" y="0"/>
                  </a:lnTo>
                  <a:close/>
                </a:path>
              </a:pathLst>
            </a:custGeom>
            <a:solidFill>
              <a:srgbClr val="00997E"/>
            </a:solidFill>
          </p:spPr>
          <p:txBody>
            <a:bodyPr wrap="square" lIns="0" tIns="0" rIns="0" bIns="0" rtlCol="0"/>
            <a:lstStyle/>
            <a:p>
              <a:endParaRPr/>
            </a:p>
          </p:txBody>
        </p:sp>
        <p:sp>
          <p:nvSpPr>
            <p:cNvPr id="21" name="object 21"/>
            <p:cNvSpPr/>
            <p:nvPr/>
          </p:nvSpPr>
          <p:spPr>
            <a:xfrm>
              <a:off x="8977122" y="3010662"/>
              <a:ext cx="2552700" cy="448309"/>
            </a:xfrm>
            <a:custGeom>
              <a:avLst/>
              <a:gdLst/>
              <a:ahLst/>
              <a:cxnLst/>
              <a:rect l="l" t="t" r="r" b="b"/>
              <a:pathLst>
                <a:path w="2552700" h="448310">
                  <a:moveTo>
                    <a:pt x="0" y="0"/>
                  </a:moveTo>
                  <a:lnTo>
                    <a:pt x="2328672" y="0"/>
                  </a:lnTo>
                  <a:lnTo>
                    <a:pt x="2552700" y="224028"/>
                  </a:lnTo>
                  <a:lnTo>
                    <a:pt x="2328672" y="448056"/>
                  </a:lnTo>
                  <a:lnTo>
                    <a:pt x="0" y="448056"/>
                  </a:lnTo>
                  <a:lnTo>
                    <a:pt x="224028" y="224028"/>
                  </a:lnTo>
                  <a:lnTo>
                    <a:pt x="0" y="0"/>
                  </a:lnTo>
                  <a:close/>
                </a:path>
              </a:pathLst>
            </a:custGeom>
            <a:ln w="25400">
              <a:solidFill>
                <a:srgbClr val="FFFFFF"/>
              </a:solidFill>
            </a:ln>
          </p:spPr>
          <p:txBody>
            <a:bodyPr wrap="square" lIns="0" tIns="0" rIns="0" bIns="0" rtlCol="0"/>
            <a:lstStyle/>
            <a:p>
              <a:endParaRPr/>
            </a:p>
          </p:txBody>
        </p:sp>
        <p:sp>
          <p:nvSpPr>
            <p:cNvPr id="22" name="object 22"/>
            <p:cNvSpPr/>
            <p:nvPr/>
          </p:nvSpPr>
          <p:spPr>
            <a:xfrm>
              <a:off x="2899410" y="2023110"/>
              <a:ext cx="175260" cy="982980"/>
            </a:xfrm>
            <a:custGeom>
              <a:avLst/>
              <a:gdLst/>
              <a:ahLst/>
              <a:cxnLst/>
              <a:rect l="l" t="t" r="r" b="b"/>
              <a:pathLst>
                <a:path w="175260" h="982980">
                  <a:moveTo>
                    <a:pt x="131445" y="0"/>
                  </a:moveTo>
                  <a:lnTo>
                    <a:pt x="43815" y="0"/>
                  </a:lnTo>
                  <a:lnTo>
                    <a:pt x="43815" y="895350"/>
                  </a:lnTo>
                  <a:lnTo>
                    <a:pt x="0" y="895350"/>
                  </a:lnTo>
                  <a:lnTo>
                    <a:pt x="87630" y="982980"/>
                  </a:lnTo>
                  <a:lnTo>
                    <a:pt x="175260" y="895350"/>
                  </a:lnTo>
                  <a:lnTo>
                    <a:pt x="131445" y="895350"/>
                  </a:lnTo>
                  <a:lnTo>
                    <a:pt x="131445" y="0"/>
                  </a:lnTo>
                  <a:close/>
                </a:path>
              </a:pathLst>
            </a:custGeom>
            <a:solidFill>
              <a:srgbClr val="D4682C"/>
            </a:solidFill>
          </p:spPr>
          <p:txBody>
            <a:bodyPr wrap="square" lIns="0" tIns="0" rIns="0" bIns="0" rtlCol="0"/>
            <a:lstStyle/>
            <a:p>
              <a:endParaRPr/>
            </a:p>
          </p:txBody>
        </p:sp>
        <p:sp>
          <p:nvSpPr>
            <p:cNvPr id="23" name="object 23"/>
            <p:cNvSpPr/>
            <p:nvPr/>
          </p:nvSpPr>
          <p:spPr>
            <a:xfrm>
              <a:off x="2899410" y="2023110"/>
              <a:ext cx="175260" cy="982980"/>
            </a:xfrm>
            <a:custGeom>
              <a:avLst/>
              <a:gdLst/>
              <a:ahLst/>
              <a:cxnLst/>
              <a:rect l="l" t="t" r="r" b="b"/>
              <a:pathLst>
                <a:path w="175260" h="982980">
                  <a:moveTo>
                    <a:pt x="0" y="895350"/>
                  </a:moveTo>
                  <a:lnTo>
                    <a:pt x="43815" y="895350"/>
                  </a:lnTo>
                  <a:lnTo>
                    <a:pt x="43815" y="0"/>
                  </a:lnTo>
                  <a:lnTo>
                    <a:pt x="131445" y="0"/>
                  </a:lnTo>
                  <a:lnTo>
                    <a:pt x="131445" y="895350"/>
                  </a:lnTo>
                  <a:lnTo>
                    <a:pt x="175260" y="895350"/>
                  </a:lnTo>
                  <a:lnTo>
                    <a:pt x="87630" y="982980"/>
                  </a:lnTo>
                  <a:lnTo>
                    <a:pt x="0" y="895350"/>
                  </a:lnTo>
                  <a:close/>
                </a:path>
              </a:pathLst>
            </a:custGeom>
            <a:ln w="19050">
              <a:solidFill>
                <a:srgbClr val="D4682C"/>
              </a:solidFill>
            </a:ln>
          </p:spPr>
          <p:txBody>
            <a:bodyPr wrap="square" lIns="0" tIns="0" rIns="0" bIns="0" rtlCol="0"/>
            <a:lstStyle/>
            <a:p>
              <a:endParaRPr/>
            </a:p>
          </p:txBody>
        </p:sp>
        <p:sp>
          <p:nvSpPr>
            <p:cNvPr id="24" name="object 24"/>
            <p:cNvSpPr/>
            <p:nvPr/>
          </p:nvSpPr>
          <p:spPr>
            <a:xfrm>
              <a:off x="6733794" y="2029206"/>
              <a:ext cx="170815" cy="981710"/>
            </a:xfrm>
            <a:custGeom>
              <a:avLst/>
              <a:gdLst/>
              <a:ahLst/>
              <a:cxnLst/>
              <a:rect l="l" t="t" r="r" b="b"/>
              <a:pathLst>
                <a:path w="170815" h="981710">
                  <a:moveTo>
                    <a:pt x="128016" y="0"/>
                  </a:moveTo>
                  <a:lnTo>
                    <a:pt x="42672" y="0"/>
                  </a:lnTo>
                  <a:lnTo>
                    <a:pt x="42672" y="896112"/>
                  </a:lnTo>
                  <a:lnTo>
                    <a:pt x="0" y="896112"/>
                  </a:lnTo>
                  <a:lnTo>
                    <a:pt x="85344" y="981456"/>
                  </a:lnTo>
                  <a:lnTo>
                    <a:pt x="170688" y="896112"/>
                  </a:lnTo>
                  <a:lnTo>
                    <a:pt x="128016" y="896112"/>
                  </a:lnTo>
                  <a:lnTo>
                    <a:pt x="128016" y="0"/>
                  </a:lnTo>
                  <a:close/>
                </a:path>
              </a:pathLst>
            </a:custGeom>
            <a:solidFill>
              <a:srgbClr val="D4682C"/>
            </a:solidFill>
          </p:spPr>
          <p:txBody>
            <a:bodyPr wrap="square" lIns="0" tIns="0" rIns="0" bIns="0" rtlCol="0"/>
            <a:lstStyle/>
            <a:p>
              <a:endParaRPr/>
            </a:p>
          </p:txBody>
        </p:sp>
        <p:sp>
          <p:nvSpPr>
            <p:cNvPr id="25" name="object 25"/>
            <p:cNvSpPr/>
            <p:nvPr/>
          </p:nvSpPr>
          <p:spPr>
            <a:xfrm>
              <a:off x="6733794" y="2029206"/>
              <a:ext cx="170815" cy="981710"/>
            </a:xfrm>
            <a:custGeom>
              <a:avLst/>
              <a:gdLst/>
              <a:ahLst/>
              <a:cxnLst/>
              <a:rect l="l" t="t" r="r" b="b"/>
              <a:pathLst>
                <a:path w="170815" h="981710">
                  <a:moveTo>
                    <a:pt x="0" y="896112"/>
                  </a:moveTo>
                  <a:lnTo>
                    <a:pt x="42672" y="896112"/>
                  </a:lnTo>
                  <a:lnTo>
                    <a:pt x="42672" y="0"/>
                  </a:lnTo>
                  <a:lnTo>
                    <a:pt x="128016" y="0"/>
                  </a:lnTo>
                  <a:lnTo>
                    <a:pt x="128016" y="896112"/>
                  </a:lnTo>
                  <a:lnTo>
                    <a:pt x="170688" y="896112"/>
                  </a:lnTo>
                  <a:lnTo>
                    <a:pt x="85344" y="981456"/>
                  </a:lnTo>
                  <a:lnTo>
                    <a:pt x="0" y="896112"/>
                  </a:lnTo>
                  <a:close/>
                </a:path>
              </a:pathLst>
            </a:custGeom>
            <a:ln w="19050">
              <a:solidFill>
                <a:srgbClr val="D4682C"/>
              </a:solidFill>
            </a:ln>
          </p:spPr>
          <p:txBody>
            <a:bodyPr wrap="square" lIns="0" tIns="0" rIns="0" bIns="0" rtlCol="0"/>
            <a:lstStyle/>
            <a:p>
              <a:endParaRPr/>
            </a:p>
          </p:txBody>
        </p:sp>
      </p:grpSp>
      <p:sp>
        <p:nvSpPr>
          <p:cNvPr id="26" name="object 26"/>
          <p:cNvSpPr txBox="1"/>
          <p:nvPr/>
        </p:nvSpPr>
        <p:spPr>
          <a:xfrm>
            <a:off x="3105308" y="2063666"/>
            <a:ext cx="3552190" cy="269240"/>
          </a:xfrm>
          <a:prstGeom prst="rect">
            <a:avLst/>
          </a:prstGeom>
        </p:spPr>
        <p:txBody>
          <a:bodyPr vert="horz" wrap="square" lIns="0" tIns="12065" rIns="0" bIns="0" rtlCol="0">
            <a:spAutoFit/>
          </a:bodyPr>
          <a:lstStyle/>
          <a:p>
            <a:pPr marL="12700">
              <a:lnSpc>
                <a:spcPct val="100000"/>
              </a:lnSpc>
              <a:spcBef>
                <a:spcPts val="95"/>
              </a:spcBef>
            </a:pPr>
            <a:r>
              <a:rPr sz="1600" spc="-10" dirty="0">
                <a:solidFill>
                  <a:srgbClr val="132C3A"/>
                </a:solidFill>
                <a:latin typeface="Arial"/>
                <a:cs typeface="Arial"/>
              </a:rPr>
              <a:t>Standardisation</a:t>
            </a:r>
            <a:r>
              <a:rPr sz="1600" spc="-70" dirty="0">
                <a:solidFill>
                  <a:srgbClr val="132C3A"/>
                </a:solidFill>
                <a:latin typeface="Arial"/>
                <a:cs typeface="Arial"/>
              </a:rPr>
              <a:t> </a:t>
            </a:r>
            <a:r>
              <a:rPr sz="1600" spc="-50" dirty="0">
                <a:solidFill>
                  <a:srgbClr val="132C3A"/>
                </a:solidFill>
                <a:latin typeface="Arial"/>
                <a:cs typeface="Arial"/>
              </a:rPr>
              <a:t>CEN/CENELEC</a:t>
            </a:r>
            <a:r>
              <a:rPr sz="1600" spc="-30" dirty="0">
                <a:solidFill>
                  <a:srgbClr val="132C3A"/>
                </a:solidFill>
                <a:latin typeface="Arial"/>
                <a:cs typeface="Arial"/>
              </a:rPr>
              <a:t> </a:t>
            </a:r>
            <a:r>
              <a:rPr sz="1600" spc="-20" dirty="0">
                <a:solidFill>
                  <a:srgbClr val="132C3A"/>
                </a:solidFill>
                <a:latin typeface="Arial"/>
                <a:cs typeface="Arial"/>
              </a:rPr>
              <a:t>JTC</a:t>
            </a:r>
            <a:r>
              <a:rPr sz="1600" spc="-55" dirty="0">
                <a:solidFill>
                  <a:srgbClr val="132C3A"/>
                </a:solidFill>
                <a:latin typeface="Arial"/>
                <a:cs typeface="Arial"/>
              </a:rPr>
              <a:t> </a:t>
            </a:r>
            <a:r>
              <a:rPr sz="1600" spc="-25" dirty="0">
                <a:solidFill>
                  <a:srgbClr val="132C3A"/>
                </a:solidFill>
                <a:latin typeface="Arial"/>
                <a:cs typeface="Arial"/>
              </a:rPr>
              <a:t>24</a:t>
            </a:r>
            <a:endParaRPr sz="1600">
              <a:latin typeface="Arial"/>
              <a:cs typeface="Arial"/>
            </a:endParaRPr>
          </a:p>
        </p:txBody>
      </p:sp>
      <p:grpSp>
        <p:nvGrpSpPr>
          <p:cNvPr id="27" name="object 27"/>
          <p:cNvGrpSpPr/>
          <p:nvPr/>
        </p:nvGrpSpPr>
        <p:grpSpPr>
          <a:xfrm>
            <a:off x="3831590" y="4136515"/>
            <a:ext cx="2572385" cy="1934845"/>
            <a:chOff x="3831590" y="4136515"/>
            <a:chExt cx="2572385" cy="1934845"/>
          </a:xfrm>
        </p:grpSpPr>
        <p:sp>
          <p:nvSpPr>
            <p:cNvPr id="28" name="object 28"/>
            <p:cNvSpPr/>
            <p:nvPr/>
          </p:nvSpPr>
          <p:spPr>
            <a:xfrm>
              <a:off x="4018026" y="4146040"/>
              <a:ext cx="178435" cy="1915795"/>
            </a:xfrm>
            <a:custGeom>
              <a:avLst/>
              <a:gdLst/>
              <a:ahLst/>
              <a:cxnLst/>
              <a:rect l="l" t="t" r="r" b="b"/>
              <a:pathLst>
                <a:path w="178435" h="1915795">
                  <a:moveTo>
                    <a:pt x="89154" y="0"/>
                  </a:moveTo>
                  <a:lnTo>
                    <a:pt x="0" y="89154"/>
                  </a:lnTo>
                  <a:lnTo>
                    <a:pt x="44577" y="89154"/>
                  </a:lnTo>
                  <a:lnTo>
                    <a:pt x="44577" y="1915668"/>
                  </a:lnTo>
                  <a:lnTo>
                    <a:pt x="133731" y="1915668"/>
                  </a:lnTo>
                  <a:lnTo>
                    <a:pt x="133731" y="89154"/>
                  </a:lnTo>
                  <a:lnTo>
                    <a:pt x="178308" y="89154"/>
                  </a:lnTo>
                  <a:lnTo>
                    <a:pt x="89154" y="0"/>
                  </a:lnTo>
                  <a:close/>
                </a:path>
              </a:pathLst>
            </a:custGeom>
            <a:solidFill>
              <a:srgbClr val="D4682C"/>
            </a:solidFill>
          </p:spPr>
          <p:txBody>
            <a:bodyPr wrap="square" lIns="0" tIns="0" rIns="0" bIns="0" rtlCol="0"/>
            <a:lstStyle/>
            <a:p>
              <a:endParaRPr/>
            </a:p>
          </p:txBody>
        </p:sp>
        <p:sp>
          <p:nvSpPr>
            <p:cNvPr id="29" name="object 29"/>
            <p:cNvSpPr/>
            <p:nvPr/>
          </p:nvSpPr>
          <p:spPr>
            <a:xfrm>
              <a:off x="4018026" y="4146040"/>
              <a:ext cx="178435" cy="1915795"/>
            </a:xfrm>
            <a:custGeom>
              <a:avLst/>
              <a:gdLst/>
              <a:ahLst/>
              <a:cxnLst/>
              <a:rect l="l" t="t" r="r" b="b"/>
              <a:pathLst>
                <a:path w="178435" h="1915795">
                  <a:moveTo>
                    <a:pt x="0" y="89154"/>
                  </a:moveTo>
                  <a:lnTo>
                    <a:pt x="44577" y="89154"/>
                  </a:lnTo>
                  <a:lnTo>
                    <a:pt x="44577" y="1915668"/>
                  </a:lnTo>
                  <a:lnTo>
                    <a:pt x="133731" y="1915668"/>
                  </a:lnTo>
                  <a:lnTo>
                    <a:pt x="133731" y="89154"/>
                  </a:lnTo>
                  <a:lnTo>
                    <a:pt x="178308" y="89154"/>
                  </a:lnTo>
                  <a:lnTo>
                    <a:pt x="89154" y="0"/>
                  </a:lnTo>
                  <a:lnTo>
                    <a:pt x="0" y="89154"/>
                  </a:lnTo>
                  <a:close/>
                </a:path>
              </a:pathLst>
            </a:custGeom>
            <a:ln w="19050">
              <a:solidFill>
                <a:srgbClr val="D4682C"/>
              </a:solidFill>
            </a:ln>
          </p:spPr>
          <p:txBody>
            <a:bodyPr wrap="square" lIns="0" tIns="0" rIns="0" bIns="0" rtlCol="0"/>
            <a:lstStyle/>
            <a:p>
              <a:endParaRPr/>
            </a:p>
          </p:txBody>
        </p:sp>
        <p:sp>
          <p:nvSpPr>
            <p:cNvPr id="30" name="object 30"/>
            <p:cNvSpPr/>
            <p:nvPr/>
          </p:nvSpPr>
          <p:spPr>
            <a:xfrm>
              <a:off x="3844290" y="4548377"/>
              <a:ext cx="2546985" cy="447040"/>
            </a:xfrm>
            <a:custGeom>
              <a:avLst/>
              <a:gdLst/>
              <a:ahLst/>
              <a:cxnLst/>
              <a:rect l="l" t="t" r="r" b="b"/>
              <a:pathLst>
                <a:path w="2546985" h="447039">
                  <a:moveTo>
                    <a:pt x="2323338" y="0"/>
                  </a:moveTo>
                  <a:lnTo>
                    <a:pt x="0" y="0"/>
                  </a:lnTo>
                  <a:lnTo>
                    <a:pt x="0" y="446531"/>
                  </a:lnTo>
                  <a:lnTo>
                    <a:pt x="2323338" y="446531"/>
                  </a:lnTo>
                  <a:lnTo>
                    <a:pt x="2546604" y="223265"/>
                  </a:lnTo>
                  <a:lnTo>
                    <a:pt x="2323338" y="0"/>
                  </a:lnTo>
                  <a:close/>
                </a:path>
              </a:pathLst>
            </a:custGeom>
            <a:solidFill>
              <a:srgbClr val="00997E"/>
            </a:solidFill>
          </p:spPr>
          <p:txBody>
            <a:bodyPr wrap="square" lIns="0" tIns="0" rIns="0" bIns="0" rtlCol="0"/>
            <a:lstStyle/>
            <a:p>
              <a:endParaRPr/>
            </a:p>
          </p:txBody>
        </p:sp>
        <p:sp>
          <p:nvSpPr>
            <p:cNvPr id="31" name="object 31"/>
            <p:cNvSpPr/>
            <p:nvPr/>
          </p:nvSpPr>
          <p:spPr>
            <a:xfrm>
              <a:off x="3844290" y="4548377"/>
              <a:ext cx="2546985" cy="447040"/>
            </a:xfrm>
            <a:custGeom>
              <a:avLst/>
              <a:gdLst/>
              <a:ahLst/>
              <a:cxnLst/>
              <a:rect l="l" t="t" r="r" b="b"/>
              <a:pathLst>
                <a:path w="2546985" h="447039">
                  <a:moveTo>
                    <a:pt x="0" y="0"/>
                  </a:moveTo>
                  <a:lnTo>
                    <a:pt x="2323338" y="0"/>
                  </a:lnTo>
                  <a:lnTo>
                    <a:pt x="2546604" y="223265"/>
                  </a:lnTo>
                  <a:lnTo>
                    <a:pt x="2323338" y="446531"/>
                  </a:lnTo>
                  <a:lnTo>
                    <a:pt x="0" y="446531"/>
                  </a:lnTo>
                  <a:lnTo>
                    <a:pt x="0" y="0"/>
                  </a:lnTo>
                  <a:close/>
                </a:path>
              </a:pathLst>
            </a:custGeom>
            <a:ln w="25400">
              <a:solidFill>
                <a:srgbClr val="FFFFFF"/>
              </a:solidFill>
            </a:ln>
          </p:spPr>
          <p:txBody>
            <a:bodyPr wrap="square" lIns="0" tIns="0" rIns="0" bIns="0" rtlCol="0"/>
            <a:lstStyle/>
            <a:p>
              <a:endParaRPr/>
            </a:p>
          </p:txBody>
        </p:sp>
      </p:grpSp>
      <p:sp>
        <p:nvSpPr>
          <p:cNvPr id="32" name="object 32"/>
          <p:cNvSpPr txBox="1"/>
          <p:nvPr/>
        </p:nvSpPr>
        <p:spPr>
          <a:xfrm>
            <a:off x="4729810" y="4584860"/>
            <a:ext cx="741680" cy="330835"/>
          </a:xfrm>
          <a:prstGeom prst="rect">
            <a:avLst/>
          </a:prstGeom>
        </p:spPr>
        <p:txBody>
          <a:bodyPr vert="horz" wrap="square" lIns="0" tIns="12700" rIns="0" bIns="0" rtlCol="0">
            <a:spAutoFit/>
          </a:bodyPr>
          <a:lstStyle/>
          <a:p>
            <a:pPr marL="12700">
              <a:lnSpc>
                <a:spcPct val="100000"/>
              </a:lnSpc>
              <a:spcBef>
                <a:spcPts val="100"/>
              </a:spcBef>
            </a:pPr>
            <a:r>
              <a:rPr sz="2000" spc="-60" dirty="0">
                <a:solidFill>
                  <a:srgbClr val="FFFFFF"/>
                </a:solidFill>
                <a:latin typeface="Arial"/>
                <a:cs typeface="Arial"/>
              </a:rPr>
              <a:t>Year</a:t>
            </a:r>
            <a:r>
              <a:rPr sz="2000" spc="-65" dirty="0">
                <a:solidFill>
                  <a:srgbClr val="FFFFFF"/>
                </a:solidFill>
                <a:latin typeface="Arial"/>
                <a:cs typeface="Arial"/>
              </a:rPr>
              <a:t> </a:t>
            </a:r>
            <a:r>
              <a:rPr sz="2000" spc="-50" dirty="0">
                <a:solidFill>
                  <a:srgbClr val="FFFFFF"/>
                </a:solidFill>
                <a:latin typeface="Arial"/>
                <a:cs typeface="Arial"/>
              </a:rPr>
              <a:t>1</a:t>
            </a:r>
            <a:endParaRPr sz="2000">
              <a:latin typeface="Arial"/>
              <a:cs typeface="Arial"/>
            </a:endParaRPr>
          </a:p>
        </p:txBody>
      </p:sp>
      <p:grpSp>
        <p:nvGrpSpPr>
          <p:cNvPr id="33" name="object 33"/>
          <p:cNvGrpSpPr/>
          <p:nvPr/>
        </p:nvGrpSpPr>
        <p:grpSpPr>
          <a:xfrm>
            <a:off x="5869178" y="4535678"/>
            <a:ext cx="2572385" cy="472440"/>
            <a:chOff x="5869178" y="4535678"/>
            <a:chExt cx="2572385" cy="472440"/>
          </a:xfrm>
        </p:grpSpPr>
        <p:sp>
          <p:nvSpPr>
            <p:cNvPr id="34" name="object 34"/>
            <p:cNvSpPr/>
            <p:nvPr/>
          </p:nvSpPr>
          <p:spPr>
            <a:xfrm>
              <a:off x="5881878" y="4548378"/>
              <a:ext cx="2546985" cy="447040"/>
            </a:xfrm>
            <a:custGeom>
              <a:avLst/>
              <a:gdLst/>
              <a:ahLst/>
              <a:cxnLst/>
              <a:rect l="l" t="t" r="r" b="b"/>
              <a:pathLst>
                <a:path w="2546984" h="447039">
                  <a:moveTo>
                    <a:pt x="2323338" y="0"/>
                  </a:moveTo>
                  <a:lnTo>
                    <a:pt x="0" y="0"/>
                  </a:lnTo>
                  <a:lnTo>
                    <a:pt x="223265" y="223265"/>
                  </a:lnTo>
                  <a:lnTo>
                    <a:pt x="0" y="446531"/>
                  </a:lnTo>
                  <a:lnTo>
                    <a:pt x="2323338" y="446531"/>
                  </a:lnTo>
                  <a:lnTo>
                    <a:pt x="2546604" y="223265"/>
                  </a:lnTo>
                  <a:lnTo>
                    <a:pt x="2323338" y="0"/>
                  </a:lnTo>
                  <a:close/>
                </a:path>
              </a:pathLst>
            </a:custGeom>
            <a:solidFill>
              <a:srgbClr val="00997E"/>
            </a:solidFill>
          </p:spPr>
          <p:txBody>
            <a:bodyPr wrap="square" lIns="0" tIns="0" rIns="0" bIns="0" rtlCol="0"/>
            <a:lstStyle/>
            <a:p>
              <a:endParaRPr/>
            </a:p>
          </p:txBody>
        </p:sp>
        <p:sp>
          <p:nvSpPr>
            <p:cNvPr id="35" name="object 35"/>
            <p:cNvSpPr/>
            <p:nvPr/>
          </p:nvSpPr>
          <p:spPr>
            <a:xfrm>
              <a:off x="5881878" y="4548378"/>
              <a:ext cx="2546985" cy="447040"/>
            </a:xfrm>
            <a:custGeom>
              <a:avLst/>
              <a:gdLst/>
              <a:ahLst/>
              <a:cxnLst/>
              <a:rect l="l" t="t" r="r" b="b"/>
              <a:pathLst>
                <a:path w="2546984" h="447039">
                  <a:moveTo>
                    <a:pt x="0" y="0"/>
                  </a:moveTo>
                  <a:lnTo>
                    <a:pt x="2323338" y="0"/>
                  </a:lnTo>
                  <a:lnTo>
                    <a:pt x="2546604" y="223265"/>
                  </a:lnTo>
                  <a:lnTo>
                    <a:pt x="2323338" y="446531"/>
                  </a:lnTo>
                  <a:lnTo>
                    <a:pt x="0" y="446531"/>
                  </a:lnTo>
                  <a:lnTo>
                    <a:pt x="223265" y="223265"/>
                  </a:lnTo>
                  <a:lnTo>
                    <a:pt x="0" y="0"/>
                  </a:lnTo>
                  <a:close/>
                </a:path>
              </a:pathLst>
            </a:custGeom>
            <a:ln w="25400">
              <a:solidFill>
                <a:srgbClr val="FFFFFF"/>
              </a:solidFill>
            </a:ln>
          </p:spPr>
          <p:txBody>
            <a:bodyPr wrap="square" lIns="0" tIns="0" rIns="0" bIns="0" rtlCol="0"/>
            <a:lstStyle/>
            <a:p>
              <a:endParaRPr/>
            </a:p>
          </p:txBody>
        </p:sp>
      </p:grpSp>
      <p:sp>
        <p:nvSpPr>
          <p:cNvPr id="36" name="object 36"/>
          <p:cNvSpPr txBox="1"/>
          <p:nvPr/>
        </p:nvSpPr>
        <p:spPr>
          <a:xfrm>
            <a:off x="6810795" y="4584860"/>
            <a:ext cx="741680" cy="330835"/>
          </a:xfrm>
          <a:prstGeom prst="rect">
            <a:avLst/>
          </a:prstGeom>
        </p:spPr>
        <p:txBody>
          <a:bodyPr vert="horz" wrap="square" lIns="0" tIns="12700" rIns="0" bIns="0" rtlCol="0">
            <a:spAutoFit/>
          </a:bodyPr>
          <a:lstStyle/>
          <a:p>
            <a:pPr marL="12700">
              <a:lnSpc>
                <a:spcPct val="100000"/>
              </a:lnSpc>
              <a:spcBef>
                <a:spcPts val="100"/>
              </a:spcBef>
            </a:pPr>
            <a:r>
              <a:rPr sz="2000" spc="-60" dirty="0">
                <a:solidFill>
                  <a:srgbClr val="FFFFFF"/>
                </a:solidFill>
                <a:latin typeface="Arial"/>
                <a:cs typeface="Arial"/>
              </a:rPr>
              <a:t>Year</a:t>
            </a:r>
            <a:r>
              <a:rPr sz="2000" spc="-65" dirty="0">
                <a:solidFill>
                  <a:srgbClr val="FFFFFF"/>
                </a:solidFill>
                <a:latin typeface="Arial"/>
                <a:cs typeface="Arial"/>
              </a:rPr>
              <a:t> </a:t>
            </a:r>
            <a:r>
              <a:rPr sz="2000" spc="-50" dirty="0">
                <a:solidFill>
                  <a:srgbClr val="FFFFFF"/>
                </a:solidFill>
                <a:latin typeface="Arial"/>
                <a:cs typeface="Arial"/>
              </a:rPr>
              <a:t>2</a:t>
            </a:r>
            <a:endParaRPr sz="2000">
              <a:latin typeface="Arial"/>
              <a:cs typeface="Arial"/>
            </a:endParaRPr>
          </a:p>
        </p:txBody>
      </p:sp>
      <p:grpSp>
        <p:nvGrpSpPr>
          <p:cNvPr id="37" name="object 37"/>
          <p:cNvGrpSpPr/>
          <p:nvPr/>
        </p:nvGrpSpPr>
        <p:grpSpPr>
          <a:xfrm>
            <a:off x="7909814" y="4535678"/>
            <a:ext cx="2572385" cy="472440"/>
            <a:chOff x="7909814" y="4535678"/>
            <a:chExt cx="2572385" cy="472440"/>
          </a:xfrm>
        </p:grpSpPr>
        <p:sp>
          <p:nvSpPr>
            <p:cNvPr id="38" name="object 38"/>
            <p:cNvSpPr/>
            <p:nvPr/>
          </p:nvSpPr>
          <p:spPr>
            <a:xfrm>
              <a:off x="7922514" y="4548378"/>
              <a:ext cx="2546985" cy="447040"/>
            </a:xfrm>
            <a:custGeom>
              <a:avLst/>
              <a:gdLst/>
              <a:ahLst/>
              <a:cxnLst/>
              <a:rect l="l" t="t" r="r" b="b"/>
              <a:pathLst>
                <a:path w="2546984" h="447039">
                  <a:moveTo>
                    <a:pt x="2323338" y="0"/>
                  </a:moveTo>
                  <a:lnTo>
                    <a:pt x="0" y="0"/>
                  </a:lnTo>
                  <a:lnTo>
                    <a:pt x="223265" y="223265"/>
                  </a:lnTo>
                  <a:lnTo>
                    <a:pt x="0" y="446531"/>
                  </a:lnTo>
                  <a:lnTo>
                    <a:pt x="2323338" y="446531"/>
                  </a:lnTo>
                  <a:lnTo>
                    <a:pt x="2546604" y="223265"/>
                  </a:lnTo>
                  <a:lnTo>
                    <a:pt x="2323338" y="0"/>
                  </a:lnTo>
                  <a:close/>
                </a:path>
              </a:pathLst>
            </a:custGeom>
            <a:solidFill>
              <a:srgbClr val="00997E"/>
            </a:solidFill>
          </p:spPr>
          <p:txBody>
            <a:bodyPr wrap="square" lIns="0" tIns="0" rIns="0" bIns="0" rtlCol="0"/>
            <a:lstStyle/>
            <a:p>
              <a:endParaRPr/>
            </a:p>
          </p:txBody>
        </p:sp>
        <p:sp>
          <p:nvSpPr>
            <p:cNvPr id="39" name="object 39"/>
            <p:cNvSpPr/>
            <p:nvPr/>
          </p:nvSpPr>
          <p:spPr>
            <a:xfrm>
              <a:off x="7922514" y="4548378"/>
              <a:ext cx="2546985" cy="447040"/>
            </a:xfrm>
            <a:custGeom>
              <a:avLst/>
              <a:gdLst/>
              <a:ahLst/>
              <a:cxnLst/>
              <a:rect l="l" t="t" r="r" b="b"/>
              <a:pathLst>
                <a:path w="2546984" h="447039">
                  <a:moveTo>
                    <a:pt x="0" y="0"/>
                  </a:moveTo>
                  <a:lnTo>
                    <a:pt x="2323338" y="0"/>
                  </a:lnTo>
                  <a:lnTo>
                    <a:pt x="2546604" y="223265"/>
                  </a:lnTo>
                  <a:lnTo>
                    <a:pt x="2323338" y="446531"/>
                  </a:lnTo>
                  <a:lnTo>
                    <a:pt x="0" y="446531"/>
                  </a:lnTo>
                  <a:lnTo>
                    <a:pt x="223265" y="223265"/>
                  </a:lnTo>
                  <a:lnTo>
                    <a:pt x="0" y="0"/>
                  </a:lnTo>
                  <a:close/>
                </a:path>
              </a:pathLst>
            </a:custGeom>
            <a:ln w="25400">
              <a:solidFill>
                <a:srgbClr val="FFFFFF"/>
              </a:solidFill>
            </a:ln>
          </p:spPr>
          <p:txBody>
            <a:bodyPr wrap="square" lIns="0" tIns="0" rIns="0" bIns="0" rtlCol="0"/>
            <a:lstStyle/>
            <a:p>
              <a:endParaRPr/>
            </a:p>
          </p:txBody>
        </p:sp>
      </p:grpSp>
      <p:sp>
        <p:nvSpPr>
          <p:cNvPr id="40" name="object 40"/>
          <p:cNvSpPr txBox="1"/>
          <p:nvPr/>
        </p:nvSpPr>
        <p:spPr>
          <a:xfrm>
            <a:off x="8851434" y="4584860"/>
            <a:ext cx="741680" cy="330835"/>
          </a:xfrm>
          <a:prstGeom prst="rect">
            <a:avLst/>
          </a:prstGeom>
        </p:spPr>
        <p:txBody>
          <a:bodyPr vert="horz" wrap="square" lIns="0" tIns="12700" rIns="0" bIns="0" rtlCol="0">
            <a:spAutoFit/>
          </a:bodyPr>
          <a:lstStyle/>
          <a:p>
            <a:pPr marL="12700">
              <a:lnSpc>
                <a:spcPct val="100000"/>
              </a:lnSpc>
              <a:spcBef>
                <a:spcPts val="100"/>
              </a:spcBef>
            </a:pPr>
            <a:r>
              <a:rPr sz="2000" spc="-60" dirty="0">
                <a:solidFill>
                  <a:srgbClr val="FFFFFF"/>
                </a:solidFill>
                <a:latin typeface="Arial"/>
                <a:cs typeface="Arial"/>
              </a:rPr>
              <a:t>Year</a:t>
            </a:r>
            <a:r>
              <a:rPr sz="2000" spc="-65" dirty="0">
                <a:solidFill>
                  <a:srgbClr val="FFFFFF"/>
                </a:solidFill>
                <a:latin typeface="Arial"/>
                <a:cs typeface="Arial"/>
              </a:rPr>
              <a:t> </a:t>
            </a:r>
            <a:r>
              <a:rPr sz="2000" spc="-50" dirty="0">
                <a:solidFill>
                  <a:srgbClr val="FFFFFF"/>
                </a:solidFill>
                <a:latin typeface="Arial"/>
                <a:cs typeface="Arial"/>
              </a:rPr>
              <a:t>3</a:t>
            </a:r>
            <a:endParaRPr sz="2000">
              <a:latin typeface="Arial"/>
              <a:cs typeface="Arial"/>
            </a:endParaRPr>
          </a:p>
        </p:txBody>
      </p:sp>
      <p:grpSp>
        <p:nvGrpSpPr>
          <p:cNvPr id="41" name="object 41"/>
          <p:cNvGrpSpPr/>
          <p:nvPr/>
        </p:nvGrpSpPr>
        <p:grpSpPr>
          <a:xfrm>
            <a:off x="9356217" y="2339720"/>
            <a:ext cx="186690" cy="691515"/>
            <a:chOff x="9356217" y="2339720"/>
            <a:chExt cx="186690" cy="691515"/>
          </a:xfrm>
        </p:grpSpPr>
        <p:sp>
          <p:nvSpPr>
            <p:cNvPr id="42" name="object 42"/>
            <p:cNvSpPr/>
            <p:nvPr/>
          </p:nvSpPr>
          <p:spPr>
            <a:xfrm>
              <a:off x="9365742" y="2349245"/>
              <a:ext cx="167640" cy="672465"/>
            </a:xfrm>
            <a:custGeom>
              <a:avLst/>
              <a:gdLst/>
              <a:ahLst/>
              <a:cxnLst/>
              <a:rect l="l" t="t" r="r" b="b"/>
              <a:pathLst>
                <a:path w="167640" h="672464">
                  <a:moveTo>
                    <a:pt x="125730" y="0"/>
                  </a:moveTo>
                  <a:lnTo>
                    <a:pt x="41910" y="0"/>
                  </a:lnTo>
                  <a:lnTo>
                    <a:pt x="41910" y="588263"/>
                  </a:lnTo>
                  <a:lnTo>
                    <a:pt x="0" y="588263"/>
                  </a:lnTo>
                  <a:lnTo>
                    <a:pt x="83820" y="672083"/>
                  </a:lnTo>
                  <a:lnTo>
                    <a:pt x="167640" y="588263"/>
                  </a:lnTo>
                  <a:lnTo>
                    <a:pt x="125730" y="588263"/>
                  </a:lnTo>
                  <a:lnTo>
                    <a:pt x="125730" y="0"/>
                  </a:lnTo>
                  <a:close/>
                </a:path>
              </a:pathLst>
            </a:custGeom>
            <a:solidFill>
              <a:srgbClr val="D4682C"/>
            </a:solidFill>
          </p:spPr>
          <p:txBody>
            <a:bodyPr wrap="square" lIns="0" tIns="0" rIns="0" bIns="0" rtlCol="0"/>
            <a:lstStyle/>
            <a:p>
              <a:endParaRPr/>
            </a:p>
          </p:txBody>
        </p:sp>
        <p:sp>
          <p:nvSpPr>
            <p:cNvPr id="43" name="object 43"/>
            <p:cNvSpPr/>
            <p:nvPr/>
          </p:nvSpPr>
          <p:spPr>
            <a:xfrm>
              <a:off x="9365742" y="2349245"/>
              <a:ext cx="167640" cy="672465"/>
            </a:xfrm>
            <a:custGeom>
              <a:avLst/>
              <a:gdLst/>
              <a:ahLst/>
              <a:cxnLst/>
              <a:rect l="l" t="t" r="r" b="b"/>
              <a:pathLst>
                <a:path w="167640" h="672464">
                  <a:moveTo>
                    <a:pt x="0" y="588263"/>
                  </a:moveTo>
                  <a:lnTo>
                    <a:pt x="41910" y="588263"/>
                  </a:lnTo>
                  <a:lnTo>
                    <a:pt x="41910" y="0"/>
                  </a:lnTo>
                  <a:lnTo>
                    <a:pt x="125730" y="0"/>
                  </a:lnTo>
                  <a:lnTo>
                    <a:pt x="125730" y="588263"/>
                  </a:lnTo>
                  <a:lnTo>
                    <a:pt x="167640" y="588263"/>
                  </a:lnTo>
                  <a:lnTo>
                    <a:pt x="83820" y="672083"/>
                  </a:lnTo>
                  <a:lnTo>
                    <a:pt x="0" y="588263"/>
                  </a:lnTo>
                  <a:close/>
                </a:path>
              </a:pathLst>
            </a:custGeom>
            <a:ln w="19050">
              <a:solidFill>
                <a:srgbClr val="D4682C"/>
              </a:solidFill>
            </a:ln>
          </p:spPr>
          <p:txBody>
            <a:bodyPr wrap="square" lIns="0" tIns="0" rIns="0" bIns="0" rtlCol="0"/>
            <a:lstStyle/>
            <a:p>
              <a:endParaRPr/>
            </a:p>
          </p:txBody>
        </p:sp>
      </p:grpSp>
      <p:sp>
        <p:nvSpPr>
          <p:cNvPr id="44" name="object 44"/>
          <p:cNvSpPr txBox="1"/>
          <p:nvPr/>
        </p:nvSpPr>
        <p:spPr>
          <a:xfrm>
            <a:off x="9544320" y="2350283"/>
            <a:ext cx="1708785" cy="1028700"/>
          </a:xfrm>
          <a:prstGeom prst="rect">
            <a:avLst/>
          </a:prstGeom>
        </p:spPr>
        <p:txBody>
          <a:bodyPr vert="horz" wrap="square" lIns="0" tIns="12700" rIns="0" bIns="0" rtlCol="0">
            <a:spAutoFit/>
          </a:bodyPr>
          <a:lstStyle/>
          <a:p>
            <a:pPr marL="12700" marR="5080">
              <a:lnSpc>
                <a:spcPct val="100000"/>
              </a:lnSpc>
              <a:spcBef>
                <a:spcPts val="100"/>
              </a:spcBef>
            </a:pPr>
            <a:r>
              <a:rPr sz="1800" dirty="0">
                <a:solidFill>
                  <a:srgbClr val="E36F22"/>
                </a:solidFill>
                <a:latin typeface="Arial"/>
                <a:cs typeface="Arial"/>
              </a:rPr>
              <a:t>Mandatory</a:t>
            </a:r>
            <a:r>
              <a:rPr sz="1800" spc="-75" dirty="0">
                <a:solidFill>
                  <a:srgbClr val="E36F22"/>
                </a:solidFill>
                <a:latin typeface="Arial"/>
                <a:cs typeface="Arial"/>
              </a:rPr>
              <a:t> </a:t>
            </a:r>
            <a:r>
              <a:rPr sz="1800" spc="-85" dirty="0">
                <a:solidFill>
                  <a:srgbClr val="E36F22"/>
                </a:solidFill>
                <a:latin typeface="Arial"/>
                <a:cs typeface="Arial"/>
              </a:rPr>
              <a:t>DPPs </a:t>
            </a:r>
            <a:r>
              <a:rPr sz="1800" spc="-10" dirty="0">
                <a:solidFill>
                  <a:srgbClr val="132C3A"/>
                </a:solidFill>
                <a:latin typeface="Arial"/>
                <a:cs typeface="Arial"/>
              </a:rPr>
              <a:t>(batteries)</a:t>
            </a:r>
            <a:endParaRPr sz="1800">
              <a:latin typeface="Arial"/>
              <a:cs typeface="Arial"/>
            </a:endParaRPr>
          </a:p>
          <a:p>
            <a:pPr marL="451484">
              <a:lnSpc>
                <a:spcPct val="100000"/>
              </a:lnSpc>
              <a:spcBef>
                <a:spcPts val="1180"/>
              </a:spcBef>
            </a:pPr>
            <a:r>
              <a:rPr sz="2000" spc="-20" dirty="0">
                <a:solidFill>
                  <a:srgbClr val="FFFFFF"/>
                </a:solidFill>
                <a:latin typeface="Arial"/>
                <a:cs typeface="Arial"/>
              </a:rPr>
              <a:t>2027</a:t>
            </a:r>
            <a:endParaRPr sz="2000">
              <a:latin typeface="Arial"/>
              <a:cs typeface="Arial"/>
            </a:endParaRPr>
          </a:p>
        </p:txBody>
      </p:sp>
      <p:sp>
        <p:nvSpPr>
          <p:cNvPr id="45" name="object 45"/>
          <p:cNvSpPr txBox="1"/>
          <p:nvPr/>
        </p:nvSpPr>
        <p:spPr>
          <a:xfrm>
            <a:off x="8495275" y="3525516"/>
            <a:ext cx="1708785" cy="57404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E36F22"/>
                </a:solidFill>
                <a:latin typeface="Arial"/>
                <a:cs typeface="Arial"/>
              </a:rPr>
              <a:t>Mandatory</a:t>
            </a:r>
            <a:r>
              <a:rPr sz="1800" spc="-75" dirty="0">
                <a:solidFill>
                  <a:srgbClr val="E36F22"/>
                </a:solidFill>
                <a:latin typeface="Arial"/>
                <a:cs typeface="Arial"/>
              </a:rPr>
              <a:t> </a:t>
            </a:r>
            <a:r>
              <a:rPr sz="1800" spc="-65" dirty="0">
                <a:solidFill>
                  <a:srgbClr val="E36F22"/>
                </a:solidFill>
                <a:latin typeface="Arial"/>
                <a:cs typeface="Arial"/>
              </a:rPr>
              <a:t>DPPs</a:t>
            </a:r>
            <a:endParaRPr sz="1800">
              <a:latin typeface="Arial"/>
              <a:cs typeface="Arial"/>
            </a:endParaRPr>
          </a:p>
          <a:p>
            <a:pPr marL="833755">
              <a:lnSpc>
                <a:spcPct val="100000"/>
              </a:lnSpc>
            </a:pPr>
            <a:r>
              <a:rPr sz="1800" spc="-10" dirty="0">
                <a:solidFill>
                  <a:srgbClr val="132C3A"/>
                </a:solidFill>
                <a:latin typeface="Arial"/>
                <a:cs typeface="Arial"/>
              </a:rPr>
              <a:t>(textiles)</a:t>
            </a:r>
            <a:endParaRPr sz="1800">
              <a:latin typeface="Arial"/>
              <a:cs typeface="Arial"/>
            </a:endParaRPr>
          </a:p>
        </p:txBody>
      </p:sp>
      <p:grpSp>
        <p:nvGrpSpPr>
          <p:cNvPr id="46" name="object 46"/>
          <p:cNvGrpSpPr/>
          <p:nvPr/>
        </p:nvGrpSpPr>
        <p:grpSpPr>
          <a:xfrm>
            <a:off x="387858" y="2990465"/>
            <a:ext cx="10043795" cy="3029585"/>
            <a:chOff x="387858" y="2990465"/>
            <a:chExt cx="10043795" cy="3029585"/>
          </a:xfrm>
        </p:grpSpPr>
        <p:sp>
          <p:nvSpPr>
            <p:cNvPr id="47" name="object 47"/>
            <p:cNvSpPr/>
            <p:nvPr/>
          </p:nvSpPr>
          <p:spPr>
            <a:xfrm>
              <a:off x="10254234" y="3461765"/>
              <a:ext cx="167640" cy="672465"/>
            </a:xfrm>
            <a:custGeom>
              <a:avLst/>
              <a:gdLst/>
              <a:ahLst/>
              <a:cxnLst/>
              <a:rect l="l" t="t" r="r" b="b"/>
              <a:pathLst>
                <a:path w="167640" h="672464">
                  <a:moveTo>
                    <a:pt x="83820" y="0"/>
                  </a:moveTo>
                  <a:lnTo>
                    <a:pt x="0" y="83820"/>
                  </a:lnTo>
                  <a:lnTo>
                    <a:pt x="41910" y="83820"/>
                  </a:lnTo>
                  <a:lnTo>
                    <a:pt x="41910" y="672084"/>
                  </a:lnTo>
                  <a:lnTo>
                    <a:pt x="125730" y="672084"/>
                  </a:lnTo>
                  <a:lnTo>
                    <a:pt x="125730" y="83820"/>
                  </a:lnTo>
                  <a:lnTo>
                    <a:pt x="167640" y="83820"/>
                  </a:lnTo>
                  <a:lnTo>
                    <a:pt x="83820" y="0"/>
                  </a:lnTo>
                  <a:close/>
                </a:path>
              </a:pathLst>
            </a:custGeom>
            <a:solidFill>
              <a:srgbClr val="D4682C"/>
            </a:solidFill>
          </p:spPr>
          <p:txBody>
            <a:bodyPr wrap="square" lIns="0" tIns="0" rIns="0" bIns="0" rtlCol="0"/>
            <a:lstStyle/>
            <a:p>
              <a:endParaRPr/>
            </a:p>
          </p:txBody>
        </p:sp>
        <p:sp>
          <p:nvSpPr>
            <p:cNvPr id="48" name="object 48"/>
            <p:cNvSpPr/>
            <p:nvPr/>
          </p:nvSpPr>
          <p:spPr>
            <a:xfrm>
              <a:off x="10254234" y="3461765"/>
              <a:ext cx="167640" cy="672465"/>
            </a:xfrm>
            <a:custGeom>
              <a:avLst/>
              <a:gdLst/>
              <a:ahLst/>
              <a:cxnLst/>
              <a:rect l="l" t="t" r="r" b="b"/>
              <a:pathLst>
                <a:path w="167640" h="672464">
                  <a:moveTo>
                    <a:pt x="0" y="83820"/>
                  </a:moveTo>
                  <a:lnTo>
                    <a:pt x="41910" y="83820"/>
                  </a:lnTo>
                  <a:lnTo>
                    <a:pt x="41910" y="672084"/>
                  </a:lnTo>
                  <a:lnTo>
                    <a:pt x="125730" y="672084"/>
                  </a:lnTo>
                  <a:lnTo>
                    <a:pt x="125730" y="83820"/>
                  </a:lnTo>
                  <a:lnTo>
                    <a:pt x="167640" y="83820"/>
                  </a:lnTo>
                  <a:lnTo>
                    <a:pt x="83820" y="0"/>
                  </a:lnTo>
                  <a:lnTo>
                    <a:pt x="0" y="83820"/>
                  </a:lnTo>
                  <a:close/>
                </a:path>
              </a:pathLst>
            </a:custGeom>
            <a:ln w="19050">
              <a:solidFill>
                <a:srgbClr val="D4682C"/>
              </a:solidFill>
            </a:ln>
          </p:spPr>
          <p:txBody>
            <a:bodyPr wrap="square" lIns="0" tIns="0" rIns="0" bIns="0" rtlCol="0"/>
            <a:lstStyle/>
            <a:p>
              <a:endParaRPr/>
            </a:p>
          </p:txBody>
        </p:sp>
        <p:sp>
          <p:nvSpPr>
            <p:cNvPr id="49" name="object 49"/>
            <p:cNvSpPr/>
            <p:nvPr/>
          </p:nvSpPr>
          <p:spPr>
            <a:xfrm>
              <a:off x="387858" y="4548377"/>
              <a:ext cx="3199130" cy="447040"/>
            </a:xfrm>
            <a:custGeom>
              <a:avLst/>
              <a:gdLst/>
              <a:ahLst/>
              <a:cxnLst/>
              <a:rect l="l" t="t" r="r" b="b"/>
              <a:pathLst>
                <a:path w="3199129" h="447039">
                  <a:moveTo>
                    <a:pt x="2975610" y="0"/>
                  </a:moveTo>
                  <a:lnTo>
                    <a:pt x="0" y="0"/>
                  </a:lnTo>
                  <a:lnTo>
                    <a:pt x="0" y="446531"/>
                  </a:lnTo>
                  <a:lnTo>
                    <a:pt x="2975610" y="446531"/>
                  </a:lnTo>
                  <a:lnTo>
                    <a:pt x="3198876" y="223265"/>
                  </a:lnTo>
                  <a:lnTo>
                    <a:pt x="2975610" y="0"/>
                  </a:lnTo>
                  <a:close/>
                </a:path>
              </a:pathLst>
            </a:custGeom>
            <a:solidFill>
              <a:srgbClr val="00997E"/>
            </a:solidFill>
          </p:spPr>
          <p:txBody>
            <a:bodyPr wrap="square" lIns="0" tIns="0" rIns="0" bIns="0" rtlCol="0"/>
            <a:lstStyle/>
            <a:p>
              <a:endParaRPr/>
            </a:p>
          </p:txBody>
        </p:sp>
        <p:pic>
          <p:nvPicPr>
            <p:cNvPr id="50" name="object 50"/>
            <p:cNvPicPr/>
            <p:nvPr/>
          </p:nvPicPr>
          <p:blipFill>
            <a:blip r:embed="rId5" cstate="print"/>
            <a:stretch>
              <a:fillRect/>
            </a:stretch>
          </p:blipFill>
          <p:spPr>
            <a:xfrm>
              <a:off x="1207008" y="5177027"/>
              <a:ext cx="1464563" cy="789432"/>
            </a:xfrm>
            <a:prstGeom prst="rect">
              <a:avLst/>
            </a:prstGeom>
          </p:spPr>
        </p:pic>
        <p:pic>
          <p:nvPicPr>
            <p:cNvPr id="51" name="object 51"/>
            <p:cNvPicPr/>
            <p:nvPr/>
          </p:nvPicPr>
          <p:blipFill>
            <a:blip r:embed="rId6" cstate="print"/>
            <a:stretch>
              <a:fillRect/>
            </a:stretch>
          </p:blipFill>
          <p:spPr>
            <a:xfrm>
              <a:off x="6201156" y="5177027"/>
              <a:ext cx="1906523" cy="842771"/>
            </a:xfrm>
            <a:prstGeom prst="rect">
              <a:avLst/>
            </a:prstGeom>
          </p:spPr>
        </p:pic>
        <p:sp>
          <p:nvSpPr>
            <p:cNvPr id="52" name="object 52"/>
            <p:cNvSpPr/>
            <p:nvPr/>
          </p:nvSpPr>
          <p:spPr>
            <a:xfrm>
              <a:off x="3071622" y="4548376"/>
              <a:ext cx="518159" cy="447040"/>
            </a:xfrm>
            <a:custGeom>
              <a:avLst/>
              <a:gdLst/>
              <a:ahLst/>
              <a:cxnLst/>
              <a:rect l="l" t="t" r="r" b="b"/>
              <a:pathLst>
                <a:path w="518160" h="447039">
                  <a:moveTo>
                    <a:pt x="259079" y="0"/>
                  </a:moveTo>
                  <a:lnTo>
                    <a:pt x="197916" y="170560"/>
                  </a:lnTo>
                  <a:lnTo>
                    <a:pt x="0" y="170560"/>
                  </a:lnTo>
                  <a:lnTo>
                    <a:pt x="160121" y="275970"/>
                  </a:lnTo>
                  <a:lnTo>
                    <a:pt x="98958" y="446531"/>
                  </a:lnTo>
                  <a:lnTo>
                    <a:pt x="259079" y="341121"/>
                  </a:lnTo>
                  <a:lnTo>
                    <a:pt x="419201" y="446531"/>
                  </a:lnTo>
                  <a:lnTo>
                    <a:pt x="358038" y="275970"/>
                  </a:lnTo>
                  <a:lnTo>
                    <a:pt x="518159" y="170560"/>
                  </a:lnTo>
                  <a:lnTo>
                    <a:pt x="320243" y="170560"/>
                  </a:lnTo>
                  <a:lnTo>
                    <a:pt x="259079" y="0"/>
                  </a:lnTo>
                  <a:close/>
                </a:path>
              </a:pathLst>
            </a:custGeom>
            <a:solidFill>
              <a:srgbClr val="FFFF00"/>
            </a:solidFill>
          </p:spPr>
          <p:txBody>
            <a:bodyPr wrap="square" lIns="0" tIns="0" rIns="0" bIns="0" rtlCol="0"/>
            <a:lstStyle/>
            <a:p>
              <a:endParaRPr/>
            </a:p>
          </p:txBody>
        </p:sp>
        <p:sp>
          <p:nvSpPr>
            <p:cNvPr id="53" name="object 53"/>
            <p:cNvSpPr/>
            <p:nvPr/>
          </p:nvSpPr>
          <p:spPr>
            <a:xfrm>
              <a:off x="3071622" y="4548376"/>
              <a:ext cx="518159" cy="447040"/>
            </a:xfrm>
            <a:custGeom>
              <a:avLst/>
              <a:gdLst/>
              <a:ahLst/>
              <a:cxnLst/>
              <a:rect l="l" t="t" r="r" b="b"/>
              <a:pathLst>
                <a:path w="518160" h="447039">
                  <a:moveTo>
                    <a:pt x="0" y="170560"/>
                  </a:moveTo>
                  <a:lnTo>
                    <a:pt x="197916" y="170560"/>
                  </a:lnTo>
                  <a:lnTo>
                    <a:pt x="259079" y="0"/>
                  </a:lnTo>
                  <a:lnTo>
                    <a:pt x="320243" y="170560"/>
                  </a:lnTo>
                  <a:lnTo>
                    <a:pt x="518159" y="170560"/>
                  </a:lnTo>
                  <a:lnTo>
                    <a:pt x="358038" y="275970"/>
                  </a:lnTo>
                  <a:lnTo>
                    <a:pt x="419201" y="446531"/>
                  </a:lnTo>
                  <a:lnTo>
                    <a:pt x="259079" y="341121"/>
                  </a:lnTo>
                  <a:lnTo>
                    <a:pt x="98958" y="446531"/>
                  </a:lnTo>
                  <a:lnTo>
                    <a:pt x="160121" y="275970"/>
                  </a:lnTo>
                  <a:lnTo>
                    <a:pt x="0" y="170560"/>
                  </a:lnTo>
                  <a:close/>
                </a:path>
              </a:pathLst>
            </a:custGeom>
            <a:ln w="19050">
              <a:solidFill>
                <a:srgbClr val="006E5C"/>
              </a:solidFill>
            </a:ln>
          </p:spPr>
          <p:txBody>
            <a:bodyPr wrap="square" lIns="0" tIns="0" rIns="0" bIns="0" rtlCol="0"/>
            <a:lstStyle/>
            <a:p>
              <a:endParaRPr/>
            </a:p>
          </p:txBody>
        </p:sp>
        <p:sp>
          <p:nvSpPr>
            <p:cNvPr id="54" name="object 54"/>
            <p:cNvSpPr/>
            <p:nvPr/>
          </p:nvSpPr>
          <p:spPr>
            <a:xfrm>
              <a:off x="6488429" y="2999990"/>
              <a:ext cx="518159" cy="448309"/>
            </a:xfrm>
            <a:custGeom>
              <a:avLst/>
              <a:gdLst/>
              <a:ahLst/>
              <a:cxnLst/>
              <a:rect l="l" t="t" r="r" b="b"/>
              <a:pathLst>
                <a:path w="518159" h="448310">
                  <a:moveTo>
                    <a:pt x="259079" y="0"/>
                  </a:moveTo>
                  <a:lnTo>
                    <a:pt x="197916" y="171145"/>
                  </a:lnTo>
                  <a:lnTo>
                    <a:pt x="0" y="171145"/>
                  </a:lnTo>
                  <a:lnTo>
                    <a:pt x="160121" y="276910"/>
                  </a:lnTo>
                  <a:lnTo>
                    <a:pt x="98958" y="448056"/>
                  </a:lnTo>
                  <a:lnTo>
                    <a:pt x="259079" y="342290"/>
                  </a:lnTo>
                  <a:lnTo>
                    <a:pt x="419201" y="448056"/>
                  </a:lnTo>
                  <a:lnTo>
                    <a:pt x="358038" y="276910"/>
                  </a:lnTo>
                  <a:lnTo>
                    <a:pt x="518159" y="171145"/>
                  </a:lnTo>
                  <a:lnTo>
                    <a:pt x="320243" y="171145"/>
                  </a:lnTo>
                  <a:lnTo>
                    <a:pt x="259079" y="0"/>
                  </a:lnTo>
                  <a:close/>
                </a:path>
              </a:pathLst>
            </a:custGeom>
            <a:solidFill>
              <a:srgbClr val="FFFF00"/>
            </a:solidFill>
          </p:spPr>
          <p:txBody>
            <a:bodyPr wrap="square" lIns="0" tIns="0" rIns="0" bIns="0" rtlCol="0"/>
            <a:lstStyle/>
            <a:p>
              <a:endParaRPr/>
            </a:p>
          </p:txBody>
        </p:sp>
        <p:sp>
          <p:nvSpPr>
            <p:cNvPr id="55" name="object 55"/>
            <p:cNvSpPr/>
            <p:nvPr/>
          </p:nvSpPr>
          <p:spPr>
            <a:xfrm>
              <a:off x="6488429" y="2999990"/>
              <a:ext cx="518159" cy="448309"/>
            </a:xfrm>
            <a:custGeom>
              <a:avLst/>
              <a:gdLst/>
              <a:ahLst/>
              <a:cxnLst/>
              <a:rect l="l" t="t" r="r" b="b"/>
              <a:pathLst>
                <a:path w="518159" h="448310">
                  <a:moveTo>
                    <a:pt x="0" y="171145"/>
                  </a:moveTo>
                  <a:lnTo>
                    <a:pt x="197916" y="171145"/>
                  </a:lnTo>
                  <a:lnTo>
                    <a:pt x="259079" y="0"/>
                  </a:lnTo>
                  <a:lnTo>
                    <a:pt x="320243" y="171145"/>
                  </a:lnTo>
                  <a:lnTo>
                    <a:pt x="518159" y="171145"/>
                  </a:lnTo>
                  <a:lnTo>
                    <a:pt x="358038" y="276910"/>
                  </a:lnTo>
                  <a:lnTo>
                    <a:pt x="419201" y="448056"/>
                  </a:lnTo>
                  <a:lnTo>
                    <a:pt x="259079" y="342290"/>
                  </a:lnTo>
                  <a:lnTo>
                    <a:pt x="98958" y="448056"/>
                  </a:lnTo>
                  <a:lnTo>
                    <a:pt x="160121" y="276910"/>
                  </a:lnTo>
                  <a:lnTo>
                    <a:pt x="0" y="171145"/>
                  </a:lnTo>
                  <a:close/>
                </a:path>
              </a:pathLst>
            </a:custGeom>
            <a:ln w="19050">
              <a:solidFill>
                <a:srgbClr val="006E5C"/>
              </a:solidFill>
            </a:ln>
          </p:spPr>
          <p:txBody>
            <a:bodyPr wrap="square" lIns="0" tIns="0" rIns="0" bIns="0" rtlCol="0"/>
            <a:lstStyle/>
            <a:p>
              <a:endParaRPr/>
            </a:p>
          </p:txBody>
        </p:sp>
      </p:grpSp>
      <p:sp>
        <p:nvSpPr>
          <p:cNvPr id="56" name="object 56"/>
          <p:cNvSpPr txBox="1"/>
          <p:nvPr/>
        </p:nvSpPr>
        <p:spPr>
          <a:xfrm>
            <a:off x="4218344" y="5827421"/>
            <a:ext cx="578485" cy="299720"/>
          </a:xfrm>
          <a:prstGeom prst="rect">
            <a:avLst/>
          </a:prstGeom>
        </p:spPr>
        <p:txBody>
          <a:bodyPr vert="horz" wrap="square" lIns="0" tIns="12700" rIns="0" bIns="0" rtlCol="0">
            <a:spAutoFit/>
          </a:bodyPr>
          <a:lstStyle/>
          <a:p>
            <a:pPr marL="12700">
              <a:lnSpc>
                <a:spcPct val="100000"/>
              </a:lnSpc>
              <a:spcBef>
                <a:spcPts val="100"/>
              </a:spcBef>
            </a:pPr>
            <a:r>
              <a:rPr sz="1800" b="1" spc="-25" dirty="0">
                <a:solidFill>
                  <a:srgbClr val="E36F22"/>
                </a:solidFill>
                <a:latin typeface="Arial"/>
                <a:cs typeface="Arial"/>
              </a:rPr>
              <a:t>NOW</a:t>
            </a:r>
            <a:endParaRPr sz="1800">
              <a:latin typeface="Arial"/>
              <a:cs typeface="Arial"/>
            </a:endParaRPr>
          </a:p>
        </p:txBody>
      </p:sp>
      <p:sp>
        <p:nvSpPr>
          <p:cNvPr id="57" name="object 57"/>
          <p:cNvSpPr txBox="1"/>
          <p:nvPr/>
        </p:nvSpPr>
        <p:spPr>
          <a:xfrm>
            <a:off x="2863919" y="5068563"/>
            <a:ext cx="838835" cy="574040"/>
          </a:xfrm>
          <a:prstGeom prst="rect">
            <a:avLst/>
          </a:prstGeom>
        </p:spPr>
        <p:txBody>
          <a:bodyPr vert="horz" wrap="square" lIns="0" tIns="12700" rIns="0" bIns="0" rtlCol="0">
            <a:spAutoFit/>
          </a:bodyPr>
          <a:lstStyle/>
          <a:p>
            <a:pPr marL="12700" marR="5080">
              <a:lnSpc>
                <a:spcPct val="100000"/>
              </a:lnSpc>
              <a:spcBef>
                <a:spcPts val="100"/>
              </a:spcBef>
            </a:pPr>
            <a:r>
              <a:rPr sz="1200" i="1" spc="-10" dirty="0">
                <a:solidFill>
                  <a:srgbClr val="132C3A"/>
                </a:solidFill>
                <a:latin typeface="Arial"/>
                <a:cs typeface="Arial"/>
              </a:rPr>
              <a:t>Proposal</a:t>
            </a:r>
            <a:r>
              <a:rPr sz="1200" i="1" spc="-40" dirty="0">
                <a:solidFill>
                  <a:srgbClr val="132C3A"/>
                </a:solidFill>
                <a:latin typeface="Arial"/>
                <a:cs typeface="Arial"/>
              </a:rPr>
              <a:t> </a:t>
            </a:r>
            <a:r>
              <a:rPr sz="1200" i="1" spc="-25" dirty="0">
                <a:solidFill>
                  <a:srgbClr val="132C3A"/>
                </a:solidFill>
                <a:latin typeface="Arial"/>
                <a:cs typeface="Arial"/>
              </a:rPr>
              <a:t>for </a:t>
            </a:r>
            <a:r>
              <a:rPr sz="1200" i="1" dirty="0">
                <a:solidFill>
                  <a:srgbClr val="132C3A"/>
                </a:solidFill>
                <a:latin typeface="Arial"/>
                <a:cs typeface="Arial"/>
              </a:rPr>
              <a:t>the</a:t>
            </a:r>
            <a:r>
              <a:rPr sz="1200" i="1" spc="-15" dirty="0">
                <a:solidFill>
                  <a:srgbClr val="132C3A"/>
                </a:solidFill>
                <a:latin typeface="Arial"/>
                <a:cs typeface="Arial"/>
              </a:rPr>
              <a:t> </a:t>
            </a:r>
            <a:r>
              <a:rPr sz="1200" i="1" spc="-25" dirty="0">
                <a:solidFill>
                  <a:srgbClr val="132C3A"/>
                </a:solidFill>
                <a:latin typeface="Arial"/>
                <a:cs typeface="Arial"/>
              </a:rPr>
              <a:t>DPP </a:t>
            </a:r>
            <a:r>
              <a:rPr sz="1200" i="1" spc="-10" dirty="0">
                <a:solidFill>
                  <a:srgbClr val="132C3A"/>
                </a:solidFill>
                <a:latin typeface="Arial"/>
                <a:cs typeface="Arial"/>
              </a:rPr>
              <a:t>system</a:t>
            </a:r>
            <a:endParaRPr sz="1200">
              <a:latin typeface="Arial"/>
              <a:cs typeface="Arial"/>
            </a:endParaRPr>
          </a:p>
        </p:txBody>
      </p:sp>
      <p:sp>
        <p:nvSpPr>
          <p:cNvPr id="58" name="object 58"/>
          <p:cNvSpPr txBox="1"/>
          <p:nvPr/>
        </p:nvSpPr>
        <p:spPr>
          <a:xfrm>
            <a:off x="5897402" y="3048149"/>
            <a:ext cx="1221740" cy="1230630"/>
          </a:xfrm>
          <a:prstGeom prst="rect">
            <a:avLst/>
          </a:prstGeom>
        </p:spPr>
        <p:txBody>
          <a:bodyPr vert="horz" wrap="square" lIns="0" tIns="13335" rIns="0" bIns="0" rtlCol="0">
            <a:spAutoFit/>
          </a:bodyPr>
          <a:lstStyle/>
          <a:p>
            <a:pPr marL="12700">
              <a:lnSpc>
                <a:spcPct val="100000"/>
              </a:lnSpc>
              <a:spcBef>
                <a:spcPts val="105"/>
              </a:spcBef>
            </a:pPr>
            <a:r>
              <a:rPr sz="2000" spc="-20" dirty="0">
                <a:solidFill>
                  <a:srgbClr val="FFFFFF"/>
                </a:solidFill>
                <a:latin typeface="Arial"/>
                <a:cs typeface="Arial"/>
              </a:rPr>
              <a:t>2025</a:t>
            </a:r>
            <a:endParaRPr sz="2000">
              <a:latin typeface="Arial"/>
              <a:cs typeface="Arial"/>
            </a:endParaRPr>
          </a:p>
          <a:p>
            <a:pPr marL="395605" marR="5080">
              <a:lnSpc>
                <a:spcPct val="100000"/>
              </a:lnSpc>
              <a:spcBef>
                <a:spcPts val="1320"/>
              </a:spcBef>
            </a:pPr>
            <a:r>
              <a:rPr sz="1200" i="1" spc="-10" dirty="0">
                <a:solidFill>
                  <a:srgbClr val="132C3A"/>
                </a:solidFill>
                <a:latin typeface="Arial"/>
                <a:cs typeface="Arial"/>
              </a:rPr>
              <a:t>Proposal</a:t>
            </a:r>
            <a:r>
              <a:rPr sz="1200" i="1" spc="-40" dirty="0">
                <a:solidFill>
                  <a:srgbClr val="132C3A"/>
                </a:solidFill>
                <a:latin typeface="Arial"/>
                <a:cs typeface="Arial"/>
              </a:rPr>
              <a:t> </a:t>
            </a:r>
            <a:r>
              <a:rPr sz="1200" i="1" spc="-25" dirty="0">
                <a:solidFill>
                  <a:srgbClr val="132C3A"/>
                </a:solidFill>
                <a:latin typeface="Arial"/>
                <a:cs typeface="Arial"/>
              </a:rPr>
              <a:t>for </a:t>
            </a:r>
            <a:r>
              <a:rPr sz="1200" i="1" dirty="0">
                <a:solidFill>
                  <a:srgbClr val="132C3A"/>
                </a:solidFill>
                <a:latin typeface="Arial"/>
                <a:cs typeface="Arial"/>
              </a:rPr>
              <a:t>the</a:t>
            </a:r>
            <a:r>
              <a:rPr sz="1200" i="1" spc="-15" dirty="0">
                <a:solidFill>
                  <a:srgbClr val="132C3A"/>
                </a:solidFill>
                <a:latin typeface="Arial"/>
                <a:cs typeface="Arial"/>
              </a:rPr>
              <a:t> </a:t>
            </a:r>
            <a:r>
              <a:rPr sz="1200" i="1" spc="-25" dirty="0">
                <a:solidFill>
                  <a:srgbClr val="132C3A"/>
                </a:solidFill>
                <a:latin typeface="Arial"/>
                <a:cs typeface="Arial"/>
              </a:rPr>
              <a:t>DPP </a:t>
            </a:r>
            <a:r>
              <a:rPr sz="1200" i="1" spc="-10" dirty="0">
                <a:solidFill>
                  <a:srgbClr val="132C3A"/>
                </a:solidFill>
                <a:latin typeface="Arial"/>
                <a:cs typeface="Arial"/>
              </a:rPr>
              <a:t>system standards</a:t>
            </a:r>
            <a:endParaRPr sz="1200">
              <a:latin typeface="Arial"/>
              <a:cs typeface="Arial"/>
            </a:endParaRPr>
          </a:p>
        </p:txBody>
      </p:sp>
      <p:grpSp>
        <p:nvGrpSpPr>
          <p:cNvPr id="59" name="object 59"/>
          <p:cNvGrpSpPr/>
          <p:nvPr/>
        </p:nvGrpSpPr>
        <p:grpSpPr>
          <a:xfrm>
            <a:off x="3178495" y="2461383"/>
            <a:ext cx="3463290" cy="107950"/>
            <a:chOff x="3178495" y="2461383"/>
            <a:chExt cx="3463290" cy="107950"/>
          </a:xfrm>
        </p:grpSpPr>
        <p:sp>
          <p:nvSpPr>
            <p:cNvPr id="60" name="object 60"/>
            <p:cNvSpPr/>
            <p:nvPr/>
          </p:nvSpPr>
          <p:spPr>
            <a:xfrm>
              <a:off x="3188017" y="2515361"/>
              <a:ext cx="3444240" cy="0"/>
            </a:xfrm>
            <a:custGeom>
              <a:avLst/>
              <a:gdLst/>
              <a:ahLst/>
              <a:cxnLst/>
              <a:rect l="l" t="t" r="r" b="b"/>
              <a:pathLst>
                <a:path w="3444240">
                  <a:moveTo>
                    <a:pt x="0" y="0"/>
                  </a:moveTo>
                  <a:lnTo>
                    <a:pt x="3443973" y="0"/>
                  </a:lnTo>
                </a:path>
              </a:pathLst>
            </a:custGeom>
            <a:ln w="19050">
              <a:solidFill>
                <a:srgbClr val="00997E"/>
              </a:solidFill>
            </a:ln>
          </p:spPr>
          <p:txBody>
            <a:bodyPr wrap="square" lIns="0" tIns="0" rIns="0" bIns="0" rtlCol="0"/>
            <a:lstStyle/>
            <a:p>
              <a:endParaRPr/>
            </a:p>
          </p:txBody>
        </p:sp>
        <p:sp>
          <p:nvSpPr>
            <p:cNvPr id="61" name="object 61"/>
            <p:cNvSpPr/>
            <p:nvPr/>
          </p:nvSpPr>
          <p:spPr>
            <a:xfrm>
              <a:off x="6555798" y="2470908"/>
              <a:ext cx="76200" cy="88900"/>
            </a:xfrm>
            <a:custGeom>
              <a:avLst/>
              <a:gdLst/>
              <a:ahLst/>
              <a:cxnLst/>
              <a:rect l="l" t="t" r="r" b="b"/>
              <a:pathLst>
                <a:path w="76200" h="88900">
                  <a:moveTo>
                    <a:pt x="0" y="0"/>
                  </a:moveTo>
                  <a:lnTo>
                    <a:pt x="76200" y="44450"/>
                  </a:lnTo>
                  <a:lnTo>
                    <a:pt x="0" y="88900"/>
                  </a:lnTo>
                </a:path>
              </a:pathLst>
            </a:custGeom>
            <a:ln w="19050">
              <a:solidFill>
                <a:srgbClr val="00997E"/>
              </a:solidFill>
            </a:ln>
          </p:spPr>
          <p:txBody>
            <a:bodyPr wrap="square" lIns="0" tIns="0" rIns="0" bIns="0" rtlCol="0"/>
            <a:lstStyle/>
            <a:p>
              <a:endParaRPr/>
            </a:p>
          </p:txBody>
        </p:sp>
        <p:sp>
          <p:nvSpPr>
            <p:cNvPr id="62" name="object 62"/>
            <p:cNvSpPr/>
            <p:nvPr/>
          </p:nvSpPr>
          <p:spPr>
            <a:xfrm>
              <a:off x="3188020" y="2470908"/>
              <a:ext cx="76200" cy="88900"/>
            </a:xfrm>
            <a:custGeom>
              <a:avLst/>
              <a:gdLst/>
              <a:ahLst/>
              <a:cxnLst/>
              <a:rect l="l" t="t" r="r" b="b"/>
              <a:pathLst>
                <a:path w="76200" h="88900">
                  <a:moveTo>
                    <a:pt x="76200" y="88900"/>
                  </a:moveTo>
                  <a:lnTo>
                    <a:pt x="0" y="44450"/>
                  </a:lnTo>
                  <a:lnTo>
                    <a:pt x="76200" y="0"/>
                  </a:lnTo>
                </a:path>
              </a:pathLst>
            </a:custGeom>
            <a:ln w="19050">
              <a:solidFill>
                <a:srgbClr val="00997E"/>
              </a:solidFill>
            </a:ln>
          </p:spPr>
          <p:txBody>
            <a:bodyPr wrap="square" lIns="0" tIns="0" rIns="0" bIns="0" rtlCol="0"/>
            <a:lstStyle/>
            <a:p>
              <a:endParaRPr/>
            </a:p>
          </p:txBody>
        </p:sp>
      </p:grpSp>
      <p:sp>
        <p:nvSpPr>
          <p:cNvPr id="63" name="object 63"/>
          <p:cNvSpPr txBox="1">
            <a:spLocks noGrp="1"/>
          </p:cNvSpPr>
          <p:nvPr>
            <p:ph type="sldNum" sz="quarter" idx="7"/>
          </p:nvPr>
        </p:nvSpPr>
        <p:spPr>
          <a:xfrm>
            <a:off x="11435063" y="6482788"/>
            <a:ext cx="229234" cy="178434"/>
          </a:xfrm>
          <a:prstGeom prst="rect">
            <a:avLst/>
          </a:prstGeom>
        </p:spPr>
        <p:txBody>
          <a:bodyPr vert="horz" wrap="square" lIns="0" tIns="0" rIns="0" bIns="0" rtlCol="0">
            <a:spAutoFit/>
          </a:bodyPr>
          <a:lstStyle>
            <a:defPPr>
              <a:defRPr kern="0"/>
            </a:defPPr>
            <a:lvl1pPr>
              <a:defRPr sz="1000" b="0" i="0">
                <a:solidFill>
                  <a:srgbClr val="00997E"/>
                </a:solidFill>
                <a:latin typeface="Arial"/>
                <a:cs typeface="Arial"/>
              </a:defRPr>
            </a:lvl1pPr>
          </a:lstStyle>
          <a:p>
            <a:pPr marL="38100">
              <a:lnSpc>
                <a:spcPct val="100000"/>
              </a:lnSpc>
              <a:spcBef>
                <a:spcPts val="75"/>
              </a:spcBef>
            </a:pPr>
            <a:fld id="{81D60167-4931-47E6-BA6A-407CBD079E47}" type="slidenum">
              <a:rPr lang="en-US" altLang="ja-JP" spc="-25" smtClean="0"/>
              <a:pPr marL="38100">
                <a:lnSpc>
                  <a:spcPct val="100000"/>
                </a:lnSpc>
                <a:spcBef>
                  <a:spcPts val="75"/>
                </a:spcBef>
              </a:pPr>
              <a:t>7</a:t>
            </a:fld>
            <a:endParaRPr spc="-25"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ACE6C40-E74F-14C0-1109-1A6002D5E37D}"/>
              </a:ext>
            </a:extLst>
          </p:cNvPr>
          <p:cNvSpPr txBox="1"/>
          <p:nvPr/>
        </p:nvSpPr>
        <p:spPr>
          <a:xfrm>
            <a:off x="3948303" y="1698998"/>
            <a:ext cx="4295394" cy="646331"/>
          </a:xfrm>
          <a:prstGeom prst="rect">
            <a:avLst/>
          </a:prstGeom>
          <a:noFill/>
        </p:spPr>
        <p:txBody>
          <a:bodyPr wrap="square">
            <a:spAutoFit/>
          </a:bodyPr>
          <a:lstStyle/>
          <a:p>
            <a:pPr algn="ctr"/>
            <a:r>
              <a:rPr lang="ja-JP" altLang="en-US" sz="3600" b="1" dirty="0"/>
              <a:t>日本</a:t>
            </a:r>
            <a:r>
              <a:rPr kumimoji="1" lang="ja-JP" altLang="en-US" sz="3600" b="1" dirty="0"/>
              <a:t>における取組</a:t>
            </a:r>
            <a:endParaRPr kumimoji="1" lang="en-US" altLang="ja-JP" sz="3600" b="1" dirty="0"/>
          </a:p>
        </p:txBody>
      </p:sp>
      <p:sp>
        <p:nvSpPr>
          <p:cNvPr id="2" name="スライド番号プレースホルダー 1">
            <a:extLst>
              <a:ext uri="{FF2B5EF4-FFF2-40B4-BE49-F238E27FC236}">
                <a16:creationId xmlns:a16="http://schemas.microsoft.com/office/drawing/2014/main" id="{E20BB7A1-9234-28E6-1B0B-55C5B1E1EB5E}"/>
              </a:ext>
            </a:extLst>
          </p:cNvPr>
          <p:cNvSpPr>
            <a:spLocks noGrp="1"/>
          </p:cNvSpPr>
          <p:nvPr>
            <p:ph type="sldNum" sz="quarter" idx="12"/>
          </p:nvPr>
        </p:nvSpPr>
        <p:spPr/>
        <p:txBody>
          <a:bodyPr/>
          <a:lstStyle/>
          <a:p>
            <a:fld id="{53FA6221-91B0-48F3-A5E4-A2EB5BAF378D}" type="slidenum">
              <a:rPr kumimoji="1" lang="ja-JP" altLang="en-US" smtClean="0"/>
              <a:t>8</a:t>
            </a:fld>
            <a:endParaRPr kumimoji="1" lang="ja-JP" altLang="en-US"/>
          </a:p>
        </p:txBody>
      </p:sp>
    </p:spTree>
    <p:extLst>
      <p:ext uri="{BB962C8B-B14F-4D97-AF65-F5344CB8AC3E}">
        <p14:creationId xmlns:p14="http://schemas.microsoft.com/office/powerpoint/2010/main" val="2274990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3377" y="212547"/>
            <a:ext cx="5112385" cy="431800"/>
          </a:xfrm>
          <a:prstGeom prst="rect">
            <a:avLst/>
          </a:prstGeom>
        </p:spPr>
        <p:txBody>
          <a:bodyPr vert="horz" wrap="square" lIns="0" tIns="14604" rIns="0" bIns="0" rtlCol="0">
            <a:spAutoFit/>
          </a:bodyPr>
          <a:lstStyle/>
          <a:p>
            <a:pPr marL="12700">
              <a:lnSpc>
                <a:spcPct val="100000"/>
              </a:lnSpc>
              <a:spcBef>
                <a:spcPts val="114"/>
              </a:spcBef>
            </a:pPr>
            <a:r>
              <a:rPr sz="2650" b="1" spc="-10" dirty="0"/>
              <a:t>データ連携・利活用に向けた取組</a:t>
            </a:r>
            <a:endParaRPr sz="2650" b="1" dirty="0"/>
          </a:p>
        </p:txBody>
      </p:sp>
      <p:grpSp>
        <p:nvGrpSpPr>
          <p:cNvPr id="3" name="object 3"/>
          <p:cNvGrpSpPr/>
          <p:nvPr/>
        </p:nvGrpSpPr>
        <p:grpSpPr>
          <a:xfrm>
            <a:off x="1553686" y="5721538"/>
            <a:ext cx="434975" cy="532765"/>
            <a:chOff x="1553686" y="5721538"/>
            <a:chExt cx="434975" cy="532765"/>
          </a:xfrm>
        </p:grpSpPr>
        <p:sp>
          <p:nvSpPr>
            <p:cNvPr id="4" name="object 4"/>
            <p:cNvSpPr/>
            <p:nvPr/>
          </p:nvSpPr>
          <p:spPr>
            <a:xfrm>
              <a:off x="1553686" y="5721538"/>
              <a:ext cx="434975" cy="532765"/>
            </a:xfrm>
            <a:custGeom>
              <a:avLst/>
              <a:gdLst/>
              <a:ahLst/>
              <a:cxnLst/>
              <a:rect l="l" t="t" r="r" b="b"/>
              <a:pathLst>
                <a:path w="434975" h="532764">
                  <a:moveTo>
                    <a:pt x="399567" y="0"/>
                  </a:moveTo>
                  <a:lnTo>
                    <a:pt x="0" y="0"/>
                  </a:lnTo>
                  <a:lnTo>
                    <a:pt x="0" y="532647"/>
                  </a:lnTo>
                  <a:lnTo>
                    <a:pt x="399568" y="532647"/>
                  </a:lnTo>
                  <a:lnTo>
                    <a:pt x="413238" y="529906"/>
                  </a:lnTo>
                  <a:lnTo>
                    <a:pt x="424413" y="522398"/>
                  </a:lnTo>
                  <a:lnTo>
                    <a:pt x="426958" y="518640"/>
                  </a:lnTo>
                  <a:lnTo>
                    <a:pt x="14024" y="518640"/>
                  </a:lnTo>
                  <a:lnTo>
                    <a:pt x="14024" y="14024"/>
                  </a:lnTo>
                  <a:lnTo>
                    <a:pt x="426982" y="14024"/>
                  </a:lnTo>
                  <a:lnTo>
                    <a:pt x="424413" y="10230"/>
                  </a:lnTo>
                  <a:lnTo>
                    <a:pt x="413238" y="2725"/>
                  </a:lnTo>
                  <a:lnTo>
                    <a:pt x="399567" y="0"/>
                  </a:lnTo>
                  <a:close/>
                </a:path>
                <a:path w="434975" h="532764">
                  <a:moveTo>
                    <a:pt x="78969" y="14024"/>
                  </a:moveTo>
                  <a:lnTo>
                    <a:pt x="64944" y="14024"/>
                  </a:lnTo>
                  <a:lnTo>
                    <a:pt x="64944" y="518640"/>
                  </a:lnTo>
                  <a:lnTo>
                    <a:pt x="78969" y="518640"/>
                  </a:lnTo>
                  <a:lnTo>
                    <a:pt x="78969" y="14024"/>
                  </a:lnTo>
                  <a:close/>
                </a:path>
                <a:path w="434975" h="532764">
                  <a:moveTo>
                    <a:pt x="426982" y="14024"/>
                  </a:moveTo>
                  <a:lnTo>
                    <a:pt x="399567" y="14024"/>
                  </a:lnTo>
                  <a:lnTo>
                    <a:pt x="407782" y="15645"/>
                  </a:lnTo>
                  <a:lnTo>
                    <a:pt x="414502" y="20140"/>
                  </a:lnTo>
                  <a:lnTo>
                    <a:pt x="419046" y="26831"/>
                  </a:lnTo>
                  <a:lnTo>
                    <a:pt x="420733" y="35038"/>
                  </a:lnTo>
                  <a:lnTo>
                    <a:pt x="420733" y="497603"/>
                  </a:lnTo>
                  <a:lnTo>
                    <a:pt x="419046" y="505809"/>
                  </a:lnTo>
                  <a:lnTo>
                    <a:pt x="414502" y="512500"/>
                  </a:lnTo>
                  <a:lnTo>
                    <a:pt x="407782" y="517002"/>
                  </a:lnTo>
                  <a:lnTo>
                    <a:pt x="399568" y="518640"/>
                  </a:lnTo>
                  <a:lnTo>
                    <a:pt x="426958" y="518640"/>
                  </a:lnTo>
                  <a:lnTo>
                    <a:pt x="431963" y="511249"/>
                  </a:lnTo>
                  <a:lnTo>
                    <a:pt x="434754" y="497603"/>
                  </a:lnTo>
                  <a:lnTo>
                    <a:pt x="434757" y="35038"/>
                  </a:lnTo>
                  <a:lnTo>
                    <a:pt x="431963" y="21380"/>
                  </a:lnTo>
                  <a:lnTo>
                    <a:pt x="426982" y="14024"/>
                  </a:lnTo>
                  <a:close/>
                </a:path>
              </a:pathLst>
            </a:custGeom>
            <a:solidFill>
              <a:srgbClr val="000000"/>
            </a:solidFill>
          </p:spPr>
          <p:txBody>
            <a:bodyPr wrap="square" lIns="0" tIns="0" rIns="0" bIns="0" rtlCol="0"/>
            <a:lstStyle/>
            <a:p>
              <a:endParaRPr/>
            </a:p>
          </p:txBody>
        </p:sp>
        <p:pic>
          <p:nvPicPr>
            <p:cNvPr id="5" name="object 5"/>
            <p:cNvPicPr/>
            <p:nvPr/>
          </p:nvPicPr>
          <p:blipFill>
            <a:blip r:embed="rId2" cstate="print"/>
            <a:stretch>
              <a:fillRect/>
            </a:stretch>
          </p:blipFill>
          <p:spPr>
            <a:xfrm>
              <a:off x="1688765" y="5872207"/>
              <a:ext cx="215532" cy="227787"/>
            </a:xfrm>
            <a:prstGeom prst="rect">
              <a:avLst/>
            </a:prstGeom>
          </p:spPr>
        </p:pic>
      </p:grpSp>
      <p:sp>
        <p:nvSpPr>
          <p:cNvPr id="6" name="object 6"/>
          <p:cNvSpPr txBox="1"/>
          <p:nvPr/>
        </p:nvSpPr>
        <p:spPr>
          <a:xfrm>
            <a:off x="1229055" y="6302146"/>
            <a:ext cx="1082675" cy="391160"/>
          </a:xfrm>
          <a:prstGeom prst="rect">
            <a:avLst/>
          </a:prstGeom>
        </p:spPr>
        <p:txBody>
          <a:bodyPr vert="horz" wrap="square" lIns="0" tIns="12700" rIns="0" bIns="0" rtlCol="0">
            <a:spAutoFit/>
          </a:bodyPr>
          <a:lstStyle/>
          <a:p>
            <a:pPr marL="12700">
              <a:lnSpc>
                <a:spcPct val="100000"/>
              </a:lnSpc>
              <a:spcBef>
                <a:spcPts val="100"/>
              </a:spcBef>
            </a:pPr>
            <a:r>
              <a:rPr sz="2400" b="1" spc="-10" dirty="0">
                <a:latin typeface="Meiryo UI"/>
                <a:cs typeface="Meiryo UI"/>
              </a:rPr>
              <a:t>Owner</a:t>
            </a:r>
            <a:endParaRPr sz="2400">
              <a:latin typeface="Meiryo UI"/>
              <a:cs typeface="Meiryo UI"/>
            </a:endParaRPr>
          </a:p>
        </p:txBody>
      </p:sp>
      <p:sp>
        <p:nvSpPr>
          <p:cNvPr id="7" name="object 7"/>
          <p:cNvSpPr/>
          <p:nvPr/>
        </p:nvSpPr>
        <p:spPr>
          <a:xfrm>
            <a:off x="2125614" y="6078508"/>
            <a:ext cx="417195" cy="323215"/>
          </a:xfrm>
          <a:custGeom>
            <a:avLst/>
            <a:gdLst/>
            <a:ahLst/>
            <a:cxnLst/>
            <a:rect l="l" t="t" r="r" b="b"/>
            <a:pathLst>
              <a:path w="417194" h="323214">
                <a:moveTo>
                  <a:pt x="416652" y="0"/>
                </a:moveTo>
                <a:lnTo>
                  <a:pt x="0" y="0"/>
                </a:lnTo>
                <a:lnTo>
                  <a:pt x="0" y="322915"/>
                </a:lnTo>
                <a:lnTo>
                  <a:pt x="416652" y="322915"/>
                </a:lnTo>
                <a:lnTo>
                  <a:pt x="416652" y="291665"/>
                </a:lnTo>
                <a:lnTo>
                  <a:pt x="31249" y="291665"/>
                </a:lnTo>
                <a:lnTo>
                  <a:pt x="31248" y="83333"/>
                </a:lnTo>
                <a:lnTo>
                  <a:pt x="416652" y="83333"/>
                </a:lnTo>
                <a:lnTo>
                  <a:pt x="416652" y="52083"/>
                </a:lnTo>
                <a:lnTo>
                  <a:pt x="280697" y="52083"/>
                </a:lnTo>
                <a:lnTo>
                  <a:pt x="276031" y="47421"/>
                </a:lnTo>
                <a:lnTo>
                  <a:pt x="276031" y="35915"/>
                </a:lnTo>
                <a:lnTo>
                  <a:pt x="280697" y="31249"/>
                </a:lnTo>
                <a:lnTo>
                  <a:pt x="416652" y="31249"/>
                </a:lnTo>
                <a:lnTo>
                  <a:pt x="416652" y="0"/>
                </a:lnTo>
                <a:close/>
              </a:path>
              <a:path w="417194" h="323214">
                <a:moveTo>
                  <a:pt x="416652" y="83333"/>
                </a:moveTo>
                <a:lnTo>
                  <a:pt x="385403" y="83333"/>
                </a:lnTo>
                <a:lnTo>
                  <a:pt x="385403" y="291665"/>
                </a:lnTo>
                <a:lnTo>
                  <a:pt x="416652" y="291665"/>
                </a:lnTo>
                <a:lnTo>
                  <a:pt x="416652" y="83333"/>
                </a:lnTo>
                <a:close/>
              </a:path>
              <a:path w="417194" h="323214">
                <a:moveTo>
                  <a:pt x="317154" y="31249"/>
                </a:moveTo>
                <a:lnTo>
                  <a:pt x="292203" y="31249"/>
                </a:lnTo>
                <a:lnTo>
                  <a:pt x="296864" y="35915"/>
                </a:lnTo>
                <a:lnTo>
                  <a:pt x="296864" y="47421"/>
                </a:lnTo>
                <a:lnTo>
                  <a:pt x="292203" y="52083"/>
                </a:lnTo>
                <a:lnTo>
                  <a:pt x="317154" y="52083"/>
                </a:lnTo>
                <a:lnTo>
                  <a:pt x="312489" y="47421"/>
                </a:lnTo>
                <a:lnTo>
                  <a:pt x="312489" y="35915"/>
                </a:lnTo>
                <a:lnTo>
                  <a:pt x="317154" y="31249"/>
                </a:lnTo>
                <a:close/>
              </a:path>
              <a:path w="417194" h="323214">
                <a:moveTo>
                  <a:pt x="353611" y="31249"/>
                </a:moveTo>
                <a:lnTo>
                  <a:pt x="328660" y="31249"/>
                </a:lnTo>
                <a:lnTo>
                  <a:pt x="333321" y="35915"/>
                </a:lnTo>
                <a:lnTo>
                  <a:pt x="333321" y="47421"/>
                </a:lnTo>
                <a:lnTo>
                  <a:pt x="328660" y="52083"/>
                </a:lnTo>
                <a:lnTo>
                  <a:pt x="353611" y="52083"/>
                </a:lnTo>
                <a:lnTo>
                  <a:pt x="348946" y="47421"/>
                </a:lnTo>
                <a:lnTo>
                  <a:pt x="348946" y="35915"/>
                </a:lnTo>
                <a:lnTo>
                  <a:pt x="353611" y="31249"/>
                </a:lnTo>
                <a:close/>
              </a:path>
              <a:path w="417194" h="323214">
                <a:moveTo>
                  <a:pt x="416652" y="31249"/>
                </a:moveTo>
                <a:lnTo>
                  <a:pt x="365117" y="31249"/>
                </a:lnTo>
                <a:lnTo>
                  <a:pt x="369778" y="35915"/>
                </a:lnTo>
                <a:lnTo>
                  <a:pt x="369778" y="47421"/>
                </a:lnTo>
                <a:lnTo>
                  <a:pt x="365117" y="52083"/>
                </a:lnTo>
                <a:lnTo>
                  <a:pt x="416652" y="52083"/>
                </a:lnTo>
                <a:lnTo>
                  <a:pt x="416652" y="31249"/>
                </a:lnTo>
                <a:close/>
              </a:path>
            </a:pathLst>
          </a:custGeom>
          <a:solidFill>
            <a:srgbClr val="000000"/>
          </a:solidFill>
        </p:spPr>
        <p:txBody>
          <a:bodyPr wrap="square" lIns="0" tIns="0" rIns="0" bIns="0" rtlCol="0"/>
          <a:lstStyle/>
          <a:p>
            <a:endParaRPr/>
          </a:p>
        </p:txBody>
      </p:sp>
      <p:grpSp>
        <p:nvGrpSpPr>
          <p:cNvPr id="8" name="object 8"/>
          <p:cNvGrpSpPr/>
          <p:nvPr/>
        </p:nvGrpSpPr>
        <p:grpSpPr>
          <a:xfrm>
            <a:off x="2622042" y="5184647"/>
            <a:ext cx="6747509" cy="1580515"/>
            <a:chOff x="2622042" y="5184647"/>
            <a:chExt cx="6747509" cy="1580515"/>
          </a:xfrm>
        </p:grpSpPr>
        <p:sp>
          <p:nvSpPr>
            <p:cNvPr id="9" name="object 9"/>
            <p:cNvSpPr/>
            <p:nvPr/>
          </p:nvSpPr>
          <p:spPr>
            <a:xfrm>
              <a:off x="2622042" y="5904636"/>
              <a:ext cx="6747509" cy="138430"/>
            </a:xfrm>
            <a:custGeom>
              <a:avLst/>
              <a:gdLst/>
              <a:ahLst/>
              <a:cxnLst/>
              <a:rect l="l" t="t" r="r" b="b"/>
              <a:pathLst>
                <a:path w="6747509" h="138429">
                  <a:moveTo>
                    <a:pt x="958151" y="71856"/>
                  </a:moveTo>
                  <a:lnTo>
                    <a:pt x="933627" y="57594"/>
                  </a:lnTo>
                  <a:lnTo>
                    <a:pt x="844169" y="5600"/>
                  </a:lnTo>
                  <a:lnTo>
                    <a:pt x="835406" y="7924"/>
                  </a:lnTo>
                  <a:lnTo>
                    <a:pt x="827532" y="21564"/>
                  </a:lnTo>
                  <a:lnTo>
                    <a:pt x="829818" y="30314"/>
                  </a:lnTo>
                  <a:lnTo>
                    <a:pt x="901230" y="71856"/>
                  </a:lnTo>
                  <a:lnTo>
                    <a:pt x="876668" y="57594"/>
                  </a:lnTo>
                  <a:lnTo>
                    <a:pt x="0" y="59093"/>
                  </a:lnTo>
                  <a:lnTo>
                    <a:pt x="0" y="87668"/>
                  </a:lnTo>
                  <a:lnTo>
                    <a:pt x="876769" y="86182"/>
                  </a:lnTo>
                  <a:lnTo>
                    <a:pt x="829945" y="113588"/>
                  </a:lnTo>
                  <a:lnTo>
                    <a:pt x="827659" y="122339"/>
                  </a:lnTo>
                  <a:lnTo>
                    <a:pt x="831596" y="129171"/>
                  </a:lnTo>
                  <a:lnTo>
                    <a:pt x="835660" y="135978"/>
                  </a:lnTo>
                  <a:lnTo>
                    <a:pt x="844423" y="138252"/>
                  </a:lnTo>
                  <a:lnTo>
                    <a:pt x="933310" y="86169"/>
                  </a:lnTo>
                  <a:lnTo>
                    <a:pt x="957757" y="71856"/>
                  </a:lnTo>
                  <a:lnTo>
                    <a:pt x="958151" y="71856"/>
                  </a:lnTo>
                  <a:close/>
                </a:path>
                <a:path w="6747509" h="138429">
                  <a:moveTo>
                    <a:pt x="6747256" y="65633"/>
                  </a:moveTo>
                  <a:lnTo>
                    <a:pt x="6722681" y="51511"/>
                  </a:lnTo>
                  <a:lnTo>
                    <a:pt x="6633210" y="0"/>
                  </a:lnTo>
                  <a:lnTo>
                    <a:pt x="6624447" y="2349"/>
                  </a:lnTo>
                  <a:lnTo>
                    <a:pt x="6616573" y="16027"/>
                  </a:lnTo>
                  <a:lnTo>
                    <a:pt x="6618859" y="24765"/>
                  </a:lnTo>
                  <a:lnTo>
                    <a:pt x="6665950" y="51841"/>
                  </a:lnTo>
                  <a:lnTo>
                    <a:pt x="5955665" y="56121"/>
                  </a:lnTo>
                  <a:lnTo>
                    <a:pt x="5955741" y="65633"/>
                  </a:lnTo>
                  <a:lnTo>
                    <a:pt x="5955855" y="78193"/>
                  </a:lnTo>
                  <a:lnTo>
                    <a:pt x="5955919" y="84696"/>
                  </a:lnTo>
                  <a:lnTo>
                    <a:pt x="6666116" y="80416"/>
                  </a:lnTo>
                  <a:lnTo>
                    <a:pt x="6619367" y="108051"/>
                  </a:lnTo>
                  <a:lnTo>
                    <a:pt x="6617208" y="116814"/>
                  </a:lnTo>
                  <a:lnTo>
                    <a:pt x="6621145" y="123596"/>
                  </a:lnTo>
                  <a:lnTo>
                    <a:pt x="6625209" y="130390"/>
                  </a:lnTo>
                  <a:lnTo>
                    <a:pt x="6633972" y="132651"/>
                  </a:lnTo>
                  <a:lnTo>
                    <a:pt x="6747256" y="65633"/>
                  </a:lnTo>
                  <a:close/>
                </a:path>
              </a:pathLst>
            </a:custGeom>
            <a:solidFill>
              <a:srgbClr val="0E466A"/>
            </a:solidFill>
          </p:spPr>
          <p:txBody>
            <a:bodyPr wrap="square" lIns="0" tIns="0" rIns="0" bIns="0" rtlCol="0"/>
            <a:lstStyle/>
            <a:p>
              <a:endParaRPr/>
            </a:p>
          </p:txBody>
        </p:sp>
        <p:sp>
          <p:nvSpPr>
            <p:cNvPr id="10" name="object 10"/>
            <p:cNvSpPr/>
            <p:nvPr/>
          </p:nvSpPr>
          <p:spPr>
            <a:xfrm>
              <a:off x="3579876" y="5184647"/>
              <a:ext cx="4997450" cy="1580515"/>
            </a:xfrm>
            <a:custGeom>
              <a:avLst/>
              <a:gdLst/>
              <a:ahLst/>
              <a:cxnLst/>
              <a:rect l="l" t="t" r="r" b="b"/>
              <a:pathLst>
                <a:path w="4997450" h="1580515">
                  <a:moveTo>
                    <a:pt x="4997196" y="0"/>
                  </a:moveTo>
                  <a:lnTo>
                    <a:pt x="0" y="0"/>
                  </a:lnTo>
                  <a:lnTo>
                    <a:pt x="0" y="1580388"/>
                  </a:lnTo>
                  <a:lnTo>
                    <a:pt x="4997196" y="1580388"/>
                  </a:lnTo>
                  <a:lnTo>
                    <a:pt x="4997196" y="0"/>
                  </a:lnTo>
                  <a:close/>
                </a:path>
              </a:pathLst>
            </a:custGeom>
            <a:solidFill>
              <a:srgbClr val="01526F"/>
            </a:solidFill>
          </p:spPr>
          <p:txBody>
            <a:bodyPr wrap="square" lIns="0" tIns="0" rIns="0" bIns="0" rtlCol="0"/>
            <a:lstStyle/>
            <a:p>
              <a:endParaRPr/>
            </a:p>
          </p:txBody>
        </p:sp>
      </p:grpSp>
      <p:grpSp>
        <p:nvGrpSpPr>
          <p:cNvPr id="11" name="object 11"/>
          <p:cNvGrpSpPr/>
          <p:nvPr/>
        </p:nvGrpSpPr>
        <p:grpSpPr>
          <a:xfrm>
            <a:off x="9493725" y="5762686"/>
            <a:ext cx="434975" cy="532765"/>
            <a:chOff x="9493725" y="5762686"/>
            <a:chExt cx="434975" cy="532765"/>
          </a:xfrm>
        </p:grpSpPr>
        <p:sp>
          <p:nvSpPr>
            <p:cNvPr id="12" name="object 12"/>
            <p:cNvSpPr/>
            <p:nvPr/>
          </p:nvSpPr>
          <p:spPr>
            <a:xfrm>
              <a:off x="9493725" y="5762686"/>
              <a:ext cx="434975" cy="532765"/>
            </a:xfrm>
            <a:custGeom>
              <a:avLst/>
              <a:gdLst/>
              <a:ahLst/>
              <a:cxnLst/>
              <a:rect l="l" t="t" r="r" b="b"/>
              <a:pathLst>
                <a:path w="434975" h="532764">
                  <a:moveTo>
                    <a:pt x="399567" y="0"/>
                  </a:moveTo>
                  <a:lnTo>
                    <a:pt x="0" y="0"/>
                  </a:lnTo>
                  <a:lnTo>
                    <a:pt x="0" y="532647"/>
                  </a:lnTo>
                  <a:lnTo>
                    <a:pt x="399568" y="532647"/>
                  </a:lnTo>
                  <a:lnTo>
                    <a:pt x="413239" y="529906"/>
                  </a:lnTo>
                  <a:lnTo>
                    <a:pt x="424414" y="522398"/>
                  </a:lnTo>
                  <a:lnTo>
                    <a:pt x="426959" y="518640"/>
                  </a:lnTo>
                  <a:lnTo>
                    <a:pt x="14024" y="518640"/>
                  </a:lnTo>
                  <a:lnTo>
                    <a:pt x="14024" y="14024"/>
                  </a:lnTo>
                  <a:lnTo>
                    <a:pt x="426982" y="14024"/>
                  </a:lnTo>
                  <a:lnTo>
                    <a:pt x="424413" y="10230"/>
                  </a:lnTo>
                  <a:lnTo>
                    <a:pt x="413238" y="2725"/>
                  </a:lnTo>
                  <a:lnTo>
                    <a:pt x="399567" y="0"/>
                  </a:lnTo>
                  <a:close/>
                </a:path>
                <a:path w="434975" h="532764">
                  <a:moveTo>
                    <a:pt x="78969" y="14024"/>
                  </a:moveTo>
                  <a:lnTo>
                    <a:pt x="64944" y="14024"/>
                  </a:lnTo>
                  <a:lnTo>
                    <a:pt x="64945" y="518640"/>
                  </a:lnTo>
                  <a:lnTo>
                    <a:pt x="78969" y="518640"/>
                  </a:lnTo>
                  <a:lnTo>
                    <a:pt x="78969" y="14024"/>
                  </a:lnTo>
                  <a:close/>
                </a:path>
                <a:path w="434975" h="532764">
                  <a:moveTo>
                    <a:pt x="426982" y="14024"/>
                  </a:moveTo>
                  <a:lnTo>
                    <a:pt x="399567" y="14024"/>
                  </a:lnTo>
                  <a:lnTo>
                    <a:pt x="407782" y="15645"/>
                  </a:lnTo>
                  <a:lnTo>
                    <a:pt x="414502" y="20140"/>
                  </a:lnTo>
                  <a:lnTo>
                    <a:pt x="419046" y="26831"/>
                  </a:lnTo>
                  <a:lnTo>
                    <a:pt x="420733" y="35038"/>
                  </a:lnTo>
                  <a:lnTo>
                    <a:pt x="420733" y="497603"/>
                  </a:lnTo>
                  <a:lnTo>
                    <a:pt x="419047" y="505809"/>
                  </a:lnTo>
                  <a:lnTo>
                    <a:pt x="414503" y="512500"/>
                  </a:lnTo>
                  <a:lnTo>
                    <a:pt x="407783" y="517002"/>
                  </a:lnTo>
                  <a:lnTo>
                    <a:pt x="399568" y="518640"/>
                  </a:lnTo>
                  <a:lnTo>
                    <a:pt x="426959" y="518640"/>
                  </a:lnTo>
                  <a:lnTo>
                    <a:pt x="431964" y="511249"/>
                  </a:lnTo>
                  <a:lnTo>
                    <a:pt x="434754" y="497603"/>
                  </a:lnTo>
                  <a:lnTo>
                    <a:pt x="434757" y="35038"/>
                  </a:lnTo>
                  <a:lnTo>
                    <a:pt x="431963" y="21380"/>
                  </a:lnTo>
                  <a:lnTo>
                    <a:pt x="426982" y="14024"/>
                  </a:lnTo>
                  <a:close/>
                </a:path>
              </a:pathLst>
            </a:custGeom>
            <a:solidFill>
              <a:srgbClr val="000000"/>
            </a:solidFill>
          </p:spPr>
          <p:txBody>
            <a:bodyPr wrap="square" lIns="0" tIns="0" rIns="0" bIns="0" rtlCol="0"/>
            <a:lstStyle/>
            <a:p>
              <a:endParaRPr/>
            </a:p>
          </p:txBody>
        </p:sp>
        <p:pic>
          <p:nvPicPr>
            <p:cNvPr id="13" name="object 13"/>
            <p:cNvPicPr/>
            <p:nvPr/>
          </p:nvPicPr>
          <p:blipFill>
            <a:blip r:embed="rId3" cstate="print"/>
            <a:stretch>
              <a:fillRect/>
            </a:stretch>
          </p:blipFill>
          <p:spPr>
            <a:xfrm>
              <a:off x="9628805" y="5913354"/>
              <a:ext cx="215532" cy="227787"/>
            </a:xfrm>
            <a:prstGeom prst="rect">
              <a:avLst/>
            </a:prstGeom>
          </p:spPr>
        </p:pic>
      </p:grpSp>
      <p:sp>
        <p:nvSpPr>
          <p:cNvPr id="14" name="object 14"/>
          <p:cNvSpPr txBox="1"/>
          <p:nvPr/>
        </p:nvSpPr>
        <p:spPr>
          <a:xfrm>
            <a:off x="9329419" y="6352438"/>
            <a:ext cx="765175" cy="391795"/>
          </a:xfrm>
          <a:prstGeom prst="rect">
            <a:avLst/>
          </a:prstGeom>
        </p:spPr>
        <p:txBody>
          <a:bodyPr vert="horz" wrap="square" lIns="0" tIns="12700" rIns="0" bIns="0" rtlCol="0">
            <a:spAutoFit/>
          </a:bodyPr>
          <a:lstStyle/>
          <a:p>
            <a:pPr marL="12700">
              <a:lnSpc>
                <a:spcPct val="100000"/>
              </a:lnSpc>
              <a:spcBef>
                <a:spcPts val="100"/>
              </a:spcBef>
            </a:pPr>
            <a:r>
              <a:rPr sz="2400" b="1" spc="-20" dirty="0">
                <a:latin typeface="Meiryo UI"/>
                <a:cs typeface="Meiryo UI"/>
              </a:rPr>
              <a:t>User</a:t>
            </a:r>
            <a:endParaRPr sz="2400">
              <a:latin typeface="Meiryo UI"/>
              <a:cs typeface="Meiryo UI"/>
            </a:endParaRPr>
          </a:p>
        </p:txBody>
      </p:sp>
      <p:sp>
        <p:nvSpPr>
          <p:cNvPr id="15" name="object 15"/>
          <p:cNvSpPr/>
          <p:nvPr/>
        </p:nvSpPr>
        <p:spPr>
          <a:xfrm>
            <a:off x="10044317" y="6119656"/>
            <a:ext cx="417195" cy="323215"/>
          </a:xfrm>
          <a:custGeom>
            <a:avLst/>
            <a:gdLst/>
            <a:ahLst/>
            <a:cxnLst/>
            <a:rect l="l" t="t" r="r" b="b"/>
            <a:pathLst>
              <a:path w="417195" h="323214">
                <a:moveTo>
                  <a:pt x="416652" y="0"/>
                </a:moveTo>
                <a:lnTo>
                  <a:pt x="0" y="0"/>
                </a:lnTo>
                <a:lnTo>
                  <a:pt x="0" y="322915"/>
                </a:lnTo>
                <a:lnTo>
                  <a:pt x="416652" y="322915"/>
                </a:lnTo>
                <a:lnTo>
                  <a:pt x="416652" y="291665"/>
                </a:lnTo>
                <a:lnTo>
                  <a:pt x="31249" y="291665"/>
                </a:lnTo>
                <a:lnTo>
                  <a:pt x="31249" y="83333"/>
                </a:lnTo>
                <a:lnTo>
                  <a:pt x="416652" y="83333"/>
                </a:lnTo>
                <a:lnTo>
                  <a:pt x="416652" y="52083"/>
                </a:lnTo>
                <a:lnTo>
                  <a:pt x="280697" y="52083"/>
                </a:lnTo>
                <a:lnTo>
                  <a:pt x="276032" y="47421"/>
                </a:lnTo>
                <a:lnTo>
                  <a:pt x="276032" y="35915"/>
                </a:lnTo>
                <a:lnTo>
                  <a:pt x="280697" y="31249"/>
                </a:lnTo>
                <a:lnTo>
                  <a:pt x="416652" y="31249"/>
                </a:lnTo>
                <a:lnTo>
                  <a:pt x="416652" y="0"/>
                </a:lnTo>
                <a:close/>
              </a:path>
              <a:path w="417195" h="323214">
                <a:moveTo>
                  <a:pt x="416652" y="83333"/>
                </a:moveTo>
                <a:lnTo>
                  <a:pt x="385403" y="83333"/>
                </a:lnTo>
                <a:lnTo>
                  <a:pt x="385403" y="291665"/>
                </a:lnTo>
                <a:lnTo>
                  <a:pt x="416652" y="291665"/>
                </a:lnTo>
                <a:lnTo>
                  <a:pt x="416652" y="83333"/>
                </a:lnTo>
                <a:close/>
              </a:path>
              <a:path w="417195" h="323214">
                <a:moveTo>
                  <a:pt x="317154" y="31249"/>
                </a:moveTo>
                <a:lnTo>
                  <a:pt x="292203" y="31249"/>
                </a:lnTo>
                <a:lnTo>
                  <a:pt x="296864" y="35915"/>
                </a:lnTo>
                <a:lnTo>
                  <a:pt x="296864" y="47421"/>
                </a:lnTo>
                <a:lnTo>
                  <a:pt x="292203" y="52083"/>
                </a:lnTo>
                <a:lnTo>
                  <a:pt x="317154" y="52083"/>
                </a:lnTo>
                <a:lnTo>
                  <a:pt x="312489" y="47421"/>
                </a:lnTo>
                <a:lnTo>
                  <a:pt x="312489" y="35915"/>
                </a:lnTo>
                <a:lnTo>
                  <a:pt x="317154" y="31249"/>
                </a:lnTo>
                <a:close/>
              </a:path>
              <a:path w="417195" h="323214">
                <a:moveTo>
                  <a:pt x="353611" y="31249"/>
                </a:moveTo>
                <a:lnTo>
                  <a:pt x="328660" y="31249"/>
                </a:lnTo>
                <a:lnTo>
                  <a:pt x="333321" y="35915"/>
                </a:lnTo>
                <a:lnTo>
                  <a:pt x="333321" y="47421"/>
                </a:lnTo>
                <a:lnTo>
                  <a:pt x="328660" y="52083"/>
                </a:lnTo>
                <a:lnTo>
                  <a:pt x="353611" y="52083"/>
                </a:lnTo>
                <a:lnTo>
                  <a:pt x="348946" y="47421"/>
                </a:lnTo>
                <a:lnTo>
                  <a:pt x="348946" y="35915"/>
                </a:lnTo>
                <a:lnTo>
                  <a:pt x="353611" y="31249"/>
                </a:lnTo>
                <a:close/>
              </a:path>
              <a:path w="417195" h="323214">
                <a:moveTo>
                  <a:pt x="416652" y="31249"/>
                </a:moveTo>
                <a:lnTo>
                  <a:pt x="365117" y="31249"/>
                </a:lnTo>
                <a:lnTo>
                  <a:pt x="369778" y="35915"/>
                </a:lnTo>
                <a:lnTo>
                  <a:pt x="369778" y="47421"/>
                </a:lnTo>
                <a:lnTo>
                  <a:pt x="365117" y="52083"/>
                </a:lnTo>
                <a:lnTo>
                  <a:pt x="416652" y="52083"/>
                </a:lnTo>
                <a:lnTo>
                  <a:pt x="416652" y="31249"/>
                </a:lnTo>
                <a:close/>
              </a:path>
            </a:pathLst>
          </a:custGeom>
          <a:solidFill>
            <a:srgbClr val="000000"/>
          </a:solidFill>
        </p:spPr>
        <p:txBody>
          <a:bodyPr wrap="square" lIns="0" tIns="0" rIns="0" bIns="0" rtlCol="0"/>
          <a:lstStyle/>
          <a:p>
            <a:endParaRPr/>
          </a:p>
        </p:txBody>
      </p:sp>
      <p:sp>
        <p:nvSpPr>
          <p:cNvPr id="16" name="object 16"/>
          <p:cNvSpPr/>
          <p:nvPr/>
        </p:nvSpPr>
        <p:spPr>
          <a:xfrm>
            <a:off x="329945" y="5109209"/>
            <a:ext cx="11506835" cy="0"/>
          </a:xfrm>
          <a:custGeom>
            <a:avLst/>
            <a:gdLst/>
            <a:ahLst/>
            <a:cxnLst/>
            <a:rect l="l" t="t" r="r" b="b"/>
            <a:pathLst>
              <a:path w="11506835">
                <a:moveTo>
                  <a:pt x="0" y="0"/>
                </a:moveTo>
                <a:lnTo>
                  <a:pt x="11506454" y="0"/>
                </a:lnTo>
              </a:path>
            </a:pathLst>
          </a:custGeom>
          <a:ln w="28575">
            <a:solidFill>
              <a:srgbClr val="095A79"/>
            </a:solidFill>
          </a:ln>
        </p:spPr>
        <p:txBody>
          <a:bodyPr wrap="square" lIns="0" tIns="0" rIns="0" bIns="0" rtlCol="0"/>
          <a:lstStyle/>
          <a:p>
            <a:endParaRPr/>
          </a:p>
        </p:txBody>
      </p:sp>
      <p:sp>
        <p:nvSpPr>
          <p:cNvPr id="17" name="object 17"/>
          <p:cNvSpPr/>
          <p:nvPr/>
        </p:nvSpPr>
        <p:spPr>
          <a:xfrm>
            <a:off x="288797" y="2314194"/>
            <a:ext cx="11518900" cy="0"/>
          </a:xfrm>
          <a:custGeom>
            <a:avLst/>
            <a:gdLst/>
            <a:ahLst/>
            <a:cxnLst/>
            <a:rect l="l" t="t" r="r" b="b"/>
            <a:pathLst>
              <a:path w="11518900">
                <a:moveTo>
                  <a:pt x="0" y="0"/>
                </a:moveTo>
                <a:lnTo>
                  <a:pt x="11518900" y="0"/>
                </a:lnTo>
              </a:path>
            </a:pathLst>
          </a:custGeom>
          <a:ln w="28575">
            <a:solidFill>
              <a:srgbClr val="095A79"/>
            </a:solidFill>
          </a:ln>
        </p:spPr>
        <p:txBody>
          <a:bodyPr wrap="square" lIns="0" tIns="0" rIns="0" bIns="0" rtlCol="0"/>
          <a:lstStyle/>
          <a:p>
            <a:endParaRPr/>
          </a:p>
        </p:txBody>
      </p:sp>
      <p:grpSp>
        <p:nvGrpSpPr>
          <p:cNvPr id="18" name="object 18"/>
          <p:cNvGrpSpPr/>
          <p:nvPr/>
        </p:nvGrpSpPr>
        <p:grpSpPr>
          <a:xfrm>
            <a:off x="2137378" y="2774122"/>
            <a:ext cx="434975" cy="532765"/>
            <a:chOff x="2137378" y="2774122"/>
            <a:chExt cx="434975" cy="532765"/>
          </a:xfrm>
        </p:grpSpPr>
        <p:sp>
          <p:nvSpPr>
            <p:cNvPr id="19" name="object 19"/>
            <p:cNvSpPr/>
            <p:nvPr/>
          </p:nvSpPr>
          <p:spPr>
            <a:xfrm>
              <a:off x="2137378" y="2774122"/>
              <a:ext cx="434975" cy="532765"/>
            </a:xfrm>
            <a:custGeom>
              <a:avLst/>
              <a:gdLst/>
              <a:ahLst/>
              <a:cxnLst/>
              <a:rect l="l" t="t" r="r" b="b"/>
              <a:pathLst>
                <a:path w="434975" h="532764">
                  <a:moveTo>
                    <a:pt x="399567" y="0"/>
                  </a:moveTo>
                  <a:lnTo>
                    <a:pt x="0" y="0"/>
                  </a:lnTo>
                  <a:lnTo>
                    <a:pt x="0" y="532647"/>
                  </a:lnTo>
                  <a:lnTo>
                    <a:pt x="399568" y="532648"/>
                  </a:lnTo>
                  <a:lnTo>
                    <a:pt x="413238" y="529907"/>
                  </a:lnTo>
                  <a:lnTo>
                    <a:pt x="424414" y="522399"/>
                  </a:lnTo>
                  <a:lnTo>
                    <a:pt x="426958" y="518640"/>
                  </a:lnTo>
                  <a:lnTo>
                    <a:pt x="14024" y="518640"/>
                  </a:lnTo>
                  <a:lnTo>
                    <a:pt x="14024" y="14024"/>
                  </a:lnTo>
                  <a:lnTo>
                    <a:pt x="426982" y="14025"/>
                  </a:lnTo>
                  <a:lnTo>
                    <a:pt x="424413" y="10231"/>
                  </a:lnTo>
                  <a:lnTo>
                    <a:pt x="413238" y="2725"/>
                  </a:lnTo>
                  <a:lnTo>
                    <a:pt x="399567" y="0"/>
                  </a:lnTo>
                  <a:close/>
                </a:path>
                <a:path w="434975" h="532764">
                  <a:moveTo>
                    <a:pt x="78969" y="14024"/>
                  </a:moveTo>
                  <a:lnTo>
                    <a:pt x="64944" y="14024"/>
                  </a:lnTo>
                  <a:lnTo>
                    <a:pt x="64944" y="518640"/>
                  </a:lnTo>
                  <a:lnTo>
                    <a:pt x="78969" y="518640"/>
                  </a:lnTo>
                  <a:lnTo>
                    <a:pt x="78969" y="14024"/>
                  </a:lnTo>
                  <a:close/>
                </a:path>
                <a:path w="434975" h="532764">
                  <a:moveTo>
                    <a:pt x="426982" y="14025"/>
                  </a:moveTo>
                  <a:lnTo>
                    <a:pt x="399567" y="14025"/>
                  </a:lnTo>
                  <a:lnTo>
                    <a:pt x="407782" y="15645"/>
                  </a:lnTo>
                  <a:lnTo>
                    <a:pt x="414502" y="20140"/>
                  </a:lnTo>
                  <a:lnTo>
                    <a:pt x="419046" y="26831"/>
                  </a:lnTo>
                  <a:lnTo>
                    <a:pt x="420733" y="35039"/>
                  </a:lnTo>
                  <a:lnTo>
                    <a:pt x="420733" y="497603"/>
                  </a:lnTo>
                  <a:lnTo>
                    <a:pt x="419046" y="505809"/>
                  </a:lnTo>
                  <a:lnTo>
                    <a:pt x="414502" y="512500"/>
                  </a:lnTo>
                  <a:lnTo>
                    <a:pt x="407782" y="517002"/>
                  </a:lnTo>
                  <a:lnTo>
                    <a:pt x="399568" y="518640"/>
                  </a:lnTo>
                  <a:lnTo>
                    <a:pt x="426958" y="518640"/>
                  </a:lnTo>
                  <a:lnTo>
                    <a:pt x="431963" y="511250"/>
                  </a:lnTo>
                  <a:lnTo>
                    <a:pt x="434754" y="497603"/>
                  </a:lnTo>
                  <a:lnTo>
                    <a:pt x="434757" y="35039"/>
                  </a:lnTo>
                  <a:lnTo>
                    <a:pt x="431963" y="21381"/>
                  </a:lnTo>
                  <a:lnTo>
                    <a:pt x="426982" y="14025"/>
                  </a:lnTo>
                  <a:close/>
                </a:path>
              </a:pathLst>
            </a:custGeom>
            <a:solidFill>
              <a:srgbClr val="000000"/>
            </a:solidFill>
          </p:spPr>
          <p:txBody>
            <a:bodyPr wrap="square" lIns="0" tIns="0" rIns="0" bIns="0" rtlCol="0"/>
            <a:lstStyle/>
            <a:p>
              <a:endParaRPr/>
            </a:p>
          </p:txBody>
        </p:sp>
        <p:pic>
          <p:nvPicPr>
            <p:cNvPr id="20" name="object 20"/>
            <p:cNvPicPr/>
            <p:nvPr/>
          </p:nvPicPr>
          <p:blipFill>
            <a:blip r:embed="rId2" cstate="print"/>
            <a:stretch>
              <a:fillRect/>
            </a:stretch>
          </p:blipFill>
          <p:spPr>
            <a:xfrm>
              <a:off x="2272457" y="2924791"/>
              <a:ext cx="215532" cy="227787"/>
            </a:xfrm>
            <a:prstGeom prst="rect">
              <a:avLst/>
            </a:prstGeom>
          </p:spPr>
        </p:pic>
      </p:grpSp>
      <p:sp>
        <p:nvSpPr>
          <p:cNvPr id="21" name="object 21"/>
          <p:cNvSpPr txBox="1"/>
          <p:nvPr/>
        </p:nvSpPr>
        <p:spPr>
          <a:xfrm>
            <a:off x="1888363" y="3514725"/>
            <a:ext cx="908685" cy="330835"/>
          </a:xfrm>
          <a:prstGeom prst="rect">
            <a:avLst/>
          </a:prstGeom>
        </p:spPr>
        <p:txBody>
          <a:bodyPr vert="horz" wrap="square" lIns="0" tIns="13335" rIns="0" bIns="0" rtlCol="0">
            <a:spAutoFit/>
          </a:bodyPr>
          <a:lstStyle/>
          <a:p>
            <a:pPr marL="12700">
              <a:lnSpc>
                <a:spcPct val="100000"/>
              </a:lnSpc>
              <a:spcBef>
                <a:spcPts val="105"/>
              </a:spcBef>
            </a:pPr>
            <a:r>
              <a:rPr sz="2000" b="1" spc="-10" dirty="0">
                <a:latin typeface="Meiryo UI"/>
                <a:cs typeface="Meiryo UI"/>
              </a:rPr>
              <a:t>Owner</a:t>
            </a:r>
            <a:endParaRPr sz="2000">
              <a:latin typeface="Meiryo UI"/>
              <a:cs typeface="Meiryo UI"/>
            </a:endParaRPr>
          </a:p>
        </p:txBody>
      </p:sp>
      <p:grpSp>
        <p:nvGrpSpPr>
          <p:cNvPr id="22" name="object 22"/>
          <p:cNvGrpSpPr/>
          <p:nvPr/>
        </p:nvGrpSpPr>
        <p:grpSpPr>
          <a:xfrm>
            <a:off x="9527254" y="2772598"/>
            <a:ext cx="434975" cy="532765"/>
            <a:chOff x="9527254" y="2772598"/>
            <a:chExt cx="434975" cy="532765"/>
          </a:xfrm>
        </p:grpSpPr>
        <p:sp>
          <p:nvSpPr>
            <p:cNvPr id="23" name="object 23"/>
            <p:cNvSpPr/>
            <p:nvPr/>
          </p:nvSpPr>
          <p:spPr>
            <a:xfrm>
              <a:off x="9527254" y="2772598"/>
              <a:ext cx="434975" cy="532765"/>
            </a:xfrm>
            <a:custGeom>
              <a:avLst/>
              <a:gdLst/>
              <a:ahLst/>
              <a:cxnLst/>
              <a:rect l="l" t="t" r="r" b="b"/>
              <a:pathLst>
                <a:path w="434975" h="532764">
                  <a:moveTo>
                    <a:pt x="399567" y="0"/>
                  </a:moveTo>
                  <a:lnTo>
                    <a:pt x="0" y="0"/>
                  </a:lnTo>
                  <a:lnTo>
                    <a:pt x="0" y="532647"/>
                  </a:lnTo>
                  <a:lnTo>
                    <a:pt x="399567" y="532648"/>
                  </a:lnTo>
                  <a:lnTo>
                    <a:pt x="413238" y="529907"/>
                  </a:lnTo>
                  <a:lnTo>
                    <a:pt x="424413" y="522399"/>
                  </a:lnTo>
                  <a:lnTo>
                    <a:pt x="426958" y="518640"/>
                  </a:lnTo>
                  <a:lnTo>
                    <a:pt x="14024" y="518640"/>
                  </a:lnTo>
                  <a:lnTo>
                    <a:pt x="14024" y="14024"/>
                  </a:lnTo>
                  <a:lnTo>
                    <a:pt x="426982" y="14025"/>
                  </a:lnTo>
                  <a:lnTo>
                    <a:pt x="424413" y="10231"/>
                  </a:lnTo>
                  <a:lnTo>
                    <a:pt x="413238" y="2725"/>
                  </a:lnTo>
                  <a:lnTo>
                    <a:pt x="399567" y="0"/>
                  </a:lnTo>
                  <a:close/>
                </a:path>
                <a:path w="434975" h="532764">
                  <a:moveTo>
                    <a:pt x="78969" y="14024"/>
                  </a:moveTo>
                  <a:lnTo>
                    <a:pt x="64944" y="14024"/>
                  </a:lnTo>
                  <a:lnTo>
                    <a:pt x="64944" y="518640"/>
                  </a:lnTo>
                  <a:lnTo>
                    <a:pt x="78969" y="518640"/>
                  </a:lnTo>
                  <a:lnTo>
                    <a:pt x="78969" y="14024"/>
                  </a:lnTo>
                  <a:close/>
                </a:path>
                <a:path w="434975" h="532764">
                  <a:moveTo>
                    <a:pt x="426982" y="14025"/>
                  </a:moveTo>
                  <a:lnTo>
                    <a:pt x="399567" y="14025"/>
                  </a:lnTo>
                  <a:lnTo>
                    <a:pt x="407782" y="15645"/>
                  </a:lnTo>
                  <a:lnTo>
                    <a:pt x="414502" y="20140"/>
                  </a:lnTo>
                  <a:lnTo>
                    <a:pt x="419046" y="26831"/>
                  </a:lnTo>
                  <a:lnTo>
                    <a:pt x="420733" y="35039"/>
                  </a:lnTo>
                  <a:lnTo>
                    <a:pt x="420733" y="497603"/>
                  </a:lnTo>
                  <a:lnTo>
                    <a:pt x="419046" y="505809"/>
                  </a:lnTo>
                  <a:lnTo>
                    <a:pt x="414502" y="512500"/>
                  </a:lnTo>
                  <a:lnTo>
                    <a:pt x="407782" y="517002"/>
                  </a:lnTo>
                  <a:lnTo>
                    <a:pt x="399567" y="518640"/>
                  </a:lnTo>
                  <a:lnTo>
                    <a:pt x="426958" y="518640"/>
                  </a:lnTo>
                  <a:lnTo>
                    <a:pt x="431963" y="511250"/>
                  </a:lnTo>
                  <a:lnTo>
                    <a:pt x="434754" y="497603"/>
                  </a:lnTo>
                  <a:lnTo>
                    <a:pt x="434757" y="35039"/>
                  </a:lnTo>
                  <a:lnTo>
                    <a:pt x="431963" y="21381"/>
                  </a:lnTo>
                  <a:lnTo>
                    <a:pt x="426982" y="14025"/>
                  </a:lnTo>
                  <a:close/>
                </a:path>
              </a:pathLst>
            </a:custGeom>
            <a:solidFill>
              <a:srgbClr val="000000"/>
            </a:solidFill>
          </p:spPr>
          <p:txBody>
            <a:bodyPr wrap="square" lIns="0" tIns="0" rIns="0" bIns="0" rtlCol="0"/>
            <a:lstStyle/>
            <a:p>
              <a:endParaRPr/>
            </a:p>
          </p:txBody>
        </p:sp>
        <p:pic>
          <p:nvPicPr>
            <p:cNvPr id="24" name="object 24"/>
            <p:cNvPicPr/>
            <p:nvPr/>
          </p:nvPicPr>
          <p:blipFill>
            <a:blip r:embed="rId4" cstate="print"/>
            <a:stretch>
              <a:fillRect/>
            </a:stretch>
          </p:blipFill>
          <p:spPr>
            <a:xfrm>
              <a:off x="9662333" y="2923267"/>
              <a:ext cx="215532" cy="227787"/>
            </a:xfrm>
            <a:prstGeom prst="rect">
              <a:avLst/>
            </a:prstGeom>
          </p:spPr>
        </p:pic>
      </p:grpSp>
      <p:sp>
        <p:nvSpPr>
          <p:cNvPr id="25" name="object 25"/>
          <p:cNvSpPr txBox="1"/>
          <p:nvPr/>
        </p:nvSpPr>
        <p:spPr>
          <a:xfrm>
            <a:off x="9433941" y="3524503"/>
            <a:ext cx="643255" cy="330835"/>
          </a:xfrm>
          <a:prstGeom prst="rect">
            <a:avLst/>
          </a:prstGeom>
        </p:spPr>
        <p:txBody>
          <a:bodyPr vert="horz" wrap="square" lIns="0" tIns="13335" rIns="0" bIns="0" rtlCol="0">
            <a:spAutoFit/>
          </a:bodyPr>
          <a:lstStyle/>
          <a:p>
            <a:pPr marL="12700">
              <a:lnSpc>
                <a:spcPct val="100000"/>
              </a:lnSpc>
              <a:spcBef>
                <a:spcPts val="105"/>
              </a:spcBef>
            </a:pPr>
            <a:r>
              <a:rPr sz="2000" b="1" spc="-20" dirty="0">
                <a:latin typeface="Meiryo UI"/>
                <a:cs typeface="Meiryo UI"/>
              </a:rPr>
              <a:t>User</a:t>
            </a:r>
            <a:endParaRPr sz="2000">
              <a:latin typeface="Meiryo UI"/>
              <a:cs typeface="Meiryo UI"/>
            </a:endParaRPr>
          </a:p>
        </p:txBody>
      </p:sp>
      <p:grpSp>
        <p:nvGrpSpPr>
          <p:cNvPr id="26" name="object 26"/>
          <p:cNvGrpSpPr/>
          <p:nvPr/>
        </p:nvGrpSpPr>
        <p:grpSpPr>
          <a:xfrm>
            <a:off x="5884180" y="2930944"/>
            <a:ext cx="399415" cy="887094"/>
            <a:chOff x="5884180" y="2930944"/>
            <a:chExt cx="399415" cy="887094"/>
          </a:xfrm>
        </p:grpSpPr>
        <p:pic>
          <p:nvPicPr>
            <p:cNvPr id="27" name="object 27"/>
            <p:cNvPicPr/>
            <p:nvPr/>
          </p:nvPicPr>
          <p:blipFill>
            <a:blip r:embed="rId5" cstate="print"/>
            <a:stretch>
              <a:fillRect/>
            </a:stretch>
          </p:blipFill>
          <p:spPr>
            <a:xfrm>
              <a:off x="5884180" y="2930944"/>
              <a:ext cx="398960" cy="239477"/>
            </a:xfrm>
            <a:prstGeom prst="rect">
              <a:avLst/>
            </a:prstGeom>
          </p:spPr>
        </p:pic>
        <p:pic>
          <p:nvPicPr>
            <p:cNvPr id="28" name="object 28"/>
            <p:cNvPicPr/>
            <p:nvPr/>
          </p:nvPicPr>
          <p:blipFill>
            <a:blip r:embed="rId6" cstate="print"/>
            <a:stretch>
              <a:fillRect/>
            </a:stretch>
          </p:blipFill>
          <p:spPr>
            <a:xfrm>
              <a:off x="5916106" y="3474350"/>
              <a:ext cx="342768" cy="343359"/>
            </a:xfrm>
            <a:prstGeom prst="rect">
              <a:avLst/>
            </a:prstGeom>
          </p:spPr>
        </p:pic>
      </p:grpSp>
      <p:grpSp>
        <p:nvGrpSpPr>
          <p:cNvPr id="29" name="object 29"/>
          <p:cNvGrpSpPr/>
          <p:nvPr/>
        </p:nvGrpSpPr>
        <p:grpSpPr>
          <a:xfrm>
            <a:off x="5944757" y="2384176"/>
            <a:ext cx="302260" cy="307975"/>
            <a:chOff x="5944757" y="2384176"/>
            <a:chExt cx="302260" cy="307975"/>
          </a:xfrm>
        </p:grpSpPr>
        <p:sp>
          <p:nvSpPr>
            <p:cNvPr id="30" name="object 30"/>
            <p:cNvSpPr/>
            <p:nvPr/>
          </p:nvSpPr>
          <p:spPr>
            <a:xfrm>
              <a:off x="5944756" y="2384183"/>
              <a:ext cx="294640" cy="211454"/>
            </a:xfrm>
            <a:custGeom>
              <a:avLst/>
              <a:gdLst/>
              <a:ahLst/>
              <a:cxnLst/>
              <a:rect l="l" t="t" r="r" b="b"/>
              <a:pathLst>
                <a:path w="294639" h="211455">
                  <a:moveTo>
                    <a:pt x="263944" y="36918"/>
                  </a:moveTo>
                  <a:lnTo>
                    <a:pt x="257187" y="30162"/>
                  </a:lnTo>
                  <a:lnTo>
                    <a:pt x="135750" y="30162"/>
                  </a:lnTo>
                  <a:lnTo>
                    <a:pt x="91782" y="1028"/>
                  </a:lnTo>
                  <a:lnTo>
                    <a:pt x="88912" y="127"/>
                  </a:lnTo>
                  <a:lnTo>
                    <a:pt x="6756" y="0"/>
                  </a:lnTo>
                  <a:lnTo>
                    <a:pt x="0" y="6756"/>
                  </a:lnTo>
                  <a:lnTo>
                    <a:pt x="0" y="203301"/>
                  </a:lnTo>
                  <a:lnTo>
                    <a:pt x="50088" y="81965"/>
                  </a:lnTo>
                  <a:lnTo>
                    <a:pt x="54356" y="75361"/>
                  </a:lnTo>
                  <a:lnTo>
                    <a:pt x="60185" y="70307"/>
                  </a:lnTo>
                  <a:lnTo>
                    <a:pt x="67183" y="67056"/>
                  </a:lnTo>
                  <a:lnTo>
                    <a:pt x="74955" y="65874"/>
                  </a:lnTo>
                  <a:lnTo>
                    <a:pt x="263944" y="65874"/>
                  </a:lnTo>
                  <a:lnTo>
                    <a:pt x="263944" y="36918"/>
                  </a:lnTo>
                  <a:close/>
                </a:path>
                <a:path w="294639" h="211455">
                  <a:moveTo>
                    <a:pt x="294157" y="86512"/>
                  </a:moveTo>
                  <a:lnTo>
                    <a:pt x="288328" y="79984"/>
                  </a:lnTo>
                  <a:lnTo>
                    <a:pt x="280619" y="79171"/>
                  </a:lnTo>
                  <a:lnTo>
                    <a:pt x="69507" y="79197"/>
                  </a:lnTo>
                  <a:lnTo>
                    <a:pt x="64503" y="82435"/>
                  </a:lnTo>
                  <a:lnTo>
                    <a:pt x="11303" y="211175"/>
                  </a:lnTo>
                  <a:lnTo>
                    <a:pt x="165100" y="211175"/>
                  </a:lnTo>
                  <a:lnTo>
                    <a:pt x="164490" y="193433"/>
                  </a:lnTo>
                  <a:lnTo>
                    <a:pt x="167957" y="176263"/>
                  </a:lnTo>
                  <a:lnTo>
                    <a:pt x="175298" y="160350"/>
                  </a:lnTo>
                  <a:lnTo>
                    <a:pt x="186270" y="146392"/>
                  </a:lnTo>
                  <a:lnTo>
                    <a:pt x="206476" y="131978"/>
                  </a:lnTo>
                  <a:lnTo>
                    <a:pt x="229654" y="124980"/>
                  </a:lnTo>
                  <a:lnTo>
                    <a:pt x="253847" y="125666"/>
                  </a:lnTo>
                  <a:lnTo>
                    <a:pt x="277114" y="134315"/>
                  </a:lnTo>
                  <a:lnTo>
                    <a:pt x="293624" y="98907"/>
                  </a:lnTo>
                  <a:lnTo>
                    <a:pt x="294119" y="94259"/>
                  </a:lnTo>
                  <a:lnTo>
                    <a:pt x="294157" y="86512"/>
                  </a:lnTo>
                  <a:close/>
                </a:path>
              </a:pathLst>
            </a:custGeom>
            <a:solidFill>
              <a:srgbClr val="000000"/>
            </a:solidFill>
          </p:spPr>
          <p:txBody>
            <a:bodyPr wrap="square" lIns="0" tIns="0" rIns="0" bIns="0" rtlCol="0"/>
            <a:lstStyle/>
            <a:p>
              <a:endParaRPr/>
            </a:p>
          </p:txBody>
        </p:sp>
        <p:pic>
          <p:nvPicPr>
            <p:cNvPr id="31" name="object 31"/>
            <p:cNvPicPr/>
            <p:nvPr/>
          </p:nvPicPr>
          <p:blipFill>
            <a:blip r:embed="rId7" cstate="print"/>
            <a:stretch>
              <a:fillRect/>
            </a:stretch>
          </p:blipFill>
          <p:spPr>
            <a:xfrm>
              <a:off x="6076426" y="2521760"/>
              <a:ext cx="170054" cy="170392"/>
            </a:xfrm>
            <a:prstGeom prst="rect">
              <a:avLst/>
            </a:prstGeom>
          </p:spPr>
        </p:pic>
      </p:grpSp>
      <p:pic>
        <p:nvPicPr>
          <p:cNvPr id="32" name="object 32"/>
          <p:cNvPicPr/>
          <p:nvPr/>
        </p:nvPicPr>
        <p:blipFill>
          <a:blip r:embed="rId8" cstate="print"/>
          <a:stretch>
            <a:fillRect/>
          </a:stretch>
        </p:blipFill>
        <p:spPr>
          <a:xfrm>
            <a:off x="5958034" y="4100726"/>
            <a:ext cx="245098" cy="332629"/>
          </a:xfrm>
          <a:prstGeom prst="rect">
            <a:avLst/>
          </a:prstGeom>
        </p:spPr>
      </p:pic>
      <p:sp>
        <p:nvSpPr>
          <p:cNvPr id="33" name="object 33"/>
          <p:cNvSpPr/>
          <p:nvPr/>
        </p:nvSpPr>
        <p:spPr>
          <a:xfrm>
            <a:off x="3740620" y="2781121"/>
            <a:ext cx="427990" cy="519430"/>
          </a:xfrm>
          <a:custGeom>
            <a:avLst/>
            <a:gdLst/>
            <a:ahLst/>
            <a:cxnLst/>
            <a:rect l="l" t="t" r="r" b="b"/>
            <a:pathLst>
              <a:path w="427989" h="519429">
                <a:moveTo>
                  <a:pt x="42075" y="0"/>
                </a:moveTo>
                <a:lnTo>
                  <a:pt x="0" y="0"/>
                </a:lnTo>
                <a:lnTo>
                  <a:pt x="0" y="518922"/>
                </a:lnTo>
                <a:lnTo>
                  <a:pt x="42075" y="518922"/>
                </a:lnTo>
                <a:lnTo>
                  <a:pt x="42075" y="0"/>
                </a:lnTo>
                <a:close/>
              </a:path>
              <a:path w="427989" h="519429">
                <a:moveTo>
                  <a:pt x="427748" y="28041"/>
                </a:moveTo>
                <a:lnTo>
                  <a:pt x="425526" y="17170"/>
                </a:lnTo>
                <a:lnTo>
                  <a:pt x="419506" y="8255"/>
                </a:lnTo>
                <a:lnTo>
                  <a:pt x="410591" y="2235"/>
                </a:lnTo>
                <a:lnTo>
                  <a:pt x="399694" y="25"/>
                </a:lnTo>
                <a:lnTo>
                  <a:pt x="350608" y="25"/>
                </a:lnTo>
                <a:lnTo>
                  <a:pt x="350608" y="309943"/>
                </a:lnTo>
                <a:lnTo>
                  <a:pt x="350608" y="371652"/>
                </a:lnTo>
                <a:lnTo>
                  <a:pt x="136042" y="371652"/>
                </a:lnTo>
                <a:lnTo>
                  <a:pt x="136042" y="309943"/>
                </a:lnTo>
                <a:lnTo>
                  <a:pt x="171805" y="281635"/>
                </a:lnTo>
                <a:lnTo>
                  <a:pt x="210197" y="268605"/>
                </a:lnTo>
                <a:lnTo>
                  <a:pt x="243319" y="264363"/>
                </a:lnTo>
                <a:lnTo>
                  <a:pt x="254469" y="264769"/>
                </a:lnTo>
                <a:lnTo>
                  <a:pt x="301675" y="275818"/>
                </a:lnTo>
                <a:lnTo>
                  <a:pt x="340093" y="296621"/>
                </a:lnTo>
                <a:lnTo>
                  <a:pt x="350608" y="309943"/>
                </a:lnTo>
                <a:lnTo>
                  <a:pt x="350608" y="25"/>
                </a:lnTo>
                <a:lnTo>
                  <a:pt x="296621" y="25"/>
                </a:lnTo>
                <a:lnTo>
                  <a:pt x="296621" y="197040"/>
                </a:lnTo>
                <a:lnTo>
                  <a:pt x="292430" y="217792"/>
                </a:lnTo>
                <a:lnTo>
                  <a:pt x="281012" y="234734"/>
                </a:lnTo>
                <a:lnTo>
                  <a:pt x="263931" y="246253"/>
                </a:lnTo>
                <a:lnTo>
                  <a:pt x="263588" y="246253"/>
                </a:lnTo>
                <a:lnTo>
                  <a:pt x="243319" y="250342"/>
                </a:lnTo>
                <a:lnTo>
                  <a:pt x="222567" y="246253"/>
                </a:lnTo>
                <a:lnTo>
                  <a:pt x="205638" y="235000"/>
                </a:lnTo>
                <a:lnTo>
                  <a:pt x="194221" y="218097"/>
                </a:lnTo>
                <a:lnTo>
                  <a:pt x="190030" y="197040"/>
                </a:lnTo>
                <a:lnTo>
                  <a:pt x="194221" y="176288"/>
                </a:lnTo>
                <a:lnTo>
                  <a:pt x="205638" y="159359"/>
                </a:lnTo>
                <a:lnTo>
                  <a:pt x="222567" y="147942"/>
                </a:lnTo>
                <a:lnTo>
                  <a:pt x="243319" y="143751"/>
                </a:lnTo>
                <a:lnTo>
                  <a:pt x="264071" y="147942"/>
                </a:lnTo>
                <a:lnTo>
                  <a:pt x="281012" y="159359"/>
                </a:lnTo>
                <a:lnTo>
                  <a:pt x="292430" y="176288"/>
                </a:lnTo>
                <a:lnTo>
                  <a:pt x="296621" y="197040"/>
                </a:lnTo>
                <a:lnTo>
                  <a:pt x="296621" y="25"/>
                </a:lnTo>
                <a:lnTo>
                  <a:pt x="70116" y="25"/>
                </a:lnTo>
                <a:lnTo>
                  <a:pt x="70116" y="518922"/>
                </a:lnTo>
                <a:lnTo>
                  <a:pt x="399694" y="518922"/>
                </a:lnTo>
                <a:lnTo>
                  <a:pt x="410591" y="516699"/>
                </a:lnTo>
                <a:lnTo>
                  <a:pt x="419506" y="510679"/>
                </a:lnTo>
                <a:lnTo>
                  <a:pt x="425538" y="501764"/>
                </a:lnTo>
                <a:lnTo>
                  <a:pt x="427748" y="490867"/>
                </a:lnTo>
                <a:lnTo>
                  <a:pt x="427748" y="371652"/>
                </a:lnTo>
                <a:lnTo>
                  <a:pt x="427748" y="264363"/>
                </a:lnTo>
                <a:lnTo>
                  <a:pt x="427748" y="250342"/>
                </a:lnTo>
                <a:lnTo>
                  <a:pt x="427748" y="143751"/>
                </a:lnTo>
                <a:lnTo>
                  <a:pt x="427748" y="28041"/>
                </a:lnTo>
                <a:close/>
              </a:path>
            </a:pathLst>
          </a:custGeom>
          <a:solidFill>
            <a:srgbClr val="000000"/>
          </a:solidFill>
        </p:spPr>
        <p:txBody>
          <a:bodyPr wrap="square" lIns="0" tIns="0" rIns="0" bIns="0" rtlCol="0"/>
          <a:lstStyle/>
          <a:p>
            <a:endParaRPr/>
          </a:p>
        </p:txBody>
      </p:sp>
      <p:sp>
        <p:nvSpPr>
          <p:cNvPr id="34" name="object 34"/>
          <p:cNvSpPr/>
          <p:nvPr/>
        </p:nvSpPr>
        <p:spPr>
          <a:xfrm>
            <a:off x="7924000" y="2779597"/>
            <a:ext cx="427990" cy="519430"/>
          </a:xfrm>
          <a:custGeom>
            <a:avLst/>
            <a:gdLst/>
            <a:ahLst/>
            <a:cxnLst/>
            <a:rect l="l" t="t" r="r" b="b"/>
            <a:pathLst>
              <a:path w="427990" h="519429">
                <a:moveTo>
                  <a:pt x="42075" y="0"/>
                </a:moveTo>
                <a:lnTo>
                  <a:pt x="0" y="0"/>
                </a:lnTo>
                <a:lnTo>
                  <a:pt x="0" y="518922"/>
                </a:lnTo>
                <a:lnTo>
                  <a:pt x="42075" y="518922"/>
                </a:lnTo>
                <a:lnTo>
                  <a:pt x="42075" y="0"/>
                </a:lnTo>
                <a:close/>
              </a:path>
              <a:path w="427990" h="519429">
                <a:moveTo>
                  <a:pt x="427748" y="28041"/>
                </a:moveTo>
                <a:lnTo>
                  <a:pt x="425526" y="17170"/>
                </a:lnTo>
                <a:lnTo>
                  <a:pt x="419506" y="8255"/>
                </a:lnTo>
                <a:lnTo>
                  <a:pt x="410591" y="2235"/>
                </a:lnTo>
                <a:lnTo>
                  <a:pt x="399694" y="25"/>
                </a:lnTo>
                <a:lnTo>
                  <a:pt x="350608" y="25"/>
                </a:lnTo>
                <a:lnTo>
                  <a:pt x="350608" y="309943"/>
                </a:lnTo>
                <a:lnTo>
                  <a:pt x="350608" y="371652"/>
                </a:lnTo>
                <a:lnTo>
                  <a:pt x="136042" y="371652"/>
                </a:lnTo>
                <a:lnTo>
                  <a:pt x="136042" y="309943"/>
                </a:lnTo>
                <a:lnTo>
                  <a:pt x="171805" y="281635"/>
                </a:lnTo>
                <a:lnTo>
                  <a:pt x="210197" y="268605"/>
                </a:lnTo>
                <a:lnTo>
                  <a:pt x="243319" y="264363"/>
                </a:lnTo>
                <a:lnTo>
                  <a:pt x="254469" y="264769"/>
                </a:lnTo>
                <a:lnTo>
                  <a:pt x="301675" y="275818"/>
                </a:lnTo>
                <a:lnTo>
                  <a:pt x="340093" y="296621"/>
                </a:lnTo>
                <a:lnTo>
                  <a:pt x="350608" y="309943"/>
                </a:lnTo>
                <a:lnTo>
                  <a:pt x="350608" y="25"/>
                </a:lnTo>
                <a:lnTo>
                  <a:pt x="296621" y="25"/>
                </a:lnTo>
                <a:lnTo>
                  <a:pt x="296621" y="197040"/>
                </a:lnTo>
                <a:lnTo>
                  <a:pt x="292430" y="217792"/>
                </a:lnTo>
                <a:lnTo>
                  <a:pt x="281012" y="234734"/>
                </a:lnTo>
                <a:lnTo>
                  <a:pt x="263931" y="246253"/>
                </a:lnTo>
                <a:lnTo>
                  <a:pt x="263588" y="246253"/>
                </a:lnTo>
                <a:lnTo>
                  <a:pt x="243319" y="250342"/>
                </a:lnTo>
                <a:lnTo>
                  <a:pt x="222567" y="246253"/>
                </a:lnTo>
                <a:lnTo>
                  <a:pt x="205638" y="235000"/>
                </a:lnTo>
                <a:lnTo>
                  <a:pt x="194221" y="218097"/>
                </a:lnTo>
                <a:lnTo>
                  <a:pt x="190030" y="197040"/>
                </a:lnTo>
                <a:lnTo>
                  <a:pt x="194221" y="176288"/>
                </a:lnTo>
                <a:lnTo>
                  <a:pt x="205638" y="159359"/>
                </a:lnTo>
                <a:lnTo>
                  <a:pt x="222567" y="147942"/>
                </a:lnTo>
                <a:lnTo>
                  <a:pt x="243319" y="143751"/>
                </a:lnTo>
                <a:lnTo>
                  <a:pt x="264071" y="147942"/>
                </a:lnTo>
                <a:lnTo>
                  <a:pt x="281012" y="159359"/>
                </a:lnTo>
                <a:lnTo>
                  <a:pt x="292430" y="176288"/>
                </a:lnTo>
                <a:lnTo>
                  <a:pt x="296621" y="197040"/>
                </a:lnTo>
                <a:lnTo>
                  <a:pt x="296621" y="25"/>
                </a:lnTo>
                <a:lnTo>
                  <a:pt x="70116" y="25"/>
                </a:lnTo>
                <a:lnTo>
                  <a:pt x="70116" y="518922"/>
                </a:lnTo>
                <a:lnTo>
                  <a:pt x="399694" y="518922"/>
                </a:lnTo>
                <a:lnTo>
                  <a:pt x="410591" y="516699"/>
                </a:lnTo>
                <a:lnTo>
                  <a:pt x="419506" y="510679"/>
                </a:lnTo>
                <a:lnTo>
                  <a:pt x="425538" y="501764"/>
                </a:lnTo>
                <a:lnTo>
                  <a:pt x="427748" y="490867"/>
                </a:lnTo>
                <a:lnTo>
                  <a:pt x="427748" y="371652"/>
                </a:lnTo>
                <a:lnTo>
                  <a:pt x="427748" y="264363"/>
                </a:lnTo>
                <a:lnTo>
                  <a:pt x="427748" y="250342"/>
                </a:lnTo>
                <a:lnTo>
                  <a:pt x="427748" y="143751"/>
                </a:lnTo>
                <a:lnTo>
                  <a:pt x="427748" y="28041"/>
                </a:lnTo>
                <a:close/>
              </a:path>
            </a:pathLst>
          </a:custGeom>
          <a:solidFill>
            <a:srgbClr val="000000"/>
          </a:solidFill>
        </p:spPr>
        <p:txBody>
          <a:bodyPr wrap="square" lIns="0" tIns="0" rIns="0" bIns="0" rtlCol="0"/>
          <a:lstStyle/>
          <a:p>
            <a:endParaRPr/>
          </a:p>
        </p:txBody>
      </p:sp>
      <p:sp>
        <p:nvSpPr>
          <p:cNvPr id="35" name="object 35"/>
          <p:cNvSpPr txBox="1"/>
          <p:nvPr/>
        </p:nvSpPr>
        <p:spPr>
          <a:xfrm>
            <a:off x="3388867" y="3512311"/>
            <a:ext cx="1161415" cy="330835"/>
          </a:xfrm>
          <a:prstGeom prst="rect">
            <a:avLst/>
          </a:prstGeom>
        </p:spPr>
        <p:txBody>
          <a:bodyPr vert="horz" wrap="square" lIns="0" tIns="13335" rIns="0" bIns="0" rtlCol="0">
            <a:spAutoFit/>
          </a:bodyPr>
          <a:lstStyle/>
          <a:p>
            <a:pPr marL="12700">
              <a:lnSpc>
                <a:spcPct val="100000"/>
              </a:lnSpc>
              <a:spcBef>
                <a:spcPts val="105"/>
              </a:spcBef>
            </a:pPr>
            <a:r>
              <a:rPr sz="2000" b="1" spc="-10" dirty="0">
                <a:latin typeface="Meiryo UI"/>
                <a:cs typeface="Meiryo UI"/>
              </a:rPr>
              <a:t>Provider</a:t>
            </a:r>
            <a:endParaRPr sz="2000">
              <a:latin typeface="Meiryo UI"/>
              <a:cs typeface="Meiryo UI"/>
            </a:endParaRPr>
          </a:p>
        </p:txBody>
      </p:sp>
      <p:sp>
        <p:nvSpPr>
          <p:cNvPr id="36" name="object 36"/>
          <p:cNvSpPr txBox="1"/>
          <p:nvPr/>
        </p:nvSpPr>
        <p:spPr>
          <a:xfrm>
            <a:off x="7680706" y="3511677"/>
            <a:ext cx="1391285" cy="330835"/>
          </a:xfrm>
          <a:prstGeom prst="rect">
            <a:avLst/>
          </a:prstGeom>
        </p:spPr>
        <p:txBody>
          <a:bodyPr vert="horz" wrap="square" lIns="0" tIns="13335" rIns="0" bIns="0" rtlCol="0">
            <a:spAutoFit/>
          </a:bodyPr>
          <a:lstStyle/>
          <a:p>
            <a:pPr marL="12700">
              <a:lnSpc>
                <a:spcPct val="100000"/>
              </a:lnSpc>
              <a:spcBef>
                <a:spcPts val="105"/>
              </a:spcBef>
            </a:pPr>
            <a:r>
              <a:rPr sz="2000" b="1" spc="-10" dirty="0">
                <a:latin typeface="Meiryo UI"/>
                <a:cs typeface="Meiryo UI"/>
              </a:rPr>
              <a:t>Consumer</a:t>
            </a:r>
            <a:endParaRPr sz="2000">
              <a:latin typeface="Meiryo UI"/>
              <a:cs typeface="Meiryo UI"/>
            </a:endParaRPr>
          </a:p>
        </p:txBody>
      </p:sp>
      <p:sp>
        <p:nvSpPr>
          <p:cNvPr id="37" name="object 37"/>
          <p:cNvSpPr/>
          <p:nvPr/>
        </p:nvSpPr>
        <p:spPr>
          <a:xfrm>
            <a:off x="2695194" y="2974848"/>
            <a:ext cx="922655" cy="132715"/>
          </a:xfrm>
          <a:custGeom>
            <a:avLst/>
            <a:gdLst/>
            <a:ahLst/>
            <a:cxnLst/>
            <a:rect l="l" t="t" r="r" b="b"/>
            <a:pathLst>
              <a:path w="922654" h="132714">
                <a:moveTo>
                  <a:pt x="865990" y="66294"/>
                </a:moveTo>
                <a:lnTo>
                  <a:pt x="794511" y="107950"/>
                </a:lnTo>
                <a:lnTo>
                  <a:pt x="792226" y="116712"/>
                </a:lnTo>
                <a:lnTo>
                  <a:pt x="796163" y="123443"/>
                </a:lnTo>
                <a:lnTo>
                  <a:pt x="800227" y="130301"/>
                </a:lnTo>
                <a:lnTo>
                  <a:pt x="808863" y="132587"/>
                </a:lnTo>
                <a:lnTo>
                  <a:pt x="898044" y="80644"/>
                </a:lnTo>
                <a:lnTo>
                  <a:pt x="894207" y="80644"/>
                </a:lnTo>
                <a:lnTo>
                  <a:pt x="894207" y="78612"/>
                </a:lnTo>
                <a:lnTo>
                  <a:pt x="887094" y="78612"/>
                </a:lnTo>
                <a:lnTo>
                  <a:pt x="865990" y="66294"/>
                </a:lnTo>
                <a:close/>
              </a:path>
              <a:path w="922654" h="132714">
                <a:moveTo>
                  <a:pt x="841621" y="52069"/>
                </a:moveTo>
                <a:lnTo>
                  <a:pt x="0" y="52069"/>
                </a:lnTo>
                <a:lnTo>
                  <a:pt x="0" y="80644"/>
                </a:lnTo>
                <a:lnTo>
                  <a:pt x="841404" y="80644"/>
                </a:lnTo>
                <a:lnTo>
                  <a:pt x="865990" y="66294"/>
                </a:lnTo>
                <a:lnTo>
                  <a:pt x="841621" y="52069"/>
                </a:lnTo>
                <a:close/>
              </a:path>
              <a:path w="922654" h="132714">
                <a:moveTo>
                  <a:pt x="898262" y="52069"/>
                </a:moveTo>
                <a:lnTo>
                  <a:pt x="894207" y="52069"/>
                </a:lnTo>
                <a:lnTo>
                  <a:pt x="894207" y="80644"/>
                </a:lnTo>
                <a:lnTo>
                  <a:pt x="898044" y="80644"/>
                </a:lnTo>
                <a:lnTo>
                  <a:pt x="922654" y="66294"/>
                </a:lnTo>
                <a:lnTo>
                  <a:pt x="898262" y="52069"/>
                </a:lnTo>
                <a:close/>
              </a:path>
              <a:path w="922654" h="132714">
                <a:moveTo>
                  <a:pt x="887094" y="53975"/>
                </a:moveTo>
                <a:lnTo>
                  <a:pt x="865990" y="66294"/>
                </a:lnTo>
                <a:lnTo>
                  <a:pt x="887094" y="78612"/>
                </a:lnTo>
                <a:lnTo>
                  <a:pt x="887094" y="53975"/>
                </a:lnTo>
                <a:close/>
              </a:path>
              <a:path w="922654" h="132714">
                <a:moveTo>
                  <a:pt x="894207" y="53975"/>
                </a:moveTo>
                <a:lnTo>
                  <a:pt x="887094" y="53975"/>
                </a:lnTo>
                <a:lnTo>
                  <a:pt x="887094" y="78612"/>
                </a:lnTo>
                <a:lnTo>
                  <a:pt x="894207" y="78612"/>
                </a:lnTo>
                <a:lnTo>
                  <a:pt x="894207" y="53975"/>
                </a:lnTo>
                <a:close/>
              </a:path>
              <a:path w="922654" h="132714">
                <a:moveTo>
                  <a:pt x="808863" y="0"/>
                </a:moveTo>
                <a:lnTo>
                  <a:pt x="800227" y="2286"/>
                </a:lnTo>
                <a:lnTo>
                  <a:pt x="796163" y="9143"/>
                </a:lnTo>
                <a:lnTo>
                  <a:pt x="792226" y="15875"/>
                </a:lnTo>
                <a:lnTo>
                  <a:pt x="794511" y="24637"/>
                </a:lnTo>
                <a:lnTo>
                  <a:pt x="865990" y="66294"/>
                </a:lnTo>
                <a:lnTo>
                  <a:pt x="887094" y="53975"/>
                </a:lnTo>
                <a:lnTo>
                  <a:pt x="894207" y="53975"/>
                </a:lnTo>
                <a:lnTo>
                  <a:pt x="894207" y="52069"/>
                </a:lnTo>
                <a:lnTo>
                  <a:pt x="898262" y="52069"/>
                </a:lnTo>
                <a:lnTo>
                  <a:pt x="808863" y="0"/>
                </a:lnTo>
                <a:close/>
              </a:path>
            </a:pathLst>
          </a:custGeom>
          <a:solidFill>
            <a:srgbClr val="0E466A"/>
          </a:solidFill>
        </p:spPr>
        <p:txBody>
          <a:bodyPr wrap="square" lIns="0" tIns="0" rIns="0" bIns="0" rtlCol="0"/>
          <a:lstStyle/>
          <a:p>
            <a:endParaRPr/>
          </a:p>
        </p:txBody>
      </p:sp>
      <p:sp>
        <p:nvSpPr>
          <p:cNvPr id="38" name="object 38"/>
          <p:cNvSpPr/>
          <p:nvPr/>
        </p:nvSpPr>
        <p:spPr>
          <a:xfrm>
            <a:off x="8481821" y="2971800"/>
            <a:ext cx="922655" cy="132715"/>
          </a:xfrm>
          <a:custGeom>
            <a:avLst/>
            <a:gdLst/>
            <a:ahLst/>
            <a:cxnLst/>
            <a:rect l="l" t="t" r="r" b="b"/>
            <a:pathLst>
              <a:path w="922654" h="132714">
                <a:moveTo>
                  <a:pt x="865990" y="66294"/>
                </a:moveTo>
                <a:lnTo>
                  <a:pt x="794511" y="107950"/>
                </a:lnTo>
                <a:lnTo>
                  <a:pt x="792226" y="116712"/>
                </a:lnTo>
                <a:lnTo>
                  <a:pt x="796162" y="123444"/>
                </a:lnTo>
                <a:lnTo>
                  <a:pt x="800226" y="130301"/>
                </a:lnTo>
                <a:lnTo>
                  <a:pt x="808862" y="132587"/>
                </a:lnTo>
                <a:lnTo>
                  <a:pt x="898044" y="80645"/>
                </a:lnTo>
                <a:lnTo>
                  <a:pt x="894206" y="80645"/>
                </a:lnTo>
                <a:lnTo>
                  <a:pt x="894206" y="78612"/>
                </a:lnTo>
                <a:lnTo>
                  <a:pt x="887095" y="78612"/>
                </a:lnTo>
                <a:lnTo>
                  <a:pt x="865990" y="66294"/>
                </a:lnTo>
                <a:close/>
              </a:path>
              <a:path w="922654" h="132714">
                <a:moveTo>
                  <a:pt x="841621" y="52070"/>
                </a:moveTo>
                <a:lnTo>
                  <a:pt x="0" y="52070"/>
                </a:lnTo>
                <a:lnTo>
                  <a:pt x="0" y="80645"/>
                </a:lnTo>
                <a:lnTo>
                  <a:pt x="841404" y="80645"/>
                </a:lnTo>
                <a:lnTo>
                  <a:pt x="865990" y="66294"/>
                </a:lnTo>
                <a:lnTo>
                  <a:pt x="841621" y="52070"/>
                </a:lnTo>
                <a:close/>
              </a:path>
              <a:path w="922654" h="132714">
                <a:moveTo>
                  <a:pt x="898262" y="52070"/>
                </a:moveTo>
                <a:lnTo>
                  <a:pt x="894206" y="52070"/>
                </a:lnTo>
                <a:lnTo>
                  <a:pt x="894206" y="80645"/>
                </a:lnTo>
                <a:lnTo>
                  <a:pt x="898044" y="80645"/>
                </a:lnTo>
                <a:lnTo>
                  <a:pt x="922654" y="66294"/>
                </a:lnTo>
                <a:lnTo>
                  <a:pt x="898262" y="52070"/>
                </a:lnTo>
                <a:close/>
              </a:path>
              <a:path w="922654" h="132714">
                <a:moveTo>
                  <a:pt x="887095" y="53975"/>
                </a:moveTo>
                <a:lnTo>
                  <a:pt x="865990" y="66294"/>
                </a:lnTo>
                <a:lnTo>
                  <a:pt x="887095" y="78612"/>
                </a:lnTo>
                <a:lnTo>
                  <a:pt x="887095" y="53975"/>
                </a:lnTo>
                <a:close/>
              </a:path>
              <a:path w="922654" h="132714">
                <a:moveTo>
                  <a:pt x="894206" y="53975"/>
                </a:moveTo>
                <a:lnTo>
                  <a:pt x="887095" y="53975"/>
                </a:lnTo>
                <a:lnTo>
                  <a:pt x="887095" y="78612"/>
                </a:lnTo>
                <a:lnTo>
                  <a:pt x="894206" y="78612"/>
                </a:lnTo>
                <a:lnTo>
                  <a:pt x="894206" y="53975"/>
                </a:lnTo>
                <a:close/>
              </a:path>
              <a:path w="922654" h="132714">
                <a:moveTo>
                  <a:pt x="808862" y="0"/>
                </a:moveTo>
                <a:lnTo>
                  <a:pt x="800226" y="2286"/>
                </a:lnTo>
                <a:lnTo>
                  <a:pt x="796162" y="9144"/>
                </a:lnTo>
                <a:lnTo>
                  <a:pt x="792226" y="15875"/>
                </a:lnTo>
                <a:lnTo>
                  <a:pt x="794511" y="24637"/>
                </a:lnTo>
                <a:lnTo>
                  <a:pt x="865990" y="66294"/>
                </a:lnTo>
                <a:lnTo>
                  <a:pt x="887095" y="53975"/>
                </a:lnTo>
                <a:lnTo>
                  <a:pt x="894206" y="53975"/>
                </a:lnTo>
                <a:lnTo>
                  <a:pt x="894206" y="52070"/>
                </a:lnTo>
                <a:lnTo>
                  <a:pt x="898262" y="52070"/>
                </a:lnTo>
                <a:lnTo>
                  <a:pt x="808862" y="0"/>
                </a:lnTo>
                <a:close/>
              </a:path>
            </a:pathLst>
          </a:custGeom>
          <a:solidFill>
            <a:srgbClr val="0E466A"/>
          </a:solidFill>
        </p:spPr>
        <p:txBody>
          <a:bodyPr wrap="square" lIns="0" tIns="0" rIns="0" bIns="0" rtlCol="0"/>
          <a:lstStyle/>
          <a:p>
            <a:endParaRPr/>
          </a:p>
        </p:txBody>
      </p:sp>
      <p:sp>
        <p:nvSpPr>
          <p:cNvPr id="39" name="object 39"/>
          <p:cNvSpPr txBox="1"/>
          <p:nvPr/>
        </p:nvSpPr>
        <p:spPr>
          <a:xfrm>
            <a:off x="278384" y="1654810"/>
            <a:ext cx="9926955" cy="1819910"/>
          </a:xfrm>
          <a:prstGeom prst="rect">
            <a:avLst/>
          </a:prstGeom>
        </p:spPr>
        <p:txBody>
          <a:bodyPr vert="horz" wrap="square" lIns="0" tIns="13335" rIns="0" bIns="0" rtlCol="0">
            <a:spAutoFit/>
          </a:bodyPr>
          <a:lstStyle/>
          <a:p>
            <a:pPr marL="12700">
              <a:lnSpc>
                <a:spcPts val="2400"/>
              </a:lnSpc>
              <a:spcBef>
                <a:spcPts val="105"/>
              </a:spcBef>
            </a:pPr>
            <a:r>
              <a:rPr sz="2000" b="1" spc="-25" dirty="0">
                <a:solidFill>
                  <a:srgbClr val="1A1A1A"/>
                </a:solidFill>
                <a:latin typeface="Meiryo UI"/>
                <a:cs typeface="Meiryo UI"/>
              </a:rPr>
              <a:t>領域非依存で基本的な構成要素と相互運用のためのモデル</a:t>
            </a:r>
            <a:endParaRPr sz="2000">
              <a:latin typeface="Meiryo UI"/>
              <a:cs typeface="Meiryo UI"/>
            </a:endParaRPr>
          </a:p>
          <a:p>
            <a:pPr marL="12700">
              <a:lnSpc>
                <a:spcPts val="2160"/>
              </a:lnSpc>
            </a:pPr>
            <a:r>
              <a:rPr sz="1800" b="1" spc="-10" dirty="0">
                <a:solidFill>
                  <a:srgbClr val="1A1A1A"/>
                </a:solidFill>
                <a:latin typeface="Meiryo UI"/>
                <a:cs typeface="Meiryo UI"/>
              </a:rPr>
              <a:t>～</a:t>
            </a:r>
            <a:r>
              <a:rPr sz="1800" b="1" spc="-30" dirty="0">
                <a:solidFill>
                  <a:srgbClr val="1A1A1A"/>
                </a:solidFill>
                <a:latin typeface="Meiryo UI"/>
                <a:cs typeface="Meiryo UI"/>
              </a:rPr>
              <a:t>データの所有者とユーザに加えて、提供者と消費者が連携し、データスペースにおけるデータ主権を実現</a:t>
            </a:r>
            <a:r>
              <a:rPr sz="1800" b="1" spc="-50" dirty="0">
                <a:solidFill>
                  <a:srgbClr val="1A1A1A"/>
                </a:solidFill>
                <a:latin typeface="Meiryo UI"/>
                <a:cs typeface="Meiryo UI"/>
              </a:rPr>
              <a:t>～</a:t>
            </a:r>
            <a:endParaRPr sz="1800">
              <a:latin typeface="Meiryo UI"/>
              <a:cs typeface="Meiryo UI"/>
            </a:endParaRPr>
          </a:p>
          <a:p>
            <a:pPr marL="5151755" marR="3358515" indent="7620" algn="ctr">
              <a:lnSpc>
                <a:spcPct val="213600"/>
              </a:lnSpc>
              <a:spcBef>
                <a:spcPts val="340"/>
              </a:spcBef>
            </a:pPr>
            <a:r>
              <a:rPr sz="1800" b="1" spc="-10" dirty="0">
                <a:latin typeface="Meiryo UI"/>
                <a:cs typeface="Meiryo UI"/>
              </a:rPr>
              <a:t>Search Negotiation</a:t>
            </a:r>
            <a:endParaRPr sz="1800">
              <a:latin typeface="Meiryo UI"/>
              <a:cs typeface="Meiryo UI"/>
            </a:endParaRPr>
          </a:p>
        </p:txBody>
      </p:sp>
      <p:sp>
        <p:nvSpPr>
          <p:cNvPr id="40" name="object 40"/>
          <p:cNvSpPr txBox="1"/>
          <p:nvPr/>
        </p:nvSpPr>
        <p:spPr>
          <a:xfrm>
            <a:off x="5467603" y="3763771"/>
            <a:ext cx="1377315" cy="299720"/>
          </a:xfrm>
          <a:prstGeom prst="rect">
            <a:avLst/>
          </a:prstGeom>
        </p:spPr>
        <p:txBody>
          <a:bodyPr vert="horz" wrap="square" lIns="0" tIns="12700" rIns="0" bIns="0" rtlCol="0">
            <a:spAutoFit/>
          </a:bodyPr>
          <a:lstStyle/>
          <a:p>
            <a:pPr marL="12700">
              <a:lnSpc>
                <a:spcPct val="100000"/>
              </a:lnSpc>
              <a:spcBef>
                <a:spcPts val="100"/>
              </a:spcBef>
            </a:pPr>
            <a:r>
              <a:rPr sz="1800" b="1" spc="-10" dirty="0">
                <a:latin typeface="Meiryo UI"/>
                <a:cs typeface="Meiryo UI"/>
              </a:rPr>
              <a:t>Application</a:t>
            </a:r>
            <a:endParaRPr sz="1800">
              <a:latin typeface="Meiryo UI"/>
              <a:cs typeface="Meiryo UI"/>
            </a:endParaRPr>
          </a:p>
        </p:txBody>
      </p:sp>
      <p:sp>
        <p:nvSpPr>
          <p:cNvPr id="41" name="object 41"/>
          <p:cNvSpPr txBox="1"/>
          <p:nvPr/>
        </p:nvSpPr>
        <p:spPr>
          <a:xfrm>
            <a:off x="310997" y="4296569"/>
            <a:ext cx="9934575" cy="760095"/>
          </a:xfrm>
          <a:prstGeom prst="rect">
            <a:avLst/>
          </a:prstGeom>
        </p:spPr>
        <p:txBody>
          <a:bodyPr vert="horz" wrap="square" lIns="0" tIns="85725" rIns="0" bIns="0" rtlCol="0">
            <a:spAutoFit/>
          </a:bodyPr>
          <a:lstStyle/>
          <a:p>
            <a:pPr marL="1722755" algn="ctr">
              <a:lnSpc>
                <a:spcPct val="100000"/>
              </a:lnSpc>
              <a:spcBef>
                <a:spcPts val="675"/>
              </a:spcBef>
            </a:pPr>
            <a:r>
              <a:rPr sz="1800" b="1" spc="-10" dirty="0">
                <a:latin typeface="Meiryo UI"/>
                <a:cs typeface="Meiryo UI"/>
              </a:rPr>
              <a:t>Database</a:t>
            </a:r>
            <a:endParaRPr sz="1800">
              <a:latin typeface="Meiryo UI"/>
              <a:cs typeface="Meiryo UI"/>
            </a:endParaRPr>
          </a:p>
          <a:p>
            <a:pPr algn="ctr">
              <a:lnSpc>
                <a:spcPct val="100000"/>
              </a:lnSpc>
              <a:spcBef>
                <a:spcPts val="645"/>
              </a:spcBef>
            </a:pPr>
            <a:r>
              <a:rPr sz="2000" b="1" spc="-10" dirty="0">
                <a:solidFill>
                  <a:srgbClr val="1A1A1A"/>
                </a:solidFill>
                <a:latin typeface="Meiryo UI"/>
                <a:cs typeface="Meiryo UI"/>
              </a:rPr>
              <a:t>政府（業所管）</a:t>
            </a:r>
            <a:r>
              <a:rPr sz="2000" b="1" spc="-25" dirty="0">
                <a:solidFill>
                  <a:srgbClr val="1A1A1A"/>
                </a:solidFill>
                <a:latin typeface="Meiryo UI"/>
                <a:cs typeface="Meiryo UI"/>
              </a:rPr>
              <a:t>と業界団体の合意形成に基づく官民連携デジタルプラットフォームの設置と運用</a:t>
            </a:r>
            <a:endParaRPr sz="2000">
              <a:latin typeface="Meiryo UI"/>
              <a:cs typeface="Meiryo UI"/>
            </a:endParaRPr>
          </a:p>
        </p:txBody>
      </p:sp>
      <p:pic>
        <p:nvPicPr>
          <p:cNvPr id="42" name="object 42"/>
          <p:cNvPicPr/>
          <p:nvPr/>
        </p:nvPicPr>
        <p:blipFill>
          <a:blip r:embed="rId9" cstate="print"/>
          <a:stretch>
            <a:fillRect/>
          </a:stretch>
        </p:blipFill>
        <p:spPr>
          <a:xfrm>
            <a:off x="10119954" y="3151262"/>
            <a:ext cx="253005" cy="343359"/>
          </a:xfrm>
          <a:prstGeom prst="rect">
            <a:avLst/>
          </a:prstGeom>
        </p:spPr>
      </p:pic>
      <p:pic>
        <p:nvPicPr>
          <p:cNvPr id="43" name="object 43"/>
          <p:cNvPicPr/>
          <p:nvPr/>
        </p:nvPicPr>
        <p:blipFill>
          <a:blip r:embed="rId9" cstate="print"/>
          <a:stretch>
            <a:fillRect/>
          </a:stretch>
        </p:blipFill>
        <p:spPr>
          <a:xfrm>
            <a:off x="8501466" y="3151262"/>
            <a:ext cx="253005" cy="343359"/>
          </a:xfrm>
          <a:prstGeom prst="rect">
            <a:avLst/>
          </a:prstGeom>
        </p:spPr>
      </p:pic>
      <p:pic>
        <p:nvPicPr>
          <p:cNvPr id="44" name="object 44"/>
          <p:cNvPicPr/>
          <p:nvPr/>
        </p:nvPicPr>
        <p:blipFill>
          <a:blip r:embed="rId10" cstate="print"/>
          <a:stretch>
            <a:fillRect/>
          </a:stretch>
        </p:blipFill>
        <p:spPr>
          <a:xfrm>
            <a:off x="4247982" y="3152786"/>
            <a:ext cx="253004" cy="343359"/>
          </a:xfrm>
          <a:prstGeom prst="rect">
            <a:avLst/>
          </a:prstGeom>
        </p:spPr>
      </p:pic>
      <p:pic>
        <p:nvPicPr>
          <p:cNvPr id="45" name="object 45"/>
          <p:cNvPicPr/>
          <p:nvPr/>
        </p:nvPicPr>
        <p:blipFill>
          <a:blip r:embed="rId10" cstate="print"/>
          <a:stretch>
            <a:fillRect/>
          </a:stretch>
        </p:blipFill>
        <p:spPr>
          <a:xfrm>
            <a:off x="2684358" y="3152786"/>
            <a:ext cx="253004" cy="343359"/>
          </a:xfrm>
          <a:prstGeom prst="rect">
            <a:avLst/>
          </a:prstGeom>
        </p:spPr>
      </p:pic>
      <p:pic>
        <p:nvPicPr>
          <p:cNvPr id="46" name="object 46"/>
          <p:cNvPicPr/>
          <p:nvPr/>
        </p:nvPicPr>
        <p:blipFill>
          <a:blip r:embed="rId11" cstate="print"/>
          <a:stretch>
            <a:fillRect/>
          </a:stretch>
        </p:blipFill>
        <p:spPr>
          <a:xfrm>
            <a:off x="176784" y="5471187"/>
            <a:ext cx="1147572" cy="768068"/>
          </a:xfrm>
          <a:prstGeom prst="rect">
            <a:avLst/>
          </a:prstGeom>
        </p:spPr>
      </p:pic>
      <p:pic>
        <p:nvPicPr>
          <p:cNvPr id="47" name="object 47"/>
          <p:cNvPicPr/>
          <p:nvPr/>
        </p:nvPicPr>
        <p:blipFill>
          <a:blip r:embed="rId12" cstate="print"/>
          <a:stretch>
            <a:fillRect/>
          </a:stretch>
        </p:blipFill>
        <p:spPr>
          <a:xfrm>
            <a:off x="254508" y="2720339"/>
            <a:ext cx="1149096" cy="765048"/>
          </a:xfrm>
          <a:prstGeom prst="rect">
            <a:avLst/>
          </a:prstGeom>
        </p:spPr>
      </p:pic>
      <p:grpSp>
        <p:nvGrpSpPr>
          <p:cNvPr id="48" name="object 48"/>
          <p:cNvGrpSpPr/>
          <p:nvPr/>
        </p:nvGrpSpPr>
        <p:grpSpPr>
          <a:xfrm>
            <a:off x="4641341" y="2485008"/>
            <a:ext cx="3016250" cy="1793875"/>
            <a:chOff x="4641341" y="2485008"/>
            <a:chExt cx="3016250" cy="1793875"/>
          </a:xfrm>
        </p:grpSpPr>
        <p:sp>
          <p:nvSpPr>
            <p:cNvPr id="49" name="object 49"/>
            <p:cNvSpPr/>
            <p:nvPr/>
          </p:nvSpPr>
          <p:spPr>
            <a:xfrm>
              <a:off x="4641342" y="2485008"/>
              <a:ext cx="3000375" cy="1793875"/>
            </a:xfrm>
            <a:custGeom>
              <a:avLst/>
              <a:gdLst/>
              <a:ahLst/>
              <a:cxnLst/>
              <a:rect l="l" t="t" r="r" b="b"/>
              <a:pathLst>
                <a:path w="3000375" h="1793875">
                  <a:moveTo>
                    <a:pt x="1226566" y="1782191"/>
                  </a:moveTo>
                  <a:lnTo>
                    <a:pt x="1224927" y="1779016"/>
                  </a:lnTo>
                  <a:lnTo>
                    <a:pt x="1170051" y="1672082"/>
                  </a:lnTo>
                  <a:lnTo>
                    <a:pt x="1166495" y="1665097"/>
                  </a:lnTo>
                  <a:lnTo>
                    <a:pt x="1157859" y="1662303"/>
                  </a:lnTo>
                  <a:lnTo>
                    <a:pt x="1150874" y="1665986"/>
                  </a:lnTo>
                  <a:lnTo>
                    <a:pt x="1143762" y="1669542"/>
                  </a:lnTo>
                  <a:lnTo>
                    <a:pt x="1141095" y="1678178"/>
                  </a:lnTo>
                  <a:lnTo>
                    <a:pt x="1144651" y="1685163"/>
                  </a:lnTo>
                  <a:lnTo>
                    <a:pt x="1165834" y="1726412"/>
                  </a:lnTo>
                  <a:lnTo>
                    <a:pt x="22987" y="996696"/>
                  </a:lnTo>
                  <a:lnTo>
                    <a:pt x="7493" y="1020826"/>
                  </a:lnTo>
                  <a:lnTo>
                    <a:pt x="1150264" y="1750504"/>
                  </a:lnTo>
                  <a:lnTo>
                    <a:pt x="1096264" y="1748282"/>
                  </a:lnTo>
                  <a:lnTo>
                    <a:pt x="1089533" y="1754505"/>
                  </a:lnTo>
                  <a:lnTo>
                    <a:pt x="1089279" y="1762379"/>
                  </a:lnTo>
                  <a:lnTo>
                    <a:pt x="1088898" y="1770253"/>
                  </a:lnTo>
                  <a:lnTo>
                    <a:pt x="1095121" y="1776857"/>
                  </a:lnTo>
                  <a:lnTo>
                    <a:pt x="1226566" y="1782191"/>
                  </a:lnTo>
                  <a:close/>
                </a:path>
                <a:path w="3000375" h="1793875">
                  <a:moveTo>
                    <a:pt x="1231646" y="1147445"/>
                  </a:moveTo>
                  <a:lnTo>
                    <a:pt x="104457" y="779538"/>
                  </a:lnTo>
                  <a:lnTo>
                    <a:pt x="157480" y="768096"/>
                  </a:lnTo>
                  <a:lnTo>
                    <a:pt x="160693" y="763143"/>
                  </a:lnTo>
                  <a:lnTo>
                    <a:pt x="162433" y="760476"/>
                  </a:lnTo>
                  <a:lnTo>
                    <a:pt x="160782" y="752729"/>
                  </a:lnTo>
                  <a:lnTo>
                    <a:pt x="159004" y="745109"/>
                  </a:lnTo>
                  <a:lnTo>
                    <a:pt x="151511" y="740156"/>
                  </a:lnTo>
                  <a:lnTo>
                    <a:pt x="22263" y="768096"/>
                  </a:lnTo>
                  <a:lnTo>
                    <a:pt x="22961" y="768096"/>
                  </a:lnTo>
                  <a:lnTo>
                    <a:pt x="105029" y="860425"/>
                  </a:lnTo>
                  <a:lnTo>
                    <a:pt x="110363" y="866267"/>
                  </a:lnTo>
                  <a:lnTo>
                    <a:pt x="119380" y="866775"/>
                  </a:lnTo>
                  <a:lnTo>
                    <a:pt x="125222" y="861568"/>
                  </a:lnTo>
                  <a:lnTo>
                    <a:pt x="131191" y="856361"/>
                  </a:lnTo>
                  <a:lnTo>
                    <a:pt x="131699" y="847217"/>
                  </a:lnTo>
                  <a:lnTo>
                    <a:pt x="126365" y="841375"/>
                  </a:lnTo>
                  <a:lnTo>
                    <a:pt x="95542" y="806716"/>
                  </a:lnTo>
                  <a:lnTo>
                    <a:pt x="1222756" y="1174496"/>
                  </a:lnTo>
                  <a:lnTo>
                    <a:pt x="1231646" y="1147445"/>
                  </a:lnTo>
                  <a:close/>
                </a:path>
                <a:path w="3000375" h="1793875">
                  <a:moveTo>
                    <a:pt x="1238631" y="45212"/>
                  </a:moveTo>
                  <a:lnTo>
                    <a:pt x="1228598" y="18542"/>
                  </a:lnTo>
                  <a:lnTo>
                    <a:pt x="70688" y="458876"/>
                  </a:lnTo>
                  <a:lnTo>
                    <a:pt x="104902" y="416560"/>
                  </a:lnTo>
                  <a:lnTo>
                    <a:pt x="103886" y="407543"/>
                  </a:lnTo>
                  <a:lnTo>
                    <a:pt x="91694" y="397637"/>
                  </a:lnTo>
                  <a:lnTo>
                    <a:pt x="82677" y="398653"/>
                  </a:lnTo>
                  <a:lnTo>
                    <a:pt x="0" y="501015"/>
                  </a:lnTo>
                  <a:lnTo>
                    <a:pt x="129794" y="522605"/>
                  </a:lnTo>
                  <a:lnTo>
                    <a:pt x="137160" y="517398"/>
                  </a:lnTo>
                  <a:lnTo>
                    <a:pt x="139280" y="504317"/>
                  </a:lnTo>
                  <a:lnTo>
                    <a:pt x="139700" y="501777"/>
                  </a:lnTo>
                  <a:lnTo>
                    <a:pt x="134493" y="494411"/>
                  </a:lnTo>
                  <a:lnTo>
                    <a:pt x="80886" y="485533"/>
                  </a:lnTo>
                  <a:lnTo>
                    <a:pt x="1238631" y="45212"/>
                  </a:lnTo>
                  <a:close/>
                </a:path>
                <a:path w="3000375" h="1793875">
                  <a:moveTo>
                    <a:pt x="2979039" y="712851"/>
                  </a:moveTo>
                  <a:lnTo>
                    <a:pt x="2969514" y="685927"/>
                  </a:lnTo>
                  <a:lnTo>
                    <a:pt x="1737398" y="1121130"/>
                  </a:lnTo>
                  <a:lnTo>
                    <a:pt x="1772539" y="1079627"/>
                  </a:lnTo>
                  <a:lnTo>
                    <a:pt x="1771904" y="1070622"/>
                  </a:lnTo>
                  <a:lnTo>
                    <a:pt x="1765808" y="1065530"/>
                  </a:lnTo>
                  <a:lnTo>
                    <a:pt x="1759839" y="1060462"/>
                  </a:lnTo>
                  <a:lnTo>
                    <a:pt x="1750822" y="1061224"/>
                  </a:lnTo>
                  <a:lnTo>
                    <a:pt x="1665605" y="1161542"/>
                  </a:lnTo>
                  <a:lnTo>
                    <a:pt x="1787271" y="1184783"/>
                  </a:lnTo>
                  <a:lnTo>
                    <a:pt x="1795018" y="1186180"/>
                  </a:lnTo>
                  <a:lnTo>
                    <a:pt x="1802384" y="1181100"/>
                  </a:lnTo>
                  <a:lnTo>
                    <a:pt x="1805432" y="1165606"/>
                  </a:lnTo>
                  <a:lnTo>
                    <a:pt x="1800352" y="1158113"/>
                  </a:lnTo>
                  <a:lnTo>
                    <a:pt x="1792605" y="1156716"/>
                  </a:lnTo>
                  <a:lnTo>
                    <a:pt x="1746986" y="1147991"/>
                  </a:lnTo>
                  <a:lnTo>
                    <a:pt x="2979039" y="712851"/>
                  </a:lnTo>
                  <a:close/>
                </a:path>
                <a:path w="3000375" h="1793875">
                  <a:moveTo>
                    <a:pt x="2997073" y="405257"/>
                  </a:moveTo>
                  <a:lnTo>
                    <a:pt x="1747786" y="40894"/>
                  </a:lnTo>
                  <a:lnTo>
                    <a:pt x="1800352" y="27813"/>
                  </a:lnTo>
                  <a:lnTo>
                    <a:pt x="1801380" y="26035"/>
                  </a:lnTo>
                  <a:lnTo>
                    <a:pt x="1804924" y="19939"/>
                  </a:lnTo>
                  <a:lnTo>
                    <a:pt x="1801114" y="4699"/>
                  </a:lnTo>
                  <a:lnTo>
                    <a:pt x="1793367" y="0"/>
                  </a:lnTo>
                  <a:lnTo>
                    <a:pt x="1665605" y="31877"/>
                  </a:lnTo>
                  <a:lnTo>
                    <a:pt x="1756283" y="127381"/>
                  </a:lnTo>
                  <a:lnTo>
                    <a:pt x="1765300" y="127635"/>
                  </a:lnTo>
                  <a:lnTo>
                    <a:pt x="1776730" y="116713"/>
                  </a:lnTo>
                  <a:lnTo>
                    <a:pt x="1776984" y="107696"/>
                  </a:lnTo>
                  <a:lnTo>
                    <a:pt x="1739506" y="68249"/>
                  </a:lnTo>
                  <a:lnTo>
                    <a:pt x="2989072" y="432689"/>
                  </a:lnTo>
                  <a:lnTo>
                    <a:pt x="2997073" y="405257"/>
                  </a:lnTo>
                  <a:close/>
                </a:path>
                <a:path w="3000375" h="1793875">
                  <a:moveTo>
                    <a:pt x="2999867" y="856361"/>
                  </a:moveTo>
                  <a:lnTo>
                    <a:pt x="2868676" y="866013"/>
                  </a:lnTo>
                  <a:lnTo>
                    <a:pt x="2862707" y="872871"/>
                  </a:lnTo>
                  <a:lnTo>
                    <a:pt x="2863342" y="880745"/>
                  </a:lnTo>
                  <a:lnTo>
                    <a:pt x="2863710" y="886587"/>
                  </a:lnTo>
                  <a:lnTo>
                    <a:pt x="2863824" y="888415"/>
                  </a:lnTo>
                  <a:lnTo>
                    <a:pt x="2863850" y="888619"/>
                  </a:lnTo>
                  <a:lnTo>
                    <a:pt x="2870708" y="894461"/>
                  </a:lnTo>
                  <a:lnTo>
                    <a:pt x="2924873" y="890511"/>
                  </a:lnTo>
                  <a:lnTo>
                    <a:pt x="1643888" y="1770126"/>
                  </a:lnTo>
                  <a:lnTo>
                    <a:pt x="1660144" y="1793621"/>
                  </a:lnTo>
                  <a:lnTo>
                    <a:pt x="2940989" y="914133"/>
                  </a:lnTo>
                  <a:lnTo>
                    <a:pt x="2921254" y="956056"/>
                  </a:lnTo>
                  <a:lnTo>
                    <a:pt x="2917825" y="963168"/>
                  </a:lnTo>
                  <a:lnTo>
                    <a:pt x="2920873" y="971677"/>
                  </a:lnTo>
                  <a:lnTo>
                    <a:pt x="2935224" y="978408"/>
                  </a:lnTo>
                  <a:lnTo>
                    <a:pt x="2943733" y="975360"/>
                  </a:lnTo>
                  <a:lnTo>
                    <a:pt x="2947035" y="968248"/>
                  </a:lnTo>
                  <a:lnTo>
                    <a:pt x="2997885" y="860552"/>
                  </a:lnTo>
                  <a:lnTo>
                    <a:pt x="2999867" y="856361"/>
                  </a:lnTo>
                  <a:close/>
                </a:path>
              </a:pathLst>
            </a:custGeom>
            <a:solidFill>
              <a:srgbClr val="0E466A"/>
            </a:solidFill>
          </p:spPr>
          <p:txBody>
            <a:bodyPr wrap="square" lIns="0" tIns="0" rIns="0" bIns="0" rtlCol="0"/>
            <a:lstStyle/>
            <a:p>
              <a:endParaRPr/>
            </a:p>
          </p:txBody>
        </p:sp>
        <p:sp>
          <p:nvSpPr>
            <p:cNvPr id="50" name="object 50"/>
            <p:cNvSpPr/>
            <p:nvPr/>
          </p:nvSpPr>
          <p:spPr>
            <a:xfrm>
              <a:off x="4670298" y="3010788"/>
              <a:ext cx="2987040" cy="141605"/>
            </a:xfrm>
            <a:custGeom>
              <a:avLst/>
              <a:gdLst/>
              <a:ahLst/>
              <a:cxnLst/>
              <a:rect l="l" t="t" r="r" b="b"/>
              <a:pathLst>
                <a:path w="2987040" h="141605">
                  <a:moveTo>
                    <a:pt x="1106589" y="59677"/>
                  </a:moveTo>
                  <a:lnTo>
                    <a:pt x="1105103" y="31229"/>
                  </a:lnTo>
                  <a:lnTo>
                    <a:pt x="84912" y="84099"/>
                  </a:lnTo>
                  <a:lnTo>
                    <a:pt x="83439" y="55499"/>
                  </a:lnTo>
                  <a:lnTo>
                    <a:pt x="0" y="102743"/>
                  </a:lnTo>
                  <a:lnTo>
                    <a:pt x="87884" y="141097"/>
                  </a:lnTo>
                  <a:lnTo>
                    <a:pt x="86436" y="113411"/>
                  </a:lnTo>
                  <a:lnTo>
                    <a:pt x="86398" y="112674"/>
                  </a:lnTo>
                  <a:lnTo>
                    <a:pt x="1106589" y="59677"/>
                  </a:lnTo>
                  <a:close/>
                </a:path>
                <a:path w="2987040" h="141605">
                  <a:moveTo>
                    <a:pt x="1191387" y="41021"/>
                  </a:moveTo>
                  <a:lnTo>
                    <a:pt x="1167257" y="30480"/>
                  </a:lnTo>
                  <a:lnTo>
                    <a:pt x="1103630" y="2667"/>
                  </a:lnTo>
                  <a:lnTo>
                    <a:pt x="1105065" y="30480"/>
                  </a:lnTo>
                  <a:lnTo>
                    <a:pt x="1105103" y="31229"/>
                  </a:lnTo>
                  <a:lnTo>
                    <a:pt x="1106551" y="58928"/>
                  </a:lnTo>
                  <a:lnTo>
                    <a:pt x="1106589" y="59677"/>
                  </a:lnTo>
                  <a:lnTo>
                    <a:pt x="1108075" y="88265"/>
                  </a:lnTo>
                  <a:lnTo>
                    <a:pt x="1191387" y="41021"/>
                  </a:lnTo>
                  <a:close/>
                </a:path>
                <a:path w="2987040" h="141605">
                  <a:moveTo>
                    <a:pt x="2986913" y="69342"/>
                  </a:moveTo>
                  <a:lnTo>
                    <a:pt x="2902204" y="24765"/>
                  </a:lnTo>
                  <a:lnTo>
                    <a:pt x="2901569" y="53301"/>
                  </a:lnTo>
                  <a:lnTo>
                    <a:pt x="1722793" y="28498"/>
                  </a:lnTo>
                  <a:lnTo>
                    <a:pt x="1722793" y="28194"/>
                  </a:lnTo>
                  <a:lnTo>
                    <a:pt x="1723390" y="0"/>
                  </a:lnTo>
                  <a:lnTo>
                    <a:pt x="1636776" y="41021"/>
                  </a:lnTo>
                  <a:lnTo>
                    <a:pt x="1721612" y="85725"/>
                  </a:lnTo>
                  <a:lnTo>
                    <a:pt x="1722196" y="57073"/>
                  </a:lnTo>
                  <a:lnTo>
                    <a:pt x="2900934" y="81876"/>
                  </a:lnTo>
                  <a:lnTo>
                    <a:pt x="2900299" y="110490"/>
                  </a:lnTo>
                  <a:lnTo>
                    <a:pt x="2959912" y="82169"/>
                  </a:lnTo>
                  <a:lnTo>
                    <a:pt x="2986913" y="69342"/>
                  </a:lnTo>
                  <a:close/>
                </a:path>
              </a:pathLst>
            </a:custGeom>
            <a:solidFill>
              <a:srgbClr val="0E466A"/>
            </a:solidFill>
          </p:spPr>
          <p:txBody>
            <a:bodyPr wrap="square" lIns="0" tIns="0" rIns="0" bIns="0" rtlCol="0"/>
            <a:lstStyle/>
            <a:p>
              <a:endParaRPr/>
            </a:p>
          </p:txBody>
        </p:sp>
      </p:grpSp>
      <p:grpSp>
        <p:nvGrpSpPr>
          <p:cNvPr id="51" name="object 51"/>
          <p:cNvGrpSpPr/>
          <p:nvPr/>
        </p:nvGrpSpPr>
        <p:grpSpPr>
          <a:xfrm>
            <a:off x="10322052" y="3832859"/>
            <a:ext cx="1693545" cy="1114425"/>
            <a:chOff x="10322052" y="3832859"/>
            <a:chExt cx="1693545" cy="1114425"/>
          </a:xfrm>
        </p:grpSpPr>
        <p:sp>
          <p:nvSpPr>
            <p:cNvPr id="52" name="object 52"/>
            <p:cNvSpPr/>
            <p:nvPr/>
          </p:nvSpPr>
          <p:spPr>
            <a:xfrm>
              <a:off x="10322052" y="3832859"/>
              <a:ext cx="1693545" cy="1114425"/>
            </a:xfrm>
            <a:custGeom>
              <a:avLst/>
              <a:gdLst/>
              <a:ahLst/>
              <a:cxnLst/>
              <a:rect l="l" t="t" r="r" b="b"/>
              <a:pathLst>
                <a:path w="1693545" h="1114425">
                  <a:moveTo>
                    <a:pt x="1693163" y="0"/>
                  </a:moveTo>
                  <a:lnTo>
                    <a:pt x="0" y="0"/>
                  </a:lnTo>
                  <a:lnTo>
                    <a:pt x="0" y="1114044"/>
                  </a:lnTo>
                  <a:lnTo>
                    <a:pt x="1693163" y="1114044"/>
                  </a:lnTo>
                  <a:lnTo>
                    <a:pt x="1693163" y="0"/>
                  </a:lnTo>
                  <a:close/>
                </a:path>
              </a:pathLst>
            </a:custGeom>
            <a:solidFill>
              <a:srgbClr val="D9D9D9"/>
            </a:solidFill>
          </p:spPr>
          <p:txBody>
            <a:bodyPr wrap="square" lIns="0" tIns="0" rIns="0" bIns="0" rtlCol="0"/>
            <a:lstStyle/>
            <a:p>
              <a:endParaRPr/>
            </a:p>
          </p:txBody>
        </p:sp>
        <p:pic>
          <p:nvPicPr>
            <p:cNvPr id="53" name="object 53"/>
            <p:cNvPicPr/>
            <p:nvPr/>
          </p:nvPicPr>
          <p:blipFill>
            <a:blip r:embed="rId10" cstate="print"/>
            <a:stretch>
              <a:fillRect/>
            </a:stretch>
          </p:blipFill>
          <p:spPr>
            <a:xfrm>
              <a:off x="10465902" y="3969650"/>
              <a:ext cx="253005" cy="343359"/>
            </a:xfrm>
            <a:prstGeom prst="rect">
              <a:avLst/>
            </a:prstGeom>
          </p:spPr>
        </p:pic>
        <p:sp>
          <p:nvSpPr>
            <p:cNvPr id="54" name="object 54"/>
            <p:cNvSpPr/>
            <p:nvPr/>
          </p:nvSpPr>
          <p:spPr>
            <a:xfrm>
              <a:off x="10411687" y="4488942"/>
              <a:ext cx="361950" cy="280670"/>
            </a:xfrm>
            <a:custGeom>
              <a:avLst/>
              <a:gdLst/>
              <a:ahLst/>
              <a:cxnLst/>
              <a:rect l="l" t="t" r="r" b="b"/>
              <a:pathLst>
                <a:path w="361950" h="280670">
                  <a:moveTo>
                    <a:pt x="361435" y="0"/>
                  </a:moveTo>
                  <a:lnTo>
                    <a:pt x="0" y="0"/>
                  </a:lnTo>
                  <a:lnTo>
                    <a:pt x="0" y="280121"/>
                  </a:lnTo>
                  <a:lnTo>
                    <a:pt x="361435" y="280121"/>
                  </a:lnTo>
                  <a:lnTo>
                    <a:pt x="361435" y="253013"/>
                  </a:lnTo>
                  <a:lnTo>
                    <a:pt x="27108" y="253012"/>
                  </a:lnTo>
                  <a:lnTo>
                    <a:pt x="27107" y="72289"/>
                  </a:lnTo>
                  <a:lnTo>
                    <a:pt x="361435" y="72289"/>
                  </a:lnTo>
                  <a:lnTo>
                    <a:pt x="361435" y="45181"/>
                  </a:lnTo>
                  <a:lnTo>
                    <a:pt x="243498" y="45180"/>
                  </a:lnTo>
                  <a:lnTo>
                    <a:pt x="239450" y="41137"/>
                  </a:lnTo>
                  <a:lnTo>
                    <a:pt x="239450" y="31156"/>
                  </a:lnTo>
                  <a:lnTo>
                    <a:pt x="243498" y="27108"/>
                  </a:lnTo>
                  <a:lnTo>
                    <a:pt x="361435" y="27108"/>
                  </a:lnTo>
                  <a:lnTo>
                    <a:pt x="361435" y="0"/>
                  </a:lnTo>
                  <a:close/>
                </a:path>
                <a:path w="361950" h="280670">
                  <a:moveTo>
                    <a:pt x="361435" y="72289"/>
                  </a:moveTo>
                  <a:lnTo>
                    <a:pt x="334327" y="72289"/>
                  </a:lnTo>
                  <a:lnTo>
                    <a:pt x="334327" y="253012"/>
                  </a:lnTo>
                  <a:lnTo>
                    <a:pt x="361435" y="253013"/>
                  </a:lnTo>
                  <a:lnTo>
                    <a:pt x="361435" y="72289"/>
                  </a:lnTo>
                  <a:close/>
                </a:path>
                <a:path w="361950" h="280670">
                  <a:moveTo>
                    <a:pt x="275123" y="27108"/>
                  </a:moveTo>
                  <a:lnTo>
                    <a:pt x="253479" y="27108"/>
                  </a:lnTo>
                  <a:lnTo>
                    <a:pt x="257522" y="31156"/>
                  </a:lnTo>
                  <a:lnTo>
                    <a:pt x="257522" y="41137"/>
                  </a:lnTo>
                  <a:lnTo>
                    <a:pt x="253479" y="45180"/>
                  </a:lnTo>
                  <a:lnTo>
                    <a:pt x="275123" y="45180"/>
                  </a:lnTo>
                  <a:lnTo>
                    <a:pt x="271076" y="41137"/>
                  </a:lnTo>
                  <a:lnTo>
                    <a:pt x="271076" y="31156"/>
                  </a:lnTo>
                  <a:lnTo>
                    <a:pt x="275123" y="27108"/>
                  </a:lnTo>
                  <a:close/>
                </a:path>
                <a:path w="361950" h="280670">
                  <a:moveTo>
                    <a:pt x="306749" y="27108"/>
                  </a:moveTo>
                  <a:lnTo>
                    <a:pt x="285104" y="27108"/>
                  </a:lnTo>
                  <a:lnTo>
                    <a:pt x="289148" y="31156"/>
                  </a:lnTo>
                  <a:lnTo>
                    <a:pt x="289148" y="41137"/>
                  </a:lnTo>
                  <a:lnTo>
                    <a:pt x="285104" y="45180"/>
                  </a:lnTo>
                  <a:lnTo>
                    <a:pt x="306749" y="45180"/>
                  </a:lnTo>
                  <a:lnTo>
                    <a:pt x="302702" y="41137"/>
                  </a:lnTo>
                  <a:lnTo>
                    <a:pt x="302702" y="31156"/>
                  </a:lnTo>
                  <a:lnTo>
                    <a:pt x="306749" y="27108"/>
                  </a:lnTo>
                  <a:close/>
                </a:path>
                <a:path w="361950" h="280670">
                  <a:moveTo>
                    <a:pt x="361435" y="27108"/>
                  </a:moveTo>
                  <a:lnTo>
                    <a:pt x="316730" y="27108"/>
                  </a:lnTo>
                  <a:lnTo>
                    <a:pt x="320773" y="31156"/>
                  </a:lnTo>
                  <a:lnTo>
                    <a:pt x="320773" y="41137"/>
                  </a:lnTo>
                  <a:lnTo>
                    <a:pt x="316730" y="45180"/>
                  </a:lnTo>
                  <a:lnTo>
                    <a:pt x="361435" y="45181"/>
                  </a:lnTo>
                  <a:lnTo>
                    <a:pt x="361435" y="27108"/>
                  </a:lnTo>
                  <a:close/>
                </a:path>
              </a:pathLst>
            </a:custGeom>
            <a:solidFill>
              <a:srgbClr val="000000"/>
            </a:solidFill>
          </p:spPr>
          <p:txBody>
            <a:bodyPr wrap="square" lIns="0" tIns="0" rIns="0" bIns="0" rtlCol="0"/>
            <a:lstStyle/>
            <a:p>
              <a:endParaRPr/>
            </a:p>
          </p:txBody>
        </p:sp>
      </p:grpSp>
      <p:sp>
        <p:nvSpPr>
          <p:cNvPr id="55" name="object 55"/>
          <p:cNvSpPr txBox="1"/>
          <p:nvPr/>
        </p:nvSpPr>
        <p:spPr>
          <a:xfrm>
            <a:off x="10322052" y="3832859"/>
            <a:ext cx="1693545" cy="1114425"/>
          </a:xfrm>
          <a:prstGeom prst="rect">
            <a:avLst/>
          </a:prstGeom>
        </p:spPr>
        <p:txBody>
          <a:bodyPr vert="horz" wrap="square" lIns="0" tIns="163195" rIns="0" bIns="0" rtlCol="0">
            <a:spAutoFit/>
          </a:bodyPr>
          <a:lstStyle/>
          <a:p>
            <a:pPr marL="564515">
              <a:lnSpc>
                <a:spcPct val="100000"/>
              </a:lnSpc>
              <a:spcBef>
                <a:spcPts val="1285"/>
              </a:spcBef>
            </a:pPr>
            <a:r>
              <a:rPr sz="1600" b="1" spc="-10" dirty="0">
                <a:latin typeface="Meiryo UI"/>
                <a:cs typeface="Meiryo UI"/>
              </a:rPr>
              <a:t>Database</a:t>
            </a:r>
            <a:endParaRPr sz="1600">
              <a:latin typeface="Meiryo UI"/>
              <a:cs typeface="Meiryo UI"/>
            </a:endParaRPr>
          </a:p>
          <a:p>
            <a:pPr marL="564515">
              <a:lnSpc>
                <a:spcPct val="100000"/>
              </a:lnSpc>
              <a:spcBef>
                <a:spcPts val="1830"/>
              </a:spcBef>
            </a:pPr>
            <a:r>
              <a:rPr sz="1600" b="1" spc="-10" dirty="0">
                <a:latin typeface="Meiryo UI"/>
                <a:cs typeface="Meiryo UI"/>
              </a:rPr>
              <a:t>Browser</a:t>
            </a:r>
            <a:endParaRPr sz="1600">
              <a:latin typeface="Meiryo UI"/>
              <a:cs typeface="Meiryo UI"/>
            </a:endParaRPr>
          </a:p>
        </p:txBody>
      </p:sp>
      <p:sp>
        <p:nvSpPr>
          <p:cNvPr id="56" name="object 56"/>
          <p:cNvSpPr txBox="1"/>
          <p:nvPr/>
        </p:nvSpPr>
        <p:spPr>
          <a:xfrm>
            <a:off x="3579876" y="5184647"/>
            <a:ext cx="4997450" cy="1580515"/>
          </a:xfrm>
          <a:prstGeom prst="rect">
            <a:avLst/>
          </a:prstGeom>
        </p:spPr>
        <p:txBody>
          <a:bodyPr vert="horz" wrap="square" lIns="0" tIns="205740" rIns="0" bIns="0" rtlCol="0">
            <a:spAutoFit/>
          </a:bodyPr>
          <a:lstStyle/>
          <a:p>
            <a:pPr marL="130810">
              <a:lnSpc>
                <a:spcPct val="100000"/>
              </a:lnSpc>
              <a:spcBef>
                <a:spcPts val="1620"/>
              </a:spcBef>
            </a:pPr>
            <a:r>
              <a:rPr sz="2800" b="1" spc="-45" dirty="0">
                <a:solidFill>
                  <a:srgbClr val="FFFFFF"/>
                </a:solidFill>
                <a:latin typeface="Meiryo UI"/>
                <a:cs typeface="Meiryo UI"/>
              </a:rPr>
              <a:t>官民連携デジタルプラットフォーム</a:t>
            </a:r>
            <a:endParaRPr sz="2800">
              <a:latin typeface="Meiryo UI"/>
              <a:cs typeface="Meiryo UI"/>
            </a:endParaRPr>
          </a:p>
        </p:txBody>
      </p:sp>
      <p:grpSp>
        <p:nvGrpSpPr>
          <p:cNvPr id="57" name="object 57"/>
          <p:cNvGrpSpPr/>
          <p:nvPr/>
        </p:nvGrpSpPr>
        <p:grpSpPr>
          <a:xfrm>
            <a:off x="4035552" y="6089903"/>
            <a:ext cx="3927475" cy="601980"/>
            <a:chOff x="4035552" y="6089903"/>
            <a:chExt cx="3927475" cy="601980"/>
          </a:xfrm>
        </p:grpSpPr>
        <p:sp>
          <p:nvSpPr>
            <p:cNvPr id="58" name="object 58"/>
            <p:cNvSpPr/>
            <p:nvPr/>
          </p:nvSpPr>
          <p:spPr>
            <a:xfrm>
              <a:off x="7548969" y="6158928"/>
              <a:ext cx="414020" cy="533400"/>
            </a:xfrm>
            <a:custGeom>
              <a:avLst/>
              <a:gdLst/>
              <a:ahLst/>
              <a:cxnLst/>
              <a:rect l="l" t="t" r="r" b="b"/>
              <a:pathLst>
                <a:path w="414020" h="533400">
                  <a:moveTo>
                    <a:pt x="413778" y="364629"/>
                  </a:moveTo>
                  <a:lnTo>
                    <a:pt x="403174" y="382308"/>
                  </a:lnTo>
                  <a:lnTo>
                    <a:pt x="373722" y="397700"/>
                  </a:lnTo>
                  <a:lnTo>
                    <a:pt x="369443" y="398868"/>
                  </a:lnTo>
                  <a:lnTo>
                    <a:pt x="369443" y="454380"/>
                  </a:lnTo>
                  <a:lnTo>
                    <a:pt x="369443" y="471220"/>
                  </a:lnTo>
                  <a:lnTo>
                    <a:pt x="363524" y="476821"/>
                  </a:lnTo>
                  <a:lnTo>
                    <a:pt x="345795" y="476821"/>
                  </a:lnTo>
                  <a:lnTo>
                    <a:pt x="339890" y="471220"/>
                  </a:lnTo>
                  <a:lnTo>
                    <a:pt x="339890" y="454380"/>
                  </a:lnTo>
                  <a:lnTo>
                    <a:pt x="345795" y="448779"/>
                  </a:lnTo>
                  <a:lnTo>
                    <a:pt x="363524" y="448779"/>
                  </a:lnTo>
                  <a:lnTo>
                    <a:pt x="369443" y="454380"/>
                  </a:lnTo>
                  <a:lnTo>
                    <a:pt x="369443" y="398868"/>
                  </a:lnTo>
                  <a:lnTo>
                    <a:pt x="328866" y="409867"/>
                  </a:lnTo>
                  <a:lnTo>
                    <a:pt x="272097" y="417855"/>
                  </a:lnTo>
                  <a:lnTo>
                    <a:pt x="206883" y="420725"/>
                  </a:lnTo>
                  <a:lnTo>
                    <a:pt x="141681" y="417855"/>
                  </a:lnTo>
                  <a:lnTo>
                    <a:pt x="84912" y="409867"/>
                  </a:lnTo>
                  <a:lnTo>
                    <a:pt x="40055" y="397700"/>
                  </a:lnTo>
                  <a:lnTo>
                    <a:pt x="10591" y="382308"/>
                  </a:lnTo>
                  <a:lnTo>
                    <a:pt x="0" y="364629"/>
                  </a:lnTo>
                  <a:lnTo>
                    <a:pt x="0" y="476821"/>
                  </a:lnTo>
                  <a:lnTo>
                    <a:pt x="40055" y="509905"/>
                  </a:lnTo>
                  <a:lnTo>
                    <a:pt x="84912" y="522058"/>
                  </a:lnTo>
                  <a:lnTo>
                    <a:pt x="141681" y="530059"/>
                  </a:lnTo>
                  <a:lnTo>
                    <a:pt x="206883" y="532930"/>
                  </a:lnTo>
                  <a:lnTo>
                    <a:pt x="272097" y="530059"/>
                  </a:lnTo>
                  <a:lnTo>
                    <a:pt x="328866" y="522058"/>
                  </a:lnTo>
                  <a:lnTo>
                    <a:pt x="373722" y="509905"/>
                  </a:lnTo>
                  <a:lnTo>
                    <a:pt x="403174" y="494512"/>
                  </a:lnTo>
                  <a:lnTo>
                    <a:pt x="413778" y="476821"/>
                  </a:lnTo>
                  <a:lnTo>
                    <a:pt x="413778" y="448779"/>
                  </a:lnTo>
                  <a:lnTo>
                    <a:pt x="413778" y="420725"/>
                  </a:lnTo>
                  <a:lnTo>
                    <a:pt x="413778" y="364629"/>
                  </a:lnTo>
                  <a:close/>
                </a:path>
                <a:path w="414020" h="533400">
                  <a:moveTo>
                    <a:pt x="413778" y="224383"/>
                  </a:moveTo>
                  <a:lnTo>
                    <a:pt x="403174" y="242062"/>
                  </a:lnTo>
                  <a:lnTo>
                    <a:pt x="373722" y="257454"/>
                  </a:lnTo>
                  <a:lnTo>
                    <a:pt x="369443" y="258622"/>
                  </a:lnTo>
                  <a:lnTo>
                    <a:pt x="369443" y="314134"/>
                  </a:lnTo>
                  <a:lnTo>
                    <a:pt x="369443" y="330962"/>
                  </a:lnTo>
                  <a:lnTo>
                    <a:pt x="363524" y="336575"/>
                  </a:lnTo>
                  <a:lnTo>
                    <a:pt x="345795" y="336575"/>
                  </a:lnTo>
                  <a:lnTo>
                    <a:pt x="339890" y="330962"/>
                  </a:lnTo>
                  <a:lnTo>
                    <a:pt x="339890" y="314134"/>
                  </a:lnTo>
                  <a:lnTo>
                    <a:pt x="345795" y="308533"/>
                  </a:lnTo>
                  <a:lnTo>
                    <a:pt x="363524" y="308533"/>
                  </a:lnTo>
                  <a:lnTo>
                    <a:pt x="369443" y="314134"/>
                  </a:lnTo>
                  <a:lnTo>
                    <a:pt x="369443" y="258622"/>
                  </a:lnTo>
                  <a:lnTo>
                    <a:pt x="328866" y="269621"/>
                  </a:lnTo>
                  <a:lnTo>
                    <a:pt x="272097" y="277609"/>
                  </a:lnTo>
                  <a:lnTo>
                    <a:pt x="206883" y="280479"/>
                  </a:lnTo>
                  <a:lnTo>
                    <a:pt x="141681" y="277609"/>
                  </a:lnTo>
                  <a:lnTo>
                    <a:pt x="84912" y="269621"/>
                  </a:lnTo>
                  <a:lnTo>
                    <a:pt x="40055" y="257454"/>
                  </a:lnTo>
                  <a:lnTo>
                    <a:pt x="10591" y="242062"/>
                  </a:lnTo>
                  <a:lnTo>
                    <a:pt x="0" y="224383"/>
                  </a:lnTo>
                  <a:lnTo>
                    <a:pt x="0" y="336575"/>
                  </a:lnTo>
                  <a:lnTo>
                    <a:pt x="40055" y="369658"/>
                  </a:lnTo>
                  <a:lnTo>
                    <a:pt x="84912" y="381812"/>
                  </a:lnTo>
                  <a:lnTo>
                    <a:pt x="141681" y="389801"/>
                  </a:lnTo>
                  <a:lnTo>
                    <a:pt x="206883" y="392671"/>
                  </a:lnTo>
                  <a:lnTo>
                    <a:pt x="272097" y="389801"/>
                  </a:lnTo>
                  <a:lnTo>
                    <a:pt x="328866" y="381812"/>
                  </a:lnTo>
                  <a:lnTo>
                    <a:pt x="373722" y="369658"/>
                  </a:lnTo>
                  <a:lnTo>
                    <a:pt x="403174" y="354253"/>
                  </a:lnTo>
                  <a:lnTo>
                    <a:pt x="413778" y="336575"/>
                  </a:lnTo>
                  <a:lnTo>
                    <a:pt x="413778" y="308533"/>
                  </a:lnTo>
                  <a:lnTo>
                    <a:pt x="413778" y="280479"/>
                  </a:lnTo>
                  <a:lnTo>
                    <a:pt x="413778" y="224383"/>
                  </a:lnTo>
                  <a:close/>
                </a:path>
                <a:path w="414020" h="533400">
                  <a:moveTo>
                    <a:pt x="413778" y="84124"/>
                  </a:moveTo>
                  <a:lnTo>
                    <a:pt x="403174" y="101815"/>
                  </a:lnTo>
                  <a:lnTo>
                    <a:pt x="373722" y="117208"/>
                  </a:lnTo>
                  <a:lnTo>
                    <a:pt x="369443" y="118376"/>
                  </a:lnTo>
                  <a:lnTo>
                    <a:pt x="369443" y="173888"/>
                  </a:lnTo>
                  <a:lnTo>
                    <a:pt x="369443" y="190715"/>
                  </a:lnTo>
                  <a:lnTo>
                    <a:pt x="363524" y="196329"/>
                  </a:lnTo>
                  <a:lnTo>
                    <a:pt x="345795" y="196329"/>
                  </a:lnTo>
                  <a:lnTo>
                    <a:pt x="339890" y="190715"/>
                  </a:lnTo>
                  <a:lnTo>
                    <a:pt x="339890" y="173888"/>
                  </a:lnTo>
                  <a:lnTo>
                    <a:pt x="345795" y="168275"/>
                  </a:lnTo>
                  <a:lnTo>
                    <a:pt x="363524" y="168275"/>
                  </a:lnTo>
                  <a:lnTo>
                    <a:pt x="369443" y="173888"/>
                  </a:lnTo>
                  <a:lnTo>
                    <a:pt x="369443" y="118376"/>
                  </a:lnTo>
                  <a:lnTo>
                    <a:pt x="328866" y="129362"/>
                  </a:lnTo>
                  <a:lnTo>
                    <a:pt x="272097" y="137350"/>
                  </a:lnTo>
                  <a:lnTo>
                    <a:pt x="206883" y="140233"/>
                  </a:lnTo>
                  <a:lnTo>
                    <a:pt x="141681" y="137350"/>
                  </a:lnTo>
                  <a:lnTo>
                    <a:pt x="84912" y="129362"/>
                  </a:lnTo>
                  <a:lnTo>
                    <a:pt x="40055" y="117208"/>
                  </a:lnTo>
                  <a:lnTo>
                    <a:pt x="10591" y="101815"/>
                  </a:lnTo>
                  <a:lnTo>
                    <a:pt x="0" y="84124"/>
                  </a:lnTo>
                  <a:lnTo>
                    <a:pt x="0" y="196329"/>
                  </a:lnTo>
                  <a:lnTo>
                    <a:pt x="40055" y="229400"/>
                  </a:lnTo>
                  <a:lnTo>
                    <a:pt x="84912" y="241566"/>
                  </a:lnTo>
                  <a:lnTo>
                    <a:pt x="141681" y="249555"/>
                  </a:lnTo>
                  <a:lnTo>
                    <a:pt x="206883" y="252425"/>
                  </a:lnTo>
                  <a:lnTo>
                    <a:pt x="272097" y="249555"/>
                  </a:lnTo>
                  <a:lnTo>
                    <a:pt x="328866" y="241566"/>
                  </a:lnTo>
                  <a:lnTo>
                    <a:pt x="373722" y="229400"/>
                  </a:lnTo>
                  <a:lnTo>
                    <a:pt x="403174" y="214007"/>
                  </a:lnTo>
                  <a:lnTo>
                    <a:pt x="413778" y="196329"/>
                  </a:lnTo>
                  <a:lnTo>
                    <a:pt x="413778" y="168275"/>
                  </a:lnTo>
                  <a:lnTo>
                    <a:pt x="413778" y="140233"/>
                  </a:lnTo>
                  <a:lnTo>
                    <a:pt x="413778" y="84124"/>
                  </a:lnTo>
                  <a:close/>
                </a:path>
                <a:path w="414020" h="533400">
                  <a:moveTo>
                    <a:pt x="413778" y="56083"/>
                  </a:moveTo>
                  <a:lnTo>
                    <a:pt x="373862" y="22961"/>
                  </a:lnTo>
                  <a:lnTo>
                    <a:pt x="329069" y="10820"/>
                  </a:lnTo>
                  <a:lnTo>
                    <a:pt x="272275" y="2857"/>
                  </a:lnTo>
                  <a:lnTo>
                    <a:pt x="206883" y="0"/>
                  </a:lnTo>
                  <a:lnTo>
                    <a:pt x="141503" y="2857"/>
                  </a:lnTo>
                  <a:lnTo>
                    <a:pt x="84709" y="10820"/>
                  </a:lnTo>
                  <a:lnTo>
                    <a:pt x="39928" y="22961"/>
                  </a:lnTo>
                  <a:lnTo>
                    <a:pt x="10553" y="38354"/>
                  </a:lnTo>
                  <a:lnTo>
                    <a:pt x="0" y="56083"/>
                  </a:lnTo>
                  <a:lnTo>
                    <a:pt x="10553" y="73812"/>
                  </a:lnTo>
                  <a:lnTo>
                    <a:pt x="39928" y="89217"/>
                  </a:lnTo>
                  <a:lnTo>
                    <a:pt x="84709" y="101358"/>
                  </a:lnTo>
                  <a:lnTo>
                    <a:pt x="141503" y="109321"/>
                  </a:lnTo>
                  <a:lnTo>
                    <a:pt x="206883" y="112179"/>
                  </a:lnTo>
                  <a:lnTo>
                    <a:pt x="272275" y="109321"/>
                  </a:lnTo>
                  <a:lnTo>
                    <a:pt x="329069" y="101358"/>
                  </a:lnTo>
                  <a:lnTo>
                    <a:pt x="373862" y="89217"/>
                  </a:lnTo>
                  <a:lnTo>
                    <a:pt x="403225" y="73812"/>
                  </a:lnTo>
                  <a:lnTo>
                    <a:pt x="413778" y="56083"/>
                  </a:lnTo>
                  <a:close/>
                </a:path>
              </a:pathLst>
            </a:custGeom>
            <a:solidFill>
              <a:srgbClr val="FFFFFF"/>
            </a:solidFill>
          </p:spPr>
          <p:txBody>
            <a:bodyPr wrap="square" lIns="0" tIns="0" rIns="0" bIns="0" rtlCol="0"/>
            <a:lstStyle/>
            <a:p>
              <a:endParaRPr/>
            </a:p>
          </p:txBody>
        </p:sp>
        <p:pic>
          <p:nvPicPr>
            <p:cNvPr id="59" name="object 59"/>
            <p:cNvPicPr/>
            <p:nvPr/>
          </p:nvPicPr>
          <p:blipFill>
            <a:blip r:embed="rId13" cstate="print"/>
            <a:stretch>
              <a:fillRect/>
            </a:stretch>
          </p:blipFill>
          <p:spPr>
            <a:xfrm>
              <a:off x="4035552" y="6089903"/>
              <a:ext cx="1882139" cy="556260"/>
            </a:xfrm>
            <a:prstGeom prst="rect">
              <a:avLst/>
            </a:prstGeom>
          </p:spPr>
        </p:pic>
      </p:grpSp>
      <p:sp>
        <p:nvSpPr>
          <p:cNvPr id="60" name="object 60"/>
          <p:cNvSpPr txBox="1"/>
          <p:nvPr/>
        </p:nvSpPr>
        <p:spPr>
          <a:xfrm>
            <a:off x="336804" y="844296"/>
            <a:ext cx="11518900" cy="695325"/>
          </a:xfrm>
          <a:prstGeom prst="rect">
            <a:avLst/>
          </a:prstGeom>
          <a:solidFill>
            <a:srgbClr val="EAF5FB"/>
          </a:solidFill>
        </p:spPr>
        <p:txBody>
          <a:bodyPr vert="horz" wrap="square" lIns="0" tIns="113664" rIns="0" bIns="0" rtlCol="0">
            <a:spAutoFit/>
          </a:bodyPr>
          <a:lstStyle/>
          <a:p>
            <a:pPr marL="90805" marR="97155">
              <a:lnSpc>
                <a:spcPts val="2000"/>
              </a:lnSpc>
              <a:spcBef>
                <a:spcPts val="894"/>
              </a:spcBef>
            </a:pPr>
            <a:r>
              <a:rPr sz="1800" spc="-25" dirty="0">
                <a:latin typeface="Meiryo UI"/>
                <a:cs typeface="Meiryo UI"/>
              </a:rPr>
              <a:t>データを連携する仕組みにおいては、政府</a:t>
            </a:r>
            <a:r>
              <a:rPr sz="1800" spc="-20" dirty="0">
                <a:latin typeface="Meiryo UI"/>
                <a:cs typeface="Meiryo UI"/>
              </a:rPr>
              <a:t>（業所管</a:t>
            </a:r>
            <a:r>
              <a:rPr sz="1800" spc="-10" dirty="0">
                <a:latin typeface="Meiryo UI"/>
                <a:cs typeface="Meiryo UI"/>
              </a:rPr>
              <a:t>）</a:t>
            </a:r>
            <a:r>
              <a:rPr sz="1800" spc="-25" dirty="0">
                <a:latin typeface="Meiryo UI"/>
                <a:cs typeface="Meiryo UI"/>
              </a:rPr>
              <a:t>と業界団体の合意形成に基づく官民連携デジタルプラットフォームが運用を担う。業界慣習も加味した形で、中小企業を含めたあらゆるステークホルダが容易に参加できる仕組みを構築する。</a:t>
            </a:r>
            <a:endParaRPr sz="1800">
              <a:latin typeface="Meiryo UI"/>
              <a:cs typeface="Meiryo UI"/>
            </a:endParaRPr>
          </a:p>
        </p:txBody>
      </p:sp>
      <p:sp>
        <p:nvSpPr>
          <p:cNvPr id="61" name="object 61"/>
          <p:cNvSpPr txBox="1">
            <a:spLocks noGrp="1"/>
          </p:cNvSpPr>
          <p:nvPr>
            <p:ph type="sldNum" sz="quarter" idx="7"/>
          </p:nvPr>
        </p:nvSpPr>
        <p:spPr>
          <a:xfrm>
            <a:off x="11861418" y="6611742"/>
            <a:ext cx="176529" cy="139700"/>
          </a:xfrm>
          <a:prstGeom prst="rect">
            <a:avLst/>
          </a:prstGeom>
        </p:spPr>
        <p:txBody>
          <a:bodyPr vert="horz" wrap="square" lIns="0" tIns="0" rIns="0" bIns="0" rtlCol="0">
            <a:spAutoFit/>
          </a:bodyPr>
          <a:lstStyle>
            <a:defPPr>
              <a:defRPr kern="0"/>
            </a:defPPr>
            <a:lvl1pPr>
              <a:defRPr sz="800" b="0" i="0">
                <a:solidFill>
                  <a:srgbClr val="A6A6A6"/>
                </a:solidFill>
                <a:latin typeface="Arial"/>
                <a:cs typeface="Arial"/>
              </a:defRPr>
            </a:lvl1pPr>
          </a:lstStyle>
          <a:p>
            <a:pPr marL="68580">
              <a:lnSpc>
                <a:spcPct val="100000"/>
              </a:lnSpc>
              <a:spcBef>
                <a:spcPts val="25"/>
              </a:spcBef>
            </a:pPr>
            <a:fld id="{81D60167-4931-47E6-BA6A-407CBD079E47}" type="slidenum">
              <a:rPr lang="en-US" altLang="ja-JP" spc="-50" smtClean="0"/>
              <a:pPr marL="68580">
                <a:spcBef>
                  <a:spcPts val="25"/>
                </a:spcBef>
              </a:pPr>
              <a:t>9</a:t>
            </a:fld>
            <a:endParaRPr spc="-50" dirty="0"/>
          </a:p>
        </p:txBody>
      </p:sp>
      <p:sp>
        <p:nvSpPr>
          <p:cNvPr id="62" name="object 62"/>
          <p:cNvSpPr txBox="1">
            <a:spLocks noGrp="1"/>
          </p:cNvSpPr>
          <p:nvPr>
            <p:ph type="ftr" sz="quarter" idx="5"/>
          </p:nvPr>
        </p:nvSpPr>
        <p:spPr>
          <a:xfrm>
            <a:off x="10244455" y="6703531"/>
            <a:ext cx="1470025" cy="158115"/>
          </a:xfrm>
          <a:prstGeom prst="rect">
            <a:avLst/>
          </a:prstGeom>
        </p:spPr>
        <p:txBody>
          <a:bodyPr vert="horz" wrap="square" lIns="0" tIns="0" rIns="0" bIns="0" rtlCol="0">
            <a:spAutoFit/>
          </a:bodyPr>
          <a:lstStyle>
            <a:defPPr>
              <a:defRPr kern="0"/>
            </a:defPPr>
            <a:lvl1pPr>
              <a:defRPr sz="800" b="0" i="0">
                <a:solidFill>
                  <a:srgbClr val="A4A4A4"/>
                </a:solidFill>
                <a:latin typeface="メイリオ"/>
                <a:cs typeface="メイリオ"/>
              </a:defRPr>
            </a:lvl1pPr>
          </a:lstStyle>
          <a:p>
            <a:pPr marL="12700">
              <a:lnSpc>
                <a:spcPct val="100000"/>
              </a:lnSpc>
              <a:spcBef>
                <a:spcPts val="150"/>
              </a:spcBef>
            </a:pPr>
            <a:r>
              <a:rPr lang="en-US"/>
              <a:t>Copyright</a:t>
            </a:r>
            <a:r>
              <a:rPr lang="en-US" spc="-50"/>
              <a:t> </a:t>
            </a:r>
            <a:r>
              <a:rPr lang="en-US"/>
              <a:t>©</a:t>
            </a:r>
            <a:r>
              <a:rPr lang="en-US" spc="260"/>
              <a:t> </a:t>
            </a:r>
            <a:r>
              <a:rPr lang="en-US"/>
              <a:t>2024</a:t>
            </a:r>
            <a:r>
              <a:rPr lang="en-US" spc="-10"/>
              <a:t> METI/IPA</a:t>
            </a:r>
            <a:endParaRPr spc="-10" dirty="0"/>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TotalTime>
  <Words>3403</Words>
  <Application>Microsoft Office PowerPoint</Application>
  <PresentationFormat>ワイド画面</PresentationFormat>
  <Paragraphs>718</Paragraphs>
  <Slides>25</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25</vt:i4>
      </vt:variant>
    </vt:vector>
  </HeadingPairs>
  <TitlesOfParts>
    <vt:vector size="36" baseType="lpstr">
      <vt:lpstr>Malgun Gothic</vt:lpstr>
      <vt:lpstr>Meiryo UI</vt:lpstr>
      <vt:lpstr>メイリオ</vt:lpstr>
      <vt:lpstr>游ゴシック</vt:lpstr>
      <vt:lpstr>游ゴシック Light</vt:lpstr>
      <vt:lpstr>Arial</vt:lpstr>
      <vt:lpstr>Calibri</vt:lpstr>
      <vt:lpstr>Gill Sans MT</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Standardisation &amp; CIRPASS-2</vt:lpstr>
      <vt:lpstr>PowerPoint プレゼンテーション</vt:lpstr>
      <vt:lpstr>データ連携・利活用に向けた取組</vt:lpstr>
      <vt:lpstr>サプライチェーンデータ連携基盤の主なポイント①</vt:lpstr>
      <vt:lpstr>サプライチェーンデータ連携基盤の主なポイント②</vt:lpstr>
      <vt:lpstr>欧州電池規則の範囲</vt:lpstr>
      <vt:lpstr>欧州電池規則（第7条 電池のカーボンフットプリント）</vt:lpstr>
      <vt:lpstr>欧州電池規則（第48条 電池デューデリジェンス方針）</vt:lpstr>
      <vt:lpstr>欧州電池規則（第49条 経済事業者の管理システム）</vt:lpstr>
      <vt:lpstr>トレーサビリティの確保</vt:lpstr>
      <vt:lpstr>CFP・DDのトレーサビリティ確保のためのトレース情報管理</vt:lpstr>
      <vt:lpstr>データ流通システムの設計方針</vt:lpstr>
      <vt:lpstr>データ連携基盤のシステムアーキテクチャ（蓄電池・自動車業界）</vt:lpstr>
      <vt:lpstr>PowerPoint プレゼンテーション</vt:lpstr>
      <vt:lpstr>Lets look at the UNTP DATA</vt:lpstr>
      <vt:lpstr>The UNTP aims to achieve that scale with 5 pillars</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HISANAO SUGAMATA</dc:creator>
  <cp:lastModifiedBy>HISANAO SUGAMATA</cp:lastModifiedBy>
  <cp:revision>9</cp:revision>
  <dcterms:created xsi:type="dcterms:W3CDTF">2024-09-18T05:08:45Z</dcterms:created>
  <dcterms:modified xsi:type="dcterms:W3CDTF">2024-09-22T07:52:42Z</dcterms:modified>
</cp:coreProperties>
</file>