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7" r:id="rId6"/>
    <p:sldId id="260" r:id="rId7"/>
    <p:sldId id="261" r:id="rId8"/>
    <p:sldId id="262" r:id="rId9"/>
    <p:sldId id="263" r:id="rId10"/>
    <p:sldId id="258" r:id="rId11"/>
    <p:sldId id="267" r:id="rId12"/>
    <p:sldId id="275" r:id="rId13"/>
    <p:sldId id="259" r:id="rId14"/>
    <p:sldId id="264" r:id="rId15"/>
    <p:sldId id="266" r:id="rId16"/>
    <p:sldId id="265" r:id="rId17"/>
    <p:sldId id="268" r:id="rId18"/>
    <p:sldId id="269" r:id="rId19"/>
    <p:sldId id="270" r:id="rId20"/>
    <p:sldId id="271" r:id="rId21"/>
    <p:sldId id="273" r:id="rId22"/>
    <p:sldId id="274" r:id="rId23"/>
    <p:sldId id="272" r:id="rId24"/>
    <p:sldId id="276"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63" d="100"/>
          <a:sy n="63" d="100"/>
        </p:scale>
        <p:origin x="76"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26DB02-9D72-4481-B2AE-A2DDA4E2F715}"/>
              </a:ext>
            </a:extLst>
          </p:cNvPr>
          <p:cNvSpPr>
            <a:spLocks noGrp="1"/>
          </p:cNvSpPr>
          <p:nvPr>
            <p:ph type="ctrTitle"/>
          </p:nvPr>
        </p:nvSpPr>
        <p:spPr>
          <a:xfrm>
            <a:off x="6082498" y="2497329"/>
            <a:ext cx="5664601" cy="2387600"/>
          </a:xfrm>
        </p:spPr>
        <p:txBody>
          <a:bodyPr anchor="b">
            <a:normAutofit/>
          </a:bodyPr>
          <a:lstStyle>
            <a:lvl1pPr algn="r">
              <a:defRPr sz="3200">
                <a:solidFill>
                  <a:schemeClr val="tx1"/>
                </a:solidFill>
                <a:latin typeface="游明朝 Demibold" panose="02020600000000000000" pitchFamily="18" charset="-128"/>
                <a:ea typeface="游明朝 Demibold" panose="02020600000000000000" pitchFamily="18" charset="-128"/>
              </a:defRPr>
            </a:lvl1pPr>
          </a:lstStyle>
          <a:p>
            <a:r>
              <a:rPr kumimoji="1" lang="ja-JP" altLang="en-US" dirty="0"/>
              <a:t>マスター タイトルの書式設定</a:t>
            </a:r>
          </a:p>
        </p:txBody>
      </p:sp>
      <p:sp>
        <p:nvSpPr>
          <p:cNvPr id="3" name="字幕 2">
            <a:extLst>
              <a:ext uri="{FF2B5EF4-FFF2-40B4-BE49-F238E27FC236}">
                <a16:creationId xmlns:a16="http://schemas.microsoft.com/office/drawing/2014/main" id="{8F263F2A-7C37-4ACB-8C0E-FFAADAB613C0}"/>
              </a:ext>
            </a:extLst>
          </p:cNvPr>
          <p:cNvSpPr>
            <a:spLocks noGrp="1"/>
          </p:cNvSpPr>
          <p:nvPr>
            <p:ph type="subTitle" idx="1"/>
          </p:nvPr>
        </p:nvSpPr>
        <p:spPr>
          <a:xfrm>
            <a:off x="6082497" y="5159662"/>
            <a:ext cx="5664602" cy="469613"/>
          </a:xfrm>
        </p:spPr>
        <p:txBody>
          <a:bodyPr/>
          <a:lstStyle>
            <a:lvl1pPr marL="0" indent="0" algn="r">
              <a:buNone/>
              <a:defRPr sz="2400">
                <a:solidFill>
                  <a:schemeClr val="tx1"/>
                </a:solidFill>
                <a:latin typeface="游ゴシック Medium" panose="020B0500000000000000" pitchFamily="50" charset="-128"/>
                <a:ea typeface="游ゴシック Medium" panose="020B05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cxnSp>
        <p:nvCxnSpPr>
          <p:cNvPr id="8" name="直線コネクタ 7">
            <a:extLst>
              <a:ext uri="{FF2B5EF4-FFF2-40B4-BE49-F238E27FC236}">
                <a16:creationId xmlns:a16="http://schemas.microsoft.com/office/drawing/2014/main" id="{889F41A8-048B-4A86-9CEC-D1F5C5D20F9F}"/>
              </a:ext>
            </a:extLst>
          </p:cNvPr>
          <p:cNvCxnSpPr/>
          <p:nvPr userDrawn="1"/>
        </p:nvCxnSpPr>
        <p:spPr>
          <a:xfrm>
            <a:off x="0" y="1973661"/>
            <a:ext cx="6096000" cy="5884829"/>
          </a:xfrm>
          <a:prstGeom prst="line">
            <a:avLst/>
          </a:prstGeom>
          <a:ln w="28575">
            <a:solidFill>
              <a:srgbClr val="4C7FBF"/>
            </a:solidFill>
          </a:ln>
        </p:spPr>
        <p:style>
          <a:lnRef idx="1">
            <a:schemeClr val="accent1"/>
          </a:lnRef>
          <a:fillRef idx="0">
            <a:schemeClr val="accent1"/>
          </a:fillRef>
          <a:effectRef idx="0">
            <a:schemeClr val="accent1"/>
          </a:effectRef>
          <a:fontRef idx="minor">
            <a:schemeClr val="tx1"/>
          </a:fontRef>
        </p:style>
      </p:cxnSp>
      <p:pic>
        <p:nvPicPr>
          <p:cNvPr id="9" name="図 8" descr="テキスト&#10;&#10;自動的に生成された説明">
            <a:extLst>
              <a:ext uri="{FF2B5EF4-FFF2-40B4-BE49-F238E27FC236}">
                <a16:creationId xmlns:a16="http://schemas.microsoft.com/office/drawing/2014/main" id="{B957387A-963A-4F63-AA5E-6723F27258A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6888" y="485043"/>
            <a:ext cx="4643120" cy="1495182"/>
          </a:xfrm>
          <a:prstGeom prst="rect">
            <a:avLst/>
          </a:prstGeom>
        </p:spPr>
      </p:pic>
    </p:spTree>
    <p:extLst>
      <p:ext uri="{BB962C8B-B14F-4D97-AF65-F5344CB8AC3E}">
        <p14:creationId xmlns:p14="http://schemas.microsoft.com/office/powerpoint/2010/main" val="1147010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付きの図">
    <p:spTree>
      <p:nvGrpSpPr>
        <p:cNvPr id="1" name=""/>
        <p:cNvGrpSpPr/>
        <p:nvPr/>
      </p:nvGrpSpPr>
      <p:grpSpPr>
        <a:xfrm>
          <a:off x="0" y="0"/>
          <a:ext cx="0" cy="0"/>
          <a:chOff x="0" y="0"/>
          <a:chExt cx="0" cy="0"/>
        </a:xfrm>
      </p:grpSpPr>
      <p:sp>
        <p:nvSpPr>
          <p:cNvPr id="3" name="図プレースホルダー 2">
            <a:extLst>
              <a:ext uri="{FF2B5EF4-FFF2-40B4-BE49-F238E27FC236}">
                <a16:creationId xmlns:a16="http://schemas.microsoft.com/office/drawing/2014/main" id="{BFAC6BE0-2D1C-46F6-8807-E522E01AF0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13" name="タイトル 1">
            <a:extLst>
              <a:ext uri="{FF2B5EF4-FFF2-40B4-BE49-F238E27FC236}">
                <a16:creationId xmlns:a16="http://schemas.microsoft.com/office/drawing/2014/main" id="{4494E683-0129-4184-A62C-97ECF75FC61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14" name="テキスト プレースホルダー 3">
            <a:extLst>
              <a:ext uri="{FF2B5EF4-FFF2-40B4-BE49-F238E27FC236}">
                <a16:creationId xmlns:a16="http://schemas.microsoft.com/office/drawing/2014/main" id="{7628B437-770A-473A-ABDE-097AC47646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15" name="正方形/長方形 14">
            <a:extLst>
              <a:ext uri="{FF2B5EF4-FFF2-40B4-BE49-F238E27FC236}">
                <a16:creationId xmlns:a16="http://schemas.microsoft.com/office/drawing/2014/main" id="{5F799D2C-2B79-4837-9C89-B58B399EA8D2}"/>
              </a:ext>
            </a:extLst>
          </p:cNvPr>
          <p:cNvSpPr/>
          <p:nvPr/>
        </p:nvSpPr>
        <p:spPr>
          <a:xfrm>
            <a:off x="839788" y="457200"/>
            <a:ext cx="3932237" cy="5403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タイトル 1">
            <a:extLst>
              <a:ext uri="{FF2B5EF4-FFF2-40B4-BE49-F238E27FC236}">
                <a16:creationId xmlns:a16="http://schemas.microsoft.com/office/drawing/2014/main" id="{1C515395-61C8-45FF-8BD4-915FA6CA587A}"/>
              </a:ext>
            </a:extLst>
          </p:cNvPr>
          <p:cNvSpPr txBox="1">
            <a:spLocks/>
          </p:cNvSpPr>
          <p:nvPr/>
        </p:nvSpPr>
        <p:spPr>
          <a:xfrm>
            <a:off x="839788" y="457200"/>
            <a:ext cx="3932237" cy="16002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kumimoji="1" sz="3200" b="1" kern="1200">
                <a:solidFill>
                  <a:schemeClr val="bg1"/>
                </a:solidFill>
                <a:latin typeface="+mn-ea"/>
                <a:ea typeface="+mn-ea"/>
                <a:cs typeface="+mj-cs"/>
              </a:defRPr>
            </a:lvl1pPr>
          </a:lstStyle>
          <a:p>
            <a:r>
              <a:rPr lang="ja-JP" altLang="en-US"/>
              <a:t>マスター タイトルの書式設定</a:t>
            </a:r>
            <a:endParaRPr lang="ja-JP" altLang="en-US" dirty="0"/>
          </a:p>
        </p:txBody>
      </p:sp>
      <p:cxnSp>
        <p:nvCxnSpPr>
          <p:cNvPr id="17" name="Google Shape;372;p49">
            <a:extLst>
              <a:ext uri="{FF2B5EF4-FFF2-40B4-BE49-F238E27FC236}">
                <a16:creationId xmlns:a16="http://schemas.microsoft.com/office/drawing/2014/main" id="{15A283BD-ED39-4DB4-8A22-7D6EF3A5CFDF}"/>
              </a:ext>
            </a:extLst>
          </p:cNvPr>
          <p:cNvCxnSpPr/>
          <p:nvPr/>
        </p:nvCxnSpPr>
        <p:spPr>
          <a:xfrm>
            <a:off x="2487284" y="2162943"/>
            <a:ext cx="647100" cy="0"/>
          </a:xfrm>
          <a:prstGeom prst="straightConnector1">
            <a:avLst/>
          </a:prstGeom>
          <a:noFill/>
          <a:ln w="19050" cap="flat" cmpd="sng">
            <a:solidFill>
              <a:schemeClr val="bg1"/>
            </a:solidFill>
            <a:prstDash val="solid"/>
            <a:round/>
            <a:headEnd type="none" w="med" len="med"/>
            <a:tailEnd type="none" w="med" len="med"/>
          </a:ln>
        </p:spPr>
      </p:cxnSp>
      <p:sp>
        <p:nvSpPr>
          <p:cNvPr id="18" name="テキスト プレースホルダー 3">
            <a:extLst>
              <a:ext uri="{FF2B5EF4-FFF2-40B4-BE49-F238E27FC236}">
                <a16:creationId xmlns:a16="http://schemas.microsoft.com/office/drawing/2014/main" id="{CCB73636-6754-441E-9D75-44779D9A2F32}"/>
              </a:ext>
            </a:extLst>
          </p:cNvPr>
          <p:cNvSpPr>
            <a:spLocks noGrp="1"/>
          </p:cNvSpPr>
          <p:nvPr>
            <p:ph type="body" sz="half" idx="13"/>
          </p:nvPr>
        </p:nvSpPr>
        <p:spPr>
          <a:xfrm>
            <a:off x="839788" y="3126658"/>
            <a:ext cx="3932237" cy="2742330"/>
          </a:xfrm>
        </p:spPr>
        <p:txBody>
          <a:bodyP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grpSp>
        <p:nvGrpSpPr>
          <p:cNvPr id="25" name="グループ化 24">
            <a:extLst>
              <a:ext uri="{FF2B5EF4-FFF2-40B4-BE49-F238E27FC236}">
                <a16:creationId xmlns:a16="http://schemas.microsoft.com/office/drawing/2014/main" id="{8195EB1D-4731-4987-92AC-1E88AD3AE937}"/>
              </a:ext>
            </a:extLst>
          </p:cNvPr>
          <p:cNvGrpSpPr/>
          <p:nvPr/>
        </p:nvGrpSpPr>
        <p:grpSpPr>
          <a:xfrm>
            <a:off x="9425451" y="4532671"/>
            <a:ext cx="2766549" cy="2335161"/>
            <a:chOff x="9425451" y="4532671"/>
            <a:chExt cx="2766549" cy="2335161"/>
          </a:xfrm>
        </p:grpSpPr>
        <p:sp>
          <p:nvSpPr>
            <p:cNvPr id="26" name="二等辺三角形 25">
              <a:extLst>
                <a:ext uri="{FF2B5EF4-FFF2-40B4-BE49-F238E27FC236}">
                  <a16:creationId xmlns:a16="http://schemas.microsoft.com/office/drawing/2014/main" id="{70F7D04B-1C4F-47E1-B12C-EE6AD01E1624}"/>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descr="テキスト, アイコン&#10;&#10;中程度の精度で自動的に生成された説明">
              <a:extLst>
                <a:ext uri="{FF2B5EF4-FFF2-40B4-BE49-F238E27FC236}">
                  <a16:creationId xmlns:a16="http://schemas.microsoft.com/office/drawing/2014/main" id="{CF21CBD4-FFB1-4A43-9A0A-6AA5112D5D71}"/>
                </a:ext>
              </a:extLst>
            </p:cNvPr>
            <p:cNvPicPr>
              <a:picLocks noChangeAspect="1"/>
            </p:cNvPicPr>
            <p:nvPr/>
          </p:nvPicPr>
          <p:blipFill>
            <a:blip r:embed="rId2"/>
            <a:stretch>
              <a:fillRect/>
            </a:stretch>
          </p:blipFill>
          <p:spPr>
            <a:xfrm>
              <a:off x="10472780" y="5882030"/>
              <a:ext cx="1513626" cy="859740"/>
            </a:xfrm>
            <a:prstGeom prst="rect">
              <a:avLst/>
            </a:prstGeom>
          </p:spPr>
        </p:pic>
      </p:grpSp>
    </p:spTree>
    <p:extLst>
      <p:ext uri="{BB962C8B-B14F-4D97-AF65-F5344CB8AC3E}">
        <p14:creationId xmlns:p14="http://schemas.microsoft.com/office/powerpoint/2010/main" val="27729957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8425BB-0120-4361-9101-CF0EE59AD890}"/>
              </a:ext>
            </a:extLst>
          </p:cNvPr>
          <p:cNvSpPr>
            <a:spLocks noGrp="1"/>
          </p:cNvSpPr>
          <p:nvPr>
            <p:ph type="title"/>
          </p:nvPr>
        </p:nvSpPr>
        <p:spPr/>
        <p:txBody>
          <a:bodyPr/>
          <a:lstStyle>
            <a:lvl1pPr algn="ctr">
              <a:defRPr/>
            </a:lvl1pPr>
          </a:lstStyle>
          <a:p>
            <a:r>
              <a:rPr kumimoji="1" lang="ja-JP" altLang="en-US"/>
              <a:t>マスター タイトルの書式設定</a:t>
            </a:r>
            <a:endParaRPr kumimoji="1" lang="ja-JP" altLang="en-US" dirty="0"/>
          </a:p>
        </p:txBody>
      </p:sp>
      <p:sp>
        <p:nvSpPr>
          <p:cNvPr id="3" name="縦書きテキスト プレースホルダー 2">
            <a:extLst>
              <a:ext uri="{FF2B5EF4-FFF2-40B4-BE49-F238E27FC236}">
                <a16:creationId xmlns:a16="http://schemas.microsoft.com/office/drawing/2014/main" id="{4E4F794B-0F10-4490-AE7E-9F4E47FE5D42}"/>
              </a:ext>
            </a:extLst>
          </p:cNvPr>
          <p:cNvSpPr>
            <a:spLocks noGrp="1"/>
          </p:cNvSpPr>
          <p:nvPr>
            <p:ph type="body" orient="vert" idx="1"/>
          </p:nvPr>
        </p:nvSpPr>
        <p:spPr>
          <a:xfrm>
            <a:off x="838200" y="1825625"/>
            <a:ext cx="9428986" cy="43513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grpSp>
        <p:nvGrpSpPr>
          <p:cNvPr id="7" name="グループ化 6">
            <a:extLst>
              <a:ext uri="{FF2B5EF4-FFF2-40B4-BE49-F238E27FC236}">
                <a16:creationId xmlns:a16="http://schemas.microsoft.com/office/drawing/2014/main" id="{EE456D9A-1790-4BF6-B0AC-A247817EC28B}"/>
              </a:ext>
            </a:extLst>
          </p:cNvPr>
          <p:cNvGrpSpPr/>
          <p:nvPr/>
        </p:nvGrpSpPr>
        <p:grpSpPr>
          <a:xfrm>
            <a:off x="9425451" y="4532671"/>
            <a:ext cx="2766549" cy="2335161"/>
            <a:chOff x="9425451" y="4532671"/>
            <a:chExt cx="2766549" cy="2335161"/>
          </a:xfrm>
        </p:grpSpPr>
        <p:sp>
          <p:nvSpPr>
            <p:cNvPr id="8" name="二等辺三角形 7">
              <a:extLst>
                <a:ext uri="{FF2B5EF4-FFF2-40B4-BE49-F238E27FC236}">
                  <a16:creationId xmlns:a16="http://schemas.microsoft.com/office/drawing/2014/main" id="{74EA4B5D-32AA-4766-B461-AC6E19D52A17}"/>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 アイコン&#10;&#10;中程度の精度で自動的に生成された説明">
              <a:extLst>
                <a:ext uri="{FF2B5EF4-FFF2-40B4-BE49-F238E27FC236}">
                  <a16:creationId xmlns:a16="http://schemas.microsoft.com/office/drawing/2014/main" id="{04938C7D-0951-462B-94A7-7B26FF42D7B8}"/>
                </a:ext>
              </a:extLst>
            </p:cNvPr>
            <p:cNvPicPr>
              <a:picLocks noChangeAspect="1"/>
            </p:cNvPicPr>
            <p:nvPr/>
          </p:nvPicPr>
          <p:blipFill>
            <a:blip r:embed="rId2"/>
            <a:stretch>
              <a:fillRect/>
            </a:stretch>
          </p:blipFill>
          <p:spPr>
            <a:xfrm>
              <a:off x="10472780" y="5882030"/>
              <a:ext cx="1513626" cy="859740"/>
            </a:xfrm>
            <a:prstGeom prst="rect">
              <a:avLst/>
            </a:prstGeom>
          </p:spPr>
        </p:pic>
      </p:grpSp>
      <p:cxnSp>
        <p:nvCxnSpPr>
          <p:cNvPr id="10" name="Google Shape;372;p49">
            <a:extLst>
              <a:ext uri="{FF2B5EF4-FFF2-40B4-BE49-F238E27FC236}">
                <a16:creationId xmlns:a16="http://schemas.microsoft.com/office/drawing/2014/main" id="{DF07FDEA-4794-45CB-86C4-86EE36FEDFDD}"/>
              </a:ext>
            </a:extLst>
          </p:cNvPr>
          <p:cNvCxnSpPr/>
          <p:nvPr/>
        </p:nvCxnSpPr>
        <p:spPr>
          <a:xfrm>
            <a:off x="5790923" y="1533678"/>
            <a:ext cx="647100" cy="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4226129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FE2114-FB74-4EB4-A787-8A1CEB61772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endParaRPr kumimoji="1" lang="ja-JP" altLang="en-US" dirty="0"/>
          </a:p>
        </p:txBody>
      </p:sp>
      <p:sp>
        <p:nvSpPr>
          <p:cNvPr id="3" name="縦書きテキスト プレースホルダー 2">
            <a:extLst>
              <a:ext uri="{FF2B5EF4-FFF2-40B4-BE49-F238E27FC236}">
                <a16:creationId xmlns:a16="http://schemas.microsoft.com/office/drawing/2014/main" id="{F60A1D48-2DC6-42CA-B30A-B020512B664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grpSp>
        <p:nvGrpSpPr>
          <p:cNvPr id="7" name="グループ化 6">
            <a:extLst>
              <a:ext uri="{FF2B5EF4-FFF2-40B4-BE49-F238E27FC236}">
                <a16:creationId xmlns:a16="http://schemas.microsoft.com/office/drawing/2014/main" id="{691E9CAE-2910-4A40-8307-D9860DC28BB7}"/>
              </a:ext>
            </a:extLst>
          </p:cNvPr>
          <p:cNvGrpSpPr/>
          <p:nvPr/>
        </p:nvGrpSpPr>
        <p:grpSpPr>
          <a:xfrm>
            <a:off x="9425451" y="4532671"/>
            <a:ext cx="2766549" cy="2335161"/>
            <a:chOff x="9425451" y="4532671"/>
            <a:chExt cx="2766549" cy="2335161"/>
          </a:xfrm>
        </p:grpSpPr>
        <p:sp>
          <p:nvSpPr>
            <p:cNvPr id="8" name="二等辺三角形 7">
              <a:extLst>
                <a:ext uri="{FF2B5EF4-FFF2-40B4-BE49-F238E27FC236}">
                  <a16:creationId xmlns:a16="http://schemas.microsoft.com/office/drawing/2014/main" id="{43B81809-3C8B-4885-81AD-875CF37659DA}"/>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 アイコン&#10;&#10;中程度の精度で自動的に生成された説明">
              <a:extLst>
                <a:ext uri="{FF2B5EF4-FFF2-40B4-BE49-F238E27FC236}">
                  <a16:creationId xmlns:a16="http://schemas.microsoft.com/office/drawing/2014/main" id="{3E31306F-34E5-4E1D-AFED-C672574B99F0}"/>
                </a:ext>
              </a:extLst>
            </p:cNvPr>
            <p:cNvPicPr>
              <a:picLocks noChangeAspect="1"/>
            </p:cNvPicPr>
            <p:nvPr/>
          </p:nvPicPr>
          <p:blipFill>
            <a:blip r:embed="rId2"/>
            <a:stretch>
              <a:fillRect/>
            </a:stretch>
          </p:blipFill>
          <p:spPr>
            <a:xfrm>
              <a:off x="10472780" y="5882030"/>
              <a:ext cx="1513626" cy="859740"/>
            </a:xfrm>
            <a:prstGeom prst="rect">
              <a:avLst/>
            </a:prstGeom>
          </p:spPr>
        </p:pic>
      </p:grpSp>
    </p:spTree>
    <p:extLst>
      <p:ext uri="{BB962C8B-B14F-4D97-AF65-F5344CB8AC3E}">
        <p14:creationId xmlns:p14="http://schemas.microsoft.com/office/powerpoint/2010/main" val="4269281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E4F9A9-FBB9-4F6C-84CD-680AE3CE5FFF}"/>
              </a:ext>
            </a:extLst>
          </p:cNvPr>
          <p:cNvSpPr>
            <a:spLocks noGrp="1"/>
          </p:cNvSpPr>
          <p:nvPr>
            <p:ph type="title"/>
          </p:nvPr>
        </p:nvSpPr>
        <p:spPr/>
        <p:txBody>
          <a:bodyPr/>
          <a:lstStyle>
            <a:lvl1pPr algn="ctr">
              <a:defRPr/>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16FF6EFD-5649-47C0-95BF-2599608CFB4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pic>
        <p:nvPicPr>
          <p:cNvPr id="6" name="図 5" descr="アイコン&#10;&#10;自動的に生成された説明">
            <a:extLst>
              <a:ext uri="{FF2B5EF4-FFF2-40B4-BE49-F238E27FC236}">
                <a16:creationId xmlns:a16="http://schemas.microsoft.com/office/drawing/2014/main" id="{AC0B8EFB-15C7-9014-CC6E-1CC2C632626C}"/>
              </a:ext>
            </a:extLst>
          </p:cNvPr>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11039912" y="158637"/>
            <a:ext cx="1023374" cy="581276"/>
          </a:xfrm>
          <a:prstGeom prst="rect">
            <a:avLst/>
          </a:prstGeom>
        </p:spPr>
      </p:pic>
    </p:spTree>
    <p:extLst>
      <p:ext uri="{BB962C8B-B14F-4D97-AF65-F5344CB8AC3E}">
        <p14:creationId xmlns:p14="http://schemas.microsoft.com/office/powerpoint/2010/main" val="2957730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007064-179B-464B-B0E8-FB02AF26D211}"/>
              </a:ext>
            </a:extLst>
          </p:cNvPr>
          <p:cNvSpPr>
            <a:spLocks noGrp="1"/>
          </p:cNvSpPr>
          <p:nvPr>
            <p:ph type="title"/>
          </p:nvPr>
        </p:nvSpPr>
        <p:spPr>
          <a:xfrm>
            <a:off x="831850" y="1709738"/>
            <a:ext cx="10515600" cy="2852737"/>
          </a:xfrm>
        </p:spPr>
        <p:txBody>
          <a:bodyPr anchor="b">
            <a:normAutofit/>
          </a:bodyPr>
          <a:lstStyle>
            <a:lvl1pPr algn="ctr">
              <a:defRPr sz="3200"/>
            </a:lvl1pPr>
          </a:lstStyle>
          <a:p>
            <a:r>
              <a:rPr kumimoji="1" lang="ja-JP" altLang="en-US"/>
              <a:t>マスター タイトルの書式設定</a:t>
            </a:r>
            <a:endParaRPr kumimoji="1" lang="ja-JP" altLang="en-US" dirty="0"/>
          </a:p>
        </p:txBody>
      </p:sp>
      <p:sp>
        <p:nvSpPr>
          <p:cNvPr id="3" name="テキスト プレースホルダー 2">
            <a:extLst>
              <a:ext uri="{FF2B5EF4-FFF2-40B4-BE49-F238E27FC236}">
                <a16:creationId xmlns:a16="http://schemas.microsoft.com/office/drawing/2014/main" id="{212E4882-BB97-4173-ACB5-A1B39BC2E976}"/>
              </a:ext>
            </a:extLst>
          </p:cNvPr>
          <p:cNvSpPr>
            <a:spLocks noGrp="1"/>
          </p:cNvSpPr>
          <p:nvPr>
            <p:ph type="body" idx="1"/>
          </p:nvPr>
        </p:nvSpPr>
        <p:spPr>
          <a:xfrm>
            <a:off x="838200" y="5023573"/>
            <a:ext cx="10515600" cy="629082"/>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Tree>
    <p:extLst>
      <p:ext uri="{BB962C8B-B14F-4D97-AF65-F5344CB8AC3E}">
        <p14:creationId xmlns:p14="http://schemas.microsoft.com/office/powerpoint/2010/main" val="520282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F45094-A28A-487A-9829-22053A1D012B}"/>
              </a:ext>
            </a:extLst>
          </p:cNvPr>
          <p:cNvSpPr>
            <a:spLocks noGrp="1"/>
          </p:cNvSpPr>
          <p:nvPr>
            <p:ph type="title"/>
          </p:nvPr>
        </p:nvSpPr>
        <p:spPr/>
        <p:txBody>
          <a:bodyPr/>
          <a:lstStyle>
            <a:lvl1pPr algn="ctr">
              <a:defRPr/>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59FF885D-900B-4820-BCE3-FD938F521F65}"/>
              </a:ext>
            </a:extLst>
          </p:cNvPr>
          <p:cNvSpPr>
            <a:spLocks noGrp="1"/>
          </p:cNvSpPr>
          <p:nvPr>
            <p:ph sz="half" idx="1"/>
          </p:nvPr>
        </p:nvSpPr>
        <p:spPr>
          <a:xfrm>
            <a:off x="838200" y="1825625"/>
            <a:ext cx="5181600" cy="4351338"/>
          </a:xfrm>
        </p:spPr>
        <p:txBody>
          <a:bodyPr/>
          <a:lstStyle>
            <a:lvl1pPr>
              <a:defRPr sz="2400"/>
            </a:lvl1pPr>
            <a:lvl2pPr>
              <a:defRPr sz="2000"/>
            </a:lvl2pPr>
            <a:lvl3pPr>
              <a:defRPr sz="1800"/>
            </a:lvl3pPr>
            <a:lvl4pPr>
              <a:defRPr sz="1600"/>
            </a:lvl4pPr>
            <a:lvl5pPr>
              <a:defRPr sz="16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cxnSp>
        <p:nvCxnSpPr>
          <p:cNvPr id="8" name="Google Shape;372;p49">
            <a:extLst>
              <a:ext uri="{FF2B5EF4-FFF2-40B4-BE49-F238E27FC236}">
                <a16:creationId xmlns:a16="http://schemas.microsoft.com/office/drawing/2014/main" id="{AE5D08CC-269F-473D-A34A-85BCDE474864}"/>
              </a:ext>
            </a:extLst>
          </p:cNvPr>
          <p:cNvCxnSpPr/>
          <p:nvPr/>
        </p:nvCxnSpPr>
        <p:spPr>
          <a:xfrm>
            <a:off x="5790923" y="1533678"/>
            <a:ext cx="647100" cy="0"/>
          </a:xfrm>
          <a:prstGeom prst="straightConnector1">
            <a:avLst/>
          </a:prstGeom>
          <a:noFill/>
          <a:ln w="19050" cap="flat" cmpd="sng">
            <a:solidFill>
              <a:schemeClr val="dk1"/>
            </a:solidFill>
            <a:prstDash val="solid"/>
            <a:round/>
            <a:headEnd type="none" w="med" len="med"/>
            <a:tailEnd type="none" w="med" len="med"/>
          </a:ln>
        </p:spPr>
      </p:cxnSp>
      <p:sp>
        <p:nvSpPr>
          <p:cNvPr id="9" name="コンテンツ プレースホルダー 2">
            <a:extLst>
              <a:ext uri="{FF2B5EF4-FFF2-40B4-BE49-F238E27FC236}">
                <a16:creationId xmlns:a16="http://schemas.microsoft.com/office/drawing/2014/main" id="{41AABBE5-9C82-4211-9DA7-21D54906E4E8}"/>
              </a:ext>
            </a:extLst>
          </p:cNvPr>
          <p:cNvSpPr>
            <a:spLocks noGrp="1"/>
          </p:cNvSpPr>
          <p:nvPr>
            <p:ph sz="half" idx="13"/>
          </p:nvPr>
        </p:nvSpPr>
        <p:spPr>
          <a:xfrm>
            <a:off x="6169614" y="1825626"/>
            <a:ext cx="5181600" cy="4351338"/>
          </a:xfrm>
        </p:spPr>
        <p:txBody>
          <a:bodyPr/>
          <a:lstStyle>
            <a:lvl1pPr>
              <a:defRPr sz="2400"/>
            </a:lvl1pPr>
            <a:lvl2pPr>
              <a:defRPr sz="2000"/>
            </a:lvl2pPr>
            <a:lvl3pPr>
              <a:defRPr sz="1800"/>
            </a:lvl3pPr>
            <a:lvl4pPr>
              <a:defRPr sz="1600"/>
            </a:lvl4pPr>
            <a:lvl5pPr>
              <a:defRPr sz="16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pic>
        <p:nvPicPr>
          <p:cNvPr id="4" name="図 3" descr="アイコン&#10;&#10;自動的に生成された説明">
            <a:extLst>
              <a:ext uri="{FF2B5EF4-FFF2-40B4-BE49-F238E27FC236}">
                <a16:creationId xmlns:a16="http://schemas.microsoft.com/office/drawing/2014/main" id="{08739C38-D807-CC79-EAED-40DA0B90ED67}"/>
              </a:ext>
            </a:extLst>
          </p:cNvPr>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a:off x="11039912" y="158637"/>
            <a:ext cx="1023374" cy="581276"/>
          </a:xfrm>
          <a:prstGeom prst="rect">
            <a:avLst/>
          </a:prstGeom>
        </p:spPr>
      </p:pic>
    </p:spTree>
    <p:extLst>
      <p:ext uri="{BB962C8B-B14F-4D97-AF65-F5344CB8AC3E}">
        <p14:creationId xmlns:p14="http://schemas.microsoft.com/office/powerpoint/2010/main" val="382210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7C45101-F1F2-465B-BE63-329E9178E7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23EC66D-2D78-443B-9C1A-47F576A8A869}"/>
              </a:ext>
            </a:extLst>
          </p:cNvPr>
          <p:cNvSpPr>
            <a:spLocks noGrp="1"/>
          </p:cNvSpPr>
          <p:nvPr>
            <p:ph sz="half" idx="2"/>
          </p:nvPr>
        </p:nvSpPr>
        <p:spPr>
          <a:xfrm>
            <a:off x="839788" y="2505075"/>
            <a:ext cx="5157787" cy="3684588"/>
          </a:xfrm>
        </p:spPr>
        <p:txBody>
          <a:bodyPr/>
          <a:lstStyle>
            <a:lvl1pPr>
              <a:defRPr sz="2000"/>
            </a:lvl1pPr>
            <a:lvl2pPr>
              <a:defRPr sz="1800"/>
            </a:lvl2pPr>
            <a:lvl3pPr>
              <a:defRPr sz="1800"/>
            </a:lvl3pPr>
            <a:lvl4pPr>
              <a:defRPr sz="1600"/>
            </a:lvl4pPr>
            <a:lvl5pPr>
              <a:defRPr sz="16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5" name="テキスト プレースホルダー 4">
            <a:extLst>
              <a:ext uri="{FF2B5EF4-FFF2-40B4-BE49-F238E27FC236}">
                <a16:creationId xmlns:a16="http://schemas.microsoft.com/office/drawing/2014/main" id="{A5C37FA7-EB21-4932-B1A0-6607870A58A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10" name="タイトル 1">
            <a:extLst>
              <a:ext uri="{FF2B5EF4-FFF2-40B4-BE49-F238E27FC236}">
                <a16:creationId xmlns:a16="http://schemas.microsoft.com/office/drawing/2014/main" id="{086821A1-5735-44A6-9B21-72E6A6600345}"/>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4400" b="1" kern="1200">
                <a:solidFill>
                  <a:schemeClr val="tx1"/>
                </a:solidFill>
                <a:latin typeface="+mn-ea"/>
                <a:ea typeface="+mn-ea"/>
                <a:cs typeface="+mj-cs"/>
              </a:defRPr>
            </a:lvl1pPr>
          </a:lstStyle>
          <a:p>
            <a:r>
              <a:rPr lang="ja-JP" altLang="en-US" dirty="0"/>
              <a:t>マスター タイトルの書式設定</a:t>
            </a:r>
          </a:p>
        </p:txBody>
      </p:sp>
      <p:cxnSp>
        <p:nvCxnSpPr>
          <p:cNvPr id="11" name="Google Shape;372;p49">
            <a:extLst>
              <a:ext uri="{FF2B5EF4-FFF2-40B4-BE49-F238E27FC236}">
                <a16:creationId xmlns:a16="http://schemas.microsoft.com/office/drawing/2014/main" id="{11D58B2A-753A-4A8C-A118-3BD5C924426E}"/>
              </a:ext>
            </a:extLst>
          </p:cNvPr>
          <p:cNvCxnSpPr/>
          <p:nvPr/>
        </p:nvCxnSpPr>
        <p:spPr>
          <a:xfrm>
            <a:off x="5790923" y="1533678"/>
            <a:ext cx="647100" cy="0"/>
          </a:xfrm>
          <a:prstGeom prst="straightConnector1">
            <a:avLst/>
          </a:prstGeom>
          <a:noFill/>
          <a:ln w="19050" cap="flat" cmpd="sng">
            <a:solidFill>
              <a:schemeClr val="dk1"/>
            </a:solidFill>
            <a:prstDash val="solid"/>
            <a:round/>
            <a:headEnd type="none" w="med" len="med"/>
            <a:tailEnd type="none" w="med" len="med"/>
          </a:ln>
        </p:spPr>
      </p:cxnSp>
      <p:sp>
        <p:nvSpPr>
          <p:cNvPr id="12" name="コンテンツ プレースホルダー 3">
            <a:extLst>
              <a:ext uri="{FF2B5EF4-FFF2-40B4-BE49-F238E27FC236}">
                <a16:creationId xmlns:a16="http://schemas.microsoft.com/office/drawing/2014/main" id="{FECB5C36-4F6B-4B81-B984-4A0028D25159}"/>
              </a:ext>
            </a:extLst>
          </p:cNvPr>
          <p:cNvSpPr>
            <a:spLocks noGrp="1"/>
          </p:cNvSpPr>
          <p:nvPr>
            <p:ph sz="half" idx="10"/>
          </p:nvPr>
        </p:nvSpPr>
        <p:spPr>
          <a:xfrm>
            <a:off x="6190672" y="2523550"/>
            <a:ext cx="5157787" cy="3684588"/>
          </a:xfrm>
        </p:spPr>
        <p:txBody>
          <a:bodyPr/>
          <a:lstStyle>
            <a:lvl1pPr>
              <a:defRPr sz="2000"/>
            </a:lvl1pPr>
            <a:lvl2pPr>
              <a:defRPr sz="1800"/>
            </a:lvl2pPr>
            <a:lvl3pPr>
              <a:defRPr sz="1800"/>
            </a:lvl3pPr>
            <a:lvl4pPr>
              <a:defRPr sz="1600"/>
            </a:lvl4pPr>
            <a:lvl5pPr>
              <a:defRPr sz="1600"/>
            </a:lvl5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grpSp>
        <p:nvGrpSpPr>
          <p:cNvPr id="16" name="グループ化 15">
            <a:extLst>
              <a:ext uri="{FF2B5EF4-FFF2-40B4-BE49-F238E27FC236}">
                <a16:creationId xmlns:a16="http://schemas.microsoft.com/office/drawing/2014/main" id="{960031BD-5566-425B-B4C2-BC94E2FA5579}"/>
              </a:ext>
            </a:extLst>
          </p:cNvPr>
          <p:cNvGrpSpPr/>
          <p:nvPr/>
        </p:nvGrpSpPr>
        <p:grpSpPr>
          <a:xfrm>
            <a:off x="9425451" y="4532671"/>
            <a:ext cx="2766549" cy="2335161"/>
            <a:chOff x="9425451" y="4532671"/>
            <a:chExt cx="2766549" cy="2335161"/>
          </a:xfrm>
        </p:grpSpPr>
        <p:sp>
          <p:nvSpPr>
            <p:cNvPr id="17" name="二等辺三角形 16">
              <a:extLst>
                <a:ext uri="{FF2B5EF4-FFF2-40B4-BE49-F238E27FC236}">
                  <a16:creationId xmlns:a16="http://schemas.microsoft.com/office/drawing/2014/main" id="{D79997A8-3CA1-41A3-81A9-0C38CC088DA4}"/>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descr="テキスト, アイコン&#10;&#10;中程度の精度で自動的に生成された説明">
              <a:extLst>
                <a:ext uri="{FF2B5EF4-FFF2-40B4-BE49-F238E27FC236}">
                  <a16:creationId xmlns:a16="http://schemas.microsoft.com/office/drawing/2014/main" id="{B8B6F715-F107-45D1-BEB2-CC4DF31C8970}"/>
                </a:ext>
              </a:extLst>
            </p:cNvPr>
            <p:cNvPicPr>
              <a:picLocks noChangeAspect="1"/>
            </p:cNvPicPr>
            <p:nvPr/>
          </p:nvPicPr>
          <p:blipFill>
            <a:blip r:embed="rId2"/>
            <a:stretch>
              <a:fillRect/>
            </a:stretch>
          </p:blipFill>
          <p:spPr>
            <a:xfrm>
              <a:off x="10472780" y="5882030"/>
              <a:ext cx="1513626" cy="859740"/>
            </a:xfrm>
            <a:prstGeom prst="rect">
              <a:avLst/>
            </a:prstGeom>
          </p:spPr>
        </p:pic>
      </p:grpSp>
    </p:spTree>
    <p:extLst>
      <p:ext uri="{BB962C8B-B14F-4D97-AF65-F5344CB8AC3E}">
        <p14:creationId xmlns:p14="http://schemas.microsoft.com/office/powerpoint/2010/main" val="41945476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E4F9A9-FBB9-4F6C-84CD-680AE3CE5FFF}"/>
              </a:ext>
            </a:extLst>
          </p:cNvPr>
          <p:cNvSpPr>
            <a:spLocks noGrp="1"/>
          </p:cNvSpPr>
          <p:nvPr>
            <p:ph type="title"/>
          </p:nvPr>
        </p:nvSpPr>
        <p:spPr/>
        <p:txBody>
          <a:bodyPr/>
          <a:lstStyle>
            <a:lvl1pPr algn="ctr">
              <a:defRPr/>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16FF6EFD-5649-47C0-95BF-2599608CFB4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grpSp>
        <p:nvGrpSpPr>
          <p:cNvPr id="7" name="グループ化 6">
            <a:extLst>
              <a:ext uri="{FF2B5EF4-FFF2-40B4-BE49-F238E27FC236}">
                <a16:creationId xmlns:a16="http://schemas.microsoft.com/office/drawing/2014/main" id="{931CF686-EE48-4406-B1C7-6A2FECE77275}"/>
              </a:ext>
            </a:extLst>
          </p:cNvPr>
          <p:cNvGrpSpPr/>
          <p:nvPr/>
        </p:nvGrpSpPr>
        <p:grpSpPr>
          <a:xfrm>
            <a:off x="9425451" y="4532671"/>
            <a:ext cx="2766549" cy="2335161"/>
            <a:chOff x="9425451" y="4532671"/>
            <a:chExt cx="2766549" cy="2335161"/>
          </a:xfrm>
        </p:grpSpPr>
        <p:sp>
          <p:nvSpPr>
            <p:cNvPr id="8" name="二等辺三角形 7">
              <a:extLst>
                <a:ext uri="{FF2B5EF4-FFF2-40B4-BE49-F238E27FC236}">
                  <a16:creationId xmlns:a16="http://schemas.microsoft.com/office/drawing/2014/main" id="{2FF0DF0F-831C-4C80-9B00-D5A10C3CD7A6}"/>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 アイコン&#10;&#10;中程度の精度で自動的に生成された説明">
              <a:extLst>
                <a:ext uri="{FF2B5EF4-FFF2-40B4-BE49-F238E27FC236}">
                  <a16:creationId xmlns:a16="http://schemas.microsoft.com/office/drawing/2014/main" id="{ECB869CF-D189-40B6-B64C-317C93EB566B}"/>
                </a:ext>
              </a:extLst>
            </p:cNvPr>
            <p:cNvPicPr>
              <a:picLocks noChangeAspect="1"/>
            </p:cNvPicPr>
            <p:nvPr/>
          </p:nvPicPr>
          <p:blipFill>
            <a:blip r:embed="rId2"/>
            <a:stretch>
              <a:fillRect/>
            </a:stretch>
          </p:blipFill>
          <p:spPr>
            <a:xfrm>
              <a:off x="10472780" y="5882030"/>
              <a:ext cx="1513626" cy="859740"/>
            </a:xfrm>
            <a:prstGeom prst="rect">
              <a:avLst/>
            </a:prstGeom>
          </p:spPr>
        </p:pic>
      </p:grpSp>
      <p:cxnSp>
        <p:nvCxnSpPr>
          <p:cNvPr id="11" name="Google Shape;372;p49">
            <a:extLst>
              <a:ext uri="{FF2B5EF4-FFF2-40B4-BE49-F238E27FC236}">
                <a16:creationId xmlns:a16="http://schemas.microsoft.com/office/drawing/2014/main" id="{8BF20389-3584-4657-BC19-886935D91CC5}"/>
              </a:ext>
            </a:extLst>
          </p:cNvPr>
          <p:cNvCxnSpPr/>
          <p:nvPr/>
        </p:nvCxnSpPr>
        <p:spPr>
          <a:xfrm>
            <a:off x="5790923" y="1533678"/>
            <a:ext cx="647100" cy="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4084594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792C7F-B8A8-4EE8-8990-F9B274B1FC5C}"/>
              </a:ext>
            </a:extLst>
          </p:cNvPr>
          <p:cNvSpPr>
            <a:spLocks noGrp="1"/>
          </p:cNvSpPr>
          <p:nvPr>
            <p:ph type="title"/>
          </p:nvPr>
        </p:nvSpPr>
        <p:spPr/>
        <p:txBody>
          <a:bodyPr/>
          <a:lstStyle>
            <a:lvl1pPr algn="ctr">
              <a:defRPr/>
            </a:lvl1pPr>
          </a:lstStyle>
          <a:p>
            <a:r>
              <a:rPr kumimoji="1" lang="ja-JP" altLang="en-US"/>
              <a:t>マスター タイトルの書式設定</a:t>
            </a:r>
          </a:p>
        </p:txBody>
      </p:sp>
      <p:cxnSp>
        <p:nvCxnSpPr>
          <p:cNvPr id="6" name="Google Shape;372;p49">
            <a:extLst>
              <a:ext uri="{FF2B5EF4-FFF2-40B4-BE49-F238E27FC236}">
                <a16:creationId xmlns:a16="http://schemas.microsoft.com/office/drawing/2014/main" id="{589B293E-FB05-43A7-8C79-93F9A33EF44E}"/>
              </a:ext>
            </a:extLst>
          </p:cNvPr>
          <p:cNvCxnSpPr/>
          <p:nvPr/>
        </p:nvCxnSpPr>
        <p:spPr>
          <a:xfrm>
            <a:off x="5790923" y="1533678"/>
            <a:ext cx="647100" cy="0"/>
          </a:xfrm>
          <a:prstGeom prst="straightConnector1">
            <a:avLst/>
          </a:prstGeom>
          <a:noFill/>
          <a:ln w="19050" cap="flat" cmpd="sng">
            <a:solidFill>
              <a:schemeClr val="dk1"/>
            </a:solidFill>
            <a:prstDash val="solid"/>
            <a:round/>
            <a:headEnd type="none" w="med" len="med"/>
            <a:tailEnd type="none" w="med" len="med"/>
          </a:ln>
        </p:spPr>
      </p:cxnSp>
      <p:grpSp>
        <p:nvGrpSpPr>
          <p:cNvPr id="7" name="グループ化 6">
            <a:extLst>
              <a:ext uri="{FF2B5EF4-FFF2-40B4-BE49-F238E27FC236}">
                <a16:creationId xmlns:a16="http://schemas.microsoft.com/office/drawing/2014/main" id="{F8268F7D-2283-4C63-95CD-4874E19B9A1B}"/>
              </a:ext>
            </a:extLst>
          </p:cNvPr>
          <p:cNvGrpSpPr/>
          <p:nvPr/>
        </p:nvGrpSpPr>
        <p:grpSpPr>
          <a:xfrm>
            <a:off x="9425451" y="4532671"/>
            <a:ext cx="2766549" cy="2335161"/>
            <a:chOff x="9425451" y="4532671"/>
            <a:chExt cx="2766549" cy="2335161"/>
          </a:xfrm>
        </p:grpSpPr>
        <p:sp>
          <p:nvSpPr>
            <p:cNvPr id="8" name="二等辺三角形 7">
              <a:extLst>
                <a:ext uri="{FF2B5EF4-FFF2-40B4-BE49-F238E27FC236}">
                  <a16:creationId xmlns:a16="http://schemas.microsoft.com/office/drawing/2014/main" id="{7F35C338-7AAA-4DFD-9030-409C15C9D81F}"/>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 アイコン&#10;&#10;中程度の精度で自動的に生成された説明">
              <a:extLst>
                <a:ext uri="{FF2B5EF4-FFF2-40B4-BE49-F238E27FC236}">
                  <a16:creationId xmlns:a16="http://schemas.microsoft.com/office/drawing/2014/main" id="{53DD431D-D7E4-481C-89E5-094A3C349297}"/>
                </a:ext>
              </a:extLst>
            </p:cNvPr>
            <p:cNvPicPr>
              <a:picLocks noChangeAspect="1"/>
            </p:cNvPicPr>
            <p:nvPr/>
          </p:nvPicPr>
          <p:blipFill>
            <a:blip r:embed="rId2"/>
            <a:stretch>
              <a:fillRect/>
            </a:stretch>
          </p:blipFill>
          <p:spPr>
            <a:xfrm>
              <a:off x="10472780" y="5882030"/>
              <a:ext cx="1513626" cy="859740"/>
            </a:xfrm>
            <a:prstGeom prst="rect">
              <a:avLst/>
            </a:prstGeom>
          </p:spPr>
        </p:pic>
      </p:grpSp>
    </p:spTree>
    <p:extLst>
      <p:ext uri="{BB962C8B-B14F-4D97-AF65-F5344CB8AC3E}">
        <p14:creationId xmlns:p14="http://schemas.microsoft.com/office/powerpoint/2010/main" val="2973935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94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8" name="正方形/長方形 7">
            <a:extLst>
              <a:ext uri="{FF2B5EF4-FFF2-40B4-BE49-F238E27FC236}">
                <a16:creationId xmlns:a16="http://schemas.microsoft.com/office/drawing/2014/main" id="{49C77ED9-CC67-437B-9C05-6B2495B82BF4}"/>
              </a:ext>
            </a:extLst>
          </p:cNvPr>
          <p:cNvSpPr/>
          <p:nvPr/>
        </p:nvSpPr>
        <p:spPr>
          <a:xfrm>
            <a:off x="839788" y="457200"/>
            <a:ext cx="3932237" cy="5403850"/>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タイトル 1">
            <a:extLst>
              <a:ext uri="{FF2B5EF4-FFF2-40B4-BE49-F238E27FC236}">
                <a16:creationId xmlns:a16="http://schemas.microsoft.com/office/drawing/2014/main" id="{E308E0BF-0CC0-437F-A0AB-4070978EF059}"/>
              </a:ext>
            </a:extLst>
          </p:cNvPr>
          <p:cNvSpPr>
            <a:spLocks noGrp="1"/>
          </p:cNvSpPr>
          <p:nvPr>
            <p:ph type="title"/>
          </p:nvPr>
        </p:nvSpPr>
        <p:spPr>
          <a:xfrm>
            <a:off x="839788" y="457200"/>
            <a:ext cx="3932237" cy="1600200"/>
          </a:xfrm>
        </p:spPr>
        <p:txBody>
          <a:bodyPr anchor="b"/>
          <a:lstStyle>
            <a:lvl1pPr algn="ctr">
              <a:defRPr sz="3200">
                <a:solidFill>
                  <a:schemeClr val="bg1"/>
                </a:solidFill>
              </a:defRPr>
            </a:lvl1pPr>
          </a:lstStyle>
          <a:p>
            <a:r>
              <a:rPr kumimoji="1" lang="ja-JP" altLang="en-US"/>
              <a:t>マスター タイトルの書式設定</a:t>
            </a:r>
            <a:endParaRPr kumimoji="1" lang="ja-JP" altLang="en-US" dirty="0"/>
          </a:p>
        </p:txBody>
      </p:sp>
      <p:sp>
        <p:nvSpPr>
          <p:cNvPr id="3" name="コンテンツ プレースホルダー 2">
            <a:extLst>
              <a:ext uri="{FF2B5EF4-FFF2-40B4-BE49-F238E27FC236}">
                <a16:creationId xmlns:a16="http://schemas.microsoft.com/office/drawing/2014/main" id="{DB612BA0-BA32-496A-843C-EE97BA8F42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ja-JP" altLang="en-US" dirty="0"/>
          </a:p>
        </p:txBody>
      </p:sp>
      <p:sp>
        <p:nvSpPr>
          <p:cNvPr id="4" name="テキスト プレースホルダー 3">
            <a:extLst>
              <a:ext uri="{FF2B5EF4-FFF2-40B4-BE49-F238E27FC236}">
                <a16:creationId xmlns:a16="http://schemas.microsoft.com/office/drawing/2014/main" id="{7930880F-142B-495F-BC7B-455765A42CCF}"/>
              </a:ext>
            </a:extLst>
          </p:cNvPr>
          <p:cNvSpPr>
            <a:spLocks noGrp="1"/>
          </p:cNvSpPr>
          <p:nvPr>
            <p:ph type="body" sz="half" idx="2"/>
          </p:nvPr>
        </p:nvSpPr>
        <p:spPr>
          <a:xfrm>
            <a:off x="839788" y="3126658"/>
            <a:ext cx="3932237" cy="2742330"/>
          </a:xfrm>
        </p:spPr>
        <p:txBody>
          <a:bodyPr/>
          <a:lstStyle>
            <a:lvl1pPr marL="0" indent="0" algn="ctr">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cxnSp>
        <p:nvCxnSpPr>
          <p:cNvPr id="9" name="Google Shape;372;p49">
            <a:extLst>
              <a:ext uri="{FF2B5EF4-FFF2-40B4-BE49-F238E27FC236}">
                <a16:creationId xmlns:a16="http://schemas.microsoft.com/office/drawing/2014/main" id="{688B40C9-D6A4-449C-B549-643D4E6E0C0F}"/>
              </a:ext>
            </a:extLst>
          </p:cNvPr>
          <p:cNvCxnSpPr/>
          <p:nvPr/>
        </p:nvCxnSpPr>
        <p:spPr>
          <a:xfrm>
            <a:off x="2487284" y="2162943"/>
            <a:ext cx="647100" cy="0"/>
          </a:xfrm>
          <a:prstGeom prst="straightConnector1">
            <a:avLst/>
          </a:prstGeom>
          <a:noFill/>
          <a:ln w="19050" cap="flat" cmpd="sng">
            <a:solidFill>
              <a:schemeClr val="bg1"/>
            </a:solidFill>
            <a:prstDash val="solid"/>
            <a:round/>
            <a:headEnd type="none" w="med" len="med"/>
            <a:tailEnd type="none" w="med" len="med"/>
          </a:ln>
        </p:spPr>
      </p:cxnSp>
      <p:grpSp>
        <p:nvGrpSpPr>
          <p:cNvPr id="10" name="グループ化 9">
            <a:extLst>
              <a:ext uri="{FF2B5EF4-FFF2-40B4-BE49-F238E27FC236}">
                <a16:creationId xmlns:a16="http://schemas.microsoft.com/office/drawing/2014/main" id="{98CAF374-A8D1-4025-8554-AD6F9602670A}"/>
              </a:ext>
            </a:extLst>
          </p:cNvPr>
          <p:cNvGrpSpPr/>
          <p:nvPr/>
        </p:nvGrpSpPr>
        <p:grpSpPr>
          <a:xfrm>
            <a:off x="9425451" y="4532671"/>
            <a:ext cx="2766549" cy="2335161"/>
            <a:chOff x="9425451" y="4532671"/>
            <a:chExt cx="2766549" cy="2335161"/>
          </a:xfrm>
        </p:grpSpPr>
        <p:sp>
          <p:nvSpPr>
            <p:cNvPr id="11" name="二等辺三角形 10">
              <a:extLst>
                <a:ext uri="{FF2B5EF4-FFF2-40B4-BE49-F238E27FC236}">
                  <a16:creationId xmlns:a16="http://schemas.microsoft.com/office/drawing/2014/main" id="{407E367A-8136-4B6E-B900-1B57EFF1D671}"/>
                </a:ext>
              </a:extLst>
            </p:cNvPr>
            <p:cNvSpPr/>
            <p:nvPr/>
          </p:nvSpPr>
          <p:spPr>
            <a:xfrm>
              <a:off x="9425451" y="4532671"/>
              <a:ext cx="2766549" cy="2335161"/>
            </a:xfrm>
            <a:prstGeom prst="triangle">
              <a:avLst>
                <a:gd name="adj" fmla="val 100000"/>
              </a:avLst>
            </a:prstGeom>
            <a:solidFill>
              <a:srgbClr val="4C7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descr="テキスト, アイコン&#10;&#10;中程度の精度で自動的に生成された説明">
              <a:extLst>
                <a:ext uri="{FF2B5EF4-FFF2-40B4-BE49-F238E27FC236}">
                  <a16:creationId xmlns:a16="http://schemas.microsoft.com/office/drawing/2014/main" id="{AE937756-0826-48C7-ACE4-22712D3FDC20}"/>
                </a:ext>
              </a:extLst>
            </p:cNvPr>
            <p:cNvPicPr>
              <a:picLocks noChangeAspect="1"/>
            </p:cNvPicPr>
            <p:nvPr/>
          </p:nvPicPr>
          <p:blipFill>
            <a:blip r:embed="rId2"/>
            <a:stretch>
              <a:fillRect/>
            </a:stretch>
          </p:blipFill>
          <p:spPr>
            <a:xfrm>
              <a:off x="10472780" y="5882030"/>
              <a:ext cx="1513626" cy="859740"/>
            </a:xfrm>
            <a:prstGeom prst="rect">
              <a:avLst/>
            </a:prstGeom>
          </p:spPr>
        </p:pic>
      </p:grpSp>
    </p:spTree>
    <p:extLst>
      <p:ext uri="{BB962C8B-B14F-4D97-AF65-F5344CB8AC3E}">
        <p14:creationId xmlns:p14="http://schemas.microsoft.com/office/powerpoint/2010/main" val="2427947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2DBB29B-5446-469F-B5DD-3D7EBC7A35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0B761093-37D2-4E24-A119-580FB3AD4B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988056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kumimoji="1" sz="4400" b="1" kern="1200">
          <a:solidFill>
            <a:schemeClr val="tx1"/>
          </a:solidFill>
          <a:latin typeface="+mn-ea"/>
          <a:ea typeface="+mn-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游明朝" panose="02020400000000000000" pitchFamily="18" charset="-128"/>
          <a:ea typeface="游明朝" panose="02020400000000000000" pitchFamily="18"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游明朝" panose="02020400000000000000" pitchFamily="18" charset="-128"/>
          <a:ea typeface="游明朝" panose="02020400000000000000" pitchFamily="18"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游明朝" panose="02020400000000000000" pitchFamily="18" charset="-128"/>
          <a:ea typeface="游明朝" panose="02020400000000000000" pitchFamily="18"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游明朝" panose="02020400000000000000" pitchFamily="18" charset="-128"/>
          <a:ea typeface="游明朝" panose="02020400000000000000" pitchFamily="18"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游明朝" panose="02020400000000000000" pitchFamily="18" charset="-128"/>
          <a:ea typeface="游明朝" panose="02020400000000000000" pitchFamily="18"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www.jetro.go.jp/biz/areareports/special/2023/0801/a48cfe7206a68970.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jetro.go.jp/biznews/2023/08/8c1881cdd8bc5842.html"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unece.org/trade/uncefact/ecert" TargetMode="External"/><Relationship Id="rId2" Type="http://schemas.openxmlformats.org/officeDocument/2006/relationships/hyperlink" Target="https://unece.org/trade/traceability-sustainable-garment-and-footwear" TargetMode="External"/><Relationship Id="rId1" Type="http://schemas.openxmlformats.org/officeDocument/2006/relationships/slideLayout" Target="../slideLayouts/slideLayout2.xml"/><Relationship Id="rId4" Type="http://schemas.openxmlformats.org/officeDocument/2006/relationships/hyperlink" Target="https://unece.org/fileadmin/DAM/uncefact/BRS/BRS-AGRI-eQuality_v1.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meti.go.jp/press/2023/04/20230429002/20230429002.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28D484-CA4D-2AD8-B188-CAF3099B4A5B}"/>
              </a:ext>
            </a:extLst>
          </p:cNvPr>
          <p:cNvSpPr>
            <a:spLocks noGrp="1"/>
          </p:cNvSpPr>
          <p:nvPr>
            <p:ph type="ctrTitle"/>
          </p:nvPr>
        </p:nvSpPr>
        <p:spPr>
          <a:xfrm>
            <a:off x="2163097" y="2153265"/>
            <a:ext cx="7315200" cy="1636415"/>
          </a:xfrm>
        </p:spPr>
        <p:txBody>
          <a:bodyPr>
            <a:normAutofit/>
          </a:bodyPr>
          <a:lstStyle/>
          <a:p>
            <a:pPr algn="ctr">
              <a:lnSpc>
                <a:spcPct val="100000"/>
              </a:lnSpc>
            </a:pPr>
            <a:r>
              <a:rPr kumimoji="1" lang="en-US" altLang="ja-JP" sz="4400" dirty="0">
                <a:latin typeface="+mj-ea"/>
                <a:ea typeface="+mj-ea"/>
              </a:rPr>
              <a:t>SDGs</a:t>
            </a:r>
            <a:r>
              <a:rPr kumimoji="1" lang="ja-JP" altLang="en-US" sz="4400" dirty="0">
                <a:latin typeface="+mj-ea"/>
                <a:ea typeface="+mj-ea"/>
              </a:rPr>
              <a:t>系 </a:t>
            </a:r>
            <a:r>
              <a:rPr lang="en-US" altLang="ja-JP" sz="4400" dirty="0">
                <a:latin typeface="+mj-ea"/>
                <a:ea typeface="+mj-ea"/>
              </a:rPr>
              <a:t>EU</a:t>
            </a:r>
            <a:r>
              <a:rPr kumimoji="1" lang="ja-JP" altLang="en-US" sz="4400" dirty="0">
                <a:latin typeface="+mj-ea"/>
                <a:ea typeface="+mj-ea"/>
              </a:rPr>
              <a:t>規則動向と</a:t>
            </a:r>
            <a:br>
              <a:rPr lang="en-US" altLang="ja-JP" sz="4400" dirty="0">
                <a:latin typeface="+mj-ea"/>
                <a:ea typeface="+mj-ea"/>
              </a:rPr>
            </a:br>
            <a:r>
              <a:rPr kumimoji="1" lang="ja-JP" altLang="en-US" sz="4400" dirty="0">
                <a:latin typeface="+mj-ea"/>
                <a:ea typeface="+mj-ea"/>
              </a:rPr>
              <a:t>国連</a:t>
            </a:r>
            <a:r>
              <a:rPr kumimoji="1" lang="en-US" altLang="ja-JP" sz="4400" dirty="0">
                <a:latin typeface="+mj-ea"/>
                <a:ea typeface="+mj-ea"/>
              </a:rPr>
              <a:t>CEFACT</a:t>
            </a:r>
            <a:r>
              <a:rPr kumimoji="1" lang="ja-JP" altLang="en-US" sz="4400" dirty="0">
                <a:latin typeface="+mj-ea"/>
                <a:ea typeface="+mj-ea"/>
              </a:rPr>
              <a:t>の対応</a:t>
            </a:r>
          </a:p>
        </p:txBody>
      </p:sp>
      <p:sp>
        <p:nvSpPr>
          <p:cNvPr id="3" name="字幕 2">
            <a:extLst>
              <a:ext uri="{FF2B5EF4-FFF2-40B4-BE49-F238E27FC236}">
                <a16:creationId xmlns:a16="http://schemas.microsoft.com/office/drawing/2014/main" id="{D2A9754A-FADB-0349-7E74-04BFA0BCF53C}"/>
              </a:ext>
            </a:extLst>
          </p:cNvPr>
          <p:cNvSpPr>
            <a:spLocks noGrp="1"/>
          </p:cNvSpPr>
          <p:nvPr>
            <p:ph type="subTitle" idx="1"/>
          </p:nvPr>
        </p:nvSpPr>
        <p:spPr>
          <a:xfrm>
            <a:off x="1524000" y="4253022"/>
            <a:ext cx="9144000" cy="1482615"/>
          </a:xfrm>
        </p:spPr>
        <p:txBody>
          <a:bodyPr/>
          <a:lstStyle/>
          <a:p>
            <a:pPr algn="ctr"/>
            <a:r>
              <a:rPr kumimoji="1" lang="ja-JP" altLang="en-US" dirty="0"/>
              <a:t>２０２３年９月１９日</a:t>
            </a:r>
            <a:endParaRPr kumimoji="1" lang="en-US" altLang="ja-JP" dirty="0"/>
          </a:p>
          <a:p>
            <a:pPr algn="ctr"/>
            <a:r>
              <a:rPr lang="ja-JP" altLang="en-US" dirty="0"/>
              <a:t>第２回　国際連携タスクフォース</a:t>
            </a:r>
            <a:endParaRPr lang="en-US" altLang="ja-JP" dirty="0"/>
          </a:p>
          <a:p>
            <a:pPr algn="ctr"/>
            <a:r>
              <a:rPr kumimoji="1" lang="en-US" altLang="ja-JP" dirty="0"/>
              <a:t>JASTPRO</a:t>
            </a:r>
            <a:r>
              <a:rPr kumimoji="1" lang="ja-JP" altLang="en-US" dirty="0"/>
              <a:t>　清友 大造</a:t>
            </a:r>
          </a:p>
        </p:txBody>
      </p:sp>
      <p:sp>
        <p:nvSpPr>
          <p:cNvPr id="4" name="テキスト ボックス 3">
            <a:extLst>
              <a:ext uri="{FF2B5EF4-FFF2-40B4-BE49-F238E27FC236}">
                <a16:creationId xmlns:a16="http://schemas.microsoft.com/office/drawing/2014/main" id="{42C4E391-A34E-1D95-45D3-B16A9C5B7588}"/>
              </a:ext>
            </a:extLst>
          </p:cNvPr>
          <p:cNvSpPr txBox="1"/>
          <p:nvPr/>
        </p:nvSpPr>
        <p:spPr>
          <a:xfrm>
            <a:off x="9282023" y="258792"/>
            <a:ext cx="2622430" cy="400110"/>
          </a:xfrm>
          <a:prstGeom prst="rect">
            <a:avLst/>
          </a:prstGeom>
          <a:noFill/>
          <a:ln>
            <a:solidFill>
              <a:schemeClr val="accent1"/>
            </a:solidFill>
          </a:ln>
        </p:spPr>
        <p:txBody>
          <a:bodyPr wrap="square" rtlCol="0">
            <a:spAutoFit/>
          </a:bodyPr>
          <a:lstStyle/>
          <a:p>
            <a:pPr algn="ctr"/>
            <a:r>
              <a:rPr kumimoji="1" lang="ja-JP" altLang="en-US" sz="2000" b="1" dirty="0"/>
              <a:t>国際連携</a:t>
            </a:r>
            <a:r>
              <a:rPr kumimoji="1" lang="en-US" altLang="ja-JP" sz="2000" b="1" dirty="0"/>
              <a:t>2023-2-05</a:t>
            </a:r>
            <a:endParaRPr kumimoji="1" lang="ja-JP" altLang="en-US" sz="2000" b="1" dirty="0"/>
          </a:p>
        </p:txBody>
      </p:sp>
    </p:spTree>
    <p:extLst>
      <p:ext uri="{BB962C8B-B14F-4D97-AF65-F5344CB8AC3E}">
        <p14:creationId xmlns:p14="http://schemas.microsoft.com/office/powerpoint/2010/main" val="1063337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6D2E2B-192A-ECA4-D90F-CDCEE8BE43B9}"/>
              </a:ext>
            </a:extLst>
          </p:cNvPr>
          <p:cNvSpPr>
            <a:spLocks noGrp="1"/>
          </p:cNvSpPr>
          <p:nvPr>
            <p:ph type="title"/>
          </p:nvPr>
        </p:nvSpPr>
        <p:spPr>
          <a:xfrm>
            <a:off x="838200" y="365125"/>
            <a:ext cx="10515600" cy="785249"/>
          </a:xfrm>
        </p:spPr>
        <p:txBody>
          <a:bodyPr>
            <a:noAutofit/>
          </a:bodyPr>
          <a:lstStyle/>
          <a:p>
            <a:r>
              <a:rPr kumimoji="1" lang="en-US" altLang="ja-JP" sz="2800" b="1" dirty="0"/>
              <a:t>CBAM</a:t>
            </a:r>
            <a:r>
              <a:rPr kumimoji="1" lang="ja-JP" altLang="en-US" sz="2800" b="1" dirty="0"/>
              <a:t>（</a:t>
            </a:r>
            <a:r>
              <a:rPr kumimoji="1" lang="en-US" altLang="ja-JP" sz="2800" b="1" dirty="0"/>
              <a:t>Carbon Boarder Adjustment Mechanism</a:t>
            </a:r>
            <a:r>
              <a:rPr kumimoji="1" lang="ja-JP" altLang="en-US" sz="2800" b="1" dirty="0"/>
              <a:t>）</a:t>
            </a:r>
            <a:br>
              <a:rPr kumimoji="1" lang="en-US" altLang="ja-JP" sz="2800" b="1" dirty="0"/>
            </a:br>
            <a:r>
              <a:rPr kumimoji="1" lang="ja-JP" altLang="en-US" sz="2800" b="1" dirty="0"/>
              <a:t>炭素国境調整メカニズム</a:t>
            </a:r>
          </a:p>
        </p:txBody>
      </p:sp>
      <p:sp>
        <p:nvSpPr>
          <p:cNvPr id="3" name="コンテンツ プレースホルダー 2">
            <a:extLst>
              <a:ext uri="{FF2B5EF4-FFF2-40B4-BE49-F238E27FC236}">
                <a16:creationId xmlns:a16="http://schemas.microsoft.com/office/drawing/2014/main" id="{A8607A9A-917E-26FC-E32D-BC74BF4AEBFD}"/>
              </a:ext>
            </a:extLst>
          </p:cNvPr>
          <p:cNvSpPr>
            <a:spLocks noGrp="1"/>
          </p:cNvSpPr>
          <p:nvPr>
            <p:ph idx="1"/>
          </p:nvPr>
        </p:nvSpPr>
        <p:spPr>
          <a:xfrm>
            <a:off x="838200" y="1327356"/>
            <a:ext cx="10515600" cy="5279921"/>
          </a:xfrm>
        </p:spPr>
        <p:txBody>
          <a:bodyPr>
            <a:normAutofit fontScale="70000" lnSpcReduction="20000"/>
          </a:bodyPr>
          <a:lstStyle/>
          <a:p>
            <a:pPr marL="0" indent="0">
              <a:lnSpc>
                <a:spcPct val="120000"/>
              </a:lnSpc>
              <a:spcAft>
                <a:spcPts val="600"/>
              </a:spcAft>
              <a:buNone/>
            </a:pPr>
            <a:r>
              <a:rPr lang="ja-JP" altLang="en-US" b="0" i="0" dirty="0">
                <a:solidFill>
                  <a:srgbClr val="000000"/>
                </a:solidFill>
                <a:effectLst/>
              </a:rPr>
              <a:t>＊詳細は、以下</a:t>
            </a:r>
            <a:r>
              <a:rPr lang="en-US" altLang="ja-JP" b="0" i="0" dirty="0">
                <a:solidFill>
                  <a:srgbClr val="000000"/>
                </a:solidFill>
                <a:effectLst/>
              </a:rPr>
              <a:t>URL</a:t>
            </a:r>
            <a:r>
              <a:rPr lang="ja-JP" altLang="en-US" b="0" i="0" dirty="0">
                <a:solidFill>
                  <a:srgbClr val="000000"/>
                </a:solidFill>
                <a:effectLst/>
              </a:rPr>
              <a:t>　</a:t>
            </a:r>
            <a:r>
              <a:rPr lang="en-US" altLang="ja-JP" b="0" i="0" dirty="0">
                <a:solidFill>
                  <a:srgbClr val="000000"/>
                </a:solidFill>
                <a:effectLst/>
              </a:rPr>
              <a:t>JETRO</a:t>
            </a:r>
            <a:r>
              <a:rPr lang="ja-JP" altLang="en-US" b="0" i="0" dirty="0">
                <a:solidFill>
                  <a:srgbClr val="000000"/>
                </a:solidFill>
                <a:effectLst/>
              </a:rPr>
              <a:t> </a:t>
            </a:r>
            <a:r>
              <a:rPr lang="en-US" altLang="ja-JP" dirty="0">
                <a:solidFill>
                  <a:srgbClr val="000000"/>
                </a:solidFill>
              </a:rPr>
              <a:t>2023</a:t>
            </a:r>
            <a:r>
              <a:rPr lang="ja-JP" altLang="en-US" dirty="0">
                <a:solidFill>
                  <a:srgbClr val="000000"/>
                </a:solidFill>
              </a:rPr>
              <a:t>年</a:t>
            </a:r>
            <a:r>
              <a:rPr lang="en-US" altLang="ja-JP" dirty="0">
                <a:solidFill>
                  <a:srgbClr val="000000"/>
                </a:solidFill>
              </a:rPr>
              <a:t>8</a:t>
            </a:r>
            <a:r>
              <a:rPr lang="ja-JP" altLang="en-US" dirty="0">
                <a:solidFill>
                  <a:srgbClr val="000000"/>
                </a:solidFill>
              </a:rPr>
              <a:t>月</a:t>
            </a:r>
            <a:r>
              <a:rPr lang="en-US" altLang="ja-JP" dirty="0">
                <a:solidFill>
                  <a:srgbClr val="000000"/>
                </a:solidFill>
              </a:rPr>
              <a:t>31</a:t>
            </a:r>
            <a:r>
              <a:rPr lang="ja-JP" altLang="en-US" dirty="0">
                <a:solidFill>
                  <a:srgbClr val="000000"/>
                </a:solidFill>
              </a:rPr>
              <a:t>日付「</a:t>
            </a:r>
            <a:r>
              <a:rPr lang="en-US" altLang="ja-JP" b="0" i="0" dirty="0">
                <a:solidFill>
                  <a:srgbClr val="000000"/>
                </a:solidFill>
                <a:effectLst/>
              </a:rPr>
              <a:t>EU</a:t>
            </a:r>
            <a:r>
              <a:rPr lang="ja-JP" altLang="en-US" b="0" i="0" dirty="0">
                <a:solidFill>
                  <a:srgbClr val="000000"/>
                </a:solidFill>
                <a:effectLst/>
              </a:rPr>
              <a:t>の炭素国境調整メカニズム（</a:t>
            </a:r>
            <a:r>
              <a:rPr lang="en-US" altLang="ja-JP" b="0" i="0" dirty="0">
                <a:solidFill>
                  <a:srgbClr val="000000"/>
                </a:solidFill>
                <a:effectLst/>
              </a:rPr>
              <a:t>CBAM</a:t>
            </a:r>
            <a:r>
              <a:rPr lang="ja-JP" altLang="en-US" b="0" i="0" dirty="0">
                <a:solidFill>
                  <a:srgbClr val="000000"/>
                </a:solidFill>
                <a:effectLst/>
              </a:rPr>
              <a:t>）に備える」ご参照：</a:t>
            </a:r>
            <a:r>
              <a:rPr kumimoji="1" lang="en-US" altLang="ja-JP" dirty="0">
                <a:hlinkClick r:id="rId2"/>
              </a:rPr>
              <a:t>https://www.jetro.go.jp/biz/areareports/special/2023/0801/a48cfe7206a68970.html</a:t>
            </a:r>
            <a:endParaRPr kumimoji="1" lang="en-US" altLang="ja-JP" dirty="0"/>
          </a:p>
          <a:p>
            <a:pPr marL="0" indent="0">
              <a:lnSpc>
                <a:spcPct val="120000"/>
              </a:lnSpc>
              <a:spcAft>
                <a:spcPts val="600"/>
              </a:spcAft>
              <a:buNone/>
            </a:pPr>
            <a:r>
              <a:rPr kumimoji="1" lang="en-US" altLang="ja-JP" dirty="0"/>
              <a:t>EU</a:t>
            </a:r>
            <a:r>
              <a:rPr kumimoji="1" lang="ja-JP" altLang="en-US" dirty="0"/>
              <a:t>の</a:t>
            </a:r>
            <a:r>
              <a:rPr kumimoji="1" lang="en-US" altLang="ja-JP" dirty="0"/>
              <a:t>CBAM</a:t>
            </a:r>
            <a:r>
              <a:rPr lang="ja-JP" altLang="en-US" dirty="0"/>
              <a:t>に関する</a:t>
            </a:r>
            <a:r>
              <a:rPr kumimoji="1" lang="en-US" altLang="ja-JP" dirty="0"/>
              <a:t>EU</a:t>
            </a:r>
            <a:r>
              <a:rPr kumimoji="1" lang="ja-JP" altLang="en-US" dirty="0"/>
              <a:t>規則が</a:t>
            </a:r>
            <a:r>
              <a:rPr kumimoji="1" lang="en-US" altLang="ja-JP" dirty="0"/>
              <a:t>2023</a:t>
            </a:r>
            <a:r>
              <a:rPr kumimoji="1" lang="ja-JP" altLang="en-US" dirty="0"/>
              <a:t>年</a:t>
            </a:r>
            <a:r>
              <a:rPr kumimoji="1" lang="en-US" altLang="ja-JP" dirty="0"/>
              <a:t>5</a:t>
            </a:r>
            <a:r>
              <a:rPr kumimoji="1" lang="ja-JP" altLang="en-US" dirty="0"/>
              <a:t>月に施行された。</a:t>
            </a:r>
            <a:endParaRPr kumimoji="1" lang="en-US" altLang="ja-JP" dirty="0"/>
          </a:p>
          <a:p>
            <a:pPr>
              <a:lnSpc>
                <a:spcPct val="120000"/>
              </a:lnSpc>
              <a:spcAft>
                <a:spcPts val="600"/>
              </a:spcAft>
              <a:buFont typeface="Wingdings" panose="05000000000000000000" pitchFamily="2" charset="2"/>
              <a:buChar char="Ø"/>
            </a:pPr>
            <a:r>
              <a:rPr kumimoji="1" lang="ja-JP" altLang="en-US" dirty="0"/>
              <a:t>前提：欧州経済領域内で完結する</a:t>
            </a:r>
            <a:r>
              <a:rPr kumimoji="1" lang="en-US" altLang="ja-JP" dirty="0"/>
              <a:t>EU</a:t>
            </a:r>
            <a:r>
              <a:rPr kumimoji="1" lang="ja-JP" altLang="en-US" dirty="0"/>
              <a:t>排出量取引制度（</a:t>
            </a:r>
            <a:r>
              <a:rPr kumimoji="1" lang="en-US" altLang="ja-JP" dirty="0"/>
              <a:t>EU-ETS</a:t>
            </a:r>
            <a:r>
              <a:rPr kumimoji="1" lang="ja-JP" altLang="en-US" dirty="0"/>
              <a:t>）の下、</a:t>
            </a:r>
            <a:r>
              <a:rPr kumimoji="1" lang="en-US" altLang="ja-JP" dirty="0"/>
              <a:t>2013</a:t>
            </a:r>
            <a:r>
              <a:rPr kumimoji="1" lang="ja-JP" altLang="en-US" dirty="0"/>
              <a:t>年から有償での市場取引が開始。</a:t>
            </a:r>
            <a:r>
              <a:rPr kumimoji="1" lang="ja-JP" altLang="en-US" sz="2100" dirty="0"/>
              <a:t>（二酸化炭素（</a:t>
            </a:r>
            <a:r>
              <a:rPr kumimoji="1" lang="en-US" altLang="ja-JP" sz="2100" dirty="0"/>
              <a:t>CO₂</a:t>
            </a:r>
            <a:r>
              <a:rPr kumimoji="1" lang="ja-JP" altLang="en-US" sz="2100" dirty="0"/>
              <a:t>）排出</a:t>
            </a:r>
            <a:r>
              <a:rPr kumimoji="1" lang="en-US" altLang="ja-JP" sz="2100" dirty="0"/>
              <a:t>1</a:t>
            </a:r>
            <a:r>
              <a:rPr kumimoji="1" lang="ja-JP" altLang="en-US" sz="2100" dirty="0"/>
              <a:t>トン相当当たりの炭素価格は現在</a:t>
            </a:r>
            <a:r>
              <a:rPr kumimoji="1" lang="en-US" altLang="ja-JP" sz="2100" dirty="0"/>
              <a:t>100</a:t>
            </a:r>
            <a:r>
              <a:rPr kumimoji="1" lang="ja-JP" altLang="en-US" sz="2100" dirty="0"/>
              <a:t>ユーロ前後で推移）</a:t>
            </a:r>
            <a:endParaRPr kumimoji="1" lang="en-US" altLang="ja-JP" sz="2100" dirty="0"/>
          </a:p>
          <a:p>
            <a:pPr>
              <a:lnSpc>
                <a:spcPct val="120000"/>
              </a:lnSpc>
              <a:spcAft>
                <a:spcPts val="600"/>
              </a:spcAft>
              <a:buFont typeface="Wingdings" panose="05000000000000000000" pitchFamily="2" charset="2"/>
              <a:buChar char="Ø"/>
            </a:pPr>
            <a:r>
              <a:rPr kumimoji="1" lang="ja-JP" altLang="en-US" dirty="0"/>
              <a:t>内容：輸入品にも</a:t>
            </a:r>
            <a:r>
              <a:rPr kumimoji="1" lang="en-US" altLang="ja-JP" dirty="0"/>
              <a:t>EU-ETS</a:t>
            </a:r>
            <a:r>
              <a:rPr kumimoji="1" lang="ja-JP" altLang="en-US" dirty="0"/>
              <a:t>に相当する課徴金を賦課する。</a:t>
            </a:r>
            <a:r>
              <a:rPr kumimoji="1" lang="en-US" altLang="ja-JP" dirty="0"/>
              <a:t>CBAM</a:t>
            </a:r>
            <a:r>
              <a:rPr kumimoji="1" lang="ja-JP" altLang="en-US" dirty="0"/>
              <a:t>で初めて国際貿易とリンクすることになる。</a:t>
            </a:r>
            <a:endParaRPr kumimoji="1" lang="en-US" altLang="ja-JP" dirty="0"/>
          </a:p>
          <a:p>
            <a:pPr>
              <a:lnSpc>
                <a:spcPct val="120000"/>
              </a:lnSpc>
              <a:spcAft>
                <a:spcPts val="600"/>
              </a:spcAft>
              <a:buFont typeface="Wingdings" panose="05000000000000000000" pitchFamily="2" charset="2"/>
              <a:buChar char="Ø"/>
            </a:pPr>
            <a:r>
              <a:rPr kumimoji="1" lang="ja-JP" altLang="en-US" dirty="0"/>
              <a:t>目的：排出規制の緩い国から</a:t>
            </a:r>
            <a:r>
              <a:rPr kumimoji="1" lang="en-US" altLang="ja-JP" dirty="0"/>
              <a:t>EU</a:t>
            </a:r>
            <a:r>
              <a:rPr kumimoji="1" lang="ja-JP" altLang="en-US" dirty="0"/>
              <a:t>への輸入増、</a:t>
            </a:r>
            <a:r>
              <a:rPr kumimoji="1" lang="en-US" altLang="ja-JP" dirty="0"/>
              <a:t>EU</a:t>
            </a:r>
            <a:r>
              <a:rPr kumimoji="1" lang="ja-JP" altLang="en-US" dirty="0"/>
              <a:t>域内に製造拠点を置く企業の規制の緩い域外国への流出を防ぐ。世界全体で温室効果ガス</a:t>
            </a:r>
            <a:r>
              <a:rPr lang="ja-JP" altLang="en-US" dirty="0"/>
              <a:t>を</a:t>
            </a:r>
            <a:r>
              <a:rPr kumimoji="1" lang="ja-JP" altLang="en-US" dirty="0"/>
              <a:t>削減するため「カーボンリーケージ」（炭素漏出）を抑える。</a:t>
            </a:r>
            <a:endParaRPr kumimoji="1" lang="en-US" altLang="ja-JP" dirty="0"/>
          </a:p>
          <a:p>
            <a:pPr>
              <a:lnSpc>
                <a:spcPct val="120000"/>
              </a:lnSpc>
              <a:spcAft>
                <a:spcPts val="600"/>
              </a:spcAft>
              <a:buFont typeface="Wingdings" panose="05000000000000000000" pitchFamily="2" charset="2"/>
              <a:buChar char="Ø"/>
            </a:pPr>
            <a:r>
              <a:rPr kumimoji="1" lang="ja-JP" altLang="en-US" dirty="0"/>
              <a:t>対象品目：セメント類、電力、肥料、鉄鋼やアルミニウムとその製品、化学品（水素）など</a:t>
            </a:r>
            <a:endParaRPr kumimoji="1" lang="en-US" altLang="ja-JP" dirty="0"/>
          </a:p>
          <a:p>
            <a:endParaRPr kumimoji="1" lang="ja-JP" altLang="en-US" dirty="0"/>
          </a:p>
        </p:txBody>
      </p:sp>
    </p:spTree>
    <p:extLst>
      <p:ext uri="{BB962C8B-B14F-4D97-AF65-F5344CB8AC3E}">
        <p14:creationId xmlns:p14="http://schemas.microsoft.com/office/powerpoint/2010/main" val="8516356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A4DD43-0B09-F150-C3C1-9515A8B4750D}"/>
              </a:ext>
            </a:extLst>
          </p:cNvPr>
          <p:cNvSpPr>
            <a:spLocks noGrp="1"/>
          </p:cNvSpPr>
          <p:nvPr>
            <p:ph type="title"/>
          </p:nvPr>
        </p:nvSpPr>
        <p:spPr>
          <a:xfrm>
            <a:off x="838200" y="365126"/>
            <a:ext cx="10515600" cy="578772"/>
          </a:xfrm>
        </p:spPr>
        <p:txBody>
          <a:bodyPr>
            <a:normAutofit/>
          </a:bodyPr>
          <a:lstStyle/>
          <a:p>
            <a:r>
              <a:rPr kumimoji="1" lang="en-US" altLang="ja-JP" sz="2800" b="1" dirty="0"/>
              <a:t>CBAM</a:t>
            </a:r>
            <a:endParaRPr kumimoji="1" lang="ja-JP" altLang="en-US" sz="2800" b="1" dirty="0"/>
          </a:p>
        </p:txBody>
      </p:sp>
      <p:sp>
        <p:nvSpPr>
          <p:cNvPr id="3" name="コンテンツ プレースホルダー 2">
            <a:extLst>
              <a:ext uri="{FF2B5EF4-FFF2-40B4-BE49-F238E27FC236}">
                <a16:creationId xmlns:a16="http://schemas.microsoft.com/office/drawing/2014/main" id="{E74D07BE-1015-EA61-DEC7-6D18283868D8}"/>
              </a:ext>
            </a:extLst>
          </p:cNvPr>
          <p:cNvSpPr>
            <a:spLocks noGrp="1"/>
          </p:cNvSpPr>
          <p:nvPr>
            <p:ph idx="1"/>
          </p:nvPr>
        </p:nvSpPr>
        <p:spPr>
          <a:xfrm>
            <a:off x="838200" y="1170038"/>
            <a:ext cx="10515600" cy="5322835"/>
          </a:xfrm>
        </p:spPr>
        <p:txBody>
          <a:bodyPr>
            <a:normAutofit fontScale="85000" lnSpcReduction="20000"/>
          </a:bodyPr>
          <a:lstStyle/>
          <a:p>
            <a:pPr marL="0" indent="0">
              <a:lnSpc>
                <a:spcPct val="110000"/>
              </a:lnSpc>
              <a:buNone/>
            </a:pPr>
            <a:r>
              <a:rPr kumimoji="1" lang="ja-JP" altLang="en-US" dirty="0"/>
              <a:t>実施日程</a:t>
            </a:r>
            <a:endParaRPr kumimoji="1" lang="en-US" altLang="ja-JP" dirty="0"/>
          </a:p>
          <a:p>
            <a:pPr lvl="1">
              <a:lnSpc>
                <a:spcPct val="110000"/>
              </a:lnSpc>
              <a:buFont typeface="Wingdings" panose="05000000000000000000" pitchFamily="2" charset="2"/>
              <a:buChar char="Ø"/>
            </a:pPr>
            <a:r>
              <a:rPr kumimoji="1" lang="en-US" altLang="ja-JP" dirty="0">
                <a:solidFill>
                  <a:schemeClr val="accent1"/>
                </a:solidFill>
              </a:rPr>
              <a:t>2023</a:t>
            </a:r>
            <a:r>
              <a:rPr kumimoji="1" lang="ja-JP" altLang="en-US" dirty="0">
                <a:solidFill>
                  <a:schemeClr val="accent1"/>
                </a:solidFill>
              </a:rPr>
              <a:t>年</a:t>
            </a:r>
            <a:r>
              <a:rPr kumimoji="1" lang="en-US" altLang="ja-JP" dirty="0">
                <a:solidFill>
                  <a:schemeClr val="accent1"/>
                </a:solidFill>
              </a:rPr>
              <a:t>10</a:t>
            </a:r>
            <a:r>
              <a:rPr kumimoji="1" lang="ja-JP" altLang="en-US" dirty="0">
                <a:solidFill>
                  <a:schemeClr val="accent1"/>
                </a:solidFill>
              </a:rPr>
              <a:t>月から始まる四半期毎に</a:t>
            </a:r>
            <a:r>
              <a:rPr kumimoji="1" lang="en-US" altLang="ja-JP" dirty="0">
                <a:solidFill>
                  <a:schemeClr val="accent1"/>
                </a:solidFill>
              </a:rPr>
              <a:t>EU</a:t>
            </a:r>
            <a:r>
              <a:rPr kumimoji="1" lang="ja-JP" altLang="en-US" dirty="0">
                <a:solidFill>
                  <a:schemeClr val="accent1"/>
                </a:solidFill>
              </a:rPr>
              <a:t>に輸入された対象品目について輸入者</a:t>
            </a:r>
            <a:r>
              <a:rPr kumimoji="1" lang="en-US" altLang="ja-JP" dirty="0">
                <a:solidFill>
                  <a:schemeClr val="accent1"/>
                </a:solidFill>
              </a:rPr>
              <a:t>or</a:t>
            </a:r>
            <a:r>
              <a:rPr kumimoji="1" lang="ja-JP" altLang="en-US" dirty="0">
                <a:solidFill>
                  <a:schemeClr val="accent1"/>
                </a:solidFill>
              </a:rPr>
              <a:t>間接通関代理人が</a:t>
            </a:r>
            <a:r>
              <a:rPr kumimoji="1" lang="en-US" altLang="ja-JP" dirty="0">
                <a:solidFill>
                  <a:schemeClr val="accent1"/>
                </a:solidFill>
              </a:rPr>
              <a:t>CBAM</a:t>
            </a:r>
            <a:r>
              <a:rPr kumimoji="1" lang="ja-JP" altLang="en-US" dirty="0">
                <a:solidFill>
                  <a:schemeClr val="accent1"/>
                </a:solidFill>
              </a:rPr>
              <a:t>報告書を提出</a:t>
            </a:r>
            <a:endParaRPr kumimoji="1" lang="en-US" altLang="ja-JP" dirty="0">
              <a:solidFill>
                <a:schemeClr val="accent1"/>
              </a:solidFill>
            </a:endParaRPr>
          </a:p>
          <a:p>
            <a:pPr lvl="1">
              <a:lnSpc>
                <a:spcPct val="110000"/>
              </a:lnSpc>
              <a:buFont typeface="Wingdings" panose="05000000000000000000" pitchFamily="2" charset="2"/>
              <a:buChar char="Ø"/>
            </a:pPr>
            <a:r>
              <a:rPr lang="en-US" altLang="ja-JP" dirty="0">
                <a:solidFill>
                  <a:srgbClr val="FF0000"/>
                </a:solidFill>
              </a:rPr>
              <a:t>2026</a:t>
            </a:r>
            <a:r>
              <a:rPr lang="ja-JP" altLang="en-US" dirty="0">
                <a:solidFill>
                  <a:srgbClr val="FF0000"/>
                </a:solidFill>
              </a:rPr>
              <a:t>年</a:t>
            </a:r>
            <a:r>
              <a:rPr lang="en-US" altLang="ja-JP" dirty="0">
                <a:solidFill>
                  <a:srgbClr val="FF0000"/>
                </a:solidFill>
              </a:rPr>
              <a:t>1</a:t>
            </a:r>
            <a:r>
              <a:rPr lang="ja-JP" altLang="en-US" dirty="0">
                <a:solidFill>
                  <a:srgbClr val="FF0000"/>
                </a:solidFill>
              </a:rPr>
              <a:t>月本格適用開始。</a:t>
            </a:r>
            <a:r>
              <a:rPr lang="en-US" altLang="ja-JP" dirty="0">
                <a:solidFill>
                  <a:srgbClr val="FF0000"/>
                </a:solidFill>
              </a:rPr>
              <a:t>2026</a:t>
            </a:r>
            <a:r>
              <a:rPr lang="ja-JP" altLang="en-US" dirty="0">
                <a:solidFill>
                  <a:srgbClr val="FF0000"/>
                </a:solidFill>
              </a:rPr>
              <a:t>年</a:t>
            </a:r>
            <a:r>
              <a:rPr lang="en-US" altLang="ja-JP" dirty="0">
                <a:solidFill>
                  <a:srgbClr val="FF0000"/>
                </a:solidFill>
              </a:rPr>
              <a:t>1</a:t>
            </a:r>
            <a:r>
              <a:rPr lang="ja-JP" altLang="en-US" dirty="0">
                <a:solidFill>
                  <a:srgbClr val="FF0000"/>
                </a:solidFill>
              </a:rPr>
              <a:t>月の輸入から</a:t>
            </a:r>
            <a:r>
              <a:rPr lang="en-US" altLang="ja-JP" dirty="0">
                <a:solidFill>
                  <a:srgbClr val="FF0000"/>
                </a:solidFill>
              </a:rPr>
              <a:t>CBAM</a:t>
            </a:r>
            <a:r>
              <a:rPr lang="ja-JP" altLang="en-US" dirty="0">
                <a:solidFill>
                  <a:srgbClr val="FF0000"/>
                </a:solidFill>
              </a:rPr>
              <a:t>証明購入対象</a:t>
            </a:r>
            <a:endParaRPr lang="en-US" altLang="ja-JP" dirty="0">
              <a:solidFill>
                <a:srgbClr val="FF0000"/>
              </a:solidFill>
            </a:endParaRPr>
          </a:p>
          <a:p>
            <a:pPr lvl="1">
              <a:lnSpc>
                <a:spcPct val="110000"/>
              </a:lnSpc>
              <a:buFont typeface="Wingdings" panose="05000000000000000000" pitchFamily="2" charset="2"/>
              <a:buChar char="Ø"/>
            </a:pPr>
            <a:r>
              <a:rPr kumimoji="1" lang="en-US" altLang="ja-JP" dirty="0"/>
              <a:t>2030</a:t>
            </a:r>
            <a:r>
              <a:rPr kumimoji="1" lang="ja-JP" altLang="en-US" dirty="0"/>
              <a:t>年までにカーボンリーケージのリスクの高い</a:t>
            </a:r>
            <a:r>
              <a:rPr kumimoji="1" lang="en-US" altLang="ja-JP" dirty="0"/>
              <a:t>EU-ETS</a:t>
            </a:r>
            <a:r>
              <a:rPr kumimoji="1" lang="ja-JP" altLang="en-US" dirty="0"/>
              <a:t>対象製品を全て</a:t>
            </a:r>
            <a:r>
              <a:rPr kumimoji="1" lang="en-US" altLang="ja-JP" dirty="0"/>
              <a:t>CBAM</a:t>
            </a:r>
            <a:r>
              <a:rPr kumimoji="1" lang="ja-JP" altLang="en-US" dirty="0"/>
              <a:t>対象製品に含める。</a:t>
            </a:r>
            <a:endParaRPr kumimoji="1" lang="en-US" altLang="ja-JP" dirty="0"/>
          </a:p>
          <a:p>
            <a:pPr lvl="1">
              <a:lnSpc>
                <a:spcPct val="110000"/>
              </a:lnSpc>
              <a:buFont typeface="Wingdings" panose="05000000000000000000" pitchFamily="2" charset="2"/>
              <a:buChar char="Ø"/>
            </a:pPr>
            <a:r>
              <a:rPr lang="en-US" altLang="ja-JP" dirty="0"/>
              <a:t>2034</a:t>
            </a:r>
            <a:r>
              <a:rPr lang="ja-JP" altLang="en-US" dirty="0"/>
              <a:t>年</a:t>
            </a:r>
            <a:r>
              <a:rPr lang="en-US" altLang="ja-JP" dirty="0"/>
              <a:t>CBAM</a:t>
            </a:r>
            <a:r>
              <a:rPr lang="ja-JP" altLang="en-US" dirty="0"/>
              <a:t>に完全移行（</a:t>
            </a:r>
            <a:r>
              <a:rPr kumimoji="1" lang="en-US" altLang="ja-JP" dirty="0"/>
              <a:t> EU-ETS </a:t>
            </a:r>
            <a:r>
              <a:rPr kumimoji="1" lang="ja-JP" altLang="en-US" dirty="0"/>
              <a:t>無償排出割当廃止</a:t>
            </a:r>
            <a:r>
              <a:rPr lang="ja-JP" altLang="en-US" dirty="0"/>
              <a:t>）</a:t>
            </a:r>
            <a:endParaRPr kumimoji="1" lang="en-US" altLang="ja-JP" dirty="0"/>
          </a:p>
          <a:p>
            <a:pPr marL="0" indent="0">
              <a:lnSpc>
                <a:spcPct val="110000"/>
              </a:lnSpc>
              <a:buNone/>
            </a:pPr>
            <a:r>
              <a:rPr kumimoji="1" lang="ja-JP" altLang="en-US" dirty="0"/>
              <a:t>排出量の計算方法</a:t>
            </a:r>
            <a:endParaRPr kumimoji="1" lang="en-US" altLang="ja-JP" dirty="0"/>
          </a:p>
          <a:p>
            <a:pPr lvl="1">
              <a:lnSpc>
                <a:spcPct val="110000"/>
              </a:lnSpc>
              <a:buFont typeface="Wingdings" panose="05000000000000000000" pitchFamily="2" charset="2"/>
              <a:buChar char="Ø"/>
            </a:pPr>
            <a:r>
              <a:rPr lang="ja-JP" altLang="en-US" dirty="0"/>
              <a:t>直接排出量：単位当たりの生産に必要な燃料の投入量に、係数を掛けて排出量を計算</a:t>
            </a:r>
            <a:endParaRPr lang="en-US" altLang="ja-JP" dirty="0"/>
          </a:p>
          <a:p>
            <a:pPr lvl="1">
              <a:lnSpc>
                <a:spcPct val="110000"/>
              </a:lnSpc>
              <a:buFont typeface="Wingdings" panose="05000000000000000000" pitchFamily="2" charset="2"/>
              <a:buChar char="Ø"/>
            </a:pPr>
            <a:r>
              <a:rPr kumimoji="1" lang="ja-JP" altLang="en-US" dirty="0"/>
              <a:t>間接排出量：生産時の消費電力に基づいて算出</a:t>
            </a:r>
            <a:endParaRPr kumimoji="1" lang="en-US" altLang="ja-JP" dirty="0"/>
          </a:p>
          <a:p>
            <a:pPr marL="914400" lvl="2" indent="0">
              <a:lnSpc>
                <a:spcPct val="110000"/>
              </a:lnSpc>
              <a:buNone/>
            </a:pPr>
            <a:r>
              <a:rPr kumimoji="1" lang="ja-JP" altLang="en-US" dirty="0"/>
              <a:t>本格適用後は直接排出量しか対象にならない製品（鉄鋼・アルミニウム・水素）も含め、移行期間中は全ての対象製品で直接および間接排出量の両方の報告が求められる。</a:t>
            </a:r>
            <a:endParaRPr kumimoji="1" lang="en-US" altLang="ja-JP" dirty="0"/>
          </a:p>
          <a:p>
            <a:pPr marL="0" indent="0">
              <a:lnSpc>
                <a:spcPct val="110000"/>
              </a:lnSpc>
              <a:buNone/>
            </a:pPr>
            <a:r>
              <a:rPr kumimoji="1" lang="ja-JP" altLang="en-US" dirty="0"/>
              <a:t>日本企業への影響</a:t>
            </a:r>
            <a:endParaRPr kumimoji="1" lang="en-US" altLang="ja-JP" dirty="0"/>
          </a:p>
          <a:p>
            <a:pPr marL="457200" lvl="1" indent="0">
              <a:lnSpc>
                <a:spcPct val="110000"/>
              </a:lnSpc>
              <a:buNone/>
            </a:pPr>
            <a:r>
              <a:rPr lang="en-US" altLang="ja-JP" dirty="0"/>
              <a:t>EU</a:t>
            </a:r>
            <a:r>
              <a:rPr lang="ja-JP" altLang="en-US" dirty="0"/>
              <a:t>の輸入者に製造時の必要燃料量や消費電力の情報を提供する必要あり。</a:t>
            </a:r>
            <a:endParaRPr kumimoji="1" lang="ja-JP" altLang="en-US" dirty="0"/>
          </a:p>
        </p:txBody>
      </p:sp>
    </p:spTree>
    <p:extLst>
      <p:ext uri="{BB962C8B-B14F-4D97-AF65-F5344CB8AC3E}">
        <p14:creationId xmlns:p14="http://schemas.microsoft.com/office/powerpoint/2010/main" val="646691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CC5570-8CFD-93A5-C0E6-A52C1342D9B5}"/>
              </a:ext>
            </a:extLst>
          </p:cNvPr>
          <p:cNvSpPr>
            <a:spLocks noGrp="1"/>
          </p:cNvSpPr>
          <p:nvPr>
            <p:ph type="title"/>
          </p:nvPr>
        </p:nvSpPr>
        <p:spPr>
          <a:xfrm>
            <a:off x="838200" y="365125"/>
            <a:ext cx="10515600" cy="637765"/>
          </a:xfrm>
        </p:spPr>
        <p:txBody>
          <a:bodyPr>
            <a:normAutofit/>
          </a:bodyPr>
          <a:lstStyle/>
          <a:p>
            <a:r>
              <a:rPr kumimoji="1" lang="ja-JP" altLang="en-US" sz="2800" b="1" dirty="0"/>
              <a:t>電池のライフサイクル全体を規定するバッテリー規則</a:t>
            </a:r>
          </a:p>
        </p:txBody>
      </p:sp>
      <p:sp>
        <p:nvSpPr>
          <p:cNvPr id="3" name="コンテンツ プレースホルダー 2">
            <a:extLst>
              <a:ext uri="{FF2B5EF4-FFF2-40B4-BE49-F238E27FC236}">
                <a16:creationId xmlns:a16="http://schemas.microsoft.com/office/drawing/2014/main" id="{9BBA4F14-E2BE-FF06-37D9-E92510DB68FB}"/>
              </a:ext>
            </a:extLst>
          </p:cNvPr>
          <p:cNvSpPr>
            <a:spLocks noGrp="1"/>
          </p:cNvSpPr>
          <p:nvPr>
            <p:ph idx="1"/>
          </p:nvPr>
        </p:nvSpPr>
        <p:spPr>
          <a:xfrm>
            <a:off x="838200" y="1140542"/>
            <a:ext cx="10515600" cy="5565058"/>
          </a:xfrm>
        </p:spPr>
        <p:txBody>
          <a:bodyPr>
            <a:normAutofit fontScale="77500" lnSpcReduction="20000"/>
          </a:bodyPr>
          <a:lstStyle/>
          <a:p>
            <a:pPr marL="0" indent="0">
              <a:lnSpc>
                <a:spcPct val="120000"/>
              </a:lnSpc>
              <a:buNone/>
            </a:pPr>
            <a:r>
              <a:rPr lang="ja-JP" altLang="en-US" sz="2300" b="0" i="0" dirty="0">
                <a:solidFill>
                  <a:srgbClr val="000000"/>
                </a:solidFill>
                <a:effectLst/>
              </a:rPr>
              <a:t>＊詳細は、以下</a:t>
            </a:r>
            <a:r>
              <a:rPr lang="en-US" altLang="ja-JP" sz="2300" b="0" i="0" dirty="0">
                <a:solidFill>
                  <a:srgbClr val="000000"/>
                </a:solidFill>
                <a:effectLst/>
              </a:rPr>
              <a:t>URL</a:t>
            </a:r>
            <a:r>
              <a:rPr lang="ja-JP" altLang="en-US" sz="2300" b="0" i="0" dirty="0">
                <a:solidFill>
                  <a:srgbClr val="000000"/>
                </a:solidFill>
                <a:effectLst/>
              </a:rPr>
              <a:t>　</a:t>
            </a:r>
            <a:r>
              <a:rPr lang="en-US" altLang="ja-JP" sz="2300" b="0" i="0" dirty="0">
                <a:solidFill>
                  <a:srgbClr val="000000"/>
                </a:solidFill>
                <a:effectLst/>
              </a:rPr>
              <a:t>JETRO</a:t>
            </a:r>
            <a:r>
              <a:rPr lang="ja-JP" altLang="en-US" sz="2300" b="0" i="0" dirty="0">
                <a:solidFill>
                  <a:srgbClr val="000000"/>
                </a:solidFill>
                <a:effectLst/>
              </a:rPr>
              <a:t> </a:t>
            </a:r>
            <a:r>
              <a:rPr lang="en-US" altLang="ja-JP" sz="2300" dirty="0">
                <a:solidFill>
                  <a:srgbClr val="000000"/>
                </a:solidFill>
              </a:rPr>
              <a:t>2023</a:t>
            </a:r>
            <a:r>
              <a:rPr lang="ja-JP" altLang="en-US" sz="2300" dirty="0">
                <a:solidFill>
                  <a:srgbClr val="000000"/>
                </a:solidFill>
              </a:rPr>
              <a:t>年</a:t>
            </a:r>
            <a:r>
              <a:rPr lang="en-US" altLang="ja-JP" sz="2300" dirty="0">
                <a:solidFill>
                  <a:srgbClr val="000000"/>
                </a:solidFill>
              </a:rPr>
              <a:t>8</a:t>
            </a:r>
            <a:r>
              <a:rPr lang="ja-JP" altLang="en-US" sz="2300" dirty="0">
                <a:solidFill>
                  <a:srgbClr val="000000"/>
                </a:solidFill>
              </a:rPr>
              <a:t>月</a:t>
            </a:r>
            <a:r>
              <a:rPr lang="en-US" altLang="ja-JP" sz="2300" dirty="0">
                <a:solidFill>
                  <a:srgbClr val="000000"/>
                </a:solidFill>
              </a:rPr>
              <a:t>21</a:t>
            </a:r>
            <a:r>
              <a:rPr lang="ja-JP" altLang="en-US" sz="2300" dirty="0">
                <a:solidFill>
                  <a:srgbClr val="000000"/>
                </a:solidFill>
              </a:rPr>
              <a:t>日付「電池のライフサイクル全体を規定するバッテリー規則施行」ご参照</a:t>
            </a:r>
            <a:r>
              <a:rPr kumimoji="1" lang="en-US" altLang="ja-JP" sz="2300" dirty="0">
                <a:hlinkClick r:id="rId2"/>
              </a:rPr>
              <a:t>https://www.jetro.go.jp/biznews/2023/08/8c1881cdd8bc5842.html</a:t>
            </a:r>
            <a:endParaRPr kumimoji="1" lang="en-US" altLang="ja-JP" sz="2300" dirty="0"/>
          </a:p>
          <a:p>
            <a:pPr marL="0" indent="0">
              <a:lnSpc>
                <a:spcPct val="120000"/>
              </a:lnSpc>
              <a:buNone/>
            </a:pPr>
            <a:endParaRPr kumimoji="1" lang="en-US" altLang="ja-JP" sz="1000" dirty="0"/>
          </a:p>
          <a:p>
            <a:pPr>
              <a:lnSpc>
                <a:spcPct val="120000"/>
              </a:lnSpc>
            </a:pPr>
            <a:r>
              <a:rPr kumimoji="1" lang="en-US" altLang="ja-JP" dirty="0"/>
              <a:t>EU</a:t>
            </a:r>
            <a:r>
              <a:rPr kumimoji="1" lang="ja-JP" altLang="en-US" dirty="0"/>
              <a:t>では</a:t>
            </a:r>
            <a:r>
              <a:rPr kumimoji="1" lang="en-US" altLang="ja-JP" dirty="0"/>
              <a:t>2023</a:t>
            </a:r>
            <a:r>
              <a:rPr kumimoji="1" lang="ja-JP" altLang="en-US" dirty="0"/>
              <a:t>年</a:t>
            </a:r>
            <a:r>
              <a:rPr kumimoji="1" lang="en-US" altLang="ja-JP" dirty="0"/>
              <a:t>8</a:t>
            </a:r>
            <a:r>
              <a:rPr kumimoji="1" lang="ja-JP" altLang="en-US" dirty="0"/>
              <a:t>月</a:t>
            </a:r>
            <a:r>
              <a:rPr kumimoji="1" lang="en-US" altLang="ja-JP" dirty="0"/>
              <a:t>17</a:t>
            </a:r>
            <a:r>
              <a:rPr kumimoji="1" lang="ja-JP" altLang="en-US" dirty="0"/>
              <a:t>日、バッテリー製品の</a:t>
            </a:r>
            <a:r>
              <a:rPr kumimoji="1" lang="ja-JP" altLang="en-US" dirty="0">
                <a:solidFill>
                  <a:schemeClr val="accent1"/>
                </a:solidFill>
              </a:rPr>
              <a:t>原材料調達から設計・生産プロセス、再利用、リサイクル</a:t>
            </a:r>
            <a:r>
              <a:rPr kumimoji="1" lang="ja-JP" altLang="en-US" dirty="0"/>
              <a:t>に至る</a:t>
            </a:r>
            <a:r>
              <a:rPr kumimoji="1" lang="ja-JP" altLang="en-US" dirty="0">
                <a:solidFill>
                  <a:schemeClr val="accent1"/>
                </a:solidFill>
              </a:rPr>
              <a:t>ライフサイクル全体</a:t>
            </a:r>
            <a:r>
              <a:rPr kumimoji="1" lang="ja-JP" altLang="en-US" dirty="0"/>
              <a:t>を規定するバッテリー規則 が施行された。</a:t>
            </a:r>
            <a:endParaRPr kumimoji="1" lang="en-US" altLang="ja-JP" dirty="0"/>
          </a:p>
          <a:p>
            <a:pPr>
              <a:lnSpc>
                <a:spcPct val="120000"/>
              </a:lnSpc>
            </a:pPr>
            <a:r>
              <a:rPr kumimoji="1" lang="ja-JP" altLang="en-US" dirty="0"/>
              <a:t>「循環型経済行動計画」バッテリー指令（</a:t>
            </a:r>
            <a:r>
              <a:rPr kumimoji="1" lang="en-US" altLang="ja-JP" dirty="0"/>
              <a:t>2006</a:t>
            </a:r>
            <a:r>
              <a:rPr kumimoji="1" lang="ja-JP" altLang="en-US" dirty="0"/>
              <a:t>年発効）の流れ。</a:t>
            </a:r>
            <a:endParaRPr kumimoji="1" lang="en-US" altLang="ja-JP" dirty="0"/>
          </a:p>
          <a:p>
            <a:pPr>
              <a:lnSpc>
                <a:spcPct val="120000"/>
              </a:lnSpc>
            </a:pPr>
            <a:r>
              <a:rPr kumimoji="1" lang="ja-JP" altLang="en-US" dirty="0"/>
              <a:t>対象：自動車用、産業用、携帯型など</a:t>
            </a:r>
            <a:r>
              <a:rPr kumimoji="1" lang="en-US" altLang="ja-JP" dirty="0"/>
              <a:t>EU</a:t>
            </a:r>
            <a:r>
              <a:rPr kumimoji="1" lang="ja-JP" altLang="en-US" dirty="0"/>
              <a:t>域内で販売される全てのバッテリー</a:t>
            </a:r>
            <a:endParaRPr kumimoji="1" lang="en-US" altLang="ja-JP" dirty="0"/>
          </a:p>
          <a:p>
            <a:pPr>
              <a:lnSpc>
                <a:spcPct val="120000"/>
              </a:lnSpc>
            </a:pPr>
            <a:r>
              <a:rPr kumimoji="1" lang="ja-JP" altLang="en-US" dirty="0"/>
              <a:t>対象原材料</a:t>
            </a:r>
            <a:r>
              <a:rPr lang="ja-JP" altLang="en-US" dirty="0"/>
              <a:t>：</a:t>
            </a:r>
            <a:r>
              <a:rPr kumimoji="1" lang="ja-JP" altLang="en-US" dirty="0"/>
              <a:t>コバルト、鉛、リチウム、ニッケル。</a:t>
            </a:r>
            <a:endParaRPr kumimoji="1" lang="en-US" altLang="ja-JP" dirty="0"/>
          </a:p>
          <a:p>
            <a:pPr>
              <a:lnSpc>
                <a:spcPct val="120000"/>
              </a:lnSpc>
            </a:pPr>
            <a:r>
              <a:rPr kumimoji="1" lang="ja-JP" altLang="en-US" dirty="0"/>
              <a:t>カーボンフットプリントの申告義務、リサイクル済み原材料の使用割合の最低値導入、廃棄された携帯型バッテリーの回収率や、原材料別再資源化率の目標値導入などが盛り込まれ、サプライチェーンの見える化・強靭化を通じて、域内の重要原材料の確保や戦略的自律を目指す。</a:t>
            </a:r>
            <a:endParaRPr kumimoji="1" lang="en-US" altLang="ja-JP" dirty="0"/>
          </a:p>
          <a:p>
            <a:pPr>
              <a:lnSpc>
                <a:spcPct val="120000"/>
              </a:lnSpc>
            </a:pPr>
            <a:r>
              <a:rPr kumimoji="1" lang="en-US" altLang="ja-JP" dirty="0"/>
              <a:t>2024</a:t>
            </a:r>
            <a:r>
              <a:rPr kumimoji="1" lang="ja-JP" altLang="en-US" dirty="0"/>
              <a:t>年以降に計測方法や申告細則が決定される。</a:t>
            </a:r>
          </a:p>
        </p:txBody>
      </p:sp>
    </p:spTree>
    <p:extLst>
      <p:ext uri="{BB962C8B-B14F-4D97-AF65-F5344CB8AC3E}">
        <p14:creationId xmlns:p14="http://schemas.microsoft.com/office/powerpoint/2010/main" val="42042692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FC26C4E-F92A-72A2-2B8B-F3B012DC29AF}"/>
              </a:ext>
            </a:extLst>
          </p:cNvPr>
          <p:cNvSpPr>
            <a:spLocks noGrp="1"/>
          </p:cNvSpPr>
          <p:nvPr>
            <p:ph type="title"/>
          </p:nvPr>
        </p:nvSpPr>
        <p:spPr>
          <a:xfrm>
            <a:off x="838200" y="501444"/>
            <a:ext cx="10515600" cy="776749"/>
          </a:xfrm>
        </p:spPr>
        <p:txBody>
          <a:bodyPr>
            <a:normAutofit/>
          </a:bodyPr>
          <a:lstStyle/>
          <a:p>
            <a:r>
              <a:rPr kumimoji="1" lang="ja-JP" altLang="en-US" sz="3600" b="1" dirty="0"/>
              <a:t>国連</a:t>
            </a:r>
            <a:r>
              <a:rPr kumimoji="1" lang="en-US" altLang="ja-JP" sz="3600" b="1" dirty="0"/>
              <a:t>CEFACT</a:t>
            </a:r>
            <a:r>
              <a:rPr kumimoji="1" lang="ja-JP" altLang="en-US" sz="3600" b="1" dirty="0"/>
              <a:t>の対応</a:t>
            </a:r>
          </a:p>
        </p:txBody>
      </p:sp>
      <p:sp>
        <p:nvSpPr>
          <p:cNvPr id="3" name="コンテンツ プレースホルダー 2">
            <a:extLst>
              <a:ext uri="{FF2B5EF4-FFF2-40B4-BE49-F238E27FC236}">
                <a16:creationId xmlns:a16="http://schemas.microsoft.com/office/drawing/2014/main" id="{74BB452A-BF02-CEC7-08A6-69FEDC808574}"/>
              </a:ext>
            </a:extLst>
          </p:cNvPr>
          <p:cNvSpPr>
            <a:spLocks noGrp="1"/>
          </p:cNvSpPr>
          <p:nvPr>
            <p:ph idx="1"/>
          </p:nvPr>
        </p:nvSpPr>
        <p:spPr>
          <a:xfrm>
            <a:off x="838200" y="1825624"/>
            <a:ext cx="10515600" cy="3877085"/>
          </a:xfrm>
        </p:spPr>
        <p:txBody>
          <a:bodyPr>
            <a:normAutofit fontScale="92500" lnSpcReduction="20000"/>
          </a:bodyPr>
          <a:lstStyle/>
          <a:p>
            <a:pPr marL="514350" indent="-514350">
              <a:lnSpc>
                <a:spcPct val="110000"/>
              </a:lnSpc>
              <a:spcAft>
                <a:spcPts val="1200"/>
              </a:spcAft>
              <a:buFont typeface="+mj-lt"/>
              <a:buAutoNum type="arabicPeriod"/>
            </a:pPr>
            <a:r>
              <a:rPr kumimoji="1" lang="ja-JP" altLang="en-US" dirty="0"/>
              <a:t>勧告</a:t>
            </a:r>
            <a:r>
              <a:rPr kumimoji="1" lang="en-US" altLang="ja-JP" dirty="0"/>
              <a:t>No.46</a:t>
            </a:r>
            <a:r>
              <a:rPr kumimoji="1" lang="ja-JP" altLang="en-US" dirty="0"/>
              <a:t>：衣服及び履物分野における持続可能なバリューチェーンのトレーサビリティと透明性の強化</a:t>
            </a:r>
            <a:endParaRPr kumimoji="1" lang="en-US" altLang="ja-JP" dirty="0"/>
          </a:p>
          <a:p>
            <a:pPr marL="514350" indent="-514350">
              <a:lnSpc>
                <a:spcPct val="110000"/>
              </a:lnSpc>
              <a:spcAft>
                <a:spcPts val="1200"/>
              </a:spcAft>
              <a:buFont typeface="+mj-lt"/>
              <a:buAutoNum type="arabicPeriod"/>
            </a:pPr>
            <a:r>
              <a:rPr lang="ja-JP" altLang="en-US" dirty="0"/>
              <a:t>循環型経済における持続可能なバリューチェーンの環境、社会、ガバナンスのトレーサビリティに関する専門家チーム</a:t>
            </a:r>
            <a:r>
              <a:rPr lang="en-US" altLang="ja-JP" dirty="0" err="1"/>
              <a:t>ToS</a:t>
            </a:r>
            <a:r>
              <a:rPr lang="ja-JP" altLang="en-US" dirty="0"/>
              <a:t>（</a:t>
            </a:r>
            <a:r>
              <a:rPr lang="en-US" altLang="ja-JP" dirty="0"/>
              <a:t>Team of Specialists</a:t>
            </a:r>
            <a:r>
              <a:rPr lang="ja-JP" altLang="en-US" dirty="0"/>
              <a:t>）</a:t>
            </a:r>
            <a:r>
              <a:rPr lang="en-US" altLang="ja-JP" dirty="0"/>
              <a:t>on Environmental, Social and Governance Traceability of Sustainable Value Chains in the Circular Economy</a:t>
            </a:r>
          </a:p>
          <a:p>
            <a:pPr marL="514350" indent="-514350">
              <a:lnSpc>
                <a:spcPct val="110000"/>
              </a:lnSpc>
              <a:spcAft>
                <a:spcPts val="1200"/>
              </a:spcAft>
              <a:buFont typeface="+mj-lt"/>
              <a:buAutoNum type="arabicPeriod"/>
            </a:pPr>
            <a:r>
              <a:rPr lang="en-US" altLang="ja-JP" dirty="0"/>
              <a:t>Critical Raw Materials</a:t>
            </a:r>
            <a:r>
              <a:rPr lang="ja-JP" altLang="en-US" dirty="0"/>
              <a:t> </a:t>
            </a:r>
            <a:r>
              <a:rPr lang="en-US" altLang="ja-JP" dirty="0"/>
              <a:t>(CRM) Traceability and Sustainability</a:t>
            </a:r>
            <a:r>
              <a:rPr lang="ja-JP" altLang="en-US" dirty="0"/>
              <a:t> </a:t>
            </a:r>
            <a:r>
              <a:rPr lang="en-US" altLang="ja-JP" dirty="0"/>
              <a:t>Project</a:t>
            </a:r>
          </a:p>
          <a:p>
            <a:pPr marL="514350" indent="-514350">
              <a:lnSpc>
                <a:spcPct val="110000"/>
              </a:lnSpc>
              <a:buFont typeface="+mj-lt"/>
              <a:buAutoNum type="arabicPeriod"/>
            </a:pPr>
            <a:endParaRPr lang="en-US" altLang="ja-JP" dirty="0"/>
          </a:p>
          <a:p>
            <a:endParaRPr kumimoji="1" lang="en-US" altLang="ja-JP" dirty="0"/>
          </a:p>
          <a:p>
            <a:pPr marL="457200" lvl="1" indent="0">
              <a:buNone/>
            </a:pPr>
            <a:endParaRPr kumimoji="1" lang="en-US" altLang="ja-JP" dirty="0"/>
          </a:p>
          <a:p>
            <a:endParaRPr kumimoji="1" lang="ja-JP" altLang="en-US" dirty="0"/>
          </a:p>
        </p:txBody>
      </p:sp>
    </p:spTree>
    <p:extLst>
      <p:ext uri="{BB962C8B-B14F-4D97-AF65-F5344CB8AC3E}">
        <p14:creationId xmlns:p14="http://schemas.microsoft.com/office/powerpoint/2010/main" val="1242754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479C841-0F62-713A-1820-D791BE62446B}"/>
              </a:ext>
            </a:extLst>
          </p:cNvPr>
          <p:cNvSpPr>
            <a:spLocks noGrp="1"/>
          </p:cNvSpPr>
          <p:nvPr>
            <p:ph type="title"/>
          </p:nvPr>
        </p:nvSpPr>
        <p:spPr>
          <a:xfrm>
            <a:off x="838200" y="530942"/>
            <a:ext cx="10515600" cy="983226"/>
          </a:xfrm>
        </p:spPr>
        <p:txBody>
          <a:bodyPr>
            <a:normAutofit/>
          </a:bodyPr>
          <a:lstStyle/>
          <a:p>
            <a:r>
              <a:rPr kumimoji="1" lang="ja-JP" altLang="en-US" sz="2800" b="1" dirty="0"/>
              <a:t>勧告</a:t>
            </a:r>
            <a:r>
              <a:rPr kumimoji="1" lang="en-US" altLang="ja-JP" sz="2800" b="1" dirty="0"/>
              <a:t>No.46</a:t>
            </a:r>
            <a:r>
              <a:rPr kumimoji="1" lang="ja-JP" altLang="en-US" sz="2800" b="1" dirty="0"/>
              <a:t>：衣服及び履物分野における持続可能なバリューチェーンのトレーサビリティと透明性の強化</a:t>
            </a:r>
            <a:endParaRPr kumimoji="1" lang="ja-JP" altLang="en-US" sz="2800" dirty="0"/>
          </a:p>
        </p:txBody>
      </p:sp>
      <p:sp>
        <p:nvSpPr>
          <p:cNvPr id="3" name="コンテンツ プレースホルダー 2">
            <a:extLst>
              <a:ext uri="{FF2B5EF4-FFF2-40B4-BE49-F238E27FC236}">
                <a16:creationId xmlns:a16="http://schemas.microsoft.com/office/drawing/2014/main" id="{CD3494AE-9AD7-FBE5-1D33-B83CF8E24BAA}"/>
              </a:ext>
            </a:extLst>
          </p:cNvPr>
          <p:cNvSpPr>
            <a:spLocks noGrp="1"/>
          </p:cNvSpPr>
          <p:nvPr>
            <p:ph idx="1"/>
          </p:nvPr>
        </p:nvSpPr>
        <p:spPr>
          <a:xfrm>
            <a:off x="838200" y="1946787"/>
            <a:ext cx="10515600" cy="3519948"/>
          </a:xfrm>
        </p:spPr>
        <p:txBody>
          <a:bodyPr/>
          <a:lstStyle/>
          <a:p>
            <a:pPr>
              <a:lnSpc>
                <a:spcPct val="100000"/>
              </a:lnSpc>
              <a:spcBef>
                <a:spcPts val="1200"/>
              </a:spcBef>
              <a:spcAft>
                <a:spcPts val="1200"/>
              </a:spcAft>
              <a:buFont typeface="Wingdings" panose="05000000000000000000" pitchFamily="2" charset="2"/>
              <a:buChar char="Ø"/>
            </a:pPr>
            <a:r>
              <a:rPr lang="en-US" altLang="ja-JP" dirty="0"/>
              <a:t>2021</a:t>
            </a:r>
            <a:r>
              <a:rPr lang="ja-JP" altLang="en-US" dirty="0"/>
              <a:t>年国連</a:t>
            </a:r>
            <a:r>
              <a:rPr lang="en-US" altLang="ja-JP" dirty="0"/>
              <a:t>CEFACT</a:t>
            </a:r>
            <a:r>
              <a:rPr lang="ja-JP" altLang="en-US" dirty="0"/>
              <a:t>総会において最も強調された決議</a:t>
            </a:r>
            <a:endParaRPr lang="en-US" altLang="ja-JP" dirty="0"/>
          </a:p>
          <a:p>
            <a:pPr>
              <a:lnSpc>
                <a:spcPct val="100000"/>
              </a:lnSpc>
              <a:spcBef>
                <a:spcPts val="1200"/>
              </a:spcBef>
              <a:spcAft>
                <a:spcPts val="1200"/>
              </a:spcAft>
              <a:buFont typeface="Wingdings" panose="05000000000000000000" pitchFamily="2" charset="2"/>
              <a:buChar char="Ø"/>
            </a:pPr>
            <a:r>
              <a:rPr kumimoji="1" lang="ja-JP" altLang="en-US" dirty="0"/>
              <a:t>人権デューディリジェンス、持続可能性、循環性確保のためには、バリューチェーンにおけるトレーサビリティと透明性の確保が必要。という主張が</a:t>
            </a:r>
            <a:r>
              <a:rPr lang="ja-JP" altLang="en-US" dirty="0"/>
              <a:t>基本</a:t>
            </a:r>
            <a:r>
              <a:rPr kumimoji="1" lang="ja-JP" altLang="en-US" dirty="0"/>
              <a:t>。</a:t>
            </a:r>
            <a:endParaRPr kumimoji="1" lang="en-US" altLang="ja-JP" dirty="0"/>
          </a:p>
          <a:p>
            <a:pPr>
              <a:lnSpc>
                <a:spcPct val="100000"/>
              </a:lnSpc>
              <a:spcBef>
                <a:spcPts val="1200"/>
              </a:spcBef>
              <a:spcAft>
                <a:spcPts val="1200"/>
              </a:spcAft>
              <a:buFont typeface="Wingdings" panose="05000000000000000000" pitchFamily="2" charset="2"/>
              <a:buChar char="Ø"/>
            </a:pPr>
            <a:r>
              <a:rPr kumimoji="1" lang="en-US" altLang="ja-JP" dirty="0"/>
              <a:t>2022</a:t>
            </a:r>
            <a:r>
              <a:rPr kumimoji="1" lang="ja-JP" altLang="en-US" dirty="0"/>
              <a:t>年国連</a:t>
            </a:r>
            <a:r>
              <a:rPr kumimoji="1" lang="en-US" altLang="ja-JP" dirty="0"/>
              <a:t>CEFACT</a:t>
            </a:r>
            <a:r>
              <a:rPr kumimoji="1" lang="ja-JP" altLang="en-US" dirty="0"/>
              <a:t>総会においては、衣服及び履物分野のブロックチェーンパイロッツプロジェクト報告書が提出された。</a:t>
            </a:r>
            <a:endParaRPr kumimoji="1" lang="en-US" altLang="ja-JP" dirty="0"/>
          </a:p>
          <a:p>
            <a:endParaRPr kumimoji="1" lang="ja-JP" altLang="en-US" dirty="0"/>
          </a:p>
        </p:txBody>
      </p:sp>
    </p:spTree>
    <p:extLst>
      <p:ext uri="{BB962C8B-B14F-4D97-AF65-F5344CB8AC3E}">
        <p14:creationId xmlns:p14="http://schemas.microsoft.com/office/powerpoint/2010/main" val="42684494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61A306-AE08-3F4E-F1AC-E2537A5FE59D}"/>
              </a:ext>
            </a:extLst>
          </p:cNvPr>
          <p:cNvSpPr>
            <a:spLocks noGrp="1"/>
          </p:cNvSpPr>
          <p:nvPr>
            <p:ph type="title"/>
          </p:nvPr>
        </p:nvSpPr>
        <p:spPr>
          <a:xfrm>
            <a:off x="838200" y="365126"/>
            <a:ext cx="10515600" cy="726255"/>
          </a:xfrm>
        </p:spPr>
        <p:txBody>
          <a:bodyPr>
            <a:normAutofit/>
          </a:bodyPr>
          <a:lstStyle/>
          <a:p>
            <a:r>
              <a:rPr lang="en-US" altLang="ja-JP" sz="2700" b="1" dirty="0" err="1"/>
              <a:t>ToS</a:t>
            </a:r>
            <a:r>
              <a:rPr lang="en-US" altLang="ja-JP" sz="2700" b="1" dirty="0"/>
              <a:t> on ESG Traceability </a:t>
            </a:r>
            <a:r>
              <a:rPr lang="en-US" altLang="ja-JP" sz="1800" b="1" dirty="0"/>
              <a:t>of Sustainable Value Chains in the Circular Economy</a:t>
            </a:r>
            <a:endParaRPr kumimoji="1" lang="ja-JP" altLang="en-US" sz="1800" b="1" dirty="0"/>
          </a:p>
        </p:txBody>
      </p:sp>
      <p:sp>
        <p:nvSpPr>
          <p:cNvPr id="3" name="コンテンツ プレースホルダー 2">
            <a:extLst>
              <a:ext uri="{FF2B5EF4-FFF2-40B4-BE49-F238E27FC236}">
                <a16:creationId xmlns:a16="http://schemas.microsoft.com/office/drawing/2014/main" id="{0ECAD82B-08F6-6C4A-2BD9-F7685AB599DD}"/>
              </a:ext>
            </a:extLst>
          </p:cNvPr>
          <p:cNvSpPr>
            <a:spLocks noGrp="1"/>
          </p:cNvSpPr>
          <p:nvPr>
            <p:ph idx="1"/>
          </p:nvPr>
        </p:nvSpPr>
        <p:spPr>
          <a:xfrm>
            <a:off x="838200" y="1091380"/>
            <a:ext cx="10515600" cy="5545393"/>
          </a:xfrm>
        </p:spPr>
        <p:txBody>
          <a:bodyPr>
            <a:normAutofit fontScale="62500" lnSpcReduction="20000"/>
          </a:bodyPr>
          <a:lstStyle/>
          <a:p>
            <a:pPr marL="0" indent="0">
              <a:lnSpc>
                <a:spcPct val="120000"/>
              </a:lnSpc>
              <a:buNone/>
            </a:pPr>
            <a:r>
              <a:rPr lang="en-US" altLang="ja-JP" dirty="0" err="1"/>
              <a:t>ToS</a:t>
            </a:r>
            <a:r>
              <a:rPr kumimoji="1" lang="ja-JP" altLang="en-US" dirty="0"/>
              <a:t>の焦点は、循環移行の優先産業におけるグローバルバリューチェーンに沿ったデータと情報の交換のための</a:t>
            </a:r>
            <a:r>
              <a:rPr kumimoji="1" lang="en-US" altLang="ja-JP" dirty="0"/>
              <a:t>ESG</a:t>
            </a:r>
            <a:r>
              <a:rPr kumimoji="1" lang="ja-JP" altLang="en-US" dirty="0"/>
              <a:t>トレーサビリティアプローチとシステムを通じて持続可能な生産と消費のためのより良い、より多くの情報に基づいた意思決定に貢献すること。</a:t>
            </a:r>
            <a:endParaRPr kumimoji="1" lang="en-US" altLang="ja-JP" dirty="0"/>
          </a:p>
          <a:p>
            <a:pPr marL="0" indent="0">
              <a:lnSpc>
                <a:spcPct val="120000"/>
              </a:lnSpc>
              <a:buNone/>
            </a:pPr>
            <a:r>
              <a:rPr lang="ja-JP" altLang="en-US" b="1" i="0" dirty="0">
                <a:solidFill>
                  <a:srgbClr val="000000"/>
                </a:solidFill>
                <a:effectLst/>
                <a:latin typeface="Roboto" panose="02000000000000000000" pitchFamily="2" charset="0"/>
              </a:rPr>
              <a:t>＜漁業＞</a:t>
            </a:r>
            <a:endParaRPr lang="en-US" altLang="ja-JP" b="1" i="0" dirty="0">
              <a:solidFill>
                <a:srgbClr val="000000"/>
              </a:solidFill>
              <a:effectLst/>
              <a:latin typeface="Roboto" panose="02000000000000000000" pitchFamily="2" charset="0"/>
            </a:endParaRPr>
          </a:p>
          <a:p>
            <a:pPr marL="0" indent="0">
              <a:lnSpc>
                <a:spcPct val="120000"/>
              </a:lnSpc>
              <a:buNone/>
            </a:pPr>
            <a:r>
              <a:rPr kumimoji="1" lang="ja-JP" altLang="en-US" dirty="0"/>
              <a:t>漁獲情報の電子報告と、重要な食料源の持続可能な利用のための電子管理と重要な統計データの収集を可能にする</a:t>
            </a:r>
            <a:r>
              <a:rPr kumimoji="1" lang="en-US" altLang="ja-JP" dirty="0">
                <a:solidFill>
                  <a:schemeClr val="accent1"/>
                </a:solidFill>
              </a:rPr>
              <a:t>UN/FLUX</a:t>
            </a:r>
            <a:r>
              <a:rPr kumimoji="1" lang="ja-JP" altLang="en-US" dirty="0">
                <a:solidFill>
                  <a:schemeClr val="accent1"/>
                </a:solidFill>
              </a:rPr>
              <a:t>データ交換標準</a:t>
            </a:r>
            <a:r>
              <a:rPr kumimoji="1" lang="ja-JP" altLang="en-US" dirty="0"/>
              <a:t>を開発。</a:t>
            </a:r>
            <a:endParaRPr kumimoji="1" lang="en-US" altLang="ja-JP" dirty="0"/>
          </a:p>
          <a:p>
            <a:pPr marL="0" indent="0">
              <a:lnSpc>
                <a:spcPct val="120000"/>
              </a:lnSpc>
              <a:buNone/>
            </a:pPr>
            <a:r>
              <a:rPr lang="ja-JP" altLang="en-US" b="1" i="0" dirty="0">
                <a:solidFill>
                  <a:srgbClr val="000000"/>
                </a:solidFill>
                <a:effectLst/>
                <a:latin typeface="Roboto" panose="02000000000000000000" pitchFamily="2" charset="0"/>
              </a:rPr>
              <a:t>＜衣服と履物＞</a:t>
            </a:r>
            <a:endParaRPr kumimoji="1" lang="en-US" altLang="ja-JP" dirty="0"/>
          </a:p>
          <a:p>
            <a:pPr marL="0" indent="0">
              <a:lnSpc>
                <a:spcPct val="120000"/>
              </a:lnSpc>
              <a:buNone/>
            </a:pPr>
            <a:r>
              <a:rPr lang="ja-JP" altLang="en-US" b="0" i="0" dirty="0">
                <a:solidFill>
                  <a:srgbClr val="000000"/>
                </a:solidFill>
                <a:effectLst/>
                <a:latin typeface="Roboto" panose="02000000000000000000" pitchFamily="2" charset="0"/>
              </a:rPr>
              <a:t>労働者と環境に重大なリスクをもたらす分野であり、複雑でグローバルなバリューチェーンのトレーサビリティ、透明性、持続可能性を促進するための政策提言、実施ガイドライン、グローバルな情報交換標準、ブロックチェーンシステムを含むツールボックスを作成したプロジェクト</a:t>
            </a:r>
            <a:r>
              <a:rPr lang="ja-JP" altLang="en-US" b="0" i="0" u="none" strike="noStrike" dirty="0">
                <a:solidFill>
                  <a:srgbClr val="0027FF"/>
                </a:solidFill>
                <a:effectLst/>
                <a:latin typeface="Roboto" panose="02000000000000000000" pitchFamily="2" charset="0"/>
                <a:hlinkClick r:id="rId2" tooltip="https://unece.org/trade/traceability-sustainable-garment-and-footwear"/>
              </a:rPr>
              <a:t>「衣服及び履物分野における持続可能なバリューチェーンの透明性とトレーサビリティの強化」</a:t>
            </a:r>
            <a:r>
              <a:rPr lang="ja-JP" altLang="en-US" b="0" i="0" dirty="0">
                <a:solidFill>
                  <a:srgbClr val="000000"/>
                </a:solidFill>
                <a:effectLst/>
                <a:latin typeface="Roboto" panose="02000000000000000000" pitchFamily="2" charset="0"/>
              </a:rPr>
              <a:t>を実施している。</a:t>
            </a:r>
            <a:endParaRPr lang="en-US" altLang="ja-JP" b="0" i="0" dirty="0">
              <a:solidFill>
                <a:srgbClr val="000000"/>
              </a:solidFill>
              <a:effectLst/>
              <a:latin typeface="Roboto" panose="02000000000000000000" pitchFamily="2" charset="0"/>
            </a:endParaRPr>
          </a:p>
          <a:p>
            <a:pPr marL="0" indent="0">
              <a:lnSpc>
                <a:spcPct val="120000"/>
              </a:lnSpc>
              <a:buNone/>
            </a:pPr>
            <a:r>
              <a:rPr lang="ja-JP" altLang="en-US" b="1" i="0" dirty="0">
                <a:solidFill>
                  <a:srgbClr val="000000"/>
                </a:solidFill>
                <a:effectLst/>
                <a:latin typeface="Roboto" panose="02000000000000000000" pitchFamily="2" charset="0"/>
              </a:rPr>
              <a:t>＜農業と野生生物＞</a:t>
            </a:r>
            <a:endParaRPr lang="en-US" altLang="ja-JP" b="1" i="0" dirty="0">
              <a:solidFill>
                <a:srgbClr val="000000"/>
              </a:solidFill>
              <a:effectLst/>
              <a:latin typeface="Roboto" panose="02000000000000000000" pitchFamily="2" charset="0"/>
            </a:endParaRPr>
          </a:p>
          <a:p>
            <a:pPr marL="0" indent="0">
              <a:lnSpc>
                <a:spcPct val="120000"/>
              </a:lnSpc>
              <a:buNone/>
            </a:pPr>
            <a:r>
              <a:rPr lang="ja-JP" altLang="en-US" b="0" i="0" dirty="0">
                <a:solidFill>
                  <a:srgbClr val="000000"/>
                </a:solidFill>
                <a:effectLst/>
                <a:latin typeface="Roboto" panose="02000000000000000000" pitchFamily="2" charset="0"/>
              </a:rPr>
              <a:t>電子衛生植物検疫証明書</a:t>
            </a:r>
            <a:r>
              <a:rPr lang="en-US" altLang="ja-JP" b="0" i="0" dirty="0">
                <a:solidFill>
                  <a:srgbClr val="000000"/>
                </a:solidFill>
                <a:effectLst/>
                <a:latin typeface="Roboto" panose="02000000000000000000" pitchFamily="2" charset="0"/>
              </a:rPr>
              <a:t>(</a:t>
            </a:r>
            <a:r>
              <a:rPr lang="en-US" altLang="ja-JP" b="0" i="0" u="none" strike="noStrike" dirty="0" err="1">
                <a:solidFill>
                  <a:srgbClr val="0027FF"/>
                </a:solidFill>
                <a:effectLst/>
                <a:latin typeface="Roboto" panose="02000000000000000000" pitchFamily="2" charset="0"/>
                <a:hlinkClick r:id="rId3" tooltip="https://unece.org/trade/uncefact/ecert"/>
              </a:rPr>
              <a:t>eCert</a:t>
            </a:r>
            <a:r>
              <a:rPr lang="en-US" altLang="ja-JP" b="0" i="0" dirty="0">
                <a:solidFill>
                  <a:srgbClr val="000000"/>
                </a:solidFill>
                <a:effectLst/>
                <a:latin typeface="Roboto" panose="02000000000000000000" pitchFamily="2" charset="0"/>
              </a:rPr>
              <a:t>)</a:t>
            </a:r>
            <a:r>
              <a:rPr lang="ja-JP" altLang="en-US" b="0" i="0" dirty="0">
                <a:solidFill>
                  <a:srgbClr val="000000"/>
                </a:solidFill>
                <a:effectLst/>
                <a:latin typeface="Roboto" panose="02000000000000000000" pitchFamily="2" charset="0"/>
              </a:rPr>
              <a:t>、果物と野菜の品質証明書</a:t>
            </a:r>
            <a:r>
              <a:rPr lang="en-US" altLang="ja-JP" b="0" i="0" dirty="0">
                <a:solidFill>
                  <a:srgbClr val="000000"/>
                </a:solidFill>
                <a:effectLst/>
                <a:latin typeface="Roboto" panose="02000000000000000000" pitchFamily="2" charset="0"/>
              </a:rPr>
              <a:t>(</a:t>
            </a:r>
            <a:r>
              <a:rPr lang="en-US" altLang="ja-JP" b="0" i="0" dirty="0" err="1">
                <a:solidFill>
                  <a:srgbClr val="000000"/>
                </a:solidFill>
                <a:effectLst/>
                <a:latin typeface="Roboto" panose="02000000000000000000" pitchFamily="2" charset="0"/>
              </a:rPr>
              <a:t>eQuality</a:t>
            </a:r>
            <a:r>
              <a:rPr lang="en-US" altLang="ja-JP" b="0" i="0" dirty="0">
                <a:solidFill>
                  <a:srgbClr val="000000"/>
                </a:solidFill>
                <a:effectLst/>
                <a:latin typeface="Roboto" panose="02000000000000000000" pitchFamily="2" charset="0"/>
              </a:rPr>
              <a:t>)</a:t>
            </a:r>
            <a:r>
              <a:rPr lang="ja-JP" altLang="en-US" b="0" i="0" dirty="0">
                <a:solidFill>
                  <a:srgbClr val="000000"/>
                </a:solidFill>
                <a:effectLst/>
                <a:latin typeface="Roboto" panose="02000000000000000000" pitchFamily="2" charset="0"/>
              </a:rPr>
              <a:t>、野生生物の持続可能な取引のための電子証明書</a:t>
            </a:r>
            <a:r>
              <a:rPr lang="en-US" altLang="ja-JP" b="0" i="0" dirty="0">
                <a:solidFill>
                  <a:srgbClr val="000000"/>
                </a:solidFill>
                <a:effectLst/>
                <a:latin typeface="Roboto" panose="02000000000000000000" pitchFamily="2" charset="0"/>
              </a:rPr>
              <a:t>(</a:t>
            </a:r>
            <a:r>
              <a:rPr lang="en-US" altLang="ja-JP" b="0" i="0" u="none" strike="noStrike" dirty="0" err="1">
                <a:solidFill>
                  <a:srgbClr val="0027FF"/>
                </a:solidFill>
                <a:effectLst/>
                <a:latin typeface="Roboto" panose="02000000000000000000" pitchFamily="2" charset="0"/>
                <a:hlinkClick r:id="rId4" tooltip="https://unece.org/fileadmin/DAM/uncefact/BRS/BRS-AGRI-eQuality_v1.pdf"/>
              </a:rPr>
              <a:t>eCITES</a:t>
            </a:r>
            <a:r>
              <a:rPr lang="en-US" altLang="ja-JP" b="0" i="0" dirty="0">
                <a:solidFill>
                  <a:srgbClr val="000000"/>
                </a:solidFill>
                <a:effectLst/>
                <a:latin typeface="Roboto" panose="02000000000000000000" pitchFamily="2" charset="0"/>
              </a:rPr>
              <a:t>)</a:t>
            </a:r>
            <a:r>
              <a:rPr lang="ja-JP" altLang="en-US" b="0" i="0" dirty="0">
                <a:solidFill>
                  <a:srgbClr val="000000"/>
                </a:solidFill>
                <a:effectLst/>
                <a:latin typeface="Roboto" panose="02000000000000000000" pitchFamily="2" charset="0"/>
              </a:rPr>
              <a:t>などの基準を開発。</a:t>
            </a:r>
            <a:endParaRPr lang="en-US" altLang="ja-JP" b="0" i="0" dirty="0">
              <a:solidFill>
                <a:srgbClr val="000000"/>
              </a:solidFill>
              <a:effectLst/>
              <a:latin typeface="Roboto" panose="02000000000000000000" pitchFamily="2" charset="0"/>
            </a:endParaRPr>
          </a:p>
          <a:p>
            <a:pPr marL="0" indent="0">
              <a:lnSpc>
                <a:spcPct val="120000"/>
              </a:lnSpc>
              <a:buNone/>
            </a:pPr>
            <a:r>
              <a:rPr lang="ja-JP" altLang="en-US" b="0" i="0" dirty="0">
                <a:solidFill>
                  <a:srgbClr val="000000"/>
                </a:solidFill>
                <a:effectLst/>
                <a:latin typeface="Roboto" panose="02000000000000000000" pitchFamily="2" charset="0"/>
              </a:rPr>
              <a:t>情報技術は現在、農業生産に使用される水、エネルギー、土壌の使用などの重要な環境資源を保護するための世界的な取り組みに貢献。</a:t>
            </a:r>
            <a:endParaRPr lang="en-US" altLang="ja-JP" b="1" i="0" dirty="0">
              <a:solidFill>
                <a:srgbClr val="000000"/>
              </a:solidFill>
              <a:effectLst/>
              <a:latin typeface="Roboto" panose="02000000000000000000" pitchFamily="2" charset="0"/>
            </a:endParaRPr>
          </a:p>
          <a:p>
            <a:pPr marL="0" indent="0">
              <a:buNone/>
            </a:pPr>
            <a:endParaRPr kumimoji="1" lang="ja-JP" altLang="en-US" dirty="0"/>
          </a:p>
        </p:txBody>
      </p:sp>
    </p:spTree>
    <p:extLst>
      <p:ext uri="{BB962C8B-B14F-4D97-AF65-F5344CB8AC3E}">
        <p14:creationId xmlns:p14="http://schemas.microsoft.com/office/powerpoint/2010/main" val="1350699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37D102-556F-C354-E8AB-8D35A227D23E}"/>
              </a:ext>
            </a:extLst>
          </p:cNvPr>
          <p:cNvSpPr>
            <a:spLocks noGrp="1"/>
          </p:cNvSpPr>
          <p:nvPr>
            <p:ph type="title"/>
          </p:nvPr>
        </p:nvSpPr>
        <p:spPr>
          <a:xfrm>
            <a:off x="838200" y="365126"/>
            <a:ext cx="10515600" cy="598436"/>
          </a:xfrm>
        </p:spPr>
        <p:txBody>
          <a:bodyPr>
            <a:normAutofit/>
          </a:bodyPr>
          <a:lstStyle/>
          <a:p>
            <a:r>
              <a:rPr lang="en-US" altLang="ja-JP" sz="2800" b="1" dirty="0"/>
              <a:t>Critical Raw Materials</a:t>
            </a:r>
            <a:r>
              <a:rPr lang="ja-JP" altLang="en-US" sz="2800" b="1" dirty="0"/>
              <a:t> </a:t>
            </a:r>
            <a:r>
              <a:rPr lang="en-US" altLang="ja-JP" sz="2800" b="1" dirty="0"/>
              <a:t>(CRM)</a:t>
            </a:r>
            <a:r>
              <a:rPr lang="ja-JP" altLang="en-US" sz="2800" b="1" dirty="0"/>
              <a:t>　</a:t>
            </a:r>
            <a:r>
              <a:rPr lang="en-US" altLang="ja-JP" sz="2800" b="1" dirty="0"/>
              <a:t>Project</a:t>
            </a:r>
            <a:endParaRPr kumimoji="1" lang="ja-JP" altLang="en-US" sz="2800" b="1" dirty="0"/>
          </a:p>
        </p:txBody>
      </p:sp>
      <p:sp>
        <p:nvSpPr>
          <p:cNvPr id="3" name="コンテンツ プレースホルダー 2">
            <a:extLst>
              <a:ext uri="{FF2B5EF4-FFF2-40B4-BE49-F238E27FC236}">
                <a16:creationId xmlns:a16="http://schemas.microsoft.com/office/drawing/2014/main" id="{BEC133E1-741A-08EC-587A-40DE535BA085}"/>
              </a:ext>
            </a:extLst>
          </p:cNvPr>
          <p:cNvSpPr>
            <a:spLocks noGrp="1"/>
          </p:cNvSpPr>
          <p:nvPr>
            <p:ph idx="1"/>
          </p:nvPr>
        </p:nvSpPr>
        <p:spPr>
          <a:xfrm>
            <a:off x="838200" y="1258528"/>
            <a:ext cx="10515600" cy="4955459"/>
          </a:xfrm>
        </p:spPr>
        <p:txBody>
          <a:bodyPr>
            <a:normAutofit fontScale="77500" lnSpcReduction="20000"/>
          </a:bodyPr>
          <a:lstStyle/>
          <a:p>
            <a:pPr marL="0" indent="0">
              <a:lnSpc>
                <a:spcPct val="110000"/>
              </a:lnSpc>
              <a:spcAft>
                <a:spcPts val="1200"/>
              </a:spcAft>
              <a:buNone/>
            </a:pPr>
            <a:r>
              <a:rPr kumimoji="1" lang="ja-JP" altLang="en-US" dirty="0"/>
              <a:t>このプロジェクトは、</a:t>
            </a:r>
            <a:r>
              <a:rPr kumimoji="1" lang="en-US" altLang="ja-JP" dirty="0"/>
              <a:t>2023</a:t>
            </a:r>
            <a:r>
              <a:rPr kumimoji="1" lang="ja-JP" altLang="en-US" dirty="0"/>
              <a:t>年</a:t>
            </a:r>
            <a:r>
              <a:rPr kumimoji="1" lang="en-US" altLang="ja-JP" dirty="0"/>
              <a:t>5</a:t>
            </a:r>
            <a:r>
              <a:rPr kumimoji="1" lang="ja-JP" altLang="en-US" dirty="0"/>
              <a:t>月</a:t>
            </a:r>
            <a:r>
              <a:rPr kumimoji="1" lang="en-US" altLang="ja-JP" dirty="0"/>
              <a:t>Forum</a:t>
            </a:r>
            <a:r>
              <a:rPr kumimoji="1" lang="ja-JP" altLang="en-US" dirty="0"/>
              <a:t>においてオーストラリアのメンバーによりプレゼンされプロジェクトが立ち上がった。</a:t>
            </a:r>
            <a:endParaRPr kumimoji="1" lang="en-US" altLang="ja-JP" dirty="0"/>
          </a:p>
          <a:p>
            <a:pPr marL="0" indent="0">
              <a:lnSpc>
                <a:spcPct val="110000"/>
              </a:lnSpc>
              <a:spcAft>
                <a:spcPts val="1200"/>
              </a:spcAft>
              <a:buNone/>
            </a:pPr>
            <a:r>
              <a:rPr kumimoji="1" lang="en-US" altLang="ja-JP" dirty="0"/>
              <a:t>CRM</a:t>
            </a:r>
            <a:r>
              <a:rPr kumimoji="1" lang="ja-JP" altLang="en-US" dirty="0"/>
              <a:t>（重要原材料）とは、リチウム、コバルト、銅、黒鉛を対象とする。</a:t>
            </a:r>
            <a:endParaRPr kumimoji="1" lang="en-US" altLang="ja-JP" dirty="0"/>
          </a:p>
          <a:p>
            <a:pPr marL="0" indent="0">
              <a:lnSpc>
                <a:spcPct val="110000"/>
              </a:lnSpc>
              <a:spcAft>
                <a:spcPts val="1200"/>
              </a:spcAft>
              <a:buNone/>
            </a:pPr>
            <a:r>
              <a:rPr kumimoji="1" lang="ja-JP" altLang="en-US" dirty="0"/>
              <a:t>重要原材料（</a:t>
            </a:r>
            <a:r>
              <a:rPr kumimoji="1" lang="en-US" altLang="ja-JP" dirty="0"/>
              <a:t>CRM</a:t>
            </a:r>
            <a:r>
              <a:rPr kumimoji="1" lang="ja-JP" altLang="en-US" dirty="0"/>
              <a:t>）のトレーサビリティと持続可能性の枠組みを開発する。その目的は、グリーンウォッシングを抑え、検証可能な重要原材料サプライチェーンの強靭性と持続可能性を高めることにある。</a:t>
            </a:r>
            <a:endParaRPr kumimoji="1" lang="en-US" altLang="ja-JP" dirty="0"/>
          </a:p>
          <a:p>
            <a:pPr lvl="1">
              <a:lnSpc>
                <a:spcPct val="110000"/>
              </a:lnSpc>
              <a:spcAft>
                <a:spcPts val="1200"/>
              </a:spcAft>
            </a:pPr>
            <a:r>
              <a:rPr kumimoji="1" lang="ja-JP" altLang="en-US" b="1" dirty="0">
                <a:solidFill>
                  <a:schemeClr val="accent1"/>
                </a:solidFill>
              </a:rPr>
              <a:t>持続可能な</a:t>
            </a:r>
            <a:r>
              <a:rPr kumimoji="1" lang="ja-JP" altLang="en-US" dirty="0"/>
              <a:t>サプライチェーンは、環境への影響を最小限に抑え、人間の福祉を最大化するように設計されている。</a:t>
            </a:r>
            <a:endParaRPr kumimoji="1" lang="en-US" altLang="ja-JP" dirty="0"/>
          </a:p>
          <a:p>
            <a:pPr lvl="1">
              <a:lnSpc>
                <a:spcPct val="110000"/>
              </a:lnSpc>
              <a:spcAft>
                <a:spcPts val="1200"/>
              </a:spcAft>
            </a:pPr>
            <a:r>
              <a:rPr kumimoji="1" lang="ja-JP" altLang="en-US" b="1" dirty="0">
                <a:solidFill>
                  <a:schemeClr val="accent1"/>
                </a:solidFill>
              </a:rPr>
              <a:t>強靭な</a:t>
            </a:r>
            <a:r>
              <a:rPr kumimoji="1" lang="ja-JP" altLang="en-US" dirty="0"/>
              <a:t>サプライチェーンとは、リスクの高い依存関係を回避し、混乱に耐えられるように設計されたものである。</a:t>
            </a:r>
            <a:endParaRPr kumimoji="1" lang="en-US" altLang="ja-JP" dirty="0"/>
          </a:p>
          <a:p>
            <a:pPr marL="0" indent="0">
              <a:lnSpc>
                <a:spcPct val="110000"/>
              </a:lnSpc>
              <a:spcAft>
                <a:spcPts val="1200"/>
              </a:spcAft>
              <a:buNone/>
            </a:pPr>
            <a:r>
              <a:rPr kumimoji="1" lang="ja-JP" altLang="en-US" dirty="0"/>
              <a:t>この</a:t>
            </a:r>
            <a:r>
              <a:rPr kumimoji="1" lang="en-US" altLang="ja-JP" dirty="0"/>
              <a:t>2</a:t>
            </a:r>
            <a:r>
              <a:rPr kumimoji="1" lang="ja-JP" altLang="en-US" dirty="0"/>
              <a:t>つの目標は、トレーサビリティと透明性をデジタル化することで達成される。</a:t>
            </a:r>
          </a:p>
        </p:txBody>
      </p:sp>
    </p:spTree>
    <p:extLst>
      <p:ext uri="{BB962C8B-B14F-4D97-AF65-F5344CB8AC3E}">
        <p14:creationId xmlns:p14="http://schemas.microsoft.com/office/powerpoint/2010/main" val="203726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4AA829-3A58-420F-93B4-3D1EEECFC879}"/>
              </a:ext>
            </a:extLst>
          </p:cNvPr>
          <p:cNvSpPr>
            <a:spLocks noGrp="1"/>
          </p:cNvSpPr>
          <p:nvPr>
            <p:ph type="title"/>
          </p:nvPr>
        </p:nvSpPr>
        <p:spPr>
          <a:xfrm>
            <a:off x="838200" y="365126"/>
            <a:ext cx="10515600" cy="647598"/>
          </a:xfrm>
        </p:spPr>
        <p:txBody>
          <a:bodyPr>
            <a:normAutofit/>
          </a:bodyPr>
          <a:lstStyle/>
          <a:p>
            <a:r>
              <a:rPr kumimoji="1" lang="en-US" altLang="ja-JP" sz="2800" b="1" dirty="0"/>
              <a:t>CRM Project 2</a:t>
            </a:r>
            <a:r>
              <a:rPr kumimoji="1" lang="ja-JP" altLang="en-US" sz="2800" b="1" dirty="0"/>
              <a:t>つの焦点</a:t>
            </a:r>
          </a:p>
        </p:txBody>
      </p:sp>
      <p:sp>
        <p:nvSpPr>
          <p:cNvPr id="3" name="コンテンツ プレースホルダー 2">
            <a:extLst>
              <a:ext uri="{FF2B5EF4-FFF2-40B4-BE49-F238E27FC236}">
                <a16:creationId xmlns:a16="http://schemas.microsoft.com/office/drawing/2014/main" id="{2755317E-56E0-DF02-5145-3FEA424ECCD7}"/>
              </a:ext>
            </a:extLst>
          </p:cNvPr>
          <p:cNvSpPr>
            <a:spLocks noGrp="1"/>
          </p:cNvSpPr>
          <p:nvPr>
            <p:ph idx="1"/>
          </p:nvPr>
        </p:nvSpPr>
        <p:spPr>
          <a:xfrm>
            <a:off x="838200" y="1012725"/>
            <a:ext cx="10515600" cy="5555224"/>
          </a:xfrm>
        </p:spPr>
        <p:txBody>
          <a:bodyPr>
            <a:normAutofit fontScale="85000" lnSpcReduction="20000"/>
          </a:bodyPr>
          <a:lstStyle/>
          <a:p>
            <a:pPr marL="0" indent="0">
              <a:lnSpc>
                <a:spcPct val="120000"/>
              </a:lnSpc>
              <a:spcAft>
                <a:spcPts val="600"/>
              </a:spcAft>
              <a:buNone/>
            </a:pPr>
            <a:r>
              <a:rPr kumimoji="1" lang="ja-JP" altLang="en-US" dirty="0"/>
              <a:t>相互運用性：</a:t>
            </a:r>
            <a:endParaRPr kumimoji="1" lang="en-US" altLang="ja-JP" dirty="0"/>
          </a:p>
          <a:p>
            <a:pPr marL="457200" lvl="1" indent="0">
              <a:lnSpc>
                <a:spcPct val="120000"/>
              </a:lnSpc>
              <a:spcAft>
                <a:spcPts val="600"/>
              </a:spcAft>
              <a:buNone/>
            </a:pPr>
            <a:r>
              <a:rPr lang="ja-JP" altLang="en-US" dirty="0"/>
              <a:t>既に多くの</a:t>
            </a:r>
            <a:r>
              <a:rPr kumimoji="1" lang="ja-JP" altLang="en-US" dirty="0"/>
              <a:t>のサプライチェーン・トレーサビリティ・プラットフォーム（</a:t>
            </a:r>
            <a:r>
              <a:rPr kumimoji="1" lang="en-US" altLang="ja-JP" dirty="0"/>
              <a:t>PF</a:t>
            </a:r>
            <a:r>
              <a:rPr kumimoji="1" lang="ja-JP" altLang="en-US" dirty="0"/>
              <a:t>）が存在する。そのため、エンド・ツー・エンドのトレーサビリティは、必然的にプラットフォーム間の標準ベースの相互運用性に依存することになる。</a:t>
            </a:r>
            <a:endParaRPr kumimoji="1" lang="en-US" altLang="ja-JP" dirty="0"/>
          </a:p>
          <a:p>
            <a:pPr marL="457200" lvl="1" indent="0">
              <a:lnSpc>
                <a:spcPct val="120000"/>
              </a:lnSpc>
              <a:spcAft>
                <a:spcPts val="600"/>
              </a:spcAft>
              <a:buNone/>
            </a:pPr>
            <a:r>
              <a:rPr kumimoji="1" lang="ja-JP" altLang="en-US" dirty="0"/>
              <a:t>このプロジェクトは、新たな</a:t>
            </a:r>
            <a:r>
              <a:rPr kumimoji="1" lang="en-US" altLang="ja-JP" dirty="0"/>
              <a:t>PF</a:t>
            </a:r>
            <a:r>
              <a:rPr kumimoji="1" lang="ja-JP" altLang="en-US" dirty="0"/>
              <a:t>を構築したり、好ましい</a:t>
            </a:r>
            <a:r>
              <a:rPr kumimoji="1" lang="en-US" altLang="ja-JP" dirty="0"/>
              <a:t>PF</a:t>
            </a:r>
            <a:r>
              <a:rPr kumimoji="1" lang="ja-JP" altLang="en-US" dirty="0"/>
              <a:t>を選択したりするものではない。</a:t>
            </a:r>
            <a:r>
              <a:rPr kumimoji="1" lang="ja-JP" altLang="en-US" b="1" dirty="0">
                <a:solidFill>
                  <a:schemeClr val="accent1"/>
                </a:solidFill>
              </a:rPr>
              <a:t>相互運用性標準と実装テストサービスを定義</a:t>
            </a:r>
            <a:r>
              <a:rPr kumimoji="1" lang="ja-JP" altLang="en-US" dirty="0"/>
              <a:t>し、サプライチェーン関係者が</a:t>
            </a:r>
            <a:r>
              <a:rPr lang="ja-JP" altLang="en-US" dirty="0"/>
              <a:t>それに準拠するどの</a:t>
            </a:r>
            <a:r>
              <a:rPr kumimoji="1" lang="en-US" altLang="ja-JP" dirty="0"/>
              <a:t>PF</a:t>
            </a:r>
            <a:r>
              <a:rPr lang="ja-JP" altLang="en-US" dirty="0"/>
              <a:t>も</a:t>
            </a:r>
            <a:r>
              <a:rPr kumimoji="1" lang="ja-JP" altLang="en-US" dirty="0"/>
              <a:t>使えるようにする。</a:t>
            </a:r>
            <a:endParaRPr kumimoji="1" lang="en-US" altLang="zh-TW" dirty="0"/>
          </a:p>
          <a:p>
            <a:pPr marL="0" indent="0">
              <a:lnSpc>
                <a:spcPct val="120000"/>
              </a:lnSpc>
              <a:spcAft>
                <a:spcPts val="600"/>
              </a:spcAft>
              <a:buNone/>
            </a:pPr>
            <a:r>
              <a:rPr lang="ja-JP" altLang="en-US" dirty="0"/>
              <a:t>調和：</a:t>
            </a:r>
            <a:endParaRPr lang="en-US" altLang="ja-JP" dirty="0"/>
          </a:p>
          <a:p>
            <a:pPr marL="457200" lvl="1" indent="0">
              <a:lnSpc>
                <a:spcPct val="120000"/>
              </a:lnSpc>
              <a:spcBef>
                <a:spcPts val="0"/>
              </a:spcBef>
              <a:spcAft>
                <a:spcPts val="600"/>
              </a:spcAft>
              <a:buNone/>
            </a:pPr>
            <a:r>
              <a:rPr kumimoji="1" lang="ja-JP" altLang="en-US" dirty="0"/>
              <a:t>既に</a:t>
            </a:r>
            <a:r>
              <a:rPr lang="ja-JP" altLang="en-US" dirty="0"/>
              <a:t>多く</a:t>
            </a:r>
            <a:r>
              <a:rPr kumimoji="1" lang="ja-JP" altLang="en-US" dirty="0"/>
              <a:t>の</a:t>
            </a:r>
            <a:r>
              <a:rPr kumimoji="1" lang="en-US" altLang="ja-JP" dirty="0"/>
              <a:t>ESG</a:t>
            </a:r>
            <a:r>
              <a:rPr kumimoji="1" lang="ja-JP" altLang="en-US" dirty="0"/>
              <a:t>標準や関連基準が存在し、また規制基準も数多く登場している。その大半は、地域や業種に特化したものである。このような複雑性は、輸出市場の標準や規制基準と国内の持続可能性の尺度をどのように対応させるかを理解しなければならずサプライチェーン関係者に課題を課すことになる。</a:t>
            </a:r>
            <a:endParaRPr kumimoji="1" lang="en-US" altLang="ja-JP" dirty="0"/>
          </a:p>
          <a:p>
            <a:pPr marL="457200" lvl="1" indent="0">
              <a:lnSpc>
                <a:spcPct val="120000"/>
              </a:lnSpc>
              <a:spcBef>
                <a:spcPts val="0"/>
              </a:spcBef>
              <a:spcAft>
                <a:spcPts val="600"/>
              </a:spcAft>
              <a:buNone/>
            </a:pPr>
            <a:r>
              <a:rPr kumimoji="1" lang="ja-JP" altLang="en-US" dirty="0"/>
              <a:t>このプロジェクトでは、新たな</a:t>
            </a:r>
            <a:r>
              <a:rPr kumimoji="1" lang="en-US" altLang="ja-JP" dirty="0"/>
              <a:t>ESG</a:t>
            </a:r>
            <a:r>
              <a:rPr kumimoji="1" lang="ja-JP" altLang="en-US" dirty="0"/>
              <a:t>標準を定義するのではなく、</a:t>
            </a:r>
            <a:r>
              <a:rPr kumimoji="1" lang="ja-JP" altLang="en-US" b="1" dirty="0">
                <a:solidFill>
                  <a:schemeClr val="accent1"/>
                </a:solidFill>
              </a:rPr>
              <a:t>基準の調和された語彙と相互承認のための法的枠組みを開発する</a:t>
            </a:r>
            <a:r>
              <a:rPr kumimoji="1" lang="ja-JP" altLang="en-US" dirty="0"/>
              <a:t>ことにより、</a:t>
            </a:r>
            <a:r>
              <a:rPr kumimoji="1" lang="en-US" altLang="ja-JP" dirty="0"/>
              <a:t>ESG</a:t>
            </a:r>
            <a:r>
              <a:rPr kumimoji="1" lang="ja-JP" altLang="en-US" dirty="0"/>
              <a:t>標準間のマッピングに焦点を当てる。</a:t>
            </a:r>
            <a:endParaRPr kumimoji="1" lang="en-US" altLang="ja-JP" dirty="0"/>
          </a:p>
          <a:p>
            <a:endParaRPr kumimoji="1" lang="ja-JP" altLang="en-US" dirty="0"/>
          </a:p>
        </p:txBody>
      </p:sp>
    </p:spTree>
    <p:extLst>
      <p:ext uri="{BB962C8B-B14F-4D97-AF65-F5344CB8AC3E}">
        <p14:creationId xmlns:p14="http://schemas.microsoft.com/office/powerpoint/2010/main" val="2003440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9F54ED-B3C1-71B1-F675-C169178A6B53}"/>
              </a:ext>
            </a:extLst>
          </p:cNvPr>
          <p:cNvSpPr>
            <a:spLocks noGrp="1"/>
          </p:cNvSpPr>
          <p:nvPr>
            <p:ph type="title"/>
          </p:nvPr>
        </p:nvSpPr>
        <p:spPr>
          <a:xfrm>
            <a:off x="838200" y="365125"/>
            <a:ext cx="10515600" cy="559107"/>
          </a:xfrm>
        </p:spPr>
        <p:txBody>
          <a:bodyPr>
            <a:normAutofit/>
          </a:bodyPr>
          <a:lstStyle/>
          <a:p>
            <a:r>
              <a:rPr kumimoji="1" lang="en-US" altLang="ja-JP" sz="2800" b="1" dirty="0"/>
              <a:t>CRM Project </a:t>
            </a:r>
            <a:endParaRPr kumimoji="1" lang="ja-JP" altLang="en-US" sz="2800" b="1" dirty="0"/>
          </a:p>
        </p:txBody>
      </p:sp>
      <p:pic>
        <p:nvPicPr>
          <p:cNvPr id="5" name="コンテンツ プレースホルダー 4">
            <a:extLst>
              <a:ext uri="{FF2B5EF4-FFF2-40B4-BE49-F238E27FC236}">
                <a16:creationId xmlns:a16="http://schemas.microsoft.com/office/drawing/2014/main" id="{8402B2AE-9068-C64C-BA25-81994985BF64}"/>
              </a:ext>
            </a:extLst>
          </p:cNvPr>
          <p:cNvPicPr>
            <a:picLocks noGrp="1" noChangeAspect="1"/>
          </p:cNvPicPr>
          <p:nvPr>
            <p:ph idx="1"/>
          </p:nvPr>
        </p:nvPicPr>
        <p:blipFill>
          <a:blip r:embed="rId2"/>
          <a:stretch>
            <a:fillRect/>
          </a:stretch>
        </p:blipFill>
        <p:spPr>
          <a:xfrm>
            <a:off x="368822" y="1120878"/>
            <a:ext cx="11454355" cy="5472636"/>
          </a:xfrm>
        </p:spPr>
      </p:pic>
    </p:spTree>
    <p:extLst>
      <p:ext uri="{BB962C8B-B14F-4D97-AF65-F5344CB8AC3E}">
        <p14:creationId xmlns:p14="http://schemas.microsoft.com/office/powerpoint/2010/main" val="1889879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B6534D-3DC5-48CF-F45E-1E9105CE775D}"/>
              </a:ext>
            </a:extLst>
          </p:cNvPr>
          <p:cNvSpPr>
            <a:spLocks noGrp="1"/>
          </p:cNvSpPr>
          <p:nvPr>
            <p:ph type="title"/>
          </p:nvPr>
        </p:nvSpPr>
        <p:spPr>
          <a:xfrm>
            <a:off x="838200" y="365125"/>
            <a:ext cx="10515600" cy="637765"/>
          </a:xfrm>
        </p:spPr>
        <p:txBody>
          <a:bodyPr>
            <a:normAutofit/>
          </a:bodyPr>
          <a:lstStyle/>
          <a:p>
            <a:r>
              <a:rPr kumimoji="1" lang="en-US" altLang="ja-JP" sz="2800" b="1" dirty="0"/>
              <a:t>CRM Project </a:t>
            </a:r>
            <a:r>
              <a:rPr kumimoji="1" lang="ja-JP" altLang="en-US" sz="2800" b="1" dirty="0"/>
              <a:t>成果物</a:t>
            </a:r>
          </a:p>
        </p:txBody>
      </p:sp>
      <p:pic>
        <p:nvPicPr>
          <p:cNvPr id="4" name="コンテンツ プレースホルダー 3" descr=" ">
            <a:extLst>
              <a:ext uri="{FF2B5EF4-FFF2-40B4-BE49-F238E27FC236}">
                <a16:creationId xmlns:a16="http://schemas.microsoft.com/office/drawing/2014/main" id="{1F843C2B-11E3-E349-C42F-251E6F39C40E}"/>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033234" y="904568"/>
            <a:ext cx="10410865" cy="5855110"/>
          </a:xfrm>
          <a:prstGeom prst="rect">
            <a:avLst/>
          </a:prstGeom>
          <a:noFill/>
          <a:ln>
            <a:noFill/>
          </a:ln>
        </p:spPr>
      </p:pic>
    </p:spTree>
    <p:extLst>
      <p:ext uri="{BB962C8B-B14F-4D97-AF65-F5344CB8AC3E}">
        <p14:creationId xmlns:p14="http://schemas.microsoft.com/office/powerpoint/2010/main" val="911366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BE25F5C-7C9E-7530-1433-A885B574C49B}"/>
              </a:ext>
            </a:extLst>
          </p:cNvPr>
          <p:cNvSpPr>
            <a:spLocks noGrp="1"/>
          </p:cNvSpPr>
          <p:nvPr>
            <p:ph type="title"/>
          </p:nvPr>
        </p:nvSpPr>
        <p:spPr>
          <a:xfrm>
            <a:off x="838200" y="365126"/>
            <a:ext cx="10515600" cy="657430"/>
          </a:xfrm>
        </p:spPr>
        <p:txBody>
          <a:bodyPr>
            <a:normAutofit/>
          </a:bodyPr>
          <a:lstStyle/>
          <a:p>
            <a:r>
              <a:rPr lang="ja-JP" altLang="en-US" sz="2800" b="1" dirty="0"/>
              <a:t>本日の大きな流れ</a:t>
            </a:r>
            <a:endParaRPr kumimoji="1" lang="ja-JP" altLang="en-US" sz="2800" b="1" dirty="0"/>
          </a:p>
        </p:txBody>
      </p:sp>
      <p:sp>
        <p:nvSpPr>
          <p:cNvPr id="3" name="コンテンツ プレースホルダー 2">
            <a:extLst>
              <a:ext uri="{FF2B5EF4-FFF2-40B4-BE49-F238E27FC236}">
                <a16:creationId xmlns:a16="http://schemas.microsoft.com/office/drawing/2014/main" id="{A4FE571A-915B-56C8-4F59-B6A6161D580F}"/>
              </a:ext>
            </a:extLst>
          </p:cNvPr>
          <p:cNvSpPr>
            <a:spLocks noGrp="1"/>
          </p:cNvSpPr>
          <p:nvPr>
            <p:ph idx="1"/>
          </p:nvPr>
        </p:nvSpPr>
        <p:spPr>
          <a:xfrm>
            <a:off x="838200" y="1130711"/>
            <a:ext cx="10852355" cy="5171768"/>
          </a:xfrm>
        </p:spPr>
        <p:txBody>
          <a:bodyPr>
            <a:normAutofit fontScale="70000" lnSpcReduction="20000"/>
          </a:bodyPr>
          <a:lstStyle/>
          <a:p>
            <a:pPr marL="0" indent="0">
              <a:lnSpc>
                <a:spcPct val="120000"/>
              </a:lnSpc>
              <a:buNone/>
            </a:pPr>
            <a:r>
              <a:rPr lang="ja-JP" altLang="en-US" sz="2800" dirty="0"/>
              <a:t>＜</a:t>
            </a:r>
            <a:r>
              <a:rPr lang="ja-JP" altLang="en-US" dirty="0"/>
              <a:t>背景</a:t>
            </a:r>
            <a:r>
              <a:rPr lang="ja-JP" altLang="en-US" sz="2800" dirty="0"/>
              <a:t>＞　</a:t>
            </a:r>
            <a:r>
              <a:rPr lang="ja-JP" altLang="en-US" sz="2400" dirty="0"/>
              <a:t>（</a:t>
            </a:r>
            <a:r>
              <a:rPr lang="en-US" altLang="ja-JP" sz="2400" dirty="0"/>
              <a:t>Web</a:t>
            </a:r>
            <a:r>
              <a:rPr lang="ja-JP" altLang="en-US" sz="2400" dirty="0"/>
              <a:t>情報、特に</a:t>
            </a:r>
            <a:r>
              <a:rPr lang="en-US" altLang="ja-JP" sz="2400" dirty="0"/>
              <a:t>JETRO</a:t>
            </a:r>
            <a:r>
              <a:rPr lang="ja-JP" altLang="en-US" sz="2400" dirty="0"/>
              <a:t>情報より作成）</a:t>
            </a:r>
            <a:endParaRPr lang="en-US" altLang="ja-JP" sz="2400" dirty="0"/>
          </a:p>
          <a:p>
            <a:pPr>
              <a:lnSpc>
                <a:spcPct val="120000"/>
              </a:lnSpc>
              <a:buFont typeface="Wingdings" panose="05000000000000000000" pitchFamily="2" charset="2"/>
              <a:buChar char="Ø"/>
            </a:pPr>
            <a:r>
              <a:rPr lang="en-US" altLang="ja-JP" sz="2800" dirty="0"/>
              <a:t>EU</a:t>
            </a:r>
            <a:r>
              <a:rPr lang="ja-JP" altLang="en-US" sz="2800" dirty="0"/>
              <a:t>内</a:t>
            </a:r>
            <a:r>
              <a:rPr kumimoji="1" lang="ja-JP" altLang="en-US" sz="2800" dirty="0"/>
              <a:t>規則の具体化　デジュールスタンダード作り</a:t>
            </a:r>
            <a:endParaRPr kumimoji="1" lang="en-US" altLang="ja-JP" sz="2800" dirty="0"/>
          </a:p>
          <a:p>
            <a:pPr>
              <a:lnSpc>
                <a:spcPct val="120000"/>
              </a:lnSpc>
              <a:buFont typeface="Wingdings" panose="05000000000000000000" pitchFamily="2" charset="2"/>
              <a:buChar char="Ø"/>
            </a:pPr>
            <a:r>
              <a:rPr lang="ja-JP" altLang="en-US" dirty="0"/>
              <a:t>対象の拡大　（影響の大きい品目からの拡大）</a:t>
            </a:r>
            <a:endParaRPr kumimoji="1" lang="en-US" altLang="ja-JP" dirty="0"/>
          </a:p>
          <a:p>
            <a:pPr>
              <a:lnSpc>
                <a:spcPct val="120000"/>
              </a:lnSpc>
              <a:buFont typeface="Wingdings" panose="05000000000000000000" pitchFamily="2" charset="2"/>
              <a:buChar char="Ø"/>
            </a:pPr>
            <a:r>
              <a:rPr lang="ja-JP" altLang="en-US" dirty="0"/>
              <a:t>国際展開　</a:t>
            </a:r>
            <a:endParaRPr lang="en-US" altLang="ja-JP" dirty="0"/>
          </a:p>
          <a:p>
            <a:pPr lvl="1">
              <a:lnSpc>
                <a:spcPct val="120000"/>
              </a:lnSpc>
              <a:buFont typeface="Wingdings" panose="05000000000000000000" pitchFamily="2" charset="2"/>
              <a:buChar char="ü"/>
            </a:pPr>
            <a:r>
              <a:rPr lang="ja-JP" altLang="en-US" dirty="0"/>
              <a:t>　輸入品への適用</a:t>
            </a:r>
            <a:endParaRPr lang="en-US" altLang="ja-JP" dirty="0"/>
          </a:p>
          <a:p>
            <a:pPr lvl="1">
              <a:lnSpc>
                <a:spcPct val="120000"/>
              </a:lnSpc>
              <a:buFont typeface="Wingdings" panose="05000000000000000000" pitchFamily="2" charset="2"/>
              <a:buChar char="ü"/>
            </a:pPr>
            <a:r>
              <a:rPr kumimoji="1" lang="ja-JP" altLang="en-US" dirty="0"/>
              <a:t>　国際標準化（</a:t>
            </a:r>
            <a:r>
              <a:rPr kumimoji="1" lang="en-US" altLang="ja-JP" dirty="0"/>
              <a:t>ISO</a:t>
            </a:r>
            <a:r>
              <a:rPr kumimoji="1" lang="ja-JP" altLang="en-US" dirty="0"/>
              <a:t>）</a:t>
            </a:r>
            <a:endParaRPr kumimoji="1" lang="en-US" altLang="ja-JP" dirty="0"/>
          </a:p>
          <a:p>
            <a:pPr marL="0" indent="0">
              <a:lnSpc>
                <a:spcPct val="120000"/>
              </a:lnSpc>
              <a:buNone/>
            </a:pPr>
            <a:endParaRPr kumimoji="1" lang="en-US" altLang="ja-JP" dirty="0"/>
          </a:p>
          <a:p>
            <a:pPr marL="0" indent="0">
              <a:lnSpc>
                <a:spcPct val="120000"/>
              </a:lnSpc>
              <a:buNone/>
            </a:pPr>
            <a:r>
              <a:rPr lang="ja-JP" altLang="en-US" dirty="0"/>
              <a:t>＜国連</a:t>
            </a:r>
            <a:r>
              <a:rPr lang="en-US" altLang="ja-JP" dirty="0"/>
              <a:t>CEFACT</a:t>
            </a:r>
            <a:r>
              <a:rPr lang="ja-JP" altLang="en-US" dirty="0"/>
              <a:t>対応＞</a:t>
            </a:r>
            <a:endParaRPr kumimoji="1" lang="en-US" altLang="ja-JP" dirty="0"/>
          </a:p>
          <a:p>
            <a:pPr>
              <a:lnSpc>
                <a:spcPct val="120000"/>
              </a:lnSpc>
              <a:buFont typeface="Wingdings" panose="05000000000000000000" pitchFamily="2" charset="2"/>
              <a:buChar char="Ø"/>
            </a:pPr>
            <a:r>
              <a:rPr lang="ja-JP" altLang="en-US" dirty="0"/>
              <a:t>勧告</a:t>
            </a:r>
            <a:r>
              <a:rPr lang="en-US" altLang="ja-JP" dirty="0"/>
              <a:t>46</a:t>
            </a:r>
            <a:r>
              <a:rPr lang="ja-JP" altLang="en-US" dirty="0"/>
              <a:t>　</a:t>
            </a:r>
            <a:r>
              <a:rPr kumimoji="1" lang="ja-JP" altLang="en-US" sz="2800" dirty="0"/>
              <a:t>衣服及び履物分野における持続可能なバリューチェーンのトレーサビリティと透明性の強化</a:t>
            </a:r>
            <a:endParaRPr lang="en-US" altLang="ja-JP" dirty="0"/>
          </a:p>
          <a:p>
            <a:pPr>
              <a:lnSpc>
                <a:spcPct val="120000"/>
              </a:lnSpc>
              <a:buFont typeface="Wingdings" panose="05000000000000000000" pitchFamily="2" charset="2"/>
              <a:buChar char="Ø"/>
            </a:pPr>
            <a:r>
              <a:rPr lang="en-US" altLang="ja-JP" dirty="0" err="1"/>
              <a:t>ToS</a:t>
            </a:r>
            <a:r>
              <a:rPr lang="ja-JP" altLang="en-US" dirty="0"/>
              <a:t> </a:t>
            </a:r>
            <a:r>
              <a:rPr lang="en-US" altLang="ja-JP" dirty="0"/>
              <a:t>on</a:t>
            </a:r>
            <a:r>
              <a:rPr lang="ja-JP" altLang="en-US" dirty="0"/>
              <a:t> </a:t>
            </a:r>
            <a:r>
              <a:rPr lang="en-US" altLang="ja-JP" dirty="0"/>
              <a:t>ESG Traceability</a:t>
            </a:r>
            <a:r>
              <a:rPr lang="ja-JP" altLang="en-US" dirty="0"/>
              <a:t>の活動　漁獲モニタリングから展開</a:t>
            </a:r>
            <a:endParaRPr lang="en-US" altLang="ja-JP" dirty="0"/>
          </a:p>
          <a:p>
            <a:pPr>
              <a:lnSpc>
                <a:spcPct val="120000"/>
              </a:lnSpc>
              <a:buFont typeface="Wingdings" panose="05000000000000000000" pitchFamily="2" charset="2"/>
              <a:buChar char="Ø"/>
            </a:pPr>
            <a:r>
              <a:rPr lang="en-US" altLang="ja-JP" dirty="0"/>
              <a:t>CRM</a:t>
            </a:r>
            <a:r>
              <a:rPr lang="ja-JP" altLang="en-US" dirty="0"/>
              <a:t>（バッテリーの循環を含む原料）プロジェクト</a:t>
            </a:r>
            <a:endParaRPr lang="en-US" altLang="ja-JP" dirty="0"/>
          </a:p>
          <a:p>
            <a:pPr lvl="1">
              <a:lnSpc>
                <a:spcPct val="120000"/>
              </a:lnSpc>
              <a:buFont typeface="Wingdings" panose="05000000000000000000" pitchFamily="2" charset="2"/>
              <a:buChar char="ü"/>
            </a:pPr>
            <a:r>
              <a:rPr lang="ja-JP" altLang="en-US" dirty="0"/>
              <a:t>既にある</a:t>
            </a:r>
            <a:r>
              <a:rPr lang="en-US" altLang="ja-JP" dirty="0"/>
              <a:t>PF</a:t>
            </a:r>
            <a:r>
              <a:rPr lang="ja-JP" altLang="en-US" dirty="0"/>
              <a:t>の連携、各国規則のハーモナイズ</a:t>
            </a:r>
            <a:endParaRPr lang="en-US" altLang="ja-JP" dirty="0"/>
          </a:p>
        </p:txBody>
      </p:sp>
    </p:spTree>
    <p:extLst>
      <p:ext uri="{BB962C8B-B14F-4D97-AF65-F5344CB8AC3E}">
        <p14:creationId xmlns:p14="http://schemas.microsoft.com/office/powerpoint/2010/main" val="28557938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7AA0C53-D064-6819-0252-7FD2BBD2F689}"/>
              </a:ext>
            </a:extLst>
          </p:cNvPr>
          <p:cNvSpPr>
            <a:spLocks noGrp="1"/>
          </p:cNvSpPr>
          <p:nvPr>
            <p:ph type="title"/>
          </p:nvPr>
        </p:nvSpPr>
        <p:spPr>
          <a:xfrm>
            <a:off x="838200" y="365125"/>
            <a:ext cx="10515600" cy="618101"/>
          </a:xfrm>
        </p:spPr>
        <p:txBody>
          <a:bodyPr>
            <a:normAutofit/>
          </a:bodyPr>
          <a:lstStyle/>
          <a:p>
            <a:r>
              <a:rPr kumimoji="1" lang="en-US" altLang="ja-JP" sz="2800" b="1" dirty="0"/>
              <a:t>CRM Project </a:t>
            </a:r>
            <a:r>
              <a:rPr lang="ja-JP" altLang="en-US" sz="2800" b="1" dirty="0"/>
              <a:t> </a:t>
            </a:r>
            <a:r>
              <a:rPr lang="en-US" altLang="ja-JP" sz="2800" b="1" dirty="0"/>
              <a:t>Greenwashing</a:t>
            </a:r>
            <a:endParaRPr kumimoji="1" lang="ja-JP" altLang="en-US" sz="2800" b="1" dirty="0"/>
          </a:p>
        </p:txBody>
      </p:sp>
      <p:sp>
        <p:nvSpPr>
          <p:cNvPr id="3" name="コンテンツ プレースホルダー 2">
            <a:extLst>
              <a:ext uri="{FF2B5EF4-FFF2-40B4-BE49-F238E27FC236}">
                <a16:creationId xmlns:a16="http://schemas.microsoft.com/office/drawing/2014/main" id="{B0E67A6B-DB6D-27F6-2F52-BD15B79A4739}"/>
              </a:ext>
            </a:extLst>
          </p:cNvPr>
          <p:cNvSpPr>
            <a:spLocks noGrp="1"/>
          </p:cNvSpPr>
          <p:nvPr>
            <p:ph idx="1"/>
          </p:nvPr>
        </p:nvSpPr>
        <p:spPr>
          <a:xfrm>
            <a:off x="838200" y="1046297"/>
            <a:ext cx="10515600" cy="1472550"/>
          </a:xfrm>
        </p:spPr>
        <p:txBody>
          <a:bodyPr>
            <a:normAutofit fontScale="77500" lnSpcReduction="20000"/>
          </a:bodyPr>
          <a:lstStyle/>
          <a:p>
            <a:pPr marL="0" indent="0">
              <a:lnSpc>
                <a:spcPct val="110000"/>
              </a:lnSpc>
              <a:spcBef>
                <a:spcPts val="0"/>
              </a:spcBef>
              <a:spcAft>
                <a:spcPts val="1200"/>
              </a:spcAft>
              <a:buNone/>
            </a:pPr>
            <a:r>
              <a:rPr kumimoji="1" lang="ja-JP" altLang="en-US" dirty="0"/>
              <a:t>既に虚偽のグリーンウォッシング（虚偽の環境・社会にプラスとなる主張、製品、サービス）はすでに蔓延している。</a:t>
            </a:r>
            <a:endParaRPr kumimoji="1" lang="en-US" altLang="ja-JP" dirty="0"/>
          </a:p>
          <a:p>
            <a:pPr marL="0" indent="0">
              <a:lnSpc>
                <a:spcPct val="110000"/>
              </a:lnSpc>
              <a:spcBef>
                <a:spcPts val="0"/>
              </a:spcBef>
              <a:spcAft>
                <a:spcPts val="1200"/>
              </a:spcAft>
              <a:buNone/>
            </a:pPr>
            <a:r>
              <a:rPr kumimoji="1" lang="ja-JP" altLang="en-US" dirty="0"/>
              <a:t>偽の主張を困難にするための最善の方法は、サプライチェーンをトレーサビリティと透明性のあるものにすること。</a:t>
            </a:r>
          </a:p>
        </p:txBody>
      </p:sp>
      <p:sp>
        <p:nvSpPr>
          <p:cNvPr id="4" name="タイトル 1">
            <a:extLst>
              <a:ext uri="{FF2B5EF4-FFF2-40B4-BE49-F238E27FC236}">
                <a16:creationId xmlns:a16="http://schemas.microsoft.com/office/drawing/2014/main" id="{419DFDDA-EA8E-EA41-1AAA-D6461F7E66AA}"/>
              </a:ext>
            </a:extLst>
          </p:cNvPr>
          <p:cNvSpPr txBox="1">
            <a:spLocks/>
          </p:cNvSpPr>
          <p:nvPr/>
        </p:nvSpPr>
        <p:spPr>
          <a:xfrm>
            <a:off x="838200" y="3113699"/>
            <a:ext cx="10515600" cy="452286"/>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en-US" altLang="ja-JP" sz="2800" b="1" dirty="0">
                <a:latin typeface="+mn-lt"/>
              </a:rPr>
              <a:t>CRM Project </a:t>
            </a:r>
            <a:r>
              <a:rPr lang="ja-JP" altLang="en-US" sz="2800" b="1" dirty="0">
                <a:latin typeface="+mn-lt"/>
              </a:rPr>
              <a:t> </a:t>
            </a:r>
            <a:r>
              <a:rPr lang="ja-JP" altLang="en-US" sz="2400" b="1" dirty="0">
                <a:latin typeface="+mn-ea"/>
                <a:ea typeface="+mn-ea"/>
              </a:rPr>
              <a:t>への参加</a:t>
            </a:r>
          </a:p>
        </p:txBody>
      </p:sp>
      <p:sp>
        <p:nvSpPr>
          <p:cNvPr id="6" name="コンテンツ プレースホルダー 2">
            <a:extLst>
              <a:ext uri="{FF2B5EF4-FFF2-40B4-BE49-F238E27FC236}">
                <a16:creationId xmlns:a16="http://schemas.microsoft.com/office/drawing/2014/main" id="{7A718A92-E5C8-9375-4DFF-346D7AA1C38B}"/>
              </a:ext>
            </a:extLst>
          </p:cNvPr>
          <p:cNvSpPr txBox="1">
            <a:spLocks/>
          </p:cNvSpPr>
          <p:nvPr/>
        </p:nvSpPr>
        <p:spPr>
          <a:xfrm>
            <a:off x="838200" y="3997766"/>
            <a:ext cx="10515600" cy="15288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spcBef>
                <a:spcPts val="0"/>
              </a:spcBef>
              <a:spcAft>
                <a:spcPts val="1200"/>
              </a:spcAft>
              <a:buFont typeface="Arial" panose="020B0604020202020204" pitchFamily="34" charset="0"/>
              <a:buNone/>
            </a:pPr>
            <a:endParaRPr lang="en-US" altLang="ja-JP" dirty="0"/>
          </a:p>
        </p:txBody>
      </p:sp>
      <p:sp>
        <p:nvSpPr>
          <p:cNvPr id="9" name="コンテンツ プレースホルダー 2">
            <a:extLst>
              <a:ext uri="{FF2B5EF4-FFF2-40B4-BE49-F238E27FC236}">
                <a16:creationId xmlns:a16="http://schemas.microsoft.com/office/drawing/2014/main" id="{321D7DCB-7569-AF3B-B7E0-FBE0299A5677}"/>
              </a:ext>
            </a:extLst>
          </p:cNvPr>
          <p:cNvSpPr txBox="1">
            <a:spLocks/>
          </p:cNvSpPr>
          <p:nvPr/>
        </p:nvSpPr>
        <p:spPr>
          <a:xfrm>
            <a:off x="838200" y="3688889"/>
            <a:ext cx="10515600" cy="267616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spcBef>
                <a:spcPts val="0"/>
              </a:spcBef>
              <a:spcAft>
                <a:spcPts val="1200"/>
              </a:spcAft>
              <a:buFont typeface="Arial" panose="020B0604020202020204" pitchFamily="34" charset="0"/>
              <a:buNone/>
            </a:pPr>
            <a:r>
              <a:rPr lang="ja-JP" altLang="en-US" dirty="0"/>
              <a:t>このプロジェクトには誰でも参加できます。</a:t>
            </a:r>
            <a:endParaRPr lang="en-US" altLang="ja-JP" dirty="0"/>
          </a:p>
          <a:p>
            <a:pPr marL="0" indent="0">
              <a:lnSpc>
                <a:spcPct val="110000"/>
              </a:lnSpc>
              <a:spcBef>
                <a:spcPts val="0"/>
              </a:spcBef>
              <a:spcAft>
                <a:spcPts val="1200"/>
              </a:spcAft>
              <a:buFont typeface="Arial" panose="020B0604020202020204" pitchFamily="34" charset="0"/>
              <a:buNone/>
            </a:pPr>
            <a:r>
              <a:rPr lang="ja-JP" altLang="en-US" dirty="0"/>
              <a:t>オブザーバー：このプロジェクトの活動や成果に興味はあるが、標準化作業に積極的に貢献したり、試験的な実装に参加したりはしない人。</a:t>
            </a:r>
            <a:r>
              <a:rPr lang="en-US" altLang="ja-JP" dirty="0"/>
              <a:t>Slack</a:t>
            </a:r>
            <a:r>
              <a:rPr lang="ja-JP" altLang="en-US" dirty="0"/>
              <a:t> チャンネルで参加できます。</a:t>
            </a:r>
            <a:endParaRPr lang="en-US" altLang="ja-JP" dirty="0"/>
          </a:p>
          <a:p>
            <a:pPr marL="0" indent="0">
              <a:lnSpc>
                <a:spcPct val="110000"/>
              </a:lnSpc>
              <a:spcBef>
                <a:spcPts val="0"/>
              </a:spcBef>
              <a:spcAft>
                <a:spcPts val="1200"/>
              </a:spcAft>
              <a:buFont typeface="Arial" panose="020B0604020202020204" pitchFamily="34" charset="0"/>
              <a:buNone/>
            </a:pPr>
            <a:r>
              <a:rPr lang="ja-JP" altLang="en-US" dirty="0"/>
              <a:t>貢献者：標準開発に貢献するスキルとコミットメントを提供できる者</a:t>
            </a:r>
            <a:endParaRPr lang="en-US" altLang="ja-JP" dirty="0"/>
          </a:p>
          <a:p>
            <a:pPr marL="0" indent="0">
              <a:lnSpc>
                <a:spcPct val="110000"/>
              </a:lnSpc>
              <a:spcBef>
                <a:spcPts val="0"/>
              </a:spcBef>
              <a:spcAft>
                <a:spcPts val="1200"/>
              </a:spcAft>
              <a:buFont typeface="Arial" panose="020B0604020202020204" pitchFamily="34" charset="0"/>
              <a:buNone/>
            </a:pPr>
            <a:r>
              <a:rPr lang="ja-JP" altLang="en-US" dirty="0"/>
              <a:t>実施者：サプライチェーン関係者（製造者、メーカー、認証機関、ソフトウェアベンダーなど）</a:t>
            </a:r>
          </a:p>
        </p:txBody>
      </p:sp>
    </p:spTree>
    <p:extLst>
      <p:ext uri="{BB962C8B-B14F-4D97-AF65-F5344CB8AC3E}">
        <p14:creationId xmlns:p14="http://schemas.microsoft.com/office/powerpoint/2010/main" val="3393367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7C2742-9441-9BB8-D0D8-6649D1D6C1DC}"/>
              </a:ext>
            </a:extLst>
          </p:cNvPr>
          <p:cNvSpPr>
            <a:spLocks noGrp="1"/>
          </p:cNvSpPr>
          <p:nvPr>
            <p:ph type="title"/>
          </p:nvPr>
        </p:nvSpPr>
        <p:spPr>
          <a:xfrm>
            <a:off x="838200" y="365126"/>
            <a:ext cx="10515600" cy="509946"/>
          </a:xfrm>
        </p:spPr>
        <p:txBody>
          <a:bodyPr>
            <a:normAutofit/>
          </a:bodyPr>
          <a:lstStyle/>
          <a:p>
            <a:r>
              <a:rPr kumimoji="1" lang="en-US" altLang="ja-JP" sz="2800" b="1" dirty="0"/>
              <a:t>CRM</a:t>
            </a:r>
            <a:r>
              <a:rPr kumimoji="1" lang="ja-JP" altLang="en-US" sz="2800" b="1" dirty="0"/>
              <a:t> </a:t>
            </a:r>
            <a:r>
              <a:rPr kumimoji="1" lang="en-US" altLang="ja-JP" sz="2800" b="1" dirty="0"/>
              <a:t>Project</a:t>
            </a:r>
            <a:r>
              <a:rPr kumimoji="1" lang="ja-JP" altLang="en-US" sz="2800" b="1" dirty="0"/>
              <a:t>に関連すると思われる日本の活動</a:t>
            </a:r>
          </a:p>
        </p:txBody>
      </p:sp>
      <p:sp>
        <p:nvSpPr>
          <p:cNvPr id="3" name="コンテンツ プレースホルダー 2">
            <a:extLst>
              <a:ext uri="{FF2B5EF4-FFF2-40B4-BE49-F238E27FC236}">
                <a16:creationId xmlns:a16="http://schemas.microsoft.com/office/drawing/2014/main" id="{F91414C0-7413-E15C-0DB6-213BF47765FA}"/>
              </a:ext>
            </a:extLst>
          </p:cNvPr>
          <p:cNvSpPr>
            <a:spLocks noGrp="1"/>
          </p:cNvSpPr>
          <p:nvPr>
            <p:ph idx="1"/>
          </p:nvPr>
        </p:nvSpPr>
        <p:spPr>
          <a:xfrm>
            <a:off x="838200" y="1825624"/>
            <a:ext cx="10515600" cy="4667249"/>
          </a:xfrm>
        </p:spPr>
        <p:txBody>
          <a:bodyPr>
            <a:normAutofit/>
          </a:bodyPr>
          <a:lstStyle/>
          <a:p>
            <a:pPr marL="0" indent="0">
              <a:lnSpc>
                <a:spcPct val="100000"/>
              </a:lnSpc>
              <a:buNone/>
            </a:pPr>
            <a:r>
              <a:rPr lang="ja-JP" altLang="en-US" sz="2000" b="0" i="0" dirty="0">
                <a:effectLst/>
                <a:ea typeface="+mj-ea"/>
              </a:rPr>
              <a:t>以下、</a:t>
            </a:r>
            <a:r>
              <a:rPr lang="en-US" altLang="ja-JP" sz="2000" b="0" i="0" dirty="0">
                <a:effectLst/>
                <a:ea typeface="+mj-ea"/>
                <a:hlinkClick r:id="rId2"/>
              </a:rPr>
              <a:t>https://www.meti.go.jp/press/2023/04/20230429002/20230429002.html</a:t>
            </a:r>
            <a:r>
              <a:rPr lang="ja-JP" altLang="en-US" sz="2000" b="0" i="0" dirty="0">
                <a:effectLst/>
                <a:ea typeface="+mj-ea"/>
              </a:rPr>
              <a:t>より抜粋。</a:t>
            </a:r>
            <a:endParaRPr lang="en-US" altLang="ja-JP" sz="2000" b="0" i="0" dirty="0">
              <a:effectLst/>
              <a:ea typeface="+mj-ea"/>
            </a:endParaRPr>
          </a:p>
          <a:p>
            <a:pPr marL="0" indent="0">
              <a:lnSpc>
                <a:spcPct val="100000"/>
              </a:lnSpc>
              <a:buNone/>
            </a:pPr>
            <a:endParaRPr lang="en-US" altLang="ja-JP" sz="900" b="0" i="0" dirty="0">
              <a:effectLst/>
              <a:ea typeface="+mj-ea"/>
            </a:endParaRPr>
          </a:p>
          <a:p>
            <a:pPr marL="0" indent="0">
              <a:lnSpc>
                <a:spcPct val="100000"/>
              </a:lnSpc>
              <a:buNone/>
            </a:pPr>
            <a:r>
              <a:rPr lang="ja-JP" altLang="en-US" sz="2000" b="0" i="0" dirty="0">
                <a:effectLst/>
                <a:ea typeface="+mj-ea"/>
              </a:rPr>
              <a:t>経済産業省では、関係省庁や独立行政法人情報処理推進機構（</a:t>
            </a:r>
            <a:r>
              <a:rPr lang="en-US" altLang="ja-JP" sz="2000" b="0" i="0" dirty="0">
                <a:effectLst/>
                <a:ea typeface="+mj-ea"/>
              </a:rPr>
              <a:t>IPA</a:t>
            </a:r>
            <a:r>
              <a:rPr lang="ja-JP" altLang="en-US" sz="2000" b="0" i="0" dirty="0">
                <a:effectLst/>
                <a:ea typeface="+mj-ea"/>
              </a:rPr>
              <a:t>）のデジタルアーキテクチャ・デザインセンター（</a:t>
            </a:r>
            <a:r>
              <a:rPr lang="en-US" altLang="ja-JP" sz="2000" b="0" i="0" dirty="0">
                <a:effectLst/>
                <a:ea typeface="+mj-ea"/>
              </a:rPr>
              <a:t>DADC</a:t>
            </a:r>
            <a:r>
              <a:rPr lang="ja-JP" altLang="en-US" sz="2000" b="0" i="0" dirty="0">
                <a:effectLst/>
                <a:ea typeface="+mj-ea"/>
              </a:rPr>
              <a:t>）、国立研究開発法人 新エネルギー・産業技術総合開発機構（</a:t>
            </a:r>
            <a:r>
              <a:rPr lang="en-US" altLang="ja-JP" sz="2000" b="0" i="0" dirty="0">
                <a:effectLst/>
                <a:ea typeface="+mj-ea"/>
              </a:rPr>
              <a:t>NEDO</a:t>
            </a:r>
            <a:r>
              <a:rPr lang="ja-JP" altLang="en-US" sz="2000" b="0" i="0" dirty="0">
                <a:effectLst/>
                <a:ea typeface="+mj-ea"/>
              </a:rPr>
              <a:t>）とともに、運用及び管理を行う者が異なる複数の情報処理システムの連携の仕組みに関して、アーキテクチャの設計、研究開発・実証、社会実装・普及の取組を進めております。この度、こうしたデータ連携に関するイニシアティブを「</a:t>
            </a:r>
            <a:r>
              <a:rPr lang="en-US" altLang="ja-JP" sz="2000" b="0" i="0" dirty="0">
                <a:effectLst/>
                <a:ea typeface="+mj-ea"/>
              </a:rPr>
              <a:t>Ouranos Ecosystem</a:t>
            </a:r>
            <a:r>
              <a:rPr lang="ja-JP" altLang="en-US" sz="2000" b="0" i="0" dirty="0">
                <a:effectLst/>
                <a:ea typeface="+mj-ea"/>
              </a:rPr>
              <a:t>（ウラノス エコシステム）」と命名した。</a:t>
            </a:r>
            <a:endParaRPr kumimoji="1" lang="en-US" altLang="ja-JP" sz="2000" dirty="0">
              <a:ea typeface="+mj-ea"/>
            </a:endParaRPr>
          </a:p>
          <a:p>
            <a:pPr marL="0" indent="0">
              <a:lnSpc>
                <a:spcPct val="100000"/>
              </a:lnSpc>
              <a:buNone/>
            </a:pPr>
            <a:r>
              <a:rPr kumimoji="1" lang="ja-JP" altLang="en-US" sz="2000" dirty="0">
                <a:ea typeface="+mj-ea"/>
              </a:rPr>
              <a:t>商流・金流</a:t>
            </a:r>
            <a:r>
              <a:rPr kumimoji="1" lang="en-US" altLang="ja-JP" sz="2000" dirty="0">
                <a:ea typeface="+mj-ea"/>
              </a:rPr>
              <a:t>DX</a:t>
            </a:r>
            <a:r>
              <a:rPr kumimoji="1" lang="ja-JP" altLang="en-US" sz="2000" dirty="0">
                <a:ea typeface="+mj-ea"/>
              </a:rPr>
              <a:t>については、契約から決済にわたる取引全体をデジタル化</a:t>
            </a:r>
            <a:r>
              <a:rPr kumimoji="1" lang="ja-JP" altLang="en-US" sz="2000" dirty="0"/>
              <a:t>しアーキテクチャに沿ったデータ連携を可能とすることで、</a:t>
            </a:r>
            <a:r>
              <a:rPr kumimoji="1" lang="ja-JP" altLang="en-US" sz="2000" dirty="0">
                <a:solidFill>
                  <a:schemeClr val="accent1"/>
                </a:solidFill>
              </a:rPr>
              <a:t>グローバルにサプライチェーン全体を強靱化・最適化してカーボンニュートラルや経済安全保障、廃棄ロス削減、トレーサビリティ確保等</a:t>
            </a:r>
            <a:r>
              <a:rPr kumimoji="1" lang="ja-JP" altLang="en-US" sz="2000" dirty="0"/>
              <a:t>の社会課題の解決を進めながら、同時に中小企業やベンチャー企業を含めた様々なステークホルダーが活躍して産業が発展する社会の実現するため、蓄電池・自動車を先行事例に、「サプライチェーンデータ連携基盤」の構築に関する取組を進めてきました。</a:t>
            </a:r>
          </a:p>
        </p:txBody>
      </p:sp>
      <p:pic>
        <p:nvPicPr>
          <p:cNvPr id="1026" name="Picture 2">
            <a:extLst>
              <a:ext uri="{FF2B5EF4-FFF2-40B4-BE49-F238E27FC236}">
                <a16:creationId xmlns:a16="http://schemas.microsoft.com/office/drawing/2014/main" id="{ED0B6CC6-FF59-C45F-4FB6-4EE1514013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875072"/>
            <a:ext cx="2573594" cy="777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99673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A87DE6-5493-804F-62DF-795802C25FB5}"/>
              </a:ext>
            </a:extLst>
          </p:cNvPr>
          <p:cNvSpPr>
            <a:spLocks noGrp="1"/>
          </p:cNvSpPr>
          <p:nvPr>
            <p:ph type="title"/>
          </p:nvPr>
        </p:nvSpPr>
        <p:spPr>
          <a:xfrm>
            <a:off x="838200" y="365126"/>
            <a:ext cx="10515600" cy="519778"/>
          </a:xfrm>
        </p:spPr>
        <p:txBody>
          <a:bodyPr>
            <a:normAutofit/>
          </a:bodyPr>
          <a:lstStyle/>
          <a:p>
            <a:r>
              <a:rPr lang="en-US" altLang="ja-JP" sz="2800" b="1" dirty="0"/>
              <a:t>EU</a:t>
            </a:r>
            <a:r>
              <a:rPr lang="ja-JP" altLang="en-US" sz="2800" b="1" dirty="0"/>
              <a:t>の規則動向</a:t>
            </a:r>
            <a:endParaRPr kumimoji="1" lang="ja-JP" altLang="en-US" sz="2800" b="1" dirty="0"/>
          </a:p>
        </p:txBody>
      </p:sp>
      <p:sp>
        <p:nvSpPr>
          <p:cNvPr id="3" name="コンテンツ プレースホルダー 2">
            <a:extLst>
              <a:ext uri="{FF2B5EF4-FFF2-40B4-BE49-F238E27FC236}">
                <a16:creationId xmlns:a16="http://schemas.microsoft.com/office/drawing/2014/main" id="{391EEC5C-A10A-18C8-665A-0F78AAFCB9CE}"/>
              </a:ext>
            </a:extLst>
          </p:cNvPr>
          <p:cNvSpPr>
            <a:spLocks noGrp="1"/>
          </p:cNvSpPr>
          <p:nvPr>
            <p:ph idx="1"/>
          </p:nvPr>
        </p:nvSpPr>
        <p:spPr>
          <a:xfrm>
            <a:off x="838200" y="884904"/>
            <a:ext cx="10515600" cy="5722374"/>
          </a:xfrm>
        </p:spPr>
        <p:txBody>
          <a:bodyPr>
            <a:normAutofit fontScale="77500" lnSpcReduction="20000"/>
          </a:bodyPr>
          <a:lstStyle/>
          <a:p>
            <a:pPr marL="514350" indent="-514350">
              <a:lnSpc>
                <a:spcPct val="120000"/>
              </a:lnSpc>
              <a:spcBef>
                <a:spcPts val="0"/>
              </a:spcBef>
              <a:buFont typeface="+mj-ea"/>
              <a:buAutoNum type="circleNumDbPlain"/>
            </a:pPr>
            <a:r>
              <a:rPr kumimoji="1" lang="en-US" altLang="ja-JP" dirty="0"/>
              <a:t>2009</a:t>
            </a:r>
            <a:r>
              <a:rPr kumimoji="1" lang="ja-JP" altLang="en-US" dirty="0"/>
              <a:t>年施行　エコデザイン指令（</a:t>
            </a:r>
            <a:r>
              <a:rPr kumimoji="1" lang="en-US" altLang="ja-JP" dirty="0"/>
              <a:t>Energy-related Products</a:t>
            </a:r>
            <a:r>
              <a:rPr kumimoji="1" lang="ja-JP" altLang="en-US" dirty="0"/>
              <a:t>：環境配慮設計）</a:t>
            </a:r>
            <a:endParaRPr kumimoji="1" lang="en-US" altLang="ja-JP" dirty="0"/>
          </a:p>
          <a:p>
            <a:pPr marL="514350" indent="-514350">
              <a:lnSpc>
                <a:spcPct val="120000"/>
              </a:lnSpc>
              <a:spcBef>
                <a:spcPts val="0"/>
              </a:spcBef>
              <a:buFont typeface="+mj-ea"/>
              <a:buAutoNum type="circleNumDbPlain"/>
            </a:pPr>
            <a:r>
              <a:rPr kumimoji="1" lang="en-US" altLang="ja-JP" dirty="0"/>
              <a:t>2015</a:t>
            </a:r>
            <a:r>
              <a:rPr kumimoji="1" lang="ja-JP" altLang="en-US" dirty="0"/>
              <a:t>年に最初の循環型経済行動計画を発表</a:t>
            </a:r>
            <a:endParaRPr kumimoji="1" lang="en-US" altLang="ja-JP" dirty="0"/>
          </a:p>
          <a:p>
            <a:pPr marL="914400" lvl="2" indent="0">
              <a:lnSpc>
                <a:spcPct val="120000"/>
              </a:lnSpc>
              <a:spcBef>
                <a:spcPts val="0"/>
              </a:spcBef>
              <a:buNone/>
            </a:pPr>
            <a:r>
              <a:rPr kumimoji="1" lang="ja-JP" altLang="en-US" dirty="0"/>
              <a:t>自治体廃棄物や包装廃棄物のリサイクル率の目標を設定</a:t>
            </a:r>
            <a:endParaRPr kumimoji="1" lang="en-US" altLang="ja-JP" dirty="0"/>
          </a:p>
          <a:p>
            <a:pPr marL="914400" lvl="2" indent="0">
              <a:lnSpc>
                <a:spcPct val="120000"/>
              </a:lnSpc>
              <a:spcBef>
                <a:spcPts val="0"/>
              </a:spcBef>
              <a:buNone/>
            </a:pPr>
            <a:r>
              <a:rPr kumimoji="1" lang="ja-JP" altLang="en-US" dirty="0"/>
              <a:t>指標によるモニタリングの枠組みを含む</a:t>
            </a:r>
            <a:endParaRPr kumimoji="1" lang="en-US" altLang="ja-JP" dirty="0"/>
          </a:p>
          <a:p>
            <a:pPr marL="514350" indent="-514350">
              <a:lnSpc>
                <a:spcPct val="120000"/>
              </a:lnSpc>
              <a:spcBef>
                <a:spcPts val="0"/>
              </a:spcBef>
              <a:buFont typeface="+mj-ea"/>
              <a:buAutoNum type="circleNumDbPlain"/>
            </a:pPr>
            <a:r>
              <a:rPr kumimoji="1" lang="en-US" altLang="ja-JP" dirty="0"/>
              <a:t>2018</a:t>
            </a:r>
            <a:r>
              <a:rPr kumimoji="1" lang="ja-JP" altLang="en-US" dirty="0"/>
              <a:t>年には「欧州プラスチック戦略」を発表</a:t>
            </a:r>
            <a:endParaRPr lang="en-US" altLang="ja-JP" dirty="0"/>
          </a:p>
          <a:p>
            <a:pPr marL="914400" lvl="2" indent="0">
              <a:lnSpc>
                <a:spcPct val="120000"/>
              </a:lnSpc>
              <a:spcBef>
                <a:spcPts val="0"/>
              </a:spcBef>
              <a:buNone/>
            </a:pPr>
            <a:r>
              <a:rPr kumimoji="1" lang="ja-JP" altLang="en-US" dirty="0"/>
              <a:t>廃棄削減、回収・リサイクル促進、海洋投棄抑止など強化策</a:t>
            </a:r>
            <a:endParaRPr kumimoji="1" lang="en-US" altLang="ja-JP" dirty="0"/>
          </a:p>
          <a:p>
            <a:pPr marL="514350" indent="-514350">
              <a:lnSpc>
                <a:spcPct val="120000"/>
              </a:lnSpc>
              <a:spcBef>
                <a:spcPts val="0"/>
              </a:spcBef>
              <a:buFont typeface="+mj-ea"/>
              <a:buAutoNum type="circleNumDbPlain"/>
            </a:pPr>
            <a:r>
              <a:rPr kumimoji="1" lang="en-US" altLang="ja-JP" dirty="0"/>
              <a:t>2019</a:t>
            </a:r>
            <a:r>
              <a:rPr kumimoji="1" lang="ja-JP" altLang="en-US" dirty="0"/>
              <a:t>年</a:t>
            </a:r>
            <a:r>
              <a:rPr kumimoji="1" lang="en-US" altLang="ja-JP" dirty="0"/>
              <a:t>7</a:t>
            </a:r>
            <a:r>
              <a:rPr lang="ja-JP" altLang="en-US" dirty="0"/>
              <a:t>月</a:t>
            </a:r>
            <a:r>
              <a:rPr lang="ja-JP" altLang="en-US" b="0" i="0" dirty="0">
                <a:solidFill>
                  <a:srgbClr val="000000"/>
                </a:solidFill>
                <a:effectLst/>
                <a:latin typeface="ヒラギノ角ゴ Pro W3"/>
              </a:rPr>
              <a:t>フォン・デア・ライエン</a:t>
            </a:r>
            <a:r>
              <a:rPr lang="ja-JP" altLang="en-US" dirty="0">
                <a:solidFill>
                  <a:srgbClr val="000000"/>
                </a:solidFill>
                <a:latin typeface="ヒラギノ角ゴ Pro W3"/>
              </a:rPr>
              <a:t>氏</a:t>
            </a:r>
            <a:r>
              <a:rPr lang="ja-JP" altLang="en-US" dirty="0"/>
              <a:t>「欧州グリーンディール」を目玉とする政策アジェンダを提案</a:t>
            </a:r>
            <a:endParaRPr lang="en-US" altLang="ja-JP" dirty="0"/>
          </a:p>
          <a:p>
            <a:pPr marL="914400" lvl="2" indent="0">
              <a:lnSpc>
                <a:spcPct val="120000"/>
              </a:lnSpc>
              <a:spcBef>
                <a:spcPts val="0"/>
              </a:spcBef>
              <a:buNone/>
            </a:pPr>
            <a:r>
              <a:rPr kumimoji="1" lang="en-US" altLang="ja-JP" dirty="0"/>
              <a:t>2050</a:t>
            </a:r>
            <a:r>
              <a:rPr kumimoji="1" lang="ja-JP" altLang="en-US" dirty="0"/>
              <a:t>年の「気候中立（温室効果ガス（</a:t>
            </a:r>
            <a:r>
              <a:rPr kumimoji="1" lang="en-US" altLang="ja-JP" dirty="0"/>
              <a:t>GHG</a:t>
            </a:r>
            <a:r>
              <a:rPr kumimoji="1" lang="ja-JP" altLang="en-US" dirty="0"/>
              <a:t>）排出実質ゼロ）」を掲げる新成長戦略</a:t>
            </a:r>
            <a:endParaRPr kumimoji="1" lang="en-US" altLang="ja-JP" dirty="0"/>
          </a:p>
          <a:p>
            <a:pPr marL="514350" indent="-514350">
              <a:lnSpc>
                <a:spcPct val="120000"/>
              </a:lnSpc>
              <a:spcBef>
                <a:spcPts val="0"/>
              </a:spcBef>
              <a:buFont typeface="+mj-ea"/>
              <a:buAutoNum type="circleNumDbPlain"/>
            </a:pPr>
            <a:r>
              <a:rPr lang="en-US" altLang="ja-JP" dirty="0"/>
              <a:t>2020</a:t>
            </a:r>
            <a:r>
              <a:rPr lang="ja-JP" altLang="en-US" dirty="0"/>
              <a:t>年</a:t>
            </a:r>
            <a:r>
              <a:rPr lang="en-US" altLang="ja-JP" dirty="0"/>
              <a:t>3</a:t>
            </a:r>
            <a:r>
              <a:rPr lang="ja-JP" altLang="en-US" dirty="0"/>
              <a:t>月　新循環型経済行動計画を発表</a:t>
            </a:r>
            <a:endParaRPr lang="en-US" altLang="ja-JP" dirty="0"/>
          </a:p>
          <a:p>
            <a:pPr lvl="2">
              <a:lnSpc>
                <a:spcPct val="120000"/>
              </a:lnSpc>
              <a:spcBef>
                <a:spcPts val="0"/>
              </a:spcBef>
              <a:buFont typeface="Wingdings" panose="05000000000000000000" pitchFamily="2" charset="2"/>
              <a:buChar char="Ø"/>
            </a:pPr>
            <a:r>
              <a:rPr lang="ja-JP" altLang="en-US" dirty="0"/>
              <a:t>「欧州グリーンディールの中核」との位置づけ</a:t>
            </a:r>
            <a:endParaRPr lang="en-US" altLang="ja-JP" dirty="0"/>
          </a:p>
          <a:p>
            <a:pPr lvl="2">
              <a:lnSpc>
                <a:spcPct val="120000"/>
              </a:lnSpc>
              <a:spcBef>
                <a:spcPts val="0"/>
              </a:spcBef>
              <a:buFont typeface="Wingdings" panose="05000000000000000000" pitchFamily="2" charset="2"/>
              <a:buChar char="Ø"/>
            </a:pPr>
            <a:r>
              <a:rPr lang="ja-JP" altLang="en-US" dirty="0"/>
              <a:t>消費フットプリント（消費行動による環境への影響）の低減と今後</a:t>
            </a:r>
            <a:r>
              <a:rPr lang="en-US" altLang="ja-JP" dirty="0"/>
              <a:t>10</a:t>
            </a:r>
            <a:r>
              <a:rPr lang="ja-JP" altLang="en-US" dirty="0"/>
              <a:t>年での</a:t>
            </a:r>
            <a:r>
              <a:rPr lang="en-US" altLang="ja-JP" dirty="0"/>
              <a:t>EU</a:t>
            </a:r>
            <a:r>
              <a:rPr lang="ja-JP" altLang="en-US" dirty="0"/>
              <a:t>における循環型材料の利用倍増を、経済成長の促進とともに両立させることを目標。</a:t>
            </a:r>
            <a:endParaRPr lang="en-US" altLang="ja-JP" dirty="0"/>
          </a:p>
          <a:p>
            <a:pPr lvl="2">
              <a:lnSpc>
                <a:spcPct val="120000"/>
              </a:lnSpc>
              <a:spcBef>
                <a:spcPts val="0"/>
              </a:spcBef>
              <a:buFont typeface="Wingdings" panose="05000000000000000000" pitchFamily="2" charset="2"/>
              <a:buChar char="Ø"/>
            </a:pPr>
            <a:r>
              <a:rPr lang="ja-JP" altLang="en-US" dirty="0"/>
              <a:t>製品の設計・製造から消費、修理、再利用、リサイクルに至るライフサイクルを構築し、資源を経済活動のサイクルの中でできる限り有効活用することを目指す。</a:t>
            </a:r>
            <a:endParaRPr lang="en-US" altLang="ja-JP" dirty="0"/>
          </a:p>
          <a:p>
            <a:pPr lvl="2">
              <a:lnSpc>
                <a:spcPct val="120000"/>
              </a:lnSpc>
              <a:spcBef>
                <a:spcPts val="0"/>
              </a:spcBef>
              <a:buFont typeface="Wingdings" panose="05000000000000000000" pitchFamily="2" charset="2"/>
              <a:buChar char="Ø"/>
            </a:pPr>
            <a:r>
              <a:rPr kumimoji="1" lang="ja-JP" altLang="en-US" b="1" dirty="0">
                <a:solidFill>
                  <a:schemeClr val="accent1"/>
                </a:solidFill>
              </a:rPr>
              <a:t>持続可能な製品政策枠組み（</a:t>
            </a:r>
            <a:r>
              <a:rPr kumimoji="1" lang="en-US" altLang="ja-JP" b="1" dirty="0">
                <a:solidFill>
                  <a:schemeClr val="accent1"/>
                </a:solidFill>
              </a:rPr>
              <a:t>Sustainable Product Policy Framework</a:t>
            </a:r>
            <a:r>
              <a:rPr kumimoji="1" lang="ja-JP" altLang="en-US" b="1" dirty="0">
                <a:solidFill>
                  <a:schemeClr val="accent1"/>
                </a:solidFill>
              </a:rPr>
              <a:t>）</a:t>
            </a:r>
            <a:r>
              <a:rPr kumimoji="1" lang="ja-JP" altLang="en-US" dirty="0"/>
              <a:t>を含む。</a:t>
            </a:r>
            <a:endParaRPr lang="en-US" altLang="ja-JP" dirty="0"/>
          </a:p>
          <a:p>
            <a:pPr marL="514350" indent="-514350">
              <a:lnSpc>
                <a:spcPct val="120000"/>
              </a:lnSpc>
              <a:spcBef>
                <a:spcPts val="0"/>
              </a:spcBef>
              <a:buFont typeface="+mj-ea"/>
              <a:buAutoNum type="circleNumDbPlain"/>
            </a:pPr>
            <a:r>
              <a:rPr kumimoji="1" lang="en-US" altLang="ja-JP" dirty="0"/>
              <a:t>2022</a:t>
            </a:r>
            <a:r>
              <a:rPr kumimoji="1" lang="ja-JP" altLang="en-US" dirty="0"/>
              <a:t>年</a:t>
            </a:r>
            <a:r>
              <a:rPr kumimoji="1" lang="en-US" altLang="ja-JP" dirty="0"/>
              <a:t>3</a:t>
            </a:r>
            <a:r>
              <a:rPr kumimoji="1" lang="ja-JP" altLang="en-US" dirty="0"/>
              <a:t>月　</a:t>
            </a:r>
            <a:r>
              <a:rPr lang="ja-JP" altLang="en-US" dirty="0"/>
              <a:t>新循環型経済行動計画の要「</a:t>
            </a:r>
            <a:r>
              <a:rPr kumimoji="1" lang="ja-JP" altLang="en-US" dirty="0"/>
              <a:t>持続可能な製品</a:t>
            </a:r>
            <a:r>
              <a:rPr lang="ja-JP" altLang="en-US" dirty="0"/>
              <a:t>イニシアティブ（</a:t>
            </a:r>
            <a:r>
              <a:rPr lang="en-US" altLang="ja-JP" dirty="0"/>
              <a:t>SPI</a:t>
            </a:r>
            <a:r>
              <a:rPr lang="ja-JP" altLang="en-US" dirty="0"/>
              <a:t>：</a:t>
            </a:r>
            <a:r>
              <a:rPr lang="en-US" altLang="ja-JP" dirty="0"/>
              <a:t>Sustainable Products Initiative)</a:t>
            </a:r>
            <a:r>
              <a:rPr lang="ja-JP" altLang="en-US" dirty="0"/>
              <a:t>」を発表。</a:t>
            </a:r>
            <a:endParaRPr lang="en-US" altLang="ja-JP" dirty="0"/>
          </a:p>
          <a:p>
            <a:pPr lvl="2">
              <a:lnSpc>
                <a:spcPct val="120000"/>
              </a:lnSpc>
              <a:spcBef>
                <a:spcPts val="0"/>
              </a:spcBef>
              <a:buFont typeface="Wingdings" panose="05000000000000000000" pitchFamily="2" charset="2"/>
              <a:buChar char="Ø"/>
            </a:pPr>
            <a:r>
              <a:rPr lang="ja-JP" altLang="en-US" dirty="0"/>
              <a:t>エコデザイン対象拡大。</a:t>
            </a:r>
            <a:endParaRPr lang="en-US" altLang="ja-JP" dirty="0"/>
          </a:p>
          <a:p>
            <a:pPr lvl="2">
              <a:lnSpc>
                <a:spcPct val="120000"/>
              </a:lnSpc>
              <a:spcBef>
                <a:spcPts val="0"/>
              </a:spcBef>
              <a:buFont typeface="Wingdings" panose="05000000000000000000" pitchFamily="2" charset="2"/>
              <a:buChar char="Ø"/>
            </a:pPr>
            <a:r>
              <a:rPr lang="en-US" altLang="ja-JP" b="1" dirty="0">
                <a:solidFill>
                  <a:schemeClr val="accent1"/>
                </a:solidFill>
              </a:rPr>
              <a:t>DPP</a:t>
            </a:r>
            <a:r>
              <a:rPr lang="ja-JP" altLang="en-US" b="1" dirty="0">
                <a:solidFill>
                  <a:schemeClr val="accent1"/>
                </a:solidFill>
              </a:rPr>
              <a:t>導入</a:t>
            </a:r>
            <a:r>
              <a:rPr lang="ja-JP" altLang="en-US" dirty="0"/>
              <a:t>により、カーボンニュートラルや循環型経済の領域で</a:t>
            </a:r>
            <a:r>
              <a:rPr lang="en-US" altLang="ja-JP" dirty="0"/>
              <a:t>EU</a:t>
            </a:r>
            <a:r>
              <a:rPr lang="ja-JP" altLang="en-US" dirty="0"/>
              <a:t>が先行。</a:t>
            </a:r>
            <a:endParaRPr kumimoji="1" lang="en-US" altLang="ja-JP" dirty="0"/>
          </a:p>
        </p:txBody>
      </p:sp>
    </p:spTree>
    <p:extLst>
      <p:ext uri="{BB962C8B-B14F-4D97-AF65-F5344CB8AC3E}">
        <p14:creationId xmlns:p14="http://schemas.microsoft.com/office/powerpoint/2010/main" val="23321946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77A9C4-61F9-C978-CA92-348F9154EA9D}"/>
              </a:ext>
            </a:extLst>
          </p:cNvPr>
          <p:cNvSpPr>
            <a:spLocks noGrp="1"/>
          </p:cNvSpPr>
          <p:nvPr>
            <p:ph type="title"/>
          </p:nvPr>
        </p:nvSpPr>
        <p:spPr>
          <a:xfrm>
            <a:off x="838200" y="365126"/>
            <a:ext cx="10515600" cy="529610"/>
          </a:xfrm>
        </p:spPr>
        <p:txBody>
          <a:bodyPr>
            <a:normAutofit/>
          </a:bodyPr>
          <a:lstStyle/>
          <a:p>
            <a:r>
              <a:rPr kumimoji="1" lang="ja-JP" altLang="en-US" sz="2400" b="1" dirty="0">
                <a:solidFill>
                  <a:schemeClr val="accent1"/>
                </a:solidFill>
              </a:rPr>
              <a:t>持続可能な製品政策枠組み（</a:t>
            </a:r>
            <a:r>
              <a:rPr kumimoji="1" lang="en-US" altLang="ja-JP" sz="2400" b="1" dirty="0">
                <a:solidFill>
                  <a:schemeClr val="accent1"/>
                </a:solidFill>
              </a:rPr>
              <a:t>Sustainable Product Policy Framework</a:t>
            </a:r>
            <a:r>
              <a:rPr kumimoji="1" lang="ja-JP" altLang="en-US" sz="2400" b="1" dirty="0">
                <a:solidFill>
                  <a:schemeClr val="accent1"/>
                </a:solidFill>
              </a:rPr>
              <a:t>）</a:t>
            </a:r>
          </a:p>
        </p:txBody>
      </p:sp>
      <p:sp>
        <p:nvSpPr>
          <p:cNvPr id="3" name="コンテンツ プレースホルダー 2">
            <a:extLst>
              <a:ext uri="{FF2B5EF4-FFF2-40B4-BE49-F238E27FC236}">
                <a16:creationId xmlns:a16="http://schemas.microsoft.com/office/drawing/2014/main" id="{70E97DBE-C8DC-5F1F-A9D2-7AA58D3328F7}"/>
              </a:ext>
            </a:extLst>
          </p:cNvPr>
          <p:cNvSpPr>
            <a:spLocks noGrp="1"/>
          </p:cNvSpPr>
          <p:nvPr>
            <p:ph idx="1"/>
          </p:nvPr>
        </p:nvSpPr>
        <p:spPr>
          <a:xfrm>
            <a:off x="838200" y="1052052"/>
            <a:ext cx="10515600" cy="5440822"/>
          </a:xfrm>
        </p:spPr>
        <p:txBody>
          <a:bodyPr>
            <a:normAutofit fontScale="77500" lnSpcReduction="20000"/>
          </a:bodyPr>
          <a:lstStyle/>
          <a:p>
            <a:pPr marL="0" indent="0">
              <a:lnSpc>
                <a:spcPct val="120000"/>
              </a:lnSpc>
              <a:buNone/>
            </a:pPr>
            <a:r>
              <a:rPr kumimoji="1" lang="ja-JP" altLang="en-US" dirty="0"/>
              <a:t>持続</a:t>
            </a:r>
            <a:r>
              <a:rPr lang="ja-JP" altLang="en-US" dirty="0"/>
              <a:t>可能な製品</a:t>
            </a:r>
            <a:r>
              <a:rPr kumimoji="1" lang="ja-JP" altLang="en-US" dirty="0"/>
              <a:t>に対してインセンティブを提供するための</a:t>
            </a:r>
            <a:r>
              <a:rPr kumimoji="1" lang="en-US" altLang="ja-JP" dirty="0"/>
              <a:t>3</a:t>
            </a:r>
            <a:r>
              <a:rPr kumimoji="1" lang="ja-JP" altLang="en-US" dirty="0"/>
              <a:t>分野</a:t>
            </a:r>
            <a:endParaRPr kumimoji="1" lang="en-US" altLang="ja-JP" dirty="0"/>
          </a:p>
          <a:p>
            <a:pPr marL="0" indent="0">
              <a:lnSpc>
                <a:spcPct val="120000"/>
              </a:lnSpc>
              <a:buNone/>
            </a:pPr>
            <a:r>
              <a:rPr kumimoji="1" lang="en-US" altLang="ja-JP" dirty="0"/>
              <a:t>A.	</a:t>
            </a:r>
            <a:r>
              <a:rPr kumimoji="1" lang="ja-JP" altLang="en-US" dirty="0"/>
              <a:t>設計に関する施策</a:t>
            </a:r>
          </a:p>
          <a:p>
            <a:pPr marL="457200" lvl="1" indent="0">
              <a:lnSpc>
                <a:spcPct val="120000"/>
              </a:lnSpc>
              <a:buNone/>
            </a:pPr>
            <a:r>
              <a:rPr kumimoji="1" lang="ja-JP" altLang="en-US" dirty="0"/>
              <a:t>製造業における循環性を高めるために、エコデザイン指令の適用対象をエネルギー関連製品以外にも拡大する法案。製品の耐久性や再利用・更新・修理の可能性の改善、製品中の有害化学物質対策、リサイクル材の含有率向上、使い捨て・早期の陳腐化規制、売れ残った耐久消費財の廃棄の禁止などについてもこの法案の一部とする。さらに、欧州委は「欧州循環型データ空間」（</a:t>
            </a:r>
            <a:r>
              <a:rPr kumimoji="1" lang="en-US" altLang="ja-JP" dirty="0"/>
              <a:t>European Circular Dataspace</a:t>
            </a:r>
            <a:r>
              <a:rPr kumimoji="1" lang="ja-JP" altLang="en-US" dirty="0"/>
              <a:t>）を構築し、</a:t>
            </a:r>
            <a:r>
              <a:rPr kumimoji="1" lang="ja-JP" altLang="en-US" b="1" dirty="0">
                <a:solidFill>
                  <a:srgbClr val="FF0000"/>
                </a:solidFill>
              </a:rPr>
              <a:t>「デジタル製品パスポート（</a:t>
            </a:r>
            <a:r>
              <a:rPr kumimoji="1" lang="en-US" altLang="ja-JP" b="1" dirty="0">
                <a:solidFill>
                  <a:srgbClr val="FF0000"/>
                </a:solidFill>
              </a:rPr>
              <a:t>DPP</a:t>
            </a:r>
            <a:r>
              <a:rPr kumimoji="1" lang="ja-JP" altLang="en-US" b="1" dirty="0">
                <a:solidFill>
                  <a:srgbClr val="FF0000"/>
                </a:solidFill>
              </a:rPr>
              <a:t>：</a:t>
            </a:r>
            <a:r>
              <a:rPr kumimoji="1" lang="en-US" altLang="ja-JP" b="1" dirty="0">
                <a:solidFill>
                  <a:srgbClr val="FF0000"/>
                </a:solidFill>
              </a:rPr>
              <a:t>Digital </a:t>
            </a:r>
            <a:r>
              <a:rPr lang="en-US" altLang="ja-JP" b="1" dirty="0">
                <a:solidFill>
                  <a:srgbClr val="FF0000"/>
                </a:solidFill>
              </a:rPr>
              <a:t>P</a:t>
            </a:r>
            <a:r>
              <a:rPr kumimoji="1" lang="en-US" altLang="ja-JP" b="1" dirty="0">
                <a:solidFill>
                  <a:srgbClr val="FF0000"/>
                </a:solidFill>
              </a:rPr>
              <a:t>roduct Passports</a:t>
            </a:r>
            <a:r>
              <a:rPr kumimoji="1" lang="ja-JP" altLang="en-US" b="1" dirty="0">
                <a:solidFill>
                  <a:srgbClr val="FF0000"/>
                </a:solidFill>
              </a:rPr>
              <a:t>）」</a:t>
            </a:r>
            <a:r>
              <a:rPr kumimoji="1" lang="ja-JP" altLang="en-US" dirty="0"/>
              <a:t>による製品情報のデジタル化など、情報通信技術を活用した取り組みも行う。</a:t>
            </a:r>
          </a:p>
          <a:p>
            <a:pPr marL="0" indent="0">
              <a:lnSpc>
                <a:spcPct val="120000"/>
              </a:lnSpc>
              <a:buNone/>
            </a:pPr>
            <a:r>
              <a:rPr kumimoji="1" lang="en-US" altLang="ja-JP" dirty="0"/>
              <a:t>B.	</a:t>
            </a:r>
            <a:r>
              <a:rPr kumimoji="1" lang="ja-JP" altLang="en-US" dirty="0"/>
              <a:t>消費者などのエンパワーメント</a:t>
            </a:r>
            <a:endParaRPr kumimoji="1" lang="en-US" altLang="ja-JP" dirty="0"/>
          </a:p>
          <a:p>
            <a:pPr marL="457200" lvl="1" indent="0">
              <a:lnSpc>
                <a:spcPct val="120000"/>
              </a:lnSpc>
              <a:buNone/>
            </a:pPr>
            <a:r>
              <a:rPr kumimoji="1" lang="ja-JP" altLang="en-US" dirty="0"/>
              <a:t>製品の販売時点で、製品の寿命や修理の可否、部品の有無など環境性能などについて信頼性の高い情報を消費者に提供すること、環境フットプリント評価によって企業の環境訴求を実証すること、ラベルやロゴ、情報提供によって</a:t>
            </a:r>
            <a:r>
              <a:rPr kumimoji="1" lang="ja-JP" altLang="en-US" b="1" dirty="0">
                <a:solidFill>
                  <a:srgbClr val="FF0000"/>
                </a:solidFill>
              </a:rPr>
              <a:t>グリーンウォッシング（実体を伴わない環境訴求）や早期的な陳腐化などを抑制</a:t>
            </a:r>
            <a:r>
              <a:rPr kumimoji="1" lang="ja-JP" altLang="en-US" dirty="0"/>
              <a:t>する厳格なルールの導入を提案する。</a:t>
            </a:r>
            <a:endParaRPr kumimoji="1" lang="en-US" altLang="ja-JP" dirty="0"/>
          </a:p>
          <a:p>
            <a:pPr marL="0" indent="0">
              <a:lnSpc>
                <a:spcPct val="120000"/>
              </a:lnSpc>
              <a:buNone/>
            </a:pPr>
            <a:r>
              <a:rPr kumimoji="1" lang="en-US" altLang="ja-JP" dirty="0"/>
              <a:t>C.	</a:t>
            </a:r>
            <a:r>
              <a:rPr kumimoji="1" lang="ja-JP" altLang="en-US" dirty="0"/>
              <a:t>製造プロセスの循環性</a:t>
            </a:r>
          </a:p>
        </p:txBody>
      </p:sp>
    </p:spTree>
    <p:extLst>
      <p:ext uri="{BB962C8B-B14F-4D97-AF65-F5344CB8AC3E}">
        <p14:creationId xmlns:p14="http://schemas.microsoft.com/office/powerpoint/2010/main" val="1216698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E8C2C8-4B2E-5BE3-1401-308B9C4366D5}"/>
              </a:ext>
            </a:extLst>
          </p:cNvPr>
          <p:cNvSpPr>
            <a:spLocks noGrp="1"/>
          </p:cNvSpPr>
          <p:nvPr>
            <p:ph type="title"/>
          </p:nvPr>
        </p:nvSpPr>
        <p:spPr>
          <a:xfrm>
            <a:off x="838200" y="365126"/>
            <a:ext cx="10515600" cy="500114"/>
          </a:xfrm>
        </p:spPr>
        <p:txBody>
          <a:bodyPr>
            <a:normAutofit/>
          </a:bodyPr>
          <a:lstStyle/>
          <a:p>
            <a:r>
              <a:rPr kumimoji="1" lang="ja-JP" altLang="en-US" sz="2400" b="1" dirty="0">
                <a:solidFill>
                  <a:schemeClr val="accent1"/>
                </a:solidFill>
              </a:rPr>
              <a:t>持続可能な製品政策枠組み　</a:t>
            </a:r>
            <a:r>
              <a:rPr kumimoji="1" lang="ja-JP" altLang="en-US" sz="2400" b="1" dirty="0"/>
              <a:t>産業ごとに取るべき施策</a:t>
            </a:r>
            <a:endParaRPr kumimoji="1" lang="ja-JP" altLang="en-US" sz="2400" dirty="0"/>
          </a:p>
        </p:txBody>
      </p:sp>
      <p:sp>
        <p:nvSpPr>
          <p:cNvPr id="3" name="コンテンツ プレースホルダー 2">
            <a:extLst>
              <a:ext uri="{FF2B5EF4-FFF2-40B4-BE49-F238E27FC236}">
                <a16:creationId xmlns:a16="http://schemas.microsoft.com/office/drawing/2014/main" id="{5BCACE1B-B486-B9C6-7EC4-2C9AD8F9A0EF}"/>
              </a:ext>
            </a:extLst>
          </p:cNvPr>
          <p:cNvSpPr>
            <a:spLocks noGrp="1"/>
          </p:cNvSpPr>
          <p:nvPr>
            <p:ph idx="1"/>
          </p:nvPr>
        </p:nvSpPr>
        <p:spPr>
          <a:xfrm>
            <a:off x="838200" y="1071716"/>
            <a:ext cx="10515600" cy="5525729"/>
          </a:xfrm>
        </p:spPr>
        <p:txBody>
          <a:bodyPr>
            <a:normAutofit fontScale="70000" lnSpcReduction="20000"/>
          </a:bodyPr>
          <a:lstStyle/>
          <a:p>
            <a:pPr marL="0" indent="0">
              <a:lnSpc>
                <a:spcPct val="120000"/>
              </a:lnSpc>
              <a:buNone/>
            </a:pPr>
            <a:r>
              <a:rPr kumimoji="1" lang="ja-JP" altLang="en-US" dirty="0"/>
              <a:t>電子機器・情報通信機器：</a:t>
            </a:r>
            <a:endParaRPr kumimoji="1" lang="en-US" altLang="ja-JP" dirty="0"/>
          </a:p>
          <a:p>
            <a:pPr marL="457200" lvl="1" indent="0">
              <a:lnSpc>
                <a:spcPct val="120000"/>
              </a:lnSpc>
              <a:buNone/>
            </a:pPr>
            <a:r>
              <a:rPr kumimoji="1" lang="ja-JP" altLang="en-US" dirty="0"/>
              <a:t>再利用と修理の促進、早期の陳腐化防止による製品の長寿命化「循環型電子機器イニシアチブ」（</a:t>
            </a:r>
            <a:r>
              <a:rPr kumimoji="1" lang="en-US" altLang="ja-JP" dirty="0"/>
              <a:t>Circular Electronics Initiative</a:t>
            </a:r>
            <a:r>
              <a:rPr kumimoji="1" lang="ja-JP" altLang="en-US" dirty="0"/>
              <a:t>）携帯電話などの充電器共通化など</a:t>
            </a:r>
            <a:endParaRPr kumimoji="1" lang="en-US" altLang="ja-JP" dirty="0"/>
          </a:p>
          <a:p>
            <a:pPr marL="0" indent="0">
              <a:lnSpc>
                <a:spcPct val="120000"/>
              </a:lnSpc>
              <a:buNone/>
            </a:pPr>
            <a:r>
              <a:rPr kumimoji="1" lang="ja-JP" altLang="en-US" dirty="0"/>
              <a:t>バッテリーと自動車：</a:t>
            </a:r>
            <a:endParaRPr kumimoji="1" lang="en-US" altLang="ja-JP" dirty="0"/>
          </a:p>
          <a:p>
            <a:pPr marL="457200" lvl="1" indent="0">
              <a:lnSpc>
                <a:spcPct val="120000"/>
              </a:lnSpc>
              <a:buNone/>
            </a:pPr>
            <a:r>
              <a:rPr kumimoji="1" lang="ja-JP" altLang="en-US" dirty="0"/>
              <a:t>バッテリーについては、回収・リサイクル向上による資源再生のための施策、代替品による置き換え可能な使い捨てバッテリーの段階的な排除、持続可能性及び透明性要件の導入、消費者への情報提供を含む規制枠組みを提案</a:t>
            </a:r>
            <a:endParaRPr kumimoji="1" lang="en-US" altLang="ja-JP" dirty="0"/>
          </a:p>
          <a:p>
            <a:pPr marL="0" indent="0">
              <a:lnSpc>
                <a:spcPct val="120000"/>
              </a:lnSpc>
              <a:buNone/>
            </a:pPr>
            <a:r>
              <a:rPr lang="ja-JP" altLang="en-US" dirty="0"/>
              <a:t>繊維：</a:t>
            </a:r>
            <a:endParaRPr lang="en-US" altLang="ja-JP" dirty="0"/>
          </a:p>
          <a:p>
            <a:pPr marL="457200" lvl="1" indent="0">
              <a:lnSpc>
                <a:spcPct val="120000"/>
              </a:lnSpc>
              <a:buNone/>
            </a:pPr>
            <a:r>
              <a:rPr kumimoji="1" lang="ja-JP" altLang="en-US" dirty="0"/>
              <a:t>繊維製品の再利用を含む持続可能な循環型繊維市場の促進に向けた、産業競争力とイノベーションの強化を目的とする新たな包括的な政策枠組み「</a:t>
            </a:r>
            <a:r>
              <a:rPr kumimoji="1" lang="en-US" altLang="ja-JP" dirty="0"/>
              <a:t>EU</a:t>
            </a:r>
            <a:r>
              <a:rPr kumimoji="1" lang="ja-JP" altLang="en-US" dirty="0"/>
              <a:t>繊維戦略」を策定する意向</a:t>
            </a:r>
            <a:endParaRPr kumimoji="1" lang="en-US" altLang="ja-JP" dirty="0"/>
          </a:p>
          <a:p>
            <a:pPr marL="0" indent="0">
              <a:lnSpc>
                <a:spcPct val="120000"/>
              </a:lnSpc>
              <a:buNone/>
            </a:pPr>
            <a:r>
              <a:rPr kumimoji="1" lang="ja-JP" altLang="en-US" dirty="0"/>
              <a:t>建設と建物：</a:t>
            </a:r>
            <a:endParaRPr kumimoji="1" lang="en-US" altLang="ja-JP" dirty="0"/>
          </a:p>
          <a:p>
            <a:pPr marL="457200" lvl="1" indent="0">
              <a:lnSpc>
                <a:spcPct val="120000"/>
              </a:lnSpc>
              <a:buNone/>
            </a:pPr>
            <a:r>
              <a:rPr kumimoji="1" lang="ja-JP" altLang="en-US" dirty="0"/>
              <a:t>「持続可能な建築環境戦略」（</a:t>
            </a:r>
            <a:r>
              <a:rPr kumimoji="1" lang="en-US" altLang="ja-JP" dirty="0"/>
              <a:t>Strategy for a Sustainable Built Environment</a:t>
            </a:r>
            <a:r>
              <a:rPr kumimoji="1" lang="ja-JP" altLang="en-US" dirty="0"/>
              <a:t>）を策定する。同戦略の枠組みにおいて、建築資材の持続可能性向上（一部の建築資材に対するリサイクル材の含有量に関する要件について、建築資材規則の改正で検討する、など）、建物の耐久性と改修性の改善策、建物のデジタル記録（</a:t>
            </a:r>
            <a:r>
              <a:rPr kumimoji="1" lang="en-US" altLang="ja-JP" dirty="0"/>
              <a:t>digital logbooks</a:t>
            </a:r>
            <a:r>
              <a:rPr kumimoji="1" lang="ja-JP" altLang="en-US" dirty="0"/>
              <a:t>）などを提案</a:t>
            </a:r>
            <a:endParaRPr kumimoji="1" lang="en-US" altLang="ja-JP" dirty="0"/>
          </a:p>
          <a:p>
            <a:pPr marL="0" indent="0">
              <a:lnSpc>
                <a:spcPct val="120000"/>
              </a:lnSpc>
              <a:buNone/>
            </a:pPr>
            <a:r>
              <a:rPr lang="ja-JP" altLang="en-US" dirty="0"/>
              <a:t>その他、包装、プラスチック、食品についても施策を提案していく。</a:t>
            </a:r>
            <a:endParaRPr kumimoji="1" lang="en-US" altLang="ja-JP" dirty="0"/>
          </a:p>
          <a:p>
            <a:endParaRPr kumimoji="1" lang="ja-JP" altLang="en-US" dirty="0"/>
          </a:p>
        </p:txBody>
      </p:sp>
    </p:spTree>
    <p:extLst>
      <p:ext uri="{BB962C8B-B14F-4D97-AF65-F5344CB8AC3E}">
        <p14:creationId xmlns:p14="http://schemas.microsoft.com/office/powerpoint/2010/main" val="349250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55B8D4-627D-7341-E05A-16CFDF492EC5}"/>
              </a:ext>
            </a:extLst>
          </p:cNvPr>
          <p:cNvSpPr>
            <a:spLocks noGrp="1"/>
          </p:cNvSpPr>
          <p:nvPr>
            <p:ph type="title"/>
          </p:nvPr>
        </p:nvSpPr>
        <p:spPr>
          <a:xfrm>
            <a:off x="838200" y="231058"/>
            <a:ext cx="10515600" cy="755752"/>
          </a:xfrm>
        </p:spPr>
        <p:txBody>
          <a:bodyPr>
            <a:normAutofit/>
          </a:bodyPr>
          <a:lstStyle/>
          <a:p>
            <a:r>
              <a:rPr lang="ja-JP" altLang="en-US" sz="2400" b="1" dirty="0"/>
              <a:t>国際ルール形成　</a:t>
            </a:r>
            <a:r>
              <a:rPr lang="en-US" altLang="ja-JP" sz="2400" b="1" dirty="0"/>
              <a:t>ISO</a:t>
            </a:r>
            <a:r>
              <a:rPr lang="ja-JP" altLang="en-US" sz="2400" b="1" dirty="0"/>
              <a:t>（</a:t>
            </a:r>
            <a:r>
              <a:rPr lang="en-US" altLang="ja-JP" sz="2400" b="1" dirty="0"/>
              <a:t>TC323</a:t>
            </a:r>
            <a:r>
              <a:rPr lang="ja-JP" altLang="en-US" sz="2400" b="1" dirty="0"/>
              <a:t>：循環型経済）関連</a:t>
            </a:r>
            <a:br>
              <a:rPr lang="en-US" altLang="ja-JP" sz="2800" b="1" dirty="0"/>
            </a:br>
            <a:r>
              <a:rPr lang="ja-JP" altLang="en-US" sz="2000" b="1" dirty="0"/>
              <a:t>日経記事</a:t>
            </a:r>
            <a:r>
              <a:rPr lang="en-US" altLang="ja-JP" sz="2000" b="1" dirty="0"/>
              <a:t>2021</a:t>
            </a:r>
            <a:r>
              <a:rPr lang="ja-JP" altLang="en-US" sz="2000" b="1" dirty="0"/>
              <a:t>年</a:t>
            </a:r>
            <a:r>
              <a:rPr lang="en-US" altLang="ja-JP" sz="2000" b="1" dirty="0"/>
              <a:t>8</a:t>
            </a:r>
            <a:r>
              <a:rPr lang="ja-JP" altLang="en-US" sz="2000" b="1" dirty="0"/>
              <a:t>月「「循環経済」でルールを握れ　欧州が狙う脱炭素の次」要旨</a:t>
            </a:r>
            <a:endParaRPr kumimoji="1" lang="ja-JP" altLang="en-US" sz="2000" b="1" dirty="0"/>
          </a:p>
        </p:txBody>
      </p:sp>
      <p:sp>
        <p:nvSpPr>
          <p:cNvPr id="3" name="コンテンツ プレースホルダー 2">
            <a:extLst>
              <a:ext uri="{FF2B5EF4-FFF2-40B4-BE49-F238E27FC236}">
                <a16:creationId xmlns:a16="http://schemas.microsoft.com/office/drawing/2014/main" id="{7AF63DD0-462C-390C-3C8C-1CEB239BF0A9}"/>
              </a:ext>
            </a:extLst>
          </p:cNvPr>
          <p:cNvSpPr>
            <a:spLocks noGrp="1"/>
          </p:cNvSpPr>
          <p:nvPr>
            <p:ph idx="1"/>
          </p:nvPr>
        </p:nvSpPr>
        <p:spPr>
          <a:xfrm>
            <a:off x="757084" y="1120878"/>
            <a:ext cx="10756490" cy="5506064"/>
          </a:xfrm>
        </p:spPr>
        <p:txBody>
          <a:bodyPr>
            <a:normAutofit fontScale="55000" lnSpcReduction="20000"/>
          </a:bodyPr>
          <a:lstStyle/>
          <a:p>
            <a:pPr marL="0" indent="0">
              <a:buNone/>
            </a:pPr>
            <a:r>
              <a:rPr kumimoji="1" lang="ja-JP" altLang="en-US" dirty="0"/>
              <a:t>循環型経済は、まさに脱炭素の取り組みをリードする</a:t>
            </a:r>
            <a:r>
              <a:rPr kumimoji="1" lang="en-US" altLang="ja-JP" dirty="0"/>
              <a:t>EU</a:t>
            </a:r>
            <a:r>
              <a:rPr kumimoji="1" lang="ja-JP" altLang="en-US" dirty="0"/>
              <a:t>が次に世界に仕掛けようと狙う分野。</a:t>
            </a:r>
            <a:endParaRPr kumimoji="1" lang="en-US" altLang="ja-JP" dirty="0"/>
          </a:p>
          <a:p>
            <a:pPr marL="0" indent="0">
              <a:buNone/>
            </a:pPr>
            <a:r>
              <a:rPr kumimoji="1" lang="ja-JP" altLang="en-US" dirty="0"/>
              <a:t>国際ルール形成の場に国家公務員や研究者とともに実際の担い手となる企業を送り込む。</a:t>
            </a:r>
            <a:endParaRPr kumimoji="1" lang="en-US" altLang="ja-JP" dirty="0"/>
          </a:p>
          <a:p>
            <a:pPr marL="0" indent="0">
              <a:buNone/>
            </a:pPr>
            <a:r>
              <a:rPr kumimoji="1" lang="en-US" altLang="ja-JP" dirty="0"/>
              <a:t>ISO</a:t>
            </a:r>
            <a:r>
              <a:rPr kumimoji="1" lang="ja-JP" altLang="en-US" dirty="0"/>
              <a:t>の委員会でいえば、議長国フランスの代表は水や廃棄物の処理をする仏ヴェオリアの幹部が担う。</a:t>
            </a:r>
            <a:endParaRPr kumimoji="1" lang="en-US" altLang="ja-JP" dirty="0"/>
          </a:p>
          <a:p>
            <a:pPr marL="0" indent="0">
              <a:buNone/>
            </a:pPr>
            <a:r>
              <a:rPr kumimoji="1" lang="ja-JP" altLang="en-US" dirty="0"/>
              <a:t>興味深いのはヴェオリアが属する「静脈」産業の規模や位置づけで、ヴェオリアは直近の株式時価総額が仏ルノーを上回る。売上高が</a:t>
            </a:r>
            <a:r>
              <a:rPr kumimoji="1" lang="en-US" altLang="ja-JP" dirty="0"/>
              <a:t>4</a:t>
            </a:r>
            <a:r>
              <a:rPr kumimoji="1" lang="ja-JP" altLang="en-US" dirty="0"/>
              <a:t>兆</a:t>
            </a:r>
            <a:r>
              <a:rPr kumimoji="1" lang="en-US" altLang="ja-JP" dirty="0"/>
              <a:t>8</a:t>
            </a:r>
            <a:r>
              <a:rPr kumimoji="1" lang="ja-JP" altLang="en-US" dirty="0"/>
              <a:t>千億円と、東芝や富士通をしのぐ規模。</a:t>
            </a:r>
            <a:endParaRPr kumimoji="1" lang="en-US" altLang="ja-JP" dirty="0"/>
          </a:p>
          <a:p>
            <a:pPr marL="0" indent="0">
              <a:lnSpc>
                <a:spcPct val="120000"/>
              </a:lnSpc>
              <a:spcBef>
                <a:spcPts val="600"/>
              </a:spcBef>
              <a:buNone/>
            </a:pPr>
            <a:r>
              <a:rPr kumimoji="1" lang="ja-JP" altLang="en-US" b="1" dirty="0">
                <a:solidFill>
                  <a:schemeClr val="accent1"/>
                </a:solidFill>
              </a:rPr>
              <a:t>欧州の考える循環型経済は環境政策というより経済政策。地球温暖化や環境汚染と向き合うことは当然だが、目的は企業が中国や他の新興国に負けない成長力を回復し、雇用も創出するきっかけを生むこと</a:t>
            </a:r>
            <a:endParaRPr kumimoji="1" lang="en-US" altLang="ja-JP" b="1" dirty="0">
              <a:solidFill>
                <a:schemeClr val="accent1"/>
              </a:solidFill>
            </a:endParaRPr>
          </a:p>
          <a:p>
            <a:pPr marL="0" indent="0">
              <a:buNone/>
            </a:pPr>
            <a:r>
              <a:rPr kumimoji="1" lang="ja-JP" altLang="en-US" dirty="0"/>
              <a:t>ルールと産業高度化が日本や中国製品からの「防御壁」になるということだろう。</a:t>
            </a:r>
            <a:endParaRPr kumimoji="1" lang="en-US" altLang="ja-JP" dirty="0"/>
          </a:p>
          <a:p>
            <a:pPr marL="0" indent="0">
              <a:buNone/>
            </a:pPr>
            <a:r>
              <a:rPr kumimoji="1" lang="ja-JP" altLang="en-US" dirty="0"/>
              <a:t>すでに</a:t>
            </a:r>
            <a:r>
              <a:rPr kumimoji="1" lang="en-US" altLang="ja-JP" dirty="0"/>
              <a:t>EU</a:t>
            </a:r>
            <a:r>
              <a:rPr kumimoji="1" lang="ja-JP" altLang="en-US" dirty="0"/>
              <a:t>は製造段階での二酸化炭素（</a:t>
            </a:r>
            <a:r>
              <a:rPr kumimoji="1" lang="en-US" altLang="ja-JP" dirty="0"/>
              <a:t>CO2</a:t>
            </a:r>
            <a:r>
              <a:rPr kumimoji="1" lang="ja-JP" altLang="en-US" dirty="0"/>
              <a:t>）排出量で家電や日用品を</a:t>
            </a:r>
            <a:r>
              <a:rPr kumimoji="1" lang="en-US" altLang="ja-JP" dirty="0"/>
              <a:t>7</a:t>
            </a:r>
            <a:r>
              <a:rPr kumimoji="1" lang="ja-JP" altLang="en-US" dirty="0"/>
              <a:t>段階に分類する制度を始めたが、今後は循環型経済でも似た仕組みを作る。</a:t>
            </a:r>
            <a:r>
              <a:rPr kumimoji="1" lang="en-US" altLang="ja-JP" b="1" dirty="0">
                <a:solidFill>
                  <a:srgbClr val="FF0000"/>
                </a:solidFill>
              </a:rPr>
              <a:t>ISO</a:t>
            </a:r>
            <a:r>
              <a:rPr kumimoji="1" lang="ja-JP" altLang="en-US" b="1" dirty="0">
                <a:solidFill>
                  <a:srgbClr val="FF0000"/>
                </a:solidFill>
              </a:rPr>
              <a:t>はそうした欧州発のルールや経済モデルを世界に広げる「舞台装置」の一つ</a:t>
            </a:r>
            <a:r>
              <a:rPr kumimoji="1" lang="ja-JP" altLang="en-US" dirty="0"/>
              <a:t>となる。</a:t>
            </a:r>
            <a:endParaRPr kumimoji="1" lang="en-US" altLang="ja-JP" dirty="0"/>
          </a:p>
          <a:p>
            <a:pPr marL="0" indent="0">
              <a:buNone/>
            </a:pPr>
            <a:r>
              <a:rPr kumimoji="1" lang="ja-JP" altLang="en-US" dirty="0"/>
              <a:t>経済安全保障の視点もあるだろう。</a:t>
            </a:r>
            <a:r>
              <a:rPr kumimoji="1" lang="en-US" altLang="ja-JP" dirty="0"/>
              <a:t>EU</a:t>
            </a:r>
            <a:r>
              <a:rPr kumimoji="1" lang="ja-JP" altLang="en-US" dirty="0"/>
              <a:t>は電気自動車の普及でも世界をリードするが、</a:t>
            </a:r>
            <a:r>
              <a:rPr kumimoji="1" lang="en-US" altLang="ja-JP" dirty="0"/>
              <a:t>2022</a:t>
            </a:r>
            <a:r>
              <a:rPr kumimoji="1" lang="ja-JP" altLang="en-US" dirty="0"/>
              <a:t>年には電池に含まれるコバルト、タングステンなどを域内で再生利用するルール「電池規則」を導入する。狙いは中国など特定の産出国への依存度を減らすことだ。</a:t>
            </a:r>
            <a:endParaRPr kumimoji="1" lang="en-US" altLang="ja-JP" dirty="0"/>
          </a:p>
          <a:p>
            <a:pPr marL="0" indent="0">
              <a:buNone/>
            </a:pPr>
            <a:endParaRPr kumimoji="1" lang="en-US" altLang="ja-JP" dirty="0"/>
          </a:p>
          <a:p>
            <a:pPr marL="0" indent="0">
              <a:buNone/>
            </a:pPr>
            <a:r>
              <a:rPr kumimoji="1" lang="ja-JP" altLang="en-US" dirty="0"/>
              <a:t>各国で使う工場用水と同量の水を地域社会で生み出す「水オフセット」の取り組みを進める。今後、国際ルール作りを目指すのがこうした分野でもあるのだ。</a:t>
            </a:r>
            <a:endParaRPr kumimoji="1" lang="en-US" altLang="ja-JP" dirty="0"/>
          </a:p>
          <a:p>
            <a:pPr marL="0" indent="0">
              <a:buNone/>
            </a:pPr>
            <a:r>
              <a:rPr kumimoji="1" lang="ja-JP" altLang="en-US" dirty="0"/>
              <a:t>米中問題もあるという。水オフセットを世界でルール化できれば冷却水を大量に使うデータセンター建設に歯止めをかけられる。データセンターへの投資も多い広域経済圏構想「一帯一路」への一定の抑止力になるとの考え方</a:t>
            </a:r>
            <a:endParaRPr kumimoji="1" lang="en-US" altLang="ja-JP" dirty="0"/>
          </a:p>
          <a:p>
            <a:pPr marL="0" indent="0">
              <a:lnSpc>
                <a:spcPct val="120000"/>
              </a:lnSpc>
              <a:buNone/>
            </a:pPr>
            <a:r>
              <a:rPr kumimoji="1" lang="en-US" altLang="ja-JP" b="1" dirty="0">
                <a:solidFill>
                  <a:schemeClr val="accent1"/>
                </a:solidFill>
              </a:rPr>
              <a:t>ISO</a:t>
            </a:r>
            <a:r>
              <a:rPr kumimoji="1" lang="ja-JP" altLang="en-US" b="1" dirty="0">
                <a:solidFill>
                  <a:schemeClr val="accent1"/>
                </a:solidFill>
              </a:rPr>
              <a:t>では水や廃棄物の「資源化」だけでなく、工業製品のシェアリングや課金型ビジネス、企業への投融資も網羅しつつ、ルール作りが始まっているという。日本も独自の戦略や目的を打ち出し、ルール形成の場にもっと割り込んでいくことが、喫緊の課題だろう。</a:t>
            </a:r>
          </a:p>
        </p:txBody>
      </p:sp>
    </p:spTree>
    <p:extLst>
      <p:ext uri="{BB962C8B-B14F-4D97-AF65-F5344CB8AC3E}">
        <p14:creationId xmlns:p14="http://schemas.microsoft.com/office/powerpoint/2010/main" val="3360768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066E96-A6B0-9006-7324-D67AD665FC1F}"/>
              </a:ext>
            </a:extLst>
          </p:cNvPr>
          <p:cNvSpPr>
            <a:spLocks noGrp="1"/>
          </p:cNvSpPr>
          <p:nvPr>
            <p:ph type="title"/>
          </p:nvPr>
        </p:nvSpPr>
        <p:spPr>
          <a:xfrm>
            <a:off x="838200" y="365125"/>
            <a:ext cx="10515600" cy="608269"/>
          </a:xfrm>
        </p:spPr>
        <p:txBody>
          <a:bodyPr>
            <a:normAutofit/>
          </a:bodyPr>
          <a:lstStyle/>
          <a:p>
            <a:r>
              <a:rPr kumimoji="1" lang="en-US" altLang="ja-JP" sz="2800" b="1" dirty="0">
                <a:solidFill>
                  <a:srgbClr val="FF0000"/>
                </a:solidFill>
              </a:rPr>
              <a:t>DPP</a:t>
            </a:r>
            <a:r>
              <a:rPr kumimoji="1" lang="ja-JP" altLang="en-US" sz="2800" b="1" dirty="0">
                <a:solidFill>
                  <a:srgbClr val="FF0000"/>
                </a:solidFill>
              </a:rPr>
              <a:t>：</a:t>
            </a:r>
            <a:r>
              <a:rPr kumimoji="1" lang="en-US" altLang="ja-JP" sz="2800" b="1" dirty="0">
                <a:solidFill>
                  <a:srgbClr val="FF0000"/>
                </a:solidFill>
              </a:rPr>
              <a:t>Digital Product Passports</a:t>
            </a:r>
            <a:r>
              <a:rPr kumimoji="1" lang="ja-JP" altLang="en-US" sz="2800" b="1" dirty="0">
                <a:solidFill>
                  <a:srgbClr val="FF0000"/>
                </a:solidFill>
              </a:rPr>
              <a:t>　デジタル製品パスポート</a:t>
            </a:r>
          </a:p>
        </p:txBody>
      </p:sp>
      <p:sp>
        <p:nvSpPr>
          <p:cNvPr id="3" name="コンテンツ プレースホルダー 2">
            <a:extLst>
              <a:ext uri="{FF2B5EF4-FFF2-40B4-BE49-F238E27FC236}">
                <a16:creationId xmlns:a16="http://schemas.microsoft.com/office/drawing/2014/main" id="{D4FB5119-525B-95EA-49BA-17B14889976C}"/>
              </a:ext>
            </a:extLst>
          </p:cNvPr>
          <p:cNvSpPr>
            <a:spLocks noGrp="1"/>
          </p:cNvSpPr>
          <p:nvPr>
            <p:ph idx="1"/>
          </p:nvPr>
        </p:nvSpPr>
        <p:spPr>
          <a:xfrm>
            <a:off x="838200" y="1101214"/>
            <a:ext cx="10515600" cy="5604386"/>
          </a:xfrm>
        </p:spPr>
        <p:txBody>
          <a:bodyPr>
            <a:normAutofit fontScale="62500" lnSpcReduction="20000"/>
          </a:bodyPr>
          <a:lstStyle/>
          <a:p>
            <a:pPr>
              <a:lnSpc>
                <a:spcPct val="120000"/>
              </a:lnSpc>
            </a:pPr>
            <a:r>
              <a:rPr kumimoji="1" lang="en-US" altLang="ja-JP" dirty="0"/>
              <a:t>2022</a:t>
            </a:r>
            <a:r>
              <a:rPr kumimoji="1" lang="ja-JP" altLang="en-US" dirty="0"/>
              <a:t>年</a:t>
            </a:r>
            <a:r>
              <a:rPr kumimoji="1" lang="en-US" altLang="ja-JP" dirty="0"/>
              <a:t>3</a:t>
            </a:r>
            <a:r>
              <a:rPr kumimoji="1" lang="ja-JP" altLang="en-US" dirty="0"/>
              <a:t>月循環型経済行動計画に基づく持続可能な製品政策枠組みのパッケージを発表。</a:t>
            </a:r>
            <a:r>
              <a:rPr kumimoji="1" lang="en-US" altLang="ja-JP" dirty="0"/>
              <a:t>2009</a:t>
            </a:r>
            <a:r>
              <a:rPr kumimoji="1" lang="ja-JP" altLang="en-US" dirty="0"/>
              <a:t>年に施行されたエコデザイン指令を改正する、「持続可能な製品のためのエコデザイン規則案」 を中核とする。</a:t>
            </a:r>
            <a:endParaRPr kumimoji="1" lang="en-US" altLang="ja-JP" dirty="0"/>
          </a:p>
          <a:p>
            <a:pPr>
              <a:lnSpc>
                <a:spcPct val="120000"/>
              </a:lnSpc>
            </a:pPr>
            <a:r>
              <a:rPr kumimoji="1" lang="ja-JP" altLang="en-US" dirty="0"/>
              <a:t>エコデザイン規則案では、対象製品に共通して求められる</a:t>
            </a:r>
            <a:r>
              <a:rPr kumimoji="1" lang="ja-JP" altLang="en-US" dirty="0">
                <a:solidFill>
                  <a:srgbClr val="FF0000"/>
                </a:solidFill>
              </a:rPr>
              <a:t>耐久性、再利用可能性、改良・修理可能性、エネルギー効率性</a:t>
            </a:r>
            <a:r>
              <a:rPr kumimoji="1" lang="ja-JP" altLang="en-US" dirty="0"/>
              <a:t>などの各種基本要件および</a:t>
            </a:r>
            <a:r>
              <a:rPr kumimoji="1" lang="ja-JP" altLang="en-US" dirty="0">
                <a:solidFill>
                  <a:srgbClr val="FF0000"/>
                </a:solidFill>
              </a:rPr>
              <a:t>消費者のための情報開示などが義務</a:t>
            </a:r>
            <a:r>
              <a:rPr kumimoji="1" lang="ja-JP" altLang="en-US" dirty="0"/>
              <a:t>付けられる。</a:t>
            </a:r>
            <a:endParaRPr kumimoji="1" lang="en-US" altLang="ja-JP" dirty="0"/>
          </a:p>
          <a:p>
            <a:pPr marL="0" indent="0">
              <a:lnSpc>
                <a:spcPct val="120000"/>
              </a:lnSpc>
              <a:buNone/>
            </a:pPr>
            <a:r>
              <a:rPr lang="ja-JP" altLang="en-US" dirty="0"/>
              <a:t>　</a:t>
            </a:r>
            <a:r>
              <a:rPr lang="ja-JP" altLang="en-US" b="1" dirty="0">
                <a:solidFill>
                  <a:schemeClr val="accent1"/>
                </a:solidFill>
              </a:rPr>
              <a:t>持続可能性を証明する情報として、製品のライフサイクルに沿ったトレーサビリティを確保する。</a:t>
            </a:r>
            <a:endParaRPr kumimoji="1" lang="en-US" altLang="ja-JP" b="1" dirty="0">
              <a:solidFill>
                <a:schemeClr val="accent1"/>
              </a:solidFill>
            </a:endParaRPr>
          </a:p>
          <a:p>
            <a:pPr>
              <a:lnSpc>
                <a:spcPct val="120000"/>
              </a:lnSpc>
            </a:pPr>
            <a:r>
              <a:rPr kumimoji="1" lang="ja-JP" altLang="en-US" dirty="0"/>
              <a:t>新たに、製品情報を電子的手段で集約した</a:t>
            </a:r>
            <a:r>
              <a:rPr kumimoji="1" lang="ja-JP" altLang="en-US" dirty="0">
                <a:solidFill>
                  <a:srgbClr val="FF0000"/>
                </a:solidFill>
              </a:rPr>
              <a:t>「</a:t>
            </a:r>
            <a:r>
              <a:rPr kumimoji="1" lang="en-US" altLang="ja-JP" dirty="0">
                <a:solidFill>
                  <a:srgbClr val="FF0000"/>
                </a:solidFill>
              </a:rPr>
              <a:t>DPP</a:t>
            </a:r>
            <a:r>
              <a:rPr kumimoji="1" lang="ja-JP" altLang="en-US" dirty="0">
                <a:solidFill>
                  <a:srgbClr val="FF0000"/>
                </a:solidFill>
              </a:rPr>
              <a:t>：デジタル製品パスポート」</a:t>
            </a:r>
            <a:r>
              <a:rPr kumimoji="1" lang="ja-JP" altLang="en-US" dirty="0"/>
              <a:t>を製品自体、パッケージまたは製品に付属する書類上に添付することを義務付ける。</a:t>
            </a:r>
            <a:endParaRPr kumimoji="1" lang="en-US" altLang="ja-JP" dirty="0"/>
          </a:p>
          <a:p>
            <a:pPr>
              <a:lnSpc>
                <a:spcPct val="120000"/>
              </a:lnSpc>
            </a:pPr>
            <a:r>
              <a:rPr kumimoji="1" lang="en-US" altLang="ja-JP" dirty="0"/>
              <a:t>DPP</a:t>
            </a:r>
            <a:r>
              <a:rPr kumimoji="1" lang="ja-JP" altLang="en-US" dirty="0"/>
              <a:t>は、</a:t>
            </a:r>
            <a:r>
              <a:rPr kumimoji="1" lang="ja-JP" altLang="en-US" dirty="0">
                <a:solidFill>
                  <a:srgbClr val="FF0000"/>
                </a:solidFill>
              </a:rPr>
              <a:t>製品の修理・メンテナンスやリサイクル</a:t>
            </a:r>
            <a:r>
              <a:rPr kumimoji="1" lang="ja-JP" altLang="en-US" dirty="0"/>
              <a:t>など製品のライフサイクル全体を念頭に、消費者だけでなく、輸入者・販売者、修理・リサイクル業者、公的機関などが必要とする各種情報の書き込みが求められる。</a:t>
            </a:r>
            <a:endParaRPr kumimoji="1" lang="en-US" altLang="ja-JP" dirty="0"/>
          </a:p>
          <a:p>
            <a:pPr>
              <a:lnSpc>
                <a:spcPct val="120000"/>
              </a:lnSpc>
            </a:pPr>
            <a:r>
              <a:rPr kumimoji="1" lang="ja-JP" altLang="en-US" dirty="0"/>
              <a:t>さらに、規則案では新たな要素として、</a:t>
            </a:r>
            <a:r>
              <a:rPr kumimoji="1" lang="ja-JP" altLang="en-US" dirty="0">
                <a:solidFill>
                  <a:srgbClr val="FF0000"/>
                </a:solidFill>
              </a:rPr>
              <a:t>売れ残った消費財の廃棄</a:t>
            </a:r>
            <a:r>
              <a:rPr kumimoji="1" lang="ja-JP" altLang="en-US" dirty="0"/>
              <a:t>に関する規定を設けている。中小企業を除く事業者に対して、廃棄した消費財の年間量や、廃棄する理由、リサイクルや再生産への取り組み状況などの情報開示を求める。</a:t>
            </a:r>
            <a:endParaRPr kumimoji="1" lang="en-US" altLang="ja-JP" dirty="0"/>
          </a:p>
          <a:p>
            <a:pPr>
              <a:lnSpc>
                <a:spcPct val="120000"/>
              </a:lnSpc>
            </a:pPr>
            <a:r>
              <a:rPr kumimoji="1" lang="en-US" altLang="ja-JP" dirty="0"/>
              <a:t>DPP</a:t>
            </a:r>
            <a:r>
              <a:rPr kumimoji="1" lang="ja-JP" altLang="en-US" dirty="0"/>
              <a:t>情報の不開示・不公正な商業慣行の禁止を強化することでグリーン・ウォッシングを防ぐ効果も期待。</a:t>
            </a:r>
          </a:p>
        </p:txBody>
      </p:sp>
    </p:spTree>
    <p:extLst>
      <p:ext uri="{BB962C8B-B14F-4D97-AF65-F5344CB8AC3E}">
        <p14:creationId xmlns:p14="http://schemas.microsoft.com/office/powerpoint/2010/main" val="509856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F5405D-22CC-7BB2-65B4-F09B1D36F79B}"/>
              </a:ext>
            </a:extLst>
          </p:cNvPr>
          <p:cNvSpPr>
            <a:spLocks noGrp="1"/>
          </p:cNvSpPr>
          <p:nvPr>
            <p:ph type="title"/>
          </p:nvPr>
        </p:nvSpPr>
        <p:spPr>
          <a:xfrm>
            <a:off x="838200" y="365126"/>
            <a:ext cx="10515600" cy="598436"/>
          </a:xfrm>
        </p:spPr>
        <p:txBody>
          <a:bodyPr>
            <a:normAutofit/>
          </a:bodyPr>
          <a:lstStyle/>
          <a:p>
            <a:r>
              <a:rPr kumimoji="1" lang="en-US" altLang="ja-JP" sz="2800" b="1" dirty="0"/>
              <a:t>DPP</a:t>
            </a:r>
            <a:r>
              <a:rPr kumimoji="1" lang="ja-JP" altLang="en-US" sz="2800" b="1" dirty="0"/>
              <a:t>の課題</a:t>
            </a:r>
          </a:p>
        </p:txBody>
      </p:sp>
      <p:sp>
        <p:nvSpPr>
          <p:cNvPr id="3" name="コンテンツ プレースホルダー 2">
            <a:extLst>
              <a:ext uri="{FF2B5EF4-FFF2-40B4-BE49-F238E27FC236}">
                <a16:creationId xmlns:a16="http://schemas.microsoft.com/office/drawing/2014/main" id="{02A093A8-2993-4B84-8B55-8189FF391E04}"/>
              </a:ext>
            </a:extLst>
          </p:cNvPr>
          <p:cNvSpPr>
            <a:spLocks noGrp="1"/>
          </p:cNvSpPr>
          <p:nvPr>
            <p:ph idx="1"/>
          </p:nvPr>
        </p:nvSpPr>
        <p:spPr>
          <a:xfrm>
            <a:off x="838200" y="1366683"/>
            <a:ext cx="10515600" cy="4810279"/>
          </a:xfrm>
        </p:spPr>
        <p:txBody>
          <a:bodyPr>
            <a:normAutofit fontScale="85000" lnSpcReduction="20000"/>
          </a:bodyPr>
          <a:lstStyle/>
          <a:p>
            <a:pPr marL="0" indent="0">
              <a:lnSpc>
                <a:spcPct val="120000"/>
              </a:lnSpc>
              <a:buNone/>
            </a:pPr>
            <a:r>
              <a:rPr kumimoji="1" lang="en-US" altLang="ja-JP" dirty="0"/>
              <a:t>1.	</a:t>
            </a:r>
            <a:r>
              <a:rPr lang="ja-JP" altLang="en-US" dirty="0"/>
              <a:t>経済性悪化の可能性</a:t>
            </a:r>
            <a:endParaRPr lang="en-US" altLang="ja-JP" dirty="0"/>
          </a:p>
          <a:p>
            <a:pPr lvl="1">
              <a:lnSpc>
                <a:spcPct val="120000"/>
              </a:lnSpc>
              <a:buFont typeface="Wingdings" panose="05000000000000000000" pitchFamily="2" charset="2"/>
              <a:buChar char="Ø"/>
            </a:pPr>
            <a:r>
              <a:rPr kumimoji="1" lang="ja-JP" altLang="en-US" dirty="0"/>
              <a:t>サプライヤーの情報開示に関わる工数が増加。</a:t>
            </a:r>
            <a:endParaRPr kumimoji="1" lang="en-US" altLang="ja-JP" dirty="0"/>
          </a:p>
          <a:p>
            <a:pPr lvl="2">
              <a:lnSpc>
                <a:spcPct val="120000"/>
              </a:lnSpc>
              <a:buFont typeface="Wingdings" panose="05000000000000000000" pitchFamily="2" charset="2"/>
              <a:buChar char="ü"/>
            </a:pPr>
            <a:r>
              <a:rPr lang="en-US" altLang="ja-JP" dirty="0"/>
              <a:t>DPP</a:t>
            </a:r>
            <a:r>
              <a:rPr kumimoji="1" lang="ja-JP" altLang="en-US" dirty="0"/>
              <a:t>の社会実装が進むためには、製品に対して透明性の高い環境負荷の明示を法令で求めるなど、脱炭素・資源循環などを政策目的とするインセンティブの導入が必要か。</a:t>
            </a:r>
          </a:p>
          <a:p>
            <a:pPr marL="0" indent="0">
              <a:lnSpc>
                <a:spcPct val="120000"/>
              </a:lnSpc>
              <a:buNone/>
            </a:pPr>
            <a:r>
              <a:rPr kumimoji="1" lang="en-US" altLang="ja-JP" dirty="0"/>
              <a:t>2.	</a:t>
            </a:r>
            <a:r>
              <a:rPr kumimoji="1" lang="ja-JP" altLang="en-US" dirty="0"/>
              <a:t>情報セキュリティ</a:t>
            </a:r>
            <a:endParaRPr kumimoji="1" lang="en-US" altLang="ja-JP" dirty="0"/>
          </a:p>
          <a:p>
            <a:pPr lvl="1">
              <a:lnSpc>
                <a:spcPct val="120000"/>
              </a:lnSpc>
              <a:buFont typeface="Wingdings" panose="05000000000000000000" pitchFamily="2" charset="2"/>
              <a:buChar char="Ø"/>
            </a:pPr>
            <a:r>
              <a:rPr kumimoji="1" lang="ja-JP" altLang="en-US" dirty="0"/>
              <a:t>個別の</a:t>
            </a:r>
            <a:r>
              <a:rPr kumimoji="1" lang="en-US" altLang="ja-JP" dirty="0"/>
              <a:t>DPP</a:t>
            </a:r>
            <a:r>
              <a:rPr kumimoji="1" lang="ja-JP" altLang="en-US" dirty="0"/>
              <a:t>の内容を全ての人が確認できる仕組みにすると、同業他社へのサプライヤーや顧客情報、ノウハウなどの情報漏洩の恐れがある。</a:t>
            </a:r>
          </a:p>
          <a:p>
            <a:pPr lvl="2">
              <a:lnSpc>
                <a:spcPct val="120000"/>
              </a:lnSpc>
              <a:buFont typeface="Wingdings" panose="05000000000000000000" pitchFamily="2" charset="2"/>
              <a:buChar char="ü"/>
            </a:pPr>
            <a:r>
              <a:rPr kumimoji="1" lang="ja-JP" altLang="en-US" dirty="0"/>
              <a:t>ブロックチェーン技術など、開示先や開示情報を詳細に制御するシステムの導入が必要か。</a:t>
            </a:r>
          </a:p>
          <a:p>
            <a:pPr marL="0" indent="0">
              <a:lnSpc>
                <a:spcPct val="120000"/>
              </a:lnSpc>
              <a:buNone/>
            </a:pPr>
            <a:r>
              <a:rPr kumimoji="1" lang="en-US" altLang="ja-JP" dirty="0"/>
              <a:t>3.	</a:t>
            </a:r>
            <a:r>
              <a:rPr lang="ja-JP" altLang="en-US" dirty="0"/>
              <a:t>情報プラットフォームの立上げ</a:t>
            </a:r>
            <a:endParaRPr lang="en-US" altLang="ja-JP" dirty="0"/>
          </a:p>
          <a:p>
            <a:pPr lvl="1">
              <a:lnSpc>
                <a:spcPct val="120000"/>
              </a:lnSpc>
              <a:buFont typeface="Wingdings" panose="05000000000000000000" pitchFamily="2" charset="2"/>
              <a:buChar char="Ø"/>
            </a:pPr>
            <a:r>
              <a:rPr kumimoji="1" lang="ja-JP" altLang="en-US" dirty="0"/>
              <a:t>ゼロから構築では時間・費用がかかり過ぎる。既存の枠組みの活用。</a:t>
            </a:r>
            <a:endParaRPr kumimoji="1" lang="en-US" altLang="ja-JP" dirty="0"/>
          </a:p>
          <a:p>
            <a:pPr lvl="2">
              <a:lnSpc>
                <a:spcPct val="120000"/>
              </a:lnSpc>
              <a:buFont typeface="Wingdings" panose="05000000000000000000" pitchFamily="2" charset="2"/>
              <a:buChar char="ü"/>
            </a:pPr>
            <a:r>
              <a:rPr kumimoji="1" lang="en-US" altLang="ja-JP" dirty="0"/>
              <a:t>EU</a:t>
            </a:r>
            <a:r>
              <a:rPr kumimoji="1" lang="ja-JP" altLang="en-US" dirty="0"/>
              <a:t>は企業に対して、製品に対して</a:t>
            </a:r>
            <a:r>
              <a:rPr kumimoji="1" lang="en-US" altLang="ja-JP" dirty="0"/>
              <a:t>DPP</a:t>
            </a:r>
            <a:r>
              <a:rPr kumimoji="1" lang="ja-JP" altLang="en-US" dirty="0"/>
              <a:t>に近い構造を持つ　有害物質管理枠組みである</a:t>
            </a:r>
            <a:r>
              <a:rPr kumimoji="1" lang="en-US" altLang="ja-JP" dirty="0"/>
              <a:t>SCIP</a:t>
            </a:r>
            <a:r>
              <a:rPr kumimoji="1" lang="ja-JP" altLang="en-US" dirty="0"/>
              <a:t>（</a:t>
            </a:r>
            <a:r>
              <a:rPr kumimoji="1" lang="en-US" altLang="ja-JP" dirty="0"/>
              <a:t>Substances of Concern In articles, as such or in complex objects</a:t>
            </a:r>
            <a:r>
              <a:rPr kumimoji="1" lang="ja-JP" altLang="en-US" dirty="0"/>
              <a:t>（</a:t>
            </a:r>
            <a:r>
              <a:rPr kumimoji="1" lang="en-US" altLang="ja-JP" dirty="0"/>
              <a:t>Products</a:t>
            </a:r>
            <a:r>
              <a:rPr kumimoji="1" lang="ja-JP" altLang="en-US" dirty="0"/>
              <a:t>））データベースへの登録を今後義務付けるか。</a:t>
            </a:r>
          </a:p>
          <a:p>
            <a:endParaRPr kumimoji="1" lang="ja-JP" altLang="en-US" dirty="0"/>
          </a:p>
          <a:p>
            <a:endParaRPr kumimoji="1" lang="ja-JP" altLang="en-US" dirty="0"/>
          </a:p>
        </p:txBody>
      </p:sp>
    </p:spTree>
    <p:extLst>
      <p:ext uri="{BB962C8B-B14F-4D97-AF65-F5344CB8AC3E}">
        <p14:creationId xmlns:p14="http://schemas.microsoft.com/office/powerpoint/2010/main" val="2821939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D19DFE-4CC1-6D22-4A24-97BA624D50BA}"/>
              </a:ext>
            </a:extLst>
          </p:cNvPr>
          <p:cNvSpPr>
            <a:spLocks noGrp="1"/>
          </p:cNvSpPr>
          <p:nvPr>
            <p:ph type="title"/>
          </p:nvPr>
        </p:nvSpPr>
        <p:spPr>
          <a:xfrm>
            <a:off x="838200" y="365125"/>
            <a:ext cx="10515600" cy="539443"/>
          </a:xfrm>
        </p:spPr>
        <p:txBody>
          <a:bodyPr>
            <a:normAutofit/>
          </a:bodyPr>
          <a:lstStyle/>
          <a:p>
            <a:r>
              <a:rPr kumimoji="1" lang="en-US" altLang="ja-JP" sz="2800" b="1" dirty="0"/>
              <a:t>DPP</a:t>
            </a:r>
            <a:r>
              <a:rPr kumimoji="1" lang="ja-JP" altLang="en-US" sz="2800" b="1" dirty="0"/>
              <a:t>に関連した日本での活動</a:t>
            </a:r>
          </a:p>
        </p:txBody>
      </p:sp>
      <p:sp>
        <p:nvSpPr>
          <p:cNvPr id="3" name="コンテンツ プレースホルダー 2">
            <a:extLst>
              <a:ext uri="{FF2B5EF4-FFF2-40B4-BE49-F238E27FC236}">
                <a16:creationId xmlns:a16="http://schemas.microsoft.com/office/drawing/2014/main" id="{17400849-322D-2070-41D8-ABF0F19E91F1}"/>
              </a:ext>
            </a:extLst>
          </p:cNvPr>
          <p:cNvSpPr>
            <a:spLocks noGrp="1"/>
          </p:cNvSpPr>
          <p:nvPr>
            <p:ph idx="1"/>
          </p:nvPr>
        </p:nvSpPr>
        <p:spPr>
          <a:xfrm>
            <a:off x="838200" y="1288026"/>
            <a:ext cx="10515600" cy="4888937"/>
          </a:xfrm>
        </p:spPr>
        <p:txBody>
          <a:bodyPr>
            <a:normAutofit/>
          </a:bodyPr>
          <a:lstStyle/>
          <a:p>
            <a:pPr marL="0" indent="0">
              <a:buNone/>
            </a:pPr>
            <a:r>
              <a:rPr lang="ja-JP" altLang="en-US" sz="2400" b="0" i="0" dirty="0">
                <a:solidFill>
                  <a:srgbClr val="333333"/>
                </a:solidFill>
                <a:effectLst/>
                <a:latin typeface="Noto Sans JP"/>
              </a:rPr>
              <a:t>ジャパン・サーキュラー・エコノミー・パートナーシップ（</a:t>
            </a:r>
            <a:r>
              <a:rPr kumimoji="1" lang="en-US" altLang="ja-JP" sz="2400" dirty="0"/>
              <a:t> J</a:t>
            </a:r>
            <a:r>
              <a:rPr kumimoji="1" lang="ja-JP" altLang="en-US" sz="2400" dirty="0"/>
              <a:t>ｰ</a:t>
            </a:r>
            <a:r>
              <a:rPr kumimoji="1" lang="en-US" altLang="ja-JP" sz="2400" dirty="0"/>
              <a:t>CEP </a:t>
            </a:r>
            <a:r>
              <a:rPr kumimoji="1" lang="ja-JP" altLang="en-US" sz="2400" dirty="0"/>
              <a:t>）</a:t>
            </a:r>
            <a:endParaRPr kumimoji="1" lang="en-US" altLang="ja-JP" sz="2400" dirty="0"/>
          </a:p>
          <a:p>
            <a:pPr marL="457200" lvl="1" indent="0">
              <a:buNone/>
            </a:pPr>
            <a:r>
              <a:rPr kumimoji="1" lang="ja-JP" altLang="en-US" sz="1800" dirty="0">
                <a:solidFill>
                  <a:srgbClr val="333333"/>
                </a:solidFill>
                <a:latin typeface="Noto Sans JP"/>
              </a:rPr>
              <a:t>加盟企業数　</a:t>
            </a:r>
            <a:r>
              <a:rPr kumimoji="1" lang="en-US" altLang="ja-JP" sz="1800" dirty="0">
                <a:solidFill>
                  <a:srgbClr val="333333"/>
                </a:solidFill>
                <a:latin typeface="Noto Sans JP"/>
              </a:rPr>
              <a:t>:</a:t>
            </a:r>
            <a:r>
              <a:rPr lang="ja-JP" altLang="en-US" sz="1800" dirty="0">
                <a:solidFill>
                  <a:srgbClr val="333333"/>
                </a:solidFill>
                <a:latin typeface="Noto Sans JP"/>
              </a:rPr>
              <a:t>　</a:t>
            </a:r>
            <a:r>
              <a:rPr kumimoji="1" lang="en-US" altLang="ja-JP" sz="1800" dirty="0">
                <a:solidFill>
                  <a:srgbClr val="333333"/>
                </a:solidFill>
                <a:latin typeface="Noto Sans JP"/>
              </a:rPr>
              <a:t>49</a:t>
            </a:r>
            <a:r>
              <a:rPr kumimoji="1" lang="ja-JP" altLang="en-US" sz="1800" dirty="0">
                <a:solidFill>
                  <a:srgbClr val="333333"/>
                </a:solidFill>
                <a:latin typeface="Noto Sans JP"/>
              </a:rPr>
              <a:t>社、</a:t>
            </a:r>
            <a:r>
              <a:rPr kumimoji="1" lang="en-US" altLang="ja-JP" sz="1800" dirty="0">
                <a:solidFill>
                  <a:srgbClr val="333333"/>
                </a:solidFill>
                <a:latin typeface="Noto Sans JP"/>
              </a:rPr>
              <a:t>8</a:t>
            </a:r>
            <a:r>
              <a:rPr kumimoji="1" lang="ja-JP" altLang="en-US" sz="1800" dirty="0">
                <a:solidFill>
                  <a:srgbClr val="333333"/>
                </a:solidFill>
                <a:latin typeface="Noto Sans JP"/>
              </a:rPr>
              <a:t>団体（</a:t>
            </a:r>
            <a:r>
              <a:rPr kumimoji="1" lang="en-US" altLang="ja-JP" sz="1800" dirty="0">
                <a:solidFill>
                  <a:srgbClr val="333333"/>
                </a:solidFill>
                <a:latin typeface="Noto Sans JP"/>
              </a:rPr>
              <a:t>2023</a:t>
            </a:r>
            <a:r>
              <a:rPr kumimoji="1" lang="ja-JP" altLang="en-US" sz="1800" dirty="0">
                <a:solidFill>
                  <a:srgbClr val="333333"/>
                </a:solidFill>
                <a:latin typeface="Noto Sans JP"/>
              </a:rPr>
              <a:t>年</a:t>
            </a:r>
            <a:r>
              <a:rPr kumimoji="1" lang="en-US" altLang="ja-JP" sz="1800" dirty="0">
                <a:solidFill>
                  <a:srgbClr val="333333"/>
                </a:solidFill>
                <a:latin typeface="Noto Sans JP"/>
              </a:rPr>
              <a:t>5</a:t>
            </a:r>
            <a:r>
              <a:rPr kumimoji="1" lang="ja-JP" altLang="en-US" sz="1800" dirty="0">
                <a:solidFill>
                  <a:srgbClr val="333333"/>
                </a:solidFill>
                <a:latin typeface="Noto Sans JP"/>
              </a:rPr>
              <a:t>月</a:t>
            </a:r>
            <a:r>
              <a:rPr kumimoji="1" lang="en-US" altLang="ja-JP" sz="1800" dirty="0">
                <a:solidFill>
                  <a:srgbClr val="333333"/>
                </a:solidFill>
                <a:latin typeface="Noto Sans JP"/>
              </a:rPr>
              <a:t>8</a:t>
            </a:r>
            <a:r>
              <a:rPr kumimoji="1" lang="ja-JP" altLang="en-US" sz="1800" dirty="0">
                <a:solidFill>
                  <a:srgbClr val="333333"/>
                </a:solidFill>
                <a:latin typeface="Noto Sans JP"/>
              </a:rPr>
              <a:t>日時点）</a:t>
            </a:r>
          </a:p>
          <a:p>
            <a:pPr marL="457200" lvl="1" indent="0">
              <a:buNone/>
            </a:pPr>
            <a:r>
              <a:rPr kumimoji="1" lang="ja-JP" altLang="en-US" sz="1800" dirty="0">
                <a:solidFill>
                  <a:srgbClr val="333333"/>
                </a:solidFill>
                <a:latin typeface="Noto Sans JP"/>
              </a:rPr>
              <a:t>設立	</a:t>
            </a:r>
            <a:r>
              <a:rPr kumimoji="1" lang="en-US" altLang="ja-JP" sz="1800" dirty="0">
                <a:solidFill>
                  <a:srgbClr val="333333"/>
                </a:solidFill>
                <a:latin typeface="Noto Sans JP"/>
              </a:rPr>
              <a:t>:</a:t>
            </a:r>
            <a:r>
              <a:rPr kumimoji="1" lang="ja-JP" altLang="en-US" sz="1800" dirty="0">
                <a:solidFill>
                  <a:srgbClr val="333333"/>
                </a:solidFill>
                <a:latin typeface="Noto Sans JP"/>
              </a:rPr>
              <a:t>　</a:t>
            </a:r>
            <a:r>
              <a:rPr kumimoji="1" lang="en-US" altLang="ja-JP" sz="1800" dirty="0">
                <a:solidFill>
                  <a:srgbClr val="333333"/>
                </a:solidFill>
                <a:latin typeface="Noto Sans JP"/>
              </a:rPr>
              <a:t>2021</a:t>
            </a:r>
            <a:r>
              <a:rPr kumimoji="1" lang="ja-JP" altLang="en-US" sz="1800" dirty="0">
                <a:solidFill>
                  <a:srgbClr val="333333"/>
                </a:solidFill>
                <a:latin typeface="Noto Sans JP"/>
              </a:rPr>
              <a:t>年</a:t>
            </a:r>
            <a:r>
              <a:rPr kumimoji="1" lang="en-US" altLang="ja-JP" sz="1800" dirty="0">
                <a:solidFill>
                  <a:srgbClr val="333333"/>
                </a:solidFill>
                <a:latin typeface="Noto Sans JP"/>
              </a:rPr>
              <a:t>10</a:t>
            </a:r>
            <a:r>
              <a:rPr kumimoji="1" lang="ja-JP" altLang="en-US" sz="1800" dirty="0">
                <a:solidFill>
                  <a:srgbClr val="333333"/>
                </a:solidFill>
                <a:latin typeface="Noto Sans JP"/>
              </a:rPr>
              <a:t>月</a:t>
            </a:r>
          </a:p>
          <a:p>
            <a:pPr marL="457200" lvl="1" indent="0">
              <a:buNone/>
            </a:pPr>
            <a:r>
              <a:rPr kumimoji="1" lang="ja-JP" altLang="en-US" sz="1800" dirty="0">
                <a:solidFill>
                  <a:srgbClr val="333333"/>
                </a:solidFill>
                <a:latin typeface="Noto Sans JP"/>
              </a:rPr>
              <a:t>事業内容	</a:t>
            </a:r>
            <a:r>
              <a:rPr kumimoji="1" lang="en-US" altLang="ja-JP" sz="1800" dirty="0">
                <a:solidFill>
                  <a:srgbClr val="333333"/>
                </a:solidFill>
                <a:latin typeface="Noto Sans JP"/>
              </a:rPr>
              <a:t>:</a:t>
            </a:r>
            <a:r>
              <a:rPr kumimoji="1" lang="ja-JP" altLang="en-US" sz="1800" dirty="0">
                <a:solidFill>
                  <a:srgbClr val="333333"/>
                </a:solidFill>
                <a:latin typeface="Noto Sans JP"/>
              </a:rPr>
              <a:t>　資源循環経済の推進に取り組む産官学民連携の新事業共創パートナーシップ</a:t>
            </a:r>
          </a:p>
          <a:p>
            <a:pPr marL="457200" lvl="1" indent="0">
              <a:buNone/>
            </a:pPr>
            <a:r>
              <a:rPr kumimoji="1" lang="ja-JP" altLang="en-US" sz="1800" dirty="0">
                <a:solidFill>
                  <a:srgbClr val="333333"/>
                </a:solidFill>
                <a:latin typeface="Noto Sans JP"/>
              </a:rPr>
              <a:t>ホームページ</a:t>
            </a:r>
            <a:r>
              <a:rPr kumimoji="1" lang="en-US" altLang="ja-JP" sz="1800" dirty="0">
                <a:solidFill>
                  <a:srgbClr val="333333"/>
                </a:solidFill>
                <a:latin typeface="Noto Sans JP"/>
              </a:rPr>
              <a:t>:</a:t>
            </a:r>
            <a:r>
              <a:rPr kumimoji="1" lang="ja-JP" altLang="en-US" sz="1800" dirty="0">
                <a:solidFill>
                  <a:srgbClr val="333333"/>
                </a:solidFill>
                <a:latin typeface="Noto Sans JP"/>
              </a:rPr>
              <a:t>　</a:t>
            </a:r>
            <a:r>
              <a:rPr kumimoji="1" lang="en-US" altLang="ja-JP" sz="1800" dirty="0">
                <a:solidFill>
                  <a:srgbClr val="333333"/>
                </a:solidFill>
                <a:latin typeface="Noto Sans JP"/>
              </a:rPr>
              <a:t>https://www.j-cep.com/</a:t>
            </a:r>
          </a:p>
          <a:p>
            <a:pPr marL="457200" lvl="1" indent="0">
              <a:buNone/>
            </a:pPr>
            <a:endParaRPr kumimoji="1" lang="en-US" altLang="ja-JP" sz="1800" dirty="0">
              <a:solidFill>
                <a:srgbClr val="333333"/>
              </a:solidFill>
              <a:latin typeface="Noto Sans JP"/>
            </a:endParaRPr>
          </a:p>
          <a:p>
            <a:pPr marL="0" indent="0">
              <a:buNone/>
            </a:pPr>
            <a:r>
              <a:rPr lang="ja-JP" altLang="en-US" sz="2200" b="0" i="0" dirty="0">
                <a:solidFill>
                  <a:srgbClr val="333333"/>
                </a:solidFill>
                <a:effectLst/>
                <a:latin typeface="+mn-ea"/>
              </a:rPr>
              <a:t>活動例）</a:t>
            </a:r>
            <a:endParaRPr lang="en-US" altLang="ja-JP" sz="2200" b="0" i="0" dirty="0">
              <a:solidFill>
                <a:srgbClr val="333333"/>
              </a:solidFill>
              <a:effectLst/>
              <a:latin typeface="+mn-ea"/>
            </a:endParaRPr>
          </a:p>
          <a:p>
            <a:pPr marL="0" indent="0">
              <a:buNone/>
            </a:pPr>
            <a:r>
              <a:rPr lang="en-US" altLang="ja-JP" sz="2200" b="0" i="0" dirty="0">
                <a:solidFill>
                  <a:srgbClr val="333333"/>
                </a:solidFill>
                <a:effectLst/>
                <a:latin typeface="+mn-ea"/>
              </a:rPr>
              <a:t>2023/05/17</a:t>
            </a:r>
            <a:r>
              <a:rPr lang="ja-JP" altLang="en-US" sz="2200" b="0" i="0" dirty="0">
                <a:solidFill>
                  <a:srgbClr val="333333"/>
                </a:solidFill>
                <a:effectLst/>
                <a:latin typeface="+mn-ea"/>
              </a:rPr>
              <a:t>発表　</a:t>
            </a:r>
            <a:r>
              <a:rPr kumimoji="1" lang="ja-JP" altLang="en-US" sz="2200" dirty="0"/>
              <a:t>丸紅と</a:t>
            </a:r>
            <a:r>
              <a:rPr kumimoji="1" lang="en-US" altLang="ja-JP" sz="2200" dirty="0"/>
              <a:t>J</a:t>
            </a:r>
            <a:r>
              <a:rPr kumimoji="1" lang="ja-JP" altLang="en-US" sz="2200" dirty="0"/>
              <a:t>ｰ</a:t>
            </a:r>
            <a:r>
              <a:rPr kumimoji="1" lang="en-US" altLang="ja-JP" sz="2200" dirty="0"/>
              <a:t>CEP</a:t>
            </a:r>
            <a:r>
              <a:rPr kumimoji="1" lang="ja-JP" altLang="en-US" sz="2200" dirty="0"/>
              <a:t>（アミタホールディングス）は、オランダの</a:t>
            </a:r>
            <a:r>
              <a:rPr kumimoji="1" lang="en-US" altLang="ja-JP" sz="2200" dirty="0" err="1"/>
              <a:t>Circularise</a:t>
            </a:r>
            <a:r>
              <a:rPr kumimoji="1" lang="en-US" altLang="ja-JP" sz="2200" dirty="0"/>
              <a:t> B.V. </a:t>
            </a:r>
            <a:r>
              <a:rPr kumimoji="1" lang="ja-JP" altLang="en-US" sz="2200" dirty="0"/>
              <a:t>（以下、「サーキュライズ社」）が開発するパブリックブロックチェーンを使用したトレーサビリティ管理プラットフォーム（以下、「本プラットフォーム」）を活用し、欧州で導入が検討されているデジタル製品パスポート（以下、「</a:t>
            </a:r>
            <a:r>
              <a:rPr kumimoji="1" lang="en-US" altLang="ja-JP" sz="2200" dirty="0"/>
              <a:t>DPP</a:t>
            </a:r>
            <a:r>
              <a:rPr kumimoji="1" lang="ja-JP" altLang="en-US" sz="2200" dirty="0"/>
              <a:t>」）を日本市場へ導入した際の対応を想定したシミュレーション（以下、「本プロジェクト」）を開始する。</a:t>
            </a:r>
            <a:endParaRPr kumimoji="1" lang="en-US" altLang="ja-JP" sz="2200" dirty="0"/>
          </a:p>
          <a:p>
            <a:pPr marL="0" indent="0">
              <a:buNone/>
            </a:pPr>
            <a:endParaRPr kumimoji="1" lang="ja-JP" altLang="en-US" dirty="0"/>
          </a:p>
        </p:txBody>
      </p:sp>
    </p:spTree>
    <p:extLst>
      <p:ext uri="{BB962C8B-B14F-4D97-AF65-F5344CB8AC3E}">
        <p14:creationId xmlns:p14="http://schemas.microsoft.com/office/powerpoint/2010/main" val="122453197"/>
      </p:ext>
    </p:extLst>
  </p:cSld>
  <p:clrMapOvr>
    <a:masterClrMapping/>
  </p:clrMapOvr>
</p:sld>
</file>

<file path=ppt/theme/theme1.xml><?xml version="1.0" encoding="utf-8"?>
<a:theme xmlns:a="http://schemas.openxmlformats.org/drawingml/2006/main" name="Office テーマ">
  <a:themeElements>
    <a:clrScheme name="jastpro">
      <a:dk1>
        <a:sysClr val="windowText" lastClr="000000"/>
      </a:dk1>
      <a:lt1>
        <a:sysClr val="window" lastClr="FFFFFF"/>
      </a:lt1>
      <a:dk2>
        <a:srgbClr val="1D1128"/>
      </a:dk2>
      <a:lt2>
        <a:srgbClr val="EAEBED"/>
      </a:lt2>
      <a:accent1>
        <a:srgbClr val="4C7FBF"/>
      </a:accent1>
      <a:accent2>
        <a:srgbClr val="A07178"/>
      </a:accent2>
      <a:accent3>
        <a:srgbClr val="C97D60"/>
      </a:accent3>
      <a:accent4>
        <a:srgbClr val="F5EE9E"/>
      </a:accent4>
      <a:accent5>
        <a:srgbClr val="296EB4"/>
      </a:accent5>
      <a:accent6>
        <a:srgbClr val="9EE493"/>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4" id="{8EBCE6A5-C4CD-4FED-B0F3-2CF27A4ED8F9}" vid="{E3CC3973-4A4B-47E3-8AB8-1D56ED6495F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f857b6f7-58ff-49c4-8075-fa1ead2eada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C325A98482152E4F93FAE4901E1D7CD5" ma:contentTypeVersion="15" ma:contentTypeDescription="新しいドキュメントを作成します。" ma:contentTypeScope="" ma:versionID="69b1f6c5a9a3dc4244d0dd4921938bb3">
  <xsd:schema xmlns:xsd="http://www.w3.org/2001/XMLSchema" xmlns:xs="http://www.w3.org/2001/XMLSchema" xmlns:p="http://schemas.microsoft.com/office/2006/metadata/properties" xmlns:ns3="f857b6f7-58ff-49c4-8075-fa1ead2eada6" xmlns:ns4="88b64015-0159-47d5-819f-b6db6be2ce6f" targetNamespace="http://schemas.microsoft.com/office/2006/metadata/properties" ma:root="true" ma:fieldsID="632a60f2f18acb131001cc03afa3eb63" ns3:_="" ns4:_="">
    <xsd:import namespace="f857b6f7-58ff-49c4-8075-fa1ead2eada6"/>
    <xsd:import namespace="88b64015-0159-47d5-819f-b6db6be2ce6f"/>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LengthInSeconds" minOccurs="0"/>
                <xsd:element ref="ns3:_activity" minOccurs="0"/>
                <xsd:element ref="ns3:MediaServiceOCR" minOccurs="0"/>
                <xsd:element ref="ns3:MediaServiceGenerationTime" minOccurs="0"/>
                <xsd:element ref="ns3:MediaServiceEventHashCode"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57b6f7-58ff-49c4-8075-fa1ead2ead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_activity" ma:index="18" nillable="true" ma:displayName="_activity" ma:hidden="true" ma:internalName="_activity">
      <xsd:simpleType>
        <xsd:restriction base="dms:Note"/>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8b64015-0159-47d5-819f-b6db6be2ce6f"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SharingHintHash" ma:index="12" nillable="true" ma:displayName="共有のヒントのハッシュ"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9D306A-5911-469F-9578-AF5CE38016DC}">
  <ds:schemaRefs>
    <ds:schemaRef ds:uri="http://schemas.microsoft.com/sharepoint/v3/contenttype/forms"/>
  </ds:schemaRefs>
</ds:datastoreItem>
</file>

<file path=customXml/itemProps2.xml><?xml version="1.0" encoding="utf-8"?>
<ds:datastoreItem xmlns:ds="http://schemas.openxmlformats.org/officeDocument/2006/customXml" ds:itemID="{40361133-B197-4BEA-A1A4-1067BA061991}">
  <ds:schemaRefs>
    <ds:schemaRef ds:uri="http://purl.org/dc/terms/"/>
    <ds:schemaRef ds:uri="http://purl.org/dc/elements/1.1/"/>
    <ds:schemaRef ds:uri="http://schemas.microsoft.com/office/2006/metadata/properties"/>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88b64015-0159-47d5-819f-b6db6be2ce6f"/>
    <ds:schemaRef ds:uri="f857b6f7-58ff-49c4-8075-fa1ead2eada6"/>
    <ds:schemaRef ds:uri="http://www.w3.org/XML/1998/namespace"/>
  </ds:schemaRefs>
</ds:datastoreItem>
</file>

<file path=customXml/itemProps3.xml><?xml version="1.0" encoding="utf-8"?>
<ds:datastoreItem xmlns:ds="http://schemas.openxmlformats.org/officeDocument/2006/customXml" ds:itemID="{1FB50EE1-140F-4406-9772-49AB9653C7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57b6f7-58ff-49c4-8075-fa1ead2eada6"/>
    <ds:schemaRef ds:uri="88b64015-0159-47d5-819f-b6db6be2ce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JASTPRO blue (1)</Template>
  <TotalTime>3358</TotalTime>
  <Words>3857</Words>
  <Application>Microsoft Office PowerPoint</Application>
  <PresentationFormat>ワイド画面</PresentationFormat>
  <Paragraphs>168</Paragraphs>
  <Slides>21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21</vt:i4>
      </vt:variant>
    </vt:vector>
  </HeadingPairs>
  <TitlesOfParts>
    <vt:vector size="32" baseType="lpstr">
      <vt:lpstr>Noto Sans JP</vt:lpstr>
      <vt:lpstr>ヒラギノ角ゴ Pro W3</vt:lpstr>
      <vt:lpstr>游ゴシック</vt:lpstr>
      <vt:lpstr>游ゴシック Light</vt:lpstr>
      <vt:lpstr>游ゴシック Medium</vt:lpstr>
      <vt:lpstr>游明朝</vt:lpstr>
      <vt:lpstr>游明朝 Demibold</vt:lpstr>
      <vt:lpstr>Arial</vt:lpstr>
      <vt:lpstr>Roboto</vt:lpstr>
      <vt:lpstr>Wingdings</vt:lpstr>
      <vt:lpstr>Office テーマ</vt:lpstr>
      <vt:lpstr>SDGs系 EU規則動向と 国連CEFACTの対応</vt:lpstr>
      <vt:lpstr>本日の大きな流れ</vt:lpstr>
      <vt:lpstr>EUの規則動向</vt:lpstr>
      <vt:lpstr>持続可能な製品政策枠組み（Sustainable Product Policy Framework）</vt:lpstr>
      <vt:lpstr>持続可能な製品政策枠組み　産業ごとに取るべき施策</vt:lpstr>
      <vt:lpstr>国際ルール形成　ISO（TC323：循環型経済）関連 日経記事2021年8月「「循環経済」でルールを握れ　欧州が狙う脱炭素の次」要旨</vt:lpstr>
      <vt:lpstr>DPP：Digital Product Passports　デジタル製品パスポート</vt:lpstr>
      <vt:lpstr>DPPの課題</vt:lpstr>
      <vt:lpstr>DPPに関連した日本での活動</vt:lpstr>
      <vt:lpstr>CBAM（Carbon Boarder Adjustment Mechanism） 炭素国境調整メカニズム</vt:lpstr>
      <vt:lpstr>CBAM</vt:lpstr>
      <vt:lpstr>電池のライフサイクル全体を規定するバッテリー規則</vt:lpstr>
      <vt:lpstr>国連CEFACTの対応</vt:lpstr>
      <vt:lpstr>勧告No.46：衣服及び履物分野における持続可能なバリューチェーンのトレーサビリティと透明性の強化</vt:lpstr>
      <vt:lpstr>ToS on ESG Traceability of Sustainable Value Chains in the Circular Economy</vt:lpstr>
      <vt:lpstr>Critical Raw Materials (CRM)　Project</vt:lpstr>
      <vt:lpstr>CRM Project 2つの焦点</vt:lpstr>
      <vt:lpstr>CRM Project </vt:lpstr>
      <vt:lpstr>CRM Project 成果物</vt:lpstr>
      <vt:lpstr>CRM Project  Greenwashing</vt:lpstr>
      <vt:lpstr>CRM Projectに関連すると思われる日本の活動</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SDGs系 EU規則動向と 国連CEFACTの対応</dc:title>
  <dc:creator>Daizo Kiyotomo JASTPRO</dc:creator>
  <cp:lastModifiedBy>菅又 久直</cp:lastModifiedBy>
  <cp:revision>23</cp:revision>
  <dcterms:created xsi:type="dcterms:W3CDTF">2023-09-16T07:11:52Z</dcterms:created>
  <dcterms:modified xsi:type="dcterms:W3CDTF">2023-09-20T01:33:47Z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0x010100C325A98482152E4F93FAE4901E1D7CD5</vt:lpwstr>
  </property>
</Properties>
</file>