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B0FCB9-8869-DE87-4A3D-4391AE64BC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8FF33CA-DE6A-65DB-8C9E-1FB8CCE943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B530A4-E2C3-EDAB-4514-0B6E97A1D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66901F-6D86-6581-DC4A-523DB5B2F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8F7C41-F5F1-9FEF-7505-1A7160460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759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234F52-D2CB-73A0-9D75-7E2FE5CBB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7F0816-CECF-0FCA-A19C-3C0DC6F4F2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870C15-44B7-1345-7DD9-12CE0295C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9D696B-8988-AB30-D557-40D1F4F70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1EBFEA7-207F-D5F1-9DF5-42B4DA9B8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313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430E901-E59B-5F4A-BFC9-5B79401C47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FA29EA0-F726-EF31-899A-3B1141B984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9C14A7-A936-2CDE-6F75-66E3363D1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FF321A-0A7D-F42B-7018-D065A922A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FA4566-6C74-14C1-D9BF-3AE44FB94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08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F11251-75DB-4B2F-157B-943E57784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6EA800-9105-DC28-FE71-4F3BC1C17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7F8CEC-A190-AC7D-FD0D-2AFB9E2E6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A1944E-0130-D4C7-1C3B-78757783A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3F1E1E-FE8C-CAEB-B9EB-7A888DF6F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258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284DAD-87A6-FA38-7A40-EC78F8A31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74A706-AB5C-B589-F20E-C662BDDA0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F6EA97-CEF6-14D4-51A1-4B7684855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CF8D33-822B-6A0C-6D6F-A5A9DC647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FC3A6E0-0E2F-B5BC-A186-2B8975FCC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06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331CF8-5B9F-BDF7-73A3-C9D494F8C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7592BD-CFBC-D18D-DE95-FF54255EEC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E82AE81-FC12-9E47-E9D6-F78A1BD49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C9C1FA8-FD17-DDF4-6F0F-2077920DD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11BE58-8BD5-34E0-BF6B-7943580BD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7CE86F-7317-1521-5B62-A3F14F3A5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763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8F226F-674E-A00A-7BA7-89A40D896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C60198-EBCA-425E-941B-2BEEC28A9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3ED227-85C4-7173-5A35-DC51D54F05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B73EB6-6BBE-8796-BF46-47E5C185FA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A4F93AB-557B-1E34-9475-D14E4D9CFC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436A9BA-20C6-91D1-F8B9-E45E92515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86343D5-4449-9015-3889-E2DA4738D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675D31F-4D29-53D7-BC0E-A1809771F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812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914B2A-D79D-F2D4-8ED8-4FE16755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93527AA-FE96-5187-2024-09FBA08AC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01F6772-E737-B855-352C-BE874D63E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D40AC82-E5BD-5B3F-3D42-10A58F0BD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160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A3283C6-B985-228B-8B13-DC0F5B70E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6B4F048-AEC9-6352-44DB-BBD167387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8A0F63E-847A-19DF-C956-BFD55956C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8504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75D96E-3AAC-15CB-E56B-90F8EF4F5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373C22-953B-6859-29DB-FDC3E49F7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DCDE7DD-CA9C-4D7C-22EA-041730EA74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445EC4-BE59-588A-B277-995CAB055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D5C9E48-2BA4-186D-10C4-A175BF81C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2303B2A-B75C-296A-D3DB-D15226773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58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F83A11-D8FA-62E1-9DCE-2C3A82054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8C5052A-3607-EE04-C3EB-9E160F7DB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AC0ACDE-D348-167D-4538-0A2CD06BCC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59660C6-9418-CBF0-D3F0-776CE3C27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76F893A-B1ED-0C83-6A06-F473F838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6971F7-68BF-A38B-0559-E2C324E39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5909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D6E6613-964B-2412-B78F-76495A861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7BD90F-B700-CDAA-ABA0-EDD97C0B7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D0662F-AEC2-22C2-9971-67DA5307BF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DBB7C-F6C0-44CD-9DFC-FD6118A0BFAB}" type="datetimeFigureOut">
              <a:rPr kumimoji="1" lang="ja-JP" altLang="en-US" smtClean="0"/>
              <a:t>2023/9/19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AFA5409-78EE-2EB7-EBD6-B912F8246C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1A5E64-3496-2B3A-0D3C-358E9D065E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C91D8-D161-47E4-9FD3-F79F6F6494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0466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92F3272-7977-18C5-F5C5-DDC80720522B}"/>
              </a:ext>
            </a:extLst>
          </p:cNvPr>
          <p:cNvSpPr txBox="1"/>
          <p:nvPr/>
        </p:nvSpPr>
        <p:spPr>
          <a:xfrm>
            <a:off x="9739222" y="258792"/>
            <a:ext cx="223424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国際連携</a:t>
            </a:r>
            <a:r>
              <a:rPr kumimoji="1" lang="en-US" altLang="ja-JP" b="1" dirty="0"/>
              <a:t>2023-2-04</a:t>
            </a:r>
            <a:endParaRPr kumimoji="1" lang="ja-JP" altLang="en-US" b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E76610-8780-D649-8D34-135C93C0B324}"/>
              </a:ext>
            </a:extLst>
          </p:cNvPr>
          <p:cNvSpPr txBox="1"/>
          <p:nvPr/>
        </p:nvSpPr>
        <p:spPr>
          <a:xfrm>
            <a:off x="1791419" y="2113472"/>
            <a:ext cx="8609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/>
              <a:t>第</a:t>
            </a:r>
            <a:r>
              <a:rPr kumimoji="1" lang="en-US" altLang="ja-JP" sz="3600" b="1" dirty="0"/>
              <a:t>41</a:t>
            </a:r>
            <a:r>
              <a:rPr kumimoji="1" lang="ja-JP" altLang="en-US" sz="3600" b="1" dirty="0"/>
              <a:t>回国連</a:t>
            </a:r>
            <a:r>
              <a:rPr kumimoji="1" lang="en-US" altLang="ja-JP" sz="3600" b="1" dirty="0"/>
              <a:t>CEFACT</a:t>
            </a:r>
            <a:r>
              <a:rPr kumimoji="1" lang="ja-JP" altLang="en-US" sz="3600" b="1" dirty="0"/>
              <a:t>フォーラム対処方針</a:t>
            </a:r>
          </a:p>
        </p:txBody>
      </p:sp>
    </p:spTree>
    <p:extLst>
      <p:ext uri="{BB962C8B-B14F-4D97-AF65-F5344CB8AC3E}">
        <p14:creationId xmlns:p14="http://schemas.microsoft.com/office/powerpoint/2010/main" val="2017143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F3E225D-ABA3-52C1-F02B-75552D16A4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042" y="928687"/>
            <a:ext cx="7652708" cy="573953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FE072A6-2876-9C6F-770B-3521050A0A0E}"/>
              </a:ext>
            </a:extLst>
          </p:cNvPr>
          <p:cNvSpPr txBox="1"/>
          <p:nvPr/>
        </p:nvSpPr>
        <p:spPr>
          <a:xfrm>
            <a:off x="2994803" y="189782"/>
            <a:ext cx="6202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u="sng" dirty="0"/>
              <a:t>国連</a:t>
            </a:r>
            <a:r>
              <a:rPr kumimoji="1" lang="en-US" altLang="ja-JP" sz="3600" b="1" u="sng" dirty="0"/>
              <a:t>CEFACT </a:t>
            </a:r>
            <a:r>
              <a:rPr kumimoji="1" lang="ja-JP" altLang="en-US" sz="3600" b="1" u="sng" dirty="0"/>
              <a:t>活動体制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D438AA9D-E3CC-1304-EE13-BF508AD038CC}"/>
              </a:ext>
            </a:extLst>
          </p:cNvPr>
          <p:cNvSpPr/>
          <p:nvPr/>
        </p:nvSpPr>
        <p:spPr>
          <a:xfrm>
            <a:off x="4986068" y="1889185"/>
            <a:ext cx="1337094" cy="222561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6C5A607A-1743-6E85-6CA1-04B49C109D9A}"/>
              </a:ext>
            </a:extLst>
          </p:cNvPr>
          <p:cNvSpPr/>
          <p:nvPr/>
        </p:nvSpPr>
        <p:spPr>
          <a:xfrm>
            <a:off x="528320" y="1026159"/>
            <a:ext cx="2753360" cy="1300767"/>
          </a:xfrm>
          <a:prstGeom prst="wedgeRoundRectCallout">
            <a:avLst>
              <a:gd name="adj1" fmla="val 114496"/>
              <a:gd name="adj2" fmla="val 8355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solidFill>
                  <a:schemeClr val="tx1"/>
                </a:solidFill>
              </a:rPr>
              <a:t>貿易金融国際標準化促進プロジェクト提案</a:t>
            </a:r>
            <a:endParaRPr kumimoji="1" lang="en-US" altLang="ja-JP" sz="1400" b="1" dirty="0">
              <a:solidFill>
                <a:schemeClr val="tx1"/>
              </a:solidFill>
            </a:endParaRPr>
          </a:p>
          <a:p>
            <a:r>
              <a:rPr lang="en-US" altLang="ja-JP" sz="1400" b="1" dirty="0">
                <a:solidFill>
                  <a:schemeClr val="tx1"/>
                </a:solidFill>
              </a:rPr>
              <a:t>- T+L Domain Session</a:t>
            </a:r>
          </a:p>
          <a:p>
            <a:r>
              <a:rPr kumimoji="1" lang="en-US" altLang="ja-JP" sz="1400" b="1" dirty="0">
                <a:solidFill>
                  <a:schemeClr val="tx1"/>
                </a:solidFill>
              </a:rPr>
              <a:t>- F+P Domain Session</a:t>
            </a:r>
          </a:p>
          <a:p>
            <a:r>
              <a:rPr lang="en-US" altLang="ja-JP" sz="1400" b="1" dirty="0">
                <a:solidFill>
                  <a:schemeClr val="tx1"/>
                </a:solidFill>
              </a:rPr>
              <a:t>- SCMP Domain Session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EF69D485-FFE1-E779-01F1-C409B22B3A47}"/>
              </a:ext>
            </a:extLst>
          </p:cNvPr>
          <p:cNvSpPr/>
          <p:nvPr/>
        </p:nvSpPr>
        <p:spPr>
          <a:xfrm>
            <a:off x="9564524" y="1550257"/>
            <a:ext cx="2489200" cy="711775"/>
          </a:xfrm>
          <a:prstGeom prst="wedgeRoundRectCallout">
            <a:avLst>
              <a:gd name="adj1" fmla="val -100136"/>
              <a:gd name="adj2" fmla="val 9818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SPEC Domain Session</a:t>
            </a:r>
          </a:p>
          <a:p>
            <a:pPr algn="ctr"/>
            <a:r>
              <a:rPr lang="en-US" altLang="ja-JP" sz="1400" b="1" dirty="0">
                <a:solidFill>
                  <a:schemeClr val="tx1"/>
                </a:solidFill>
              </a:rPr>
              <a:t>- 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参照データモデル見直し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958CC0D-C173-8102-7680-C0BC94625D63}"/>
              </a:ext>
            </a:extLst>
          </p:cNvPr>
          <p:cNvSpPr/>
          <p:nvPr/>
        </p:nvSpPr>
        <p:spPr>
          <a:xfrm>
            <a:off x="9429750" y="2395408"/>
            <a:ext cx="2517093" cy="262097"/>
          </a:xfrm>
          <a:prstGeom prst="wedgeRoundRectCallout">
            <a:avLst>
              <a:gd name="adj1" fmla="val -90591"/>
              <a:gd name="adj2" fmla="val 332374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b="1" dirty="0">
                <a:solidFill>
                  <a:schemeClr val="tx1"/>
                </a:solidFill>
              </a:rPr>
              <a:t>データ項目の追加提案（後日）</a:t>
            </a:r>
            <a:endParaRPr kumimoji="1"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B9E7862E-0201-44B0-E5D8-7013F7238A73}"/>
              </a:ext>
            </a:extLst>
          </p:cNvPr>
          <p:cNvSpPr/>
          <p:nvPr/>
        </p:nvSpPr>
        <p:spPr>
          <a:xfrm>
            <a:off x="9040482" y="572799"/>
            <a:ext cx="1249321" cy="711775"/>
          </a:xfrm>
          <a:prstGeom prst="wedgeRoundRectCallout">
            <a:avLst>
              <a:gd name="adj1" fmla="val -223146"/>
              <a:gd name="adj2" fmla="val 18234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T+T Open Session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214D0626-DED3-2A96-9A34-4A05964F2FB9}"/>
              </a:ext>
            </a:extLst>
          </p:cNvPr>
          <p:cNvSpPr/>
          <p:nvPr/>
        </p:nvSpPr>
        <p:spPr>
          <a:xfrm>
            <a:off x="9684240" y="3221969"/>
            <a:ext cx="1704388" cy="711775"/>
          </a:xfrm>
          <a:prstGeom prst="wedgeRoundRectCallout">
            <a:avLst>
              <a:gd name="adj1" fmla="val -193851"/>
              <a:gd name="adj2" fmla="val 95492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tx1"/>
                </a:solidFill>
              </a:rPr>
              <a:t>Mini</a:t>
            </a:r>
            <a:r>
              <a:rPr kumimoji="1" lang="ja-JP" altLang="en-US" sz="1400" b="1" dirty="0">
                <a:solidFill>
                  <a:schemeClr val="tx1"/>
                </a:solidFill>
              </a:rPr>
              <a:t> </a:t>
            </a:r>
            <a:r>
              <a:rPr kumimoji="1" lang="en-US" altLang="ja-JP" sz="1400" b="1" dirty="0">
                <a:solidFill>
                  <a:schemeClr val="tx1"/>
                </a:solidFill>
              </a:rPr>
              <a:t>Conference</a:t>
            </a:r>
          </a:p>
          <a:p>
            <a:pPr algn="ctr"/>
            <a:r>
              <a:rPr lang="en-US" altLang="ja-JP" sz="1400" b="1" dirty="0">
                <a:solidFill>
                  <a:schemeClr val="tx1"/>
                </a:solidFill>
              </a:rPr>
              <a:t>Domain Session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10608357-9E14-4CBB-9EB2-56F4C2289319}"/>
              </a:ext>
            </a:extLst>
          </p:cNvPr>
          <p:cNvSpPr/>
          <p:nvPr/>
        </p:nvSpPr>
        <p:spPr>
          <a:xfrm>
            <a:off x="9022366" y="4200496"/>
            <a:ext cx="3029598" cy="1214784"/>
          </a:xfrm>
          <a:prstGeom prst="wedgeRoundRectCallout">
            <a:avLst>
              <a:gd name="adj1" fmla="val -95891"/>
              <a:gd name="adj2" fmla="val 62205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tx1"/>
                </a:solidFill>
              </a:rPr>
              <a:t>TPF Domain Session</a:t>
            </a:r>
          </a:p>
          <a:p>
            <a:r>
              <a:rPr lang="en-US" altLang="ja-JP" sz="1400" b="1" dirty="0">
                <a:solidFill>
                  <a:schemeClr val="tx1"/>
                </a:solidFill>
              </a:rPr>
              <a:t>- CRM Traceability</a:t>
            </a:r>
          </a:p>
          <a:p>
            <a:r>
              <a:rPr kumimoji="1" lang="en-US" altLang="ja-JP" sz="1400" b="1" dirty="0">
                <a:solidFill>
                  <a:schemeClr val="tx1"/>
                </a:solidFill>
              </a:rPr>
              <a:t>- Green Trade Facilitation</a:t>
            </a:r>
          </a:p>
          <a:p>
            <a:r>
              <a:rPr lang="en-US" altLang="ja-JP" sz="1400" b="1" dirty="0">
                <a:solidFill>
                  <a:schemeClr val="tx1"/>
                </a:solidFill>
              </a:rPr>
              <a:t>- Trusted Product Conformity</a:t>
            </a:r>
          </a:p>
          <a:p>
            <a:r>
              <a:rPr kumimoji="1" lang="en-US" altLang="ja-JP" sz="1400" b="1" dirty="0">
                <a:solidFill>
                  <a:schemeClr val="tx1"/>
                </a:solidFill>
              </a:rPr>
              <a:t>- Cross Boarder EC</a:t>
            </a:r>
            <a:endParaRPr kumimoji="1" lang="ja-JP" altLang="en-US" sz="1400" b="1" dirty="0">
              <a:solidFill>
                <a:schemeClr val="tx1"/>
              </a:solidFill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63D88773-50E8-01A1-41EA-6C849D5B97E1}"/>
              </a:ext>
            </a:extLst>
          </p:cNvPr>
          <p:cNvSpPr/>
          <p:nvPr/>
        </p:nvSpPr>
        <p:spPr>
          <a:xfrm>
            <a:off x="5603396" y="4721672"/>
            <a:ext cx="2042160" cy="15673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吹き出し: 角を丸めた四角形 11">
            <a:extLst>
              <a:ext uri="{FF2B5EF4-FFF2-40B4-BE49-F238E27FC236}">
                <a16:creationId xmlns:a16="http://schemas.microsoft.com/office/drawing/2014/main" id="{8840C8B8-DA20-0424-7185-6DE25D868E5E}"/>
              </a:ext>
            </a:extLst>
          </p:cNvPr>
          <p:cNvSpPr/>
          <p:nvPr/>
        </p:nvSpPr>
        <p:spPr>
          <a:xfrm>
            <a:off x="416275" y="4200496"/>
            <a:ext cx="2753359" cy="711775"/>
          </a:xfrm>
          <a:prstGeom prst="wedgeRoundRectCallout">
            <a:avLst>
              <a:gd name="adj1" fmla="val 122736"/>
              <a:gd name="adj2" fmla="val 181137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tx1"/>
                </a:solidFill>
              </a:rPr>
              <a:t>SWD Domain Session</a:t>
            </a:r>
          </a:p>
          <a:p>
            <a:pPr algn="ctr"/>
            <a:r>
              <a:rPr lang="en-US" altLang="ja-JP" sz="1400" b="1" dirty="0">
                <a:solidFill>
                  <a:schemeClr val="tx1"/>
                </a:solidFill>
              </a:rPr>
              <a:t>- Single Window Conference</a:t>
            </a:r>
            <a:endParaRPr kumimoji="1"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7DCE7FF9-B609-538D-1093-EB605FC40D17}"/>
              </a:ext>
            </a:extLst>
          </p:cNvPr>
          <p:cNvSpPr/>
          <p:nvPr/>
        </p:nvSpPr>
        <p:spPr>
          <a:xfrm>
            <a:off x="587832" y="3101787"/>
            <a:ext cx="1704388" cy="711775"/>
          </a:xfrm>
          <a:prstGeom prst="wedgeRoundRectCallout">
            <a:avLst>
              <a:gd name="adj1" fmla="val 235943"/>
              <a:gd name="adj2" fmla="val -62952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>
                <a:solidFill>
                  <a:schemeClr val="tx1"/>
                </a:solidFill>
              </a:rPr>
              <a:t>Digitalization in the Maritime Industry</a:t>
            </a:r>
            <a:endParaRPr kumimoji="1" lang="en-US" altLang="ja-JP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609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76E0E4D-0BFB-EBC4-6E2E-3DB8708DB88D}"/>
              </a:ext>
            </a:extLst>
          </p:cNvPr>
          <p:cNvSpPr txBox="1"/>
          <p:nvPr/>
        </p:nvSpPr>
        <p:spPr>
          <a:xfrm>
            <a:off x="487680" y="226814"/>
            <a:ext cx="6096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400" b="1" dirty="0">
                <a:solidFill>
                  <a:srgbClr val="0070C0"/>
                </a:solidFill>
              </a:rPr>
              <a:t>貿易金融国際標準化促進プロジェクト</a:t>
            </a:r>
            <a:endParaRPr kumimoji="1" lang="en-US" altLang="ja-JP" sz="2400" b="1" dirty="0">
              <a:solidFill>
                <a:srgbClr val="0070C0"/>
              </a:solidFill>
            </a:endParaRPr>
          </a:p>
          <a:p>
            <a:r>
              <a:rPr lang="en-US" altLang="ja-JP" sz="2400" b="1" dirty="0">
                <a:solidFill>
                  <a:srgbClr val="0070C0"/>
                </a:solidFill>
              </a:rPr>
              <a:t>Trade Finance Facilitation</a:t>
            </a:r>
            <a:endParaRPr lang="ja-JP" altLang="en-US" sz="2400" dirty="0">
              <a:solidFill>
                <a:srgbClr val="0070C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BF355E6-704A-C5E3-26B7-7337972D34F1}"/>
              </a:ext>
            </a:extLst>
          </p:cNvPr>
          <p:cNvSpPr txBox="1"/>
          <p:nvPr/>
        </p:nvSpPr>
        <p:spPr>
          <a:xfrm>
            <a:off x="2143760" y="1368207"/>
            <a:ext cx="85547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1.</a:t>
            </a:r>
            <a:r>
              <a:rPr lang="ja-JP" altLang="en-US" sz="2400" b="1" dirty="0"/>
              <a:t> </a:t>
            </a:r>
            <a:r>
              <a:rPr lang="en-US" altLang="ja-JP" sz="2400" b="1" dirty="0"/>
              <a:t>F+P Domain</a:t>
            </a:r>
          </a:p>
          <a:p>
            <a:r>
              <a:rPr lang="en-US" altLang="ja-JP" sz="2400" b="1" dirty="0"/>
              <a:t>	Documentary Credit process BRS</a:t>
            </a:r>
            <a:r>
              <a:rPr lang="ja-JP" altLang="en-US" sz="2400" b="1" dirty="0"/>
              <a:t>提案／審議</a:t>
            </a:r>
            <a:endParaRPr lang="en-US" altLang="ja-JP" sz="2400" b="1" dirty="0"/>
          </a:p>
          <a:p>
            <a:endParaRPr kumimoji="1" lang="en-US" altLang="ja-JP" sz="2400" b="1" dirty="0"/>
          </a:p>
          <a:p>
            <a:r>
              <a:rPr kumimoji="1" lang="en-US" altLang="ja-JP" sz="2400" b="1" dirty="0"/>
              <a:t>2. </a:t>
            </a:r>
            <a:r>
              <a:rPr lang="en-US" altLang="ja-JP" sz="2400" b="1" dirty="0"/>
              <a:t>SCMP Domain</a:t>
            </a:r>
          </a:p>
          <a:p>
            <a:r>
              <a:rPr kumimoji="1" lang="en-US" altLang="ja-JP" sz="2400" b="1" dirty="0"/>
              <a:t>	IV/PO BIE</a:t>
            </a:r>
            <a:r>
              <a:rPr kumimoji="1" lang="ja-JP" altLang="en-US" sz="2400" b="1" dirty="0"/>
              <a:t>追加提案／審議</a:t>
            </a:r>
            <a:endParaRPr kumimoji="1" lang="en-US" altLang="ja-JP" sz="2400" b="1" dirty="0"/>
          </a:p>
          <a:p>
            <a:endParaRPr lang="en-US" altLang="ja-JP" sz="2400" b="1" dirty="0"/>
          </a:p>
          <a:p>
            <a:r>
              <a:rPr kumimoji="1" lang="en-US" altLang="ja-JP" sz="2400" b="1" dirty="0"/>
              <a:t>3. </a:t>
            </a:r>
            <a:r>
              <a:rPr lang="en-US" altLang="ja-JP" sz="2400" b="1" dirty="0"/>
              <a:t>T+L Domain</a:t>
            </a:r>
          </a:p>
          <a:p>
            <a:r>
              <a:rPr kumimoji="1" lang="en-US" altLang="ja-JP" sz="2400" b="1" dirty="0"/>
              <a:t>	Trade Finance Facilitation project Kick-Off</a:t>
            </a:r>
          </a:p>
          <a:p>
            <a:r>
              <a:rPr lang="en-US" altLang="ja-JP" sz="2400" b="1" dirty="0"/>
              <a:t>	BL/PL</a:t>
            </a:r>
            <a:r>
              <a:rPr lang="ja-JP" altLang="en-US" sz="2400" b="1" dirty="0"/>
              <a:t>検討状況調査</a:t>
            </a:r>
            <a:endParaRPr lang="en-US" altLang="ja-JP" sz="2400" b="1" dirty="0"/>
          </a:p>
          <a:p>
            <a:endParaRPr kumimoji="1" lang="en-US" altLang="ja-JP" sz="2400" b="1" dirty="0"/>
          </a:p>
          <a:p>
            <a:r>
              <a:rPr lang="en-US" altLang="ja-JP" sz="2400" b="1" dirty="0"/>
              <a:t>4. SPEC Domain</a:t>
            </a:r>
          </a:p>
          <a:p>
            <a:r>
              <a:rPr kumimoji="1" lang="en-US" altLang="ja-JP" sz="2400" b="1" dirty="0"/>
              <a:t>	Trade Finance RDF</a:t>
            </a:r>
            <a:r>
              <a:rPr lang="ja-JP" altLang="en-US" sz="2400" b="1" dirty="0"/>
              <a:t>提言</a:t>
            </a:r>
            <a:endParaRPr lang="en-US" altLang="ja-JP" sz="2400" b="1" dirty="0"/>
          </a:p>
          <a:p>
            <a:r>
              <a:rPr kumimoji="1" lang="en-US" altLang="ja-JP" sz="2400" b="1" dirty="0"/>
              <a:t>	Data Pipeline</a:t>
            </a:r>
            <a:r>
              <a:rPr kumimoji="1" lang="ja-JP" altLang="en-US" sz="2400" b="1" dirty="0"/>
              <a:t>用共有データパッケージ：自由討議</a:t>
            </a:r>
            <a:r>
              <a:rPr kumimoji="1" lang="en-US" altLang="ja-JP" sz="2400" b="1" dirty="0"/>
              <a:t>		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3212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A3CDF43-67D7-5417-A655-D703AEE29D2B}"/>
              </a:ext>
            </a:extLst>
          </p:cNvPr>
          <p:cNvSpPr txBox="1"/>
          <p:nvPr/>
        </p:nvSpPr>
        <p:spPr>
          <a:xfrm>
            <a:off x="242370" y="321958"/>
            <a:ext cx="6177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0070C0"/>
                </a:solidFill>
              </a:rPr>
              <a:t>Travel</a:t>
            </a:r>
            <a:r>
              <a:rPr lang="en-US" altLang="ja-JP" sz="2400" b="1" dirty="0">
                <a:solidFill>
                  <a:srgbClr val="0070C0"/>
                </a:solidFill>
              </a:rPr>
              <a:t> and </a:t>
            </a:r>
            <a:r>
              <a:rPr kumimoji="1" lang="en-US" altLang="ja-JP" sz="2400" b="1" dirty="0">
                <a:solidFill>
                  <a:srgbClr val="0070C0"/>
                </a:solidFill>
              </a:rPr>
              <a:t>Tourism Domain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D9AA14C-193D-E6C3-70CD-261906B80F16}"/>
              </a:ext>
            </a:extLst>
          </p:cNvPr>
          <p:cNvSpPr txBox="1"/>
          <p:nvPr/>
        </p:nvSpPr>
        <p:spPr>
          <a:xfrm>
            <a:off x="242370" y="1057619"/>
            <a:ext cx="11743981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旅行観光部会</a:t>
            </a:r>
            <a:r>
              <a:rPr lang="en-US" altLang="ja-JP" dirty="0"/>
              <a:t>(T/</a:t>
            </a:r>
            <a:r>
              <a:rPr lang="en-US" altLang="ja-JP"/>
              <a:t>T Domain)</a:t>
            </a:r>
            <a:r>
              <a:rPr lang="ja-JP" altLang="en-US"/>
              <a:t>と</a:t>
            </a:r>
            <a:r>
              <a:rPr lang="ja-JP" altLang="en-US" dirty="0"/>
              <a:t>しては下記の対応を推進する。</a:t>
            </a:r>
            <a:endParaRPr lang="en-US" altLang="ja-JP" dirty="0"/>
          </a:p>
          <a:p>
            <a:endParaRPr lang="en-US" altLang="ja-JP" sz="2000" dirty="0">
              <a:latin typeface="+mn-ea"/>
            </a:endParaRPr>
          </a:p>
          <a:p>
            <a:r>
              <a:rPr lang="en-US" altLang="ja-JP" sz="2000" b="1" dirty="0">
                <a:latin typeface="+mn-ea"/>
              </a:rPr>
              <a:t>1. </a:t>
            </a:r>
            <a:r>
              <a:rPr lang="ja-JP" altLang="en-US" sz="2000" b="1" dirty="0">
                <a:latin typeface="+mn-ea"/>
              </a:rPr>
              <a:t>新規プロジェクトの開発推進</a:t>
            </a:r>
            <a:endParaRPr lang="en-US" altLang="ja-JP" sz="2000" b="1" dirty="0">
              <a:latin typeface="+mn-ea"/>
            </a:endParaRPr>
          </a:p>
          <a:p>
            <a:r>
              <a:rPr lang="ja-JP" altLang="en-US" dirty="0"/>
              <a:t>本年５月に承認された下記２の新規プロジェクトの開発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1)</a:t>
            </a:r>
            <a:r>
              <a:rPr lang="ja-JP" altLang="en-US" dirty="0"/>
              <a:t> </a:t>
            </a:r>
            <a:r>
              <a:rPr kumimoji="1" lang="en-US" altLang="ja-JP" dirty="0"/>
              <a:t>API Transformation of EPs Technical Artefacts with Sustainability Claims Project</a:t>
            </a:r>
            <a:r>
              <a:rPr kumimoji="1" lang="ja-JP" altLang="en-US" dirty="0"/>
              <a:t>　（開発工期</a:t>
            </a:r>
            <a:r>
              <a:rPr kumimoji="1" lang="en-US" altLang="ja-JP" dirty="0"/>
              <a:t>1</a:t>
            </a:r>
            <a:r>
              <a:rPr kumimoji="1" lang="ja-JP" altLang="en-US" dirty="0"/>
              <a:t>年）</a:t>
            </a:r>
            <a:endParaRPr kumimoji="1" lang="en-US" altLang="ja-JP" dirty="0"/>
          </a:p>
          <a:p>
            <a:r>
              <a:rPr lang="ja-JP" altLang="en-US" dirty="0"/>
              <a:t>　　昨年度開発完了した</a:t>
            </a:r>
            <a:r>
              <a:rPr lang="en-US" altLang="ja-JP" dirty="0" err="1"/>
              <a:t>ebXML</a:t>
            </a:r>
            <a:r>
              <a:rPr lang="ja-JP" altLang="en-US" dirty="0"/>
              <a:t>による</a:t>
            </a:r>
            <a:r>
              <a:rPr lang="en-US" altLang="ja-JP" dirty="0"/>
              <a:t>EPs Technical Artefacts </a:t>
            </a:r>
            <a:r>
              <a:rPr lang="ja-JP" altLang="en-US" dirty="0"/>
              <a:t>を</a:t>
            </a:r>
            <a:r>
              <a:rPr lang="en-US" altLang="ja-JP" dirty="0"/>
              <a:t>API</a:t>
            </a:r>
            <a:r>
              <a:rPr lang="ja-JP" altLang="en-US" dirty="0"/>
              <a:t>化することと、</a:t>
            </a:r>
            <a:r>
              <a:rPr lang="en-US" altLang="ja-JP" dirty="0"/>
              <a:t>Sustainable Tourism</a:t>
            </a:r>
          </a:p>
          <a:p>
            <a:r>
              <a:rPr lang="ja-JP" altLang="en-US" dirty="0"/>
              <a:t>　　</a:t>
            </a:r>
            <a:r>
              <a:rPr lang="en-US" altLang="ja-JP" dirty="0"/>
              <a:t>Project</a:t>
            </a:r>
            <a:r>
              <a:rPr lang="ja-JP" altLang="en-US" dirty="0"/>
              <a:t>で検討した</a:t>
            </a:r>
            <a:r>
              <a:rPr lang="en-US" altLang="ja-JP" dirty="0"/>
              <a:t>UN/SDGs</a:t>
            </a:r>
            <a:r>
              <a:rPr lang="ja-JP" altLang="en-US" dirty="0"/>
              <a:t>に関する成果を</a:t>
            </a:r>
            <a:r>
              <a:rPr lang="en-US" altLang="ja-JP" dirty="0"/>
              <a:t>EPs</a:t>
            </a:r>
            <a:r>
              <a:rPr lang="ja-JP" altLang="en-US" dirty="0"/>
              <a:t>の実際の取引に活用することを意識したプロジェクト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2</a:t>
            </a:r>
            <a:r>
              <a:rPr lang="en-US" altLang="ja-JP" dirty="0"/>
              <a:t>)</a:t>
            </a:r>
            <a:r>
              <a:rPr kumimoji="1" lang="en-US" altLang="ja-JP" dirty="0"/>
              <a:t> Travel Agency and DMC-DMO Package Tour Project</a:t>
            </a:r>
            <a:r>
              <a:rPr kumimoji="1" lang="ja-JP" altLang="en-US" dirty="0"/>
              <a:t>　（開発工期</a:t>
            </a:r>
            <a:r>
              <a:rPr kumimoji="1" lang="en-US" altLang="ja-JP" dirty="0"/>
              <a:t>1.5</a:t>
            </a:r>
            <a:r>
              <a:rPr kumimoji="1" lang="ja-JP" altLang="en-US" dirty="0"/>
              <a:t>年）</a:t>
            </a:r>
            <a:endParaRPr kumimoji="1" lang="en-US" altLang="ja-JP" dirty="0"/>
          </a:p>
          <a:p>
            <a:r>
              <a:rPr lang="ja-JP" altLang="en-US" dirty="0"/>
              <a:t>　　中小旅行会社が海外の仕入れ先等と商品や情報を入手・交換する手順を</a:t>
            </a:r>
            <a:r>
              <a:rPr lang="en-US" altLang="ja-JP" dirty="0"/>
              <a:t>API</a:t>
            </a:r>
            <a:r>
              <a:rPr lang="ja-JP" altLang="en-US" dirty="0"/>
              <a:t>により実現するプロジェクト</a:t>
            </a:r>
            <a:endParaRPr kumimoji="1" lang="en-US" altLang="ja-JP" dirty="0"/>
          </a:p>
          <a:p>
            <a:endParaRPr lang="en-US" altLang="ja-JP" sz="2000" b="1" dirty="0">
              <a:latin typeface="+mn-ea"/>
            </a:endParaRPr>
          </a:p>
          <a:p>
            <a:r>
              <a:rPr lang="en-US" altLang="ja-JP" sz="2000" b="1" dirty="0">
                <a:latin typeface="+mn-ea"/>
              </a:rPr>
              <a:t>2.</a:t>
            </a:r>
            <a:r>
              <a:rPr lang="ja-JP" altLang="en-US" sz="2000" b="1" dirty="0">
                <a:latin typeface="+mn-ea"/>
              </a:rPr>
              <a:t> </a:t>
            </a:r>
            <a:r>
              <a:rPr kumimoji="1" lang="en-US" altLang="ja-JP" sz="2000" b="1" dirty="0">
                <a:latin typeface="+mn-ea"/>
              </a:rPr>
              <a:t>Open Session</a:t>
            </a:r>
            <a:r>
              <a:rPr kumimoji="1" lang="ja-JP" altLang="en-US" sz="2000" b="1" dirty="0">
                <a:latin typeface="+mn-ea"/>
              </a:rPr>
              <a:t>の開催</a:t>
            </a:r>
            <a:endParaRPr kumimoji="1" lang="en-US" altLang="ja-JP" sz="2000" b="1" dirty="0">
              <a:latin typeface="+mn-ea"/>
            </a:endParaRPr>
          </a:p>
          <a:p>
            <a:r>
              <a:rPr lang="ja-JP" altLang="en-US" dirty="0"/>
              <a:t>　</a:t>
            </a:r>
            <a:r>
              <a:rPr lang="en-US" altLang="ja-JP" dirty="0"/>
              <a:t>Forum</a:t>
            </a:r>
            <a:r>
              <a:rPr lang="ja-JP" altLang="en-US" dirty="0"/>
              <a:t>の</a:t>
            </a:r>
            <a:r>
              <a:rPr lang="en-US" altLang="ja-JP" dirty="0"/>
              <a:t>10</a:t>
            </a:r>
            <a:r>
              <a:rPr lang="ja-JP" altLang="en-US" dirty="0"/>
              <a:t>月</a:t>
            </a:r>
            <a:r>
              <a:rPr lang="en-US" altLang="ja-JP" dirty="0"/>
              <a:t>4</a:t>
            </a:r>
            <a:r>
              <a:rPr lang="ja-JP" altLang="en-US" dirty="0"/>
              <a:t>日（水）</a:t>
            </a:r>
            <a:r>
              <a:rPr lang="en-US" altLang="ja-JP" dirty="0"/>
              <a:t>9:30</a:t>
            </a:r>
            <a:r>
              <a:rPr lang="ja-JP" altLang="en-US" dirty="0"/>
              <a:t>～</a:t>
            </a:r>
            <a:r>
              <a:rPr lang="en-US" altLang="ja-JP" dirty="0"/>
              <a:t>12:30</a:t>
            </a:r>
            <a:r>
              <a:rPr lang="ja-JP" altLang="en-US" dirty="0"/>
              <a:t>（バンコック時間）に</a:t>
            </a:r>
            <a:r>
              <a:rPr lang="en-US" altLang="ja-JP" dirty="0"/>
              <a:t>T/T Domain</a:t>
            </a:r>
            <a:r>
              <a:rPr lang="ja-JP" altLang="en-US" dirty="0"/>
              <a:t>の</a:t>
            </a:r>
            <a:r>
              <a:rPr lang="en-US" altLang="ja-JP" dirty="0"/>
              <a:t>Open Session</a:t>
            </a:r>
            <a:r>
              <a:rPr lang="ja-JP" altLang="en-US" dirty="0"/>
              <a:t>を開催</a:t>
            </a:r>
            <a:endParaRPr lang="en-US" altLang="ja-JP" dirty="0"/>
          </a:p>
          <a:p>
            <a:r>
              <a:rPr lang="ja-JP" altLang="en-US" dirty="0"/>
              <a:t>主たる検討テーマ　</a:t>
            </a:r>
            <a:endParaRPr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1</a:t>
            </a:r>
            <a:r>
              <a:rPr lang="en-US" altLang="ja-JP" dirty="0"/>
              <a:t>) </a:t>
            </a:r>
            <a:r>
              <a:rPr kumimoji="1" lang="ja-JP" altLang="en-US" dirty="0"/>
              <a:t>旅行業界のコロナ後の環境の変化と情報技術の活用</a:t>
            </a:r>
            <a:endParaRPr kumimoji="1" lang="en-US" altLang="ja-JP" dirty="0"/>
          </a:p>
          <a:p>
            <a:r>
              <a:rPr lang="ja-JP" altLang="en-US" dirty="0"/>
              <a:t>　</a:t>
            </a:r>
            <a:r>
              <a:rPr lang="en-US" altLang="ja-JP" dirty="0"/>
              <a:t>2)</a:t>
            </a:r>
            <a:r>
              <a:rPr lang="ja-JP" altLang="en-US" dirty="0"/>
              <a:t>上記２プロジェクトの開発状況と課題点</a:t>
            </a:r>
            <a:endParaRPr lang="en-US" altLang="ja-JP" dirty="0"/>
          </a:p>
          <a:p>
            <a:r>
              <a:rPr kumimoji="1" lang="ja-JP" altLang="en-US" dirty="0"/>
              <a:t>　</a:t>
            </a:r>
            <a:r>
              <a:rPr kumimoji="1" lang="en-US" altLang="ja-JP" dirty="0"/>
              <a:t>3)</a:t>
            </a:r>
            <a:r>
              <a:rPr lang="ja-JP" altLang="en-US" dirty="0"/>
              <a:t> </a:t>
            </a:r>
            <a:r>
              <a:rPr kumimoji="1" lang="ja-JP" altLang="en-US" dirty="0"/>
              <a:t>今後の開発対応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1110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006E0C-D87D-86F1-0391-AC2480EB0FA2}"/>
              </a:ext>
            </a:extLst>
          </p:cNvPr>
          <p:cNvSpPr txBox="1"/>
          <p:nvPr/>
        </p:nvSpPr>
        <p:spPr>
          <a:xfrm>
            <a:off x="355600" y="467360"/>
            <a:ext cx="574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0070C0"/>
                </a:solidFill>
              </a:rPr>
              <a:t>Trade Procedure PDA</a:t>
            </a:r>
            <a:endParaRPr kumimoji="1" lang="ja-JP" alt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06DFE8-9FAF-08AA-2681-E8BF74A10AC6}"/>
              </a:ext>
            </a:extLst>
          </p:cNvPr>
          <p:cNvSpPr txBox="1"/>
          <p:nvPr/>
        </p:nvSpPr>
        <p:spPr>
          <a:xfrm>
            <a:off x="1733909" y="1285336"/>
            <a:ext cx="7332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国連</a:t>
            </a:r>
            <a:r>
              <a:rPr kumimoji="1" lang="en-US" altLang="ja-JP" sz="2400" b="1" dirty="0"/>
              <a:t>CEFACT</a:t>
            </a:r>
            <a:r>
              <a:rPr kumimoji="1" lang="ja-JP" altLang="en-US" sz="2400" b="1" dirty="0"/>
              <a:t>における</a:t>
            </a:r>
            <a:r>
              <a:rPr kumimoji="1" lang="en-US" altLang="ja-JP" sz="2400" b="1" dirty="0"/>
              <a:t>ESG</a:t>
            </a:r>
            <a:r>
              <a:rPr kumimoji="1" lang="ja-JP" altLang="en-US" sz="2400" b="1" dirty="0"/>
              <a:t>への取組につき調査する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BB63D58-0819-4B73-80AD-B901D3115934}"/>
              </a:ext>
            </a:extLst>
          </p:cNvPr>
          <p:cNvSpPr txBox="1"/>
          <p:nvPr/>
        </p:nvSpPr>
        <p:spPr>
          <a:xfrm>
            <a:off x="3225800" y="1906286"/>
            <a:ext cx="609456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dirty="0">
                <a:solidFill>
                  <a:schemeClr val="tx1"/>
                </a:solidFill>
              </a:rPr>
              <a:t>- CRM Traceability</a:t>
            </a:r>
          </a:p>
          <a:p>
            <a:r>
              <a:rPr kumimoji="1" lang="en-US" altLang="ja-JP" sz="2000" dirty="0">
                <a:solidFill>
                  <a:schemeClr val="tx1"/>
                </a:solidFill>
              </a:rPr>
              <a:t>- Green Trade Facilitation</a:t>
            </a:r>
          </a:p>
          <a:p>
            <a:r>
              <a:rPr kumimoji="1" lang="en-US" altLang="ja-JP" sz="2000" dirty="0">
                <a:solidFill>
                  <a:schemeClr val="tx1"/>
                </a:solidFill>
              </a:rPr>
              <a:t>- </a:t>
            </a:r>
            <a:r>
              <a:rPr kumimoji="1" lang="ja-JP" altLang="en-US" sz="2000" dirty="0">
                <a:solidFill>
                  <a:schemeClr val="tx1"/>
                </a:solidFill>
              </a:rPr>
              <a:t>その他</a:t>
            </a:r>
            <a:endParaRPr kumimoji="1" lang="en-US" altLang="ja-JP" sz="2000" dirty="0">
              <a:solidFill>
                <a:schemeClr val="tx1"/>
              </a:solidFill>
            </a:endParaRPr>
          </a:p>
        </p:txBody>
      </p:sp>
      <p:sp>
        <p:nvSpPr>
          <p:cNvPr id="6" name="矢印: 右 5">
            <a:extLst>
              <a:ext uri="{FF2B5EF4-FFF2-40B4-BE49-F238E27FC236}">
                <a16:creationId xmlns:a16="http://schemas.microsoft.com/office/drawing/2014/main" id="{FBD7D9E1-8031-4180-18AF-04A04AC72CB9}"/>
              </a:ext>
            </a:extLst>
          </p:cNvPr>
          <p:cNvSpPr/>
          <p:nvPr/>
        </p:nvSpPr>
        <p:spPr>
          <a:xfrm>
            <a:off x="3225800" y="4304581"/>
            <a:ext cx="647460" cy="3278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AE16EC-78A9-9629-7AE6-C9006CCAA89C}"/>
              </a:ext>
            </a:extLst>
          </p:cNvPr>
          <p:cNvSpPr txBox="1"/>
          <p:nvPr/>
        </p:nvSpPr>
        <p:spPr>
          <a:xfrm>
            <a:off x="3873260" y="4304581"/>
            <a:ext cx="555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0070C0"/>
                </a:solidFill>
              </a:rPr>
              <a:t>国際連携</a:t>
            </a:r>
            <a:r>
              <a:rPr kumimoji="1" lang="en-US" altLang="ja-JP" b="1" dirty="0">
                <a:solidFill>
                  <a:srgbClr val="0070C0"/>
                </a:solidFill>
              </a:rPr>
              <a:t>2023-2-05 EU</a:t>
            </a:r>
            <a:r>
              <a:rPr kumimoji="1" lang="ja-JP" altLang="en-US" b="1" dirty="0">
                <a:solidFill>
                  <a:srgbClr val="0070C0"/>
                </a:solidFill>
              </a:rPr>
              <a:t>規則動向と国連</a:t>
            </a:r>
            <a:r>
              <a:rPr kumimoji="1" lang="en-US" altLang="ja-JP" b="1" dirty="0">
                <a:solidFill>
                  <a:srgbClr val="0070C0"/>
                </a:solidFill>
              </a:rPr>
              <a:t>CEFACT 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80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417</Words>
  <Application>Microsoft Office PowerPoint</Application>
  <PresentationFormat>ワイド画面</PresentationFormat>
  <Paragraphs>61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5</cp:revision>
  <dcterms:created xsi:type="dcterms:W3CDTF">2023-09-12T07:13:35Z</dcterms:created>
  <dcterms:modified xsi:type="dcterms:W3CDTF">2023-09-19T02:11:18Z</dcterms:modified>
</cp:coreProperties>
</file>