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sldIdLst>
    <p:sldId id="256" r:id="rId2"/>
    <p:sldId id="257" r:id="rId3"/>
    <p:sldId id="262" r:id="rId4"/>
    <p:sldId id="259" r:id="rId5"/>
    <p:sldId id="265" r:id="rId6"/>
    <p:sldId id="266" r:id="rId7"/>
    <p:sldId id="264" r:id="rId8"/>
    <p:sldId id="272" r:id="rId9"/>
    <p:sldId id="267" r:id="rId10"/>
    <p:sldId id="268" r:id="rId11"/>
    <p:sldId id="269" r:id="rId12"/>
    <p:sldId id="270" r:id="rId13"/>
    <p:sldId id="274" r:id="rId14"/>
  </p:sldIdLst>
  <p:sldSz cx="12192000" cy="6858000"/>
  <p:notesSz cx="6888163" cy="100203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4" d="100"/>
          <a:sy n="74" d="100"/>
        </p:scale>
        <p:origin x="376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902075" y="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7B4CA2-BF3A-42F6-A30B-13CBE8A7E7A0}" type="datetimeFigureOut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39738" y="1252538"/>
            <a:ext cx="6008687" cy="33813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8975" y="4822825"/>
            <a:ext cx="5510213" cy="39449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51865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902075" y="9518650"/>
            <a:ext cx="2984500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5E9753-EBB7-43A2-A478-181E20F6598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77072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83DD398-5113-4FD1-B680-61FECA4BFB6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E0A6FC8-FC11-4F46-A190-AFF1B8C5A90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CE7689D-927F-4E10-97D5-BEBF406A8E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1D159-6753-4081-9C04-9F6121285AAC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48927C5-E4B6-4F52-B0A2-2AC2A5E02E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0C9C51D-DBB7-4E44-87F8-CA636E5A90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00891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66706E7-69EA-450A-8373-FE3034BDC2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F66E823-C00A-416E-A0A8-6674913FF7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FA2A619-004D-4DDA-A89B-6AA21CA0CB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613B3-2D6E-438B-A9D9-1544AAFF18A6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45F490E-91C7-413C-A34D-33D3E01D49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42F41C-1C88-42FA-9FA1-568112967C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171839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2EA4C5BE-3A85-4A48-BDD2-3143E06E43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0B2EC9C-DF99-4A3B-8B1D-BBD9A26D0A1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5D5B699-3B68-482A-B116-072F62D2D9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91E173-9B42-4203-A383-1A6834B86198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CA60993-6ED2-4C96-ABD9-3BD2E64B3A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68F50C6-3878-4ED3-8FE1-8D2308DCC2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32367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C7A60B-E854-4C39-8DBC-AD93AE6EEE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5292AA4-FC60-4E5C-8A80-EEB71D1E26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133BCBE-48BD-4A5D-A330-DC6FF11FC2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70317D-A139-4EDA-B7BC-6BA0F0352513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D03792-856D-423C-BC02-DCD0ED956E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7B3E5C6-51B7-4EB4-A987-2881771C82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26764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9989880-16E4-4BDD-AEE9-E770A51A49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EE0AB8E-AE30-4A71-8A33-BF015283E7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E569AD4-FD6B-4886-BCFF-7A5E2E4370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E875A-D992-4AE8-9A4C-94372BF2E8F3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38CB590-ADBE-4267-9B51-8E6F90651A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729FD8D-3010-4C36-802F-07FC0D52C6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24172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EC1A47E-FC0F-430A-8DAF-B26C6B1C3C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754B43C-835A-41EC-BB1A-338C23DE25A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BBCC77A-4A78-41BF-9418-C059AB63B5E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ACDE967-5F9F-4C15-B52F-E9B631F972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547D2C-7F5F-4249-9D32-42FCF2C91526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657C0D7-71FB-4448-A19F-8168973D55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B314C18-8F76-4A57-B36A-47FD9C4174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35932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5328D28-9F1A-4182-956B-80F81DCEBF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393D970-D9FA-482C-B390-EDC0E0264E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536D272-5B6B-446D-951D-550BFBA64A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C7DEBED-4C43-402C-B99B-8D080A4069C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3765989B-C9D9-4DD8-A366-91463A93FB7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BDE460A4-298A-41C1-8CEB-D960E497CD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6ADC9-81FF-4F0B-909F-493D771AF0D0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8CF42AB-0F80-4DBB-A00C-F2BC1FB73D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BF478F1-D9E8-49BA-AC6E-21F958E81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04092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25E919-FA48-4436-A9D1-680BCB237A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377505A-B930-478B-B6EC-2347C931FF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09FABB-472F-4FE1-8FD1-9838BC8BDD59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6CCE6F5-6DF3-43F5-AB74-99DE72E219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9608982-AD02-4E10-917C-A2C545E621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33957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F0177924-7EC3-46EF-9CFC-BDB61E49F9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8A72E1-A7AC-4107-9AB7-2FD27070ACBB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4183F23-C6D2-4D66-8A36-62935FEEC7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AC5ECD4-DFBB-4700-B3CC-633A282623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37142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78B56B-5360-48E5-BB63-D6E2E5EB3C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C9BBECC-B470-4604-8D1C-2091DB2074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BE1640F9-616C-4724-AF2A-1B1364BCA9A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D75D336-7453-43AF-81F4-095522A900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0ABFFB-3CBA-44CD-ABE7-A8638FD5B63B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5333B65-B7A2-4BB8-B1FD-69CDD71AA6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967A759-F052-439E-98D3-FF7069CC8E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842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F7E3E40-9A9B-4369-B99C-35D1074AFA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36191BCE-978D-4605-8233-7879BAA8A7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C5A4147-709A-4F62-A74F-6D61372E7E3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675D5E7-EF13-4B8D-A31E-356ECFBCB7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8887B6-B048-4FA9-902A-8EDAD41A86C8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0088703-F3E8-4440-A1C5-0A6CEA9CD7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B318661-5831-4A9D-ABC8-CB26882BA0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1185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9828C81D-0DE0-4152-87EC-B25C6C744B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5649764-3041-4048-9E07-B872105D78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F442AD1-CEF8-4A6B-9885-7948E99F991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B7E1C5-811B-40DE-95F6-8424961E0968}" type="datetime1">
              <a:rPr kumimoji="1" lang="ja-JP" altLang="en-US" smtClean="0"/>
              <a:t>2023/7/16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6BE4CC1-FDE7-4587-8DDD-3B9EE3D7847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D732597-B769-40EE-84F0-64C010E2804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873E63-6821-4996-8FED-A778E7B6FC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49300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ja.wikipedia.org/wiki/%E3%83%87%E3%82%B8%E3%82%BF%E3%83%AB%E7%BD%B2%E5%90%8D" TargetMode="External"/><Relationship Id="rId2" Type="http://schemas.openxmlformats.org/officeDocument/2006/relationships/hyperlink" Target="https://ja.wikipedia.org/wiki/%E6%9A%97%E5%8F%B7%E3%83%A1%E3%83%83%E3%82%BB%E3%83%BC%E3%82%B8%E6%A7%8B%E6%96%87" TargetMode="Externa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CE3F5DB-37F5-4CF6-8349-98CF5D253739}"/>
              </a:ext>
            </a:extLst>
          </p:cNvPr>
          <p:cNvSpPr txBox="1"/>
          <p:nvPr/>
        </p:nvSpPr>
        <p:spPr>
          <a:xfrm>
            <a:off x="2690648" y="2228193"/>
            <a:ext cx="67056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600" b="1" dirty="0"/>
              <a:t>ISO TC154</a:t>
            </a:r>
            <a:endParaRPr kumimoji="1" lang="ja-JP" altLang="en-US" sz="3600" b="1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5283183-E67A-4D9E-99D5-7F6DA5C704E9}"/>
              </a:ext>
            </a:extLst>
          </p:cNvPr>
          <p:cNvSpPr txBox="1"/>
          <p:nvPr/>
        </p:nvSpPr>
        <p:spPr>
          <a:xfrm>
            <a:off x="2455459" y="3429000"/>
            <a:ext cx="7416674" cy="954107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kumimoji="1" lang="en-US" altLang="ja-JP" sz="2800" b="1" dirty="0"/>
              <a:t>Process, data elements and documents in commerce, industry and administration</a:t>
            </a:r>
            <a:endParaRPr kumimoji="1" lang="ja-JP" altLang="en-US" sz="2800" b="1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8FE975B2-E88F-44B5-B88C-9E714FE62682}"/>
              </a:ext>
            </a:extLst>
          </p:cNvPr>
          <p:cNvSpPr txBox="1"/>
          <p:nvPr/>
        </p:nvSpPr>
        <p:spPr>
          <a:xfrm>
            <a:off x="9396248" y="355600"/>
            <a:ext cx="2267432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dirty="0"/>
              <a:t>国際連携</a:t>
            </a:r>
            <a:r>
              <a:rPr kumimoji="1" lang="en-US" altLang="ja-JP" b="1" dirty="0"/>
              <a:t>2023-1-05</a:t>
            </a:r>
            <a:endParaRPr kumimoji="1" lang="ja-JP" altLang="en-US" b="1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02E5E554-0396-F731-0BF6-63E30F2BCA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821774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491EC03-B442-9D38-B44C-2DDFCFF8D3BF}"/>
              </a:ext>
            </a:extLst>
          </p:cNvPr>
          <p:cNvSpPr txBox="1"/>
          <p:nvPr/>
        </p:nvSpPr>
        <p:spPr>
          <a:xfrm>
            <a:off x="345440" y="281950"/>
            <a:ext cx="60960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lvl="0" algn="just"/>
            <a:r>
              <a:rPr lang="en-US" altLang="ja-JP" sz="2800" kern="100" dirty="0">
                <a:effectLst/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WG7: Digital Business</a:t>
            </a:r>
            <a:r>
              <a:rPr lang="ja-JP" altLang="en-US" sz="2800" kern="100" dirty="0"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 </a:t>
            </a:r>
            <a:r>
              <a:rPr lang="en-US" altLang="ja-JP" sz="2800" kern="100" dirty="0"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(2)</a:t>
            </a:r>
            <a:endParaRPr lang="ja-JP" altLang="ja-JP" sz="2800" kern="100" dirty="0">
              <a:effectLst/>
              <a:highlight>
                <a:srgbClr val="FFFF00"/>
              </a:highlight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33E2EF6-DDAB-B453-0CAC-287E3920A050}"/>
              </a:ext>
            </a:extLst>
          </p:cNvPr>
          <p:cNvSpPr txBox="1"/>
          <p:nvPr/>
        </p:nvSpPr>
        <p:spPr>
          <a:xfrm>
            <a:off x="741680" y="1209082"/>
            <a:ext cx="10871200" cy="48936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Blockchain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ベースのスマートコントラクト・プロジェクト（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ISO/PWI 16320-1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：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Smart contract-based B2B electronic transaction execution and verification – part 1: reference model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）は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NP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New Project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）投票</a:t>
            </a:r>
            <a:r>
              <a:rPr lang="ja-JP" altLang="en-US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を開始（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8</a:t>
            </a:r>
            <a:r>
              <a:rPr lang="ja-JP" altLang="en-US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1</a:t>
            </a:r>
            <a:r>
              <a:rPr lang="ja-JP" altLang="en-US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日〆切）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。</a:t>
            </a:r>
            <a:endParaRPr lang="en-US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Blockchain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ベースの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platform for cold chain food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ISO/TR 16340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）は、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2</a:t>
            </a:r>
            <a:r>
              <a:rPr lang="ja-JP" altLang="en-US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回の</a:t>
            </a:r>
            <a:r>
              <a:rPr lang="en-US" altLang="ja-JP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CD</a:t>
            </a:r>
            <a:r>
              <a:rPr lang="ja-JP" altLang="en-US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投票が行われ、編集結果を</a:t>
            </a:r>
            <a:r>
              <a:rPr lang="en-US" altLang="ja-JP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CS</a:t>
            </a:r>
            <a:r>
              <a:rPr lang="ja-JP" altLang="en-US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へ提出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。</a:t>
            </a:r>
            <a:endParaRPr lang="en-US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カーボン・データ交換のための新しいプロジェクト（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Carbon data interoperability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）が中国により提案</a:t>
            </a:r>
            <a:r>
              <a:rPr lang="ja-JP" altLang="en-US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され、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ISO/PWI 20191</a:t>
            </a:r>
            <a:r>
              <a:rPr lang="ja-JP" altLang="en-US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として登録された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。この標準は、パート１のフレームワークから始まる複数パートの標準となり、脱炭素化（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Carbon Neutral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）活動のためのカーボン・データ交換の標準化を目指している。</a:t>
            </a:r>
            <a:endParaRPr lang="en-US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0C10D2C9-51FB-17EC-7168-1B31C1954E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5078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491EC03-B442-9D38-B44C-2DDFCFF8D3BF}"/>
              </a:ext>
            </a:extLst>
          </p:cNvPr>
          <p:cNvSpPr txBox="1"/>
          <p:nvPr/>
        </p:nvSpPr>
        <p:spPr>
          <a:xfrm>
            <a:off x="345440" y="281950"/>
            <a:ext cx="60960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lvl="0" algn="just"/>
            <a:r>
              <a:rPr lang="en-US" altLang="ja-JP" sz="2800" kern="100" dirty="0">
                <a:effectLst/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WG7: Digital Business</a:t>
            </a:r>
            <a:r>
              <a:rPr lang="ja-JP" altLang="en-US" sz="2800" kern="100" dirty="0"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 </a:t>
            </a:r>
            <a:r>
              <a:rPr lang="en-US" altLang="ja-JP" sz="2800" kern="100" dirty="0"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(3)</a:t>
            </a:r>
            <a:endParaRPr lang="ja-JP" altLang="ja-JP" sz="2800" kern="100" dirty="0">
              <a:effectLst/>
              <a:highlight>
                <a:srgbClr val="FFFF00"/>
              </a:highlight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33E2EF6-DDAB-B453-0CAC-287E3920A050}"/>
              </a:ext>
            </a:extLst>
          </p:cNvPr>
          <p:cNvSpPr txBox="1"/>
          <p:nvPr/>
        </p:nvSpPr>
        <p:spPr>
          <a:xfrm>
            <a:off x="1005840" y="943739"/>
            <a:ext cx="10871200" cy="415498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中国提案の製品品質データ交換のガイドライン・プロジェクト（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Guidelines on risk-based product quality data interchange in E-commerce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）が提案され、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TR/PWI</a:t>
            </a: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 20180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として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登録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された。</a:t>
            </a:r>
            <a:endParaRPr lang="en-US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中国より工業データ交換における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Blockchain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導入ガイド・プロジェクト（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Technical requirements for blockchain implementation in industrial internet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）が提案され、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TR</a:t>
            </a:r>
            <a:r>
              <a:rPr lang="en-US" altLang="ja-JP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/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PWI</a:t>
            </a:r>
            <a:r>
              <a:rPr lang="ja-JP" altLang="en-US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 </a:t>
            </a:r>
            <a:r>
              <a:rPr lang="en-US" altLang="ja-JP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20195</a:t>
            </a:r>
            <a:r>
              <a:rPr lang="ja-JP" altLang="en-US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として登録された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。</a:t>
            </a:r>
            <a:endParaRPr lang="en-US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中国より貿易デジタルの用語／コンセプトの整理統合を行うプロジェクト（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Digital trade - Basic concepts and key initiatives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）が提案され、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TR/PWI 20194</a:t>
            </a:r>
            <a:r>
              <a:rPr lang="ja-JP" altLang="en-US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として登録された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。</a:t>
            </a: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3A4CD824-65D5-DC5E-C793-11D52DD3DF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385743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491EC03-B442-9D38-B44C-2DDFCFF8D3BF}"/>
              </a:ext>
            </a:extLst>
          </p:cNvPr>
          <p:cNvSpPr txBox="1"/>
          <p:nvPr/>
        </p:nvSpPr>
        <p:spPr>
          <a:xfrm>
            <a:off x="345440" y="281950"/>
            <a:ext cx="778256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lvl="0" algn="just"/>
            <a:r>
              <a:rPr kumimoji="1" lang="en-US" altLang="ja-JP" sz="2800" b="1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highlight>
                  <a:srgbClr val="FFFF00"/>
                </a:highlight>
                <a:uLnTx/>
                <a:uFillTx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JWG8: Logistics Data Contents and Process</a:t>
            </a:r>
            <a:endParaRPr lang="ja-JP" altLang="ja-JP" sz="2800" kern="100" dirty="0">
              <a:effectLst/>
              <a:highlight>
                <a:srgbClr val="FFFF00"/>
              </a:highlight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33E2EF6-DDAB-B453-0CAC-287E3920A050}"/>
              </a:ext>
            </a:extLst>
          </p:cNvPr>
          <p:cNvSpPr txBox="1"/>
          <p:nvPr/>
        </p:nvSpPr>
        <p:spPr>
          <a:xfrm>
            <a:off x="660400" y="1087162"/>
            <a:ext cx="10871200" cy="563231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66700" algn="just"/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JWG8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は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UNECE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との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Joint Working Group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）で、物流データとプロセスの標準化を担当。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266700" algn="just"/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dirty="0">
                <a:effectLst/>
                <a:latin typeface="游明朝" panose="02020400000000000000" pitchFamily="18" charset="-128"/>
                <a:cs typeface="Times New Roman" panose="02020603050405020304" pitchFamily="18" charset="0"/>
              </a:rPr>
              <a:t>UNECE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より適切な合同作業の運営がなされていないとのクレームがあり、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TC154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と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UNECE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の度重なる意見交換の末、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2022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年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8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月に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UNECE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は当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JWG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から撤退し、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JWG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は解散となった。解散時点で、</a:t>
            </a:r>
            <a:r>
              <a:rPr lang="en-US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JWG8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のもとで進められていたプロジェクトは以下の通り。</a:t>
            </a: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1257300" lvl="2" indent="-342900" algn="just">
              <a:buFont typeface="Wingdings" panose="05000000000000000000" pitchFamily="2" charset="2"/>
              <a:buChar char=""/>
            </a:pP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物流情報サービスプロバイダー間のデータ交換標準（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 23355 Data Exchange between Logistic Information Service Provider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</a:t>
            </a:r>
          </a:p>
          <a:p>
            <a:pPr marL="1257300" lvl="2" indent="-342900" algn="just">
              <a:buFont typeface="Wingdings" panose="05000000000000000000" pitchFamily="2" charset="2"/>
              <a:buChar char=""/>
            </a:pP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ブロックチェーンによる電子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B/L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（船荷証券）の実装標準（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 5909 Data interchange processes of blockchain based negotiable maritime bill of lading related to e-Commerce platform 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）。</a:t>
            </a:r>
            <a:endParaRPr lang="en-US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1257300" lvl="2" indent="-342900" algn="just">
              <a:buFont typeface="Wingdings" panose="05000000000000000000" pitchFamily="2" charset="2"/>
              <a:buChar char=""/>
            </a:pPr>
            <a:endParaRPr lang="en-US" altLang="ja-JP" sz="2400" kern="100" dirty="0"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indent="-342900" algn="just">
              <a:buFont typeface="Wingdings" panose="05000000000000000000" pitchFamily="2" charset="2"/>
              <a:buChar char="Ø"/>
            </a:pP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UNECE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</a:t>
            </a: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TC154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の間で、協同作業のための委託事項（</a:t>
            </a:r>
            <a:r>
              <a:rPr lang="en-US" altLang="ja-JP" sz="2400" kern="100" dirty="0" err="1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ToR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）を締結。今後、新</a:t>
            </a: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の発足及び担当プロジェクトの仕切り直しが行われる。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4AF33FE3-B12C-11DF-2A84-2F062A72A2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773046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E21393A-A906-4B50-9907-C9F00185DF0F}"/>
              </a:ext>
            </a:extLst>
          </p:cNvPr>
          <p:cNvSpPr txBox="1"/>
          <p:nvPr/>
        </p:nvSpPr>
        <p:spPr>
          <a:xfrm>
            <a:off x="814552" y="1330580"/>
            <a:ext cx="10562895" cy="48936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66700" algn="just"/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以下のプロジェクトは</a:t>
            </a: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TC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レベル・プロジェクトとして進められている。</a:t>
            </a:r>
            <a:endParaRPr lang="en-US" altLang="ja-JP" sz="2400" kern="100" dirty="0"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266700" algn="just"/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ISO7273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TDED: 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貿易データ要素辞書）は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2005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年以来更新されておらず、その改訂要求が議論されている。新たな</a:t>
            </a: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の結成も含めて検討中。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en-US" altLang="ja-JP" sz="2400" kern="100" dirty="0"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UNECE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から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BSP(Buy-Ship-Pay)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参照データモデルの</a:t>
            </a: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化が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PASS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提案されている。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UNECE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の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IPR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文言の相違への対応を審議中。</a:t>
            </a:r>
            <a:endParaRPr lang="en-US" altLang="ja-JP" sz="2400" kern="100" dirty="0"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en-US" altLang="ja-JP" sz="2400" kern="100" dirty="0"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en-US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取引文書の</a:t>
            </a:r>
            <a:r>
              <a:rPr lang="en-US" altLang="ja-JP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2</a:t>
            </a:r>
            <a:r>
              <a:rPr lang="ja-JP" altLang="en-US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次元コード化プロジェクトが、</a:t>
            </a:r>
            <a:r>
              <a:rPr lang="en-US" altLang="ja-JP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PWI 22132</a:t>
            </a:r>
            <a:r>
              <a:rPr lang="ja-JP" altLang="en-US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として登録された。</a:t>
            </a:r>
            <a:endParaRPr lang="en-US" altLang="ja-JP" sz="2400" dirty="0"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en-US" altLang="ja-JP" sz="2400" dirty="0"/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en-US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中古品貿易（</a:t>
            </a:r>
            <a:r>
              <a:rPr lang="en-US" altLang="ja-JP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ISO20245</a:t>
            </a:r>
            <a:r>
              <a:rPr lang="ja-JP" altLang="en-US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）の標準化が</a:t>
            </a:r>
            <a:r>
              <a:rPr lang="en-US" altLang="ja-JP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TMB</a:t>
            </a:r>
            <a:r>
              <a:rPr lang="ja-JP" altLang="en-US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の要請で</a:t>
            </a:r>
            <a:r>
              <a:rPr lang="en-US" altLang="ja-JP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TC154</a:t>
            </a:r>
            <a:r>
              <a:rPr lang="ja-JP" altLang="en-US" sz="2400" dirty="0">
                <a:latin typeface="游明朝" panose="02020400000000000000" pitchFamily="18" charset="-128"/>
                <a:ea typeface="游明朝" panose="02020400000000000000" pitchFamily="18" charset="-128"/>
              </a:rPr>
              <a:t>が引き受けることとなった。</a:t>
            </a:r>
            <a:endParaRPr lang="en-US" altLang="ja-JP" sz="2400" dirty="0">
              <a:latin typeface="游明朝" panose="02020400000000000000" pitchFamily="18" charset="-128"/>
              <a:ea typeface="游明朝" panose="02020400000000000000" pitchFamily="18" charset="-128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en-US" sz="2400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DFDB42C-213D-F2BD-E5ED-4265D88A1BB5}"/>
              </a:ext>
            </a:extLst>
          </p:cNvPr>
          <p:cNvSpPr txBox="1"/>
          <p:nvPr/>
        </p:nvSpPr>
        <p:spPr>
          <a:xfrm>
            <a:off x="411959" y="261668"/>
            <a:ext cx="583184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b="1" kern="100" dirty="0">
                <a:effectLst/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TC Level Project</a:t>
            </a:r>
            <a:endParaRPr kumimoji="1" lang="ja-JP" altLang="en-US" sz="2800" dirty="0">
              <a:highlight>
                <a:srgbClr val="FFFF00"/>
              </a:highlight>
            </a:endParaRP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E82099C-9674-9164-5BA3-69F4E60AD9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66164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8D136A3-0A0E-4121-A363-7316A06E307A}"/>
              </a:ext>
            </a:extLst>
          </p:cNvPr>
          <p:cNvSpPr txBox="1"/>
          <p:nvPr/>
        </p:nvSpPr>
        <p:spPr>
          <a:xfrm>
            <a:off x="2138161" y="1049844"/>
            <a:ext cx="8502869" cy="60631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b="1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JWG1: Joint Syntax Working Group</a:t>
            </a:r>
          </a:p>
          <a:p>
            <a:endParaRPr lang="ja-JP" altLang="ja-JP" sz="28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r>
              <a:rPr lang="en-US" altLang="ja-JP" sz="2800" b="1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WG4: Standardized Document</a:t>
            </a:r>
            <a:r>
              <a:rPr lang="ja-JP" altLang="en-US" sz="2800" b="1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：</a:t>
            </a:r>
            <a:r>
              <a:rPr lang="ja-JP" altLang="en-US" sz="2800" b="1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解散</a:t>
            </a:r>
            <a:endParaRPr lang="en-US" altLang="ja-JP" sz="2800" b="1" kern="100" dirty="0">
              <a:solidFill>
                <a:srgbClr val="FF0000"/>
              </a:solidFill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  <a:sym typeface="Wingdings" panose="05000000000000000000" pitchFamily="2" charset="2"/>
            </a:endParaRPr>
          </a:p>
          <a:p>
            <a:r>
              <a:rPr lang="en-US" altLang="ja-JP" sz="2800" b="1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			</a:t>
            </a:r>
            <a:r>
              <a:rPr lang="en-US" altLang="ja-JP" sz="2400" b="1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TC</a:t>
            </a:r>
            <a:r>
              <a:rPr lang="ja-JP" altLang="en-US" sz="2400" b="1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レベル・プロジェクトで対応</a:t>
            </a:r>
            <a:endParaRPr lang="en-US" altLang="ja-JP" sz="2400" b="1" kern="100" dirty="0">
              <a:solidFill>
                <a:srgbClr val="FF0000"/>
              </a:solidFill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  <a:sym typeface="Wingdings" panose="05000000000000000000" pitchFamily="2" charset="2"/>
            </a:endParaRPr>
          </a:p>
          <a:p>
            <a:r>
              <a:rPr lang="en-US" altLang="ja-JP" sz="2400" b="1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					</a:t>
            </a:r>
            <a:endParaRPr lang="en-US" altLang="ja-JP" sz="2400" b="1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r>
              <a:rPr lang="en-US" altLang="ja-JP" sz="2800" b="1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WG5: Date and Time</a:t>
            </a:r>
            <a:endParaRPr lang="ja-JP" altLang="ja-JP" sz="28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endParaRPr lang="en-US" altLang="ja-JP" sz="2800" b="1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r>
              <a:rPr lang="en-US" altLang="ja-JP" sz="2800" b="1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WG6: Trusted e-Communication</a:t>
            </a:r>
            <a:endParaRPr lang="ja-JP" altLang="ja-JP" sz="28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endParaRPr lang="en-US" altLang="ja-JP" sz="2800" b="1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r>
              <a:rPr lang="en-US" altLang="ja-JP" sz="2800" b="1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WG7: Digital Business</a:t>
            </a:r>
            <a:endParaRPr lang="ja-JP" altLang="ja-JP" sz="28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endParaRPr lang="en-US" altLang="ja-JP" sz="2800" b="1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r>
              <a:rPr lang="en-US" altLang="ja-JP" sz="2800" b="1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JWG8: Logistics Data Contents and Process</a:t>
            </a:r>
            <a:r>
              <a:rPr lang="ja-JP" altLang="en-US" sz="2800" b="1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 ：</a:t>
            </a:r>
            <a:r>
              <a:rPr lang="ja-JP" altLang="en-US" sz="2800" b="1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解散</a:t>
            </a:r>
            <a:endParaRPr lang="en-US" altLang="ja-JP" sz="2800" b="1" kern="100" dirty="0">
              <a:solidFill>
                <a:srgbClr val="FF0000"/>
              </a:solidFill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  <a:sym typeface="Wingdings" panose="05000000000000000000" pitchFamily="2" charset="2"/>
            </a:endParaRPr>
          </a:p>
          <a:p>
            <a:r>
              <a:rPr lang="en-US" altLang="ja-JP" sz="2800" b="1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			</a:t>
            </a:r>
            <a:r>
              <a:rPr lang="en-US" altLang="ja-JP" sz="2400" b="1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 UNECE/TC154 </a:t>
            </a:r>
            <a:r>
              <a:rPr lang="en-US" altLang="ja-JP" sz="2400" b="1" kern="100" dirty="0" err="1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ToR</a:t>
            </a:r>
            <a:r>
              <a:rPr lang="ja-JP" altLang="en-US" sz="2400" b="1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  <a:sym typeface="Wingdings" panose="05000000000000000000" pitchFamily="2" charset="2"/>
              </a:rPr>
              <a:t>の基に再発足</a:t>
            </a:r>
            <a:endParaRPr lang="ja-JP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endParaRPr kumimoji="1" lang="ja-JP" altLang="en-US" sz="2800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CD2A621-24E4-4611-AD21-E876EB5E2E1D}"/>
              </a:ext>
            </a:extLst>
          </p:cNvPr>
          <p:cNvSpPr txBox="1"/>
          <p:nvPr/>
        </p:nvSpPr>
        <p:spPr>
          <a:xfrm>
            <a:off x="1996966" y="357352"/>
            <a:ext cx="8502869" cy="584775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200" b="1" dirty="0"/>
              <a:t>TC154 Active working groups</a:t>
            </a:r>
            <a:endParaRPr kumimoji="1" lang="ja-JP" altLang="en-US" sz="3200" b="1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129229B-9B95-3588-6E43-F14E0E3C1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458876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F8DD74A-7D76-4B46-A8D0-FD0A6EC01944}"/>
              </a:ext>
            </a:extLst>
          </p:cNvPr>
          <p:cNvSpPr txBox="1"/>
          <p:nvPr/>
        </p:nvSpPr>
        <p:spPr>
          <a:xfrm>
            <a:off x="2336800" y="558800"/>
            <a:ext cx="7670800" cy="584775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200" b="1" dirty="0"/>
              <a:t>TC154</a:t>
            </a:r>
            <a:r>
              <a:rPr kumimoji="1" lang="ja-JP" altLang="en-US" sz="3200" b="1" dirty="0"/>
              <a:t>国内審議会</a:t>
            </a:r>
          </a:p>
        </p:txBody>
      </p:sp>
      <p:sp>
        <p:nvSpPr>
          <p:cNvPr id="3" name="楕円 2">
            <a:extLst>
              <a:ext uri="{FF2B5EF4-FFF2-40B4-BE49-F238E27FC236}">
                <a16:creationId xmlns:a16="http://schemas.microsoft.com/office/drawing/2014/main" id="{DFF82AFD-3922-4F11-B045-180C448308DE}"/>
              </a:ext>
            </a:extLst>
          </p:cNvPr>
          <p:cNvSpPr/>
          <p:nvPr/>
        </p:nvSpPr>
        <p:spPr>
          <a:xfrm>
            <a:off x="4699438" y="1562631"/>
            <a:ext cx="2793124" cy="662152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solidFill>
                  <a:schemeClr val="tx1"/>
                </a:solidFill>
              </a:rPr>
              <a:t>委員長</a:t>
            </a:r>
            <a:endParaRPr kumimoji="1" lang="en-US" altLang="ja-JP" sz="20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中島 毅</a:t>
            </a:r>
            <a:r>
              <a:rPr lang="en-US" altLang="ja-JP" sz="1400" dirty="0">
                <a:solidFill>
                  <a:schemeClr val="tx1"/>
                </a:solidFill>
              </a:rPr>
              <a:t>:</a:t>
            </a:r>
            <a:r>
              <a:rPr lang="ja-JP" altLang="en-US" sz="1400" dirty="0">
                <a:solidFill>
                  <a:schemeClr val="tx1"/>
                </a:solidFill>
              </a:rPr>
              <a:t>芝浦工業大学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572C85B-576C-40DC-B854-59F436A3F838}"/>
              </a:ext>
            </a:extLst>
          </p:cNvPr>
          <p:cNvSpPr txBox="1"/>
          <p:nvPr/>
        </p:nvSpPr>
        <p:spPr>
          <a:xfrm>
            <a:off x="1533197" y="3013501"/>
            <a:ext cx="3166241" cy="830997"/>
          </a:xfrm>
          <a:prstGeom prst="rect">
            <a:avLst/>
          </a:prstGeom>
          <a:noFill/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/>
              <a:t>アドバイザリ・グループ</a:t>
            </a:r>
            <a:endParaRPr kumimoji="1" lang="en-US" altLang="ja-JP" sz="2000" b="1" dirty="0"/>
          </a:p>
          <a:p>
            <a:r>
              <a:rPr kumimoji="1" lang="ja-JP" altLang="en-US" sz="1400" dirty="0"/>
              <a:t>佐藤 雅史、菅又 久直、宮崎 一哉、宮地 直人、政本 廣志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5342EFE-DDA3-46E4-92DB-1A210D617B27}"/>
              </a:ext>
            </a:extLst>
          </p:cNvPr>
          <p:cNvSpPr txBox="1"/>
          <p:nvPr/>
        </p:nvSpPr>
        <p:spPr>
          <a:xfrm>
            <a:off x="7492562" y="2705724"/>
            <a:ext cx="3166241" cy="615553"/>
          </a:xfrm>
          <a:prstGeom prst="rect">
            <a:avLst/>
          </a:prstGeom>
          <a:noFill/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 dirty="0"/>
              <a:t>事務局：</a:t>
            </a:r>
            <a:r>
              <a:rPr kumimoji="1" lang="en-US" altLang="ja-JP" sz="2000" b="1" dirty="0"/>
              <a:t>JNSA</a:t>
            </a:r>
          </a:p>
          <a:p>
            <a:pPr algn="ctr"/>
            <a:r>
              <a:rPr lang="ja-JP" altLang="en-US" sz="1400" dirty="0"/>
              <a:t>日本ネットワークセキュリティ協会</a:t>
            </a:r>
            <a:endParaRPr kumimoji="1" lang="ja-JP" altLang="en-US" sz="1400" dirty="0"/>
          </a:p>
        </p:txBody>
      </p:sp>
      <p:sp>
        <p:nvSpPr>
          <p:cNvPr id="6" name="四角形: 角を丸くする 5">
            <a:extLst>
              <a:ext uri="{FF2B5EF4-FFF2-40B4-BE49-F238E27FC236}">
                <a16:creationId xmlns:a16="http://schemas.microsoft.com/office/drawing/2014/main" id="{79D9AB03-FF92-4F31-8FD7-C777171C1540}"/>
              </a:ext>
            </a:extLst>
          </p:cNvPr>
          <p:cNvSpPr/>
          <p:nvPr/>
        </p:nvSpPr>
        <p:spPr>
          <a:xfrm>
            <a:off x="2179145" y="5119424"/>
            <a:ext cx="3352800" cy="830997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2000" b="1" dirty="0">
                <a:solidFill>
                  <a:schemeClr val="tx1"/>
                </a:solidFill>
              </a:rPr>
              <a:t>WG6</a:t>
            </a:r>
            <a:r>
              <a:rPr kumimoji="1" lang="ja-JP" altLang="en-US" sz="2000" b="1" dirty="0">
                <a:solidFill>
                  <a:schemeClr val="tx1"/>
                </a:solidFill>
              </a:rPr>
              <a:t>作業グループ</a:t>
            </a:r>
            <a:endParaRPr kumimoji="1" lang="en-US" altLang="ja-JP" sz="2000" b="1" dirty="0">
              <a:solidFill>
                <a:schemeClr val="tx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tx1"/>
                </a:solidFill>
              </a:rPr>
              <a:t>担当：</a:t>
            </a:r>
            <a:r>
              <a:rPr lang="en-US" altLang="ja-JP" sz="1400" dirty="0">
                <a:solidFill>
                  <a:schemeClr val="tx1"/>
                </a:solidFill>
              </a:rPr>
              <a:t>WG6</a:t>
            </a:r>
          </a:p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主査：佐藤 雅史（セコム）</a:t>
            </a:r>
          </a:p>
        </p:txBody>
      </p:sp>
      <p:sp>
        <p:nvSpPr>
          <p:cNvPr id="7" name="四角形: 角を丸くする 6">
            <a:extLst>
              <a:ext uri="{FF2B5EF4-FFF2-40B4-BE49-F238E27FC236}">
                <a16:creationId xmlns:a16="http://schemas.microsoft.com/office/drawing/2014/main" id="{8CBB5CD9-34BA-4C87-9F34-D8FA75CF16B7}"/>
              </a:ext>
            </a:extLst>
          </p:cNvPr>
          <p:cNvSpPr/>
          <p:nvPr/>
        </p:nvSpPr>
        <p:spPr>
          <a:xfrm>
            <a:off x="7210096" y="5119424"/>
            <a:ext cx="3352800" cy="830996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2000" b="1" dirty="0">
                <a:solidFill>
                  <a:schemeClr val="tx1"/>
                </a:solidFill>
              </a:rPr>
              <a:t>EDI</a:t>
            </a:r>
            <a:r>
              <a:rPr kumimoji="1" lang="ja-JP" altLang="en-US" sz="2000" b="1" dirty="0">
                <a:solidFill>
                  <a:schemeClr val="tx1"/>
                </a:solidFill>
              </a:rPr>
              <a:t>作業グループ</a:t>
            </a:r>
            <a:endParaRPr kumimoji="1" lang="en-US" altLang="ja-JP" sz="2000" b="1" dirty="0">
              <a:solidFill>
                <a:schemeClr val="tx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tx1"/>
                </a:solidFill>
              </a:rPr>
              <a:t>担当：</a:t>
            </a:r>
            <a:r>
              <a:rPr lang="en-US" altLang="ja-JP" sz="1400" dirty="0">
                <a:solidFill>
                  <a:schemeClr val="tx1"/>
                </a:solidFill>
              </a:rPr>
              <a:t>JWG1, WG7, JWG8</a:t>
            </a:r>
          </a:p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主査：</a:t>
            </a:r>
            <a:r>
              <a:rPr lang="ja-JP" altLang="en-US" sz="1400" dirty="0">
                <a:solidFill>
                  <a:schemeClr val="tx1"/>
                </a:solidFill>
              </a:rPr>
              <a:t>菅又　久直（</a:t>
            </a:r>
            <a:r>
              <a:rPr lang="en-US" altLang="ja-JP" sz="1400" dirty="0">
                <a:solidFill>
                  <a:schemeClr val="tx1"/>
                </a:solidFill>
              </a:rPr>
              <a:t>SIPS</a:t>
            </a:r>
            <a:r>
              <a:rPr lang="ja-JP" altLang="en-US" sz="1400" dirty="0">
                <a:solidFill>
                  <a:schemeClr val="tx1"/>
                </a:solidFill>
              </a:rPr>
              <a:t>）</a:t>
            </a:r>
            <a:endParaRPr kumimoji="1" lang="ja-JP" altLang="en-US" sz="1400" dirty="0">
              <a:solidFill>
                <a:schemeClr val="tx1"/>
              </a:solidFill>
            </a:endParaRPr>
          </a:p>
        </p:txBody>
      </p:sp>
      <p:cxnSp>
        <p:nvCxnSpPr>
          <p:cNvPr id="12" name="直線コネクタ 11">
            <a:extLst>
              <a:ext uri="{FF2B5EF4-FFF2-40B4-BE49-F238E27FC236}">
                <a16:creationId xmlns:a16="http://schemas.microsoft.com/office/drawing/2014/main" id="{B0CC2DA9-9E61-478D-B30E-D69FED31953F}"/>
              </a:ext>
            </a:extLst>
          </p:cNvPr>
          <p:cNvCxnSpPr>
            <a:cxnSpLocks/>
            <a:stCxn id="3" idx="4"/>
          </p:cNvCxnSpPr>
          <p:nvPr/>
        </p:nvCxnSpPr>
        <p:spPr>
          <a:xfrm>
            <a:off x="6096000" y="2224783"/>
            <a:ext cx="76200" cy="23472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>
            <a:extLst>
              <a:ext uri="{FF2B5EF4-FFF2-40B4-BE49-F238E27FC236}">
                <a16:creationId xmlns:a16="http://schemas.microsoft.com/office/drawing/2014/main" id="{20ED5D19-85E4-48D6-92C3-E959246C5CF7}"/>
              </a:ext>
            </a:extLst>
          </p:cNvPr>
          <p:cNvCxnSpPr/>
          <p:nvPr/>
        </p:nvCxnSpPr>
        <p:spPr>
          <a:xfrm>
            <a:off x="3855545" y="4633218"/>
            <a:ext cx="503095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2C9CE464-68AE-40F3-B516-21B7F6C669E2}"/>
              </a:ext>
            </a:extLst>
          </p:cNvPr>
          <p:cNvCxnSpPr>
            <a:endCxn id="6" idx="0"/>
          </p:cNvCxnSpPr>
          <p:nvPr/>
        </p:nvCxnSpPr>
        <p:spPr>
          <a:xfrm>
            <a:off x="3855545" y="4572000"/>
            <a:ext cx="0" cy="5474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コネクタ 20">
            <a:extLst>
              <a:ext uri="{FF2B5EF4-FFF2-40B4-BE49-F238E27FC236}">
                <a16:creationId xmlns:a16="http://schemas.microsoft.com/office/drawing/2014/main" id="{5D65A732-4ECD-4675-B1DD-BA05FA133F57}"/>
              </a:ext>
            </a:extLst>
          </p:cNvPr>
          <p:cNvCxnSpPr>
            <a:endCxn id="7" idx="0"/>
          </p:cNvCxnSpPr>
          <p:nvPr/>
        </p:nvCxnSpPr>
        <p:spPr>
          <a:xfrm>
            <a:off x="8886496" y="4633218"/>
            <a:ext cx="0" cy="4862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>
            <a:extLst>
              <a:ext uri="{FF2B5EF4-FFF2-40B4-BE49-F238E27FC236}">
                <a16:creationId xmlns:a16="http://schemas.microsoft.com/office/drawing/2014/main" id="{6AC5AC2C-BA7C-45E2-AD44-EA754B56CB48}"/>
              </a:ext>
            </a:extLst>
          </p:cNvPr>
          <p:cNvCxnSpPr>
            <a:cxnSpLocks/>
          </p:cNvCxnSpPr>
          <p:nvPr/>
        </p:nvCxnSpPr>
        <p:spPr>
          <a:xfrm>
            <a:off x="6134100" y="3013500"/>
            <a:ext cx="132036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コネクタ 25">
            <a:extLst>
              <a:ext uri="{FF2B5EF4-FFF2-40B4-BE49-F238E27FC236}">
                <a16:creationId xmlns:a16="http://schemas.microsoft.com/office/drawing/2014/main" id="{8356E990-2ED3-456F-8A9F-ADACF23DC1A2}"/>
              </a:ext>
            </a:extLst>
          </p:cNvPr>
          <p:cNvCxnSpPr>
            <a:cxnSpLocks/>
            <a:stCxn id="4" idx="3"/>
          </p:cNvCxnSpPr>
          <p:nvPr/>
        </p:nvCxnSpPr>
        <p:spPr>
          <a:xfrm flipV="1">
            <a:off x="4699438" y="3428999"/>
            <a:ext cx="1434662" cy="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AA7997D2-94A9-5673-7E7E-4B82F4B4217E}"/>
              </a:ext>
            </a:extLst>
          </p:cNvPr>
          <p:cNvSpPr txBox="1"/>
          <p:nvPr/>
        </p:nvSpPr>
        <p:spPr>
          <a:xfrm>
            <a:off x="8595360" y="5950420"/>
            <a:ext cx="256031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>
                <a:solidFill>
                  <a:srgbClr val="FF0000"/>
                </a:solidFill>
                <a:sym typeface="Wingdings" panose="05000000000000000000" pitchFamily="2" charset="2"/>
              </a:rPr>
              <a:t>Plenary: </a:t>
            </a:r>
            <a:r>
              <a:rPr kumimoji="1" lang="en-US" altLang="ja-JP" dirty="0" err="1">
                <a:solidFill>
                  <a:srgbClr val="FF0000"/>
                </a:solidFill>
                <a:sym typeface="Wingdings" panose="05000000000000000000" pitchFamily="2" charset="2"/>
              </a:rPr>
              <a:t>HoD</a:t>
            </a:r>
            <a:endParaRPr kumimoji="1" lang="en-US" altLang="ja-JP" dirty="0">
              <a:solidFill>
                <a:srgbClr val="FF0000"/>
              </a:solidFill>
              <a:sym typeface="Wingdings" panose="05000000000000000000" pitchFamily="2" charset="2"/>
            </a:endParaRPr>
          </a:p>
          <a:p>
            <a:r>
              <a:rPr lang="en-US" altLang="ja-JP" dirty="0">
                <a:solidFill>
                  <a:srgbClr val="FF0000"/>
                </a:solidFill>
                <a:sym typeface="Wingdings" panose="05000000000000000000" pitchFamily="2" charset="2"/>
              </a:rPr>
              <a:t>CAG member</a:t>
            </a:r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9D36D12F-4D4C-EF36-BACA-06CB05FD44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99515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E21393A-A906-4B50-9907-C9F00185DF0F}"/>
              </a:ext>
            </a:extLst>
          </p:cNvPr>
          <p:cNvSpPr txBox="1"/>
          <p:nvPr/>
        </p:nvSpPr>
        <p:spPr>
          <a:xfrm>
            <a:off x="835572" y="1313327"/>
            <a:ext cx="10562895" cy="48936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66700" algn="just"/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JWG1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は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UNECE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との合同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で、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EDIFACT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シンタックスのメインテナンスを担当。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266700" algn="just"/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2022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年に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ISO9735-10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EDIFACT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サービスコード）及び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ISO9735-11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EDIFACT V4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に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V3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との互換性を追加）プロジェクトは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を公開して完了した。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現在活動中のプロジェクトはなく、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EDIFACT V4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の導入ガイド作成プロジェクトを始めるか否か検討中。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EDIFACT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は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EDI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国際標準として世界中で使用されており、今後もコード及びシンタックスの保守管理を継続する必要が認識されている。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endParaRPr lang="ja-JP" altLang="en-US" sz="2400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DFDB42C-213D-F2BD-E5ED-4265D88A1BB5}"/>
              </a:ext>
            </a:extLst>
          </p:cNvPr>
          <p:cNvSpPr txBox="1"/>
          <p:nvPr/>
        </p:nvSpPr>
        <p:spPr>
          <a:xfrm>
            <a:off x="386080" y="304800"/>
            <a:ext cx="583184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b="1" kern="100" dirty="0">
                <a:effectLst/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JWG1: Joint Syntax Working Group</a:t>
            </a:r>
            <a:endParaRPr kumimoji="1" lang="ja-JP" altLang="en-US" sz="2800" dirty="0">
              <a:highlight>
                <a:srgbClr val="FFFF00"/>
              </a:highlight>
            </a:endParaRP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3AF78A6A-7C87-380A-239B-0CB4924C18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52615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E21393A-A906-4B50-9907-C9F00185DF0F}"/>
              </a:ext>
            </a:extLst>
          </p:cNvPr>
          <p:cNvSpPr txBox="1"/>
          <p:nvPr/>
        </p:nvSpPr>
        <p:spPr>
          <a:xfrm>
            <a:off x="835572" y="1313327"/>
            <a:ext cx="10562895" cy="34163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66700" algn="just"/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WG4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は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UN Layout Key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などの文書標準、及びその電子版を担当。</a:t>
            </a:r>
          </a:p>
          <a:p>
            <a:pPr marL="266700" algn="just"/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当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で唯一のプロジェクト：電子文書のメタモデル標準（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WG36100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）の作業は中断しており、スケジュール遅延理由で自動的にプロジェクトはキャンセルとなった。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WG4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のプロジェクトが存在しなくなったため、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解散が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TC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決議（リゾリューション）において審議され可決された。</a:t>
            </a:r>
          </a:p>
          <a:p>
            <a:endParaRPr lang="ja-JP" altLang="en-US" sz="2400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DFDB42C-213D-F2BD-E5ED-4265D88A1BB5}"/>
              </a:ext>
            </a:extLst>
          </p:cNvPr>
          <p:cNvSpPr txBox="1"/>
          <p:nvPr/>
        </p:nvSpPr>
        <p:spPr>
          <a:xfrm>
            <a:off x="386080" y="304800"/>
            <a:ext cx="5029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b="1" kern="100" dirty="0">
                <a:effectLst/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WG4: Standardized Document</a:t>
            </a:r>
            <a:endParaRPr kumimoji="1" lang="ja-JP" altLang="en-US" sz="2800" dirty="0">
              <a:highlight>
                <a:srgbClr val="FFFF00"/>
              </a:highlight>
            </a:endParaRP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EC27780-600E-7A7F-6A29-A647B20926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0446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E21393A-A906-4B50-9907-C9F00185DF0F}"/>
              </a:ext>
            </a:extLst>
          </p:cNvPr>
          <p:cNvSpPr txBox="1"/>
          <p:nvPr/>
        </p:nvSpPr>
        <p:spPr>
          <a:xfrm>
            <a:off x="835572" y="1313327"/>
            <a:ext cx="10562895" cy="563231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66700" algn="just"/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WG5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は日付及び時刻の表記の標準化を担当。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266700" algn="just"/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日付及び時刻の表記標準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ISO8601-1 Amendment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は主に編集上のエラーを修正するもので、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2022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年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10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4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日に投票完了。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ISO8601-2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Extensions)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にカレンダー表記と日時表記に追加が行なわれる。</a:t>
            </a: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CD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投票中（</a:t>
            </a:r>
            <a:r>
              <a:rPr lang="en-US" altLang="ja-JP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2023</a:t>
            </a:r>
            <a:r>
              <a:rPr lang="ja-JP" altLang="en-US" sz="2400" kern="100" dirty="0"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年８月〆切）。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具体的な日時定義は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 8601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で規定されているが、それを補足するコンセプトと用語の整備を進めている（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ISO34000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シリーズ）。</a:t>
            </a:r>
          </a:p>
          <a:p>
            <a:pPr lvl="0" algn="just"/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     ISO34000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シリーズには、次のものが検討されている。</a:t>
            </a:r>
          </a:p>
          <a:p>
            <a:pPr marL="800100" lvl="1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ISO34000 Concept and vocabulary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：開発中</a:t>
            </a:r>
          </a:p>
          <a:p>
            <a:pPr marL="800100" lvl="1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ISO34100 Reference Timescales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：提案中</a:t>
            </a:r>
          </a:p>
          <a:p>
            <a:pPr marL="800100" lvl="1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ISO34200 Time zone</a:t>
            </a: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800100" lvl="1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ISO34300 Calendar System (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和暦、イスラム歴、仏教歴などの定義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)</a:t>
            </a: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endParaRPr lang="ja-JP" altLang="en-US" sz="2400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DFDB42C-213D-F2BD-E5ED-4265D88A1BB5}"/>
              </a:ext>
            </a:extLst>
          </p:cNvPr>
          <p:cNvSpPr txBox="1"/>
          <p:nvPr/>
        </p:nvSpPr>
        <p:spPr>
          <a:xfrm>
            <a:off x="386080" y="304800"/>
            <a:ext cx="5029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b="1" kern="100" dirty="0">
                <a:effectLst/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WG5: </a:t>
            </a:r>
            <a:r>
              <a:rPr kumimoji="1" lang="en-US" altLang="ja-JP" sz="2800" b="1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highlight>
                  <a:srgbClr val="FFFF00"/>
                </a:highlight>
                <a:uLnTx/>
                <a:uFillTx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Date and Time</a:t>
            </a:r>
            <a:endParaRPr kumimoji="1" lang="ja-JP" altLang="en-US" sz="2800" dirty="0">
              <a:highlight>
                <a:srgbClr val="FFFF00"/>
              </a:highlight>
            </a:endParaRP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09583F41-50D6-2E5E-31EF-9DECE021AD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46214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491EC03-B442-9D38-B44C-2DDFCFF8D3BF}"/>
              </a:ext>
            </a:extLst>
          </p:cNvPr>
          <p:cNvSpPr txBox="1"/>
          <p:nvPr/>
        </p:nvSpPr>
        <p:spPr>
          <a:xfrm>
            <a:off x="345440" y="281950"/>
            <a:ext cx="60960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2800" b="1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highlight>
                  <a:srgbClr val="FFFF00"/>
                </a:highlight>
                <a:uLnTx/>
                <a:uFillTx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WG6: Trusted e-Communication</a:t>
            </a:r>
            <a:r>
              <a:rPr lang="ja-JP" altLang="en-US" sz="2800" b="1" kern="100" dirty="0">
                <a:solidFill>
                  <a:prstClr val="black"/>
                </a:solidFill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 </a:t>
            </a:r>
            <a:r>
              <a:rPr lang="en-US" altLang="ja-JP" sz="2800" b="1" kern="100" dirty="0">
                <a:solidFill>
                  <a:prstClr val="black"/>
                </a:solidFill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(1)</a:t>
            </a:r>
            <a:endParaRPr kumimoji="1" lang="ja-JP" altLang="ja-JP" sz="280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highlight>
                <a:srgbClr val="FFFF00"/>
              </a:highlight>
              <a:uLnTx/>
              <a:uFillTx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33E2EF6-DDAB-B453-0CAC-287E3920A050}"/>
              </a:ext>
            </a:extLst>
          </p:cNvPr>
          <p:cNvSpPr txBox="1"/>
          <p:nvPr/>
        </p:nvSpPr>
        <p:spPr>
          <a:xfrm>
            <a:off x="690880" y="1117642"/>
            <a:ext cx="11023600" cy="452431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altLang="ja-JP" sz="2400" dirty="0">
                <a:effectLst/>
                <a:latin typeface="游明朝" panose="02020400000000000000" pitchFamily="18" charset="-128"/>
                <a:cs typeface="Times New Roman" panose="02020603050405020304" pitchFamily="18" charset="0"/>
              </a:rPr>
              <a:t>WG6</a:t>
            </a:r>
            <a:r>
              <a:rPr lang="ja-JP" altLang="ja-JP" sz="2400" dirty="0">
                <a:effectLst/>
                <a:ea typeface="游明朝" panose="02020400000000000000" pitchFamily="18" charset="-128"/>
                <a:cs typeface="Times New Roman" panose="02020603050405020304" pitchFamily="18" charset="0"/>
              </a:rPr>
              <a:t>は電子取引における電子コミュニケーションの信頼性に関わる標準化を担当。</a:t>
            </a:r>
            <a:endParaRPr lang="en-US" altLang="ja-JP" sz="2400" dirty="0">
              <a:effectLst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endParaRPr lang="en-US" altLang="ja-JP" sz="2400" dirty="0">
              <a:effectLst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 14533-1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：</a:t>
            </a:r>
            <a:r>
              <a:rPr lang="en-US" altLang="ja-JP" sz="2400" kern="100" dirty="0" err="1">
                <a:solidFill>
                  <a:srgbClr val="202122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</a:rPr>
              <a:t>CAdES</a:t>
            </a:r>
            <a:r>
              <a:rPr lang="en-US" altLang="ja-JP" sz="2400" kern="100" dirty="0">
                <a:solidFill>
                  <a:srgbClr val="202122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</a:rPr>
              <a:t> (</a:t>
            </a:r>
            <a:r>
              <a:rPr lang="en-US" altLang="ja-JP" sz="2400" i="1" kern="100" dirty="0">
                <a:solidFill>
                  <a:srgbClr val="202122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</a:rPr>
              <a:t>CMS Advanced Electronic Signatures</a:t>
            </a:r>
            <a:r>
              <a:rPr lang="en-US" altLang="ja-JP" sz="2400" kern="100" dirty="0">
                <a:solidFill>
                  <a:srgbClr val="202122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</a:rPr>
              <a:t>)</a:t>
            </a:r>
            <a:r>
              <a:rPr lang="ja-JP" altLang="ja-JP" sz="2400" kern="100" dirty="0">
                <a:solidFill>
                  <a:srgbClr val="202122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</a:rPr>
              <a:t>高度電子署名に対応するために行った</a:t>
            </a:r>
            <a:r>
              <a:rPr lang="en-US" altLang="ja-JP" sz="2400" u="sng" kern="100" dirty="0">
                <a:solidFill>
                  <a:srgbClr val="0645AD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  <a:hlinkClick r:id="rId2" tooltip="暗号メッセージ構文"/>
              </a:rPr>
              <a:t>CMS(</a:t>
            </a:r>
            <a:r>
              <a:rPr lang="en-US" altLang="ja-JP" sz="2400" u="sng" kern="100" dirty="0" err="1">
                <a:solidFill>
                  <a:srgbClr val="0645AD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  <a:hlinkClick r:id="rId2" tooltip="暗号メッセージ構文"/>
              </a:rPr>
              <a:t>暗号メッセージ構文</a:t>
            </a:r>
            <a:r>
              <a:rPr lang="en-US" altLang="ja-JP" sz="2400" u="sng" kern="100" dirty="0">
                <a:solidFill>
                  <a:srgbClr val="0645AD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  <a:hlinkClick r:id="rId2" tooltip="暗号メッセージ構文"/>
              </a:rPr>
              <a:t>)</a:t>
            </a:r>
            <a:r>
              <a:rPr lang="ja-JP" altLang="ja-JP" sz="2400" kern="100" dirty="0">
                <a:solidFill>
                  <a:srgbClr val="202122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</a:rPr>
              <a:t>形式の</a:t>
            </a:r>
            <a:r>
              <a:rPr lang="en-US" altLang="ja-JP" sz="2400" u="sng" kern="100" dirty="0" err="1">
                <a:solidFill>
                  <a:srgbClr val="0645AD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  <a:hlinkClick r:id="rId3" tooltip="デジタル署名"/>
              </a:rPr>
              <a:t>デジタル署名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の改訂版は公開された。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lvl="0" algn="just"/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ISO14533-3</a:t>
            </a:r>
            <a:r>
              <a:rPr lang="ja-JP" altLang="en-US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：</a:t>
            </a:r>
            <a:r>
              <a:rPr lang="en-US" altLang="ja-JP" sz="2400" kern="100" dirty="0" err="1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PAdES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 (</a:t>
            </a:r>
            <a:r>
              <a:rPr lang="en-US" altLang="ja-JP" sz="2400" b="0" i="1" dirty="0">
                <a:effectLst/>
                <a:latin typeface="游明朝" panose="02020400000000000000" pitchFamily="18" charset="-128"/>
                <a:ea typeface="游明朝" panose="02020400000000000000" pitchFamily="18" charset="-128"/>
              </a:rPr>
              <a:t>PDF Advanced Electronic Signature</a:t>
            </a:r>
            <a:r>
              <a:rPr lang="en-US" altLang="ja-JP" sz="2400" b="0" i="0" dirty="0">
                <a:effectLst/>
                <a:latin typeface="游明朝" panose="02020400000000000000" pitchFamily="18" charset="-128"/>
                <a:ea typeface="游明朝" panose="02020400000000000000" pitchFamily="18" charset="-128"/>
              </a:rPr>
              <a:t>)</a:t>
            </a:r>
            <a:r>
              <a:rPr lang="ja-JP" altLang="ja-JP" sz="2400" kern="100" dirty="0">
                <a:solidFill>
                  <a:srgbClr val="202122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</a:rPr>
              <a:t>高度電子署名</a:t>
            </a:r>
            <a:r>
              <a:rPr lang="ja-JP" altLang="en-US" sz="2400" kern="100" dirty="0">
                <a:solidFill>
                  <a:srgbClr val="202122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Arial" panose="020B0604020202020204" pitchFamily="34" charset="0"/>
              </a:rPr>
              <a:t>のシステマティック評価が行われ、日本／韓国から修正要求がだされた。今後、審議が行われる。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lvl="0" algn="just"/>
            <a:endParaRPr lang="ja-JP" altLang="en-US" sz="2400" dirty="0"/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47F8E5FE-04C5-9F7E-8D70-741456790A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14186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491EC03-B442-9D38-B44C-2DDFCFF8D3BF}"/>
              </a:ext>
            </a:extLst>
          </p:cNvPr>
          <p:cNvSpPr txBox="1"/>
          <p:nvPr/>
        </p:nvSpPr>
        <p:spPr>
          <a:xfrm>
            <a:off x="345440" y="281950"/>
            <a:ext cx="60960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2800" b="1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highlight>
                  <a:srgbClr val="FFFF00"/>
                </a:highlight>
                <a:uLnTx/>
                <a:uFillTx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WG6: Trusted e-Communication (2)</a:t>
            </a:r>
            <a:endParaRPr kumimoji="1" lang="ja-JP" altLang="ja-JP" sz="280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highlight>
                <a:srgbClr val="FFFF00"/>
              </a:highlight>
              <a:uLnTx/>
              <a:uFillTx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33E2EF6-DDAB-B453-0CAC-287E3920A050}"/>
              </a:ext>
            </a:extLst>
          </p:cNvPr>
          <p:cNvSpPr txBox="1"/>
          <p:nvPr/>
        </p:nvSpPr>
        <p:spPr>
          <a:xfrm>
            <a:off x="690880" y="1117642"/>
            <a:ext cx="11023600" cy="59093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lvl="0" algn="just"/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電子文書のコミュニケーション・プラットフォームとしてブロックチェーンを使用するためのガイドライン（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TR 19626 Trusted Communication Platform for e-Document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　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Part3: Blockchain based implementation guide (Blockchain)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）プロジェクトについて、ブロックチェーン全般を担当する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 TC307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との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Joint Working Group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）設置の提案が行われた。</a:t>
            </a:r>
            <a:endParaRPr lang="en-US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endParaRPr lang="ja-JP" altLang="ja-JP" sz="2400" kern="100" dirty="0">
              <a:solidFill>
                <a:srgbClr val="FF0000"/>
              </a:solidFill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JWG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設置提案は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TC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決議（リゾリューション）の審議で否決され、</a:t>
            </a:r>
            <a:r>
              <a:rPr lang="en-US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TC307</a:t>
            </a:r>
            <a:r>
              <a:rPr lang="ja-JP" altLang="ja-JP" sz="2400" kern="100" dirty="0">
                <a:solidFill>
                  <a:srgbClr val="FF0000"/>
                </a:solidFill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との協業の仕方を検討するアドホック・グループを設置することが決議された</a:t>
            </a:r>
            <a:r>
              <a:rPr lang="ja-JP" altLang="en-US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。</a:t>
            </a:r>
            <a:endParaRPr lang="en-US" altLang="ja-JP" sz="2400" kern="100" dirty="0">
              <a:solidFill>
                <a:srgbClr val="FF0000"/>
              </a:solidFill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lvl="0" algn="just"/>
            <a:r>
              <a:rPr lang="ja-JP" altLang="en-US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　</a:t>
            </a:r>
            <a:r>
              <a:rPr lang="en-US" altLang="ja-JP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2023</a:t>
            </a:r>
            <a:r>
              <a:rPr lang="ja-JP" altLang="en-US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年</a:t>
            </a:r>
            <a:r>
              <a:rPr lang="en-US" altLang="ja-JP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6</a:t>
            </a:r>
            <a:r>
              <a:rPr lang="ja-JP" altLang="en-US" sz="2400" kern="100" dirty="0">
                <a:solidFill>
                  <a:srgbClr val="FF0000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月よりアドホック・グループ会議が開始された。</a:t>
            </a:r>
            <a:endParaRPr lang="en-US" altLang="ja-JP" sz="2400" kern="100" dirty="0">
              <a:solidFill>
                <a:srgbClr val="FF0000"/>
              </a:solidFill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r>
              <a:rPr lang="en-US" altLang="ja-JP" sz="2000" dirty="0">
                <a:solidFill>
                  <a:srgbClr val="FF0000"/>
                </a:solidFill>
              </a:rPr>
              <a:t>TC154</a:t>
            </a:r>
            <a:r>
              <a:rPr lang="ja-JP" altLang="en-US" sz="2000" dirty="0">
                <a:solidFill>
                  <a:srgbClr val="FF0000"/>
                </a:solidFill>
              </a:rPr>
              <a:t>と</a:t>
            </a:r>
            <a:r>
              <a:rPr lang="en-US" altLang="ja-JP" sz="2000" dirty="0">
                <a:solidFill>
                  <a:srgbClr val="FF0000"/>
                </a:solidFill>
              </a:rPr>
              <a:t>TC307</a:t>
            </a:r>
            <a:r>
              <a:rPr lang="ja-JP" altLang="en-US" sz="2000" dirty="0">
                <a:solidFill>
                  <a:srgbClr val="FF0000"/>
                </a:solidFill>
              </a:rPr>
              <a:t>のプロジェクトの関連性を分析し、</a:t>
            </a:r>
            <a:r>
              <a:rPr lang="en-US" altLang="ja-JP" sz="2000" dirty="0">
                <a:solidFill>
                  <a:srgbClr val="FF0000"/>
                </a:solidFill>
              </a:rPr>
              <a:t>TC307</a:t>
            </a:r>
            <a:r>
              <a:rPr lang="ja-JP" altLang="en-US" sz="2000" dirty="0">
                <a:solidFill>
                  <a:srgbClr val="FF0000"/>
                </a:solidFill>
              </a:rPr>
              <a:t>との協業可能性を検討。</a:t>
            </a:r>
            <a:r>
              <a:rPr lang="en-US" altLang="ja-JP" sz="2000" dirty="0">
                <a:solidFill>
                  <a:srgbClr val="FF0000"/>
                </a:solidFill>
                <a:sym typeface="Wingdings" panose="05000000000000000000" pitchFamily="2" charset="2"/>
              </a:rPr>
              <a:t>TC307</a:t>
            </a:r>
            <a:r>
              <a:rPr lang="ja-JP" altLang="en-US" sz="2000" dirty="0">
                <a:solidFill>
                  <a:srgbClr val="FF0000"/>
                </a:solidFill>
                <a:sym typeface="Wingdings" panose="05000000000000000000" pitchFamily="2" charset="2"/>
              </a:rPr>
              <a:t>との</a:t>
            </a:r>
            <a:r>
              <a:rPr lang="en-US" altLang="ja-JP" sz="2000" dirty="0">
                <a:solidFill>
                  <a:srgbClr val="FF0000"/>
                </a:solidFill>
                <a:sym typeface="Wingdings" panose="05000000000000000000" pitchFamily="2" charset="2"/>
              </a:rPr>
              <a:t>JWG</a:t>
            </a:r>
            <a:r>
              <a:rPr lang="ja-JP" altLang="en-US" sz="2000" dirty="0">
                <a:solidFill>
                  <a:srgbClr val="FF0000"/>
                </a:solidFill>
                <a:sym typeface="Wingdings" panose="05000000000000000000" pitchFamily="2" charset="2"/>
              </a:rPr>
              <a:t>設置も考慮した勧告をレポートする（</a:t>
            </a:r>
            <a:r>
              <a:rPr lang="en-US" altLang="ja-JP" sz="2000" dirty="0">
                <a:solidFill>
                  <a:srgbClr val="FF0000"/>
                </a:solidFill>
                <a:sym typeface="Wingdings" panose="05000000000000000000" pitchFamily="2" charset="2"/>
              </a:rPr>
              <a:t>9</a:t>
            </a:r>
            <a:r>
              <a:rPr lang="ja-JP" altLang="en-US" sz="2000">
                <a:solidFill>
                  <a:srgbClr val="FF0000"/>
                </a:solidFill>
                <a:sym typeface="Wingdings" panose="05000000000000000000" pitchFamily="2" charset="2"/>
              </a:rPr>
              <a:t>月目標）。</a:t>
            </a:r>
            <a:endParaRPr lang="en-US" altLang="ja-JP" sz="2000" dirty="0">
              <a:solidFill>
                <a:srgbClr val="FF0000"/>
              </a:solidFill>
              <a:sym typeface="Wingdings" panose="05000000000000000000" pitchFamily="2" charset="2"/>
            </a:endParaRP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r>
              <a:rPr lang="ja-JP" altLang="en-US" sz="2000" dirty="0">
                <a:solidFill>
                  <a:srgbClr val="FF0000"/>
                </a:solidFill>
                <a:sym typeface="Wingdings" panose="05000000000000000000" pitchFamily="2" charset="2"/>
              </a:rPr>
              <a:t>ブロックチェーンを使用する</a:t>
            </a:r>
            <a:r>
              <a:rPr lang="en-US" altLang="ja-JP" sz="2000" dirty="0">
                <a:solidFill>
                  <a:srgbClr val="FF0000"/>
                </a:solidFill>
                <a:sym typeface="Wingdings" panose="05000000000000000000" pitchFamily="2" charset="2"/>
              </a:rPr>
              <a:t>TC154</a:t>
            </a:r>
            <a:r>
              <a:rPr lang="ja-JP" altLang="en-US" sz="2000" dirty="0">
                <a:solidFill>
                  <a:srgbClr val="FF0000"/>
                </a:solidFill>
                <a:sym typeface="Wingdings" panose="05000000000000000000" pitchFamily="2" charset="2"/>
              </a:rPr>
              <a:t>プロジェクト</a:t>
            </a:r>
            <a:endParaRPr lang="en-US" altLang="ja-JP" sz="2000" dirty="0">
              <a:solidFill>
                <a:srgbClr val="FF0000"/>
              </a:solidFill>
              <a:sym typeface="Wingdings" panose="05000000000000000000" pitchFamily="2" charset="2"/>
            </a:endParaRPr>
          </a:p>
          <a:p>
            <a:pPr lvl="2" algn="just"/>
            <a:r>
              <a:rPr lang="en-US" altLang="ja-JP" dirty="0">
                <a:solidFill>
                  <a:srgbClr val="FF0000"/>
                </a:solidFill>
              </a:rPr>
              <a:t>ISO5909 (</a:t>
            </a:r>
            <a:r>
              <a:rPr lang="ja-JP" altLang="en-US" dirty="0">
                <a:solidFill>
                  <a:srgbClr val="FF0000"/>
                </a:solidFill>
              </a:rPr>
              <a:t>電子</a:t>
            </a:r>
            <a:r>
              <a:rPr lang="en-US" altLang="ja-JP" dirty="0">
                <a:solidFill>
                  <a:srgbClr val="FF0000"/>
                </a:solidFill>
              </a:rPr>
              <a:t>BL)</a:t>
            </a:r>
            <a:r>
              <a:rPr lang="ja-JP" altLang="en-US" dirty="0">
                <a:solidFill>
                  <a:srgbClr val="FF0000"/>
                </a:solidFill>
              </a:rPr>
              <a:t>、</a:t>
            </a:r>
            <a:r>
              <a:rPr lang="en-US" altLang="ja-JP" dirty="0">
                <a:solidFill>
                  <a:srgbClr val="FF0000"/>
                </a:solidFill>
              </a:rPr>
              <a:t>PWI20195(Industrial Internet)</a:t>
            </a:r>
            <a:r>
              <a:rPr lang="ja-JP" altLang="en-US" dirty="0">
                <a:solidFill>
                  <a:srgbClr val="FF0000"/>
                </a:solidFill>
              </a:rPr>
              <a:t>、</a:t>
            </a:r>
            <a:r>
              <a:rPr lang="en-US" altLang="ja-JP" dirty="0">
                <a:solidFill>
                  <a:srgbClr val="FF0000"/>
                </a:solidFill>
              </a:rPr>
              <a:t>NWI16320(Smart Contract)</a:t>
            </a:r>
            <a:r>
              <a:rPr lang="ja-JP" altLang="en-US" dirty="0">
                <a:solidFill>
                  <a:srgbClr val="FF0000"/>
                </a:solidFill>
              </a:rPr>
              <a:t>、</a:t>
            </a:r>
            <a:endParaRPr lang="en-US" altLang="ja-JP" dirty="0">
              <a:solidFill>
                <a:srgbClr val="FF0000"/>
              </a:solidFill>
            </a:endParaRPr>
          </a:p>
          <a:p>
            <a:pPr lvl="2" algn="just"/>
            <a:r>
              <a:rPr lang="en-US" altLang="ja-JP" dirty="0">
                <a:solidFill>
                  <a:srgbClr val="FF0000"/>
                </a:solidFill>
              </a:rPr>
              <a:t>TR16340</a:t>
            </a:r>
            <a:r>
              <a:rPr lang="ja-JP" altLang="en-US" dirty="0">
                <a:solidFill>
                  <a:srgbClr val="FF0000"/>
                </a:solidFill>
              </a:rPr>
              <a:t>（</a:t>
            </a:r>
            <a:r>
              <a:rPr lang="en-US" altLang="ja-JP" dirty="0">
                <a:solidFill>
                  <a:srgbClr val="FF0000"/>
                </a:solidFill>
              </a:rPr>
              <a:t>Cold Chain Food)</a:t>
            </a:r>
            <a:r>
              <a:rPr lang="ja-JP" altLang="en-US" dirty="0">
                <a:solidFill>
                  <a:srgbClr val="FF0000"/>
                </a:solidFill>
              </a:rPr>
              <a:t>、</a:t>
            </a:r>
            <a:r>
              <a:rPr lang="en-US" altLang="ja-JP" dirty="0">
                <a:solidFill>
                  <a:srgbClr val="FF0000"/>
                </a:solidFill>
              </a:rPr>
              <a:t>PWI20191(Carbon Data)</a:t>
            </a:r>
            <a:r>
              <a:rPr lang="ja-JP" altLang="en-US" dirty="0">
                <a:solidFill>
                  <a:srgbClr val="FF0000"/>
                </a:solidFill>
              </a:rPr>
              <a:t>、</a:t>
            </a:r>
            <a:endParaRPr lang="en-US" altLang="ja-JP" dirty="0">
              <a:solidFill>
                <a:srgbClr val="FF0000"/>
              </a:solidFill>
            </a:endParaRPr>
          </a:p>
          <a:p>
            <a:pPr lvl="2" algn="just"/>
            <a:r>
              <a:rPr lang="en-US" altLang="ja-JP" dirty="0">
                <a:solidFill>
                  <a:srgbClr val="FF0000"/>
                </a:solidFill>
              </a:rPr>
              <a:t>TR19626(Block Chain based implementation Guide)</a:t>
            </a:r>
          </a:p>
          <a:p>
            <a:pPr lvl="0" algn="just"/>
            <a:endParaRPr lang="ja-JP" altLang="en-US" sz="2400" dirty="0">
              <a:solidFill>
                <a:srgbClr val="FF0000"/>
              </a:solidFill>
            </a:endParaRPr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53DB5093-EA7B-BCB7-8B4B-9CDCF36DFC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35751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491EC03-B442-9D38-B44C-2DDFCFF8D3BF}"/>
              </a:ext>
            </a:extLst>
          </p:cNvPr>
          <p:cNvSpPr txBox="1"/>
          <p:nvPr/>
        </p:nvSpPr>
        <p:spPr>
          <a:xfrm>
            <a:off x="345440" y="281950"/>
            <a:ext cx="60960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lvl="0" algn="just"/>
            <a:r>
              <a:rPr lang="en-US" altLang="ja-JP" sz="2800" kern="100" dirty="0">
                <a:effectLst/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WG7: Digital Business</a:t>
            </a:r>
            <a:r>
              <a:rPr lang="ja-JP" altLang="en-US" sz="2800" kern="100" dirty="0"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 </a:t>
            </a:r>
            <a:r>
              <a:rPr lang="en-US" altLang="ja-JP" sz="2800" kern="100" dirty="0">
                <a:highlight>
                  <a:srgbClr val="FFFF00"/>
                </a:highlight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(1)</a:t>
            </a:r>
            <a:endParaRPr lang="ja-JP" altLang="ja-JP" sz="2800" kern="100" dirty="0">
              <a:effectLst/>
              <a:highlight>
                <a:srgbClr val="FFFF00"/>
              </a:highlight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33E2EF6-DDAB-B453-0CAC-287E3920A050}"/>
              </a:ext>
            </a:extLst>
          </p:cNvPr>
          <p:cNvSpPr txBox="1"/>
          <p:nvPr/>
        </p:nvSpPr>
        <p:spPr>
          <a:xfrm>
            <a:off x="741680" y="1209082"/>
            <a:ext cx="10871200" cy="52629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66700" algn="just"/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WG7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は電子ビジネスにおける相互運用性確保のための標準化を担当。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266700" algn="just"/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電子ビジネスのための企業モデル（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 5054 Enterprise Canonical Model 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）</a:t>
            </a:r>
          </a:p>
          <a:p>
            <a:pPr marL="342900" lvl="0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 5054-1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Architecture</a:t>
            </a:r>
            <a:r>
              <a:rPr lang="ja-JP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）は</a:t>
            </a:r>
            <a:r>
              <a:rPr lang="en-US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DIS</a:t>
            </a:r>
            <a:r>
              <a:rPr lang="ja-JP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投票が終了し、公開のため</a:t>
            </a:r>
            <a:r>
              <a:rPr lang="en-US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Visio</a:t>
            </a:r>
            <a:r>
              <a:rPr lang="ja-JP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ファイルを</a:t>
            </a:r>
            <a:r>
              <a:rPr lang="en-US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PPT</a:t>
            </a:r>
            <a:r>
              <a:rPr lang="ja-JP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に変換し</a:t>
            </a:r>
            <a:r>
              <a:rPr lang="en-US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CS</a:t>
            </a:r>
            <a:r>
              <a:rPr lang="ja-JP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（</a:t>
            </a:r>
            <a:r>
              <a:rPr lang="en-US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Central Secretariat</a:t>
            </a:r>
            <a:r>
              <a:rPr lang="ja-JP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）に提出</a:t>
            </a:r>
            <a:r>
              <a:rPr lang="ja-JP" altLang="en-US" sz="2400" kern="0" dirty="0"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済</a:t>
            </a:r>
            <a:r>
              <a:rPr lang="ja-JP" altLang="ja-JP" sz="2400" kern="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Carlito"/>
              </a:rPr>
              <a:t>。</a:t>
            </a: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Part 2: Application of ISO 15000-5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New Project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提案予定） </a:t>
            </a:r>
          </a:p>
          <a:p>
            <a:pPr marL="342900" lvl="0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Part 3: Document content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 err="1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OAGi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より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Fast-Track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提案の予定）</a:t>
            </a:r>
          </a:p>
          <a:p>
            <a:pPr marL="342900" lvl="0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Part 4: Platform content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 err="1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OAGi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より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Fast-Track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提案の予定）</a:t>
            </a:r>
          </a:p>
          <a:p>
            <a:pPr marL="342900" lvl="0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Part 5: XSD representation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 err="1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OAGi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より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Fast-Track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提案の予定）</a:t>
            </a:r>
          </a:p>
          <a:p>
            <a:pPr marL="342900" lvl="0" indent="-342900" algn="just">
              <a:buFont typeface="Wingdings" panose="05000000000000000000" pitchFamily="2" charset="2"/>
              <a:buChar char=""/>
            </a:pP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Part 6: JSON schema representation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（</a:t>
            </a:r>
            <a:r>
              <a:rPr lang="en-US" altLang="ja-JP" sz="2400" kern="100" dirty="0" err="1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OAGi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より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Fast-Track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提案の予定）</a:t>
            </a:r>
            <a:endParaRPr lang="en-US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"/>
            </a:pPr>
            <a:endParaRPr lang="ja-JP" altLang="ja-JP" sz="240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  <a:p>
            <a:pPr marL="342900" lvl="0" indent="-342900" algn="just">
              <a:buFont typeface="Wingdings" panose="05000000000000000000" pitchFamily="2" charset="2"/>
              <a:buChar char=""/>
            </a:pPr>
            <a:r>
              <a:rPr lang="en-US" altLang="ja-JP" sz="2400" kern="100" dirty="0" err="1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ebXML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レジストリ・リポジトリ（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ISO 15000-3 Registry and Repository )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プロジェクトは</a:t>
            </a:r>
            <a:r>
              <a:rPr lang="en-US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DIS</a:t>
            </a:r>
            <a:r>
              <a:rPr lang="ja-JP" altLang="ja-JP" sz="2400" kern="100" dirty="0">
                <a:effectLst/>
                <a:latin typeface="游明朝" panose="02020400000000000000" pitchFamily="18" charset="-128"/>
                <a:ea typeface="游明朝" panose="02020400000000000000" pitchFamily="18" charset="-128"/>
                <a:cs typeface="Times New Roman" panose="02020603050405020304" pitchFamily="18" charset="0"/>
              </a:rPr>
              <a:t>投票が終了し、コメント対応の編集中。</a:t>
            </a:r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CB4FC058-37CB-7D00-B6DF-CDE906B48A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873E63-6821-4996-8FED-A778E7B6FC1D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83457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901</TotalTime>
  <Words>1488</Words>
  <Application>Microsoft Office PowerPoint</Application>
  <PresentationFormat>ワイド画面</PresentationFormat>
  <Paragraphs>130</Paragraphs>
  <Slides>13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13</vt:i4>
      </vt:variant>
    </vt:vector>
  </HeadingPairs>
  <TitlesOfParts>
    <vt:vector size="19" baseType="lpstr">
      <vt:lpstr>游ゴシック</vt:lpstr>
      <vt:lpstr>游ゴシック Light</vt:lpstr>
      <vt:lpstr>游明朝</vt:lpstr>
      <vt:lpstr>Arial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菅又 久直</dc:creator>
  <cp:lastModifiedBy>菅又 久直</cp:lastModifiedBy>
  <cp:revision>20</cp:revision>
  <cp:lastPrinted>2022-12-02T04:02:55Z</cp:lastPrinted>
  <dcterms:created xsi:type="dcterms:W3CDTF">2021-12-12T07:11:33Z</dcterms:created>
  <dcterms:modified xsi:type="dcterms:W3CDTF">2023-07-16T07:18:06Z</dcterms:modified>
</cp:coreProperties>
</file>

<file path=docProps/thumbnail.jpeg>
</file>