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2" r:id="rId4"/>
    <p:sldId id="259" r:id="rId5"/>
    <p:sldId id="265" r:id="rId6"/>
    <p:sldId id="266" r:id="rId7"/>
    <p:sldId id="264" r:id="rId8"/>
    <p:sldId id="272" r:id="rId9"/>
    <p:sldId id="267" r:id="rId10"/>
    <p:sldId id="268" r:id="rId11"/>
    <p:sldId id="269" r:id="rId12"/>
    <p:sldId id="270" r:id="rId13"/>
    <p:sldId id="274" r:id="rId14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B4CA2-BF3A-42F6-A30B-13CBE8A7E7A0}" type="datetimeFigureOut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865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E9753-EBB7-43A2-A478-181E20F659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707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DD398-5113-4FD1-B680-61FECA4BF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0A6FC8-FC11-4F46-A190-AFF1B8C5A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E7689D-927F-4E10-97D5-BEBF406A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1D159-6753-4081-9C04-9F6121285AAC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927C5-E4B6-4F52-B0A2-2AC2A5E0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C9C51D-DBB7-4E44-87F8-CA636E5A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08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706E7-69EA-450A-8373-FE3034BD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66E823-C00A-416E-A0A8-6674913FF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2A619-004D-4DDA-A89B-6AA21CA0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613B3-2D6E-438B-A9D9-1544AAFF18A6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5F490E-91C7-413C-A34D-33D3E01D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F41C-1C88-42FA-9FA1-56811296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8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A4C5BE-3A85-4A48-BDD2-3143E06E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B2EC9C-DF99-4A3B-8B1D-BBD9A26D0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5B699-3B68-482A-B116-072F62D2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E173-9B42-4203-A383-1A6834B86198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60993-6ED2-4C96-ABD9-3BD2E64B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F50C6-3878-4ED3-8FE1-8D2308DC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23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7A60B-E854-4C39-8DBC-AD93AE6E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2AA4-FC60-4E5C-8A80-EEB71D1E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3BCBE-48BD-4A5D-A330-DC6FF11F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0317D-A139-4EDA-B7BC-6BA0F0352513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D03792-856D-423C-BC02-DCD0ED956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3E5C6-51B7-4EB4-A987-2881771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989880-16E4-4BDD-AEE9-E770A51A4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0AB8E-AE30-4A71-8A33-BF015283E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69AD4-FD6B-4886-BCFF-7A5E2E43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875A-D992-4AE8-9A4C-94372BF2E8F3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CB590-ADBE-4267-9B51-8E6F906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29FD8D-3010-4C36-802F-07FC0D52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1A47E-FC0F-430A-8DAF-B26C6B1C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54B43C-835A-41EC-BB1A-338C23DE2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CC77A-4A78-41BF-9418-C059AB63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DE967-5F9F-4C15-B52F-E9B631F9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47D2C-7F5F-4249-9D32-42FCF2C91526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57C0D7-71FB-4448-A19F-8168973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314C18-8F76-4A57-B36A-47FD9C41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9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8D28-9F1A-4182-956B-80F81DCE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3D970-D9FA-482C-B390-EDC0E0264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36D272-5B6B-446D-951D-550BFBA64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7DEBED-4C43-402C-B99B-8D080A406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65989B-C9D9-4DD8-A366-91463A93F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E460A4-298A-41C1-8CEB-D960E497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6ADC9-81FF-4F0B-909F-493D771AF0D0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CF42AB-0F80-4DBB-A00C-F2BC1FB7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F478F1-D9E8-49BA-AC6E-21F958E8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0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5E919-FA48-4436-A9D1-680BCB23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77505A-B930-478B-B6EC-2347C931F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9FABB-472F-4FE1-8FD1-9838BC8BDD59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CCE6F5-6DF3-43F5-AB74-99DE72E2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608982-AD02-4E10-917C-A2C545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9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177924-7EC3-46EF-9CFC-BDB61E49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A72E1-A7AC-4107-9AB7-2FD27070ACBB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183F23-C6D2-4D66-8A36-62935FEE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C5ECD4-DFBB-4700-B3CC-633A282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B56B-5360-48E5-BB63-D6E2E5EB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BBECC-B470-4604-8D1C-2091DB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1640F9-616C-4724-AF2A-1B1364BCA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75D336-7453-43AF-81F4-095522A9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BFFB-3CBA-44CD-ABE7-A8638FD5B63B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333B65-B7A2-4BB8-B1FD-69CDD71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7A759-F052-439E-98D3-FF7069CC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7E3E40-9A9B-4369-B99C-35D1074A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191BCE-978D-4605-8233-7879BAA8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A4147-709A-4F62-A74F-6D61372E7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75D5E7-EF13-4B8D-A31E-356ECFB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887B6-B048-4FA9-902A-8EDAD41A86C8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88703-F3E8-4440-A1C5-0A6CEA9C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18661-5831-4A9D-ABC8-CB26882B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28C81D-0DE0-4152-87EC-B25C6C7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649764-3041-4048-9E07-B872105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42AD1-CEF8-4A6B-9885-7948E99F9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7E1C5-811B-40DE-95F6-8424961E0968}" type="datetime1">
              <a:rPr kumimoji="1" lang="ja-JP" altLang="en-US" smtClean="0"/>
              <a:t>2023/7/16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E4CC1-FDE7-4587-8DDD-3B9EE3D7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732597-B769-40EE-84F0-64C010E28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ja.wikipedia.org/wiki/%E3%83%87%E3%82%B8%E3%82%BF%E3%83%AB%E7%BD%B2%E5%90%8D" TargetMode="External"/><Relationship Id="rId2" Type="http://schemas.openxmlformats.org/officeDocument/2006/relationships/hyperlink" Target="https://ja.wikipedia.org/wiki/%E6%9A%97%E5%8F%B7%E3%83%A1%E3%83%83%E3%82%BB%E3%83%BC%E3%82%B8%E6%A7%8B%E6%96%87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E3F5DB-37F5-4CF6-8349-98CF5D253739}"/>
              </a:ext>
            </a:extLst>
          </p:cNvPr>
          <p:cNvSpPr txBox="1"/>
          <p:nvPr/>
        </p:nvSpPr>
        <p:spPr>
          <a:xfrm>
            <a:off x="2690648" y="2228193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ISO TC154</a:t>
            </a:r>
            <a:endParaRPr kumimoji="1" lang="ja-JP" altLang="en-US" sz="3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83183-E67A-4D9E-99D5-7F6DA5C704E9}"/>
              </a:ext>
            </a:extLst>
          </p:cNvPr>
          <p:cNvSpPr txBox="1"/>
          <p:nvPr/>
        </p:nvSpPr>
        <p:spPr>
          <a:xfrm>
            <a:off x="2455459" y="3429000"/>
            <a:ext cx="741667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Process, data elements and documents in commerce, industry and administration</a:t>
            </a:r>
            <a:endParaRPr kumimoji="1" lang="ja-JP" altLang="en-US" sz="28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E975B2-E88F-44B5-B88C-9E714FE62682}"/>
              </a:ext>
            </a:extLst>
          </p:cNvPr>
          <p:cNvSpPr txBox="1"/>
          <p:nvPr/>
        </p:nvSpPr>
        <p:spPr>
          <a:xfrm>
            <a:off x="9396248" y="355600"/>
            <a:ext cx="226743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2023-1-05</a:t>
            </a:r>
            <a:endParaRPr kumimoji="1" lang="ja-JP" altLang="en-US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2E5E554-0396-F731-0BF6-63E30F2BC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217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(2)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741680" y="1209082"/>
            <a:ext cx="108712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Blockchain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ベースのスマートコントラクト・プロジェクト（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ISO/PWI 16320-1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 contract-based B2B electronic transaction execution and verification – part 1: reference model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）は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NP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New Project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）投票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を開始（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日〆切）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Blockchain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ベースの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platform for cold chain food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ISO/TR 16340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）は、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回の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投票が行われ、編集結果を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CS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へ提出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カーボン・データ交換のための新しいプロジェクト（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Carbon data interoperability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）が中国により提案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され、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ISO/PWI 20191</a:t>
            </a:r>
            <a:r>
              <a:rPr lang="ja-JP" altLang="en-US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として登録された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。この標準は、パート１のフレームワークから始まる複数パートの標準となり、脱炭素化（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Carbon Neutral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）活動のためのカーボン・データ交換の標準化を目指している。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C10D2C9-51FB-17EC-7168-1B31C1954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07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(3)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1005840" y="943739"/>
            <a:ext cx="108712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中国提案の製品品質データ交換のガイドライン・プロジェクト（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Guidelines on risk-based product quality data interchange in E-commerce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）が提案され、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TR/PWI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20180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として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登録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された。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中国より工業データ交換における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Blockchain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導入ガイド・プロジェクト（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Technical requirements for blockchain implementation in industrial internet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）が提案され、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/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PWI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20195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として登録された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中国より貿易デジタルの用語／コンセプトの整理統合を行うプロジェクト（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Digital trade - Basic concepts and key initiatives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）が提案され、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TR/PWI 20194</a:t>
            </a:r>
            <a:r>
              <a:rPr lang="ja-JP" altLang="en-US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として登録された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A4CD824-65D5-DC5E-C793-11D52DD3D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857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7782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60400" y="1087162"/>
            <a:ext cx="108712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Joint Working Group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）で、物流データとプロセスの標準化を担当。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より適切な合同作業の運営がなされていないとのクレームがあり、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TC154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の度重なる意見交換の末、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2022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月に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は当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から撤退し、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は解散となった。解散時点で、</a:t>
            </a:r>
            <a:r>
              <a:rPr lang="en-US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JWG8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のもとで進められていたプロジェクトは以下の通り。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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物流情報サービスプロバイダー間のデータ交換標準（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23355 Data Exchange between Logistic Information Service Provider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</a:p>
          <a:p>
            <a:pPr marL="1257300" lvl="2" indent="-342900" algn="just">
              <a:buFont typeface="Wingdings" panose="05000000000000000000" pitchFamily="2" charset="2"/>
              <a:buChar char=""/>
            </a:pP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ブロックチェーンによる電子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B/L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（船荷証券）の実装標準（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5909 Data interchange processes of blockchain based negotiable maritime bill of lading related to e-Commerce platform 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1257300" lvl="2" indent="-342900" algn="just">
              <a:buFont typeface="Wingdings" panose="05000000000000000000" pitchFamily="2" charset="2"/>
              <a:buChar char=""/>
            </a:pP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TC154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の間で、協同作業のための委託事項（</a:t>
            </a:r>
            <a:r>
              <a:rPr lang="en-US" altLang="ja-JP" sz="2400" kern="100" dirty="0" err="1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ToR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）を締結。今後、新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の発足及び担当プロジェクトの仕切り直しが行われる。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AF33FE3-B12C-11DF-2A84-2F062A72A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730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14552" y="1330580"/>
            <a:ext cx="1056289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以下のプロジェクトは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レベル・プロジェクトとして進められている。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ISO7273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TDED: 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貿易データ要素辞書）は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2005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年以来更新されておらず、その改訂要求が議論されている。新たな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の結成も含めて検討中。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から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BSP(Buy-Ship-Pay)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参照データモデルの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化が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PASS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提案されている。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IPR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文言の相違への対応を審議中。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取引文書の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2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次元コード化プロジェクトが、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PWI 22132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として登録された。</a:t>
            </a:r>
            <a:endParaRPr lang="en-US" altLang="ja-JP" sz="2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en-US" altLang="ja-JP" sz="2400" dirty="0"/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中古品貿易（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ISO20245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）の標準化が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TMB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の要請で</a:t>
            </a:r>
            <a:r>
              <a:rPr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TC154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が引き受けることとなった。</a:t>
            </a:r>
            <a:endParaRPr lang="en-US" altLang="ja-JP" sz="2400" dirty="0"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FDB42C-213D-F2BD-E5ED-4265D88A1BB5}"/>
              </a:ext>
            </a:extLst>
          </p:cNvPr>
          <p:cNvSpPr txBox="1"/>
          <p:nvPr/>
        </p:nvSpPr>
        <p:spPr>
          <a:xfrm>
            <a:off x="411959" y="261668"/>
            <a:ext cx="5831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 Level Project</a:t>
            </a:r>
            <a:endParaRPr kumimoji="1" lang="ja-JP" altLang="en-US" sz="2800" dirty="0">
              <a:highlight>
                <a:srgbClr val="FFFF00"/>
              </a:highlight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82099C-9674-9164-5BA3-69F4E60A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61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8D136A3-0A0E-4121-A363-7316A06E307A}"/>
              </a:ext>
            </a:extLst>
          </p:cNvPr>
          <p:cNvSpPr txBox="1"/>
          <p:nvPr/>
        </p:nvSpPr>
        <p:spPr>
          <a:xfrm>
            <a:off x="2138161" y="1049844"/>
            <a:ext cx="850286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</a:p>
          <a:p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WG4: Standardized Document</a:t>
            </a:r>
            <a:r>
              <a:rPr lang="ja-JP" altLang="en-US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ja-JP" altLang="en-US" sz="2800" b="1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解散</a:t>
            </a:r>
            <a:endParaRPr lang="en-US" altLang="ja-JP" sz="2800" b="1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altLang="ja-JP" sz="2800" b="1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			</a:t>
            </a:r>
            <a:r>
              <a:rPr lang="en-US" altLang="ja-JP" sz="2400" b="1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TC</a:t>
            </a:r>
            <a:r>
              <a:rPr lang="ja-JP" altLang="en-US" sz="2400" b="1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レベル・プロジェクトで対応</a:t>
            </a:r>
            <a:endParaRPr lang="en-US" altLang="ja-JP" sz="2400" b="1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altLang="ja-JP" sz="2400" b="1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					</a:t>
            </a:r>
            <a:endParaRPr lang="en-US" altLang="ja-JP" sz="24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Date and Time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endParaRPr lang="ja-JP" altLang="ja-JP" sz="2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800" b="1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en-US" altLang="ja-JP" sz="2800" b="1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JWG8: Logistics Data Contents and Process</a:t>
            </a:r>
            <a:r>
              <a:rPr lang="ja-JP" altLang="en-US" sz="2800" b="1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：</a:t>
            </a:r>
            <a:r>
              <a:rPr lang="ja-JP" altLang="en-US" sz="2800" b="1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解散</a:t>
            </a:r>
            <a:endParaRPr lang="en-US" altLang="ja-JP" sz="2800" b="1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r>
              <a:rPr lang="en-US" altLang="ja-JP" sz="2800" b="1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			</a:t>
            </a:r>
            <a:r>
              <a:rPr lang="en-US" altLang="ja-JP" sz="2400" b="1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UNECE/TC154 </a:t>
            </a:r>
            <a:r>
              <a:rPr lang="en-US" altLang="ja-JP" sz="2400" b="1" kern="100" dirty="0" err="1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ToR</a:t>
            </a:r>
            <a:r>
              <a:rPr lang="ja-JP" altLang="en-US" sz="2400" b="1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の基に再発足</a:t>
            </a:r>
            <a:endParaRPr lang="ja-JP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28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D2A621-24E4-4611-AD21-E876EB5E2E1D}"/>
              </a:ext>
            </a:extLst>
          </p:cNvPr>
          <p:cNvSpPr txBox="1"/>
          <p:nvPr/>
        </p:nvSpPr>
        <p:spPr>
          <a:xfrm>
            <a:off x="1996966" y="357352"/>
            <a:ext cx="8502869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 Active working groups</a:t>
            </a:r>
            <a:endParaRPr kumimoji="1" lang="ja-JP" altLang="en-US" sz="3200" b="1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129229B-9B95-3588-6E43-F14E0E3C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8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8DD74A-7D76-4B46-A8D0-FD0A6EC01944}"/>
              </a:ext>
            </a:extLst>
          </p:cNvPr>
          <p:cNvSpPr txBox="1"/>
          <p:nvPr/>
        </p:nvSpPr>
        <p:spPr>
          <a:xfrm>
            <a:off x="2336800" y="558800"/>
            <a:ext cx="76708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TC154</a:t>
            </a:r>
            <a:r>
              <a:rPr kumimoji="1" lang="ja-JP" altLang="en-US" sz="3200" b="1" dirty="0"/>
              <a:t>国内審議会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FF82AFD-3922-4F11-B045-180C448308DE}"/>
              </a:ext>
            </a:extLst>
          </p:cNvPr>
          <p:cNvSpPr/>
          <p:nvPr/>
        </p:nvSpPr>
        <p:spPr>
          <a:xfrm>
            <a:off x="4699438" y="1562631"/>
            <a:ext cx="2793124" cy="662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</a:rPr>
              <a:t>委員長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中島 毅</a:t>
            </a:r>
            <a:r>
              <a:rPr lang="en-US" altLang="ja-JP" sz="1400" dirty="0">
                <a:solidFill>
                  <a:schemeClr val="tx1"/>
                </a:solidFill>
              </a:rPr>
              <a:t>:</a:t>
            </a:r>
            <a:r>
              <a:rPr lang="ja-JP" altLang="en-US" sz="1400" dirty="0">
                <a:solidFill>
                  <a:schemeClr val="tx1"/>
                </a:solidFill>
              </a:rPr>
              <a:t>芝浦工業大学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572C85B-576C-40DC-B854-59F436A3F838}"/>
              </a:ext>
            </a:extLst>
          </p:cNvPr>
          <p:cNvSpPr txBox="1"/>
          <p:nvPr/>
        </p:nvSpPr>
        <p:spPr>
          <a:xfrm>
            <a:off x="1533197" y="3013501"/>
            <a:ext cx="3166241" cy="83099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アドバイザリ・グループ</a:t>
            </a:r>
            <a:endParaRPr kumimoji="1" lang="en-US" altLang="ja-JP" sz="2000" b="1" dirty="0"/>
          </a:p>
          <a:p>
            <a:r>
              <a:rPr kumimoji="1" lang="ja-JP" altLang="en-US" sz="1400" dirty="0"/>
              <a:t>佐藤 雅史、菅又 久直、宮崎 一哉、宮地 直人、政本 廣志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342EFE-DDA3-46E4-92DB-1A210D617B27}"/>
              </a:ext>
            </a:extLst>
          </p:cNvPr>
          <p:cNvSpPr txBox="1"/>
          <p:nvPr/>
        </p:nvSpPr>
        <p:spPr>
          <a:xfrm>
            <a:off x="7492562" y="2705724"/>
            <a:ext cx="3166241" cy="615553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事務局：</a:t>
            </a:r>
            <a:r>
              <a:rPr kumimoji="1" lang="en-US" altLang="ja-JP" sz="2000" b="1" dirty="0"/>
              <a:t>JNSA</a:t>
            </a:r>
          </a:p>
          <a:p>
            <a:pPr algn="ctr"/>
            <a:r>
              <a:rPr lang="ja-JP" altLang="en-US" sz="1400" dirty="0"/>
              <a:t>日本ネットワークセキュリティ協会</a:t>
            </a:r>
            <a:endParaRPr kumimoji="1" lang="ja-JP" altLang="en-US" sz="14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9D9AB03-FF92-4F31-8FD7-C777171C1540}"/>
              </a:ext>
            </a:extLst>
          </p:cNvPr>
          <p:cNvSpPr/>
          <p:nvPr/>
        </p:nvSpPr>
        <p:spPr>
          <a:xfrm>
            <a:off x="2179145" y="5119424"/>
            <a:ext cx="3352800" cy="8309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WG6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WG6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主査：佐藤 雅史（セコム）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CBB5CD9-34BA-4C87-9F34-D8FA75CF16B7}"/>
              </a:ext>
            </a:extLst>
          </p:cNvPr>
          <p:cNvSpPr/>
          <p:nvPr/>
        </p:nvSpPr>
        <p:spPr>
          <a:xfrm>
            <a:off x="7210096" y="5119424"/>
            <a:ext cx="3352800" cy="8309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>
                <a:solidFill>
                  <a:schemeClr val="tx1"/>
                </a:solidFill>
              </a:rPr>
              <a:t>EDI</a:t>
            </a:r>
            <a:r>
              <a:rPr kumimoji="1" lang="ja-JP" altLang="en-US" sz="2000" b="1" dirty="0">
                <a:solidFill>
                  <a:schemeClr val="tx1"/>
                </a:solidFill>
              </a:rPr>
              <a:t>作業グループ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400" dirty="0">
                <a:solidFill>
                  <a:schemeClr val="tx1"/>
                </a:solidFill>
              </a:rPr>
              <a:t>担当：</a:t>
            </a:r>
            <a:r>
              <a:rPr lang="en-US" altLang="ja-JP" sz="1400" dirty="0">
                <a:solidFill>
                  <a:schemeClr val="tx1"/>
                </a:solidFill>
              </a:rPr>
              <a:t>JWG1, WG7, JWG8</a:t>
            </a: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主査：</a:t>
            </a:r>
            <a:r>
              <a:rPr lang="ja-JP" altLang="en-US" sz="1400" dirty="0">
                <a:solidFill>
                  <a:schemeClr val="tx1"/>
                </a:solidFill>
              </a:rPr>
              <a:t>菅又　久直（</a:t>
            </a:r>
            <a:r>
              <a:rPr lang="en-US" altLang="ja-JP" sz="1400" dirty="0">
                <a:solidFill>
                  <a:schemeClr val="tx1"/>
                </a:solidFill>
              </a:rPr>
              <a:t>SIPS</a:t>
            </a:r>
            <a:r>
              <a:rPr lang="ja-JP" altLang="en-US" sz="1400" dirty="0">
                <a:solidFill>
                  <a:schemeClr val="tx1"/>
                </a:solidFill>
              </a:rPr>
              <a:t>）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0CC2DA9-9E61-478D-B30E-D69FED31953F}"/>
              </a:ext>
            </a:extLst>
          </p:cNvPr>
          <p:cNvCxnSpPr>
            <a:cxnSpLocks/>
            <a:stCxn id="3" idx="4"/>
          </p:cNvCxnSpPr>
          <p:nvPr/>
        </p:nvCxnSpPr>
        <p:spPr>
          <a:xfrm>
            <a:off x="6096000" y="2224783"/>
            <a:ext cx="76200" cy="23472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0ED5D19-85E4-48D6-92C3-E959246C5CF7}"/>
              </a:ext>
            </a:extLst>
          </p:cNvPr>
          <p:cNvCxnSpPr/>
          <p:nvPr/>
        </p:nvCxnSpPr>
        <p:spPr>
          <a:xfrm>
            <a:off x="3855545" y="4633218"/>
            <a:ext cx="50309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C9CE464-68AE-40F3-B516-21B7F6C669E2}"/>
              </a:ext>
            </a:extLst>
          </p:cNvPr>
          <p:cNvCxnSpPr>
            <a:endCxn id="6" idx="0"/>
          </p:cNvCxnSpPr>
          <p:nvPr/>
        </p:nvCxnSpPr>
        <p:spPr>
          <a:xfrm>
            <a:off x="3855545" y="4572000"/>
            <a:ext cx="0" cy="547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D65A732-4ECD-4675-B1DD-BA05FA133F57}"/>
              </a:ext>
            </a:extLst>
          </p:cNvPr>
          <p:cNvCxnSpPr>
            <a:endCxn id="7" idx="0"/>
          </p:cNvCxnSpPr>
          <p:nvPr/>
        </p:nvCxnSpPr>
        <p:spPr>
          <a:xfrm>
            <a:off x="8886496" y="4633218"/>
            <a:ext cx="0" cy="486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AC5AC2C-BA7C-45E2-AD44-EA754B56CB48}"/>
              </a:ext>
            </a:extLst>
          </p:cNvPr>
          <p:cNvCxnSpPr>
            <a:cxnSpLocks/>
          </p:cNvCxnSpPr>
          <p:nvPr/>
        </p:nvCxnSpPr>
        <p:spPr>
          <a:xfrm>
            <a:off x="6134100" y="3013500"/>
            <a:ext cx="1320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8356E990-2ED3-456F-8A9F-ADACF23DC1A2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4699438" y="3428999"/>
            <a:ext cx="143466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7997D2-94A9-5673-7E7E-4B82F4B4217E}"/>
              </a:ext>
            </a:extLst>
          </p:cNvPr>
          <p:cNvSpPr txBox="1"/>
          <p:nvPr/>
        </p:nvSpPr>
        <p:spPr>
          <a:xfrm>
            <a:off x="8595360" y="5950420"/>
            <a:ext cx="2560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Plenary: </a:t>
            </a:r>
            <a:r>
              <a:rPr kumimoji="1" lang="en-US" altLang="ja-JP" dirty="0" err="1">
                <a:solidFill>
                  <a:srgbClr val="FF0000"/>
                </a:solidFill>
                <a:sym typeface="Wingdings" panose="05000000000000000000" pitchFamily="2" charset="2"/>
              </a:rPr>
              <a:t>HoD</a:t>
            </a:r>
            <a:endParaRPr kumimoji="1" lang="en-US" altLang="ja-JP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altLang="ja-JP" dirty="0">
                <a:solidFill>
                  <a:srgbClr val="FF0000"/>
                </a:solidFill>
                <a:sym typeface="Wingdings" panose="05000000000000000000" pitchFamily="2" charset="2"/>
              </a:rPr>
              <a:t>CAG member</a:t>
            </a:r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D36D12F-4D4C-EF36-BACA-06CB05FD4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9951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35572" y="1313327"/>
            <a:ext cx="1056289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UNECE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との合同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シンタックスのメインテナンスを担当。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年に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ISO9735-10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サービスコード）及び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ISO9735-11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 V4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V3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との互換性を追加）プロジェクトは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を公開して完了した。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現在活動中のプロジェクトはなく、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 V4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の導入ガイド作成プロジェクトを始めるか否か検討中。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国際標準として世界中で使用されており、今後もコード及びシンタックスの保守管理を継続する必要が認識されている。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FDB42C-213D-F2BD-E5ED-4265D88A1BB5}"/>
              </a:ext>
            </a:extLst>
          </p:cNvPr>
          <p:cNvSpPr txBox="1"/>
          <p:nvPr/>
        </p:nvSpPr>
        <p:spPr>
          <a:xfrm>
            <a:off x="386080" y="304800"/>
            <a:ext cx="5831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JWG1: Joint Syntax Working Group</a:t>
            </a:r>
            <a:endParaRPr kumimoji="1" lang="ja-JP" altLang="en-US" sz="2800" dirty="0">
              <a:highlight>
                <a:srgbClr val="FFFF00"/>
              </a:highlight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F78A6A-7C87-380A-239B-0CB4924C1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261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35572" y="1313327"/>
            <a:ext cx="1056289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 Layout Key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などの文書標準、及びその電子版を担当。</a:t>
            </a: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当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で唯一のプロジェクト：電子文書のメタモデル標準（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WG36100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）の作業は中断しており、スケジュール遅延理由で自動的にプロジェクトはキャンセルとなった。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のプロジェクトが存在しなくなったため、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解散が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決議（リゾリューション）において審議され可決された。</a:t>
            </a:r>
          </a:p>
          <a:p>
            <a:endParaRPr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FDB42C-213D-F2BD-E5ED-4265D88A1BB5}"/>
              </a:ext>
            </a:extLst>
          </p:cNvPr>
          <p:cNvSpPr txBox="1"/>
          <p:nvPr/>
        </p:nvSpPr>
        <p:spPr>
          <a:xfrm>
            <a:off x="386080" y="3048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WG4: Standardized Document</a:t>
            </a:r>
            <a:endParaRPr kumimoji="1" lang="ja-JP" altLang="en-US" sz="2800" dirty="0">
              <a:highlight>
                <a:srgbClr val="FFFF00"/>
              </a:highlight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EC27780-600E-7A7F-6A29-A647B209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04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21393A-A906-4B50-9907-C9F00185DF0F}"/>
              </a:ext>
            </a:extLst>
          </p:cNvPr>
          <p:cNvSpPr txBox="1"/>
          <p:nvPr/>
        </p:nvSpPr>
        <p:spPr>
          <a:xfrm>
            <a:off x="835572" y="1313327"/>
            <a:ext cx="10562895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は日付及び時刻の表記の標準化を担当。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日付及び時刻の表記標準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ISO8601-1 Amendment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は主に編集上のエラーを修正するもので、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2022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4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日に投票完了。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ISO8601-2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Extensions)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にカレンダー表記と日時表記に追加が行なわれる。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投票中（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2023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年８月〆切）。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具体的な日時定義は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8601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で規定されているが、それを補足するコンセプトと用語の整備を進めている（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ISO34000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シリーズ）。</a:t>
            </a:r>
          </a:p>
          <a:p>
            <a:pPr lvl="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    ISO34000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シリーズには、次のものが検討されている。</a:t>
            </a:r>
          </a:p>
          <a:p>
            <a:pPr marL="800100" lvl="1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ISO34000 Concept and vocabulary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：開発中</a:t>
            </a:r>
          </a:p>
          <a:p>
            <a:pPr marL="800100" lvl="1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ISO34100 Reference Timescales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：提案中</a:t>
            </a:r>
          </a:p>
          <a:p>
            <a:pPr marL="800100" lvl="1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ISO34200 Time zone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ISO34300 Calendar System (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和暦、イスラム歴、仏教歴などの定義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en-US" sz="2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DFDB42C-213D-F2BD-E5ED-4265D88A1BB5}"/>
              </a:ext>
            </a:extLst>
          </p:cNvPr>
          <p:cNvSpPr txBox="1"/>
          <p:nvPr/>
        </p:nvSpPr>
        <p:spPr>
          <a:xfrm>
            <a:off x="386080" y="3048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</a:t>
            </a: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Date and Time</a:t>
            </a:r>
            <a:endParaRPr kumimoji="1" lang="ja-JP" altLang="en-US" sz="2800" dirty="0">
              <a:highlight>
                <a:srgbClr val="FFFF00"/>
              </a:highlight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583F41-50D6-2E5E-31EF-9DECE021A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62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r>
              <a:rPr lang="ja-JP" altLang="en-US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(1)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WG6</a:t>
            </a:r>
            <a:r>
              <a:rPr lang="ja-JP" altLang="ja-JP" sz="24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は電子取引における電子コミュニケーションの信頼性に関わる標準化を担当。</a:t>
            </a: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14533-1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en-US" altLang="ja-JP" sz="2400" kern="100" dirty="0" err="1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CAdES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 (</a:t>
            </a:r>
            <a:r>
              <a:rPr lang="en-US" altLang="ja-JP" sz="2400" i="1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CMS Advanced Electronic Signatures</a:t>
            </a:r>
            <a:r>
              <a:rPr lang="en-US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高度電子署名に対応するために行った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CMS(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暗号メッセージ構文</a:t>
            </a:r>
            <a:r>
              <a:rPr lang="en-US" altLang="ja-JP" sz="2400" u="sng" kern="100" dirty="0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2" tooltip="暗号メッセージ構文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形式の</a:t>
            </a:r>
            <a:r>
              <a:rPr lang="en-US" altLang="ja-JP" sz="2400" u="sng" kern="100" dirty="0" err="1">
                <a:solidFill>
                  <a:srgbClr val="0645AD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  <a:hlinkClick r:id="rId3" tooltip="デジタル署名"/>
              </a:rPr>
              <a:t>デジタル署名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の改訂版は公開された。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ISO14533-3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：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PAdES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</a:t>
            </a:r>
            <a:r>
              <a:rPr lang="en-US" altLang="ja-JP" sz="2400" b="0" i="1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PDF Advanced Electronic Signature</a:t>
            </a:r>
            <a:r>
              <a:rPr lang="en-US" altLang="ja-JP" sz="2400" b="0" i="0" dirty="0">
                <a:effectLst/>
                <a:latin typeface="游明朝" panose="02020400000000000000" pitchFamily="18" charset="-128"/>
                <a:ea typeface="游明朝" panose="02020400000000000000" pitchFamily="18" charset="-128"/>
              </a:rPr>
              <a:t>)</a:t>
            </a:r>
            <a:r>
              <a:rPr lang="ja-JP" altLang="ja-JP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高度電子署名</a:t>
            </a:r>
            <a:r>
              <a:rPr lang="ja-JP" altLang="en-US" sz="2400" kern="100" dirty="0">
                <a:solidFill>
                  <a:srgbClr val="202122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Arial" panose="020B0604020202020204" pitchFamily="34" charset="0"/>
              </a:rPr>
              <a:t>のシステマティック評価が行われ、日本／韓国から修正要求がだされた。今後、審議が行われる。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ja-JP" altLang="en-US" sz="24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7F8E5FE-04C5-9F7E-8D70-741456790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418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 (2)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電子文書のコミュニケーション・プラットフォームとしてブロックチェーンを使用するためのガイドライン（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 19626 Trusted Communication Platform for e-Document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Part3: Blockchain based implementation guide (Blockchain)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）プロジェクトについて、ブロックチェーン全般を担当する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TC307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Joint Working Group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）設置の提案が行われた。</a:t>
            </a:r>
            <a:endParaRPr lang="en-US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設置提案は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決議（リゾリューション）の審議で否決され、</a:t>
            </a:r>
            <a:r>
              <a:rPr lang="en-US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TC307</a:t>
            </a:r>
            <a:r>
              <a:rPr lang="ja-JP" altLang="ja-JP" sz="2400" kern="100" dirty="0">
                <a:solidFill>
                  <a:srgbClr val="FF0000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との協業の仕方を検討するアドホック・グループを設置することが決議された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。</a:t>
            </a:r>
            <a:endParaRPr lang="en-US" altLang="ja-JP" sz="24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2023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</a:t>
            </a:r>
            <a:r>
              <a:rPr lang="en-US" altLang="ja-JP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6</a:t>
            </a:r>
            <a:r>
              <a:rPr lang="ja-JP" altLang="en-US" sz="2400" kern="100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月よりアドホック・グループ会議が開始された。</a:t>
            </a:r>
            <a:endParaRPr lang="en-US" altLang="ja-JP" sz="2400" kern="100" dirty="0">
              <a:solidFill>
                <a:srgbClr val="FF0000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altLang="ja-JP" sz="2000" dirty="0">
                <a:solidFill>
                  <a:srgbClr val="FF0000"/>
                </a:solidFill>
              </a:rPr>
              <a:t>TC154</a:t>
            </a:r>
            <a:r>
              <a:rPr lang="ja-JP" altLang="en-US" sz="2000" dirty="0">
                <a:solidFill>
                  <a:srgbClr val="FF0000"/>
                </a:solidFill>
              </a:rPr>
              <a:t>と</a:t>
            </a:r>
            <a:r>
              <a:rPr lang="en-US" altLang="ja-JP" sz="2000" dirty="0">
                <a:solidFill>
                  <a:srgbClr val="FF0000"/>
                </a:solidFill>
              </a:rPr>
              <a:t>TC307</a:t>
            </a:r>
            <a:r>
              <a:rPr lang="ja-JP" altLang="en-US" sz="2000" dirty="0">
                <a:solidFill>
                  <a:srgbClr val="FF0000"/>
                </a:solidFill>
              </a:rPr>
              <a:t>のプロジェクトの関連性を分析し、</a:t>
            </a:r>
            <a:r>
              <a:rPr lang="en-US" altLang="ja-JP" sz="2000" dirty="0">
                <a:solidFill>
                  <a:srgbClr val="FF0000"/>
                </a:solidFill>
              </a:rPr>
              <a:t>TC307</a:t>
            </a:r>
            <a:r>
              <a:rPr lang="ja-JP" altLang="en-US" sz="2000" dirty="0">
                <a:solidFill>
                  <a:srgbClr val="FF0000"/>
                </a:solidFill>
              </a:rPr>
              <a:t>との協業可能性を検討。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TC307</a:t>
            </a:r>
            <a:r>
              <a:rPr lang="ja-JP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との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JWG</a:t>
            </a:r>
            <a:r>
              <a:rPr lang="ja-JP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設置も考慮した勧告をレポートする（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9</a:t>
            </a:r>
            <a:r>
              <a:rPr lang="ja-JP" altLang="en-US" sz="2000">
                <a:solidFill>
                  <a:srgbClr val="FF0000"/>
                </a:solidFill>
                <a:sym typeface="Wingdings" panose="05000000000000000000" pitchFamily="2" charset="2"/>
              </a:rPr>
              <a:t>月目標）。</a:t>
            </a:r>
            <a:endParaRPr lang="en-US" altLang="ja-JP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ja-JP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ブロックチェーンを使用する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TC154</a:t>
            </a:r>
            <a:r>
              <a:rPr lang="ja-JP" alt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プロジェクト</a:t>
            </a:r>
            <a:endParaRPr lang="en-US" altLang="ja-JP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2" algn="just"/>
            <a:r>
              <a:rPr lang="en-US" altLang="ja-JP" dirty="0">
                <a:solidFill>
                  <a:srgbClr val="FF0000"/>
                </a:solidFill>
              </a:rPr>
              <a:t>ISO5909 (</a:t>
            </a:r>
            <a:r>
              <a:rPr lang="ja-JP" altLang="en-US" dirty="0">
                <a:solidFill>
                  <a:srgbClr val="FF0000"/>
                </a:solidFill>
              </a:rPr>
              <a:t>電子</a:t>
            </a:r>
            <a:r>
              <a:rPr lang="en-US" altLang="ja-JP" dirty="0">
                <a:solidFill>
                  <a:srgbClr val="FF0000"/>
                </a:solidFill>
              </a:rPr>
              <a:t>BL)</a:t>
            </a:r>
            <a:r>
              <a:rPr lang="ja-JP" altLang="en-US" dirty="0">
                <a:solidFill>
                  <a:srgbClr val="FF0000"/>
                </a:solidFill>
              </a:rPr>
              <a:t>、</a:t>
            </a:r>
            <a:r>
              <a:rPr lang="en-US" altLang="ja-JP" dirty="0">
                <a:solidFill>
                  <a:srgbClr val="FF0000"/>
                </a:solidFill>
              </a:rPr>
              <a:t>PWI20195(Industrial Internet)</a:t>
            </a:r>
            <a:r>
              <a:rPr lang="ja-JP" altLang="en-US" dirty="0">
                <a:solidFill>
                  <a:srgbClr val="FF0000"/>
                </a:solidFill>
              </a:rPr>
              <a:t>、</a:t>
            </a:r>
            <a:r>
              <a:rPr lang="en-US" altLang="ja-JP" dirty="0">
                <a:solidFill>
                  <a:srgbClr val="FF0000"/>
                </a:solidFill>
              </a:rPr>
              <a:t>NWI16320(Smart Contract)</a:t>
            </a:r>
            <a:r>
              <a:rPr lang="ja-JP" altLang="en-US" dirty="0">
                <a:solidFill>
                  <a:srgbClr val="FF0000"/>
                </a:solidFill>
              </a:rPr>
              <a:t>、</a:t>
            </a:r>
            <a:endParaRPr lang="en-US" altLang="ja-JP" dirty="0">
              <a:solidFill>
                <a:srgbClr val="FF0000"/>
              </a:solidFill>
            </a:endParaRPr>
          </a:p>
          <a:p>
            <a:pPr lvl="2" algn="just"/>
            <a:r>
              <a:rPr lang="en-US" altLang="ja-JP" dirty="0">
                <a:solidFill>
                  <a:srgbClr val="FF0000"/>
                </a:solidFill>
              </a:rPr>
              <a:t>TR16340</a:t>
            </a:r>
            <a:r>
              <a:rPr lang="ja-JP" altLang="en-US" dirty="0">
                <a:solidFill>
                  <a:srgbClr val="FF0000"/>
                </a:solidFill>
              </a:rPr>
              <a:t>（</a:t>
            </a:r>
            <a:r>
              <a:rPr lang="en-US" altLang="ja-JP" dirty="0">
                <a:solidFill>
                  <a:srgbClr val="FF0000"/>
                </a:solidFill>
              </a:rPr>
              <a:t>Cold Chain Food)</a:t>
            </a:r>
            <a:r>
              <a:rPr lang="ja-JP" altLang="en-US" dirty="0">
                <a:solidFill>
                  <a:srgbClr val="FF0000"/>
                </a:solidFill>
              </a:rPr>
              <a:t>、</a:t>
            </a:r>
            <a:r>
              <a:rPr lang="en-US" altLang="ja-JP" dirty="0">
                <a:solidFill>
                  <a:srgbClr val="FF0000"/>
                </a:solidFill>
              </a:rPr>
              <a:t>PWI20191(Carbon Data)</a:t>
            </a:r>
            <a:r>
              <a:rPr lang="ja-JP" altLang="en-US" dirty="0">
                <a:solidFill>
                  <a:srgbClr val="FF0000"/>
                </a:solidFill>
              </a:rPr>
              <a:t>、</a:t>
            </a:r>
            <a:endParaRPr lang="en-US" altLang="ja-JP" dirty="0">
              <a:solidFill>
                <a:srgbClr val="FF0000"/>
              </a:solidFill>
            </a:endParaRPr>
          </a:p>
          <a:p>
            <a:pPr lvl="2" algn="just"/>
            <a:r>
              <a:rPr lang="en-US" altLang="ja-JP" dirty="0">
                <a:solidFill>
                  <a:srgbClr val="FF0000"/>
                </a:solidFill>
              </a:rPr>
              <a:t>TR19626(Block Chain based implementation Guide)</a:t>
            </a:r>
          </a:p>
          <a:p>
            <a:pPr lvl="0" algn="just"/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3DB5093-EA7B-BCB7-8B4B-9CDCF36D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575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(1)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741680" y="1209082"/>
            <a:ext cx="108712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algn="just"/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は電子ビジネスにおける相互運用性確保のための標準化を担当。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26670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電子ビジネスのための企業モデル（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5054 Enterprise Canonical Model 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5054-1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Architecture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）は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DIS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投票が終了し、公開のため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Visio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ファイルを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PPT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に変換し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CS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（</a:t>
            </a:r>
            <a:r>
              <a:rPr lang="en-US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Central Secretariat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）に提出</a:t>
            </a:r>
            <a:r>
              <a:rPr lang="ja-JP" altLang="en-US" sz="2400" kern="0" dirty="0"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済</a:t>
            </a:r>
            <a:r>
              <a:rPr lang="ja-JP" altLang="ja-JP" sz="2400" kern="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Carlito"/>
              </a:rPr>
              <a:t>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2: Application of ISO 15000-5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New Project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提案予定） </a:t>
            </a: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3: Document content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Fast-Track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提案の予定）</a:t>
            </a: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4: Platform content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Fast-Track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提案の予定）</a:t>
            </a: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5: XSD representation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Fast-Track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提案の予定）</a:t>
            </a: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Part 6: JSON schema representation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OAGi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より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Fast-Track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提案の予定）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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ebXML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レジストリ・リポジトリ（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15000-3 Registry and Repository )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プロジェクトは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DIS</a:t>
            </a:r>
            <a:r>
              <a:rPr lang="ja-JP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投票が終了し、コメント対応の編集中。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B4FC058-37CB-7D00-B6DF-CDE906B48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345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1488</Words>
  <Application>Microsoft Office PowerPoint</Application>
  <PresentationFormat>ワイド画面</PresentationFormat>
  <Paragraphs>130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20</cp:revision>
  <cp:lastPrinted>2022-12-02T04:02:55Z</cp:lastPrinted>
  <dcterms:created xsi:type="dcterms:W3CDTF">2021-12-12T07:11:33Z</dcterms:created>
  <dcterms:modified xsi:type="dcterms:W3CDTF">2023-07-16T07:18:06Z</dcterms:modified>
</cp:coreProperties>
</file>