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53.jpg" ContentType="image/jpeg"/>
  <Override PartName="/ppt/media/image55.jpg" ContentType="image/jpeg"/>
  <Override PartName="/ppt/media/image56.jpg" ContentType="image/jpeg"/>
  <Override PartName="/ppt/media/image57.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95" r:id="rId2"/>
    <p:sldId id="259" r:id="rId3"/>
    <p:sldId id="260" r:id="rId4"/>
    <p:sldId id="262" r:id="rId5"/>
    <p:sldId id="298" r:id="rId6"/>
    <p:sldId id="299" r:id="rId7"/>
    <p:sldId id="288" r:id="rId8"/>
    <p:sldId id="300" r:id="rId9"/>
    <p:sldId id="289" r:id="rId10"/>
    <p:sldId id="290" r:id="rId11"/>
    <p:sldId id="301" r:id="rId12"/>
    <p:sldId id="303" r:id="rId13"/>
    <p:sldId id="304" r:id="rId14"/>
    <p:sldId id="291" r:id="rId15"/>
    <p:sldId id="305" r:id="rId16"/>
    <p:sldId id="263" r:id="rId17"/>
    <p:sldId id="308" r:id="rId18"/>
    <p:sldId id="306" r:id="rId19"/>
    <p:sldId id="309" r:id="rId20"/>
    <p:sldId id="310" r:id="rId21"/>
    <p:sldId id="293" r:id="rId22"/>
    <p:sldId id="296" r:id="rId23"/>
  </p:sldIdLst>
  <p:sldSz cx="12192000" cy="6858000"/>
  <p:notesSz cx="6888163" cy="100203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69" autoAdjust="0"/>
    <p:restoredTop sz="94660"/>
  </p:normalViewPr>
  <p:slideViewPr>
    <p:cSldViewPr snapToGrid="0">
      <p:cViewPr varScale="1">
        <p:scale>
          <a:sx n="74" d="100"/>
          <a:sy n="74" d="100"/>
        </p:scale>
        <p:origin x="376" y="56"/>
      </p:cViewPr>
      <p:guideLst/>
    </p:cSldViewPr>
  </p:slideViewPr>
  <p:notesTextViewPr>
    <p:cViewPr>
      <p:scale>
        <a:sx n="1" d="1"/>
        <a:sy n="1" d="1"/>
      </p:scale>
      <p:origin x="0" y="0"/>
    </p:cViewPr>
  </p:notesTextViewPr>
  <p:sorterViewPr>
    <p:cViewPr>
      <p:scale>
        <a:sx n="100" d="100"/>
        <a:sy n="100" d="100"/>
      </p:scale>
      <p:origin x="0" y="-953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4871" cy="502755"/>
          </a:xfrm>
          <a:prstGeom prst="rect">
            <a:avLst/>
          </a:prstGeom>
        </p:spPr>
        <p:txBody>
          <a:bodyPr vert="horz" lIns="96616" tIns="48308" rIns="96616" bIns="48308" rtlCol="0"/>
          <a:lstStyle>
            <a:lvl1pPr algn="l">
              <a:defRPr sz="1300"/>
            </a:lvl1pPr>
          </a:lstStyle>
          <a:p>
            <a:endParaRPr kumimoji="1" lang="ja-JP" altLang="en-US"/>
          </a:p>
        </p:txBody>
      </p:sp>
      <p:sp>
        <p:nvSpPr>
          <p:cNvPr id="3" name="日付プレースホルダー 2"/>
          <p:cNvSpPr>
            <a:spLocks noGrp="1"/>
          </p:cNvSpPr>
          <p:nvPr>
            <p:ph type="dt" idx="1"/>
          </p:nvPr>
        </p:nvSpPr>
        <p:spPr>
          <a:xfrm>
            <a:off x="3901698" y="0"/>
            <a:ext cx="2984871" cy="502755"/>
          </a:xfrm>
          <a:prstGeom prst="rect">
            <a:avLst/>
          </a:prstGeom>
        </p:spPr>
        <p:txBody>
          <a:bodyPr vert="horz" lIns="96616" tIns="48308" rIns="96616" bIns="48308" rtlCol="0"/>
          <a:lstStyle>
            <a:lvl1pPr algn="r">
              <a:defRPr sz="1300"/>
            </a:lvl1pPr>
          </a:lstStyle>
          <a:p>
            <a:fld id="{ED317E66-4421-40B6-B43F-152267CFDFDE}" type="datetimeFigureOut">
              <a:rPr kumimoji="1" lang="ja-JP" altLang="en-US" smtClean="0"/>
              <a:t>2023/7/30</a:t>
            </a:fld>
            <a:endParaRPr kumimoji="1" lang="ja-JP" altLang="en-US"/>
          </a:p>
        </p:txBody>
      </p:sp>
      <p:sp>
        <p:nvSpPr>
          <p:cNvPr id="4" name="スライド イメージ プレースホルダー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6616" tIns="48308" rIns="96616" bIns="48308" rtlCol="0" anchor="ctr"/>
          <a:lstStyle/>
          <a:p>
            <a:endParaRPr lang="ja-JP" altLang="en-US"/>
          </a:p>
        </p:txBody>
      </p:sp>
      <p:sp>
        <p:nvSpPr>
          <p:cNvPr id="5" name="ノート プレースホルダー 4"/>
          <p:cNvSpPr>
            <a:spLocks noGrp="1"/>
          </p:cNvSpPr>
          <p:nvPr>
            <p:ph type="body" sz="quarter" idx="3"/>
          </p:nvPr>
        </p:nvSpPr>
        <p:spPr>
          <a:xfrm>
            <a:off x="688817" y="4822269"/>
            <a:ext cx="5510530" cy="3945493"/>
          </a:xfrm>
          <a:prstGeom prst="rect">
            <a:avLst/>
          </a:prstGeom>
        </p:spPr>
        <p:txBody>
          <a:bodyPr vert="horz" lIns="96616" tIns="48308" rIns="96616" bIns="4830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517547"/>
            <a:ext cx="2984871" cy="502754"/>
          </a:xfrm>
          <a:prstGeom prst="rect">
            <a:avLst/>
          </a:prstGeom>
        </p:spPr>
        <p:txBody>
          <a:bodyPr vert="horz" lIns="96616" tIns="48308" rIns="96616" bIns="48308"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901698" y="9517547"/>
            <a:ext cx="2984871" cy="502754"/>
          </a:xfrm>
          <a:prstGeom prst="rect">
            <a:avLst/>
          </a:prstGeom>
        </p:spPr>
        <p:txBody>
          <a:bodyPr vert="horz" lIns="96616" tIns="48308" rIns="96616" bIns="48308" rtlCol="0" anchor="b"/>
          <a:lstStyle>
            <a:lvl1pPr algn="r">
              <a:defRPr sz="1300"/>
            </a:lvl1pPr>
          </a:lstStyle>
          <a:p>
            <a:fld id="{BEAE9E3C-EFE1-4A11-A62C-C6FDA3E6FF33}" type="slidenum">
              <a:rPr kumimoji="1" lang="ja-JP" altLang="en-US" smtClean="0"/>
              <a:t>‹#›</a:t>
            </a:fld>
            <a:endParaRPr kumimoji="1" lang="ja-JP" altLang="en-US"/>
          </a:p>
        </p:txBody>
      </p:sp>
    </p:spTree>
    <p:extLst>
      <p:ext uri="{BB962C8B-B14F-4D97-AF65-F5344CB8AC3E}">
        <p14:creationId xmlns:p14="http://schemas.microsoft.com/office/powerpoint/2010/main" val="270454446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BEAE9E3C-EFE1-4A11-A62C-C6FDA3E6FF33}" type="slidenum">
              <a:rPr kumimoji="1" lang="ja-JP" altLang="en-US" smtClean="0"/>
              <a:t>1</a:t>
            </a:fld>
            <a:endParaRPr kumimoji="1" lang="ja-JP" altLang="en-US"/>
          </a:p>
        </p:txBody>
      </p:sp>
    </p:spTree>
    <p:extLst>
      <p:ext uri="{BB962C8B-B14F-4D97-AF65-F5344CB8AC3E}">
        <p14:creationId xmlns:p14="http://schemas.microsoft.com/office/powerpoint/2010/main" val="35358943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A8400D34-B45A-44D7-BEFF-A656A799D0EB}" type="datetime1">
              <a:rPr kumimoji="1" lang="ja-JP" altLang="en-US" smtClean="0"/>
              <a:t>2023/7/30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5FC569-0964-43E7-AB4B-7B70FDBE2055}" type="slidenum">
              <a:rPr kumimoji="1" lang="ja-JP" altLang="en-US" smtClean="0"/>
              <a:t>‹#›</a:t>
            </a:fld>
            <a:endParaRPr kumimoji="1" lang="ja-JP" altLang="en-US"/>
          </a:p>
        </p:txBody>
      </p:sp>
    </p:spTree>
    <p:extLst>
      <p:ext uri="{BB962C8B-B14F-4D97-AF65-F5344CB8AC3E}">
        <p14:creationId xmlns:p14="http://schemas.microsoft.com/office/powerpoint/2010/main" val="31733218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87FEDEC-C6D2-4A2C-8E6E-2DBC6FA40443}" type="datetime1">
              <a:rPr kumimoji="1" lang="ja-JP" altLang="en-US" smtClean="0"/>
              <a:t>2023/7/30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5FC569-0964-43E7-AB4B-7B70FDBE2055}" type="slidenum">
              <a:rPr kumimoji="1" lang="ja-JP" altLang="en-US" smtClean="0"/>
              <a:t>‹#›</a:t>
            </a:fld>
            <a:endParaRPr kumimoji="1" lang="ja-JP" altLang="en-US"/>
          </a:p>
        </p:txBody>
      </p:sp>
    </p:spTree>
    <p:extLst>
      <p:ext uri="{BB962C8B-B14F-4D97-AF65-F5344CB8AC3E}">
        <p14:creationId xmlns:p14="http://schemas.microsoft.com/office/powerpoint/2010/main" val="3562389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8789443-530C-44EC-9FE4-A1AB77777305}" type="datetime1">
              <a:rPr kumimoji="1" lang="ja-JP" altLang="en-US" smtClean="0"/>
              <a:t>2023/7/30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5FC569-0964-43E7-AB4B-7B70FDBE2055}" type="slidenum">
              <a:rPr kumimoji="1" lang="ja-JP" altLang="en-US" smtClean="0"/>
              <a:t>‹#›</a:t>
            </a:fld>
            <a:endParaRPr kumimoji="1" lang="ja-JP" altLang="en-US"/>
          </a:p>
        </p:txBody>
      </p:sp>
    </p:spTree>
    <p:extLst>
      <p:ext uri="{BB962C8B-B14F-4D97-AF65-F5344CB8AC3E}">
        <p14:creationId xmlns:p14="http://schemas.microsoft.com/office/powerpoint/2010/main" val="16513295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のみ">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356510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71FA274F-977B-455A-B995-E424B09EAD2C}" type="datetime1">
              <a:rPr kumimoji="1" lang="ja-JP" altLang="en-US" smtClean="0"/>
              <a:t>2023/7/30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5FC569-0964-43E7-AB4B-7B70FDBE2055}" type="slidenum">
              <a:rPr kumimoji="1" lang="ja-JP" altLang="en-US" smtClean="0"/>
              <a:t>‹#›</a:t>
            </a:fld>
            <a:endParaRPr kumimoji="1" lang="ja-JP" altLang="en-US"/>
          </a:p>
        </p:txBody>
      </p:sp>
    </p:spTree>
    <p:extLst>
      <p:ext uri="{BB962C8B-B14F-4D97-AF65-F5344CB8AC3E}">
        <p14:creationId xmlns:p14="http://schemas.microsoft.com/office/powerpoint/2010/main" val="40329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1C981B38-4AFE-4B6E-9D8A-FC63EEAB0B16}" type="datetime1">
              <a:rPr kumimoji="1" lang="ja-JP" altLang="en-US" smtClean="0"/>
              <a:t>2023/7/30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5FC569-0964-43E7-AB4B-7B70FDBE2055}" type="slidenum">
              <a:rPr kumimoji="1" lang="ja-JP" altLang="en-US" smtClean="0"/>
              <a:t>‹#›</a:t>
            </a:fld>
            <a:endParaRPr kumimoji="1" lang="ja-JP" altLang="en-US"/>
          </a:p>
        </p:txBody>
      </p:sp>
    </p:spTree>
    <p:extLst>
      <p:ext uri="{BB962C8B-B14F-4D97-AF65-F5344CB8AC3E}">
        <p14:creationId xmlns:p14="http://schemas.microsoft.com/office/powerpoint/2010/main" val="3720332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04C835DA-9442-4EF1-896F-6FE929A6A89C}" type="datetime1">
              <a:rPr kumimoji="1" lang="ja-JP" altLang="en-US" smtClean="0"/>
              <a:t>2023/7/30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5FC569-0964-43E7-AB4B-7B70FDBE2055}" type="slidenum">
              <a:rPr kumimoji="1" lang="ja-JP" altLang="en-US" smtClean="0"/>
              <a:t>‹#›</a:t>
            </a:fld>
            <a:endParaRPr kumimoji="1" lang="ja-JP" altLang="en-US"/>
          </a:p>
        </p:txBody>
      </p:sp>
    </p:spTree>
    <p:extLst>
      <p:ext uri="{BB962C8B-B14F-4D97-AF65-F5344CB8AC3E}">
        <p14:creationId xmlns:p14="http://schemas.microsoft.com/office/powerpoint/2010/main" val="1767341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6EA7D750-5816-423E-8412-DFD63AEBF98A}" type="datetime1">
              <a:rPr kumimoji="1" lang="ja-JP" altLang="en-US" smtClean="0"/>
              <a:t>2023/7/30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B5FC569-0964-43E7-AB4B-7B70FDBE2055}" type="slidenum">
              <a:rPr kumimoji="1" lang="ja-JP" altLang="en-US" smtClean="0"/>
              <a:t>‹#›</a:t>
            </a:fld>
            <a:endParaRPr kumimoji="1" lang="ja-JP" altLang="en-US"/>
          </a:p>
        </p:txBody>
      </p:sp>
    </p:spTree>
    <p:extLst>
      <p:ext uri="{BB962C8B-B14F-4D97-AF65-F5344CB8AC3E}">
        <p14:creationId xmlns:p14="http://schemas.microsoft.com/office/powerpoint/2010/main" val="212663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B0EA07EF-05B8-40B1-803D-D7963FA0FA98}" type="datetime1">
              <a:rPr kumimoji="1" lang="ja-JP" altLang="en-US" smtClean="0"/>
              <a:t>2023/7/30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B5FC569-0964-43E7-AB4B-7B70FDBE2055}" type="slidenum">
              <a:rPr kumimoji="1" lang="ja-JP" altLang="en-US" smtClean="0"/>
              <a:t>‹#›</a:t>
            </a:fld>
            <a:endParaRPr kumimoji="1" lang="ja-JP" altLang="en-US"/>
          </a:p>
        </p:txBody>
      </p:sp>
    </p:spTree>
    <p:extLst>
      <p:ext uri="{BB962C8B-B14F-4D97-AF65-F5344CB8AC3E}">
        <p14:creationId xmlns:p14="http://schemas.microsoft.com/office/powerpoint/2010/main" val="714534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A40ED70-33A6-49FD-9500-6A6D0AAE3F56}" type="datetime1">
              <a:rPr kumimoji="1" lang="ja-JP" altLang="en-US" smtClean="0"/>
              <a:t>2023/7/30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B5FC569-0964-43E7-AB4B-7B70FDBE2055}" type="slidenum">
              <a:rPr kumimoji="1" lang="ja-JP" altLang="en-US" smtClean="0"/>
              <a:t>‹#›</a:t>
            </a:fld>
            <a:endParaRPr kumimoji="1" lang="ja-JP" altLang="en-US"/>
          </a:p>
        </p:txBody>
      </p:sp>
    </p:spTree>
    <p:extLst>
      <p:ext uri="{BB962C8B-B14F-4D97-AF65-F5344CB8AC3E}">
        <p14:creationId xmlns:p14="http://schemas.microsoft.com/office/powerpoint/2010/main" val="1899463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CC234545-24EE-42CB-B79B-80114A0EC3B5}" type="datetime1">
              <a:rPr kumimoji="1" lang="ja-JP" altLang="en-US" smtClean="0"/>
              <a:t>2023/7/30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5FC569-0964-43E7-AB4B-7B70FDBE2055}" type="slidenum">
              <a:rPr kumimoji="1" lang="ja-JP" altLang="en-US" smtClean="0"/>
              <a:t>‹#›</a:t>
            </a:fld>
            <a:endParaRPr kumimoji="1" lang="ja-JP" altLang="en-US"/>
          </a:p>
        </p:txBody>
      </p:sp>
    </p:spTree>
    <p:extLst>
      <p:ext uri="{BB962C8B-B14F-4D97-AF65-F5344CB8AC3E}">
        <p14:creationId xmlns:p14="http://schemas.microsoft.com/office/powerpoint/2010/main" val="1200692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D6FD3690-A731-4474-BA72-0C1DF1F98A57}" type="datetime1">
              <a:rPr kumimoji="1" lang="ja-JP" altLang="en-US" smtClean="0"/>
              <a:t>2023/7/30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5FC569-0964-43E7-AB4B-7B70FDBE2055}" type="slidenum">
              <a:rPr kumimoji="1" lang="ja-JP" altLang="en-US" smtClean="0"/>
              <a:t>‹#›</a:t>
            </a:fld>
            <a:endParaRPr kumimoji="1" lang="ja-JP" altLang="en-US"/>
          </a:p>
        </p:txBody>
      </p:sp>
    </p:spTree>
    <p:extLst>
      <p:ext uri="{BB962C8B-B14F-4D97-AF65-F5344CB8AC3E}">
        <p14:creationId xmlns:p14="http://schemas.microsoft.com/office/powerpoint/2010/main" val="39534773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A7B2DF-15C7-4358-AE55-F3CE1C1199D5}" type="datetime1">
              <a:rPr kumimoji="1" lang="ja-JP" altLang="en-US" smtClean="0"/>
              <a:t>2023/7/30</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5FC569-0964-43E7-AB4B-7B70FDBE2055}" type="slidenum">
              <a:rPr kumimoji="1" lang="ja-JP" altLang="en-US" smtClean="0"/>
              <a:t>‹#›</a:t>
            </a:fld>
            <a:endParaRPr kumimoji="1" lang="ja-JP" altLang="en-US"/>
          </a:p>
        </p:txBody>
      </p:sp>
    </p:spTree>
    <p:extLst>
      <p:ext uri="{BB962C8B-B14F-4D97-AF65-F5344CB8AC3E}">
        <p14:creationId xmlns:p14="http://schemas.microsoft.com/office/powerpoint/2010/main" val="13865929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3.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3.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www.cas.go.jp/jp/seisaku/digital_denen/index.html#kakugi" TargetMode="External"/><Relationship Id="rId2" Type="http://schemas.openxmlformats.org/officeDocument/2006/relationships/image" Target="../media/image60.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image" Target="../media/image61.wmf"/><Relationship Id="rId1" Type="http://schemas.openxmlformats.org/officeDocument/2006/relationships/slideLayout" Target="../slideLayouts/slideLayout12.xml"/><Relationship Id="rId6" Type="http://schemas.openxmlformats.org/officeDocument/2006/relationships/image" Target="../media/image65.wmf"/><Relationship Id="rId5" Type="http://schemas.openxmlformats.org/officeDocument/2006/relationships/image" Target="../media/image64.wmf"/><Relationship Id="rId4" Type="http://schemas.openxmlformats.org/officeDocument/2006/relationships/image" Target="../media/image63.wmf"/></Relationships>
</file>

<file path=ppt/slides/_rels/slide3.xml.rels><?xml version="1.0" encoding="UTF-8" standalone="yes"?>
<Relationships xmlns="http://schemas.openxmlformats.org/package/2006/relationships"><Relationship Id="rId8" Type="http://schemas.openxmlformats.org/officeDocument/2006/relationships/image" Target="../media/image21.jpg"/><Relationship Id="rId13" Type="http://schemas.openxmlformats.org/officeDocument/2006/relationships/image" Target="../media/image26.jpg"/><Relationship Id="rId3" Type="http://schemas.openxmlformats.org/officeDocument/2006/relationships/image" Target="../media/image16.png"/><Relationship Id="rId7" Type="http://schemas.openxmlformats.org/officeDocument/2006/relationships/image" Target="../media/image20.png"/><Relationship Id="rId12" Type="http://schemas.openxmlformats.org/officeDocument/2006/relationships/image" Target="../media/image25.jp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jpg"/><Relationship Id="rId15" Type="http://schemas.openxmlformats.org/officeDocument/2006/relationships/image" Target="../media/image28.png"/><Relationship Id="rId10" Type="http://schemas.openxmlformats.org/officeDocument/2006/relationships/image" Target="../media/image23.jpg"/><Relationship Id="rId4" Type="http://schemas.openxmlformats.org/officeDocument/2006/relationships/image" Target="../media/image17.jpg"/><Relationship Id="rId9" Type="http://schemas.openxmlformats.org/officeDocument/2006/relationships/image" Target="../media/image22.jpg"/><Relationship Id="rId14" Type="http://schemas.openxmlformats.org/officeDocument/2006/relationships/image" Target="../media/image27.png"/></Relationships>
</file>

<file path=ppt/slides/_rels/slide4.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jpg"/><Relationship Id="rId18" Type="http://schemas.openxmlformats.org/officeDocument/2006/relationships/image" Target="../media/image45.jpg"/><Relationship Id="rId26" Type="http://schemas.openxmlformats.org/officeDocument/2006/relationships/hyperlink" Target="http://www.j-wpf.jp/committee/Member_list/" TargetMode="External"/><Relationship Id="rId3" Type="http://schemas.openxmlformats.org/officeDocument/2006/relationships/image" Target="../media/image30.jpg"/><Relationship Id="rId21" Type="http://schemas.openxmlformats.org/officeDocument/2006/relationships/image" Target="../media/image48.png"/><Relationship Id="rId7" Type="http://schemas.openxmlformats.org/officeDocument/2006/relationships/image" Target="../media/image34.png"/><Relationship Id="rId12" Type="http://schemas.openxmlformats.org/officeDocument/2006/relationships/image" Target="../media/image39.jpg"/><Relationship Id="rId17" Type="http://schemas.openxmlformats.org/officeDocument/2006/relationships/image" Target="../media/image44.png"/><Relationship Id="rId25" Type="http://schemas.openxmlformats.org/officeDocument/2006/relationships/image" Target="../media/image52.jpg"/><Relationship Id="rId2" Type="http://schemas.openxmlformats.org/officeDocument/2006/relationships/image" Target="../media/image29.jpg"/><Relationship Id="rId16" Type="http://schemas.openxmlformats.org/officeDocument/2006/relationships/image" Target="../media/image43.jpg"/><Relationship Id="rId20"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33.jpg"/><Relationship Id="rId11" Type="http://schemas.openxmlformats.org/officeDocument/2006/relationships/image" Target="../media/image38.jpg"/><Relationship Id="rId24" Type="http://schemas.openxmlformats.org/officeDocument/2006/relationships/image" Target="../media/image51.jpg"/><Relationship Id="rId5" Type="http://schemas.openxmlformats.org/officeDocument/2006/relationships/image" Target="../media/image32.jpg"/><Relationship Id="rId15" Type="http://schemas.openxmlformats.org/officeDocument/2006/relationships/image" Target="../media/image42.png"/><Relationship Id="rId23" Type="http://schemas.openxmlformats.org/officeDocument/2006/relationships/image" Target="../media/image50.jpg"/><Relationship Id="rId10" Type="http://schemas.openxmlformats.org/officeDocument/2006/relationships/image" Target="../media/image37.png"/><Relationship Id="rId19" Type="http://schemas.openxmlformats.org/officeDocument/2006/relationships/image" Target="../media/image46.jpg"/><Relationship Id="rId4" Type="http://schemas.openxmlformats.org/officeDocument/2006/relationships/image" Target="../media/image31.jpg"/><Relationship Id="rId9" Type="http://schemas.openxmlformats.org/officeDocument/2006/relationships/image" Target="../media/image36.jpg"/><Relationship Id="rId14" Type="http://schemas.openxmlformats.org/officeDocument/2006/relationships/image" Target="../media/image41.jpg"/><Relationship Id="rId22" Type="http://schemas.openxmlformats.org/officeDocument/2006/relationships/image" Target="../media/image4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3.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image" Target="../media/image55.jpg"/><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57.jpg"/><Relationship Id="rId4" Type="http://schemas.openxmlformats.org/officeDocument/2006/relationships/image" Target="../media/image5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85837" y="935500"/>
            <a:ext cx="10367963" cy="2387600"/>
          </a:xfrm>
        </p:spPr>
        <p:txBody>
          <a:bodyPr>
            <a:normAutofit/>
          </a:bodyPr>
          <a:lstStyle/>
          <a:p>
            <a:r>
              <a:rPr lang="ja-JP" altLang="en-US" sz="4800" b="1" dirty="0">
                <a:latin typeface="+mn-ea"/>
                <a:ea typeface="+mn-ea"/>
              </a:rPr>
              <a:t>水道事業のデジタル化</a:t>
            </a:r>
            <a:br>
              <a:rPr lang="en-US" altLang="ja-JP" sz="4800" b="1" dirty="0">
                <a:latin typeface="+mn-ea"/>
                <a:ea typeface="+mn-ea"/>
              </a:rPr>
            </a:br>
            <a:br>
              <a:rPr lang="en-US" altLang="ja-JP" sz="4800" b="1" dirty="0">
                <a:latin typeface="+mn-ea"/>
                <a:ea typeface="+mn-ea"/>
              </a:rPr>
            </a:br>
            <a:r>
              <a:rPr lang="ja-JP" altLang="en-US" sz="3200" b="1" dirty="0">
                <a:highlight>
                  <a:srgbClr val="FFFF00"/>
                </a:highlight>
                <a:latin typeface="+mn-ea"/>
                <a:ea typeface="+mn-ea"/>
              </a:rPr>
              <a:t>人口減少時代の社会インフラの在り方についての一考察</a:t>
            </a:r>
          </a:p>
        </p:txBody>
      </p:sp>
      <p:sp>
        <p:nvSpPr>
          <p:cNvPr id="6" name="スライド番号プレースホルダー 5"/>
          <p:cNvSpPr>
            <a:spLocks noGrp="1"/>
          </p:cNvSpPr>
          <p:nvPr>
            <p:ph type="sldNum" sz="quarter" idx="12"/>
          </p:nvPr>
        </p:nvSpPr>
        <p:spPr/>
        <p:txBody>
          <a:bodyPr/>
          <a:lstStyle/>
          <a:p>
            <a:fld id="{9B5FC569-0964-43E7-AB4B-7B70FDBE2055}" type="slidenum">
              <a:rPr kumimoji="1" lang="ja-JP" altLang="en-US" smtClean="0"/>
              <a:t>1</a:t>
            </a:fld>
            <a:endParaRPr kumimoji="1" lang="ja-JP" altLang="en-US"/>
          </a:p>
        </p:txBody>
      </p:sp>
      <p:sp>
        <p:nvSpPr>
          <p:cNvPr id="3" name="テキスト ボックス 2">
            <a:extLst>
              <a:ext uri="{FF2B5EF4-FFF2-40B4-BE49-F238E27FC236}">
                <a16:creationId xmlns:a16="http://schemas.microsoft.com/office/drawing/2014/main" id="{34908AC3-B2EE-B310-DFF2-E2F51DBBEE19}"/>
              </a:ext>
            </a:extLst>
          </p:cNvPr>
          <p:cNvSpPr txBox="1"/>
          <p:nvPr/>
        </p:nvSpPr>
        <p:spPr>
          <a:xfrm>
            <a:off x="2856781" y="4860976"/>
            <a:ext cx="6478437" cy="923330"/>
          </a:xfrm>
          <a:prstGeom prst="rect">
            <a:avLst/>
          </a:prstGeom>
          <a:noFill/>
        </p:spPr>
        <p:txBody>
          <a:bodyPr wrap="square" rtlCol="0">
            <a:spAutoFit/>
          </a:bodyPr>
          <a:lstStyle/>
          <a:p>
            <a:pPr algn="ctr"/>
            <a:r>
              <a:rPr kumimoji="1" lang="en-US" altLang="ja-JP" dirty="0"/>
              <a:t>2023</a:t>
            </a:r>
            <a:r>
              <a:rPr kumimoji="1" lang="ja-JP" altLang="en-US" dirty="0"/>
              <a:t>年</a:t>
            </a:r>
            <a:r>
              <a:rPr kumimoji="1" lang="en-US" altLang="ja-JP" dirty="0"/>
              <a:t>7</a:t>
            </a:r>
            <a:r>
              <a:rPr kumimoji="1" lang="ja-JP" altLang="en-US" dirty="0"/>
              <a:t>月</a:t>
            </a:r>
            <a:r>
              <a:rPr kumimoji="1" lang="en-US" altLang="ja-JP" dirty="0"/>
              <a:t>28</a:t>
            </a:r>
            <a:r>
              <a:rPr kumimoji="1" lang="ja-JP" altLang="en-US" dirty="0"/>
              <a:t>日</a:t>
            </a:r>
            <a:endParaRPr kumimoji="1" lang="en-US" altLang="ja-JP" dirty="0"/>
          </a:p>
          <a:p>
            <a:pPr algn="ctr"/>
            <a:r>
              <a:rPr kumimoji="1" lang="ja-JP" altLang="en-US" dirty="0"/>
              <a:t>水道情報活用システム標準仕様研究会</a:t>
            </a:r>
            <a:endParaRPr kumimoji="1" lang="en-US" altLang="ja-JP" dirty="0"/>
          </a:p>
          <a:p>
            <a:pPr algn="ctr"/>
            <a:r>
              <a:rPr lang="ja-JP" altLang="en-US" dirty="0"/>
              <a:t>副会長　　菅又　久直</a:t>
            </a:r>
            <a:endParaRPr kumimoji="1" lang="ja-JP" altLang="en-US" dirty="0"/>
          </a:p>
        </p:txBody>
      </p:sp>
    </p:spTree>
    <p:extLst>
      <p:ext uri="{BB962C8B-B14F-4D97-AF65-F5344CB8AC3E}">
        <p14:creationId xmlns:p14="http://schemas.microsoft.com/office/powerpoint/2010/main" val="34695820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2">
            <a:extLst>
              <a:ext uri="{28A0092B-C50C-407E-A947-70E740481C1C}">
                <a14:useLocalDpi xmlns:a14="http://schemas.microsoft.com/office/drawing/2010/main" val="0"/>
              </a:ext>
            </a:extLst>
          </a:blip>
          <a:srcRect t="21777"/>
          <a:stretch/>
        </p:blipFill>
        <p:spPr>
          <a:xfrm>
            <a:off x="2894030" y="2030849"/>
            <a:ext cx="5766062" cy="3382756"/>
          </a:xfrm>
          <a:prstGeom prst="rect">
            <a:avLst/>
          </a:prstGeom>
        </p:spPr>
      </p:pic>
      <p:sp>
        <p:nvSpPr>
          <p:cNvPr id="3" name="テキスト ボックス 2"/>
          <p:cNvSpPr txBox="1"/>
          <p:nvPr/>
        </p:nvSpPr>
        <p:spPr>
          <a:xfrm>
            <a:off x="2564091" y="795716"/>
            <a:ext cx="6438507" cy="584775"/>
          </a:xfrm>
          <a:prstGeom prst="rect">
            <a:avLst/>
          </a:prstGeom>
          <a:noFill/>
        </p:spPr>
        <p:txBody>
          <a:bodyPr wrap="square" rtlCol="0">
            <a:spAutoFit/>
          </a:bodyPr>
          <a:lstStyle/>
          <a:p>
            <a:pPr algn="ctr"/>
            <a:r>
              <a:rPr kumimoji="1" lang="ja-JP" altLang="en-US" sz="3200" dirty="0"/>
              <a:t>水道システム間で情報を連携</a:t>
            </a:r>
          </a:p>
        </p:txBody>
      </p:sp>
      <p:sp>
        <p:nvSpPr>
          <p:cNvPr id="4" name="矢印: 右 3"/>
          <p:cNvSpPr/>
          <p:nvPr/>
        </p:nvSpPr>
        <p:spPr>
          <a:xfrm>
            <a:off x="9002598" y="2986936"/>
            <a:ext cx="1489435" cy="1470582"/>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Ｋ</a:t>
            </a:r>
            <a:r>
              <a:rPr kumimoji="1" lang="ja-JP" altLang="en-US" dirty="0">
                <a:solidFill>
                  <a:schemeClr val="tx1"/>
                </a:solidFill>
              </a:rPr>
              <a:t>広域化</a:t>
            </a:r>
            <a:endParaRPr kumimoji="1" lang="ja-JP" altLang="en-US" dirty="0"/>
          </a:p>
        </p:txBody>
      </p:sp>
      <p:sp>
        <p:nvSpPr>
          <p:cNvPr id="5" name="矢印: 左 4"/>
          <p:cNvSpPr/>
          <p:nvPr/>
        </p:nvSpPr>
        <p:spPr>
          <a:xfrm>
            <a:off x="1046480" y="3031347"/>
            <a:ext cx="1351280" cy="1381760"/>
          </a:xfrm>
          <a:prstGeom prst="lef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展開</a:t>
            </a:r>
          </a:p>
        </p:txBody>
      </p:sp>
      <p:sp>
        <p:nvSpPr>
          <p:cNvPr id="6" name="テキスト ボックス 5"/>
          <p:cNvSpPr txBox="1"/>
          <p:nvPr/>
        </p:nvSpPr>
        <p:spPr>
          <a:xfrm>
            <a:off x="2894030" y="5694218"/>
            <a:ext cx="5766062" cy="369332"/>
          </a:xfrm>
          <a:prstGeom prst="rect">
            <a:avLst/>
          </a:prstGeom>
          <a:noFill/>
        </p:spPr>
        <p:txBody>
          <a:bodyPr wrap="square" rtlCol="0">
            <a:spAutoFit/>
          </a:bodyPr>
          <a:lstStyle/>
          <a:p>
            <a:pPr algn="ctr"/>
            <a:r>
              <a:rPr kumimoji="1" lang="ja-JP" altLang="en-US" dirty="0"/>
              <a:t>広域レベルのアセットマネジメントの実現へ！</a:t>
            </a:r>
          </a:p>
        </p:txBody>
      </p:sp>
      <p:sp>
        <p:nvSpPr>
          <p:cNvPr id="7" name="スライド番号プレースホルダー 6"/>
          <p:cNvSpPr>
            <a:spLocks noGrp="1"/>
          </p:cNvSpPr>
          <p:nvPr>
            <p:ph type="sldNum" sz="quarter" idx="12"/>
          </p:nvPr>
        </p:nvSpPr>
        <p:spPr/>
        <p:txBody>
          <a:bodyPr/>
          <a:lstStyle/>
          <a:p>
            <a:fld id="{9B5FC569-0964-43E7-AB4B-7B70FDBE2055}" type="slidenum">
              <a:rPr kumimoji="1" lang="ja-JP" altLang="en-US" smtClean="0"/>
              <a:t>10</a:t>
            </a:fld>
            <a:endParaRPr kumimoji="1" lang="ja-JP" altLang="en-US"/>
          </a:p>
        </p:txBody>
      </p:sp>
      <p:sp>
        <p:nvSpPr>
          <p:cNvPr id="8" name="テキスト ボックス 7">
            <a:extLst>
              <a:ext uri="{FF2B5EF4-FFF2-40B4-BE49-F238E27FC236}">
                <a16:creationId xmlns:a16="http://schemas.microsoft.com/office/drawing/2014/main" id="{8A92D159-7BDA-73C5-72AE-A084CA93D0D0}"/>
              </a:ext>
            </a:extLst>
          </p:cNvPr>
          <p:cNvSpPr txBox="1"/>
          <p:nvPr/>
        </p:nvSpPr>
        <p:spPr>
          <a:xfrm>
            <a:off x="174684" y="242341"/>
            <a:ext cx="5234077" cy="369332"/>
          </a:xfrm>
          <a:prstGeom prst="rect">
            <a:avLst/>
          </a:prstGeom>
          <a:noFill/>
        </p:spPr>
        <p:txBody>
          <a:bodyPr wrap="square">
            <a:spAutoFit/>
          </a:bodyPr>
          <a:lstStyle/>
          <a:p>
            <a:r>
              <a:rPr kumimoji="1" lang="ja-JP" altLang="en-US" sz="1800" b="1" dirty="0">
                <a:highlight>
                  <a:srgbClr val="FFFF00"/>
                </a:highlight>
              </a:rPr>
              <a:t>１．水道事業が抱える喫緊の課題とデジタル化</a:t>
            </a:r>
            <a:endParaRPr kumimoji="1" lang="en-US" altLang="ja-JP" sz="1800" b="1" dirty="0">
              <a:highlight>
                <a:srgbClr val="FFFF00"/>
              </a:highlight>
            </a:endParaRPr>
          </a:p>
        </p:txBody>
      </p:sp>
    </p:spTree>
    <p:extLst>
      <p:ext uri="{BB962C8B-B14F-4D97-AF65-F5344CB8AC3E}">
        <p14:creationId xmlns:p14="http://schemas.microsoft.com/office/powerpoint/2010/main" val="40376572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269A98DB-51A5-DB75-F093-087C724E6870}"/>
              </a:ext>
            </a:extLst>
          </p:cNvPr>
          <p:cNvSpPr>
            <a:spLocks noGrp="1"/>
          </p:cNvSpPr>
          <p:nvPr>
            <p:ph type="sldNum" sz="quarter" idx="12"/>
          </p:nvPr>
        </p:nvSpPr>
        <p:spPr/>
        <p:txBody>
          <a:bodyPr/>
          <a:lstStyle/>
          <a:p>
            <a:fld id="{9B5FC569-0964-43E7-AB4B-7B70FDBE2055}" type="slidenum">
              <a:rPr kumimoji="1" lang="ja-JP" altLang="en-US" smtClean="0"/>
              <a:t>11</a:t>
            </a:fld>
            <a:endParaRPr kumimoji="1" lang="ja-JP" altLang="en-US"/>
          </a:p>
        </p:txBody>
      </p:sp>
      <p:pic>
        <p:nvPicPr>
          <p:cNvPr id="1028" name="Picture 4" descr="水循環のイラストです。">
            <a:extLst>
              <a:ext uri="{FF2B5EF4-FFF2-40B4-BE49-F238E27FC236}">
                <a16:creationId xmlns:a16="http://schemas.microsoft.com/office/drawing/2014/main" id="{EFAB5017-94DA-0D78-8D44-57FB248916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1830" y="1662112"/>
            <a:ext cx="8572500" cy="4876800"/>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a:extLst>
              <a:ext uri="{FF2B5EF4-FFF2-40B4-BE49-F238E27FC236}">
                <a16:creationId xmlns:a16="http://schemas.microsoft.com/office/drawing/2014/main" id="{ED4268A7-F406-7F66-B328-45F9A5044B37}"/>
              </a:ext>
            </a:extLst>
          </p:cNvPr>
          <p:cNvSpPr txBox="1"/>
          <p:nvPr/>
        </p:nvSpPr>
        <p:spPr>
          <a:xfrm>
            <a:off x="132080" y="236974"/>
            <a:ext cx="6096000" cy="369332"/>
          </a:xfrm>
          <a:prstGeom prst="rect">
            <a:avLst/>
          </a:prstGeom>
          <a:noFill/>
        </p:spPr>
        <p:txBody>
          <a:bodyPr wrap="square">
            <a:spAutoFit/>
          </a:bodyPr>
          <a:lstStyle/>
          <a:p>
            <a:r>
              <a:rPr lang="ja-JP" altLang="en-US" sz="1800" b="1" dirty="0">
                <a:highlight>
                  <a:srgbClr val="FFFF00"/>
                </a:highlight>
              </a:rPr>
              <a:t>２．水循環の仕組みの中にある水道事業</a:t>
            </a:r>
            <a:endParaRPr lang="en-US" altLang="ja-JP" sz="1800" b="1" dirty="0">
              <a:highlight>
                <a:srgbClr val="FFFF00"/>
              </a:highlight>
            </a:endParaRPr>
          </a:p>
        </p:txBody>
      </p:sp>
      <p:sp>
        <p:nvSpPr>
          <p:cNvPr id="5" name="テキスト ボックス 4">
            <a:extLst>
              <a:ext uri="{FF2B5EF4-FFF2-40B4-BE49-F238E27FC236}">
                <a16:creationId xmlns:a16="http://schemas.microsoft.com/office/drawing/2014/main" id="{46BE7D5D-2121-F06E-6382-57103572DC86}"/>
              </a:ext>
            </a:extLst>
          </p:cNvPr>
          <p:cNvSpPr txBox="1"/>
          <p:nvPr/>
        </p:nvSpPr>
        <p:spPr>
          <a:xfrm>
            <a:off x="944880" y="762000"/>
            <a:ext cx="6807200" cy="830997"/>
          </a:xfrm>
          <a:prstGeom prst="rect">
            <a:avLst/>
          </a:prstGeom>
          <a:noFill/>
        </p:spPr>
        <p:txBody>
          <a:bodyPr wrap="square" rtlCol="0">
            <a:spAutoFit/>
          </a:bodyPr>
          <a:lstStyle/>
          <a:p>
            <a:pPr marL="342900" indent="-342900">
              <a:buFont typeface="Wingdings" panose="05000000000000000000" pitchFamily="2" charset="2"/>
              <a:buChar char="Ø"/>
            </a:pPr>
            <a:r>
              <a:rPr kumimoji="1" lang="ja-JP" altLang="en-US" sz="2400" b="1" dirty="0"/>
              <a:t>水循環基本法</a:t>
            </a:r>
            <a:endParaRPr kumimoji="1" lang="en-US" altLang="ja-JP" sz="2400" b="1" dirty="0"/>
          </a:p>
          <a:p>
            <a:pPr marL="342900" indent="-342900">
              <a:buFont typeface="Wingdings" panose="05000000000000000000" pitchFamily="2" charset="2"/>
              <a:buChar char="Ø"/>
            </a:pPr>
            <a:r>
              <a:rPr lang="ja-JP" altLang="en-US" sz="2400" b="1" dirty="0"/>
              <a:t>水循環基本計画</a:t>
            </a:r>
            <a:endParaRPr kumimoji="1" lang="ja-JP" altLang="en-US" sz="2400" b="1" dirty="0"/>
          </a:p>
        </p:txBody>
      </p:sp>
      <p:sp>
        <p:nvSpPr>
          <p:cNvPr id="3" name="四角形: 角を丸くする 2">
            <a:extLst>
              <a:ext uri="{FF2B5EF4-FFF2-40B4-BE49-F238E27FC236}">
                <a16:creationId xmlns:a16="http://schemas.microsoft.com/office/drawing/2014/main" id="{474FED03-3F59-C5A0-78D0-230F2099952F}"/>
              </a:ext>
            </a:extLst>
          </p:cNvPr>
          <p:cNvSpPr/>
          <p:nvPr/>
        </p:nvSpPr>
        <p:spPr>
          <a:xfrm>
            <a:off x="336430" y="5244860"/>
            <a:ext cx="1242204" cy="119044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dirty="0"/>
              <a:t>量的把握に基づくモデル化</a:t>
            </a:r>
          </a:p>
        </p:txBody>
      </p:sp>
      <p:sp>
        <p:nvSpPr>
          <p:cNvPr id="6" name="矢印: 下 5">
            <a:extLst>
              <a:ext uri="{FF2B5EF4-FFF2-40B4-BE49-F238E27FC236}">
                <a16:creationId xmlns:a16="http://schemas.microsoft.com/office/drawing/2014/main" id="{CD3F0BFF-04A4-282A-5F75-1B3D5DBE5377}"/>
              </a:ext>
            </a:extLst>
          </p:cNvPr>
          <p:cNvSpPr/>
          <p:nvPr/>
        </p:nvSpPr>
        <p:spPr>
          <a:xfrm>
            <a:off x="785004" y="4753155"/>
            <a:ext cx="474453" cy="369332"/>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557306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4DE5AE45-5393-4EF7-98F7-64E3EA138600}"/>
              </a:ext>
            </a:extLst>
          </p:cNvPr>
          <p:cNvSpPr>
            <a:spLocks noGrp="1"/>
          </p:cNvSpPr>
          <p:nvPr>
            <p:ph type="sldNum" sz="quarter" idx="12"/>
          </p:nvPr>
        </p:nvSpPr>
        <p:spPr/>
        <p:txBody>
          <a:bodyPr/>
          <a:lstStyle/>
          <a:p>
            <a:fld id="{9B5FC569-0964-43E7-AB4B-7B70FDBE2055}" type="slidenum">
              <a:rPr kumimoji="1" lang="ja-JP" altLang="en-US" smtClean="0"/>
              <a:t>12</a:t>
            </a:fld>
            <a:endParaRPr kumimoji="1" lang="ja-JP" altLang="en-US"/>
          </a:p>
        </p:txBody>
      </p:sp>
      <p:sp>
        <p:nvSpPr>
          <p:cNvPr id="3" name="テキスト ボックス 2">
            <a:extLst>
              <a:ext uri="{FF2B5EF4-FFF2-40B4-BE49-F238E27FC236}">
                <a16:creationId xmlns:a16="http://schemas.microsoft.com/office/drawing/2014/main" id="{B27C4EB0-3495-1FD8-460B-3B87FF889553}"/>
              </a:ext>
            </a:extLst>
          </p:cNvPr>
          <p:cNvSpPr txBox="1"/>
          <p:nvPr/>
        </p:nvSpPr>
        <p:spPr>
          <a:xfrm>
            <a:off x="132080" y="236974"/>
            <a:ext cx="6096000" cy="369332"/>
          </a:xfrm>
          <a:prstGeom prst="rect">
            <a:avLst/>
          </a:prstGeom>
          <a:noFill/>
        </p:spPr>
        <p:txBody>
          <a:bodyPr wrap="square">
            <a:spAutoFit/>
          </a:bodyPr>
          <a:lstStyle/>
          <a:p>
            <a:r>
              <a:rPr lang="ja-JP" altLang="en-US" sz="1800" b="1" dirty="0">
                <a:highlight>
                  <a:srgbClr val="FFFF00"/>
                </a:highlight>
              </a:rPr>
              <a:t>２．水循環の仕組みの中にある水道事業</a:t>
            </a:r>
            <a:endParaRPr lang="en-US" altLang="ja-JP" sz="1800" b="1" dirty="0">
              <a:highlight>
                <a:srgbClr val="FFFF00"/>
              </a:highlight>
            </a:endParaRPr>
          </a:p>
        </p:txBody>
      </p:sp>
      <p:sp>
        <p:nvSpPr>
          <p:cNvPr id="4" name="テキスト ボックス 3">
            <a:extLst>
              <a:ext uri="{FF2B5EF4-FFF2-40B4-BE49-F238E27FC236}">
                <a16:creationId xmlns:a16="http://schemas.microsoft.com/office/drawing/2014/main" id="{DAB5F12F-596F-6CD9-9F85-AF32B65DB679}"/>
              </a:ext>
            </a:extLst>
          </p:cNvPr>
          <p:cNvSpPr txBox="1"/>
          <p:nvPr/>
        </p:nvSpPr>
        <p:spPr>
          <a:xfrm>
            <a:off x="728980" y="1706820"/>
            <a:ext cx="6362700" cy="4647426"/>
          </a:xfrm>
          <a:prstGeom prst="rect">
            <a:avLst/>
          </a:prstGeom>
          <a:noFill/>
          <a:ln>
            <a:solidFill>
              <a:schemeClr val="accent1">
                <a:shade val="15000"/>
              </a:schemeClr>
            </a:solidFill>
          </a:ln>
        </p:spPr>
        <p:txBody>
          <a:bodyPr wrap="square" rtlCol="0">
            <a:spAutoFit/>
          </a:bodyPr>
          <a:lstStyle/>
          <a:p>
            <a:pPr marL="342900" indent="-342900">
              <a:buFont typeface="Wingdings" panose="05000000000000000000" pitchFamily="2" charset="2"/>
              <a:buChar char="Ø"/>
            </a:pPr>
            <a:r>
              <a:rPr lang="ja-JP" altLang="ja-JP" sz="2800" kern="0" dirty="0">
                <a:effectLst/>
                <a:latin typeface="Segoe UI" panose="020B0502040204020203" pitchFamily="34" charset="0"/>
                <a:ea typeface="ＭＳ Ｐゴシック" panose="020B0600070205080204" pitchFamily="50" charset="-128"/>
                <a:cs typeface="Segoe UI" panose="020B0502040204020203" pitchFamily="34" charset="0"/>
              </a:rPr>
              <a:t>水資源の保全と効率的な利用</a:t>
            </a:r>
            <a:r>
              <a:rPr lang="en-US" altLang="ja-JP" sz="2800" kern="0" dirty="0">
                <a:effectLst/>
                <a:latin typeface="Segoe UI" panose="020B0502040204020203" pitchFamily="34" charset="0"/>
                <a:ea typeface="ＭＳ Ｐゴシック" panose="020B0600070205080204" pitchFamily="50" charset="-128"/>
              </a:rPr>
              <a:t>:</a:t>
            </a:r>
          </a:p>
          <a:p>
            <a:r>
              <a:rPr lang="en-US" altLang="ja-JP" sz="2000" kern="0" dirty="0">
                <a:effectLst/>
                <a:latin typeface="Segoe UI" panose="020B0502040204020203" pitchFamily="34" charset="0"/>
                <a:ea typeface="ＭＳ Ｐゴシック" panose="020B0600070205080204" pitchFamily="50" charset="-128"/>
              </a:rPr>
              <a:t>	</a:t>
            </a:r>
            <a:r>
              <a:rPr lang="ja-JP" altLang="en-US" sz="2000" kern="0" dirty="0">
                <a:solidFill>
                  <a:srgbClr val="FF0000"/>
                </a:solidFill>
                <a:effectLst/>
                <a:latin typeface="Segoe UI" panose="020B0502040204020203" pitchFamily="34" charset="0"/>
                <a:ea typeface="ＭＳ Ｐゴシック" panose="020B0600070205080204" pitchFamily="50" charset="-128"/>
              </a:rPr>
              <a:t>水源の保全＋節水／漏水検知</a:t>
            </a:r>
            <a:endParaRPr lang="en-US" altLang="ja-JP" sz="2000" kern="0" dirty="0">
              <a:solidFill>
                <a:srgbClr val="FF0000"/>
              </a:solidFill>
              <a:effectLst/>
              <a:latin typeface="Segoe UI" panose="020B0502040204020203" pitchFamily="34" charset="0"/>
              <a:ea typeface="ＭＳ Ｐゴシック" panose="020B0600070205080204" pitchFamily="50" charset="-128"/>
            </a:endParaRPr>
          </a:p>
          <a:p>
            <a:pPr marL="342900" indent="-342900">
              <a:buFont typeface="Wingdings" panose="05000000000000000000" pitchFamily="2" charset="2"/>
              <a:buChar char="Ø"/>
            </a:pPr>
            <a:r>
              <a:rPr lang="ja-JP" altLang="ja-JP" sz="2800" kern="0" dirty="0">
                <a:effectLst/>
                <a:latin typeface="Segoe UI" panose="020B0502040204020203" pitchFamily="34" charset="0"/>
                <a:ea typeface="ＭＳ Ｐゴシック" panose="020B0600070205080204" pitchFamily="50" charset="-128"/>
                <a:cs typeface="Segoe UI" panose="020B0502040204020203" pitchFamily="34" charset="0"/>
              </a:rPr>
              <a:t>水の浄化と処理</a:t>
            </a:r>
            <a:r>
              <a:rPr lang="en-US" altLang="ja-JP" sz="2800" kern="0" dirty="0">
                <a:effectLst/>
                <a:latin typeface="Segoe UI" panose="020B0502040204020203" pitchFamily="34" charset="0"/>
                <a:ea typeface="ＭＳ Ｐゴシック" panose="020B0600070205080204" pitchFamily="50" charset="-128"/>
              </a:rPr>
              <a:t>: </a:t>
            </a:r>
            <a:endParaRPr lang="en-US" altLang="ja-JP" sz="2800" kern="0" dirty="0">
              <a:latin typeface="Segoe UI" panose="020B0502040204020203" pitchFamily="34" charset="0"/>
              <a:ea typeface="ＭＳ Ｐゴシック" panose="020B0600070205080204" pitchFamily="50" charset="-128"/>
            </a:endParaRPr>
          </a:p>
          <a:p>
            <a:r>
              <a:rPr lang="en-US" altLang="ja-JP" sz="2000" kern="0" dirty="0">
                <a:effectLst/>
                <a:latin typeface="Segoe UI" panose="020B0502040204020203" pitchFamily="34" charset="0"/>
                <a:ea typeface="ＭＳ Ｐゴシック" panose="020B0600070205080204" pitchFamily="50" charset="-128"/>
                <a:cs typeface="Segoe UI" panose="020B0502040204020203" pitchFamily="34" charset="0"/>
              </a:rPr>
              <a:t>	</a:t>
            </a:r>
            <a:r>
              <a:rPr lang="ja-JP" altLang="en-US"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rPr>
              <a:t>基準水質＋汚水処理</a:t>
            </a:r>
            <a:endParaRPr lang="en-US" altLang="ja-JP"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endParaRPr>
          </a:p>
          <a:p>
            <a:pPr marL="342900" indent="-342900">
              <a:buFont typeface="Wingdings" panose="05000000000000000000" pitchFamily="2" charset="2"/>
              <a:buChar char="Ø"/>
            </a:pPr>
            <a:r>
              <a:rPr lang="ja-JP" altLang="ja-JP" sz="2800" kern="0" dirty="0">
                <a:effectLst/>
                <a:latin typeface="Segoe UI" panose="020B0502040204020203" pitchFamily="34" charset="0"/>
                <a:ea typeface="ＭＳ Ｐゴシック" panose="020B0600070205080204" pitchFamily="50" charset="-128"/>
                <a:cs typeface="Segoe UI" panose="020B0502040204020203" pitchFamily="34" charset="0"/>
              </a:rPr>
              <a:t>水の再利用とリサイクル</a:t>
            </a:r>
            <a:r>
              <a:rPr lang="en-US" altLang="ja-JP" sz="2800" kern="0" dirty="0">
                <a:effectLst/>
                <a:latin typeface="Segoe UI" panose="020B0502040204020203" pitchFamily="34" charset="0"/>
                <a:ea typeface="ＭＳ Ｐゴシック" panose="020B0600070205080204" pitchFamily="50" charset="-128"/>
              </a:rPr>
              <a:t>: </a:t>
            </a:r>
          </a:p>
          <a:p>
            <a:r>
              <a:rPr lang="en-US" altLang="ja-JP" sz="2000" kern="0" dirty="0">
                <a:effectLst/>
                <a:latin typeface="Segoe UI" panose="020B0502040204020203" pitchFamily="34" charset="0"/>
                <a:ea typeface="ＭＳ Ｐゴシック" panose="020B0600070205080204" pitchFamily="50" charset="-128"/>
                <a:cs typeface="Segoe UI" panose="020B0502040204020203" pitchFamily="34" charset="0"/>
              </a:rPr>
              <a:t>	</a:t>
            </a:r>
            <a:r>
              <a:rPr lang="ja-JP" altLang="en-US"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rPr>
              <a:t>上水道＋農業用水＋工業用水</a:t>
            </a:r>
            <a:endParaRPr lang="en-US" altLang="ja-JP"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endParaRPr>
          </a:p>
          <a:p>
            <a:pPr marL="342900" indent="-342900">
              <a:buFont typeface="Wingdings" panose="05000000000000000000" pitchFamily="2" charset="2"/>
              <a:buChar char="Ø"/>
            </a:pPr>
            <a:r>
              <a:rPr lang="ja-JP" altLang="ja-JP" sz="2800" kern="0" dirty="0">
                <a:effectLst/>
                <a:latin typeface="Segoe UI" panose="020B0502040204020203" pitchFamily="34" charset="0"/>
                <a:ea typeface="ＭＳ Ｐゴシック" panose="020B0600070205080204" pitchFamily="50" charset="-128"/>
                <a:cs typeface="Segoe UI" panose="020B0502040204020203" pitchFamily="34" charset="0"/>
              </a:rPr>
              <a:t>水道インフラの改善と更新</a:t>
            </a:r>
            <a:r>
              <a:rPr lang="en-US" altLang="ja-JP" sz="2800" kern="0" dirty="0">
                <a:effectLst/>
                <a:latin typeface="Segoe UI" panose="020B0502040204020203" pitchFamily="34" charset="0"/>
                <a:ea typeface="ＭＳ Ｐゴシック" panose="020B0600070205080204" pitchFamily="50" charset="-128"/>
              </a:rPr>
              <a:t>:</a:t>
            </a:r>
            <a:endParaRPr lang="en-US" altLang="ja-JP" sz="2800" kern="0" dirty="0">
              <a:latin typeface="Segoe UI" panose="020B0502040204020203" pitchFamily="34" charset="0"/>
              <a:ea typeface="ＭＳ Ｐゴシック" panose="020B0600070205080204" pitchFamily="50" charset="-128"/>
            </a:endParaRPr>
          </a:p>
          <a:p>
            <a:r>
              <a:rPr lang="en-US" altLang="ja-JP" sz="2000" kern="0" dirty="0">
                <a:effectLst/>
                <a:latin typeface="Segoe UI" panose="020B0502040204020203" pitchFamily="34" charset="0"/>
                <a:ea typeface="ＭＳ Ｐゴシック" panose="020B0600070205080204" pitchFamily="50" charset="-128"/>
                <a:cs typeface="Segoe UI" panose="020B0502040204020203" pitchFamily="34" charset="0"/>
              </a:rPr>
              <a:t>	</a:t>
            </a:r>
            <a:r>
              <a:rPr lang="ja-JP" altLang="en-US"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rPr>
              <a:t>水インフラの保全（河川＋水路＋施設＋管路）</a:t>
            </a:r>
            <a:endParaRPr lang="en-US" altLang="ja-JP"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endParaRPr>
          </a:p>
          <a:p>
            <a:pPr marL="342900" indent="-342900">
              <a:buFont typeface="Wingdings" panose="05000000000000000000" pitchFamily="2" charset="2"/>
              <a:buChar char="Ø"/>
            </a:pPr>
            <a:r>
              <a:rPr lang="ja-JP" altLang="ja-JP" sz="2800" kern="0" dirty="0">
                <a:effectLst/>
                <a:latin typeface="Segoe UI" panose="020B0502040204020203" pitchFamily="34" charset="0"/>
                <a:ea typeface="ＭＳ Ｐゴシック" panose="020B0600070205080204" pitchFamily="50" charset="-128"/>
                <a:cs typeface="Segoe UI" panose="020B0502040204020203" pitchFamily="34" charset="0"/>
              </a:rPr>
              <a:t>水質モニタリングと緊急事態対応</a:t>
            </a:r>
            <a:r>
              <a:rPr lang="en-US" altLang="ja-JP" sz="2800" kern="0" dirty="0">
                <a:effectLst/>
                <a:latin typeface="Segoe UI" panose="020B0502040204020203" pitchFamily="34" charset="0"/>
                <a:ea typeface="ＭＳ Ｐゴシック" panose="020B0600070205080204" pitchFamily="50" charset="-128"/>
              </a:rPr>
              <a:t>: </a:t>
            </a:r>
          </a:p>
          <a:p>
            <a:r>
              <a:rPr lang="en-US" altLang="ja-JP" sz="2000" kern="0" dirty="0">
                <a:effectLst/>
                <a:latin typeface="Segoe UI" panose="020B0502040204020203" pitchFamily="34" charset="0"/>
                <a:ea typeface="ＭＳ Ｐゴシック" panose="020B0600070205080204" pitchFamily="50" charset="-128"/>
                <a:cs typeface="Segoe UI" panose="020B0502040204020203" pitchFamily="34" charset="0"/>
              </a:rPr>
              <a:t>	</a:t>
            </a:r>
            <a:r>
              <a:rPr lang="ja-JP" altLang="en-US"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rPr>
              <a:t>防災＋復旧＋水質モニタリング</a:t>
            </a:r>
            <a:endParaRPr lang="en-US" altLang="ja-JP"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endParaRPr>
          </a:p>
          <a:p>
            <a:pPr marL="342900" indent="-342900">
              <a:buFont typeface="Wingdings" panose="05000000000000000000" pitchFamily="2" charset="2"/>
              <a:buChar char="Ø"/>
            </a:pPr>
            <a:r>
              <a:rPr lang="ja-JP" altLang="ja-JP" sz="2800" kern="0" dirty="0">
                <a:effectLst/>
                <a:latin typeface="Segoe UI" panose="020B0502040204020203" pitchFamily="34" charset="0"/>
                <a:ea typeface="ＭＳ Ｐゴシック" panose="020B0600070205080204" pitchFamily="50" charset="-128"/>
                <a:cs typeface="Segoe UI" panose="020B0502040204020203" pitchFamily="34" charset="0"/>
              </a:rPr>
              <a:t>持続可能な水供給と価格設定</a:t>
            </a:r>
            <a:r>
              <a:rPr lang="en-US" altLang="ja-JP" sz="2800" kern="0" dirty="0">
                <a:effectLst/>
                <a:latin typeface="Segoe UI" panose="020B0502040204020203" pitchFamily="34" charset="0"/>
                <a:ea typeface="ＭＳ Ｐゴシック" panose="020B0600070205080204" pitchFamily="50" charset="-128"/>
              </a:rPr>
              <a:t>:</a:t>
            </a:r>
          </a:p>
          <a:p>
            <a:r>
              <a:rPr kumimoji="1" lang="en-US" altLang="ja-JP" sz="2000" kern="0" dirty="0">
                <a:latin typeface="Segoe UI" panose="020B0502040204020203" pitchFamily="34" charset="0"/>
                <a:ea typeface="ＭＳ Ｐゴシック" panose="020B0600070205080204" pitchFamily="50" charset="-128"/>
              </a:rPr>
              <a:t>	</a:t>
            </a:r>
            <a:r>
              <a:rPr kumimoji="1" lang="ja-JP" altLang="en-US" sz="2000" kern="0" dirty="0">
                <a:solidFill>
                  <a:srgbClr val="FF0000"/>
                </a:solidFill>
                <a:latin typeface="Segoe UI" panose="020B0502040204020203" pitchFamily="34" charset="0"/>
                <a:ea typeface="ＭＳ Ｐゴシック" panose="020B0600070205080204" pitchFamily="50" charset="-128"/>
              </a:rPr>
              <a:t>水循環における便益と費用</a:t>
            </a:r>
            <a:endParaRPr kumimoji="1" lang="ja-JP" altLang="en-US" sz="2000" dirty="0">
              <a:solidFill>
                <a:srgbClr val="FF0000"/>
              </a:solidFill>
            </a:endParaRPr>
          </a:p>
        </p:txBody>
      </p:sp>
      <p:sp>
        <p:nvSpPr>
          <p:cNvPr id="5" name="テキスト ボックス 4">
            <a:extLst>
              <a:ext uri="{FF2B5EF4-FFF2-40B4-BE49-F238E27FC236}">
                <a16:creationId xmlns:a16="http://schemas.microsoft.com/office/drawing/2014/main" id="{466830A6-D3E3-6543-2A04-E2FAD516CE1C}"/>
              </a:ext>
            </a:extLst>
          </p:cNvPr>
          <p:cNvSpPr txBox="1"/>
          <p:nvPr/>
        </p:nvSpPr>
        <p:spPr>
          <a:xfrm>
            <a:off x="2377440" y="833397"/>
            <a:ext cx="7051040" cy="646331"/>
          </a:xfrm>
          <a:prstGeom prst="rect">
            <a:avLst/>
          </a:prstGeom>
          <a:noFill/>
        </p:spPr>
        <p:txBody>
          <a:bodyPr wrap="square" rtlCol="0">
            <a:spAutoFit/>
          </a:bodyPr>
          <a:lstStyle/>
          <a:p>
            <a:pPr algn="ctr"/>
            <a:r>
              <a:rPr kumimoji="1" lang="ja-JP" altLang="en-US" sz="3600" b="1" dirty="0"/>
              <a:t>水循環における水道事業の役割</a:t>
            </a:r>
          </a:p>
        </p:txBody>
      </p:sp>
      <p:sp>
        <p:nvSpPr>
          <p:cNvPr id="6" name="テキスト ボックス 5">
            <a:extLst>
              <a:ext uri="{FF2B5EF4-FFF2-40B4-BE49-F238E27FC236}">
                <a16:creationId xmlns:a16="http://schemas.microsoft.com/office/drawing/2014/main" id="{74214550-C5D2-3EBD-529A-44D864BAA505}"/>
              </a:ext>
            </a:extLst>
          </p:cNvPr>
          <p:cNvSpPr txBox="1"/>
          <p:nvPr/>
        </p:nvSpPr>
        <p:spPr>
          <a:xfrm>
            <a:off x="7909560" y="2350582"/>
            <a:ext cx="3291840" cy="830997"/>
          </a:xfrm>
          <a:prstGeom prst="rect">
            <a:avLst/>
          </a:prstGeom>
          <a:solidFill>
            <a:srgbClr val="00B0F0"/>
          </a:solidFill>
        </p:spPr>
        <p:txBody>
          <a:bodyPr wrap="square" rtlCol="0">
            <a:spAutoFit/>
          </a:bodyPr>
          <a:lstStyle/>
          <a:p>
            <a:r>
              <a:rPr lang="ja-JP" altLang="en-US" sz="2400" b="1" dirty="0">
                <a:solidFill>
                  <a:schemeClr val="bg1"/>
                </a:solidFill>
              </a:rPr>
              <a:t>河川管理との連携</a:t>
            </a:r>
            <a:endParaRPr kumimoji="1" lang="en-US" altLang="ja-JP" sz="2400" b="1" dirty="0">
              <a:solidFill>
                <a:schemeClr val="bg1"/>
              </a:solidFill>
            </a:endParaRPr>
          </a:p>
          <a:p>
            <a:r>
              <a:rPr lang="ja-JP" altLang="en-US" sz="2400" b="1" dirty="0">
                <a:solidFill>
                  <a:schemeClr val="bg1"/>
                </a:solidFill>
              </a:rPr>
              <a:t>下水道事業との連携</a:t>
            </a:r>
            <a:endParaRPr kumimoji="1" lang="ja-JP" altLang="en-US" sz="2400" b="1" dirty="0">
              <a:solidFill>
                <a:schemeClr val="bg1"/>
              </a:solidFill>
            </a:endParaRPr>
          </a:p>
        </p:txBody>
      </p:sp>
      <p:sp>
        <p:nvSpPr>
          <p:cNvPr id="7" name="矢印: 下 6">
            <a:extLst>
              <a:ext uri="{FF2B5EF4-FFF2-40B4-BE49-F238E27FC236}">
                <a16:creationId xmlns:a16="http://schemas.microsoft.com/office/drawing/2014/main" id="{69E17000-2A79-309C-0184-84C2526384A3}"/>
              </a:ext>
            </a:extLst>
          </p:cNvPr>
          <p:cNvSpPr/>
          <p:nvPr/>
        </p:nvSpPr>
        <p:spPr>
          <a:xfrm>
            <a:off x="8971280" y="3220720"/>
            <a:ext cx="1168400" cy="365125"/>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70C55880-5186-BC50-55A3-4107FC35831E}"/>
              </a:ext>
            </a:extLst>
          </p:cNvPr>
          <p:cNvSpPr/>
          <p:nvPr/>
        </p:nvSpPr>
        <p:spPr>
          <a:xfrm>
            <a:off x="7909560" y="3608309"/>
            <a:ext cx="3291840" cy="427949"/>
          </a:xfrm>
          <a:prstGeom prst="rect">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水道事業の国交省移管</a:t>
            </a:r>
          </a:p>
        </p:txBody>
      </p:sp>
      <p:sp>
        <p:nvSpPr>
          <p:cNvPr id="9" name="テキスト ボックス 8">
            <a:extLst>
              <a:ext uri="{FF2B5EF4-FFF2-40B4-BE49-F238E27FC236}">
                <a16:creationId xmlns:a16="http://schemas.microsoft.com/office/drawing/2014/main" id="{421D31D7-73F0-FAC2-8F2D-688B8F2514CF}"/>
              </a:ext>
            </a:extLst>
          </p:cNvPr>
          <p:cNvSpPr txBox="1"/>
          <p:nvPr/>
        </p:nvSpPr>
        <p:spPr>
          <a:xfrm>
            <a:off x="9428480" y="4693920"/>
            <a:ext cx="2499360" cy="923330"/>
          </a:xfrm>
          <a:prstGeom prst="rect">
            <a:avLst/>
          </a:prstGeom>
          <a:noFill/>
          <a:ln w="25400">
            <a:solidFill>
              <a:schemeClr val="accent1">
                <a:shade val="15000"/>
              </a:schemeClr>
            </a:solidFill>
            <a:prstDash val="lgDash"/>
          </a:ln>
        </p:spPr>
        <p:txBody>
          <a:bodyPr wrap="square" rtlCol="0">
            <a:spAutoFit/>
          </a:bodyPr>
          <a:lstStyle/>
          <a:p>
            <a:pPr algn="ctr"/>
            <a:r>
              <a:rPr kumimoji="1" lang="ja-JP" altLang="en-US" dirty="0"/>
              <a:t>（注）</a:t>
            </a:r>
            <a:endParaRPr kumimoji="1" lang="en-US" altLang="ja-JP" dirty="0"/>
          </a:p>
          <a:p>
            <a:pPr algn="ctr"/>
            <a:r>
              <a:rPr lang="ja-JP" altLang="en-US" dirty="0"/>
              <a:t>水資源山林の管理</a:t>
            </a:r>
            <a:endParaRPr lang="en-US" altLang="ja-JP" dirty="0"/>
          </a:p>
          <a:p>
            <a:pPr algn="ctr"/>
            <a:r>
              <a:rPr kumimoji="1" lang="ja-JP" altLang="en-US" dirty="0"/>
              <a:t>農業用水の管理</a:t>
            </a:r>
          </a:p>
        </p:txBody>
      </p:sp>
    </p:spTree>
    <p:extLst>
      <p:ext uri="{BB962C8B-B14F-4D97-AF65-F5344CB8AC3E}">
        <p14:creationId xmlns:p14="http://schemas.microsoft.com/office/powerpoint/2010/main" val="4052782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0DE9FF7F-769B-C7CB-EA02-8F9B3F2561AB}"/>
              </a:ext>
            </a:extLst>
          </p:cNvPr>
          <p:cNvSpPr>
            <a:spLocks noGrp="1"/>
          </p:cNvSpPr>
          <p:nvPr>
            <p:ph type="sldNum" sz="quarter" idx="12"/>
          </p:nvPr>
        </p:nvSpPr>
        <p:spPr/>
        <p:txBody>
          <a:bodyPr/>
          <a:lstStyle/>
          <a:p>
            <a:fld id="{9B5FC569-0964-43E7-AB4B-7B70FDBE2055}" type="slidenum">
              <a:rPr kumimoji="1" lang="ja-JP" altLang="en-US" smtClean="0"/>
              <a:t>13</a:t>
            </a:fld>
            <a:endParaRPr kumimoji="1" lang="ja-JP" altLang="en-US"/>
          </a:p>
        </p:txBody>
      </p:sp>
      <p:sp>
        <p:nvSpPr>
          <p:cNvPr id="4" name="テキスト ボックス 3">
            <a:extLst>
              <a:ext uri="{FF2B5EF4-FFF2-40B4-BE49-F238E27FC236}">
                <a16:creationId xmlns:a16="http://schemas.microsoft.com/office/drawing/2014/main" id="{C1377499-1A76-822F-05EF-98B75F677B24}"/>
              </a:ext>
            </a:extLst>
          </p:cNvPr>
          <p:cNvSpPr txBox="1"/>
          <p:nvPr/>
        </p:nvSpPr>
        <p:spPr>
          <a:xfrm>
            <a:off x="274320" y="369054"/>
            <a:ext cx="6096000" cy="369332"/>
          </a:xfrm>
          <a:prstGeom prst="rect">
            <a:avLst/>
          </a:prstGeom>
          <a:noFill/>
        </p:spPr>
        <p:txBody>
          <a:bodyPr wrap="square">
            <a:spAutoFit/>
          </a:bodyPr>
          <a:lstStyle/>
          <a:p>
            <a:r>
              <a:rPr kumimoji="1" lang="ja-JP" altLang="en-US" sz="1800" b="1" dirty="0">
                <a:highlight>
                  <a:srgbClr val="FFFF00"/>
                </a:highlight>
              </a:rPr>
              <a:t>３．地域インフラの一つである水道システム</a:t>
            </a:r>
          </a:p>
        </p:txBody>
      </p:sp>
      <p:sp>
        <p:nvSpPr>
          <p:cNvPr id="5" name="テキスト ボックス 4">
            <a:extLst>
              <a:ext uri="{FF2B5EF4-FFF2-40B4-BE49-F238E27FC236}">
                <a16:creationId xmlns:a16="http://schemas.microsoft.com/office/drawing/2014/main" id="{AE98D6C9-BC9C-14D2-B860-ECDC0E103D4C}"/>
              </a:ext>
            </a:extLst>
          </p:cNvPr>
          <p:cNvSpPr txBox="1"/>
          <p:nvPr/>
        </p:nvSpPr>
        <p:spPr>
          <a:xfrm>
            <a:off x="836762" y="1463807"/>
            <a:ext cx="6356518" cy="954107"/>
          </a:xfrm>
          <a:prstGeom prst="rect">
            <a:avLst/>
          </a:prstGeom>
          <a:noFill/>
          <a:ln>
            <a:solidFill>
              <a:schemeClr val="accent1">
                <a:shade val="15000"/>
              </a:schemeClr>
            </a:solidFill>
          </a:ln>
        </p:spPr>
        <p:txBody>
          <a:bodyPr wrap="square" rtlCol="0">
            <a:spAutoFit/>
          </a:bodyPr>
          <a:lstStyle/>
          <a:p>
            <a:pPr marL="342900" indent="-342900">
              <a:buFont typeface="Wingdings" panose="05000000000000000000" pitchFamily="2" charset="2"/>
              <a:buChar char="Ø"/>
            </a:pPr>
            <a:r>
              <a:rPr kumimoji="1" lang="ja-JP" altLang="en-US" sz="2800" dirty="0"/>
              <a:t>人口減少よる公共施設利用者の減少</a:t>
            </a:r>
            <a:endParaRPr kumimoji="1" lang="en-US" altLang="ja-JP" sz="2800" dirty="0"/>
          </a:p>
          <a:p>
            <a:pPr marL="342900" indent="-342900">
              <a:buFont typeface="Wingdings" panose="05000000000000000000" pitchFamily="2" charset="2"/>
              <a:buChar char="Ø"/>
            </a:pPr>
            <a:r>
              <a:rPr lang="ja-JP" altLang="en-US" sz="2800" dirty="0"/>
              <a:t>インフラ施設／設備の老朽化</a:t>
            </a:r>
            <a:endParaRPr kumimoji="1" lang="ja-JP" altLang="en-US" sz="2800" dirty="0"/>
          </a:p>
        </p:txBody>
      </p:sp>
      <p:sp>
        <p:nvSpPr>
          <p:cNvPr id="6" name="楕円 5">
            <a:extLst>
              <a:ext uri="{FF2B5EF4-FFF2-40B4-BE49-F238E27FC236}">
                <a16:creationId xmlns:a16="http://schemas.microsoft.com/office/drawing/2014/main" id="{DD1EDF1B-BF20-38D2-5D67-43B077B025E8}"/>
              </a:ext>
            </a:extLst>
          </p:cNvPr>
          <p:cNvSpPr/>
          <p:nvPr/>
        </p:nvSpPr>
        <p:spPr>
          <a:xfrm>
            <a:off x="8188960" y="828340"/>
            <a:ext cx="3164840" cy="222504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t>公共インフラの悩みは水道事業だけではない</a:t>
            </a:r>
          </a:p>
        </p:txBody>
      </p:sp>
      <p:sp>
        <p:nvSpPr>
          <p:cNvPr id="7" name="矢印: 右 6">
            <a:extLst>
              <a:ext uri="{FF2B5EF4-FFF2-40B4-BE49-F238E27FC236}">
                <a16:creationId xmlns:a16="http://schemas.microsoft.com/office/drawing/2014/main" id="{854AD914-756E-EE76-D2A6-43DB543FB918}"/>
              </a:ext>
            </a:extLst>
          </p:cNvPr>
          <p:cNvSpPr/>
          <p:nvPr/>
        </p:nvSpPr>
        <p:spPr>
          <a:xfrm>
            <a:off x="7305040" y="1686560"/>
            <a:ext cx="690880" cy="5588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397BE036-0F2E-2216-1187-07619C2C0434}"/>
              </a:ext>
            </a:extLst>
          </p:cNvPr>
          <p:cNvSpPr txBox="1"/>
          <p:nvPr/>
        </p:nvSpPr>
        <p:spPr>
          <a:xfrm>
            <a:off x="1255814" y="3655257"/>
            <a:ext cx="9899866" cy="1569660"/>
          </a:xfrm>
          <a:prstGeom prst="rect">
            <a:avLst/>
          </a:prstGeom>
          <a:noFill/>
          <a:ln>
            <a:solidFill>
              <a:schemeClr val="accent1"/>
            </a:solidFill>
          </a:ln>
        </p:spPr>
        <p:txBody>
          <a:bodyPr wrap="square" rtlCol="0">
            <a:spAutoFit/>
          </a:bodyPr>
          <a:lstStyle/>
          <a:p>
            <a:pPr algn="ctr"/>
            <a:r>
              <a:rPr kumimoji="1" lang="ja-JP" altLang="en-US" sz="2400" b="1" u="sng" dirty="0"/>
              <a:t>広領域化</a:t>
            </a:r>
            <a:r>
              <a:rPr kumimoji="1" lang="ja-JP" altLang="en-US" sz="2400" b="1" dirty="0"/>
              <a:t>による設備／運用／人材の整理統合によるダウンサイジング</a:t>
            </a:r>
            <a:endParaRPr kumimoji="1" lang="en-US" altLang="ja-JP" sz="2400" b="1" dirty="0"/>
          </a:p>
          <a:p>
            <a:pPr algn="ctr"/>
            <a:r>
              <a:rPr lang="ja-JP" altLang="en-US" sz="2400" b="1" dirty="0"/>
              <a:t>＋</a:t>
            </a:r>
            <a:endParaRPr lang="en-US" altLang="ja-JP" sz="2400" b="1" dirty="0"/>
          </a:p>
          <a:p>
            <a:pPr algn="ctr"/>
            <a:r>
              <a:rPr kumimoji="1" lang="ja-JP" altLang="en-US" sz="2400" b="1" dirty="0"/>
              <a:t>情報の標準化とプラットフォームの連携</a:t>
            </a:r>
            <a:endParaRPr kumimoji="1" lang="en-US" altLang="ja-JP" sz="2400" b="1" dirty="0"/>
          </a:p>
          <a:p>
            <a:pPr algn="ctr"/>
            <a:r>
              <a:rPr lang="ja-JP" altLang="en-US" sz="2400" b="1" dirty="0">
                <a:solidFill>
                  <a:srgbClr val="FF0000"/>
                </a:solidFill>
              </a:rPr>
              <a:t>（データ連携基盤）</a:t>
            </a:r>
            <a:endParaRPr kumimoji="1" lang="ja-JP" altLang="en-US" sz="2400" b="1" dirty="0">
              <a:solidFill>
                <a:srgbClr val="FF0000"/>
              </a:solidFill>
            </a:endParaRPr>
          </a:p>
        </p:txBody>
      </p:sp>
      <p:sp>
        <p:nvSpPr>
          <p:cNvPr id="9" name="矢印: 下 8">
            <a:extLst>
              <a:ext uri="{FF2B5EF4-FFF2-40B4-BE49-F238E27FC236}">
                <a16:creationId xmlns:a16="http://schemas.microsoft.com/office/drawing/2014/main" id="{55CA9213-E33C-0CF0-0FE4-F5E7AD771DE1}"/>
              </a:ext>
            </a:extLst>
          </p:cNvPr>
          <p:cNvSpPr/>
          <p:nvPr/>
        </p:nvSpPr>
        <p:spPr>
          <a:xfrm>
            <a:off x="5720080" y="2672080"/>
            <a:ext cx="1076960" cy="75692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楕円 2">
            <a:extLst>
              <a:ext uri="{FF2B5EF4-FFF2-40B4-BE49-F238E27FC236}">
                <a16:creationId xmlns:a16="http://schemas.microsoft.com/office/drawing/2014/main" id="{70A9F87D-1B19-36C6-121F-3AE06F9BB760}"/>
              </a:ext>
            </a:extLst>
          </p:cNvPr>
          <p:cNvSpPr/>
          <p:nvPr/>
        </p:nvSpPr>
        <p:spPr>
          <a:xfrm>
            <a:off x="274320" y="5728029"/>
            <a:ext cx="4009558" cy="810883"/>
          </a:xfrm>
          <a:prstGeom prst="ellipse">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kumimoji="1" lang="ja-JP" altLang="en-US" b="1" dirty="0"/>
              <a:t>上下水道／電気／ガス／交通／通信／学校</a:t>
            </a:r>
          </a:p>
        </p:txBody>
      </p:sp>
      <p:cxnSp>
        <p:nvCxnSpPr>
          <p:cNvPr id="11" name="直線矢印コネクタ 10">
            <a:extLst>
              <a:ext uri="{FF2B5EF4-FFF2-40B4-BE49-F238E27FC236}">
                <a16:creationId xmlns:a16="http://schemas.microsoft.com/office/drawing/2014/main" id="{BD1C0AD5-915A-5CC0-E8F7-BD1E2A81068E}"/>
              </a:ext>
            </a:extLst>
          </p:cNvPr>
          <p:cNvCxnSpPr>
            <a:cxnSpLocks/>
            <a:stCxn id="3" idx="0"/>
          </p:cNvCxnSpPr>
          <p:nvPr/>
        </p:nvCxnSpPr>
        <p:spPr>
          <a:xfrm flipV="1">
            <a:off x="2279099" y="4088921"/>
            <a:ext cx="0" cy="1639108"/>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22216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2">
            <a:extLst>
              <a:ext uri="{28A0092B-C50C-407E-A947-70E740481C1C}">
                <a14:useLocalDpi xmlns:a14="http://schemas.microsoft.com/office/drawing/2010/main" val="0"/>
              </a:ext>
            </a:extLst>
          </a:blip>
          <a:srcRect t="21777"/>
          <a:stretch/>
        </p:blipFill>
        <p:spPr>
          <a:xfrm>
            <a:off x="4404150" y="2451386"/>
            <a:ext cx="3267960" cy="1917203"/>
          </a:xfrm>
          <a:prstGeom prst="rect">
            <a:avLst/>
          </a:prstGeom>
        </p:spPr>
      </p:pic>
      <p:sp>
        <p:nvSpPr>
          <p:cNvPr id="3" name="楕円 2"/>
          <p:cNvSpPr/>
          <p:nvPr/>
        </p:nvSpPr>
        <p:spPr>
          <a:xfrm>
            <a:off x="1008668" y="2187018"/>
            <a:ext cx="3091993" cy="2445941"/>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ライフライン</a:t>
            </a:r>
            <a:endParaRPr kumimoji="1" lang="en-US" altLang="ja-JP" sz="2400" dirty="0">
              <a:solidFill>
                <a:schemeClr val="tx1"/>
              </a:solidFill>
            </a:endParaRPr>
          </a:p>
          <a:p>
            <a:pPr algn="ctr"/>
            <a:r>
              <a:rPr lang="ja-JP" altLang="en-US" sz="2400" dirty="0">
                <a:solidFill>
                  <a:schemeClr val="tx1"/>
                </a:solidFill>
              </a:rPr>
              <a:t>システム</a:t>
            </a:r>
            <a:endParaRPr lang="en-US" altLang="ja-JP" sz="2400" dirty="0">
              <a:solidFill>
                <a:schemeClr val="tx1"/>
              </a:solidFill>
            </a:endParaRPr>
          </a:p>
          <a:p>
            <a:pPr algn="ctr"/>
            <a:r>
              <a:rPr kumimoji="1" lang="ja-JP" altLang="en-US" sz="2000" dirty="0">
                <a:solidFill>
                  <a:schemeClr val="tx1"/>
                </a:solidFill>
              </a:rPr>
              <a:t>（電気・ガス）</a:t>
            </a:r>
          </a:p>
        </p:txBody>
      </p:sp>
      <p:sp>
        <p:nvSpPr>
          <p:cNvPr id="4" name="楕円 3"/>
          <p:cNvSpPr/>
          <p:nvPr/>
        </p:nvSpPr>
        <p:spPr>
          <a:xfrm>
            <a:off x="7975600" y="2187018"/>
            <a:ext cx="3059103" cy="2445941"/>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公共設備</a:t>
            </a:r>
            <a:endParaRPr lang="en-US" altLang="ja-JP" sz="2400" dirty="0">
              <a:solidFill>
                <a:schemeClr val="tx1"/>
              </a:solidFill>
            </a:endParaRPr>
          </a:p>
          <a:p>
            <a:pPr algn="ctr"/>
            <a:r>
              <a:rPr kumimoji="1" lang="ja-JP" altLang="en-US" sz="2000" dirty="0">
                <a:solidFill>
                  <a:schemeClr val="tx1"/>
                </a:solidFill>
              </a:rPr>
              <a:t>道路</a:t>
            </a:r>
            <a:endParaRPr kumimoji="1" lang="en-US" altLang="ja-JP" sz="2000" dirty="0">
              <a:solidFill>
                <a:schemeClr val="tx1"/>
              </a:solidFill>
            </a:endParaRPr>
          </a:p>
          <a:p>
            <a:pPr algn="ctr"/>
            <a:r>
              <a:rPr lang="ja-JP" altLang="en-US" sz="2000" dirty="0">
                <a:solidFill>
                  <a:schemeClr val="tx1"/>
                </a:solidFill>
              </a:rPr>
              <a:t>下水道</a:t>
            </a:r>
            <a:endParaRPr lang="en-US" altLang="ja-JP" sz="2000" dirty="0">
              <a:solidFill>
                <a:schemeClr val="tx1"/>
              </a:solidFill>
            </a:endParaRPr>
          </a:p>
          <a:p>
            <a:pPr algn="ctr"/>
            <a:r>
              <a:rPr kumimoji="1" lang="ja-JP" altLang="en-US" sz="2000" dirty="0">
                <a:solidFill>
                  <a:schemeClr val="tx1"/>
                </a:solidFill>
              </a:rPr>
              <a:t>通信</a:t>
            </a:r>
            <a:endParaRPr kumimoji="1" lang="en-US" altLang="ja-JP" sz="2000" dirty="0">
              <a:solidFill>
                <a:schemeClr val="tx1"/>
              </a:solidFill>
            </a:endParaRPr>
          </a:p>
          <a:p>
            <a:pPr algn="ctr"/>
            <a:r>
              <a:rPr lang="ja-JP" altLang="en-US" sz="2000" dirty="0">
                <a:solidFill>
                  <a:schemeClr val="tx1"/>
                </a:solidFill>
              </a:rPr>
              <a:t>学校</a:t>
            </a:r>
            <a:endParaRPr kumimoji="1" lang="ja-JP" altLang="en-US" sz="2000" dirty="0">
              <a:solidFill>
                <a:schemeClr val="tx1"/>
              </a:solidFill>
            </a:endParaRPr>
          </a:p>
        </p:txBody>
      </p:sp>
      <p:sp>
        <p:nvSpPr>
          <p:cNvPr id="5" name="矢印: 左右 4"/>
          <p:cNvSpPr/>
          <p:nvPr/>
        </p:nvSpPr>
        <p:spPr>
          <a:xfrm>
            <a:off x="7543799" y="3135667"/>
            <a:ext cx="863600" cy="54864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矢印: 左右 5"/>
          <p:cNvSpPr/>
          <p:nvPr/>
        </p:nvSpPr>
        <p:spPr>
          <a:xfrm>
            <a:off x="3668860" y="3135667"/>
            <a:ext cx="863600" cy="54864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矢印: 上カーブ 6"/>
          <p:cNvSpPr/>
          <p:nvPr/>
        </p:nvSpPr>
        <p:spPr>
          <a:xfrm>
            <a:off x="2357120" y="4734560"/>
            <a:ext cx="3159760" cy="97536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矢印: 上カーブ 7"/>
          <p:cNvSpPr/>
          <p:nvPr/>
        </p:nvSpPr>
        <p:spPr>
          <a:xfrm>
            <a:off x="6654800" y="4734560"/>
            <a:ext cx="3159760" cy="97536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テキスト ボックス 8"/>
          <p:cNvSpPr txBox="1"/>
          <p:nvPr/>
        </p:nvSpPr>
        <p:spPr>
          <a:xfrm>
            <a:off x="2529840" y="5811521"/>
            <a:ext cx="2814320" cy="646331"/>
          </a:xfrm>
          <a:prstGeom prst="rect">
            <a:avLst/>
          </a:prstGeom>
          <a:noFill/>
        </p:spPr>
        <p:txBody>
          <a:bodyPr wrap="square" rtlCol="0">
            <a:spAutoFit/>
          </a:bodyPr>
          <a:lstStyle/>
          <a:p>
            <a:pPr algn="ctr"/>
            <a:r>
              <a:rPr kumimoji="1" lang="ja-JP" altLang="en-US" dirty="0"/>
              <a:t>設備管理統合</a:t>
            </a:r>
            <a:endParaRPr kumimoji="1" lang="en-US" altLang="ja-JP" dirty="0"/>
          </a:p>
          <a:p>
            <a:pPr algn="ctr"/>
            <a:r>
              <a:rPr lang="ja-JP" altLang="en-US" dirty="0"/>
              <a:t>共通スマートメーター</a:t>
            </a:r>
            <a:endParaRPr kumimoji="1" lang="ja-JP" altLang="en-US" dirty="0"/>
          </a:p>
        </p:txBody>
      </p:sp>
      <p:sp>
        <p:nvSpPr>
          <p:cNvPr id="10" name="テキスト ボックス 9"/>
          <p:cNvSpPr txBox="1"/>
          <p:nvPr/>
        </p:nvSpPr>
        <p:spPr>
          <a:xfrm>
            <a:off x="6827520" y="5811521"/>
            <a:ext cx="2814320" cy="646331"/>
          </a:xfrm>
          <a:prstGeom prst="rect">
            <a:avLst/>
          </a:prstGeom>
          <a:noFill/>
        </p:spPr>
        <p:txBody>
          <a:bodyPr wrap="square" rtlCol="0">
            <a:spAutoFit/>
          </a:bodyPr>
          <a:lstStyle/>
          <a:p>
            <a:pPr algn="ctr"/>
            <a:r>
              <a:rPr lang="ja-JP" altLang="en-US" dirty="0"/>
              <a:t>工事一体化</a:t>
            </a:r>
            <a:endParaRPr kumimoji="1" lang="en-US" altLang="ja-JP" dirty="0"/>
          </a:p>
          <a:p>
            <a:pPr algn="ctr"/>
            <a:r>
              <a:rPr lang="ja-JP" altLang="en-US" dirty="0"/>
              <a:t>災害対応</a:t>
            </a:r>
            <a:endParaRPr kumimoji="1" lang="ja-JP" altLang="en-US" dirty="0"/>
          </a:p>
        </p:txBody>
      </p:sp>
      <p:sp>
        <p:nvSpPr>
          <p:cNvPr id="11" name="テキスト ボックス 10"/>
          <p:cNvSpPr txBox="1"/>
          <p:nvPr/>
        </p:nvSpPr>
        <p:spPr>
          <a:xfrm>
            <a:off x="2677160" y="986641"/>
            <a:ext cx="6837680" cy="584775"/>
          </a:xfrm>
          <a:prstGeom prst="rect">
            <a:avLst/>
          </a:prstGeom>
          <a:noFill/>
        </p:spPr>
        <p:txBody>
          <a:bodyPr wrap="square" rtlCol="0">
            <a:spAutoFit/>
          </a:bodyPr>
          <a:lstStyle/>
          <a:p>
            <a:pPr algn="ctr"/>
            <a:r>
              <a:rPr kumimoji="1" lang="ja-JP" altLang="en-US" sz="3200" dirty="0"/>
              <a:t>社会インフラの中で情報を連携</a:t>
            </a:r>
          </a:p>
        </p:txBody>
      </p:sp>
      <p:sp>
        <p:nvSpPr>
          <p:cNvPr id="12" name="スライド番号プレースホルダー 11"/>
          <p:cNvSpPr>
            <a:spLocks noGrp="1"/>
          </p:cNvSpPr>
          <p:nvPr>
            <p:ph type="sldNum" sz="quarter" idx="12"/>
          </p:nvPr>
        </p:nvSpPr>
        <p:spPr/>
        <p:txBody>
          <a:bodyPr/>
          <a:lstStyle/>
          <a:p>
            <a:fld id="{9B5FC569-0964-43E7-AB4B-7B70FDBE2055}" type="slidenum">
              <a:rPr kumimoji="1" lang="ja-JP" altLang="en-US" smtClean="0"/>
              <a:t>14</a:t>
            </a:fld>
            <a:endParaRPr kumimoji="1" lang="ja-JP" altLang="en-US"/>
          </a:p>
        </p:txBody>
      </p:sp>
      <p:sp>
        <p:nvSpPr>
          <p:cNvPr id="13" name="テキスト ボックス 12">
            <a:extLst>
              <a:ext uri="{FF2B5EF4-FFF2-40B4-BE49-F238E27FC236}">
                <a16:creationId xmlns:a16="http://schemas.microsoft.com/office/drawing/2014/main" id="{FA2628F5-B4A0-E313-1D6E-913D6E7AF271}"/>
              </a:ext>
            </a:extLst>
          </p:cNvPr>
          <p:cNvSpPr txBox="1"/>
          <p:nvPr/>
        </p:nvSpPr>
        <p:spPr>
          <a:xfrm>
            <a:off x="274320" y="369054"/>
            <a:ext cx="6096000" cy="369332"/>
          </a:xfrm>
          <a:prstGeom prst="rect">
            <a:avLst/>
          </a:prstGeom>
          <a:noFill/>
        </p:spPr>
        <p:txBody>
          <a:bodyPr wrap="square">
            <a:spAutoFit/>
          </a:bodyPr>
          <a:lstStyle/>
          <a:p>
            <a:r>
              <a:rPr kumimoji="1" lang="ja-JP" altLang="en-US" sz="1800" b="1" dirty="0">
                <a:highlight>
                  <a:srgbClr val="FFFF00"/>
                </a:highlight>
              </a:rPr>
              <a:t>３．地域インフラの一つである水道システム</a:t>
            </a:r>
          </a:p>
        </p:txBody>
      </p:sp>
    </p:spTree>
    <p:extLst>
      <p:ext uri="{BB962C8B-B14F-4D97-AF65-F5344CB8AC3E}">
        <p14:creationId xmlns:p14="http://schemas.microsoft.com/office/powerpoint/2010/main" val="26081539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A00A21AD-3964-9E90-2DFF-CBCFFD2F2011}"/>
              </a:ext>
            </a:extLst>
          </p:cNvPr>
          <p:cNvSpPr>
            <a:spLocks noGrp="1"/>
          </p:cNvSpPr>
          <p:nvPr>
            <p:ph type="sldNum" sz="quarter" idx="12"/>
          </p:nvPr>
        </p:nvSpPr>
        <p:spPr/>
        <p:txBody>
          <a:bodyPr/>
          <a:lstStyle/>
          <a:p>
            <a:fld id="{9B5FC569-0964-43E7-AB4B-7B70FDBE2055}" type="slidenum">
              <a:rPr kumimoji="1" lang="ja-JP" altLang="en-US" smtClean="0"/>
              <a:t>15</a:t>
            </a:fld>
            <a:endParaRPr kumimoji="1" lang="ja-JP" altLang="en-US"/>
          </a:p>
        </p:txBody>
      </p:sp>
      <p:sp>
        <p:nvSpPr>
          <p:cNvPr id="3" name="テキスト ボックス 2">
            <a:extLst>
              <a:ext uri="{FF2B5EF4-FFF2-40B4-BE49-F238E27FC236}">
                <a16:creationId xmlns:a16="http://schemas.microsoft.com/office/drawing/2014/main" id="{8958CC10-31D3-0B00-0A2B-2E594D08EA12}"/>
              </a:ext>
            </a:extLst>
          </p:cNvPr>
          <p:cNvSpPr txBox="1"/>
          <p:nvPr/>
        </p:nvSpPr>
        <p:spPr>
          <a:xfrm>
            <a:off x="274320" y="369054"/>
            <a:ext cx="6096000" cy="369332"/>
          </a:xfrm>
          <a:prstGeom prst="rect">
            <a:avLst/>
          </a:prstGeom>
          <a:noFill/>
        </p:spPr>
        <p:txBody>
          <a:bodyPr wrap="square">
            <a:spAutoFit/>
          </a:bodyPr>
          <a:lstStyle/>
          <a:p>
            <a:r>
              <a:rPr kumimoji="1" lang="ja-JP" altLang="en-US" sz="1800" b="1" dirty="0">
                <a:highlight>
                  <a:srgbClr val="FFFF00"/>
                </a:highlight>
              </a:rPr>
              <a:t>３．地域インフラの一つである水道システム</a:t>
            </a:r>
          </a:p>
        </p:txBody>
      </p:sp>
      <p:sp>
        <p:nvSpPr>
          <p:cNvPr id="4" name="テキスト ボックス 3">
            <a:extLst>
              <a:ext uri="{FF2B5EF4-FFF2-40B4-BE49-F238E27FC236}">
                <a16:creationId xmlns:a16="http://schemas.microsoft.com/office/drawing/2014/main" id="{6D96C5C4-C2B3-AF7A-DB8A-73690F08D8F9}"/>
              </a:ext>
            </a:extLst>
          </p:cNvPr>
          <p:cNvSpPr txBox="1"/>
          <p:nvPr/>
        </p:nvSpPr>
        <p:spPr>
          <a:xfrm>
            <a:off x="1869440" y="2848233"/>
            <a:ext cx="8818880" cy="2062103"/>
          </a:xfrm>
          <a:prstGeom prst="rect">
            <a:avLst/>
          </a:prstGeom>
          <a:noFill/>
        </p:spPr>
        <p:txBody>
          <a:bodyPr wrap="square" rtlCol="0">
            <a:spAutoFit/>
          </a:bodyPr>
          <a:lstStyle/>
          <a:p>
            <a:pPr marL="457200" indent="-457200">
              <a:buFont typeface="Wingdings" panose="05000000000000000000" pitchFamily="2" charset="2"/>
              <a:buChar char="Ø"/>
            </a:pPr>
            <a:r>
              <a:rPr kumimoji="1" lang="ja-JP" altLang="en-US" sz="2800" b="1" dirty="0"/>
              <a:t>デジタル社会の実現に向けた重点計画</a:t>
            </a:r>
            <a:endParaRPr kumimoji="1" lang="en-US" altLang="ja-JP" sz="2800" b="1" dirty="0"/>
          </a:p>
          <a:p>
            <a:r>
              <a:rPr lang="en-US" altLang="ja-JP" dirty="0"/>
              <a:t>	</a:t>
            </a:r>
            <a:r>
              <a:rPr lang="en-US" altLang="ja-JP" dirty="0">
                <a:sym typeface="Wingdings" panose="05000000000000000000" pitchFamily="2" charset="2"/>
              </a:rPr>
              <a:t></a:t>
            </a:r>
            <a:r>
              <a:rPr lang="ja-JP" altLang="en-US" dirty="0">
                <a:sym typeface="Wingdings" panose="05000000000000000000" pitchFamily="2" charset="2"/>
              </a:rPr>
              <a:t>地下の通信・電力・ガス・水道の管路情報のデジタルツウィン化</a:t>
            </a:r>
            <a:endParaRPr lang="en-US" altLang="ja-JP" dirty="0">
              <a:sym typeface="Wingdings" panose="05000000000000000000" pitchFamily="2" charset="2"/>
            </a:endParaRPr>
          </a:p>
          <a:p>
            <a:endParaRPr lang="en-US" altLang="ja-JP" dirty="0">
              <a:sym typeface="Wingdings" panose="05000000000000000000" pitchFamily="2" charset="2"/>
            </a:endParaRPr>
          </a:p>
          <a:p>
            <a:pPr marL="457200" indent="-457200">
              <a:buFont typeface="Wingdings" panose="05000000000000000000" pitchFamily="2" charset="2"/>
              <a:buChar char="Ø"/>
            </a:pPr>
            <a:r>
              <a:rPr lang="ja-JP" altLang="en-US" sz="2800" b="1" dirty="0">
                <a:sym typeface="Wingdings" panose="05000000000000000000" pitchFamily="2" charset="2"/>
              </a:rPr>
              <a:t>デジタル田園都市国家構想総合戦略</a:t>
            </a:r>
            <a:endParaRPr lang="en-US" altLang="ja-JP" sz="2800" b="1" dirty="0">
              <a:sym typeface="Wingdings" panose="05000000000000000000" pitchFamily="2" charset="2"/>
            </a:endParaRPr>
          </a:p>
          <a:p>
            <a:r>
              <a:rPr lang="en-US" altLang="ja-JP" dirty="0">
                <a:sym typeface="Wingdings" panose="05000000000000000000" pitchFamily="2" charset="2"/>
              </a:rPr>
              <a:t>	</a:t>
            </a:r>
            <a:r>
              <a:rPr lang="ja-JP" altLang="en-US" dirty="0">
                <a:sym typeface="Wingdings" panose="05000000000000000000" pitchFamily="2" charset="2"/>
              </a:rPr>
              <a:t>スマートシティ／スーパーシティ</a:t>
            </a:r>
            <a:endParaRPr lang="en-US" altLang="ja-JP" dirty="0"/>
          </a:p>
          <a:p>
            <a:endParaRPr kumimoji="1" lang="ja-JP" altLang="en-US" dirty="0"/>
          </a:p>
        </p:txBody>
      </p:sp>
      <p:sp>
        <p:nvSpPr>
          <p:cNvPr id="5" name="テキスト ボックス 4">
            <a:extLst>
              <a:ext uri="{FF2B5EF4-FFF2-40B4-BE49-F238E27FC236}">
                <a16:creationId xmlns:a16="http://schemas.microsoft.com/office/drawing/2014/main" id="{7C38C1E0-140A-C2E2-5329-DF1534541E92}"/>
              </a:ext>
            </a:extLst>
          </p:cNvPr>
          <p:cNvSpPr txBox="1"/>
          <p:nvPr/>
        </p:nvSpPr>
        <p:spPr>
          <a:xfrm>
            <a:off x="3667760" y="1470144"/>
            <a:ext cx="4429760" cy="646331"/>
          </a:xfrm>
          <a:prstGeom prst="rect">
            <a:avLst/>
          </a:prstGeom>
          <a:noFill/>
        </p:spPr>
        <p:txBody>
          <a:bodyPr wrap="square" rtlCol="0">
            <a:spAutoFit/>
          </a:bodyPr>
          <a:lstStyle/>
          <a:p>
            <a:pPr algn="ctr"/>
            <a:r>
              <a:rPr kumimoji="1" lang="ja-JP" altLang="en-US" sz="3600" b="1" u="sng" dirty="0"/>
              <a:t>国の施策</a:t>
            </a:r>
          </a:p>
        </p:txBody>
      </p:sp>
    </p:spTree>
    <p:extLst>
      <p:ext uri="{BB962C8B-B14F-4D97-AF65-F5344CB8AC3E}">
        <p14:creationId xmlns:p14="http://schemas.microsoft.com/office/powerpoint/2010/main" val="36480724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0849737" y="6518249"/>
            <a:ext cx="136525" cy="228268"/>
          </a:xfrm>
          <a:prstGeom prst="rect">
            <a:avLst/>
          </a:prstGeom>
        </p:spPr>
        <p:txBody>
          <a:bodyPr vert="horz" wrap="square" lIns="0" tIns="12700" rIns="0" bIns="0" rtlCol="0">
            <a:spAutoFit/>
          </a:bodyPr>
          <a:lstStyle/>
          <a:p>
            <a:pPr marL="12700">
              <a:spcBef>
                <a:spcPts val="100"/>
              </a:spcBef>
            </a:pPr>
            <a:r>
              <a:rPr sz="1400" dirty="0">
                <a:latin typeface="Meiryo UI"/>
                <a:cs typeface="Meiryo UI"/>
              </a:rPr>
              <a:t>7</a:t>
            </a:r>
            <a:endParaRPr sz="1400">
              <a:latin typeface="Meiryo UI"/>
              <a:cs typeface="Meiryo UI"/>
            </a:endParaRPr>
          </a:p>
        </p:txBody>
      </p:sp>
      <p:sp>
        <p:nvSpPr>
          <p:cNvPr id="3" name="object 3"/>
          <p:cNvSpPr txBox="1">
            <a:spLocks noGrp="1"/>
          </p:cNvSpPr>
          <p:nvPr>
            <p:ph type="title"/>
          </p:nvPr>
        </p:nvSpPr>
        <p:spPr>
          <a:xfrm>
            <a:off x="1362974" y="167101"/>
            <a:ext cx="8859328" cy="505267"/>
          </a:xfrm>
          <a:prstGeom prst="rect">
            <a:avLst/>
          </a:prstGeom>
        </p:spPr>
        <p:txBody>
          <a:bodyPr vert="horz" wrap="square" lIns="0" tIns="12700" rIns="0" bIns="0" rtlCol="0" anchor="ctr">
            <a:spAutoFit/>
          </a:bodyPr>
          <a:lstStyle/>
          <a:p>
            <a:pPr marL="12700">
              <a:lnSpc>
                <a:spcPct val="100000"/>
              </a:lnSpc>
              <a:spcBef>
                <a:spcPts val="100"/>
              </a:spcBef>
            </a:pPr>
            <a:r>
              <a:rPr sz="3200" b="1" spc="-10" dirty="0"/>
              <a:t>水道情報活用システムに対する政府方針</a:t>
            </a:r>
          </a:p>
        </p:txBody>
      </p:sp>
      <p:sp>
        <p:nvSpPr>
          <p:cNvPr id="4" name="object 4"/>
          <p:cNvSpPr txBox="1"/>
          <p:nvPr/>
        </p:nvSpPr>
        <p:spPr>
          <a:xfrm>
            <a:off x="1344169" y="908304"/>
            <a:ext cx="9314815" cy="323807"/>
          </a:xfrm>
          <a:prstGeom prst="rect">
            <a:avLst/>
          </a:prstGeom>
          <a:solidFill>
            <a:srgbClr val="C5D9F0"/>
          </a:solidFill>
        </p:spPr>
        <p:txBody>
          <a:bodyPr vert="horz" wrap="square" lIns="0" tIns="46355" rIns="0" bIns="0" rtlCol="0">
            <a:spAutoFit/>
          </a:bodyPr>
          <a:lstStyle/>
          <a:p>
            <a:pPr marL="1905" algn="ctr">
              <a:spcBef>
                <a:spcPts val="365"/>
              </a:spcBef>
            </a:pPr>
            <a:r>
              <a:rPr b="1" spc="-10" dirty="0">
                <a:latin typeface="Meiryo UI"/>
                <a:cs typeface="Meiryo UI"/>
              </a:rPr>
              <a:t>デジタル田園都市国家構想総合戦略</a:t>
            </a:r>
            <a:r>
              <a:rPr b="1" dirty="0">
                <a:latin typeface="Meiryo UI"/>
                <a:cs typeface="Meiryo UI"/>
              </a:rPr>
              <a:t>（</a:t>
            </a:r>
            <a:r>
              <a:rPr b="1" spc="-5" dirty="0">
                <a:latin typeface="Meiryo UI"/>
                <a:cs typeface="Meiryo UI"/>
              </a:rPr>
              <a:t>令和</a:t>
            </a:r>
            <a:r>
              <a:rPr b="1" dirty="0">
                <a:latin typeface="Meiryo UI"/>
                <a:cs typeface="Meiryo UI"/>
              </a:rPr>
              <a:t>4</a:t>
            </a:r>
            <a:r>
              <a:rPr b="1" spc="-10" dirty="0">
                <a:latin typeface="Meiryo UI"/>
                <a:cs typeface="Meiryo UI"/>
              </a:rPr>
              <a:t>年</a:t>
            </a:r>
            <a:r>
              <a:rPr b="1" dirty="0">
                <a:latin typeface="Meiryo UI"/>
                <a:cs typeface="Meiryo UI"/>
              </a:rPr>
              <a:t>12月</a:t>
            </a:r>
            <a:r>
              <a:rPr b="1" spc="-10" dirty="0">
                <a:latin typeface="Meiryo UI"/>
                <a:cs typeface="Meiryo UI"/>
              </a:rPr>
              <a:t>23日閣議決定</a:t>
            </a:r>
            <a:r>
              <a:rPr b="1" spc="-50" dirty="0">
                <a:latin typeface="Meiryo UI"/>
                <a:cs typeface="Meiryo UI"/>
              </a:rPr>
              <a:t>）</a:t>
            </a:r>
            <a:endParaRPr>
              <a:latin typeface="Meiryo UI"/>
              <a:cs typeface="Meiryo UI"/>
            </a:endParaRPr>
          </a:p>
        </p:txBody>
      </p:sp>
      <p:sp>
        <p:nvSpPr>
          <p:cNvPr id="5" name="object 5"/>
          <p:cNvSpPr/>
          <p:nvPr/>
        </p:nvSpPr>
        <p:spPr>
          <a:xfrm>
            <a:off x="1313687" y="1700783"/>
            <a:ext cx="5575300" cy="4464050"/>
          </a:xfrm>
          <a:custGeom>
            <a:avLst/>
            <a:gdLst/>
            <a:ahLst/>
            <a:cxnLst/>
            <a:rect l="l" t="t" r="r" b="b"/>
            <a:pathLst>
              <a:path w="5575300" h="4464050">
                <a:moveTo>
                  <a:pt x="0" y="4463796"/>
                </a:moveTo>
                <a:lnTo>
                  <a:pt x="5574792" y="4463796"/>
                </a:lnTo>
                <a:lnTo>
                  <a:pt x="5574792" y="0"/>
                </a:lnTo>
                <a:lnTo>
                  <a:pt x="0" y="0"/>
                </a:lnTo>
                <a:lnTo>
                  <a:pt x="0" y="4463796"/>
                </a:lnTo>
                <a:close/>
              </a:path>
            </a:pathLst>
          </a:custGeom>
          <a:ln w="9525">
            <a:solidFill>
              <a:srgbClr val="7E7E7E"/>
            </a:solidFill>
          </a:ln>
        </p:spPr>
        <p:txBody>
          <a:bodyPr wrap="square" lIns="0" tIns="0" rIns="0" bIns="0" rtlCol="0"/>
          <a:lstStyle/>
          <a:p>
            <a:endParaRPr/>
          </a:p>
        </p:txBody>
      </p:sp>
      <p:sp>
        <p:nvSpPr>
          <p:cNvPr id="6" name="object 6"/>
          <p:cNvSpPr txBox="1">
            <a:spLocks noGrp="1"/>
          </p:cNvSpPr>
          <p:nvPr>
            <p:ph type="body" idx="1"/>
          </p:nvPr>
        </p:nvSpPr>
        <p:spPr>
          <a:xfrm>
            <a:off x="1362974" y="1700783"/>
            <a:ext cx="5400135" cy="4870564"/>
          </a:xfrm>
          <a:prstGeom prst="rect">
            <a:avLst/>
          </a:prstGeom>
        </p:spPr>
        <p:txBody>
          <a:bodyPr vert="horz" wrap="square" lIns="0" tIns="12700" rIns="0" bIns="0" rtlCol="0">
            <a:spAutoFit/>
          </a:bodyPr>
          <a:lstStyle/>
          <a:p>
            <a:pPr marL="12700" marR="58419">
              <a:lnSpc>
                <a:spcPct val="100000"/>
              </a:lnSpc>
              <a:spcBef>
                <a:spcPts val="100"/>
              </a:spcBef>
              <a:tabLst>
                <a:tab pos="774065" algn="l"/>
              </a:tabLst>
            </a:pPr>
            <a:r>
              <a:rPr sz="1600" dirty="0"/>
              <a:t>第２</a:t>
            </a:r>
            <a:r>
              <a:rPr sz="1600" spc="-50" dirty="0"/>
              <a:t>章</a:t>
            </a:r>
            <a:r>
              <a:rPr sz="1600" dirty="0"/>
              <a:t>	デジタル田園都市国家構想の実現に必要な施策の方</a:t>
            </a:r>
            <a:r>
              <a:rPr sz="1600" spc="-50" dirty="0"/>
              <a:t>向 </a:t>
            </a:r>
            <a:r>
              <a:rPr sz="1600" dirty="0"/>
              <a:t>１．取組方</a:t>
            </a:r>
            <a:r>
              <a:rPr sz="1600" spc="-50" dirty="0"/>
              <a:t>針</a:t>
            </a:r>
          </a:p>
          <a:p>
            <a:pPr marL="0" indent="0">
              <a:lnSpc>
                <a:spcPct val="100000"/>
              </a:lnSpc>
              <a:buNone/>
            </a:pPr>
            <a:r>
              <a:rPr sz="1600" dirty="0"/>
              <a:t>（１）</a:t>
            </a:r>
            <a:r>
              <a:rPr sz="1600" spc="-5" dirty="0"/>
              <a:t>デジタルの力を活用した地方の社会課題解決・魅力</a:t>
            </a:r>
            <a:r>
              <a:rPr lang="ja-JP" altLang="en-US" sz="1600" spc="-5" dirty="0"/>
              <a:t>　</a:t>
            </a:r>
            <a:endParaRPr lang="en-US" altLang="ja-JP" sz="1600" spc="-5" dirty="0"/>
          </a:p>
          <a:p>
            <a:pPr marL="0" indent="0">
              <a:lnSpc>
                <a:spcPct val="100000"/>
              </a:lnSpc>
              <a:buNone/>
            </a:pPr>
            <a:r>
              <a:rPr lang="ja-JP" altLang="en-US" sz="1600" spc="-5" dirty="0"/>
              <a:t>　　　</a:t>
            </a:r>
            <a:r>
              <a:rPr sz="1600" spc="-5" dirty="0" err="1"/>
              <a:t>向上</a:t>
            </a:r>
            <a:endParaRPr sz="1600" spc="-5" dirty="0"/>
          </a:p>
          <a:p>
            <a:pPr marL="0" indent="0">
              <a:lnSpc>
                <a:spcPct val="100000"/>
              </a:lnSpc>
              <a:buNone/>
            </a:pPr>
            <a:r>
              <a:rPr lang="ja-JP" altLang="en-US" sz="1600" spc="-5" dirty="0"/>
              <a:t>　</a:t>
            </a:r>
            <a:r>
              <a:rPr sz="1600" spc="-5" dirty="0"/>
              <a:t>④魅力的な地域をつくる</a:t>
            </a:r>
          </a:p>
          <a:p>
            <a:pPr marL="393700" marR="767080" indent="0">
              <a:lnSpc>
                <a:spcPct val="100000"/>
              </a:lnSpc>
              <a:buNone/>
            </a:pPr>
            <a:r>
              <a:rPr lang="ja-JP" altLang="en-US" sz="1600" spc="-10" dirty="0"/>
              <a:t>　</a:t>
            </a:r>
            <a:r>
              <a:rPr sz="1600" spc="-10" dirty="0" err="1"/>
              <a:t>地方公共団体等・準公共分野のデジタル化</a:t>
            </a:r>
            <a:endParaRPr lang="en-US" sz="1600" spc="-10" dirty="0"/>
          </a:p>
          <a:p>
            <a:pPr marL="0" indent="0">
              <a:lnSpc>
                <a:spcPct val="100000"/>
              </a:lnSpc>
              <a:buNone/>
            </a:pPr>
            <a:r>
              <a:rPr sz="1600" spc="-10" dirty="0"/>
              <a:t>【</a:t>
            </a:r>
            <a:r>
              <a:rPr sz="1600" spc="-10" dirty="0" err="1"/>
              <a:t>具体的取組</a:t>
            </a:r>
            <a:r>
              <a:rPr sz="1600" spc="-10" dirty="0"/>
              <a:t>】</a:t>
            </a:r>
            <a:endParaRPr sz="1600" dirty="0">
              <a:latin typeface="游ゴシック"/>
              <a:cs typeface="游ゴシック"/>
            </a:endParaRPr>
          </a:p>
          <a:p>
            <a:pPr marL="0" marR="5080" indent="0">
              <a:lnSpc>
                <a:spcPct val="100000"/>
              </a:lnSpc>
              <a:buNone/>
            </a:pPr>
            <a:r>
              <a:rPr lang="ja-JP" altLang="en-US" sz="1600" dirty="0"/>
              <a:t>　</a:t>
            </a:r>
            <a:r>
              <a:rPr sz="1600" dirty="0"/>
              <a:t>⒞</a:t>
            </a:r>
            <a:r>
              <a:rPr sz="1600" dirty="0" err="1"/>
              <a:t>水道分野（上水道や工業用水道）</a:t>
            </a:r>
            <a:r>
              <a:rPr sz="1600" spc="-5" dirty="0" err="1"/>
              <a:t>におけるデジタル化</a:t>
            </a:r>
            <a:r>
              <a:rPr lang="ja-JP" altLang="en-US" sz="1600" spc="-5" dirty="0"/>
              <a:t>　</a:t>
            </a:r>
            <a:endParaRPr lang="en-US" altLang="ja-JP" sz="1600" spc="-5" dirty="0"/>
          </a:p>
          <a:p>
            <a:pPr marL="0" marR="5080" indent="0">
              <a:lnSpc>
                <a:spcPct val="100000"/>
              </a:lnSpc>
              <a:buNone/>
            </a:pPr>
            <a:r>
              <a:rPr lang="ja-JP" altLang="en-US" sz="1600" spc="-5" dirty="0"/>
              <a:t>　</a:t>
            </a:r>
            <a:r>
              <a:rPr sz="1600" spc="-5" dirty="0" err="1"/>
              <a:t>の推</a:t>
            </a:r>
            <a:r>
              <a:rPr sz="1600" spc="-15" dirty="0" err="1"/>
              <a:t>進</a:t>
            </a:r>
            <a:r>
              <a:rPr sz="1600" spc="-15" dirty="0"/>
              <a:t> ・</a:t>
            </a:r>
            <a:r>
              <a:rPr sz="1600" spc="-15" dirty="0" err="1"/>
              <a:t>地域における事業運営の広域連携を見据えつつ</a:t>
            </a:r>
            <a:r>
              <a:rPr lang="ja-JP" altLang="en-US" sz="1600" spc="-15" dirty="0"/>
              <a:t>　</a:t>
            </a:r>
            <a:endParaRPr lang="en-US" altLang="ja-JP" sz="1600" spc="-15" dirty="0"/>
          </a:p>
          <a:p>
            <a:pPr marL="0" marR="5080" indent="0">
              <a:lnSpc>
                <a:spcPct val="100000"/>
              </a:lnSpc>
              <a:buNone/>
            </a:pPr>
            <a:r>
              <a:rPr lang="ja-JP" altLang="en-US" sz="1600" spc="-15" dirty="0"/>
              <a:t>　</a:t>
            </a:r>
            <a:r>
              <a:rPr sz="1600" spc="-15" dirty="0"/>
              <a:t>、</a:t>
            </a:r>
            <a:r>
              <a:rPr sz="1600" spc="-15" dirty="0" err="1"/>
              <a:t>業務の効</a:t>
            </a:r>
            <a:r>
              <a:rPr sz="1600" spc="-5" dirty="0" err="1"/>
              <a:t>率化を推進するため、デジタル技術を活用し</a:t>
            </a:r>
            <a:endParaRPr lang="en-US" sz="1600" spc="-5" dirty="0"/>
          </a:p>
          <a:p>
            <a:pPr marL="0" marR="5080" indent="0">
              <a:lnSpc>
                <a:spcPct val="100000"/>
              </a:lnSpc>
              <a:buNone/>
            </a:pPr>
            <a:r>
              <a:rPr lang="ja-JP" altLang="en-US" sz="1600" spc="-5" dirty="0"/>
              <a:t>　</a:t>
            </a:r>
            <a:r>
              <a:rPr sz="1600" spc="-5" dirty="0" err="1"/>
              <a:t>た標準仕様に則ったプラットフォームを周知するととも</a:t>
            </a:r>
            <a:endParaRPr lang="en-US" sz="1600" spc="-5" dirty="0"/>
          </a:p>
          <a:p>
            <a:pPr marL="0" marR="5080" indent="0">
              <a:lnSpc>
                <a:spcPct val="100000"/>
              </a:lnSpc>
              <a:buNone/>
            </a:pPr>
            <a:r>
              <a:rPr lang="ja-JP" altLang="en-US" sz="1600" spc="-5" dirty="0"/>
              <a:t>　</a:t>
            </a:r>
            <a:r>
              <a:rPr sz="1600" spc="-5" dirty="0" err="1"/>
              <a:t>に、国がその導入を支援することで、普及を図っていく</a:t>
            </a:r>
            <a:r>
              <a:rPr sz="1600" spc="-5" dirty="0"/>
              <a:t>。</a:t>
            </a:r>
          </a:p>
          <a:p>
            <a:pPr marL="0" marR="5080" indent="0" algn="just">
              <a:lnSpc>
                <a:spcPct val="100000"/>
              </a:lnSpc>
              <a:buNone/>
            </a:pPr>
            <a:endParaRPr sz="1600" spc="-50" dirty="0"/>
          </a:p>
        </p:txBody>
      </p:sp>
      <p:grpSp>
        <p:nvGrpSpPr>
          <p:cNvPr id="7" name="object 7"/>
          <p:cNvGrpSpPr/>
          <p:nvPr/>
        </p:nvGrpSpPr>
        <p:grpSpPr>
          <a:xfrm>
            <a:off x="7082048" y="1437136"/>
            <a:ext cx="3596640" cy="5106670"/>
            <a:chOff x="5939048" y="1437136"/>
            <a:chExt cx="3596640" cy="5106670"/>
          </a:xfrm>
        </p:grpSpPr>
        <p:pic>
          <p:nvPicPr>
            <p:cNvPr id="8" name="object 8"/>
            <p:cNvPicPr/>
            <p:nvPr/>
          </p:nvPicPr>
          <p:blipFill>
            <a:blip r:embed="rId2" cstate="print"/>
            <a:stretch>
              <a:fillRect/>
            </a:stretch>
          </p:blipFill>
          <p:spPr>
            <a:xfrm>
              <a:off x="5939048" y="1437136"/>
              <a:ext cx="3588971" cy="5106130"/>
            </a:xfrm>
            <a:prstGeom prst="rect">
              <a:avLst/>
            </a:prstGeom>
          </p:spPr>
        </p:pic>
        <p:sp>
          <p:nvSpPr>
            <p:cNvPr id="9" name="object 9"/>
            <p:cNvSpPr/>
            <p:nvPr/>
          </p:nvSpPr>
          <p:spPr>
            <a:xfrm>
              <a:off x="6244590" y="2684525"/>
              <a:ext cx="3272154" cy="462280"/>
            </a:xfrm>
            <a:custGeom>
              <a:avLst/>
              <a:gdLst/>
              <a:ahLst/>
              <a:cxnLst/>
              <a:rect l="l" t="t" r="r" b="b"/>
              <a:pathLst>
                <a:path w="3272154" h="462280">
                  <a:moveTo>
                    <a:pt x="0" y="461772"/>
                  </a:moveTo>
                  <a:lnTo>
                    <a:pt x="3272027" y="461772"/>
                  </a:lnTo>
                  <a:lnTo>
                    <a:pt x="3272027" y="0"/>
                  </a:lnTo>
                  <a:lnTo>
                    <a:pt x="0" y="0"/>
                  </a:lnTo>
                  <a:lnTo>
                    <a:pt x="0" y="461772"/>
                  </a:lnTo>
                  <a:close/>
                </a:path>
              </a:pathLst>
            </a:custGeom>
            <a:ln w="38100">
              <a:solidFill>
                <a:srgbClr val="FF0000"/>
              </a:solidFill>
            </a:ln>
          </p:spPr>
          <p:txBody>
            <a:bodyPr wrap="square" lIns="0" tIns="0" rIns="0" bIns="0" rtlCol="0"/>
            <a:lstStyle/>
            <a:p>
              <a:endParaRPr/>
            </a:p>
          </p:txBody>
        </p:sp>
      </p:grpSp>
      <p:sp>
        <p:nvSpPr>
          <p:cNvPr id="10" name="object 10"/>
          <p:cNvSpPr txBox="1"/>
          <p:nvPr/>
        </p:nvSpPr>
        <p:spPr>
          <a:xfrm>
            <a:off x="1620723" y="6568237"/>
            <a:ext cx="6410960" cy="197490"/>
          </a:xfrm>
          <a:prstGeom prst="rect">
            <a:avLst/>
          </a:prstGeom>
        </p:spPr>
        <p:txBody>
          <a:bodyPr vert="horz" wrap="square" lIns="0" tIns="12700" rIns="0" bIns="0" rtlCol="0">
            <a:spAutoFit/>
          </a:bodyPr>
          <a:lstStyle/>
          <a:p>
            <a:pPr marL="12700">
              <a:spcBef>
                <a:spcPts val="100"/>
              </a:spcBef>
            </a:pPr>
            <a:r>
              <a:rPr sz="1200" dirty="0">
                <a:latin typeface="Meiryo UI"/>
                <a:cs typeface="Meiryo UI"/>
              </a:rPr>
              <a:t>（出典）</a:t>
            </a:r>
            <a:r>
              <a:rPr sz="1200" spc="75" dirty="0">
                <a:latin typeface="Meiryo UI"/>
                <a:cs typeface="Meiryo UI"/>
              </a:rPr>
              <a:t>内閣官房 </a:t>
            </a:r>
            <a:r>
              <a:rPr sz="1200" spc="-10" dirty="0">
                <a:latin typeface="Meiryo UI"/>
                <a:cs typeface="Meiryo UI"/>
              </a:rPr>
              <a:t>https:/</a:t>
            </a:r>
            <a:r>
              <a:rPr sz="1200" spc="-10" dirty="0">
                <a:latin typeface="Meiryo UI"/>
                <a:cs typeface="Meiryo UI"/>
                <a:hlinkClick r:id="rId3"/>
              </a:rPr>
              <a:t>/ww</a:t>
            </a:r>
            <a:r>
              <a:rPr sz="1200" spc="-10" dirty="0">
                <a:latin typeface="Meiryo UI"/>
                <a:cs typeface="Meiryo UI"/>
              </a:rPr>
              <a:t>w</a:t>
            </a:r>
            <a:r>
              <a:rPr sz="1200" spc="-10" dirty="0">
                <a:latin typeface="Meiryo UI"/>
                <a:cs typeface="Meiryo UI"/>
                <a:hlinkClick r:id="rId3"/>
              </a:rPr>
              <a:t>.cas.go.jp/jp/seisaku/digital_denen/index.html#kakugi</a:t>
            </a:r>
            <a:endParaRPr sz="1200">
              <a:latin typeface="Meiryo UI"/>
              <a:cs typeface="Meiryo U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E09FC08-0D3B-B263-095A-973F2A56E4A5}"/>
              </a:ext>
            </a:extLst>
          </p:cNvPr>
          <p:cNvSpPr>
            <a:spLocks noGrp="1"/>
          </p:cNvSpPr>
          <p:nvPr>
            <p:ph type="sldNum" sz="quarter" idx="12"/>
          </p:nvPr>
        </p:nvSpPr>
        <p:spPr/>
        <p:txBody>
          <a:bodyPr/>
          <a:lstStyle/>
          <a:p>
            <a:fld id="{9B5FC569-0964-43E7-AB4B-7B70FDBE2055}" type="slidenum">
              <a:rPr kumimoji="1" lang="ja-JP" altLang="en-US" smtClean="0"/>
              <a:t>17</a:t>
            </a:fld>
            <a:endParaRPr kumimoji="1" lang="ja-JP" altLang="en-US"/>
          </a:p>
        </p:txBody>
      </p:sp>
      <p:sp>
        <p:nvSpPr>
          <p:cNvPr id="3" name="テキスト ボックス 2">
            <a:extLst>
              <a:ext uri="{FF2B5EF4-FFF2-40B4-BE49-F238E27FC236}">
                <a16:creationId xmlns:a16="http://schemas.microsoft.com/office/drawing/2014/main" id="{823CD8EB-D9C6-D4D8-3CA8-2088A7765E88}"/>
              </a:ext>
            </a:extLst>
          </p:cNvPr>
          <p:cNvSpPr txBox="1"/>
          <p:nvPr/>
        </p:nvSpPr>
        <p:spPr>
          <a:xfrm>
            <a:off x="274320" y="369054"/>
            <a:ext cx="6096000" cy="369332"/>
          </a:xfrm>
          <a:prstGeom prst="rect">
            <a:avLst/>
          </a:prstGeom>
          <a:noFill/>
        </p:spPr>
        <p:txBody>
          <a:bodyPr wrap="square">
            <a:spAutoFit/>
          </a:bodyPr>
          <a:lstStyle/>
          <a:p>
            <a:r>
              <a:rPr kumimoji="1" lang="ja-JP" altLang="en-US" sz="1800" b="1" dirty="0">
                <a:highlight>
                  <a:srgbClr val="FFFF00"/>
                </a:highlight>
              </a:rPr>
              <a:t>３．地域インフラの一つである水道システム</a:t>
            </a:r>
          </a:p>
        </p:txBody>
      </p:sp>
      <p:sp>
        <p:nvSpPr>
          <p:cNvPr id="4" name="テキスト ボックス 3">
            <a:extLst>
              <a:ext uri="{FF2B5EF4-FFF2-40B4-BE49-F238E27FC236}">
                <a16:creationId xmlns:a16="http://schemas.microsoft.com/office/drawing/2014/main" id="{7DB3669A-8497-B8CD-DD5B-4F132DC5A7CC}"/>
              </a:ext>
            </a:extLst>
          </p:cNvPr>
          <p:cNvSpPr txBox="1"/>
          <p:nvPr/>
        </p:nvSpPr>
        <p:spPr>
          <a:xfrm>
            <a:off x="1630680" y="1123583"/>
            <a:ext cx="9052560" cy="523220"/>
          </a:xfrm>
          <a:prstGeom prst="rect">
            <a:avLst/>
          </a:prstGeom>
          <a:noFill/>
        </p:spPr>
        <p:txBody>
          <a:bodyPr wrap="square" rtlCol="0">
            <a:spAutoFit/>
          </a:bodyPr>
          <a:lstStyle/>
          <a:p>
            <a:pPr algn="ctr"/>
            <a:r>
              <a:rPr lang="ja-JP" altLang="ja-JP" sz="2800" b="1" kern="0" dirty="0">
                <a:effectLst/>
                <a:latin typeface="Segoe UI" panose="020B0502040204020203" pitchFamily="34" charset="0"/>
                <a:ea typeface="ＭＳ Ｐゴシック" panose="020B0600070205080204" pitchFamily="50" charset="-128"/>
                <a:cs typeface="Segoe UI" panose="020B0502040204020203" pitchFamily="34" charset="0"/>
              </a:rPr>
              <a:t>地域社会のインフラの中で、水道事業をどう位置付け</a:t>
            </a:r>
            <a:r>
              <a:rPr lang="ja-JP" altLang="en-US" sz="2800" b="1" kern="0" dirty="0">
                <a:effectLst/>
                <a:latin typeface="Segoe UI" panose="020B0502040204020203" pitchFamily="34" charset="0"/>
                <a:ea typeface="ＭＳ Ｐゴシック" panose="020B0600070205080204" pitchFamily="50" charset="-128"/>
                <a:cs typeface="Segoe UI" panose="020B0502040204020203" pitchFamily="34" charset="0"/>
              </a:rPr>
              <a:t>るか</a:t>
            </a:r>
            <a:endParaRPr kumimoji="1" lang="ja-JP" altLang="en-US" sz="2800" b="1" dirty="0"/>
          </a:p>
        </p:txBody>
      </p:sp>
      <p:sp>
        <p:nvSpPr>
          <p:cNvPr id="5" name="テキスト ボックス 4">
            <a:extLst>
              <a:ext uri="{FF2B5EF4-FFF2-40B4-BE49-F238E27FC236}">
                <a16:creationId xmlns:a16="http://schemas.microsoft.com/office/drawing/2014/main" id="{6AA36619-97B3-02C2-32BA-B65805FCFE2C}"/>
              </a:ext>
            </a:extLst>
          </p:cNvPr>
          <p:cNvSpPr txBox="1"/>
          <p:nvPr/>
        </p:nvSpPr>
        <p:spPr>
          <a:xfrm>
            <a:off x="822960" y="2032000"/>
            <a:ext cx="10668000" cy="3046988"/>
          </a:xfrm>
          <a:prstGeom prst="rect">
            <a:avLst/>
          </a:prstGeom>
          <a:noFill/>
        </p:spPr>
        <p:txBody>
          <a:bodyPr wrap="square" rtlCol="0">
            <a:spAutoFit/>
          </a:bodyPr>
          <a:lstStyle/>
          <a:p>
            <a:pPr marL="342900" indent="-342900">
              <a:buFont typeface="Wingdings" panose="05000000000000000000" pitchFamily="2" charset="2"/>
              <a:buChar char="Ø"/>
            </a:pPr>
            <a:r>
              <a:rPr lang="ja-JP" altLang="en-US" sz="2800" kern="0" dirty="0">
                <a:effectLst/>
                <a:latin typeface="Segoe UI" panose="020B0502040204020203" pitchFamily="34" charset="0"/>
                <a:ea typeface="ＭＳ Ｐゴシック" panose="020B0600070205080204" pitchFamily="50" charset="-128"/>
                <a:cs typeface="Segoe UI" panose="020B0502040204020203" pitchFamily="34" charset="0"/>
              </a:rPr>
              <a:t>電力事業</a:t>
            </a:r>
            <a:r>
              <a:rPr lang="en-US" altLang="ja-JP" sz="2800" kern="0" dirty="0">
                <a:effectLst/>
                <a:latin typeface="Segoe UI" panose="020B0502040204020203" pitchFamily="34" charset="0"/>
                <a:ea typeface="ＭＳ Ｐゴシック" panose="020B0600070205080204" pitchFamily="50" charset="-128"/>
                <a:cs typeface="Segoe UI" panose="020B0502040204020203" pitchFamily="34" charset="0"/>
              </a:rPr>
              <a:t>:</a:t>
            </a:r>
          </a:p>
          <a:p>
            <a:r>
              <a:rPr lang="en-US" altLang="ja-JP" sz="2000" kern="0" dirty="0">
                <a:effectLst/>
                <a:latin typeface="Segoe UI" panose="020B0502040204020203" pitchFamily="34" charset="0"/>
                <a:ea typeface="ＭＳ Ｐゴシック" panose="020B0600070205080204" pitchFamily="50" charset="-128"/>
                <a:cs typeface="Segoe UI" panose="020B0502040204020203" pitchFamily="34" charset="0"/>
              </a:rPr>
              <a:t>	</a:t>
            </a:r>
            <a:r>
              <a:rPr lang="ja-JP" altLang="en-US"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rPr>
              <a:t>水循環における連携、電力供給（電力事業）⇔省エネ（水道事業）</a:t>
            </a:r>
            <a:endParaRPr lang="en-US" altLang="ja-JP"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endParaRPr>
          </a:p>
          <a:p>
            <a:pPr marL="342900" indent="-342900">
              <a:buFont typeface="Wingdings" panose="05000000000000000000" pitchFamily="2" charset="2"/>
              <a:buChar char="Ø"/>
            </a:pPr>
            <a:r>
              <a:rPr lang="ja-JP" altLang="en-US" sz="2800" kern="0" dirty="0">
                <a:effectLst/>
                <a:latin typeface="Segoe UI" panose="020B0502040204020203" pitchFamily="34" charset="0"/>
                <a:ea typeface="ＭＳ Ｐゴシック" panose="020B0600070205080204" pitchFamily="50" charset="-128"/>
                <a:cs typeface="Segoe UI" panose="020B0502040204020203" pitchFamily="34" charset="0"/>
              </a:rPr>
              <a:t>ガス事業</a:t>
            </a:r>
            <a:r>
              <a:rPr lang="en-US" altLang="ja-JP" sz="2800" kern="0" dirty="0">
                <a:effectLst/>
                <a:latin typeface="Segoe UI" panose="020B0502040204020203" pitchFamily="34" charset="0"/>
                <a:ea typeface="ＭＳ Ｐゴシック" panose="020B0600070205080204" pitchFamily="50" charset="-128"/>
                <a:cs typeface="Segoe UI" panose="020B0502040204020203" pitchFamily="34" charset="0"/>
              </a:rPr>
              <a:t>:</a:t>
            </a:r>
          </a:p>
          <a:p>
            <a:r>
              <a:rPr lang="en-US" altLang="ja-JP" sz="2000" kern="0" dirty="0">
                <a:effectLst/>
                <a:latin typeface="Segoe UI" panose="020B0502040204020203" pitchFamily="34" charset="0"/>
                <a:ea typeface="ＭＳ Ｐゴシック" panose="020B0600070205080204" pitchFamily="50" charset="-128"/>
                <a:cs typeface="Segoe UI" panose="020B0502040204020203" pitchFamily="34" charset="0"/>
              </a:rPr>
              <a:t>	</a:t>
            </a:r>
            <a:r>
              <a:rPr lang="ja-JP" altLang="en-US"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rPr>
              <a:t>温水供給における連携</a:t>
            </a:r>
            <a:endParaRPr lang="en-US" altLang="ja-JP"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endParaRPr>
          </a:p>
          <a:p>
            <a:pPr marL="342900" indent="-342900">
              <a:buFont typeface="Wingdings" panose="05000000000000000000" pitchFamily="2" charset="2"/>
              <a:buChar char="Ø"/>
            </a:pPr>
            <a:r>
              <a:rPr lang="ja-JP" altLang="en-US" sz="2800" kern="0" dirty="0">
                <a:effectLst/>
                <a:latin typeface="Segoe UI" panose="020B0502040204020203" pitchFamily="34" charset="0"/>
                <a:ea typeface="ＭＳ Ｐゴシック" panose="020B0600070205080204" pitchFamily="50" charset="-128"/>
                <a:cs typeface="Segoe UI" panose="020B0502040204020203" pitchFamily="34" charset="0"/>
              </a:rPr>
              <a:t>道路と交通</a:t>
            </a:r>
            <a:r>
              <a:rPr lang="en-US" altLang="ja-JP" sz="2800" kern="0" dirty="0">
                <a:effectLst/>
                <a:latin typeface="Segoe UI" panose="020B0502040204020203" pitchFamily="34" charset="0"/>
                <a:ea typeface="ＭＳ Ｐゴシック" panose="020B0600070205080204" pitchFamily="50" charset="-128"/>
                <a:cs typeface="Segoe UI" panose="020B0502040204020203" pitchFamily="34" charset="0"/>
              </a:rPr>
              <a:t>:</a:t>
            </a:r>
          </a:p>
          <a:p>
            <a:r>
              <a:rPr lang="en-US" altLang="ja-JP" sz="2000" kern="0" dirty="0">
                <a:effectLst/>
                <a:latin typeface="Segoe UI" panose="020B0502040204020203" pitchFamily="34" charset="0"/>
                <a:ea typeface="ＭＳ Ｐゴシック" panose="020B0600070205080204" pitchFamily="50" charset="-128"/>
                <a:cs typeface="Segoe UI" panose="020B0502040204020203" pitchFamily="34" charset="0"/>
              </a:rPr>
              <a:t>	</a:t>
            </a:r>
            <a:r>
              <a:rPr lang="ja-JP" altLang="en-US"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rPr>
              <a:t>道路工事と水道管路、緊急時対応（道路普及＋給水）</a:t>
            </a:r>
            <a:endParaRPr lang="en-US" altLang="ja-JP"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endParaRPr>
          </a:p>
          <a:p>
            <a:pPr marL="342900" indent="-342900">
              <a:buFont typeface="Wingdings" panose="05000000000000000000" pitchFamily="2" charset="2"/>
              <a:buChar char="Ø"/>
            </a:pPr>
            <a:r>
              <a:rPr lang="ja-JP" altLang="en-US" sz="2800" kern="0" dirty="0">
                <a:effectLst/>
                <a:latin typeface="Segoe UI" panose="020B0502040204020203" pitchFamily="34" charset="0"/>
                <a:ea typeface="ＭＳ Ｐゴシック" panose="020B0600070205080204" pitchFamily="50" charset="-128"/>
                <a:cs typeface="Segoe UI" panose="020B0502040204020203" pitchFamily="34" charset="0"/>
              </a:rPr>
              <a:t>下水道・排水処理</a:t>
            </a:r>
            <a:r>
              <a:rPr lang="en-US" altLang="ja-JP" sz="2800" kern="0" dirty="0">
                <a:effectLst/>
                <a:latin typeface="Segoe UI" panose="020B0502040204020203" pitchFamily="34" charset="0"/>
                <a:ea typeface="ＭＳ Ｐゴシック" panose="020B0600070205080204" pitchFamily="50" charset="-128"/>
                <a:cs typeface="Segoe UI" panose="020B0502040204020203" pitchFamily="34" charset="0"/>
              </a:rPr>
              <a:t>: </a:t>
            </a:r>
          </a:p>
          <a:p>
            <a:r>
              <a:rPr lang="en-US" altLang="ja-JP" sz="2000" kern="0" dirty="0">
                <a:latin typeface="Segoe UI" panose="020B0502040204020203" pitchFamily="34" charset="0"/>
                <a:ea typeface="ＭＳ Ｐゴシック" panose="020B0600070205080204" pitchFamily="50" charset="-128"/>
                <a:cs typeface="Segoe UI" panose="020B0502040204020203" pitchFamily="34" charset="0"/>
              </a:rPr>
              <a:t>	</a:t>
            </a:r>
            <a:r>
              <a:rPr lang="ja-JP" altLang="en-US" sz="2000" kern="0" dirty="0">
                <a:solidFill>
                  <a:srgbClr val="FF0000"/>
                </a:solidFill>
                <a:latin typeface="Segoe UI" panose="020B0502040204020203" pitchFamily="34" charset="0"/>
                <a:ea typeface="ＭＳ Ｐゴシック" panose="020B0600070205080204" pitchFamily="50" charset="-128"/>
                <a:cs typeface="Segoe UI" panose="020B0502040204020203" pitchFamily="34" charset="0"/>
              </a:rPr>
              <a:t>上水＋下水⇒水循環</a:t>
            </a:r>
            <a:endParaRPr lang="en-US" altLang="ja-JP" sz="2000" kern="0" dirty="0">
              <a:solidFill>
                <a:srgbClr val="FF0000"/>
              </a:solidFill>
              <a:latin typeface="Segoe UI" panose="020B0502040204020203" pitchFamily="34" charset="0"/>
              <a:ea typeface="ＭＳ Ｐゴシック" panose="020B0600070205080204" pitchFamily="50" charset="-128"/>
              <a:cs typeface="Segoe UI" panose="020B0502040204020203" pitchFamily="34" charset="0"/>
            </a:endParaRPr>
          </a:p>
        </p:txBody>
      </p:sp>
    </p:spTree>
    <p:extLst>
      <p:ext uri="{BB962C8B-B14F-4D97-AF65-F5344CB8AC3E}">
        <p14:creationId xmlns:p14="http://schemas.microsoft.com/office/powerpoint/2010/main" val="1589803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E09FC08-0D3B-B263-095A-973F2A56E4A5}"/>
              </a:ext>
            </a:extLst>
          </p:cNvPr>
          <p:cNvSpPr>
            <a:spLocks noGrp="1"/>
          </p:cNvSpPr>
          <p:nvPr>
            <p:ph type="sldNum" sz="quarter" idx="12"/>
          </p:nvPr>
        </p:nvSpPr>
        <p:spPr/>
        <p:txBody>
          <a:bodyPr/>
          <a:lstStyle/>
          <a:p>
            <a:fld id="{9B5FC569-0964-43E7-AB4B-7B70FDBE2055}" type="slidenum">
              <a:rPr kumimoji="1" lang="ja-JP" altLang="en-US" smtClean="0"/>
              <a:t>18</a:t>
            </a:fld>
            <a:endParaRPr kumimoji="1" lang="ja-JP" altLang="en-US"/>
          </a:p>
        </p:txBody>
      </p:sp>
      <p:sp>
        <p:nvSpPr>
          <p:cNvPr id="3" name="テキスト ボックス 2">
            <a:extLst>
              <a:ext uri="{FF2B5EF4-FFF2-40B4-BE49-F238E27FC236}">
                <a16:creationId xmlns:a16="http://schemas.microsoft.com/office/drawing/2014/main" id="{823CD8EB-D9C6-D4D8-3CA8-2088A7765E88}"/>
              </a:ext>
            </a:extLst>
          </p:cNvPr>
          <p:cNvSpPr txBox="1"/>
          <p:nvPr/>
        </p:nvSpPr>
        <p:spPr>
          <a:xfrm>
            <a:off x="274320" y="369054"/>
            <a:ext cx="6096000" cy="369332"/>
          </a:xfrm>
          <a:prstGeom prst="rect">
            <a:avLst/>
          </a:prstGeom>
          <a:noFill/>
        </p:spPr>
        <p:txBody>
          <a:bodyPr wrap="square">
            <a:spAutoFit/>
          </a:bodyPr>
          <a:lstStyle/>
          <a:p>
            <a:r>
              <a:rPr kumimoji="1" lang="ja-JP" altLang="en-US" sz="1800" b="1" dirty="0">
                <a:highlight>
                  <a:srgbClr val="FFFF00"/>
                </a:highlight>
              </a:rPr>
              <a:t>３．地域インフラの一つである水道システム</a:t>
            </a:r>
          </a:p>
        </p:txBody>
      </p:sp>
      <p:sp>
        <p:nvSpPr>
          <p:cNvPr id="4" name="テキスト ボックス 3">
            <a:extLst>
              <a:ext uri="{FF2B5EF4-FFF2-40B4-BE49-F238E27FC236}">
                <a16:creationId xmlns:a16="http://schemas.microsoft.com/office/drawing/2014/main" id="{7DB3669A-8497-B8CD-DD5B-4F132DC5A7CC}"/>
              </a:ext>
            </a:extLst>
          </p:cNvPr>
          <p:cNvSpPr txBox="1"/>
          <p:nvPr/>
        </p:nvSpPr>
        <p:spPr>
          <a:xfrm>
            <a:off x="1849120" y="1168400"/>
            <a:ext cx="8270240" cy="523220"/>
          </a:xfrm>
          <a:prstGeom prst="rect">
            <a:avLst/>
          </a:prstGeom>
          <a:noFill/>
        </p:spPr>
        <p:txBody>
          <a:bodyPr wrap="square" rtlCol="0">
            <a:spAutoFit/>
          </a:bodyPr>
          <a:lstStyle/>
          <a:p>
            <a:pPr algn="ctr"/>
            <a:r>
              <a:rPr lang="ja-JP" altLang="ja-JP" sz="2800" b="1" kern="0" dirty="0">
                <a:effectLst/>
                <a:latin typeface="Segoe UI" panose="020B0502040204020203" pitchFamily="34" charset="0"/>
                <a:ea typeface="ＭＳ Ｐゴシック" panose="020B0600070205080204" pitchFamily="50" charset="-128"/>
                <a:cs typeface="Segoe UI" panose="020B0502040204020203" pitchFamily="34" charset="0"/>
              </a:rPr>
              <a:t>スマートシティ計画において、水道事業</a:t>
            </a:r>
            <a:r>
              <a:rPr lang="ja-JP" altLang="en-US" sz="2800" b="1" kern="0" dirty="0">
                <a:effectLst/>
                <a:latin typeface="Segoe UI" panose="020B0502040204020203" pitchFamily="34" charset="0"/>
                <a:ea typeface="ＭＳ Ｐゴシック" panose="020B0600070205080204" pitchFamily="50" charset="-128"/>
                <a:cs typeface="Segoe UI" panose="020B0502040204020203" pitchFamily="34" charset="0"/>
              </a:rPr>
              <a:t>の</a:t>
            </a:r>
            <a:r>
              <a:rPr lang="ja-JP" altLang="ja-JP" sz="2800" b="1" kern="0" dirty="0">
                <a:effectLst/>
                <a:latin typeface="Segoe UI" panose="020B0502040204020203" pitchFamily="34" charset="0"/>
                <a:ea typeface="ＭＳ Ｐゴシック" panose="020B0600070205080204" pitchFamily="50" charset="-128"/>
                <a:cs typeface="Segoe UI" panose="020B0502040204020203" pitchFamily="34" charset="0"/>
              </a:rPr>
              <a:t>位置づけ</a:t>
            </a:r>
            <a:endParaRPr kumimoji="1" lang="ja-JP" altLang="en-US" sz="2800" b="1" dirty="0"/>
          </a:p>
        </p:txBody>
      </p:sp>
      <p:sp>
        <p:nvSpPr>
          <p:cNvPr id="5" name="テキスト ボックス 4">
            <a:extLst>
              <a:ext uri="{FF2B5EF4-FFF2-40B4-BE49-F238E27FC236}">
                <a16:creationId xmlns:a16="http://schemas.microsoft.com/office/drawing/2014/main" id="{6AA36619-97B3-02C2-32BA-B65805FCFE2C}"/>
              </a:ext>
            </a:extLst>
          </p:cNvPr>
          <p:cNvSpPr txBox="1"/>
          <p:nvPr/>
        </p:nvSpPr>
        <p:spPr>
          <a:xfrm>
            <a:off x="873760" y="2011680"/>
            <a:ext cx="10668000" cy="3046988"/>
          </a:xfrm>
          <a:prstGeom prst="rect">
            <a:avLst/>
          </a:prstGeom>
          <a:noFill/>
        </p:spPr>
        <p:txBody>
          <a:bodyPr wrap="square" rtlCol="0">
            <a:spAutoFit/>
          </a:bodyPr>
          <a:lstStyle/>
          <a:p>
            <a:pPr marL="342900" indent="-342900">
              <a:buFont typeface="Wingdings" panose="05000000000000000000" pitchFamily="2" charset="2"/>
              <a:buChar char="Ø"/>
            </a:pPr>
            <a:r>
              <a:rPr lang="ja-JP" altLang="ja-JP" sz="2800" kern="0" dirty="0">
                <a:effectLst/>
                <a:latin typeface="Segoe UI" panose="020B0502040204020203" pitchFamily="34" charset="0"/>
                <a:ea typeface="ＭＳ Ｐゴシック" panose="020B0600070205080204" pitchFamily="50" charset="-128"/>
                <a:cs typeface="Segoe UI" panose="020B0502040204020203" pitchFamily="34" charset="0"/>
              </a:rPr>
              <a:t>持続可能性と環境への配慮</a:t>
            </a:r>
            <a:r>
              <a:rPr lang="en-US" altLang="ja-JP" sz="2800" kern="0" dirty="0">
                <a:effectLst/>
                <a:latin typeface="Segoe UI" panose="020B0502040204020203" pitchFamily="34" charset="0"/>
                <a:ea typeface="ＭＳ Ｐゴシック" panose="020B0600070205080204" pitchFamily="50" charset="-128"/>
              </a:rPr>
              <a:t>: </a:t>
            </a:r>
          </a:p>
          <a:p>
            <a:r>
              <a:rPr lang="en-US" altLang="ja-JP" sz="2000" kern="0" dirty="0">
                <a:effectLst/>
                <a:latin typeface="Segoe UI" panose="020B0502040204020203" pitchFamily="34" charset="0"/>
                <a:ea typeface="ＭＳ Ｐゴシック" panose="020B0600070205080204" pitchFamily="50" charset="-128"/>
                <a:cs typeface="Segoe UI" panose="020B0502040204020203" pitchFamily="34" charset="0"/>
              </a:rPr>
              <a:t>	</a:t>
            </a:r>
            <a:r>
              <a:rPr lang="ja-JP" altLang="en-US"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rPr>
              <a:t>水供給の持続性＋環境への配慮（省エネ、</a:t>
            </a:r>
            <a:r>
              <a:rPr lang="en-US" altLang="ja-JP"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rPr>
              <a:t>CO2</a:t>
            </a:r>
            <a:r>
              <a:rPr lang="ja-JP" altLang="en-US"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rPr>
              <a:t>排出減、排水処理）</a:t>
            </a:r>
            <a:endParaRPr lang="en-US" altLang="ja-JP"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endParaRPr>
          </a:p>
          <a:p>
            <a:pPr marL="342900" indent="-342900">
              <a:buFont typeface="Wingdings" panose="05000000000000000000" pitchFamily="2" charset="2"/>
              <a:buChar char="Ø"/>
            </a:pPr>
            <a:r>
              <a:rPr lang="ja-JP" altLang="ja-JP" sz="2800" kern="0" dirty="0">
                <a:effectLst/>
                <a:latin typeface="Segoe UI" panose="020B0502040204020203" pitchFamily="34" charset="0"/>
                <a:ea typeface="ＭＳ Ｐゴシック" panose="020B0600070205080204" pitchFamily="50" charset="-128"/>
                <a:cs typeface="Segoe UI" panose="020B0502040204020203" pitchFamily="34" charset="0"/>
              </a:rPr>
              <a:t>インフラの効率化</a:t>
            </a:r>
            <a:r>
              <a:rPr lang="en-US" altLang="ja-JP" sz="2800" kern="0" dirty="0">
                <a:effectLst/>
                <a:latin typeface="Segoe UI" panose="020B0502040204020203" pitchFamily="34" charset="0"/>
                <a:ea typeface="ＭＳ Ｐゴシック" panose="020B0600070205080204" pitchFamily="50" charset="-128"/>
              </a:rPr>
              <a:t>:</a:t>
            </a:r>
            <a:endParaRPr lang="en-US" altLang="ja-JP" sz="2800" kern="0" dirty="0">
              <a:latin typeface="Segoe UI" panose="020B0502040204020203" pitchFamily="34" charset="0"/>
              <a:ea typeface="ＭＳ Ｐゴシック" panose="020B0600070205080204" pitchFamily="50" charset="-128"/>
            </a:endParaRPr>
          </a:p>
          <a:p>
            <a:r>
              <a:rPr lang="en-US" altLang="ja-JP" sz="2000" kern="0" dirty="0">
                <a:effectLst/>
                <a:latin typeface="Segoe UI" panose="020B0502040204020203" pitchFamily="34" charset="0"/>
                <a:ea typeface="ＭＳ Ｐゴシック" panose="020B0600070205080204" pitchFamily="50" charset="-128"/>
                <a:cs typeface="Segoe UI" panose="020B0502040204020203" pitchFamily="34" charset="0"/>
              </a:rPr>
              <a:t>	</a:t>
            </a:r>
            <a:r>
              <a:rPr lang="ja-JP" altLang="en-US"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rPr>
              <a:t>需要予測＋モニテリング</a:t>
            </a:r>
            <a:endParaRPr lang="en-US" altLang="ja-JP"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endParaRPr>
          </a:p>
          <a:p>
            <a:pPr marL="342900" indent="-342900">
              <a:buFont typeface="Wingdings" panose="05000000000000000000" pitchFamily="2" charset="2"/>
              <a:buChar char="Ø"/>
            </a:pPr>
            <a:r>
              <a:rPr lang="ja-JP" altLang="ja-JP" sz="2800" kern="0" dirty="0">
                <a:effectLst/>
                <a:latin typeface="Segoe UI" panose="020B0502040204020203" pitchFamily="34" charset="0"/>
                <a:ea typeface="ＭＳ Ｐゴシック" panose="020B0600070205080204" pitchFamily="50" charset="-128"/>
                <a:cs typeface="Segoe UI" panose="020B0502040204020203" pitchFamily="34" charset="0"/>
              </a:rPr>
              <a:t>公共サービスの向上</a:t>
            </a:r>
            <a:r>
              <a:rPr lang="en-US" altLang="ja-JP" sz="2800" kern="0" dirty="0">
                <a:effectLst/>
                <a:latin typeface="Segoe UI" panose="020B0502040204020203" pitchFamily="34" charset="0"/>
                <a:ea typeface="ＭＳ Ｐゴシック" panose="020B0600070205080204" pitchFamily="50" charset="-128"/>
              </a:rPr>
              <a:t>: </a:t>
            </a:r>
          </a:p>
          <a:p>
            <a:r>
              <a:rPr lang="en-US" altLang="ja-JP" sz="2000" kern="0" dirty="0">
                <a:effectLst/>
                <a:latin typeface="Segoe UI" panose="020B0502040204020203" pitchFamily="34" charset="0"/>
                <a:ea typeface="ＭＳ Ｐゴシック" panose="020B0600070205080204" pitchFamily="50" charset="-128"/>
                <a:cs typeface="Segoe UI" panose="020B0502040204020203" pitchFamily="34" charset="0"/>
              </a:rPr>
              <a:t>	</a:t>
            </a:r>
            <a:r>
              <a:rPr lang="ja-JP" altLang="en-US"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rPr>
              <a:t>利便性（手続、支払い）＋快適性（給水持続性、水質）</a:t>
            </a:r>
            <a:endParaRPr lang="en-US" altLang="ja-JP"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endParaRPr>
          </a:p>
          <a:p>
            <a:pPr marL="342900" indent="-342900">
              <a:buFont typeface="Wingdings" panose="05000000000000000000" pitchFamily="2" charset="2"/>
              <a:buChar char="Ø"/>
            </a:pPr>
            <a:r>
              <a:rPr lang="ja-JP" altLang="ja-JP" sz="2800" kern="0" dirty="0">
                <a:effectLst/>
                <a:latin typeface="Segoe UI" panose="020B0502040204020203" pitchFamily="34" charset="0"/>
                <a:ea typeface="ＭＳ Ｐゴシック" panose="020B0600070205080204" pitchFamily="50" charset="-128"/>
                <a:cs typeface="Segoe UI" panose="020B0502040204020203" pitchFamily="34" charset="0"/>
              </a:rPr>
              <a:t>システムのセキュリティとプライバシー</a:t>
            </a:r>
            <a:r>
              <a:rPr lang="en-US" altLang="ja-JP" sz="2800" kern="0" dirty="0">
                <a:effectLst/>
                <a:latin typeface="Segoe UI" panose="020B0502040204020203" pitchFamily="34" charset="0"/>
                <a:ea typeface="ＭＳ Ｐゴシック" panose="020B0600070205080204" pitchFamily="50" charset="-128"/>
              </a:rPr>
              <a:t>: </a:t>
            </a:r>
          </a:p>
          <a:p>
            <a:r>
              <a:rPr kumimoji="1" lang="en-US" altLang="ja-JP" sz="2000" kern="0" dirty="0">
                <a:latin typeface="Segoe UI" panose="020B0502040204020203" pitchFamily="34" charset="0"/>
                <a:ea typeface="ＭＳ Ｐゴシック" panose="020B0600070205080204" pitchFamily="50" charset="-128"/>
              </a:rPr>
              <a:t>	</a:t>
            </a:r>
            <a:r>
              <a:rPr kumimoji="1" lang="ja-JP" altLang="en-US" sz="2000" kern="0" dirty="0">
                <a:solidFill>
                  <a:srgbClr val="FF0000"/>
                </a:solidFill>
                <a:latin typeface="Segoe UI" panose="020B0502040204020203" pitchFamily="34" charset="0"/>
                <a:ea typeface="ＭＳ Ｐゴシック" panose="020B0600070205080204" pitchFamily="50" charset="-128"/>
              </a:rPr>
              <a:t>センサーネットワーク（</a:t>
            </a:r>
            <a:r>
              <a:rPr kumimoji="1" lang="en-US" altLang="ja-JP" sz="2000" kern="0" dirty="0">
                <a:solidFill>
                  <a:srgbClr val="FF0000"/>
                </a:solidFill>
                <a:latin typeface="Segoe UI" panose="020B0502040204020203" pitchFamily="34" charset="0"/>
                <a:ea typeface="ＭＳ Ｐゴシック" panose="020B0600070205080204" pitchFamily="50" charset="-128"/>
              </a:rPr>
              <a:t>IOT</a:t>
            </a:r>
            <a:r>
              <a:rPr kumimoji="1" lang="ja-JP" altLang="en-US" sz="2000" kern="0" dirty="0">
                <a:solidFill>
                  <a:srgbClr val="FF0000"/>
                </a:solidFill>
                <a:latin typeface="Segoe UI" panose="020B0502040204020203" pitchFamily="34" charset="0"/>
                <a:ea typeface="ＭＳ Ｐゴシック" panose="020B0600070205080204" pitchFamily="50" charset="-128"/>
              </a:rPr>
              <a:t>）＋データベース⇒システム安全性＋個人情報保護</a:t>
            </a:r>
            <a:endParaRPr kumimoji="1" lang="ja-JP" altLang="en-US" sz="2000" dirty="0">
              <a:solidFill>
                <a:srgbClr val="FF0000"/>
              </a:solidFill>
            </a:endParaRPr>
          </a:p>
        </p:txBody>
      </p:sp>
    </p:spTree>
    <p:extLst>
      <p:ext uri="{BB962C8B-B14F-4D97-AF65-F5344CB8AC3E}">
        <p14:creationId xmlns:p14="http://schemas.microsoft.com/office/powerpoint/2010/main" val="39229209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E09FC08-0D3B-B263-095A-973F2A56E4A5}"/>
              </a:ext>
            </a:extLst>
          </p:cNvPr>
          <p:cNvSpPr>
            <a:spLocks noGrp="1"/>
          </p:cNvSpPr>
          <p:nvPr>
            <p:ph type="sldNum" sz="quarter" idx="12"/>
          </p:nvPr>
        </p:nvSpPr>
        <p:spPr/>
        <p:txBody>
          <a:bodyPr/>
          <a:lstStyle/>
          <a:p>
            <a:fld id="{9B5FC569-0964-43E7-AB4B-7B70FDBE2055}" type="slidenum">
              <a:rPr kumimoji="1" lang="ja-JP" altLang="en-US" smtClean="0"/>
              <a:t>19</a:t>
            </a:fld>
            <a:endParaRPr kumimoji="1" lang="ja-JP" altLang="en-US"/>
          </a:p>
        </p:txBody>
      </p:sp>
      <p:sp>
        <p:nvSpPr>
          <p:cNvPr id="3" name="テキスト ボックス 2">
            <a:extLst>
              <a:ext uri="{FF2B5EF4-FFF2-40B4-BE49-F238E27FC236}">
                <a16:creationId xmlns:a16="http://schemas.microsoft.com/office/drawing/2014/main" id="{823CD8EB-D9C6-D4D8-3CA8-2088A7765E88}"/>
              </a:ext>
            </a:extLst>
          </p:cNvPr>
          <p:cNvSpPr txBox="1"/>
          <p:nvPr/>
        </p:nvSpPr>
        <p:spPr>
          <a:xfrm>
            <a:off x="274320" y="369054"/>
            <a:ext cx="6096000" cy="369332"/>
          </a:xfrm>
          <a:prstGeom prst="rect">
            <a:avLst/>
          </a:prstGeom>
          <a:noFill/>
        </p:spPr>
        <p:txBody>
          <a:bodyPr wrap="square">
            <a:spAutoFit/>
          </a:bodyPr>
          <a:lstStyle/>
          <a:p>
            <a:r>
              <a:rPr kumimoji="1" lang="ja-JP" altLang="en-US" sz="1800" b="1" dirty="0">
                <a:highlight>
                  <a:srgbClr val="FFFF00"/>
                </a:highlight>
              </a:rPr>
              <a:t>３．地域インフラの一つである水道システム</a:t>
            </a:r>
          </a:p>
        </p:txBody>
      </p:sp>
      <p:sp>
        <p:nvSpPr>
          <p:cNvPr id="4" name="テキスト ボックス 3">
            <a:extLst>
              <a:ext uri="{FF2B5EF4-FFF2-40B4-BE49-F238E27FC236}">
                <a16:creationId xmlns:a16="http://schemas.microsoft.com/office/drawing/2014/main" id="{7DB3669A-8497-B8CD-DD5B-4F132DC5A7CC}"/>
              </a:ext>
            </a:extLst>
          </p:cNvPr>
          <p:cNvSpPr txBox="1"/>
          <p:nvPr/>
        </p:nvSpPr>
        <p:spPr>
          <a:xfrm>
            <a:off x="1630680" y="1123583"/>
            <a:ext cx="9052560" cy="523220"/>
          </a:xfrm>
          <a:prstGeom prst="rect">
            <a:avLst/>
          </a:prstGeom>
          <a:noFill/>
        </p:spPr>
        <p:txBody>
          <a:bodyPr wrap="square" rtlCol="0">
            <a:spAutoFit/>
          </a:bodyPr>
          <a:lstStyle/>
          <a:p>
            <a:pPr algn="ctr"/>
            <a:r>
              <a:rPr lang="ja-JP" altLang="en-US" sz="2800" b="1" kern="0" dirty="0">
                <a:effectLst/>
                <a:latin typeface="Segoe UI" panose="020B0502040204020203" pitchFamily="34" charset="0"/>
                <a:ea typeface="ＭＳ Ｐゴシック" panose="020B0600070205080204" pitchFamily="50" charset="-128"/>
                <a:cs typeface="Segoe UI" panose="020B0502040204020203" pitchFamily="34" charset="0"/>
              </a:rPr>
              <a:t>人口縮減に沿った社会システムのダウンサイジング</a:t>
            </a:r>
            <a:endParaRPr kumimoji="1" lang="ja-JP" altLang="en-US" sz="2800" b="1" dirty="0"/>
          </a:p>
        </p:txBody>
      </p:sp>
      <p:sp>
        <p:nvSpPr>
          <p:cNvPr id="5" name="テキスト ボックス 4">
            <a:extLst>
              <a:ext uri="{FF2B5EF4-FFF2-40B4-BE49-F238E27FC236}">
                <a16:creationId xmlns:a16="http://schemas.microsoft.com/office/drawing/2014/main" id="{6AA36619-97B3-02C2-32BA-B65805FCFE2C}"/>
              </a:ext>
            </a:extLst>
          </p:cNvPr>
          <p:cNvSpPr txBox="1"/>
          <p:nvPr/>
        </p:nvSpPr>
        <p:spPr>
          <a:xfrm>
            <a:off x="955040" y="1737360"/>
            <a:ext cx="10668000" cy="3908762"/>
          </a:xfrm>
          <a:prstGeom prst="rect">
            <a:avLst/>
          </a:prstGeom>
          <a:noFill/>
        </p:spPr>
        <p:txBody>
          <a:bodyPr wrap="square" rtlCol="0">
            <a:spAutoFit/>
          </a:bodyPr>
          <a:lstStyle/>
          <a:p>
            <a:pPr marL="342900" indent="-342900">
              <a:buFont typeface="Wingdings" panose="05000000000000000000" pitchFamily="2" charset="2"/>
              <a:buChar char="Ø"/>
            </a:pPr>
            <a:r>
              <a:rPr lang="ja-JP" altLang="en-US" sz="2800" kern="0" dirty="0">
                <a:effectLst/>
                <a:latin typeface="Segoe UI" panose="020B0502040204020203" pitchFamily="34" charset="0"/>
                <a:ea typeface="ＭＳ Ｐゴシック" panose="020B0600070205080204" pitchFamily="50" charset="-128"/>
                <a:cs typeface="Segoe UI" panose="020B0502040204020203" pitchFamily="34" charset="0"/>
              </a:rPr>
              <a:t>インフラの最適化と効率化</a:t>
            </a:r>
            <a:r>
              <a:rPr lang="en-US" altLang="ja-JP" sz="2800" kern="0" dirty="0">
                <a:effectLst/>
                <a:latin typeface="Segoe UI" panose="020B0502040204020203" pitchFamily="34" charset="0"/>
                <a:ea typeface="ＭＳ Ｐゴシック" panose="020B0600070205080204" pitchFamily="50" charset="-128"/>
                <a:cs typeface="Segoe UI" panose="020B0502040204020203" pitchFamily="34" charset="0"/>
              </a:rPr>
              <a:t>: </a:t>
            </a:r>
          </a:p>
          <a:p>
            <a:r>
              <a:rPr lang="en-US" altLang="ja-JP" sz="2000" kern="0" dirty="0">
                <a:effectLst/>
                <a:latin typeface="Segoe UI" panose="020B0502040204020203" pitchFamily="34" charset="0"/>
                <a:ea typeface="ＭＳ Ｐゴシック" panose="020B0600070205080204" pitchFamily="50" charset="-128"/>
                <a:cs typeface="Segoe UI" panose="020B0502040204020203" pitchFamily="34" charset="0"/>
              </a:rPr>
              <a:t>	</a:t>
            </a:r>
            <a:r>
              <a:rPr lang="ja-JP" altLang="en-US"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rPr>
              <a:t>インフラの見直と最適化：交通システム、エネルギー供給、水供給と処理</a:t>
            </a:r>
            <a:endParaRPr lang="en-US" altLang="ja-JP"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endParaRPr>
          </a:p>
          <a:p>
            <a:pPr marL="342900" indent="-342900">
              <a:buFont typeface="Wingdings" panose="05000000000000000000" pitchFamily="2" charset="2"/>
              <a:buChar char="Ø"/>
            </a:pPr>
            <a:r>
              <a:rPr lang="ja-JP" altLang="ja-JP" sz="2800" kern="0" dirty="0">
                <a:effectLst/>
                <a:latin typeface="Segoe UI" panose="020B0502040204020203" pitchFamily="34" charset="0"/>
                <a:ea typeface="ＭＳ Ｐゴシック" panose="020B0600070205080204" pitchFamily="50" charset="-128"/>
                <a:cs typeface="Segoe UI" panose="020B0502040204020203" pitchFamily="34" charset="0"/>
              </a:rPr>
              <a:t>施設の再活用と多目的化</a:t>
            </a:r>
            <a:r>
              <a:rPr lang="en-US" altLang="ja-JP" sz="2800" kern="0" dirty="0">
                <a:effectLst/>
                <a:latin typeface="Segoe UI" panose="020B0502040204020203" pitchFamily="34" charset="0"/>
                <a:ea typeface="ＭＳ Ｐゴシック" panose="020B0600070205080204" pitchFamily="50" charset="-128"/>
              </a:rPr>
              <a:t>: </a:t>
            </a:r>
            <a:endParaRPr lang="en-US" altLang="ja-JP" sz="2800" kern="0" dirty="0">
              <a:effectLst/>
              <a:latin typeface="Segoe UI" panose="020B0502040204020203" pitchFamily="34" charset="0"/>
              <a:ea typeface="ＭＳ Ｐゴシック" panose="020B0600070205080204" pitchFamily="50" charset="-128"/>
              <a:cs typeface="Segoe UI" panose="020B0502040204020203" pitchFamily="34" charset="0"/>
            </a:endParaRPr>
          </a:p>
          <a:p>
            <a:r>
              <a:rPr lang="en-US" altLang="ja-JP" sz="2000" kern="0" dirty="0">
                <a:effectLst/>
                <a:latin typeface="Segoe UI" panose="020B0502040204020203" pitchFamily="34" charset="0"/>
                <a:ea typeface="ＭＳ Ｐゴシック" panose="020B0600070205080204" pitchFamily="50" charset="-128"/>
                <a:cs typeface="Segoe UI" panose="020B0502040204020203" pitchFamily="34" charset="0"/>
              </a:rPr>
              <a:t>	</a:t>
            </a:r>
            <a:r>
              <a:rPr lang="ja-JP" altLang="en-US"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rPr>
              <a:t>社会資源の有効活用：公共施設の統合と再利用</a:t>
            </a:r>
            <a:endParaRPr lang="en-US" altLang="ja-JP"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endParaRPr>
          </a:p>
          <a:p>
            <a:pPr marL="342900" indent="-342900">
              <a:buFont typeface="Wingdings" panose="05000000000000000000" pitchFamily="2" charset="2"/>
              <a:buChar char="Ø"/>
            </a:pPr>
            <a:r>
              <a:rPr lang="ja-JP" altLang="ja-JP" sz="2800" kern="0" dirty="0">
                <a:effectLst/>
                <a:latin typeface="Segoe UI" panose="020B0502040204020203" pitchFamily="34" charset="0"/>
                <a:ea typeface="ＭＳ Ｐゴシック" panose="020B0600070205080204" pitchFamily="50" charset="-128"/>
                <a:cs typeface="Segoe UI" panose="020B0502040204020203" pitchFamily="34" charset="0"/>
              </a:rPr>
              <a:t>人口の分散と地域振興</a:t>
            </a:r>
            <a:r>
              <a:rPr lang="en-US" altLang="ja-JP" sz="2800" kern="0" dirty="0">
                <a:effectLst/>
                <a:latin typeface="Segoe UI" panose="020B0502040204020203" pitchFamily="34" charset="0"/>
                <a:ea typeface="ＭＳ Ｐゴシック" panose="020B0600070205080204" pitchFamily="50" charset="-128"/>
              </a:rPr>
              <a:t>: </a:t>
            </a:r>
          </a:p>
          <a:p>
            <a:r>
              <a:rPr lang="en-US" altLang="ja-JP" sz="2000" kern="0" dirty="0">
                <a:latin typeface="Segoe UI" panose="020B0502040204020203" pitchFamily="34" charset="0"/>
                <a:ea typeface="ＭＳ Ｐゴシック" panose="020B0600070205080204" pitchFamily="50" charset="-128"/>
                <a:cs typeface="Segoe UI" panose="020B0502040204020203" pitchFamily="34" charset="0"/>
              </a:rPr>
              <a:t>	</a:t>
            </a:r>
            <a:r>
              <a:rPr lang="ja-JP" altLang="en-US" sz="2000" kern="0" dirty="0">
                <a:solidFill>
                  <a:srgbClr val="FF0000"/>
                </a:solidFill>
                <a:latin typeface="Segoe UI" panose="020B0502040204020203" pitchFamily="34" charset="0"/>
                <a:ea typeface="ＭＳ Ｐゴシック" panose="020B0600070205080204" pitchFamily="50" charset="-128"/>
                <a:cs typeface="Segoe UI" panose="020B0502040204020203" pitchFamily="34" charset="0"/>
              </a:rPr>
              <a:t>地方分散＋地域振興策：都市計画見直しと居住地域の最適化</a:t>
            </a:r>
            <a:endParaRPr lang="en-US" altLang="ja-JP"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endParaRPr>
          </a:p>
          <a:p>
            <a:pPr marL="342900" indent="-342900">
              <a:buFont typeface="Wingdings" panose="05000000000000000000" pitchFamily="2" charset="2"/>
              <a:buChar char="Ø"/>
            </a:pPr>
            <a:r>
              <a:rPr lang="ja-JP" altLang="ja-JP" sz="2800" kern="0" dirty="0">
                <a:effectLst/>
                <a:latin typeface="Segoe UI" panose="020B0502040204020203" pitchFamily="34" charset="0"/>
                <a:ea typeface="ＭＳ Ｐゴシック" panose="020B0600070205080204" pitchFamily="50" charset="-128"/>
                <a:cs typeface="Segoe UI" panose="020B0502040204020203" pitchFamily="34" charset="0"/>
              </a:rPr>
              <a:t>経済多様化と新産業の創出</a:t>
            </a:r>
            <a:r>
              <a:rPr lang="en-US" altLang="ja-JP" sz="2800" kern="0" dirty="0">
                <a:effectLst/>
                <a:latin typeface="Segoe UI" panose="020B0502040204020203" pitchFamily="34" charset="0"/>
                <a:ea typeface="ＭＳ Ｐゴシック" panose="020B0600070205080204" pitchFamily="50" charset="-128"/>
              </a:rPr>
              <a:t>: </a:t>
            </a:r>
            <a:endParaRPr lang="en-US" altLang="ja-JP" sz="2800" kern="0" dirty="0">
              <a:effectLst/>
              <a:latin typeface="Segoe UI" panose="020B0502040204020203" pitchFamily="34" charset="0"/>
              <a:ea typeface="ＭＳ Ｐゴシック" panose="020B0600070205080204" pitchFamily="50" charset="-128"/>
              <a:cs typeface="Segoe UI" panose="020B0502040204020203" pitchFamily="34" charset="0"/>
            </a:endParaRPr>
          </a:p>
          <a:p>
            <a:r>
              <a:rPr lang="en-US" altLang="ja-JP" sz="2000" kern="0" dirty="0">
                <a:effectLst/>
                <a:latin typeface="Segoe UI" panose="020B0502040204020203" pitchFamily="34" charset="0"/>
                <a:ea typeface="ＭＳ Ｐゴシック" panose="020B0600070205080204" pitchFamily="50" charset="-128"/>
                <a:cs typeface="Segoe UI" panose="020B0502040204020203" pitchFamily="34" charset="0"/>
              </a:rPr>
              <a:t>	</a:t>
            </a:r>
            <a:r>
              <a:rPr lang="ja-JP" altLang="en-US"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rPr>
              <a:t>需要量低下⇒経済多様化</a:t>
            </a:r>
            <a:endParaRPr lang="en-US" altLang="ja-JP"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endParaRPr>
          </a:p>
          <a:p>
            <a:pPr marL="342900" indent="-342900">
              <a:buFont typeface="Wingdings" panose="05000000000000000000" pitchFamily="2" charset="2"/>
              <a:buChar char="Ø"/>
            </a:pPr>
            <a:r>
              <a:rPr lang="ja-JP" altLang="ja-JP" sz="2800" kern="0" dirty="0">
                <a:effectLst/>
                <a:latin typeface="Segoe UI" panose="020B0502040204020203" pitchFamily="34" charset="0"/>
                <a:ea typeface="ＭＳ Ｐゴシック" panose="020B0600070205080204" pitchFamily="50" charset="-128"/>
                <a:cs typeface="Segoe UI" panose="020B0502040204020203" pitchFamily="34" charset="0"/>
              </a:rPr>
              <a:t>高齢化対策と社会的サポートの強化</a:t>
            </a:r>
            <a:r>
              <a:rPr lang="en-US" altLang="ja-JP" sz="2800" kern="0" dirty="0">
                <a:effectLst/>
                <a:latin typeface="Segoe UI" panose="020B0502040204020203" pitchFamily="34" charset="0"/>
                <a:ea typeface="ＭＳ Ｐゴシック" panose="020B0600070205080204" pitchFamily="50" charset="-128"/>
              </a:rPr>
              <a:t>: </a:t>
            </a:r>
          </a:p>
          <a:p>
            <a:r>
              <a:rPr lang="en-US" altLang="ja-JP" sz="2000" kern="0" dirty="0">
                <a:latin typeface="Segoe UI" panose="020B0502040204020203" pitchFamily="34" charset="0"/>
                <a:ea typeface="ＭＳ Ｐゴシック" panose="020B0600070205080204" pitchFamily="50" charset="-128"/>
                <a:cs typeface="Segoe UI" panose="020B0502040204020203" pitchFamily="34" charset="0"/>
              </a:rPr>
              <a:t>	</a:t>
            </a:r>
            <a:r>
              <a:rPr lang="ja-JP" altLang="en-US" sz="2000" kern="0" dirty="0">
                <a:solidFill>
                  <a:srgbClr val="FF0000"/>
                </a:solidFill>
                <a:latin typeface="Segoe UI" panose="020B0502040204020203" pitchFamily="34" charset="0"/>
                <a:ea typeface="ＭＳ Ｐゴシック" panose="020B0600070205080204" pitchFamily="50" charset="-128"/>
                <a:cs typeface="Segoe UI" panose="020B0502040204020203" pitchFamily="34" charset="0"/>
              </a:rPr>
              <a:t>介護施設⇒福祉サービスの最適化と快適化</a:t>
            </a:r>
            <a:endParaRPr lang="en-US" altLang="ja-JP"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endParaRPr>
          </a:p>
        </p:txBody>
      </p:sp>
      <p:sp>
        <p:nvSpPr>
          <p:cNvPr id="6" name="四角形: 角を丸くする 5">
            <a:extLst>
              <a:ext uri="{FF2B5EF4-FFF2-40B4-BE49-F238E27FC236}">
                <a16:creationId xmlns:a16="http://schemas.microsoft.com/office/drawing/2014/main" id="{CF498658-9E26-2729-EE8C-059BF0C0FE31}"/>
              </a:ext>
            </a:extLst>
          </p:cNvPr>
          <p:cNvSpPr/>
          <p:nvPr/>
        </p:nvSpPr>
        <p:spPr>
          <a:xfrm>
            <a:off x="1036320" y="5720080"/>
            <a:ext cx="10099040" cy="63627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t>人口の分散と地域振興を進める施策　＋　</a:t>
            </a:r>
            <a:r>
              <a:rPr lang="ja-JP" altLang="ja-JP" sz="2000" b="1" kern="0" dirty="0">
                <a:effectLst/>
                <a:latin typeface="Segoe UI" panose="020B0502040204020203" pitchFamily="34" charset="0"/>
                <a:ea typeface="ＭＳ Ｐゴシック" panose="020B0600070205080204" pitchFamily="50" charset="-128"/>
                <a:cs typeface="Segoe UI" panose="020B0502040204020203" pitchFamily="34" charset="0"/>
              </a:rPr>
              <a:t>インフラ施設・設備の集中による効率化</a:t>
            </a:r>
            <a:endParaRPr kumimoji="1" lang="ja-JP" altLang="en-US" sz="2000" b="1" dirty="0"/>
          </a:p>
        </p:txBody>
      </p:sp>
    </p:spTree>
    <p:extLst>
      <p:ext uri="{BB962C8B-B14F-4D97-AF65-F5344CB8AC3E}">
        <p14:creationId xmlns:p14="http://schemas.microsoft.com/office/powerpoint/2010/main" val="3399675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422297" y="167101"/>
            <a:ext cx="7388327" cy="505267"/>
          </a:xfrm>
          <a:prstGeom prst="rect">
            <a:avLst/>
          </a:prstGeom>
        </p:spPr>
        <p:txBody>
          <a:bodyPr vert="horz" wrap="square" lIns="0" tIns="12700" rIns="0" bIns="0" rtlCol="0" anchor="ctr">
            <a:spAutoFit/>
          </a:bodyPr>
          <a:lstStyle/>
          <a:p>
            <a:pPr marL="12700">
              <a:lnSpc>
                <a:spcPct val="100000"/>
              </a:lnSpc>
              <a:spcBef>
                <a:spcPts val="100"/>
              </a:spcBef>
            </a:pPr>
            <a:r>
              <a:rPr sz="3200" b="1" spc="-15" dirty="0" err="1"/>
              <a:t>水道標準プラットフォームについて</a:t>
            </a:r>
            <a:endParaRPr sz="3200" b="1" spc="-15" dirty="0"/>
          </a:p>
        </p:txBody>
      </p:sp>
      <p:sp>
        <p:nvSpPr>
          <p:cNvPr id="3" name="object 3"/>
          <p:cNvSpPr txBox="1"/>
          <p:nvPr/>
        </p:nvSpPr>
        <p:spPr>
          <a:xfrm>
            <a:off x="1342644" y="693419"/>
            <a:ext cx="9507220" cy="1955664"/>
          </a:xfrm>
          <a:prstGeom prst="rect">
            <a:avLst/>
          </a:prstGeom>
          <a:solidFill>
            <a:srgbClr val="99D5EB"/>
          </a:solidFill>
        </p:spPr>
        <p:txBody>
          <a:bodyPr vert="horz" wrap="square" lIns="0" tIns="107950" rIns="0" bIns="0" rtlCol="0">
            <a:spAutoFit/>
          </a:bodyPr>
          <a:lstStyle/>
          <a:p>
            <a:pPr marL="558800" marR="419734" indent="-342900">
              <a:spcBef>
                <a:spcPts val="850"/>
              </a:spcBef>
              <a:buClr>
                <a:srgbClr val="001F5F"/>
              </a:buClr>
              <a:buFont typeface="Wingdings"/>
              <a:buChar char=""/>
              <a:tabLst>
                <a:tab pos="558800" algn="l"/>
              </a:tabLst>
            </a:pPr>
            <a:r>
              <a:rPr sz="2000" spc="-20" dirty="0">
                <a:latin typeface="Meiryo UI"/>
                <a:cs typeface="Meiryo UI"/>
              </a:rPr>
              <a:t>異なるデバイス・アプリケーション間においても、標準的なプラットフォームを介して横断的</a:t>
            </a:r>
            <a:r>
              <a:rPr sz="2000" spc="-15" dirty="0">
                <a:latin typeface="Meiryo UI"/>
                <a:cs typeface="Meiryo UI"/>
              </a:rPr>
              <a:t>な接続が可能となる水道情報活用システムが必要。</a:t>
            </a:r>
            <a:endParaRPr sz="2000">
              <a:latin typeface="Meiryo UI"/>
              <a:cs typeface="Meiryo UI"/>
            </a:endParaRPr>
          </a:p>
          <a:p>
            <a:pPr marL="558800" indent="-342900">
              <a:spcBef>
                <a:spcPts val="1200"/>
              </a:spcBef>
              <a:buClr>
                <a:srgbClr val="001F5F"/>
              </a:buClr>
              <a:buFont typeface="Wingdings"/>
              <a:buChar char=""/>
              <a:tabLst>
                <a:tab pos="558800" algn="l"/>
              </a:tabLst>
            </a:pPr>
            <a:r>
              <a:rPr sz="2000" spc="-20" dirty="0">
                <a:latin typeface="Meiryo UI"/>
                <a:cs typeface="Meiryo UI"/>
              </a:rPr>
              <a:t>そのため、厚生労働省と経済産業省にて、</a:t>
            </a:r>
            <a:r>
              <a:rPr sz="2000" i="1" u="heavy" spc="-20" dirty="0">
                <a:uFill>
                  <a:solidFill>
                    <a:srgbClr val="FF0000"/>
                  </a:solidFill>
                </a:uFill>
                <a:latin typeface="Meiryo UI"/>
                <a:cs typeface="Meiryo UI"/>
              </a:rPr>
              <a:t>データ流通仕様が統一され、セキュリティが担</a:t>
            </a:r>
            <a:endParaRPr sz="2000">
              <a:latin typeface="Meiryo UI"/>
              <a:cs typeface="Meiryo UI"/>
            </a:endParaRPr>
          </a:p>
          <a:p>
            <a:pPr marL="558800">
              <a:spcBef>
                <a:spcPts val="5"/>
              </a:spcBef>
            </a:pPr>
            <a:r>
              <a:rPr sz="2000" i="1" u="heavy" spc="-10" dirty="0">
                <a:uFill>
                  <a:solidFill>
                    <a:srgbClr val="FF0000"/>
                  </a:solidFill>
                </a:uFill>
                <a:latin typeface="Meiryo UI"/>
                <a:cs typeface="Meiryo UI"/>
              </a:rPr>
              <a:t>保された</a:t>
            </a:r>
            <a:r>
              <a:rPr sz="2000" u="heavy" spc="-10" dirty="0">
                <a:uFill>
                  <a:solidFill>
                    <a:srgbClr val="FF0000"/>
                  </a:solidFill>
                </a:uFill>
                <a:latin typeface="Meiryo UI"/>
                <a:cs typeface="Meiryo UI"/>
              </a:rPr>
              <a:t>クラウド技術を活用した水道情報活用システムの標準仕様を策定</a:t>
            </a:r>
            <a:r>
              <a:rPr sz="2000" spc="-50" dirty="0">
                <a:latin typeface="Meiryo UI"/>
                <a:cs typeface="Meiryo UI"/>
              </a:rPr>
              <a:t>。</a:t>
            </a:r>
            <a:endParaRPr sz="2000">
              <a:latin typeface="Meiryo UI"/>
              <a:cs typeface="Meiryo UI"/>
            </a:endParaRPr>
          </a:p>
          <a:p>
            <a:pPr marL="558800" indent="-342900">
              <a:spcBef>
                <a:spcPts val="1200"/>
              </a:spcBef>
              <a:buClr>
                <a:srgbClr val="001F5F"/>
              </a:buClr>
              <a:buFont typeface="Wingdings"/>
              <a:buChar char=""/>
              <a:tabLst>
                <a:tab pos="558800" algn="l"/>
              </a:tabLst>
            </a:pPr>
            <a:r>
              <a:rPr sz="2000" spc="-10" dirty="0">
                <a:latin typeface="Meiryo UI"/>
                <a:cs typeface="Meiryo UI"/>
              </a:rPr>
              <a:t>2020</a:t>
            </a:r>
            <a:r>
              <a:rPr sz="2000" dirty="0">
                <a:latin typeface="Meiryo UI"/>
                <a:cs typeface="Meiryo UI"/>
              </a:rPr>
              <a:t>年</a:t>
            </a:r>
            <a:r>
              <a:rPr sz="2000" spc="-10" dirty="0">
                <a:latin typeface="Meiryo UI"/>
                <a:cs typeface="Meiryo UI"/>
              </a:rPr>
              <a:t>5</a:t>
            </a:r>
            <a:r>
              <a:rPr sz="2000" dirty="0">
                <a:latin typeface="Meiryo UI"/>
                <a:cs typeface="Meiryo UI"/>
              </a:rPr>
              <a:t>月</a:t>
            </a:r>
            <a:r>
              <a:rPr sz="2000" spc="-10" dirty="0">
                <a:latin typeface="Meiryo UI"/>
                <a:cs typeface="Meiryo UI"/>
              </a:rPr>
              <a:t>11日から株式会社JECC</a:t>
            </a:r>
            <a:r>
              <a:rPr sz="2000" spc="-15" dirty="0">
                <a:latin typeface="Meiryo UI"/>
                <a:cs typeface="Meiryo UI"/>
              </a:rPr>
              <a:t>が本仕様に基づくプラットフォームの運用を開始。</a:t>
            </a:r>
            <a:endParaRPr sz="2000">
              <a:latin typeface="Meiryo UI"/>
              <a:cs typeface="Meiryo UI"/>
            </a:endParaRPr>
          </a:p>
        </p:txBody>
      </p:sp>
      <p:sp>
        <p:nvSpPr>
          <p:cNvPr id="4" name="object 4"/>
          <p:cNvSpPr txBox="1"/>
          <p:nvPr/>
        </p:nvSpPr>
        <p:spPr>
          <a:xfrm>
            <a:off x="10826243" y="6549949"/>
            <a:ext cx="136525" cy="228268"/>
          </a:xfrm>
          <a:prstGeom prst="rect">
            <a:avLst/>
          </a:prstGeom>
        </p:spPr>
        <p:txBody>
          <a:bodyPr vert="horz" wrap="square" lIns="0" tIns="12700" rIns="0" bIns="0" rtlCol="0">
            <a:spAutoFit/>
          </a:bodyPr>
          <a:lstStyle/>
          <a:p>
            <a:pPr marL="12700">
              <a:spcBef>
                <a:spcPts val="100"/>
              </a:spcBef>
            </a:pPr>
            <a:r>
              <a:rPr sz="1400" dirty="0">
                <a:latin typeface="Meiryo UI"/>
                <a:cs typeface="Meiryo UI"/>
              </a:rPr>
              <a:t>3</a:t>
            </a:r>
            <a:endParaRPr sz="1400">
              <a:latin typeface="Meiryo UI"/>
              <a:cs typeface="Meiryo UI"/>
            </a:endParaRPr>
          </a:p>
        </p:txBody>
      </p:sp>
      <p:grpSp>
        <p:nvGrpSpPr>
          <p:cNvPr id="5" name="object 5"/>
          <p:cNvGrpSpPr/>
          <p:nvPr/>
        </p:nvGrpSpPr>
        <p:grpSpPr>
          <a:xfrm>
            <a:off x="1569719" y="4460748"/>
            <a:ext cx="9052560" cy="2165985"/>
            <a:chOff x="426719" y="4460747"/>
            <a:chExt cx="9052560" cy="2165985"/>
          </a:xfrm>
        </p:grpSpPr>
        <p:sp>
          <p:nvSpPr>
            <p:cNvPr id="6" name="object 6"/>
            <p:cNvSpPr/>
            <p:nvPr/>
          </p:nvSpPr>
          <p:spPr>
            <a:xfrm>
              <a:off x="432815" y="5876543"/>
              <a:ext cx="4958080" cy="749935"/>
            </a:xfrm>
            <a:custGeom>
              <a:avLst/>
              <a:gdLst/>
              <a:ahLst/>
              <a:cxnLst/>
              <a:rect l="l" t="t" r="r" b="b"/>
              <a:pathLst>
                <a:path w="4958080" h="749934">
                  <a:moveTo>
                    <a:pt x="4957572" y="0"/>
                  </a:moveTo>
                  <a:lnTo>
                    <a:pt x="0" y="0"/>
                  </a:lnTo>
                  <a:lnTo>
                    <a:pt x="0" y="749807"/>
                  </a:lnTo>
                  <a:lnTo>
                    <a:pt x="4957572" y="749807"/>
                  </a:lnTo>
                  <a:lnTo>
                    <a:pt x="4957572" y="0"/>
                  </a:lnTo>
                  <a:close/>
                </a:path>
              </a:pathLst>
            </a:custGeom>
            <a:solidFill>
              <a:srgbClr val="FBD4B5"/>
            </a:solidFill>
          </p:spPr>
          <p:txBody>
            <a:bodyPr wrap="square" lIns="0" tIns="0" rIns="0" bIns="0" rtlCol="0"/>
            <a:lstStyle/>
            <a:p>
              <a:endParaRPr/>
            </a:p>
          </p:txBody>
        </p:sp>
        <p:sp>
          <p:nvSpPr>
            <p:cNvPr id="7" name="object 7"/>
            <p:cNvSpPr/>
            <p:nvPr/>
          </p:nvSpPr>
          <p:spPr>
            <a:xfrm>
              <a:off x="426719" y="4460747"/>
              <a:ext cx="1911350" cy="1422400"/>
            </a:xfrm>
            <a:custGeom>
              <a:avLst/>
              <a:gdLst/>
              <a:ahLst/>
              <a:cxnLst/>
              <a:rect l="l" t="t" r="r" b="b"/>
              <a:pathLst>
                <a:path w="1911350" h="1422400">
                  <a:moveTo>
                    <a:pt x="1911095" y="0"/>
                  </a:moveTo>
                  <a:lnTo>
                    <a:pt x="0" y="0"/>
                  </a:lnTo>
                  <a:lnTo>
                    <a:pt x="0" y="1421892"/>
                  </a:lnTo>
                  <a:lnTo>
                    <a:pt x="1911095" y="1421892"/>
                  </a:lnTo>
                  <a:lnTo>
                    <a:pt x="1911095" y="0"/>
                  </a:lnTo>
                  <a:close/>
                </a:path>
              </a:pathLst>
            </a:custGeom>
            <a:solidFill>
              <a:srgbClr val="FBD4B5"/>
            </a:solidFill>
          </p:spPr>
          <p:txBody>
            <a:bodyPr wrap="square" lIns="0" tIns="0" rIns="0" bIns="0" rtlCol="0"/>
            <a:lstStyle/>
            <a:p>
              <a:endParaRPr/>
            </a:p>
          </p:txBody>
        </p:sp>
        <p:sp>
          <p:nvSpPr>
            <p:cNvPr id="8" name="object 8"/>
            <p:cNvSpPr/>
            <p:nvPr/>
          </p:nvSpPr>
          <p:spPr>
            <a:xfrm>
              <a:off x="5958840" y="4523231"/>
              <a:ext cx="3520440" cy="2077720"/>
            </a:xfrm>
            <a:custGeom>
              <a:avLst/>
              <a:gdLst/>
              <a:ahLst/>
              <a:cxnLst/>
              <a:rect l="l" t="t" r="r" b="b"/>
              <a:pathLst>
                <a:path w="3520440" h="2077720">
                  <a:moveTo>
                    <a:pt x="3520440" y="0"/>
                  </a:moveTo>
                  <a:lnTo>
                    <a:pt x="0" y="0"/>
                  </a:lnTo>
                  <a:lnTo>
                    <a:pt x="0" y="2077212"/>
                  </a:lnTo>
                  <a:lnTo>
                    <a:pt x="3520440" y="2077212"/>
                  </a:lnTo>
                  <a:lnTo>
                    <a:pt x="3520440" y="0"/>
                  </a:lnTo>
                  <a:close/>
                </a:path>
              </a:pathLst>
            </a:custGeom>
            <a:solidFill>
              <a:srgbClr val="D6E3BC"/>
            </a:solidFill>
          </p:spPr>
          <p:txBody>
            <a:bodyPr wrap="square" lIns="0" tIns="0" rIns="0" bIns="0" rtlCol="0"/>
            <a:lstStyle/>
            <a:p>
              <a:endParaRPr/>
            </a:p>
          </p:txBody>
        </p:sp>
        <p:sp>
          <p:nvSpPr>
            <p:cNvPr id="9" name="object 9"/>
            <p:cNvSpPr/>
            <p:nvPr/>
          </p:nvSpPr>
          <p:spPr>
            <a:xfrm>
              <a:off x="5782055" y="4523231"/>
              <a:ext cx="1522730" cy="1367155"/>
            </a:xfrm>
            <a:custGeom>
              <a:avLst/>
              <a:gdLst/>
              <a:ahLst/>
              <a:cxnLst/>
              <a:rect l="l" t="t" r="r" b="b"/>
              <a:pathLst>
                <a:path w="1522729" h="1367154">
                  <a:moveTo>
                    <a:pt x="1522476" y="0"/>
                  </a:moveTo>
                  <a:lnTo>
                    <a:pt x="0" y="0"/>
                  </a:lnTo>
                  <a:lnTo>
                    <a:pt x="0" y="1367028"/>
                  </a:lnTo>
                  <a:lnTo>
                    <a:pt x="1522476" y="1367028"/>
                  </a:lnTo>
                  <a:lnTo>
                    <a:pt x="1522476" y="0"/>
                  </a:lnTo>
                  <a:close/>
                </a:path>
              </a:pathLst>
            </a:custGeom>
            <a:solidFill>
              <a:srgbClr val="FFFFFF"/>
            </a:solidFill>
          </p:spPr>
          <p:txBody>
            <a:bodyPr wrap="square" lIns="0" tIns="0" rIns="0" bIns="0" rtlCol="0"/>
            <a:lstStyle/>
            <a:p>
              <a:endParaRPr/>
            </a:p>
          </p:txBody>
        </p:sp>
        <p:sp>
          <p:nvSpPr>
            <p:cNvPr id="10" name="object 10"/>
            <p:cNvSpPr/>
            <p:nvPr/>
          </p:nvSpPr>
          <p:spPr>
            <a:xfrm>
              <a:off x="5782055" y="4523231"/>
              <a:ext cx="1522730" cy="1367155"/>
            </a:xfrm>
            <a:custGeom>
              <a:avLst/>
              <a:gdLst/>
              <a:ahLst/>
              <a:cxnLst/>
              <a:rect l="l" t="t" r="r" b="b"/>
              <a:pathLst>
                <a:path w="1522729" h="1367154">
                  <a:moveTo>
                    <a:pt x="0" y="1367028"/>
                  </a:moveTo>
                  <a:lnTo>
                    <a:pt x="1522476" y="1367028"/>
                  </a:lnTo>
                  <a:lnTo>
                    <a:pt x="1522476" y="0"/>
                  </a:lnTo>
                  <a:lnTo>
                    <a:pt x="0" y="0"/>
                  </a:lnTo>
                  <a:lnTo>
                    <a:pt x="0" y="1367028"/>
                  </a:lnTo>
                  <a:close/>
                </a:path>
              </a:pathLst>
            </a:custGeom>
            <a:ln w="12700">
              <a:solidFill>
                <a:srgbClr val="FFFFFF"/>
              </a:solidFill>
            </a:ln>
          </p:spPr>
          <p:txBody>
            <a:bodyPr wrap="square" lIns="0" tIns="0" rIns="0" bIns="0" rtlCol="0"/>
            <a:lstStyle/>
            <a:p>
              <a:endParaRPr/>
            </a:p>
          </p:txBody>
        </p:sp>
      </p:grpSp>
      <p:sp>
        <p:nvSpPr>
          <p:cNvPr id="11" name="object 11"/>
          <p:cNvSpPr txBox="1"/>
          <p:nvPr/>
        </p:nvSpPr>
        <p:spPr>
          <a:xfrm>
            <a:off x="4213098" y="3702559"/>
            <a:ext cx="1109980" cy="365485"/>
          </a:xfrm>
          <a:prstGeom prst="rect">
            <a:avLst/>
          </a:prstGeom>
          <a:solidFill>
            <a:srgbClr val="E6B8B8"/>
          </a:solidFill>
          <a:ln w="19050">
            <a:solidFill>
              <a:srgbClr val="7E7E7E"/>
            </a:solidFill>
          </a:ln>
        </p:spPr>
        <p:txBody>
          <a:bodyPr vert="horz" wrap="square" lIns="0" tIns="72390" rIns="0" bIns="0" rtlCol="0">
            <a:spAutoFit/>
          </a:bodyPr>
          <a:lstStyle/>
          <a:p>
            <a:pPr marL="635" algn="ctr">
              <a:spcBef>
                <a:spcPts val="570"/>
              </a:spcBef>
            </a:pPr>
            <a:r>
              <a:rPr sz="1000" b="1" spc="-25" dirty="0">
                <a:latin typeface="Meiryo UI"/>
                <a:cs typeface="Meiryo UI"/>
              </a:rPr>
              <a:t>アプリケーション１</a:t>
            </a:r>
            <a:endParaRPr sz="1000">
              <a:latin typeface="Meiryo UI"/>
              <a:cs typeface="Meiryo UI"/>
            </a:endParaRPr>
          </a:p>
          <a:p>
            <a:pPr algn="ctr">
              <a:spcBef>
                <a:spcPts val="5"/>
              </a:spcBef>
            </a:pPr>
            <a:r>
              <a:rPr sz="900" b="1" dirty="0">
                <a:latin typeface="Meiryo UI"/>
                <a:cs typeface="Meiryo UI"/>
              </a:rPr>
              <a:t>（運転監視</a:t>
            </a:r>
            <a:r>
              <a:rPr sz="900" b="1" spc="-50" dirty="0">
                <a:latin typeface="Meiryo UI"/>
                <a:cs typeface="Meiryo UI"/>
              </a:rPr>
              <a:t>）</a:t>
            </a:r>
            <a:endParaRPr sz="900">
              <a:latin typeface="Meiryo UI"/>
              <a:cs typeface="Meiryo UI"/>
            </a:endParaRPr>
          </a:p>
        </p:txBody>
      </p:sp>
      <p:grpSp>
        <p:nvGrpSpPr>
          <p:cNvPr id="12" name="object 12"/>
          <p:cNvGrpSpPr/>
          <p:nvPr/>
        </p:nvGrpSpPr>
        <p:grpSpPr>
          <a:xfrm>
            <a:off x="4663186" y="4127373"/>
            <a:ext cx="208279" cy="493395"/>
            <a:chOff x="3520185" y="4127372"/>
            <a:chExt cx="208279" cy="493395"/>
          </a:xfrm>
        </p:grpSpPr>
        <p:sp>
          <p:nvSpPr>
            <p:cNvPr id="13" name="object 13"/>
            <p:cNvSpPr/>
            <p:nvPr/>
          </p:nvSpPr>
          <p:spPr>
            <a:xfrm>
              <a:off x="3624833" y="4136897"/>
              <a:ext cx="0" cy="474345"/>
            </a:xfrm>
            <a:custGeom>
              <a:avLst/>
              <a:gdLst/>
              <a:ahLst/>
              <a:cxnLst/>
              <a:rect l="l" t="t" r="r" b="b"/>
              <a:pathLst>
                <a:path h="474345">
                  <a:moveTo>
                    <a:pt x="0" y="0"/>
                  </a:moveTo>
                  <a:lnTo>
                    <a:pt x="0" y="473963"/>
                  </a:lnTo>
                </a:path>
              </a:pathLst>
            </a:custGeom>
            <a:ln w="19050">
              <a:solidFill>
                <a:srgbClr val="7E7E7E"/>
              </a:solidFill>
            </a:ln>
          </p:spPr>
          <p:txBody>
            <a:bodyPr wrap="square" lIns="0" tIns="0" rIns="0" bIns="0" rtlCol="0"/>
            <a:lstStyle/>
            <a:p>
              <a:endParaRPr/>
            </a:p>
          </p:txBody>
        </p:sp>
        <p:pic>
          <p:nvPicPr>
            <p:cNvPr id="14" name="object 14"/>
            <p:cNvPicPr/>
            <p:nvPr/>
          </p:nvPicPr>
          <p:blipFill>
            <a:blip r:embed="rId2" cstate="print"/>
            <a:stretch>
              <a:fillRect/>
            </a:stretch>
          </p:blipFill>
          <p:spPr>
            <a:xfrm>
              <a:off x="3520185" y="4262373"/>
              <a:ext cx="207772" cy="130048"/>
            </a:xfrm>
            <a:prstGeom prst="rect">
              <a:avLst/>
            </a:prstGeom>
          </p:spPr>
        </p:pic>
      </p:grpSp>
      <p:sp>
        <p:nvSpPr>
          <p:cNvPr id="15" name="object 15"/>
          <p:cNvSpPr txBox="1"/>
          <p:nvPr/>
        </p:nvSpPr>
        <p:spPr>
          <a:xfrm>
            <a:off x="5493259" y="3702559"/>
            <a:ext cx="1108075" cy="365485"/>
          </a:xfrm>
          <a:prstGeom prst="rect">
            <a:avLst/>
          </a:prstGeom>
          <a:solidFill>
            <a:srgbClr val="E6B8B8"/>
          </a:solidFill>
          <a:ln w="19050">
            <a:solidFill>
              <a:srgbClr val="7E7E7E"/>
            </a:solidFill>
          </a:ln>
        </p:spPr>
        <p:txBody>
          <a:bodyPr vert="horz" wrap="square" lIns="0" tIns="72390" rIns="0" bIns="0" rtlCol="0">
            <a:spAutoFit/>
          </a:bodyPr>
          <a:lstStyle/>
          <a:p>
            <a:pPr algn="ctr">
              <a:spcBef>
                <a:spcPts val="570"/>
              </a:spcBef>
            </a:pPr>
            <a:r>
              <a:rPr sz="1000" b="1" spc="-30" dirty="0">
                <a:latin typeface="Meiryo UI"/>
                <a:cs typeface="Meiryo UI"/>
              </a:rPr>
              <a:t>アプリケーション２</a:t>
            </a:r>
            <a:endParaRPr sz="1000">
              <a:latin typeface="Meiryo UI"/>
              <a:cs typeface="Meiryo UI"/>
            </a:endParaRPr>
          </a:p>
          <a:p>
            <a:pPr algn="ctr">
              <a:spcBef>
                <a:spcPts val="5"/>
              </a:spcBef>
            </a:pPr>
            <a:r>
              <a:rPr sz="900" b="1" dirty="0">
                <a:latin typeface="Meiryo UI"/>
                <a:cs typeface="Meiryo UI"/>
              </a:rPr>
              <a:t>（施設台帳</a:t>
            </a:r>
            <a:r>
              <a:rPr sz="900" b="1" spc="-50" dirty="0">
                <a:latin typeface="Meiryo UI"/>
                <a:cs typeface="Meiryo UI"/>
              </a:rPr>
              <a:t>）</a:t>
            </a:r>
            <a:endParaRPr sz="900">
              <a:latin typeface="Meiryo UI"/>
              <a:cs typeface="Meiryo UI"/>
            </a:endParaRPr>
          </a:p>
        </p:txBody>
      </p:sp>
      <p:grpSp>
        <p:nvGrpSpPr>
          <p:cNvPr id="16" name="object 16"/>
          <p:cNvGrpSpPr/>
          <p:nvPr/>
        </p:nvGrpSpPr>
        <p:grpSpPr>
          <a:xfrm>
            <a:off x="5946395" y="3693033"/>
            <a:ext cx="1945005" cy="878840"/>
            <a:chOff x="4803394" y="3693033"/>
            <a:chExt cx="1945005" cy="878840"/>
          </a:xfrm>
        </p:grpSpPr>
        <p:sp>
          <p:nvSpPr>
            <p:cNvPr id="17" name="object 17"/>
            <p:cNvSpPr/>
            <p:nvPr/>
          </p:nvSpPr>
          <p:spPr>
            <a:xfrm>
              <a:off x="4903470" y="4136898"/>
              <a:ext cx="3810" cy="425450"/>
            </a:xfrm>
            <a:custGeom>
              <a:avLst/>
              <a:gdLst/>
              <a:ahLst/>
              <a:cxnLst/>
              <a:rect l="l" t="t" r="r" b="b"/>
              <a:pathLst>
                <a:path w="3810" h="425450">
                  <a:moveTo>
                    <a:pt x="0" y="0"/>
                  </a:moveTo>
                  <a:lnTo>
                    <a:pt x="3555" y="425195"/>
                  </a:lnTo>
                </a:path>
              </a:pathLst>
            </a:custGeom>
            <a:ln w="19050">
              <a:solidFill>
                <a:srgbClr val="7E7E7E"/>
              </a:solidFill>
            </a:ln>
          </p:spPr>
          <p:txBody>
            <a:bodyPr wrap="square" lIns="0" tIns="0" rIns="0" bIns="0" rtlCol="0"/>
            <a:lstStyle/>
            <a:p>
              <a:endParaRPr/>
            </a:p>
          </p:txBody>
        </p:sp>
        <p:pic>
          <p:nvPicPr>
            <p:cNvPr id="18" name="object 18"/>
            <p:cNvPicPr/>
            <p:nvPr/>
          </p:nvPicPr>
          <p:blipFill>
            <a:blip r:embed="rId3" cstate="print"/>
            <a:stretch>
              <a:fillRect/>
            </a:stretch>
          </p:blipFill>
          <p:spPr>
            <a:xfrm>
              <a:off x="4803394" y="4262374"/>
              <a:ext cx="207771" cy="130048"/>
            </a:xfrm>
            <a:prstGeom prst="rect">
              <a:avLst/>
            </a:prstGeom>
          </p:spPr>
        </p:pic>
        <p:sp>
          <p:nvSpPr>
            <p:cNvPr id="19" name="object 19"/>
            <p:cNvSpPr/>
            <p:nvPr/>
          </p:nvSpPr>
          <p:spPr>
            <a:xfrm>
              <a:off x="5628894" y="3702558"/>
              <a:ext cx="1109980" cy="434340"/>
            </a:xfrm>
            <a:custGeom>
              <a:avLst/>
              <a:gdLst/>
              <a:ahLst/>
              <a:cxnLst/>
              <a:rect l="l" t="t" r="r" b="b"/>
              <a:pathLst>
                <a:path w="1109979" h="434339">
                  <a:moveTo>
                    <a:pt x="1109472" y="0"/>
                  </a:moveTo>
                  <a:lnTo>
                    <a:pt x="0" y="0"/>
                  </a:lnTo>
                  <a:lnTo>
                    <a:pt x="0" y="434339"/>
                  </a:lnTo>
                  <a:lnTo>
                    <a:pt x="1109472" y="434339"/>
                  </a:lnTo>
                  <a:lnTo>
                    <a:pt x="1109472" y="0"/>
                  </a:lnTo>
                  <a:close/>
                </a:path>
              </a:pathLst>
            </a:custGeom>
            <a:solidFill>
              <a:srgbClr val="E6B8B8"/>
            </a:solidFill>
          </p:spPr>
          <p:txBody>
            <a:bodyPr wrap="square" lIns="0" tIns="0" rIns="0" bIns="0" rtlCol="0"/>
            <a:lstStyle/>
            <a:p>
              <a:endParaRPr/>
            </a:p>
          </p:txBody>
        </p:sp>
        <p:sp>
          <p:nvSpPr>
            <p:cNvPr id="20" name="object 20"/>
            <p:cNvSpPr/>
            <p:nvPr/>
          </p:nvSpPr>
          <p:spPr>
            <a:xfrm>
              <a:off x="5628894" y="3702558"/>
              <a:ext cx="1109980" cy="434340"/>
            </a:xfrm>
            <a:custGeom>
              <a:avLst/>
              <a:gdLst/>
              <a:ahLst/>
              <a:cxnLst/>
              <a:rect l="l" t="t" r="r" b="b"/>
              <a:pathLst>
                <a:path w="1109979" h="434339">
                  <a:moveTo>
                    <a:pt x="0" y="434339"/>
                  </a:moveTo>
                  <a:lnTo>
                    <a:pt x="1109472" y="434339"/>
                  </a:lnTo>
                  <a:lnTo>
                    <a:pt x="1109472" y="0"/>
                  </a:lnTo>
                  <a:lnTo>
                    <a:pt x="0" y="0"/>
                  </a:lnTo>
                  <a:lnTo>
                    <a:pt x="0" y="434339"/>
                  </a:lnTo>
                  <a:close/>
                </a:path>
              </a:pathLst>
            </a:custGeom>
            <a:ln w="19050">
              <a:solidFill>
                <a:srgbClr val="7E7E7E"/>
              </a:solidFill>
            </a:ln>
          </p:spPr>
          <p:txBody>
            <a:bodyPr wrap="square" lIns="0" tIns="0" rIns="0" bIns="0" rtlCol="0"/>
            <a:lstStyle/>
            <a:p>
              <a:endParaRPr/>
            </a:p>
          </p:txBody>
        </p:sp>
      </p:grpSp>
      <p:sp>
        <p:nvSpPr>
          <p:cNvPr id="21" name="object 21"/>
          <p:cNvSpPr txBox="1"/>
          <p:nvPr/>
        </p:nvSpPr>
        <p:spPr>
          <a:xfrm>
            <a:off x="6781420" y="3762883"/>
            <a:ext cx="1100455" cy="314960"/>
          </a:xfrm>
          <a:prstGeom prst="rect">
            <a:avLst/>
          </a:prstGeom>
        </p:spPr>
        <p:txBody>
          <a:bodyPr vert="horz" wrap="square" lIns="0" tIns="12065" rIns="0" bIns="0" rtlCol="0">
            <a:spAutoFit/>
          </a:bodyPr>
          <a:lstStyle/>
          <a:p>
            <a:pPr marR="1905" algn="ctr">
              <a:spcBef>
                <a:spcPts val="95"/>
              </a:spcBef>
            </a:pPr>
            <a:r>
              <a:rPr sz="1000" b="1" spc="-30" dirty="0">
                <a:latin typeface="Meiryo UI"/>
                <a:cs typeface="Meiryo UI"/>
              </a:rPr>
              <a:t>アプリケーション３</a:t>
            </a:r>
            <a:endParaRPr sz="1000">
              <a:latin typeface="Meiryo UI"/>
              <a:cs typeface="Meiryo UI"/>
            </a:endParaRPr>
          </a:p>
          <a:p>
            <a:pPr marR="1905" algn="ctr">
              <a:spcBef>
                <a:spcPts val="5"/>
              </a:spcBef>
            </a:pPr>
            <a:r>
              <a:rPr sz="900" b="1" dirty="0">
                <a:latin typeface="Meiryo UI"/>
                <a:cs typeface="Meiryo UI"/>
              </a:rPr>
              <a:t>（需要予測</a:t>
            </a:r>
            <a:r>
              <a:rPr sz="900" b="1" spc="-50" dirty="0">
                <a:latin typeface="Meiryo UI"/>
                <a:cs typeface="Meiryo UI"/>
              </a:rPr>
              <a:t>）</a:t>
            </a:r>
            <a:endParaRPr sz="900">
              <a:latin typeface="Meiryo UI"/>
              <a:cs typeface="Meiryo UI"/>
            </a:endParaRPr>
          </a:p>
        </p:txBody>
      </p:sp>
      <p:grpSp>
        <p:nvGrpSpPr>
          <p:cNvPr id="22" name="object 22"/>
          <p:cNvGrpSpPr/>
          <p:nvPr/>
        </p:nvGrpSpPr>
        <p:grpSpPr>
          <a:xfrm>
            <a:off x="4151377" y="4127372"/>
            <a:ext cx="3750945" cy="1371600"/>
            <a:chOff x="3008376" y="4127372"/>
            <a:chExt cx="3750945" cy="1371600"/>
          </a:xfrm>
        </p:grpSpPr>
        <p:sp>
          <p:nvSpPr>
            <p:cNvPr id="23" name="object 23"/>
            <p:cNvSpPr/>
            <p:nvPr/>
          </p:nvSpPr>
          <p:spPr>
            <a:xfrm>
              <a:off x="6183630" y="4136897"/>
              <a:ext cx="4445" cy="429895"/>
            </a:xfrm>
            <a:custGeom>
              <a:avLst/>
              <a:gdLst/>
              <a:ahLst/>
              <a:cxnLst/>
              <a:rect l="l" t="t" r="r" b="b"/>
              <a:pathLst>
                <a:path w="4445" h="429895">
                  <a:moveTo>
                    <a:pt x="0" y="0"/>
                  </a:moveTo>
                  <a:lnTo>
                    <a:pt x="4191" y="429640"/>
                  </a:lnTo>
                </a:path>
              </a:pathLst>
            </a:custGeom>
            <a:ln w="19050">
              <a:solidFill>
                <a:srgbClr val="7E7E7E"/>
              </a:solidFill>
            </a:ln>
          </p:spPr>
          <p:txBody>
            <a:bodyPr wrap="square" lIns="0" tIns="0" rIns="0" bIns="0" rtlCol="0"/>
            <a:lstStyle/>
            <a:p>
              <a:endParaRPr/>
            </a:p>
          </p:txBody>
        </p:sp>
        <p:pic>
          <p:nvPicPr>
            <p:cNvPr id="24" name="object 24"/>
            <p:cNvPicPr/>
            <p:nvPr/>
          </p:nvPicPr>
          <p:blipFill>
            <a:blip r:embed="rId4" cstate="print"/>
            <a:stretch>
              <a:fillRect/>
            </a:stretch>
          </p:blipFill>
          <p:spPr>
            <a:xfrm>
              <a:off x="6082030" y="4262373"/>
              <a:ext cx="209296" cy="130048"/>
            </a:xfrm>
            <a:prstGeom prst="rect">
              <a:avLst/>
            </a:prstGeom>
          </p:spPr>
        </p:pic>
        <p:sp>
          <p:nvSpPr>
            <p:cNvPr id="25" name="object 25"/>
            <p:cNvSpPr/>
            <p:nvPr/>
          </p:nvSpPr>
          <p:spPr>
            <a:xfrm>
              <a:off x="3008376" y="4483607"/>
              <a:ext cx="3750945" cy="273050"/>
            </a:xfrm>
            <a:custGeom>
              <a:avLst/>
              <a:gdLst/>
              <a:ahLst/>
              <a:cxnLst/>
              <a:rect l="l" t="t" r="r" b="b"/>
              <a:pathLst>
                <a:path w="3750945" h="273050">
                  <a:moveTo>
                    <a:pt x="3750564" y="0"/>
                  </a:moveTo>
                  <a:lnTo>
                    <a:pt x="0" y="0"/>
                  </a:lnTo>
                  <a:lnTo>
                    <a:pt x="256286" y="272796"/>
                  </a:lnTo>
                  <a:lnTo>
                    <a:pt x="3494278" y="272796"/>
                  </a:lnTo>
                  <a:lnTo>
                    <a:pt x="3750564" y="0"/>
                  </a:lnTo>
                  <a:close/>
                </a:path>
              </a:pathLst>
            </a:custGeom>
            <a:solidFill>
              <a:srgbClr val="7E7E7E"/>
            </a:solidFill>
          </p:spPr>
          <p:txBody>
            <a:bodyPr wrap="square" lIns="0" tIns="0" rIns="0" bIns="0" rtlCol="0"/>
            <a:lstStyle/>
            <a:p>
              <a:endParaRPr/>
            </a:p>
          </p:txBody>
        </p:sp>
        <p:sp>
          <p:nvSpPr>
            <p:cNvPr id="26" name="object 26"/>
            <p:cNvSpPr/>
            <p:nvPr/>
          </p:nvSpPr>
          <p:spPr>
            <a:xfrm>
              <a:off x="3008376" y="4483607"/>
              <a:ext cx="274320" cy="1015365"/>
            </a:xfrm>
            <a:custGeom>
              <a:avLst/>
              <a:gdLst/>
              <a:ahLst/>
              <a:cxnLst/>
              <a:rect l="l" t="t" r="r" b="b"/>
              <a:pathLst>
                <a:path w="274320" h="1015364">
                  <a:moveTo>
                    <a:pt x="0" y="0"/>
                  </a:moveTo>
                  <a:lnTo>
                    <a:pt x="0" y="1014984"/>
                  </a:lnTo>
                  <a:lnTo>
                    <a:pt x="274320" y="732409"/>
                  </a:lnTo>
                  <a:lnTo>
                    <a:pt x="274320" y="282575"/>
                  </a:lnTo>
                  <a:lnTo>
                    <a:pt x="0" y="0"/>
                  </a:lnTo>
                  <a:close/>
                </a:path>
              </a:pathLst>
            </a:custGeom>
            <a:solidFill>
              <a:srgbClr val="D9D9D9"/>
            </a:solidFill>
          </p:spPr>
          <p:txBody>
            <a:bodyPr wrap="square" lIns="0" tIns="0" rIns="0" bIns="0" rtlCol="0"/>
            <a:lstStyle/>
            <a:p>
              <a:endParaRPr/>
            </a:p>
          </p:txBody>
        </p:sp>
        <p:sp>
          <p:nvSpPr>
            <p:cNvPr id="27" name="object 27"/>
            <p:cNvSpPr/>
            <p:nvPr/>
          </p:nvSpPr>
          <p:spPr>
            <a:xfrm>
              <a:off x="3008376" y="5225795"/>
              <a:ext cx="3750945" cy="273050"/>
            </a:xfrm>
            <a:custGeom>
              <a:avLst/>
              <a:gdLst/>
              <a:ahLst/>
              <a:cxnLst/>
              <a:rect l="l" t="t" r="r" b="b"/>
              <a:pathLst>
                <a:path w="3750945" h="273050">
                  <a:moveTo>
                    <a:pt x="3494278" y="0"/>
                  </a:moveTo>
                  <a:lnTo>
                    <a:pt x="256286" y="0"/>
                  </a:lnTo>
                  <a:lnTo>
                    <a:pt x="0" y="272795"/>
                  </a:lnTo>
                  <a:lnTo>
                    <a:pt x="3750564" y="272795"/>
                  </a:lnTo>
                  <a:lnTo>
                    <a:pt x="3494278" y="0"/>
                  </a:lnTo>
                  <a:close/>
                </a:path>
              </a:pathLst>
            </a:custGeom>
            <a:solidFill>
              <a:srgbClr val="7E7E7E"/>
            </a:solidFill>
          </p:spPr>
          <p:txBody>
            <a:bodyPr wrap="square" lIns="0" tIns="0" rIns="0" bIns="0" rtlCol="0"/>
            <a:lstStyle/>
            <a:p>
              <a:endParaRPr/>
            </a:p>
          </p:txBody>
        </p:sp>
        <p:sp>
          <p:nvSpPr>
            <p:cNvPr id="28" name="object 28"/>
            <p:cNvSpPr/>
            <p:nvPr/>
          </p:nvSpPr>
          <p:spPr>
            <a:xfrm>
              <a:off x="6484620" y="4483607"/>
              <a:ext cx="274320" cy="1015365"/>
            </a:xfrm>
            <a:custGeom>
              <a:avLst/>
              <a:gdLst/>
              <a:ahLst/>
              <a:cxnLst/>
              <a:rect l="l" t="t" r="r" b="b"/>
              <a:pathLst>
                <a:path w="274320" h="1015364">
                  <a:moveTo>
                    <a:pt x="274320" y="0"/>
                  </a:moveTo>
                  <a:lnTo>
                    <a:pt x="0" y="282575"/>
                  </a:lnTo>
                  <a:lnTo>
                    <a:pt x="0" y="732409"/>
                  </a:lnTo>
                  <a:lnTo>
                    <a:pt x="274320" y="1014984"/>
                  </a:lnTo>
                  <a:lnTo>
                    <a:pt x="274320" y="0"/>
                  </a:lnTo>
                  <a:close/>
                </a:path>
              </a:pathLst>
            </a:custGeom>
            <a:solidFill>
              <a:srgbClr val="D9D9D9"/>
            </a:solidFill>
          </p:spPr>
          <p:txBody>
            <a:bodyPr wrap="square" lIns="0" tIns="0" rIns="0" bIns="0" rtlCol="0"/>
            <a:lstStyle/>
            <a:p>
              <a:endParaRPr/>
            </a:p>
          </p:txBody>
        </p:sp>
      </p:grpSp>
      <p:sp>
        <p:nvSpPr>
          <p:cNvPr id="29" name="object 29"/>
          <p:cNvSpPr txBox="1"/>
          <p:nvPr/>
        </p:nvSpPr>
        <p:spPr>
          <a:xfrm>
            <a:off x="4426459" y="4757165"/>
            <a:ext cx="3202305" cy="414216"/>
          </a:xfrm>
          <a:prstGeom prst="rect">
            <a:avLst/>
          </a:prstGeom>
          <a:solidFill>
            <a:srgbClr val="FFFF00"/>
          </a:solidFill>
          <a:ln w="19050">
            <a:solidFill>
              <a:srgbClr val="7E7E7E"/>
            </a:solidFill>
          </a:ln>
        </p:spPr>
        <p:txBody>
          <a:bodyPr vert="horz" wrap="square" lIns="0" tIns="59690" rIns="0" bIns="0" rtlCol="0">
            <a:spAutoFit/>
          </a:bodyPr>
          <a:lstStyle/>
          <a:p>
            <a:pPr algn="ctr">
              <a:spcBef>
                <a:spcPts val="470"/>
              </a:spcBef>
            </a:pPr>
            <a:r>
              <a:rPr sz="1200" b="1" spc="-15" dirty="0">
                <a:latin typeface="Meiryo UI"/>
                <a:cs typeface="Meiryo UI"/>
              </a:rPr>
              <a:t>水道標準プラットフォーム</a:t>
            </a:r>
            <a:endParaRPr sz="1200">
              <a:latin typeface="Meiryo UI"/>
              <a:cs typeface="Meiryo UI"/>
            </a:endParaRPr>
          </a:p>
          <a:p>
            <a:pPr algn="ctr">
              <a:spcBef>
                <a:spcPts val="5"/>
              </a:spcBef>
            </a:pPr>
            <a:r>
              <a:rPr sz="1100" b="1" spc="-20" dirty="0">
                <a:solidFill>
                  <a:srgbClr val="FF0000"/>
                </a:solidFill>
                <a:latin typeface="Meiryo UI"/>
                <a:cs typeface="Meiryo UI"/>
              </a:rPr>
              <a:t>【個別利用・共同利用が可能】</a:t>
            </a:r>
            <a:endParaRPr sz="1100">
              <a:latin typeface="Meiryo UI"/>
              <a:cs typeface="Meiryo UI"/>
            </a:endParaRPr>
          </a:p>
        </p:txBody>
      </p:sp>
      <p:grpSp>
        <p:nvGrpSpPr>
          <p:cNvPr id="30" name="object 30"/>
          <p:cNvGrpSpPr/>
          <p:nvPr/>
        </p:nvGrpSpPr>
        <p:grpSpPr>
          <a:xfrm>
            <a:off x="7893178" y="4873752"/>
            <a:ext cx="1978025" cy="433070"/>
            <a:chOff x="6750177" y="4873752"/>
            <a:chExt cx="1978025" cy="433070"/>
          </a:xfrm>
        </p:grpSpPr>
        <p:sp>
          <p:nvSpPr>
            <p:cNvPr id="31" name="object 31"/>
            <p:cNvSpPr/>
            <p:nvPr/>
          </p:nvSpPr>
          <p:spPr>
            <a:xfrm>
              <a:off x="6759702" y="5031486"/>
              <a:ext cx="1064895" cy="0"/>
            </a:xfrm>
            <a:custGeom>
              <a:avLst/>
              <a:gdLst/>
              <a:ahLst/>
              <a:cxnLst/>
              <a:rect l="l" t="t" r="r" b="b"/>
              <a:pathLst>
                <a:path w="1064895">
                  <a:moveTo>
                    <a:pt x="0" y="0"/>
                  </a:moveTo>
                  <a:lnTo>
                    <a:pt x="532256" y="0"/>
                  </a:lnTo>
                  <a:lnTo>
                    <a:pt x="1064514" y="0"/>
                  </a:lnTo>
                </a:path>
              </a:pathLst>
            </a:custGeom>
            <a:ln w="19050">
              <a:solidFill>
                <a:srgbClr val="7E7E7E"/>
              </a:solidFill>
            </a:ln>
          </p:spPr>
          <p:txBody>
            <a:bodyPr wrap="square" lIns="0" tIns="0" rIns="0" bIns="0" rtlCol="0"/>
            <a:lstStyle/>
            <a:p>
              <a:endParaRPr/>
            </a:p>
          </p:txBody>
        </p:sp>
        <p:pic>
          <p:nvPicPr>
            <p:cNvPr id="32" name="object 32"/>
            <p:cNvPicPr/>
            <p:nvPr/>
          </p:nvPicPr>
          <p:blipFill>
            <a:blip r:embed="rId5" cstate="print"/>
            <a:stretch>
              <a:fillRect/>
            </a:stretch>
          </p:blipFill>
          <p:spPr>
            <a:xfrm>
              <a:off x="6987286" y="4926838"/>
              <a:ext cx="128524" cy="207772"/>
            </a:xfrm>
            <a:prstGeom prst="rect">
              <a:avLst/>
            </a:prstGeom>
          </p:spPr>
        </p:pic>
        <p:sp>
          <p:nvSpPr>
            <p:cNvPr id="33" name="object 33"/>
            <p:cNvSpPr/>
            <p:nvPr/>
          </p:nvSpPr>
          <p:spPr>
            <a:xfrm>
              <a:off x="8193024" y="4873752"/>
              <a:ext cx="527685" cy="398145"/>
            </a:xfrm>
            <a:custGeom>
              <a:avLst/>
              <a:gdLst/>
              <a:ahLst/>
              <a:cxnLst/>
              <a:rect l="l" t="t" r="r" b="b"/>
              <a:pathLst>
                <a:path w="527684" h="398145">
                  <a:moveTo>
                    <a:pt x="522732" y="33528"/>
                  </a:moveTo>
                  <a:lnTo>
                    <a:pt x="520090" y="20472"/>
                  </a:lnTo>
                  <a:lnTo>
                    <a:pt x="512914" y="9817"/>
                  </a:lnTo>
                  <a:lnTo>
                    <a:pt x="502259" y="2641"/>
                  </a:lnTo>
                  <a:lnTo>
                    <a:pt x="489204" y="0"/>
                  </a:lnTo>
                  <a:lnTo>
                    <a:pt x="150876" y="0"/>
                  </a:lnTo>
                  <a:lnTo>
                    <a:pt x="137807" y="2641"/>
                  </a:lnTo>
                  <a:lnTo>
                    <a:pt x="127152" y="9817"/>
                  </a:lnTo>
                  <a:lnTo>
                    <a:pt x="119976" y="20472"/>
                  </a:lnTo>
                  <a:lnTo>
                    <a:pt x="117348" y="33528"/>
                  </a:lnTo>
                  <a:lnTo>
                    <a:pt x="117348" y="256032"/>
                  </a:lnTo>
                  <a:lnTo>
                    <a:pt x="119976" y="269100"/>
                  </a:lnTo>
                  <a:lnTo>
                    <a:pt x="127152" y="279755"/>
                  </a:lnTo>
                  <a:lnTo>
                    <a:pt x="137807" y="286931"/>
                  </a:lnTo>
                  <a:lnTo>
                    <a:pt x="150876" y="289560"/>
                  </a:lnTo>
                  <a:lnTo>
                    <a:pt x="489204" y="289560"/>
                  </a:lnTo>
                  <a:lnTo>
                    <a:pt x="502259" y="286931"/>
                  </a:lnTo>
                  <a:lnTo>
                    <a:pt x="512914" y="279755"/>
                  </a:lnTo>
                  <a:lnTo>
                    <a:pt x="520090" y="269100"/>
                  </a:lnTo>
                  <a:lnTo>
                    <a:pt x="522732" y="256032"/>
                  </a:lnTo>
                  <a:lnTo>
                    <a:pt x="522732" y="33528"/>
                  </a:lnTo>
                  <a:close/>
                </a:path>
                <a:path w="527684" h="398145">
                  <a:moveTo>
                    <a:pt x="527304" y="295656"/>
                  </a:moveTo>
                  <a:lnTo>
                    <a:pt x="114808" y="295656"/>
                  </a:lnTo>
                  <a:lnTo>
                    <a:pt x="0" y="397764"/>
                  </a:lnTo>
                  <a:lnTo>
                    <a:pt x="412496" y="397764"/>
                  </a:lnTo>
                  <a:lnTo>
                    <a:pt x="527304" y="295656"/>
                  </a:lnTo>
                  <a:close/>
                </a:path>
              </a:pathLst>
            </a:custGeom>
            <a:solidFill>
              <a:srgbClr val="7E7E7E"/>
            </a:solidFill>
          </p:spPr>
          <p:txBody>
            <a:bodyPr wrap="square" lIns="0" tIns="0" rIns="0" bIns="0" rtlCol="0"/>
            <a:lstStyle/>
            <a:p>
              <a:endParaRPr/>
            </a:p>
          </p:txBody>
        </p:sp>
        <p:sp>
          <p:nvSpPr>
            <p:cNvPr id="34" name="object 34"/>
            <p:cNvSpPr/>
            <p:nvPr/>
          </p:nvSpPr>
          <p:spPr>
            <a:xfrm>
              <a:off x="8328660" y="4892040"/>
              <a:ext cx="368935" cy="241300"/>
            </a:xfrm>
            <a:custGeom>
              <a:avLst/>
              <a:gdLst/>
              <a:ahLst/>
              <a:cxnLst/>
              <a:rect l="l" t="t" r="r" b="b"/>
              <a:pathLst>
                <a:path w="368934" h="241300">
                  <a:moveTo>
                    <a:pt x="340868" y="0"/>
                  </a:moveTo>
                  <a:lnTo>
                    <a:pt x="27940" y="0"/>
                  </a:lnTo>
                  <a:lnTo>
                    <a:pt x="17037" y="2186"/>
                  </a:lnTo>
                  <a:lnTo>
                    <a:pt x="8159" y="8159"/>
                  </a:lnTo>
                  <a:lnTo>
                    <a:pt x="2186" y="17037"/>
                  </a:lnTo>
                  <a:lnTo>
                    <a:pt x="0" y="27940"/>
                  </a:lnTo>
                  <a:lnTo>
                    <a:pt x="0" y="212852"/>
                  </a:lnTo>
                  <a:lnTo>
                    <a:pt x="2186" y="223754"/>
                  </a:lnTo>
                  <a:lnTo>
                    <a:pt x="8159" y="232632"/>
                  </a:lnTo>
                  <a:lnTo>
                    <a:pt x="17037" y="238605"/>
                  </a:lnTo>
                  <a:lnTo>
                    <a:pt x="27940" y="240792"/>
                  </a:lnTo>
                  <a:lnTo>
                    <a:pt x="340868" y="240792"/>
                  </a:lnTo>
                  <a:lnTo>
                    <a:pt x="351770" y="238605"/>
                  </a:lnTo>
                  <a:lnTo>
                    <a:pt x="360648" y="232632"/>
                  </a:lnTo>
                  <a:lnTo>
                    <a:pt x="366621" y="223754"/>
                  </a:lnTo>
                  <a:lnTo>
                    <a:pt x="368808" y="212852"/>
                  </a:lnTo>
                  <a:lnTo>
                    <a:pt x="368808" y="27940"/>
                  </a:lnTo>
                  <a:lnTo>
                    <a:pt x="366621" y="17037"/>
                  </a:lnTo>
                  <a:lnTo>
                    <a:pt x="360648" y="8159"/>
                  </a:lnTo>
                  <a:lnTo>
                    <a:pt x="351770" y="2186"/>
                  </a:lnTo>
                  <a:lnTo>
                    <a:pt x="340868" y="0"/>
                  </a:lnTo>
                  <a:close/>
                </a:path>
              </a:pathLst>
            </a:custGeom>
            <a:solidFill>
              <a:srgbClr val="D9D9D9"/>
            </a:solidFill>
          </p:spPr>
          <p:txBody>
            <a:bodyPr wrap="square" lIns="0" tIns="0" rIns="0" bIns="0" rtlCol="0"/>
            <a:lstStyle/>
            <a:p>
              <a:endParaRPr/>
            </a:p>
          </p:txBody>
        </p:sp>
        <p:sp>
          <p:nvSpPr>
            <p:cNvPr id="35" name="object 35"/>
            <p:cNvSpPr/>
            <p:nvPr/>
          </p:nvSpPr>
          <p:spPr>
            <a:xfrm>
              <a:off x="8193024" y="5279136"/>
              <a:ext cx="411480" cy="9525"/>
            </a:xfrm>
            <a:custGeom>
              <a:avLst/>
              <a:gdLst/>
              <a:ahLst/>
              <a:cxnLst/>
              <a:rect l="l" t="t" r="r" b="b"/>
              <a:pathLst>
                <a:path w="411479" h="9525">
                  <a:moveTo>
                    <a:pt x="411479" y="0"/>
                  </a:moveTo>
                  <a:lnTo>
                    <a:pt x="0" y="0"/>
                  </a:lnTo>
                  <a:lnTo>
                    <a:pt x="0" y="4571"/>
                  </a:lnTo>
                  <a:lnTo>
                    <a:pt x="16162" y="6357"/>
                  </a:lnTo>
                  <a:lnTo>
                    <a:pt x="60245" y="7810"/>
                  </a:lnTo>
                  <a:lnTo>
                    <a:pt x="125640" y="8786"/>
                  </a:lnTo>
                  <a:lnTo>
                    <a:pt x="205740" y="9143"/>
                  </a:lnTo>
                  <a:lnTo>
                    <a:pt x="285839" y="8786"/>
                  </a:lnTo>
                  <a:lnTo>
                    <a:pt x="351234" y="7810"/>
                  </a:lnTo>
                  <a:lnTo>
                    <a:pt x="395317" y="6357"/>
                  </a:lnTo>
                  <a:lnTo>
                    <a:pt x="411479" y="4571"/>
                  </a:lnTo>
                  <a:lnTo>
                    <a:pt x="411479" y="0"/>
                  </a:lnTo>
                  <a:close/>
                </a:path>
              </a:pathLst>
            </a:custGeom>
            <a:solidFill>
              <a:srgbClr val="7E7E7E"/>
            </a:solidFill>
          </p:spPr>
          <p:txBody>
            <a:bodyPr wrap="square" lIns="0" tIns="0" rIns="0" bIns="0" rtlCol="0"/>
            <a:lstStyle/>
            <a:p>
              <a:endParaRPr/>
            </a:p>
          </p:txBody>
        </p:sp>
        <p:pic>
          <p:nvPicPr>
            <p:cNvPr id="36" name="object 36"/>
            <p:cNvPicPr/>
            <p:nvPr/>
          </p:nvPicPr>
          <p:blipFill>
            <a:blip r:embed="rId6" cstate="print"/>
            <a:stretch>
              <a:fillRect/>
            </a:stretch>
          </p:blipFill>
          <p:spPr>
            <a:xfrm>
              <a:off x="8249412" y="5170043"/>
              <a:ext cx="478790" cy="108203"/>
            </a:xfrm>
            <a:prstGeom prst="rect">
              <a:avLst/>
            </a:prstGeom>
          </p:spPr>
        </p:pic>
        <p:pic>
          <p:nvPicPr>
            <p:cNvPr id="37" name="object 37"/>
            <p:cNvPicPr/>
            <p:nvPr/>
          </p:nvPicPr>
          <p:blipFill>
            <a:blip r:embed="rId7" cstate="print"/>
            <a:stretch>
              <a:fillRect/>
            </a:stretch>
          </p:blipFill>
          <p:spPr>
            <a:xfrm>
              <a:off x="7959852" y="4956048"/>
              <a:ext cx="252983" cy="350519"/>
            </a:xfrm>
            <a:prstGeom prst="rect">
              <a:avLst/>
            </a:prstGeom>
          </p:spPr>
        </p:pic>
      </p:grpSp>
      <p:sp>
        <p:nvSpPr>
          <p:cNvPr id="38" name="object 38"/>
          <p:cNvSpPr txBox="1"/>
          <p:nvPr/>
        </p:nvSpPr>
        <p:spPr>
          <a:xfrm>
            <a:off x="8965693" y="4678680"/>
            <a:ext cx="1085215" cy="938719"/>
          </a:xfrm>
          <a:prstGeom prst="rect">
            <a:avLst/>
          </a:prstGeom>
          <a:ln w="12700">
            <a:solidFill>
              <a:srgbClr val="000000"/>
            </a:solidFill>
          </a:ln>
        </p:spPr>
        <p:txBody>
          <a:bodyPr vert="horz" wrap="square" lIns="0" tIns="0" rIns="0" bIns="0" rtlCol="0">
            <a:spAutoFit/>
          </a:bodyPr>
          <a:lstStyle/>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lnSpc>
                <a:spcPct val="100000"/>
              </a:lnSpc>
            </a:pPr>
            <a:endParaRPr sz="1200">
              <a:latin typeface="Times New Roman"/>
              <a:cs typeface="Times New Roman"/>
            </a:endParaRPr>
          </a:p>
          <a:p>
            <a:pPr>
              <a:spcBef>
                <a:spcPts val="45"/>
              </a:spcBef>
            </a:pPr>
            <a:endParaRPr sz="1500">
              <a:latin typeface="Times New Roman"/>
              <a:cs typeface="Times New Roman"/>
            </a:endParaRPr>
          </a:p>
          <a:p>
            <a:pPr marL="352425"/>
            <a:r>
              <a:rPr sz="1000" b="1" spc="-25" dirty="0">
                <a:latin typeface="Meiryo UI"/>
                <a:cs typeface="Meiryo UI"/>
              </a:rPr>
              <a:t>事務所</a:t>
            </a:r>
            <a:endParaRPr sz="1000">
              <a:latin typeface="Meiryo UI"/>
              <a:cs typeface="Meiryo UI"/>
            </a:endParaRPr>
          </a:p>
        </p:txBody>
      </p:sp>
      <p:grpSp>
        <p:nvGrpSpPr>
          <p:cNvPr id="39" name="object 39"/>
          <p:cNvGrpSpPr/>
          <p:nvPr/>
        </p:nvGrpSpPr>
        <p:grpSpPr>
          <a:xfrm>
            <a:off x="1956562" y="4585461"/>
            <a:ext cx="1945639" cy="1145540"/>
            <a:chOff x="813561" y="4585461"/>
            <a:chExt cx="1945639" cy="1145540"/>
          </a:xfrm>
        </p:grpSpPr>
        <p:sp>
          <p:nvSpPr>
            <p:cNvPr id="40" name="object 40"/>
            <p:cNvSpPr/>
            <p:nvPr/>
          </p:nvSpPr>
          <p:spPr>
            <a:xfrm>
              <a:off x="819911" y="4591811"/>
              <a:ext cx="1172210" cy="1132840"/>
            </a:xfrm>
            <a:custGeom>
              <a:avLst/>
              <a:gdLst/>
              <a:ahLst/>
              <a:cxnLst/>
              <a:rect l="l" t="t" r="r" b="b"/>
              <a:pathLst>
                <a:path w="1172210" h="1132839">
                  <a:moveTo>
                    <a:pt x="0" y="1132332"/>
                  </a:moveTo>
                  <a:lnTo>
                    <a:pt x="1171956" y="1132332"/>
                  </a:lnTo>
                  <a:lnTo>
                    <a:pt x="1171956" y="0"/>
                  </a:lnTo>
                  <a:lnTo>
                    <a:pt x="0" y="0"/>
                  </a:lnTo>
                  <a:lnTo>
                    <a:pt x="0" y="1132332"/>
                  </a:lnTo>
                  <a:close/>
                </a:path>
              </a:pathLst>
            </a:custGeom>
            <a:ln w="12700">
              <a:solidFill>
                <a:srgbClr val="000000"/>
              </a:solidFill>
              <a:prstDash val="sysDot"/>
            </a:ln>
          </p:spPr>
          <p:txBody>
            <a:bodyPr wrap="square" lIns="0" tIns="0" rIns="0" bIns="0" rtlCol="0"/>
            <a:lstStyle/>
            <a:p>
              <a:endParaRPr/>
            </a:p>
          </p:txBody>
        </p:sp>
        <p:sp>
          <p:nvSpPr>
            <p:cNvPr id="41" name="object 41"/>
            <p:cNvSpPr/>
            <p:nvPr/>
          </p:nvSpPr>
          <p:spPr>
            <a:xfrm>
              <a:off x="1191768" y="4748783"/>
              <a:ext cx="525780" cy="390525"/>
            </a:xfrm>
            <a:custGeom>
              <a:avLst/>
              <a:gdLst/>
              <a:ahLst/>
              <a:cxnLst/>
              <a:rect l="l" t="t" r="r" b="b"/>
              <a:pathLst>
                <a:path w="525780" h="390525">
                  <a:moveTo>
                    <a:pt x="525780" y="288036"/>
                  </a:moveTo>
                  <a:lnTo>
                    <a:pt x="487807" y="288036"/>
                  </a:lnTo>
                  <a:lnTo>
                    <a:pt x="500786" y="285407"/>
                  </a:lnTo>
                  <a:lnTo>
                    <a:pt x="511403" y="278244"/>
                  </a:lnTo>
                  <a:lnTo>
                    <a:pt x="518566" y="267627"/>
                  </a:lnTo>
                  <a:lnTo>
                    <a:pt x="521208" y="254635"/>
                  </a:lnTo>
                  <a:lnTo>
                    <a:pt x="521208" y="33401"/>
                  </a:lnTo>
                  <a:lnTo>
                    <a:pt x="518566" y="20421"/>
                  </a:lnTo>
                  <a:lnTo>
                    <a:pt x="511403" y="9804"/>
                  </a:lnTo>
                  <a:lnTo>
                    <a:pt x="500786" y="2641"/>
                  </a:lnTo>
                  <a:lnTo>
                    <a:pt x="487807" y="0"/>
                  </a:lnTo>
                  <a:lnTo>
                    <a:pt x="149225" y="0"/>
                  </a:lnTo>
                  <a:lnTo>
                    <a:pt x="136232" y="2641"/>
                  </a:lnTo>
                  <a:lnTo>
                    <a:pt x="125615" y="9804"/>
                  </a:lnTo>
                  <a:lnTo>
                    <a:pt x="118452" y="20421"/>
                  </a:lnTo>
                  <a:lnTo>
                    <a:pt x="115824" y="33401"/>
                  </a:lnTo>
                  <a:lnTo>
                    <a:pt x="115824" y="254635"/>
                  </a:lnTo>
                  <a:lnTo>
                    <a:pt x="118452" y="267627"/>
                  </a:lnTo>
                  <a:lnTo>
                    <a:pt x="125615" y="278244"/>
                  </a:lnTo>
                  <a:lnTo>
                    <a:pt x="136232" y="285407"/>
                  </a:lnTo>
                  <a:lnTo>
                    <a:pt x="149225" y="288036"/>
                  </a:lnTo>
                  <a:lnTo>
                    <a:pt x="114808" y="288036"/>
                  </a:lnTo>
                  <a:lnTo>
                    <a:pt x="0" y="390144"/>
                  </a:lnTo>
                  <a:lnTo>
                    <a:pt x="410972" y="390144"/>
                  </a:lnTo>
                  <a:lnTo>
                    <a:pt x="525780" y="288036"/>
                  </a:lnTo>
                  <a:close/>
                </a:path>
              </a:pathLst>
            </a:custGeom>
            <a:solidFill>
              <a:srgbClr val="7E7E7E"/>
            </a:solidFill>
          </p:spPr>
          <p:txBody>
            <a:bodyPr wrap="square" lIns="0" tIns="0" rIns="0" bIns="0" rtlCol="0"/>
            <a:lstStyle/>
            <a:p>
              <a:endParaRPr/>
            </a:p>
          </p:txBody>
        </p:sp>
        <p:sp>
          <p:nvSpPr>
            <p:cNvPr id="42" name="object 42"/>
            <p:cNvSpPr/>
            <p:nvPr/>
          </p:nvSpPr>
          <p:spPr>
            <a:xfrm>
              <a:off x="1318259" y="4762499"/>
              <a:ext cx="368935" cy="241300"/>
            </a:xfrm>
            <a:custGeom>
              <a:avLst/>
              <a:gdLst/>
              <a:ahLst/>
              <a:cxnLst/>
              <a:rect l="l" t="t" r="r" b="b"/>
              <a:pathLst>
                <a:path w="368935" h="241300">
                  <a:moveTo>
                    <a:pt x="340867" y="0"/>
                  </a:moveTo>
                  <a:lnTo>
                    <a:pt x="27940" y="0"/>
                  </a:lnTo>
                  <a:lnTo>
                    <a:pt x="17037" y="2186"/>
                  </a:lnTo>
                  <a:lnTo>
                    <a:pt x="8159" y="8159"/>
                  </a:lnTo>
                  <a:lnTo>
                    <a:pt x="2186" y="17037"/>
                  </a:lnTo>
                  <a:lnTo>
                    <a:pt x="0" y="27939"/>
                  </a:lnTo>
                  <a:lnTo>
                    <a:pt x="0" y="212851"/>
                  </a:lnTo>
                  <a:lnTo>
                    <a:pt x="2186" y="223754"/>
                  </a:lnTo>
                  <a:lnTo>
                    <a:pt x="8159" y="232632"/>
                  </a:lnTo>
                  <a:lnTo>
                    <a:pt x="17037" y="238605"/>
                  </a:lnTo>
                  <a:lnTo>
                    <a:pt x="27940" y="240792"/>
                  </a:lnTo>
                  <a:lnTo>
                    <a:pt x="340867" y="240792"/>
                  </a:lnTo>
                  <a:lnTo>
                    <a:pt x="351770" y="238605"/>
                  </a:lnTo>
                  <a:lnTo>
                    <a:pt x="360648" y="232632"/>
                  </a:lnTo>
                  <a:lnTo>
                    <a:pt x="366621" y="223754"/>
                  </a:lnTo>
                  <a:lnTo>
                    <a:pt x="368808" y="212851"/>
                  </a:lnTo>
                  <a:lnTo>
                    <a:pt x="368808" y="27939"/>
                  </a:lnTo>
                  <a:lnTo>
                    <a:pt x="366621" y="17037"/>
                  </a:lnTo>
                  <a:lnTo>
                    <a:pt x="360648" y="8159"/>
                  </a:lnTo>
                  <a:lnTo>
                    <a:pt x="351770" y="2186"/>
                  </a:lnTo>
                  <a:lnTo>
                    <a:pt x="340867" y="0"/>
                  </a:lnTo>
                  <a:close/>
                </a:path>
              </a:pathLst>
            </a:custGeom>
            <a:solidFill>
              <a:srgbClr val="D9D9D9"/>
            </a:solidFill>
          </p:spPr>
          <p:txBody>
            <a:bodyPr wrap="square" lIns="0" tIns="0" rIns="0" bIns="0" rtlCol="0"/>
            <a:lstStyle/>
            <a:p>
              <a:endParaRPr/>
            </a:p>
          </p:txBody>
        </p:sp>
        <p:sp>
          <p:nvSpPr>
            <p:cNvPr id="43" name="object 43"/>
            <p:cNvSpPr/>
            <p:nvPr/>
          </p:nvSpPr>
          <p:spPr>
            <a:xfrm>
              <a:off x="1190243" y="5516879"/>
              <a:ext cx="411480" cy="9525"/>
            </a:xfrm>
            <a:custGeom>
              <a:avLst/>
              <a:gdLst/>
              <a:ahLst/>
              <a:cxnLst/>
              <a:rect l="l" t="t" r="r" b="b"/>
              <a:pathLst>
                <a:path w="411480" h="9525">
                  <a:moveTo>
                    <a:pt x="411480" y="0"/>
                  </a:moveTo>
                  <a:lnTo>
                    <a:pt x="0" y="0"/>
                  </a:lnTo>
                  <a:lnTo>
                    <a:pt x="0" y="4572"/>
                  </a:lnTo>
                  <a:lnTo>
                    <a:pt x="16162" y="6357"/>
                  </a:lnTo>
                  <a:lnTo>
                    <a:pt x="60245" y="7810"/>
                  </a:lnTo>
                  <a:lnTo>
                    <a:pt x="125640" y="8786"/>
                  </a:lnTo>
                  <a:lnTo>
                    <a:pt x="205740" y="9144"/>
                  </a:lnTo>
                  <a:lnTo>
                    <a:pt x="285839" y="8786"/>
                  </a:lnTo>
                  <a:lnTo>
                    <a:pt x="351234" y="7810"/>
                  </a:lnTo>
                  <a:lnTo>
                    <a:pt x="395317" y="6357"/>
                  </a:lnTo>
                  <a:lnTo>
                    <a:pt x="411480" y="4572"/>
                  </a:lnTo>
                  <a:lnTo>
                    <a:pt x="411480" y="0"/>
                  </a:lnTo>
                  <a:close/>
                </a:path>
              </a:pathLst>
            </a:custGeom>
            <a:solidFill>
              <a:srgbClr val="7E7E7E"/>
            </a:solidFill>
          </p:spPr>
          <p:txBody>
            <a:bodyPr wrap="square" lIns="0" tIns="0" rIns="0" bIns="0" rtlCol="0"/>
            <a:lstStyle/>
            <a:p>
              <a:endParaRPr/>
            </a:p>
          </p:txBody>
        </p:sp>
        <p:pic>
          <p:nvPicPr>
            <p:cNvPr id="44" name="object 44"/>
            <p:cNvPicPr/>
            <p:nvPr/>
          </p:nvPicPr>
          <p:blipFill>
            <a:blip r:embed="rId8" cstate="print"/>
            <a:stretch>
              <a:fillRect/>
            </a:stretch>
          </p:blipFill>
          <p:spPr>
            <a:xfrm>
              <a:off x="1604390" y="5408294"/>
              <a:ext cx="121284" cy="108204"/>
            </a:xfrm>
            <a:prstGeom prst="rect">
              <a:avLst/>
            </a:prstGeom>
          </p:spPr>
        </p:pic>
        <p:pic>
          <p:nvPicPr>
            <p:cNvPr id="45" name="object 45"/>
            <p:cNvPicPr/>
            <p:nvPr/>
          </p:nvPicPr>
          <p:blipFill>
            <a:blip r:embed="rId9" cstate="print"/>
            <a:stretch>
              <a:fillRect/>
            </a:stretch>
          </p:blipFill>
          <p:spPr>
            <a:xfrm>
              <a:off x="1246631" y="5035295"/>
              <a:ext cx="415290" cy="84581"/>
            </a:xfrm>
            <a:prstGeom prst="rect">
              <a:avLst/>
            </a:prstGeom>
          </p:spPr>
        </p:pic>
        <p:pic>
          <p:nvPicPr>
            <p:cNvPr id="46" name="object 46"/>
            <p:cNvPicPr/>
            <p:nvPr/>
          </p:nvPicPr>
          <p:blipFill>
            <a:blip r:embed="rId10" cstate="print"/>
            <a:stretch>
              <a:fillRect/>
            </a:stretch>
          </p:blipFill>
          <p:spPr>
            <a:xfrm>
              <a:off x="998219" y="4826507"/>
              <a:ext cx="163068" cy="156972"/>
            </a:xfrm>
            <a:prstGeom prst="rect">
              <a:avLst/>
            </a:prstGeom>
          </p:spPr>
        </p:pic>
        <p:sp>
          <p:nvSpPr>
            <p:cNvPr id="47" name="object 47"/>
            <p:cNvSpPr/>
            <p:nvPr/>
          </p:nvSpPr>
          <p:spPr>
            <a:xfrm>
              <a:off x="952499" y="4981955"/>
              <a:ext cx="254635" cy="198120"/>
            </a:xfrm>
            <a:custGeom>
              <a:avLst/>
              <a:gdLst/>
              <a:ahLst/>
              <a:cxnLst/>
              <a:rect l="l" t="t" r="r" b="b"/>
              <a:pathLst>
                <a:path w="254634" h="198120">
                  <a:moveTo>
                    <a:pt x="221487" y="0"/>
                  </a:moveTo>
                  <a:lnTo>
                    <a:pt x="33019" y="0"/>
                  </a:lnTo>
                  <a:lnTo>
                    <a:pt x="20166" y="2587"/>
                  </a:lnTo>
                  <a:lnTo>
                    <a:pt x="9671" y="9652"/>
                  </a:lnTo>
                  <a:lnTo>
                    <a:pt x="2594" y="20145"/>
                  </a:lnTo>
                  <a:lnTo>
                    <a:pt x="0" y="33020"/>
                  </a:lnTo>
                  <a:lnTo>
                    <a:pt x="0" y="198120"/>
                  </a:lnTo>
                  <a:lnTo>
                    <a:pt x="254508" y="198120"/>
                  </a:lnTo>
                  <a:lnTo>
                    <a:pt x="254508" y="33020"/>
                  </a:lnTo>
                  <a:lnTo>
                    <a:pt x="251913" y="20145"/>
                  </a:lnTo>
                  <a:lnTo>
                    <a:pt x="244836" y="9652"/>
                  </a:lnTo>
                  <a:lnTo>
                    <a:pt x="234341" y="2587"/>
                  </a:lnTo>
                  <a:lnTo>
                    <a:pt x="221487" y="0"/>
                  </a:lnTo>
                  <a:close/>
                </a:path>
              </a:pathLst>
            </a:custGeom>
            <a:solidFill>
              <a:srgbClr val="7E7E7E"/>
            </a:solidFill>
          </p:spPr>
          <p:txBody>
            <a:bodyPr wrap="square" lIns="0" tIns="0" rIns="0" bIns="0" rtlCol="0"/>
            <a:lstStyle/>
            <a:p>
              <a:endParaRPr/>
            </a:p>
          </p:txBody>
        </p:sp>
        <p:sp>
          <p:nvSpPr>
            <p:cNvPr id="48" name="object 48"/>
            <p:cNvSpPr/>
            <p:nvPr/>
          </p:nvSpPr>
          <p:spPr>
            <a:xfrm>
              <a:off x="1153667" y="5437631"/>
              <a:ext cx="0" cy="99060"/>
            </a:xfrm>
            <a:custGeom>
              <a:avLst/>
              <a:gdLst/>
              <a:ahLst/>
              <a:cxnLst/>
              <a:rect l="l" t="t" r="r" b="b"/>
              <a:pathLst>
                <a:path h="99060">
                  <a:moveTo>
                    <a:pt x="0" y="0"/>
                  </a:moveTo>
                  <a:lnTo>
                    <a:pt x="0" y="99060"/>
                  </a:lnTo>
                </a:path>
              </a:pathLst>
            </a:custGeom>
            <a:ln w="3175">
              <a:solidFill>
                <a:srgbClr val="FFFFFF"/>
              </a:solidFill>
            </a:ln>
          </p:spPr>
          <p:txBody>
            <a:bodyPr wrap="square" lIns="0" tIns="0" rIns="0" bIns="0" rtlCol="0"/>
            <a:lstStyle/>
            <a:p>
              <a:endParaRPr/>
            </a:p>
          </p:txBody>
        </p:sp>
        <p:pic>
          <p:nvPicPr>
            <p:cNvPr id="49" name="object 49"/>
            <p:cNvPicPr/>
            <p:nvPr/>
          </p:nvPicPr>
          <p:blipFill>
            <a:blip r:embed="rId11" cstate="print"/>
            <a:stretch>
              <a:fillRect/>
            </a:stretch>
          </p:blipFill>
          <p:spPr>
            <a:xfrm>
              <a:off x="2628645" y="4975605"/>
              <a:ext cx="130048" cy="209295"/>
            </a:xfrm>
            <a:prstGeom prst="rect">
              <a:avLst/>
            </a:prstGeom>
          </p:spPr>
        </p:pic>
      </p:grpSp>
      <p:sp>
        <p:nvSpPr>
          <p:cNvPr id="50" name="object 50"/>
          <p:cNvSpPr txBox="1"/>
          <p:nvPr/>
        </p:nvSpPr>
        <p:spPr>
          <a:xfrm>
            <a:off x="1969261" y="5545938"/>
            <a:ext cx="1159510" cy="166071"/>
          </a:xfrm>
          <a:prstGeom prst="rect">
            <a:avLst/>
          </a:prstGeom>
        </p:spPr>
        <p:txBody>
          <a:bodyPr vert="horz" wrap="square" lIns="0" tIns="12065" rIns="0" bIns="0" rtlCol="0">
            <a:spAutoFit/>
          </a:bodyPr>
          <a:lstStyle/>
          <a:p>
            <a:pPr marL="434340">
              <a:spcBef>
                <a:spcPts val="95"/>
              </a:spcBef>
            </a:pPr>
            <a:r>
              <a:rPr sz="1000" b="1" spc="-25" dirty="0">
                <a:latin typeface="Meiryo UI"/>
                <a:cs typeface="Meiryo UI"/>
              </a:rPr>
              <a:t>事務所</a:t>
            </a:r>
            <a:endParaRPr sz="1000">
              <a:latin typeface="Meiryo UI"/>
              <a:cs typeface="Meiryo UI"/>
            </a:endParaRPr>
          </a:p>
        </p:txBody>
      </p:sp>
      <p:sp>
        <p:nvSpPr>
          <p:cNvPr id="51" name="object 51"/>
          <p:cNvSpPr txBox="1"/>
          <p:nvPr/>
        </p:nvSpPr>
        <p:spPr>
          <a:xfrm>
            <a:off x="10260711" y="5049647"/>
            <a:ext cx="165735" cy="1175385"/>
          </a:xfrm>
          <a:prstGeom prst="rect">
            <a:avLst/>
          </a:prstGeom>
        </p:spPr>
        <p:txBody>
          <a:bodyPr vert="horz" wrap="square" lIns="0" tIns="40640" rIns="0" bIns="0" rtlCol="0">
            <a:spAutoFit/>
          </a:bodyPr>
          <a:lstStyle/>
          <a:p>
            <a:pPr marL="12700" marR="5080">
              <a:lnSpc>
                <a:spcPts val="1100"/>
              </a:lnSpc>
              <a:spcBef>
                <a:spcPts val="320"/>
              </a:spcBef>
            </a:pPr>
            <a:r>
              <a:rPr sz="1100" b="1" spc="500" dirty="0">
                <a:latin typeface="Meiryo UI"/>
                <a:cs typeface="Meiryo UI"/>
              </a:rPr>
              <a:t>【 </a:t>
            </a:r>
            <a:r>
              <a:rPr sz="1100" b="1" spc="-50" dirty="0">
                <a:latin typeface="Meiryo UI"/>
                <a:cs typeface="Meiryo UI"/>
              </a:rPr>
              <a:t>Ｂ</a:t>
            </a:r>
            <a:endParaRPr sz="1100">
              <a:latin typeface="Meiryo UI"/>
              <a:cs typeface="Meiryo UI"/>
            </a:endParaRPr>
          </a:p>
          <a:p>
            <a:pPr marL="12700" marR="5080" algn="just">
              <a:lnSpc>
                <a:spcPts val="1100"/>
              </a:lnSpc>
              <a:spcBef>
                <a:spcPts val="10"/>
              </a:spcBef>
            </a:pPr>
            <a:r>
              <a:rPr sz="1100" b="1" spc="-50" dirty="0">
                <a:latin typeface="Meiryo UI"/>
                <a:cs typeface="Meiryo UI"/>
              </a:rPr>
              <a:t>水道事業者</a:t>
            </a:r>
            <a:endParaRPr sz="1100">
              <a:latin typeface="Meiryo UI"/>
              <a:cs typeface="Meiryo UI"/>
            </a:endParaRPr>
          </a:p>
          <a:p>
            <a:pPr marL="12700">
              <a:lnSpc>
                <a:spcPts val="1120"/>
              </a:lnSpc>
            </a:pPr>
            <a:r>
              <a:rPr sz="1100" b="1" spc="550" dirty="0">
                <a:latin typeface="Meiryo UI"/>
                <a:cs typeface="Meiryo UI"/>
              </a:rPr>
              <a:t>】</a:t>
            </a:r>
            <a:endParaRPr sz="1100">
              <a:latin typeface="Meiryo UI"/>
              <a:cs typeface="Meiryo UI"/>
            </a:endParaRPr>
          </a:p>
        </p:txBody>
      </p:sp>
      <p:sp>
        <p:nvSpPr>
          <p:cNvPr id="52" name="object 52"/>
          <p:cNvSpPr/>
          <p:nvPr/>
        </p:nvSpPr>
        <p:spPr>
          <a:xfrm>
            <a:off x="4074414" y="3429761"/>
            <a:ext cx="3945890" cy="782320"/>
          </a:xfrm>
          <a:custGeom>
            <a:avLst/>
            <a:gdLst/>
            <a:ahLst/>
            <a:cxnLst/>
            <a:rect l="l" t="t" r="r" b="b"/>
            <a:pathLst>
              <a:path w="3945890" h="782320">
                <a:moveTo>
                  <a:pt x="0" y="781812"/>
                </a:moveTo>
                <a:lnTo>
                  <a:pt x="3945636" y="781812"/>
                </a:lnTo>
                <a:lnTo>
                  <a:pt x="3945636" y="0"/>
                </a:lnTo>
                <a:lnTo>
                  <a:pt x="0" y="0"/>
                </a:lnTo>
                <a:lnTo>
                  <a:pt x="0" y="781812"/>
                </a:lnTo>
                <a:close/>
              </a:path>
            </a:pathLst>
          </a:custGeom>
          <a:ln w="25400">
            <a:solidFill>
              <a:srgbClr val="385D89"/>
            </a:solidFill>
            <a:prstDash val="sysDash"/>
          </a:ln>
        </p:spPr>
        <p:txBody>
          <a:bodyPr wrap="square" lIns="0" tIns="0" rIns="0" bIns="0" rtlCol="0"/>
          <a:lstStyle/>
          <a:p>
            <a:endParaRPr/>
          </a:p>
        </p:txBody>
      </p:sp>
      <p:sp>
        <p:nvSpPr>
          <p:cNvPr id="53" name="object 53"/>
          <p:cNvSpPr txBox="1"/>
          <p:nvPr/>
        </p:nvSpPr>
        <p:spPr>
          <a:xfrm>
            <a:off x="4772405" y="3453129"/>
            <a:ext cx="2555240" cy="182742"/>
          </a:xfrm>
          <a:prstGeom prst="rect">
            <a:avLst/>
          </a:prstGeom>
        </p:spPr>
        <p:txBody>
          <a:bodyPr vert="horz" wrap="square" lIns="0" tIns="13335" rIns="0" bIns="0" rtlCol="0">
            <a:spAutoFit/>
          </a:bodyPr>
          <a:lstStyle/>
          <a:p>
            <a:pPr marL="12700">
              <a:spcBef>
                <a:spcPts val="105"/>
              </a:spcBef>
            </a:pPr>
            <a:r>
              <a:rPr sz="1100" b="1" dirty="0">
                <a:solidFill>
                  <a:srgbClr val="FF0000"/>
                </a:solidFill>
                <a:latin typeface="Meiryo UI"/>
                <a:cs typeface="Meiryo UI"/>
              </a:rPr>
              <a:t>共同利用（</a:t>
            </a:r>
            <a:r>
              <a:rPr sz="1100" b="1" spc="-10" dirty="0">
                <a:solidFill>
                  <a:srgbClr val="FF0000"/>
                </a:solidFill>
                <a:latin typeface="Meiryo UI"/>
                <a:cs typeface="Meiryo UI"/>
              </a:rPr>
              <a:t>必要なアプリケーションを選択</a:t>
            </a:r>
            <a:r>
              <a:rPr sz="1100" b="1" spc="-50" dirty="0">
                <a:solidFill>
                  <a:srgbClr val="FF0000"/>
                </a:solidFill>
                <a:latin typeface="Meiryo UI"/>
                <a:cs typeface="Meiryo UI"/>
              </a:rPr>
              <a:t>）</a:t>
            </a:r>
            <a:endParaRPr sz="1100">
              <a:latin typeface="Meiryo UI"/>
              <a:cs typeface="Meiryo UI"/>
            </a:endParaRPr>
          </a:p>
        </p:txBody>
      </p:sp>
      <p:grpSp>
        <p:nvGrpSpPr>
          <p:cNvPr id="54" name="object 54"/>
          <p:cNvGrpSpPr/>
          <p:nvPr/>
        </p:nvGrpSpPr>
        <p:grpSpPr>
          <a:xfrm>
            <a:off x="2292097" y="5082922"/>
            <a:ext cx="1795145" cy="446405"/>
            <a:chOff x="1149096" y="5082921"/>
            <a:chExt cx="1795145" cy="446405"/>
          </a:xfrm>
        </p:grpSpPr>
        <p:sp>
          <p:nvSpPr>
            <p:cNvPr id="55" name="object 55"/>
            <p:cNvSpPr/>
            <p:nvPr/>
          </p:nvSpPr>
          <p:spPr>
            <a:xfrm>
              <a:off x="1386840" y="5138928"/>
              <a:ext cx="527685" cy="337185"/>
            </a:xfrm>
            <a:custGeom>
              <a:avLst/>
              <a:gdLst/>
              <a:ahLst/>
              <a:cxnLst/>
              <a:rect l="l" t="t" r="r" b="b"/>
              <a:pathLst>
                <a:path w="527685" h="337185">
                  <a:moveTo>
                    <a:pt x="527304" y="234696"/>
                  </a:moveTo>
                  <a:lnTo>
                    <a:pt x="522732" y="234696"/>
                  </a:lnTo>
                  <a:lnTo>
                    <a:pt x="522732" y="33401"/>
                  </a:lnTo>
                  <a:lnTo>
                    <a:pt x="520090" y="20421"/>
                  </a:lnTo>
                  <a:lnTo>
                    <a:pt x="512927" y="9804"/>
                  </a:lnTo>
                  <a:lnTo>
                    <a:pt x="502310" y="2641"/>
                  </a:lnTo>
                  <a:lnTo>
                    <a:pt x="489331" y="0"/>
                  </a:lnTo>
                  <a:lnTo>
                    <a:pt x="150749" y="0"/>
                  </a:lnTo>
                  <a:lnTo>
                    <a:pt x="137756" y="2641"/>
                  </a:lnTo>
                  <a:lnTo>
                    <a:pt x="127139" y="9804"/>
                  </a:lnTo>
                  <a:lnTo>
                    <a:pt x="119976" y="20421"/>
                  </a:lnTo>
                  <a:lnTo>
                    <a:pt x="117348" y="33401"/>
                  </a:lnTo>
                  <a:lnTo>
                    <a:pt x="117348" y="234696"/>
                  </a:lnTo>
                  <a:lnTo>
                    <a:pt x="114808" y="234696"/>
                  </a:lnTo>
                  <a:lnTo>
                    <a:pt x="0" y="336804"/>
                  </a:lnTo>
                  <a:lnTo>
                    <a:pt x="412496" y="336804"/>
                  </a:lnTo>
                  <a:lnTo>
                    <a:pt x="467321" y="288036"/>
                  </a:lnTo>
                  <a:lnTo>
                    <a:pt x="489331" y="288036"/>
                  </a:lnTo>
                  <a:lnTo>
                    <a:pt x="502310" y="285407"/>
                  </a:lnTo>
                  <a:lnTo>
                    <a:pt x="512927" y="278244"/>
                  </a:lnTo>
                  <a:lnTo>
                    <a:pt x="520090" y="267627"/>
                  </a:lnTo>
                  <a:lnTo>
                    <a:pt x="522732" y="254635"/>
                  </a:lnTo>
                  <a:lnTo>
                    <a:pt x="522732" y="238772"/>
                  </a:lnTo>
                  <a:lnTo>
                    <a:pt x="527304" y="234696"/>
                  </a:lnTo>
                  <a:close/>
                </a:path>
              </a:pathLst>
            </a:custGeom>
            <a:solidFill>
              <a:srgbClr val="7E7E7E"/>
            </a:solidFill>
          </p:spPr>
          <p:txBody>
            <a:bodyPr wrap="square" lIns="0" tIns="0" rIns="0" bIns="0" rtlCol="0"/>
            <a:lstStyle/>
            <a:p>
              <a:endParaRPr/>
            </a:p>
          </p:txBody>
        </p:sp>
        <p:sp>
          <p:nvSpPr>
            <p:cNvPr id="56" name="object 56"/>
            <p:cNvSpPr/>
            <p:nvPr/>
          </p:nvSpPr>
          <p:spPr>
            <a:xfrm>
              <a:off x="1537716" y="5148072"/>
              <a:ext cx="349250" cy="239395"/>
            </a:xfrm>
            <a:custGeom>
              <a:avLst/>
              <a:gdLst/>
              <a:ahLst/>
              <a:cxnLst/>
              <a:rect l="l" t="t" r="r" b="b"/>
              <a:pathLst>
                <a:path w="349250" h="239395">
                  <a:moveTo>
                    <a:pt x="321309" y="0"/>
                  </a:moveTo>
                  <a:lnTo>
                    <a:pt x="27686" y="0"/>
                  </a:lnTo>
                  <a:lnTo>
                    <a:pt x="16930" y="2182"/>
                  </a:lnTo>
                  <a:lnTo>
                    <a:pt x="8128" y="8128"/>
                  </a:lnTo>
                  <a:lnTo>
                    <a:pt x="2182" y="16930"/>
                  </a:lnTo>
                  <a:lnTo>
                    <a:pt x="0" y="27685"/>
                  </a:lnTo>
                  <a:lnTo>
                    <a:pt x="0" y="211581"/>
                  </a:lnTo>
                  <a:lnTo>
                    <a:pt x="2182" y="222337"/>
                  </a:lnTo>
                  <a:lnTo>
                    <a:pt x="8128" y="231139"/>
                  </a:lnTo>
                  <a:lnTo>
                    <a:pt x="16930" y="237085"/>
                  </a:lnTo>
                  <a:lnTo>
                    <a:pt x="27686" y="239267"/>
                  </a:lnTo>
                  <a:lnTo>
                    <a:pt x="321309" y="239267"/>
                  </a:lnTo>
                  <a:lnTo>
                    <a:pt x="332065" y="237085"/>
                  </a:lnTo>
                  <a:lnTo>
                    <a:pt x="340868" y="231139"/>
                  </a:lnTo>
                  <a:lnTo>
                    <a:pt x="346813" y="222337"/>
                  </a:lnTo>
                  <a:lnTo>
                    <a:pt x="348996" y="211581"/>
                  </a:lnTo>
                  <a:lnTo>
                    <a:pt x="348996" y="27685"/>
                  </a:lnTo>
                  <a:lnTo>
                    <a:pt x="346813" y="16930"/>
                  </a:lnTo>
                  <a:lnTo>
                    <a:pt x="340868" y="8127"/>
                  </a:lnTo>
                  <a:lnTo>
                    <a:pt x="332065" y="2182"/>
                  </a:lnTo>
                  <a:lnTo>
                    <a:pt x="321309" y="0"/>
                  </a:lnTo>
                  <a:close/>
                </a:path>
              </a:pathLst>
            </a:custGeom>
            <a:solidFill>
              <a:srgbClr val="D9D9D9"/>
            </a:solidFill>
          </p:spPr>
          <p:txBody>
            <a:bodyPr wrap="square" lIns="0" tIns="0" rIns="0" bIns="0" rtlCol="0"/>
            <a:lstStyle/>
            <a:p>
              <a:endParaRPr/>
            </a:p>
          </p:txBody>
        </p:sp>
        <p:pic>
          <p:nvPicPr>
            <p:cNvPr id="57" name="object 57"/>
            <p:cNvPicPr/>
            <p:nvPr/>
          </p:nvPicPr>
          <p:blipFill>
            <a:blip r:embed="rId12" cstate="print"/>
            <a:stretch>
              <a:fillRect/>
            </a:stretch>
          </p:blipFill>
          <p:spPr>
            <a:xfrm>
              <a:off x="1455420" y="5391912"/>
              <a:ext cx="389381" cy="61721"/>
            </a:xfrm>
            <a:prstGeom prst="rect">
              <a:avLst/>
            </a:prstGeom>
          </p:spPr>
        </p:pic>
        <p:pic>
          <p:nvPicPr>
            <p:cNvPr id="58" name="object 58"/>
            <p:cNvPicPr/>
            <p:nvPr/>
          </p:nvPicPr>
          <p:blipFill>
            <a:blip r:embed="rId13" cstate="print"/>
            <a:stretch>
              <a:fillRect/>
            </a:stretch>
          </p:blipFill>
          <p:spPr>
            <a:xfrm>
              <a:off x="1149096" y="5192268"/>
              <a:ext cx="252984" cy="336803"/>
            </a:xfrm>
            <a:prstGeom prst="rect">
              <a:avLst/>
            </a:prstGeom>
          </p:spPr>
        </p:pic>
        <p:sp>
          <p:nvSpPr>
            <p:cNvPr id="59" name="object 59"/>
            <p:cNvSpPr/>
            <p:nvPr/>
          </p:nvSpPr>
          <p:spPr>
            <a:xfrm>
              <a:off x="1953006" y="5092446"/>
              <a:ext cx="981710" cy="0"/>
            </a:xfrm>
            <a:custGeom>
              <a:avLst/>
              <a:gdLst/>
              <a:ahLst/>
              <a:cxnLst/>
              <a:rect l="l" t="t" r="r" b="b"/>
              <a:pathLst>
                <a:path w="981710">
                  <a:moveTo>
                    <a:pt x="0" y="0"/>
                  </a:moveTo>
                  <a:lnTo>
                    <a:pt x="490600" y="0"/>
                  </a:lnTo>
                  <a:lnTo>
                    <a:pt x="981201" y="0"/>
                  </a:lnTo>
                </a:path>
              </a:pathLst>
            </a:custGeom>
            <a:ln w="19050">
              <a:solidFill>
                <a:srgbClr val="7E7E7E"/>
              </a:solidFill>
            </a:ln>
          </p:spPr>
          <p:txBody>
            <a:bodyPr wrap="square" lIns="0" tIns="0" rIns="0" bIns="0" rtlCol="0"/>
            <a:lstStyle/>
            <a:p>
              <a:endParaRPr/>
            </a:p>
          </p:txBody>
        </p:sp>
      </p:grpSp>
      <p:sp>
        <p:nvSpPr>
          <p:cNvPr id="60" name="object 60"/>
          <p:cNvSpPr txBox="1"/>
          <p:nvPr/>
        </p:nvSpPr>
        <p:spPr>
          <a:xfrm>
            <a:off x="1618717" y="5062728"/>
            <a:ext cx="165735" cy="894715"/>
          </a:xfrm>
          <a:prstGeom prst="rect">
            <a:avLst/>
          </a:prstGeom>
        </p:spPr>
        <p:txBody>
          <a:bodyPr vert="horz" wrap="square" lIns="0" tIns="40640" rIns="0" bIns="0" rtlCol="0">
            <a:spAutoFit/>
          </a:bodyPr>
          <a:lstStyle/>
          <a:p>
            <a:pPr marL="12700" marR="5080">
              <a:lnSpc>
                <a:spcPts val="1100"/>
              </a:lnSpc>
              <a:spcBef>
                <a:spcPts val="320"/>
              </a:spcBef>
            </a:pPr>
            <a:r>
              <a:rPr sz="1100" b="1" spc="500" dirty="0">
                <a:latin typeface="Meiryo UI"/>
                <a:cs typeface="Meiryo UI"/>
              </a:rPr>
              <a:t>【 </a:t>
            </a:r>
            <a:r>
              <a:rPr sz="1100" b="1" spc="-50" dirty="0">
                <a:latin typeface="Meiryo UI"/>
                <a:cs typeface="Meiryo UI"/>
              </a:rPr>
              <a:t>Ａ</a:t>
            </a:r>
            <a:endParaRPr sz="1100">
              <a:latin typeface="Meiryo UI"/>
              <a:cs typeface="Meiryo UI"/>
            </a:endParaRPr>
          </a:p>
          <a:p>
            <a:pPr marL="12700" marR="5080" algn="just">
              <a:lnSpc>
                <a:spcPts val="1100"/>
              </a:lnSpc>
              <a:spcBef>
                <a:spcPts val="10"/>
              </a:spcBef>
            </a:pPr>
            <a:r>
              <a:rPr sz="1100" b="1" spc="-50" dirty="0">
                <a:latin typeface="Meiryo UI"/>
                <a:cs typeface="Meiryo UI"/>
              </a:rPr>
              <a:t>水道事業</a:t>
            </a:r>
            <a:endParaRPr sz="1100">
              <a:latin typeface="Meiryo UI"/>
              <a:cs typeface="Meiryo UI"/>
            </a:endParaRPr>
          </a:p>
        </p:txBody>
      </p:sp>
      <p:sp>
        <p:nvSpPr>
          <p:cNvPr id="61" name="object 61"/>
          <p:cNvSpPr txBox="1"/>
          <p:nvPr/>
        </p:nvSpPr>
        <p:spPr>
          <a:xfrm>
            <a:off x="1618717" y="5903977"/>
            <a:ext cx="165735" cy="320601"/>
          </a:xfrm>
          <a:prstGeom prst="rect">
            <a:avLst/>
          </a:prstGeom>
        </p:spPr>
        <p:txBody>
          <a:bodyPr vert="horz" wrap="square" lIns="0" tIns="12700" rIns="0" bIns="0" rtlCol="0">
            <a:spAutoFit/>
          </a:bodyPr>
          <a:lstStyle/>
          <a:p>
            <a:pPr marL="12700">
              <a:lnSpc>
                <a:spcPts val="1215"/>
              </a:lnSpc>
              <a:spcBef>
                <a:spcPts val="100"/>
              </a:spcBef>
            </a:pPr>
            <a:r>
              <a:rPr sz="1100" b="1" dirty="0">
                <a:latin typeface="Meiryo UI"/>
                <a:cs typeface="Meiryo UI"/>
              </a:rPr>
              <a:t>者</a:t>
            </a:r>
            <a:endParaRPr sz="1100">
              <a:latin typeface="Meiryo UI"/>
              <a:cs typeface="Meiryo UI"/>
            </a:endParaRPr>
          </a:p>
          <a:p>
            <a:pPr marL="12700">
              <a:lnSpc>
                <a:spcPts val="1215"/>
              </a:lnSpc>
            </a:pPr>
            <a:r>
              <a:rPr sz="1100" b="1" spc="550" dirty="0">
                <a:latin typeface="Meiryo UI"/>
                <a:cs typeface="Meiryo UI"/>
              </a:rPr>
              <a:t>】</a:t>
            </a:r>
            <a:endParaRPr sz="1100">
              <a:latin typeface="Meiryo UI"/>
              <a:cs typeface="Meiryo UI"/>
            </a:endParaRPr>
          </a:p>
        </p:txBody>
      </p:sp>
      <p:sp>
        <p:nvSpPr>
          <p:cNvPr id="62" name="object 62"/>
          <p:cNvSpPr txBox="1"/>
          <p:nvPr/>
        </p:nvSpPr>
        <p:spPr>
          <a:xfrm>
            <a:off x="3477005" y="5970270"/>
            <a:ext cx="897890" cy="340478"/>
          </a:xfrm>
          <a:prstGeom prst="rect">
            <a:avLst/>
          </a:prstGeom>
          <a:solidFill>
            <a:srgbClr val="B7DEE8"/>
          </a:solidFill>
          <a:ln w="19050">
            <a:solidFill>
              <a:srgbClr val="7E7E7E"/>
            </a:solidFill>
          </a:ln>
        </p:spPr>
        <p:txBody>
          <a:bodyPr vert="horz" wrap="square" lIns="0" tIns="47625" rIns="0" bIns="0" rtlCol="0">
            <a:spAutoFit/>
          </a:bodyPr>
          <a:lstStyle/>
          <a:p>
            <a:pPr algn="ctr">
              <a:spcBef>
                <a:spcPts val="375"/>
              </a:spcBef>
            </a:pPr>
            <a:r>
              <a:rPr sz="1000" b="1" spc="-30" dirty="0">
                <a:latin typeface="Meiryo UI"/>
                <a:cs typeface="Meiryo UI"/>
              </a:rPr>
              <a:t>デバイス等</a:t>
            </a:r>
            <a:endParaRPr sz="1000">
              <a:latin typeface="Meiryo UI"/>
              <a:cs typeface="Meiryo UI"/>
            </a:endParaRPr>
          </a:p>
          <a:p>
            <a:pPr algn="ctr">
              <a:lnSpc>
                <a:spcPct val="100000"/>
              </a:lnSpc>
            </a:pPr>
            <a:r>
              <a:rPr sz="900" b="1" dirty="0">
                <a:latin typeface="Meiryo UI"/>
                <a:cs typeface="Meiryo UI"/>
              </a:rPr>
              <a:t>（水位・水質</a:t>
            </a:r>
            <a:r>
              <a:rPr sz="900" b="1" spc="-50" dirty="0">
                <a:latin typeface="Meiryo UI"/>
                <a:cs typeface="Meiryo UI"/>
              </a:rPr>
              <a:t>）</a:t>
            </a:r>
            <a:endParaRPr sz="900">
              <a:latin typeface="Meiryo UI"/>
              <a:cs typeface="Meiryo UI"/>
            </a:endParaRPr>
          </a:p>
        </p:txBody>
      </p:sp>
      <p:sp>
        <p:nvSpPr>
          <p:cNvPr id="63" name="object 63"/>
          <p:cNvSpPr txBox="1"/>
          <p:nvPr/>
        </p:nvSpPr>
        <p:spPr>
          <a:xfrm>
            <a:off x="4947665" y="5970270"/>
            <a:ext cx="1111250" cy="340478"/>
          </a:xfrm>
          <a:prstGeom prst="rect">
            <a:avLst/>
          </a:prstGeom>
          <a:solidFill>
            <a:srgbClr val="B7DEE8"/>
          </a:solidFill>
          <a:ln w="19050">
            <a:solidFill>
              <a:srgbClr val="7E7E7E"/>
            </a:solidFill>
          </a:ln>
        </p:spPr>
        <p:txBody>
          <a:bodyPr vert="horz" wrap="square" lIns="0" tIns="47625" rIns="0" bIns="0" rtlCol="0">
            <a:spAutoFit/>
          </a:bodyPr>
          <a:lstStyle/>
          <a:p>
            <a:pPr algn="ctr">
              <a:spcBef>
                <a:spcPts val="375"/>
              </a:spcBef>
            </a:pPr>
            <a:r>
              <a:rPr sz="1000" b="1" spc="-30" dirty="0">
                <a:latin typeface="Meiryo UI"/>
                <a:cs typeface="Meiryo UI"/>
              </a:rPr>
              <a:t>デバイス等</a:t>
            </a:r>
            <a:endParaRPr sz="1000">
              <a:latin typeface="Meiryo UI"/>
              <a:cs typeface="Meiryo UI"/>
            </a:endParaRPr>
          </a:p>
          <a:p>
            <a:pPr algn="ctr">
              <a:lnSpc>
                <a:spcPct val="100000"/>
              </a:lnSpc>
            </a:pPr>
            <a:r>
              <a:rPr sz="900" b="1" dirty="0">
                <a:latin typeface="Meiryo UI"/>
                <a:cs typeface="Meiryo UI"/>
              </a:rPr>
              <a:t>（</a:t>
            </a:r>
            <a:r>
              <a:rPr sz="900" b="1" spc="-10" dirty="0">
                <a:latin typeface="Meiryo UI"/>
                <a:cs typeface="Meiryo UI"/>
              </a:rPr>
              <a:t>ポンプ・センサー</a:t>
            </a:r>
            <a:r>
              <a:rPr sz="900" b="1" spc="-50" dirty="0">
                <a:latin typeface="Meiryo UI"/>
                <a:cs typeface="Meiryo UI"/>
              </a:rPr>
              <a:t>）</a:t>
            </a:r>
            <a:endParaRPr sz="900">
              <a:latin typeface="Meiryo UI"/>
              <a:cs typeface="Meiryo UI"/>
            </a:endParaRPr>
          </a:p>
        </p:txBody>
      </p:sp>
      <p:grpSp>
        <p:nvGrpSpPr>
          <p:cNvPr id="64" name="object 64"/>
          <p:cNvGrpSpPr/>
          <p:nvPr/>
        </p:nvGrpSpPr>
        <p:grpSpPr>
          <a:xfrm>
            <a:off x="4349877" y="5490655"/>
            <a:ext cx="3762375" cy="932815"/>
            <a:chOff x="3206876" y="5490654"/>
            <a:chExt cx="3762375" cy="932815"/>
          </a:xfrm>
        </p:grpSpPr>
        <p:sp>
          <p:nvSpPr>
            <p:cNvPr id="65" name="object 65"/>
            <p:cNvSpPr/>
            <p:nvPr/>
          </p:nvSpPr>
          <p:spPr>
            <a:xfrm>
              <a:off x="3610355" y="5498591"/>
              <a:ext cx="6350" cy="698500"/>
            </a:xfrm>
            <a:custGeom>
              <a:avLst/>
              <a:gdLst/>
              <a:ahLst/>
              <a:cxnLst/>
              <a:rect l="l" t="t" r="r" b="b"/>
              <a:pathLst>
                <a:path w="6350" h="698500">
                  <a:moveTo>
                    <a:pt x="0" y="697890"/>
                  </a:moveTo>
                  <a:lnTo>
                    <a:pt x="0" y="348945"/>
                  </a:lnTo>
                  <a:lnTo>
                    <a:pt x="6096" y="348945"/>
                  </a:lnTo>
                  <a:lnTo>
                    <a:pt x="6096" y="0"/>
                  </a:lnTo>
                </a:path>
              </a:pathLst>
            </a:custGeom>
            <a:ln w="15875">
              <a:solidFill>
                <a:srgbClr val="7E7E7E"/>
              </a:solidFill>
            </a:ln>
          </p:spPr>
          <p:txBody>
            <a:bodyPr wrap="square" lIns="0" tIns="0" rIns="0" bIns="0" rtlCol="0"/>
            <a:lstStyle/>
            <a:p>
              <a:endParaRPr/>
            </a:p>
          </p:txBody>
        </p:sp>
        <p:pic>
          <p:nvPicPr>
            <p:cNvPr id="66" name="object 66"/>
            <p:cNvPicPr/>
            <p:nvPr/>
          </p:nvPicPr>
          <p:blipFill>
            <a:blip r:embed="rId14" cstate="print"/>
            <a:stretch>
              <a:fillRect/>
            </a:stretch>
          </p:blipFill>
          <p:spPr>
            <a:xfrm>
              <a:off x="3517137" y="5752845"/>
              <a:ext cx="192532" cy="120903"/>
            </a:xfrm>
            <a:prstGeom prst="rect">
              <a:avLst/>
            </a:prstGeom>
          </p:spPr>
        </p:pic>
        <p:sp>
          <p:nvSpPr>
            <p:cNvPr id="67" name="object 67"/>
            <p:cNvSpPr/>
            <p:nvPr/>
          </p:nvSpPr>
          <p:spPr>
            <a:xfrm>
              <a:off x="3216401" y="6191249"/>
              <a:ext cx="574675" cy="10160"/>
            </a:xfrm>
            <a:custGeom>
              <a:avLst/>
              <a:gdLst/>
              <a:ahLst/>
              <a:cxnLst/>
              <a:rect l="l" t="t" r="r" b="b"/>
              <a:pathLst>
                <a:path w="574675" h="10160">
                  <a:moveTo>
                    <a:pt x="0" y="0"/>
                  </a:moveTo>
                  <a:lnTo>
                    <a:pt x="287147" y="0"/>
                  </a:lnTo>
                  <a:lnTo>
                    <a:pt x="287147" y="9715"/>
                  </a:lnTo>
                  <a:lnTo>
                    <a:pt x="574421" y="9715"/>
                  </a:lnTo>
                </a:path>
              </a:pathLst>
            </a:custGeom>
            <a:ln w="19050">
              <a:solidFill>
                <a:srgbClr val="7E7E7E"/>
              </a:solidFill>
            </a:ln>
          </p:spPr>
          <p:txBody>
            <a:bodyPr wrap="square" lIns="0" tIns="0" rIns="0" bIns="0" rtlCol="0"/>
            <a:lstStyle/>
            <a:p>
              <a:endParaRPr/>
            </a:p>
          </p:txBody>
        </p:sp>
        <p:sp>
          <p:nvSpPr>
            <p:cNvPr id="68" name="object 68"/>
            <p:cNvSpPr/>
            <p:nvPr/>
          </p:nvSpPr>
          <p:spPr>
            <a:xfrm>
              <a:off x="6061709" y="6028181"/>
              <a:ext cx="897890" cy="386080"/>
            </a:xfrm>
            <a:custGeom>
              <a:avLst/>
              <a:gdLst/>
              <a:ahLst/>
              <a:cxnLst/>
              <a:rect l="l" t="t" r="r" b="b"/>
              <a:pathLst>
                <a:path w="897890" h="386079">
                  <a:moveTo>
                    <a:pt x="897636" y="0"/>
                  </a:moveTo>
                  <a:lnTo>
                    <a:pt x="0" y="0"/>
                  </a:lnTo>
                  <a:lnTo>
                    <a:pt x="0" y="385572"/>
                  </a:lnTo>
                  <a:lnTo>
                    <a:pt x="897636" y="385572"/>
                  </a:lnTo>
                  <a:lnTo>
                    <a:pt x="897636" y="0"/>
                  </a:lnTo>
                  <a:close/>
                </a:path>
              </a:pathLst>
            </a:custGeom>
            <a:solidFill>
              <a:srgbClr val="B7DEE8"/>
            </a:solidFill>
          </p:spPr>
          <p:txBody>
            <a:bodyPr wrap="square" lIns="0" tIns="0" rIns="0" bIns="0" rtlCol="0"/>
            <a:lstStyle/>
            <a:p>
              <a:endParaRPr/>
            </a:p>
          </p:txBody>
        </p:sp>
        <p:sp>
          <p:nvSpPr>
            <p:cNvPr id="69" name="object 69"/>
            <p:cNvSpPr/>
            <p:nvPr/>
          </p:nvSpPr>
          <p:spPr>
            <a:xfrm>
              <a:off x="6061709" y="6028181"/>
              <a:ext cx="897890" cy="386080"/>
            </a:xfrm>
            <a:custGeom>
              <a:avLst/>
              <a:gdLst/>
              <a:ahLst/>
              <a:cxnLst/>
              <a:rect l="l" t="t" r="r" b="b"/>
              <a:pathLst>
                <a:path w="897890" h="386079">
                  <a:moveTo>
                    <a:pt x="0" y="385572"/>
                  </a:moveTo>
                  <a:lnTo>
                    <a:pt x="897636" y="385572"/>
                  </a:lnTo>
                  <a:lnTo>
                    <a:pt x="897636" y="0"/>
                  </a:lnTo>
                  <a:lnTo>
                    <a:pt x="0" y="0"/>
                  </a:lnTo>
                  <a:lnTo>
                    <a:pt x="0" y="385572"/>
                  </a:lnTo>
                  <a:close/>
                </a:path>
              </a:pathLst>
            </a:custGeom>
            <a:ln w="19049">
              <a:solidFill>
                <a:srgbClr val="7E7E7E"/>
              </a:solidFill>
            </a:ln>
          </p:spPr>
          <p:txBody>
            <a:bodyPr wrap="square" lIns="0" tIns="0" rIns="0" bIns="0" rtlCol="0"/>
            <a:lstStyle/>
            <a:p>
              <a:endParaRPr/>
            </a:p>
          </p:txBody>
        </p:sp>
      </p:grpSp>
      <p:sp>
        <p:nvSpPr>
          <p:cNvPr id="70" name="object 70"/>
          <p:cNvSpPr txBox="1"/>
          <p:nvPr/>
        </p:nvSpPr>
        <p:spPr>
          <a:xfrm>
            <a:off x="8637269" y="5843779"/>
            <a:ext cx="897890" cy="339837"/>
          </a:xfrm>
          <a:prstGeom prst="rect">
            <a:avLst/>
          </a:prstGeom>
          <a:solidFill>
            <a:srgbClr val="B7DEE8"/>
          </a:solidFill>
          <a:ln w="19050">
            <a:solidFill>
              <a:srgbClr val="7E7E7E"/>
            </a:solidFill>
          </a:ln>
        </p:spPr>
        <p:txBody>
          <a:bodyPr vert="horz" wrap="square" lIns="0" tIns="46990" rIns="0" bIns="0" rtlCol="0">
            <a:spAutoFit/>
          </a:bodyPr>
          <a:lstStyle/>
          <a:p>
            <a:pPr algn="ctr">
              <a:spcBef>
                <a:spcPts val="370"/>
              </a:spcBef>
            </a:pPr>
            <a:r>
              <a:rPr sz="1000" b="1" spc="-30" dirty="0">
                <a:latin typeface="Meiryo UI"/>
                <a:cs typeface="Meiryo UI"/>
              </a:rPr>
              <a:t>デバイス等</a:t>
            </a:r>
            <a:endParaRPr sz="1000">
              <a:latin typeface="Meiryo UI"/>
              <a:cs typeface="Meiryo UI"/>
            </a:endParaRPr>
          </a:p>
          <a:p>
            <a:pPr algn="ctr">
              <a:spcBef>
                <a:spcPts val="5"/>
              </a:spcBef>
            </a:pPr>
            <a:r>
              <a:rPr sz="900" b="1" dirty="0">
                <a:latin typeface="Meiryo UI"/>
                <a:cs typeface="Meiryo UI"/>
              </a:rPr>
              <a:t>（水位・水質</a:t>
            </a:r>
            <a:r>
              <a:rPr sz="900" b="1" spc="-50" dirty="0">
                <a:latin typeface="Meiryo UI"/>
                <a:cs typeface="Meiryo UI"/>
              </a:rPr>
              <a:t>）</a:t>
            </a:r>
            <a:endParaRPr sz="900">
              <a:latin typeface="Meiryo UI"/>
              <a:cs typeface="Meiryo UI"/>
            </a:endParaRPr>
          </a:p>
        </p:txBody>
      </p:sp>
      <p:grpSp>
        <p:nvGrpSpPr>
          <p:cNvPr id="71" name="object 71"/>
          <p:cNvGrpSpPr/>
          <p:nvPr/>
        </p:nvGrpSpPr>
        <p:grpSpPr>
          <a:xfrm>
            <a:off x="7557261" y="5431218"/>
            <a:ext cx="1060450" cy="661670"/>
            <a:chOff x="6414261" y="5431218"/>
            <a:chExt cx="1060450" cy="661670"/>
          </a:xfrm>
        </p:grpSpPr>
        <p:sp>
          <p:nvSpPr>
            <p:cNvPr id="72" name="object 72"/>
            <p:cNvSpPr/>
            <p:nvPr/>
          </p:nvSpPr>
          <p:spPr>
            <a:xfrm>
              <a:off x="6499859" y="5439155"/>
              <a:ext cx="12065" cy="645795"/>
            </a:xfrm>
            <a:custGeom>
              <a:avLst/>
              <a:gdLst/>
              <a:ahLst/>
              <a:cxnLst/>
              <a:rect l="l" t="t" r="r" b="b"/>
              <a:pathLst>
                <a:path w="12065" h="645795">
                  <a:moveTo>
                    <a:pt x="0" y="645617"/>
                  </a:moveTo>
                  <a:lnTo>
                    <a:pt x="0" y="322808"/>
                  </a:lnTo>
                  <a:lnTo>
                    <a:pt x="12064" y="322808"/>
                  </a:lnTo>
                  <a:lnTo>
                    <a:pt x="12064" y="0"/>
                  </a:lnTo>
                </a:path>
              </a:pathLst>
            </a:custGeom>
            <a:ln w="15874">
              <a:solidFill>
                <a:srgbClr val="7E7E7E"/>
              </a:solidFill>
            </a:ln>
          </p:spPr>
          <p:txBody>
            <a:bodyPr wrap="square" lIns="0" tIns="0" rIns="0" bIns="0" rtlCol="0"/>
            <a:lstStyle/>
            <a:p>
              <a:endParaRPr/>
            </a:p>
          </p:txBody>
        </p:sp>
        <p:pic>
          <p:nvPicPr>
            <p:cNvPr id="73" name="object 73"/>
            <p:cNvPicPr/>
            <p:nvPr/>
          </p:nvPicPr>
          <p:blipFill>
            <a:blip r:embed="rId14" cstate="print"/>
            <a:stretch>
              <a:fillRect/>
            </a:stretch>
          </p:blipFill>
          <p:spPr>
            <a:xfrm>
              <a:off x="6414261" y="5656833"/>
              <a:ext cx="192532" cy="120903"/>
            </a:xfrm>
            <a:prstGeom prst="rect">
              <a:avLst/>
            </a:prstGeom>
          </p:spPr>
        </p:pic>
        <p:sp>
          <p:nvSpPr>
            <p:cNvPr id="74" name="object 74"/>
            <p:cNvSpPr/>
            <p:nvPr/>
          </p:nvSpPr>
          <p:spPr>
            <a:xfrm>
              <a:off x="6510527" y="5969507"/>
              <a:ext cx="959485" cy="0"/>
            </a:xfrm>
            <a:custGeom>
              <a:avLst/>
              <a:gdLst/>
              <a:ahLst/>
              <a:cxnLst/>
              <a:rect l="l" t="t" r="r" b="b"/>
              <a:pathLst>
                <a:path w="959484">
                  <a:moveTo>
                    <a:pt x="0" y="0"/>
                  </a:moveTo>
                  <a:lnTo>
                    <a:pt x="959103" y="0"/>
                  </a:lnTo>
                </a:path>
              </a:pathLst>
            </a:custGeom>
            <a:ln w="9525">
              <a:solidFill>
                <a:srgbClr val="A6A6A6"/>
              </a:solidFill>
            </a:ln>
          </p:spPr>
          <p:txBody>
            <a:bodyPr wrap="square" lIns="0" tIns="0" rIns="0" bIns="0" rtlCol="0"/>
            <a:lstStyle/>
            <a:p>
              <a:endParaRPr/>
            </a:p>
          </p:txBody>
        </p:sp>
      </p:grpSp>
      <p:sp>
        <p:nvSpPr>
          <p:cNvPr id="75" name="object 75"/>
          <p:cNvSpPr txBox="1"/>
          <p:nvPr/>
        </p:nvSpPr>
        <p:spPr>
          <a:xfrm>
            <a:off x="5132959" y="6359754"/>
            <a:ext cx="657860" cy="166071"/>
          </a:xfrm>
          <a:prstGeom prst="rect">
            <a:avLst/>
          </a:prstGeom>
        </p:spPr>
        <p:txBody>
          <a:bodyPr vert="horz" wrap="square" lIns="0" tIns="12065" rIns="0" bIns="0" rtlCol="0">
            <a:spAutoFit/>
          </a:bodyPr>
          <a:lstStyle/>
          <a:p>
            <a:pPr marL="12700">
              <a:spcBef>
                <a:spcPts val="95"/>
              </a:spcBef>
            </a:pPr>
            <a:r>
              <a:rPr sz="1000" b="1" spc="-20" dirty="0">
                <a:latin typeface="Meiryo UI"/>
                <a:cs typeface="Meiryo UI"/>
              </a:rPr>
              <a:t>○○浄水場</a:t>
            </a:r>
            <a:endParaRPr sz="1000">
              <a:latin typeface="Meiryo UI"/>
              <a:cs typeface="Meiryo UI"/>
            </a:endParaRPr>
          </a:p>
        </p:txBody>
      </p:sp>
      <p:sp>
        <p:nvSpPr>
          <p:cNvPr id="76" name="object 76"/>
          <p:cNvSpPr txBox="1"/>
          <p:nvPr/>
        </p:nvSpPr>
        <p:spPr>
          <a:xfrm>
            <a:off x="3576573" y="6363412"/>
            <a:ext cx="657860" cy="166071"/>
          </a:xfrm>
          <a:prstGeom prst="rect">
            <a:avLst/>
          </a:prstGeom>
        </p:spPr>
        <p:txBody>
          <a:bodyPr vert="horz" wrap="square" lIns="0" tIns="12065" rIns="0" bIns="0" rtlCol="0">
            <a:spAutoFit/>
          </a:bodyPr>
          <a:lstStyle/>
          <a:p>
            <a:pPr marL="12700">
              <a:spcBef>
                <a:spcPts val="95"/>
              </a:spcBef>
            </a:pPr>
            <a:r>
              <a:rPr sz="1000" b="1" spc="-20" dirty="0">
                <a:latin typeface="Meiryo UI"/>
                <a:cs typeface="Meiryo UI"/>
              </a:rPr>
              <a:t>○○配水池</a:t>
            </a:r>
            <a:endParaRPr sz="1000">
              <a:latin typeface="Meiryo UI"/>
              <a:cs typeface="Meiryo UI"/>
            </a:endParaRPr>
          </a:p>
        </p:txBody>
      </p:sp>
      <p:sp>
        <p:nvSpPr>
          <p:cNvPr id="77" name="object 77"/>
          <p:cNvSpPr txBox="1"/>
          <p:nvPr/>
        </p:nvSpPr>
        <p:spPr>
          <a:xfrm>
            <a:off x="8810625" y="6253074"/>
            <a:ext cx="657860" cy="166071"/>
          </a:xfrm>
          <a:prstGeom prst="rect">
            <a:avLst/>
          </a:prstGeom>
        </p:spPr>
        <p:txBody>
          <a:bodyPr vert="horz" wrap="square" lIns="0" tIns="12065" rIns="0" bIns="0" rtlCol="0">
            <a:spAutoFit/>
          </a:bodyPr>
          <a:lstStyle/>
          <a:p>
            <a:pPr marL="12700">
              <a:spcBef>
                <a:spcPts val="95"/>
              </a:spcBef>
            </a:pPr>
            <a:r>
              <a:rPr sz="1000" b="1" spc="-20" dirty="0">
                <a:latin typeface="Meiryo UI"/>
                <a:cs typeface="Meiryo UI"/>
              </a:rPr>
              <a:t>○○監視所</a:t>
            </a:r>
            <a:endParaRPr sz="1000">
              <a:latin typeface="Meiryo UI"/>
              <a:cs typeface="Meiryo UI"/>
            </a:endParaRPr>
          </a:p>
        </p:txBody>
      </p:sp>
      <p:sp>
        <p:nvSpPr>
          <p:cNvPr id="78" name="object 78"/>
          <p:cNvSpPr txBox="1"/>
          <p:nvPr/>
        </p:nvSpPr>
        <p:spPr>
          <a:xfrm>
            <a:off x="7268336" y="6064402"/>
            <a:ext cx="770890" cy="513080"/>
          </a:xfrm>
          <a:prstGeom prst="rect">
            <a:avLst/>
          </a:prstGeom>
        </p:spPr>
        <p:txBody>
          <a:bodyPr vert="horz" wrap="square" lIns="0" tIns="12065" rIns="0" bIns="0" rtlCol="0">
            <a:spAutoFit/>
          </a:bodyPr>
          <a:lstStyle/>
          <a:p>
            <a:pPr algn="ctr">
              <a:spcBef>
                <a:spcPts val="95"/>
              </a:spcBef>
            </a:pPr>
            <a:r>
              <a:rPr sz="1000" b="1" spc="-30" dirty="0">
                <a:latin typeface="Meiryo UI"/>
                <a:cs typeface="Meiryo UI"/>
              </a:rPr>
              <a:t>デバイス等</a:t>
            </a:r>
            <a:endParaRPr sz="1000">
              <a:latin typeface="Meiryo UI"/>
              <a:cs typeface="Meiryo UI"/>
            </a:endParaRPr>
          </a:p>
          <a:p>
            <a:pPr algn="ctr">
              <a:spcBef>
                <a:spcPts val="5"/>
              </a:spcBef>
            </a:pPr>
            <a:r>
              <a:rPr sz="900" b="1" dirty="0">
                <a:latin typeface="Meiryo UI"/>
                <a:cs typeface="Meiryo UI"/>
              </a:rPr>
              <a:t>（水位・水質</a:t>
            </a:r>
            <a:r>
              <a:rPr sz="900" b="1" spc="-50" dirty="0">
                <a:latin typeface="Meiryo UI"/>
                <a:cs typeface="Meiryo UI"/>
              </a:rPr>
              <a:t>）</a:t>
            </a:r>
            <a:endParaRPr sz="900">
              <a:latin typeface="Meiryo UI"/>
              <a:cs typeface="Meiryo UI"/>
            </a:endParaRPr>
          </a:p>
          <a:p>
            <a:pPr marL="34290" algn="ctr">
              <a:spcBef>
                <a:spcPts val="355"/>
              </a:spcBef>
            </a:pPr>
            <a:r>
              <a:rPr sz="1000" b="1" spc="-25" dirty="0">
                <a:latin typeface="Meiryo UI"/>
                <a:cs typeface="Meiryo UI"/>
              </a:rPr>
              <a:t>○○配水池</a:t>
            </a:r>
            <a:endParaRPr sz="1000">
              <a:latin typeface="Meiryo UI"/>
              <a:cs typeface="Meiryo UI"/>
            </a:endParaRPr>
          </a:p>
        </p:txBody>
      </p:sp>
      <p:sp>
        <p:nvSpPr>
          <p:cNvPr id="79" name="object 79"/>
          <p:cNvSpPr txBox="1"/>
          <p:nvPr/>
        </p:nvSpPr>
        <p:spPr>
          <a:xfrm>
            <a:off x="1402079" y="2915412"/>
            <a:ext cx="4752340" cy="323807"/>
          </a:xfrm>
          <a:prstGeom prst="rect">
            <a:avLst/>
          </a:prstGeom>
          <a:solidFill>
            <a:srgbClr val="C5D9F0"/>
          </a:solidFill>
        </p:spPr>
        <p:txBody>
          <a:bodyPr vert="horz" wrap="square" lIns="0" tIns="46355" rIns="0" bIns="0" rtlCol="0">
            <a:spAutoFit/>
          </a:bodyPr>
          <a:lstStyle/>
          <a:p>
            <a:pPr algn="ctr">
              <a:spcBef>
                <a:spcPts val="365"/>
              </a:spcBef>
            </a:pPr>
            <a:r>
              <a:rPr b="1" spc="-15" dirty="0">
                <a:latin typeface="Meiryo UI"/>
                <a:cs typeface="Meiryo UI"/>
              </a:rPr>
              <a:t>水道情報活用システムの利用イメージ</a:t>
            </a:r>
            <a:endParaRPr>
              <a:latin typeface="Meiryo UI"/>
              <a:cs typeface="Meiryo UI"/>
            </a:endParaRPr>
          </a:p>
        </p:txBody>
      </p:sp>
      <p:grpSp>
        <p:nvGrpSpPr>
          <p:cNvPr id="80" name="object 80"/>
          <p:cNvGrpSpPr/>
          <p:nvPr/>
        </p:nvGrpSpPr>
        <p:grpSpPr>
          <a:xfrm>
            <a:off x="3779520" y="3405950"/>
            <a:ext cx="7075170" cy="1472565"/>
            <a:chOff x="2636520" y="3405949"/>
            <a:chExt cx="7075170" cy="1472565"/>
          </a:xfrm>
        </p:grpSpPr>
        <p:pic>
          <p:nvPicPr>
            <p:cNvPr id="81" name="object 81"/>
            <p:cNvPicPr/>
            <p:nvPr/>
          </p:nvPicPr>
          <p:blipFill>
            <a:blip r:embed="rId15" cstate="print"/>
            <a:stretch>
              <a:fillRect/>
            </a:stretch>
          </p:blipFill>
          <p:spPr>
            <a:xfrm>
              <a:off x="2636520" y="4277867"/>
              <a:ext cx="600456" cy="600456"/>
            </a:xfrm>
            <a:prstGeom prst="rect">
              <a:avLst/>
            </a:prstGeom>
          </p:spPr>
        </p:pic>
        <p:sp>
          <p:nvSpPr>
            <p:cNvPr id="82" name="object 82"/>
            <p:cNvSpPr/>
            <p:nvPr/>
          </p:nvSpPr>
          <p:spPr>
            <a:xfrm>
              <a:off x="6678548" y="3410711"/>
              <a:ext cx="3028315" cy="1174750"/>
            </a:xfrm>
            <a:custGeom>
              <a:avLst/>
              <a:gdLst/>
              <a:ahLst/>
              <a:cxnLst/>
              <a:rect l="l" t="t" r="r" b="b"/>
              <a:pathLst>
                <a:path w="3028315" h="1174750">
                  <a:moveTo>
                    <a:pt x="3027806" y="0"/>
                  </a:moveTo>
                  <a:lnTo>
                    <a:pt x="485775" y="0"/>
                  </a:lnTo>
                  <a:lnTo>
                    <a:pt x="485775" y="591185"/>
                  </a:lnTo>
                  <a:lnTo>
                    <a:pt x="0" y="1174369"/>
                  </a:lnTo>
                  <a:lnTo>
                    <a:pt x="485775" y="844550"/>
                  </a:lnTo>
                  <a:lnTo>
                    <a:pt x="485775" y="1013460"/>
                  </a:lnTo>
                  <a:lnTo>
                    <a:pt x="3027806" y="1013460"/>
                  </a:lnTo>
                  <a:lnTo>
                    <a:pt x="3027806" y="0"/>
                  </a:lnTo>
                  <a:close/>
                </a:path>
              </a:pathLst>
            </a:custGeom>
            <a:solidFill>
              <a:srgbClr val="FFFFFF"/>
            </a:solidFill>
          </p:spPr>
          <p:txBody>
            <a:bodyPr wrap="square" lIns="0" tIns="0" rIns="0" bIns="0" rtlCol="0"/>
            <a:lstStyle/>
            <a:p>
              <a:endParaRPr/>
            </a:p>
          </p:txBody>
        </p:sp>
        <p:sp>
          <p:nvSpPr>
            <p:cNvPr id="83" name="object 83"/>
            <p:cNvSpPr/>
            <p:nvPr/>
          </p:nvSpPr>
          <p:spPr>
            <a:xfrm>
              <a:off x="6678548" y="3410711"/>
              <a:ext cx="3028315" cy="1174750"/>
            </a:xfrm>
            <a:custGeom>
              <a:avLst/>
              <a:gdLst/>
              <a:ahLst/>
              <a:cxnLst/>
              <a:rect l="l" t="t" r="r" b="b"/>
              <a:pathLst>
                <a:path w="3028315" h="1174750">
                  <a:moveTo>
                    <a:pt x="485775" y="0"/>
                  </a:moveTo>
                  <a:lnTo>
                    <a:pt x="909447" y="0"/>
                  </a:lnTo>
                  <a:lnTo>
                    <a:pt x="1544954" y="0"/>
                  </a:lnTo>
                  <a:lnTo>
                    <a:pt x="3027806" y="0"/>
                  </a:lnTo>
                  <a:lnTo>
                    <a:pt x="3027806" y="591185"/>
                  </a:lnTo>
                  <a:lnTo>
                    <a:pt x="3027806" y="844550"/>
                  </a:lnTo>
                  <a:lnTo>
                    <a:pt x="3027806" y="1013460"/>
                  </a:lnTo>
                  <a:lnTo>
                    <a:pt x="1544954" y="1013460"/>
                  </a:lnTo>
                  <a:lnTo>
                    <a:pt x="909447" y="1013460"/>
                  </a:lnTo>
                  <a:lnTo>
                    <a:pt x="485775" y="1013460"/>
                  </a:lnTo>
                  <a:lnTo>
                    <a:pt x="485775" y="844550"/>
                  </a:lnTo>
                  <a:lnTo>
                    <a:pt x="0" y="1174369"/>
                  </a:lnTo>
                  <a:lnTo>
                    <a:pt x="485775" y="591185"/>
                  </a:lnTo>
                  <a:lnTo>
                    <a:pt x="485775" y="0"/>
                  </a:lnTo>
                  <a:close/>
                </a:path>
              </a:pathLst>
            </a:custGeom>
            <a:ln w="9525">
              <a:solidFill>
                <a:srgbClr val="585858"/>
              </a:solidFill>
            </a:ln>
          </p:spPr>
          <p:txBody>
            <a:bodyPr wrap="square" lIns="0" tIns="0" rIns="0" bIns="0" rtlCol="0"/>
            <a:lstStyle/>
            <a:p>
              <a:endParaRPr/>
            </a:p>
          </p:txBody>
        </p:sp>
      </p:grpSp>
      <p:sp>
        <p:nvSpPr>
          <p:cNvPr id="84" name="object 84"/>
          <p:cNvSpPr txBox="1"/>
          <p:nvPr/>
        </p:nvSpPr>
        <p:spPr>
          <a:xfrm>
            <a:off x="8386953" y="3486659"/>
            <a:ext cx="2325370" cy="864235"/>
          </a:xfrm>
          <a:prstGeom prst="rect">
            <a:avLst/>
          </a:prstGeom>
        </p:spPr>
        <p:txBody>
          <a:bodyPr vert="horz" wrap="square" lIns="0" tIns="13335" rIns="0" bIns="0" rtlCol="0">
            <a:spAutoFit/>
          </a:bodyPr>
          <a:lstStyle/>
          <a:p>
            <a:pPr marL="12700">
              <a:spcBef>
                <a:spcPts val="105"/>
              </a:spcBef>
            </a:pPr>
            <a:r>
              <a:rPr sz="1100" spc="-20" dirty="0">
                <a:latin typeface="Meiryo UI"/>
                <a:cs typeface="Meiryo UI"/>
              </a:rPr>
              <a:t>＜プラットフォームの主な機能＞</a:t>
            </a:r>
            <a:endParaRPr sz="1100">
              <a:latin typeface="Meiryo UI"/>
              <a:cs typeface="Meiryo UI"/>
            </a:endParaRPr>
          </a:p>
          <a:p>
            <a:pPr marL="100330" indent="-87630">
              <a:buFont typeface="Arial"/>
              <a:buChar char="•"/>
              <a:tabLst>
                <a:tab pos="100330" algn="l"/>
              </a:tabLst>
            </a:pPr>
            <a:r>
              <a:rPr sz="1100" spc="-15" dirty="0">
                <a:latin typeface="Meiryo UI"/>
                <a:cs typeface="Meiryo UI"/>
              </a:rPr>
              <a:t>アプリケーションやデバイスとの接続機能</a:t>
            </a:r>
            <a:endParaRPr sz="1100">
              <a:latin typeface="Meiryo UI"/>
              <a:cs typeface="Meiryo UI"/>
            </a:endParaRPr>
          </a:p>
          <a:p>
            <a:pPr marL="100330" indent="-87630">
              <a:buFont typeface="Arial"/>
              <a:buChar char="•"/>
              <a:tabLst>
                <a:tab pos="100330" algn="l"/>
              </a:tabLst>
            </a:pPr>
            <a:r>
              <a:rPr sz="1100" spc="-15" dirty="0">
                <a:latin typeface="Meiryo UI"/>
                <a:cs typeface="Meiryo UI"/>
              </a:rPr>
              <a:t>データの蓄積、バックアップ機能</a:t>
            </a:r>
            <a:endParaRPr sz="1100">
              <a:latin typeface="Meiryo UI"/>
              <a:cs typeface="Meiryo UI"/>
            </a:endParaRPr>
          </a:p>
          <a:p>
            <a:pPr marL="99695" marR="5080" indent="-87630">
              <a:buFont typeface="Arial"/>
              <a:buChar char="•"/>
              <a:tabLst>
                <a:tab pos="100965" algn="l"/>
              </a:tabLst>
            </a:pPr>
            <a:r>
              <a:rPr sz="1100" spc="-10" dirty="0">
                <a:latin typeface="Meiryo UI"/>
                <a:cs typeface="Meiryo UI"/>
              </a:rPr>
              <a:t>セキュリティ機能</a:t>
            </a:r>
            <a:r>
              <a:rPr sz="1100" dirty="0">
                <a:latin typeface="Meiryo UI"/>
                <a:cs typeface="Meiryo UI"/>
              </a:rPr>
              <a:t>（</a:t>
            </a:r>
            <a:r>
              <a:rPr sz="1100" spc="-15" dirty="0">
                <a:latin typeface="Meiryo UI"/>
                <a:cs typeface="Meiryo UI"/>
              </a:rPr>
              <a:t>暗号化、認証、アクセ	</a:t>
            </a:r>
            <a:r>
              <a:rPr sz="1100" spc="-5" dirty="0">
                <a:latin typeface="Meiryo UI"/>
                <a:cs typeface="Meiryo UI"/>
              </a:rPr>
              <a:t>ス制御等</a:t>
            </a:r>
            <a:r>
              <a:rPr sz="1100" spc="-50" dirty="0">
                <a:latin typeface="Meiryo UI"/>
                <a:cs typeface="Meiryo UI"/>
              </a:rPr>
              <a:t>）</a:t>
            </a:r>
            <a:endParaRPr sz="1100">
              <a:latin typeface="Meiryo UI"/>
              <a:cs typeface="Meiryo U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E09FC08-0D3B-B263-095A-973F2A56E4A5}"/>
              </a:ext>
            </a:extLst>
          </p:cNvPr>
          <p:cNvSpPr>
            <a:spLocks noGrp="1"/>
          </p:cNvSpPr>
          <p:nvPr>
            <p:ph type="sldNum" sz="quarter" idx="12"/>
          </p:nvPr>
        </p:nvSpPr>
        <p:spPr/>
        <p:txBody>
          <a:bodyPr/>
          <a:lstStyle/>
          <a:p>
            <a:fld id="{9B5FC569-0964-43E7-AB4B-7B70FDBE2055}" type="slidenum">
              <a:rPr kumimoji="1" lang="ja-JP" altLang="en-US" smtClean="0"/>
              <a:t>20</a:t>
            </a:fld>
            <a:endParaRPr kumimoji="1" lang="ja-JP" altLang="en-US"/>
          </a:p>
        </p:txBody>
      </p:sp>
      <p:sp>
        <p:nvSpPr>
          <p:cNvPr id="3" name="テキスト ボックス 2">
            <a:extLst>
              <a:ext uri="{FF2B5EF4-FFF2-40B4-BE49-F238E27FC236}">
                <a16:creationId xmlns:a16="http://schemas.microsoft.com/office/drawing/2014/main" id="{823CD8EB-D9C6-D4D8-3CA8-2088A7765E88}"/>
              </a:ext>
            </a:extLst>
          </p:cNvPr>
          <p:cNvSpPr txBox="1"/>
          <p:nvPr/>
        </p:nvSpPr>
        <p:spPr>
          <a:xfrm>
            <a:off x="274320" y="369054"/>
            <a:ext cx="6096000" cy="369332"/>
          </a:xfrm>
          <a:prstGeom prst="rect">
            <a:avLst/>
          </a:prstGeom>
          <a:noFill/>
        </p:spPr>
        <p:txBody>
          <a:bodyPr wrap="square">
            <a:spAutoFit/>
          </a:bodyPr>
          <a:lstStyle/>
          <a:p>
            <a:r>
              <a:rPr kumimoji="1" lang="ja-JP" altLang="en-US" sz="1800" b="1" dirty="0">
                <a:highlight>
                  <a:srgbClr val="FFFF00"/>
                </a:highlight>
              </a:rPr>
              <a:t>３．地域インフラの一つである水道システム</a:t>
            </a:r>
          </a:p>
        </p:txBody>
      </p:sp>
      <p:sp>
        <p:nvSpPr>
          <p:cNvPr id="4" name="テキスト ボックス 3">
            <a:extLst>
              <a:ext uri="{FF2B5EF4-FFF2-40B4-BE49-F238E27FC236}">
                <a16:creationId xmlns:a16="http://schemas.microsoft.com/office/drawing/2014/main" id="{7DB3669A-8497-B8CD-DD5B-4F132DC5A7CC}"/>
              </a:ext>
            </a:extLst>
          </p:cNvPr>
          <p:cNvSpPr txBox="1"/>
          <p:nvPr/>
        </p:nvSpPr>
        <p:spPr>
          <a:xfrm>
            <a:off x="1424940" y="1131709"/>
            <a:ext cx="9464040" cy="523220"/>
          </a:xfrm>
          <a:prstGeom prst="rect">
            <a:avLst/>
          </a:prstGeom>
          <a:noFill/>
        </p:spPr>
        <p:txBody>
          <a:bodyPr wrap="square" rtlCol="0">
            <a:spAutoFit/>
          </a:bodyPr>
          <a:lstStyle/>
          <a:p>
            <a:pPr algn="ctr"/>
            <a:r>
              <a:rPr lang="ja-JP" altLang="ja-JP" sz="2800" b="1" kern="0" dirty="0">
                <a:effectLst/>
                <a:latin typeface="Segoe UI" panose="020B0502040204020203" pitchFamily="34" charset="0"/>
                <a:ea typeface="ＭＳ Ｐゴシック" panose="020B0600070205080204" pitchFamily="50" charset="-128"/>
                <a:cs typeface="Segoe UI" panose="020B0502040204020203" pitchFamily="34" charset="0"/>
              </a:rPr>
              <a:t>地域社会のインフラの中で、水道</a:t>
            </a:r>
            <a:r>
              <a:rPr lang="ja-JP" altLang="en-US" sz="2800" b="1" kern="0" dirty="0">
                <a:effectLst/>
                <a:latin typeface="Segoe UI" panose="020B0502040204020203" pitchFamily="34" charset="0"/>
                <a:ea typeface="ＭＳ Ｐゴシック" panose="020B0600070205080204" pitchFamily="50" charset="-128"/>
                <a:cs typeface="Segoe UI" panose="020B0502040204020203" pitchFamily="34" charset="0"/>
              </a:rPr>
              <a:t>システムデータ</a:t>
            </a:r>
            <a:r>
              <a:rPr lang="ja-JP" altLang="ja-JP" sz="2800" b="1" kern="0" dirty="0">
                <a:effectLst/>
                <a:latin typeface="Segoe UI" panose="020B0502040204020203" pitchFamily="34" charset="0"/>
                <a:ea typeface="ＭＳ Ｐゴシック" panose="020B0600070205080204" pitchFamily="50" charset="-128"/>
                <a:cs typeface="Segoe UI" panose="020B0502040204020203" pitchFamily="34" charset="0"/>
              </a:rPr>
              <a:t>をどう</a:t>
            </a:r>
            <a:r>
              <a:rPr lang="ja-JP" altLang="en-US" sz="2800" b="1" kern="0" dirty="0">
                <a:effectLst/>
                <a:latin typeface="Segoe UI" panose="020B0502040204020203" pitchFamily="34" charset="0"/>
                <a:ea typeface="ＭＳ Ｐゴシック" panose="020B0600070205080204" pitchFamily="50" charset="-128"/>
                <a:cs typeface="Segoe UI" panose="020B0502040204020203" pitchFamily="34" charset="0"/>
              </a:rPr>
              <a:t>使うか</a:t>
            </a:r>
            <a:endParaRPr kumimoji="1" lang="ja-JP" altLang="en-US" sz="2800" b="1" dirty="0"/>
          </a:p>
        </p:txBody>
      </p:sp>
      <p:sp>
        <p:nvSpPr>
          <p:cNvPr id="5" name="テキスト ボックス 4">
            <a:extLst>
              <a:ext uri="{FF2B5EF4-FFF2-40B4-BE49-F238E27FC236}">
                <a16:creationId xmlns:a16="http://schemas.microsoft.com/office/drawing/2014/main" id="{6AA36619-97B3-02C2-32BA-B65805FCFE2C}"/>
              </a:ext>
            </a:extLst>
          </p:cNvPr>
          <p:cNvSpPr txBox="1"/>
          <p:nvPr/>
        </p:nvSpPr>
        <p:spPr>
          <a:xfrm>
            <a:off x="822960" y="2032000"/>
            <a:ext cx="10668000" cy="3046988"/>
          </a:xfrm>
          <a:prstGeom prst="rect">
            <a:avLst/>
          </a:prstGeom>
          <a:noFill/>
        </p:spPr>
        <p:txBody>
          <a:bodyPr wrap="square" rtlCol="0">
            <a:spAutoFit/>
          </a:bodyPr>
          <a:lstStyle/>
          <a:p>
            <a:pPr marL="342900" indent="-342900">
              <a:buFont typeface="Wingdings" panose="05000000000000000000" pitchFamily="2" charset="2"/>
              <a:buChar char="Ø"/>
            </a:pPr>
            <a:r>
              <a:rPr lang="ja-JP" altLang="en-US" sz="2800" kern="0" dirty="0">
                <a:effectLst/>
                <a:latin typeface="Segoe UI" panose="020B0502040204020203" pitchFamily="34" charset="0"/>
                <a:ea typeface="ＭＳ Ｐゴシック" panose="020B0600070205080204" pitchFamily="50" charset="-128"/>
                <a:cs typeface="Segoe UI" panose="020B0502040204020203" pitchFamily="34" charset="0"/>
              </a:rPr>
              <a:t>データ共有と連携</a:t>
            </a:r>
            <a:r>
              <a:rPr lang="en-US" altLang="ja-JP" sz="2800" kern="0" dirty="0">
                <a:effectLst/>
                <a:latin typeface="Segoe UI" panose="020B0502040204020203" pitchFamily="34" charset="0"/>
                <a:ea typeface="ＭＳ Ｐゴシック" panose="020B0600070205080204" pitchFamily="50" charset="-128"/>
                <a:cs typeface="Segoe UI" panose="020B0502040204020203" pitchFamily="34" charset="0"/>
              </a:rPr>
              <a:t>: </a:t>
            </a:r>
          </a:p>
          <a:p>
            <a:r>
              <a:rPr lang="en-US" altLang="ja-JP" sz="2000" kern="0" dirty="0">
                <a:effectLst/>
                <a:latin typeface="Segoe UI" panose="020B0502040204020203" pitchFamily="34" charset="0"/>
                <a:ea typeface="ＭＳ Ｐゴシック" panose="020B0600070205080204" pitchFamily="50" charset="-128"/>
                <a:cs typeface="Segoe UI" panose="020B0502040204020203" pitchFamily="34" charset="0"/>
              </a:rPr>
              <a:t>	</a:t>
            </a:r>
            <a:r>
              <a:rPr lang="ja-JP" altLang="en-US"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rPr>
              <a:t>例：</a:t>
            </a:r>
            <a:r>
              <a:rPr lang="ja-JP" altLang="ja-JP" sz="18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rPr>
              <a:t>電力事業との連携で水道プラントやポンプ施設の電力使用状況データを共有</a:t>
            </a:r>
            <a:endParaRPr lang="en-US" altLang="ja-JP"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endParaRPr>
          </a:p>
          <a:p>
            <a:pPr marL="342900" indent="-342900">
              <a:buFont typeface="Wingdings" panose="05000000000000000000" pitchFamily="2" charset="2"/>
              <a:buChar char="Ø"/>
            </a:pPr>
            <a:r>
              <a:rPr lang="ja-JP" altLang="en-US" sz="2800" kern="0" dirty="0">
                <a:effectLst/>
                <a:latin typeface="Segoe UI" panose="020B0502040204020203" pitchFamily="34" charset="0"/>
                <a:ea typeface="ＭＳ Ｐゴシック" panose="020B0600070205080204" pitchFamily="50" charset="-128"/>
                <a:cs typeface="Segoe UI" panose="020B0502040204020203" pitchFamily="34" charset="0"/>
              </a:rPr>
              <a:t>センサーデータの活用</a:t>
            </a:r>
            <a:r>
              <a:rPr lang="en-US" altLang="ja-JP" sz="2800" kern="0" dirty="0">
                <a:effectLst/>
                <a:latin typeface="Segoe UI" panose="020B0502040204020203" pitchFamily="34" charset="0"/>
                <a:ea typeface="ＭＳ Ｐゴシック" panose="020B0600070205080204" pitchFamily="50" charset="-128"/>
                <a:cs typeface="Segoe UI" panose="020B0502040204020203" pitchFamily="34" charset="0"/>
              </a:rPr>
              <a:t>: </a:t>
            </a:r>
          </a:p>
          <a:p>
            <a:r>
              <a:rPr lang="en-US" altLang="ja-JP" sz="2000" kern="0" dirty="0">
                <a:effectLst/>
                <a:latin typeface="Segoe UI" panose="020B0502040204020203" pitchFamily="34" charset="0"/>
                <a:ea typeface="ＭＳ Ｐゴシック" panose="020B0600070205080204" pitchFamily="50" charset="-128"/>
                <a:cs typeface="Segoe UI" panose="020B0502040204020203" pitchFamily="34" charset="0"/>
              </a:rPr>
              <a:t>	</a:t>
            </a:r>
            <a:r>
              <a:rPr lang="ja-JP" altLang="en-US"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rPr>
              <a:t>例：上下水</a:t>
            </a:r>
            <a:r>
              <a:rPr lang="ja-JP" altLang="ja-JP" sz="18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rPr>
              <a:t>センサーデータ</a:t>
            </a:r>
            <a:r>
              <a:rPr lang="ja-JP" altLang="en-US" sz="18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rPr>
              <a:t>による管路状況モニタリング</a:t>
            </a:r>
            <a:endParaRPr lang="en-US" altLang="ja-JP"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endParaRPr>
          </a:p>
          <a:p>
            <a:pPr marL="342900" indent="-342900">
              <a:buFont typeface="Wingdings" panose="05000000000000000000" pitchFamily="2" charset="2"/>
              <a:buChar char="Ø"/>
            </a:pPr>
            <a:r>
              <a:rPr lang="ja-JP" altLang="ja-JP" sz="2800" kern="0" dirty="0">
                <a:effectLst/>
                <a:latin typeface="Segoe UI" panose="020B0502040204020203" pitchFamily="34" charset="0"/>
                <a:ea typeface="ＭＳ Ｐゴシック" panose="020B0600070205080204" pitchFamily="50" charset="-128"/>
                <a:cs typeface="Segoe UI" panose="020B0502040204020203" pitchFamily="34" charset="0"/>
              </a:rPr>
              <a:t>ビッグデータと予測分析</a:t>
            </a:r>
            <a:r>
              <a:rPr lang="en-US" altLang="ja-JP" sz="2800" kern="0" dirty="0">
                <a:effectLst/>
                <a:latin typeface="Segoe UI" panose="020B0502040204020203" pitchFamily="34" charset="0"/>
                <a:ea typeface="ＭＳ Ｐゴシック" panose="020B0600070205080204" pitchFamily="50" charset="-128"/>
              </a:rPr>
              <a:t>: </a:t>
            </a:r>
            <a:endParaRPr lang="en-US" altLang="ja-JP" sz="2800" kern="0" dirty="0">
              <a:effectLst/>
              <a:latin typeface="Segoe UI" panose="020B0502040204020203" pitchFamily="34" charset="0"/>
              <a:ea typeface="ＭＳ Ｐゴシック" panose="020B0600070205080204" pitchFamily="50" charset="-128"/>
              <a:cs typeface="Segoe UI" panose="020B0502040204020203" pitchFamily="34" charset="0"/>
            </a:endParaRPr>
          </a:p>
          <a:p>
            <a:r>
              <a:rPr lang="en-US" altLang="ja-JP" sz="2000" kern="0" dirty="0">
                <a:effectLst/>
                <a:latin typeface="Segoe UI" panose="020B0502040204020203" pitchFamily="34" charset="0"/>
                <a:ea typeface="ＭＳ Ｐゴシック" panose="020B0600070205080204" pitchFamily="50" charset="-128"/>
                <a:cs typeface="Segoe UI" panose="020B0502040204020203" pitchFamily="34" charset="0"/>
              </a:rPr>
              <a:t>	</a:t>
            </a:r>
            <a:r>
              <a:rPr lang="ja-JP" altLang="en-US"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rPr>
              <a:t>例：人口減による需要変動予測と管路老朽化予測</a:t>
            </a:r>
            <a:endParaRPr lang="en-US" altLang="ja-JP" sz="20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endParaRPr>
          </a:p>
          <a:p>
            <a:pPr marL="342900" indent="-342900">
              <a:buFont typeface="Wingdings" panose="05000000000000000000" pitchFamily="2" charset="2"/>
              <a:buChar char="Ø"/>
            </a:pPr>
            <a:r>
              <a:rPr lang="ja-JP" altLang="en-US" sz="2800" kern="0" dirty="0">
                <a:effectLst/>
                <a:latin typeface="Segoe UI" panose="020B0502040204020203" pitchFamily="34" charset="0"/>
                <a:ea typeface="ＭＳ Ｐゴシック" panose="020B0600070205080204" pitchFamily="50" charset="-128"/>
                <a:cs typeface="Segoe UI" panose="020B0502040204020203" pitchFamily="34" charset="0"/>
              </a:rPr>
              <a:t>データ共有プラットフォーム</a:t>
            </a:r>
            <a:r>
              <a:rPr lang="en-US" altLang="ja-JP" sz="2800" kern="0" dirty="0">
                <a:effectLst/>
                <a:latin typeface="Segoe UI" panose="020B0502040204020203" pitchFamily="34" charset="0"/>
                <a:ea typeface="ＭＳ Ｐゴシック" panose="020B0600070205080204" pitchFamily="50" charset="-128"/>
                <a:cs typeface="Segoe UI" panose="020B0502040204020203" pitchFamily="34" charset="0"/>
              </a:rPr>
              <a:t>: </a:t>
            </a:r>
            <a:r>
              <a:rPr lang="en-US" altLang="ja-JP" sz="2800" kern="0" dirty="0">
                <a:effectLst/>
                <a:latin typeface="Segoe UI" panose="020B0502040204020203" pitchFamily="34" charset="0"/>
                <a:ea typeface="ＭＳ Ｐゴシック" panose="020B0600070205080204" pitchFamily="50" charset="-128"/>
              </a:rPr>
              <a:t> </a:t>
            </a:r>
          </a:p>
          <a:p>
            <a:r>
              <a:rPr lang="en-US" altLang="ja-JP" sz="2000" kern="0" dirty="0">
                <a:latin typeface="Segoe UI" panose="020B0502040204020203" pitchFamily="34" charset="0"/>
                <a:ea typeface="ＭＳ Ｐゴシック" panose="020B0600070205080204" pitchFamily="50" charset="-128"/>
              </a:rPr>
              <a:t>	</a:t>
            </a:r>
            <a:r>
              <a:rPr lang="ja-JP" altLang="en-US" sz="2000" kern="0" dirty="0">
                <a:solidFill>
                  <a:srgbClr val="FF0000"/>
                </a:solidFill>
                <a:latin typeface="Segoe UI" panose="020B0502040204020203" pitchFamily="34" charset="0"/>
                <a:ea typeface="ＭＳ Ｐゴシック" panose="020B0600070205080204" pitchFamily="50" charset="-128"/>
              </a:rPr>
              <a:t>例：</a:t>
            </a:r>
            <a:r>
              <a:rPr lang="ja-JP" altLang="ja-JP" sz="18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rPr>
              <a:t>データの統合・蓄積・共有・分析を効率</a:t>
            </a:r>
            <a:r>
              <a:rPr lang="ja-JP" altLang="en-US" sz="18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rPr>
              <a:t>化し、地域インフラ</a:t>
            </a:r>
            <a:r>
              <a:rPr lang="ja-JP" altLang="ja-JP" sz="18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rPr>
              <a:t>関係</a:t>
            </a:r>
            <a:r>
              <a:rPr lang="ja-JP" altLang="en-US" sz="18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rPr>
              <a:t>システムと</a:t>
            </a:r>
            <a:r>
              <a:rPr lang="ja-JP" altLang="ja-JP" sz="1800" kern="0" dirty="0">
                <a:solidFill>
                  <a:srgbClr val="FF0000"/>
                </a:solidFill>
                <a:effectLst/>
                <a:latin typeface="Segoe UI" panose="020B0502040204020203" pitchFamily="34" charset="0"/>
                <a:ea typeface="ＭＳ Ｐゴシック" panose="020B0600070205080204" pitchFamily="50" charset="-128"/>
                <a:cs typeface="Segoe UI" panose="020B0502040204020203" pitchFamily="34" charset="0"/>
              </a:rPr>
              <a:t>データ共有</a:t>
            </a:r>
            <a:r>
              <a:rPr lang="en-US" altLang="ja-JP" sz="2000" kern="0" dirty="0">
                <a:solidFill>
                  <a:srgbClr val="FF0000"/>
                </a:solidFill>
                <a:latin typeface="Segoe UI" panose="020B0502040204020203" pitchFamily="34" charset="0"/>
                <a:ea typeface="ＭＳ Ｐゴシック" panose="020B0600070205080204" pitchFamily="50" charset="-128"/>
              </a:rPr>
              <a:t>	</a:t>
            </a:r>
            <a:endParaRPr lang="en-US" altLang="ja-JP" sz="2000" kern="0" dirty="0">
              <a:solidFill>
                <a:srgbClr val="FF0000"/>
              </a:solidFill>
              <a:effectLst/>
              <a:latin typeface="Segoe UI" panose="020B0502040204020203" pitchFamily="34" charset="0"/>
              <a:ea typeface="ＭＳ Ｐゴシック" panose="020B0600070205080204" pitchFamily="50" charset="-128"/>
            </a:endParaRPr>
          </a:p>
        </p:txBody>
      </p:sp>
      <p:sp>
        <p:nvSpPr>
          <p:cNvPr id="6" name="四角形: 角を丸くする 5">
            <a:extLst>
              <a:ext uri="{FF2B5EF4-FFF2-40B4-BE49-F238E27FC236}">
                <a16:creationId xmlns:a16="http://schemas.microsoft.com/office/drawing/2014/main" id="{0C1932AC-EAE7-F582-6C19-8909AB29C6AC}"/>
              </a:ext>
            </a:extLst>
          </p:cNvPr>
          <p:cNvSpPr/>
          <p:nvPr/>
        </p:nvSpPr>
        <p:spPr>
          <a:xfrm>
            <a:off x="589280" y="5578972"/>
            <a:ext cx="10566399" cy="79363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bg1"/>
                </a:solidFill>
              </a:rPr>
              <a:t>水道情報活用システムが地域社会インフラと繋がってゆくことが重要</a:t>
            </a:r>
          </a:p>
        </p:txBody>
      </p:sp>
    </p:spTree>
    <p:extLst>
      <p:ext uri="{BB962C8B-B14F-4D97-AF65-F5344CB8AC3E}">
        <p14:creationId xmlns:p14="http://schemas.microsoft.com/office/powerpoint/2010/main" val="7313341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722120" y="1246723"/>
            <a:ext cx="8747760" cy="646331"/>
          </a:xfrm>
          <a:prstGeom prst="rect">
            <a:avLst/>
          </a:prstGeom>
          <a:noFill/>
        </p:spPr>
        <p:txBody>
          <a:bodyPr wrap="square" rtlCol="0">
            <a:spAutoFit/>
          </a:bodyPr>
          <a:lstStyle/>
          <a:p>
            <a:pPr algn="ctr"/>
            <a:r>
              <a:rPr kumimoji="1" lang="ja-JP" altLang="en-US" sz="3600" b="1" dirty="0"/>
              <a:t>つながる情報の鍵はデータ定義の共有</a:t>
            </a:r>
          </a:p>
        </p:txBody>
      </p:sp>
      <p:sp>
        <p:nvSpPr>
          <p:cNvPr id="4" name="フローチャート: 磁気ディスク 3"/>
          <p:cNvSpPr/>
          <p:nvPr/>
        </p:nvSpPr>
        <p:spPr>
          <a:xfrm>
            <a:off x="3806190" y="4842510"/>
            <a:ext cx="4579620" cy="1513840"/>
          </a:xfrm>
          <a:prstGeom prst="flowChartMagneticDisk">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schemeClr val="tx1"/>
                </a:solidFill>
              </a:rPr>
              <a:t>社会インフラデータ</a:t>
            </a:r>
            <a:endParaRPr lang="en-US" altLang="ja-JP" sz="2800" b="1" dirty="0">
              <a:solidFill>
                <a:schemeClr val="tx1"/>
              </a:solidFill>
            </a:endParaRPr>
          </a:p>
          <a:p>
            <a:pPr algn="ctr"/>
            <a:r>
              <a:rPr kumimoji="1" lang="ja-JP" altLang="en-US" sz="2800" b="1" dirty="0">
                <a:solidFill>
                  <a:schemeClr val="tx1"/>
                </a:solidFill>
              </a:rPr>
              <a:t>（データ連携基盤）</a:t>
            </a:r>
            <a:endParaRPr kumimoji="1" lang="en-US" altLang="ja-JP" sz="2800" b="1" dirty="0">
              <a:solidFill>
                <a:schemeClr val="tx1"/>
              </a:solidFill>
            </a:endParaRPr>
          </a:p>
        </p:txBody>
      </p:sp>
      <p:sp>
        <p:nvSpPr>
          <p:cNvPr id="8" name="スライド番号プレースホルダー 7"/>
          <p:cNvSpPr>
            <a:spLocks noGrp="1"/>
          </p:cNvSpPr>
          <p:nvPr>
            <p:ph type="sldNum" sz="quarter" idx="12"/>
          </p:nvPr>
        </p:nvSpPr>
        <p:spPr/>
        <p:txBody>
          <a:bodyPr/>
          <a:lstStyle/>
          <a:p>
            <a:fld id="{9B5FC569-0964-43E7-AB4B-7B70FDBE2055}" type="slidenum">
              <a:rPr kumimoji="1" lang="ja-JP" altLang="en-US" smtClean="0"/>
              <a:t>21</a:t>
            </a:fld>
            <a:endParaRPr kumimoji="1" lang="ja-JP" altLang="en-US"/>
          </a:p>
        </p:txBody>
      </p:sp>
      <p:sp>
        <p:nvSpPr>
          <p:cNvPr id="12" name="思考の吹き出し: 雲形 11">
            <a:extLst>
              <a:ext uri="{FF2B5EF4-FFF2-40B4-BE49-F238E27FC236}">
                <a16:creationId xmlns:a16="http://schemas.microsoft.com/office/drawing/2014/main" id="{FE665C5A-4389-8870-FC97-E6D51481AA05}"/>
              </a:ext>
            </a:extLst>
          </p:cNvPr>
          <p:cNvSpPr/>
          <p:nvPr/>
        </p:nvSpPr>
        <p:spPr>
          <a:xfrm>
            <a:off x="670560" y="3328620"/>
            <a:ext cx="2875280" cy="762000"/>
          </a:xfrm>
          <a:prstGeom prst="cloudCallout">
            <a:avLst>
              <a:gd name="adj1" fmla="val -9434"/>
              <a:gd name="adj2" fmla="val 411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t>水道システム</a:t>
            </a:r>
            <a:endParaRPr kumimoji="1" lang="en-US" altLang="ja-JP" sz="2000" b="1" dirty="0"/>
          </a:p>
          <a:p>
            <a:pPr algn="ctr"/>
            <a:r>
              <a:rPr lang="en-US" altLang="ja-JP" sz="2000" b="1" dirty="0"/>
              <a:t>PF</a:t>
            </a:r>
            <a:endParaRPr kumimoji="1" lang="ja-JP" altLang="en-US" sz="2000" b="1" dirty="0"/>
          </a:p>
        </p:txBody>
      </p:sp>
      <p:sp>
        <p:nvSpPr>
          <p:cNvPr id="14" name="思考の吹き出し: 雲形 13">
            <a:extLst>
              <a:ext uri="{FF2B5EF4-FFF2-40B4-BE49-F238E27FC236}">
                <a16:creationId xmlns:a16="http://schemas.microsoft.com/office/drawing/2014/main" id="{5FBBB7F4-5AC1-9CDF-B5D0-A3F3AFA0AA89}"/>
              </a:ext>
            </a:extLst>
          </p:cNvPr>
          <p:cNvSpPr/>
          <p:nvPr/>
        </p:nvSpPr>
        <p:spPr>
          <a:xfrm>
            <a:off x="4658360" y="3328620"/>
            <a:ext cx="2875280" cy="762000"/>
          </a:xfrm>
          <a:prstGeom prst="cloudCallout">
            <a:avLst>
              <a:gd name="adj1" fmla="val -9434"/>
              <a:gd name="adj2" fmla="val 411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000" b="1" dirty="0"/>
              <a:t>電力</a:t>
            </a:r>
            <a:r>
              <a:rPr kumimoji="1" lang="ja-JP" altLang="en-US" sz="2000" b="1" dirty="0"/>
              <a:t>システム</a:t>
            </a:r>
            <a:endParaRPr kumimoji="1" lang="en-US" altLang="ja-JP" sz="2000" b="1" dirty="0"/>
          </a:p>
          <a:p>
            <a:pPr algn="ctr"/>
            <a:r>
              <a:rPr lang="en-US" altLang="ja-JP" sz="2000" b="1" dirty="0"/>
              <a:t>PF</a:t>
            </a:r>
            <a:endParaRPr kumimoji="1" lang="ja-JP" altLang="en-US" sz="2000" b="1" dirty="0"/>
          </a:p>
        </p:txBody>
      </p:sp>
      <p:sp>
        <p:nvSpPr>
          <p:cNvPr id="15" name="思考の吹き出し: 雲形 14">
            <a:extLst>
              <a:ext uri="{FF2B5EF4-FFF2-40B4-BE49-F238E27FC236}">
                <a16:creationId xmlns:a16="http://schemas.microsoft.com/office/drawing/2014/main" id="{76A5C8E5-03B9-7D0A-4A8C-219CDEA4B38B}"/>
              </a:ext>
            </a:extLst>
          </p:cNvPr>
          <p:cNvSpPr/>
          <p:nvPr/>
        </p:nvSpPr>
        <p:spPr>
          <a:xfrm>
            <a:off x="8478520" y="3328620"/>
            <a:ext cx="2875280" cy="762000"/>
          </a:xfrm>
          <a:prstGeom prst="cloudCallout">
            <a:avLst>
              <a:gd name="adj1" fmla="val -9434"/>
              <a:gd name="adj2" fmla="val 411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000" b="1" dirty="0"/>
              <a:t>ガス</a:t>
            </a:r>
            <a:r>
              <a:rPr kumimoji="1" lang="ja-JP" altLang="en-US" sz="2000" b="1" dirty="0"/>
              <a:t>システム</a:t>
            </a:r>
            <a:endParaRPr kumimoji="1" lang="en-US" altLang="ja-JP" sz="2000" b="1" dirty="0"/>
          </a:p>
          <a:p>
            <a:pPr algn="ctr"/>
            <a:r>
              <a:rPr lang="en-US" altLang="ja-JP" sz="2000" b="1" dirty="0"/>
              <a:t>PF</a:t>
            </a:r>
            <a:endParaRPr kumimoji="1" lang="ja-JP" altLang="en-US" sz="2000" b="1" dirty="0"/>
          </a:p>
        </p:txBody>
      </p:sp>
      <p:sp>
        <p:nvSpPr>
          <p:cNvPr id="16" name="思考の吹き出し: 雲形 15">
            <a:extLst>
              <a:ext uri="{FF2B5EF4-FFF2-40B4-BE49-F238E27FC236}">
                <a16:creationId xmlns:a16="http://schemas.microsoft.com/office/drawing/2014/main" id="{3CC43D41-931D-D6F3-5FB5-74C8EF5A5A11}"/>
              </a:ext>
            </a:extLst>
          </p:cNvPr>
          <p:cNvSpPr/>
          <p:nvPr/>
        </p:nvSpPr>
        <p:spPr>
          <a:xfrm>
            <a:off x="2712720" y="2562760"/>
            <a:ext cx="2875280" cy="762000"/>
          </a:xfrm>
          <a:prstGeom prst="cloudCallout">
            <a:avLst>
              <a:gd name="adj1" fmla="val -9434"/>
              <a:gd name="adj2" fmla="val 411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000" b="1" dirty="0"/>
              <a:t>道路</a:t>
            </a:r>
            <a:r>
              <a:rPr kumimoji="1" lang="ja-JP" altLang="en-US" sz="2000" b="1" dirty="0"/>
              <a:t>システム</a:t>
            </a:r>
            <a:endParaRPr kumimoji="1" lang="en-US" altLang="ja-JP" sz="2000" b="1" dirty="0"/>
          </a:p>
          <a:p>
            <a:pPr algn="ctr"/>
            <a:r>
              <a:rPr lang="en-US" altLang="ja-JP" sz="2000" b="1" dirty="0"/>
              <a:t>PF</a:t>
            </a:r>
            <a:endParaRPr kumimoji="1" lang="ja-JP" altLang="en-US" sz="2000" b="1" dirty="0"/>
          </a:p>
        </p:txBody>
      </p:sp>
      <p:sp>
        <p:nvSpPr>
          <p:cNvPr id="17" name="思考の吹き出し: 雲形 16">
            <a:extLst>
              <a:ext uri="{FF2B5EF4-FFF2-40B4-BE49-F238E27FC236}">
                <a16:creationId xmlns:a16="http://schemas.microsoft.com/office/drawing/2014/main" id="{3742E9E5-73EE-F4B6-7819-3F6F5F8AEAF8}"/>
              </a:ext>
            </a:extLst>
          </p:cNvPr>
          <p:cNvSpPr/>
          <p:nvPr/>
        </p:nvSpPr>
        <p:spPr>
          <a:xfrm>
            <a:off x="6604000" y="2505660"/>
            <a:ext cx="2875280" cy="762000"/>
          </a:xfrm>
          <a:prstGeom prst="cloudCallout">
            <a:avLst>
              <a:gd name="adj1" fmla="val -9434"/>
              <a:gd name="adj2" fmla="val 411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2000" b="1" dirty="0"/>
              <a:t>通信</a:t>
            </a:r>
            <a:r>
              <a:rPr kumimoji="1" lang="ja-JP" altLang="en-US" sz="2000" b="1" dirty="0"/>
              <a:t>システム</a:t>
            </a:r>
            <a:endParaRPr kumimoji="1" lang="en-US" altLang="ja-JP" sz="2000" b="1" dirty="0"/>
          </a:p>
          <a:p>
            <a:pPr algn="ctr"/>
            <a:r>
              <a:rPr lang="en-US" altLang="ja-JP" sz="2000" b="1" dirty="0"/>
              <a:t>PF</a:t>
            </a:r>
            <a:endParaRPr kumimoji="1" lang="ja-JP" altLang="en-US" sz="2000" b="1" dirty="0"/>
          </a:p>
        </p:txBody>
      </p:sp>
      <p:cxnSp>
        <p:nvCxnSpPr>
          <p:cNvPr id="19" name="直線矢印コネクタ 18">
            <a:extLst>
              <a:ext uri="{FF2B5EF4-FFF2-40B4-BE49-F238E27FC236}">
                <a16:creationId xmlns:a16="http://schemas.microsoft.com/office/drawing/2014/main" id="{62C97726-191F-CD53-DF15-B4A0364FEF26}"/>
              </a:ext>
            </a:extLst>
          </p:cNvPr>
          <p:cNvCxnSpPr/>
          <p:nvPr/>
        </p:nvCxnSpPr>
        <p:spPr>
          <a:xfrm flipH="1" flipV="1">
            <a:off x="2458720" y="4090620"/>
            <a:ext cx="1691640" cy="88778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F47782E1-DA89-C894-BD88-0A2E745074B5}"/>
              </a:ext>
            </a:extLst>
          </p:cNvPr>
          <p:cNvCxnSpPr>
            <a:cxnSpLocks/>
            <a:endCxn id="15" idx="1"/>
          </p:cNvCxnSpPr>
          <p:nvPr/>
        </p:nvCxnSpPr>
        <p:spPr>
          <a:xfrm flipV="1">
            <a:off x="7843520" y="4089809"/>
            <a:ext cx="2072640" cy="817521"/>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D64B8BBA-481E-A6A8-F3F6-BA8DBE681583}"/>
              </a:ext>
            </a:extLst>
          </p:cNvPr>
          <p:cNvCxnSpPr>
            <a:cxnSpLocks/>
          </p:cNvCxnSpPr>
          <p:nvPr/>
        </p:nvCxnSpPr>
        <p:spPr>
          <a:xfrm flipV="1">
            <a:off x="6151880" y="4151580"/>
            <a:ext cx="0" cy="63383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43011CCF-EFA8-533D-4044-E6CC651BC941}"/>
              </a:ext>
            </a:extLst>
          </p:cNvPr>
          <p:cNvCxnSpPr>
            <a:cxnSpLocks/>
            <a:endCxn id="17" idx="1"/>
          </p:cNvCxnSpPr>
          <p:nvPr/>
        </p:nvCxnSpPr>
        <p:spPr>
          <a:xfrm flipV="1">
            <a:off x="7005320" y="3266849"/>
            <a:ext cx="1036320" cy="1584576"/>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9AA93CB7-4BB4-CA3F-D3E0-EE35B8ABAB15}"/>
              </a:ext>
            </a:extLst>
          </p:cNvPr>
          <p:cNvCxnSpPr>
            <a:cxnSpLocks/>
          </p:cNvCxnSpPr>
          <p:nvPr/>
        </p:nvCxnSpPr>
        <p:spPr>
          <a:xfrm flipH="1" flipV="1">
            <a:off x="4338320" y="3324760"/>
            <a:ext cx="533400" cy="1526665"/>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id="{AF4E6382-7DE2-6F75-4007-D6208442E2F2}"/>
              </a:ext>
            </a:extLst>
          </p:cNvPr>
          <p:cNvSpPr txBox="1"/>
          <p:nvPr/>
        </p:nvSpPr>
        <p:spPr>
          <a:xfrm>
            <a:off x="274320" y="369054"/>
            <a:ext cx="6096000" cy="369332"/>
          </a:xfrm>
          <a:prstGeom prst="rect">
            <a:avLst/>
          </a:prstGeom>
          <a:noFill/>
        </p:spPr>
        <p:txBody>
          <a:bodyPr wrap="square">
            <a:spAutoFit/>
          </a:bodyPr>
          <a:lstStyle/>
          <a:p>
            <a:r>
              <a:rPr kumimoji="1" lang="ja-JP" altLang="en-US" sz="1800" b="1" dirty="0">
                <a:highlight>
                  <a:srgbClr val="FFFF00"/>
                </a:highlight>
              </a:rPr>
              <a:t>３．地域インフラの一つである水道システム</a:t>
            </a:r>
          </a:p>
        </p:txBody>
      </p:sp>
    </p:spTree>
    <p:extLst>
      <p:ext uri="{BB962C8B-B14F-4D97-AF65-F5344CB8AC3E}">
        <p14:creationId xmlns:p14="http://schemas.microsoft.com/office/powerpoint/2010/main" val="10242003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 name="片側の 2 つの角を切り取った四角形 434"/>
          <p:cNvSpPr/>
          <p:nvPr/>
        </p:nvSpPr>
        <p:spPr bwMode="gray">
          <a:xfrm>
            <a:off x="1148622" y="1792670"/>
            <a:ext cx="9910489" cy="5065331"/>
          </a:xfrm>
          <a:prstGeom prst="snip2SameRect">
            <a:avLst>
              <a:gd name="adj1" fmla="val 2624"/>
              <a:gd name="adj2" fmla="val 0"/>
            </a:avLst>
          </a:prstGeom>
          <a:gradFill flip="none" rotWithShape="1">
            <a:gsLst>
              <a:gs pos="0">
                <a:schemeClr val="bg1">
                  <a:lumMod val="90000"/>
                </a:schemeClr>
              </a:gs>
              <a:gs pos="49000">
                <a:schemeClr val="bg1"/>
              </a:gs>
              <a:gs pos="72000">
                <a:schemeClr val="bg1">
                  <a:lumMod val="95000"/>
                </a:schemeClr>
              </a:gs>
              <a:gs pos="39000">
                <a:schemeClr val="bg1">
                  <a:lumMod val="95000"/>
                </a:schemeClr>
              </a:gs>
              <a:gs pos="9000">
                <a:schemeClr val="bg1">
                  <a:lumMod val="76000"/>
                </a:schemeClr>
              </a:gs>
              <a:gs pos="100000">
                <a:schemeClr val="bg1"/>
              </a:gs>
            </a:gsLst>
            <a:lin ang="16200000" scaled="1"/>
            <a:tileRect/>
          </a:gradFill>
          <a:ln w="12700">
            <a:noFill/>
            <a:miter lim="800000"/>
            <a:headEnd/>
            <a:tailEnd/>
          </a:ln>
        </p:spPr>
        <p:txBody>
          <a:bodyPr lIns="68415" tIns="34208" rIns="68415" bIns="34208" rtlCol="0" anchor="ctr"/>
          <a:lstStyle/>
          <a:p>
            <a:pPr algn="ctr"/>
            <a:endParaRPr lang="ja-JP" altLang="en-US"/>
          </a:p>
        </p:txBody>
      </p:sp>
      <p:grpSp>
        <p:nvGrpSpPr>
          <p:cNvPr id="19" name="グループ化 18"/>
          <p:cNvGrpSpPr/>
          <p:nvPr/>
        </p:nvGrpSpPr>
        <p:grpSpPr>
          <a:xfrm>
            <a:off x="1738878" y="1380625"/>
            <a:ext cx="9070755" cy="6627503"/>
            <a:chOff x="770056" y="1799524"/>
            <a:chExt cx="11722207" cy="9278504"/>
          </a:xfrm>
        </p:grpSpPr>
        <p:sp>
          <p:nvSpPr>
            <p:cNvPr id="283" name="環状矢印 282"/>
            <p:cNvSpPr/>
            <p:nvPr/>
          </p:nvSpPr>
          <p:spPr>
            <a:xfrm>
              <a:off x="770056" y="1799524"/>
              <a:ext cx="11722207" cy="9278504"/>
            </a:xfrm>
            <a:prstGeom prst="circularArrow">
              <a:avLst>
                <a:gd name="adj1" fmla="val 5399"/>
                <a:gd name="adj2" fmla="val 524951"/>
                <a:gd name="adj3" fmla="val 18403126"/>
                <a:gd name="adj4" fmla="val 13534784"/>
                <a:gd name="adj5" fmla="val 4274"/>
              </a:avLst>
            </a:prstGeom>
            <a:solidFill>
              <a:schemeClr val="bg1">
                <a:alpha val="55000"/>
              </a:schemeClr>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lang="ja-JP" altLang="en-US" sz="2500" dirty="0">
                <a:solidFill>
                  <a:schemeClr val="bg1">
                    <a:lumMod val="85000"/>
                  </a:schemeClr>
                </a:solidFill>
              </a:endParaRPr>
            </a:p>
          </p:txBody>
        </p:sp>
        <p:sp>
          <p:nvSpPr>
            <p:cNvPr id="284" name="テキスト ボックス 283"/>
            <p:cNvSpPr txBox="1"/>
            <p:nvPr/>
          </p:nvSpPr>
          <p:spPr>
            <a:xfrm>
              <a:off x="3339351" y="2269446"/>
              <a:ext cx="6622906" cy="2807607"/>
            </a:xfrm>
            <a:prstGeom prst="rect">
              <a:avLst/>
            </a:prstGeom>
            <a:noFill/>
          </p:spPr>
          <p:txBody>
            <a:bodyPr spcFirstLastPara="1" wrap="square" lIns="128016" tIns="64008" rIns="128016" bIns="64008" numCol="1" rtlCol="0">
              <a:prstTxWarp prst="textArchUp">
                <a:avLst>
                  <a:gd name="adj" fmla="val 10787378"/>
                </a:avLst>
              </a:prstTxWarp>
              <a:spAutoFit/>
            </a:bodyPr>
            <a:lstStyle/>
            <a:p>
              <a:pPr algn="ctr"/>
              <a:r>
                <a:rPr lang="ja-JP" altLang="en-US" sz="1500" b="1" dirty="0">
                  <a:solidFill>
                    <a:schemeClr val="bg1">
                      <a:lumMod val="65000"/>
                    </a:schemeClr>
                  </a:solidFill>
                  <a:latin typeface="Meiryo UI" panose="020B0604030504040204" pitchFamily="50" charset="-128"/>
                  <a:ea typeface="Meiryo UI" panose="020B0604030504040204" pitchFamily="50" charset="-128"/>
                  <a:cs typeface="Meiryo UI" panose="020B0604030504040204" pitchFamily="50" charset="-128"/>
                </a:rPr>
                <a:t>分析・シミュレーションによる試行</a:t>
              </a:r>
              <a:endParaRPr lang="ja-JP" altLang="en-US" sz="1500" dirty="0">
                <a:solidFill>
                  <a:schemeClr val="bg1">
                    <a:lumMod val="6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4" name="グループ化 3"/>
          <p:cNvGrpSpPr/>
          <p:nvPr/>
        </p:nvGrpSpPr>
        <p:grpSpPr>
          <a:xfrm>
            <a:off x="2187157" y="1537404"/>
            <a:ext cx="5330937" cy="4915480"/>
            <a:chOff x="545376" y="1428467"/>
            <a:chExt cx="6889211" cy="6881672"/>
          </a:xfrm>
        </p:grpSpPr>
        <p:sp>
          <p:nvSpPr>
            <p:cNvPr id="287" name="環状矢印 286"/>
            <p:cNvSpPr/>
            <p:nvPr/>
          </p:nvSpPr>
          <p:spPr>
            <a:xfrm rot="15233340">
              <a:off x="549146" y="1424697"/>
              <a:ext cx="6881672" cy="6889211"/>
            </a:xfrm>
            <a:prstGeom prst="circularArrow">
              <a:avLst>
                <a:gd name="adj1" fmla="val 7107"/>
                <a:gd name="adj2" fmla="val 524951"/>
                <a:gd name="adj3" fmla="val 18329091"/>
                <a:gd name="adj4" fmla="val 15081475"/>
                <a:gd name="adj5" fmla="val 5813"/>
              </a:avLst>
            </a:prstGeom>
            <a:solidFill>
              <a:schemeClr val="bg1">
                <a:alpha val="55000"/>
              </a:schemeClr>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lang="ja-JP" altLang="en-US" sz="2500" dirty="0">
                <a:solidFill>
                  <a:schemeClr val="tx1"/>
                </a:solidFill>
              </a:endParaRPr>
            </a:p>
          </p:txBody>
        </p:sp>
        <p:sp>
          <p:nvSpPr>
            <p:cNvPr id="288" name="テキスト ボックス 287"/>
            <p:cNvSpPr txBox="1"/>
            <p:nvPr/>
          </p:nvSpPr>
          <p:spPr>
            <a:xfrm rot="15834362">
              <a:off x="18738" y="4099942"/>
              <a:ext cx="3946734" cy="1894123"/>
            </a:xfrm>
            <a:prstGeom prst="rect">
              <a:avLst/>
            </a:prstGeom>
            <a:noFill/>
          </p:spPr>
          <p:txBody>
            <a:bodyPr spcFirstLastPara="1" wrap="square" lIns="128016" tIns="64008" rIns="128016" bIns="64008" numCol="1" rtlCol="0">
              <a:prstTxWarp prst="textArchUp">
                <a:avLst>
                  <a:gd name="adj" fmla="val 11073178"/>
                </a:avLst>
              </a:prstTxWarp>
              <a:spAutoFit/>
            </a:bodyPr>
            <a:lstStyle/>
            <a:p>
              <a:pPr algn="ctr"/>
              <a:r>
                <a:rPr lang="ja-JP" altLang="en-US" sz="1500" b="1" dirty="0">
                  <a:solidFill>
                    <a:schemeClr val="bg1">
                      <a:lumMod val="65000"/>
                    </a:schemeClr>
                  </a:solidFill>
                  <a:latin typeface="Meiryo UI" panose="020B0604030504040204" pitchFamily="50" charset="-128"/>
                  <a:ea typeface="Meiryo UI" panose="020B0604030504040204" pitchFamily="50" charset="-128"/>
                  <a:cs typeface="Meiryo UI" panose="020B0604030504040204" pitchFamily="50" charset="-128"/>
                </a:rPr>
                <a:t>現実社会を写し取る</a:t>
              </a:r>
              <a:endParaRPr lang="ja-JP" altLang="en-US" sz="1500" dirty="0">
                <a:solidFill>
                  <a:schemeClr val="bg1">
                    <a:lumMod val="6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669" name="テキスト ボックス 668"/>
          <p:cNvSpPr txBox="1"/>
          <p:nvPr/>
        </p:nvSpPr>
        <p:spPr>
          <a:xfrm rot="20021697">
            <a:off x="2788176" y="2605725"/>
            <a:ext cx="1292089" cy="327550"/>
          </a:xfrm>
          <a:prstGeom prst="rect">
            <a:avLst/>
          </a:prstGeom>
          <a:noFill/>
        </p:spPr>
        <p:txBody>
          <a:bodyPr wrap="square" lIns="95782" tIns="47891" rIns="95782" bIns="47891" rtlCol="0">
            <a:spAutoFit/>
          </a:bodyPr>
          <a:lstStyle/>
          <a:p>
            <a:r>
              <a:rPr lang="en-US" altLang="ja-JP" sz="1500"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Cyber</a:t>
            </a:r>
            <a:r>
              <a:rPr lang="ja-JP" altLang="en-US" sz="1500"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空間</a:t>
            </a:r>
          </a:p>
        </p:txBody>
      </p:sp>
      <p:sp>
        <p:nvSpPr>
          <p:cNvPr id="111" name="平行四辺形 110"/>
          <p:cNvSpPr/>
          <p:nvPr/>
        </p:nvSpPr>
        <p:spPr>
          <a:xfrm>
            <a:off x="1265629" y="4862798"/>
            <a:ext cx="9728343" cy="1305774"/>
          </a:xfrm>
          <a:prstGeom prst="parallelogram">
            <a:avLst>
              <a:gd name="adj" fmla="val 174704"/>
            </a:avLst>
          </a:prstGeom>
          <a:solidFill>
            <a:schemeClr val="accent1">
              <a:lumMod val="20000"/>
              <a:lumOff val="80000"/>
            </a:schemeClr>
          </a:solidFill>
          <a:ln w="1270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endParaRPr lang="ja-JP" altLang="en-US" sz="2500" dirty="0"/>
          </a:p>
        </p:txBody>
      </p:sp>
      <p:sp>
        <p:nvSpPr>
          <p:cNvPr id="331" name="テキスト ボックス 330"/>
          <p:cNvSpPr txBox="1"/>
          <p:nvPr/>
        </p:nvSpPr>
        <p:spPr>
          <a:xfrm>
            <a:off x="1265628" y="144498"/>
            <a:ext cx="9660726" cy="692214"/>
          </a:xfrm>
          <a:prstGeom prst="rect">
            <a:avLst/>
          </a:prstGeom>
          <a:solidFill>
            <a:srgbClr val="99D6EC"/>
          </a:solidFill>
          <a:ln>
            <a:noFill/>
          </a:ln>
        </p:spPr>
        <p:txBody>
          <a:bodyPr vert="horz" wrap="square" lIns="216000" tIns="108000" rIns="216000" bIns="108000" rtlCol="0" anchor="t" anchorCtr="0">
            <a:spAutoFit/>
          </a:bodyPr>
          <a:lstStyle>
            <a:lvl1pPr marL="342900" indent="-342900">
              <a:spcBef>
                <a:spcPts val="600"/>
              </a:spcBef>
              <a:spcAft>
                <a:spcPts val="600"/>
              </a:spcAft>
              <a:buClr>
                <a:srgbClr val="002060"/>
              </a:buClr>
              <a:buFont typeface="Wingdings" panose="05000000000000000000" pitchFamily="2" charset="2"/>
              <a:buChar char="l"/>
              <a:defRPr lang="ja-JP" altLang="en-US" sz="2000" dirty="0">
                <a:latin typeface="Meiryo UI" panose="020B0604030504040204" pitchFamily="50" charset="-128"/>
                <a:ea typeface="Meiryo UI" panose="020B0604030504040204" pitchFamily="50" charset="-128"/>
                <a:cs typeface="Meiryo UI" panose="020B0604030504040204" pitchFamily="50" charset="-128"/>
              </a:defRPr>
            </a:lvl1pPr>
            <a:lvl2pPr marL="742950" indent="-285750">
              <a:spcBef>
                <a:spcPts val="600"/>
              </a:spcBef>
              <a:spcAft>
                <a:spcPts val="600"/>
              </a:spcAft>
              <a:buFont typeface="Arial" pitchFamily="34" charset="0"/>
              <a:buChar char="–"/>
              <a:defRPr sz="1400">
                <a:latin typeface="Meiryo UI" panose="020B0604030504040204" pitchFamily="50" charset="-128"/>
                <a:ea typeface="Meiryo UI" panose="020B0604030504040204" pitchFamily="50" charset="-128"/>
                <a:cs typeface="Meiryo UI" panose="020B0604030504040204" pitchFamily="50" charset="-128"/>
              </a:defRPr>
            </a:lvl2pPr>
            <a:lvl3pPr marL="1143000" indent="-228600">
              <a:spcBef>
                <a:spcPts val="600"/>
              </a:spcBef>
              <a:spcAft>
                <a:spcPts val="600"/>
              </a:spcAft>
              <a:buFont typeface="Arial" pitchFamily="34" charset="0"/>
              <a:buChar char="•"/>
              <a:defRPr sz="1050">
                <a:latin typeface="Meiryo UI" panose="020B0604030504040204" pitchFamily="50" charset="-128"/>
                <a:ea typeface="Meiryo UI" panose="020B0604030504040204" pitchFamily="50" charset="-128"/>
                <a:cs typeface="Meiryo UI" panose="020B0604030504040204" pitchFamily="50" charset="-128"/>
              </a:defRPr>
            </a:lvl3pPr>
            <a:lvl4pPr marL="1600200" indent="-228600">
              <a:spcBef>
                <a:spcPct val="20000"/>
              </a:spcBef>
              <a:buFont typeface="Arial" pitchFamily="34" charset="0"/>
              <a:buChar char="–"/>
              <a:defRPr sz="2000">
                <a:latin typeface="Meiryo UI" panose="020B0604030504040204" pitchFamily="50" charset="-128"/>
                <a:ea typeface="Meiryo UI" panose="020B0604030504040204" pitchFamily="50" charset="-128"/>
                <a:cs typeface="Meiryo UI" panose="020B0604030504040204" pitchFamily="50" charset="-128"/>
              </a:defRPr>
            </a:lvl4pPr>
            <a:lvl5pPr marL="2057400" indent="-228600">
              <a:spcBef>
                <a:spcPct val="20000"/>
              </a:spcBef>
              <a:buFont typeface="Arial" pitchFamily="34" charset="0"/>
              <a:buChar char="»"/>
              <a:defRPr sz="2000">
                <a:latin typeface="Meiryo UI" panose="020B0604030504040204" pitchFamily="50" charset="-128"/>
                <a:ea typeface="Meiryo UI" panose="020B0604030504040204" pitchFamily="50" charset="-128"/>
                <a:cs typeface="Meiryo UI" panose="020B0604030504040204" pitchFamily="50" charset="-128"/>
              </a:defRPr>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marL="0" indent="0" algn="ctr">
              <a:lnSpc>
                <a:spcPts val="1200"/>
              </a:lnSpc>
              <a:spcBef>
                <a:spcPts val="1200"/>
              </a:spcBef>
              <a:buNone/>
            </a:pPr>
            <a:r>
              <a:rPr lang="ja-JP" altLang="en-US" dirty="0"/>
              <a:t>データやノウハウ、経験をシェアすることによって、</a:t>
            </a:r>
            <a:endParaRPr lang="en-US" altLang="ja-JP" dirty="0"/>
          </a:p>
          <a:p>
            <a:pPr marL="0" indent="0" algn="ctr">
              <a:lnSpc>
                <a:spcPts val="1200"/>
              </a:lnSpc>
              <a:buNone/>
            </a:pPr>
            <a:r>
              <a:rPr lang="ja-JP" altLang="en-US" dirty="0"/>
              <a:t>仕事のスタイル、生活スタイルに新たな価値をもたらし、豊かな社会を築く</a:t>
            </a:r>
            <a:endParaRPr lang="en-US" altLang="ja-JP" dirty="0"/>
          </a:p>
        </p:txBody>
      </p:sp>
      <p:sp>
        <p:nvSpPr>
          <p:cNvPr id="226" name="テキスト ボックス 225"/>
          <p:cNvSpPr txBox="1"/>
          <p:nvPr/>
        </p:nvSpPr>
        <p:spPr>
          <a:xfrm rot="19796361">
            <a:off x="1044605" y="5206617"/>
            <a:ext cx="2984898" cy="327550"/>
          </a:xfrm>
          <a:prstGeom prst="rect">
            <a:avLst/>
          </a:prstGeom>
          <a:noFill/>
        </p:spPr>
        <p:txBody>
          <a:bodyPr wrap="square" lIns="95782" tIns="47891" rIns="95782" bIns="47891" rtlCol="0">
            <a:spAutoFit/>
          </a:bodyPr>
          <a:lstStyle/>
          <a:p>
            <a:r>
              <a:rPr lang="en-US" altLang="ja-JP" sz="1500"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Physical</a:t>
            </a:r>
            <a:r>
              <a:rPr lang="ja-JP" altLang="en-US" sz="1500"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空間</a:t>
            </a:r>
          </a:p>
        </p:txBody>
      </p:sp>
      <p:sp>
        <p:nvSpPr>
          <p:cNvPr id="654" name="タイトル 653"/>
          <p:cNvSpPr>
            <a:spLocks noGrp="1"/>
          </p:cNvSpPr>
          <p:nvPr>
            <p:ph type="title" idx="4294967295"/>
          </p:nvPr>
        </p:nvSpPr>
        <p:spPr>
          <a:xfrm>
            <a:off x="1411288" y="929927"/>
            <a:ext cx="9637712" cy="387798"/>
          </a:xfrm>
          <a:prstGeom prst="rect">
            <a:avLst/>
          </a:prstGeom>
        </p:spPr>
        <p:txBody>
          <a:bodyPr vert="horz" wrap="square" lIns="0" tIns="0" rIns="0" bIns="0" rtlCol="0" anchor="ctr">
            <a:spAutoFit/>
          </a:bodyPr>
          <a:lstStyle/>
          <a:p>
            <a:pPr>
              <a:spcBef>
                <a:spcPts val="449"/>
              </a:spcBef>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現実社会を</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Cyber</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空間に写し取り、モデル化されたノウハウや経験・知識を活用し、誰でも自由に情報・データを</a:t>
            </a:r>
            <a:r>
              <a:rPr kumimoji="0" lang="ja-JP" altLang="en-US" sz="14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組み合わせることで新たな気付きや発見を得ることができる。現実社会で新たな価値を生み出すことができる。</a:t>
            </a:r>
            <a:endParaRPr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3" name="平行四辺形 622"/>
          <p:cNvSpPr/>
          <p:nvPr/>
        </p:nvSpPr>
        <p:spPr>
          <a:xfrm>
            <a:off x="3313503" y="4904098"/>
            <a:ext cx="2133120" cy="338101"/>
          </a:xfrm>
          <a:prstGeom prst="parallelogram">
            <a:avLst>
              <a:gd name="adj" fmla="val 174704"/>
            </a:avLst>
          </a:prstGeom>
          <a:gradFill flip="none" rotWithShape="1">
            <a:gsLst>
              <a:gs pos="0">
                <a:schemeClr val="bg1">
                  <a:lumMod val="75000"/>
                </a:schemeClr>
              </a:gs>
              <a:gs pos="50000">
                <a:schemeClr val="bg1">
                  <a:lumMod val="95000"/>
                </a:schemeClr>
              </a:gs>
              <a:gs pos="100000">
                <a:srgbClr val="FBFBFB"/>
              </a:gs>
            </a:gsLst>
            <a:lin ang="27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endParaRPr lang="ja-JP" altLang="en-US" sz="2500" dirty="0"/>
          </a:p>
        </p:txBody>
      </p:sp>
      <p:pic>
        <p:nvPicPr>
          <p:cNvPr id="622" name="Picture 2" descr="W:\MyDocument\デスクトップ\CPS\内部資料\20160104_報告書4～6章\a1-037.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7285" y="4761704"/>
            <a:ext cx="521907" cy="294545"/>
          </a:xfrm>
          <a:prstGeom prst="rect">
            <a:avLst/>
          </a:prstGeom>
          <a:noFill/>
          <a:extLst>
            <a:ext uri="{909E8E84-426E-40DD-AFC4-6F175D3DCCD1}">
              <a14:hiddenFill xmlns:a14="http://schemas.microsoft.com/office/drawing/2010/main">
                <a:solidFill>
                  <a:srgbClr val="FFFFFF"/>
                </a:solidFill>
              </a14:hiddenFill>
            </a:ext>
          </a:extLst>
        </p:spPr>
      </p:pic>
      <p:sp>
        <p:nvSpPr>
          <p:cNvPr id="624" name="円/楕円 623"/>
          <p:cNvSpPr/>
          <p:nvPr/>
        </p:nvSpPr>
        <p:spPr>
          <a:xfrm>
            <a:off x="3571429" y="4807811"/>
            <a:ext cx="278571" cy="257143"/>
          </a:xfrm>
          <a:prstGeom prst="ellipse">
            <a:avLst/>
          </a:prstGeom>
          <a:gradFill flip="none" rotWithShape="1">
            <a:gsLst>
              <a:gs pos="0">
                <a:schemeClr val="accent4">
                  <a:lumMod val="20000"/>
                  <a:lumOff val="80000"/>
                  <a:alpha val="90000"/>
                </a:schemeClr>
              </a:gs>
              <a:gs pos="50000">
                <a:schemeClr val="accent4">
                  <a:lumMod val="60000"/>
                  <a:lumOff val="40000"/>
                  <a:alpha val="90000"/>
                </a:schemeClr>
              </a:gs>
              <a:gs pos="100000">
                <a:schemeClr val="accent4">
                  <a:lumMod val="75000"/>
                  <a:alpha val="8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行政</a:t>
            </a:r>
            <a:br>
              <a:rPr lang="en-US" altLang="ja-JP" sz="800" dirty="0">
                <a:latin typeface="Meiryo UI" panose="020B0604030504040204" pitchFamily="50" charset="-128"/>
                <a:ea typeface="Meiryo UI" panose="020B0604030504040204" pitchFamily="50" charset="-128"/>
                <a:cs typeface="Meiryo UI" panose="020B0604030504040204" pitchFamily="50" charset="-128"/>
              </a:rPr>
            </a:br>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5" name="円/楕円 624"/>
          <p:cNvSpPr/>
          <p:nvPr/>
        </p:nvSpPr>
        <p:spPr>
          <a:xfrm>
            <a:off x="4158561" y="4827745"/>
            <a:ext cx="278571" cy="257143"/>
          </a:xfrm>
          <a:prstGeom prst="ellipse">
            <a:avLst/>
          </a:prstGeom>
          <a:gradFill flip="none" rotWithShape="1">
            <a:gsLst>
              <a:gs pos="0">
                <a:schemeClr val="accent4">
                  <a:lumMod val="20000"/>
                  <a:lumOff val="80000"/>
                  <a:alpha val="90000"/>
                </a:schemeClr>
              </a:gs>
              <a:gs pos="50000">
                <a:schemeClr val="accent4">
                  <a:lumMod val="60000"/>
                  <a:lumOff val="40000"/>
                  <a:alpha val="90000"/>
                </a:schemeClr>
              </a:gs>
              <a:gs pos="100000">
                <a:schemeClr val="accent4">
                  <a:lumMod val="75000"/>
                  <a:alpha val="8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人口</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6" name="円/楕円 625"/>
          <p:cNvSpPr/>
          <p:nvPr/>
        </p:nvSpPr>
        <p:spPr>
          <a:xfrm>
            <a:off x="3854773" y="4944731"/>
            <a:ext cx="278571" cy="257143"/>
          </a:xfrm>
          <a:prstGeom prst="ellipse">
            <a:avLst/>
          </a:prstGeom>
          <a:gradFill flip="none" rotWithShape="1">
            <a:gsLst>
              <a:gs pos="0">
                <a:schemeClr val="accent4">
                  <a:lumMod val="20000"/>
                  <a:lumOff val="80000"/>
                  <a:alpha val="90000"/>
                </a:schemeClr>
              </a:gs>
              <a:gs pos="50000">
                <a:schemeClr val="accent4">
                  <a:lumMod val="60000"/>
                  <a:lumOff val="40000"/>
                  <a:alpha val="90000"/>
                </a:schemeClr>
              </a:gs>
              <a:gs pos="100000">
                <a:schemeClr val="accent4">
                  <a:lumMod val="75000"/>
                  <a:alpha val="8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気象</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7" name="平行四辺形 626"/>
          <p:cNvSpPr/>
          <p:nvPr/>
        </p:nvSpPr>
        <p:spPr>
          <a:xfrm>
            <a:off x="4972510" y="4904098"/>
            <a:ext cx="2824211" cy="338101"/>
          </a:xfrm>
          <a:prstGeom prst="parallelogram">
            <a:avLst>
              <a:gd name="adj" fmla="val 174704"/>
            </a:avLst>
          </a:prstGeom>
          <a:gradFill flip="none" rotWithShape="1">
            <a:gsLst>
              <a:gs pos="0">
                <a:schemeClr val="bg1">
                  <a:lumMod val="75000"/>
                </a:schemeClr>
              </a:gs>
              <a:gs pos="50000">
                <a:schemeClr val="bg1">
                  <a:lumMod val="95000"/>
                </a:schemeClr>
              </a:gs>
              <a:gs pos="100000">
                <a:srgbClr val="FBFBFB"/>
              </a:gs>
            </a:gsLst>
            <a:lin ang="27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endParaRPr lang="ja-JP" altLang="en-US" sz="2500" dirty="0"/>
          </a:p>
        </p:txBody>
      </p:sp>
      <p:pic>
        <p:nvPicPr>
          <p:cNvPr id="495" name="Picture 4" descr="W:\MyDocument\デスクトップ\CPS\内部資料\20151116_畠中様依頼\neta\a4-004.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3689" y="4768821"/>
            <a:ext cx="455014" cy="331505"/>
          </a:xfrm>
          <a:prstGeom prst="rect">
            <a:avLst/>
          </a:prstGeom>
          <a:noFill/>
          <a:extLst>
            <a:ext uri="{909E8E84-426E-40DD-AFC4-6F175D3DCCD1}">
              <a14:hiddenFill xmlns:a14="http://schemas.microsoft.com/office/drawing/2010/main">
                <a:solidFill>
                  <a:srgbClr val="FFFFFF"/>
                </a:solidFill>
              </a14:hiddenFill>
            </a:ext>
          </a:extLst>
        </p:spPr>
      </p:pic>
      <p:sp>
        <p:nvSpPr>
          <p:cNvPr id="112" name="平行四辺形 111"/>
          <p:cNvSpPr/>
          <p:nvPr/>
        </p:nvSpPr>
        <p:spPr>
          <a:xfrm>
            <a:off x="1595751" y="5367458"/>
            <a:ext cx="8210086" cy="737615"/>
          </a:xfrm>
          <a:prstGeom prst="parallelogram">
            <a:avLst>
              <a:gd name="adj" fmla="val 174704"/>
            </a:avLst>
          </a:prstGeom>
          <a:gradFill flip="none" rotWithShape="1">
            <a:gsLst>
              <a:gs pos="0">
                <a:schemeClr val="bg1">
                  <a:lumMod val="75000"/>
                </a:schemeClr>
              </a:gs>
              <a:gs pos="50000">
                <a:schemeClr val="bg1">
                  <a:lumMod val="95000"/>
                </a:schemeClr>
              </a:gs>
              <a:gs pos="100000">
                <a:srgbClr val="FBFBFB"/>
              </a:gs>
            </a:gsLst>
            <a:lin ang="27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endParaRPr lang="ja-JP" altLang="en-US" sz="2500" dirty="0"/>
          </a:p>
        </p:txBody>
      </p:sp>
      <p:sp>
        <p:nvSpPr>
          <p:cNvPr id="394" name="テキスト ボックス 393"/>
          <p:cNvSpPr txBox="1"/>
          <p:nvPr/>
        </p:nvSpPr>
        <p:spPr>
          <a:xfrm>
            <a:off x="8104457" y="5900609"/>
            <a:ext cx="602685" cy="200055"/>
          </a:xfrm>
          <a:prstGeom prst="rect">
            <a:avLst/>
          </a:prstGeom>
          <a:noFill/>
        </p:spPr>
        <p:txBody>
          <a:bodyPr wrap="square" lIns="0" tIns="0" rIns="0" bIns="0" rtlCol="0">
            <a:spAutoFit/>
          </a:bodyPr>
          <a:lstStyle/>
          <a:p>
            <a:r>
              <a:rPr lang="ja-JP" altLang="en-US" sz="13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企業</a:t>
            </a:r>
            <a:endParaRPr lang="en-US" altLang="ja-JP" sz="13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71" name="円/楕円 770"/>
          <p:cNvSpPr/>
          <p:nvPr/>
        </p:nvSpPr>
        <p:spPr>
          <a:xfrm>
            <a:off x="5873489" y="4816160"/>
            <a:ext cx="278571" cy="257143"/>
          </a:xfrm>
          <a:prstGeom prst="ellipse">
            <a:avLst/>
          </a:prstGeom>
          <a:gradFill flip="none" rotWithShape="1">
            <a:gsLst>
              <a:gs pos="0">
                <a:schemeClr val="tx2">
                  <a:lumMod val="20000"/>
                  <a:lumOff val="80000"/>
                  <a:alpha val="60000"/>
                </a:schemeClr>
              </a:gs>
              <a:gs pos="50000">
                <a:schemeClr val="tx2">
                  <a:lumMod val="60000"/>
                  <a:lumOff val="40000"/>
                  <a:alpha val="60000"/>
                </a:schemeClr>
              </a:gs>
              <a:gs pos="100000">
                <a:schemeClr val="tx2">
                  <a:lumMod val="50000"/>
                  <a:alpha val="5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使用水道</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72" name="円/楕円 771"/>
          <p:cNvSpPr/>
          <p:nvPr/>
        </p:nvSpPr>
        <p:spPr>
          <a:xfrm>
            <a:off x="6475239" y="4787753"/>
            <a:ext cx="278571" cy="257143"/>
          </a:xfrm>
          <a:prstGeom prst="ellipse">
            <a:avLst/>
          </a:prstGeom>
          <a:gradFill flip="none" rotWithShape="1">
            <a:gsLst>
              <a:gs pos="0">
                <a:schemeClr val="tx2">
                  <a:lumMod val="20000"/>
                  <a:lumOff val="80000"/>
                  <a:alpha val="60000"/>
                </a:schemeClr>
              </a:gs>
              <a:gs pos="50000">
                <a:schemeClr val="tx2">
                  <a:lumMod val="60000"/>
                  <a:lumOff val="40000"/>
                  <a:alpha val="60000"/>
                </a:schemeClr>
              </a:gs>
              <a:gs pos="100000">
                <a:schemeClr val="tx2">
                  <a:lumMod val="50000"/>
                  <a:alpha val="5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使用電力</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73" name="円/楕円 772"/>
          <p:cNvSpPr/>
          <p:nvPr/>
        </p:nvSpPr>
        <p:spPr>
          <a:xfrm>
            <a:off x="5483885" y="4927677"/>
            <a:ext cx="278571" cy="257143"/>
          </a:xfrm>
          <a:prstGeom prst="ellipse">
            <a:avLst/>
          </a:prstGeom>
          <a:gradFill flip="none" rotWithShape="1">
            <a:gsLst>
              <a:gs pos="0">
                <a:schemeClr val="tx2">
                  <a:lumMod val="20000"/>
                  <a:lumOff val="80000"/>
                  <a:alpha val="60000"/>
                </a:schemeClr>
              </a:gs>
              <a:gs pos="50000">
                <a:schemeClr val="tx2">
                  <a:lumMod val="60000"/>
                  <a:lumOff val="40000"/>
                  <a:alpha val="60000"/>
                </a:schemeClr>
              </a:gs>
              <a:gs pos="100000">
                <a:schemeClr val="tx2">
                  <a:lumMod val="50000"/>
                  <a:alpha val="5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自動車</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621" name="図 6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3680467" y="5355583"/>
            <a:ext cx="570949" cy="205714"/>
          </a:xfrm>
          <a:prstGeom prst="rect">
            <a:avLst/>
          </a:prstGeom>
        </p:spPr>
      </p:pic>
      <p:pic>
        <p:nvPicPr>
          <p:cNvPr id="774" name="図 77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6033571" y="5373726"/>
            <a:ext cx="570949" cy="205714"/>
          </a:xfrm>
          <a:prstGeom prst="rect">
            <a:avLst/>
          </a:prstGeom>
        </p:spPr>
      </p:pic>
      <p:grpSp>
        <p:nvGrpSpPr>
          <p:cNvPr id="11" name="グループ化 10"/>
          <p:cNvGrpSpPr/>
          <p:nvPr/>
        </p:nvGrpSpPr>
        <p:grpSpPr>
          <a:xfrm>
            <a:off x="6733945" y="5309481"/>
            <a:ext cx="767036" cy="497329"/>
            <a:chOff x="7225221" y="6620472"/>
            <a:chExt cx="991246" cy="696260"/>
          </a:xfrm>
        </p:grpSpPr>
        <p:grpSp>
          <p:nvGrpSpPr>
            <p:cNvPr id="785" name="グループ化 784"/>
            <p:cNvGrpSpPr/>
            <p:nvPr/>
          </p:nvGrpSpPr>
          <p:grpSpPr>
            <a:xfrm>
              <a:off x="7496467" y="6620472"/>
              <a:ext cx="720000" cy="540000"/>
              <a:chOff x="9643762" y="4707700"/>
              <a:chExt cx="709200" cy="492685"/>
            </a:xfrm>
          </p:grpSpPr>
          <p:sp>
            <p:nvSpPr>
              <p:cNvPr id="786" name="角丸四角形 785"/>
              <p:cNvSpPr/>
              <p:nvPr/>
            </p:nvSpPr>
            <p:spPr>
              <a:xfrm>
                <a:off x="9643762" y="4707700"/>
                <a:ext cx="709200" cy="439200"/>
              </a:xfrm>
              <a:prstGeom prst="roundRect">
                <a:avLst>
                  <a:gd name="adj" fmla="val 11376"/>
                </a:avLst>
              </a:prstGeom>
              <a:solidFill>
                <a:schemeClr val="bg1">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sp>
            <p:nvSpPr>
              <p:cNvPr id="787" name="角丸四角形 786"/>
              <p:cNvSpPr/>
              <p:nvPr/>
            </p:nvSpPr>
            <p:spPr>
              <a:xfrm>
                <a:off x="9668683" y="4726479"/>
                <a:ext cx="657491" cy="398254"/>
              </a:xfrm>
              <a:prstGeom prst="roundRect">
                <a:avLst>
                  <a:gd name="adj" fmla="val 11376"/>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grpSp>
            <p:nvGrpSpPr>
              <p:cNvPr id="788" name="グループ化 787"/>
              <p:cNvGrpSpPr/>
              <p:nvPr/>
            </p:nvGrpSpPr>
            <p:grpSpPr>
              <a:xfrm>
                <a:off x="9704269" y="4761661"/>
                <a:ext cx="318996" cy="178222"/>
                <a:chOff x="6080260" y="4869160"/>
                <a:chExt cx="351574" cy="216024"/>
              </a:xfrm>
            </p:grpSpPr>
            <p:sp>
              <p:nvSpPr>
                <p:cNvPr id="812" name="角丸四角形 811"/>
                <p:cNvSpPr/>
                <p:nvPr/>
              </p:nvSpPr>
              <p:spPr>
                <a:xfrm>
                  <a:off x="6249152" y="4941184"/>
                  <a:ext cx="72000" cy="144000"/>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813" name="角丸四角形 812"/>
                <p:cNvSpPr/>
                <p:nvPr/>
              </p:nvSpPr>
              <p:spPr>
                <a:xfrm>
                  <a:off x="6359834" y="4941184"/>
                  <a:ext cx="72000" cy="144000"/>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cxnSp>
              <p:nvCxnSpPr>
                <p:cNvPr id="814" name="カギ線コネクタ 813"/>
                <p:cNvCxnSpPr>
                  <a:stCxn id="812" idx="2"/>
                  <a:endCxn id="813" idx="0"/>
                </p:cNvCxnSpPr>
                <p:nvPr/>
              </p:nvCxnSpPr>
              <p:spPr>
                <a:xfrm rot="5400000" flipH="1" flipV="1">
                  <a:off x="6268493" y="4957843"/>
                  <a:ext cx="144000" cy="110682"/>
                </a:xfrm>
                <a:prstGeom prst="bentConnector5">
                  <a:avLst>
                    <a:gd name="adj1" fmla="val -26458"/>
                    <a:gd name="adj2" fmla="val 50000"/>
                    <a:gd name="adj3" fmla="val 109922"/>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815" name="角丸四角形 814"/>
                <p:cNvSpPr/>
                <p:nvPr/>
              </p:nvSpPr>
              <p:spPr>
                <a:xfrm>
                  <a:off x="6177136" y="4869160"/>
                  <a:ext cx="72000" cy="4571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cxnSp>
              <p:nvCxnSpPr>
                <p:cNvPr id="816" name="カギ線コネクタ 815"/>
                <p:cNvCxnSpPr>
                  <a:stCxn id="815" idx="2"/>
                  <a:endCxn id="812" idx="0"/>
                </p:cNvCxnSpPr>
                <p:nvPr/>
              </p:nvCxnSpPr>
              <p:spPr>
                <a:xfrm rot="16200000" flipH="1">
                  <a:off x="6235992" y="4892023"/>
                  <a:ext cx="26305" cy="72016"/>
                </a:xfrm>
                <a:prstGeom prst="bentConnector3">
                  <a:avLst>
                    <a:gd name="adj1" fmla="val 50000"/>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817" name="角丸四角形 816"/>
                <p:cNvSpPr/>
                <p:nvPr/>
              </p:nvSpPr>
              <p:spPr>
                <a:xfrm>
                  <a:off x="6080260" y="4979591"/>
                  <a:ext cx="132876" cy="105593"/>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818" name="角丸四角形 817"/>
                <p:cNvSpPr/>
                <p:nvPr/>
              </p:nvSpPr>
              <p:spPr>
                <a:xfrm>
                  <a:off x="6154276" y="4993533"/>
                  <a:ext cx="45719" cy="81969"/>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819" name="角丸四角形 818"/>
                <p:cNvSpPr/>
                <p:nvPr/>
              </p:nvSpPr>
              <p:spPr>
                <a:xfrm>
                  <a:off x="6092743" y="4993533"/>
                  <a:ext cx="45719" cy="81969"/>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820" name="角丸四角形 819"/>
                <p:cNvSpPr/>
                <p:nvPr/>
              </p:nvSpPr>
              <p:spPr>
                <a:xfrm>
                  <a:off x="6258937" y="4993533"/>
                  <a:ext cx="50400" cy="81969"/>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821" name="角丸四角形 820"/>
                <p:cNvSpPr/>
                <p:nvPr/>
              </p:nvSpPr>
              <p:spPr>
                <a:xfrm>
                  <a:off x="6370860" y="5017938"/>
                  <a:ext cx="50400" cy="5400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sp>
              <p:nvSpPr>
                <p:cNvPr id="822" name="円柱 821"/>
                <p:cNvSpPr/>
                <p:nvPr/>
              </p:nvSpPr>
              <p:spPr>
                <a:xfrm>
                  <a:off x="6088469" y="4869160"/>
                  <a:ext cx="72000" cy="45719"/>
                </a:xfrm>
                <a:prstGeom prst="can">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p>
              </p:txBody>
            </p:sp>
            <p:cxnSp>
              <p:nvCxnSpPr>
                <p:cNvPr id="823" name="カギ線コネクタ 822"/>
                <p:cNvCxnSpPr>
                  <a:stCxn id="822" idx="3"/>
                  <a:endCxn id="817" idx="0"/>
                </p:cNvCxnSpPr>
                <p:nvPr/>
              </p:nvCxnSpPr>
              <p:spPr>
                <a:xfrm rot="16200000" flipH="1">
                  <a:off x="6103227" y="4936120"/>
                  <a:ext cx="64712" cy="22229"/>
                </a:xfrm>
                <a:prstGeom prst="bentConnector3">
                  <a:avLst>
                    <a:gd name="adj1" fmla="val 50000"/>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4" name="カギ線コネクタ 823"/>
                <p:cNvCxnSpPr>
                  <a:stCxn id="819" idx="2"/>
                  <a:endCxn id="820" idx="1"/>
                </p:cNvCxnSpPr>
                <p:nvPr/>
              </p:nvCxnSpPr>
              <p:spPr>
                <a:xfrm rot="5400000" flipH="1" flipV="1">
                  <a:off x="6166778" y="4983343"/>
                  <a:ext cx="40984" cy="143334"/>
                </a:xfrm>
                <a:prstGeom prst="bentConnector4">
                  <a:avLst>
                    <a:gd name="adj1" fmla="val -127825"/>
                    <a:gd name="adj2" fmla="val 81233"/>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789" name="グループ化 788"/>
              <p:cNvGrpSpPr/>
              <p:nvPr/>
            </p:nvGrpSpPr>
            <p:grpSpPr>
              <a:xfrm>
                <a:off x="9721555" y="4999290"/>
                <a:ext cx="490443" cy="87119"/>
                <a:chOff x="7626794" y="4713900"/>
                <a:chExt cx="348194" cy="236917"/>
              </a:xfrm>
            </p:grpSpPr>
            <p:sp>
              <p:nvSpPr>
                <p:cNvPr id="801" name="正方形/長方形 800"/>
                <p:cNvSpPr/>
                <p:nvPr/>
              </p:nvSpPr>
              <p:spPr>
                <a:xfrm>
                  <a:off x="7626794" y="4713900"/>
                  <a:ext cx="348194" cy="2369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solidFill>
                      <a:schemeClr val="tx1"/>
                    </a:solidFill>
                    <a:effectLst>
                      <a:outerShdw blurRad="50800" dist="38100" dir="2700000" algn="tl" rotWithShape="0">
                        <a:prstClr val="black">
                          <a:alpha val="40000"/>
                        </a:prstClr>
                      </a:outerShdw>
                    </a:effectLst>
                  </a:endParaRPr>
                </a:p>
              </p:txBody>
            </p:sp>
            <p:cxnSp>
              <p:nvCxnSpPr>
                <p:cNvPr id="802" name="直線コネクタ 801"/>
                <p:cNvCxnSpPr/>
                <p:nvPr/>
              </p:nvCxnSpPr>
              <p:spPr>
                <a:xfrm flipH="1">
                  <a:off x="7668400" y="4790180"/>
                  <a:ext cx="56867" cy="103978"/>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03" name="直線コネクタ 802"/>
                <p:cNvCxnSpPr/>
                <p:nvPr/>
              </p:nvCxnSpPr>
              <p:spPr>
                <a:xfrm flipH="1" flipV="1">
                  <a:off x="7725279" y="4789345"/>
                  <a:ext cx="56867" cy="48974"/>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04" name="直線コネクタ 803"/>
                <p:cNvCxnSpPr/>
                <p:nvPr/>
              </p:nvCxnSpPr>
              <p:spPr>
                <a:xfrm flipH="1">
                  <a:off x="7778847" y="4782468"/>
                  <a:ext cx="56867" cy="51989"/>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05" name="直線コネクタ 804"/>
                <p:cNvCxnSpPr/>
                <p:nvPr/>
              </p:nvCxnSpPr>
              <p:spPr>
                <a:xfrm flipH="1">
                  <a:off x="7886094" y="4734329"/>
                  <a:ext cx="56867" cy="103978"/>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06" name="直線コネクタ 805"/>
                <p:cNvCxnSpPr/>
                <p:nvPr/>
              </p:nvCxnSpPr>
              <p:spPr>
                <a:xfrm flipH="1" flipV="1">
                  <a:off x="7835264" y="4789345"/>
                  <a:ext cx="56867" cy="48974"/>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07" name="直線コネクタ 806"/>
                <p:cNvCxnSpPr/>
                <p:nvPr/>
              </p:nvCxnSpPr>
              <p:spPr>
                <a:xfrm flipH="1">
                  <a:off x="7668401" y="4842775"/>
                  <a:ext cx="56867" cy="83183"/>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08" name="直線コネクタ 807"/>
                <p:cNvCxnSpPr/>
                <p:nvPr/>
              </p:nvCxnSpPr>
              <p:spPr>
                <a:xfrm flipH="1" flipV="1">
                  <a:off x="7725280" y="4842108"/>
                  <a:ext cx="56867" cy="39179"/>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09" name="直線コネクタ 808"/>
                <p:cNvCxnSpPr/>
                <p:nvPr/>
              </p:nvCxnSpPr>
              <p:spPr>
                <a:xfrm flipH="1">
                  <a:off x="7778848" y="4836606"/>
                  <a:ext cx="56867" cy="41591"/>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10" name="直線コネクタ 809"/>
                <p:cNvCxnSpPr/>
                <p:nvPr/>
              </p:nvCxnSpPr>
              <p:spPr>
                <a:xfrm flipH="1">
                  <a:off x="7890093" y="4881924"/>
                  <a:ext cx="56867" cy="0"/>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11" name="直線コネクタ 810"/>
                <p:cNvCxnSpPr/>
                <p:nvPr/>
              </p:nvCxnSpPr>
              <p:spPr>
                <a:xfrm flipH="1" flipV="1">
                  <a:off x="7835265" y="4842108"/>
                  <a:ext cx="56867" cy="39179"/>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grpSp>
          <p:grpSp>
            <p:nvGrpSpPr>
              <p:cNvPr id="790" name="グループ化 789"/>
              <p:cNvGrpSpPr/>
              <p:nvPr/>
            </p:nvGrpSpPr>
            <p:grpSpPr>
              <a:xfrm>
                <a:off x="10083754" y="4780151"/>
                <a:ext cx="130657" cy="40917"/>
                <a:chOff x="6504316" y="4908577"/>
                <a:chExt cx="144000" cy="49596"/>
              </a:xfrm>
            </p:grpSpPr>
            <p:cxnSp>
              <p:nvCxnSpPr>
                <p:cNvPr id="797" name="直線コネクタ 796"/>
                <p:cNvCxnSpPr/>
                <p:nvPr/>
              </p:nvCxnSpPr>
              <p:spPr>
                <a:xfrm>
                  <a:off x="6504316" y="4908577"/>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798" name="直線コネクタ 797"/>
                <p:cNvCxnSpPr/>
                <p:nvPr/>
              </p:nvCxnSpPr>
              <p:spPr>
                <a:xfrm>
                  <a:off x="6504316" y="4925582"/>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799" name="直線コネクタ 798"/>
                <p:cNvCxnSpPr/>
                <p:nvPr/>
              </p:nvCxnSpPr>
              <p:spPr>
                <a:xfrm>
                  <a:off x="6504316" y="4941168"/>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00" name="直線コネクタ 799"/>
                <p:cNvCxnSpPr/>
                <p:nvPr/>
              </p:nvCxnSpPr>
              <p:spPr>
                <a:xfrm>
                  <a:off x="6504316" y="4958173"/>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grpSp>
          <p:grpSp>
            <p:nvGrpSpPr>
              <p:cNvPr id="791" name="グループ化 790"/>
              <p:cNvGrpSpPr/>
              <p:nvPr/>
            </p:nvGrpSpPr>
            <p:grpSpPr>
              <a:xfrm>
                <a:off x="10083754" y="4880475"/>
                <a:ext cx="130657" cy="40917"/>
                <a:chOff x="6504316" y="4908577"/>
                <a:chExt cx="144000" cy="49596"/>
              </a:xfrm>
            </p:grpSpPr>
            <p:cxnSp>
              <p:nvCxnSpPr>
                <p:cNvPr id="793" name="直線コネクタ 792"/>
                <p:cNvCxnSpPr/>
                <p:nvPr/>
              </p:nvCxnSpPr>
              <p:spPr>
                <a:xfrm>
                  <a:off x="6504316" y="4908577"/>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794" name="直線コネクタ 793"/>
                <p:cNvCxnSpPr/>
                <p:nvPr/>
              </p:nvCxnSpPr>
              <p:spPr>
                <a:xfrm>
                  <a:off x="6504316" y="4925582"/>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795" name="直線コネクタ 794"/>
                <p:cNvCxnSpPr/>
                <p:nvPr/>
              </p:nvCxnSpPr>
              <p:spPr>
                <a:xfrm>
                  <a:off x="6504316" y="4941168"/>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796" name="直線コネクタ 795"/>
                <p:cNvCxnSpPr/>
                <p:nvPr/>
              </p:nvCxnSpPr>
              <p:spPr>
                <a:xfrm>
                  <a:off x="6504316" y="4958173"/>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grpSp>
          <p:sp>
            <p:nvSpPr>
              <p:cNvPr id="792" name="片側の 2 つの角を丸めた四角形 791"/>
              <p:cNvSpPr/>
              <p:nvPr/>
            </p:nvSpPr>
            <p:spPr>
              <a:xfrm rot="10800000">
                <a:off x="9643762" y="5164385"/>
                <a:ext cx="709200" cy="36000"/>
              </a:xfrm>
              <a:prstGeom prst="round2SameRect">
                <a:avLst>
                  <a:gd name="adj1" fmla="val 50000"/>
                  <a:gd name="adj2" fmla="val 0"/>
                </a:avLst>
              </a:prstGeom>
              <a:solidFill>
                <a:schemeClr val="bg1">
                  <a:lumMod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700" dirty="0"/>
              </a:p>
            </p:txBody>
          </p:sp>
        </p:grpSp>
        <p:grpSp>
          <p:nvGrpSpPr>
            <p:cNvPr id="328" name="グループ化 327"/>
            <p:cNvGrpSpPr/>
            <p:nvPr/>
          </p:nvGrpSpPr>
          <p:grpSpPr>
            <a:xfrm>
              <a:off x="7225221" y="6776732"/>
              <a:ext cx="324000" cy="540000"/>
              <a:chOff x="5029022" y="5514070"/>
              <a:chExt cx="230507" cy="367481"/>
            </a:xfrm>
            <a:effectLst>
              <a:outerShdw blurRad="76200" dir="18900000" sy="23000" kx="-1200000" algn="bl" rotWithShape="0">
                <a:prstClr val="black">
                  <a:alpha val="20000"/>
                </a:prstClr>
              </a:outerShdw>
            </a:effectLst>
          </p:grpSpPr>
          <p:sp>
            <p:nvSpPr>
              <p:cNvPr id="329" name="円/楕円 328"/>
              <p:cNvSpPr/>
              <p:nvPr/>
            </p:nvSpPr>
            <p:spPr>
              <a:xfrm>
                <a:off x="5075116" y="5514070"/>
                <a:ext cx="138320" cy="138046"/>
              </a:xfrm>
              <a:prstGeom prst="ellipse">
                <a:avLst/>
              </a:prstGeom>
              <a:solidFill>
                <a:schemeClr val="tx1">
                  <a:lumMod val="85000"/>
                  <a:lumOff val="1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330" name="片側の 2 つの角を丸めた四角形 329"/>
              <p:cNvSpPr/>
              <p:nvPr/>
            </p:nvSpPr>
            <p:spPr>
              <a:xfrm>
                <a:off x="5029022" y="5651499"/>
                <a:ext cx="230507" cy="230052"/>
              </a:xfrm>
              <a:prstGeom prst="round2SameRect">
                <a:avLst/>
              </a:prstGeom>
              <a:solidFill>
                <a:schemeClr val="tx1">
                  <a:lumMod val="85000"/>
                  <a:lumOff val="1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Meiryo UI" pitchFamily="50" charset="-128"/>
                  <a:ea typeface="Meiryo UI" pitchFamily="50" charset="-128"/>
                  <a:cs typeface="Meiryo UI" pitchFamily="50" charset="-128"/>
                </a:endParaRPr>
              </a:p>
            </p:txBody>
          </p:sp>
        </p:grpSp>
      </p:grpSp>
      <p:sp>
        <p:nvSpPr>
          <p:cNvPr id="939" name="円/楕円 938"/>
          <p:cNvSpPr/>
          <p:nvPr/>
        </p:nvSpPr>
        <p:spPr>
          <a:xfrm>
            <a:off x="6143857" y="4955553"/>
            <a:ext cx="278571" cy="257143"/>
          </a:xfrm>
          <a:prstGeom prst="ellipse">
            <a:avLst/>
          </a:prstGeom>
          <a:gradFill flip="none" rotWithShape="1">
            <a:gsLst>
              <a:gs pos="0">
                <a:schemeClr val="tx2">
                  <a:lumMod val="20000"/>
                  <a:lumOff val="80000"/>
                  <a:alpha val="60000"/>
                </a:schemeClr>
              </a:gs>
              <a:gs pos="50000">
                <a:schemeClr val="tx2">
                  <a:lumMod val="60000"/>
                  <a:lumOff val="40000"/>
                  <a:alpha val="60000"/>
                </a:schemeClr>
              </a:gs>
              <a:gs pos="100000">
                <a:schemeClr val="tx2">
                  <a:lumMod val="50000"/>
                  <a:alpha val="5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生活</a:t>
            </a:r>
            <a:br>
              <a:rPr lang="en-US" altLang="ja-JP" sz="800" dirty="0">
                <a:latin typeface="Meiryo UI" panose="020B0604030504040204" pitchFamily="50" charset="-128"/>
                <a:ea typeface="Meiryo UI" panose="020B0604030504040204" pitchFamily="50" charset="-128"/>
                <a:cs typeface="Meiryo UI" panose="020B0604030504040204" pitchFamily="50" charset="-128"/>
              </a:rPr>
            </a:br>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251" name="グループ化 250"/>
          <p:cNvGrpSpPr/>
          <p:nvPr/>
        </p:nvGrpSpPr>
        <p:grpSpPr>
          <a:xfrm>
            <a:off x="2344612" y="5465171"/>
            <a:ext cx="1643571" cy="546726"/>
            <a:chOff x="3191402" y="5482403"/>
            <a:chExt cx="1793435" cy="665337"/>
          </a:xfrm>
          <a:effectLst>
            <a:outerShdw blurRad="76200" dir="18900000" sy="23000" kx="-1200000" algn="bl" rotWithShape="0">
              <a:prstClr val="black">
                <a:alpha val="20000"/>
              </a:prstClr>
            </a:outerShdw>
          </a:effectLst>
        </p:grpSpPr>
        <p:sp>
          <p:nvSpPr>
            <p:cNvPr id="252" name="円柱 251"/>
            <p:cNvSpPr/>
            <p:nvPr/>
          </p:nvSpPr>
          <p:spPr>
            <a:xfrm>
              <a:off x="3191402" y="5741832"/>
              <a:ext cx="256273" cy="405908"/>
            </a:xfrm>
            <a:prstGeom prst="can">
              <a:avLst>
                <a:gd name="adj" fmla="val 1772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253" name="直方体 252"/>
            <p:cNvSpPr/>
            <p:nvPr/>
          </p:nvSpPr>
          <p:spPr>
            <a:xfrm>
              <a:off x="3397269" y="5988799"/>
              <a:ext cx="199269"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254" name="直方体 253"/>
            <p:cNvSpPr/>
            <p:nvPr/>
          </p:nvSpPr>
          <p:spPr>
            <a:xfrm>
              <a:off x="3568578" y="5906742"/>
              <a:ext cx="301023" cy="238475"/>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255" name="直方体 254"/>
            <p:cNvSpPr/>
            <p:nvPr/>
          </p:nvSpPr>
          <p:spPr>
            <a:xfrm>
              <a:off x="3846480" y="5988799"/>
              <a:ext cx="133796"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256" name="グループ化 32"/>
            <p:cNvGrpSpPr/>
            <p:nvPr/>
          </p:nvGrpSpPr>
          <p:grpSpPr>
            <a:xfrm>
              <a:off x="3673465" y="5972690"/>
              <a:ext cx="138951" cy="143085"/>
              <a:chOff x="3752354" y="6199212"/>
              <a:chExt cx="216024" cy="216024"/>
            </a:xfrm>
          </p:grpSpPr>
          <p:sp>
            <p:nvSpPr>
              <p:cNvPr id="281" name="禁止 280"/>
              <p:cNvSpPr/>
              <p:nvPr/>
            </p:nvSpPr>
            <p:spPr>
              <a:xfrm>
                <a:off x="3752354" y="6199212"/>
                <a:ext cx="216024" cy="216024"/>
              </a:xfrm>
              <a:prstGeom prst="noSmoking">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sp>
            <p:nvSpPr>
              <p:cNvPr id="282" name="円/楕円 281"/>
              <p:cNvSpPr/>
              <p:nvPr/>
            </p:nvSpPr>
            <p:spPr>
              <a:xfrm>
                <a:off x="3833366" y="6280224"/>
                <a:ext cx="54000" cy="54000"/>
              </a:xfrm>
              <a:prstGeom prst="ellipse">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sp>
          <p:nvSpPr>
            <p:cNvPr id="257" name="直方体 256"/>
            <p:cNvSpPr/>
            <p:nvPr/>
          </p:nvSpPr>
          <p:spPr>
            <a:xfrm>
              <a:off x="3232575" y="5853799"/>
              <a:ext cx="164671" cy="123523"/>
            </a:xfrm>
            <a:prstGeom prst="cube">
              <a:avLst>
                <a:gd name="adj" fmla="val 16182"/>
              </a:avLst>
            </a:prstGeom>
            <a:solidFill>
              <a:schemeClr val="bg1">
                <a:lumMod val="7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258" name="グループ化 33"/>
            <p:cNvGrpSpPr/>
            <p:nvPr/>
          </p:nvGrpSpPr>
          <p:grpSpPr>
            <a:xfrm>
              <a:off x="3254534" y="5890556"/>
              <a:ext cx="103190" cy="136175"/>
              <a:chOff x="395536" y="3356992"/>
              <a:chExt cx="504056" cy="504056"/>
            </a:xfrm>
          </p:grpSpPr>
          <p:sp>
            <p:nvSpPr>
              <p:cNvPr id="279" name="アーチ 278"/>
              <p:cNvSpPr/>
              <p:nvPr/>
            </p:nvSpPr>
            <p:spPr>
              <a:xfrm>
                <a:off x="395536" y="3356992"/>
                <a:ext cx="504056" cy="504056"/>
              </a:xfrm>
              <a:prstGeom prst="blockArc">
                <a:avLst>
                  <a:gd name="adj1" fmla="val 10800000"/>
                  <a:gd name="adj2" fmla="val 5119"/>
                  <a:gd name="adj3" fmla="val 40140"/>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cxnSp>
            <p:nvCxnSpPr>
              <p:cNvPr id="280" name="直線コネクタ 279"/>
              <p:cNvCxnSpPr/>
              <p:nvPr/>
            </p:nvCxnSpPr>
            <p:spPr>
              <a:xfrm flipH="1">
                <a:off x="651818" y="3409950"/>
                <a:ext cx="46608" cy="144000"/>
              </a:xfrm>
              <a:prstGeom prst="line">
                <a:avLst/>
              </a:prstGeom>
              <a:noFill/>
              <a:ln w="6350" cap="flat" cmpd="sng" algn="ctr">
                <a:solidFill>
                  <a:sysClr val="windowText" lastClr="000000">
                    <a:lumMod val="50000"/>
                    <a:lumOff val="50000"/>
                  </a:sysClr>
                </a:solidFill>
                <a:prstDash val="solid"/>
              </a:ln>
              <a:effectLst/>
            </p:spPr>
          </p:cxnSp>
        </p:grpSp>
        <p:sp>
          <p:nvSpPr>
            <p:cNvPr id="259" name="円柱 258"/>
            <p:cNvSpPr/>
            <p:nvPr/>
          </p:nvSpPr>
          <p:spPr>
            <a:xfrm>
              <a:off x="3461455" y="5482403"/>
              <a:ext cx="256273" cy="405908"/>
            </a:xfrm>
            <a:prstGeom prst="can">
              <a:avLst>
                <a:gd name="adj" fmla="val 1772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260" name="直方体 259"/>
            <p:cNvSpPr/>
            <p:nvPr/>
          </p:nvSpPr>
          <p:spPr>
            <a:xfrm>
              <a:off x="3667320" y="5729372"/>
              <a:ext cx="199269"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261" name="直方体 260"/>
            <p:cNvSpPr/>
            <p:nvPr/>
          </p:nvSpPr>
          <p:spPr>
            <a:xfrm>
              <a:off x="3838628" y="5647315"/>
              <a:ext cx="301022" cy="238475"/>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262" name="直方体 261"/>
            <p:cNvSpPr/>
            <p:nvPr/>
          </p:nvSpPr>
          <p:spPr>
            <a:xfrm>
              <a:off x="4116531" y="5729372"/>
              <a:ext cx="127204"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263" name="グループ化 32"/>
            <p:cNvGrpSpPr/>
            <p:nvPr/>
          </p:nvGrpSpPr>
          <p:grpSpPr>
            <a:xfrm>
              <a:off x="3943516" y="5713263"/>
              <a:ext cx="138951" cy="143085"/>
              <a:chOff x="3752354" y="6199212"/>
              <a:chExt cx="216024" cy="216024"/>
            </a:xfrm>
          </p:grpSpPr>
          <p:sp>
            <p:nvSpPr>
              <p:cNvPr id="277" name="禁止 276"/>
              <p:cNvSpPr/>
              <p:nvPr/>
            </p:nvSpPr>
            <p:spPr>
              <a:xfrm>
                <a:off x="3752354" y="6199212"/>
                <a:ext cx="216024" cy="216024"/>
              </a:xfrm>
              <a:prstGeom prst="noSmoking">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sp>
            <p:nvSpPr>
              <p:cNvPr id="278" name="円/楕円 277"/>
              <p:cNvSpPr/>
              <p:nvPr/>
            </p:nvSpPr>
            <p:spPr>
              <a:xfrm>
                <a:off x="3833366" y="6280224"/>
                <a:ext cx="54000" cy="54000"/>
              </a:xfrm>
              <a:prstGeom prst="ellipse">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sp>
          <p:nvSpPr>
            <p:cNvPr id="264" name="直方体 263"/>
            <p:cNvSpPr/>
            <p:nvPr/>
          </p:nvSpPr>
          <p:spPr>
            <a:xfrm>
              <a:off x="3502628" y="5594372"/>
              <a:ext cx="164671" cy="123523"/>
            </a:xfrm>
            <a:prstGeom prst="cube">
              <a:avLst>
                <a:gd name="adj" fmla="val 16182"/>
              </a:avLst>
            </a:prstGeom>
            <a:solidFill>
              <a:schemeClr val="bg1">
                <a:lumMod val="7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265" name="グループ化 33"/>
            <p:cNvGrpSpPr/>
            <p:nvPr/>
          </p:nvGrpSpPr>
          <p:grpSpPr>
            <a:xfrm>
              <a:off x="3524587" y="5631129"/>
              <a:ext cx="103190" cy="136175"/>
              <a:chOff x="395536" y="3356992"/>
              <a:chExt cx="504056" cy="504056"/>
            </a:xfrm>
          </p:grpSpPr>
          <p:sp>
            <p:nvSpPr>
              <p:cNvPr id="275" name="アーチ 274"/>
              <p:cNvSpPr/>
              <p:nvPr/>
            </p:nvSpPr>
            <p:spPr>
              <a:xfrm>
                <a:off x="395536" y="3356992"/>
                <a:ext cx="504056" cy="504056"/>
              </a:xfrm>
              <a:prstGeom prst="blockArc">
                <a:avLst>
                  <a:gd name="adj1" fmla="val 10800000"/>
                  <a:gd name="adj2" fmla="val 5119"/>
                  <a:gd name="adj3" fmla="val 40140"/>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cxnSp>
            <p:nvCxnSpPr>
              <p:cNvPr id="276" name="直線コネクタ 275"/>
              <p:cNvCxnSpPr/>
              <p:nvPr/>
            </p:nvCxnSpPr>
            <p:spPr>
              <a:xfrm flipH="1">
                <a:off x="651818" y="3409950"/>
                <a:ext cx="46608" cy="144000"/>
              </a:xfrm>
              <a:prstGeom prst="line">
                <a:avLst/>
              </a:prstGeom>
              <a:noFill/>
              <a:ln w="6350" cap="flat" cmpd="sng" algn="ctr">
                <a:solidFill>
                  <a:sysClr val="windowText" lastClr="000000">
                    <a:lumMod val="50000"/>
                    <a:lumOff val="50000"/>
                  </a:sysClr>
                </a:solidFill>
                <a:prstDash val="solid"/>
              </a:ln>
              <a:effectLst/>
            </p:spPr>
          </p:cxnSp>
        </p:grpSp>
        <p:sp>
          <p:nvSpPr>
            <p:cNvPr id="266" name="平行四辺形 265"/>
            <p:cNvSpPr/>
            <p:nvPr/>
          </p:nvSpPr>
          <p:spPr>
            <a:xfrm rot="16200000" flipH="1">
              <a:off x="3947384" y="5762053"/>
              <a:ext cx="320993" cy="271708"/>
            </a:xfrm>
            <a:prstGeom prst="parallelogram">
              <a:avLst>
                <a:gd name="adj" fmla="val 9172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267" name="直方体 266"/>
            <p:cNvSpPr/>
            <p:nvPr/>
          </p:nvSpPr>
          <p:spPr>
            <a:xfrm>
              <a:off x="4116530" y="5845196"/>
              <a:ext cx="254409"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268" name="円柱 267"/>
            <p:cNvSpPr/>
            <p:nvPr/>
          </p:nvSpPr>
          <p:spPr>
            <a:xfrm>
              <a:off x="4344821" y="5616017"/>
              <a:ext cx="452897" cy="471411"/>
            </a:xfrm>
            <a:prstGeom prst="can">
              <a:avLst>
                <a:gd name="adj" fmla="val 1772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269" name="直方体 268"/>
            <p:cNvSpPr/>
            <p:nvPr/>
          </p:nvSpPr>
          <p:spPr>
            <a:xfrm>
              <a:off x="4756546" y="5849637"/>
              <a:ext cx="228291" cy="97598"/>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270" name="平行四辺形 269"/>
            <p:cNvSpPr/>
            <p:nvPr/>
          </p:nvSpPr>
          <p:spPr>
            <a:xfrm>
              <a:off x="3943515" y="5740601"/>
              <a:ext cx="300218" cy="265883"/>
            </a:xfrm>
            <a:prstGeom prst="parallelogram">
              <a:avLst>
                <a:gd name="adj" fmla="val 10876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271" name="直方体 270"/>
            <p:cNvSpPr/>
            <p:nvPr/>
          </p:nvSpPr>
          <p:spPr>
            <a:xfrm>
              <a:off x="4470202" y="5758598"/>
              <a:ext cx="185255" cy="138964"/>
            </a:xfrm>
            <a:prstGeom prst="cube">
              <a:avLst>
                <a:gd name="adj" fmla="val 16182"/>
              </a:avLst>
            </a:prstGeom>
            <a:solidFill>
              <a:schemeClr val="bg1">
                <a:lumMod val="7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272" name="グループ化 33"/>
            <p:cNvGrpSpPr/>
            <p:nvPr/>
          </p:nvGrpSpPr>
          <p:grpSpPr>
            <a:xfrm>
              <a:off x="4494905" y="5799950"/>
              <a:ext cx="116088" cy="153197"/>
              <a:chOff x="395536" y="3356992"/>
              <a:chExt cx="504056" cy="504056"/>
            </a:xfrm>
          </p:grpSpPr>
          <p:sp>
            <p:nvSpPr>
              <p:cNvPr id="273" name="アーチ 272"/>
              <p:cNvSpPr/>
              <p:nvPr/>
            </p:nvSpPr>
            <p:spPr>
              <a:xfrm>
                <a:off x="395536" y="3356992"/>
                <a:ext cx="504056" cy="504056"/>
              </a:xfrm>
              <a:prstGeom prst="blockArc">
                <a:avLst>
                  <a:gd name="adj1" fmla="val 10800000"/>
                  <a:gd name="adj2" fmla="val 5119"/>
                  <a:gd name="adj3" fmla="val 40140"/>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cxnSp>
            <p:nvCxnSpPr>
              <p:cNvPr id="274" name="直線コネクタ 273"/>
              <p:cNvCxnSpPr/>
              <p:nvPr/>
            </p:nvCxnSpPr>
            <p:spPr>
              <a:xfrm flipH="1">
                <a:off x="651818" y="3409950"/>
                <a:ext cx="46608" cy="144000"/>
              </a:xfrm>
              <a:prstGeom prst="line">
                <a:avLst/>
              </a:prstGeom>
              <a:noFill/>
              <a:ln w="6350" cap="flat" cmpd="sng" algn="ctr">
                <a:solidFill>
                  <a:sysClr val="windowText" lastClr="000000">
                    <a:lumMod val="50000"/>
                    <a:lumOff val="50000"/>
                  </a:sysClr>
                </a:solidFill>
                <a:prstDash val="solid"/>
              </a:ln>
              <a:effectLst/>
            </p:spPr>
          </p:cxnSp>
        </p:grpSp>
      </p:grpSp>
      <p:sp>
        <p:nvSpPr>
          <p:cNvPr id="507" name="円/楕円 506"/>
          <p:cNvSpPr/>
          <p:nvPr/>
        </p:nvSpPr>
        <p:spPr>
          <a:xfrm>
            <a:off x="3151592" y="5404656"/>
            <a:ext cx="296226" cy="264497"/>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設備</a:t>
            </a:r>
            <a:br>
              <a:rPr lang="en-US" altLang="ja-JP" sz="800" dirty="0">
                <a:latin typeface="Meiryo UI" panose="020B0604030504040204" pitchFamily="50" charset="-128"/>
                <a:ea typeface="Meiryo UI" panose="020B0604030504040204" pitchFamily="50" charset="-128"/>
                <a:cs typeface="Meiryo UI" panose="020B0604030504040204" pitchFamily="50" charset="-128"/>
              </a:rPr>
            </a:br>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09" name="円/楕円 508"/>
          <p:cNvSpPr/>
          <p:nvPr/>
        </p:nvSpPr>
        <p:spPr>
          <a:xfrm>
            <a:off x="3249298" y="5808721"/>
            <a:ext cx="296226" cy="264497"/>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生産</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4" name="円/楕円 293"/>
          <p:cNvSpPr/>
          <p:nvPr/>
        </p:nvSpPr>
        <p:spPr>
          <a:xfrm>
            <a:off x="2354836" y="5469702"/>
            <a:ext cx="296226" cy="264497"/>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運転</a:t>
            </a:r>
            <a:br>
              <a:rPr lang="en-US" altLang="ja-JP" sz="800" dirty="0">
                <a:latin typeface="Meiryo UI" panose="020B0604030504040204" pitchFamily="50" charset="-128"/>
                <a:ea typeface="Meiryo UI" panose="020B0604030504040204" pitchFamily="50" charset="-128"/>
                <a:cs typeface="Meiryo UI" panose="020B0604030504040204" pitchFamily="50" charset="-128"/>
              </a:rPr>
            </a:br>
            <a:r>
              <a:rPr lang="ja-JP" altLang="en-US" sz="8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00" name="円/楕円 299"/>
          <p:cNvSpPr/>
          <p:nvPr/>
        </p:nvSpPr>
        <p:spPr>
          <a:xfrm>
            <a:off x="3717106" y="5568556"/>
            <a:ext cx="296226" cy="264497"/>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供給</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776" name="グループ化 775"/>
          <p:cNvGrpSpPr/>
          <p:nvPr/>
        </p:nvGrpSpPr>
        <p:grpSpPr>
          <a:xfrm>
            <a:off x="4756679" y="5466301"/>
            <a:ext cx="1650274" cy="559046"/>
            <a:chOff x="3191402" y="5482403"/>
            <a:chExt cx="1793435" cy="665337"/>
          </a:xfrm>
          <a:effectLst>
            <a:outerShdw blurRad="76200" dir="18900000" sy="23000" kx="-1200000" algn="bl" rotWithShape="0">
              <a:prstClr val="black">
                <a:alpha val="20000"/>
              </a:prstClr>
            </a:outerShdw>
          </a:effectLst>
        </p:grpSpPr>
        <p:sp>
          <p:nvSpPr>
            <p:cNvPr id="783" name="円柱 782"/>
            <p:cNvSpPr/>
            <p:nvPr/>
          </p:nvSpPr>
          <p:spPr>
            <a:xfrm>
              <a:off x="3191402" y="5741832"/>
              <a:ext cx="256273" cy="405908"/>
            </a:xfrm>
            <a:prstGeom prst="can">
              <a:avLst>
                <a:gd name="adj" fmla="val 1772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784" name="直方体 783"/>
            <p:cNvSpPr/>
            <p:nvPr/>
          </p:nvSpPr>
          <p:spPr>
            <a:xfrm>
              <a:off x="3397269" y="5988799"/>
              <a:ext cx="199269"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882" name="直方体 881"/>
            <p:cNvSpPr/>
            <p:nvPr/>
          </p:nvSpPr>
          <p:spPr>
            <a:xfrm>
              <a:off x="3568578" y="5906742"/>
              <a:ext cx="301023" cy="238475"/>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883" name="直方体 882"/>
            <p:cNvSpPr/>
            <p:nvPr/>
          </p:nvSpPr>
          <p:spPr>
            <a:xfrm>
              <a:off x="3846480" y="5988799"/>
              <a:ext cx="133796"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884" name="グループ化 32"/>
            <p:cNvGrpSpPr/>
            <p:nvPr/>
          </p:nvGrpSpPr>
          <p:grpSpPr>
            <a:xfrm>
              <a:off x="3673465" y="5972690"/>
              <a:ext cx="138951" cy="143085"/>
              <a:chOff x="3752354" y="6199212"/>
              <a:chExt cx="216024" cy="216024"/>
            </a:xfrm>
          </p:grpSpPr>
          <p:sp>
            <p:nvSpPr>
              <p:cNvPr id="937" name="禁止 936"/>
              <p:cNvSpPr/>
              <p:nvPr/>
            </p:nvSpPr>
            <p:spPr>
              <a:xfrm>
                <a:off x="3752354" y="6199212"/>
                <a:ext cx="216024" cy="216024"/>
              </a:xfrm>
              <a:prstGeom prst="noSmoking">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sp>
            <p:nvSpPr>
              <p:cNvPr id="938" name="円/楕円 937"/>
              <p:cNvSpPr/>
              <p:nvPr/>
            </p:nvSpPr>
            <p:spPr>
              <a:xfrm>
                <a:off x="3833366" y="6280224"/>
                <a:ext cx="54000" cy="54000"/>
              </a:xfrm>
              <a:prstGeom prst="ellipse">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sp>
          <p:nvSpPr>
            <p:cNvPr id="886" name="直方体 885"/>
            <p:cNvSpPr/>
            <p:nvPr/>
          </p:nvSpPr>
          <p:spPr>
            <a:xfrm>
              <a:off x="3232575" y="5853799"/>
              <a:ext cx="164671" cy="123523"/>
            </a:xfrm>
            <a:prstGeom prst="cube">
              <a:avLst>
                <a:gd name="adj" fmla="val 16182"/>
              </a:avLst>
            </a:prstGeom>
            <a:solidFill>
              <a:schemeClr val="bg1">
                <a:lumMod val="7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889" name="グループ化 33"/>
            <p:cNvGrpSpPr/>
            <p:nvPr/>
          </p:nvGrpSpPr>
          <p:grpSpPr>
            <a:xfrm>
              <a:off x="3254534" y="5890556"/>
              <a:ext cx="103190" cy="136175"/>
              <a:chOff x="395536" y="3356992"/>
              <a:chExt cx="504056" cy="504056"/>
            </a:xfrm>
          </p:grpSpPr>
          <p:sp>
            <p:nvSpPr>
              <p:cNvPr id="935" name="アーチ 934"/>
              <p:cNvSpPr/>
              <p:nvPr/>
            </p:nvSpPr>
            <p:spPr>
              <a:xfrm>
                <a:off x="395536" y="3356992"/>
                <a:ext cx="504056" cy="504056"/>
              </a:xfrm>
              <a:prstGeom prst="blockArc">
                <a:avLst>
                  <a:gd name="adj1" fmla="val 10800000"/>
                  <a:gd name="adj2" fmla="val 5119"/>
                  <a:gd name="adj3" fmla="val 40140"/>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cxnSp>
            <p:nvCxnSpPr>
              <p:cNvPr id="936" name="直線コネクタ 935"/>
              <p:cNvCxnSpPr/>
              <p:nvPr/>
            </p:nvCxnSpPr>
            <p:spPr>
              <a:xfrm flipH="1">
                <a:off x="651818" y="3409950"/>
                <a:ext cx="46608" cy="144000"/>
              </a:xfrm>
              <a:prstGeom prst="line">
                <a:avLst/>
              </a:prstGeom>
              <a:noFill/>
              <a:ln w="6350" cap="flat" cmpd="sng" algn="ctr">
                <a:solidFill>
                  <a:sysClr val="windowText" lastClr="000000">
                    <a:lumMod val="50000"/>
                    <a:lumOff val="50000"/>
                  </a:sysClr>
                </a:solidFill>
                <a:prstDash val="solid"/>
              </a:ln>
              <a:effectLst/>
            </p:spPr>
          </p:cxnSp>
        </p:grpSp>
        <p:sp>
          <p:nvSpPr>
            <p:cNvPr id="893" name="円柱 892"/>
            <p:cNvSpPr/>
            <p:nvPr/>
          </p:nvSpPr>
          <p:spPr>
            <a:xfrm>
              <a:off x="3461455" y="5482403"/>
              <a:ext cx="256273" cy="405908"/>
            </a:xfrm>
            <a:prstGeom prst="can">
              <a:avLst>
                <a:gd name="adj" fmla="val 1772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895" name="直方体 894"/>
            <p:cNvSpPr/>
            <p:nvPr/>
          </p:nvSpPr>
          <p:spPr>
            <a:xfrm>
              <a:off x="3667320" y="5729372"/>
              <a:ext cx="199269"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896" name="直方体 895"/>
            <p:cNvSpPr/>
            <p:nvPr/>
          </p:nvSpPr>
          <p:spPr>
            <a:xfrm>
              <a:off x="3838628" y="5647315"/>
              <a:ext cx="301022" cy="238475"/>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898" name="直方体 897"/>
            <p:cNvSpPr/>
            <p:nvPr/>
          </p:nvSpPr>
          <p:spPr>
            <a:xfrm>
              <a:off x="4116531" y="5729372"/>
              <a:ext cx="127204"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899" name="グループ化 32"/>
            <p:cNvGrpSpPr/>
            <p:nvPr/>
          </p:nvGrpSpPr>
          <p:grpSpPr>
            <a:xfrm>
              <a:off x="3943516" y="5713263"/>
              <a:ext cx="138951" cy="143085"/>
              <a:chOff x="3752354" y="6199212"/>
              <a:chExt cx="216024" cy="216024"/>
            </a:xfrm>
          </p:grpSpPr>
          <p:sp>
            <p:nvSpPr>
              <p:cNvPr id="933" name="禁止 932"/>
              <p:cNvSpPr/>
              <p:nvPr/>
            </p:nvSpPr>
            <p:spPr>
              <a:xfrm>
                <a:off x="3752354" y="6199212"/>
                <a:ext cx="216024" cy="216024"/>
              </a:xfrm>
              <a:prstGeom prst="noSmoking">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sp>
            <p:nvSpPr>
              <p:cNvPr id="934" name="円/楕円 933"/>
              <p:cNvSpPr/>
              <p:nvPr/>
            </p:nvSpPr>
            <p:spPr>
              <a:xfrm>
                <a:off x="3833366" y="6280224"/>
                <a:ext cx="54000" cy="54000"/>
              </a:xfrm>
              <a:prstGeom prst="ellipse">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sp>
          <p:nvSpPr>
            <p:cNvPr id="900" name="直方体 899"/>
            <p:cNvSpPr/>
            <p:nvPr/>
          </p:nvSpPr>
          <p:spPr>
            <a:xfrm>
              <a:off x="3502628" y="5594372"/>
              <a:ext cx="164671" cy="123523"/>
            </a:xfrm>
            <a:prstGeom prst="cube">
              <a:avLst>
                <a:gd name="adj" fmla="val 16182"/>
              </a:avLst>
            </a:prstGeom>
            <a:solidFill>
              <a:schemeClr val="bg1">
                <a:lumMod val="7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904" name="グループ化 33"/>
            <p:cNvGrpSpPr/>
            <p:nvPr/>
          </p:nvGrpSpPr>
          <p:grpSpPr>
            <a:xfrm>
              <a:off x="3524587" y="5631129"/>
              <a:ext cx="103190" cy="136175"/>
              <a:chOff x="395536" y="3356992"/>
              <a:chExt cx="504056" cy="504056"/>
            </a:xfrm>
          </p:grpSpPr>
          <p:sp>
            <p:nvSpPr>
              <p:cNvPr id="931" name="アーチ 930"/>
              <p:cNvSpPr/>
              <p:nvPr/>
            </p:nvSpPr>
            <p:spPr>
              <a:xfrm>
                <a:off x="395536" y="3356992"/>
                <a:ext cx="504056" cy="504056"/>
              </a:xfrm>
              <a:prstGeom prst="blockArc">
                <a:avLst>
                  <a:gd name="adj1" fmla="val 10800000"/>
                  <a:gd name="adj2" fmla="val 5119"/>
                  <a:gd name="adj3" fmla="val 40140"/>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cxnSp>
            <p:nvCxnSpPr>
              <p:cNvPr id="932" name="直線コネクタ 931"/>
              <p:cNvCxnSpPr/>
              <p:nvPr/>
            </p:nvCxnSpPr>
            <p:spPr>
              <a:xfrm flipH="1">
                <a:off x="651818" y="3409950"/>
                <a:ext cx="46608" cy="144000"/>
              </a:xfrm>
              <a:prstGeom prst="line">
                <a:avLst/>
              </a:prstGeom>
              <a:noFill/>
              <a:ln w="6350" cap="flat" cmpd="sng" algn="ctr">
                <a:solidFill>
                  <a:sysClr val="windowText" lastClr="000000">
                    <a:lumMod val="50000"/>
                    <a:lumOff val="50000"/>
                  </a:sysClr>
                </a:solidFill>
                <a:prstDash val="solid"/>
              </a:ln>
              <a:effectLst/>
            </p:spPr>
          </p:cxnSp>
        </p:grpSp>
        <p:sp>
          <p:nvSpPr>
            <p:cNvPr id="907" name="平行四辺形 906"/>
            <p:cNvSpPr/>
            <p:nvPr/>
          </p:nvSpPr>
          <p:spPr>
            <a:xfrm rot="16200000" flipH="1">
              <a:off x="3947384" y="5762053"/>
              <a:ext cx="320993" cy="271708"/>
            </a:xfrm>
            <a:prstGeom prst="parallelogram">
              <a:avLst>
                <a:gd name="adj" fmla="val 9172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920" name="直方体 919"/>
            <p:cNvSpPr/>
            <p:nvPr/>
          </p:nvSpPr>
          <p:spPr>
            <a:xfrm>
              <a:off x="4116530" y="5845196"/>
              <a:ext cx="254409" cy="74360"/>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923" name="円柱 922"/>
            <p:cNvSpPr/>
            <p:nvPr/>
          </p:nvSpPr>
          <p:spPr>
            <a:xfrm>
              <a:off x="4344821" y="5616017"/>
              <a:ext cx="452897" cy="471411"/>
            </a:xfrm>
            <a:prstGeom prst="can">
              <a:avLst>
                <a:gd name="adj" fmla="val 1772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925" name="直方体 924"/>
            <p:cNvSpPr/>
            <p:nvPr/>
          </p:nvSpPr>
          <p:spPr>
            <a:xfrm>
              <a:off x="4756546" y="5849637"/>
              <a:ext cx="228291" cy="97598"/>
            </a:xfrm>
            <a:prstGeom prst="cube">
              <a:avLst>
                <a:gd name="adj" fmla="val 16182"/>
              </a:avLst>
            </a:prstGeom>
            <a:solidFill>
              <a:schemeClr val="bg1">
                <a:lumMod val="6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926" name="平行四辺形 925"/>
            <p:cNvSpPr/>
            <p:nvPr/>
          </p:nvSpPr>
          <p:spPr>
            <a:xfrm>
              <a:off x="3943515" y="5740601"/>
              <a:ext cx="300218" cy="265883"/>
            </a:xfrm>
            <a:prstGeom prst="parallelogram">
              <a:avLst>
                <a:gd name="adj" fmla="val 10876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p>
          </p:txBody>
        </p:sp>
        <p:sp>
          <p:nvSpPr>
            <p:cNvPr id="927" name="直方体 926"/>
            <p:cNvSpPr/>
            <p:nvPr/>
          </p:nvSpPr>
          <p:spPr>
            <a:xfrm>
              <a:off x="4470202" y="5758598"/>
              <a:ext cx="185255" cy="138964"/>
            </a:xfrm>
            <a:prstGeom prst="cube">
              <a:avLst>
                <a:gd name="adj" fmla="val 16182"/>
              </a:avLst>
            </a:prstGeom>
            <a:solidFill>
              <a:schemeClr val="bg1">
                <a:lumMod val="7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grpSp>
          <p:nvGrpSpPr>
            <p:cNvPr id="928" name="グループ化 33"/>
            <p:cNvGrpSpPr/>
            <p:nvPr/>
          </p:nvGrpSpPr>
          <p:grpSpPr>
            <a:xfrm>
              <a:off x="4494905" y="5799950"/>
              <a:ext cx="116088" cy="153197"/>
              <a:chOff x="395536" y="3356992"/>
              <a:chExt cx="504056" cy="504056"/>
            </a:xfrm>
          </p:grpSpPr>
          <p:sp>
            <p:nvSpPr>
              <p:cNvPr id="929" name="アーチ 928"/>
              <p:cNvSpPr/>
              <p:nvPr/>
            </p:nvSpPr>
            <p:spPr>
              <a:xfrm>
                <a:off x="395536" y="3356992"/>
                <a:ext cx="504056" cy="504056"/>
              </a:xfrm>
              <a:prstGeom prst="blockArc">
                <a:avLst>
                  <a:gd name="adj1" fmla="val 10800000"/>
                  <a:gd name="adj2" fmla="val 5119"/>
                  <a:gd name="adj3" fmla="val 40140"/>
                </a:avLst>
              </a:prstGeom>
              <a:solidFill>
                <a:sysClr val="window" lastClr="FFFFFF"/>
              </a:solidFill>
              <a:ln w="6350" cap="flat" cmpd="sng" algn="ctr">
                <a:solidFill>
                  <a:sysClr val="windowText" lastClr="000000">
                    <a:lumMod val="50000"/>
                    <a:lumOff val="50000"/>
                  </a:sysClr>
                </a:solidFill>
                <a:prstDash val="solid"/>
              </a:ln>
              <a:effectLst/>
            </p:spPr>
            <p:txBody>
              <a:bodyPr rtlCol="0" anchor="ctr"/>
              <a:lstStyle/>
              <a:p>
                <a:pPr algn="ctr" defTabSz="716638">
                  <a:defRPr/>
                </a:pPr>
                <a:endParaRPr kumimoji="0" lang="ja-JP" altLang="en-US" sz="1300" kern="0" dirty="0">
                  <a:solidFill>
                    <a:prstClr val="black"/>
                  </a:solidFill>
                  <a:latin typeface="メイリオ"/>
                  <a:ea typeface="メイリオ"/>
                </a:endParaRPr>
              </a:p>
            </p:txBody>
          </p:sp>
          <p:cxnSp>
            <p:nvCxnSpPr>
              <p:cNvPr id="930" name="直線コネクタ 929"/>
              <p:cNvCxnSpPr/>
              <p:nvPr/>
            </p:nvCxnSpPr>
            <p:spPr>
              <a:xfrm flipH="1">
                <a:off x="651818" y="3409950"/>
                <a:ext cx="46608" cy="144000"/>
              </a:xfrm>
              <a:prstGeom prst="line">
                <a:avLst/>
              </a:prstGeom>
              <a:noFill/>
              <a:ln w="6350" cap="flat" cmpd="sng" algn="ctr">
                <a:solidFill>
                  <a:sysClr val="windowText" lastClr="000000">
                    <a:lumMod val="50000"/>
                    <a:lumOff val="50000"/>
                  </a:sysClr>
                </a:solidFill>
                <a:prstDash val="solid"/>
              </a:ln>
              <a:effectLst/>
            </p:spPr>
          </p:cxnSp>
        </p:grpSp>
      </p:grpSp>
      <p:sp>
        <p:nvSpPr>
          <p:cNvPr id="777" name="円/楕円 776"/>
          <p:cNvSpPr/>
          <p:nvPr/>
        </p:nvSpPr>
        <p:spPr>
          <a:xfrm>
            <a:off x="7659971" y="5436160"/>
            <a:ext cx="297434" cy="270458"/>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経営</a:t>
            </a:r>
            <a:br>
              <a:rPr lang="en-US" altLang="ja-JP" sz="800" dirty="0">
                <a:latin typeface="Meiryo UI" panose="020B0604030504040204" pitchFamily="50" charset="-128"/>
                <a:ea typeface="Meiryo UI" panose="020B0604030504040204" pitchFamily="50" charset="-128"/>
                <a:cs typeface="Meiryo UI" panose="020B0604030504040204" pitchFamily="50" charset="-128"/>
              </a:rPr>
            </a:br>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80" name="円/楕円 779"/>
          <p:cNvSpPr/>
          <p:nvPr/>
        </p:nvSpPr>
        <p:spPr>
          <a:xfrm>
            <a:off x="5503003" y="5805167"/>
            <a:ext cx="297434" cy="270458"/>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運転</a:t>
            </a:r>
            <a:br>
              <a:rPr lang="en-US" altLang="ja-JP" sz="800" dirty="0">
                <a:latin typeface="Meiryo UI" panose="020B0604030504040204" pitchFamily="50" charset="-128"/>
                <a:ea typeface="Meiryo UI" panose="020B0604030504040204" pitchFamily="50" charset="-128"/>
                <a:cs typeface="Meiryo UI" panose="020B0604030504040204" pitchFamily="50" charset="-128"/>
              </a:rPr>
            </a:br>
            <a:r>
              <a:rPr lang="ja-JP" altLang="en-US" sz="8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81" name="円/楕円 780"/>
          <p:cNvSpPr/>
          <p:nvPr/>
        </p:nvSpPr>
        <p:spPr>
          <a:xfrm>
            <a:off x="7434745" y="5657544"/>
            <a:ext cx="297434" cy="270458"/>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調達</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82" name="円/楕円 781"/>
          <p:cNvSpPr/>
          <p:nvPr/>
        </p:nvSpPr>
        <p:spPr>
          <a:xfrm>
            <a:off x="6222892" y="5564078"/>
            <a:ext cx="297434" cy="270458"/>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供給</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41" name="平行四辺形 940"/>
          <p:cNvSpPr/>
          <p:nvPr/>
        </p:nvSpPr>
        <p:spPr>
          <a:xfrm>
            <a:off x="7323340" y="4904098"/>
            <a:ext cx="3129775" cy="338101"/>
          </a:xfrm>
          <a:prstGeom prst="parallelogram">
            <a:avLst>
              <a:gd name="adj" fmla="val 174704"/>
            </a:avLst>
          </a:prstGeom>
          <a:gradFill flip="none" rotWithShape="1">
            <a:gsLst>
              <a:gs pos="0">
                <a:schemeClr val="bg1">
                  <a:lumMod val="75000"/>
                </a:schemeClr>
              </a:gs>
              <a:gs pos="50000">
                <a:schemeClr val="bg1">
                  <a:lumMod val="95000"/>
                </a:schemeClr>
              </a:gs>
              <a:gs pos="100000">
                <a:srgbClr val="FBFBFB"/>
              </a:gs>
            </a:gsLst>
            <a:lin ang="27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endParaRPr lang="ja-JP" altLang="en-US" sz="2500" dirty="0"/>
          </a:p>
        </p:txBody>
      </p:sp>
      <p:sp>
        <p:nvSpPr>
          <p:cNvPr id="942" name="テキスト ボックス 941"/>
          <p:cNvSpPr txBox="1"/>
          <p:nvPr/>
        </p:nvSpPr>
        <p:spPr>
          <a:xfrm>
            <a:off x="6645513" y="5044896"/>
            <a:ext cx="753190" cy="200055"/>
          </a:xfrm>
          <a:prstGeom prst="rect">
            <a:avLst/>
          </a:prstGeom>
          <a:noFill/>
        </p:spPr>
        <p:txBody>
          <a:bodyPr wrap="square" lIns="0" tIns="0" rIns="0" bIns="0" rtlCol="0">
            <a:spAutoFit/>
          </a:bodyPr>
          <a:lstStyle/>
          <a:p>
            <a:r>
              <a:rPr lang="ja-JP" altLang="en-US" sz="13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生活者</a:t>
            </a:r>
            <a:endParaRPr lang="en-US" altLang="ja-JP" sz="13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43" name="テキスト ボックス 942"/>
          <p:cNvSpPr txBox="1"/>
          <p:nvPr/>
        </p:nvSpPr>
        <p:spPr>
          <a:xfrm>
            <a:off x="4381546" y="5039478"/>
            <a:ext cx="753190" cy="200055"/>
          </a:xfrm>
          <a:prstGeom prst="rect">
            <a:avLst/>
          </a:prstGeom>
          <a:noFill/>
        </p:spPr>
        <p:txBody>
          <a:bodyPr wrap="square" lIns="0" tIns="0" rIns="0" bIns="0" rtlCol="0">
            <a:spAutoFit/>
          </a:bodyPr>
          <a:lstStyle/>
          <a:p>
            <a:r>
              <a:rPr lang="ja-JP" altLang="en-US" sz="13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行政機関</a:t>
            </a:r>
            <a:endParaRPr lang="en-US" altLang="ja-JP" sz="13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45" name="円/楕円 944"/>
          <p:cNvSpPr/>
          <p:nvPr/>
        </p:nvSpPr>
        <p:spPr>
          <a:xfrm>
            <a:off x="8433348" y="4805679"/>
            <a:ext cx="278571" cy="257143"/>
          </a:xfrm>
          <a:prstGeom prst="ellipse">
            <a:avLst/>
          </a:prstGeom>
          <a:gradFill flip="none" rotWithShape="1">
            <a:gsLst>
              <a:gs pos="0">
                <a:schemeClr val="accent3">
                  <a:lumMod val="20000"/>
                  <a:lumOff val="80000"/>
                  <a:alpha val="90000"/>
                </a:schemeClr>
              </a:gs>
              <a:gs pos="50000">
                <a:schemeClr val="accent3">
                  <a:lumMod val="60000"/>
                  <a:lumOff val="40000"/>
                  <a:alpha val="90000"/>
                </a:schemeClr>
              </a:gs>
              <a:gs pos="100000">
                <a:schemeClr val="accent3">
                  <a:lumMod val="75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経営</a:t>
            </a:r>
            <a:br>
              <a:rPr lang="en-US" altLang="ja-JP" sz="800" dirty="0">
                <a:latin typeface="Meiryo UI" panose="020B0604030504040204" pitchFamily="50" charset="-128"/>
                <a:ea typeface="Meiryo UI" panose="020B0604030504040204" pitchFamily="50" charset="-128"/>
                <a:cs typeface="Meiryo UI" panose="020B0604030504040204" pitchFamily="50" charset="-128"/>
              </a:rPr>
            </a:br>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47" name="円/楕円 946"/>
          <p:cNvSpPr/>
          <p:nvPr/>
        </p:nvSpPr>
        <p:spPr>
          <a:xfrm>
            <a:off x="7823613" y="4800032"/>
            <a:ext cx="278571" cy="257143"/>
          </a:xfrm>
          <a:prstGeom prst="ellipse">
            <a:avLst/>
          </a:prstGeom>
          <a:gradFill flip="none" rotWithShape="1">
            <a:gsLst>
              <a:gs pos="0">
                <a:schemeClr val="accent3">
                  <a:lumMod val="20000"/>
                  <a:lumOff val="80000"/>
                  <a:alpha val="90000"/>
                </a:schemeClr>
              </a:gs>
              <a:gs pos="50000">
                <a:schemeClr val="accent3">
                  <a:lumMod val="60000"/>
                  <a:lumOff val="40000"/>
                  <a:alpha val="90000"/>
                </a:schemeClr>
              </a:gs>
              <a:gs pos="100000">
                <a:schemeClr val="accent3">
                  <a:lumMod val="75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需要</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49" name="円/楕円 948"/>
          <p:cNvSpPr/>
          <p:nvPr/>
        </p:nvSpPr>
        <p:spPr>
          <a:xfrm>
            <a:off x="8132715" y="4877798"/>
            <a:ext cx="278571" cy="257143"/>
          </a:xfrm>
          <a:prstGeom prst="ellipse">
            <a:avLst/>
          </a:prstGeom>
          <a:gradFill flip="none" rotWithShape="1">
            <a:gsLst>
              <a:gs pos="0">
                <a:schemeClr val="accent3">
                  <a:lumMod val="20000"/>
                  <a:lumOff val="80000"/>
                  <a:alpha val="90000"/>
                </a:schemeClr>
              </a:gs>
              <a:gs pos="50000">
                <a:schemeClr val="accent3">
                  <a:lumMod val="60000"/>
                  <a:lumOff val="40000"/>
                  <a:alpha val="90000"/>
                </a:schemeClr>
              </a:gs>
              <a:gs pos="100000">
                <a:schemeClr val="accent3">
                  <a:lumMod val="75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調達</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0" name="円/楕円 949"/>
          <p:cNvSpPr/>
          <p:nvPr/>
        </p:nvSpPr>
        <p:spPr>
          <a:xfrm>
            <a:off x="7568800" y="4958032"/>
            <a:ext cx="278571" cy="257143"/>
          </a:xfrm>
          <a:prstGeom prst="ellipse">
            <a:avLst/>
          </a:prstGeom>
          <a:gradFill flip="none" rotWithShape="1">
            <a:gsLst>
              <a:gs pos="0">
                <a:schemeClr val="accent3">
                  <a:lumMod val="20000"/>
                  <a:lumOff val="80000"/>
                  <a:alpha val="90000"/>
                </a:schemeClr>
              </a:gs>
              <a:gs pos="50000">
                <a:schemeClr val="accent3">
                  <a:lumMod val="60000"/>
                  <a:lumOff val="40000"/>
                  <a:alpha val="90000"/>
                </a:schemeClr>
              </a:gs>
              <a:gs pos="100000">
                <a:schemeClr val="accent3">
                  <a:lumMod val="75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供給</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1" name="円/楕円 950"/>
          <p:cNvSpPr/>
          <p:nvPr/>
        </p:nvSpPr>
        <p:spPr>
          <a:xfrm>
            <a:off x="4730353" y="5386131"/>
            <a:ext cx="296226" cy="264497"/>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設備</a:t>
            </a:r>
            <a:br>
              <a:rPr lang="en-US" altLang="ja-JP" sz="800" dirty="0">
                <a:latin typeface="Meiryo UI" panose="020B0604030504040204" pitchFamily="50" charset="-128"/>
                <a:ea typeface="Meiryo UI" panose="020B0604030504040204" pitchFamily="50" charset="-128"/>
                <a:cs typeface="Meiryo UI" panose="020B0604030504040204" pitchFamily="50" charset="-128"/>
              </a:rPr>
            </a:br>
            <a:r>
              <a:rPr lang="ja-JP" altLang="en-US" sz="8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2" name="円/楕円 951"/>
          <p:cNvSpPr/>
          <p:nvPr/>
        </p:nvSpPr>
        <p:spPr>
          <a:xfrm>
            <a:off x="5620932" y="5415104"/>
            <a:ext cx="297434" cy="270458"/>
          </a:xfrm>
          <a:prstGeom prst="ellipse">
            <a:avLst/>
          </a:prstGeom>
          <a:gradFill flip="none" rotWithShape="1">
            <a:gsLst>
              <a:gs pos="0">
                <a:srgbClr val="FFFF00">
                  <a:alpha val="60000"/>
                </a:srgbClr>
              </a:gs>
              <a:gs pos="50000">
                <a:srgbClr val="FFFFB9">
                  <a:alpha val="70000"/>
                </a:srgbClr>
              </a:gs>
              <a:gs pos="100000">
                <a:srgbClr val="FFFF99">
                  <a:shade val="100000"/>
                  <a:satMod val="115000"/>
                  <a:alpha val="70000"/>
                </a:srgbClr>
              </a:gs>
            </a:gsLst>
            <a:path path="circle">
              <a:fillToRect l="100000" t="100000"/>
            </a:path>
            <a:tileRect r="-100000" b="-100000"/>
          </a:gradFill>
          <a:ln w="19050">
            <a:noFill/>
            <a:tailEnd type="arrow"/>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800" dirty="0">
                <a:latin typeface="Meiryo UI" panose="020B0604030504040204" pitchFamily="50" charset="-128"/>
                <a:ea typeface="Meiryo UI" panose="020B0604030504040204" pitchFamily="50" charset="-128"/>
                <a:cs typeface="Meiryo UI" panose="020B0604030504040204" pitchFamily="50" charset="-128"/>
              </a:rPr>
              <a:t>生産</a:t>
            </a:r>
            <a:br>
              <a:rPr lang="en-US" altLang="ja-JP" sz="800" dirty="0">
                <a:latin typeface="Meiryo UI" panose="020B0604030504040204" pitchFamily="50" charset="-128"/>
                <a:ea typeface="Meiryo UI" panose="020B0604030504040204" pitchFamily="50" charset="-128"/>
                <a:cs typeface="Meiryo UI" panose="020B0604030504040204" pitchFamily="50" charset="-128"/>
              </a:rPr>
            </a:br>
            <a:r>
              <a:rPr lang="ja-JP" altLang="en-US" sz="8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5" name="テキスト ボックス 954"/>
          <p:cNvSpPr txBox="1"/>
          <p:nvPr/>
        </p:nvSpPr>
        <p:spPr>
          <a:xfrm>
            <a:off x="6703610" y="5759730"/>
            <a:ext cx="602685" cy="138499"/>
          </a:xfrm>
          <a:prstGeom prst="rect">
            <a:avLst/>
          </a:prstGeom>
          <a:noFill/>
        </p:spPr>
        <p:txBody>
          <a:bodyPr wrap="square" lIns="0" tIns="0" rIns="0" bIns="0" rtlCol="0">
            <a:spAutoFit/>
          </a:bodyPr>
          <a:lstStyle/>
          <a:p>
            <a:r>
              <a:rPr lang="ja-JP" altLang="en-US" sz="900"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管理者</a:t>
            </a:r>
            <a:endParaRPr lang="en-US" altLang="ja-JP" sz="900"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8" name="グループ化 7"/>
          <p:cNvGrpSpPr/>
          <p:nvPr/>
        </p:nvGrpSpPr>
        <p:grpSpPr>
          <a:xfrm>
            <a:off x="7906375" y="5293258"/>
            <a:ext cx="793415" cy="459180"/>
            <a:chOff x="9121360" y="6508860"/>
            <a:chExt cx="1025336" cy="642852"/>
          </a:xfrm>
        </p:grpSpPr>
        <p:grpSp>
          <p:nvGrpSpPr>
            <p:cNvPr id="30" name="グループ化 29"/>
            <p:cNvGrpSpPr/>
            <p:nvPr/>
          </p:nvGrpSpPr>
          <p:grpSpPr>
            <a:xfrm>
              <a:off x="9411725" y="6603348"/>
              <a:ext cx="734971" cy="403298"/>
              <a:chOff x="6033551" y="6668762"/>
              <a:chExt cx="614948" cy="341274"/>
            </a:xfrm>
          </p:grpSpPr>
          <p:grpSp>
            <p:nvGrpSpPr>
              <p:cNvPr id="455" name="グループ化 454"/>
              <p:cNvGrpSpPr/>
              <p:nvPr/>
            </p:nvGrpSpPr>
            <p:grpSpPr>
              <a:xfrm rot="5400000">
                <a:off x="6170388" y="6531925"/>
                <a:ext cx="341274" cy="614948"/>
                <a:chOff x="3629848" y="5550414"/>
                <a:chExt cx="576064" cy="936104"/>
              </a:xfrm>
            </p:grpSpPr>
            <p:sp>
              <p:nvSpPr>
                <p:cNvPr id="497" name="角丸四角形 496"/>
                <p:cNvSpPr/>
                <p:nvPr/>
              </p:nvSpPr>
              <p:spPr>
                <a:xfrm>
                  <a:off x="3629848" y="5550414"/>
                  <a:ext cx="576064" cy="936104"/>
                </a:xfrm>
                <a:prstGeom prst="roundRect">
                  <a:avLst>
                    <a:gd name="adj" fmla="val 11376"/>
                  </a:avLst>
                </a:prstGeom>
                <a:solidFill>
                  <a:schemeClr val="bg1">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sp>
              <p:nvSpPr>
                <p:cNvPr id="498" name="角丸四角形 497"/>
                <p:cNvSpPr/>
                <p:nvPr/>
              </p:nvSpPr>
              <p:spPr>
                <a:xfrm>
                  <a:off x="3665880" y="5604158"/>
                  <a:ext cx="504000" cy="777600"/>
                </a:xfrm>
                <a:prstGeom prst="roundRect">
                  <a:avLst>
                    <a:gd name="adj" fmla="val 11376"/>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sp>
              <p:nvSpPr>
                <p:cNvPr id="499" name="円/楕円 498"/>
                <p:cNvSpPr/>
                <p:nvPr/>
              </p:nvSpPr>
              <p:spPr>
                <a:xfrm>
                  <a:off x="3878280" y="6395614"/>
                  <a:ext cx="79200" cy="79200"/>
                </a:xfrm>
                <a:prstGeom prst="ellipse">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grpSp>
          <p:grpSp>
            <p:nvGrpSpPr>
              <p:cNvPr id="457" name="グループ化 456"/>
              <p:cNvGrpSpPr/>
              <p:nvPr/>
            </p:nvGrpSpPr>
            <p:grpSpPr>
              <a:xfrm>
                <a:off x="6116437" y="6834854"/>
                <a:ext cx="473894" cy="121978"/>
                <a:chOff x="717143" y="5025008"/>
                <a:chExt cx="414766" cy="144016"/>
              </a:xfrm>
              <a:effectLst/>
            </p:grpSpPr>
            <p:sp>
              <p:nvSpPr>
                <p:cNvPr id="471" name="正方形/長方形 470"/>
                <p:cNvSpPr/>
                <p:nvPr/>
              </p:nvSpPr>
              <p:spPr>
                <a:xfrm>
                  <a:off x="717143" y="5025008"/>
                  <a:ext cx="414766" cy="1440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solidFill>
                      <a:schemeClr val="tx1"/>
                    </a:solidFill>
                    <a:effectLst>
                      <a:outerShdw blurRad="50800" dist="38100" dir="2700000" algn="tl" rotWithShape="0">
                        <a:prstClr val="black">
                          <a:alpha val="40000"/>
                        </a:prstClr>
                      </a:outerShdw>
                    </a:effectLst>
                  </a:endParaRPr>
                </a:p>
              </p:txBody>
            </p:sp>
            <p:grpSp>
              <p:nvGrpSpPr>
                <p:cNvPr id="472" name="グループ化 471"/>
                <p:cNvGrpSpPr/>
                <p:nvPr/>
              </p:nvGrpSpPr>
              <p:grpSpPr>
                <a:xfrm>
                  <a:off x="827565" y="5041517"/>
                  <a:ext cx="276511" cy="115213"/>
                  <a:chOff x="683549" y="5035167"/>
                  <a:chExt cx="276511" cy="115213"/>
                </a:xfrm>
              </p:grpSpPr>
              <p:grpSp>
                <p:nvGrpSpPr>
                  <p:cNvPr id="481" name="グループ化 132"/>
                  <p:cNvGrpSpPr/>
                  <p:nvPr/>
                </p:nvGrpSpPr>
                <p:grpSpPr>
                  <a:xfrm>
                    <a:off x="683549" y="5035167"/>
                    <a:ext cx="276511" cy="115213"/>
                    <a:chOff x="798468" y="5911181"/>
                    <a:chExt cx="220428" cy="82027"/>
                  </a:xfrm>
                </p:grpSpPr>
                <p:sp>
                  <p:nvSpPr>
                    <p:cNvPr id="488" name="正方形/長方形 487"/>
                    <p:cNvSpPr/>
                    <p:nvPr/>
                  </p:nvSpPr>
                  <p:spPr>
                    <a:xfrm>
                      <a:off x="798468" y="5911181"/>
                      <a:ext cx="220428" cy="8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solidFill>
                          <a:schemeClr val="tx1"/>
                        </a:solidFill>
                        <a:effectLst>
                          <a:outerShdw blurRad="50800" dist="38100" dir="2700000" algn="tl" rotWithShape="0">
                            <a:prstClr val="black">
                              <a:alpha val="40000"/>
                            </a:prstClr>
                          </a:outerShdw>
                        </a:effectLst>
                      </a:endParaRPr>
                    </a:p>
                  </p:txBody>
                </p:sp>
                <p:grpSp>
                  <p:nvGrpSpPr>
                    <p:cNvPr id="489" name="グループ化 100"/>
                    <p:cNvGrpSpPr/>
                    <p:nvPr/>
                  </p:nvGrpSpPr>
                  <p:grpSpPr>
                    <a:xfrm>
                      <a:off x="824807" y="5918254"/>
                      <a:ext cx="173814" cy="55337"/>
                      <a:chOff x="836712" y="5958731"/>
                      <a:chExt cx="173814" cy="55337"/>
                    </a:xfrm>
                  </p:grpSpPr>
                  <p:cxnSp>
                    <p:nvCxnSpPr>
                      <p:cNvPr id="490" name="直線コネクタ 489"/>
                      <p:cNvCxnSpPr/>
                      <p:nvPr/>
                    </p:nvCxnSpPr>
                    <p:spPr>
                      <a:xfrm flipH="1">
                        <a:off x="836712" y="5978068"/>
                        <a:ext cx="36000" cy="36000"/>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91" name="直線コネクタ 490"/>
                      <p:cNvCxnSpPr/>
                      <p:nvPr/>
                    </p:nvCxnSpPr>
                    <p:spPr>
                      <a:xfrm flipH="1" flipV="1">
                        <a:off x="872720" y="5977779"/>
                        <a:ext cx="36000" cy="16956"/>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92" name="直線コネクタ 491"/>
                      <p:cNvCxnSpPr/>
                      <p:nvPr/>
                    </p:nvCxnSpPr>
                    <p:spPr>
                      <a:xfrm flipH="1">
                        <a:off x="906632" y="5975398"/>
                        <a:ext cx="36000" cy="18000"/>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93" name="直線コネクタ 492"/>
                      <p:cNvCxnSpPr/>
                      <p:nvPr/>
                    </p:nvCxnSpPr>
                    <p:spPr>
                      <a:xfrm flipH="1">
                        <a:off x="974526" y="5958731"/>
                        <a:ext cx="36000" cy="36000"/>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94" name="直線コネクタ 493"/>
                      <p:cNvCxnSpPr/>
                      <p:nvPr/>
                    </p:nvCxnSpPr>
                    <p:spPr>
                      <a:xfrm flipH="1" flipV="1">
                        <a:off x="942347" y="5977779"/>
                        <a:ext cx="36000" cy="16956"/>
                      </a:xfrm>
                      <a:prstGeom prst="line">
                        <a:avLst/>
                      </a:prstGeom>
                      <a:ln w="9525">
                        <a:solidFill>
                          <a:schemeClr val="accent5">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grpSp>
              </p:grpSp>
              <p:grpSp>
                <p:nvGrpSpPr>
                  <p:cNvPr id="482" name="グループ化 102"/>
                  <p:cNvGrpSpPr/>
                  <p:nvPr/>
                </p:nvGrpSpPr>
                <p:grpSpPr>
                  <a:xfrm>
                    <a:off x="716590" y="5094839"/>
                    <a:ext cx="221212" cy="43452"/>
                    <a:chOff x="836712" y="5975398"/>
                    <a:chExt cx="176345" cy="38670"/>
                  </a:xfrm>
                </p:grpSpPr>
                <p:cxnSp>
                  <p:nvCxnSpPr>
                    <p:cNvPr id="483" name="直線コネクタ 482"/>
                    <p:cNvCxnSpPr/>
                    <p:nvPr/>
                  </p:nvCxnSpPr>
                  <p:spPr>
                    <a:xfrm flipH="1">
                      <a:off x="836712" y="5978068"/>
                      <a:ext cx="36000" cy="36000"/>
                    </a:xfrm>
                    <a:prstGeom prst="line">
                      <a:avLst/>
                    </a:prstGeom>
                    <a:ln w="9525">
                      <a:solidFill>
                        <a:schemeClr val="accent6">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84" name="直線コネクタ 483"/>
                    <p:cNvCxnSpPr/>
                    <p:nvPr/>
                  </p:nvCxnSpPr>
                  <p:spPr>
                    <a:xfrm flipH="1" flipV="1">
                      <a:off x="872720" y="5977779"/>
                      <a:ext cx="36000" cy="16956"/>
                    </a:xfrm>
                    <a:prstGeom prst="line">
                      <a:avLst/>
                    </a:prstGeom>
                    <a:ln w="9525">
                      <a:solidFill>
                        <a:schemeClr val="accent6">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85" name="直線コネクタ 484"/>
                    <p:cNvCxnSpPr/>
                    <p:nvPr/>
                  </p:nvCxnSpPr>
                  <p:spPr>
                    <a:xfrm flipH="1">
                      <a:off x="906632" y="5975398"/>
                      <a:ext cx="36000" cy="18000"/>
                    </a:xfrm>
                    <a:prstGeom prst="line">
                      <a:avLst/>
                    </a:prstGeom>
                    <a:ln w="9525">
                      <a:solidFill>
                        <a:schemeClr val="accent6">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86" name="直線コネクタ 485"/>
                    <p:cNvCxnSpPr/>
                    <p:nvPr/>
                  </p:nvCxnSpPr>
                  <p:spPr>
                    <a:xfrm flipH="1">
                      <a:off x="977057" y="5995011"/>
                      <a:ext cx="36000" cy="0"/>
                    </a:xfrm>
                    <a:prstGeom prst="line">
                      <a:avLst/>
                    </a:prstGeom>
                    <a:ln w="9525">
                      <a:solidFill>
                        <a:schemeClr val="accent6">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87" name="直線コネクタ 486"/>
                    <p:cNvCxnSpPr/>
                    <p:nvPr/>
                  </p:nvCxnSpPr>
                  <p:spPr>
                    <a:xfrm flipH="1" flipV="1">
                      <a:off x="942347" y="5977779"/>
                      <a:ext cx="36000" cy="16956"/>
                    </a:xfrm>
                    <a:prstGeom prst="line">
                      <a:avLst/>
                    </a:prstGeom>
                    <a:ln w="9525">
                      <a:solidFill>
                        <a:schemeClr val="accent6">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grpSp>
            </p:grpSp>
            <p:grpSp>
              <p:nvGrpSpPr>
                <p:cNvPr id="473" name="グループ化 472"/>
                <p:cNvGrpSpPr/>
                <p:nvPr/>
              </p:nvGrpSpPr>
              <p:grpSpPr>
                <a:xfrm>
                  <a:off x="742867" y="5040883"/>
                  <a:ext cx="72000" cy="54000"/>
                  <a:chOff x="682782" y="5156324"/>
                  <a:chExt cx="270000" cy="43200"/>
                </a:xfrm>
              </p:grpSpPr>
              <p:sp>
                <p:nvSpPr>
                  <p:cNvPr id="478" name="正方形/長方形 477"/>
                  <p:cNvSpPr/>
                  <p:nvPr/>
                </p:nvSpPr>
                <p:spPr>
                  <a:xfrm>
                    <a:off x="682782" y="5156324"/>
                    <a:ext cx="270000" cy="4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solidFill>
                        <a:schemeClr val="tx1"/>
                      </a:solidFill>
                      <a:effectLst>
                        <a:outerShdw blurRad="50800" dist="38100" dir="2700000" algn="tl" rotWithShape="0">
                          <a:prstClr val="black">
                            <a:alpha val="40000"/>
                          </a:prstClr>
                        </a:outerShdw>
                      </a:effectLst>
                    </a:endParaRPr>
                  </a:p>
                </p:txBody>
              </p:sp>
              <p:cxnSp>
                <p:nvCxnSpPr>
                  <p:cNvPr id="479" name="直線コネクタ 478"/>
                  <p:cNvCxnSpPr/>
                  <p:nvPr/>
                </p:nvCxnSpPr>
                <p:spPr>
                  <a:xfrm>
                    <a:off x="704554" y="5182510"/>
                    <a:ext cx="194421"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80" name="直線コネクタ 479"/>
                  <p:cNvCxnSpPr/>
                  <p:nvPr/>
                </p:nvCxnSpPr>
                <p:spPr>
                  <a:xfrm>
                    <a:off x="704554" y="5169024"/>
                    <a:ext cx="194421"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grpSp>
            <p:grpSp>
              <p:nvGrpSpPr>
                <p:cNvPr id="474" name="グループ化 473"/>
                <p:cNvGrpSpPr/>
                <p:nvPr/>
              </p:nvGrpSpPr>
              <p:grpSpPr>
                <a:xfrm>
                  <a:off x="742860" y="5103366"/>
                  <a:ext cx="72000" cy="54000"/>
                  <a:chOff x="682786" y="5156324"/>
                  <a:chExt cx="270000" cy="43200"/>
                </a:xfrm>
              </p:grpSpPr>
              <p:sp>
                <p:nvSpPr>
                  <p:cNvPr id="475" name="正方形/長方形 474"/>
                  <p:cNvSpPr/>
                  <p:nvPr/>
                </p:nvSpPr>
                <p:spPr>
                  <a:xfrm>
                    <a:off x="682786" y="5156324"/>
                    <a:ext cx="270000" cy="4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solidFill>
                        <a:schemeClr val="tx1"/>
                      </a:solidFill>
                      <a:effectLst>
                        <a:outerShdw blurRad="50800" dist="38100" dir="2700000" algn="tl" rotWithShape="0">
                          <a:prstClr val="black">
                            <a:alpha val="40000"/>
                          </a:prstClr>
                        </a:outerShdw>
                      </a:effectLst>
                    </a:endParaRPr>
                  </a:p>
                </p:txBody>
              </p:sp>
              <p:cxnSp>
                <p:nvCxnSpPr>
                  <p:cNvPr id="476" name="直線コネクタ 475"/>
                  <p:cNvCxnSpPr/>
                  <p:nvPr/>
                </p:nvCxnSpPr>
                <p:spPr>
                  <a:xfrm>
                    <a:off x="704554" y="5182510"/>
                    <a:ext cx="194421"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477" name="直線コネクタ 476"/>
                  <p:cNvCxnSpPr/>
                  <p:nvPr/>
                </p:nvCxnSpPr>
                <p:spPr>
                  <a:xfrm>
                    <a:off x="704557" y="5169024"/>
                    <a:ext cx="194421"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grpSp>
          </p:grpSp>
          <p:grpSp>
            <p:nvGrpSpPr>
              <p:cNvPr id="458" name="グループ化 457"/>
              <p:cNvGrpSpPr/>
              <p:nvPr/>
            </p:nvGrpSpPr>
            <p:grpSpPr>
              <a:xfrm>
                <a:off x="6116437" y="6710131"/>
                <a:ext cx="479317" cy="108695"/>
                <a:chOff x="8629248" y="5912171"/>
                <a:chExt cx="639912" cy="146930"/>
              </a:xfrm>
            </p:grpSpPr>
            <p:sp>
              <p:nvSpPr>
                <p:cNvPr id="459" name="正方形/長方形 458"/>
                <p:cNvSpPr/>
                <p:nvPr/>
              </p:nvSpPr>
              <p:spPr>
                <a:xfrm>
                  <a:off x="8629248" y="5912171"/>
                  <a:ext cx="639912" cy="14693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nvGrpSpPr>
                <p:cNvPr id="460" name="グループ化 648"/>
                <p:cNvGrpSpPr/>
                <p:nvPr/>
              </p:nvGrpSpPr>
              <p:grpSpPr>
                <a:xfrm>
                  <a:off x="8647655" y="5941327"/>
                  <a:ext cx="107492" cy="96974"/>
                  <a:chOff x="5098646" y="5766517"/>
                  <a:chExt cx="78614" cy="118800"/>
                </a:xfrm>
              </p:grpSpPr>
              <p:sp>
                <p:nvSpPr>
                  <p:cNvPr id="469" name="円/楕円 468"/>
                  <p:cNvSpPr/>
                  <p:nvPr/>
                </p:nvSpPr>
                <p:spPr>
                  <a:xfrm>
                    <a:off x="5098646" y="5766517"/>
                    <a:ext cx="78614" cy="118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470" name="パイ 469"/>
                  <p:cNvSpPr/>
                  <p:nvPr/>
                </p:nvSpPr>
                <p:spPr>
                  <a:xfrm>
                    <a:off x="5105788" y="5771279"/>
                    <a:ext cx="71468" cy="108000"/>
                  </a:xfrm>
                  <a:prstGeom prst="pie">
                    <a:avLst>
                      <a:gd name="adj1" fmla="val 7990828"/>
                      <a:gd name="adj2" fmla="val 16200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sp>
              <p:nvSpPr>
                <p:cNvPr id="461" name="正方形/長方形 460"/>
                <p:cNvSpPr/>
                <p:nvPr/>
              </p:nvSpPr>
              <p:spPr>
                <a:xfrm>
                  <a:off x="8784097" y="5943930"/>
                  <a:ext cx="435906" cy="881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462" name="片側の 2 つの角を丸めた四角形 461"/>
                <p:cNvSpPr/>
                <p:nvPr/>
              </p:nvSpPr>
              <p:spPr>
                <a:xfrm>
                  <a:off x="8813074" y="6005644"/>
                  <a:ext cx="36001" cy="26444"/>
                </a:xfrm>
                <a:prstGeom prst="round2Same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463" name="片側の 2 つの角を丸めた四角形 462"/>
                <p:cNvSpPr/>
                <p:nvPr/>
              </p:nvSpPr>
              <p:spPr>
                <a:xfrm>
                  <a:off x="8871807" y="5973316"/>
                  <a:ext cx="36001" cy="58772"/>
                </a:xfrm>
                <a:prstGeom prst="round2Same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464" name="片側の 2 つの角を丸めた四角形 463"/>
                <p:cNvSpPr/>
                <p:nvPr/>
              </p:nvSpPr>
              <p:spPr>
                <a:xfrm>
                  <a:off x="8930540" y="5976995"/>
                  <a:ext cx="36001" cy="55093"/>
                </a:xfrm>
                <a:prstGeom prst="round2Same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465" name="片側の 2 つの角を丸めた四角形 464"/>
                <p:cNvSpPr/>
                <p:nvPr/>
              </p:nvSpPr>
              <p:spPr>
                <a:xfrm>
                  <a:off x="8989273" y="5990948"/>
                  <a:ext cx="36001" cy="41140"/>
                </a:xfrm>
                <a:prstGeom prst="round2Same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466" name="片側の 2 つの角を丸めた四角形 465"/>
                <p:cNvSpPr/>
                <p:nvPr/>
              </p:nvSpPr>
              <p:spPr>
                <a:xfrm>
                  <a:off x="9048006" y="5976995"/>
                  <a:ext cx="36001" cy="55093"/>
                </a:xfrm>
                <a:prstGeom prst="round2Same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467" name="片側の 2 つの角を丸めた四角形 466"/>
                <p:cNvSpPr/>
                <p:nvPr/>
              </p:nvSpPr>
              <p:spPr>
                <a:xfrm>
                  <a:off x="9106739" y="5970888"/>
                  <a:ext cx="36001" cy="61200"/>
                </a:xfrm>
                <a:prstGeom prst="round2Same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468" name="片側の 2 つの角を丸めた四角形 467"/>
                <p:cNvSpPr/>
                <p:nvPr/>
              </p:nvSpPr>
              <p:spPr>
                <a:xfrm>
                  <a:off x="9165471" y="5960088"/>
                  <a:ext cx="36001" cy="72000"/>
                </a:xfrm>
                <a:prstGeom prst="round2Same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grpSp>
        <p:grpSp>
          <p:nvGrpSpPr>
            <p:cNvPr id="396" name="グループ化 395"/>
            <p:cNvGrpSpPr/>
            <p:nvPr/>
          </p:nvGrpSpPr>
          <p:grpSpPr>
            <a:xfrm>
              <a:off x="9219511" y="6508860"/>
              <a:ext cx="324000" cy="540000"/>
              <a:chOff x="5029022" y="5514070"/>
              <a:chExt cx="230507" cy="367481"/>
            </a:xfrm>
            <a:effectLst>
              <a:outerShdw blurRad="76200" dir="18900000" sy="23000" kx="-1200000" algn="bl" rotWithShape="0">
                <a:prstClr val="black">
                  <a:alpha val="20000"/>
                </a:prstClr>
              </a:outerShdw>
            </a:effectLst>
          </p:grpSpPr>
          <p:sp>
            <p:nvSpPr>
              <p:cNvPr id="397" name="円/楕円 396"/>
              <p:cNvSpPr/>
              <p:nvPr/>
            </p:nvSpPr>
            <p:spPr>
              <a:xfrm>
                <a:off x="5075116" y="5514070"/>
                <a:ext cx="138320" cy="138046"/>
              </a:xfrm>
              <a:prstGeom prst="ellipse">
                <a:avLst/>
              </a:prstGeom>
              <a:solidFill>
                <a:schemeClr val="tx1">
                  <a:lumMod val="85000"/>
                  <a:lumOff val="1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398" name="片側の 2 つの角を丸めた四角形 397"/>
              <p:cNvSpPr/>
              <p:nvPr/>
            </p:nvSpPr>
            <p:spPr>
              <a:xfrm>
                <a:off x="5029022" y="5651499"/>
                <a:ext cx="230507" cy="230052"/>
              </a:xfrm>
              <a:prstGeom prst="round2SameRect">
                <a:avLst/>
              </a:prstGeom>
              <a:solidFill>
                <a:schemeClr val="tx1">
                  <a:lumMod val="85000"/>
                  <a:lumOff val="1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Meiryo UI" pitchFamily="50" charset="-128"/>
                  <a:ea typeface="Meiryo UI" pitchFamily="50" charset="-128"/>
                  <a:cs typeface="Meiryo UI" pitchFamily="50" charset="-128"/>
                </a:endParaRPr>
              </a:p>
            </p:txBody>
          </p:sp>
        </p:grpSp>
        <p:sp>
          <p:nvSpPr>
            <p:cNvPr id="956" name="テキスト ボックス 955"/>
            <p:cNvSpPr txBox="1"/>
            <p:nvPr/>
          </p:nvSpPr>
          <p:spPr>
            <a:xfrm>
              <a:off x="9121360" y="6957813"/>
              <a:ext cx="778856" cy="193899"/>
            </a:xfrm>
            <a:prstGeom prst="rect">
              <a:avLst/>
            </a:prstGeom>
            <a:noFill/>
          </p:spPr>
          <p:txBody>
            <a:bodyPr wrap="square" lIns="0" tIns="0" rIns="0" bIns="0" rtlCol="0">
              <a:spAutoFit/>
            </a:bodyPr>
            <a:lstStyle/>
            <a:p>
              <a:r>
                <a:rPr lang="ja-JP" altLang="en-US" sz="900"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経営者</a:t>
              </a:r>
              <a:endParaRPr lang="en-US" altLang="ja-JP" sz="900"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10" name="グループ化 9"/>
          <p:cNvGrpSpPr/>
          <p:nvPr/>
        </p:nvGrpSpPr>
        <p:grpSpPr>
          <a:xfrm>
            <a:off x="4113775" y="5612612"/>
            <a:ext cx="596460" cy="398592"/>
            <a:chOff x="3839155" y="7044856"/>
            <a:chExt cx="770810" cy="558029"/>
          </a:xfrm>
        </p:grpSpPr>
        <p:grpSp>
          <p:nvGrpSpPr>
            <p:cNvPr id="839" name="グループ化 838"/>
            <p:cNvGrpSpPr/>
            <p:nvPr/>
          </p:nvGrpSpPr>
          <p:grpSpPr>
            <a:xfrm>
              <a:off x="4134324" y="7049118"/>
              <a:ext cx="302400" cy="499764"/>
              <a:chOff x="4304462" y="5631570"/>
              <a:chExt cx="413661" cy="677750"/>
            </a:xfrm>
          </p:grpSpPr>
          <p:grpSp>
            <p:nvGrpSpPr>
              <p:cNvPr id="840" name="グループ化 839"/>
              <p:cNvGrpSpPr/>
              <p:nvPr/>
            </p:nvGrpSpPr>
            <p:grpSpPr>
              <a:xfrm>
                <a:off x="4304462" y="5631570"/>
                <a:ext cx="413661" cy="677750"/>
                <a:chOff x="3629848" y="5550414"/>
                <a:chExt cx="576064" cy="936104"/>
              </a:xfrm>
            </p:grpSpPr>
            <p:sp>
              <p:nvSpPr>
                <p:cNvPr id="879" name="角丸四角形 878"/>
                <p:cNvSpPr/>
                <p:nvPr/>
              </p:nvSpPr>
              <p:spPr>
                <a:xfrm>
                  <a:off x="3629848" y="5550414"/>
                  <a:ext cx="576064" cy="936104"/>
                </a:xfrm>
                <a:prstGeom prst="roundRect">
                  <a:avLst>
                    <a:gd name="adj" fmla="val 11376"/>
                  </a:avLst>
                </a:prstGeom>
                <a:solidFill>
                  <a:schemeClr val="bg1">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sp>
              <p:nvSpPr>
                <p:cNvPr id="880" name="角丸四角形 879"/>
                <p:cNvSpPr/>
                <p:nvPr/>
              </p:nvSpPr>
              <p:spPr>
                <a:xfrm>
                  <a:off x="3665880" y="5604158"/>
                  <a:ext cx="504000" cy="777600"/>
                </a:xfrm>
                <a:prstGeom prst="roundRect">
                  <a:avLst>
                    <a:gd name="adj" fmla="val 11376"/>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sp>
              <p:nvSpPr>
                <p:cNvPr id="881" name="円/楕円 880"/>
                <p:cNvSpPr/>
                <p:nvPr/>
              </p:nvSpPr>
              <p:spPr>
                <a:xfrm>
                  <a:off x="3878280" y="6395614"/>
                  <a:ext cx="79200" cy="79200"/>
                </a:xfrm>
                <a:prstGeom prst="ellipse">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grpSp>
          <p:grpSp>
            <p:nvGrpSpPr>
              <p:cNvPr id="841" name="グループ化 659"/>
              <p:cNvGrpSpPr/>
              <p:nvPr/>
            </p:nvGrpSpPr>
            <p:grpSpPr>
              <a:xfrm>
                <a:off x="4344057" y="5923512"/>
                <a:ext cx="328054" cy="108000"/>
                <a:chOff x="5237584" y="5897488"/>
                <a:chExt cx="468000" cy="180000"/>
              </a:xfrm>
              <a:effectLst/>
            </p:grpSpPr>
            <p:sp>
              <p:nvSpPr>
                <p:cNvPr id="869" name="正方形/長方形 66"/>
                <p:cNvSpPr/>
                <p:nvPr/>
              </p:nvSpPr>
              <p:spPr>
                <a:xfrm>
                  <a:off x="5237584" y="5897488"/>
                  <a:ext cx="468000" cy="180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nvGrpSpPr>
                <p:cNvPr id="870" name="グループ化 650"/>
                <p:cNvGrpSpPr/>
                <p:nvPr/>
              </p:nvGrpSpPr>
              <p:grpSpPr>
                <a:xfrm>
                  <a:off x="5272223" y="5933206"/>
                  <a:ext cx="118800" cy="118800"/>
                  <a:chOff x="5119823" y="5766517"/>
                  <a:chExt cx="118800" cy="118800"/>
                </a:xfrm>
              </p:grpSpPr>
              <p:sp>
                <p:nvSpPr>
                  <p:cNvPr id="877" name="円/楕円 876"/>
                  <p:cNvSpPr/>
                  <p:nvPr/>
                </p:nvSpPr>
                <p:spPr>
                  <a:xfrm>
                    <a:off x="5119823" y="5766517"/>
                    <a:ext cx="118800" cy="118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878" name="パイ 877"/>
                  <p:cNvSpPr/>
                  <p:nvPr/>
                </p:nvSpPr>
                <p:spPr>
                  <a:xfrm>
                    <a:off x="5126966" y="5771279"/>
                    <a:ext cx="108000" cy="108000"/>
                  </a:xfrm>
                  <a:prstGeom prst="pi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grpSp>
              <p:nvGrpSpPr>
                <p:cNvPr id="871" name="グループ化 870"/>
                <p:cNvGrpSpPr/>
                <p:nvPr/>
              </p:nvGrpSpPr>
              <p:grpSpPr>
                <a:xfrm>
                  <a:off x="5453608" y="5933504"/>
                  <a:ext cx="216024" cy="108000"/>
                  <a:chOff x="575449" y="5925397"/>
                  <a:chExt cx="216024" cy="144016"/>
                </a:xfrm>
              </p:grpSpPr>
              <p:sp>
                <p:nvSpPr>
                  <p:cNvPr id="872" name="正方形/長方形 871"/>
                  <p:cNvSpPr/>
                  <p:nvPr/>
                </p:nvSpPr>
                <p:spPr>
                  <a:xfrm>
                    <a:off x="575449" y="5925397"/>
                    <a:ext cx="216024"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873" name="片側の 2 つの角を丸めた四角形 872"/>
                  <p:cNvSpPr/>
                  <p:nvPr/>
                </p:nvSpPr>
                <p:spPr>
                  <a:xfrm>
                    <a:off x="588787" y="6023832"/>
                    <a:ext cx="32400" cy="43200"/>
                  </a:xfrm>
                  <a:prstGeom prst="round2Same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874" name="片側の 2 つの角を丸めた四角形 873"/>
                  <p:cNvSpPr/>
                  <p:nvPr/>
                </p:nvSpPr>
                <p:spPr>
                  <a:xfrm>
                    <a:off x="639587" y="5995024"/>
                    <a:ext cx="32400" cy="72008"/>
                  </a:xfrm>
                  <a:prstGeom prst="round2Same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875" name="片側の 2 つの角を丸めた四角形 874"/>
                  <p:cNvSpPr/>
                  <p:nvPr/>
                </p:nvSpPr>
                <p:spPr>
                  <a:xfrm>
                    <a:off x="690387" y="5977032"/>
                    <a:ext cx="32400" cy="90000"/>
                  </a:xfrm>
                  <a:prstGeom prst="round2Same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876" name="片側の 2 つの角を丸めた四角形 875"/>
                  <p:cNvSpPr/>
                  <p:nvPr/>
                </p:nvSpPr>
                <p:spPr>
                  <a:xfrm>
                    <a:off x="741187" y="5959032"/>
                    <a:ext cx="32400" cy="108000"/>
                  </a:xfrm>
                  <a:prstGeom prst="round2Same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grpSp>
          <p:grpSp>
            <p:nvGrpSpPr>
              <p:cNvPr id="842" name="グループ化 683"/>
              <p:cNvGrpSpPr/>
              <p:nvPr/>
            </p:nvGrpSpPr>
            <p:grpSpPr>
              <a:xfrm>
                <a:off x="4344057" y="5806683"/>
                <a:ext cx="328054" cy="108000"/>
                <a:chOff x="5085184" y="5997136"/>
                <a:chExt cx="468000" cy="180000"/>
              </a:xfrm>
              <a:effectLst/>
            </p:grpSpPr>
            <p:sp>
              <p:nvSpPr>
                <p:cNvPr id="857" name="正方形/長方形 856"/>
                <p:cNvSpPr/>
                <p:nvPr/>
              </p:nvSpPr>
              <p:spPr>
                <a:xfrm>
                  <a:off x="5085184" y="5997136"/>
                  <a:ext cx="468000" cy="180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nvGrpSpPr>
                <p:cNvPr id="858" name="グループ化 682"/>
                <p:cNvGrpSpPr/>
                <p:nvPr/>
              </p:nvGrpSpPr>
              <p:grpSpPr>
                <a:xfrm>
                  <a:off x="5119926" y="6033120"/>
                  <a:ext cx="118800" cy="118800"/>
                  <a:chOff x="4480135" y="5766517"/>
                  <a:chExt cx="118800" cy="118800"/>
                </a:xfrm>
              </p:grpSpPr>
              <p:sp>
                <p:nvSpPr>
                  <p:cNvPr id="867" name="円/楕円 866"/>
                  <p:cNvSpPr/>
                  <p:nvPr/>
                </p:nvSpPr>
                <p:spPr>
                  <a:xfrm>
                    <a:off x="4480135" y="5766517"/>
                    <a:ext cx="118800" cy="118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868" name="パイ 867"/>
                  <p:cNvSpPr/>
                  <p:nvPr/>
                </p:nvSpPr>
                <p:spPr>
                  <a:xfrm>
                    <a:off x="4488418" y="5771279"/>
                    <a:ext cx="108000" cy="108000"/>
                  </a:xfrm>
                  <a:prstGeom prst="pie">
                    <a:avLst>
                      <a:gd name="adj1" fmla="val 4156155"/>
                      <a:gd name="adj2" fmla="val 1620000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grpSp>
              <p:nvGrpSpPr>
                <p:cNvPr id="859" name="グループ化 116"/>
                <p:cNvGrpSpPr/>
                <p:nvPr/>
              </p:nvGrpSpPr>
              <p:grpSpPr>
                <a:xfrm>
                  <a:off x="5301208" y="6033120"/>
                  <a:ext cx="216024" cy="108000"/>
                  <a:chOff x="803378" y="6025415"/>
                  <a:chExt cx="216024" cy="90000"/>
                </a:xfrm>
              </p:grpSpPr>
              <p:sp>
                <p:nvSpPr>
                  <p:cNvPr id="860" name="正方形/長方形 859"/>
                  <p:cNvSpPr/>
                  <p:nvPr/>
                </p:nvSpPr>
                <p:spPr>
                  <a:xfrm>
                    <a:off x="803378" y="6025415"/>
                    <a:ext cx="216024" cy="9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nvGrpSpPr>
                  <p:cNvPr id="861" name="グループ化 102"/>
                  <p:cNvGrpSpPr/>
                  <p:nvPr/>
                </p:nvGrpSpPr>
                <p:grpSpPr>
                  <a:xfrm>
                    <a:off x="822426" y="6070654"/>
                    <a:ext cx="178876" cy="38670"/>
                    <a:chOff x="836712" y="5975398"/>
                    <a:chExt cx="178876" cy="38670"/>
                  </a:xfrm>
                </p:grpSpPr>
                <p:cxnSp>
                  <p:nvCxnSpPr>
                    <p:cNvPr id="862" name="直線コネクタ 861"/>
                    <p:cNvCxnSpPr/>
                    <p:nvPr/>
                  </p:nvCxnSpPr>
                  <p:spPr>
                    <a:xfrm flipH="1">
                      <a:off x="836712" y="5978068"/>
                      <a:ext cx="36000" cy="36000"/>
                    </a:xfrm>
                    <a:prstGeom prst="line">
                      <a:avLst/>
                    </a:prstGeom>
                    <a:ln w="9525">
                      <a:solidFill>
                        <a:schemeClr val="accent4">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63" name="直線コネクタ 862"/>
                    <p:cNvCxnSpPr/>
                    <p:nvPr/>
                  </p:nvCxnSpPr>
                  <p:spPr>
                    <a:xfrm flipH="1" flipV="1">
                      <a:off x="872720" y="5977779"/>
                      <a:ext cx="36000" cy="16956"/>
                    </a:xfrm>
                    <a:prstGeom prst="line">
                      <a:avLst/>
                    </a:prstGeom>
                    <a:ln w="9525">
                      <a:solidFill>
                        <a:schemeClr val="accent4">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64" name="直線コネクタ 863"/>
                    <p:cNvCxnSpPr/>
                    <p:nvPr/>
                  </p:nvCxnSpPr>
                  <p:spPr>
                    <a:xfrm flipH="1">
                      <a:off x="906632" y="5975398"/>
                      <a:ext cx="36000" cy="18000"/>
                    </a:xfrm>
                    <a:prstGeom prst="line">
                      <a:avLst/>
                    </a:prstGeom>
                    <a:ln w="9525">
                      <a:solidFill>
                        <a:schemeClr val="accent4">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65" name="直線コネクタ 864"/>
                    <p:cNvCxnSpPr/>
                    <p:nvPr/>
                  </p:nvCxnSpPr>
                  <p:spPr>
                    <a:xfrm flipH="1">
                      <a:off x="979588" y="5994446"/>
                      <a:ext cx="36000" cy="0"/>
                    </a:xfrm>
                    <a:prstGeom prst="line">
                      <a:avLst/>
                    </a:prstGeom>
                    <a:ln w="9525">
                      <a:solidFill>
                        <a:schemeClr val="accent4">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66" name="直線コネクタ 865"/>
                    <p:cNvCxnSpPr/>
                    <p:nvPr/>
                  </p:nvCxnSpPr>
                  <p:spPr>
                    <a:xfrm flipH="1" flipV="1">
                      <a:off x="942347" y="5977779"/>
                      <a:ext cx="36000" cy="16956"/>
                    </a:xfrm>
                    <a:prstGeom prst="line">
                      <a:avLst/>
                    </a:prstGeom>
                    <a:ln w="9525">
                      <a:solidFill>
                        <a:schemeClr val="accent4">
                          <a:lumMod val="75000"/>
                        </a:schemeClr>
                      </a:solidFill>
                      <a:prstDash val="solid"/>
                      <a:headEnd type="none"/>
                      <a:tailEnd type="none" w="sm" len="sm"/>
                    </a:ln>
                  </p:spPr>
                  <p:style>
                    <a:lnRef idx="1">
                      <a:schemeClr val="accent1"/>
                    </a:lnRef>
                    <a:fillRef idx="0">
                      <a:schemeClr val="accent1"/>
                    </a:fillRef>
                    <a:effectRef idx="0">
                      <a:schemeClr val="accent1"/>
                    </a:effectRef>
                    <a:fontRef idx="minor">
                      <a:schemeClr val="tx1"/>
                    </a:fontRef>
                  </p:style>
                </p:cxnSp>
              </p:grpSp>
            </p:grpSp>
          </p:grpSp>
          <p:grpSp>
            <p:nvGrpSpPr>
              <p:cNvPr id="843" name="グループ化 842"/>
              <p:cNvGrpSpPr/>
              <p:nvPr/>
            </p:nvGrpSpPr>
            <p:grpSpPr>
              <a:xfrm>
                <a:off x="4362996" y="6074503"/>
                <a:ext cx="301971" cy="86737"/>
                <a:chOff x="6504316" y="4908577"/>
                <a:chExt cx="144000" cy="49596"/>
              </a:xfrm>
            </p:grpSpPr>
            <p:cxnSp>
              <p:nvCxnSpPr>
                <p:cNvPr id="853" name="直線コネクタ 852"/>
                <p:cNvCxnSpPr/>
                <p:nvPr/>
              </p:nvCxnSpPr>
              <p:spPr>
                <a:xfrm>
                  <a:off x="6504316" y="4908577"/>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54" name="直線コネクタ 853"/>
                <p:cNvCxnSpPr/>
                <p:nvPr/>
              </p:nvCxnSpPr>
              <p:spPr>
                <a:xfrm>
                  <a:off x="6504316" y="4925582"/>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55" name="直線コネクタ 854"/>
                <p:cNvCxnSpPr/>
                <p:nvPr/>
              </p:nvCxnSpPr>
              <p:spPr>
                <a:xfrm>
                  <a:off x="6504316" y="4941168"/>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56" name="直線コネクタ 855"/>
                <p:cNvCxnSpPr/>
                <p:nvPr/>
              </p:nvCxnSpPr>
              <p:spPr>
                <a:xfrm>
                  <a:off x="6504316" y="4958173"/>
                  <a:ext cx="144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grpSp>
          <p:grpSp>
            <p:nvGrpSpPr>
              <p:cNvPr id="844" name="グループ化 843"/>
              <p:cNvGrpSpPr/>
              <p:nvPr/>
            </p:nvGrpSpPr>
            <p:grpSpPr>
              <a:xfrm>
                <a:off x="4353408" y="5688139"/>
                <a:ext cx="326460" cy="90000"/>
                <a:chOff x="5779316" y="6485039"/>
                <a:chExt cx="221858" cy="56247"/>
              </a:xfrm>
            </p:grpSpPr>
            <p:sp>
              <p:nvSpPr>
                <p:cNvPr id="845" name="正方形/長方形 844"/>
                <p:cNvSpPr/>
                <p:nvPr/>
              </p:nvSpPr>
              <p:spPr>
                <a:xfrm>
                  <a:off x="5779316" y="6485039"/>
                  <a:ext cx="132580" cy="562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solidFill>
                      <a:schemeClr val="tx1"/>
                    </a:solidFill>
                    <a:effectLst>
                      <a:outerShdw blurRad="50800" dist="38100" dir="2700000" algn="tl" rotWithShape="0">
                        <a:prstClr val="black">
                          <a:alpha val="40000"/>
                        </a:prstClr>
                      </a:outerShdw>
                    </a:effectLst>
                  </a:endParaRPr>
                </a:p>
              </p:txBody>
            </p:sp>
            <p:grpSp>
              <p:nvGrpSpPr>
                <p:cNvPr id="846" name="グループ化 125"/>
                <p:cNvGrpSpPr/>
                <p:nvPr/>
              </p:nvGrpSpPr>
              <p:grpSpPr>
                <a:xfrm>
                  <a:off x="5788633" y="6488759"/>
                  <a:ext cx="30854" cy="50616"/>
                  <a:chOff x="620688" y="5701652"/>
                  <a:chExt cx="72008" cy="115444"/>
                </a:xfrm>
                <a:solidFill>
                  <a:schemeClr val="accent5">
                    <a:lumMod val="75000"/>
                  </a:schemeClr>
                </a:solidFill>
              </p:grpSpPr>
              <p:sp>
                <p:nvSpPr>
                  <p:cNvPr id="851" name="円/楕円 850"/>
                  <p:cNvSpPr/>
                  <p:nvPr/>
                </p:nvSpPr>
                <p:spPr>
                  <a:xfrm>
                    <a:off x="634974" y="5701652"/>
                    <a:ext cx="45719" cy="457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effectLst>
                        <a:outerShdw blurRad="50800" dist="38100" dir="2700000" algn="tl" rotWithShape="0">
                          <a:prstClr val="black">
                            <a:alpha val="40000"/>
                          </a:prstClr>
                        </a:outerShdw>
                      </a:effectLst>
                    </a:endParaRPr>
                  </a:p>
                </p:txBody>
              </p:sp>
              <p:sp>
                <p:nvSpPr>
                  <p:cNvPr id="852" name="片側の 2 つの角を丸めた四角形 851"/>
                  <p:cNvSpPr/>
                  <p:nvPr/>
                </p:nvSpPr>
                <p:spPr>
                  <a:xfrm>
                    <a:off x="620688" y="5745088"/>
                    <a:ext cx="72008" cy="72008"/>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effectLst>
                        <a:outerShdw blurRad="50800" dist="38100" dir="2700000" algn="tl" rotWithShape="0">
                          <a:prstClr val="black">
                            <a:alpha val="40000"/>
                          </a:prstClr>
                        </a:outerShdw>
                      </a:effectLst>
                    </a:endParaRPr>
                  </a:p>
                </p:txBody>
              </p:sp>
            </p:grpSp>
            <p:sp>
              <p:nvSpPr>
                <p:cNvPr id="847" name="正方形/長方形 846"/>
                <p:cNvSpPr/>
                <p:nvPr/>
              </p:nvSpPr>
              <p:spPr>
                <a:xfrm>
                  <a:off x="5920472" y="6485039"/>
                  <a:ext cx="80702" cy="562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solidFill>
                      <a:schemeClr val="tx1"/>
                    </a:solidFill>
                    <a:effectLst>
                      <a:outerShdw blurRad="50800" dist="38100" dir="2700000" algn="tl" rotWithShape="0">
                        <a:prstClr val="black">
                          <a:alpha val="40000"/>
                        </a:prstClr>
                      </a:outerShdw>
                    </a:effectLst>
                  </a:endParaRPr>
                </a:p>
              </p:txBody>
            </p:sp>
            <p:cxnSp>
              <p:nvCxnSpPr>
                <p:cNvPr id="848" name="直線コネクタ 847"/>
                <p:cNvCxnSpPr/>
                <p:nvPr/>
              </p:nvCxnSpPr>
              <p:spPr>
                <a:xfrm>
                  <a:off x="5911181" y="6503198"/>
                  <a:ext cx="73395"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49" name="直線コネクタ 848"/>
                <p:cNvCxnSpPr/>
                <p:nvPr/>
              </p:nvCxnSpPr>
              <p:spPr>
                <a:xfrm>
                  <a:off x="5911181" y="6521797"/>
                  <a:ext cx="73395"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sp>
              <p:nvSpPr>
                <p:cNvPr id="850" name="五角形 849"/>
                <p:cNvSpPr/>
                <p:nvPr/>
              </p:nvSpPr>
              <p:spPr>
                <a:xfrm>
                  <a:off x="5842038" y="6486447"/>
                  <a:ext cx="46281" cy="50616"/>
                </a:xfrm>
                <a:prstGeom prst="pentagon">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400">
                    <a:solidFill>
                      <a:schemeClr val="tx1"/>
                    </a:solidFill>
                    <a:effectLst>
                      <a:outerShdw blurRad="50800" dist="38100" dir="2700000" algn="tl" rotWithShape="0">
                        <a:prstClr val="black">
                          <a:alpha val="40000"/>
                        </a:prstClr>
                      </a:outerShdw>
                    </a:effectLst>
                  </a:endParaRPr>
                </a:p>
              </p:txBody>
            </p:sp>
          </p:grpSp>
        </p:grpSp>
        <p:grpSp>
          <p:nvGrpSpPr>
            <p:cNvPr id="825" name="グループ化 824"/>
            <p:cNvGrpSpPr/>
            <p:nvPr/>
          </p:nvGrpSpPr>
          <p:grpSpPr>
            <a:xfrm>
              <a:off x="4353279" y="7278885"/>
              <a:ext cx="256686" cy="324000"/>
              <a:chOff x="9451610" y="3057038"/>
              <a:chExt cx="232456" cy="313355"/>
            </a:xfrm>
          </p:grpSpPr>
          <p:sp>
            <p:nvSpPr>
              <p:cNvPr id="826" name="左カーブ矢印 825"/>
              <p:cNvSpPr/>
              <p:nvPr/>
            </p:nvSpPr>
            <p:spPr>
              <a:xfrm rot="16421374">
                <a:off x="9521195" y="3039630"/>
                <a:ext cx="145184" cy="180000"/>
              </a:xfrm>
              <a:prstGeom prst="curvedLeftArrow">
                <a:avLst>
                  <a:gd name="adj1" fmla="val 50000"/>
                  <a:gd name="adj2" fmla="val 50000"/>
                  <a:gd name="adj3" fmla="val 25000"/>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700" dirty="0">
                  <a:solidFill>
                    <a:schemeClr val="tx1"/>
                  </a:solidFill>
                </a:endParaRPr>
              </a:p>
            </p:txBody>
          </p:sp>
          <p:sp>
            <p:nvSpPr>
              <p:cNvPr id="827" name="左カーブ矢印 826"/>
              <p:cNvSpPr/>
              <p:nvPr/>
            </p:nvSpPr>
            <p:spPr>
              <a:xfrm rot="16421374" flipH="1">
                <a:off x="9517147" y="3203475"/>
                <a:ext cx="153837" cy="180000"/>
              </a:xfrm>
              <a:prstGeom prst="curvedLeftArrow">
                <a:avLst>
                  <a:gd name="adj1" fmla="val 50000"/>
                  <a:gd name="adj2" fmla="val 50000"/>
                  <a:gd name="adj3" fmla="val 25000"/>
                </a:avLst>
              </a:prstGeom>
              <a:solidFill>
                <a:schemeClr val="bg1">
                  <a:lumMod val="6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700" dirty="0">
                  <a:solidFill>
                    <a:schemeClr val="tx1"/>
                  </a:solidFill>
                </a:endParaRPr>
              </a:p>
            </p:txBody>
          </p:sp>
          <p:grpSp>
            <p:nvGrpSpPr>
              <p:cNvPr id="828" name="グループ化 827"/>
              <p:cNvGrpSpPr/>
              <p:nvPr/>
            </p:nvGrpSpPr>
            <p:grpSpPr>
              <a:xfrm>
                <a:off x="9451610" y="3121918"/>
                <a:ext cx="180000" cy="180000"/>
                <a:chOff x="9677844" y="3772318"/>
                <a:chExt cx="126000" cy="115200"/>
              </a:xfrm>
            </p:grpSpPr>
            <p:grpSp>
              <p:nvGrpSpPr>
                <p:cNvPr id="829" name="グループ化 828"/>
                <p:cNvGrpSpPr/>
                <p:nvPr/>
              </p:nvGrpSpPr>
              <p:grpSpPr>
                <a:xfrm>
                  <a:off x="9677844" y="3772318"/>
                  <a:ext cx="126000" cy="115200"/>
                  <a:chOff x="3651770" y="5590274"/>
                  <a:chExt cx="193388" cy="192863"/>
                </a:xfrm>
              </p:grpSpPr>
              <p:sp>
                <p:nvSpPr>
                  <p:cNvPr id="837" name="角丸四角形 836"/>
                  <p:cNvSpPr/>
                  <p:nvPr/>
                </p:nvSpPr>
                <p:spPr>
                  <a:xfrm>
                    <a:off x="3651770" y="5590274"/>
                    <a:ext cx="193388" cy="192863"/>
                  </a:xfrm>
                  <a:prstGeom prst="roundRect">
                    <a:avLst>
                      <a:gd name="adj" fmla="val 11376"/>
                    </a:avLst>
                  </a:prstGeom>
                  <a:solidFill>
                    <a:schemeClr val="bg1">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sp>
                <p:nvSpPr>
                  <p:cNvPr id="838" name="角丸四角形 837"/>
                  <p:cNvSpPr/>
                  <p:nvPr/>
                </p:nvSpPr>
                <p:spPr>
                  <a:xfrm>
                    <a:off x="3665880" y="5604158"/>
                    <a:ext cx="165761" cy="168755"/>
                  </a:xfrm>
                  <a:prstGeom prst="roundRect">
                    <a:avLst>
                      <a:gd name="adj" fmla="val 11376"/>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500" dirty="0">
                      <a:solidFill>
                        <a:schemeClr val="bg1">
                          <a:lumMod val="50000"/>
                        </a:schemeClr>
                      </a:solidFill>
                    </a:endParaRPr>
                  </a:p>
                </p:txBody>
              </p:sp>
            </p:grpSp>
            <p:grpSp>
              <p:nvGrpSpPr>
                <p:cNvPr id="830" name="グループ化 650"/>
                <p:cNvGrpSpPr/>
                <p:nvPr/>
              </p:nvGrpSpPr>
              <p:grpSpPr>
                <a:xfrm>
                  <a:off x="9694214" y="3789230"/>
                  <a:ext cx="72000" cy="58807"/>
                  <a:chOff x="5117073" y="5757283"/>
                  <a:chExt cx="118800" cy="118800"/>
                </a:xfrm>
              </p:grpSpPr>
              <p:sp>
                <p:nvSpPr>
                  <p:cNvPr id="835" name="円/楕円 834"/>
                  <p:cNvSpPr/>
                  <p:nvPr/>
                </p:nvSpPr>
                <p:spPr>
                  <a:xfrm>
                    <a:off x="5117073" y="5757283"/>
                    <a:ext cx="118800" cy="1188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sp>
                <p:nvSpPr>
                  <p:cNvPr id="836" name="パイ 835"/>
                  <p:cNvSpPr/>
                  <p:nvPr/>
                </p:nvSpPr>
                <p:spPr>
                  <a:xfrm>
                    <a:off x="5124215" y="5762043"/>
                    <a:ext cx="74844" cy="83780"/>
                  </a:xfrm>
                  <a:prstGeom prst="pi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700">
                      <a:solidFill>
                        <a:schemeClr val="tx1"/>
                      </a:solidFill>
                      <a:effectLst>
                        <a:outerShdw blurRad="50800" dist="38100" dir="2700000" algn="tl" rotWithShape="0">
                          <a:prstClr val="black">
                            <a:alpha val="40000"/>
                          </a:prstClr>
                        </a:outerShdw>
                      </a:effectLst>
                    </a:endParaRPr>
                  </a:p>
                </p:txBody>
              </p:sp>
            </p:grpSp>
            <p:cxnSp>
              <p:nvCxnSpPr>
                <p:cNvPr id="831" name="直線コネクタ 830"/>
                <p:cNvCxnSpPr/>
                <p:nvPr/>
              </p:nvCxnSpPr>
              <p:spPr>
                <a:xfrm>
                  <a:off x="9754195" y="3806982"/>
                  <a:ext cx="36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32" name="直線コネクタ 831"/>
                <p:cNvCxnSpPr/>
                <p:nvPr/>
              </p:nvCxnSpPr>
              <p:spPr>
                <a:xfrm>
                  <a:off x="9754195" y="3791421"/>
                  <a:ext cx="36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33" name="直線コネクタ 832"/>
                <p:cNvCxnSpPr/>
                <p:nvPr/>
              </p:nvCxnSpPr>
              <p:spPr>
                <a:xfrm>
                  <a:off x="9697527" y="3866699"/>
                  <a:ext cx="36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cxnSp>
              <p:nvCxnSpPr>
                <p:cNvPr id="834" name="直線コネクタ 833"/>
                <p:cNvCxnSpPr/>
                <p:nvPr/>
              </p:nvCxnSpPr>
              <p:spPr>
                <a:xfrm>
                  <a:off x="9697527" y="3851138"/>
                  <a:ext cx="36000" cy="0"/>
                </a:xfrm>
                <a:prstGeom prst="line">
                  <a:avLst/>
                </a:prstGeom>
                <a:ln w="9525">
                  <a:solidFill>
                    <a:schemeClr val="bg1">
                      <a:lumMod val="65000"/>
                    </a:schemeClr>
                  </a:solidFill>
                  <a:prstDash val="sysDot"/>
                  <a:headEnd type="none"/>
                  <a:tailEnd type="none" w="sm" len="sm"/>
                </a:ln>
              </p:spPr>
              <p:style>
                <a:lnRef idx="1">
                  <a:schemeClr val="accent1"/>
                </a:lnRef>
                <a:fillRef idx="0">
                  <a:schemeClr val="accent1"/>
                </a:fillRef>
                <a:effectRef idx="0">
                  <a:schemeClr val="accent1"/>
                </a:effectRef>
                <a:fontRef idx="minor">
                  <a:schemeClr val="tx1"/>
                </a:fontRef>
              </p:style>
            </p:cxnSp>
          </p:grpSp>
        </p:grpSp>
        <p:grpSp>
          <p:nvGrpSpPr>
            <p:cNvPr id="399" name="グループ化 398"/>
            <p:cNvGrpSpPr/>
            <p:nvPr/>
          </p:nvGrpSpPr>
          <p:grpSpPr>
            <a:xfrm>
              <a:off x="3839155" y="7044856"/>
              <a:ext cx="324000" cy="540000"/>
              <a:chOff x="5029022" y="5514070"/>
              <a:chExt cx="230507" cy="367481"/>
            </a:xfrm>
            <a:effectLst>
              <a:outerShdw blurRad="76200" dir="18900000" sy="23000" kx="-1200000" algn="bl" rotWithShape="0">
                <a:prstClr val="black">
                  <a:alpha val="20000"/>
                </a:prstClr>
              </a:outerShdw>
            </a:effectLst>
          </p:grpSpPr>
          <p:sp>
            <p:nvSpPr>
              <p:cNvPr id="400" name="円/楕円 399"/>
              <p:cNvSpPr/>
              <p:nvPr/>
            </p:nvSpPr>
            <p:spPr>
              <a:xfrm>
                <a:off x="5075116" y="5514070"/>
                <a:ext cx="138320" cy="138046"/>
              </a:xfrm>
              <a:prstGeom prst="ellipse">
                <a:avLst/>
              </a:prstGeom>
              <a:solidFill>
                <a:schemeClr val="tx1">
                  <a:lumMod val="85000"/>
                  <a:lumOff val="1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メイリオ"/>
                  <a:ea typeface="メイリオ"/>
                </a:endParaRPr>
              </a:p>
            </p:txBody>
          </p:sp>
          <p:sp>
            <p:nvSpPr>
              <p:cNvPr id="401" name="片側の 2 つの角を丸めた四角形 400"/>
              <p:cNvSpPr/>
              <p:nvPr/>
            </p:nvSpPr>
            <p:spPr>
              <a:xfrm>
                <a:off x="5029022" y="5651499"/>
                <a:ext cx="230507" cy="230052"/>
              </a:xfrm>
              <a:prstGeom prst="round2SameRect">
                <a:avLst/>
              </a:prstGeom>
              <a:solidFill>
                <a:schemeClr val="tx1">
                  <a:lumMod val="85000"/>
                  <a:lumOff val="15000"/>
                </a:schemeClr>
              </a:solidFill>
              <a:ln w="25400" cap="flat" cmpd="sng" algn="ctr">
                <a:noFill/>
                <a:prstDash val="solid"/>
              </a:ln>
              <a:effectLst/>
            </p:spPr>
            <p:txBody>
              <a:bodyPr rtlCol="0" anchor="ctr"/>
              <a:lstStyle/>
              <a:p>
                <a:pPr algn="ctr" defTabSz="716638">
                  <a:defRPr/>
                </a:pPr>
                <a:endParaRPr kumimoji="0" lang="ja-JP" altLang="en-US" sz="1300" kern="0" dirty="0">
                  <a:solidFill>
                    <a:prstClr val="white"/>
                  </a:solidFill>
                  <a:latin typeface="Meiryo UI" pitchFamily="50" charset="-128"/>
                  <a:ea typeface="Meiryo UI" pitchFamily="50" charset="-128"/>
                  <a:cs typeface="Meiryo UI" pitchFamily="50" charset="-128"/>
                </a:endParaRPr>
              </a:p>
            </p:txBody>
          </p:sp>
        </p:grpSp>
      </p:grpSp>
      <p:sp>
        <p:nvSpPr>
          <p:cNvPr id="954" name="テキスト ボックス 953"/>
          <p:cNvSpPr txBox="1"/>
          <p:nvPr/>
        </p:nvSpPr>
        <p:spPr>
          <a:xfrm>
            <a:off x="4113845" y="5959325"/>
            <a:ext cx="602685" cy="138499"/>
          </a:xfrm>
          <a:prstGeom prst="rect">
            <a:avLst/>
          </a:prstGeom>
          <a:noFill/>
        </p:spPr>
        <p:txBody>
          <a:bodyPr wrap="square" lIns="0" tIns="0" rIns="0" bIns="0" rtlCol="0">
            <a:spAutoFit/>
          </a:bodyPr>
          <a:lstStyle/>
          <a:p>
            <a:r>
              <a:rPr lang="ja-JP" altLang="en-US" sz="900"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現場作業者</a:t>
            </a:r>
            <a:endParaRPr lang="en-US" altLang="ja-JP" sz="900"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14" name="グループ化 13"/>
          <p:cNvGrpSpPr/>
          <p:nvPr/>
        </p:nvGrpSpPr>
        <p:grpSpPr>
          <a:xfrm>
            <a:off x="4900439" y="1386865"/>
            <a:ext cx="5330936" cy="4915480"/>
            <a:chOff x="4855767" y="1109761"/>
            <a:chExt cx="6889210" cy="6881672"/>
          </a:xfrm>
        </p:grpSpPr>
        <p:sp>
          <p:nvSpPr>
            <p:cNvPr id="285" name="環状矢印 284"/>
            <p:cNvSpPr/>
            <p:nvPr/>
          </p:nvSpPr>
          <p:spPr>
            <a:xfrm rot="5243827">
              <a:off x="4859536" y="1105992"/>
              <a:ext cx="6881672" cy="6889210"/>
            </a:xfrm>
            <a:prstGeom prst="circularArrow">
              <a:avLst>
                <a:gd name="adj1" fmla="val 7107"/>
                <a:gd name="adj2" fmla="val 524951"/>
                <a:gd name="adj3" fmla="val 18329091"/>
                <a:gd name="adj4" fmla="val 14672285"/>
                <a:gd name="adj5" fmla="val 5813"/>
              </a:avLst>
            </a:prstGeom>
            <a:solidFill>
              <a:schemeClr val="bg1">
                <a:alpha val="55000"/>
              </a:schemeClr>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8016" tIns="64008" rIns="128016" bIns="64008" rtlCol="0" anchor="ctr"/>
            <a:lstStyle/>
            <a:p>
              <a:pPr algn="ctr"/>
              <a:endParaRPr lang="ja-JP" altLang="en-US" sz="2500" dirty="0">
                <a:solidFill>
                  <a:schemeClr val="tx1"/>
                </a:solidFill>
              </a:endParaRPr>
            </a:p>
          </p:txBody>
        </p:sp>
        <p:sp>
          <p:nvSpPr>
            <p:cNvPr id="286" name="テキスト ボックス 285"/>
            <p:cNvSpPr txBox="1"/>
            <p:nvPr/>
          </p:nvSpPr>
          <p:spPr>
            <a:xfrm rot="5400000">
              <a:off x="8876600" y="3786454"/>
              <a:ext cx="3338010" cy="1446467"/>
            </a:xfrm>
            <a:prstGeom prst="rect">
              <a:avLst/>
            </a:prstGeom>
            <a:noFill/>
          </p:spPr>
          <p:txBody>
            <a:bodyPr spcFirstLastPara="1" wrap="square" lIns="128016" tIns="64008" rIns="128016" bIns="64008" numCol="1" rtlCol="0">
              <a:prstTxWarp prst="textArchUp">
                <a:avLst>
                  <a:gd name="adj" fmla="val 10585128"/>
                </a:avLst>
              </a:prstTxWarp>
              <a:spAutoFit/>
            </a:bodyPr>
            <a:lstStyle/>
            <a:p>
              <a:pPr algn="ctr"/>
              <a:r>
                <a:rPr lang="ja-JP" altLang="en-US" sz="1500" b="1" dirty="0">
                  <a:solidFill>
                    <a:schemeClr val="bg1">
                      <a:lumMod val="65000"/>
                    </a:schemeClr>
                  </a:solidFill>
                  <a:latin typeface="Meiryo UI" panose="020B0604030504040204" pitchFamily="50" charset="-128"/>
                  <a:ea typeface="Meiryo UI" panose="020B0604030504040204" pitchFamily="50" charset="-128"/>
                  <a:cs typeface="Meiryo UI" panose="020B0604030504040204" pitchFamily="50" charset="-128"/>
                </a:rPr>
                <a:t>意図した動作を実現</a:t>
              </a:r>
              <a:endParaRPr lang="ja-JP" altLang="en-US" sz="1500" dirty="0">
                <a:solidFill>
                  <a:schemeClr val="bg1">
                    <a:lumMod val="65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17" name="グループ化 16"/>
          <p:cNvGrpSpPr/>
          <p:nvPr/>
        </p:nvGrpSpPr>
        <p:grpSpPr>
          <a:xfrm>
            <a:off x="9122634" y="2833223"/>
            <a:ext cx="1543591" cy="1812291"/>
            <a:chOff x="10312141" y="3966510"/>
            <a:chExt cx="1994794" cy="2537208"/>
          </a:xfrm>
        </p:grpSpPr>
        <p:sp>
          <p:nvSpPr>
            <p:cNvPr id="968" name="角丸四角形 967"/>
            <p:cNvSpPr/>
            <p:nvPr/>
          </p:nvSpPr>
          <p:spPr>
            <a:xfrm>
              <a:off x="11499650" y="5168263"/>
              <a:ext cx="432000" cy="144000"/>
            </a:xfrm>
            <a:prstGeom prst="roundRect">
              <a:avLst/>
            </a:prstGeom>
            <a:gradFill flip="none" rotWithShape="1">
              <a:gsLst>
                <a:gs pos="0">
                  <a:schemeClr val="accent1">
                    <a:lumMod val="20000"/>
                    <a:lumOff val="80000"/>
                    <a:alpha val="60000"/>
                  </a:schemeClr>
                </a:gs>
                <a:gs pos="50000">
                  <a:schemeClr val="accent1">
                    <a:lumMod val="75000"/>
                    <a:alpha val="70000"/>
                  </a:schemeClr>
                </a:gs>
                <a:gs pos="100000">
                  <a:schemeClr val="accent1">
                    <a:lumMod val="50000"/>
                    <a:alpha val="5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70" name="角丸四角形 969"/>
            <p:cNvSpPr/>
            <p:nvPr/>
          </p:nvSpPr>
          <p:spPr>
            <a:xfrm>
              <a:off x="11650381" y="4907863"/>
              <a:ext cx="324000" cy="108000"/>
            </a:xfrm>
            <a:prstGeom prst="roundRect">
              <a:avLst/>
            </a:prstGeom>
            <a:gradFill flip="none" rotWithShape="1">
              <a:gsLst>
                <a:gs pos="0">
                  <a:schemeClr val="accent1">
                    <a:lumMod val="20000"/>
                    <a:lumOff val="80000"/>
                    <a:alpha val="60000"/>
                  </a:schemeClr>
                </a:gs>
                <a:gs pos="50000">
                  <a:schemeClr val="accent1">
                    <a:lumMod val="75000"/>
                    <a:alpha val="70000"/>
                  </a:schemeClr>
                </a:gs>
                <a:gs pos="100000">
                  <a:schemeClr val="accent1">
                    <a:lumMod val="50000"/>
                    <a:alpha val="5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71" name="角丸四角形 970"/>
            <p:cNvSpPr/>
            <p:nvPr/>
          </p:nvSpPr>
          <p:spPr>
            <a:xfrm>
              <a:off x="11176416" y="3966510"/>
              <a:ext cx="252000" cy="72000"/>
            </a:xfrm>
            <a:prstGeom prst="roundRect">
              <a:avLst/>
            </a:prstGeom>
            <a:gradFill flip="none" rotWithShape="1">
              <a:gsLst>
                <a:gs pos="0">
                  <a:schemeClr val="accent1">
                    <a:lumMod val="20000"/>
                    <a:lumOff val="80000"/>
                    <a:alpha val="60000"/>
                  </a:schemeClr>
                </a:gs>
                <a:gs pos="50000">
                  <a:schemeClr val="accent1">
                    <a:lumMod val="75000"/>
                    <a:alpha val="70000"/>
                  </a:schemeClr>
                </a:gs>
                <a:gs pos="100000">
                  <a:schemeClr val="accent1">
                    <a:lumMod val="50000"/>
                    <a:alpha val="5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72" name="角丸四角形 971"/>
            <p:cNvSpPr/>
            <p:nvPr/>
          </p:nvSpPr>
          <p:spPr>
            <a:xfrm>
              <a:off x="11459881" y="4590363"/>
              <a:ext cx="324000" cy="108000"/>
            </a:xfrm>
            <a:prstGeom prst="roundRect">
              <a:avLst/>
            </a:prstGeom>
            <a:gradFill flip="none" rotWithShape="1">
              <a:gsLst>
                <a:gs pos="0">
                  <a:schemeClr val="accent1">
                    <a:lumMod val="20000"/>
                    <a:lumOff val="80000"/>
                    <a:alpha val="60000"/>
                  </a:schemeClr>
                </a:gs>
                <a:gs pos="50000">
                  <a:schemeClr val="accent1">
                    <a:lumMod val="75000"/>
                    <a:alpha val="70000"/>
                  </a:schemeClr>
                </a:gs>
                <a:gs pos="100000">
                  <a:schemeClr val="accent1">
                    <a:lumMod val="50000"/>
                    <a:alpha val="5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73" name="角丸四角形 972"/>
            <p:cNvSpPr/>
            <p:nvPr/>
          </p:nvSpPr>
          <p:spPr>
            <a:xfrm>
              <a:off x="10591741" y="4365167"/>
              <a:ext cx="216000" cy="72000"/>
            </a:xfrm>
            <a:prstGeom prst="roundRect">
              <a:avLst/>
            </a:prstGeom>
            <a:gradFill flip="none" rotWithShape="1">
              <a:gsLst>
                <a:gs pos="0">
                  <a:schemeClr val="accent1">
                    <a:lumMod val="20000"/>
                    <a:lumOff val="80000"/>
                    <a:alpha val="60000"/>
                  </a:schemeClr>
                </a:gs>
                <a:gs pos="50000">
                  <a:schemeClr val="accent1">
                    <a:lumMod val="75000"/>
                    <a:alpha val="70000"/>
                  </a:schemeClr>
                </a:gs>
                <a:gs pos="100000">
                  <a:schemeClr val="accent1">
                    <a:lumMod val="50000"/>
                    <a:alpha val="5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74" name="角丸四角形 973"/>
            <p:cNvSpPr/>
            <p:nvPr/>
          </p:nvSpPr>
          <p:spPr>
            <a:xfrm>
              <a:off x="10717741" y="4156920"/>
              <a:ext cx="252000" cy="72000"/>
            </a:xfrm>
            <a:prstGeom prst="roundRect">
              <a:avLst/>
            </a:prstGeom>
            <a:gradFill flip="none" rotWithShape="1">
              <a:gsLst>
                <a:gs pos="0">
                  <a:schemeClr val="accent1">
                    <a:lumMod val="20000"/>
                    <a:lumOff val="80000"/>
                    <a:alpha val="60000"/>
                  </a:schemeClr>
                </a:gs>
                <a:gs pos="50000">
                  <a:schemeClr val="accent1">
                    <a:lumMod val="75000"/>
                    <a:alpha val="70000"/>
                  </a:schemeClr>
                </a:gs>
                <a:gs pos="100000">
                  <a:schemeClr val="accent1">
                    <a:lumMod val="50000"/>
                    <a:alpha val="5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75" name="角丸四角形 974"/>
            <p:cNvSpPr/>
            <p:nvPr/>
          </p:nvSpPr>
          <p:spPr>
            <a:xfrm>
              <a:off x="11398147" y="4225552"/>
              <a:ext cx="216000" cy="72000"/>
            </a:xfrm>
            <a:prstGeom prst="roundRect">
              <a:avLst/>
            </a:prstGeom>
            <a:gradFill flip="none" rotWithShape="1">
              <a:gsLst>
                <a:gs pos="0">
                  <a:schemeClr val="accent1">
                    <a:lumMod val="20000"/>
                    <a:lumOff val="80000"/>
                    <a:alpha val="60000"/>
                  </a:schemeClr>
                </a:gs>
                <a:gs pos="50000">
                  <a:schemeClr val="accent1">
                    <a:lumMod val="75000"/>
                    <a:alpha val="70000"/>
                  </a:schemeClr>
                </a:gs>
                <a:gs pos="100000">
                  <a:schemeClr val="accent1">
                    <a:lumMod val="50000"/>
                    <a:alpha val="5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76" name="角丸四角形 975"/>
            <p:cNvSpPr/>
            <p:nvPr/>
          </p:nvSpPr>
          <p:spPr>
            <a:xfrm>
              <a:off x="10717741" y="4825726"/>
              <a:ext cx="360000" cy="108000"/>
            </a:xfrm>
            <a:prstGeom prst="roundRect">
              <a:avLst/>
            </a:prstGeom>
            <a:gradFill flip="none" rotWithShape="1">
              <a:gsLst>
                <a:gs pos="0">
                  <a:schemeClr val="accent1">
                    <a:lumMod val="20000"/>
                    <a:lumOff val="80000"/>
                    <a:alpha val="60000"/>
                  </a:schemeClr>
                </a:gs>
                <a:gs pos="50000">
                  <a:schemeClr val="accent1">
                    <a:lumMod val="75000"/>
                    <a:alpha val="70000"/>
                  </a:schemeClr>
                </a:gs>
                <a:gs pos="100000">
                  <a:schemeClr val="accent1">
                    <a:lumMod val="50000"/>
                    <a:alpha val="5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3" name="角丸四角形 452"/>
            <p:cNvSpPr/>
            <p:nvPr/>
          </p:nvSpPr>
          <p:spPr>
            <a:xfrm>
              <a:off x="11500416" y="5619402"/>
              <a:ext cx="756000" cy="201600"/>
            </a:xfrm>
            <a:prstGeom prst="roundRect">
              <a:avLst/>
            </a:prstGeom>
            <a:gradFill flip="none" rotWithShape="1">
              <a:gsLst>
                <a:gs pos="0">
                  <a:schemeClr val="accent1">
                    <a:lumMod val="20000"/>
                    <a:lumOff val="80000"/>
                    <a:alpha val="70000"/>
                  </a:schemeClr>
                </a:gs>
                <a:gs pos="50000">
                  <a:schemeClr val="accent1">
                    <a:lumMod val="75000"/>
                    <a:alpha val="90000"/>
                  </a:schemeClr>
                </a:gs>
                <a:gs pos="100000">
                  <a:schemeClr val="accent1">
                    <a:lumMod val="50000"/>
                    <a:alpha val="7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en-US" altLang="ja-JP"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Intelligence</a:t>
              </a:r>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4" name="角丸四角形 453"/>
            <p:cNvSpPr/>
            <p:nvPr/>
          </p:nvSpPr>
          <p:spPr>
            <a:xfrm>
              <a:off x="11406935" y="6287718"/>
              <a:ext cx="900000" cy="216000"/>
            </a:xfrm>
            <a:prstGeom prst="roundRect">
              <a:avLst/>
            </a:prstGeom>
            <a:gradFill flip="none" rotWithShape="1">
              <a:gsLst>
                <a:gs pos="0">
                  <a:schemeClr val="accent1">
                    <a:lumMod val="20000"/>
                    <a:lumOff val="80000"/>
                    <a:alpha val="70000"/>
                  </a:schemeClr>
                </a:gs>
                <a:gs pos="50000">
                  <a:schemeClr val="accent1">
                    <a:lumMod val="75000"/>
                    <a:alpha val="90000"/>
                  </a:schemeClr>
                </a:gs>
                <a:gs pos="100000">
                  <a:schemeClr val="accent1">
                    <a:lumMod val="50000"/>
                    <a:alpha val="7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en-US" altLang="ja-JP" sz="7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Intelligence</a:t>
              </a:r>
              <a:endParaRPr lang="ja-JP" altLang="en-US" sz="7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6" name="角丸四角形 455"/>
            <p:cNvSpPr/>
            <p:nvPr/>
          </p:nvSpPr>
          <p:spPr>
            <a:xfrm>
              <a:off x="10312141" y="6048018"/>
              <a:ext cx="720000" cy="180000"/>
            </a:xfrm>
            <a:prstGeom prst="roundRect">
              <a:avLst/>
            </a:prstGeom>
            <a:gradFill flip="none" rotWithShape="1">
              <a:gsLst>
                <a:gs pos="0">
                  <a:schemeClr val="accent1">
                    <a:lumMod val="20000"/>
                    <a:lumOff val="80000"/>
                    <a:alpha val="70000"/>
                  </a:schemeClr>
                </a:gs>
                <a:gs pos="50000">
                  <a:schemeClr val="accent1">
                    <a:lumMod val="75000"/>
                    <a:alpha val="90000"/>
                  </a:schemeClr>
                </a:gs>
                <a:gs pos="100000">
                  <a:schemeClr val="accent1">
                    <a:lumMod val="50000"/>
                    <a:alpha val="7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en-US" altLang="ja-JP"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Intelligence</a:t>
              </a:r>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69" name="角丸四角形 968"/>
            <p:cNvSpPr/>
            <p:nvPr/>
          </p:nvSpPr>
          <p:spPr>
            <a:xfrm>
              <a:off x="10725141" y="5579826"/>
              <a:ext cx="432000" cy="108000"/>
            </a:xfrm>
            <a:prstGeom prst="roundRect">
              <a:avLst/>
            </a:prstGeom>
            <a:gradFill flip="none" rotWithShape="1">
              <a:gsLst>
                <a:gs pos="0">
                  <a:schemeClr val="accent1">
                    <a:lumMod val="20000"/>
                    <a:lumOff val="80000"/>
                    <a:alpha val="60000"/>
                  </a:schemeClr>
                </a:gs>
                <a:gs pos="50000">
                  <a:schemeClr val="accent1">
                    <a:lumMod val="75000"/>
                    <a:alpha val="70000"/>
                  </a:schemeClr>
                </a:gs>
                <a:gs pos="100000">
                  <a:schemeClr val="accent1">
                    <a:lumMod val="50000"/>
                    <a:alpha val="5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289" name="平行四辺形 288"/>
          <p:cNvSpPr/>
          <p:nvPr/>
        </p:nvSpPr>
        <p:spPr>
          <a:xfrm>
            <a:off x="2592099" y="2617861"/>
            <a:ext cx="7381677" cy="735045"/>
          </a:xfrm>
          <a:prstGeom prst="parallelogram">
            <a:avLst>
              <a:gd name="adj" fmla="val 202017"/>
            </a:avLst>
          </a:prstGeom>
          <a:solidFill>
            <a:schemeClr val="accent1">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5782" tIns="47891" rIns="95782" bIns="47891" rtlCol="0" anchor="ctr"/>
          <a:lstStyle/>
          <a:p>
            <a:pPr algn="ctr"/>
            <a:endParaRPr lang="ja-JP" altLang="en-US" sz="2500" dirty="0"/>
          </a:p>
        </p:txBody>
      </p:sp>
      <p:sp>
        <p:nvSpPr>
          <p:cNvPr id="960" name="円形吹き出し 959"/>
          <p:cNvSpPr/>
          <p:nvPr/>
        </p:nvSpPr>
        <p:spPr>
          <a:xfrm>
            <a:off x="8820965" y="2433911"/>
            <a:ext cx="414506" cy="215156"/>
          </a:xfrm>
          <a:prstGeom prst="wedgeEllipseCallout">
            <a:avLst>
              <a:gd name="adj1" fmla="val -66488"/>
              <a:gd name="adj2" fmla="val 50813"/>
            </a:avLst>
          </a:prstGeom>
          <a:gradFill flip="none" rotWithShape="1">
            <a:gsLst>
              <a:gs pos="0">
                <a:schemeClr val="accent2">
                  <a:lumMod val="20000"/>
                  <a:lumOff val="80000"/>
                </a:schemeClr>
              </a:gs>
              <a:gs pos="50000">
                <a:schemeClr val="accent2">
                  <a:lumMod val="40000"/>
                  <a:lumOff val="60000"/>
                </a:schemeClr>
              </a:gs>
              <a:gs pos="100000">
                <a:schemeClr val="accent2">
                  <a:lumMod val="75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発見</a:t>
            </a:r>
            <a:endParaRPr lang="en-US" altLang="ja-JP"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961" name="グループ化 960"/>
          <p:cNvGrpSpPr/>
          <p:nvPr/>
        </p:nvGrpSpPr>
        <p:grpSpPr>
          <a:xfrm>
            <a:off x="5754744" y="2677439"/>
            <a:ext cx="1921659" cy="493157"/>
            <a:chOff x="2970787" y="4274977"/>
            <a:chExt cx="1582628" cy="1108003"/>
          </a:xfrm>
          <a:effectLst>
            <a:outerShdw blurRad="76200" dir="18900000" sy="23000" kx="-1200000" algn="bl" rotWithShape="0">
              <a:prstClr val="black">
                <a:alpha val="20000"/>
              </a:prstClr>
            </a:outerShdw>
          </a:effectLst>
        </p:grpSpPr>
        <p:sp>
          <p:nvSpPr>
            <p:cNvPr id="962" name="左カーブ矢印 961"/>
            <p:cNvSpPr/>
            <p:nvPr/>
          </p:nvSpPr>
          <p:spPr>
            <a:xfrm rot="10800000">
              <a:off x="2970787" y="4274977"/>
              <a:ext cx="746941" cy="1020117"/>
            </a:xfrm>
            <a:prstGeom prst="curvedLeftArrow">
              <a:avLst/>
            </a:prstGeom>
            <a:solidFill>
              <a:schemeClr val="bg1">
                <a:lumMod val="75000"/>
              </a:schemeClr>
            </a:solidFill>
            <a:ln w="28575">
              <a:no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963" name="右カーブ矢印 962"/>
            <p:cNvSpPr/>
            <p:nvPr/>
          </p:nvSpPr>
          <p:spPr>
            <a:xfrm flipH="1">
              <a:off x="3798150" y="4619403"/>
              <a:ext cx="469589" cy="408047"/>
            </a:xfrm>
            <a:prstGeom prst="curvedRightArrow">
              <a:avLst/>
            </a:prstGeom>
            <a:solidFill>
              <a:schemeClr val="bg1">
                <a:lumMod val="65000"/>
              </a:schemeClr>
            </a:solidFill>
            <a:ln w="28575">
              <a:no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964" name="左カーブ矢印 963"/>
            <p:cNvSpPr/>
            <p:nvPr/>
          </p:nvSpPr>
          <p:spPr>
            <a:xfrm rot="10800000">
              <a:off x="3275858" y="4614089"/>
              <a:ext cx="467999" cy="408047"/>
            </a:xfrm>
            <a:prstGeom prst="curvedLeftArrow">
              <a:avLst/>
            </a:prstGeom>
            <a:solidFill>
              <a:schemeClr val="bg1">
                <a:lumMod val="65000"/>
              </a:schemeClr>
            </a:solidFill>
            <a:ln w="28575">
              <a:no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965" name="右カーブ矢印 964"/>
            <p:cNvSpPr/>
            <p:nvPr/>
          </p:nvSpPr>
          <p:spPr>
            <a:xfrm flipH="1">
              <a:off x="3806954" y="4362863"/>
              <a:ext cx="746461" cy="1020117"/>
            </a:xfrm>
            <a:prstGeom prst="curvedRightArrow">
              <a:avLst/>
            </a:prstGeom>
            <a:solidFill>
              <a:schemeClr val="bg1">
                <a:lumMod val="75000"/>
              </a:schemeClr>
            </a:solidFill>
            <a:ln w="28575">
              <a:noFil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grpSp>
      <p:grpSp>
        <p:nvGrpSpPr>
          <p:cNvPr id="1025" name="グループ化 1024"/>
          <p:cNvGrpSpPr/>
          <p:nvPr/>
        </p:nvGrpSpPr>
        <p:grpSpPr>
          <a:xfrm>
            <a:off x="6810156" y="2355566"/>
            <a:ext cx="780000" cy="432000"/>
            <a:chOff x="3326516" y="2235464"/>
            <a:chExt cx="792000" cy="432000"/>
          </a:xfrm>
        </p:grpSpPr>
        <p:sp>
          <p:nvSpPr>
            <p:cNvPr id="1026" name="角丸四角形 1025"/>
            <p:cNvSpPr/>
            <p:nvPr/>
          </p:nvSpPr>
          <p:spPr>
            <a:xfrm>
              <a:off x="3326516" y="2235464"/>
              <a:ext cx="792000" cy="432000"/>
            </a:xfrm>
            <a:prstGeom prst="roundRect">
              <a:avLst>
                <a:gd name="adj" fmla="val 6479"/>
              </a:avLst>
            </a:prstGeom>
            <a:solidFill>
              <a:schemeClr val="bg1">
                <a:alpha val="70000"/>
              </a:schemeClr>
            </a:solidFill>
            <a:ln w="9525">
              <a:solidFill>
                <a:schemeClr val="tx1">
                  <a:lumMod val="50000"/>
                  <a:lumOff val="50000"/>
                </a:schemeClr>
              </a:solidFill>
              <a:prstDash val="solid"/>
              <a:tailEnd type="arrow" w="sm" len="sm"/>
            </a:ln>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r>
                <a:rPr lang="ja-JP" altLang="en-US" sz="7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モデル</a:t>
              </a:r>
            </a:p>
          </p:txBody>
        </p:sp>
        <p:grpSp>
          <p:nvGrpSpPr>
            <p:cNvPr id="1027" name="グループ化 1026"/>
            <p:cNvGrpSpPr/>
            <p:nvPr/>
          </p:nvGrpSpPr>
          <p:grpSpPr>
            <a:xfrm>
              <a:off x="3386860" y="2371145"/>
              <a:ext cx="682662" cy="246543"/>
              <a:chOff x="3386860" y="2371145"/>
              <a:chExt cx="682662" cy="246543"/>
            </a:xfrm>
          </p:grpSpPr>
          <p:sp>
            <p:nvSpPr>
              <p:cNvPr id="1028" name="角丸四角形 1027"/>
              <p:cNvSpPr/>
              <p:nvPr/>
            </p:nvSpPr>
            <p:spPr>
              <a:xfrm>
                <a:off x="3404860" y="2388200"/>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cxnSp>
            <p:nvCxnSpPr>
              <p:cNvPr id="1029" name="直線コネクタ 1028"/>
              <p:cNvCxnSpPr>
                <a:stCxn id="1028" idx="2"/>
                <a:endCxn id="1034" idx="0"/>
              </p:cNvCxnSpPr>
              <p:nvPr/>
            </p:nvCxnSpPr>
            <p:spPr>
              <a:xfrm>
                <a:off x="3476860" y="2460200"/>
                <a:ext cx="0" cy="51377"/>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30" name="角丸四角形 1029"/>
              <p:cNvSpPr/>
              <p:nvPr/>
            </p:nvSpPr>
            <p:spPr>
              <a:xfrm>
                <a:off x="3925522" y="2528848"/>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sp>
            <p:nvSpPr>
              <p:cNvPr id="1031" name="角丸四角形 1030"/>
              <p:cNvSpPr/>
              <p:nvPr/>
            </p:nvSpPr>
            <p:spPr>
              <a:xfrm>
                <a:off x="3632002" y="2528848"/>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cxnSp>
            <p:nvCxnSpPr>
              <p:cNvPr id="1032" name="直線コネクタ 1031"/>
              <p:cNvCxnSpPr>
                <a:stCxn id="1034" idx="3"/>
                <a:endCxn id="1031" idx="1"/>
              </p:cNvCxnSpPr>
              <p:nvPr/>
            </p:nvCxnSpPr>
            <p:spPr>
              <a:xfrm>
                <a:off x="3566860" y="2564633"/>
                <a:ext cx="65142" cy="215"/>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33" name="直線コネクタ 1032"/>
              <p:cNvCxnSpPr>
                <a:stCxn id="1031" idx="3"/>
                <a:endCxn id="1030" idx="1"/>
              </p:cNvCxnSpPr>
              <p:nvPr/>
            </p:nvCxnSpPr>
            <p:spPr>
              <a:xfrm>
                <a:off x="3776002" y="2564848"/>
                <a:ext cx="149520" cy="0"/>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34" name="フローチャート : 判断 1033"/>
              <p:cNvSpPr/>
              <p:nvPr/>
            </p:nvSpPr>
            <p:spPr>
              <a:xfrm>
                <a:off x="3386860" y="2511577"/>
                <a:ext cx="180000" cy="106111"/>
              </a:xfrm>
              <a:prstGeom prst="flowChartDecision">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sp>
            <p:nvSpPr>
              <p:cNvPr id="1035" name="フローチャート : 判断 1034"/>
              <p:cNvSpPr/>
              <p:nvPr/>
            </p:nvSpPr>
            <p:spPr>
              <a:xfrm>
                <a:off x="3614002" y="2371145"/>
                <a:ext cx="180000" cy="106111"/>
              </a:xfrm>
              <a:prstGeom prst="flowChartDecision">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cxnSp>
            <p:nvCxnSpPr>
              <p:cNvPr id="1036" name="直線コネクタ 1035"/>
              <p:cNvCxnSpPr>
                <a:stCxn id="1031" idx="0"/>
                <a:endCxn id="1035" idx="2"/>
              </p:cNvCxnSpPr>
              <p:nvPr/>
            </p:nvCxnSpPr>
            <p:spPr>
              <a:xfrm flipV="1">
                <a:off x="3704002" y="2477256"/>
                <a:ext cx="0" cy="51592"/>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37" name="角丸四角形 1036"/>
              <p:cNvSpPr/>
              <p:nvPr/>
            </p:nvSpPr>
            <p:spPr>
              <a:xfrm>
                <a:off x="3922519" y="2388200"/>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cxnSp>
            <p:nvCxnSpPr>
              <p:cNvPr id="1038" name="直線コネクタ 1037"/>
              <p:cNvCxnSpPr>
                <a:stCxn id="1035" idx="3"/>
                <a:endCxn id="1037" idx="1"/>
              </p:cNvCxnSpPr>
              <p:nvPr/>
            </p:nvCxnSpPr>
            <p:spPr>
              <a:xfrm flipV="1">
                <a:off x="3794002" y="2424200"/>
                <a:ext cx="128517" cy="1"/>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1039" name="グループ化 1038"/>
          <p:cNvGrpSpPr/>
          <p:nvPr/>
        </p:nvGrpSpPr>
        <p:grpSpPr>
          <a:xfrm>
            <a:off x="5803448" y="2405339"/>
            <a:ext cx="976988" cy="503867"/>
            <a:chOff x="2686470" y="4361732"/>
            <a:chExt cx="792000" cy="432000"/>
          </a:xfrm>
        </p:grpSpPr>
        <p:sp>
          <p:nvSpPr>
            <p:cNvPr id="1040" name="角丸四角形 1039"/>
            <p:cNvSpPr/>
            <p:nvPr/>
          </p:nvSpPr>
          <p:spPr>
            <a:xfrm>
              <a:off x="2686470" y="4361732"/>
              <a:ext cx="792000" cy="432000"/>
            </a:xfrm>
            <a:prstGeom prst="roundRect">
              <a:avLst>
                <a:gd name="adj" fmla="val 6479"/>
              </a:avLst>
            </a:prstGeom>
            <a:solidFill>
              <a:schemeClr val="bg1">
                <a:alpha val="70000"/>
              </a:schemeClr>
            </a:solidFill>
            <a:ln w="9525">
              <a:solidFill>
                <a:schemeClr val="tx1">
                  <a:lumMod val="50000"/>
                  <a:lumOff val="50000"/>
                </a:schemeClr>
              </a:solidFill>
              <a:prstDash val="solid"/>
              <a:tailEnd type="arrow" w="sm" len="sm"/>
            </a:ln>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r>
                <a:rPr lang="ja-JP" altLang="en-US" sz="7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モデル</a:t>
              </a:r>
            </a:p>
          </p:txBody>
        </p:sp>
        <p:grpSp>
          <p:nvGrpSpPr>
            <p:cNvPr id="1041" name="グループ化 1040"/>
            <p:cNvGrpSpPr/>
            <p:nvPr/>
          </p:nvGrpSpPr>
          <p:grpSpPr>
            <a:xfrm>
              <a:off x="2759988" y="4517005"/>
              <a:ext cx="671124" cy="210111"/>
              <a:chOff x="2659965" y="4374115"/>
              <a:chExt cx="671124" cy="210111"/>
            </a:xfrm>
          </p:grpSpPr>
          <p:sp>
            <p:nvSpPr>
              <p:cNvPr id="1042" name="角丸四角形 1041"/>
              <p:cNvSpPr/>
              <p:nvPr/>
            </p:nvSpPr>
            <p:spPr>
              <a:xfrm>
                <a:off x="2659965" y="4374115"/>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sp>
            <p:nvSpPr>
              <p:cNvPr id="1043" name="角丸四角形 1042"/>
              <p:cNvSpPr/>
              <p:nvPr/>
            </p:nvSpPr>
            <p:spPr>
              <a:xfrm>
                <a:off x="2923527" y="4374115"/>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cxnSp>
            <p:nvCxnSpPr>
              <p:cNvPr id="1044" name="直線コネクタ 1043"/>
              <p:cNvCxnSpPr>
                <a:stCxn id="1042" idx="3"/>
                <a:endCxn id="1043" idx="1"/>
              </p:cNvCxnSpPr>
              <p:nvPr/>
            </p:nvCxnSpPr>
            <p:spPr>
              <a:xfrm>
                <a:off x="2803965" y="4410115"/>
                <a:ext cx="119562" cy="0"/>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45" name="直線コネクタ 1044"/>
              <p:cNvCxnSpPr>
                <a:stCxn id="1043" idx="3"/>
                <a:endCxn id="1046" idx="1"/>
              </p:cNvCxnSpPr>
              <p:nvPr/>
            </p:nvCxnSpPr>
            <p:spPr>
              <a:xfrm>
                <a:off x="3067527" y="4410115"/>
                <a:ext cx="119562" cy="58269"/>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46" name="角丸四角形 1045"/>
              <p:cNvSpPr/>
              <p:nvPr/>
            </p:nvSpPr>
            <p:spPr>
              <a:xfrm>
                <a:off x="3187089" y="4432384"/>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sp>
            <p:nvSpPr>
              <p:cNvPr id="1047" name="角丸四角形 1046"/>
              <p:cNvSpPr/>
              <p:nvPr/>
            </p:nvSpPr>
            <p:spPr>
              <a:xfrm>
                <a:off x="2659965" y="4512226"/>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sp>
            <p:nvSpPr>
              <p:cNvPr id="1048" name="角丸四角形 1047"/>
              <p:cNvSpPr/>
              <p:nvPr/>
            </p:nvSpPr>
            <p:spPr>
              <a:xfrm>
                <a:off x="2923527" y="4512226"/>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1000" dirty="0"/>
              </a:p>
            </p:txBody>
          </p:sp>
          <p:cxnSp>
            <p:nvCxnSpPr>
              <p:cNvPr id="1049" name="直線コネクタ 1048"/>
              <p:cNvCxnSpPr>
                <a:stCxn id="1047" idx="3"/>
                <a:endCxn id="1048" idx="1"/>
              </p:cNvCxnSpPr>
              <p:nvPr/>
            </p:nvCxnSpPr>
            <p:spPr>
              <a:xfrm>
                <a:off x="2803965" y="4548226"/>
                <a:ext cx="119562" cy="0"/>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50" name="直線コネクタ 1049"/>
              <p:cNvCxnSpPr>
                <a:stCxn id="1048" idx="3"/>
                <a:endCxn id="1046" idx="1"/>
              </p:cNvCxnSpPr>
              <p:nvPr/>
            </p:nvCxnSpPr>
            <p:spPr>
              <a:xfrm flipV="1">
                <a:off x="3067527" y="4468384"/>
                <a:ext cx="119562" cy="79842"/>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sp>
        <p:nvSpPr>
          <p:cNvPr id="1051" name="角丸四角形 1050"/>
          <p:cNvSpPr/>
          <p:nvPr/>
        </p:nvSpPr>
        <p:spPr>
          <a:xfrm>
            <a:off x="8181203" y="2585578"/>
            <a:ext cx="585000" cy="144000"/>
          </a:xfrm>
          <a:prstGeom prst="roundRect">
            <a:avLst/>
          </a:prstGeom>
          <a:gradFill flip="none" rotWithShape="1">
            <a:gsLst>
              <a:gs pos="0">
                <a:schemeClr val="accent1">
                  <a:lumMod val="20000"/>
                  <a:lumOff val="80000"/>
                  <a:alpha val="70000"/>
                </a:schemeClr>
              </a:gs>
              <a:gs pos="50000">
                <a:schemeClr val="accent1">
                  <a:lumMod val="75000"/>
                  <a:alpha val="90000"/>
                </a:schemeClr>
              </a:gs>
              <a:gs pos="100000">
                <a:schemeClr val="accent1">
                  <a:lumMod val="50000"/>
                  <a:alpha val="70000"/>
                </a:schemeClr>
              </a:gs>
            </a:gsLst>
            <a:lin ang="2700000" scaled="1"/>
            <a:tileRect/>
          </a:gradFill>
          <a:ln w="19050">
            <a:noFill/>
            <a:tailEnd type="arrow"/>
          </a:ln>
          <a:effectLst>
            <a:outerShdw blurRad="38100" dist="127000" dir="2700000" sy="-23000" kx="-8004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en-US" altLang="ja-JP"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Intelligence</a:t>
            </a:r>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52" name="角丸四角形 1051"/>
          <p:cNvSpPr/>
          <p:nvPr/>
        </p:nvSpPr>
        <p:spPr>
          <a:xfrm>
            <a:off x="7579955" y="2984550"/>
            <a:ext cx="585000" cy="144000"/>
          </a:xfrm>
          <a:prstGeom prst="roundRect">
            <a:avLst/>
          </a:prstGeom>
          <a:gradFill flip="none" rotWithShape="1">
            <a:gsLst>
              <a:gs pos="0">
                <a:schemeClr val="accent1">
                  <a:lumMod val="20000"/>
                  <a:lumOff val="80000"/>
                  <a:alpha val="70000"/>
                </a:schemeClr>
              </a:gs>
              <a:gs pos="50000">
                <a:schemeClr val="accent1">
                  <a:lumMod val="75000"/>
                  <a:alpha val="90000"/>
                </a:schemeClr>
              </a:gs>
              <a:gs pos="100000">
                <a:schemeClr val="accent1">
                  <a:lumMod val="50000"/>
                  <a:alpha val="70000"/>
                </a:schemeClr>
              </a:gs>
            </a:gsLst>
            <a:lin ang="2700000" scaled="1"/>
            <a:tileRect/>
          </a:gradFill>
          <a:ln w="19050">
            <a:noFill/>
            <a:tailEnd type="arrow"/>
          </a:ln>
          <a:effectLst>
            <a:outerShdw blurRad="38100" dist="127000" dir="2700000" sy="-23000" kx="-8004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en-US" altLang="ja-JP"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Intelligence</a:t>
            </a:r>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53" name="円形吹き出し 1052"/>
          <p:cNvSpPr/>
          <p:nvPr/>
        </p:nvSpPr>
        <p:spPr>
          <a:xfrm>
            <a:off x="8218626" y="2874365"/>
            <a:ext cx="427059" cy="215156"/>
          </a:xfrm>
          <a:prstGeom prst="wedgeEllipseCallout">
            <a:avLst>
              <a:gd name="adj1" fmla="val -70610"/>
              <a:gd name="adj2" fmla="val 41661"/>
            </a:avLst>
          </a:prstGeom>
          <a:gradFill flip="none" rotWithShape="1">
            <a:gsLst>
              <a:gs pos="0">
                <a:schemeClr val="accent2">
                  <a:lumMod val="20000"/>
                  <a:lumOff val="80000"/>
                </a:schemeClr>
              </a:gs>
              <a:gs pos="50000">
                <a:schemeClr val="accent2">
                  <a:lumMod val="40000"/>
                  <a:lumOff val="60000"/>
                </a:schemeClr>
              </a:gs>
              <a:gs pos="100000">
                <a:schemeClr val="accent2">
                  <a:lumMod val="75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気付き</a:t>
            </a:r>
            <a:endParaRPr lang="en-US" altLang="ja-JP" sz="10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54" name="フリーフォーム 1053"/>
          <p:cNvSpPr/>
          <p:nvPr/>
        </p:nvSpPr>
        <p:spPr>
          <a:xfrm>
            <a:off x="5084198" y="2545782"/>
            <a:ext cx="1146178" cy="151555"/>
          </a:xfrm>
          <a:custGeom>
            <a:avLst/>
            <a:gdLst>
              <a:gd name="connsiteX0" fmla="*/ 0 w 621203"/>
              <a:gd name="connsiteY0" fmla="*/ 0 h 285750"/>
              <a:gd name="connsiteX1" fmla="*/ 142875 w 621203"/>
              <a:gd name="connsiteY1" fmla="*/ 85725 h 285750"/>
              <a:gd name="connsiteX2" fmla="*/ 47625 w 621203"/>
              <a:gd name="connsiteY2" fmla="*/ 209550 h 285750"/>
              <a:gd name="connsiteX3" fmla="*/ 533400 w 621203"/>
              <a:gd name="connsiteY3" fmla="*/ 219075 h 285750"/>
              <a:gd name="connsiteX4" fmla="*/ 619125 w 621203"/>
              <a:gd name="connsiteY4" fmla="*/ 285750 h 285750"/>
              <a:gd name="connsiteX0" fmla="*/ 0 w 619125"/>
              <a:gd name="connsiteY0" fmla="*/ 0 h 285750"/>
              <a:gd name="connsiteX1" fmla="*/ 142875 w 619125"/>
              <a:gd name="connsiteY1" fmla="*/ 85725 h 285750"/>
              <a:gd name="connsiteX2" fmla="*/ 47625 w 619125"/>
              <a:gd name="connsiteY2" fmla="*/ 209550 h 285750"/>
              <a:gd name="connsiteX3" fmla="*/ 533400 w 619125"/>
              <a:gd name="connsiteY3" fmla="*/ 219075 h 285750"/>
              <a:gd name="connsiteX4" fmla="*/ 619125 w 619125"/>
              <a:gd name="connsiteY4" fmla="*/ 285750 h 285750"/>
              <a:gd name="connsiteX0" fmla="*/ 0 w 619125"/>
              <a:gd name="connsiteY0" fmla="*/ 0 h 285750"/>
              <a:gd name="connsiteX1" fmla="*/ 142875 w 619125"/>
              <a:gd name="connsiteY1" fmla="*/ 85725 h 285750"/>
              <a:gd name="connsiteX2" fmla="*/ 47625 w 619125"/>
              <a:gd name="connsiteY2" fmla="*/ 209550 h 285750"/>
              <a:gd name="connsiteX3" fmla="*/ 533400 w 619125"/>
              <a:gd name="connsiteY3" fmla="*/ 219075 h 285750"/>
              <a:gd name="connsiteX4" fmla="*/ 619125 w 619125"/>
              <a:gd name="connsiteY4" fmla="*/ 285750 h 285750"/>
              <a:gd name="connsiteX0" fmla="*/ 0 w 619125"/>
              <a:gd name="connsiteY0" fmla="*/ 0 h 285750"/>
              <a:gd name="connsiteX1" fmla="*/ 142875 w 619125"/>
              <a:gd name="connsiteY1" fmla="*/ 85725 h 285750"/>
              <a:gd name="connsiteX2" fmla="*/ 47625 w 619125"/>
              <a:gd name="connsiteY2" fmla="*/ 209550 h 285750"/>
              <a:gd name="connsiteX3" fmla="*/ 507206 w 619125"/>
              <a:gd name="connsiteY3" fmla="*/ 216693 h 285750"/>
              <a:gd name="connsiteX4" fmla="*/ 619125 w 619125"/>
              <a:gd name="connsiteY4" fmla="*/ 285750 h 285750"/>
              <a:gd name="connsiteX0" fmla="*/ 0 w 595312"/>
              <a:gd name="connsiteY0" fmla="*/ 0 h 254794"/>
              <a:gd name="connsiteX1" fmla="*/ 142875 w 595312"/>
              <a:gd name="connsiteY1" fmla="*/ 85725 h 254794"/>
              <a:gd name="connsiteX2" fmla="*/ 47625 w 595312"/>
              <a:gd name="connsiteY2" fmla="*/ 209550 h 254794"/>
              <a:gd name="connsiteX3" fmla="*/ 507206 w 595312"/>
              <a:gd name="connsiteY3" fmla="*/ 216693 h 254794"/>
              <a:gd name="connsiteX4" fmla="*/ 595312 w 595312"/>
              <a:gd name="connsiteY4" fmla="*/ 254794 h 254794"/>
              <a:gd name="connsiteX0" fmla="*/ 0 w 595312"/>
              <a:gd name="connsiteY0" fmla="*/ 0 h 254794"/>
              <a:gd name="connsiteX1" fmla="*/ 142875 w 595312"/>
              <a:gd name="connsiteY1" fmla="*/ 85725 h 254794"/>
              <a:gd name="connsiteX2" fmla="*/ 47625 w 595312"/>
              <a:gd name="connsiteY2" fmla="*/ 209550 h 254794"/>
              <a:gd name="connsiteX3" fmla="*/ 435768 w 595312"/>
              <a:gd name="connsiteY3" fmla="*/ 216693 h 254794"/>
              <a:gd name="connsiteX4" fmla="*/ 595312 w 595312"/>
              <a:gd name="connsiteY4" fmla="*/ 254794 h 254794"/>
              <a:gd name="connsiteX0" fmla="*/ 0 w 595312"/>
              <a:gd name="connsiteY0" fmla="*/ 0 h 254794"/>
              <a:gd name="connsiteX1" fmla="*/ 142875 w 595312"/>
              <a:gd name="connsiteY1" fmla="*/ 85725 h 254794"/>
              <a:gd name="connsiteX2" fmla="*/ 47625 w 595312"/>
              <a:gd name="connsiteY2" fmla="*/ 209550 h 254794"/>
              <a:gd name="connsiteX3" fmla="*/ 435768 w 595312"/>
              <a:gd name="connsiteY3" fmla="*/ 216693 h 254794"/>
              <a:gd name="connsiteX4" fmla="*/ 595312 w 595312"/>
              <a:gd name="connsiteY4" fmla="*/ 254794 h 254794"/>
              <a:gd name="connsiteX0" fmla="*/ 0 w 595312"/>
              <a:gd name="connsiteY0" fmla="*/ 0 h 254794"/>
              <a:gd name="connsiteX1" fmla="*/ 142875 w 595312"/>
              <a:gd name="connsiteY1" fmla="*/ 85725 h 254794"/>
              <a:gd name="connsiteX2" fmla="*/ 47625 w 595312"/>
              <a:gd name="connsiteY2" fmla="*/ 209550 h 254794"/>
              <a:gd name="connsiteX3" fmla="*/ 359568 w 595312"/>
              <a:gd name="connsiteY3" fmla="*/ 214312 h 254794"/>
              <a:gd name="connsiteX4" fmla="*/ 595312 w 595312"/>
              <a:gd name="connsiteY4" fmla="*/ 254794 h 254794"/>
              <a:gd name="connsiteX0" fmla="*/ 0 w 595312"/>
              <a:gd name="connsiteY0" fmla="*/ 0 h 254794"/>
              <a:gd name="connsiteX1" fmla="*/ 142875 w 595312"/>
              <a:gd name="connsiteY1" fmla="*/ 85725 h 254794"/>
              <a:gd name="connsiteX2" fmla="*/ 47625 w 595312"/>
              <a:gd name="connsiteY2" fmla="*/ 209550 h 254794"/>
              <a:gd name="connsiteX3" fmla="*/ 359568 w 595312"/>
              <a:gd name="connsiteY3" fmla="*/ 214312 h 254794"/>
              <a:gd name="connsiteX4" fmla="*/ 595312 w 595312"/>
              <a:gd name="connsiteY4" fmla="*/ 254794 h 254794"/>
              <a:gd name="connsiteX0" fmla="*/ 0 w 757237"/>
              <a:gd name="connsiteY0" fmla="*/ 0 h 202406"/>
              <a:gd name="connsiteX1" fmla="*/ 304800 w 757237"/>
              <a:gd name="connsiteY1" fmla="*/ 33337 h 202406"/>
              <a:gd name="connsiteX2" fmla="*/ 209550 w 757237"/>
              <a:gd name="connsiteY2" fmla="*/ 157162 h 202406"/>
              <a:gd name="connsiteX3" fmla="*/ 521493 w 757237"/>
              <a:gd name="connsiteY3" fmla="*/ 161924 h 202406"/>
              <a:gd name="connsiteX4" fmla="*/ 757237 w 757237"/>
              <a:gd name="connsiteY4" fmla="*/ 202406 h 202406"/>
              <a:gd name="connsiteX0" fmla="*/ 0 w 757237"/>
              <a:gd name="connsiteY0" fmla="*/ 0 h 202406"/>
              <a:gd name="connsiteX1" fmla="*/ 304800 w 757237"/>
              <a:gd name="connsiteY1" fmla="*/ 33337 h 202406"/>
              <a:gd name="connsiteX2" fmla="*/ 209550 w 757237"/>
              <a:gd name="connsiteY2" fmla="*/ 157162 h 202406"/>
              <a:gd name="connsiteX3" fmla="*/ 521493 w 757237"/>
              <a:gd name="connsiteY3" fmla="*/ 161924 h 202406"/>
              <a:gd name="connsiteX4" fmla="*/ 757237 w 757237"/>
              <a:gd name="connsiteY4" fmla="*/ 202406 h 202406"/>
              <a:gd name="connsiteX0" fmla="*/ 0 w 933236"/>
              <a:gd name="connsiteY0" fmla="*/ 76007 h 169556"/>
              <a:gd name="connsiteX1" fmla="*/ 480799 w 933236"/>
              <a:gd name="connsiteY1" fmla="*/ 487 h 169556"/>
              <a:gd name="connsiteX2" fmla="*/ 385549 w 933236"/>
              <a:gd name="connsiteY2" fmla="*/ 124312 h 169556"/>
              <a:gd name="connsiteX3" fmla="*/ 697492 w 933236"/>
              <a:gd name="connsiteY3" fmla="*/ 129074 h 169556"/>
              <a:gd name="connsiteX4" fmla="*/ 933236 w 933236"/>
              <a:gd name="connsiteY4" fmla="*/ 169556 h 169556"/>
              <a:gd name="connsiteX0" fmla="*/ 0 w 933236"/>
              <a:gd name="connsiteY0" fmla="*/ 79103 h 229818"/>
              <a:gd name="connsiteX1" fmla="*/ 480799 w 933236"/>
              <a:gd name="connsiteY1" fmla="*/ 3583 h 229818"/>
              <a:gd name="connsiteX2" fmla="*/ 335264 w 933236"/>
              <a:gd name="connsiteY2" fmla="*/ 227194 h 229818"/>
              <a:gd name="connsiteX3" fmla="*/ 697492 w 933236"/>
              <a:gd name="connsiteY3" fmla="*/ 132170 h 229818"/>
              <a:gd name="connsiteX4" fmla="*/ 933236 w 933236"/>
              <a:gd name="connsiteY4" fmla="*/ 172652 h 229818"/>
              <a:gd name="connsiteX0" fmla="*/ 0 w 933236"/>
              <a:gd name="connsiteY0" fmla="*/ 35737 h 185045"/>
              <a:gd name="connsiteX1" fmla="*/ 443085 w 933236"/>
              <a:gd name="connsiteY1" fmla="*/ 5574 h 185045"/>
              <a:gd name="connsiteX2" fmla="*/ 335264 w 933236"/>
              <a:gd name="connsiteY2" fmla="*/ 183828 h 185045"/>
              <a:gd name="connsiteX3" fmla="*/ 697492 w 933236"/>
              <a:gd name="connsiteY3" fmla="*/ 88804 h 185045"/>
              <a:gd name="connsiteX4" fmla="*/ 933236 w 933236"/>
              <a:gd name="connsiteY4" fmla="*/ 129286 h 185045"/>
              <a:gd name="connsiteX0" fmla="*/ 0 w 933236"/>
              <a:gd name="connsiteY0" fmla="*/ 32895 h 128805"/>
              <a:gd name="connsiteX1" fmla="*/ 443085 w 933236"/>
              <a:gd name="connsiteY1" fmla="*/ 2732 h 128805"/>
              <a:gd name="connsiteX2" fmla="*/ 335264 w 933236"/>
              <a:gd name="connsiteY2" fmla="*/ 126557 h 128805"/>
              <a:gd name="connsiteX3" fmla="*/ 697492 w 933236"/>
              <a:gd name="connsiteY3" fmla="*/ 85962 h 128805"/>
              <a:gd name="connsiteX4" fmla="*/ 933236 w 933236"/>
              <a:gd name="connsiteY4" fmla="*/ 126444 h 128805"/>
              <a:gd name="connsiteX0" fmla="*/ 0 w 896080"/>
              <a:gd name="connsiteY0" fmla="*/ 112025 h 126097"/>
              <a:gd name="connsiteX1" fmla="*/ 405929 w 896080"/>
              <a:gd name="connsiteY1" fmla="*/ 24 h 126097"/>
              <a:gd name="connsiteX2" fmla="*/ 298108 w 896080"/>
              <a:gd name="connsiteY2" fmla="*/ 123849 h 126097"/>
              <a:gd name="connsiteX3" fmla="*/ 660336 w 896080"/>
              <a:gd name="connsiteY3" fmla="*/ 83254 h 126097"/>
              <a:gd name="connsiteX4" fmla="*/ 896080 w 896080"/>
              <a:gd name="connsiteY4" fmla="*/ 123736 h 126097"/>
              <a:gd name="connsiteX0" fmla="*/ 0 w 896080"/>
              <a:gd name="connsiteY0" fmla="*/ 112029 h 126101"/>
              <a:gd name="connsiteX1" fmla="*/ 405929 w 896080"/>
              <a:gd name="connsiteY1" fmla="*/ 28 h 126101"/>
              <a:gd name="connsiteX2" fmla="*/ 298108 w 896080"/>
              <a:gd name="connsiteY2" fmla="*/ 123853 h 126101"/>
              <a:gd name="connsiteX3" fmla="*/ 660336 w 896080"/>
              <a:gd name="connsiteY3" fmla="*/ 83258 h 126101"/>
              <a:gd name="connsiteX4" fmla="*/ 896080 w 896080"/>
              <a:gd name="connsiteY4" fmla="*/ 123740 h 126101"/>
              <a:gd name="connsiteX0" fmla="*/ 0 w 896080"/>
              <a:gd name="connsiteY0" fmla="*/ 58445 h 70640"/>
              <a:gd name="connsiteX1" fmla="*/ 410058 w 896080"/>
              <a:gd name="connsiteY1" fmla="*/ 62 h 70640"/>
              <a:gd name="connsiteX2" fmla="*/ 298108 w 896080"/>
              <a:gd name="connsiteY2" fmla="*/ 70269 h 70640"/>
              <a:gd name="connsiteX3" fmla="*/ 660336 w 896080"/>
              <a:gd name="connsiteY3" fmla="*/ 29674 h 70640"/>
              <a:gd name="connsiteX4" fmla="*/ 896080 w 896080"/>
              <a:gd name="connsiteY4" fmla="*/ 70156 h 70640"/>
              <a:gd name="connsiteX0" fmla="*/ 0 w 896080"/>
              <a:gd name="connsiteY0" fmla="*/ 62636 h 74465"/>
              <a:gd name="connsiteX1" fmla="*/ 410058 w 896080"/>
              <a:gd name="connsiteY1" fmla="*/ 4253 h 74465"/>
              <a:gd name="connsiteX2" fmla="*/ 298108 w 896080"/>
              <a:gd name="connsiteY2" fmla="*/ 74460 h 74465"/>
              <a:gd name="connsiteX3" fmla="*/ 664464 w 896080"/>
              <a:gd name="connsiteY3" fmla="*/ 1 h 74465"/>
              <a:gd name="connsiteX4" fmla="*/ 896080 w 896080"/>
              <a:gd name="connsiteY4" fmla="*/ 74347 h 74465"/>
              <a:gd name="connsiteX0" fmla="*/ 0 w 887823"/>
              <a:gd name="connsiteY0" fmla="*/ 62636 h 74465"/>
              <a:gd name="connsiteX1" fmla="*/ 410058 w 887823"/>
              <a:gd name="connsiteY1" fmla="*/ 4253 h 74465"/>
              <a:gd name="connsiteX2" fmla="*/ 298108 w 887823"/>
              <a:gd name="connsiteY2" fmla="*/ 74460 h 74465"/>
              <a:gd name="connsiteX3" fmla="*/ 664464 w 887823"/>
              <a:gd name="connsiteY3" fmla="*/ 1 h 74465"/>
              <a:gd name="connsiteX4" fmla="*/ 887823 w 887823"/>
              <a:gd name="connsiteY4" fmla="*/ 23551 h 74465"/>
              <a:gd name="connsiteX0" fmla="*/ 0 w 887823"/>
              <a:gd name="connsiteY0" fmla="*/ 62636 h 109162"/>
              <a:gd name="connsiteX1" fmla="*/ 275372 w 887823"/>
              <a:gd name="connsiteY1" fmla="*/ 108154 h 109162"/>
              <a:gd name="connsiteX2" fmla="*/ 410058 w 887823"/>
              <a:gd name="connsiteY2" fmla="*/ 4253 h 109162"/>
              <a:gd name="connsiteX3" fmla="*/ 298108 w 887823"/>
              <a:gd name="connsiteY3" fmla="*/ 74460 h 109162"/>
              <a:gd name="connsiteX4" fmla="*/ 664464 w 887823"/>
              <a:gd name="connsiteY4" fmla="*/ 1 h 109162"/>
              <a:gd name="connsiteX5" fmla="*/ 887823 w 887823"/>
              <a:gd name="connsiteY5" fmla="*/ 23551 h 109162"/>
              <a:gd name="connsiteX0" fmla="*/ 0 w 887823"/>
              <a:gd name="connsiteY0" fmla="*/ 98243 h 144769"/>
              <a:gd name="connsiteX1" fmla="*/ 275372 w 887823"/>
              <a:gd name="connsiteY1" fmla="*/ 143761 h 144769"/>
              <a:gd name="connsiteX2" fmla="*/ 410058 w 887823"/>
              <a:gd name="connsiteY2" fmla="*/ 39860 h 144769"/>
              <a:gd name="connsiteX3" fmla="*/ 310493 w 887823"/>
              <a:gd name="connsiteY3" fmla="*/ 10 h 144769"/>
              <a:gd name="connsiteX4" fmla="*/ 664464 w 887823"/>
              <a:gd name="connsiteY4" fmla="*/ 35608 h 144769"/>
              <a:gd name="connsiteX5" fmla="*/ 887823 w 887823"/>
              <a:gd name="connsiteY5" fmla="*/ 59158 h 144769"/>
              <a:gd name="connsiteX0" fmla="*/ 0 w 887823"/>
              <a:gd name="connsiteY0" fmla="*/ 98809 h 145335"/>
              <a:gd name="connsiteX1" fmla="*/ 275372 w 887823"/>
              <a:gd name="connsiteY1" fmla="*/ 144327 h 145335"/>
              <a:gd name="connsiteX2" fmla="*/ 422444 w 887823"/>
              <a:gd name="connsiteY2" fmla="*/ 71468 h 145335"/>
              <a:gd name="connsiteX3" fmla="*/ 310493 w 887823"/>
              <a:gd name="connsiteY3" fmla="*/ 576 h 145335"/>
              <a:gd name="connsiteX4" fmla="*/ 664464 w 887823"/>
              <a:gd name="connsiteY4" fmla="*/ 36174 h 145335"/>
              <a:gd name="connsiteX5" fmla="*/ 887823 w 887823"/>
              <a:gd name="connsiteY5" fmla="*/ 59724 h 145335"/>
              <a:gd name="connsiteX0" fmla="*/ 0 w 887823"/>
              <a:gd name="connsiteY0" fmla="*/ 98809 h 98809"/>
              <a:gd name="connsiteX1" fmla="*/ 279500 w 887823"/>
              <a:gd name="connsiteY1" fmla="*/ 79421 h 98809"/>
              <a:gd name="connsiteX2" fmla="*/ 422444 w 887823"/>
              <a:gd name="connsiteY2" fmla="*/ 71468 h 98809"/>
              <a:gd name="connsiteX3" fmla="*/ 310493 w 887823"/>
              <a:gd name="connsiteY3" fmla="*/ 576 h 98809"/>
              <a:gd name="connsiteX4" fmla="*/ 664464 w 887823"/>
              <a:gd name="connsiteY4" fmla="*/ 36174 h 98809"/>
              <a:gd name="connsiteX5" fmla="*/ 887823 w 887823"/>
              <a:gd name="connsiteY5" fmla="*/ 59724 h 98809"/>
              <a:gd name="connsiteX0" fmla="*/ 0 w 887823"/>
              <a:gd name="connsiteY0" fmla="*/ 99257 h 99257"/>
              <a:gd name="connsiteX1" fmla="*/ 279500 w 887823"/>
              <a:gd name="connsiteY1" fmla="*/ 79869 h 99257"/>
              <a:gd name="connsiteX2" fmla="*/ 422444 w 887823"/>
              <a:gd name="connsiteY2" fmla="*/ 71916 h 99257"/>
              <a:gd name="connsiteX3" fmla="*/ 310493 w 887823"/>
              <a:gd name="connsiteY3" fmla="*/ 1024 h 99257"/>
              <a:gd name="connsiteX4" fmla="*/ 664464 w 887823"/>
              <a:gd name="connsiteY4" fmla="*/ 28156 h 99257"/>
              <a:gd name="connsiteX5" fmla="*/ 887823 w 887823"/>
              <a:gd name="connsiteY5" fmla="*/ 60172 h 99257"/>
              <a:gd name="connsiteX0" fmla="*/ 0 w 887823"/>
              <a:gd name="connsiteY0" fmla="*/ 83110 h 83110"/>
              <a:gd name="connsiteX1" fmla="*/ 279500 w 887823"/>
              <a:gd name="connsiteY1" fmla="*/ 63722 h 83110"/>
              <a:gd name="connsiteX2" fmla="*/ 422444 w 887823"/>
              <a:gd name="connsiteY2" fmla="*/ 55769 h 83110"/>
              <a:gd name="connsiteX3" fmla="*/ 314622 w 887823"/>
              <a:gd name="connsiteY3" fmla="*/ 1809 h 83110"/>
              <a:gd name="connsiteX4" fmla="*/ 664464 w 887823"/>
              <a:gd name="connsiteY4" fmla="*/ 12009 h 83110"/>
              <a:gd name="connsiteX5" fmla="*/ 887823 w 887823"/>
              <a:gd name="connsiteY5" fmla="*/ 44025 h 83110"/>
              <a:gd name="connsiteX0" fmla="*/ 0 w 887823"/>
              <a:gd name="connsiteY0" fmla="*/ 83110 h 83110"/>
              <a:gd name="connsiteX1" fmla="*/ 238215 w 887823"/>
              <a:gd name="connsiteY1" fmla="*/ 63722 h 83110"/>
              <a:gd name="connsiteX2" fmla="*/ 422444 w 887823"/>
              <a:gd name="connsiteY2" fmla="*/ 55769 h 83110"/>
              <a:gd name="connsiteX3" fmla="*/ 314622 w 887823"/>
              <a:gd name="connsiteY3" fmla="*/ 1809 h 83110"/>
              <a:gd name="connsiteX4" fmla="*/ 664464 w 887823"/>
              <a:gd name="connsiteY4" fmla="*/ 12009 h 83110"/>
              <a:gd name="connsiteX5" fmla="*/ 887823 w 887823"/>
              <a:gd name="connsiteY5" fmla="*/ 44025 h 83110"/>
              <a:gd name="connsiteX0" fmla="*/ 0 w 887823"/>
              <a:gd name="connsiteY0" fmla="*/ 83110 h 83110"/>
              <a:gd name="connsiteX1" fmla="*/ 238215 w 887823"/>
              <a:gd name="connsiteY1" fmla="*/ 63722 h 83110"/>
              <a:gd name="connsiteX2" fmla="*/ 422444 w 887823"/>
              <a:gd name="connsiteY2" fmla="*/ 55769 h 83110"/>
              <a:gd name="connsiteX3" fmla="*/ 314622 w 887823"/>
              <a:gd name="connsiteY3" fmla="*/ 1809 h 83110"/>
              <a:gd name="connsiteX4" fmla="*/ 664464 w 887823"/>
              <a:gd name="connsiteY4" fmla="*/ 12009 h 83110"/>
              <a:gd name="connsiteX5" fmla="*/ 887823 w 887823"/>
              <a:gd name="connsiteY5" fmla="*/ 44025 h 83110"/>
              <a:gd name="connsiteX0" fmla="*/ 0 w 887823"/>
              <a:gd name="connsiteY0" fmla="*/ 92429 h 92429"/>
              <a:gd name="connsiteX1" fmla="*/ 238215 w 887823"/>
              <a:gd name="connsiteY1" fmla="*/ 73041 h 92429"/>
              <a:gd name="connsiteX2" fmla="*/ 422444 w 887823"/>
              <a:gd name="connsiteY2" fmla="*/ 65088 h 92429"/>
              <a:gd name="connsiteX3" fmla="*/ 314622 w 887823"/>
              <a:gd name="connsiteY3" fmla="*/ 11128 h 92429"/>
              <a:gd name="connsiteX4" fmla="*/ 664464 w 887823"/>
              <a:gd name="connsiteY4" fmla="*/ 21328 h 92429"/>
              <a:gd name="connsiteX5" fmla="*/ 887823 w 887823"/>
              <a:gd name="connsiteY5" fmla="*/ 53344 h 92429"/>
              <a:gd name="connsiteX0" fmla="*/ 0 w 887823"/>
              <a:gd name="connsiteY0" fmla="*/ 92429 h 92429"/>
              <a:gd name="connsiteX1" fmla="*/ 238215 w 887823"/>
              <a:gd name="connsiteY1" fmla="*/ 73041 h 92429"/>
              <a:gd name="connsiteX2" fmla="*/ 422444 w 887823"/>
              <a:gd name="connsiteY2" fmla="*/ 65088 h 92429"/>
              <a:gd name="connsiteX3" fmla="*/ 314622 w 887823"/>
              <a:gd name="connsiteY3" fmla="*/ 11128 h 92429"/>
              <a:gd name="connsiteX4" fmla="*/ 664464 w 887823"/>
              <a:gd name="connsiteY4" fmla="*/ 21328 h 92429"/>
              <a:gd name="connsiteX5" fmla="*/ 887823 w 887823"/>
              <a:gd name="connsiteY5" fmla="*/ 53344 h 92429"/>
              <a:gd name="connsiteX0" fmla="*/ 0 w 887823"/>
              <a:gd name="connsiteY0" fmla="*/ 95157 h 95157"/>
              <a:gd name="connsiteX1" fmla="*/ 238215 w 887823"/>
              <a:gd name="connsiteY1" fmla="*/ 75769 h 95157"/>
              <a:gd name="connsiteX2" fmla="*/ 422444 w 887823"/>
              <a:gd name="connsiteY2" fmla="*/ 67816 h 95157"/>
              <a:gd name="connsiteX3" fmla="*/ 314622 w 887823"/>
              <a:gd name="connsiteY3" fmla="*/ 13856 h 95157"/>
              <a:gd name="connsiteX4" fmla="*/ 664464 w 887823"/>
              <a:gd name="connsiteY4" fmla="*/ 24056 h 95157"/>
              <a:gd name="connsiteX5" fmla="*/ 887823 w 887823"/>
              <a:gd name="connsiteY5" fmla="*/ 56072 h 95157"/>
              <a:gd name="connsiteX0" fmla="*/ 0 w 887823"/>
              <a:gd name="connsiteY0" fmla="*/ 95157 h 95157"/>
              <a:gd name="connsiteX1" fmla="*/ 238215 w 887823"/>
              <a:gd name="connsiteY1" fmla="*/ 75769 h 95157"/>
              <a:gd name="connsiteX2" fmla="*/ 422444 w 887823"/>
              <a:gd name="connsiteY2" fmla="*/ 67816 h 95157"/>
              <a:gd name="connsiteX3" fmla="*/ 314622 w 887823"/>
              <a:gd name="connsiteY3" fmla="*/ 13856 h 95157"/>
              <a:gd name="connsiteX4" fmla="*/ 664464 w 887823"/>
              <a:gd name="connsiteY4" fmla="*/ 24056 h 95157"/>
              <a:gd name="connsiteX5" fmla="*/ 887823 w 887823"/>
              <a:gd name="connsiteY5" fmla="*/ 56072 h 95157"/>
              <a:gd name="connsiteX0" fmla="*/ 0 w 887823"/>
              <a:gd name="connsiteY0" fmla="*/ 81380 h 81380"/>
              <a:gd name="connsiteX1" fmla="*/ 238215 w 887823"/>
              <a:gd name="connsiteY1" fmla="*/ 61992 h 81380"/>
              <a:gd name="connsiteX2" fmla="*/ 422444 w 887823"/>
              <a:gd name="connsiteY2" fmla="*/ 54039 h 81380"/>
              <a:gd name="connsiteX3" fmla="*/ 314622 w 887823"/>
              <a:gd name="connsiteY3" fmla="*/ 79 h 81380"/>
              <a:gd name="connsiteX4" fmla="*/ 887823 w 887823"/>
              <a:gd name="connsiteY4" fmla="*/ 42295 h 81380"/>
              <a:gd name="connsiteX0" fmla="*/ 0 w 887823"/>
              <a:gd name="connsiteY0" fmla="*/ 83651 h 83651"/>
              <a:gd name="connsiteX1" fmla="*/ 238215 w 887823"/>
              <a:gd name="connsiteY1" fmla="*/ 64263 h 83651"/>
              <a:gd name="connsiteX2" fmla="*/ 422444 w 887823"/>
              <a:gd name="connsiteY2" fmla="*/ 56310 h 83651"/>
              <a:gd name="connsiteX3" fmla="*/ 314622 w 887823"/>
              <a:gd name="connsiteY3" fmla="*/ 2350 h 83651"/>
              <a:gd name="connsiteX4" fmla="*/ 887823 w 887823"/>
              <a:gd name="connsiteY4" fmla="*/ 44566 h 83651"/>
              <a:gd name="connsiteX0" fmla="*/ 0 w 887823"/>
              <a:gd name="connsiteY0" fmla="*/ 83651 h 83651"/>
              <a:gd name="connsiteX1" fmla="*/ 422444 w 887823"/>
              <a:gd name="connsiteY1" fmla="*/ 56310 h 83651"/>
              <a:gd name="connsiteX2" fmla="*/ 314622 w 887823"/>
              <a:gd name="connsiteY2" fmla="*/ 2350 h 83651"/>
              <a:gd name="connsiteX3" fmla="*/ 887823 w 887823"/>
              <a:gd name="connsiteY3" fmla="*/ 44566 h 83651"/>
              <a:gd name="connsiteX0" fmla="*/ 0 w 887823"/>
              <a:gd name="connsiteY0" fmla="*/ 82138 h 90190"/>
              <a:gd name="connsiteX1" fmla="*/ 389416 w 887823"/>
              <a:gd name="connsiteY1" fmla="*/ 85839 h 90190"/>
              <a:gd name="connsiteX2" fmla="*/ 314622 w 887823"/>
              <a:gd name="connsiteY2" fmla="*/ 837 h 90190"/>
              <a:gd name="connsiteX3" fmla="*/ 887823 w 887823"/>
              <a:gd name="connsiteY3" fmla="*/ 43053 h 90190"/>
              <a:gd name="connsiteX0" fmla="*/ 0 w 887823"/>
              <a:gd name="connsiteY0" fmla="*/ 82318 h 90370"/>
              <a:gd name="connsiteX1" fmla="*/ 389416 w 887823"/>
              <a:gd name="connsiteY1" fmla="*/ 86019 h 90370"/>
              <a:gd name="connsiteX2" fmla="*/ 314622 w 887823"/>
              <a:gd name="connsiteY2" fmla="*/ 1017 h 90370"/>
              <a:gd name="connsiteX3" fmla="*/ 887823 w 887823"/>
              <a:gd name="connsiteY3" fmla="*/ 43233 h 90370"/>
              <a:gd name="connsiteX0" fmla="*/ 0 w 887823"/>
              <a:gd name="connsiteY0" fmla="*/ 65881 h 73933"/>
              <a:gd name="connsiteX1" fmla="*/ 389416 w 887823"/>
              <a:gd name="connsiteY1" fmla="*/ 69582 h 73933"/>
              <a:gd name="connsiteX2" fmla="*/ 291637 w 887823"/>
              <a:gd name="connsiteY2" fmla="*/ 1831 h 73933"/>
              <a:gd name="connsiteX3" fmla="*/ 887823 w 887823"/>
              <a:gd name="connsiteY3" fmla="*/ 26796 h 73933"/>
              <a:gd name="connsiteX0" fmla="*/ 0 w 893569"/>
              <a:gd name="connsiteY0" fmla="*/ 96070 h 96070"/>
              <a:gd name="connsiteX1" fmla="*/ 395162 w 893569"/>
              <a:gd name="connsiteY1" fmla="*/ 69582 h 96070"/>
              <a:gd name="connsiteX2" fmla="*/ 297383 w 893569"/>
              <a:gd name="connsiteY2" fmla="*/ 1831 h 96070"/>
              <a:gd name="connsiteX3" fmla="*/ 893569 w 893569"/>
              <a:gd name="connsiteY3" fmla="*/ 26796 h 96070"/>
              <a:gd name="connsiteX0" fmla="*/ 0 w 893569"/>
              <a:gd name="connsiteY0" fmla="*/ 96070 h 96070"/>
              <a:gd name="connsiteX1" fmla="*/ 395162 w 893569"/>
              <a:gd name="connsiteY1" fmla="*/ 69582 h 96070"/>
              <a:gd name="connsiteX2" fmla="*/ 297383 w 893569"/>
              <a:gd name="connsiteY2" fmla="*/ 1831 h 96070"/>
              <a:gd name="connsiteX3" fmla="*/ 893569 w 893569"/>
              <a:gd name="connsiteY3" fmla="*/ 26796 h 96070"/>
              <a:gd name="connsiteX0" fmla="*/ 0 w 893569"/>
              <a:gd name="connsiteY0" fmla="*/ 96070 h 96070"/>
              <a:gd name="connsiteX1" fmla="*/ 395162 w 893569"/>
              <a:gd name="connsiteY1" fmla="*/ 69582 h 96070"/>
              <a:gd name="connsiteX2" fmla="*/ 297383 w 893569"/>
              <a:gd name="connsiteY2" fmla="*/ 1831 h 96070"/>
              <a:gd name="connsiteX3" fmla="*/ 893569 w 893569"/>
              <a:gd name="connsiteY3" fmla="*/ 26796 h 96070"/>
            </a:gdLst>
            <a:ahLst/>
            <a:cxnLst>
              <a:cxn ang="0">
                <a:pos x="connsiteX0" y="connsiteY0"/>
              </a:cxn>
              <a:cxn ang="0">
                <a:pos x="connsiteX1" y="connsiteY1"/>
              </a:cxn>
              <a:cxn ang="0">
                <a:pos x="connsiteX2" y="connsiteY2"/>
              </a:cxn>
              <a:cxn ang="0">
                <a:pos x="connsiteX3" y="connsiteY3"/>
              </a:cxn>
            </a:cxnLst>
            <a:rect l="l" t="t" r="r" b="b"/>
            <a:pathLst>
              <a:path w="893569" h="96070">
                <a:moveTo>
                  <a:pt x="0" y="96070"/>
                </a:moveTo>
                <a:cubicBezTo>
                  <a:pt x="113866" y="58029"/>
                  <a:pt x="342725" y="83132"/>
                  <a:pt x="395162" y="69582"/>
                </a:cubicBezTo>
                <a:cubicBezTo>
                  <a:pt x="416153" y="39509"/>
                  <a:pt x="214315" y="8962"/>
                  <a:pt x="297383" y="1831"/>
                </a:cubicBezTo>
                <a:cubicBezTo>
                  <a:pt x="380451" y="-5300"/>
                  <a:pt x="774152" y="9535"/>
                  <a:pt x="893569" y="26796"/>
                </a:cubicBezTo>
              </a:path>
            </a:pathLst>
          </a:custGeom>
          <a:noFill/>
          <a:ln w="19050">
            <a:solidFill>
              <a:schemeClr val="tx1">
                <a:lumMod val="50000"/>
                <a:lumOff val="50000"/>
              </a:schemeClr>
            </a:solidFill>
            <a:prstDash val="sysDot"/>
            <a:tailEnd type="arrow" w="sm" len="sm"/>
          </a:ln>
        </p:spPr>
        <p:style>
          <a:lnRef idx="1">
            <a:schemeClr val="accent1"/>
          </a:lnRef>
          <a:fillRef idx="0">
            <a:schemeClr val="accent1"/>
          </a:fillRef>
          <a:effectRef idx="0">
            <a:schemeClr val="accent1"/>
          </a:effectRef>
          <a:fontRef idx="minor">
            <a:schemeClr val="tx1"/>
          </a:fontRef>
        </p:style>
        <p:txBody>
          <a:bodyPr lIns="95782" tIns="47891" rIns="95782" bIns="47891" rtlCol="0" anchor="ctr"/>
          <a:lstStyle/>
          <a:p>
            <a:pPr algn="ctr"/>
            <a:endParaRPr lang="ja-JP" altLang="en-US"/>
          </a:p>
        </p:txBody>
      </p:sp>
      <p:sp>
        <p:nvSpPr>
          <p:cNvPr id="1055" name="フリーフォーム 1054"/>
          <p:cNvSpPr/>
          <p:nvPr/>
        </p:nvSpPr>
        <p:spPr>
          <a:xfrm>
            <a:off x="6720030" y="2701349"/>
            <a:ext cx="851297" cy="338138"/>
          </a:xfrm>
          <a:custGeom>
            <a:avLst/>
            <a:gdLst>
              <a:gd name="connsiteX0" fmla="*/ 0 w 785813"/>
              <a:gd name="connsiteY0" fmla="*/ 0 h 338138"/>
              <a:gd name="connsiteX1" fmla="*/ 242888 w 785813"/>
              <a:gd name="connsiteY1" fmla="*/ 142875 h 338138"/>
              <a:gd name="connsiteX2" fmla="*/ 200025 w 785813"/>
              <a:gd name="connsiteY2" fmla="*/ 257175 h 338138"/>
              <a:gd name="connsiteX3" fmla="*/ 785813 w 785813"/>
              <a:gd name="connsiteY3" fmla="*/ 338138 h 338138"/>
            </a:gdLst>
            <a:ahLst/>
            <a:cxnLst>
              <a:cxn ang="0">
                <a:pos x="connsiteX0" y="connsiteY0"/>
              </a:cxn>
              <a:cxn ang="0">
                <a:pos x="connsiteX1" y="connsiteY1"/>
              </a:cxn>
              <a:cxn ang="0">
                <a:pos x="connsiteX2" y="connsiteY2"/>
              </a:cxn>
              <a:cxn ang="0">
                <a:pos x="connsiteX3" y="connsiteY3"/>
              </a:cxn>
            </a:cxnLst>
            <a:rect l="l" t="t" r="r" b="b"/>
            <a:pathLst>
              <a:path w="785813" h="338138">
                <a:moveTo>
                  <a:pt x="0" y="0"/>
                </a:moveTo>
                <a:cubicBezTo>
                  <a:pt x="104775" y="50006"/>
                  <a:pt x="209551" y="100013"/>
                  <a:pt x="242888" y="142875"/>
                </a:cubicBezTo>
                <a:cubicBezTo>
                  <a:pt x="276225" y="185737"/>
                  <a:pt x="109538" y="224631"/>
                  <a:pt x="200025" y="257175"/>
                </a:cubicBezTo>
                <a:cubicBezTo>
                  <a:pt x="290512" y="289719"/>
                  <a:pt x="538162" y="313928"/>
                  <a:pt x="785813" y="338138"/>
                </a:cubicBezTo>
              </a:path>
            </a:pathLst>
          </a:custGeom>
          <a:noFill/>
          <a:ln w="19050">
            <a:solidFill>
              <a:schemeClr val="tx1">
                <a:lumMod val="50000"/>
                <a:lumOff val="50000"/>
              </a:schemeClr>
            </a:solidFill>
            <a:prstDash val="sysDot"/>
            <a:tailEnd type="arrow" w="sm" len="sm"/>
          </a:ln>
        </p:spPr>
        <p:style>
          <a:lnRef idx="1">
            <a:schemeClr val="accent1"/>
          </a:lnRef>
          <a:fillRef idx="0">
            <a:schemeClr val="accent1"/>
          </a:fillRef>
          <a:effectRef idx="0">
            <a:schemeClr val="accent1"/>
          </a:effectRef>
          <a:fontRef idx="minor">
            <a:schemeClr val="tx1"/>
          </a:fontRef>
        </p:style>
        <p:txBody>
          <a:bodyPr lIns="95782" tIns="47891" rIns="95782" bIns="47891" rtlCol="0" anchor="ctr"/>
          <a:lstStyle/>
          <a:p>
            <a:pPr algn="ctr"/>
            <a:endParaRPr lang="ja-JP" altLang="en-US"/>
          </a:p>
        </p:txBody>
      </p:sp>
      <p:sp>
        <p:nvSpPr>
          <p:cNvPr id="1056" name="フリーフォーム 1055"/>
          <p:cNvSpPr/>
          <p:nvPr/>
        </p:nvSpPr>
        <p:spPr>
          <a:xfrm>
            <a:off x="7205012" y="2734687"/>
            <a:ext cx="686197" cy="247254"/>
          </a:xfrm>
          <a:custGeom>
            <a:avLst/>
            <a:gdLst>
              <a:gd name="connsiteX0" fmla="*/ 633413 w 633413"/>
              <a:gd name="connsiteY0" fmla="*/ 228600 h 228600"/>
              <a:gd name="connsiteX1" fmla="*/ 533400 w 633413"/>
              <a:gd name="connsiteY1" fmla="*/ 52387 h 228600"/>
              <a:gd name="connsiteX2" fmla="*/ 95250 w 633413"/>
              <a:gd name="connsiteY2" fmla="*/ 119062 h 228600"/>
              <a:gd name="connsiteX3" fmla="*/ 0 w 633413"/>
              <a:gd name="connsiteY3" fmla="*/ 0 h 228600"/>
            </a:gdLst>
            <a:ahLst/>
            <a:cxnLst>
              <a:cxn ang="0">
                <a:pos x="connsiteX0" y="connsiteY0"/>
              </a:cxn>
              <a:cxn ang="0">
                <a:pos x="connsiteX1" y="connsiteY1"/>
              </a:cxn>
              <a:cxn ang="0">
                <a:pos x="connsiteX2" y="connsiteY2"/>
              </a:cxn>
              <a:cxn ang="0">
                <a:pos x="connsiteX3" y="connsiteY3"/>
              </a:cxn>
            </a:cxnLst>
            <a:rect l="l" t="t" r="r" b="b"/>
            <a:pathLst>
              <a:path w="633413" h="228600">
                <a:moveTo>
                  <a:pt x="633413" y="228600"/>
                </a:moveTo>
                <a:cubicBezTo>
                  <a:pt x="628253" y="149621"/>
                  <a:pt x="623094" y="70643"/>
                  <a:pt x="533400" y="52387"/>
                </a:cubicBezTo>
                <a:cubicBezTo>
                  <a:pt x="443706" y="34131"/>
                  <a:pt x="184150" y="127793"/>
                  <a:pt x="95250" y="119062"/>
                </a:cubicBezTo>
                <a:cubicBezTo>
                  <a:pt x="6350" y="110331"/>
                  <a:pt x="3175" y="55165"/>
                  <a:pt x="0" y="0"/>
                </a:cubicBezTo>
              </a:path>
            </a:pathLst>
          </a:custGeom>
          <a:noFill/>
          <a:ln w="19050">
            <a:solidFill>
              <a:schemeClr val="tx1">
                <a:lumMod val="50000"/>
                <a:lumOff val="50000"/>
              </a:schemeClr>
            </a:solidFill>
            <a:prstDash val="sysDot"/>
            <a:tailEnd type="arrow" w="sm" len="sm"/>
          </a:ln>
        </p:spPr>
        <p:style>
          <a:lnRef idx="1">
            <a:schemeClr val="accent1"/>
          </a:lnRef>
          <a:fillRef idx="0">
            <a:schemeClr val="accent1"/>
          </a:fillRef>
          <a:effectRef idx="0">
            <a:schemeClr val="accent1"/>
          </a:effectRef>
          <a:fontRef idx="minor">
            <a:schemeClr val="tx1"/>
          </a:fontRef>
        </p:style>
        <p:txBody>
          <a:bodyPr lIns="95782" tIns="47891" rIns="95782" bIns="47891" rtlCol="0" anchor="ctr"/>
          <a:lstStyle/>
          <a:p>
            <a:pPr algn="ctr"/>
            <a:endParaRPr lang="ja-JP" altLang="en-US"/>
          </a:p>
        </p:txBody>
      </p:sp>
      <p:sp>
        <p:nvSpPr>
          <p:cNvPr id="1057" name="フリーフォーム 1056"/>
          <p:cNvSpPr/>
          <p:nvPr/>
        </p:nvSpPr>
        <p:spPr>
          <a:xfrm>
            <a:off x="7535209" y="2516336"/>
            <a:ext cx="626005" cy="158441"/>
          </a:xfrm>
          <a:custGeom>
            <a:avLst/>
            <a:gdLst>
              <a:gd name="connsiteX0" fmla="*/ 0 w 577850"/>
              <a:gd name="connsiteY0" fmla="*/ 32617 h 158441"/>
              <a:gd name="connsiteX1" fmla="*/ 298450 w 577850"/>
              <a:gd name="connsiteY1" fmla="*/ 7217 h 158441"/>
              <a:gd name="connsiteX2" fmla="*/ 311150 w 577850"/>
              <a:gd name="connsiteY2" fmla="*/ 146917 h 158441"/>
              <a:gd name="connsiteX3" fmla="*/ 577850 w 577850"/>
              <a:gd name="connsiteY3" fmla="*/ 140567 h 158441"/>
            </a:gdLst>
            <a:ahLst/>
            <a:cxnLst>
              <a:cxn ang="0">
                <a:pos x="connsiteX0" y="connsiteY0"/>
              </a:cxn>
              <a:cxn ang="0">
                <a:pos x="connsiteX1" y="connsiteY1"/>
              </a:cxn>
              <a:cxn ang="0">
                <a:pos x="connsiteX2" y="connsiteY2"/>
              </a:cxn>
              <a:cxn ang="0">
                <a:pos x="connsiteX3" y="connsiteY3"/>
              </a:cxn>
            </a:cxnLst>
            <a:rect l="l" t="t" r="r" b="b"/>
            <a:pathLst>
              <a:path w="577850" h="158441">
                <a:moveTo>
                  <a:pt x="0" y="32617"/>
                </a:moveTo>
                <a:cubicBezTo>
                  <a:pt x="123296" y="10392"/>
                  <a:pt x="246592" y="-11833"/>
                  <a:pt x="298450" y="7217"/>
                </a:cubicBezTo>
                <a:cubicBezTo>
                  <a:pt x="350308" y="26267"/>
                  <a:pt x="264583" y="124692"/>
                  <a:pt x="311150" y="146917"/>
                </a:cubicBezTo>
                <a:cubicBezTo>
                  <a:pt x="357717" y="169142"/>
                  <a:pt x="467783" y="154854"/>
                  <a:pt x="577850" y="140567"/>
                </a:cubicBezTo>
              </a:path>
            </a:pathLst>
          </a:custGeom>
          <a:noFill/>
          <a:ln w="19050">
            <a:solidFill>
              <a:schemeClr val="tx1">
                <a:lumMod val="50000"/>
                <a:lumOff val="50000"/>
              </a:schemeClr>
            </a:solidFill>
            <a:prstDash val="sysDot"/>
            <a:tailEnd type="arrow" w="sm" len="sm"/>
          </a:ln>
        </p:spPr>
        <p:style>
          <a:lnRef idx="1">
            <a:schemeClr val="accent1"/>
          </a:lnRef>
          <a:fillRef idx="0">
            <a:schemeClr val="accent1"/>
          </a:fillRef>
          <a:effectRef idx="0">
            <a:schemeClr val="accent1"/>
          </a:effectRef>
          <a:fontRef idx="minor">
            <a:schemeClr val="tx1"/>
          </a:fontRef>
        </p:style>
        <p:txBody>
          <a:bodyPr lIns="95782" tIns="47891" rIns="95782" bIns="47891" rtlCol="0" anchor="ctr"/>
          <a:lstStyle/>
          <a:p>
            <a:pPr algn="ctr"/>
            <a:endParaRPr lang="ja-JP" altLang="en-US"/>
          </a:p>
        </p:txBody>
      </p:sp>
      <p:sp>
        <p:nvSpPr>
          <p:cNvPr id="1061" name="円/楕円 1060"/>
          <p:cNvSpPr/>
          <p:nvPr/>
        </p:nvSpPr>
        <p:spPr>
          <a:xfrm>
            <a:off x="6241641" y="2581574"/>
            <a:ext cx="78000" cy="72000"/>
          </a:xfrm>
          <a:prstGeom prst="ellipse">
            <a:avLst/>
          </a:prstGeom>
          <a:gradFill flip="none" rotWithShape="1">
            <a:gsLst>
              <a:gs pos="0">
                <a:schemeClr val="accent3">
                  <a:lumMod val="20000"/>
                  <a:lumOff val="80000"/>
                  <a:alpha val="90000"/>
                </a:schemeClr>
              </a:gs>
              <a:gs pos="50000">
                <a:schemeClr val="accent3">
                  <a:lumMod val="60000"/>
                  <a:lumOff val="40000"/>
                  <a:alpha val="90000"/>
                </a:schemeClr>
              </a:gs>
              <a:gs pos="100000">
                <a:schemeClr val="accent3">
                  <a:lumMod val="75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62" name="円/楕円 1061"/>
          <p:cNvSpPr/>
          <p:nvPr/>
        </p:nvSpPr>
        <p:spPr>
          <a:xfrm>
            <a:off x="6907790" y="2523749"/>
            <a:ext cx="78000" cy="72000"/>
          </a:xfrm>
          <a:prstGeom prst="ellipse">
            <a:avLst/>
          </a:prstGeom>
          <a:gradFill flip="none" rotWithShape="1">
            <a:gsLst>
              <a:gs pos="0">
                <a:schemeClr val="accent2">
                  <a:lumMod val="20000"/>
                  <a:lumOff val="80000"/>
                  <a:alpha val="90000"/>
                </a:schemeClr>
              </a:gs>
              <a:gs pos="50000">
                <a:schemeClr val="accent2">
                  <a:lumMod val="40000"/>
                  <a:lumOff val="60000"/>
                  <a:alpha val="80000"/>
                </a:schemeClr>
              </a:gs>
              <a:gs pos="100000">
                <a:schemeClr val="accent2">
                  <a:lumMod val="60000"/>
                  <a:lumOff val="40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63" name="角丸四角形 1062"/>
          <p:cNvSpPr/>
          <p:nvPr/>
        </p:nvSpPr>
        <p:spPr>
          <a:xfrm>
            <a:off x="7131496" y="2693825"/>
            <a:ext cx="78000" cy="36000"/>
          </a:xfrm>
          <a:prstGeom prst="roundRect">
            <a:avLst/>
          </a:prstGeom>
          <a:gradFill flip="none" rotWithShape="1">
            <a:gsLst>
              <a:gs pos="0">
                <a:schemeClr val="accent1">
                  <a:lumMod val="20000"/>
                  <a:lumOff val="80000"/>
                  <a:alpha val="70000"/>
                </a:schemeClr>
              </a:gs>
              <a:gs pos="50000">
                <a:schemeClr val="accent1">
                  <a:lumMod val="75000"/>
                  <a:alpha val="90000"/>
                </a:schemeClr>
              </a:gs>
              <a:gs pos="100000">
                <a:schemeClr val="accent1">
                  <a:lumMod val="50000"/>
                  <a:alpha val="7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65" name="円/楕円 1064"/>
          <p:cNvSpPr/>
          <p:nvPr/>
        </p:nvSpPr>
        <p:spPr>
          <a:xfrm>
            <a:off x="6973254" y="2529721"/>
            <a:ext cx="78000" cy="72000"/>
          </a:xfrm>
          <a:prstGeom prst="ellipse">
            <a:avLst/>
          </a:prstGeom>
          <a:gradFill flip="none" rotWithShape="1">
            <a:gsLst>
              <a:gs pos="0">
                <a:schemeClr val="accent5">
                  <a:lumMod val="20000"/>
                  <a:lumOff val="80000"/>
                  <a:alpha val="90000"/>
                </a:schemeClr>
              </a:gs>
              <a:gs pos="50000">
                <a:schemeClr val="accent5">
                  <a:lumMod val="60000"/>
                  <a:lumOff val="40000"/>
                  <a:alpha val="90000"/>
                </a:schemeClr>
              </a:gs>
              <a:gs pos="100000">
                <a:schemeClr val="accent5">
                  <a:lumMod val="52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68" name="フリーフォーム 1067"/>
          <p:cNvSpPr/>
          <p:nvPr/>
        </p:nvSpPr>
        <p:spPr>
          <a:xfrm flipV="1">
            <a:off x="5106780" y="2778702"/>
            <a:ext cx="769857" cy="186167"/>
          </a:xfrm>
          <a:custGeom>
            <a:avLst/>
            <a:gdLst>
              <a:gd name="connsiteX0" fmla="*/ 0 w 621203"/>
              <a:gd name="connsiteY0" fmla="*/ 0 h 285750"/>
              <a:gd name="connsiteX1" fmla="*/ 142875 w 621203"/>
              <a:gd name="connsiteY1" fmla="*/ 85725 h 285750"/>
              <a:gd name="connsiteX2" fmla="*/ 47625 w 621203"/>
              <a:gd name="connsiteY2" fmla="*/ 209550 h 285750"/>
              <a:gd name="connsiteX3" fmla="*/ 533400 w 621203"/>
              <a:gd name="connsiteY3" fmla="*/ 219075 h 285750"/>
              <a:gd name="connsiteX4" fmla="*/ 619125 w 621203"/>
              <a:gd name="connsiteY4" fmla="*/ 285750 h 285750"/>
              <a:gd name="connsiteX0" fmla="*/ 0 w 619125"/>
              <a:gd name="connsiteY0" fmla="*/ 0 h 285750"/>
              <a:gd name="connsiteX1" fmla="*/ 142875 w 619125"/>
              <a:gd name="connsiteY1" fmla="*/ 85725 h 285750"/>
              <a:gd name="connsiteX2" fmla="*/ 47625 w 619125"/>
              <a:gd name="connsiteY2" fmla="*/ 209550 h 285750"/>
              <a:gd name="connsiteX3" fmla="*/ 533400 w 619125"/>
              <a:gd name="connsiteY3" fmla="*/ 219075 h 285750"/>
              <a:gd name="connsiteX4" fmla="*/ 619125 w 619125"/>
              <a:gd name="connsiteY4" fmla="*/ 285750 h 285750"/>
              <a:gd name="connsiteX0" fmla="*/ 0 w 619125"/>
              <a:gd name="connsiteY0" fmla="*/ 0 h 285750"/>
              <a:gd name="connsiteX1" fmla="*/ 142875 w 619125"/>
              <a:gd name="connsiteY1" fmla="*/ 85725 h 285750"/>
              <a:gd name="connsiteX2" fmla="*/ 47625 w 619125"/>
              <a:gd name="connsiteY2" fmla="*/ 209550 h 285750"/>
              <a:gd name="connsiteX3" fmla="*/ 533400 w 619125"/>
              <a:gd name="connsiteY3" fmla="*/ 219075 h 285750"/>
              <a:gd name="connsiteX4" fmla="*/ 619125 w 619125"/>
              <a:gd name="connsiteY4" fmla="*/ 285750 h 285750"/>
              <a:gd name="connsiteX0" fmla="*/ 0 w 619125"/>
              <a:gd name="connsiteY0" fmla="*/ 0 h 285750"/>
              <a:gd name="connsiteX1" fmla="*/ 142875 w 619125"/>
              <a:gd name="connsiteY1" fmla="*/ 85725 h 285750"/>
              <a:gd name="connsiteX2" fmla="*/ 47625 w 619125"/>
              <a:gd name="connsiteY2" fmla="*/ 209550 h 285750"/>
              <a:gd name="connsiteX3" fmla="*/ 507206 w 619125"/>
              <a:gd name="connsiteY3" fmla="*/ 216693 h 285750"/>
              <a:gd name="connsiteX4" fmla="*/ 619125 w 619125"/>
              <a:gd name="connsiteY4" fmla="*/ 285750 h 285750"/>
              <a:gd name="connsiteX0" fmla="*/ 0 w 595312"/>
              <a:gd name="connsiteY0" fmla="*/ 0 h 254794"/>
              <a:gd name="connsiteX1" fmla="*/ 142875 w 595312"/>
              <a:gd name="connsiteY1" fmla="*/ 85725 h 254794"/>
              <a:gd name="connsiteX2" fmla="*/ 47625 w 595312"/>
              <a:gd name="connsiteY2" fmla="*/ 209550 h 254794"/>
              <a:gd name="connsiteX3" fmla="*/ 507206 w 595312"/>
              <a:gd name="connsiteY3" fmla="*/ 216693 h 254794"/>
              <a:gd name="connsiteX4" fmla="*/ 595312 w 595312"/>
              <a:gd name="connsiteY4" fmla="*/ 254794 h 254794"/>
              <a:gd name="connsiteX0" fmla="*/ 0 w 595312"/>
              <a:gd name="connsiteY0" fmla="*/ 0 h 254794"/>
              <a:gd name="connsiteX1" fmla="*/ 142875 w 595312"/>
              <a:gd name="connsiteY1" fmla="*/ 85725 h 254794"/>
              <a:gd name="connsiteX2" fmla="*/ 47625 w 595312"/>
              <a:gd name="connsiteY2" fmla="*/ 209550 h 254794"/>
              <a:gd name="connsiteX3" fmla="*/ 435768 w 595312"/>
              <a:gd name="connsiteY3" fmla="*/ 216693 h 254794"/>
              <a:gd name="connsiteX4" fmla="*/ 595312 w 595312"/>
              <a:gd name="connsiteY4" fmla="*/ 254794 h 254794"/>
              <a:gd name="connsiteX0" fmla="*/ 0 w 595312"/>
              <a:gd name="connsiteY0" fmla="*/ 0 h 254794"/>
              <a:gd name="connsiteX1" fmla="*/ 142875 w 595312"/>
              <a:gd name="connsiteY1" fmla="*/ 85725 h 254794"/>
              <a:gd name="connsiteX2" fmla="*/ 47625 w 595312"/>
              <a:gd name="connsiteY2" fmla="*/ 209550 h 254794"/>
              <a:gd name="connsiteX3" fmla="*/ 435768 w 595312"/>
              <a:gd name="connsiteY3" fmla="*/ 216693 h 254794"/>
              <a:gd name="connsiteX4" fmla="*/ 595312 w 595312"/>
              <a:gd name="connsiteY4" fmla="*/ 254794 h 254794"/>
              <a:gd name="connsiteX0" fmla="*/ 0 w 595312"/>
              <a:gd name="connsiteY0" fmla="*/ 0 h 254794"/>
              <a:gd name="connsiteX1" fmla="*/ 142875 w 595312"/>
              <a:gd name="connsiteY1" fmla="*/ 85725 h 254794"/>
              <a:gd name="connsiteX2" fmla="*/ 47625 w 595312"/>
              <a:gd name="connsiteY2" fmla="*/ 209550 h 254794"/>
              <a:gd name="connsiteX3" fmla="*/ 359568 w 595312"/>
              <a:gd name="connsiteY3" fmla="*/ 214312 h 254794"/>
              <a:gd name="connsiteX4" fmla="*/ 595312 w 595312"/>
              <a:gd name="connsiteY4" fmla="*/ 254794 h 254794"/>
              <a:gd name="connsiteX0" fmla="*/ 0 w 595312"/>
              <a:gd name="connsiteY0" fmla="*/ 0 h 254794"/>
              <a:gd name="connsiteX1" fmla="*/ 142875 w 595312"/>
              <a:gd name="connsiteY1" fmla="*/ 85725 h 254794"/>
              <a:gd name="connsiteX2" fmla="*/ 47625 w 595312"/>
              <a:gd name="connsiteY2" fmla="*/ 209550 h 254794"/>
              <a:gd name="connsiteX3" fmla="*/ 359568 w 595312"/>
              <a:gd name="connsiteY3" fmla="*/ 214312 h 254794"/>
              <a:gd name="connsiteX4" fmla="*/ 595312 w 595312"/>
              <a:gd name="connsiteY4" fmla="*/ 254794 h 254794"/>
              <a:gd name="connsiteX0" fmla="*/ 0 w 757237"/>
              <a:gd name="connsiteY0" fmla="*/ 0 h 202406"/>
              <a:gd name="connsiteX1" fmla="*/ 304800 w 757237"/>
              <a:gd name="connsiteY1" fmla="*/ 33337 h 202406"/>
              <a:gd name="connsiteX2" fmla="*/ 209550 w 757237"/>
              <a:gd name="connsiteY2" fmla="*/ 157162 h 202406"/>
              <a:gd name="connsiteX3" fmla="*/ 521493 w 757237"/>
              <a:gd name="connsiteY3" fmla="*/ 161924 h 202406"/>
              <a:gd name="connsiteX4" fmla="*/ 757237 w 757237"/>
              <a:gd name="connsiteY4" fmla="*/ 202406 h 202406"/>
              <a:gd name="connsiteX0" fmla="*/ 0 w 757237"/>
              <a:gd name="connsiteY0" fmla="*/ 0 h 202406"/>
              <a:gd name="connsiteX1" fmla="*/ 304800 w 757237"/>
              <a:gd name="connsiteY1" fmla="*/ 33337 h 202406"/>
              <a:gd name="connsiteX2" fmla="*/ 209550 w 757237"/>
              <a:gd name="connsiteY2" fmla="*/ 157162 h 202406"/>
              <a:gd name="connsiteX3" fmla="*/ 521493 w 757237"/>
              <a:gd name="connsiteY3" fmla="*/ 161924 h 202406"/>
              <a:gd name="connsiteX4" fmla="*/ 757237 w 757237"/>
              <a:gd name="connsiteY4" fmla="*/ 202406 h 202406"/>
              <a:gd name="connsiteX0" fmla="*/ 0 w 757237"/>
              <a:gd name="connsiteY0" fmla="*/ 0 h 202406"/>
              <a:gd name="connsiteX1" fmla="*/ 304800 w 757237"/>
              <a:gd name="connsiteY1" fmla="*/ 33337 h 202406"/>
              <a:gd name="connsiteX2" fmla="*/ 257881 w 757237"/>
              <a:gd name="connsiteY2" fmla="*/ 127574 h 202406"/>
              <a:gd name="connsiteX3" fmla="*/ 521493 w 757237"/>
              <a:gd name="connsiteY3" fmla="*/ 161924 h 202406"/>
              <a:gd name="connsiteX4" fmla="*/ 757237 w 757237"/>
              <a:gd name="connsiteY4" fmla="*/ 202406 h 202406"/>
              <a:gd name="connsiteX0" fmla="*/ 0 w 757237"/>
              <a:gd name="connsiteY0" fmla="*/ 0 h 202406"/>
              <a:gd name="connsiteX1" fmla="*/ 304800 w 757237"/>
              <a:gd name="connsiteY1" fmla="*/ 33337 h 202406"/>
              <a:gd name="connsiteX2" fmla="*/ 257881 w 757237"/>
              <a:gd name="connsiteY2" fmla="*/ 127574 h 202406"/>
              <a:gd name="connsiteX3" fmla="*/ 521493 w 757237"/>
              <a:gd name="connsiteY3" fmla="*/ 161924 h 202406"/>
              <a:gd name="connsiteX4" fmla="*/ 757237 w 757237"/>
              <a:gd name="connsiteY4" fmla="*/ 202406 h 2024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7237" h="202406">
                <a:moveTo>
                  <a:pt x="0" y="0"/>
                </a:moveTo>
                <a:cubicBezTo>
                  <a:pt x="96256" y="40701"/>
                  <a:pt x="261820" y="12075"/>
                  <a:pt x="304800" y="33337"/>
                </a:cubicBezTo>
                <a:cubicBezTo>
                  <a:pt x="347780" y="54599"/>
                  <a:pt x="221766" y="106143"/>
                  <a:pt x="257881" y="127574"/>
                </a:cubicBezTo>
                <a:cubicBezTo>
                  <a:pt x="293996" y="149005"/>
                  <a:pt x="442118" y="161527"/>
                  <a:pt x="521493" y="161924"/>
                </a:cubicBezTo>
                <a:cubicBezTo>
                  <a:pt x="600868" y="162321"/>
                  <a:pt x="702466" y="182562"/>
                  <a:pt x="757237" y="202406"/>
                </a:cubicBezTo>
              </a:path>
            </a:pathLst>
          </a:custGeom>
          <a:noFill/>
          <a:ln w="19050">
            <a:solidFill>
              <a:schemeClr val="tx1">
                <a:lumMod val="50000"/>
                <a:lumOff val="50000"/>
              </a:schemeClr>
            </a:solidFill>
            <a:prstDash val="sysDot"/>
            <a:tailEnd type="arrow" w="sm" len="sm"/>
          </a:ln>
        </p:spPr>
        <p:style>
          <a:lnRef idx="1">
            <a:schemeClr val="accent1"/>
          </a:lnRef>
          <a:fillRef idx="0">
            <a:schemeClr val="accent1"/>
          </a:fillRef>
          <a:effectRef idx="0">
            <a:schemeClr val="accent1"/>
          </a:effectRef>
          <a:fontRef idx="minor">
            <a:schemeClr val="tx1"/>
          </a:fontRef>
        </p:style>
        <p:txBody>
          <a:bodyPr lIns="95782" tIns="47891" rIns="95782" bIns="47891" rtlCol="0" anchor="ctr"/>
          <a:lstStyle/>
          <a:p>
            <a:pPr algn="ctr"/>
            <a:endParaRPr lang="ja-JP" altLang="en-US"/>
          </a:p>
        </p:txBody>
      </p:sp>
      <p:sp>
        <p:nvSpPr>
          <p:cNvPr id="1069" name="円/楕円 1068"/>
          <p:cNvSpPr/>
          <p:nvPr/>
        </p:nvSpPr>
        <p:spPr>
          <a:xfrm>
            <a:off x="5905569" y="2753971"/>
            <a:ext cx="78000" cy="720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70" name="正方形/長方形 1069"/>
          <p:cNvSpPr/>
          <p:nvPr/>
        </p:nvSpPr>
        <p:spPr>
          <a:xfrm>
            <a:off x="5056662" y="2671518"/>
            <a:ext cx="817002" cy="189050"/>
          </a:xfrm>
          <a:prstGeom prst="rect">
            <a:avLst/>
          </a:prstGeom>
        </p:spPr>
        <p:txBody>
          <a:bodyPr wrap="none" lIns="95782" tIns="47891" rIns="95782" bIns="47891">
            <a:spAutoFit/>
          </a:bodyPr>
          <a:lstStyle/>
          <a:p>
            <a:pPr algn="ctr"/>
            <a:r>
              <a:rPr lang="ja-JP" altLang="en-US" sz="6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データを自由に利用</a:t>
            </a:r>
          </a:p>
        </p:txBody>
      </p:sp>
      <p:grpSp>
        <p:nvGrpSpPr>
          <p:cNvPr id="12" name="グループ化 11"/>
          <p:cNvGrpSpPr/>
          <p:nvPr/>
        </p:nvGrpSpPr>
        <p:grpSpPr>
          <a:xfrm>
            <a:off x="4008627" y="2571221"/>
            <a:ext cx="724286" cy="180000"/>
            <a:chOff x="3198541" y="3021099"/>
            <a:chExt cx="1125460" cy="279714"/>
          </a:xfrm>
        </p:grpSpPr>
        <p:sp>
          <p:nvSpPr>
            <p:cNvPr id="564" name="円/楕円 563"/>
            <p:cNvSpPr/>
            <p:nvPr/>
          </p:nvSpPr>
          <p:spPr>
            <a:xfrm>
              <a:off x="3296533" y="3074497"/>
              <a:ext cx="195984" cy="183095"/>
            </a:xfrm>
            <a:prstGeom prst="ellipse">
              <a:avLst/>
            </a:prstGeom>
            <a:gradFill flip="none" rotWithShape="1">
              <a:gsLst>
                <a:gs pos="0">
                  <a:schemeClr val="tx2">
                    <a:lumMod val="20000"/>
                    <a:lumOff val="80000"/>
                    <a:alpha val="60000"/>
                  </a:schemeClr>
                </a:gs>
                <a:gs pos="50000">
                  <a:schemeClr val="tx2">
                    <a:lumMod val="60000"/>
                    <a:lumOff val="40000"/>
                    <a:alpha val="60000"/>
                  </a:schemeClr>
                </a:gs>
                <a:gs pos="100000">
                  <a:schemeClr val="tx2">
                    <a:lumMod val="50000"/>
                    <a:alpha val="5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96" name="円/楕円 595"/>
            <p:cNvSpPr/>
            <p:nvPr/>
          </p:nvSpPr>
          <p:spPr>
            <a:xfrm>
              <a:off x="3840304" y="3030265"/>
              <a:ext cx="195984" cy="183095"/>
            </a:xfrm>
            <a:prstGeom prst="ellipse">
              <a:avLst/>
            </a:prstGeom>
            <a:gradFill flip="none" rotWithShape="1">
              <a:gsLst>
                <a:gs pos="0">
                  <a:schemeClr val="accent2">
                    <a:lumMod val="20000"/>
                    <a:lumOff val="80000"/>
                    <a:alpha val="90000"/>
                  </a:schemeClr>
                </a:gs>
                <a:gs pos="50000">
                  <a:schemeClr val="accent2">
                    <a:lumMod val="40000"/>
                    <a:lumOff val="60000"/>
                    <a:alpha val="80000"/>
                  </a:schemeClr>
                </a:gs>
                <a:gs pos="100000">
                  <a:schemeClr val="accent2">
                    <a:lumMod val="60000"/>
                    <a:lumOff val="40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97" name="円/楕円 596"/>
            <p:cNvSpPr/>
            <p:nvPr/>
          </p:nvSpPr>
          <p:spPr>
            <a:xfrm>
              <a:off x="3198541" y="3113849"/>
              <a:ext cx="195984" cy="183095"/>
            </a:xfrm>
            <a:prstGeom prst="ellipse">
              <a:avLst/>
            </a:prstGeom>
            <a:gradFill flip="none" rotWithShape="1">
              <a:gsLst>
                <a:gs pos="0">
                  <a:schemeClr val="accent5">
                    <a:lumMod val="20000"/>
                    <a:lumOff val="80000"/>
                    <a:alpha val="90000"/>
                  </a:schemeClr>
                </a:gs>
                <a:gs pos="50000">
                  <a:schemeClr val="accent5">
                    <a:lumMod val="60000"/>
                    <a:lumOff val="40000"/>
                    <a:alpha val="90000"/>
                  </a:schemeClr>
                </a:gs>
                <a:gs pos="100000">
                  <a:schemeClr val="accent5">
                    <a:lumMod val="52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98" name="円/楕円 597"/>
            <p:cNvSpPr/>
            <p:nvPr/>
          </p:nvSpPr>
          <p:spPr>
            <a:xfrm>
              <a:off x="3921753" y="3093027"/>
              <a:ext cx="195984" cy="183095"/>
            </a:xfrm>
            <a:prstGeom prst="ellipse">
              <a:avLst/>
            </a:prstGeom>
            <a:gradFill flip="none" rotWithShape="1">
              <a:gsLst>
                <a:gs pos="0">
                  <a:schemeClr val="accent3">
                    <a:lumMod val="20000"/>
                    <a:lumOff val="80000"/>
                    <a:alpha val="90000"/>
                  </a:schemeClr>
                </a:gs>
                <a:gs pos="50000">
                  <a:schemeClr val="accent3">
                    <a:lumMod val="60000"/>
                    <a:lumOff val="40000"/>
                    <a:alpha val="90000"/>
                  </a:schemeClr>
                </a:gs>
                <a:gs pos="100000">
                  <a:schemeClr val="accent3">
                    <a:lumMod val="75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99" name="円/楕円 598"/>
            <p:cNvSpPr/>
            <p:nvPr/>
          </p:nvSpPr>
          <p:spPr>
            <a:xfrm>
              <a:off x="3760420" y="3089292"/>
              <a:ext cx="195984" cy="183095"/>
            </a:xfrm>
            <a:prstGeom prst="ellipse">
              <a:avLst/>
            </a:prstGeom>
            <a:gradFill flip="none" rotWithShape="1">
              <a:gsLst>
                <a:gs pos="0">
                  <a:schemeClr val="accent4">
                    <a:lumMod val="20000"/>
                    <a:lumOff val="80000"/>
                    <a:alpha val="90000"/>
                  </a:schemeClr>
                </a:gs>
                <a:gs pos="50000">
                  <a:schemeClr val="accent4">
                    <a:lumMod val="60000"/>
                    <a:lumOff val="40000"/>
                    <a:alpha val="90000"/>
                  </a:schemeClr>
                </a:gs>
                <a:gs pos="100000">
                  <a:schemeClr val="accent4">
                    <a:lumMod val="75000"/>
                    <a:alpha val="8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0" name="円/楕円 599"/>
            <p:cNvSpPr/>
            <p:nvPr/>
          </p:nvSpPr>
          <p:spPr>
            <a:xfrm>
              <a:off x="4010370" y="3021099"/>
              <a:ext cx="195984" cy="183095"/>
            </a:xfrm>
            <a:prstGeom prst="ellipse">
              <a:avLst/>
            </a:prstGeom>
            <a:gradFill flip="none" rotWithShape="1">
              <a:gsLst>
                <a:gs pos="0">
                  <a:schemeClr val="tx2">
                    <a:lumMod val="20000"/>
                    <a:lumOff val="80000"/>
                    <a:alpha val="60000"/>
                  </a:schemeClr>
                </a:gs>
                <a:gs pos="50000">
                  <a:schemeClr val="tx2">
                    <a:lumMod val="60000"/>
                    <a:lumOff val="40000"/>
                    <a:alpha val="60000"/>
                  </a:schemeClr>
                </a:gs>
                <a:gs pos="100000">
                  <a:schemeClr val="tx2">
                    <a:lumMod val="50000"/>
                    <a:alpha val="5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1" name="円/楕円 600"/>
            <p:cNvSpPr/>
            <p:nvPr/>
          </p:nvSpPr>
          <p:spPr>
            <a:xfrm>
              <a:off x="3532014" y="3053675"/>
              <a:ext cx="195984" cy="183095"/>
            </a:xfrm>
            <a:prstGeom prst="ellipse">
              <a:avLst/>
            </a:prstGeom>
            <a:gradFill flip="none" rotWithShape="1">
              <a:gsLst>
                <a:gs pos="0">
                  <a:schemeClr val="accent2">
                    <a:lumMod val="20000"/>
                    <a:lumOff val="80000"/>
                    <a:alpha val="90000"/>
                  </a:schemeClr>
                </a:gs>
                <a:gs pos="50000">
                  <a:schemeClr val="accent2">
                    <a:lumMod val="40000"/>
                    <a:lumOff val="60000"/>
                    <a:alpha val="80000"/>
                  </a:schemeClr>
                </a:gs>
                <a:gs pos="100000">
                  <a:schemeClr val="accent2">
                    <a:lumMod val="60000"/>
                    <a:lumOff val="40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52" name="円/楕円 651"/>
            <p:cNvSpPr/>
            <p:nvPr/>
          </p:nvSpPr>
          <p:spPr>
            <a:xfrm>
              <a:off x="3639522" y="3113849"/>
              <a:ext cx="195984" cy="183095"/>
            </a:xfrm>
            <a:prstGeom prst="ellipse">
              <a:avLst/>
            </a:prstGeom>
            <a:gradFill flip="none" rotWithShape="1">
              <a:gsLst>
                <a:gs pos="0">
                  <a:schemeClr val="accent5">
                    <a:lumMod val="20000"/>
                    <a:lumOff val="80000"/>
                    <a:alpha val="90000"/>
                  </a:schemeClr>
                </a:gs>
                <a:gs pos="50000">
                  <a:schemeClr val="accent5">
                    <a:lumMod val="60000"/>
                    <a:lumOff val="40000"/>
                    <a:alpha val="90000"/>
                  </a:schemeClr>
                </a:gs>
                <a:gs pos="100000">
                  <a:schemeClr val="accent5">
                    <a:lumMod val="52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53" name="円/楕円 652"/>
            <p:cNvSpPr/>
            <p:nvPr/>
          </p:nvSpPr>
          <p:spPr>
            <a:xfrm>
              <a:off x="3408387" y="3117718"/>
              <a:ext cx="195984" cy="183095"/>
            </a:xfrm>
            <a:prstGeom prst="ellipse">
              <a:avLst/>
            </a:prstGeom>
            <a:gradFill flip="none" rotWithShape="1">
              <a:gsLst>
                <a:gs pos="0">
                  <a:schemeClr val="accent3">
                    <a:lumMod val="20000"/>
                    <a:lumOff val="80000"/>
                    <a:alpha val="90000"/>
                  </a:schemeClr>
                </a:gs>
                <a:gs pos="50000">
                  <a:schemeClr val="accent3">
                    <a:lumMod val="60000"/>
                    <a:lumOff val="40000"/>
                    <a:alpha val="90000"/>
                  </a:schemeClr>
                </a:gs>
                <a:gs pos="100000">
                  <a:schemeClr val="accent3">
                    <a:lumMod val="75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55" name="円/楕円 654"/>
            <p:cNvSpPr/>
            <p:nvPr/>
          </p:nvSpPr>
          <p:spPr>
            <a:xfrm>
              <a:off x="4128017" y="3111012"/>
              <a:ext cx="195984" cy="183095"/>
            </a:xfrm>
            <a:prstGeom prst="ellipse">
              <a:avLst/>
            </a:prstGeom>
            <a:gradFill flip="none" rotWithShape="1">
              <a:gsLst>
                <a:gs pos="0">
                  <a:schemeClr val="accent4">
                    <a:lumMod val="20000"/>
                    <a:lumOff val="80000"/>
                    <a:alpha val="90000"/>
                  </a:schemeClr>
                </a:gs>
                <a:gs pos="50000">
                  <a:schemeClr val="accent4">
                    <a:lumMod val="60000"/>
                    <a:lumOff val="40000"/>
                    <a:alpha val="90000"/>
                  </a:schemeClr>
                </a:gs>
                <a:gs pos="100000">
                  <a:schemeClr val="accent4">
                    <a:lumMod val="75000"/>
                    <a:alpha val="8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13" name="グループ化 12"/>
          <p:cNvGrpSpPr/>
          <p:nvPr/>
        </p:nvGrpSpPr>
        <p:grpSpPr>
          <a:xfrm>
            <a:off x="4367283" y="2600091"/>
            <a:ext cx="724286" cy="282857"/>
            <a:chOff x="3484236" y="3137716"/>
            <a:chExt cx="948305" cy="371275"/>
          </a:xfrm>
        </p:grpSpPr>
        <p:sp>
          <p:nvSpPr>
            <p:cNvPr id="559" name="円/楕円 558"/>
            <p:cNvSpPr/>
            <p:nvPr/>
          </p:nvSpPr>
          <p:spPr>
            <a:xfrm>
              <a:off x="3484236" y="3170398"/>
              <a:ext cx="303433" cy="277322"/>
            </a:xfrm>
            <a:prstGeom prst="ellipse">
              <a:avLst/>
            </a:prstGeom>
            <a:gradFill flip="none" rotWithShape="1">
              <a:gsLst>
                <a:gs pos="0">
                  <a:schemeClr val="tx2">
                    <a:lumMod val="20000"/>
                    <a:lumOff val="80000"/>
                    <a:alpha val="60000"/>
                  </a:schemeClr>
                </a:gs>
                <a:gs pos="50000">
                  <a:schemeClr val="tx2">
                    <a:lumMod val="60000"/>
                    <a:lumOff val="40000"/>
                    <a:alpha val="60000"/>
                  </a:schemeClr>
                </a:gs>
                <a:gs pos="100000">
                  <a:schemeClr val="tx2">
                    <a:lumMod val="50000"/>
                    <a:alpha val="5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61" name="円/楕円 560"/>
            <p:cNvSpPr/>
            <p:nvPr/>
          </p:nvSpPr>
          <p:spPr>
            <a:xfrm>
              <a:off x="3939403" y="3137716"/>
              <a:ext cx="303433" cy="277322"/>
            </a:xfrm>
            <a:prstGeom prst="ellipse">
              <a:avLst/>
            </a:prstGeom>
            <a:gradFill flip="none" rotWithShape="1">
              <a:gsLst>
                <a:gs pos="0">
                  <a:schemeClr val="accent5">
                    <a:lumMod val="20000"/>
                    <a:lumOff val="80000"/>
                    <a:alpha val="90000"/>
                  </a:schemeClr>
                </a:gs>
                <a:gs pos="50000">
                  <a:schemeClr val="accent5">
                    <a:lumMod val="60000"/>
                    <a:lumOff val="40000"/>
                    <a:alpha val="90000"/>
                  </a:schemeClr>
                </a:gs>
                <a:gs pos="100000">
                  <a:schemeClr val="accent5">
                    <a:lumMod val="52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62" name="円/楕円 561"/>
            <p:cNvSpPr/>
            <p:nvPr/>
          </p:nvSpPr>
          <p:spPr>
            <a:xfrm>
              <a:off x="4129108" y="3227818"/>
              <a:ext cx="303433" cy="277322"/>
            </a:xfrm>
            <a:prstGeom prst="ellipse">
              <a:avLst/>
            </a:prstGeom>
            <a:gradFill flip="none" rotWithShape="1">
              <a:gsLst>
                <a:gs pos="0">
                  <a:schemeClr val="accent3">
                    <a:lumMod val="20000"/>
                    <a:lumOff val="80000"/>
                    <a:alpha val="90000"/>
                  </a:schemeClr>
                </a:gs>
                <a:gs pos="50000">
                  <a:schemeClr val="accent3">
                    <a:lumMod val="60000"/>
                    <a:lumOff val="40000"/>
                    <a:alpha val="90000"/>
                  </a:schemeClr>
                </a:gs>
                <a:gs pos="100000">
                  <a:schemeClr val="accent3">
                    <a:lumMod val="75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63" name="円/楕円 562"/>
            <p:cNvSpPr/>
            <p:nvPr/>
          </p:nvSpPr>
          <p:spPr>
            <a:xfrm>
              <a:off x="3721438" y="3231669"/>
              <a:ext cx="303433" cy="277322"/>
            </a:xfrm>
            <a:prstGeom prst="ellipse">
              <a:avLst/>
            </a:prstGeom>
            <a:gradFill flip="none" rotWithShape="1">
              <a:gsLst>
                <a:gs pos="0">
                  <a:schemeClr val="accent4">
                    <a:lumMod val="20000"/>
                    <a:lumOff val="80000"/>
                    <a:alpha val="90000"/>
                  </a:schemeClr>
                </a:gs>
                <a:gs pos="50000">
                  <a:schemeClr val="accent4">
                    <a:lumMod val="60000"/>
                    <a:lumOff val="40000"/>
                    <a:alpha val="90000"/>
                  </a:schemeClr>
                </a:gs>
                <a:gs pos="100000">
                  <a:schemeClr val="accent4">
                    <a:lumMod val="75000"/>
                    <a:alpha val="8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966" name="正方形/長方形 965"/>
          <p:cNvSpPr/>
          <p:nvPr/>
        </p:nvSpPr>
        <p:spPr>
          <a:xfrm>
            <a:off x="5990081" y="3131142"/>
            <a:ext cx="1522324" cy="281383"/>
          </a:xfrm>
          <a:prstGeom prst="rect">
            <a:avLst/>
          </a:prstGeom>
        </p:spPr>
        <p:txBody>
          <a:bodyPr wrap="none" lIns="95782" tIns="47891" rIns="95782" bIns="47891">
            <a:spAutoFit/>
          </a:bodyPr>
          <a:lstStyle/>
          <a:p>
            <a:pPr algn="ctr"/>
            <a:r>
              <a:rPr lang="ja-JP" altLang="en-US" sz="1200" b="1" dirty="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分析・シミュレーション</a:t>
            </a:r>
            <a:endParaRPr lang="ja-JP" altLang="en-US" sz="1200" dirty="0">
              <a:solidFill>
                <a:schemeClr val="bg1">
                  <a:lumMod val="50000"/>
                </a:schemeClr>
              </a:solidFill>
            </a:endParaRPr>
          </a:p>
        </p:txBody>
      </p:sp>
      <p:grpSp>
        <p:nvGrpSpPr>
          <p:cNvPr id="3" name="グループ化 2"/>
          <p:cNvGrpSpPr/>
          <p:nvPr/>
        </p:nvGrpSpPr>
        <p:grpSpPr>
          <a:xfrm>
            <a:off x="3389619" y="2736747"/>
            <a:ext cx="1774331" cy="476778"/>
            <a:chOff x="2687514" y="4140658"/>
            <a:chExt cx="2074982" cy="615860"/>
          </a:xfrm>
        </p:grpSpPr>
        <p:sp>
          <p:nvSpPr>
            <p:cNvPr id="909" name="円/楕円 908"/>
            <p:cNvSpPr/>
            <p:nvPr/>
          </p:nvSpPr>
          <p:spPr>
            <a:xfrm>
              <a:off x="3465615" y="4140658"/>
              <a:ext cx="100800" cy="1008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14" name="円/楕円 913"/>
            <p:cNvSpPr/>
            <p:nvPr/>
          </p:nvSpPr>
          <p:spPr>
            <a:xfrm>
              <a:off x="3744422" y="4147661"/>
              <a:ext cx="100800" cy="1008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17" name="円/楕円 916"/>
            <p:cNvSpPr/>
            <p:nvPr/>
          </p:nvSpPr>
          <p:spPr>
            <a:xfrm>
              <a:off x="4143090" y="4262079"/>
              <a:ext cx="201600" cy="2016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21" name="円/楕円 920"/>
            <p:cNvSpPr/>
            <p:nvPr/>
          </p:nvSpPr>
          <p:spPr>
            <a:xfrm>
              <a:off x="3570543" y="4153131"/>
              <a:ext cx="151200" cy="1512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22" name="円/楕円 921"/>
            <p:cNvSpPr/>
            <p:nvPr/>
          </p:nvSpPr>
          <p:spPr>
            <a:xfrm>
              <a:off x="3864837" y="4188095"/>
              <a:ext cx="151200" cy="1512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24" name="円/楕円 923"/>
            <p:cNvSpPr/>
            <p:nvPr/>
          </p:nvSpPr>
          <p:spPr>
            <a:xfrm>
              <a:off x="2687514" y="4469538"/>
              <a:ext cx="151200" cy="1512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01" name="円/楕円 900"/>
            <p:cNvSpPr/>
            <p:nvPr/>
          </p:nvSpPr>
          <p:spPr>
            <a:xfrm>
              <a:off x="3298585" y="4204948"/>
              <a:ext cx="201600" cy="2016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02" name="円/楕円 901"/>
            <p:cNvSpPr/>
            <p:nvPr/>
          </p:nvSpPr>
          <p:spPr>
            <a:xfrm>
              <a:off x="4367563" y="4276760"/>
              <a:ext cx="252000" cy="2520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03" name="円/楕円 902"/>
            <p:cNvSpPr/>
            <p:nvPr/>
          </p:nvSpPr>
          <p:spPr>
            <a:xfrm>
              <a:off x="2996339" y="4265781"/>
              <a:ext cx="252000" cy="2520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05" name="円/楕円 904"/>
            <p:cNvSpPr/>
            <p:nvPr/>
          </p:nvSpPr>
          <p:spPr>
            <a:xfrm>
              <a:off x="3673514" y="4258115"/>
              <a:ext cx="228042" cy="232509"/>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08" name="円/楕円 907"/>
            <p:cNvSpPr/>
            <p:nvPr/>
          </p:nvSpPr>
          <p:spPr>
            <a:xfrm>
              <a:off x="2790893" y="4335679"/>
              <a:ext cx="195464" cy="199293"/>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85" name="円/楕円 884"/>
            <p:cNvSpPr/>
            <p:nvPr/>
          </p:nvSpPr>
          <p:spPr>
            <a:xfrm>
              <a:off x="3177703" y="4369091"/>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調達</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87" name="円/楕円 886"/>
            <p:cNvSpPr/>
            <p:nvPr/>
          </p:nvSpPr>
          <p:spPr>
            <a:xfrm>
              <a:off x="3913069" y="4302918"/>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生産</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88" name="円/楕円 887"/>
            <p:cNvSpPr/>
            <p:nvPr/>
          </p:nvSpPr>
          <p:spPr>
            <a:xfrm>
              <a:off x="2856738" y="4404123"/>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需要</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0" name="円/楕円 889"/>
            <p:cNvSpPr/>
            <p:nvPr/>
          </p:nvSpPr>
          <p:spPr>
            <a:xfrm>
              <a:off x="4172265" y="4402835"/>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設備</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1" name="円/楕円 890"/>
            <p:cNvSpPr/>
            <p:nvPr/>
          </p:nvSpPr>
          <p:spPr>
            <a:xfrm>
              <a:off x="3426499" y="4283523"/>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経営</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2" name="円/楕円 891"/>
            <p:cNvSpPr/>
            <p:nvPr/>
          </p:nvSpPr>
          <p:spPr>
            <a:xfrm>
              <a:off x="3684933" y="4385958"/>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供給</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4" name="円/楕円 893"/>
            <p:cNvSpPr/>
            <p:nvPr/>
          </p:nvSpPr>
          <p:spPr>
            <a:xfrm>
              <a:off x="4460096" y="4454118"/>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a:r>
                <a:rPr lang="ja-JP" altLang="en-US" sz="600" dirty="0">
                  <a:latin typeface="Meiryo UI" panose="020B0604030504040204" pitchFamily="50" charset="-128"/>
                  <a:ea typeface="Meiryo UI" panose="020B0604030504040204" pitchFamily="50" charset="-128"/>
                  <a:cs typeface="Meiryo UI" panose="020B0604030504040204" pitchFamily="50" charset="-128"/>
                </a:rPr>
                <a:t>運転</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6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977" name="正方形/長方形 976"/>
          <p:cNvSpPr/>
          <p:nvPr/>
        </p:nvSpPr>
        <p:spPr>
          <a:xfrm>
            <a:off x="3425874" y="3131142"/>
            <a:ext cx="1317139" cy="281383"/>
          </a:xfrm>
          <a:prstGeom prst="rect">
            <a:avLst/>
          </a:prstGeom>
        </p:spPr>
        <p:txBody>
          <a:bodyPr wrap="none" lIns="95782" tIns="47891" rIns="95782" bIns="47891">
            <a:spAutoFit/>
          </a:bodyPr>
          <a:lstStyle/>
          <a:p>
            <a:pPr algn="ctr"/>
            <a:r>
              <a:rPr lang="ja-JP" altLang="en-US" sz="1200" b="1" dirty="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シェアされたデータ</a:t>
            </a:r>
          </a:p>
        </p:txBody>
      </p:sp>
      <p:grpSp>
        <p:nvGrpSpPr>
          <p:cNvPr id="998" name="グループ化 997"/>
          <p:cNvGrpSpPr/>
          <p:nvPr/>
        </p:nvGrpSpPr>
        <p:grpSpPr>
          <a:xfrm>
            <a:off x="1764916" y="2835873"/>
            <a:ext cx="843639" cy="2376388"/>
            <a:chOff x="2541835" y="2385936"/>
            <a:chExt cx="986589" cy="3069676"/>
          </a:xfrm>
        </p:grpSpPr>
        <p:sp>
          <p:nvSpPr>
            <p:cNvPr id="999" name="円/楕円 998"/>
            <p:cNvSpPr/>
            <p:nvPr/>
          </p:nvSpPr>
          <p:spPr>
            <a:xfrm>
              <a:off x="3184921" y="5005977"/>
              <a:ext cx="100800" cy="1008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0" name="円/楕円 999"/>
            <p:cNvSpPr/>
            <p:nvPr/>
          </p:nvSpPr>
          <p:spPr>
            <a:xfrm>
              <a:off x="2766394" y="4307393"/>
              <a:ext cx="151200" cy="1512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1" name="円/楕円 1000"/>
            <p:cNvSpPr/>
            <p:nvPr/>
          </p:nvSpPr>
          <p:spPr>
            <a:xfrm>
              <a:off x="3478024" y="5405212"/>
              <a:ext cx="50400" cy="50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2" name="円/楕円 1001"/>
            <p:cNvSpPr/>
            <p:nvPr/>
          </p:nvSpPr>
          <p:spPr>
            <a:xfrm>
              <a:off x="3136219" y="4669593"/>
              <a:ext cx="100800" cy="1008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3" name="円/楕円 1002"/>
            <p:cNvSpPr/>
            <p:nvPr/>
          </p:nvSpPr>
          <p:spPr>
            <a:xfrm>
              <a:off x="3321722" y="5239171"/>
              <a:ext cx="100800" cy="1008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4" name="円/楕円 1003"/>
            <p:cNvSpPr/>
            <p:nvPr/>
          </p:nvSpPr>
          <p:spPr>
            <a:xfrm>
              <a:off x="3316768" y="5076202"/>
              <a:ext cx="100800" cy="1008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8" name="円/楕円 1007"/>
            <p:cNvSpPr/>
            <p:nvPr/>
          </p:nvSpPr>
          <p:spPr>
            <a:xfrm>
              <a:off x="2872533" y="4619193"/>
              <a:ext cx="151200" cy="1512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9" name="円/楕円 1008"/>
            <p:cNvSpPr/>
            <p:nvPr/>
          </p:nvSpPr>
          <p:spPr>
            <a:xfrm>
              <a:off x="3076024" y="4825232"/>
              <a:ext cx="151200" cy="1512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0" name="円/楕円 1009"/>
            <p:cNvSpPr/>
            <p:nvPr/>
          </p:nvSpPr>
          <p:spPr>
            <a:xfrm>
              <a:off x="2966133" y="4304331"/>
              <a:ext cx="201600" cy="2016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2" name="円/楕円 1011"/>
            <p:cNvSpPr/>
            <p:nvPr/>
          </p:nvSpPr>
          <p:spPr>
            <a:xfrm>
              <a:off x="2665595" y="3958759"/>
              <a:ext cx="252000" cy="2520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3" name="円/楕円 1012"/>
            <p:cNvSpPr/>
            <p:nvPr/>
          </p:nvSpPr>
          <p:spPr>
            <a:xfrm>
              <a:off x="2970235" y="4051337"/>
              <a:ext cx="228042" cy="232509"/>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5" name="円/楕円 1014"/>
            <p:cNvSpPr/>
            <p:nvPr/>
          </p:nvSpPr>
          <p:spPr>
            <a:xfrm>
              <a:off x="2709644" y="3413489"/>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調達</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6" name="円/楕円 1015"/>
            <p:cNvSpPr/>
            <p:nvPr/>
          </p:nvSpPr>
          <p:spPr>
            <a:xfrm>
              <a:off x="2541835" y="3107931"/>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生産</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7" name="円/楕円 1016"/>
            <p:cNvSpPr/>
            <p:nvPr/>
          </p:nvSpPr>
          <p:spPr>
            <a:xfrm>
              <a:off x="2891006" y="3753893"/>
              <a:ext cx="260619" cy="265729"/>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需要</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8" name="円/楕円 1017"/>
            <p:cNvSpPr/>
            <p:nvPr/>
          </p:nvSpPr>
          <p:spPr>
            <a:xfrm>
              <a:off x="2928498" y="2385936"/>
              <a:ext cx="325774" cy="332162"/>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設備</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9" name="円/楕円 1018"/>
            <p:cNvSpPr/>
            <p:nvPr/>
          </p:nvSpPr>
          <p:spPr>
            <a:xfrm>
              <a:off x="2603881" y="3753893"/>
              <a:ext cx="260619" cy="265729"/>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経営</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20" name="円/楕円 1019"/>
            <p:cNvSpPr/>
            <p:nvPr/>
          </p:nvSpPr>
          <p:spPr>
            <a:xfrm>
              <a:off x="2945938" y="3157755"/>
              <a:ext cx="302400" cy="302400"/>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供給</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defTabSz="957816"/>
              <a:r>
                <a:rPr lang="ja-JP" altLang="en-US" sz="600" dirty="0">
                  <a:latin typeface="Meiryo UI" panose="020B0604030504040204" pitchFamily="50" charset="-128"/>
                  <a:ea typeface="Meiryo UI" panose="020B0604030504040204" pitchFamily="50" charset="-128"/>
                  <a:cs typeface="Meiryo UI" panose="020B0604030504040204" pitchFamily="50" charset="-128"/>
                </a:rPr>
                <a:t>情報</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21" name="円/楕円 1020"/>
            <p:cNvSpPr/>
            <p:nvPr/>
          </p:nvSpPr>
          <p:spPr>
            <a:xfrm>
              <a:off x="2860845" y="2789852"/>
              <a:ext cx="325774" cy="332162"/>
            </a:xfrm>
            <a:prstGeom prst="ellipse">
              <a:avLst/>
            </a:prstGeom>
            <a:gradFill flip="none" rotWithShape="1">
              <a:gsLst>
                <a:gs pos="0">
                  <a:srgbClr val="FFFFB9">
                    <a:alpha val="80000"/>
                  </a:srgbClr>
                </a:gs>
                <a:gs pos="50000">
                  <a:srgbClr val="FFFF99">
                    <a:alpha val="80000"/>
                  </a:srgbClr>
                </a:gs>
                <a:gs pos="100000">
                  <a:srgbClr val="FFFF00">
                    <a:alpha val="70000"/>
                  </a:srgb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a:r>
                <a:rPr lang="ja-JP" altLang="en-US" sz="600" dirty="0">
                  <a:latin typeface="Meiryo UI" panose="020B0604030504040204" pitchFamily="50" charset="-128"/>
                  <a:ea typeface="Meiryo UI" panose="020B0604030504040204" pitchFamily="50" charset="-128"/>
                  <a:cs typeface="Meiryo UI" panose="020B0604030504040204" pitchFamily="50" charset="-128"/>
                </a:rPr>
                <a:t>運転</a:t>
              </a:r>
              <a:endParaRPr lang="en-US" altLang="ja-JP" sz="600" dirty="0">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600" dirty="0">
                  <a:latin typeface="Meiryo UI" panose="020B0604030504040204" pitchFamily="50" charset="-128"/>
                  <a:ea typeface="Meiryo UI" panose="020B0604030504040204" pitchFamily="50" charset="-128"/>
                  <a:cs typeface="Meiryo UI" panose="020B0604030504040204" pitchFamily="50" charset="-128"/>
                </a:rPr>
                <a:t>データ</a:t>
              </a:r>
              <a:endParaRPr lang="en-US" altLang="ja-JP" sz="300" dirty="0">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18" name="グループ化 17"/>
          <p:cNvGrpSpPr/>
          <p:nvPr/>
        </p:nvGrpSpPr>
        <p:grpSpPr>
          <a:xfrm>
            <a:off x="2681614" y="3265259"/>
            <a:ext cx="412789" cy="1704710"/>
            <a:chOff x="1988362" y="4571363"/>
            <a:chExt cx="533450" cy="2386594"/>
          </a:xfrm>
        </p:grpSpPr>
        <p:sp>
          <p:nvSpPr>
            <p:cNvPr id="983" name="円/楕円 982"/>
            <p:cNvSpPr/>
            <p:nvPr/>
          </p:nvSpPr>
          <p:spPr>
            <a:xfrm>
              <a:off x="2449166" y="6885957"/>
              <a:ext cx="72000" cy="72000"/>
            </a:xfrm>
            <a:prstGeom prst="ellipse">
              <a:avLst/>
            </a:prstGeom>
            <a:gradFill flip="none" rotWithShape="1">
              <a:gsLst>
                <a:gs pos="0">
                  <a:schemeClr val="tx2">
                    <a:lumMod val="20000"/>
                    <a:lumOff val="80000"/>
                    <a:alpha val="60000"/>
                  </a:schemeClr>
                </a:gs>
                <a:gs pos="50000">
                  <a:schemeClr val="tx2">
                    <a:lumMod val="60000"/>
                    <a:lumOff val="40000"/>
                    <a:alpha val="50000"/>
                  </a:schemeClr>
                </a:gs>
                <a:gs pos="100000">
                  <a:schemeClr val="tx2">
                    <a:lumMod val="50000"/>
                    <a:alpha val="4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84" name="円/楕円 983"/>
            <p:cNvSpPr/>
            <p:nvPr/>
          </p:nvSpPr>
          <p:spPr>
            <a:xfrm>
              <a:off x="2274694" y="6459944"/>
              <a:ext cx="108000" cy="108000"/>
            </a:xfrm>
            <a:prstGeom prst="ellipse">
              <a:avLst/>
            </a:prstGeom>
            <a:gradFill flip="none" rotWithShape="1">
              <a:gsLst>
                <a:gs pos="0">
                  <a:schemeClr val="accent2">
                    <a:lumMod val="20000"/>
                    <a:lumOff val="80000"/>
                    <a:alpha val="90000"/>
                  </a:schemeClr>
                </a:gs>
                <a:gs pos="50000">
                  <a:schemeClr val="accent2">
                    <a:lumMod val="40000"/>
                    <a:lumOff val="60000"/>
                    <a:alpha val="80000"/>
                  </a:schemeClr>
                </a:gs>
                <a:gs pos="100000">
                  <a:schemeClr val="accent2">
                    <a:lumMod val="60000"/>
                    <a:lumOff val="40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86" name="円/楕円 985"/>
            <p:cNvSpPr/>
            <p:nvPr/>
          </p:nvSpPr>
          <p:spPr>
            <a:xfrm>
              <a:off x="2308710" y="6685953"/>
              <a:ext cx="108000" cy="108000"/>
            </a:xfrm>
            <a:prstGeom prst="ellipse">
              <a:avLst/>
            </a:prstGeom>
            <a:gradFill flip="none" rotWithShape="1">
              <a:gsLst>
                <a:gs pos="0">
                  <a:schemeClr val="accent3">
                    <a:lumMod val="20000"/>
                    <a:lumOff val="80000"/>
                    <a:alpha val="80000"/>
                  </a:schemeClr>
                </a:gs>
                <a:gs pos="50000">
                  <a:schemeClr val="accent3">
                    <a:lumMod val="60000"/>
                    <a:lumOff val="40000"/>
                    <a:alpha val="80000"/>
                  </a:schemeClr>
                </a:gs>
                <a:gs pos="100000">
                  <a:schemeClr val="accent3">
                    <a:lumMod val="75000"/>
                    <a:alpha val="6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87" name="円/楕円 986"/>
            <p:cNvSpPr/>
            <p:nvPr/>
          </p:nvSpPr>
          <p:spPr>
            <a:xfrm>
              <a:off x="2317308" y="5771180"/>
              <a:ext cx="180000" cy="180000"/>
            </a:xfrm>
            <a:prstGeom prst="ellipse">
              <a:avLst/>
            </a:prstGeom>
            <a:gradFill flip="none" rotWithShape="1">
              <a:gsLst>
                <a:gs pos="0">
                  <a:schemeClr val="accent4">
                    <a:lumMod val="20000"/>
                    <a:lumOff val="80000"/>
                    <a:alpha val="80000"/>
                  </a:schemeClr>
                </a:gs>
                <a:gs pos="50000">
                  <a:schemeClr val="accent4">
                    <a:lumMod val="60000"/>
                    <a:lumOff val="40000"/>
                    <a:alpha val="80000"/>
                  </a:schemeClr>
                </a:gs>
                <a:gs pos="100000">
                  <a:schemeClr val="accent4">
                    <a:lumMod val="75000"/>
                    <a:alpha val="6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88" name="円/楕円 987"/>
            <p:cNvSpPr/>
            <p:nvPr/>
          </p:nvSpPr>
          <p:spPr>
            <a:xfrm>
              <a:off x="2141098" y="6554518"/>
              <a:ext cx="108000" cy="108000"/>
            </a:xfrm>
            <a:prstGeom prst="ellipse">
              <a:avLst/>
            </a:prstGeom>
            <a:gradFill flip="none" rotWithShape="1">
              <a:gsLst>
                <a:gs pos="0">
                  <a:schemeClr val="tx2">
                    <a:lumMod val="20000"/>
                    <a:lumOff val="80000"/>
                    <a:alpha val="60000"/>
                  </a:schemeClr>
                </a:gs>
                <a:gs pos="50000">
                  <a:schemeClr val="tx2">
                    <a:lumMod val="60000"/>
                    <a:lumOff val="40000"/>
                    <a:alpha val="50000"/>
                  </a:schemeClr>
                </a:gs>
                <a:gs pos="100000">
                  <a:schemeClr val="tx2">
                    <a:lumMod val="50000"/>
                    <a:alpha val="4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89" name="円/楕円 988"/>
            <p:cNvSpPr/>
            <p:nvPr/>
          </p:nvSpPr>
          <p:spPr>
            <a:xfrm>
              <a:off x="2227574" y="6027194"/>
              <a:ext cx="162992" cy="164954"/>
            </a:xfrm>
            <a:prstGeom prst="ellipse">
              <a:avLst/>
            </a:prstGeom>
            <a:gradFill flip="none" rotWithShape="1">
              <a:gsLst>
                <a:gs pos="0">
                  <a:schemeClr val="accent2">
                    <a:lumMod val="20000"/>
                    <a:lumOff val="80000"/>
                    <a:alpha val="90000"/>
                  </a:schemeClr>
                </a:gs>
                <a:gs pos="50000">
                  <a:schemeClr val="accent2">
                    <a:lumMod val="40000"/>
                    <a:lumOff val="60000"/>
                    <a:alpha val="80000"/>
                  </a:schemeClr>
                </a:gs>
                <a:gs pos="100000">
                  <a:schemeClr val="accent2">
                    <a:lumMod val="60000"/>
                    <a:lumOff val="40000"/>
                    <a:alpha val="9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91" name="円/楕円 990"/>
            <p:cNvSpPr/>
            <p:nvPr/>
          </p:nvSpPr>
          <p:spPr>
            <a:xfrm>
              <a:off x="2005818" y="5908590"/>
              <a:ext cx="162992" cy="164954"/>
            </a:xfrm>
            <a:prstGeom prst="ellipse">
              <a:avLst/>
            </a:prstGeom>
            <a:gradFill flip="none" rotWithShape="1">
              <a:gsLst>
                <a:gs pos="0">
                  <a:schemeClr val="accent3">
                    <a:lumMod val="20000"/>
                    <a:lumOff val="80000"/>
                    <a:alpha val="80000"/>
                  </a:schemeClr>
                </a:gs>
                <a:gs pos="50000">
                  <a:schemeClr val="accent3">
                    <a:lumMod val="60000"/>
                    <a:lumOff val="40000"/>
                    <a:alpha val="80000"/>
                  </a:schemeClr>
                </a:gs>
                <a:gs pos="100000">
                  <a:schemeClr val="accent3">
                    <a:lumMod val="75000"/>
                    <a:alpha val="6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92" name="円/楕円 991"/>
            <p:cNvSpPr/>
            <p:nvPr/>
          </p:nvSpPr>
          <p:spPr>
            <a:xfrm>
              <a:off x="2141098" y="6256041"/>
              <a:ext cx="162992" cy="164954"/>
            </a:xfrm>
            <a:prstGeom prst="ellipse">
              <a:avLst/>
            </a:prstGeom>
            <a:gradFill flip="none" rotWithShape="1">
              <a:gsLst>
                <a:gs pos="0">
                  <a:schemeClr val="accent4">
                    <a:lumMod val="20000"/>
                    <a:lumOff val="80000"/>
                    <a:alpha val="80000"/>
                  </a:schemeClr>
                </a:gs>
                <a:gs pos="50000">
                  <a:schemeClr val="accent4">
                    <a:lumMod val="60000"/>
                    <a:lumOff val="40000"/>
                    <a:alpha val="80000"/>
                  </a:schemeClr>
                </a:gs>
                <a:gs pos="100000">
                  <a:schemeClr val="accent4">
                    <a:lumMod val="75000"/>
                    <a:alpha val="6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94" name="円/楕円 993"/>
            <p:cNvSpPr/>
            <p:nvPr/>
          </p:nvSpPr>
          <p:spPr>
            <a:xfrm>
              <a:off x="2140591" y="5239500"/>
              <a:ext cx="299496" cy="295790"/>
            </a:xfrm>
            <a:prstGeom prst="ellipse">
              <a:avLst/>
            </a:prstGeom>
            <a:gradFill flip="none" rotWithShape="1">
              <a:gsLst>
                <a:gs pos="0">
                  <a:schemeClr val="tx2">
                    <a:lumMod val="20000"/>
                    <a:lumOff val="80000"/>
                    <a:alpha val="60000"/>
                  </a:schemeClr>
                </a:gs>
                <a:gs pos="50000">
                  <a:schemeClr val="tx2">
                    <a:lumMod val="60000"/>
                    <a:lumOff val="40000"/>
                    <a:alpha val="50000"/>
                  </a:schemeClr>
                </a:gs>
                <a:gs pos="100000">
                  <a:schemeClr val="tx2">
                    <a:lumMod val="50000"/>
                    <a:alpha val="4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96" name="円/楕円 995"/>
            <p:cNvSpPr/>
            <p:nvPr/>
          </p:nvSpPr>
          <p:spPr>
            <a:xfrm>
              <a:off x="1988362" y="5568002"/>
              <a:ext cx="252000" cy="252000"/>
            </a:xfrm>
            <a:prstGeom prst="ellipse">
              <a:avLst/>
            </a:prstGeom>
            <a:gradFill flip="none" rotWithShape="1">
              <a:gsLst>
                <a:gs pos="0">
                  <a:schemeClr val="accent3">
                    <a:lumMod val="20000"/>
                    <a:lumOff val="80000"/>
                    <a:alpha val="80000"/>
                  </a:schemeClr>
                </a:gs>
                <a:gs pos="50000">
                  <a:schemeClr val="accent3">
                    <a:lumMod val="60000"/>
                    <a:lumOff val="40000"/>
                    <a:alpha val="80000"/>
                  </a:schemeClr>
                </a:gs>
                <a:gs pos="100000">
                  <a:schemeClr val="accent3">
                    <a:lumMod val="75000"/>
                    <a:alpha val="6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97" name="円/楕円 996"/>
            <p:cNvSpPr/>
            <p:nvPr/>
          </p:nvSpPr>
          <p:spPr>
            <a:xfrm>
              <a:off x="2003206" y="4932576"/>
              <a:ext cx="299496" cy="295790"/>
            </a:xfrm>
            <a:prstGeom prst="ellipse">
              <a:avLst/>
            </a:prstGeom>
            <a:gradFill flip="none" rotWithShape="1">
              <a:gsLst>
                <a:gs pos="0">
                  <a:schemeClr val="accent4">
                    <a:lumMod val="20000"/>
                    <a:lumOff val="80000"/>
                    <a:alpha val="80000"/>
                  </a:schemeClr>
                </a:gs>
                <a:gs pos="50000">
                  <a:schemeClr val="accent4">
                    <a:lumMod val="60000"/>
                    <a:lumOff val="40000"/>
                    <a:alpha val="80000"/>
                  </a:schemeClr>
                </a:gs>
                <a:gs pos="100000">
                  <a:schemeClr val="accent4">
                    <a:lumMod val="75000"/>
                    <a:alpha val="6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22" name="円/楕円 1021"/>
            <p:cNvSpPr/>
            <p:nvPr/>
          </p:nvSpPr>
          <p:spPr>
            <a:xfrm>
              <a:off x="2197812" y="4571363"/>
              <a:ext cx="324000" cy="324000"/>
            </a:xfrm>
            <a:prstGeom prst="ellipse">
              <a:avLst/>
            </a:prstGeom>
            <a:gradFill flip="none" rotWithShape="1">
              <a:gsLst>
                <a:gs pos="0">
                  <a:schemeClr val="tx2">
                    <a:lumMod val="20000"/>
                    <a:lumOff val="80000"/>
                    <a:alpha val="60000"/>
                  </a:schemeClr>
                </a:gs>
                <a:gs pos="50000">
                  <a:schemeClr val="tx2">
                    <a:lumMod val="60000"/>
                    <a:lumOff val="40000"/>
                    <a:alpha val="50000"/>
                  </a:schemeClr>
                </a:gs>
                <a:gs pos="100000">
                  <a:schemeClr val="tx2">
                    <a:lumMod val="50000"/>
                    <a:alpha val="40000"/>
                  </a:schemeClr>
                </a:gs>
              </a:gsLst>
              <a:lin ang="2700000" scaled="1"/>
              <a:tileRect/>
            </a:gradFill>
            <a:ln w="19050">
              <a:noFill/>
              <a:tailEnd type="arrow"/>
            </a:ln>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800" dirty="0">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15" name="二等辺三角形 14"/>
          <p:cNvSpPr/>
          <p:nvPr/>
        </p:nvSpPr>
        <p:spPr bwMode="gray">
          <a:xfrm rot="3467494">
            <a:off x="2511833" y="5855793"/>
            <a:ext cx="95502" cy="392452"/>
          </a:xfrm>
          <a:prstGeom prst="triangle">
            <a:avLst/>
          </a:prstGeom>
          <a:solidFill>
            <a:srgbClr val="FFFF99"/>
          </a:solidFill>
          <a:ln w="12700">
            <a:noFill/>
            <a:miter lim="800000"/>
            <a:headEnd/>
            <a:tailEnd/>
          </a:ln>
        </p:spPr>
        <p:txBody>
          <a:bodyPr lIns="68415" tIns="34208" rIns="68415" bIns="34208" rtlCol="0" anchor="ctr"/>
          <a:lstStyle/>
          <a:p>
            <a:pPr algn="ctr"/>
            <a:endParaRPr lang="ja-JP" altLang="en-US"/>
          </a:p>
        </p:txBody>
      </p:sp>
      <p:sp>
        <p:nvSpPr>
          <p:cNvPr id="1023" name="二等辺三角形 1022"/>
          <p:cNvSpPr/>
          <p:nvPr/>
        </p:nvSpPr>
        <p:spPr bwMode="gray">
          <a:xfrm rot="2318374">
            <a:off x="3997185" y="5800625"/>
            <a:ext cx="103461" cy="362264"/>
          </a:xfrm>
          <a:prstGeom prst="triangle">
            <a:avLst/>
          </a:prstGeom>
          <a:solidFill>
            <a:srgbClr val="FFFF99"/>
          </a:solidFill>
          <a:ln w="12700">
            <a:noFill/>
            <a:miter lim="800000"/>
            <a:headEnd/>
            <a:tailEnd/>
          </a:ln>
        </p:spPr>
        <p:txBody>
          <a:bodyPr lIns="68415" tIns="34208" rIns="68415" bIns="34208" rtlCol="0" anchor="ctr"/>
          <a:lstStyle/>
          <a:p>
            <a:pPr algn="ctr"/>
            <a:endParaRPr lang="ja-JP" altLang="en-US"/>
          </a:p>
        </p:txBody>
      </p:sp>
      <p:sp>
        <p:nvSpPr>
          <p:cNvPr id="1024" name="二等辺三角形 1023"/>
          <p:cNvSpPr/>
          <p:nvPr/>
        </p:nvSpPr>
        <p:spPr bwMode="gray">
          <a:xfrm>
            <a:off x="6806080" y="5865623"/>
            <a:ext cx="103461" cy="269511"/>
          </a:xfrm>
          <a:prstGeom prst="triangle">
            <a:avLst/>
          </a:prstGeom>
          <a:solidFill>
            <a:srgbClr val="FFFF99"/>
          </a:solidFill>
          <a:ln w="12700">
            <a:noFill/>
            <a:miter lim="800000"/>
            <a:headEnd/>
            <a:tailEnd/>
          </a:ln>
        </p:spPr>
        <p:txBody>
          <a:bodyPr lIns="68415" tIns="34208" rIns="68415" bIns="34208" rtlCol="0" anchor="ctr"/>
          <a:lstStyle/>
          <a:p>
            <a:pPr algn="ctr"/>
            <a:endParaRPr lang="ja-JP" altLang="en-US"/>
          </a:p>
        </p:txBody>
      </p:sp>
      <p:sp>
        <p:nvSpPr>
          <p:cNvPr id="1058" name="二等辺三角形 1057"/>
          <p:cNvSpPr/>
          <p:nvPr/>
        </p:nvSpPr>
        <p:spPr bwMode="gray">
          <a:xfrm rot="17804104">
            <a:off x="8695498" y="5571868"/>
            <a:ext cx="95502" cy="350997"/>
          </a:xfrm>
          <a:prstGeom prst="triangle">
            <a:avLst/>
          </a:prstGeom>
          <a:solidFill>
            <a:srgbClr val="FFFF99"/>
          </a:solidFill>
          <a:ln w="12700">
            <a:noFill/>
            <a:miter lim="800000"/>
            <a:headEnd/>
            <a:tailEnd/>
          </a:ln>
        </p:spPr>
        <p:txBody>
          <a:bodyPr lIns="68415" tIns="34208" rIns="68415" bIns="34208" rtlCol="0" anchor="ctr"/>
          <a:lstStyle/>
          <a:p>
            <a:pPr algn="ctr"/>
            <a:endParaRPr lang="ja-JP" altLang="en-US"/>
          </a:p>
        </p:txBody>
      </p:sp>
      <p:sp>
        <p:nvSpPr>
          <p:cNvPr id="957" name="角丸四角形 956"/>
          <p:cNvSpPr/>
          <p:nvPr/>
        </p:nvSpPr>
        <p:spPr>
          <a:xfrm>
            <a:off x="3725272" y="6089880"/>
            <a:ext cx="1130133" cy="264494"/>
          </a:xfrm>
          <a:prstGeom prst="roundRect">
            <a:avLst/>
          </a:prstGeom>
          <a:solidFill>
            <a:srgbClr val="FFFF99"/>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24863" tIns="26935" rIns="0" bIns="26935" rtlCol="0" anchor="ctr">
            <a:spAutoFit/>
          </a:bodyPr>
          <a:lstStyle/>
          <a:p>
            <a:pPr algn="ct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人の実行支援</a:t>
            </a:r>
          </a:p>
        </p:txBody>
      </p:sp>
      <p:sp>
        <p:nvSpPr>
          <p:cNvPr id="958" name="角丸四角形 957"/>
          <p:cNvSpPr/>
          <p:nvPr/>
        </p:nvSpPr>
        <p:spPr>
          <a:xfrm>
            <a:off x="6362978" y="6089880"/>
            <a:ext cx="1385441" cy="264494"/>
          </a:xfrm>
          <a:prstGeom prst="roundRect">
            <a:avLst/>
          </a:prstGeom>
          <a:solidFill>
            <a:srgbClr val="FFFF99"/>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24863" tIns="26935" rIns="0" bIns="26935" rtlCol="0" anchor="ctr">
            <a:spAutoFit/>
          </a:bodyPr>
          <a:lstStyle/>
          <a:p>
            <a:pPr algn="ct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センターコントロール</a:t>
            </a:r>
          </a:p>
        </p:txBody>
      </p:sp>
      <p:sp>
        <p:nvSpPr>
          <p:cNvPr id="429" name="角丸四角形 428"/>
          <p:cNvSpPr/>
          <p:nvPr/>
        </p:nvSpPr>
        <p:spPr>
          <a:xfrm>
            <a:off x="8841876" y="5762573"/>
            <a:ext cx="1693089" cy="264494"/>
          </a:xfrm>
          <a:prstGeom prst="roundRect">
            <a:avLst/>
          </a:prstGeom>
          <a:solidFill>
            <a:srgbClr val="FFFF99"/>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24863" tIns="26935" rIns="0" bIns="26935" rtlCol="0" anchor="ctr">
            <a:spAutoFit/>
          </a:bodyPr>
          <a:lstStyle/>
          <a:p>
            <a:pPr algn="ct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ビジネスコラボレーション</a:t>
            </a:r>
          </a:p>
        </p:txBody>
      </p:sp>
      <p:sp>
        <p:nvSpPr>
          <p:cNvPr id="431" name="角丸四角形 430"/>
          <p:cNvSpPr/>
          <p:nvPr/>
        </p:nvSpPr>
        <p:spPr>
          <a:xfrm>
            <a:off x="1757373" y="6089880"/>
            <a:ext cx="701921" cy="264494"/>
          </a:xfrm>
          <a:prstGeom prst="roundRect">
            <a:avLst/>
          </a:prstGeom>
          <a:solidFill>
            <a:srgbClr val="FFFF99"/>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24863" tIns="26935" rIns="0" bIns="26935" rtlCol="0" anchor="ctr">
            <a:spAutoFit/>
          </a:bodyPr>
          <a:lstStyle/>
          <a:p>
            <a:pPr algn="ct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自動化</a:t>
            </a:r>
          </a:p>
        </p:txBody>
      </p:sp>
      <p:sp>
        <p:nvSpPr>
          <p:cNvPr id="417" name="ハート 416"/>
          <p:cNvSpPr/>
          <p:nvPr/>
        </p:nvSpPr>
        <p:spPr>
          <a:xfrm>
            <a:off x="8074790" y="5477787"/>
            <a:ext cx="162144" cy="115714"/>
          </a:xfrm>
          <a:prstGeom prst="heart">
            <a:avLst/>
          </a:prstGeom>
          <a:gradFill flip="none" rotWithShape="1">
            <a:gsLst>
              <a:gs pos="0">
                <a:schemeClr val="accent2">
                  <a:tint val="66000"/>
                  <a:satMod val="160000"/>
                  <a:alpha val="90000"/>
                </a:schemeClr>
              </a:gs>
              <a:gs pos="50000">
                <a:schemeClr val="accent2">
                  <a:tint val="44500"/>
                  <a:satMod val="160000"/>
                  <a:alpha val="70000"/>
                </a:schemeClr>
              </a:gs>
              <a:gs pos="100000">
                <a:schemeClr val="accent2">
                  <a:tint val="23500"/>
                  <a:satMod val="160000"/>
                  <a:alpha val="70000"/>
                </a:schemeClr>
              </a:gs>
            </a:gsLst>
            <a:lin ang="13500000" scaled="1"/>
            <a:tileRect/>
          </a:gradFill>
          <a:ln w="19050">
            <a:noFill/>
            <a:tailEnd type="arrow"/>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684154" fontAlgn="base">
              <a:lnSpc>
                <a:spcPct val="90000"/>
              </a:lnSpc>
              <a:spcBef>
                <a:spcPct val="0"/>
              </a:spcBef>
              <a:spcAft>
                <a:spcPct val="0"/>
              </a:spcAft>
            </a:pPr>
            <a:endParaRPr lang="ja-JP" altLang="en-US" sz="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18" name="ハート 417"/>
          <p:cNvSpPr/>
          <p:nvPr/>
        </p:nvSpPr>
        <p:spPr>
          <a:xfrm>
            <a:off x="6824443" y="5608426"/>
            <a:ext cx="162144" cy="115714"/>
          </a:xfrm>
          <a:prstGeom prst="heart">
            <a:avLst/>
          </a:prstGeom>
          <a:gradFill flip="none" rotWithShape="1">
            <a:gsLst>
              <a:gs pos="0">
                <a:schemeClr val="accent2">
                  <a:tint val="66000"/>
                  <a:satMod val="160000"/>
                  <a:alpha val="90000"/>
                </a:schemeClr>
              </a:gs>
              <a:gs pos="50000">
                <a:schemeClr val="accent2">
                  <a:tint val="44500"/>
                  <a:satMod val="160000"/>
                  <a:alpha val="70000"/>
                </a:schemeClr>
              </a:gs>
              <a:gs pos="100000">
                <a:schemeClr val="accent2">
                  <a:tint val="23500"/>
                  <a:satMod val="160000"/>
                  <a:alpha val="70000"/>
                </a:schemeClr>
              </a:gs>
            </a:gsLst>
            <a:lin ang="13500000" scaled="1"/>
            <a:tileRect/>
          </a:gradFill>
          <a:ln w="19050">
            <a:noFill/>
            <a:tailEnd type="arrow"/>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684154" fontAlgn="base">
              <a:lnSpc>
                <a:spcPct val="90000"/>
              </a:lnSpc>
              <a:spcBef>
                <a:spcPct val="0"/>
              </a:spcBef>
              <a:spcAft>
                <a:spcPct val="0"/>
              </a:spcAft>
            </a:pPr>
            <a:endParaRPr lang="ja-JP" altLang="en-US" sz="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19" name="ハート 418"/>
          <p:cNvSpPr/>
          <p:nvPr/>
        </p:nvSpPr>
        <p:spPr>
          <a:xfrm>
            <a:off x="4212254" y="5804320"/>
            <a:ext cx="162144" cy="115714"/>
          </a:xfrm>
          <a:prstGeom prst="heart">
            <a:avLst/>
          </a:prstGeom>
          <a:gradFill flip="none" rotWithShape="1">
            <a:gsLst>
              <a:gs pos="0">
                <a:schemeClr val="accent2">
                  <a:tint val="66000"/>
                  <a:satMod val="160000"/>
                  <a:alpha val="90000"/>
                </a:schemeClr>
              </a:gs>
              <a:gs pos="50000">
                <a:schemeClr val="accent2">
                  <a:tint val="44500"/>
                  <a:satMod val="160000"/>
                  <a:alpha val="70000"/>
                </a:schemeClr>
              </a:gs>
              <a:gs pos="100000">
                <a:schemeClr val="accent2">
                  <a:tint val="23500"/>
                  <a:satMod val="160000"/>
                  <a:alpha val="70000"/>
                </a:schemeClr>
              </a:gs>
            </a:gsLst>
            <a:lin ang="13500000" scaled="1"/>
            <a:tileRect/>
          </a:gradFill>
          <a:ln w="19050">
            <a:noFill/>
            <a:tailEnd type="arrow"/>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684154" fontAlgn="base">
              <a:lnSpc>
                <a:spcPct val="90000"/>
              </a:lnSpc>
              <a:spcBef>
                <a:spcPct val="0"/>
              </a:spcBef>
              <a:spcAft>
                <a:spcPct val="0"/>
              </a:spcAft>
            </a:pPr>
            <a:endParaRPr lang="ja-JP" altLang="en-US" sz="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p:cNvSpPr/>
          <p:nvPr/>
        </p:nvSpPr>
        <p:spPr>
          <a:xfrm>
            <a:off x="6360928" y="6403493"/>
            <a:ext cx="2071227" cy="315305"/>
          </a:xfrm>
          <a:prstGeom prst="rect">
            <a:avLst/>
          </a:prstGeom>
        </p:spPr>
        <p:txBody>
          <a:bodyPr wrap="square" lIns="68415" tIns="34208" rIns="68415" bIns="34208">
            <a:spAutoFit/>
          </a:bodyPr>
          <a:lstStyle/>
          <a:p>
            <a:r>
              <a:rPr lang="ja-JP" altLang="en-US" sz="800" dirty="0">
                <a:latin typeface="Meiryo UI" panose="020B0604030504040204" pitchFamily="50" charset="-128"/>
                <a:ea typeface="Meiryo UI" panose="020B0604030504040204" pitchFamily="50" charset="-128"/>
                <a:cs typeface="Meiryo UI" panose="020B0604030504040204" pitchFamily="50" charset="-128"/>
              </a:rPr>
              <a:t>少数の専門家が、現在の状況をリアルタイムに把握しながら、最適な意思決定を行う。</a:t>
            </a:r>
            <a:endParaRPr lang="ja-JP" altLang="en-US" sz="800" dirty="0"/>
          </a:p>
        </p:txBody>
      </p:sp>
      <p:sp>
        <p:nvSpPr>
          <p:cNvPr id="6" name="正方形/長方形 5"/>
          <p:cNvSpPr/>
          <p:nvPr/>
        </p:nvSpPr>
        <p:spPr>
          <a:xfrm>
            <a:off x="8845784" y="6076083"/>
            <a:ext cx="1842047" cy="561527"/>
          </a:xfrm>
          <a:prstGeom prst="rect">
            <a:avLst/>
          </a:prstGeom>
        </p:spPr>
        <p:txBody>
          <a:bodyPr wrap="square" lIns="68415" tIns="34208" rIns="68415" bIns="34208">
            <a:spAutoFit/>
          </a:bodyPr>
          <a:lstStyle/>
          <a:p>
            <a:r>
              <a:rPr lang="ja-JP" altLang="en-US" sz="800" dirty="0">
                <a:latin typeface="Meiryo UI" panose="020B0604030504040204" pitchFamily="50" charset="-128"/>
                <a:ea typeface="Meiryo UI" panose="020B0604030504040204" pitchFamily="50" charset="-128"/>
                <a:cs typeface="Meiryo UI" panose="020B0604030504040204" pitchFamily="50" charset="-128"/>
              </a:rPr>
              <a:t>企業内の部門間または企業間でお互いのバリューチェーンをシンクロさせ、ビジネスルールに基づいた、双方の利益を最大化する協業を行う。</a:t>
            </a:r>
            <a:endParaRPr lang="ja-JP" altLang="en-US" sz="800" dirty="0"/>
          </a:p>
        </p:txBody>
      </p:sp>
      <p:sp>
        <p:nvSpPr>
          <p:cNvPr id="7" name="正方形/長方形 6"/>
          <p:cNvSpPr/>
          <p:nvPr/>
        </p:nvSpPr>
        <p:spPr>
          <a:xfrm>
            <a:off x="3725272" y="6403492"/>
            <a:ext cx="2092755" cy="438416"/>
          </a:xfrm>
          <a:prstGeom prst="rect">
            <a:avLst/>
          </a:prstGeom>
        </p:spPr>
        <p:txBody>
          <a:bodyPr wrap="square" lIns="68415" tIns="34208" rIns="68415" bIns="34208">
            <a:spAutoFit/>
          </a:bodyPr>
          <a:lstStyle/>
          <a:p>
            <a:r>
              <a:rPr lang="ja-JP" altLang="en-US" sz="800" dirty="0">
                <a:latin typeface="Meiryo UI" panose="020B0604030504040204" pitchFamily="50" charset="-128"/>
                <a:ea typeface="Meiryo UI" panose="020B0604030504040204" pitchFamily="50" charset="-128"/>
                <a:cs typeface="Meiryo UI" panose="020B0604030504040204" pitchFamily="50" charset="-128"/>
              </a:rPr>
              <a:t>従来の担当者が経験と勘で行っていたことを補完し、より効率的かつ、より付加価値のある業務にシフトさせる。</a:t>
            </a:r>
            <a:endParaRPr lang="ja-JP" altLang="en-US" sz="800" dirty="0"/>
          </a:p>
        </p:txBody>
      </p:sp>
      <p:sp>
        <p:nvSpPr>
          <p:cNvPr id="9" name="正方形/長方形 8"/>
          <p:cNvSpPr/>
          <p:nvPr/>
        </p:nvSpPr>
        <p:spPr>
          <a:xfrm>
            <a:off x="1727647" y="6403493"/>
            <a:ext cx="1572059" cy="315305"/>
          </a:xfrm>
          <a:prstGeom prst="rect">
            <a:avLst/>
          </a:prstGeom>
        </p:spPr>
        <p:txBody>
          <a:bodyPr wrap="square" lIns="68415" tIns="34208" rIns="68415" bIns="34208">
            <a:spAutoFit/>
          </a:bodyPr>
          <a:lstStyle/>
          <a:p>
            <a:r>
              <a:rPr lang="ja-JP" altLang="en-US" sz="800" dirty="0">
                <a:latin typeface="Meiryo UI" panose="020B0604030504040204" pitchFamily="50" charset="-128"/>
                <a:ea typeface="Meiryo UI" panose="020B0604030504040204" pitchFamily="50" charset="-128"/>
                <a:cs typeface="Meiryo UI" panose="020B0604030504040204" pitchFamily="50" charset="-128"/>
              </a:rPr>
              <a:t>従来の担当者が行っていたことを自律的に実施し、無人化する。</a:t>
            </a:r>
            <a:endParaRPr lang="ja-JP" altLang="en-US" sz="800" dirty="0"/>
          </a:p>
        </p:txBody>
      </p:sp>
      <p:sp>
        <p:nvSpPr>
          <p:cNvPr id="430" name="角丸四角形 429"/>
          <p:cNvSpPr/>
          <p:nvPr/>
        </p:nvSpPr>
        <p:spPr>
          <a:xfrm>
            <a:off x="7450886" y="2526004"/>
            <a:ext cx="78000" cy="36000"/>
          </a:xfrm>
          <a:prstGeom prst="roundRect">
            <a:avLst/>
          </a:prstGeom>
          <a:gradFill flip="none" rotWithShape="1">
            <a:gsLst>
              <a:gs pos="0">
                <a:schemeClr val="accent1">
                  <a:lumMod val="20000"/>
                  <a:lumOff val="80000"/>
                  <a:alpha val="70000"/>
                </a:schemeClr>
              </a:gs>
              <a:gs pos="50000">
                <a:schemeClr val="accent1">
                  <a:lumMod val="75000"/>
                  <a:alpha val="90000"/>
                </a:schemeClr>
              </a:gs>
              <a:gs pos="100000">
                <a:schemeClr val="accent1">
                  <a:lumMod val="50000"/>
                  <a:alpha val="7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32" name="角丸四角形 431"/>
          <p:cNvSpPr/>
          <p:nvPr/>
        </p:nvSpPr>
        <p:spPr>
          <a:xfrm>
            <a:off x="6622693" y="2670887"/>
            <a:ext cx="78000" cy="36000"/>
          </a:xfrm>
          <a:prstGeom prst="roundRect">
            <a:avLst/>
          </a:prstGeom>
          <a:gradFill flip="none" rotWithShape="1">
            <a:gsLst>
              <a:gs pos="0">
                <a:schemeClr val="accent1">
                  <a:lumMod val="20000"/>
                  <a:lumOff val="80000"/>
                  <a:alpha val="70000"/>
                </a:schemeClr>
              </a:gs>
              <a:gs pos="50000">
                <a:schemeClr val="accent1">
                  <a:lumMod val="75000"/>
                  <a:alpha val="90000"/>
                </a:schemeClr>
              </a:gs>
              <a:gs pos="100000">
                <a:schemeClr val="accent1">
                  <a:lumMod val="50000"/>
                  <a:alpha val="70000"/>
                </a:schemeClr>
              </a:gs>
            </a:gsLst>
            <a:lin ang="2700000" scaled="1"/>
            <a:tileRect/>
          </a:gradFill>
          <a:ln w="19050">
            <a:noFill/>
            <a:tailEnd type="arrow"/>
          </a:ln>
          <a:effectLst/>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957816"/>
            <a:endParaRPr lang="ja-JP" altLang="en-US" sz="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21" name="Picture 3" descr="W:\MyDocument\デスクトップ\a2-02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874368" y="4748853"/>
            <a:ext cx="375706" cy="282857"/>
          </a:xfrm>
          <a:prstGeom prst="rect">
            <a:avLst/>
          </a:prstGeom>
          <a:noFill/>
          <a:extLst>
            <a:ext uri="{909E8E84-426E-40DD-AFC4-6F175D3DCCD1}">
              <a14:hiddenFill xmlns:a14="http://schemas.microsoft.com/office/drawing/2010/main">
                <a:solidFill>
                  <a:srgbClr val="FFFFFF"/>
                </a:solidFill>
              </a14:hiddenFill>
            </a:ext>
          </a:extLst>
        </p:spPr>
      </p:pic>
      <p:sp>
        <p:nvSpPr>
          <p:cNvPr id="944" name="テキスト ボックス 943"/>
          <p:cNvSpPr txBox="1"/>
          <p:nvPr/>
        </p:nvSpPr>
        <p:spPr>
          <a:xfrm>
            <a:off x="8513868" y="5044896"/>
            <a:ext cx="805403" cy="200055"/>
          </a:xfrm>
          <a:prstGeom prst="rect">
            <a:avLst/>
          </a:prstGeom>
          <a:noFill/>
        </p:spPr>
        <p:txBody>
          <a:bodyPr wrap="square" lIns="0" tIns="0" rIns="0" bIns="0" rtlCol="0">
            <a:spAutoFit/>
          </a:bodyPr>
          <a:lstStyle/>
          <a:p>
            <a:r>
              <a:rPr lang="ja-JP" altLang="en-US" sz="13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他社企業</a:t>
            </a:r>
            <a:endParaRPr lang="en-US" altLang="ja-JP" sz="13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22" name="Picture 4" descr="W:\MyDocument\デスクトップ\a2-012.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663307" y="5210895"/>
            <a:ext cx="597561" cy="473474"/>
          </a:xfrm>
          <a:prstGeom prst="rect">
            <a:avLst/>
          </a:prstGeom>
          <a:noFill/>
          <a:extLst>
            <a:ext uri="{909E8E84-426E-40DD-AFC4-6F175D3DCCD1}">
              <a14:hiddenFill xmlns:a14="http://schemas.microsoft.com/office/drawing/2010/main">
                <a:solidFill>
                  <a:srgbClr val="FFFFFF"/>
                </a:solidFill>
              </a14:hiddenFill>
            </a:ext>
          </a:extLst>
        </p:spPr>
      </p:pic>
      <p:sp>
        <p:nvSpPr>
          <p:cNvPr id="420" name="テキスト ボックス 419"/>
          <p:cNvSpPr txBox="1"/>
          <p:nvPr/>
        </p:nvSpPr>
        <p:spPr>
          <a:xfrm>
            <a:off x="3075442" y="4125143"/>
            <a:ext cx="6604334" cy="599111"/>
          </a:xfrm>
          <a:prstGeom prst="rect">
            <a:avLst/>
          </a:prstGeom>
          <a:noFill/>
          <a:effectLst/>
        </p:spPr>
        <p:txBody>
          <a:bodyPr spcFirstLastPara="1" wrap="square" lIns="95782" tIns="47891" rIns="95782" bIns="47891" numCol="1" rtlCol="0">
            <a:prstTxWarp prst="textArchUp">
              <a:avLst>
                <a:gd name="adj" fmla="val 10386762"/>
              </a:avLst>
            </a:prstTxWarp>
            <a:spAutoFit/>
          </a:bodyPr>
          <a:lstStyle/>
          <a:p>
            <a:pPr algn="ctr"/>
            <a:r>
              <a:rPr lang="ja-JP" altLang="en-US" sz="2000" dirty="0">
                <a:solidFill>
                  <a:schemeClr val="tx1">
                    <a:lumMod val="50000"/>
                    <a:lumOff val="50000"/>
                  </a:schemeClr>
                </a:solidFill>
                <a:effectLst>
                  <a:glow rad="63500">
                    <a:schemeClr val="bg1">
                      <a:lumMod val="85000"/>
                      <a:alpha val="40000"/>
                    </a:schemeClr>
                  </a:glow>
                </a:effectLst>
                <a:latin typeface="Meiryo UI" panose="020B0604030504040204" pitchFamily="50" charset="-128"/>
                <a:ea typeface="Meiryo UI" panose="020B0604030504040204" pitchFamily="50" charset="-128"/>
                <a:cs typeface="Meiryo UI" panose="020B0604030504040204" pitchFamily="50" charset="-128"/>
              </a:rPr>
              <a:t>日本の社会に合ったデータをシェアするメカニズム</a:t>
            </a:r>
          </a:p>
        </p:txBody>
      </p:sp>
      <p:sp>
        <p:nvSpPr>
          <p:cNvPr id="421" name="テキスト ボックス 420"/>
          <p:cNvSpPr txBox="1"/>
          <p:nvPr/>
        </p:nvSpPr>
        <p:spPr>
          <a:xfrm>
            <a:off x="1438063" y="2137458"/>
            <a:ext cx="1894286" cy="327550"/>
          </a:xfrm>
          <a:prstGeom prst="rect">
            <a:avLst/>
          </a:prstGeom>
          <a:noFill/>
          <a:scene3d>
            <a:camera prst="orthographicFront">
              <a:rot lat="19680000" lon="1800000" rev="0"/>
            </a:camera>
            <a:lightRig rig="threePt" dir="t"/>
          </a:scene3d>
          <a:sp3d/>
        </p:spPr>
        <p:txBody>
          <a:bodyPr wrap="square" lIns="95782" tIns="47891" rIns="95782" bIns="47891" rtlCol="0" anchor="t">
            <a:spAutoFit/>
          </a:bodyPr>
          <a:lstStyle/>
          <a:p>
            <a:pPr algn="ctr"/>
            <a:r>
              <a:rPr lang="ja-JP" altLang="en-US" sz="1500" b="1" dirty="0">
                <a:latin typeface="Meiryo UI" panose="020B0604030504040204" pitchFamily="50" charset="-128"/>
                <a:ea typeface="Meiryo UI" panose="020B0604030504040204" pitchFamily="50" charset="-128"/>
                <a:cs typeface="Meiryo UI" panose="020B0604030504040204" pitchFamily="50" charset="-128"/>
              </a:rPr>
              <a:t>スマート化</a:t>
            </a:r>
          </a:p>
        </p:txBody>
      </p:sp>
      <p:sp>
        <p:nvSpPr>
          <p:cNvPr id="422" name="テキスト ボックス 421"/>
          <p:cNvSpPr txBox="1"/>
          <p:nvPr/>
        </p:nvSpPr>
        <p:spPr>
          <a:xfrm>
            <a:off x="8161186" y="1569290"/>
            <a:ext cx="1894286" cy="327550"/>
          </a:xfrm>
          <a:prstGeom prst="rect">
            <a:avLst/>
          </a:prstGeom>
          <a:noFill/>
          <a:scene3d>
            <a:camera prst="orthographicFront">
              <a:rot lat="19680000" lon="20400000" rev="0"/>
            </a:camera>
            <a:lightRig rig="threePt" dir="t"/>
          </a:scene3d>
          <a:sp3d/>
        </p:spPr>
        <p:txBody>
          <a:bodyPr wrap="square" lIns="95782" tIns="47891" rIns="95782" bIns="47891" rtlCol="0" anchor="t">
            <a:spAutoFit/>
          </a:bodyPr>
          <a:lstStyle/>
          <a:p>
            <a:pPr algn="ctr"/>
            <a:r>
              <a:rPr lang="ja-JP" altLang="en-US" sz="1500" b="1" dirty="0">
                <a:latin typeface="Meiryo UI" panose="020B0604030504040204" pitchFamily="50" charset="-128"/>
                <a:ea typeface="Meiryo UI" panose="020B0604030504040204" pitchFamily="50" charset="-128"/>
                <a:cs typeface="Meiryo UI" panose="020B0604030504040204" pitchFamily="50" charset="-128"/>
              </a:rPr>
              <a:t>分野横断・連携</a:t>
            </a:r>
          </a:p>
        </p:txBody>
      </p:sp>
      <p:sp>
        <p:nvSpPr>
          <p:cNvPr id="423" name="テキスト ボックス 422"/>
          <p:cNvSpPr txBox="1"/>
          <p:nvPr/>
        </p:nvSpPr>
        <p:spPr>
          <a:xfrm>
            <a:off x="9032068" y="2137458"/>
            <a:ext cx="1894286" cy="327550"/>
          </a:xfrm>
          <a:prstGeom prst="rect">
            <a:avLst/>
          </a:prstGeom>
          <a:noFill/>
          <a:scene3d>
            <a:camera prst="orthographicFront">
              <a:rot lat="19680000" lon="20400000" rev="0"/>
            </a:camera>
            <a:lightRig rig="threePt" dir="t"/>
          </a:scene3d>
          <a:sp3d/>
        </p:spPr>
        <p:txBody>
          <a:bodyPr wrap="square" lIns="95782" tIns="47891" rIns="95782" bIns="47891" rtlCol="0" anchor="t">
            <a:spAutoFit/>
          </a:bodyPr>
          <a:lstStyle/>
          <a:p>
            <a:pPr algn="ctr"/>
            <a:r>
              <a:rPr lang="ja-JP" altLang="en-US" sz="1500" b="1" dirty="0">
                <a:latin typeface="Meiryo UI" panose="020B0604030504040204" pitchFamily="50" charset="-128"/>
                <a:ea typeface="Meiryo UI" panose="020B0604030504040204" pitchFamily="50" charset="-128"/>
                <a:cs typeface="Meiryo UI" panose="020B0604030504040204" pitchFamily="50" charset="-128"/>
              </a:rPr>
              <a:t>新ビジネス創出</a:t>
            </a:r>
          </a:p>
        </p:txBody>
      </p:sp>
      <p:sp>
        <p:nvSpPr>
          <p:cNvPr id="424" name="テキスト ボックス 423"/>
          <p:cNvSpPr txBox="1"/>
          <p:nvPr/>
        </p:nvSpPr>
        <p:spPr>
          <a:xfrm>
            <a:off x="2378805" y="1569290"/>
            <a:ext cx="1894286" cy="327550"/>
          </a:xfrm>
          <a:prstGeom prst="rect">
            <a:avLst/>
          </a:prstGeom>
          <a:noFill/>
          <a:scene3d>
            <a:camera prst="orthographicFront">
              <a:rot lat="19680000" lon="1800000" rev="0"/>
            </a:camera>
            <a:lightRig rig="threePt" dir="t"/>
          </a:scene3d>
          <a:sp3d/>
        </p:spPr>
        <p:txBody>
          <a:bodyPr wrap="square" lIns="95782" tIns="47891" rIns="95782" bIns="47891" rtlCol="0" anchor="t">
            <a:spAutoFit/>
          </a:bodyPr>
          <a:lstStyle/>
          <a:p>
            <a:pPr algn="ctr"/>
            <a:r>
              <a:rPr lang="ja-JP" altLang="en-US" sz="1500" b="1" dirty="0">
                <a:latin typeface="Meiryo UI" panose="020B0604030504040204" pitchFamily="50" charset="-128"/>
                <a:ea typeface="Meiryo UI" panose="020B0604030504040204" pitchFamily="50" charset="-128"/>
                <a:cs typeface="Meiryo UI" panose="020B0604030504040204" pitchFamily="50" charset="-128"/>
              </a:rPr>
              <a:t>海外展開</a:t>
            </a:r>
          </a:p>
        </p:txBody>
      </p:sp>
      <p:sp>
        <p:nvSpPr>
          <p:cNvPr id="553" name="曲折矢印 552"/>
          <p:cNvSpPr/>
          <p:nvPr/>
        </p:nvSpPr>
        <p:spPr>
          <a:xfrm flipV="1">
            <a:off x="5075266" y="2358994"/>
            <a:ext cx="768647" cy="125374"/>
          </a:xfrm>
          <a:prstGeom prst="bentArrow">
            <a:avLst>
              <a:gd name="adj1" fmla="val 28618"/>
              <a:gd name="adj2" fmla="val 25000"/>
              <a:gd name="adj3" fmla="val 50000"/>
              <a:gd name="adj4" fmla="val 43750"/>
            </a:avLst>
          </a:prstGeom>
          <a:solidFill>
            <a:schemeClr val="bg1">
              <a:lumMod val="65000"/>
            </a:schemeClr>
          </a:solidFill>
          <a:ln w="19050">
            <a:noFill/>
            <a:prstDash val="sysDot"/>
            <a:tailEnd type="arrow" w="sm" len="sm"/>
          </a:ln>
          <a:scene3d>
            <a:camera prst="isometricOffAxis1Left">
              <a:rot lat="600000" lon="1800000" rev="0"/>
            </a:camera>
            <a:lightRig rig="threePt" dir="t"/>
          </a:scene3d>
        </p:spPr>
        <p:style>
          <a:lnRef idx="1">
            <a:schemeClr val="accent1"/>
          </a:lnRef>
          <a:fillRef idx="0">
            <a:schemeClr val="accent1"/>
          </a:fillRef>
          <a:effectRef idx="0">
            <a:schemeClr val="accent1"/>
          </a:effectRef>
          <a:fontRef idx="minor">
            <a:schemeClr val="tx1"/>
          </a:fontRef>
        </p:style>
        <p:txBody>
          <a:bodyPr lIns="68415" tIns="34208" rIns="68415" bIns="34208" rtlCol="0" anchor="ctr"/>
          <a:lstStyle/>
          <a:p>
            <a:pPr algn="ctr"/>
            <a:endParaRPr lang="ja-JP" altLang="en-US"/>
          </a:p>
        </p:txBody>
      </p:sp>
      <p:sp>
        <p:nvSpPr>
          <p:cNvPr id="554" name="正方形/長方形 553"/>
          <p:cNvSpPr/>
          <p:nvPr/>
        </p:nvSpPr>
        <p:spPr>
          <a:xfrm>
            <a:off x="5240904" y="2271580"/>
            <a:ext cx="756925" cy="161417"/>
          </a:xfrm>
          <a:prstGeom prst="rect">
            <a:avLst/>
          </a:prstGeom>
        </p:spPr>
        <p:txBody>
          <a:bodyPr wrap="none" lIns="68415" tIns="34208" rIns="68415" bIns="34208">
            <a:spAutoFit/>
          </a:bodyPr>
          <a:lstStyle/>
          <a:p>
            <a:pPr algn="ctr"/>
            <a:r>
              <a:rPr lang="ja-JP" altLang="en-US" sz="6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モデルを自由に利用</a:t>
            </a:r>
          </a:p>
        </p:txBody>
      </p:sp>
      <p:sp>
        <p:nvSpPr>
          <p:cNvPr id="555" name="正方形/長方形 554"/>
          <p:cNvSpPr/>
          <p:nvPr/>
        </p:nvSpPr>
        <p:spPr>
          <a:xfrm>
            <a:off x="3925473" y="2334231"/>
            <a:ext cx="1305919" cy="281383"/>
          </a:xfrm>
          <a:prstGeom prst="rect">
            <a:avLst/>
          </a:prstGeom>
        </p:spPr>
        <p:txBody>
          <a:bodyPr wrap="none" lIns="95782" tIns="47891" rIns="95782" bIns="47891">
            <a:spAutoFit/>
          </a:bodyPr>
          <a:lstStyle/>
          <a:p>
            <a:pPr algn="ctr"/>
            <a:r>
              <a:rPr lang="ja-JP" altLang="en-US" sz="1200" b="1" dirty="0">
                <a:solidFill>
                  <a:schemeClr val="bg1">
                    <a:lumMod val="50000"/>
                  </a:schemeClr>
                </a:solidFill>
                <a:latin typeface="Meiryo UI" panose="020B0604030504040204" pitchFamily="50" charset="-128"/>
                <a:ea typeface="Meiryo UI" panose="020B0604030504040204" pitchFamily="50" charset="-128"/>
                <a:cs typeface="Meiryo UI" panose="020B0604030504040204" pitchFamily="50" charset="-128"/>
              </a:rPr>
              <a:t>シェアされたモデル</a:t>
            </a:r>
          </a:p>
        </p:txBody>
      </p:sp>
      <p:grpSp>
        <p:nvGrpSpPr>
          <p:cNvPr id="426" name="グループ化 425"/>
          <p:cNvGrpSpPr/>
          <p:nvPr/>
        </p:nvGrpSpPr>
        <p:grpSpPr>
          <a:xfrm>
            <a:off x="4795562" y="2058699"/>
            <a:ext cx="703151" cy="183977"/>
            <a:chOff x="5481044" y="2221370"/>
            <a:chExt cx="926827" cy="216000"/>
          </a:xfrm>
        </p:grpSpPr>
        <p:sp>
          <p:nvSpPr>
            <p:cNvPr id="427" name="角丸四角形 426"/>
            <p:cNvSpPr/>
            <p:nvPr/>
          </p:nvSpPr>
          <p:spPr>
            <a:xfrm>
              <a:off x="5481044"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28" name="角丸四角形 427"/>
            <p:cNvSpPr/>
            <p:nvPr/>
          </p:nvSpPr>
          <p:spPr>
            <a:xfrm>
              <a:off x="5529301"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33" name="角丸四角形 432"/>
            <p:cNvSpPr/>
            <p:nvPr/>
          </p:nvSpPr>
          <p:spPr>
            <a:xfrm>
              <a:off x="5577558"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34" name="角丸四角形 433"/>
            <p:cNvSpPr/>
            <p:nvPr/>
          </p:nvSpPr>
          <p:spPr>
            <a:xfrm>
              <a:off x="5625815"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36" name="角丸四角形 435"/>
            <p:cNvSpPr/>
            <p:nvPr/>
          </p:nvSpPr>
          <p:spPr>
            <a:xfrm>
              <a:off x="5674072"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37" name="角丸四角形 436"/>
            <p:cNvSpPr/>
            <p:nvPr/>
          </p:nvSpPr>
          <p:spPr>
            <a:xfrm>
              <a:off x="5722329"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38" name="角丸四角形 437"/>
            <p:cNvSpPr/>
            <p:nvPr/>
          </p:nvSpPr>
          <p:spPr>
            <a:xfrm>
              <a:off x="5770586"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39" name="角丸四角形 438"/>
            <p:cNvSpPr/>
            <p:nvPr/>
          </p:nvSpPr>
          <p:spPr>
            <a:xfrm>
              <a:off x="5818843"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40" name="角丸四角形 439"/>
            <p:cNvSpPr/>
            <p:nvPr/>
          </p:nvSpPr>
          <p:spPr>
            <a:xfrm>
              <a:off x="5867100"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41" name="角丸四角形 440"/>
            <p:cNvSpPr/>
            <p:nvPr/>
          </p:nvSpPr>
          <p:spPr>
            <a:xfrm>
              <a:off x="5915357"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42" name="角丸四角形 441"/>
            <p:cNvSpPr/>
            <p:nvPr/>
          </p:nvSpPr>
          <p:spPr>
            <a:xfrm>
              <a:off x="5963614"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43" name="角丸四角形 442"/>
            <p:cNvSpPr/>
            <p:nvPr/>
          </p:nvSpPr>
          <p:spPr>
            <a:xfrm>
              <a:off x="6011871"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556" name="グループ化 555"/>
          <p:cNvGrpSpPr/>
          <p:nvPr/>
        </p:nvGrpSpPr>
        <p:grpSpPr>
          <a:xfrm>
            <a:off x="4488626" y="2160810"/>
            <a:ext cx="593318" cy="183977"/>
            <a:chOff x="5625815" y="2221370"/>
            <a:chExt cx="782056" cy="216000"/>
          </a:xfrm>
        </p:grpSpPr>
        <p:sp>
          <p:nvSpPr>
            <p:cNvPr id="565" name="角丸四角形 564"/>
            <p:cNvSpPr/>
            <p:nvPr/>
          </p:nvSpPr>
          <p:spPr>
            <a:xfrm>
              <a:off x="5625815"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66" name="角丸四角形 565"/>
            <p:cNvSpPr/>
            <p:nvPr/>
          </p:nvSpPr>
          <p:spPr>
            <a:xfrm>
              <a:off x="5674072"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67" name="角丸四角形 566"/>
            <p:cNvSpPr/>
            <p:nvPr/>
          </p:nvSpPr>
          <p:spPr>
            <a:xfrm>
              <a:off x="5722329"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68" name="角丸四角形 567"/>
            <p:cNvSpPr/>
            <p:nvPr/>
          </p:nvSpPr>
          <p:spPr>
            <a:xfrm>
              <a:off x="5770586"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69" name="角丸四角形 568"/>
            <p:cNvSpPr/>
            <p:nvPr/>
          </p:nvSpPr>
          <p:spPr>
            <a:xfrm>
              <a:off x="5818843"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70" name="角丸四角形 569"/>
            <p:cNvSpPr/>
            <p:nvPr/>
          </p:nvSpPr>
          <p:spPr>
            <a:xfrm>
              <a:off x="5867100"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71" name="角丸四角形 570"/>
            <p:cNvSpPr/>
            <p:nvPr/>
          </p:nvSpPr>
          <p:spPr>
            <a:xfrm>
              <a:off x="5915357"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72" name="角丸四角形 571"/>
            <p:cNvSpPr/>
            <p:nvPr/>
          </p:nvSpPr>
          <p:spPr>
            <a:xfrm>
              <a:off x="5963614"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73" name="角丸四角形 572"/>
            <p:cNvSpPr/>
            <p:nvPr/>
          </p:nvSpPr>
          <p:spPr>
            <a:xfrm>
              <a:off x="6011871" y="2221370"/>
              <a:ext cx="396000" cy="216000"/>
            </a:xfrm>
            <a:prstGeom prst="roundRect">
              <a:avLst>
                <a:gd name="adj" fmla="val 6479"/>
              </a:avLst>
            </a:prstGeom>
            <a:solidFill>
              <a:schemeClr val="bg1"/>
            </a:solidFill>
            <a:ln w="6350">
              <a:solidFill>
                <a:schemeClr val="tx1">
                  <a:lumMod val="50000"/>
                  <a:lumOff val="50000"/>
                </a:schemeClr>
              </a:solidFill>
              <a:prstDash val="solid"/>
              <a:tailEnd type="arrow" w="sm" len="sm"/>
            </a:ln>
            <a:scene3d>
              <a:camera prst="isometricOffAxis2Right">
                <a:rot lat="660000" lon="17759988" rev="0"/>
              </a:camera>
              <a:lightRig rig="threePt" dir="t"/>
            </a:scene3d>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endPar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449" name="グループ化 448"/>
          <p:cNvGrpSpPr/>
          <p:nvPr/>
        </p:nvGrpSpPr>
        <p:grpSpPr>
          <a:xfrm>
            <a:off x="4805463" y="2122784"/>
            <a:ext cx="409679" cy="214640"/>
            <a:chOff x="3326516" y="2235464"/>
            <a:chExt cx="792000" cy="432000"/>
          </a:xfrm>
          <a:scene3d>
            <a:camera prst="isometricOffAxis2Right">
              <a:rot lat="660000" lon="17759988" rev="0"/>
            </a:camera>
            <a:lightRig rig="threePt" dir="t"/>
          </a:scene3d>
        </p:grpSpPr>
        <p:sp>
          <p:nvSpPr>
            <p:cNvPr id="540" name="角丸四角形 539"/>
            <p:cNvSpPr/>
            <p:nvPr/>
          </p:nvSpPr>
          <p:spPr>
            <a:xfrm>
              <a:off x="3326516" y="2235464"/>
              <a:ext cx="792000" cy="432000"/>
            </a:xfrm>
            <a:prstGeom prst="roundRect">
              <a:avLst>
                <a:gd name="adj" fmla="val 6479"/>
              </a:avLst>
            </a:prstGeom>
            <a:solidFill>
              <a:schemeClr val="bg1"/>
            </a:solidFill>
            <a:ln w="9525">
              <a:solidFill>
                <a:schemeClr val="tx1">
                  <a:lumMod val="50000"/>
                  <a:lumOff val="50000"/>
                </a:schemeClr>
              </a:solidFill>
              <a:prstDash val="solid"/>
              <a:tailEnd type="arrow" w="sm" len="sm"/>
            </a:ln>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r>
                <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モデル</a:t>
              </a:r>
            </a:p>
          </p:txBody>
        </p:sp>
        <p:grpSp>
          <p:nvGrpSpPr>
            <p:cNvPr id="541" name="グループ化 540"/>
            <p:cNvGrpSpPr/>
            <p:nvPr/>
          </p:nvGrpSpPr>
          <p:grpSpPr>
            <a:xfrm>
              <a:off x="3386860" y="2371145"/>
              <a:ext cx="682662" cy="246543"/>
              <a:chOff x="3386860" y="2371145"/>
              <a:chExt cx="682662" cy="246543"/>
            </a:xfrm>
          </p:grpSpPr>
          <p:sp>
            <p:nvSpPr>
              <p:cNvPr id="542" name="角丸四角形 541"/>
              <p:cNvSpPr/>
              <p:nvPr/>
            </p:nvSpPr>
            <p:spPr>
              <a:xfrm>
                <a:off x="3404860" y="2388200"/>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cxnSp>
            <p:nvCxnSpPr>
              <p:cNvPr id="543" name="直線コネクタ 542"/>
              <p:cNvCxnSpPr>
                <a:stCxn id="542" idx="2"/>
                <a:endCxn id="548" idx="0"/>
              </p:cNvCxnSpPr>
              <p:nvPr/>
            </p:nvCxnSpPr>
            <p:spPr>
              <a:xfrm>
                <a:off x="3476860" y="2460200"/>
                <a:ext cx="0" cy="51377"/>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44" name="角丸四角形 543"/>
              <p:cNvSpPr/>
              <p:nvPr/>
            </p:nvSpPr>
            <p:spPr>
              <a:xfrm>
                <a:off x="3925522" y="2528848"/>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sp>
            <p:nvSpPr>
              <p:cNvPr id="545" name="角丸四角形 544"/>
              <p:cNvSpPr/>
              <p:nvPr/>
            </p:nvSpPr>
            <p:spPr>
              <a:xfrm>
                <a:off x="3632002" y="2528848"/>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cxnSp>
            <p:nvCxnSpPr>
              <p:cNvPr id="546" name="直線コネクタ 545"/>
              <p:cNvCxnSpPr>
                <a:stCxn id="548" idx="3"/>
                <a:endCxn id="545" idx="1"/>
              </p:cNvCxnSpPr>
              <p:nvPr/>
            </p:nvCxnSpPr>
            <p:spPr>
              <a:xfrm>
                <a:off x="3566860" y="2564633"/>
                <a:ext cx="65142" cy="215"/>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47" name="直線コネクタ 546"/>
              <p:cNvCxnSpPr>
                <a:stCxn id="545" idx="3"/>
                <a:endCxn id="544" idx="1"/>
              </p:cNvCxnSpPr>
              <p:nvPr/>
            </p:nvCxnSpPr>
            <p:spPr>
              <a:xfrm>
                <a:off x="3776002" y="2564848"/>
                <a:ext cx="149520" cy="0"/>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48" name="フローチャート : 判断 547"/>
              <p:cNvSpPr/>
              <p:nvPr/>
            </p:nvSpPr>
            <p:spPr>
              <a:xfrm>
                <a:off x="3386860" y="2511577"/>
                <a:ext cx="180000" cy="106111"/>
              </a:xfrm>
              <a:prstGeom prst="flowChartDecision">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sp>
            <p:nvSpPr>
              <p:cNvPr id="549" name="フローチャート : 判断 548"/>
              <p:cNvSpPr/>
              <p:nvPr/>
            </p:nvSpPr>
            <p:spPr>
              <a:xfrm>
                <a:off x="3614002" y="2371145"/>
                <a:ext cx="180000" cy="106111"/>
              </a:xfrm>
              <a:prstGeom prst="flowChartDecision">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cxnSp>
            <p:nvCxnSpPr>
              <p:cNvPr id="550" name="直線コネクタ 549"/>
              <p:cNvCxnSpPr>
                <a:stCxn id="545" idx="0"/>
                <a:endCxn id="549" idx="2"/>
              </p:cNvCxnSpPr>
              <p:nvPr/>
            </p:nvCxnSpPr>
            <p:spPr>
              <a:xfrm flipV="1">
                <a:off x="3704002" y="2477256"/>
                <a:ext cx="0" cy="51592"/>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51" name="角丸四角形 550"/>
              <p:cNvSpPr/>
              <p:nvPr/>
            </p:nvSpPr>
            <p:spPr>
              <a:xfrm>
                <a:off x="3922519" y="2388200"/>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cxnSp>
            <p:nvCxnSpPr>
              <p:cNvPr id="552" name="直線コネクタ 551"/>
              <p:cNvCxnSpPr>
                <a:stCxn id="549" idx="3"/>
                <a:endCxn id="551" idx="1"/>
              </p:cNvCxnSpPr>
              <p:nvPr/>
            </p:nvCxnSpPr>
            <p:spPr>
              <a:xfrm flipV="1">
                <a:off x="3794002" y="2424200"/>
                <a:ext cx="128517" cy="1"/>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450" name="グループ化 449"/>
          <p:cNvGrpSpPr/>
          <p:nvPr/>
        </p:nvGrpSpPr>
        <p:grpSpPr>
          <a:xfrm>
            <a:off x="4930434" y="2122784"/>
            <a:ext cx="409679" cy="214640"/>
            <a:chOff x="3326516" y="2235464"/>
            <a:chExt cx="792000" cy="432000"/>
          </a:xfrm>
          <a:scene3d>
            <a:camera prst="isometricOffAxis2Right">
              <a:rot lat="660000" lon="17759988" rev="0"/>
            </a:camera>
            <a:lightRig rig="threePt" dir="t"/>
          </a:scene3d>
        </p:grpSpPr>
        <p:sp>
          <p:nvSpPr>
            <p:cNvPr id="527" name="角丸四角形 526"/>
            <p:cNvSpPr/>
            <p:nvPr/>
          </p:nvSpPr>
          <p:spPr>
            <a:xfrm>
              <a:off x="3326516" y="2235464"/>
              <a:ext cx="792000" cy="432000"/>
            </a:xfrm>
            <a:prstGeom prst="roundRect">
              <a:avLst>
                <a:gd name="adj" fmla="val 6479"/>
              </a:avLst>
            </a:prstGeom>
            <a:solidFill>
              <a:schemeClr val="bg1"/>
            </a:solidFill>
            <a:ln w="9525">
              <a:solidFill>
                <a:schemeClr val="tx1">
                  <a:lumMod val="50000"/>
                  <a:lumOff val="50000"/>
                </a:schemeClr>
              </a:solidFill>
              <a:prstDash val="solid"/>
              <a:tailEnd type="arrow" w="sm" len="sm"/>
            </a:ln>
          </p:spPr>
          <p:style>
            <a:lnRef idx="1">
              <a:schemeClr val="accent1"/>
            </a:lnRef>
            <a:fillRef idx="0">
              <a:schemeClr val="accent1"/>
            </a:fillRef>
            <a:effectRef idx="0">
              <a:schemeClr val="accent1"/>
            </a:effectRef>
            <a:fontRef idx="minor">
              <a:schemeClr val="tx1"/>
            </a:fontRef>
          </p:style>
          <p:txBody>
            <a:bodyPr lIns="10800" tIns="10800" rIns="10800" bIns="10800" rtlCol="0" anchor="t"/>
            <a:lstStyle/>
            <a:p>
              <a:r>
                <a:rPr lang="ja-JP" altLang="en-US" sz="400" b="1" dirty="0">
                  <a:solidFill>
                    <a:schemeClr val="tx1">
                      <a:lumMod val="50000"/>
                      <a:lumOff val="50000"/>
                    </a:schemeClr>
                  </a:solidFill>
                  <a:latin typeface="Meiryo UI" panose="020B0604030504040204" pitchFamily="50" charset="-128"/>
                  <a:ea typeface="Meiryo UI" panose="020B0604030504040204" pitchFamily="50" charset="-128"/>
                  <a:cs typeface="Meiryo UI" panose="020B0604030504040204" pitchFamily="50" charset="-128"/>
                </a:rPr>
                <a:t>モデル</a:t>
              </a:r>
            </a:p>
          </p:txBody>
        </p:sp>
        <p:grpSp>
          <p:nvGrpSpPr>
            <p:cNvPr id="528" name="グループ化 527"/>
            <p:cNvGrpSpPr/>
            <p:nvPr/>
          </p:nvGrpSpPr>
          <p:grpSpPr>
            <a:xfrm>
              <a:off x="3386860" y="2371145"/>
              <a:ext cx="682662" cy="246543"/>
              <a:chOff x="3386860" y="2371145"/>
              <a:chExt cx="682662" cy="246543"/>
            </a:xfrm>
          </p:grpSpPr>
          <p:sp>
            <p:nvSpPr>
              <p:cNvPr id="529" name="角丸四角形 528"/>
              <p:cNvSpPr/>
              <p:nvPr/>
            </p:nvSpPr>
            <p:spPr>
              <a:xfrm>
                <a:off x="3404860" y="2388200"/>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cxnSp>
            <p:nvCxnSpPr>
              <p:cNvPr id="530" name="直線コネクタ 529"/>
              <p:cNvCxnSpPr>
                <a:stCxn id="529" idx="2"/>
                <a:endCxn id="535" idx="0"/>
              </p:cNvCxnSpPr>
              <p:nvPr/>
            </p:nvCxnSpPr>
            <p:spPr>
              <a:xfrm>
                <a:off x="3476860" y="2460200"/>
                <a:ext cx="0" cy="51377"/>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31" name="角丸四角形 530"/>
              <p:cNvSpPr/>
              <p:nvPr/>
            </p:nvSpPr>
            <p:spPr>
              <a:xfrm>
                <a:off x="3925522" y="2528848"/>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sp>
            <p:nvSpPr>
              <p:cNvPr id="532" name="角丸四角形 531"/>
              <p:cNvSpPr/>
              <p:nvPr/>
            </p:nvSpPr>
            <p:spPr>
              <a:xfrm>
                <a:off x="3632002" y="2528848"/>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cxnSp>
            <p:nvCxnSpPr>
              <p:cNvPr id="533" name="直線コネクタ 532"/>
              <p:cNvCxnSpPr>
                <a:stCxn id="535" idx="3"/>
                <a:endCxn id="532" idx="1"/>
              </p:cNvCxnSpPr>
              <p:nvPr/>
            </p:nvCxnSpPr>
            <p:spPr>
              <a:xfrm>
                <a:off x="3566860" y="2564633"/>
                <a:ext cx="65142" cy="215"/>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4" name="直線コネクタ 533"/>
              <p:cNvCxnSpPr>
                <a:stCxn id="532" idx="3"/>
                <a:endCxn id="531" idx="1"/>
              </p:cNvCxnSpPr>
              <p:nvPr/>
            </p:nvCxnSpPr>
            <p:spPr>
              <a:xfrm>
                <a:off x="3776002" y="2564848"/>
                <a:ext cx="149520" cy="0"/>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35" name="フローチャート : 判断 534"/>
              <p:cNvSpPr/>
              <p:nvPr/>
            </p:nvSpPr>
            <p:spPr>
              <a:xfrm>
                <a:off x="3386860" y="2511577"/>
                <a:ext cx="180000" cy="106111"/>
              </a:xfrm>
              <a:prstGeom prst="flowChartDecision">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sp>
            <p:nvSpPr>
              <p:cNvPr id="536" name="フローチャート : 判断 535"/>
              <p:cNvSpPr/>
              <p:nvPr/>
            </p:nvSpPr>
            <p:spPr>
              <a:xfrm>
                <a:off x="3614002" y="2371145"/>
                <a:ext cx="180000" cy="106111"/>
              </a:xfrm>
              <a:prstGeom prst="flowChartDecision">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cxnSp>
            <p:nvCxnSpPr>
              <p:cNvPr id="537" name="直線コネクタ 536"/>
              <p:cNvCxnSpPr>
                <a:stCxn id="532" idx="0"/>
                <a:endCxn id="536" idx="2"/>
              </p:cNvCxnSpPr>
              <p:nvPr/>
            </p:nvCxnSpPr>
            <p:spPr>
              <a:xfrm flipV="1">
                <a:off x="3704002" y="2477256"/>
                <a:ext cx="0" cy="51592"/>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38" name="角丸四角形 537"/>
              <p:cNvSpPr/>
              <p:nvPr/>
            </p:nvSpPr>
            <p:spPr>
              <a:xfrm>
                <a:off x="3922519" y="2388200"/>
                <a:ext cx="144000" cy="72000"/>
              </a:xfrm>
              <a:prstGeom prst="roundRect">
                <a:avLst/>
              </a:prstGeom>
              <a:solidFill>
                <a:schemeClr val="bg1">
                  <a:lumMod val="65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36000" rIns="36000" rtlCol="0" anchor="ctr"/>
              <a:lstStyle/>
              <a:p>
                <a:pPr algn="ctr"/>
                <a:endParaRPr lang="ja-JP" altLang="en-US" sz="700" dirty="0"/>
              </a:p>
            </p:txBody>
          </p:sp>
          <p:cxnSp>
            <p:nvCxnSpPr>
              <p:cNvPr id="539" name="直線コネクタ 538"/>
              <p:cNvCxnSpPr>
                <a:stCxn id="536" idx="3"/>
                <a:endCxn id="538" idx="1"/>
              </p:cNvCxnSpPr>
              <p:nvPr/>
            </p:nvCxnSpPr>
            <p:spPr>
              <a:xfrm flipV="1">
                <a:off x="3794002" y="2424200"/>
                <a:ext cx="128517" cy="1"/>
              </a:xfrm>
              <a:prstGeom prst="line">
                <a:avLst/>
              </a:prstGeom>
              <a:solidFill>
                <a:schemeClr val="bg1">
                  <a:lumMod val="65000"/>
                </a:schemeClr>
              </a:solidFill>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20" name="グループ化 19"/>
          <p:cNvGrpSpPr/>
          <p:nvPr/>
        </p:nvGrpSpPr>
        <p:grpSpPr>
          <a:xfrm>
            <a:off x="2047697" y="5847988"/>
            <a:ext cx="287953" cy="229156"/>
            <a:chOff x="1169146" y="8110983"/>
            <a:chExt cx="372124" cy="320818"/>
          </a:xfrm>
        </p:grpSpPr>
        <p:grpSp>
          <p:nvGrpSpPr>
            <p:cNvPr id="577" name="グループ化 576"/>
            <p:cNvGrpSpPr/>
            <p:nvPr/>
          </p:nvGrpSpPr>
          <p:grpSpPr>
            <a:xfrm>
              <a:off x="1169146" y="8110983"/>
              <a:ext cx="363637" cy="320818"/>
              <a:chOff x="9179742" y="7850061"/>
              <a:chExt cx="363637" cy="320818"/>
            </a:xfrm>
          </p:grpSpPr>
          <p:sp>
            <p:nvSpPr>
              <p:cNvPr id="578" name="円/楕円 577"/>
              <p:cNvSpPr/>
              <p:nvPr/>
            </p:nvSpPr>
            <p:spPr>
              <a:xfrm>
                <a:off x="9179742" y="7954879"/>
                <a:ext cx="216000" cy="216000"/>
              </a:xfrm>
              <a:prstGeom prst="ellipse">
                <a:avLst/>
              </a:prstGeom>
              <a:gradFill flip="none" rotWithShape="1">
                <a:gsLst>
                  <a:gs pos="0">
                    <a:srgbClr val="EDE57B">
                      <a:alpha val="91765"/>
                    </a:srgbClr>
                  </a:gs>
                  <a:gs pos="50000">
                    <a:srgbClr val="EFE88D"/>
                  </a:gs>
                  <a:gs pos="100000">
                    <a:srgbClr val="FCFBEA"/>
                  </a:gs>
                </a:gsLst>
                <a:lin ang="13500000" scaled="1"/>
                <a:tileRect/>
              </a:gradFill>
              <a:ln w="6350">
                <a:solidFill>
                  <a:srgbClr val="EDE57B"/>
                </a:solidFill>
                <a:tailEnd type="arrow"/>
              </a:ln>
              <a:effectLst>
                <a:outerShdw blurRad="63500" sx="102000" sy="102000" algn="ctr" rotWithShape="0">
                  <a:prstClr val="black">
                    <a:alpha val="40000"/>
                  </a:prstClr>
                </a:outerShdw>
              </a:effectLst>
              <a:scene3d>
                <a:camera prst="orthographicFront">
                  <a:rot lat="3000000" lon="1800000" rev="1800000"/>
                </a:camera>
                <a:lightRig rig="threePt" dir="t"/>
              </a:scene3d>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684154" fontAlgn="base">
                  <a:lnSpc>
                    <a:spcPct val="90000"/>
                  </a:lnSpc>
                  <a:spcBef>
                    <a:spcPct val="0"/>
                  </a:spcBef>
                  <a:spcAft>
                    <a:spcPct val="0"/>
                  </a:spcAft>
                </a:pPr>
                <a:r>
                  <a:rPr lang="ja-JP" altLang="en-US" sz="700" dirty="0">
                    <a:solidFill>
                      <a:schemeClr val="bg2">
                        <a:lumMod val="50000"/>
                      </a:schemeClr>
                    </a:solidFill>
                    <a:latin typeface="HGP創英角ﾎﾟｯﾌﾟ体" panose="040B0A00000000000000" pitchFamily="50" charset="-128"/>
                    <a:ea typeface="HGP創英角ﾎﾟｯﾌﾟ体" panose="040B0A00000000000000" pitchFamily="50" charset="-128"/>
                    <a:cs typeface="Meiryo UI" panose="020B0604030504040204" pitchFamily="50" charset="-128"/>
                  </a:rPr>
                  <a:t>￥</a:t>
                </a:r>
              </a:p>
            </p:txBody>
          </p:sp>
          <p:sp>
            <p:nvSpPr>
              <p:cNvPr id="579" name="円/楕円 578"/>
              <p:cNvSpPr/>
              <p:nvPr/>
            </p:nvSpPr>
            <p:spPr>
              <a:xfrm>
                <a:off x="9327379" y="7931048"/>
                <a:ext cx="216000" cy="216000"/>
              </a:xfrm>
              <a:prstGeom prst="ellipse">
                <a:avLst/>
              </a:prstGeom>
              <a:gradFill flip="none" rotWithShape="1">
                <a:gsLst>
                  <a:gs pos="0">
                    <a:srgbClr val="EDE57B">
                      <a:alpha val="91765"/>
                    </a:srgbClr>
                  </a:gs>
                  <a:gs pos="50000">
                    <a:srgbClr val="EFE88D"/>
                  </a:gs>
                  <a:gs pos="100000">
                    <a:srgbClr val="FCFBEA"/>
                  </a:gs>
                </a:gsLst>
                <a:lin ang="13500000" scaled="1"/>
                <a:tileRect/>
              </a:gradFill>
              <a:ln w="6350">
                <a:solidFill>
                  <a:srgbClr val="EDE57B"/>
                </a:solidFill>
                <a:tailEnd type="arrow"/>
              </a:ln>
              <a:effectLst>
                <a:outerShdw blurRad="63500" sx="102000" sy="102000" algn="ctr" rotWithShape="0">
                  <a:prstClr val="black">
                    <a:alpha val="40000"/>
                  </a:prstClr>
                </a:outerShdw>
              </a:effectLst>
              <a:scene3d>
                <a:camera prst="orthographicFront">
                  <a:rot lat="3000000" lon="1800000" rev="1800000"/>
                </a:camera>
                <a:lightRig rig="threePt" dir="t"/>
              </a:scene3d>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684154" fontAlgn="base">
                  <a:lnSpc>
                    <a:spcPct val="90000"/>
                  </a:lnSpc>
                  <a:spcBef>
                    <a:spcPct val="0"/>
                  </a:spcBef>
                  <a:spcAft>
                    <a:spcPct val="0"/>
                  </a:spcAft>
                </a:pPr>
                <a:r>
                  <a:rPr lang="ja-JP" altLang="en-US" sz="700" dirty="0">
                    <a:solidFill>
                      <a:schemeClr val="bg2">
                        <a:lumMod val="50000"/>
                      </a:schemeClr>
                    </a:solidFill>
                    <a:latin typeface="HGP創英角ﾎﾟｯﾌﾟ体" panose="040B0A00000000000000" pitchFamily="50" charset="-128"/>
                    <a:ea typeface="HGP創英角ﾎﾟｯﾌﾟ体" panose="040B0A00000000000000" pitchFamily="50" charset="-128"/>
                    <a:cs typeface="Meiryo UI" panose="020B0604030504040204" pitchFamily="50" charset="-128"/>
                  </a:rPr>
                  <a:t>￥</a:t>
                </a:r>
              </a:p>
            </p:txBody>
          </p:sp>
          <p:sp>
            <p:nvSpPr>
              <p:cNvPr id="580" name="円/楕円 579"/>
              <p:cNvSpPr/>
              <p:nvPr/>
            </p:nvSpPr>
            <p:spPr>
              <a:xfrm>
                <a:off x="9241629" y="7850061"/>
                <a:ext cx="216000" cy="216000"/>
              </a:xfrm>
              <a:prstGeom prst="ellipse">
                <a:avLst/>
              </a:prstGeom>
              <a:gradFill flip="none" rotWithShape="1">
                <a:gsLst>
                  <a:gs pos="0">
                    <a:srgbClr val="EDE57B">
                      <a:alpha val="91765"/>
                    </a:srgbClr>
                  </a:gs>
                  <a:gs pos="50000">
                    <a:srgbClr val="EFE88D"/>
                  </a:gs>
                  <a:gs pos="100000">
                    <a:srgbClr val="FCFBEA"/>
                  </a:gs>
                </a:gsLst>
                <a:lin ang="13500000" scaled="1"/>
                <a:tileRect/>
              </a:gradFill>
              <a:ln w="6350">
                <a:solidFill>
                  <a:srgbClr val="EDE57B"/>
                </a:solidFill>
                <a:tailEnd type="arrow"/>
              </a:ln>
              <a:effectLst>
                <a:outerShdw blurRad="63500" sx="102000" sy="102000" algn="ctr" rotWithShape="0">
                  <a:prstClr val="black">
                    <a:alpha val="40000"/>
                  </a:prstClr>
                </a:outerShdw>
              </a:effectLst>
              <a:scene3d>
                <a:camera prst="orthographicFront">
                  <a:rot lat="3000000" lon="1800000" rev="1800000"/>
                </a:camera>
                <a:lightRig rig="threePt" dir="t"/>
              </a:scene3d>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684154" fontAlgn="base">
                  <a:lnSpc>
                    <a:spcPct val="90000"/>
                  </a:lnSpc>
                  <a:spcBef>
                    <a:spcPct val="0"/>
                  </a:spcBef>
                  <a:spcAft>
                    <a:spcPct val="0"/>
                  </a:spcAft>
                </a:pPr>
                <a:r>
                  <a:rPr lang="ja-JP" altLang="en-US" sz="700" dirty="0">
                    <a:solidFill>
                      <a:schemeClr val="bg2">
                        <a:lumMod val="50000"/>
                      </a:schemeClr>
                    </a:solidFill>
                    <a:latin typeface="HGP創英角ﾎﾟｯﾌﾟ体" panose="040B0A00000000000000" pitchFamily="50" charset="-128"/>
                    <a:ea typeface="HGP創英角ﾎﾟｯﾌﾟ体" panose="040B0A00000000000000" pitchFamily="50" charset="-128"/>
                    <a:cs typeface="Meiryo UI" panose="020B0604030504040204" pitchFamily="50" charset="-128"/>
                  </a:rPr>
                  <a:t>￥</a:t>
                </a:r>
              </a:p>
            </p:txBody>
          </p:sp>
        </p:grpSp>
        <p:sp>
          <p:nvSpPr>
            <p:cNvPr id="16" name="フリーフォーム 15"/>
            <p:cNvSpPr/>
            <p:nvPr/>
          </p:nvSpPr>
          <p:spPr bwMode="gray">
            <a:xfrm>
              <a:off x="1175350" y="8170731"/>
              <a:ext cx="365920" cy="208800"/>
            </a:xfrm>
            <a:custGeom>
              <a:avLst/>
              <a:gdLst>
                <a:gd name="connsiteX0" fmla="*/ 0 w 349250"/>
                <a:gd name="connsiteY0" fmla="*/ 546 h 216446"/>
                <a:gd name="connsiteX1" fmla="*/ 76200 w 349250"/>
                <a:gd name="connsiteY1" fmla="*/ 13246 h 216446"/>
                <a:gd name="connsiteX2" fmla="*/ 88900 w 349250"/>
                <a:gd name="connsiteY2" fmla="*/ 89446 h 216446"/>
                <a:gd name="connsiteX3" fmla="*/ 184150 w 349250"/>
                <a:gd name="connsiteY3" fmla="*/ 95796 h 216446"/>
                <a:gd name="connsiteX4" fmla="*/ 349250 w 349250"/>
                <a:gd name="connsiteY4" fmla="*/ 216446 h 216446"/>
                <a:gd name="connsiteX0" fmla="*/ 0 w 354013"/>
                <a:gd name="connsiteY0" fmla="*/ 53 h 235003"/>
                <a:gd name="connsiteX1" fmla="*/ 80963 w 354013"/>
                <a:gd name="connsiteY1" fmla="*/ 31803 h 235003"/>
                <a:gd name="connsiteX2" fmla="*/ 93663 w 354013"/>
                <a:gd name="connsiteY2" fmla="*/ 108003 h 235003"/>
                <a:gd name="connsiteX3" fmla="*/ 188913 w 354013"/>
                <a:gd name="connsiteY3" fmla="*/ 114353 h 235003"/>
                <a:gd name="connsiteX4" fmla="*/ 354013 w 354013"/>
                <a:gd name="connsiteY4" fmla="*/ 235003 h 235003"/>
                <a:gd name="connsiteX0" fmla="*/ 0 w 354013"/>
                <a:gd name="connsiteY0" fmla="*/ 44 h 234994"/>
                <a:gd name="connsiteX1" fmla="*/ 80963 w 354013"/>
                <a:gd name="connsiteY1" fmla="*/ 31794 h 234994"/>
                <a:gd name="connsiteX2" fmla="*/ 131763 w 354013"/>
                <a:gd name="connsiteY2" fmla="*/ 86562 h 234994"/>
                <a:gd name="connsiteX3" fmla="*/ 188913 w 354013"/>
                <a:gd name="connsiteY3" fmla="*/ 114344 h 234994"/>
                <a:gd name="connsiteX4" fmla="*/ 354013 w 354013"/>
                <a:gd name="connsiteY4" fmla="*/ 234994 h 234994"/>
                <a:gd name="connsiteX0" fmla="*/ 0 w 354013"/>
                <a:gd name="connsiteY0" fmla="*/ 44 h 234994"/>
                <a:gd name="connsiteX1" fmla="*/ 80963 w 354013"/>
                <a:gd name="connsiteY1" fmla="*/ 31794 h 234994"/>
                <a:gd name="connsiteX2" fmla="*/ 131763 w 354013"/>
                <a:gd name="connsiteY2" fmla="*/ 86562 h 234994"/>
                <a:gd name="connsiteX3" fmla="*/ 188913 w 354013"/>
                <a:gd name="connsiteY3" fmla="*/ 114344 h 234994"/>
                <a:gd name="connsiteX4" fmla="*/ 224823 w 354013"/>
                <a:gd name="connsiteY4" fmla="*/ 82680 h 234994"/>
                <a:gd name="connsiteX5" fmla="*/ 354013 w 354013"/>
                <a:gd name="connsiteY5" fmla="*/ 234994 h 234994"/>
                <a:gd name="connsiteX0" fmla="*/ 0 w 354013"/>
                <a:gd name="connsiteY0" fmla="*/ 44 h 234994"/>
                <a:gd name="connsiteX1" fmla="*/ 80963 w 354013"/>
                <a:gd name="connsiteY1" fmla="*/ 31794 h 234994"/>
                <a:gd name="connsiteX2" fmla="*/ 131763 w 354013"/>
                <a:gd name="connsiteY2" fmla="*/ 86562 h 234994"/>
                <a:gd name="connsiteX3" fmla="*/ 188913 w 354013"/>
                <a:gd name="connsiteY3" fmla="*/ 114344 h 234994"/>
                <a:gd name="connsiteX4" fmla="*/ 260542 w 354013"/>
                <a:gd name="connsiteY4" fmla="*/ 92205 h 234994"/>
                <a:gd name="connsiteX5" fmla="*/ 354013 w 354013"/>
                <a:gd name="connsiteY5" fmla="*/ 234994 h 234994"/>
                <a:gd name="connsiteX0" fmla="*/ 0 w 354013"/>
                <a:gd name="connsiteY0" fmla="*/ 44 h 234994"/>
                <a:gd name="connsiteX1" fmla="*/ 80963 w 354013"/>
                <a:gd name="connsiteY1" fmla="*/ 31794 h 234994"/>
                <a:gd name="connsiteX2" fmla="*/ 131763 w 354013"/>
                <a:gd name="connsiteY2" fmla="*/ 86562 h 234994"/>
                <a:gd name="connsiteX3" fmla="*/ 219870 w 354013"/>
                <a:gd name="connsiteY3" fmla="*/ 61956 h 234994"/>
                <a:gd name="connsiteX4" fmla="*/ 260542 w 354013"/>
                <a:gd name="connsiteY4" fmla="*/ 92205 h 234994"/>
                <a:gd name="connsiteX5" fmla="*/ 354013 w 354013"/>
                <a:gd name="connsiteY5" fmla="*/ 234994 h 234994"/>
                <a:gd name="connsiteX0" fmla="*/ 0 w 354013"/>
                <a:gd name="connsiteY0" fmla="*/ 44 h 234994"/>
                <a:gd name="connsiteX1" fmla="*/ 80963 w 354013"/>
                <a:gd name="connsiteY1" fmla="*/ 31794 h 234994"/>
                <a:gd name="connsiteX2" fmla="*/ 131763 w 354013"/>
                <a:gd name="connsiteY2" fmla="*/ 86562 h 234994"/>
                <a:gd name="connsiteX3" fmla="*/ 219870 w 354013"/>
                <a:gd name="connsiteY3" fmla="*/ 61956 h 234994"/>
                <a:gd name="connsiteX4" fmla="*/ 260542 w 354013"/>
                <a:gd name="connsiteY4" fmla="*/ 127924 h 234994"/>
                <a:gd name="connsiteX5" fmla="*/ 354013 w 354013"/>
                <a:gd name="connsiteY5" fmla="*/ 234994 h 234994"/>
                <a:gd name="connsiteX0" fmla="*/ 0 w 365920"/>
                <a:gd name="connsiteY0" fmla="*/ 44 h 208800"/>
                <a:gd name="connsiteX1" fmla="*/ 80963 w 365920"/>
                <a:gd name="connsiteY1" fmla="*/ 31794 h 208800"/>
                <a:gd name="connsiteX2" fmla="*/ 131763 w 365920"/>
                <a:gd name="connsiteY2" fmla="*/ 86562 h 208800"/>
                <a:gd name="connsiteX3" fmla="*/ 219870 w 365920"/>
                <a:gd name="connsiteY3" fmla="*/ 61956 h 208800"/>
                <a:gd name="connsiteX4" fmla="*/ 260542 w 365920"/>
                <a:gd name="connsiteY4" fmla="*/ 127924 h 208800"/>
                <a:gd name="connsiteX5" fmla="*/ 365920 w 365920"/>
                <a:gd name="connsiteY5" fmla="*/ 208800 h 20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920" h="208800">
                  <a:moveTo>
                    <a:pt x="0" y="44"/>
                  </a:moveTo>
                  <a:cubicBezTo>
                    <a:pt x="30691" y="-1015"/>
                    <a:pt x="59003" y="17374"/>
                    <a:pt x="80963" y="31794"/>
                  </a:cubicBezTo>
                  <a:cubicBezTo>
                    <a:pt x="102923" y="46214"/>
                    <a:pt x="108612" y="81535"/>
                    <a:pt x="131763" y="86562"/>
                  </a:cubicBezTo>
                  <a:cubicBezTo>
                    <a:pt x="154914" y="91589"/>
                    <a:pt x="198407" y="55062"/>
                    <a:pt x="219870" y="61956"/>
                  </a:cubicBezTo>
                  <a:cubicBezTo>
                    <a:pt x="241333" y="68850"/>
                    <a:pt x="233025" y="107816"/>
                    <a:pt x="260542" y="127924"/>
                  </a:cubicBezTo>
                  <a:cubicBezTo>
                    <a:pt x="288059" y="148032"/>
                    <a:pt x="340023" y="188971"/>
                    <a:pt x="365920" y="208800"/>
                  </a:cubicBezTo>
                </a:path>
              </a:pathLst>
            </a:custGeom>
            <a:noFill/>
            <a:ln w="19050">
              <a:solidFill>
                <a:srgbClr val="736B41"/>
              </a:solidFill>
              <a:miter lim="800000"/>
              <a:headEnd/>
              <a:tailEnd type="arrow" w="sm" len="sm"/>
            </a:ln>
          </p:spPr>
          <p:txBody>
            <a:bodyPr wrap="none" rtlCol="0" anchor="ctr"/>
            <a:lstStyle/>
            <a:p>
              <a:pPr algn="ctr"/>
              <a:r>
                <a:rPr lang="en-US" altLang="ja-JP" sz="400" b="1" dirty="0">
                  <a:solidFill>
                    <a:schemeClr val="bg2">
                      <a:lumMod val="50000"/>
                    </a:schemeClr>
                  </a:solidFill>
                  <a:latin typeface="Meiryo UI" panose="020B0604030504040204" pitchFamily="50" charset="-128"/>
                  <a:ea typeface="Meiryo UI" panose="020B0604030504040204" pitchFamily="50" charset="-128"/>
                  <a:cs typeface="Meiryo UI" panose="020B0604030504040204" pitchFamily="50" charset="-128"/>
                </a:rPr>
                <a:t>Cost</a:t>
              </a:r>
            </a:p>
            <a:p>
              <a:pPr algn="ctr"/>
              <a:endParaRPr lang="en-US" altLang="ja-JP" sz="400" b="1" dirty="0">
                <a:solidFill>
                  <a:schemeClr val="bg2">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en-US" altLang="ja-JP" sz="600" dirty="0">
                <a:solidFill>
                  <a:schemeClr val="bg2">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ja-JP" altLang="en-US" sz="600" dirty="0">
                <a:solidFill>
                  <a:schemeClr val="bg2">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581" name="グループ化 580"/>
          <p:cNvGrpSpPr/>
          <p:nvPr/>
        </p:nvGrpSpPr>
        <p:grpSpPr>
          <a:xfrm>
            <a:off x="8229981" y="5677443"/>
            <a:ext cx="306429" cy="229156"/>
            <a:chOff x="1154872" y="8110983"/>
            <a:chExt cx="396000" cy="320818"/>
          </a:xfrm>
        </p:grpSpPr>
        <p:grpSp>
          <p:nvGrpSpPr>
            <p:cNvPr id="582" name="グループ化 581"/>
            <p:cNvGrpSpPr/>
            <p:nvPr/>
          </p:nvGrpSpPr>
          <p:grpSpPr>
            <a:xfrm>
              <a:off x="1169146" y="8110983"/>
              <a:ext cx="363637" cy="320818"/>
              <a:chOff x="9179742" y="7850061"/>
              <a:chExt cx="363637" cy="320818"/>
            </a:xfrm>
          </p:grpSpPr>
          <p:sp>
            <p:nvSpPr>
              <p:cNvPr id="584" name="円/楕円 583"/>
              <p:cNvSpPr/>
              <p:nvPr/>
            </p:nvSpPr>
            <p:spPr>
              <a:xfrm>
                <a:off x="9179742" y="7954879"/>
                <a:ext cx="216000" cy="216000"/>
              </a:xfrm>
              <a:prstGeom prst="ellipse">
                <a:avLst/>
              </a:prstGeom>
              <a:gradFill flip="none" rotWithShape="1">
                <a:gsLst>
                  <a:gs pos="0">
                    <a:srgbClr val="EDE57B">
                      <a:alpha val="91765"/>
                    </a:srgbClr>
                  </a:gs>
                  <a:gs pos="50000">
                    <a:srgbClr val="EFE88D"/>
                  </a:gs>
                  <a:gs pos="100000">
                    <a:srgbClr val="FCFBEA"/>
                  </a:gs>
                </a:gsLst>
                <a:lin ang="13500000" scaled="1"/>
                <a:tileRect/>
              </a:gradFill>
              <a:ln w="6350">
                <a:solidFill>
                  <a:srgbClr val="EDE57B"/>
                </a:solidFill>
                <a:tailEnd type="arrow"/>
              </a:ln>
              <a:effectLst>
                <a:outerShdw blurRad="63500" sx="102000" sy="102000" algn="ctr" rotWithShape="0">
                  <a:prstClr val="black">
                    <a:alpha val="40000"/>
                  </a:prstClr>
                </a:outerShdw>
              </a:effectLst>
              <a:scene3d>
                <a:camera prst="orthographicFront">
                  <a:rot lat="3000000" lon="1800000" rev="1800000"/>
                </a:camera>
                <a:lightRig rig="threePt" dir="t"/>
              </a:scene3d>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684154" fontAlgn="base">
                  <a:lnSpc>
                    <a:spcPct val="90000"/>
                  </a:lnSpc>
                  <a:spcBef>
                    <a:spcPct val="0"/>
                  </a:spcBef>
                  <a:spcAft>
                    <a:spcPct val="0"/>
                  </a:spcAft>
                </a:pPr>
                <a:r>
                  <a:rPr lang="ja-JP" altLang="en-US" sz="700" dirty="0">
                    <a:solidFill>
                      <a:schemeClr val="bg2">
                        <a:lumMod val="50000"/>
                      </a:schemeClr>
                    </a:solidFill>
                    <a:latin typeface="HGP創英角ﾎﾟｯﾌﾟ体" panose="040B0A00000000000000" pitchFamily="50" charset="-128"/>
                    <a:ea typeface="HGP創英角ﾎﾟｯﾌﾟ体" panose="040B0A00000000000000" pitchFamily="50" charset="-128"/>
                    <a:cs typeface="Meiryo UI" panose="020B0604030504040204" pitchFamily="50" charset="-128"/>
                  </a:rPr>
                  <a:t>￥</a:t>
                </a:r>
              </a:p>
            </p:txBody>
          </p:sp>
          <p:sp>
            <p:nvSpPr>
              <p:cNvPr id="585" name="円/楕円 584"/>
              <p:cNvSpPr/>
              <p:nvPr/>
            </p:nvSpPr>
            <p:spPr>
              <a:xfrm>
                <a:off x="9327379" y="7931048"/>
                <a:ext cx="216000" cy="216000"/>
              </a:xfrm>
              <a:prstGeom prst="ellipse">
                <a:avLst/>
              </a:prstGeom>
              <a:gradFill flip="none" rotWithShape="1">
                <a:gsLst>
                  <a:gs pos="0">
                    <a:srgbClr val="EDE57B">
                      <a:alpha val="91765"/>
                    </a:srgbClr>
                  </a:gs>
                  <a:gs pos="50000">
                    <a:srgbClr val="EFE88D"/>
                  </a:gs>
                  <a:gs pos="100000">
                    <a:srgbClr val="FCFBEA"/>
                  </a:gs>
                </a:gsLst>
                <a:lin ang="13500000" scaled="1"/>
                <a:tileRect/>
              </a:gradFill>
              <a:ln w="6350">
                <a:solidFill>
                  <a:srgbClr val="EDE57B"/>
                </a:solidFill>
                <a:tailEnd type="arrow"/>
              </a:ln>
              <a:effectLst>
                <a:outerShdw blurRad="63500" sx="102000" sy="102000" algn="ctr" rotWithShape="0">
                  <a:prstClr val="black">
                    <a:alpha val="40000"/>
                  </a:prstClr>
                </a:outerShdw>
              </a:effectLst>
              <a:scene3d>
                <a:camera prst="orthographicFront">
                  <a:rot lat="3000000" lon="1800000" rev="1800000"/>
                </a:camera>
                <a:lightRig rig="threePt" dir="t"/>
              </a:scene3d>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684154" fontAlgn="base">
                  <a:lnSpc>
                    <a:spcPct val="90000"/>
                  </a:lnSpc>
                  <a:spcBef>
                    <a:spcPct val="0"/>
                  </a:spcBef>
                  <a:spcAft>
                    <a:spcPct val="0"/>
                  </a:spcAft>
                </a:pPr>
                <a:r>
                  <a:rPr lang="ja-JP" altLang="en-US" sz="700" dirty="0">
                    <a:solidFill>
                      <a:schemeClr val="bg2">
                        <a:lumMod val="50000"/>
                      </a:schemeClr>
                    </a:solidFill>
                    <a:latin typeface="HGP創英角ﾎﾟｯﾌﾟ体" panose="040B0A00000000000000" pitchFamily="50" charset="-128"/>
                    <a:ea typeface="HGP創英角ﾎﾟｯﾌﾟ体" panose="040B0A00000000000000" pitchFamily="50" charset="-128"/>
                    <a:cs typeface="Meiryo UI" panose="020B0604030504040204" pitchFamily="50" charset="-128"/>
                  </a:rPr>
                  <a:t>￥</a:t>
                </a:r>
              </a:p>
            </p:txBody>
          </p:sp>
          <p:sp>
            <p:nvSpPr>
              <p:cNvPr id="586" name="円/楕円 585"/>
              <p:cNvSpPr/>
              <p:nvPr/>
            </p:nvSpPr>
            <p:spPr>
              <a:xfrm>
                <a:off x="9241629" y="7850061"/>
                <a:ext cx="216000" cy="216000"/>
              </a:xfrm>
              <a:prstGeom prst="ellipse">
                <a:avLst/>
              </a:prstGeom>
              <a:gradFill flip="none" rotWithShape="1">
                <a:gsLst>
                  <a:gs pos="0">
                    <a:srgbClr val="EDE57B">
                      <a:alpha val="91765"/>
                    </a:srgbClr>
                  </a:gs>
                  <a:gs pos="50000">
                    <a:srgbClr val="EFE88D"/>
                  </a:gs>
                  <a:gs pos="100000">
                    <a:srgbClr val="FCFBEA"/>
                  </a:gs>
                </a:gsLst>
                <a:lin ang="13500000" scaled="1"/>
                <a:tileRect/>
              </a:gradFill>
              <a:ln w="6350">
                <a:solidFill>
                  <a:srgbClr val="EDE57B"/>
                </a:solidFill>
                <a:tailEnd type="arrow"/>
              </a:ln>
              <a:effectLst>
                <a:outerShdw blurRad="63500" sx="102000" sy="102000" algn="ctr" rotWithShape="0">
                  <a:prstClr val="black">
                    <a:alpha val="40000"/>
                  </a:prstClr>
                </a:outerShdw>
              </a:effectLst>
              <a:scene3d>
                <a:camera prst="orthographicFront">
                  <a:rot lat="3000000" lon="1800000" rev="1800000"/>
                </a:camera>
                <a:lightRig rig="threePt" dir="t"/>
              </a:scene3d>
            </p:spPr>
            <p:style>
              <a:lnRef idx="1">
                <a:schemeClr val="accent1"/>
              </a:lnRef>
              <a:fillRef idx="0">
                <a:schemeClr val="accent1"/>
              </a:fillRef>
              <a:effectRef idx="0">
                <a:schemeClr val="accent1"/>
              </a:effectRef>
              <a:fontRef idx="minor">
                <a:schemeClr val="tx1"/>
              </a:fontRef>
            </p:style>
            <p:txBody>
              <a:bodyPr vert="horz" wrap="none" lIns="0" tIns="0" rIns="0" bIns="0" numCol="1" rtlCol="0" anchor="ctr" anchorCtr="0" compatLnSpc="1">
                <a:prstTxWarp prst="textNoShape">
                  <a:avLst/>
                </a:prstTxWarp>
                <a:noAutofit/>
              </a:bodyPr>
              <a:lstStyle/>
              <a:p>
                <a:pPr algn="ctr" defTabSz="684154" fontAlgn="base">
                  <a:lnSpc>
                    <a:spcPct val="90000"/>
                  </a:lnSpc>
                  <a:spcBef>
                    <a:spcPct val="0"/>
                  </a:spcBef>
                  <a:spcAft>
                    <a:spcPct val="0"/>
                  </a:spcAft>
                </a:pPr>
                <a:r>
                  <a:rPr lang="ja-JP" altLang="en-US" sz="700" dirty="0">
                    <a:solidFill>
                      <a:schemeClr val="bg2">
                        <a:lumMod val="50000"/>
                      </a:schemeClr>
                    </a:solidFill>
                    <a:latin typeface="HGP創英角ﾎﾟｯﾌﾟ体" panose="040B0A00000000000000" pitchFamily="50" charset="-128"/>
                    <a:ea typeface="HGP創英角ﾎﾟｯﾌﾟ体" panose="040B0A00000000000000" pitchFamily="50" charset="-128"/>
                    <a:cs typeface="Meiryo UI" panose="020B0604030504040204" pitchFamily="50" charset="-128"/>
                  </a:rPr>
                  <a:t>￥</a:t>
                </a:r>
              </a:p>
            </p:txBody>
          </p:sp>
        </p:grpSp>
        <p:sp>
          <p:nvSpPr>
            <p:cNvPr id="583" name="フリーフォーム 582"/>
            <p:cNvSpPr/>
            <p:nvPr/>
          </p:nvSpPr>
          <p:spPr bwMode="gray">
            <a:xfrm>
              <a:off x="1154872" y="8152183"/>
              <a:ext cx="396000" cy="179113"/>
            </a:xfrm>
            <a:custGeom>
              <a:avLst/>
              <a:gdLst>
                <a:gd name="connsiteX0" fmla="*/ 0 w 349250"/>
                <a:gd name="connsiteY0" fmla="*/ 546 h 216446"/>
                <a:gd name="connsiteX1" fmla="*/ 76200 w 349250"/>
                <a:gd name="connsiteY1" fmla="*/ 13246 h 216446"/>
                <a:gd name="connsiteX2" fmla="*/ 88900 w 349250"/>
                <a:gd name="connsiteY2" fmla="*/ 89446 h 216446"/>
                <a:gd name="connsiteX3" fmla="*/ 184150 w 349250"/>
                <a:gd name="connsiteY3" fmla="*/ 95796 h 216446"/>
                <a:gd name="connsiteX4" fmla="*/ 349250 w 349250"/>
                <a:gd name="connsiteY4" fmla="*/ 216446 h 216446"/>
                <a:gd name="connsiteX0" fmla="*/ 0 w 354013"/>
                <a:gd name="connsiteY0" fmla="*/ 53 h 235003"/>
                <a:gd name="connsiteX1" fmla="*/ 80963 w 354013"/>
                <a:gd name="connsiteY1" fmla="*/ 31803 h 235003"/>
                <a:gd name="connsiteX2" fmla="*/ 93663 w 354013"/>
                <a:gd name="connsiteY2" fmla="*/ 108003 h 235003"/>
                <a:gd name="connsiteX3" fmla="*/ 188913 w 354013"/>
                <a:gd name="connsiteY3" fmla="*/ 114353 h 235003"/>
                <a:gd name="connsiteX4" fmla="*/ 354013 w 354013"/>
                <a:gd name="connsiteY4" fmla="*/ 235003 h 235003"/>
                <a:gd name="connsiteX0" fmla="*/ 0 w 354013"/>
                <a:gd name="connsiteY0" fmla="*/ 44 h 234994"/>
                <a:gd name="connsiteX1" fmla="*/ 80963 w 354013"/>
                <a:gd name="connsiteY1" fmla="*/ 31794 h 234994"/>
                <a:gd name="connsiteX2" fmla="*/ 131763 w 354013"/>
                <a:gd name="connsiteY2" fmla="*/ 86562 h 234994"/>
                <a:gd name="connsiteX3" fmla="*/ 188913 w 354013"/>
                <a:gd name="connsiteY3" fmla="*/ 114344 h 234994"/>
                <a:gd name="connsiteX4" fmla="*/ 354013 w 354013"/>
                <a:gd name="connsiteY4" fmla="*/ 234994 h 234994"/>
                <a:gd name="connsiteX0" fmla="*/ 0 w 354013"/>
                <a:gd name="connsiteY0" fmla="*/ 44 h 234994"/>
                <a:gd name="connsiteX1" fmla="*/ 80963 w 354013"/>
                <a:gd name="connsiteY1" fmla="*/ 31794 h 234994"/>
                <a:gd name="connsiteX2" fmla="*/ 131763 w 354013"/>
                <a:gd name="connsiteY2" fmla="*/ 86562 h 234994"/>
                <a:gd name="connsiteX3" fmla="*/ 188913 w 354013"/>
                <a:gd name="connsiteY3" fmla="*/ 114344 h 234994"/>
                <a:gd name="connsiteX4" fmla="*/ 224823 w 354013"/>
                <a:gd name="connsiteY4" fmla="*/ 82680 h 234994"/>
                <a:gd name="connsiteX5" fmla="*/ 354013 w 354013"/>
                <a:gd name="connsiteY5" fmla="*/ 234994 h 234994"/>
                <a:gd name="connsiteX0" fmla="*/ 0 w 354013"/>
                <a:gd name="connsiteY0" fmla="*/ 44 h 234994"/>
                <a:gd name="connsiteX1" fmla="*/ 80963 w 354013"/>
                <a:gd name="connsiteY1" fmla="*/ 31794 h 234994"/>
                <a:gd name="connsiteX2" fmla="*/ 131763 w 354013"/>
                <a:gd name="connsiteY2" fmla="*/ 86562 h 234994"/>
                <a:gd name="connsiteX3" fmla="*/ 188913 w 354013"/>
                <a:gd name="connsiteY3" fmla="*/ 114344 h 234994"/>
                <a:gd name="connsiteX4" fmla="*/ 260542 w 354013"/>
                <a:gd name="connsiteY4" fmla="*/ 92205 h 234994"/>
                <a:gd name="connsiteX5" fmla="*/ 354013 w 354013"/>
                <a:gd name="connsiteY5" fmla="*/ 234994 h 234994"/>
                <a:gd name="connsiteX0" fmla="*/ 0 w 354013"/>
                <a:gd name="connsiteY0" fmla="*/ 44 h 234994"/>
                <a:gd name="connsiteX1" fmla="*/ 80963 w 354013"/>
                <a:gd name="connsiteY1" fmla="*/ 31794 h 234994"/>
                <a:gd name="connsiteX2" fmla="*/ 131763 w 354013"/>
                <a:gd name="connsiteY2" fmla="*/ 86562 h 234994"/>
                <a:gd name="connsiteX3" fmla="*/ 219870 w 354013"/>
                <a:gd name="connsiteY3" fmla="*/ 61956 h 234994"/>
                <a:gd name="connsiteX4" fmla="*/ 260542 w 354013"/>
                <a:gd name="connsiteY4" fmla="*/ 92205 h 234994"/>
                <a:gd name="connsiteX5" fmla="*/ 354013 w 354013"/>
                <a:gd name="connsiteY5" fmla="*/ 234994 h 234994"/>
                <a:gd name="connsiteX0" fmla="*/ 0 w 354013"/>
                <a:gd name="connsiteY0" fmla="*/ 44 h 234994"/>
                <a:gd name="connsiteX1" fmla="*/ 80963 w 354013"/>
                <a:gd name="connsiteY1" fmla="*/ 31794 h 234994"/>
                <a:gd name="connsiteX2" fmla="*/ 131763 w 354013"/>
                <a:gd name="connsiteY2" fmla="*/ 86562 h 234994"/>
                <a:gd name="connsiteX3" fmla="*/ 219870 w 354013"/>
                <a:gd name="connsiteY3" fmla="*/ 61956 h 234994"/>
                <a:gd name="connsiteX4" fmla="*/ 260542 w 354013"/>
                <a:gd name="connsiteY4" fmla="*/ 127924 h 234994"/>
                <a:gd name="connsiteX5" fmla="*/ 354013 w 354013"/>
                <a:gd name="connsiteY5" fmla="*/ 234994 h 234994"/>
                <a:gd name="connsiteX0" fmla="*/ 0 w 365920"/>
                <a:gd name="connsiteY0" fmla="*/ 44 h 208800"/>
                <a:gd name="connsiteX1" fmla="*/ 80963 w 365920"/>
                <a:gd name="connsiteY1" fmla="*/ 31794 h 208800"/>
                <a:gd name="connsiteX2" fmla="*/ 131763 w 365920"/>
                <a:gd name="connsiteY2" fmla="*/ 86562 h 208800"/>
                <a:gd name="connsiteX3" fmla="*/ 219870 w 365920"/>
                <a:gd name="connsiteY3" fmla="*/ 61956 h 208800"/>
                <a:gd name="connsiteX4" fmla="*/ 260542 w 365920"/>
                <a:gd name="connsiteY4" fmla="*/ 127924 h 208800"/>
                <a:gd name="connsiteX5" fmla="*/ 365920 w 365920"/>
                <a:gd name="connsiteY5" fmla="*/ 208800 h 208800"/>
                <a:gd name="connsiteX0" fmla="*/ 0 w 363539"/>
                <a:gd name="connsiteY0" fmla="*/ 106638 h 177853"/>
                <a:gd name="connsiteX1" fmla="*/ 78582 w 363539"/>
                <a:gd name="connsiteY1" fmla="*/ 847 h 177853"/>
                <a:gd name="connsiteX2" fmla="*/ 129382 w 363539"/>
                <a:gd name="connsiteY2" fmla="*/ 55615 h 177853"/>
                <a:gd name="connsiteX3" fmla="*/ 217489 w 363539"/>
                <a:gd name="connsiteY3" fmla="*/ 31009 h 177853"/>
                <a:gd name="connsiteX4" fmla="*/ 258161 w 363539"/>
                <a:gd name="connsiteY4" fmla="*/ 96977 h 177853"/>
                <a:gd name="connsiteX5" fmla="*/ 363539 w 363539"/>
                <a:gd name="connsiteY5" fmla="*/ 177853 h 177853"/>
                <a:gd name="connsiteX0" fmla="*/ 0 w 363539"/>
                <a:gd name="connsiteY0" fmla="*/ 76695 h 147910"/>
                <a:gd name="connsiteX1" fmla="*/ 80963 w 363539"/>
                <a:gd name="connsiteY1" fmla="*/ 17793 h 147910"/>
                <a:gd name="connsiteX2" fmla="*/ 129382 w 363539"/>
                <a:gd name="connsiteY2" fmla="*/ 25672 h 147910"/>
                <a:gd name="connsiteX3" fmla="*/ 217489 w 363539"/>
                <a:gd name="connsiteY3" fmla="*/ 1066 h 147910"/>
                <a:gd name="connsiteX4" fmla="*/ 258161 w 363539"/>
                <a:gd name="connsiteY4" fmla="*/ 67034 h 147910"/>
                <a:gd name="connsiteX5" fmla="*/ 363539 w 363539"/>
                <a:gd name="connsiteY5" fmla="*/ 147910 h 147910"/>
                <a:gd name="connsiteX0" fmla="*/ 0 w 363539"/>
                <a:gd name="connsiteY0" fmla="*/ 77257 h 148472"/>
                <a:gd name="connsiteX1" fmla="*/ 80963 w 363539"/>
                <a:gd name="connsiteY1" fmla="*/ 18355 h 148472"/>
                <a:gd name="connsiteX2" fmla="*/ 143670 w 363539"/>
                <a:gd name="connsiteY2" fmla="*/ 19982 h 148472"/>
                <a:gd name="connsiteX3" fmla="*/ 217489 w 363539"/>
                <a:gd name="connsiteY3" fmla="*/ 1628 h 148472"/>
                <a:gd name="connsiteX4" fmla="*/ 258161 w 363539"/>
                <a:gd name="connsiteY4" fmla="*/ 67596 h 148472"/>
                <a:gd name="connsiteX5" fmla="*/ 363539 w 363539"/>
                <a:gd name="connsiteY5" fmla="*/ 148472 h 148472"/>
                <a:gd name="connsiteX0" fmla="*/ 0 w 363539"/>
                <a:gd name="connsiteY0" fmla="*/ 132519 h 203734"/>
                <a:gd name="connsiteX1" fmla="*/ 80963 w 363539"/>
                <a:gd name="connsiteY1" fmla="*/ 73617 h 203734"/>
                <a:gd name="connsiteX2" fmla="*/ 143670 w 363539"/>
                <a:gd name="connsiteY2" fmla="*/ 75244 h 203734"/>
                <a:gd name="connsiteX3" fmla="*/ 215108 w 363539"/>
                <a:gd name="connsiteY3" fmla="*/ 622 h 203734"/>
                <a:gd name="connsiteX4" fmla="*/ 258161 w 363539"/>
                <a:gd name="connsiteY4" fmla="*/ 122858 h 203734"/>
                <a:gd name="connsiteX5" fmla="*/ 363539 w 363539"/>
                <a:gd name="connsiteY5" fmla="*/ 203734 h 203734"/>
                <a:gd name="connsiteX0" fmla="*/ 0 w 363539"/>
                <a:gd name="connsiteY0" fmla="*/ 135683 h 206898"/>
                <a:gd name="connsiteX1" fmla="*/ 80963 w 363539"/>
                <a:gd name="connsiteY1" fmla="*/ 76781 h 206898"/>
                <a:gd name="connsiteX2" fmla="*/ 143670 w 363539"/>
                <a:gd name="connsiteY2" fmla="*/ 78408 h 206898"/>
                <a:gd name="connsiteX3" fmla="*/ 215108 w 363539"/>
                <a:gd name="connsiteY3" fmla="*/ 3786 h 206898"/>
                <a:gd name="connsiteX4" fmla="*/ 284355 w 363539"/>
                <a:gd name="connsiteY4" fmla="*/ 22867 h 206898"/>
                <a:gd name="connsiteX5" fmla="*/ 363539 w 363539"/>
                <a:gd name="connsiteY5" fmla="*/ 206898 h 206898"/>
                <a:gd name="connsiteX0" fmla="*/ 0 w 363539"/>
                <a:gd name="connsiteY0" fmla="*/ 193610 h 193609"/>
                <a:gd name="connsiteX1" fmla="*/ 80963 w 363539"/>
                <a:gd name="connsiteY1" fmla="*/ 134708 h 193609"/>
                <a:gd name="connsiteX2" fmla="*/ 143670 w 363539"/>
                <a:gd name="connsiteY2" fmla="*/ 136335 h 193609"/>
                <a:gd name="connsiteX3" fmla="*/ 215108 w 363539"/>
                <a:gd name="connsiteY3" fmla="*/ 61713 h 193609"/>
                <a:gd name="connsiteX4" fmla="*/ 284355 w 363539"/>
                <a:gd name="connsiteY4" fmla="*/ 80794 h 193609"/>
                <a:gd name="connsiteX5" fmla="*/ 363539 w 363539"/>
                <a:gd name="connsiteY5" fmla="*/ 2246 h 193609"/>
                <a:gd name="connsiteX0" fmla="*/ 0 w 363539"/>
                <a:gd name="connsiteY0" fmla="*/ 191364 h 191364"/>
                <a:gd name="connsiteX1" fmla="*/ 80963 w 363539"/>
                <a:gd name="connsiteY1" fmla="*/ 132462 h 191364"/>
                <a:gd name="connsiteX2" fmla="*/ 143670 w 363539"/>
                <a:gd name="connsiteY2" fmla="*/ 134089 h 191364"/>
                <a:gd name="connsiteX3" fmla="*/ 215108 w 363539"/>
                <a:gd name="connsiteY3" fmla="*/ 59467 h 191364"/>
                <a:gd name="connsiteX4" fmla="*/ 284355 w 363539"/>
                <a:gd name="connsiteY4" fmla="*/ 78548 h 191364"/>
                <a:gd name="connsiteX5" fmla="*/ 363539 w 363539"/>
                <a:gd name="connsiteY5" fmla="*/ 0 h 191364"/>
                <a:gd name="connsiteX0" fmla="*/ 0 w 365920"/>
                <a:gd name="connsiteY0" fmla="*/ 235126 h 235126"/>
                <a:gd name="connsiteX1" fmla="*/ 80963 w 365920"/>
                <a:gd name="connsiteY1" fmla="*/ 176224 h 235126"/>
                <a:gd name="connsiteX2" fmla="*/ 143670 w 365920"/>
                <a:gd name="connsiteY2" fmla="*/ 177851 h 235126"/>
                <a:gd name="connsiteX3" fmla="*/ 215108 w 365920"/>
                <a:gd name="connsiteY3" fmla="*/ 103229 h 235126"/>
                <a:gd name="connsiteX4" fmla="*/ 284355 w 365920"/>
                <a:gd name="connsiteY4" fmla="*/ 122310 h 235126"/>
                <a:gd name="connsiteX5" fmla="*/ 365920 w 365920"/>
                <a:gd name="connsiteY5" fmla="*/ 0 h 235126"/>
                <a:gd name="connsiteX0" fmla="*/ 0 w 365920"/>
                <a:gd name="connsiteY0" fmla="*/ 235126 h 235126"/>
                <a:gd name="connsiteX1" fmla="*/ 80963 w 365920"/>
                <a:gd name="connsiteY1" fmla="*/ 176224 h 235126"/>
                <a:gd name="connsiteX2" fmla="*/ 143670 w 365920"/>
                <a:gd name="connsiteY2" fmla="*/ 177851 h 235126"/>
                <a:gd name="connsiteX3" fmla="*/ 215108 w 365920"/>
                <a:gd name="connsiteY3" fmla="*/ 103229 h 235126"/>
                <a:gd name="connsiteX4" fmla="*/ 284355 w 365920"/>
                <a:gd name="connsiteY4" fmla="*/ 103556 h 235126"/>
                <a:gd name="connsiteX5" fmla="*/ 365920 w 365920"/>
                <a:gd name="connsiteY5" fmla="*/ 0 h 235126"/>
                <a:gd name="connsiteX0" fmla="*/ 0 w 365920"/>
                <a:gd name="connsiteY0" fmla="*/ 235126 h 235126"/>
                <a:gd name="connsiteX1" fmla="*/ 80963 w 365920"/>
                <a:gd name="connsiteY1" fmla="*/ 176224 h 235126"/>
                <a:gd name="connsiteX2" fmla="*/ 143670 w 365920"/>
                <a:gd name="connsiteY2" fmla="*/ 177851 h 235126"/>
                <a:gd name="connsiteX3" fmla="*/ 215108 w 365920"/>
                <a:gd name="connsiteY3" fmla="*/ 87599 h 235126"/>
                <a:gd name="connsiteX4" fmla="*/ 284355 w 365920"/>
                <a:gd name="connsiteY4" fmla="*/ 103556 h 235126"/>
                <a:gd name="connsiteX5" fmla="*/ 365920 w 365920"/>
                <a:gd name="connsiteY5" fmla="*/ 0 h 235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920" h="235126">
                  <a:moveTo>
                    <a:pt x="0" y="235126"/>
                  </a:moveTo>
                  <a:cubicBezTo>
                    <a:pt x="30691" y="234067"/>
                    <a:pt x="57018" y="185770"/>
                    <a:pt x="80963" y="176224"/>
                  </a:cubicBezTo>
                  <a:cubicBezTo>
                    <a:pt x="104908" y="166678"/>
                    <a:pt x="121313" y="192622"/>
                    <a:pt x="143670" y="177851"/>
                  </a:cubicBezTo>
                  <a:cubicBezTo>
                    <a:pt x="166027" y="163080"/>
                    <a:pt x="191661" y="99981"/>
                    <a:pt x="215108" y="87599"/>
                  </a:cubicBezTo>
                  <a:cubicBezTo>
                    <a:pt x="238555" y="75217"/>
                    <a:pt x="256838" y="83448"/>
                    <a:pt x="284355" y="103556"/>
                  </a:cubicBezTo>
                  <a:cubicBezTo>
                    <a:pt x="311872" y="123664"/>
                    <a:pt x="332879" y="36437"/>
                    <a:pt x="365920" y="0"/>
                  </a:cubicBezTo>
                </a:path>
              </a:pathLst>
            </a:custGeom>
            <a:noFill/>
            <a:ln w="19050">
              <a:solidFill>
                <a:srgbClr val="736B41"/>
              </a:solidFill>
              <a:miter lim="800000"/>
              <a:headEnd/>
              <a:tailEnd type="arrow" w="sm" len="sm"/>
            </a:ln>
          </p:spPr>
          <p:txBody>
            <a:bodyPr wrap="none" rtlCol="0" anchor="ctr"/>
            <a:lstStyle/>
            <a:p>
              <a:pPr algn="ctr"/>
              <a:r>
                <a:rPr lang="en-US" altLang="ja-JP" sz="400" b="1" dirty="0">
                  <a:solidFill>
                    <a:schemeClr val="bg2">
                      <a:lumMod val="50000"/>
                    </a:schemeClr>
                  </a:solidFill>
                  <a:latin typeface="Meiryo UI" panose="020B0604030504040204" pitchFamily="50" charset="-128"/>
                  <a:ea typeface="Meiryo UI" panose="020B0604030504040204" pitchFamily="50" charset="-128"/>
                  <a:cs typeface="Meiryo UI" panose="020B0604030504040204" pitchFamily="50" charset="-128"/>
                </a:rPr>
                <a:t>Profit</a:t>
              </a:r>
            </a:p>
            <a:p>
              <a:pPr algn="ctr"/>
              <a:endParaRPr lang="en-US" altLang="ja-JP" sz="600" dirty="0">
                <a:solidFill>
                  <a:schemeClr val="bg2">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a:p>
              <a:pPr algn="ctr"/>
              <a:endParaRPr lang="ja-JP" altLang="en-US" sz="600" dirty="0">
                <a:solidFill>
                  <a:schemeClr val="bg2">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496" name="スライド番号プレースホルダー 1"/>
          <p:cNvSpPr txBox="1">
            <a:spLocks/>
          </p:cNvSpPr>
          <p:nvPr/>
        </p:nvSpPr>
        <p:spPr>
          <a:xfrm>
            <a:off x="8737600" y="6525345"/>
            <a:ext cx="2311400" cy="365125"/>
          </a:xfrm>
          <a:prstGeom prst="rect">
            <a:avLst/>
          </a:prstGeom>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r"/>
            <a:fld id="{D9550142-B990-490A-A107-ED7302A7FD52}" type="slidenum">
              <a:rPr lang="ja-JP" altLang="en-US" sz="1200">
                <a:solidFill>
                  <a:prstClr val="black"/>
                </a:solidFill>
              </a:rPr>
              <a:pPr algn="r"/>
              <a:t>22</a:t>
            </a:fld>
            <a:endParaRPr lang="ja-JP" altLang="en-US" sz="1200">
              <a:solidFill>
                <a:prstClr val="black"/>
              </a:solidFill>
            </a:endParaRPr>
          </a:p>
        </p:txBody>
      </p:sp>
      <p:sp>
        <p:nvSpPr>
          <p:cNvPr id="2" name="テキスト ボックス 1">
            <a:extLst>
              <a:ext uri="{FF2B5EF4-FFF2-40B4-BE49-F238E27FC236}">
                <a16:creationId xmlns:a16="http://schemas.microsoft.com/office/drawing/2014/main" id="{2D6BA86D-6E1E-F274-1926-B2DC0FBF4F50}"/>
              </a:ext>
            </a:extLst>
          </p:cNvPr>
          <p:cNvSpPr txBox="1"/>
          <p:nvPr/>
        </p:nvSpPr>
        <p:spPr>
          <a:xfrm>
            <a:off x="132080" y="144498"/>
            <a:ext cx="914400" cy="369332"/>
          </a:xfrm>
          <a:prstGeom prst="rect">
            <a:avLst/>
          </a:prstGeom>
          <a:noFill/>
        </p:spPr>
        <p:txBody>
          <a:bodyPr wrap="square" rtlCol="0">
            <a:spAutoFit/>
          </a:bodyPr>
          <a:lstStyle/>
          <a:p>
            <a:r>
              <a:rPr kumimoji="1" lang="ja-JP" altLang="en-US" b="1" dirty="0">
                <a:highlight>
                  <a:srgbClr val="FFFF00"/>
                </a:highlight>
              </a:rPr>
              <a:t>参考</a:t>
            </a:r>
          </a:p>
        </p:txBody>
      </p:sp>
    </p:spTree>
    <p:extLst>
      <p:ext uri="{BB962C8B-B14F-4D97-AF65-F5344CB8AC3E}">
        <p14:creationId xmlns:p14="http://schemas.microsoft.com/office/powerpoint/2010/main" val="22814265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65620" y="214503"/>
            <a:ext cx="11677291" cy="505267"/>
          </a:xfrm>
          <a:prstGeom prst="rect">
            <a:avLst/>
          </a:prstGeom>
        </p:spPr>
        <p:txBody>
          <a:bodyPr vert="horz" wrap="square" lIns="0" tIns="12700" rIns="0" bIns="0" rtlCol="0" anchor="ctr">
            <a:spAutoFit/>
          </a:bodyPr>
          <a:lstStyle/>
          <a:p>
            <a:pPr marL="12700">
              <a:lnSpc>
                <a:spcPct val="100000"/>
              </a:lnSpc>
              <a:spcBef>
                <a:spcPts val="100"/>
              </a:spcBef>
            </a:pPr>
            <a:r>
              <a:rPr sz="3200" b="1" spc="-15" dirty="0"/>
              <a:t>水道標準プラットフォームの活用による長期的なメリット</a:t>
            </a:r>
          </a:p>
        </p:txBody>
      </p:sp>
      <p:sp>
        <p:nvSpPr>
          <p:cNvPr id="3" name="object 3"/>
          <p:cNvSpPr txBox="1"/>
          <p:nvPr/>
        </p:nvSpPr>
        <p:spPr>
          <a:xfrm>
            <a:off x="1342644" y="765049"/>
            <a:ext cx="9507220" cy="724557"/>
          </a:xfrm>
          <a:prstGeom prst="rect">
            <a:avLst/>
          </a:prstGeom>
          <a:solidFill>
            <a:srgbClr val="99D5EB"/>
          </a:solidFill>
        </p:spPr>
        <p:txBody>
          <a:bodyPr vert="horz" wrap="square" lIns="0" tIns="107950" rIns="0" bIns="0" rtlCol="0">
            <a:spAutoFit/>
          </a:bodyPr>
          <a:lstStyle/>
          <a:p>
            <a:pPr marL="558800" indent="-342900">
              <a:spcBef>
                <a:spcPts val="850"/>
              </a:spcBef>
              <a:buClr>
                <a:srgbClr val="001F5F"/>
              </a:buClr>
              <a:buFont typeface="Wingdings"/>
              <a:buChar char=""/>
              <a:tabLst>
                <a:tab pos="558800" algn="l"/>
              </a:tabLst>
            </a:pPr>
            <a:r>
              <a:rPr sz="2000" spc="-20" dirty="0">
                <a:latin typeface="Meiryo UI"/>
                <a:cs typeface="Meiryo UI"/>
              </a:rPr>
              <a:t>水道標準プラットフォームの活用により、データの標準化、システムのクラウド化が進み、</a:t>
            </a:r>
            <a:endParaRPr sz="2000">
              <a:latin typeface="Meiryo UI"/>
              <a:cs typeface="Meiryo UI"/>
            </a:endParaRPr>
          </a:p>
          <a:p>
            <a:pPr marL="558800"/>
            <a:r>
              <a:rPr sz="2000" u="heavy" spc="-15" dirty="0">
                <a:uFill>
                  <a:solidFill>
                    <a:srgbClr val="FF0000"/>
                  </a:solidFill>
                </a:uFill>
                <a:latin typeface="Meiryo UI"/>
                <a:cs typeface="Meiryo UI"/>
              </a:rPr>
              <a:t>データ利活用を通じた水道事業のスマート化</a:t>
            </a:r>
            <a:r>
              <a:rPr sz="2000" spc="-20" dirty="0">
                <a:latin typeface="Meiryo UI"/>
                <a:cs typeface="Meiryo UI"/>
              </a:rPr>
              <a:t>が促進される。</a:t>
            </a:r>
            <a:endParaRPr sz="2000">
              <a:latin typeface="Meiryo UI"/>
              <a:cs typeface="Meiryo UI"/>
            </a:endParaRPr>
          </a:p>
        </p:txBody>
      </p:sp>
      <p:grpSp>
        <p:nvGrpSpPr>
          <p:cNvPr id="4" name="object 4"/>
          <p:cNvGrpSpPr/>
          <p:nvPr/>
        </p:nvGrpSpPr>
        <p:grpSpPr>
          <a:xfrm>
            <a:off x="6636499" y="4923381"/>
            <a:ext cx="2420620" cy="1348105"/>
            <a:chOff x="5493499" y="4923380"/>
            <a:chExt cx="2420620" cy="1348105"/>
          </a:xfrm>
        </p:grpSpPr>
        <p:sp>
          <p:nvSpPr>
            <p:cNvPr id="5" name="object 5"/>
            <p:cNvSpPr/>
            <p:nvPr/>
          </p:nvSpPr>
          <p:spPr>
            <a:xfrm>
              <a:off x="5683225" y="4923383"/>
              <a:ext cx="2230755" cy="1227455"/>
            </a:xfrm>
            <a:custGeom>
              <a:avLst/>
              <a:gdLst/>
              <a:ahLst/>
              <a:cxnLst/>
              <a:rect l="l" t="t" r="r" b="b"/>
              <a:pathLst>
                <a:path w="2230754" h="1227454">
                  <a:moveTo>
                    <a:pt x="339204" y="842086"/>
                  </a:moveTo>
                  <a:lnTo>
                    <a:pt x="334759" y="820140"/>
                  </a:lnTo>
                  <a:lnTo>
                    <a:pt x="322643" y="802208"/>
                  </a:lnTo>
                  <a:lnTo>
                    <a:pt x="304660" y="790117"/>
                  </a:lnTo>
                  <a:lnTo>
                    <a:pt x="282625" y="785685"/>
                  </a:lnTo>
                  <a:lnTo>
                    <a:pt x="56565" y="785685"/>
                  </a:lnTo>
                  <a:lnTo>
                    <a:pt x="34531" y="790117"/>
                  </a:lnTo>
                  <a:lnTo>
                    <a:pt x="16548" y="802208"/>
                  </a:lnTo>
                  <a:lnTo>
                    <a:pt x="4432" y="820140"/>
                  </a:lnTo>
                  <a:lnTo>
                    <a:pt x="0" y="842086"/>
                  </a:lnTo>
                  <a:lnTo>
                    <a:pt x="0" y="1170914"/>
                  </a:lnTo>
                  <a:lnTo>
                    <a:pt x="4432" y="1192860"/>
                  </a:lnTo>
                  <a:lnTo>
                    <a:pt x="16548" y="1210779"/>
                  </a:lnTo>
                  <a:lnTo>
                    <a:pt x="34531" y="1222870"/>
                  </a:lnTo>
                  <a:lnTo>
                    <a:pt x="56565" y="1227302"/>
                  </a:lnTo>
                  <a:lnTo>
                    <a:pt x="282625" y="1227302"/>
                  </a:lnTo>
                  <a:lnTo>
                    <a:pt x="304660" y="1222870"/>
                  </a:lnTo>
                  <a:lnTo>
                    <a:pt x="322643" y="1210779"/>
                  </a:lnTo>
                  <a:lnTo>
                    <a:pt x="334759" y="1192860"/>
                  </a:lnTo>
                  <a:lnTo>
                    <a:pt x="339204" y="1170914"/>
                  </a:lnTo>
                  <a:lnTo>
                    <a:pt x="339204" y="842086"/>
                  </a:lnTo>
                  <a:close/>
                </a:path>
                <a:path w="2230754" h="1227454">
                  <a:moveTo>
                    <a:pt x="839381" y="1014145"/>
                  </a:moveTo>
                  <a:lnTo>
                    <a:pt x="837196" y="1003350"/>
                  </a:lnTo>
                  <a:lnTo>
                    <a:pt x="831253" y="994537"/>
                  </a:lnTo>
                  <a:lnTo>
                    <a:pt x="822401" y="988593"/>
                  </a:lnTo>
                  <a:lnTo>
                    <a:pt x="811555" y="986421"/>
                  </a:lnTo>
                  <a:lnTo>
                    <a:pt x="447509" y="986421"/>
                  </a:lnTo>
                  <a:lnTo>
                    <a:pt x="436664" y="988593"/>
                  </a:lnTo>
                  <a:lnTo>
                    <a:pt x="427824" y="994537"/>
                  </a:lnTo>
                  <a:lnTo>
                    <a:pt x="421868" y="1003350"/>
                  </a:lnTo>
                  <a:lnTo>
                    <a:pt x="419684" y="1014145"/>
                  </a:lnTo>
                  <a:lnTo>
                    <a:pt x="419684" y="1125029"/>
                  </a:lnTo>
                  <a:lnTo>
                    <a:pt x="421868" y="1135811"/>
                  </a:lnTo>
                  <a:lnTo>
                    <a:pt x="427824" y="1144625"/>
                  </a:lnTo>
                  <a:lnTo>
                    <a:pt x="436664" y="1150569"/>
                  </a:lnTo>
                  <a:lnTo>
                    <a:pt x="447509" y="1152740"/>
                  </a:lnTo>
                  <a:lnTo>
                    <a:pt x="811555" y="1152740"/>
                  </a:lnTo>
                  <a:lnTo>
                    <a:pt x="822401" y="1150569"/>
                  </a:lnTo>
                  <a:lnTo>
                    <a:pt x="831253" y="1144625"/>
                  </a:lnTo>
                  <a:lnTo>
                    <a:pt x="837196" y="1135811"/>
                  </a:lnTo>
                  <a:lnTo>
                    <a:pt x="839381" y="1125029"/>
                  </a:lnTo>
                  <a:lnTo>
                    <a:pt x="839381" y="1014145"/>
                  </a:lnTo>
                  <a:close/>
                </a:path>
                <a:path w="2230754" h="1227454">
                  <a:moveTo>
                    <a:pt x="2063978" y="372567"/>
                  </a:moveTo>
                  <a:lnTo>
                    <a:pt x="2060829" y="357035"/>
                  </a:lnTo>
                  <a:lnTo>
                    <a:pt x="2052243" y="344347"/>
                  </a:lnTo>
                  <a:lnTo>
                    <a:pt x="2039518" y="335788"/>
                  </a:lnTo>
                  <a:lnTo>
                    <a:pt x="2023960" y="332651"/>
                  </a:lnTo>
                  <a:lnTo>
                    <a:pt x="1638300" y="332651"/>
                  </a:lnTo>
                  <a:lnTo>
                    <a:pt x="1622729" y="335788"/>
                  </a:lnTo>
                  <a:lnTo>
                    <a:pt x="1610017" y="344347"/>
                  </a:lnTo>
                  <a:lnTo>
                    <a:pt x="1601431" y="357035"/>
                  </a:lnTo>
                  <a:lnTo>
                    <a:pt x="1600555" y="361365"/>
                  </a:lnTo>
                  <a:lnTo>
                    <a:pt x="1600555" y="728332"/>
                  </a:lnTo>
                  <a:lnTo>
                    <a:pt x="1598815" y="728332"/>
                  </a:lnTo>
                  <a:lnTo>
                    <a:pt x="1598815" y="785685"/>
                  </a:lnTo>
                  <a:lnTo>
                    <a:pt x="1598282" y="788339"/>
                  </a:lnTo>
                  <a:lnTo>
                    <a:pt x="1598282" y="785685"/>
                  </a:lnTo>
                  <a:lnTo>
                    <a:pt x="1598815" y="785685"/>
                  </a:lnTo>
                  <a:lnTo>
                    <a:pt x="1598815" y="728332"/>
                  </a:lnTo>
                  <a:lnTo>
                    <a:pt x="1598282" y="728332"/>
                  </a:lnTo>
                  <a:lnTo>
                    <a:pt x="1598282" y="717042"/>
                  </a:lnTo>
                  <a:lnTo>
                    <a:pt x="1600555" y="728332"/>
                  </a:lnTo>
                  <a:lnTo>
                    <a:pt x="1600555" y="361365"/>
                  </a:lnTo>
                  <a:lnTo>
                    <a:pt x="1598282" y="372567"/>
                  </a:lnTo>
                  <a:lnTo>
                    <a:pt x="1598282" y="590727"/>
                  </a:lnTo>
                  <a:lnTo>
                    <a:pt x="1598282" y="636612"/>
                  </a:lnTo>
                  <a:lnTo>
                    <a:pt x="1598282" y="643267"/>
                  </a:lnTo>
                  <a:lnTo>
                    <a:pt x="1596923" y="636612"/>
                  </a:lnTo>
                  <a:lnTo>
                    <a:pt x="1598282" y="636612"/>
                  </a:lnTo>
                  <a:lnTo>
                    <a:pt x="1598282" y="590727"/>
                  </a:lnTo>
                  <a:lnTo>
                    <a:pt x="1558036" y="590727"/>
                  </a:lnTo>
                  <a:lnTo>
                    <a:pt x="1558036" y="593229"/>
                  </a:lnTo>
                  <a:lnTo>
                    <a:pt x="1545615" y="590727"/>
                  </a:lnTo>
                  <a:lnTo>
                    <a:pt x="1334744" y="590727"/>
                  </a:lnTo>
                  <a:lnTo>
                    <a:pt x="1314234" y="594855"/>
                  </a:lnTo>
                  <a:lnTo>
                    <a:pt x="1297495" y="606120"/>
                  </a:lnTo>
                  <a:lnTo>
                    <a:pt x="1286217" y="622820"/>
                  </a:lnTo>
                  <a:lnTo>
                    <a:pt x="1283423" y="636625"/>
                  </a:lnTo>
                  <a:lnTo>
                    <a:pt x="1283423" y="986421"/>
                  </a:lnTo>
                  <a:lnTo>
                    <a:pt x="1282077" y="986421"/>
                  </a:lnTo>
                  <a:lnTo>
                    <a:pt x="1282077" y="979728"/>
                  </a:lnTo>
                  <a:lnTo>
                    <a:pt x="1283423" y="986421"/>
                  </a:lnTo>
                  <a:lnTo>
                    <a:pt x="1283423" y="636625"/>
                  </a:lnTo>
                  <a:lnTo>
                    <a:pt x="1282077" y="643267"/>
                  </a:lnTo>
                  <a:lnTo>
                    <a:pt x="1282077" y="739800"/>
                  </a:lnTo>
                  <a:lnTo>
                    <a:pt x="1282077" y="785685"/>
                  </a:lnTo>
                  <a:lnTo>
                    <a:pt x="1282077" y="795248"/>
                  </a:lnTo>
                  <a:lnTo>
                    <a:pt x="1280134" y="785685"/>
                  </a:lnTo>
                  <a:lnTo>
                    <a:pt x="1282077" y="785685"/>
                  </a:lnTo>
                  <a:lnTo>
                    <a:pt x="1282077" y="739800"/>
                  </a:lnTo>
                  <a:lnTo>
                    <a:pt x="1241831" y="739800"/>
                  </a:lnTo>
                  <a:lnTo>
                    <a:pt x="1241831" y="742886"/>
                  </a:lnTo>
                  <a:lnTo>
                    <a:pt x="1226540" y="739800"/>
                  </a:lnTo>
                  <a:lnTo>
                    <a:pt x="1004150" y="739800"/>
                  </a:lnTo>
                  <a:lnTo>
                    <a:pt x="982522" y="744156"/>
                  </a:lnTo>
                  <a:lnTo>
                    <a:pt x="964869" y="756043"/>
                  </a:lnTo>
                  <a:lnTo>
                    <a:pt x="952982" y="773671"/>
                  </a:lnTo>
                  <a:lnTo>
                    <a:pt x="950544" y="785685"/>
                  </a:lnTo>
                  <a:lnTo>
                    <a:pt x="922743" y="785685"/>
                  </a:lnTo>
                  <a:lnTo>
                    <a:pt x="902627" y="785685"/>
                  </a:lnTo>
                  <a:lnTo>
                    <a:pt x="382320" y="785685"/>
                  </a:lnTo>
                  <a:lnTo>
                    <a:pt x="372262" y="787717"/>
                  </a:lnTo>
                  <a:lnTo>
                    <a:pt x="364032" y="793254"/>
                  </a:lnTo>
                  <a:lnTo>
                    <a:pt x="358482" y="801446"/>
                  </a:lnTo>
                  <a:lnTo>
                    <a:pt x="356450" y="811491"/>
                  </a:lnTo>
                  <a:lnTo>
                    <a:pt x="356450" y="914730"/>
                  </a:lnTo>
                  <a:lnTo>
                    <a:pt x="358482" y="924775"/>
                  </a:lnTo>
                  <a:lnTo>
                    <a:pt x="364032" y="932980"/>
                  </a:lnTo>
                  <a:lnTo>
                    <a:pt x="372262" y="938504"/>
                  </a:lnTo>
                  <a:lnTo>
                    <a:pt x="382320" y="940536"/>
                  </a:lnTo>
                  <a:lnTo>
                    <a:pt x="902627" y="940536"/>
                  </a:lnTo>
                  <a:lnTo>
                    <a:pt x="922743" y="940536"/>
                  </a:lnTo>
                  <a:lnTo>
                    <a:pt x="948613" y="940536"/>
                  </a:lnTo>
                  <a:lnTo>
                    <a:pt x="948613" y="1125982"/>
                  </a:lnTo>
                  <a:lnTo>
                    <a:pt x="952982" y="1147559"/>
                  </a:lnTo>
                  <a:lnTo>
                    <a:pt x="964869" y="1165186"/>
                  </a:lnTo>
                  <a:lnTo>
                    <a:pt x="982522" y="1177061"/>
                  </a:lnTo>
                  <a:lnTo>
                    <a:pt x="1004150" y="1181417"/>
                  </a:lnTo>
                  <a:lnTo>
                    <a:pt x="1226540" y="1181417"/>
                  </a:lnTo>
                  <a:lnTo>
                    <a:pt x="1248168" y="1177061"/>
                  </a:lnTo>
                  <a:lnTo>
                    <a:pt x="1265821" y="1165186"/>
                  </a:lnTo>
                  <a:lnTo>
                    <a:pt x="1277708" y="1147559"/>
                  </a:lnTo>
                  <a:lnTo>
                    <a:pt x="1282077" y="1125982"/>
                  </a:lnTo>
                  <a:lnTo>
                    <a:pt x="1282077" y="1032306"/>
                  </a:lnTo>
                  <a:lnTo>
                    <a:pt x="1328064" y="1032306"/>
                  </a:lnTo>
                  <a:lnTo>
                    <a:pt x="1328064" y="1030960"/>
                  </a:lnTo>
                  <a:lnTo>
                    <a:pt x="1334744" y="1032306"/>
                  </a:lnTo>
                  <a:lnTo>
                    <a:pt x="1494802" y="1032306"/>
                  </a:lnTo>
                  <a:lnTo>
                    <a:pt x="1545615" y="1032306"/>
                  </a:lnTo>
                  <a:lnTo>
                    <a:pt x="1598282" y="1032306"/>
                  </a:lnTo>
                  <a:lnTo>
                    <a:pt x="1598282" y="1058341"/>
                  </a:lnTo>
                  <a:lnTo>
                    <a:pt x="1600746" y="1070533"/>
                  </a:lnTo>
                  <a:lnTo>
                    <a:pt x="1607464" y="1080477"/>
                  </a:lnTo>
                  <a:lnTo>
                    <a:pt x="1617446" y="1087196"/>
                  </a:lnTo>
                  <a:lnTo>
                    <a:pt x="1629676" y="1089660"/>
                  </a:lnTo>
                  <a:lnTo>
                    <a:pt x="2032584" y="1089660"/>
                  </a:lnTo>
                  <a:lnTo>
                    <a:pt x="2044814" y="1087196"/>
                  </a:lnTo>
                  <a:lnTo>
                    <a:pt x="2054783" y="1080477"/>
                  </a:lnTo>
                  <a:lnTo>
                    <a:pt x="2061514" y="1070533"/>
                  </a:lnTo>
                  <a:lnTo>
                    <a:pt x="2063978" y="1058341"/>
                  </a:lnTo>
                  <a:lnTo>
                    <a:pt x="2063978" y="788339"/>
                  </a:lnTo>
                  <a:lnTo>
                    <a:pt x="2063432" y="785685"/>
                  </a:lnTo>
                  <a:lnTo>
                    <a:pt x="2063978" y="785685"/>
                  </a:lnTo>
                  <a:lnTo>
                    <a:pt x="2063978" y="728332"/>
                  </a:lnTo>
                  <a:lnTo>
                    <a:pt x="2061692" y="728332"/>
                  </a:lnTo>
                  <a:lnTo>
                    <a:pt x="2063978" y="717042"/>
                  </a:lnTo>
                  <a:lnTo>
                    <a:pt x="2063978" y="372567"/>
                  </a:lnTo>
                  <a:close/>
                </a:path>
                <a:path w="2230754" h="1227454">
                  <a:moveTo>
                    <a:pt x="2230704" y="50584"/>
                  </a:moveTo>
                  <a:lnTo>
                    <a:pt x="2226703" y="30873"/>
                  </a:lnTo>
                  <a:lnTo>
                    <a:pt x="2215807" y="14795"/>
                  </a:lnTo>
                  <a:lnTo>
                    <a:pt x="2199652" y="3975"/>
                  </a:lnTo>
                  <a:lnTo>
                    <a:pt x="2179878" y="0"/>
                  </a:lnTo>
                  <a:lnTo>
                    <a:pt x="1649107" y="0"/>
                  </a:lnTo>
                  <a:lnTo>
                    <a:pt x="1629333" y="3975"/>
                  </a:lnTo>
                  <a:lnTo>
                    <a:pt x="1613179" y="14795"/>
                  </a:lnTo>
                  <a:lnTo>
                    <a:pt x="1602282" y="30873"/>
                  </a:lnTo>
                  <a:lnTo>
                    <a:pt x="1598282" y="50584"/>
                  </a:lnTo>
                  <a:lnTo>
                    <a:pt x="1598282" y="253276"/>
                  </a:lnTo>
                  <a:lnTo>
                    <a:pt x="1602282" y="272999"/>
                  </a:lnTo>
                  <a:lnTo>
                    <a:pt x="1613179" y="289115"/>
                  </a:lnTo>
                  <a:lnTo>
                    <a:pt x="1629333" y="299986"/>
                  </a:lnTo>
                  <a:lnTo>
                    <a:pt x="1649107" y="303974"/>
                  </a:lnTo>
                  <a:lnTo>
                    <a:pt x="2179878" y="303974"/>
                  </a:lnTo>
                  <a:lnTo>
                    <a:pt x="2199652" y="299986"/>
                  </a:lnTo>
                  <a:lnTo>
                    <a:pt x="2215807" y="289115"/>
                  </a:lnTo>
                  <a:lnTo>
                    <a:pt x="2226703" y="272999"/>
                  </a:lnTo>
                  <a:lnTo>
                    <a:pt x="2230704" y="253276"/>
                  </a:lnTo>
                  <a:lnTo>
                    <a:pt x="2230704" y="50584"/>
                  </a:lnTo>
                  <a:close/>
                </a:path>
              </a:pathLst>
            </a:custGeom>
            <a:solidFill>
              <a:srgbClr val="EC7C30"/>
            </a:solidFill>
          </p:spPr>
          <p:txBody>
            <a:bodyPr wrap="square" lIns="0" tIns="0" rIns="0" bIns="0" rtlCol="0"/>
            <a:lstStyle/>
            <a:p>
              <a:endParaRPr/>
            </a:p>
          </p:txBody>
        </p:sp>
        <p:sp>
          <p:nvSpPr>
            <p:cNvPr id="6" name="object 6"/>
            <p:cNvSpPr/>
            <p:nvPr/>
          </p:nvSpPr>
          <p:spPr>
            <a:xfrm>
              <a:off x="6028154" y="5578569"/>
              <a:ext cx="1045844" cy="401955"/>
            </a:xfrm>
            <a:custGeom>
              <a:avLst/>
              <a:gdLst/>
              <a:ahLst/>
              <a:cxnLst/>
              <a:rect l="l" t="t" r="r" b="b"/>
              <a:pathLst>
                <a:path w="1045845" h="401954">
                  <a:moveTo>
                    <a:pt x="645223" y="0"/>
                  </a:moveTo>
                  <a:lnTo>
                    <a:pt x="605018" y="2764"/>
                  </a:lnTo>
                  <a:lnTo>
                    <a:pt x="569728" y="13194"/>
                  </a:lnTo>
                  <a:lnTo>
                    <a:pt x="543903" y="30483"/>
                  </a:lnTo>
                  <a:lnTo>
                    <a:pt x="537031" y="27183"/>
                  </a:lnTo>
                  <a:lnTo>
                    <a:pt x="529717" y="24157"/>
                  </a:lnTo>
                  <a:lnTo>
                    <a:pt x="521993" y="21414"/>
                  </a:lnTo>
                  <a:lnTo>
                    <a:pt x="513892" y="18966"/>
                  </a:lnTo>
                  <a:lnTo>
                    <a:pt x="464724" y="11333"/>
                  </a:lnTo>
                  <a:lnTo>
                    <a:pt x="415479" y="14044"/>
                  </a:lnTo>
                  <a:lnTo>
                    <a:pt x="371776" y="26207"/>
                  </a:lnTo>
                  <a:lnTo>
                    <a:pt x="339230" y="46931"/>
                  </a:lnTo>
                  <a:lnTo>
                    <a:pt x="314632" y="40786"/>
                  </a:lnTo>
                  <a:lnTo>
                    <a:pt x="288622" y="36876"/>
                  </a:lnTo>
                  <a:lnTo>
                    <a:pt x="261728" y="35261"/>
                  </a:lnTo>
                  <a:lnTo>
                    <a:pt x="234479" y="36000"/>
                  </a:lnTo>
                  <a:lnTo>
                    <a:pt x="173160" y="47129"/>
                  </a:lnTo>
                  <a:lnTo>
                    <a:pt x="126393" y="68922"/>
                  </a:lnTo>
                  <a:lnTo>
                    <a:pt x="98685" y="98288"/>
                  </a:lnTo>
                  <a:lnTo>
                    <a:pt x="94542" y="132134"/>
                  </a:lnTo>
                  <a:lnTo>
                    <a:pt x="93622" y="133385"/>
                  </a:lnTo>
                  <a:lnTo>
                    <a:pt x="47442" y="141883"/>
                  </a:lnTo>
                  <a:lnTo>
                    <a:pt x="13593" y="160421"/>
                  </a:lnTo>
                  <a:lnTo>
                    <a:pt x="0" y="181169"/>
                  </a:lnTo>
                  <a:lnTo>
                    <a:pt x="2554" y="202306"/>
                  </a:lnTo>
                  <a:lnTo>
                    <a:pt x="20028" y="221398"/>
                  </a:lnTo>
                  <a:lnTo>
                    <a:pt x="51193" y="236011"/>
                  </a:lnTo>
                  <a:lnTo>
                    <a:pt x="37371" y="245614"/>
                  </a:lnTo>
                  <a:lnTo>
                    <a:pt x="27980" y="256416"/>
                  </a:lnTo>
                  <a:lnTo>
                    <a:pt x="23268" y="268015"/>
                  </a:lnTo>
                  <a:lnTo>
                    <a:pt x="23482" y="280012"/>
                  </a:lnTo>
                  <a:lnTo>
                    <a:pt x="36502" y="300769"/>
                  </a:lnTo>
                  <a:lnTo>
                    <a:pt x="62878" y="316755"/>
                  </a:lnTo>
                  <a:lnTo>
                    <a:pt x="98849" y="326422"/>
                  </a:lnTo>
                  <a:lnTo>
                    <a:pt x="140651" y="328222"/>
                  </a:lnTo>
                  <a:lnTo>
                    <a:pt x="142606" y="329989"/>
                  </a:lnTo>
                  <a:lnTo>
                    <a:pt x="181241" y="353956"/>
                  </a:lnTo>
                  <a:lnTo>
                    <a:pt x="230445" y="369840"/>
                  </a:lnTo>
                  <a:lnTo>
                    <a:pt x="285997" y="377090"/>
                  </a:lnTo>
                  <a:lnTo>
                    <a:pt x="343673" y="375155"/>
                  </a:lnTo>
                  <a:lnTo>
                    <a:pt x="399252" y="363483"/>
                  </a:lnTo>
                  <a:lnTo>
                    <a:pt x="416870" y="374993"/>
                  </a:lnTo>
                  <a:lnTo>
                    <a:pt x="437830" y="384687"/>
                  </a:lnTo>
                  <a:lnTo>
                    <a:pt x="461635" y="392371"/>
                  </a:lnTo>
                  <a:lnTo>
                    <a:pt x="487791" y="397848"/>
                  </a:lnTo>
                  <a:lnTo>
                    <a:pt x="539691" y="401514"/>
                  </a:lnTo>
                  <a:lnTo>
                    <a:pt x="589389" y="396690"/>
                  </a:lnTo>
                  <a:lnTo>
                    <a:pt x="633524" y="384319"/>
                  </a:lnTo>
                  <a:lnTo>
                    <a:pt x="668734" y="365342"/>
                  </a:lnTo>
                  <a:lnTo>
                    <a:pt x="691659" y="340702"/>
                  </a:lnTo>
                  <a:lnTo>
                    <a:pt x="708712" y="345434"/>
                  </a:lnTo>
                  <a:lnTo>
                    <a:pt x="726758" y="348885"/>
                  </a:lnTo>
                  <a:lnTo>
                    <a:pt x="745536" y="351018"/>
                  </a:lnTo>
                  <a:lnTo>
                    <a:pt x="764789" y="351794"/>
                  </a:lnTo>
                  <a:lnTo>
                    <a:pt x="819418" y="346277"/>
                  </a:lnTo>
                  <a:lnTo>
                    <a:pt x="864194" y="330798"/>
                  </a:lnTo>
                  <a:lnTo>
                    <a:pt x="894568" y="307687"/>
                  </a:lnTo>
                  <a:lnTo>
                    <a:pt x="905991" y="279278"/>
                  </a:lnTo>
                  <a:lnTo>
                    <a:pt x="926625" y="277022"/>
                  </a:lnTo>
                  <a:lnTo>
                    <a:pt x="965220" y="268532"/>
                  </a:lnTo>
                  <a:lnTo>
                    <a:pt x="1025539" y="236750"/>
                  </a:lnTo>
                  <a:lnTo>
                    <a:pt x="1045496" y="205598"/>
                  </a:lnTo>
                  <a:lnTo>
                    <a:pt x="1041608" y="172815"/>
                  </a:lnTo>
                  <a:lnTo>
                    <a:pt x="1012927" y="142263"/>
                  </a:lnTo>
                  <a:lnTo>
                    <a:pt x="1015341" y="139372"/>
                  </a:lnTo>
                  <a:lnTo>
                    <a:pt x="1017296" y="136413"/>
                  </a:lnTo>
                  <a:lnTo>
                    <a:pt x="1018791" y="133385"/>
                  </a:lnTo>
                  <a:lnTo>
                    <a:pt x="1022210" y="106604"/>
                  </a:lnTo>
                  <a:lnTo>
                    <a:pt x="1006301" y="82067"/>
                  </a:lnTo>
                  <a:lnTo>
                    <a:pt x="973984" y="62445"/>
                  </a:lnTo>
                  <a:lnTo>
                    <a:pt x="928183" y="50407"/>
                  </a:lnTo>
                  <a:lnTo>
                    <a:pt x="922856" y="40184"/>
                  </a:lnTo>
                  <a:lnTo>
                    <a:pt x="888398" y="14516"/>
                  </a:lnTo>
                  <a:lnTo>
                    <a:pt x="847501" y="2787"/>
                  </a:lnTo>
                  <a:lnTo>
                    <a:pt x="802691" y="222"/>
                  </a:lnTo>
                  <a:lnTo>
                    <a:pt x="759282" y="6584"/>
                  </a:lnTo>
                  <a:lnTo>
                    <a:pt x="722590" y="21639"/>
                  </a:lnTo>
                  <a:lnTo>
                    <a:pt x="714738" y="16849"/>
                  </a:lnTo>
                  <a:lnTo>
                    <a:pt x="705917" y="12572"/>
                  </a:lnTo>
                  <a:lnTo>
                    <a:pt x="696233" y="8844"/>
                  </a:lnTo>
                  <a:lnTo>
                    <a:pt x="685795" y="5706"/>
                  </a:lnTo>
                  <a:lnTo>
                    <a:pt x="645223" y="0"/>
                  </a:lnTo>
                  <a:close/>
                </a:path>
              </a:pathLst>
            </a:custGeom>
            <a:solidFill>
              <a:srgbClr val="FFFFFF"/>
            </a:solidFill>
          </p:spPr>
          <p:txBody>
            <a:bodyPr wrap="square" lIns="0" tIns="0" rIns="0" bIns="0" rtlCol="0"/>
            <a:lstStyle/>
            <a:p>
              <a:endParaRPr/>
            </a:p>
          </p:txBody>
        </p:sp>
        <p:pic>
          <p:nvPicPr>
            <p:cNvPr id="7" name="object 7"/>
            <p:cNvPicPr/>
            <p:nvPr/>
          </p:nvPicPr>
          <p:blipFill>
            <a:blip r:embed="rId2" cstate="print"/>
            <a:stretch>
              <a:fillRect/>
            </a:stretch>
          </p:blipFill>
          <p:spPr>
            <a:xfrm>
              <a:off x="6248030" y="5584379"/>
              <a:ext cx="92677" cy="75670"/>
            </a:xfrm>
            <a:prstGeom prst="rect">
              <a:avLst/>
            </a:prstGeom>
          </p:spPr>
        </p:pic>
        <p:sp>
          <p:nvSpPr>
            <p:cNvPr id="8" name="object 8"/>
            <p:cNvSpPr/>
            <p:nvPr/>
          </p:nvSpPr>
          <p:spPr>
            <a:xfrm>
              <a:off x="6028154" y="5578569"/>
              <a:ext cx="1045844" cy="401955"/>
            </a:xfrm>
            <a:custGeom>
              <a:avLst/>
              <a:gdLst/>
              <a:ahLst/>
              <a:cxnLst/>
              <a:rect l="l" t="t" r="r" b="b"/>
              <a:pathLst>
                <a:path w="1045845" h="401954">
                  <a:moveTo>
                    <a:pt x="94542" y="132134"/>
                  </a:moveTo>
                  <a:lnTo>
                    <a:pt x="126393" y="68922"/>
                  </a:lnTo>
                  <a:lnTo>
                    <a:pt x="173160" y="47129"/>
                  </a:lnTo>
                  <a:lnTo>
                    <a:pt x="234479" y="36000"/>
                  </a:lnTo>
                  <a:lnTo>
                    <a:pt x="261728" y="35261"/>
                  </a:lnTo>
                  <a:lnTo>
                    <a:pt x="288622" y="36876"/>
                  </a:lnTo>
                  <a:lnTo>
                    <a:pt x="314632" y="40786"/>
                  </a:lnTo>
                  <a:lnTo>
                    <a:pt x="339230" y="46931"/>
                  </a:lnTo>
                  <a:lnTo>
                    <a:pt x="371776" y="26207"/>
                  </a:lnTo>
                  <a:lnTo>
                    <a:pt x="415479" y="14044"/>
                  </a:lnTo>
                  <a:lnTo>
                    <a:pt x="464724" y="11333"/>
                  </a:lnTo>
                  <a:lnTo>
                    <a:pt x="513892" y="18966"/>
                  </a:lnTo>
                  <a:lnTo>
                    <a:pt x="521993" y="21414"/>
                  </a:lnTo>
                  <a:lnTo>
                    <a:pt x="529717" y="24157"/>
                  </a:lnTo>
                  <a:lnTo>
                    <a:pt x="537031" y="27183"/>
                  </a:lnTo>
                  <a:lnTo>
                    <a:pt x="543903" y="30483"/>
                  </a:lnTo>
                  <a:lnTo>
                    <a:pt x="569728" y="13194"/>
                  </a:lnTo>
                  <a:lnTo>
                    <a:pt x="605018" y="2764"/>
                  </a:lnTo>
                  <a:lnTo>
                    <a:pt x="645223" y="0"/>
                  </a:lnTo>
                  <a:lnTo>
                    <a:pt x="685795" y="5706"/>
                  </a:lnTo>
                  <a:lnTo>
                    <a:pt x="696233" y="8844"/>
                  </a:lnTo>
                  <a:lnTo>
                    <a:pt x="705917" y="12572"/>
                  </a:lnTo>
                  <a:lnTo>
                    <a:pt x="714738" y="16849"/>
                  </a:lnTo>
                  <a:lnTo>
                    <a:pt x="722590" y="21639"/>
                  </a:lnTo>
                  <a:lnTo>
                    <a:pt x="759282" y="6584"/>
                  </a:lnTo>
                  <a:lnTo>
                    <a:pt x="802691" y="222"/>
                  </a:lnTo>
                  <a:lnTo>
                    <a:pt x="847501" y="2787"/>
                  </a:lnTo>
                  <a:lnTo>
                    <a:pt x="888398" y="14516"/>
                  </a:lnTo>
                  <a:lnTo>
                    <a:pt x="902715" y="22035"/>
                  </a:lnTo>
                  <a:lnTo>
                    <a:pt x="914284" y="30659"/>
                  </a:lnTo>
                  <a:lnTo>
                    <a:pt x="922856" y="40184"/>
                  </a:lnTo>
                  <a:lnTo>
                    <a:pt x="928183" y="50407"/>
                  </a:lnTo>
                  <a:lnTo>
                    <a:pt x="973984" y="62445"/>
                  </a:lnTo>
                  <a:lnTo>
                    <a:pt x="1006301" y="82067"/>
                  </a:lnTo>
                  <a:lnTo>
                    <a:pt x="1022210" y="106604"/>
                  </a:lnTo>
                  <a:lnTo>
                    <a:pt x="1018791" y="133385"/>
                  </a:lnTo>
                  <a:lnTo>
                    <a:pt x="1017296" y="136413"/>
                  </a:lnTo>
                  <a:lnTo>
                    <a:pt x="1015341" y="139372"/>
                  </a:lnTo>
                  <a:lnTo>
                    <a:pt x="1012927" y="142263"/>
                  </a:lnTo>
                  <a:lnTo>
                    <a:pt x="1041608" y="172815"/>
                  </a:lnTo>
                  <a:lnTo>
                    <a:pt x="1025539" y="236750"/>
                  </a:lnTo>
                  <a:lnTo>
                    <a:pt x="982686" y="262405"/>
                  </a:lnTo>
                  <a:lnTo>
                    <a:pt x="926625" y="277022"/>
                  </a:lnTo>
                  <a:lnTo>
                    <a:pt x="905991" y="279278"/>
                  </a:lnTo>
                  <a:lnTo>
                    <a:pt x="894568" y="307687"/>
                  </a:lnTo>
                  <a:lnTo>
                    <a:pt x="864194" y="330798"/>
                  </a:lnTo>
                  <a:lnTo>
                    <a:pt x="819418" y="346277"/>
                  </a:lnTo>
                  <a:lnTo>
                    <a:pt x="764789" y="351794"/>
                  </a:lnTo>
                  <a:lnTo>
                    <a:pt x="745536" y="351018"/>
                  </a:lnTo>
                  <a:lnTo>
                    <a:pt x="726758" y="348885"/>
                  </a:lnTo>
                  <a:lnTo>
                    <a:pt x="708712" y="345434"/>
                  </a:lnTo>
                  <a:lnTo>
                    <a:pt x="691659" y="340702"/>
                  </a:lnTo>
                  <a:lnTo>
                    <a:pt x="668734" y="365342"/>
                  </a:lnTo>
                  <a:lnTo>
                    <a:pt x="633524" y="384319"/>
                  </a:lnTo>
                  <a:lnTo>
                    <a:pt x="589389" y="396690"/>
                  </a:lnTo>
                  <a:lnTo>
                    <a:pt x="539691" y="401514"/>
                  </a:lnTo>
                  <a:lnTo>
                    <a:pt x="487791" y="397848"/>
                  </a:lnTo>
                  <a:lnTo>
                    <a:pt x="461635" y="392371"/>
                  </a:lnTo>
                  <a:lnTo>
                    <a:pt x="437830" y="384687"/>
                  </a:lnTo>
                  <a:lnTo>
                    <a:pt x="416870" y="374993"/>
                  </a:lnTo>
                  <a:lnTo>
                    <a:pt x="399252" y="363483"/>
                  </a:lnTo>
                  <a:lnTo>
                    <a:pt x="343673" y="375155"/>
                  </a:lnTo>
                  <a:lnTo>
                    <a:pt x="285997" y="377090"/>
                  </a:lnTo>
                  <a:lnTo>
                    <a:pt x="230445" y="369840"/>
                  </a:lnTo>
                  <a:lnTo>
                    <a:pt x="181241" y="353956"/>
                  </a:lnTo>
                  <a:lnTo>
                    <a:pt x="142606" y="329989"/>
                  </a:lnTo>
                  <a:lnTo>
                    <a:pt x="140651" y="328222"/>
                  </a:lnTo>
                  <a:lnTo>
                    <a:pt x="98849" y="326422"/>
                  </a:lnTo>
                  <a:lnTo>
                    <a:pt x="62878" y="316755"/>
                  </a:lnTo>
                  <a:lnTo>
                    <a:pt x="36502" y="300769"/>
                  </a:lnTo>
                  <a:lnTo>
                    <a:pt x="23482" y="280012"/>
                  </a:lnTo>
                  <a:lnTo>
                    <a:pt x="23268" y="268015"/>
                  </a:lnTo>
                  <a:lnTo>
                    <a:pt x="27980" y="256416"/>
                  </a:lnTo>
                  <a:lnTo>
                    <a:pt x="37371" y="245614"/>
                  </a:lnTo>
                  <a:lnTo>
                    <a:pt x="51193" y="236011"/>
                  </a:lnTo>
                  <a:lnTo>
                    <a:pt x="20028" y="221398"/>
                  </a:lnTo>
                  <a:lnTo>
                    <a:pt x="2554" y="202306"/>
                  </a:lnTo>
                  <a:lnTo>
                    <a:pt x="0" y="181169"/>
                  </a:lnTo>
                  <a:lnTo>
                    <a:pt x="13593" y="160421"/>
                  </a:lnTo>
                  <a:lnTo>
                    <a:pt x="28539" y="150042"/>
                  </a:lnTo>
                  <a:lnTo>
                    <a:pt x="47442" y="141883"/>
                  </a:lnTo>
                  <a:lnTo>
                    <a:pt x="69427" y="136233"/>
                  </a:lnTo>
                  <a:lnTo>
                    <a:pt x="93622" y="133385"/>
                  </a:lnTo>
                  <a:lnTo>
                    <a:pt x="94542" y="132134"/>
                  </a:lnTo>
                  <a:close/>
                </a:path>
                <a:path w="1045845" h="401954">
                  <a:moveTo>
                    <a:pt x="312554" y="67682"/>
                  </a:moveTo>
                  <a:lnTo>
                    <a:pt x="312554" y="73841"/>
                  </a:lnTo>
                  <a:lnTo>
                    <a:pt x="307494" y="78842"/>
                  </a:lnTo>
                  <a:lnTo>
                    <a:pt x="301400" y="78842"/>
                  </a:lnTo>
                  <a:lnTo>
                    <a:pt x="295191" y="78842"/>
                  </a:lnTo>
                  <a:lnTo>
                    <a:pt x="290132" y="73841"/>
                  </a:lnTo>
                  <a:lnTo>
                    <a:pt x="290132" y="67682"/>
                  </a:lnTo>
                  <a:lnTo>
                    <a:pt x="290132" y="61522"/>
                  </a:lnTo>
                  <a:lnTo>
                    <a:pt x="295191" y="56532"/>
                  </a:lnTo>
                  <a:lnTo>
                    <a:pt x="301400" y="56532"/>
                  </a:lnTo>
                  <a:lnTo>
                    <a:pt x="307494" y="56532"/>
                  </a:lnTo>
                  <a:lnTo>
                    <a:pt x="312554" y="61522"/>
                  </a:lnTo>
                  <a:lnTo>
                    <a:pt x="312554" y="67682"/>
                  </a:lnTo>
                  <a:close/>
                </a:path>
                <a:path w="1045845" h="401954">
                  <a:moveTo>
                    <a:pt x="309334" y="59182"/>
                  </a:moveTo>
                  <a:lnTo>
                    <a:pt x="307579" y="67858"/>
                  </a:lnTo>
                  <a:lnTo>
                    <a:pt x="302794" y="74947"/>
                  </a:lnTo>
                  <a:lnTo>
                    <a:pt x="295703" y="79727"/>
                  </a:lnTo>
                  <a:lnTo>
                    <a:pt x="287027" y="81481"/>
                  </a:lnTo>
                  <a:lnTo>
                    <a:pt x="278333" y="79727"/>
                  </a:lnTo>
                  <a:lnTo>
                    <a:pt x="271202" y="74947"/>
                  </a:lnTo>
                  <a:lnTo>
                    <a:pt x="266378" y="67858"/>
                  </a:lnTo>
                  <a:lnTo>
                    <a:pt x="264605" y="59182"/>
                  </a:lnTo>
                  <a:lnTo>
                    <a:pt x="266378" y="50499"/>
                  </a:lnTo>
                  <a:lnTo>
                    <a:pt x="271202" y="43407"/>
                  </a:lnTo>
                  <a:lnTo>
                    <a:pt x="278333" y="38625"/>
                  </a:lnTo>
                  <a:lnTo>
                    <a:pt x="287027" y="36872"/>
                  </a:lnTo>
                  <a:lnTo>
                    <a:pt x="295703" y="38625"/>
                  </a:lnTo>
                  <a:lnTo>
                    <a:pt x="302794" y="43407"/>
                  </a:lnTo>
                  <a:lnTo>
                    <a:pt x="307579" y="50499"/>
                  </a:lnTo>
                  <a:lnTo>
                    <a:pt x="309334" y="59182"/>
                  </a:lnTo>
                  <a:close/>
                </a:path>
                <a:path w="1045845" h="401954">
                  <a:moveTo>
                    <a:pt x="287027" y="39269"/>
                  </a:moveTo>
                  <a:lnTo>
                    <a:pt x="284384" y="52291"/>
                  </a:lnTo>
                  <a:lnTo>
                    <a:pt x="277181" y="62923"/>
                  </a:lnTo>
                  <a:lnTo>
                    <a:pt x="266508" y="70089"/>
                  </a:lnTo>
                  <a:lnTo>
                    <a:pt x="253451" y="72717"/>
                  </a:lnTo>
                  <a:lnTo>
                    <a:pt x="240395" y="70089"/>
                  </a:lnTo>
                  <a:lnTo>
                    <a:pt x="229721" y="62923"/>
                  </a:lnTo>
                  <a:lnTo>
                    <a:pt x="222519" y="52291"/>
                  </a:lnTo>
                  <a:lnTo>
                    <a:pt x="219876" y="39269"/>
                  </a:lnTo>
                  <a:lnTo>
                    <a:pt x="222519" y="26245"/>
                  </a:lnTo>
                  <a:lnTo>
                    <a:pt x="229721" y="15610"/>
                  </a:lnTo>
                  <a:lnTo>
                    <a:pt x="240395" y="8439"/>
                  </a:lnTo>
                  <a:lnTo>
                    <a:pt x="253451" y="5810"/>
                  </a:lnTo>
                  <a:lnTo>
                    <a:pt x="266508" y="8439"/>
                  </a:lnTo>
                  <a:lnTo>
                    <a:pt x="277181" y="15610"/>
                  </a:lnTo>
                  <a:lnTo>
                    <a:pt x="284384" y="26245"/>
                  </a:lnTo>
                  <a:lnTo>
                    <a:pt x="287027" y="39269"/>
                  </a:lnTo>
                  <a:close/>
                </a:path>
                <a:path w="1045845" h="401954">
                  <a:moveTo>
                    <a:pt x="113745" y="241861"/>
                  </a:moveTo>
                  <a:lnTo>
                    <a:pt x="97683" y="241873"/>
                  </a:lnTo>
                  <a:lnTo>
                    <a:pt x="81923" y="240621"/>
                  </a:lnTo>
                  <a:lnTo>
                    <a:pt x="66723" y="238137"/>
                  </a:lnTo>
                  <a:lnTo>
                    <a:pt x="52343" y="234451"/>
                  </a:lnTo>
                </a:path>
                <a:path w="1045845" h="401954">
                  <a:moveTo>
                    <a:pt x="167788" y="322912"/>
                  </a:moveTo>
                  <a:lnTo>
                    <a:pt x="161257" y="324141"/>
                  </a:lnTo>
                  <a:lnTo>
                    <a:pt x="154607" y="325144"/>
                  </a:lnTo>
                  <a:lnTo>
                    <a:pt x="147850" y="325917"/>
                  </a:lnTo>
                  <a:lnTo>
                    <a:pt x="140996" y="326456"/>
                  </a:lnTo>
                </a:path>
                <a:path w="1045845" h="401954">
                  <a:moveTo>
                    <a:pt x="399137" y="361865"/>
                  </a:moveTo>
                  <a:lnTo>
                    <a:pt x="392698" y="356784"/>
                  </a:lnTo>
                  <a:lnTo>
                    <a:pt x="387294" y="351370"/>
                  </a:lnTo>
                  <a:lnTo>
                    <a:pt x="382924" y="345692"/>
                  </a:lnTo>
                </a:path>
                <a:path w="1045845" h="401954">
                  <a:moveTo>
                    <a:pt x="698213" y="321535"/>
                  </a:moveTo>
                  <a:lnTo>
                    <a:pt x="697293" y="327557"/>
                  </a:lnTo>
                  <a:lnTo>
                    <a:pt x="695108" y="333499"/>
                  </a:lnTo>
                  <a:lnTo>
                    <a:pt x="691774" y="339280"/>
                  </a:lnTo>
                </a:path>
                <a:path w="1045845" h="401954">
                  <a:moveTo>
                    <a:pt x="826651" y="211900"/>
                  </a:moveTo>
                  <a:lnTo>
                    <a:pt x="859494" y="223507"/>
                  </a:lnTo>
                  <a:lnTo>
                    <a:pt x="884402" y="239121"/>
                  </a:lnTo>
                  <a:lnTo>
                    <a:pt x="900126" y="257706"/>
                  </a:lnTo>
                  <a:lnTo>
                    <a:pt x="905416" y="278223"/>
                  </a:lnTo>
                </a:path>
                <a:path w="1045845" h="401954">
                  <a:moveTo>
                    <a:pt x="1012467" y="141276"/>
                  </a:moveTo>
                  <a:lnTo>
                    <a:pt x="1005774" y="148256"/>
                  </a:lnTo>
                  <a:lnTo>
                    <a:pt x="997648" y="154768"/>
                  </a:lnTo>
                  <a:lnTo>
                    <a:pt x="988163" y="160752"/>
                  </a:lnTo>
                  <a:lnTo>
                    <a:pt x="977396" y="166144"/>
                  </a:lnTo>
                </a:path>
                <a:path w="1045845" h="401954">
                  <a:moveTo>
                    <a:pt x="928298" y="49019"/>
                  </a:moveTo>
                  <a:lnTo>
                    <a:pt x="929677" y="52885"/>
                  </a:lnTo>
                  <a:lnTo>
                    <a:pt x="930252" y="56819"/>
                  </a:lnTo>
                  <a:lnTo>
                    <a:pt x="930137" y="60753"/>
                  </a:lnTo>
                </a:path>
                <a:path w="1045845" h="401954">
                  <a:moveTo>
                    <a:pt x="704307" y="35312"/>
                  </a:moveTo>
                  <a:lnTo>
                    <a:pt x="708906" y="29898"/>
                  </a:lnTo>
                  <a:lnTo>
                    <a:pt x="715001" y="24851"/>
                  </a:lnTo>
                  <a:lnTo>
                    <a:pt x="722245" y="20343"/>
                  </a:lnTo>
                </a:path>
                <a:path w="1045845" h="401954">
                  <a:moveTo>
                    <a:pt x="536314" y="42458"/>
                  </a:moveTo>
                  <a:lnTo>
                    <a:pt x="538154" y="37973"/>
                  </a:lnTo>
                  <a:lnTo>
                    <a:pt x="541144" y="33637"/>
                  </a:lnTo>
                  <a:lnTo>
                    <a:pt x="545053" y="29542"/>
                  </a:lnTo>
                </a:path>
                <a:path w="1045845" h="401954">
                  <a:moveTo>
                    <a:pt x="339115" y="46840"/>
                  </a:moveTo>
                  <a:lnTo>
                    <a:pt x="347498" y="49595"/>
                  </a:lnTo>
                  <a:lnTo>
                    <a:pt x="355558" y="52608"/>
                  </a:lnTo>
                  <a:lnTo>
                    <a:pt x="363273" y="55868"/>
                  </a:lnTo>
                  <a:lnTo>
                    <a:pt x="370621" y="59365"/>
                  </a:lnTo>
                </a:path>
                <a:path w="1045845" h="401954">
                  <a:moveTo>
                    <a:pt x="99947" y="145314"/>
                  </a:moveTo>
                  <a:lnTo>
                    <a:pt x="97532" y="141012"/>
                  </a:lnTo>
                  <a:lnTo>
                    <a:pt x="95692" y="136596"/>
                  </a:lnTo>
                  <a:lnTo>
                    <a:pt x="94542" y="132134"/>
                  </a:lnTo>
                </a:path>
              </a:pathLst>
            </a:custGeom>
            <a:ln w="11484">
              <a:solidFill>
                <a:srgbClr val="41709C"/>
              </a:solidFill>
            </a:ln>
          </p:spPr>
          <p:txBody>
            <a:bodyPr wrap="square" lIns="0" tIns="0" rIns="0" bIns="0" rtlCol="0"/>
            <a:lstStyle/>
            <a:p>
              <a:endParaRPr/>
            </a:p>
          </p:txBody>
        </p:sp>
        <p:sp>
          <p:nvSpPr>
            <p:cNvPr id="9" name="object 9"/>
            <p:cNvSpPr/>
            <p:nvPr/>
          </p:nvSpPr>
          <p:spPr>
            <a:xfrm>
              <a:off x="6525489" y="5413744"/>
              <a:ext cx="328295" cy="309880"/>
            </a:xfrm>
            <a:custGeom>
              <a:avLst/>
              <a:gdLst/>
              <a:ahLst/>
              <a:cxnLst/>
              <a:rect l="l" t="t" r="r" b="b"/>
              <a:pathLst>
                <a:path w="328295" h="309879">
                  <a:moveTo>
                    <a:pt x="163853" y="0"/>
                  </a:moveTo>
                  <a:lnTo>
                    <a:pt x="100074" y="4048"/>
                  </a:lnTo>
                  <a:lnTo>
                    <a:pt x="47991" y="15098"/>
                  </a:lnTo>
                  <a:lnTo>
                    <a:pt x="12876" y="31502"/>
                  </a:lnTo>
                  <a:lnTo>
                    <a:pt x="0" y="51617"/>
                  </a:lnTo>
                  <a:lnTo>
                    <a:pt x="0" y="258040"/>
                  </a:lnTo>
                  <a:lnTo>
                    <a:pt x="12876" y="278135"/>
                  </a:lnTo>
                  <a:lnTo>
                    <a:pt x="47991" y="294542"/>
                  </a:lnTo>
                  <a:lnTo>
                    <a:pt x="100074" y="305602"/>
                  </a:lnTo>
                  <a:lnTo>
                    <a:pt x="163853" y="309657"/>
                  </a:lnTo>
                  <a:lnTo>
                    <a:pt x="227632" y="305602"/>
                  </a:lnTo>
                  <a:lnTo>
                    <a:pt x="279715" y="294542"/>
                  </a:lnTo>
                  <a:lnTo>
                    <a:pt x="314830" y="278135"/>
                  </a:lnTo>
                  <a:lnTo>
                    <a:pt x="327706" y="258040"/>
                  </a:lnTo>
                  <a:lnTo>
                    <a:pt x="327706" y="51617"/>
                  </a:lnTo>
                  <a:lnTo>
                    <a:pt x="314830" y="31502"/>
                  </a:lnTo>
                  <a:lnTo>
                    <a:pt x="279715" y="15098"/>
                  </a:lnTo>
                  <a:lnTo>
                    <a:pt x="227632" y="4048"/>
                  </a:lnTo>
                  <a:lnTo>
                    <a:pt x="163853" y="0"/>
                  </a:lnTo>
                  <a:close/>
                </a:path>
              </a:pathLst>
            </a:custGeom>
            <a:solidFill>
              <a:srgbClr val="F1F1F1"/>
            </a:solidFill>
          </p:spPr>
          <p:txBody>
            <a:bodyPr wrap="square" lIns="0" tIns="0" rIns="0" bIns="0" rtlCol="0"/>
            <a:lstStyle/>
            <a:p>
              <a:endParaRPr/>
            </a:p>
          </p:txBody>
        </p:sp>
        <p:sp>
          <p:nvSpPr>
            <p:cNvPr id="10" name="object 10"/>
            <p:cNvSpPr/>
            <p:nvPr/>
          </p:nvSpPr>
          <p:spPr>
            <a:xfrm>
              <a:off x="6525489" y="5413744"/>
              <a:ext cx="328295" cy="309880"/>
            </a:xfrm>
            <a:custGeom>
              <a:avLst/>
              <a:gdLst/>
              <a:ahLst/>
              <a:cxnLst/>
              <a:rect l="l" t="t" r="r" b="b"/>
              <a:pathLst>
                <a:path w="328295" h="309879">
                  <a:moveTo>
                    <a:pt x="327706" y="51617"/>
                  </a:moveTo>
                  <a:lnTo>
                    <a:pt x="314830" y="71683"/>
                  </a:lnTo>
                  <a:lnTo>
                    <a:pt x="279715" y="88093"/>
                  </a:lnTo>
                  <a:lnTo>
                    <a:pt x="227632" y="99169"/>
                  </a:lnTo>
                  <a:lnTo>
                    <a:pt x="163853" y="103234"/>
                  </a:lnTo>
                  <a:lnTo>
                    <a:pt x="100074" y="99169"/>
                  </a:lnTo>
                  <a:lnTo>
                    <a:pt x="47991" y="88093"/>
                  </a:lnTo>
                  <a:lnTo>
                    <a:pt x="12876" y="71683"/>
                  </a:lnTo>
                  <a:lnTo>
                    <a:pt x="0" y="51617"/>
                  </a:lnTo>
                </a:path>
                <a:path w="328295" h="309879">
                  <a:moveTo>
                    <a:pt x="0" y="51617"/>
                  </a:moveTo>
                  <a:lnTo>
                    <a:pt x="12876" y="31502"/>
                  </a:lnTo>
                  <a:lnTo>
                    <a:pt x="47991" y="15098"/>
                  </a:lnTo>
                  <a:lnTo>
                    <a:pt x="100074" y="4048"/>
                  </a:lnTo>
                  <a:lnTo>
                    <a:pt x="163853" y="0"/>
                  </a:lnTo>
                  <a:lnTo>
                    <a:pt x="227632" y="4048"/>
                  </a:lnTo>
                  <a:lnTo>
                    <a:pt x="279715" y="15098"/>
                  </a:lnTo>
                  <a:lnTo>
                    <a:pt x="314830" y="31502"/>
                  </a:lnTo>
                  <a:lnTo>
                    <a:pt x="327706" y="51617"/>
                  </a:lnTo>
                  <a:lnTo>
                    <a:pt x="327706" y="258040"/>
                  </a:lnTo>
                  <a:lnTo>
                    <a:pt x="314830" y="278135"/>
                  </a:lnTo>
                  <a:lnTo>
                    <a:pt x="279715" y="294542"/>
                  </a:lnTo>
                  <a:lnTo>
                    <a:pt x="227632" y="305602"/>
                  </a:lnTo>
                  <a:lnTo>
                    <a:pt x="163853" y="309657"/>
                  </a:lnTo>
                  <a:lnTo>
                    <a:pt x="100074" y="305602"/>
                  </a:lnTo>
                  <a:lnTo>
                    <a:pt x="47991" y="294542"/>
                  </a:lnTo>
                  <a:lnTo>
                    <a:pt x="12876" y="278135"/>
                  </a:lnTo>
                  <a:lnTo>
                    <a:pt x="0" y="258040"/>
                  </a:lnTo>
                  <a:lnTo>
                    <a:pt x="0" y="51617"/>
                  </a:lnTo>
                  <a:close/>
                </a:path>
              </a:pathLst>
            </a:custGeom>
            <a:ln w="5742">
              <a:solidFill>
                <a:srgbClr val="44536A"/>
              </a:solidFill>
            </a:ln>
          </p:spPr>
          <p:txBody>
            <a:bodyPr wrap="square" lIns="0" tIns="0" rIns="0" bIns="0" rtlCol="0"/>
            <a:lstStyle/>
            <a:p>
              <a:endParaRPr/>
            </a:p>
          </p:txBody>
        </p:sp>
        <p:pic>
          <p:nvPicPr>
            <p:cNvPr id="11" name="object 11"/>
            <p:cNvPicPr/>
            <p:nvPr/>
          </p:nvPicPr>
          <p:blipFill>
            <a:blip r:embed="rId3" cstate="print"/>
            <a:stretch>
              <a:fillRect/>
            </a:stretch>
          </p:blipFill>
          <p:spPr>
            <a:xfrm>
              <a:off x="5493499" y="6058913"/>
              <a:ext cx="126483" cy="212204"/>
            </a:xfrm>
            <a:prstGeom prst="rect">
              <a:avLst/>
            </a:prstGeom>
          </p:spPr>
        </p:pic>
      </p:grpSp>
      <p:grpSp>
        <p:nvGrpSpPr>
          <p:cNvPr id="12" name="object 12"/>
          <p:cNvGrpSpPr/>
          <p:nvPr/>
        </p:nvGrpSpPr>
        <p:grpSpPr>
          <a:xfrm>
            <a:off x="6170824" y="1705906"/>
            <a:ext cx="3858260" cy="349885"/>
            <a:chOff x="5027824" y="1705905"/>
            <a:chExt cx="3858260" cy="349885"/>
          </a:xfrm>
        </p:grpSpPr>
        <p:sp>
          <p:nvSpPr>
            <p:cNvPr id="13" name="object 13"/>
            <p:cNvSpPr/>
            <p:nvPr/>
          </p:nvSpPr>
          <p:spPr>
            <a:xfrm>
              <a:off x="5033560" y="1711641"/>
              <a:ext cx="3846829" cy="338455"/>
            </a:xfrm>
            <a:custGeom>
              <a:avLst/>
              <a:gdLst/>
              <a:ahLst/>
              <a:cxnLst/>
              <a:rect l="l" t="t" r="r" b="b"/>
              <a:pathLst>
                <a:path w="3846829" h="338455">
                  <a:moveTo>
                    <a:pt x="3846244" y="0"/>
                  </a:moveTo>
                  <a:lnTo>
                    <a:pt x="0" y="0"/>
                  </a:lnTo>
                  <a:lnTo>
                    <a:pt x="0" y="338379"/>
                  </a:lnTo>
                  <a:lnTo>
                    <a:pt x="3846244" y="338379"/>
                  </a:lnTo>
                  <a:lnTo>
                    <a:pt x="3846244" y="0"/>
                  </a:lnTo>
                  <a:close/>
                </a:path>
              </a:pathLst>
            </a:custGeom>
            <a:solidFill>
              <a:srgbClr val="5B9BD4"/>
            </a:solidFill>
          </p:spPr>
          <p:txBody>
            <a:bodyPr wrap="square" lIns="0" tIns="0" rIns="0" bIns="0" rtlCol="0"/>
            <a:lstStyle/>
            <a:p>
              <a:endParaRPr/>
            </a:p>
          </p:txBody>
        </p:sp>
        <p:sp>
          <p:nvSpPr>
            <p:cNvPr id="14" name="object 14"/>
            <p:cNvSpPr/>
            <p:nvPr/>
          </p:nvSpPr>
          <p:spPr>
            <a:xfrm>
              <a:off x="5033560" y="1711641"/>
              <a:ext cx="3846829" cy="338455"/>
            </a:xfrm>
            <a:custGeom>
              <a:avLst/>
              <a:gdLst/>
              <a:ahLst/>
              <a:cxnLst/>
              <a:rect l="l" t="t" r="r" b="b"/>
              <a:pathLst>
                <a:path w="3846829" h="338455">
                  <a:moveTo>
                    <a:pt x="0" y="338379"/>
                  </a:moveTo>
                  <a:lnTo>
                    <a:pt x="3846244" y="338379"/>
                  </a:lnTo>
                  <a:lnTo>
                    <a:pt x="3846244" y="0"/>
                  </a:lnTo>
                  <a:lnTo>
                    <a:pt x="0" y="0"/>
                  </a:lnTo>
                  <a:lnTo>
                    <a:pt x="0" y="338379"/>
                  </a:lnTo>
                  <a:close/>
                </a:path>
              </a:pathLst>
            </a:custGeom>
            <a:ln w="11470">
              <a:solidFill>
                <a:srgbClr val="41709C"/>
              </a:solidFill>
            </a:ln>
          </p:spPr>
          <p:txBody>
            <a:bodyPr wrap="square" lIns="0" tIns="0" rIns="0" bIns="0" rtlCol="0"/>
            <a:lstStyle/>
            <a:p>
              <a:endParaRPr/>
            </a:p>
          </p:txBody>
        </p:sp>
      </p:grpSp>
      <p:pic>
        <p:nvPicPr>
          <p:cNvPr id="15" name="object 15"/>
          <p:cNvPicPr/>
          <p:nvPr/>
        </p:nvPicPr>
        <p:blipFill>
          <a:blip r:embed="rId4" cstate="print"/>
          <a:stretch>
            <a:fillRect/>
          </a:stretch>
        </p:blipFill>
        <p:spPr>
          <a:xfrm>
            <a:off x="6199558" y="2130314"/>
            <a:ext cx="1512051" cy="1353518"/>
          </a:xfrm>
          <a:prstGeom prst="rect">
            <a:avLst/>
          </a:prstGeom>
        </p:spPr>
      </p:pic>
      <p:sp>
        <p:nvSpPr>
          <p:cNvPr id="16" name="object 16"/>
          <p:cNvSpPr txBox="1"/>
          <p:nvPr/>
        </p:nvSpPr>
        <p:spPr>
          <a:xfrm>
            <a:off x="7487106" y="2118705"/>
            <a:ext cx="140970" cy="301625"/>
          </a:xfrm>
          <a:prstGeom prst="rect">
            <a:avLst/>
          </a:prstGeom>
        </p:spPr>
        <p:txBody>
          <a:bodyPr vert="horz" wrap="square" lIns="0" tIns="13335" rIns="0" bIns="0" rtlCol="0">
            <a:spAutoFit/>
          </a:bodyPr>
          <a:lstStyle/>
          <a:p>
            <a:pPr marL="12700">
              <a:spcBef>
                <a:spcPts val="105"/>
              </a:spcBef>
            </a:pPr>
            <a:r>
              <a:rPr sz="900" spc="5" dirty="0">
                <a:solidFill>
                  <a:srgbClr val="FF0000"/>
                </a:solidFill>
                <a:latin typeface="Meiryo UI"/>
                <a:cs typeface="Meiryo UI"/>
              </a:rPr>
              <a:t>A</a:t>
            </a:r>
            <a:endParaRPr sz="900">
              <a:latin typeface="Meiryo UI"/>
              <a:cs typeface="Meiryo UI"/>
            </a:endParaRPr>
          </a:p>
          <a:p>
            <a:pPr marL="12700">
              <a:spcBef>
                <a:spcPts val="5"/>
              </a:spcBef>
            </a:pPr>
            <a:r>
              <a:rPr sz="900" spc="5" dirty="0">
                <a:solidFill>
                  <a:srgbClr val="FF0000"/>
                </a:solidFill>
                <a:latin typeface="Meiryo UI"/>
                <a:cs typeface="Meiryo UI"/>
              </a:rPr>
              <a:t>市</a:t>
            </a:r>
            <a:endParaRPr sz="900">
              <a:latin typeface="Meiryo UI"/>
              <a:cs typeface="Meiryo UI"/>
            </a:endParaRPr>
          </a:p>
        </p:txBody>
      </p:sp>
      <p:grpSp>
        <p:nvGrpSpPr>
          <p:cNvPr id="17" name="object 17"/>
          <p:cNvGrpSpPr/>
          <p:nvPr/>
        </p:nvGrpSpPr>
        <p:grpSpPr>
          <a:xfrm>
            <a:off x="6303043" y="2451488"/>
            <a:ext cx="1426210" cy="1026794"/>
            <a:chOff x="5160043" y="2451488"/>
            <a:chExt cx="1426210" cy="1026794"/>
          </a:xfrm>
        </p:grpSpPr>
        <p:pic>
          <p:nvPicPr>
            <p:cNvPr id="18" name="object 18"/>
            <p:cNvPicPr/>
            <p:nvPr/>
          </p:nvPicPr>
          <p:blipFill>
            <a:blip r:embed="rId5" cstate="print"/>
            <a:stretch>
              <a:fillRect/>
            </a:stretch>
          </p:blipFill>
          <p:spPr>
            <a:xfrm>
              <a:off x="6183409" y="2956190"/>
              <a:ext cx="402447" cy="252350"/>
            </a:xfrm>
            <a:prstGeom prst="rect">
              <a:avLst/>
            </a:prstGeom>
          </p:spPr>
        </p:pic>
        <p:pic>
          <p:nvPicPr>
            <p:cNvPr id="19" name="object 19"/>
            <p:cNvPicPr/>
            <p:nvPr/>
          </p:nvPicPr>
          <p:blipFill>
            <a:blip r:embed="rId5" cstate="print"/>
            <a:stretch>
              <a:fillRect/>
            </a:stretch>
          </p:blipFill>
          <p:spPr>
            <a:xfrm>
              <a:off x="5711971" y="2640751"/>
              <a:ext cx="402447" cy="252350"/>
            </a:xfrm>
            <a:prstGeom prst="rect">
              <a:avLst/>
            </a:prstGeom>
          </p:spPr>
        </p:pic>
        <p:pic>
          <p:nvPicPr>
            <p:cNvPr id="20" name="object 20"/>
            <p:cNvPicPr/>
            <p:nvPr/>
          </p:nvPicPr>
          <p:blipFill>
            <a:blip r:embed="rId5" cstate="print"/>
            <a:stretch>
              <a:fillRect/>
            </a:stretch>
          </p:blipFill>
          <p:spPr>
            <a:xfrm>
              <a:off x="5160043" y="2451488"/>
              <a:ext cx="402447" cy="252350"/>
            </a:xfrm>
            <a:prstGeom prst="rect">
              <a:avLst/>
            </a:prstGeom>
          </p:spPr>
        </p:pic>
        <p:pic>
          <p:nvPicPr>
            <p:cNvPr id="21" name="object 21"/>
            <p:cNvPicPr/>
            <p:nvPr/>
          </p:nvPicPr>
          <p:blipFill>
            <a:blip r:embed="rId5" cstate="print"/>
            <a:stretch>
              <a:fillRect/>
            </a:stretch>
          </p:blipFill>
          <p:spPr>
            <a:xfrm>
              <a:off x="5361267" y="3231482"/>
              <a:ext cx="402447" cy="246615"/>
            </a:xfrm>
            <a:prstGeom prst="rect">
              <a:avLst/>
            </a:prstGeom>
          </p:spPr>
        </p:pic>
      </p:grpSp>
      <p:pic>
        <p:nvPicPr>
          <p:cNvPr id="22" name="object 22"/>
          <p:cNvPicPr/>
          <p:nvPr/>
        </p:nvPicPr>
        <p:blipFill>
          <a:blip r:embed="rId4" cstate="print"/>
          <a:stretch>
            <a:fillRect/>
          </a:stretch>
        </p:blipFill>
        <p:spPr>
          <a:xfrm>
            <a:off x="8332528" y="2130314"/>
            <a:ext cx="1512051" cy="1353518"/>
          </a:xfrm>
          <a:prstGeom prst="rect">
            <a:avLst/>
          </a:prstGeom>
        </p:spPr>
      </p:pic>
      <p:sp>
        <p:nvSpPr>
          <p:cNvPr id="23" name="object 23"/>
          <p:cNvSpPr txBox="1"/>
          <p:nvPr/>
        </p:nvSpPr>
        <p:spPr>
          <a:xfrm>
            <a:off x="9618811" y="2117040"/>
            <a:ext cx="140970" cy="300990"/>
          </a:xfrm>
          <a:prstGeom prst="rect">
            <a:avLst/>
          </a:prstGeom>
        </p:spPr>
        <p:txBody>
          <a:bodyPr vert="horz" wrap="square" lIns="0" tIns="12700" rIns="0" bIns="0" rtlCol="0">
            <a:spAutoFit/>
          </a:bodyPr>
          <a:lstStyle/>
          <a:p>
            <a:pPr marL="12700">
              <a:spcBef>
                <a:spcPts val="100"/>
              </a:spcBef>
            </a:pPr>
            <a:r>
              <a:rPr sz="900" dirty="0">
                <a:solidFill>
                  <a:srgbClr val="FF0000"/>
                </a:solidFill>
                <a:latin typeface="Meiryo UI"/>
                <a:cs typeface="Meiryo UI"/>
              </a:rPr>
              <a:t>A</a:t>
            </a:r>
            <a:endParaRPr sz="900">
              <a:latin typeface="Meiryo UI"/>
              <a:cs typeface="Meiryo UI"/>
            </a:endParaRPr>
          </a:p>
          <a:p>
            <a:pPr marL="12700">
              <a:spcBef>
                <a:spcPts val="5"/>
              </a:spcBef>
            </a:pPr>
            <a:r>
              <a:rPr sz="900" spc="5" dirty="0">
                <a:solidFill>
                  <a:srgbClr val="FF0000"/>
                </a:solidFill>
                <a:latin typeface="Meiryo UI"/>
                <a:cs typeface="Meiryo UI"/>
              </a:rPr>
              <a:t>市</a:t>
            </a:r>
            <a:endParaRPr sz="900">
              <a:latin typeface="Meiryo UI"/>
              <a:cs typeface="Meiryo UI"/>
            </a:endParaRPr>
          </a:p>
        </p:txBody>
      </p:sp>
      <p:grpSp>
        <p:nvGrpSpPr>
          <p:cNvPr id="24" name="object 24"/>
          <p:cNvGrpSpPr/>
          <p:nvPr/>
        </p:nvGrpSpPr>
        <p:grpSpPr>
          <a:xfrm>
            <a:off x="8430263" y="2451488"/>
            <a:ext cx="1426210" cy="1026794"/>
            <a:chOff x="7287263" y="2451488"/>
            <a:chExt cx="1426210" cy="1026794"/>
          </a:xfrm>
        </p:grpSpPr>
        <p:pic>
          <p:nvPicPr>
            <p:cNvPr id="25" name="object 25"/>
            <p:cNvPicPr/>
            <p:nvPr/>
          </p:nvPicPr>
          <p:blipFill>
            <a:blip r:embed="rId5" cstate="print"/>
            <a:stretch>
              <a:fillRect/>
            </a:stretch>
          </p:blipFill>
          <p:spPr>
            <a:xfrm>
              <a:off x="8310629" y="2956190"/>
              <a:ext cx="402447" cy="246615"/>
            </a:xfrm>
            <a:prstGeom prst="rect">
              <a:avLst/>
            </a:prstGeom>
          </p:spPr>
        </p:pic>
        <p:pic>
          <p:nvPicPr>
            <p:cNvPr id="26" name="object 26"/>
            <p:cNvPicPr/>
            <p:nvPr/>
          </p:nvPicPr>
          <p:blipFill>
            <a:blip r:embed="rId5" cstate="print"/>
            <a:stretch>
              <a:fillRect/>
            </a:stretch>
          </p:blipFill>
          <p:spPr>
            <a:xfrm>
              <a:off x="7844940" y="2640751"/>
              <a:ext cx="402447" cy="246615"/>
            </a:xfrm>
            <a:prstGeom prst="rect">
              <a:avLst/>
            </a:prstGeom>
          </p:spPr>
        </p:pic>
        <p:pic>
          <p:nvPicPr>
            <p:cNvPr id="27" name="object 27"/>
            <p:cNvPicPr/>
            <p:nvPr/>
          </p:nvPicPr>
          <p:blipFill>
            <a:blip r:embed="rId5" cstate="print"/>
            <a:stretch>
              <a:fillRect/>
            </a:stretch>
          </p:blipFill>
          <p:spPr>
            <a:xfrm>
              <a:off x="7287263" y="2451488"/>
              <a:ext cx="402447" cy="246615"/>
            </a:xfrm>
            <a:prstGeom prst="rect">
              <a:avLst/>
            </a:prstGeom>
          </p:spPr>
        </p:pic>
        <p:pic>
          <p:nvPicPr>
            <p:cNvPr id="28" name="object 28"/>
            <p:cNvPicPr/>
            <p:nvPr/>
          </p:nvPicPr>
          <p:blipFill>
            <a:blip r:embed="rId5" cstate="print"/>
            <a:stretch>
              <a:fillRect/>
            </a:stretch>
          </p:blipFill>
          <p:spPr>
            <a:xfrm>
              <a:off x="7488487" y="3231482"/>
              <a:ext cx="402447" cy="246615"/>
            </a:xfrm>
            <a:prstGeom prst="rect">
              <a:avLst/>
            </a:prstGeom>
          </p:spPr>
        </p:pic>
        <p:pic>
          <p:nvPicPr>
            <p:cNvPr id="29" name="object 29"/>
            <p:cNvPicPr/>
            <p:nvPr/>
          </p:nvPicPr>
          <p:blipFill>
            <a:blip r:embed="rId6" cstate="print"/>
            <a:stretch>
              <a:fillRect/>
            </a:stretch>
          </p:blipFill>
          <p:spPr>
            <a:xfrm>
              <a:off x="7577263" y="3290549"/>
              <a:ext cx="178900" cy="157043"/>
            </a:xfrm>
            <a:prstGeom prst="rect">
              <a:avLst/>
            </a:prstGeom>
          </p:spPr>
        </p:pic>
        <p:pic>
          <p:nvPicPr>
            <p:cNvPr id="30" name="object 30"/>
            <p:cNvPicPr/>
            <p:nvPr/>
          </p:nvPicPr>
          <p:blipFill>
            <a:blip r:embed="rId6" cstate="print"/>
            <a:stretch>
              <a:fillRect/>
            </a:stretch>
          </p:blipFill>
          <p:spPr>
            <a:xfrm>
              <a:off x="8382157" y="3003786"/>
              <a:ext cx="178900" cy="157043"/>
            </a:xfrm>
            <a:prstGeom prst="rect">
              <a:avLst/>
            </a:prstGeom>
          </p:spPr>
        </p:pic>
      </p:grpSp>
      <p:sp>
        <p:nvSpPr>
          <p:cNvPr id="31" name="object 31"/>
          <p:cNvSpPr txBox="1"/>
          <p:nvPr/>
        </p:nvSpPr>
        <p:spPr>
          <a:xfrm>
            <a:off x="6202379" y="3337010"/>
            <a:ext cx="3533140" cy="543354"/>
          </a:xfrm>
          <a:prstGeom prst="rect">
            <a:avLst/>
          </a:prstGeom>
        </p:spPr>
        <p:txBody>
          <a:bodyPr vert="horz" wrap="square" lIns="0" tIns="45085" rIns="0" bIns="0" rtlCol="0">
            <a:spAutoFit/>
          </a:bodyPr>
          <a:lstStyle/>
          <a:p>
            <a:pPr marL="12700">
              <a:spcBef>
                <a:spcPts val="355"/>
              </a:spcBef>
              <a:tabLst>
                <a:tab pos="2144395" algn="l"/>
              </a:tabLst>
            </a:pPr>
            <a:r>
              <a:rPr sz="900" spc="-20" dirty="0">
                <a:solidFill>
                  <a:srgbClr val="FF0000"/>
                </a:solidFill>
                <a:latin typeface="Meiryo UI"/>
                <a:cs typeface="Meiryo UI"/>
              </a:rPr>
              <a:t>B</a:t>
            </a:r>
            <a:r>
              <a:rPr sz="900" spc="-50" dirty="0">
                <a:solidFill>
                  <a:srgbClr val="FF0000"/>
                </a:solidFill>
                <a:latin typeface="Meiryo UI"/>
                <a:cs typeface="Meiryo UI"/>
              </a:rPr>
              <a:t>市</a:t>
            </a:r>
            <a:r>
              <a:rPr sz="900" dirty="0">
                <a:solidFill>
                  <a:srgbClr val="FF0000"/>
                </a:solidFill>
                <a:latin typeface="Meiryo UI"/>
                <a:cs typeface="Meiryo UI"/>
              </a:rPr>
              <a:t>	</a:t>
            </a:r>
            <a:r>
              <a:rPr sz="900" spc="-20" dirty="0">
                <a:solidFill>
                  <a:srgbClr val="FF0000"/>
                </a:solidFill>
                <a:latin typeface="Meiryo UI"/>
                <a:cs typeface="Meiryo UI"/>
              </a:rPr>
              <a:t>B</a:t>
            </a:r>
            <a:r>
              <a:rPr sz="900" spc="-50" dirty="0">
                <a:solidFill>
                  <a:srgbClr val="FF0000"/>
                </a:solidFill>
                <a:latin typeface="Meiryo UI"/>
                <a:cs typeface="Meiryo UI"/>
              </a:rPr>
              <a:t>市</a:t>
            </a:r>
            <a:endParaRPr sz="900">
              <a:latin typeface="Meiryo UI"/>
              <a:cs typeface="Meiryo UI"/>
            </a:endParaRPr>
          </a:p>
          <a:p>
            <a:pPr marL="104139" marR="5080">
              <a:lnSpc>
                <a:spcPct val="104099"/>
              </a:lnSpc>
              <a:spcBef>
                <a:spcPts val="285"/>
              </a:spcBef>
            </a:pPr>
            <a:r>
              <a:rPr sz="1050" b="1" spc="5" dirty="0">
                <a:latin typeface="Meiryo UI"/>
                <a:cs typeface="Meiryo UI"/>
              </a:rPr>
              <a:t>データの標準化により、広域化する際のシステム統合がスムー</a:t>
            </a:r>
            <a:r>
              <a:rPr sz="1050" b="1" spc="15" dirty="0">
                <a:latin typeface="Meiryo UI"/>
                <a:cs typeface="Meiryo UI"/>
              </a:rPr>
              <a:t>ズに行える。</a:t>
            </a:r>
            <a:endParaRPr sz="1050">
              <a:latin typeface="Meiryo UI"/>
              <a:cs typeface="Meiryo UI"/>
            </a:endParaRPr>
          </a:p>
        </p:txBody>
      </p:sp>
      <p:grpSp>
        <p:nvGrpSpPr>
          <p:cNvPr id="32" name="object 32"/>
          <p:cNvGrpSpPr/>
          <p:nvPr/>
        </p:nvGrpSpPr>
        <p:grpSpPr>
          <a:xfrm>
            <a:off x="7918582" y="2428533"/>
            <a:ext cx="167005" cy="728980"/>
            <a:chOff x="6775581" y="2428533"/>
            <a:chExt cx="167005" cy="728980"/>
          </a:xfrm>
        </p:grpSpPr>
        <p:sp>
          <p:nvSpPr>
            <p:cNvPr id="33" name="object 33"/>
            <p:cNvSpPr/>
            <p:nvPr/>
          </p:nvSpPr>
          <p:spPr>
            <a:xfrm>
              <a:off x="6781330" y="2434282"/>
              <a:ext cx="155575" cy="716915"/>
            </a:xfrm>
            <a:custGeom>
              <a:avLst/>
              <a:gdLst/>
              <a:ahLst/>
              <a:cxnLst/>
              <a:rect l="l" t="t" r="r" b="b"/>
              <a:pathLst>
                <a:path w="155575" h="716914">
                  <a:moveTo>
                    <a:pt x="77614" y="0"/>
                  </a:moveTo>
                  <a:lnTo>
                    <a:pt x="77614" y="179169"/>
                  </a:lnTo>
                  <a:lnTo>
                    <a:pt x="0" y="179169"/>
                  </a:lnTo>
                  <a:lnTo>
                    <a:pt x="0" y="537622"/>
                  </a:lnTo>
                  <a:lnTo>
                    <a:pt x="77614" y="537622"/>
                  </a:lnTo>
                  <a:lnTo>
                    <a:pt x="77614" y="716906"/>
                  </a:lnTo>
                  <a:lnTo>
                    <a:pt x="155229" y="358453"/>
                  </a:lnTo>
                  <a:lnTo>
                    <a:pt x="77614" y="0"/>
                  </a:lnTo>
                  <a:close/>
                </a:path>
              </a:pathLst>
            </a:custGeom>
            <a:solidFill>
              <a:srgbClr val="FFC000"/>
            </a:solidFill>
          </p:spPr>
          <p:txBody>
            <a:bodyPr wrap="square" lIns="0" tIns="0" rIns="0" bIns="0" rtlCol="0"/>
            <a:lstStyle/>
            <a:p>
              <a:endParaRPr/>
            </a:p>
          </p:txBody>
        </p:sp>
        <p:sp>
          <p:nvSpPr>
            <p:cNvPr id="34" name="object 34"/>
            <p:cNvSpPr/>
            <p:nvPr/>
          </p:nvSpPr>
          <p:spPr>
            <a:xfrm>
              <a:off x="6781330" y="2434282"/>
              <a:ext cx="155575" cy="716915"/>
            </a:xfrm>
            <a:custGeom>
              <a:avLst/>
              <a:gdLst/>
              <a:ahLst/>
              <a:cxnLst/>
              <a:rect l="l" t="t" r="r" b="b"/>
              <a:pathLst>
                <a:path w="155575" h="716914">
                  <a:moveTo>
                    <a:pt x="0" y="179169"/>
                  </a:moveTo>
                  <a:lnTo>
                    <a:pt x="77614" y="179169"/>
                  </a:lnTo>
                  <a:lnTo>
                    <a:pt x="77614" y="0"/>
                  </a:lnTo>
                  <a:lnTo>
                    <a:pt x="155229" y="358453"/>
                  </a:lnTo>
                  <a:lnTo>
                    <a:pt x="77614" y="716906"/>
                  </a:lnTo>
                  <a:lnTo>
                    <a:pt x="77614" y="537622"/>
                  </a:lnTo>
                  <a:lnTo>
                    <a:pt x="0" y="537622"/>
                  </a:lnTo>
                  <a:lnTo>
                    <a:pt x="0" y="179169"/>
                  </a:lnTo>
                  <a:close/>
                </a:path>
              </a:pathLst>
            </a:custGeom>
            <a:ln w="11497">
              <a:solidFill>
                <a:srgbClr val="FFC000"/>
              </a:solidFill>
            </a:ln>
          </p:spPr>
          <p:txBody>
            <a:bodyPr wrap="square" lIns="0" tIns="0" rIns="0" bIns="0" rtlCol="0"/>
            <a:lstStyle/>
            <a:p>
              <a:endParaRPr/>
            </a:p>
          </p:txBody>
        </p:sp>
      </p:grpSp>
      <p:sp>
        <p:nvSpPr>
          <p:cNvPr id="35" name="object 35"/>
          <p:cNvSpPr/>
          <p:nvPr/>
        </p:nvSpPr>
        <p:spPr>
          <a:xfrm>
            <a:off x="6202432" y="2809941"/>
            <a:ext cx="1123315" cy="665480"/>
          </a:xfrm>
          <a:custGeom>
            <a:avLst/>
            <a:gdLst/>
            <a:ahLst/>
            <a:cxnLst/>
            <a:rect l="l" t="t" r="r" b="b"/>
            <a:pathLst>
              <a:path w="1123314" h="665479">
                <a:moveTo>
                  <a:pt x="0" y="0"/>
                </a:moveTo>
                <a:lnTo>
                  <a:pt x="1123287" y="665174"/>
                </a:lnTo>
              </a:path>
            </a:pathLst>
          </a:custGeom>
          <a:ln w="5738">
            <a:solidFill>
              <a:srgbClr val="FF0000"/>
            </a:solidFill>
            <a:prstDash val="sysDash"/>
          </a:ln>
        </p:spPr>
        <p:txBody>
          <a:bodyPr wrap="square" lIns="0" tIns="0" rIns="0" bIns="0" rtlCol="0"/>
          <a:lstStyle/>
          <a:p>
            <a:endParaRPr/>
          </a:p>
        </p:txBody>
      </p:sp>
      <p:pic>
        <p:nvPicPr>
          <p:cNvPr id="36" name="object 36"/>
          <p:cNvPicPr/>
          <p:nvPr/>
        </p:nvPicPr>
        <p:blipFill>
          <a:blip r:embed="rId7" cstate="print"/>
          <a:stretch>
            <a:fillRect/>
          </a:stretch>
        </p:blipFill>
        <p:spPr>
          <a:xfrm>
            <a:off x="2341814" y="2187667"/>
            <a:ext cx="603670" cy="476025"/>
          </a:xfrm>
          <a:prstGeom prst="rect">
            <a:avLst/>
          </a:prstGeom>
        </p:spPr>
      </p:pic>
      <p:pic>
        <p:nvPicPr>
          <p:cNvPr id="37" name="object 37"/>
          <p:cNvPicPr/>
          <p:nvPr/>
        </p:nvPicPr>
        <p:blipFill>
          <a:blip r:embed="rId7" cstate="print"/>
          <a:stretch>
            <a:fillRect/>
          </a:stretch>
        </p:blipFill>
        <p:spPr>
          <a:xfrm>
            <a:off x="2341814" y="2784133"/>
            <a:ext cx="603670" cy="476025"/>
          </a:xfrm>
          <a:prstGeom prst="rect">
            <a:avLst/>
          </a:prstGeom>
        </p:spPr>
      </p:pic>
      <p:pic>
        <p:nvPicPr>
          <p:cNvPr id="38" name="object 38"/>
          <p:cNvPicPr/>
          <p:nvPr/>
        </p:nvPicPr>
        <p:blipFill>
          <a:blip r:embed="rId8" cstate="print"/>
          <a:stretch>
            <a:fillRect/>
          </a:stretch>
        </p:blipFill>
        <p:spPr>
          <a:xfrm>
            <a:off x="3284691" y="2176197"/>
            <a:ext cx="597921" cy="476025"/>
          </a:xfrm>
          <a:prstGeom prst="rect">
            <a:avLst/>
          </a:prstGeom>
        </p:spPr>
      </p:pic>
      <p:pic>
        <p:nvPicPr>
          <p:cNvPr id="39" name="object 39"/>
          <p:cNvPicPr/>
          <p:nvPr/>
        </p:nvPicPr>
        <p:blipFill>
          <a:blip r:embed="rId8" cstate="print"/>
          <a:stretch>
            <a:fillRect/>
          </a:stretch>
        </p:blipFill>
        <p:spPr>
          <a:xfrm>
            <a:off x="3290440" y="2807074"/>
            <a:ext cx="597921" cy="476025"/>
          </a:xfrm>
          <a:prstGeom prst="rect">
            <a:avLst/>
          </a:prstGeom>
        </p:spPr>
      </p:pic>
      <p:sp>
        <p:nvSpPr>
          <p:cNvPr id="40" name="object 40"/>
          <p:cNvSpPr txBox="1"/>
          <p:nvPr/>
        </p:nvSpPr>
        <p:spPr>
          <a:xfrm>
            <a:off x="2443525" y="2633214"/>
            <a:ext cx="440055" cy="137217"/>
          </a:xfrm>
          <a:prstGeom prst="rect">
            <a:avLst/>
          </a:prstGeom>
        </p:spPr>
        <p:txBody>
          <a:bodyPr vert="horz" wrap="square" lIns="0" tIns="13970" rIns="0" bIns="0" rtlCol="0">
            <a:spAutoFit/>
          </a:bodyPr>
          <a:lstStyle/>
          <a:p>
            <a:pPr marL="12700">
              <a:spcBef>
                <a:spcPts val="110"/>
              </a:spcBef>
            </a:pPr>
            <a:r>
              <a:rPr sz="800" spc="-15" dirty="0">
                <a:latin typeface="Meiryo UI"/>
                <a:cs typeface="Meiryo UI"/>
              </a:rPr>
              <a:t>監視制御</a:t>
            </a:r>
            <a:endParaRPr sz="800">
              <a:latin typeface="Meiryo UI"/>
              <a:cs typeface="Meiryo UI"/>
            </a:endParaRPr>
          </a:p>
        </p:txBody>
      </p:sp>
      <p:sp>
        <p:nvSpPr>
          <p:cNvPr id="41" name="object 41"/>
          <p:cNvSpPr txBox="1"/>
          <p:nvPr/>
        </p:nvSpPr>
        <p:spPr>
          <a:xfrm>
            <a:off x="2110253" y="3314504"/>
            <a:ext cx="3694429" cy="592455"/>
          </a:xfrm>
          <a:prstGeom prst="rect">
            <a:avLst/>
          </a:prstGeom>
        </p:spPr>
        <p:txBody>
          <a:bodyPr vert="horz" wrap="square" lIns="0" tIns="14604" rIns="0" bIns="0" rtlCol="0">
            <a:spAutoFit/>
          </a:bodyPr>
          <a:lstStyle/>
          <a:p>
            <a:pPr marL="382270">
              <a:spcBef>
                <a:spcPts val="114"/>
              </a:spcBef>
              <a:tabLst>
                <a:tab pos="1237615" algn="l"/>
                <a:tab pos="2883535" algn="l"/>
              </a:tabLst>
            </a:pPr>
            <a:r>
              <a:rPr sz="1200" spc="-15" baseline="6944" dirty="0">
                <a:latin typeface="Meiryo UI"/>
                <a:cs typeface="Meiryo UI"/>
              </a:rPr>
              <a:t>ﾏｯﾋﾟﾝｸﾞ</a:t>
            </a:r>
            <a:r>
              <a:rPr sz="1200" baseline="6944" dirty="0">
                <a:latin typeface="Meiryo UI"/>
                <a:cs typeface="Meiryo UI"/>
              </a:rPr>
              <a:t>	</a:t>
            </a:r>
            <a:r>
              <a:rPr sz="1200" baseline="10416" dirty="0">
                <a:latin typeface="Meiryo UI"/>
                <a:cs typeface="Meiryo UI"/>
              </a:rPr>
              <a:t>料金</a:t>
            </a:r>
            <a:r>
              <a:rPr sz="1200" spc="-15" baseline="10416" dirty="0">
                <a:latin typeface="Meiryo UI"/>
                <a:cs typeface="Meiryo UI"/>
              </a:rPr>
              <a:t>/</a:t>
            </a:r>
            <a:r>
              <a:rPr sz="1200" baseline="10416" dirty="0">
                <a:latin typeface="Meiryo UI"/>
                <a:cs typeface="Meiryo UI"/>
              </a:rPr>
              <a:t>会</a:t>
            </a:r>
            <a:r>
              <a:rPr sz="1200" spc="-75" baseline="10416" dirty="0">
                <a:latin typeface="Meiryo UI"/>
                <a:cs typeface="Meiryo UI"/>
              </a:rPr>
              <a:t>計</a:t>
            </a:r>
            <a:r>
              <a:rPr sz="1200" baseline="10416" dirty="0">
                <a:latin typeface="Meiryo UI"/>
                <a:cs typeface="Meiryo UI"/>
              </a:rPr>
              <a:t>	</a:t>
            </a:r>
            <a:r>
              <a:rPr sz="800" spc="-10" dirty="0">
                <a:latin typeface="Meiryo UI"/>
                <a:cs typeface="Meiryo UI"/>
              </a:rPr>
              <a:t>DC(ﾌﾟﾗｯﾄﾌｫｰﾑ）</a:t>
            </a:r>
            <a:endParaRPr sz="800">
              <a:latin typeface="Meiryo UI"/>
              <a:cs typeface="Meiryo UI"/>
            </a:endParaRPr>
          </a:p>
          <a:p>
            <a:pPr marL="38100">
              <a:spcBef>
                <a:spcPts val="910"/>
              </a:spcBef>
            </a:pPr>
            <a:r>
              <a:rPr sz="1050" b="1" dirty="0">
                <a:latin typeface="Meiryo UI"/>
                <a:cs typeface="Meiryo UI"/>
              </a:rPr>
              <a:t>サブスクリプションのため、経営規模（配水人口）</a:t>
            </a:r>
            <a:r>
              <a:rPr sz="1050" b="1" spc="-10" dirty="0">
                <a:latin typeface="Meiryo UI"/>
                <a:cs typeface="Meiryo UI"/>
              </a:rPr>
              <a:t>に合わせた</a:t>
            </a:r>
            <a:endParaRPr sz="1050">
              <a:latin typeface="Meiryo UI"/>
              <a:cs typeface="Meiryo UI"/>
            </a:endParaRPr>
          </a:p>
          <a:p>
            <a:pPr marL="38100">
              <a:spcBef>
                <a:spcPts val="50"/>
              </a:spcBef>
            </a:pPr>
            <a:r>
              <a:rPr sz="1050" b="1" spc="-5" dirty="0">
                <a:latin typeface="Meiryo UI"/>
                <a:cs typeface="Meiryo UI"/>
              </a:rPr>
              <a:t>システム規模に変更が可能である。</a:t>
            </a:r>
            <a:endParaRPr sz="1050">
              <a:latin typeface="Meiryo UI"/>
              <a:cs typeface="Meiryo UI"/>
            </a:endParaRPr>
          </a:p>
        </p:txBody>
      </p:sp>
      <p:sp>
        <p:nvSpPr>
          <p:cNvPr id="42" name="object 42"/>
          <p:cNvSpPr txBox="1"/>
          <p:nvPr/>
        </p:nvSpPr>
        <p:spPr>
          <a:xfrm>
            <a:off x="3444468" y="2633214"/>
            <a:ext cx="233045" cy="137217"/>
          </a:xfrm>
          <a:prstGeom prst="rect">
            <a:avLst/>
          </a:prstGeom>
        </p:spPr>
        <p:txBody>
          <a:bodyPr vert="horz" wrap="square" lIns="0" tIns="13970" rIns="0" bIns="0" rtlCol="0">
            <a:spAutoFit/>
          </a:bodyPr>
          <a:lstStyle/>
          <a:p>
            <a:pPr marL="12700">
              <a:spcBef>
                <a:spcPts val="110"/>
              </a:spcBef>
            </a:pPr>
            <a:r>
              <a:rPr sz="800" spc="-30" dirty="0">
                <a:latin typeface="Meiryo UI"/>
                <a:cs typeface="Meiryo UI"/>
              </a:rPr>
              <a:t>台帳</a:t>
            </a:r>
            <a:endParaRPr sz="800">
              <a:latin typeface="Meiryo UI"/>
              <a:cs typeface="Meiryo UI"/>
            </a:endParaRPr>
          </a:p>
        </p:txBody>
      </p:sp>
      <p:grpSp>
        <p:nvGrpSpPr>
          <p:cNvPr id="43" name="object 43"/>
          <p:cNvGrpSpPr/>
          <p:nvPr/>
        </p:nvGrpSpPr>
        <p:grpSpPr>
          <a:xfrm>
            <a:off x="2054365" y="1705906"/>
            <a:ext cx="3858260" cy="349885"/>
            <a:chOff x="911365" y="1705905"/>
            <a:chExt cx="3858260" cy="349885"/>
          </a:xfrm>
        </p:grpSpPr>
        <p:sp>
          <p:nvSpPr>
            <p:cNvPr id="44" name="object 44"/>
            <p:cNvSpPr/>
            <p:nvPr/>
          </p:nvSpPr>
          <p:spPr>
            <a:xfrm>
              <a:off x="917101" y="1711641"/>
              <a:ext cx="3846829" cy="338455"/>
            </a:xfrm>
            <a:custGeom>
              <a:avLst/>
              <a:gdLst/>
              <a:ahLst/>
              <a:cxnLst/>
              <a:rect l="l" t="t" r="r" b="b"/>
              <a:pathLst>
                <a:path w="3846829" h="338455">
                  <a:moveTo>
                    <a:pt x="3846244" y="0"/>
                  </a:moveTo>
                  <a:lnTo>
                    <a:pt x="0" y="0"/>
                  </a:lnTo>
                  <a:lnTo>
                    <a:pt x="0" y="338379"/>
                  </a:lnTo>
                  <a:lnTo>
                    <a:pt x="3846244" y="338379"/>
                  </a:lnTo>
                  <a:lnTo>
                    <a:pt x="3846244" y="0"/>
                  </a:lnTo>
                  <a:close/>
                </a:path>
              </a:pathLst>
            </a:custGeom>
            <a:solidFill>
              <a:srgbClr val="5B9BD4"/>
            </a:solidFill>
          </p:spPr>
          <p:txBody>
            <a:bodyPr wrap="square" lIns="0" tIns="0" rIns="0" bIns="0" rtlCol="0"/>
            <a:lstStyle/>
            <a:p>
              <a:endParaRPr/>
            </a:p>
          </p:txBody>
        </p:sp>
        <p:sp>
          <p:nvSpPr>
            <p:cNvPr id="45" name="object 45"/>
            <p:cNvSpPr/>
            <p:nvPr/>
          </p:nvSpPr>
          <p:spPr>
            <a:xfrm>
              <a:off x="917101" y="1711641"/>
              <a:ext cx="3846829" cy="338455"/>
            </a:xfrm>
            <a:custGeom>
              <a:avLst/>
              <a:gdLst/>
              <a:ahLst/>
              <a:cxnLst/>
              <a:rect l="l" t="t" r="r" b="b"/>
              <a:pathLst>
                <a:path w="3846829" h="338455">
                  <a:moveTo>
                    <a:pt x="0" y="338379"/>
                  </a:moveTo>
                  <a:lnTo>
                    <a:pt x="3846244" y="338379"/>
                  </a:lnTo>
                  <a:lnTo>
                    <a:pt x="3846244" y="0"/>
                  </a:lnTo>
                  <a:lnTo>
                    <a:pt x="0" y="0"/>
                  </a:lnTo>
                  <a:lnTo>
                    <a:pt x="0" y="338379"/>
                  </a:lnTo>
                </a:path>
              </a:pathLst>
            </a:custGeom>
            <a:ln w="11470">
              <a:solidFill>
                <a:srgbClr val="41709C"/>
              </a:solidFill>
            </a:ln>
          </p:spPr>
          <p:txBody>
            <a:bodyPr wrap="square" lIns="0" tIns="0" rIns="0" bIns="0" rtlCol="0"/>
            <a:lstStyle/>
            <a:p>
              <a:endParaRPr/>
            </a:p>
          </p:txBody>
        </p:sp>
      </p:grpSp>
      <p:sp>
        <p:nvSpPr>
          <p:cNvPr id="46" name="object 46"/>
          <p:cNvSpPr txBox="1"/>
          <p:nvPr/>
        </p:nvSpPr>
        <p:spPr>
          <a:xfrm>
            <a:off x="3162755" y="1744193"/>
            <a:ext cx="5835015" cy="262251"/>
          </a:xfrm>
          <a:prstGeom prst="rect">
            <a:avLst/>
          </a:prstGeom>
        </p:spPr>
        <p:txBody>
          <a:bodyPr vert="horz" wrap="square" lIns="0" tIns="15875" rIns="0" bIns="0" rtlCol="0">
            <a:spAutoFit/>
          </a:bodyPr>
          <a:lstStyle/>
          <a:p>
            <a:pPr marL="12700">
              <a:spcBef>
                <a:spcPts val="125"/>
              </a:spcBef>
              <a:tabLst>
                <a:tab pos="4061460" algn="l"/>
              </a:tabLst>
            </a:pPr>
            <a:r>
              <a:rPr sz="1600" dirty="0">
                <a:solidFill>
                  <a:srgbClr val="FFFFFF"/>
                </a:solidFill>
                <a:latin typeface="Meiryo UI"/>
                <a:cs typeface="Meiryo UI"/>
              </a:rPr>
              <a:t>経営資源</a:t>
            </a:r>
            <a:r>
              <a:rPr sz="1600" spc="-10" dirty="0">
                <a:solidFill>
                  <a:srgbClr val="FFFFFF"/>
                </a:solidFill>
                <a:latin typeface="Meiryo UI"/>
                <a:cs typeface="Meiryo UI"/>
              </a:rPr>
              <a:t>の</a:t>
            </a:r>
            <a:r>
              <a:rPr sz="1600" dirty="0">
                <a:solidFill>
                  <a:srgbClr val="FFFFFF"/>
                </a:solidFill>
                <a:latin typeface="Meiryo UI"/>
                <a:cs typeface="Meiryo UI"/>
              </a:rPr>
              <a:t>最適</a:t>
            </a:r>
            <a:r>
              <a:rPr sz="1600" spc="-50" dirty="0">
                <a:solidFill>
                  <a:srgbClr val="FFFFFF"/>
                </a:solidFill>
                <a:latin typeface="Meiryo UI"/>
                <a:cs typeface="Meiryo UI"/>
              </a:rPr>
              <a:t>化</a:t>
            </a:r>
            <a:r>
              <a:rPr sz="1600" dirty="0">
                <a:solidFill>
                  <a:srgbClr val="FFFFFF"/>
                </a:solidFill>
                <a:latin typeface="Meiryo UI"/>
                <a:cs typeface="Meiryo UI"/>
              </a:rPr>
              <a:t>	広域化・施設統廃</a:t>
            </a:r>
            <a:r>
              <a:rPr sz="1600" spc="-50" dirty="0">
                <a:solidFill>
                  <a:srgbClr val="FFFFFF"/>
                </a:solidFill>
                <a:latin typeface="Meiryo UI"/>
                <a:cs typeface="Meiryo UI"/>
              </a:rPr>
              <a:t>合</a:t>
            </a:r>
            <a:endParaRPr sz="1600">
              <a:latin typeface="Meiryo UI"/>
              <a:cs typeface="Meiryo UI"/>
            </a:endParaRPr>
          </a:p>
        </p:txBody>
      </p:sp>
      <p:grpSp>
        <p:nvGrpSpPr>
          <p:cNvPr id="47" name="object 47"/>
          <p:cNvGrpSpPr/>
          <p:nvPr/>
        </p:nvGrpSpPr>
        <p:grpSpPr>
          <a:xfrm>
            <a:off x="4106835" y="2376918"/>
            <a:ext cx="310515" cy="728980"/>
            <a:chOff x="2963834" y="2376918"/>
            <a:chExt cx="310515" cy="728980"/>
          </a:xfrm>
        </p:grpSpPr>
        <p:sp>
          <p:nvSpPr>
            <p:cNvPr id="48" name="object 48"/>
            <p:cNvSpPr/>
            <p:nvPr/>
          </p:nvSpPr>
          <p:spPr>
            <a:xfrm>
              <a:off x="2969581" y="2382665"/>
              <a:ext cx="299085" cy="716915"/>
            </a:xfrm>
            <a:custGeom>
              <a:avLst/>
              <a:gdLst/>
              <a:ahLst/>
              <a:cxnLst/>
              <a:rect l="l" t="t" r="r" b="b"/>
              <a:pathLst>
                <a:path w="299085" h="716914">
                  <a:moveTo>
                    <a:pt x="149480" y="0"/>
                  </a:moveTo>
                  <a:lnTo>
                    <a:pt x="149480" y="179169"/>
                  </a:lnTo>
                  <a:lnTo>
                    <a:pt x="0" y="179169"/>
                  </a:lnTo>
                  <a:lnTo>
                    <a:pt x="0" y="537622"/>
                  </a:lnTo>
                  <a:lnTo>
                    <a:pt x="149480" y="537622"/>
                  </a:lnTo>
                  <a:lnTo>
                    <a:pt x="149480" y="716906"/>
                  </a:lnTo>
                  <a:lnTo>
                    <a:pt x="298960" y="358453"/>
                  </a:lnTo>
                  <a:lnTo>
                    <a:pt x="149480" y="0"/>
                  </a:lnTo>
                  <a:close/>
                </a:path>
              </a:pathLst>
            </a:custGeom>
            <a:solidFill>
              <a:srgbClr val="FFC000"/>
            </a:solidFill>
          </p:spPr>
          <p:txBody>
            <a:bodyPr wrap="square" lIns="0" tIns="0" rIns="0" bIns="0" rtlCol="0"/>
            <a:lstStyle/>
            <a:p>
              <a:endParaRPr/>
            </a:p>
          </p:txBody>
        </p:sp>
        <p:sp>
          <p:nvSpPr>
            <p:cNvPr id="49" name="object 49"/>
            <p:cNvSpPr/>
            <p:nvPr/>
          </p:nvSpPr>
          <p:spPr>
            <a:xfrm>
              <a:off x="2969581" y="2382665"/>
              <a:ext cx="299085" cy="716915"/>
            </a:xfrm>
            <a:custGeom>
              <a:avLst/>
              <a:gdLst/>
              <a:ahLst/>
              <a:cxnLst/>
              <a:rect l="l" t="t" r="r" b="b"/>
              <a:pathLst>
                <a:path w="299085" h="716914">
                  <a:moveTo>
                    <a:pt x="0" y="179169"/>
                  </a:moveTo>
                  <a:lnTo>
                    <a:pt x="149480" y="179169"/>
                  </a:lnTo>
                  <a:lnTo>
                    <a:pt x="149480" y="0"/>
                  </a:lnTo>
                  <a:lnTo>
                    <a:pt x="298960" y="358453"/>
                  </a:lnTo>
                  <a:lnTo>
                    <a:pt x="149480" y="716906"/>
                  </a:lnTo>
                  <a:lnTo>
                    <a:pt x="149480" y="537622"/>
                  </a:lnTo>
                  <a:lnTo>
                    <a:pt x="0" y="537622"/>
                  </a:lnTo>
                  <a:lnTo>
                    <a:pt x="0" y="179169"/>
                  </a:lnTo>
                  <a:close/>
                </a:path>
              </a:pathLst>
            </a:custGeom>
            <a:ln w="11494">
              <a:solidFill>
                <a:srgbClr val="FFC000"/>
              </a:solidFill>
            </a:ln>
          </p:spPr>
          <p:txBody>
            <a:bodyPr wrap="square" lIns="0" tIns="0" rIns="0" bIns="0" rtlCol="0"/>
            <a:lstStyle/>
            <a:p>
              <a:endParaRPr/>
            </a:p>
          </p:txBody>
        </p:sp>
      </p:grpSp>
      <p:pic>
        <p:nvPicPr>
          <p:cNvPr id="50" name="object 50"/>
          <p:cNvPicPr/>
          <p:nvPr/>
        </p:nvPicPr>
        <p:blipFill>
          <a:blip r:embed="rId8" cstate="print"/>
          <a:stretch>
            <a:fillRect/>
          </a:stretch>
        </p:blipFill>
        <p:spPr>
          <a:xfrm>
            <a:off x="4997966" y="2784132"/>
            <a:ext cx="597921" cy="481760"/>
          </a:xfrm>
          <a:prstGeom prst="rect">
            <a:avLst/>
          </a:prstGeom>
        </p:spPr>
      </p:pic>
      <p:pic>
        <p:nvPicPr>
          <p:cNvPr id="51" name="object 51"/>
          <p:cNvPicPr/>
          <p:nvPr/>
        </p:nvPicPr>
        <p:blipFill>
          <a:blip r:embed="rId8" cstate="print"/>
          <a:stretch>
            <a:fillRect/>
          </a:stretch>
        </p:blipFill>
        <p:spPr>
          <a:xfrm>
            <a:off x="4969219" y="2170461"/>
            <a:ext cx="597921" cy="481760"/>
          </a:xfrm>
          <a:prstGeom prst="rect">
            <a:avLst/>
          </a:prstGeom>
        </p:spPr>
      </p:pic>
      <p:sp>
        <p:nvSpPr>
          <p:cNvPr id="52" name="object 52"/>
          <p:cNvSpPr txBox="1"/>
          <p:nvPr/>
        </p:nvSpPr>
        <p:spPr>
          <a:xfrm>
            <a:off x="2060102" y="4097504"/>
            <a:ext cx="3846829" cy="299440"/>
          </a:xfrm>
          <a:prstGeom prst="rect">
            <a:avLst/>
          </a:prstGeom>
          <a:solidFill>
            <a:srgbClr val="5B9BD4"/>
          </a:solidFill>
          <a:ln w="11470">
            <a:solidFill>
              <a:srgbClr val="41709C"/>
            </a:solidFill>
          </a:ln>
        </p:spPr>
        <p:txBody>
          <a:bodyPr vert="horz" wrap="square" lIns="0" tIns="52704" rIns="0" bIns="0" rtlCol="0">
            <a:spAutoFit/>
          </a:bodyPr>
          <a:lstStyle/>
          <a:p>
            <a:pPr marL="1270" algn="ctr">
              <a:spcBef>
                <a:spcPts val="414"/>
              </a:spcBef>
            </a:pPr>
            <a:r>
              <a:rPr sz="1600" spc="-15" dirty="0">
                <a:solidFill>
                  <a:srgbClr val="FFFFFF"/>
                </a:solidFill>
                <a:latin typeface="Meiryo UI"/>
                <a:cs typeface="Meiryo UI"/>
              </a:rPr>
              <a:t>情報の利活用</a:t>
            </a:r>
            <a:endParaRPr sz="1600">
              <a:latin typeface="Meiryo UI"/>
              <a:cs typeface="Meiryo UI"/>
            </a:endParaRPr>
          </a:p>
        </p:txBody>
      </p:sp>
      <p:grpSp>
        <p:nvGrpSpPr>
          <p:cNvPr id="53" name="object 53"/>
          <p:cNvGrpSpPr/>
          <p:nvPr/>
        </p:nvGrpSpPr>
        <p:grpSpPr>
          <a:xfrm>
            <a:off x="2278572" y="4602161"/>
            <a:ext cx="2208530" cy="1646555"/>
            <a:chOff x="1135572" y="4602160"/>
            <a:chExt cx="2208530" cy="1646555"/>
          </a:xfrm>
        </p:grpSpPr>
        <p:pic>
          <p:nvPicPr>
            <p:cNvPr id="54" name="object 54"/>
            <p:cNvPicPr/>
            <p:nvPr/>
          </p:nvPicPr>
          <p:blipFill>
            <a:blip r:embed="rId9" cstate="print"/>
            <a:stretch>
              <a:fillRect/>
            </a:stretch>
          </p:blipFill>
          <p:spPr>
            <a:xfrm>
              <a:off x="1135572" y="4602160"/>
              <a:ext cx="2017984" cy="1646016"/>
            </a:xfrm>
            <a:prstGeom prst="rect">
              <a:avLst/>
            </a:prstGeom>
          </p:spPr>
        </p:pic>
        <p:sp>
          <p:nvSpPr>
            <p:cNvPr id="55" name="object 55"/>
            <p:cNvSpPr/>
            <p:nvPr/>
          </p:nvSpPr>
          <p:spPr>
            <a:xfrm>
              <a:off x="2716614" y="4757058"/>
              <a:ext cx="621030" cy="401955"/>
            </a:xfrm>
            <a:custGeom>
              <a:avLst/>
              <a:gdLst/>
              <a:ahLst/>
              <a:cxnLst/>
              <a:rect l="l" t="t" r="r" b="b"/>
              <a:pathLst>
                <a:path w="621029" h="401954">
                  <a:moveTo>
                    <a:pt x="201223" y="0"/>
                  </a:moveTo>
                  <a:lnTo>
                    <a:pt x="0" y="200733"/>
                  </a:lnTo>
                  <a:lnTo>
                    <a:pt x="201223" y="401467"/>
                  </a:lnTo>
                  <a:lnTo>
                    <a:pt x="201223" y="301100"/>
                  </a:lnTo>
                  <a:lnTo>
                    <a:pt x="620918" y="301100"/>
                  </a:lnTo>
                  <a:lnTo>
                    <a:pt x="620918" y="100366"/>
                  </a:lnTo>
                  <a:lnTo>
                    <a:pt x="201223" y="100366"/>
                  </a:lnTo>
                  <a:lnTo>
                    <a:pt x="201223" y="0"/>
                  </a:lnTo>
                  <a:close/>
                </a:path>
              </a:pathLst>
            </a:custGeom>
            <a:solidFill>
              <a:srgbClr val="FFC000"/>
            </a:solidFill>
          </p:spPr>
          <p:txBody>
            <a:bodyPr wrap="square" lIns="0" tIns="0" rIns="0" bIns="0" rtlCol="0"/>
            <a:lstStyle/>
            <a:p>
              <a:endParaRPr/>
            </a:p>
          </p:txBody>
        </p:sp>
        <p:sp>
          <p:nvSpPr>
            <p:cNvPr id="56" name="object 56"/>
            <p:cNvSpPr/>
            <p:nvPr/>
          </p:nvSpPr>
          <p:spPr>
            <a:xfrm>
              <a:off x="2716614" y="4757058"/>
              <a:ext cx="621030" cy="401955"/>
            </a:xfrm>
            <a:custGeom>
              <a:avLst/>
              <a:gdLst/>
              <a:ahLst/>
              <a:cxnLst/>
              <a:rect l="l" t="t" r="r" b="b"/>
              <a:pathLst>
                <a:path w="621029" h="401954">
                  <a:moveTo>
                    <a:pt x="201223" y="0"/>
                  </a:moveTo>
                  <a:lnTo>
                    <a:pt x="201223" y="100366"/>
                  </a:lnTo>
                  <a:lnTo>
                    <a:pt x="620918" y="100366"/>
                  </a:lnTo>
                  <a:lnTo>
                    <a:pt x="620918" y="301100"/>
                  </a:lnTo>
                  <a:lnTo>
                    <a:pt x="201223" y="301100"/>
                  </a:lnTo>
                  <a:lnTo>
                    <a:pt x="201223" y="401467"/>
                  </a:lnTo>
                  <a:lnTo>
                    <a:pt x="0" y="200733"/>
                  </a:lnTo>
                  <a:lnTo>
                    <a:pt x="201223" y="0"/>
                  </a:lnTo>
                  <a:close/>
                </a:path>
              </a:pathLst>
            </a:custGeom>
            <a:ln w="11478">
              <a:solidFill>
                <a:srgbClr val="FFC000"/>
              </a:solidFill>
            </a:ln>
          </p:spPr>
          <p:txBody>
            <a:bodyPr wrap="square" lIns="0" tIns="0" rIns="0" bIns="0" rtlCol="0"/>
            <a:lstStyle/>
            <a:p>
              <a:endParaRPr/>
            </a:p>
          </p:txBody>
        </p:sp>
      </p:grpSp>
      <p:pic>
        <p:nvPicPr>
          <p:cNvPr id="57" name="object 57"/>
          <p:cNvPicPr/>
          <p:nvPr/>
        </p:nvPicPr>
        <p:blipFill>
          <a:blip r:embed="rId8" cstate="print"/>
          <a:stretch>
            <a:fillRect/>
          </a:stretch>
        </p:blipFill>
        <p:spPr>
          <a:xfrm>
            <a:off x="4664509" y="4487502"/>
            <a:ext cx="603670" cy="476025"/>
          </a:xfrm>
          <a:prstGeom prst="rect">
            <a:avLst/>
          </a:prstGeom>
        </p:spPr>
      </p:pic>
      <p:pic>
        <p:nvPicPr>
          <p:cNvPr id="58" name="object 58"/>
          <p:cNvPicPr/>
          <p:nvPr/>
        </p:nvPicPr>
        <p:blipFill>
          <a:blip r:embed="rId8" cstate="print"/>
          <a:stretch>
            <a:fillRect/>
          </a:stretch>
        </p:blipFill>
        <p:spPr>
          <a:xfrm>
            <a:off x="4664509" y="5169950"/>
            <a:ext cx="603670" cy="481760"/>
          </a:xfrm>
          <a:prstGeom prst="rect">
            <a:avLst/>
          </a:prstGeom>
        </p:spPr>
      </p:pic>
      <p:pic>
        <p:nvPicPr>
          <p:cNvPr id="59" name="object 59"/>
          <p:cNvPicPr/>
          <p:nvPr/>
        </p:nvPicPr>
        <p:blipFill>
          <a:blip r:embed="rId8" cstate="print"/>
          <a:stretch>
            <a:fillRect/>
          </a:stretch>
        </p:blipFill>
        <p:spPr>
          <a:xfrm>
            <a:off x="5319923" y="5169950"/>
            <a:ext cx="597921" cy="481760"/>
          </a:xfrm>
          <a:prstGeom prst="rect">
            <a:avLst/>
          </a:prstGeom>
        </p:spPr>
      </p:pic>
      <p:sp>
        <p:nvSpPr>
          <p:cNvPr id="60" name="object 60"/>
          <p:cNvSpPr txBox="1"/>
          <p:nvPr/>
        </p:nvSpPr>
        <p:spPr>
          <a:xfrm>
            <a:off x="4679406" y="4961954"/>
            <a:ext cx="440055" cy="137217"/>
          </a:xfrm>
          <a:prstGeom prst="rect">
            <a:avLst/>
          </a:prstGeom>
        </p:spPr>
        <p:txBody>
          <a:bodyPr vert="horz" wrap="square" lIns="0" tIns="13970" rIns="0" bIns="0" rtlCol="0">
            <a:spAutoFit/>
          </a:bodyPr>
          <a:lstStyle/>
          <a:p>
            <a:pPr marL="12700">
              <a:spcBef>
                <a:spcPts val="110"/>
              </a:spcBef>
            </a:pPr>
            <a:r>
              <a:rPr sz="800" spc="-15" dirty="0">
                <a:latin typeface="Meiryo UI"/>
                <a:cs typeface="Meiryo UI"/>
              </a:rPr>
              <a:t>監視制御</a:t>
            </a:r>
            <a:endParaRPr sz="800">
              <a:latin typeface="Meiryo UI"/>
              <a:cs typeface="Meiryo UI"/>
            </a:endParaRPr>
          </a:p>
        </p:txBody>
      </p:sp>
      <p:sp>
        <p:nvSpPr>
          <p:cNvPr id="61" name="object 61"/>
          <p:cNvSpPr txBox="1"/>
          <p:nvPr/>
        </p:nvSpPr>
        <p:spPr>
          <a:xfrm>
            <a:off x="5381389" y="4961954"/>
            <a:ext cx="233045" cy="137217"/>
          </a:xfrm>
          <a:prstGeom prst="rect">
            <a:avLst/>
          </a:prstGeom>
        </p:spPr>
        <p:txBody>
          <a:bodyPr vert="horz" wrap="square" lIns="0" tIns="13970" rIns="0" bIns="0" rtlCol="0">
            <a:spAutoFit/>
          </a:bodyPr>
          <a:lstStyle/>
          <a:p>
            <a:pPr marL="12700">
              <a:spcBef>
                <a:spcPts val="110"/>
              </a:spcBef>
            </a:pPr>
            <a:r>
              <a:rPr sz="800" spc="-30" dirty="0">
                <a:latin typeface="Meiryo UI"/>
                <a:cs typeface="Meiryo UI"/>
              </a:rPr>
              <a:t>台帳</a:t>
            </a:r>
            <a:endParaRPr sz="800">
              <a:latin typeface="Meiryo UI"/>
              <a:cs typeface="Meiryo UI"/>
            </a:endParaRPr>
          </a:p>
        </p:txBody>
      </p:sp>
      <p:pic>
        <p:nvPicPr>
          <p:cNvPr id="62" name="object 62"/>
          <p:cNvPicPr/>
          <p:nvPr/>
        </p:nvPicPr>
        <p:blipFill>
          <a:blip r:embed="rId8" cstate="print"/>
          <a:stretch>
            <a:fillRect/>
          </a:stretch>
        </p:blipFill>
        <p:spPr>
          <a:xfrm>
            <a:off x="5319923" y="4493237"/>
            <a:ext cx="597921" cy="476025"/>
          </a:xfrm>
          <a:prstGeom prst="rect">
            <a:avLst/>
          </a:prstGeom>
        </p:spPr>
      </p:pic>
      <p:sp>
        <p:nvSpPr>
          <p:cNvPr id="63" name="object 63"/>
          <p:cNvSpPr txBox="1"/>
          <p:nvPr/>
        </p:nvSpPr>
        <p:spPr>
          <a:xfrm>
            <a:off x="2566271" y="4448706"/>
            <a:ext cx="1978025" cy="307340"/>
          </a:xfrm>
          <a:prstGeom prst="rect">
            <a:avLst/>
          </a:prstGeom>
        </p:spPr>
        <p:txBody>
          <a:bodyPr vert="horz" wrap="square" lIns="0" tIns="13335" rIns="0" bIns="0" rtlCol="0">
            <a:spAutoFit/>
          </a:bodyPr>
          <a:lstStyle/>
          <a:p>
            <a:pPr marL="12700">
              <a:spcBef>
                <a:spcPts val="105"/>
              </a:spcBef>
            </a:pPr>
            <a:r>
              <a:rPr sz="900" spc="-25" dirty="0">
                <a:latin typeface="Meiryo UI"/>
                <a:cs typeface="Meiryo UI"/>
              </a:rPr>
              <a:t>＜水道標準プラットフォーム＞</a:t>
            </a:r>
            <a:endParaRPr sz="900">
              <a:latin typeface="Meiryo UI"/>
              <a:cs typeface="Meiryo UI"/>
            </a:endParaRPr>
          </a:p>
          <a:p>
            <a:pPr marL="1148715">
              <a:spcBef>
                <a:spcPts val="50"/>
              </a:spcBef>
            </a:pPr>
            <a:r>
              <a:rPr sz="900" spc="-15" dirty="0">
                <a:solidFill>
                  <a:srgbClr val="FF0000"/>
                </a:solidFill>
                <a:latin typeface="Meiryo UI"/>
                <a:cs typeface="Meiryo UI"/>
              </a:rPr>
              <a:t>＜各アプリ移行＞</a:t>
            </a:r>
            <a:endParaRPr sz="900">
              <a:latin typeface="Meiryo UI"/>
              <a:cs typeface="Meiryo UI"/>
            </a:endParaRPr>
          </a:p>
        </p:txBody>
      </p:sp>
      <p:sp>
        <p:nvSpPr>
          <p:cNvPr id="64" name="object 64"/>
          <p:cNvSpPr txBox="1"/>
          <p:nvPr/>
        </p:nvSpPr>
        <p:spPr>
          <a:xfrm>
            <a:off x="2248049" y="6302579"/>
            <a:ext cx="3665220" cy="331116"/>
          </a:xfrm>
          <a:prstGeom prst="rect">
            <a:avLst/>
          </a:prstGeom>
        </p:spPr>
        <p:txBody>
          <a:bodyPr vert="horz" wrap="square" lIns="0" tIns="10160" rIns="0" bIns="0" rtlCol="0">
            <a:spAutoFit/>
          </a:bodyPr>
          <a:lstStyle/>
          <a:p>
            <a:pPr marL="12700" marR="5080">
              <a:lnSpc>
                <a:spcPct val="104099"/>
              </a:lnSpc>
              <a:spcBef>
                <a:spcPts val="80"/>
              </a:spcBef>
            </a:pPr>
            <a:r>
              <a:rPr sz="1050" b="1" spc="10" dirty="0">
                <a:latin typeface="Meiryo UI"/>
                <a:cs typeface="Meiryo UI"/>
              </a:rPr>
              <a:t>データの標準化により、システム間のデータを利用して需要予測や予防保守を実施することができる。</a:t>
            </a:r>
            <a:endParaRPr sz="1050">
              <a:latin typeface="Meiryo UI"/>
              <a:cs typeface="Meiryo UI"/>
            </a:endParaRPr>
          </a:p>
        </p:txBody>
      </p:sp>
      <p:sp>
        <p:nvSpPr>
          <p:cNvPr id="65" name="object 65"/>
          <p:cNvSpPr/>
          <p:nvPr/>
        </p:nvSpPr>
        <p:spPr>
          <a:xfrm>
            <a:off x="4342552" y="5840974"/>
            <a:ext cx="1638935" cy="396240"/>
          </a:xfrm>
          <a:custGeom>
            <a:avLst/>
            <a:gdLst/>
            <a:ahLst/>
            <a:cxnLst/>
            <a:rect l="l" t="t" r="r" b="b"/>
            <a:pathLst>
              <a:path w="1638935" h="396239">
                <a:moveTo>
                  <a:pt x="1638534" y="395732"/>
                </a:moveTo>
                <a:lnTo>
                  <a:pt x="823636" y="395732"/>
                </a:lnTo>
                <a:lnTo>
                  <a:pt x="474312" y="395732"/>
                </a:lnTo>
                <a:lnTo>
                  <a:pt x="241468" y="395732"/>
                </a:lnTo>
                <a:lnTo>
                  <a:pt x="241468" y="164888"/>
                </a:lnTo>
                <a:lnTo>
                  <a:pt x="0" y="80855"/>
                </a:lnTo>
                <a:lnTo>
                  <a:pt x="241468" y="65955"/>
                </a:lnTo>
                <a:lnTo>
                  <a:pt x="241468" y="0"/>
                </a:lnTo>
                <a:lnTo>
                  <a:pt x="474312" y="0"/>
                </a:lnTo>
                <a:lnTo>
                  <a:pt x="823636" y="0"/>
                </a:lnTo>
                <a:lnTo>
                  <a:pt x="1638534" y="0"/>
                </a:lnTo>
                <a:lnTo>
                  <a:pt x="1638534" y="65955"/>
                </a:lnTo>
                <a:lnTo>
                  <a:pt x="1638534" y="164888"/>
                </a:lnTo>
                <a:lnTo>
                  <a:pt x="1638534" y="395732"/>
                </a:lnTo>
                <a:close/>
              </a:path>
            </a:pathLst>
          </a:custGeom>
          <a:ln w="11472">
            <a:solidFill>
              <a:srgbClr val="41709C"/>
            </a:solidFill>
          </a:ln>
        </p:spPr>
        <p:txBody>
          <a:bodyPr wrap="square" lIns="0" tIns="0" rIns="0" bIns="0" rtlCol="0"/>
          <a:lstStyle/>
          <a:p>
            <a:endParaRPr/>
          </a:p>
        </p:txBody>
      </p:sp>
      <p:sp>
        <p:nvSpPr>
          <p:cNvPr id="66" name="object 66"/>
          <p:cNvSpPr txBox="1"/>
          <p:nvPr/>
        </p:nvSpPr>
        <p:spPr>
          <a:xfrm>
            <a:off x="4699872" y="5650196"/>
            <a:ext cx="1094740" cy="489235"/>
          </a:xfrm>
          <a:prstGeom prst="rect">
            <a:avLst/>
          </a:prstGeom>
        </p:spPr>
        <p:txBody>
          <a:bodyPr vert="horz" wrap="square" lIns="0" tIns="14604" rIns="0" bIns="0" rtlCol="0">
            <a:spAutoFit/>
          </a:bodyPr>
          <a:lstStyle/>
          <a:p>
            <a:pPr marL="50800">
              <a:spcBef>
                <a:spcPts val="114"/>
              </a:spcBef>
              <a:tabLst>
                <a:tab pos="607060" algn="l"/>
              </a:tabLst>
            </a:pPr>
            <a:r>
              <a:rPr sz="800" spc="-10" dirty="0">
                <a:latin typeface="Meiryo UI"/>
                <a:cs typeface="Meiryo UI"/>
              </a:rPr>
              <a:t>ﾏｯﾋﾟﾝｸﾞ</a:t>
            </a:r>
            <a:r>
              <a:rPr sz="800" dirty="0">
                <a:latin typeface="Meiryo UI"/>
                <a:cs typeface="Meiryo UI"/>
              </a:rPr>
              <a:t>	</a:t>
            </a:r>
            <a:r>
              <a:rPr sz="1200" spc="-15" baseline="6944" dirty="0">
                <a:latin typeface="Meiryo UI"/>
                <a:cs typeface="Meiryo UI"/>
              </a:rPr>
              <a:t>料金/会計</a:t>
            </a:r>
            <a:endParaRPr sz="1200" baseline="6944">
              <a:latin typeface="Meiryo UI"/>
              <a:cs typeface="Meiryo UI"/>
            </a:endParaRPr>
          </a:p>
          <a:p>
            <a:pPr>
              <a:spcBef>
                <a:spcPts val="65"/>
              </a:spcBef>
            </a:pPr>
            <a:endParaRPr sz="600">
              <a:latin typeface="Meiryo UI"/>
              <a:cs typeface="Meiryo UI"/>
            </a:endParaRPr>
          </a:p>
          <a:p>
            <a:pPr marL="12700"/>
            <a:r>
              <a:rPr sz="800" spc="-10" dirty="0">
                <a:solidFill>
                  <a:srgbClr val="FF0000"/>
                </a:solidFill>
                <a:latin typeface="Meiryo UI"/>
                <a:cs typeface="Meiryo UI"/>
              </a:rPr>
              <a:t>台帳/会計の統合</a:t>
            </a:r>
            <a:endParaRPr sz="800">
              <a:latin typeface="Meiryo UI"/>
              <a:cs typeface="Meiryo UI"/>
            </a:endParaRPr>
          </a:p>
          <a:p>
            <a:pPr marL="12700">
              <a:spcBef>
                <a:spcPts val="35"/>
              </a:spcBef>
            </a:pPr>
            <a:r>
              <a:rPr sz="800" spc="-10" dirty="0">
                <a:solidFill>
                  <a:srgbClr val="FF0000"/>
                </a:solidFill>
                <a:latin typeface="Meiryo UI"/>
                <a:cs typeface="Meiryo UI"/>
              </a:rPr>
              <a:t>→ｱｾｯﾄﾏﾈｼﾞﾒﾝﾄ</a:t>
            </a:r>
            <a:r>
              <a:rPr sz="800" spc="-15" dirty="0">
                <a:solidFill>
                  <a:srgbClr val="FF0000"/>
                </a:solidFill>
                <a:latin typeface="Meiryo UI"/>
                <a:cs typeface="Meiryo UI"/>
              </a:rPr>
              <a:t>の実現可</a:t>
            </a:r>
            <a:endParaRPr sz="800">
              <a:latin typeface="Meiryo UI"/>
              <a:cs typeface="Meiryo UI"/>
            </a:endParaRPr>
          </a:p>
        </p:txBody>
      </p:sp>
      <p:sp>
        <p:nvSpPr>
          <p:cNvPr id="67" name="object 67"/>
          <p:cNvSpPr txBox="1"/>
          <p:nvPr/>
        </p:nvSpPr>
        <p:spPr>
          <a:xfrm>
            <a:off x="8868304" y="4573447"/>
            <a:ext cx="745490" cy="165430"/>
          </a:xfrm>
          <a:prstGeom prst="rect">
            <a:avLst/>
          </a:prstGeom>
        </p:spPr>
        <p:txBody>
          <a:bodyPr vert="horz" wrap="square" lIns="0" tIns="11430" rIns="0" bIns="0" rtlCol="0">
            <a:spAutoFit/>
          </a:bodyPr>
          <a:lstStyle/>
          <a:p>
            <a:pPr marL="12700">
              <a:spcBef>
                <a:spcPts val="90"/>
              </a:spcBef>
            </a:pPr>
            <a:r>
              <a:rPr sz="1000" spc="-10" dirty="0">
                <a:latin typeface="Meiryo UI"/>
                <a:cs typeface="Meiryo UI"/>
              </a:rPr>
              <a:t>A</a:t>
            </a:r>
            <a:r>
              <a:rPr sz="1000" spc="-20" dirty="0">
                <a:latin typeface="Meiryo UI"/>
                <a:cs typeface="Meiryo UI"/>
              </a:rPr>
              <a:t>事業者管轄</a:t>
            </a:r>
            <a:endParaRPr sz="1000">
              <a:latin typeface="Meiryo UI"/>
              <a:cs typeface="Meiryo UI"/>
            </a:endParaRPr>
          </a:p>
        </p:txBody>
      </p:sp>
      <p:sp>
        <p:nvSpPr>
          <p:cNvPr id="68" name="object 68"/>
          <p:cNvSpPr txBox="1"/>
          <p:nvPr/>
        </p:nvSpPr>
        <p:spPr>
          <a:xfrm>
            <a:off x="6285796" y="4097505"/>
            <a:ext cx="3846829" cy="312265"/>
          </a:xfrm>
          <a:prstGeom prst="rect">
            <a:avLst/>
          </a:prstGeom>
          <a:solidFill>
            <a:srgbClr val="5B9BD4"/>
          </a:solidFill>
          <a:ln w="11470">
            <a:solidFill>
              <a:srgbClr val="41709C"/>
            </a:solidFill>
          </a:ln>
        </p:spPr>
        <p:txBody>
          <a:bodyPr vert="horz" wrap="square" lIns="0" tIns="65405" rIns="0" bIns="0" rtlCol="0">
            <a:spAutoFit/>
          </a:bodyPr>
          <a:lstStyle/>
          <a:p>
            <a:pPr algn="ctr">
              <a:spcBef>
                <a:spcPts val="515"/>
              </a:spcBef>
            </a:pPr>
            <a:r>
              <a:rPr sz="1600" spc="-10" dirty="0">
                <a:solidFill>
                  <a:srgbClr val="FFFFFF"/>
                </a:solidFill>
                <a:latin typeface="Meiryo UI"/>
                <a:cs typeface="Meiryo UI"/>
              </a:rPr>
              <a:t>BCP</a:t>
            </a:r>
            <a:r>
              <a:rPr sz="1600" spc="-25" dirty="0">
                <a:solidFill>
                  <a:srgbClr val="FFFFFF"/>
                </a:solidFill>
                <a:latin typeface="Meiryo UI"/>
                <a:cs typeface="Meiryo UI"/>
              </a:rPr>
              <a:t>対応</a:t>
            </a:r>
            <a:endParaRPr sz="1600">
              <a:latin typeface="Meiryo UI"/>
              <a:cs typeface="Meiryo UI"/>
            </a:endParaRPr>
          </a:p>
        </p:txBody>
      </p:sp>
      <p:sp>
        <p:nvSpPr>
          <p:cNvPr id="69" name="object 69"/>
          <p:cNvSpPr/>
          <p:nvPr/>
        </p:nvSpPr>
        <p:spPr>
          <a:xfrm>
            <a:off x="6188059" y="6219506"/>
            <a:ext cx="3679825" cy="419100"/>
          </a:xfrm>
          <a:custGeom>
            <a:avLst/>
            <a:gdLst/>
            <a:ahLst/>
            <a:cxnLst/>
            <a:rect l="l" t="t" r="r" b="b"/>
            <a:pathLst>
              <a:path w="3679825" h="419100">
                <a:moveTo>
                  <a:pt x="3679516" y="0"/>
                </a:moveTo>
                <a:lnTo>
                  <a:pt x="0" y="0"/>
                </a:lnTo>
                <a:lnTo>
                  <a:pt x="0" y="418673"/>
                </a:lnTo>
                <a:lnTo>
                  <a:pt x="3679516" y="418673"/>
                </a:lnTo>
                <a:lnTo>
                  <a:pt x="3679516" y="0"/>
                </a:lnTo>
                <a:close/>
              </a:path>
            </a:pathLst>
          </a:custGeom>
          <a:solidFill>
            <a:srgbClr val="FFFFFF"/>
          </a:solidFill>
        </p:spPr>
        <p:txBody>
          <a:bodyPr wrap="square" lIns="0" tIns="0" rIns="0" bIns="0" rtlCol="0"/>
          <a:lstStyle/>
          <a:p>
            <a:endParaRPr/>
          </a:p>
        </p:txBody>
      </p:sp>
      <p:sp>
        <p:nvSpPr>
          <p:cNvPr id="70" name="object 70"/>
          <p:cNvSpPr txBox="1"/>
          <p:nvPr/>
        </p:nvSpPr>
        <p:spPr>
          <a:xfrm>
            <a:off x="6259297" y="6254978"/>
            <a:ext cx="3297554" cy="357505"/>
          </a:xfrm>
          <a:prstGeom prst="rect">
            <a:avLst/>
          </a:prstGeom>
        </p:spPr>
        <p:txBody>
          <a:bodyPr vert="horz" wrap="square" lIns="0" tIns="16510" rIns="0" bIns="0" rtlCol="0">
            <a:spAutoFit/>
          </a:bodyPr>
          <a:lstStyle/>
          <a:p>
            <a:pPr marL="12700">
              <a:spcBef>
                <a:spcPts val="130"/>
              </a:spcBef>
            </a:pPr>
            <a:r>
              <a:rPr sz="1050" b="1" spc="-10" dirty="0">
                <a:latin typeface="Meiryo UI"/>
                <a:cs typeface="Meiryo UI"/>
              </a:rPr>
              <a:t>・災害発生時、データはクラウド上に保管→安全性担保</a:t>
            </a:r>
            <a:endParaRPr sz="1050">
              <a:latin typeface="Meiryo UI"/>
              <a:cs typeface="Meiryo UI"/>
            </a:endParaRPr>
          </a:p>
          <a:p>
            <a:pPr marL="12700">
              <a:spcBef>
                <a:spcPts val="50"/>
              </a:spcBef>
            </a:pPr>
            <a:r>
              <a:rPr sz="1050" b="1" spc="-10" dirty="0">
                <a:latin typeface="Meiryo UI"/>
                <a:cs typeface="Meiryo UI"/>
              </a:rPr>
              <a:t>・広域連携事業者による罹災事業者への復旧支援が可能</a:t>
            </a:r>
            <a:endParaRPr sz="1050">
              <a:latin typeface="Meiryo UI"/>
              <a:cs typeface="Meiryo UI"/>
            </a:endParaRPr>
          </a:p>
        </p:txBody>
      </p:sp>
      <p:sp>
        <p:nvSpPr>
          <p:cNvPr id="71" name="object 71"/>
          <p:cNvSpPr txBox="1"/>
          <p:nvPr/>
        </p:nvSpPr>
        <p:spPr>
          <a:xfrm>
            <a:off x="6944378" y="4566246"/>
            <a:ext cx="556895" cy="401320"/>
          </a:xfrm>
          <a:prstGeom prst="rect">
            <a:avLst/>
          </a:prstGeom>
        </p:spPr>
        <p:txBody>
          <a:bodyPr vert="horz" wrap="square" lIns="0" tIns="47625" rIns="0" bIns="0" rtlCol="0">
            <a:spAutoFit/>
          </a:bodyPr>
          <a:lstStyle/>
          <a:p>
            <a:pPr marL="37465">
              <a:spcBef>
                <a:spcPts val="375"/>
              </a:spcBef>
            </a:pPr>
            <a:r>
              <a:rPr sz="1000" spc="-20" dirty="0">
                <a:solidFill>
                  <a:srgbClr val="FF0000"/>
                </a:solidFill>
                <a:latin typeface="Meiryo UI"/>
                <a:cs typeface="Meiryo UI"/>
              </a:rPr>
              <a:t>＜支援＞</a:t>
            </a:r>
            <a:endParaRPr sz="1000">
              <a:latin typeface="Meiryo UI"/>
              <a:cs typeface="Meiryo UI"/>
            </a:endParaRPr>
          </a:p>
          <a:p>
            <a:pPr marL="12700">
              <a:spcBef>
                <a:spcPts val="280"/>
              </a:spcBef>
            </a:pPr>
            <a:r>
              <a:rPr sz="1000" spc="-10" dirty="0">
                <a:latin typeface="Meiryo UI"/>
                <a:cs typeface="Meiryo UI"/>
              </a:rPr>
              <a:t>B</a:t>
            </a:r>
            <a:r>
              <a:rPr sz="1000" spc="-30" dirty="0">
                <a:latin typeface="Meiryo UI"/>
                <a:cs typeface="Meiryo UI"/>
              </a:rPr>
              <a:t>事業者</a:t>
            </a:r>
            <a:endParaRPr sz="1000">
              <a:latin typeface="Meiryo UI"/>
              <a:cs typeface="Meiryo UI"/>
            </a:endParaRPr>
          </a:p>
        </p:txBody>
      </p:sp>
      <p:grpSp>
        <p:nvGrpSpPr>
          <p:cNvPr id="72" name="object 72"/>
          <p:cNvGrpSpPr/>
          <p:nvPr/>
        </p:nvGrpSpPr>
        <p:grpSpPr>
          <a:xfrm>
            <a:off x="6860720" y="4745588"/>
            <a:ext cx="3265804" cy="1401445"/>
            <a:chOff x="5717720" y="4745587"/>
            <a:chExt cx="3265804" cy="1401445"/>
          </a:xfrm>
        </p:grpSpPr>
        <p:pic>
          <p:nvPicPr>
            <p:cNvPr id="73" name="object 73"/>
            <p:cNvPicPr/>
            <p:nvPr/>
          </p:nvPicPr>
          <p:blipFill>
            <a:blip r:embed="rId10" cstate="print"/>
            <a:stretch>
              <a:fillRect/>
            </a:stretch>
          </p:blipFill>
          <p:spPr>
            <a:xfrm>
              <a:off x="5717720" y="4980687"/>
              <a:ext cx="712906" cy="917639"/>
            </a:xfrm>
            <a:prstGeom prst="rect">
              <a:avLst/>
            </a:prstGeom>
          </p:spPr>
        </p:pic>
        <p:sp>
          <p:nvSpPr>
            <p:cNvPr id="74" name="object 74"/>
            <p:cNvSpPr/>
            <p:nvPr/>
          </p:nvSpPr>
          <p:spPr>
            <a:xfrm>
              <a:off x="7281489" y="5739151"/>
              <a:ext cx="1045844" cy="401955"/>
            </a:xfrm>
            <a:custGeom>
              <a:avLst/>
              <a:gdLst/>
              <a:ahLst/>
              <a:cxnLst/>
              <a:rect l="l" t="t" r="r" b="b"/>
              <a:pathLst>
                <a:path w="1045845" h="401954">
                  <a:moveTo>
                    <a:pt x="645223" y="0"/>
                  </a:moveTo>
                  <a:lnTo>
                    <a:pt x="605018" y="2756"/>
                  </a:lnTo>
                  <a:lnTo>
                    <a:pt x="569728" y="13184"/>
                  </a:lnTo>
                  <a:lnTo>
                    <a:pt x="543903" y="30488"/>
                  </a:lnTo>
                  <a:lnTo>
                    <a:pt x="537031" y="27188"/>
                  </a:lnTo>
                  <a:lnTo>
                    <a:pt x="529717" y="24162"/>
                  </a:lnTo>
                  <a:lnTo>
                    <a:pt x="521993" y="21419"/>
                  </a:lnTo>
                  <a:lnTo>
                    <a:pt x="513892" y="18971"/>
                  </a:lnTo>
                  <a:lnTo>
                    <a:pt x="464724" y="11328"/>
                  </a:lnTo>
                  <a:lnTo>
                    <a:pt x="415479" y="14040"/>
                  </a:lnTo>
                  <a:lnTo>
                    <a:pt x="371776" y="26209"/>
                  </a:lnTo>
                  <a:lnTo>
                    <a:pt x="339230" y="46936"/>
                  </a:lnTo>
                  <a:lnTo>
                    <a:pt x="314632" y="40791"/>
                  </a:lnTo>
                  <a:lnTo>
                    <a:pt x="288622" y="36881"/>
                  </a:lnTo>
                  <a:lnTo>
                    <a:pt x="261728" y="35266"/>
                  </a:lnTo>
                  <a:lnTo>
                    <a:pt x="234479" y="36005"/>
                  </a:lnTo>
                  <a:lnTo>
                    <a:pt x="173160" y="47134"/>
                  </a:lnTo>
                  <a:lnTo>
                    <a:pt x="126393" y="68927"/>
                  </a:lnTo>
                  <a:lnTo>
                    <a:pt x="98685" y="98292"/>
                  </a:lnTo>
                  <a:lnTo>
                    <a:pt x="94542" y="132139"/>
                  </a:lnTo>
                  <a:lnTo>
                    <a:pt x="93622" y="133389"/>
                  </a:lnTo>
                  <a:lnTo>
                    <a:pt x="47442" y="141888"/>
                  </a:lnTo>
                  <a:lnTo>
                    <a:pt x="13593" y="160425"/>
                  </a:lnTo>
                  <a:lnTo>
                    <a:pt x="0" y="181174"/>
                  </a:lnTo>
                  <a:lnTo>
                    <a:pt x="2554" y="202311"/>
                  </a:lnTo>
                  <a:lnTo>
                    <a:pt x="20028" y="221403"/>
                  </a:lnTo>
                  <a:lnTo>
                    <a:pt x="51193" y="236016"/>
                  </a:lnTo>
                  <a:lnTo>
                    <a:pt x="37371" y="245619"/>
                  </a:lnTo>
                  <a:lnTo>
                    <a:pt x="27980" y="256421"/>
                  </a:lnTo>
                  <a:lnTo>
                    <a:pt x="23268" y="268020"/>
                  </a:lnTo>
                  <a:lnTo>
                    <a:pt x="23482" y="280017"/>
                  </a:lnTo>
                  <a:lnTo>
                    <a:pt x="36502" y="300773"/>
                  </a:lnTo>
                  <a:lnTo>
                    <a:pt x="62878" y="316760"/>
                  </a:lnTo>
                  <a:lnTo>
                    <a:pt x="98849" y="326427"/>
                  </a:lnTo>
                  <a:lnTo>
                    <a:pt x="140651" y="328227"/>
                  </a:lnTo>
                  <a:lnTo>
                    <a:pt x="142606" y="329994"/>
                  </a:lnTo>
                  <a:lnTo>
                    <a:pt x="181241" y="353961"/>
                  </a:lnTo>
                  <a:lnTo>
                    <a:pt x="230445" y="369845"/>
                  </a:lnTo>
                  <a:lnTo>
                    <a:pt x="285997" y="377095"/>
                  </a:lnTo>
                  <a:lnTo>
                    <a:pt x="343673" y="375160"/>
                  </a:lnTo>
                  <a:lnTo>
                    <a:pt x="399252" y="363488"/>
                  </a:lnTo>
                  <a:lnTo>
                    <a:pt x="416870" y="374998"/>
                  </a:lnTo>
                  <a:lnTo>
                    <a:pt x="437830" y="384692"/>
                  </a:lnTo>
                  <a:lnTo>
                    <a:pt x="461635" y="392375"/>
                  </a:lnTo>
                  <a:lnTo>
                    <a:pt x="487791" y="397853"/>
                  </a:lnTo>
                  <a:lnTo>
                    <a:pt x="539691" y="401519"/>
                  </a:lnTo>
                  <a:lnTo>
                    <a:pt x="589389" y="396695"/>
                  </a:lnTo>
                  <a:lnTo>
                    <a:pt x="633524" y="384324"/>
                  </a:lnTo>
                  <a:lnTo>
                    <a:pt x="668734" y="365347"/>
                  </a:lnTo>
                  <a:lnTo>
                    <a:pt x="691659" y="340707"/>
                  </a:lnTo>
                  <a:lnTo>
                    <a:pt x="708712" y="345439"/>
                  </a:lnTo>
                  <a:lnTo>
                    <a:pt x="726758" y="348890"/>
                  </a:lnTo>
                  <a:lnTo>
                    <a:pt x="745536" y="351023"/>
                  </a:lnTo>
                  <a:lnTo>
                    <a:pt x="764789" y="351799"/>
                  </a:lnTo>
                  <a:lnTo>
                    <a:pt x="819418" y="346282"/>
                  </a:lnTo>
                  <a:lnTo>
                    <a:pt x="864194" y="330802"/>
                  </a:lnTo>
                  <a:lnTo>
                    <a:pt x="894568" y="307692"/>
                  </a:lnTo>
                  <a:lnTo>
                    <a:pt x="905991" y="279283"/>
                  </a:lnTo>
                  <a:lnTo>
                    <a:pt x="926625" y="277027"/>
                  </a:lnTo>
                  <a:lnTo>
                    <a:pt x="965220" y="268537"/>
                  </a:lnTo>
                  <a:lnTo>
                    <a:pt x="1025539" y="236755"/>
                  </a:lnTo>
                  <a:lnTo>
                    <a:pt x="1045496" y="205603"/>
                  </a:lnTo>
                  <a:lnTo>
                    <a:pt x="1041608" y="172820"/>
                  </a:lnTo>
                  <a:lnTo>
                    <a:pt x="1012927" y="142268"/>
                  </a:lnTo>
                  <a:lnTo>
                    <a:pt x="1015341" y="139377"/>
                  </a:lnTo>
                  <a:lnTo>
                    <a:pt x="1017296" y="136418"/>
                  </a:lnTo>
                  <a:lnTo>
                    <a:pt x="1018791" y="133389"/>
                  </a:lnTo>
                  <a:lnTo>
                    <a:pt x="1022210" y="106608"/>
                  </a:lnTo>
                  <a:lnTo>
                    <a:pt x="1006301" y="82072"/>
                  </a:lnTo>
                  <a:lnTo>
                    <a:pt x="973984" y="62450"/>
                  </a:lnTo>
                  <a:lnTo>
                    <a:pt x="928183" y="50412"/>
                  </a:lnTo>
                  <a:lnTo>
                    <a:pt x="922856" y="40189"/>
                  </a:lnTo>
                  <a:lnTo>
                    <a:pt x="888398" y="14521"/>
                  </a:lnTo>
                  <a:lnTo>
                    <a:pt x="847501" y="2770"/>
                  </a:lnTo>
                  <a:lnTo>
                    <a:pt x="802691" y="193"/>
                  </a:lnTo>
                  <a:lnTo>
                    <a:pt x="759282" y="6560"/>
                  </a:lnTo>
                  <a:lnTo>
                    <a:pt x="722590" y="21644"/>
                  </a:lnTo>
                  <a:lnTo>
                    <a:pt x="714738" y="16854"/>
                  </a:lnTo>
                  <a:lnTo>
                    <a:pt x="705917" y="12576"/>
                  </a:lnTo>
                  <a:lnTo>
                    <a:pt x="696233" y="8849"/>
                  </a:lnTo>
                  <a:lnTo>
                    <a:pt x="685795" y="5711"/>
                  </a:lnTo>
                  <a:lnTo>
                    <a:pt x="645223" y="0"/>
                  </a:lnTo>
                  <a:close/>
                </a:path>
              </a:pathLst>
            </a:custGeom>
            <a:solidFill>
              <a:srgbClr val="FFFFFF"/>
            </a:solidFill>
          </p:spPr>
          <p:txBody>
            <a:bodyPr wrap="square" lIns="0" tIns="0" rIns="0" bIns="0" rtlCol="0"/>
            <a:lstStyle/>
            <a:p>
              <a:endParaRPr/>
            </a:p>
          </p:txBody>
        </p:sp>
        <p:pic>
          <p:nvPicPr>
            <p:cNvPr id="75" name="object 75"/>
            <p:cNvPicPr/>
            <p:nvPr/>
          </p:nvPicPr>
          <p:blipFill>
            <a:blip r:embed="rId11" cstate="print"/>
            <a:stretch>
              <a:fillRect/>
            </a:stretch>
          </p:blipFill>
          <p:spPr>
            <a:xfrm>
              <a:off x="7501365" y="5744966"/>
              <a:ext cx="92677" cy="75670"/>
            </a:xfrm>
            <a:prstGeom prst="rect">
              <a:avLst/>
            </a:prstGeom>
          </p:spPr>
        </p:pic>
        <p:sp>
          <p:nvSpPr>
            <p:cNvPr id="76" name="object 76"/>
            <p:cNvSpPr/>
            <p:nvPr/>
          </p:nvSpPr>
          <p:spPr>
            <a:xfrm>
              <a:off x="7281489" y="5739151"/>
              <a:ext cx="1045844" cy="401955"/>
            </a:xfrm>
            <a:custGeom>
              <a:avLst/>
              <a:gdLst/>
              <a:ahLst/>
              <a:cxnLst/>
              <a:rect l="l" t="t" r="r" b="b"/>
              <a:pathLst>
                <a:path w="1045845" h="401954">
                  <a:moveTo>
                    <a:pt x="94542" y="132139"/>
                  </a:moveTo>
                  <a:lnTo>
                    <a:pt x="126393" y="68927"/>
                  </a:lnTo>
                  <a:lnTo>
                    <a:pt x="173160" y="47134"/>
                  </a:lnTo>
                  <a:lnTo>
                    <a:pt x="234479" y="36005"/>
                  </a:lnTo>
                  <a:lnTo>
                    <a:pt x="261728" y="35266"/>
                  </a:lnTo>
                  <a:lnTo>
                    <a:pt x="288622" y="36881"/>
                  </a:lnTo>
                  <a:lnTo>
                    <a:pt x="314632" y="40791"/>
                  </a:lnTo>
                  <a:lnTo>
                    <a:pt x="339230" y="46936"/>
                  </a:lnTo>
                  <a:lnTo>
                    <a:pt x="371776" y="26209"/>
                  </a:lnTo>
                  <a:lnTo>
                    <a:pt x="415479" y="14040"/>
                  </a:lnTo>
                  <a:lnTo>
                    <a:pt x="464724" y="11328"/>
                  </a:lnTo>
                  <a:lnTo>
                    <a:pt x="513892" y="18971"/>
                  </a:lnTo>
                  <a:lnTo>
                    <a:pt x="521993" y="21419"/>
                  </a:lnTo>
                  <a:lnTo>
                    <a:pt x="529717" y="24162"/>
                  </a:lnTo>
                  <a:lnTo>
                    <a:pt x="537031" y="27188"/>
                  </a:lnTo>
                  <a:lnTo>
                    <a:pt x="543903" y="30488"/>
                  </a:lnTo>
                  <a:lnTo>
                    <a:pt x="569728" y="13184"/>
                  </a:lnTo>
                  <a:lnTo>
                    <a:pt x="605018" y="2756"/>
                  </a:lnTo>
                  <a:lnTo>
                    <a:pt x="645223" y="0"/>
                  </a:lnTo>
                  <a:lnTo>
                    <a:pt x="685795" y="5711"/>
                  </a:lnTo>
                  <a:lnTo>
                    <a:pt x="696233" y="8849"/>
                  </a:lnTo>
                  <a:lnTo>
                    <a:pt x="705917" y="12576"/>
                  </a:lnTo>
                  <a:lnTo>
                    <a:pt x="714738" y="16854"/>
                  </a:lnTo>
                  <a:lnTo>
                    <a:pt x="722590" y="21644"/>
                  </a:lnTo>
                  <a:lnTo>
                    <a:pt x="759282" y="6560"/>
                  </a:lnTo>
                  <a:lnTo>
                    <a:pt x="802691" y="193"/>
                  </a:lnTo>
                  <a:lnTo>
                    <a:pt x="847501" y="2770"/>
                  </a:lnTo>
                  <a:lnTo>
                    <a:pt x="888398" y="14521"/>
                  </a:lnTo>
                  <a:lnTo>
                    <a:pt x="902715" y="22040"/>
                  </a:lnTo>
                  <a:lnTo>
                    <a:pt x="914284" y="30664"/>
                  </a:lnTo>
                  <a:lnTo>
                    <a:pt x="922856" y="40189"/>
                  </a:lnTo>
                  <a:lnTo>
                    <a:pt x="928183" y="50412"/>
                  </a:lnTo>
                  <a:lnTo>
                    <a:pt x="973984" y="62450"/>
                  </a:lnTo>
                  <a:lnTo>
                    <a:pt x="1006301" y="82072"/>
                  </a:lnTo>
                  <a:lnTo>
                    <a:pt x="1022210" y="106608"/>
                  </a:lnTo>
                  <a:lnTo>
                    <a:pt x="1018791" y="133389"/>
                  </a:lnTo>
                  <a:lnTo>
                    <a:pt x="1017296" y="136418"/>
                  </a:lnTo>
                  <a:lnTo>
                    <a:pt x="1015341" y="139377"/>
                  </a:lnTo>
                  <a:lnTo>
                    <a:pt x="1012927" y="142268"/>
                  </a:lnTo>
                  <a:lnTo>
                    <a:pt x="1041608" y="172820"/>
                  </a:lnTo>
                  <a:lnTo>
                    <a:pt x="1025539" y="236755"/>
                  </a:lnTo>
                  <a:lnTo>
                    <a:pt x="982686" y="262410"/>
                  </a:lnTo>
                  <a:lnTo>
                    <a:pt x="926625" y="277027"/>
                  </a:lnTo>
                  <a:lnTo>
                    <a:pt x="905991" y="279283"/>
                  </a:lnTo>
                  <a:lnTo>
                    <a:pt x="894568" y="307692"/>
                  </a:lnTo>
                  <a:lnTo>
                    <a:pt x="864194" y="330802"/>
                  </a:lnTo>
                  <a:lnTo>
                    <a:pt x="819418" y="346282"/>
                  </a:lnTo>
                  <a:lnTo>
                    <a:pt x="764789" y="351799"/>
                  </a:lnTo>
                  <a:lnTo>
                    <a:pt x="745536" y="351023"/>
                  </a:lnTo>
                  <a:lnTo>
                    <a:pt x="726758" y="348890"/>
                  </a:lnTo>
                  <a:lnTo>
                    <a:pt x="708712" y="345439"/>
                  </a:lnTo>
                  <a:lnTo>
                    <a:pt x="691659" y="340707"/>
                  </a:lnTo>
                  <a:lnTo>
                    <a:pt x="668734" y="365347"/>
                  </a:lnTo>
                  <a:lnTo>
                    <a:pt x="633524" y="384324"/>
                  </a:lnTo>
                  <a:lnTo>
                    <a:pt x="589389" y="396695"/>
                  </a:lnTo>
                  <a:lnTo>
                    <a:pt x="539691" y="401519"/>
                  </a:lnTo>
                  <a:lnTo>
                    <a:pt x="487791" y="397853"/>
                  </a:lnTo>
                  <a:lnTo>
                    <a:pt x="461635" y="392375"/>
                  </a:lnTo>
                  <a:lnTo>
                    <a:pt x="437830" y="384692"/>
                  </a:lnTo>
                  <a:lnTo>
                    <a:pt x="416870" y="374998"/>
                  </a:lnTo>
                  <a:lnTo>
                    <a:pt x="399252" y="363488"/>
                  </a:lnTo>
                  <a:lnTo>
                    <a:pt x="343673" y="375160"/>
                  </a:lnTo>
                  <a:lnTo>
                    <a:pt x="285997" y="377095"/>
                  </a:lnTo>
                  <a:lnTo>
                    <a:pt x="230445" y="369845"/>
                  </a:lnTo>
                  <a:lnTo>
                    <a:pt x="181241" y="353961"/>
                  </a:lnTo>
                  <a:lnTo>
                    <a:pt x="142606" y="329994"/>
                  </a:lnTo>
                  <a:lnTo>
                    <a:pt x="140651" y="328227"/>
                  </a:lnTo>
                  <a:lnTo>
                    <a:pt x="98849" y="326427"/>
                  </a:lnTo>
                  <a:lnTo>
                    <a:pt x="62878" y="316760"/>
                  </a:lnTo>
                  <a:lnTo>
                    <a:pt x="36502" y="300773"/>
                  </a:lnTo>
                  <a:lnTo>
                    <a:pt x="23482" y="280017"/>
                  </a:lnTo>
                  <a:lnTo>
                    <a:pt x="23268" y="268020"/>
                  </a:lnTo>
                  <a:lnTo>
                    <a:pt x="27980" y="256421"/>
                  </a:lnTo>
                  <a:lnTo>
                    <a:pt x="37371" y="245619"/>
                  </a:lnTo>
                  <a:lnTo>
                    <a:pt x="51193" y="236016"/>
                  </a:lnTo>
                  <a:lnTo>
                    <a:pt x="20028" y="221403"/>
                  </a:lnTo>
                  <a:lnTo>
                    <a:pt x="2554" y="202311"/>
                  </a:lnTo>
                  <a:lnTo>
                    <a:pt x="0" y="181174"/>
                  </a:lnTo>
                  <a:lnTo>
                    <a:pt x="13593" y="160425"/>
                  </a:lnTo>
                  <a:lnTo>
                    <a:pt x="28539" y="150047"/>
                  </a:lnTo>
                  <a:lnTo>
                    <a:pt x="47442" y="141888"/>
                  </a:lnTo>
                  <a:lnTo>
                    <a:pt x="69427" y="136238"/>
                  </a:lnTo>
                  <a:lnTo>
                    <a:pt x="93622" y="133389"/>
                  </a:lnTo>
                  <a:lnTo>
                    <a:pt x="94542" y="132139"/>
                  </a:lnTo>
                  <a:close/>
                </a:path>
                <a:path w="1045845" h="401954">
                  <a:moveTo>
                    <a:pt x="312554" y="67686"/>
                  </a:moveTo>
                  <a:lnTo>
                    <a:pt x="312554" y="73846"/>
                  </a:lnTo>
                  <a:lnTo>
                    <a:pt x="307494" y="78847"/>
                  </a:lnTo>
                  <a:lnTo>
                    <a:pt x="301400" y="78847"/>
                  </a:lnTo>
                  <a:lnTo>
                    <a:pt x="295191" y="78847"/>
                  </a:lnTo>
                  <a:lnTo>
                    <a:pt x="290132" y="73846"/>
                  </a:lnTo>
                  <a:lnTo>
                    <a:pt x="290132" y="67686"/>
                  </a:lnTo>
                  <a:lnTo>
                    <a:pt x="290132" y="61527"/>
                  </a:lnTo>
                  <a:lnTo>
                    <a:pt x="295191" y="56537"/>
                  </a:lnTo>
                  <a:lnTo>
                    <a:pt x="301400" y="56537"/>
                  </a:lnTo>
                  <a:lnTo>
                    <a:pt x="307494" y="56537"/>
                  </a:lnTo>
                  <a:lnTo>
                    <a:pt x="312554" y="61527"/>
                  </a:lnTo>
                  <a:lnTo>
                    <a:pt x="312554" y="67686"/>
                  </a:lnTo>
                  <a:close/>
                </a:path>
                <a:path w="1045845" h="401954">
                  <a:moveTo>
                    <a:pt x="309334" y="59187"/>
                  </a:moveTo>
                  <a:lnTo>
                    <a:pt x="307579" y="67863"/>
                  </a:lnTo>
                  <a:lnTo>
                    <a:pt x="302794" y="74951"/>
                  </a:lnTo>
                  <a:lnTo>
                    <a:pt x="295703" y="79732"/>
                  </a:lnTo>
                  <a:lnTo>
                    <a:pt x="287027" y="81485"/>
                  </a:lnTo>
                  <a:lnTo>
                    <a:pt x="278333" y="79732"/>
                  </a:lnTo>
                  <a:lnTo>
                    <a:pt x="271202" y="74951"/>
                  </a:lnTo>
                  <a:lnTo>
                    <a:pt x="266378" y="67863"/>
                  </a:lnTo>
                  <a:lnTo>
                    <a:pt x="264605" y="59187"/>
                  </a:lnTo>
                  <a:lnTo>
                    <a:pt x="266378" y="50504"/>
                  </a:lnTo>
                  <a:lnTo>
                    <a:pt x="271202" y="43412"/>
                  </a:lnTo>
                  <a:lnTo>
                    <a:pt x="278333" y="38630"/>
                  </a:lnTo>
                  <a:lnTo>
                    <a:pt x="287027" y="36877"/>
                  </a:lnTo>
                  <a:lnTo>
                    <a:pt x="295703" y="38630"/>
                  </a:lnTo>
                  <a:lnTo>
                    <a:pt x="302794" y="43412"/>
                  </a:lnTo>
                  <a:lnTo>
                    <a:pt x="307579" y="50504"/>
                  </a:lnTo>
                  <a:lnTo>
                    <a:pt x="309334" y="59187"/>
                  </a:lnTo>
                  <a:close/>
                </a:path>
                <a:path w="1045845" h="401954">
                  <a:moveTo>
                    <a:pt x="287027" y="39274"/>
                  </a:moveTo>
                  <a:lnTo>
                    <a:pt x="284384" y="52296"/>
                  </a:lnTo>
                  <a:lnTo>
                    <a:pt x="277181" y="62928"/>
                  </a:lnTo>
                  <a:lnTo>
                    <a:pt x="266508" y="70094"/>
                  </a:lnTo>
                  <a:lnTo>
                    <a:pt x="253451" y="72722"/>
                  </a:lnTo>
                  <a:lnTo>
                    <a:pt x="240395" y="70094"/>
                  </a:lnTo>
                  <a:lnTo>
                    <a:pt x="229721" y="62928"/>
                  </a:lnTo>
                  <a:lnTo>
                    <a:pt x="222519" y="52296"/>
                  </a:lnTo>
                  <a:lnTo>
                    <a:pt x="219876" y="39274"/>
                  </a:lnTo>
                  <a:lnTo>
                    <a:pt x="222519" y="26250"/>
                  </a:lnTo>
                  <a:lnTo>
                    <a:pt x="229721" y="15615"/>
                  </a:lnTo>
                  <a:lnTo>
                    <a:pt x="240395" y="8444"/>
                  </a:lnTo>
                  <a:lnTo>
                    <a:pt x="253451" y="5815"/>
                  </a:lnTo>
                  <a:lnTo>
                    <a:pt x="266508" y="8444"/>
                  </a:lnTo>
                  <a:lnTo>
                    <a:pt x="277181" y="15615"/>
                  </a:lnTo>
                  <a:lnTo>
                    <a:pt x="284384" y="26250"/>
                  </a:lnTo>
                  <a:lnTo>
                    <a:pt x="287027" y="39274"/>
                  </a:lnTo>
                  <a:close/>
                </a:path>
                <a:path w="1045845" h="401954">
                  <a:moveTo>
                    <a:pt x="113745" y="241866"/>
                  </a:moveTo>
                  <a:lnTo>
                    <a:pt x="97683" y="241878"/>
                  </a:lnTo>
                  <a:lnTo>
                    <a:pt x="81923" y="240626"/>
                  </a:lnTo>
                  <a:lnTo>
                    <a:pt x="66723" y="238141"/>
                  </a:lnTo>
                  <a:lnTo>
                    <a:pt x="52343" y="234456"/>
                  </a:lnTo>
                </a:path>
                <a:path w="1045845" h="401954">
                  <a:moveTo>
                    <a:pt x="167788" y="322916"/>
                  </a:moveTo>
                  <a:lnTo>
                    <a:pt x="161257" y="324146"/>
                  </a:lnTo>
                  <a:lnTo>
                    <a:pt x="154607" y="325149"/>
                  </a:lnTo>
                  <a:lnTo>
                    <a:pt x="147850" y="325922"/>
                  </a:lnTo>
                  <a:lnTo>
                    <a:pt x="140996" y="326461"/>
                  </a:lnTo>
                </a:path>
                <a:path w="1045845" h="401954">
                  <a:moveTo>
                    <a:pt x="399137" y="361870"/>
                  </a:moveTo>
                  <a:lnTo>
                    <a:pt x="392698" y="356789"/>
                  </a:lnTo>
                  <a:lnTo>
                    <a:pt x="387294" y="351375"/>
                  </a:lnTo>
                  <a:lnTo>
                    <a:pt x="382924" y="345697"/>
                  </a:lnTo>
                </a:path>
                <a:path w="1045845" h="401954">
                  <a:moveTo>
                    <a:pt x="698213" y="321540"/>
                  </a:moveTo>
                  <a:lnTo>
                    <a:pt x="697293" y="327562"/>
                  </a:lnTo>
                  <a:lnTo>
                    <a:pt x="695108" y="333504"/>
                  </a:lnTo>
                  <a:lnTo>
                    <a:pt x="691774" y="339285"/>
                  </a:lnTo>
                </a:path>
                <a:path w="1045845" h="401954">
                  <a:moveTo>
                    <a:pt x="826651" y="211905"/>
                  </a:moveTo>
                  <a:lnTo>
                    <a:pt x="859494" y="223511"/>
                  </a:lnTo>
                  <a:lnTo>
                    <a:pt x="884402" y="239126"/>
                  </a:lnTo>
                  <a:lnTo>
                    <a:pt x="900126" y="257710"/>
                  </a:lnTo>
                  <a:lnTo>
                    <a:pt x="905416" y="278227"/>
                  </a:lnTo>
                </a:path>
                <a:path w="1045845" h="401954">
                  <a:moveTo>
                    <a:pt x="1012467" y="141281"/>
                  </a:moveTo>
                  <a:lnTo>
                    <a:pt x="1005774" y="148261"/>
                  </a:lnTo>
                  <a:lnTo>
                    <a:pt x="997648" y="154773"/>
                  </a:lnTo>
                  <a:lnTo>
                    <a:pt x="988163" y="160757"/>
                  </a:lnTo>
                  <a:lnTo>
                    <a:pt x="977396" y="166149"/>
                  </a:lnTo>
                </a:path>
                <a:path w="1045845" h="401954">
                  <a:moveTo>
                    <a:pt x="928298" y="49024"/>
                  </a:moveTo>
                  <a:lnTo>
                    <a:pt x="929677" y="52889"/>
                  </a:lnTo>
                  <a:lnTo>
                    <a:pt x="930252" y="56824"/>
                  </a:lnTo>
                  <a:lnTo>
                    <a:pt x="930137" y="60758"/>
                  </a:lnTo>
                </a:path>
                <a:path w="1045845" h="401954">
                  <a:moveTo>
                    <a:pt x="704307" y="35317"/>
                  </a:moveTo>
                  <a:lnTo>
                    <a:pt x="708906" y="29903"/>
                  </a:lnTo>
                  <a:lnTo>
                    <a:pt x="715001" y="24856"/>
                  </a:lnTo>
                  <a:lnTo>
                    <a:pt x="722245" y="20348"/>
                  </a:lnTo>
                </a:path>
                <a:path w="1045845" h="401954">
                  <a:moveTo>
                    <a:pt x="536314" y="42463"/>
                  </a:moveTo>
                  <a:lnTo>
                    <a:pt x="538154" y="37978"/>
                  </a:lnTo>
                  <a:lnTo>
                    <a:pt x="541144" y="33642"/>
                  </a:lnTo>
                  <a:lnTo>
                    <a:pt x="545053" y="29547"/>
                  </a:lnTo>
                </a:path>
                <a:path w="1045845" h="401954">
                  <a:moveTo>
                    <a:pt x="339115" y="46844"/>
                  </a:moveTo>
                  <a:lnTo>
                    <a:pt x="347498" y="49600"/>
                  </a:lnTo>
                  <a:lnTo>
                    <a:pt x="355558" y="52613"/>
                  </a:lnTo>
                  <a:lnTo>
                    <a:pt x="363273" y="55873"/>
                  </a:lnTo>
                  <a:lnTo>
                    <a:pt x="370621" y="59370"/>
                  </a:lnTo>
                </a:path>
                <a:path w="1045845" h="401954">
                  <a:moveTo>
                    <a:pt x="99947" y="145319"/>
                  </a:moveTo>
                  <a:lnTo>
                    <a:pt x="97532" y="141017"/>
                  </a:lnTo>
                  <a:lnTo>
                    <a:pt x="95692" y="136601"/>
                  </a:lnTo>
                  <a:lnTo>
                    <a:pt x="94542" y="132139"/>
                  </a:lnTo>
                </a:path>
              </a:pathLst>
            </a:custGeom>
            <a:ln w="11484">
              <a:solidFill>
                <a:srgbClr val="41709C"/>
              </a:solidFill>
            </a:ln>
          </p:spPr>
          <p:txBody>
            <a:bodyPr wrap="square" lIns="0" tIns="0" rIns="0" bIns="0" rtlCol="0"/>
            <a:lstStyle/>
            <a:p>
              <a:endParaRPr/>
            </a:p>
          </p:txBody>
        </p:sp>
        <p:sp>
          <p:nvSpPr>
            <p:cNvPr id="77" name="object 77"/>
            <p:cNvSpPr/>
            <p:nvPr/>
          </p:nvSpPr>
          <p:spPr>
            <a:xfrm>
              <a:off x="7479863" y="5580066"/>
              <a:ext cx="328295" cy="309880"/>
            </a:xfrm>
            <a:custGeom>
              <a:avLst/>
              <a:gdLst/>
              <a:ahLst/>
              <a:cxnLst/>
              <a:rect l="l" t="t" r="r" b="b"/>
              <a:pathLst>
                <a:path w="328295" h="309879">
                  <a:moveTo>
                    <a:pt x="163853" y="0"/>
                  </a:moveTo>
                  <a:lnTo>
                    <a:pt x="100074" y="4049"/>
                  </a:lnTo>
                  <a:lnTo>
                    <a:pt x="47991" y="15096"/>
                  </a:lnTo>
                  <a:lnTo>
                    <a:pt x="12876" y="31488"/>
                  </a:lnTo>
                  <a:lnTo>
                    <a:pt x="0" y="51571"/>
                  </a:lnTo>
                  <a:lnTo>
                    <a:pt x="0" y="258040"/>
                  </a:lnTo>
                  <a:lnTo>
                    <a:pt x="12876" y="278135"/>
                  </a:lnTo>
                  <a:lnTo>
                    <a:pt x="47991" y="294542"/>
                  </a:lnTo>
                  <a:lnTo>
                    <a:pt x="100074" y="305602"/>
                  </a:lnTo>
                  <a:lnTo>
                    <a:pt x="163853" y="309657"/>
                  </a:lnTo>
                  <a:lnTo>
                    <a:pt x="227632" y="305602"/>
                  </a:lnTo>
                  <a:lnTo>
                    <a:pt x="279715" y="294542"/>
                  </a:lnTo>
                  <a:lnTo>
                    <a:pt x="314830" y="278135"/>
                  </a:lnTo>
                  <a:lnTo>
                    <a:pt x="327706" y="258040"/>
                  </a:lnTo>
                  <a:lnTo>
                    <a:pt x="327706" y="51571"/>
                  </a:lnTo>
                  <a:lnTo>
                    <a:pt x="314830" y="31488"/>
                  </a:lnTo>
                  <a:lnTo>
                    <a:pt x="279715" y="15096"/>
                  </a:lnTo>
                  <a:lnTo>
                    <a:pt x="227632" y="4049"/>
                  </a:lnTo>
                  <a:lnTo>
                    <a:pt x="163853" y="0"/>
                  </a:lnTo>
                  <a:close/>
                </a:path>
              </a:pathLst>
            </a:custGeom>
            <a:solidFill>
              <a:srgbClr val="F1F1F1"/>
            </a:solidFill>
          </p:spPr>
          <p:txBody>
            <a:bodyPr wrap="square" lIns="0" tIns="0" rIns="0" bIns="0" rtlCol="0"/>
            <a:lstStyle/>
            <a:p>
              <a:endParaRPr/>
            </a:p>
          </p:txBody>
        </p:sp>
        <p:sp>
          <p:nvSpPr>
            <p:cNvPr id="78" name="object 78"/>
            <p:cNvSpPr/>
            <p:nvPr/>
          </p:nvSpPr>
          <p:spPr>
            <a:xfrm>
              <a:off x="7479863" y="5580066"/>
              <a:ext cx="328295" cy="309880"/>
            </a:xfrm>
            <a:custGeom>
              <a:avLst/>
              <a:gdLst/>
              <a:ahLst/>
              <a:cxnLst/>
              <a:rect l="l" t="t" r="r" b="b"/>
              <a:pathLst>
                <a:path w="328295" h="309879">
                  <a:moveTo>
                    <a:pt x="327706" y="51571"/>
                  </a:moveTo>
                  <a:lnTo>
                    <a:pt x="314830" y="71666"/>
                  </a:lnTo>
                  <a:lnTo>
                    <a:pt x="279715" y="88073"/>
                  </a:lnTo>
                  <a:lnTo>
                    <a:pt x="227632" y="99133"/>
                  </a:lnTo>
                  <a:lnTo>
                    <a:pt x="163853" y="103188"/>
                  </a:lnTo>
                  <a:lnTo>
                    <a:pt x="100074" y="99133"/>
                  </a:lnTo>
                  <a:lnTo>
                    <a:pt x="47991" y="88073"/>
                  </a:lnTo>
                  <a:lnTo>
                    <a:pt x="12876" y="71666"/>
                  </a:lnTo>
                  <a:lnTo>
                    <a:pt x="0" y="51571"/>
                  </a:lnTo>
                </a:path>
                <a:path w="328295" h="309879">
                  <a:moveTo>
                    <a:pt x="0" y="51571"/>
                  </a:moveTo>
                  <a:lnTo>
                    <a:pt x="12876" y="31488"/>
                  </a:lnTo>
                  <a:lnTo>
                    <a:pt x="47991" y="15096"/>
                  </a:lnTo>
                  <a:lnTo>
                    <a:pt x="100074" y="4049"/>
                  </a:lnTo>
                  <a:lnTo>
                    <a:pt x="163853" y="0"/>
                  </a:lnTo>
                  <a:lnTo>
                    <a:pt x="227632" y="4049"/>
                  </a:lnTo>
                  <a:lnTo>
                    <a:pt x="279715" y="15096"/>
                  </a:lnTo>
                  <a:lnTo>
                    <a:pt x="314830" y="31488"/>
                  </a:lnTo>
                  <a:lnTo>
                    <a:pt x="327706" y="51571"/>
                  </a:lnTo>
                  <a:lnTo>
                    <a:pt x="327706" y="258040"/>
                  </a:lnTo>
                  <a:lnTo>
                    <a:pt x="314830" y="278135"/>
                  </a:lnTo>
                  <a:lnTo>
                    <a:pt x="279715" y="294542"/>
                  </a:lnTo>
                  <a:lnTo>
                    <a:pt x="227632" y="305602"/>
                  </a:lnTo>
                  <a:lnTo>
                    <a:pt x="163853" y="309657"/>
                  </a:lnTo>
                  <a:lnTo>
                    <a:pt x="100074" y="305602"/>
                  </a:lnTo>
                  <a:lnTo>
                    <a:pt x="47991" y="294542"/>
                  </a:lnTo>
                  <a:lnTo>
                    <a:pt x="12876" y="278135"/>
                  </a:lnTo>
                  <a:lnTo>
                    <a:pt x="0" y="258040"/>
                  </a:lnTo>
                  <a:lnTo>
                    <a:pt x="0" y="51571"/>
                  </a:lnTo>
                  <a:close/>
                </a:path>
              </a:pathLst>
            </a:custGeom>
            <a:ln w="5742">
              <a:solidFill>
                <a:srgbClr val="44536A"/>
              </a:solidFill>
            </a:ln>
          </p:spPr>
          <p:txBody>
            <a:bodyPr wrap="square" lIns="0" tIns="0" rIns="0" bIns="0" rtlCol="0"/>
            <a:lstStyle/>
            <a:p>
              <a:endParaRPr/>
            </a:p>
          </p:txBody>
        </p:sp>
        <p:pic>
          <p:nvPicPr>
            <p:cNvPr id="79" name="object 79"/>
            <p:cNvPicPr/>
            <p:nvPr/>
          </p:nvPicPr>
          <p:blipFill>
            <a:blip r:embed="rId12" cstate="print"/>
            <a:stretch>
              <a:fillRect/>
            </a:stretch>
          </p:blipFill>
          <p:spPr>
            <a:xfrm>
              <a:off x="8074910" y="5169950"/>
              <a:ext cx="908380" cy="665288"/>
            </a:xfrm>
            <a:prstGeom prst="rect">
              <a:avLst/>
            </a:prstGeom>
          </p:spPr>
        </p:pic>
        <p:pic>
          <p:nvPicPr>
            <p:cNvPr id="80" name="object 80"/>
            <p:cNvPicPr/>
            <p:nvPr/>
          </p:nvPicPr>
          <p:blipFill>
            <a:blip r:embed="rId13" cstate="print"/>
            <a:stretch>
              <a:fillRect/>
            </a:stretch>
          </p:blipFill>
          <p:spPr>
            <a:xfrm>
              <a:off x="7695460" y="4745587"/>
              <a:ext cx="701407" cy="762788"/>
            </a:xfrm>
            <a:prstGeom prst="rect">
              <a:avLst/>
            </a:prstGeom>
          </p:spPr>
        </p:pic>
        <p:sp>
          <p:nvSpPr>
            <p:cNvPr id="81" name="object 81"/>
            <p:cNvSpPr/>
            <p:nvPr/>
          </p:nvSpPr>
          <p:spPr>
            <a:xfrm>
              <a:off x="6568838" y="4887707"/>
              <a:ext cx="757555" cy="338455"/>
            </a:xfrm>
            <a:custGeom>
              <a:avLst/>
              <a:gdLst/>
              <a:ahLst/>
              <a:cxnLst/>
              <a:rect l="l" t="t" r="r" b="b"/>
              <a:pathLst>
                <a:path w="757554" h="338454">
                  <a:moveTo>
                    <a:pt x="593896" y="0"/>
                  </a:moveTo>
                  <a:lnTo>
                    <a:pt x="609189" y="66299"/>
                  </a:lnTo>
                  <a:lnTo>
                    <a:pt x="0" y="205436"/>
                  </a:lnTo>
                  <a:lnTo>
                    <a:pt x="30356" y="338035"/>
                  </a:lnTo>
                  <a:lnTo>
                    <a:pt x="639545" y="198783"/>
                  </a:lnTo>
                  <a:lnTo>
                    <a:pt x="654838" y="265083"/>
                  </a:lnTo>
                  <a:lnTo>
                    <a:pt x="757290" y="102202"/>
                  </a:lnTo>
                  <a:lnTo>
                    <a:pt x="593896" y="0"/>
                  </a:lnTo>
                  <a:close/>
                </a:path>
              </a:pathLst>
            </a:custGeom>
            <a:solidFill>
              <a:srgbClr val="5B9BD4"/>
            </a:solidFill>
          </p:spPr>
          <p:txBody>
            <a:bodyPr wrap="square" lIns="0" tIns="0" rIns="0" bIns="0" rtlCol="0"/>
            <a:lstStyle/>
            <a:p>
              <a:endParaRPr/>
            </a:p>
          </p:txBody>
        </p:sp>
        <p:sp>
          <p:nvSpPr>
            <p:cNvPr id="82" name="object 82"/>
            <p:cNvSpPr/>
            <p:nvPr/>
          </p:nvSpPr>
          <p:spPr>
            <a:xfrm>
              <a:off x="6568838" y="4887707"/>
              <a:ext cx="757555" cy="338455"/>
            </a:xfrm>
            <a:custGeom>
              <a:avLst/>
              <a:gdLst/>
              <a:ahLst/>
              <a:cxnLst/>
              <a:rect l="l" t="t" r="r" b="b"/>
              <a:pathLst>
                <a:path w="757554" h="338454">
                  <a:moveTo>
                    <a:pt x="0" y="205436"/>
                  </a:moveTo>
                  <a:lnTo>
                    <a:pt x="609189" y="66299"/>
                  </a:lnTo>
                  <a:lnTo>
                    <a:pt x="593896" y="0"/>
                  </a:lnTo>
                  <a:lnTo>
                    <a:pt x="757290" y="102202"/>
                  </a:lnTo>
                  <a:lnTo>
                    <a:pt x="654838" y="265083"/>
                  </a:lnTo>
                  <a:lnTo>
                    <a:pt x="639545" y="198783"/>
                  </a:lnTo>
                  <a:lnTo>
                    <a:pt x="30356" y="338035"/>
                  </a:lnTo>
                  <a:lnTo>
                    <a:pt x="0" y="205436"/>
                  </a:lnTo>
                  <a:close/>
                </a:path>
              </a:pathLst>
            </a:custGeom>
            <a:ln w="11475">
              <a:solidFill>
                <a:srgbClr val="41709C"/>
              </a:solidFill>
            </a:ln>
          </p:spPr>
          <p:txBody>
            <a:bodyPr wrap="square" lIns="0" tIns="0" rIns="0" bIns="0" rtlCol="0"/>
            <a:lstStyle/>
            <a:p>
              <a:endParaRPr/>
            </a:p>
          </p:txBody>
        </p:sp>
      </p:grpSp>
      <p:grpSp>
        <p:nvGrpSpPr>
          <p:cNvPr id="83" name="object 83"/>
          <p:cNvGrpSpPr/>
          <p:nvPr/>
        </p:nvGrpSpPr>
        <p:grpSpPr>
          <a:xfrm>
            <a:off x="8447088" y="2482151"/>
            <a:ext cx="1263015" cy="1000760"/>
            <a:chOff x="7304087" y="2482151"/>
            <a:chExt cx="1263015" cy="1000760"/>
          </a:xfrm>
        </p:grpSpPr>
        <p:sp>
          <p:nvSpPr>
            <p:cNvPr id="84" name="object 84"/>
            <p:cNvSpPr/>
            <p:nvPr/>
          </p:nvSpPr>
          <p:spPr>
            <a:xfrm>
              <a:off x="7762494" y="2565654"/>
              <a:ext cx="471170" cy="449580"/>
            </a:xfrm>
            <a:custGeom>
              <a:avLst/>
              <a:gdLst/>
              <a:ahLst/>
              <a:cxnLst/>
              <a:rect l="l" t="t" r="r" b="b"/>
              <a:pathLst>
                <a:path w="471170" h="449580">
                  <a:moveTo>
                    <a:pt x="0" y="224790"/>
                  </a:moveTo>
                  <a:lnTo>
                    <a:pt x="4783" y="179470"/>
                  </a:lnTo>
                  <a:lnTo>
                    <a:pt x="18502" y="137267"/>
                  </a:lnTo>
                  <a:lnTo>
                    <a:pt x="40210" y="99082"/>
                  </a:lnTo>
                  <a:lnTo>
                    <a:pt x="68961" y="65817"/>
                  </a:lnTo>
                  <a:lnTo>
                    <a:pt x="103807" y="38375"/>
                  </a:lnTo>
                  <a:lnTo>
                    <a:pt x="143803" y="17656"/>
                  </a:lnTo>
                  <a:lnTo>
                    <a:pt x="188002" y="4564"/>
                  </a:lnTo>
                  <a:lnTo>
                    <a:pt x="235457" y="0"/>
                  </a:lnTo>
                  <a:lnTo>
                    <a:pt x="282913" y="4564"/>
                  </a:lnTo>
                  <a:lnTo>
                    <a:pt x="327112" y="17656"/>
                  </a:lnTo>
                  <a:lnTo>
                    <a:pt x="367108" y="38375"/>
                  </a:lnTo>
                  <a:lnTo>
                    <a:pt x="401954" y="65817"/>
                  </a:lnTo>
                  <a:lnTo>
                    <a:pt x="430705" y="99082"/>
                  </a:lnTo>
                  <a:lnTo>
                    <a:pt x="452413" y="137267"/>
                  </a:lnTo>
                  <a:lnTo>
                    <a:pt x="466132" y="179470"/>
                  </a:lnTo>
                  <a:lnTo>
                    <a:pt x="470915" y="224790"/>
                  </a:lnTo>
                  <a:lnTo>
                    <a:pt x="466132" y="270109"/>
                  </a:lnTo>
                  <a:lnTo>
                    <a:pt x="452413" y="312312"/>
                  </a:lnTo>
                  <a:lnTo>
                    <a:pt x="430705" y="350497"/>
                  </a:lnTo>
                  <a:lnTo>
                    <a:pt x="401954" y="383762"/>
                  </a:lnTo>
                  <a:lnTo>
                    <a:pt x="367108" y="411204"/>
                  </a:lnTo>
                  <a:lnTo>
                    <a:pt x="327112" y="431923"/>
                  </a:lnTo>
                  <a:lnTo>
                    <a:pt x="282913" y="445015"/>
                  </a:lnTo>
                  <a:lnTo>
                    <a:pt x="235457" y="449580"/>
                  </a:lnTo>
                  <a:lnTo>
                    <a:pt x="188002" y="445015"/>
                  </a:lnTo>
                  <a:lnTo>
                    <a:pt x="143803" y="431923"/>
                  </a:lnTo>
                  <a:lnTo>
                    <a:pt x="103807" y="411204"/>
                  </a:lnTo>
                  <a:lnTo>
                    <a:pt x="68961" y="383762"/>
                  </a:lnTo>
                  <a:lnTo>
                    <a:pt x="40210" y="350497"/>
                  </a:lnTo>
                  <a:lnTo>
                    <a:pt x="18502" y="312312"/>
                  </a:lnTo>
                  <a:lnTo>
                    <a:pt x="4783" y="270109"/>
                  </a:lnTo>
                  <a:lnTo>
                    <a:pt x="0" y="224790"/>
                  </a:lnTo>
                  <a:close/>
                </a:path>
              </a:pathLst>
            </a:custGeom>
            <a:ln w="38100">
              <a:solidFill>
                <a:srgbClr val="FF0000"/>
              </a:solidFill>
            </a:ln>
          </p:spPr>
          <p:txBody>
            <a:bodyPr wrap="square" lIns="0" tIns="0" rIns="0" bIns="0" rtlCol="0"/>
            <a:lstStyle/>
            <a:p>
              <a:endParaRPr/>
            </a:p>
          </p:txBody>
        </p:sp>
        <p:pic>
          <p:nvPicPr>
            <p:cNvPr id="85" name="object 85"/>
            <p:cNvPicPr/>
            <p:nvPr/>
          </p:nvPicPr>
          <p:blipFill>
            <a:blip r:embed="rId14" cstate="print"/>
            <a:stretch>
              <a:fillRect/>
            </a:stretch>
          </p:blipFill>
          <p:spPr>
            <a:xfrm>
              <a:off x="8319516" y="2982468"/>
              <a:ext cx="242315" cy="245364"/>
            </a:xfrm>
            <a:prstGeom prst="rect">
              <a:avLst/>
            </a:prstGeom>
          </p:spPr>
        </p:pic>
        <p:sp>
          <p:nvSpPr>
            <p:cNvPr id="86" name="object 86"/>
            <p:cNvSpPr/>
            <p:nvPr/>
          </p:nvSpPr>
          <p:spPr>
            <a:xfrm>
              <a:off x="8319516" y="2982468"/>
              <a:ext cx="242570" cy="245745"/>
            </a:xfrm>
            <a:custGeom>
              <a:avLst/>
              <a:gdLst/>
              <a:ahLst/>
              <a:cxnLst/>
              <a:rect l="l" t="t" r="r" b="b"/>
              <a:pathLst>
                <a:path w="242570" h="245744">
                  <a:moveTo>
                    <a:pt x="0" y="57785"/>
                  </a:moveTo>
                  <a:lnTo>
                    <a:pt x="59308" y="0"/>
                  </a:lnTo>
                  <a:lnTo>
                    <a:pt x="121157" y="63373"/>
                  </a:lnTo>
                  <a:lnTo>
                    <a:pt x="183006" y="0"/>
                  </a:lnTo>
                  <a:lnTo>
                    <a:pt x="242315" y="57785"/>
                  </a:lnTo>
                  <a:lnTo>
                    <a:pt x="178942" y="122682"/>
                  </a:lnTo>
                  <a:lnTo>
                    <a:pt x="242315" y="187579"/>
                  </a:lnTo>
                  <a:lnTo>
                    <a:pt x="183006" y="245364"/>
                  </a:lnTo>
                  <a:lnTo>
                    <a:pt x="121157" y="181991"/>
                  </a:lnTo>
                  <a:lnTo>
                    <a:pt x="59308" y="245364"/>
                  </a:lnTo>
                  <a:lnTo>
                    <a:pt x="0" y="187579"/>
                  </a:lnTo>
                  <a:lnTo>
                    <a:pt x="63373" y="122682"/>
                  </a:lnTo>
                  <a:lnTo>
                    <a:pt x="0" y="57785"/>
                  </a:lnTo>
                  <a:close/>
                </a:path>
              </a:pathLst>
            </a:custGeom>
            <a:ln w="9525">
              <a:solidFill>
                <a:srgbClr val="B1B1B1"/>
              </a:solidFill>
            </a:ln>
          </p:spPr>
          <p:txBody>
            <a:bodyPr wrap="square" lIns="0" tIns="0" rIns="0" bIns="0" rtlCol="0"/>
            <a:lstStyle/>
            <a:p>
              <a:endParaRPr/>
            </a:p>
          </p:txBody>
        </p:sp>
        <p:pic>
          <p:nvPicPr>
            <p:cNvPr id="87" name="object 87"/>
            <p:cNvPicPr/>
            <p:nvPr/>
          </p:nvPicPr>
          <p:blipFill>
            <a:blip r:embed="rId15" cstate="print"/>
            <a:stretch>
              <a:fillRect/>
            </a:stretch>
          </p:blipFill>
          <p:spPr>
            <a:xfrm>
              <a:off x="7523543" y="3228911"/>
              <a:ext cx="250825" cy="253873"/>
            </a:xfrm>
            <a:prstGeom prst="rect">
              <a:avLst/>
            </a:prstGeom>
          </p:spPr>
        </p:pic>
        <p:pic>
          <p:nvPicPr>
            <p:cNvPr id="88" name="object 88"/>
            <p:cNvPicPr/>
            <p:nvPr/>
          </p:nvPicPr>
          <p:blipFill>
            <a:blip r:embed="rId15" cstate="print"/>
            <a:stretch>
              <a:fillRect/>
            </a:stretch>
          </p:blipFill>
          <p:spPr>
            <a:xfrm>
              <a:off x="7304087" y="2482151"/>
              <a:ext cx="250825" cy="253873"/>
            </a:xfrm>
            <a:prstGeom prst="rect">
              <a:avLst/>
            </a:prstGeom>
          </p:spPr>
        </p:pic>
      </p:grpSp>
      <p:sp>
        <p:nvSpPr>
          <p:cNvPr id="89" name="object 89"/>
          <p:cNvSpPr txBox="1"/>
          <p:nvPr/>
        </p:nvSpPr>
        <p:spPr>
          <a:xfrm>
            <a:off x="10826243" y="6549949"/>
            <a:ext cx="136525" cy="228268"/>
          </a:xfrm>
          <a:prstGeom prst="rect">
            <a:avLst/>
          </a:prstGeom>
        </p:spPr>
        <p:txBody>
          <a:bodyPr vert="horz" wrap="square" lIns="0" tIns="12700" rIns="0" bIns="0" rtlCol="0">
            <a:spAutoFit/>
          </a:bodyPr>
          <a:lstStyle/>
          <a:p>
            <a:pPr marL="12700">
              <a:spcBef>
                <a:spcPts val="100"/>
              </a:spcBef>
            </a:pPr>
            <a:r>
              <a:rPr sz="1400" dirty="0">
                <a:latin typeface="Meiryo UI"/>
                <a:cs typeface="Meiryo UI"/>
              </a:rPr>
              <a:t>4</a:t>
            </a:r>
            <a:endParaRPr sz="1400">
              <a:latin typeface="Meiryo UI"/>
              <a:cs typeface="Meiryo U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406105" y="167101"/>
            <a:ext cx="5934973" cy="505267"/>
          </a:xfrm>
          <a:prstGeom prst="rect">
            <a:avLst/>
          </a:prstGeom>
        </p:spPr>
        <p:txBody>
          <a:bodyPr vert="horz" wrap="square" lIns="0" tIns="12700" rIns="0" bIns="0" rtlCol="0" anchor="ctr">
            <a:spAutoFit/>
          </a:bodyPr>
          <a:lstStyle/>
          <a:p>
            <a:pPr marL="12700">
              <a:lnSpc>
                <a:spcPct val="100000"/>
              </a:lnSpc>
              <a:spcBef>
                <a:spcPts val="100"/>
              </a:spcBef>
            </a:pPr>
            <a:r>
              <a:rPr sz="3200" spc="-15" dirty="0"/>
              <a:t>ベンダーの参画状況</a:t>
            </a:r>
          </a:p>
        </p:txBody>
      </p:sp>
      <p:sp>
        <p:nvSpPr>
          <p:cNvPr id="3" name="object 3"/>
          <p:cNvSpPr txBox="1"/>
          <p:nvPr/>
        </p:nvSpPr>
        <p:spPr>
          <a:xfrm>
            <a:off x="1342644" y="765049"/>
            <a:ext cx="9507220" cy="724557"/>
          </a:xfrm>
          <a:prstGeom prst="rect">
            <a:avLst/>
          </a:prstGeom>
          <a:solidFill>
            <a:srgbClr val="99D5EB"/>
          </a:solidFill>
        </p:spPr>
        <p:txBody>
          <a:bodyPr vert="horz" wrap="square" lIns="0" tIns="107950" rIns="0" bIns="0" rtlCol="0">
            <a:spAutoFit/>
          </a:bodyPr>
          <a:lstStyle/>
          <a:p>
            <a:pPr marL="558800" indent="-342900">
              <a:spcBef>
                <a:spcPts val="850"/>
              </a:spcBef>
              <a:buClr>
                <a:srgbClr val="001F5F"/>
              </a:buClr>
              <a:buFont typeface="Wingdings"/>
              <a:buChar char=""/>
              <a:tabLst>
                <a:tab pos="558800" algn="l"/>
              </a:tabLst>
            </a:pPr>
            <a:r>
              <a:rPr sz="2000" spc="-10" dirty="0">
                <a:latin typeface="Meiryo UI"/>
                <a:cs typeface="Meiryo UI"/>
              </a:rPr>
              <a:t>水道事業に係る主要ベンダーは概ね本プラットフォームに参画（2023</a:t>
            </a:r>
            <a:r>
              <a:rPr sz="2000" spc="-15" dirty="0">
                <a:latin typeface="Meiryo UI"/>
                <a:cs typeface="Meiryo UI"/>
              </a:rPr>
              <a:t>年</a:t>
            </a:r>
            <a:r>
              <a:rPr sz="2000" spc="-10" dirty="0">
                <a:latin typeface="Meiryo UI"/>
                <a:cs typeface="Meiryo UI"/>
              </a:rPr>
              <a:t>7</a:t>
            </a:r>
            <a:r>
              <a:rPr sz="2000" spc="-20" dirty="0">
                <a:latin typeface="Meiryo UI"/>
                <a:cs typeface="Meiryo UI"/>
              </a:rPr>
              <a:t>月時点で、</a:t>
            </a:r>
            <a:endParaRPr sz="2000">
              <a:latin typeface="Meiryo UI"/>
              <a:cs typeface="Meiryo UI"/>
            </a:endParaRPr>
          </a:p>
          <a:p>
            <a:pPr marL="558800"/>
            <a:r>
              <a:rPr sz="2000" dirty="0">
                <a:latin typeface="Meiryo UI"/>
                <a:cs typeface="Meiryo UI"/>
              </a:rPr>
              <a:t>51</a:t>
            </a:r>
            <a:r>
              <a:rPr sz="2000" spc="-10" dirty="0">
                <a:latin typeface="Meiryo UI"/>
                <a:cs typeface="Meiryo UI"/>
              </a:rPr>
              <a:t>社</a:t>
            </a:r>
            <a:r>
              <a:rPr sz="2000" spc="-60" dirty="0">
                <a:latin typeface="Meiryo UI"/>
                <a:cs typeface="Meiryo UI"/>
              </a:rPr>
              <a:t>）</a:t>
            </a:r>
            <a:endParaRPr sz="2000">
              <a:latin typeface="Meiryo UI"/>
              <a:cs typeface="Meiryo UI"/>
            </a:endParaRPr>
          </a:p>
        </p:txBody>
      </p:sp>
      <p:grpSp>
        <p:nvGrpSpPr>
          <p:cNvPr id="4" name="object 4"/>
          <p:cNvGrpSpPr/>
          <p:nvPr/>
        </p:nvGrpSpPr>
        <p:grpSpPr>
          <a:xfrm>
            <a:off x="1469136" y="1700783"/>
            <a:ext cx="9310370" cy="2004060"/>
            <a:chOff x="326136" y="1700783"/>
            <a:chExt cx="9310370" cy="2004060"/>
          </a:xfrm>
        </p:grpSpPr>
        <p:sp>
          <p:nvSpPr>
            <p:cNvPr id="5" name="object 5"/>
            <p:cNvSpPr/>
            <p:nvPr/>
          </p:nvSpPr>
          <p:spPr>
            <a:xfrm>
              <a:off x="345186" y="1885949"/>
              <a:ext cx="2612390" cy="1800225"/>
            </a:xfrm>
            <a:custGeom>
              <a:avLst/>
              <a:gdLst/>
              <a:ahLst/>
              <a:cxnLst/>
              <a:rect l="l" t="t" r="r" b="b"/>
              <a:pathLst>
                <a:path w="2612390" h="1800225">
                  <a:moveTo>
                    <a:pt x="0" y="171069"/>
                  </a:moveTo>
                  <a:lnTo>
                    <a:pt x="6110" y="125588"/>
                  </a:lnTo>
                  <a:lnTo>
                    <a:pt x="23353" y="84723"/>
                  </a:lnTo>
                  <a:lnTo>
                    <a:pt x="50099" y="50101"/>
                  </a:lnTo>
                  <a:lnTo>
                    <a:pt x="84719" y="23353"/>
                  </a:lnTo>
                  <a:lnTo>
                    <a:pt x="125581" y="6110"/>
                  </a:lnTo>
                  <a:lnTo>
                    <a:pt x="171056" y="0"/>
                  </a:lnTo>
                  <a:lnTo>
                    <a:pt x="2441066" y="0"/>
                  </a:lnTo>
                  <a:lnTo>
                    <a:pt x="2486547" y="6110"/>
                  </a:lnTo>
                  <a:lnTo>
                    <a:pt x="2527412" y="23353"/>
                  </a:lnTo>
                  <a:lnTo>
                    <a:pt x="2562034" y="50101"/>
                  </a:lnTo>
                  <a:lnTo>
                    <a:pt x="2588782" y="84723"/>
                  </a:lnTo>
                  <a:lnTo>
                    <a:pt x="2606025" y="125588"/>
                  </a:lnTo>
                  <a:lnTo>
                    <a:pt x="2612136" y="171069"/>
                  </a:lnTo>
                  <a:lnTo>
                    <a:pt x="2612136" y="1628775"/>
                  </a:lnTo>
                  <a:lnTo>
                    <a:pt x="2606025" y="1674255"/>
                  </a:lnTo>
                  <a:lnTo>
                    <a:pt x="2588782" y="1715120"/>
                  </a:lnTo>
                  <a:lnTo>
                    <a:pt x="2562034" y="1749742"/>
                  </a:lnTo>
                  <a:lnTo>
                    <a:pt x="2527412" y="1776490"/>
                  </a:lnTo>
                  <a:lnTo>
                    <a:pt x="2486547" y="1793733"/>
                  </a:lnTo>
                  <a:lnTo>
                    <a:pt x="2441066" y="1799844"/>
                  </a:lnTo>
                  <a:lnTo>
                    <a:pt x="171056" y="1799844"/>
                  </a:lnTo>
                  <a:lnTo>
                    <a:pt x="125581" y="1793733"/>
                  </a:lnTo>
                  <a:lnTo>
                    <a:pt x="84719" y="1776490"/>
                  </a:lnTo>
                  <a:lnTo>
                    <a:pt x="50099" y="1749742"/>
                  </a:lnTo>
                  <a:lnTo>
                    <a:pt x="23353" y="1715120"/>
                  </a:lnTo>
                  <a:lnTo>
                    <a:pt x="6110" y="1674255"/>
                  </a:lnTo>
                  <a:lnTo>
                    <a:pt x="0" y="1628775"/>
                  </a:lnTo>
                  <a:lnTo>
                    <a:pt x="0" y="171069"/>
                  </a:lnTo>
                  <a:close/>
                </a:path>
              </a:pathLst>
            </a:custGeom>
            <a:ln w="38100">
              <a:solidFill>
                <a:srgbClr val="00AF50"/>
              </a:solidFill>
            </a:ln>
          </p:spPr>
          <p:txBody>
            <a:bodyPr wrap="square" lIns="0" tIns="0" rIns="0" bIns="0" rtlCol="0"/>
            <a:lstStyle/>
            <a:p>
              <a:endParaRPr/>
            </a:p>
          </p:txBody>
        </p:sp>
        <p:sp>
          <p:nvSpPr>
            <p:cNvPr id="6" name="object 6"/>
            <p:cNvSpPr/>
            <p:nvPr/>
          </p:nvSpPr>
          <p:spPr>
            <a:xfrm>
              <a:off x="632460" y="1700783"/>
              <a:ext cx="894715" cy="368935"/>
            </a:xfrm>
            <a:custGeom>
              <a:avLst/>
              <a:gdLst/>
              <a:ahLst/>
              <a:cxnLst/>
              <a:rect l="l" t="t" r="r" b="b"/>
              <a:pathLst>
                <a:path w="894715" h="368935">
                  <a:moveTo>
                    <a:pt x="894588" y="0"/>
                  </a:moveTo>
                  <a:lnTo>
                    <a:pt x="0" y="0"/>
                  </a:lnTo>
                  <a:lnTo>
                    <a:pt x="0" y="368808"/>
                  </a:lnTo>
                  <a:lnTo>
                    <a:pt x="894588" y="368808"/>
                  </a:lnTo>
                  <a:lnTo>
                    <a:pt x="894588" y="0"/>
                  </a:lnTo>
                  <a:close/>
                </a:path>
              </a:pathLst>
            </a:custGeom>
            <a:solidFill>
              <a:srgbClr val="FFFFFF"/>
            </a:solidFill>
          </p:spPr>
          <p:txBody>
            <a:bodyPr wrap="square" lIns="0" tIns="0" rIns="0" bIns="0" rtlCol="0"/>
            <a:lstStyle/>
            <a:p>
              <a:endParaRPr/>
            </a:p>
          </p:txBody>
        </p:sp>
        <p:sp>
          <p:nvSpPr>
            <p:cNvPr id="7" name="object 7"/>
            <p:cNvSpPr/>
            <p:nvPr/>
          </p:nvSpPr>
          <p:spPr>
            <a:xfrm>
              <a:off x="3297174" y="1885949"/>
              <a:ext cx="6320155" cy="1800225"/>
            </a:xfrm>
            <a:custGeom>
              <a:avLst/>
              <a:gdLst/>
              <a:ahLst/>
              <a:cxnLst/>
              <a:rect l="l" t="t" r="r" b="b"/>
              <a:pathLst>
                <a:path w="6320155" h="1800225">
                  <a:moveTo>
                    <a:pt x="0" y="171069"/>
                  </a:moveTo>
                  <a:lnTo>
                    <a:pt x="6110" y="125588"/>
                  </a:lnTo>
                  <a:lnTo>
                    <a:pt x="23353" y="84723"/>
                  </a:lnTo>
                  <a:lnTo>
                    <a:pt x="50101" y="50101"/>
                  </a:lnTo>
                  <a:lnTo>
                    <a:pt x="84723" y="23353"/>
                  </a:lnTo>
                  <a:lnTo>
                    <a:pt x="125588" y="6110"/>
                  </a:lnTo>
                  <a:lnTo>
                    <a:pt x="171068" y="0"/>
                  </a:lnTo>
                  <a:lnTo>
                    <a:pt x="6148958" y="0"/>
                  </a:lnTo>
                  <a:lnTo>
                    <a:pt x="6194439" y="6110"/>
                  </a:lnTo>
                  <a:lnTo>
                    <a:pt x="6235304" y="23353"/>
                  </a:lnTo>
                  <a:lnTo>
                    <a:pt x="6269926" y="50101"/>
                  </a:lnTo>
                  <a:lnTo>
                    <a:pt x="6296674" y="84723"/>
                  </a:lnTo>
                  <a:lnTo>
                    <a:pt x="6313917" y="125588"/>
                  </a:lnTo>
                  <a:lnTo>
                    <a:pt x="6320028" y="171069"/>
                  </a:lnTo>
                  <a:lnTo>
                    <a:pt x="6320028" y="1628775"/>
                  </a:lnTo>
                  <a:lnTo>
                    <a:pt x="6313917" y="1674255"/>
                  </a:lnTo>
                  <a:lnTo>
                    <a:pt x="6296674" y="1715120"/>
                  </a:lnTo>
                  <a:lnTo>
                    <a:pt x="6269926" y="1749742"/>
                  </a:lnTo>
                  <a:lnTo>
                    <a:pt x="6235304" y="1776490"/>
                  </a:lnTo>
                  <a:lnTo>
                    <a:pt x="6194439" y="1793733"/>
                  </a:lnTo>
                  <a:lnTo>
                    <a:pt x="6148958" y="1799844"/>
                  </a:lnTo>
                  <a:lnTo>
                    <a:pt x="171068" y="1799844"/>
                  </a:lnTo>
                  <a:lnTo>
                    <a:pt x="125588" y="1793733"/>
                  </a:lnTo>
                  <a:lnTo>
                    <a:pt x="84723" y="1776490"/>
                  </a:lnTo>
                  <a:lnTo>
                    <a:pt x="50101" y="1749742"/>
                  </a:lnTo>
                  <a:lnTo>
                    <a:pt x="23353" y="1715120"/>
                  </a:lnTo>
                  <a:lnTo>
                    <a:pt x="6110" y="1674255"/>
                  </a:lnTo>
                  <a:lnTo>
                    <a:pt x="0" y="1628775"/>
                  </a:lnTo>
                  <a:lnTo>
                    <a:pt x="0" y="171069"/>
                  </a:lnTo>
                  <a:close/>
                </a:path>
              </a:pathLst>
            </a:custGeom>
            <a:ln w="38100">
              <a:solidFill>
                <a:srgbClr val="FFC000"/>
              </a:solidFill>
            </a:ln>
          </p:spPr>
          <p:txBody>
            <a:bodyPr wrap="square" lIns="0" tIns="0" rIns="0" bIns="0" rtlCol="0"/>
            <a:lstStyle/>
            <a:p>
              <a:endParaRPr/>
            </a:p>
          </p:txBody>
        </p:sp>
        <p:sp>
          <p:nvSpPr>
            <p:cNvPr id="8" name="object 8"/>
            <p:cNvSpPr/>
            <p:nvPr/>
          </p:nvSpPr>
          <p:spPr>
            <a:xfrm>
              <a:off x="3512819" y="1700783"/>
              <a:ext cx="3013075" cy="368935"/>
            </a:xfrm>
            <a:custGeom>
              <a:avLst/>
              <a:gdLst/>
              <a:ahLst/>
              <a:cxnLst/>
              <a:rect l="l" t="t" r="r" b="b"/>
              <a:pathLst>
                <a:path w="3013075" h="368935">
                  <a:moveTo>
                    <a:pt x="3012948" y="0"/>
                  </a:moveTo>
                  <a:lnTo>
                    <a:pt x="0" y="0"/>
                  </a:lnTo>
                  <a:lnTo>
                    <a:pt x="0" y="368808"/>
                  </a:lnTo>
                  <a:lnTo>
                    <a:pt x="3012948" y="368808"/>
                  </a:lnTo>
                  <a:lnTo>
                    <a:pt x="3012948" y="0"/>
                  </a:lnTo>
                  <a:close/>
                </a:path>
              </a:pathLst>
            </a:custGeom>
            <a:solidFill>
              <a:srgbClr val="FFFFFF"/>
            </a:solidFill>
          </p:spPr>
          <p:txBody>
            <a:bodyPr wrap="square" lIns="0" tIns="0" rIns="0" bIns="0" rtlCol="0"/>
            <a:lstStyle/>
            <a:p>
              <a:endParaRPr/>
            </a:p>
          </p:txBody>
        </p:sp>
      </p:grpSp>
      <p:sp>
        <p:nvSpPr>
          <p:cNvPr id="9" name="object 9"/>
          <p:cNvSpPr txBox="1"/>
          <p:nvPr/>
        </p:nvSpPr>
        <p:spPr>
          <a:xfrm>
            <a:off x="1854504" y="1734439"/>
            <a:ext cx="5707380" cy="299720"/>
          </a:xfrm>
          <a:prstGeom prst="rect">
            <a:avLst/>
          </a:prstGeom>
        </p:spPr>
        <p:txBody>
          <a:bodyPr vert="horz" wrap="square" lIns="0" tIns="12700" rIns="0" bIns="0" rtlCol="0">
            <a:spAutoFit/>
          </a:bodyPr>
          <a:lstStyle/>
          <a:p>
            <a:pPr marL="12700">
              <a:spcBef>
                <a:spcPts val="100"/>
              </a:spcBef>
              <a:tabLst>
                <a:tab pos="2893060" algn="l"/>
              </a:tabLst>
            </a:pPr>
            <a:r>
              <a:rPr spc="-10" dirty="0">
                <a:latin typeface="Meiryo UI"/>
                <a:cs typeface="Meiryo UI"/>
              </a:rPr>
              <a:t>コ</a:t>
            </a:r>
            <a:r>
              <a:rPr dirty="0">
                <a:latin typeface="Meiryo UI"/>
                <a:cs typeface="Meiryo UI"/>
              </a:rPr>
              <a:t>ン</a:t>
            </a:r>
            <a:r>
              <a:rPr spc="-10" dirty="0">
                <a:latin typeface="Meiryo UI"/>
                <a:cs typeface="Meiryo UI"/>
              </a:rPr>
              <a:t>サ</a:t>
            </a:r>
            <a:r>
              <a:rPr spc="-50" dirty="0">
                <a:latin typeface="Meiryo UI"/>
                <a:cs typeface="Meiryo UI"/>
              </a:rPr>
              <a:t>ル</a:t>
            </a:r>
            <a:r>
              <a:rPr dirty="0">
                <a:latin typeface="Meiryo UI"/>
                <a:cs typeface="Meiryo UI"/>
              </a:rPr>
              <a:t>	</a:t>
            </a:r>
            <a:r>
              <a:rPr spc="-10" dirty="0">
                <a:latin typeface="Meiryo UI"/>
                <a:cs typeface="Meiryo UI"/>
              </a:rPr>
              <a:t>業務系（料金、マ</a:t>
            </a:r>
            <a:r>
              <a:rPr dirty="0">
                <a:latin typeface="Meiryo UI"/>
                <a:cs typeface="Meiryo UI"/>
              </a:rPr>
              <a:t>ッピング等</a:t>
            </a:r>
            <a:r>
              <a:rPr spc="-50" dirty="0">
                <a:latin typeface="Meiryo UI"/>
                <a:cs typeface="Meiryo UI"/>
              </a:rPr>
              <a:t>）</a:t>
            </a:r>
            <a:endParaRPr>
              <a:latin typeface="Meiryo UI"/>
              <a:cs typeface="Meiryo UI"/>
            </a:endParaRPr>
          </a:p>
        </p:txBody>
      </p:sp>
      <p:grpSp>
        <p:nvGrpSpPr>
          <p:cNvPr id="10" name="object 10"/>
          <p:cNvGrpSpPr/>
          <p:nvPr/>
        </p:nvGrpSpPr>
        <p:grpSpPr>
          <a:xfrm>
            <a:off x="1469136" y="3730752"/>
            <a:ext cx="9310370" cy="2725420"/>
            <a:chOff x="326136" y="3730752"/>
            <a:chExt cx="9310370" cy="2725420"/>
          </a:xfrm>
        </p:grpSpPr>
        <p:sp>
          <p:nvSpPr>
            <p:cNvPr id="11" name="object 11"/>
            <p:cNvSpPr/>
            <p:nvPr/>
          </p:nvSpPr>
          <p:spPr>
            <a:xfrm>
              <a:off x="345186" y="3915918"/>
              <a:ext cx="9272270" cy="2520950"/>
            </a:xfrm>
            <a:custGeom>
              <a:avLst/>
              <a:gdLst/>
              <a:ahLst/>
              <a:cxnLst/>
              <a:rect l="l" t="t" r="r" b="b"/>
              <a:pathLst>
                <a:path w="9272270" h="2520950">
                  <a:moveTo>
                    <a:pt x="0" y="239521"/>
                  </a:moveTo>
                  <a:lnTo>
                    <a:pt x="4867" y="191272"/>
                  </a:lnTo>
                  <a:lnTo>
                    <a:pt x="18827" y="146321"/>
                  </a:lnTo>
                  <a:lnTo>
                    <a:pt x="40916" y="105636"/>
                  </a:lnTo>
                  <a:lnTo>
                    <a:pt x="70170" y="70183"/>
                  </a:lnTo>
                  <a:lnTo>
                    <a:pt x="105627" y="40926"/>
                  </a:lnTo>
                  <a:lnTo>
                    <a:pt x="146321" y="18833"/>
                  </a:lnTo>
                  <a:lnTo>
                    <a:pt x="191291" y="4869"/>
                  </a:lnTo>
                  <a:lnTo>
                    <a:pt x="239572" y="0"/>
                  </a:lnTo>
                  <a:lnTo>
                    <a:pt x="9032494" y="0"/>
                  </a:lnTo>
                  <a:lnTo>
                    <a:pt x="9080743" y="4869"/>
                  </a:lnTo>
                  <a:lnTo>
                    <a:pt x="9125694" y="18833"/>
                  </a:lnTo>
                  <a:lnTo>
                    <a:pt x="9166379" y="40926"/>
                  </a:lnTo>
                  <a:lnTo>
                    <a:pt x="9201832" y="70183"/>
                  </a:lnTo>
                  <a:lnTo>
                    <a:pt x="9231089" y="105636"/>
                  </a:lnTo>
                  <a:lnTo>
                    <a:pt x="9253182" y="146321"/>
                  </a:lnTo>
                  <a:lnTo>
                    <a:pt x="9267146" y="191272"/>
                  </a:lnTo>
                  <a:lnTo>
                    <a:pt x="9272016" y="239521"/>
                  </a:lnTo>
                  <a:lnTo>
                    <a:pt x="9272016" y="2281123"/>
                  </a:lnTo>
                  <a:lnTo>
                    <a:pt x="9267146" y="2329404"/>
                  </a:lnTo>
                  <a:lnTo>
                    <a:pt x="9253182" y="2374374"/>
                  </a:lnTo>
                  <a:lnTo>
                    <a:pt x="9231089" y="2415068"/>
                  </a:lnTo>
                  <a:lnTo>
                    <a:pt x="9201832" y="2450525"/>
                  </a:lnTo>
                  <a:lnTo>
                    <a:pt x="9166379" y="2479779"/>
                  </a:lnTo>
                  <a:lnTo>
                    <a:pt x="9125694" y="2501868"/>
                  </a:lnTo>
                  <a:lnTo>
                    <a:pt x="9080743" y="2515828"/>
                  </a:lnTo>
                  <a:lnTo>
                    <a:pt x="9032494" y="2520695"/>
                  </a:lnTo>
                  <a:lnTo>
                    <a:pt x="239572" y="2520695"/>
                  </a:lnTo>
                  <a:lnTo>
                    <a:pt x="191291" y="2515828"/>
                  </a:lnTo>
                  <a:lnTo>
                    <a:pt x="146321" y="2501868"/>
                  </a:lnTo>
                  <a:lnTo>
                    <a:pt x="105627" y="2479779"/>
                  </a:lnTo>
                  <a:lnTo>
                    <a:pt x="70170" y="2450525"/>
                  </a:lnTo>
                  <a:lnTo>
                    <a:pt x="40916" y="2415068"/>
                  </a:lnTo>
                  <a:lnTo>
                    <a:pt x="18827" y="2374374"/>
                  </a:lnTo>
                  <a:lnTo>
                    <a:pt x="4867" y="2329404"/>
                  </a:lnTo>
                  <a:lnTo>
                    <a:pt x="0" y="2281123"/>
                  </a:lnTo>
                  <a:lnTo>
                    <a:pt x="0" y="239521"/>
                  </a:lnTo>
                  <a:close/>
                </a:path>
              </a:pathLst>
            </a:custGeom>
            <a:ln w="38100">
              <a:solidFill>
                <a:srgbClr val="FF0000"/>
              </a:solidFill>
            </a:ln>
          </p:spPr>
          <p:txBody>
            <a:bodyPr wrap="square" lIns="0" tIns="0" rIns="0" bIns="0" rtlCol="0"/>
            <a:lstStyle/>
            <a:p>
              <a:endParaRPr/>
            </a:p>
          </p:txBody>
        </p:sp>
        <p:sp>
          <p:nvSpPr>
            <p:cNvPr id="12" name="object 12"/>
            <p:cNvSpPr/>
            <p:nvPr/>
          </p:nvSpPr>
          <p:spPr>
            <a:xfrm>
              <a:off x="662940" y="3730752"/>
              <a:ext cx="3813175" cy="368935"/>
            </a:xfrm>
            <a:custGeom>
              <a:avLst/>
              <a:gdLst/>
              <a:ahLst/>
              <a:cxnLst/>
              <a:rect l="l" t="t" r="r" b="b"/>
              <a:pathLst>
                <a:path w="3813175" h="368935">
                  <a:moveTo>
                    <a:pt x="3813048" y="0"/>
                  </a:moveTo>
                  <a:lnTo>
                    <a:pt x="0" y="0"/>
                  </a:lnTo>
                  <a:lnTo>
                    <a:pt x="0" y="368808"/>
                  </a:lnTo>
                  <a:lnTo>
                    <a:pt x="3813048" y="368808"/>
                  </a:lnTo>
                  <a:lnTo>
                    <a:pt x="3813048" y="0"/>
                  </a:lnTo>
                  <a:close/>
                </a:path>
              </a:pathLst>
            </a:custGeom>
            <a:solidFill>
              <a:srgbClr val="FFFFFF"/>
            </a:solidFill>
          </p:spPr>
          <p:txBody>
            <a:bodyPr wrap="square" lIns="0" tIns="0" rIns="0" bIns="0" rtlCol="0"/>
            <a:lstStyle/>
            <a:p>
              <a:endParaRPr/>
            </a:p>
          </p:txBody>
        </p:sp>
      </p:grpSp>
      <p:sp>
        <p:nvSpPr>
          <p:cNvPr id="13" name="object 13"/>
          <p:cNvSpPr txBox="1"/>
          <p:nvPr/>
        </p:nvSpPr>
        <p:spPr>
          <a:xfrm>
            <a:off x="1884071" y="3764103"/>
            <a:ext cx="3554095" cy="300355"/>
          </a:xfrm>
          <a:prstGeom prst="rect">
            <a:avLst/>
          </a:prstGeom>
        </p:spPr>
        <p:txBody>
          <a:bodyPr vert="horz" wrap="square" lIns="0" tIns="12700" rIns="0" bIns="0" rtlCol="0">
            <a:spAutoFit/>
          </a:bodyPr>
          <a:lstStyle/>
          <a:p>
            <a:pPr marL="12700">
              <a:spcBef>
                <a:spcPts val="100"/>
              </a:spcBef>
            </a:pPr>
            <a:r>
              <a:rPr spc="-10" dirty="0">
                <a:latin typeface="Meiryo UI"/>
                <a:cs typeface="Meiryo UI"/>
              </a:rPr>
              <a:t>監視制御系（全体システム、</a:t>
            </a:r>
            <a:r>
              <a:rPr spc="-25" dirty="0">
                <a:latin typeface="Meiryo UI"/>
                <a:cs typeface="Meiryo UI"/>
              </a:rPr>
              <a:t>IoT</a:t>
            </a:r>
            <a:r>
              <a:rPr spc="-10" dirty="0">
                <a:latin typeface="Meiryo UI"/>
                <a:cs typeface="Meiryo UI"/>
              </a:rPr>
              <a:t>等</a:t>
            </a:r>
            <a:r>
              <a:rPr spc="-50" dirty="0">
                <a:latin typeface="Meiryo UI"/>
                <a:cs typeface="Meiryo UI"/>
              </a:rPr>
              <a:t>）</a:t>
            </a:r>
            <a:endParaRPr>
              <a:latin typeface="Meiryo UI"/>
              <a:cs typeface="Meiryo UI"/>
            </a:endParaRPr>
          </a:p>
        </p:txBody>
      </p:sp>
      <p:grpSp>
        <p:nvGrpSpPr>
          <p:cNvPr id="14" name="object 14"/>
          <p:cNvGrpSpPr/>
          <p:nvPr/>
        </p:nvGrpSpPr>
        <p:grpSpPr>
          <a:xfrm>
            <a:off x="1775459" y="2191511"/>
            <a:ext cx="7938770" cy="3968750"/>
            <a:chOff x="632459" y="2191511"/>
            <a:chExt cx="7938770" cy="3968750"/>
          </a:xfrm>
        </p:grpSpPr>
        <p:pic>
          <p:nvPicPr>
            <p:cNvPr id="15" name="object 15"/>
            <p:cNvPicPr/>
            <p:nvPr/>
          </p:nvPicPr>
          <p:blipFill>
            <a:blip r:embed="rId2" cstate="print"/>
            <a:stretch>
              <a:fillRect/>
            </a:stretch>
          </p:blipFill>
          <p:spPr>
            <a:xfrm>
              <a:off x="632459" y="2318003"/>
              <a:ext cx="1008888" cy="263651"/>
            </a:xfrm>
            <a:prstGeom prst="rect">
              <a:avLst/>
            </a:prstGeom>
          </p:spPr>
        </p:pic>
        <p:pic>
          <p:nvPicPr>
            <p:cNvPr id="16" name="object 16"/>
            <p:cNvPicPr/>
            <p:nvPr/>
          </p:nvPicPr>
          <p:blipFill>
            <a:blip r:embed="rId3" cstate="print"/>
            <a:stretch>
              <a:fillRect/>
            </a:stretch>
          </p:blipFill>
          <p:spPr>
            <a:xfrm>
              <a:off x="632459" y="2767583"/>
              <a:ext cx="1696212" cy="339851"/>
            </a:xfrm>
            <a:prstGeom prst="rect">
              <a:avLst/>
            </a:prstGeom>
          </p:spPr>
        </p:pic>
        <p:pic>
          <p:nvPicPr>
            <p:cNvPr id="17" name="object 17"/>
            <p:cNvPicPr/>
            <p:nvPr/>
          </p:nvPicPr>
          <p:blipFill>
            <a:blip r:embed="rId4" cstate="print"/>
            <a:stretch>
              <a:fillRect/>
            </a:stretch>
          </p:blipFill>
          <p:spPr>
            <a:xfrm>
              <a:off x="3584448" y="2202179"/>
              <a:ext cx="1362455" cy="371856"/>
            </a:xfrm>
            <a:prstGeom prst="rect">
              <a:avLst/>
            </a:prstGeom>
          </p:spPr>
        </p:pic>
        <p:pic>
          <p:nvPicPr>
            <p:cNvPr id="18" name="object 18"/>
            <p:cNvPicPr/>
            <p:nvPr/>
          </p:nvPicPr>
          <p:blipFill>
            <a:blip r:embed="rId5" cstate="print"/>
            <a:stretch>
              <a:fillRect/>
            </a:stretch>
          </p:blipFill>
          <p:spPr>
            <a:xfrm>
              <a:off x="3631751" y="2846128"/>
              <a:ext cx="1150548" cy="277836"/>
            </a:xfrm>
            <a:prstGeom prst="rect">
              <a:avLst/>
            </a:prstGeom>
          </p:spPr>
        </p:pic>
        <p:pic>
          <p:nvPicPr>
            <p:cNvPr id="19" name="object 19"/>
            <p:cNvPicPr/>
            <p:nvPr/>
          </p:nvPicPr>
          <p:blipFill>
            <a:blip r:embed="rId6" cstate="print"/>
            <a:stretch>
              <a:fillRect/>
            </a:stretch>
          </p:blipFill>
          <p:spPr>
            <a:xfrm>
              <a:off x="5309615" y="2191511"/>
              <a:ext cx="1647443" cy="457200"/>
            </a:xfrm>
            <a:prstGeom prst="rect">
              <a:avLst/>
            </a:prstGeom>
          </p:spPr>
        </p:pic>
        <p:pic>
          <p:nvPicPr>
            <p:cNvPr id="20" name="object 20"/>
            <p:cNvPicPr/>
            <p:nvPr/>
          </p:nvPicPr>
          <p:blipFill>
            <a:blip r:embed="rId7" cstate="print"/>
            <a:stretch>
              <a:fillRect/>
            </a:stretch>
          </p:blipFill>
          <p:spPr>
            <a:xfrm>
              <a:off x="5320283" y="2830080"/>
              <a:ext cx="816057" cy="211823"/>
            </a:xfrm>
            <a:prstGeom prst="rect">
              <a:avLst/>
            </a:prstGeom>
          </p:spPr>
        </p:pic>
        <p:pic>
          <p:nvPicPr>
            <p:cNvPr id="21" name="object 21"/>
            <p:cNvPicPr/>
            <p:nvPr/>
          </p:nvPicPr>
          <p:blipFill>
            <a:blip r:embed="rId8" cstate="print"/>
            <a:stretch>
              <a:fillRect/>
            </a:stretch>
          </p:blipFill>
          <p:spPr>
            <a:xfrm>
              <a:off x="4872065" y="3229751"/>
              <a:ext cx="1955054" cy="366888"/>
            </a:xfrm>
            <a:prstGeom prst="rect">
              <a:avLst/>
            </a:prstGeom>
          </p:spPr>
        </p:pic>
        <p:pic>
          <p:nvPicPr>
            <p:cNvPr id="22" name="object 22"/>
            <p:cNvPicPr/>
            <p:nvPr/>
          </p:nvPicPr>
          <p:blipFill>
            <a:blip r:embed="rId9" cstate="print"/>
            <a:stretch>
              <a:fillRect/>
            </a:stretch>
          </p:blipFill>
          <p:spPr>
            <a:xfrm>
              <a:off x="7080504" y="2267711"/>
              <a:ext cx="1490472" cy="309372"/>
            </a:xfrm>
            <a:prstGeom prst="rect">
              <a:avLst/>
            </a:prstGeom>
          </p:spPr>
        </p:pic>
        <p:pic>
          <p:nvPicPr>
            <p:cNvPr id="23" name="object 23"/>
            <p:cNvPicPr/>
            <p:nvPr/>
          </p:nvPicPr>
          <p:blipFill>
            <a:blip r:embed="rId10" cstate="print"/>
            <a:stretch>
              <a:fillRect/>
            </a:stretch>
          </p:blipFill>
          <p:spPr>
            <a:xfrm>
              <a:off x="683240" y="4191488"/>
              <a:ext cx="1548931" cy="456222"/>
            </a:xfrm>
            <a:prstGeom prst="rect">
              <a:avLst/>
            </a:prstGeom>
          </p:spPr>
        </p:pic>
        <p:pic>
          <p:nvPicPr>
            <p:cNvPr id="24" name="object 24"/>
            <p:cNvPicPr/>
            <p:nvPr/>
          </p:nvPicPr>
          <p:blipFill>
            <a:blip r:embed="rId11" cstate="print"/>
            <a:stretch>
              <a:fillRect/>
            </a:stretch>
          </p:blipFill>
          <p:spPr>
            <a:xfrm>
              <a:off x="2703645" y="4201667"/>
              <a:ext cx="1490402" cy="496824"/>
            </a:xfrm>
            <a:prstGeom prst="rect">
              <a:avLst/>
            </a:prstGeom>
          </p:spPr>
        </p:pic>
        <p:pic>
          <p:nvPicPr>
            <p:cNvPr id="25" name="object 25"/>
            <p:cNvPicPr/>
            <p:nvPr/>
          </p:nvPicPr>
          <p:blipFill>
            <a:blip r:embed="rId12" cstate="print"/>
            <a:stretch>
              <a:fillRect/>
            </a:stretch>
          </p:blipFill>
          <p:spPr>
            <a:xfrm>
              <a:off x="4581137" y="4276344"/>
              <a:ext cx="1508021" cy="432054"/>
            </a:xfrm>
            <a:prstGeom prst="rect">
              <a:avLst/>
            </a:prstGeom>
          </p:spPr>
        </p:pic>
        <p:pic>
          <p:nvPicPr>
            <p:cNvPr id="26" name="object 26"/>
            <p:cNvPicPr/>
            <p:nvPr/>
          </p:nvPicPr>
          <p:blipFill>
            <a:blip r:embed="rId13" cstate="print"/>
            <a:stretch>
              <a:fillRect/>
            </a:stretch>
          </p:blipFill>
          <p:spPr>
            <a:xfrm>
              <a:off x="711899" y="4864607"/>
              <a:ext cx="1369884" cy="819912"/>
            </a:xfrm>
            <a:prstGeom prst="rect">
              <a:avLst/>
            </a:prstGeom>
          </p:spPr>
        </p:pic>
        <p:pic>
          <p:nvPicPr>
            <p:cNvPr id="27" name="object 27"/>
            <p:cNvPicPr/>
            <p:nvPr/>
          </p:nvPicPr>
          <p:blipFill>
            <a:blip r:embed="rId14" cstate="print"/>
            <a:stretch>
              <a:fillRect/>
            </a:stretch>
          </p:blipFill>
          <p:spPr>
            <a:xfrm>
              <a:off x="2467355" y="5100827"/>
              <a:ext cx="1447799" cy="419100"/>
            </a:xfrm>
            <a:prstGeom prst="rect">
              <a:avLst/>
            </a:prstGeom>
          </p:spPr>
        </p:pic>
        <p:pic>
          <p:nvPicPr>
            <p:cNvPr id="28" name="object 28"/>
            <p:cNvPicPr/>
            <p:nvPr/>
          </p:nvPicPr>
          <p:blipFill>
            <a:blip r:embed="rId15" cstate="print"/>
            <a:stretch>
              <a:fillRect/>
            </a:stretch>
          </p:blipFill>
          <p:spPr>
            <a:xfrm>
              <a:off x="4233111" y="5132633"/>
              <a:ext cx="2093697" cy="313546"/>
            </a:xfrm>
            <a:prstGeom prst="rect">
              <a:avLst/>
            </a:prstGeom>
          </p:spPr>
        </p:pic>
        <p:pic>
          <p:nvPicPr>
            <p:cNvPr id="29" name="object 29"/>
            <p:cNvPicPr/>
            <p:nvPr/>
          </p:nvPicPr>
          <p:blipFill>
            <a:blip r:embed="rId16" cstate="print"/>
            <a:stretch>
              <a:fillRect/>
            </a:stretch>
          </p:blipFill>
          <p:spPr>
            <a:xfrm>
              <a:off x="3714006" y="5967983"/>
              <a:ext cx="2168614" cy="192023"/>
            </a:xfrm>
            <a:prstGeom prst="rect">
              <a:avLst/>
            </a:prstGeom>
          </p:spPr>
        </p:pic>
        <p:pic>
          <p:nvPicPr>
            <p:cNvPr id="30" name="object 30"/>
            <p:cNvPicPr/>
            <p:nvPr/>
          </p:nvPicPr>
          <p:blipFill>
            <a:blip r:embed="rId17" cstate="print"/>
            <a:stretch>
              <a:fillRect/>
            </a:stretch>
          </p:blipFill>
          <p:spPr>
            <a:xfrm>
              <a:off x="6594348" y="5012435"/>
              <a:ext cx="1338072" cy="781811"/>
            </a:xfrm>
            <a:prstGeom prst="rect">
              <a:avLst/>
            </a:prstGeom>
          </p:spPr>
        </p:pic>
      </p:grpSp>
      <p:sp>
        <p:nvSpPr>
          <p:cNvPr id="31" name="object 31"/>
          <p:cNvSpPr txBox="1"/>
          <p:nvPr/>
        </p:nvSpPr>
        <p:spPr>
          <a:xfrm>
            <a:off x="5316473" y="3254502"/>
            <a:ext cx="427990" cy="175048"/>
          </a:xfrm>
          <a:prstGeom prst="rect">
            <a:avLst/>
          </a:prstGeom>
        </p:spPr>
        <p:txBody>
          <a:bodyPr vert="horz" wrap="square" lIns="0" tIns="13335" rIns="0" bIns="0" rtlCol="0">
            <a:spAutoFit/>
          </a:bodyPr>
          <a:lstStyle/>
          <a:p>
            <a:pPr marL="12700">
              <a:spcBef>
                <a:spcPts val="105"/>
              </a:spcBef>
            </a:pPr>
            <a:r>
              <a:rPr sz="1050" spc="-20" dirty="0">
                <a:latin typeface="Meiryo UI"/>
                <a:cs typeface="Meiryo UI"/>
              </a:rPr>
              <a:t>管総研</a:t>
            </a:r>
            <a:endParaRPr sz="1050">
              <a:latin typeface="Meiryo UI"/>
              <a:cs typeface="Meiryo UI"/>
            </a:endParaRPr>
          </a:p>
        </p:txBody>
      </p:sp>
      <p:sp>
        <p:nvSpPr>
          <p:cNvPr id="32" name="object 32"/>
          <p:cNvSpPr txBox="1"/>
          <p:nvPr/>
        </p:nvSpPr>
        <p:spPr>
          <a:xfrm>
            <a:off x="10136505" y="3314191"/>
            <a:ext cx="254000" cy="299720"/>
          </a:xfrm>
          <a:prstGeom prst="rect">
            <a:avLst/>
          </a:prstGeom>
        </p:spPr>
        <p:txBody>
          <a:bodyPr vert="horz" wrap="square" lIns="0" tIns="12700" rIns="0" bIns="0" rtlCol="0">
            <a:spAutoFit/>
          </a:bodyPr>
          <a:lstStyle/>
          <a:p>
            <a:pPr marL="12700">
              <a:spcBef>
                <a:spcPts val="100"/>
              </a:spcBef>
            </a:pPr>
            <a:r>
              <a:rPr dirty="0">
                <a:latin typeface="Meiryo UI"/>
                <a:cs typeface="Meiryo UI"/>
              </a:rPr>
              <a:t>等</a:t>
            </a:r>
            <a:endParaRPr>
              <a:latin typeface="Meiryo UI"/>
              <a:cs typeface="Meiryo UI"/>
            </a:endParaRPr>
          </a:p>
        </p:txBody>
      </p:sp>
      <p:sp>
        <p:nvSpPr>
          <p:cNvPr id="33" name="object 33"/>
          <p:cNvSpPr txBox="1"/>
          <p:nvPr/>
        </p:nvSpPr>
        <p:spPr>
          <a:xfrm>
            <a:off x="10275190" y="6064098"/>
            <a:ext cx="254635" cy="300355"/>
          </a:xfrm>
          <a:prstGeom prst="rect">
            <a:avLst/>
          </a:prstGeom>
        </p:spPr>
        <p:txBody>
          <a:bodyPr vert="horz" wrap="square" lIns="0" tIns="12700" rIns="0" bIns="0" rtlCol="0">
            <a:spAutoFit/>
          </a:bodyPr>
          <a:lstStyle/>
          <a:p>
            <a:pPr marL="12700">
              <a:spcBef>
                <a:spcPts val="100"/>
              </a:spcBef>
            </a:pPr>
            <a:r>
              <a:rPr dirty="0">
                <a:latin typeface="Meiryo UI"/>
                <a:cs typeface="Meiryo UI"/>
              </a:rPr>
              <a:t>等</a:t>
            </a:r>
            <a:endParaRPr>
              <a:latin typeface="Meiryo UI"/>
              <a:cs typeface="Meiryo UI"/>
            </a:endParaRPr>
          </a:p>
        </p:txBody>
      </p:sp>
      <p:sp>
        <p:nvSpPr>
          <p:cNvPr id="34" name="object 34"/>
          <p:cNvSpPr txBox="1"/>
          <p:nvPr/>
        </p:nvSpPr>
        <p:spPr>
          <a:xfrm>
            <a:off x="5711445" y="5488636"/>
            <a:ext cx="1425575" cy="182101"/>
          </a:xfrm>
          <a:prstGeom prst="rect">
            <a:avLst/>
          </a:prstGeom>
        </p:spPr>
        <p:txBody>
          <a:bodyPr vert="horz" wrap="square" lIns="0" tIns="12700" rIns="0" bIns="0" rtlCol="0">
            <a:spAutoFit/>
          </a:bodyPr>
          <a:lstStyle/>
          <a:p>
            <a:pPr marL="12700">
              <a:spcBef>
                <a:spcPts val="100"/>
              </a:spcBef>
            </a:pPr>
            <a:r>
              <a:rPr sz="1100" spc="-15" dirty="0">
                <a:latin typeface="Meiryo UI"/>
                <a:cs typeface="Meiryo UI"/>
              </a:rPr>
              <a:t>横河ソリューションサービス</a:t>
            </a:r>
            <a:endParaRPr sz="1100">
              <a:latin typeface="Meiryo UI"/>
              <a:cs typeface="Meiryo UI"/>
            </a:endParaRPr>
          </a:p>
        </p:txBody>
      </p:sp>
      <p:sp>
        <p:nvSpPr>
          <p:cNvPr id="35" name="object 35"/>
          <p:cNvSpPr txBox="1"/>
          <p:nvPr/>
        </p:nvSpPr>
        <p:spPr>
          <a:xfrm>
            <a:off x="8063865" y="5794045"/>
            <a:ext cx="868044" cy="182101"/>
          </a:xfrm>
          <a:prstGeom prst="rect">
            <a:avLst/>
          </a:prstGeom>
        </p:spPr>
        <p:txBody>
          <a:bodyPr vert="horz" wrap="square" lIns="0" tIns="12700" rIns="0" bIns="0" rtlCol="0">
            <a:spAutoFit/>
          </a:bodyPr>
          <a:lstStyle/>
          <a:p>
            <a:pPr marL="12700">
              <a:spcBef>
                <a:spcPts val="100"/>
              </a:spcBef>
            </a:pPr>
            <a:r>
              <a:rPr sz="1100" spc="-15" dirty="0">
                <a:latin typeface="Meiryo UI"/>
                <a:cs typeface="Meiryo UI"/>
              </a:rPr>
              <a:t>プラントサービス</a:t>
            </a:r>
            <a:endParaRPr sz="1100">
              <a:latin typeface="Meiryo UI"/>
              <a:cs typeface="Meiryo UI"/>
            </a:endParaRPr>
          </a:p>
        </p:txBody>
      </p:sp>
      <p:grpSp>
        <p:nvGrpSpPr>
          <p:cNvPr id="36" name="object 36"/>
          <p:cNvGrpSpPr/>
          <p:nvPr/>
        </p:nvGrpSpPr>
        <p:grpSpPr>
          <a:xfrm>
            <a:off x="1796795" y="1990867"/>
            <a:ext cx="8752840" cy="4138929"/>
            <a:chOff x="653795" y="1990866"/>
            <a:chExt cx="8752840" cy="4138929"/>
          </a:xfrm>
        </p:grpSpPr>
        <p:pic>
          <p:nvPicPr>
            <p:cNvPr id="37" name="object 37"/>
            <p:cNvPicPr/>
            <p:nvPr/>
          </p:nvPicPr>
          <p:blipFill>
            <a:blip r:embed="rId18" cstate="print"/>
            <a:stretch>
              <a:fillRect/>
            </a:stretch>
          </p:blipFill>
          <p:spPr>
            <a:xfrm>
              <a:off x="653795" y="5881115"/>
              <a:ext cx="2548128" cy="248412"/>
            </a:xfrm>
            <a:prstGeom prst="rect">
              <a:avLst/>
            </a:prstGeom>
          </p:spPr>
        </p:pic>
        <p:pic>
          <p:nvPicPr>
            <p:cNvPr id="38" name="object 38"/>
            <p:cNvPicPr/>
            <p:nvPr/>
          </p:nvPicPr>
          <p:blipFill>
            <a:blip r:embed="rId19" cstate="print"/>
            <a:stretch>
              <a:fillRect/>
            </a:stretch>
          </p:blipFill>
          <p:spPr>
            <a:xfrm>
              <a:off x="8252641" y="5224636"/>
              <a:ext cx="966200" cy="336075"/>
            </a:xfrm>
            <a:prstGeom prst="rect">
              <a:avLst/>
            </a:prstGeom>
          </p:spPr>
        </p:pic>
        <p:pic>
          <p:nvPicPr>
            <p:cNvPr id="39" name="object 39"/>
            <p:cNvPicPr/>
            <p:nvPr/>
          </p:nvPicPr>
          <p:blipFill>
            <a:blip r:embed="rId20" cstate="print"/>
            <a:stretch>
              <a:fillRect/>
            </a:stretch>
          </p:blipFill>
          <p:spPr>
            <a:xfrm>
              <a:off x="2319561" y="1990866"/>
              <a:ext cx="481550" cy="469870"/>
            </a:xfrm>
            <a:prstGeom prst="rect">
              <a:avLst/>
            </a:prstGeom>
          </p:spPr>
        </p:pic>
        <p:pic>
          <p:nvPicPr>
            <p:cNvPr id="40" name="object 40"/>
            <p:cNvPicPr/>
            <p:nvPr/>
          </p:nvPicPr>
          <p:blipFill>
            <a:blip r:embed="rId21" cstate="print"/>
            <a:stretch>
              <a:fillRect/>
            </a:stretch>
          </p:blipFill>
          <p:spPr>
            <a:xfrm>
              <a:off x="8760644" y="4166394"/>
              <a:ext cx="602214" cy="408161"/>
            </a:xfrm>
            <a:prstGeom prst="rect">
              <a:avLst/>
            </a:prstGeom>
          </p:spPr>
        </p:pic>
        <p:pic>
          <p:nvPicPr>
            <p:cNvPr id="41" name="object 41"/>
            <p:cNvPicPr/>
            <p:nvPr/>
          </p:nvPicPr>
          <p:blipFill>
            <a:blip r:embed="rId22" cstate="print"/>
            <a:stretch>
              <a:fillRect/>
            </a:stretch>
          </p:blipFill>
          <p:spPr>
            <a:xfrm>
              <a:off x="8971095" y="2024633"/>
              <a:ext cx="434947" cy="400050"/>
            </a:xfrm>
            <a:prstGeom prst="rect">
              <a:avLst/>
            </a:prstGeom>
          </p:spPr>
        </p:pic>
        <p:pic>
          <p:nvPicPr>
            <p:cNvPr id="42" name="object 42"/>
            <p:cNvPicPr/>
            <p:nvPr/>
          </p:nvPicPr>
          <p:blipFill>
            <a:blip r:embed="rId23" cstate="print"/>
            <a:stretch>
              <a:fillRect/>
            </a:stretch>
          </p:blipFill>
          <p:spPr>
            <a:xfrm>
              <a:off x="6873819" y="2718261"/>
              <a:ext cx="2259211" cy="425473"/>
            </a:xfrm>
            <a:prstGeom prst="rect">
              <a:avLst/>
            </a:prstGeom>
          </p:spPr>
        </p:pic>
        <p:pic>
          <p:nvPicPr>
            <p:cNvPr id="43" name="object 43"/>
            <p:cNvPicPr/>
            <p:nvPr/>
          </p:nvPicPr>
          <p:blipFill>
            <a:blip r:embed="rId24" cstate="print"/>
            <a:stretch>
              <a:fillRect/>
            </a:stretch>
          </p:blipFill>
          <p:spPr>
            <a:xfrm>
              <a:off x="7424629" y="3293973"/>
              <a:ext cx="1300868" cy="254386"/>
            </a:xfrm>
            <a:prstGeom prst="rect">
              <a:avLst/>
            </a:prstGeom>
          </p:spPr>
        </p:pic>
        <p:pic>
          <p:nvPicPr>
            <p:cNvPr id="44" name="object 44"/>
            <p:cNvPicPr/>
            <p:nvPr/>
          </p:nvPicPr>
          <p:blipFill>
            <a:blip r:embed="rId25" cstate="print"/>
            <a:stretch>
              <a:fillRect/>
            </a:stretch>
          </p:blipFill>
          <p:spPr>
            <a:xfrm>
              <a:off x="6960766" y="4128162"/>
              <a:ext cx="504279" cy="715071"/>
            </a:xfrm>
            <a:prstGeom prst="rect">
              <a:avLst/>
            </a:prstGeom>
          </p:spPr>
        </p:pic>
      </p:grpSp>
      <p:sp>
        <p:nvSpPr>
          <p:cNvPr id="45" name="object 45"/>
          <p:cNvSpPr txBox="1"/>
          <p:nvPr/>
        </p:nvSpPr>
        <p:spPr>
          <a:xfrm>
            <a:off x="10844911" y="6590182"/>
            <a:ext cx="136525" cy="228268"/>
          </a:xfrm>
          <a:prstGeom prst="rect">
            <a:avLst/>
          </a:prstGeom>
        </p:spPr>
        <p:txBody>
          <a:bodyPr vert="horz" wrap="square" lIns="0" tIns="12700" rIns="0" bIns="0" rtlCol="0">
            <a:spAutoFit/>
          </a:bodyPr>
          <a:lstStyle/>
          <a:p>
            <a:pPr marL="12700">
              <a:spcBef>
                <a:spcPts val="100"/>
              </a:spcBef>
            </a:pPr>
            <a:r>
              <a:rPr sz="1400" dirty="0">
                <a:latin typeface="Meiryo UI"/>
                <a:cs typeface="Meiryo UI"/>
              </a:rPr>
              <a:t>6</a:t>
            </a:r>
            <a:endParaRPr sz="1400">
              <a:latin typeface="Meiryo UI"/>
              <a:cs typeface="Meiryo UI"/>
            </a:endParaRPr>
          </a:p>
        </p:txBody>
      </p:sp>
      <p:sp>
        <p:nvSpPr>
          <p:cNvPr id="46" name="object 46"/>
          <p:cNvSpPr txBox="1"/>
          <p:nvPr/>
        </p:nvSpPr>
        <p:spPr>
          <a:xfrm>
            <a:off x="1875537" y="6527698"/>
            <a:ext cx="6713855" cy="197490"/>
          </a:xfrm>
          <a:prstGeom prst="rect">
            <a:avLst/>
          </a:prstGeom>
        </p:spPr>
        <p:txBody>
          <a:bodyPr vert="horz" wrap="square" lIns="0" tIns="12700" rIns="0" bIns="0" rtlCol="0">
            <a:spAutoFit/>
          </a:bodyPr>
          <a:lstStyle/>
          <a:p>
            <a:pPr marL="12700">
              <a:spcBef>
                <a:spcPts val="100"/>
              </a:spcBef>
            </a:pPr>
            <a:r>
              <a:rPr sz="1200" spc="-10" dirty="0">
                <a:latin typeface="Meiryo UI"/>
                <a:cs typeface="Meiryo UI"/>
              </a:rPr>
              <a:t>（参考）</a:t>
            </a:r>
            <a:r>
              <a:rPr sz="1200" spc="15" dirty="0">
                <a:latin typeface="Meiryo UI"/>
                <a:cs typeface="Meiryo UI"/>
              </a:rPr>
              <a:t>水道情報活用システム標準仕様研究会 </a:t>
            </a:r>
            <a:r>
              <a:rPr sz="1200" spc="-10" dirty="0">
                <a:latin typeface="Meiryo UI"/>
                <a:cs typeface="Meiryo UI"/>
              </a:rPr>
              <a:t>https:/</a:t>
            </a:r>
            <a:r>
              <a:rPr sz="1200" spc="-10" dirty="0">
                <a:latin typeface="Meiryo UI"/>
                <a:cs typeface="Meiryo UI"/>
                <a:hlinkClick r:id="rId26"/>
              </a:rPr>
              <a:t>/ww</a:t>
            </a:r>
            <a:r>
              <a:rPr sz="1200" spc="-10" dirty="0">
                <a:latin typeface="Meiryo UI"/>
                <a:cs typeface="Meiryo UI"/>
              </a:rPr>
              <a:t>w</a:t>
            </a:r>
            <a:r>
              <a:rPr sz="1200" spc="-10" dirty="0">
                <a:latin typeface="Meiryo UI"/>
                <a:cs typeface="Meiryo UI"/>
                <a:hlinkClick r:id="rId26"/>
              </a:rPr>
              <a:t>.j-wpf.jp/committee/Member_list/</a:t>
            </a:r>
            <a:endParaRPr sz="1200">
              <a:latin typeface="Meiryo UI"/>
              <a:cs typeface="Meiryo U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CE72E9B9-C5AA-055B-556D-5D3DEC5D7766}"/>
              </a:ext>
            </a:extLst>
          </p:cNvPr>
          <p:cNvSpPr>
            <a:spLocks noGrp="1"/>
          </p:cNvSpPr>
          <p:nvPr>
            <p:ph type="sldNum" sz="quarter" idx="12"/>
          </p:nvPr>
        </p:nvSpPr>
        <p:spPr/>
        <p:txBody>
          <a:bodyPr/>
          <a:lstStyle/>
          <a:p>
            <a:fld id="{9B5FC569-0964-43E7-AB4B-7B70FDBE2055}" type="slidenum">
              <a:rPr kumimoji="1" lang="ja-JP" altLang="en-US" smtClean="0"/>
              <a:t>5</a:t>
            </a:fld>
            <a:endParaRPr kumimoji="1" lang="ja-JP" altLang="en-US"/>
          </a:p>
        </p:txBody>
      </p:sp>
      <p:sp>
        <p:nvSpPr>
          <p:cNvPr id="5" name="テキスト ボックス 4">
            <a:extLst>
              <a:ext uri="{FF2B5EF4-FFF2-40B4-BE49-F238E27FC236}">
                <a16:creationId xmlns:a16="http://schemas.microsoft.com/office/drawing/2014/main" id="{AF12F322-9A7F-863F-E13C-6DFE688AA78D}"/>
              </a:ext>
            </a:extLst>
          </p:cNvPr>
          <p:cNvSpPr txBox="1"/>
          <p:nvPr/>
        </p:nvSpPr>
        <p:spPr>
          <a:xfrm>
            <a:off x="1096992" y="1923690"/>
            <a:ext cx="9998015" cy="2862322"/>
          </a:xfrm>
          <a:prstGeom prst="rect">
            <a:avLst/>
          </a:prstGeom>
          <a:noFill/>
        </p:spPr>
        <p:txBody>
          <a:bodyPr wrap="square" rtlCol="0">
            <a:spAutoFit/>
          </a:bodyPr>
          <a:lstStyle/>
          <a:p>
            <a:r>
              <a:rPr kumimoji="1" lang="ja-JP" altLang="en-US" sz="3600" b="1" dirty="0"/>
              <a:t>１．水道事業が抱える喫緊の課題とデジタル化</a:t>
            </a:r>
            <a:endParaRPr kumimoji="1" lang="en-US" altLang="ja-JP" sz="3600" b="1" dirty="0"/>
          </a:p>
          <a:p>
            <a:endParaRPr lang="en-US" altLang="ja-JP" sz="3600" b="1" dirty="0"/>
          </a:p>
          <a:p>
            <a:r>
              <a:rPr lang="ja-JP" altLang="en-US" sz="3600" b="1" dirty="0"/>
              <a:t>２．水循環の仕組みの中にある水道事業</a:t>
            </a:r>
            <a:endParaRPr lang="en-US" altLang="ja-JP" sz="3600" b="1" dirty="0"/>
          </a:p>
          <a:p>
            <a:endParaRPr lang="en-US" altLang="ja-JP" sz="3600" b="1" dirty="0"/>
          </a:p>
          <a:p>
            <a:r>
              <a:rPr kumimoji="1" lang="ja-JP" altLang="en-US" sz="3600" b="1" dirty="0"/>
              <a:t>３．地域インフラの一つである水道システム</a:t>
            </a:r>
          </a:p>
        </p:txBody>
      </p:sp>
    </p:spTree>
    <p:extLst>
      <p:ext uri="{BB962C8B-B14F-4D97-AF65-F5344CB8AC3E}">
        <p14:creationId xmlns:p14="http://schemas.microsoft.com/office/powerpoint/2010/main" val="3818744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7B90239-C46E-19F5-C894-0435EB778A05}"/>
              </a:ext>
            </a:extLst>
          </p:cNvPr>
          <p:cNvSpPr>
            <a:spLocks noGrp="1"/>
          </p:cNvSpPr>
          <p:nvPr>
            <p:ph type="sldNum" sz="quarter" idx="12"/>
          </p:nvPr>
        </p:nvSpPr>
        <p:spPr/>
        <p:txBody>
          <a:bodyPr/>
          <a:lstStyle/>
          <a:p>
            <a:fld id="{9B5FC569-0964-43E7-AB4B-7B70FDBE2055}" type="slidenum">
              <a:rPr kumimoji="1" lang="ja-JP" altLang="en-US" smtClean="0"/>
              <a:t>6</a:t>
            </a:fld>
            <a:endParaRPr kumimoji="1" lang="ja-JP" altLang="en-US"/>
          </a:p>
        </p:txBody>
      </p:sp>
      <p:sp>
        <p:nvSpPr>
          <p:cNvPr id="6" name="テキスト ボックス 5">
            <a:extLst>
              <a:ext uri="{FF2B5EF4-FFF2-40B4-BE49-F238E27FC236}">
                <a16:creationId xmlns:a16="http://schemas.microsoft.com/office/drawing/2014/main" id="{BA05CE74-DEEF-9FE7-0875-558015FF05F5}"/>
              </a:ext>
            </a:extLst>
          </p:cNvPr>
          <p:cNvSpPr txBox="1"/>
          <p:nvPr/>
        </p:nvSpPr>
        <p:spPr>
          <a:xfrm>
            <a:off x="174684" y="242341"/>
            <a:ext cx="5234077" cy="369332"/>
          </a:xfrm>
          <a:prstGeom prst="rect">
            <a:avLst/>
          </a:prstGeom>
          <a:noFill/>
        </p:spPr>
        <p:txBody>
          <a:bodyPr wrap="square">
            <a:spAutoFit/>
          </a:bodyPr>
          <a:lstStyle/>
          <a:p>
            <a:r>
              <a:rPr kumimoji="1" lang="ja-JP" altLang="en-US" sz="1800" b="1" dirty="0">
                <a:highlight>
                  <a:srgbClr val="FFFF00"/>
                </a:highlight>
              </a:rPr>
              <a:t>１．水道事業が抱える喫緊の課題とデジタル化</a:t>
            </a:r>
            <a:endParaRPr kumimoji="1" lang="en-US" altLang="ja-JP" sz="1800" b="1" dirty="0">
              <a:highlight>
                <a:srgbClr val="FFFF00"/>
              </a:highlight>
            </a:endParaRPr>
          </a:p>
        </p:txBody>
      </p:sp>
      <p:sp>
        <p:nvSpPr>
          <p:cNvPr id="7" name="テキスト ボックス 6">
            <a:extLst>
              <a:ext uri="{FF2B5EF4-FFF2-40B4-BE49-F238E27FC236}">
                <a16:creationId xmlns:a16="http://schemas.microsoft.com/office/drawing/2014/main" id="{9FEBC09A-0503-94BF-F901-6431FE99D535}"/>
              </a:ext>
            </a:extLst>
          </p:cNvPr>
          <p:cNvSpPr txBox="1"/>
          <p:nvPr/>
        </p:nvSpPr>
        <p:spPr>
          <a:xfrm>
            <a:off x="948906" y="1190445"/>
            <a:ext cx="8945592" cy="584775"/>
          </a:xfrm>
          <a:prstGeom prst="rect">
            <a:avLst/>
          </a:prstGeom>
          <a:noFill/>
        </p:spPr>
        <p:txBody>
          <a:bodyPr wrap="square" rtlCol="0">
            <a:spAutoFit/>
          </a:bodyPr>
          <a:lstStyle/>
          <a:p>
            <a:r>
              <a:rPr kumimoji="1" lang="ja-JP" altLang="en-US" sz="3200" b="1" u="sng" dirty="0"/>
              <a:t>水道事業が抱える喫緊の課題</a:t>
            </a:r>
            <a:endParaRPr kumimoji="1" lang="en-US" altLang="ja-JP" sz="3200" b="1" u="sng" dirty="0"/>
          </a:p>
        </p:txBody>
      </p:sp>
      <p:sp>
        <p:nvSpPr>
          <p:cNvPr id="8" name="テキスト ボックス 7">
            <a:extLst>
              <a:ext uri="{FF2B5EF4-FFF2-40B4-BE49-F238E27FC236}">
                <a16:creationId xmlns:a16="http://schemas.microsoft.com/office/drawing/2014/main" id="{FEA8A895-335D-3B21-A080-25D1BBF0803A}"/>
              </a:ext>
            </a:extLst>
          </p:cNvPr>
          <p:cNvSpPr txBox="1"/>
          <p:nvPr/>
        </p:nvSpPr>
        <p:spPr>
          <a:xfrm>
            <a:off x="1751162" y="2053087"/>
            <a:ext cx="8143336" cy="830997"/>
          </a:xfrm>
          <a:prstGeom prst="rect">
            <a:avLst/>
          </a:prstGeom>
          <a:noFill/>
        </p:spPr>
        <p:txBody>
          <a:bodyPr wrap="square" rtlCol="0">
            <a:spAutoFit/>
          </a:bodyPr>
          <a:lstStyle/>
          <a:p>
            <a:pPr marL="342900" indent="-342900">
              <a:buFont typeface="Wingdings" panose="05000000000000000000" pitchFamily="2" charset="2"/>
              <a:buChar char="Ø"/>
            </a:pPr>
            <a:r>
              <a:rPr kumimoji="1" lang="ja-JP" altLang="en-US" sz="2400" dirty="0"/>
              <a:t>人口減少及び節水技術の進歩による水道使用量の減少</a:t>
            </a:r>
            <a:endParaRPr kumimoji="1" lang="en-US" altLang="ja-JP" sz="2400" dirty="0"/>
          </a:p>
          <a:p>
            <a:pPr marL="342900" indent="-342900">
              <a:buFont typeface="Wingdings" panose="05000000000000000000" pitchFamily="2" charset="2"/>
              <a:buChar char="Ø"/>
            </a:pPr>
            <a:r>
              <a:rPr lang="ja-JP" altLang="en-US" sz="2400" dirty="0"/>
              <a:t>水道施設／設備の老朽化</a:t>
            </a:r>
            <a:endParaRPr kumimoji="1" lang="ja-JP" altLang="en-US" sz="2400" dirty="0"/>
          </a:p>
        </p:txBody>
      </p:sp>
      <p:sp>
        <p:nvSpPr>
          <p:cNvPr id="9" name="テキスト ボックス 8">
            <a:extLst>
              <a:ext uri="{FF2B5EF4-FFF2-40B4-BE49-F238E27FC236}">
                <a16:creationId xmlns:a16="http://schemas.microsoft.com/office/drawing/2014/main" id="{BF8C6C21-3B26-29E1-64DB-657681F5ED21}"/>
              </a:ext>
            </a:extLst>
          </p:cNvPr>
          <p:cNvSpPr txBox="1"/>
          <p:nvPr/>
        </p:nvSpPr>
        <p:spPr>
          <a:xfrm>
            <a:off x="1347254" y="4083939"/>
            <a:ext cx="9497491" cy="1569660"/>
          </a:xfrm>
          <a:prstGeom prst="rect">
            <a:avLst/>
          </a:prstGeom>
          <a:noFill/>
          <a:ln>
            <a:solidFill>
              <a:schemeClr val="accent1"/>
            </a:solidFill>
          </a:ln>
        </p:spPr>
        <p:txBody>
          <a:bodyPr wrap="square" rtlCol="0">
            <a:spAutoFit/>
          </a:bodyPr>
          <a:lstStyle/>
          <a:p>
            <a:pPr algn="ctr"/>
            <a:r>
              <a:rPr kumimoji="1" lang="ja-JP" altLang="en-US" sz="2400" b="1" dirty="0"/>
              <a:t>広域化による水源／設備／人材の整理統合によるダウンサイジング</a:t>
            </a:r>
            <a:endParaRPr kumimoji="1" lang="en-US" altLang="ja-JP" sz="2400" b="1" dirty="0"/>
          </a:p>
          <a:p>
            <a:pPr algn="ctr"/>
            <a:r>
              <a:rPr lang="ja-JP" altLang="en-US" sz="2400" b="1" dirty="0"/>
              <a:t>＋</a:t>
            </a:r>
            <a:endParaRPr lang="en-US" altLang="ja-JP" sz="2400" b="1" dirty="0"/>
          </a:p>
          <a:p>
            <a:pPr algn="ctr"/>
            <a:r>
              <a:rPr kumimoji="1" lang="ja-JP" altLang="en-US" sz="2400" b="1" dirty="0"/>
              <a:t>水道設備情報の標準化と情報プラットフォームの提供</a:t>
            </a:r>
            <a:endParaRPr kumimoji="1" lang="en-US" altLang="ja-JP" sz="2400" b="1" dirty="0"/>
          </a:p>
          <a:p>
            <a:pPr algn="ctr"/>
            <a:r>
              <a:rPr lang="ja-JP" altLang="en-US" sz="2400" b="1" dirty="0">
                <a:solidFill>
                  <a:srgbClr val="FF0000"/>
                </a:solidFill>
              </a:rPr>
              <a:t>（水道情報活用システム）</a:t>
            </a:r>
            <a:endParaRPr kumimoji="1" lang="ja-JP" altLang="en-US" sz="2400" b="1" dirty="0">
              <a:solidFill>
                <a:srgbClr val="FF0000"/>
              </a:solidFill>
            </a:endParaRPr>
          </a:p>
        </p:txBody>
      </p:sp>
      <p:sp>
        <p:nvSpPr>
          <p:cNvPr id="10" name="矢印: 下 9">
            <a:extLst>
              <a:ext uri="{FF2B5EF4-FFF2-40B4-BE49-F238E27FC236}">
                <a16:creationId xmlns:a16="http://schemas.microsoft.com/office/drawing/2014/main" id="{E1A9E597-3432-85F2-4C09-D793C77A29F8}"/>
              </a:ext>
            </a:extLst>
          </p:cNvPr>
          <p:cNvSpPr/>
          <p:nvPr/>
        </p:nvSpPr>
        <p:spPr>
          <a:xfrm>
            <a:off x="5537200" y="3161951"/>
            <a:ext cx="1005840" cy="67852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966218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2">
            <a:extLst>
              <a:ext uri="{28A0092B-C50C-407E-A947-70E740481C1C}">
                <a14:useLocalDpi xmlns:a14="http://schemas.microsoft.com/office/drawing/2010/main" val="0"/>
              </a:ext>
            </a:extLst>
          </a:blip>
          <a:srcRect l="-70" t="56358" r="40790" b="6254"/>
          <a:stretch/>
        </p:blipFill>
        <p:spPr>
          <a:xfrm>
            <a:off x="2045616" y="1630837"/>
            <a:ext cx="7946797" cy="3759180"/>
          </a:xfrm>
          <a:prstGeom prst="rect">
            <a:avLst/>
          </a:prstGeom>
        </p:spPr>
      </p:pic>
      <p:sp>
        <p:nvSpPr>
          <p:cNvPr id="3" name="テキスト ボックス 2"/>
          <p:cNvSpPr txBox="1"/>
          <p:nvPr/>
        </p:nvSpPr>
        <p:spPr>
          <a:xfrm>
            <a:off x="3091992" y="751855"/>
            <a:ext cx="5656083" cy="584775"/>
          </a:xfrm>
          <a:prstGeom prst="rect">
            <a:avLst/>
          </a:prstGeom>
          <a:noFill/>
        </p:spPr>
        <p:txBody>
          <a:bodyPr wrap="square" rtlCol="0">
            <a:spAutoFit/>
          </a:bodyPr>
          <a:lstStyle/>
          <a:p>
            <a:pPr algn="ctr"/>
            <a:r>
              <a:rPr kumimoji="1" lang="ja-JP" altLang="en-US" sz="3200" dirty="0"/>
              <a:t>浄水場の中で情報を連携</a:t>
            </a:r>
          </a:p>
        </p:txBody>
      </p:sp>
      <p:sp>
        <p:nvSpPr>
          <p:cNvPr id="4" name="矢印: 左右 3"/>
          <p:cNvSpPr/>
          <p:nvPr/>
        </p:nvSpPr>
        <p:spPr>
          <a:xfrm>
            <a:off x="3091992" y="5467546"/>
            <a:ext cx="6542202" cy="57503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3810000" y="6042581"/>
            <a:ext cx="5084618" cy="372074"/>
          </a:xfrm>
          <a:prstGeom prst="rect">
            <a:avLst/>
          </a:prstGeom>
          <a:noFill/>
        </p:spPr>
        <p:txBody>
          <a:bodyPr wrap="square" rtlCol="0">
            <a:spAutoFit/>
          </a:bodyPr>
          <a:lstStyle/>
          <a:p>
            <a:pPr algn="ctr"/>
            <a:r>
              <a:rPr kumimoji="1" lang="ja-JP" altLang="en-US" b="1" dirty="0"/>
              <a:t>オペレーションの効率化とアセット管理</a:t>
            </a:r>
          </a:p>
        </p:txBody>
      </p:sp>
      <p:sp>
        <p:nvSpPr>
          <p:cNvPr id="6" name="スライド番号プレースホルダー 5"/>
          <p:cNvSpPr>
            <a:spLocks noGrp="1"/>
          </p:cNvSpPr>
          <p:nvPr>
            <p:ph type="sldNum" sz="quarter" idx="12"/>
          </p:nvPr>
        </p:nvSpPr>
        <p:spPr/>
        <p:txBody>
          <a:bodyPr/>
          <a:lstStyle/>
          <a:p>
            <a:fld id="{9B5FC569-0964-43E7-AB4B-7B70FDBE2055}" type="slidenum">
              <a:rPr kumimoji="1" lang="ja-JP" altLang="en-US" smtClean="0"/>
              <a:t>7</a:t>
            </a:fld>
            <a:endParaRPr kumimoji="1" lang="ja-JP" altLang="en-US"/>
          </a:p>
        </p:txBody>
      </p:sp>
      <p:sp>
        <p:nvSpPr>
          <p:cNvPr id="7" name="テキスト ボックス 6">
            <a:extLst>
              <a:ext uri="{FF2B5EF4-FFF2-40B4-BE49-F238E27FC236}">
                <a16:creationId xmlns:a16="http://schemas.microsoft.com/office/drawing/2014/main" id="{2CA2C1D5-C252-1F8E-D86E-D532B11C89E9}"/>
              </a:ext>
            </a:extLst>
          </p:cNvPr>
          <p:cNvSpPr txBox="1"/>
          <p:nvPr/>
        </p:nvSpPr>
        <p:spPr>
          <a:xfrm>
            <a:off x="174684" y="242341"/>
            <a:ext cx="5234077" cy="369332"/>
          </a:xfrm>
          <a:prstGeom prst="rect">
            <a:avLst/>
          </a:prstGeom>
          <a:noFill/>
        </p:spPr>
        <p:txBody>
          <a:bodyPr wrap="square">
            <a:spAutoFit/>
          </a:bodyPr>
          <a:lstStyle/>
          <a:p>
            <a:r>
              <a:rPr kumimoji="1" lang="ja-JP" altLang="en-US" sz="1800" b="1" dirty="0">
                <a:highlight>
                  <a:srgbClr val="FFFF00"/>
                </a:highlight>
              </a:rPr>
              <a:t>１．水道事業が抱える喫緊の課題とデジタル化</a:t>
            </a:r>
            <a:endParaRPr kumimoji="1" lang="en-US" altLang="ja-JP" sz="1800" b="1" dirty="0">
              <a:highlight>
                <a:srgbClr val="FFFF00"/>
              </a:highlight>
            </a:endParaRPr>
          </a:p>
        </p:txBody>
      </p:sp>
    </p:spTree>
    <p:extLst>
      <p:ext uri="{BB962C8B-B14F-4D97-AF65-F5344CB8AC3E}">
        <p14:creationId xmlns:p14="http://schemas.microsoft.com/office/powerpoint/2010/main" val="21552069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03811E1E-AC85-5C20-F363-0108B8655978}"/>
              </a:ext>
            </a:extLst>
          </p:cNvPr>
          <p:cNvSpPr>
            <a:spLocks noGrp="1"/>
          </p:cNvSpPr>
          <p:nvPr>
            <p:ph type="sldNum" sz="quarter" idx="12"/>
          </p:nvPr>
        </p:nvSpPr>
        <p:spPr/>
        <p:txBody>
          <a:bodyPr/>
          <a:lstStyle/>
          <a:p>
            <a:fld id="{9B5FC569-0964-43E7-AB4B-7B70FDBE2055}" type="slidenum">
              <a:rPr kumimoji="1" lang="ja-JP" altLang="en-US" smtClean="0"/>
              <a:t>8</a:t>
            </a:fld>
            <a:endParaRPr kumimoji="1" lang="ja-JP" altLang="en-US"/>
          </a:p>
        </p:txBody>
      </p:sp>
      <p:sp>
        <p:nvSpPr>
          <p:cNvPr id="3" name="テキスト ボックス 2">
            <a:extLst>
              <a:ext uri="{FF2B5EF4-FFF2-40B4-BE49-F238E27FC236}">
                <a16:creationId xmlns:a16="http://schemas.microsoft.com/office/drawing/2014/main" id="{320AAEAE-23B9-3A49-7C25-5C1000576A76}"/>
              </a:ext>
            </a:extLst>
          </p:cNvPr>
          <p:cNvSpPr txBox="1"/>
          <p:nvPr/>
        </p:nvSpPr>
        <p:spPr>
          <a:xfrm>
            <a:off x="174684" y="242341"/>
            <a:ext cx="5234077" cy="369332"/>
          </a:xfrm>
          <a:prstGeom prst="rect">
            <a:avLst/>
          </a:prstGeom>
          <a:noFill/>
        </p:spPr>
        <p:txBody>
          <a:bodyPr wrap="square">
            <a:spAutoFit/>
          </a:bodyPr>
          <a:lstStyle/>
          <a:p>
            <a:r>
              <a:rPr kumimoji="1" lang="ja-JP" altLang="en-US" sz="1800" b="1" dirty="0">
                <a:highlight>
                  <a:srgbClr val="FFFF00"/>
                </a:highlight>
              </a:rPr>
              <a:t>１．水道事業が抱える喫緊の課題とデジタル化</a:t>
            </a:r>
            <a:endParaRPr kumimoji="1" lang="en-US" altLang="ja-JP" sz="1800" b="1" dirty="0">
              <a:highlight>
                <a:srgbClr val="FFFF00"/>
              </a:highlight>
            </a:endParaRPr>
          </a:p>
        </p:txBody>
      </p:sp>
      <p:pic>
        <p:nvPicPr>
          <p:cNvPr id="102" name="図 101">
            <a:extLst>
              <a:ext uri="{FF2B5EF4-FFF2-40B4-BE49-F238E27FC236}">
                <a16:creationId xmlns:a16="http://schemas.microsoft.com/office/drawing/2014/main" id="{651AA4F5-51AC-874C-2DC4-B40561978894}"/>
              </a:ext>
            </a:extLst>
          </p:cNvPr>
          <p:cNvPicPr>
            <a:picLocks noChangeAspect="1"/>
          </p:cNvPicPr>
          <p:nvPr/>
        </p:nvPicPr>
        <p:blipFill>
          <a:blip r:embed="rId2"/>
          <a:stretch>
            <a:fillRect/>
          </a:stretch>
        </p:blipFill>
        <p:spPr>
          <a:xfrm>
            <a:off x="174684" y="1195769"/>
            <a:ext cx="11975977" cy="3731248"/>
          </a:xfrm>
          <a:prstGeom prst="rect">
            <a:avLst/>
          </a:prstGeom>
        </p:spPr>
      </p:pic>
      <p:sp>
        <p:nvSpPr>
          <p:cNvPr id="4" name="四角形: 角を丸くする 3">
            <a:extLst>
              <a:ext uri="{FF2B5EF4-FFF2-40B4-BE49-F238E27FC236}">
                <a16:creationId xmlns:a16="http://schemas.microsoft.com/office/drawing/2014/main" id="{74081622-A438-C37C-BFBC-05FF0CD0418D}"/>
              </a:ext>
            </a:extLst>
          </p:cNvPr>
          <p:cNvSpPr/>
          <p:nvPr/>
        </p:nvSpPr>
        <p:spPr>
          <a:xfrm>
            <a:off x="7306573" y="5511113"/>
            <a:ext cx="4399472" cy="79363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solidFill>
                  <a:schemeClr val="bg1"/>
                </a:solidFill>
              </a:rPr>
              <a:t>水道情報活用システム</a:t>
            </a:r>
          </a:p>
        </p:txBody>
      </p:sp>
      <p:sp>
        <p:nvSpPr>
          <p:cNvPr id="5" name="矢印: 上 4">
            <a:extLst>
              <a:ext uri="{FF2B5EF4-FFF2-40B4-BE49-F238E27FC236}">
                <a16:creationId xmlns:a16="http://schemas.microsoft.com/office/drawing/2014/main" id="{9C13BECB-5509-AD31-6413-AA4B14D37427}"/>
              </a:ext>
            </a:extLst>
          </p:cNvPr>
          <p:cNvSpPr/>
          <p:nvPr/>
        </p:nvSpPr>
        <p:spPr>
          <a:xfrm>
            <a:off x="9109494" y="4927017"/>
            <a:ext cx="785004" cy="473119"/>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0743647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descr="水道メーター - Wikipedi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45656" y="3011238"/>
            <a:ext cx="1572591" cy="1136554"/>
          </a:xfrm>
          <a:prstGeom prst="rect">
            <a:avLst/>
          </a:prstGeom>
        </p:spPr>
      </p:pic>
      <p:pic>
        <p:nvPicPr>
          <p:cNvPr id="5" name="図 4" descr="ローマ水道 - Wikipedi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4576" y="2934865"/>
            <a:ext cx="1886304" cy="1418501"/>
          </a:xfrm>
          <a:prstGeom prst="rect">
            <a:avLst/>
          </a:prstGeom>
        </p:spPr>
      </p:pic>
      <p:pic>
        <p:nvPicPr>
          <p:cNvPr id="6" name="図 5"/>
          <p:cNvPicPr>
            <a:picLocks noChangeAspect="1"/>
          </p:cNvPicPr>
          <p:nvPr/>
        </p:nvPicPr>
        <p:blipFill rotWithShape="1">
          <a:blip r:embed="rId4">
            <a:extLst>
              <a:ext uri="{28A0092B-C50C-407E-A947-70E740481C1C}">
                <a14:useLocalDpi xmlns:a14="http://schemas.microsoft.com/office/drawing/2010/main" val="0"/>
              </a:ext>
            </a:extLst>
          </a:blip>
          <a:srcRect l="-70" t="56358" r="40790" b="6254"/>
          <a:stretch/>
        </p:blipFill>
        <p:spPr>
          <a:xfrm>
            <a:off x="3902697" y="2934865"/>
            <a:ext cx="2564092" cy="1212927"/>
          </a:xfrm>
          <a:prstGeom prst="rect">
            <a:avLst/>
          </a:prstGeom>
        </p:spPr>
      </p:pic>
      <p:pic>
        <p:nvPicPr>
          <p:cNvPr id="7" name="図 6" descr="栗山配水塔"/>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79920" y="3001578"/>
            <a:ext cx="1524000" cy="1079500"/>
          </a:xfrm>
          <a:prstGeom prst="rect">
            <a:avLst/>
          </a:prstGeom>
        </p:spPr>
      </p:pic>
      <p:pic>
        <p:nvPicPr>
          <p:cNvPr id="3" name="図 2" descr="フリー素材] 蛇口のイラスト ..."/>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35988" y="3740508"/>
            <a:ext cx="964518" cy="1053699"/>
          </a:xfrm>
          <a:prstGeom prst="rect">
            <a:avLst/>
          </a:prstGeom>
        </p:spPr>
      </p:pic>
      <p:sp>
        <p:nvSpPr>
          <p:cNvPr id="8" name="テキスト ボックス 7"/>
          <p:cNvSpPr txBox="1"/>
          <p:nvPr/>
        </p:nvSpPr>
        <p:spPr>
          <a:xfrm>
            <a:off x="1511916" y="4424875"/>
            <a:ext cx="1395167" cy="369332"/>
          </a:xfrm>
          <a:prstGeom prst="rect">
            <a:avLst/>
          </a:prstGeom>
          <a:noFill/>
        </p:spPr>
        <p:txBody>
          <a:bodyPr wrap="square" rtlCol="0">
            <a:spAutoFit/>
          </a:bodyPr>
          <a:lstStyle/>
          <a:p>
            <a:r>
              <a:rPr kumimoji="1" lang="ja-JP" altLang="en-US" dirty="0"/>
              <a:t>取水・導水</a:t>
            </a:r>
          </a:p>
        </p:txBody>
      </p:sp>
      <p:sp>
        <p:nvSpPr>
          <p:cNvPr id="9" name="テキスト ボックス 8"/>
          <p:cNvSpPr txBox="1"/>
          <p:nvPr/>
        </p:nvSpPr>
        <p:spPr>
          <a:xfrm>
            <a:off x="4741683" y="4424875"/>
            <a:ext cx="1027521" cy="369332"/>
          </a:xfrm>
          <a:prstGeom prst="rect">
            <a:avLst/>
          </a:prstGeom>
          <a:noFill/>
        </p:spPr>
        <p:txBody>
          <a:bodyPr wrap="square" rtlCol="0">
            <a:spAutoFit/>
          </a:bodyPr>
          <a:lstStyle/>
          <a:p>
            <a:r>
              <a:rPr lang="ja-JP" altLang="en-US" dirty="0"/>
              <a:t>浄水場</a:t>
            </a:r>
            <a:endParaRPr kumimoji="1" lang="ja-JP" altLang="en-US" dirty="0"/>
          </a:p>
        </p:txBody>
      </p:sp>
      <p:sp>
        <p:nvSpPr>
          <p:cNvPr id="10" name="テキスト ボックス 9"/>
          <p:cNvSpPr txBox="1"/>
          <p:nvPr/>
        </p:nvSpPr>
        <p:spPr>
          <a:xfrm>
            <a:off x="7251726" y="4424875"/>
            <a:ext cx="980388" cy="369332"/>
          </a:xfrm>
          <a:prstGeom prst="rect">
            <a:avLst/>
          </a:prstGeom>
          <a:noFill/>
        </p:spPr>
        <p:txBody>
          <a:bodyPr wrap="square" rtlCol="0">
            <a:spAutoFit/>
          </a:bodyPr>
          <a:lstStyle/>
          <a:p>
            <a:r>
              <a:rPr kumimoji="1" lang="ja-JP" altLang="en-US" dirty="0"/>
              <a:t>配水場</a:t>
            </a:r>
          </a:p>
        </p:txBody>
      </p:sp>
      <p:sp>
        <p:nvSpPr>
          <p:cNvPr id="11" name="テキスト ボックス 10"/>
          <p:cNvSpPr txBox="1"/>
          <p:nvPr/>
        </p:nvSpPr>
        <p:spPr>
          <a:xfrm>
            <a:off x="9209988" y="4424875"/>
            <a:ext cx="1036948" cy="369332"/>
          </a:xfrm>
          <a:prstGeom prst="rect">
            <a:avLst/>
          </a:prstGeom>
          <a:noFill/>
        </p:spPr>
        <p:txBody>
          <a:bodyPr wrap="square" rtlCol="0">
            <a:spAutoFit/>
          </a:bodyPr>
          <a:lstStyle/>
          <a:p>
            <a:r>
              <a:rPr kumimoji="1" lang="ja-JP" altLang="en-US" dirty="0"/>
              <a:t>給水</a:t>
            </a:r>
          </a:p>
        </p:txBody>
      </p:sp>
      <p:sp>
        <p:nvSpPr>
          <p:cNvPr id="12" name="テキスト ボックス 11"/>
          <p:cNvSpPr txBox="1"/>
          <p:nvPr/>
        </p:nvSpPr>
        <p:spPr>
          <a:xfrm>
            <a:off x="2432115" y="1357460"/>
            <a:ext cx="7070104" cy="584775"/>
          </a:xfrm>
          <a:prstGeom prst="rect">
            <a:avLst/>
          </a:prstGeom>
          <a:noFill/>
        </p:spPr>
        <p:txBody>
          <a:bodyPr wrap="square" rtlCol="0">
            <a:spAutoFit/>
          </a:bodyPr>
          <a:lstStyle/>
          <a:p>
            <a:pPr algn="ctr"/>
            <a:r>
              <a:rPr kumimoji="1" lang="ja-JP" altLang="en-US" sz="3200" dirty="0"/>
              <a:t>水道システムの中で情報を連携</a:t>
            </a:r>
          </a:p>
        </p:txBody>
      </p:sp>
      <p:sp>
        <p:nvSpPr>
          <p:cNvPr id="13" name="矢印: 上カーブ 12"/>
          <p:cNvSpPr/>
          <p:nvPr/>
        </p:nvSpPr>
        <p:spPr>
          <a:xfrm>
            <a:off x="2516956" y="4990318"/>
            <a:ext cx="1923068" cy="433633"/>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矢印: 上カーブ 13"/>
          <p:cNvSpPr/>
          <p:nvPr/>
        </p:nvSpPr>
        <p:spPr>
          <a:xfrm>
            <a:off x="8084122" y="4990317"/>
            <a:ext cx="1923068" cy="433633"/>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5" name="矢印: 上カーブ 14"/>
          <p:cNvSpPr/>
          <p:nvPr/>
        </p:nvSpPr>
        <p:spPr>
          <a:xfrm>
            <a:off x="5265813" y="4990318"/>
            <a:ext cx="1923068" cy="433633"/>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テキスト ボックス 1"/>
          <p:cNvSpPr txBox="1"/>
          <p:nvPr/>
        </p:nvSpPr>
        <p:spPr>
          <a:xfrm>
            <a:off x="2516956" y="5680364"/>
            <a:ext cx="7250499" cy="369332"/>
          </a:xfrm>
          <a:prstGeom prst="rect">
            <a:avLst/>
          </a:prstGeom>
          <a:noFill/>
        </p:spPr>
        <p:txBody>
          <a:bodyPr wrap="square" rtlCol="0">
            <a:spAutoFit/>
          </a:bodyPr>
          <a:lstStyle/>
          <a:p>
            <a:r>
              <a:rPr lang="ja-JP" altLang="en-US" dirty="0"/>
              <a:t>システム全体のオペレーション最適化とライフサイクル管理へ！</a:t>
            </a:r>
            <a:endParaRPr kumimoji="1" lang="ja-JP" altLang="en-US" dirty="0"/>
          </a:p>
        </p:txBody>
      </p:sp>
      <p:sp>
        <p:nvSpPr>
          <p:cNvPr id="16" name="スライド番号プレースホルダー 15"/>
          <p:cNvSpPr>
            <a:spLocks noGrp="1"/>
          </p:cNvSpPr>
          <p:nvPr>
            <p:ph type="sldNum" sz="quarter" idx="12"/>
          </p:nvPr>
        </p:nvSpPr>
        <p:spPr/>
        <p:txBody>
          <a:bodyPr/>
          <a:lstStyle/>
          <a:p>
            <a:fld id="{9B5FC569-0964-43E7-AB4B-7B70FDBE2055}" type="slidenum">
              <a:rPr kumimoji="1" lang="ja-JP" altLang="en-US" smtClean="0"/>
              <a:t>9</a:t>
            </a:fld>
            <a:endParaRPr kumimoji="1" lang="ja-JP" altLang="en-US"/>
          </a:p>
        </p:txBody>
      </p:sp>
      <p:sp>
        <p:nvSpPr>
          <p:cNvPr id="17" name="テキスト ボックス 16">
            <a:extLst>
              <a:ext uri="{FF2B5EF4-FFF2-40B4-BE49-F238E27FC236}">
                <a16:creationId xmlns:a16="http://schemas.microsoft.com/office/drawing/2014/main" id="{39966CB8-25DA-5B0D-4BC9-B22E0DD5E657}"/>
              </a:ext>
            </a:extLst>
          </p:cNvPr>
          <p:cNvSpPr txBox="1"/>
          <p:nvPr/>
        </p:nvSpPr>
        <p:spPr>
          <a:xfrm>
            <a:off x="174684" y="242341"/>
            <a:ext cx="5234077" cy="369332"/>
          </a:xfrm>
          <a:prstGeom prst="rect">
            <a:avLst/>
          </a:prstGeom>
          <a:noFill/>
        </p:spPr>
        <p:txBody>
          <a:bodyPr wrap="square">
            <a:spAutoFit/>
          </a:bodyPr>
          <a:lstStyle/>
          <a:p>
            <a:r>
              <a:rPr kumimoji="1" lang="ja-JP" altLang="en-US" sz="1800" b="1" dirty="0">
                <a:highlight>
                  <a:srgbClr val="FFFF00"/>
                </a:highlight>
              </a:rPr>
              <a:t>１．水道事業が抱える喫緊の課題とデジタル化</a:t>
            </a:r>
            <a:endParaRPr kumimoji="1" lang="en-US" altLang="ja-JP" sz="1800" b="1" dirty="0">
              <a:highlight>
                <a:srgbClr val="FFFF00"/>
              </a:highlight>
            </a:endParaRPr>
          </a:p>
        </p:txBody>
      </p:sp>
    </p:spTree>
    <p:extLst>
      <p:ext uri="{BB962C8B-B14F-4D97-AF65-F5344CB8AC3E}">
        <p14:creationId xmlns:p14="http://schemas.microsoft.com/office/powerpoint/2010/main" val="246858561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551</TotalTime>
  <Words>1766</Words>
  <Application>Microsoft Office PowerPoint</Application>
  <PresentationFormat>ワイド画面</PresentationFormat>
  <Paragraphs>384</Paragraphs>
  <Slides>22</Slides>
  <Notes>1</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22</vt:i4>
      </vt:variant>
    </vt:vector>
  </HeadingPairs>
  <TitlesOfParts>
    <vt:vector size="32" baseType="lpstr">
      <vt:lpstr>HGP創英角ﾎﾟｯﾌﾟ体</vt:lpstr>
      <vt:lpstr>Meiryo UI</vt:lpstr>
      <vt:lpstr>メイリオ</vt:lpstr>
      <vt:lpstr>游ゴシック</vt:lpstr>
      <vt:lpstr>游ゴシック Light</vt:lpstr>
      <vt:lpstr>Arial</vt:lpstr>
      <vt:lpstr>Segoe UI</vt:lpstr>
      <vt:lpstr>Times New Roman</vt:lpstr>
      <vt:lpstr>Wingdings</vt:lpstr>
      <vt:lpstr>Office テーマ</vt:lpstr>
      <vt:lpstr>水道事業のデジタル化  人口減少時代の社会インフラの在り方についての一考察</vt:lpstr>
      <vt:lpstr>水道標準プラットフォームについて</vt:lpstr>
      <vt:lpstr>水道標準プラットフォームの活用による長期的なメリット</vt:lpstr>
      <vt:lpstr>ベンダーの参画状況</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水道情報活用システムに対する政府方針</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現実社会をCyber空間に写し取り、モデル化されたノウハウや経験・知識を活用し、誰でも自由に情報・データを組み合わせることで新たな気付きや発見を得ることができる。現実社会で新たな価値を生み出すことができる。</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菅又久直</dc:creator>
  <cp:lastModifiedBy>菅又 久直</cp:lastModifiedBy>
  <cp:revision>43</cp:revision>
  <cp:lastPrinted>2023-07-09T08:34:30Z</cp:lastPrinted>
  <dcterms:created xsi:type="dcterms:W3CDTF">2016-07-21T01:05:55Z</dcterms:created>
  <dcterms:modified xsi:type="dcterms:W3CDTF">2023-07-30T05:39:30Z</dcterms:modified>
</cp:coreProperties>
</file>