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37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E51F19-2874-388C-1E04-3737BE3D074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0D8BECF-0590-B3C6-587F-0C3ABB2FC8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4D90924-3974-8C84-5196-D5B1A02589E3}"/>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5" name="フッター プレースホルダー 4">
            <a:extLst>
              <a:ext uri="{FF2B5EF4-FFF2-40B4-BE49-F238E27FC236}">
                <a16:creationId xmlns:a16="http://schemas.microsoft.com/office/drawing/2014/main" id="{97A61AB4-0D87-C62D-C7F0-85F94BD0924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DEEC5B0-FC9E-DA97-9B16-82676A6190AA}"/>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2858086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578036-0A87-8731-BACC-BCAA4E5D7F2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5089D90-819E-6120-65C8-9DA6C7AB28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3F7CDE1-2F9D-C75C-032F-AC8D28721B71}"/>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5" name="フッター プレースホルダー 4">
            <a:extLst>
              <a:ext uri="{FF2B5EF4-FFF2-40B4-BE49-F238E27FC236}">
                <a16:creationId xmlns:a16="http://schemas.microsoft.com/office/drawing/2014/main" id="{BBB82895-F852-C695-4CFF-DE7998D8699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1981F34-1B05-A682-2DC5-5B4CC0E00A38}"/>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1298861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1B81AFDB-87D4-C24A-90B9-54BA242222D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A29841F-0861-A86B-76A9-32F539962038}"/>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BE8D1B4-6853-8502-748B-07F3D6F866A6}"/>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5" name="フッター プレースホルダー 4">
            <a:extLst>
              <a:ext uri="{FF2B5EF4-FFF2-40B4-BE49-F238E27FC236}">
                <a16:creationId xmlns:a16="http://schemas.microsoft.com/office/drawing/2014/main" id="{07D15064-09F0-4906-DD8E-B36EE087DF9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0E56F51-C572-7EEE-A527-284370A2F831}"/>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1201034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154CE7-3516-E05A-F26C-926265E87AE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24FF9A4-3893-611E-1355-0FDC5D6C3D2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2EB53EB-61E2-2CB5-59FE-DDC2A98EF80F}"/>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5" name="フッター プレースホルダー 4">
            <a:extLst>
              <a:ext uri="{FF2B5EF4-FFF2-40B4-BE49-F238E27FC236}">
                <a16:creationId xmlns:a16="http://schemas.microsoft.com/office/drawing/2014/main" id="{4C5FEE02-184E-F981-E9B4-CEE92DD6A7F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33B0ECD-245A-F8DC-076A-F91C03FB8E08}"/>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1562472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F50C39-3178-5A79-3ACE-327C28BA7B7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1E7D395-544A-0F01-9F29-EB819FA6A2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1A43726-1BDD-7A1A-629B-820AD69B945F}"/>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5" name="フッター プレースホルダー 4">
            <a:extLst>
              <a:ext uri="{FF2B5EF4-FFF2-40B4-BE49-F238E27FC236}">
                <a16:creationId xmlns:a16="http://schemas.microsoft.com/office/drawing/2014/main" id="{FF4065C1-6CEE-95BF-4106-4A3E8870426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8DAEF9-E214-2E5F-F8E5-724843433CE8}"/>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2290396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0FAC12-A500-9077-362D-EC9FA85F1E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2DDF187-A0B8-5E7B-0E8C-AD8E30E296B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A81DDC6-E64C-9CDF-10D8-AD7E93909DA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181BEE1-BB9B-7CCC-2970-2B51D1583BB9}"/>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6" name="フッター プレースホルダー 5">
            <a:extLst>
              <a:ext uri="{FF2B5EF4-FFF2-40B4-BE49-F238E27FC236}">
                <a16:creationId xmlns:a16="http://schemas.microsoft.com/office/drawing/2014/main" id="{59CEE0C7-9F98-B5FB-0684-B3492F07116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C18EA7A-4438-F1DE-6428-60C9392C9849}"/>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4241603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D198FA-A3FE-0637-49EA-77B6F5E68CC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7778F25-4CE6-D64F-A8F9-A97AC17E86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A7600612-5222-53EF-81E6-8556545F059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2473D3E-BC6A-E482-6309-DC41CEB234B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72196B5-BEE9-A210-A792-B062D2D0CF6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350721A-D68D-2B6D-EE64-884704FDF994}"/>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8" name="フッター プレースホルダー 7">
            <a:extLst>
              <a:ext uri="{FF2B5EF4-FFF2-40B4-BE49-F238E27FC236}">
                <a16:creationId xmlns:a16="http://schemas.microsoft.com/office/drawing/2014/main" id="{4A440F2C-E6B7-D389-2D1A-1BDA6BF5792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B1D445B-DA32-EB88-3B04-6E798A3EC2AF}"/>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2227922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DAC55D-296B-5077-6ECC-C99B232D71E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2F4E8D7-64D9-F50C-9A31-F122D030632E}"/>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4" name="フッター プレースホルダー 3">
            <a:extLst>
              <a:ext uri="{FF2B5EF4-FFF2-40B4-BE49-F238E27FC236}">
                <a16:creationId xmlns:a16="http://schemas.microsoft.com/office/drawing/2014/main" id="{538B164D-0BDC-7E28-1D96-9D66AC5F2F4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5D7EE1A-493B-B021-A3BC-80ACE428F8DC}"/>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2399231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62AC424-A858-92E4-CEDC-0473C1401B52}"/>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3" name="フッター プレースホルダー 2">
            <a:extLst>
              <a:ext uri="{FF2B5EF4-FFF2-40B4-BE49-F238E27FC236}">
                <a16:creationId xmlns:a16="http://schemas.microsoft.com/office/drawing/2014/main" id="{F026C269-B667-4601-0F9E-ACD08B93CE6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5D4EE3B-F1CC-A179-3102-7ECE7A895722}"/>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2682725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06641B-2140-8982-0EC5-987E74747DF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9A90390-1CC6-94C0-CAEA-28EBBD77AD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BF443BF-E03C-C7C7-EAAC-0E5EA4D89C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77680F5-498C-4D5C-DF13-D38B3D5D2624}"/>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6" name="フッター プレースホルダー 5">
            <a:extLst>
              <a:ext uri="{FF2B5EF4-FFF2-40B4-BE49-F238E27FC236}">
                <a16:creationId xmlns:a16="http://schemas.microsoft.com/office/drawing/2014/main" id="{8F0E4731-FA6E-365A-610F-B61867C792F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3C16C4E-22C8-112B-FFC1-7B6E94BE96B6}"/>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3142147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088AD3-86CE-08F2-1134-CA4AC46F27D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362807A-2035-1178-E76F-6BDF9146E2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A133656-1DE2-6F0F-DE47-F26C6711B9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19202D0-4566-1E91-DD2E-ABBCF90DA29C}"/>
              </a:ext>
            </a:extLst>
          </p:cNvPr>
          <p:cNvSpPr>
            <a:spLocks noGrp="1"/>
          </p:cNvSpPr>
          <p:nvPr>
            <p:ph type="dt" sz="half" idx="10"/>
          </p:nvPr>
        </p:nvSpPr>
        <p:spPr/>
        <p:txBody>
          <a:bodyPr/>
          <a:lstStyle/>
          <a:p>
            <a:fld id="{20821E1A-0A49-46AD-954B-B0F74C6C8A8D}" type="datetimeFigureOut">
              <a:rPr kumimoji="1" lang="ja-JP" altLang="en-US" smtClean="0"/>
              <a:t>2024/3/12</a:t>
            </a:fld>
            <a:endParaRPr kumimoji="1" lang="ja-JP" altLang="en-US"/>
          </a:p>
        </p:txBody>
      </p:sp>
      <p:sp>
        <p:nvSpPr>
          <p:cNvPr id="6" name="フッター プレースホルダー 5">
            <a:extLst>
              <a:ext uri="{FF2B5EF4-FFF2-40B4-BE49-F238E27FC236}">
                <a16:creationId xmlns:a16="http://schemas.microsoft.com/office/drawing/2014/main" id="{F22DE3A1-E43F-F07A-D524-975CEDB6A57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6021013-EE53-BDE1-63FF-DA74028D515F}"/>
              </a:ext>
            </a:extLst>
          </p:cNvPr>
          <p:cNvSpPr>
            <a:spLocks noGrp="1"/>
          </p:cNvSpPr>
          <p:nvPr>
            <p:ph type="sldNum" sz="quarter" idx="12"/>
          </p:nvPr>
        </p:nvSpPr>
        <p:spPr/>
        <p:txBody>
          <a:body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2867379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B8D3DB4-28F2-24B7-6FD5-B39ADAFD9E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1C0DD9D-2F16-F2FE-A948-5ABF2B27AA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C4A3BBC-3E75-BF9A-ECFD-827F5F6B5C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821E1A-0A49-46AD-954B-B0F74C6C8A8D}" type="datetimeFigureOut">
              <a:rPr kumimoji="1" lang="ja-JP" altLang="en-US" smtClean="0"/>
              <a:t>2024/3/12</a:t>
            </a:fld>
            <a:endParaRPr kumimoji="1" lang="ja-JP" altLang="en-US"/>
          </a:p>
        </p:txBody>
      </p:sp>
      <p:sp>
        <p:nvSpPr>
          <p:cNvPr id="5" name="フッター プレースホルダー 4">
            <a:extLst>
              <a:ext uri="{FF2B5EF4-FFF2-40B4-BE49-F238E27FC236}">
                <a16:creationId xmlns:a16="http://schemas.microsoft.com/office/drawing/2014/main" id="{7EBF1174-F1DA-F3E6-10B8-C3FA91B487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AF22B01-6FC8-761A-44BA-2E95045B1D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D37E71-4FD4-4F12-BFF5-83F66FFDAB2D}" type="slidenum">
              <a:rPr kumimoji="1" lang="ja-JP" altLang="en-US" smtClean="0"/>
              <a:t>‹#›</a:t>
            </a:fld>
            <a:endParaRPr kumimoji="1" lang="ja-JP" altLang="en-US"/>
          </a:p>
        </p:txBody>
      </p:sp>
    </p:spTree>
    <p:extLst>
      <p:ext uri="{BB962C8B-B14F-4D97-AF65-F5344CB8AC3E}">
        <p14:creationId xmlns:p14="http://schemas.microsoft.com/office/powerpoint/2010/main" val="1735286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E1A9CDF-E8AC-6634-5F6A-6A3AB42FED24}"/>
              </a:ext>
            </a:extLst>
          </p:cNvPr>
          <p:cNvSpPr txBox="1"/>
          <p:nvPr/>
        </p:nvSpPr>
        <p:spPr>
          <a:xfrm>
            <a:off x="2501660" y="1285336"/>
            <a:ext cx="7177178" cy="1200329"/>
          </a:xfrm>
          <a:prstGeom prst="rect">
            <a:avLst/>
          </a:prstGeom>
          <a:noFill/>
        </p:spPr>
        <p:txBody>
          <a:bodyPr wrap="square" rtlCol="0">
            <a:spAutoFit/>
          </a:bodyPr>
          <a:lstStyle/>
          <a:p>
            <a:pPr algn="ctr"/>
            <a:r>
              <a:rPr kumimoji="1" lang="en-US" altLang="ja-JP" sz="3600" b="1" dirty="0"/>
              <a:t>2024</a:t>
            </a:r>
            <a:r>
              <a:rPr kumimoji="1" lang="ja-JP" altLang="en-US" sz="3600" b="1" dirty="0"/>
              <a:t>年度活動計画</a:t>
            </a:r>
            <a:endParaRPr kumimoji="1" lang="en-US" altLang="ja-JP" sz="3600" b="1" dirty="0"/>
          </a:p>
          <a:p>
            <a:pPr algn="ctr"/>
            <a:r>
              <a:rPr lang="ja-JP" altLang="en-US" sz="3600" b="1" dirty="0"/>
              <a:t>フリーディスカッション</a:t>
            </a:r>
            <a:endParaRPr kumimoji="1" lang="ja-JP" altLang="en-US" sz="3600" b="1" dirty="0"/>
          </a:p>
        </p:txBody>
      </p:sp>
      <p:sp>
        <p:nvSpPr>
          <p:cNvPr id="5" name="テキスト ボックス 4">
            <a:extLst>
              <a:ext uri="{FF2B5EF4-FFF2-40B4-BE49-F238E27FC236}">
                <a16:creationId xmlns:a16="http://schemas.microsoft.com/office/drawing/2014/main" id="{96C3252D-5658-6738-B1EB-D1C6D3A4B371}"/>
              </a:ext>
            </a:extLst>
          </p:cNvPr>
          <p:cNvSpPr txBox="1"/>
          <p:nvPr/>
        </p:nvSpPr>
        <p:spPr>
          <a:xfrm>
            <a:off x="9014604" y="241540"/>
            <a:ext cx="2838090" cy="369332"/>
          </a:xfrm>
          <a:prstGeom prst="rect">
            <a:avLst/>
          </a:prstGeom>
          <a:noFill/>
          <a:ln>
            <a:solidFill>
              <a:schemeClr val="accent1"/>
            </a:solidFill>
          </a:ln>
        </p:spPr>
        <p:txBody>
          <a:bodyPr wrap="square" rtlCol="0">
            <a:spAutoFit/>
          </a:bodyPr>
          <a:lstStyle/>
          <a:p>
            <a:pPr algn="ctr"/>
            <a:r>
              <a:rPr kumimoji="1" lang="ja-JP" altLang="en-US" b="1" dirty="0"/>
              <a:t>技術手法</a:t>
            </a:r>
            <a:r>
              <a:rPr kumimoji="1" lang="en-US" altLang="ja-JP" b="1" dirty="0"/>
              <a:t>2023-2-05</a:t>
            </a:r>
            <a:endParaRPr kumimoji="1" lang="ja-JP" altLang="en-US" b="1" dirty="0"/>
          </a:p>
        </p:txBody>
      </p:sp>
    </p:spTree>
    <p:extLst>
      <p:ext uri="{BB962C8B-B14F-4D97-AF65-F5344CB8AC3E}">
        <p14:creationId xmlns:p14="http://schemas.microsoft.com/office/powerpoint/2010/main" val="1795213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4D3F4CD-1BBB-1E5E-1AFC-B9DD04C41079}"/>
              </a:ext>
            </a:extLst>
          </p:cNvPr>
          <p:cNvSpPr txBox="1"/>
          <p:nvPr/>
        </p:nvSpPr>
        <p:spPr>
          <a:xfrm>
            <a:off x="518160" y="497840"/>
            <a:ext cx="5791200" cy="523220"/>
          </a:xfrm>
          <a:prstGeom prst="rect">
            <a:avLst/>
          </a:prstGeom>
          <a:noFill/>
        </p:spPr>
        <p:txBody>
          <a:bodyPr wrap="square" rtlCol="0">
            <a:spAutoFit/>
          </a:bodyPr>
          <a:lstStyle/>
          <a:p>
            <a:r>
              <a:rPr kumimoji="1" lang="ja-JP" altLang="en-US" sz="2800" b="1" dirty="0"/>
              <a:t>活動方針（案）</a:t>
            </a:r>
          </a:p>
        </p:txBody>
      </p:sp>
      <p:sp>
        <p:nvSpPr>
          <p:cNvPr id="3" name="テキスト ボックス 2">
            <a:extLst>
              <a:ext uri="{FF2B5EF4-FFF2-40B4-BE49-F238E27FC236}">
                <a16:creationId xmlns:a16="http://schemas.microsoft.com/office/drawing/2014/main" id="{BF2585FB-CC05-3179-E58D-CD008AE870E0}"/>
              </a:ext>
            </a:extLst>
          </p:cNvPr>
          <p:cNvSpPr txBox="1"/>
          <p:nvPr/>
        </p:nvSpPr>
        <p:spPr>
          <a:xfrm>
            <a:off x="1056640" y="1452880"/>
            <a:ext cx="10109200" cy="830997"/>
          </a:xfrm>
          <a:prstGeom prst="rect">
            <a:avLst/>
          </a:prstGeom>
          <a:noFill/>
        </p:spPr>
        <p:txBody>
          <a:bodyPr wrap="square" rtlCol="0">
            <a:spAutoFit/>
          </a:bodyPr>
          <a:lstStyle/>
          <a:p>
            <a:r>
              <a:rPr kumimoji="1" lang="ja-JP" altLang="en-US" sz="2400" b="1" dirty="0">
                <a:solidFill>
                  <a:srgbClr val="FF0000"/>
                </a:solidFill>
              </a:rPr>
              <a:t>世界の産業経済の潮流：</a:t>
            </a:r>
            <a:endParaRPr kumimoji="1" lang="en-US" altLang="ja-JP" sz="2400" b="1" dirty="0">
              <a:solidFill>
                <a:srgbClr val="FF0000"/>
              </a:solidFill>
            </a:endParaRPr>
          </a:p>
          <a:p>
            <a:r>
              <a:rPr lang="ja-JP" altLang="en-US" sz="2400" b="1" dirty="0">
                <a:solidFill>
                  <a:srgbClr val="FF0000"/>
                </a:solidFill>
              </a:rPr>
              <a:t>人権を尊重し、環境を保全しつつ、産業経済の持続的な成長を促す。</a:t>
            </a:r>
            <a:endParaRPr kumimoji="1" lang="ja-JP" altLang="en-US" sz="2400" b="1" dirty="0">
              <a:solidFill>
                <a:srgbClr val="FF0000"/>
              </a:solidFill>
            </a:endParaRPr>
          </a:p>
        </p:txBody>
      </p:sp>
      <p:sp>
        <p:nvSpPr>
          <p:cNvPr id="4" name="テキスト ボックス 3">
            <a:extLst>
              <a:ext uri="{FF2B5EF4-FFF2-40B4-BE49-F238E27FC236}">
                <a16:creationId xmlns:a16="http://schemas.microsoft.com/office/drawing/2014/main" id="{95CBD2B4-B588-EE89-B265-F909EB590A52}"/>
              </a:ext>
            </a:extLst>
          </p:cNvPr>
          <p:cNvSpPr txBox="1"/>
          <p:nvPr/>
        </p:nvSpPr>
        <p:spPr>
          <a:xfrm>
            <a:off x="1026160" y="3159760"/>
            <a:ext cx="10109200" cy="1200329"/>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dirty="0"/>
              <a:t>国際的には、国連</a:t>
            </a:r>
            <a:r>
              <a:rPr kumimoji="1" lang="en-US" altLang="ja-JP" sz="2400" dirty="0"/>
              <a:t>CEFACT</a:t>
            </a:r>
            <a:r>
              <a:rPr kumimoji="1" lang="ja-JP" altLang="en-US" sz="2400" dirty="0"/>
              <a:t>が推進する</a:t>
            </a:r>
            <a:r>
              <a:rPr kumimoji="1" lang="en-US" altLang="ja-JP" sz="2400" dirty="0"/>
              <a:t>ESG</a:t>
            </a:r>
            <a:r>
              <a:rPr kumimoji="1" lang="ja-JP" altLang="en-US" sz="2400" dirty="0"/>
              <a:t>関連プロジェクトに積極的に参画し、</a:t>
            </a:r>
            <a:r>
              <a:rPr kumimoji="1" lang="en-US" altLang="ja-JP" sz="2400" dirty="0"/>
              <a:t>ESG</a:t>
            </a:r>
            <a:r>
              <a:rPr kumimoji="1" lang="ja-JP" altLang="en-US" sz="2400" dirty="0"/>
              <a:t>に関わる新たなビジネス領域で日本の企業が活躍できるよう支援する。</a:t>
            </a:r>
          </a:p>
        </p:txBody>
      </p:sp>
      <p:sp>
        <p:nvSpPr>
          <p:cNvPr id="5" name="テキスト ボックス 4">
            <a:extLst>
              <a:ext uri="{FF2B5EF4-FFF2-40B4-BE49-F238E27FC236}">
                <a16:creationId xmlns:a16="http://schemas.microsoft.com/office/drawing/2014/main" id="{1C228DE2-1D67-6F09-F2EE-D040D4967868}"/>
              </a:ext>
            </a:extLst>
          </p:cNvPr>
          <p:cNvSpPr txBox="1"/>
          <p:nvPr/>
        </p:nvSpPr>
        <p:spPr>
          <a:xfrm>
            <a:off x="1026160" y="4958080"/>
            <a:ext cx="10109200" cy="830997"/>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400" dirty="0"/>
              <a:t>国内</a:t>
            </a:r>
            <a:r>
              <a:rPr kumimoji="1" lang="ja-JP" altLang="en-US" sz="2400" dirty="0"/>
              <a:t>的には、国が推進する国内産業界デジタル化施策に呼応し、国連</a:t>
            </a:r>
            <a:r>
              <a:rPr kumimoji="1" lang="en-US" altLang="ja-JP" sz="2400" dirty="0"/>
              <a:t>CEFACT</a:t>
            </a:r>
            <a:r>
              <a:rPr kumimoji="1" lang="ja-JP" altLang="en-US" sz="2400" dirty="0"/>
              <a:t>のセマンティクス標準との技術的連携を推進する。</a:t>
            </a:r>
          </a:p>
        </p:txBody>
      </p:sp>
    </p:spTree>
    <p:extLst>
      <p:ext uri="{BB962C8B-B14F-4D97-AF65-F5344CB8AC3E}">
        <p14:creationId xmlns:p14="http://schemas.microsoft.com/office/powerpoint/2010/main" val="2517603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513FBD3-FD05-B080-92F7-34FBD80E64A2}"/>
              </a:ext>
            </a:extLst>
          </p:cNvPr>
          <p:cNvSpPr txBox="1"/>
          <p:nvPr/>
        </p:nvSpPr>
        <p:spPr>
          <a:xfrm>
            <a:off x="314960" y="558800"/>
            <a:ext cx="10109200" cy="1200329"/>
          </a:xfrm>
          <a:prstGeom prst="rect">
            <a:avLst/>
          </a:prstGeom>
          <a:noFill/>
        </p:spPr>
        <p:txBody>
          <a:bodyPr wrap="square" rtlCol="0">
            <a:spAutoFit/>
          </a:bodyPr>
          <a:lstStyle/>
          <a:p>
            <a:pPr marL="342900" indent="-342900">
              <a:buFont typeface="Wingdings" panose="05000000000000000000" pitchFamily="2" charset="2"/>
              <a:buChar char="Ø"/>
            </a:pPr>
            <a:r>
              <a:rPr kumimoji="1" lang="ja-JP" altLang="en-US" sz="2400" b="1" dirty="0"/>
              <a:t>国際的には、国連</a:t>
            </a:r>
            <a:r>
              <a:rPr kumimoji="1" lang="en-US" altLang="ja-JP" sz="2400" b="1" dirty="0"/>
              <a:t>CEFACT</a:t>
            </a:r>
            <a:r>
              <a:rPr kumimoji="1" lang="ja-JP" altLang="en-US" sz="2400" b="1" dirty="0"/>
              <a:t>が推進する</a:t>
            </a:r>
            <a:r>
              <a:rPr kumimoji="1" lang="en-US" altLang="ja-JP" sz="2400" b="1" dirty="0"/>
              <a:t>ESG</a:t>
            </a:r>
            <a:r>
              <a:rPr kumimoji="1" lang="ja-JP" altLang="en-US" sz="2400" b="1" dirty="0"/>
              <a:t>関連プロジェクトに積極的に参画し、</a:t>
            </a:r>
            <a:r>
              <a:rPr kumimoji="1" lang="en-US" altLang="ja-JP" sz="2400" b="1" dirty="0"/>
              <a:t>ESG</a:t>
            </a:r>
            <a:r>
              <a:rPr kumimoji="1" lang="ja-JP" altLang="en-US" sz="2400" b="1" dirty="0"/>
              <a:t>に関わる新たなビジネス領域で日本の企業が活躍できるよう支援する。</a:t>
            </a:r>
          </a:p>
        </p:txBody>
      </p:sp>
      <p:sp>
        <p:nvSpPr>
          <p:cNvPr id="3" name="テキスト ボックス 2">
            <a:extLst>
              <a:ext uri="{FF2B5EF4-FFF2-40B4-BE49-F238E27FC236}">
                <a16:creationId xmlns:a16="http://schemas.microsoft.com/office/drawing/2014/main" id="{9EC1D5DA-DFDC-5E12-38E8-5403B77B04F2}"/>
              </a:ext>
            </a:extLst>
          </p:cNvPr>
          <p:cNvSpPr txBox="1"/>
          <p:nvPr/>
        </p:nvSpPr>
        <p:spPr>
          <a:xfrm>
            <a:off x="1005840" y="2072640"/>
            <a:ext cx="9418320" cy="2862322"/>
          </a:xfrm>
          <a:prstGeom prst="rect">
            <a:avLst/>
          </a:prstGeom>
          <a:noFill/>
        </p:spPr>
        <p:txBody>
          <a:bodyPr wrap="square" rtlCol="0">
            <a:spAutoFit/>
          </a:bodyPr>
          <a:lstStyle/>
          <a:p>
            <a:r>
              <a:rPr lang="ja-JP" altLang="en-US" sz="2000" b="1" dirty="0"/>
              <a:t>関連する国連</a:t>
            </a:r>
            <a:r>
              <a:rPr lang="en-US" altLang="ja-JP" sz="2000" b="1" dirty="0"/>
              <a:t>CEFACT</a:t>
            </a:r>
            <a:r>
              <a:rPr lang="ja-JP" altLang="en-US" sz="2000" b="1" dirty="0"/>
              <a:t>プロジェクト：</a:t>
            </a:r>
            <a:endParaRPr lang="en-US" altLang="ja-JP" sz="2000" b="1" dirty="0"/>
          </a:p>
          <a:p>
            <a:pPr marL="800100" lvl="1" indent="-342900">
              <a:buFont typeface="Arial" panose="020B0604020202020204" pitchFamily="34" charset="0"/>
              <a:buChar char="•"/>
            </a:pPr>
            <a:r>
              <a:rPr lang="ja-JP" altLang="en-US" sz="2000" dirty="0"/>
              <a:t>カーボンフットプリント</a:t>
            </a:r>
            <a:endParaRPr lang="en-US" altLang="ja-JP" sz="2000" dirty="0"/>
          </a:p>
          <a:p>
            <a:pPr marL="800100" lvl="1" indent="-342900">
              <a:buFont typeface="Arial" panose="020B0604020202020204" pitchFamily="34" charset="0"/>
              <a:buChar char="•"/>
            </a:pPr>
            <a:r>
              <a:rPr lang="ja-JP" altLang="en-US" sz="2000" dirty="0"/>
              <a:t>希少原材料管理</a:t>
            </a:r>
            <a:endParaRPr lang="en-US" altLang="ja-JP" sz="2000" dirty="0"/>
          </a:p>
          <a:p>
            <a:pPr marL="800100" lvl="1" indent="-342900">
              <a:buFont typeface="Arial" panose="020B0604020202020204" pitchFamily="34" charset="0"/>
              <a:buChar char="•"/>
            </a:pPr>
            <a:r>
              <a:rPr lang="ja-JP" altLang="en-US" sz="2000" dirty="0"/>
              <a:t>人権擁護のためのトレーサビリティ（デュー・ディリジェンス）</a:t>
            </a:r>
            <a:endParaRPr lang="en-US" altLang="ja-JP" sz="2000" dirty="0"/>
          </a:p>
          <a:p>
            <a:pPr marL="800100" lvl="1" indent="-342900">
              <a:buFont typeface="Arial" panose="020B0604020202020204" pitchFamily="34" charset="0"/>
              <a:buChar char="•"/>
            </a:pPr>
            <a:r>
              <a:rPr lang="ja-JP" altLang="en-US" sz="2000" dirty="0"/>
              <a:t>サプライチェーン強靭化</a:t>
            </a:r>
            <a:endParaRPr lang="en-US" altLang="ja-JP" sz="2000" dirty="0"/>
          </a:p>
          <a:p>
            <a:pPr marL="800100" lvl="1" indent="-342900">
              <a:buFont typeface="Arial" panose="020B0604020202020204" pitchFamily="34" charset="0"/>
              <a:buChar char="•"/>
            </a:pPr>
            <a:r>
              <a:rPr lang="ja-JP" altLang="en-US" sz="2000" dirty="0"/>
              <a:t>漁獲高管理</a:t>
            </a:r>
            <a:endParaRPr lang="en-US" altLang="ja-JP" sz="2000" dirty="0"/>
          </a:p>
          <a:p>
            <a:pPr marL="800100" lvl="1" indent="-342900">
              <a:buFont typeface="Arial" panose="020B0604020202020204" pitchFamily="34" charset="0"/>
              <a:buChar char="•"/>
            </a:pPr>
            <a:r>
              <a:rPr lang="ja-JP" altLang="en-US" sz="2000" dirty="0"/>
              <a:t>廃棄物管理</a:t>
            </a:r>
            <a:endParaRPr lang="en-US" altLang="ja-JP" sz="2000" dirty="0"/>
          </a:p>
          <a:p>
            <a:pPr marL="800100" lvl="1" indent="-342900">
              <a:buFont typeface="Arial" panose="020B0604020202020204" pitchFamily="34" charset="0"/>
              <a:buChar char="•"/>
            </a:pPr>
            <a:r>
              <a:rPr lang="ja-JP" altLang="en-US" sz="2000" dirty="0"/>
              <a:t>スマート農業</a:t>
            </a:r>
            <a:endParaRPr lang="en-US" altLang="ja-JP" sz="2000" dirty="0"/>
          </a:p>
          <a:p>
            <a:endParaRPr kumimoji="1" lang="ja-JP" altLang="en-US" sz="2000" dirty="0"/>
          </a:p>
        </p:txBody>
      </p:sp>
    </p:spTree>
    <p:extLst>
      <p:ext uri="{BB962C8B-B14F-4D97-AF65-F5344CB8AC3E}">
        <p14:creationId xmlns:p14="http://schemas.microsoft.com/office/powerpoint/2010/main" val="758434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F1CF33D-6599-7E5D-0A5F-E25FBC806B2C}"/>
              </a:ext>
            </a:extLst>
          </p:cNvPr>
          <p:cNvSpPr txBox="1"/>
          <p:nvPr/>
        </p:nvSpPr>
        <p:spPr>
          <a:xfrm>
            <a:off x="487680" y="497840"/>
            <a:ext cx="10109200" cy="830997"/>
          </a:xfrm>
          <a:prstGeom prst="rect">
            <a:avLst/>
          </a:prstGeom>
          <a:noFill/>
        </p:spPr>
        <p:txBody>
          <a:bodyPr wrap="square" rtlCol="0">
            <a:spAutoFit/>
          </a:bodyPr>
          <a:lstStyle/>
          <a:p>
            <a:pPr marL="342900" indent="-342900">
              <a:buFont typeface="Wingdings" panose="05000000000000000000" pitchFamily="2" charset="2"/>
              <a:buChar char="Ø"/>
            </a:pPr>
            <a:r>
              <a:rPr lang="ja-JP" altLang="en-US" sz="2400" b="1" dirty="0"/>
              <a:t>国内</a:t>
            </a:r>
            <a:r>
              <a:rPr kumimoji="1" lang="ja-JP" altLang="en-US" sz="2400" b="1" dirty="0"/>
              <a:t>的には、国が推進する国内産業界デジタル化施策に呼応し、国連</a:t>
            </a:r>
            <a:r>
              <a:rPr kumimoji="1" lang="en-US" altLang="ja-JP" sz="2400" b="1" dirty="0"/>
              <a:t>CEFACT</a:t>
            </a:r>
            <a:r>
              <a:rPr kumimoji="1" lang="ja-JP" altLang="en-US" sz="2400" b="1" dirty="0"/>
              <a:t>のセマンティクス標準との技術的連携を推進する。</a:t>
            </a:r>
          </a:p>
        </p:txBody>
      </p:sp>
      <p:sp>
        <p:nvSpPr>
          <p:cNvPr id="3" name="テキスト ボックス 2">
            <a:extLst>
              <a:ext uri="{FF2B5EF4-FFF2-40B4-BE49-F238E27FC236}">
                <a16:creationId xmlns:a16="http://schemas.microsoft.com/office/drawing/2014/main" id="{A4734E00-ED1F-4B91-8C77-1B4B3E4FD093}"/>
              </a:ext>
            </a:extLst>
          </p:cNvPr>
          <p:cNvSpPr txBox="1"/>
          <p:nvPr/>
        </p:nvSpPr>
        <p:spPr>
          <a:xfrm>
            <a:off x="1168400" y="2021840"/>
            <a:ext cx="9184640" cy="2246769"/>
          </a:xfrm>
          <a:prstGeom prst="rect">
            <a:avLst/>
          </a:prstGeom>
          <a:noFill/>
        </p:spPr>
        <p:txBody>
          <a:bodyPr wrap="square" rtlCol="0">
            <a:spAutoFit/>
          </a:bodyPr>
          <a:lstStyle/>
          <a:p>
            <a:r>
              <a:rPr kumimoji="1" lang="ja-JP" altLang="en-US" sz="2000" b="1" dirty="0"/>
              <a:t>関連する国の施策：</a:t>
            </a:r>
            <a:endParaRPr kumimoji="1" lang="en-US" altLang="ja-JP" sz="2000" b="1" dirty="0"/>
          </a:p>
          <a:p>
            <a:pPr marL="800100" lvl="1" indent="-342900">
              <a:buFont typeface="Arial" panose="020B0604020202020204" pitchFamily="34" charset="0"/>
              <a:buChar char="•"/>
            </a:pP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デジタル田園都市国家構想</a:t>
            </a:r>
            <a:endParaRPr lang="en-US"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800100" lvl="1" indent="-342900">
              <a:buFont typeface="Arial" panose="020B0604020202020204" pitchFamily="34" charset="0"/>
              <a:buChar char="•"/>
            </a:pP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デジタル社会の実現に向けた重点計画</a:t>
            </a:r>
            <a:endParaRPr kumimoji="1" lang="en-US" altLang="ja-JP" sz="2000" dirty="0"/>
          </a:p>
          <a:p>
            <a:pPr marL="800100" lvl="1" indent="-342900">
              <a:buFont typeface="Arial" panose="020B0604020202020204" pitchFamily="34" charset="0"/>
              <a:buChar char="•"/>
            </a:pPr>
            <a:r>
              <a:rPr kumimoji="1" lang="ja-JP" altLang="en-US" sz="2000" dirty="0"/>
              <a:t>ウラノスエコシステム</a:t>
            </a:r>
            <a:endParaRPr kumimoji="1" lang="en-US" altLang="ja-JP" sz="2000" dirty="0"/>
          </a:p>
          <a:p>
            <a:pPr marL="800100" lvl="1" indent="-342900">
              <a:buFont typeface="Arial" panose="020B0604020202020204" pitchFamily="34" charset="0"/>
              <a:buChar char="•"/>
            </a:pPr>
            <a:r>
              <a:rPr lang="ja-JP" altLang="en-US" sz="2000" dirty="0"/>
              <a:t>サプライチェーンデータ連携基盤</a:t>
            </a:r>
            <a:endParaRPr lang="en-US" altLang="ja-JP" sz="2000" dirty="0"/>
          </a:p>
          <a:p>
            <a:pPr marL="800100" lvl="1" indent="-342900">
              <a:buFont typeface="Arial" panose="020B0604020202020204" pitchFamily="34" charset="0"/>
              <a:buChar char="•"/>
            </a:pPr>
            <a:r>
              <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rPr>
              <a:t>地方公共団体におけるアナログ規制の点検・見直</a:t>
            </a:r>
            <a:endParaRPr lang="en-US" altLang="ja-JP" sz="2000" dirty="0"/>
          </a:p>
          <a:p>
            <a:endParaRPr kumimoji="1" lang="ja-JP" altLang="en-US" sz="2000" dirty="0"/>
          </a:p>
        </p:txBody>
      </p:sp>
    </p:spTree>
    <p:extLst>
      <p:ext uri="{BB962C8B-B14F-4D97-AF65-F5344CB8AC3E}">
        <p14:creationId xmlns:p14="http://schemas.microsoft.com/office/powerpoint/2010/main" val="461680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FAA2E71-6EF4-A8CA-2985-86548ABD3689}"/>
              </a:ext>
            </a:extLst>
          </p:cNvPr>
          <p:cNvSpPr txBox="1"/>
          <p:nvPr/>
        </p:nvSpPr>
        <p:spPr>
          <a:xfrm>
            <a:off x="450730" y="354485"/>
            <a:ext cx="7778869" cy="523220"/>
          </a:xfrm>
          <a:prstGeom prst="rect">
            <a:avLst/>
          </a:prstGeom>
          <a:noFill/>
        </p:spPr>
        <p:txBody>
          <a:bodyPr wrap="square">
            <a:spAutoFit/>
          </a:bodyPr>
          <a:lstStyle/>
          <a:p>
            <a:r>
              <a:rPr lang="ja-JP" altLang="ja-JP" sz="2800" b="1" dirty="0">
                <a:solidFill>
                  <a:srgbClr val="FF0000"/>
                </a:solidFill>
                <a:effectLst/>
                <a:ea typeface="游明朝" panose="02020400000000000000" pitchFamily="18" charset="-128"/>
                <a:cs typeface="Times New Roman" panose="02020603050405020304" pitchFamily="18" charset="0"/>
              </a:rPr>
              <a:t>貿易金融デジタル化国際標準</a:t>
            </a:r>
            <a:r>
              <a:rPr lang="ja-JP" altLang="en-US" sz="2800" b="1" dirty="0">
                <a:solidFill>
                  <a:srgbClr val="FF0000"/>
                </a:solidFill>
                <a:effectLst/>
                <a:ea typeface="游明朝" panose="02020400000000000000" pitchFamily="18" charset="-128"/>
                <a:cs typeface="Times New Roman" panose="02020603050405020304" pitchFamily="18" charset="0"/>
              </a:rPr>
              <a:t>への取組</a:t>
            </a:r>
            <a:endParaRPr lang="ja-JP" altLang="en-US" sz="2800" dirty="0">
              <a:solidFill>
                <a:srgbClr val="FF0000"/>
              </a:solidFill>
            </a:endParaRPr>
          </a:p>
        </p:txBody>
      </p:sp>
      <p:sp>
        <p:nvSpPr>
          <p:cNvPr id="4" name="テキスト ボックス 3">
            <a:extLst>
              <a:ext uri="{FF2B5EF4-FFF2-40B4-BE49-F238E27FC236}">
                <a16:creationId xmlns:a16="http://schemas.microsoft.com/office/drawing/2014/main" id="{539052E9-8A85-399B-26AE-441467BB20C9}"/>
              </a:ext>
            </a:extLst>
          </p:cNvPr>
          <p:cNvSpPr txBox="1"/>
          <p:nvPr/>
        </p:nvSpPr>
        <p:spPr>
          <a:xfrm>
            <a:off x="543464" y="1112807"/>
            <a:ext cx="11033185" cy="5262979"/>
          </a:xfrm>
          <a:prstGeom prst="rect">
            <a:avLst/>
          </a:prstGeom>
          <a:noFill/>
        </p:spPr>
        <p:txBody>
          <a:bodyPr wrap="square" rtlCol="0">
            <a:spAutoFit/>
          </a:bodyPr>
          <a:lstStyle/>
          <a:p>
            <a:r>
              <a:rPr lang="ja-JP" altLang="en-US" sz="2400" dirty="0">
                <a:effectLst/>
                <a:latin typeface="游明朝" panose="02020400000000000000" pitchFamily="18" charset="-128"/>
                <a:cs typeface="Times New Roman" panose="02020603050405020304" pitchFamily="18" charset="0"/>
              </a:rPr>
              <a:t>１．</a:t>
            </a:r>
            <a:r>
              <a:rPr lang="en-US" altLang="ja-JP" sz="2400" dirty="0">
                <a:effectLst/>
                <a:latin typeface="游明朝" panose="02020400000000000000" pitchFamily="18" charset="-128"/>
                <a:cs typeface="Times New Roman" panose="02020603050405020304" pitchFamily="18" charset="0"/>
              </a:rPr>
              <a:t>2023</a:t>
            </a:r>
            <a:r>
              <a:rPr lang="ja-JP" altLang="ja-JP" sz="2400" dirty="0">
                <a:effectLst/>
                <a:ea typeface="游明朝" panose="02020400000000000000" pitchFamily="18" charset="-128"/>
                <a:cs typeface="Times New Roman" panose="02020603050405020304" pitchFamily="18" charset="0"/>
              </a:rPr>
              <a:t>年仕掛かり中の標準仕様の完成と公開</a:t>
            </a:r>
            <a:endParaRPr lang="en-US" altLang="ja-JP" sz="2400" dirty="0">
              <a:effectLst/>
              <a:ea typeface="游明朝" panose="02020400000000000000" pitchFamily="18" charset="-128"/>
              <a:cs typeface="Times New Roman" panose="02020603050405020304" pitchFamily="18" charset="0"/>
            </a:endParaRP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信用状発行プロセス</a:t>
            </a:r>
            <a:r>
              <a:rPr lang="ja-JP" altLang="en-US" sz="2400" dirty="0">
                <a:effectLst/>
                <a:ea typeface="游明朝" panose="02020400000000000000" pitchFamily="18" charset="-128"/>
                <a:cs typeface="Times New Roman" panose="02020603050405020304" pitchFamily="18" charset="0"/>
              </a:rPr>
              <a:t>（</a:t>
            </a:r>
            <a:r>
              <a:rPr lang="en-US" altLang="ja-JP" sz="2400" dirty="0">
                <a:effectLst/>
                <a:ea typeface="游明朝" panose="02020400000000000000" pitchFamily="18" charset="-128"/>
                <a:cs typeface="Times New Roman" panose="02020603050405020304" pitchFamily="18" charset="0"/>
              </a:rPr>
              <a:t>Confirm</a:t>
            </a:r>
            <a:r>
              <a:rPr lang="ja-JP" altLang="en-US" sz="2400" dirty="0">
                <a:effectLst/>
                <a:ea typeface="游明朝" panose="02020400000000000000" pitchFamily="18" charset="-128"/>
                <a:cs typeface="Times New Roman" panose="02020603050405020304" pitchFamily="18" charset="0"/>
              </a:rPr>
              <a:t>プロセス）</a:t>
            </a:r>
            <a:endParaRPr lang="en-US" altLang="ja-JP" sz="2400" dirty="0">
              <a:ea typeface="游明朝" panose="02020400000000000000" pitchFamily="18" charset="-128"/>
              <a:cs typeface="Times New Roman" panose="02020603050405020304" pitchFamily="18" charset="0"/>
            </a:endParaRP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信用状発行情報モデル</a:t>
            </a:r>
            <a:r>
              <a:rPr lang="ja-JP" altLang="en-US" sz="2400" dirty="0">
                <a:effectLst/>
                <a:ea typeface="游明朝" panose="02020400000000000000" pitchFamily="18" charset="-128"/>
                <a:cs typeface="Times New Roman" panose="02020603050405020304" pitchFamily="18" charset="0"/>
              </a:rPr>
              <a:t>（信用状</a:t>
            </a:r>
            <a:r>
              <a:rPr lang="en-US" altLang="ja-JP" sz="2400" dirty="0">
                <a:effectLst/>
                <a:ea typeface="游明朝" panose="02020400000000000000" pitchFamily="18" charset="-128"/>
                <a:cs typeface="Times New Roman" panose="02020603050405020304" pitchFamily="18" charset="0"/>
              </a:rPr>
              <a:t>BIE=&gt;CCL)</a:t>
            </a: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貿易関係商流情報モデル</a:t>
            </a:r>
            <a:r>
              <a:rPr lang="ja-JP" altLang="en-US" sz="2400" dirty="0">
                <a:effectLst/>
                <a:ea typeface="游明朝" panose="02020400000000000000" pitchFamily="18" charset="-128"/>
                <a:cs typeface="Times New Roman" panose="02020603050405020304" pitchFamily="18" charset="0"/>
              </a:rPr>
              <a:t>（インボイス</a:t>
            </a:r>
            <a:r>
              <a:rPr lang="en-US" altLang="ja-JP" sz="2400" dirty="0">
                <a:effectLst/>
                <a:ea typeface="游明朝" panose="02020400000000000000" pitchFamily="18" charset="-128"/>
                <a:cs typeface="Times New Roman" panose="02020603050405020304" pitchFamily="18" charset="0"/>
              </a:rPr>
              <a:t>BIE=&gt;CCL</a:t>
            </a:r>
            <a:r>
              <a:rPr lang="ja-JP" altLang="en-US" sz="2400" dirty="0">
                <a:effectLst/>
                <a:ea typeface="游明朝" panose="02020400000000000000" pitchFamily="18" charset="-128"/>
                <a:cs typeface="Times New Roman" panose="02020603050405020304" pitchFamily="18" charset="0"/>
              </a:rPr>
              <a:t>）</a:t>
            </a:r>
            <a:endParaRPr lang="en-US" altLang="ja-JP" sz="2400" dirty="0">
              <a:ea typeface="游明朝" panose="02020400000000000000" pitchFamily="18" charset="-128"/>
              <a:cs typeface="Times New Roman" panose="02020603050405020304" pitchFamily="18" charset="0"/>
            </a:endParaRPr>
          </a:p>
          <a:p>
            <a:endParaRPr kumimoji="1" lang="en-US" altLang="ja-JP" sz="2400" dirty="0">
              <a:ea typeface="游明朝" panose="02020400000000000000" pitchFamily="18" charset="-128"/>
              <a:cs typeface="Times New Roman" panose="02020603050405020304" pitchFamily="18" charset="0"/>
            </a:endParaRPr>
          </a:p>
          <a:p>
            <a:r>
              <a:rPr lang="ja-JP" altLang="en-US" sz="2400" dirty="0">
                <a:ea typeface="游明朝" panose="02020400000000000000" pitchFamily="18" charset="-128"/>
                <a:cs typeface="Times New Roman" panose="02020603050405020304" pitchFamily="18" charset="0"/>
              </a:rPr>
              <a:t>２．</a:t>
            </a:r>
            <a:r>
              <a:rPr lang="en-US" altLang="ja-JP" sz="2400" dirty="0">
                <a:effectLst/>
                <a:latin typeface="游明朝" panose="02020400000000000000" pitchFamily="18" charset="-128"/>
                <a:cs typeface="Times New Roman" panose="02020603050405020304" pitchFamily="18" charset="0"/>
              </a:rPr>
              <a:t>2024</a:t>
            </a:r>
            <a:r>
              <a:rPr lang="ja-JP" altLang="ja-JP" sz="2400" dirty="0">
                <a:effectLst/>
                <a:ea typeface="游明朝" panose="02020400000000000000" pitchFamily="18" charset="-128"/>
                <a:cs typeface="Times New Roman" panose="02020603050405020304" pitchFamily="18" charset="0"/>
              </a:rPr>
              <a:t>年新規に提案する標準仕様の策定と公開</a:t>
            </a:r>
            <a:endParaRPr lang="en-US" altLang="ja-JP" sz="2400" dirty="0">
              <a:effectLst/>
              <a:ea typeface="游明朝" panose="02020400000000000000" pitchFamily="18" charset="-128"/>
              <a:cs typeface="Times New Roman" panose="02020603050405020304" pitchFamily="18" charset="0"/>
            </a:endParaRP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海上貨物保険プロセス</a:t>
            </a:r>
            <a:r>
              <a:rPr lang="ja-JP" altLang="en-US" sz="2400" dirty="0">
                <a:effectLst/>
                <a:ea typeface="游明朝" panose="02020400000000000000" pitchFamily="18" charset="-128"/>
                <a:cs typeface="Times New Roman" panose="02020603050405020304" pitchFamily="18" charset="0"/>
              </a:rPr>
              <a:t>（</a:t>
            </a:r>
            <a:r>
              <a:rPr lang="en-US" altLang="ja-JP" sz="2400" dirty="0">
                <a:effectLst/>
                <a:ea typeface="游明朝" panose="02020400000000000000" pitchFamily="18" charset="-128"/>
                <a:cs typeface="Times New Roman" panose="02020603050405020304" pitchFamily="18" charset="0"/>
              </a:rPr>
              <a:t>BRS</a:t>
            </a:r>
            <a:r>
              <a:rPr lang="ja-JP" altLang="en-US" sz="2400" dirty="0">
                <a:effectLst/>
                <a:ea typeface="游明朝" panose="02020400000000000000" pitchFamily="18" charset="-128"/>
                <a:cs typeface="Times New Roman" panose="02020603050405020304" pitchFamily="18" charset="0"/>
              </a:rPr>
              <a:t>）</a:t>
            </a:r>
            <a:endParaRPr lang="en-US" altLang="ja-JP" sz="2400" dirty="0">
              <a:ea typeface="游明朝" panose="02020400000000000000" pitchFamily="18" charset="-128"/>
              <a:cs typeface="Times New Roman" panose="02020603050405020304" pitchFamily="18" charset="0"/>
            </a:endParaRP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保険情報モデル</a:t>
            </a:r>
            <a:r>
              <a:rPr lang="ja-JP" altLang="en-US" sz="2400" dirty="0">
                <a:effectLst/>
                <a:ea typeface="游明朝" panose="02020400000000000000" pitchFamily="18" charset="-128"/>
                <a:cs typeface="Times New Roman" panose="02020603050405020304" pitchFamily="18" charset="0"/>
              </a:rPr>
              <a:t>（保険</a:t>
            </a:r>
            <a:r>
              <a:rPr lang="en-US" altLang="ja-JP" sz="2400" dirty="0">
                <a:effectLst/>
                <a:ea typeface="游明朝" panose="02020400000000000000" pitchFamily="18" charset="-128"/>
                <a:cs typeface="Times New Roman" panose="02020603050405020304" pitchFamily="18" charset="0"/>
              </a:rPr>
              <a:t>BIE=&gt;CCL</a:t>
            </a:r>
            <a:r>
              <a:rPr lang="ja-JP" altLang="en-US" sz="2400" dirty="0">
                <a:effectLst/>
                <a:ea typeface="游明朝" panose="02020400000000000000" pitchFamily="18" charset="-128"/>
                <a:cs typeface="Times New Roman" panose="02020603050405020304" pitchFamily="18" charset="0"/>
              </a:rPr>
              <a:t>）</a:t>
            </a:r>
            <a:endParaRPr lang="en-US" altLang="ja-JP" sz="2400" dirty="0">
              <a:effectLst/>
              <a:ea typeface="游明朝" panose="02020400000000000000" pitchFamily="18" charset="-128"/>
              <a:cs typeface="Times New Roman" panose="02020603050405020304" pitchFamily="18" charset="0"/>
            </a:endParaRP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信用状決済プロセス</a:t>
            </a:r>
            <a:r>
              <a:rPr lang="ja-JP" altLang="en-US" sz="2400" dirty="0">
                <a:effectLst/>
                <a:ea typeface="游明朝" panose="02020400000000000000" pitchFamily="18" charset="-128"/>
                <a:cs typeface="Times New Roman" panose="02020603050405020304" pitchFamily="18" charset="0"/>
              </a:rPr>
              <a:t>（</a:t>
            </a:r>
            <a:r>
              <a:rPr lang="en-US" altLang="ja-JP" sz="2400" dirty="0">
                <a:effectLst/>
                <a:ea typeface="游明朝" panose="02020400000000000000" pitchFamily="18" charset="-128"/>
                <a:cs typeface="Times New Roman" panose="02020603050405020304" pitchFamily="18" charset="0"/>
              </a:rPr>
              <a:t>BRS Version up</a:t>
            </a:r>
            <a:r>
              <a:rPr lang="ja-JP" altLang="en-US" sz="2400" dirty="0">
                <a:effectLst/>
                <a:ea typeface="游明朝" panose="02020400000000000000" pitchFamily="18" charset="-128"/>
                <a:cs typeface="Times New Roman" panose="02020603050405020304" pitchFamily="18" charset="0"/>
              </a:rPr>
              <a:t>）</a:t>
            </a:r>
            <a:endParaRPr lang="en-US" altLang="ja-JP" sz="2400" dirty="0">
              <a:ea typeface="游明朝" panose="02020400000000000000" pitchFamily="18" charset="-128"/>
              <a:cs typeface="Times New Roman" panose="02020603050405020304" pitchFamily="18" charset="0"/>
            </a:endParaRP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貿易金融参照データモデル</a:t>
            </a:r>
            <a:r>
              <a:rPr lang="ja-JP" altLang="en-US" sz="2400" dirty="0">
                <a:effectLst/>
                <a:ea typeface="游明朝" panose="02020400000000000000" pitchFamily="18" charset="-128"/>
                <a:cs typeface="Times New Roman" panose="02020603050405020304" pitchFamily="18" charset="0"/>
              </a:rPr>
              <a:t>（</a:t>
            </a:r>
            <a:r>
              <a:rPr lang="en-US" altLang="ja-JP" sz="2400" dirty="0">
                <a:ea typeface="游明朝" panose="02020400000000000000" pitchFamily="18" charset="-128"/>
                <a:cs typeface="Times New Roman" panose="02020603050405020304" pitchFamily="18" charset="0"/>
              </a:rPr>
              <a:t>TFF-RDM</a:t>
            </a:r>
            <a:r>
              <a:rPr lang="ja-JP" altLang="en-US" sz="2400" dirty="0">
                <a:ea typeface="游明朝" panose="02020400000000000000" pitchFamily="18" charset="-128"/>
                <a:cs typeface="Times New Roman" panose="02020603050405020304" pitchFamily="18" charset="0"/>
              </a:rPr>
              <a:t>）</a:t>
            </a:r>
            <a:endParaRPr lang="en-US" altLang="ja-JP" sz="2400" dirty="0">
              <a:effectLst/>
              <a:ea typeface="游明朝" panose="02020400000000000000" pitchFamily="18" charset="-128"/>
              <a:cs typeface="Times New Roman" panose="02020603050405020304" pitchFamily="18" charset="0"/>
            </a:endParaRPr>
          </a:p>
          <a:p>
            <a:endParaRPr kumimoji="1" lang="en-US" altLang="ja-JP" sz="2400" dirty="0">
              <a:ea typeface="游明朝" panose="02020400000000000000" pitchFamily="18" charset="-128"/>
              <a:cs typeface="Times New Roman" panose="02020603050405020304" pitchFamily="18" charset="0"/>
            </a:endParaRPr>
          </a:p>
          <a:p>
            <a:r>
              <a:rPr lang="ja-JP" altLang="en-US" sz="2400" dirty="0">
                <a:effectLst/>
                <a:ea typeface="游明朝" panose="02020400000000000000" pitchFamily="18" charset="-128"/>
                <a:cs typeface="Times New Roman" panose="02020603050405020304" pitchFamily="18" charset="0"/>
              </a:rPr>
              <a:t>３．</a:t>
            </a:r>
            <a:r>
              <a:rPr lang="ja-JP" altLang="ja-JP" sz="2400" dirty="0">
                <a:effectLst/>
                <a:ea typeface="游明朝" panose="02020400000000000000" pitchFamily="18" charset="-128"/>
                <a:cs typeface="Times New Roman" panose="02020603050405020304" pitchFamily="18" charset="0"/>
              </a:rPr>
              <a:t>国連</a:t>
            </a:r>
            <a:r>
              <a:rPr lang="en-US" altLang="ja-JP" sz="2400" dirty="0">
                <a:effectLst/>
                <a:ea typeface="游明朝" panose="02020400000000000000" pitchFamily="18" charset="-128"/>
                <a:cs typeface="Times New Roman" panose="02020603050405020304" pitchFamily="18" charset="0"/>
              </a:rPr>
              <a:t>CEFACT</a:t>
            </a:r>
            <a:r>
              <a:rPr lang="ja-JP" altLang="ja-JP" sz="2400" dirty="0">
                <a:effectLst/>
                <a:ea typeface="游明朝" panose="02020400000000000000" pitchFamily="18" charset="-128"/>
                <a:cs typeface="Times New Roman" panose="02020603050405020304" pitchFamily="18" charset="0"/>
              </a:rPr>
              <a:t>貿易金融データ交換プロジェクトの推進</a:t>
            </a:r>
            <a:endParaRPr lang="en-US" altLang="ja-JP" sz="2400" dirty="0">
              <a:effectLst/>
              <a:ea typeface="游明朝" panose="02020400000000000000" pitchFamily="18" charset="-128"/>
              <a:cs typeface="Times New Roman" panose="02020603050405020304" pitchFamily="18" charset="0"/>
            </a:endParaRP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運輸物流分野の標準化への参画</a:t>
            </a:r>
            <a:r>
              <a:rPr lang="ja-JP" altLang="en-US" sz="2400" dirty="0">
                <a:effectLst/>
                <a:ea typeface="游明朝" panose="02020400000000000000" pitchFamily="18" charset="-128"/>
                <a:cs typeface="Times New Roman" panose="02020603050405020304" pitchFamily="18" charset="0"/>
              </a:rPr>
              <a:t>（</a:t>
            </a:r>
            <a:r>
              <a:rPr lang="en-US" altLang="ja-JP" sz="2400" dirty="0">
                <a:effectLst/>
                <a:ea typeface="游明朝" panose="02020400000000000000" pitchFamily="18" charset="-128"/>
                <a:cs typeface="Times New Roman" panose="02020603050405020304" pitchFamily="18" charset="0"/>
              </a:rPr>
              <a:t>BL</a:t>
            </a:r>
            <a:r>
              <a:rPr lang="ja-JP" altLang="en-US" sz="2400" dirty="0">
                <a:effectLst/>
                <a:ea typeface="游明朝" panose="02020400000000000000" pitchFamily="18" charset="-128"/>
                <a:cs typeface="Times New Roman" panose="02020603050405020304" pitchFamily="18" charset="0"/>
              </a:rPr>
              <a:t>、パッキングリスト）</a:t>
            </a:r>
            <a:endParaRPr lang="en-US" altLang="ja-JP" sz="2400" dirty="0">
              <a:ea typeface="游明朝" panose="02020400000000000000" pitchFamily="18" charset="-128"/>
              <a:cs typeface="Times New Roman" panose="02020603050405020304" pitchFamily="18" charset="0"/>
            </a:endParaRPr>
          </a:p>
          <a:p>
            <a:pPr marL="1257300" lvl="2" indent="-342900">
              <a:buFont typeface="Wingdings" panose="05000000000000000000" pitchFamily="2" charset="2"/>
              <a:buChar char="Ø"/>
            </a:pPr>
            <a:r>
              <a:rPr lang="ja-JP" altLang="ja-JP" sz="2400" dirty="0">
                <a:effectLst/>
                <a:ea typeface="游明朝" panose="02020400000000000000" pitchFamily="18" charset="-128"/>
                <a:cs typeface="Times New Roman" panose="02020603050405020304" pitchFamily="18" charset="0"/>
              </a:rPr>
              <a:t>原産地証明プロセスのデジタル化への参画</a:t>
            </a:r>
            <a:r>
              <a:rPr lang="ja-JP" altLang="en-US" sz="2400" dirty="0">
                <a:effectLst/>
                <a:ea typeface="游明朝" panose="02020400000000000000" pitchFamily="18" charset="-128"/>
                <a:cs typeface="Times New Roman" panose="02020603050405020304" pitchFamily="18" charset="0"/>
              </a:rPr>
              <a:t>（非特恵関税</a:t>
            </a:r>
            <a:r>
              <a:rPr lang="en-US" altLang="ja-JP" sz="2400" dirty="0">
                <a:effectLst/>
                <a:ea typeface="游明朝" panose="02020400000000000000" pitchFamily="18" charset="-128"/>
                <a:cs typeface="Times New Roman" panose="02020603050405020304" pitchFamily="18" charset="0"/>
              </a:rPr>
              <a:t>COO</a:t>
            </a:r>
            <a:r>
              <a:rPr lang="ja-JP" altLang="en-US" sz="2400" dirty="0">
                <a:effectLst/>
                <a:ea typeface="游明朝" panose="02020400000000000000" pitchFamily="18" charset="-128"/>
                <a:cs typeface="Times New Roman" panose="02020603050405020304" pitchFamily="18" charset="0"/>
              </a:rPr>
              <a:t>）</a:t>
            </a:r>
            <a:endParaRPr kumimoji="1" lang="ja-JP" altLang="en-US" sz="2400" dirty="0"/>
          </a:p>
        </p:txBody>
      </p:sp>
    </p:spTree>
    <p:extLst>
      <p:ext uri="{BB962C8B-B14F-4D97-AF65-F5344CB8AC3E}">
        <p14:creationId xmlns:p14="http://schemas.microsoft.com/office/powerpoint/2010/main" val="382259262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362</Words>
  <Application>Microsoft Office PowerPoint</Application>
  <PresentationFormat>ワイド画面</PresentationFormat>
  <Paragraphs>39</Paragraphs>
  <Slides>5</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vt:i4>
      </vt:variant>
    </vt:vector>
  </HeadingPairs>
  <TitlesOfParts>
    <vt:vector size="12" baseType="lpstr">
      <vt:lpstr>游ゴシック</vt:lpstr>
      <vt:lpstr>游ゴシック Light</vt:lpstr>
      <vt:lpstr>游明朝</vt:lpstr>
      <vt:lpstr>Arial</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2</cp:revision>
  <dcterms:created xsi:type="dcterms:W3CDTF">2024-03-10T06:54:08Z</dcterms:created>
  <dcterms:modified xsi:type="dcterms:W3CDTF">2024-03-12T02:24:43Z</dcterms:modified>
</cp:coreProperties>
</file>