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37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A067FF-CDBF-4220-A74E-E21A67FF3711}" type="datetimeFigureOut">
              <a:rPr kumimoji="1" lang="ja-JP" altLang="en-US" smtClean="0"/>
              <a:t>2023/7/5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A36D9D-5A4B-4033-AEC0-A6357BFF9788}" type="slidenum">
              <a:rPr kumimoji="1" lang="ja-JP" altLang="en-US" smtClean="0"/>
              <a:t>‹#›</a:t>
            </a:fld>
            <a:endParaRPr kumimoji="1" lang="ja-JP" altLang="en-US"/>
          </a:p>
        </p:txBody>
      </p:sp>
    </p:spTree>
    <p:extLst>
      <p:ext uri="{BB962C8B-B14F-4D97-AF65-F5344CB8AC3E}">
        <p14:creationId xmlns:p14="http://schemas.microsoft.com/office/powerpoint/2010/main" val="18666410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EB5A00-37CF-CFE3-53BF-2DAC570CE87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B72D663-2EAC-2F70-4B4C-F8155E84EF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846FEC9-3CC0-7DE1-2D7D-E70D3760E95E}"/>
              </a:ext>
            </a:extLst>
          </p:cNvPr>
          <p:cNvSpPr>
            <a:spLocks noGrp="1"/>
          </p:cNvSpPr>
          <p:nvPr>
            <p:ph type="dt" sz="half" idx="10"/>
          </p:nvPr>
        </p:nvSpPr>
        <p:spPr/>
        <p:txBody>
          <a:bodyPr/>
          <a:lstStyle/>
          <a:p>
            <a:fld id="{E5D4E8F5-6156-4439-AA94-B4EA5988A5FC}" type="datetime1">
              <a:rPr kumimoji="1" lang="ja-JP" altLang="en-US" smtClean="0"/>
              <a:t>2023/7/5</a:t>
            </a:fld>
            <a:endParaRPr kumimoji="1" lang="ja-JP" altLang="en-US"/>
          </a:p>
        </p:txBody>
      </p:sp>
      <p:sp>
        <p:nvSpPr>
          <p:cNvPr id="5" name="フッター プレースホルダー 4">
            <a:extLst>
              <a:ext uri="{FF2B5EF4-FFF2-40B4-BE49-F238E27FC236}">
                <a16:creationId xmlns:a16="http://schemas.microsoft.com/office/drawing/2014/main" id="{34D0A852-991B-22EC-0B76-498DF0815C9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C240FA-00DE-940E-41EB-4D10F3A14935}"/>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1621746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0A6F40-6842-DA01-4786-26AC7F9690C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14AF6D6-3F91-3367-37D9-8AA6C0E72D8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DD194ED-0A05-1D40-10AC-C71989AF5503}"/>
              </a:ext>
            </a:extLst>
          </p:cNvPr>
          <p:cNvSpPr>
            <a:spLocks noGrp="1"/>
          </p:cNvSpPr>
          <p:nvPr>
            <p:ph type="dt" sz="half" idx="10"/>
          </p:nvPr>
        </p:nvSpPr>
        <p:spPr/>
        <p:txBody>
          <a:bodyPr/>
          <a:lstStyle/>
          <a:p>
            <a:fld id="{F387EBB3-41A3-4A56-AE92-8067EFDD87FB}" type="datetime1">
              <a:rPr kumimoji="1" lang="ja-JP" altLang="en-US" smtClean="0"/>
              <a:t>2023/7/5</a:t>
            </a:fld>
            <a:endParaRPr kumimoji="1" lang="ja-JP" altLang="en-US"/>
          </a:p>
        </p:txBody>
      </p:sp>
      <p:sp>
        <p:nvSpPr>
          <p:cNvPr id="5" name="フッター プレースホルダー 4">
            <a:extLst>
              <a:ext uri="{FF2B5EF4-FFF2-40B4-BE49-F238E27FC236}">
                <a16:creationId xmlns:a16="http://schemas.microsoft.com/office/drawing/2014/main" id="{FD55489D-4925-5B7C-83A5-50FD68356D8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FCB1340-E357-61C9-74C0-E94E6F905131}"/>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2580401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265EC9A-C9C0-2406-CBB1-6A8C460BA47F}"/>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EF71E82-E7D4-75A0-52F4-607B03635B6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8BA6EC2-CFAE-A335-3B1A-471AB9CE37CF}"/>
              </a:ext>
            </a:extLst>
          </p:cNvPr>
          <p:cNvSpPr>
            <a:spLocks noGrp="1"/>
          </p:cNvSpPr>
          <p:nvPr>
            <p:ph type="dt" sz="half" idx="10"/>
          </p:nvPr>
        </p:nvSpPr>
        <p:spPr/>
        <p:txBody>
          <a:bodyPr/>
          <a:lstStyle/>
          <a:p>
            <a:fld id="{B0ACE75F-CB3B-4FE2-9708-417C24B771A7}" type="datetime1">
              <a:rPr kumimoji="1" lang="ja-JP" altLang="en-US" smtClean="0"/>
              <a:t>2023/7/5</a:t>
            </a:fld>
            <a:endParaRPr kumimoji="1" lang="ja-JP" altLang="en-US"/>
          </a:p>
        </p:txBody>
      </p:sp>
      <p:sp>
        <p:nvSpPr>
          <p:cNvPr id="5" name="フッター プレースホルダー 4">
            <a:extLst>
              <a:ext uri="{FF2B5EF4-FFF2-40B4-BE49-F238E27FC236}">
                <a16:creationId xmlns:a16="http://schemas.microsoft.com/office/drawing/2014/main" id="{07598A2F-B07B-CEE6-00C7-30DD11E854D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2594A89-BC53-4C5D-652B-CC0BBF2743B2}"/>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1636736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E75274-6595-221C-51A8-20DB0F50D8F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4BA6EFE-89C0-159B-81E6-ABA3AC78EB4F}"/>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035E324-E1B4-9234-CA08-E0885579B77B}"/>
              </a:ext>
            </a:extLst>
          </p:cNvPr>
          <p:cNvSpPr>
            <a:spLocks noGrp="1"/>
          </p:cNvSpPr>
          <p:nvPr>
            <p:ph type="dt" sz="half" idx="10"/>
          </p:nvPr>
        </p:nvSpPr>
        <p:spPr/>
        <p:txBody>
          <a:bodyPr/>
          <a:lstStyle/>
          <a:p>
            <a:fld id="{9539A5C8-C886-4DCA-96C2-E2340A96312A}" type="datetime1">
              <a:rPr kumimoji="1" lang="ja-JP" altLang="en-US" smtClean="0"/>
              <a:t>2023/7/5</a:t>
            </a:fld>
            <a:endParaRPr kumimoji="1" lang="ja-JP" altLang="en-US"/>
          </a:p>
        </p:txBody>
      </p:sp>
      <p:sp>
        <p:nvSpPr>
          <p:cNvPr id="5" name="フッター プレースホルダー 4">
            <a:extLst>
              <a:ext uri="{FF2B5EF4-FFF2-40B4-BE49-F238E27FC236}">
                <a16:creationId xmlns:a16="http://schemas.microsoft.com/office/drawing/2014/main" id="{FCD231C1-FFE1-E972-D3D6-85E53939D3D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A0B1C92-09CD-7FD9-EAE8-49583AD66236}"/>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196914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670A40-6BBC-F00C-783B-24C584BA7EA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4B6526E-BBB1-3C2A-B4AC-F1CDE6F750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70C90B2F-39D7-9CF4-221D-320636AA479F}"/>
              </a:ext>
            </a:extLst>
          </p:cNvPr>
          <p:cNvSpPr>
            <a:spLocks noGrp="1"/>
          </p:cNvSpPr>
          <p:nvPr>
            <p:ph type="dt" sz="half" idx="10"/>
          </p:nvPr>
        </p:nvSpPr>
        <p:spPr/>
        <p:txBody>
          <a:bodyPr/>
          <a:lstStyle/>
          <a:p>
            <a:fld id="{1B9207FB-EB74-46A3-953D-3855E933DF83}" type="datetime1">
              <a:rPr kumimoji="1" lang="ja-JP" altLang="en-US" smtClean="0"/>
              <a:t>2023/7/5</a:t>
            </a:fld>
            <a:endParaRPr kumimoji="1" lang="ja-JP" altLang="en-US"/>
          </a:p>
        </p:txBody>
      </p:sp>
      <p:sp>
        <p:nvSpPr>
          <p:cNvPr id="5" name="フッター プレースホルダー 4">
            <a:extLst>
              <a:ext uri="{FF2B5EF4-FFF2-40B4-BE49-F238E27FC236}">
                <a16:creationId xmlns:a16="http://schemas.microsoft.com/office/drawing/2014/main" id="{DEE0B888-E3CB-FF56-F139-648C9331607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8D76BBD-ACF1-5DCB-CF93-9530113519B6}"/>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3476636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EB4351-E0CA-23F1-2971-67DDDAC3DB9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CC88678-95B8-4BB1-43BF-C40BB881F11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FCA8C7C-2377-9A01-7C80-C486368A8BC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15828CE-ECF7-A9EA-5EE3-F6D5F2F91DE7}"/>
              </a:ext>
            </a:extLst>
          </p:cNvPr>
          <p:cNvSpPr>
            <a:spLocks noGrp="1"/>
          </p:cNvSpPr>
          <p:nvPr>
            <p:ph type="dt" sz="half" idx="10"/>
          </p:nvPr>
        </p:nvSpPr>
        <p:spPr/>
        <p:txBody>
          <a:bodyPr/>
          <a:lstStyle/>
          <a:p>
            <a:fld id="{733073C3-4634-4B05-B008-47EE7FAB0BC9}" type="datetime1">
              <a:rPr kumimoji="1" lang="ja-JP" altLang="en-US" smtClean="0"/>
              <a:t>2023/7/5</a:t>
            </a:fld>
            <a:endParaRPr kumimoji="1" lang="ja-JP" altLang="en-US"/>
          </a:p>
        </p:txBody>
      </p:sp>
      <p:sp>
        <p:nvSpPr>
          <p:cNvPr id="6" name="フッター プレースホルダー 5">
            <a:extLst>
              <a:ext uri="{FF2B5EF4-FFF2-40B4-BE49-F238E27FC236}">
                <a16:creationId xmlns:a16="http://schemas.microsoft.com/office/drawing/2014/main" id="{B5B7EF73-34A4-9247-5878-FAD582D0C39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0A9F319-1969-8555-9B5A-A29A21505805}"/>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1160046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02BEF8-BDA2-D720-3FD5-5569A2D635B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0C3C1EC-D63E-5D62-05B0-DDDEB107C7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EAD3931-FB75-C13C-AD16-5F6733DBD36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95E7356-BCE2-1FF8-3BCF-19AFA17E80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57DAB778-83E8-4F62-E6F5-D2945B9D748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62DDF9B-42B5-D1DF-1CAF-22E966445B99}"/>
              </a:ext>
            </a:extLst>
          </p:cNvPr>
          <p:cNvSpPr>
            <a:spLocks noGrp="1"/>
          </p:cNvSpPr>
          <p:nvPr>
            <p:ph type="dt" sz="half" idx="10"/>
          </p:nvPr>
        </p:nvSpPr>
        <p:spPr/>
        <p:txBody>
          <a:bodyPr/>
          <a:lstStyle/>
          <a:p>
            <a:fld id="{0CC6EDAE-7A26-43B6-AA7D-29AEF9C7C785}" type="datetime1">
              <a:rPr kumimoji="1" lang="ja-JP" altLang="en-US" smtClean="0"/>
              <a:t>2023/7/5</a:t>
            </a:fld>
            <a:endParaRPr kumimoji="1" lang="ja-JP" altLang="en-US"/>
          </a:p>
        </p:txBody>
      </p:sp>
      <p:sp>
        <p:nvSpPr>
          <p:cNvPr id="8" name="フッター プレースホルダー 7">
            <a:extLst>
              <a:ext uri="{FF2B5EF4-FFF2-40B4-BE49-F238E27FC236}">
                <a16:creationId xmlns:a16="http://schemas.microsoft.com/office/drawing/2014/main" id="{3D5868A1-E428-F314-0169-3B185C21A8F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FB3A9A5-7AC5-9E1F-0818-3E15512FE423}"/>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879847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B9B1E8-1E41-19B3-4306-AED08C24EBC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B69BB73-CCA6-E164-2009-755AD8EA3C2D}"/>
              </a:ext>
            </a:extLst>
          </p:cNvPr>
          <p:cNvSpPr>
            <a:spLocks noGrp="1"/>
          </p:cNvSpPr>
          <p:nvPr>
            <p:ph type="dt" sz="half" idx="10"/>
          </p:nvPr>
        </p:nvSpPr>
        <p:spPr/>
        <p:txBody>
          <a:bodyPr/>
          <a:lstStyle/>
          <a:p>
            <a:fld id="{A86CB370-E3AA-43F3-873F-6B78A5914250}" type="datetime1">
              <a:rPr kumimoji="1" lang="ja-JP" altLang="en-US" smtClean="0"/>
              <a:t>2023/7/5</a:t>
            </a:fld>
            <a:endParaRPr kumimoji="1" lang="ja-JP" altLang="en-US"/>
          </a:p>
        </p:txBody>
      </p:sp>
      <p:sp>
        <p:nvSpPr>
          <p:cNvPr id="4" name="フッター プレースホルダー 3">
            <a:extLst>
              <a:ext uri="{FF2B5EF4-FFF2-40B4-BE49-F238E27FC236}">
                <a16:creationId xmlns:a16="http://schemas.microsoft.com/office/drawing/2014/main" id="{EBBBA3F4-9557-EFFD-C3B8-4E2201C6347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FAEA800-B667-169F-31DB-720D85FABEA6}"/>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2608278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194CA48-4E97-CA03-990B-D11379C61A6E}"/>
              </a:ext>
            </a:extLst>
          </p:cNvPr>
          <p:cNvSpPr>
            <a:spLocks noGrp="1"/>
          </p:cNvSpPr>
          <p:nvPr>
            <p:ph type="dt" sz="half" idx="10"/>
          </p:nvPr>
        </p:nvSpPr>
        <p:spPr/>
        <p:txBody>
          <a:bodyPr/>
          <a:lstStyle/>
          <a:p>
            <a:fld id="{EDEB38E4-472B-41AD-A883-5629E7172681}" type="datetime1">
              <a:rPr kumimoji="1" lang="ja-JP" altLang="en-US" smtClean="0"/>
              <a:t>2023/7/5</a:t>
            </a:fld>
            <a:endParaRPr kumimoji="1" lang="ja-JP" altLang="en-US"/>
          </a:p>
        </p:txBody>
      </p:sp>
      <p:sp>
        <p:nvSpPr>
          <p:cNvPr id="3" name="フッター プレースホルダー 2">
            <a:extLst>
              <a:ext uri="{FF2B5EF4-FFF2-40B4-BE49-F238E27FC236}">
                <a16:creationId xmlns:a16="http://schemas.microsoft.com/office/drawing/2014/main" id="{BE5B9022-9322-0BF5-EBF6-EAF6FAEB537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8057711-A07E-D85B-E76B-1EF6D86D363B}"/>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3774495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1F9243-262F-AF3E-DF47-CA7C6594842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9A089FA-CA68-FB9E-C6EC-B42451A619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96F5C4F-267F-1D92-2EC8-B7DF869A9D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F9C1DEB-BF40-B9F2-9EEA-DB64A6BD964D}"/>
              </a:ext>
            </a:extLst>
          </p:cNvPr>
          <p:cNvSpPr>
            <a:spLocks noGrp="1"/>
          </p:cNvSpPr>
          <p:nvPr>
            <p:ph type="dt" sz="half" idx="10"/>
          </p:nvPr>
        </p:nvSpPr>
        <p:spPr/>
        <p:txBody>
          <a:bodyPr/>
          <a:lstStyle/>
          <a:p>
            <a:fld id="{DD0B4EB1-5805-4AD9-B780-3EEC6769C2E2}" type="datetime1">
              <a:rPr kumimoji="1" lang="ja-JP" altLang="en-US" smtClean="0"/>
              <a:t>2023/7/5</a:t>
            </a:fld>
            <a:endParaRPr kumimoji="1" lang="ja-JP" altLang="en-US"/>
          </a:p>
        </p:txBody>
      </p:sp>
      <p:sp>
        <p:nvSpPr>
          <p:cNvPr id="6" name="フッター プレースホルダー 5">
            <a:extLst>
              <a:ext uri="{FF2B5EF4-FFF2-40B4-BE49-F238E27FC236}">
                <a16:creationId xmlns:a16="http://schemas.microsoft.com/office/drawing/2014/main" id="{95BA5260-F772-08C1-71D5-AF00A26FBED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232BBBC-4CF0-F1DE-DDCF-2122BC2386F2}"/>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4102020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F938F3-E9BB-A92F-D0A2-75A3688CB36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E372BAF-1A51-B596-F811-48DE7B4025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EF2D78E-EF9B-7B84-8774-0BEEBA0A7F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89F5366-2A71-2096-AA5C-DA4F5AD5BE3B}"/>
              </a:ext>
            </a:extLst>
          </p:cNvPr>
          <p:cNvSpPr>
            <a:spLocks noGrp="1"/>
          </p:cNvSpPr>
          <p:nvPr>
            <p:ph type="dt" sz="half" idx="10"/>
          </p:nvPr>
        </p:nvSpPr>
        <p:spPr/>
        <p:txBody>
          <a:bodyPr/>
          <a:lstStyle/>
          <a:p>
            <a:fld id="{8483C50B-7966-4409-B2BD-0AE6102746CB}" type="datetime1">
              <a:rPr kumimoji="1" lang="ja-JP" altLang="en-US" smtClean="0"/>
              <a:t>2023/7/5</a:t>
            </a:fld>
            <a:endParaRPr kumimoji="1" lang="ja-JP" altLang="en-US"/>
          </a:p>
        </p:txBody>
      </p:sp>
      <p:sp>
        <p:nvSpPr>
          <p:cNvPr id="6" name="フッター プレースホルダー 5">
            <a:extLst>
              <a:ext uri="{FF2B5EF4-FFF2-40B4-BE49-F238E27FC236}">
                <a16:creationId xmlns:a16="http://schemas.microsoft.com/office/drawing/2014/main" id="{29C3AD62-A071-0288-C64F-D6629E476A3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B200466-D7BC-11A1-F22F-78FC6EF2583A}"/>
              </a:ext>
            </a:extLst>
          </p:cNvPr>
          <p:cNvSpPr>
            <a:spLocks noGrp="1"/>
          </p:cNvSpPr>
          <p:nvPr>
            <p:ph type="sldNum" sz="quarter" idx="12"/>
          </p:nvPr>
        </p:nvSpPr>
        <p:spPr/>
        <p:txBody>
          <a:body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1473378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A2248EA-906B-0989-C2BC-62038F71CA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231048D-3A05-875E-FDE8-AAFCC8E3EB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F3ED60E-FE93-3489-1DCB-52B77D681B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EE313E-FFCA-4E49-A61B-2D6E2A0D2C16}" type="datetime1">
              <a:rPr kumimoji="1" lang="ja-JP" altLang="en-US" smtClean="0"/>
              <a:t>2023/7/5</a:t>
            </a:fld>
            <a:endParaRPr kumimoji="1" lang="ja-JP" altLang="en-US"/>
          </a:p>
        </p:txBody>
      </p:sp>
      <p:sp>
        <p:nvSpPr>
          <p:cNvPr id="5" name="フッター プレースホルダー 4">
            <a:extLst>
              <a:ext uri="{FF2B5EF4-FFF2-40B4-BE49-F238E27FC236}">
                <a16:creationId xmlns:a16="http://schemas.microsoft.com/office/drawing/2014/main" id="{59801F76-194F-7DBA-BC59-7DA5B64A96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598F384-EFA0-8B6F-4547-8DDC5BD484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AD56DF-11E3-4E23-BDEA-BC5E50BF1EDE}" type="slidenum">
              <a:rPr kumimoji="1" lang="ja-JP" altLang="en-US" smtClean="0"/>
              <a:t>‹#›</a:t>
            </a:fld>
            <a:endParaRPr kumimoji="1" lang="ja-JP" altLang="en-US"/>
          </a:p>
        </p:txBody>
      </p:sp>
    </p:spTree>
    <p:extLst>
      <p:ext uri="{BB962C8B-B14F-4D97-AF65-F5344CB8AC3E}">
        <p14:creationId xmlns:p14="http://schemas.microsoft.com/office/powerpoint/2010/main" val="29417268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AF8085AF-196B-930B-1687-0804C5F2F5AD}"/>
              </a:ext>
            </a:extLst>
          </p:cNvPr>
          <p:cNvSpPr txBox="1"/>
          <p:nvPr/>
        </p:nvSpPr>
        <p:spPr>
          <a:xfrm>
            <a:off x="2347823" y="1932317"/>
            <a:ext cx="7496354" cy="1569660"/>
          </a:xfrm>
          <a:prstGeom prst="rect">
            <a:avLst/>
          </a:prstGeom>
          <a:noFill/>
        </p:spPr>
        <p:txBody>
          <a:bodyPr wrap="square" rtlCol="0">
            <a:spAutoFit/>
          </a:bodyPr>
          <a:lstStyle/>
          <a:p>
            <a:pPr algn="ctr"/>
            <a:r>
              <a:rPr kumimoji="1" lang="ja-JP" altLang="en-US" sz="3200" b="1" dirty="0"/>
              <a:t>第</a:t>
            </a:r>
            <a:r>
              <a:rPr kumimoji="1" lang="en-US" altLang="ja-JP" sz="3200" b="1" dirty="0"/>
              <a:t>40</a:t>
            </a:r>
            <a:r>
              <a:rPr kumimoji="1" lang="ja-JP" altLang="en-US" sz="3200" b="1" dirty="0"/>
              <a:t>回 国連</a:t>
            </a:r>
            <a:r>
              <a:rPr kumimoji="1" lang="en-US" altLang="ja-JP" sz="3200" b="1" dirty="0"/>
              <a:t>CEFACT</a:t>
            </a:r>
            <a:r>
              <a:rPr kumimoji="1" lang="ja-JP" altLang="en-US" sz="3200" b="1" dirty="0"/>
              <a:t>フォーラム報告</a:t>
            </a:r>
            <a:endParaRPr kumimoji="1" lang="en-US" altLang="ja-JP" sz="3200" b="1" dirty="0"/>
          </a:p>
          <a:p>
            <a:pPr algn="ctr"/>
            <a:r>
              <a:rPr lang="ja-JP" altLang="ja-JP" sz="3200" b="1" dirty="0">
                <a:effectLst/>
                <a:ea typeface="游明朝" panose="02020400000000000000" pitchFamily="18" charset="-128"/>
                <a:cs typeface="Times New Roman" panose="02020603050405020304" pitchFamily="18" charset="0"/>
              </a:rPr>
              <a:t>（貿易デジタル化推進プロジェクト</a:t>
            </a:r>
            <a:r>
              <a:rPr lang="ja-JP" altLang="en-US" sz="3200" b="1" dirty="0">
                <a:effectLst/>
                <a:ea typeface="游明朝" panose="02020400000000000000" pitchFamily="18" charset="-128"/>
                <a:cs typeface="Times New Roman" panose="02020603050405020304" pitchFamily="18" charset="0"/>
              </a:rPr>
              <a:t>）</a:t>
            </a:r>
            <a:endParaRPr kumimoji="1" lang="en-US" altLang="ja-JP" sz="3200" b="1" dirty="0"/>
          </a:p>
          <a:p>
            <a:pPr algn="ctr"/>
            <a:endParaRPr kumimoji="1" lang="ja-JP" altLang="en-US" sz="3200" b="1" dirty="0"/>
          </a:p>
        </p:txBody>
      </p:sp>
      <p:sp>
        <p:nvSpPr>
          <p:cNvPr id="5" name="テキスト ボックス 4">
            <a:extLst>
              <a:ext uri="{FF2B5EF4-FFF2-40B4-BE49-F238E27FC236}">
                <a16:creationId xmlns:a16="http://schemas.microsoft.com/office/drawing/2014/main" id="{19907405-A090-1828-09E2-B99B3A8852A0}"/>
              </a:ext>
            </a:extLst>
          </p:cNvPr>
          <p:cNvSpPr txBox="1"/>
          <p:nvPr/>
        </p:nvSpPr>
        <p:spPr>
          <a:xfrm>
            <a:off x="3995468" y="4675516"/>
            <a:ext cx="4201063" cy="1200329"/>
          </a:xfrm>
          <a:prstGeom prst="rect">
            <a:avLst/>
          </a:prstGeom>
          <a:noFill/>
        </p:spPr>
        <p:txBody>
          <a:bodyPr wrap="square" rtlCol="0">
            <a:spAutoFit/>
          </a:bodyPr>
          <a:lstStyle/>
          <a:p>
            <a:pPr algn="ctr"/>
            <a:r>
              <a:rPr kumimoji="1" lang="en-US" altLang="ja-JP" sz="2400" dirty="0"/>
              <a:t>2023</a:t>
            </a:r>
            <a:r>
              <a:rPr kumimoji="1" lang="ja-JP" altLang="en-US" sz="2400" dirty="0"/>
              <a:t>年５月８日～１２日</a:t>
            </a:r>
            <a:endParaRPr kumimoji="1" lang="en-US" altLang="ja-JP" sz="2400" dirty="0"/>
          </a:p>
          <a:p>
            <a:pPr algn="ctr"/>
            <a:r>
              <a:rPr lang="ja-JP" altLang="en-US" sz="2400" dirty="0"/>
              <a:t>国連欧州本部</a:t>
            </a:r>
            <a:endParaRPr lang="en-US" altLang="ja-JP" sz="2400" dirty="0"/>
          </a:p>
          <a:p>
            <a:pPr algn="ctr"/>
            <a:r>
              <a:rPr kumimoji="1" lang="ja-JP" altLang="en-US" sz="2400" dirty="0"/>
              <a:t>ジュネーブ（スイス）</a:t>
            </a:r>
          </a:p>
        </p:txBody>
      </p:sp>
      <p:sp>
        <p:nvSpPr>
          <p:cNvPr id="6" name="スライド番号プレースホルダー 5">
            <a:extLst>
              <a:ext uri="{FF2B5EF4-FFF2-40B4-BE49-F238E27FC236}">
                <a16:creationId xmlns:a16="http://schemas.microsoft.com/office/drawing/2014/main" id="{4807439F-32D3-9924-ABED-E34843CA476C}"/>
              </a:ext>
            </a:extLst>
          </p:cNvPr>
          <p:cNvSpPr>
            <a:spLocks noGrp="1"/>
          </p:cNvSpPr>
          <p:nvPr>
            <p:ph type="sldNum" sz="quarter" idx="12"/>
          </p:nvPr>
        </p:nvSpPr>
        <p:spPr/>
        <p:txBody>
          <a:bodyPr/>
          <a:lstStyle/>
          <a:p>
            <a:fld id="{88AD56DF-11E3-4E23-BDEA-BC5E50BF1EDE}" type="slidenum">
              <a:rPr kumimoji="1" lang="ja-JP" altLang="en-US" smtClean="0"/>
              <a:t>1</a:t>
            </a:fld>
            <a:endParaRPr kumimoji="1" lang="ja-JP" altLang="en-US"/>
          </a:p>
        </p:txBody>
      </p:sp>
      <p:sp>
        <p:nvSpPr>
          <p:cNvPr id="2" name="テキスト ボックス 1">
            <a:extLst>
              <a:ext uri="{FF2B5EF4-FFF2-40B4-BE49-F238E27FC236}">
                <a16:creationId xmlns:a16="http://schemas.microsoft.com/office/drawing/2014/main" id="{784D56C2-8109-ADB0-47FC-5323C552D28C}"/>
              </a:ext>
            </a:extLst>
          </p:cNvPr>
          <p:cNvSpPr txBox="1"/>
          <p:nvPr/>
        </p:nvSpPr>
        <p:spPr>
          <a:xfrm>
            <a:off x="9307902" y="388189"/>
            <a:ext cx="2337758" cy="369332"/>
          </a:xfrm>
          <a:prstGeom prst="rect">
            <a:avLst/>
          </a:prstGeom>
          <a:noFill/>
          <a:ln>
            <a:solidFill>
              <a:schemeClr val="accent1"/>
            </a:solidFill>
          </a:ln>
        </p:spPr>
        <p:txBody>
          <a:bodyPr wrap="square" rtlCol="0">
            <a:spAutoFit/>
          </a:bodyPr>
          <a:lstStyle/>
          <a:p>
            <a:pPr algn="ctr"/>
            <a:r>
              <a:rPr kumimoji="1" lang="ja-JP" altLang="en-US" b="1" dirty="0"/>
              <a:t>技術推進</a:t>
            </a:r>
            <a:r>
              <a:rPr kumimoji="1" lang="en-US" altLang="ja-JP" b="1" dirty="0"/>
              <a:t>2023-1-05</a:t>
            </a:r>
            <a:endParaRPr kumimoji="1" lang="ja-JP" altLang="en-US" b="1" dirty="0"/>
          </a:p>
        </p:txBody>
      </p:sp>
    </p:spTree>
    <p:extLst>
      <p:ext uri="{BB962C8B-B14F-4D97-AF65-F5344CB8AC3E}">
        <p14:creationId xmlns:p14="http://schemas.microsoft.com/office/powerpoint/2010/main" val="2219607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05877E8-D8F1-1C17-844A-3EF967BC3C37}"/>
              </a:ext>
            </a:extLst>
          </p:cNvPr>
          <p:cNvSpPr txBox="1"/>
          <p:nvPr/>
        </p:nvSpPr>
        <p:spPr>
          <a:xfrm>
            <a:off x="983412" y="974785"/>
            <a:ext cx="10058400" cy="4585871"/>
          </a:xfrm>
          <a:prstGeom prst="rect">
            <a:avLst/>
          </a:prstGeom>
          <a:noFill/>
        </p:spPr>
        <p:txBody>
          <a:bodyPr wrap="square" rtlCol="0">
            <a:spAutoFit/>
          </a:bodyPr>
          <a:lstStyle/>
          <a:p>
            <a:pPr algn="ctr"/>
            <a:r>
              <a:rPr lang="ja-JP" altLang="ja-JP" sz="2800" dirty="0">
                <a:effectLst/>
                <a:ea typeface="游明朝" panose="02020400000000000000" pitchFamily="18" charset="-128"/>
                <a:cs typeface="Times New Roman" panose="02020603050405020304" pitchFamily="18" charset="0"/>
              </a:rPr>
              <a:t>国連</a:t>
            </a:r>
            <a:r>
              <a:rPr lang="en-US" altLang="ja-JP" sz="2800" dirty="0">
                <a:effectLst/>
                <a:ea typeface="游明朝" panose="02020400000000000000" pitchFamily="18" charset="-128"/>
                <a:cs typeface="Times New Roman" panose="02020603050405020304" pitchFamily="18" charset="0"/>
              </a:rPr>
              <a:t>CEFACT</a:t>
            </a:r>
            <a:r>
              <a:rPr lang="ja-JP" altLang="ja-JP" sz="2800" dirty="0">
                <a:effectLst/>
                <a:ea typeface="游明朝" panose="02020400000000000000" pitchFamily="18" charset="-128"/>
                <a:cs typeface="Times New Roman" panose="02020603050405020304" pitchFamily="18" charset="0"/>
              </a:rPr>
              <a:t> </a:t>
            </a:r>
            <a:r>
              <a:rPr lang="ja-JP" altLang="en-US" sz="2800" dirty="0">
                <a:effectLst/>
                <a:ea typeface="游明朝" panose="02020400000000000000" pitchFamily="18" charset="-128"/>
                <a:cs typeface="Times New Roman" panose="02020603050405020304" pitchFamily="18" charset="0"/>
              </a:rPr>
              <a:t>プロジェクト</a:t>
            </a:r>
            <a:endParaRPr lang="en-US" altLang="ja-JP" sz="2800" dirty="0">
              <a:effectLst/>
              <a:ea typeface="游明朝" panose="02020400000000000000" pitchFamily="18" charset="-128"/>
              <a:cs typeface="Times New Roman" panose="02020603050405020304" pitchFamily="18" charset="0"/>
            </a:endParaRPr>
          </a:p>
          <a:p>
            <a:pPr algn="ctr"/>
            <a:r>
              <a:rPr lang="en-US" altLang="ja-JP" sz="2800" dirty="0">
                <a:effectLst/>
                <a:ea typeface="游明朝" panose="02020400000000000000" pitchFamily="18" charset="-128"/>
                <a:cs typeface="Times New Roman" panose="02020603050405020304" pitchFamily="18" charset="0"/>
              </a:rPr>
              <a:t>“Buy/Ship/Pay Data Exchange structure </a:t>
            </a:r>
          </a:p>
          <a:p>
            <a:pPr algn="ctr"/>
            <a:r>
              <a:rPr lang="en-US" altLang="ja-JP" sz="2800" dirty="0">
                <a:effectLst/>
                <a:ea typeface="游明朝" panose="02020400000000000000" pitchFamily="18" charset="-128"/>
                <a:cs typeface="Times New Roman" panose="02020603050405020304" pitchFamily="18" charset="0"/>
              </a:rPr>
              <a:t>for Trade Finance Facilitation”</a:t>
            </a:r>
          </a:p>
          <a:p>
            <a:pPr algn="ctr"/>
            <a:endParaRPr lang="en-US" altLang="ja-JP" sz="2800" dirty="0">
              <a:effectLst/>
              <a:ea typeface="游明朝" panose="02020400000000000000" pitchFamily="18" charset="-128"/>
              <a:cs typeface="Times New Roman" panose="02020603050405020304" pitchFamily="18" charset="0"/>
            </a:endParaRPr>
          </a:p>
          <a:p>
            <a:pPr algn="ctr"/>
            <a:endParaRPr lang="en-US" altLang="ja-JP" sz="2800" dirty="0">
              <a:effectLst/>
              <a:ea typeface="游明朝" panose="02020400000000000000" pitchFamily="18" charset="-128"/>
              <a:cs typeface="Times New Roman" panose="02020603050405020304" pitchFamily="18" charset="0"/>
            </a:endParaRPr>
          </a:p>
          <a:p>
            <a:pPr algn="ctr"/>
            <a:endParaRPr lang="en-US" altLang="ja-JP" sz="2800" dirty="0">
              <a:ea typeface="游明朝" panose="02020400000000000000" pitchFamily="18" charset="-128"/>
              <a:cs typeface="Times New Roman" panose="02020603050405020304" pitchFamily="18" charset="0"/>
            </a:endParaRPr>
          </a:p>
          <a:p>
            <a:pPr algn="ctr"/>
            <a:r>
              <a:rPr lang="ja-JP" altLang="en-US" sz="2800" dirty="0">
                <a:effectLst/>
                <a:ea typeface="游明朝" panose="02020400000000000000" pitchFamily="18" charset="-128"/>
                <a:cs typeface="Times New Roman" panose="02020603050405020304" pitchFamily="18" charset="0"/>
              </a:rPr>
              <a:t>日本からの提言：</a:t>
            </a:r>
            <a:endParaRPr lang="en-US" altLang="ja-JP" sz="2800" dirty="0">
              <a:effectLst/>
              <a:ea typeface="游明朝" panose="02020400000000000000" pitchFamily="18" charset="-128"/>
              <a:cs typeface="Times New Roman" panose="02020603050405020304" pitchFamily="18" charset="0"/>
            </a:endParaRPr>
          </a:p>
          <a:p>
            <a:r>
              <a:rPr lang="ja-JP" altLang="ja-JP" sz="2400" dirty="0">
                <a:effectLst/>
                <a:ea typeface="游明朝" panose="02020400000000000000" pitchFamily="18" charset="-128"/>
                <a:cs typeface="Times New Roman" panose="02020603050405020304" pitchFamily="18" charset="0"/>
              </a:rPr>
              <a:t>国連</a:t>
            </a:r>
            <a:r>
              <a:rPr lang="en-US" altLang="ja-JP" sz="2400" dirty="0">
                <a:effectLst/>
                <a:ea typeface="游明朝" panose="02020400000000000000" pitchFamily="18" charset="-128"/>
                <a:cs typeface="Times New Roman" panose="02020603050405020304" pitchFamily="18" charset="0"/>
              </a:rPr>
              <a:t>CEFACT Buy/Ship/Pay</a:t>
            </a:r>
            <a:r>
              <a:rPr lang="ja-JP" altLang="ja-JP" sz="2400" dirty="0">
                <a:effectLst/>
                <a:ea typeface="游明朝" panose="02020400000000000000" pitchFamily="18" charset="-128"/>
                <a:cs typeface="Times New Roman" panose="02020603050405020304" pitchFamily="18" charset="0"/>
              </a:rPr>
              <a:t>参照データモデルに基づく貿易情報データパイプラインの構築を目指すためである。特に、商流・物流・金流データの相互運用性に焦点をあて、国連</a:t>
            </a:r>
            <a:r>
              <a:rPr lang="en-US" altLang="ja-JP" sz="2400" dirty="0">
                <a:effectLst/>
                <a:ea typeface="游明朝" panose="02020400000000000000" pitchFamily="18" charset="-128"/>
                <a:cs typeface="Times New Roman" panose="02020603050405020304" pitchFamily="18" charset="0"/>
              </a:rPr>
              <a:t>CEFACT</a:t>
            </a:r>
            <a:r>
              <a:rPr lang="ja-JP" altLang="ja-JP" sz="2400" dirty="0">
                <a:effectLst/>
                <a:ea typeface="游明朝" panose="02020400000000000000" pitchFamily="18" charset="-128"/>
                <a:cs typeface="Times New Roman" panose="02020603050405020304" pitchFamily="18" charset="0"/>
              </a:rPr>
              <a:t>貿易デジタル化推進プロジェクトの推進を支えて行くことを明言した。</a:t>
            </a:r>
            <a:endParaRPr kumimoji="1" lang="ja-JP" altLang="en-US" sz="2400" dirty="0"/>
          </a:p>
        </p:txBody>
      </p:sp>
      <p:sp>
        <p:nvSpPr>
          <p:cNvPr id="3" name="スライド番号プレースホルダー 2">
            <a:extLst>
              <a:ext uri="{FF2B5EF4-FFF2-40B4-BE49-F238E27FC236}">
                <a16:creationId xmlns:a16="http://schemas.microsoft.com/office/drawing/2014/main" id="{AD38A2AE-0E6F-5D08-59CA-455BFD637437}"/>
              </a:ext>
            </a:extLst>
          </p:cNvPr>
          <p:cNvSpPr>
            <a:spLocks noGrp="1"/>
          </p:cNvSpPr>
          <p:nvPr>
            <p:ph type="sldNum" sz="quarter" idx="12"/>
          </p:nvPr>
        </p:nvSpPr>
        <p:spPr/>
        <p:txBody>
          <a:bodyPr/>
          <a:lstStyle/>
          <a:p>
            <a:fld id="{88AD56DF-11E3-4E23-BDEA-BC5E50BF1EDE}" type="slidenum">
              <a:rPr kumimoji="1" lang="ja-JP" altLang="en-US" smtClean="0"/>
              <a:t>2</a:t>
            </a:fld>
            <a:endParaRPr kumimoji="1" lang="ja-JP" altLang="en-US"/>
          </a:p>
        </p:txBody>
      </p:sp>
      <p:sp>
        <p:nvSpPr>
          <p:cNvPr id="4" name="テキスト ボックス 3">
            <a:extLst>
              <a:ext uri="{FF2B5EF4-FFF2-40B4-BE49-F238E27FC236}">
                <a16:creationId xmlns:a16="http://schemas.microsoft.com/office/drawing/2014/main" id="{CDDBF4C1-4EB9-55EF-0289-3A8731FE1801}"/>
              </a:ext>
            </a:extLst>
          </p:cNvPr>
          <p:cNvSpPr txBox="1"/>
          <p:nvPr/>
        </p:nvSpPr>
        <p:spPr>
          <a:xfrm>
            <a:off x="1148080" y="5679440"/>
            <a:ext cx="9631680" cy="646331"/>
          </a:xfrm>
          <a:prstGeom prst="rect">
            <a:avLst/>
          </a:prstGeom>
          <a:noFill/>
        </p:spPr>
        <p:txBody>
          <a:bodyPr wrap="square" rtlCol="0">
            <a:spAutoFit/>
          </a:bodyPr>
          <a:lstStyle/>
          <a:p>
            <a:pPr algn="l"/>
            <a:r>
              <a:rPr lang="ja-JP" altLang="en-US" dirty="0"/>
              <a:t>＊当プロジェクトは、経済産業省</a:t>
            </a:r>
            <a:r>
              <a:rPr lang="en-US" altLang="ja-JP" dirty="0"/>
              <a:t>2022</a:t>
            </a:r>
            <a:r>
              <a:rPr lang="ja-JP" altLang="en-US" dirty="0"/>
              <a:t>年度補正事業「</a:t>
            </a:r>
            <a:r>
              <a:rPr lang="ja-JP" altLang="en-US" sz="1800" b="0" i="0" u="none" strike="noStrike" baseline="0" dirty="0">
                <a:latin typeface="MS-Gothic"/>
              </a:rPr>
              <a:t>貿易プラットフォーム活用による貿易手続きデジタル化推進事業</a:t>
            </a:r>
            <a:r>
              <a:rPr lang="ja-JP" altLang="en-US" dirty="0"/>
              <a:t>」の一環として実施される。</a:t>
            </a:r>
            <a:endParaRPr kumimoji="1" lang="ja-JP" altLang="en-US" dirty="0"/>
          </a:p>
        </p:txBody>
      </p:sp>
    </p:spTree>
    <p:extLst>
      <p:ext uri="{BB962C8B-B14F-4D97-AF65-F5344CB8AC3E}">
        <p14:creationId xmlns:p14="http://schemas.microsoft.com/office/powerpoint/2010/main" val="3608611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95CFD60-ACCA-ACD4-08D1-A97243FB17CF}"/>
              </a:ext>
            </a:extLst>
          </p:cNvPr>
          <p:cNvSpPr txBox="1"/>
          <p:nvPr/>
        </p:nvSpPr>
        <p:spPr>
          <a:xfrm>
            <a:off x="3329797" y="258792"/>
            <a:ext cx="4848046" cy="523220"/>
          </a:xfrm>
          <a:prstGeom prst="rect">
            <a:avLst/>
          </a:prstGeom>
          <a:noFill/>
        </p:spPr>
        <p:txBody>
          <a:bodyPr wrap="square" rtlCol="0">
            <a:spAutoFit/>
          </a:bodyPr>
          <a:lstStyle/>
          <a:p>
            <a:pPr algn="ctr"/>
            <a:r>
              <a:rPr lang="ja-JP" altLang="ja-JP" sz="2800" b="1" kern="100" dirty="0">
                <a:effectLst/>
                <a:latin typeface="游明朝" panose="02020400000000000000" pitchFamily="18" charset="-128"/>
                <a:ea typeface="游明朝" panose="02020400000000000000" pitchFamily="18" charset="-128"/>
                <a:cs typeface="Times New Roman" panose="02020603050405020304" pitchFamily="18" charset="0"/>
              </a:rPr>
              <a:t>現状の貿易金融標準化状況</a:t>
            </a:r>
            <a:endParaRPr kumimoji="1" lang="ja-JP" altLang="en-US" sz="2800" b="1" dirty="0"/>
          </a:p>
        </p:txBody>
      </p:sp>
      <p:pic>
        <p:nvPicPr>
          <p:cNvPr id="3" name="図 2">
            <a:extLst>
              <a:ext uri="{FF2B5EF4-FFF2-40B4-BE49-F238E27FC236}">
                <a16:creationId xmlns:a16="http://schemas.microsoft.com/office/drawing/2014/main" id="{87DB7393-26B7-9776-9A71-F51D3D0DD33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596" y="858029"/>
            <a:ext cx="10360808" cy="5827443"/>
          </a:xfrm>
          <a:prstGeom prst="rect">
            <a:avLst/>
          </a:prstGeom>
          <a:noFill/>
          <a:ln>
            <a:solidFill>
              <a:schemeClr val="accent1"/>
            </a:solidFill>
          </a:ln>
        </p:spPr>
      </p:pic>
      <p:sp>
        <p:nvSpPr>
          <p:cNvPr id="4" name="スライド番号プレースホルダー 3">
            <a:extLst>
              <a:ext uri="{FF2B5EF4-FFF2-40B4-BE49-F238E27FC236}">
                <a16:creationId xmlns:a16="http://schemas.microsoft.com/office/drawing/2014/main" id="{BD6B1CBE-AAFE-FCB5-A9F0-93B65AF61EC9}"/>
              </a:ext>
            </a:extLst>
          </p:cNvPr>
          <p:cNvSpPr>
            <a:spLocks noGrp="1"/>
          </p:cNvSpPr>
          <p:nvPr>
            <p:ph type="sldNum" sz="quarter" idx="12"/>
          </p:nvPr>
        </p:nvSpPr>
        <p:spPr/>
        <p:txBody>
          <a:bodyPr/>
          <a:lstStyle/>
          <a:p>
            <a:fld id="{88AD56DF-11E3-4E23-BDEA-BC5E50BF1EDE}" type="slidenum">
              <a:rPr kumimoji="1" lang="ja-JP" altLang="en-US" smtClean="0"/>
              <a:t>3</a:t>
            </a:fld>
            <a:endParaRPr kumimoji="1" lang="ja-JP" altLang="en-US"/>
          </a:p>
        </p:txBody>
      </p:sp>
    </p:spTree>
    <p:extLst>
      <p:ext uri="{BB962C8B-B14F-4D97-AF65-F5344CB8AC3E}">
        <p14:creationId xmlns:p14="http://schemas.microsoft.com/office/powerpoint/2010/main" val="3191678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78AAA50-B7AC-05BF-214F-D229E373AE43}"/>
              </a:ext>
            </a:extLst>
          </p:cNvPr>
          <p:cNvSpPr txBox="1"/>
          <p:nvPr/>
        </p:nvSpPr>
        <p:spPr>
          <a:xfrm>
            <a:off x="2563483" y="345056"/>
            <a:ext cx="7065034" cy="523220"/>
          </a:xfrm>
          <a:prstGeom prst="rect">
            <a:avLst/>
          </a:prstGeom>
          <a:noFill/>
        </p:spPr>
        <p:txBody>
          <a:bodyPr wrap="square" rtlCol="0">
            <a:spAutoFit/>
          </a:bodyPr>
          <a:lstStyle/>
          <a:p>
            <a:pPr algn="ctr"/>
            <a:r>
              <a:rPr lang="ja-JP" altLang="ja-JP" sz="2800" b="1" dirty="0">
                <a:effectLst/>
                <a:ea typeface="游明朝" panose="02020400000000000000" pitchFamily="18" charset="-128"/>
                <a:cs typeface="Times New Roman" panose="02020603050405020304" pitchFamily="18" charset="0"/>
              </a:rPr>
              <a:t>商流・物流・金流データの相互運用を実証</a:t>
            </a:r>
            <a:endParaRPr kumimoji="1" lang="ja-JP" altLang="en-US" sz="2800" b="1" dirty="0"/>
          </a:p>
        </p:txBody>
      </p:sp>
      <p:pic>
        <p:nvPicPr>
          <p:cNvPr id="3" name="図 2">
            <a:extLst>
              <a:ext uri="{FF2B5EF4-FFF2-40B4-BE49-F238E27FC236}">
                <a16:creationId xmlns:a16="http://schemas.microsoft.com/office/drawing/2014/main" id="{434F7F55-3214-CBA3-CD46-B61C1EF2CAC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3998" y="868276"/>
            <a:ext cx="10324003" cy="5808124"/>
          </a:xfrm>
          <a:prstGeom prst="rect">
            <a:avLst/>
          </a:prstGeom>
          <a:noFill/>
          <a:ln>
            <a:solidFill>
              <a:schemeClr val="accent1"/>
            </a:solidFill>
          </a:ln>
        </p:spPr>
      </p:pic>
      <p:sp>
        <p:nvSpPr>
          <p:cNvPr id="4" name="スライド番号プレースホルダー 3">
            <a:extLst>
              <a:ext uri="{FF2B5EF4-FFF2-40B4-BE49-F238E27FC236}">
                <a16:creationId xmlns:a16="http://schemas.microsoft.com/office/drawing/2014/main" id="{8576EFA8-01BF-D593-DD02-9020BC11A3DE}"/>
              </a:ext>
            </a:extLst>
          </p:cNvPr>
          <p:cNvSpPr>
            <a:spLocks noGrp="1"/>
          </p:cNvSpPr>
          <p:nvPr>
            <p:ph type="sldNum" sz="quarter" idx="12"/>
          </p:nvPr>
        </p:nvSpPr>
        <p:spPr/>
        <p:txBody>
          <a:bodyPr/>
          <a:lstStyle/>
          <a:p>
            <a:fld id="{88AD56DF-11E3-4E23-BDEA-BC5E50BF1EDE}" type="slidenum">
              <a:rPr kumimoji="1" lang="ja-JP" altLang="en-US" smtClean="0"/>
              <a:t>4</a:t>
            </a:fld>
            <a:endParaRPr kumimoji="1" lang="ja-JP" altLang="en-US"/>
          </a:p>
        </p:txBody>
      </p:sp>
    </p:spTree>
    <p:extLst>
      <p:ext uri="{BB962C8B-B14F-4D97-AF65-F5344CB8AC3E}">
        <p14:creationId xmlns:p14="http://schemas.microsoft.com/office/powerpoint/2010/main" val="2249139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856E591-5862-3996-6103-833A1363A6CF}"/>
              </a:ext>
            </a:extLst>
          </p:cNvPr>
          <p:cNvSpPr txBox="1"/>
          <p:nvPr/>
        </p:nvSpPr>
        <p:spPr>
          <a:xfrm>
            <a:off x="879894" y="577970"/>
            <a:ext cx="5805578" cy="523220"/>
          </a:xfrm>
          <a:prstGeom prst="rect">
            <a:avLst/>
          </a:prstGeom>
          <a:noFill/>
        </p:spPr>
        <p:txBody>
          <a:bodyPr wrap="square" rtlCol="0">
            <a:spAutoFit/>
          </a:bodyPr>
          <a:lstStyle/>
          <a:p>
            <a:r>
              <a:rPr kumimoji="1" lang="ja-JP" altLang="en-US" sz="2800" b="1" dirty="0"/>
              <a:t>課題１：</a:t>
            </a:r>
            <a:r>
              <a:rPr lang="ja-JP" altLang="ja-JP" sz="2800" b="1" dirty="0">
                <a:effectLst/>
                <a:ea typeface="游明朝" panose="02020400000000000000" pitchFamily="18" charset="-128"/>
                <a:cs typeface="Times New Roman" panose="02020603050405020304" pitchFamily="18" charset="0"/>
              </a:rPr>
              <a:t>データ項目の粒度の相違</a:t>
            </a:r>
            <a:endParaRPr kumimoji="1" lang="ja-JP" altLang="en-US" sz="2800" b="1" dirty="0"/>
          </a:p>
        </p:txBody>
      </p:sp>
      <p:pic>
        <p:nvPicPr>
          <p:cNvPr id="3" name="図 2">
            <a:extLst>
              <a:ext uri="{FF2B5EF4-FFF2-40B4-BE49-F238E27FC236}">
                <a16:creationId xmlns:a16="http://schemas.microsoft.com/office/drawing/2014/main" id="{A7C14554-4E37-233A-85AB-FD0295D6D92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5096" y="2040836"/>
            <a:ext cx="10132969" cy="2776328"/>
          </a:xfrm>
          <a:prstGeom prst="rect">
            <a:avLst/>
          </a:prstGeom>
          <a:noFill/>
          <a:ln>
            <a:solidFill>
              <a:schemeClr val="accent1"/>
            </a:solidFill>
          </a:ln>
        </p:spPr>
      </p:pic>
      <p:sp>
        <p:nvSpPr>
          <p:cNvPr id="4" name="スライド番号プレースホルダー 3">
            <a:extLst>
              <a:ext uri="{FF2B5EF4-FFF2-40B4-BE49-F238E27FC236}">
                <a16:creationId xmlns:a16="http://schemas.microsoft.com/office/drawing/2014/main" id="{774AFF10-D908-7DE4-6D0D-F019D6BB1C4B}"/>
              </a:ext>
            </a:extLst>
          </p:cNvPr>
          <p:cNvSpPr>
            <a:spLocks noGrp="1"/>
          </p:cNvSpPr>
          <p:nvPr>
            <p:ph type="sldNum" sz="quarter" idx="12"/>
          </p:nvPr>
        </p:nvSpPr>
        <p:spPr/>
        <p:txBody>
          <a:bodyPr/>
          <a:lstStyle/>
          <a:p>
            <a:fld id="{88AD56DF-11E3-4E23-BDEA-BC5E50BF1EDE}" type="slidenum">
              <a:rPr kumimoji="1" lang="ja-JP" altLang="en-US" smtClean="0"/>
              <a:t>5</a:t>
            </a:fld>
            <a:endParaRPr kumimoji="1" lang="ja-JP" altLang="en-US"/>
          </a:p>
        </p:txBody>
      </p:sp>
    </p:spTree>
    <p:extLst>
      <p:ext uri="{BB962C8B-B14F-4D97-AF65-F5344CB8AC3E}">
        <p14:creationId xmlns:p14="http://schemas.microsoft.com/office/powerpoint/2010/main" val="3740259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4DF04B2-985F-1887-79C2-253AA3EE5CA4}"/>
              </a:ext>
            </a:extLst>
          </p:cNvPr>
          <p:cNvSpPr txBox="1"/>
          <p:nvPr/>
        </p:nvSpPr>
        <p:spPr>
          <a:xfrm>
            <a:off x="879894" y="577970"/>
            <a:ext cx="9894498" cy="523220"/>
          </a:xfrm>
          <a:prstGeom prst="rect">
            <a:avLst/>
          </a:prstGeom>
          <a:noFill/>
        </p:spPr>
        <p:txBody>
          <a:bodyPr wrap="square" rtlCol="0">
            <a:spAutoFit/>
          </a:bodyPr>
          <a:lstStyle/>
          <a:p>
            <a:r>
              <a:rPr kumimoji="1" lang="ja-JP" altLang="en-US" sz="2800" b="1" dirty="0"/>
              <a:t>課題</a:t>
            </a:r>
            <a:r>
              <a:rPr kumimoji="1" lang="en-US" altLang="ja-JP" sz="2800" b="1" dirty="0"/>
              <a:t>2</a:t>
            </a:r>
            <a:r>
              <a:rPr kumimoji="1" lang="ja-JP" altLang="en-US" sz="2800" b="1" dirty="0"/>
              <a:t>：</a:t>
            </a:r>
            <a:r>
              <a:rPr lang="ja-JP" altLang="ja-JP" sz="2800" b="1" dirty="0">
                <a:effectLst/>
                <a:ea typeface="游明朝" panose="02020400000000000000" pitchFamily="18" charset="-128"/>
                <a:cs typeface="Times New Roman" panose="02020603050405020304" pitchFamily="18" charset="0"/>
              </a:rPr>
              <a:t>金流ネットワークと商流・物流ネットワークの同期</a:t>
            </a:r>
            <a:endParaRPr kumimoji="1" lang="ja-JP" altLang="en-US" sz="2800" b="1" dirty="0"/>
          </a:p>
        </p:txBody>
      </p:sp>
      <p:pic>
        <p:nvPicPr>
          <p:cNvPr id="3" name="図 2">
            <a:extLst>
              <a:ext uri="{FF2B5EF4-FFF2-40B4-BE49-F238E27FC236}">
                <a16:creationId xmlns:a16="http://schemas.microsoft.com/office/drawing/2014/main" id="{1E484BA8-06A6-0A07-4B51-DEA16E0FA60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2860" y="1725283"/>
            <a:ext cx="10466544" cy="3927415"/>
          </a:xfrm>
          <a:prstGeom prst="rect">
            <a:avLst/>
          </a:prstGeom>
          <a:noFill/>
          <a:ln>
            <a:solidFill>
              <a:schemeClr val="accent1"/>
            </a:solidFill>
          </a:ln>
        </p:spPr>
      </p:pic>
      <p:sp>
        <p:nvSpPr>
          <p:cNvPr id="4" name="スライド番号プレースホルダー 3">
            <a:extLst>
              <a:ext uri="{FF2B5EF4-FFF2-40B4-BE49-F238E27FC236}">
                <a16:creationId xmlns:a16="http://schemas.microsoft.com/office/drawing/2014/main" id="{C19358E8-B355-4900-65D9-B4741F50338F}"/>
              </a:ext>
            </a:extLst>
          </p:cNvPr>
          <p:cNvSpPr>
            <a:spLocks noGrp="1"/>
          </p:cNvSpPr>
          <p:nvPr>
            <p:ph type="sldNum" sz="quarter" idx="12"/>
          </p:nvPr>
        </p:nvSpPr>
        <p:spPr/>
        <p:txBody>
          <a:bodyPr/>
          <a:lstStyle/>
          <a:p>
            <a:fld id="{88AD56DF-11E3-4E23-BDEA-BC5E50BF1EDE}" type="slidenum">
              <a:rPr kumimoji="1" lang="ja-JP" altLang="en-US" smtClean="0"/>
              <a:t>6</a:t>
            </a:fld>
            <a:endParaRPr kumimoji="1" lang="ja-JP" altLang="en-US"/>
          </a:p>
        </p:txBody>
      </p:sp>
    </p:spTree>
    <p:extLst>
      <p:ext uri="{BB962C8B-B14F-4D97-AF65-F5344CB8AC3E}">
        <p14:creationId xmlns:p14="http://schemas.microsoft.com/office/powerpoint/2010/main" val="3856910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B82CD07-D80C-42DB-1983-2BD0C82F8148}"/>
              </a:ext>
            </a:extLst>
          </p:cNvPr>
          <p:cNvSpPr txBox="1"/>
          <p:nvPr/>
        </p:nvSpPr>
        <p:spPr>
          <a:xfrm>
            <a:off x="3150079" y="396815"/>
            <a:ext cx="5891841" cy="523220"/>
          </a:xfrm>
          <a:prstGeom prst="rect">
            <a:avLst/>
          </a:prstGeom>
          <a:noFill/>
        </p:spPr>
        <p:txBody>
          <a:bodyPr wrap="square" rtlCol="0">
            <a:spAutoFit/>
          </a:bodyPr>
          <a:lstStyle/>
          <a:p>
            <a:pPr algn="ctr"/>
            <a:r>
              <a:rPr lang="ja-JP" altLang="ja-JP" sz="2800" b="1" kern="100" dirty="0">
                <a:effectLst/>
                <a:latin typeface="游明朝" panose="02020400000000000000" pitchFamily="18" charset="-128"/>
                <a:ea typeface="游明朝" panose="02020400000000000000" pitchFamily="18" charset="-128"/>
                <a:cs typeface="Times New Roman" panose="02020603050405020304" pitchFamily="18" charset="0"/>
              </a:rPr>
              <a:t>貿易金融参照データモデルの提案</a:t>
            </a:r>
          </a:p>
        </p:txBody>
      </p:sp>
      <p:pic>
        <p:nvPicPr>
          <p:cNvPr id="3" name="図 2">
            <a:extLst>
              <a:ext uri="{FF2B5EF4-FFF2-40B4-BE49-F238E27FC236}">
                <a16:creationId xmlns:a16="http://schemas.microsoft.com/office/drawing/2014/main" id="{0EAF47B1-775B-8B12-F740-63C1A00960C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4565" y="1181819"/>
            <a:ext cx="9539459" cy="5366507"/>
          </a:xfrm>
          <a:prstGeom prst="rect">
            <a:avLst/>
          </a:prstGeom>
          <a:noFill/>
          <a:ln>
            <a:solidFill>
              <a:schemeClr val="accent1"/>
            </a:solidFill>
          </a:ln>
        </p:spPr>
      </p:pic>
      <p:sp>
        <p:nvSpPr>
          <p:cNvPr id="4" name="スライド番号プレースホルダー 3">
            <a:extLst>
              <a:ext uri="{FF2B5EF4-FFF2-40B4-BE49-F238E27FC236}">
                <a16:creationId xmlns:a16="http://schemas.microsoft.com/office/drawing/2014/main" id="{8B8B0C18-ACCE-A21C-7C3A-AAC928EB7450}"/>
              </a:ext>
            </a:extLst>
          </p:cNvPr>
          <p:cNvSpPr>
            <a:spLocks noGrp="1"/>
          </p:cNvSpPr>
          <p:nvPr>
            <p:ph type="sldNum" sz="quarter" idx="12"/>
          </p:nvPr>
        </p:nvSpPr>
        <p:spPr/>
        <p:txBody>
          <a:bodyPr/>
          <a:lstStyle/>
          <a:p>
            <a:fld id="{88AD56DF-11E3-4E23-BDEA-BC5E50BF1EDE}" type="slidenum">
              <a:rPr kumimoji="1" lang="ja-JP" altLang="en-US" smtClean="0"/>
              <a:t>7</a:t>
            </a:fld>
            <a:endParaRPr kumimoji="1" lang="ja-JP" altLang="en-US"/>
          </a:p>
        </p:txBody>
      </p:sp>
    </p:spTree>
    <p:extLst>
      <p:ext uri="{BB962C8B-B14F-4D97-AF65-F5344CB8AC3E}">
        <p14:creationId xmlns:p14="http://schemas.microsoft.com/office/powerpoint/2010/main" val="863168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0275103-BC25-A46F-EB5C-7B2C50DBD7A5}"/>
              </a:ext>
            </a:extLst>
          </p:cNvPr>
          <p:cNvSpPr txBox="1"/>
          <p:nvPr/>
        </p:nvSpPr>
        <p:spPr>
          <a:xfrm>
            <a:off x="2054524" y="457200"/>
            <a:ext cx="8082951" cy="523220"/>
          </a:xfrm>
          <a:prstGeom prst="rect">
            <a:avLst/>
          </a:prstGeom>
          <a:noFill/>
        </p:spPr>
        <p:txBody>
          <a:bodyPr wrap="square" rtlCol="0">
            <a:spAutoFit/>
          </a:bodyPr>
          <a:lstStyle/>
          <a:p>
            <a:pPr algn="ctr"/>
            <a:r>
              <a:rPr lang="en-US" altLang="ja-JP" sz="2800" b="1" dirty="0">
                <a:effectLst/>
                <a:latin typeface="游明朝" panose="02020400000000000000" pitchFamily="18" charset="-128"/>
                <a:cs typeface="Times New Roman" panose="02020603050405020304" pitchFamily="18" charset="0"/>
              </a:rPr>
              <a:t>Trade Finance</a:t>
            </a:r>
            <a:r>
              <a:rPr lang="ja-JP" altLang="ja-JP" sz="2800" b="1" dirty="0">
                <a:effectLst/>
                <a:ea typeface="游明朝" panose="02020400000000000000" pitchFamily="18" charset="-128"/>
                <a:cs typeface="Times New Roman" panose="02020603050405020304" pitchFamily="18" charset="0"/>
              </a:rPr>
              <a:t>参照モデル：基本メッセージ構造</a:t>
            </a:r>
            <a:endParaRPr kumimoji="1" lang="ja-JP" altLang="en-US" sz="2800" b="1" dirty="0"/>
          </a:p>
        </p:txBody>
      </p:sp>
      <p:pic>
        <p:nvPicPr>
          <p:cNvPr id="3" name="図 2">
            <a:extLst>
              <a:ext uri="{FF2B5EF4-FFF2-40B4-BE49-F238E27FC236}">
                <a16:creationId xmlns:a16="http://schemas.microsoft.com/office/drawing/2014/main" id="{B238F3AA-C15D-3C3A-1330-EDCEC896BAF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61382" y="1573524"/>
            <a:ext cx="8712677" cy="4904430"/>
          </a:xfrm>
          <a:prstGeom prst="rect">
            <a:avLst/>
          </a:prstGeom>
          <a:noFill/>
          <a:ln>
            <a:noFill/>
          </a:ln>
        </p:spPr>
      </p:pic>
      <p:sp>
        <p:nvSpPr>
          <p:cNvPr id="4" name="スライド番号プレースホルダー 3">
            <a:extLst>
              <a:ext uri="{FF2B5EF4-FFF2-40B4-BE49-F238E27FC236}">
                <a16:creationId xmlns:a16="http://schemas.microsoft.com/office/drawing/2014/main" id="{5C59EB35-A2DA-D407-13BC-A3F0EFBFFBEE}"/>
              </a:ext>
            </a:extLst>
          </p:cNvPr>
          <p:cNvSpPr>
            <a:spLocks noGrp="1"/>
          </p:cNvSpPr>
          <p:nvPr>
            <p:ph type="sldNum" sz="quarter" idx="12"/>
          </p:nvPr>
        </p:nvSpPr>
        <p:spPr/>
        <p:txBody>
          <a:bodyPr/>
          <a:lstStyle/>
          <a:p>
            <a:fld id="{88AD56DF-11E3-4E23-BDEA-BC5E50BF1EDE}" type="slidenum">
              <a:rPr kumimoji="1" lang="ja-JP" altLang="en-US" smtClean="0"/>
              <a:t>8</a:t>
            </a:fld>
            <a:endParaRPr kumimoji="1" lang="ja-JP" altLang="en-US"/>
          </a:p>
        </p:txBody>
      </p:sp>
    </p:spTree>
    <p:extLst>
      <p:ext uri="{BB962C8B-B14F-4D97-AF65-F5344CB8AC3E}">
        <p14:creationId xmlns:p14="http://schemas.microsoft.com/office/powerpoint/2010/main" val="2620630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9DA2A1-0384-758C-755D-5D2FA974DA99}"/>
              </a:ext>
            </a:extLst>
          </p:cNvPr>
          <p:cNvSpPr txBox="1"/>
          <p:nvPr/>
        </p:nvSpPr>
        <p:spPr>
          <a:xfrm>
            <a:off x="3106947" y="508958"/>
            <a:ext cx="5978106" cy="523220"/>
          </a:xfrm>
          <a:prstGeom prst="rect">
            <a:avLst/>
          </a:prstGeom>
          <a:noFill/>
        </p:spPr>
        <p:txBody>
          <a:bodyPr wrap="square" rtlCol="0">
            <a:spAutoFit/>
          </a:bodyPr>
          <a:lstStyle/>
          <a:p>
            <a:pPr algn="ctr"/>
            <a:r>
              <a:rPr lang="ja-JP" altLang="ja-JP" sz="2800" b="1" kern="100" dirty="0">
                <a:effectLst/>
                <a:latin typeface="游明朝" panose="02020400000000000000" pitchFamily="18" charset="-128"/>
                <a:ea typeface="游明朝" panose="02020400000000000000" pitchFamily="18" charset="-128"/>
                <a:cs typeface="Times New Roman" panose="02020603050405020304" pitchFamily="18" charset="0"/>
              </a:rPr>
              <a:t>国連</a:t>
            </a:r>
            <a:r>
              <a:rPr lang="en-US" altLang="ja-JP" sz="2800" b="1" kern="100" dirty="0">
                <a:effectLst/>
                <a:latin typeface="游明朝" panose="02020400000000000000" pitchFamily="18" charset="-128"/>
                <a:ea typeface="游明朝" panose="02020400000000000000" pitchFamily="18" charset="-128"/>
                <a:cs typeface="Times New Roman" panose="02020603050405020304" pitchFamily="18" charset="0"/>
              </a:rPr>
              <a:t>CEFACT</a:t>
            </a:r>
            <a:r>
              <a:rPr lang="ja-JP" altLang="ja-JP" sz="2800" b="1" kern="100" dirty="0">
                <a:effectLst/>
                <a:latin typeface="游明朝" panose="02020400000000000000" pitchFamily="18" charset="-128"/>
                <a:ea typeface="游明朝" panose="02020400000000000000" pitchFamily="18" charset="-128"/>
                <a:cs typeface="Times New Roman" panose="02020603050405020304" pitchFamily="18" charset="0"/>
              </a:rPr>
              <a:t>プロジェクトへの提言</a:t>
            </a:r>
            <a:endParaRPr kumimoji="1" lang="ja-JP" altLang="en-US" sz="2800" b="1" dirty="0"/>
          </a:p>
        </p:txBody>
      </p:sp>
      <p:sp>
        <p:nvSpPr>
          <p:cNvPr id="3" name="テキスト ボックス 2">
            <a:extLst>
              <a:ext uri="{FF2B5EF4-FFF2-40B4-BE49-F238E27FC236}">
                <a16:creationId xmlns:a16="http://schemas.microsoft.com/office/drawing/2014/main" id="{648AE816-4BC8-98E7-2481-C0BF747B0D0A}"/>
              </a:ext>
            </a:extLst>
          </p:cNvPr>
          <p:cNvSpPr txBox="1"/>
          <p:nvPr/>
        </p:nvSpPr>
        <p:spPr>
          <a:xfrm>
            <a:off x="923026" y="1328468"/>
            <a:ext cx="10343072" cy="5262979"/>
          </a:xfrm>
          <a:prstGeom prst="rect">
            <a:avLst/>
          </a:prstGeom>
          <a:noFill/>
        </p:spPr>
        <p:txBody>
          <a:bodyPr wrap="square" rtlCol="0">
            <a:spAutoFit/>
          </a:bodyPr>
          <a:lstStyle/>
          <a:p>
            <a:pPr marL="342900" lvl="0" indent="-342900" algn="l">
              <a:buFont typeface="Wingdings" panose="05000000000000000000" pitchFamily="2" charset="2"/>
              <a:buChar char=""/>
            </a:pP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このプロジェクトを</a:t>
            </a: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ECE</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地域のみならず、世界中に適用すること。</a:t>
            </a:r>
          </a:p>
          <a:p>
            <a:pPr marL="342900" lvl="0" indent="-342900" algn="l">
              <a:buFont typeface="Wingdings" panose="05000000000000000000" pitchFamily="2" charset="2"/>
              <a:buChar char=""/>
            </a:pP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売買契約から決済、支払いまでの取引プロセス全体にプロジェクトの範囲を拡大すること。</a:t>
            </a:r>
          </a:p>
          <a:p>
            <a:pPr marL="342900" lvl="0" indent="-342900" algn="l">
              <a:buFont typeface="Wingdings" panose="05000000000000000000" pitchFamily="2" charset="2"/>
              <a:buChar char=""/>
            </a:pP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BSP-RDM </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の下の参照データモデル全体につきフレームワークを見直すこと。</a:t>
            </a:r>
          </a:p>
          <a:p>
            <a:pPr marL="342900" lvl="0" indent="-342900" algn="l">
              <a:buFont typeface="Wingdings" panose="05000000000000000000" pitchFamily="2" charset="2"/>
              <a:buChar char=""/>
            </a:pP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新たに信用状と保険証券を含む</a:t>
            </a:r>
            <a:r>
              <a:rPr lang="en-US" altLang="ja-JP" sz="24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rPr>
              <a:t>Trade Finance</a:t>
            </a:r>
            <a:r>
              <a:rPr lang="ja-JP" altLang="ja-JP" sz="24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rPr>
              <a:t>参照データ モデル</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を構築すること。</a:t>
            </a:r>
          </a:p>
          <a:p>
            <a:pPr marL="342900" lvl="0" indent="-342900" algn="l">
              <a:buFont typeface="Wingdings" panose="05000000000000000000" pitchFamily="2" charset="2"/>
              <a:buChar char=""/>
            </a:pP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以下のような国境を越えた取引文書をサポートする、</a:t>
            </a: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 CCL</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を使用した、</a:t>
            </a: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BRS </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および</a:t>
            </a: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 eBusiness </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標準を開発及び維持すること。</a:t>
            </a:r>
          </a:p>
          <a:p>
            <a:pPr lvl="3"/>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売買契約</a:t>
            </a:r>
            <a:r>
              <a:rPr lang="ja-JP" altLang="en-US" sz="24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インボイス</a:t>
            </a:r>
            <a:r>
              <a:rPr lang="ja-JP" altLang="en-US" sz="24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船荷証券</a:t>
            </a:r>
            <a:r>
              <a:rPr lang="ja-JP" altLang="en-US" sz="24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原産地証明</a:t>
            </a:r>
            <a:r>
              <a:rPr lang="ja-JP" altLang="en-US" sz="24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信用状</a:t>
            </a:r>
          </a:p>
          <a:p>
            <a:pPr lvl="3"/>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パッキングリスト</a:t>
            </a:r>
            <a:r>
              <a:rPr lang="ja-JP" altLang="en-US" sz="24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倉庫証券</a:t>
            </a:r>
            <a:r>
              <a:rPr lang="ja-JP" altLang="en-US" sz="24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貨物保険証</a:t>
            </a:r>
          </a:p>
          <a:p>
            <a:pPr marL="342900" lvl="0" indent="-342900" algn="l">
              <a:buFont typeface="Wingdings" panose="05000000000000000000" pitchFamily="2" charset="2"/>
              <a:buChar char=""/>
            </a:pP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貿易金融における電子メッセージを規定するにあたっては</a:t>
            </a:r>
            <a:r>
              <a:rPr lang="en-US" altLang="ja-JP" sz="24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rPr>
              <a:t>ISO TC68 (ISO20022 </a:t>
            </a:r>
            <a:r>
              <a:rPr lang="ja-JP" altLang="ja-JP" sz="24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rPr>
              <a:t>チーム</a:t>
            </a:r>
            <a:r>
              <a:rPr lang="en-US" altLang="ja-JP" sz="24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rPr>
              <a:t>) </a:t>
            </a:r>
            <a:r>
              <a:rPr lang="ja-JP" altLang="ja-JP" sz="24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rPr>
              <a:t>と協力</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して推進すること。</a:t>
            </a:r>
          </a:p>
          <a:p>
            <a:endParaRPr kumimoji="1" lang="ja-JP" altLang="en-US" sz="2400" dirty="0"/>
          </a:p>
        </p:txBody>
      </p:sp>
      <p:sp>
        <p:nvSpPr>
          <p:cNvPr id="4" name="スライド番号プレースホルダー 3">
            <a:extLst>
              <a:ext uri="{FF2B5EF4-FFF2-40B4-BE49-F238E27FC236}">
                <a16:creationId xmlns:a16="http://schemas.microsoft.com/office/drawing/2014/main" id="{B8794F8B-18BE-3473-93B9-BFA5897449EA}"/>
              </a:ext>
            </a:extLst>
          </p:cNvPr>
          <p:cNvSpPr>
            <a:spLocks noGrp="1"/>
          </p:cNvSpPr>
          <p:nvPr>
            <p:ph type="sldNum" sz="quarter" idx="12"/>
          </p:nvPr>
        </p:nvSpPr>
        <p:spPr/>
        <p:txBody>
          <a:bodyPr/>
          <a:lstStyle/>
          <a:p>
            <a:fld id="{88AD56DF-11E3-4E23-BDEA-BC5E50BF1EDE}" type="slidenum">
              <a:rPr kumimoji="1" lang="ja-JP" altLang="en-US" smtClean="0"/>
              <a:t>9</a:t>
            </a:fld>
            <a:endParaRPr kumimoji="1" lang="ja-JP" altLang="en-US"/>
          </a:p>
        </p:txBody>
      </p:sp>
    </p:spTree>
    <p:extLst>
      <p:ext uri="{BB962C8B-B14F-4D97-AF65-F5344CB8AC3E}">
        <p14:creationId xmlns:p14="http://schemas.microsoft.com/office/powerpoint/2010/main" val="367203572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340</Words>
  <Application>Microsoft Office PowerPoint</Application>
  <PresentationFormat>ワイド画面</PresentationFormat>
  <Paragraphs>39</Paragraphs>
  <Slides>9</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9</vt:i4>
      </vt:variant>
    </vt:vector>
  </HeadingPairs>
  <TitlesOfParts>
    <vt:vector size="16" baseType="lpstr">
      <vt:lpstr>MS-Gothic</vt:lpstr>
      <vt:lpstr>游ゴシック</vt:lpstr>
      <vt:lpstr>游ゴシック Light</vt:lpstr>
      <vt:lpstr>游明朝</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菅又 久直</cp:lastModifiedBy>
  <cp:revision>3</cp:revision>
  <dcterms:created xsi:type="dcterms:W3CDTF">2023-06-18T09:53:43Z</dcterms:created>
  <dcterms:modified xsi:type="dcterms:W3CDTF">2023-07-05T02:51:24Z</dcterms:modified>
</cp:coreProperties>
</file>