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615" r:id="rId11"/>
    <p:sldId id="616" r:id="rId12"/>
    <p:sldId id="617" r:id="rId13"/>
    <p:sldId id="619" r:id="rId14"/>
    <p:sldId id="620" r:id="rId15"/>
    <p:sldId id="621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AE291-C9A0-4A52-902C-66634A841C8E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F628C-A5F6-44D7-922B-67ACA4D5F4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874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BB0B0-5C82-6C93-770D-9F2E49DC26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F45E5B-70A2-B29E-E60D-CC795629C4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6F1F7C-B48A-D54C-1239-AF15BE7A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E54B2-9C48-4C8D-BCAF-C1DC7077DBBC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07647D-D54C-50D3-96B7-731553151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8D060D-E58B-131D-E86C-0896524D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43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DE95-F11D-9F61-CA6E-1AD7F5DAC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B854687-73A8-1C45-F45F-42F897778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E045D8-0E6B-C2BF-FEB6-F7CA6864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C493-B2CB-41D6-9DC2-293CA4B0128D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2DE7C4-8529-3A23-C7EC-3A888627C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367E33-9298-8D8D-7EED-BCDB64B9B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042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0B58D3F-BFB0-01DC-514D-134C14F986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086D8-4E61-88FB-9424-C5B3C98AC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C5F80F-65BA-5621-2494-B2B912B42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0157-042E-4BA8-B3FF-DCF3C7F2D044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0C4E15-B0F8-7E85-FA80-3DFFF68DF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37AF1-6E33-E6C6-BED9-21FF2FF5C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406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209C4-91B2-A744-E797-7C75F97E8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F29685-5166-2E7E-02D2-2AE25D1A4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49CD8B-F8C4-7952-7FB8-D01924529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E285-7BB3-4C34-A0DB-0943769BB5A6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83BEE1-124A-C05D-8FF3-20DB1CE0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464F37-6883-4762-8039-02973C14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0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A4E9F1-08E3-95A4-0F34-0DA9A54AE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235F64-A17C-C148-41D4-B747CED19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8FCFDC-9D19-AD81-C6FB-780423053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F7BD-2913-4D81-BC01-BBD71C3CF18D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DED839-F5AB-9FC3-BEA7-95FEFFD48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6BBA5A-7242-24BD-EEB4-B06B697DA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68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51B4FA-6E22-ABA1-252C-444F03673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4C78AB-54C6-6317-D153-7B49270C1B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4E2C46-CE00-70BB-5311-A25064171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A72D30-9ABD-05B4-589D-9C5B19D2C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3D56D-038B-4CB4-AA4A-3B19C2F84C0E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6C32A4B-909B-76B5-A215-FEDF4D230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2E867E-4014-5629-507A-363FF4B57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77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501C5D-6F65-2475-530D-973156135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967DCF-CF89-CBDD-8076-B4BE7E4C5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89BFCC-1618-1D99-EEFE-FE3DB44A9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369A374-3121-271A-CA35-0118E10CA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FF684E-CDCE-2340-4292-8886B2EFFF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6C797C-72D2-C244-1313-481E669F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3ACA-EFC7-471D-A2ED-45A48AF68BA4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D52342B-FAF2-5394-BFF9-FA494ACF7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4A0BAC8-4CCB-C165-1E1D-F298448D0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85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BD11A-FAFF-4AB4-122E-1209A2801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D6FA4F-0909-52EC-C0DD-6268E726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E88A-77FB-48BF-82A0-647374981D60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242C7E3-63AC-6A2C-7424-D11298E74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3B715F-5C6B-B912-D633-BB08F7D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7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9140AC8-23BC-2756-5BEC-4751B7F37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0E69-FCE9-4B46-A280-59CFF79B90BA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CD78655-DA9B-4DCB-D54B-24E99EF48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CCA6B1-2B2A-1709-ADA1-91F4E3171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23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9C8833-4D74-03DB-004D-1589F2840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153DB6-2322-7285-28C6-A7F965369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5BADA6-0944-8C11-8076-2FCBEE0B6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BB31C2-357D-D4FF-A3D1-B1310A631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3FD9-8A0C-4325-AA9A-7AE945736381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34E66F-55B3-3C02-7962-954A0977D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86C620-2E97-D60E-DE0E-0E43C892D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54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23F9-145E-EB8E-C200-8E87322D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A3DC31-1F46-0475-7FA1-B166380E6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752BC-7228-189C-DCE3-32E3B82D4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A1F315-5283-2E1A-E044-A065CB0B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014E-B2CF-469B-A0FD-F472F0B591BD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76721-56BE-1665-A21A-C71DCE60C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2F4151-C318-693D-EBDA-63D45C7D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413B5EE-FD25-59AA-F82F-3907C7E3F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5A312A-B0BE-6774-B771-E707B2A4C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E00F1F-D5AA-E742-1EA4-A68277249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E3075-33FB-4103-9FCD-4E3B7D2544CB}" type="datetime1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FD86E8-369A-8AB5-E817-05F367C9FE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E3CF07-99E3-5E1B-B530-5667D8EC17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C072E-5CE7-4BAA-90BB-692B65595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31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hsedi\Dropbox\BizInfra\METI\&#36031;&#26131;&#12487;&#12472;&#12479;&#12523;&#21270;\2022&#24180;&#24230;&#20107;&#26989;\&#35430;&#34892;&#23455;&#39443;\230201-1-Validation\XMLinstance_PO_20220121.x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1F1F997-E8CB-A5A7-2C6C-E4ED44DC8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171" y="1291247"/>
            <a:ext cx="10707657" cy="528822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884538-1C35-4BB3-2029-765AA9754274}"/>
              </a:ext>
            </a:extLst>
          </p:cNvPr>
          <p:cNvSpPr txBox="1"/>
          <p:nvPr/>
        </p:nvSpPr>
        <p:spPr>
          <a:xfrm>
            <a:off x="2715523" y="436880"/>
            <a:ext cx="7273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トレードファイナンスのスコープ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EE730F-B221-3571-E8B0-510D9C5270B1}"/>
              </a:ext>
            </a:extLst>
          </p:cNvPr>
          <p:cNvSpPr txBox="1"/>
          <p:nvPr/>
        </p:nvSpPr>
        <p:spPr>
          <a:xfrm>
            <a:off x="9550400" y="167288"/>
            <a:ext cx="24993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2022-4-05</a:t>
            </a:r>
            <a:endParaRPr kumimoji="1" lang="ja-JP" altLang="en-US" b="1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834BB05-6735-0BB3-53CF-04D41BFC5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552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B662D88-B257-B6E3-0AF8-846D080FF700}"/>
              </a:ext>
            </a:extLst>
          </p:cNvPr>
          <p:cNvSpPr txBox="1"/>
          <p:nvPr/>
        </p:nvSpPr>
        <p:spPr>
          <a:xfrm>
            <a:off x="613094" y="393115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b="1" dirty="0">
                <a:solidFill>
                  <a:srgbClr val="0070C0"/>
                </a:solidFill>
              </a:rPr>
              <a:t>異なる貿易文書間</a:t>
            </a:r>
            <a:endParaRPr kumimoji="1" lang="en-US" altLang="ja-JP" sz="2400" b="1" dirty="0">
              <a:solidFill>
                <a:srgbClr val="0070C0"/>
              </a:solidFill>
            </a:endParaRPr>
          </a:p>
          <a:p>
            <a:r>
              <a:rPr kumimoji="1" lang="ja-JP" altLang="en-US" sz="2400" b="1" dirty="0">
                <a:solidFill>
                  <a:srgbClr val="0070C0"/>
                </a:solidFill>
              </a:rPr>
              <a:t>でのデータ項目の対応付け（</a:t>
            </a:r>
            <a:r>
              <a:rPr lang="en-US" altLang="ja-JP" sz="2400" b="1" dirty="0">
                <a:solidFill>
                  <a:srgbClr val="0070C0"/>
                </a:solidFill>
              </a:rPr>
              <a:t>PO</a:t>
            </a:r>
            <a:r>
              <a:rPr lang="en-US" altLang="ja-JP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LC</a:t>
            </a:r>
            <a:r>
              <a:rPr lang="ja-JP" alt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）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C7E7E9-411D-B07C-7BB3-C0E19F61CF2F}"/>
              </a:ext>
            </a:extLst>
          </p:cNvPr>
          <p:cNvSpPr txBox="1"/>
          <p:nvPr/>
        </p:nvSpPr>
        <p:spPr>
          <a:xfrm>
            <a:off x="833120" y="1635760"/>
            <a:ext cx="6634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実施結果</a:t>
            </a:r>
            <a:endParaRPr kumimoji="1" lang="en-US" altLang="ja-JP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PO</a:t>
            </a:r>
            <a:r>
              <a:rPr kumimoji="1" lang="ja-JP" altLang="en-US" dirty="0"/>
              <a:t>から</a:t>
            </a:r>
            <a:r>
              <a:rPr kumimoji="1" lang="en-US" altLang="ja-JP" dirty="0"/>
              <a:t>LC</a:t>
            </a:r>
            <a:r>
              <a:rPr kumimoji="1" lang="ja-JP" altLang="en-US" dirty="0"/>
              <a:t>にに引き継がれる情報</a:t>
            </a:r>
            <a:endParaRPr kumimoji="1" lang="en-US" altLang="ja-JP" dirty="0"/>
          </a:p>
          <a:p>
            <a:pPr lvl="1"/>
            <a:r>
              <a:rPr lang="ja-JP" altLang="en-US" dirty="0"/>
              <a:t>「支払条件」「支払銀行（申請銀行）」「取引企業（買手：申請者／売手：受益者）」「付帯諸掛（付加金）」「積荷輸送（出荷／最終仕向／運送）」「商品明細（積荷明細）」</a:t>
            </a:r>
            <a:endParaRPr lang="en-US" altLang="ja-JP" dirty="0"/>
          </a:p>
          <a:p>
            <a:pPr lvl="1"/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情報引継上の課題</a:t>
            </a:r>
            <a:endParaRPr lang="en-US" altLang="ja-JP" dirty="0"/>
          </a:p>
          <a:p>
            <a:pPr lvl="1"/>
            <a:r>
              <a:rPr lang="ja-JP" altLang="en-US" dirty="0"/>
              <a:t>異なる標準（国連</a:t>
            </a:r>
            <a:r>
              <a:rPr lang="en-US" altLang="ja-JP" dirty="0"/>
              <a:t>CEFACT</a:t>
            </a:r>
            <a:r>
              <a:rPr lang="ja-JP" altLang="en-US" dirty="0"/>
              <a:t>と</a:t>
            </a:r>
            <a:r>
              <a:rPr lang="en-US" altLang="ja-JP" dirty="0"/>
              <a:t>SWIFT</a:t>
            </a:r>
            <a:r>
              <a:rPr lang="ja-JP" altLang="en-US" dirty="0"/>
              <a:t>）を使用しているため、情報表現の粒度が異なる。</a:t>
            </a:r>
            <a:endParaRPr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「支払条件」：</a:t>
            </a:r>
            <a:r>
              <a:rPr lang="en-US" altLang="ja-JP" dirty="0"/>
              <a:t>PO</a:t>
            </a:r>
            <a:r>
              <a:rPr lang="ja-JP" altLang="en-US" dirty="0"/>
              <a:t>ではまとめて文章で記述されるが、</a:t>
            </a:r>
            <a:r>
              <a:rPr lang="en-US" altLang="ja-JP" dirty="0"/>
              <a:t>LC</a:t>
            </a:r>
            <a:r>
              <a:rPr lang="ja-JP" altLang="en-US" dirty="0"/>
              <a:t>では適用規則や確認指示などの明細に分かれる。</a:t>
            </a:r>
            <a:endParaRPr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「銀行」及び「取引企業」：</a:t>
            </a:r>
            <a:r>
              <a:rPr lang="en-US" altLang="ja-JP" dirty="0"/>
              <a:t>PO</a:t>
            </a:r>
            <a:r>
              <a:rPr lang="ja-JP" altLang="en-US" dirty="0"/>
              <a:t>では、</a:t>
            </a:r>
            <a:r>
              <a:rPr lang="en-US" altLang="ja-JP" dirty="0"/>
              <a:t>ID</a:t>
            </a:r>
            <a:r>
              <a:rPr lang="ja-JP" altLang="en-US" dirty="0"/>
              <a:t>・名称・住所ごとの明細が、</a:t>
            </a:r>
            <a:r>
              <a:rPr lang="en-US" altLang="ja-JP" dirty="0"/>
              <a:t>LC</a:t>
            </a:r>
            <a:r>
              <a:rPr lang="ja-JP" altLang="en-US" dirty="0"/>
              <a:t>では一つの枠に文章で記載される。</a:t>
            </a:r>
            <a:endParaRPr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「商品明細（積荷明細）」：</a:t>
            </a:r>
            <a:r>
              <a:rPr lang="en-US" altLang="ja-JP" dirty="0"/>
              <a:t>PO</a:t>
            </a:r>
            <a:r>
              <a:rPr lang="ja-JP" altLang="en-US" dirty="0"/>
              <a:t>では、明細ごとに商品名・価格・数量が指定されるが、</a:t>
            </a:r>
            <a:r>
              <a:rPr lang="en-US" altLang="ja-JP" dirty="0"/>
              <a:t>LC</a:t>
            </a:r>
            <a:r>
              <a:rPr lang="ja-JP" altLang="en-US" dirty="0"/>
              <a:t>では一つの枠に文章で記載される。</a:t>
            </a:r>
            <a:endParaRPr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5F6DD8F-10CF-58DA-FAC9-B92E9EBA1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041" y="73530"/>
            <a:ext cx="3546122" cy="6710940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75CD6B0-DDE4-69F3-51B2-8CEA5760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45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1BC1608-95B8-8E4C-BE1D-B8A01DD75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E434-C373-4293-BA91-C1B18BAE1560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454F53-7427-753F-1E2D-2B9E20158835}"/>
              </a:ext>
            </a:extLst>
          </p:cNvPr>
          <p:cNvSpPr txBox="1"/>
          <p:nvPr/>
        </p:nvSpPr>
        <p:spPr>
          <a:xfrm>
            <a:off x="613094" y="393115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b="1" dirty="0">
                <a:solidFill>
                  <a:srgbClr val="0070C0"/>
                </a:solidFill>
              </a:rPr>
              <a:t>異なる貿易文書間</a:t>
            </a:r>
            <a:endParaRPr kumimoji="1" lang="en-US" altLang="ja-JP" sz="2400" b="1" dirty="0">
              <a:solidFill>
                <a:srgbClr val="0070C0"/>
              </a:solidFill>
            </a:endParaRPr>
          </a:p>
          <a:p>
            <a:r>
              <a:rPr kumimoji="1" lang="ja-JP" altLang="en-US" sz="2400" b="1" dirty="0">
                <a:solidFill>
                  <a:srgbClr val="0070C0"/>
                </a:solidFill>
              </a:rPr>
              <a:t>でのデータ項目の対応付け（</a:t>
            </a:r>
            <a:r>
              <a:rPr kumimoji="1" lang="en-US" altLang="ja-JP" sz="2400" b="1" dirty="0">
                <a:solidFill>
                  <a:srgbClr val="0070C0"/>
                </a:solidFill>
              </a:rPr>
              <a:t>LC/IV</a:t>
            </a:r>
            <a:r>
              <a:rPr lang="en-US" altLang="ja-JP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BL</a:t>
            </a:r>
            <a:r>
              <a:rPr lang="ja-JP" alt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）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96483B7-4EFB-28D8-E363-E37220A3A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118" y="183812"/>
            <a:ext cx="4774408" cy="653766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14A9C1-1CF4-DDC2-FBF4-8743C114054C}"/>
              </a:ext>
            </a:extLst>
          </p:cNvPr>
          <p:cNvSpPr txBox="1"/>
          <p:nvPr/>
        </p:nvSpPr>
        <p:spPr>
          <a:xfrm>
            <a:off x="613094" y="1502979"/>
            <a:ext cx="63867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実施結果</a:t>
            </a:r>
            <a:endParaRPr kumimoji="1" lang="en-US" altLang="ja-JP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LC</a:t>
            </a:r>
            <a:r>
              <a:rPr lang="ja-JP" altLang="en-US" dirty="0"/>
              <a:t>から</a:t>
            </a:r>
            <a:r>
              <a:rPr lang="en-US" altLang="ja-JP" dirty="0"/>
              <a:t>BL</a:t>
            </a:r>
            <a:r>
              <a:rPr lang="ja-JP" altLang="en-US" dirty="0"/>
              <a:t>に引き継がれる情報</a:t>
            </a:r>
            <a:endParaRPr lang="en-US" altLang="ja-JP" dirty="0"/>
          </a:p>
          <a:p>
            <a:pPr lvl="1"/>
            <a:r>
              <a:rPr kumimoji="1" lang="ja-JP" altLang="en-US" dirty="0"/>
              <a:t>「荷送人（受益者）」「荷受人（申請者）」「最終仕向地」「参照文書（</a:t>
            </a:r>
            <a:r>
              <a:rPr kumimoji="1" lang="en-US" altLang="ja-JP" dirty="0"/>
              <a:t>LC</a:t>
            </a:r>
            <a:r>
              <a:rPr kumimoji="1" lang="ja-JP" altLang="en-US" dirty="0"/>
              <a:t>番号）」「積荷明細」「荷積」「荷揚」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IV</a:t>
            </a:r>
            <a:r>
              <a:rPr lang="ja-JP" altLang="en-US" dirty="0"/>
              <a:t>から</a:t>
            </a:r>
            <a:r>
              <a:rPr lang="en-US" altLang="ja-JP" dirty="0"/>
              <a:t>BL</a:t>
            </a:r>
            <a:r>
              <a:rPr lang="ja-JP" altLang="en-US" dirty="0"/>
              <a:t>に引き継がれる情報</a:t>
            </a:r>
            <a:endParaRPr lang="en-US" altLang="ja-JP" dirty="0"/>
          </a:p>
          <a:p>
            <a:pPr lvl="1"/>
            <a:r>
              <a:rPr kumimoji="1" lang="ja-JP" altLang="en-US" dirty="0"/>
              <a:t>「委託貨物（数量・重量）」 「荷送人（売手）」「荷受人（買手）」「運送業者（フォワーダ）」「最終仕向地」「輸出参照（輸出許可番号）」「参照文書（</a:t>
            </a:r>
            <a:r>
              <a:rPr kumimoji="1" lang="en-US" altLang="ja-JP" dirty="0"/>
              <a:t>IV</a:t>
            </a:r>
            <a:r>
              <a:rPr kumimoji="1" lang="ja-JP" altLang="en-US" dirty="0"/>
              <a:t>番号）」「積荷明細（商品明細）」「梱包（荷印）」「輸送（本船名）」「荷積」「荷揚」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情報引継ぎ上の課題</a:t>
            </a:r>
            <a:endParaRPr kumimoji="1" lang="en-US" altLang="ja-JP" dirty="0"/>
          </a:p>
          <a:p>
            <a:pPr lvl="1"/>
            <a:r>
              <a:rPr lang="ja-JP" altLang="en-US" dirty="0"/>
              <a:t>同じ国連</a:t>
            </a:r>
            <a:r>
              <a:rPr lang="en-US" altLang="ja-JP" dirty="0"/>
              <a:t>CEFACT</a:t>
            </a:r>
            <a:r>
              <a:rPr lang="ja-JP" altLang="en-US" dirty="0"/>
              <a:t>標準でも、物流（</a:t>
            </a:r>
            <a:r>
              <a:rPr lang="en-US" altLang="ja-JP" dirty="0"/>
              <a:t>BL</a:t>
            </a:r>
            <a:r>
              <a:rPr lang="ja-JP" altLang="en-US" dirty="0"/>
              <a:t>）と商流（</a:t>
            </a:r>
            <a:r>
              <a:rPr lang="en-US" altLang="ja-JP" dirty="0"/>
              <a:t>IV</a:t>
            </a:r>
            <a:r>
              <a:rPr lang="ja-JP" altLang="en-US" dirty="0"/>
              <a:t>）では情報構造が異なる場合がある。</a:t>
            </a:r>
            <a:endParaRPr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当事者（企業）の定義構造（名称、連絡先、住所）に違いがある。</a:t>
            </a:r>
            <a:endParaRPr kumimoji="1"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BL</a:t>
            </a:r>
            <a:r>
              <a:rPr lang="ja-JP" altLang="en-US" dirty="0"/>
              <a:t>の積荷明細と</a:t>
            </a:r>
            <a:r>
              <a:rPr lang="en-US" altLang="ja-JP" dirty="0"/>
              <a:t>IV</a:t>
            </a:r>
            <a:r>
              <a:rPr lang="ja-JP" altLang="en-US" dirty="0"/>
              <a:t>の商品明細は必ずしも一致しない。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573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A49059-BBAA-B8CB-E241-B91F97FF51B4}"/>
              </a:ext>
            </a:extLst>
          </p:cNvPr>
          <p:cNvSpPr txBox="1"/>
          <p:nvPr/>
        </p:nvSpPr>
        <p:spPr>
          <a:xfrm>
            <a:off x="614855" y="394692"/>
            <a:ext cx="1096228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0" dirty="0">
                <a:solidFill>
                  <a:srgbClr val="0000FF"/>
                </a:solidFill>
                <a:effectLst/>
              </a:rPr>
              <a:t>&lt;?xml version="1.0" encoding="UTF-8"?&gt;</a:t>
            </a:r>
          </a:p>
          <a:p>
            <a:r>
              <a:rPr lang="en-US" altLang="ja-JP" b="0" dirty="0">
                <a:solidFill>
                  <a:srgbClr val="0000FF"/>
                </a:solidFill>
                <a:effectLst/>
              </a:rPr>
              <a:t>&lt;!--</a:t>
            </a:r>
            <a:r>
              <a:rPr lang="en-US" altLang="ja-JP" b="0" dirty="0">
                <a:solidFill>
                  <a:srgbClr val="888888"/>
                </a:solidFill>
                <a:effectLst/>
              </a:rPr>
              <a:t> Version: V1:44872 Date: 2022/11/16 18:48:36 </a:t>
            </a:r>
            <a:r>
              <a:rPr lang="en-US" altLang="ja-JP" b="0" dirty="0">
                <a:solidFill>
                  <a:srgbClr val="0000FF"/>
                </a:solidFill>
                <a:effectLst/>
              </a:rPr>
              <a:t>--&gt;</a:t>
            </a:r>
          </a:p>
          <a:p>
            <a:r>
              <a:rPr lang="en-US" altLang="ja-JP" b="0" dirty="0">
                <a:solidFill>
                  <a:srgbClr val="0000FF"/>
                </a:solidFill>
                <a:effectLst/>
              </a:rPr>
              <a:t>&lt;!--</a:t>
            </a:r>
            <a:r>
              <a:rPr lang="en-US" altLang="ja-JP" b="0" dirty="0">
                <a:solidFill>
                  <a:srgbClr val="888888"/>
                </a:solidFill>
                <a:effectLst/>
              </a:rPr>
              <a:t> Instance data inserted manually: 2023/01/22 </a:t>
            </a:r>
            <a:r>
              <a:rPr lang="en-US" altLang="ja-JP" b="0" dirty="0">
                <a:solidFill>
                  <a:srgbClr val="0000FF"/>
                </a:solidFill>
                <a:effectLst/>
              </a:rPr>
              <a:t>--&gt;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TFTFOrder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 </a:t>
            </a:r>
            <a:r>
              <a:rPr lang="en-US" altLang="ja-JP" dirty="0" err="1">
                <a:solidFill>
                  <a:srgbClr val="FF0000"/>
                </a:solidFill>
                <a:effectLst/>
                <a:hlinkClick r:id="rId2"/>
              </a:rPr>
              <a:t>xmlns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="</a:t>
            </a:r>
            <a:r>
              <a:rPr lang="en-US" altLang="ja-JP" b="1" dirty="0" err="1">
                <a:solidFill>
                  <a:srgbClr val="FF0000"/>
                </a:solidFill>
                <a:effectLst/>
                <a:hlinkClick r:id="rId2"/>
              </a:rPr>
              <a:t>urn:un:unece:uncefact:data:standard:TFTFOrder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"&gt;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ExchangedDocumentContext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endParaRPr lang="en-US" altLang="ja-JP" dirty="0">
              <a:solidFill>
                <a:srgbClr val="0000FF"/>
              </a:solidFill>
              <a:effectLst/>
            </a:endParaRP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SpecifiedTransactionID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JISSHO001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SpecifiedTransactionID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ExchangedDocumentContext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ExchangedDocument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endParaRPr lang="en-US" altLang="ja-JP" dirty="0">
              <a:solidFill>
                <a:srgbClr val="0000FF"/>
              </a:solidFill>
              <a:effectLst/>
            </a:endParaRPr>
          </a:p>
          <a:p>
            <a:r>
              <a:rPr lang="en-US" altLang="ja-JP" dirty="0">
                <a:solidFill>
                  <a:srgbClr val="0000FF"/>
                </a:solidFill>
                <a:effectLst/>
              </a:rPr>
              <a:t>	&lt;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SIPS-2022-PO001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TypeCode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 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listAgencyID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="</a:t>
            </a:r>
            <a:r>
              <a:rPr lang="en-US" altLang="ja-JP" b="1" dirty="0">
                <a:solidFill>
                  <a:srgbClr val="000000"/>
                </a:solidFill>
                <a:effectLst/>
              </a:rPr>
              <a:t>6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" 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listID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="</a:t>
            </a:r>
            <a:r>
              <a:rPr lang="en-US" altLang="ja-JP" b="1" dirty="0">
                <a:solidFill>
                  <a:srgbClr val="000000"/>
                </a:solidFill>
                <a:effectLst/>
              </a:rPr>
              <a:t>1001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"&gt;</a:t>
            </a:r>
            <a:r>
              <a:rPr lang="en-US" altLang="ja-JP" dirty="0"/>
              <a:t>105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TypeCode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b="0" dirty="0">
                <a:solidFill>
                  <a:srgbClr val="0000FF"/>
                </a:solidFill>
                <a:effectLst/>
              </a:rPr>
              <a:t>&lt;!--</a:t>
            </a:r>
            <a:r>
              <a:rPr lang="en-US" altLang="ja-JP" b="0" dirty="0">
                <a:solidFill>
                  <a:srgbClr val="888888"/>
                </a:solidFill>
                <a:effectLst/>
              </a:rPr>
              <a:t> Purchase Order </a:t>
            </a:r>
            <a:r>
              <a:rPr lang="en-US" altLang="ja-JP" b="0" dirty="0">
                <a:solidFill>
                  <a:srgbClr val="0000FF"/>
                </a:solidFill>
                <a:effectLst/>
              </a:rPr>
              <a:t>--&gt;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	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IssueDateTime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DateTime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2022-12-01T12:00:00+09:00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DateTime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IssueDateTime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ExchangedDocument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SupplyChainTradeTransaction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	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IncludedSupplyChainTradeLineItem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	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AssociatedDocumentLineDocument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endParaRPr lang="en-US" altLang="ja-JP" dirty="0">
              <a:solidFill>
                <a:srgbClr val="0000FF"/>
              </a:solidFill>
              <a:effectLst/>
            </a:endParaRP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LineID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1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LineID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AssociatedDocumentLineDocument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hlinkClick r:id="rId2"/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SpecifiedTradeProduct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Name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CANNED GRAPE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Name&gt;</a:t>
            </a:r>
            <a:r>
              <a:rPr lang="en-US" altLang="ja-JP" dirty="0"/>
              <a:t> 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QualityLevelCode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AAAAA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QualityLevelCode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  <a:hlinkClick r:id="rId2"/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altLang="ja-JP" dirty="0" err="1">
                <a:solidFill>
                  <a:srgbClr val="990000"/>
                </a:solidFill>
                <a:effectLst/>
                <a:hlinkClick r:id="rId2"/>
              </a:rPr>
              <a:t>ApplicableSpecifiedInspection</a:t>
            </a:r>
            <a:r>
              <a:rPr lang="en-US" altLang="ja-JP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endParaRPr lang="en-US" altLang="ja-JP" dirty="0">
              <a:solidFill>
                <a:srgbClr val="0000FF"/>
              </a:solidFill>
              <a:effectLst/>
            </a:endParaRPr>
          </a:p>
          <a:p>
            <a:r>
              <a:rPr lang="en-US" altLang="ja-JP" dirty="0">
                <a:solidFill>
                  <a:srgbClr val="0000FF"/>
                </a:solidFill>
              </a:rPr>
              <a:t>	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Description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  <a:r>
              <a:rPr lang="en-US" altLang="ja-JP" dirty="0"/>
              <a:t>QUANTITY SHIPPED FINAL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>
                <a:solidFill>
                  <a:srgbClr val="990000"/>
                </a:solidFill>
                <a:effectLst/>
              </a:rPr>
              <a:t>Description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&gt;</a:t>
            </a:r>
          </a:p>
          <a:p>
            <a:r>
              <a:rPr lang="en-US" altLang="ja-JP" dirty="0">
                <a:solidFill>
                  <a:srgbClr val="0000FF"/>
                </a:solidFill>
              </a:rPr>
              <a:t>	</a:t>
            </a:r>
            <a:r>
              <a:rPr lang="en-US" altLang="ja-JP" dirty="0">
                <a:solidFill>
                  <a:srgbClr val="0000FF"/>
                </a:solidFill>
                <a:effectLst/>
              </a:rPr>
              <a:t>&lt;/</a:t>
            </a:r>
            <a:r>
              <a:rPr lang="en-US" altLang="ja-JP" dirty="0" err="1">
                <a:solidFill>
                  <a:srgbClr val="990000"/>
                </a:solidFill>
                <a:effectLst/>
              </a:rPr>
              <a:t>ApplicableSpecifiedInspection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C0537A-1598-A3FA-1B4C-D595FDB57603}"/>
              </a:ext>
            </a:extLst>
          </p:cNvPr>
          <p:cNvSpPr txBox="1"/>
          <p:nvPr/>
        </p:nvSpPr>
        <p:spPr>
          <a:xfrm>
            <a:off x="168166" y="0"/>
            <a:ext cx="2953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PO</a:t>
            </a:r>
            <a:r>
              <a:rPr kumimoji="1" lang="ja-JP" altLang="en-US" b="1" dirty="0"/>
              <a:t>インスタンス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013673A-84B4-F47F-132B-0BC5D3C7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279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3DA73D-C75A-9450-3550-7EFAA4643254}"/>
              </a:ext>
            </a:extLst>
          </p:cNvPr>
          <p:cNvSpPr txBox="1"/>
          <p:nvPr/>
        </p:nvSpPr>
        <p:spPr>
          <a:xfrm>
            <a:off x="-345440" y="116163"/>
            <a:ext cx="11318240" cy="746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8330" marR="454025">
              <a:lnSpc>
                <a:spcPct val="127000"/>
              </a:lnSpc>
              <a:spcBef>
                <a:spcPts val="215"/>
              </a:spcBef>
              <a:spcAft>
                <a:spcPts val="0"/>
              </a:spcAft>
            </a:pP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貿易投資促進事業費補助金（貿易プラットフォーム活用による貿易手続きデジタル化推進事業）に係る補助事業者（執行団体）募集要領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6B45ADC-E546-5359-4697-8E477A4BE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" y="1040130"/>
            <a:ext cx="10495280" cy="206799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57199D-1426-1533-EDD1-F4FB58D02132}"/>
              </a:ext>
            </a:extLst>
          </p:cNvPr>
          <p:cNvSpPr txBox="1"/>
          <p:nvPr/>
        </p:nvSpPr>
        <p:spPr>
          <a:xfrm>
            <a:off x="335280" y="3718561"/>
            <a:ext cx="513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/>
              <a:t>事業内容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F1143F-1B8F-0190-5D8A-93F4E8D719F4}"/>
              </a:ext>
            </a:extLst>
          </p:cNvPr>
          <p:cNvSpPr txBox="1"/>
          <p:nvPr/>
        </p:nvSpPr>
        <p:spPr>
          <a:xfrm>
            <a:off x="518160" y="4157165"/>
            <a:ext cx="1084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（１）</a:t>
            </a:r>
            <a:r>
              <a:rPr lang="ja-JP" altLang="ja-JP" sz="1800" spc="-1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間接補助事業者の公募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（２）間接補助事業者の採択（審査委員会の開催、交付決定手続き</a:t>
            </a:r>
            <a:r>
              <a:rPr lang="ja-JP" altLang="ja-JP" sz="1800" spc="-5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）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（３）</a:t>
            </a:r>
            <a:r>
              <a:rPr lang="ja-JP" altLang="ja-JP" sz="1800" spc="-1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間接補助事業の進捗状況管理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（４）</a:t>
            </a:r>
            <a:r>
              <a:rPr lang="ja-JP" altLang="ja-JP" sz="1800" spc="-2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電子申請への対応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（５）</a:t>
            </a:r>
            <a:r>
              <a:rPr lang="ja-JP" altLang="ja-JP" sz="1800" spc="-1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間接補助事業成果の取りまとめ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（６）</a:t>
            </a:r>
            <a:r>
              <a:rPr lang="ja-JP" altLang="ja-JP" sz="1800" spc="-1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確定検査・精算の実施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ja-JP" sz="1800" spc="-10" dirty="0">
                <a:effectLst/>
                <a:highlight>
                  <a:srgbClr val="FFFF00"/>
                </a:highlight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（７）</a:t>
            </a:r>
            <a:r>
              <a:rPr lang="ja-JP" altLang="ja-JP" sz="1800" spc="-15" dirty="0">
                <a:effectLst/>
                <a:highlight>
                  <a:srgbClr val="FFFF00"/>
                </a:highlight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国際標準の実装を通じた貿易分野のデータ連携を促進する取組等</a:t>
            </a:r>
            <a:endParaRPr lang="ja-JP" altLang="ja-JP" sz="1800" dirty="0">
              <a:effectLst/>
              <a:highlight>
                <a:srgbClr val="FFFF00"/>
              </a:highlight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A01C315-FD65-AD54-B2C1-636643551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061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4C2707-29EE-E8EE-745B-7624036D546B}"/>
              </a:ext>
            </a:extLst>
          </p:cNvPr>
          <p:cNvSpPr txBox="1"/>
          <p:nvPr/>
        </p:nvSpPr>
        <p:spPr>
          <a:xfrm>
            <a:off x="284480" y="372795"/>
            <a:ext cx="8138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（７）</a:t>
            </a:r>
            <a:r>
              <a:rPr lang="ja-JP" altLang="ja-JP" sz="1800" spc="-1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国際標準の実装を通じた貿易分野のデータ連携を促進する取組等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3729AC-CFC2-70E7-911F-B5CB3795CDD1}"/>
              </a:ext>
            </a:extLst>
          </p:cNvPr>
          <p:cNvSpPr txBox="1"/>
          <p:nvPr/>
        </p:nvSpPr>
        <p:spPr>
          <a:xfrm>
            <a:off x="426720" y="1168400"/>
            <a:ext cx="11064240" cy="544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68375">
              <a:spcBef>
                <a:spcPts val="395"/>
              </a:spcBef>
              <a:spcAft>
                <a:spcPts val="0"/>
              </a:spcAft>
            </a:pPr>
            <a:r>
              <a:rPr lang="en-US" altLang="ja-JP" sz="1800" spc="-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① </a:t>
            </a:r>
            <a:r>
              <a:rPr lang="ja-JP" altLang="ja-JP" sz="1800" spc="-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国際標準の実装を通じた貿易分野のデータ連携を促進する取組の実施</a:t>
            </a:r>
            <a:br>
              <a:rPr lang="en-US" altLang="ja-JP" sz="1800" dirty="0">
                <a:effectLst/>
                <a:latin typeface="ＭＳ ゴシック" panose="020B0609070205080204" pitchFamily="49" charset="-128"/>
                <a:cs typeface="ＭＳ ゴシック" panose="020B0609070205080204" pitchFamily="49" charset="-128"/>
              </a:rPr>
            </a:br>
            <a:r>
              <a:rPr lang="ja-JP" altLang="ja-JP" sz="1800" spc="-2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「令和４年度内外一体の経済成長戦略構築にかかる国際経済調査事業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（貿易分野デ</a:t>
            </a:r>
            <a:r>
              <a:rPr lang="ja-JP" altLang="ja-JP" sz="1800" spc="2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 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ジタル化連携ツールの検討等</a:t>
            </a:r>
            <a:r>
              <a:rPr lang="ja-JP" altLang="ja-JP" sz="1800" spc="-55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）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」の結果を踏まえ、国際標準規格の実装・普及を目</a:t>
            </a:r>
            <a:r>
              <a:rPr lang="ja-JP" altLang="ja-JP" sz="1800" spc="4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 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的とした貿易プラットフォーマー向けのガイドラインを作成する。また、</a:t>
            </a:r>
            <a:r>
              <a:rPr lang="ja-JP" altLang="ja-JP" sz="1800" spc="-10" dirty="0">
                <a:effectLst/>
                <a:highlight>
                  <a:srgbClr val="FFFF00"/>
                </a:highlight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国際標準 </a:t>
            </a:r>
            <a:r>
              <a:rPr lang="ja-JP" altLang="ja-JP" sz="1800" spc="-45" dirty="0">
                <a:effectLst/>
                <a:highlight>
                  <a:srgbClr val="FFFF00"/>
                </a:highlight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規格の変更申請内容</a:t>
            </a:r>
            <a:r>
              <a:rPr lang="ja-JP" altLang="ja-JP" sz="1800" spc="-4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、貿易分野における適当なアーキテクチャおよび官民の役割分</a:t>
            </a:r>
            <a:r>
              <a:rPr lang="ja-JP" altLang="ja-JP" sz="1800" spc="2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 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担等についても検討の上、案を作成し、必要に応じ、次年度以降の取組に向けた準 備を行う。その他、必要に応じて、国際標準規格の実装・普及、貿易分野データの 連携性向上を目的としたツールの検討・作成を行う。ガイドラインおよび各ツール </a:t>
            </a:r>
            <a:r>
              <a:rPr lang="ja-JP" altLang="ja-JP" sz="1800" spc="-5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作成後はそれらの実用性を検証の上、一般に公開する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（ポータルサイトへの掲載等</a:t>
            </a:r>
            <a:r>
              <a:rPr lang="ja-JP" altLang="ja-JP" sz="1800" spc="-56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）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。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>
              <a:spcBef>
                <a:spcPts val="40"/>
              </a:spcBef>
            </a:pPr>
            <a:r>
              <a:rPr lang="en-US" altLang="ja-JP" sz="18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 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 marL="968375" algn="just"/>
            <a:r>
              <a:rPr lang="en-US" altLang="ja-JP" sz="18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②</a:t>
            </a:r>
            <a:r>
              <a:rPr lang="en-US" altLang="ja-JP" sz="1800" spc="2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  </a:t>
            </a:r>
            <a:r>
              <a:rPr lang="ja-JP" altLang="ja-JP" sz="1800" spc="-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ワーキング等の開催・運営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 marL="1239520" marR="450850" algn="just">
              <a:lnSpc>
                <a:spcPct val="127000"/>
              </a:lnSpc>
              <a:spcBef>
                <a:spcPts val="390"/>
              </a:spcBef>
              <a:spcAft>
                <a:spcPts val="0"/>
              </a:spcAft>
            </a:pP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上記</a:t>
            </a:r>
            <a:r>
              <a:rPr lang="en-US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①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の内容・運用方法・周知方法等について意見聴取・協議するためのワーキングを実施する（開催形態・回数は経済産業省と協議の上、決定する</a:t>
            </a:r>
            <a:r>
              <a:rPr lang="ja-JP" altLang="ja-JP" sz="1800" spc="-555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）</a:t>
            </a:r>
            <a:r>
              <a:rPr lang="ja-JP" altLang="ja-JP" sz="1800" spc="-1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。必要に応じて、上記分野における国内外の情報収集を行い、ワーキングで参考情報として共有するとともにツール作成に活用する。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>
              <a:spcBef>
                <a:spcPts val="55"/>
              </a:spcBef>
            </a:pPr>
            <a:r>
              <a:rPr lang="en-US" altLang="ja-JP" sz="18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 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pPr marL="968375">
              <a:tabLst>
                <a:tab pos="1315720" algn="l"/>
              </a:tabLst>
            </a:pPr>
            <a:r>
              <a:rPr lang="en-US" altLang="ja-JP" sz="1800" spc="-5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③</a:t>
            </a:r>
            <a:r>
              <a:rPr lang="en-US" altLang="ja-JP" sz="18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	</a:t>
            </a:r>
            <a:r>
              <a:rPr lang="ja-JP" altLang="ja-JP" sz="1800" spc="-2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普及・広報活動</a:t>
            </a:r>
            <a:endParaRPr lang="ja-JP" altLang="ja-JP" sz="18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en-US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　　　　　</a:t>
            </a:r>
            <a:r>
              <a:rPr lang="ja-JP" altLang="ja-JP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必要に応じて、上記</a:t>
            </a:r>
            <a:r>
              <a:rPr lang="en-US" altLang="ja-JP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①②</a:t>
            </a:r>
            <a:r>
              <a:rPr lang="ja-JP" altLang="ja-JP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の成果や各ツールの活用方法について周知・普及させるためのウェビ</a:t>
            </a:r>
            <a:r>
              <a:rPr lang="ja-JP" altLang="en-US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　　</a:t>
            </a:r>
            <a:endParaRPr lang="en-US" altLang="ja-JP" sz="1800" spc="-10" dirty="0">
              <a:effectLst/>
              <a:ea typeface="ＭＳ ゴシック" panose="020B0609070205080204" pitchFamily="49" charset="-128"/>
              <a:cs typeface="ＭＳ ゴシック" panose="020B0609070205080204" pitchFamily="49" charset="-128"/>
            </a:endParaRPr>
          </a:p>
          <a:p>
            <a:r>
              <a:rPr lang="ja-JP" altLang="en-US" spc="-10" dirty="0">
                <a:ea typeface="ＭＳ ゴシック" panose="020B0609070205080204" pitchFamily="49" charset="-128"/>
                <a:cs typeface="ＭＳ ゴシック" panose="020B0609070205080204" pitchFamily="49" charset="-128"/>
              </a:rPr>
              <a:t>　　　　　</a:t>
            </a:r>
            <a:r>
              <a:rPr lang="ja-JP" altLang="ja-JP" sz="1800" spc="-10" dirty="0">
                <a:effectLst/>
                <a:ea typeface="ＭＳ ゴシック" panose="020B0609070205080204" pitchFamily="49" charset="-128"/>
                <a:cs typeface="ＭＳ ゴシック" panose="020B0609070205080204" pitchFamily="49" charset="-128"/>
              </a:rPr>
              <a:t>ナー等を開催する。</a:t>
            </a:r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8EC939C-2FAB-1609-2755-696D66F52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857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32099E-E904-243D-4234-3ACB54E50C89}"/>
              </a:ext>
            </a:extLst>
          </p:cNvPr>
          <p:cNvSpPr txBox="1"/>
          <p:nvPr/>
        </p:nvSpPr>
        <p:spPr>
          <a:xfrm>
            <a:off x="283780" y="420413"/>
            <a:ext cx="7294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SIPS</a:t>
            </a:r>
            <a:r>
              <a:rPr kumimoji="1" lang="ja-JP" altLang="en-US" sz="2800" b="1" dirty="0"/>
              <a:t>事業提案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098F8E1-0E09-CD3B-2E86-A2CC09B6B596}"/>
              </a:ext>
            </a:extLst>
          </p:cNvPr>
          <p:cNvSpPr txBox="1"/>
          <p:nvPr/>
        </p:nvSpPr>
        <p:spPr>
          <a:xfrm>
            <a:off x="1187669" y="1048737"/>
            <a:ext cx="105418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目的</a:t>
            </a:r>
            <a:endParaRPr kumimoji="1" lang="en-US" altLang="ja-JP" b="1" dirty="0"/>
          </a:p>
          <a:p>
            <a:r>
              <a:rPr kumimoji="1" lang="ja-JP" altLang="en-US" dirty="0"/>
              <a:t>トレードファイナンスに関わる情報モデル（</a:t>
            </a:r>
            <a:r>
              <a:rPr lang="en-US" altLang="ja-JP" dirty="0"/>
              <a:t>TFRDM: </a:t>
            </a:r>
            <a:r>
              <a:rPr kumimoji="1" lang="en-US" altLang="ja-JP" dirty="0"/>
              <a:t>Trade Finance</a:t>
            </a:r>
            <a:r>
              <a:rPr lang="ja-JP" altLang="en-US" dirty="0"/>
              <a:t> </a:t>
            </a:r>
            <a:r>
              <a:rPr lang="en-US" altLang="ja-JP" dirty="0"/>
              <a:t>Reference</a:t>
            </a:r>
            <a:r>
              <a:rPr lang="ja-JP" altLang="en-US" dirty="0"/>
              <a:t> </a:t>
            </a:r>
            <a:r>
              <a:rPr lang="en-US" altLang="ja-JP" dirty="0"/>
              <a:t>Data</a:t>
            </a:r>
            <a:r>
              <a:rPr lang="ja-JP" altLang="en-US" dirty="0"/>
              <a:t> </a:t>
            </a:r>
            <a:r>
              <a:rPr lang="en-US" altLang="ja-JP" dirty="0"/>
              <a:t>Model</a:t>
            </a:r>
            <a:r>
              <a:rPr lang="ja-JP" altLang="en-US" dirty="0"/>
              <a:t>）を国連</a:t>
            </a:r>
            <a:r>
              <a:rPr lang="en-US" altLang="ja-JP" dirty="0"/>
              <a:t>CEFACT</a:t>
            </a:r>
            <a:r>
              <a:rPr lang="ja-JP" altLang="en-US" dirty="0"/>
              <a:t>の新プロジェクトとして提案する。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b="1" dirty="0"/>
              <a:t>背景</a:t>
            </a:r>
            <a:endParaRPr lang="en-US" altLang="ja-JP" b="1" dirty="0"/>
          </a:p>
          <a:p>
            <a:r>
              <a:rPr lang="ja-JP" altLang="en-US" dirty="0"/>
              <a:t>国連</a:t>
            </a:r>
            <a:r>
              <a:rPr lang="en-US" altLang="ja-JP" dirty="0"/>
              <a:t>CEFACT</a:t>
            </a:r>
            <a:r>
              <a:rPr lang="ja-JP" altLang="en-US" dirty="0"/>
              <a:t>標準では、サプライチェーン参照データモデル（</a:t>
            </a:r>
            <a:r>
              <a:rPr lang="en-US" altLang="ja-JP" dirty="0"/>
              <a:t>SCRDM</a:t>
            </a:r>
            <a:r>
              <a:rPr lang="ja-JP" altLang="en-US" dirty="0"/>
              <a:t>）及び複合一貫運輸参照データモデル（</a:t>
            </a:r>
            <a:r>
              <a:rPr lang="en-US" altLang="ja-JP" dirty="0"/>
              <a:t>MMTRDM</a:t>
            </a:r>
            <a:r>
              <a:rPr lang="ja-JP" altLang="en-US" dirty="0"/>
              <a:t>）により、商流／物流のデータ連携が可能になっているが、</a:t>
            </a:r>
            <a:r>
              <a:rPr lang="en-US" altLang="ja-JP" dirty="0"/>
              <a:t>SWIFT</a:t>
            </a:r>
            <a:r>
              <a:rPr lang="ja-JP" altLang="en-US" dirty="0"/>
              <a:t>が策定している金流メッセージとの連携ができず、貿易デジタル業務における一環したデータ連携の仕組みを構築する障害となっている。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b="1" dirty="0"/>
              <a:t>作業項目</a:t>
            </a:r>
            <a:endParaRPr lang="en-US" altLang="ja-JP" b="1" dirty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TFRDM</a:t>
            </a:r>
            <a:r>
              <a:rPr kumimoji="1" lang="ja-JP" altLang="en-US" dirty="0"/>
              <a:t>に関心のある国連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エキスパートより、</a:t>
            </a:r>
            <a:r>
              <a:rPr kumimoji="1" lang="en-US" altLang="ja-JP" dirty="0"/>
              <a:t>TFRDM</a:t>
            </a:r>
            <a:r>
              <a:rPr kumimoji="1" lang="ja-JP" altLang="en-US" dirty="0"/>
              <a:t>プロジェクト提案の賛同者を募りプロジェクトチームを結成する。</a:t>
            </a:r>
            <a:endParaRPr kumimoji="1"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国連</a:t>
            </a:r>
            <a:r>
              <a:rPr lang="en-US" altLang="ja-JP" dirty="0"/>
              <a:t>CEFACT</a:t>
            </a:r>
            <a:r>
              <a:rPr lang="ja-JP" altLang="en-US" dirty="0"/>
              <a:t>新プロジェクト提案を起案し、プロジェクトチームの支援の基に国連</a:t>
            </a:r>
            <a:r>
              <a:rPr lang="en-US" altLang="ja-JP" dirty="0"/>
              <a:t>CEFACT</a:t>
            </a:r>
            <a:r>
              <a:rPr lang="ja-JP" altLang="en-US" dirty="0"/>
              <a:t>ビューローへ提出する。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dirty="0"/>
              <a:t>新プロジェクト承認後、国連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の開発手順に従い、以下の作業を進める。</a:t>
            </a:r>
            <a:endParaRPr kumimoji="1" lang="en-US" altLang="ja-JP" dirty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dirty="0"/>
              <a:t>プロジェクト立ち上げ（</a:t>
            </a:r>
            <a:r>
              <a:rPr lang="en-US" altLang="ja-JP" dirty="0"/>
              <a:t>Project Inception</a:t>
            </a:r>
            <a:r>
              <a:rPr lang="ja-JP" altLang="en-US" dirty="0"/>
              <a:t>）</a:t>
            </a:r>
            <a:endParaRPr lang="en-US" altLang="ja-JP" dirty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kumimoji="1" lang="ja-JP" altLang="en-US" dirty="0"/>
              <a:t>業務要件定義書（</a:t>
            </a:r>
            <a:r>
              <a:rPr lang="en-US" altLang="ja-JP" dirty="0"/>
              <a:t>BRS</a:t>
            </a:r>
            <a:r>
              <a:rPr lang="ja-JP" altLang="en-US" dirty="0"/>
              <a:t>）</a:t>
            </a:r>
            <a:r>
              <a:rPr kumimoji="1" lang="ja-JP" altLang="en-US" dirty="0"/>
              <a:t>ドラフト作成</a:t>
            </a:r>
            <a:endParaRPr kumimoji="1" lang="en-US" altLang="ja-JP" dirty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kumimoji="1" lang="en-US" altLang="ja-JP" dirty="0"/>
              <a:t>TFRDM</a:t>
            </a:r>
            <a:r>
              <a:rPr kumimoji="1" lang="ja-JP" altLang="en-US" dirty="0"/>
              <a:t>情報モデル定義（</a:t>
            </a:r>
            <a:r>
              <a:rPr kumimoji="1" lang="en-US" altLang="ja-JP" dirty="0"/>
              <a:t>CCL</a:t>
            </a:r>
            <a:r>
              <a:rPr kumimoji="1" lang="ja-JP" altLang="en-US" dirty="0"/>
              <a:t>追加項目の特定を含む）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dirty="0"/>
              <a:t>作業進捗をレビューし、次年度以降の活動計画を策定する。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C2262D-C47D-6504-55E9-E2E0C015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08446A-6112-630A-7E4A-C2D11DC36449}"/>
              </a:ext>
            </a:extLst>
          </p:cNvPr>
          <p:cNvSpPr txBox="1"/>
          <p:nvPr/>
        </p:nvSpPr>
        <p:spPr>
          <a:xfrm>
            <a:off x="4754880" y="5774020"/>
            <a:ext cx="6096000" cy="755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>
              <a:lnSpc>
                <a:spcPct val="130000"/>
              </a:lnSpc>
            </a:pPr>
            <a:r>
              <a:rPr lang="ja-JP" altLang="ja-JP" sz="1800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貿易分野デジタル化連携ツールの検討に係る貿易文書の国際標準データ項目等マッピング業務</a:t>
            </a:r>
            <a:r>
              <a:rPr lang="ja-JP" altLang="en-US" sz="1800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　： </a:t>
            </a:r>
            <a:r>
              <a:rPr lang="en-US" altLang="ja-JP" sz="1800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SIPS</a:t>
            </a:r>
            <a:r>
              <a:rPr lang="ja-JP" altLang="en-US" sz="1800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受託</a:t>
            </a:r>
            <a:endParaRPr lang="ja-JP" altLang="ja-JP" sz="1800" kern="100" dirty="0">
              <a:effectLst/>
              <a:latin typeface="BIZ UDP明朝 Medium" panose="02020500000000000000" pitchFamily="18" charset="-128"/>
              <a:ea typeface="BIZ UDP明朝 Medium" panose="020205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60255A-B334-66A3-BC2E-5DB62DCC24DE}"/>
              </a:ext>
            </a:extLst>
          </p:cNvPr>
          <p:cNvSpPr/>
          <p:nvPr/>
        </p:nvSpPr>
        <p:spPr bwMode="auto">
          <a:xfrm>
            <a:off x="1516651" y="945587"/>
            <a:ext cx="8938669" cy="816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4406" tIns="42203" rIns="84406" bIns="42203" rtlCol="0" anchor="ctr">
            <a:spAutoFit/>
          </a:bodyPr>
          <a:lstStyle/>
          <a:p>
            <a:pPr defTabSz="844083">
              <a:defRPr/>
            </a:pPr>
            <a:r>
              <a:rPr kumimoji="0" lang="ja-JP" altLang="en-US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デジタル時代におけるグローバルサプライチェーン高度化研究会</a:t>
            </a:r>
            <a:br>
              <a:rPr kumimoji="0" lang="en-US" altLang="ja-JP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</a:br>
            <a:r>
              <a:rPr kumimoji="0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デジタル時代におけるグローバルサプライチェーンの高度化実現に資する事項全般に関して議論。</a:t>
            </a:r>
            <a:endParaRPr kumimoji="0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44083">
              <a:defRPr/>
            </a:pPr>
            <a:r>
              <a:rPr kumimoji="0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対象となるサプライチェーンを捉えるフレームを整理し、そのフレームを通じて、我が国産業界の特徴を踏まえた、グローバルサプライチェーンの高度化へ向けた方向性、課題となる政策課題を明らかにする</a:t>
            </a:r>
            <a:r>
              <a:rPr kumimoji="0"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。</a:t>
            </a:r>
            <a:endParaRPr kumimoji="0" lang="en-US" altLang="ja-JP" sz="105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0CB7F25-1EFE-B6F1-9AEC-C9EE0C5FED5B}"/>
              </a:ext>
            </a:extLst>
          </p:cNvPr>
          <p:cNvSpPr/>
          <p:nvPr/>
        </p:nvSpPr>
        <p:spPr bwMode="auto">
          <a:xfrm>
            <a:off x="2042898" y="2030843"/>
            <a:ext cx="8403154" cy="1152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4406" tIns="42203" rIns="84406" bIns="42203" rtlCol="0" anchor="ctr">
            <a:spAutoFit/>
          </a:bodyPr>
          <a:lstStyle/>
          <a:p>
            <a:pPr defTabSz="844083">
              <a:spcAft>
                <a:spcPts val="554"/>
              </a:spcAft>
              <a:defRPr/>
            </a:pPr>
            <a:r>
              <a:rPr kumimoji="0" lang="ja-JP" altLang="en-US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サプライチェーンデータ共有・連携</a:t>
            </a:r>
            <a:r>
              <a:rPr kumimoji="0" lang="en-US" altLang="ja-JP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WG</a:t>
            </a:r>
            <a:r>
              <a:rPr kumimoji="0" lang="ja-JP" altLang="en-US" sz="160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（仮称）</a:t>
            </a:r>
            <a:endParaRPr kumimoji="0" lang="en-US" altLang="ja-JP" sz="120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  <a:p>
            <a:pPr defTabSz="844083">
              <a:defRPr/>
            </a:pPr>
            <a:r>
              <a:rPr kumimoji="0"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サプライチェーン上で共有することが想定されるデータ（まずは協調領域と考えられるものから）について、以下のことを検討する。</a:t>
            </a:r>
            <a:endParaRPr kumimoji="0" lang="en-US" altLang="ja-JP" sz="105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  <a:p>
            <a:pPr defTabSz="844083">
              <a:spcBef>
                <a:spcPts val="554"/>
              </a:spcBef>
              <a:defRPr/>
            </a:pPr>
            <a:r>
              <a:rPr kumimoji="0"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①アジア大で国境を越えてデータ共有する際に必要となる各国のデータ取り扱いに関する制度や</a:t>
            </a:r>
            <a:r>
              <a:rPr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実務上のルール・慣習等の把握</a:t>
            </a:r>
            <a:endParaRPr lang="ja-JP" altLang="en-US" sz="105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  <a:cs typeface="Calibri"/>
            </a:endParaRPr>
          </a:p>
          <a:p>
            <a:pPr defTabSz="844083">
              <a:defRPr/>
            </a:pPr>
            <a:r>
              <a:rPr kumimoji="0"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②そのデータの活用に向けた原則やルール・ガバナンスの確立</a:t>
            </a:r>
            <a:endParaRPr kumimoji="0" lang="en-US" altLang="ja-JP" sz="105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  <a:p>
            <a:pPr defTabSz="844083">
              <a:defRPr/>
            </a:pPr>
            <a:r>
              <a:rPr kumimoji="0" lang="ja-JP" altLang="en-US" sz="1050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③データの取扱いに関して、システムに求められる要件（セキュリティ、追跡性など）</a:t>
            </a:r>
            <a:endParaRPr lang="en-US" altLang="ja-JP" sz="1050" dirty="0">
              <a:solidFill>
                <a:prstClr val="black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BB7C6B7-B3DA-5D46-A83E-74368FE0D735}"/>
              </a:ext>
            </a:extLst>
          </p:cNvPr>
          <p:cNvSpPr/>
          <p:nvPr/>
        </p:nvSpPr>
        <p:spPr bwMode="auto">
          <a:xfrm>
            <a:off x="2047226" y="3490667"/>
            <a:ext cx="8403153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marR="0" lvl="0" indent="0" defTabSz="844083" fontAlgn="auto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貿易分野データ連携</a:t>
            </a:r>
            <a:r>
              <a:rPr kumimoji="0" lang="en-US" altLang="ja-JP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WG</a:t>
            </a:r>
          </a:p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貿易分野のデジタル化に向けた環境作り、データ連携促進の仕組み作りを議論し確立する。「トレードファイナンスデータ連携検証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TF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」の議論を踏まえ、その成果普及や実装支援案の検討とともに、データ連携を加速させるための令和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5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年度以降の方針、実施方法、スケジュール等を提言する。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0226033-82BF-423D-2274-3F58DE685CB8}"/>
              </a:ext>
            </a:extLst>
          </p:cNvPr>
          <p:cNvSpPr/>
          <p:nvPr/>
        </p:nvSpPr>
        <p:spPr bwMode="auto">
          <a:xfrm>
            <a:off x="2998880" y="4474919"/>
            <a:ext cx="7456440" cy="900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  <a:prstDash val="solid"/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defTabSz="844083">
              <a:spcAft>
                <a:spcPts val="554"/>
              </a:spcAft>
              <a:defRPr/>
            </a:pPr>
            <a:r>
              <a:rPr kumimoji="0" lang="ja-JP" altLang="en-US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トレードファイナンス</a:t>
            </a:r>
            <a:r>
              <a:rPr kumimoji="0" lang="en-US" altLang="ja-JP" sz="1600" b="1" u="sng" dirty="0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TF</a:t>
            </a:r>
          </a:p>
          <a:p>
            <a:pPr lvl="0" defTabSz="844083">
              <a:defRPr/>
            </a:pP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貿易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PF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が系統横断・分野横断・業界横断でのデータ連携用インタフェースを実装するため、データモデルを構成するデータ項目の対応付けを示すための「データマッピング」を国際標準に合わせる形で実施。</a:t>
            </a:r>
            <a:b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</a:b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令和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4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年度については、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L/C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等貿易決済（トレードファイナンス）に関するデータマッピングに特化。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3290F11-2F99-D620-A2C5-8CFA5A417C63}"/>
              </a:ext>
            </a:extLst>
          </p:cNvPr>
          <p:cNvSpPr/>
          <p:nvPr/>
        </p:nvSpPr>
        <p:spPr bwMode="auto">
          <a:xfrm>
            <a:off x="1635811" y="1721595"/>
            <a:ext cx="267399" cy="20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" name="コネクタ: カギ線 10">
            <a:extLst>
              <a:ext uri="{FF2B5EF4-FFF2-40B4-BE49-F238E27FC236}">
                <a16:creationId xmlns:a16="http://schemas.microsoft.com/office/drawing/2014/main" id="{F0DF8EDE-0F21-2FE7-EA3E-3969D89733DE}"/>
              </a:ext>
            </a:extLst>
          </p:cNvPr>
          <p:cNvCxnSpPr>
            <a:cxnSpLocks/>
            <a:stCxn id="10" idx="2"/>
            <a:endCxn id="7" idx="1"/>
          </p:cNvCxnSpPr>
          <p:nvPr/>
        </p:nvCxnSpPr>
        <p:spPr>
          <a:xfrm rot="16200000" flipH="1">
            <a:off x="1567626" y="2131571"/>
            <a:ext cx="677156" cy="273387"/>
          </a:xfrm>
          <a:prstGeom prst="bentConnector2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D8297DC5-B11E-D57B-5020-A77649D714A9}"/>
              </a:ext>
            </a:extLst>
          </p:cNvPr>
          <p:cNvCxnSpPr>
            <a:cxnSpLocks/>
            <a:endCxn id="8" idx="1"/>
          </p:cNvCxnSpPr>
          <p:nvPr/>
        </p:nvCxnSpPr>
        <p:spPr>
          <a:xfrm rot="16200000" flipH="1">
            <a:off x="859263" y="2672036"/>
            <a:ext cx="2098210" cy="277716"/>
          </a:xfrm>
          <a:prstGeom prst="bentConnector2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060F6AD-860C-7C6F-CE6E-ED13BEADA03A}"/>
              </a:ext>
            </a:extLst>
          </p:cNvPr>
          <p:cNvSpPr/>
          <p:nvPr/>
        </p:nvSpPr>
        <p:spPr bwMode="auto">
          <a:xfrm>
            <a:off x="2623290" y="4039793"/>
            <a:ext cx="267399" cy="20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7793D0DF-A2F2-56C8-9D62-45F8B22922FB}"/>
              </a:ext>
            </a:extLst>
          </p:cNvPr>
          <p:cNvCxnSpPr>
            <a:cxnSpLocks/>
            <a:stCxn id="13" idx="2"/>
            <a:endCxn id="9" idx="1"/>
          </p:cNvCxnSpPr>
          <p:nvPr/>
        </p:nvCxnSpPr>
        <p:spPr>
          <a:xfrm rot="16200000" flipH="1">
            <a:off x="2539357" y="4465518"/>
            <a:ext cx="677157" cy="241890"/>
          </a:xfrm>
          <a:prstGeom prst="bentConnector2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矢印: 上向き折線 14">
            <a:extLst>
              <a:ext uri="{FF2B5EF4-FFF2-40B4-BE49-F238E27FC236}">
                <a16:creationId xmlns:a16="http://schemas.microsoft.com/office/drawing/2014/main" id="{B8D21DDA-7810-2898-2626-3BBA77085233}"/>
              </a:ext>
            </a:extLst>
          </p:cNvPr>
          <p:cNvSpPr/>
          <p:nvPr/>
        </p:nvSpPr>
        <p:spPr>
          <a:xfrm rot="5400000">
            <a:off x="3720313" y="5386434"/>
            <a:ext cx="663970" cy="101908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CBA52AB-5828-E005-280A-D40B30077201}"/>
              </a:ext>
            </a:extLst>
          </p:cNvPr>
          <p:cNvSpPr txBox="1"/>
          <p:nvPr/>
        </p:nvSpPr>
        <p:spPr>
          <a:xfrm>
            <a:off x="2042898" y="161384"/>
            <a:ext cx="850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トレードファイナンス検討業務の位置づけ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F74EF93-0CA0-F5B2-C2D0-26E2683C5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69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F869F9-C140-25D6-6F88-2DE74426F313}"/>
              </a:ext>
            </a:extLst>
          </p:cNvPr>
          <p:cNvSpPr txBox="1"/>
          <p:nvPr/>
        </p:nvSpPr>
        <p:spPr>
          <a:xfrm>
            <a:off x="294640" y="660400"/>
            <a:ext cx="117957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ja-JP" sz="2400" b="1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貿易分野デジタル化連携ツールの検討に係る貿易文書</a:t>
            </a:r>
            <a:endParaRPr lang="en-US" altLang="ja-JP" sz="2400" b="1" kern="100" dirty="0">
              <a:effectLst/>
              <a:latin typeface="BIZ UDP明朝 Medium" panose="02020500000000000000" pitchFamily="18" charset="-128"/>
              <a:ea typeface="BIZ UDP明朝 Medium" panose="02020500000000000000" pitchFamily="18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ja-JP" sz="2400" b="1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の国際標準データ項目等マッピング業務</a:t>
            </a:r>
            <a:r>
              <a:rPr lang="ja-JP" altLang="en-US" sz="2400" b="1" kern="100" dirty="0">
                <a:effectLst/>
                <a:latin typeface="BIZ UDP明朝 Medium" panose="02020500000000000000" pitchFamily="18" charset="-128"/>
                <a:ea typeface="BIZ UDP明朝 Medium" panose="02020500000000000000" pitchFamily="18" charset="-128"/>
                <a:cs typeface="Times New Roman" panose="02020603050405020304" pitchFamily="18" charset="0"/>
              </a:rPr>
              <a:t>　</a:t>
            </a:r>
            <a:endParaRPr lang="ja-JP" altLang="en-US" sz="24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1968AF-37A8-4F71-1CC6-B64AC4123102}"/>
              </a:ext>
            </a:extLst>
          </p:cNvPr>
          <p:cNvSpPr txBox="1"/>
          <p:nvPr/>
        </p:nvSpPr>
        <p:spPr>
          <a:xfrm>
            <a:off x="2037080" y="2082800"/>
            <a:ext cx="8117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（１）貿易文書の国際標準化</a:t>
            </a:r>
            <a:endParaRPr kumimoji="1"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国際標準規格と実業務の差異解消</a:t>
            </a:r>
            <a:endParaRPr lang="en-US" altLang="ja-JP" dirty="0"/>
          </a:p>
          <a:p>
            <a:pPr lvl="1"/>
            <a:r>
              <a:rPr lang="en-US" altLang="ja-JP" dirty="0"/>
              <a:t>	</a:t>
            </a:r>
            <a:r>
              <a:rPr lang="ja-JP" altLang="en-US" dirty="0"/>
              <a:t>①</a:t>
            </a:r>
            <a:r>
              <a:rPr lang="en-US" altLang="ja-JP" dirty="0"/>
              <a:t>PO/IV/BL</a:t>
            </a:r>
            <a:r>
              <a:rPr lang="en-US" altLang="ja-JP" dirty="0">
                <a:sym typeface="Wingdings" panose="05000000000000000000" pitchFamily="2" charset="2"/>
              </a:rPr>
              <a:t>7</a:t>
            </a:r>
            <a:r>
              <a:rPr lang="ja-JP" altLang="en-US" dirty="0">
                <a:sym typeface="Wingdings" panose="05000000000000000000" pitchFamily="2" charset="2"/>
              </a:rPr>
              <a:t>商社帳票とのマッピング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	</a:t>
            </a:r>
            <a:r>
              <a:rPr lang="ja-JP" altLang="en-US" dirty="0">
                <a:sym typeface="Wingdings" panose="05000000000000000000" pitchFamily="2" charset="2"/>
              </a:rPr>
              <a:t>②</a:t>
            </a:r>
            <a:r>
              <a:rPr lang="en-US" altLang="ja-JP" dirty="0" err="1">
                <a:sym typeface="Wingdings" panose="05000000000000000000" pitchFamily="2" charset="2"/>
              </a:rPr>
              <a:t>LCTradeWaltz</a:t>
            </a:r>
            <a:r>
              <a:rPr lang="en-US" altLang="ja-JP" dirty="0">
                <a:sym typeface="Wingdings" panose="05000000000000000000" pitchFamily="2" charset="2"/>
              </a:rPr>
              <a:t>/Contour</a:t>
            </a:r>
            <a:r>
              <a:rPr lang="ja-JP" altLang="en-US" dirty="0">
                <a:sym typeface="Wingdings" panose="05000000000000000000" pitchFamily="2" charset="2"/>
              </a:rPr>
              <a:t>とのマッピング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（２）商物金流でのデータ項目の共通化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異なる貿易文書間でのデータ項目の対応付け</a:t>
            </a:r>
            <a:endParaRPr kumimoji="1" lang="en-US" altLang="ja-JP" dirty="0"/>
          </a:p>
          <a:p>
            <a:pPr lvl="1"/>
            <a:r>
              <a:rPr lang="en-US" altLang="ja-JP" dirty="0"/>
              <a:t>	</a:t>
            </a:r>
            <a:r>
              <a:rPr lang="ja-JP" altLang="en-US" dirty="0"/>
              <a:t>①物流</a:t>
            </a:r>
            <a:r>
              <a:rPr lang="en-US" altLang="ja-JP" dirty="0"/>
              <a:t>PL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en-US" dirty="0">
                <a:sym typeface="Wingdings" panose="05000000000000000000" pitchFamily="2" charset="2"/>
              </a:rPr>
              <a:t>商流</a:t>
            </a:r>
            <a:r>
              <a:rPr lang="en-US" altLang="ja-JP" dirty="0">
                <a:sym typeface="Wingdings" panose="05000000000000000000" pitchFamily="2" charset="2"/>
              </a:rPr>
              <a:t>PL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（３）貿易文書の構造化データ化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異なる標準規格間でのデータ項目の粒度合わせ</a:t>
            </a:r>
            <a:endParaRPr kumimoji="1" lang="en-US" altLang="ja-JP" dirty="0"/>
          </a:p>
          <a:p>
            <a:pPr lvl="1"/>
            <a:r>
              <a:rPr lang="en-US" altLang="ja-JP" dirty="0"/>
              <a:t>	</a:t>
            </a:r>
            <a:r>
              <a:rPr lang="ja-JP" altLang="en-US" dirty="0"/>
              <a:t>①</a:t>
            </a:r>
            <a:r>
              <a:rPr lang="en-US" altLang="ja-JP" dirty="0"/>
              <a:t>SWIFT LC</a:t>
            </a:r>
            <a:r>
              <a:rPr lang="en-US" altLang="ja-JP" dirty="0">
                <a:sym typeface="Wingdings" panose="05000000000000000000" pitchFamily="2" charset="2"/>
              </a:rPr>
              <a:t>EDIFACT DOCAPP</a:t>
            </a: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r>
              <a:rPr lang="ja-JP" altLang="en-US" dirty="0"/>
              <a:t>（４）貿易文書の標準実装検収</a:t>
            </a:r>
            <a:endParaRPr lang="en-US" altLang="ja-JP" dirty="0"/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6369358-D24C-67BA-E427-E76D5854B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05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EFBD68-3CBD-56F2-A115-B980EFE2A107}"/>
              </a:ext>
            </a:extLst>
          </p:cNvPr>
          <p:cNvSpPr txBox="1"/>
          <p:nvPr/>
        </p:nvSpPr>
        <p:spPr>
          <a:xfrm>
            <a:off x="0" y="490974"/>
            <a:ext cx="660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2800" dirty="0"/>
              <a:t>国際標準規格と実業務の差異解消</a:t>
            </a:r>
            <a:endParaRPr lang="en-US" altLang="ja-JP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E4B72C9-CD70-23A0-FCFB-D0860BA01375}"/>
              </a:ext>
            </a:extLst>
          </p:cNvPr>
          <p:cNvSpPr txBox="1"/>
          <p:nvPr/>
        </p:nvSpPr>
        <p:spPr>
          <a:xfrm>
            <a:off x="904240" y="92456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①</a:t>
            </a:r>
            <a:r>
              <a:rPr lang="en-US" altLang="ja-JP" sz="2400" dirty="0"/>
              <a:t>PO/IV/BL</a:t>
            </a:r>
            <a:r>
              <a:rPr lang="en-US" altLang="ja-JP" sz="2400" dirty="0">
                <a:sym typeface="Wingdings" panose="05000000000000000000" pitchFamily="2" charset="2"/>
              </a:rPr>
              <a:t>7</a:t>
            </a:r>
            <a:r>
              <a:rPr lang="ja-JP" altLang="en-US" sz="2400" dirty="0">
                <a:sym typeface="Wingdings" panose="05000000000000000000" pitchFamily="2" charset="2"/>
              </a:rPr>
              <a:t>商社帳票とのマッピング</a:t>
            </a:r>
            <a:endParaRPr kumimoji="1" lang="ja-JP" altLang="en-US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7F8A9DF-161C-D3E0-3EC5-B8ADCE229670}"/>
              </a:ext>
            </a:extLst>
          </p:cNvPr>
          <p:cNvSpPr/>
          <p:nvPr/>
        </p:nvSpPr>
        <p:spPr>
          <a:xfrm>
            <a:off x="1595120" y="2509906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メッセージ</a:t>
            </a:r>
            <a:r>
              <a:rPr lang="en-US" altLang="ja-JP" sz="2400" dirty="0">
                <a:solidFill>
                  <a:schemeClr val="tx1"/>
                </a:solidFill>
              </a:rPr>
              <a:t>BIE</a:t>
            </a:r>
            <a:r>
              <a:rPr lang="ja-JP" altLang="en-US" sz="2400" dirty="0">
                <a:solidFill>
                  <a:schemeClr val="tx1"/>
                </a:solidFill>
              </a:rPr>
              <a:t>表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/>
                </a:solidFill>
              </a:rPr>
              <a:t>PO/IV/BL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フローチャート: 書類 5">
            <a:extLst>
              <a:ext uri="{FF2B5EF4-FFF2-40B4-BE49-F238E27FC236}">
                <a16:creationId xmlns:a16="http://schemas.microsoft.com/office/drawing/2014/main" id="{EE35E362-FC7D-5776-0775-DAE3E1CF8999}"/>
              </a:ext>
            </a:extLst>
          </p:cNvPr>
          <p:cNvSpPr/>
          <p:nvPr/>
        </p:nvSpPr>
        <p:spPr>
          <a:xfrm>
            <a:off x="6725219" y="1279756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伊藤忠商事</a:t>
            </a:r>
          </a:p>
        </p:txBody>
      </p:sp>
      <p:sp>
        <p:nvSpPr>
          <p:cNvPr id="7" name="フローチャート: 書類 6">
            <a:extLst>
              <a:ext uri="{FF2B5EF4-FFF2-40B4-BE49-F238E27FC236}">
                <a16:creationId xmlns:a16="http://schemas.microsoft.com/office/drawing/2014/main" id="{F6198EEC-3486-D2CB-555F-368C2522E250}"/>
              </a:ext>
            </a:extLst>
          </p:cNvPr>
          <p:cNvSpPr/>
          <p:nvPr/>
        </p:nvSpPr>
        <p:spPr>
          <a:xfrm>
            <a:off x="5675588" y="5507367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三菱商事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書類 7">
            <a:extLst>
              <a:ext uri="{FF2B5EF4-FFF2-40B4-BE49-F238E27FC236}">
                <a16:creationId xmlns:a16="http://schemas.microsoft.com/office/drawing/2014/main" id="{D1F7D8C0-3482-4CF9-0E6E-F39A02572A07}"/>
              </a:ext>
            </a:extLst>
          </p:cNvPr>
          <p:cNvSpPr/>
          <p:nvPr/>
        </p:nvSpPr>
        <p:spPr>
          <a:xfrm>
            <a:off x="9681783" y="4369500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豊田通商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フローチャート: 書類 8">
            <a:extLst>
              <a:ext uri="{FF2B5EF4-FFF2-40B4-BE49-F238E27FC236}">
                <a16:creationId xmlns:a16="http://schemas.microsoft.com/office/drawing/2014/main" id="{C0AA99F0-2EAB-D3E5-95CF-AB41A5171D86}"/>
              </a:ext>
            </a:extLst>
          </p:cNvPr>
          <p:cNvSpPr/>
          <p:nvPr/>
        </p:nvSpPr>
        <p:spPr>
          <a:xfrm>
            <a:off x="8248173" y="3384210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三井物産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: 書類 9">
            <a:extLst>
              <a:ext uri="{FF2B5EF4-FFF2-40B4-BE49-F238E27FC236}">
                <a16:creationId xmlns:a16="http://schemas.microsoft.com/office/drawing/2014/main" id="{CD1CFA14-BA22-F42D-BC7D-123E629B4D8A}"/>
              </a:ext>
            </a:extLst>
          </p:cNvPr>
          <p:cNvSpPr/>
          <p:nvPr/>
        </p:nvSpPr>
        <p:spPr>
          <a:xfrm>
            <a:off x="9925969" y="2523569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双日</a:t>
            </a:r>
          </a:p>
        </p:txBody>
      </p:sp>
      <p:sp>
        <p:nvSpPr>
          <p:cNvPr id="11" name="フローチャート: 書類 10">
            <a:extLst>
              <a:ext uri="{FF2B5EF4-FFF2-40B4-BE49-F238E27FC236}">
                <a16:creationId xmlns:a16="http://schemas.microsoft.com/office/drawing/2014/main" id="{35637EA7-813E-E9F3-90F3-38DB27AC8193}"/>
              </a:ext>
            </a:extLst>
          </p:cNvPr>
          <p:cNvSpPr/>
          <p:nvPr/>
        </p:nvSpPr>
        <p:spPr>
          <a:xfrm>
            <a:off x="7322557" y="4979173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住友商事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フローチャート: 書類 11">
            <a:extLst>
              <a:ext uri="{FF2B5EF4-FFF2-40B4-BE49-F238E27FC236}">
                <a16:creationId xmlns:a16="http://schemas.microsoft.com/office/drawing/2014/main" id="{5336D142-94D6-1BA4-EEB6-7472D63D82D9}"/>
              </a:ext>
            </a:extLst>
          </p:cNvPr>
          <p:cNvSpPr/>
          <p:nvPr/>
        </p:nvSpPr>
        <p:spPr>
          <a:xfrm>
            <a:off x="8339962" y="1836804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丸紅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D1EE772-BE44-7AA4-97FA-433D4BE5B0E3}"/>
              </a:ext>
            </a:extLst>
          </p:cNvPr>
          <p:cNvCxnSpPr>
            <a:stCxn id="6" idx="1"/>
          </p:cNvCxnSpPr>
          <p:nvPr/>
        </p:nvCxnSpPr>
        <p:spPr>
          <a:xfrm flipH="1">
            <a:off x="4869444" y="1836805"/>
            <a:ext cx="1855775" cy="77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6EBFB79B-AA88-0FC3-FBA3-52DABF87AEE7}"/>
              </a:ext>
            </a:extLst>
          </p:cNvPr>
          <p:cNvCxnSpPr>
            <a:stCxn id="12" idx="1"/>
          </p:cNvCxnSpPr>
          <p:nvPr/>
        </p:nvCxnSpPr>
        <p:spPr>
          <a:xfrm flipH="1">
            <a:off x="4953530" y="2393853"/>
            <a:ext cx="3386432" cy="557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651E222-6F73-585D-79FA-ECBB04C95798}"/>
              </a:ext>
            </a:extLst>
          </p:cNvPr>
          <p:cNvCxnSpPr>
            <a:stCxn id="10" idx="1"/>
          </p:cNvCxnSpPr>
          <p:nvPr/>
        </p:nvCxnSpPr>
        <p:spPr>
          <a:xfrm flipH="1">
            <a:off x="5008880" y="3080618"/>
            <a:ext cx="4917089" cy="188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6ADB971-7731-67EC-66F9-7456FCD29709}"/>
              </a:ext>
            </a:extLst>
          </p:cNvPr>
          <p:cNvCxnSpPr>
            <a:stCxn id="9" idx="1"/>
            <a:endCxn id="5" idx="3"/>
          </p:cNvCxnSpPr>
          <p:nvPr/>
        </p:nvCxnSpPr>
        <p:spPr>
          <a:xfrm flipH="1" flipV="1">
            <a:off x="5008880" y="3637666"/>
            <a:ext cx="3239293" cy="303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FE0518FC-6393-0160-1403-FD28F04E9E84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5008880" y="3972148"/>
            <a:ext cx="4672903" cy="954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8BC48C6-9556-6579-771B-6CD3BEE975AA}"/>
              </a:ext>
            </a:extLst>
          </p:cNvPr>
          <p:cNvCxnSpPr>
            <a:stCxn id="11" idx="1"/>
          </p:cNvCxnSpPr>
          <p:nvPr/>
        </p:nvCxnSpPr>
        <p:spPr>
          <a:xfrm flipH="1" flipV="1">
            <a:off x="5008880" y="4310208"/>
            <a:ext cx="2313677" cy="1226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4B59CD52-EB47-DAE7-7537-3CE967E54485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4869444" y="4644690"/>
            <a:ext cx="806144" cy="1419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A12E6CC-BE05-39BA-E5F6-36784314E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5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EFBD68-3CBD-56F2-A115-B980EFE2A107}"/>
              </a:ext>
            </a:extLst>
          </p:cNvPr>
          <p:cNvSpPr txBox="1"/>
          <p:nvPr/>
        </p:nvSpPr>
        <p:spPr>
          <a:xfrm>
            <a:off x="0" y="490974"/>
            <a:ext cx="660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2800" dirty="0"/>
              <a:t>国際標準規格と実業務の差異解消</a:t>
            </a:r>
            <a:endParaRPr lang="en-US" altLang="ja-JP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E4B72C9-CD70-23A0-FCFB-D0860BA01375}"/>
              </a:ext>
            </a:extLst>
          </p:cNvPr>
          <p:cNvSpPr txBox="1"/>
          <p:nvPr/>
        </p:nvSpPr>
        <p:spPr>
          <a:xfrm>
            <a:off x="904240" y="92456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ym typeface="Wingdings" panose="05000000000000000000" pitchFamily="2" charset="2"/>
              </a:rPr>
              <a:t>②</a:t>
            </a:r>
            <a:r>
              <a:rPr lang="en-US" altLang="ja-JP" sz="2400" dirty="0" err="1">
                <a:sym typeface="Wingdings" panose="05000000000000000000" pitchFamily="2" charset="2"/>
              </a:rPr>
              <a:t>LCTradeWaltz</a:t>
            </a:r>
            <a:r>
              <a:rPr lang="en-US" altLang="ja-JP" sz="2400" dirty="0">
                <a:sym typeface="Wingdings" panose="05000000000000000000" pitchFamily="2" charset="2"/>
              </a:rPr>
              <a:t>/Contour</a:t>
            </a:r>
            <a:r>
              <a:rPr lang="ja-JP" altLang="en-US" sz="2400" dirty="0">
                <a:sym typeface="Wingdings" panose="05000000000000000000" pitchFamily="2" charset="2"/>
              </a:rPr>
              <a:t>とのマッピング</a:t>
            </a:r>
            <a:endParaRPr kumimoji="1" lang="ja-JP" altLang="en-US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7F8A9DF-161C-D3E0-3EC5-B8ADCE229670}"/>
              </a:ext>
            </a:extLst>
          </p:cNvPr>
          <p:cNvSpPr/>
          <p:nvPr/>
        </p:nvSpPr>
        <p:spPr>
          <a:xfrm>
            <a:off x="1455684" y="1669079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仮定義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メッセージ</a:t>
            </a:r>
            <a:r>
              <a:rPr lang="en-US" altLang="ja-JP" sz="2400" dirty="0">
                <a:solidFill>
                  <a:schemeClr val="tx1"/>
                </a:solidFill>
              </a:rPr>
              <a:t>BIE</a:t>
            </a:r>
            <a:r>
              <a:rPr lang="ja-JP" altLang="en-US" sz="2400" dirty="0">
                <a:solidFill>
                  <a:schemeClr val="tx1"/>
                </a:solidFill>
              </a:rPr>
              <a:t>表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LC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フローチャート: 書類 5">
            <a:extLst>
              <a:ext uri="{FF2B5EF4-FFF2-40B4-BE49-F238E27FC236}">
                <a16:creationId xmlns:a16="http://schemas.microsoft.com/office/drawing/2014/main" id="{EE35E362-FC7D-5776-0775-DAE3E1CF8999}"/>
              </a:ext>
            </a:extLst>
          </p:cNvPr>
          <p:cNvSpPr/>
          <p:nvPr/>
        </p:nvSpPr>
        <p:spPr>
          <a:xfrm>
            <a:off x="6725219" y="1279756"/>
            <a:ext cx="1725098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chemeClr val="tx1"/>
                </a:solidFill>
              </a:rPr>
              <a:t>TradeWaltz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書類 7">
            <a:extLst>
              <a:ext uri="{FF2B5EF4-FFF2-40B4-BE49-F238E27FC236}">
                <a16:creationId xmlns:a16="http://schemas.microsoft.com/office/drawing/2014/main" id="{D1F7D8C0-3482-4CF9-0E6E-F39A02572A07}"/>
              </a:ext>
            </a:extLst>
          </p:cNvPr>
          <p:cNvSpPr/>
          <p:nvPr/>
        </p:nvSpPr>
        <p:spPr>
          <a:xfrm>
            <a:off x="8210335" y="3011160"/>
            <a:ext cx="1341821" cy="111409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Contour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D1EE772-BE44-7AA4-97FA-433D4BE5B0E3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869444" y="1836805"/>
            <a:ext cx="1855775" cy="77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8BC48C6-9556-6579-771B-6CD3BEE975A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869444" y="3163614"/>
            <a:ext cx="3340891" cy="404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D828047-9378-A4E7-D655-6BAFA17458DE}"/>
              </a:ext>
            </a:extLst>
          </p:cNvPr>
          <p:cNvSpPr txBox="1"/>
          <p:nvPr/>
        </p:nvSpPr>
        <p:spPr>
          <a:xfrm>
            <a:off x="4256690" y="4761185"/>
            <a:ext cx="1912882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Trade Finance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C66B660-96E6-D145-B943-8C9EF00C6E1D}"/>
              </a:ext>
            </a:extLst>
          </p:cNvPr>
          <p:cNvSpPr txBox="1"/>
          <p:nvPr/>
        </p:nvSpPr>
        <p:spPr>
          <a:xfrm>
            <a:off x="6725219" y="6027490"/>
            <a:ext cx="2576434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Consignment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DB152E1-ECE7-1E35-A997-47E6CB839C8B}"/>
              </a:ext>
            </a:extLst>
          </p:cNvPr>
          <p:cNvSpPr txBox="1"/>
          <p:nvPr/>
        </p:nvSpPr>
        <p:spPr>
          <a:xfrm>
            <a:off x="6725218" y="5393578"/>
            <a:ext cx="257643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Trade Transaction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71928C7-E5BE-DA88-BA95-5BE8DB527A8A}"/>
              </a:ext>
            </a:extLst>
          </p:cNvPr>
          <p:cNvSpPr txBox="1"/>
          <p:nvPr/>
        </p:nvSpPr>
        <p:spPr>
          <a:xfrm>
            <a:off x="6725218" y="4770171"/>
            <a:ext cx="2576436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Documentary Credit</a:t>
            </a:r>
            <a:endParaRPr kumimoji="1" lang="ja-JP" altLang="en-US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4E684080-060D-1706-89ED-A2866373DF55}"/>
              </a:ext>
            </a:extLst>
          </p:cNvPr>
          <p:cNvCxnSpPr>
            <a:stCxn id="19" idx="3"/>
            <a:endCxn id="25" idx="1"/>
          </p:cNvCxnSpPr>
          <p:nvPr/>
        </p:nvCxnSpPr>
        <p:spPr>
          <a:xfrm>
            <a:off x="6169572" y="4945851"/>
            <a:ext cx="555646" cy="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EFB5714A-7032-CA43-53D1-7AA866E5CA71}"/>
              </a:ext>
            </a:extLst>
          </p:cNvPr>
          <p:cNvCxnSpPr>
            <a:cxnSpLocks/>
          </p:cNvCxnSpPr>
          <p:nvPr/>
        </p:nvCxnSpPr>
        <p:spPr>
          <a:xfrm>
            <a:off x="6421821" y="4945851"/>
            <a:ext cx="25574" cy="126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339B9EF0-8E72-20CC-1621-2FCFAAEC4B17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6447395" y="6212156"/>
            <a:ext cx="2778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DB9CA6B6-5777-E3FB-CE27-D41948FADDDF}"/>
              </a:ext>
            </a:extLst>
          </p:cNvPr>
          <p:cNvCxnSpPr>
            <a:cxnSpLocks/>
          </p:cNvCxnSpPr>
          <p:nvPr/>
        </p:nvCxnSpPr>
        <p:spPr>
          <a:xfrm>
            <a:off x="6400977" y="5653094"/>
            <a:ext cx="2778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FF846AE-5FFA-4D12-8F1D-41B5C5067232}"/>
              </a:ext>
            </a:extLst>
          </p:cNvPr>
          <p:cNvSpPr/>
          <p:nvPr/>
        </p:nvSpPr>
        <p:spPr>
          <a:xfrm>
            <a:off x="4004441" y="4529959"/>
            <a:ext cx="5822731" cy="207053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コネクタ: 曲線 44">
            <a:extLst>
              <a:ext uri="{FF2B5EF4-FFF2-40B4-BE49-F238E27FC236}">
                <a16:creationId xmlns:a16="http://schemas.microsoft.com/office/drawing/2014/main" id="{CAE25AE2-E116-28AA-D86D-701CF67AB828}"/>
              </a:ext>
            </a:extLst>
          </p:cNvPr>
          <p:cNvCxnSpPr>
            <a:endCxn id="43" idx="1"/>
          </p:cNvCxnSpPr>
          <p:nvPr/>
        </p:nvCxnSpPr>
        <p:spPr>
          <a:xfrm>
            <a:off x="2154621" y="3924599"/>
            <a:ext cx="1849820" cy="16406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8B7C6F0-F141-AAA5-DB93-E2B822064DD7}"/>
              </a:ext>
            </a:extLst>
          </p:cNvPr>
          <p:cNvSpPr txBox="1"/>
          <p:nvPr/>
        </p:nvSpPr>
        <p:spPr>
          <a:xfrm>
            <a:off x="2036728" y="441134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メッセージ構造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C700163-6A1C-3021-5E41-6EF45C8A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79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EFBD68-3CBD-56F2-A115-B980EFE2A107}"/>
              </a:ext>
            </a:extLst>
          </p:cNvPr>
          <p:cNvSpPr txBox="1"/>
          <p:nvPr/>
        </p:nvSpPr>
        <p:spPr>
          <a:xfrm>
            <a:off x="0" y="490974"/>
            <a:ext cx="955215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1" lang="ja-JP" altLang="en-US" sz="2800" dirty="0"/>
              <a:t>異なる貿易文書間でのデータ項目の対応付け</a:t>
            </a:r>
            <a:endParaRPr kumimoji="1" lang="en-US" altLang="ja-JP" sz="2800" dirty="0"/>
          </a:p>
          <a:p>
            <a:pPr lvl="1"/>
            <a:r>
              <a:rPr lang="en-US" altLang="ja-JP" sz="2400" dirty="0"/>
              <a:t>	</a:t>
            </a:r>
            <a:r>
              <a:rPr lang="ja-JP" altLang="en-US" sz="2400" dirty="0"/>
              <a:t>①物流</a:t>
            </a:r>
            <a:r>
              <a:rPr lang="en-US" altLang="ja-JP" sz="2400" dirty="0"/>
              <a:t>PL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商流</a:t>
            </a:r>
            <a:r>
              <a:rPr lang="en-US" altLang="ja-JP" sz="2400" dirty="0">
                <a:sym typeface="Wingdings" panose="05000000000000000000" pitchFamily="2" charset="2"/>
              </a:rPr>
              <a:t>PL</a:t>
            </a:r>
            <a:endParaRPr kumimoji="1" lang="en-US" altLang="ja-JP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7F8A9DF-161C-D3E0-3EC5-B8ADCE229670}"/>
              </a:ext>
            </a:extLst>
          </p:cNvPr>
          <p:cNvSpPr/>
          <p:nvPr/>
        </p:nvSpPr>
        <p:spPr>
          <a:xfrm>
            <a:off x="1455684" y="1669079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仮定義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メッセージ</a:t>
            </a:r>
            <a:r>
              <a:rPr lang="en-US" altLang="ja-JP" sz="2400" dirty="0">
                <a:solidFill>
                  <a:schemeClr val="tx1"/>
                </a:solidFill>
              </a:rPr>
              <a:t>BIE</a:t>
            </a:r>
            <a:r>
              <a:rPr lang="ja-JP" altLang="en-US" sz="2400" dirty="0">
                <a:solidFill>
                  <a:schemeClr val="tx1"/>
                </a:solidFill>
              </a:rPr>
              <a:t>表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PL</a:t>
            </a:r>
            <a:r>
              <a:rPr lang="ja-JP" altLang="en-US" sz="2400" dirty="0">
                <a:solidFill>
                  <a:schemeClr val="tx1"/>
                </a:solidFill>
              </a:rPr>
              <a:t>商流型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C66B660-96E6-D145-B943-8C9EF00C6E1D}"/>
              </a:ext>
            </a:extLst>
          </p:cNvPr>
          <p:cNvSpPr txBox="1"/>
          <p:nvPr/>
        </p:nvSpPr>
        <p:spPr>
          <a:xfrm>
            <a:off x="9172378" y="5343420"/>
            <a:ext cx="2576434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Consignment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DB152E1-ECE7-1E35-A997-47E6CB839C8B}"/>
              </a:ext>
            </a:extLst>
          </p:cNvPr>
          <p:cNvSpPr txBox="1"/>
          <p:nvPr/>
        </p:nvSpPr>
        <p:spPr>
          <a:xfrm>
            <a:off x="4053403" y="5369889"/>
            <a:ext cx="257643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Trade Transaction</a:t>
            </a:r>
            <a:endParaRPr kumimoji="1" lang="ja-JP" altLang="en-US" dirty="0"/>
          </a:p>
        </p:txBody>
      </p:sp>
      <p:cxnSp>
        <p:nvCxnSpPr>
          <p:cNvPr id="45" name="コネクタ: 曲線 44">
            <a:extLst>
              <a:ext uri="{FF2B5EF4-FFF2-40B4-BE49-F238E27FC236}">
                <a16:creationId xmlns:a16="http://schemas.microsoft.com/office/drawing/2014/main" id="{CAE25AE2-E116-28AA-D86D-701CF67AB828}"/>
              </a:ext>
            </a:extLst>
          </p:cNvPr>
          <p:cNvCxnSpPr>
            <a:cxnSpLocks/>
          </p:cNvCxnSpPr>
          <p:nvPr/>
        </p:nvCxnSpPr>
        <p:spPr>
          <a:xfrm>
            <a:off x="2154621" y="3924599"/>
            <a:ext cx="1849820" cy="16406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8B7C6F0-F141-AAA5-DB93-E2B822064DD7}"/>
              </a:ext>
            </a:extLst>
          </p:cNvPr>
          <p:cNvSpPr txBox="1"/>
          <p:nvPr/>
        </p:nvSpPr>
        <p:spPr>
          <a:xfrm>
            <a:off x="2036728" y="441134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メッセージ構造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DE6F790-82AD-7290-A13C-121B7C5648D8}"/>
              </a:ext>
            </a:extLst>
          </p:cNvPr>
          <p:cNvSpPr/>
          <p:nvPr/>
        </p:nvSpPr>
        <p:spPr>
          <a:xfrm>
            <a:off x="6678801" y="1669079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メッセージ</a:t>
            </a:r>
            <a:r>
              <a:rPr lang="en-US" altLang="ja-JP" sz="2400" dirty="0">
                <a:solidFill>
                  <a:schemeClr val="tx1"/>
                </a:solidFill>
              </a:rPr>
              <a:t>BIE</a:t>
            </a:r>
            <a:r>
              <a:rPr lang="ja-JP" altLang="en-US" sz="2400" dirty="0">
                <a:solidFill>
                  <a:schemeClr val="tx1"/>
                </a:solidFill>
              </a:rPr>
              <a:t>表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PL</a:t>
            </a:r>
            <a:r>
              <a:rPr lang="ja-JP" altLang="en-US" sz="2400" dirty="0">
                <a:solidFill>
                  <a:schemeClr val="tx1"/>
                </a:solidFill>
              </a:rPr>
              <a:t>物流型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7" name="コネクタ: 曲線 6">
            <a:extLst>
              <a:ext uri="{FF2B5EF4-FFF2-40B4-BE49-F238E27FC236}">
                <a16:creationId xmlns:a16="http://schemas.microsoft.com/office/drawing/2014/main" id="{4E8A7EA0-FFBD-085D-133D-F8B53B93BC59}"/>
              </a:ext>
            </a:extLst>
          </p:cNvPr>
          <p:cNvCxnSpPr>
            <a:cxnSpLocks/>
          </p:cNvCxnSpPr>
          <p:nvPr/>
        </p:nvCxnSpPr>
        <p:spPr>
          <a:xfrm>
            <a:off x="7322558" y="3924599"/>
            <a:ext cx="1849820" cy="16406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1A1EC1-8EDC-4B8D-005A-269E876B7CD2}"/>
              </a:ext>
            </a:extLst>
          </p:cNvPr>
          <p:cNvSpPr txBox="1"/>
          <p:nvPr/>
        </p:nvSpPr>
        <p:spPr>
          <a:xfrm>
            <a:off x="7471280" y="441134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メッセージ構造</a:t>
            </a:r>
          </a:p>
        </p:txBody>
      </p:sp>
      <p:sp>
        <p:nvSpPr>
          <p:cNvPr id="10" name="矢印: 左 9">
            <a:extLst>
              <a:ext uri="{FF2B5EF4-FFF2-40B4-BE49-F238E27FC236}">
                <a16:creationId xmlns:a16="http://schemas.microsoft.com/office/drawing/2014/main" id="{F8B46B65-FB9F-D524-20B3-E60A249BFCE7}"/>
              </a:ext>
            </a:extLst>
          </p:cNvPr>
          <p:cNvSpPr/>
          <p:nvPr/>
        </p:nvSpPr>
        <p:spPr>
          <a:xfrm>
            <a:off x="4869444" y="2501462"/>
            <a:ext cx="176039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A32F903-2B13-3F48-BABE-AC8C9B6AE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907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EFBD68-3CBD-56F2-A115-B980EFE2A107}"/>
              </a:ext>
            </a:extLst>
          </p:cNvPr>
          <p:cNvSpPr txBox="1"/>
          <p:nvPr/>
        </p:nvSpPr>
        <p:spPr>
          <a:xfrm>
            <a:off x="0" y="490974"/>
            <a:ext cx="95521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1" lang="ja-JP" altLang="en-US" sz="2800" dirty="0"/>
              <a:t>異なる標準規格間でのデータ項目の粒度合わせ</a:t>
            </a:r>
            <a:endParaRPr kumimoji="1" lang="en-US" altLang="ja-JP" sz="2800" dirty="0"/>
          </a:p>
          <a:p>
            <a:pPr lvl="1"/>
            <a:r>
              <a:rPr lang="en-US" altLang="ja-JP" sz="2800" dirty="0"/>
              <a:t>	</a:t>
            </a:r>
            <a:r>
              <a:rPr lang="ja-JP" altLang="en-US" sz="2400" dirty="0"/>
              <a:t>①</a:t>
            </a:r>
            <a:r>
              <a:rPr lang="en-US" altLang="ja-JP" sz="2400" dirty="0"/>
              <a:t>SWIFT LC</a:t>
            </a:r>
            <a:r>
              <a:rPr lang="en-US" altLang="ja-JP" sz="2400" dirty="0">
                <a:sym typeface="Wingdings" panose="05000000000000000000" pitchFamily="2" charset="2"/>
              </a:rPr>
              <a:t>EDIFACT DOCAPP</a:t>
            </a:r>
            <a:endParaRPr kumimoji="1" lang="en-US" altLang="ja-JP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7F8A9DF-161C-D3E0-3EC5-B8ADCE229670}"/>
              </a:ext>
            </a:extLst>
          </p:cNvPr>
          <p:cNvSpPr/>
          <p:nvPr/>
        </p:nvSpPr>
        <p:spPr>
          <a:xfrm>
            <a:off x="1455684" y="1669079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>
                <a:solidFill>
                  <a:schemeClr val="tx1"/>
                </a:solidFill>
              </a:rPr>
              <a:t>CEFACT</a:t>
            </a: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EDIFACT</a:t>
            </a:r>
            <a:r>
              <a:rPr lang="ja-JP" altLang="en-US" sz="2400" dirty="0">
                <a:solidFill>
                  <a:schemeClr val="tx1"/>
                </a:solidFill>
              </a:rPr>
              <a:t>メッセージ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/>
                </a:solidFill>
              </a:rPr>
              <a:t>DOCAPP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C66B660-96E6-D145-B943-8C9EF00C6E1D}"/>
              </a:ext>
            </a:extLst>
          </p:cNvPr>
          <p:cNvSpPr txBox="1"/>
          <p:nvPr/>
        </p:nvSpPr>
        <p:spPr>
          <a:xfrm>
            <a:off x="9172378" y="5343420"/>
            <a:ext cx="2576434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Flat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DB152E1-ECE7-1E35-A997-47E6CB839C8B}"/>
              </a:ext>
            </a:extLst>
          </p:cNvPr>
          <p:cNvSpPr txBox="1"/>
          <p:nvPr/>
        </p:nvSpPr>
        <p:spPr>
          <a:xfrm>
            <a:off x="4053403" y="5369889"/>
            <a:ext cx="257643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Segment structure</a:t>
            </a:r>
            <a:endParaRPr kumimoji="1" lang="ja-JP" altLang="en-US" dirty="0"/>
          </a:p>
        </p:txBody>
      </p:sp>
      <p:cxnSp>
        <p:nvCxnSpPr>
          <p:cNvPr id="45" name="コネクタ: 曲線 44">
            <a:extLst>
              <a:ext uri="{FF2B5EF4-FFF2-40B4-BE49-F238E27FC236}">
                <a16:creationId xmlns:a16="http://schemas.microsoft.com/office/drawing/2014/main" id="{CAE25AE2-E116-28AA-D86D-701CF67AB828}"/>
              </a:ext>
            </a:extLst>
          </p:cNvPr>
          <p:cNvCxnSpPr>
            <a:cxnSpLocks/>
          </p:cNvCxnSpPr>
          <p:nvPr/>
        </p:nvCxnSpPr>
        <p:spPr>
          <a:xfrm>
            <a:off x="2154621" y="3924599"/>
            <a:ext cx="1849820" cy="16406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8B7C6F0-F141-AAA5-DB93-E2B822064DD7}"/>
              </a:ext>
            </a:extLst>
          </p:cNvPr>
          <p:cNvSpPr txBox="1"/>
          <p:nvPr/>
        </p:nvSpPr>
        <p:spPr>
          <a:xfrm>
            <a:off x="2036728" y="441134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メッセージ構造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DE6F790-82AD-7290-A13C-121B7C5648D8}"/>
              </a:ext>
            </a:extLst>
          </p:cNvPr>
          <p:cNvSpPr/>
          <p:nvPr/>
        </p:nvSpPr>
        <p:spPr>
          <a:xfrm>
            <a:off x="6678801" y="1669079"/>
            <a:ext cx="3413760" cy="2255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</a:rPr>
              <a:t>SWIFT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メッセージ定義表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/>
                </a:solidFill>
              </a:rPr>
              <a:t>ISO20022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7" name="コネクタ: 曲線 6">
            <a:extLst>
              <a:ext uri="{FF2B5EF4-FFF2-40B4-BE49-F238E27FC236}">
                <a16:creationId xmlns:a16="http://schemas.microsoft.com/office/drawing/2014/main" id="{4E8A7EA0-FFBD-085D-133D-F8B53B93BC59}"/>
              </a:ext>
            </a:extLst>
          </p:cNvPr>
          <p:cNvCxnSpPr>
            <a:cxnSpLocks/>
          </p:cNvCxnSpPr>
          <p:nvPr/>
        </p:nvCxnSpPr>
        <p:spPr>
          <a:xfrm>
            <a:off x="7322558" y="3924599"/>
            <a:ext cx="1849820" cy="16406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1A1EC1-8EDC-4B8D-005A-269E876B7CD2}"/>
              </a:ext>
            </a:extLst>
          </p:cNvPr>
          <p:cNvSpPr txBox="1"/>
          <p:nvPr/>
        </p:nvSpPr>
        <p:spPr>
          <a:xfrm>
            <a:off x="7471280" y="441134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メッセージ構造</a:t>
            </a:r>
          </a:p>
        </p:txBody>
      </p:sp>
      <p:sp>
        <p:nvSpPr>
          <p:cNvPr id="10" name="矢印: 左 9">
            <a:extLst>
              <a:ext uri="{FF2B5EF4-FFF2-40B4-BE49-F238E27FC236}">
                <a16:creationId xmlns:a16="http://schemas.microsoft.com/office/drawing/2014/main" id="{F8B46B65-FB9F-D524-20B3-E60A249BFCE7}"/>
              </a:ext>
            </a:extLst>
          </p:cNvPr>
          <p:cNvSpPr/>
          <p:nvPr/>
        </p:nvSpPr>
        <p:spPr>
          <a:xfrm>
            <a:off x="4869444" y="2501462"/>
            <a:ext cx="176039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C275ADA-23EF-FADD-2245-D32D0156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428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EF65C7-B075-50FA-6333-6C00E6A6B144}"/>
              </a:ext>
            </a:extLst>
          </p:cNvPr>
          <p:cNvSpPr txBox="1"/>
          <p:nvPr/>
        </p:nvSpPr>
        <p:spPr>
          <a:xfrm>
            <a:off x="262759" y="183931"/>
            <a:ext cx="4235668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（４）貿易文書の標準実装検収</a:t>
            </a:r>
            <a:endParaRPr lang="en-US" altLang="ja-JP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8371F4-73FB-1537-C80C-6B6239873AD1}"/>
              </a:ext>
            </a:extLst>
          </p:cNvPr>
          <p:cNvSpPr txBox="1"/>
          <p:nvPr/>
        </p:nvSpPr>
        <p:spPr>
          <a:xfrm>
            <a:off x="1881352" y="1271696"/>
            <a:ext cx="257503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通知銀行</a:t>
            </a:r>
            <a:endParaRPr kumimoji="1" lang="en-US" altLang="ja-JP" b="1" dirty="0"/>
          </a:p>
          <a:p>
            <a:pPr algn="ctr"/>
            <a:endParaRPr kumimoji="1" lang="en-US" altLang="ja-JP" b="1" dirty="0"/>
          </a:p>
          <a:p>
            <a:pPr algn="ctr"/>
            <a:r>
              <a:rPr lang="ja-JP" altLang="en-US" b="1" dirty="0"/>
              <a:t>買取銀行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D15746-E561-D8D2-E055-05AB93082D5A}"/>
              </a:ext>
            </a:extLst>
          </p:cNvPr>
          <p:cNvSpPr txBox="1"/>
          <p:nvPr/>
        </p:nvSpPr>
        <p:spPr>
          <a:xfrm>
            <a:off x="7924802" y="1271696"/>
            <a:ext cx="261707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b="1" dirty="0"/>
          </a:p>
          <a:p>
            <a:pPr algn="ctr"/>
            <a:r>
              <a:rPr lang="ja-JP" altLang="en-US" b="1" dirty="0"/>
              <a:t>信用状発行銀行</a:t>
            </a:r>
            <a:endParaRPr lang="en-US" altLang="ja-JP" b="1" dirty="0"/>
          </a:p>
          <a:p>
            <a:pPr algn="ctr"/>
            <a:endParaRPr kumimoji="1" lang="en-US" altLang="ja-JP" b="1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10855F9-D72C-580D-DADA-1F40BAA599DC}"/>
              </a:ext>
            </a:extLst>
          </p:cNvPr>
          <p:cNvCxnSpPr>
            <a:cxnSpLocks/>
          </p:cNvCxnSpPr>
          <p:nvPr/>
        </p:nvCxnSpPr>
        <p:spPr>
          <a:xfrm flipH="1">
            <a:off x="4498427" y="1401719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B3CF8217-80D2-ECB2-DA6D-E4DB00ED8CD0}"/>
              </a:ext>
            </a:extLst>
          </p:cNvPr>
          <p:cNvCxnSpPr>
            <a:cxnSpLocks/>
          </p:cNvCxnSpPr>
          <p:nvPr/>
        </p:nvCxnSpPr>
        <p:spPr>
          <a:xfrm flipH="1">
            <a:off x="4498427" y="2016575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4FBF21B-D926-B395-0E0E-B6A26C5539D2}"/>
              </a:ext>
            </a:extLst>
          </p:cNvPr>
          <p:cNvCxnSpPr>
            <a:cxnSpLocks/>
          </p:cNvCxnSpPr>
          <p:nvPr/>
        </p:nvCxnSpPr>
        <p:spPr>
          <a:xfrm flipH="1">
            <a:off x="4498427" y="1701263"/>
            <a:ext cx="3426375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837E11C-222F-37E3-0AD2-E8976EF3594E}"/>
              </a:ext>
            </a:extLst>
          </p:cNvPr>
          <p:cNvSpPr/>
          <p:nvPr/>
        </p:nvSpPr>
        <p:spPr>
          <a:xfrm>
            <a:off x="1881352" y="4120055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輸出者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054436ED-AC4C-C8EF-FEF0-D87132316012}"/>
              </a:ext>
            </a:extLst>
          </p:cNvPr>
          <p:cNvSpPr/>
          <p:nvPr/>
        </p:nvSpPr>
        <p:spPr>
          <a:xfrm>
            <a:off x="7924802" y="4120054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輸入者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B2A5B10-F87A-789D-A1FB-6D499D340DF5}"/>
              </a:ext>
            </a:extLst>
          </p:cNvPr>
          <p:cNvSpPr txBox="1"/>
          <p:nvPr/>
        </p:nvSpPr>
        <p:spPr>
          <a:xfrm>
            <a:off x="1345324" y="5864772"/>
            <a:ext cx="1408386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保険会社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D7EA06-1604-95A8-AD90-3998D56031B5}"/>
              </a:ext>
            </a:extLst>
          </p:cNvPr>
          <p:cNvSpPr txBox="1"/>
          <p:nvPr/>
        </p:nvSpPr>
        <p:spPr>
          <a:xfrm>
            <a:off x="3394841" y="5864772"/>
            <a:ext cx="1408386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船社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DDE5BDC-74C4-B51C-CB3C-C36D8D9ED397}"/>
              </a:ext>
            </a:extLst>
          </p:cNvPr>
          <p:cNvSpPr txBox="1"/>
          <p:nvPr/>
        </p:nvSpPr>
        <p:spPr>
          <a:xfrm>
            <a:off x="8529145" y="5864772"/>
            <a:ext cx="1408386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船社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A341C47-ED99-D5F3-4888-0D41821CB36E}"/>
              </a:ext>
            </a:extLst>
          </p:cNvPr>
          <p:cNvCxnSpPr>
            <a:cxnSpLocks/>
          </p:cNvCxnSpPr>
          <p:nvPr/>
        </p:nvCxnSpPr>
        <p:spPr>
          <a:xfrm flipH="1">
            <a:off x="4456386" y="4472150"/>
            <a:ext cx="34263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9011D53-C8EE-61F0-12B3-F36B71D3346E}"/>
              </a:ext>
            </a:extLst>
          </p:cNvPr>
          <p:cNvCxnSpPr>
            <a:stCxn id="5" idx="2"/>
            <a:endCxn id="14" idx="0"/>
          </p:cNvCxnSpPr>
          <p:nvPr/>
        </p:nvCxnSpPr>
        <p:spPr>
          <a:xfrm>
            <a:off x="3168869" y="2195026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F4622A03-08C9-F919-E56E-F2A960E295DE}"/>
              </a:ext>
            </a:extLst>
          </p:cNvPr>
          <p:cNvCxnSpPr/>
          <p:nvPr/>
        </p:nvCxnSpPr>
        <p:spPr>
          <a:xfrm>
            <a:off x="3930869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71B64C5-60D2-412C-CBD9-800DEECC81E9}"/>
              </a:ext>
            </a:extLst>
          </p:cNvPr>
          <p:cNvCxnSpPr/>
          <p:nvPr/>
        </p:nvCxnSpPr>
        <p:spPr>
          <a:xfrm>
            <a:off x="2307021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2463F50-FA49-1E08-353C-E571942C389D}"/>
              </a:ext>
            </a:extLst>
          </p:cNvPr>
          <p:cNvCxnSpPr/>
          <p:nvPr/>
        </p:nvCxnSpPr>
        <p:spPr>
          <a:xfrm>
            <a:off x="8103476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1D72C1E-D247-3226-3B71-9AA9E05485B5}"/>
              </a:ext>
            </a:extLst>
          </p:cNvPr>
          <p:cNvCxnSpPr/>
          <p:nvPr/>
        </p:nvCxnSpPr>
        <p:spPr>
          <a:xfrm>
            <a:off x="8854966" y="2195024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4B5F5F3F-9C69-04E6-6A4E-00788EC656C7}"/>
              </a:ext>
            </a:extLst>
          </p:cNvPr>
          <p:cNvCxnSpPr/>
          <p:nvPr/>
        </p:nvCxnSpPr>
        <p:spPr>
          <a:xfrm>
            <a:off x="9543393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973BD292-9F7A-987F-D8CF-4BBDF4741802}"/>
              </a:ext>
            </a:extLst>
          </p:cNvPr>
          <p:cNvCxnSpPr/>
          <p:nvPr/>
        </p:nvCxnSpPr>
        <p:spPr>
          <a:xfrm>
            <a:off x="10294883" y="2241502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ED8EAED-0E0B-98D0-A20F-7D2F22A59DEA}"/>
              </a:ext>
            </a:extLst>
          </p:cNvPr>
          <p:cNvCxnSpPr>
            <a:endCxn id="16" idx="0"/>
          </p:cNvCxnSpPr>
          <p:nvPr/>
        </p:nvCxnSpPr>
        <p:spPr>
          <a:xfrm>
            <a:off x="2049517" y="4824247"/>
            <a:ext cx="0" cy="1040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61E4F17-E9F1-29E3-FB9C-769894211B87}"/>
              </a:ext>
            </a:extLst>
          </p:cNvPr>
          <p:cNvCxnSpPr/>
          <p:nvPr/>
        </p:nvCxnSpPr>
        <p:spPr>
          <a:xfrm>
            <a:off x="8718331" y="4824246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5278B93-3E36-3B02-B3E7-3AE9C2D98F93}"/>
              </a:ext>
            </a:extLst>
          </p:cNvPr>
          <p:cNvCxnSpPr/>
          <p:nvPr/>
        </p:nvCxnSpPr>
        <p:spPr>
          <a:xfrm>
            <a:off x="9711559" y="4824246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B61A72E-7889-0FCE-11E8-D7944DF512DB}"/>
              </a:ext>
            </a:extLst>
          </p:cNvPr>
          <p:cNvCxnSpPr/>
          <p:nvPr/>
        </p:nvCxnSpPr>
        <p:spPr>
          <a:xfrm>
            <a:off x="3578772" y="4824245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794457B-61D9-4010-1A98-19174E699B5B}"/>
              </a:ext>
            </a:extLst>
          </p:cNvPr>
          <p:cNvCxnSpPr/>
          <p:nvPr/>
        </p:nvCxnSpPr>
        <p:spPr>
          <a:xfrm>
            <a:off x="4235669" y="4824245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6592ED3-AD2A-D318-C55C-D2B1D444A232}"/>
              </a:ext>
            </a:extLst>
          </p:cNvPr>
          <p:cNvCxnSpPr>
            <a:stCxn id="17" idx="3"/>
            <a:endCxn id="18" idx="1"/>
          </p:cNvCxnSpPr>
          <p:nvPr/>
        </p:nvCxnSpPr>
        <p:spPr>
          <a:xfrm>
            <a:off x="4803227" y="6049438"/>
            <a:ext cx="3725918" cy="0"/>
          </a:xfrm>
          <a:prstGeom prst="line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254993A0-E7EC-0750-1625-0FB7BE6558B7}"/>
              </a:ext>
            </a:extLst>
          </p:cNvPr>
          <p:cNvCxnSpPr>
            <a:stCxn id="5" idx="1"/>
            <a:endCxn id="5" idx="3"/>
          </p:cNvCxnSpPr>
          <p:nvPr/>
        </p:nvCxnSpPr>
        <p:spPr>
          <a:xfrm>
            <a:off x="1881352" y="1733361"/>
            <a:ext cx="25750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4FA1D79-7CA5-B397-A267-2F7A8782A9CC}"/>
              </a:ext>
            </a:extLst>
          </p:cNvPr>
          <p:cNvSpPr txBox="1"/>
          <p:nvPr/>
        </p:nvSpPr>
        <p:spPr>
          <a:xfrm>
            <a:off x="4803227" y="420040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①売買契約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7069566-205D-7888-C8AD-516ABE7EA94F}"/>
              </a:ext>
            </a:extLst>
          </p:cNvPr>
          <p:cNvSpPr txBox="1"/>
          <p:nvPr/>
        </p:nvSpPr>
        <p:spPr>
          <a:xfrm>
            <a:off x="4976650" y="4486049"/>
            <a:ext cx="27221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（信用状、荷為替手形決済条件）</a:t>
            </a:r>
            <a:endParaRPr kumimoji="1" lang="ja-JP" altLang="en-US" sz="12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C4EFBF0-43EA-3A11-F09C-0B96C6AB5873}"/>
              </a:ext>
            </a:extLst>
          </p:cNvPr>
          <p:cNvSpPr txBox="1"/>
          <p:nvPr/>
        </p:nvSpPr>
        <p:spPr>
          <a:xfrm>
            <a:off x="4703379" y="1149891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③信用状送付</a:t>
            </a:r>
            <a:endParaRPr kumimoji="1" lang="ja-JP" altLang="en-US" sz="12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31FBBEC-4582-B335-B635-3DE395200D96}"/>
              </a:ext>
            </a:extLst>
          </p:cNvPr>
          <p:cNvSpPr txBox="1"/>
          <p:nvPr/>
        </p:nvSpPr>
        <p:spPr>
          <a:xfrm>
            <a:off x="4703379" y="1470567"/>
            <a:ext cx="2874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⑩手形・船積書類</a:t>
            </a:r>
            <a:r>
              <a:rPr lang="ja-JP" altLang="en-US" sz="1200"/>
              <a:t>の送付／手形提示</a:t>
            </a:r>
            <a:endParaRPr kumimoji="1" lang="ja-JP" altLang="en-US" sz="1200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8A576B0-014A-7BE2-C3AC-A8401A03AE26}"/>
              </a:ext>
            </a:extLst>
          </p:cNvPr>
          <p:cNvSpPr txBox="1"/>
          <p:nvPr/>
        </p:nvSpPr>
        <p:spPr>
          <a:xfrm>
            <a:off x="4703379" y="181641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③手形代金の返却</a:t>
            </a:r>
            <a:endParaRPr kumimoji="1" lang="ja-JP" altLang="en-US" sz="12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53363A-26C1-9EB3-359F-6FF277010FC2}"/>
              </a:ext>
            </a:extLst>
          </p:cNvPr>
          <p:cNvSpPr txBox="1"/>
          <p:nvPr/>
        </p:nvSpPr>
        <p:spPr>
          <a:xfrm>
            <a:off x="6001407" y="5779559"/>
            <a:ext cx="1839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輸送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7FDA28E-D73C-51FC-66FE-A6BA42CFA98A}"/>
              </a:ext>
            </a:extLst>
          </p:cNvPr>
          <p:cNvSpPr txBox="1"/>
          <p:nvPr/>
        </p:nvSpPr>
        <p:spPr>
          <a:xfrm>
            <a:off x="1985722" y="2478805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④信用状通知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13D7564-5FFC-B82D-0DE3-FD80B263E6EF}"/>
              </a:ext>
            </a:extLst>
          </p:cNvPr>
          <p:cNvSpPr txBox="1"/>
          <p:nvPr/>
        </p:nvSpPr>
        <p:spPr>
          <a:xfrm>
            <a:off x="2634311" y="2378139"/>
            <a:ext cx="553998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⑧手形・船積書類</a:t>
            </a:r>
            <a:endParaRPr kumimoji="1" lang="en-US" altLang="ja-JP" sz="1200" dirty="0"/>
          </a:p>
          <a:p>
            <a:r>
              <a:rPr lang="ja-JP" altLang="en-US" sz="1200" dirty="0"/>
              <a:t>　買取依頼</a:t>
            </a:r>
            <a:endParaRPr kumimoji="1" lang="ja-JP" altLang="en-US" sz="1200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C199DD2-B3FD-CDB1-B803-7EFB99C32000}"/>
              </a:ext>
            </a:extLst>
          </p:cNvPr>
          <p:cNvSpPr txBox="1"/>
          <p:nvPr/>
        </p:nvSpPr>
        <p:spPr>
          <a:xfrm>
            <a:off x="3354269" y="2423453"/>
            <a:ext cx="553998" cy="15320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⑨買取代金支払</a:t>
            </a:r>
            <a:endParaRPr kumimoji="1" lang="en-US" altLang="ja-JP" sz="1200" dirty="0"/>
          </a:p>
          <a:p>
            <a:r>
              <a:rPr lang="ja-JP" altLang="en-US" sz="1200" dirty="0"/>
              <a:t>　（代金立替払い）</a:t>
            </a:r>
            <a:endParaRPr kumimoji="1" lang="ja-JP" altLang="en-US" sz="12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F4DDC76-8807-0B2D-9C5E-0EACC7A8778E}"/>
              </a:ext>
            </a:extLst>
          </p:cNvPr>
          <p:cNvSpPr txBox="1"/>
          <p:nvPr/>
        </p:nvSpPr>
        <p:spPr>
          <a:xfrm>
            <a:off x="7765676" y="2400793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②信用状の発行依頼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FC53F96-BB19-12A1-9A1A-9B4E3EA4F438}"/>
              </a:ext>
            </a:extLst>
          </p:cNvPr>
          <p:cNvSpPr txBox="1"/>
          <p:nvPr/>
        </p:nvSpPr>
        <p:spPr>
          <a:xfrm>
            <a:off x="8506657" y="2395600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⑫手形代金支払請求</a:t>
            </a:r>
            <a:endParaRPr kumimoji="1" lang="ja-JP" altLang="en-US" sz="12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89F652C-774B-5FE1-C1A6-DFAF747510C2}"/>
              </a:ext>
            </a:extLst>
          </p:cNvPr>
          <p:cNvSpPr txBox="1"/>
          <p:nvPr/>
        </p:nvSpPr>
        <p:spPr>
          <a:xfrm>
            <a:off x="9203276" y="2380940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⑬代金支払</a:t>
            </a:r>
            <a:endParaRPr kumimoji="1" lang="ja-JP" altLang="en-US" sz="12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BDE51D5-26F1-346D-E5CA-E675BDAF837D}"/>
              </a:ext>
            </a:extLst>
          </p:cNvPr>
          <p:cNvSpPr txBox="1"/>
          <p:nvPr/>
        </p:nvSpPr>
        <p:spPr>
          <a:xfrm>
            <a:off x="9740885" y="2405991"/>
            <a:ext cx="553998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⑭船積書類引渡</a:t>
            </a:r>
            <a:endParaRPr kumimoji="1" lang="en-US" altLang="ja-JP" sz="1200" dirty="0"/>
          </a:p>
          <a:p>
            <a:r>
              <a:rPr lang="ja-JP" altLang="en-US" sz="1200" dirty="0"/>
              <a:t>　（</a:t>
            </a:r>
            <a:r>
              <a:rPr lang="en-US" altLang="ja-JP" sz="1200" dirty="0"/>
              <a:t>B/L</a:t>
            </a:r>
            <a:r>
              <a:rPr lang="ja-JP" altLang="en-US" sz="1200" dirty="0"/>
              <a:t>他）</a:t>
            </a:r>
            <a:endParaRPr kumimoji="1" lang="ja-JP" altLang="en-US" sz="1200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A3E1EBD-EC83-D9A7-E165-770610AF842B}"/>
              </a:ext>
            </a:extLst>
          </p:cNvPr>
          <p:cNvSpPr txBox="1"/>
          <p:nvPr/>
        </p:nvSpPr>
        <p:spPr>
          <a:xfrm>
            <a:off x="1495519" y="4829559"/>
            <a:ext cx="553998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⑤保険付保</a:t>
            </a:r>
            <a:endParaRPr kumimoji="1" lang="en-US" altLang="ja-JP" sz="1200" dirty="0"/>
          </a:p>
          <a:p>
            <a:r>
              <a:rPr lang="ja-JP" altLang="en-US" sz="1200" dirty="0"/>
              <a:t>（保険証券）</a:t>
            </a:r>
            <a:endParaRPr kumimoji="1" lang="ja-JP" altLang="en-US" sz="12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5866E51-0F98-3987-54B7-08F6C6198B9F}"/>
              </a:ext>
            </a:extLst>
          </p:cNvPr>
          <p:cNvSpPr txBox="1"/>
          <p:nvPr/>
        </p:nvSpPr>
        <p:spPr>
          <a:xfrm>
            <a:off x="3273237" y="4829559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➅船積依頼</a:t>
            </a:r>
            <a:endParaRPr kumimoji="1" lang="ja-JP" altLang="en-US" sz="12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2B8FA28-98CB-11FB-C837-95F0584BAC2E}"/>
              </a:ext>
            </a:extLst>
          </p:cNvPr>
          <p:cNvSpPr txBox="1"/>
          <p:nvPr/>
        </p:nvSpPr>
        <p:spPr>
          <a:xfrm>
            <a:off x="3866337" y="4829559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⑦</a:t>
            </a:r>
            <a:r>
              <a:rPr lang="en-US" altLang="ja-JP" sz="1200" dirty="0"/>
              <a:t>B/L</a:t>
            </a:r>
            <a:endParaRPr kumimoji="1" lang="ja-JP" altLang="en-US" sz="12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DC7EA57-B70F-1600-3CDD-236C81D8B1AF}"/>
              </a:ext>
            </a:extLst>
          </p:cNvPr>
          <p:cNvSpPr txBox="1"/>
          <p:nvPr/>
        </p:nvSpPr>
        <p:spPr>
          <a:xfrm>
            <a:off x="8134694" y="4829558"/>
            <a:ext cx="553998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⑮船荷証券</a:t>
            </a:r>
            <a:endParaRPr lang="en-US" altLang="ja-JP" sz="1200" dirty="0"/>
          </a:p>
          <a:p>
            <a:r>
              <a:rPr kumimoji="1" lang="ja-JP" altLang="en-US" sz="1200" dirty="0"/>
              <a:t>　</a:t>
            </a:r>
            <a:r>
              <a:rPr kumimoji="1" lang="en-US" altLang="ja-JP" sz="1200" dirty="0"/>
              <a:t>B/L</a:t>
            </a:r>
            <a:r>
              <a:rPr lang="ja-JP" altLang="en-US" sz="1200" dirty="0"/>
              <a:t>提示</a:t>
            </a:r>
            <a:endParaRPr kumimoji="1" lang="ja-JP" altLang="en-US" sz="12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0011D30-32B7-DC9D-57BB-E645839838E8}"/>
              </a:ext>
            </a:extLst>
          </p:cNvPr>
          <p:cNvSpPr txBox="1"/>
          <p:nvPr/>
        </p:nvSpPr>
        <p:spPr>
          <a:xfrm>
            <a:off x="9342227" y="4824245"/>
            <a:ext cx="369332" cy="15134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200" dirty="0"/>
              <a:t>⑯貨物引取</a:t>
            </a:r>
            <a:endParaRPr kumimoji="1" lang="ja-JP" altLang="en-US" sz="1200" dirty="0"/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5ABD5AF2-07B4-851D-7E8C-695EF90FD433}"/>
              </a:ext>
            </a:extLst>
          </p:cNvPr>
          <p:cNvSpPr/>
          <p:nvPr/>
        </p:nvSpPr>
        <p:spPr>
          <a:xfrm>
            <a:off x="2712103" y="2791389"/>
            <a:ext cx="388879" cy="87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7B9A4257-1B7F-EEC3-D9FE-9775C4FE57AB}"/>
              </a:ext>
            </a:extLst>
          </p:cNvPr>
          <p:cNvSpPr/>
          <p:nvPr/>
        </p:nvSpPr>
        <p:spPr>
          <a:xfrm>
            <a:off x="9872155" y="2654745"/>
            <a:ext cx="388879" cy="87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35F9A08A-8487-F8B6-A343-EA9731EC920A}"/>
              </a:ext>
            </a:extLst>
          </p:cNvPr>
          <p:cNvSpPr/>
          <p:nvPr/>
        </p:nvSpPr>
        <p:spPr>
          <a:xfrm>
            <a:off x="1975894" y="2776287"/>
            <a:ext cx="388879" cy="87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903BC1FD-D5FE-574B-E735-2706F1CE5E2B}"/>
              </a:ext>
            </a:extLst>
          </p:cNvPr>
          <p:cNvSpPr/>
          <p:nvPr/>
        </p:nvSpPr>
        <p:spPr>
          <a:xfrm>
            <a:off x="7753280" y="2727433"/>
            <a:ext cx="388879" cy="87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A036CA3A-A877-C3FE-B995-5A6A76B60516}"/>
              </a:ext>
            </a:extLst>
          </p:cNvPr>
          <p:cNvSpPr/>
          <p:nvPr/>
        </p:nvSpPr>
        <p:spPr>
          <a:xfrm>
            <a:off x="3277999" y="5312155"/>
            <a:ext cx="556988" cy="39250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8D549090-4B58-BBE6-9850-B6562EC570CC}"/>
              </a:ext>
            </a:extLst>
          </p:cNvPr>
          <p:cNvSpPr/>
          <p:nvPr/>
        </p:nvSpPr>
        <p:spPr>
          <a:xfrm>
            <a:off x="1771023" y="5052675"/>
            <a:ext cx="556988" cy="39250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70816E5A-38AC-CE49-7CC5-478654A882E9}"/>
              </a:ext>
            </a:extLst>
          </p:cNvPr>
          <p:cNvSpPr/>
          <p:nvPr/>
        </p:nvSpPr>
        <p:spPr>
          <a:xfrm>
            <a:off x="5328771" y="4093546"/>
            <a:ext cx="556988" cy="39250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136C0294-E967-5F63-9D31-3392D068C0E7}"/>
              </a:ext>
            </a:extLst>
          </p:cNvPr>
          <p:cNvSpPr/>
          <p:nvPr/>
        </p:nvSpPr>
        <p:spPr>
          <a:xfrm>
            <a:off x="3982192" y="5312156"/>
            <a:ext cx="556988" cy="39250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672ABC52-9A05-6611-3234-DA19B2CFBE6F}"/>
              </a:ext>
            </a:extLst>
          </p:cNvPr>
          <p:cNvSpPr/>
          <p:nvPr/>
        </p:nvSpPr>
        <p:spPr>
          <a:xfrm>
            <a:off x="5885759" y="320489"/>
            <a:ext cx="2448944" cy="558957"/>
          </a:xfrm>
          <a:prstGeom prst="wedgeRoundRectCallout">
            <a:avLst>
              <a:gd name="adj1" fmla="val -56547"/>
              <a:gd name="adj2" fmla="val 1313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SWIFT: MT700 Issue of a Documentary Credit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0DEA6434-2C98-9F59-04EB-C43740B9D248}"/>
              </a:ext>
            </a:extLst>
          </p:cNvPr>
          <p:cNvSpPr/>
          <p:nvPr/>
        </p:nvSpPr>
        <p:spPr>
          <a:xfrm>
            <a:off x="9275364" y="259640"/>
            <a:ext cx="2448944" cy="854934"/>
          </a:xfrm>
          <a:prstGeom prst="wedgeRoundRectCallout">
            <a:avLst>
              <a:gd name="adj1" fmla="val -100324"/>
              <a:gd name="adj2" fmla="val 26156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EDIFACT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: DOCAPP </a:t>
            </a:r>
            <a:r>
              <a:rPr lang="en-US" altLang="ja-JP" sz="14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Documentary credit application message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5" name="吹き出し: 角を丸めた四角形 64">
            <a:extLst>
              <a:ext uri="{FF2B5EF4-FFF2-40B4-BE49-F238E27FC236}">
                <a16:creationId xmlns:a16="http://schemas.microsoft.com/office/drawing/2014/main" id="{ACC2F285-1299-DF28-6C2A-6F4EB28C8F24}"/>
              </a:ext>
            </a:extLst>
          </p:cNvPr>
          <p:cNvSpPr/>
          <p:nvPr/>
        </p:nvSpPr>
        <p:spPr>
          <a:xfrm>
            <a:off x="140054" y="6311831"/>
            <a:ext cx="3399516" cy="546169"/>
          </a:xfrm>
          <a:prstGeom prst="wedgeRoundRectCallout">
            <a:avLst>
              <a:gd name="adj1" fmla="val 43979"/>
              <a:gd name="adj2" fmla="val -19499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err="1">
                <a:solidFill>
                  <a:schemeClr val="tx1"/>
                </a:solidFill>
              </a:rPr>
              <a:t>ebXML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: Shipping Instruction</a:t>
            </a:r>
          </a:p>
          <a:p>
            <a:pPr algn="ctr"/>
            <a:r>
              <a:rPr kumimoji="1" lang="en-US" altLang="ja-JP" sz="1400" b="1" dirty="0" err="1">
                <a:solidFill>
                  <a:schemeClr val="tx1"/>
                </a:solidFill>
              </a:rPr>
              <a:t>ebXML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: Packing List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6" name="吹き出し: 角を丸めた四角形 65">
            <a:extLst>
              <a:ext uri="{FF2B5EF4-FFF2-40B4-BE49-F238E27FC236}">
                <a16:creationId xmlns:a16="http://schemas.microsoft.com/office/drawing/2014/main" id="{A28DF4D7-CB23-7BDA-4EB3-2CB260C8C990}"/>
              </a:ext>
            </a:extLst>
          </p:cNvPr>
          <p:cNvSpPr/>
          <p:nvPr/>
        </p:nvSpPr>
        <p:spPr>
          <a:xfrm>
            <a:off x="4924833" y="4792999"/>
            <a:ext cx="2276632" cy="546169"/>
          </a:xfrm>
          <a:prstGeom prst="wedgeRoundRectCallout">
            <a:avLst>
              <a:gd name="adj1" fmla="val -82650"/>
              <a:gd name="adj2" fmla="val 5902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err="1">
                <a:solidFill>
                  <a:schemeClr val="tx1"/>
                </a:solidFill>
              </a:rPr>
              <a:t>ebXML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: Maritime Bill Of Lading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7" name="吹き出し: 角を丸めた四角形 66">
            <a:extLst>
              <a:ext uri="{FF2B5EF4-FFF2-40B4-BE49-F238E27FC236}">
                <a16:creationId xmlns:a16="http://schemas.microsoft.com/office/drawing/2014/main" id="{E1A4B086-6FBC-AD46-6EB4-654D96A009C2}"/>
              </a:ext>
            </a:extLst>
          </p:cNvPr>
          <p:cNvSpPr/>
          <p:nvPr/>
        </p:nvSpPr>
        <p:spPr>
          <a:xfrm>
            <a:off x="5287454" y="3054097"/>
            <a:ext cx="2276632" cy="546169"/>
          </a:xfrm>
          <a:prstGeom prst="wedgeRoundRectCallout">
            <a:avLst>
              <a:gd name="adj1" fmla="val -53104"/>
              <a:gd name="adj2" fmla="val 18603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err="1">
                <a:solidFill>
                  <a:schemeClr val="tx1"/>
                </a:solidFill>
              </a:rPr>
              <a:t>ebXML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: Cross Industry Invoice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8" name="吹き出し: 角を丸めた四角形 67">
            <a:extLst>
              <a:ext uri="{FF2B5EF4-FFF2-40B4-BE49-F238E27FC236}">
                <a16:creationId xmlns:a16="http://schemas.microsoft.com/office/drawing/2014/main" id="{9BD6BD1A-DD37-6373-2688-8CC11A49DDA5}"/>
              </a:ext>
            </a:extLst>
          </p:cNvPr>
          <p:cNvSpPr/>
          <p:nvPr/>
        </p:nvSpPr>
        <p:spPr>
          <a:xfrm>
            <a:off x="155244" y="762777"/>
            <a:ext cx="1988865" cy="1187498"/>
          </a:xfrm>
          <a:prstGeom prst="wedgeRoundRectCallout">
            <a:avLst>
              <a:gd name="adj1" fmla="val 43357"/>
              <a:gd name="adj2" fmla="val 33772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  <a:highlight>
                  <a:srgbClr val="FFFF00"/>
                </a:highlight>
              </a:rPr>
              <a:t>EDIFACT:IPPOAD</a:t>
            </a:r>
          </a:p>
          <a:p>
            <a:pPr algn="ctr"/>
            <a:r>
              <a:rPr lang="en-US" altLang="ja-JP" sz="14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Insurance policy administration message</a:t>
            </a:r>
            <a:endParaRPr kumimoji="1" lang="ja-JP" altLang="en-US" sz="14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91A111-3502-BA62-ED36-D1A95519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467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書類 3">
            <a:extLst>
              <a:ext uri="{FF2B5EF4-FFF2-40B4-BE49-F238E27FC236}">
                <a16:creationId xmlns:a16="http://schemas.microsoft.com/office/drawing/2014/main" id="{B1374CF3-96B8-3783-7D73-A38A4CA393C9}"/>
              </a:ext>
            </a:extLst>
          </p:cNvPr>
          <p:cNvSpPr/>
          <p:nvPr/>
        </p:nvSpPr>
        <p:spPr>
          <a:xfrm>
            <a:off x="341585" y="470302"/>
            <a:ext cx="2638098" cy="138736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PO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Buyer: SIPS CORP.(UK)</a:t>
            </a:r>
          </a:p>
          <a:p>
            <a:r>
              <a:rPr kumimoji="1" lang="en-US" altLang="ja-JP" sz="1200" dirty="0">
                <a:solidFill>
                  <a:schemeClr val="tx1"/>
                </a:solidFill>
              </a:rPr>
              <a:t>Seller: MRI TRADE.,LTD(JP)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54C7909-BA65-03E6-E6AD-4A438CA84339}"/>
              </a:ext>
            </a:extLst>
          </p:cNvPr>
          <p:cNvSpPr txBox="1"/>
          <p:nvPr/>
        </p:nvSpPr>
        <p:spPr>
          <a:xfrm>
            <a:off x="341585" y="1857668"/>
            <a:ext cx="263809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Document ID: SIPS-2022-PO001</a:t>
            </a:r>
          </a:p>
          <a:p>
            <a:r>
              <a:rPr lang="en-US" altLang="ja-JP" sz="1200" dirty="0"/>
              <a:t>Issue Date: 2022-12-01</a:t>
            </a:r>
          </a:p>
          <a:p>
            <a:r>
              <a:rPr lang="en-US" altLang="ja-JP" sz="1200" dirty="0"/>
              <a:t>Incoterms:</a:t>
            </a:r>
            <a:r>
              <a:rPr lang="ja-JP" altLang="en-US" sz="1200" dirty="0"/>
              <a:t> </a:t>
            </a:r>
            <a:r>
              <a:rPr lang="en-US" altLang="ja-JP" sz="1200" dirty="0"/>
              <a:t>CFR</a:t>
            </a:r>
          </a:p>
          <a:p>
            <a:r>
              <a:rPr kumimoji="1" lang="en-US" altLang="ja-JP" sz="1200" dirty="0"/>
              <a:t>Quantity: 9,</a:t>
            </a:r>
            <a:r>
              <a:rPr lang="en-US" altLang="ja-JP" sz="1200" dirty="0"/>
              <a:t>000 PCS</a:t>
            </a:r>
          </a:p>
          <a:p>
            <a:r>
              <a:rPr kumimoji="1" lang="en-US" altLang="ja-JP" sz="1200" dirty="0"/>
              <a:t>Amount: 72,000 USD</a:t>
            </a:r>
          </a:p>
          <a:p>
            <a:r>
              <a:rPr lang="en-US" altLang="ja-JP" sz="1200" dirty="0"/>
              <a:t>Line1:</a:t>
            </a:r>
          </a:p>
          <a:p>
            <a:r>
              <a:rPr kumimoji="1" lang="en-US" altLang="ja-JP" sz="1200" dirty="0"/>
              <a:t>    Product: Canned Grape</a:t>
            </a:r>
          </a:p>
          <a:p>
            <a:r>
              <a:rPr lang="en-US" altLang="ja-JP" sz="1200" dirty="0"/>
              <a:t>    Charge Amount: 21,000 USD</a:t>
            </a:r>
          </a:p>
          <a:p>
            <a:r>
              <a:rPr kumimoji="1" lang="en-US" altLang="ja-JP" sz="1200" dirty="0"/>
              <a:t>    Unit Price: 7.0 USD</a:t>
            </a:r>
          </a:p>
          <a:p>
            <a:r>
              <a:rPr lang="en-US" altLang="ja-JP" sz="1200" dirty="0"/>
              <a:t>    Quantity: 3,000 PCS</a:t>
            </a:r>
          </a:p>
          <a:p>
            <a:r>
              <a:rPr kumimoji="1" lang="en-US" altLang="ja-JP" sz="1200" dirty="0"/>
              <a:t>    </a:t>
            </a:r>
            <a:r>
              <a:rPr lang="en-US" altLang="ja-JP" sz="1200" dirty="0" err="1"/>
              <a:t>Despatch</a:t>
            </a:r>
            <a:r>
              <a:rPr lang="en-US" altLang="ja-JP" sz="1200" dirty="0"/>
              <a:t> Date: 2022-12-05</a:t>
            </a:r>
          </a:p>
          <a:p>
            <a:r>
              <a:rPr kumimoji="1" lang="en-US" altLang="ja-JP" sz="1200" dirty="0"/>
              <a:t>    Loading Location: Tokyo</a:t>
            </a:r>
          </a:p>
          <a:p>
            <a:r>
              <a:rPr lang="en-US" altLang="ja-JP" sz="1200" dirty="0"/>
              <a:t>    Final Destination: London</a:t>
            </a:r>
          </a:p>
          <a:p>
            <a:r>
              <a:rPr kumimoji="1" lang="en-US" altLang="ja-JP" sz="1200" dirty="0"/>
              <a:t>    Product Origin: Japan</a:t>
            </a:r>
          </a:p>
          <a:p>
            <a:r>
              <a:rPr lang="en-US" altLang="ja-JP" sz="1200" dirty="0"/>
              <a:t>Line2:</a:t>
            </a:r>
          </a:p>
          <a:p>
            <a:r>
              <a:rPr kumimoji="1" lang="en-US" altLang="ja-JP" sz="1200" dirty="0"/>
              <a:t>    Product: Canned </a:t>
            </a:r>
            <a:r>
              <a:rPr lang="en-US" altLang="ja-JP" sz="1200" dirty="0"/>
              <a:t>LYCHEE</a:t>
            </a:r>
            <a:endParaRPr kumimoji="1" lang="en-US" altLang="ja-JP" sz="1200" dirty="0"/>
          </a:p>
          <a:p>
            <a:r>
              <a:rPr lang="en-US" altLang="ja-JP" sz="1200" dirty="0"/>
              <a:t>    Charge Amount: 51,000 USD</a:t>
            </a:r>
          </a:p>
          <a:p>
            <a:r>
              <a:rPr kumimoji="1" lang="en-US" altLang="ja-JP" sz="1200" dirty="0"/>
              <a:t>    Unit Price: </a:t>
            </a:r>
            <a:r>
              <a:rPr lang="en-US" altLang="ja-JP" sz="1200" dirty="0"/>
              <a:t>8.5</a:t>
            </a:r>
            <a:r>
              <a:rPr kumimoji="1" lang="en-US" altLang="ja-JP" sz="1200" dirty="0"/>
              <a:t> USD</a:t>
            </a:r>
          </a:p>
          <a:p>
            <a:r>
              <a:rPr lang="en-US" altLang="ja-JP" sz="1200" dirty="0"/>
              <a:t>    Quantity: 6,000 PCS</a:t>
            </a:r>
          </a:p>
          <a:p>
            <a:r>
              <a:rPr kumimoji="1" lang="en-US" altLang="ja-JP" sz="1200" dirty="0"/>
              <a:t>    </a:t>
            </a:r>
            <a:r>
              <a:rPr lang="en-US" altLang="ja-JP" sz="1200" dirty="0" err="1"/>
              <a:t>Despatch</a:t>
            </a:r>
            <a:r>
              <a:rPr lang="en-US" altLang="ja-JP" sz="1200" dirty="0"/>
              <a:t> Date: 2022-12-05</a:t>
            </a:r>
          </a:p>
          <a:p>
            <a:r>
              <a:rPr kumimoji="1" lang="en-US" altLang="ja-JP" sz="1200" dirty="0"/>
              <a:t>    Loading Location: Tokyo</a:t>
            </a:r>
          </a:p>
          <a:p>
            <a:r>
              <a:rPr lang="en-US" altLang="ja-JP" sz="1200" dirty="0"/>
              <a:t>    Final Destination: London</a:t>
            </a:r>
          </a:p>
          <a:p>
            <a:r>
              <a:rPr kumimoji="1" lang="en-US" altLang="ja-JP" sz="1200" dirty="0"/>
              <a:t>    Product Origin: Japan</a:t>
            </a:r>
            <a:endParaRPr kumimoji="1" lang="ja-JP" altLang="en-US" sz="1200" dirty="0"/>
          </a:p>
        </p:txBody>
      </p:sp>
      <p:sp>
        <p:nvSpPr>
          <p:cNvPr id="10" name="フローチャート: 書類 9">
            <a:extLst>
              <a:ext uri="{FF2B5EF4-FFF2-40B4-BE49-F238E27FC236}">
                <a16:creationId xmlns:a16="http://schemas.microsoft.com/office/drawing/2014/main" id="{09407238-9DE5-4A71-9D77-FADC9A7B03CA}"/>
              </a:ext>
            </a:extLst>
          </p:cNvPr>
          <p:cNvSpPr/>
          <p:nvPr/>
        </p:nvSpPr>
        <p:spPr>
          <a:xfrm>
            <a:off x="6768661" y="470302"/>
            <a:ext cx="2638098" cy="138736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LC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Applicant: SIPS CORP.(UK)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Beneficiary</a:t>
            </a:r>
            <a:r>
              <a:rPr kumimoji="1" lang="en-US" altLang="ja-JP" sz="1200" dirty="0">
                <a:solidFill>
                  <a:schemeClr val="tx1"/>
                </a:solidFill>
              </a:rPr>
              <a:t>: MRI TRADE.,LTD(JP)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Applicant Bank: JASTPRO BANK</a:t>
            </a:r>
          </a:p>
          <a:p>
            <a:r>
              <a:rPr kumimoji="1" lang="en-US" altLang="ja-JP" sz="1200" dirty="0">
                <a:solidFill>
                  <a:schemeClr val="tx1"/>
                </a:solidFill>
              </a:rPr>
              <a:t>Advice Bank: ABC Bank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7BC18E1-C58A-B61A-05B0-A5766C5A6662}"/>
              </a:ext>
            </a:extLst>
          </p:cNvPr>
          <p:cNvSpPr txBox="1"/>
          <p:nvPr/>
        </p:nvSpPr>
        <p:spPr>
          <a:xfrm>
            <a:off x="6768661" y="1857668"/>
            <a:ext cx="26380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Document ID: SIPS-2022-LC001</a:t>
            </a:r>
          </a:p>
          <a:p>
            <a:r>
              <a:rPr lang="en-US" altLang="ja-JP" sz="1200" dirty="0"/>
              <a:t>Issue Date: 2022-12-10</a:t>
            </a:r>
          </a:p>
          <a:p>
            <a:r>
              <a:rPr lang="en-US" altLang="ja-JP" sz="1200" dirty="0"/>
              <a:t>Ref. Doc1: I/V (MRI-2022-IV001)</a:t>
            </a:r>
          </a:p>
          <a:p>
            <a:r>
              <a:rPr lang="en-US" altLang="ja-JP" sz="1200" dirty="0"/>
              <a:t>Ref. Doc:2: B/L</a:t>
            </a:r>
          </a:p>
          <a:p>
            <a:r>
              <a:rPr lang="en-US" altLang="ja-JP" sz="1200" dirty="0"/>
              <a:t>Ref. Doc:3: P/L</a:t>
            </a:r>
          </a:p>
          <a:p>
            <a:r>
              <a:rPr lang="en-US" altLang="ja-JP" sz="1200" dirty="0"/>
              <a:t>Ref. Doc:4: </a:t>
            </a:r>
            <a:r>
              <a:rPr lang="en-US" altLang="ja-JP" sz="1200" dirty="0" err="1"/>
              <a:t>CoO</a:t>
            </a:r>
            <a:endParaRPr lang="en-US" altLang="ja-JP" sz="1200" dirty="0"/>
          </a:p>
          <a:p>
            <a:r>
              <a:rPr lang="en-US" altLang="ja-JP" sz="1200" dirty="0"/>
              <a:t>Ref. Doc5: I/P</a:t>
            </a:r>
          </a:p>
          <a:p>
            <a:r>
              <a:rPr lang="en-US" altLang="ja-JP" sz="1200" dirty="0"/>
              <a:t>Partial Delivery: Allowed</a:t>
            </a:r>
          </a:p>
          <a:p>
            <a:r>
              <a:rPr lang="en-US" altLang="ja-JP" sz="1200" dirty="0"/>
              <a:t>Delivery Terms</a:t>
            </a:r>
          </a:p>
          <a:p>
            <a:r>
              <a:rPr lang="en-US" altLang="ja-JP" sz="1200" dirty="0"/>
              <a:t>Payment Instruction</a:t>
            </a:r>
          </a:p>
        </p:txBody>
      </p:sp>
      <p:sp>
        <p:nvSpPr>
          <p:cNvPr id="12" name="フローチャート: 書類 11">
            <a:extLst>
              <a:ext uri="{FF2B5EF4-FFF2-40B4-BE49-F238E27FC236}">
                <a16:creationId xmlns:a16="http://schemas.microsoft.com/office/drawing/2014/main" id="{3F8233CB-9B8F-9EBC-66E1-0606BD040C4C}"/>
              </a:ext>
            </a:extLst>
          </p:cNvPr>
          <p:cNvSpPr/>
          <p:nvPr/>
        </p:nvSpPr>
        <p:spPr>
          <a:xfrm>
            <a:off x="3457902" y="470302"/>
            <a:ext cx="2638098" cy="138736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IV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en-US" altLang="ja-JP" sz="1200" dirty="0">
                <a:solidFill>
                  <a:schemeClr val="tx1"/>
                </a:solidFill>
              </a:rPr>
              <a:t>Buyer: SIPS CORP.(UK)</a:t>
            </a:r>
          </a:p>
          <a:p>
            <a:r>
              <a:rPr kumimoji="1" lang="en-US" altLang="ja-JP" sz="1200" dirty="0">
                <a:solidFill>
                  <a:schemeClr val="tx1"/>
                </a:solidFill>
              </a:rPr>
              <a:t>Seller: MRI TRADE.,LTD(JP)</a:t>
            </a:r>
          </a:p>
          <a:p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0D012C6-1171-CC13-FCA2-BD9465AA08FA}"/>
              </a:ext>
            </a:extLst>
          </p:cNvPr>
          <p:cNvSpPr txBox="1"/>
          <p:nvPr/>
        </p:nvSpPr>
        <p:spPr>
          <a:xfrm>
            <a:off x="3457902" y="1857668"/>
            <a:ext cx="26380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Document ID: MRI-2022-IV001</a:t>
            </a:r>
          </a:p>
          <a:p>
            <a:r>
              <a:rPr lang="en-US" altLang="ja-JP" sz="1200" dirty="0"/>
              <a:t>Issue Date: 2022-12-05</a:t>
            </a:r>
          </a:p>
          <a:p>
            <a:r>
              <a:rPr lang="en-US" altLang="ja-JP" sz="1200" dirty="0"/>
              <a:t>Ref. Doc: P/O (SIPS-2022-PO001)</a:t>
            </a:r>
          </a:p>
          <a:p>
            <a:r>
              <a:rPr lang="en-US" altLang="ja-JP" sz="1200" dirty="0"/>
              <a:t>Transport: Vessel</a:t>
            </a:r>
          </a:p>
          <a:p>
            <a:r>
              <a:rPr lang="en-US" altLang="ja-JP" sz="1200" dirty="0"/>
              <a:t>Loading Port: Tokyo</a:t>
            </a:r>
          </a:p>
          <a:p>
            <a:r>
              <a:rPr lang="en-US" altLang="ja-JP" sz="1200" dirty="0"/>
              <a:t>Unloading Port: London</a:t>
            </a:r>
          </a:p>
          <a:p>
            <a:r>
              <a:rPr lang="en-US" altLang="ja-JP" sz="1200" dirty="0"/>
              <a:t>Shipping Mark: MRI-X001 </a:t>
            </a:r>
          </a:p>
          <a:p>
            <a:r>
              <a:rPr lang="en-US" altLang="ja-JP" sz="1200" dirty="0"/>
              <a:t>Loading Date: 2022-12-20</a:t>
            </a:r>
          </a:p>
          <a:p>
            <a:r>
              <a:rPr lang="en-US" altLang="ja-JP" sz="1200" dirty="0"/>
              <a:t>Net Weight: 1,800 KG</a:t>
            </a:r>
          </a:p>
          <a:p>
            <a:r>
              <a:rPr lang="en-US" altLang="ja-JP" sz="1200" dirty="0"/>
              <a:t>Gross Weight: 1,980 KG</a:t>
            </a:r>
          </a:p>
          <a:p>
            <a:r>
              <a:rPr lang="en-US" altLang="ja-JP" sz="1200" dirty="0"/>
              <a:t>Package Quantity: 180 PALLETS</a:t>
            </a:r>
          </a:p>
          <a:p>
            <a:r>
              <a:rPr lang="en-US" altLang="ja-JP" sz="1200" dirty="0"/>
              <a:t>Payment Terms</a:t>
            </a:r>
          </a:p>
        </p:txBody>
      </p:sp>
      <p:sp>
        <p:nvSpPr>
          <p:cNvPr id="14" name="フローチャート: 書類 13">
            <a:extLst>
              <a:ext uri="{FF2B5EF4-FFF2-40B4-BE49-F238E27FC236}">
                <a16:creationId xmlns:a16="http://schemas.microsoft.com/office/drawing/2014/main" id="{CD67EB9D-153B-2E1A-A336-B061D0D034F8}"/>
              </a:ext>
            </a:extLst>
          </p:cNvPr>
          <p:cNvSpPr/>
          <p:nvPr/>
        </p:nvSpPr>
        <p:spPr>
          <a:xfrm>
            <a:off x="9128234" y="3154740"/>
            <a:ext cx="2638098" cy="138736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BL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en-US" altLang="ja-JP" sz="1200" dirty="0">
                <a:solidFill>
                  <a:schemeClr val="tx1"/>
                </a:solidFill>
              </a:rPr>
              <a:t>Consignee: SIPS COORP.(UK)</a:t>
            </a:r>
          </a:p>
          <a:p>
            <a:r>
              <a:rPr kumimoji="1" lang="en-US" altLang="ja-JP" sz="1200" dirty="0">
                <a:solidFill>
                  <a:schemeClr val="tx1"/>
                </a:solidFill>
              </a:rPr>
              <a:t>Consignor: MRI TRADE.,LTD(JP)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Carrier: KIYOTOMO SHIP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Notified </a:t>
            </a:r>
            <a:r>
              <a:rPr kumimoji="1" lang="en-US" altLang="ja-JP" sz="1200" dirty="0">
                <a:solidFill>
                  <a:schemeClr val="tx1"/>
                </a:solidFill>
              </a:rPr>
              <a:t>: SIPS COOP.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B017390-6E26-3E08-7D83-28F8EC7A75F9}"/>
              </a:ext>
            </a:extLst>
          </p:cNvPr>
          <p:cNvSpPr txBox="1"/>
          <p:nvPr/>
        </p:nvSpPr>
        <p:spPr>
          <a:xfrm>
            <a:off x="9128234" y="4542106"/>
            <a:ext cx="28300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Document ID: KIYO-2022-BL001</a:t>
            </a:r>
          </a:p>
          <a:p>
            <a:r>
              <a:rPr lang="en-US" altLang="ja-JP" sz="1200" dirty="0"/>
              <a:t>Issue Date: 2022-12-25</a:t>
            </a:r>
          </a:p>
          <a:p>
            <a:r>
              <a:rPr lang="en-US" altLang="ja-JP" sz="1200" dirty="0"/>
              <a:t>Transport ID: 12345</a:t>
            </a:r>
          </a:p>
          <a:p>
            <a:r>
              <a:rPr lang="en-US" altLang="ja-JP" sz="1200" dirty="0"/>
              <a:t>Receipt Location: London (UK)</a:t>
            </a:r>
          </a:p>
          <a:p>
            <a:r>
              <a:rPr lang="en-US" altLang="ja-JP" sz="1200" dirty="0"/>
              <a:t>Ref. Doc1: I/V (MRI-2022-IV001)</a:t>
            </a:r>
          </a:p>
          <a:p>
            <a:r>
              <a:rPr lang="en-US" altLang="ja-JP" sz="1200" dirty="0"/>
              <a:t>Main Carriage: TOKU Bridge</a:t>
            </a:r>
          </a:p>
          <a:p>
            <a:r>
              <a:rPr lang="en-US" altLang="ja-JP" sz="1200" dirty="0"/>
              <a:t>Laden on Board: 2022-12-20</a:t>
            </a:r>
          </a:p>
          <a:p>
            <a:r>
              <a:rPr lang="en-US" altLang="ja-JP" sz="1200" dirty="0"/>
              <a:t>Loading Port: Tokyo (JP)</a:t>
            </a:r>
          </a:p>
          <a:p>
            <a:r>
              <a:rPr lang="en-US" altLang="ja-JP" sz="1200" dirty="0"/>
              <a:t>Unloading Port: London (UK)</a:t>
            </a:r>
          </a:p>
          <a:p>
            <a:r>
              <a:rPr lang="en-US" altLang="ja-JP" sz="1200" dirty="0"/>
              <a:t>Service Charge: Prepaid (2000USD) </a:t>
            </a:r>
          </a:p>
          <a:p>
            <a:r>
              <a:rPr lang="en-US" altLang="ja-JP" sz="1200" dirty="0"/>
              <a:t>Payment Place: Tokyo (JP)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29D2B508-12DA-059A-1EEF-BBE84F64F335}"/>
              </a:ext>
            </a:extLst>
          </p:cNvPr>
          <p:cNvCxnSpPr>
            <a:stCxn id="4" idx="3"/>
            <a:endCxn id="12" idx="1"/>
          </p:cNvCxnSpPr>
          <p:nvPr/>
        </p:nvCxnSpPr>
        <p:spPr>
          <a:xfrm>
            <a:off x="2979683" y="1163985"/>
            <a:ext cx="4782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725C72A-6C39-E8FA-D5F6-E72275A5F024}"/>
              </a:ext>
            </a:extLst>
          </p:cNvPr>
          <p:cNvCxnSpPr>
            <a:stCxn id="12" idx="3"/>
            <a:endCxn id="10" idx="1"/>
          </p:cNvCxnSpPr>
          <p:nvPr/>
        </p:nvCxnSpPr>
        <p:spPr>
          <a:xfrm>
            <a:off x="6096000" y="1163985"/>
            <a:ext cx="6726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3E101EA-8564-22CC-96DC-5D580C327EA5}"/>
              </a:ext>
            </a:extLst>
          </p:cNvPr>
          <p:cNvCxnSpPr/>
          <p:nvPr/>
        </p:nvCxnSpPr>
        <p:spPr>
          <a:xfrm>
            <a:off x="6369269" y="1163985"/>
            <a:ext cx="0" cy="28824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560A0B03-2D39-C67D-B139-338F6D3CC97C}"/>
              </a:ext>
            </a:extLst>
          </p:cNvPr>
          <p:cNvCxnSpPr/>
          <p:nvPr/>
        </p:nvCxnSpPr>
        <p:spPr>
          <a:xfrm>
            <a:off x="6369269" y="4046483"/>
            <a:ext cx="27589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92882F1-B8A5-3881-1647-4190A23CE26C}"/>
              </a:ext>
            </a:extLst>
          </p:cNvPr>
          <p:cNvSpPr txBox="1"/>
          <p:nvPr/>
        </p:nvSpPr>
        <p:spPr>
          <a:xfrm>
            <a:off x="10180320" y="147137"/>
            <a:ext cx="17780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Transaction ID</a:t>
            </a:r>
          </a:p>
          <a:p>
            <a:r>
              <a:rPr kumimoji="1" lang="en-US" altLang="ja-JP" dirty="0"/>
              <a:t>JISSHOU001</a:t>
            </a:r>
            <a:endParaRPr kumimoji="1" lang="ja-JP" altLang="en-US" dirty="0"/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3F359C1-446B-201B-FBEF-E718C8E47406}"/>
              </a:ext>
            </a:extLst>
          </p:cNvPr>
          <p:cNvCxnSpPr>
            <a:cxnSpLocks/>
            <a:stCxn id="24" idx="1"/>
            <a:endCxn id="24" idx="3"/>
          </p:cNvCxnSpPr>
          <p:nvPr/>
        </p:nvCxnSpPr>
        <p:spPr>
          <a:xfrm>
            <a:off x="10180320" y="470303"/>
            <a:ext cx="177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EE2C747-E06A-76F9-657F-915D39DB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072E-5CE7-4BAA-90BB-692B655958B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708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2352</Words>
  <Application>Microsoft Office PowerPoint</Application>
  <PresentationFormat>ワイド画面</PresentationFormat>
  <Paragraphs>297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5" baseType="lpstr">
      <vt:lpstr>BIZ UDP明朝 Medium</vt:lpstr>
      <vt:lpstr>Meiryo UI</vt:lpstr>
      <vt:lpstr>ＭＳ ゴシック</vt:lpstr>
      <vt:lpstr>游ゴシック</vt:lpstr>
      <vt:lpstr>游ゴシック Light</vt:lpstr>
      <vt:lpstr>Arial</vt:lpstr>
      <vt:lpstr>Courier New</vt:lpstr>
      <vt:lpstr>Trebuchet MS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7</cp:revision>
  <dcterms:created xsi:type="dcterms:W3CDTF">2023-02-11T02:47:51Z</dcterms:created>
  <dcterms:modified xsi:type="dcterms:W3CDTF">2023-02-11T08:51:41Z</dcterms:modified>
</cp:coreProperties>
</file>