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56" r:id="rId4"/>
    <p:sldId id="278" r:id="rId5"/>
    <p:sldId id="281" r:id="rId6"/>
    <p:sldId id="279" r:id="rId7"/>
    <p:sldId id="280"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1" d="100"/>
          <a:sy n="61" d="100"/>
        </p:scale>
        <p:origin x="84" y="1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A1A3DB3-3EC6-E30A-6F7D-0CF84F2D8C9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FE59BB2-627F-AA94-62E8-27E55F5FB5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6222BC3-394A-089B-D44C-3E72C70A4275}"/>
              </a:ext>
            </a:extLst>
          </p:cNvPr>
          <p:cNvSpPr>
            <a:spLocks noGrp="1"/>
          </p:cNvSpPr>
          <p:nvPr>
            <p:ph type="dt" sz="half" idx="10"/>
          </p:nvPr>
        </p:nvSpPr>
        <p:spPr/>
        <p:txBody>
          <a:bodyPr/>
          <a:lstStyle/>
          <a:p>
            <a:fld id="{F069704A-BCD8-4224-8D44-9E33A49A1DAB}" type="datetimeFigureOut">
              <a:rPr kumimoji="1" lang="ja-JP" altLang="en-US" smtClean="0"/>
              <a:t>2022/8/20</a:t>
            </a:fld>
            <a:endParaRPr kumimoji="1" lang="ja-JP" altLang="en-US"/>
          </a:p>
        </p:txBody>
      </p:sp>
      <p:sp>
        <p:nvSpPr>
          <p:cNvPr id="5" name="フッター プレースホルダー 4">
            <a:extLst>
              <a:ext uri="{FF2B5EF4-FFF2-40B4-BE49-F238E27FC236}">
                <a16:creationId xmlns:a16="http://schemas.microsoft.com/office/drawing/2014/main" id="{A4B7FC56-6836-78A5-76AA-41978206EEE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5716524-163E-FFF9-215A-6F061A6E8954}"/>
              </a:ext>
            </a:extLst>
          </p:cNvPr>
          <p:cNvSpPr>
            <a:spLocks noGrp="1"/>
          </p:cNvSpPr>
          <p:nvPr>
            <p:ph type="sldNum" sz="quarter" idx="12"/>
          </p:nvPr>
        </p:nvSpPr>
        <p:spPr/>
        <p:txBody>
          <a:bodyPr/>
          <a:lstStyle/>
          <a:p>
            <a:fld id="{3ED9E30E-9C11-49B3-B436-00B93A12FE1D}" type="slidenum">
              <a:rPr kumimoji="1" lang="ja-JP" altLang="en-US" smtClean="0"/>
              <a:t>‹#›</a:t>
            </a:fld>
            <a:endParaRPr kumimoji="1" lang="ja-JP" altLang="en-US"/>
          </a:p>
        </p:txBody>
      </p:sp>
    </p:spTree>
    <p:extLst>
      <p:ext uri="{BB962C8B-B14F-4D97-AF65-F5344CB8AC3E}">
        <p14:creationId xmlns:p14="http://schemas.microsoft.com/office/powerpoint/2010/main" val="2955070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0A35FC9-EF8E-12EA-F735-13AAA63DD80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3138498-CF05-DDB4-187B-C2C31284CAA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BE2E72B-BB09-6731-3AF2-8E92B95B7FEA}"/>
              </a:ext>
            </a:extLst>
          </p:cNvPr>
          <p:cNvSpPr>
            <a:spLocks noGrp="1"/>
          </p:cNvSpPr>
          <p:nvPr>
            <p:ph type="dt" sz="half" idx="10"/>
          </p:nvPr>
        </p:nvSpPr>
        <p:spPr/>
        <p:txBody>
          <a:bodyPr/>
          <a:lstStyle/>
          <a:p>
            <a:fld id="{F069704A-BCD8-4224-8D44-9E33A49A1DAB}" type="datetimeFigureOut">
              <a:rPr kumimoji="1" lang="ja-JP" altLang="en-US" smtClean="0"/>
              <a:t>2022/8/20</a:t>
            </a:fld>
            <a:endParaRPr kumimoji="1" lang="ja-JP" altLang="en-US"/>
          </a:p>
        </p:txBody>
      </p:sp>
      <p:sp>
        <p:nvSpPr>
          <p:cNvPr id="5" name="フッター プレースホルダー 4">
            <a:extLst>
              <a:ext uri="{FF2B5EF4-FFF2-40B4-BE49-F238E27FC236}">
                <a16:creationId xmlns:a16="http://schemas.microsoft.com/office/drawing/2014/main" id="{4EAFB2F5-F3CF-D0B2-9230-95266D3FCC2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3C780D7-79A5-B476-0AA2-1594E251CBE2}"/>
              </a:ext>
            </a:extLst>
          </p:cNvPr>
          <p:cNvSpPr>
            <a:spLocks noGrp="1"/>
          </p:cNvSpPr>
          <p:nvPr>
            <p:ph type="sldNum" sz="quarter" idx="12"/>
          </p:nvPr>
        </p:nvSpPr>
        <p:spPr/>
        <p:txBody>
          <a:bodyPr/>
          <a:lstStyle/>
          <a:p>
            <a:fld id="{3ED9E30E-9C11-49B3-B436-00B93A12FE1D}" type="slidenum">
              <a:rPr kumimoji="1" lang="ja-JP" altLang="en-US" smtClean="0"/>
              <a:t>‹#›</a:t>
            </a:fld>
            <a:endParaRPr kumimoji="1" lang="ja-JP" altLang="en-US"/>
          </a:p>
        </p:txBody>
      </p:sp>
    </p:spTree>
    <p:extLst>
      <p:ext uri="{BB962C8B-B14F-4D97-AF65-F5344CB8AC3E}">
        <p14:creationId xmlns:p14="http://schemas.microsoft.com/office/powerpoint/2010/main" val="4105679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A56F21E-FE3E-C3A7-0DF0-73802F64F2E8}"/>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EA0092-8384-3CDD-1137-7161E28E8277}"/>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D761ACB-9CB1-FD60-C160-6A6B59DDDC40}"/>
              </a:ext>
            </a:extLst>
          </p:cNvPr>
          <p:cNvSpPr>
            <a:spLocks noGrp="1"/>
          </p:cNvSpPr>
          <p:nvPr>
            <p:ph type="dt" sz="half" idx="10"/>
          </p:nvPr>
        </p:nvSpPr>
        <p:spPr/>
        <p:txBody>
          <a:bodyPr/>
          <a:lstStyle/>
          <a:p>
            <a:fld id="{F069704A-BCD8-4224-8D44-9E33A49A1DAB}" type="datetimeFigureOut">
              <a:rPr kumimoji="1" lang="ja-JP" altLang="en-US" smtClean="0"/>
              <a:t>2022/8/20</a:t>
            </a:fld>
            <a:endParaRPr kumimoji="1" lang="ja-JP" altLang="en-US"/>
          </a:p>
        </p:txBody>
      </p:sp>
      <p:sp>
        <p:nvSpPr>
          <p:cNvPr id="5" name="フッター プレースホルダー 4">
            <a:extLst>
              <a:ext uri="{FF2B5EF4-FFF2-40B4-BE49-F238E27FC236}">
                <a16:creationId xmlns:a16="http://schemas.microsoft.com/office/drawing/2014/main" id="{B35493E2-E09E-FC94-9E29-FEC3DF9AB36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825758-AF70-0680-FB77-DA1909B38A45}"/>
              </a:ext>
            </a:extLst>
          </p:cNvPr>
          <p:cNvSpPr>
            <a:spLocks noGrp="1"/>
          </p:cNvSpPr>
          <p:nvPr>
            <p:ph type="sldNum" sz="quarter" idx="12"/>
          </p:nvPr>
        </p:nvSpPr>
        <p:spPr/>
        <p:txBody>
          <a:bodyPr/>
          <a:lstStyle/>
          <a:p>
            <a:fld id="{3ED9E30E-9C11-49B3-B436-00B93A12FE1D}" type="slidenum">
              <a:rPr kumimoji="1" lang="ja-JP" altLang="en-US" smtClean="0"/>
              <a:t>‹#›</a:t>
            </a:fld>
            <a:endParaRPr kumimoji="1" lang="ja-JP" altLang="en-US"/>
          </a:p>
        </p:txBody>
      </p:sp>
    </p:spTree>
    <p:extLst>
      <p:ext uri="{BB962C8B-B14F-4D97-AF65-F5344CB8AC3E}">
        <p14:creationId xmlns:p14="http://schemas.microsoft.com/office/powerpoint/2010/main" val="78170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82F79B-3A16-E68A-D668-A6746E1A80A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D69593E-B58F-224F-277F-421CFD72291D}"/>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5D17FA3-EE1F-9633-A524-6A746EBF189E}"/>
              </a:ext>
            </a:extLst>
          </p:cNvPr>
          <p:cNvSpPr>
            <a:spLocks noGrp="1"/>
          </p:cNvSpPr>
          <p:nvPr>
            <p:ph type="dt" sz="half" idx="10"/>
          </p:nvPr>
        </p:nvSpPr>
        <p:spPr/>
        <p:txBody>
          <a:bodyPr/>
          <a:lstStyle/>
          <a:p>
            <a:fld id="{F069704A-BCD8-4224-8D44-9E33A49A1DAB}" type="datetimeFigureOut">
              <a:rPr kumimoji="1" lang="ja-JP" altLang="en-US" smtClean="0"/>
              <a:t>2022/8/20</a:t>
            </a:fld>
            <a:endParaRPr kumimoji="1" lang="ja-JP" altLang="en-US"/>
          </a:p>
        </p:txBody>
      </p:sp>
      <p:sp>
        <p:nvSpPr>
          <p:cNvPr id="5" name="フッター プレースホルダー 4">
            <a:extLst>
              <a:ext uri="{FF2B5EF4-FFF2-40B4-BE49-F238E27FC236}">
                <a16:creationId xmlns:a16="http://schemas.microsoft.com/office/drawing/2014/main" id="{5820A9F6-B7BD-0FA6-765A-3F2A1C19062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A3AE990-E893-BE62-F756-7D438C2D1B11}"/>
              </a:ext>
            </a:extLst>
          </p:cNvPr>
          <p:cNvSpPr>
            <a:spLocks noGrp="1"/>
          </p:cNvSpPr>
          <p:nvPr>
            <p:ph type="sldNum" sz="quarter" idx="12"/>
          </p:nvPr>
        </p:nvSpPr>
        <p:spPr/>
        <p:txBody>
          <a:bodyPr/>
          <a:lstStyle/>
          <a:p>
            <a:fld id="{3ED9E30E-9C11-49B3-B436-00B93A12FE1D}" type="slidenum">
              <a:rPr kumimoji="1" lang="ja-JP" altLang="en-US" smtClean="0"/>
              <a:t>‹#›</a:t>
            </a:fld>
            <a:endParaRPr kumimoji="1" lang="ja-JP" altLang="en-US"/>
          </a:p>
        </p:txBody>
      </p:sp>
    </p:spTree>
    <p:extLst>
      <p:ext uri="{BB962C8B-B14F-4D97-AF65-F5344CB8AC3E}">
        <p14:creationId xmlns:p14="http://schemas.microsoft.com/office/powerpoint/2010/main" val="1669442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36D1A8-D4D4-6597-33D7-0D41E09BA48A}"/>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64A2138-34BF-D20F-F3F1-6A9AD3427C1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71BF5EA-1DF4-1812-7E86-40FB02283394}"/>
              </a:ext>
            </a:extLst>
          </p:cNvPr>
          <p:cNvSpPr>
            <a:spLocks noGrp="1"/>
          </p:cNvSpPr>
          <p:nvPr>
            <p:ph type="dt" sz="half" idx="10"/>
          </p:nvPr>
        </p:nvSpPr>
        <p:spPr/>
        <p:txBody>
          <a:bodyPr/>
          <a:lstStyle/>
          <a:p>
            <a:fld id="{F069704A-BCD8-4224-8D44-9E33A49A1DAB}" type="datetimeFigureOut">
              <a:rPr kumimoji="1" lang="ja-JP" altLang="en-US" smtClean="0"/>
              <a:t>2022/8/20</a:t>
            </a:fld>
            <a:endParaRPr kumimoji="1" lang="ja-JP" altLang="en-US"/>
          </a:p>
        </p:txBody>
      </p:sp>
      <p:sp>
        <p:nvSpPr>
          <p:cNvPr id="5" name="フッター プレースホルダー 4">
            <a:extLst>
              <a:ext uri="{FF2B5EF4-FFF2-40B4-BE49-F238E27FC236}">
                <a16:creationId xmlns:a16="http://schemas.microsoft.com/office/drawing/2014/main" id="{AD132F98-8D62-D930-2DD7-7CECAA7EF4F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9A028E5-3DE4-EE8A-47E1-335B5BA37BD9}"/>
              </a:ext>
            </a:extLst>
          </p:cNvPr>
          <p:cNvSpPr>
            <a:spLocks noGrp="1"/>
          </p:cNvSpPr>
          <p:nvPr>
            <p:ph type="sldNum" sz="quarter" idx="12"/>
          </p:nvPr>
        </p:nvSpPr>
        <p:spPr/>
        <p:txBody>
          <a:bodyPr/>
          <a:lstStyle/>
          <a:p>
            <a:fld id="{3ED9E30E-9C11-49B3-B436-00B93A12FE1D}" type="slidenum">
              <a:rPr kumimoji="1" lang="ja-JP" altLang="en-US" smtClean="0"/>
              <a:t>‹#›</a:t>
            </a:fld>
            <a:endParaRPr kumimoji="1" lang="ja-JP" altLang="en-US"/>
          </a:p>
        </p:txBody>
      </p:sp>
    </p:spTree>
    <p:extLst>
      <p:ext uri="{BB962C8B-B14F-4D97-AF65-F5344CB8AC3E}">
        <p14:creationId xmlns:p14="http://schemas.microsoft.com/office/powerpoint/2010/main" val="31616373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EBEF1B-6B2A-5A5C-828B-DA7EA3FE3FC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DF883A1-0E36-6D97-E2CF-C666F48FD3B9}"/>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B731892-0D7C-2E19-9A6F-172B66CC25F1}"/>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AED73E3-41F4-3CC5-5BA5-7B650DD07A76}"/>
              </a:ext>
            </a:extLst>
          </p:cNvPr>
          <p:cNvSpPr>
            <a:spLocks noGrp="1"/>
          </p:cNvSpPr>
          <p:nvPr>
            <p:ph type="dt" sz="half" idx="10"/>
          </p:nvPr>
        </p:nvSpPr>
        <p:spPr/>
        <p:txBody>
          <a:bodyPr/>
          <a:lstStyle/>
          <a:p>
            <a:fld id="{F069704A-BCD8-4224-8D44-9E33A49A1DAB}" type="datetimeFigureOut">
              <a:rPr kumimoji="1" lang="ja-JP" altLang="en-US" smtClean="0"/>
              <a:t>2022/8/20</a:t>
            </a:fld>
            <a:endParaRPr kumimoji="1" lang="ja-JP" altLang="en-US"/>
          </a:p>
        </p:txBody>
      </p:sp>
      <p:sp>
        <p:nvSpPr>
          <p:cNvPr id="6" name="フッター プレースホルダー 5">
            <a:extLst>
              <a:ext uri="{FF2B5EF4-FFF2-40B4-BE49-F238E27FC236}">
                <a16:creationId xmlns:a16="http://schemas.microsoft.com/office/drawing/2014/main" id="{AE2705A4-5436-EE39-9590-A87A974A190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EE72D1A-500D-E6F4-05F7-7B507C1B9D9C}"/>
              </a:ext>
            </a:extLst>
          </p:cNvPr>
          <p:cNvSpPr>
            <a:spLocks noGrp="1"/>
          </p:cNvSpPr>
          <p:nvPr>
            <p:ph type="sldNum" sz="quarter" idx="12"/>
          </p:nvPr>
        </p:nvSpPr>
        <p:spPr/>
        <p:txBody>
          <a:bodyPr/>
          <a:lstStyle/>
          <a:p>
            <a:fld id="{3ED9E30E-9C11-49B3-B436-00B93A12FE1D}" type="slidenum">
              <a:rPr kumimoji="1" lang="ja-JP" altLang="en-US" smtClean="0"/>
              <a:t>‹#›</a:t>
            </a:fld>
            <a:endParaRPr kumimoji="1" lang="ja-JP" altLang="en-US"/>
          </a:p>
        </p:txBody>
      </p:sp>
    </p:spTree>
    <p:extLst>
      <p:ext uri="{BB962C8B-B14F-4D97-AF65-F5344CB8AC3E}">
        <p14:creationId xmlns:p14="http://schemas.microsoft.com/office/powerpoint/2010/main" val="1888113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AFB031-DF40-39D7-7C00-6E88DB9BAEE3}"/>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74A4B0A-4968-D61E-D685-2EA9264D1A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B939E2C6-C301-624E-9340-EAC422ED06A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A67A13FA-A544-BC89-33C3-828438A1D1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00325E1-AE6A-C000-4BEE-48B669E469A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3D4D03C-A46F-44D4-B64F-C5E4462C3906}"/>
              </a:ext>
            </a:extLst>
          </p:cNvPr>
          <p:cNvSpPr>
            <a:spLocks noGrp="1"/>
          </p:cNvSpPr>
          <p:nvPr>
            <p:ph type="dt" sz="half" idx="10"/>
          </p:nvPr>
        </p:nvSpPr>
        <p:spPr/>
        <p:txBody>
          <a:bodyPr/>
          <a:lstStyle/>
          <a:p>
            <a:fld id="{F069704A-BCD8-4224-8D44-9E33A49A1DAB}" type="datetimeFigureOut">
              <a:rPr kumimoji="1" lang="ja-JP" altLang="en-US" smtClean="0"/>
              <a:t>2022/8/20</a:t>
            </a:fld>
            <a:endParaRPr kumimoji="1" lang="ja-JP" altLang="en-US"/>
          </a:p>
        </p:txBody>
      </p:sp>
      <p:sp>
        <p:nvSpPr>
          <p:cNvPr id="8" name="フッター プレースホルダー 7">
            <a:extLst>
              <a:ext uri="{FF2B5EF4-FFF2-40B4-BE49-F238E27FC236}">
                <a16:creationId xmlns:a16="http://schemas.microsoft.com/office/drawing/2014/main" id="{A51BEE65-003F-4739-4121-62058FA7434E}"/>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55B5671-B7D3-BA45-87DF-78BEFF4F9397}"/>
              </a:ext>
            </a:extLst>
          </p:cNvPr>
          <p:cNvSpPr>
            <a:spLocks noGrp="1"/>
          </p:cNvSpPr>
          <p:nvPr>
            <p:ph type="sldNum" sz="quarter" idx="12"/>
          </p:nvPr>
        </p:nvSpPr>
        <p:spPr/>
        <p:txBody>
          <a:bodyPr/>
          <a:lstStyle/>
          <a:p>
            <a:fld id="{3ED9E30E-9C11-49B3-B436-00B93A12FE1D}" type="slidenum">
              <a:rPr kumimoji="1" lang="ja-JP" altLang="en-US" smtClean="0"/>
              <a:t>‹#›</a:t>
            </a:fld>
            <a:endParaRPr kumimoji="1" lang="ja-JP" altLang="en-US"/>
          </a:p>
        </p:txBody>
      </p:sp>
    </p:spTree>
    <p:extLst>
      <p:ext uri="{BB962C8B-B14F-4D97-AF65-F5344CB8AC3E}">
        <p14:creationId xmlns:p14="http://schemas.microsoft.com/office/powerpoint/2010/main" val="1068208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047D26-5252-3DA2-7884-190D6A5BAD0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C0C53D20-9D6B-E578-BE1E-A04A5C538114}"/>
              </a:ext>
            </a:extLst>
          </p:cNvPr>
          <p:cNvSpPr>
            <a:spLocks noGrp="1"/>
          </p:cNvSpPr>
          <p:nvPr>
            <p:ph type="dt" sz="half" idx="10"/>
          </p:nvPr>
        </p:nvSpPr>
        <p:spPr/>
        <p:txBody>
          <a:bodyPr/>
          <a:lstStyle/>
          <a:p>
            <a:fld id="{F069704A-BCD8-4224-8D44-9E33A49A1DAB}" type="datetimeFigureOut">
              <a:rPr kumimoji="1" lang="ja-JP" altLang="en-US" smtClean="0"/>
              <a:t>2022/8/20</a:t>
            </a:fld>
            <a:endParaRPr kumimoji="1" lang="ja-JP" altLang="en-US"/>
          </a:p>
        </p:txBody>
      </p:sp>
      <p:sp>
        <p:nvSpPr>
          <p:cNvPr id="4" name="フッター プレースホルダー 3">
            <a:extLst>
              <a:ext uri="{FF2B5EF4-FFF2-40B4-BE49-F238E27FC236}">
                <a16:creationId xmlns:a16="http://schemas.microsoft.com/office/drawing/2014/main" id="{5FE88341-F304-61FE-9FC8-CE46570A270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B85B5F9-E469-DB9C-ADE1-FB8167C32C2C}"/>
              </a:ext>
            </a:extLst>
          </p:cNvPr>
          <p:cNvSpPr>
            <a:spLocks noGrp="1"/>
          </p:cNvSpPr>
          <p:nvPr>
            <p:ph type="sldNum" sz="quarter" idx="12"/>
          </p:nvPr>
        </p:nvSpPr>
        <p:spPr/>
        <p:txBody>
          <a:bodyPr/>
          <a:lstStyle/>
          <a:p>
            <a:fld id="{3ED9E30E-9C11-49B3-B436-00B93A12FE1D}" type="slidenum">
              <a:rPr kumimoji="1" lang="ja-JP" altLang="en-US" smtClean="0"/>
              <a:t>‹#›</a:t>
            </a:fld>
            <a:endParaRPr kumimoji="1" lang="ja-JP" altLang="en-US"/>
          </a:p>
        </p:txBody>
      </p:sp>
    </p:spTree>
    <p:extLst>
      <p:ext uri="{BB962C8B-B14F-4D97-AF65-F5344CB8AC3E}">
        <p14:creationId xmlns:p14="http://schemas.microsoft.com/office/powerpoint/2010/main" val="4251077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157D0D1-59D7-C184-F47B-86E913175E8A}"/>
              </a:ext>
            </a:extLst>
          </p:cNvPr>
          <p:cNvSpPr>
            <a:spLocks noGrp="1"/>
          </p:cNvSpPr>
          <p:nvPr>
            <p:ph type="dt" sz="half" idx="10"/>
          </p:nvPr>
        </p:nvSpPr>
        <p:spPr/>
        <p:txBody>
          <a:bodyPr/>
          <a:lstStyle/>
          <a:p>
            <a:fld id="{F069704A-BCD8-4224-8D44-9E33A49A1DAB}" type="datetimeFigureOut">
              <a:rPr kumimoji="1" lang="ja-JP" altLang="en-US" smtClean="0"/>
              <a:t>2022/8/20</a:t>
            </a:fld>
            <a:endParaRPr kumimoji="1" lang="ja-JP" altLang="en-US"/>
          </a:p>
        </p:txBody>
      </p:sp>
      <p:sp>
        <p:nvSpPr>
          <p:cNvPr id="3" name="フッター プレースホルダー 2">
            <a:extLst>
              <a:ext uri="{FF2B5EF4-FFF2-40B4-BE49-F238E27FC236}">
                <a16:creationId xmlns:a16="http://schemas.microsoft.com/office/drawing/2014/main" id="{1D62B151-0012-5B64-B1E8-A86821D5145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30E8ED0-CF34-5D88-5508-6416374C2DDE}"/>
              </a:ext>
            </a:extLst>
          </p:cNvPr>
          <p:cNvSpPr>
            <a:spLocks noGrp="1"/>
          </p:cNvSpPr>
          <p:nvPr>
            <p:ph type="sldNum" sz="quarter" idx="12"/>
          </p:nvPr>
        </p:nvSpPr>
        <p:spPr/>
        <p:txBody>
          <a:bodyPr/>
          <a:lstStyle/>
          <a:p>
            <a:fld id="{3ED9E30E-9C11-49B3-B436-00B93A12FE1D}" type="slidenum">
              <a:rPr kumimoji="1" lang="ja-JP" altLang="en-US" smtClean="0"/>
              <a:t>‹#›</a:t>
            </a:fld>
            <a:endParaRPr kumimoji="1" lang="ja-JP" altLang="en-US"/>
          </a:p>
        </p:txBody>
      </p:sp>
    </p:spTree>
    <p:extLst>
      <p:ext uri="{BB962C8B-B14F-4D97-AF65-F5344CB8AC3E}">
        <p14:creationId xmlns:p14="http://schemas.microsoft.com/office/powerpoint/2010/main" val="1426771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D63B4DA-F21D-01C4-B8BE-BB4E387D0DA2}"/>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D5A764B-F941-310C-A0D8-4E47DADAF39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866D00E-A21C-BC02-24FA-10170CEA3D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F7CCBB3-50F7-96EB-973F-6B583CA87CA7}"/>
              </a:ext>
            </a:extLst>
          </p:cNvPr>
          <p:cNvSpPr>
            <a:spLocks noGrp="1"/>
          </p:cNvSpPr>
          <p:nvPr>
            <p:ph type="dt" sz="half" idx="10"/>
          </p:nvPr>
        </p:nvSpPr>
        <p:spPr/>
        <p:txBody>
          <a:bodyPr/>
          <a:lstStyle/>
          <a:p>
            <a:fld id="{F069704A-BCD8-4224-8D44-9E33A49A1DAB}" type="datetimeFigureOut">
              <a:rPr kumimoji="1" lang="ja-JP" altLang="en-US" smtClean="0"/>
              <a:t>2022/8/20</a:t>
            </a:fld>
            <a:endParaRPr kumimoji="1" lang="ja-JP" altLang="en-US"/>
          </a:p>
        </p:txBody>
      </p:sp>
      <p:sp>
        <p:nvSpPr>
          <p:cNvPr id="6" name="フッター プレースホルダー 5">
            <a:extLst>
              <a:ext uri="{FF2B5EF4-FFF2-40B4-BE49-F238E27FC236}">
                <a16:creationId xmlns:a16="http://schemas.microsoft.com/office/drawing/2014/main" id="{B03C5C95-E62C-28DB-40C9-FD56563775D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79E9907-CCF8-8239-539F-BE76655F0B2A}"/>
              </a:ext>
            </a:extLst>
          </p:cNvPr>
          <p:cNvSpPr>
            <a:spLocks noGrp="1"/>
          </p:cNvSpPr>
          <p:nvPr>
            <p:ph type="sldNum" sz="quarter" idx="12"/>
          </p:nvPr>
        </p:nvSpPr>
        <p:spPr/>
        <p:txBody>
          <a:bodyPr/>
          <a:lstStyle/>
          <a:p>
            <a:fld id="{3ED9E30E-9C11-49B3-B436-00B93A12FE1D}" type="slidenum">
              <a:rPr kumimoji="1" lang="ja-JP" altLang="en-US" smtClean="0"/>
              <a:t>‹#›</a:t>
            </a:fld>
            <a:endParaRPr kumimoji="1" lang="ja-JP" altLang="en-US"/>
          </a:p>
        </p:txBody>
      </p:sp>
    </p:spTree>
    <p:extLst>
      <p:ext uri="{BB962C8B-B14F-4D97-AF65-F5344CB8AC3E}">
        <p14:creationId xmlns:p14="http://schemas.microsoft.com/office/powerpoint/2010/main" val="2793313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821A41E-172E-5F4D-1287-7632F6EE39E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FD3A22DE-1214-F58A-E10C-A7659384B67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A3E6F61-A312-4068-C22F-9810D855E7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3422415-2426-91A6-D9BC-2174448E204F}"/>
              </a:ext>
            </a:extLst>
          </p:cNvPr>
          <p:cNvSpPr>
            <a:spLocks noGrp="1"/>
          </p:cNvSpPr>
          <p:nvPr>
            <p:ph type="dt" sz="half" idx="10"/>
          </p:nvPr>
        </p:nvSpPr>
        <p:spPr/>
        <p:txBody>
          <a:bodyPr/>
          <a:lstStyle/>
          <a:p>
            <a:fld id="{F069704A-BCD8-4224-8D44-9E33A49A1DAB}" type="datetimeFigureOut">
              <a:rPr kumimoji="1" lang="ja-JP" altLang="en-US" smtClean="0"/>
              <a:t>2022/8/20</a:t>
            </a:fld>
            <a:endParaRPr kumimoji="1" lang="ja-JP" altLang="en-US"/>
          </a:p>
        </p:txBody>
      </p:sp>
      <p:sp>
        <p:nvSpPr>
          <p:cNvPr id="6" name="フッター プレースホルダー 5">
            <a:extLst>
              <a:ext uri="{FF2B5EF4-FFF2-40B4-BE49-F238E27FC236}">
                <a16:creationId xmlns:a16="http://schemas.microsoft.com/office/drawing/2014/main" id="{0665D4DF-1854-A9B7-BAF7-9737E900CA3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1A84821-2EEB-B96B-424F-9C9445B88E9E}"/>
              </a:ext>
            </a:extLst>
          </p:cNvPr>
          <p:cNvSpPr>
            <a:spLocks noGrp="1"/>
          </p:cNvSpPr>
          <p:nvPr>
            <p:ph type="sldNum" sz="quarter" idx="12"/>
          </p:nvPr>
        </p:nvSpPr>
        <p:spPr/>
        <p:txBody>
          <a:bodyPr/>
          <a:lstStyle/>
          <a:p>
            <a:fld id="{3ED9E30E-9C11-49B3-B436-00B93A12FE1D}" type="slidenum">
              <a:rPr kumimoji="1" lang="ja-JP" altLang="en-US" smtClean="0"/>
              <a:t>‹#›</a:t>
            </a:fld>
            <a:endParaRPr kumimoji="1" lang="ja-JP" altLang="en-US"/>
          </a:p>
        </p:txBody>
      </p:sp>
    </p:spTree>
    <p:extLst>
      <p:ext uri="{BB962C8B-B14F-4D97-AF65-F5344CB8AC3E}">
        <p14:creationId xmlns:p14="http://schemas.microsoft.com/office/powerpoint/2010/main" val="3786664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7852F6A-0437-F2D2-400A-3B07BDCE4AE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54F9DF9-76F3-7321-C9E7-17B79D8442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575FF81-B199-49BD-4009-4C5E6A9F98B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69704A-BCD8-4224-8D44-9E33A49A1DAB}" type="datetimeFigureOut">
              <a:rPr kumimoji="1" lang="ja-JP" altLang="en-US" smtClean="0"/>
              <a:t>2022/8/20</a:t>
            </a:fld>
            <a:endParaRPr kumimoji="1" lang="ja-JP" altLang="en-US"/>
          </a:p>
        </p:txBody>
      </p:sp>
      <p:sp>
        <p:nvSpPr>
          <p:cNvPr id="5" name="フッター プレースホルダー 4">
            <a:extLst>
              <a:ext uri="{FF2B5EF4-FFF2-40B4-BE49-F238E27FC236}">
                <a16:creationId xmlns:a16="http://schemas.microsoft.com/office/drawing/2014/main" id="{E23AAA09-8FA6-0C3B-D56D-E9A67AD900D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8A345443-9DB7-1932-C0A6-D5B03B897A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D9E30E-9C11-49B3-B436-00B93A12FE1D}" type="slidenum">
              <a:rPr kumimoji="1" lang="ja-JP" altLang="en-US" smtClean="0"/>
              <a:t>‹#›</a:t>
            </a:fld>
            <a:endParaRPr kumimoji="1" lang="ja-JP" altLang="en-US"/>
          </a:p>
        </p:txBody>
      </p:sp>
    </p:spTree>
    <p:extLst>
      <p:ext uri="{BB962C8B-B14F-4D97-AF65-F5344CB8AC3E}">
        <p14:creationId xmlns:p14="http://schemas.microsoft.com/office/powerpoint/2010/main" val="35246794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AD7724F7-AB2C-4A79-B11A-117E8CB1FCF4}"/>
              </a:ext>
            </a:extLst>
          </p:cNvPr>
          <p:cNvSpPr txBox="1"/>
          <p:nvPr/>
        </p:nvSpPr>
        <p:spPr>
          <a:xfrm>
            <a:off x="357351" y="367126"/>
            <a:ext cx="6096000" cy="523220"/>
          </a:xfrm>
          <a:prstGeom prst="rect">
            <a:avLst/>
          </a:prstGeom>
          <a:noFill/>
        </p:spPr>
        <p:txBody>
          <a:bodyPr wrap="square">
            <a:spAutoFit/>
          </a:bodyPr>
          <a:lstStyle/>
          <a:p>
            <a:r>
              <a:rPr lang="en-US" altLang="ja-JP" sz="2800" b="1" u="sng" kern="0" dirty="0">
                <a:effectLst/>
                <a:latin typeface="游ゴシック" panose="020B0400000000000000" pitchFamily="50" charset="-128"/>
                <a:cs typeface="Times New Roman" panose="02020603050405020304" pitchFamily="18" charset="0"/>
              </a:rPr>
              <a:t>EDI</a:t>
            </a:r>
            <a:r>
              <a:rPr lang="ja-JP" altLang="ja-JP" sz="2800" b="1" u="sng" kern="0" dirty="0">
                <a:effectLst/>
                <a:ea typeface="游ゴシック" panose="020B0400000000000000" pitchFamily="50" charset="-128"/>
                <a:cs typeface="Times New Roman" panose="02020603050405020304" pitchFamily="18" charset="0"/>
              </a:rPr>
              <a:t>から</a:t>
            </a:r>
            <a:r>
              <a:rPr lang="en-US" altLang="ja-JP" sz="2800" b="1" u="sng" kern="0" dirty="0">
                <a:effectLst/>
                <a:ea typeface="游ゴシック" panose="020B0400000000000000" pitchFamily="50" charset="-128"/>
                <a:cs typeface="Times New Roman" panose="02020603050405020304" pitchFamily="18" charset="0"/>
              </a:rPr>
              <a:t>API</a:t>
            </a:r>
            <a:r>
              <a:rPr lang="ja-JP" altLang="ja-JP" sz="2800" b="1" u="sng" kern="0" dirty="0">
                <a:effectLst/>
                <a:ea typeface="游ゴシック" panose="020B0400000000000000" pitchFamily="50" charset="-128"/>
                <a:cs typeface="Times New Roman" panose="02020603050405020304" pitchFamily="18" charset="0"/>
              </a:rPr>
              <a:t>へ</a:t>
            </a:r>
            <a:endParaRPr lang="ja-JP" altLang="en-US" sz="2800" u="sng" dirty="0"/>
          </a:p>
        </p:txBody>
      </p:sp>
      <p:sp>
        <p:nvSpPr>
          <p:cNvPr id="7" name="テキスト ボックス 6">
            <a:extLst>
              <a:ext uri="{FF2B5EF4-FFF2-40B4-BE49-F238E27FC236}">
                <a16:creationId xmlns:a16="http://schemas.microsoft.com/office/drawing/2014/main" id="{BD5DCB3F-B571-44A1-84CE-E83B38A0067F}"/>
              </a:ext>
            </a:extLst>
          </p:cNvPr>
          <p:cNvSpPr txBox="1"/>
          <p:nvPr/>
        </p:nvSpPr>
        <p:spPr>
          <a:xfrm>
            <a:off x="539641" y="984704"/>
            <a:ext cx="10762592" cy="830997"/>
          </a:xfrm>
          <a:prstGeom prst="rect">
            <a:avLst/>
          </a:prstGeom>
          <a:noFill/>
        </p:spPr>
        <p:txBody>
          <a:bodyPr wrap="square">
            <a:spAutoFit/>
          </a:bodyPr>
          <a:lstStyle/>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国連</a:t>
            </a:r>
            <a:r>
              <a:rPr lang="en-US" altLang="ja-JP" sz="2400" dirty="0">
                <a:effectLst/>
                <a:latin typeface="Times New Roman" panose="02020603050405020304" pitchFamily="18" charset="0"/>
                <a:ea typeface="游明朝" panose="02020400000000000000" pitchFamily="18" charset="-128"/>
              </a:rPr>
              <a:t>CEFACT</a:t>
            </a:r>
            <a:r>
              <a:rPr lang="ja-JP" altLang="ja-JP" sz="2400" dirty="0">
                <a:effectLst/>
                <a:latin typeface="Times New Roman" panose="02020603050405020304" pitchFamily="18" charset="0"/>
                <a:ea typeface="游明朝" panose="02020400000000000000" pitchFamily="18" charset="-128"/>
              </a:rPr>
              <a:t>環境における</a:t>
            </a:r>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戦略</a:t>
            </a:r>
            <a:endParaRPr lang="ja-JP" altLang="ja-JP" sz="2400" dirty="0">
              <a:effectLst/>
              <a:latin typeface="Times New Roman" panose="02020603050405020304" pitchFamily="18" charset="0"/>
              <a:ea typeface="Times New Roman" panose="02020603050405020304" pitchFamily="18" charset="0"/>
            </a:endParaRPr>
          </a:p>
          <a:p>
            <a:pPr marL="533400" algn="just"/>
            <a:r>
              <a:rPr lang="ja-JP" altLang="ja-JP" sz="2400" dirty="0">
                <a:effectLst/>
                <a:latin typeface="Times New Roman" panose="02020603050405020304" pitchFamily="18" charset="0"/>
                <a:ea typeface="游明朝" panose="02020400000000000000" pitchFamily="18" charset="-128"/>
              </a:rPr>
              <a:t>技術仕様分野</a:t>
            </a:r>
            <a:r>
              <a:rPr lang="en-US" altLang="ja-JP" sz="2400" dirty="0">
                <a:effectLst/>
                <a:latin typeface="Times New Roman" panose="02020603050405020304" pitchFamily="18" charset="0"/>
                <a:ea typeface="游明朝" panose="02020400000000000000" pitchFamily="18" charset="-128"/>
              </a:rPr>
              <a:t>PDA</a:t>
            </a:r>
            <a:r>
              <a:rPr lang="ja-JP" altLang="ja-JP" sz="2400" dirty="0">
                <a:effectLst/>
                <a:latin typeface="Times New Roman" panose="02020603050405020304" pitchFamily="18" charset="0"/>
                <a:ea typeface="游明朝" panose="02020400000000000000" pitchFamily="18" charset="-128"/>
              </a:rPr>
              <a:t>が進める</a:t>
            </a:r>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化の全体像が示されました。</a:t>
            </a:r>
            <a:endParaRPr lang="ja-JP" altLang="ja-JP" sz="2400" dirty="0">
              <a:effectLst/>
              <a:latin typeface="Times New Roman" panose="02020603050405020304" pitchFamily="18" charset="0"/>
              <a:ea typeface="Times New Roman" panose="02020603050405020304" pitchFamily="18" charset="0"/>
            </a:endParaRPr>
          </a:p>
        </p:txBody>
      </p:sp>
      <p:pic>
        <p:nvPicPr>
          <p:cNvPr id="18" name="図 17">
            <a:extLst>
              <a:ext uri="{FF2B5EF4-FFF2-40B4-BE49-F238E27FC236}">
                <a16:creationId xmlns:a16="http://schemas.microsoft.com/office/drawing/2014/main" id="{B1035E7C-49BC-9B39-6409-871C669C10D8}"/>
              </a:ext>
            </a:extLst>
          </p:cNvPr>
          <p:cNvPicPr>
            <a:picLocks noChangeAspect="1"/>
          </p:cNvPicPr>
          <p:nvPr/>
        </p:nvPicPr>
        <p:blipFill>
          <a:blip r:embed="rId2"/>
          <a:stretch>
            <a:fillRect/>
          </a:stretch>
        </p:blipFill>
        <p:spPr>
          <a:xfrm>
            <a:off x="2172357" y="1815701"/>
            <a:ext cx="7497160" cy="2554870"/>
          </a:xfrm>
          <a:prstGeom prst="rect">
            <a:avLst/>
          </a:prstGeom>
        </p:spPr>
      </p:pic>
      <p:sp>
        <p:nvSpPr>
          <p:cNvPr id="20" name="テキスト ボックス 19">
            <a:extLst>
              <a:ext uri="{FF2B5EF4-FFF2-40B4-BE49-F238E27FC236}">
                <a16:creationId xmlns:a16="http://schemas.microsoft.com/office/drawing/2014/main" id="{82D5FEB9-05B2-CD2F-201C-0D9E859DABFC}"/>
              </a:ext>
            </a:extLst>
          </p:cNvPr>
          <p:cNvSpPr txBox="1"/>
          <p:nvPr/>
        </p:nvSpPr>
        <p:spPr>
          <a:xfrm>
            <a:off x="451945" y="4466501"/>
            <a:ext cx="11288110" cy="2246769"/>
          </a:xfrm>
          <a:prstGeom prst="rect">
            <a:avLst/>
          </a:prstGeom>
          <a:noFill/>
        </p:spPr>
        <p:txBody>
          <a:bodyPr wrap="square">
            <a:spAutoFit/>
          </a:bodyPr>
          <a:lstStyle/>
          <a:p>
            <a:pPr marL="342900" lvl="0" indent="-342900" algn="just">
              <a:buFont typeface="Wingdings" panose="05000000000000000000" pitchFamily="2" charset="2"/>
              <a:buChar char=""/>
            </a:pPr>
            <a:r>
              <a:rPr lang="en-US" altLang="ja-JP" sz="2000" dirty="0">
                <a:effectLst/>
                <a:latin typeface="游明朝" panose="02020400000000000000" pitchFamily="18" charset="-128"/>
                <a:ea typeface="Times New Roman" panose="02020603050405020304" pitchFamily="18" charset="0"/>
              </a:rPr>
              <a:t>RDM</a:t>
            </a:r>
            <a:r>
              <a:rPr lang="ja-JP" altLang="ja-JP" sz="2000" dirty="0">
                <a:effectLst/>
                <a:latin typeface="Times New Roman" panose="02020603050405020304" pitchFamily="18" charset="0"/>
                <a:ea typeface="游明朝" panose="02020400000000000000" pitchFamily="18" charset="-128"/>
              </a:rPr>
              <a:t>（</a:t>
            </a:r>
            <a:r>
              <a:rPr lang="en-US" altLang="ja-JP" sz="2000" dirty="0">
                <a:effectLst/>
                <a:latin typeface="Times New Roman" panose="02020603050405020304" pitchFamily="18" charset="0"/>
                <a:ea typeface="游明朝" panose="02020400000000000000" pitchFamily="18" charset="-128"/>
              </a:rPr>
              <a:t>Reference Data Model</a:t>
            </a:r>
            <a:r>
              <a:rPr lang="ja-JP" altLang="ja-JP" sz="2000" dirty="0">
                <a:effectLst/>
                <a:latin typeface="Times New Roman" panose="02020603050405020304" pitchFamily="18" charset="0"/>
                <a:ea typeface="游明朝" panose="02020400000000000000" pitchFamily="18" charset="-128"/>
              </a:rPr>
              <a:t>：参照データモデル）を対象とした</a:t>
            </a:r>
            <a:r>
              <a:rPr lang="en-US" altLang="ja-JP" sz="2000" dirty="0">
                <a:effectLst/>
                <a:latin typeface="Times New Roman" panose="02020603050405020304" pitchFamily="18" charset="0"/>
                <a:ea typeface="游明朝" panose="02020400000000000000" pitchFamily="18" charset="-128"/>
              </a:rPr>
              <a:t>JSON</a:t>
            </a:r>
            <a:r>
              <a:rPr lang="ja-JP" altLang="ja-JP" sz="2000" dirty="0">
                <a:effectLst/>
                <a:latin typeface="Times New Roman" panose="02020603050405020304" pitchFamily="18" charset="0"/>
                <a:ea typeface="游明朝" panose="02020400000000000000" pitchFamily="18" charset="-128"/>
              </a:rPr>
              <a:t>設計規則を策定し、それに基づくメッセージベースの国連</a:t>
            </a:r>
            <a:r>
              <a:rPr lang="en-US" altLang="ja-JP" sz="2000" dirty="0">
                <a:effectLst/>
                <a:latin typeface="Times New Roman" panose="02020603050405020304" pitchFamily="18" charset="0"/>
                <a:ea typeface="游明朝" panose="02020400000000000000" pitchFamily="18" charset="-128"/>
              </a:rPr>
              <a:t>CEFACT</a:t>
            </a:r>
            <a:r>
              <a:rPr lang="ja-JP" altLang="ja-JP" sz="2000" dirty="0">
                <a:effectLst/>
                <a:latin typeface="Times New Roman" panose="02020603050405020304" pitchFamily="18" charset="0"/>
                <a:ea typeface="游明朝" panose="02020400000000000000" pitchFamily="18" charset="-128"/>
              </a:rPr>
              <a:t>標準</a:t>
            </a:r>
            <a:r>
              <a:rPr lang="en-US" altLang="ja-JP" sz="2000" dirty="0">
                <a:effectLst/>
                <a:latin typeface="Times New Roman" panose="02020603050405020304" pitchFamily="18" charset="0"/>
                <a:ea typeface="游明朝" panose="02020400000000000000" pitchFamily="18" charset="-128"/>
              </a:rPr>
              <a:t>API</a:t>
            </a:r>
            <a:r>
              <a:rPr lang="ja-JP" altLang="ja-JP" sz="2000" dirty="0">
                <a:effectLst/>
                <a:latin typeface="Times New Roman" panose="02020603050405020304" pitchFamily="18" charset="0"/>
                <a:ea typeface="游明朝" panose="02020400000000000000" pitchFamily="18" charset="-128"/>
              </a:rPr>
              <a:t>を開発。また、</a:t>
            </a:r>
            <a:r>
              <a:rPr lang="en-US" altLang="ja-JP" sz="2000" dirty="0">
                <a:effectLst/>
                <a:latin typeface="Times New Roman" panose="02020603050405020304" pitchFamily="18" charset="0"/>
                <a:ea typeface="游明朝" panose="02020400000000000000" pitchFamily="18" charset="-128"/>
              </a:rPr>
              <a:t>JSON</a:t>
            </a:r>
            <a:r>
              <a:rPr lang="ja-JP" altLang="ja-JP" sz="2000" dirty="0">
                <a:effectLst/>
                <a:latin typeface="Times New Roman" panose="02020603050405020304" pitchFamily="18" charset="0"/>
                <a:ea typeface="游明朝" panose="02020400000000000000" pitchFamily="18" charset="-128"/>
              </a:rPr>
              <a:t>設計規則に従った</a:t>
            </a:r>
            <a:r>
              <a:rPr lang="en-US" altLang="ja-JP" sz="2000" dirty="0">
                <a:effectLst/>
                <a:latin typeface="Times New Roman" panose="02020603050405020304" pitchFamily="18" charset="0"/>
                <a:ea typeface="游明朝" panose="02020400000000000000" pitchFamily="18" charset="-128"/>
              </a:rPr>
              <a:t>JSON-LD</a:t>
            </a:r>
            <a:r>
              <a:rPr lang="ja-JP" altLang="ja-JP" sz="2000" dirty="0">
                <a:effectLst/>
                <a:latin typeface="Times New Roman" panose="02020603050405020304" pitchFamily="18" charset="0"/>
                <a:ea typeface="游明朝" panose="02020400000000000000" pitchFamily="18" charset="-128"/>
              </a:rPr>
              <a:t>ボキャブラリを作成し、将来的には、それを利用したリソースベースの国連</a:t>
            </a:r>
            <a:r>
              <a:rPr lang="en-US" altLang="ja-JP" sz="2000" dirty="0">
                <a:effectLst/>
                <a:latin typeface="Times New Roman" panose="02020603050405020304" pitchFamily="18" charset="0"/>
                <a:ea typeface="游明朝" panose="02020400000000000000" pitchFamily="18" charset="-128"/>
              </a:rPr>
              <a:t>CEFACT</a:t>
            </a:r>
            <a:r>
              <a:rPr lang="ja-JP" altLang="ja-JP" sz="2000" dirty="0">
                <a:effectLst/>
                <a:latin typeface="Times New Roman" panose="02020603050405020304" pitchFamily="18" charset="0"/>
                <a:ea typeface="游明朝" panose="02020400000000000000" pitchFamily="18" charset="-128"/>
              </a:rPr>
              <a:t>セマンティックス活用プラットフォームを目指したい。</a:t>
            </a:r>
            <a:endParaRPr lang="ja-JP" altLang="ja-JP" sz="20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en-US" altLang="ja-JP" sz="2000" dirty="0">
                <a:effectLst/>
                <a:latin typeface="游明朝" panose="02020400000000000000" pitchFamily="18" charset="-128"/>
                <a:ea typeface="Times New Roman" panose="02020603050405020304" pitchFamily="18" charset="0"/>
              </a:rPr>
              <a:t>RDM</a:t>
            </a:r>
            <a:r>
              <a:rPr lang="ja-JP" altLang="ja-JP" sz="2000" dirty="0">
                <a:effectLst/>
                <a:latin typeface="Times New Roman" panose="02020603050405020304" pitchFamily="18" charset="0"/>
                <a:ea typeface="游明朝" panose="02020400000000000000" pitchFamily="18" charset="-128"/>
              </a:rPr>
              <a:t>は業務領域（ドメイン：例えばサプライチェーン、農業、運輸ロジスティックス、金融等）単位に作られるため、</a:t>
            </a:r>
            <a:r>
              <a:rPr lang="en-US" altLang="ja-JP" sz="2000" dirty="0">
                <a:effectLst/>
                <a:latin typeface="Times New Roman" panose="02020603050405020304" pitchFamily="18" charset="0"/>
                <a:ea typeface="游明朝" panose="02020400000000000000" pitchFamily="18" charset="-128"/>
              </a:rPr>
              <a:t>RDM</a:t>
            </a:r>
            <a:r>
              <a:rPr lang="ja-JP" altLang="ja-JP" sz="2000" dirty="0">
                <a:effectLst/>
                <a:latin typeface="Times New Roman" panose="02020603050405020304" pitchFamily="18" charset="0"/>
                <a:ea typeface="游明朝" panose="02020400000000000000" pitchFamily="18" charset="-128"/>
              </a:rPr>
              <a:t>から派生する</a:t>
            </a:r>
            <a:r>
              <a:rPr lang="en-US" altLang="ja-JP" sz="2000" dirty="0">
                <a:effectLst/>
                <a:latin typeface="Times New Roman" panose="02020603050405020304" pitchFamily="18" charset="0"/>
                <a:ea typeface="游明朝" panose="02020400000000000000" pitchFamily="18" charset="-128"/>
              </a:rPr>
              <a:t>API</a:t>
            </a:r>
            <a:r>
              <a:rPr lang="ja-JP" altLang="ja-JP" sz="2000" dirty="0">
                <a:effectLst/>
                <a:latin typeface="Times New Roman" panose="02020603050405020304" pitchFamily="18" charset="0"/>
                <a:ea typeface="游明朝" panose="02020400000000000000" pitchFamily="18" charset="-128"/>
              </a:rPr>
              <a:t>のセットもドメイン毎に定義されることになる。</a:t>
            </a:r>
            <a:endParaRPr lang="ja-JP" altLang="ja-JP" sz="2000" dirty="0">
              <a:effectLst/>
              <a:latin typeface="Times New Roman" panose="02020603050405020304" pitchFamily="18" charset="0"/>
              <a:ea typeface="Times New Roman" panose="02020603050405020304" pitchFamily="18" charset="0"/>
            </a:endParaRPr>
          </a:p>
        </p:txBody>
      </p:sp>
      <p:sp>
        <p:nvSpPr>
          <p:cNvPr id="21" name="スライド番号プレースホルダー 20">
            <a:extLst>
              <a:ext uri="{FF2B5EF4-FFF2-40B4-BE49-F238E27FC236}">
                <a16:creationId xmlns:a16="http://schemas.microsoft.com/office/drawing/2014/main" id="{A7AE1963-E58A-2BB9-694A-AF97FBA714A2}"/>
              </a:ext>
            </a:extLst>
          </p:cNvPr>
          <p:cNvSpPr>
            <a:spLocks noGrp="1"/>
          </p:cNvSpPr>
          <p:nvPr>
            <p:ph type="sldNum" sz="quarter" idx="12"/>
          </p:nvPr>
        </p:nvSpPr>
        <p:spPr/>
        <p:txBody>
          <a:bodyPr/>
          <a:lstStyle/>
          <a:p>
            <a:fld id="{98AD7D54-41B6-454F-BE9C-100C7E7E05C3}" type="slidenum">
              <a:rPr kumimoji="1" lang="ja-JP" altLang="en-US" smtClean="0"/>
              <a:t>1</a:t>
            </a:fld>
            <a:endParaRPr kumimoji="1" lang="ja-JP" altLang="en-US"/>
          </a:p>
        </p:txBody>
      </p:sp>
      <p:sp>
        <p:nvSpPr>
          <p:cNvPr id="2" name="テキスト ボックス 1">
            <a:extLst>
              <a:ext uri="{FF2B5EF4-FFF2-40B4-BE49-F238E27FC236}">
                <a16:creationId xmlns:a16="http://schemas.microsoft.com/office/drawing/2014/main" id="{38FADA83-5D86-D233-1D94-DAF9FCF09537}"/>
              </a:ext>
            </a:extLst>
          </p:cNvPr>
          <p:cNvSpPr txBox="1"/>
          <p:nvPr/>
        </p:nvSpPr>
        <p:spPr>
          <a:xfrm>
            <a:off x="9519920" y="182880"/>
            <a:ext cx="2314729" cy="369332"/>
          </a:xfrm>
          <a:prstGeom prst="rect">
            <a:avLst/>
          </a:prstGeom>
          <a:noFill/>
          <a:ln>
            <a:solidFill>
              <a:schemeClr val="accent1"/>
            </a:solidFill>
          </a:ln>
        </p:spPr>
        <p:txBody>
          <a:bodyPr wrap="square" rtlCol="0">
            <a:spAutoFit/>
          </a:bodyPr>
          <a:lstStyle/>
          <a:p>
            <a:pPr algn="ctr"/>
            <a:r>
              <a:rPr kumimoji="1" lang="ja-JP" altLang="en-US" b="1" dirty="0"/>
              <a:t>国際連携</a:t>
            </a:r>
            <a:r>
              <a:rPr kumimoji="1" lang="en-US" altLang="ja-JP" b="1" dirty="0"/>
              <a:t>2022-1-06</a:t>
            </a:r>
            <a:endParaRPr kumimoji="1" lang="ja-JP" altLang="en-US" b="1" dirty="0"/>
          </a:p>
        </p:txBody>
      </p:sp>
    </p:spTree>
    <p:extLst>
      <p:ext uri="{BB962C8B-B14F-4D97-AF65-F5344CB8AC3E}">
        <p14:creationId xmlns:p14="http://schemas.microsoft.com/office/powerpoint/2010/main" val="4069257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C4720D9-8177-835F-114F-C58D42025DDB}"/>
              </a:ext>
            </a:extLst>
          </p:cNvPr>
          <p:cNvSpPr txBox="1"/>
          <p:nvPr/>
        </p:nvSpPr>
        <p:spPr>
          <a:xfrm>
            <a:off x="541283" y="243512"/>
            <a:ext cx="11109434" cy="6001643"/>
          </a:xfrm>
          <a:prstGeom prst="rect">
            <a:avLst/>
          </a:prstGeom>
          <a:noFill/>
        </p:spPr>
        <p:txBody>
          <a:bodyPr wrap="square">
            <a:spAutoFit/>
          </a:bodyPr>
          <a:lstStyle/>
          <a:p>
            <a:pPr marL="342900" lvl="0" indent="-342900" algn="just">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API</a:t>
            </a:r>
            <a:r>
              <a:rPr lang="ja-JP" altLang="ja-JP" sz="2400" dirty="0">
                <a:effectLst/>
                <a:latin typeface="Times New Roman" panose="02020603050405020304" pitchFamily="18" charset="0"/>
                <a:ea typeface="游明朝" panose="02020400000000000000" pitchFamily="18" charset="-128"/>
              </a:rPr>
              <a:t>技術仕様プロジェクト</a:t>
            </a:r>
            <a:endParaRPr lang="ja-JP" altLang="ja-JP" sz="2400" dirty="0">
              <a:effectLst/>
              <a:latin typeface="Times New Roman" panose="02020603050405020304" pitchFamily="18" charset="0"/>
              <a:ea typeface="Times New Roman" panose="02020603050405020304" pitchFamily="18" charset="0"/>
            </a:endParaRPr>
          </a:p>
          <a:p>
            <a:pPr marL="533400" algn="just"/>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技術仕様プロジェクトの進捗状況につき説明が行われました。</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プロジェクトの成果物は</a:t>
            </a:r>
            <a:r>
              <a:rPr lang="en-US" altLang="ja-JP" sz="2400" dirty="0">
                <a:effectLst/>
                <a:latin typeface="Times New Roman" panose="02020603050405020304" pitchFamily="18" charset="0"/>
                <a:ea typeface="游明朝" panose="02020400000000000000" pitchFamily="18" charset="-128"/>
              </a:rPr>
              <a:t>RDM</a:t>
            </a:r>
            <a:r>
              <a:rPr lang="ja-JP" altLang="ja-JP" sz="2400" dirty="0">
                <a:effectLst/>
                <a:latin typeface="Times New Roman" panose="02020603050405020304" pitchFamily="18" charset="0"/>
                <a:ea typeface="游明朝" panose="02020400000000000000" pitchFamily="18" charset="-128"/>
              </a:rPr>
              <a:t>から</a:t>
            </a:r>
            <a:r>
              <a:rPr lang="en-US" altLang="ja-JP" sz="2400" dirty="0">
                <a:effectLst/>
                <a:latin typeface="Times New Roman" panose="02020603050405020304" pitchFamily="18" charset="0"/>
                <a:ea typeface="游明朝" panose="02020400000000000000" pitchFamily="18" charset="-128"/>
              </a:rPr>
              <a:t>JSON</a:t>
            </a:r>
            <a:r>
              <a:rPr lang="ja-JP" altLang="ja-JP" sz="2400" dirty="0">
                <a:effectLst/>
                <a:latin typeface="Times New Roman" panose="02020603050405020304" pitchFamily="18" charset="0"/>
                <a:ea typeface="游明朝" panose="02020400000000000000" pitchFamily="18" charset="-128"/>
              </a:rPr>
              <a:t>スキーマ</a:t>
            </a:r>
            <a:r>
              <a:rPr lang="ja-JP" altLang="en-US" sz="2400" dirty="0">
                <a:effectLst/>
                <a:latin typeface="Times New Roman" panose="02020603050405020304" pitchFamily="18" charset="0"/>
                <a:ea typeface="游明朝" panose="02020400000000000000" pitchFamily="18" charset="-128"/>
              </a:rPr>
              <a:t>及び国連</a:t>
            </a:r>
            <a:r>
              <a:rPr lang="en-US" altLang="ja-JP" sz="2400" dirty="0">
                <a:effectLst/>
                <a:latin typeface="Times New Roman" panose="02020603050405020304" pitchFamily="18" charset="0"/>
                <a:ea typeface="游明朝" panose="02020400000000000000" pitchFamily="18" charset="-128"/>
              </a:rPr>
              <a:t>CEFACT</a:t>
            </a:r>
            <a:r>
              <a:rPr lang="ja-JP" altLang="en-US" sz="2400" dirty="0">
                <a:effectLst/>
                <a:latin typeface="Times New Roman" panose="02020603050405020304" pitchFamily="18" charset="0"/>
                <a:ea typeface="游明朝" panose="02020400000000000000" pitchFamily="18" charset="-128"/>
              </a:rPr>
              <a:t>標準</a:t>
            </a:r>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を生成する設計規則であり、当該規則に従って</a:t>
            </a:r>
            <a:r>
              <a:rPr lang="en-US" altLang="ja-JP" sz="2400" dirty="0">
                <a:effectLst/>
                <a:latin typeface="Times New Roman" panose="02020603050405020304" pitchFamily="18" charset="0"/>
                <a:ea typeface="游明朝" panose="02020400000000000000" pitchFamily="18" charset="-128"/>
              </a:rPr>
              <a:t>RDM</a:t>
            </a:r>
            <a:r>
              <a:rPr lang="ja-JP" altLang="ja-JP" sz="2400" dirty="0">
                <a:effectLst/>
                <a:latin typeface="Times New Roman" panose="02020603050405020304" pitchFamily="18" charset="0"/>
                <a:ea typeface="游明朝" panose="02020400000000000000" pitchFamily="18" charset="-128"/>
              </a:rPr>
              <a:t>から作られた</a:t>
            </a:r>
            <a:r>
              <a:rPr lang="en-US" altLang="ja-JP" sz="2400" dirty="0">
                <a:effectLst/>
                <a:latin typeface="Times New Roman" panose="02020603050405020304" pitchFamily="18" charset="0"/>
                <a:ea typeface="游明朝" panose="02020400000000000000" pitchFamily="18" charset="-128"/>
              </a:rPr>
              <a:t>JSON</a:t>
            </a:r>
            <a:r>
              <a:rPr lang="ja-JP" altLang="ja-JP" sz="2400" dirty="0">
                <a:effectLst/>
                <a:latin typeface="Times New Roman" panose="02020603050405020304" pitchFamily="18" charset="0"/>
                <a:ea typeface="游明朝" panose="02020400000000000000" pitchFamily="18" charset="-128"/>
              </a:rPr>
              <a:t>を</a:t>
            </a:r>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として使用することで</a:t>
            </a:r>
            <a:r>
              <a:rPr lang="en-US" altLang="ja-JP" sz="2400" dirty="0">
                <a:effectLst/>
                <a:latin typeface="Times New Roman" panose="02020603050405020304" pitchFamily="18" charset="0"/>
                <a:ea typeface="游明朝" panose="02020400000000000000" pitchFamily="18" charset="-128"/>
              </a:rPr>
              <a:t>POC</a:t>
            </a:r>
            <a:r>
              <a:rPr lang="ja-JP" altLang="ja-JP" sz="2400" dirty="0">
                <a:effectLst/>
                <a:latin typeface="Times New Roman" panose="02020603050405020304" pitchFamily="18" charset="0"/>
                <a:ea typeface="游明朝" panose="02020400000000000000" pitchFamily="18" charset="-128"/>
              </a:rPr>
              <a:t>（実証証明）とする。プロジェクトでは、繊維業界モデルをユースケースとして利用している。</a:t>
            </a:r>
            <a:endParaRPr lang="ja-JP" altLang="ja-JP" sz="2400" dirty="0">
              <a:effectLst/>
              <a:latin typeface="Times New Roman" panose="02020603050405020304" pitchFamily="18" charset="0"/>
              <a:ea typeface="Times New Roman" panose="02020603050405020304" pitchFamily="18" charset="0"/>
            </a:endParaRPr>
          </a:p>
          <a:p>
            <a:pPr marL="533400" algn="just"/>
            <a:r>
              <a:rPr lang="en-US" altLang="ja-JP" sz="2400" dirty="0">
                <a:effectLst/>
                <a:latin typeface="游明朝" panose="02020400000000000000" pitchFamily="18" charset="-128"/>
                <a:ea typeface="Times New Roman" panose="02020603050405020304" pitchFamily="18" charset="0"/>
              </a:rPr>
              <a:t> </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JSON-LD Web</a:t>
            </a:r>
            <a:r>
              <a:rPr lang="ja-JP" altLang="ja-JP" sz="2400" dirty="0">
                <a:effectLst/>
                <a:latin typeface="Times New Roman" panose="02020603050405020304" pitchFamily="18" charset="0"/>
                <a:ea typeface="游明朝" panose="02020400000000000000" pitchFamily="18" charset="-128"/>
              </a:rPr>
              <a:t>ボキャブラリ・プロジェクト</a:t>
            </a:r>
            <a:endParaRPr lang="ja-JP" altLang="ja-JP" sz="2400" dirty="0">
              <a:effectLst/>
              <a:latin typeface="Times New Roman" panose="02020603050405020304" pitchFamily="18" charset="0"/>
              <a:ea typeface="Times New Roman" panose="02020603050405020304" pitchFamily="18" charset="0"/>
            </a:endParaRPr>
          </a:p>
          <a:p>
            <a:pPr marL="533400" algn="just"/>
            <a:r>
              <a:rPr lang="ja-JP" altLang="ja-JP" sz="2400" dirty="0">
                <a:effectLst/>
                <a:latin typeface="Times New Roman" panose="02020603050405020304" pitchFamily="18" charset="0"/>
                <a:ea typeface="游明朝" panose="02020400000000000000" pitchFamily="18" charset="-128"/>
              </a:rPr>
              <a:t>プロジェクトリーダより、当該プロジェクトの進捗状況につき説明が行われました。</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当該プロジェクトは、参加メンバーが既に試作した</a:t>
            </a:r>
            <a:r>
              <a:rPr lang="en-US" altLang="ja-JP" sz="2400" dirty="0">
                <a:effectLst/>
                <a:latin typeface="Times New Roman" panose="02020603050405020304" pitchFamily="18" charset="0"/>
                <a:ea typeface="游明朝" panose="02020400000000000000" pitchFamily="18" charset="-128"/>
              </a:rPr>
              <a:t>Web</a:t>
            </a:r>
            <a:r>
              <a:rPr lang="ja-JP" altLang="ja-JP" sz="2400" dirty="0">
                <a:effectLst/>
                <a:latin typeface="Times New Roman" panose="02020603050405020304" pitchFamily="18" charset="0"/>
                <a:ea typeface="游明朝" panose="02020400000000000000" pitchFamily="18" charset="-128"/>
              </a:rPr>
              <a:t>ボキャブラリをレビューし、取りまとめることである。</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進捗中の成果はオープンソースとして</a:t>
            </a:r>
            <a:r>
              <a:rPr lang="en-US" altLang="ja-JP" sz="2400" dirty="0">
                <a:effectLst/>
                <a:latin typeface="Times New Roman" panose="02020603050405020304" pitchFamily="18" charset="0"/>
                <a:ea typeface="游明朝" panose="02020400000000000000" pitchFamily="18" charset="-128"/>
              </a:rPr>
              <a:t>GitHub</a:t>
            </a:r>
            <a:r>
              <a:rPr lang="ja-JP" altLang="ja-JP" sz="2400" dirty="0">
                <a:effectLst/>
                <a:latin typeface="Times New Roman" panose="02020603050405020304" pitchFamily="18" charset="0"/>
                <a:ea typeface="游明朝" panose="02020400000000000000" pitchFamily="18" charset="-128"/>
              </a:rPr>
              <a:t>上に公開している。</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運輸ロジスティクス・ドメインコーディネータの</a:t>
            </a:r>
            <a:r>
              <a:rPr lang="en-US" altLang="ja-JP" sz="2400" dirty="0">
                <a:effectLst/>
                <a:latin typeface="Times New Roman" panose="02020603050405020304" pitchFamily="18" charset="0"/>
                <a:ea typeface="游明朝" panose="02020400000000000000" pitchFamily="18" charset="-128"/>
              </a:rPr>
              <a:t>David </a:t>
            </a:r>
            <a:r>
              <a:rPr lang="en-US" altLang="ja-JP" sz="2400" dirty="0" err="1">
                <a:effectLst/>
                <a:latin typeface="Times New Roman" panose="02020603050405020304" pitchFamily="18" charset="0"/>
                <a:ea typeface="游明朝" panose="02020400000000000000" pitchFamily="18" charset="-128"/>
              </a:rPr>
              <a:t>Roff</a:t>
            </a:r>
            <a:r>
              <a:rPr lang="ja-JP" altLang="ja-JP" sz="2400" dirty="0">
                <a:effectLst/>
                <a:latin typeface="Times New Roman" panose="02020603050405020304" pitchFamily="18" charset="0"/>
                <a:ea typeface="游明朝" panose="02020400000000000000" pitchFamily="18" charset="-128"/>
              </a:rPr>
              <a:t>氏より、</a:t>
            </a:r>
            <a:r>
              <a:rPr lang="en-US" altLang="ja-JP" sz="2400" dirty="0">
                <a:effectLst/>
                <a:latin typeface="Times New Roman" panose="02020603050405020304" pitchFamily="18" charset="0"/>
                <a:ea typeface="游明朝" panose="02020400000000000000" pitchFamily="18" charset="-128"/>
              </a:rPr>
              <a:t>DCSA</a:t>
            </a:r>
            <a:r>
              <a:rPr lang="ja-JP" altLang="ja-JP" sz="2400" dirty="0">
                <a:effectLst/>
                <a:latin typeface="Times New Roman" panose="02020603050405020304" pitchFamily="18" charset="0"/>
                <a:ea typeface="游明朝" panose="02020400000000000000" pitchFamily="18" charset="-128"/>
              </a:rPr>
              <a:t>（デジタル・コンテナー貨物協会）のコード管理や</a:t>
            </a:r>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のバージョン管理における</a:t>
            </a:r>
            <a:r>
              <a:rPr lang="en-US" altLang="ja-JP" sz="2400" dirty="0">
                <a:effectLst/>
                <a:latin typeface="Times New Roman" panose="02020603050405020304" pitchFamily="18" charset="0"/>
                <a:ea typeface="游明朝" panose="02020400000000000000" pitchFamily="18" charset="-128"/>
              </a:rPr>
              <a:t>GitHub</a:t>
            </a:r>
            <a:r>
              <a:rPr lang="ja-JP" altLang="ja-JP" sz="2400" dirty="0">
                <a:effectLst/>
                <a:latin typeface="Times New Roman" panose="02020603050405020304" pitchFamily="18" charset="0"/>
                <a:ea typeface="游明朝" panose="02020400000000000000" pitchFamily="18" charset="-128"/>
              </a:rPr>
              <a:t>と</a:t>
            </a:r>
            <a:r>
              <a:rPr lang="en-US" altLang="ja-JP" sz="2400" dirty="0">
                <a:effectLst/>
                <a:latin typeface="Times New Roman" panose="02020603050405020304" pitchFamily="18" charset="0"/>
                <a:ea typeface="游明朝" panose="02020400000000000000" pitchFamily="18" charset="-128"/>
              </a:rPr>
              <a:t>Webhooks</a:t>
            </a:r>
            <a:r>
              <a:rPr lang="ja-JP" altLang="ja-JP" sz="2400" dirty="0">
                <a:effectLst/>
                <a:latin typeface="Times New Roman" panose="02020603050405020304" pitchFamily="18" charset="0"/>
                <a:ea typeface="游明朝" panose="02020400000000000000" pitchFamily="18" charset="-128"/>
              </a:rPr>
              <a:t>の活用の紹介が行われた。</a:t>
            </a:r>
            <a:endParaRPr lang="ja-JP" altLang="ja-JP" sz="2400" dirty="0">
              <a:effectLst/>
              <a:latin typeface="Times New Roman" panose="02020603050405020304" pitchFamily="18" charset="0"/>
              <a:ea typeface="Times New Roman" panose="02020603050405020304" pitchFamily="18" charset="0"/>
            </a:endParaRPr>
          </a:p>
        </p:txBody>
      </p:sp>
      <p:sp>
        <p:nvSpPr>
          <p:cNvPr id="4" name="スライド番号プレースホルダー 3">
            <a:extLst>
              <a:ext uri="{FF2B5EF4-FFF2-40B4-BE49-F238E27FC236}">
                <a16:creationId xmlns:a16="http://schemas.microsoft.com/office/drawing/2014/main" id="{542FCFE6-CBAA-C8E9-1035-C25398125277}"/>
              </a:ext>
            </a:extLst>
          </p:cNvPr>
          <p:cNvSpPr>
            <a:spLocks noGrp="1"/>
          </p:cNvSpPr>
          <p:nvPr>
            <p:ph type="sldNum" sz="quarter" idx="12"/>
          </p:nvPr>
        </p:nvSpPr>
        <p:spPr/>
        <p:txBody>
          <a:bodyPr/>
          <a:lstStyle/>
          <a:p>
            <a:fld id="{98AD7D54-41B6-454F-BE9C-100C7E7E05C3}" type="slidenum">
              <a:rPr kumimoji="1" lang="ja-JP" altLang="en-US" smtClean="0"/>
              <a:t>2</a:t>
            </a:fld>
            <a:endParaRPr kumimoji="1" lang="ja-JP" altLang="en-US"/>
          </a:p>
        </p:txBody>
      </p:sp>
    </p:spTree>
    <p:extLst>
      <p:ext uri="{BB962C8B-B14F-4D97-AF65-F5344CB8AC3E}">
        <p14:creationId xmlns:p14="http://schemas.microsoft.com/office/powerpoint/2010/main" val="119353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7434EC8-F7DB-E756-872F-FBED85BA7CCD}"/>
              </a:ext>
            </a:extLst>
          </p:cNvPr>
          <p:cNvPicPr>
            <a:picLocks noChangeAspect="1"/>
          </p:cNvPicPr>
          <p:nvPr/>
        </p:nvPicPr>
        <p:blipFill>
          <a:blip r:embed="rId2"/>
          <a:stretch>
            <a:fillRect/>
          </a:stretch>
        </p:blipFill>
        <p:spPr>
          <a:xfrm>
            <a:off x="460023" y="399393"/>
            <a:ext cx="11477253" cy="6169573"/>
          </a:xfrm>
          <a:prstGeom prst="rect">
            <a:avLst/>
          </a:prstGeom>
        </p:spPr>
      </p:pic>
    </p:spTree>
    <p:extLst>
      <p:ext uri="{BB962C8B-B14F-4D97-AF65-F5344CB8AC3E}">
        <p14:creationId xmlns:p14="http://schemas.microsoft.com/office/powerpoint/2010/main" val="25895240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9AA94542-DE8A-54F3-D907-9677B6250484}"/>
              </a:ext>
            </a:extLst>
          </p:cNvPr>
          <p:cNvSpPr txBox="1"/>
          <p:nvPr/>
        </p:nvSpPr>
        <p:spPr>
          <a:xfrm>
            <a:off x="873760" y="1402080"/>
            <a:ext cx="10302240" cy="3046988"/>
          </a:xfrm>
          <a:prstGeom prst="rect">
            <a:avLst/>
          </a:prstGeom>
          <a:noFill/>
        </p:spPr>
        <p:txBody>
          <a:bodyPr wrap="square" rtlCol="0">
            <a:spAutoFit/>
          </a:bodyPr>
          <a:lstStyle/>
          <a:p>
            <a:r>
              <a:rPr lang="en-US" altLang="ja-JP" sz="2400" b="0" i="0" u="none" strike="noStrike" baseline="0" dirty="0">
                <a:solidFill>
                  <a:srgbClr val="000000"/>
                </a:solidFill>
                <a:latin typeface="Times New Roman" panose="02020603050405020304" pitchFamily="18" charset="0"/>
              </a:rPr>
              <a:t>This JSON Schema Naming and Design Rules technical specification defines an  architecture and a set of rules necessary to define, describe and use JSON to consistently express business information exchanges namely via APIs. It is based on the JSON Schema team’s specification and the UN/CEFACT Core Components Technical Specification. This specification will be used by UN/CEFACT to define JSON Schema and JSON Schema documents which will be published as UN/CEFACT standards. It will also be used by other </a:t>
            </a:r>
            <a:r>
              <a:rPr lang="en-US" altLang="ja-JP" sz="2400" b="0" i="0" u="none" strike="noStrike" baseline="0" dirty="0" err="1">
                <a:solidFill>
                  <a:srgbClr val="000000"/>
                </a:solidFill>
                <a:latin typeface="Times New Roman" panose="02020603050405020304" pitchFamily="18" charset="0"/>
              </a:rPr>
              <a:t>organisations</a:t>
            </a:r>
            <a:r>
              <a:rPr lang="en-US" altLang="ja-JP" sz="2400" b="0" i="0" u="none" strike="noStrike" baseline="0" dirty="0">
                <a:solidFill>
                  <a:srgbClr val="000000"/>
                </a:solidFill>
                <a:latin typeface="Times New Roman" panose="02020603050405020304" pitchFamily="18" charset="0"/>
              </a:rPr>
              <a:t> who are interested in maximizing inter- and intra-industry interoperability. </a:t>
            </a:r>
            <a:endParaRPr kumimoji="1" lang="ja-JP" altLang="en-US" sz="2400" dirty="0"/>
          </a:p>
        </p:txBody>
      </p:sp>
      <p:sp>
        <p:nvSpPr>
          <p:cNvPr id="4" name="テキスト ボックス 3">
            <a:extLst>
              <a:ext uri="{FF2B5EF4-FFF2-40B4-BE49-F238E27FC236}">
                <a16:creationId xmlns:a16="http://schemas.microsoft.com/office/drawing/2014/main" id="{8FC44455-2B3B-A65D-0F5B-F5D1DCBCD468}"/>
              </a:ext>
            </a:extLst>
          </p:cNvPr>
          <p:cNvSpPr txBox="1"/>
          <p:nvPr/>
        </p:nvSpPr>
        <p:spPr>
          <a:xfrm>
            <a:off x="873760" y="531614"/>
            <a:ext cx="6096000" cy="523220"/>
          </a:xfrm>
          <a:prstGeom prst="rect">
            <a:avLst/>
          </a:prstGeom>
          <a:noFill/>
        </p:spPr>
        <p:txBody>
          <a:bodyPr wrap="square">
            <a:spAutoFit/>
          </a:bodyPr>
          <a:lstStyle/>
          <a:p>
            <a:r>
              <a:rPr lang="en-US" altLang="ja-JP" sz="2800" b="0" i="0" u="none" strike="noStrike" baseline="0" dirty="0">
                <a:solidFill>
                  <a:srgbClr val="000000"/>
                </a:solidFill>
                <a:latin typeface="Times New Roman" panose="02020603050405020304" pitchFamily="18" charset="0"/>
              </a:rPr>
              <a:t>JSON Schema Naming and Design Rules </a:t>
            </a:r>
            <a:endParaRPr lang="ja-JP" altLang="en-US" sz="2800" dirty="0"/>
          </a:p>
        </p:txBody>
      </p:sp>
    </p:spTree>
    <p:extLst>
      <p:ext uri="{BB962C8B-B14F-4D97-AF65-F5344CB8AC3E}">
        <p14:creationId xmlns:p14="http://schemas.microsoft.com/office/powerpoint/2010/main" val="125097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C426B29-5B80-F939-D18D-1B5432E9A7C3}"/>
              </a:ext>
            </a:extLst>
          </p:cNvPr>
          <p:cNvSpPr txBox="1"/>
          <p:nvPr/>
        </p:nvSpPr>
        <p:spPr>
          <a:xfrm>
            <a:off x="640080" y="365760"/>
            <a:ext cx="6217920" cy="6194003"/>
          </a:xfrm>
          <a:prstGeom prst="rect">
            <a:avLst/>
          </a:prstGeom>
          <a:noFill/>
        </p:spPr>
        <p:txBody>
          <a:bodyPr wrap="square" rtlCol="0">
            <a:spAutoFit/>
          </a:bodyPr>
          <a:lstStyle/>
          <a:p>
            <a:pPr lvl="0" algn="just">
              <a:lnSpc>
                <a:spcPct val="125000"/>
              </a:lnSpc>
              <a:spcBef>
                <a:spcPts val="1200"/>
              </a:spcBef>
              <a:spcAft>
                <a:spcPts val="300"/>
              </a:spcAft>
              <a:tabLst>
                <a:tab pos="274320" algn="l"/>
              </a:tabLst>
            </a:pPr>
            <a:r>
              <a:rPr lang="en-GB" altLang="ja-JP" sz="2400" b="1" kern="1600" dirty="0">
                <a:effectLst/>
                <a:latin typeface="Arial" panose="020B0604020202020204" pitchFamily="34" charset="0"/>
                <a:ea typeface="Times New Roman" panose="02020603050405020304" pitchFamily="18" charset="0"/>
              </a:rPr>
              <a:t>JSON Schema Naming and Design Rules</a:t>
            </a:r>
          </a:p>
          <a:p>
            <a:pPr lvl="0" algn="just">
              <a:lnSpc>
                <a:spcPct val="125000"/>
              </a:lnSpc>
              <a:spcBef>
                <a:spcPts val="1200"/>
              </a:spcBef>
              <a:spcAft>
                <a:spcPts val="300"/>
              </a:spcAft>
              <a:tabLst>
                <a:tab pos="274320" algn="l"/>
              </a:tabLst>
            </a:pPr>
            <a:r>
              <a:rPr lang="en-GB" altLang="ja-JP" sz="2400" b="1" kern="1600" dirty="0">
                <a:latin typeface="Arial" panose="020B0604020202020204" pitchFamily="34" charset="0"/>
                <a:ea typeface="Times New Roman" panose="02020603050405020304" pitchFamily="18" charset="0"/>
              </a:rPr>
              <a:t>JSON SCHEMA ARCHITECTURE</a:t>
            </a:r>
            <a:endParaRPr lang="en-GB" altLang="ja-JP" sz="2400" b="1" i="1" dirty="0">
              <a:effectLst/>
              <a:latin typeface="Arial" panose="020B0604020202020204" pitchFamily="34" charset="0"/>
              <a:ea typeface="Times New Roman" panose="02020603050405020304" pitchFamily="18" charset="0"/>
            </a:endParaRPr>
          </a:p>
          <a:p>
            <a:pPr lvl="1" algn="just">
              <a:lnSpc>
                <a:spcPct val="125000"/>
              </a:lnSpc>
              <a:spcBef>
                <a:spcPts val="1200"/>
              </a:spcBef>
              <a:spcAft>
                <a:spcPts val="300"/>
              </a:spcAft>
              <a:tabLst>
                <a:tab pos="365760" algn="l"/>
              </a:tabLst>
            </a:pPr>
            <a:r>
              <a:rPr lang="en-US" altLang="ja-JP" sz="2400" b="1" i="1" dirty="0">
                <a:effectLst/>
                <a:latin typeface="Arial" panose="020B0604020202020204" pitchFamily="34" charset="0"/>
                <a:ea typeface="Times New Roman" panose="02020603050405020304" pitchFamily="18" charset="0"/>
              </a:rPr>
              <a:t>Basic Architecture</a:t>
            </a:r>
            <a:endParaRPr lang="ja-JP" altLang="ja-JP" sz="2400" b="1" kern="1600" dirty="0">
              <a:effectLst/>
              <a:latin typeface="Arial" panose="020B0604020202020204" pitchFamily="34" charset="0"/>
              <a:ea typeface="Times New Roman" panose="02020603050405020304" pitchFamily="18" charset="0"/>
            </a:endParaRPr>
          </a:p>
          <a:p>
            <a:pPr lvl="1" algn="just">
              <a:lnSpc>
                <a:spcPct val="125000"/>
              </a:lnSpc>
              <a:spcBef>
                <a:spcPts val="1200"/>
              </a:spcBef>
              <a:spcAft>
                <a:spcPts val="300"/>
              </a:spcAft>
              <a:tabLst>
                <a:tab pos="365760" algn="l"/>
              </a:tabLst>
            </a:pPr>
            <a:r>
              <a:rPr lang="en-GB" altLang="ja-JP" sz="2400" b="1" i="1" dirty="0">
                <a:latin typeface="Arial" panose="020B0604020202020204" pitchFamily="34" charset="0"/>
                <a:ea typeface="Times New Roman" panose="02020603050405020304" pitchFamily="18" charset="0"/>
              </a:rPr>
              <a:t>Versioning and “$ID”</a:t>
            </a:r>
            <a:endParaRPr lang="en-GB" altLang="ja-JP" sz="2400" b="1" i="1" dirty="0">
              <a:effectLst/>
              <a:latin typeface="Arial" panose="020B0604020202020204" pitchFamily="34" charset="0"/>
              <a:ea typeface="Times New Roman" panose="02020603050405020304" pitchFamily="18" charset="0"/>
            </a:endParaRPr>
          </a:p>
          <a:p>
            <a:pPr lvl="1" algn="just">
              <a:lnSpc>
                <a:spcPct val="125000"/>
              </a:lnSpc>
              <a:spcBef>
                <a:spcPts val="1200"/>
              </a:spcBef>
              <a:spcAft>
                <a:spcPts val="300"/>
              </a:spcAft>
              <a:tabLst>
                <a:tab pos="365760" algn="l"/>
              </a:tabLst>
            </a:pPr>
            <a:r>
              <a:rPr lang="en-GB" altLang="ja-JP" sz="2400" b="1" i="1" dirty="0">
                <a:latin typeface="Arial" panose="020B0604020202020204" pitchFamily="34" charset="0"/>
                <a:ea typeface="Times New Roman" panose="02020603050405020304" pitchFamily="18" charset="0"/>
              </a:rPr>
              <a:t>Rules Moving from CCTS to JSON</a:t>
            </a:r>
            <a:endParaRPr lang="ja-JP" altLang="ja-JP" sz="2400" b="1" i="1" dirty="0">
              <a:effectLst/>
              <a:latin typeface="Arial" panose="020B0604020202020204" pitchFamily="34" charset="0"/>
              <a:ea typeface="Times New Roman" panose="02020603050405020304" pitchFamily="18" charset="0"/>
            </a:endParaRPr>
          </a:p>
          <a:p>
            <a:pPr lvl="1" algn="just">
              <a:lnSpc>
                <a:spcPct val="125000"/>
              </a:lnSpc>
              <a:spcBef>
                <a:spcPts val="1200"/>
              </a:spcBef>
              <a:spcAft>
                <a:spcPts val="300"/>
              </a:spcAft>
              <a:tabLst>
                <a:tab pos="365760" algn="l"/>
              </a:tabLst>
            </a:pPr>
            <a:r>
              <a:rPr lang="en-GB" altLang="ja-JP" sz="2400" b="1" i="1" dirty="0">
                <a:latin typeface="Arial" panose="020B0604020202020204" pitchFamily="34" charset="0"/>
                <a:ea typeface="Times New Roman" panose="02020603050405020304" pitchFamily="18" charset="0"/>
              </a:rPr>
              <a:t>JSON Schema Landscape</a:t>
            </a:r>
          </a:p>
          <a:p>
            <a:pPr lvl="1" algn="just">
              <a:lnSpc>
                <a:spcPct val="125000"/>
              </a:lnSpc>
              <a:spcBef>
                <a:spcPts val="1200"/>
              </a:spcBef>
              <a:spcAft>
                <a:spcPts val="300"/>
              </a:spcAft>
              <a:tabLst>
                <a:tab pos="365760" algn="l"/>
              </a:tabLst>
            </a:pPr>
            <a:r>
              <a:rPr lang="en-GB" altLang="ja-JP" sz="2400" b="1" i="1" dirty="0">
                <a:effectLst/>
                <a:latin typeface="Arial" panose="020B0604020202020204" pitchFamily="34" charset="0"/>
                <a:ea typeface="Times New Roman" panose="02020603050405020304" pitchFamily="18" charset="0"/>
              </a:rPr>
              <a:t>Data Types</a:t>
            </a:r>
          </a:p>
          <a:p>
            <a:pPr lvl="1" algn="just">
              <a:lnSpc>
                <a:spcPct val="125000"/>
              </a:lnSpc>
              <a:spcBef>
                <a:spcPts val="1200"/>
              </a:spcBef>
              <a:spcAft>
                <a:spcPts val="300"/>
              </a:spcAft>
              <a:tabLst>
                <a:tab pos="365760" algn="l"/>
              </a:tabLst>
            </a:pPr>
            <a:r>
              <a:rPr lang="en-GB" altLang="ja-JP" sz="2400" b="1" i="1" dirty="0">
                <a:latin typeface="Arial" panose="020B0604020202020204" pitchFamily="34" charset="0"/>
                <a:ea typeface="Times New Roman" panose="02020603050405020304" pitchFamily="18" charset="0"/>
              </a:rPr>
              <a:t>Restriction and Extension</a:t>
            </a:r>
          </a:p>
          <a:p>
            <a:pPr lvl="1" algn="just">
              <a:lnSpc>
                <a:spcPct val="125000"/>
              </a:lnSpc>
              <a:spcBef>
                <a:spcPts val="1200"/>
              </a:spcBef>
              <a:spcAft>
                <a:spcPts val="300"/>
              </a:spcAft>
              <a:tabLst>
                <a:tab pos="365760" algn="l"/>
              </a:tabLst>
            </a:pPr>
            <a:r>
              <a:rPr lang="en-GB" altLang="ja-JP" sz="2400" b="1" i="1" dirty="0">
                <a:effectLst/>
                <a:latin typeface="Arial" panose="020B0604020202020204" pitchFamily="34" charset="0"/>
                <a:ea typeface="Times New Roman" panose="02020603050405020304" pitchFamily="18" charset="0"/>
              </a:rPr>
              <a:t>ABIE representation in JSON Schema</a:t>
            </a:r>
            <a:endParaRPr lang="ja-JP" altLang="ja-JP" sz="2400" b="1" i="1" dirty="0">
              <a:effectLst/>
              <a:latin typeface="Arial" panose="020B0604020202020204" pitchFamily="34" charset="0"/>
              <a:ea typeface="Times New Roman" panose="02020603050405020304" pitchFamily="18" charset="0"/>
            </a:endParaRPr>
          </a:p>
          <a:p>
            <a:endParaRPr kumimoji="1" lang="ja-JP" altLang="en-US" sz="2400" dirty="0"/>
          </a:p>
        </p:txBody>
      </p:sp>
      <p:sp>
        <p:nvSpPr>
          <p:cNvPr id="3" name="テキスト ボックス 2">
            <a:extLst>
              <a:ext uri="{FF2B5EF4-FFF2-40B4-BE49-F238E27FC236}">
                <a16:creationId xmlns:a16="http://schemas.microsoft.com/office/drawing/2014/main" id="{CC1B1F0E-5039-78C7-68D3-C5FB7880B6F5}"/>
              </a:ext>
            </a:extLst>
          </p:cNvPr>
          <p:cNvSpPr txBox="1"/>
          <p:nvPr/>
        </p:nvSpPr>
        <p:spPr>
          <a:xfrm>
            <a:off x="6295697" y="3462761"/>
            <a:ext cx="5675586" cy="1938992"/>
          </a:xfrm>
          <a:prstGeom prst="rect">
            <a:avLst/>
          </a:prstGeom>
          <a:noFill/>
          <a:ln>
            <a:solidFill>
              <a:schemeClr val="accent1">
                <a:shade val="50000"/>
              </a:schemeClr>
            </a:solidFill>
          </a:ln>
        </p:spPr>
        <p:txBody>
          <a:bodyPr wrap="square" rtlCol="0">
            <a:spAutoFit/>
          </a:bodyPr>
          <a:lstStyle/>
          <a:p>
            <a:r>
              <a:rPr kumimoji="1" lang="en-US" altLang="ja-JP" sz="2400" b="1" dirty="0">
                <a:latin typeface="Arial" panose="020B0604020202020204" pitchFamily="34" charset="0"/>
                <a:cs typeface="Arial" panose="020B0604020202020204" pitchFamily="34" charset="0"/>
              </a:rPr>
              <a:t>Primitive Data Types</a:t>
            </a:r>
          </a:p>
          <a:p>
            <a:r>
              <a:rPr lang="en-US" altLang="ja-JP" sz="2400" b="1" dirty="0">
                <a:latin typeface="Arial" panose="020B0604020202020204" pitchFamily="34" charset="0"/>
                <a:cs typeface="Arial" panose="020B0604020202020204" pitchFamily="34" charset="0"/>
              </a:rPr>
              <a:t>Approved Core Component Types</a:t>
            </a:r>
          </a:p>
          <a:p>
            <a:r>
              <a:rPr kumimoji="1" lang="en-US" altLang="ja-JP" sz="2400" b="1" dirty="0">
                <a:latin typeface="Arial" panose="020B0604020202020204" pitchFamily="34" charset="0"/>
                <a:cs typeface="Arial" panose="020B0604020202020204" pitchFamily="34" charset="0"/>
              </a:rPr>
              <a:t>Unqualified Data Types</a:t>
            </a:r>
          </a:p>
          <a:p>
            <a:r>
              <a:rPr lang="en-US" altLang="ja-JP" sz="2400" b="1" dirty="0">
                <a:latin typeface="Arial" panose="020B0604020202020204" pitchFamily="34" charset="0"/>
                <a:cs typeface="Arial" panose="020B0604020202020204" pitchFamily="34" charset="0"/>
              </a:rPr>
              <a:t>Qualified Data Types (Date Time)</a:t>
            </a:r>
          </a:p>
          <a:p>
            <a:r>
              <a:rPr kumimoji="1" lang="en-US" altLang="ja-JP" sz="2400" b="1" dirty="0">
                <a:latin typeface="Arial" panose="020B0604020202020204" pitchFamily="34" charset="0"/>
                <a:cs typeface="Arial" panose="020B0604020202020204" pitchFamily="34" charset="0"/>
              </a:rPr>
              <a:t>Qualified Data Types</a:t>
            </a:r>
            <a:r>
              <a:rPr lang="en-US" altLang="ja-JP" sz="2400" b="1" dirty="0">
                <a:latin typeface="Arial" panose="020B0604020202020204" pitchFamily="34" charset="0"/>
                <a:cs typeface="Arial" panose="020B0604020202020204" pitchFamily="34" charset="0"/>
              </a:rPr>
              <a:t> (Other)</a:t>
            </a:r>
            <a:endParaRPr kumimoji="1" lang="ja-JP" altLang="en-US" sz="2400" b="1" dirty="0">
              <a:latin typeface="Arial" panose="020B0604020202020204" pitchFamily="34" charset="0"/>
              <a:cs typeface="Arial" panose="020B0604020202020204" pitchFamily="34" charset="0"/>
            </a:endParaRPr>
          </a:p>
        </p:txBody>
      </p:sp>
      <p:sp>
        <p:nvSpPr>
          <p:cNvPr id="4" name="矢印: 右 3">
            <a:extLst>
              <a:ext uri="{FF2B5EF4-FFF2-40B4-BE49-F238E27FC236}">
                <a16:creationId xmlns:a16="http://schemas.microsoft.com/office/drawing/2014/main" id="{C5825BCA-8749-6758-42D8-5DAA53AECF0F}"/>
              </a:ext>
            </a:extLst>
          </p:cNvPr>
          <p:cNvSpPr/>
          <p:nvPr/>
        </p:nvSpPr>
        <p:spPr>
          <a:xfrm>
            <a:off x="3854144" y="4303987"/>
            <a:ext cx="2441553" cy="3258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F7F9AC74-DA36-127E-6C38-BAAD0E863CC3}"/>
              </a:ext>
            </a:extLst>
          </p:cNvPr>
          <p:cNvSpPr txBox="1"/>
          <p:nvPr/>
        </p:nvSpPr>
        <p:spPr>
          <a:xfrm>
            <a:off x="9469821" y="6169571"/>
            <a:ext cx="2837793" cy="369332"/>
          </a:xfrm>
          <a:prstGeom prst="rect">
            <a:avLst/>
          </a:prstGeom>
          <a:noFill/>
        </p:spPr>
        <p:txBody>
          <a:bodyPr wrap="square" rtlCol="0">
            <a:spAutoFit/>
          </a:bodyPr>
          <a:lstStyle/>
          <a:p>
            <a:r>
              <a:rPr lang="en-US" altLang="ja-JP" b="1" dirty="0">
                <a:solidFill>
                  <a:srgbClr val="FF0000"/>
                </a:solidFill>
              </a:rPr>
              <a:t>Public Reviewed</a:t>
            </a:r>
            <a:endParaRPr kumimoji="1" lang="ja-JP" altLang="en-US" b="1" dirty="0">
              <a:solidFill>
                <a:srgbClr val="FF0000"/>
              </a:solidFill>
            </a:endParaRPr>
          </a:p>
        </p:txBody>
      </p:sp>
    </p:spTree>
    <p:extLst>
      <p:ext uri="{BB962C8B-B14F-4D97-AF65-F5344CB8AC3E}">
        <p14:creationId xmlns:p14="http://schemas.microsoft.com/office/powerpoint/2010/main" val="1830535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B2D92FA-FD95-00A3-10F7-7B169901C6B8}"/>
              </a:ext>
            </a:extLst>
          </p:cNvPr>
          <p:cNvSpPr txBox="1"/>
          <p:nvPr/>
        </p:nvSpPr>
        <p:spPr>
          <a:xfrm>
            <a:off x="751840" y="1280160"/>
            <a:ext cx="10708640" cy="3046988"/>
          </a:xfrm>
          <a:prstGeom prst="rect">
            <a:avLst/>
          </a:prstGeom>
          <a:noFill/>
        </p:spPr>
        <p:txBody>
          <a:bodyPr wrap="square" rtlCol="0">
            <a:spAutoFit/>
          </a:bodyPr>
          <a:lstStyle/>
          <a:p>
            <a:r>
              <a:rPr lang="en-GB" altLang="ja-JP" sz="2400" dirty="0">
                <a:effectLst/>
                <a:latin typeface="Times New Roman" panose="02020603050405020304" pitchFamily="18" charset="0"/>
                <a:ea typeface="Times New Roman" panose="02020603050405020304" pitchFamily="18" charset="0"/>
              </a:rPr>
              <a:t>This </a:t>
            </a:r>
            <a:r>
              <a:rPr lang="en-GB" altLang="ja-JP" sz="2400" dirty="0" err="1">
                <a:effectLst/>
                <a:latin typeface="Times New Roman" panose="02020603050405020304" pitchFamily="18" charset="0"/>
                <a:ea typeface="Times New Roman" panose="02020603050405020304" pitchFamily="18" charset="0"/>
              </a:rPr>
              <a:t>OpenAPI</a:t>
            </a:r>
            <a:r>
              <a:rPr lang="en-GB" altLang="ja-JP" sz="2400" dirty="0">
                <a:effectLst/>
                <a:latin typeface="Times New Roman" panose="02020603050405020304" pitchFamily="18" charset="0"/>
                <a:ea typeface="Times New Roman" panose="02020603050405020304" pitchFamily="18" charset="0"/>
              </a:rPr>
              <a:t> Naming and Design Rules technical specification defines an architecture and a set of rules necessary to specify, describe and implement APIs based on an </a:t>
            </a:r>
            <a:r>
              <a:rPr lang="en-GB" altLang="ja-JP" sz="2400" dirty="0" err="1">
                <a:effectLst/>
                <a:latin typeface="Times New Roman" panose="02020603050405020304" pitchFamily="18" charset="0"/>
                <a:ea typeface="Times New Roman" panose="02020603050405020304" pitchFamily="18" charset="0"/>
              </a:rPr>
              <a:t>OpenAPI</a:t>
            </a:r>
            <a:r>
              <a:rPr lang="en-GB" altLang="ja-JP" sz="2400" dirty="0">
                <a:effectLst/>
                <a:latin typeface="Times New Roman" panose="02020603050405020304" pitchFamily="18" charset="0"/>
                <a:ea typeface="Times New Roman" panose="02020603050405020304" pitchFamily="18" charset="0"/>
              </a:rPr>
              <a:t> specification to consistently express business information. It is based on the </a:t>
            </a:r>
            <a:r>
              <a:rPr lang="en-GB" altLang="ja-JP" sz="2400" dirty="0" err="1">
                <a:effectLst/>
                <a:latin typeface="Times New Roman" panose="02020603050405020304" pitchFamily="18" charset="0"/>
                <a:ea typeface="Times New Roman" panose="02020603050405020304" pitchFamily="18" charset="0"/>
              </a:rPr>
              <a:t>OpenAPI</a:t>
            </a:r>
            <a:r>
              <a:rPr lang="en-GB" altLang="ja-JP" sz="2400" dirty="0">
                <a:effectLst/>
                <a:latin typeface="Times New Roman" panose="02020603050405020304" pitchFamily="18" charset="0"/>
                <a:ea typeface="Times New Roman" panose="02020603050405020304" pitchFamily="18" charset="0"/>
              </a:rPr>
              <a:t> specification and the UN/CEFACT Core Components Technical Specification. This specification describes the requirements that UN/CEFACT compliant APIs should fulfil. It will be used by other organisations who are interested in maximizing inter- and intra-industry interoperability.</a:t>
            </a:r>
            <a:endParaRPr lang="ja-JP" altLang="ja-JP" sz="2400" dirty="0">
              <a:effectLst/>
              <a:latin typeface="Times New Roman" panose="02020603050405020304" pitchFamily="18" charset="0"/>
              <a:ea typeface="Times New Roman" panose="02020603050405020304" pitchFamily="18" charset="0"/>
            </a:endParaRPr>
          </a:p>
          <a:p>
            <a:endParaRPr kumimoji="1" lang="ja-JP" altLang="en-US" sz="2400" dirty="0"/>
          </a:p>
        </p:txBody>
      </p:sp>
      <p:sp>
        <p:nvSpPr>
          <p:cNvPr id="4" name="テキスト ボックス 3">
            <a:extLst>
              <a:ext uri="{FF2B5EF4-FFF2-40B4-BE49-F238E27FC236}">
                <a16:creationId xmlns:a16="http://schemas.microsoft.com/office/drawing/2014/main" id="{093A805D-F554-0113-1168-72E0A7B2F444}"/>
              </a:ext>
            </a:extLst>
          </p:cNvPr>
          <p:cNvSpPr txBox="1"/>
          <p:nvPr/>
        </p:nvSpPr>
        <p:spPr>
          <a:xfrm>
            <a:off x="751840" y="566678"/>
            <a:ext cx="6096000" cy="523220"/>
          </a:xfrm>
          <a:prstGeom prst="rect">
            <a:avLst/>
          </a:prstGeom>
          <a:noFill/>
        </p:spPr>
        <p:txBody>
          <a:bodyPr wrap="square">
            <a:spAutoFit/>
          </a:bodyPr>
          <a:lstStyle/>
          <a:p>
            <a:r>
              <a:rPr lang="en-GB" altLang="ja-JP" sz="2800" dirty="0" err="1">
                <a:effectLst/>
                <a:latin typeface="Times New Roman" panose="02020603050405020304" pitchFamily="18" charset="0"/>
                <a:ea typeface="Times New Roman" panose="02020603050405020304" pitchFamily="18" charset="0"/>
              </a:rPr>
              <a:t>OpenAPI</a:t>
            </a:r>
            <a:r>
              <a:rPr lang="en-GB" altLang="ja-JP" sz="2800" dirty="0">
                <a:effectLst/>
                <a:latin typeface="Times New Roman" panose="02020603050405020304" pitchFamily="18" charset="0"/>
                <a:ea typeface="Times New Roman" panose="02020603050405020304" pitchFamily="18" charset="0"/>
              </a:rPr>
              <a:t> Naming and Design Rules</a:t>
            </a:r>
            <a:endParaRPr lang="ja-JP" altLang="en-US" sz="2800" dirty="0"/>
          </a:p>
        </p:txBody>
      </p:sp>
    </p:spTree>
    <p:extLst>
      <p:ext uri="{BB962C8B-B14F-4D97-AF65-F5344CB8AC3E}">
        <p14:creationId xmlns:p14="http://schemas.microsoft.com/office/powerpoint/2010/main" val="3268303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5F6D0A8-9327-B646-3874-C5A70CBA6442}"/>
              </a:ext>
            </a:extLst>
          </p:cNvPr>
          <p:cNvSpPr txBox="1"/>
          <p:nvPr/>
        </p:nvSpPr>
        <p:spPr>
          <a:xfrm>
            <a:off x="640080" y="365760"/>
            <a:ext cx="6217920" cy="6363280"/>
          </a:xfrm>
          <a:prstGeom prst="rect">
            <a:avLst/>
          </a:prstGeom>
          <a:noFill/>
        </p:spPr>
        <p:txBody>
          <a:bodyPr wrap="square" rtlCol="0">
            <a:spAutoFit/>
          </a:bodyPr>
          <a:lstStyle/>
          <a:p>
            <a:pPr lvl="0" algn="just">
              <a:lnSpc>
                <a:spcPct val="125000"/>
              </a:lnSpc>
              <a:spcBef>
                <a:spcPts val="1200"/>
              </a:spcBef>
              <a:spcAft>
                <a:spcPts val="300"/>
              </a:spcAft>
              <a:tabLst>
                <a:tab pos="274320" algn="l"/>
              </a:tabLst>
            </a:pPr>
            <a:r>
              <a:rPr lang="en-GB" altLang="ja-JP" sz="2400" b="1" kern="1600" dirty="0">
                <a:effectLst/>
                <a:latin typeface="Arial" panose="020B0604020202020204" pitchFamily="34" charset="0"/>
                <a:ea typeface="Times New Roman" panose="02020603050405020304" pitchFamily="18" charset="0"/>
              </a:rPr>
              <a:t>API Naming and Design Rules</a:t>
            </a:r>
            <a:endParaRPr lang="ja-JP" altLang="ja-JP" sz="2400" b="1" kern="1600" dirty="0">
              <a:effectLst/>
              <a:latin typeface="Arial" panose="020B0604020202020204" pitchFamily="34" charset="0"/>
              <a:ea typeface="Times New Roman" panose="02020603050405020304" pitchFamily="18" charset="0"/>
            </a:endParaRPr>
          </a:p>
          <a:p>
            <a:pPr lvl="1" algn="just">
              <a:lnSpc>
                <a:spcPct val="125000"/>
              </a:lnSpc>
              <a:spcBef>
                <a:spcPts val="1200"/>
              </a:spcBef>
              <a:spcAft>
                <a:spcPts val="300"/>
              </a:spcAft>
              <a:tabLst>
                <a:tab pos="365760" algn="l"/>
              </a:tabLst>
            </a:pPr>
            <a:r>
              <a:rPr lang="en-GB" altLang="ja-JP" sz="2400" b="1" i="1" dirty="0">
                <a:effectLst/>
                <a:latin typeface="Arial" panose="020B0604020202020204" pitchFamily="34" charset="0"/>
                <a:ea typeface="Times New Roman" panose="02020603050405020304" pitchFamily="18" charset="0"/>
              </a:rPr>
              <a:t>Conformance and Compliance</a:t>
            </a:r>
            <a:endParaRPr lang="ja-JP" altLang="ja-JP" sz="2400" b="1" i="1" dirty="0">
              <a:effectLst/>
              <a:latin typeface="Arial" panose="020B0604020202020204" pitchFamily="34" charset="0"/>
              <a:ea typeface="Times New Roman" panose="02020603050405020304" pitchFamily="18" charset="0"/>
            </a:endParaRPr>
          </a:p>
          <a:p>
            <a:pPr lvl="1" algn="just">
              <a:lnSpc>
                <a:spcPct val="125000"/>
              </a:lnSpc>
              <a:spcBef>
                <a:spcPts val="1200"/>
              </a:spcBef>
              <a:spcAft>
                <a:spcPts val="300"/>
              </a:spcAft>
              <a:tabLst>
                <a:tab pos="365760" algn="l"/>
              </a:tabLst>
            </a:pPr>
            <a:r>
              <a:rPr lang="en-GB" altLang="ja-JP" sz="2400" b="1" i="1" dirty="0">
                <a:effectLst/>
                <a:latin typeface="Arial" panose="020B0604020202020204" pitchFamily="34" charset="0"/>
                <a:ea typeface="Times New Roman" panose="02020603050405020304" pitchFamily="18" charset="0"/>
              </a:rPr>
              <a:t>Design Rules</a:t>
            </a:r>
            <a:endParaRPr lang="ja-JP" altLang="ja-JP" sz="2400" b="1" i="1" dirty="0">
              <a:effectLst/>
              <a:latin typeface="Arial" panose="020B0604020202020204" pitchFamily="34" charset="0"/>
              <a:ea typeface="Times New Roman" panose="02020603050405020304" pitchFamily="18" charset="0"/>
            </a:endParaRPr>
          </a:p>
          <a:p>
            <a:pPr lvl="0" algn="just">
              <a:lnSpc>
                <a:spcPct val="125000"/>
              </a:lnSpc>
              <a:spcBef>
                <a:spcPts val="1200"/>
              </a:spcBef>
              <a:spcAft>
                <a:spcPts val="300"/>
              </a:spcAft>
              <a:tabLst>
                <a:tab pos="274320" algn="l"/>
              </a:tabLst>
            </a:pPr>
            <a:r>
              <a:rPr lang="en-GB" altLang="ja-JP" sz="2400" b="1" kern="1600" dirty="0">
                <a:effectLst/>
                <a:latin typeface="Arial" panose="020B0604020202020204" pitchFamily="34" charset="0"/>
                <a:ea typeface="Times New Roman" panose="02020603050405020304" pitchFamily="18" charset="0"/>
              </a:rPr>
              <a:t>Well-documented APIs</a:t>
            </a:r>
            <a:endParaRPr lang="ja-JP" altLang="ja-JP" sz="2400" b="1" kern="1600" dirty="0">
              <a:effectLst/>
              <a:latin typeface="Arial" panose="020B0604020202020204" pitchFamily="34" charset="0"/>
              <a:ea typeface="Times New Roman" panose="02020603050405020304" pitchFamily="18" charset="0"/>
            </a:endParaRPr>
          </a:p>
          <a:p>
            <a:pPr lvl="1" algn="just">
              <a:lnSpc>
                <a:spcPct val="125000"/>
              </a:lnSpc>
              <a:spcBef>
                <a:spcPts val="1200"/>
              </a:spcBef>
              <a:spcAft>
                <a:spcPts val="300"/>
              </a:spcAft>
              <a:tabLst>
                <a:tab pos="365760" algn="l"/>
              </a:tabLst>
            </a:pPr>
            <a:r>
              <a:rPr lang="en-GB" altLang="ja-JP" sz="2400" b="1" i="1" dirty="0">
                <a:effectLst/>
                <a:latin typeface="Arial" panose="020B0604020202020204" pitchFamily="34" charset="0"/>
                <a:ea typeface="Times New Roman" panose="02020603050405020304" pitchFamily="18" charset="0"/>
              </a:rPr>
              <a:t>General considerations</a:t>
            </a:r>
          </a:p>
          <a:p>
            <a:pPr lvl="1" algn="just">
              <a:lnSpc>
                <a:spcPct val="125000"/>
              </a:lnSpc>
              <a:spcBef>
                <a:spcPts val="1200"/>
              </a:spcBef>
              <a:spcAft>
                <a:spcPts val="300"/>
              </a:spcAft>
              <a:tabLst>
                <a:tab pos="365760" algn="l"/>
              </a:tabLst>
            </a:pPr>
            <a:r>
              <a:rPr lang="en-GB" altLang="ja-JP" sz="2400" b="1" i="1" dirty="0">
                <a:effectLst/>
                <a:latin typeface="Arial" panose="020B0604020202020204" pitchFamily="34" charset="0"/>
                <a:ea typeface="Times New Roman" panose="02020603050405020304" pitchFamily="18" charset="0"/>
              </a:rPr>
              <a:t>API Versioning</a:t>
            </a:r>
            <a:endParaRPr lang="ja-JP" altLang="ja-JP" sz="2400" b="1" i="1" dirty="0">
              <a:effectLst/>
              <a:latin typeface="Arial" panose="020B0604020202020204" pitchFamily="34" charset="0"/>
              <a:ea typeface="Times New Roman" panose="02020603050405020304" pitchFamily="18" charset="0"/>
            </a:endParaRPr>
          </a:p>
          <a:p>
            <a:pPr lvl="1" algn="just">
              <a:lnSpc>
                <a:spcPct val="125000"/>
              </a:lnSpc>
              <a:spcBef>
                <a:spcPts val="1200"/>
              </a:spcBef>
              <a:spcAft>
                <a:spcPts val="300"/>
              </a:spcAft>
              <a:tabLst>
                <a:tab pos="365760" algn="l"/>
              </a:tabLst>
            </a:pPr>
            <a:r>
              <a:rPr lang="en-GB" altLang="ja-JP" sz="2400" b="1" i="1" dirty="0">
                <a:effectLst/>
                <a:latin typeface="Arial" panose="020B0604020202020204" pitchFamily="34" charset="0"/>
                <a:ea typeface="Times New Roman" panose="02020603050405020304" pitchFamily="18" charset="0"/>
              </a:rPr>
              <a:t>Hypermedia</a:t>
            </a:r>
            <a:endParaRPr lang="ja-JP" altLang="ja-JP" sz="2400" b="1" i="1" dirty="0">
              <a:effectLst/>
              <a:latin typeface="Arial" panose="020B0604020202020204" pitchFamily="34" charset="0"/>
              <a:ea typeface="Times New Roman" panose="02020603050405020304" pitchFamily="18" charset="0"/>
            </a:endParaRPr>
          </a:p>
          <a:p>
            <a:endParaRPr lang="en-US" altLang="ja-JP" sz="2400" b="1" kern="1600" dirty="0">
              <a:effectLst/>
              <a:latin typeface="Arial" panose="020B0604020202020204" pitchFamily="34" charset="0"/>
              <a:ea typeface="Times New Roman" panose="02020603050405020304" pitchFamily="18" charset="0"/>
            </a:endParaRPr>
          </a:p>
          <a:p>
            <a:r>
              <a:rPr lang="en-US" altLang="ja-JP" sz="2400" b="1" kern="1600" dirty="0">
                <a:effectLst/>
                <a:latin typeface="Arial" panose="020B0604020202020204" pitchFamily="34" charset="0"/>
                <a:ea typeface="Times New Roman" panose="02020603050405020304" pitchFamily="18" charset="0"/>
              </a:rPr>
              <a:t>API Security</a:t>
            </a:r>
          </a:p>
          <a:p>
            <a:endParaRPr lang="ja-JP" altLang="ja-JP" sz="2400" b="1" kern="1600" dirty="0">
              <a:effectLst/>
              <a:latin typeface="Arial" panose="020B0604020202020204" pitchFamily="34" charset="0"/>
              <a:ea typeface="Times New Roman" panose="02020603050405020304" pitchFamily="18" charset="0"/>
            </a:endParaRPr>
          </a:p>
          <a:p>
            <a:r>
              <a:rPr lang="en-GB" altLang="ja-JP" sz="2400" b="1" kern="1600" dirty="0">
                <a:effectLst/>
                <a:latin typeface="Arial" panose="020B0604020202020204" pitchFamily="34" charset="0"/>
                <a:ea typeface="Times New Roman" panose="02020603050405020304" pitchFamily="18" charset="0"/>
              </a:rPr>
              <a:t>Event driven data exchange</a:t>
            </a:r>
            <a:endParaRPr lang="ja-JP" altLang="ja-JP" sz="2400" b="1" kern="1600" dirty="0">
              <a:effectLst/>
              <a:latin typeface="Arial" panose="020B0604020202020204" pitchFamily="34" charset="0"/>
              <a:ea typeface="Times New Roman" panose="02020603050405020304" pitchFamily="18" charset="0"/>
            </a:endParaRPr>
          </a:p>
          <a:p>
            <a:endParaRPr kumimoji="1" lang="ja-JP" altLang="en-US" sz="2400" dirty="0"/>
          </a:p>
        </p:txBody>
      </p:sp>
      <p:sp>
        <p:nvSpPr>
          <p:cNvPr id="5" name="テキスト ボックス 4">
            <a:extLst>
              <a:ext uri="{FF2B5EF4-FFF2-40B4-BE49-F238E27FC236}">
                <a16:creationId xmlns:a16="http://schemas.microsoft.com/office/drawing/2014/main" id="{B34A43E8-F3A7-70DF-8084-72492FB2DEE9}"/>
              </a:ext>
            </a:extLst>
          </p:cNvPr>
          <p:cNvSpPr txBox="1"/>
          <p:nvPr/>
        </p:nvSpPr>
        <p:spPr>
          <a:xfrm>
            <a:off x="6736080" y="1330960"/>
            <a:ext cx="4815840" cy="3416320"/>
          </a:xfrm>
          <a:prstGeom prst="rect">
            <a:avLst/>
          </a:prstGeom>
          <a:noFill/>
          <a:ln>
            <a:solidFill>
              <a:schemeClr val="accent1"/>
            </a:solidFill>
          </a:ln>
        </p:spPr>
        <p:txBody>
          <a:bodyPr wrap="square" rtlCol="0">
            <a:spAutoFit/>
          </a:bodyPr>
          <a:lstStyle/>
          <a:p>
            <a:r>
              <a:rPr lang="en-GB" altLang="ja-JP" b="1" dirty="0">
                <a:effectLst/>
                <a:latin typeface="Arial" panose="020B0604020202020204" pitchFamily="34" charset="0"/>
                <a:ea typeface="Times New Roman" panose="02020603050405020304" pitchFamily="18" charset="0"/>
              </a:rPr>
              <a:t>Media type for structured data exchange</a:t>
            </a:r>
            <a:endParaRPr lang="ja-JP" altLang="ja-JP" b="1" dirty="0">
              <a:effectLst/>
              <a:latin typeface="Arial" panose="020B0604020202020204" pitchFamily="34" charset="0"/>
              <a:ea typeface="Times New Roman" panose="02020603050405020304" pitchFamily="18" charset="0"/>
            </a:endParaRPr>
          </a:p>
          <a:p>
            <a:r>
              <a:rPr lang="en-GB" altLang="ja-JP" b="1" dirty="0">
                <a:effectLst/>
                <a:latin typeface="Arial" panose="020B0604020202020204" pitchFamily="34" charset="0"/>
                <a:ea typeface="Times New Roman" panose="02020603050405020304" pitchFamily="18" charset="0"/>
              </a:rPr>
              <a:t>Endpoints</a:t>
            </a:r>
            <a:endParaRPr lang="en-GB" altLang="ja-JP" sz="1800" b="1" dirty="0">
              <a:effectLst/>
              <a:latin typeface="Arial" panose="020B0604020202020204" pitchFamily="34" charset="0"/>
              <a:ea typeface="Times New Roman" panose="02020603050405020304" pitchFamily="18" charset="0"/>
            </a:endParaRPr>
          </a:p>
          <a:p>
            <a:r>
              <a:rPr lang="en-GB" altLang="ja-JP" sz="1800" b="1" dirty="0">
                <a:effectLst/>
                <a:latin typeface="Arial" panose="020B0604020202020204" pitchFamily="34" charset="0"/>
                <a:ea typeface="Times New Roman" panose="02020603050405020304" pitchFamily="18" charset="0"/>
              </a:rPr>
              <a:t>Discoverability</a:t>
            </a:r>
            <a:endParaRPr lang="ja-JP" altLang="ja-JP" sz="1800" b="1" dirty="0">
              <a:effectLst/>
              <a:latin typeface="Arial" panose="020B0604020202020204" pitchFamily="34" charset="0"/>
              <a:ea typeface="Times New Roman" panose="02020603050405020304" pitchFamily="18" charset="0"/>
            </a:endParaRPr>
          </a:p>
          <a:p>
            <a:r>
              <a:rPr lang="en-GB" altLang="ja-JP" sz="1800" b="1" dirty="0">
                <a:effectLst/>
                <a:latin typeface="Arial" panose="020B0604020202020204" pitchFamily="34" charset="0"/>
                <a:ea typeface="Times New Roman" panose="02020603050405020304" pitchFamily="18" charset="0"/>
              </a:rPr>
              <a:t>Date and Time</a:t>
            </a:r>
            <a:endParaRPr lang="ja-JP" altLang="ja-JP" sz="1800" b="1" dirty="0">
              <a:effectLst/>
              <a:latin typeface="Arial" panose="020B0604020202020204" pitchFamily="34" charset="0"/>
              <a:ea typeface="Times New Roman" panose="02020603050405020304" pitchFamily="18" charset="0"/>
            </a:endParaRPr>
          </a:p>
          <a:p>
            <a:r>
              <a:rPr lang="en-GB" altLang="ja-JP" sz="1800" b="1" dirty="0">
                <a:effectLst/>
                <a:latin typeface="Arial" panose="020B0604020202020204" pitchFamily="34" charset="0"/>
                <a:ea typeface="Times New Roman" panose="02020603050405020304" pitchFamily="18" charset="0"/>
              </a:rPr>
              <a:t>Using the UN/CEFACT semantics</a:t>
            </a:r>
            <a:endParaRPr lang="ja-JP" altLang="ja-JP" sz="1800" b="1" dirty="0">
              <a:effectLst/>
              <a:latin typeface="Arial" panose="020B0604020202020204" pitchFamily="34" charset="0"/>
              <a:ea typeface="Times New Roman" panose="02020603050405020304" pitchFamily="18" charset="0"/>
            </a:endParaRPr>
          </a:p>
          <a:p>
            <a:r>
              <a:rPr lang="en-US" altLang="ja-JP" sz="1800" b="1" dirty="0">
                <a:effectLst/>
                <a:latin typeface="Arial" panose="020B0604020202020204" pitchFamily="34" charset="0"/>
                <a:ea typeface="Times New Roman" panose="02020603050405020304" pitchFamily="18" charset="0"/>
              </a:rPr>
              <a:t>Operations</a:t>
            </a:r>
            <a:endParaRPr lang="ja-JP" altLang="ja-JP" sz="1800" b="1" dirty="0">
              <a:effectLst/>
              <a:latin typeface="Arial" panose="020B0604020202020204" pitchFamily="34" charset="0"/>
              <a:ea typeface="Times New Roman" panose="02020603050405020304" pitchFamily="18" charset="0"/>
            </a:endParaRPr>
          </a:p>
          <a:p>
            <a:r>
              <a:rPr lang="en-GB" altLang="ja-JP" sz="1800" b="1" dirty="0">
                <a:effectLst/>
                <a:latin typeface="Arial" panose="020B0604020202020204" pitchFamily="34" charset="0"/>
                <a:ea typeface="Times New Roman" panose="02020603050405020304" pitchFamily="18" charset="0"/>
              </a:rPr>
              <a:t>Pagination</a:t>
            </a:r>
            <a:endParaRPr lang="ja-JP" altLang="ja-JP" sz="1800" b="1" dirty="0">
              <a:effectLst/>
              <a:latin typeface="Arial" panose="020B0604020202020204" pitchFamily="34" charset="0"/>
              <a:ea typeface="Times New Roman" panose="02020603050405020304" pitchFamily="18" charset="0"/>
            </a:endParaRPr>
          </a:p>
          <a:p>
            <a:r>
              <a:rPr lang="en-US" altLang="ja-JP" sz="1800" b="1" dirty="0">
                <a:effectLst/>
                <a:latin typeface="Arial" panose="020B0604020202020204" pitchFamily="34" charset="0"/>
                <a:ea typeface="Times New Roman" panose="02020603050405020304" pitchFamily="18" charset="0"/>
              </a:rPr>
              <a:t>Filtering</a:t>
            </a:r>
            <a:endParaRPr lang="ja-JP" altLang="ja-JP" sz="1800" b="1" dirty="0">
              <a:effectLst/>
              <a:latin typeface="Arial" panose="020B0604020202020204" pitchFamily="34" charset="0"/>
              <a:ea typeface="Times New Roman" panose="02020603050405020304" pitchFamily="18" charset="0"/>
            </a:endParaRPr>
          </a:p>
          <a:p>
            <a:r>
              <a:rPr lang="en-US" altLang="ja-JP" sz="1800" b="1" dirty="0">
                <a:effectLst/>
                <a:latin typeface="Arial" panose="020B0604020202020204" pitchFamily="34" charset="0"/>
                <a:ea typeface="Times New Roman" panose="02020603050405020304" pitchFamily="18" charset="0"/>
              </a:rPr>
              <a:t>Sorting</a:t>
            </a:r>
            <a:endParaRPr lang="ja-JP" altLang="ja-JP" sz="1800" b="1" dirty="0">
              <a:effectLst/>
              <a:latin typeface="Arial" panose="020B0604020202020204" pitchFamily="34" charset="0"/>
              <a:ea typeface="Times New Roman" panose="02020603050405020304" pitchFamily="18" charset="0"/>
            </a:endParaRPr>
          </a:p>
          <a:p>
            <a:r>
              <a:rPr lang="en-GB" altLang="ja-JP" sz="1800" b="1" dirty="0">
                <a:effectLst/>
                <a:latin typeface="Arial" panose="020B0604020202020204" pitchFamily="34" charset="0"/>
                <a:ea typeface="Times New Roman" panose="02020603050405020304" pitchFamily="18" charset="0"/>
              </a:rPr>
              <a:t>API Responses and error handling</a:t>
            </a:r>
            <a:endParaRPr lang="ja-JP" altLang="ja-JP" sz="1800" b="1" dirty="0">
              <a:effectLst/>
              <a:latin typeface="Arial" panose="020B0604020202020204" pitchFamily="34" charset="0"/>
              <a:ea typeface="Times New Roman" panose="02020603050405020304" pitchFamily="18" charset="0"/>
            </a:endParaRPr>
          </a:p>
          <a:p>
            <a:r>
              <a:rPr lang="en-US" altLang="ja-JP" sz="1800" b="1" dirty="0">
                <a:effectLst/>
                <a:latin typeface="Arial" panose="020B0604020202020204" pitchFamily="34" charset="0"/>
                <a:ea typeface="Times New Roman" panose="02020603050405020304" pitchFamily="18" charset="0"/>
              </a:rPr>
              <a:t>Error Response Payload</a:t>
            </a:r>
            <a:endParaRPr lang="ja-JP" altLang="ja-JP" sz="1800" b="1" dirty="0">
              <a:effectLst/>
              <a:latin typeface="Arial" panose="020B0604020202020204" pitchFamily="34" charset="0"/>
              <a:ea typeface="Times New Roman" panose="02020603050405020304" pitchFamily="18" charset="0"/>
            </a:endParaRPr>
          </a:p>
          <a:p>
            <a:r>
              <a:rPr lang="en-GB" altLang="ja-JP" sz="1800" b="1" dirty="0">
                <a:effectLst/>
                <a:latin typeface="Arial" panose="020B0604020202020204" pitchFamily="34" charset="0"/>
                <a:ea typeface="Times New Roman" panose="02020603050405020304" pitchFamily="18" charset="0"/>
              </a:rPr>
              <a:t>Design rule examples</a:t>
            </a:r>
            <a:endParaRPr kumimoji="1" lang="ja-JP" altLang="en-US" dirty="0"/>
          </a:p>
        </p:txBody>
      </p:sp>
      <p:sp>
        <p:nvSpPr>
          <p:cNvPr id="6" name="矢印: 右 5">
            <a:extLst>
              <a:ext uri="{FF2B5EF4-FFF2-40B4-BE49-F238E27FC236}">
                <a16:creationId xmlns:a16="http://schemas.microsoft.com/office/drawing/2014/main" id="{5AA05A1F-4E4B-DCF8-A581-AA4F91B6B82A}"/>
              </a:ext>
            </a:extLst>
          </p:cNvPr>
          <p:cNvSpPr/>
          <p:nvPr/>
        </p:nvSpPr>
        <p:spPr>
          <a:xfrm>
            <a:off x="3749040" y="1807779"/>
            <a:ext cx="2987040" cy="2837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1B3224A2-CDF3-582A-7D7A-602E94D65C62}"/>
              </a:ext>
            </a:extLst>
          </p:cNvPr>
          <p:cNvSpPr txBox="1"/>
          <p:nvPr/>
        </p:nvSpPr>
        <p:spPr>
          <a:xfrm>
            <a:off x="9469821" y="6169571"/>
            <a:ext cx="2837793" cy="369332"/>
          </a:xfrm>
          <a:prstGeom prst="rect">
            <a:avLst/>
          </a:prstGeom>
          <a:noFill/>
        </p:spPr>
        <p:txBody>
          <a:bodyPr wrap="square" rtlCol="0">
            <a:spAutoFit/>
          </a:bodyPr>
          <a:lstStyle/>
          <a:p>
            <a:r>
              <a:rPr kumimoji="1" lang="en-US" altLang="ja-JP" b="1" dirty="0">
                <a:solidFill>
                  <a:srgbClr val="FF0000"/>
                </a:solidFill>
              </a:rPr>
              <a:t>Under development</a:t>
            </a:r>
            <a:endParaRPr kumimoji="1" lang="ja-JP" altLang="en-US" b="1" dirty="0">
              <a:solidFill>
                <a:srgbClr val="FF0000"/>
              </a:solidFill>
            </a:endParaRPr>
          </a:p>
        </p:txBody>
      </p:sp>
    </p:spTree>
    <p:extLst>
      <p:ext uri="{BB962C8B-B14F-4D97-AF65-F5344CB8AC3E}">
        <p14:creationId xmlns:p14="http://schemas.microsoft.com/office/powerpoint/2010/main" val="8866964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TotalTime>
  <Words>613</Words>
  <Application>Microsoft Office PowerPoint</Application>
  <PresentationFormat>ワイド画面</PresentationFormat>
  <Paragraphs>60</Paragraphs>
  <Slides>7</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7</vt:i4>
      </vt:variant>
    </vt:vector>
  </HeadingPairs>
  <TitlesOfParts>
    <vt:vector size="14" baseType="lpstr">
      <vt:lpstr>游ゴシック</vt:lpstr>
      <vt:lpstr>游ゴシック Light</vt:lpstr>
      <vt:lpstr>游明朝</vt:lpstr>
      <vt:lpstr>Arial</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 久直</dc:creator>
  <cp:lastModifiedBy>菅又 久直</cp:lastModifiedBy>
  <cp:revision>3</cp:revision>
  <dcterms:created xsi:type="dcterms:W3CDTF">2022-08-19T04:49:55Z</dcterms:created>
  <dcterms:modified xsi:type="dcterms:W3CDTF">2022-08-20T07:12:18Z</dcterms:modified>
</cp:coreProperties>
</file>