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0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6400" y="149097"/>
            <a:ext cx="813434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26400" y="149097"/>
            <a:ext cx="813434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025" y="2475103"/>
            <a:ext cx="7174230" cy="3043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ＭＳ Ｐゴシック"/>
                <a:cs typeface="ＭＳ Ｐゴシック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igital.go.jp/policies/digital_promotion_staff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１</a:t>
            </a:r>
            <a:endParaRPr sz="2000">
              <a:latin typeface="ＭＳ Ｐゴシック"/>
              <a:cs typeface="ＭＳ Ｐゴシック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85773" y="1606837"/>
            <a:ext cx="6614795" cy="1899920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5400" spc="-55" dirty="0"/>
              <a:t>デジタル庁</a:t>
            </a:r>
            <a:endParaRPr sz="5400"/>
          </a:p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6000" spc="-55" dirty="0"/>
              <a:t>「デジタル推進委員」</a:t>
            </a:r>
            <a:endParaRPr sz="6000"/>
          </a:p>
        </p:txBody>
      </p:sp>
      <p:sp>
        <p:nvSpPr>
          <p:cNvPr id="4" name="object 4"/>
          <p:cNvSpPr txBox="1"/>
          <p:nvPr/>
        </p:nvSpPr>
        <p:spPr>
          <a:xfrm>
            <a:off x="2390901" y="4435754"/>
            <a:ext cx="5970270" cy="159385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0"/>
              </a:spcBef>
              <a:tabLst>
                <a:tab pos="1584960" algn="l"/>
              </a:tabLst>
            </a:pPr>
            <a:r>
              <a:rPr sz="2800" b="1" spc="-20" dirty="0">
                <a:latin typeface="ＭＳ Ｐゴシック"/>
                <a:cs typeface="ＭＳ Ｐゴシック"/>
              </a:rPr>
              <a:t>２０２３</a:t>
            </a:r>
            <a:r>
              <a:rPr sz="2800" b="1" spc="-50" dirty="0">
                <a:latin typeface="ＭＳ Ｐゴシック"/>
                <a:cs typeface="ＭＳ Ｐゴシック"/>
              </a:rPr>
              <a:t>年</a:t>
            </a:r>
            <a:r>
              <a:rPr sz="2800" b="1" dirty="0">
                <a:latin typeface="ＭＳ Ｐゴシック"/>
                <a:cs typeface="ＭＳ Ｐゴシック"/>
              </a:rPr>
              <a:t>	</a:t>
            </a:r>
            <a:r>
              <a:rPr sz="2800" b="1" spc="-20" dirty="0">
                <a:latin typeface="ＭＳ Ｐゴシック"/>
                <a:cs typeface="ＭＳ Ｐゴシック"/>
              </a:rPr>
              <a:t>１月１６</a:t>
            </a:r>
            <a:r>
              <a:rPr sz="2800" b="1" spc="-50" dirty="0">
                <a:latin typeface="ＭＳ Ｐゴシック"/>
                <a:cs typeface="ＭＳ Ｐゴシック"/>
              </a:rPr>
              <a:t>日</a:t>
            </a:r>
            <a:endParaRPr sz="28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2800" b="1" spc="-30" dirty="0">
                <a:latin typeface="ＭＳ Ｐゴシック"/>
                <a:cs typeface="ＭＳ Ｐゴシック"/>
              </a:rPr>
              <a:t>社</a:t>
            </a:r>
            <a:r>
              <a:rPr sz="2800" b="1" spc="-10" dirty="0">
                <a:latin typeface="ＭＳ Ｐゴシック"/>
                <a:cs typeface="ＭＳ Ｐゴシック"/>
              </a:rPr>
              <a:t>）</a:t>
            </a:r>
            <a:r>
              <a:rPr sz="2800" b="1" spc="-35" dirty="0">
                <a:latin typeface="ＭＳ Ｐゴシック"/>
                <a:cs typeface="ＭＳ Ｐゴシック"/>
              </a:rPr>
              <a:t>ＳＣＣＣリアルタイム経営推進協議会</a:t>
            </a:r>
            <a:endParaRPr sz="28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  <a:tabLst>
                <a:tab pos="964565" algn="l"/>
              </a:tabLst>
            </a:pPr>
            <a:r>
              <a:rPr sz="2800" b="1" spc="-25" dirty="0">
                <a:latin typeface="ＭＳ Ｐゴシック"/>
                <a:cs typeface="ＭＳ Ｐゴシック"/>
              </a:rPr>
              <a:t>兼</a:t>
            </a:r>
            <a:r>
              <a:rPr sz="2800" b="1" spc="-50" dirty="0">
                <a:latin typeface="ＭＳ Ｐゴシック"/>
                <a:cs typeface="ＭＳ Ｐゴシック"/>
              </a:rPr>
              <a:t>子</a:t>
            </a:r>
            <a:r>
              <a:rPr sz="2800" b="1" dirty="0">
                <a:latin typeface="ＭＳ Ｐゴシック"/>
                <a:cs typeface="ＭＳ Ｐゴシック"/>
              </a:rPr>
              <a:t>	</a:t>
            </a:r>
            <a:r>
              <a:rPr sz="2800" b="1" spc="-25" dirty="0">
                <a:latin typeface="ＭＳ Ｐゴシック"/>
                <a:cs typeface="ＭＳ Ｐゴシック"/>
              </a:rPr>
              <a:t>邦</a:t>
            </a:r>
            <a:r>
              <a:rPr sz="2800" b="1" spc="-50" dirty="0">
                <a:latin typeface="ＭＳ Ｐゴシック"/>
                <a:cs typeface="ＭＳ Ｐゴシック"/>
              </a:rPr>
              <a:t>彦</a:t>
            </a:r>
            <a:endParaRPr sz="2800">
              <a:latin typeface="ＭＳ Ｐゴシック"/>
              <a:cs typeface="ＭＳ Ｐゴシック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776F2D-5534-D907-3A3C-BDE5FDF7D9D4}"/>
              </a:ext>
            </a:extLst>
          </p:cNvPr>
          <p:cNvSpPr txBox="1"/>
          <p:nvPr/>
        </p:nvSpPr>
        <p:spPr>
          <a:xfrm>
            <a:off x="533400" y="304800"/>
            <a:ext cx="22860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業界横断</a:t>
            </a:r>
            <a:r>
              <a:rPr kumimoji="1" lang="en-US" altLang="ja-JP" b="1" dirty="0"/>
              <a:t>2022-4-08</a:t>
            </a:r>
            <a:endParaRPr kumimoji="1" lang="ja-JP" alt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5235" y="955547"/>
            <a:ext cx="8771255" cy="4240530"/>
            <a:chOff x="225235" y="955547"/>
            <a:chExt cx="8771255" cy="42405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5235" y="955547"/>
              <a:ext cx="8770936" cy="424043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77368" y="2013203"/>
              <a:ext cx="4767580" cy="1607820"/>
            </a:xfrm>
            <a:custGeom>
              <a:avLst/>
              <a:gdLst/>
              <a:ahLst/>
              <a:cxnLst/>
              <a:rect l="l" t="t" r="r" b="b"/>
              <a:pathLst>
                <a:path w="4767580" h="1607820">
                  <a:moveTo>
                    <a:pt x="123443" y="0"/>
                  </a:moveTo>
                  <a:lnTo>
                    <a:pt x="4078986" y="0"/>
                  </a:lnTo>
                </a:path>
                <a:path w="4767580" h="1607820">
                  <a:moveTo>
                    <a:pt x="0" y="1197610"/>
                  </a:moveTo>
                  <a:lnTo>
                    <a:pt x="6446" y="1165663"/>
                  </a:lnTo>
                  <a:lnTo>
                    <a:pt x="24028" y="1139586"/>
                  </a:lnTo>
                  <a:lnTo>
                    <a:pt x="50106" y="1122011"/>
                  </a:lnTo>
                  <a:lnTo>
                    <a:pt x="82042" y="1115568"/>
                  </a:lnTo>
                  <a:lnTo>
                    <a:pt x="4685030" y="1115568"/>
                  </a:lnTo>
                  <a:lnTo>
                    <a:pt x="4716976" y="1122011"/>
                  </a:lnTo>
                  <a:lnTo>
                    <a:pt x="4743053" y="1139586"/>
                  </a:lnTo>
                  <a:lnTo>
                    <a:pt x="4760628" y="1165663"/>
                  </a:lnTo>
                  <a:lnTo>
                    <a:pt x="4767072" y="1197610"/>
                  </a:lnTo>
                  <a:lnTo>
                    <a:pt x="4767072" y="1525778"/>
                  </a:lnTo>
                  <a:lnTo>
                    <a:pt x="4760628" y="1557724"/>
                  </a:lnTo>
                  <a:lnTo>
                    <a:pt x="4743053" y="1583801"/>
                  </a:lnTo>
                  <a:lnTo>
                    <a:pt x="4716976" y="1601376"/>
                  </a:lnTo>
                  <a:lnTo>
                    <a:pt x="4685030" y="1607820"/>
                  </a:lnTo>
                  <a:lnTo>
                    <a:pt x="82042" y="1607820"/>
                  </a:lnTo>
                  <a:lnTo>
                    <a:pt x="50106" y="1601376"/>
                  </a:lnTo>
                  <a:lnTo>
                    <a:pt x="24028" y="1583801"/>
                  </a:lnTo>
                  <a:lnTo>
                    <a:pt x="6446" y="1557724"/>
                  </a:lnTo>
                  <a:lnTo>
                    <a:pt x="0" y="1525778"/>
                  </a:lnTo>
                  <a:lnTo>
                    <a:pt x="0" y="1197610"/>
                  </a:lnTo>
                  <a:close/>
                </a:path>
              </a:pathLst>
            </a:custGeom>
            <a:ln w="571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432552" y="3152648"/>
            <a:ext cx="24739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（</a:t>
            </a:r>
            <a:r>
              <a:rPr sz="2800" b="1" spc="-3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別紙：２５団体</a:t>
            </a:r>
            <a:r>
              <a:rPr sz="2800" b="1" spc="-5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）</a:t>
            </a:r>
            <a:endParaRPr sz="2800">
              <a:latin typeface="ＭＳ Ｐゴシック"/>
              <a:cs typeface="ＭＳ Ｐゴシック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Ｐ－１０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37358" y="371100"/>
            <a:ext cx="5896610" cy="6106795"/>
            <a:chOff x="1537358" y="371100"/>
            <a:chExt cx="5896610" cy="610679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37358" y="371100"/>
              <a:ext cx="5896314" cy="610627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757172" y="2054351"/>
              <a:ext cx="4521200" cy="0"/>
            </a:xfrm>
            <a:custGeom>
              <a:avLst/>
              <a:gdLst/>
              <a:ahLst/>
              <a:cxnLst/>
              <a:rect l="l" t="t" r="r" b="b"/>
              <a:pathLst>
                <a:path w="4521200">
                  <a:moveTo>
                    <a:pt x="0" y="0"/>
                  </a:moveTo>
                  <a:lnTo>
                    <a:pt x="4520692" y="0"/>
                  </a:lnTo>
                </a:path>
              </a:pathLst>
            </a:custGeom>
            <a:ln w="571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Ｐ－１１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0776" y="975659"/>
            <a:ext cx="7869907" cy="513498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Ｐ－１２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1689" y="1305234"/>
            <a:ext cx="8902700" cy="3781425"/>
            <a:chOff x="241689" y="1305234"/>
            <a:chExt cx="8902700" cy="37814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689" y="1305234"/>
              <a:ext cx="8902310" cy="378130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00811" y="1746504"/>
              <a:ext cx="2893695" cy="474345"/>
            </a:xfrm>
            <a:custGeom>
              <a:avLst/>
              <a:gdLst/>
              <a:ahLst/>
              <a:cxnLst/>
              <a:rect l="l" t="t" r="r" b="b"/>
              <a:pathLst>
                <a:path w="2893695" h="474344">
                  <a:moveTo>
                    <a:pt x="0" y="473963"/>
                  </a:moveTo>
                  <a:lnTo>
                    <a:pt x="2430145" y="473963"/>
                  </a:lnTo>
                </a:path>
                <a:path w="2893695" h="474344">
                  <a:moveTo>
                    <a:pt x="0" y="0"/>
                  </a:moveTo>
                  <a:lnTo>
                    <a:pt x="2893695" y="0"/>
                  </a:lnTo>
                </a:path>
              </a:pathLst>
            </a:custGeom>
            <a:ln w="571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Ｐ－１３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6375" y="549389"/>
            <a:ext cx="6076950" cy="56952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67403" y="2201366"/>
            <a:ext cx="44570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75970" algn="l"/>
              </a:tabLst>
            </a:pPr>
            <a:r>
              <a:rPr sz="3600" spc="-50" dirty="0">
                <a:solidFill>
                  <a:srgbClr val="FF0000"/>
                </a:solidFill>
              </a:rPr>
              <a:t>⑥</a:t>
            </a:r>
            <a:r>
              <a:rPr sz="3600" dirty="0">
                <a:solidFill>
                  <a:srgbClr val="FF0000"/>
                </a:solidFill>
              </a:rPr>
              <a:t>	</a:t>
            </a:r>
            <a:r>
              <a:rPr sz="3600" spc="-40" dirty="0">
                <a:solidFill>
                  <a:srgbClr val="FF0000"/>
                </a:solidFill>
              </a:rPr>
              <a:t>実績</a:t>
            </a:r>
            <a:r>
              <a:rPr sz="3600" spc="-10" dirty="0">
                <a:solidFill>
                  <a:srgbClr val="FF0000"/>
                </a:solidFill>
              </a:rPr>
              <a:t>（</a:t>
            </a:r>
            <a:r>
              <a:rPr sz="3600" spc="-40" dirty="0">
                <a:solidFill>
                  <a:srgbClr val="FF0000"/>
                </a:solidFill>
              </a:rPr>
              <a:t>視聴の日付</a:t>
            </a:r>
            <a:r>
              <a:rPr sz="3600" spc="-50" dirty="0">
                <a:solidFill>
                  <a:srgbClr val="FF0000"/>
                </a:solidFill>
              </a:rPr>
              <a:t>）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1698117" y="4149293"/>
            <a:ext cx="5545455" cy="8362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195"/>
              </a:lnSpc>
              <a:spcBef>
                <a:spcPts val="95"/>
              </a:spcBef>
            </a:pPr>
            <a:r>
              <a:rPr sz="2800" b="1" spc="-40" dirty="0">
                <a:latin typeface="ＭＳ Ｐゴシック"/>
                <a:cs typeface="ＭＳ Ｐゴシック"/>
              </a:rPr>
              <a:t>中小企業のＤＸに貢献します・・・・・・・</a:t>
            </a:r>
            <a:endParaRPr sz="2800">
              <a:latin typeface="ＭＳ Ｐゴシック"/>
              <a:cs typeface="ＭＳ Ｐゴシック"/>
            </a:endParaRPr>
          </a:p>
          <a:p>
            <a:pPr marL="12700">
              <a:lnSpc>
                <a:spcPts val="3195"/>
              </a:lnSpc>
            </a:pPr>
            <a:r>
              <a:rPr sz="2800" b="1" spc="-5" dirty="0">
                <a:latin typeface="ＭＳ Ｐゴシック"/>
                <a:cs typeface="ＭＳ Ｐゴシック"/>
              </a:rPr>
              <a:t>・・・・・・・・・・・等</a:t>
            </a:r>
            <a:endParaRPr sz="2800">
              <a:latin typeface="ＭＳ Ｐゴシック"/>
              <a:cs typeface="ＭＳ Ｐゴシック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26400" y="149097"/>
            <a:ext cx="8134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latin typeface="ＭＳ Ｐゴシック"/>
                <a:cs typeface="ＭＳ Ｐゴシック"/>
              </a:rPr>
              <a:t>Ｐ－１４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28575" y="762380"/>
            <a:ext cx="8973820" cy="5710555"/>
            <a:chOff x="-28575" y="762380"/>
            <a:chExt cx="8973820" cy="57105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1767" y="933236"/>
              <a:ext cx="8793037" cy="55394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790955"/>
              <a:ext cx="4259580" cy="5021580"/>
            </a:xfrm>
            <a:custGeom>
              <a:avLst/>
              <a:gdLst/>
              <a:ahLst/>
              <a:cxnLst/>
              <a:rect l="l" t="t" r="r" b="b"/>
              <a:pathLst>
                <a:path w="4259580" h="5021580">
                  <a:moveTo>
                    <a:pt x="0" y="76962"/>
                  </a:moveTo>
                  <a:lnTo>
                    <a:pt x="6048" y="46988"/>
                  </a:lnTo>
                  <a:lnTo>
                    <a:pt x="22542" y="22526"/>
                  </a:lnTo>
                  <a:lnTo>
                    <a:pt x="47006" y="6042"/>
                  </a:lnTo>
                  <a:lnTo>
                    <a:pt x="76964" y="0"/>
                  </a:lnTo>
                  <a:lnTo>
                    <a:pt x="4182617" y="0"/>
                  </a:lnTo>
                  <a:lnTo>
                    <a:pt x="4212591" y="6042"/>
                  </a:lnTo>
                  <a:lnTo>
                    <a:pt x="4237053" y="22526"/>
                  </a:lnTo>
                  <a:lnTo>
                    <a:pt x="4253537" y="46988"/>
                  </a:lnTo>
                  <a:lnTo>
                    <a:pt x="4259580" y="76962"/>
                  </a:lnTo>
                  <a:lnTo>
                    <a:pt x="4259580" y="384810"/>
                  </a:lnTo>
                  <a:lnTo>
                    <a:pt x="4253537" y="414783"/>
                  </a:lnTo>
                  <a:lnTo>
                    <a:pt x="4237053" y="439245"/>
                  </a:lnTo>
                  <a:lnTo>
                    <a:pt x="4212591" y="455729"/>
                  </a:lnTo>
                  <a:lnTo>
                    <a:pt x="4182617" y="461772"/>
                  </a:lnTo>
                  <a:lnTo>
                    <a:pt x="76964" y="461772"/>
                  </a:lnTo>
                  <a:lnTo>
                    <a:pt x="47006" y="455729"/>
                  </a:lnTo>
                  <a:lnTo>
                    <a:pt x="22542" y="439245"/>
                  </a:lnTo>
                  <a:lnTo>
                    <a:pt x="6048" y="414783"/>
                  </a:lnTo>
                  <a:lnTo>
                    <a:pt x="0" y="384810"/>
                  </a:lnTo>
                  <a:lnTo>
                    <a:pt x="0" y="76962"/>
                  </a:lnTo>
                  <a:close/>
                </a:path>
                <a:path w="4259580" h="5021580">
                  <a:moveTo>
                    <a:pt x="0" y="2356866"/>
                  </a:moveTo>
                  <a:lnTo>
                    <a:pt x="6048" y="2326892"/>
                  </a:lnTo>
                  <a:lnTo>
                    <a:pt x="22542" y="2302430"/>
                  </a:lnTo>
                  <a:lnTo>
                    <a:pt x="47006" y="2285946"/>
                  </a:lnTo>
                  <a:lnTo>
                    <a:pt x="76964" y="2279904"/>
                  </a:lnTo>
                  <a:lnTo>
                    <a:pt x="4182617" y="2279904"/>
                  </a:lnTo>
                  <a:lnTo>
                    <a:pt x="4212591" y="2285946"/>
                  </a:lnTo>
                  <a:lnTo>
                    <a:pt x="4237053" y="2302430"/>
                  </a:lnTo>
                  <a:lnTo>
                    <a:pt x="4253537" y="2326892"/>
                  </a:lnTo>
                  <a:lnTo>
                    <a:pt x="4259580" y="2356866"/>
                  </a:lnTo>
                  <a:lnTo>
                    <a:pt x="4259580" y="2664714"/>
                  </a:lnTo>
                  <a:lnTo>
                    <a:pt x="4253537" y="2694687"/>
                  </a:lnTo>
                  <a:lnTo>
                    <a:pt x="4237053" y="2719149"/>
                  </a:lnTo>
                  <a:lnTo>
                    <a:pt x="4212591" y="2735633"/>
                  </a:lnTo>
                  <a:lnTo>
                    <a:pt x="4182617" y="2741676"/>
                  </a:lnTo>
                  <a:lnTo>
                    <a:pt x="76964" y="2741676"/>
                  </a:lnTo>
                  <a:lnTo>
                    <a:pt x="47006" y="2735633"/>
                  </a:lnTo>
                  <a:lnTo>
                    <a:pt x="22542" y="2719149"/>
                  </a:lnTo>
                  <a:lnTo>
                    <a:pt x="6048" y="2694687"/>
                  </a:lnTo>
                  <a:lnTo>
                    <a:pt x="0" y="2664714"/>
                  </a:lnTo>
                  <a:lnTo>
                    <a:pt x="0" y="2356866"/>
                  </a:lnTo>
                  <a:close/>
                </a:path>
                <a:path w="4259580" h="5021580">
                  <a:moveTo>
                    <a:pt x="0" y="4635500"/>
                  </a:moveTo>
                  <a:lnTo>
                    <a:pt x="6068" y="4605432"/>
                  </a:lnTo>
                  <a:lnTo>
                    <a:pt x="22616" y="4580890"/>
                  </a:lnTo>
                  <a:lnTo>
                    <a:pt x="47160" y="4564348"/>
                  </a:lnTo>
                  <a:lnTo>
                    <a:pt x="77216" y="4558284"/>
                  </a:lnTo>
                  <a:lnTo>
                    <a:pt x="4182364" y="4558284"/>
                  </a:lnTo>
                  <a:lnTo>
                    <a:pt x="4212431" y="4564348"/>
                  </a:lnTo>
                  <a:lnTo>
                    <a:pt x="4236974" y="4580890"/>
                  </a:lnTo>
                  <a:lnTo>
                    <a:pt x="4253515" y="4605432"/>
                  </a:lnTo>
                  <a:lnTo>
                    <a:pt x="4259580" y="4635500"/>
                  </a:lnTo>
                  <a:lnTo>
                    <a:pt x="4259580" y="4944364"/>
                  </a:lnTo>
                  <a:lnTo>
                    <a:pt x="4253515" y="4974420"/>
                  </a:lnTo>
                  <a:lnTo>
                    <a:pt x="4236973" y="4998964"/>
                  </a:lnTo>
                  <a:lnTo>
                    <a:pt x="4212431" y="5015512"/>
                  </a:lnTo>
                  <a:lnTo>
                    <a:pt x="4182364" y="5021580"/>
                  </a:lnTo>
                  <a:lnTo>
                    <a:pt x="77216" y="5021580"/>
                  </a:lnTo>
                  <a:lnTo>
                    <a:pt x="47160" y="5015512"/>
                  </a:lnTo>
                  <a:lnTo>
                    <a:pt x="22616" y="4998964"/>
                  </a:lnTo>
                  <a:lnTo>
                    <a:pt x="6068" y="4974420"/>
                  </a:lnTo>
                  <a:lnTo>
                    <a:pt x="0" y="4944364"/>
                  </a:lnTo>
                  <a:lnTo>
                    <a:pt x="0" y="4635500"/>
                  </a:lnTo>
                  <a:close/>
                </a:path>
              </a:pathLst>
            </a:custGeom>
            <a:ln w="571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90445" y="120142"/>
            <a:ext cx="469836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45" dirty="0"/>
              <a:t>デジタル庁が指定する動画</a:t>
            </a:r>
            <a:endParaRPr sz="3200"/>
          </a:p>
        </p:txBody>
      </p:sp>
      <p:sp>
        <p:nvSpPr>
          <p:cNvPr id="6" name="object 6"/>
          <p:cNvSpPr txBox="1"/>
          <p:nvPr/>
        </p:nvSpPr>
        <p:spPr>
          <a:xfrm>
            <a:off x="8026400" y="149097"/>
            <a:ext cx="8134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latin typeface="ＭＳ Ｐゴシック"/>
                <a:cs typeface="ＭＳ Ｐゴシック"/>
              </a:rPr>
              <a:t>Ｐ－１５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28575" y="370713"/>
            <a:ext cx="8952865" cy="5832475"/>
            <a:chOff x="-28575" y="370713"/>
            <a:chExt cx="8952865" cy="58324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3323" y="499158"/>
              <a:ext cx="8780915" cy="570342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399288"/>
              <a:ext cx="4259580" cy="5149850"/>
            </a:xfrm>
            <a:custGeom>
              <a:avLst/>
              <a:gdLst/>
              <a:ahLst/>
              <a:cxnLst/>
              <a:rect l="l" t="t" r="r" b="b"/>
              <a:pathLst>
                <a:path w="4259580" h="5149850">
                  <a:moveTo>
                    <a:pt x="0" y="4764786"/>
                  </a:moveTo>
                  <a:lnTo>
                    <a:pt x="6048" y="4734812"/>
                  </a:lnTo>
                  <a:lnTo>
                    <a:pt x="22542" y="4710350"/>
                  </a:lnTo>
                  <a:lnTo>
                    <a:pt x="47006" y="4693866"/>
                  </a:lnTo>
                  <a:lnTo>
                    <a:pt x="76964" y="4687824"/>
                  </a:lnTo>
                  <a:lnTo>
                    <a:pt x="4182617" y="4687824"/>
                  </a:lnTo>
                  <a:lnTo>
                    <a:pt x="4212591" y="4693866"/>
                  </a:lnTo>
                  <a:lnTo>
                    <a:pt x="4237053" y="4710350"/>
                  </a:lnTo>
                  <a:lnTo>
                    <a:pt x="4253537" y="4734812"/>
                  </a:lnTo>
                  <a:lnTo>
                    <a:pt x="4259580" y="4764786"/>
                  </a:lnTo>
                  <a:lnTo>
                    <a:pt x="4259580" y="5072634"/>
                  </a:lnTo>
                  <a:lnTo>
                    <a:pt x="4253537" y="5102607"/>
                  </a:lnTo>
                  <a:lnTo>
                    <a:pt x="4237053" y="5127069"/>
                  </a:lnTo>
                  <a:lnTo>
                    <a:pt x="4212591" y="5143553"/>
                  </a:lnTo>
                  <a:lnTo>
                    <a:pt x="4182617" y="5149596"/>
                  </a:lnTo>
                  <a:lnTo>
                    <a:pt x="76964" y="5149596"/>
                  </a:lnTo>
                  <a:lnTo>
                    <a:pt x="47006" y="5143553"/>
                  </a:lnTo>
                  <a:lnTo>
                    <a:pt x="22542" y="5127069"/>
                  </a:lnTo>
                  <a:lnTo>
                    <a:pt x="6048" y="5102607"/>
                  </a:lnTo>
                  <a:lnTo>
                    <a:pt x="0" y="5072634"/>
                  </a:lnTo>
                  <a:lnTo>
                    <a:pt x="0" y="4764786"/>
                  </a:lnTo>
                  <a:close/>
                </a:path>
                <a:path w="4259580" h="5149850">
                  <a:moveTo>
                    <a:pt x="0" y="76962"/>
                  </a:moveTo>
                  <a:lnTo>
                    <a:pt x="6048" y="46988"/>
                  </a:lnTo>
                  <a:lnTo>
                    <a:pt x="22542" y="22526"/>
                  </a:lnTo>
                  <a:lnTo>
                    <a:pt x="47006" y="6042"/>
                  </a:lnTo>
                  <a:lnTo>
                    <a:pt x="76964" y="0"/>
                  </a:lnTo>
                  <a:lnTo>
                    <a:pt x="4182617" y="0"/>
                  </a:lnTo>
                  <a:lnTo>
                    <a:pt x="4212591" y="6042"/>
                  </a:lnTo>
                  <a:lnTo>
                    <a:pt x="4237053" y="22526"/>
                  </a:lnTo>
                  <a:lnTo>
                    <a:pt x="4253537" y="46988"/>
                  </a:lnTo>
                  <a:lnTo>
                    <a:pt x="4259580" y="76962"/>
                  </a:lnTo>
                  <a:lnTo>
                    <a:pt x="4259580" y="384810"/>
                  </a:lnTo>
                  <a:lnTo>
                    <a:pt x="4253537" y="414783"/>
                  </a:lnTo>
                  <a:lnTo>
                    <a:pt x="4237053" y="439245"/>
                  </a:lnTo>
                  <a:lnTo>
                    <a:pt x="4212591" y="455729"/>
                  </a:lnTo>
                  <a:lnTo>
                    <a:pt x="4182617" y="461772"/>
                  </a:lnTo>
                  <a:lnTo>
                    <a:pt x="76964" y="461772"/>
                  </a:lnTo>
                  <a:lnTo>
                    <a:pt x="47006" y="455729"/>
                  </a:lnTo>
                  <a:lnTo>
                    <a:pt x="22542" y="439245"/>
                  </a:lnTo>
                  <a:lnTo>
                    <a:pt x="6048" y="414783"/>
                  </a:lnTo>
                  <a:lnTo>
                    <a:pt x="0" y="384810"/>
                  </a:lnTo>
                  <a:lnTo>
                    <a:pt x="0" y="76962"/>
                  </a:lnTo>
                  <a:close/>
                </a:path>
                <a:path w="4259580" h="5149850">
                  <a:moveTo>
                    <a:pt x="0" y="2420874"/>
                  </a:moveTo>
                  <a:lnTo>
                    <a:pt x="6048" y="2390900"/>
                  </a:lnTo>
                  <a:lnTo>
                    <a:pt x="22542" y="2366438"/>
                  </a:lnTo>
                  <a:lnTo>
                    <a:pt x="47006" y="2349954"/>
                  </a:lnTo>
                  <a:lnTo>
                    <a:pt x="76964" y="2343912"/>
                  </a:lnTo>
                  <a:lnTo>
                    <a:pt x="4182617" y="2343912"/>
                  </a:lnTo>
                  <a:lnTo>
                    <a:pt x="4212591" y="2349954"/>
                  </a:lnTo>
                  <a:lnTo>
                    <a:pt x="4237053" y="2366438"/>
                  </a:lnTo>
                  <a:lnTo>
                    <a:pt x="4253537" y="2390900"/>
                  </a:lnTo>
                  <a:lnTo>
                    <a:pt x="4259580" y="2420874"/>
                  </a:lnTo>
                  <a:lnTo>
                    <a:pt x="4259580" y="2728722"/>
                  </a:lnTo>
                  <a:lnTo>
                    <a:pt x="4253537" y="2758695"/>
                  </a:lnTo>
                  <a:lnTo>
                    <a:pt x="4237053" y="2783157"/>
                  </a:lnTo>
                  <a:lnTo>
                    <a:pt x="4212591" y="2799641"/>
                  </a:lnTo>
                  <a:lnTo>
                    <a:pt x="4182617" y="2805684"/>
                  </a:lnTo>
                  <a:lnTo>
                    <a:pt x="76964" y="2805684"/>
                  </a:lnTo>
                  <a:lnTo>
                    <a:pt x="47006" y="2799641"/>
                  </a:lnTo>
                  <a:lnTo>
                    <a:pt x="22542" y="2783157"/>
                  </a:lnTo>
                  <a:lnTo>
                    <a:pt x="6048" y="2758695"/>
                  </a:lnTo>
                  <a:lnTo>
                    <a:pt x="0" y="2728722"/>
                  </a:lnTo>
                  <a:lnTo>
                    <a:pt x="0" y="2420874"/>
                  </a:lnTo>
                  <a:close/>
                </a:path>
              </a:pathLst>
            </a:custGeom>
            <a:ln w="571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Ｐ－１６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4203" y="633223"/>
            <a:ext cx="7582272" cy="561060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Ｐ－１７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1420" y="652277"/>
            <a:ext cx="7581158" cy="562965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65983" y="284458"/>
            <a:ext cx="5480585" cy="642108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Ｐ－１９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65983" y="220458"/>
            <a:ext cx="5480585" cy="642256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２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99048" y="1106424"/>
            <a:ext cx="6658339" cy="520040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251075" y="530809"/>
            <a:ext cx="47440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45" dirty="0">
                <a:latin typeface="ＭＳ Ｐゴシック"/>
                <a:cs typeface="ＭＳ Ｐゴシック"/>
              </a:rPr>
              <a:t>デジタル推進委員デジタル証明</a:t>
            </a:r>
            <a:endParaRPr sz="2800">
              <a:latin typeface="ＭＳ Ｐゴシック"/>
              <a:cs typeface="ＭＳ Ｐゴシック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Ｐ－２０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99048" y="1106424"/>
            <a:ext cx="6658339" cy="52004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51075" y="530809"/>
            <a:ext cx="47440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45" dirty="0"/>
              <a:t>デジタル推進委員デジタル証明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３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8151" y="899871"/>
            <a:ext cx="73399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0" dirty="0"/>
              <a:t>「デジタル庁推進委員の取り組み」</a:t>
            </a:r>
            <a:endParaRPr sz="40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530"/>
              </a:spcBef>
            </a:pPr>
            <a:r>
              <a:rPr spc="-35" dirty="0">
                <a:solidFill>
                  <a:srgbClr val="FF0000"/>
                </a:solidFill>
              </a:rPr>
              <a:t>デジタル推進委員</a:t>
            </a:r>
            <a:r>
              <a:rPr spc="-40" dirty="0"/>
              <a:t>は、デジタル機器</a:t>
            </a:r>
            <a:r>
              <a:rPr spc="-50" dirty="0"/>
              <a:t>やサービスに不慣れな方にきめ細か</a:t>
            </a:r>
            <a:r>
              <a:rPr spc="-40" dirty="0"/>
              <a:t>なサポートなどを行うことで、社会全</a:t>
            </a:r>
            <a:r>
              <a:rPr spc="-30" dirty="0"/>
              <a:t>体として、</a:t>
            </a:r>
            <a:r>
              <a:rPr spc="-40" dirty="0">
                <a:solidFill>
                  <a:srgbClr val="FF0000"/>
                </a:solidFill>
              </a:rPr>
              <a:t>デジタル社会の利便性を誰</a:t>
            </a:r>
            <a:r>
              <a:rPr spc="-45" dirty="0">
                <a:solidFill>
                  <a:srgbClr val="FF0000"/>
                </a:solidFill>
              </a:rPr>
              <a:t>一人取り残されず享受できる環境を</a:t>
            </a:r>
            <a:r>
              <a:rPr spc="-35" dirty="0">
                <a:solidFill>
                  <a:srgbClr val="FF0000"/>
                </a:solidFill>
              </a:rPr>
              <a:t>作っていくための取組</a:t>
            </a:r>
            <a:r>
              <a:rPr spc="-40" dirty="0"/>
              <a:t>です。</a:t>
            </a:r>
          </a:p>
        </p:txBody>
      </p:sp>
      <p:sp>
        <p:nvSpPr>
          <p:cNvPr id="4" name="object 4"/>
          <p:cNvSpPr/>
          <p:nvPr/>
        </p:nvSpPr>
        <p:spPr>
          <a:xfrm>
            <a:off x="420623" y="1952244"/>
            <a:ext cx="8115300" cy="4058920"/>
          </a:xfrm>
          <a:custGeom>
            <a:avLst/>
            <a:gdLst/>
            <a:ahLst/>
            <a:cxnLst/>
            <a:rect l="l" t="t" r="r" b="b"/>
            <a:pathLst>
              <a:path w="8115300" h="4058920">
                <a:moveTo>
                  <a:pt x="0" y="4058411"/>
                </a:moveTo>
                <a:lnTo>
                  <a:pt x="8115300" y="4058411"/>
                </a:lnTo>
                <a:lnTo>
                  <a:pt x="8115300" y="0"/>
                </a:lnTo>
                <a:lnTo>
                  <a:pt x="0" y="0"/>
                </a:lnTo>
                <a:lnTo>
                  <a:pt x="0" y="4058411"/>
                </a:lnTo>
                <a:close/>
              </a:path>
            </a:pathLst>
          </a:custGeom>
          <a:ln w="57150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４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3273" y="206502"/>
            <a:ext cx="49403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0" dirty="0">
                <a:solidFill>
                  <a:srgbClr val="FF0000"/>
                </a:solidFill>
              </a:rPr>
              <a:t>申請内容はこれだけ！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640204" y="1019668"/>
            <a:ext cx="5974080" cy="5337175"/>
          </a:xfrm>
          <a:prstGeom prst="rect">
            <a:avLst/>
          </a:prstGeom>
        </p:spPr>
        <p:txBody>
          <a:bodyPr vert="horz" wrap="square" lIns="0" tIns="2413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0"/>
              </a:spcBef>
              <a:tabLst>
                <a:tab pos="775970" algn="l"/>
              </a:tabLst>
            </a:pPr>
            <a:r>
              <a:rPr sz="3600" b="1" spc="-50" dirty="0">
                <a:latin typeface="ＭＳ Ｐゴシック"/>
                <a:cs typeface="ＭＳ Ｐゴシック"/>
              </a:rPr>
              <a:t>①</a:t>
            </a:r>
            <a:r>
              <a:rPr sz="3600" b="1" dirty="0">
                <a:latin typeface="ＭＳ Ｐゴシック"/>
                <a:cs typeface="ＭＳ Ｐゴシック"/>
              </a:rPr>
              <a:t>	</a:t>
            </a:r>
            <a:r>
              <a:rPr sz="3600" b="1" spc="-45" dirty="0">
                <a:latin typeface="ＭＳ Ｐゴシック"/>
                <a:cs typeface="ＭＳ Ｐゴシック"/>
              </a:rPr>
              <a:t>氏名</a:t>
            </a:r>
            <a:endParaRPr sz="36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795"/>
              </a:spcBef>
              <a:tabLst>
                <a:tab pos="775970" algn="l"/>
              </a:tabLst>
            </a:pPr>
            <a:r>
              <a:rPr sz="3600" b="1" spc="-50" dirty="0">
                <a:latin typeface="ＭＳ Ｐゴシック"/>
                <a:cs typeface="ＭＳ Ｐゴシック"/>
              </a:rPr>
              <a:t>②</a:t>
            </a:r>
            <a:r>
              <a:rPr sz="3600" b="1" dirty="0">
                <a:latin typeface="ＭＳ Ｐゴシック"/>
                <a:cs typeface="ＭＳ Ｐゴシック"/>
              </a:rPr>
              <a:t>	</a:t>
            </a:r>
            <a:r>
              <a:rPr sz="3600" b="1" spc="-40" dirty="0">
                <a:latin typeface="ＭＳ Ｐゴシック"/>
                <a:cs typeface="ＭＳ Ｐゴシック"/>
              </a:rPr>
              <a:t>生年月日</a:t>
            </a:r>
            <a:endParaRPr sz="36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700"/>
              </a:spcBef>
              <a:tabLst>
                <a:tab pos="775970" algn="l"/>
              </a:tabLst>
            </a:pPr>
            <a:r>
              <a:rPr sz="3600" b="1" spc="-50" dirty="0">
                <a:latin typeface="ＭＳ Ｐゴシック"/>
                <a:cs typeface="ＭＳ Ｐゴシック"/>
              </a:rPr>
              <a:t>③</a:t>
            </a:r>
            <a:r>
              <a:rPr sz="3600" b="1" dirty="0">
                <a:latin typeface="ＭＳ Ｐゴシック"/>
                <a:cs typeface="ＭＳ Ｐゴシック"/>
              </a:rPr>
              <a:t>	</a:t>
            </a:r>
            <a:r>
              <a:rPr sz="3600" b="1" spc="-45" dirty="0">
                <a:latin typeface="ＭＳ Ｐゴシック"/>
                <a:cs typeface="ＭＳ Ｐゴシック"/>
              </a:rPr>
              <a:t>住所</a:t>
            </a:r>
            <a:endParaRPr sz="36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695"/>
              </a:spcBef>
              <a:tabLst>
                <a:tab pos="775970" algn="l"/>
              </a:tabLst>
            </a:pPr>
            <a:r>
              <a:rPr sz="3600" b="1" spc="-50" dirty="0">
                <a:latin typeface="ＭＳ Ｐゴシック"/>
                <a:cs typeface="ＭＳ Ｐゴシック"/>
              </a:rPr>
              <a:t>④</a:t>
            </a:r>
            <a:r>
              <a:rPr sz="3600" b="1" dirty="0">
                <a:latin typeface="ＭＳ Ｐゴシック"/>
                <a:cs typeface="ＭＳ Ｐゴシック"/>
              </a:rPr>
              <a:t>	</a:t>
            </a:r>
            <a:r>
              <a:rPr sz="3600" b="1" spc="-40" dirty="0">
                <a:latin typeface="ＭＳ Ｐゴシック"/>
                <a:cs typeface="ＭＳ Ｐゴシック"/>
              </a:rPr>
              <a:t>電話番号</a:t>
            </a:r>
            <a:endParaRPr sz="36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075"/>
              </a:spcBef>
              <a:tabLst>
                <a:tab pos="775970" algn="l"/>
              </a:tabLst>
            </a:pPr>
            <a:r>
              <a:rPr sz="3600" b="1" spc="-5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⑤</a:t>
            </a:r>
            <a:r>
              <a:rPr sz="3600" b="1" dirty="0">
                <a:solidFill>
                  <a:srgbClr val="FF0000"/>
                </a:solidFill>
                <a:latin typeface="ＭＳ Ｐゴシック"/>
                <a:cs typeface="ＭＳ Ｐゴシック"/>
              </a:rPr>
              <a:t>	</a:t>
            </a:r>
            <a:r>
              <a:rPr sz="3600" b="1" spc="-45" dirty="0">
                <a:solidFill>
                  <a:srgbClr val="FF0000"/>
                </a:solidFill>
                <a:latin typeface="ＭＳ Ｐゴシック"/>
                <a:cs typeface="ＭＳ Ｐゴシック"/>
              </a:rPr>
              <a:t>所属する団体</a:t>
            </a:r>
            <a:endParaRPr sz="36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895"/>
              </a:spcBef>
              <a:tabLst>
                <a:tab pos="775970" algn="l"/>
              </a:tabLst>
            </a:pPr>
            <a:r>
              <a:rPr sz="3600" b="1" spc="-5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⑥</a:t>
            </a:r>
            <a:r>
              <a:rPr sz="3600" b="1" dirty="0">
                <a:solidFill>
                  <a:srgbClr val="FF0000"/>
                </a:solidFill>
                <a:latin typeface="ＭＳ Ｐゴシック"/>
                <a:cs typeface="ＭＳ Ｐゴシック"/>
              </a:rPr>
              <a:t>	</a:t>
            </a:r>
            <a:r>
              <a:rPr sz="3600" b="1" spc="-35" dirty="0">
                <a:solidFill>
                  <a:srgbClr val="FF0000"/>
                </a:solidFill>
                <a:latin typeface="ＭＳ Ｐゴシック"/>
                <a:cs typeface="ＭＳ Ｐゴシック"/>
              </a:rPr>
              <a:t>実績</a:t>
            </a:r>
            <a:r>
              <a:rPr sz="3600" b="1" spc="-1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（</a:t>
            </a:r>
            <a:r>
              <a:rPr sz="3600" b="1" spc="-35" dirty="0">
                <a:solidFill>
                  <a:srgbClr val="FF0000"/>
                </a:solidFill>
                <a:latin typeface="ＭＳ Ｐゴシック"/>
                <a:cs typeface="ＭＳ Ｐゴシック"/>
              </a:rPr>
              <a:t>視聴の日付</a:t>
            </a:r>
            <a:r>
              <a:rPr sz="3600" b="1" spc="-5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）</a:t>
            </a:r>
            <a:endParaRPr sz="3600">
              <a:latin typeface="ＭＳ Ｐゴシック"/>
              <a:cs typeface="ＭＳ Ｐゴシック"/>
            </a:endParaRPr>
          </a:p>
          <a:p>
            <a:pPr marL="714375">
              <a:lnSpc>
                <a:spcPct val="100000"/>
              </a:lnSpc>
              <a:spcBef>
                <a:spcPts val="620"/>
              </a:spcBef>
            </a:pPr>
            <a:r>
              <a:rPr sz="3600" b="1" spc="-45" dirty="0">
                <a:latin typeface="ＭＳ Ｐゴシック"/>
                <a:cs typeface="ＭＳ Ｐゴシック"/>
              </a:rPr>
              <a:t>デジタル庁が指定する動画</a:t>
            </a:r>
            <a:endParaRPr sz="3600">
              <a:latin typeface="ＭＳ Ｐゴシック"/>
              <a:cs typeface="ＭＳ Ｐゴシック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3316" y="1040891"/>
            <a:ext cx="7703820" cy="5485130"/>
          </a:xfrm>
          <a:custGeom>
            <a:avLst/>
            <a:gdLst/>
            <a:ahLst/>
            <a:cxnLst/>
            <a:rect l="l" t="t" r="r" b="b"/>
            <a:pathLst>
              <a:path w="7703820" h="5485130">
                <a:moveTo>
                  <a:pt x="0" y="5484876"/>
                </a:moveTo>
                <a:lnTo>
                  <a:pt x="7703820" y="5484876"/>
                </a:lnTo>
                <a:lnTo>
                  <a:pt x="7703820" y="0"/>
                </a:lnTo>
                <a:lnTo>
                  <a:pt x="0" y="0"/>
                </a:lnTo>
                <a:lnTo>
                  <a:pt x="0" y="5484876"/>
                </a:lnTo>
                <a:close/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５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3171" y="987678"/>
            <a:ext cx="7797800" cy="524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游ゴシック"/>
                <a:cs typeface="游ゴシック"/>
                <a:hlinkClick r:id="rId2"/>
              </a:rPr>
              <a:t>デジタル推進委員の取組｜</a:t>
            </a:r>
            <a:r>
              <a:rPr sz="3600" b="1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游ゴシック"/>
                <a:cs typeface="游ゴシック"/>
                <a:hlinkClick r:id="rId2"/>
              </a:rPr>
              <a:t>デジタル庁</a:t>
            </a:r>
            <a:endParaRPr sz="3600"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36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2"/>
              </a:rPr>
              <a:t>(digital.go.jp)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450">
              <a:latin typeface="Calibri"/>
              <a:cs typeface="Calibri"/>
            </a:endParaRPr>
          </a:p>
          <a:p>
            <a:pPr marL="368300">
              <a:lnSpc>
                <a:spcPct val="100000"/>
              </a:lnSpc>
            </a:pPr>
            <a:r>
              <a:rPr sz="4000" b="1" spc="-45" dirty="0">
                <a:latin typeface="ＭＳ Ｐゴシック"/>
                <a:cs typeface="ＭＳ Ｐゴシック"/>
              </a:rPr>
              <a:t>デジタル推進委員の応募</a:t>
            </a:r>
            <a:endParaRPr sz="4000">
              <a:latin typeface="ＭＳ Ｐゴシック"/>
              <a:cs typeface="ＭＳ Ｐゴシック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050">
              <a:latin typeface="ＭＳ Ｐゴシック"/>
              <a:cs typeface="ＭＳ Ｐゴシック"/>
            </a:endParaRPr>
          </a:p>
          <a:p>
            <a:pPr marL="403860" marR="266065">
              <a:lnSpc>
                <a:spcPct val="90000"/>
              </a:lnSpc>
            </a:pPr>
            <a:r>
              <a:rPr sz="3600" b="1" spc="-45" dirty="0">
                <a:latin typeface="ＭＳ Ｐゴシック"/>
                <a:cs typeface="ＭＳ Ｐゴシック"/>
              </a:rPr>
              <a:t>応募要項の別表２に示す団体等に所</a:t>
            </a:r>
            <a:r>
              <a:rPr sz="3600" b="1" spc="-50" dirty="0">
                <a:latin typeface="ＭＳ Ｐゴシック"/>
                <a:cs typeface="ＭＳ Ｐゴシック"/>
              </a:rPr>
              <a:t>属する方については、以下のフォー</a:t>
            </a:r>
            <a:r>
              <a:rPr sz="3600" b="1" spc="-45" dirty="0">
                <a:latin typeface="ＭＳ Ｐゴシック"/>
                <a:cs typeface="ＭＳ Ｐゴシック"/>
              </a:rPr>
              <a:t>ムから法ぼしてください。</a:t>
            </a:r>
            <a:endParaRPr sz="3600">
              <a:latin typeface="ＭＳ Ｐゴシック"/>
              <a:cs typeface="ＭＳ Ｐゴシック"/>
            </a:endParaRPr>
          </a:p>
          <a:p>
            <a:pPr>
              <a:lnSpc>
                <a:spcPct val="100000"/>
              </a:lnSpc>
            </a:pPr>
            <a:endParaRPr sz="2700">
              <a:latin typeface="ＭＳ Ｐゴシック"/>
              <a:cs typeface="ＭＳ Ｐゴシック"/>
            </a:endParaRPr>
          </a:p>
          <a:p>
            <a:pPr marL="403860">
              <a:lnSpc>
                <a:spcPct val="100000"/>
              </a:lnSpc>
            </a:pPr>
            <a:r>
              <a:rPr sz="3600" b="1" spc="-45" dirty="0">
                <a:solidFill>
                  <a:srgbClr val="4471C4"/>
                </a:solidFill>
                <a:latin typeface="ＭＳ Ｐゴシック"/>
                <a:cs typeface="ＭＳ Ｐゴシック"/>
              </a:rPr>
              <a:t>・応募フォーム</a:t>
            </a:r>
            <a:endParaRPr sz="3600">
              <a:latin typeface="ＭＳ Ｐゴシック"/>
              <a:cs typeface="ＭＳ Ｐゴシック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６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36369" y="181589"/>
            <a:ext cx="5582155" cy="645472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582161" y="1319860"/>
            <a:ext cx="152209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92150" algn="l"/>
              </a:tabLst>
            </a:pPr>
            <a:r>
              <a:rPr sz="3200" b="1" spc="-50" dirty="0">
                <a:latin typeface="ＭＳ Ｐゴシック"/>
                <a:cs typeface="ＭＳ Ｐゴシック"/>
              </a:rPr>
              <a:t>①</a:t>
            </a:r>
            <a:r>
              <a:rPr sz="3200" b="1" dirty="0">
                <a:latin typeface="ＭＳ Ｐゴシック"/>
                <a:cs typeface="ＭＳ Ｐゴシック"/>
              </a:rPr>
              <a:t>	</a:t>
            </a:r>
            <a:r>
              <a:rPr sz="3200" b="1" spc="-45" dirty="0">
                <a:latin typeface="ＭＳ Ｐゴシック"/>
                <a:cs typeface="ＭＳ Ｐゴシック"/>
              </a:rPr>
              <a:t>氏名</a:t>
            </a:r>
            <a:endParaRPr sz="3200">
              <a:latin typeface="ＭＳ Ｐゴシック"/>
              <a:cs typeface="ＭＳ Ｐゴシック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82161" y="3324555"/>
            <a:ext cx="23393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92150" algn="l"/>
              </a:tabLst>
            </a:pPr>
            <a:r>
              <a:rPr sz="3200" b="1" spc="-50" dirty="0">
                <a:latin typeface="ＭＳ Ｐゴシック"/>
                <a:cs typeface="ＭＳ Ｐゴシック"/>
              </a:rPr>
              <a:t>②</a:t>
            </a:r>
            <a:r>
              <a:rPr sz="3200" b="1" dirty="0">
                <a:latin typeface="ＭＳ Ｐゴシック"/>
                <a:cs typeface="ＭＳ Ｐゴシック"/>
              </a:rPr>
              <a:t>	</a:t>
            </a:r>
            <a:r>
              <a:rPr sz="3200" b="1" spc="-40" dirty="0">
                <a:latin typeface="ＭＳ Ｐゴシック"/>
                <a:cs typeface="ＭＳ Ｐゴシック"/>
              </a:rPr>
              <a:t>生年月日</a:t>
            </a:r>
            <a:endParaRPr sz="3200">
              <a:latin typeface="ＭＳ Ｐゴシック"/>
              <a:cs typeface="ＭＳ Ｐゴシック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4334" y="5341416"/>
            <a:ext cx="2339340" cy="1336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935">
              <a:lnSpc>
                <a:spcPct val="100000"/>
              </a:lnSpc>
              <a:spcBef>
                <a:spcPts val="100"/>
              </a:spcBef>
              <a:tabLst>
                <a:tab pos="794385" algn="l"/>
              </a:tabLst>
            </a:pPr>
            <a:r>
              <a:rPr sz="3200" b="1" spc="-50" dirty="0">
                <a:latin typeface="ＭＳ Ｐゴシック"/>
                <a:cs typeface="ＭＳ Ｐゴシック"/>
              </a:rPr>
              <a:t>③</a:t>
            </a:r>
            <a:r>
              <a:rPr sz="3200" b="1" dirty="0">
                <a:latin typeface="ＭＳ Ｐゴシック"/>
                <a:cs typeface="ＭＳ Ｐゴシック"/>
              </a:rPr>
              <a:t>	</a:t>
            </a:r>
            <a:r>
              <a:rPr sz="3200" b="1" spc="-40" dirty="0">
                <a:latin typeface="ＭＳ Ｐゴシック"/>
                <a:cs typeface="ＭＳ Ｐゴシック"/>
              </a:rPr>
              <a:t>住所</a:t>
            </a:r>
            <a:endParaRPr sz="320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635"/>
              </a:spcBef>
              <a:tabLst>
                <a:tab pos="692150" algn="l"/>
              </a:tabLst>
            </a:pPr>
            <a:r>
              <a:rPr sz="3200" b="1" spc="-50" dirty="0">
                <a:latin typeface="ＭＳ Ｐゴシック"/>
                <a:cs typeface="ＭＳ Ｐゴシック"/>
              </a:rPr>
              <a:t>④</a:t>
            </a:r>
            <a:r>
              <a:rPr sz="3200" b="1" dirty="0">
                <a:latin typeface="ＭＳ Ｐゴシック"/>
                <a:cs typeface="ＭＳ Ｐゴシック"/>
              </a:rPr>
              <a:t>	</a:t>
            </a:r>
            <a:r>
              <a:rPr sz="3200" b="1" spc="-40" dirty="0">
                <a:latin typeface="ＭＳ Ｐゴシック"/>
                <a:cs typeface="ＭＳ Ｐゴシック"/>
              </a:rPr>
              <a:t>電話番号</a:t>
            </a:r>
            <a:endParaRPr sz="3200">
              <a:latin typeface="ＭＳ Ｐゴシック"/>
              <a:cs typeface="ＭＳ Ｐゴシック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７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7567" y="1052689"/>
            <a:ext cx="7952678" cy="473357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33417" y="1926793"/>
            <a:ext cx="308292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92150" algn="l"/>
              </a:tabLst>
            </a:pPr>
            <a:r>
              <a:rPr sz="3200" spc="-50" dirty="0">
                <a:solidFill>
                  <a:srgbClr val="FF0000"/>
                </a:solidFill>
              </a:rPr>
              <a:t>⑤</a:t>
            </a:r>
            <a:r>
              <a:rPr sz="3200" dirty="0">
                <a:solidFill>
                  <a:srgbClr val="FF0000"/>
                </a:solidFill>
              </a:rPr>
              <a:t>	</a:t>
            </a:r>
            <a:r>
              <a:rPr sz="3200" spc="-45" dirty="0">
                <a:solidFill>
                  <a:srgbClr val="FF0000"/>
                </a:solidFill>
              </a:rPr>
              <a:t>所属する団体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８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2856" y="543392"/>
            <a:ext cx="8791575" cy="5581650"/>
            <a:chOff x="352856" y="543392"/>
            <a:chExt cx="8791575" cy="55816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2856" y="543392"/>
              <a:ext cx="8791143" cy="55815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11480" y="2897123"/>
              <a:ext cx="7941945" cy="2034539"/>
            </a:xfrm>
            <a:custGeom>
              <a:avLst/>
              <a:gdLst/>
              <a:ahLst/>
              <a:cxnLst/>
              <a:rect l="l" t="t" r="r" b="b"/>
              <a:pathLst>
                <a:path w="7941945" h="2034539">
                  <a:moveTo>
                    <a:pt x="0" y="0"/>
                  </a:moveTo>
                  <a:lnTo>
                    <a:pt x="2126742" y="0"/>
                  </a:lnTo>
                </a:path>
                <a:path w="7941945" h="2034539">
                  <a:moveTo>
                    <a:pt x="4160520" y="2034539"/>
                  </a:moveTo>
                  <a:lnTo>
                    <a:pt x="7941437" y="2034539"/>
                  </a:lnTo>
                </a:path>
              </a:pathLst>
            </a:custGeom>
            <a:ln w="571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026400" y="149097"/>
            <a:ext cx="806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125" algn="l"/>
              </a:tabLst>
            </a:pPr>
            <a:r>
              <a:rPr sz="2000" b="1" spc="-25" dirty="0">
                <a:latin typeface="ＭＳ Ｐゴシック"/>
                <a:cs typeface="ＭＳ Ｐゴシック"/>
              </a:rPr>
              <a:t>Ｐ－</a:t>
            </a:r>
            <a:r>
              <a:rPr sz="2000" b="1" dirty="0">
                <a:latin typeface="ＭＳ Ｐゴシック"/>
                <a:cs typeface="ＭＳ Ｐゴシック"/>
              </a:rPr>
              <a:t>	</a:t>
            </a:r>
            <a:r>
              <a:rPr sz="2000" b="1" spc="-50" dirty="0">
                <a:latin typeface="ＭＳ Ｐゴシック"/>
                <a:cs typeface="ＭＳ Ｐゴシック"/>
              </a:rPr>
              <a:t>９</a:t>
            </a:r>
            <a:endParaRPr sz="200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177</Words>
  <Application>Microsoft Office PowerPoint</Application>
  <PresentationFormat>画面に合わせる (4:3)</PresentationFormat>
  <Paragraphs>56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4" baseType="lpstr">
      <vt:lpstr>ＭＳ Ｐゴシック</vt:lpstr>
      <vt:lpstr>游ゴシック</vt:lpstr>
      <vt:lpstr>Calibri</vt:lpstr>
      <vt:lpstr>Office Theme</vt:lpstr>
      <vt:lpstr>デジタル庁 「デジタル推進委員」</vt:lpstr>
      <vt:lpstr>PowerPoint プレゼンテーション</vt:lpstr>
      <vt:lpstr>デジタル推進委員デジタル証明</vt:lpstr>
      <vt:lpstr>「デジタル庁推進委員の取り組み」</vt:lpstr>
      <vt:lpstr>申請内容はこれだけ！</vt:lpstr>
      <vt:lpstr>PowerPoint プレゼンテーション</vt:lpstr>
      <vt:lpstr>PowerPoint プレゼンテーション</vt:lpstr>
      <vt:lpstr>⑤ 所属する団体</vt:lpstr>
      <vt:lpstr>PowerPoint プレゼンテーション</vt:lpstr>
      <vt:lpstr>Ｐ－１０</vt:lpstr>
      <vt:lpstr>Ｐ－１１</vt:lpstr>
      <vt:lpstr>Ｐ－１２</vt:lpstr>
      <vt:lpstr>Ｐ－１３</vt:lpstr>
      <vt:lpstr>⑥ 実績（視聴の日付）</vt:lpstr>
      <vt:lpstr>デジタル庁が指定する動画</vt:lpstr>
      <vt:lpstr>Ｐ－１６</vt:lpstr>
      <vt:lpstr>Ｐ－１７</vt:lpstr>
      <vt:lpstr>Ｐ－１８</vt:lpstr>
      <vt:lpstr>Ｐ－１９</vt:lpstr>
      <vt:lpstr>Ｐ－２０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邦彦 兼子</dc:creator>
  <cp:lastModifiedBy>菅又 久直</cp:lastModifiedBy>
  <cp:revision>1</cp:revision>
  <dcterms:created xsi:type="dcterms:W3CDTF">2023-01-17T01:15:08Z</dcterms:created>
  <dcterms:modified xsi:type="dcterms:W3CDTF">2023-01-17T01:19:45Z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2023-01-15T00:00:00Z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2023-01-17T00:00:00Z</vt:filetime>
  </property>
  <property fmtid="{D5CDD505-2E9C-101B-9397-08002B2CF9AE}" pid="5" name="Producer">
    <vt:lpwstr>Microsoft® PowerPoint® for Microsoft 365</vt:lpwstr>
  </property>
</Properties>
</file>