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578" r:id="rId2"/>
    <p:sldId id="569" r:id="rId3"/>
    <p:sldId id="562" r:id="rId4"/>
    <p:sldId id="256" r:id="rId5"/>
    <p:sldId id="577" r:id="rId6"/>
    <p:sldId id="260" r:id="rId7"/>
    <p:sldId id="636" r:id="rId8"/>
    <p:sldId id="540" r:id="rId9"/>
    <p:sldId id="618" r:id="rId10"/>
    <p:sldId id="634" r:id="rId11"/>
  </p:sldIdLst>
  <p:sldSz cx="10691813" cy="75596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EC8F0DCA-6323-46FB-945D-755A34B3F869}">
          <p14:sldIdLst>
            <p14:sldId id="578"/>
          </p14:sldIdLst>
        </p14:section>
        <p14:section name="背景、目的" id="{6438CEC0-4205-4809-9173-6DDE1AA8BF46}">
          <p14:sldIdLst>
            <p14:sldId id="569"/>
            <p14:sldId id="562"/>
            <p14:sldId id="256"/>
            <p14:sldId id="577"/>
            <p14:sldId id="260"/>
            <p14:sldId id="636"/>
            <p14:sldId id="540"/>
            <p14:sldId id="618"/>
            <p14:sldId id="634"/>
          </p14:sldIdLst>
        </p14:section>
        <p14:section name="WG" id="{CA4E5749-B23B-4FEC-BDF5-1C77BF62DB28}">
          <p14:sldIdLst/>
        </p14:section>
        <p14:section name="TF" id="{494DE08B-42C5-487D-B6CA-7A29408E3282}">
          <p14:sldIdLst/>
        </p14:section>
        <p14:section name="スケジュール" id="{EF62046C-21DD-47BE-A511-13045D6F82F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 id="4" name="B31 豊沢 祥子" initials="B豊祥" lastIdx="1" clrIdx="3">
    <p:extLst>
      <p:ext uri="{19B8F6BF-5375-455C-9EA6-DF929625EA0E}">
        <p15:presenceInfo xmlns:p15="http://schemas.microsoft.com/office/powerpoint/2012/main" userId="S::s_toyosawa@mribs.co.jp::ddc32878-ad4d-494d-a83d-52caa57d45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5C4"/>
    <a:srgbClr val="DC003C"/>
    <a:srgbClr val="939292"/>
    <a:srgbClr val="FCE4EA"/>
    <a:srgbClr val="99D6EC"/>
    <a:srgbClr val="E3ECFD"/>
    <a:srgbClr val="F7C1CE"/>
    <a:srgbClr val="FADAE2"/>
    <a:srgbClr val="00000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6353" autoAdjust="0"/>
  </p:normalViewPr>
  <p:slideViewPr>
    <p:cSldViewPr>
      <p:cViewPr varScale="1">
        <p:scale>
          <a:sx n="58" d="100"/>
          <a:sy n="58" d="100"/>
        </p:scale>
        <p:origin x="1076"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45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4DF3606-880A-4CDD-AC02-28A09856CFEC}" type="datetimeFigureOut">
              <a:rPr kumimoji="1" lang="ja-JP" altLang="en-US" smtClean="0"/>
              <a:t>2022/11/21</a:t>
            </a:fld>
            <a:endParaRPr kumimoji="1" lang="ja-JP" altLang="en-US"/>
          </a:p>
        </p:txBody>
      </p:sp>
      <p:sp>
        <p:nvSpPr>
          <p:cNvPr id="4" name="スライド イメージ プレースホルダー 3"/>
          <p:cNvSpPr>
            <a:spLocks noGrp="1" noRot="1" noChangeAspect="1"/>
          </p:cNvSpPr>
          <p:nvPr>
            <p:ph type="sldImg" idx="2"/>
          </p:nvPr>
        </p:nvSpPr>
        <p:spPr>
          <a:xfrm>
            <a:off x="2935288" y="857250"/>
            <a:ext cx="327342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209B0B3-1B49-4360-AFB7-41F675AA88EB}" type="slidenum">
              <a:rPr kumimoji="1" lang="ja-JP" altLang="en-US" smtClean="0"/>
              <a:t>‹#›</a:t>
            </a:fld>
            <a:endParaRPr kumimoji="1" lang="ja-JP" altLang="en-US"/>
          </a:p>
        </p:txBody>
      </p:sp>
    </p:spTree>
    <p:extLst>
      <p:ext uri="{BB962C8B-B14F-4D97-AF65-F5344CB8AC3E}">
        <p14:creationId xmlns:p14="http://schemas.microsoft.com/office/powerpoint/2010/main" val="8538225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sp>
        <p:nvSpPr>
          <p:cNvPr id="16" name="日付">
            <a:extLst>
              <a:ext uri="{FF2B5EF4-FFF2-40B4-BE49-F238E27FC236}">
                <a16:creationId xmlns:a16="http://schemas.microsoft.com/office/drawing/2014/main" id="{1126FA17-DF53-4E3F-91C1-583DA104944F}"/>
              </a:ext>
            </a:extLst>
          </p:cNvPr>
          <p:cNvSpPr>
            <a:spLocks noGrp="1"/>
          </p:cNvSpPr>
          <p:nvPr>
            <p:ph type="body" sz="quarter" idx="12" hasCustomPrompt="1"/>
          </p:nvPr>
        </p:nvSpPr>
        <p:spPr>
          <a:xfrm>
            <a:off x="5327999" y="5940077"/>
            <a:ext cx="4824000" cy="203133"/>
          </a:xfrm>
        </p:spPr>
        <p:txBody>
          <a:bodyPr>
            <a:noAutofit/>
          </a:bodyPr>
          <a:lstStyle>
            <a:lvl1pPr marL="0" indent="0" algn="r" fontAlgn="ctr">
              <a:lnSpc>
                <a:spcPct val="100000"/>
              </a:lnSpc>
              <a:spcAft>
                <a:spcPts val="0"/>
              </a:spcAft>
              <a:buNone/>
              <a:defRPr sz="1100" b="0" baseline="0">
                <a:solidFill>
                  <a:srgbClr val="000000"/>
                </a:solidFill>
                <a:latin typeface="メイリオ" panose="020B0604030504040204" pitchFamily="50" charset="-128"/>
                <a:ea typeface="メイリオ" panose="020B0604030504040204" pitchFamily="50" charset="-128"/>
              </a:defRPr>
            </a:lvl1pPr>
          </a:lstStyle>
          <a:p>
            <a:pPr lvl="0"/>
            <a:r>
              <a:rPr kumimoji="1" lang="ja-JP" altLang="en-US" dirty="0"/>
              <a:t>日付</a:t>
            </a:r>
          </a:p>
        </p:txBody>
      </p:sp>
      <p:sp>
        <p:nvSpPr>
          <p:cNvPr id="3" name="サブタイトル"/>
          <p:cNvSpPr>
            <a:spLocks noGrp="1"/>
          </p:cNvSpPr>
          <p:nvPr>
            <p:ph type="subTitle" idx="1" hasCustomPrompt="1"/>
          </p:nvPr>
        </p:nvSpPr>
        <p:spPr>
          <a:xfrm>
            <a:off x="521370" y="4627203"/>
            <a:ext cx="9630629" cy="424732"/>
          </a:xfrm>
          <a:prstGeom prst="rect">
            <a:avLst/>
          </a:prstGeom>
        </p:spPr>
        <p:txBody>
          <a:bodyPr wrap="square">
            <a:spAutoFit/>
          </a:bodyPr>
          <a:lstStyle>
            <a:lvl1pPr marL="0" indent="0" algn="ctr" fontAlgn="base">
              <a:spcAft>
                <a:spcPts val="0"/>
              </a:spcAft>
              <a:buNone/>
              <a:defRPr sz="2400" b="0" spc="50" baseline="0">
                <a:solidFill>
                  <a:srgbClr val="000000"/>
                </a:solidFill>
                <a:latin typeface="メイリオ" panose="020B0604030504040204" pitchFamily="50" charset="-128"/>
                <a:ea typeface="メイリオ" panose="020B0604030504040204" pitchFamily="50" charset="-128"/>
              </a:defRPr>
            </a:lvl1pPr>
            <a:lvl2pPr marL="503887" indent="0" algn="ctr">
              <a:buNone/>
              <a:defRPr sz="2205"/>
            </a:lvl2pPr>
            <a:lvl3pPr marL="1007772" indent="0" algn="ctr">
              <a:buNone/>
              <a:defRPr sz="1984"/>
            </a:lvl3pPr>
            <a:lvl4pPr marL="1511658" indent="0" algn="ctr">
              <a:buNone/>
              <a:defRPr sz="1764"/>
            </a:lvl4pPr>
            <a:lvl5pPr marL="2015544" indent="0" algn="ctr">
              <a:buNone/>
              <a:defRPr sz="1764"/>
            </a:lvl5pPr>
            <a:lvl6pPr marL="2519432" indent="0" algn="ctr">
              <a:buNone/>
              <a:defRPr sz="1764"/>
            </a:lvl6pPr>
            <a:lvl7pPr marL="3023316" indent="0" algn="ctr">
              <a:buNone/>
              <a:defRPr sz="1764"/>
            </a:lvl7pPr>
            <a:lvl8pPr marL="3527204" indent="0" algn="ctr">
              <a:buNone/>
              <a:defRPr sz="1764"/>
            </a:lvl8pPr>
            <a:lvl9pPr marL="4031088" indent="0" algn="ctr">
              <a:buNone/>
              <a:defRPr sz="1764"/>
            </a:lvl9pPr>
          </a:lstStyle>
          <a:p>
            <a:r>
              <a:rPr lang="ja-JP" altLang="en-US" dirty="0"/>
              <a:t>サブタイトル</a:t>
            </a:r>
            <a:endParaRPr lang="en-US" dirty="0"/>
          </a:p>
        </p:txBody>
      </p:sp>
      <p:sp>
        <p:nvSpPr>
          <p:cNvPr id="2" name="タイトル"/>
          <p:cNvSpPr>
            <a:spLocks noGrp="1"/>
          </p:cNvSpPr>
          <p:nvPr>
            <p:ph type="ctrTitle" hasCustomPrompt="1"/>
          </p:nvPr>
        </p:nvSpPr>
        <p:spPr>
          <a:xfrm>
            <a:off x="521370" y="2855927"/>
            <a:ext cx="9630629" cy="707886"/>
          </a:xfrm>
        </p:spPr>
        <p:txBody>
          <a:bodyPr wrap="square" anchor="b" anchorCtr="0">
            <a:spAutoFit/>
          </a:bodyPr>
          <a:lstStyle>
            <a:lvl1pPr algn="ctr" fontAlgn="base">
              <a:lnSpc>
                <a:spcPct val="120000"/>
              </a:lnSpc>
              <a:defRPr sz="4000" spc="50" baseline="0">
                <a:solidFill>
                  <a:srgbClr val="000000"/>
                </a:solidFill>
                <a:latin typeface="メイリオ" panose="020B0604030504040204" pitchFamily="50" charset="-128"/>
                <a:ea typeface="メイリオ" panose="020B0604030504040204" pitchFamily="50" charset="-128"/>
              </a:defRPr>
            </a:lvl1pPr>
          </a:lstStyle>
          <a:p>
            <a:r>
              <a:rPr lang="ja-JP" altLang="en-US" dirty="0"/>
              <a:t>タイトル</a:t>
            </a:r>
            <a:endParaRPr lang="en-US" dirty="0"/>
          </a:p>
        </p:txBody>
      </p:sp>
    </p:spTree>
    <p:extLst>
      <p:ext uri="{BB962C8B-B14F-4D97-AF65-F5344CB8AC3E}">
        <p14:creationId xmlns:p14="http://schemas.microsoft.com/office/powerpoint/2010/main" val="1049506236"/>
      </p:ext>
    </p:extLst>
  </p:cSld>
  <p:clrMapOvr>
    <a:masterClrMapping/>
  </p:clrMapOvr>
  <p:extLst>
    <p:ext uri="{DCECCB84-F9BA-43D5-87BE-67443E8EF086}">
      <p15:sldGuideLst xmlns:p15="http://schemas.microsoft.com/office/powerpoint/2012/main">
        <p15:guide id="1" pos="11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本文">
            <a:extLst>
              <a:ext uri="{FF2B5EF4-FFF2-40B4-BE49-F238E27FC236}">
                <a16:creationId xmlns:a16="http://schemas.microsoft.com/office/drawing/2014/main" id="{CD2D96DA-B998-4F7F-8B2A-980DBA9E3EDF}"/>
              </a:ext>
            </a:extLst>
          </p:cNvPr>
          <p:cNvSpPr>
            <a:spLocks noGrp="1"/>
          </p:cNvSpPr>
          <p:nvPr userDrawn="1">
            <p:ph type="body" sz="quarter" idx="12" hasCustomPrompt="1"/>
          </p:nvPr>
        </p:nvSpPr>
        <p:spPr>
          <a:xfrm>
            <a:off x="1763556" y="1728000"/>
            <a:ext cx="8388350" cy="1367169"/>
          </a:xfrm>
        </p:spPr>
        <p:txBody>
          <a:bodyPr/>
          <a:lstStyle>
            <a:lvl1pPr marL="0" marR="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kumimoji="1" lang="en-US" altLang="ja-JP" sz="1400" b="1" u="none" kern="1200" spc="120" baseline="0" noProof="0" dirty="0">
                <a:solidFill>
                  <a:schemeClr val="tx1"/>
                </a:solidFill>
                <a:latin typeface="メイリオ" panose="020B0604030504040204" pitchFamily="50" charset="-128"/>
                <a:ea typeface="メイリオ" panose="020B0604030504040204" pitchFamily="50" charset="-128"/>
                <a:cs typeface="+mn-cs"/>
              </a:defRPr>
            </a:lvl1pPr>
            <a:lvl2pPr marL="180000" marR="0"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kumimoji="1" lang="ja-JP" altLang="en-US" sz="1200" b="0" kern="1200" spc="120" baseline="0" dirty="0">
                <a:solidFill>
                  <a:schemeClr val="tx1"/>
                </a:solidFill>
                <a:latin typeface="メイリオ" panose="020B0604030504040204" pitchFamily="50" charset="-128"/>
                <a:ea typeface="メイリオ" panose="020B0604030504040204" pitchFamily="50" charset="-128"/>
                <a:cs typeface="+mn-cs"/>
              </a:defRPr>
            </a:lvl2pPr>
            <a:lvl3pPr marL="288000" indent="-108000">
              <a:spcAft>
                <a:spcPts val="400"/>
              </a:spcAft>
              <a:buFont typeface="BIZ UDPゴシック" panose="020B0400000000000000" pitchFamily="50" charset="-128"/>
              <a:buChar char="•"/>
              <a:tabLst>
                <a:tab pos="7740000" algn="r"/>
              </a:tabLst>
              <a:defRPr sz="1100" spc="120">
                <a:solidFill>
                  <a:schemeClr val="tx1"/>
                </a:solidFill>
                <a:latin typeface="メイリオ" panose="020B0604030504040204" pitchFamily="50" charset="-128"/>
                <a:ea typeface="メイリオ" panose="020B0604030504040204" pitchFamily="50" charset="-128"/>
              </a:defRPr>
            </a:lvl3pPr>
            <a:lvl4pPr marL="396000" indent="-108000">
              <a:spcAft>
                <a:spcPts val="300"/>
              </a:spcAft>
              <a:buFont typeface="BIZ UDPゴシック" panose="020B0400000000000000" pitchFamily="50" charset="-128"/>
              <a:buChar char="‐"/>
              <a:tabLst>
                <a:tab pos="7740000" algn="r"/>
              </a:tabLst>
              <a:defRPr sz="1100" spc="120">
                <a:solidFill>
                  <a:schemeClr val="tx1"/>
                </a:solidFill>
                <a:latin typeface="メイリオ" panose="020B0604030504040204" pitchFamily="50" charset="-128"/>
                <a:ea typeface="メイリオ" panose="020B0604030504040204" pitchFamily="50" charset="-128"/>
              </a:defRPr>
            </a:lvl4pPr>
            <a:lvl5pPr marL="540000" indent="0">
              <a:spcAft>
                <a:spcPts val="300"/>
              </a:spcAft>
              <a:buNone/>
              <a:tabLst>
                <a:tab pos="7740000" algn="r"/>
              </a:tabLst>
              <a:defRPr spc="120">
                <a:solidFill>
                  <a:schemeClr val="tx1"/>
                </a:solidFill>
                <a:latin typeface="メイリオ" panose="020B0604030504040204" pitchFamily="50" charset="-128"/>
                <a:ea typeface="メイリオ" panose="020B0604030504040204" pitchFamily="50" charset="-128"/>
              </a:defRPr>
            </a:lvl5pPr>
          </a:lstStyle>
          <a:p>
            <a:pPr marL="0" marR="0" lvl="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a:pPr>
            <a:r>
              <a:rPr kumimoji="1" lang="en-US" altLang="ja-JP" sz="1400" b="1" i="0" u="none" strike="noStrike" kern="1200" cap="none" spc="100" normalizeH="0" baseline="0" noProof="0" dirty="0">
                <a:ln>
                  <a:noFill/>
                </a:ln>
                <a:solidFill>
                  <a:srgbClr val="3C82F4"/>
                </a:solidFill>
                <a:effectLst/>
                <a:uLnTx/>
                <a:uFillTx/>
                <a:latin typeface="+mj-ea"/>
                <a:ea typeface="+mj-ea"/>
              </a:rPr>
              <a:t>X.</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Chapter</a:t>
            </a:r>
            <a:r>
              <a:rPr kumimoji="1" lang="ja-JP" altLang="en-US" sz="1400" b="1" i="0" u="none" strike="noStrike" kern="1200" cap="none" spc="100" normalizeH="0" baseline="0" noProof="0" dirty="0">
                <a:ln>
                  <a:noFill/>
                </a:ln>
                <a:solidFill>
                  <a:srgbClr val="3C82F4"/>
                </a:solidFill>
                <a:effectLst/>
                <a:uLnTx/>
                <a:uFillTx/>
                <a:latin typeface="+mj-ea"/>
                <a:ea typeface="+mj-ea"/>
              </a:rPr>
              <a:t>（章） </a:t>
            </a:r>
            <a:r>
              <a:rPr kumimoji="1" lang="en-US" altLang="ja-JP" sz="1400" b="1" i="0" u="none" strike="noStrike" kern="1200" cap="none" spc="100" normalizeH="0" baseline="0" noProof="0" dirty="0">
                <a:ln>
                  <a:noFill/>
                </a:ln>
                <a:solidFill>
                  <a:srgbClr val="3C82F4"/>
                </a:solidFill>
                <a:effectLst/>
                <a:uLnTx/>
                <a:uFillTx/>
                <a:latin typeface="+mj-ea"/>
                <a:ea typeface="+mj-ea"/>
              </a:rPr>
              <a:t>14pt</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ja-JP" altLang="en-US" sz="1400" b="1" i="0" u="sng" strike="noStrike" kern="1200" cap="none" spc="100" normalizeH="0" baseline="30000" noProof="0" dirty="0">
                <a:ln>
                  <a:noFill/>
                </a:ln>
                <a:solidFill>
                  <a:srgbClr val="3C82F4"/>
                </a:solidFill>
                <a:effectLst/>
                <a:uLnTx/>
                <a:uFill>
                  <a:solidFill>
                    <a:srgbClr val="3C82F5"/>
                  </a:solidFill>
                </a:uFill>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1</a:t>
            </a:r>
          </a:p>
          <a:p>
            <a:pPr marL="180000" marR="0" lvl="1"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a:pPr>
            <a:r>
              <a:rPr lang="en-US" altLang="ja-JP" dirty="0"/>
              <a:t>X.X</a:t>
            </a:r>
            <a:r>
              <a:rPr lang="ja-JP" altLang="en-US" dirty="0"/>
              <a:t> </a:t>
            </a:r>
            <a:r>
              <a:rPr lang="en-US" altLang="ja-JP" dirty="0"/>
              <a:t>Section</a:t>
            </a:r>
            <a:r>
              <a:rPr lang="ja-JP" altLang="en-US" dirty="0"/>
              <a:t>（節） </a:t>
            </a:r>
            <a:r>
              <a:rPr lang="en-US" altLang="ja-JP" dirty="0"/>
              <a:t>12pt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11</a:t>
            </a:r>
            <a:r>
              <a:rPr lang="ja-JP" altLang="en-US" dirty="0"/>
              <a:t>ｐｔ</a:t>
            </a:r>
          </a:p>
          <a:p>
            <a:pPr lvl="3"/>
            <a:r>
              <a:rPr lang="ja-JP" altLang="en-US" dirty="0"/>
              <a:t>第</a:t>
            </a:r>
            <a:r>
              <a:rPr lang="en-US" altLang="ja-JP" dirty="0"/>
              <a:t>4</a:t>
            </a:r>
            <a:r>
              <a:rPr lang="ja-JP" altLang="en-US" dirty="0"/>
              <a:t>レベル　</a:t>
            </a:r>
            <a:r>
              <a:rPr lang="en-US" altLang="ja-JP" dirty="0"/>
              <a:t>11pt</a:t>
            </a:r>
            <a:endParaRPr lang="ja-JP" altLang="en-US" dirty="0"/>
          </a:p>
          <a:p>
            <a:pPr lvl="4"/>
            <a:r>
              <a:rPr lang="ja-JP" altLang="en-US" dirty="0"/>
              <a:t>第</a:t>
            </a:r>
            <a:r>
              <a:rPr lang="en-US" altLang="ja-JP" dirty="0"/>
              <a:t>5</a:t>
            </a:r>
            <a:r>
              <a:rPr lang="ja-JP" altLang="en-US" dirty="0"/>
              <a:t>レベル　</a:t>
            </a:r>
            <a:r>
              <a:rPr lang="en-US" altLang="ja-JP" dirty="0"/>
              <a:t>10.5pt</a:t>
            </a:r>
          </a:p>
        </p:txBody>
      </p:sp>
      <p:sp>
        <p:nvSpPr>
          <p:cNvPr id="2" name="タイトル"/>
          <p:cNvSpPr>
            <a:spLocks noGrp="1"/>
          </p:cNvSpPr>
          <p:nvPr userDrawn="1">
            <p:ph type="title" hasCustomPrompt="1"/>
          </p:nvPr>
        </p:nvSpPr>
        <p:spPr>
          <a:xfrm>
            <a:off x="539906" y="844765"/>
            <a:ext cx="9216000" cy="487235"/>
          </a:xfrm>
        </p:spPr>
        <p:txBody>
          <a:bodyPr bIns="108000" anchor="b" anchorCtr="0">
            <a:noAutofit/>
          </a:bodyPr>
          <a:lstStyle>
            <a:lvl1pPr>
              <a:lnSpc>
                <a:spcPct val="110000"/>
              </a:lnSpc>
              <a:defRPr spc="120" baseline="0">
                <a:latin typeface="メイリオ" panose="020B0604030504040204" pitchFamily="50" charset="-128"/>
                <a:ea typeface="メイリオ" panose="020B0604030504040204" pitchFamily="50" charset="-128"/>
              </a:defRPr>
            </a:lvl1pPr>
          </a:lstStyle>
          <a:p>
            <a:r>
              <a:rPr lang="ja-JP" altLang="en-US" dirty="0"/>
              <a:t>目次</a:t>
            </a:r>
            <a:endParaRPr lang="en-US" dirty="0"/>
          </a:p>
        </p:txBody>
      </p:sp>
    </p:spTree>
    <p:extLst>
      <p:ext uri="{BB962C8B-B14F-4D97-AF65-F5344CB8AC3E}">
        <p14:creationId xmlns:p14="http://schemas.microsoft.com/office/powerpoint/2010/main" val="4205917443"/>
      </p:ext>
    </p:extLst>
  </p:cSld>
  <p:clrMapOvr>
    <a:masterClrMapping/>
  </p:clrMapOvr>
  <p:extLst>
    <p:ext uri="{DCECCB84-F9BA-43D5-87BE-67443E8EF086}">
      <p15:sldGuideLst xmlns:p15="http://schemas.microsoft.com/office/powerpoint/2012/main">
        <p15:guide id="9" pos="1110" userDrawn="1">
          <p15:clr>
            <a:srgbClr val="FBAE40"/>
          </p15:clr>
        </p15:guide>
        <p15:guide id="11" orient="horz" pos="10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扉">
    <p:spTree>
      <p:nvGrpSpPr>
        <p:cNvPr id="1" name=""/>
        <p:cNvGrpSpPr/>
        <p:nvPr/>
      </p:nvGrpSpPr>
      <p:grpSpPr>
        <a:xfrm>
          <a:off x="0" y="0"/>
          <a:ext cx="0" cy="0"/>
          <a:chOff x="0" y="0"/>
          <a:chExt cx="0" cy="0"/>
        </a:xfrm>
      </p:grpSpPr>
      <p:sp>
        <p:nvSpPr>
          <p:cNvPr id="5" name="X.X Section（節）">
            <a:extLst>
              <a:ext uri="{FF2B5EF4-FFF2-40B4-BE49-F238E27FC236}">
                <a16:creationId xmlns:a16="http://schemas.microsoft.com/office/drawing/2014/main" id="{8ED1F082-DCF3-47F1-AE40-2A390EECEF08}"/>
              </a:ext>
            </a:extLst>
          </p:cNvPr>
          <p:cNvSpPr>
            <a:spLocks noGrp="1"/>
          </p:cNvSpPr>
          <p:nvPr>
            <p:ph type="body" sz="quarter" idx="14" hasCustomPrompt="1"/>
          </p:nvPr>
        </p:nvSpPr>
        <p:spPr>
          <a:xfrm>
            <a:off x="1764000" y="3790347"/>
            <a:ext cx="8388000" cy="630942"/>
          </a:xfrm>
          <a:prstGeom prst="rect">
            <a:avLst/>
          </a:prstGeom>
        </p:spPr>
        <p:txBody>
          <a:bodyPr>
            <a:spAutoFit/>
          </a:bodyPr>
          <a:lstStyle>
            <a:lvl1pPr marL="215964" indent="-215964" fontAlgn="ctr">
              <a:buClr>
                <a:srgbClr val="013B84"/>
              </a:buClr>
              <a:buFont typeface="Wingdings" panose="05000000000000000000" pitchFamily="2" charset="2"/>
              <a:buChar char="l"/>
              <a:defRPr sz="1600" b="0" baseline="0">
                <a:solidFill>
                  <a:srgbClr val="000000"/>
                </a:solidFill>
                <a:latin typeface="メイリオ" panose="020B0604030504040204" pitchFamily="50" charset="-128"/>
                <a:ea typeface="メイリオ" panose="020B0604030504040204" pitchFamily="50" charset="-128"/>
              </a:defRPr>
            </a:lvl1pPr>
            <a:lvl2pPr marL="360000" indent="-144000" fontAlgn="ctr">
              <a:spcAft>
                <a:spcPts val="600"/>
              </a:spcAft>
              <a:buClr>
                <a:srgbClr val="595758"/>
              </a:buClr>
              <a:buFont typeface="BIZ UDPゴシック" panose="020B0400000000000000" pitchFamily="50" charset="-128"/>
              <a:buChar char="-"/>
              <a:defRPr sz="1400" baseline="0">
                <a:solidFill>
                  <a:srgbClr val="000000"/>
                </a:solidFill>
                <a:latin typeface="メイリオ" panose="020B0604030504040204" pitchFamily="50" charset="-128"/>
                <a:ea typeface="メイリオ" panose="020B0604030504040204" pitchFamily="50" charset="-128"/>
              </a:defRPr>
            </a:lvl2pPr>
            <a:lvl3pPr marL="413930" indent="-107982">
              <a:lnSpc>
                <a:spcPct val="120000"/>
              </a:lnSpc>
              <a:spcAft>
                <a:spcPts val="600"/>
              </a:spcAft>
              <a:buFont typeface="BIZ UDPゴシック" panose="020B0400000000000000" pitchFamily="50" charset="-128"/>
              <a:buChar char="‐"/>
              <a:defRPr sz="1100"/>
            </a:lvl3pPr>
            <a:lvl4pPr marL="413930" indent="0">
              <a:buFont typeface="BIZ UDPゴシック" panose="020B0400000000000000" pitchFamily="50" charset="-128"/>
              <a:buNone/>
              <a:defRPr sz="1100"/>
            </a:lvl4pPr>
            <a:lvl5pPr marL="413930" indent="0">
              <a:buFontTx/>
              <a:buNone/>
              <a:defRPr sz="1050"/>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X. Chapter（章）">
            <a:extLst>
              <a:ext uri="{FF2B5EF4-FFF2-40B4-BE49-F238E27FC236}">
                <a16:creationId xmlns:a16="http://schemas.microsoft.com/office/drawing/2014/main" id="{0F3853D0-56E6-4478-9C89-835FC28848AE}"/>
              </a:ext>
            </a:extLst>
          </p:cNvPr>
          <p:cNvSpPr>
            <a:spLocks noGrp="1"/>
          </p:cNvSpPr>
          <p:nvPr>
            <p:ph type="title" hasCustomPrompt="1"/>
          </p:nvPr>
        </p:nvSpPr>
        <p:spPr>
          <a:xfrm>
            <a:off x="1764000" y="2805360"/>
            <a:ext cx="8388000" cy="566309"/>
          </a:xfrm>
        </p:spPr>
        <p:txBody>
          <a:bodyPr anchor="b" anchorCtr="0"/>
          <a:lstStyle>
            <a:lvl1pPr fontAlgn="base" hangingPunct="0">
              <a:lnSpc>
                <a:spcPct val="120000"/>
              </a:lnSpc>
              <a:spcAft>
                <a:spcPts val="600"/>
              </a:spcAft>
              <a:defRPr sz="3200">
                <a:latin typeface="メイリオ" panose="020B0604030504040204" pitchFamily="50" charset="-128"/>
                <a:ea typeface="メイリオ" panose="020B0604030504040204" pitchFamily="50" charset="-128"/>
              </a:defRPr>
            </a:lvl1pPr>
          </a:lstStyle>
          <a:p>
            <a:r>
              <a:rPr kumimoji="1" lang="en-US" altLang="ja-JP" dirty="0"/>
              <a:t>X. Chapter</a:t>
            </a:r>
            <a:r>
              <a:rPr kumimoji="1" lang="ja-JP" altLang="en-US" dirty="0"/>
              <a:t>（章）</a:t>
            </a:r>
          </a:p>
        </p:txBody>
      </p:sp>
      <p:sp>
        <p:nvSpPr>
          <p:cNvPr id="9" name="スライド番号プレースホルダー 4">
            <a:extLst>
              <a:ext uri="{FF2B5EF4-FFF2-40B4-BE49-F238E27FC236}">
                <a16:creationId xmlns:a16="http://schemas.microsoft.com/office/drawing/2014/main" id="{4C1C6CF9-3674-4C8C-B550-DB8DFBE16519}"/>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3854932216"/>
      </p:ext>
    </p:extLst>
  </p:cSld>
  <p:clrMapOvr>
    <a:masterClrMapping/>
  </p:clrMapOvr>
  <p:extLst>
    <p:ext uri="{DCECCB84-F9BA-43D5-87BE-67443E8EF086}">
      <p15:sldGuideLst xmlns:p15="http://schemas.microsoft.com/office/powerpoint/2012/main">
        <p15:guide id="1" pos="11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面 A">
    <p:spTree>
      <p:nvGrpSpPr>
        <p:cNvPr id="1" name=""/>
        <p:cNvGrpSpPr/>
        <p:nvPr/>
      </p:nvGrpSpPr>
      <p:grpSpPr>
        <a:xfrm>
          <a:off x="0" y="0"/>
          <a:ext cx="0" cy="0"/>
          <a:chOff x="0" y="0"/>
          <a:chExt cx="0" cy="0"/>
        </a:xfrm>
      </p:grpSpPr>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539999" y="365658"/>
            <a:ext cx="9610163" cy="369332"/>
          </a:xfrm>
          <a:prstGeom prst="rect">
            <a:avLst/>
          </a:prstGeom>
        </p:spPr>
        <p:txBody>
          <a:bodyPr bIns="0" anchor="t" anchorCtr="0">
            <a:spAutoFit/>
          </a:bodyPr>
          <a:lstStyle>
            <a:lvl1pPr marL="0" indent="0" fontAlgn="ctr">
              <a:lnSpc>
                <a:spcPct val="100000"/>
              </a:lnSpc>
              <a:spcAft>
                <a:spcPts val="0"/>
              </a:spcAft>
              <a:buNone/>
              <a:defRPr sz="2400" b="1" spc="100" baseline="0">
                <a:solidFill>
                  <a:srgbClr val="000000"/>
                </a:solidFill>
                <a:latin typeface="メイリオ" panose="020B0604030504040204" pitchFamily="50" charset="-128"/>
                <a:ea typeface="メイリオ" panose="020B0604030504040204" pitchFamily="50" charset="-128"/>
              </a:defRPr>
            </a:lvl1pPr>
          </a:lstStyle>
          <a:p>
            <a:r>
              <a:rPr kumimoji="1" lang="ja-JP" altLang="en-US" dirty="0"/>
              <a:t>ページタイトル</a:t>
            </a:r>
          </a:p>
        </p:txBody>
      </p:sp>
      <p:sp>
        <p:nvSpPr>
          <p:cNvPr id="14" name="テキスト プレースホルダー">
            <a:extLst>
              <a:ext uri="{FF2B5EF4-FFF2-40B4-BE49-F238E27FC236}">
                <a16:creationId xmlns:a16="http://schemas.microsoft.com/office/drawing/2014/main" id="{C5005A2F-F349-4408-B392-B5A703E94D03}"/>
              </a:ext>
            </a:extLst>
          </p:cNvPr>
          <p:cNvSpPr>
            <a:spLocks noGrp="1"/>
          </p:cNvSpPr>
          <p:nvPr>
            <p:ph type="body" sz="quarter" idx="16" hasCustomPrompt="1"/>
          </p:nvPr>
        </p:nvSpPr>
        <p:spPr>
          <a:xfrm>
            <a:off x="539750" y="827509"/>
            <a:ext cx="9612313" cy="1609841"/>
          </a:xfrm>
          <a:prstGeom prst="rect">
            <a:avLst/>
          </a:prstGeom>
          <a:solidFill>
            <a:srgbClr val="99D6EC"/>
          </a:solidFill>
        </p:spPr>
        <p:txBody>
          <a:bodyPr lIns="180000" tIns="108000" rIns="180000" bIns="72000"/>
          <a:lstStyle>
            <a:lvl1pPr marL="255600" indent="-255600">
              <a:lnSpc>
                <a:spcPct val="110000"/>
              </a:lnSpc>
              <a:spcAft>
                <a:spcPts val="600"/>
              </a:spcAft>
              <a:buClr>
                <a:srgbClr val="003B83"/>
              </a:buClr>
              <a:buSzPct val="100000"/>
              <a:buFont typeface="Wingdings" panose="05000000000000000000" pitchFamily="2" charset="2"/>
              <a:buChar char="l"/>
              <a:defRPr sz="2000" b="0" spc="0" baseline="0">
                <a:solidFill>
                  <a:srgbClr val="000000"/>
                </a:solidFill>
                <a:latin typeface="メイリオ" panose="020B0604030504040204" pitchFamily="50" charset="-128"/>
                <a:ea typeface="メイリオ" panose="020B0604030504040204" pitchFamily="50" charset="-128"/>
              </a:defRPr>
            </a:lvl1pPr>
            <a:lvl2pPr marL="628650" indent="-266700">
              <a:lnSpc>
                <a:spcPct val="110000"/>
              </a:lnSpc>
              <a:spcAft>
                <a:spcPts val="300"/>
              </a:spcAft>
              <a:buSzPct val="100000"/>
              <a:defRPr sz="1600" b="0" spc="0" baseline="0">
                <a:latin typeface="メイリオ" panose="020B0604030504040204" pitchFamily="50" charset="-128"/>
                <a:ea typeface="メイリオ" panose="020B0604030504040204" pitchFamily="50" charset="-128"/>
              </a:defRPr>
            </a:lvl2pPr>
            <a:lvl3pPr marL="806450" indent="-180975">
              <a:lnSpc>
                <a:spcPct val="110000"/>
              </a:lnSpc>
              <a:spcAft>
                <a:spcPts val="300"/>
              </a:spcAft>
              <a:buSzPct val="70000"/>
              <a:buFont typeface="Wingdings" panose="05000000000000000000" pitchFamily="2" charset="2"/>
              <a:buChar char="l"/>
              <a:defRPr sz="1400" b="0" spc="0" baseline="0">
                <a:latin typeface="メイリオ" panose="020B0604030504040204" pitchFamily="50" charset="-128"/>
                <a:ea typeface="メイリオ" panose="020B0604030504040204" pitchFamily="50" charset="-128"/>
              </a:defRPr>
            </a:lvl3pPr>
            <a:lvl4pPr marL="982663" indent="-142875">
              <a:lnSpc>
                <a:spcPct val="110000"/>
              </a:lnSpc>
              <a:spcAft>
                <a:spcPts val="300"/>
              </a:spcAft>
              <a:defRPr sz="1200" b="0" spc="0" baseline="0">
                <a:latin typeface="メイリオ" panose="020B0604030504040204" pitchFamily="50" charset="-128"/>
                <a:ea typeface="メイリオ" panose="020B0604030504040204" pitchFamily="50" charset="-128"/>
              </a:defRPr>
            </a:lvl4pPr>
            <a:lvl5pPr marL="1071563" indent="-107950">
              <a:lnSpc>
                <a:spcPct val="110000"/>
              </a:lnSpc>
              <a:spcAft>
                <a:spcPts val="300"/>
              </a:spcAft>
              <a:defRPr sz="1100" b="0" spc="0" baseline="0">
                <a:latin typeface="メイリオ" panose="020B0604030504040204" pitchFamily="50" charset="-128"/>
                <a:ea typeface="メイリオ" panose="020B0604030504040204" pitchFamily="50" charset="-128"/>
              </a:defRPr>
            </a:lvl5pPr>
          </a:lstStyle>
          <a:p>
            <a:pPr lvl="0"/>
            <a:r>
              <a:rPr kumimoji="1" lang="ja-JP" altLang="en-US" dirty="0"/>
              <a:t>第</a:t>
            </a:r>
            <a:r>
              <a:rPr kumimoji="1" lang="en-US" altLang="ja-JP" dirty="0"/>
              <a:t>1</a:t>
            </a:r>
            <a:r>
              <a:rPr kumimoji="1" lang="ja-JP" altLang="en-US" dirty="0"/>
              <a:t>レベル </a:t>
            </a:r>
            <a:r>
              <a:rPr kumimoji="1" lang="en-US" altLang="ja-JP" dirty="0"/>
              <a:t>20pt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11pt</a:t>
            </a:r>
            <a:endParaRPr kumimoji="1" lang="ja-JP" altLang="en-US" dirty="0"/>
          </a:p>
        </p:txBody>
      </p:sp>
      <p:sp>
        <p:nvSpPr>
          <p:cNvPr id="21" name="スライド番号プレースホルダー 4">
            <a:extLst>
              <a:ext uri="{FF2B5EF4-FFF2-40B4-BE49-F238E27FC236}">
                <a16:creationId xmlns:a16="http://schemas.microsoft.com/office/drawing/2014/main" id="{417C67FF-EBE4-48AB-B8F4-34A3A135B816}"/>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
        <p:nvSpPr>
          <p:cNvPr id="23" name="出所">
            <a:extLst>
              <a:ext uri="{FF2B5EF4-FFF2-40B4-BE49-F238E27FC236}">
                <a16:creationId xmlns:a16="http://schemas.microsoft.com/office/drawing/2014/main" id="{89205F9A-1A26-4FE1-BAC8-5AE2F3C60E80}"/>
              </a:ext>
            </a:extLst>
          </p:cNvPr>
          <p:cNvSpPr>
            <a:spLocks noGrp="1"/>
          </p:cNvSpPr>
          <p:nvPr>
            <p:ph type="body" sz="quarter" idx="20" hasCustomPrompt="1"/>
          </p:nvPr>
        </p:nvSpPr>
        <p:spPr>
          <a:xfrm>
            <a:off x="538162" y="6956783"/>
            <a:ext cx="9612000" cy="135422"/>
          </a:xfrm>
        </p:spPr>
        <p:txBody>
          <a:bodyPr anchor="b" anchorCtr="0"/>
          <a:lstStyle>
            <a:lvl1pPr marL="252000" indent="-252000" fontAlgn="ctr">
              <a:lnSpc>
                <a:spcPct val="110000"/>
              </a:lnSpc>
              <a:spcAft>
                <a:spcPts val="0"/>
              </a:spcAft>
              <a:buNone/>
              <a:defRPr sz="800" b="0">
                <a:solidFill>
                  <a:srgbClr val="000000"/>
                </a:solidFill>
              </a:defRPr>
            </a:lvl1pPr>
          </a:lstStyle>
          <a:p>
            <a:pPr lvl="0"/>
            <a:r>
              <a:rPr kumimoji="1" lang="ja-JP" altLang="en-US" dirty="0"/>
              <a:t>出所）</a:t>
            </a:r>
          </a:p>
        </p:txBody>
      </p:sp>
    </p:spTree>
    <p:extLst>
      <p:ext uri="{BB962C8B-B14F-4D97-AF65-F5344CB8AC3E}">
        <p14:creationId xmlns:p14="http://schemas.microsoft.com/office/powerpoint/2010/main" val="1243139589"/>
      </p:ext>
    </p:extLst>
  </p:cSld>
  <p:clrMapOvr>
    <a:masterClrMapping/>
  </p:clrMapOvr>
  <p:extLst>
    <p:ext uri="{DCECCB84-F9BA-43D5-87BE-67443E8EF086}">
      <p15:sldGuideLst xmlns:p15="http://schemas.microsoft.com/office/powerpoint/2012/main">
        <p15:guide id="7" orient="horz" pos="1088" userDrawn="1">
          <p15:clr>
            <a:srgbClr val="FBAE40"/>
          </p15:clr>
        </p15:guide>
        <p15:guide id="9" pos="3242" userDrawn="1">
          <p15:clr>
            <a:srgbClr val="FBAE40"/>
          </p15:clr>
        </p15:guide>
        <p15:guide id="10" pos="349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中面 タイトルのみ">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97700847-9422-4DA0-8E52-7CE7387F263B}"/>
              </a:ext>
            </a:extLst>
          </p:cNvPr>
          <p:cNvSpPr>
            <a:spLocks noGrp="1"/>
          </p:cNvSpPr>
          <p:nvPr>
            <p:ph type="body" sz="quarter" idx="20" hasCustomPrompt="1"/>
          </p:nvPr>
        </p:nvSpPr>
        <p:spPr>
          <a:xfrm>
            <a:off x="538163" y="6956578"/>
            <a:ext cx="9612000" cy="135422"/>
          </a:xfrm>
        </p:spPr>
        <p:txBody>
          <a:bodyPr anchor="b" anchorCtr="0"/>
          <a:lstStyle>
            <a:lvl1pPr marL="252000" indent="-252000" fontAlgn="ctr">
              <a:lnSpc>
                <a:spcPct val="110000"/>
              </a:lnSpc>
              <a:spcAft>
                <a:spcPts val="0"/>
              </a:spcAft>
              <a:buNone/>
              <a:defRPr sz="800" b="0">
                <a:solidFill>
                  <a:srgbClr val="000000"/>
                </a:solidFill>
              </a:defRPr>
            </a:lvl1pPr>
          </a:lstStyle>
          <a:p>
            <a:pPr lvl="0"/>
            <a:r>
              <a:rPr kumimoji="1" lang="ja-JP" altLang="en-US" dirty="0"/>
              <a:t>出所）</a:t>
            </a:r>
          </a:p>
        </p:txBody>
      </p: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540000" y="844765"/>
            <a:ext cx="9216000" cy="487235"/>
          </a:xfrm>
          <a:prstGeom prst="rect">
            <a:avLst/>
          </a:prstGeom>
        </p:spPr>
        <p:txBody>
          <a:bodyPr bIns="108000" anchor="b" anchorCtr="0">
            <a:noAutofit/>
          </a:bodyPr>
          <a:lstStyle>
            <a:lvl1pPr marL="0" indent="0" fontAlgn="base">
              <a:lnSpc>
                <a:spcPct val="110000"/>
              </a:lnSpc>
              <a:spcAft>
                <a:spcPts val="0"/>
              </a:spcAft>
              <a:buNone/>
              <a:defRPr sz="2400" b="1" spc="100" baseline="0">
                <a:solidFill>
                  <a:srgbClr val="003B83"/>
                </a:solidFill>
              </a:defRPr>
            </a:lvl1pPr>
          </a:lstStyle>
          <a:p>
            <a:r>
              <a:rPr kumimoji="1" lang="ja-JP" altLang="en-US" dirty="0"/>
              <a:t>ページタイトル</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20" name="スライド番号プレースホルダー 4">
            <a:extLst>
              <a:ext uri="{FF2B5EF4-FFF2-40B4-BE49-F238E27FC236}">
                <a16:creationId xmlns:a16="http://schemas.microsoft.com/office/drawing/2014/main" id="{CFBCBECA-9E19-41AD-A3CE-13C770F7F492}"/>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1157811695"/>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4" name="ライン_フッター">
            <a:extLst>
              <a:ext uri="{FF2B5EF4-FFF2-40B4-BE49-F238E27FC236}">
                <a16:creationId xmlns:a16="http://schemas.microsoft.com/office/drawing/2014/main" id="{37C10D3E-0E90-4B2D-B19B-B0D91DC45F57}"/>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9" name="スライド番号プレースホルダー 4">
            <a:extLst>
              <a:ext uri="{FF2B5EF4-FFF2-40B4-BE49-F238E27FC236}">
                <a16:creationId xmlns:a16="http://schemas.microsoft.com/office/drawing/2014/main" id="{334E2605-51B2-49E6-A1AB-284BCFA4CFBF}"/>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900285077"/>
      </p:ext>
    </p:extLst>
  </p:cSld>
  <p:clrMapOvr>
    <a:masterClrMapping/>
  </p:clrMapOvr>
  <p:extLst>
    <p:ext uri="{DCECCB84-F9BA-43D5-87BE-67443E8EF086}">
      <p15:sldGuideLst xmlns:p15="http://schemas.microsoft.com/office/powerpoint/2012/main">
        <p15:guide id="2" pos="3242" userDrawn="1">
          <p15:clr>
            <a:srgbClr val="FBAE40"/>
          </p15:clr>
        </p15:guide>
        <p15:guide id="9" pos="349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384DD8-A828-4733-48A1-7838CEB5A07B}"/>
              </a:ext>
            </a:extLst>
          </p:cNvPr>
          <p:cNvSpPr>
            <a:spLocks noGrp="1"/>
          </p:cNvSpPr>
          <p:nvPr>
            <p:ph type="dt" sz="half" idx="10"/>
          </p:nvPr>
        </p:nvSpPr>
        <p:spPr/>
        <p:txBody>
          <a:bodyPr/>
          <a:lstStyle/>
          <a:p>
            <a:endParaRPr kumimoji="1" lang="ja-JP" altLang="en-US"/>
          </a:p>
        </p:txBody>
      </p:sp>
      <p:sp>
        <p:nvSpPr>
          <p:cNvPr id="3" name="フッター プレースホルダー 2">
            <a:extLst>
              <a:ext uri="{FF2B5EF4-FFF2-40B4-BE49-F238E27FC236}">
                <a16:creationId xmlns:a16="http://schemas.microsoft.com/office/drawing/2014/main" id="{8FFA17F8-40F6-2E6C-61FC-CC51AA4EE6E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6E1D87A-FA31-573C-F12E-184E0AC88D7C}"/>
              </a:ext>
            </a:extLst>
          </p:cNvPr>
          <p:cNvSpPr>
            <a:spLocks noGrp="1"/>
          </p:cNvSpPr>
          <p:nvPr>
            <p:ph type="sldNum" sz="quarter" idx="12"/>
          </p:nvPr>
        </p:nvSpPr>
        <p:spPr/>
        <p:txBody>
          <a:bodyPr/>
          <a:lstStyle/>
          <a:p>
            <a:fld id="{7D9BE134-296D-4C9F-B1AE-9B5CA892C788}" type="slidenum">
              <a:rPr kumimoji="1" lang="ja-JP" altLang="en-US" smtClean="0"/>
              <a:t>‹#›</a:t>
            </a:fld>
            <a:endParaRPr kumimoji="1" lang="ja-JP" altLang="en-US"/>
          </a:p>
        </p:txBody>
      </p:sp>
    </p:spTree>
    <p:extLst>
      <p:ext uri="{BB962C8B-B14F-4D97-AF65-F5344CB8AC3E}">
        <p14:creationId xmlns:p14="http://schemas.microsoft.com/office/powerpoint/2010/main" val="1509302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6EC0AA87-ECC3-4272-B5FE-92B45A462002}"/>
              </a:ext>
            </a:extLst>
          </p:cNvPr>
          <p:cNvSpPr>
            <a:spLocks noGrp="1"/>
          </p:cNvSpPr>
          <p:nvPr>
            <p:ph type="body" idx="1"/>
          </p:nvPr>
        </p:nvSpPr>
        <p:spPr>
          <a:xfrm>
            <a:off x="538164" y="1728000"/>
            <a:ext cx="9613900" cy="1539011"/>
          </a:xfrm>
          <a:prstGeom prst="rect">
            <a:avLst/>
          </a:prstGeom>
        </p:spPr>
        <p:txBody>
          <a:bodyPr vert="horz" wrap="square" lIns="0" tIns="0" rIns="0" bIns="0" rtlCol="0">
            <a:spAutoFit/>
          </a:body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
        <p:nvSpPr>
          <p:cNvPr id="2" name="Title Placeholder"/>
          <p:cNvSpPr>
            <a:spLocks noGrp="1"/>
          </p:cNvSpPr>
          <p:nvPr>
            <p:ph type="title"/>
          </p:nvPr>
        </p:nvSpPr>
        <p:spPr>
          <a:xfrm>
            <a:off x="539906" y="894949"/>
            <a:ext cx="9612000" cy="370101"/>
          </a:xfrm>
          <a:prstGeom prst="rect">
            <a:avLst/>
          </a:prstGeom>
        </p:spPr>
        <p:txBody>
          <a:bodyPr vert="horz" lIns="0" tIns="0" rIns="0" bIns="0" rtlCol="0" anchor="ctr">
            <a:spAutoFit/>
          </a:bodyPr>
          <a:lstStyle/>
          <a:p>
            <a:r>
              <a:rPr lang="ja-JP" altLang="en-US" dirty="0"/>
              <a:t>タイトルの書式設定</a:t>
            </a:r>
            <a:endParaRPr lang="en-US" dirty="0"/>
          </a:p>
        </p:txBody>
      </p:sp>
    </p:spTree>
    <p:extLst>
      <p:ext uri="{BB962C8B-B14F-4D97-AF65-F5344CB8AC3E}">
        <p14:creationId xmlns:p14="http://schemas.microsoft.com/office/powerpoint/2010/main" val="2388897361"/>
      </p:ext>
    </p:extLst>
  </p:cSld>
  <p:clrMap bg1="lt1" tx1="dk1" bg2="lt2" tx2="dk2" accent1="accent1" accent2="accent2" accent3="accent3" accent4="accent4" accent5="accent5" accent6="accent6" hlink="hlink" folHlink="folHlink"/>
  <p:sldLayoutIdLst>
    <p:sldLayoutId id="2147483661" r:id="rId1"/>
    <p:sldLayoutId id="2147483737" r:id="rId2"/>
    <p:sldLayoutId id="2147483707" r:id="rId3"/>
    <p:sldLayoutId id="2147483662" r:id="rId4"/>
    <p:sldLayoutId id="2147483766" r:id="rId5"/>
    <p:sldLayoutId id="2147483715" r:id="rId6"/>
    <p:sldLayoutId id="2147483767" r:id="rId7"/>
  </p:sldLayoutIdLst>
  <p:hf sldNum="0" hdr="0" ftr="0" dt="0"/>
  <p:txStyles>
    <p:titleStyle>
      <a:lvl1pPr algn="l" defTabSz="1007772" rtl="0" eaLnBrk="1" latinLnBrk="0" hangingPunct="1">
        <a:lnSpc>
          <a:spcPct val="90000"/>
        </a:lnSpc>
        <a:spcBef>
          <a:spcPct val="0"/>
        </a:spcBef>
        <a:buNone/>
        <a:defRPr kumimoji="1" sz="2600" b="1" kern="1200" spc="120" baseline="0">
          <a:solidFill>
            <a:srgbClr val="000000"/>
          </a:solidFill>
          <a:latin typeface="メイリオ" panose="020B0604030504040204" pitchFamily="50" charset="-128"/>
          <a:ea typeface="メイリオ" panose="020B0604030504040204" pitchFamily="50" charset="-128"/>
          <a:cs typeface="+mj-cs"/>
        </a:defRPr>
      </a:lvl1pPr>
    </p:titleStyle>
    <p:bodyStyle>
      <a:lvl1pPr marL="252000" marR="0" indent="-252000" algn="l" defTabSz="1007772" rtl="0" eaLnBrk="1" fontAlgn="auto" latinLnBrk="0" hangingPunct="1">
        <a:lnSpc>
          <a:spcPct val="120000"/>
        </a:lnSpc>
        <a:spcBef>
          <a:spcPts val="0"/>
        </a:spcBef>
        <a:spcAft>
          <a:spcPts val="600"/>
        </a:spcAft>
        <a:buClr>
          <a:srgbClr val="595758"/>
        </a:buClr>
        <a:buSzTx/>
        <a:buFont typeface="Wingdings" panose="05000000000000000000" pitchFamily="2" charset="2"/>
        <a:buChar char="l"/>
        <a:tabLst/>
        <a:defRPr kumimoji="1" sz="1600" b="1" kern="1200" spc="120" baseline="0">
          <a:solidFill>
            <a:schemeClr val="tx1"/>
          </a:solidFill>
          <a:latin typeface="メイリオ" panose="020B0604030504040204" pitchFamily="50" charset="-128"/>
          <a:ea typeface="メイリオ" panose="020B0604030504040204" pitchFamily="50" charset="-128"/>
          <a:cs typeface="+mn-cs"/>
        </a:defRPr>
      </a:lvl1pPr>
      <a:lvl2pPr marL="447675" marR="0" indent="-215900" algn="l" defTabSz="1007772" rtl="0" eaLnBrk="1" fontAlgn="auto" latinLnBrk="0" hangingPunct="1">
        <a:lnSpc>
          <a:spcPct val="120000"/>
        </a:lnSpc>
        <a:spcBef>
          <a:spcPts val="0"/>
        </a:spcBef>
        <a:spcAft>
          <a:spcPts val="600"/>
        </a:spcAft>
        <a:buClr>
          <a:srgbClr val="3C82F4"/>
        </a:buClr>
        <a:buSzPct val="70000"/>
        <a:buFont typeface="Wingdings" panose="05000000000000000000" pitchFamily="2" charset="2"/>
        <a:buChar char="l"/>
        <a:tabLst/>
        <a:defRPr kumimoji="1" sz="1600" b="0" kern="1200" spc="120" baseline="0">
          <a:solidFill>
            <a:schemeClr val="tx1"/>
          </a:solidFill>
          <a:latin typeface="メイリオ" panose="020B0604030504040204" pitchFamily="50" charset="-128"/>
          <a:ea typeface="メイリオ" panose="020B0604030504040204" pitchFamily="50" charset="-128"/>
          <a:cs typeface="+mn-cs"/>
        </a:defRPr>
      </a:lvl2pPr>
      <a:lvl3pPr marL="542925" marR="0" indent="-142875" algn="l" defTabSz="1007772" rtl="0" eaLnBrk="1" fontAlgn="auto" latinLnBrk="0" hangingPunct="1">
        <a:lnSpc>
          <a:spcPct val="120000"/>
        </a:lnSpc>
        <a:spcBef>
          <a:spcPts val="0"/>
        </a:spcBef>
        <a:spcAft>
          <a:spcPts val="600"/>
        </a:spcAft>
        <a:buClr>
          <a:srgbClr val="000000"/>
        </a:buClr>
        <a:buSzTx/>
        <a:buFont typeface="BIZ UDPゴシック" panose="020B0400000000000000" pitchFamily="50" charset="-128"/>
        <a:buChar char="-"/>
        <a:tabLst/>
        <a:defRPr kumimoji="1" sz="1400" b="0" kern="1200" spc="120" baseline="0">
          <a:solidFill>
            <a:schemeClr val="tx1"/>
          </a:solidFill>
          <a:latin typeface="メイリオ" panose="020B0604030504040204" pitchFamily="50" charset="-128"/>
          <a:ea typeface="メイリオ" panose="020B0604030504040204" pitchFamily="50" charset="-128"/>
          <a:cs typeface="+mn-cs"/>
        </a:defRPr>
      </a:lvl3pPr>
      <a:lvl4pPr marL="714375" marR="0" indent="-107950" algn="l" defTabSz="1007772" rtl="0" eaLnBrk="1" fontAlgn="auto" latinLnBrk="0" hangingPunct="1">
        <a:lnSpc>
          <a:spcPct val="120000"/>
        </a:lnSpc>
        <a:spcBef>
          <a:spcPts val="0"/>
        </a:spcBef>
        <a:spcAft>
          <a:spcPts val="400"/>
        </a:spcAft>
        <a:buClr>
          <a:srgbClr val="595758"/>
        </a:buClr>
        <a:buSzTx/>
        <a:buFont typeface="Arial" panose="020B0604020202020204" pitchFamily="34" charset="0"/>
        <a:buChar char="•"/>
        <a:tabLst/>
        <a:defRPr kumimoji="1" sz="1200" b="0" kern="1200" spc="120" baseline="0">
          <a:solidFill>
            <a:schemeClr val="tx1"/>
          </a:solidFill>
          <a:latin typeface="メイリオ" panose="020B0604030504040204" pitchFamily="50" charset="-128"/>
          <a:ea typeface="メイリオ" panose="020B0604030504040204" pitchFamily="50" charset="-128"/>
          <a:cs typeface="+mn-cs"/>
        </a:defRPr>
      </a:lvl4pPr>
      <a:lvl5pPr marL="895350" marR="0" indent="-107950" algn="l" defTabSz="1007772" rtl="0" eaLnBrk="1" fontAlgn="auto" latinLnBrk="0" hangingPunct="1">
        <a:lnSpc>
          <a:spcPct val="120000"/>
        </a:lnSpc>
        <a:spcBef>
          <a:spcPts val="0"/>
        </a:spcBef>
        <a:spcAft>
          <a:spcPts val="400"/>
        </a:spcAft>
        <a:buClr>
          <a:srgbClr val="595758"/>
        </a:buClr>
        <a:buSzTx/>
        <a:buFont typeface="BIZ UDPゴシック" panose="020B0400000000000000" pitchFamily="50" charset="-128"/>
        <a:buChar char="-"/>
        <a:tabLst/>
        <a:defRPr kumimoji="1" sz="1050" b="0" kern="1200" spc="120" baseline="0">
          <a:solidFill>
            <a:schemeClr val="tx1"/>
          </a:solidFill>
          <a:latin typeface="メイリオ" panose="020B0604030504040204" pitchFamily="50" charset="-128"/>
          <a:ea typeface="メイリオ" panose="020B0604030504040204" pitchFamily="50" charset="-128"/>
          <a:cs typeface="+mn-cs"/>
        </a:defRPr>
      </a:lvl5pPr>
      <a:lvl6pPr marL="2771374"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260"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145"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032"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772" rtl="0" eaLnBrk="1" latinLnBrk="0" hangingPunct="1">
        <a:defRPr kumimoji="1" sz="1984" kern="1200">
          <a:solidFill>
            <a:schemeClr val="tx1"/>
          </a:solidFill>
          <a:latin typeface="+mn-lt"/>
          <a:ea typeface="+mn-ea"/>
          <a:cs typeface="+mn-cs"/>
        </a:defRPr>
      </a:lvl1pPr>
      <a:lvl2pPr marL="503887" algn="l" defTabSz="1007772" rtl="0" eaLnBrk="1" latinLnBrk="0" hangingPunct="1">
        <a:defRPr kumimoji="1" sz="1984" kern="1200">
          <a:solidFill>
            <a:schemeClr val="tx1"/>
          </a:solidFill>
          <a:latin typeface="+mn-lt"/>
          <a:ea typeface="+mn-ea"/>
          <a:cs typeface="+mn-cs"/>
        </a:defRPr>
      </a:lvl2pPr>
      <a:lvl3pPr marL="1007772" algn="l" defTabSz="1007772" rtl="0" eaLnBrk="1" latinLnBrk="0" hangingPunct="1">
        <a:defRPr kumimoji="1" sz="1984" kern="1200">
          <a:solidFill>
            <a:schemeClr val="tx1"/>
          </a:solidFill>
          <a:latin typeface="+mn-lt"/>
          <a:ea typeface="+mn-ea"/>
          <a:cs typeface="+mn-cs"/>
        </a:defRPr>
      </a:lvl3pPr>
      <a:lvl4pPr marL="1511658" algn="l" defTabSz="1007772" rtl="0" eaLnBrk="1" latinLnBrk="0" hangingPunct="1">
        <a:defRPr kumimoji="1" sz="1984" kern="1200">
          <a:solidFill>
            <a:schemeClr val="tx1"/>
          </a:solidFill>
          <a:latin typeface="+mn-lt"/>
          <a:ea typeface="+mn-ea"/>
          <a:cs typeface="+mn-cs"/>
        </a:defRPr>
      </a:lvl4pPr>
      <a:lvl5pPr marL="2015544" algn="l" defTabSz="1007772" rtl="0" eaLnBrk="1" latinLnBrk="0" hangingPunct="1">
        <a:defRPr kumimoji="1" sz="1984" kern="1200">
          <a:solidFill>
            <a:schemeClr val="tx1"/>
          </a:solidFill>
          <a:latin typeface="+mn-lt"/>
          <a:ea typeface="+mn-ea"/>
          <a:cs typeface="+mn-cs"/>
        </a:defRPr>
      </a:lvl5pPr>
      <a:lvl6pPr marL="2519432" algn="l" defTabSz="1007772" rtl="0" eaLnBrk="1" latinLnBrk="0" hangingPunct="1">
        <a:defRPr kumimoji="1" sz="1984" kern="1200">
          <a:solidFill>
            <a:schemeClr val="tx1"/>
          </a:solidFill>
          <a:latin typeface="+mn-lt"/>
          <a:ea typeface="+mn-ea"/>
          <a:cs typeface="+mn-cs"/>
        </a:defRPr>
      </a:lvl6pPr>
      <a:lvl7pPr marL="3023316" algn="l" defTabSz="1007772" rtl="0" eaLnBrk="1" latinLnBrk="0" hangingPunct="1">
        <a:defRPr kumimoji="1" sz="1984" kern="1200">
          <a:solidFill>
            <a:schemeClr val="tx1"/>
          </a:solidFill>
          <a:latin typeface="+mn-lt"/>
          <a:ea typeface="+mn-ea"/>
          <a:cs typeface="+mn-cs"/>
        </a:defRPr>
      </a:lvl7pPr>
      <a:lvl8pPr marL="3527204" algn="l" defTabSz="1007772" rtl="0" eaLnBrk="1" latinLnBrk="0" hangingPunct="1">
        <a:defRPr kumimoji="1" sz="1984" kern="1200">
          <a:solidFill>
            <a:schemeClr val="tx1"/>
          </a:solidFill>
          <a:latin typeface="+mn-lt"/>
          <a:ea typeface="+mn-ea"/>
          <a:cs typeface="+mn-cs"/>
        </a:defRPr>
      </a:lvl8pPr>
      <a:lvl9pPr marL="4031088" algn="l" defTabSz="1007772"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39" userDrawn="1">
          <p15:clr>
            <a:srgbClr val="F26B43"/>
          </p15:clr>
        </p15:guide>
        <p15:guide id="3" pos="6395" userDrawn="1">
          <p15:clr>
            <a:srgbClr val="F26B43"/>
          </p15:clr>
        </p15:guide>
        <p15:guide id="4" orient="horz" pos="225" userDrawn="1">
          <p15:clr>
            <a:srgbClr val="F26B43"/>
          </p15:clr>
        </p15:guide>
        <p15:guide id="5" orient="horz" pos="446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EF9DC51-512F-A690-E35D-F05A7F015DF1}"/>
              </a:ext>
            </a:extLst>
          </p:cNvPr>
          <p:cNvSpPr txBox="1"/>
          <p:nvPr/>
        </p:nvSpPr>
        <p:spPr>
          <a:xfrm>
            <a:off x="7218114" y="179437"/>
            <a:ext cx="3096344" cy="369332"/>
          </a:xfrm>
          <a:prstGeom prst="rect">
            <a:avLst/>
          </a:prstGeom>
          <a:noFill/>
          <a:ln>
            <a:solidFill>
              <a:schemeClr val="accent1"/>
            </a:solidFill>
          </a:ln>
        </p:spPr>
        <p:txBody>
          <a:bodyPr wrap="square" lIns="0" tIns="0" rIns="0" bIns="0" rtlCol="0">
            <a:spAutoFit/>
          </a:bodyPr>
          <a:lstStyle/>
          <a:p>
            <a:pPr algn="l" defTabSz="1007772" fontAlgn="ctr">
              <a:lnSpc>
                <a:spcPct val="120000"/>
              </a:lnSpc>
              <a:spcAft>
                <a:spcPts val="400"/>
              </a:spcAft>
              <a:buClr>
                <a:srgbClr val="000000"/>
              </a:buClr>
            </a:pPr>
            <a:r>
              <a:rPr kumimoji="1" lang="ja-JP" altLang="en-US" sz="2000" b="1" spc="100" dirty="0">
                <a:solidFill>
                  <a:srgbClr val="000000"/>
                </a:solidFill>
              </a:rPr>
              <a:t>業界横断</a:t>
            </a:r>
            <a:r>
              <a:rPr kumimoji="1" lang="en-US" altLang="ja-JP" sz="2000" b="1" spc="100" dirty="0">
                <a:solidFill>
                  <a:srgbClr val="000000"/>
                </a:solidFill>
              </a:rPr>
              <a:t>2022-3-06</a:t>
            </a:r>
            <a:endParaRPr kumimoji="1" lang="ja-JP" altLang="en-US" sz="2000" b="1" spc="100" dirty="0">
              <a:solidFill>
                <a:srgbClr val="000000"/>
              </a:solidFill>
            </a:endParaRPr>
          </a:p>
        </p:txBody>
      </p:sp>
      <p:sp>
        <p:nvSpPr>
          <p:cNvPr id="5" name="テキスト ボックス 4">
            <a:extLst>
              <a:ext uri="{FF2B5EF4-FFF2-40B4-BE49-F238E27FC236}">
                <a16:creationId xmlns:a16="http://schemas.microsoft.com/office/drawing/2014/main" id="{4165D13F-EB34-A1C3-EC40-4157D960A659}"/>
              </a:ext>
            </a:extLst>
          </p:cNvPr>
          <p:cNvSpPr txBox="1"/>
          <p:nvPr/>
        </p:nvSpPr>
        <p:spPr>
          <a:xfrm>
            <a:off x="2033538" y="2843733"/>
            <a:ext cx="7056784" cy="1233158"/>
          </a:xfrm>
          <a:prstGeom prst="rect">
            <a:avLst/>
          </a:prstGeom>
          <a:noFill/>
        </p:spPr>
        <p:txBody>
          <a:bodyPr wrap="square" lIns="0" tIns="0" rIns="0" bIns="0" rtlCol="0">
            <a:spAutoFit/>
          </a:bodyPr>
          <a:lstStyle/>
          <a:p>
            <a:pPr algn="ctr" defTabSz="1007772" fontAlgn="ctr">
              <a:lnSpc>
                <a:spcPct val="120000"/>
              </a:lnSpc>
              <a:spcAft>
                <a:spcPts val="400"/>
              </a:spcAft>
              <a:buClr>
                <a:srgbClr val="000000"/>
              </a:buClr>
            </a:pPr>
            <a:r>
              <a:rPr kumimoji="1" lang="ja-JP" altLang="en-US" sz="3200" b="1" spc="100" dirty="0">
                <a:solidFill>
                  <a:srgbClr val="000000"/>
                </a:solidFill>
              </a:rPr>
              <a:t>トレードファイナンスプロジェクト</a:t>
            </a:r>
            <a:endParaRPr kumimoji="1" lang="en-US" altLang="ja-JP" sz="3200" b="1" spc="100" dirty="0">
              <a:solidFill>
                <a:srgbClr val="000000"/>
              </a:solidFill>
            </a:endParaRPr>
          </a:p>
          <a:p>
            <a:pPr algn="ctr" defTabSz="1007772" fontAlgn="ctr">
              <a:lnSpc>
                <a:spcPct val="120000"/>
              </a:lnSpc>
              <a:spcAft>
                <a:spcPts val="400"/>
              </a:spcAft>
              <a:buClr>
                <a:srgbClr val="000000"/>
              </a:buClr>
            </a:pPr>
            <a:r>
              <a:rPr kumimoji="1" lang="ja-JP" altLang="en-US" sz="3200" b="1" spc="100" dirty="0">
                <a:solidFill>
                  <a:srgbClr val="000000"/>
                </a:solidFill>
              </a:rPr>
              <a:t>進捗報告</a:t>
            </a:r>
          </a:p>
        </p:txBody>
      </p:sp>
    </p:spTree>
    <p:extLst>
      <p:ext uri="{BB962C8B-B14F-4D97-AF65-F5344CB8AC3E}">
        <p14:creationId xmlns:p14="http://schemas.microsoft.com/office/powerpoint/2010/main" val="3599640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DC9A14E-79D0-F5EE-7DF8-464AEA22C72F}"/>
              </a:ext>
            </a:extLst>
          </p:cNvPr>
          <p:cNvSpPr txBox="1"/>
          <p:nvPr/>
        </p:nvSpPr>
        <p:spPr>
          <a:xfrm>
            <a:off x="2700604" y="1113797"/>
            <a:ext cx="8304588" cy="416268"/>
          </a:xfrm>
          <a:prstGeom prst="rect">
            <a:avLst/>
          </a:prstGeom>
          <a:noFill/>
        </p:spPr>
        <p:txBody>
          <a:bodyPr wrap="square" rtlCol="0">
            <a:spAutoFit/>
          </a:bodyPr>
          <a:lstStyle/>
          <a:p>
            <a:r>
              <a:rPr kumimoji="1" lang="ja-JP" altLang="en-US" sz="2105" b="1" i="1" dirty="0">
                <a:solidFill>
                  <a:srgbClr val="FF0000"/>
                </a:solidFill>
              </a:rPr>
              <a:t>貿易におけるデータパイプラインとは</a:t>
            </a:r>
          </a:p>
        </p:txBody>
      </p:sp>
      <p:sp>
        <p:nvSpPr>
          <p:cNvPr id="3" name="テキスト ボックス 2">
            <a:extLst>
              <a:ext uri="{FF2B5EF4-FFF2-40B4-BE49-F238E27FC236}">
                <a16:creationId xmlns:a16="http://schemas.microsoft.com/office/drawing/2014/main" id="{4CB53AFE-3AEA-E0B9-916B-0D3F2DDA0133}"/>
              </a:ext>
            </a:extLst>
          </p:cNvPr>
          <p:cNvSpPr txBox="1"/>
          <p:nvPr/>
        </p:nvSpPr>
        <p:spPr>
          <a:xfrm>
            <a:off x="875623" y="1851163"/>
            <a:ext cx="9097257" cy="4411464"/>
          </a:xfrm>
          <a:prstGeom prst="rect">
            <a:avLst/>
          </a:prstGeom>
          <a:noFill/>
        </p:spPr>
        <p:txBody>
          <a:bodyPr wrap="square" rtlCol="0">
            <a:spAutoFit/>
          </a:bodyPr>
          <a:lstStyle/>
          <a:p>
            <a:pPr marL="300723" indent="-300723">
              <a:buFont typeface="Wingdings" panose="05000000000000000000" pitchFamily="2" charset="2"/>
              <a:buChar char="Ø"/>
            </a:pPr>
            <a:r>
              <a:rPr lang="ja-JP" altLang="ja-JP" sz="1754" kern="100" dirty="0">
                <a:latin typeface="游明朝" panose="02020400000000000000" pitchFamily="18" charset="-128"/>
                <a:ea typeface="游明朝" panose="02020400000000000000" pitchFamily="18" charset="-128"/>
                <a:cs typeface="Times New Roman" panose="02020603050405020304" pitchFamily="18" charset="0"/>
              </a:rPr>
              <a:t>データパイプラインの概念により、データにアクセスする必要がある輸送モード、</a:t>
            </a:r>
            <a:r>
              <a:rPr lang="ja-JP" altLang="en-US" sz="1754" kern="100" dirty="0">
                <a:latin typeface="游明朝" panose="02020400000000000000" pitchFamily="18" charset="-128"/>
                <a:ea typeface="游明朝" panose="02020400000000000000" pitchFamily="18" charset="-128"/>
                <a:cs typeface="Times New Roman" panose="02020603050405020304" pitchFamily="18" charset="0"/>
              </a:rPr>
              <a:t>貿易</a:t>
            </a:r>
            <a:r>
              <a:rPr lang="ja-JP" altLang="ja-JP" sz="1754" kern="100" dirty="0">
                <a:latin typeface="游明朝" panose="02020400000000000000" pitchFamily="18" charset="-128"/>
                <a:ea typeface="游明朝" panose="02020400000000000000" pitchFamily="18" charset="-128"/>
                <a:cs typeface="Times New Roman" panose="02020603050405020304" pitchFamily="18" charset="0"/>
              </a:rPr>
              <a:t>当事者、または国境機関に関係なく、</a:t>
            </a:r>
            <a:r>
              <a:rPr lang="ja-JP" altLang="ja-JP" sz="1754" kern="100" dirty="0">
                <a:highlight>
                  <a:srgbClr val="FFFF00"/>
                </a:highlight>
                <a:latin typeface="游明朝" panose="02020400000000000000" pitchFamily="18" charset="-128"/>
                <a:ea typeface="游明朝" panose="02020400000000000000" pitchFamily="18" charset="-128"/>
                <a:cs typeface="Times New Roman" panose="02020603050405020304" pitchFamily="18" charset="0"/>
              </a:rPr>
              <a:t>ソースで発生したデータを一度提供し、サプライチェーン全体で複数回使用</a:t>
            </a:r>
            <a:r>
              <a:rPr lang="ja-JP" altLang="ja-JP" sz="1754" kern="100" dirty="0">
                <a:latin typeface="游明朝" panose="02020400000000000000" pitchFamily="18" charset="-128"/>
                <a:ea typeface="游明朝" panose="02020400000000000000" pitchFamily="18" charset="-128"/>
                <a:cs typeface="Times New Roman" panose="02020603050405020304" pitchFamily="18" charset="0"/>
              </a:rPr>
              <a:t>できる。</a:t>
            </a:r>
            <a:endParaRPr lang="en-US" altLang="ja-JP" sz="1754" kern="100" dirty="0">
              <a:latin typeface="游明朝" panose="02020400000000000000" pitchFamily="18" charset="-128"/>
              <a:ea typeface="游明朝" panose="02020400000000000000" pitchFamily="18" charset="-128"/>
              <a:cs typeface="Times New Roman" panose="02020603050405020304" pitchFamily="18" charset="0"/>
            </a:endParaRPr>
          </a:p>
          <a:p>
            <a:pPr marL="300723" indent="-300723">
              <a:buFont typeface="Wingdings" panose="05000000000000000000" pitchFamily="2" charset="2"/>
              <a:buChar char="Ø"/>
            </a:pPr>
            <a:endParaRPr lang="en-US" altLang="ja-JP" sz="1754" kern="100" dirty="0">
              <a:latin typeface="游明朝" panose="02020400000000000000" pitchFamily="18" charset="-128"/>
              <a:ea typeface="游明朝" panose="02020400000000000000" pitchFamily="18" charset="-128"/>
              <a:cs typeface="Times New Roman" panose="02020603050405020304" pitchFamily="18" charset="0"/>
            </a:endParaRPr>
          </a:p>
          <a:p>
            <a:pPr marL="300723" indent="-300723">
              <a:buFont typeface="Wingdings" panose="05000000000000000000" pitchFamily="2" charset="2"/>
              <a:buChar char="Ø"/>
            </a:pPr>
            <a:r>
              <a:rPr lang="ja-JP" altLang="en-US" sz="1754" dirty="0">
                <a:ea typeface="游明朝" panose="02020400000000000000" pitchFamily="18" charset="-128"/>
                <a:cs typeface="Times New Roman" panose="02020603050405020304" pitchFamily="18" charset="0"/>
              </a:rPr>
              <a:t>取引事象及び貨物</a:t>
            </a:r>
            <a:r>
              <a:rPr lang="ja-JP" altLang="ja-JP" sz="1754" dirty="0">
                <a:ea typeface="游明朝" panose="02020400000000000000" pitchFamily="18" charset="-128"/>
                <a:cs typeface="Times New Roman" panose="02020603050405020304" pitchFamily="18" charset="0"/>
              </a:rPr>
              <a:t>移動全体を通して、所有権または責任の変更を示す可能性のある商品や輸送サービスの支払いなどの重要な関連イベントが発生する。実行される購入、出荷、支払プロセス中に、販売契約、請求プロセス、および商品の物理的な移動で使用するために、</a:t>
            </a:r>
            <a:r>
              <a:rPr lang="ja-JP" altLang="ja-JP" sz="1754" dirty="0">
                <a:highlight>
                  <a:srgbClr val="FFFF00"/>
                </a:highlight>
                <a:ea typeface="游明朝" panose="02020400000000000000" pitchFamily="18" charset="-128"/>
                <a:cs typeface="Times New Roman" panose="02020603050405020304" pitchFamily="18" charset="0"/>
              </a:rPr>
              <a:t>さまざまなデータがキャプチャされ記録され</a:t>
            </a:r>
            <a:r>
              <a:rPr lang="ja-JP" altLang="en-US" sz="1754" dirty="0">
                <a:highlight>
                  <a:srgbClr val="FFFF00"/>
                </a:highlight>
                <a:ea typeface="游明朝" panose="02020400000000000000" pitchFamily="18" charset="-128"/>
                <a:cs typeface="Times New Roman" panose="02020603050405020304" pitchFamily="18" charset="0"/>
              </a:rPr>
              <a:t>る</a:t>
            </a:r>
            <a:r>
              <a:rPr lang="ja-JP" altLang="ja-JP" sz="1754" dirty="0">
                <a:highlight>
                  <a:srgbClr val="FFFF00"/>
                </a:highlight>
                <a:ea typeface="游明朝" panose="02020400000000000000" pitchFamily="18" charset="-128"/>
                <a:cs typeface="Times New Roman" panose="02020603050405020304" pitchFamily="18" charset="0"/>
              </a:rPr>
              <a:t>。</a:t>
            </a:r>
            <a:r>
              <a:rPr lang="ja-JP" altLang="en-US" sz="1754" dirty="0">
                <a:highlight>
                  <a:srgbClr val="FFFF00"/>
                </a:highlight>
                <a:ea typeface="游明朝" panose="02020400000000000000" pitchFamily="18" charset="-128"/>
                <a:cs typeface="Times New Roman" panose="02020603050405020304" pitchFamily="18" charset="0"/>
              </a:rPr>
              <a:t>それらの</a:t>
            </a:r>
            <a:r>
              <a:rPr lang="ja-JP" altLang="ja-JP" sz="1754" dirty="0">
                <a:highlight>
                  <a:srgbClr val="FFFF00"/>
                </a:highlight>
                <a:ea typeface="游明朝" panose="02020400000000000000" pitchFamily="18" charset="-128"/>
                <a:cs typeface="Times New Roman" panose="02020603050405020304" pitchFamily="18" charset="0"/>
              </a:rPr>
              <a:t>データを必要とする人が利用できるようにする</a:t>
            </a:r>
            <a:r>
              <a:rPr lang="ja-JP" altLang="ja-JP" sz="1754" dirty="0">
                <a:ea typeface="游明朝" panose="02020400000000000000" pitchFamily="18" charset="-128"/>
                <a:cs typeface="Times New Roman" panose="02020603050405020304" pitchFamily="18" charset="0"/>
              </a:rPr>
              <a:t>こと必要</a:t>
            </a:r>
            <a:r>
              <a:rPr lang="ja-JP" altLang="en-US" sz="1754" dirty="0">
                <a:ea typeface="游明朝" panose="02020400000000000000" pitchFamily="18" charset="-128"/>
                <a:cs typeface="Times New Roman" panose="02020603050405020304" pitchFamily="18" charset="0"/>
              </a:rPr>
              <a:t>である。</a:t>
            </a:r>
            <a:endParaRPr lang="en-US" altLang="ja-JP" sz="1754" dirty="0">
              <a:ea typeface="游明朝" panose="02020400000000000000" pitchFamily="18" charset="-128"/>
              <a:cs typeface="Times New Roman" panose="02020603050405020304" pitchFamily="18" charset="0"/>
            </a:endParaRPr>
          </a:p>
          <a:p>
            <a:pPr marL="300723" indent="-300723">
              <a:buFont typeface="Wingdings" panose="05000000000000000000" pitchFamily="2" charset="2"/>
              <a:buChar char="Ø"/>
            </a:pPr>
            <a:endParaRPr lang="en-US" altLang="ja-JP" sz="1754" dirty="0">
              <a:ea typeface="游明朝" panose="02020400000000000000" pitchFamily="18" charset="-128"/>
              <a:cs typeface="Times New Roman" panose="02020603050405020304" pitchFamily="18" charset="0"/>
            </a:endParaRPr>
          </a:p>
          <a:p>
            <a:pPr marL="300723" indent="-300723">
              <a:buFont typeface="Wingdings" panose="05000000000000000000" pitchFamily="2" charset="2"/>
              <a:buChar char="Ø"/>
            </a:pPr>
            <a:r>
              <a:rPr lang="ja-JP" altLang="ja-JP" sz="1754" dirty="0">
                <a:ea typeface="游明朝" panose="02020400000000000000" pitchFamily="18" charset="-128"/>
                <a:cs typeface="Times New Roman" panose="02020603050405020304" pitchFamily="18" charset="0"/>
              </a:rPr>
              <a:t>このデータは事前にキャプチャし、データのセキュリティが含まれ、</a:t>
            </a:r>
            <a:r>
              <a:rPr lang="ja-JP" altLang="ja-JP" sz="1754" dirty="0">
                <a:highlight>
                  <a:srgbClr val="FFFF00"/>
                </a:highlight>
                <a:ea typeface="游明朝" panose="02020400000000000000" pitchFamily="18" charset="-128"/>
                <a:cs typeface="Times New Roman" panose="02020603050405020304" pitchFamily="18" charset="0"/>
              </a:rPr>
              <a:t>それを必要とするユーザーに対して制限されているチャネルを使用して利用できるようにする</a:t>
            </a:r>
            <a:r>
              <a:rPr lang="ja-JP" altLang="ja-JP" sz="1754" dirty="0">
                <a:ea typeface="游明朝" panose="02020400000000000000" pitchFamily="18" charset="-128"/>
                <a:cs typeface="Times New Roman" panose="02020603050405020304" pitchFamily="18" charset="0"/>
              </a:rPr>
              <a:t>。このデータは、元のソースにできるだけ近いパイプラインに入力し、できればデータを生成するシステムから直接入力して、コンプライアンスを示し、違法または誤った改ざんの可能性を排除する必要が</a:t>
            </a:r>
            <a:r>
              <a:rPr lang="ja-JP" altLang="en-US" sz="1754" dirty="0">
                <a:ea typeface="游明朝" panose="02020400000000000000" pitchFamily="18" charset="-128"/>
                <a:cs typeface="Times New Roman" panose="02020603050405020304" pitchFamily="18" charset="0"/>
              </a:rPr>
              <a:t>ある</a:t>
            </a:r>
            <a:r>
              <a:rPr lang="ja-JP" altLang="ja-JP" sz="1754" dirty="0">
                <a:ea typeface="游明朝" panose="02020400000000000000" pitchFamily="18" charset="-128"/>
                <a:cs typeface="Times New Roman" panose="02020603050405020304" pitchFamily="18" charset="0"/>
              </a:rPr>
              <a:t>。</a:t>
            </a:r>
            <a:endParaRPr lang="ja-JP" altLang="ja-JP" sz="1754" kern="100" dirty="0">
              <a:latin typeface="游明朝" panose="02020400000000000000" pitchFamily="18" charset="-128"/>
              <a:ea typeface="游明朝" panose="02020400000000000000" pitchFamily="18" charset="-128"/>
              <a:cs typeface="Times New Roman" panose="02020603050405020304" pitchFamily="18" charset="0"/>
            </a:endParaRPr>
          </a:p>
          <a:p>
            <a:pPr marL="300723" indent="-300723">
              <a:buFont typeface="Wingdings" panose="05000000000000000000" pitchFamily="2" charset="2"/>
              <a:buChar char="Ø"/>
            </a:pPr>
            <a:endParaRPr kumimoji="1" lang="ja-JP" altLang="en-US" sz="1754" dirty="0"/>
          </a:p>
        </p:txBody>
      </p:sp>
      <p:sp>
        <p:nvSpPr>
          <p:cNvPr id="4" name="テキスト ボックス 3">
            <a:extLst>
              <a:ext uri="{FF2B5EF4-FFF2-40B4-BE49-F238E27FC236}">
                <a16:creationId xmlns:a16="http://schemas.microsoft.com/office/drawing/2014/main" id="{33AC5720-3700-660F-8356-D9EB5E04D036}"/>
              </a:ext>
            </a:extLst>
          </p:cNvPr>
          <p:cNvSpPr txBox="1"/>
          <p:nvPr/>
        </p:nvSpPr>
        <p:spPr>
          <a:xfrm>
            <a:off x="875623" y="6118671"/>
            <a:ext cx="9429073" cy="821379"/>
          </a:xfrm>
          <a:prstGeom prst="rect">
            <a:avLst/>
          </a:prstGeom>
          <a:noFill/>
        </p:spPr>
        <p:txBody>
          <a:bodyPr wrap="square" rtlCol="0">
            <a:spAutoFit/>
          </a:bodyPr>
          <a:lstStyle/>
          <a:p>
            <a:r>
              <a:rPr kumimoji="1" lang="ja-JP" altLang="en-US" sz="1579" dirty="0">
                <a:solidFill>
                  <a:srgbClr val="0070C0"/>
                </a:solidFill>
              </a:rPr>
              <a:t>出典：国連</a:t>
            </a:r>
            <a:r>
              <a:rPr kumimoji="1" lang="en-US" altLang="ja-JP" sz="1579" dirty="0">
                <a:solidFill>
                  <a:srgbClr val="0070C0"/>
                </a:solidFill>
              </a:rPr>
              <a:t>CEFACT</a:t>
            </a:r>
            <a:r>
              <a:rPr kumimoji="1" lang="ja-JP" altLang="en-US" sz="1579" dirty="0">
                <a:solidFill>
                  <a:srgbClr val="0070C0"/>
                </a:solidFill>
              </a:rPr>
              <a:t>白書</a:t>
            </a:r>
            <a:endParaRPr lang="en-US" altLang="ja-JP" sz="1579" dirty="0">
              <a:solidFill>
                <a:srgbClr val="0070C0"/>
              </a:solidFill>
            </a:endParaRPr>
          </a:p>
          <a:p>
            <a:r>
              <a:rPr lang="en-US" altLang="ja-JP" sz="1579" dirty="0">
                <a:solidFill>
                  <a:srgbClr val="0070C0"/>
                </a:solidFill>
              </a:rPr>
              <a:t>https://unece.org/fileadmin/DAM/cefact/GuidanceMaterials/WhitePaperDataPipeline_Eng.pdf</a:t>
            </a:r>
            <a:endParaRPr kumimoji="1" lang="ja-JP" altLang="en-US" sz="1579" dirty="0"/>
          </a:p>
        </p:txBody>
      </p:sp>
    </p:spTree>
    <p:extLst>
      <p:ext uri="{BB962C8B-B14F-4D97-AF65-F5344CB8AC3E}">
        <p14:creationId xmlns:p14="http://schemas.microsoft.com/office/powerpoint/2010/main" val="70157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6C413A27-3DFF-4D31-928C-B53855D632A6}"/>
              </a:ext>
            </a:extLst>
          </p:cNvPr>
          <p:cNvSpPr>
            <a:spLocks noGrp="1"/>
          </p:cNvSpPr>
          <p:nvPr>
            <p:ph type="subTitle" idx="10"/>
          </p:nvPr>
        </p:nvSpPr>
        <p:spPr/>
        <p:txBody>
          <a:bodyPr/>
          <a:lstStyle/>
          <a:p>
            <a:r>
              <a:rPr kumimoji="1" lang="ja-JP" altLang="en-US" dirty="0">
                <a:latin typeface="Trebuchet MS" panose="020B0603020202020204" pitchFamily="34" charset="0"/>
              </a:rPr>
              <a:t>体制</a:t>
            </a:r>
            <a:endParaRPr kumimoji="1" lang="ja-JP" altLang="en-US" dirty="0"/>
          </a:p>
        </p:txBody>
      </p:sp>
      <p:sp>
        <p:nvSpPr>
          <p:cNvPr id="3" name="テキスト プレースホルダー 2">
            <a:extLst>
              <a:ext uri="{FF2B5EF4-FFF2-40B4-BE49-F238E27FC236}">
                <a16:creationId xmlns:a16="http://schemas.microsoft.com/office/drawing/2014/main" id="{7037CC78-87DF-4CFD-9417-4C02756FB3A9}"/>
              </a:ext>
            </a:extLst>
          </p:cNvPr>
          <p:cNvSpPr>
            <a:spLocks noGrp="1"/>
          </p:cNvSpPr>
          <p:nvPr>
            <p:ph type="body" sz="quarter" idx="16"/>
          </p:nvPr>
        </p:nvSpPr>
        <p:spPr>
          <a:xfrm>
            <a:off x="539750" y="827509"/>
            <a:ext cx="9612313" cy="1612919"/>
          </a:xfrm>
        </p:spPr>
        <p:txBody>
          <a:bodyPr/>
          <a:lstStyle/>
          <a:p>
            <a:r>
              <a:rPr kumimoji="1" lang="ja-JP" altLang="en-US" dirty="0"/>
              <a:t>「貿易分野データ連携</a:t>
            </a:r>
            <a:r>
              <a:rPr kumimoji="1" lang="en-US" altLang="ja-JP" dirty="0"/>
              <a:t>WG</a:t>
            </a:r>
            <a:r>
              <a:rPr kumimoji="1" lang="ja-JP" altLang="en-US" dirty="0"/>
              <a:t>」は、「デジタル時代におけるグローバルサプライチェーン高度化研究会」の一つの検討体として設置される。</a:t>
            </a:r>
          </a:p>
          <a:p>
            <a:r>
              <a:rPr kumimoji="1" lang="ja-JP" altLang="en-US" dirty="0"/>
              <a:t>「トレードファイナンス</a:t>
            </a:r>
            <a:r>
              <a:rPr kumimoji="1" lang="en-US" altLang="ja-JP" dirty="0"/>
              <a:t>TF</a:t>
            </a:r>
            <a:r>
              <a:rPr kumimoji="1" lang="ja-JP" altLang="en-US" dirty="0"/>
              <a:t>」は、「貿易分野データ連携</a:t>
            </a:r>
            <a:r>
              <a:rPr kumimoji="1" lang="en-US" altLang="ja-JP" dirty="0"/>
              <a:t>WG</a:t>
            </a:r>
            <a:r>
              <a:rPr kumimoji="1" lang="ja-JP" altLang="en-US" dirty="0"/>
              <a:t>」の検討テーマについて、より詳細な検討を行う場として設置される。</a:t>
            </a:r>
          </a:p>
        </p:txBody>
      </p:sp>
      <p:sp>
        <p:nvSpPr>
          <p:cNvPr id="8" name="正方形/長方形 7">
            <a:extLst>
              <a:ext uri="{FF2B5EF4-FFF2-40B4-BE49-F238E27FC236}">
                <a16:creationId xmlns:a16="http://schemas.microsoft.com/office/drawing/2014/main" id="{C467CCE8-28B9-4A4A-B47E-84B6D3865635}"/>
              </a:ext>
            </a:extLst>
          </p:cNvPr>
          <p:cNvSpPr/>
          <p:nvPr/>
        </p:nvSpPr>
        <p:spPr bwMode="auto">
          <a:xfrm>
            <a:off x="876571" y="2662627"/>
            <a:ext cx="8938669" cy="816200"/>
          </a:xfrm>
          <a:prstGeom prst="rect">
            <a:avLst/>
          </a:prstGeom>
          <a:noFill/>
          <a:ln w="19050">
            <a:solidFill>
              <a:schemeClr val="tx1"/>
            </a:solidFill>
            <a:miter lim="800000"/>
            <a:headEnd/>
            <a:tailEnd/>
          </a:ln>
          <a:effectLst/>
        </p:spPr>
        <p:txBody>
          <a:bodyPr wrap="square" lIns="84406" tIns="42203" rIns="84406" bIns="42203" rtlCol="0" anchor="ctr">
            <a:spAutoFit/>
          </a:bodyPr>
          <a:lstStyle/>
          <a:p>
            <a:pPr defTabSz="844083">
              <a:defRPr/>
            </a:pPr>
            <a:r>
              <a:rPr kumimoji="0" lang="ja-JP" altLang="en-US" sz="1600" b="1" u="sng" dirty="0">
                <a:solidFill>
                  <a:prstClr val="black"/>
                </a:solidFill>
                <a:latin typeface="Trebuchet MS" panose="020B0603020202020204" pitchFamily="34" charset="0"/>
                <a:ea typeface="Meiryo UI" panose="020B0604030504040204" pitchFamily="50" charset="-128"/>
              </a:rPr>
              <a:t>デジタル時代におけるグローバルサプライチェーン高度化研究会</a:t>
            </a:r>
            <a:br>
              <a:rPr kumimoji="0" lang="en-US" altLang="ja-JP" dirty="0">
                <a:solidFill>
                  <a:prstClr val="black"/>
                </a:solidFill>
                <a:latin typeface="Trebuchet MS" panose="020B0603020202020204" pitchFamily="34" charset="0"/>
                <a:ea typeface="Meiryo UI" panose="020B0604030504040204" pitchFamily="50" charset="-128"/>
              </a:rPr>
            </a:br>
            <a:r>
              <a:rPr kumimoji="0" lang="ja-JP" altLang="en-US" sz="1050" dirty="0">
                <a:latin typeface="Meiryo UI" panose="020B0604030504040204" pitchFamily="50" charset="-128"/>
                <a:ea typeface="Meiryo UI" panose="020B0604030504040204" pitchFamily="50" charset="-128"/>
              </a:rPr>
              <a:t>デジタル時代におけるグローバルサプライチェーンの高度化実現に資する事項全般に関して議論。</a:t>
            </a:r>
            <a:endParaRPr kumimoji="0" lang="en-US" altLang="ja-JP" sz="1050" dirty="0">
              <a:latin typeface="Meiryo UI" panose="020B0604030504040204" pitchFamily="50" charset="-128"/>
              <a:ea typeface="Meiryo UI" panose="020B0604030504040204" pitchFamily="50" charset="-128"/>
            </a:endParaRPr>
          </a:p>
          <a:p>
            <a:pPr defTabSz="844083">
              <a:defRPr/>
            </a:pPr>
            <a:r>
              <a:rPr kumimoji="0" lang="ja-JP" altLang="en-US" sz="1050" dirty="0">
                <a:latin typeface="Meiryo UI" panose="020B0604030504040204" pitchFamily="50" charset="-128"/>
                <a:ea typeface="Meiryo UI" panose="020B0604030504040204" pitchFamily="50" charset="-128"/>
              </a:rPr>
              <a:t>対象となるサプライチェーンを捉えるフレームを整理し、そのフレームを通じて、我が国産業界の特徴を踏まえた、グローバルサプライチェーンの高度化へ向けた方向性、課題となる政策課題を明らかにする</a:t>
            </a:r>
            <a:r>
              <a:rPr kumimoji="0" lang="ja-JP" altLang="en-US" sz="1050" dirty="0">
                <a:solidFill>
                  <a:prstClr val="black"/>
                </a:solidFill>
                <a:latin typeface="Trebuchet MS" panose="020B0603020202020204" pitchFamily="34" charset="0"/>
                <a:ea typeface="Meiryo UI" panose="020B0604030504040204" pitchFamily="50" charset="-128"/>
              </a:rPr>
              <a:t>。</a:t>
            </a:r>
            <a:endParaRPr kumimoji="0" lang="en-US" altLang="ja-JP" sz="1050" dirty="0">
              <a:solidFill>
                <a:prstClr val="black"/>
              </a:solidFill>
              <a:latin typeface="Trebuchet MS" panose="020B0603020202020204" pitchFamily="34" charset="0"/>
              <a:ea typeface="Meiryo UI" panose="020B0604030504040204" pitchFamily="50" charset="-128"/>
            </a:endParaRPr>
          </a:p>
        </p:txBody>
      </p:sp>
      <p:sp>
        <p:nvSpPr>
          <p:cNvPr id="9" name="正方形/長方形 8">
            <a:extLst>
              <a:ext uri="{FF2B5EF4-FFF2-40B4-BE49-F238E27FC236}">
                <a16:creationId xmlns:a16="http://schemas.microsoft.com/office/drawing/2014/main" id="{6596A5DD-D053-40A5-A213-2678E9D383D0}"/>
              </a:ext>
            </a:extLst>
          </p:cNvPr>
          <p:cNvSpPr/>
          <p:nvPr/>
        </p:nvSpPr>
        <p:spPr bwMode="auto">
          <a:xfrm>
            <a:off x="1402818" y="3747883"/>
            <a:ext cx="8403154" cy="1152000"/>
          </a:xfrm>
          <a:prstGeom prst="rect">
            <a:avLst/>
          </a:prstGeom>
          <a:noFill/>
          <a:ln w="19050">
            <a:solidFill>
              <a:schemeClr val="tx1"/>
            </a:solidFill>
            <a:miter lim="800000"/>
            <a:headEnd/>
            <a:tailEnd/>
          </a:ln>
          <a:effectLst/>
        </p:spPr>
        <p:txBody>
          <a:bodyPr wrap="square" lIns="84406" tIns="42203" rIns="84406" bIns="42203" rtlCol="0" anchor="ctr">
            <a:spAutoFit/>
          </a:bodyPr>
          <a:lstStyle/>
          <a:p>
            <a:pPr defTabSz="844083">
              <a:spcAft>
                <a:spcPts val="554"/>
              </a:spcAft>
              <a:defRPr/>
            </a:pPr>
            <a:r>
              <a:rPr kumimoji="0" lang="ja-JP" altLang="en-US" sz="1600" b="1" u="sng" dirty="0">
                <a:solidFill>
                  <a:prstClr val="black"/>
                </a:solidFill>
                <a:latin typeface="Trebuchet MS" panose="020B0603020202020204" pitchFamily="34" charset="0"/>
                <a:ea typeface="Meiryo UI" panose="020B0604030504040204" pitchFamily="50" charset="-128"/>
              </a:rPr>
              <a:t>サプライチェーンデータ共有・連携</a:t>
            </a:r>
            <a:r>
              <a:rPr kumimoji="0" lang="en-US" altLang="ja-JP" sz="1600" b="1" u="sng" dirty="0">
                <a:solidFill>
                  <a:prstClr val="black"/>
                </a:solidFill>
                <a:latin typeface="Trebuchet MS" panose="020B0603020202020204" pitchFamily="34" charset="0"/>
                <a:ea typeface="Meiryo UI" panose="020B0604030504040204" pitchFamily="50" charset="-128"/>
              </a:rPr>
              <a:t>WG</a:t>
            </a:r>
            <a:r>
              <a:rPr kumimoji="0" lang="ja-JP" altLang="en-US" sz="1600" dirty="0">
                <a:solidFill>
                  <a:prstClr val="black"/>
                </a:solidFill>
                <a:latin typeface="Trebuchet MS" panose="020B0603020202020204" pitchFamily="34" charset="0"/>
                <a:ea typeface="Meiryo UI" panose="020B0604030504040204" pitchFamily="50" charset="-128"/>
              </a:rPr>
              <a:t>（仮称）</a:t>
            </a:r>
            <a:endParaRPr kumimoji="0" lang="en-US" altLang="ja-JP" sz="1200" dirty="0">
              <a:solidFill>
                <a:prstClr val="black"/>
              </a:solidFill>
              <a:latin typeface="Trebuchet MS" panose="020B0603020202020204" pitchFamily="34" charset="0"/>
              <a:ea typeface="Meiryo UI" panose="020B0604030504040204" pitchFamily="50" charset="-128"/>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サプライチェーン上で共有することが想定されるデータ（まずは協調領域と考えられるものから）について、以下のことを検討する。</a:t>
            </a:r>
            <a:endParaRPr kumimoji="0" lang="en-US" altLang="ja-JP" sz="1050" dirty="0">
              <a:solidFill>
                <a:prstClr val="black"/>
              </a:solidFill>
              <a:latin typeface="Trebuchet MS" panose="020B0603020202020204" pitchFamily="34" charset="0"/>
              <a:ea typeface="Meiryo UI" panose="020B0604030504040204" pitchFamily="50" charset="-128"/>
            </a:endParaRPr>
          </a:p>
          <a:p>
            <a:pPr defTabSz="844083">
              <a:spcBef>
                <a:spcPts val="554"/>
              </a:spcBef>
              <a:defRPr/>
            </a:pPr>
            <a:r>
              <a:rPr kumimoji="0" lang="ja-JP" altLang="en-US" sz="1050" dirty="0">
                <a:solidFill>
                  <a:prstClr val="black"/>
                </a:solidFill>
                <a:latin typeface="Trebuchet MS" panose="020B0603020202020204" pitchFamily="34" charset="0"/>
                <a:ea typeface="Meiryo UI" panose="020B0604030504040204" pitchFamily="50" charset="-128"/>
              </a:rPr>
              <a:t>①アジア大で国境を越えてデータ共有する際に必要となる各国のデータ取り扱いに関する制度や</a:t>
            </a:r>
            <a:r>
              <a:rPr lang="ja-JP" altLang="en-US" sz="1050" dirty="0">
                <a:solidFill>
                  <a:prstClr val="black"/>
                </a:solidFill>
                <a:latin typeface="Trebuchet MS" panose="020B0603020202020204" pitchFamily="34" charset="0"/>
                <a:ea typeface="Meiryo UI" panose="020B0604030504040204" pitchFamily="50" charset="-128"/>
              </a:rPr>
              <a:t>実務上のルール・慣習等の把握</a:t>
            </a:r>
            <a:endParaRPr lang="ja-JP" altLang="en-US" sz="1050" dirty="0">
              <a:solidFill>
                <a:prstClr val="black"/>
              </a:solidFill>
              <a:latin typeface="Trebuchet MS" panose="020B0603020202020204" pitchFamily="34" charset="0"/>
              <a:ea typeface="Meiryo UI" panose="020B0604030504040204" pitchFamily="50" charset="-128"/>
              <a:cs typeface="Calibri"/>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②そのデータの活用に向けた原則やルール・ガバナンスの確立</a:t>
            </a:r>
            <a:endParaRPr kumimoji="0" lang="en-US" altLang="ja-JP" sz="1050" dirty="0">
              <a:solidFill>
                <a:prstClr val="black"/>
              </a:solidFill>
              <a:latin typeface="Trebuchet MS" panose="020B0603020202020204" pitchFamily="34" charset="0"/>
              <a:ea typeface="Meiryo UI" panose="020B0604030504040204" pitchFamily="50" charset="-128"/>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③データの取扱いに関して、システムに求められる要件（セキュリティ、追跡性など）</a:t>
            </a:r>
            <a:endParaRPr lang="en-US" altLang="ja-JP" sz="1050" dirty="0">
              <a:solidFill>
                <a:prstClr val="black"/>
              </a:solidFill>
              <a:latin typeface="Trebuchet MS" panose="020B0603020202020204" pitchFamily="34" charset="0"/>
              <a:ea typeface="Meiryo UI" panose="020B0604030504040204" pitchFamily="50" charset="-128"/>
            </a:endParaRPr>
          </a:p>
        </p:txBody>
      </p:sp>
      <p:sp>
        <p:nvSpPr>
          <p:cNvPr id="10" name="正方形/長方形 9">
            <a:extLst>
              <a:ext uri="{FF2B5EF4-FFF2-40B4-BE49-F238E27FC236}">
                <a16:creationId xmlns:a16="http://schemas.microsoft.com/office/drawing/2014/main" id="{A320931E-C3BB-4F8F-BE03-2C8C1C0E166B}"/>
              </a:ext>
            </a:extLst>
          </p:cNvPr>
          <p:cNvSpPr/>
          <p:nvPr/>
        </p:nvSpPr>
        <p:spPr bwMode="auto">
          <a:xfrm>
            <a:off x="1407146" y="5207707"/>
            <a:ext cx="8403153" cy="738664"/>
          </a:xfrm>
          <a:prstGeom prst="rect">
            <a:avLst/>
          </a:prstGeom>
          <a:solidFill>
            <a:schemeClr val="accent1">
              <a:lumMod val="20000"/>
              <a:lumOff val="80000"/>
            </a:schemeClr>
          </a:solidFill>
          <a:ln w="47625">
            <a:solidFill>
              <a:schemeClr val="tx2"/>
            </a:solidFill>
            <a:miter lim="800000"/>
            <a:headEnd/>
            <a:tailEnd/>
          </a:ln>
          <a:effectLst/>
        </p:spPr>
        <p:txBody>
          <a:bodyPr wrap="square" rtlCol="0" anchor="ctr">
            <a:spAutoFit/>
          </a:bodyPr>
          <a:lstStyle/>
          <a:p>
            <a:pPr marR="0" lvl="0" indent="0" defTabSz="844083" fontAlgn="auto">
              <a:lnSpc>
                <a:spcPct val="100000"/>
              </a:lnSpc>
              <a:spcBef>
                <a:spcPts val="0"/>
              </a:spcBef>
              <a:spcAft>
                <a:spcPts val="554"/>
              </a:spcAft>
              <a:buClrTx/>
              <a:buSzTx/>
              <a:buFontTx/>
              <a:buNone/>
              <a:tabLst/>
              <a:defRPr/>
            </a:pPr>
            <a:r>
              <a:rPr kumimoji="0" lang="ja-JP" altLang="en-US" sz="1600" b="1" u="sng" dirty="0">
                <a:solidFill>
                  <a:prstClr val="black"/>
                </a:solidFill>
                <a:latin typeface="Trebuchet MS" panose="020B0603020202020204" pitchFamily="34" charset="0"/>
                <a:ea typeface="Meiryo UI" panose="020B0604030504040204" pitchFamily="50" charset="-128"/>
              </a:rPr>
              <a:t>貿易分野データ連携</a:t>
            </a:r>
            <a:r>
              <a:rPr kumimoji="0" lang="en-US" altLang="ja-JP" sz="1600" b="1" u="sng" dirty="0">
                <a:solidFill>
                  <a:prstClr val="black"/>
                </a:solidFill>
                <a:latin typeface="Trebuchet MS" panose="020B0603020202020204" pitchFamily="34" charset="0"/>
                <a:ea typeface="Meiryo UI" panose="020B0604030504040204" pitchFamily="50" charset="-128"/>
              </a:rPr>
              <a:t>WG</a:t>
            </a:r>
          </a:p>
          <a:p>
            <a:pPr marL="0" marR="0" lvl="0" indent="0" algn="l" defTabSz="844083"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貿易分野のデジタル化に向けた環境作り、データ連携促進の仕組み作りを議論し確立する。「トレードファイナンスデータ連携検証</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TF</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」の議論を踏まえ、その成果普及や実装支援案の検討とともに、データ連携を加速させるための令和</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5</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年度以降の方針、実施方法、スケジュール等を提言する。</a:t>
            </a:r>
          </a:p>
        </p:txBody>
      </p:sp>
      <p:sp>
        <p:nvSpPr>
          <p:cNvPr id="11" name="正方形/長方形 10">
            <a:extLst>
              <a:ext uri="{FF2B5EF4-FFF2-40B4-BE49-F238E27FC236}">
                <a16:creationId xmlns:a16="http://schemas.microsoft.com/office/drawing/2014/main" id="{7A97C579-D658-473C-875C-D3A0D9687FFE}"/>
              </a:ext>
            </a:extLst>
          </p:cNvPr>
          <p:cNvSpPr/>
          <p:nvPr/>
        </p:nvSpPr>
        <p:spPr bwMode="auto">
          <a:xfrm>
            <a:off x="2358800" y="6191959"/>
            <a:ext cx="7456440" cy="900246"/>
          </a:xfrm>
          <a:prstGeom prst="rect">
            <a:avLst/>
          </a:prstGeom>
          <a:solidFill>
            <a:schemeClr val="accent1">
              <a:lumMod val="20000"/>
              <a:lumOff val="80000"/>
            </a:schemeClr>
          </a:solidFill>
          <a:ln w="38100">
            <a:solidFill>
              <a:schemeClr val="tx2"/>
            </a:solidFill>
            <a:prstDash val="solid"/>
            <a:miter lim="800000"/>
            <a:headEnd/>
            <a:tailEnd/>
          </a:ln>
          <a:effectLst/>
        </p:spPr>
        <p:txBody>
          <a:bodyPr wrap="square" rtlCol="0" anchor="ctr">
            <a:spAutoFit/>
          </a:bodyPr>
          <a:lstStyle/>
          <a:p>
            <a:pPr defTabSz="844083">
              <a:spcAft>
                <a:spcPts val="554"/>
              </a:spcAft>
              <a:defRPr/>
            </a:pPr>
            <a:r>
              <a:rPr kumimoji="0" lang="ja-JP" altLang="en-US" sz="1600" b="1" u="sng" dirty="0">
                <a:solidFill>
                  <a:prstClr val="black"/>
                </a:solidFill>
                <a:latin typeface="Trebuchet MS" panose="020B0603020202020204" pitchFamily="34" charset="0"/>
                <a:ea typeface="Meiryo UI" panose="020B0604030504040204" pitchFamily="50" charset="-128"/>
              </a:rPr>
              <a:t>トレードファイナンス</a:t>
            </a:r>
            <a:r>
              <a:rPr kumimoji="0" lang="en-US" altLang="ja-JP" sz="1600" b="1" u="sng" dirty="0">
                <a:solidFill>
                  <a:prstClr val="black"/>
                </a:solidFill>
                <a:latin typeface="Trebuchet MS" panose="020B0603020202020204" pitchFamily="34" charset="0"/>
                <a:ea typeface="Meiryo UI" panose="020B0604030504040204" pitchFamily="50" charset="-128"/>
              </a:rPr>
              <a:t>TF</a:t>
            </a:r>
          </a:p>
          <a:p>
            <a:pPr lvl="0" defTabSz="844083">
              <a:defRPr/>
            </a:pP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貿易</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PF</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が系統横断・分野横断・業界横断でのデータ連携用インタフェースを実装するため、データモデルを構成するデータ項目の対応付けを示すための「データマッピング」を国際標準に合わせる形で実施。</a:t>
            </a:r>
            <a:b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br>
            <a:r>
              <a:rPr kumimoji="0" lang="ja-JP" altLang="en-US" sz="105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令和</a:t>
            </a:r>
            <a:r>
              <a:rPr kumimoji="0" lang="en-US" altLang="ja-JP" sz="105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4</a:t>
            </a:r>
            <a:r>
              <a:rPr kumimoji="0" lang="ja-JP" altLang="en-US" sz="105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年度については、</a:t>
            </a:r>
            <a:r>
              <a:rPr kumimoji="0" lang="en-US" altLang="ja-JP" sz="105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L/C</a:t>
            </a:r>
            <a:r>
              <a:rPr kumimoji="0" lang="ja-JP" altLang="en-US" sz="105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等貿易決済（トレードファイナンス）に関するデータマッピングに特化。</a:t>
            </a:r>
          </a:p>
        </p:txBody>
      </p:sp>
      <p:sp>
        <p:nvSpPr>
          <p:cNvPr id="12" name="正方形/長方形 11">
            <a:extLst>
              <a:ext uri="{FF2B5EF4-FFF2-40B4-BE49-F238E27FC236}">
                <a16:creationId xmlns:a16="http://schemas.microsoft.com/office/drawing/2014/main" id="{6B210FA7-6FE9-4F4A-865E-250AC5662AA0}"/>
              </a:ext>
            </a:extLst>
          </p:cNvPr>
          <p:cNvSpPr/>
          <p:nvPr/>
        </p:nvSpPr>
        <p:spPr bwMode="auto">
          <a:xfrm>
            <a:off x="995731" y="3438635"/>
            <a:ext cx="267399" cy="208092"/>
          </a:xfrm>
          <a:prstGeom prst="rect">
            <a:avLst/>
          </a:prstGeom>
          <a:no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cxnSp>
        <p:nvCxnSpPr>
          <p:cNvPr id="13" name="コネクタ: カギ線 12">
            <a:extLst>
              <a:ext uri="{FF2B5EF4-FFF2-40B4-BE49-F238E27FC236}">
                <a16:creationId xmlns:a16="http://schemas.microsoft.com/office/drawing/2014/main" id="{59B8500C-6D62-423C-ADB0-12D33941AF94}"/>
              </a:ext>
            </a:extLst>
          </p:cNvPr>
          <p:cNvCxnSpPr>
            <a:cxnSpLocks/>
            <a:stCxn id="12" idx="2"/>
            <a:endCxn id="9" idx="1"/>
          </p:cNvCxnSpPr>
          <p:nvPr/>
        </p:nvCxnSpPr>
        <p:spPr>
          <a:xfrm rot="16200000" flipH="1">
            <a:off x="927546" y="3848611"/>
            <a:ext cx="677156" cy="273387"/>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2EC5A933-5322-4ED4-8E7B-22DE0340C533}"/>
              </a:ext>
            </a:extLst>
          </p:cNvPr>
          <p:cNvCxnSpPr>
            <a:cxnSpLocks/>
            <a:endCxn id="10" idx="1"/>
          </p:cNvCxnSpPr>
          <p:nvPr/>
        </p:nvCxnSpPr>
        <p:spPr>
          <a:xfrm rot="16200000" flipH="1">
            <a:off x="219183" y="4389076"/>
            <a:ext cx="2098210" cy="277716"/>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65D007ED-D17A-4C31-9990-AD4BDDE43BAD}"/>
              </a:ext>
            </a:extLst>
          </p:cNvPr>
          <p:cNvSpPr/>
          <p:nvPr/>
        </p:nvSpPr>
        <p:spPr bwMode="auto">
          <a:xfrm>
            <a:off x="1983210" y="5756833"/>
            <a:ext cx="267399" cy="208092"/>
          </a:xfrm>
          <a:prstGeom prst="rect">
            <a:avLst/>
          </a:prstGeom>
          <a:no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cxnSp>
        <p:nvCxnSpPr>
          <p:cNvPr id="16" name="コネクタ: カギ線 15">
            <a:extLst>
              <a:ext uri="{FF2B5EF4-FFF2-40B4-BE49-F238E27FC236}">
                <a16:creationId xmlns:a16="http://schemas.microsoft.com/office/drawing/2014/main" id="{13DCADFE-7BD8-4DD9-9DE6-62419F0B2514}"/>
              </a:ext>
            </a:extLst>
          </p:cNvPr>
          <p:cNvCxnSpPr>
            <a:cxnSpLocks/>
            <a:stCxn id="15" idx="2"/>
            <a:endCxn id="11" idx="1"/>
          </p:cNvCxnSpPr>
          <p:nvPr/>
        </p:nvCxnSpPr>
        <p:spPr>
          <a:xfrm rot="16200000" flipH="1">
            <a:off x="1899277" y="6182558"/>
            <a:ext cx="677157" cy="241890"/>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604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表 60">
            <a:extLst>
              <a:ext uri="{FF2B5EF4-FFF2-40B4-BE49-F238E27FC236}">
                <a16:creationId xmlns:a16="http://schemas.microsoft.com/office/drawing/2014/main" id="{CF8BCE31-055D-4161-9BA9-947B104176BA}"/>
              </a:ext>
            </a:extLst>
          </p:cNvPr>
          <p:cNvGraphicFramePr>
            <a:graphicFrameLocks noGrp="1"/>
          </p:cNvGraphicFramePr>
          <p:nvPr>
            <p:extLst>
              <p:ext uri="{D42A27DB-BD31-4B8C-83A1-F6EECF244321}">
                <p14:modId xmlns:p14="http://schemas.microsoft.com/office/powerpoint/2010/main" val="380474107"/>
              </p:ext>
            </p:extLst>
          </p:nvPr>
        </p:nvGraphicFramePr>
        <p:xfrm>
          <a:off x="535640" y="5438256"/>
          <a:ext cx="9612000" cy="1777384"/>
        </p:xfrm>
        <a:graphic>
          <a:graphicData uri="http://schemas.openxmlformats.org/drawingml/2006/table">
            <a:tbl>
              <a:tblPr/>
              <a:tblGrid>
                <a:gridCol w="4212000">
                  <a:extLst>
                    <a:ext uri="{9D8B030D-6E8A-4147-A177-3AD203B41FA5}">
                      <a16:colId xmlns:a16="http://schemas.microsoft.com/office/drawing/2014/main" val="1535515366"/>
                    </a:ext>
                  </a:extLst>
                </a:gridCol>
                <a:gridCol w="540000">
                  <a:extLst>
                    <a:ext uri="{9D8B030D-6E8A-4147-A177-3AD203B41FA5}">
                      <a16:colId xmlns:a16="http://schemas.microsoft.com/office/drawing/2014/main" val="801009588"/>
                    </a:ext>
                  </a:extLst>
                </a:gridCol>
                <a:gridCol w="540000">
                  <a:extLst>
                    <a:ext uri="{9D8B030D-6E8A-4147-A177-3AD203B41FA5}">
                      <a16:colId xmlns:a16="http://schemas.microsoft.com/office/drawing/2014/main" val="2894959682"/>
                    </a:ext>
                  </a:extLst>
                </a:gridCol>
                <a:gridCol w="540000">
                  <a:extLst>
                    <a:ext uri="{9D8B030D-6E8A-4147-A177-3AD203B41FA5}">
                      <a16:colId xmlns:a16="http://schemas.microsoft.com/office/drawing/2014/main" val="1547239751"/>
                    </a:ext>
                  </a:extLst>
                </a:gridCol>
                <a:gridCol w="540000">
                  <a:extLst>
                    <a:ext uri="{9D8B030D-6E8A-4147-A177-3AD203B41FA5}">
                      <a16:colId xmlns:a16="http://schemas.microsoft.com/office/drawing/2014/main" val="2752954478"/>
                    </a:ext>
                  </a:extLst>
                </a:gridCol>
                <a:gridCol w="540000">
                  <a:extLst>
                    <a:ext uri="{9D8B030D-6E8A-4147-A177-3AD203B41FA5}">
                      <a16:colId xmlns:a16="http://schemas.microsoft.com/office/drawing/2014/main" val="274512459"/>
                    </a:ext>
                  </a:extLst>
                </a:gridCol>
                <a:gridCol w="540000">
                  <a:extLst>
                    <a:ext uri="{9D8B030D-6E8A-4147-A177-3AD203B41FA5}">
                      <a16:colId xmlns:a16="http://schemas.microsoft.com/office/drawing/2014/main" val="1395456357"/>
                    </a:ext>
                  </a:extLst>
                </a:gridCol>
                <a:gridCol w="540000">
                  <a:extLst>
                    <a:ext uri="{9D8B030D-6E8A-4147-A177-3AD203B41FA5}">
                      <a16:colId xmlns:a16="http://schemas.microsoft.com/office/drawing/2014/main" val="2003941070"/>
                    </a:ext>
                  </a:extLst>
                </a:gridCol>
                <a:gridCol w="540000">
                  <a:extLst>
                    <a:ext uri="{9D8B030D-6E8A-4147-A177-3AD203B41FA5}">
                      <a16:colId xmlns:a16="http://schemas.microsoft.com/office/drawing/2014/main" val="662716067"/>
                    </a:ext>
                  </a:extLst>
                </a:gridCol>
                <a:gridCol w="540000">
                  <a:extLst>
                    <a:ext uri="{9D8B030D-6E8A-4147-A177-3AD203B41FA5}">
                      <a16:colId xmlns:a16="http://schemas.microsoft.com/office/drawing/2014/main" val="2623712662"/>
                    </a:ext>
                  </a:extLst>
                </a:gridCol>
                <a:gridCol w="540000">
                  <a:extLst>
                    <a:ext uri="{9D8B030D-6E8A-4147-A177-3AD203B41FA5}">
                      <a16:colId xmlns:a16="http://schemas.microsoft.com/office/drawing/2014/main" val="2100486487"/>
                    </a:ext>
                  </a:extLst>
                </a:gridCol>
              </a:tblGrid>
              <a:tr h="222173">
                <a:tc>
                  <a:txBody>
                    <a:bodyPr/>
                    <a:lstStyle/>
                    <a:p>
                      <a:pPr algn="ctr" fontAlgn="ctr"/>
                      <a:r>
                        <a:rPr lang="zh-TW" altLang="en-US" sz="1050" b="1" i="0" u="none" strike="noStrike" dirty="0">
                          <a:solidFill>
                            <a:srgbClr val="FFFFFF"/>
                          </a:solidFill>
                          <a:effectLst/>
                          <a:latin typeface="メイリオ" panose="020B0604030504040204" pitchFamily="50" charset="-128"/>
                          <a:ea typeface="メイリオ" panose="020B0604030504040204" pitchFamily="50" charset="-128"/>
                        </a:rPr>
                        <a:t>作　業　項　目</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6</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7</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8</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9</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10</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11</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3</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421950995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マイルストン</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2507040161"/>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・タスクフォースの開催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b"/>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94722439"/>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・オンライン ウェビナーの開催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675228335"/>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１</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a:t>
                      </a:r>
                      <a:r>
                        <a:rPr lang="en-US" altLang="zh-TW" sz="1000" b="1" i="0" u="none" strike="noStrike" dirty="0">
                          <a:solidFill>
                            <a:srgbClr val="000000"/>
                          </a:solidFill>
                          <a:effectLst/>
                          <a:latin typeface="メイリオ" panose="020B0604030504040204" pitchFamily="50" charset="-128"/>
                          <a:ea typeface="メイリオ" panose="020B0604030504040204" pitchFamily="50" charset="-128"/>
                        </a:rPr>
                        <a:t>L/C</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等業務分析</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249734108"/>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２．マッピング表作成</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92709179"/>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３．データ連携検証</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65069599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４．次年度以降の取組の検討</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3383468837"/>
                  </a:ext>
                </a:extLst>
              </a:tr>
            </a:tbl>
          </a:graphicData>
        </a:graphic>
      </p:graphicFrame>
      <p:sp>
        <p:nvSpPr>
          <p:cNvPr id="2" name="字幕 1">
            <a:extLst>
              <a:ext uri="{FF2B5EF4-FFF2-40B4-BE49-F238E27FC236}">
                <a16:creationId xmlns:a16="http://schemas.microsoft.com/office/drawing/2014/main" id="{5BB6E77A-081D-426E-A0E0-BEBF0791C096}"/>
              </a:ext>
            </a:extLst>
          </p:cNvPr>
          <p:cNvSpPr>
            <a:spLocks noGrp="1"/>
          </p:cNvSpPr>
          <p:nvPr>
            <p:ph type="subTitle" idx="10"/>
          </p:nvPr>
        </p:nvSpPr>
        <p:spPr>
          <a:xfrm>
            <a:off x="539999" y="365658"/>
            <a:ext cx="9610163" cy="738664"/>
          </a:xfrm>
        </p:spPr>
        <p:txBody>
          <a:bodyPr/>
          <a:lstStyle/>
          <a:p>
            <a:r>
              <a:rPr lang="ja-JP" altLang="en-US" dirty="0"/>
              <a:t>スケジュール</a:t>
            </a:r>
          </a:p>
          <a:p>
            <a:endParaRPr lang="ja-JP" altLang="en-US" dirty="0"/>
          </a:p>
        </p:txBody>
      </p:sp>
      <p:sp>
        <p:nvSpPr>
          <p:cNvPr id="3" name="テキスト プレースホルダー 2">
            <a:extLst>
              <a:ext uri="{FF2B5EF4-FFF2-40B4-BE49-F238E27FC236}">
                <a16:creationId xmlns:a16="http://schemas.microsoft.com/office/drawing/2014/main" id="{5760C3E8-031B-4376-80DD-2D44CF993813}"/>
              </a:ext>
            </a:extLst>
          </p:cNvPr>
          <p:cNvSpPr>
            <a:spLocks noGrp="1"/>
          </p:cNvSpPr>
          <p:nvPr>
            <p:ph type="body" sz="quarter" idx="16"/>
          </p:nvPr>
        </p:nvSpPr>
        <p:spPr>
          <a:xfrm>
            <a:off x="539750" y="827088"/>
            <a:ext cx="9612313" cy="1726215"/>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t>ワーキンググループでは、年度前半に行う文献・ヒアリング調査及びデータ連携検証の結果を受けて、年度後半に</a:t>
            </a:r>
            <a:r>
              <a:rPr lang="en-US" altLang="ja-JP" dirty="0"/>
              <a:t>2</a:t>
            </a:r>
            <a:r>
              <a:rPr lang="ja-JP" altLang="en-US" dirty="0"/>
              <a:t>回開催を予定する。</a:t>
            </a:r>
          </a:p>
          <a:p>
            <a:pPr marL="257175" indent="-257175" defTabSz="914400">
              <a:spcBef>
                <a:spcPts val="600"/>
              </a:spcBef>
              <a:buClr>
                <a:srgbClr val="002060"/>
              </a:buClr>
            </a:pPr>
            <a:r>
              <a:rPr lang="ja-JP" altLang="en-US" dirty="0">
                <a:solidFill>
                  <a:schemeClr val="tx1"/>
                </a:solidFill>
              </a:rPr>
              <a:t>タスクフォースでは、業務分析、マッピング表作成、データ連携検証、次年度以降の取組検討を各回の主な議題として、</a:t>
            </a:r>
            <a:r>
              <a:rPr lang="en-US" altLang="ja-JP" dirty="0">
                <a:solidFill>
                  <a:schemeClr val="tx1"/>
                </a:solidFill>
              </a:rPr>
              <a:t>4</a:t>
            </a:r>
            <a:r>
              <a:rPr lang="ja-JP" altLang="en-US" dirty="0">
                <a:solidFill>
                  <a:schemeClr val="tx1"/>
                </a:solidFill>
              </a:rPr>
              <a:t>回の開催を予定する。</a:t>
            </a:r>
          </a:p>
        </p:txBody>
      </p:sp>
      <p:graphicFrame>
        <p:nvGraphicFramePr>
          <p:cNvPr id="153" name="表 152">
            <a:extLst>
              <a:ext uri="{FF2B5EF4-FFF2-40B4-BE49-F238E27FC236}">
                <a16:creationId xmlns:a16="http://schemas.microsoft.com/office/drawing/2014/main" id="{512649EA-07A6-4B3A-864C-00D6423B8AA0}"/>
              </a:ext>
            </a:extLst>
          </p:cNvPr>
          <p:cNvGraphicFramePr>
            <a:graphicFrameLocks noGrp="1"/>
          </p:cNvGraphicFramePr>
          <p:nvPr>
            <p:extLst>
              <p:ext uri="{D42A27DB-BD31-4B8C-83A1-F6EECF244321}">
                <p14:modId xmlns:p14="http://schemas.microsoft.com/office/powerpoint/2010/main" val="1064731040"/>
              </p:ext>
            </p:extLst>
          </p:nvPr>
        </p:nvGraphicFramePr>
        <p:xfrm>
          <a:off x="535640" y="3110424"/>
          <a:ext cx="9612000" cy="1777384"/>
        </p:xfrm>
        <a:graphic>
          <a:graphicData uri="http://schemas.openxmlformats.org/drawingml/2006/table">
            <a:tbl>
              <a:tblPr/>
              <a:tblGrid>
                <a:gridCol w="4212000">
                  <a:extLst>
                    <a:ext uri="{9D8B030D-6E8A-4147-A177-3AD203B41FA5}">
                      <a16:colId xmlns:a16="http://schemas.microsoft.com/office/drawing/2014/main" val="1535515366"/>
                    </a:ext>
                  </a:extLst>
                </a:gridCol>
                <a:gridCol w="540000">
                  <a:extLst>
                    <a:ext uri="{9D8B030D-6E8A-4147-A177-3AD203B41FA5}">
                      <a16:colId xmlns:a16="http://schemas.microsoft.com/office/drawing/2014/main" val="801009588"/>
                    </a:ext>
                  </a:extLst>
                </a:gridCol>
                <a:gridCol w="540000">
                  <a:extLst>
                    <a:ext uri="{9D8B030D-6E8A-4147-A177-3AD203B41FA5}">
                      <a16:colId xmlns:a16="http://schemas.microsoft.com/office/drawing/2014/main" val="2894959682"/>
                    </a:ext>
                  </a:extLst>
                </a:gridCol>
                <a:gridCol w="540000">
                  <a:extLst>
                    <a:ext uri="{9D8B030D-6E8A-4147-A177-3AD203B41FA5}">
                      <a16:colId xmlns:a16="http://schemas.microsoft.com/office/drawing/2014/main" val="1547239751"/>
                    </a:ext>
                  </a:extLst>
                </a:gridCol>
                <a:gridCol w="540000">
                  <a:extLst>
                    <a:ext uri="{9D8B030D-6E8A-4147-A177-3AD203B41FA5}">
                      <a16:colId xmlns:a16="http://schemas.microsoft.com/office/drawing/2014/main" val="2752954478"/>
                    </a:ext>
                  </a:extLst>
                </a:gridCol>
                <a:gridCol w="540000">
                  <a:extLst>
                    <a:ext uri="{9D8B030D-6E8A-4147-A177-3AD203B41FA5}">
                      <a16:colId xmlns:a16="http://schemas.microsoft.com/office/drawing/2014/main" val="274512459"/>
                    </a:ext>
                  </a:extLst>
                </a:gridCol>
                <a:gridCol w="540000">
                  <a:extLst>
                    <a:ext uri="{9D8B030D-6E8A-4147-A177-3AD203B41FA5}">
                      <a16:colId xmlns:a16="http://schemas.microsoft.com/office/drawing/2014/main" val="1395456357"/>
                    </a:ext>
                  </a:extLst>
                </a:gridCol>
                <a:gridCol w="540000">
                  <a:extLst>
                    <a:ext uri="{9D8B030D-6E8A-4147-A177-3AD203B41FA5}">
                      <a16:colId xmlns:a16="http://schemas.microsoft.com/office/drawing/2014/main" val="2003941070"/>
                    </a:ext>
                  </a:extLst>
                </a:gridCol>
                <a:gridCol w="540000">
                  <a:extLst>
                    <a:ext uri="{9D8B030D-6E8A-4147-A177-3AD203B41FA5}">
                      <a16:colId xmlns:a16="http://schemas.microsoft.com/office/drawing/2014/main" val="662716067"/>
                    </a:ext>
                  </a:extLst>
                </a:gridCol>
                <a:gridCol w="540000">
                  <a:extLst>
                    <a:ext uri="{9D8B030D-6E8A-4147-A177-3AD203B41FA5}">
                      <a16:colId xmlns:a16="http://schemas.microsoft.com/office/drawing/2014/main" val="2623712662"/>
                    </a:ext>
                  </a:extLst>
                </a:gridCol>
                <a:gridCol w="540000">
                  <a:extLst>
                    <a:ext uri="{9D8B030D-6E8A-4147-A177-3AD203B41FA5}">
                      <a16:colId xmlns:a16="http://schemas.microsoft.com/office/drawing/2014/main" val="2100486487"/>
                    </a:ext>
                  </a:extLst>
                </a:gridCol>
              </a:tblGrid>
              <a:tr h="222173">
                <a:tc>
                  <a:txBody>
                    <a:bodyPr/>
                    <a:lstStyle/>
                    <a:p>
                      <a:pPr algn="ctr" fontAlgn="ctr"/>
                      <a:r>
                        <a:rPr lang="zh-TW" altLang="en-US" sz="1050" b="1" i="0" u="none" strike="noStrike" dirty="0">
                          <a:solidFill>
                            <a:srgbClr val="FFFFFF"/>
                          </a:solidFill>
                          <a:effectLst/>
                          <a:latin typeface="メイリオ" panose="020B0604030504040204" pitchFamily="50" charset="-128"/>
                          <a:ea typeface="メイリオ" panose="020B0604030504040204" pitchFamily="50" charset="-128"/>
                        </a:rPr>
                        <a:t>作　業　項　目</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6</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7</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8</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9</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10</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11</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3</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421950995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マイルストン</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2507040161"/>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・ワーキングの開催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b"/>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94722439"/>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・オンライン ウェビナーの開催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675228335"/>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１</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トレードファイナンス分野における国際標準準拠データ連携の検証</a:t>
                      </a:r>
                      <a:endParaRPr lang="zh-TW"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249734108"/>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２．</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管理・運用体制の検討</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92709179"/>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３．</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普及・実装支援策の検討</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65069599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４．</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海外におけるデータ規制・標準・活用等に係る動向調査</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3383468837"/>
                  </a:ext>
                </a:extLst>
              </a:tr>
            </a:tbl>
          </a:graphicData>
        </a:graphic>
      </p:graphicFrame>
      <p:sp>
        <p:nvSpPr>
          <p:cNvPr id="156" name="正方形/長方形 155">
            <a:extLst>
              <a:ext uri="{FF2B5EF4-FFF2-40B4-BE49-F238E27FC236}">
                <a16:creationId xmlns:a16="http://schemas.microsoft.com/office/drawing/2014/main" id="{D7391C80-6DFA-4310-AAB9-78B30C64BBF0}"/>
              </a:ext>
            </a:extLst>
          </p:cNvPr>
          <p:cNvSpPr/>
          <p:nvPr/>
        </p:nvSpPr>
        <p:spPr>
          <a:xfrm>
            <a:off x="5114646" y="6300117"/>
            <a:ext cx="1506769" cy="198000"/>
          </a:xfrm>
          <a:prstGeom prst="rect">
            <a:avLst/>
          </a:prstGeom>
          <a:gradFill flip="none" rotWithShape="1">
            <a:gsLst>
              <a:gs pos="28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altLang="zh-TW" sz="800" b="1" i="0" u="none" strike="noStrike" dirty="0">
                <a:solidFill>
                  <a:schemeClr val="bg1"/>
                </a:solidFill>
                <a:effectLst/>
                <a:latin typeface="メイリオ" panose="020B0604030504040204" pitchFamily="50" charset="-128"/>
                <a:ea typeface="メイリオ" panose="020B0604030504040204" pitchFamily="50" charset="-128"/>
              </a:rPr>
              <a:t>L/C</a:t>
            </a:r>
            <a:r>
              <a:rPr lang="zh-TW" altLang="en-US" sz="800" b="1" i="0" u="none" strike="noStrike" dirty="0">
                <a:solidFill>
                  <a:schemeClr val="bg1"/>
                </a:solidFill>
                <a:effectLst/>
                <a:latin typeface="メイリオ" panose="020B0604030504040204" pitchFamily="50" charset="-128"/>
                <a:ea typeface="メイリオ" panose="020B0604030504040204" pitchFamily="50" charset="-128"/>
              </a:rPr>
              <a:t>等業務分析</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59" name="正方形/長方形 158">
            <a:extLst>
              <a:ext uri="{FF2B5EF4-FFF2-40B4-BE49-F238E27FC236}">
                <a16:creationId xmlns:a16="http://schemas.microsoft.com/office/drawing/2014/main" id="{6A06CB3F-20F9-465D-BF22-5D082115A6BB}"/>
              </a:ext>
            </a:extLst>
          </p:cNvPr>
          <p:cNvSpPr/>
          <p:nvPr/>
        </p:nvSpPr>
        <p:spPr>
          <a:xfrm>
            <a:off x="7010101" y="6750189"/>
            <a:ext cx="1458034"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データ連携検証</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66" name="正方形/長方形 165">
            <a:extLst>
              <a:ext uri="{FF2B5EF4-FFF2-40B4-BE49-F238E27FC236}">
                <a16:creationId xmlns:a16="http://schemas.microsoft.com/office/drawing/2014/main" id="{EED55C7C-5C2B-4600-A041-019A6F679297}"/>
              </a:ext>
            </a:extLst>
          </p:cNvPr>
          <p:cNvSpPr/>
          <p:nvPr/>
        </p:nvSpPr>
        <p:spPr>
          <a:xfrm>
            <a:off x="5598076" y="6534165"/>
            <a:ext cx="1882206"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マッピング表作成</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67" name="正方形/長方形 166">
            <a:extLst>
              <a:ext uri="{FF2B5EF4-FFF2-40B4-BE49-F238E27FC236}">
                <a16:creationId xmlns:a16="http://schemas.microsoft.com/office/drawing/2014/main" id="{790C017B-BFD9-4FE9-8B93-CA39D917CEAF}"/>
              </a:ext>
            </a:extLst>
          </p:cNvPr>
          <p:cNvSpPr/>
          <p:nvPr/>
        </p:nvSpPr>
        <p:spPr>
          <a:xfrm>
            <a:off x="5658547"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68" name="正方形/長方形 167">
            <a:extLst>
              <a:ext uri="{FF2B5EF4-FFF2-40B4-BE49-F238E27FC236}">
                <a16:creationId xmlns:a16="http://schemas.microsoft.com/office/drawing/2014/main" id="{14F613B9-69CD-46F5-A31A-9BADEB32AE85}"/>
              </a:ext>
            </a:extLst>
          </p:cNvPr>
          <p:cNvSpPr/>
          <p:nvPr/>
        </p:nvSpPr>
        <p:spPr>
          <a:xfrm>
            <a:off x="6474926"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69" name="正方形/長方形 168">
            <a:extLst>
              <a:ext uri="{FF2B5EF4-FFF2-40B4-BE49-F238E27FC236}">
                <a16:creationId xmlns:a16="http://schemas.microsoft.com/office/drawing/2014/main" id="{5F17226C-C6A1-4DB2-A2F3-8B7B4465F4BE}"/>
              </a:ext>
            </a:extLst>
          </p:cNvPr>
          <p:cNvSpPr/>
          <p:nvPr/>
        </p:nvSpPr>
        <p:spPr>
          <a:xfrm>
            <a:off x="7311462"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0" name="正方形/長方形 169">
            <a:extLst>
              <a:ext uri="{FF2B5EF4-FFF2-40B4-BE49-F238E27FC236}">
                <a16:creationId xmlns:a16="http://schemas.microsoft.com/office/drawing/2014/main" id="{FE3F8C2F-A8EE-46D3-B5B0-FA5ECDD85556}"/>
              </a:ext>
            </a:extLst>
          </p:cNvPr>
          <p:cNvSpPr/>
          <p:nvPr/>
        </p:nvSpPr>
        <p:spPr>
          <a:xfrm>
            <a:off x="8243747"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3" name="テキスト ボックス 92">
            <a:extLst>
              <a:ext uri="{FF2B5EF4-FFF2-40B4-BE49-F238E27FC236}">
                <a16:creationId xmlns:a16="http://schemas.microsoft.com/office/drawing/2014/main" id="{7B43A755-F0A3-41D7-8CDF-735C5A095BE6}"/>
              </a:ext>
            </a:extLst>
          </p:cNvPr>
          <p:cNvSpPr txBox="1"/>
          <p:nvPr/>
        </p:nvSpPr>
        <p:spPr>
          <a:xfrm>
            <a:off x="5845004" y="5885829"/>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1</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174" name="テキスト ボックス 93">
            <a:extLst>
              <a:ext uri="{FF2B5EF4-FFF2-40B4-BE49-F238E27FC236}">
                <a16:creationId xmlns:a16="http://schemas.microsoft.com/office/drawing/2014/main" id="{D35420C9-F2E7-4048-B19D-333B827AB2E6}"/>
              </a:ext>
            </a:extLst>
          </p:cNvPr>
          <p:cNvSpPr txBox="1"/>
          <p:nvPr/>
        </p:nvSpPr>
        <p:spPr>
          <a:xfrm>
            <a:off x="6616029"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a:solidFill>
                  <a:srgbClr val="000000"/>
                </a:solidFill>
                <a:latin typeface="メイリオ" panose="020B0604030504040204" pitchFamily="50" charset="-128"/>
                <a:ea typeface="メイリオ" panose="020B0604030504040204" pitchFamily="50" charset="-128"/>
              </a:rPr>
              <a:t>第</a:t>
            </a:r>
            <a:r>
              <a:rPr kumimoji="1" lang="en-US" altLang="ja-JP" sz="1000">
                <a:solidFill>
                  <a:srgbClr val="000000"/>
                </a:solidFill>
                <a:latin typeface="メイリオ" panose="020B0604030504040204" pitchFamily="50" charset="-128"/>
                <a:ea typeface="メイリオ" panose="020B0604030504040204" pitchFamily="50" charset="-128"/>
              </a:rPr>
              <a:t>2</a:t>
            </a:r>
            <a:r>
              <a:rPr kumimoji="1" lang="ja-JP" altLang="en-US" sz="1000">
                <a:solidFill>
                  <a:srgbClr val="000000"/>
                </a:solidFill>
                <a:latin typeface="メイリオ" panose="020B0604030504040204" pitchFamily="50" charset="-128"/>
                <a:ea typeface="メイリオ" panose="020B0604030504040204" pitchFamily="50" charset="-128"/>
              </a:rPr>
              <a:t>回</a:t>
            </a:r>
          </a:p>
        </p:txBody>
      </p:sp>
      <p:sp>
        <p:nvSpPr>
          <p:cNvPr id="175" name="テキスト ボックス 95">
            <a:extLst>
              <a:ext uri="{FF2B5EF4-FFF2-40B4-BE49-F238E27FC236}">
                <a16:creationId xmlns:a16="http://schemas.microsoft.com/office/drawing/2014/main" id="{28B13EB5-6DD8-4245-B7B3-BBB82875D78D}"/>
              </a:ext>
            </a:extLst>
          </p:cNvPr>
          <p:cNvSpPr txBox="1"/>
          <p:nvPr/>
        </p:nvSpPr>
        <p:spPr>
          <a:xfrm>
            <a:off x="7462644"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a:solidFill>
                  <a:srgbClr val="000000"/>
                </a:solidFill>
                <a:latin typeface="メイリオ" panose="020B0604030504040204" pitchFamily="50" charset="-128"/>
                <a:ea typeface="メイリオ" panose="020B0604030504040204" pitchFamily="50" charset="-128"/>
              </a:rPr>
              <a:t>第</a:t>
            </a:r>
            <a:r>
              <a:rPr kumimoji="1" lang="en-US" altLang="ja-JP" sz="1000">
                <a:solidFill>
                  <a:srgbClr val="000000"/>
                </a:solidFill>
                <a:latin typeface="メイリオ" panose="020B0604030504040204" pitchFamily="50" charset="-128"/>
                <a:ea typeface="メイリオ" panose="020B0604030504040204" pitchFamily="50" charset="-128"/>
              </a:rPr>
              <a:t>3</a:t>
            </a:r>
            <a:r>
              <a:rPr kumimoji="1" lang="ja-JP" altLang="en-US" sz="1000">
                <a:solidFill>
                  <a:srgbClr val="000000"/>
                </a:solidFill>
                <a:latin typeface="メイリオ" panose="020B0604030504040204" pitchFamily="50" charset="-128"/>
                <a:ea typeface="メイリオ" panose="020B0604030504040204" pitchFamily="50" charset="-128"/>
              </a:rPr>
              <a:t>回</a:t>
            </a:r>
          </a:p>
        </p:txBody>
      </p:sp>
      <p:sp>
        <p:nvSpPr>
          <p:cNvPr id="176" name="テキスト ボックス 96">
            <a:extLst>
              <a:ext uri="{FF2B5EF4-FFF2-40B4-BE49-F238E27FC236}">
                <a16:creationId xmlns:a16="http://schemas.microsoft.com/office/drawing/2014/main" id="{469DFF41-5979-443F-876C-52756F3B0F60}"/>
              </a:ext>
            </a:extLst>
          </p:cNvPr>
          <p:cNvSpPr txBox="1"/>
          <p:nvPr/>
        </p:nvSpPr>
        <p:spPr>
          <a:xfrm>
            <a:off x="8399967"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4</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177" name="正方形/長方形 176">
            <a:extLst>
              <a:ext uri="{FF2B5EF4-FFF2-40B4-BE49-F238E27FC236}">
                <a16:creationId xmlns:a16="http://schemas.microsoft.com/office/drawing/2014/main" id="{AD7B0D45-8216-4DA6-B187-2D20DC93CD7A}"/>
              </a:ext>
            </a:extLst>
          </p:cNvPr>
          <p:cNvSpPr/>
          <p:nvPr/>
        </p:nvSpPr>
        <p:spPr>
          <a:xfrm>
            <a:off x="9337291" y="609865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8" name="テキスト ボックス 107">
            <a:extLst>
              <a:ext uri="{FF2B5EF4-FFF2-40B4-BE49-F238E27FC236}">
                <a16:creationId xmlns:a16="http://schemas.microsoft.com/office/drawing/2014/main" id="{29E528BD-3073-45C3-940F-8F7C39BB8834}"/>
              </a:ext>
            </a:extLst>
          </p:cNvPr>
          <p:cNvSpPr txBox="1"/>
          <p:nvPr/>
        </p:nvSpPr>
        <p:spPr>
          <a:xfrm>
            <a:off x="9498551" y="6110675"/>
            <a:ext cx="527875"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ウェビナー</a:t>
            </a:r>
            <a:endParaRPr kumimoji="1" lang="en-US" altLang="ja-JP" sz="1000" dirty="0">
              <a:solidFill>
                <a:srgbClr val="000000"/>
              </a:solidFill>
              <a:latin typeface="メイリオ" panose="020B0604030504040204" pitchFamily="50" charset="-128"/>
              <a:ea typeface="メイリオ" panose="020B0604030504040204" pitchFamily="50" charset="-128"/>
            </a:endParaRPr>
          </a:p>
          <a:p>
            <a:pPr fontAlgn="ctr"/>
            <a:r>
              <a:rPr kumimoji="1" lang="ja-JP" altLang="en-US" sz="1000" dirty="0">
                <a:solidFill>
                  <a:srgbClr val="000000"/>
                </a:solidFill>
                <a:latin typeface="メイリオ" panose="020B0604030504040204" pitchFamily="50" charset="-128"/>
                <a:ea typeface="メイリオ" panose="020B0604030504040204" pitchFamily="50" charset="-128"/>
              </a:rPr>
              <a:t>開催</a:t>
            </a:r>
          </a:p>
        </p:txBody>
      </p:sp>
      <p:sp>
        <p:nvSpPr>
          <p:cNvPr id="197" name="正方形/長方形 196">
            <a:extLst>
              <a:ext uri="{FF2B5EF4-FFF2-40B4-BE49-F238E27FC236}">
                <a16:creationId xmlns:a16="http://schemas.microsoft.com/office/drawing/2014/main" id="{4C44F2FD-9893-4C04-B019-632007A97FEA}"/>
              </a:ext>
            </a:extLst>
          </p:cNvPr>
          <p:cNvSpPr/>
          <p:nvPr/>
        </p:nvSpPr>
        <p:spPr>
          <a:xfrm flipH="1">
            <a:off x="7181575" y="6976126"/>
            <a:ext cx="1806616" cy="198000"/>
          </a:xfrm>
          <a:prstGeom prst="rect">
            <a:avLst/>
          </a:prstGeom>
          <a:gradFill flip="none" rotWithShape="1">
            <a:gsLst>
              <a:gs pos="28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次年度以降の取組の検討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cxnSp>
        <p:nvCxnSpPr>
          <p:cNvPr id="198" name="直線矢印コネクタ 197">
            <a:extLst>
              <a:ext uri="{FF2B5EF4-FFF2-40B4-BE49-F238E27FC236}">
                <a16:creationId xmlns:a16="http://schemas.microsoft.com/office/drawing/2014/main" id="{16B7B707-46EC-4701-AA03-09C2539A15B7}"/>
              </a:ext>
            </a:extLst>
          </p:cNvPr>
          <p:cNvCxnSpPr>
            <a:cxnSpLocks/>
            <a:endCxn id="167" idx="2"/>
          </p:cNvCxnSpPr>
          <p:nvPr/>
        </p:nvCxnSpPr>
        <p:spPr>
          <a:xfrm flipV="1">
            <a:off x="5726578" y="6069597"/>
            <a:ext cx="1" cy="247354"/>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grpSp>
        <p:nvGrpSpPr>
          <p:cNvPr id="204" name="グループ化 203">
            <a:extLst>
              <a:ext uri="{FF2B5EF4-FFF2-40B4-BE49-F238E27FC236}">
                <a16:creationId xmlns:a16="http://schemas.microsoft.com/office/drawing/2014/main" id="{EF9E4234-FD31-4570-9B34-B74424E6D76E}"/>
              </a:ext>
            </a:extLst>
          </p:cNvPr>
          <p:cNvGrpSpPr/>
          <p:nvPr/>
        </p:nvGrpSpPr>
        <p:grpSpPr>
          <a:xfrm>
            <a:off x="2393287" y="6498117"/>
            <a:ext cx="2260825" cy="648000"/>
            <a:chOff x="4847209" y="6235700"/>
            <a:chExt cx="2260825" cy="648000"/>
          </a:xfrm>
        </p:grpSpPr>
        <p:sp>
          <p:nvSpPr>
            <p:cNvPr id="193" name="正方形/長方形 192">
              <a:extLst>
                <a:ext uri="{FF2B5EF4-FFF2-40B4-BE49-F238E27FC236}">
                  <a16:creationId xmlns:a16="http://schemas.microsoft.com/office/drawing/2014/main" id="{2DF1F1B9-6407-4C49-A5B7-E4B349EB9438}"/>
                </a:ext>
              </a:extLst>
            </p:cNvPr>
            <p:cNvSpPr/>
            <p:nvPr/>
          </p:nvSpPr>
          <p:spPr>
            <a:xfrm>
              <a:off x="4847209" y="6235700"/>
              <a:ext cx="2252602" cy="648000"/>
            </a:xfrm>
            <a:prstGeom prst="rect">
              <a:avLst/>
            </a:prstGeom>
            <a:solidFill>
              <a:srgbClr val="FFFFFF"/>
            </a:solidFill>
            <a:ln w="6350" cap="flat" cmpd="sng" algn="ctr">
              <a:solidFill>
                <a:srgbClr val="59575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0" tIns="72000"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rgbClr val="000000"/>
                  </a:solidFill>
                  <a:latin typeface="メイリオ" panose="020B0604030504040204" pitchFamily="50" charset="-128"/>
                  <a:ea typeface="メイリオ" panose="020B0604030504040204" pitchFamily="50" charset="-128"/>
                </a:rPr>
                <a:t>【</a:t>
              </a:r>
              <a:r>
                <a:rPr kumimoji="1" lang="ja-JP" altLang="en-US" sz="900" dirty="0">
                  <a:solidFill>
                    <a:srgbClr val="000000"/>
                  </a:solidFill>
                  <a:latin typeface="メイリオ" panose="020B0604030504040204" pitchFamily="50" charset="-128"/>
                  <a:ea typeface="メイリオ" panose="020B0604030504040204" pitchFamily="50" charset="-128"/>
                </a:rPr>
                <a:t>凡例</a:t>
              </a:r>
              <a:r>
                <a:rPr kumimoji="1" lang="en-US" altLang="ja-JP" sz="900" dirty="0">
                  <a:solidFill>
                    <a:srgbClr val="000000"/>
                  </a:solidFill>
                  <a:latin typeface="メイリオ" panose="020B0604030504040204" pitchFamily="50" charset="-128"/>
                  <a:ea typeface="メイリオ" panose="020B0604030504040204" pitchFamily="50" charset="-128"/>
                </a:rPr>
                <a:t>】</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grpSp>
          <p:nvGrpSpPr>
            <p:cNvPr id="202" name="グループ化 201">
              <a:extLst>
                <a:ext uri="{FF2B5EF4-FFF2-40B4-BE49-F238E27FC236}">
                  <a16:creationId xmlns:a16="http://schemas.microsoft.com/office/drawing/2014/main" id="{84B8026B-3C46-4D57-BEA7-E70E9436006C}"/>
                </a:ext>
              </a:extLst>
            </p:cNvPr>
            <p:cNvGrpSpPr/>
            <p:nvPr/>
          </p:nvGrpSpPr>
          <p:grpSpPr>
            <a:xfrm>
              <a:off x="4926558" y="6651560"/>
              <a:ext cx="1226514" cy="164649"/>
              <a:chOff x="4926558" y="6738103"/>
              <a:chExt cx="1226514" cy="164649"/>
            </a:xfrm>
          </p:grpSpPr>
          <p:sp>
            <p:nvSpPr>
              <p:cNvPr id="189" name="正方形/長方形 188">
                <a:extLst>
                  <a:ext uri="{FF2B5EF4-FFF2-40B4-BE49-F238E27FC236}">
                    <a16:creationId xmlns:a16="http://schemas.microsoft.com/office/drawing/2014/main" id="{55FB5B1D-991E-47A5-9A95-991B06EFB680}"/>
                  </a:ext>
                </a:extLst>
              </p:cNvPr>
              <p:cNvSpPr/>
              <p:nvPr/>
            </p:nvSpPr>
            <p:spPr>
              <a:xfrm>
                <a:off x="4926558" y="6748427"/>
                <a:ext cx="249449" cy="1440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90" name="テキスト ボックス 164">
                <a:extLst>
                  <a:ext uri="{FF2B5EF4-FFF2-40B4-BE49-F238E27FC236}">
                    <a16:creationId xmlns:a16="http://schemas.microsoft.com/office/drawing/2014/main" id="{D4BED6AD-C2B7-4D4A-8B9D-4CBF569AA3EE}"/>
                  </a:ext>
                </a:extLst>
              </p:cNvPr>
              <p:cNvSpPr txBox="1"/>
              <p:nvPr/>
            </p:nvSpPr>
            <p:spPr>
              <a:xfrm>
                <a:off x="5201890" y="6738103"/>
                <a:ext cx="951182" cy="164649"/>
              </a:xfrm>
              <a:prstGeom prst="rect">
                <a:avLst/>
              </a:prstGeom>
              <a:noFill/>
              <a:ln>
                <a:noFill/>
              </a:ln>
            </p:spPr>
            <p:style>
              <a:lnRef idx="0">
                <a:scrgbClr r="0" g="0" b="0"/>
              </a:lnRef>
              <a:fillRef idx="0">
                <a:scrgbClr r="0" g="0" b="0"/>
              </a:fillRef>
              <a:effectRef idx="0">
                <a:scrgbClr r="0" g="0" b="0"/>
              </a:effectRef>
              <a:fontRef idx="minor">
                <a:schemeClr val="tx1"/>
              </a:fontRef>
            </p:style>
            <p:txBody>
              <a:bodyPr wrap="none" lIns="0" tIns="0" r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900" dirty="0">
                    <a:solidFill>
                      <a:srgbClr val="000000"/>
                    </a:solidFill>
                    <a:latin typeface="Meiryo UI" panose="020B0604030504040204" pitchFamily="50" charset="-128"/>
                    <a:ea typeface="Meiryo UI" panose="020B0604030504040204" pitchFamily="50" charset="-128"/>
                  </a:rPr>
                  <a:t>：事務局の内部作業</a:t>
                </a:r>
                <a:endParaRPr kumimoji="1" lang="en-US" altLang="ja-JP" sz="900" dirty="0">
                  <a:solidFill>
                    <a:srgbClr val="000000"/>
                  </a:solidFill>
                  <a:latin typeface="Meiryo UI" panose="020B0604030504040204" pitchFamily="50" charset="-128"/>
                  <a:ea typeface="Meiryo UI" panose="020B0604030504040204" pitchFamily="50" charset="-128"/>
                </a:endParaRPr>
              </a:p>
            </p:txBody>
          </p:sp>
        </p:grpSp>
        <p:grpSp>
          <p:nvGrpSpPr>
            <p:cNvPr id="203" name="グループ化 202">
              <a:extLst>
                <a:ext uri="{FF2B5EF4-FFF2-40B4-BE49-F238E27FC236}">
                  <a16:creationId xmlns:a16="http://schemas.microsoft.com/office/drawing/2014/main" id="{01449F82-82C2-46EF-9432-27D6E7FF766C}"/>
                </a:ext>
              </a:extLst>
            </p:cNvPr>
            <p:cNvGrpSpPr/>
            <p:nvPr/>
          </p:nvGrpSpPr>
          <p:grpSpPr>
            <a:xfrm>
              <a:off x="4926558" y="6454293"/>
              <a:ext cx="2181476" cy="164649"/>
              <a:chOff x="4926558" y="6488290"/>
              <a:chExt cx="2181476" cy="164649"/>
            </a:xfrm>
          </p:grpSpPr>
          <p:sp>
            <p:nvSpPr>
              <p:cNvPr id="191" name="正方形/長方形 190">
                <a:extLst>
                  <a:ext uri="{FF2B5EF4-FFF2-40B4-BE49-F238E27FC236}">
                    <a16:creationId xmlns:a16="http://schemas.microsoft.com/office/drawing/2014/main" id="{078E5B7E-C0A8-4C91-B008-551CD7FEB154}"/>
                  </a:ext>
                </a:extLst>
              </p:cNvPr>
              <p:cNvSpPr/>
              <p:nvPr/>
            </p:nvSpPr>
            <p:spPr>
              <a:xfrm>
                <a:off x="4926558" y="6498614"/>
                <a:ext cx="249449" cy="144000"/>
              </a:xfrm>
              <a:prstGeom prst="rec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92" name="テキスト ボックス 166">
                <a:extLst>
                  <a:ext uri="{FF2B5EF4-FFF2-40B4-BE49-F238E27FC236}">
                    <a16:creationId xmlns:a16="http://schemas.microsoft.com/office/drawing/2014/main" id="{4C476A0A-44BA-49A4-86C4-24868CCF1C60}"/>
                  </a:ext>
                </a:extLst>
              </p:cNvPr>
              <p:cNvSpPr txBox="1"/>
              <p:nvPr/>
            </p:nvSpPr>
            <p:spPr>
              <a:xfrm>
                <a:off x="5201890" y="6488290"/>
                <a:ext cx="1906144" cy="164649"/>
              </a:xfrm>
              <a:prstGeom prst="rect">
                <a:avLst/>
              </a:prstGeom>
              <a:noFill/>
              <a:ln>
                <a:noFill/>
              </a:ln>
            </p:spPr>
            <p:style>
              <a:lnRef idx="0">
                <a:scrgbClr r="0" g="0" b="0"/>
              </a:lnRef>
              <a:fillRef idx="0">
                <a:scrgbClr r="0" g="0" b="0"/>
              </a:fillRef>
              <a:effectRef idx="0">
                <a:scrgbClr r="0" g="0" b="0"/>
              </a:effectRef>
              <a:fontRef idx="minor">
                <a:schemeClr val="tx1"/>
              </a:fontRef>
            </p:style>
            <p:txBody>
              <a:bodyPr wrap="none" lIns="0" tIns="0" r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900" dirty="0">
                    <a:solidFill>
                      <a:srgbClr val="000000"/>
                    </a:solidFill>
                    <a:latin typeface="Meiryo UI" panose="020B0604030504040204" pitchFamily="50" charset="-128"/>
                    <a:ea typeface="Meiryo UI" panose="020B0604030504040204" pitchFamily="50" charset="-128"/>
                  </a:rPr>
                  <a:t>：</a:t>
                </a:r>
                <a:r>
                  <a:rPr kumimoji="1" lang="en-US" altLang="ja-JP" sz="900" dirty="0">
                    <a:solidFill>
                      <a:srgbClr val="000000"/>
                    </a:solidFill>
                    <a:latin typeface="Meiryo UI" panose="020B0604030504040204" pitchFamily="50" charset="-128"/>
                    <a:ea typeface="Meiryo UI" panose="020B0604030504040204" pitchFamily="50" charset="-128"/>
                  </a:rPr>
                  <a:t>WG</a:t>
                </a:r>
                <a:r>
                  <a:rPr kumimoji="1" lang="ja-JP" altLang="en-US" sz="900" dirty="0">
                    <a:solidFill>
                      <a:srgbClr val="000000"/>
                    </a:solidFill>
                    <a:latin typeface="Meiryo UI" panose="020B0604030504040204" pitchFamily="50" charset="-128"/>
                    <a:ea typeface="Meiryo UI" panose="020B0604030504040204" pitchFamily="50" charset="-128"/>
                  </a:rPr>
                  <a:t>／</a:t>
                </a:r>
                <a:r>
                  <a:rPr kumimoji="1" lang="en-US" altLang="ja-JP" sz="900" dirty="0">
                    <a:solidFill>
                      <a:srgbClr val="000000"/>
                    </a:solidFill>
                    <a:latin typeface="Meiryo UI" panose="020B0604030504040204" pitchFamily="50" charset="-128"/>
                    <a:ea typeface="Meiryo UI" panose="020B0604030504040204" pitchFamily="50" charset="-128"/>
                  </a:rPr>
                  <a:t>TF</a:t>
                </a:r>
                <a:r>
                  <a:rPr kumimoji="1" lang="ja-JP" altLang="en-US" sz="900" dirty="0">
                    <a:solidFill>
                      <a:srgbClr val="000000"/>
                    </a:solidFill>
                    <a:latin typeface="Meiryo UI" panose="020B0604030504040204" pitchFamily="50" charset="-128"/>
                    <a:ea typeface="Meiryo UI" panose="020B0604030504040204" pitchFamily="50" charset="-128"/>
                  </a:rPr>
                  <a:t>の協力を得ながら行う作業</a:t>
                </a:r>
                <a:endParaRPr kumimoji="1" lang="en-US" altLang="ja-JP" sz="900" dirty="0">
                  <a:solidFill>
                    <a:srgbClr val="000000"/>
                  </a:solidFill>
                  <a:latin typeface="Meiryo UI" panose="020B0604030504040204" pitchFamily="50" charset="-128"/>
                  <a:ea typeface="Meiryo UI" panose="020B0604030504040204" pitchFamily="50" charset="-128"/>
                </a:endParaRPr>
              </a:p>
            </p:txBody>
          </p:sp>
        </p:grpSp>
      </p:grpSp>
      <p:sp>
        <p:nvSpPr>
          <p:cNvPr id="285" name="正方形/長方形 284">
            <a:extLst>
              <a:ext uri="{FF2B5EF4-FFF2-40B4-BE49-F238E27FC236}">
                <a16:creationId xmlns:a16="http://schemas.microsoft.com/office/drawing/2014/main" id="{C9BC9238-DD89-4B97-B23C-65C696544DB9}"/>
              </a:ext>
            </a:extLst>
          </p:cNvPr>
          <p:cNvSpPr/>
          <p:nvPr/>
        </p:nvSpPr>
        <p:spPr>
          <a:xfrm>
            <a:off x="5289550" y="4661957"/>
            <a:ext cx="3600000" cy="1980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rgbClr val="FFFFFF"/>
                </a:solidFill>
                <a:latin typeface="メイリオ" panose="020B0604030504040204" pitchFamily="50" charset="-128"/>
                <a:ea typeface="メイリオ" panose="020B0604030504040204" pitchFamily="50" charset="-128"/>
              </a:rPr>
              <a:t>海外におけるデータ規制・標準・活用等に係る動向調査</a:t>
            </a:r>
          </a:p>
        </p:txBody>
      </p:sp>
      <p:sp>
        <p:nvSpPr>
          <p:cNvPr id="286" name="正方形/長方形 285">
            <a:extLst>
              <a:ext uri="{FF2B5EF4-FFF2-40B4-BE49-F238E27FC236}">
                <a16:creationId xmlns:a16="http://schemas.microsoft.com/office/drawing/2014/main" id="{6BDFD5A6-D35E-4744-BB0C-890AD32F681B}"/>
              </a:ext>
            </a:extLst>
          </p:cNvPr>
          <p:cNvSpPr/>
          <p:nvPr/>
        </p:nvSpPr>
        <p:spPr>
          <a:xfrm>
            <a:off x="7812769"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87" name="正方形/長方形 286">
            <a:extLst>
              <a:ext uri="{FF2B5EF4-FFF2-40B4-BE49-F238E27FC236}">
                <a16:creationId xmlns:a16="http://schemas.microsoft.com/office/drawing/2014/main" id="{7F08CA52-B807-4148-83BC-7F46B0AEE444}"/>
              </a:ext>
            </a:extLst>
          </p:cNvPr>
          <p:cNvSpPr/>
          <p:nvPr/>
        </p:nvSpPr>
        <p:spPr>
          <a:xfrm>
            <a:off x="8928589"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88" name="テキスト ボックス 92">
            <a:extLst>
              <a:ext uri="{FF2B5EF4-FFF2-40B4-BE49-F238E27FC236}">
                <a16:creationId xmlns:a16="http://schemas.microsoft.com/office/drawing/2014/main" id="{51F6D000-F409-4C18-8195-27B607670F13}"/>
              </a:ext>
            </a:extLst>
          </p:cNvPr>
          <p:cNvSpPr txBox="1"/>
          <p:nvPr/>
        </p:nvSpPr>
        <p:spPr>
          <a:xfrm>
            <a:off x="7999226" y="3576734"/>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1</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289" name="テキスト ボックス 93">
            <a:extLst>
              <a:ext uri="{FF2B5EF4-FFF2-40B4-BE49-F238E27FC236}">
                <a16:creationId xmlns:a16="http://schemas.microsoft.com/office/drawing/2014/main" id="{28CD34FA-BB4D-4A59-B055-32E61D33EFC5}"/>
              </a:ext>
            </a:extLst>
          </p:cNvPr>
          <p:cNvSpPr txBox="1"/>
          <p:nvPr/>
        </p:nvSpPr>
        <p:spPr>
          <a:xfrm>
            <a:off x="9069692" y="3563813"/>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2</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290" name="正方形/長方形 289">
            <a:extLst>
              <a:ext uri="{FF2B5EF4-FFF2-40B4-BE49-F238E27FC236}">
                <a16:creationId xmlns:a16="http://schemas.microsoft.com/office/drawing/2014/main" id="{7D2D5816-B6D4-4127-BD64-725C68719F2C}"/>
              </a:ext>
            </a:extLst>
          </p:cNvPr>
          <p:cNvSpPr/>
          <p:nvPr/>
        </p:nvSpPr>
        <p:spPr>
          <a:xfrm>
            <a:off x="5157304"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91" name="テキスト ボックス 92">
            <a:extLst>
              <a:ext uri="{FF2B5EF4-FFF2-40B4-BE49-F238E27FC236}">
                <a16:creationId xmlns:a16="http://schemas.microsoft.com/office/drawing/2014/main" id="{AB0A37A7-DE89-476D-B9DF-DF37E8EE7409}"/>
              </a:ext>
            </a:extLst>
          </p:cNvPr>
          <p:cNvSpPr txBox="1"/>
          <p:nvPr/>
        </p:nvSpPr>
        <p:spPr>
          <a:xfrm>
            <a:off x="5343761" y="3576734"/>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キックオフ</a:t>
            </a:r>
          </a:p>
        </p:txBody>
      </p:sp>
      <p:sp>
        <p:nvSpPr>
          <p:cNvPr id="292" name="テキスト ボックス 291">
            <a:extLst>
              <a:ext uri="{FF2B5EF4-FFF2-40B4-BE49-F238E27FC236}">
                <a16:creationId xmlns:a16="http://schemas.microsoft.com/office/drawing/2014/main" id="{EDA5F0AB-65BA-4223-BAC0-CF7E39610213}"/>
              </a:ext>
            </a:extLst>
          </p:cNvPr>
          <p:cNvSpPr txBox="1"/>
          <p:nvPr/>
        </p:nvSpPr>
        <p:spPr>
          <a:xfrm>
            <a:off x="535640" y="2730006"/>
            <a:ext cx="3810992" cy="307777"/>
          </a:xfrm>
          <a:prstGeom prst="rect">
            <a:avLst/>
          </a:prstGeom>
          <a:solidFill>
            <a:srgbClr val="595757"/>
          </a:solidFill>
        </p:spPr>
        <p:txBody>
          <a:bodyPr wrap="square" anchor="ctr" anchorCtr="0">
            <a:spAutoFit/>
          </a:bodyPr>
          <a:lstStyle/>
          <a:p>
            <a:pPr fontAlgn="ctr"/>
            <a:r>
              <a:rPr kumimoji="1" lang="ja-JP" altLang="en-US" sz="1400" b="1" dirty="0">
                <a:solidFill>
                  <a:schemeClr val="bg1"/>
                </a:solidFill>
                <a:latin typeface="メイリオ" panose="020B0604030504040204" pitchFamily="50" charset="-128"/>
                <a:ea typeface="メイリオ" panose="020B0604030504040204" pitchFamily="50" charset="-128"/>
              </a:rPr>
              <a:t>　貿易分野データ連携ワーキンググループ</a:t>
            </a:r>
            <a:endParaRPr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293" name="テキスト ボックス 292">
            <a:extLst>
              <a:ext uri="{FF2B5EF4-FFF2-40B4-BE49-F238E27FC236}">
                <a16:creationId xmlns:a16="http://schemas.microsoft.com/office/drawing/2014/main" id="{C8C7ACA4-1B30-4EDA-A603-27832E3E4ADE}"/>
              </a:ext>
            </a:extLst>
          </p:cNvPr>
          <p:cNvSpPr txBox="1"/>
          <p:nvPr/>
        </p:nvSpPr>
        <p:spPr>
          <a:xfrm>
            <a:off x="547359" y="5056236"/>
            <a:ext cx="3799273" cy="307777"/>
          </a:xfrm>
          <a:prstGeom prst="rect">
            <a:avLst/>
          </a:prstGeom>
          <a:solidFill>
            <a:srgbClr val="595757"/>
          </a:solidFill>
        </p:spPr>
        <p:txBody>
          <a:bodyPr wrap="square" anchor="ctr" anchorCtr="0">
            <a:spAutoFit/>
          </a:bodyPr>
          <a:lstStyle/>
          <a:p>
            <a:pPr fontAlgn="ctr"/>
            <a:r>
              <a:rPr kumimoji="1" lang="ja-JP" altLang="en-US" sz="1400" b="1" dirty="0">
                <a:solidFill>
                  <a:schemeClr val="bg1"/>
                </a:solidFill>
                <a:latin typeface="メイリオ" panose="020B0604030504040204" pitchFamily="50" charset="-128"/>
                <a:ea typeface="メイリオ" panose="020B0604030504040204" pitchFamily="50" charset="-128"/>
              </a:rPr>
              <a:t>　トレードファイナンスタスクフォース</a:t>
            </a:r>
            <a:endParaRPr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295" name="正方形/長方形 294">
            <a:extLst>
              <a:ext uri="{FF2B5EF4-FFF2-40B4-BE49-F238E27FC236}">
                <a16:creationId xmlns:a16="http://schemas.microsoft.com/office/drawing/2014/main" id="{508EC39C-04E3-4ECE-8793-59E1F4A152BE}"/>
              </a:ext>
            </a:extLst>
          </p:cNvPr>
          <p:cNvSpPr/>
          <p:nvPr/>
        </p:nvSpPr>
        <p:spPr>
          <a:xfrm>
            <a:off x="5292840" y="4445933"/>
            <a:ext cx="2592000"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普及・実装支援策の検討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6" name="正方形/長方形 295">
            <a:extLst>
              <a:ext uri="{FF2B5EF4-FFF2-40B4-BE49-F238E27FC236}">
                <a16:creationId xmlns:a16="http://schemas.microsoft.com/office/drawing/2014/main" id="{8C1785BC-6040-4750-81E8-A4BE6A00D4BA}"/>
              </a:ext>
            </a:extLst>
          </p:cNvPr>
          <p:cNvSpPr/>
          <p:nvPr/>
        </p:nvSpPr>
        <p:spPr>
          <a:xfrm>
            <a:off x="5302057" y="4229909"/>
            <a:ext cx="3762595"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管理・運用体制の検討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7" name="正方形/長方形 296">
            <a:extLst>
              <a:ext uri="{FF2B5EF4-FFF2-40B4-BE49-F238E27FC236}">
                <a16:creationId xmlns:a16="http://schemas.microsoft.com/office/drawing/2014/main" id="{0C1DE560-0FD5-4AFB-9C85-ED5CAF30E811}"/>
              </a:ext>
            </a:extLst>
          </p:cNvPr>
          <p:cNvSpPr/>
          <p:nvPr/>
        </p:nvSpPr>
        <p:spPr>
          <a:xfrm>
            <a:off x="5028676" y="4013885"/>
            <a:ext cx="3439459"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トレードファイナンス分野における国際標準準拠データ連携の検証</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8" name="正方形/長方形 297">
            <a:extLst>
              <a:ext uri="{FF2B5EF4-FFF2-40B4-BE49-F238E27FC236}">
                <a16:creationId xmlns:a16="http://schemas.microsoft.com/office/drawing/2014/main" id="{CE2262FC-150B-464B-9FB7-55DFC809A291}"/>
              </a:ext>
            </a:extLst>
          </p:cNvPr>
          <p:cNvSpPr/>
          <p:nvPr/>
        </p:nvSpPr>
        <p:spPr>
          <a:xfrm>
            <a:off x="5145463" y="5861865"/>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99" name="テキスト ボックス 92">
            <a:extLst>
              <a:ext uri="{FF2B5EF4-FFF2-40B4-BE49-F238E27FC236}">
                <a16:creationId xmlns:a16="http://schemas.microsoft.com/office/drawing/2014/main" id="{B85C9A52-CBF6-4579-AADF-6C0660F6B267}"/>
              </a:ext>
            </a:extLst>
          </p:cNvPr>
          <p:cNvSpPr txBox="1"/>
          <p:nvPr/>
        </p:nvSpPr>
        <p:spPr>
          <a:xfrm>
            <a:off x="5038241" y="6078091"/>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キックオフ</a:t>
            </a:r>
          </a:p>
        </p:txBody>
      </p:sp>
      <p:sp>
        <p:nvSpPr>
          <p:cNvPr id="300" name="正方形/長方形 299">
            <a:extLst>
              <a:ext uri="{FF2B5EF4-FFF2-40B4-BE49-F238E27FC236}">
                <a16:creationId xmlns:a16="http://schemas.microsoft.com/office/drawing/2014/main" id="{C1667B7D-DB49-455F-B8A3-FE2EA8AFE6B7}"/>
              </a:ext>
            </a:extLst>
          </p:cNvPr>
          <p:cNvSpPr/>
          <p:nvPr/>
        </p:nvSpPr>
        <p:spPr>
          <a:xfrm>
            <a:off x="9386392" y="3793686"/>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301" name="テキスト ボックス 107">
            <a:extLst>
              <a:ext uri="{FF2B5EF4-FFF2-40B4-BE49-F238E27FC236}">
                <a16:creationId xmlns:a16="http://schemas.microsoft.com/office/drawing/2014/main" id="{0D79E0F4-D036-4FED-857A-D36103900A2F}"/>
              </a:ext>
            </a:extLst>
          </p:cNvPr>
          <p:cNvSpPr txBox="1"/>
          <p:nvPr/>
        </p:nvSpPr>
        <p:spPr>
          <a:xfrm>
            <a:off x="9547652" y="3805709"/>
            <a:ext cx="527875"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ウェビナー</a:t>
            </a:r>
            <a:endParaRPr kumimoji="1" lang="en-US" altLang="ja-JP" sz="1000" dirty="0">
              <a:solidFill>
                <a:srgbClr val="000000"/>
              </a:solidFill>
              <a:latin typeface="メイリオ" panose="020B0604030504040204" pitchFamily="50" charset="-128"/>
              <a:ea typeface="メイリオ" panose="020B0604030504040204" pitchFamily="50" charset="-128"/>
            </a:endParaRPr>
          </a:p>
          <a:p>
            <a:pPr fontAlgn="ctr"/>
            <a:r>
              <a:rPr kumimoji="1" lang="ja-JP" altLang="en-US" sz="1000" dirty="0">
                <a:solidFill>
                  <a:srgbClr val="000000"/>
                </a:solidFill>
                <a:latin typeface="メイリオ" panose="020B0604030504040204" pitchFamily="50" charset="-128"/>
                <a:ea typeface="メイリオ" panose="020B0604030504040204" pitchFamily="50" charset="-128"/>
              </a:rPr>
              <a:t>開催</a:t>
            </a:r>
          </a:p>
        </p:txBody>
      </p:sp>
      <p:cxnSp>
        <p:nvCxnSpPr>
          <p:cNvPr id="307" name="コネクタ: カギ線 306">
            <a:extLst>
              <a:ext uri="{FF2B5EF4-FFF2-40B4-BE49-F238E27FC236}">
                <a16:creationId xmlns:a16="http://schemas.microsoft.com/office/drawing/2014/main" id="{2FD5DB24-9AEE-47AB-8942-A12C6B07FA0E}"/>
              </a:ext>
            </a:extLst>
          </p:cNvPr>
          <p:cNvCxnSpPr>
            <a:cxnSpLocks/>
            <a:stCxn id="285" idx="3"/>
            <a:endCxn id="300" idx="2"/>
          </p:cNvCxnSpPr>
          <p:nvPr/>
        </p:nvCxnSpPr>
        <p:spPr>
          <a:xfrm flipV="1">
            <a:off x="8889550" y="3995151"/>
            <a:ext cx="564874" cy="765806"/>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0" name="コネクタ: カギ線 309">
            <a:extLst>
              <a:ext uri="{FF2B5EF4-FFF2-40B4-BE49-F238E27FC236}">
                <a16:creationId xmlns:a16="http://schemas.microsoft.com/office/drawing/2014/main" id="{A7587286-0BA7-48C6-B946-36CD40FA3BE2}"/>
              </a:ext>
            </a:extLst>
          </p:cNvPr>
          <p:cNvCxnSpPr>
            <a:cxnSpLocks/>
            <a:stCxn id="295" idx="3"/>
            <a:endCxn id="300" idx="2"/>
          </p:cNvCxnSpPr>
          <p:nvPr/>
        </p:nvCxnSpPr>
        <p:spPr>
          <a:xfrm flipV="1">
            <a:off x="7884840" y="3995151"/>
            <a:ext cx="1569584" cy="549782"/>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4" name="コネクタ: カギ線 313">
            <a:extLst>
              <a:ext uri="{FF2B5EF4-FFF2-40B4-BE49-F238E27FC236}">
                <a16:creationId xmlns:a16="http://schemas.microsoft.com/office/drawing/2014/main" id="{607A0A64-9BA8-44B3-A716-D7474B2A5A56}"/>
              </a:ext>
            </a:extLst>
          </p:cNvPr>
          <p:cNvCxnSpPr>
            <a:cxnSpLocks/>
            <a:stCxn id="296" idx="3"/>
            <a:endCxn id="300" idx="2"/>
          </p:cNvCxnSpPr>
          <p:nvPr/>
        </p:nvCxnSpPr>
        <p:spPr>
          <a:xfrm flipV="1">
            <a:off x="9064652" y="3995151"/>
            <a:ext cx="389772" cy="333758"/>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7" name="コネクタ: カギ線 316">
            <a:extLst>
              <a:ext uri="{FF2B5EF4-FFF2-40B4-BE49-F238E27FC236}">
                <a16:creationId xmlns:a16="http://schemas.microsoft.com/office/drawing/2014/main" id="{5AFB4CA1-58CF-4A77-B2BC-9CFE9DEA2CDE}"/>
              </a:ext>
            </a:extLst>
          </p:cNvPr>
          <p:cNvCxnSpPr>
            <a:cxnSpLocks/>
            <a:stCxn id="297" idx="3"/>
            <a:endCxn id="300" idx="2"/>
          </p:cNvCxnSpPr>
          <p:nvPr/>
        </p:nvCxnSpPr>
        <p:spPr>
          <a:xfrm flipV="1">
            <a:off x="8468135" y="3995151"/>
            <a:ext cx="986289" cy="117734"/>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1" name="コネクタ: カギ線 320">
            <a:extLst>
              <a:ext uri="{FF2B5EF4-FFF2-40B4-BE49-F238E27FC236}">
                <a16:creationId xmlns:a16="http://schemas.microsoft.com/office/drawing/2014/main" id="{78FFA98C-BFF4-4D3C-81A4-02D483ACD824}"/>
              </a:ext>
            </a:extLst>
          </p:cNvPr>
          <p:cNvCxnSpPr>
            <a:cxnSpLocks/>
            <a:stCxn id="159" idx="3"/>
            <a:endCxn id="177" idx="2"/>
          </p:cNvCxnSpPr>
          <p:nvPr/>
        </p:nvCxnSpPr>
        <p:spPr>
          <a:xfrm flipV="1">
            <a:off x="8468135" y="6300117"/>
            <a:ext cx="937188" cy="549072"/>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4" name="コネクタ: カギ線 323">
            <a:extLst>
              <a:ext uri="{FF2B5EF4-FFF2-40B4-BE49-F238E27FC236}">
                <a16:creationId xmlns:a16="http://schemas.microsoft.com/office/drawing/2014/main" id="{F14A6151-4E71-4A7F-ACB2-94802051DC12}"/>
              </a:ext>
            </a:extLst>
          </p:cNvPr>
          <p:cNvCxnSpPr>
            <a:cxnSpLocks/>
            <a:stCxn id="166" idx="3"/>
            <a:endCxn id="177" idx="2"/>
          </p:cNvCxnSpPr>
          <p:nvPr/>
        </p:nvCxnSpPr>
        <p:spPr>
          <a:xfrm flipV="1">
            <a:off x="7480282" y="6300117"/>
            <a:ext cx="1925041" cy="333048"/>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7" name="コネクタ: カギ線 326">
            <a:extLst>
              <a:ext uri="{FF2B5EF4-FFF2-40B4-BE49-F238E27FC236}">
                <a16:creationId xmlns:a16="http://schemas.microsoft.com/office/drawing/2014/main" id="{F87478CD-253D-416F-8522-2B436C356F2E}"/>
              </a:ext>
            </a:extLst>
          </p:cNvPr>
          <p:cNvCxnSpPr>
            <a:cxnSpLocks/>
            <a:stCxn id="156" idx="3"/>
            <a:endCxn id="177" idx="2"/>
          </p:cNvCxnSpPr>
          <p:nvPr/>
        </p:nvCxnSpPr>
        <p:spPr>
          <a:xfrm flipV="1">
            <a:off x="6621415" y="6300117"/>
            <a:ext cx="2783908" cy="99000"/>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0" name="コネクタ: カギ線 329">
            <a:extLst>
              <a:ext uri="{FF2B5EF4-FFF2-40B4-BE49-F238E27FC236}">
                <a16:creationId xmlns:a16="http://schemas.microsoft.com/office/drawing/2014/main" id="{71C443ED-B3C8-498E-AA86-7A28C53E9A26}"/>
              </a:ext>
            </a:extLst>
          </p:cNvPr>
          <p:cNvCxnSpPr>
            <a:cxnSpLocks/>
            <a:stCxn id="197" idx="1"/>
            <a:endCxn id="177" idx="2"/>
          </p:cNvCxnSpPr>
          <p:nvPr/>
        </p:nvCxnSpPr>
        <p:spPr>
          <a:xfrm flipV="1">
            <a:off x="8988191" y="6300117"/>
            <a:ext cx="417132" cy="775009"/>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4" name="直線矢印コネクタ 333">
            <a:extLst>
              <a:ext uri="{FF2B5EF4-FFF2-40B4-BE49-F238E27FC236}">
                <a16:creationId xmlns:a16="http://schemas.microsoft.com/office/drawing/2014/main" id="{BB7B292B-2B7A-458C-861D-81224D8DF9EE}"/>
              </a:ext>
            </a:extLst>
          </p:cNvPr>
          <p:cNvCxnSpPr>
            <a:cxnSpLocks/>
            <a:endCxn id="168" idx="2"/>
          </p:cNvCxnSpPr>
          <p:nvPr/>
        </p:nvCxnSpPr>
        <p:spPr>
          <a:xfrm flipV="1">
            <a:off x="6539179" y="6069597"/>
            <a:ext cx="3779" cy="23052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5" name="直線矢印コネクタ 334">
            <a:extLst>
              <a:ext uri="{FF2B5EF4-FFF2-40B4-BE49-F238E27FC236}">
                <a16:creationId xmlns:a16="http://schemas.microsoft.com/office/drawing/2014/main" id="{BE57186C-E8B7-4175-A1A9-A7E341EC15E7}"/>
              </a:ext>
            </a:extLst>
          </p:cNvPr>
          <p:cNvCxnSpPr>
            <a:cxnSpLocks/>
          </p:cNvCxnSpPr>
          <p:nvPr/>
        </p:nvCxnSpPr>
        <p:spPr>
          <a:xfrm flipV="1">
            <a:off x="6474926" y="6063330"/>
            <a:ext cx="0" cy="434787"/>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7" name="直線矢印コネクタ 336">
            <a:extLst>
              <a:ext uri="{FF2B5EF4-FFF2-40B4-BE49-F238E27FC236}">
                <a16:creationId xmlns:a16="http://schemas.microsoft.com/office/drawing/2014/main" id="{A3A14279-923D-414B-94FD-B440C49E950B}"/>
              </a:ext>
            </a:extLst>
          </p:cNvPr>
          <p:cNvCxnSpPr>
            <a:cxnSpLocks/>
            <a:endCxn id="169" idx="2"/>
          </p:cNvCxnSpPr>
          <p:nvPr/>
        </p:nvCxnSpPr>
        <p:spPr>
          <a:xfrm flipV="1">
            <a:off x="7377419" y="6069597"/>
            <a:ext cx="2075" cy="44535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8" name="直線矢印コネクタ 337">
            <a:extLst>
              <a:ext uri="{FF2B5EF4-FFF2-40B4-BE49-F238E27FC236}">
                <a16:creationId xmlns:a16="http://schemas.microsoft.com/office/drawing/2014/main" id="{80C2449B-BE79-42E0-9772-BC652BF13824}"/>
              </a:ext>
            </a:extLst>
          </p:cNvPr>
          <p:cNvCxnSpPr>
            <a:cxnSpLocks/>
          </p:cNvCxnSpPr>
          <p:nvPr/>
        </p:nvCxnSpPr>
        <p:spPr>
          <a:xfrm flipV="1">
            <a:off x="7297481" y="6063330"/>
            <a:ext cx="0" cy="722430"/>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0" name="直線矢印コネクタ 339">
            <a:extLst>
              <a:ext uri="{FF2B5EF4-FFF2-40B4-BE49-F238E27FC236}">
                <a16:creationId xmlns:a16="http://schemas.microsoft.com/office/drawing/2014/main" id="{000948E8-CF56-41B3-BBA3-78DB2EB8579A}"/>
              </a:ext>
            </a:extLst>
          </p:cNvPr>
          <p:cNvCxnSpPr>
            <a:cxnSpLocks/>
            <a:endCxn id="170" idx="2"/>
          </p:cNvCxnSpPr>
          <p:nvPr/>
        </p:nvCxnSpPr>
        <p:spPr>
          <a:xfrm flipH="1" flipV="1">
            <a:off x="8311779" y="6069597"/>
            <a:ext cx="4902" cy="711810"/>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1" name="直線矢印コネクタ 340">
            <a:extLst>
              <a:ext uri="{FF2B5EF4-FFF2-40B4-BE49-F238E27FC236}">
                <a16:creationId xmlns:a16="http://schemas.microsoft.com/office/drawing/2014/main" id="{177D57A1-D2D6-4798-817C-4E3C743169CB}"/>
              </a:ext>
            </a:extLst>
          </p:cNvPr>
          <p:cNvCxnSpPr>
            <a:cxnSpLocks/>
          </p:cNvCxnSpPr>
          <p:nvPr/>
        </p:nvCxnSpPr>
        <p:spPr>
          <a:xfrm flipH="1" flipV="1">
            <a:off x="8218550" y="6063331"/>
            <a:ext cx="11633" cy="87675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3" name="直線矢印コネクタ 342">
            <a:extLst>
              <a:ext uri="{FF2B5EF4-FFF2-40B4-BE49-F238E27FC236}">
                <a16:creationId xmlns:a16="http://schemas.microsoft.com/office/drawing/2014/main" id="{0701768D-1CEE-416F-8817-14BEC981EF72}"/>
              </a:ext>
            </a:extLst>
          </p:cNvPr>
          <p:cNvCxnSpPr>
            <a:cxnSpLocks/>
          </p:cNvCxnSpPr>
          <p:nvPr/>
        </p:nvCxnSpPr>
        <p:spPr>
          <a:xfrm flipH="1" flipV="1">
            <a:off x="7860630" y="3781163"/>
            <a:ext cx="0" cy="469441"/>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4" name="直線矢印コネクタ 343">
            <a:extLst>
              <a:ext uri="{FF2B5EF4-FFF2-40B4-BE49-F238E27FC236}">
                <a16:creationId xmlns:a16="http://schemas.microsoft.com/office/drawing/2014/main" id="{0D3A0117-5F49-4F81-92A1-B381260B3FED}"/>
              </a:ext>
            </a:extLst>
          </p:cNvPr>
          <p:cNvCxnSpPr>
            <a:cxnSpLocks/>
          </p:cNvCxnSpPr>
          <p:nvPr/>
        </p:nvCxnSpPr>
        <p:spPr>
          <a:xfrm flipH="1" flipV="1">
            <a:off x="7731862" y="3781163"/>
            <a:ext cx="0" cy="880793"/>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6" name="直線矢印コネクタ 345">
            <a:extLst>
              <a:ext uri="{FF2B5EF4-FFF2-40B4-BE49-F238E27FC236}">
                <a16:creationId xmlns:a16="http://schemas.microsoft.com/office/drawing/2014/main" id="{CCBA9DD2-1130-40A1-A606-49A802DC068A}"/>
              </a:ext>
            </a:extLst>
          </p:cNvPr>
          <p:cNvCxnSpPr>
            <a:cxnSpLocks/>
          </p:cNvCxnSpPr>
          <p:nvPr/>
        </p:nvCxnSpPr>
        <p:spPr>
          <a:xfrm flipH="1" flipV="1">
            <a:off x="7796246" y="3781163"/>
            <a:ext cx="0" cy="664769"/>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8" name="直線矢印コネクタ 347">
            <a:extLst>
              <a:ext uri="{FF2B5EF4-FFF2-40B4-BE49-F238E27FC236}">
                <a16:creationId xmlns:a16="http://schemas.microsoft.com/office/drawing/2014/main" id="{C02E8D92-0C48-423B-A28F-074234B3D29B}"/>
              </a:ext>
            </a:extLst>
          </p:cNvPr>
          <p:cNvCxnSpPr>
            <a:cxnSpLocks/>
          </p:cNvCxnSpPr>
          <p:nvPr/>
        </p:nvCxnSpPr>
        <p:spPr>
          <a:xfrm flipH="1" flipV="1">
            <a:off x="7925014" y="3781163"/>
            <a:ext cx="0" cy="272855"/>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51" name="直線矢印コネクタ 350">
            <a:extLst>
              <a:ext uri="{FF2B5EF4-FFF2-40B4-BE49-F238E27FC236}">
                <a16:creationId xmlns:a16="http://schemas.microsoft.com/office/drawing/2014/main" id="{DAF4E910-5365-411F-989B-F0535ED61B6E}"/>
              </a:ext>
            </a:extLst>
          </p:cNvPr>
          <p:cNvCxnSpPr>
            <a:cxnSpLocks/>
          </p:cNvCxnSpPr>
          <p:nvPr/>
        </p:nvCxnSpPr>
        <p:spPr>
          <a:xfrm flipH="1" flipV="1">
            <a:off x="8971907" y="3793686"/>
            <a:ext cx="0" cy="469441"/>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52" name="直線矢印コネクタ 351">
            <a:extLst>
              <a:ext uri="{FF2B5EF4-FFF2-40B4-BE49-F238E27FC236}">
                <a16:creationId xmlns:a16="http://schemas.microsoft.com/office/drawing/2014/main" id="{82E5F72F-76DA-4A74-AD58-C9A3D560293A}"/>
              </a:ext>
            </a:extLst>
          </p:cNvPr>
          <p:cNvCxnSpPr>
            <a:cxnSpLocks/>
          </p:cNvCxnSpPr>
          <p:nvPr/>
        </p:nvCxnSpPr>
        <p:spPr>
          <a:xfrm flipH="1" flipV="1">
            <a:off x="8843139" y="3793686"/>
            <a:ext cx="0" cy="880793"/>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65" name="コネクタ: カギ線 364">
            <a:extLst>
              <a:ext uri="{FF2B5EF4-FFF2-40B4-BE49-F238E27FC236}">
                <a16:creationId xmlns:a16="http://schemas.microsoft.com/office/drawing/2014/main" id="{0FA6C3A4-EBEB-41CA-BE64-111DE9A234DF}"/>
              </a:ext>
            </a:extLst>
          </p:cNvPr>
          <p:cNvCxnSpPr>
            <a:cxnSpLocks/>
            <a:stCxn id="156" idx="1"/>
            <a:endCxn id="297" idx="1"/>
          </p:cNvCxnSpPr>
          <p:nvPr/>
        </p:nvCxnSpPr>
        <p:spPr>
          <a:xfrm rot="10800000">
            <a:off x="5028676" y="4112885"/>
            <a:ext cx="85970" cy="2286232"/>
          </a:xfrm>
          <a:prstGeom prst="bentConnector3">
            <a:avLst>
              <a:gd name="adj1" fmla="val 365907"/>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8" name="コネクタ: カギ線 367">
            <a:extLst>
              <a:ext uri="{FF2B5EF4-FFF2-40B4-BE49-F238E27FC236}">
                <a16:creationId xmlns:a16="http://schemas.microsoft.com/office/drawing/2014/main" id="{0B236835-7A4F-41FA-806E-EA5D30926D5C}"/>
              </a:ext>
            </a:extLst>
          </p:cNvPr>
          <p:cNvCxnSpPr>
            <a:cxnSpLocks/>
            <a:stCxn id="166" idx="1"/>
            <a:endCxn id="297" idx="1"/>
          </p:cNvCxnSpPr>
          <p:nvPr/>
        </p:nvCxnSpPr>
        <p:spPr>
          <a:xfrm rot="10800000">
            <a:off x="5028676" y="4112885"/>
            <a:ext cx="569400" cy="2520280"/>
          </a:xfrm>
          <a:prstGeom prst="bentConnector3">
            <a:avLst>
              <a:gd name="adj1" fmla="val 140148"/>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71" name="コネクタ: カギ線 370">
            <a:extLst>
              <a:ext uri="{FF2B5EF4-FFF2-40B4-BE49-F238E27FC236}">
                <a16:creationId xmlns:a16="http://schemas.microsoft.com/office/drawing/2014/main" id="{64435E1C-CC4A-49C8-A976-6B8CFF56C162}"/>
              </a:ext>
            </a:extLst>
          </p:cNvPr>
          <p:cNvCxnSpPr>
            <a:cxnSpLocks/>
            <a:stCxn id="159" idx="1"/>
            <a:endCxn id="297" idx="1"/>
          </p:cNvCxnSpPr>
          <p:nvPr/>
        </p:nvCxnSpPr>
        <p:spPr>
          <a:xfrm rot="10800000">
            <a:off x="5028677" y="4112885"/>
            <a:ext cx="1981425" cy="2736304"/>
          </a:xfrm>
          <a:prstGeom prst="bentConnector3">
            <a:avLst>
              <a:gd name="adj1" fmla="val 111537"/>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3246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69CBF51-F0AC-A301-45CA-CBBFC2A4D4E8}"/>
              </a:ext>
            </a:extLst>
          </p:cNvPr>
          <p:cNvPicPr>
            <a:picLocks noChangeAspect="1"/>
          </p:cNvPicPr>
          <p:nvPr/>
        </p:nvPicPr>
        <p:blipFill>
          <a:blip r:embed="rId2"/>
          <a:stretch>
            <a:fillRect/>
          </a:stretch>
        </p:blipFill>
        <p:spPr>
          <a:xfrm>
            <a:off x="-1" y="1218370"/>
            <a:ext cx="10691813" cy="5122934"/>
          </a:xfrm>
          <a:prstGeom prst="rect">
            <a:avLst/>
          </a:prstGeom>
        </p:spPr>
      </p:pic>
      <p:sp>
        <p:nvSpPr>
          <p:cNvPr id="2" name="テキスト ボックス 1">
            <a:extLst>
              <a:ext uri="{FF2B5EF4-FFF2-40B4-BE49-F238E27FC236}">
                <a16:creationId xmlns:a16="http://schemas.microsoft.com/office/drawing/2014/main" id="{794D6BB9-99A7-DA6C-91F8-6DE2A13108E5}"/>
              </a:ext>
            </a:extLst>
          </p:cNvPr>
          <p:cNvSpPr txBox="1"/>
          <p:nvPr/>
        </p:nvSpPr>
        <p:spPr>
          <a:xfrm>
            <a:off x="233338" y="251445"/>
            <a:ext cx="7200800" cy="517065"/>
          </a:xfrm>
          <a:prstGeom prst="rect">
            <a:avLst/>
          </a:prstGeom>
          <a:noFill/>
        </p:spPr>
        <p:txBody>
          <a:bodyPr wrap="square" lIns="0" tIns="0" rIns="0" bIns="0" rtlCol="0">
            <a:spAutoFit/>
          </a:bodyPr>
          <a:lstStyle/>
          <a:p>
            <a:pPr algn="l" defTabSz="1007772" fontAlgn="ctr">
              <a:lnSpc>
                <a:spcPct val="120000"/>
              </a:lnSpc>
              <a:spcAft>
                <a:spcPts val="400"/>
              </a:spcAft>
              <a:buClr>
                <a:srgbClr val="000000"/>
              </a:buClr>
            </a:pPr>
            <a:r>
              <a:rPr kumimoji="1" lang="ja-JP" altLang="en-US" sz="2800" b="1" spc="100" dirty="0">
                <a:solidFill>
                  <a:srgbClr val="000000"/>
                </a:solidFill>
              </a:rPr>
              <a:t>トレードファイナンスのユースケース</a:t>
            </a:r>
          </a:p>
        </p:txBody>
      </p:sp>
    </p:spTree>
    <p:extLst>
      <p:ext uri="{BB962C8B-B14F-4D97-AF65-F5344CB8AC3E}">
        <p14:creationId xmlns:p14="http://schemas.microsoft.com/office/powerpoint/2010/main" val="325471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a:extLst>
              <a:ext uri="{FF2B5EF4-FFF2-40B4-BE49-F238E27FC236}">
                <a16:creationId xmlns:a16="http://schemas.microsoft.com/office/drawing/2014/main" id="{A2567654-CD12-4DB8-8526-0F72FFFA09A7}"/>
              </a:ext>
            </a:extLst>
          </p:cNvPr>
          <p:cNvSpPr txBox="1"/>
          <p:nvPr/>
        </p:nvSpPr>
        <p:spPr>
          <a:xfrm>
            <a:off x="3404438" y="5868614"/>
            <a:ext cx="241980" cy="832659"/>
          </a:xfrm>
          <a:prstGeom prst="rect">
            <a:avLst/>
          </a:prstGeom>
          <a:noFill/>
        </p:spPr>
        <p:txBody>
          <a:bodyPr vert="eaVert" wrap="square" lIns="36000" tIns="36000" rIns="36000" bIns="36000" rtlCol="0">
            <a:spAutoFit/>
          </a:bodyPr>
          <a:lstStyle/>
          <a:p>
            <a:pPr algn="ctr"/>
            <a:r>
              <a:rPr lang="en-US" altLang="ja-JP" sz="1100" dirty="0">
                <a:latin typeface="メイリオ" panose="020B0604030504040204" pitchFamily="50" charset="-128"/>
                <a:ea typeface="メイリオ" panose="020B0604030504040204" pitchFamily="50" charset="-128"/>
              </a:rPr>
              <a:t>S/I</a:t>
            </a:r>
            <a:endParaRPr kumimoji="1" lang="ja-JP" altLang="en-US" sz="1100" dirty="0">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C27C27A6-CC24-4B6F-B529-0B17E35F477A}"/>
              </a:ext>
            </a:extLst>
          </p:cNvPr>
          <p:cNvSpPr txBox="1"/>
          <p:nvPr/>
        </p:nvSpPr>
        <p:spPr>
          <a:xfrm>
            <a:off x="3872652" y="5868614"/>
            <a:ext cx="241980" cy="832659"/>
          </a:xfrm>
          <a:prstGeom prst="rect">
            <a:avLst/>
          </a:prstGeom>
          <a:noFill/>
        </p:spPr>
        <p:txBody>
          <a:bodyPr vert="eaVert" wrap="square" lIns="36000" tIns="36000" rIns="36000" bIns="36000" rtlCol="0">
            <a:spAutoFit/>
          </a:bodyPr>
          <a:lstStyle/>
          <a:p>
            <a:pPr algn="ctr"/>
            <a:r>
              <a:rPr lang="en-US" altLang="ja-JP" sz="1100" dirty="0">
                <a:latin typeface="メイリオ" panose="020B0604030504040204" pitchFamily="50" charset="-128"/>
                <a:ea typeface="メイリオ" panose="020B0604030504040204" pitchFamily="50" charset="-128"/>
              </a:rPr>
              <a:t>B/L</a:t>
            </a:r>
            <a:endParaRPr kumimoji="1" lang="ja-JP" altLang="en-US" sz="1100" dirty="0">
              <a:latin typeface="メイリオ" panose="020B0604030504040204" pitchFamily="50" charset="-128"/>
              <a:ea typeface="メイリオ" panose="020B0604030504040204" pitchFamily="50" charset="-128"/>
            </a:endParaRPr>
          </a:p>
        </p:txBody>
      </p:sp>
      <p:sp>
        <p:nvSpPr>
          <p:cNvPr id="2" name="字幕 1">
            <a:extLst>
              <a:ext uri="{FF2B5EF4-FFF2-40B4-BE49-F238E27FC236}">
                <a16:creationId xmlns:a16="http://schemas.microsoft.com/office/drawing/2014/main" id="{4EA8B785-9B13-47A6-B6D4-5DE340C69365}"/>
              </a:ext>
            </a:extLst>
          </p:cNvPr>
          <p:cNvSpPr>
            <a:spLocks noGrp="1"/>
          </p:cNvSpPr>
          <p:nvPr>
            <p:ph type="subTitle" idx="10"/>
          </p:nvPr>
        </p:nvSpPr>
        <p:spPr>
          <a:xfrm>
            <a:off x="539999" y="365658"/>
            <a:ext cx="9610163" cy="738664"/>
          </a:xfrm>
        </p:spPr>
        <p:txBody>
          <a:bodyPr/>
          <a:lstStyle/>
          <a:p>
            <a:r>
              <a:rPr lang="ja-JP" altLang="en-US" dirty="0"/>
              <a:t>国際標準の実用性検証</a:t>
            </a:r>
          </a:p>
          <a:p>
            <a:endParaRPr kumimoji="1" lang="ja-JP" altLang="en-US" dirty="0"/>
          </a:p>
        </p:txBody>
      </p:sp>
      <p:sp>
        <p:nvSpPr>
          <p:cNvPr id="3" name="テキスト プレースホルダー 2">
            <a:extLst>
              <a:ext uri="{FF2B5EF4-FFF2-40B4-BE49-F238E27FC236}">
                <a16:creationId xmlns:a16="http://schemas.microsoft.com/office/drawing/2014/main" id="{81B22C03-CD55-4E2F-8B00-9B3C20FF7BC9}"/>
              </a:ext>
            </a:extLst>
          </p:cNvPr>
          <p:cNvSpPr>
            <a:spLocks noGrp="1"/>
          </p:cNvSpPr>
          <p:nvPr>
            <p:ph type="body" sz="quarter" idx="16"/>
          </p:nvPr>
        </p:nvSpPr>
        <p:spPr>
          <a:xfrm>
            <a:off x="539750" y="827509"/>
            <a:ext cx="9612313" cy="1197420"/>
          </a:xfrm>
        </p:spPr>
        <p:txBody>
          <a:bodyPr/>
          <a:lstStyle/>
          <a:p>
            <a:r>
              <a:rPr kumimoji="1" lang="ja-JP" altLang="en-US" dirty="0"/>
              <a:t>マッピング対象では、</a:t>
            </a:r>
            <a:r>
              <a:rPr lang="ja-JP" altLang="en-US" b="1" dirty="0"/>
              <a:t>異なる国際標準規格間</a:t>
            </a:r>
            <a:r>
              <a:rPr lang="ja-JP" altLang="en-US" dirty="0"/>
              <a:t>のデータ項目の対応付け</a:t>
            </a:r>
            <a:r>
              <a:rPr kumimoji="1" lang="ja-JP" altLang="en-US" dirty="0"/>
              <a:t>により、</a:t>
            </a:r>
            <a:r>
              <a:rPr kumimoji="1" lang="ja-JP" altLang="en-US" b="1" dirty="0"/>
              <a:t>荷主、金融機関、物流事業者の業種横断</a:t>
            </a:r>
            <a:r>
              <a:rPr kumimoji="1" lang="ja-JP" altLang="en-US" dirty="0"/>
              <a:t>での業務を一貫したデータ利活用の実現性を確認する。 </a:t>
            </a:r>
          </a:p>
        </p:txBody>
      </p:sp>
      <p:sp>
        <p:nvSpPr>
          <p:cNvPr id="8" name="テキスト ボックス 7">
            <a:extLst>
              <a:ext uri="{FF2B5EF4-FFF2-40B4-BE49-F238E27FC236}">
                <a16:creationId xmlns:a16="http://schemas.microsoft.com/office/drawing/2014/main" id="{1A8D5195-7437-4EE3-83AA-E02DD28E4388}"/>
              </a:ext>
            </a:extLst>
          </p:cNvPr>
          <p:cNvSpPr txBox="1"/>
          <p:nvPr/>
        </p:nvSpPr>
        <p:spPr>
          <a:xfrm>
            <a:off x="2245382" y="3152601"/>
            <a:ext cx="2032822" cy="1011170"/>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noAutofit/>
          </a:bodyPr>
          <a:lstStyle/>
          <a:p>
            <a:pPr algn="ctr"/>
            <a:r>
              <a:rPr kumimoji="1" lang="ja-JP" altLang="en-US" sz="1600" b="1" dirty="0">
                <a:latin typeface="メイリオ" panose="020B0604030504040204" pitchFamily="50" charset="-128"/>
                <a:ea typeface="メイリオ" panose="020B0604030504040204" pitchFamily="50" charset="-128"/>
              </a:rPr>
              <a:t>通知銀行</a:t>
            </a:r>
            <a:endParaRPr kumimoji="1" lang="en-US" altLang="ja-JP" sz="1600" b="1" dirty="0">
              <a:latin typeface="メイリオ" panose="020B0604030504040204" pitchFamily="50" charset="-128"/>
              <a:ea typeface="メイリオ" panose="020B0604030504040204" pitchFamily="50" charset="-128"/>
            </a:endParaRPr>
          </a:p>
          <a:p>
            <a:pPr algn="ctr"/>
            <a:endParaRPr kumimoji="1" lang="en-US" altLang="ja-JP" sz="1600" b="1" dirty="0">
              <a:latin typeface="メイリオ" panose="020B0604030504040204" pitchFamily="50" charset="-128"/>
              <a:ea typeface="メイリオ" panose="020B0604030504040204" pitchFamily="50" charset="-128"/>
            </a:endParaRPr>
          </a:p>
          <a:p>
            <a:pPr algn="ctr"/>
            <a:r>
              <a:rPr lang="ja-JP" altLang="en-US" sz="1600" b="1" dirty="0">
                <a:latin typeface="メイリオ" panose="020B0604030504040204" pitchFamily="50" charset="-128"/>
                <a:ea typeface="メイリオ" panose="020B0604030504040204" pitchFamily="50" charset="-128"/>
              </a:rPr>
              <a:t>買取銀行</a:t>
            </a:r>
            <a:endParaRPr kumimoji="1" lang="ja-JP" altLang="en-US" sz="1600" b="1"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9E335E37-ABAF-4E1E-A5C3-4CF0C5156387}"/>
              </a:ext>
            </a:extLst>
          </p:cNvPr>
          <p:cNvSpPr txBox="1"/>
          <p:nvPr/>
        </p:nvSpPr>
        <p:spPr>
          <a:xfrm>
            <a:off x="7026963" y="3167617"/>
            <a:ext cx="2066009" cy="1011170"/>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noAutofit/>
          </a:bodyPr>
          <a:lstStyle/>
          <a:p>
            <a:pPr algn="ctr"/>
            <a:endParaRPr lang="en-US" altLang="ja-JP" sz="1600" b="1" dirty="0">
              <a:latin typeface="メイリオ" panose="020B0604030504040204" pitchFamily="50" charset="-128"/>
              <a:ea typeface="メイリオ" panose="020B0604030504040204" pitchFamily="50" charset="-128"/>
            </a:endParaRPr>
          </a:p>
          <a:p>
            <a:pPr algn="ctr"/>
            <a:r>
              <a:rPr lang="ja-JP" altLang="en-US" sz="1600" b="1" dirty="0">
                <a:latin typeface="メイリオ" panose="020B0604030504040204" pitchFamily="50" charset="-128"/>
                <a:ea typeface="メイリオ" panose="020B0604030504040204" pitchFamily="50" charset="-128"/>
              </a:rPr>
              <a:t>信用状発行銀行</a:t>
            </a:r>
            <a:endParaRPr lang="en-US" altLang="ja-JP" sz="1600" b="1" dirty="0">
              <a:latin typeface="メイリオ" panose="020B0604030504040204" pitchFamily="50" charset="-128"/>
              <a:ea typeface="メイリオ" panose="020B0604030504040204" pitchFamily="50" charset="-128"/>
            </a:endParaRPr>
          </a:p>
          <a:p>
            <a:pPr algn="ctr"/>
            <a:endParaRPr kumimoji="1" lang="en-US" altLang="ja-JP" sz="1600" b="1" dirty="0">
              <a:latin typeface="メイリオ" panose="020B0604030504040204" pitchFamily="50" charset="-128"/>
              <a:ea typeface="メイリオ" panose="020B0604030504040204" pitchFamily="50" charset="-128"/>
            </a:endParaRPr>
          </a:p>
        </p:txBody>
      </p:sp>
      <p:cxnSp>
        <p:nvCxnSpPr>
          <p:cNvPr id="10" name="直線矢印コネクタ 9">
            <a:extLst>
              <a:ext uri="{FF2B5EF4-FFF2-40B4-BE49-F238E27FC236}">
                <a16:creationId xmlns:a16="http://schemas.microsoft.com/office/drawing/2014/main" id="{1D652B96-16FD-40AF-99D4-F741B6BD8FCF}"/>
              </a:ext>
            </a:extLst>
          </p:cNvPr>
          <p:cNvCxnSpPr>
            <a:cxnSpLocks/>
          </p:cNvCxnSpPr>
          <p:nvPr/>
        </p:nvCxnSpPr>
        <p:spPr>
          <a:xfrm flipH="1">
            <a:off x="4322062" y="3550161"/>
            <a:ext cx="2704900"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F2B31320-E340-480F-B73A-FA8937B97A88}"/>
              </a:ext>
            </a:extLst>
          </p:cNvPr>
          <p:cNvCxnSpPr>
            <a:cxnSpLocks/>
          </p:cNvCxnSpPr>
          <p:nvPr/>
        </p:nvCxnSpPr>
        <p:spPr>
          <a:xfrm flipH="1">
            <a:off x="4322062" y="4126225"/>
            <a:ext cx="2704900"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51DBEAFE-C887-41A0-BBF1-A8E3F37A1CD6}"/>
              </a:ext>
            </a:extLst>
          </p:cNvPr>
          <p:cNvCxnSpPr>
            <a:cxnSpLocks/>
          </p:cNvCxnSpPr>
          <p:nvPr/>
        </p:nvCxnSpPr>
        <p:spPr>
          <a:xfrm flipH="1">
            <a:off x="4322062" y="3825381"/>
            <a:ext cx="2704900"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3" name="四角形: 角を丸くする 12">
            <a:extLst>
              <a:ext uri="{FF2B5EF4-FFF2-40B4-BE49-F238E27FC236}">
                <a16:creationId xmlns:a16="http://schemas.microsoft.com/office/drawing/2014/main" id="{9FFF2F81-701A-442E-BBDC-7B460CF8AAE1}"/>
              </a:ext>
            </a:extLst>
          </p:cNvPr>
          <p:cNvSpPr/>
          <p:nvPr/>
        </p:nvSpPr>
        <p:spPr>
          <a:xfrm>
            <a:off x="2256052" y="5467109"/>
            <a:ext cx="2032822" cy="352853"/>
          </a:xfrm>
          <a:prstGeom prst="roundRect">
            <a:avLst/>
          </a:prstGeom>
        </p:spPr>
        <p:style>
          <a:lnRef idx="1">
            <a:schemeClr val="accent2"/>
          </a:lnRef>
          <a:fillRef idx="3">
            <a:schemeClr val="accent2"/>
          </a:fillRef>
          <a:effectRef idx="2">
            <a:schemeClr val="accent2"/>
          </a:effectRef>
          <a:fontRef idx="minor">
            <a:schemeClr val="lt1"/>
          </a:fontRef>
        </p:style>
        <p:txBody>
          <a:bodyPr lIns="36000" tIns="36000" rIns="36000" bIns="36000"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輸出者</a:t>
            </a:r>
          </a:p>
        </p:txBody>
      </p:sp>
      <p:sp>
        <p:nvSpPr>
          <p:cNvPr id="14" name="四角形: 角を丸くする 13">
            <a:extLst>
              <a:ext uri="{FF2B5EF4-FFF2-40B4-BE49-F238E27FC236}">
                <a16:creationId xmlns:a16="http://schemas.microsoft.com/office/drawing/2014/main" id="{6AF3D51F-8D3E-4A46-AD9C-0657091AAE3A}"/>
              </a:ext>
            </a:extLst>
          </p:cNvPr>
          <p:cNvSpPr/>
          <p:nvPr/>
        </p:nvSpPr>
        <p:spPr>
          <a:xfrm>
            <a:off x="7026963" y="5467109"/>
            <a:ext cx="2032822" cy="352853"/>
          </a:xfrm>
          <a:prstGeom prst="roundRect">
            <a:avLst/>
          </a:prstGeom>
        </p:spPr>
        <p:style>
          <a:lnRef idx="1">
            <a:schemeClr val="accent2"/>
          </a:lnRef>
          <a:fillRef idx="3">
            <a:schemeClr val="accent2"/>
          </a:fillRef>
          <a:effectRef idx="2">
            <a:schemeClr val="accent2"/>
          </a:effectRef>
          <a:fontRef idx="minor">
            <a:schemeClr val="lt1"/>
          </a:fontRef>
        </p:style>
        <p:txBody>
          <a:bodyPr lIns="36000" tIns="36000" rIns="36000" bIns="36000"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輸入者</a:t>
            </a:r>
          </a:p>
        </p:txBody>
      </p:sp>
      <p:sp>
        <p:nvSpPr>
          <p:cNvPr id="15" name="テキスト ボックス 14">
            <a:extLst>
              <a:ext uri="{FF2B5EF4-FFF2-40B4-BE49-F238E27FC236}">
                <a16:creationId xmlns:a16="http://schemas.microsoft.com/office/drawing/2014/main" id="{B0EE1A79-004B-48F8-939E-BE781D5EC85E}"/>
              </a:ext>
            </a:extLst>
          </p:cNvPr>
          <p:cNvSpPr txBox="1"/>
          <p:nvPr/>
        </p:nvSpPr>
        <p:spPr>
          <a:xfrm>
            <a:off x="1832892"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kumimoji="1" lang="ja-JP" altLang="en-US" sz="1600" dirty="0">
                <a:latin typeface="メイリオ" panose="020B0604030504040204" pitchFamily="50" charset="-128"/>
                <a:ea typeface="メイリオ" panose="020B0604030504040204" pitchFamily="50" charset="-128"/>
              </a:rPr>
              <a:t>保険会社</a:t>
            </a:r>
          </a:p>
        </p:txBody>
      </p:sp>
      <p:sp>
        <p:nvSpPr>
          <p:cNvPr id="16" name="テキスト ボックス 15">
            <a:extLst>
              <a:ext uri="{FF2B5EF4-FFF2-40B4-BE49-F238E27FC236}">
                <a16:creationId xmlns:a16="http://schemas.microsoft.com/office/drawing/2014/main" id="{17A61889-348B-467E-ACD1-0A96CFA79569}"/>
              </a:ext>
            </a:extLst>
          </p:cNvPr>
          <p:cNvSpPr txBox="1"/>
          <p:nvPr/>
        </p:nvSpPr>
        <p:spPr>
          <a:xfrm>
            <a:off x="3450853"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lang="ja-JP" altLang="en-US" sz="1600" dirty="0">
                <a:latin typeface="メイリオ" panose="020B0604030504040204" pitchFamily="50" charset="-128"/>
                <a:ea typeface="メイリオ" panose="020B0604030504040204" pitchFamily="50" charset="-128"/>
              </a:rPr>
              <a:t>船社</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C5296FB-16CD-48C6-8B1B-7E20A64B540B}"/>
              </a:ext>
            </a:extLst>
          </p:cNvPr>
          <p:cNvSpPr txBox="1"/>
          <p:nvPr/>
        </p:nvSpPr>
        <p:spPr>
          <a:xfrm>
            <a:off x="7504052"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lang="ja-JP" altLang="en-US" sz="1600" dirty="0">
                <a:latin typeface="メイリオ" panose="020B0604030504040204" pitchFamily="50" charset="-128"/>
                <a:ea typeface="メイリオ" panose="020B0604030504040204" pitchFamily="50" charset="-128"/>
              </a:rPr>
              <a:t>船社</a:t>
            </a:r>
            <a:endParaRPr kumimoji="1" lang="ja-JP" altLang="en-US" sz="1600" dirty="0">
              <a:latin typeface="メイリオ" panose="020B0604030504040204" pitchFamily="50" charset="-128"/>
              <a:ea typeface="メイリオ" panose="020B0604030504040204" pitchFamily="50" charset="-128"/>
            </a:endParaRPr>
          </a:p>
        </p:txBody>
      </p:sp>
      <p:cxnSp>
        <p:nvCxnSpPr>
          <p:cNvPr id="18" name="直線矢印コネクタ 17">
            <a:extLst>
              <a:ext uri="{FF2B5EF4-FFF2-40B4-BE49-F238E27FC236}">
                <a16:creationId xmlns:a16="http://schemas.microsoft.com/office/drawing/2014/main" id="{42DD2CB0-1F67-4324-93FE-502D3FEEB8D1}"/>
              </a:ext>
            </a:extLst>
          </p:cNvPr>
          <p:cNvCxnSpPr>
            <a:cxnSpLocks/>
          </p:cNvCxnSpPr>
          <p:nvPr/>
        </p:nvCxnSpPr>
        <p:spPr>
          <a:xfrm flipH="1">
            <a:off x="4288874" y="5643534"/>
            <a:ext cx="27049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047BC6C2-19C0-4956-8D4C-BCDA8F95D100}"/>
              </a:ext>
            </a:extLst>
          </p:cNvPr>
          <p:cNvCxnSpPr>
            <a:cxnSpLocks/>
            <a:stCxn id="8" idx="2"/>
            <a:endCxn id="13" idx="0"/>
          </p:cNvCxnSpPr>
          <p:nvPr/>
        </p:nvCxnSpPr>
        <p:spPr>
          <a:xfrm>
            <a:off x="3261793" y="4163771"/>
            <a:ext cx="10670" cy="1303338"/>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26FD31BC-4755-4160-BDCE-105B798BE5BA}"/>
              </a:ext>
            </a:extLst>
          </p:cNvPr>
          <p:cNvCxnSpPr/>
          <p:nvPr/>
        </p:nvCxnSpPr>
        <p:spPr>
          <a:xfrm>
            <a:off x="3874012" y="4209507"/>
            <a:ext cx="0" cy="1212294"/>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EE20BD4-EE9A-419E-808E-FDD8F573670B}"/>
              </a:ext>
            </a:extLst>
          </p:cNvPr>
          <p:cNvCxnSpPr/>
          <p:nvPr/>
        </p:nvCxnSpPr>
        <p:spPr>
          <a:xfrm>
            <a:off x="2592090" y="4209507"/>
            <a:ext cx="0" cy="1212294"/>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B14C9D55-DF8D-4580-A82D-BA0CFD57B31B}"/>
              </a:ext>
            </a:extLst>
          </p:cNvPr>
          <p:cNvCxnSpPr>
            <a:cxnSpLocks/>
          </p:cNvCxnSpPr>
          <p:nvPr/>
        </p:nvCxnSpPr>
        <p:spPr>
          <a:xfrm>
            <a:off x="7256336" y="4209507"/>
            <a:ext cx="0" cy="1227456"/>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07CFEBED-5C5A-4B6E-947D-D5545CAAA287}"/>
              </a:ext>
            </a:extLst>
          </p:cNvPr>
          <p:cNvCxnSpPr>
            <a:cxnSpLocks/>
          </p:cNvCxnSpPr>
          <p:nvPr/>
        </p:nvCxnSpPr>
        <p:spPr>
          <a:xfrm>
            <a:off x="7849589" y="4209506"/>
            <a:ext cx="0" cy="1227456"/>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FBF790F-054D-47A6-95DF-B4E2FBFB3C2D}"/>
              </a:ext>
            </a:extLst>
          </p:cNvPr>
          <p:cNvCxnSpPr>
            <a:cxnSpLocks/>
          </p:cNvCxnSpPr>
          <p:nvPr/>
        </p:nvCxnSpPr>
        <p:spPr>
          <a:xfrm>
            <a:off x="8347178" y="4209507"/>
            <a:ext cx="0" cy="1227456"/>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290BE714-E70C-4B4E-AD23-6EC4FE6D439F}"/>
              </a:ext>
            </a:extLst>
          </p:cNvPr>
          <p:cNvCxnSpPr>
            <a:cxnSpLocks/>
          </p:cNvCxnSpPr>
          <p:nvPr/>
        </p:nvCxnSpPr>
        <p:spPr>
          <a:xfrm>
            <a:off x="8897988" y="4238776"/>
            <a:ext cx="0" cy="1227456"/>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B8FCCEF7-3BF3-4C86-AFAC-0EBD4C61B26F}"/>
              </a:ext>
            </a:extLst>
          </p:cNvPr>
          <p:cNvCxnSpPr>
            <a:cxnSpLocks/>
            <a:endCxn id="15" idx="0"/>
          </p:cNvCxnSpPr>
          <p:nvPr/>
        </p:nvCxnSpPr>
        <p:spPr>
          <a:xfrm>
            <a:off x="2388807" y="5850632"/>
            <a:ext cx="0" cy="85064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BCFDED38-08F4-4961-BB4C-2F35CE4EF13D}"/>
              </a:ext>
            </a:extLst>
          </p:cNvPr>
          <p:cNvCxnSpPr/>
          <p:nvPr/>
        </p:nvCxnSpPr>
        <p:spPr>
          <a:xfrm>
            <a:off x="7653402" y="5805879"/>
            <a:ext cx="0" cy="904243"/>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4712E759-E468-45E5-880B-B55BE33FF28C}"/>
              </a:ext>
            </a:extLst>
          </p:cNvPr>
          <p:cNvCxnSpPr/>
          <p:nvPr/>
        </p:nvCxnSpPr>
        <p:spPr>
          <a:xfrm>
            <a:off x="8437491" y="5805879"/>
            <a:ext cx="0" cy="904243"/>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874F4420-A0D6-42BC-9C36-09E44D8042DC}"/>
              </a:ext>
            </a:extLst>
          </p:cNvPr>
          <p:cNvCxnSpPr/>
          <p:nvPr/>
        </p:nvCxnSpPr>
        <p:spPr>
          <a:xfrm>
            <a:off x="3596054" y="5848815"/>
            <a:ext cx="0" cy="852458"/>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230F1FEA-4A70-496F-85DF-6753741DD9AA}"/>
              </a:ext>
            </a:extLst>
          </p:cNvPr>
          <p:cNvCxnSpPr/>
          <p:nvPr/>
        </p:nvCxnSpPr>
        <p:spPr>
          <a:xfrm>
            <a:off x="4114632" y="5848815"/>
            <a:ext cx="0" cy="852458"/>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4780668C-BCC8-4F80-9B13-524809731C22}"/>
              </a:ext>
            </a:extLst>
          </p:cNvPr>
          <p:cNvCxnSpPr>
            <a:stCxn id="16" idx="3"/>
            <a:endCxn id="17" idx="1"/>
          </p:cNvCxnSpPr>
          <p:nvPr/>
        </p:nvCxnSpPr>
        <p:spPr>
          <a:xfrm>
            <a:off x="4562682" y="6860735"/>
            <a:ext cx="2941370" cy="0"/>
          </a:xfrm>
          <a:prstGeom prst="line">
            <a:avLst/>
          </a:prstGeom>
          <a:ln w="76200">
            <a:tailEnd type="stealth"/>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75EF8017-832D-486F-85E3-9A188E11EE19}"/>
              </a:ext>
            </a:extLst>
          </p:cNvPr>
          <p:cNvCxnSpPr>
            <a:cxnSpLocks/>
            <a:stCxn id="8" idx="1"/>
            <a:endCxn id="8" idx="3"/>
          </p:cNvCxnSpPr>
          <p:nvPr/>
        </p:nvCxnSpPr>
        <p:spPr>
          <a:xfrm>
            <a:off x="2245382" y="3658186"/>
            <a:ext cx="2032822"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6BF6B7BD-F132-4618-8FC6-5C82292B7B04}"/>
              </a:ext>
            </a:extLst>
          </p:cNvPr>
          <p:cNvSpPr txBox="1"/>
          <p:nvPr/>
        </p:nvSpPr>
        <p:spPr>
          <a:xfrm>
            <a:off x="4326562" y="5467117"/>
            <a:ext cx="2704900" cy="411257"/>
          </a:xfrm>
          <a:prstGeom prst="rect">
            <a:avLst/>
          </a:prstGeom>
          <a:noFill/>
        </p:spPr>
        <p:txBody>
          <a:bodyPr wrap="square" lIns="36000" tIns="36000" rIns="36000" bIns="36000" rtlCol="0">
            <a:spAutoFit/>
          </a:bodyPr>
          <a:lstStyle/>
          <a:p>
            <a:pPr algn="ctr"/>
            <a:r>
              <a:rPr kumimoji="1" lang="ja-JP" altLang="en-US" sz="1100" b="1" dirty="0">
                <a:latin typeface="メイリオ" panose="020B0604030504040204" pitchFamily="50" charset="-128"/>
                <a:ea typeface="メイリオ" panose="020B0604030504040204" pitchFamily="50" charset="-128"/>
              </a:rPr>
              <a:t>① 売買契約</a:t>
            </a:r>
            <a:endParaRPr kumimoji="1" lang="en-US" altLang="ja-JP" sz="1100" b="1" dirty="0">
              <a:latin typeface="メイリオ" panose="020B0604030504040204" pitchFamily="50" charset="-128"/>
              <a:ea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rPr>
              <a:t>（</a:t>
            </a:r>
            <a:r>
              <a:rPr lang="en-US" altLang="ja-JP" sz="1100" b="1" dirty="0">
                <a:latin typeface="メイリオ" panose="020B0604030504040204" pitchFamily="50" charset="-128"/>
                <a:ea typeface="メイリオ" panose="020B0604030504040204" pitchFamily="50" charset="-128"/>
              </a:rPr>
              <a:t>L/C</a:t>
            </a:r>
            <a:r>
              <a:rPr lang="ja-JP" altLang="en-US" sz="1100" b="1" dirty="0">
                <a:latin typeface="メイリオ" panose="020B0604030504040204" pitchFamily="50" charset="-128"/>
                <a:ea typeface="メイリオ" panose="020B0604030504040204" pitchFamily="50" charset="-128"/>
              </a:rPr>
              <a:t>、荷為替手形決済条件）</a:t>
            </a:r>
            <a:endParaRPr kumimoji="1" lang="ja-JP" altLang="en-US" sz="1100" b="1"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7E97CE63-0103-4B14-9673-859F21CFD7A3}"/>
              </a:ext>
            </a:extLst>
          </p:cNvPr>
          <p:cNvSpPr txBox="1"/>
          <p:nvPr/>
        </p:nvSpPr>
        <p:spPr>
          <a:xfrm>
            <a:off x="4322059" y="3334137"/>
            <a:ext cx="2671713" cy="257369"/>
          </a:xfrm>
          <a:prstGeom prst="rect">
            <a:avLst/>
          </a:prstGeom>
          <a:noFill/>
        </p:spPr>
        <p:txBody>
          <a:bodyPr wrap="square" lIns="36000" tIns="36000" rIns="36000" bIns="36000" rtlCol="0">
            <a:spAutoFit/>
          </a:bodyPr>
          <a:lstStyle/>
          <a:p>
            <a:pPr algn="ctr"/>
            <a:r>
              <a:rPr lang="ja-JP" altLang="en-US" sz="1200" b="1" dirty="0">
                <a:latin typeface="メイリオ" panose="020B0604030504040204" pitchFamily="50" charset="-128"/>
                <a:ea typeface="メイリオ" panose="020B0604030504040204" pitchFamily="50" charset="-128"/>
              </a:rPr>
              <a:t>③ </a:t>
            </a:r>
            <a:r>
              <a:rPr lang="en-US" altLang="ja-JP" sz="1200" b="1" dirty="0">
                <a:latin typeface="メイリオ" panose="020B0604030504040204" pitchFamily="50" charset="-128"/>
                <a:ea typeface="メイリオ" panose="020B0604030504040204" pitchFamily="50" charset="-128"/>
              </a:rPr>
              <a:t>L/C</a:t>
            </a:r>
            <a:r>
              <a:rPr lang="ja-JP" altLang="en-US" sz="1200" b="1" dirty="0">
                <a:latin typeface="メイリオ" panose="020B0604030504040204" pitchFamily="50" charset="-128"/>
                <a:ea typeface="メイリオ" panose="020B0604030504040204" pitchFamily="50" charset="-128"/>
              </a:rPr>
              <a:t>送付</a:t>
            </a:r>
            <a:endParaRPr kumimoji="1" lang="ja-JP" altLang="en-US" sz="1200" b="1" dirty="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31C9BAEF-FD73-4630-AD0F-E2DBFF825726}"/>
              </a:ext>
            </a:extLst>
          </p:cNvPr>
          <p:cNvSpPr txBox="1"/>
          <p:nvPr/>
        </p:nvSpPr>
        <p:spPr>
          <a:xfrm>
            <a:off x="4322060" y="3622169"/>
            <a:ext cx="2671713" cy="241980"/>
          </a:xfrm>
          <a:prstGeom prst="rect">
            <a:avLst/>
          </a:prstGeom>
          <a:noFill/>
        </p:spPr>
        <p:txBody>
          <a:bodyPr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手形・船積書類の送付／手形提示</a:t>
            </a:r>
            <a:endParaRPr kumimoji="1" lang="ja-JP" altLang="en-US" sz="1100" dirty="0">
              <a:latin typeface="メイリオ" panose="020B0604030504040204" pitchFamily="50" charset="-128"/>
              <a:ea typeface="メイリオ" panose="020B0604030504040204" pitchFamily="50" charset="-128"/>
            </a:endParaRPr>
          </a:p>
        </p:txBody>
      </p:sp>
      <p:sp>
        <p:nvSpPr>
          <p:cNvPr id="37" name="テキスト ボックス 36">
            <a:extLst>
              <a:ext uri="{FF2B5EF4-FFF2-40B4-BE49-F238E27FC236}">
                <a16:creationId xmlns:a16="http://schemas.microsoft.com/office/drawing/2014/main" id="{D9F48991-9EED-48C7-8033-95F9BE24BDD6}"/>
              </a:ext>
            </a:extLst>
          </p:cNvPr>
          <p:cNvSpPr txBox="1"/>
          <p:nvPr/>
        </p:nvSpPr>
        <p:spPr>
          <a:xfrm>
            <a:off x="4322061" y="3897897"/>
            <a:ext cx="2671713" cy="241980"/>
          </a:xfrm>
          <a:prstGeom prst="rect">
            <a:avLst/>
          </a:prstGeom>
          <a:noFill/>
        </p:spPr>
        <p:txBody>
          <a:bodyPr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手形代金の返却</a:t>
            </a:r>
            <a:endParaRPr kumimoji="1" lang="ja-JP" altLang="en-US" sz="1100" dirty="0">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EADB5B9F-D525-4EEA-9C15-96DF05A1A38B}"/>
              </a:ext>
            </a:extLst>
          </p:cNvPr>
          <p:cNvSpPr txBox="1"/>
          <p:nvPr/>
        </p:nvSpPr>
        <p:spPr>
          <a:xfrm>
            <a:off x="4539284" y="6588149"/>
            <a:ext cx="2935727" cy="288147"/>
          </a:xfrm>
          <a:prstGeom prst="rect">
            <a:avLst/>
          </a:prstGeom>
          <a:noFill/>
        </p:spPr>
        <p:txBody>
          <a:bodyPr wrap="square" lIns="36000" tIns="36000" rIns="36000" bIns="36000" rtlCol="0">
            <a:spAutoFit/>
          </a:bodyPr>
          <a:lstStyle/>
          <a:p>
            <a:pPr algn="ctr"/>
            <a:r>
              <a:rPr kumimoji="1" lang="ja-JP" altLang="en-US" sz="1400" b="1" dirty="0">
                <a:solidFill>
                  <a:schemeClr val="accent1"/>
                </a:solidFill>
                <a:latin typeface="メイリオ" panose="020B0604030504040204" pitchFamily="50" charset="-128"/>
                <a:ea typeface="メイリオ" panose="020B0604030504040204" pitchFamily="50" charset="-128"/>
              </a:rPr>
              <a:t>輸　送</a:t>
            </a:r>
          </a:p>
        </p:txBody>
      </p:sp>
      <p:sp>
        <p:nvSpPr>
          <p:cNvPr id="39" name="テキスト ボックス 38">
            <a:extLst>
              <a:ext uri="{FF2B5EF4-FFF2-40B4-BE49-F238E27FC236}">
                <a16:creationId xmlns:a16="http://schemas.microsoft.com/office/drawing/2014/main" id="{3B418068-08CA-4A3C-9A1C-DF1AB95D5E2C}"/>
              </a:ext>
            </a:extLst>
          </p:cNvPr>
          <p:cNvSpPr txBox="1"/>
          <p:nvPr/>
        </p:nvSpPr>
        <p:spPr>
          <a:xfrm>
            <a:off x="2372640" y="4182035"/>
            <a:ext cx="257369" cy="1271007"/>
          </a:xfrm>
          <a:prstGeom prst="rect">
            <a:avLst/>
          </a:prstGeom>
          <a:noFill/>
        </p:spPr>
        <p:txBody>
          <a:bodyPr vert="eaVert" wrap="square" lIns="36000" tIns="36000" rIns="36000" bIns="36000" rtlCol="0">
            <a:spAutoFit/>
          </a:bodyPr>
          <a:lstStyle/>
          <a:p>
            <a:pPr algn="ctr"/>
            <a:r>
              <a:rPr kumimoji="1" lang="ja-JP" altLang="en-US" sz="1200" b="1" dirty="0">
                <a:latin typeface="メイリオ" panose="020B0604030504040204" pitchFamily="50" charset="-128"/>
                <a:ea typeface="メイリオ" panose="020B0604030504040204" pitchFamily="50" charset="-128"/>
              </a:rPr>
              <a:t>④ </a:t>
            </a:r>
            <a:r>
              <a:rPr kumimoji="1" lang="en-US" altLang="ja-JP" sz="1200" b="1" dirty="0">
                <a:latin typeface="メイリオ" panose="020B0604030504040204" pitchFamily="50" charset="-128"/>
                <a:ea typeface="メイリオ" panose="020B0604030504040204" pitchFamily="50" charset="-128"/>
              </a:rPr>
              <a:t>L/C</a:t>
            </a:r>
            <a:r>
              <a:rPr kumimoji="1" lang="ja-JP" altLang="en-US" sz="1200" b="1" dirty="0">
                <a:latin typeface="メイリオ" panose="020B0604030504040204" pitchFamily="50" charset="-128"/>
                <a:ea typeface="メイリオ" panose="020B0604030504040204" pitchFamily="50" charset="-128"/>
              </a:rPr>
              <a:t>通知</a:t>
            </a:r>
          </a:p>
        </p:txBody>
      </p:sp>
      <p:sp>
        <p:nvSpPr>
          <p:cNvPr id="40" name="テキスト ボックス 39">
            <a:extLst>
              <a:ext uri="{FF2B5EF4-FFF2-40B4-BE49-F238E27FC236}">
                <a16:creationId xmlns:a16="http://schemas.microsoft.com/office/drawing/2014/main" id="{67961A3F-8AAD-4235-8C8F-9FFCA9B89315}"/>
              </a:ext>
            </a:extLst>
          </p:cNvPr>
          <p:cNvSpPr txBox="1"/>
          <p:nvPr/>
        </p:nvSpPr>
        <p:spPr>
          <a:xfrm>
            <a:off x="2876552" y="4182035"/>
            <a:ext cx="411257" cy="1271007"/>
          </a:xfrm>
          <a:prstGeom prst="rect">
            <a:avLst/>
          </a:prstGeom>
          <a:noFill/>
        </p:spPr>
        <p:txBody>
          <a:bodyPr vert="eaVert" wrap="square" lIns="36000" tIns="36000" rIns="36000" bIns="36000" rtlCol="0">
            <a:spAutoFit/>
          </a:bodyPr>
          <a:lstStyle/>
          <a:p>
            <a:pPr algn="ctr"/>
            <a:r>
              <a:rPr kumimoji="1" lang="ja-JP" altLang="en-US" sz="1100" dirty="0">
                <a:latin typeface="メイリオ" panose="020B0604030504040204" pitchFamily="50" charset="-128"/>
                <a:ea typeface="メイリオ" panose="020B0604030504040204" pitchFamily="50" charset="-128"/>
              </a:rPr>
              <a:t>手形・船積書類</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　買取依頼</a:t>
            </a:r>
            <a:endParaRPr kumimoji="1" lang="ja-JP" altLang="en-US" sz="1100" dirty="0">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F9DB5E8E-3B89-4ADF-B403-448B0C258FDA}"/>
              </a:ext>
            </a:extLst>
          </p:cNvPr>
          <p:cNvSpPr txBox="1"/>
          <p:nvPr/>
        </p:nvSpPr>
        <p:spPr>
          <a:xfrm>
            <a:off x="3444912" y="4178136"/>
            <a:ext cx="411257" cy="1286600"/>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買取代金支払</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（代金立替払い）</a:t>
            </a:r>
            <a:endParaRPr kumimoji="1" lang="ja-JP" altLang="en-US" sz="1100" dirty="0">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F9DCEE26-6553-47C5-901B-909255853D06}"/>
              </a:ext>
            </a:extLst>
          </p:cNvPr>
          <p:cNvSpPr txBox="1"/>
          <p:nvPr/>
        </p:nvSpPr>
        <p:spPr>
          <a:xfrm>
            <a:off x="7023860" y="4256590"/>
            <a:ext cx="257369" cy="1211416"/>
          </a:xfrm>
          <a:prstGeom prst="rect">
            <a:avLst/>
          </a:prstGeom>
          <a:noFill/>
        </p:spPr>
        <p:txBody>
          <a:bodyPr vert="eaVert" wrap="square" lIns="36000" tIns="36000" rIns="36000" bIns="36000" rtlCol="0">
            <a:spAutoFit/>
          </a:bodyPr>
          <a:lstStyle/>
          <a:p>
            <a:pPr algn="ctr"/>
            <a:r>
              <a:rPr kumimoji="1" lang="ja-JP" altLang="en-US" sz="1200" b="1" dirty="0">
                <a:latin typeface="メイリオ" panose="020B0604030504040204" pitchFamily="50" charset="-128"/>
                <a:ea typeface="メイリオ" panose="020B0604030504040204" pitchFamily="50" charset="-128"/>
              </a:rPr>
              <a:t>②</a:t>
            </a:r>
            <a:r>
              <a:rPr kumimoji="1" lang="en-US" altLang="ja-JP" sz="1200" b="1" dirty="0">
                <a:latin typeface="メイリオ" panose="020B0604030504040204" pitchFamily="50" charset="-128"/>
                <a:ea typeface="メイリオ" panose="020B0604030504040204" pitchFamily="50" charset="-128"/>
              </a:rPr>
              <a:t>L/C</a:t>
            </a:r>
            <a:r>
              <a:rPr kumimoji="1" lang="ja-JP" altLang="en-US" sz="1200" b="1" dirty="0">
                <a:latin typeface="メイリオ" panose="020B0604030504040204" pitchFamily="50" charset="-128"/>
                <a:ea typeface="メイリオ" panose="020B0604030504040204" pitchFamily="50" charset="-128"/>
              </a:rPr>
              <a:t>発行依頼</a:t>
            </a:r>
          </a:p>
        </p:txBody>
      </p:sp>
      <p:sp>
        <p:nvSpPr>
          <p:cNvPr id="43" name="テキスト ボックス 42">
            <a:extLst>
              <a:ext uri="{FF2B5EF4-FFF2-40B4-BE49-F238E27FC236}">
                <a16:creationId xmlns:a16="http://schemas.microsoft.com/office/drawing/2014/main" id="{DD55EBCE-AE0C-4BE6-8F2E-BB759D3EDA3A}"/>
              </a:ext>
            </a:extLst>
          </p:cNvPr>
          <p:cNvSpPr txBox="1"/>
          <p:nvPr/>
        </p:nvSpPr>
        <p:spPr>
          <a:xfrm>
            <a:off x="7624206" y="4253320"/>
            <a:ext cx="241980" cy="1211416"/>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手形代金支払請求</a:t>
            </a:r>
            <a:endParaRPr kumimoji="1" lang="ja-JP" altLang="en-US" sz="1100"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DD5CEF6E-B605-4712-ABC6-13F965213B69}"/>
              </a:ext>
            </a:extLst>
          </p:cNvPr>
          <p:cNvSpPr txBox="1"/>
          <p:nvPr/>
        </p:nvSpPr>
        <p:spPr>
          <a:xfrm>
            <a:off x="8128262" y="4244087"/>
            <a:ext cx="241980" cy="1211416"/>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代金支払</a:t>
            </a:r>
            <a:endParaRPr kumimoji="1" lang="ja-JP" altLang="en-US" sz="1100"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D852F597-37C2-4FCE-A968-C24E0381C587}"/>
              </a:ext>
            </a:extLst>
          </p:cNvPr>
          <p:cNvSpPr txBox="1"/>
          <p:nvPr/>
        </p:nvSpPr>
        <p:spPr>
          <a:xfrm>
            <a:off x="8486730" y="4259863"/>
            <a:ext cx="411257" cy="1211416"/>
          </a:xfrm>
          <a:prstGeom prst="rect">
            <a:avLst/>
          </a:prstGeom>
          <a:noFill/>
        </p:spPr>
        <p:txBody>
          <a:bodyPr vert="eaVert" wrap="square" lIns="36000" tIns="36000" rIns="36000" bIns="36000" rtlCol="0">
            <a:spAutoFit/>
          </a:bodyPr>
          <a:lstStyle/>
          <a:p>
            <a:pPr algn="ctr"/>
            <a:r>
              <a:rPr kumimoji="1" lang="ja-JP" altLang="en-US" sz="1100" dirty="0">
                <a:latin typeface="メイリオ" panose="020B0604030504040204" pitchFamily="50" charset="-128"/>
                <a:ea typeface="メイリオ" panose="020B0604030504040204" pitchFamily="50" charset="-128"/>
              </a:rPr>
              <a:t>船積書類引渡</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B/L</a:t>
            </a:r>
            <a:r>
              <a:rPr lang="ja-JP" altLang="en-US" sz="1100" dirty="0">
                <a:latin typeface="メイリオ" panose="020B0604030504040204" pitchFamily="50" charset="-128"/>
                <a:ea typeface="メイリオ" panose="020B0604030504040204" pitchFamily="50" charset="-128"/>
              </a:rPr>
              <a:t>他）</a:t>
            </a:r>
            <a:endParaRPr kumimoji="1" lang="ja-JP" altLang="en-US" sz="1100" dirty="0">
              <a:latin typeface="メイリオ" panose="020B0604030504040204" pitchFamily="50" charset="-128"/>
              <a:ea typeface="メイリオ" panose="020B0604030504040204" pitchFamily="50" charset="-128"/>
            </a:endParaRPr>
          </a:p>
        </p:txBody>
      </p:sp>
      <p:sp>
        <p:nvSpPr>
          <p:cNvPr id="46" name="テキスト ボックス 45">
            <a:extLst>
              <a:ext uri="{FF2B5EF4-FFF2-40B4-BE49-F238E27FC236}">
                <a16:creationId xmlns:a16="http://schemas.microsoft.com/office/drawing/2014/main" id="{D3FAB9F8-DC32-436C-80F0-E860E1AAD891}"/>
              </a:ext>
            </a:extLst>
          </p:cNvPr>
          <p:cNvSpPr txBox="1"/>
          <p:nvPr/>
        </p:nvSpPr>
        <p:spPr>
          <a:xfrm>
            <a:off x="1965193" y="5850632"/>
            <a:ext cx="411257" cy="971107"/>
          </a:xfrm>
          <a:prstGeom prst="rect">
            <a:avLst/>
          </a:prstGeom>
          <a:noFill/>
        </p:spPr>
        <p:txBody>
          <a:bodyPr vert="eaVert" wrap="square" lIns="36000" tIns="36000" rIns="36000" bIns="36000" rtlCol="0">
            <a:spAutoFit/>
          </a:bodyPr>
          <a:lstStyle/>
          <a:p>
            <a:r>
              <a:rPr kumimoji="1" lang="ja-JP" altLang="en-US" sz="1100" dirty="0">
                <a:latin typeface="メイリオ" panose="020B0604030504040204" pitchFamily="50" charset="-128"/>
                <a:ea typeface="メイリオ" panose="020B0604030504040204" pitchFamily="50" charset="-128"/>
              </a:rPr>
              <a:t>保険付保</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（保険証券）</a:t>
            </a:r>
            <a:endParaRPr kumimoji="1" lang="ja-JP" altLang="en-US" sz="1100" dirty="0">
              <a:latin typeface="メイリオ" panose="020B0604030504040204" pitchFamily="50" charset="-128"/>
              <a:ea typeface="メイリオ" panose="020B0604030504040204" pitchFamily="50" charset="-128"/>
            </a:endParaRPr>
          </a:p>
        </p:txBody>
      </p:sp>
      <p:sp>
        <p:nvSpPr>
          <p:cNvPr id="49" name="テキスト ボックス 48">
            <a:extLst>
              <a:ext uri="{FF2B5EF4-FFF2-40B4-BE49-F238E27FC236}">
                <a16:creationId xmlns:a16="http://schemas.microsoft.com/office/drawing/2014/main" id="{BFCF9722-E30A-4D52-AC22-31B6E8DD3A1E}"/>
              </a:ext>
            </a:extLst>
          </p:cNvPr>
          <p:cNvSpPr txBox="1"/>
          <p:nvPr/>
        </p:nvSpPr>
        <p:spPr>
          <a:xfrm>
            <a:off x="7388024" y="5846532"/>
            <a:ext cx="241980" cy="854742"/>
          </a:xfrm>
          <a:prstGeom prst="rect">
            <a:avLst/>
          </a:prstGeom>
          <a:noFill/>
        </p:spPr>
        <p:txBody>
          <a:bodyPr vert="eaVert" wrap="square" lIns="36000" tIns="36000" rIns="36000" bIns="36000" rtlCol="0">
            <a:spAutoFit/>
          </a:bodyPr>
          <a:lstStyle/>
          <a:p>
            <a:pPr algn="ctr"/>
            <a:r>
              <a:rPr kumimoji="1" lang="en-US" altLang="ja-JP" sz="1100" dirty="0">
                <a:latin typeface="メイリオ" panose="020B0604030504040204" pitchFamily="50" charset="-128"/>
                <a:ea typeface="メイリオ" panose="020B0604030504040204" pitchFamily="50" charset="-128"/>
              </a:rPr>
              <a:t>B/L</a:t>
            </a:r>
            <a:r>
              <a:rPr lang="ja-JP" altLang="en-US" sz="1100" dirty="0">
                <a:latin typeface="メイリオ" panose="020B0604030504040204" pitchFamily="50" charset="-128"/>
                <a:ea typeface="メイリオ" panose="020B0604030504040204" pitchFamily="50" charset="-128"/>
              </a:rPr>
              <a:t>提示</a:t>
            </a:r>
            <a:endParaRPr kumimoji="1" lang="ja-JP" altLang="en-US" sz="1100" dirty="0">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C53A62DF-19CE-40B0-A879-9923B818C946}"/>
              </a:ext>
            </a:extLst>
          </p:cNvPr>
          <p:cNvSpPr txBox="1"/>
          <p:nvPr/>
        </p:nvSpPr>
        <p:spPr>
          <a:xfrm>
            <a:off x="8195512" y="5843186"/>
            <a:ext cx="241980" cy="854742"/>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貨物引取</a:t>
            </a:r>
            <a:endParaRPr kumimoji="1" lang="ja-JP" altLang="en-US" sz="1100" dirty="0">
              <a:latin typeface="メイリオ" panose="020B0604030504040204" pitchFamily="50" charset="-128"/>
              <a:ea typeface="メイリオ" panose="020B0604030504040204" pitchFamily="50" charset="-128"/>
            </a:endParaRPr>
          </a:p>
        </p:txBody>
      </p:sp>
      <p:sp>
        <p:nvSpPr>
          <p:cNvPr id="69" name="四角形: 角を丸くする 68">
            <a:extLst>
              <a:ext uri="{FF2B5EF4-FFF2-40B4-BE49-F238E27FC236}">
                <a16:creationId xmlns:a16="http://schemas.microsoft.com/office/drawing/2014/main" id="{7043E7FF-CFCD-4E02-ABE2-7EFD12E0D3FF}"/>
              </a:ext>
            </a:extLst>
          </p:cNvPr>
          <p:cNvSpPr/>
          <p:nvPr/>
        </p:nvSpPr>
        <p:spPr>
          <a:xfrm>
            <a:off x="531158" y="5924499"/>
            <a:ext cx="2196705" cy="723111"/>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75" name="テキスト ボックス 74">
            <a:extLst>
              <a:ext uri="{FF2B5EF4-FFF2-40B4-BE49-F238E27FC236}">
                <a16:creationId xmlns:a16="http://schemas.microsoft.com/office/drawing/2014/main" id="{2189C3C7-7705-4138-B6EA-26A9D83FAFF8}"/>
              </a:ext>
            </a:extLst>
          </p:cNvPr>
          <p:cNvSpPr txBox="1"/>
          <p:nvPr/>
        </p:nvSpPr>
        <p:spPr>
          <a:xfrm>
            <a:off x="537849" y="2247279"/>
            <a:ext cx="9612313" cy="307777"/>
          </a:xfrm>
          <a:prstGeom prst="rect">
            <a:avLst/>
          </a:prstGeom>
          <a:solidFill>
            <a:srgbClr val="595757"/>
          </a:solidFill>
        </p:spPr>
        <p:txBody>
          <a:bodyPr wrap="square" anchor="ctr" anchorCtr="0">
            <a:sp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L/C</a:t>
            </a:r>
            <a:r>
              <a:rPr kumimoji="1" lang="ja-JP" altLang="en-US" sz="1400" b="1" dirty="0">
                <a:solidFill>
                  <a:schemeClr val="bg1"/>
                </a:solidFill>
                <a:latin typeface="メイリオ" panose="020B0604030504040204" pitchFamily="50" charset="-128"/>
                <a:ea typeface="メイリオ" panose="020B0604030504040204" pitchFamily="50" charset="-128"/>
              </a:rPr>
              <a:t>取引業務と国際標準規格の対応例</a:t>
            </a:r>
            <a:endParaRPr kumimoji="1" lang="en-US" altLang="ja-JP" sz="1400" b="1" dirty="0">
              <a:solidFill>
                <a:schemeClr val="bg1"/>
              </a:solidFill>
              <a:latin typeface="メイリオ" panose="020B0604030504040204" pitchFamily="50" charset="-128"/>
              <a:ea typeface="メイリオ" panose="020B0604030504040204" pitchFamily="50" charset="-128"/>
            </a:endParaRPr>
          </a:p>
        </p:txBody>
      </p:sp>
      <p:cxnSp>
        <p:nvCxnSpPr>
          <p:cNvPr id="77" name="コネクタ: カギ線 76">
            <a:extLst>
              <a:ext uri="{FF2B5EF4-FFF2-40B4-BE49-F238E27FC236}">
                <a16:creationId xmlns:a16="http://schemas.microsoft.com/office/drawing/2014/main" id="{668E44BB-19B6-402B-B6DD-7B852C2B7F76}"/>
              </a:ext>
            </a:extLst>
          </p:cNvPr>
          <p:cNvCxnSpPr>
            <a:cxnSpLocks/>
          </p:cNvCxnSpPr>
          <p:nvPr/>
        </p:nvCxnSpPr>
        <p:spPr>
          <a:xfrm rot="16200000" flipV="1">
            <a:off x="6806759" y="3703666"/>
            <a:ext cx="612650" cy="336290"/>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cxnSp>
        <p:nvCxnSpPr>
          <p:cNvPr id="80" name="コネクタ: カギ線 79">
            <a:extLst>
              <a:ext uri="{FF2B5EF4-FFF2-40B4-BE49-F238E27FC236}">
                <a16:creationId xmlns:a16="http://schemas.microsoft.com/office/drawing/2014/main" id="{D39B61DD-94E6-4AA4-85FB-91CD2D61D05E}"/>
              </a:ext>
            </a:extLst>
          </p:cNvPr>
          <p:cNvCxnSpPr>
            <a:cxnSpLocks/>
          </p:cNvCxnSpPr>
          <p:nvPr/>
        </p:nvCxnSpPr>
        <p:spPr>
          <a:xfrm rot="10800000" flipV="1">
            <a:off x="2596732" y="3565486"/>
            <a:ext cx="1643309" cy="665154"/>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sp>
        <p:nvSpPr>
          <p:cNvPr id="86" name="吹き出し: 角を丸めた四角形 85">
            <a:extLst>
              <a:ext uri="{FF2B5EF4-FFF2-40B4-BE49-F238E27FC236}">
                <a16:creationId xmlns:a16="http://schemas.microsoft.com/office/drawing/2014/main" id="{824A9E3D-1730-4B8C-A97C-F0C575FF46C3}"/>
              </a:ext>
            </a:extLst>
          </p:cNvPr>
          <p:cNvSpPr/>
          <p:nvPr/>
        </p:nvSpPr>
        <p:spPr>
          <a:xfrm>
            <a:off x="7237227" y="2731254"/>
            <a:ext cx="2024049" cy="489060"/>
          </a:xfrm>
          <a:prstGeom prst="wedgeRoundRectCallout">
            <a:avLst>
              <a:gd name="adj1" fmla="val -45888"/>
              <a:gd name="adj2" fmla="val 100428"/>
              <a:gd name="adj3" fmla="val 1666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ctr"/>
            <a:r>
              <a:rPr kumimoji="1" lang="en-US" altLang="ja-JP" sz="1200" dirty="0">
                <a:solidFill>
                  <a:srgbClr val="000000"/>
                </a:solidFill>
                <a:latin typeface="メイリオ" panose="020B0604030504040204" pitchFamily="50" charset="-128"/>
                <a:ea typeface="メイリオ" panose="020B0604030504040204" pitchFamily="50" charset="-128"/>
              </a:rPr>
              <a:t>EDIFACT</a:t>
            </a:r>
            <a:r>
              <a:rPr kumimoji="1" lang="ja-JP" altLang="en-US" sz="1200" dirty="0">
                <a:solidFill>
                  <a:srgbClr val="000000"/>
                </a:solidFill>
                <a:latin typeface="メイリオ" panose="020B0604030504040204" pitchFamily="50" charset="-128"/>
                <a:ea typeface="メイリオ" panose="020B0604030504040204" pitchFamily="50" charset="-128"/>
              </a:rPr>
              <a:t>⇒</a:t>
            </a:r>
            <a:r>
              <a:rPr kumimoji="1" lang="en-US" altLang="ja-JP" sz="1200" dirty="0">
                <a:solidFill>
                  <a:srgbClr val="000000"/>
                </a:solidFill>
                <a:latin typeface="メイリオ" panose="020B0604030504040204" pitchFamily="50" charset="-128"/>
                <a:ea typeface="メイリオ" panose="020B0604030504040204" pitchFamily="50" charset="-128"/>
              </a:rPr>
              <a:t>SWIFT</a:t>
            </a:r>
            <a:r>
              <a:rPr kumimoji="1" lang="ja-JP" altLang="en-US" sz="1200" dirty="0">
                <a:solidFill>
                  <a:srgbClr val="000000"/>
                </a:solidFill>
                <a:latin typeface="メイリオ" panose="020B0604030504040204" pitchFamily="50" charset="-128"/>
                <a:ea typeface="メイリオ" panose="020B0604030504040204" pitchFamily="50" charset="-128"/>
              </a:rPr>
              <a:t>間の</a:t>
            </a:r>
            <a:endParaRPr kumimoji="1" lang="en-US" altLang="ja-JP" sz="12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1200" dirty="0">
                <a:solidFill>
                  <a:srgbClr val="000000"/>
                </a:solidFill>
                <a:latin typeface="メイリオ" panose="020B0604030504040204" pitchFamily="50" charset="-128"/>
                <a:ea typeface="メイリオ" panose="020B0604030504040204" pitchFamily="50" charset="-128"/>
              </a:rPr>
              <a:t>データマッピングが必要。</a:t>
            </a:r>
          </a:p>
        </p:txBody>
      </p:sp>
      <p:sp>
        <p:nvSpPr>
          <p:cNvPr id="87" name="吹き出し: 角を丸めた四角形 86">
            <a:extLst>
              <a:ext uri="{FF2B5EF4-FFF2-40B4-BE49-F238E27FC236}">
                <a16:creationId xmlns:a16="http://schemas.microsoft.com/office/drawing/2014/main" id="{99B1C679-8561-48DB-A470-3E9427A91FBB}"/>
              </a:ext>
            </a:extLst>
          </p:cNvPr>
          <p:cNvSpPr/>
          <p:nvPr/>
        </p:nvSpPr>
        <p:spPr>
          <a:xfrm>
            <a:off x="503104" y="2934139"/>
            <a:ext cx="2024049" cy="489060"/>
          </a:xfrm>
          <a:prstGeom prst="wedgeRoundRectCallout">
            <a:avLst>
              <a:gd name="adj1" fmla="val 52466"/>
              <a:gd name="adj2" fmla="val 121852"/>
              <a:gd name="adj3" fmla="val 1666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ctr"/>
            <a:r>
              <a:rPr kumimoji="1" lang="en-US" altLang="ja-JP" sz="1200" dirty="0">
                <a:solidFill>
                  <a:srgbClr val="000000"/>
                </a:solidFill>
                <a:latin typeface="メイリオ" panose="020B0604030504040204" pitchFamily="50" charset="-128"/>
                <a:ea typeface="メイリオ" panose="020B0604030504040204" pitchFamily="50" charset="-128"/>
              </a:rPr>
              <a:t>SWIFT</a:t>
            </a:r>
            <a:r>
              <a:rPr kumimoji="1" lang="ja-JP" altLang="en-US" sz="1200" dirty="0">
                <a:solidFill>
                  <a:srgbClr val="000000"/>
                </a:solidFill>
                <a:latin typeface="メイリオ" panose="020B0604030504040204" pitchFamily="50" charset="-128"/>
                <a:ea typeface="メイリオ" panose="020B0604030504040204" pitchFamily="50" charset="-128"/>
              </a:rPr>
              <a:t>⇒</a:t>
            </a:r>
            <a:r>
              <a:rPr kumimoji="1" lang="en-US" altLang="ja-JP" sz="1200" dirty="0" err="1">
                <a:solidFill>
                  <a:srgbClr val="000000"/>
                </a:solidFill>
                <a:latin typeface="メイリオ" panose="020B0604030504040204" pitchFamily="50" charset="-128"/>
                <a:ea typeface="メイリオ" panose="020B0604030504040204" pitchFamily="50" charset="-128"/>
              </a:rPr>
              <a:t>ebXML</a:t>
            </a:r>
            <a:r>
              <a:rPr kumimoji="1" lang="ja-JP" altLang="en-US" sz="1200" dirty="0">
                <a:solidFill>
                  <a:srgbClr val="000000"/>
                </a:solidFill>
                <a:latin typeface="メイリオ" panose="020B0604030504040204" pitchFamily="50" charset="-128"/>
                <a:ea typeface="メイリオ" panose="020B0604030504040204" pitchFamily="50" charset="-128"/>
              </a:rPr>
              <a:t>間の</a:t>
            </a:r>
            <a:endParaRPr kumimoji="1" lang="en-US" altLang="ja-JP" sz="12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1200" dirty="0">
                <a:solidFill>
                  <a:srgbClr val="000000"/>
                </a:solidFill>
                <a:latin typeface="メイリオ" panose="020B0604030504040204" pitchFamily="50" charset="-128"/>
                <a:ea typeface="メイリオ" panose="020B0604030504040204" pitchFamily="50" charset="-128"/>
              </a:rPr>
              <a:t>データマッピングが必要。</a:t>
            </a:r>
          </a:p>
        </p:txBody>
      </p:sp>
      <p:sp>
        <p:nvSpPr>
          <p:cNvPr id="57" name="四角形: 角を丸くする 56">
            <a:extLst>
              <a:ext uri="{FF2B5EF4-FFF2-40B4-BE49-F238E27FC236}">
                <a16:creationId xmlns:a16="http://schemas.microsoft.com/office/drawing/2014/main" id="{82F38DB0-92AD-402C-80CB-748AE1A0B831}"/>
              </a:ext>
            </a:extLst>
          </p:cNvPr>
          <p:cNvSpPr/>
          <p:nvPr/>
        </p:nvSpPr>
        <p:spPr>
          <a:xfrm>
            <a:off x="3359646" y="5418458"/>
            <a:ext cx="3426505" cy="1117294"/>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nchorCtr="0">
            <a:noAutofit/>
          </a:bodyPr>
          <a:lstStyle/>
          <a:p>
            <a:pPr algn="r"/>
            <a:r>
              <a:rPr kumimoji="1" lang="en-US" altLang="ja-JP" sz="1600" b="1" dirty="0" err="1">
                <a:solidFill>
                  <a:srgbClr val="DC003C"/>
                </a:solidFill>
                <a:latin typeface="メイリオ" panose="020B0604030504040204" pitchFamily="50" charset="-128"/>
                <a:ea typeface="メイリオ" panose="020B0604030504040204" pitchFamily="50" charset="-128"/>
              </a:rPr>
              <a:t>ebXML</a:t>
            </a:r>
            <a:endParaRPr kumimoji="1" lang="en-US" altLang="ja-JP" sz="1600" b="1" dirty="0">
              <a:solidFill>
                <a:srgbClr val="DC003C"/>
              </a:solidFill>
              <a:latin typeface="メイリオ" panose="020B0604030504040204" pitchFamily="50" charset="-128"/>
              <a:ea typeface="メイリオ" panose="020B0604030504040204" pitchFamily="50" charset="-128"/>
            </a:endParaRPr>
          </a:p>
          <a:p>
            <a:pPr algn="r"/>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58" name="四角形: 角を丸くする 57">
            <a:extLst>
              <a:ext uri="{FF2B5EF4-FFF2-40B4-BE49-F238E27FC236}">
                <a16:creationId xmlns:a16="http://schemas.microsoft.com/office/drawing/2014/main" id="{38B51C70-D778-4E37-93E2-0D5D4265F6EF}"/>
              </a:ext>
            </a:extLst>
          </p:cNvPr>
          <p:cNvSpPr/>
          <p:nvPr/>
        </p:nvSpPr>
        <p:spPr>
          <a:xfrm>
            <a:off x="6721593" y="4262941"/>
            <a:ext cx="3592863" cy="1106903"/>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pPr algn="r"/>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pPr algn="r"/>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59" name="四角形: 角を丸くする 58">
            <a:extLst>
              <a:ext uri="{FF2B5EF4-FFF2-40B4-BE49-F238E27FC236}">
                <a16:creationId xmlns:a16="http://schemas.microsoft.com/office/drawing/2014/main" id="{0B030C1A-7122-42CA-9824-3148BC8128B9}"/>
              </a:ext>
            </a:extLst>
          </p:cNvPr>
          <p:cNvSpPr/>
          <p:nvPr/>
        </p:nvSpPr>
        <p:spPr>
          <a:xfrm>
            <a:off x="4450305" y="2953690"/>
            <a:ext cx="2494634" cy="1223592"/>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noAutofit/>
          </a:bodyPr>
          <a:lstStyle/>
          <a:p>
            <a:pPr algn="ctr"/>
            <a:r>
              <a:rPr kumimoji="1" lang="en-US" altLang="ja-JP" sz="1600" b="1" dirty="0">
                <a:solidFill>
                  <a:srgbClr val="DC003C"/>
                </a:solidFill>
                <a:latin typeface="メイリオ" panose="020B0604030504040204" pitchFamily="50" charset="-128"/>
                <a:ea typeface="メイリオ" panose="020B0604030504040204" pitchFamily="50" charset="-128"/>
              </a:rPr>
              <a:t>SWIFT</a:t>
            </a:r>
            <a:endParaRPr kumimoji="1" lang="ja-JP" altLang="en-US" sz="1600" b="1" dirty="0">
              <a:solidFill>
                <a:srgbClr val="DC003C"/>
              </a:solidFill>
              <a:latin typeface="メイリオ" panose="020B0604030504040204" pitchFamily="50" charset="-128"/>
              <a:ea typeface="メイリオ" panose="020B0604030504040204" pitchFamily="50" charset="-128"/>
            </a:endParaRPr>
          </a:p>
        </p:txBody>
      </p:sp>
      <p:sp>
        <p:nvSpPr>
          <p:cNvPr id="60" name="四角形: 角を丸くする 59">
            <a:extLst>
              <a:ext uri="{FF2B5EF4-FFF2-40B4-BE49-F238E27FC236}">
                <a16:creationId xmlns:a16="http://schemas.microsoft.com/office/drawing/2014/main" id="{930497AD-7AB4-47FE-95F5-6DF2A8C6AF56}"/>
              </a:ext>
            </a:extLst>
          </p:cNvPr>
          <p:cNvSpPr/>
          <p:nvPr/>
        </p:nvSpPr>
        <p:spPr>
          <a:xfrm>
            <a:off x="953422" y="4332409"/>
            <a:ext cx="3286618" cy="1015524"/>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cxnSp>
        <p:nvCxnSpPr>
          <p:cNvPr id="78" name="コネクタ: カギ線 77">
            <a:extLst>
              <a:ext uri="{FF2B5EF4-FFF2-40B4-BE49-F238E27FC236}">
                <a16:creationId xmlns:a16="http://schemas.microsoft.com/office/drawing/2014/main" id="{E919AC98-556A-47D0-90B0-27A4CED355BE}"/>
              </a:ext>
            </a:extLst>
          </p:cNvPr>
          <p:cNvCxnSpPr>
            <a:cxnSpLocks/>
          </p:cNvCxnSpPr>
          <p:nvPr/>
        </p:nvCxnSpPr>
        <p:spPr>
          <a:xfrm flipV="1">
            <a:off x="6997641" y="5414115"/>
            <a:ext cx="303198" cy="285382"/>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050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F593398-60A4-9D9C-8665-40C741B3C7FD}"/>
              </a:ext>
            </a:extLst>
          </p:cNvPr>
          <p:cNvSpPr txBox="1"/>
          <p:nvPr/>
        </p:nvSpPr>
        <p:spPr>
          <a:xfrm>
            <a:off x="377354" y="521534"/>
            <a:ext cx="9069098" cy="523220"/>
          </a:xfrm>
          <a:prstGeom prst="rect">
            <a:avLst/>
          </a:prstGeom>
          <a:noFill/>
        </p:spPr>
        <p:txBody>
          <a:bodyPr wrap="square" rtlCol="0">
            <a:spAutoFit/>
          </a:bodyPr>
          <a:lstStyle/>
          <a:p>
            <a:r>
              <a:rPr kumimoji="1" lang="ja-JP" altLang="en-US" sz="2800" b="1" dirty="0"/>
              <a:t>データ項目間マッピング作業例（インボイスの一部）</a:t>
            </a:r>
          </a:p>
        </p:txBody>
      </p:sp>
      <p:pic>
        <p:nvPicPr>
          <p:cNvPr id="4" name="図 3">
            <a:extLst>
              <a:ext uri="{FF2B5EF4-FFF2-40B4-BE49-F238E27FC236}">
                <a16:creationId xmlns:a16="http://schemas.microsoft.com/office/drawing/2014/main" id="{633793C3-F662-8C07-9D07-D18DD97873F3}"/>
              </a:ext>
            </a:extLst>
          </p:cNvPr>
          <p:cNvPicPr>
            <a:picLocks noChangeAspect="1"/>
          </p:cNvPicPr>
          <p:nvPr/>
        </p:nvPicPr>
        <p:blipFill>
          <a:blip r:embed="rId2"/>
          <a:stretch>
            <a:fillRect/>
          </a:stretch>
        </p:blipFill>
        <p:spPr>
          <a:xfrm>
            <a:off x="1017814" y="1819575"/>
            <a:ext cx="9069098" cy="4672388"/>
          </a:xfrm>
          <a:prstGeom prst="rect">
            <a:avLst/>
          </a:prstGeom>
        </p:spPr>
      </p:pic>
      <p:sp>
        <p:nvSpPr>
          <p:cNvPr id="5" name="テキスト ボックス 4">
            <a:extLst>
              <a:ext uri="{FF2B5EF4-FFF2-40B4-BE49-F238E27FC236}">
                <a16:creationId xmlns:a16="http://schemas.microsoft.com/office/drawing/2014/main" id="{A119EBE4-4120-B62E-ED6D-9B578D75618C}"/>
              </a:ext>
            </a:extLst>
          </p:cNvPr>
          <p:cNvSpPr txBox="1"/>
          <p:nvPr/>
        </p:nvSpPr>
        <p:spPr>
          <a:xfrm>
            <a:off x="3185666" y="6823586"/>
            <a:ext cx="8136904" cy="443198"/>
          </a:xfrm>
          <a:prstGeom prst="rect">
            <a:avLst/>
          </a:prstGeom>
          <a:noFill/>
        </p:spPr>
        <p:txBody>
          <a:bodyPr wrap="square" lIns="0" tIns="0" rIns="0" bIns="0" rtlCol="0">
            <a:spAutoFit/>
          </a:bodyPr>
          <a:lstStyle/>
          <a:p>
            <a:pPr algn="l" defTabSz="1007772" fontAlgn="ctr">
              <a:lnSpc>
                <a:spcPct val="120000"/>
              </a:lnSpc>
              <a:spcAft>
                <a:spcPts val="400"/>
              </a:spcAft>
              <a:buClr>
                <a:srgbClr val="000000"/>
              </a:buClr>
            </a:pPr>
            <a:r>
              <a:rPr kumimoji="1" lang="ja-JP" altLang="en-US" sz="2400" b="1" spc="100" dirty="0">
                <a:solidFill>
                  <a:srgbClr val="FF0000"/>
                </a:solidFill>
              </a:rPr>
              <a:t>国連</a:t>
            </a:r>
            <a:r>
              <a:rPr kumimoji="1" lang="en-US" altLang="ja-JP" sz="2400" b="1" spc="100" dirty="0">
                <a:solidFill>
                  <a:srgbClr val="FF0000"/>
                </a:solidFill>
              </a:rPr>
              <a:t>CEFACT</a:t>
            </a:r>
            <a:r>
              <a:rPr kumimoji="1" lang="ja-JP" altLang="en-US" sz="2400" b="1" spc="100" dirty="0">
                <a:solidFill>
                  <a:srgbClr val="FF0000"/>
                </a:solidFill>
              </a:rPr>
              <a:t>共通辞書（</a:t>
            </a:r>
            <a:r>
              <a:rPr kumimoji="1" lang="en-US" altLang="ja-JP" sz="2400" b="1" spc="100" dirty="0">
                <a:solidFill>
                  <a:srgbClr val="FF0000"/>
                </a:solidFill>
              </a:rPr>
              <a:t>CCL</a:t>
            </a:r>
            <a:r>
              <a:rPr kumimoji="1" lang="ja-JP" altLang="en-US" sz="2400" b="1" spc="100" dirty="0">
                <a:solidFill>
                  <a:srgbClr val="FF0000"/>
                </a:solidFill>
              </a:rPr>
              <a:t>）の</a:t>
            </a:r>
            <a:r>
              <a:rPr kumimoji="1" lang="en-US" altLang="ja-JP" sz="2400" b="1" spc="100" dirty="0">
                <a:solidFill>
                  <a:srgbClr val="FF0000"/>
                </a:solidFill>
              </a:rPr>
              <a:t>BIE</a:t>
            </a:r>
            <a:r>
              <a:rPr kumimoji="1" lang="ja-JP" altLang="en-US" sz="2400" b="1" spc="100" dirty="0">
                <a:solidFill>
                  <a:srgbClr val="FF0000"/>
                </a:solidFill>
              </a:rPr>
              <a:t>へマッピング</a:t>
            </a:r>
          </a:p>
        </p:txBody>
      </p:sp>
    </p:spTree>
    <p:extLst>
      <p:ext uri="{BB962C8B-B14F-4D97-AF65-F5344CB8AC3E}">
        <p14:creationId xmlns:p14="http://schemas.microsoft.com/office/powerpoint/2010/main" val="2703149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CB560FE-D300-516F-F6EA-7293CC33655D}"/>
              </a:ext>
            </a:extLst>
          </p:cNvPr>
          <p:cNvSpPr txBox="1"/>
          <p:nvPr/>
        </p:nvSpPr>
        <p:spPr>
          <a:xfrm>
            <a:off x="1667519" y="3289904"/>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支払銀行</a:t>
            </a:r>
            <a:r>
              <a:rPr lang="ja-JP" altLang="en-US" sz="1579" dirty="0"/>
              <a:t> </a:t>
            </a:r>
          </a:p>
        </p:txBody>
      </p:sp>
      <p:sp>
        <p:nvSpPr>
          <p:cNvPr id="8" name="テキスト ボックス 7">
            <a:extLst>
              <a:ext uri="{FF2B5EF4-FFF2-40B4-BE49-F238E27FC236}">
                <a16:creationId xmlns:a16="http://schemas.microsoft.com/office/drawing/2014/main" id="{C3E4CFCA-244A-C28F-E51C-18D478A04402}"/>
              </a:ext>
            </a:extLst>
          </p:cNvPr>
          <p:cNvSpPr txBox="1"/>
          <p:nvPr/>
        </p:nvSpPr>
        <p:spPr>
          <a:xfrm>
            <a:off x="4146764" y="3289904"/>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売手</a:t>
            </a:r>
            <a:r>
              <a:rPr lang="ja-JP" altLang="en-US" sz="1579" dirty="0"/>
              <a:t> </a:t>
            </a:r>
          </a:p>
        </p:txBody>
      </p:sp>
      <p:sp>
        <p:nvSpPr>
          <p:cNvPr id="9" name="テキスト ボックス 8">
            <a:extLst>
              <a:ext uri="{FF2B5EF4-FFF2-40B4-BE49-F238E27FC236}">
                <a16:creationId xmlns:a16="http://schemas.microsoft.com/office/drawing/2014/main" id="{055B79D2-8CF2-5A7C-AA81-7E103D4AAEF1}"/>
              </a:ext>
            </a:extLst>
          </p:cNvPr>
          <p:cNvSpPr txBox="1"/>
          <p:nvPr/>
        </p:nvSpPr>
        <p:spPr>
          <a:xfrm>
            <a:off x="2235756" y="4106577"/>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買手</a:t>
            </a:r>
            <a:r>
              <a:rPr lang="ja-JP" altLang="en-US" sz="1579" dirty="0"/>
              <a:t> </a:t>
            </a:r>
          </a:p>
        </p:txBody>
      </p:sp>
      <p:sp>
        <p:nvSpPr>
          <p:cNvPr id="11" name="テキスト ボックス 10">
            <a:extLst>
              <a:ext uri="{FF2B5EF4-FFF2-40B4-BE49-F238E27FC236}">
                <a16:creationId xmlns:a16="http://schemas.microsoft.com/office/drawing/2014/main" id="{20080E38-5D93-2A5F-EB30-B855598F173B}"/>
              </a:ext>
            </a:extLst>
          </p:cNvPr>
          <p:cNvSpPr txBox="1"/>
          <p:nvPr/>
        </p:nvSpPr>
        <p:spPr>
          <a:xfrm>
            <a:off x="5948849" y="5398281"/>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最終仕向</a:t>
            </a:r>
            <a:r>
              <a:rPr lang="ja-JP" altLang="en-US" sz="1579" dirty="0"/>
              <a:t> </a:t>
            </a:r>
          </a:p>
        </p:txBody>
      </p:sp>
      <p:sp>
        <p:nvSpPr>
          <p:cNvPr id="12" name="テキスト ボックス 11">
            <a:extLst>
              <a:ext uri="{FF2B5EF4-FFF2-40B4-BE49-F238E27FC236}">
                <a16:creationId xmlns:a16="http://schemas.microsoft.com/office/drawing/2014/main" id="{BC94C9DC-1F3B-6FB7-F637-801FEA8965B5}"/>
              </a:ext>
            </a:extLst>
          </p:cNvPr>
          <p:cNvSpPr txBox="1"/>
          <p:nvPr/>
        </p:nvSpPr>
        <p:spPr>
          <a:xfrm>
            <a:off x="4816536" y="3989383"/>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出荷</a:t>
            </a:r>
            <a:r>
              <a:rPr lang="ja-JP" altLang="en-US" sz="1579" dirty="0"/>
              <a:t> </a:t>
            </a:r>
          </a:p>
        </p:txBody>
      </p:sp>
      <p:sp>
        <p:nvSpPr>
          <p:cNvPr id="14" name="テキスト ボックス 13">
            <a:extLst>
              <a:ext uri="{FF2B5EF4-FFF2-40B4-BE49-F238E27FC236}">
                <a16:creationId xmlns:a16="http://schemas.microsoft.com/office/drawing/2014/main" id="{F80646AD-E6F2-99EA-1EF3-0EE18B5DBD85}"/>
              </a:ext>
            </a:extLst>
          </p:cNvPr>
          <p:cNvSpPr txBox="1"/>
          <p:nvPr/>
        </p:nvSpPr>
        <p:spPr>
          <a:xfrm>
            <a:off x="5165247" y="4617632"/>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運送</a:t>
            </a:r>
            <a:r>
              <a:rPr lang="ja-JP" altLang="en-US" sz="1579" dirty="0"/>
              <a:t> </a:t>
            </a:r>
          </a:p>
        </p:txBody>
      </p:sp>
      <p:sp>
        <p:nvSpPr>
          <p:cNvPr id="15" name="テキスト ボックス 14">
            <a:extLst>
              <a:ext uri="{FF2B5EF4-FFF2-40B4-BE49-F238E27FC236}">
                <a16:creationId xmlns:a16="http://schemas.microsoft.com/office/drawing/2014/main" id="{0545BED0-38FC-64DE-21B0-75DB543E8303}"/>
              </a:ext>
            </a:extLst>
          </p:cNvPr>
          <p:cNvSpPr txBox="1"/>
          <p:nvPr/>
        </p:nvSpPr>
        <p:spPr>
          <a:xfrm>
            <a:off x="4455178" y="5236494"/>
            <a:ext cx="1023096"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商品明細</a:t>
            </a:r>
            <a:r>
              <a:rPr lang="ja-JP" altLang="en-US" sz="1579" dirty="0"/>
              <a:t> </a:t>
            </a:r>
          </a:p>
        </p:txBody>
      </p:sp>
      <p:sp>
        <p:nvSpPr>
          <p:cNvPr id="16" name="テキスト ボックス 15">
            <a:extLst>
              <a:ext uri="{FF2B5EF4-FFF2-40B4-BE49-F238E27FC236}">
                <a16:creationId xmlns:a16="http://schemas.microsoft.com/office/drawing/2014/main" id="{746A454E-D6E2-28B2-12D4-41A50F511637}"/>
              </a:ext>
            </a:extLst>
          </p:cNvPr>
          <p:cNvSpPr txBox="1"/>
          <p:nvPr/>
        </p:nvSpPr>
        <p:spPr>
          <a:xfrm>
            <a:off x="3640431" y="3537279"/>
            <a:ext cx="1023096" cy="578363"/>
          </a:xfrm>
          <a:prstGeom prst="rect">
            <a:avLst/>
          </a:prstGeom>
          <a:solidFill>
            <a:srgbClr val="FFCCFF"/>
          </a:solidFill>
          <a:ln>
            <a:solidFill>
              <a:schemeClr val="accent1"/>
            </a:solidFill>
          </a:ln>
        </p:spPr>
        <p:txBody>
          <a:bodyPr wrap="square">
            <a:spAutoFit/>
          </a:bodyPr>
          <a:lstStyle/>
          <a:p>
            <a:pPr algn="ctr"/>
            <a:r>
              <a:rPr lang="en-US" altLang="ja-JP" sz="1579" dirty="0">
                <a:solidFill>
                  <a:srgbClr val="000000"/>
                </a:solidFill>
                <a:latin typeface="游ゴシック" panose="020B0400000000000000" pitchFamily="50" charset="-128"/>
                <a:ea typeface="游ゴシック" panose="020B0400000000000000" pitchFamily="50" charset="-128"/>
              </a:rPr>
              <a:t>LC</a:t>
            </a:r>
            <a:r>
              <a:rPr lang="ja-JP" altLang="en-US" sz="1579" dirty="0">
                <a:solidFill>
                  <a:srgbClr val="000000"/>
                </a:solidFill>
                <a:latin typeface="游ゴシック" panose="020B0400000000000000" pitchFamily="50" charset="-128"/>
                <a:ea typeface="游ゴシック" panose="020B0400000000000000" pitchFamily="50" charset="-128"/>
              </a:rPr>
              <a:t>受益者</a:t>
            </a:r>
            <a:r>
              <a:rPr lang="ja-JP" altLang="en-US" sz="1579" dirty="0"/>
              <a:t> </a:t>
            </a:r>
          </a:p>
        </p:txBody>
      </p:sp>
      <p:sp>
        <p:nvSpPr>
          <p:cNvPr id="17" name="テキスト ボックス 16">
            <a:extLst>
              <a:ext uri="{FF2B5EF4-FFF2-40B4-BE49-F238E27FC236}">
                <a16:creationId xmlns:a16="http://schemas.microsoft.com/office/drawing/2014/main" id="{D642A57B-1113-E74C-78ED-82F8F63BA01B}"/>
              </a:ext>
            </a:extLst>
          </p:cNvPr>
          <p:cNvSpPr txBox="1"/>
          <p:nvPr/>
        </p:nvSpPr>
        <p:spPr>
          <a:xfrm>
            <a:off x="3048395" y="4250943"/>
            <a:ext cx="1023096" cy="578363"/>
          </a:xfrm>
          <a:prstGeom prst="rect">
            <a:avLst/>
          </a:prstGeom>
          <a:solidFill>
            <a:srgbClr val="FFCCFF"/>
          </a:solidFill>
          <a:ln>
            <a:solidFill>
              <a:schemeClr val="accent1"/>
            </a:solidFill>
          </a:ln>
        </p:spPr>
        <p:txBody>
          <a:bodyPr wrap="square">
            <a:spAutoFit/>
          </a:bodyPr>
          <a:lstStyle/>
          <a:p>
            <a:pPr algn="ctr"/>
            <a:r>
              <a:rPr lang="en-US" altLang="ja-JP" sz="1579" dirty="0"/>
              <a:t>LC</a:t>
            </a:r>
            <a:r>
              <a:rPr lang="ja-JP" altLang="en-US" sz="1579" dirty="0"/>
              <a:t>申請者 </a:t>
            </a:r>
          </a:p>
        </p:txBody>
      </p:sp>
      <p:sp>
        <p:nvSpPr>
          <p:cNvPr id="18" name="テキスト ボックス 17">
            <a:extLst>
              <a:ext uri="{FF2B5EF4-FFF2-40B4-BE49-F238E27FC236}">
                <a16:creationId xmlns:a16="http://schemas.microsoft.com/office/drawing/2014/main" id="{C1FE2C98-63A7-1689-7749-654FFF19BEC7}"/>
              </a:ext>
            </a:extLst>
          </p:cNvPr>
          <p:cNvSpPr txBox="1"/>
          <p:nvPr/>
        </p:nvSpPr>
        <p:spPr>
          <a:xfrm>
            <a:off x="7394138" y="4339145"/>
            <a:ext cx="1023096" cy="335348"/>
          </a:xfrm>
          <a:prstGeom prst="rect">
            <a:avLst/>
          </a:prstGeom>
          <a:solidFill>
            <a:srgbClr val="FFCCFF"/>
          </a:solidFill>
          <a:ln>
            <a:solidFill>
              <a:schemeClr val="accent1"/>
            </a:solidFill>
          </a:ln>
        </p:spPr>
        <p:txBody>
          <a:bodyPr wrap="square">
            <a:spAutoFit/>
          </a:bodyPr>
          <a:lstStyle/>
          <a:p>
            <a:pPr algn="ctr"/>
            <a:r>
              <a:rPr lang="ja-JP" altLang="en-US" sz="1579" dirty="0"/>
              <a:t>荷積 </a:t>
            </a:r>
          </a:p>
        </p:txBody>
      </p:sp>
      <p:sp>
        <p:nvSpPr>
          <p:cNvPr id="19" name="テキスト ボックス 18">
            <a:extLst>
              <a:ext uri="{FF2B5EF4-FFF2-40B4-BE49-F238E27FC236}">
                <a16:creationId xmlns:a16="http://schemas.microsoft.com/office/drawing/2014/main" id="{05ACE6C2-89F5-9065-8DA8-72127144FD6C}"/>
              </a:ext>
            </a:extLst>
          </p:cNvPr>
          <p:cNvSpPr txBox="1"/>
          <p:nvPr/>
        </p:nvSpPr>
        <p:spPr>
          <a:xfrm>
            <a:off x="7852490" y="5081119"/>
            <a:ext cx="1023096" cy="335348"/>
          </a:xfrm>
          <a:prstGeom prst="rect">
            <a:avLst/>
          </a:prstGeom>
          <a:solidFill>
            <a:srgbClr val="FFCCFF"/>
          </a:solidFill>
          <a:ln>
            <a:solidFill>
              <a:schemeClr val="accent1"/>
            </a:solidFill>
          </a:ln>
        </p:spPr>
        <p:txBody>
          <a:bodyPr wrap="square">
            <a:spAutoFit/>
          </a:bodyPr>
          <a:lstStyle/>
          <a:p>
            <a:pPr algn="ctr"/>
            <a:r>
              <a:rPr lang="ja-JP" altLang="en-US" sz="1579" dirty="0"/>
              <a:t>荷揚 </a:t>
            </a:r>
          </a:p>
        </p:txBody>
      </p:sp>
      <p:sp>
        <p:nvSpPr>
          <p:cNvPr id="20" name="テキスト ボックス 19">
            <a:extLst>
              <a:ext uri="{FF2B5EF4-FFF2-40B4-BE49-F238E27FC236}">
                <a16:creationId xmlns:a16="http://schemas.microsoft.com/office/drawing/2014/main" id="{25153E74-BD95-3796-3D5B-7ACFEC4555E5}"/>
              </a:ext>
            </a:extLst>
          </p:cNvPr>
          <p:cNvSpPr txBox="1"/>
          <p:nvPr/>
        </p:nvSpPr>
        <p:spPr>
          <a:xfrm>
            <a:off x="6795461" y="3738416"/>
            <a:ext cx="1023096" cy="335348"/>
          </a:xfrm>
          <a:prstGeom prst="rect">
            <a:avLst/>
          </a:prstGeom>
          <a:solidFill>
            <a:srgbClr val="92D05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海貨</a:t>
            </a:r>
            <a:r>
              <a:rPr lang="ja-JP" altLang="en-US" sz="1579" dirty="0"/>
              <a:t> </a:t>
            </a:r>
          </a:p>
        </p:txBody>
      </p:sp>
      <p:sp>
        <p:nvSpPr>
          <p:cNvPr id="21" name="テキスト ボックス 20">
            <a:extLst>
              <a:ext uri="{FF2B5EF4-FFF2-40B4-BE49-F238E27FC236}">
                <a16:creationId xmlns:a16="http://schemas.microsoft.com/office/drawing/2014/main" id="{65C2907D-3ED6-4470-1D49-54D8A265C312}"/>
              </a:ext>
            </a:extLst>
          </p:cNvPr>
          <p:cNvSpPr txBox="1"/>
          <p:nvPr/>
        </p:nvSpPr>
        <p:spPr>
          <a:xfrm>
            <a:off x="7961679" y="3381918"/>
            <a:ext cx="1023096" cy="335348"/>
          </a:xfrm>
          <a:prstGeom prst="rect">
            <a:avLst/>
          </a:prstGeom>
          <a:solidFill>
            <a:srgbClr val="92D05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輸出許可</a:t>
            </a:r>
            <a:r>
              <a:rPr lang="ja-JP" altLang="en-US" sz="1579" dirty="0"/>
              <a:t> </a:t>
            </a:r>
          </a:p>
        </p:txBody>
      </p:sp>
      <p:sp>
        <p:nvSpPr>
          <p:cNvPr id="22" name="テキスト ボックス 21">
            <a:extLst>
              <a:ext uri="{FF2B5EF4-FFF2-40B4-BE49-F238E27FC236}">
                <a16:creationId xmlns:a16="http://schemas.microsoft.com/office/drawing/2014/main" id="{97D91320-5DEF-AF60-3DEB-B8818A1B10D0}"/>
              </a:ext>
            </a:extLst>
          </p:cNvPr>
          <p:cNvSpPr txBox="1"/>
          <p:nvPr/>
        </p:nvSpPr>
        <p:spPr>
          <a:xfrm>
            <a:off x="8737637" y="4316832"/>
            <a:ext cx="1023096" cy="335348"/>
          </a:xfrm>
          <a:prstGeom prst="rect">
            <a:avLst/>
          </a:prstGeom>
          <a:solidFill>
            <a:srgbClr val="92D05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輸送</a:t>
            </a:r>
            <a:r>
              <a:rPr lang="ja-JP" altLang="en-US" sz="1579" dirty="0"/>
              <a:t> </a:t>
            </a:r>
          </a:p>
        </p:txBody>
      </p:sp>
      <p:sp>
        <p:nvSpPr>
          <p:cNvPr id="23" name="テキスト ボックス 22">
            <a:extLst>
              <a:ext uri="{FF2B5EF4-FFF2-40B4-BE49-F238E27FC236}">
                <a16:creationId xmlns:a16="http://schemas.microsoft.com/office/drawing/2014/main" id="{CFD39504-ABF5-C898-6F02-F43AA7A9A664}"/>
              </a:ext>
            </a:extLst>
          </p:cNvPr>
          <p:cNvSpPr txBox="1"/>
          <p:nvPr/>
        </p:nvSpPr>
        <p:spPr>
          <a:xfrm>
            <a:off x="4943191" y="3476482"/>
            <a:ext cx="1023096" cy="335348"/>
          </a:xfrm>
          <a:prstGeom prst="rect">
            <a:avLst/>
          </a:prstGeom>
          <a:solidFill>
            <a:srgbClr val="CCFFFF"/>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荷送人</a:t>
            </a:r>
            <a:r>
              <a:rPr lang="ja-JP" altLang="en-US" sz="1579" dirty="0"/>
              <a:t> </a:t>
            </a:r>
          </a:p>
        </p:txBody>
      </p:sp>
      <p:sp>
        <p:nvSpPr>
          <p:cNvPr id="24" name="テキスト ボックス 23">
            <a:extLst>
              <a:ext uri="{FF2B5EF4-FFF2-40B4-BE49-F238E27FC236}">
                <a16:creationId xmlns:a16="http://schemas.microsoft.com/office/drawing/2014/main" id="{D8BF7844-9F41-5E57-7B00-4B28C436A2EA}"/>
              </a:ext>
            </a:extLst>
          </p:cNvPr>
          <p:cNvSpPr txBox="1"/>
          <p:nvPr/>
        </p:nvSpPr>
        <p:spPr>
          <a:xfrm>
            <a:off x="3559943" y="4501088"/>
            <a:ext cx="1023096" cy="335348"/>
          </a:xfrm>
          <a:prstGeom prst="rect">
            <a:avLst/>
          </a:prstGeom>
          <a:solidFill>
            <a:srgbClr val="CCFFFF"/>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荷受人</a:t>
            </a:r>
            <a:r>
              <a:rPr lang="ja-JP" altLang="en-US" sz="1579" dirty="0"/>
              <a:t> </a:t>
            </a:r>
          </a:p>
        </p:txBody>
      </p:sp>
      <p:sp>
        <p:nvSpPr>
          <p:cNvPr id="2" name="テキスト ボックス 1">
            <a:extLst>
              <a:ext uri="{FF2B5EF4-FFF2-40B4-BE49-F238E27FC236}">
                <a16:creationId xmlns:a16="http://schemas.microsoft.com/office/drawing/2014/main" id="{D3EE1730-4287-2B31-6CD8-0F7C9182B8B1}"/>
              </a:ext>
            </a:extLst>
          </p:cNvPr>
          <p:cNvSpPr txBox="1"/>
          <p:nvPr/>
        </p:nvSpPr>
        <p:spPr>
          <a:xfrm>
            <a:off x="396956" y="473431"/>
            <a:ext cx="7757262" cy="470257"/>
          </a:xfrm>
          <a:prstGeom prst="rect">
            <a:avLst/>
          </a:prstGeom>
          <a:noFill/>
        </p:spPr>
        <p:txBody>
          <a:bodyPr wrap="square" rtlCol="0">
            <a:spAutoFit/>
          </a:bodyPr>
          <a:lstStyle/>
          <a:p>
            <a:r>
              <a:rPr lang="ja-JP" altLang="en-US" sz="2456" b="1" dirty="0"/>
              <a:t>情報項目グループの再利用イメージ（実証検証対象）</a:t>
            </a:r>
            <a:endParaRPr kumimoji="1" lang="ja-JP" altLang="en-US" sz="2456" b="1" dirty="0"/>
          </a:p>
        </p:txBody>
      </p:sp>
      <p:sp>
        <p:nvSpPr>
          <p:cNvPr id="4" name="フローチャート: 書類 3">
            <a:extLst>
              <a:ext uri="{FF2B5EF4-FFF2-40B4-BE49-F238E27FC236}">
                <a16:creationId xmlns:a16="http://schemas.microsoft.com/office/drawing/2014/main" id="{35117120-94BE-5892-10A4-FA349DA4018D}"/>
              </a:ext>
            </a:extLst>
          </p:cNvPr>
          <p:cNvSpPr/>
          <p:nvPr/>
        </p:nvSpPr>
        <p:spPr>
          <a:xfrm>
            <a:off x="976239" y="1783792"/>
            <a:ext cx="1396694" cy="828615"/>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579" dirty="0">
                <a:solidFill>
                  <a:schemeClr val="tx1"/>
                </a:solidFill>
              </a:rPr>
              <a:t>PO</a:t>
            </a:r>
          </a:p>
        </p:txBody>
      </p:sp>
      <p:sp>
        <p:nvSpPr>
          <p:cNvPr id="5" name="フローチャート: 書類 4">
            <a:extLst>
              <a:ext uri="{FF2B5EF4-FFF2-40B4-BE49-F238E27FC236}">
                <a16:creationId xmlns:a16="http://schemas.microsoft.com/office/drawing/2014/main" id="{4AF79EE2-0F43-5E55-9E00-93FD96AEBFE2}"/>
              </a:ext>
            </a:extLst>
          </p:cNvPr>
          <p:cNvSpPr/>
          <p:nvPr/>
        </p:nvSpPr>
        <p:spPr>
          <a:xfrm>
            <a:off x="3348717" y="1739059"/>
            <a:ext cx="1396694" cy="828615"/>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579" dirty="0">
                <a:solidFill>
                  <a:schemeClr val="tx1"/>
                </a:solidFill>
              </a:rPr>
              <a:t>LC</a:t>
            </a:r>
            <a:endParaRPr kumimoji="1" lang="en-US" altLang="ja-JP" sz="1579" dirty="0">
              <a:solidFill>
                <a:schemeClr val="tx1"/>
              </a:solidFill>
            </a:endParaRPr>
          </a:p>
        </p:txBody>
      </p:sp>
      <p:sp>
        <p:nvSpPr>
          <p:cNvPr id="6" name="フローチャート: 書類 5">
            <a:extLst>
              <a:ext uri="{FF2B5EF4-FFF2-40B4-BE49-F238E27FC236}">
                <a16:creationId xmlns:a16="http://schemas.microsoft.com/office/drawing/2014/main" id="{C83F38D4-2D74-76E2-E75F-040320A36D80}"/>
              </a:ext>
            </a:extLst>
          </p:cNvPr>
          <p:cNvSpPr/>
          <p:nvPr/>
        </p:nvSpPr>
        <p:spPr>
          <a:xfrm>
            <a:off x="5946404" y="1723977"/>
            <a:ext cx="1396694" cy="828615"/>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579" dirty="0">
                <a:solidFill>
                  <a:schemeClr val="tx1"/>
                </a:solidFill>
              </a:rPr>
              <a:t>IV</a:t>
            </a:r>
            <a:endParaRPr kumimoji="1" lang="en-US" altLang="ja-JP" sz="1579" dirty="0">
              <a:solidFill>
                <a:schemeClr val="tx1"/>
              </a:solidFill>
            </a:endParaRPr>
          </a:p>
        </p:txBody>
      </p:sp>
      <p:sp>
        <p:nvSpPr>
          <p:cNvPr id="10" name="フローチャート: 書類 9">
            <a:extLst>
              <a:ext uri="{FF2B5EF4-FFF2-40B4-BE49-F238E27FC236}">
                <a16:creationId xmlns:a16="http://schemas.microsoft.com/office/drawing/2014/main" id="{B3EE012E-7FE1-B2D0-6080-4D0DEB74B4D6}"/>
              </a:ext>
            </a:extLst>
          </p:cNvPr>
          <p:cNvSpPr/>
          <p:nvPr/>
        </p:nvSpPr>
        <p:spPr>
          <a:xfrm>
            <a:off x="8364039" y="1723977"/>
            <a:ext cx="1396694" cy="828615"/>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579" dirty="0">
                <a:solidFill>
                  <a:schemeClr val="tx1"/>
                </a:solidFill>
              </a:rPr>
              <a:t>BL</a:t>
            </a:r>
          </a:p>
        </p:txBody>
      </p:sp>
      <p:sp>
        <p:nvSpPr>
          <p:cNvPr id="13" name="テキスト ボックス 12">
            <a:extLst>
              <a:ext uri="{FF2B5EF4-FFF2-40B4-BE49-F238E27FC236}">
                <a16:creationId xmlns:a16="http://schemas.microsoft.com/office/drawing/2014/main" id="{EBA6DA3F-1D52-8C0A-C73B-9C6B007F25DB}"/>
              </a:ext>
            </a:extLst>
          </p:cNvPr>
          <p:cNvSpPr txBox="1"/>
          <p:nvPr/>
        </p:nvSpPr>
        <p:spPr>
          <a:xfrm>
            <a:off x="2120690" y="3537601"/>
            <a:ext cx="1023096" cy="335348"/>
          </a:xfrm>
          <a:prstGeom prst="rect">
            <a:avLst/>
          </a:prstGeom>
          <a:solidFill>
            <a:srgbClr val="FFCCFF"/>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発行銀行</a:t>
            </a:r>
            <a:r>
              <a:rPr lang="ja-JP" altLang="en-US" sz="1579" dirty="0"/>
              <a:t> </a:t>
            </a:r>
          </a:p>
        </p:txBody>
      </p:sp>
      <p:cxnSp>
        <p:nvCxnSpPr>
          <p:cNvPr id="26" name="直線矢印コネクタ 25">
            <a:extLst>
              <a:ext uri="{FF2B5EF4-FFF2-40B4-BE49-F238E27FC236}">
                <a16:creationId xmlns:a16="http://schemas.microsoft.com/office/drawing/2014/main" id="{CDECBBB0-00D4-4D7B-29EA-FEAA85637BC2}"/>
              </a:ext>
            </a:extLst>
          </p:cNvPr>
          <p:cNvCxnSpPr>
            <a:stCxn id="4" idx="2"/>
          </p:cNvCxnSpPr>
          <p:nvPr/>
        </p:nvCxnSpPr>
        <p:spPr>
          <a:xfrm>
            <a:off x="1674587" y="2557627"/>
            <a:ext cx="159612" cy="732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DE5382C3-612B-DE96-F562-9603768DF87D}"/>
              </a:ext>
            </a:extLst>
          </p:cNvPr>
          <p:cNvCxnSpPr>
            <a:endCxn id="5" idx="2"/>
          </p:cNvCxnSpPr>
          <p:nvPr/>
        </p:nvCxnSpPr>
        <p:spPr>
          <a:xfrm flipV="1">
            <a:off x="2803597" y="2512893"/>
            <a:ext cx="1243467" cy="1024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3B6808A0-81B9-009E-7A93-D745C9DC1B99}"/>
              </a:ext>
            </a:extLst>
          </p:cNvPr>
          <p:cNvCxnSpPr>
            <a:stCxn id="4" idx="2"/>
          </p:cNvCxnSpPr>
          <p:nvPr/>
        </p:nvCxnSpPr>
        <p:spPr>
          <a:xfrm>
            <a:off x="1674587" y="2557627"/>
            <a:ext cx="2521334" cy="732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9BD8B219-E826-8179-9A06-DA8F7C38C0BF}"/>
              </a:ext>
            </a:extLst>
          </p:cNvPr>
          <p:cNvCxnSpPr>
            <a:stCxn id="4" idx="2"/>
          </p:cNvCxnSpPr>
          <p:nvPr/>
        </p:nvCxnSpPr>
        <p:spPr>
          <a:xfrm>
            <a:off x="1674587" y="2557627"/>
            <a:ext cx="767939" cy="15489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E9927836-A44A-6960-EF16-4C7E741BFB2C}"/>
              </a:ext>
            </a:extLst>
          </p:cNvPr>
          <p:cNvCxnSpPr>
            <a:cxnSpLocks/>
            <a:endCxn id="5" idx="2"/>
          </p:cNvCxnSpPr>
          <p:nvPr/>
        </p:nvCxnSpPr>
        <p:spPr>
          <a:xfrm flipV="1">
            <a:off x="3358552" y="2512893"/>
            <a:ext cx="688513" cy="1738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351B72FF-14CF-3D68-F130-90B0802399D3}"/>
              </a:ext>
            </a:extLst>
          </p:cNvPr>
          <p:cNvCxnSpPr>
            <a:endCxn id="5" idx="2"/>
          </p:cNvCxnSpPr>
          <p:nvPr/>
        </p:nvCxnSpPr>
        <p:spPr>
          <a:xfrm flipV="1">
            <a:off x="3926093" y="2512894"/>
            <a:ext cx="120971" cy="994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9A627C40-F946-2C0F-07B6-3B4ECBF0F4E0}"/>
              </a:ext>
            </a:extLst>
          </p:cNvPr>
          <p:cNvCxnSpPr>
            <a:stCxn id="4" idx="2"/>
          </p:cNvCxnSpPr>
          <p:nvPr/>
        </p:nvCxnSpPr>
        <p:spPr>
          <a:xfrm>
            <a:off x="1674587" y="2557626"/>
            <a:ext cx="3141949" cy="1431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F9C7E0B7-2F32-0BE2-F23C-64AC5085A209}"/>
              </a:ext>
            </a:extLst>
          </p:cNvPr>
          <p:cNvCxnSpPr>
            <a:stCxn id="4" idx="2"/>
          </p:cNvCxnSpPr>
          <p:nvPr/>
        </p:nvCxnSpPr>
        <p:spPr>
          <a:xfrm>
            <a:off x="1674586" y="2557627"/>
            <a:ext cx="3490661" cy="2083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688CF890-5BD9-45DF-8146-FFFCD40BFE4F}"/>
              </a:ext>
            </a:extLst>
          </p:cNvPr>
          <p:cNvCxnSpPr>
            <a:endCxn id="6" idx="2"/>
          </p:cNvCxnSpPr>
          <p:nvPr/>
        </p:nvCxnSpPr>
        <p:spPr>
          <a:xfrm flipV="1">
            <a:off x="4816536" y="2497811"/>
            <a:ext cx="1828215" cy="792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A31DD965-920E-2B6F-4EC3-D48B8895F7C6}"/>
              </a:ext>
            </a:extLst>
          </p:cNvPr>
          <p:cNvCxnSpPr>
            <a:endCxn id="6" idx="2"/>
          </p:cNvCxnSpPr>
          <p:nvPr/>
        </p:nvCxnSpPr>
        <p:spPr>
          <a:xfrm flipV="1">
            <a:off x="3035192" y="2497811"/>
            <a:ext cx="3609559" cy="16087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6367F85B-2D81-AD6B-1048-C1DF1D3AFF1C}"/>
              </a:ext>
            </a:extLst>
          </p:cNvPr>
          <p:cNvCxnSpPr>
            <a:cxnSpLocks/>
            <a:endCxn id="6" idx="2"/>
          </p:cNvCxnSpPr>
          <p:nvPr/>
        </p:nvCxnSpPr>
        <p:spPr>
          <a:xfrm flipH="1" flipV="1">
            <a:off x="6644751" y="2497812"/>
            <a:ext cx="414690" cy="1282026"/>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CE88F7FA-AB11-414D-E6D5-770ADD0C4AF6}"/>
              </a:ext>
            </a:extLst>
          </p:cNvPr>
          <p:cNvCxnSpPr/>
          <p:nvPr/>
        </p:nvCxnSpPr>
        <p:spPr>
          <a:xfrm>
            <a:off x="8547153" y="-239644"/>
            <a:ext cx="0" cy="82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BC7A346D-78B6-49D0-D31C-CE50AEFE5651}"/>
              </a:ext>
            </a:extLst>
          </p:cNvPr>
          <p:cNvCxnSpPr>
            <a:stCxn id="4" idx="2"/>
          </p:cNvCxnSpPr>
          <p:nvPr/>
        </p:nvCxnSpPr>
        <p:spPr>
          <a:xfrm>
            <a:off x="1674586" y="2557627"/>
            <a:ext cx="2908452" cy="2678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A899A678-5983-6DC3-036D-AB57C6BA6CD3}"/>
              </a:ext>
            </a:extLst>
          </p:cNvPr>
          <p:cNvCxnSpPr>
            <a:endCxn id="5" idx="2"/>
          </p:cNvCxnSpPr>
          <p:nvPr/>
        </p:nvCxnSpPr>
        <p:spPr>
          <a:xfrm flipH="1" flipV="1">
            <a:off x="4047064" y="2512893"/>
            <a:ext cx="716163" cy="27236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D2230353-679C-13EA-83E1-77468C75D866}"/>
              </a:ext>
            </a:extLst>
          </p:cNvPr>
          <p:cNvCxnSpPr>
            <a:endCxn id="5" idx="2"/>
          </p:cNvCxnSpPr>
          <p:nvPr/>
        </p:nvCxnSpPr>
        <p:spPr>
          <a:xfrm flipH="1" flipV="1">
            <a:off x="4047064" y="2512893"/>
            <a:ext cx="1307675" cy="2104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A6109B63-9107-649D-F11E-1DD111ADD445}"/>
              </a:ext>
            </a:extLst>
          </p:cNvPr>
          <p:cNvCxnSpPr>
            <a:stCxn id="4" idx="2"/>
          </p:cNvCxnSpPr>
          <p:nvPr/>
        </p:nvCxnSpPr>
        <p:spPr>
          <a:xfrm>
            <a:off x="1674587" y="2557626"/>
            <a:ext cx="4254987" cy="2840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13DE907E-114C-8D1D-933B-AA5A20365C58}"/>
              </a:ext>
            </a:extLst>
          </p:cNvPr>
          <p:cNvCxnSpPr>
            <a:stCxn id="11" idx="0"/>
            <a:endCxn id="5" idx="2"/>
          </p:cNvCxnSpPr>
          <p:nvPr/>
        </p:nvCxnSpPr>
        <p:spPr>
          <a:xfrm flipH="1" flipV="1">
            <a:off x="4047064" y="2512893"/>
            <a:ext cx="2413333" cy="2885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7F0D50AC-692D-3BCF-7A29-0511B6C0F26F}"/>
              </a:ext>
            </a:extLst>
          </p:cNvPr>
          <p:cNvCxnSpPr>
            <a:endCxn id="6" idx="2"/>
          </p:cNvCxnSpPr>
          <p:nvPr/>
        </p:nvCxnSpPr>
        <p:spPr>
          <a:xfrm flipV="1">
            <a:off x="6419613" y="2497812"/>
            <a:ext cx="225138" cy="2890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線矢印コネクタ 63">
            <a:extLst>
              <a:ext uri="{FF2B5EF4-FFF2-40B4-BE49-F238E27FC236}">
                <a16:creationId xmlns:a16="http://schemas.microsoft.com/office/drawing/2014/main" id="{9FD78A41-7B6D-250A-A375-5D939D55F4AC}"/>
              </a:ext>
            </a:extLst>
          </p:cNvPr>
          <p:cNvCxnSpPr>
            <a:endCxn id="6" idx="2"/>
          </p:cNvCxnSpPr>
          <p:nvPr/>
        </p:nvCxnSpPr>
        <p:spPr>
          <a:xfrm flipV="1">
            <a:off x="5144627" y="2497811"/>
            <a:ext cx="1500124" cy="2738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25EE6426-D30A-8AA2-1511-71C1151CB502}"/>
              </a:ext>
            </a:extLst>
          </p:cNvPr>
          <p:cNvCxnSpPr>
            <a:endCxn id="6" idx="2"/>
          </p:cNvCxnSpPr>
          <p:nvPr/>
        </p:nvCxnSpPr>
        <p:spPr>
          <a:xfrm flipV="1">
            <a:off x="5827506" y="2497812"/>
            <a:ext cx="817245" cy="2142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2EA6A37D-C851-7D5A-FE08-99625B22A842}"/>
              </a:ext>
            </a:extLst>
          </p:cNvPr>
          <p:cNvCxnSpPr>
            <a:stCxn id="4" idx="2"/>
            <a:endCxn id="18" idx="1"/>
          </p:cNvCxnSpPr>
          <p:nvPr/>
        </p:nvCxnSpPr>
        <p:spPr>
          <a:xfrm>
            <a:off x="1674586" y="2557626"/>
            <a:ext cx="5719552" cy="1949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29F64FDE-786E-AA1F-9D1C-971DCB36746E}"/>
              </a:ext>
            </a:extLst>
          </p:cNvPr>
          <p:cNvCxnSpPr>
            <a:cxnSpLocks/>
            <a:stCxn id="4" idx="2"/>
            <a:endCxn id="19" idx="1"/>
          </p:cNvCxnSpPr>
          <p:nvPr/>
        </p:nvCxnSpPr>
        <p:spPr>
          <a:xfrm>
            <a:off x="1674586" y="2557626"/>
            <a:ext cx="6177904" cy="2691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976E0961-267E-118C-3ACB-0188D846EC09}"/>
              </a:ext>
            </a:extLst>
          </p:cNvPr>
          <p:cNvCxnSpPr>
            <a:cxnSpLocks/>
            <a:endCxn id="6" idx="2"/>
          </p:cNvCxnSpPr>
          <p:nvPr/>
        </p:nvCxnSpPr>
        <p:spPr>
          <a:xfrm flipH="1" flipV="1">
            <a:off x="6644751" y="2497811"/>
            <a:ext cx="1296779" cy="2509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E78C3F69-756E-4870-1B3D-6B1C0214F82C}"/>
              </a:ext>
            </a:extLst>
          </p:cNvPr>
          <p:cNvCxnSpPr>
            <a:endCxn id="6" idx="2"/>
          </p:cNvCxnSpPr>
          <p:nvPr/>
        </p:nvCxnSpPr>
        <p:spPr>
          <a:xfrm flipH="1" flipV="1">
            <a:off x="6644751" y="2497811"/>
            <a:ext cx="1129867" cy="1841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id="{4B266473-FB26-143B-9961-2DE386EEDC89}"/>
              </a:ext>
            </a:extLst>
          </p:cNvPr>
          <p:cNvCxnSpPr>
            <a:stCxn id="6" idx="2"/>
          </p:cNvCxnSpPr>
          <p:nvPr/>
        </p:nvCxnSpPr>
        <p:spPr>
          <a:xfrm>
            <a:off x="6644751" y="2497812"/>
            <a:ext cx="1355006" cy="804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直線矢印コネクタ 79">
            <a:extLst>
              <a:ext uri="{FF2B5EF4-FFF2-40B4-BE49-F238E27FC236}">
                <a16:creationId xmlns:a16="http://schemas.microsoft.com/office/drawing/2014/main" id="{9F108266-A9B5-64E1-4B3D-5D5EFD652410}"/>
              </a:ext>
            </a:extLst>
          </p:cNvPr>
          <p:cNvCxnSpPr>
            <a:cxnSpLocks/>
            <a:endCxn id="10" idx="2"/>
          </p:cNvCxnSpPr>
          <p:nvPr/>
        </p:nvCxnSpPr>
        <p:spPr>
          <a:xfrm flipV="1">
            <a:off x="8737637" y="2497812"/>
            <a:ext cx="324749" cy="8574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id="{7C7F7D24-6BC4-65EB-B869-64D2037F4D88}"/>
              </a:ext>
            </a:extLst>
          </p:cNvPr>
          <p:cNvSpPr txBox="1"/>
          <p:nvPr/>
        </p:nvSpPr>
        <p:spPr>
          <a:xfrm>
            <a:off x="4680828" y="5501391"/>
            <a:ext cx="1205561" cy="335348"/>
          </a:xfrm>
          <a:prstGeom prst="rect">
            <a:avLst/>
          </a:prstGeom>
          <a:solidFill>
            <a:srgbClr val="FFFF00"/>
          </a:solidFill>
          <a:ln>
            <a:solidFill>
              <a:schemeClr val="accent1"/>
            </a:solidFill>
          </a:ln>
        </p:spPr>
        <p:txBody>
          <a:bodyPr wrap="square">
            <a:spAutoFit/>
          </a:bodyPr>
          <a:lstStyle/>
          <a:p>
            <a:pPr algn="ctr"/>
            <a:r>
              <a:rPr lang="ja-JP" altLang="en-US" sz="1579" dirty="0">
                <a:solidFill>
                  <a:srgbClr val="000000"/>
                </a:solidFill>
                <a:latin typeface="游ゴシック" panose="020B0400000000000000" pitchFamily="50" charset="-128"/>
                <a:ea typeface="游ゴシック" panose="020B0400000000000000" pitchFamily="50" charset="-128"/>
              </a:rPr>
              <a:t>数量・重量</a:t>
            </a:r>
            <a:r>
              <a:rPr lang="ja-JP" altLang="en-US" sz="1579" dirty="0"/>
              <a:t> </a:t>
            </a:r>
          </a:p>
        </p:txBody>
      </p:sp>
      <p:cxnSp>
        <p:nvCxnSpPr>
          <p:cNvPr id="84" name="直線矢印コネクタ 83">
            <a:extLst>
              <a:ext uri="{FF2B5EF4-FFF2-40B4-BE49-F238E27FC236}">
                <a16:creationId xmlns:a16="http://schemas.microsoft.com/office/drawing/2014/main" id="{0E8C7FA5-4B86-17EE-14F1-7FCD01828D01}"/>
              </a:ext>
            </a:extLst>
          </p:cNvPr>
          <p:cNvCxnSpPr>
            <a:endCxn id="10" idx="2"/>
          </p:cNvCxnSpPr>
          <p:nvPr/>
        </p:nvCxnSpPr>
        <p:spPr>
          <a:xfrm flipV="1">
            <a:off x="5576334" y="2497812"/>
            <a:ext cx="3486053" cy="3003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直線矢印コネクタ 86">
            <a:extLst>
              <a:ext uri="{FF2B5EF4-FFF2-40B4-BE49-F238E27FC236}">
                <a16:creationId xmlns:a16="http://schemas.microsoft.com/office/drawing/2014/main" id="{AB9C6B01-5AD7-9129-CADC-ABDA740D026D}"/>
              </a:ext>
            </a:extLst>
          </p:cNvPr>
          <p:cNvCxnSpPr>
            <a:endCxn id="10" idx="2"/>
          </p:cNvCxnSpPr>
          <p:nvPr/>
        </p:nvCxnSpPr>
        <p:spPr>
          <a:xfrm flipV="1">
            <a:off x="5730643" y="2497812"/>
            <a:ext cx="3331743" cy="1009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8EE51669-CBD8-8CB6-A1EC-D78389CDDDED}"/>
              </a:ext>
            </a:extLst>
          </p:cNvPr>
          <p:cNvCxnSpPr>
            <a:endCxn id="10" idx="2"/>
          </p:cNvCxnSpPr>
          <p:nvPr/>
        </p:nvCxnSpPr>
        <p:spPr>
          <a:xfrm flipV="1">
            <a:off x="4218162" y="2497812"/>
            <a:ext cx="4844224" cy="20007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A7BDC857-6A16-984D-8707-5D2202253E34}"/>
              </a:ext>
            </a:extLst>
          </p:cNvPr>
          <p:cNvCxnSpPr>
            <a:stCxn id="20" idx="0"/>
            <a:endCxn id="10" idx="2"/>
          </p:cNvCxnSpPr>
          <p:nvPr/>
        </p:nvCxnSpPr>
        <p:spPr>
          <a:xfrm flipV="1">
            <a:off x="7307009" y="2497811"/>
            <a:ext cx="1755377" cy="1240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a:extLst>
              <a:ext uri="{FF2B5EF4-FFF2-40B4-BE49-F238E27FC236}">
                <a16:creationId xmlns:a16="http://schemas.microsoft.com/office/drawing/2014/main" id="{CEFD02CE-C2D2-B8CA-108C-1BEC1EF71F43}"/>
              </a:ext>
            </a:extLst>
          </p:cNvPr>
          <p:cNvCxnSpPr>
            <a:endCxn id="10" idx="2"/>
          </p:cNvCxnSpPr>
          <p:nvPr/>
        </p:nvCxnSpPr>
        <p:spPr>
          <a:xfrm flipV="1">
            <a:off x="6661581" y="2497812"/>
            <a:ext cx="2400806" cy="2923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FE10E848-07C2-7C01-2183-3DA27215EABF}"/>
              </a:ext>
            </a:extLst>
          </p:cNvPr>
          <p:cNvCxnSpPr>
            <a:stCxn id="6" idx="2"/>
          </p:cNvCxnSpPr>
          <p:nvPr/>
        </p:nvCxnSpPr>
        <p:spPr>
          <a:xfrm>
            <a:off x="6644751" y="2497811"/>
            <a:ext cx="2188123" cy="1814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9" name="直線矢印コネクタ 98">
            <a:extLst>
              <a:ext uri="{FF2B5EF4-FFF2-40B4-BE49-F238E27FC236}">
                <a16:creationId xmlns:a16="http://schemas.microsoft.com/office/drawing/2014/main" id="{48421DE8-72DC-8422-77D9-89AABE4664FD}"/>
              </a:ext>
            </a:extLst>
          </p:cNvPr>
          <p:cNvCxnSpPr>
            <a:endCxn id="10" idx="2"/>
          </p:cNvCxnSpPr>
          <p:nvPr/>
        </p:nvCxnSpPr>
        <p:spPr>
          <a:xfrm flipH="1" flipV="1">
            <a:off x="9062387" y="2497811"/>
            <a:ext cx="589420" cy="18164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a:extLst>
              <a:ext uri="{FF2B5EF4-FFF2-40B4-BE49-F238E27FC236}">
                <a16:creationId xmlns:a16="http://schemas.microsoft.com/office/drawing/2014/main" id="{6AFF32E6-81DE-11FB-27B9-7174E5F8EB81}"/>
              </a:ext>
            </a:extLst>
          </p:cNvPr>
          <p:cNvCxnSpPr>
            <a:endCxn id="10" idx="2"/>
          </p:cNvCxnSpPr>
          <p:nvPr/>
        </p:nvCxnSpPr>
        <p:spPr>
          <a:xfrm flipV="1">
            <a:off x="8016586" y="2497811"/>
            <a:ext cx="1045800" cy="18413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直線矢印コネクタ 107">
            <a:extLst>
              <a:ext uri="{FF2B5EF4-FFF2-40B4-BE49-F238E27FC236}">
                <a16:creationId xmlns:a16="http://schemas.microsoft.com/office/drawing/2014/main" id="{F88C4A82-8994-9045-CAD2-0F8E163D3289}"/>
              </a:ext>
            </a:extLst>
          </p:cNvPr>
          <p:cNvCxnSpPr>
            <a:endCxn id="10" idx="2"/>
          </p:cNvCxnSpPr>
          <p:nvPr/>
        </p:nvCxnSpPr>
        <p:spPr>
          <a:xfrm flipV="1">
            <a:off x="8708707" y="2497812"/>
            <a:ext cx="353679" cy="2583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円柱 108">
            <a:extLst>
              <a:ext uri="{FF2B5EF4-FFF2-40B4-BE49-F238E27FC236}">
                <a16:creationId xmlns:a16="http://schemas.microsoft.com/office/drawing/2014/main" id="{83C4A748-ADF1-0160-4798-A15D3626A4D1}"/>
              </a:ext>
            </a:extLst>
          </p:cNvPr>
          <p:cNvSpPr/>
          <p:nvPr/>
        </p:nvSpPr>
        <p:spPr>
          <a:xfrm rot="16200000">
            <a:off x="3966836" y="-110655"/>
            <a:ext cx="3093439" cy="9102991"/>
          </a:xfrm>
          <a:prstGeom prst="can">
            <a:avLst/>
          </a:prstGeom>
          <a:solidFill>
            <a:schemeClr val="bg2">
              <a:lumMod val="90000"/>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Tree>
    <p:extLst>
      <p:ext uri="{BB962C8B-B14F-4D97-AF65-F5344CB8AC3E}">
        <p14:creationId xmlns:p14="http://schemas.microsoft.com/office/powerpoint/2010/main" val="241707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貿易情報シェアリングの現状</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1233772"/>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solidFill>
                  <a:schemeClr val="tx1"/>
                </a:solidFill>
              </a:rPr>
              <a:t>貿易分野におけるデジタル化のニーズを受けて、近年になり貿易関連プラットフォーム（</a:t>
            </a:r>
            <a:r>
              <a:rPr lang="en-US" altLang="ja-JP" dirty="0">
                <a:solidFill>
                  <a:schemeClr val="tx1"/>
                </a:solidFill>
              </a:rPr>
              <a:t>PF</a:t>
            </a:r>
            <a:r>
              <a:rPr lang="ja-JP" altLang="en-US" dirty="0">
                <a:solidFill>
                  <a:schemeClr val="tx1"/>
                </a:solidFill>
              </a:rPr>
              <a:t>）サービスが多数立ち上げられたが、同時に</a:t>
            </a:r>
            <a:r>
              <a:rPr lang="ja-JP" altLang="en-US" b="1" dirty="0">
                <a:solidFill>
                  <a:schemeClr val="tx1"/>
                </a:solidFill>
              </a:rPr>
              <a:t>これらのサービスとの接続（データ連携のための外部</a:t>
            </a:r>
            <a:r>
              <a:rPr lang="en-US" altLang="ja-JP" b="1" dirty="0">
                <a:solidFill>
                  <a:schemeClr val="tx1"/>
                </a:solidFill>
              </a:rPr>
              <a:t>IF</a:t>
            </a:r>
            <a:r>
              <a:rPr lang="ja-JP" altLang="en-US" b="1" dirty="0">
                <a:solidFill>
                  <a:schemeClr val="tx1"/>
                </a:solidFill>
              </a:rPr>
              <a:t>の実装）が新たな課題</a:t>
            </a:r>
            <a:r>
              <a:rPr lang="ja-JP" altLang="en-US" dirty="0">
                <a:solidFill>
                  <a:schemeClr val="tx1"/>
                </a:solidFill>
              </a:rPr>
              <a:t>となっている。</a:t>
            </a:r>
          </a:p>
        </p:txBody>
      </p:sp>
      <p:grpSp>
        <p:nvGrpSpPr>
          <p:cNvPr id="45" name="グループ化 44">
            <a:extLst>
              <a:ext uri="{FF2B5EF4-FFF2-40B4-BE49-F238E27FC236}">
                <a16:creationId xmlns:a16="http://schemas.microsoft.com/office/drawing/2014/main" id="{B5477F04-A6C4-4D6B-AECF-9A638FCE14A7}"/>
              </a:ext>
            </a:extLst>
          </p:cNvPr>
          <p:cNvGrpSpPr/>
          <p:nvPr/>
        </p:nvGrpSpPr>
        <p:grpSpPr>
          <a:xfrm>
            <a:off x="8391596" y="3201908"/>
            <a:ext cx="632723" cy="2808312"/>
            <a:chOff x="8388350" y="3347789"/>
            <a:chExt cx="632723" cy="2808312"/>
          </a:xfrm>
        </p:grpSpPr>
        <p:cxnSp>
          <p:nvCxnSpPr>
            <p:cNvPr id="46" name="直線コネクタ 45">
              <a:extLst>
                <a:ext uri="{FF2B5EF4-FFF2-40B4-BE49-F238E27FC236}">
                  <a16:creationId xmlns:a16="http://schemas.microsoft.com/office/drawing/2014/main" id="{8AA3AB1D-21C8-4FF9-BCBE-F8BB50D9CC3B}"/>
                </a:ext>
              </a:extLst>
            </p:cNvPr>
            <p:cNvCxnSpPr>
              <a:cxnSpLocks/>
            </p:cNvCxnSpPr>
            <p:nvPr/>
          </p:nvCxnSpPr>
          <p:spPr>
            <a:xfrm flipH="1">
              <a:off x="8391596" y="4307526"/>
              <a:ext cx="629477"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A1E670E5-B023-41A3-A660-83EEA04251C7}"/>
                </a:ext>
              </a:extLst>
            </p:cNvPr>
            <p:cNvCxnSpPr>
              <a:cxnSpLocks/>
            </p:cNvCxnSpPr>
            <p:nvPr/>
          </p:nvCxnSpPr>
          <p:spPr>
            <a:xfrm flipH="1">
              <a:off x="8388350" y="3347789"/>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3AD8EE90-ED2A-44B9-84DD-11CCA6045D59}"/>
                </a:ext>
              </a:extLst>
            </p:cNvPr>
            <p:cNvCxnSpPr>
              <a:cxnSpLocks/>
            </p:cNvCxnSpPr>
            <p:nvPr/>
          </p:nvCxnSpPr>
          <p:spPr>
            <a:xfrm flipH="1">
              <a:off x="8388350" y="5202312"/>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460D027C-DB40-4AAF-ACBC-CFC09E460394}"/>
                </a:ext>
              </a:extLst>
            </p:cNvPr>
            <p:cNvCxnSpPr>
              <a:cxnSpLocks/>
            </p:cNvCxnSpPr>
            <p:nvPr/>
          </p:nvCxnSpPr>
          <p:spPr>
            <a:xfrm flipH="1">
              <a:off x="8388350" y="6156101"/>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84DDE5E1-DE83-472C-B8FB-5FECBBBE3E59}"/>
                </a:ext>
              </a:extLst>
            </p:cNvPr>
            <p:cNvCxnSpPr>
              <a:cxnSpLocks/>
            </p:cNvCxnSpPr>
            <p:nvPr/>
          </p:nvCxnSpPr>
          <p:spPr>
            <a:xfrm flipV="1">
              <a:off x="8802291" y="3347790"/>
              <a:ext cx="0" cy="2808311"/>
            </a:xfrm>
            <a:prstGeom prst="line">
              <a:avLst/>
            </a:prstGeom>
            <a:ln w="19050" cap="sq">
              <a:solidFill>
                <a:schemeClr val="bg1">
                  <a:lumMod val="65000"/>
                </a:schemeClr>
              </a:solidFill>
              <a:prstDash val="sysDash"/>
              <a:round/>
            </a:ln>
          </p:spPr>
          <p:style>
            <a:lnRef idx="1">
              <a:schemeClr val="accent1"/>
            </a:lnRef>
            <a:fillRef idx="0">
              <a:schemeClr val="accent1"/>
            </a:fillRef>
            <a:effectRef idx="0">
              <a:schemeClr val="accent1"/>
            </a:effectRef>
            <a:fontRef idx="minor">
              <a:schemeClr val="tx1"/>
            </a:fontRef>
          </p:style>
        </p:cxnSp>
      </p:grpSp>
      <p:graphicFrame>
        <p:nvGraphicFramePr>
          <p:cNvPr id="54" name="表 53">
            <a:extLst>
              <a:ext uri="{FF2B5EF4-FFF2-40B4-BE49-F238E27FC236}">
                <a16:creationId xmlns:a16="http://schemas.microsoft.com/office/drawing/2014/main" id="{A39D3A2D-2E96-4C45-BECE-AFF02125BF82}"/>
              </a:ext>
            </a:extLst>
          </p:cNvPr>
          <p:cNvGraphicFramePr>
            <a:graphicFrameLocks noGrp="1"/>
          </p:cNvGraphicFramePr>
          <p:nvPr>
            <p:extLst>
              <p:ext uri="{D42A27DB-BD31-4B8C-83A1-F6EECF244321}">
                <p14:modId xmlns:p14="http://schemas.microsoft.com/office/powerpoint/2010/main" val="1887234421"/>
              </p:ext>
            </p:extLst>
          </p:nvPr>
        </p:nvGraphicFramePr>
        <p:xfrm>
          <a:off x="912674" y="2411685"/>
          <a:ext cx="7489400" cy="4068000"/>
        </p:xfrm>
        <a:graphic>
          <a:graphicData uri="http://schemas.openxmlformats.org/drawingml/2006/table">
            <a:tbl>
              <a:tblPr>
                <a:tableStyleId>{21E4AEA4-8DFA-4A89-87EB-49C32662AFE0}</a:tableStyleId>
              </a:tblPr>
              <a:tblGrid>
                <a:gridCol w="937400">
                  <a:extLst>
                    <a:ext uri="{9D8B030D-6E8A-4147-A177-3AD203B41FA5}">
                      <a16:colId xmlns:a16="http://schemas.microsoft.com/office/drawing/2014/main" val="1633513454"/>
                    </a:ext>
                  </a:extLst>
                </a:gridCol>
                <a:gridCol w="6552000">
                  <a:extLst>
                    <a:ext uri="{9D8B030D-6E8A-4147-A177-3AD203B41FA5}">
                      <a16:colId xmlns:a16="http://schemas.microsoft.com/office/drawing/2014/main" val="3150430870"/>
                    </a:ext>
                  </a:extLst>
                </a:gridCol>
              </a:tblGrid>
              <a:tr h="324000">
                <a:tc>
                  <a:txBody>
                    <a:bodyPr/>
                    <a:lstStyle/>
                    <a:p>
                      <a:pPr indent="0" algn="ctr">
                        <a:lnSpc>
                          <a:spcPct val="130000"/>
                        </a:lnSpc>
                      </a:pPr>
                      <a:r>
                        <a:rPr lang="ja-JP" altLang="en-US"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対象業務</a:t>
                      </a:r>
                      <a:endParaRPr lang="ja-JP"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R w="1905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595757"/>
                    </a:solidFill>
                  </a:tcPr>
                </a:tc>
                <a:tc>
                  <a:txBody>
                    <a:bodyPr/>
                    <a:lstStyle/>
                    <a:p>
                      <a:pPr indent="0" algn="ctr">
                        <a:lnSpc>
                          <a:spcPct val="130000"/>
                        </a:lnSpc>
                      </a:pPr>
                      <a:r>
                        <a:rPr lang="ja-JP" altLang="en-US"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貿易関連プラットフォーム（例）</a:t>
                      </a:r>
                      <a:endParaRPr lang="ja-JP"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905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rgbClr val="595757"/>
                    </a:solidFill>
                  </a:tcPr>
                </a:tc>
                <a:extLst>
                  <a:ext uri="{0D108BD9-81ED-4DB2-BD59-A6C34878D82A}">
                    <a16:rowId xmlns:a16="http://schemas.microsoft.com/office/drawing/2014/main" val="1804167520"/>
                  </a:ext>
                </a:extLst>
              </a:tr>
              <a:tr h="936000">
                <a:tc>
                  <a:txBody>
                    <a:bodyPr/>
                    <a:lstStyle/>
                    <a:p>
                      <a:pPr indent="0" algn="ctr">
                        <a:lnSpc>
                          <a:spcPct val="130000"/>
                        </a:lnSpc>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商流系</a:t>
                      </a:r>
                      <a:endParaRPr lang="en-US" alt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T w="28575" cap="flat" cmpd="sng" algn="ctr">
                      <a:solidFill>
                        <a:schemeClr val="bg1"/>
                      </a:solidFill>
                      <a:prstDash val="solid"/>
                      <a:round/>
                      <a:headEnd type="none" w="med" len="med"/>
                      <a:tailEnd type="none" w="med" len="med"/>
                    </a:lnT>
                    <a:solidFill>
                      <a:srgbClr val="E6E6E6"/>
                    </a:solidFill>
                  </a:tcPr>
                </a:tc>
                <a:tc>
                  <a:txBody>
                    <a:bodyPr/>
                    <a:lstStyle/>
                    <a:p>
                      <a:pPr indent="0" algn="l">
                        <a:lnSpc>
                          <a:spcPct val="130000"/>
                        </a:lnSpc>
                      </a:pPr>
                      <a:endParaRPr lang="en-US"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lnT w="28575" cap="flat" cmpd="sng" algn="ctr">
                      <a:solidFill>
                        <a:schemeClr val="bg1"/>
                      </a:solidFill>
                      <a:prstDash val="solid"/>
                      <a:round/>
                      <a:headEnd type="none" w="med" len="med"/>
                      <a:tailEnd type="none" w="med" len="med"/>
                    </a:lnT>
                    <a:solidFill>
                      <a:srgbClr val="E6E6E6"/>
                    </a:solidFill>
                  </a:tcPr>
                </a:tc>
                <a:extLst>
                  <a:ext uri="{0D108BD9-81ED-4DB2-BD59-A6C34878D82A}">
                    <a16:rowId xmlns:a16="http://schemas.microsoft.com/office/drawing/2014/main" val="3259186005"/>
                  </a:ext>
                </a:extLst>
              </a:tr>
              <a:tr h="936000">
                <a:tc>
                  <a:txBody>
                    <a:bodyPr/>
                    <a:lstStyle/>
                    <a:p>
                      <a:pPr indent="0" algn="ctr">
                        <a:lnSpc>
                          <a:spcPct val="130000"/>
                        </a:lnSpc>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金流系</a:t>
                      </a:r>
                      <a:endParaRPr lang="en-US" alt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indent="0" algn="l">
                        <a:lnSpc>
                          <a:spcPct val="130000"/>
                        </a:lnSpc>
                      </a:pPr>
                      <a:endParaRPr lang="en-US"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2574844245"/>
                  </a:ext>
                </a:extLst>
              </a:tr>
              <a:tr h="936000">
                <a:tc>
                  <a:txBody>
                    <a:bodyPr/>
                    <a:lstStyle/>
                    <a:p>
                      <a:pPr marL="0" marR="0" lvl="0" indent="0" algn="ctr" defTabSz="1007772" rtl="0" eaLnBrk="1" fontAlgn="auto" latinLnBrk="0" hangingPunct="1">
                        <a:lnSpc>
                          <a:spcPct val="130000"/>
                        </a:lnSpc>
                        <a:spcBef>
                          <a:spcPts val="0"/>
                        </a:spcBef>
                        <a:spcAft>
                          <a:spcPts val="0"/>
                        </a:spcAft>
                        <a:buClrTx/>
                        <a:buSzTx/>
                        <a:buFontTx/>
                        <a:buNone/>
                        <a:tabLst/>
                        <a:defRPr/>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物流系</a:t>
                      </a:r>
                      <a:endParaRPr 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marL="0" marR="0" lvl="0" indent="0" algn="l" defTabSz="1007772" rtl="0" eaLnBrk="1" fontAlgn="auto" latinLnBrk="0" hangingPunct="1">
                        <a:lnSpc>
                          <a:spcPct val="130000"/>
                        </a:lnSpc>
                        <a:spcBef>
                          <a:spcPts val="0"/>
                        </a:spcBef>
                        <a:spcAft>
                          <a:spcPts val="0"/>
                        </a:spcAft>
                        <a:buClrTx/>
                        <a:buSzTx/>
                        <a:buFontTx/>
                        <a:buNone/>
                        <a:tabLst/>
                        <a:defRPr/>
                      </a:pPr>
                      <a:endParaRPr 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363376256"/>
                  </a:ext>
                </a:extLst>
              </a:tr>
              <a:tr h="936000">
                <a:tc>
                  <a:txBody>
                    <a:bodyPr/>
                    <a:lstStyle/>
                    <a:p>
                      <a:pPr marL="0" marR="0" lvl="0" indent="0" algn="ctr" defTabSz="1007772" rtl="0" eaLnBrk="1" fontAlgn="auto" latinLnBrk="0" hangingPunct="1">
                        <a:lnSpc>
                          <a:spcPct val="130000"/>
                        </a:lnSpc>
                        <a:spcBef>
                          <a:spcPts val="0"/>
                        </a:spcBef>
                        <a:spcAft>
                          <a:spcPts val="0"/>
                        </a:spcAft>
                        <a:buClrTx/>
                        <a:buSzTx/>
                        <a:buFontTx/>
                        <a:buNone/>
                        <a:tabLst/>
                        <a:defRPr/>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行政手続き</a:t>
                      </a:r>
                      <a:endParaRPr 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marL="0" marR="0" lvl="0" indent="0" algn="l" defTabSz="1007772" rtl="0" eaLnBrk="1" fontAlgn="auto" latinLnBrk="0" hangingPunct="1">
                        <a:lnSpc>
                          <a:spcPct val="130000"/>
                        </a:lnSpc>
                        <a:spcBef>
                          <a:spcPts val="0"/>
                        </a:spcBef>
                        <a:spcAft>
                          <a:spcPts val="0"/>
                        </a:spcAft>
                        <a:buClrTx/>
                        <a:buSzTx/>
                        <a:buFontTx/>
                        <a:buNone/>
                        <a:tabLst/>
                        <a:defRPr/>
                      </a:pPr>
                      <a:endParaRPr 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4162857065"/>
                  </a:ext>
                </a:extLst>
              </a:tr>
            </a:tbl>
          </a:graphicData>
        </a:graphic>
      </p:graphicFrame>
      <p:grpSp>
        <p:nvGrpSpPr>
          <p:cNvPr id="55" name="グループ化 54">
            <a:extLst>
              <a:ext uri="{FF2B5EF4-FFF2-40B4-BE49-F238E27FC236}">
                <a16:creationId xmlns:a16="http://schemas.microsoft.com/office/drawing/2014/main" id="{9701C799-0F51-4EB8-BB07-62FB83D6AF1E}"/>
              </a:ext>
            </a:extLst>
          </p:cNvPr>
          <p:cNvGrpSpPr/>
          <p:nvPr/>
        </p:nvGrpSpPr>
        <p:grpSpPr>
          <a:xfrm>
            <a:off x="564606" y="2733844"/>
            <a:ext cx="324000" cy="3746936"/>
            <a:chOff x="564606" y="2733844"/>
            <a:chExt cx="324000" cy="3746936"/>
          </a:xfrm>
        </p:grpSpPr>
        <p:sp>
          <p:nvSpPr>
            <p:cNvPr id="56" name="正方形/長方形 55">
              <a:extLst>
                <a:ext uri="{FF2B5EF4-FFF2-40B4-BE49-F238E27FC236}">
                  <a16:creationId xmlns:a16="http://schemas.microsoft.com/office/drawing/2014/main" id="{E745789D-9333-4695-86E3-28A323B822E9}"/>
                </a:ext>
              </a:extLst>
            </p:cNvPr>
            <p:cNvSpPr/>
            <p:nvPr/>
          </p:nvSpPr>
          <p:spPr>
            <a:xfrm>
              <a:off x="564606" y="2733844"/>
              <a:ext cx="324000" cy="2803356"/>
            </a:xfrm>
            <a:prstGeom prst="rect">
              <a:avLst/>
            </a:prstGeom>
            <a:solidFill>
              <a:srgbClr val="595757"/>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ctr" anchorCtr="0">
              <a:no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B </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100" b="1" dirty="0">
                  <a:solidFill>
                    <a:schemeClr val="bg1"/>
                  </a:solidFill>
                  <a:latin typeface="メイリオ" panose="020B0604030504040204" pitchFamily="50" charset="-128"/>
                  <a:ea typeface="メイリオ" panose="020B0604030504040204" pitchFamily="50" charset="-128"/>
                </a:rPr>
                <a:t>to</a:t>
              </a:r>
              <a:br>
                <a:rPr kumimoji="1" lang="en-US" altLang="ja-JP" sz="1100" b="1" dirty="0">
                  <a:solidFill>
                    <a:schemeClr val="bg1"/>
                  </a:solidFill>
                  <a:latin typeface="メイリオ" panose="020B0604030504040204" pitchFamily="50" charset="-128"/>
                  <a:ea typeface="メイリオ" panose="020B0604030504040204" pitchFamily="50" charset="-128"/>
                </a:rPr>
              </a:br>
              <a:r>
                <a:rPr kumimoji="1" lang="en-US" altLang="ja-JP" sz="1400" b="1" dirty="0">
                  <a:solidFill>
                    <a:schemeClr val="bg1"/>
                  </a:solidFill>
                  <a:latin typeface="メイリオ" panose="020B0604030504040204" pitchFamily="50" charset="-128"/>
                  <a:ea typeface="メイリオ" panose="020B0604030504040204" pitchFamily="50" charset="-128"/>
                </a:rPr>
                <a:t>B</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57" name="正方形/長方形 56">
              <a:extLst>
                <a:ext uri="{FF2B5EF4-FFF2-40B4-BE49-F238E27FC236}">
                  <a16:creationId xmlns:a16="http://schemas.microsoft.com/office/drawing/2014/main" id="{D34A3E9C-B171-462B-BBA3-557CCCC7FD85}"/>
                </a:ext>
              </a:extLst>
            </p:cNvPr>
            <p:cNvSpPr/>
            <p:nvPr/>
          </p:nvSpPr>
          <p:spPr>
            <a:xfrm>
              <a:off x="564606" y="5557519"/>
              <a:ext cx="324000" cy="923261"/>
            </a:xfrm>
            <a:prstGeom prst="rect">
              <a:avLst/>
            </a:prstGeom>
            <a:solidFill>
              <a:srgbClr val="595757"/>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ctr" anchorCtr="0">
              <a:no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B</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100" b="1" dirty="0">
                  <a:solidFill>
                    <a:schemeClr val="bg1"/>
                  </a:solidFill>
                  <a:latin typeface="メイリオ" panose="020B0604030504040204" pitchFamily="50" charset="-128"/>
                  <a:ea typeface="メイリオ" panose="020B0604030504040204" pitchFamily="50" charset="-128"/>
                </a:rPr>
                <a:t>to</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400" b="1" dirty="0">
                  <a:solidFill>
                    <a:schemeClr val="bg1"/>
                  </a:solidFill>
                  <a:latin typeface="メイリオ" panose="020B0604030504040204" pitchFamily="50" charset="-128"/>
                  <a:ea typeface="メイリオ" panose="020B0604030504040204" pitchFamily="50" charset="-128"/>
                </a:rPr>
                <a:t>G</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grpSp>
      <p:grpSp>
        <p:nvGrpSpPr>
          <p:cNvPr id="58" name="グループ化 57">
            <a:extLst>
              <a:ext uri="{FF2B5EF4-FFF2-40B4-BE49-F238E27FC236}">
                <a16:creationId xmlns:a16="http://schemas.microsoft.com/office/drawing/2014/main" id="{D86B5396-B9C6-4C7A-8073-2ABC6C56C44E}"/>
              </a:ext>
            </a:extLst>
          </p:cNvPr>
          <p:cNvGrpSpPr/>
          <p:nvPr/>
        </p:nvGrpSpPr>
        <p:grpSpPr>
          <a:xfrm>
            <a:off x="1884770" y="2819749"/>
            <a:ext cx="6434746" cy="3459980"/>
            <a:chOff x="1884770" y="2819749"/>
            <a:chExt cx="6434746" cy="3459980"/>
          </a:xfrm>
        </p:grpSpPr>
        <p:sp>
          <p:nvSpPr>
            <p:cNvPr id="59" name="楕円 58">
              <a:extLst>
                <a:ext uri="{FF2B5EF4-FFF2-40B4-BE49-F238E27FC236}">
                  <a16:creationId xmlns:a16="http://schemas.microsoft.com/office/drawing/2014/main" id="{AEB1EE0F-6D24-4CA4-9BA3-14EE12391C5B}"/>
                </a:ext>
              </a:extLst>
            </p:cNvPr>
            <p:cNvSpPr/>
            <p:nvPr/>
          </p:nvSpPr>
          <p:spPr>
            <a:xfrm>
              <a:off x="1993892" y="5753734"/>
              <a:ext cx="904501"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NACCS</a:t>
              </a:r>
              <a:r>
                <a:rPr kumimoji="1" lang="ja-JP" altLang="en-US" sz="1000" dirty="0">
                  <a:solidFill>
                    <a:schemeClr val="bg1"/>
                  </a:solidFill>
                </a:rPr>
                <a:t>（日本）</a:t>
              </a:r>
            </a:p>
          </p:txBody>
        </p:sp>
        <p:sp>
          <p:nvSpPr>
            <p:cNvPr id="60" name="楕円 59">
              <a:extLst>
                <a:ext uri="{FF2B5EF4-FFF2-40B4-BE49-F238E27FC236}">
                  <a16:creationId xmlns:a16="http://schemas.microsoft.com/office/drawing/2014/main" id="{09F403FE-7815-42C7-9F04-2FF26B13964F}"/>
                </a:ext>
              </a:extLst>
            </p:cNvPr>
            <p:cNvSpPr/>
            <p:nvPr/>
          </p:nvSpPr>
          <p:spPr>
            <a:xfrm>
              <a:off x="7237382" y="5744937"/>
              <a:ext cx="1082134"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UNI-PASS</a:t>
              </a:r>
              <a:br>
                <a:rPr kumimoji="1" lang="en-US" altLang="ja-JP" sz="1000" dirty="0">
                  <a:solidFill>
                    <a:schemeClr val="bg1"/>
                  </a:solidFill>
                </a:rPr>
              </a:br>
              <a:r>
                <a:rPr kumimoji="1" lang="ja-JP" altLang="en-US" sz="1000" dirty="0">
                  <a:solidFill>
                    <a:schemeClr val="bg1"/>
                  </a:solidFill>
                </a:rPr>
                <a:t>（韓国）</a:t>
              </a:r>
            </a:p>
          </p:txBody>
        </p:sp>
        <p:sp>
          <p:nvSpPr>
            <p:cNvPr id="61" name="楕円 60">
              <a:extLst>
                <a:ext uri="{FF2B5EF4-FFF2-40B4-BE49-F238E27FC236}">
                  <a16:creationId xmlns:a16="http://schemas.microsoft.com/office/drawing/2014/main" id="{2C728E2E-5B66-45EC-8DB8-C5C7B40D629D}"/>
                </a:ext>
              </a:extLst>
            </p:cNvPr>
            <p:cNvSpPr/>
            <p:nvPr/>
          </p:nvSpPr>
          <p:spPr>
            <a:xfrm>
              <a:off x="3387434" y="5106200"/>
              <a:ext cx="1162160"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err="1">
                  <a:solidFill>
                    <a:schemeClr val="bg1"/>
                  </a:solidFill>
                </a:rPr>
                <a:t>TradeLens</a:t>
              </a:r>
              <a:endParaRPr kumimoji="1" lang="ja-JP" altLang="en-US" sz="1000" dirty="0">
                <a:solidFill>
                  <a:schemeClr val="bg1"/>
                </a:solidFill>
              </a:endParaRPr>
            </a:p>
          </p:txBody>
        </p:sp>
        <p:sp>
          <p:nvSpPr>
            <p:cNvPr id="62" name="楕円 61">
              <a:extLst>
                <a:ext uri="{FF2B5EF4-FFF2-40B4-BE49-F238E27FC236}">
                  <a16:creationId xmlns:a16="http://schemas.microsoft.com/office/drawing/2014/main" id="{B2118ECE-C984-4EC0-90E8-63F16746736E}"/>
                </a:ext>
              </a:extLst>
            </p:cNvPr>
            <p:cNvSpPr/>
            <p:nvPr/>
          </p:nvSpPr>
          <p:spPr>
            <a:xfrm>
              <a:off x="4960202" y="4978382"/>
              <a:ext cx="1276536"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Port</a:t>
              </a:r>
              <a:r>
                <a:rPr kumimoji="1" lang="ja-JP" altLang="en-US" sz="1000" dirty="0">
                  <a:solidFill>
                    <a:schemeClr val="bg1"/>
                  </a:solidFill>
                </a:rPr>
                <a:t>ｎ</a:t>
              </a:r>
              <a:r>
                <a:rPr kumimoji="1" lang="en-US" altLang="ja-JP" sz="1000" dirty="0">
                  <a:solidFill>
                    <a:schemeClr val="bg1"/>
                  </a:solidFill>
                </a:rPr>
                <a:t>et</a:t>
              </a:r>
              <a:br>
                <a:rPr kumimoji="1" lang="en-US" altLang="ja-JP" sz="1000" dirty="0">
                  <a:solidFill>
                    <a:schemeClr val="bg1"/>
                  </a:solidFill>
                </a:rPr>
              </a:br>
              <a:r>
                <a:rPr kumimoji="1" lang="ja-JP" altLang="en-US" sz="1000" dirty="0">
                  <a:solidFill>
                    <a:schemeClr val="bg1"/>
                  </a:solidFill>
                </a:rPr>
                <a:t>（シンガポール）</a:t>
              </a:r>
            </a:p>
          </p:txBody>
        </p:sp>
        <p:sp>
          <p:nvSpPr>
            <p:cNvPr id="63" name="楕円 62">
              <a:extLst>
                <a:ext uri="{FF2B5EF4-FFF2-40B4-BE49-F238E27FC236}">
                  <a16:creationId xmlns:a16="http://schemas.microsoft.com/office/drawing/2014/main" id="{5ECEF9CF-C894-4D53-A7DF-20B365A5110D}"/>
                </a:ext>
              </a:extLst>
            </p:cNvPr>
            <p:cNvSpPr/>
            <p:nvPr/>
          </p:nvSpPr>
          <p:spPr>
            <a:xfrm>
              <a:off x="3848438" y="2821532"/>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Open21</a:t>
              </a:r>
              <a:r>
                <a:rPr kumimoji="1" lang="ja-JP" altLang="en-US" sz="1000" dirty="0">
                  <a:solidFill>
                    <a:schemeClr val="bg1"/>
                  </a:solidFill>
                  <a:latin typeface="メイリオ" panose="020B0604030504040204" pitchFamily="50" charset="-128"/>
                  <a:ea typeface="メイリオ" panose="020B0604030504040204" pitchFamily="50" charset="-128"/>
                </a:rPr>
                <a:t>システムズ</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（鉄鋼業界の</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受発注</a:t>
              </a:r>
              <a:r>
                <a:rPr kumimoji="1" lang="en-US" altLang="ja-JP" sz="1000" dirty="0">
                  <a:solidFill>
                    <a:schemeClr val="bg1"/>
                  </a:solidFill>
                  <a:latin typeface="メイリオ" panose="020B0604030504040204" pitchFamily="50" charset="-128"/>
                  <a:ea typeface="メイリオ" panose="020B0604030504040204" pitchFamily="50" charset="-128"/>
                </a:rPr>
                <a:t>PF</a:t>
              </a:r>
              <a:r>
                <a:rPr kumimoji="1" lang="ja-JP" altLang="en-US" sz="1000" dirty="0">
                  <a:solidFill>
                    <a:schemeClr val="bg1"/>
                  </a:solidFill>
                  <a:latin typeface="メイリオ" panose="020B0604030504040204" pitchFamily="50" charset="-128"/>
                  <a:ea typeface="メイリオ" panose="020B0604030504040204" pitchFamily="50" charset="-128"/>
                </a:rPr>
                <a:t>）</a:t>
              </a:r>
            </a:p>
          </p:txBody>
        </p:sp>
        <p:sp>
          <p:nvSpPr>
            <p:cNvPr id="64" name="楕円 63">
              <a:extLst>
                <a:ext uri="{FF2B5EF4-FFF2-40B4-BE49-F238E27FC236}">
                  <a16:creationId xmlns:a16="http://schemas.microsoft.com/office/drawing/2014/main" id="{DBE25207-5BBC-4546-AB26-FB10A9369084}"/>
                </a:ext>
              </a:extLst>
            </p:cNvPr>
            <p:cNvSpPr/>
            <p:nvPr/>
          </p:nvSpPr>
          <p:spPr>
            <a:xfrm>
              <a:off x="2211036" y="2819749"/>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JAFTAS</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（自動車業界の原産性</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調査支援</a:t>
              </a:r>
              <a:r>
                <a:rPr kumimoji="1" lang="en-US" altLang="ja-JP" sz="1000" dirty="0">
                  <a:solidFill>
                    <a:schemeClr val="bg1"/>
                  </a:solidFill>
                  <a:latin typeface="メイリオ" panose="020B0604030504040204" pitchFamily="50" charset="-128"/>
                  <a:ea typeface="メイリオ" panose="020B0604030504040204" pitchFamily="50" charset="-128"/>
                </a:rPr>
                <a:t>PF</a:t>
              </a:r>
              <a:r>
                <a:rPr kumimoji="1" lang="ja-JP" altLang="en-US" sz="1000" dirty="0">
                  <a:solidFill>
                    <a:schemeClr val="bg1"/>
                  </a:solidFill>
                  <a:latin typeface="メイリオ" panose="020B0604030504040204" pitchFamily="50" charset="-128"/>
                  <a:ea typeface="メイリオ" panose="020B0604030504040204" pitchFamily="50" charset="-128"/>
                </a:rPr>
                <a:t>）</a:t>
              </a:r>
              <a:endParaRPr kumimoji="1" lang="en-US" altLang="ja-JP" sz="1000" dirty="0">
                <a:solidFill>
                  <a:schemeClr val="bg1"/>
                </a:solidFill>
                <a:latin typeface="メイリオ" panose="020B0604030504040204" pitchFamily="50" charset="-128"/>
                <a:ea typeface="メイリオ" panose="020B0604030504040204" pitchFamily="50" charset="-128"/>
              </a:endParaRPr>
            </a:p>
          </p:txBody>
        </p:sp>
        <p:sp>
          <p:nvSpPr>
            <p:cNvPr id="65" name="楕円 64">
              <a:extLst>
                <a:ext uri="{FF2B5EF4-FFF2-40B4-BE49-F238E27FC236}">
                  <a16:creationId xmlns:a16="http://schemas.microsoft.com/office/drawing/2014/main" id="{5C9B3B03-8399-4BBC-9284-F3A159BA4850}"/>
                </a:ext>
              </a:extLst>
            </p:cNvPr>
            <p:cNvSpPr/>
            <p:nvPr/>
          </p:nvSpPr>
          <p:spPr>
            <a:xfrm>
              <a:off x="4206216" y="3827649"/>
              <a:ext cx="1209663"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Marco Polo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6" name="楕円 65">
              <a:extLst>
                <a:ext uri="{FF2B5EF4-FFF2-40B4-BE49-F238E27FC236}">
                  <a16:creationId xmlns:a16="http://schemas.microsoft.com/office/drawing/2014/main" id="{C0C5B8E7-DEAC-41A9-8451-0FBFFE89420D}"/>
                </a:ext>
              </a:extLst>
            </p:cNvPr>
            <p:cNvSpPr/>
            <p:nvPr/>
          </p:nvSpPr>
          <p:spPr>
            <a:xfrm>
              <a:off x="5616197" y="3809639"/>
              <a:ext cx="999810"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err="1">
                  <a:solidFill>
                    <a:schemeClr val="bg1"/>
                  </a:solidFill>
                  <a:latin typeface="メイリオ" panose="020B0604030504040204" pitchFamily="50" charset="-128"/>
                  <a:ea typeface="メイリオ" panose="020B0604030504040204" pitchFamily="50" charset="-128"/>
                </a:rPr>
                <a:t>Komgo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7" name="楕円 66">
              <a:extLst>
                <a:ext uri="{FF2B5EF4-FFF2-40B4-BE49-F238E27FC236}">
                  <a16:creationId xmlns:a16="http://schemas.microsoft.com/office/drawing/2014/main" id="{9712B211-FC7B-473C-A699-8D8AD469AD6B}"/>
                </a:ext>
              </a:extLst>
            </p:cNvPr>
            <p:cNvSpPr/>
            <p:nvPr/>
          </p:nvSpPr>
          <p:spPr>
            <a:xfrm>
              <a:off x="6075974" y="4175360"/>
              <a:ext cx="999810"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Contour</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8" name="楕円 67">
              <a:extLst>
                <a:ext uri="{FF2B5EF4-FFF2-40B4-BE49-F238E27FC236}">
                  <a16:creationId xmlns:a16="http://schemas.microsoft.com/office/drawing/2014/main" id="{0BC4B887-5A1D-4847-944E-2481C71A660E}"/>
                </a:ext>
              </a:extLst>
            </p:cNvPr>
            <p:cNvSpPr/>
            <p:nvPr/>
          </p:nvSpPr>
          <p:spPr>
            <a:xfrm>
              <a:off x="5974683" y="4742047"/>
              <a:ext cx="864472"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err="1">
                  <a:solidFill>
                    <a:schemeClr val="bg1"/>
                  </a:solidFill>
                </a:rPr>
                <a:t>CargoX</a:t>
              </a:r>
              <a:endParaRPr kumimoji="1" lang="ja-JP" altLang="en-US" sz="1000" dirty="0">
                <a:solidFill>
                  <a:schemeClr val="bg1"/>
                </a:solidFill>
              </a:endParaRPr>
            </a:p>
          </p:txBody>
        </p:sp>
        <p:sp>
          <p:nvSpPr>
            <p:cNvPr id="69" name="楕円 68">
              <a:extLst>
                <a:ext uri="{FF2B5EF4-FFF2-40B4-BE49-F238E27FC236}">
                  <a16:creationId xmlns:a16="http://schemas.microsoft.com/office/drawing/2014/main" id="{130D74BE-1BA8-413E-95B1-3EC1BE43AC3E}"/>
                </a:ext>
              </a:extLst>
            </p:cNvPr>
            <p:cNvSpPr/>
            <p:nvPr/>
          </p:nvSpPr>
          <p:spPr>
            <a:xfrm>
              <a:off x="3712821" y="5762765"/>
              <a:ext cx="910070"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マレーシア</a:t>
              </a:r>
              <a:br>
                <a:rPr kumimoji="1" lang="en-US" altLang="ja-JP" sz="1000" dirty="0">
                  <a:solidFill>
                    <a:schemeClr val="bg1"/>
                  </a:solidFill>
                </a:rPr>
              </a:br>
              <a:r>
                <a:rPr kumimoji="1" lang="ja-JP" altLang="en-US" sz="1000" dirty="0">
                  <a:solidFill>
                    <a:schemeClr val="bg1"/>
                  </a:solidFill>
                </a:rPr>
                <a:t>関税局</a:t>
              </a:r>
            </a:p>
          </p:txBody>
        </p:sp>
        <p:sp>
          <p:nvSpPr>
            <p:cNvPr id="70" name="楕円 69">
              <a:extLst>
                <a:ext uri="{FF2B5EF4-FFF2-40B4-BE49-F238E27FC236}">
                  <a16:creationId xmlns:a16="http://schemas.microsoft.com/office/drawing/2014/main" id="{431825E5-815E-4E50-9833-1001602B9C80}"/>
                </a:ext>
              </a:extLst>
            </p:cNvPr>
            <p:cNvSpPr/>
            <p:nvPr/>
          </p:nvSpPr>
          <p:spPr>
            <a:xfrm>
              <a:off x="4698527" y="5762765"/>
              <a:ext cx="1032909"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インドネシア</a:t>
              </a:r>
              <a:br>
                <a:rPr kumimoji="1" lang="en-US" altLang="ja-JP" sz="1000" dirty="0">
                  <a:solidFill>
                    <a:schemeClr val="bg1"/>
                  </a:solidFill>
                </a:rPr>
              </a:br>
              <a:r>
                <a:rPr kumimoji="1" lang="ja-JP" altLang="en-US" sz="1000" dirty="0">
                  <a:solidFill>
                    <a:schemeClr val="bg1"/>
                  </a:solidFill>
                </a:rPr>
                <a:t>関税局</a:t>
              </a:r>
            </a:p>
          </p:txBody>
        </p:sp>
        <p:sp>
          <p:nvSpPr>
            <p:cNvPr id="71" name="楕円 70">
              <a:extLst>
                <a:ext uri="{FF2B5EF4-FFF2-40B4-BE49-F238E27FC236}">
                  <a16:creationId xmlns:a16="http://schemas.microsoft.com/office/drawing/2014/main" id="{703E714A-F5B0-4E3C-A19F-0C1C17833E18}"/>
                </a:ext>
              </a:extLst>
            </p:cNvPr>
            <p:cNvSpPr/>
            <p:nvPr/>
          </p:nvSpPr>
          <p:spPr>
            <a:xfrm>
              <a:off x="5812470" y="5762765"/>
              <a:ext cx="1309004"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NTP</a:t>
              </a:r>
            </a:p>
            <a:p>
              <a:pPr algn="ctr"/>
              <a:r>
                <a:rPr kumimoji="1" lang="ja-JP" altLang="en-US" sz="1000" dirty="0">
                  <a:solidFill>
                    <a:schemeClr val="bg1"/>
                  </a:solidFill>
                </a:rPr>
                <a:t>（シンガポール）</a:t>
              </a:r>
            </a:p>
          </p:txBody>
        </p:sp>
        <p:sp>
          <p:nvSpPr>
            <p:cNvPr id="87" name="楕円 86">
              <a:extLst>
                <a:ext uri="{FF2B5EF4-FFF2-40B4-BE49-F238E27FC236}">
                  <a16:creationId xmlns:a16="http://schemas.microsoft.com/office/drawing/2014/main" id="{DA4B8FD9-FF6C-4BAB-A0EE-84EA5BBC3A9D}"/>
                </a:ext>
              </a:extLst>
            </p:cNvPr>
            <p:cNvSpPr/>
            <p:nvPr/>
          </p:nvSpPr>
          <p:spPr>
            <a:xfrm>
              <a:off x="2998001" y="5762765"/>
              <a:ext cx="645678"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ja-JP" altLang="en-US" sz="1000" dirty="0">
                  <a:solidFill>
                    <a:schemeClr val="bg1"/>
                  </a:solidFill>
                </a:rPr>
                <a:t>タイ</a:t>
              </a:r>
              <a:endParaRPr kumimoji="1" lang="en-US" altLang="ja-JP" sz="1000" dirty="0">
                <a:solidFill>
                  <a:schemeClr val="bg1"/>
                </a:solidFill>
              </a:endParaRPr>
            </a:p>
            <a:p>
              <a:pPr algn="ctr"/>
              <a:r>
                <a:rPr kumimoji="1" lang="ja-JP" altLang="en-US" sz="1000" dirty="0">
                  <a:solidFill>
                    <a:schemeClr val="bg1"/>
                  </a:solidFill>
                </a:rPr>
                <a:t>関税局</a:t>
              </a:r>
            </a:p>
          </p:txBody>
        </p:sp>
        <p:sp>
          <p:nvSpPr>
            <p:cNvPr id="88" name="楕円 87">
              <a:extLst>
                <a:ext uri="{FF2B5EF4-FFF2-40B4-BE49-F238E27FC236}">
                  <a16:creationId xmlns:a16="http://schemas.microsoft.com/office/drawing/2014/main" id="{099014C3-A3FE-45FA-A682-4669A4CD34ED}"/>
                </a:ext>
              </a:extLst>
            </p:cNvPr>
            <p:cNvSpPr/>
            <p:nvPr/>
          </p:nvSpPr>
          <p:spPr>
            <a:xfrm>
              <a:off x="6376376" y="5147376"/>
              <a:ext cx="1329673"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KL-NET</a:t>
              </a:r>
              <a:r>
                <a:rPr kumimoji="1" lang="ja-JP" altLang="en-US" sz="1000" dirty="0">
                  <a:solidFill>
                    <a:schemeClr val="bg1"/>
                  </a:solidFill>
                </a:rPr>
                <a:t>（韓国）</a:t>
              </a:r>
            </a:p>
          </p:txBody>
        </p:sp>
        <p:sp>
          <p:nvSpPr>
            <p:cNvPr id="89" name="楕円 88">
              <a:extLst>
                <a:ext uri="{FF2B5EF4-FFF2-40B4-BE49-F238E27FC236}">
                  <a16:creationId xmlns:a16="http://schemas.microsoft.com/office/drawing/2014/main" id="{39EEB660-D0BB-468D-A115-E2A8DCB7F5D5}"/>
                </a:ext>
              </a:extLst>
            </p:cNvPr>
            <p:cNvSpPr/>
            <p:nvPr/>
          </p:nvSpPr>
          <p:spPr>
            <a:xfrm>
              <a:off x="6924759" y="4731261"/>
              <a:ext cx="915891"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E2Open</a:t>
              </a:r>
            </a:p>
          </p:txBody>
        </p:sp>
        <p:sp>
          <p:nvSpPr>
            <p:cNvPr id="90" name="楕円 89">
              <a:extLst>
                <a:ext uri="{FF2B5EF4-FFF2-40B4-BE49-F238E27FC236}">
                  <a16:creationId xmlns:a16="http://schemas.microsoft.com/office/drawing/2014/main" id="{DF0CEBCA-7F4B-4634-9DA5-872AED739260}"/>
                </a:ext>
              </a:extLst>
            </p:cNvPr>
            <p:cNvSpPr/>
            <p:nvPr/>
          </p:nvSpPr>
          <p:spPr>
            <a:xfrm>
              <a:off x="3944215" y="4748558"/>
              <a:ext cx="1232105"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err="1">
                  <a:solidFill>
                    <a:schemeClr val="bg1"/>
                  </a:solidFill>
                </a:rPr>
                <a:t>CargoSmart</a:t>
              </a:r>
              <a:endParaRPr kumimoji="1" lang="en-US" altLang="ja-JP" sz="1000" dirty="0">
                <a:solidFill>
                  <a:schemeClr val="bg1"/>
                </a:solidFill>
              </a:endParaRPr>
            </a:p>
          </p:txBody>
        </p:sp>
        <p:sp>
          <p:nvSpPr>
            <p:cNvPr id="91" name="楕円 90">
              <a:extLst>
                <a:ext uri="{FF2B5EF4-FFF2-40B4-BE49-F238E27FC236}">
                  <a16:creationId xmlns:a16="http://schemas.microsoft.com/office/drawing/2014/main" id="{8F14928C-A070-4A82-B5FC-F617AC9B41BD}"/>
                </a:ext>
              </a:extLst>
            </p:cNvPr>
            <p:cNvSpPr/>
            <p:nvPr/>
          </p:nvSpPr>
          <p:spPr>
            <a:xfrm>
              <a:off x="3364911" y="3508387"/>
              <a:ext cx="700126" cy="1344637"/>
            </a:xfrm>
            <a:prstGeom prst="ellipse">
              <a:avLst/>
            </a:prstGeom>
            <a:gradFill>
              <a:gsLst>
                <a:gs pos="61000">
                  <a:schemeClr val="accent4"/>
                </a:gs>
                <a:gs pos="0">
                  <a:schemeClr val="accent5">
                    <a:satMod val="103000"/>
                    <a:lumMod val="102000"/>
                    <a:tint val="94000"/>
                  </a:schemeClr>
                </a:gs>
                <a:gs pos="49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Infor</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Nexus</a:t>
              </a:r>
            </a:p>
          </p:txBody>
        </p:sp>
        <p:sp>
          <p:nvSpPr>
            <p:cNvPr id="92" name="楕円 91">
              <a:extLst>
                <a:ext uri="{FF2B5EF4-FFF2-40B4-BE49-F238E27FC236}">
                  <a16:creationId xmlns:a16="http://schemas.microsoft.com/office/drawing/2014/main" id="{C3831F98-4306-4759-A0C1-2F0515E2A75D}"/>
                </a:ext>
              </a:extLst>
            </p:cNvPr>
            <p:cNvSpPr/>
            <p:nvPr/>
          </p:nvSpPr>
          <p:spPr>
            <a:xfrm>
              <a:off x="2609782" y="4643933"/>
              <a:ext cx="805682"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ja-JP" altLang="en-US" sz="1000" dirty="0">
                  <a:solidFill>
                    <a:schemeClr val="bg1"/>
                  </a:solidFill>
                </a:rPr>
                <a:t>コリンズ</a:t>
              </a:r>
              <a:endParaRPr kumimoji="1" lang="en-US" altLang="ja-JP" sz="1000" dirty="0">
                <a:solidFill>
                  <a:schemeClr val="bg1"/>
                </a:solidFill>
              </a:endParaRPr>
            </a:p>
            <a:p>
              <a:pPr algn="ctr"/>
              <a:r>
                <a:rPr kumimoji="1" lang="ja-JP" altLang="en-US" sz="1000" dirty="0">
                  <a:solidFill>
                    <a:schemeClr val="bg1"/>
                  </a:solidFill>
                </a:rPr>
                <a:t>（日本</a:t>
              </a:r>
              <a:r>
                <a:rPr kumimoji="1" lang="en-US" altLang="ja-JP" sz="1000" dirty="0">
                  <a:solidFill>
                    <a:schemeClr val="bg1"/>
                  </a:solidFill>
                </a:rPr>
                <a:t>)</a:t>
              </a:r>
              <a:endParaRPr kumimoji="1" lang="ja-JP" altLang="en-US" sz="1000" dirty="0">
                <a:solidFill>
                  <a:schemeClr val="bg1"/>
                </a:solidFill>
              </a:endParaRPr>
            </a:p>
          </p:txBody>
        </p:sp>
        <p:sp>
          <p:nvSpPr>
            <p:cNvPr id="94" name="楕円 93">
              <a:extLst>
                <a:ext uri="{FF2B5EF4-FFF2-40B4-BE49-F238E27FC236}">
                  <a16:creationId xmlns:a16="http://schemas.microsoft.com/office/drawing/2014/main" id="{D6529C1E-B170-4C2A-AF57-6C836573E189}"/>
                </a:ext>
              </a:extLst>
            </p:cNvPr>
            <p:cNvSpPr/>
            <p:nvPr/>
          </p:nvSpPr>
          <p:spPr>
            <a:xfrm>
              <a:off x="1884770" y="5016004"/>
              <a:ext cx="1246595"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サイバーポート</a:t>
              </a:r>
              <a:br>
                <a:rPr kumimoji="1" lang="en-US" altLang="ja-JP" sz="1000" dirty="0">
                  <a:solidFill>
                    <a:schemeClr val="bg1"/>
                  </a:solidFill>
                </a:rPr>
              </a:br>
              <a:r>
                <a:rPr kumimoji="1" lang="ja-JP" altLang="en-US" sz="1000" dirty="0">
                  <a:solidFill>
                    <a:schemeClr val="bg1"/>
                  </a:solidFill>
                </a:rPr>
                <a:t>（日本）</a:t>
              </a:r>
            </a:p>
          </p:txBody>
        </p:sp>
        <p:sp>
          <p:nvSpPr>
            <p:cNvPr id="95" name="楕円 94">
              <a:extLst>
                <a:ext uri="{FF2B5EF4-FFF2-40B4-BE49-F238E27FC236}">
                  <a16:creationId xmlns:a16="http://schemas.microsoft.com/office/drawing/2014/main" id="{605C456B-D5D7-4D86-ABD3-953C7B967AD1}"/>
                </a:ext>
              </a:extLst>
            </p:cNvPr>
            <p:cNvSpPr/>
            <p:nvPr/>
          </p:nvSpPr>
          <p:spPr>
            <a:xfrm>
              <a:off x="5256784" y="2821532"/>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電子機器業界</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en-US" altLang="zh-TW" sz="1000" dirty="0">
                  <a:solidFill>
                    <a:schemeClr val="bg1"/>
                  </a:solidFill>
                  <a:latin typeface="メイリオ" panose="020B0604030504040204" pitchFamily="50" charset="-128"/>
                  <a:ea typeface="メイリオ" panose="020B0604030504040204" pitchFamily="50" charset="-128"/>
                </a:rPr>
                <a:t>EDI</a:t>
              </a:r>
              <a:r>
                <a:rPr kumimoji="1" lang="zh-TW" altLang="en-US" sz="1000" dirty="0">
                  <a:solidFill>
                    <a:schemeClr val="bg1"/>
                  </a:solidFill>
                  <a:latin typeface="メイリオ" panose="020B0604030504040204" pitchFamily="50" charset="-128"/>
                  <a:ea typeface="メイリオ" panose="020B0604030504040204" pitchFamily="50" charset="-128"/>
                </a:rPr>
                <a:t>標準</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a:t>
              </a:r>
              <a:r>
                <a:rPr kumimoji="1" lang="en-US" altLang="zh-TW" sz="1000" dirty="0">
                  <a:solidFill>
                    <a:schemeClr val="bg1"/>
                  </a:solidFill>
                  <a:latin typeface="メイリオ" panose="020B0604030504040204" pitchFamily="50" charset="-128"/>
                  <a:ea typeface="メイリオ" panose="020B0604030504040204" pitchFamily="50" charset="-128"/>
                </a:rPr>
                <a:t>ECALGA</a:t>
              </a:r>
              <a:r>
                <a:rPr kumimoji="1" lang="zh-TW" altLang="en-US" sz="1000" dirty="0">
                  <a:solidFill>
                    <a:schemeClr val="bg1"/>
                  </a:solidFill>
                  <a:latin typeface="メイリオ" panose="020B0604030504040204" pitchFamily="50" charset="-128"/>
                  <a:ea typeface="メイリオ" panose="020B0604030504040204" pitchFamily="50" charset="-128"/>
                </a:rPr>
                <a:t>）</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96" name="楕円 95">
              <a:extLst>
                <a:ext uri="{FF2B5EF4-FFF2-40B4-BE49-F238E27FC236}">
                  <a16:creationId xmlns:a16="http://schemas.microsoft.com/office/drawing/2014/main" id="{C10C8605-8A8E-4D8C-9310-0CFB6F00EC18}"/>
                </a:ext>
              </a:extLst>
            </p:cNvPr>
            <p:cNvSpPr/>
            <p:nvPr/>
          </p:nvSpPr>
          <p:spPr>
            <a:xfrm>
              <a:off x="6662288" y="2821532"/>
              <a:ext cx="1515090"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zh-TW" sz="1000" dirty="0">
                  <a:solidFill>
                    <a:schemeClr val="bg1"/>
                  </a:solidFill>
                  <a:latin typeface="メイリオ" panose="020B0604030504040204" pitchFamily="50" charset="-128"/>
                  <a:ea typeface="メイリオ" panose="020B0604030504040204" pitchFamily="50" charset="-128"/>
                </a:rPr>
                <a:t>Chem </a:t>
              </a:r>
              <a:r>
                <a:rPr kumimoji="1" lang="en-US" altLang="zh-TW" sz="1000" dirty="0" err="1">
                  <a:solidFill>
                    <a:schemeClr val="bg1"/>
                  </a:solidFill>
                  <a:latin typeface="メイリオ" panose="020B0604030504040204" pitchFamily="50" charset="-128"/>
                  <a:ea typeface="メイリオ" panose="020B0604030504040204" pitchFamily="50" charset="-128"/>
                </a:rPr>
                <a:t>eStandards</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（化学品業界</a:t>
              </a:r>
              <a:r>
                <a:rPr kumimoji="1" lang="en-US" altLang="zh-TW" sz="1000" dirty="0">
                  <a:solidFill>
                    <a:schemeClr val="bg1"/>
                  </a:solidFill>
                  <a:latin typeface="メイリオ" panose="020B0604030504040204" pitchFamily="50" charset="-128"/>
                  <a:ea typeface="メイリオ" panose="020B0604030504040204" pitchFamily="50" charset="-128"/>
                </a:rPr>
                <a:t>EDI</a:t>
              </a:r>
              <a:r>
                <a:rPr kumimoji="1" lang="zh-TW" altLang="en-US" sz="1000" dirty="0">
                  <a:solidFill>
                    <a:schemeClr val="bg1"/>
                  </a:solidFill>
                  <a:latin typeface="メイリオ" panose="020B0604030504040204" pitchFamily="50" charset="-128"/>
                  <a:ea typeface="メイリオ" panose="020B0604030504040204" pitchFamily="50" charset="-128"/>
                </a:rPr>
                <a:t>標準）</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（国際標準）</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grpSp>
      <p:sp>
        <p:nvSpPr>
          <p:cNvPr id="97" name="正方形/長方形 96">
            <a:extLst>
              <a:ext uri="{FF2B5EF4-FFF2-40B4-BE49-F238E27FC236}">
                <a16:creationId xmlns:a16="http://schemas.microsoft.com/office/drawing/2014/main" id="{8B0BD473-E6EE-4EB2-87F9-5152B30293CB}"/>
              </a:ext>
            </a:extLst>
          </p:cNvPr>
          <p:cNvSpPr/>
          <p:nvPr/>
        </p:nvSpPr>
        <p:spPr>
          <a:xfrm>
            <a:off x="8514258" y="2753182"/>
            <a:ext cx="180000" cy="3708000"/>
          </a:xfrm>
          <a:prstGeom prst="rect">
            <a:avLst/>
          </a:prstGeom>
          <a:solidFill>
            <a:srgbClr val="EC7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lIns="36000" tIns="36000" rIns="36000" bIns="36000" rtlCol="0" anchor="ctr" anchorCtr="0">
            <a:noAutofit/>
          </a:bodyPr>
          <a:lstStyle/>
          <a:p>
            <a:pPr algn="ctr"/>
            <a:endParaRPr kumimoji="1" lang="ja-JP" altLang="en-US" sz="1200" b="1" dirty="0">
              <a:solidFill>
                <a:srgbClr val="FFFFFF"/>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98" name="楕円 97">
            <a:extLst>
              <a:ext uri="{FF2B5EF4-FFF2-40B4-BE49-F238E27FC236}">
                <a16:creationId xmlns:a16="http://schemas.microsoft.com/office/drawing/2014/main" id="{6861F47D-02D4-4439-8DC1-A694EEA95D69}"/>
              </a:ext>
            </a:extLst>
          </p:cNvPr>
          <p:cNvSpPr>
            <a:spLocks noChangeAspect="1"/>
          </p:cNvSpPr>
          <p:nvPr/>
        </p:nvSpPr>
        <p:spPr>
          <a:xfrm>
            <a:off x="8992657" y="3662922"/>
            <a:ext cx="1008000" cy="1008000"/>
          </a:xfrm>
          <a:prstGeom prst="ellipse">
            <a:avLst/>
          </a:prstGeom>
          <a:solidFill>
            <a:srgbClr val="FAD9E2"/>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個社</a:t>
            </a:r>
            <a:br>
              <a:rPr kumimoji="1" lang="en-US" altLang="ja-JP" sz="1200" b="1" dirty="0">
                <a:solidFill>
                  <a:schemeClr val="tx1"/>
                </a:solidFill>
                <a:latin typeface="メイリオ" panose="020B0604030504040204" pitchFamily="50" charset="-128"/>
                <a:ea typeface="メイリオ" panose="020B0604030504040204" pitchFamily="50" charset="-128"/>
              </a:rPr>
            </a:br>
            <a:r>
              <a:rPr kumimoji="1" lang="ja-JP" altLang="en-US" sz="1200" b="1" dirty="0">
                <a:solidFill>
                  <a:schemeClr val="tx1"/>
                </a:solidFill>
                <a:latin typeface="メイリオ" panose="020B0604030504040204" pitchFamily="50" charset="-128"/>
                <a:ea typeface="メイリオ" panose="020B0604030504040204" pitchFamily="50" charset="-128"/>
              </a:rPr>
              <a:t>システム</a:t>
            </a:r>
          </a:p>
        </p:txBody>
      </p:sp>
      <p:sp>
        <p:nvSpPr>
          <p:cNvPr id="99" name="テキスト ボックス 98">
            <a:extLst>
              <a:ext uri="{FF2B5EF4-FFF2-40B4-BE49-F238E27FC236}">
                <a16:creationId xmlns:a16="http://schemas.microsoft.com/office/drawing/2014/main" id="{0CD565F4-CD8B-403A-A7B0-DEB0CFE260B6}"/>
              </a:ext>
            </a:extLst>
          </p:cNvPr>
          <p:cNvSpPr txBox="1"/>
          <p:nvPr/>
        </p:nvSpPr>
        <p:spPr>
          <a:xfrm>
            <a:off x="9063846" y="3059486"/>
            <a:ext cx="865622" cy="553998"/>
          </a:xfrm>
          <a:prstGeom prst="rect">
            <a:avLst/>
          </a:prstGeom>
          <a:noFill/>
        </p:spPr>
        <p:txBody>
          <a:bodyPr wrap="none" lIns="0" tIns="0" rIns="0" bIns="0" rtlCol="0">
            <a:spAutoFit/>
          </a:bodyPr>
          <a:lstStyle/>
          <a:p>
            <a:pPr algn="ctr" defTabSz="1007772" fontAlgn="ctr">
              <a:buClr>
                <a:srgbClr val="000000"/>
              </a:buClr>
            </a:pPr>
            <a:r>
              <a:rPr kumimoji="1" lang="ja-JP" altLang="en-US" sz="1200" b="1" spc="100">
                <a:solidFill>
                  <a:srgbClr val="DC003C"/>
                </a:solidFill>
                <a:latin typeface="メイリオ" panose="020B0604030504040204" pitchFamily="50" charset="-128"/>
                <a:ea typeface="メイリオ" panose="020B0604030504040204" pitchFamily="50" charset="-128"/>
              </a:rPr>
              <a:t>連携用</a:t>
            </a:r>
            <a:r>
              <a:rPr kumimoji="1" lang="en-US" altLang="ja-JP" sz="1200" b="1" spc="100">
                <a:solidFill>
                  <a:srgbClr val="DC003C"/>
                </a:solidFill>
                <a:latin typeface="メイリオ" panose="020B0604030504040204" pitchFamily="50" charset="-128"/>
                <a:ea typeface="メイリオ" panose="020B0604030504040204" pitchFamily="50" charset="-128"/>
              </a:rPr>
              <a:t>IF</a:t>
            </a:r>
            <a:r>
              <a:rPr kumimoji="1" lang="ja-JP" altLang="en-US" sz="1200" b="1" spc="100">
                <a:solidFill>
                  <a:srgbClr val="DC003C"/>
                </a:solidFill>
                <a:latin typeface="メイリオ" panose="020B0604030504040204" pitchFamily="50" charset="-128"/>
                <a:ea typeface="メイリオ" panose="020B0604030504040204" pitchFamily="50" charset="-128"/>
              </a:rPr>
              <a:t>の</a:t>
            </a:r>
            <a:endParaRPr kumimoji="1" lang="en-US" altLang="ja-JP" sz="1200" b="1" spc="100">
              <a:solidFill>
                <a:srgbClr val="DC003C"/>
              </a:solidFill>
              <a:latin typeface="メイリオ" panose="020B0604030504040204" pitchFamily="50" charset="-128"/>
              <a:ea typeface="メイリオ" panose="020B0604030504040204" pitchFamily="50" charset="-128"/>
            </a:endParaRPr>
          </a:p>
          <a:p>
            <a:pPr algn="ctr" defTabSz="1007772" fontAlgn="ctr">
              <a:buClr>
                <a:srgbClr val="000000"/>
              </a:buClr>
            </a:pPr>
            <a:r>
              <a:rPr kumimoji="1" lang="ja-JP" altLang="en-US" sz="1200" b="1" spc="100">
                <a:solidFill>
                  <a:srgbClr val="DC003C"/>
                </a:solidFill>
                <a:latin typeface="メイリオ" panose="020B0604030504040204" pitchFamily="50" charset="-128"/>
                <a:ea typeface="メイリオ" panose="020B0604030504040204" pitchFamily="50" charset="-128"/>
              </a:rPr>
              <a:t>実装コスト</a:t>
            </a:r>
            <a:br>
              <a:rPr kumimoji="1" lang="en-US" altLang="ja-JP" sz="1200" b="1" spc="100">
                <a:solidFill>
                  <a:srgbClr val="DC003C"/>
                </a:solidFill>
                <a:latin typeface="メイリオ" panose="020B0604030504040204" pitchFamily="50" charset="-128"/>
                <a:ea typeface="メイリオ" panose="020B0604030504040204" pitchFamily="50" charset="-128"/>
              </a:rPr>
            </a:br>
            <a:r>
              <a:rPr kumimoji="1" lang="ja-JP" altLang="en-US" sz="1200" b="1" spc="100">
                <a:solidFill>
                  <a:srgbClr val="DC003C"/>
                </a:solidFill>
                <a:latin typeface="メイリオ" panose="020B0604030504040204" pitchFamily="50" charset="-128"/>
                <a:ea typeface="メイリオ" panose="020B0604030504040204" pitchFamily="50" charset="-128"/>
              </a:rPr>
              <a:t>負担増大</a:t>
            </a:r>
            <a:endParaRPr kumimoji="1" lang="ja-JP" altLang="en-US" sz="1200" b="1" spc="100" dirty="0">
              <a:solidFill>
                <a:srgbClr val="DC003C"/>
              </a:solidFill>
              <a:latin typeface="メイリオ" panose="020B0604030504040204" pitchFamily="50" charset="-128"/>
              <a:ea typeface="メイリオ" panose="020B0604030504040204" pitchFamily="50" charset="-128"/>
            </a:endParaRPr>
          </a:p>
        </p:txBody>
      </p:sp>
      <p:grpSp>
        <p:nvGrpSpPr>
          <p:cNvPr id="100" name="グループ化 99">
            <a:extLst>
              <a:ext uri="{FF2B5EF4-FFF2-40B4-BE49-F238E27FC236}">
                <a16:creationId xmlns:a16="http://schemas.microsoft.com/office/drawing/2014/main" id="{6048F602-D9DF-455D-809B-D1E957655B77}"/>
              </a:ext>
            </a:extLst>
          </p:cNvPr>
          <p:cNvGrpSpPr/>
          <p:nvPr/>
        </p:nvGrpSpPr>
        <p:grpSpPr>
          <a:xfrm>
            <a:off x="8958720" y="4742047"/>
            <a:ext cx="1223141" cy="1918857"/>
            <a:chOff x="9793424" y="4751387"/>
            <a:chExt cx="1223141" cy="1918857"/>
          </a:xfrm>
        </p:grpSpPr>
        <p:sp>
          <p:nvSpPr>
            <p:cNvPr id="101" name="テキスト ボックス 100">
              <a:extLst>
                <a:ext uri="{FF2B5EF4-FFF2-40B4-BE49-F238E27FC236}">
                  <a16:creationId xmlns:a16="http://schemas.microsoft.com/office/drawing/2014/main" id="{F82E29A1-5D10-4A3C-A7EB-11946621231C}"/>
                </a:ext>
              </a:extLst>
            </p:cNvPr>
            <p:cNvSpPr txBox="1"/>
            <p:nvPr/>
          </p:nvSpPr>
          <p:spPr>
            <a:xfrm>
              <a:off x="9793424" y="4751387"/>
              <a:ext cx="1223141" cy="1918857"/>
            </a:xfrm>
            <a:prstGeom prst="rect">
              <a:avLst/>
            </a:prstGeom>
            <a:noFill/>
          </p:spPr>
          <p:txBody>
            <a:bodyPr wrap="none" lIns="0" tIns="0" rIns="0" bIns="0" rtlCol="0">
              <a:noAutofit/>
            </a:bodyPr>
            <a:lstStyle/>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荷主</a:t>
              </a:r>
              <a:br>
                <a:rPr kumimoji="1" lang="en-US" altLang="ja-JP" sz="1050" dirty="0">
                  <a:solidFill>
                    <a:srgbClr val="000000"/>
                  </a:solidFill>
                  <a:latin typeface="メイリオ" panose="020B0604030504040204" pitchFamily="50" charset="-128"/>
                  <a:ea typeface="メイリオ" panose="020B0604030504040204" pitchFamily="50" charset="-128"/>
                </a:rPr>
              </a:br>
              <a:r>
                <a:rPr kumimoji="1" lang="ja-JP" altLang="en-US" sz="1050" dirty="0">
                  <a:solidFill>
                    <a:srgbClr val="000000"/>
                  </a:solidFill>
                  <a:latin typeface="メイリオ" panose="020B0604030504040204" pitchFamily="50" charset="-128"/>
                  <a:ea typeface="メイリオ" panose="020B0604030504040204" pitchFamily="50" charset="-128"/>
                </a:rPr>
                <a:t>（メーカー、商社）</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船社</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船舶代理店</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フォワーダ</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海貨業者</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ターミナル</a:t>
              </a:r>
              <a:br>
                <a:rPr kumimoji="1" lang="en-US" altLang="ja-JP" sz="1050" dirty="0">
                  <a:solidFill>
                    <a:srgbClr val="000000"/>
                  </a:solidFill>
                  <a:latin typeface="メイリオ" panose="020B0604030504040204" pitchFamily="50" charset="-128"/>
                  <a:ea typeface="メイリオ" panose="020B0604030504040204" pitchFamily="50" charset="-128"/>
                </a:rPr>
              </a:br>
              <a:r>
                <a:rPr kumimoji="1" lang="ja-JP" altLang="en-US" sz="1050" dirty="0">
                  <a:solidFill>
                    <a:srgbClr val="000000"/>
                  </a:solidFill>
                  <a:latin typeface="メイリオ" panose="020B0604030504040204" pitchFamily="50" charset="-128"/>
                  <a:ea typeface="メイリオ" panose="020B0604030504040204" pitchFamily="50" charset="-128"/>
                </a:rPr>
                <a:t>オペレータ</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陸運業者</a:t>
              </a:r>
              <a:endParaRPr kumimoji="1" lang="en-US" altLang="ja-JP" sz="1050" dirty="0">
                <a:solidFill>
                  <a:srgbClr val="000000"/>
                </a:solidFill>
                <a:latin typeface="メイリオ" panose="020B0604030504040204" pitchFamily="50" charset="-128"/>
                <a:ea typeface="メイリオ" panose="020B0604030504040204" pitchFamily="50" charset="-128"/>
              </a:endParaRPr>
            </a:p>
          </p:txBody>
        </p:sp>
        <p:sp>
          <p:nvSpPr>
            <p:cNvPr id="102" name="テキスト ボックス 101">
              <a:extLst>
                <a:ext uri="{FF2B5EF4-FFF2-40B4-BE49-F238E27FC236}">
                  <a16:creationId xmlns:a16="http://schemas.microsoft.com/office/drawing/2014/main" id="{EA3A4A7D-9883-4453-A26F-398B2820D186}"/>
                </a:ext>
              </a:extLst>
            </p:cNvPr>
            <p:cNvSpPr txBox="1"/>
            <p:nvPr/>
          </p:nvSpPr>
          <p:spPr>
            <a:xfrm>
              <a:off x="10150162" y="6404164"/>
              <a:ext cx="166712" cy="221599"/>
            </a:xfrm>
            <a:prstGeom prst="rect">
              <a:avLst/>
            </a:prstGeom>
            <a:noFill/>
          </p:spPr>
          <p:txBody>
            <a:bodyPr vert="eaVert" wrap="none" lIns="0" tIns="0" rIns="0" bIns="0" rtlCol="0" anchor="ctr">
              <a:spAutoFit/>
            </a:bodyPr>
            <a:lstStyle/>
            <a:p>
              <a:pPr algn="ctr" defTabSz="1007772" fontAlgn="ctr">
                <a:lnSpc>
                  <a:spcPct val="120000"/>
                </a:lnSpc>
                <a:spcAft>
                  <a:spcPts val="400"/>
                </a:spcAft>
                <a:buClr>
                  <a:srgbClr val="000000"/>
                </a:buClr>
              </a:pPr>
              <a:r>
                <a:rPr kumimoji="1" lang="en-US" altLang="ja-JP" sz="1200" spc="100" dirty="0">
                  <a:solidFill>
                    <a:srgbClr val="000000"/>
                  </a:solidFill>
                  <a:latin typeface="メイリオ" panose="020B0604030504040204" pitchFamily="50" charset="-128"/>
                  <a:ea typeface="メイリオ" panose="020B0604030504040204" pitchFamily="50" charset="-128"/>
                </a:rPr>
                <a:t>…</a:t>
              </a:r>
              <a:endParaRPr kumimoji="1" lang="ja-JP" altLang="en-US" sz="1200" spc="100" dirty="0">
                <a:solidFill>
                  <a:srgbClr val="000000"/>
                </a:solidFill>
                <a:latin typeface="メイリオ" panose="020B0604030504040204" pitchFamily="50" charset="-128"/>
                <a:ea typeface="メイリオ" panose="020B0604030504040204" pitchFamily="50" charset="-128"/>
              </a:endParaRPr>
            </a:p>
          </p:txBody>
        </p:sp>
      </p:grpSp>
      <p:sp>
        <p:nvSpPr>
          <p:cNvPr id="103" name="楕円 102">
            <a:extLst>
              <a:ext uri="{FF2B5EF4-FFF2-40B4-BE49-F238E27FC236}">
                <a16:creationId xmlns:a16="http://schemas.microsoft.com/office/drawing/2014/main" id="{84D8FDC2-EB5C-434F-B484-C68F7DDA63F5}"/>
              </a:ext>
            </a:extLst>
          </p:cNvPr>
          <p:cNvSpPr/>
          <p:nvPr/>
        </p:nvSpPr>
        <p:spPr>
          <a:xfrm>
            <a:off x="5016092" y="4452127"/>
            <a:ext cx="999810" cy="307873"/>
          </a:xfrm>
          <a:prstGeom prst="ellipse">
            <a:avLst/>
          </a:prstGeom>
          <a:gradFill flip="none" rotWithShape="1">
            <a:gsLst>
              <a:gs pos="0">
                <a:schemeClr val="accent3"/>
              </a:gs>
              <a:gs pos="100000">
                <a:schemeClr val="accent4"/>
              </a:gs>
            </a:gsLst>
            <a:lin ang="16200000" scaled="1"/>
            <a:tileRect/>
          </a:gra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Bolero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104" name="楕円 103">
            <a:extLst>
              <a:ext uri="{FF2B5EF4-FFF2-40B4-BE49-F238E27FC236}">
                <a16:creationId xmlns:a16="http://schemas.microsoft.com/office/drawing/2014/main" id="{B4182C8A-EDCD-4B7F-BC3F-F5A6CD48D4A8}"/>
              </a:ext>
            </a:extLst>
          </p:cNvPr>
          <p:cNvSpPr/>
          <p:nvPr/>
        </p:nvSpPr>
        <p:spPr>
          <a:xfrm>
            <a:off x="7196913" y="3600835"/>
            <a:ext cx="678863" cy="1094375"/>
          </a:xfrm>
          <a:prstGeom prst="ellipse">
            <a:avLst/>
          </a:prstGeom>
          <a:gradFill>
            <a:gsLst>
              <a:gs pos="57000">
                <a:schemeClr val="accent4"/>
              </a:gs>
              <a:gs pos="0">
                <a:schemeClr val="accent5">
                  <a:satMod val="103000"/>
                  <a:lumMod val="102000"/>
                  <a:tint val="94000"/>
                </a:schemeClr>
              </a:gs>
              <a:gs pos="46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STAND</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AGE</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a:t>
            </a:r>
            <a:r>
              <a:rPr kumimoji="1" lang="ja-JP" altLang="en-US" sz="1000" dirty="0">
                <a:solidFill>
                  <a:schemeClr val="bg1"/>
                </a:solidFill>
                <a:latin typeface="メイリオ" panose="020B0604030504040204" pitchFamily="50" charset="-128"/>
                <a:ea typeface="メイリオ" panose="020B0604030504040204" pitchFamily="50" charset="-128"/>
              </a:rPr>
              <a:t>中小企</a:t>
            </a:r>
            <a:endParaRPr kumimoji="1" lang="en-US" altLang="ja-JP" sz="1000" dirty="0">
              <a:solidFill>
                <a:schemeClr val="bg1"/>
              </a:solidFill>
              <a:latin typeface="メイリオ" panose="020B0604030504040204" pitchFamily="50" charset="-128"/>
              <a:ea typeface="メイリオ" panose="020B0604030504040204" pitchFamily="50" charset="-128"/>
            </a:endParaRPr>
          </a:p>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業向け</a:t>
            </a:r>
            <a:r>
              <a:rPr kumimoji="1" lang="en-US" altLang="ja-JP" sz="1000" dirty="0">
                <a:solidFill>
                  <a:schemeClr val="bg1"/>
                </a:solidFill>
                <a:latin typeface="メイリオ" panose="020B0604030504040204" pitchFamily="50" charset="-128"/>
                <a:ea typeface="メイリオ" panose="020B0604030504040204" pitchFamily="50" charset="-128"/>
              </a:rPr>
              <a:t>)</a:t>
            </a:r>
          </a:p>
        </p:txBody>
      </p:sp>
      <p:sp>
        <p:nvSpPr>
          <p:cNvPr id="106" name="楕円 105">
            <a:extLst>
              <a:ext uri="{FF2B5EF4-FFF2-40B4-BE49-F238E27FC236}">
                <a16:creationId xmlns:a16="http://schemas.microsoft.com/office/drawing/2014/main" id="{F6E026BD-02CA-45CF-8171-1C6845F0E633}"/>
              </a:ext>
            </a:extLst>
          </p:cNvPr>
          <p:cNvSpPr/>
          <p:nvPr/>
        </p:nvSpPr>
        <p:spPr>
          <a:xfrm>
            <a:off x="2023916" y="3522630"/>
            <a:ext cx="709619" cy="1344637"/>
          </a:xfrm>
          <a:prstGeom prst="ellipse">
            <a:avLst/>
          </a:prstGeom>
          <a:gradFill>
            <a:gsLst>
              <a:gs pos="61000">
                <a:schemeClr val="accent4"/>
              </a:gs>
              <a:gs pos="0">
                <a:schemeClr val="accent5">
                  <a:satMod val="103000"/>
                  <a:lumMod val="102000"/>
                  <a:tint val="94000"/>
                </a:schemeClr>
              </a:gs>
              <a:gs pos="49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Trade</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Waltz</a:t>
            </a:r>
          </a:p>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（日本）</a:t>
            </a:r>
          </a:p>
        </p:txBody>
      </p:sp>
      <p:sp>
        <p:nvSpPr>
          <p:cNvPr id="73" name="テキスト ボックス 72">
            <a:extLst>
              <a:ext uri="{FF2B5EF4-FFF2-40B4-BE49-F238E27FC236}">
                <a16:creationId xmlns:a16="http://schemas.microsoft.com/office/drawing/2014/main" id="{FFDFC2B2-60D1-49CA-AFE4-5DBFA719B8A3}"/>
              </a:ext>
            </a:extLst>
          </p:cNvPr>
          <p:cNvSpPr txBox="1"/>
          <p:nvPr/>
        </p:nvSpPr>
        <p:spPr>
          <a:xfrm>
            <a:off x="7977374" y="3613484"/>
            <a:ext cx="369332" cy="1918895"/>
          </a:xfrm>
          <a:prstGeom prst="rect">
            <a:avLst/>
          </a:prstGeom>
          <a:noFill/>
        </p:spPr>
        <p:txBody>
          <a:bodyPr vert="eaVert" wrap="square" lIns="0" tIns="0" rIns="0" bIns="0" rtlCol="0">
            <a:spAutoFit/>
          </a:bodyPr>
          <a:lstStyle/>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貿易関連サービスの進展に伴う接続先数の増大</a:t>
            </a:r>
          </a:p>
        </p:txBody>
      </p:sp>
      <p:sp>
        <p:nvSpPr>
          <p:cNvPr id="4" name="矢印: 下 3">
            <a:extLst>
              <a:ext uri="{FF2B5EF4-FFF2-40B4-BE49-F238E27FC236}">
                <a16:creationId xmlns:a16="http://schemas.microsoft.com/office/drawing/2014/main" id="{D200F00D-DC1F-4A52-BC12-0E9DE8FA6996}"/>
              </a:ext>
            </a:extLst>
          </p:cNvPr>
          <p:cNvSpPr/>
          <p:nvPr/>
        </p:nvSpPr>
        <p:spPr>
          <a:xfrm>
            <a:off x="8148811" y="6581222"/>
            <a:ext cx="1295690" cy="383714"/>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l"/>
            <a:endParaRPr kumimoji="1" lang="ja-JP" altLang="en-US" dirty="0">
              <a:solidFill>
                <a:srgbClr val="000000"/>
              </a:solidFill>
            </a:endParaRPr>
          </a:p>
        </p:txBody>
      </p:sp>
      <p:sp>
        <p:nvSpPr>
          <p:cNvPr id="74" name="テキスト ボックス 73">
            <a:extLst>
              <a:ext uri="{FF2B5EF4-FFF2-40B4-BE49-F238E27FC236}">
                <a16:creationId xmlns:a16="http://schemas.microsoft.com/office/drawing/2014/main" id="{723DDD8D-8C25-4106-B63F-7AAFC4995CE9}"/>
              </a:ext>
            </a:extLst>
          </p:cNvPr>
          <p:cNvSpPr txBox="1"/>
          <p:nvPr/>
        </p:nvSpPr>
        <p:spPr>
          <a:xfrm>
            <a:off x="7138416" y="7032992"/>
            <a:ext cx="3334246" cy="369332"/>
          </a:xfrm>
          <a:prstGeom prst="rect">
            <a:avLst/>
          </a:prstGeom>
          <a:noFill/>
        </p:spPr>
        <p:txBody>
          <a:bodyPr wrap="none" lIns="0" tIns="0" rIns="0" bIns="0" rtlCol="0">
            <a:spAutoFit/>
          </a:bodyPr>
          <a:lstStyle/>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分散する貿易関連ＰＦとのデータ連携性向上</a:t>
            </a:r>
            <a:endParaRPr kumimoji="1" lang="en-US" altLang="ja-JP" sz="1200" b="1" spc="100" dirty="0">
              <a:solidFill>
                <a:srgbClr val="DC003C"/>
              </a:solidFill>
              <a:latin typeface="メイリオ" panose="020B0604030504040204" pitchFamily="50" charset="-128"/>
              <a:ea typeface="メイリオ" panose="020B0604030504040204" pitchFamily="50" charset="-128"/>
            </a:endParaRPr>
          </a:p>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に対するニーズの高まり</a:t>
            </a:r>
          </a:p>
        </p:txBody>
      </p:sp>
    </p:spTree>
    <p:extLst>
      <p:ext uri="{BB962C8B-B14F-4D97-AF65-F5344CB8AC3E}">
        <p14:creationId xmlns:p14="http://schemas.microsoft.com/office/powerpoint/2010/main" val="3502910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円柱 9">
            <a:extLst>
              <a:ext uri="{FF2B5EF4-FFF2-40B4-BE49-F238E27FC236}">
                <a16:creationId xmlns:a16="http://schemas.microsoft.com/office/drawing/2014/main" id="{219EEAA0-077C-4D7D-AE75-76503A4BD1CA}"/>
              </a:ext>
            </a:extLst>
          </p:cNvPr>
          <p:cNvSpPr/>
          <p:nvPr/>
        </p:nvSpPr>
        <p:spPr>
          <a:xfrm rot="5400000">
            <a:off x="4506831" y="814628"/>
            <a:ext cx="1558327" cy="5502597"/>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pic>
        <p:nvPicPr>
          <p:cNvPr id="28" name="図 27">
            <a:extLst>
              <a:ext uri="{FF2B5EF4-FFF2-40B4-BE49-F238E27FC236}">
                <a16:creationId xmlns:a16="http://schemas.microsoft.com/office/drawing/2014/main" id="{4B96ED80-EFC0-FA11-0AC2-45619B540A6F}"/>
              </a:ext>
            </a:extLst>
          </p:cNvPr>
          <p:cNvPicPr>
            <a:picLocks noChangeAspect="1"/>
          </p:cNvPicPr>
          <p:nvPr/>
        </p:nvPicPr>
        <p:blipFill>
          <a:blip r:embed="rId2"/>
          <a:stretch>
            <a:fillRect/>
          </a:stretch>
        </p:blipFill>
        <p:spPr>
          <a:xfrm>
            <a:off x="2608433" y="2827468"/>
            <a:ext cx="4875835" cy="1517620"/>
          </a:xfrm>
          <a:prstGeom prst="rect">
            <a:avLst/>
          </a:prstGeom>
        </p:spPr>
      </p:pic>
      <p:sp>
        <p:nvSpPr>
          <p:cNvPr id="29" name="フローチャート: 書類 28">
            <a:extLst>
              <a:ext uri="{FF2B5EF4-FFF2-40B4-BE49-F238E27FC236}">
                <a16:creationId xmlns:a16="http://schemas.microsoft.com/office/drawing/2014/main" id="{A78C1C52-CF15-8451-D069-61FA4D38B68D}"/>
              </a:ext>
            </a:extLst>
          </p:cNvPr>
          <p:cNvSpPr/>
          <p:nvPr/>
        </p:nvSpPr>
        <p:spPr>
          <a:xfrm>
            <a:off x="3126893" y="2047476"/>
            <a:ext cx="682063" cy="47928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579" dirty="0">
                <a:solidFill>
                  <a:schemeClr val="tx1"/>
                </a:solidFill>
              </a:rPr>
              <a:t>PO</a:t>
            </a:r>
            <a:endParaRPr kumimoji="1" lang="ja-JP" altLang="en-US" sz="1579" dirty="0">
              <a:solidFill>
                <a:schemeClr val="tx1"/>
              </a:solidFill>
            </a:endParaRPr>
          </a:p>
        </p:txBody>
      </p:sp>
      <p:sp>
        <p:nvSpPr>
          <p:cNvPr id="30" name="フローチャート: 書類 29">
            <a:extLst>
              <a:ext uri="{FF2B5EF4-FFF2-40B4-BE49-F238E27FC236}">
                <a16:creationId xmlns:a16="http://schemas.microsoft.com/office/drawing/2014/main" id="{AA9ED698-6E05-5DBF-5EB9-BF0678910D04}"/>
              </a:ext>
            </a:extLst>
          </p:cNvPr>
          <p:cNvSpPr/>
          <p:nvPr/>
        </p:nvSpPr>
        <p:spPr>
          <a:xfrm>
            <a:off x="4311288" y="2047476"/>
            <a:ext cx="682063" cy="47928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579" dirty="0">
                <a:solidFill>
                  <a:schemeClr val="tx1"/>
                </a:solidFill>
              </a:rPr>
              <a:t>LC</a:t>
            </a:r>
            <a:endParaRPr kumimoji="1" lang="ja-JP" altLang="en-US" sz="1579" dirty="0">
              <a:solidFill>
                <a:schemeClr val="tx1"/>
              </a:solidFill>
            </a:endParaRPr>
          </a:p>
        </p:txBody>
      </p:sp>
      <p:sp>
        <p:nvSpPr>
          <p:cNvPr id="31" name="フローチャート: 書類 30">
            <a:extLst>
              <a:ext uri="{FF2B5EF4-FFF2-40B4-BE49-F238E27FC236}">
                <a16:creationId xmlns:a16="http://schemas.microsoft.com/office/drawing/2014/main" id="{56A3C0AC-83E6-416C-7056-D63CB69A4C65}"/>
              </a:ext>
            </a:extLst>
          </p:cNvPr>
          <p:cNvSpPr/>
          <p:nvPr/>
        </p:nvSpPr>
        <p:spPr>
          <a:xfrm>
            <a:off x="5495682" y="2052149"/>
            <a:ext cx="682063" cy="47928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579" dirty="0">
                <a:solidFill>
                  <a:schemeClr val="tx1"/>
                </a:solidFill>
              </a:rPr>
              <a:t>BL</a:t>
            </a:r>
            <a:endParaRPr kumimoji="1" lang="ja-JP" altLang="en-US" sz="1579" dirty="0">
              <a:solidFill>
                <a:schemeClr val="tx1"/>
              </a:solidFill>
            </a:endParaRPr>
          </a:p>
        </p:txBody>
      </p:sp>
      <p:sp>
        <p:nvSpPr>
          <p:cNvPr id="32" name="フローチャート: 書類 31">
            <a:extLst>
              <a:ext uri="{FF2B5EF4-FFF2-40B4-BE49-F238E27FC236}">
                <a16:creationId xmlns:a16="http://schemas.microsoft.com/office/drawing/2014/main" id="{B56B8004-C5B0-89B0-764A-14BC762F051B}"/>
              </a:ext>
            </a:extLst>
          </p:cNvPr>
          <p:cNvSpPr/>
          <p:nvPr/>
        </p:nvSpPr>
        <p:spPr>
          <a:xfrm>
            <a:off x="6721548" y="2047476"/>
            <a:ext cx="682063" cy="47928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579" dirty="0">
                <a:solidFill>
                  <a:schemeClr val="tx1"/>
                </a:solidFill>
              </a:rPr>
              <a:t>IV</a:t>
            </a:r>
            <a:endParaRPr kumimoji="1" lang="ja-JP" altLang="en-US" sz="1579" dirty="0">
              <a:solidFill>
                <a:schemeClr val="tx1"/>
              </a:solidFill>
            </a:endParaRPr>
          </a:p>
        </p:txBody>
      </p:sp>
      <p:sp>
        <p:nvSpPr>
          <p:cNvPr id="33" name="矢印: 上下 32">
            <a:extLst>
              <a:ext uri="{FF2B5EF4-FFF2-40B4-BE49-F238E27FC236}">
                <a16:creationId xmlns:a16="http://schemas.microsoft.com/office/drawing/2014/main" id="{215BD500-AA6F-3662-856B-BA198546973A}"/>
              </a:ext>
            </a:extLst>
          </p:cNvPr>
          <p:cNvSpPr/>
          <p:nvPr/>
        </p:nvSpPr>
        <p:spPr>
          <a:xfrm>
            <a:off x="3355016" y="2526765"/>
            <a:ext cx="112909" cy="2553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34" name="矢印: 上下 33">
            <a:extLst>
              <a:ext uri="{FF2B5EF4-FFF2-40B4-BE49-F238E27FC236}">
                <a16:creationId xmlns:a16="http://schemas.microsoft.com/office/drawing/2014/main" id="{5C99D689-1CD0-70DE-7DAD-5D830572B845}"/>
              </a:ext>
            </a:extLst>
          </p:cNvPr>
          <p:cNvSpPr/>
          <p:nvPr/>
        </p:nvSpPr>
        <p:spPr>
          <a:xfrm>
            <a:off x="4595865" y="2523535"/>
            <a:ext cx="112909" cy="2553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35" name="矢印: 上下 34">
            <a:extLst>
              <a:ext uri="{FF2B5EF4-FFF2-40B4-BE49-F238E27FC236}">
                <a16:creationId xmlns:a16="http://schemas.microsoft.com/office/drawing/2014/main" id="{5BF63FBD-AC6E-271A-7664-D576B3DF3149}"/>
              </a:ext>
            </a:extLst>
          </p:cNvPr>
          <p:cNvSpPr/>
          <p:nvPr/>
        </p:nvSpPr>
        <p:spPr>
          <a:xfrm>
            <a:off x="5794084" y="2511085"/>
            <a:ext cx="112909" cy="2553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36" name="矢印: 上下 35">
            <a:extLst>
              <a:ext uri="{FF2B5EF4-FFF2-40B4-BE49-F238E27FC236}">
                <a16:creationId xmlns:a16="http://schemas.microsoft.com/office/drawing/2014/main" id="{C47AFF48-D44B-4E89-89BF-49442D14F76C}"/>
              </a:ext>
            </a:extLst>
          </p:cNvPr>
          <p:cNvSpPr/>
          <p:nvPr/>
        </p:nvSpPr>
        <p:spPr>
          <a:xfrm>
            <a:off x="6975018" y="2523535"/>
            <a:ext cx="112909" cy="2553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37" name="テキスト ボックス 36">
            <a:extLst>
              <a:ext uri="{FF2B5EF4-FFF2-40B4-BE49-F238E27FC236}">
                <a16:creationId xmlns:a16="http://schemas.microsoft.com/office/drawing/2014/main" id="{10F2AAB2-F70D-31FF-58D7-05CB8E045572}"/>
              </a:ext>
            </a:extLst>
          </p:cNvPr>
          <p:cNvSpPr txBox="1"/>
          <p:nvPr/>
        </p:nvSpPr>
        <p:spPr>
          <a:xfrm>
            <a:off x="2738622" y="1757217"/>
            <a:ext cx="2331921" cy="281295"/>
          </a:xfrm>
          <a:prstGeom prst="rect">
            <a:avLst/>
          </a:prstGeom>
          <a:noFill/>
        </p:spPr>
        <p:txBody>
          <a:bodyPr wrap="square" rtlCol="0">
            <a:spAutoFit/>
          </a:bodyPr>
          <a:lstStyle/>
          <a:p>
            <a:r>
              <a:rPr kumimoji="1" lang="ja-JP" altLang="en-US" sz="1228" b="1" u="sng" dirty="0"/>
              <a:t>貿易文書</a:t>
            </a:r>
          </a:p>
        </p:txBody>
      </p:sp>
      <p:sp>
        <p:nvSpPr>
          <p:cNvPr id="38" name="テキスト ボックス 37">
            <a:extLst>
              <a:ext uri="{FF2B5EF4-FFF2-40B4-BE49-F238E27FC236}">
                <a16:creationId xmlns:a16="http://schemas.microsoft.com/office/drawing/2014/main" id="{3AB73F2F-A534-C51B-85D2-DDF293FDBB0F}"/>
              </a:ext>
            </a:extLst>
          </p:cNvPr>
          <p:cNvSpPr txBox="1"/>
          <p:nvPr/>
        </p:nvSpPr>
        <p:spPr>
          <a:xfrm>
            <a:off x="6851750" y="3940230"/>
            <a:ext cx="1412510" cy="281295"/>
          </a:xfrm>
          <a:prstGeom prst="rect">
            <a:avLst/>
          </a:prstGeom>
          <a:noFill/>
        </p:spPr>
        <p:txBody>
          <a:bodyPr wrap="square" rtlCol="0">
            <a:spAutoFit/>
          </a:bodyPr>
          <a:lstStyle/>
          <a:p>
            <a:r>
              <a:rPr kumimoji="1" lang="ja-JP" altLang="en-US" sz="1228" b="1" u="sng" dirty="0"/>
              <a:t>再利用リソース</a:t>
            </a:r>
          </a:p>
        </p:txBody>
      </p:sp>
      <p:sp>
        <p:nvSpPr>
          <p:cNvPr id="39" name="雲 38">
            <a:extLst>
              <a:ext uri="{FF2B5EF4-FFF2-40B4-BE49-F238E27FC236}">
                <a16:creationId xmlns:a16="http://schemas.microsoft.com/office/drawing/2014/main" id="{70317312-132B-38FE-2D8B-4354D6CB095C}"/>
              </a:ext>
            </a:extLst>
          </p:cNvPr>
          <p:cNvSpPr/>
          <p:nvPr/>
        </p:nvSpPr>
        <p:spPr>
          <a:xfrm>
            <a:off x="1834198" y="1473262"/>
            <a:ext cx="6700816" cy="3647145"/>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40" name="テキスト ボックス 39">
            <a:extLst>
              <a:ext uri="{FF2B5EF4-FFF2-40B4-BE49-F238E27FC236}">
                <a16:creationId xmlns:a16="http://schemas.microsoft.com/office/drawing/2014/main" id="{1DC88BB1-84BF-5DC2-CC06-18DFD9E270BB}"/>
              </a:ext>
            </a:extLst>
          </p:cNvPr>
          <p:cNvSpPr txBox="1"/>
          <p:nvPr/>
        </p:nvSpPr>
        <p:spPr>
          <a:xfrm>
            <a:off x="3161457" y="4385793"/>
            <a:ext cx="4396548" cy="362279"/>
          </a:xfrm>
          <a:prstGeom prst="rect">
            <a:avLst/>
          </a:prstGeom>
          <a:noFill/>
        </p:spPr>
        <p:txBody>
          <a:bodyPr wrap="square" rtlCol="0">
            <a:spAutoFit/>
          </a:bodyPr>
          <a:lstStyle/>
          <a:p>
            <a:pPr algn="ctr"/>
            <a:r>
              <a:rPr kumimoji="1" lang="ja-JP" altLang="en-US" sz="1754" b="1" dirty="0">
                <a:solidFill>
                  <a:srgbClr val="FF0000"/>
                </a:solidFill>
              </a:rPr>
              <a:t>データパイプライン</a:t>
            </a:r>
          </a:p>
        </p:txBody>
      </p:sp>
      <p:sp>
        <p:nvSpPr>
          <p:cNvPr id="41" name="円柱 40">
            <a:extLst>
              <a:ext uri="{FF2B5EF4-FFF2-40B4-BE49-F238E27FC236}">
                <a16:creationId xmlns:a16="http://schemas.microsoft.com/office/drawing/2014/main" id="{9285A15F-67FF-D8E5-55EB-265F2EBA5E8E}"/>
              </a:ext>
            </a:extLst>
          </p:cNvPr>
          <p:cNvSpPr/>
          <p:nvPr/>
        </p:nvSpPr>
        <p:spPr>
          <a:xfrm>
            <a:off x="3018594" y="5768422"/>
            <a:ext cx="4654625" cy="838754"/>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754" b="1" dirty="0">
                <a:solidFill>
                  <a:srgbClr val="0070C0"/>
                </a:solidFill>
              </a:rPr>
              <a:t>標準データ定義集</a:t>
            </a:r>
            <a:endParaRPr kumimoji="1" lang="en-US" altLang="ja-JP" sz="1754" b="1" dirty="0">
              <a:solidFill>
                <a:srgbClr val="0070C0"/>
              </a:solidFill>
            </a:endParaRPr>
          </a:p>
          <a:p>
            <a:pPr algn="ctr"/>
            <a:r>
              <a:rPr lang="ja-JP" altLang="en-US" sz="1754" b="1" dirty="0">
                <a:solidFill>
                  <a:srgbClr val="0070C0"/>
                </a:solidFill>
              </a:rPr>
              <a:t>（国連</a:t>
            </a:r>
            <a:r>
              <a:rPr lang="en-US" altLang="ja-JP" sz="1754" b="1" dirty="0">
                <a:solidFill>
                  <a:srgbClr val="0070C0"/>
                </a:solidFill>
              </a:rPr>
              <a:t>CEFACT</a:t>
            </a:r>
            <a:r>
              <a:rPr lang="ja-JP" altLang="en-US" sz="1754" b="1" dirty="0">
                <a:solidFill>
                  <a:srgbClr val="0070C0"/>
                </a:solidFill>
              </a:rPr>
              <a:t>共通辞書）</a:t>
            </a:r>
            <a:endParaRPr kumimoji="1" lang="ja-JP" altLang="en-US" sz="1754" b="1" dirty="0">
              <a:solidFill>
                <a:srgbClr val="0070C0"/>
              </a:solidFill>
            </a:endParaRPr>
          </a:p>
        </p:txBody>
      </p:sp>
      <p:sp>
        <p:nvSpPr>
          <p:cNvPr id="42" name="矢印: 上 41">
            <a:extLst>
              <a:ext uri="{FF2B5EF4-FFF2-40B4-BE49-F238E27FC236}">
                <a16:creationId xmlns:a16="http://schemas.microsoft.com/office/drawing/2014/main" id="{E331ABBB-CBBB-659E-5A54-93E77CD1F2DF}"/>
              </a:ext>
            </a:extLst>
          </p:cNvPr>
          <p:cNvSpPr/>
          <p:nvPr/>
        </p:nvSpPr>
        <p:spPr>
          <a:xfrm>
            <a:off x="4903486" y="5214637"/>
            <a:ext cx="1003506" cy="47084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79"/>
          </a:p>
        </p:txBody>
      </p:sp>
      <p:sp>
        <p:nvSpPr>
          <p:cNvPr id="43" name="テキスト ボックス 42">
            <a:extLst>
              <a:ext uri="{FF2B5EF4-FFF2-40B4-BE49-F238E27FC236}">
                <a16:creationId xmlns:a16="http://schemas.microsoft.com/office/drawing/2014/main" id="{4A1E95C4-8ADE-42B0-A807-71E123D00319}"/>
              </a:ext>
            </a:extLst>
          </p:cNvPr>
          <p:cNvSpPr txBox="1"/>
          <p:nvPr/>
        </p:nvSpPr>
        <p:spPr>
          <a:xfrm>
            <a:off x="6177745" y="4698349"/>
            <a:ext cx="3039334" cy="578363"/>
          </a:xfrm>
          <a:prstGeom prst="rect">
            <a:avLst/>
          </a:prstGeom>
          <a:noFill/>
        </p:spPr>
        <p:txBody>
          <a:bodyPr wrap="square" rtlCol="0">
            <a:spAutoFit/>
          </a:bodyPr>
          <a:lstStyle/>
          <a:p>
            <a:r>
              <a:rPr kumimoji="1" lang="ja-JP" altLang="en-US" sz="1579" dirty="0"/>
              <a:t>貿易案件ごとにデータパイプラインが設定される</a:t>
            </a:r>
          </a:p>
        </p:txBody>
      </p:sp>
      <p:sp>
        <p:nvSpPr>
          <p:cNvPr id="3" name="テキスト ボックス 2">
            <a:extLst>
              <a:ext uri="{FF2B5EF4-FFF2-40B4-BE49-F238E27FC236}">
                <a16:creationId xmlns:a16="http://schemas.microsoft.com/office/drawing/2014/main" id="{6D27BEE7-AF11-3BFD-BFCF-7D9FFA91A150}"/>
              </a:ext>
            </a:extLst>
          </p:cNvPr>
          <p:cNvSpPr txBox="1"/>
          <p:nvPr/>
        </p:nvSpPr>
        <p:spPr>
          <a:xfrm>
            <a:off x="1073403" y="184079"/>
            <a:ext cx="8844557" cy="954107"/>
          </a:xfrm>
          <a:prstGeom prst="rect">
            <a:avLst/>
          </a:prstGeom>
          <a:noFill/>
          <a:ln>
            <a:noFill/>
          </a:ln>
        </p:spPr>
        <p:txBody>
          <a:bodyPr wrap="square" rtlCol="0">
            <a:spAutoFit/>
          </a:bodyPr>
          <a:lstStyle/>
          <a:p>
            <a:r>
              <a:rPr kumimoji="1" lang="en-US" altLang="ja-JP" sz="2800" b="1" i="1" dirty="0">
                <a:solidFill>
                  <a:srgbClr val="FF0000"/>
                </a:solidFill>
              </a:rPr>
              <a:t>SIPS</a:t>
            </a:r>
            <a:r>
              <a:rPr kumimoji="1" lang="ja-JP" altLang="en-US" sz="2800" b="1" i="1" dirty="0">
                <a:solidFill>
                  <a:srgbClr val="FF0000"/>
                </a:solidFill>
              </a:rPr>
              <a:t>私案：</a:t>
            </a:r>
            <a:r>
              <a:rPr kumimoji="1" lang="ja-JP" altLang="en-US" sz="2800" b="1" i="1" dirty="0"/>
              <a:t>貿易デジタル推進</a:t>
            </a:r>
            <a:r>
              <a:rPr kumimoji="1" lang="en-US" altLang="ja-JP" sz="2800" b="1" i="1" dirty="0"/>
              <a:t>IT</a:t>
            </a:r>
            <a:r>
              <a:rPr kumimoji="1" lang="ja-JP" altLang="en-US" sz="2800" b="1" i="1" dirty="0"/>
              <a:t>基盤の目指すところは</a:t>
            </a:r>
            <a:endParaRPr kumimoji="1" lang="en-US" altLang="ja-JP" sz="2800" b="1" i="1" dirty="0"/>
          </a:p>
          <a:p>
            <a:r>
              <a:rPr kumimoji="1" lang="ja-JP" altLang="en-US" sz="2800" b="1" i="1" dirty="0"/>
              <a:t>データパイプライン・コンセプトの実現。</a:t>
            </a:r>
          </a:p>
        </p:txBody>
      </p:sp>
      <p:sp>
        <p:nvSpPr>
          <p:cNvPr id="2" name="吹き出し: 角を丸めた四角形 1">
            <a:extLst>
              <a:ext uri="{FF2B5EF4-FFF2-40B4-BE49-F238E27FC236}">
                <a16:creationId xmlns:a16="http://schemas.microsoft.com/office/drawing/2014/main" id="{8DF7A729-AF0C-0F92-78A4-B5DF0085C32D}"/>
              </a:ext>
            </a:extLst>
          </p:cNvPr>
          <p:cNvSpPr/>
          <p:nvPr/>
        </p:nvSpPr>
        <p:spPr>
          <a:xfrm>
            <a:off x="665386" y="5120407"/>
            <a:ext cx="1943047" cy="1919239"/>
          </a:xfrm>
          <a:prstGeom prst="wedgeRoundRectCallout">
            <a:avLst>
              <a:gd name="adj1" fmla="val 67617"/>
              <a:gd name="adj2" fmla="val -76987"/>
              <a:gd name="adj3" fmla="val 16667"/>
            </a:avLst>
          </a:prstGeom>
          <a:solidFill>
            <a:srgbClr val="F5B5C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spAutoFit/>
          </a:bodyPr>
          <a:lstStyle/>
          <a:p>
            <a:pPr algn="l"/>
            <a:r>
              <a:rPr kumimoji="1" lang="ja-JP" altLang="en-US" dirty="0">
                <a:solidFill>
                  <a:schemeClr val="tx1"/>
                </a:solidFill>
              </a:rPr>
              <a:t>地域／分野ごとに複数の物理プラットフォームを横断する仮想プラットフォームとして機能する</a:t>
            </a:r>
          </a:p>
        </p:txBody>
      </p:sp>
    </p:spTree>
    <p:extLst>
      <p:ext uri="{BB962C8B-B14F-4D97-AF65-F5344CB8AC3E}">
        <p14:creationId xmlns:p14="http://schemas.microsoft.com/office/powerpoint/2010/main" val="949112932"/>
      </p:ext>
    </p:extLst>
  </p:cSld>
  <p:clrMapOvr>
    <a:masterClrMapping/>
  </p:clrMapOvr>
</p:sld>
</file>

<file path=ppt/theme/theme1.xml><?xml version="1.0" encoding="utf-8"?>
<a:theme xmlns:a="http://schemas.openxmlformats.org/drawingml/2006/main" name="A4版 印刷">
  <a:themeElements>
    <a:clrScheme name="青">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RI_2021">
      <a:majorFont>
        <a:latin typeface="BIZ UDPゴシック"/>
        <a:ea typeface="BIZ UDPゴシック"/>
        <a:cs typeface="ＭＳ Ｐゴシック"/>
      </a:majorFont>
      <a:minorFont>
        <a:latin typeface="BIZ UDPゴシック"/>
        <a:ea typeface="BIZ UDPゴシック"/>
        <a:cs typeface="ＭＳ Ｐゴシック"/>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3ECFD"/>
        </a:solidFill>
        <a:ln>
          <a:noFill/>
        </a:ln>
      </a:spPr>
      <a:bodyPr lIns="36000" tIns="36000" rIns="36000" bIns="36000" rtlCol="0" anchor="t" anchorCtr="0">
        <a:spAutoFit/>
      </a:bodyPr>
      <a:lstStyle>
        <a:defPPr algn="l">
          <a:defRPr kumimoji="1" dirty="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cap="sq">
          <a:solidFill>
            <a:srgbClr val="3C82F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defTabSz="1007772" fontAlgn="ctr">
          <a:lnSpc>
            <a:spcPct val="120000"/>
          </a:lnSpc>
          <a:spcAft>
            <a:spcPts val="400"/>
          </a:spcAft>
          <a:buClr>
            <a:srgbClr val="000000"/>
          </a:buClr>
          <a:defRPr kumimoji="1" sz="1200" b="1" spc="100" dirty="0" smtClean="0">
            <a:solidFill>
              <a:srgbClr val="000000"/>
            </a:solidFill>
          </a:defRPr>
        </a:defPPr>
      </a:lstStyle>
    </a:txDef>
  </a:objectDefaults>
  <a:extraClrSchemeLst/>
  <a:extLst>
    <a:ext uri="{05A4C25C-085E-4340-85A3-A5531E510DB2}">
      <thm15:themeFamily xmlns:thm15="http://schemas.microsoft.com/office/thememl/2012/main" name="プレゼンテーション1" id="{2024C6F8-0DB8-4C91-BA3B-03CE8C04A76F}" vid="{450AA16B-BF10-411F-AB63-2206400D58A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提案書_20210521-2_satoda</Template>
  <TotalTime>23424</TotalTime>
  <Words>1668</Words>
  <Application>Microsoft Office PowerPoint</Application>
  <PresentationFormat>ユーザー設定</PresentationFormat>
  <Paragraphs>373</Paragraphs>
  <Slides>10</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BIZ UDPゴシック</vt:lpstr>
      <vt:lpstr>Meiryo UI</vt:lpstr>
      <vt:lpstr>メイリオ</vt:lpstr>
      <vt:lpstr>游ゴシック</vt:lpstr>
      <vt:lpstr>游明朝</vt:lpstr>
      <vt:lpstr>Arial</vt:lpstr>
      <vt:lpstr>Trebuchet MS</vt:lpstr>
      <vt:lpstr>Wingdings</vt:lpstr>
      <vt:lpstr>A4版 印刷</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Mitsubishi Research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令和３年度内外一体の経済成長戦略構築にかかる国際経済調査事業（貿易分野デジタル化の在り方等に係る調査）</dc:title>
  <dc:creator>MRI里田</dc:creator>
  <cp:lastModifiedBy>菅又 久直</cp:lastModifiedBy>
  <cp:revision>1240</cp:revision>
  <cp:lastPrinted>2022-05-15T05:47:31Z</cp:lastPrinted>
  <dcterms:created xsi:type="dcterms:W3CDTF">2021-05-21T07:27:24Z</dcterms:created>
  <dcterms:modified xsi:type="dcterms:W3CDTF">2022-11-21T01:52:46Z</dcterms:modified>
</cp:coreProperties>
</file>