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538" r:id="rId2"/>
    <p:sldId id="540" r:id="rId3"/>
    <p:sldId id="571" r:id="rId4"/>
    <p:sldId id="574" r:id="rId5"/>
    <p:sldId id="541" r:id="rId6"/>
    <p:sldId id="543" r:id="rId7"/>
    <p:sldId id="569" r:id="rId8"/>
    <p:sldId id="568" r:id="rId9"/>
    <p:sldId id="577" r:id="rId10"/>
    <p:sldId id="559" r:id="rId11"/>
    <p:sldId id="545" r:id="rId12"/>
    <p:sldId id="562" r:id="rId13"/>
  </p:sldIdLst>
  <p:sldSz cx="10691813" cy="7559675"/>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EC8F0DCA-6323-46FB-945D-755A34B3F869}">
          <p14:sldIdLst>
            <p14:sldId id="538"/>
          </p14:sldIdLst>
        </p14:section>
        <p14:section name="背景、目的" id="{6438CEC0-4205-4809-9173-6DDE1AA8BF46}">
          <p14:sldIdLst>
            <p14:sldId id="540"/>
            <p14:sldId id="571"/>
            <p14:sldId id="574"/>
            <p14:sldId id="541"/>
            <p14:sldId id="543"/>
            <p14:sldId id="569"/>
          </p14:sldIdLst>
        </p14:section>
        <p14:section name="WG" id="{CA4E5749-B23B-4FEC-BDF5-1C77BF62DB28}">
          <p14:sldIdLst/>
        </p14:section>
        <p14:section name="TF" id="{494DE08B-42C5-487D-B6CA-7A29408E3282}">
          <p14:sldIdLst>
            <p14:sldId id="568"/>
            <p14:sldId id="577"/>
            <p14:sldId id="559"/>
            <p14:sldId id="545"/>
          </p14:sldIdLst>
        </p14:section>
        <p14:section name="スケジュール" id="{EF62046C-21DD-47BE-A511-13045D6F82F1}">
          <p14:sldIdLst>
            <p14:sldId id="562"/>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 id="4" name="B31 豊沢 祥子" initials="B豊祥" lastIdx="1" clrIdx="3">
    <p:extLst>
      <p:ext uri="{19B8F6BF-5375-455C-9EA6-DF929625EA0E}">
        <p15:presenceInfo xmlns:p15="http://schemas.microsoft.com/office/powerpoint/2012/main" userId="S::s_toyosawa@mribs.co.jp::ddc32878-ad4d-494d-a83d-52caa57d453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003C"/>
    <a:srgbClr val="F5B5C4"/>
    <a:srgbClr val="939292"/>
    <a:srgbClr val="FCE4EA"/>
    <a:srgbClr val="99D6EC"/>
    <a:srgbClr val="E3ECFD"/>
    <a:srgbClr val="F7C1CE"/>
    <a:srgbClr val="FADAE2"/>
    <a:srgbClr val="000000"/>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7" autoAdjust="0"/>
    <p:restoredTop sz="96353" autoAdjust="0"/>
  </p:normalViewPr>
  <p:slideViewPr>
    <p:cSldViewPr>
      <p:cViewPr varScale="1">
        <p:scale>
          <a:sx n="58" d="100"/>
          <a:sy n="58" d="100"/>
        </p:scale>
        <p:origin x="376" y="2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459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94DF3606-880A-4CDD-AC02-28A09856CFEC}" type="datetimeFigureOut">
              <a:rPr kumimoji="1" lang="ja-JP" altLang="en-US" smtClean="0"/>
              <a:t>2022/7/14</a:t>
            </a:fld>
            <a:endParaRPr kumimoji="1" lang="ja-JP" altLang="en-US"/>
          </a:p>
        </p:txBody>
      </p:sp>
      <p:sp>
        <p:nvSpPr>
          <p:cNvPr id="4" name="スライド イメージ プレースホルダー 3"/>
          <p:cNvSpPr>
            <a:spLocks noGrp="1" noRot="1" noChangeAspect="1"/>
          </p:cNvSpPr>
          <p:nvPr>
            <p:ph type="sldImg" idx="2"/>
          </p:nvPr>
        </p:nvSpPr>
        <p:spPr>
          <a:xfrm>
            <a:off x="2935288" y="857250"/>
            <a:ext cx="3273425" cy="23145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8209B0B3-1B49-4360-AFB7-41F675AA88EB}" type="slidenum">
              <a:rPr kumimoji="1" lang="ja-JP" altLang="en-US" smtClean="0"/>
              <a:t>‹#›</a:t>
            </a:fld>
            <a:endParaRPr kumimoji="1" lang="ja-JP" altLang="en-US"/>
          </a:p>
        </p:txBody>
      </p:sp>
    </p:spTree>
    <p:extLst>
      <p:ext uri="{BB962C8B-B14F-4D97-AF65-F5344CB8AC3E}">
        <p14:creationId xmlns:p14="http://schemas.microsoft.com/office/powerpoint/2010/main" val="85382257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表紙">
    <p:spTree>
      <p:nvGrpSpPr>
        <p:cNvPr id="1" name=""/>
        <p:cNvGrpSpPr/>
        <p:nvPr/>
      </p:nvGrpSpPr>
      <p:grpSpPr>
        <a:xfrm>
          <a:off x="0" y="0"/>
          <a:ext cx="0" cy="0"/>
          <a:chOff x="0" y="0"/>
          <a:chExt cx="0" cy="0"/>
        </a:xfrm>
      </p:grpSpPr>
      <p:sp>
        <p:nvSpPr>
          <p:cNvPr id="16" name="日付">
            <a:extLst>
              <a:ext uri="{FF2B5EF4-FFF2-40B4-BE49-F238E27FC236}">
                <a16:creationId xmlns:a16="http://schemas.microsoft.com/office/drawing/2014/main" id="{1126FA17-DF53-4E3F-91C1-583DA104944F}"/>
              </a:ext>
            </a:extLst>
          </p:cNvPr>
          <p:cNvSpPr>
            <a:spLocks noGrp="1"/>
          </p:cNvSpPr>
          <p:nvPr>
            <p:ph type="body" sz="quarter" idx="12" hasCustomPrompt="1"/>
          </p:nvPr>
        </p:nvSpPr>
        <p:spPr>
          <a:xfrm>
            <a:off x="5327999" y="5940077"/>
            <a:ext cx="4824000" cy="203133"/>
          </a:xfrm>
        </p:spPr>
        <p:txBody>
          <a:bodyPr>
            <a:noAutofit/>
          </a:bodyPr>
          <a:lstStyle>
            <a:lvl1pPr marL="0" indent="0" algn="r" fontAlgn="ctr">
              <a:lnSpc>
                <a:spcPct val="100000"/>
              </a:lnSpc>
              <a:spcAft>
                <a:spcPts val="0"/>
              </a:spcAft>
              <a:buNone/>
              <a:defRPr sz="1100" b="0" baseline="0">
                <a:solidFill>
                  <a:srgbClr val="000000"/>
                </a:solidFill>
                <a:latin typeface="メイリオ" panose="020B0604030504040204" pitchFamily="50" charset="-128"/>
                <a:ea typeface="メイリオ" panose="020B0604030504040204" pitchFamily="50" charset="-128"/>
              </a:defRPr>
            </a:lvl1pPr>
          </a:lstStyle>
          <a:p>
            <a:pPr lvl="0"/>
            <a:r>
              <a:rPr kumimoji="1" lang="ja-JP" altLang="en-US" dirty="0"/>
              <a:t>日付</a:t>
            </a:r>
          </a:p>
        </p:txBody>
      </p:sp>
      <p:sp>
        <p:nvSpPr>
          <p:cNvPr id="3" name="サブタイトル"/>
          <p:cNvSpPr>
            <a:spLocks noGrp="1"/>
          </p:cNvSpPr>
          <p:nvPr>
            <p:ph type="subTitle" idx="1" hasCustomPrompt="1"/>
          </p:nvPr>
        </p:nvSpPr>
        <p:spPr>
          <a:xfrm>
            <a:off x="521370" y="4627203"/>
            <a:ext cx="9630629" cy="424732"/>
          </a:xfrm>
          <a:prstGeom prst="rect">
            <a:avLst/>
          </a:prstGeom>
        </p:spPr>
        <p:txBody>
          <a:bodyPr wrap="square">
            <a:spAutoFit/>
          </a:bodyPr>
          <a:lstStyle>
            <a:lvl1pPr marL="0" indent="0" algn="ctr" fontAlgn="base">
              <a:spcAft>
                <a:spcPts val="0"/>
              </a:spcAft>
              <a:buNone/>
              <a:defRPr sz="2400" b="0" spc="50" baseline="0">
                <a:solidFill>
                  <a:srgbClr val="000000"/>
                </a:solidFill>
                <a:latin typeface="メイリオ" panose="020B0604030504040204" pitchFamily="50" charset="-128"/>
                <a:ea typeface="メイリオ" panose="020B0604030504040204" pitchFamily="50" charset="-128"/>
              </a:defRPr>
            </a:lvl1pPr>
            <a:lvl2pPr marL="503887" indent="0" algn="ctr">
              <a:buNone/>
              <a:defRPr sz="2205"/>
            </a:lvl2pPr>
            <a:lvl3pPr marL="1007772" indent="0" algn="ctr">
              <a:buNone/>
              <a:defRPr sz="1984"/>
            </a:lvl3pPr>
            <a:lvl4pPr marL="1511658" indent="0" algn="ctr">
              <a:buNone/>
              <a:defRPr sz="1764"/>
            </a:lvl4pPr>
            <a:lvl5pPr marL="2015544" indent="0" algn="ctr">
              <a:buNone/>
              <a:defRPr sz="1764"/>
            </a:lvl5pPr>
            <a:lvl6pPr marL="2519432" indent="0" algn="ctr">
              <a:buNone/>
              <a:defRPr sz="1764"/>
            </a:lvl6pPr>
            <a:lvl7pPr marL="3023316" indent="0" algn="ctr">
              <a:buNone/>
              <a:defRPr sz="1764"/>
            </a:lvl7pPr>
            <a:lvl8pPr marL="3527204" indent="0" algn="ctr">
              <a:buNone/>
              <a:defRPr sz="1764"/>
            </a:lvl8pPr>
            <a:lvl9pPr marL="4031088" indent="0" algn="ctr">
              <a:buNone/>
              <a:defRPr sz="1764"/>
            </a:lvl9pPr>
          </a:lstStyle>
          <a:p>
            <a:r>
              <a:rPr lang="ja-JP" altLang="en-US" dirty="0"/>
              <a:t>サブタイトル</a:t>
            </a:r>
            <a:endParaRPr lang="en-US" dirty="0"/>
          </a:p>
        </p:txBody>
      </p:sp>
      <p:sp>
        <p:nvSpPr>
          <p:cNvPr id="2" name="タイトル"/>
          <p:cNvSpPr>
            <a:spLocks noGrp="1"/>
          </p:cNvSpPr>
          <p:nvPr>
            <p:ph type="ctrTitle" hasCustomPrompt="1"/>
          </p:nvPr>
        </p:nvSpPr>
        <p:spPr>
          <a:xfrm>
            <a:off x="521370" y="2855927"/>
            <a:ext cx="9630629" cy="707886"/>
          </a:xfrm>
        </p:spPr>
        <p:txBody>
          <a:bodyPr wrap="square" anchor="b" anchorCtr="0">
            <a:spAutoFit/>
          </a:bodyPr>
          <a:lstStyle>
            <a:lvl1pPr algn="ctr" fontAlgn="base">
              <a:lnSpc>
                <a:spcPct val="120000"/>
              </a:lnSpc>
              <a:defRPr sz="4000" spc="50" baseline="0">
                <a:solidFill>
                  <a:srgbClr val="000000"/>
                </a:solidFill>
                <a:latin typeface="メイリオ" panose="020B0604030504040204" pitchFamily="50" charset="-128"/>
                <a:ea typeface="メイリオ" panose="020B0604030504040204" pitchFamily="50" charset="-128"/>
              </a:defRPr>
            </a:lvl1pPr>
          </a:lstStyle>
          <a:p>
            <a:r>
              <a:rPr lang="ja-JP" altLang="en-US" dirty="0"/>
              <a:t>タイトル</a:t>
            </a:r>
            <a:endParaRPr lang="en-US" dirty="0"/>
          </a:p>
        </p:txBody>
      </p:sp>
    </p:spTree>
    <p:extLst>
      <p:ext uri="{BB962C8B-B14F-4D97-AF65-F5344CB8AC3E}">
        <p14:creationId xmlns:p14="http://schemas.microsoft.com/office/powerpoint/2010/main" val="1049506236"/>
      </p:ext>
    </p:extLst>
  </p:cSld>
  <p:clrMapOvr>
    <a:masterClrMapping/>
  </p:clrMapOvr>
  <p:extLst>
    <p:ext uri="{DCECCB84-F9BA-43D5-87BE-67443E8EF086}">
      <p15:sldGuideLst xmlns:p15="http://schemas.microsoft.com/office/powerpoint/2012/main">
        <p15:guide id="1" pos="110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次">
    <p:spTree>
      <p:nvGrpSpPr>
        <p:cNvPr id="1" name=""/>
        <p:cNvGrpSpPr/>
        <p:nvPr/>
      </p:nvGrpSpPr>
      <p:grpSpPr>
        <a:xfrm>
          <a:off x="0" y="0"/>
          <a:ext cx="0" cy="0"/>
          <a:chOff x="0" y="0"/>
          <a:chExt cx="0" cy="0"/>
        </a:xfrm>
      </p:grpSpPr>
      <p:cxnSp>
        <p:nvCxnSpPr>
          <p:cNvPr id="26" name="ライン_ヘッダー">
            <a:extLst>
              <a:ext uri="{FF2B5EF4-FFF2-40B4-BE49-F238E27FC236}">
                <a16:creationId xmlns:a16="http://schemas.microsoft.com/office/drawing/2014/main" id="{52050FBC-610C-4422-A2F2-453C99DC1F81}"/>
              </a:ext>
            </a:extLst>
          </p:cNvPr>
          <p:cNvCxnSpPr>
            <a:cxnSpLocks/>
          </p:cNvCxnSpPr>
          <p:nvPr userDrawn="1"/>
        </p:nvCxnSpPr>
        <p:spPr>
          <a:xfrm>
            <a:off x="449263" y="1386000"/>
            <a:ext cx="9792549"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本文">
            <a:extLst>
              <a:ext uri="{FF2B5EF4-FFF2-40B4-BE49-F238E27FC236}">
                <a16:creationId xmlns:a16="http://schemas.microsoft.com/office/drawing/2014/main" id="{CD2D96DA-B998-4F7F-8B2A-980DBA9E3EDF}"/>
              </a:ext>
            </a:extLst>
          </p:cNvPr>
          <p:cNvSpPr>
            <a:spLocks noGrp="1"/>
          </p:cNvSpPr>
          <p:nvPr userDrawn="1">
            <p:ph type="body" sz="quarter" idx="12" hasCustomPrompt="1"/>
          </p:nvPr>
        </p:nvSpPr>
        <p:spPr>
          <a:xfrm>
            <a:off x="1763556" y="1728000"/>
            <a:ext cx="8388350" cy="1367169"/>
          </a:xfrm>
        </p:spPr>
        <p:txBody>
          <a:bodyPr/>
          <a:lstStyle>
            <a:lvl1pPr marL="0" marR="0" indent="0" algn="l" defTabSz="1007772" rtl="0" eaLnBrk="1" fontAlgn="auto" latinLnBrk="0" hangingPunct="1">
              <a:lnSpc>
                <a:spcPct val="120000"/>
              </a:lnSpc>
              <a:spcBef>
                <a:spcPts val="1200"/>
              </a:spcBef>
              <a:spcAft>
                <a:spcPts val="600"/>
              </a:spcAft>
              <a:buClr>
                <a:srgbClr val="595758"/>
              </a:buClr>
              <a:buSzTx/>
              <a:buFont typeface="Wingdings" panose="05000000000000000000" pitchFamily="2" charset="2"/>
              <a:buNone/>
              <a:tabLst>
                <a:tab pos="7740000" algn="r"/>
              </a:tabLst>
              <a:defRPr kumimoji="1" lang="en-US" altLang="ja-JP" sz="1400" b="1" u="none" kern="1200" spc="120" baseline="0" noProof="0" dirty="0">
                <a:solidFill>
                  <a:schemeClr val="tx1"/>
                </a:solidFill>
                <a:latin typeface="メイリオ" panose="020B0604030504040204" pitchFamily="50" charset="-128"/>
                <a:ea typeface="メイリオ" panose="020B0604030504040204" pitchFamily="50" charset="-128"/>
                <a:cs typeface="+mn-cs"/>
              </a:defRPr>
            </a:lvl1pPr>
            <a:lvl2pPr marL="180000" marR="0" indent="0" algn="l" defTabSz="1007772" rtl="0" eaLnBrk="1" fontAlgn="auto" latinLnBrk="0" hangingPunct="1">
              <a:lnSpc>
                <a:spcPct val="120000"/>
              </a:lnSpc>
              <a:spcBef>
                <a:spcPts val="400"/>
              </a:spcBef>
              <a:spcAft>
                <a:spcPts val="600"/>
              </a:spcAft>
              <a:buClr>
                <a:srgbClr val="3C82F4"/>
              </a:buClr>
              <a:buSzPct val="70000"/>
              <a:buFont typeface="Wingdings" panose="05000000000000000000" pitchFamily="2" charset="2"/>
              <a:buNone/>
              <a:tabLst>
                <a:tab pos="7740000" algn="r"/>
              </a:tabLst>
              <a:defRPr kumimoji="1" lang="ja-JP" altLang="en-US" sz="1200" b="0" kern="1200" spc="120" baseline="0" dirty="0">
                <a:solidFill>
                  <a:schemeClr val="tx1"/>
                </a:solidFill>
                <a:latin typeface="メイリオ" panose="020B0604030504040204" pitchFamily="50" charset="-128"/>
                <a:ea typeface="メイリオ" panose="020B0604030504040204" pitchFamily="50" charset="-128"/>
                <a:cs typeface="+mn-cs"/>
              </a:defRPr>
            </a:lvl2pPr>
            <a:lvl3pPr marL="288000" indent="-108000">
              <a:spcAft>
                <a:spcPts val="400"/>
              </a:spcAft>
              <a:buFont typeface="BIZ UDPゴシック" panose="020B0400000000000000" pitchFamily="50" charset="-128"/>
              <a:buChar char="•"/>
              <a:tabLst>
                <a:tab pos="7740000" algn="r"/>
              </a:tabLst>
              <a:defRPr sz="1100" spc="120">
                <a:solidFill>
                  <a:schemeClr val="tx1"/>
                </a:solidFill>
                <a:latin typeface="メイリオ" panose="020B0604030504040204" pitchFamily="50" charset="-128"/>
                <a:ea typeface="メイリオ" panose="020B0604030504040204" pitchFamily="50" charset="-128"/>
              </a:defRPr>
            </a:lvl3pPr>
            <a:lvl4pPr marL="396000" indent="-108000">
              <a:spcAft>
                <a:spcPts val="300"/>
              </a:spcAft>
              <a:buFont typeface="BIZ UDPゴシック" panose="020B0400000000000000" pitchFamily="50" charset="-128"/>
              <a:buChar char="‐"/>
              <a:tabLst>
                <a:tab pos="7740000" algn="r"/>
              </a:tabLst>
              <a:defRPr sz="1100" spc="120">
                <a:solidFill>
                  <a:schemeClr val="tx1"/>
                </a:solidFill>
                <a:latin typeface="メイリオ" panose="020B0604030504040204" pitchFamily="50" charset="-128"/>
                <a:ea typeface="メイリオ" panose="020B0604030504040204" pitchFamily="50" charset="-128"/>
              </a:defRPr>
            </a:lvl4pPr>
            <a:lvl5pPr marL="540000" indent="0">
              <a:spcAft>
                <a:spcPts val="300"/>
              </a:spcAft>
              <a:buNone/>
              <a:tabLst>
                <a:tab pos="7740000" algn="r"/>
              </a:tabLst>
              <a:defRPr spc="120">
                <a:solidFill>
                  <a:schemeClr val="tx1"/>
                </a:solidFill>
                <a:latin typeface="メイリオ" panose="020B0604030504040204" pitchFamily="50" charset="-128"/>
                <a:ea typeface="メイリオ" panose="020B0604030504040204" pitchFamily="50" charset="-128"/>
              </a:defRPr>
            </a:lvl5pPr>
          </a:lstStyle>
          <a:p>
            <a:pPr marL="0" marR="0" lvl="0" indent="0" algn="l" defTabSz="1007772" rtl="0" eaLnBrk="1" fontAlgn="auto" latinLnBrk="0" hangingPunct="1">
              <a:lnSpc>
                <a:spcPct val="120000"/>
              </a:lnSpc>
              <a:spcBef>
                <a:spcPts val="1200"/>
              </a:spcBef>
              <a:spcAft>
                <a:spcPts val="600"/>
              </a:spcAft>
              <a:buClr>
                <a:srgbClr val="595758"/>
              </a:buClr>
              <a:buSzTx/>
              <a:buFont typeface="Wingdings" panose="05000000000000000000" pitchFamily="2" charset="2"/>
              <a:buNone/>
              <a:tabLst>
                <a:tab pos="7740000" algn="r"/>
              </a:tabLst>
              <a:defRPr/>
            </a:pPr>
            <a:r>
              <a:rPr kumimoji="1" lang="en-US" altLang="ja-JP" sz="1400" b="1" i="0" u="none" strike="noStrike" kern="1200" cap="none" spc="100" normalizeH="0" baseline="0" noProof="0" dirty="0">
                <a:ln>
                  <a:noFill/>
                </a:ln>
                <a:solidFill>
                  <a:srgbClr val="3C82F4"/>
                </a:solidFill>
                <a:effectLst/>
                <a:uLnTx/>
                <a:uFillTx/>
                <a:latin typeface="+mj-ea"/>
                <a:ea typeface="+mj-ea"/>
              </a:rPr>
              <a:t>X.</a:t>
            </a:r>
            <a:r>
              <a:rPr kumimoji="1" lang="ja-JP" altLang="en-US" sz="1400" b="1" i="0" u="none" strike="noStrike" kern="1200" cap="none" spc="100" normalizeH="0" baseline="0" noProof="0" dirty="0">
                <a:ln>
                  <a:noFill/>
                </a:ln>
                <a:solidFill>
                  <a:srgbClr val="3C82F4"/>
                </a:solidFill>
                <a:effectLst/>
                <a:uLnTx/>
                <a:uFillTx/>
                <a:latin typeface="+mj-ea"/>
                <a:ea typeface="+mj-ea"/>
              </a:rPr>
              <a:t> </a:t>
            </a:r>
            <a:r>
              <a:rPr kumimoji="1" lang="en-US" altLang="ja-JP" sz="1400" b="1" i="0" u="none" strike="noStrike" kern="1200" cap="none" spc="100" normalizeH="0" baseline="0" noProof="0" dirty="0">
                <a:ln>
                  <a:noFill/>
                </a:ln>
                <a:solidFill>
                  <a:srgbClr val="3C82F4"/>
                </a:solidFill>
                <a:effectLst/>
                <a:uLnTx/>
                <a:uFillTx/>
                <a:latin typeface="+mj-ea"/>
                <a:ea typeface="+mj-ea"/>
              </a:rPr>
              <a:t>Chapter</a:t>
            </a:r>
            <a:r>
              <a:rPr kumimoji="1" lang="ja-JP" altLang="en-US" sz="1400" b="1" i="0" u="none" strike="noStrike" kern="1200" cap="none" spc="100" normalizeH="0" baseline="0" noProof="0" dirty="0">
                <a:ln>
                  <a:noFill/>
                </a:ln>
                <a:solidFill>
                  <a:srgbClr val="3C82F4"/>
                </a:solidFill>
                <a:effectLst/>
                <a:uLnTx/>
                <a:uFillTx/>
                <a:latin typeface="+mj-ea"/>
                <a:ea typeface="+mj-ea"/>
              </a:rPr>
              <a:t>（章） </a:t>
            </a:r>
            <a:r>
              <a:rPr kumimoji="1" lang="en-US" altLang="ja-JP" sz="1400" b="1" i="0" u="none" strike="noStrike" kern="1200" cap="none" spc="100" normalizeH="0" baseline="0" noProof="0" dirty="0">
                <a:ln>
                  <a:noFill/>
                </a:ln>
                <a:solidFill>
                  <a:srgbClr val="3C82F4"/>
                </a:solidFill>
                <a:effectLst/>
                <a:uLnTx/>
                <a:uFillTx/>
                <a:latin typeface="+mj-ea"/>
                <a:ea typeface="+mj-ea"/>
              </a:rPr>
              <a:t>14pt</a:t>
            </a:r>
            <a:r>
              <a:rPr kumimoji="1" lang="ja-JP" altLang="en-US" sz="1400" b="1" i="0" u="none" strike="noStrike" kern="1200" cap="none" spc="100" normalizeH="0" baseline="0" noProof="0" dirty="0">
                <a:ln>
                  <a:noFill/>
                </a:ln>
                <a:solidFill>
                  <a:srgbClr val="3C82F4"/>
                </a:solidFill>
                <a:effectLst/>
                <a:uLnTx/>
                <a:uFillTx/>
                <a:latin typeface="+mj-ea"/>
                <a:ea typeface="+mj-ea"/>
              </a:rPr>
              <a:t> </a:t>
            </a:r>
            <a:r>
              <a:rPr kumimoji="1" lang="ja-JP" altLang="en-US" sz="1400" b="1" i="0" u="sng" strike="noStrike" kern="1200" cap="none" spc="100" normalizeH="0" baseline="30000" noProof="0" dirty="0">
                <a:ln>
                  <a:noFill/>
                </a:ln>
                <a:solidFill>
                  <a:srgbClr val="3C82F4"/>
                </a:solidFill>
                <a:effectLst/>
                <a:uLnTx/>
                <a:uFill>
                  <a:solidFill>
                    <a:srgbClr val="3C82F5"/>
                  </a:solidFill>
                </a:uFill>
                <a:latin typeface="+mj-ea"/>
                <a:ea typeface="+mj-ea"/>
              </a:rPr>
              <a:t>	</a:t>
            </a:r>
            <a:r>
              <a:rPr kumimoji="1" lang="en-US" altLang="ja-JP" sz="1400" b="1" i="0" u="none" strike="noStrike" kern="1200" cap="none" spc="100" normalizeH="0" baseline="0" noProof="0" dirty="0">
                <a:ln>
                  <a:noFill/>
                </a:ln>
                <a:solidFill>
                  <a:srgbClr val="3C82F4"/>
                </a:solidFill>
                <a:effectLst/>
                <a:uLnTx/>
                <a:uFillTx/>
                <a:latin typeface="+mj-ea"/>
                <a:ea typeface="+mj-ea"/>
              </a:rPr>
              <a:t>1</a:t>
            </a:r>
          </a:p>
          <a:p>
            <a:pPr marL="180000" marR="0" lvl="1" indent="0" algn="l" defTabSz="1007772" rtl="0" eaLnBrk="1" fontAlgn="auto" latinLnBrk="0" hangingPunct="1">
              <a:lnSpc>
                <a:spcPct val="120000"/>
              </a:lnSpc>
              <a:spcBef>
                <a:spcPts val="400"/>
              </a:spcBef>
              <a:spcAft>
                <a:spcPts val="600"/>
              </a:spcAft>
              <a:buClr>
                <a:srgbClr val="3C82F4"/>
              </a:buClr>
              <a:buSzPct val="70000"/>
              <a:buFont typeface="Wingdings" panose="05000000000000000000" pitchFamily="2" charset="2"/>
              <a:buNone/>
              <a:tabLst>
                <a:tab pos="7740000" algn="r"/>
              </a:tabLst>
              <a:defRPr/>
            </a:pPr>
            <a:r>
              <a:rPr lang="en-US" altLang="ja-JP" dirty="0"/>
              <a:t>X.X</a:t>
            </a:r>
            <a:r>
              <a:rPr lang="ja-JP" altLang="en-US" dirty="0"/>
              <a:t> </a:t>
            </a:r>
            <a:r>
              <a:rPr lang="en-US" altLang="ja-JP" dirty="0"/>
              <a:t>Section</a:t>
            </a:r>
            <a:r>
              <a:rPr lang="ja-JP" altLang="en-US" dirty="0"/>
              <a:t>（節） </a:t>
            </a:r>
            <a:r>
              <a:rPr lang="en-US" altLang="ja-JP" dirty="0"/>
              <a:t>12pt</a:t>
            </a:r>
            <a:r>
              <a:rPr lang="ja-JP" altLang="en-US" dirty="0"/>
              <a:t>　</a:t>
            </a:r>
            <a:r>
              <a:rPr lang="en-US" altLang="ja-JP" u="dotted" baseline="30000" dirty="0">
                <a:solidFill>
                  <a:srgbClr val="939292"/>
                </a:solidFill>
              </a:rPr>
              <a:t>	</a:t>
            </a:r>
            <a:r>
              <a:rPr lang="en-US" altLang="ja-JP" dirty="0"/>
              <a:t>1</a:t>
            </a:r>
          </a:p>
          <a:p>
            <a:pPr lvl="2"/>
            <a:r>
              <a:rPr lang="ja-JP" altLang="en-US" dirty="0"/>
              <a:t>第</a:t>
            </a:r>
            <a:r>
              <a:rPr lang="en-US" altLang="ja-JP" dirty="0"/>
              <a:t>3</a:t>
            </a:r>
            <a:r>
              <a:rPr lang="ja-JP" altLang="en-US" dirty="0"/>
              <a:t>レベル　</a:t>
            </a:r>
            <a:r>
              <a:rPr lang="en-US" altLang="ja-JP" dirty="0"/>
              <a:t>11</a:t>
            </a:r>
            <a:r>
              <a:rPr lang="ja-JP" altLang="en-US" dirty="0"/>
              <a:t>ｐｔ</a:t>
            </a:r>
          </a:p>
          <a:p>
            <a:pPr lvl="3"/>
            <a:r>
              <a:rPr lang="ja-JP" altLang="en-US" dirty="0"/>
              <a:t>第</a:t>
            </a:r>
            <a:r>
              <a:rPr lang="en-US" altLang="ja-JP" dirty="0"/>
              <a:t>4</a:t>
            </a:r>
            <a:r>
              <a:rPr lang="ja-JP" altLang="en-US" dirty="0"/>
              <a:t>レベル　</a:t>
            </a:r>
            <a:r>
              <a:rPr lang="en-US" altLang="ja-JP" dirty="0"/>
              <a:t>11pt</a:t>
            </a:r>
            <a:endParaRPr lang="ja-JP" altLang="en-US" dirty="0"/>
          </a:p>
          <a:p>
            <a:pPr lvl="4"/>
            <a:r>
              <a:rPr lang="ja-JP" altLang="en-US" dirty="0"/>
              <a:t>第</a:t>
            </a:r>
            <a:r>
              <a:rPr lang="en-US" altLang="ja-JP" dirty="0"/>
              <a:t>5</a:t>
            </a:r>
            <a:r>
              <a:rPr lang="ja-JP" altLang="en-US" dirty="0"/>
              <a:t>レベル　</a:t>
            </a:r>
            <a:r>
              <a:rPr lang="en-US" altLang="ja-JP" dirty="0"/>
              <a:t>10.5pt</a:t>
            </a:r>
          </a:p>
        </p:txBody>
      </p:sp>
      <p:sp>
        <p:nvSpPr>
          <p:cNvPr id="2" name="タイトル"/>
          <p:cNvSpPr>
            <a:spLocks noGrp="1"/>
          </p:cNvSpPr>
          <p:nvPr userDrawn="1">
            <p:ph type="title" hasCustomPrompt="1"/>
          </p:nvPr>
        </p:nvSpPr>
        <p:spPr>
          <a:xfrm>
            <a:off x="539906" y="844765"/>
            <a:ext cx="9216000" cy="487235"/>
          </a:xfrm>
        </p:spPr>
        <p:txBody>
          <a:bodyPr bIns="108000" anchor="b" anchorCtr="0">
            <a:noAutofit/>
          </a:bodyPr>
          <a:lstStyle>
            <a:lvl1pPr>
              <a:lnSpc>
                <a:spcPct val="110000"/>
              </a:lnSpc>
              <a:defRPr spc="120" baseline="0">
                <a:latin typeface="メイリオ" panose="020B0604030504040204" pitchFamily="50" charset="-128"/>
                <a:ea typeface="メイリオ" panose="020B0604030504040204" pitchFamily="50" charset="-128"/>
              </a:defRPr>
            </a:lvl1pPr>
          </a:lstStyle>
          <a:p>
            <a:r>
              <a:rPr lang="ja-JP" altLang="en-US" dirty="0"/>
              <a:t>目次</a:t>
            </a:r>
            <a:endParaRPr lang="en-US" dirty="0"/>
          </a:p>
        </p:txBody>
      </p:sp>
    </p:spTree>
    <p:extLst>
      <p:ext uri="{BB962C8B-B14F-4D97-AF65-F5344CB8AC3E}">
        <p14:creationId xmlns:p14="http://schemas.microsoft.com/office/powerpoint/2010/main" val="4205917443"/>
      </p:ext>
    </p:extLst>
  </p:cSld>
  <p:clrMapOvr>
    <a:masterClrMapping/>
  </p:clrMapOvr>
  <p:hf sldNum="0" hdr="0"/>
  <p:extLst>
    <p:ext uri="{DCECCB84-F9BA-43D5-87BE-67443E8EF086}">
      <p15:sldGuideLst xmlns:p15="http://schemas.microsoft.com/office/powerpoint/2012/main">
        <p15:guide id="9" pos="1110" userDrawn="1">
          <p15:clr>
            <a:srgbClr val="FBAE40"/>
          </p15:clr>
        </p15:guide>
        <p15:guide id="11" orient="horz" pos="108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扉">
    <p:spTree>
      <p:nvGrpSpPr>
        <p:cNvPr id="1" name=""/>
        <p:cNvGrpSpPr/>
        <p:nvPr/>
      </p:nvGrpSpPr>
      <p:grpSpPr>
        <a:xfrm>
          <a:off x="0" y="0"/>
          <a:ext cx="0" cy="0"/>
          <a:chOff x="0" y="0"/>
          <a:chExt cx="0" cy="0"/>
        </a:xfrm>
      </p:grpSpPr>
      <p:sp>
        <p:nvSpPr>
          <p:cNvPr id="5" name="X.X Section（節）">
            <a:extLst>
              <a:ext uri="{FF2B5EF4-FFF2-40B4-BE49-F238E27FC236}">
                <a16:creationId xmlns:a16="http://schemas.microsoft.com/office/drawing/2014/main" id="{8ED1F082-DCF3-47F1-AE40-2A390EECEF08}"/>
              </a:ext>
            </a:extLst>
          </p:cNvPr>
          <p:cNvSpPr>
            <a:spLocks noGrp="1"/>
          </p:cNvSpPr>
          <p:nvPr>
            <p:ph type="body" sz="quarter" idx="14" hasCustomPrompt="1"/>
          </p:nvPr>
        </p:nvSpPr>
        <p:spPr>
          <a:xfrm>
            <a:off x="1764000" y="3790347"/>
            <a:ext cx="8388000" cy="630942"/>
          </a:xfrm>
          <a:prstGeom prst="rect">
            <a:avLst/>
          </a:prstGeom>
        </p:spPr>
        <p:txBody>
          <a:bodyPr>
            <a:spAutoFit/>
          </a:bodyPr>
          <a:lstStyle>
            <a:lvl1pPr marL="215964" indent="-215964" fontAlgn="ctr">
              <a:buClr>
                <a:srgbClr val="013B84"/>
              </a:buClr>
              <a:buFont typeface="Wingdings" panose="05000000000000000000" pitchFamily="2" charset="2"/>
              <a:buChar char="l"/>
              <a:defRPr sz="1600" b="0" baseline="0">
                <a:solidFill>
                  <a:srgbClr val="000000"/>
                </a:solidFill>
                <a:latin typeface="メイリオ" panose="020B0604030504040204" pitchFamily="50" charset="-128"/>
                <a:ea typeface="メイリオ" panose="020B0604030504040204" pitchFamily="50" charset="-128"/>
              </a:defRPr>
            </a:lvl1pPr>
            <a:lvl2pPr marL="360000" indent="-144000" fontAlgn="ctr">
              <a:spcAft>
                <a:spcPts val="600"/>
              </a:spcAft>
              <a:buClr>
                <a:srgbClr val="595758"/>
              </a:buClr>
              <a:buFont typeface="BIZ UDPゴシック" panose="020B0400000000000000" pitchFamily="50" charset="-128"/>
              <a:buChar char="-"/>
              <a:defRPr sz="1400" baseline="0">
                <a:solidFill>
                  <a:srgbClr val="000000"/>
                </a:solidFill>
                <a:latin typeface="メイリオ" panose="020B0604030504040204" pitchFamily="50" charset="-128"/>
                <a:ea typeface="メイリオ" panose="020B0604030504040204" pitchFamily="50" charset="-128"/>
              </a:defRPr>
            </a:lvl2pPr>
            <a:lvl3pPr marL="413930" indent="-107982">
              <a:lnSpc>
                <a:spcPct val="120000"/>
              </a:lnSpc>
              <a:spcAft>
                <a:spcPts val="600"/>
              </a:spcAft>
              <a:buFont typeface="BIZ UDPゴシック" panose="020B0400000000000000" pitchFamily="50" charset="-128"/>
              <a:buChar char="‐"/>
              <a:defRPr sz="1100"/>
            </a:lvl3pPr>
            <a:lvl4pPr marL="413930" indent="0">
              <a:buFont typeface="BIZ UDPゴシック" panose="020B0400000000000000" pitchFamily="50" charset="-128"/>
              <a:buNone/>
              <a:defRPr sz="1100"/>
            </a:lvl4pPr>
            <a:lvl5pPr marL="413930" indent="0">
              <a:buFontTx/>
              <a:buNone/>
              <a:defRPr sz="1050"/>
            </a:lvl5pPr>
          </a:lstStyle>
          <a:p>
            <a:pPr lvl="0"/>
            <a:r>
              <a:rPr kumimoji="1" lang="en-US" altLang="ja-JP" dirty="0"/>
              <a:t>X.X Section</a:t>
            </a:r>
            <a:r>
              <a:rPr kumimoji="1" lang="ja-JP" altLang="en-US" dirty="0"/>
              <a:t>（節）</a:t>
            </a:r>
          </a:p>
          <a:p>
            <a:pPr lvl="1"/>
            <a:r>
              <a:rPr kumimoji="1" lang="en-US" altLang="ja-JP" dirty="0"/>
              <a:t>X.X.X item</a:t>
            </a:r>
            <a:r>
              <a:rPr kumimoji="1" lang="ja-JP" altLang="en-US" dirty="0"/>
              <a:t>（項）</a:t>
            </a:r>
          </a:p>
        </p:txBody>
      </p:sp>
      <p:sp>
        <p:nvSpPr>
          <p:cNvPr id="2" name="X. Chapter（章）">
            <a:extLst>
              <a:ext uri="{FF2B5EF4-FFF2-40B4-BE49-F238E27FC236}">
                <a16:creationId xmlns:a16="http://schemas.microsoft.com/office/drawing/2014/main" id="{0F3853D0-56E6-4478-9C89-835FC28848AE}"/>
              </a:ext>
            </a:extLst>
          </p:cNvPr>
          <p:cNvSpPr>
            <a:spLocks noGrp="1"/>
          </p:cNvSpPr>
          <p:nvPr>
            <p:ph type="title" hasCustomPrompt="1"/>
          </p:nvPr>
        </p:nvSpPr>
        <p:spPr>
          <a:xfrm>
            <a:off x="1764000" y="2805360"/>
            <a:ext cx="8388000" cy="566309"/>
          </a:xfrm>
        </p:spPr>
        <p:txBody>
          <a:bodyPr anchor="b" anchorCtr="0"/>
          <a:lstStyle>
            <a:lvl1pPr fontAlgn="base" hangingPunct="0">
              <a:lnSpc>
                <a:spcPct val="120000"/>
              </a:lnSpc>
              <a:spcAft>
                <a:spcPts val="600"/>
              </a:spcAft>
              <a:defRPr sz="3200">
                <a:latin typeface="メイリオ" panose="020B0604030504040204" pitchFamily="50" charset="-128"/>
                <a:ea typeface="メイリオ" panose="020B0604030504040204" pitchFamily="50" charset="-128"/>
              </a:defRPr>
            </a:lvl1pPr>
          </a:lstStyle>
          <a:p>
            <a:r>
              <a:rPr kumimoji="1" lang="en-US" altLang="ja-JP" dirty="0"/>
              <a:t>X. Chapter</a:t>
            </a:r>
            <a:r>
              <a:rPr kumimoji="1" lang="ja-JP" altLang="en-US" dirty="0"/>
              <a:t>（章）</a:t>
            </a:r>
          </a:p>
        </p:txBody>
      </p:sp>
      <p:sp>
        <p:nvSpPr>
          <p:cNvPr id="9" name="スライド番号プレースホルダー 4">
            <a:extLst>
              <a:ext uri="{FF2B5EF4-FFF2-40B4-BE49-F238E27FC236}">
                <a16:creationId xmlns:a16="http://schemas.microsoft.com/office/drawing/2014/main" id="{4C1C6CF9-3674-4C8C-B550-DB8DFBE16519}"/>
              </a:ext>
            </a:extLst>
          </p:cNvPr>
          <p:cNvSpPr>
            <a:spLocks noGrp="1"/>
          </p:cNvSpPr>
          <p:nvPr>
            <p:ph type="sldNum" sz="quarter" idx="12"/>
          </p:nvPr>
        </p:nvSpPr>
        <p:spPr>
          <a:xfrm>
            <a:off x="8285911" y="7241306"/>
            <a:ext cx="2311400" cy="288033"/>
          </a:xfrm>
          <a:prstGeom prst="rect">
            <a:avLst/>
          </a:prstGeom>
        </p:spPr>
        <p:txBody>
          <a:bodyPr/>
          <a:lstStyle>
            <a:lvl1pPr algn="r">
              <a:defRPr sz="1400">
                <a:latin typeface="メイリオ" panose="020B0604030504040204" pitchFamily="50" charset="-128"/>
                <a:ea typeface="メイリオ" panose="020B0604030504040204" pitchFamily="50" charset="-128"/>
              </a:defRPr>
            </a:lvl1pPr>
          </a:lstStyle>
          <a:p>
            <a:fld id="{D9550142-B990-490A-A107-ED7302A7FD52}" type="slidenum">
              <a:rPr kumimoji="1" lang="ja-JP" altLang="en-US" smtClean="0"/>
              <a:pPr/>
              <a:t>‹#›</a:t>
            </a:fld>
            <a:endParaRPr kumimoji="1" lang="ja-JP" altLang="en-US"/>
          </a:p>
        </p:txBody>
      </p:sp>
    </p:spTree>
    <p:extLst>
      <p:ext uri="{BB962C8B-B14F-4D97-AF65-F5344CB8AC3E}">
        <p14:creationId xmlns:p14="http://schemas.microsoft.com/office/powerpoint/2010/main" val="3854932216"/>
      </p:ext>
    </p:extLst>
  </p:cSld>
  <p:clrMapOvr>
    <a:masterClrMapping/>
  </p:clrMapOvr>
  <p:extLst>
    <p:ext uri="{DCECCB84-F9BA-43D5-87BE-67443E8EF086}">
      <p15:sldGuideLst xmlns:p15="http://schemas.microsoft.com/office/powerpoint/2012/main">
        <p15:guide id="1" pos="110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中面 A">
    <p:spTree>
      <p:nvGrpSpPr>
        <p:cNvPr id="1" name=""/>
        <p:cNvGrpSpPr/>
        <p:nvPr/>
      </p:nvGrpSpPr>
      <p:grpSpPr>
        <a:xfrm>
          <a:off x="0" y="0"/>
          <a:ext cx="0" cy="0"/>
          <a:chOff x="0" y="0"/>
          <a:chExt cx="0" cy="0"/>
        </a:xfrm>
      </p:grpSpPr>
      <p:sp>
        <p:nvSpPr>
          <p:cNvPr id="25" name="ページタイトル">
            <a:extLst>
              <a:ext uri="{FF2B5EF4-FFF2-40B4-BE49-F238E27FC236}">
                <a16:creationId xmlns:a16="http://schemas.microsoft.com/office/drawing/2014/main" id="{B161F847-12DE-428F-B720-87FF3F5725E1}"/>
              </a:ext>
            </a:extLst>
          </p:cNvPr>
          <p:cNvSpPr>
            <a:spLocks noGrp="1"/>
          </p:cNvSpPr>
          <p:nvPr>
            <p:ph type="subTitle" idx="10" hasCustomPrompt="1"/>
          </p:nvPr>
        </p:nvSpPr>
        <p:spPr>
          <a:xfrm>
            <a:off x="539999" y="365658"/>
            <a:ext cx="9610163" cy="369332"/>
          </a:xfrm>
          <a:prstGeom prst="rect">
            <a:avLst/>
          </a:prstGeom>
        </p:spPr>
        <p:txBody>
          <a:bodyPr bIns="0" anchor="t" anchorCtr="0">
            <a:spAutoFit/>
          </a:bodyPr>
          <a:lstStyle>
            <a:lvl1pPr marL="0" indent="0" fontAlgn="ctr">
              <a:lnSpc>
                <a:spcPct val="100000"/>
              </a:lnSpc>
              <a:spcAft>
                <a:spcPts val="0"/>
              </a:spcAft>
              <a:buNone/>
              <a:defRPr sz="2400" b="1" spc="100" baseline="0">
                <a:solidFill>
                  <a:srgbClr val="000000"/>
                </a:solidFill>
                <a:latin typeface="メイリオ" panose="020B0604030504040204" pitchFamily="50" charset="-128"/>
                <a:ea typeface="メイリオ" panose="020B0604030504040204" pitchFamily="50" charset="-128"/>
              </a:defRPr>
            </a:lvl1pPr>
          </a:lstStyle>
          <a:p>
            <a:r>
              <a:rPr kumimoji="1" lang="ja-JP" altLang="en-US" dirty="0"/>
              <a:t>ページタイトル</a:t>
            </a:r>
          </a:p>
        </p:txBody>
      </p:sp>
      <p:sp>
        <p:nvSpPr>
          <p:cNvPr id="14" name="テキスト プレースホルダー">
            <a:extLst>
              <a:ext uri="{FF2B5EF4-FFF2-40B4-BE49-F238E27FC236}">
                <a16:creationId xmlns:a16="http://schemas.microsoft.com/office/drawing/2014/main" id="{C5005A2F-F349-4408-B392-B5A703E94D03}"/>
              </a:ext>
            </a:extLst>
          </p:cNvPr>
          <p:cNvSpPr>
            <a:spLocks noGrp="1"/>
          </p:cNvSpPr>
          <p:nvPr>
            <p:ph type="body" sz="quarter" idx="16" hasCustomPrompt="1"/>
          </p:nvPr>
        </p:nvSpPr>
        <p:spPr>
          <a:xfrm>
            <a:off x="539750" y="827509"/>
            <a:ext cx="9612313" cy="1609841"/>
          </a:xfrm>
          <a:prstGeom prst="rect">
            <a:avLst/>
          </a:prstGeom>
          <a:solidFill>
            <a:srgbClr val="99D6EC"/>
          </a:solidFill>
        </p:spPr>
        <p:txBody>
          <a:bodyPr lIns="180000" tIns="108000" rIns="180000" bIns="72000"/>
          <a:lstStyle>
            <a:lvl1pPr marL="255600" indent="-255600">
              <a:lnSpc>
                <a:spcPct val="110000"/>
              </a:lnSpc>
              <a:spcAft>
                <a:spcPts val="600"/>
              </a:spcAft>
              <a:buClr>
                <a:srgbClr val="003B83"/>
              </a:buClr>
              <a:buSzPct val="100000"/>
              <a:buFont typeface="Wingdings" panose="05000000000000000000" pitchFamily="2" charset="2"/>
              <a:buChar char="l"/>
              <a:defRPr sz="2000" b="0" spc="0" baseline="0">
                <a:solidFill>
                  <a:srgbClr val="000000"/>
                </a:solidFill>
                <a:latin typeface="メイリオ" panose="020B0604030504040204" pitchFamily="50" charset="-128"/>
                <a:ea typeface="メイリオ" panose="020B0604030504040204" pitchFamily="50" charset="-128"/>
              </a:defRPr>
            </a:lvl1pPr>
            <a:lvl2pPr marL="628650" indent="-266700">
              <a:lnSpc>
                <a:spcPct val="110000"/>
              </a:lnSpc>
              <a:spcAft>
                <a:spcPts val="300"/>
              </a:spcAft>
              <a:buSzPct val="100000"/>
              <a:defRPr sz="1600" b="0" spc="0" baseline="0">
                <a:latin typeface="メイリオ" panose="020B0604030504040204" pitchFamily="50" charset="-128"/>
                <a:ea typeface="メイリオ" panose="020B0604030504040204" pitchFamily="50" charset="-128"/>
              </a:defRPr>
            </a:lvl2pPr>
            <a:lvl3pPr marL="806450" indent="-180975">
              <a:lnSpc>
                <a:spcPct val="110000"/>
              </a:lnSpc>
              <a:spcAft>
                <a:spcPts val="300"/>
              </a:spcAft>
              <a:buSzPct val="70000"/>
              <a:buFont typeface="Wingdings" panose="05000000000000000000" pitchFamily="2" charset="2"/>
              <a:buChar char="l"/>
              <a:defRPr sz="1400" b="0" spc="0" baseline="0">
                <a:latin typeface="メイリオ" panose="020B0604030504040204" pitchFamily="50" charset="-128"/>
                <a:ea typeface="メイリオ" panose="020B0604030504040204" pitchFamily="50" charset="-128"/>
              </a:defRPr>
            </a:lvl3pPr>
            <a:lvl4pPr marL="982663" indent="-142875">
              <a:lnSpc>
                <a:spcPct val="110000"/>
              </a:lnSpc>
              <a:spcAft>
                <a:spcPts val="300"/>
              </a:spcAft>
              <a:defRPr sz="1200" b="0" spc="0" baseline="0">
                <a:latin typeface="メイリオ" panose="020B0604030504040204" pitchFamily="50" charset="-128"/>
                <a:ea typeface="メイリオ" panose="020B0604030504040204" pitchFamily="50" charset="-128"/>
              </a:defRPr>
            </a:lvl4pPr>
            <a:lvl5pPr marL="1071563" indent="-107950">
              <a:lnSpc>
                <a:spcPct val="110000"/>
              </a:lnSpc>
              <a:spcAft>
                <a:spcPts val="300"/>
              </a:spcAft>
              <a:defRPr sz="1100" b="0" spc="0" baseline="0">
                <a:latin typeface="メイリオ" panose="020B0604030504040204" pitchFamily="50" charset="-128"/>
                <a:ea typeface="メイリオ" panose="020B0604030504040204" pitchFamily="50" charset="-128"/>
              </a:defRPr>
            </a:lvl5pPr>
          </a:lstStyle>
          <a:p>
            <a:pPr lvl="0"/>
            <a:r>
              <a:rPr kumimoji="1" lang="ja-JP" altLang="en-US" dirty="0"/>
              <a:t>第</a:t>
            </a:r>
            <a:r>
              <a:rPr kumimoji="1" lang="en-US" altLang="ja-JP" dirty="0"/>
              <a:t>1</a:t>
            </a:r>
            <a:r>
              <a:rPr kumimoji="1" lang="ja-JP" altLang="en-US" dirty="0"/>
              <a:t>レベル </a:t>
            </a:r>
            <a:r>
              <a:rPr kumimoji="1" lang="en-US" altLang="ja-JP" dirty="0"/>
              <a:t>20pt</a:t>
            </a:r>
            <a:endParaRPr kumimoji="1" lang="ja-JP" altLang="en-US" dirty="0"/>
          </a:p>
          <a:p>
            <a:pPr lvl="1"/>
            <a:r>
              <a:rPr kumimoji="1" lang="ja-JP" altLang="en-US" dirty="0"/>
              <a:t>第</a:t>
            </a:r>
            <a:r>
              <a:rPr kumimoji="1" lang="en-US" altLang="ja-JP" dirty="0"/>
              <a:t>2</a:t>
            </a:r>
            <a:r>
              <a:rPr kumimoji="1" lang="ja-JP" altLang="en-US" dirty="0"/>
              <a:t>レベル </a:t>
            </a:r>
            <a:r>
              <a:rPr kumimoji="1" lang="en-US" altLang="ja-JP" dirty="0"/>
              <a:t>16pt</a:t>
            </a:r>
            <a:endParaRPr kumimoji="1" lang="ja-JP" altLang="en-US" dirty="0"/>
          </a:p>
          <a:p>
            <a:pPr lvl="2"/>
            <a:r>
              <a:rPr kumimoji="1" lang="ja-JP" altLang="en-US" dirty="0"/>
              <a:t>第</a:t>
            </a:r>
            <a:r>
              <a:rPr kumimoji="1" lang="en-US" altLang="ja-JP" dirty="0"/>
              <a:t>3</a:t>
            </a:r>
            <a:r>
              <a:rPr kumimoji="1" lang="ja-JP" altLang="en-US" dirty="0"/>
              <a:t>レベル </a:t>
            </a:r>
            <a:r>
              <a:rPr kumimoji="1" lang="en-US" altLang="ja-JP" dirty="0"/>
              <a:t>14pt</a:t>
            </a:r>
            <a:endParaRPr kumimoji="1" lang="ja-JP" altLang="en-US" dirty="0"/>
          </a:p>
          <a:p>
            <a:pPr lvl="3"/>
            <a:r>
              <a:rPr kumimoji="1" lang="ja-JP" altLang="en-US" dirty="0"/>
              <a:t>第</a:t>
            </a:r>
            <a:r>
              <a:rPr kumimoji="1" lang="en-US" altLang="ja-JP" dirty="0"/>
              <a:t>4</a:t>
            </a:r>
            <a:r>
              <a:rPr kumimoji="1" lang="ja-JP" altLang="en-US" dirty="0"/>
              <a:t>レベル </a:t>
            </a:r>
            <a:r>
              <a:rPr kumimoji="1" lang="en-US" altLang="ja-JP" dirty="0"/>
              <a:t>12pt</a:t>
            </a:r>
            <a:endParaRPr kumimoji="1" lang="ja-JP" altLang="en-US" dirty="0"/>
          </a:p>
          <a:p>
            <a:pPr lvl="4"/>
            <a:r>
              <a:rPr kumimoji="1" lang="ja-JP" altLang="en-US" dirty="0"/>
              <a:t>第</a:t>
            </a:r>
            <a:r>
              <a:rPr kumimoji="1" lang="en-US" altLang="ja-JP" dirty="0"/>
              <a:t>5</a:t>
            </a:r>
            <a:r>
              <a:rPr kumimoji="1" lang="ja-JP" altLang="en-US" dirty="0"/>
              <a:t>レベル </a:t>
            </a:r>
            <a:r>
              <a:rPr kumimoji="1" lang="en-US" altLang="ja-JP" dirty="0"/>
              <a:t>11pt</a:t>
            </a:r>
            <a:endParaRPr kumimoji="1" lang="ja-JP" altLang="en-US" dirty="0"/>
          </a:p>
        </p:txBody>
      </p:sp>
      <p:sp>
        <p:nvSpPr>
          <p:cNvPr id="21" name="スライド番号プレースホルダー 4">
            <a:extLst>
              <a:ext uri="{FF2B5EF4-FFF2-40B4-BE49-F238E27FC236}">
                <a16:creationId xmlns:a16="http://schemas.microsoft.com/office/drawing/2014/main" id="{417C67FF-EBE4-48AB-B8F4-34A3A135B816}"/>
              </a:ext>
            </a:extLst>
          </p:cNvPr>
          <p:cNvSpPr>
            <a:spLocks noGrp="1"/>
          </p:cNvSpPr>
          <p:nvPr>
            <p:ph type="sldNum" sz="quarter" idx="12"/>
          </p:nvPr>
        </p:nvSpPr>
        <p:spPr>
          <a:xfrm>
            <a:off x="8285911" y="7241306"/>
            <a:ext cx="2311400" cy="288033"/>
          </a:xfrm>
          <a:prstGeom prst="rect">
            <a:avLst/>
          </a:prstGeom>
        </p:spPr>
        <p:txBody>
          <a:bodyPr/>
          <a:lstStyle>
            <a:lvl1pPr algn="r">
              <a:defRPr sz="1400">
                <a:latin typeface="メイリオ" panose="020B0604030504040204" pitchFamily="50" charset="-128"/>
                <a:ea typeface="メイリオ" panose="020B0604030504040204" pitchFamily="50" charset="-128"/>
              </a:defRPr>
            </a:lvl1pPr>
          </a:lstStyle>
          <a:p>
            <a:fld id="{D9550142-B990-490A-A107-ED7302A7FD52}" type="slidenum">
              <a:rPr kumimoji="1" lang="ja-JP" altLang="en-US" smtClean="0"/>
              <a:pPr/>
              <a:t>‹#›</a:t>
            </a:fld>
            <a:endParaRPr kumimoji="1" lang="ja-JP" altLang="en-US"/>
          </a:p>
        </p:txBody>
      </p:sp>
      <p:sp>
        <p:nvSpPr>
          <p:cNvPr id="23" name="出所">
            <a:extLst>
              <a:ext uri="{FF2B5EF4-FFF2-40B4-BE49-F238E27FC236}">
                <a16:creationId xmlns:a16="http://schemas.microsoft.com/office/drawing/2014/main" id="{89205F9A-1A26-4FE1-BAC8-5AE2F3C60E80}"/>
              </a:ext>
            </a:extLst>
          </p:cNvPr>
          <p:cNvSpPr>
            <a:spLocks noGrp="1"/>
          </p:cNvSpPr>
          <p:nvPr>
            <p:ph type="body" sz="quarter" idx="20" hasCustomPrompt="1"/>
          </p:nvPr>
        </p:nvSpPr>
        <p:spPr>
          <a:xfrm>
            <a:off x="538162" y="6956783"/>
            <a:ext cx="9612000" cy="135422"/>
          </a:xfrm>
        </p:spPr>
        <p:txBody>
          <a:bodyPr anchor="b" anchorCtr="0"/>
          <a:lstStyle>
            <a:lvl1pPr marL="252000" indent="-252000" fontAlgn="ctr">
              <a:lnSpc>
                <a:spcPct val="110000"/>
              </a:lnSpc>
              <a:spcAft>
                <a:spcPts val="0"/>
              </a:spcAft>
              <a:buNone/>
              <a:defRPr sz="800" b="0">
                <a:solidFill>
                  <a:srgbClr val="000000"/>
                </a:solidFill>
              </a:defRPr>
            </a:lvl1pPr>
          </a:lstStyle>
          <a:p>
            <a:pPr lvl="0"/>
            <a:r>
              <a:rPr kumimoji="1" lang="ja-JP" altLang="en-US" dirty="0"/>
              <a:t>出所）</a:t>
            </a:r>
          </a:p>
        </p:txBody>
      </p:sp>
    </p:spTree>
    <p:extLst>
      <p:ext uri="{BB962C8B-B14F-4D97-AF65-F5344CB8AC3E}">
        <p14:creationId xmlns:p14="http://schemas.microsoft.com/office/powerpoint/2010/main" val="1243139589"/>
      </p:ext>
    </p:extLst>
  </p:cSld>
  <p:clrMapOvr>
    <a:masterClrMapping/>
  </p:clrMapOvr>
  <p:extLst>
    <p:ext uri="{DCECCB84-F9BA-43D5-87BE-67443E8EF086}">
      <p15:sldGuideLst xmlns:p15="http://schemas.microsoft.com/office/powerpoint/2012/main">
        <p15:guide id="7" orient="horz" pos="1088" userDrawn="1">
          <p15:clr>
            <a:srgbClr val="FBAE40"/>
          </p15:clr>
        </p15:guide>
        <p15:guide id="9" pos="3242" userDrawn="1">
          <p15:clr>
            <a:srgbClr val="FBAE40"/>
          </p15:clr>
        </p15:guide>
        <p15:guide id="10" pos="3491"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中面 タイトルのみ">
    <p:spTree>
      <p:nvGrpSpPr>
        <p:cNvPr id="1" name=""/>
        <p:cNvGrpSpPr/>
        <p:nvPr/>
      </p:nvGrpSpPr>
      <p:grpSpPr>
        <a:xfrm>
          <a:off x="0" y="0"/>
          <a:ext cx="0" cy="0"/>
          <a:chOff x="0" y="0"/>
          <a:chExt cx="0" cy="0"/>
        </a:xfrm>
      </p:grpSpPr>
      <p:cxnSp>
        <p:nvCxnSpPr>
          <p:cNvPr id="12" name="ライン_フッター">
            <a:extLst>
              <a:ext uri="{FF2B5EF4-FFF2-40B4-BE49-F238E27FC236}">
                <a16:creationId xmlns:a16="http://schemas.microsoft.com/office/drawing/2014/main" id="{65B17515-FD1C-4DA3-906A-E7D62E556228}"/>
              </a:ext>
            </a:extLst>
          </p:cNvPr>
          <p:cNvCxnSpPr>
            <a:cxnSpLocks/>
          </p:cNvCxnSpPr>
          <p:nvPr userDrawn="1"/>
        </p:nvCxnSpPr>
        <p:spPr>
          <a:xfrm>
            <a:off x="450000" y="7236000"/>
            <a:ext cx="979200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cxnSp>
        <p:nvCxnSpPr>
          <p:cNvPr id="26" name="ライン_ヘッダー">
            <a:extLst>
              <a:ext uri="{FF2B5EF4-FFF2-40B4-BE49-F238E27FC236}">
                <a16:creationId xmlns:a16="http://schemas.microsoft.com/office/drawing/2014/main" id="{52050FBC-610C-4422-A2F2-453C99DC1F81}"/>
              </a:ext>
            </a:extLst>
          </p:cNvPr>
          <p:cNvCxnSpPr>
            <a:cxnSpLocks/>
          </p:cNvCxnSpPr>
          <p:nvPr userDrawn="1"/>
        </p:nvCxnSpPr>
        <p:spPr>
          <a:xfrm>
            <a:off x="449263" y="1386000"/>
            <a:ext cx="9792549" cy="0"/>
          </a:xfrm>
          <a:prstGeom prst="line">
            <a:avLst/>
          </a:prstGeom>
          <a:ln w="762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出所">
            <a:extLst>
              <a:ext uri="{FF2B5EF4-FFF2-40B4-BE49-F238E27FC236}">
                <a16:creationId xmlns:a16="http://schemas.microsoft.com/office/drawing/2014/main" id="{97700847-9422-4DA0-8E52-7CE7387F263B}"/>
              </a:ext>
            </a:extLst>
          </p:cNvPr>
          <p:cNvSpPr>
            <a:spLocks noGrp="1"/>
          </p:cNvSpPr>
          <p:nvPr>
            <p:ph type="body" sz="quarter" idx="20" hasCustomPrompt="1"/>
          </p:nvPr>
        </p:nvSpPr>
        <p:spPr>
          <a:xfrm>
            <a:off x="538163" y="6956578"/>
            <a:ext cx="9612000" cy="135422"/>
          </a:xfrm>
        </p:spPr>
        <p:txBody>
          <a:bodyPr anchor="b" anchorCtr="0"/>
          <a:lstStyle>
            <a:lvl1pPr marL="252000" indent="-252000" fontAlgn="ctr">
              <a:lnSpc>
                <a:spcPct val="110000"/>
              </a:lnSpc>
              <a:spcAft>
                <a:spcPts val="0"/>
              </a:spcAft>
              <a:buNone/>
              <a:defRPr sz="800" b="0">
                <a:solidFill>
                  <a:srgbClr val="000000"/>
                </a:solidFill>
              </a:defRPr>
            </a:lvl1pPr>
          </a:lstStyle>
          <a:p>
            <a:pPr lvl="0"/>
            <a:r>
              <a:rPr kumimoji="1" lang="ja-JP" altLang="en-US" dirty="0"/>
              <a:t>出所）</a:t>
            </a:r>
          </a:p>
        </p:txBody>
      </p:sp>
      <p:sp>
        <p:nvSpPr>
          <p:cNvPr id="17" name="ページタイトル">
            <a:extLst>
              <a:ext uri="{FF2B5EF4-FFF2-40B4-BE49-F238E27FC236}">
                <a16:creationId xmlns:a16="http://schemas.microsoft.com/office/drawing/2014/main" id="{86EF78FA-46F9-4E91-B551-78B582C676EB}"/>
              </a:ext>
            </a:extLst>
          </p:cNvPr>
          <p:cNvSpPr>
            <a:spLocks noGrp="1"/>
          </p:cNvSpPr>
          <p:nvPr>
            <p:ph type="subTitle" idx="10" hasCustomPrompt="1"/>
          </p:nvPr>
        </p:nvSpPr>
        <p:spPr>
          <a:xfrm>
            <a:off x="540000" y="844765"/>
            <a:ext cx="9216000" cy="487235"/>
          </a:xfrm>
          <a:prstGeom prst="rect">
            <a:avLst/>
          </a:prstGeom>
        </p:spPr>
        <p:txBody>
          <a:bodyPr bIns="108000" anchor="b" anchorCtr="0">
            <a:noAutofit/>
          </a:bodyPr>
          <a:lstStyle>
            <a:lvl1pPr marL="0" indent="0" fontAlgn="base">
              <a:lnSpc>
                <a:spcPct val="110000"/>
              </a:lnSpc>
              <a:spcAft>
                <a:spcPts val="0"/>
              </a:spcAft>
              <a:buNone/>
              <a:defRPr sz="2400" b="1" spc="100" baseline="0">
                <a:solidFill>
                  <a:srgbClr val="003B83"/>
                </a:solidFill>
              </a:defRPr>
            </a:lvl1pPr>
          </a:lstStyle>
          <a:p>
            <a:r>
              <a:rPr kumimoji="1" lang="ja-JP" altLang="en-US" dirty="0"/>
              <a:t>ページタイトル</a:t>
            </a:r>
          </a:p>
        </p:txBody>
      </p:sp>
      <p:sp>
        <p:nvSpPr>
          <p:cNvPr id="3" name="X.X Section（節）">
            <a:extLst>
              <a:ext uri="{FF2B5EF4-FFF2-40B4-BE49-F238E27FC236}">
                <a16:creationId xmlns:a16="http://schemas.microsoft.com/office/drawing/2014/main" id="{C66AD045-63CF-4DB0-971A-539A4EE33DBF}"/>
              </a:ext>
            </a:extLst>
          </p:cNvPr>
          <p:cNvSpPr>
            <a:spLocks noGrp="1"/>
          </p:cNvSpPr>
          <p:nvPr>
            <p:ph type="title" hasCustomPrompt="1"/>
          </p:nvPr>
        </p:nvSpPr>
        <p:spPr>
          <a:xfrm>
            <a:off x="539906" y="360696"/>
            <a:ext cx="9216000" cy="216000"/>
          </a:xfrm>
        </p:spPr>
        <p:txBody>
          <a:bodyPr anchor="t" anchorCtr="0">
            <a:noAutofit/>
          </a:bodyPr>
          <a:lstStyle>
            <a:lvl1pPr fontAlgn="ctr">
              <a:lnSpc>
                <a:spcPct val="100000"/>
              </a:lnSpc>
              <a:defRPr sz="1400" b="0">
                <a:solidFill>
                  <a:srgbClr val="003B83"/>
                </a:solidFill>
              </a:defRPr>
            </a:lvl1pPr>
          </a:lstStyle>
          <a:p>
            <a:r>
              <a:rPr kumimoji="1" lang="en-US" altLang="ja-JP" dirty="0"/>
              <a:t>X.X</a:t>
            </a:r>
            <a:r>
              <a:rPr kumimoji="1" lang="ja-JP" altLang="en-US" dirty="0"/>
              <a:t> </a:t>
            </a:r>
            <a:r>
              <a:rPr kumimoji="1" lang="en-US" altLang="ja-JP" dirty="0"/>
              <a:t>Section</a:t>
            </a:r>
            <a:r>
              <a:rPr kumimoji="1" lang="ja-JP" altLang="en-US" dirty="0"/>
              <a:t>（節）</a:t>
            </a:r>
          </a:p>
        </p:txBody>
      </p:sp>
      <p:sp>
        <p:nvSpPr>
          <p:cNvPr id="20" name="スライド番号プレースホルダー 4">
            <a:extLst>
              <a:ext uri="{FF2B5EF4-FFF2-40B4-BE49-F238E27FC236}">
                <a16:creationId xmlns:a16="http://schemas.microsoft.com/office/drawing/2014/main" id="{CFBCBECA-9E19-41AD-A3CE-13C770F7F492}"/>
              </a:ext>
            </a:extLst>
          </p:cNvPr>
          <p:cNvSpPr>
            <a:spLocks noGrp="1"/>
          </p:cNvSpPr>
          <p:nvPr>
            <p:ph type="sldNum" sz="quarter" idx="12"/>
          </p:nvPr>
        </p:nvSpPr>
        <p:spPr>
          <a:xfrm>
            <a:off x="8285911" y="7241306"/>
            <a:ext cx="2311400" cy="288033"/>
          </a:xfrm>
          <a:prstGeom prst="rect">
            <a:avLst/>
          </a:prstGeom>
        </p:spPr>
        <p:txBody>
          <a:bodyPr/>
          <a:lstStyle>
            <a:lvl1pPr algn="r">
              <a:defRPr sz="1400">
                <a:latin typeface="メイリオ" panose="020B0604030504040204" pitchFamily="50" charset="-128"/>
                <a:ea typeface="メイリオ" panose="020B0604030504040204" pitchFamily="50" charset="-128"/>
              </a:defRPr>
            </a:lvl1pPr>
          </a:lstStyle>
          <a:p>
            <a:fld id="{D9550142-B990-490A-A107-ED7302A7FD52}" type="slidenum">
              <a:rPr kumimoji="1" lang="ja-JP" altLang="en-US" smtClean="0"/>
              <a:pPr/>
              <a:t>‹#›</a:t>
            </a:fld>
            <a:endParaRPr kumimoji="1" lang="ja-JP" altLang="en-US"/>
          </a:p>
        </p:txBody>
      </p:sp>
    </p:spTree>
    <p:extLst>
      <p:ext uri="{BB962C8B-B14F-4D97-AF65-F5344CB8AC3E}">
        <p14:creationId xmlns:p14="http://schemas.microsoft.com/office/powerpoint/2010/main" val="1157811695"/>
      </p:ext>
    </p:extLst>
  </p:cSld>
  <p:clrMapOvr>
    <a:masterClrMapping/>
  </p:clrMapOvr>
  <p:extLst>
    <p:ext uri="{DCECCB84-F9BA-43D5-87BE-67443E8EF086}">
      <p15:sldGuideLst xmlns:p15="http://schemas.microsoft.com/office/powerpoint/2012/main">
        <p15:guide id="7" orient="horz" pos="1088">
          <p15:clr>
            <a:srgbClr val="FBAE40"/>
          </p15:clr>
        </p15:guide>
        <p15:guide id="9" pos="3242">
          <p15:clr>
            <a:srgbClr val="FBAE40"/>
          </p15:clr>
        </p15:guide>
        <p15:guide id="10" pos="349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White">
    <p:spTree>
      <p:nvGrpSpPr>
        <p:cNvPr id="1" name=""/>
        <p:cNvGrpSpPr/>
        <p:nvPr/>
      </p:nvGrpSpPr>
      <p:grpSpPr>
        <a:xfrm>
          <a:off x="0" y="0"/>
          <a:ext cx="0" cy="0"/>
          <a:chOff x="0" y="0"/>
          <a:chExt cx="0" cy="0"/>
        </a:xfrm>
      </p:grpSpPr>
      <p:cxnSp>
        <p:nvCxnSpPr>
          <p:cNvPr id="7" name="ライン_フッター">
            <a:extLst>
              <a:ext uri="{FF2B5EF4-FFF2-40B4-BE49-F238E27FC236}">
                <a16:creationId xmlns:a16="http://schemas.microsoft.com/office/drawing/2014/main" id="{2FF4C60B-F9C0-43ED-8DCE-DA74A6327812}"/>
              </a:ext>
            </a:extLst>
          </p:cNvPr>
          <p:cNvCxnSpPr>
            <a:cxnSpLocks/>
          </p:cNvCxnSpPr>
          <p:nvPr userDrawn="1"/>
        </p:nvCxnSpPr>
        <p:spPr>
          <a:xfrm>
            <a:off x="450000" y="7236000"/>
            <a:ext cx="979200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cxnSp>
        <p:nvCxnSpPr>
          <p:cNvPr id="4" name="ライン_フッター">
            <a:extLst>
              <a:ext uri="{FF2B5EF4-FFF2-40B4-BE49-F238E27FC236}">
                <a16:creationId xmlns:a16="http://schemas.microsoft.com/office/drawing/2014/main" id="{37C10D3E-0E90-4B2D-B19B-B0D91DC45F57}"/>
              </a:ext>
            </a:extLst>
          </p:cNvPr>
          <p:cNvCxnSpPr>
            <a:cxnSpLocks/>
          </p:cNvCxnSpPr>
          <p:nvPr userDrawn="1"/>
        </p:nvCxnSpPr>
        <p:spPr>
          <a:xfrm>
            <a:off x="450000" y="7236000"/>
            <a:ext cx="9792000" cy="0"/>
          </a:xfrm>
          <a:prstGeom prst="line">
            <a:avLst/>
          </a:prstGeom>
          <a:ln w="4445">
            <a:solidFill>
              <a:srgbClr val="939292"/>
            </a:solidFill>
          </a:ln>
        </p:spPr>
        <p:style>
          <a:lnRef idx="1">
            <a:schemeClr val="accent1"/>
          </a:lnRef>
          <a:fillRef idx="0">
            <a:schemeClr val="accent1"/>
          </a:fillRef>
          <a:effectRef idx="0">
            <a:schemeClr val="accent1"/>
          </a:effectRef>
          <a:fontRef idx="minor">
            <a:schemeClr val="tx1"/>
          </a:fontRef>
        </p:style>
      </p:cxnSp>
      <p:sp>
        <p:nvSpPr>
          <p:cNvPr id="9" name="スライド番号プレースホルダー 4">
            <a:extLst>
              <a:ext uri="{FF2B5EF4-FFF2-40B4-BE49-F238E27FC236}">
                <a16:creationId xmlns:a16="http://schemas.microsoft.com/office/drawing/2014/main" id="{334E2605-51B2-49E6-A1AB-284BCFA4CFBF}"/>
              </a:ext>
            </a:extLst>
          </p:cNvPr>
          <p:cNvSpPr>
            <a:spLocks noGrp="1"/>
          </p:cNvSpPr>
          <p:nvPr>
            <p:ph type="sldNum" sz="quarter" idx="12"/>
          </p:nvPr>
        </p:nvSpPr>
        <p:spPr>
          <a:xfrm>
            <a:off x="8285911" y="7241306"/>
            <a:ext cx="2311400" cy="288033"/>
          </a:xfrm>
          <a:prstGeom prst="rect">
            <a:avLst/>
          </a:prstGeom>
        </p:spPr>
        <p:txBody>
          <a:bodyPr/>
          <a:lstStyle>
            <a:lvl1pPr algn="r">
              <a:defRPr sz="1400">
                <a:latin typeface="メイリオ" panose="020B0604030504040204" pitchFamily="50" charset="-128"/>
                <a:ea typeface="メイリオ" panose="020B0604030504040204" pitchFamily="50" charset="-128"/>
              </a:defRPr>
            </a:lvl1pPr>
          </a:lstStyle>
          <a:p>
            <a:fld id="{D9550142-B990-490A-A107-ED7302A7FD52}" type="slidenum">
              <a:rPr kumimoji="1" lang="ja-JP" altLang="en-US" smtClean="0"/>
              <a:pPr/>
              <a:t>‹#›</a:t>
            </a:fld>
            <a:endParaRPr kumimoji="1" lang="ja-JP" altLang="en-US"/>
          </a:p>
        </p:txBody>
      </p:sp>
    </p:spTree>
    <p:extLst>
      <p:ext uri="{BB962C8B-B14F-4D97-AF65-F5344CB8AC3E}">
        <p14:creationId xmlns:p14="http://schemas.microsoft.com/office/powerpoint/2010/main" val="900285077"/>
      </p:ext>
    </p:extLst>
  </p:cSld>
  <p:clrMapOvr>
    <a:masterClrMapping/>
  </p:clrMapOvr>
  <p:extLst>
    <p:ext uri="{DCECCB84-F9BA-43D5-87BE-67443E8EF086}">
      <p15:sldGuideLst xmlns:p15="http://schemas.microsoft.com/office/powerpoint/2012/main">
        <p15:guide id="2" pos="3242" userDrawn="1">
          <p15:clr>
            <a:srgbClr val="FBAE40"/>
          </p15:clr>
        </p15:guide>
        <p15:guide id="9" pos="3491"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Text Placeholder">
            <a:extLst>
              <a:ext uri="{FF2B5EF4-FFF2-40B4-BE49-F238E27FC236}">
                <a16:creationId xmlns:a16="http://schemas.microsoft.com/office/drawing/2014/main" id="{6EC0AA87-ECC3-4272-B5FE-92B45A462002}"/>
              </a:ext>
            </a:extLst>
          </p:cNvPr>
          <p:cNvSpPr>
            <a:spLocks noGrp="1"/>
          </p:cNvSpPr>
          <p:nvPr>
            <p:ph type="body" idx="1"/>
          </p:nvPr>
        </p:nvSpPr>
        <p:spPr>
          <a:xfrm>
            <a:off x="538164" y="1728000"/>
            <a:ext cx="9613900" cy="1539011"/>
          </a:xfrm>
          <a:prstGeom prst="rect">
            <a:avLst/>
          </a:prstGeom>
        </p:spPr>
        <p:txBody>
          <a:bodyPr vert="horz" wrap="square" lIns="0" tIns="0" rIns="0" bIns="0" rtlCol="0">
            <a:spAutoFit/>
          </a:bodyPr>
          <a:lstStyle/>
          <a:p>
            <a:pPr lvl="0"/>
            <a:r>
              <a:rPr kumimoji="1" lang="ja-JP" altLang="en-US" dirty="0"/>
              <a:t>第</a:t>
            </a:r>
            <a:r>
              <a:rPr kumimoji="1" lang="en-US" altLang="ja-JP" dirty="0"/>
              <a:t>1</a:t>
            </a:r>
            <a:r>
              <a:rPr kumimoji="1" lang="ja-JP" altLang="en-US" dirty="0"/>
              <a:t>レベル </a:t>
            </a:r>
            <a:r>
              <a:rPr kumimoji="1" lang="en-US" altLang="ja-JP" dirty="0"/>
              <a:t>16pt</a:t>
            </a:r>
            <a:endParaRPr kumimoji="1" lang="ja-JP" altLang="en-US" dirty="0"/>
          </a:p>
          <a:p>
            <a:pPr lvl="1"/>
            <a:r>
              <a:rPr kumimoji="1" lang="ja-JP" altLang="en-US" dirty="0"/>
              <a:t>第</a:t>
            </a:r>
            <a:r>
              <a:rPr kumimoji="1" lang="en-US" altLang="ja-JP" dirty="0"/>
              <a:t>2</a:t>
            </a:r>
            <a:r>
              <a:rPr kumimoji="1" lang="ja-JP" altLang="en-US" dirty="0"/>
              <a:t>レベル </a:t>
            </a:r>
            <a:r>
              <a:rPr kumimoji="1" lang="en-US" altLang="ja-JP" dirty="0"/>
              <a:t>16pt</a:t>
            </a:r>
            <a:endParaRPr kumimoji="1" lang="ja-JP" altLang="en-US" dirty="0"/>
          </a:p>
          <a:p>
            <a:pPr lvl="2"/>
            <a:r>
              <a:rPr kumimoji="1" lang="ja-JP" altLang="en-US" dirty="0"/>
              <a:t>第</a:t>
            </a:r>
            <a:r>
              <a:rPr kumimoji="1" lang="en-US" altLang="ja-JP" dirty="0"/>
              <a:t>3</a:t>
            </a:r>
            <a:r>
              <a:rPr kumimoji="1" lang="ja-JP" altLang="en-US" dirty="0"/>
              <a:t>レベル </a:t>
            </a:r>
            <a:r>
              <a:rPr kumimoji="1" lang="en-US" altLang="ja-JP" dirty="0"/>
              <a:t>14pt</a:t>
            </a:r>
            <a:endParaRPr kumimoji="1" lang="ja-JP" altLang="en-US" dirty="0"/>
          </a:p>
          <a:p>
            <a:pPr lvl="3"/>
            <a:r>
              <a:rPr kumimoji="1" lang="ja-JP" altLang="en-US" dirty="0"/>
              <a:t>第</a:t>
            </a:r>
            <a:r>
              <a:rPr kumimoji="1" lang="en-US" altLang="ja-JP" dirty="0"/>
              <a:t>4</a:t>
            </a:r>
            <a:r>
              <a:rPr kumimoji="1" lang="ja-JP" altLang="en-US" dirty="0"/>
              <a:t>レベル </a:t>
            </a:r>
            <a:r>
              <a:rPr kumimoji="1" lang="en-US" altLang="ja-JP" dirty="0"/>
              <a:t>12pt</a:t>
            </a:r>
            <a:endParaRPr kumimoji="1" lang="ja-JP" altLang="en-US" dirty="0"/>
          </a:p>
          <a:p>
            <a:pPr lvl="4"/>
            <a:r>
              <a:rPr kumimoji="1" lang="ja-JP" altLang="en-US" dirty="0"/>
              <a:t>第</a:t>
            </a:r>
            <a:r>
              <a:rPr kumimoji="1" lang="en-US" altLang="ja-JP" dirty="0"/>
              <a:t>5</a:t>
            </a:r>
            <a:r>
              <a:rPr kumimoji="1" lang="ja-JP" altLang="en-US" dirty="0"/>
              <a:t>レベル </a:t>
            </a:r>
            <a:r>
              <a:rPr kumimoji="1" lang="en-US" altLang="ja-JP" dirty="0"/>
              <a:t>10.5pt</a:t>
            </a:r>
            <a:endParaRPr kumimoji="1" lang="ja-JP" altLang="en-US" dirty="0"/>
          </a:p>
        </p:txBody>
      </p:sp>
      <p:sp>
        <p:nvSpPr>
          <p:cNvPr id="2" name="Title Placeholder"/>
          <p:cNvSpPr>
            <a:spLocks noGrp="1"/>
          </p:cNvSpPr>
          <p:nvPr>
            <p:ph type="title"/>
          </p:nvPr>
        </p:nvSpPr>
        <p:spPr>
          <a:xfrm>
            <a:off x="539906" y="894949"/>
            <a:ext cx="9612000" cy="370101"/>
          </a:xfrm>
          <a:prstGeom prst="rect">
            <a:avLst/>
          </a:prstGeom>
        </p:spPr>
        <p:txBody>
          <a:bodyPr vert="horz" lIns="0" tIns="0" rIns="0" bIns="0" rtlCol="0" anchor="ctr">
            <a:spAutoFit/>
          </a:bodyPr>
          <a:lstStyle/>
          <a:p>
            <a:r>
              <a:rPr lang="ja-JP" altLang="en-US" dirty="0"/>
              <a:t>タイトルの書式設定</a:t>
            </a:r>
            <a:endParaRPr lang="en-US" dirty="0"/>
          </a:p>
        </p:txBody>
      </p:sp>
    </p:spTree>
    <p:extLst>
      <p:ext uri="{BB962C8B-B14F-4D97-AF65-F5344CB8AC3E}">
        <p14:creationId xmlns:p14="http://schemas.microsoft.com/office/powerpoint/2010/main" val="2388897361"/>
      </p:ext>
    </p:extLst>
  </p:cSld>
  <p:clrMap bg1="lt1" tx1="dk1" bg2="lt2" tx2="dk2" accent1="accent1" accent2="accent2" accent3="accent3" accent4="accent4" accent5="accent5" accent6="accent6" hlink="hlink" folHlink="folHlink"/>
  <p:sldLayoutIdLst>
    <p:sldLayoutId id="2147483661" r:id="rId1"/>
    <p:sldLayoutId id="2147483737" r:id="rId2"/>
    <p:sldLayoutId id="2147483707" r:id="rId3"/>
    <p:sldLayoutId id="2147483662" r:id="rId4"/>
    <p:sldLayoutId id="2147483766" r:id="rId5"/>
    <p:sldLayoutId id="2147483715" r:id="rId6"/>
  </p:sldLayoutIdLst>
  <p:hf hdr="0"/>
  <p:txStyles>
    <p:titleStyle>
      <a:lvl1pPr algn="l" defTabSz="1007772" rtl="0" eaLnBrk="1" latinLnBrk="0" hangingPunct="1">
        <a:lnSpc>
          <a:spcPct val="90000"/>
        </a:lnSpc>
        <a:spcBef>
          <a:spcPct val="0"/>
        </a:spcBef>
        <a:buNone/>
        <a:defRPr kumimoji="1" sz="2600" b="1" kern="1200" spc="120" baseline="0">
          <a:solidFill>
            <a:srgbClr val="000000"/>
          </a:solidFill>
          <a:latin typeface="メイリオ" panose="020B0604030504040204" pitchFamily="50" charset="-128"/>
          <a:ea typeface="メイリオ" panose="020B0604030504040204" pitchFamily="50" charset="-128"/>
          <a:cs typeface="+mj-cs"/>
        </a:defRPr>
      </a:lvl1pPr>
    </p:titleStyle>
    <p:bodyStyle>
      <a:lvl1pPr marL="252000" marR="0" indent="-252000" algn="l" defTabSz="1007772" rtl="0" eaLnBrk="1" fontAlgn="auto" latinLnBrk="0" hangingPunct="1">
        <a:lnSpc>
          <a:spcPct val="120000"/>
        </a:lnSpc>
        <a:spcBef>
          <a:spcPts val="0"/>
        </a:spcBef>
        <a:spcAft>
          <a:spcPts val="600"/>
        </a:spcAft>
        <a:buClr>
          <a:srgbClr val="595758"/>
        </a:buClr>
        <a:buSzTx/>
        <a:buFont typeface="Wingdings" panose="05000000000000000000" pitchFamily="2" charset="2"/>
        <a:buChar char="l"/>
        <a:tabLst/>
        <a:defRPr kumimoji="1" sz="1600" b="1" kern="1200" spc="120" baseline="0">
          <a:solidFill>
            <a:schemeClr val="tx1"/>
          </a:solidFill>
          <a:latin typeface="メイリオ" panose="020B0604030504040204" pitchFamily="50" charset="-128"/>
          <a:ea typeface="メイリオ" panose="020B0604030504040204" pitchFamily="50" charset="-128"/>
          <a:cs typeface="+mn-cs"/>
        </a:defRPr>
      </a:lvl1pPr>
      <a:lvl2pPr marL="447675" marR="0" indent="-215900" algn="l" defTabSz="1007772" rtl="0" eaLnBrk="1" fontAlgn="auto" latinLnBrk="0" hangingPunct="1">
        <a:lnSpc>
          <a:spcPct val="120000"/>
        </a:lnSpc>
        <a:spcBef>
          <a:spcPts val="0"/>
        </a:spcBef>
        <a:spcAft>
          <a:spcPts val="600"/>
        </a:spcAft>
        <a:buClr>
          <a:srgbClr val="3C82F4"/>
        </a:buClr>
        <a:buSzPct val="70000"/>
        <a:buFont typeface="Wingdings" panose="05000000000000000000" pitchFamily="2" charset="2"/>
        <a:buChar char="l"/>
        <a:tabLst/>
        <a:defRPr kumimoji="1" sz="1600" b="0" kern="1200" spc="120" baseline="0">
          <a:solidFill>
            <a:schemeClr val="tx1"/>
          </a:solidFill>
          <a:latin typeface="メイリオ" panose="020B0604030504040204" pitchFamily="50" charset="-128"/>
          <a:ea typeface="メイリオ" panose="020B0604030504040204" pitchFamily="50" charset="-128"/>
          <a:cs typeface="+mn-cs"/>
        </a:defRPr>
      </a:lvl2pPr>
      <a:lvl3pPr marL="542925" marR="0" indent="-142875" algn="l" defTabSz="1007772" rtl="0" eaLnBrk="1" fontAlgn="auto" latinLnBrk="0" hangingPunct="1">
        <a:lnSpc>
          <a:spcPct val="120000"/>
        </a:lnSpc>
        <a:spcBef>
          <a:spcPts val="0"/>
        </a:spcBef>
        <a:spcAft>
          <a:spcPts val="600"/>
        </a:spcAft>
        <a:buClr>
          <a:srgbClr val="000000"/>
        </a:buClr>
        <a:buSzTx/>
        <a:buFont typeface="BIZ UDPゴシック" panose="020B0400000000000000" pitchFamily="50" charset="-128"/>
        <a:buChar char="-"/>
        <a:tabLst/>
        <a:defRPr kumimoji="1" sz="1400" b="0" kern="1200" spc="120" baseline="0">
          <a:solidFill>
            <a:schemeClr val="tx1"/>
          </a:solidFill>
          <a:latin typeface="メイリオ" panose="020B0604030504040204" pitchFamily="50" charset="-128"/>
          <a:ea typeface="メイリオ" panose="020B0604030504040204" pitchFamily="50" charset="-128"/>
          <a:cs typeface="+mn-cs"/>
        </a:defRPr>
      </a:lvl3pPr>
      <a:lvl4pPr marL="714375" marR="0" indent="-107950" algn="l" defTabSz="1007772" rtl="0" eaLnBrk="1" fontAlgn="auto" latinLnBrk="0" hangingPunct="1">
        <a:lnSpc>
          <a:spcPct val="120000"/>
        </a:lnSpc>
        <a:spcBef>
          <a:spcPts val="0"/>
        </a:spcBef>
        <a:spcAft>
          <a:spcPts val="400"/>
        </a:spcAft>
        <a:buClr>
          <a:srgbClr val="595758"/>
        </a:buClr>
        <a:buSzTx/>
        <a:buFont typeface="Arial" panose="020B0604020202020204" pitchFamily="34" charset="0"/>
        <a:buChar char="•"/>
        <a:tabLst/>
        <a:defRPr kumimoji="1" sz="1200" b="0" kern="1200" spc="120" baseline="0">
          <a:solidFill>
            <a:schemeClr val="tx1"/>
          </a:solidFill>
          <a:latin typeface="メイリオ" panose="020B0604030504040204" pitchFamily="50" charset="-128"/>
          <a:ea typeface="メイリオ" panose="020B0604030504040204" pitchFamily="50" charset="-128"/>
          <a:cs typeface="+mn-cs"/>
        </a:defRPr>
      </a:lvl4pPr>
      <a:lvl5pPr marL="895350" marR="0" indent="-107950" algn="l" defTabSz="1007772" rtl="0" eaLnBrk="1" fontAlgn="auto" latinLnBrk="0" hangingPunct="1">
        <a:lnSpc>
          <a:spcPct val="120000"/>
        </a:lnSpc>
        <a:spcBef>
          <a:spcPts val="0"/>
        </a:spcBef>
        <a:spcAft>
          <a:spcPts val="400"/>
        </a:spcAft>
        <a:buClr>
          <a:srgbClr val="595758"/>
        </a:buClr>
        <a:buSzTx/>
        <a:buFont typeface="BIZ UDPゴシック" panose="020B0400000000000000" pitchFamily="50" charset="-128"/>
        <a:buChar char="-"/>
        <a:tabLst/>
        <a:defRPr kumimoji="1" sz="1050" b="0" kern="1200" spc="120" baseline="0">
          <a:solidFill>
            <a:schemeClr val="tx1"/>
          </a:solidFill>
          <a:latin typeface="メイリオ" panose="020B0604030504040204" pitchFamily="50" charset="-128"/>
          <a:ea typeface="メイリオ" panose="020B0604030504040204" pitchFamily="50" charset="-128"/>
          <a:cs typeface="+mn-cs"/>
        </a:defRPr>
      </a:lvl5pPr>
      <a:lvl6pPr marL="2771374" indent="-251943" algn="l" defTabSz="1007772"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260" indent="-251943" algn="l" defTabSz="1007772"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145" indent="-251943" algn="l" defTabSz="1007772"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032" indent="-251943" algn="l" defTabSz="1007772"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p:bodyStyle>
    <p:otherStyle>
      <a:defPPr>
        <a:defRPr lang="en-US"/>
      </a:defPPr>
      <a:lvl1pPr marL="0" algn="l" defTabSz="1007772" rtl="0" eaLnBrk="1" latinLnBrk="0" hangingPunct="1">
        <a:defRPr kumimoji="1" sz="1984" kern="1200">
          <a:solidFill>
            <a:schemeClr val="tx1"/>
          </a:solidFill>
          <a:latin typeface="+mn-lt"/>
          <a:ea typeface="+mn-ea"/>
          <a:cs typeface="+mn-cs"/>
        </a:defRPr>
      </a:lvl1pPr>
      <a:lvl2pPr marL="503887" algn="l" defTabSz="1007772" rtl="0" eaLnBrk="1" latinLnBrk="0" hangingPunct="1">
        <a:defRPr kumimoji="1" sz="1984" kern="1200">
          <a:solidFill>
            <a:schemeClr val="tx1"/>
          </a:solidFill>
          <a:latin typeface="+mn-lt"/>
          <a:ea typeface="+mn-ea"/>
          <a:cs typeface="+mn-cs"/>
        </a:defRPr>
      </a:lvl2pPr>
      <a:lvl3pPr marL="1007772" algn="l" defTabSz="1007772" rtl="0" eaLnBrk="1" latinLnBrk="0" hangingPunct="1">
        <a:defRPr kumimoji="1" sz="1984" kern="1200">
          <a:solidFill>
            <a:schemeClr val="tx1"/>
          </a:solidFill>
          <a:latin typeface="+mn-lt"/>
          <a:ea typeface="+mn-ea"/>
          <a:cs typeface="+mn-cs"/>
        </a:defRPr>
      </a:lvl3pPr>
      <a:lvl4pPr marL="1511658" algn="l" defTabSz="1007772" rtl="0" eaLnBrk="1" latinLnBrk="0" hangingPunct="1">
        <a:defRPr kumimoji="1" sz="1984" kern="1200">
          <a:solidFill>
            <a:schemeClr val="tx1"/>
          </a:solidFill>
          <a:latin typeface="+mn-lt"/>
          <a:ea typeface="+mn-ea"/>
          <a:cs typeface="+mn-cs"/>
        </a:defRPr>
      </a:lvl4pPr>
      <a:lvl5pPr marL="2015544" algn="l" defTabSz="1007772" rtl="0" eaLnBrk="1" latinLnBrk="0" hangingPunct="1">
        <a:defRPr kumimoji="1" sz="1984" kern="1200">
          <a:solidFill>
            <a:schemeClr val="tx1"/>
          </a:solidFill>
          <a:latin typeface="+mn-lt"/>
          <a:ea typeface="+mn-ea"/>
          <a:cs typeface="+mn-cs"/>
        </a:defRPr>
      </a:lvl5pPr>
      <a:lvl6pPr marL="2519432" algn="l" defTabSz="1007772" rtl="0" eaLnBrk="1" latinLnBrk="0" hangingPunct="1">
        <a:defRPr kumimoji="1" sz="1984" kern="1200">
          <a:solidFill>
            <a:schemeClr val="tx1"/>
          </a:solidFill>
          <a:latin typeface="+mn-lt"/>
          <a:ea typeface="+mn-ea"/>
          <a:cs typeface="+mn-cs"/>
        </a:defRPr>
      </a:lvl6pPr>
      <a:lvl7pPr marL="3023316" algn="l" defTabSz="1007772" rtl="0" eaLnBrk="1" latinLnBrk="0" hangingPunct="1">
        <a:defRPr kumimoji="1" sz="1984" kern="1200">
          <a:solidFill>
            <a:schemeClr val="tx1"/>
          </a:solidFill>
          <a:latin typeface="+mn-lt"/>
          <a:ea typeface="+mn-ea"/>
          <a:cs typeface="+mn-cs"/>
        </a:defRPr>
      </a:lvl7pPr>
      <a:lvl8pPr marL="3527204" algn="l" defTabSz="1007772" rtl="0" eaLnBrk="1" latinLnBrk="0" hangingPunct="1">
        <a:defRPr kumimoji="1" sz="1984" kern="1200">
          <a:solidFill>
            <a:schemeClr val="tx1"/>
          </a:solidFill>
          <a:latin typeface="+mn-lt"/>
          <a:ea typeface="+mn-ea"/>
          <a:cs typeface="+mn-cs"/>
        </a:defRPr>
      </a:lvl8pPr>
      <a:lvl9pPr marL="4031088" algn="l" defTabSz="1007772" rtl="0" eaLnBrk="1" latinLnBrk="0" hangingPunct="1">
        <a:defRPr kumimoji="1" sz="1984"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39" userDrawn="1">
          <p15:clr>
            <a:srgbClr val="F26B43"/>
          </p15:clr>
        </p15:guide>
        <p15:guide id="3" pos="6395" userDrawn="1">
          <p15:clr>
            <a:srgbClr val="F26B43"/>
          </p15:clr>
        </p15:guide>
        <p15:guide id="4" orient="horz" pos="225" userDrawn="1">
          <p15:clr>
            <a:srgbClr val="F26B43"/>
          </p15:clr>
        </p15:guide>
        <p15:guide id="5" orient="horz" pos="446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字幕 4">
            <a:extLst>
              <a:ext uri="{FF2B5EF4-FFF2-40B4-BE49-F238E27FC236}">
                <a16:creationId xmlns:a16="http://schemas.microsoft.com/office/drawing/2014/main" id="{1934052A-BC3D-4CEB-8873-282995F055F2}"/>
              </a:ext>
            </a:extLst>
          </p:cNvPr>
          <p:cNvSpPr>
            <a:spLocks noGrp="1"/>
          </p:cNvSpPr>
          <p:nvPr>
            <p:ph type="subTitle" idx="1"/>
          </p:nvPr>
        </p:nvSpPr>
        <p:spPr>
          <a:xfrm>
            <a:off x="521370" y="4211885"/>
            <a:ext cx="9630629" cy="1754326"/>
          </a:xfrm>
        </p:spPr>
        <p:txBody>
          <a:bodyPr/>
          <a:lstStyle/>
          <a:p>
            <a:r>
              <a:rPr kumimoji="1" lang="ja-JP" altLang="en-US" b="1" dirty="0">
                <a:solidFill>
                  <a:srgbClr val="000000"/>
                </a:solidFill>
              </a:rPr>
              <a:t>ワーキンググループ・タスクフォース</a:t>
            </a:r>
            <a:br>
              <a:rPr kumimoji="1" lang="en-US" altLang="ja-JP" b="1" dirty="0">
                <a:solidFill>
                  <a:srgbClr val="000000"/>
                </a:solidFill>
              </a:rPr>
            </a:br>
            <a:r>
              <a:rPr kumimoji="1" lang="ja-JP" altLang="en-US" b="1" dirty="0">
                <a:solidFill>
                  <a:srgbClr val="000000"/>
                </a:solidFill>
              </a:rPr>
              <a:t>合同キックオフ会議資料</a:t>
            </a:r>
            <a:endParaRPr kumimoji="1" lang="en-US" altLang="ja-JP" b="1" dirty="0">
              <a:solidFill>
                <a:srgbClr val="000000"/>
              </a:solidFill>
            </a:endParaRPr>
          </a:p>
          <a:p>
            <a:endParaRPr lang="en-US" altLang="ja-JP" b="1" dirty="0"/>
          </a:p>
          <a:p>
            <a:r>
              <a:rPr kumimoji="1" lang="en-US" altLang="ja-JP" b="1" dirty="0">
                <a:solidFill>
                  <a:srgbClr val="000000"/>
                </a:solidFill>
              </a:rPr>
              <a:t>2022</a:t>
            </a:r>
            <a:r>
              <a:rPr kumimoji="1" lang="ja-JP" altLang="en-US" b="1" dirty="0">
                <a:solidFill>
                  <a:srgbClr val="000000"/>
                </a:solidFill>
              </a:rPr>
              <a:t>年</a:t>
            </a:r>
            <a:r>
              <a:rPr kumimoji="1" lang="en-US" altLang="ja-JP" b="1" dirty="0">
                <a:solidFill>
                  <a:srgbClr val="000000"/>
                </a:solidFill>
              </a:rPr>
              <a:t>6</a:t>
            </a:r>
            <a:r>
              <a:rPr kumimoji="1" lang="ja-JP" altLang="en-US" b="1" dirty="0">
                <a:solidFill>
                  <a:srgbClr val="000000"/>
                </a:solidFill>
              </a:rPr>
              <a:t>月</a:t>
            </a:r>
            <a:r>
              <a:rPr kumimoji="1" lang="en-US" altLang="ja-JP" b="1" dirty="0">
                <a:solidFill>
                  <a:srgbClr val="000000"/>
                </a:solidFill>
              </a:rPr>
              <a:t>28</a:t>
            </a:r>
            <a:r>
              <a:rPr kumimoji="1" lang="ja-JP" altLang="en-US" b="1" dirty="0">
                <a:solidFill>
                  <a:srgbClr val="000000"/>
                </a:solidFill>
              </a:rPr>
              <a:t>日</a:t>
            </a:r>
            <a:endParaRPr kumimoji="1" lang="en-US" altLang="ja-JP" b="1" dirty="0">
              <a:solidFill>
                <a:srgbClr val="000000"/>
              </a:solidFill>
            </a:endParaRPr>
          </a:p>
        </p:txBody>
      </p:sp>
      <p:sp>
        <p:nvSpPr>
          <p:cNvPr id="6" name="タイトル 5">
            <a:extLst>
              <a:ext uri="{FF2B5EF4-FFF2-40B4-BE49-F238E27FC236}">
                <a16:creationId xmlns:a16="http://schemas.microsoft.com/office/drawing/2014/main" id="{9C0ADB28-61D1-4808-A447-9040F02627FC}"/>
              </a:ext>
            </a:extLst>
          </p:cNvPr>
          <p:cNvSpPr>
            <a:spLocks noGrp="1"/>
          </p:cNvSpPr>
          <p:nvPr>
            <p:ph type="ctrTitle"/>
          </p:nvPr>
        </p:nvSpPr>
        <p:spPr>
          <a:xfrm>
            <a:off x="521370" y="2926716"/>
            <a:ext cx="9630629" cy="637097"/>
          </a:xfrm>
        </p:spPr>
        <p:txBody>
          <a:bodyPr/>
          <a:lstStyle/>
          <a:p>
            <a:r>
              <a:rPr kumimoji="1" lang="ja-JP" altLang="en-US" sz="3600" dirty="0"/>
              <a:t>本事業の概要</a:t>
            </a:r>
          </a:p>
        </p:txBody>
      </p:sp>
      <p:pic>
        <p:nvPicPr>
          <p:cNvPr id="7" name="図 6">
            <a:extLst>
              <a:ext uri="{FF2B5EF4-FFF2-40B4-BE49-F238E27FC236}">
                <a16:creationId xmlns:a16="http://schemas.microsoft.com/office/drawing/2014/main" id="{89C35307-39A3-4A59-942E-6055B2D7126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464" y="44624"/>
            <a:ext cx="1959864" cy="792480"/>
          </a:xfrm>
          <a:prstGeom prst="rect">
            <a:avLst/>
          </a:prstGeom>
        </p:spPr>
      </p:pic>
      <p:sp>
        <p:nvSpPr>
          <p:cNvPr id="2" name="テキスト ボックス 1">
            <a:extLst>
              <a:ext uri="{FF2B5EF4-FFF2-40B4-BE49-F238E27FC236}">
                <a16:creationId xmlns:a16="http://schemas.microsoft.com/office/drawing/2014/main" id="{965B2DAB-0DEA-409C-BCF8-2278B542D0FA}"/>
              </a:ext>
            </a:extLst>
          </p:cNvPr>
          <p:cNvSpPr txBox="1"/>
          <p:nvPr/>
        </p:nvSpPr>
        <p:spPr>
          <a:xfrm>
            <a:off x="575875" y="828472"/>
            <a:ext cx="1512453" cy="369332"/>
          </a:xfrm>
          <a:prstGeom prst="rect">
            <a:avLst/>
          </a:prstGeom>
          <a:noFill/>
        </p:spPr>
        <p:txBody>
          <a:bodyPr wrap="square" lIns="0" tIns="0" rIns="0" bIns="0" rtlCol="0">
            <a:spAutoFit/>
          </a:bodyPr>
          <a:lstStyle/>
          <a:p>
            <a:pPr algn="ctr" defTabSz="1007772" fontAlgn="ctr">
              <a:lnSpc>
                <a:spcPct val="120000"/>
              </a:lnSpc>
              <a:spcAft>
                <a:spcPts val="400"/>
              </a:spcAft>
              <a:buClr>
                <a:srgbClr val="000000"/>
              </a:buClr>
            </a:pPr>
            <a:r>
              <a:rPr kumimoji="1" lang="ja-JP" altLang="en-US" sz="2000" b="1" spc="100" dirty="0">
                <a:solidFill>
                  <a:srgbClr val="FF0000"/>
                </a:solidFill>
                <a:latin typeface="メイリオ" panose="020B0604030504040204" pitchFamily="50" charset="-128"/>
                <a:ea typeface="メイリオ" panose="020B0604030504040204" pitchFamily="50" charset="-128"/>
              </a:rPr>
              <a:t>抜粋</a:t>
            </a:r>
          </a:p>
        </p:txBody>
      </p:sp>
      <p:sp>
        <p:nvSpPr>
          <p:cNvPr id="3" name="テキスト ボックス 2">
            <a:extLst>
              <a:ext uri="{FF2B5EF4-FFF2-40B4-BE49-F238E27FC236}">
                <a16:creationId xmlns:a16="http://schemas.microsoft.com/office/drawing/2014/main" id="{EF4E91D7-8DC5-E84E-EA68-A21989ED47AC}"/>
              </a:ext>
            </a:extLst>
          </p:cNvPr>
          <p:cNvSpPr txBox="1"/>
          <p:nvPr/>
        </p:nvSpPr>
        <p:spPr>
          <a:xfrm>
            <a:off x="881410" y="6300117"/>
            <a:ext cx="8856984" cy="184666"/>
          </a:xfrm>
          <a:prstGeom prst="rect">
            <a:avLst/>
          </a:prstGeom>
          <a:noFill/>
        </p:spPr>
        <p:txBody>
          <a:bodyPr wrap="square" lIns="0" tIns="0" rIns="0" bIns="0" rtlCol="0">
            <a:spAutoFit/>
          </a:bodyPr>
          <a:lstStyle/>
          <a:p>
            <a:pPr algn="l" defTabSz="1007772" fontAlgn="ctr">
              <a:lnSpc>
                <a:spcPct val="120000"/>
              </a:lnSpc>
              <a:spcAft>
                <a:spcPts val="400"/>
              </a:spcAft>
              <a:buClr>
                <a:srgbClr val="000000"/>
              </a:buClr>
            </a:pPr>
            <a:r>
              <a:rPr kumimoji="1" lang="en-US" altLang="ja-JP" sz="1000" b="1" spc="100" dirty="0">
                <a:solidFill>
                  <a:srgbClr val="FF0000"/>
                </a:solidFill>
              </a:rPr>
              <a:t>https://www.meti.go.jp/shingikai/external_economy/global_supply_chain/trade_data/pdf/001_03_00.pdf</a:t>
            </a:r>
            <a:endParaRPr kumimoji="1" lang="ja-JP" altLang="en-US" sz="1000" b="1" spc="100" dirty="0">
              <a:solidFill>
                <a:srgbClr val="FF0000"/>
              </a:solidFill>
            </a:endParaRPr>
          </a:p>
        </p:txBody>
      </p:sp>
      <p:sp>
        <p:nvSpPr>
          <p:cNvPr id="4" name="テキスト ボックス 3">
            <a:extLst>
              <a:ext uri="{FF2B5EF4-FFF2-40B4-BE49-F238E27FC236}">
                <a16:creationId xmlns:a16="http://schemas.microsoft.com/office/drawing/2014/main" id="{4F853F00-06FC-4DC2-0BCF-F4E5BC27418B}"/>
              </a:ext>
            </a:extLst>
          </p:cNvPr>
          <p:cNvSpPr txBox="1"/>
          <p:nvPr/>
        </p:nvSpPr>
        <p:spPr>
          <a:xfrm>
            <a:off x="7506146" y="323453"/>
            <a:ext cx="2808312" cy="295466"/>
          </a:xfrm>
          <a:prstGeom prst="rect">
            <a:avLst/>
          </a:prstGeom>
          <a:noFill/>
          <a:ln>
            <a:solidFill>
              <a:schemeClr val="accent1"/>
            </a:solidFill>
          </a:ln>
        </p:spPr>
        <p:txBody>
          <a:bodyPr wrap="square" lIns="0" tIns="0" rIns="0" bIns="0" rtlCol="0">
            <a:spAutoFit/>
          </a:bodyPr>
          <a:lstStyle/>
          <a:p>
            <a:pPr algn="ctr" defTabSz="1007772" fontAlgn="ctr">
              <a:lnSpc>
                <a:spcPct val="120000"/>
              </a:lnSpc>
              <a:spcAft>
                <a:spcPts val="400"/>
              </a:spcAft>
              <a:buClr>
                <a:srgbClr val="000000"/>
              </a:buClr>
            </a:pPr>
            <a:r>
              <a:rPr kumimoji="1" lang="ja-JP" altLang="en-US" sz="1600" b="1" spc="100" dirty="0">
                <a:solidFill>
                  <a:srgbClr val="000000"/>
                </a:solidFill>
              </a:rPr>
              <a:t>業界横断</a:t>
            </a:r>
            <a:r>
              <a:rPr kumimoji="1" lang="en-US" altLang="ja-JP" sz="1600" b="1" spc="100" dirty="0">
                <a:solidFill>
                  <a:srgbClr val="000000"/>
                </a:solidFill>
              </a:rPr>
              <a:t>2022-1-06(2)</a:t>
            </a:r>
            <a:endParaRPr kumimoji="1" lang="ja-JP" altLang="en-US" sz="1600" b="1" spc="100" dirty="0">
              <a:solidFill>
                <a:srgbClr val="000000"/>
              </a:solidFill>
            </a:endParaRPr>
          </a:p>
        </p:txBody>
      </p:sp>
    </p:spTree>
    <p:extLst>
      <p:ext uri="{BB962C8B-B14F-4D97-AF65-F5344CB8AC3E}">
        <p14:creationId xmlns:p14="http://schemas.microsoft.com/office/powerpoint/2010/main" val="39855382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字幕 1">
            <a:extLst>
              <a:ext uri="{FF2B5EF4-FFF2-40B4-BE49-F238E27FC236}">
                <a16:creationId xmlns:a16="http://schemas.microsoft.com/office/drawing/2014/main" id="{DB564842-84BB-4178-B6DA-3EDFF3F4031E}"/>
              </a:ext>
            </a:extLst>
          </p:cNvPr>
          <p:cNvSpPr>
            <a:spLocks noGrp="1"/>
          </p:cNvSpPr>
          <p:nvPr>
            <p:ph type="subTitle" idx="10"/>
          </p:nvPr>
        </p:nvSpPr>
        <p:spPr>
          <a:xfrm>
            <a:off x="539999" y="365658"/>
            <a:ext cx="9610163" cy="369332"/>
          </a:xfrm>
        </p:spPr>
        <p:txBody>
          <a:bodyPr/>
          <a:lstStyle/>
          <a:p>
            <a:r>
              <a:rPr lang="ja-JP" altLang="en-US" dirty="0"/>
              <a:t>＜参考＞データ戦略のアーキテクチャにおける本事業の取組範囲</a:t>
            </a:r>
          </a:p>
          <a:p>
            <a:endParaRPr lang="ja-JP" altLang="en-US" dirty="0"/>
          </a:p>
        </p:txBody>
      </p:sp>
      <p:sp>
        <p:nvSpPr>
          <p:cNvPr id="3" name="テキスト プレースホルダー 2">
            <a:extLst>
              <a:ext uri="{FF2B5EF4-FFF2-40B4-BE49-F238E27FC236}">
                <a16:creationId xmlns:a16="http://schemas.microsoft.com/office/drawing/2014/main" id="{23DA5CD5-438C-42E1-85B0-DD0A469BDBD6}"/>
              </a:ext>
            </a:extLst>
          </p:cNvPr>
          <p:cNvSpPr>
            <a:spLocks noGrp="1"/>
          </p:cNvSpPr>
          <p:nvPr>
            <p:ph type="body" sz="quarter" idx="16"/>
          </p:nvPr>
        </p:nvSpPr>
        <p:spPr>
          <a:xfrm>
            <a:off x="539750" y="827088"/>
            <a:ext cx="9612313" cy="858866"/>
          </a:xfrm>
          <a:solidFill>
            <a:srgbClr val="99D6EC"/>
          </a:solidFill>
          <a:ln>
            <a:noFill/>
          </a:ln>
        </p:spPr>
        <p:txBody>
          <a:bodyPr vert="horz" wrap="square" lIns="216000" tIns="108000" rIns="216000" bIns="108000" rtlCol="0" anchor="t" anchorCtr="0">
            <a:spAutoFit/>
          </a:bodyPr>
          <a:lstStyle/>
          <a:p>
            <a:pPr marL="257175" indent="-257175" defTabSz="914400">
              <a:spcBef>
                <a:spcPts val="600"/>
              </a:spcBef>
              <a:buClr>
                <a:srgbClr val="002060"/>
              </a:buClr>
            </a:pPr>
            <a:r>
              <a:rPr lang="ja-JP" altLang="en-US" dirty="0">
                <a:solidFill>
                  <a:schemeClr val="tx1"/>
                </a:solidFill>
              </a:rPr>
              <a:t>本事業の取組対象はデータ戦略のアーキテクチャにおける「共通語彙基盤」の整備が該当する。今後は対象範囲を拡大して検討することが望まれる。</a:t>
            </a:r>
          </a:p>
        </p:txBody>
      </p:sp>
      <p:sp>
        <p:nvSpPr>
          <p:cNvPr id="6" name="スライド番号プレースホルダー 5">
            <a:extLst>
              <a:ext uri="{FF2B5EF4-FFF2-40B4-BE49-F238E27FC236}">
                <a16:creationId xmlns:a16="http://schemas.microsoft.com/office/drawing/2014/main" id="{75CB8158-C7D7-4244-A60E-835B77D643B3}"/>
              </a:ext>
            </a:extLst>
          </p:cNvPr>
          <p:cNvSpPr>
            <a:spLocks noGrp="1"/>
          </p:cNvSpPr>
          <p:nvPr>
            <p:ph type="sldNum" sz="quarter" idx="12"/>
          </p:nvPr>
        </p:nvSpPr>
        <p:spPr>
          <a:xfrm>
            <a:off x="8285911" y="7241306"/>
            <a:ext cx="2311400" cy="288033"/>
          </a:xfrm>
        </p:spPr>
        <p:txBody>
          <a:bodyPr/>
          <a:lstStyle/>
          <a:p>
            <a:fld id="{D9550142-B990-490A-A107-ED7302A7FD52}" type="slidenum">
              <a:rPr lang="ja-JP" altLang="en-US" smtClean="0"/>
              <a:pPr/>
              <a:t>10</a:t>
            </a:fld>
            <a:endParaRPr lang="ja-JP" altLang="en-US"/>
          </a:p>
        </p:txBody>
      </p:sp>
      <p:graphicFrame>
        <p:nvGraphicFramePr>
          <p:cNvPr id="9" name="表 8">
            <a:extLst>
              <a:ext uri="{FF2B5EF4-FFF2-40B4-BE49-F238E27FC236}">
                <a16:creationId xmlns:a16="http://schemas.microsoft.com/office/drawing/2014/main" id="{4332AEEE-18A2-4F6B-9D07-61A7617B977C}"/>
              </a:ext>
            </a:extLst>
          </p:cNvPr>
          <p:cNvGraphicFramePr>
            <a:graphicFrameLocks noGrp="1"/>
          </p:cNvGraphicFramePr>
          <p:nvPr>
            <p:extLst>
              <p:ext uri="{D42A27DB-BD31-4B8C-83A1-F6EECF244321}">
                <p14:modId xmlns:p14="http://schemas.microsoft.com/office/powerpoint/2010/main" val="1899514477"/>
              </p:ext>
            </p:extLst>
          </p:nvPr>
        </p:nvGraphicFramePr>
        <p:xfrm>
          <a:off x="990087" y="2220879"/>
          <a:ext cx="3780000" cy="4347392"/>
        </p:xfrm>
        <a:graphic>
          <a:graphicData uri="http://schemas.openxmlformats.org/drawingml/2006/table">
            <a:tbl>
              <a:tblPr firstRow="1" bandRow="1">
                <a:tableStyleId>{F5AB1C69-6EDB-4FF4-983F-18BD219EF322}</a:tableStyleId>
              </a:tblPr>
              <a:tblGrid>
                <a:gridCol w="288000">
                  <a:extLst>
                    <a:ext uri="{9D8B030D-6E8A-4147-A177-3AD203B41FA5}">
                      <a16:colId xmlns:a16="http://schemas.microsoft.com/office/drawing/2014/main" val="1106245158"/>
                    </a:ext>
                  </a:extLst>
                </a:gridCol>
                <a:gridCol w="828000">
                  <a:extLst>
                    <a:ext uri="{9D8B030D-6E8A-4147-A177-3AD203B41FA5}">
                      <a16:colId xmlns:a16="http://schemas.microsoft.com/office/drawing/2014/main" val="440028456"/>
                    </a:ext>
                  </a:extLst>
                </a:gridCol>
                <a:gridCol w="2664000">
                  <a:extLst>
                    <a:ext uri="{9D8B030D-6E8A-4147-A177-3AD203B41FA5}">
                      <a16:colId xmlns:a16="http://schemas.microsoft.com/office/drawing/2014/main" val="3928534229"/>
                    </a:ext>
                  </a:extLst>
                </a:gridCol>
              </a:tblGrid>
              <a:tr h="357836">
                <a:tc>
                  <a:txBody>
                    <a:bodyPr/>
                    <a:lstStyle/>
                    <a:p>
                      <a:pPr indent="0" algn="ctr">
                        <a:lnSpc>
                          <a:spcPct val="130000"/>
                        </a:lnSpc>
                      </a:pPr>
                      <a:endParaRPr 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nchor="ctr">
                    <a:lnL w="6350" cap="flat" cmpd="sng" algn="ctr">
                      <a:solidFill>
                        <a:srgbClr val="009DD9"/>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9DD9"/>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indent="0" algn="ctr">
                        <a:lnSpc>
                          <a:spcPct val="130000"/>
                        </a:lnSpc>
                      </a:pPr>
                      <a:r>
                        <a:rPr lang="ja-JP" altLang="en-US" sz="1200" kern="100" dirty="0">
                          <a:effectLst/>
                          <a:latin typeface="メイリオ" panose="020B0604030504040204" pitchFamily="50" charset="-128"/>
                          <a:ea typeface="メイリオ" panose="020B0604030504040204" pitchFamily="50" charset="-128"/>
                        </a:rPr>
                        <a:t>階層名</a:t>
                      </a:r>
                      <a:endParaRPr 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9DD9"/>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indent="0" algn="ctr">
                        <a:lnSpc>
                          <a:spcPct val="130000"/>
                        </a:lnSpc>
                      </a:pPr>
                      <a:r>
                        <a:rPr lang="ja-JP" altLang="en-US" sz="1200" kern="100" dirty="0">
                          <a:effectLst/>
                          <a:latin typeface="メイリオ" panose="020B0604030504040204" pitchFamily="50" charset="-128"/>
                          <a:ea typeface="メイリオ" panose="020B0604030504040204" pitchFamily="50" charset="-128"/>
                        </a:rPr>
                        <a:t>階層の内容</a:t>
                      </a:r>
                      <a:endParaRPr lang="ja-JP" sz="12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rgbClr val="009DD9"/>
                      </a:solidFill>
                      <a:prstDash val="solid"/>
                      <a:round/>
                      <a:headEnd type="none" w="med" len="med"/>
                      <a:tailEnd type="none" w="med" len="med"/>
                    </a:lnR>
                    <a:lnT w="6350" cap="flat" cmpd="sng" algn="ctr">
                      <a:solidFill>
                        <a:srgbClr val="009DD9"/>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extLst>
                  <a:ext uri="{0D108BD9-81ED-4DB2-BD59-A6C34878D82A}">
                    <a16:rowId xmlns:a16="http://schemas.microsoft.com/office/drawing/2014/main" val="1488421224"/>
                  </a:ext>
                </a:extLst>
              </a:tr>
              <a:tr h="599249">
                <a:tc>
                  <a:txBody>
                    <a:bodyPr/>
                    <a:lstStyle/>
                    <a:p>
                      <a:pPr marL="0" marR="0" lvl="0" indent="0" algn="ctr" defTabSz="1007772"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第</a:t>
                      </a:r>
                      <a:r>
                        <a:rPr kumimoji="1" lang="en-US" altLang="ja-JP" sz="1100" dirty="0">
                          <a:latin typeface="メイリオ" panose="020B0604030504040204" pitchFamily="50" charset="-128"/>
                          <a:ea typeface="メイリオ" panose="020B0604030504040204" pitchFamily="50" charset="-128"/>
                        </a:rPr>
                        <a:t>6</a:t>
                      </a:r>
                      <a:r>
                        <a:rPr kumimoji="1" lang="ja-JP" altLang="en-US" sz="1100" dirty="0">
                          <a:latin typeface="メイリオ" panose="020B0604030504040204" pitchFamily="50" charset="-128"/>
                          <a:ea typeface="メイリオ" panose="020B0604030504040204" pitchFamily="50" charset="-128"/>
                        </a:rPr>
                        <a:t>層</a:t>
                      </a:r>
                      <a:endParaRPr kumimoji="1" lang="ja-JP" altLang="en-US" sz="1100" dirty="0">
                        <a:solidFill>
                          <a:srgbClr val="000000"/>
                        </a:solidFill>
                        <a:latin typeface="メイリオ" panose="020B0604030504040204" pitchFamily="50" charset="-128"/>
                        <a:ea typeface="メイリオ" panose="020B0604030504040204" pitchFamily="50" charset="-128"/>
                      </a:endParaRPr>
                    </a:p>
                  </a:txBody>
                  <a:tcPr marL="36000" marR="36000" marT="36000" marB="36000" vert="eaVert" anchor="ctr">
                    <a:lnL w="6350" cap="flat" cmpd="sng" algn="ctr">
                      <a:solidFill>
                        <a:srgbClr val="CCEAF5"/>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marL="0" marR="0" lvl="0" indent="0" algn="l" defTabSz="1007772"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100" kern="100" dirty="0">
                          <a:effectLst/>
                          <a:latin typeface="メイリオ" panose="020B0604030504040204" pitchFamily="50" charset="-128"/>
                          <a:ea typeface="メイリオ" panose="020B0604030504040204" pitchFamily="50" charset="-128"/>
                        </a:rPr>
                        <a:t>組織・</a:t>
                      </a:r>
                      <a:br>
                        <a:rPr lang="en-US" altLang="ja-JP" sz="1100" kern="100" dirty="0">
                          <a:effectLst/>
                          <a:latin typeface="メイリオ" panose="020B0604030504040204" pitchFamily="50" charset="-128"/>
                          <a:ea typeface="メイリオ" panose="020B0604030504040204" pitchFamily="50" charset="-128"/>
                        </a:rPr>
                      </a:br>
                      <a:r>
                        <a:rPr lang="ja-JP" altLang="en-US" sz="1100" kern="100" dirty="0">
                          <a:effectLst/>
                          <a:latin typeface="メイリオ" panose="020B0604030504040204" pitchFamily="50" charset="-128"/>
                          <a:ea typeface="メイリオ" panose="020B0604030504040204" pitchFamily="50" charset="-128"/>
                        </a:rPr>
                        <a:t>ビジネス</a:t>
                      </a:r>
                      <a:endParaRPr lang="ja-JP" altLang="ja-JP" sz="11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marL="79375" marR="0" lvl="0" indent="-79375" algn="l" defTabSz="1007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ja-JP" altLang="en-US" sz="1100" kern="100" dirty="0">
                          <a:effectLst/>
                          <a:latin typeface="メイリオ" panose="020B0604030504040204" pitchFamily="50" charset="-128"/>
                          <a:ea typeface="メイリオ" panose="020B0604030504040204" pitchFamily="50" charset="-128"/>
                        </a:rPr>
                        <a:t>ユーザ視点からのニーズ分析</a:t>
                      </a:r>
                      <a:endParaRPr lang="en-US" altLang="ja-JP" sz="1100" kern="100" dirty="0">
                        <a:effectLst/>
                        <a:latin typeface="メイリオ" panose="020B0604030504040204" pitchFamily="50" charset="-128"/>
                        <a:ea typeface="メイリオ" panose="020B0604030504040204" pitchFamily="50" charset="-128"/>
                      </a:endParaRPr>
                    </a:p>
                    <a:p>
                      <a:pPr marL="79375" marR="0" lvl="0" indent="-79375" algn="l" defTabSz="1007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ja-JP" sz="1100" kern="100" dirty="0">
                          <a:effectLst/>
                          <a:latin typeface="メイリオ" panose="020B0604030504040204" pitchFamily="50" charset="-128"/>
                          <a:ea typeface="メイリオ" panose="020B0604030504040204" pitchFamily="50" charset="-128"/>
                        </a:rPr>
                        <a:t>BPR</a:t>
                      </a:r>
                      <a:endParaRPr lang="ja-JP" altLang="ja-JP" sz="11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72000" marR="36000" marT="36000" marB="36000" anchor="ctr">
                    <a:lnL w="12700" cap="flat" cmpd="sng" algn="ctr">
                      <a:solidFill>
                        <a:schemeClr val="bg1"/>
                      </a:solidFill>
                      <a:prstDash val="solid"/>
                      <a:round/>
                      <a:headEnd type="none" w="med" len="med"/>
                      <a:tailEnd type="none" w="med" len="med"/>
                    </a:lnL>
                    <a:lnR w="6350" cap="flat" cmpd="sng" algn="ctr">
                      <a:solidFill>
                        <a:srgbClr val="595757"/>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595757"/>
                      </a:solidFill>
                      <a:prstDash val="solid"/>
                      <a:round/>
                      <a:headEnd type="none" w="med" len="med"/>
                      <a:tailEnd type="none" w="med" len="med"/>
                    </a:lnB>
                    <a:noFill/>
                  </a:tcPr>
                </a:tc>
                <a:extLst>
                  <a:ext uri="{0D108BD9-81ED-4DB2-BD59-A6C34878D82A}">
                    <a16:rowId xmlns:a16="http://schemas.microsoft.com/office/drawing/2014/main" val="753076407"/>
                  </a:ext>
                </a:extLst>
              </a:tr>
              <a:tr h="897601">
                <a:tc>
                  <a:txBody>
                    <a:bodyPr/>
                    <a:lstStyle/>
                    <a:p>
                      <a:pPr marL="0" marR="0" lvl="0" indent="0" algn="ctr" defTabSz="1007772"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第</a:t>
                      </a:r>
                      <a:r>
                        <a:rPr kumimoji="1" lang="en-US" altLang="ja-JP" sz="1100" dirty="0">
                          <a:latin typeface="メイリオ" panose="020B0604030504040204" pitchFamily="50" charset="-128"/>
                          <a:ea typeface="メイリオ" panose="020B0604030504040204" pitchFamily="50" charset="-128"/>
                        </a:rPr>
                        <a:t>5</a:t>
                      </a:r>
                      <a:r>
                        <a:rPr kumimoji="1" lang="ja-JP" altLang="en-US" sz="1100" dirty="0">
                          <a:latin typeface="メイリオ" panose="020B0604030504040204" pitchFamily="50" charset="-128"/>
                          <a:ea typeface="メイリオ" panose="020B0604030504040204" pitchFamily="50" charset="-128"/>
                        </a:rPr>
                        <a:t>層</a:t>
                      </a:r>
                      <a:endParaRPr kumimoji="1" lang="ja-JP" altLang="en-US" sz="1100" dirty="0">
                        <a:solidFill>
                          <a:srgbClr val="000000"/>
                        </a:solidFill>
                        <a:latin typeface="メイリオ" panose="020B0604030504040204" pitchFamily="50" charset="-128"/>
                        <a:ea typeface="メイリオ" panose="020B0604030504040204" pitchFamily="50" charset="-128"/>
                      </a:endParaRPr>
                    </a:p>
                  </a:txBody>
                  <a:tcPr marL="36000" marR="36000" marT="36000" marB="36000" vert="eaVert" anchor="ctr">
                    <a:lnL w="6350" cap="flat" cmpd="sng" algn="ctr">
                      <a:solidFill>
                        <a:srgbClr val="CCEAF5"/>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marL="0" marR="0" lvl="0" indent="0" algn="l" defTabSz="1007772"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100" kern="100" dirty="0">
                          <a:effectLst/>
                          <a:latin typeface="メイリオ" panose="020B0604030504040204" pitchFamily="50" charset="-128"/>
                          <a:ea typeface="メイリオ" panose="020B0604030504040204" pitchFamily="50" charset="-128"/>
                        </a:rPr>
                        <a:t>ルール</a:t>
                      </a:r>
                      <a:br>
                        <a:rPr lang="en-US" altLang="ja-JP" sz="1100" kern="100" dirty="0">
                          <a:effectLst/>
                          <a:latin typeface="メイリオ" panose="020B0604030504040204" pitchFamily="50" charset="-128"/>
                          <a:ea typeface="メイリオ" panose="020B0604030504040204" pitchFamily="50" charset="-128"/>
                        </a:rPr>
                      </a:br>
                      <a:r>
                        <a:rPr lang="ja-JP" altLang="en-US" sz="1100" kern="100" dirty="0">
                          <a:effectLst/>
                          <a:latin typeface="メイリオ" panose="020B0604030504040204" pitchFamily="50" charset="-128"/>
                          <a:ea typeface="メイリオ" panose="020B0604030504040204" pitchFamily="50" charset="-128"/>
                        </a:rPr>
                        <a:t>（データガバナンス） </a:t>
                      </a:r>
                      <a:endParaRPr lang="ja-JP" altLang="ja-JP" sz="11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marL="79375" marR="0" lvl="0" indent="-79375" algn="l" defTabSz="1007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ja-JP" altLang="en-US" sz="1100" kern="100" dirty="0">
                          <a:effectLst/>
                          <a:latin typeface="メイリオ" panose="020B0604030504040204" pitchFamily="50" charset="-128"/>
                          <a:ea typeface="メイリオ" panose="020B0604030504040204" pitchFamily="50" charset="-128"/>
                        </a:rPr>
                        <a:t>データ標準や品質などのデータ連携に必要なルール</a:t>
                      </a:r>
                      <a:endParaRPr lang="en-US" altLang="ja-JP" sz="1100" kern="100" dirty="0">
                        <a:effectLst/>
                        <a:latin typeface="メイリオ" panose="020B0604030504040204" pitchFamily="50" charset="-128"/>
                        <a:ea typeface="メイリオ" panose="020B0604030504040204" pitchFamily="50" charset="-128"/>
                      </a:endParaRPr>
                    </a:p>
                    <a:p>
                      <a:pPr marL="79375" marR="0" lvl="0" indent="-79375" algn="l" defTabSz="1007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ja-JP" altLang="en-US" sz="1100" kern="100" dirty="0">
                          <a:effectLst/>
                          <a:latin typeface="メイリオ" panose="020B0604030504040204" pitchFamily="50" charset="-128"/>
                          <a:ea typeface="メイリオ" panose="020B0604030504040204" pitchFamily="50" charset="-128"/>
                        </a:rPr>
                        <a:t>安心してデータを利活用するための</a:t>
                      </a:r>
                      <a:br>
                        <a:rPr lang="en-US" altLang="ja-JP" sz="1100" kern="100" dirty="0">
                          <a:effectLst/>
                          <a:latin typeface="メイリオ" panose="020B0604030504040204" pitchFamily="50" charset="-128"/>
                          <a:ea typeface="メイリオ" panose="020B0604030504040204" pitchFamily="50" charset="-128"/>
                        </a:rPr>
                      </a:br>
                      <a:r>
                        <a:rPr lang="ja-JP" altLang="en-US" sz="1100" kern="100" dirty="0">
                          <a:effectLst/>
                          <a:latin typeface="メイリオ" panose="020B0604030504040204" pitchFamily="50" charset="-128"/>
                          <a:ea typeface="メイリオ" panose="020B0604030504040204" pitchFamily="50" charset="-128"/>
                        </a:rPr>
                        <a:t>トラスト基盤などのルール</a:t>
                      </a:r>
                      <a:endParaRPr lang="ja-JP" altLang="ja-JP" sz="11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72000" marR="36000" marT="36000" marB="36000" anchor="ctr">
                    <a:lnL w="12700" cap="flat" cmpd="sng" algn="ctr">
                      <a:solidFill>
                        <a:schemeClr val="bg1"/>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6350" cap="flat" cmpd="sng" algn="ctr">
                      <a:solidFill>
                        <a:srgbClr val="595757"/>
                      </a:solidFill>
                      <a:prstDash val="solid"/>
                      <a:round/>
                      <a:headEnd type="none" w="med" len="med"/>
                      <a:tailEnd type="none" w="med" len="med"/>
                    </a:lnB>
                    <a:noFill/>
                  </a:tcPr>
                </a:tc>
                <a:extLst>
                  <a:ext uri="{0D108BD9-81ED-4DB2-BD59-A6C34878D82A}">
                    <a16:rowId xmlns:a16="http://schemas.microsoft.com/office/drawing/2014/main" val="3928094879"/>
                  </a:ext>
                </a:extLst>
              </a:tr>
              <a:tr h="599249">
                <a:tc>
                  <a:txBody>
                    <a:bodyPr/>
                    <a:lstStyle/>
                    <a:p>
                      <a:pPr marL="0" marR="0" lvl="0" indent="0" algn="ctr" defTabSz="1007772"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第</a:t>
                      </a:r>
                      <a:r>
                        <a:rPr kumimoji="1" lang="en-US" altLang="ja-JP" sz="1100" dirty="0">
                          <a:latin typeface="メイリオ" panose="020B0604030504040204" pitchFamily="50" charset="-128"/>
                          <a:ea typeface="メイリオ" panose="020B0604030504040204" pitchFamily="50" charset="-128"/>
                        </a:rPr>
                        <a:t>4</a:t>
                      </a:r>
                      <a:r>
                        <a:rPr kumimoji="1" lang="ja-JP" altLang="en-US" sz="1100" dirty="0">
                          <a:latin typeface="メイリオ" panose="020B0604030504040204" pitchFamily="50" charset="-128"/>
                          <a:ea typeface="メイリオ" panose="020B0604030504040204" pitchFamily="50" charset="-128"/>
                        </a:rPr>
                        <a:t>層</a:t>
                      </a:r>
                      <a:endParaRPr kumimoji="1" lang="ja-JP" altLang="en-US" sz="1100" dirty="0">
                        <a:solidFill>
                          <a:srgbClr val="000000"/>
                        </a:solidFill>
                        <a:latin typeface="メイリオ" panose="020B0604030504040204" pitchFamily="50" charset="-128"/>
                        <a:ea typeface="メイリオ" panose="020B0604030504040204" pitchFamily="50" charset="-128"/>
                      </a:endParaRPr>
                    </a:p>
                  </a:txBody>
                  <a:tcPr marL="36000" marR="36000" marT="36000" marB="36000" vert="eaVert" anchor="ctr">
                    <a:lnL w="6350" cap="flat" cmpd="sng" algn="ctr">
                      <a:solidFill>
                        <a:srgbClr val="CCEAF5"/>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rgbClr val="DC003C"/>
                      </a:solidFill>
                      <a:prstDash val="solid"/>
                      <a:round/>
                      <a:headEnd type="none" w="med" len="med"/>
                      <a:tailEnd type="none" w="med" len="med"/>
                    </a:lnB>
                    <a:solidFill>
                      <a:srgbClr val="CCEAF5"/>
                    </a:solidFill>
                  </a:tcPr>
                </a:tc>
                <a:tc>
                  <a:txBody>
                    <a:bodyPr/>
                    <a:lstStyle/>
                    <a:p>
                      <a:pPr marL="0" marR="0" lvl="0" indent="0" algn="l" defTabSz="1007772"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100" kern="100" dirty="0">
                          <a:effectLst/>
                          <a:latin typeface="メイリオ" panose="020B0604030504040204" pitchFamily="50" charset="-128"/>
                          <a:ea typeface="メイリオ" panose="020B0604030504040204" pitchFamily="50" charset="-128"/>
                        </a:rPr>
                        <a:t>利活用環境 </a:t>
                      </a:r>
                      <a:endParaRPr lang="ja-JP" altLang="ja-JP" sz="11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rgbClr val="DC003C"/>
                      </a:solidFill>
                      <a:prstDash val="solid"/>
                      <a:round/>
                      <a:headEnd type="none" w="med" len="med"/>
                      <a:tailEnd type="none" w="med" len="med"/>
                    </a:lnB>
                    <a:solidFill>
                      <a:srgbClr val="CCEAF5"/>
                    </a:solidFill>
                  </a:tcPr>
                </a:tc>
                <a:tc>
                  <a:txBody>
                    <a:bodyPr/>
                    <a:lstStyle/>
                    <a:p>
                      <a:pPr marL="79375" marR="0" lvl="0" indent="-79375" algn="l" defTabSz="1007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ja-JP" altLang="en-US" sz="1100" kern="100" dirty="0">
                          <a:effectLst/>
                          <a:latin typeface="メイリオ" panose="020B0604030504040204" pitchFamily="50" charset="-128"/>
                          <a:ea typeface="メイリオ" panose="020B0604030504040204" pitchFamily="50" charset="-128"/>
                        </a:rPr>
                        <a:t>連携されたデータを多様な主体が使いこなすための利活用環境</a:t>
                      </a:r>
                      <a:endParaRPr lang="ja-JP" altLang="ja-JP" sz="11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72000" marR="36000" marT="36000" marB="36000" anchor="ctr">
                    <a:lnL w="12700" cap="flat" cmpd="sng" algn="ctr">
                      <a:solidFill>
                        <a:schemeClr val="bg1"/>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28575" cap="flat" cmpd="sng" algn="ctr">
                      <a:solidFill>
                        <a:srgbClr val="DC003C"/>
                      </a:solidFill>
                      <a:prstDash val="solid"/>
                      <a:round/>
                      <a:headEnd type="none" w="med" len="med"/>
                      <a:tailEnd type="none" w="med" len="med"/>
                    </a:lnB>
                    <a:noFill/>
                  </a:tcPr>
                </a:tc>
                <a:extLst>
                  <a:ext uri="{0D108BD9-81ED-4DB2-BD59-A6C34878D82A}">
                    <a16:rowId xmlns:a16="http://schemas.microsoft.com/office/drawing/2014/main" val="4062895304"/>
                  </a:ext>
                </a:extLst>
              </a:tr>
              <a:tr h="694959">
                <a:tc>
                  <a:txBody>
                    <a:bodyPr/>
                    <a:lstStyle/>
                    <a:p>
                      <a:pPr marL="0" marR="0" lvl="0" indent="0" algn="ctr" defTabSz="1007772" rtl="0" eaLnBrk="1" fontAlgn="auto" latinLnBrk="0" hangingPunct="1">
                        <a:lnSpc>
                          <a:spcPct val="100000"/>
                        </a:lnSpc>
                        <a:spcBef>
                          <a:spcPts val="0"/>
                        </a:spcBef>
                        <a:spcAft>
                          <a:spcPts val="0"/>
                        </a:spcAft>
                        <a:buClrTx/>
                        <a:buSzTx/>
                        <a:buFontTx/>
                        <a:buNone/>
                        <a:tabLst/>
                        <a:defRPr/>
                      </a:pPr>
                      <a:r>
                        <a:rPr kumimoji="1" lang="ja-JP" altLang="en-US" sz="1100" b="1" dirty="0">
                          <a:solidFill>
                            <a:srgbClr val="000000"/>
                          </a:solidFill>
                          <a:latin typeface="メイリオ" panose="020B0604030504040204" pitchFamily="50" charset="-128"/>
                          <a:ea typeface="メイリオ" panose="020B0604030504040204" pitchFamily="50" charset="-128"/>
                        </a:rPr>
                        <a:t>第</a:t>
                      </a:r>
                      <a:r>
                        <a:rPr kumimoji="1" lang="en-US" altLang="ja-JP" sz="1100" b="1" dirty="0">
                          <a:solidFill>
                            <a:srgbClr val="000000"/>
                          </a:solidFill>
                          <a:latin typeface="メイリオ" panose="020B0604030504040204" pitchFamily="50" charset="-128"/>
                          <a:ea typeface="メイリオ" panose="020B0604030504040204" pitchFamily="50" charset="-128"/>
                        </a:rPr>
                        <a:t>3</a:t>
                      </a:r>
                      <a:r>
                        <a:rPr kumimoji="1" lang="ja-JP" altLang="en-US" sz="1100" b="1" dirty="0">
                          <a:solidFill>
                            <a:srgbClr val="000000"/>
                          </a:solidFill>
                          <a:latin typeface="メイリオ" panose="020B0604030504040204" pitchFamily="50" charset="-128"/>
                          <a:ea typeface="メイリオ" panose="020B0604030504040204" pitchFamily="50" charset="-128"/>
                        </a:rPr>
                        <a:t>層</a:t>
                      </a:r>
                    </a:p>
                  </a:txBody>
                  <a:tcPr marL="36000" marR="36000" marT="36000" marB="36000" vert="eaVert" anchor="ctr">
                    <a:lnL w="28575" cap="flat" cmpd="sng" algn="ctr">
                      <a:solidFill>
                        <a:srgbClr val="DC003C"/>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rgbClr val="DC003C"/>
                      </a:solidFill>
                      <a:prstDash val="solid"/>
                      <a:round/>
                      <a:headEnd type="none" w="med" len="med"/>
                      <a:tailEnd type="none" w="med" len="med"/>
                    </a:lnT>
                    <a:lnB w="28575" cap="flat" cmpd="sng" algn="ctr">
                      <a:solidFill>
                        <a:srgbClr val="DC003C"/>
                      </a:solidFill>
                      <a:prstDash val="solid"/>
                      <a:round/>
                      <a:headEnd type="none" w="med" len="med"/>
                      <a:tailEnd type="none" w="med" len="med"/>
                    </a:lnB>
                    <a:solidFill>
                      <a:srgbClr val="CCEAF5"/>
                    </a:solidFill>
                  </a:tcPr>
                </a:tc>
                <a:tc>
                  <a:txBody>
                    <a:bodyPr/>
                    <a:lstStyle/>
                    <a:p>
                      <a:pPr marL="0" marR="0" lvl="0" indent="0" algn="l" defTabSz="1007772"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100" b="1" kern="100" dirty="0">
                          <a:solidFill>
                            <a:srgbClr val="000000"/>
                          </a:solidFill>
                          <a:effectLst/>
                          <a:latin typeface="メイリオ" panose="020B0604030504040204" pitchFamily="50" charset="-128"/>
                          <a:ea typeface="メイリオ" panose="020B0604030504040204" pitchFamily="50" charset="-128"/>
                        </a:rPr>
                        <a:t>連携基盤（ツール）</a:t>
                      </a:r>
                      <a:endParaRPr lang="ja-JP" altLang="ja-JP" sz="1100" b="1"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rgbClr val="DC003C"/>
                      </a:solidFill>
                      <a:prstDash val="solid"/>
                      <a:round/>
                      <a:headEnd type="none" w="med" len="med"/>
                      <a:tailEnd type="none" w="med" len="med"/>
                    </a:lnT>
                    <a:lnB w="28575" cap="flat" cmpd="sng" algn="ctr">
                      <a:solidFill>
                        <a:srgbClr val="DC003C"/>
                      </a:solidFill>
                      <a:prstDash val="solid"/>
                      <a:round/>
                      <a:headEnd type="none" w="med" len="med"/>
                      <a:tailEnd type="none" w="med" len="med"/>
                    </a:lnB>
                    <a:solidFill>
                      <a:srgbClr val="CCEAF5"/>
                    </a:solidFill>
                  </a:tcPr>
                </a:tc>
                <a:tc>
                  <a:txBody>
                    <a:bodyPr/>
                    <a:lstStyle/>
                    <a:p>
                      <a:pPr marL="79375" marR="0" lvl="0" indent="-79375" algn="l" defTabSz="1007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ja-JP" altLang="en-US" sz="1100" b="1" kern="100" dirty="0">
                          <a:solidFill>
                            <a:srgbClr val="000000"/>
                          </a:solidFill>
                          <a:effectLst/>
                          <a:latin typeface="メイリオ" panose="020B0604030504040204" pitchFamily="50" charset="-128"/>
                          <a:ea typeface="メイリオ" panose="020B0604030504040204" pitchFamily="50" charset="-128"/>
                        </a:rPr>
                        <a:t>共通語彙基盤</a:t>
                      </a:r>
                      <a:endParaRPr lang="ja-JP" altLang="ja-JP" sz="1100" b="1"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marL="79375" marR="0" lvl="0" indent="-79375" algn="l" defTabSz="1007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ja-JP" sz="1100" b="1" kern="100" dirty="0">
                          <a:solidFill>
                            <a:srgbClr val="000000"/>
                          </a:solidFill>
                          <a:effectLst/>
                          <a:latin typeface="メイリオ" panose="020B0604030504040204" pitchFamily="50" charset="-128"/>
                          <a:ea typeface="メイリオ" panose="020B0604030504040204" pitchFamily="50" charset="-128"/>
                        </a:rPr>
                        <a:t>API</a:t>
                      </a:r>
                    </a:p>
                    <a:p>
                      <a:pPr marL="79375" marR="0" lvl="0" indent="-79375" algn="l" defTabSz="1007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ja-JP" altLang="en-US" sz="1100" b="1" kern="100" dirty="0">
                          <a:solidFill>
                            <a:srgbClr val="000000"/>
                          </a:solidFill>
                          <a:effectLst/>
                          <a:latin typeface="メイリオ" panose="020B0604030504040204" pitchFamily="50" charset="-128"/>
                          <a:ea typeface="メイリオ" panose="020B0604030504040204" pitchFamily="50" charset="-128"/>
                        </a:rPr>
                        <a:t>データカタログ、メタデータ</a:t>
                      </a:r>
                      <a:endParaRPr lang="en-US" altLang="ja-JP" sz="1100" b="1" kern="100" dirty="0">
                        <a:solidFill>
                          <a:srgbClr val="000000"/>
                        </a:solidFill>
                        <a:effectLst/>
                        <a:latin typeface="メイリオ" panose="020B0604030504040204" pitchFamily="50" charset="-128"/>
                        <a:ea typeface="メイリオ" panose="020B0604030504040204" pitchFamily="50" charset="-128"/>
                      </a:endParaRPr>
                    </a:p>
                  </a:txBody>
                  <a:tcPr marL="72000" marR="36000" marT="36000" marB="36000" anchor="ctr">
                    <a:lnL w="12700" cap="flat" cmpd="sng" algn="ctr">
                      <a:solidFill>
                        <a:schemeClr val="bg1"/>
                      </a:solidFill>
                      <a:prstDash val="solid"/>
                      <a:round/>
                      <a:headEnd type="none" w="med" len="med"/>
                      <a:tailEnd type="none" w="med" len="med"/>
                    </a:lnL>
                    <a:lnR w="28575" cap="flat" cmpd="sng" algn="ctr">
                      <a:solidFill>
                        <a:srgbClr val="DC003C"/>
                      </a:solidFill>
                      <a:prstDash val="solid"/>
                      <a:round/>
                      <a:headEnd type="none" w="med" len="med"/>
                      <a:tailEnd type="none" w="med" len="med"/>
                    </a:lnR>
                    <a:lnT w="28575" cap="flat" cmpd="sng" algn="ctr">
                      <a:solidFill>
                        <a:srgbClr val="DC003C"/>
                      </a:solidFill>
                      <a:prstDash val="solid"/>
                      <a:round/>
                      <a:headEnd type="none" w="med" len="med"/>
                      <a:tailEnd type="none" w="med" len="med"/>
                    </a:lnT>
                    <a:lnB w="28575" cap="flat" cmpd="sng" algn="ctr">
                      <a:solidFill>
                        <a:srgbClr val="DC003C"/>
                      </a:solidFill>
                      <a:prstDash val="solid"/>
                      <a:round/>
                      <a:headEnd type="none" w="med" len="med"/>
                      <a:tailEnd type="none" w="med" len="med"/>
                    </a:lnB>
                    <a:solidFill>
                      <a:srgbClr val="FFFFFF"/>
                    </a:solidFill>
                  </a:tcPr>
                </a:tc>
                <a:extLst>
                  <a:ext uri="{0D108BD9-81ED-4DB2-BD59-A6C34878D82A}">
                    <a16:rowId xmlns:a16="http://schemas.microsoft.com/office/drawing/2014/main" val="688233266"/>
                  </a:ext>
                </a:extLst>
              </a:tr>
              <a:tr h="599249">
                <a:tc>
                  <a:txBody>
                    <a:bodyPr/>
                    <a:lstStyle/>
                    <a:p>
                      <a:pPr marL="0" marR="0" lvl="0" indent="0" algn="ctr" defTabSz="1007772"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第</a:t>
                      </a:r>
                      <a:r>
                        <a:rPr kumimoji="1" lang="en-US" altLang="ja-JP" sz="1100" dirty="0">
                          <a:latin typeface="メイリオ" panose="020B0604030504040204" pitchFamily="50" charset="-128"/>
                          <a:ea typeface="メイリオ" panose="020B0604030504040204" pitchFamily="50" charset="-128"/>
                        </a:rPr>
                        <a:t>2</a:t>
                      </a:r>
                      <a:r>
                        <a:rPr kumimoji="1" lang="ja-JP" altLang="en-US" sz="1100" dirty="0">
                          <a:latin typeface="メイリオ" panose="020B0604030504040204" pitchFamily="50" charset="-128"/>
                          <a:ea typeface="メイリオ" panose="020B0604030504040204" pitchFamily="50" charset="-128"/>
                        </a:rPr>
                        <a:t>層</a:t>
                      </a:r>
                      <a:endParaRPr kumimoji="1" lang="ja-JP" altLang="en-US" sz="1100" dirty="0">
                        <a:solidFill>
                          <a:srgbClr val="000000"/>
                        </a:solidFill>
                        <a:latin typeface="メイリオ" panose="020B0604030504040204" pitchFamily="50" charset="-128"/>
                        <a:ea typeface="メイリオ" panose="020B0604030504040204" pitchFamily="50" charset="-128"/>
                      </a:endParaRPr>
                    </a:p>
                  </a:txBody>
                  <a:tcPr marL="36000" marR="36000" marT="36000" marB="36000" vert="eaVert" anchor="ctr">
                    <a:lnL w="6350" cap="flat" cmpd="sng" algn="ctr">
                      <a:solidFill>
                        <a:srgbClr val="CCEAF5"/>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rgbClr val="DC003C"/>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marL="0" marR="0" lvl="0" indent="0" algn="l" defTabSz="1007772"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100" kern="100" dirty="0">
                          <a:effectLst/>
                          <a:latin typeface="メイリオ" panose="020B0604030504040204" pitchFamily="50" charset="-128"/>
                          <a:ea typeface="メイリオ" panose="020B0604030504040204" pitchFamily="50" charset="-128"/>
                        </a:rPr>
                        <a:t>データ</a:t>
                      </a:r>
                      <a:endParaRPr lang="ja-JP" altLang="ja-JP" sz="11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rgbClr val="DC003C"/>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marL="79375" marR="0" lvl="0" indent="-79375" algn="l" defTabSz="1007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ja-JP" altLang="en-US" sz="1100" kern="100" dirty="0">
                          <a:effectLst/>
                          <a:latin typeface="メイリオ" panose="020B0604030504040204" pitchFamily="50" charset="-128"/>
                          <a:ea typeface="メイリオ" panose="020B0604030504040204" pitchFamily="50" charset="-128"/>
                        </a:rPr>
                        <a:t>ベースレジストリ（注</a:t>
                      </a:r>
                      <a:r>
                        <a:rPr lang="en-US" altLang="ja-JP" sz="1100" kern="100" dirty="0">
                          <a:effectLst/>
                          <a:latin typeface="メイリオ" panose="020B0604030504040204" pitchFamily="50" charset="-128"/>
                          <a:ea typeface="メイリオ" panose="020B0604030504040204" pitchFamily="50" charset="-128"/>
                        </a:rPr>
                        <a:t>1</a:t>
                      </a:r>
                      <a:r>
                        <a:rPr lang="ja-JP" altLang="en-US" sz="1100" kern="100" dirty="0">
                          <a:effectLst/>
                          <a:latin typeface="メイリオ" panose="020B0604030504040204" pitchFamily="50" charset="-128"/>
                          <a:ea typeface="メイリオ" panose="020B0604030504040204" pitchFamily="50" charset="-128"/>
                        </a:rPr>
                        <a:t>）</a:t>
                      </a:r>
                      <a:endParaRPr lang="ja-JP" altLang="ja-JP" sz="11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72000" marR="36000" marT="36000" marB="36000" anchor="ctr">
                    <a:lnL w="12700" cap="flat" cmpd="sng" algn="ctr">
                      <a:solidFill>
                        <a:schemeClr val="bg1"/>
                      </a:solidFill>
                      <a:prstDash val="solid"/>
                      <a:round/>
                      <a:headEnd type="none" w="med" len="med"/>
                      <a:tailEnd type="none" w="med" len="med"/>
                    </a:lnL>
                    <a:lnR w="6350" cap="flat" cmpd="sng" algn="ctr">
                      <a:solidFill>
                        <a:srgbClr val="595757"/>
                      </a:solidFill>
                      <a:prstDash val="solid"/>
                      <a:round/>
                      <a:headEnd type="none" w="med" len="med"/>
                      <a:tailEnd type="none" w="med" len="med"/>
                    </a:lnR>
                    <a:lnT w="28575" cap="flat" cmpd="sng" algn="ctr">
                      <a:solidFill>
                        <a:srgbClr val="DC003C"/>
                      </a:solidFill>
                      <a:prstDash val="solid"/>
                      <a:round/>
                      <a:headEnd type="none" w="med" len="med"/>
                      <a:tailEnd type="none" w="med" len="med"/>
                    </a:lnT>
                    <a:lnB w="6350" cap="flat" cmpd="sng" algn="ctr">
                      <a:solidFill>
                        <a:srgbClr val="595757"/>
                      </a:solidFill>
                      <a:prstDash val="solid"/>
                      <a:round/>
                      <a:headEnd type="none" w="med" len="med"/>
                      <a:tailEnd type="none" w="med" len="med"/>
                    </a:lnB>
                    <a:noFill/>
                  </a:tcPr>
                </a:tc>
                <a:extLst>
                  <a:ext uri="{0D108BD9-81ED-4DB2-BD59-A6C34878D82A}">
                    <a16:rowId xmlns:a16="http://schemas.microsoft.com/office/drawing/2014/main" val="1022607502"/>
                  </a:ext>
                </a:extLst>
              </a:tr>
              <a:tr h="599249">
                <a:tc>
                  <a:txBody>
                    <a:bodyPr/>
                    <a:lstStyle/>
                    <a:p>
                      <a:pPr marL="0" marR="0" lvl="0" indent="0" algn="ctr" defTabSz="1007772"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第</a:t>
                      </a:r>
                      <a:r>
                        <a:rPr kumimoji="1" lang="en-US" altLang="ja-JP" sz="1100" dirty="0">
                          <a:latin typeface="メイリオ" panose="020B0604030504040204" pitchFamily="50" charset="-128"/>
                          <a:ea typeface="メイリオ" panose="020B0604030504040204" pitchFamily="50" charset="-128"/>
                        </a:rPr>
                        <a:t>1</a:t>
                      </a:r>
                      <a:r>
                        <a:rPr kumimoji="1" lang="ja-JP" altLang="en-US" sz="1100" dirty="0">
                          <a:latin typeface="メイリオ" panose="020B0604030504040204" pitchFamily="50" charset="-128"/>
                          <a:ea typeface="メイリオ" panose="020B0604030504040204" pitchFamily="50" charset="-128"/>
                        </a:rPr>
                        <a:t>層</a:t>
                      </a:r>
                      <a:endParaRPr kumimoji="1" lang="ja-JP" altLang="en-US" sz="1100" dirty="0">
                        <a:solidFill>
                          <a:srgbClr val="000000"/>
                        </a:solidFill>
                        <a:latin typeface="メイリオ" panose="020B0604030504040204" pitchFamily="50" charset="-128"/>
                        <a:ea typeface="メイリオ" panose="020B0604030504040204" pitchFamily="50" charset="-128"/>
                      </a:endParaRPr>
                    </a:p>
                  </a:txBody>
                  <a:tcPr marL="36000" marR="36000" marT="36000" marB="36000" vert="eaVert" anchor="ctr">
                    <a:lnL w="6350" cap="flat" cmpd="sng" algn="ctr">
                      <a:solidFill>
                        <a:srgbClr val="CCEAF5"/>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CCEAF5"/>
                      </a:solidFill>
                      <a:prstDash val="solid"/>
                      <a:round/>
                      <a:headEnd type="none" w="med" len="med"/>
                      <a:tailEnd type="none" w="med" len="med"/>
                    </a:lnB>
                    <a:solidFill>
                      <a:srgbClr val="CCEAF5"/>
                    </a:solidFill>
                  </a:tcPr>
                </a:tc>
                <a:tc>
                  <a:txBody>
                    <a:bodyPr/>
                    <a:lstStyle/>
                    <a:p>
                      <a:pPr marL="0" marR="0" lvl="0" indent="0" algn="l" defTabSz="1007772"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1100" kern="100" dirty="0">
                          <a:effectLst/>
                          <a:latin typeface="メイリオ" panose="020B0604030504040204" pitchFamily="50" charset="-128"/>
                          <a:ea typeface="メイリオ" panose="020B0604030504040204" pitchFamily="50" charset="-128"/>
                        </a:rPr>
                        <a:t>インフラ</a:t>
                      </a:r>
                      <a:endParaRPr lang="ja-JP" altLang="ja-JP" sz="11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CCEAF5"/>
                      </a:solidFill>
                      <a:prstDash val="solid"/>
                      <a:round/>
                      <a:headEnd type="none" w="med" len="med"/>
                      <a:tailEnd type="none" w="med" len="med"/>
                    </a:lnB>
                    <a:solidFill>
                      <a:srgbClr val="CCEAF5"/>
                    </a:solidFill>
                  </a:tcPr>
                </a:tc>
                <a:tc>
                  <a:txBody>
                    <a:bodyPr/>
                    <a:lstStyle/>
                    <a:p>
                      <a:pPr marL="79375" marR="0" lvl="0" indent="-79375" algn="l" defTabSz="100777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ja-JP" altLang="en-US" sz="1100" kern="100" dirty="0">
                          <a:effectLst/>
                          <a:latin typeface="メイリオ" panose="020B0604030504040204" pitchFamily="50" charset="-128"/>
                          <a:ea typeface="メイリオ" panose="020B0604030504040204" pitchFamily="50" charset="-128"/>
                        </a:rPr>
                        <a:t>デジタル社会を支える </a:t>
                      </a:r>
                      <a:r>
                        <a:rPr lang="en-US" altLang="ja-JP" sz="1100" kern="100" dirty="0">
                          <a:effectLst/>
                          <a:latin typeface="メイリオ" panose="020B0604030504040204" pitchFamily="50" charset="-128"/>
                          <a:ea typeface="メイリオ" panose="020B0604030504040204" pitchFamily="50" charset="-128"/>
                        </a:rPr>
                        <a:t>5G</a:t>
                      </a:r>
                      <a:r>
                        <a:rPr lang="ja-JP" altLang="en-US" sz="1100" kern="100" dirty="0">
                          <a:effectLst/>
                          <a:latin typeface="メイリオ" panose="020B0604030504040204" pitchFamily="50" charset="-128"/>
                          <a:ea typeface="メイリオ" panose="020B0604030504040204" pitchFamily="50" charset="-128"/>
                        </a:rPr>
                        <a:t>、データセンター、計算インフラなどのインフラ</a:t>
                      </a:r>
                      <a:endParaRPr lang="ja-JP" altLang="ja-JP" sz="11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72000" marR="36000" marT="36000" marB="36000" anchor="ctr">
                    <a:lnL w="12700" cap="flat" cmpd="sng" algn="ctr">
                      <a:solidFill>
                        <a:schemeClr val="bg1"/>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6350" cap="flat" cmpd="sng" algn="ctr">
                      <a:solidFill>
                        <a:srgbClr val="595757"/>
                      </a:solidFill>
                      <a:prstDash val="solid"/>
                      <a:round/>
                      <a:headEnd type="none" w="med" len="med"/>
                      <a:tailEnd type="none" w="med" len="med"/>
                    </a:lnB>
                    <a:noFill/>
                  </a:tcPr>
                </a:tc>
                <a:extLst>
                  <a:ext uri="{0D108BD9-81ED-4DB2-BD59-A6C34878D82A}">
                    <a16:rowId xmlns:a16="http://schemas.microsoft.com/office/drawing/2014/main" val="390779312"/>
                  </a:ext>
                </a:extLst>
              </a:tr>
            </a:tbl>
          </a:graphicData>
        </a:graphic>
      </p:graphicFrame>
      <p:sp>
        <p:nvSpPr>
          <p:cNvPr id="11" name="テキスト ボックス 10">
            <a:extLst>
              <a:ext uri="{FF2B5EF4-FFF2-40B4-BE49-F238E27FC236}">
                <a16:creationId xmlns:a16="http://schemas.microsoft.com/office/drawing/2014/main" id="{47939879-3E69-4762-9327-9C89CB801D4C}"/>
              </a:ext>
            </a:extLst>
          </p:cNvPr>
          <p:cNvSpPr txBox="1"/>
          <p:nvPr/>
        </p:nvSpPr>
        <p:spPr>
          <a:xfrm>
            <a:off x="990087" y="1959759"/>
            <a:ext cx="3996376" cy="276999"/>
          </a:xfrm>
          <a:prstGeom prst="rect">
            <a:avLst/>
          </a:prstGeom>
          <a:noFill/>
        </p:spPr>
        <p:txBody>
          <a:bodyPr wrap="square">
            <a:spAutoFit/>
          </a:bodyPr>
          <a:lstStyle>
            <a:defPPr>
              <a:defRPr lang="en-US"/>
            </a:defPPr>
            <a:lvl1pPr algn="ctr">
              <a:defRPr sz="1200" b="1">
                <a:latin typeface="メイリオ" panose="020B0604030504040204" pitchFamily="50" charset="-128"/>
                <a:ea typeface="メイリオ" panose="020B0604030504040204" pitchFamily="50" charset="-128"/>
                <a:cs typeface="Times New Roman" panose="02020603050405020304" pitchFamily="18" charset="0"/>
              </a:defRPr>
            </a:lvl1pPr>
          </a:lstStyle>
          <a:p>
            <a:r>
              <a:rPr lang="ja-JP" altLang="en-US" dirty="0"/>
              <a:t>表　データ戦略のアーキテクチャ（デジタル庁）</a:t>
            </a:r>
          </a:p>
        </p:txBody>
      </p:sp>
      <p:sp>
        <p:nvSpPr>
          <p:cNvPr id="15" name="テキスト ボックス 14">
            <a:extLst>
              <a:ext uri="{FF2B5EF4-FFF2-40B4-BE49-F238E27FC236}">
                <a16:creationId xmlns:a16="http://schemas.microsoft.com/office/drawing/2014/main" id="{C9B068F3-FDAA-4A41-9A06-C4BA7B7DCA8C}"/>
              </a:ext>
            </a:extLst>
          </p:cNvPr>
          <p:cNvSpPr txBox="1"/>
          <p:nvPr/>
        </p:nvSpPr>
        <p:spPr>
          <a:xfrm>
            <a:off x="469164" y="6806557"/>
            <a:ext cx="9761968" cy="276999"/>
          </a:xfrm>
          <a:prstGeom prst="rect">
            <a:avLst/>
          </a:prstGeom>
          <a:noFill/>
        </p:spPr>
        <p:txBody>
          <a:bodyPr wrap="square">
            <a:spAutoFit/>
          </a:bodyPr>
          <a:lstStyle>
            <a:defPPr>
              <a:defRPr lang="en-US"/>
            </a:defPPr>
            <a:lvl1pPr algn="ctr">
              <a:defRPr sz="1200" b="1">
                <a:latin typeface="メイリオ" panose="020B0604030504040204" pitchFamily="50" charset="-128"/>
                <a:ea typeface="メイリオ" panose="020B0604030504040204" pitchFamily="50" charset="-128"/>
                <a:cs typeface="Times New Roman" panose="02020603050405020304" pitchFamily="18" charset="0"/>
              </a:defRPr>
            </a:lvl1pPr>
          </a:lstStyle>
          <a:p>
            <a:r>
              <a:rPr lang="ja-JP" altLang="en-US" dirty="0"/>
              <a:t>図　データ戦略のアーキテクチャ（デジタル庁）に照らした貿易分野での取組</a:t>
            </a:r>
          </a:p>
        </p:txBody>
      </p:sp>
      <p:sp>
        <p:nvSpPr>
          <p:cNvPr id="19" name="矢印: 下 18">
            <a:extLst>
              <a:ext uri="{FF2B5EF4-FFF2-40B4-BE49-F238E27FC236}">
                <a16:creationId xmlns:a16="http://schemas.microsoft.com/office/drawing/2014/main" id="{2C78A01C-7091-451C-BBBC-9F488E813DAD}"/>
              </a:ext>
            </a:extLst>
          </p:cNvPr>
          <p:cNvSpPr/>
          <p:nvPr/>
        </p:nvSpPr>
        <p:spPr>
          <a:xfrm>
            <a:off x="4123175" y="5149954"/>
            <a:ext cx="370496" cy="432000"/>
          </a:xfrm>
          <a:prstGeom prst="downArrow">
            <a:avLst/>
          </a:prstGeom>
          <a:solidFill>
            <a:srgbClr val="FAD9E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l"/>
            <a:endParaRPr kumimoji="1" lang="ja-JP" altLang="en-US" dirty="0">
              <a:solidFill>
                <a:schemeClr val="tx1"/>
              </a:solidFill>
              <a:latin typeface="メイリオ" panose="020B0604030504040204" pitchFamily="50" charset="-128"/>
              <a:ea typeface="メイリオ" panose="020B0604030504040204" pitchFamily="50" charset="-128"/>
            </a:endParaRPr>
          </a:p>
        </p:txBody>
      </p:sp>
      <p:sp>
        <p:nvSpPr>
          <p:cNvPr id="20" name="矢印: 下 19">
            <a:extLst>
              <a:ext uri="{FF2B5EF4-FFF2-40B4-BE49-F238E27FC236}">
                <a16:creationId xmlns:a16="http://schemas.microsoft.com/office/drawing/2014/main" id="{0D8462B9-A21D-4010-822A-8110FF36A5B9}"/>
              </a:ext>
            </a:extLst>
          </p:cNvPr>
          <p:cNvSpPr/>
          <p:nvPr/>
        </p:nvSpPr>
        <p:spPr>
          <a:xfrm flipV="1">
            <a:off x="4123175" y="4427538"/>
            <a:ext cx="370496" cy="432000"/>
          </a:xfrm>
          <a:prstGeom prst="downArrow">
            <a:avLst/>
          </a:prstGeom>
          <a:solidFill>
            <a:srgbClr val="FAD9E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l"/>
            <a:endParaRPr kumimoji="1" lang="ja-JP" altLang="en-US" dirty="0">
              <a:solidFill>
                <a:schemeClr val="tx1"/>
              </a:solidFill>
              <a:latin typeface="メイリオ" panose="020B0604030504040204" pitchFamily="50" charset="-128"/>
              <a:ea typeface="メイリオ" panose="020B0604030504040204" pitchFamily="50" charset="-128"/>
            </a:endParaRPr>
          </a:p>
        </p:txBody>
      </p:sp>
      <p:sp>
        <p:nvSpPr>
          <p:cNvPr id="25" name="左大かっこ 24">
            <a:extLst>
              <a:ext uri="{FF2B5EF4-FFF2-40B4-BE49-F238E27FC236}">
                <a16:creationId xmlns:a16="http://schemas.microsoft.com/office/drawing/2014/main" id="{FBF03204-6F35-436C-BA76-8C51CC734DFC}"/>
              </a:ext>
            </a:extLst>
          </p:cNvPr>
          <p:cNvSpPr/>
          <p:nvPr/>
        </p:nvSpPr>
        <p:spPr>
          <a:xfrm>
            <a:off x="738986" y="3185515"/>
            <a:ext cx="251101" cy="2196110"/>
          </a:xfrm>
          <a:prstGeom prst="leftBracket">
            <a:avLst>
              <a:gd name="adj" fmla="val 0"/>
            </a:avLst>
          </a:prstGeom>
          <a:ln w="31750" cap="sq" cmpd="sng" algn="ctr">
            <a:solidFill>
              <a:srgbClr val="003B83"/>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F0CE9773-0A25-45EC-AF7C-16BD0B856372}"/>
              </a:ext>
            </a:extLst>
          </p:cNvPr>
          <p:cNvSpPr txBox="1"/>
          <p:nvPr/>
        </p:nvSpPr>
        <p:spPr>
          <a:xfrm>
            <a:off x="593378" y="3419797"/>
            <a:ext cx="257369" cy="1584000"/>
          </a:xfrm>
          <a:prstGeom prst="rect">
            <a:avLst/>
          </a:prstGeom>
          <a:solidFill>
            <a:srgbClr val="003B83"/>
          </a:solidFill>
          <a:ln w="9525" cap="flat" cmpd="sng" algn="ctr">
            <a:noFill/>
            <a:prstDash val="solid"/>
            <a:round/>
            <a:headEnd type="none" w="med" len="med"/>
            <a:tailEnd type="none" w="med" len="med"/>
          </a:ln>
        </p:spPr>
        <p:txBody>
          <a:bodyPr vert="eaVert" wrap="square" lIns="36000" tIns="36000" rIns="36000" bIns="36000" anchor="ctr">
            <a:spAutoFit/>
          </a:bodyPr>
          <a:lstStyle/>
          <a:p>
            <a:pPr algn="ctr" fontAlgn="ctr"/>
            <a:r>
              <a:rPr kumimoji="1" lang="ja-JP" altLang="en-US" sz="1200" b="1" dirty="0">
                <a:solidFill>
                  <a:schemeClr val="bg1"/>
                </a:solidFill>
                <a:latin typeface="メイリオ" panose="020B0604030504040204" pitchFamily="50" charset="-128"/>
                <a:ea typeface="メイリオ" panose="020B0604030504040204" pitchFamily="50" charset="-128"/>
              </a:rPr>
              <a:t>プラットフォーム</a:t>
            </a:r>
          </a:p>
        </p:txBody>
      </p:sp>
      <p:grpSp>
        <p:nvGrpSpPr>
          <p:cNvPr id="44" name="グループ化 43">
            <a:extLst>
              <a:ext uri="{FF2B5EF4-FFF2-40B4-BE49-F238E27FC236}">
                <a16:creationId xmlns:a16="http://schemas.microsoft.com/office/drawing/2014/main" id="{C413AD54-341A-4E75-A700-E642E37D524C}"/>
              </a:ext>
            </a:extLst>
          </p:cNvPr>
          <p:cNvGrpSpPr/>
          <p:nvPr/>
        </p:nvGrpSpPr>
        <p:grpSpPr>
          <a:xfrm>
            <a:off x="5191488" y="2236758"/>
            <a:ext cx="5003487" cy="4191914"/>
            <a:chOff x="5166955" y="2236758"/>
            <a:chExt cx="5003487" cy="4191914"/>
          </a:xfrm>
        </p:grpSpPr>
        <p:sp>
          <p:nvSpPr>
            <p:cNvPr id="31" name="テキスト プレースホルダー 4">
              <a:extLst>
                <a:ext uri="{FF2B5EF4-FFF2-40B4-BE49-F238E27FC236}">
                  <a16:creationId xmlns:a16="http://schemas.microsoft.com/office/drawing/2014/main" id="{CD9B9FEA-E6FB-48DF-B0EA-14BF862C6059}"/>
                </a:ext>
              </a:extLst>
            </p:cNvPr>
            <p:cNvSpPr txBox="1">
              <a:spLocks/>
            </p:cNvSpPr>
            <p:nvPr/>
          </p:nvSpPr>
          <p:spPr>
            <a:xfrm>
              <a:off x="5166955" y="2236758"/>
              <a:ext cx="5003487" cy="4191914"/>
            </a:xfrm>
            <a:prstGeom prst="rect">
              <a:avLst/>
            </a:prstGeom>
            <a:noFill/>
            <a:ln w="444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180000" tIns="144000" rIns="180000" bIns="144000" rtlCol="0" anchor="t" anchorCtr="0">
              <a:spAutoFit/>
            </a:bodyPr>
            <a:lstStyle>
              <a:defPPr>
                <a:defRPr lang="en-US"/>
              </a:defPPr>
              <a:lvl1pPr algn="ctr" fontAlgn="ctr">
                <a:defRPr kumimoji="1" sz="1400" b="1">
                  <a:solidFill>
                    <a:srgbClr val="000000"/>
                  </a:solidFill>
                  <a:latin typeface="メイリオ" panose="020B0604030504040204" pitchFamily="50" charset="-128"/>
                  <a:ea typeface="メイリオ"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spcAft>
                  <a:spcPts val="400"/>
                </a:spcAft>
              </a:pPr>
              <a:r>
                <a:rPr lang="ja-JP" altLang="en-US" sz="1600" dirty="0"/>
                <a:t>貿易分野における連携基盤（ツール）の取組として以下が想定される。</a:t>
              </a:r>
              <a:endParaRPr lang="en-US" altLang="ja-JP" sz="1600" dirty="0"/>
            </a:p>
            <a:p>
              <a:pPr marL="219075" lvl="1" indent="-198438" defTabSz="1007772" fontAlgn="ctr">
                <a:lnSpc>
                  <a:spcPct val="110000"/>
                </a:lnSpc>
                <a:spcAft>
                  <a:spcPts val="600"/>
                </a:spcAft>
                <a:buClr>
                  <a:srgbClr val="003B83"/>
                </a:buClr>
                <a:buSzPct val="80000"/>
                <a:buFont typeface="Wingdings" panose="05000000000000000000" pitchFamily="2" charset="2"/>
                <a:buChar char="l"/>
              </a:pPr>
              <a:r>
                <a:rPr kumimoji="1" lang="ja-JP" altLang="en-US" sz="1600" b="1" dirty="0">
                  <a:solidFill>
                    <a:srgbClr val="000000"/>
                  </a:solidFill>
                  <a:latin typeface="メイリオ" panose="020B0604030504040204" pitchFamily="50" charset="-128"/>
                  <a:ea typeface="メイリオ" panose="020B0604030504040204" pitchFamily="50" charset="-128"/>
                </a:rPr>
                <a:t>共通語彙基盤</a:t>
              </a:r>
              <a:endParaRPr kumimoji="1" lang="en-US" altLang="ja-JP" sz="1600" b="1" dirty="0">
                <a:solidFill>
                  <a:srgbClr val="000000"/>
                </a:solidFill>
                <a:latin typeface="メイリオ" panose="020B0604030504040204" pitchFamily="50" charset="-128"/>
                <a:ea typeface="メイリオ" panose="020B0604030504040204" pitchFamily="50" charset="-128"/>
              </a:endParaRPr>
            </a:p>
            <a:p>
              <a:pPr marL="427038" lvl="2" indent="-122238" defTabSz="427038" fontAlgn="ctr">
                <a:spcAft>
                  <a:spcPts val="400"/>
                </a:spcAft>
                <a:buFont typeface="Arial" panose="020B0604020202020204" pitchFamily="34" charset="0"/>
                <a:buChar char="•"/>
              </a:pPr>
              <a:r>
                <a:rPr lang="ja-JP" altLang="en-US" sz="1400" dirty="0">
                  <a:solidFill>
                    <a:srgbClr val="000000"/>
                  </a:solidFill>
                  <a:latin typeface="メイリオ" panose="020B0604030504040204" pitchFamily="50" charset="-128"/>
                  <a:ea typeface="メイリオ" panose="020B0604030504040204" pitchFamily="50" charset="-128"/>
                </a:rPr>
                <a:t>データ標準規格書（国際標準規格の名称、規格書の所在</a:t>
              </a:r>
              <a:r>
                <a:rPr lang="en-US" altLang="ja-JP" sz="1400" dirty="0">
                  <a:solidFill>
                    <a:srgbClr val="000000"/>
                  </a:solidFill>
                  <a:latin typeface="メイリオ" panose="020B0604030504040204" pitchFamily="50" charset="-128"/>
                  <a:ea typeface="メイリオ" panose="020B0604030504040204" pitchFamily="50" charset="-128"/>
                </a:rPr>
                <a:t>URL</a:t>
              </a:r>
              <a:r>
                <a:rPr lang="ja-JP" altLang="en-US" sz="1400" dirty="0">
                  <a:solidFill>
                    <a:srgbClr val="000000"/>
                  </a:solidFill>
                  <a:latin typeface="メイリオ" panose="020B0604030504040204" pitchFamily="50" charset="-128"/>
                  <a:ea typeface="メイリオ" panose="020B0604030504040204" pitchFamily="50" charset="-128"/>
                </a:rPr>
                <a:t>等）</a:t>
              </a:r>
              <a:r>
                <a:rPr lang="en-US" altLang="ja-JP" sz="1400" dirty="0">
                  <a:solidFill>
                    <a:srgbClr val="000000"/>
                  </a:solidFill>
                  <a:latin typeface="メイリオ" panose="020B0604030504040204" pitchFamily="50" charset="-128"/>
                  <a:ea typeface="メイリオ" panose="020B0604030504040204" pitchFamily="50" charset="-128"/>
                </a:rPr>
                <a:t>…</a:t>
              </a:r>
              <a:r>
                <a:rPr lang="ja-JP" altLang="en-US" sz="1400" dirty="0">
                  <a:solidFill>
                    <a:srgbClr val="000000"/>
                  </a:solidFill>
                  <a:latin typeface="メイリオ" panose="020B0604030504040204" pitchFamily="50" charset="-128"/>
                  <a:ea typeface="メイリオ" panose="020B0604030504040204" pitchFamily="50" charset="-128"/>
                </a:rPr>
                <a:t>ＩＣＣ作成の「</a:t>
              </a:r>
              <a:r>
                <a:rPr lang="en-US" altLang="ja-JP" sz="1400" dirty="0">
                  <a:solidFill>
                    <a:srgbClr val="000000"/>
                  </a:solidFill>
                  <a:latin typeface="メイリオ" panose="020B0604030504040204" pitchFamily="50" charset="-128"/>
                  <a:ea typeface="メイリオ" panose="020B0604030504040204" pitchFamily="50" charset="-128"/>
                </a:rPr>
                <a:t>Standards Toolkit for Cross-border Paperless Trade</a:t>
              </a:r>
              <a:r>
                <a:rPr lang="ja-JP" altLang="en-US" sz="1400" dirty="0">
                  <a:solidFill>
                    <a:srgbClr val="000000"/>
                  </a:solidFill>
                  <a:latin typeface="メイリオ" panose="020B0604030504040204" pitchFamily="50" charset="-128"/>
                  <a:ea typeface="メイリオ" panose="020B0604030504040204" pitchFamily="50" charset="-128"/>
                </a:rPr>
                <a:t>」等が該当。</a:t>
              </a:r>
              <a:endParaRPr lang="en-US" altLang="ja-JP" sz="1400" dirty="0">
                <a:solidFill>
                  <a:srgbClr val="000000"/>
                </a:solidFill>
                <a:latin typeface="メイリオ" panose="020B0604030504040204" pitchFamily="50" charset="-128"/>
                <a:ea typeface="メイリオ" panose="020B0604030504040204" pitchFamily="50" charset="-128"/>
              </a:endParaRPr>
            </a:p>
            <a:p>
              <a:pPr marL="427038" lvl="2" indent="-122238" defTabSz="427038" fontAlgn="ctr">
                <a:spcBef>
                  <a:spcPts val="600"/>
                </a:spcBef>
                <a:spcAft>
                  <a:spcPts val="400"/>
                </a:spcAft>
                <a:buFont typeface="Arial" panose="020B0604020202020204" pitchFamily="34" charset="0"/>
                <a:buChar char="•"/>
              </a:pPr>
              <a:r>
                <a:rPr lang="ja-JP" altLang="en-US" sz="1400" dirty="0">
                  <a:solidFill>
                    <a:srgbClr val="000000"/>
                  </a:solidFill>
                  <a:latin typeface="メイリオ" panose="020B0604030504040204" pitchFamily="50" charset="-128"/>
                  <a:ea typeface="メイリオ" panose="020B0604030504040204" pitchFamily="50" charset="-128"/>
                </a:rPr>
                <a:t>データ標準のマッピングデータ</a:t>
              </a:r>
              <a:br>
                <a:rPr lang="en-US" altLang="ja-JP" sz="1400" dirty="0">
                  <a:solidFill>
                    <a:srgbClr val="000000"/>
                  </a:solidFill>
                  <a:latin typeface="メイリオ" panose="020B0604030504040204" pitchFamily="50" charset="-128"/>
                  <a:ea typeface="メイリオ" panose="020B0604030504040204" pitchFamily="50" charset="-128"/>
                </a:rPr>
              </a:br>
              <a:r>
                <a:rPr lang="ja-JP" altLang="en-US" sz="1400" dirty="0">
                  <a:solidFill>
                    <a:srgbClr val="000000"/>
                  </a:solidFill>
                  <a:latin typeface="メイリオ" panose="020B0604030504040204" pitchFamily="50" charset="-128"/>
                  <a:ea typeface="メイリオ" panose="020B0604030504040204" pitchFamily="50" charset="-128"/>
                </a:rPr>
                <a:t>（データ項目の対応表）</a:t>
              </a:r>
              <a:endParaRPr lang="en-US" altLang="ja-JP" sz="1400" dirty="0">
                <a:solidFill>
                  <a:srgbClr val="000000"/>
                </a:solidFill>
                <a:latin typeface="メイリオ" panose="020B0604030504040204" pitchFamily="50" charset="-128"/>
                <a:ea typeface="メイリオ" panose="020B0604030504040204" pitchFamily="50" charset="-128"/>
              </a:endParaRPr>
            </a:p>
            <a:p>
              <a:pPr marL="219075" lvl="1" indent="-198438" defTabSz="1007772" fontAlgn="ctr">
                <a:lnSpc>
                  <a:spcPct val="110000"/>
                </a:lnSpc>
                <a:spcBef>
                  <a:spcPts val="600"/>
                </a:spcBef>
                <a:spcAft>
                  <a:spcPts val="600"/>
                </a:spcAft>
                <a:buClr>
                  <a:srgbClr val="003B83"/>
                </a:buClr>
                <a:buSzPct val="80000"/>
                <a:buFont typeface="Wingdings" panose="05000000000000000000" pitchFamily="2" charset="2"/>
                <a:buChar char="l"/>
              </a:pPr>
              <a:r>
                <a:rPr kumimoji="1" lang="en-US" altLang="ja-JP" sz="1600" b="1" dirty="0">
                  <a:solidFill>
                    <a:srgbClr val="000000"/>
                  </a:solidFill>
                  <a:latin typeface="メイリオ" panose="020B0604030504040204" pitchFamily="50" charset="-128"/>
                  <a:ea typeface="メイリオ" panose="020B0604030504040204" pitchFamily="50" charset="-128"/>
                </a:rPr>
                <a:t>API</a:t>
              </a:r>
            </a:p>
            <a:p>
              <a:pPr marL="427038" lvl="2" indent="-122238" defTabSz="427038" fontAlgn="ctr">
                <a:spcAft>
                  <a:spcPts val="400"/>
                </a:spcAft>
                <a:buFont typeface="Arial" panose="020B0604020202020204" pitchFamily="34" charset="0"/>
                <a:buChar char="•"/>
              </a:pPr>
              <a:r>
                <a:rPr lang="ja-JP" altLang="en-US" sz="1400" dirty="0">
                  <a:solidFill>
                    <a:srgbClr val="000000"/>
                  </a:solidFill>
                  <a:latin typeface="メイリオ" panose="020B0604030504040204" pitchFamily="50" charset="-128"/>
                  <a:ea typeface="メイリオ" panose="020B0604030504040204" pitchFamily="50" charset="-128"/>
                </a:rPr>
                <a:t>共通語彙基盤を機械判読可能なファイル形式</a:t>
              </a:r>
              <a:br>
                <a:rPr lang="en-US" altLang="ja-JP" sz="1400" dirty="0">
                  <a:solidFill>
                    <a:srgbClr val="000000"/>
                  </a:solidFill>
                  <a:latin typeface="メイリオ" panose="020B0604030504040204" pitchFamily="50" charset="-128"/>
                  <a:ea typeface="メイリオ" panose="020B0604030504040204" pitchFamily="50" charset="-128"/>
                </a:rPr>
              </a:br>
              <a:r>
                <a:rPr lang="ja-JP" altLang="en-US" sz="1400" dirty="0">
                  <a:solidFill>
                    <a:srgbClr val="000000"/>
                  </a:solidFill>
                  <a:latin typeface="メイリオ" panose="020B0604030504040204" pitchFamily="50" charset="-128"/>
                  <a:ea typeface="メイリオ" panose="020B0604030504040204" pitchFamily="50" charset="-128"/>
                </a:rPr>
                <a:t>（</a:t>
              </a:r>
              <a:r>
                <a:rPr lang="en-US" altLang="ja-JP" sz="1400" dirty="0">
                  <a:solidFill>
                    <a:srgbClr val="000000"/>
                  </a:solidFill>
                  <a:latin typeface="メイリオ" panose="020B0604030504040204" pitchFamily="50" charset="-128"/>
                  <a:ea typeface="メイリオ" panose="020B0604030504040204" pitchFamily="50" charset="-128"/>
                </a:rPr>
                <a:t>XML</a:t>
              </a:r>
              <a:r>
                <a:rPr lang="ja-JP" altLang="en-US" sz="1400" dirty="0">
                  <a:solidFill>
                    <a:srgbClr val="000000"/>
                  </a:solidFill>
                  <a:latin typeface="メイリオ" panose="020B0604030504040204" pitchFamily="50" charset="-128"/>
                  <a:ea typeface="メイリオ" panose="020B0604030504040204" pitchFamily="50" charset="-128"/>
                </a:rPr>
                <a:t>形式、</a:t>
              </a:r>
              <a:r>
                <a:rPr lang="en-US" altLang="ja-JP" sz="1400" dirty="0">
                  <a:solidFill>
                    <a:srgbClr val="000000"/>
                  </a:solidFill>
                  <a:latin typeface="メイリオ" panose="020B0604030504040204" pitchFamily="50" charset="-128"/>
                  <a:ea typeface="メイリオ" panose="020B0604030504040204" pitchFamily="50" charset="-128"/>
                </a:rPr>
                <a:t>JSON</a:t>
              </a:r>
              <a:r>
                <a:rPr lang="ja-JP" altLang="en-US" sz="1400" dirty="0">
                  <a:solidFill>
                    <a:srgbClr val="000000"/>
                  </a:solidFill>
                  <a:latin typeface="メイリオ" panose="020B0604030504040204" pitchFamily="50" charset="-128"/>
                  <a:ea typeface="メイリオ" panose="020B0604030504040204" pitchFamily="50" charset="-128"/>
                </a:rPr>
                <a:t>形式等）で記載した</a:t>
              </a:r>
              <a:r>
                <a:rPr lang="en-US" altLang="ja-JP" sz="1400" dirty="0">
                  <a:solidFill>
                    <a:srgbClr val="000000"/>
                  </a:solidFill>
                  <a:latin typeface="メイリオ" panose="020B0604030504040204" pitchFamily="50" charset="-128"/>
                  <a:ea typeface="メイリオ" panose="020B0604030504040204" pitchFamily="50" charset="-128"/>
                </a:rPr>
                <a:t>API</a:t>
              </a:r>
            </a:p>
            <a:p>
              <a:pPr marL="219075" lvl="1" indent="-198438" defTabSz="1007772" fontAlgn="ctr">
                <a:lnSpc>
                  <a:spcPct val="110000"/>
                </a:lnSpc>
                <a:spcBef>
                  <a:spcPts val="600"/>
                </a:spcBef>
                <a:spcAft>
                  <a:spcPts val="600"/>
                </a:spcAft>
                <a:buClr>
                  <a:srgbClr val="003B83"/>
                </a:buClr>
                <a:buSzPct val="80000"/>
                <a:buFont typeface="Wingdings" panose="05000000000000000000" pitchFamily="2" charset="2"/>
                <a:buChar char="l"/>
              </a:pPr>
              <a:r>
                <a:rPr kumimoji="1" lang="ja-JP" altLang="en-US" sz="1600" b="1" dirty="0">
                  <a:solidFill>
                    <a:schemeClr val="tx1"/>
                  </a:solidFill>
                  <a:latin typeface="メイリオ" panose="020B0604030504040204" pitchFamily="50" charset="-128"/>
                  <a:ea typeface="メイリオ" panose="020B0604030504040204" pitchFamily="50" charset="-128"/>
                </a:rPr>
                <a:t>データカタログ、メタデータ</a:t>
              </a:r>
              <a:endParaRPr kumimoji="1" lang="en-US" altLang="ja-JP" sz="1600" b="1" dirty="0">
                <a:solidFill>
                  <a:schemeClr val="tx1"/>
                </a:solidFill>
                <a:latin typeface="メイリオ" panose="020B0604030504040204" pitchFamily="50" charset="-128"/>
                <a:ea typeface="メイリオ" panose="020B0604030504040204" pitchFamily="50" charset="-128"/>
              </a:endParaRPr>
            </a:p>
            <a:p>
              <a:pPr marL="427038" lvl="2" indent="-122238" defTabSz="427038" fontAlgn="ctr">
                <a:spcAft>
                  <a:spcPts val="400"/>
                </a:spcAft>
                <a:buFont typeface="Arial" panose="020B0604020202020204" pitchFamily="34" charset="0"/>
                <a:buChar char="•"/>
              </a:pPr>
              <a:r>
                <a:rPr lang="ja-JP" altLang="en-US" sz="1400" dirty="0">
                  <a:solidFill>
                    <a:srgbClr val="000000"/>
                  </a:solidFill>
                  <a:latin typeface="メイリオ" panose="020B0604030504040204" pitchFamily="50" charset="-128"/>
                  <a:ea typeface="メイリオ" panose="020B0604030504040204" pitchFamily="50" charset="-128"/>
                </a:rPr>
                <a:t>共通語彙基盤、</a:t>
              </a:r>
              <a:r>
                <a:rPr lang="en-US" altLang="ja-JP" sz="1400" dirty="0">
                  <a:solidFill>
                    <a:srgbClr val="000000"/>
                  </a:solidFill>
                  <a:latin typeface="メイリオ" panose="020B0604030504040204" pitchFamily="50" charset="-128"/>
                  <a:ea typeface="メイリオ" panose="020B0604030504040204" pitchFamily="50" charset="-128"/>
                </a:rPr>
                <a:t>API</a:t>
              </a:r>
              <a:r>
                <a:rPr lang="ja-JP" altLang="en-US" sz="1400" dirty="0">
                  <a:solidFill>
                    <a:srgbClr val="000000"/>
                  </a:solidFill>
                  <a:latin typeface="メイリオ" panose="020B0604030504040204" pitchFamily="50" charset="-128"/>
                  <a:ea typeface="メイリオ" panose="020B0604030504040204" pitchFamily="50" charset="-128"/>
                </a:rPr>
                <a:t>、ベースレジストリ等の</a:t>
              </a:r>
              <a:br>
                <a:rPr lang="en-US" altLang="ja-JP" sz="1400" dirty="0">
                  <a:solidFill>
                    <a:srgbClr val="000000"/>
                  </a:solidFill>
                  <a:latin typeface="メイリオ" panose="020B0604030504040204" pitchFamily="50" charset="-128"/>
                  <a:ea typeface="メイリオ" panose="020B0604030504040204" pitchFamily="50" charset="-128"/>
                </a:rPr>
              </a:br>
              <a:r>
                <a:rPr lang="ja-JP" altLang="en-US" sz="1400" dirty="0">
                  <a:solidFill>
                    <a:srgbClr val="000000"/>
                  </a:solidFill>
                  <a:latin typeface="メイリオ" panose="020B0604030504040204" pitchFamily="50" charset="-128"/>
                  <a:ea typeface="メイリオ" panose="020B0604030504040204" pitchFamily="50" charset="-128"/>
                </a:rPr>
                <a:t>データの名称、概要、所在</a:t>
              </a:r>
              <a:r>
                <a:rPr lang="en-US" altLang="ja-JP" sz="1400" dirty="0">
                  <a:solidFill>
                    <a:srgbClr val="000000"/>
                  </a:solidFill>
                  <a:latin typeface="メイリオ" panose="020B0604030504040204" pitchFamily="50" charset="-128"/>
                  <a:ea typeface="メイリオ" panose="020B0604030504040204" pitchFamily="50" charset="-128"/>
                </a:rPr>
                <a:t>URL</a:t>
              </a:r>
              <a:r>
                <a:rPr lang="ja-JP" altLang="en-US" sz="1400" dirty="0">
                  <a:solidFill>
                    <a:srgbClr val="000000"/>
                  </a:solidFill>
                  <a:latin typeface="メイリオ" panose="020B0604030504040204" pitchFamily="50" charset="-128"/>
                  <a:ea typeface="メイリオ" panose="020B0604030504040204" pitchFamily="50" charset="-128"/>
                </a:rPr>
                <a:t>等の一覧</a:t>
              </a:r>
              <a:endParaRPr lang="en-US" altLang="ja-JP" sz="1400" dirty="0">
                <a:solidFill>
                  <a:srgbClr val="000000"/>
                </a:solidFill>
                <a:latin typeface="メイリオ" panose="020B0604030504040204" pitchFamily="50" charset="-128"/>
                <a:ea typeface="メイリオ" panose="020B0604030504040204" pitchFamily="50" charset="-128"/>
              </a:endParaRPr>
            </a:p>
          </p:txBody>
        </p:sp>
        <p:grpSp>
          <p:nvGrpSpPr>
            <p:cNvPr id="8" name="グループ化 7">
              <a:extLst>
                <a:ext uri="{FF2B5EF4-FFF2-40B4-BE49-F238E27FC236}">
                  <a16:creationId xmlns:a16="http://schemas.microsoft.com/office/drawing/2014/main" id="{B5FF1B1B-4D9D-4CFD-9034-A9F1DC194B53}"/>
                </a:ext>
              </a:extLst>
            </p:cNvPr>
            <p:cNvGrpSpPr/>
            <p:nvPr/>
          </p:nvGrpSpPr>
          <p:grpSpPr>
            <a:xfrm>
              <a:off x="5585117" y="3025545"/>
              <a:ext cx="4496390" cy="918117"/>
              <a:chOff x="5564837" y="2960458"/>
              <a:chExt cx="4496390" cy="918117"/>
            </a:xfrm>
          </p:grpSpPr>
          <p:sp>
            <p:nvSpPr>
              <p:cNvPr id="17" name="正方形/長方形 16">
                <a:extLst>
                  <a:ext uri="{FF2B5EF4-FFF2-40B4-BE49-F238E27FC236}">
                    <a16:creationId xmlns:a16="http://schemas.microsoft.com/office/drawing/2014/main" id="{CDF97D5F-5687-46B3-9E8F-2D82AA5DFF4E}"/>
                  </a:ext>
                </a:extLst>
              </p:cNvPr>
              <p:cNvSpPr/>
              <p:nvPr/>
            </p:nvSpPr>
            <p:spPr>
              <a:xfrm>
                <a:off x="5564837" y="3192499"/>
                <a:ext cx="4496390" cy="686076"/>
              </a:xfrm>
              <a:prstGeom prst="rect">
                <a:avLst/>
              </a:prstGeom>
              <a:noFill/>
              <a:ln w="19050" cap="flat" cmpd="sng" algn="ctr">
                <a:solidFill>
                  <a:srgbClr val="DC003C"/>
                </a:solidFill>
                <a:prstDash val="sysDash"/>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36000" tIns="36000" rIns="36000" bIns="36000" rtlCol="0" anchor="ctr" anchorCtr="0">
                <a:noAutofit/>
              </a:bodyPr>
              <a:lstStyle/>
              <a:p>
                <a:endParaRPr kumimoji="1"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32" name="テキスト ボックス 31">
                <a:extLst>
                  <a:ext uri="{FF2B5EF4-FFF2-40B4-BE49-F238E27FC236}">
                    <a16:creationId xmlns:a16="http://schemas.microsoft.com/office/drawing/2014/main" id="{84F62B43-4ED0-473A-8648-30EEC1A160DF}"/>
                  </a:ext>
                </a:extLst>
              </p:cNvPr>
              <p:cNvSpPr txBox="1"/>
              <p:nvPr/>
            </p:nvSpPr>
            <p:spPr>
              <a:xfrm>
                <a:off x="9277339" y="2960458"/>
                <a:ext cx="783888" cy="241980"/>
              </a:xfrm>
              <a:prstGeom prst="rect">
                <a:avLst/>
              </a:prstGeom>
              <a:noFill/>
            </p:spPr>
            <p:txBody>
              <a:bodyPr vert="horz" wrap="square" lIns="36000" tIns="36000" rIns="36000" bIns="36000" anchor="ctr">
                <a:spAutoFit/>
              </a:bodyPr>
              <a:lstStyle/>
              <a:p>
                <a:pPr algn="r" fontAlgn="ctr"/>
                <a:r>
                  <a:rPr kumimoji="1" lang="ja-JP" altLang="en-US" sz="1100" b="1" dirty="0">
                    <a:solidFill>
                      <a:srgbClr val="DC003C"/>
                    </a:solidFill>
                    <a:latin typeface="メイリオ" panose="020B0604030504040204" pitchFamily="50" charset="-128"/>
                    <a:ea typeface="メイリオ" panose="020B0604030504040204" pitchFamily="50" charset="-128"/>
                  </a:rPr>
                  <a:t>実現済</a:t>
                </a:r>
              </a:p>
            </p:txBody>
          </p:sp>
        </p:grpSp>
        <p:grpSp>
          <p:nvGrpSpPr>
            <p:cNvPr id="12" name="グループ化 11">
              <a:extLst>
                <a:ext uri="{FF2B5EF4-FFF2-40B4-BE49-F238E27FC236}">
                  <a16:creationId xmlns:a16="http://schemas.microsoft.com/office/drawing/2014/main" id="{65DFF493-91C5-42E5-B32D-78684F7F648D}"/>
                </a:ext>
              </a:extLst>
            </p:cNvPr>
            <p:cNvGrpSpPr/>
            <p:nvPr/>
          </p:nvGrpSpPr>
          <p:grpSpPr>
            <a:xfrm>
              <a:off x="5585117" y="4019306"/>
              <a:ext cx="4496390" cy="716513"/>
              <a:chOff x="5564837" y="3904973"/>
              <a:chExt cx="4496390" cy="716513"/>
            </a:xfrm>
          </p:grpSpPr>
          <p:sp>
            <p:nvSpPr>
              <p:cNvPr id="16" name="正方形/長方形 15">
                <a:extLst>
                  <a:ext uri="{FF2B5EF4-FFF2-40B4-BE49-F238E27FC236}">
                    <a16:creationId xmlns:a16="http://schemas.microsoft.com/office/drawing/2014/main" id="{A5D1737E-65E1-468F-B11D-F3787889AC49}"/>
                  </a:ext>
                </a:extLst>
              </p:cNvPr>
              <p:cNvSpPr/>
              <p:nvPr/>
            </p:nvSpPr>
            <p:spPr>
              <a:xfrm>
                <a:off x="5564837" y="3904973"/>
                <a:ext cx="4496390" cy="468000"/>
              </a:xfrm>
              <a:prstGeom prst="rect">
                <a:avLst/>
              </a:prstGeom>
              <a:noFill/>
              <a:ln w="19050" cap="flat" cmpd="sng" algn="ctr">
                <a:solidFill>
                  <a:srgbClr val="DC003C"/>
                </a:solidFill>
                <a:miter lim="800000"/>
                <a:headEnd type="none" w="med" len="med"/>
                <a:tailEnd type="none" w="med" len="med"/>
              </a:ln>
              <a:extLst>
                <a:ext uri="{909E8E84-426E-40DD-AFC4-6F175D3DCCD1}">
                  <a14:hiddenFill xmlns:a14="http://schemas.microsoft.com/office/drawing/2010/main">
                    <a:solidFill>
                      <a:srgbClr val="DC003C">
                        <a:alpha val="0"/>
                      </a:srgb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vert="horz" wrap="square" lIns="36000" tIns="36000" rIns="36000" bIns="36000" rtlCol="0" anchor="b" anchorCtr="0">
                <a:noAutofit/>
              </a:bodyPr>
              <a:lstStyle/>
              <a:p>
                <a:endParaRPr kumimoji="1" lang="en-US" altLang="ja-JP" sz="1200" dirty="0">
                  <a:solidFill>
                    <a:schemeClr val="tx1"/>
                  </a:solidFill>
                  <a:latin typeface="メイリオ" panose="020B0604030504040204" pitchFamily="50" charset="-128"/>
                  <a:ea typeface="メイリオ" panose="020B0604030504040204" pitchFamily="50" charset="-128"/>
                </a:endParaRPr>
              </a:p>
            </p:txBody>
          </p:sp>
          <p:sp>
            <p:nvSpPr>
              <p:cNvPr id="33" name="テキスト ボックス 32">
                <a:extLst>
                  <a:ext uri="{FF2B5EF4-FFF2-40B4-BE49-F238E27FC236}">
                    <a16:creationId xmlns:a16="http://schemas.microsoft.com/office/drawing/2014/main" id="{720C032E-6593-41EE-8F84-4F8FCC3C16AE}"/>
                  </a:ext>
                </a:extLst>
              </p:cNvPr>
              <p:cNvSpPr txBox="1"/>
              <p:nvPr/>
            </p:nvSpPr>
            <p:spPr>
              <a:xfrm>
                <a:off x="8133774" y="4379506"/>
                <a:ext cx="1927453" cy="241980"/>
              </a:xfrm>
              <a:prstGeom prst="rect">
                <a:avLst/>
              </a:prstGeom>
              <a:noFill/>
            </p:spPr>
            <p:txBody>
              <a:bodyPr vert="horz" wrap="square" lIns="36000" tIns="36000" rIns="36000" bIns="36000" anchor="ctr">
                <a:spAutoFit/>
              </a:bodyPr>
              <a:lstStyle/>
              <a:p>
                <a:pPr algn="r" fontAlgn="ctr"/>
                <a:r>
                  <a:rPr kumimoji="1" lang="ja-JP" altLang="en-US" sz="1100" b="1" dirty="0">
                    <a:solidFill>
                      <a:srgbClr val="DC003C"/>
                    </a:solidFill>
                    <a:latin typeface="メイリオ" panose="020B0604030504040204" pitchFamily="50" charset="-128"/>
                    <a:ea typeface="メイリオ" panose="020B0604030504040204" pitchFamily="50" charset="-128"/>
                  </a:rPr>
                  <a:t>今年度の</a:t>
                </a:r>
                <a:r>
                  <a:rPr kumimoji="1" lang="en-US" altLang="ja-JP" sz="1100" b="1" dirty="0">
                    <a:solidFill>
                      <a:srgbClr val="DC003C"/>
                    </a:solidFill>
                    <a:latin typeface="メイリオ" panose="020B0604030504040204" pitchFamily="50" charset="-128"/>
                    <a:ea typeface="メイリオ" panose="020B0604030504040204" pitchFamily="50" charset="-128"/>
                  </a:rPr>
                  <a:t>TF</a:t>
                </a:r>
                <a:r>
                  <a:rPr kumimoji="1" lang="ja-JP" altLang="en-US" sz="1100" b="1" dirty="0">
                    <a:solidFill>
                      <a:srgbClr val="DC003C"/>
                    </a:solidFill>
                    <a:latin typeface="メイリオ" panose="020B0604030504040204" pitchFamily="50" charset="-128"/>
                    <a:ea typeface="メイリオ" panose="020B0604030504040204" pitchFamily="50" charset="-128"/>
                  </a:rPr>
                  <a:t>での取組対象</a:t>
                </a:r>
              </a:p>
            </p:txBody>
          </p:sp>
        </p:grpSp>
        <p:sp>
          <p:nvSpPr>
            <p:cNvPr id="30" name="矢印: 下 29">
              <a:extLst>
                <a:ext uri="{FF2B5EF4-FFF2-40B4-BE49-F238E27FC236}">
                  <a16:creationId xmlns:a16="http://schemas.microsoft.com/office/drawing/2014/main" id="{BBA43197-4B48-4CCD-96F3-29CC8406F573}"/>
                </a:ext>
              </a:extLst>
            </p:cNvPr>
            <p:cNvSpPr/>
            <p:nvPr/>
          </p:nvSpPr>
          <p:spPr>
            <a:xfrm>
              <a:off x="9570231" y="4725880"/>
              <a:ext cx="370496" cy="720000"/>
            </a:xfrm>
            <a:prstGeom prst="downArrow">
              <a:avLst/>
            </a:prstGeom>
            <a:solidFill>
              <a:srgbClr val="FAD9E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l"/>
              <a:endParaRPr kumimoji="1" lang="ja-JP" altLang="en-US" dirty="0">
                <a:solidFill>
                  <a:schemeClr val="tx1"/>
                </a:solidFill>
                <a:latin typeface="メイリオ" panose="020B0604030504040204" pitchFamily="50" charset="-128"/>
                <a:ea typeface="メイリオ" panose="020B0604030504040204" pitchFamily="50" charset="-128"/>
              </a:endParaRPr>
            </a:p>
          </p:txBody>
        </p:sp>
      </p:grpSp>
      <p:grpSp>
        <p:nvGrpSpPr>
          <p:cNvPr id="43" name="グループ化 42">
            <a:extLst>
              <a:ext uri="{FF2B5EF4-FFF2-40B4-BE49-F238E27FC236}">
                <a16:creationId xmlns:a16="http://schemas.microsoft.com/office/drawing/2014/main" id="{CC7FB464-950A-4D13-BBD4-EA8A1A3E0CFD}"/>
              </a:ext>
            </a:extLst>
          </p:cNvPr>
          <p:cNvGrpSpPr/>
          <p:nvPr/>
        </p:nvGrpSpPr>
        <p:grpSpPr>
          <a:xfrm>
            <a:off x="4788956" y="2236758"/>
            <a:ext cx="611930" cy="4043481"/>
            <a:chOff x="4805951" y="2236758"/>
            <a:chExt cx="611930" cy="4043481"/>
          </a:xfrm>
        </p:grpSpPr>
        <p:sp>
          <p:nvSpPr>
            <p:cNvPr id="35" name="左大かっこ 34">
              <a:extLst>
                <a:ext uri="{FF2B5EF4-FFF2-40B4-BE49-F238E27FC236}">
                  <a16:creationId xmlns:a16="http://schemas.microsoft.com/office/drawing/2014/main" id="{C6B6317C-E880-40B6-8BA9-90D6CB3B7F7E}"/>
                </a:ext>
              </a:extLst>
            </p:cNvPr>
            <p:cNvSpPr/>
            <p:nvPr/>
          </p:nvSpPr>
          <p:spPr>
            <a:xfrm>
              <a:off x="5202191" y="2236758"/>
              <a:ext cx="215690" cy="4043481"/>
            </a:xfrm>
            <a:prstGeom prst="leftBracket">
              <a:avLst>
                <a:gd name="adj" fmla="val 0"/>
              </a:avLst>
            </a:prstGeom>
            <a:ln w="19050" cap="sq" cmpd="sng" algn="ctr">
              <a:solidFill>
                <a:srgbClr val="003B83"/>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42" name="直線コネクタ 41">
              <a:extLst>
                <a:ext uri="{FF2B5EF4-FFF2-40B4-BE49-F238E27FC236}">
                  <a16:creationId xmlns:a16="http://schemas.microsoft.com/office/drawing/2014/main" id="{659B2071-53A5-4E77-8C04-DDD036E4A327}"/>
                </a:ext>
              </a:extLst>
            </p:cNvPr>
            <p:cNvCxnSpPr>
              <a:cxnSpLocks/>
            </p:cNvCxnSpPr>
            <p:nvPr/>
          </p:nvCxnSpPr>
          <p:spPr>
            <a:xfrm>
              <a:off x="4805951" y="5003973"/>
              <a:ext cx="384629" cy="0"/>
            </a:xfrm>
            <a:prstGeom prst="line">
              <a:avLst/>
            </a:prstGeom>
            <a:ln w="19050" cap="sq" cmpd="sng" algn="ctr">
              <a:solidFill>
                <a:srgbClr val="003B83"/>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194656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字幕 1">
            <a:extLst>
              <a:ext uri="{FF2B5EF4-FFF2-40B4-BE49-F238E27FC236}">
                <a16:creationId xmlns:a16="http://schemas.microsoft.com/office/drawing/2014/main" id="{DB564842-84BB-4178-B6DA-3EDFF3F4031E}"/>
              </a:ext>
            </a:extLst>
          </p:cNvPr>
          <p:cNvSpPr>
            <a:spLocks noGrp="1"/>
          </p:cNvSpPr>
          <p:nvPr>
            <p:ph type="subTitle" idx="10"/>
          </p:nvPr>
        </p:nvSpPr>
        <p:spPr>
          <a:xfrm>
            <a:off x="539999" y="365658"/>
            <a:ext cx="9610163" cy="369332"/>
          </a:xfrm>
        </p:spPr>
        <p:txBody>
          <a:bodyPr/>
          <a:lstStyle/>
          <a:p>
            <a:r>
              <a:rPr lang="en-US" altLang="ja-JP" dirty="0"/>
              <a:t>TF</a:t>
            </a:r>
            <a:r>
              <a:rPr lang="ja-JP" altLang="en-US" dirty="0"/>
              <a:t>のアジェンダ</a:t>
            </a:r>
          </a:p>
        </p:txBody>
      </p:sp>
      <p:sp>
        <p:nvSpPr>
          <p:cNvPr id="3" name="テキスト プレースホルダー 2">
            <a:extLst>
              <a:ext uri="{FF2B5EF4-FFF2-40B4-BE49-F238E27FC236}">
                <a16:creationId xmlns:a16="http://schemas.microsoft.com/office/drawing/2014/main" id="{23DA5CD5-438C-42E1-85B0-DD0A469BDBD6}"/>
              </a:ext>
            </a:extLst>
          </p:cNvPr>
          <p:cNvSpPr>
            <a:spLocks noGrp="1"/>
          </p:cNvSpPr>
          <p:nvPr>
            <p:ph type="body" sz="quarter" idx="16"/>
          </p:nvPr>
        </p:nvSpPr>
        <p:spPr>
          <a:xfrm>
            <a:off x="539750" y="827088"/>
            <a:ext cx="9612313" cy="1274365"/>
          </a:xfrm>
          <a:solidFill>
            <a:srgbClr val="99D6EC"/>
          </a:solidFill>
          <a:ln>
            <a:noFill/>
          </a:ln>
        </p:spPr>
        <p:txBody>
          <a:bodyPr vert="horz" wrap="square" lIns="216000" tIns="108000" rIns="216000" bIns="108000" rtlCol="0" anchor="t" anchorCtr="0">
            <a:spAutoFit/>
          </a:bodyPr>
          <a:lstStyle/>
          <a:p>
            <a:pPr marL="257175" indent="-257175" defTabSz="914400">
              <a:spcBef>
                <a:spcPts val="600"/>
              </a:spcBef>
              <a:buClr>
                <a:srgbClr val="002060"/>
              </a:buClr>
            </a:pPr>
            <a:r>
              <a:rPr lang="en-US" altLang="ja-JP" dirty="0">
                <a:solidFill>
                  <a:schemeClr val="tx1"/>
                </a:solidFill>
              </a:rPr>
              <a:t>TF</a:t>
            </a:r>
            <a:r>
              <a:rPr lang="ja-JP" altLang="en-US" dirty="0">
                <a:solidFill>
                  <a:schemeClr val="tx1"/>
                </a:solidFill>
              </a:rPr>
              <a:t>については、４回程度の開催を予定させていただきたい。</a:t>
            </a:r>
          </a:p>
          <a:p>
            <a:pPr marL="257175" indent="-257175" defTabSz="914400">
              <a:spcBef>
                <a:spcPts val="600"/>
              </a:spcBef>
              <a:buClr>
                <a:srgbClr val="002060"/>
              </a:buClr>
            </a:pPr>
            <a:r>
              <a:rPr lang="ja-JP" altLang="en-US" dirty="0">
                <a:solidFill>
                  <a:schemeClr val="tx1"/>
                </a:solidFill>
              </a:rPr>
              <a:t>国際標準に基づくデータ連携ツールの有用性等の検証と、そのに向けて、下記のアジェンダを設定してはどうか。</a:t>
            </a:r>
          </a:p>
        </p:txBody>
      </p:sp>
      <p:sp>
        <p:nvSpPr>
          <p:cNvPr id="6" name="スライド番号プレースホルダー 5">
            <a:extLst>
              <a:ext uri="{FF2B5EF4-FFF2-40B4-BE49-F238E27FC236}">
                <a16:creationId xmlns:a16="http://schemas.microsoft.com/office/drawing/2014/main" id="{75CB8158-C7D7-4244-A60E-835B77D643B3}"/>
              </a:ext>
            </a:extLst>
          </p:cNvPr>
          <p:cNvSpPr>
            <a:spLocks noGrp="1"/>
          </p:cNvSpPr>
          <p:nvPr>
            <p:ph type="sldNum" sz="quarter" idx="12"/>
          </p:nvPr>
        </p:nvSpPr>
        <p:spPr>
          <a:xfrm>
            <a:off x="8285911" y="7241306"/>
            <a:ext cx="2311400" cy="288033"/>
          </a:xfrm>
        </p:spPr>
        <p:txBody>
          <a:bodyPr/>
          <a:lstStyle/>
          <a:p>
            <a:fld id="{D9550142-B990-490A-A107-ED7302A7FD52}" type="slidenum">
              <a:rPr lang="ja-JP" altLang="en-US" smtClean="0"/>
              <a:pPr/>
              <a:t>11</a:t>
            </a:fld>
            <a:endParaRPr lang="ja-JP" altLang="en-US"/>
          </a:p>
        </p:txBody>
      </p:sp>
      <p:graphicFrame>
        <p:nvGraphicFramePr>
          <p:cNvPr id="8" name="表 7">
            <a:extLst>
              <a:ext uri="{FF2B5EF4-FFF2-40B4-BE49-F238E27FC236}">
                <a16:creationId xmlns:a16="http://schemas.microsoft.com/office/drawing/2014/main" id="{D21674B7-4C64-4FF7-94C9-E73807D37473}"/>
              </a:ext>
            </a:extLst>
          </p:cNvPr>
          <p:cNvGraphicFramePr>
            <a:graphicFrameLocks noGrp="1"/>
          </p:cNvGraphicFramePr>
          <p:nvPr>
            <p:extLst>
              <p:ext uri="{D42A27DB-BD31-4B8C-83A1-F6EECF244321}">
                <p14:modId xmlns:p14="http://schemas.microsoft.com/office/powerpoint/2010/main" val="3507784029"/>
              </p:ext>
            </p:extLst>
          </p:nvPr>
        </p:nvGraphicFramePr>
        <p:xfrm>
          <a:off x="539750" y="2287547"/>
          <a:ext cx="9620171" cy="4695000"/>
        </p:xfrm>
        <a:graphic>
          <a:graphicData uri="http://schemas.openxmlformats.org/drawingml/2006/table">
            <a:tbl>
              <a:tblPr firstRow="1" bandRow="1">
                <a:tableStyleId>{F5AB1C69-6EDB-4FF4-983F-18BD219EF322}</a:tableStyleId>
              </a:tblPr>
              <a:tblGrid>
                <a:gridCol w="684000">
                  <a:extLst>
                    <a:ext uri="{9D8B030D-6E8A-4147-A177-3AD203B41FA5}">
                      <a16:colId xmlns:a16="http://schemas.microsoft.com/office/drawing/2014/main" val="1434344645"/>
                    </a:ext>
                  </a:extLst>
                </a:gridCol>
                <a:gridCol w="1188000">
                  <a:extLst>
                    <a:ext uri="{9D8B030D-6E8A-4147-A177-3AD203B41FA5}">
                      <a16:colId xmlns:a16="http://schemas.microsoft.com/office/drawing/2014/main" val="1005954202"/>
                    </a:ext>
                  </a:extLst>
                </a:gridCol>
                <a:gridCol w="1080000">
                  <a:extLst>
                    <a:ext uri="{9D8B030D-6E8A-4147-A177-3AD203B41FA5}">
                      <a16:colId xmlns:a16="http://schemas.microsoft.com/office/drawing/2014/main" val="3241586465"/>
                    </a:ext>
                  </a:extLst>
                </a:gridCol>
                <a:gridCol w="4788000">
                  <a:extLst>
                    <a:ext uri="{9D8B030D-6E8A-4147-A177-3AD203B41FA5}">
                      <a16:colId xmlns:a16="http://schemas.microsoft.com/office/drawing/2014/main" val="1968717493"/>
                    </a:ext>
                  </a:extLst>
                </a:gridCol>
                <a:gridCol w="1880171">
                  <a:extLst>
                    <a:ext uri="{9D8B030D-6E8A-4147-A177-3AD203B41FA5}">
                      <a16:colId xmlns:a16="http://schemas.microsoft.com/office/drawing/2014/main" val="424787245"/>
                    </a:ext>
                  </a:extLst>
                </a:gridCol>
              </a:tblGrid>
              <a:tr h="162188">
                <a:tc>
                  <a:txBody>
                    <a:bodyPr/>
                    <a:lstStyle/>
                    <a:p>
                      <a:pPr algn="ctr" fontAlgn="ctr"/>
                      <a:r>
                        <a:rPr kumimoji="1" lang="en-US" altLang="ja-JP" sz="1100" dirty="0">
                          <a:latin typeface="メイリオ" panose="020B0604030504040204" pitchFamily="50" charset="-128"/>
                          <a:ea typeface="メイリオ" panose="020B0604030504040204" pitchFamily="50" charset="-128"/>
                        </a:rPr>
                        <a:t>TF</a:t>
                      </a:r>
                      <a:endParaRPr kumimoji="1" lang="ja-JP" altLang="en-US" sz="1100" dirty="0">
                        <a:latin typeface="メイリオ" panose="020B0604030504040204" pitchFamily="50" charset="-128"/>
                        <a:ea typeface="メイリオ" panose="020B0604030504040204" pitchFamily="50" charset="-128"/>
                      </a:endParaRPr>
                    </a:p>
                  </a:txBody>
                  <a:tcPr marL="90000" marR="90000" marT="36000" marB="36000" anchor="ctr">
                    <a:lnL w="6350" cap="flat" cmpd="sng" algn="ctr">
                      <a:solidFill>
                        <a:srgbClr val="009DD9"/>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9DD9"/>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kumimoji="1" lang="ja-JP" altLang="en-US" sz="1100" dirty="0">
                          <a:latin typeface="メイリオ" panose="020B0604030504040204" pitchFamily="50" charset="-128"/>
                          <a:ea typeface="メイリオ" panose="020B0604030504040204" pitchFamily="50" charset="-128"/>
                        </a:rPr>
                        <a:t>目的・ゴール</a:t>
                      </a:r>
                    </a:p>
                  </a:txBody>
                  <a:tcPr marL="90000" marR="90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9DD9"/>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endParaRPr kumimoji="1" lang="ja-JP" altLang="en-US" sz="1100" dirty="0">
                        <a:latin typeface="メイリオ" panose="020B0604030504040204" pitchFamily="50" charset="-128"/>
                        <a:ea typeface="メイリオ" panose="020B0604030504040204" pitchFamily="50" charset="-128"/>
                      </a:endParaRPr>
                    </a:p>
                  </a:txBody>
                  <a:tcPr marL="90000" marR="90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9DD9"/>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kumimoji="1" lang="ja-JP" altLang="en-US" sz="1100" dirty="0">
                          <a:latin typeface="メイリオ" panose="020B0604030504040204" pitchFamily="50" charset="-128"/>
                          <a:ea typeface="メイリオ" panose="020B0604030504040204" pitchFamily="50" charset="-128"/>
                        </a:rPr>
                        <a:t>アジェンダ</a:t>
                      </a:r>
                    </a:p>
                  </a:txBody>
                  <a:tcPr marL="90000" marR="90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009DD9"/>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kumimoji="1" lang="ja-JP" altLang="en-US" sz="1100" dirty="0">
                          <a:latin typeface="メイリオ" panose="020B0604030504040204" pitchFamily="50" charset="-128"/>
                          <a:ea typeface="メイリオ" panose="020B0604030504040204" pitchFamily="50" charset="-128"/>
                        </a:rPr>
                        <a:t>各社様への依頼事項</a:t>
                      </a:r>
                    </a:p>
                  </a:txBody>
                  <a:tcPr marL="90000" marR="90000" marT="36000" marB="36000" anchor="ctr">
                    <a:lnL w="12700" cap="flat" cmpd="sng" algn="ctr">
                      <a:solidFill>
                        <a:schemeClr val="bg1"/>
                      </a:solidFill>
                      <a:prstDash val="solid"/>
                      <a:round/>
                      <a:headEnd type="none" w="med" len="med"/>
                      <a:tailEnd type="none" w="med" len="med"/>
                    </a:lnL>
                    <a:lnR w="6350" cap="flat" cmpd="sng" algn="ctr">
                      <a:solidFill>
                        <a:srgbClr val="009DD9"/>
                      </a:solidFill>
                      <a:prstDash val="solid"/>
                      <a:round/>
                      <a:headEnd type="none" w="med" len="med"/>
                      <a:tailEnd type="none" w="med" len="med"/>
                    </a:lnR>
                    <a:lnT w="6350" cap="flat" cmpd="sng" algn="ctr">
                      <a:solidFill>
                        <a:srgbClr val="009DD9"/>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extLst>
                  <a:ext uri="{0D108BD9-81ED-4DB2-BD59-A6C34878D82A}">
                    <a16:rowId xmlns:a16="http://schemas.microsoft.com/office/drawing/2014/main" val="3997169110"/>
                  </a:ext>
                </a:extLst>
              </a:tr>
              <a:tr h="477025">
                <a:tc rowSpan="2">
                  <a:txBody>
                    <a:bodyPr/>
                    <a:lstStyle/>
                    <a:p>
                      <a:pPr algn="ctr"/>
                      <a:r>
                        <a:rPr kumimoji="1" lang="ja-JP" altLang="en-US" sz="1100" b="1" dirty="0">
                          <a:latin typeface="メイリオ" panose="020B0604030504040204" pitchFamily="50" charset="-128"/>
                          <a:ea typeface="メイリオ" panose="020B0604030504040204" pitchFamily="50" charset="-128"/>
                        </a:rPr>
                        <a:t>第</a:t>
                      </a:r>
                      <a:r>
                        <a:rPr kumimoji="1" lang="en-US" altLang="ja-JP" sz="1100" b="1" dirty="0">
                          <a:latin typeface="メイリオ" panose="020B0604030504040204" pitchFamily="50" charset="-128"/>
                          <a:ea typeface="メイリオ" panose="020B0604030504040204" pitchFamily="50" charset="-128"/>
                        </a:rPr>
                        <a:t>1</a:t>
                      </a:r>
                      <a:r>
                        <a:rPr kumimoji="1" lang="ja-JP" altLang="en-US" sz="1100" b="1" dirty="0">
                          <a:latin typeface="メイリオ" panose="020B0604030504040204" pitchFamily="50" charset="-128"/>
                          <a:ea typeface="メイリオ" panose="020B0604030504040204" pitchFamily="50" charset="-128"/>
                        </a:rPr>
                        <a:t>回</a:t>
                      </a:r>
                      <a:endParaRPr kumimoji="1" lang="ja-JP" altLang="en-US" sz="1100" dirty="0">
                        <a:latin typeface="メイリオ" panose="020B0604030504040204" pitchFamily="50" charset="-128"/>
                        <a:ea typeface="メイリオ" panose="020B0604030504040204" pitchFamily="50" charset="-128"/>
                      </a:endParaRPr>
                    </a:p>
                  </a:txBody>
                  <a:tcPr marL="90000" marR="90000" marT="36000" marB="36000">
                    <a:lnL w="6350" cap="flat" cmpd="sng" algn="ctr">
                      <a:solidFill>
                        <a:srgbClr val="CCEAF5"/>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rowSpan="2">
                  <a:txBody>
                    <a:bodyPr/>
                    <a:lstStyle/>
                    <a:p>
                      <a:pPr algn="l"/>
                      <a:r>
                        <a:rPr kumimoji="0" lang="ja-JP" altLang="en-US" sz="1100" kern="1200" dirty="0">
                          <a:solidFill>
                            <a:schemeClr val="dk1"/>
                          </a:solidFill>
                          <a:latin typeface="メイリオ" panose="020B0604030504040204" pitchFamily="50" charset="-128"/>
                          <a:ea typeface="メイリオ" panose="020B0604030504040204" pitchFamily="50" charset="-128"/>
                          <a:cs typeface="+mn-cs"/>
                        </a:rPr>
                        <a:t>本事業で評価対象とすべき貿易文書の決定</a:t>
                      </a:r>
                    </a:p>
                  </a:txBody>
                  <a:tcPr marL="90000" marR="90000" marT="36000" marB="36000">
                    <a:lnL w="12700" cap="flat" cmpd="sng" algn="ctr">
                      <a:solidFill>
                        <a:schemeClr val="bg1"/>
                      </a:solidFill>
                      <a:prstDash val="solid"/>
                      <a:round/>
                      <a:headEnd type="none" w="med" len="med"/>
                      <a:tailEnd type="none" w="med" len="med"/>
                    </a:lnL>
                    <a:lnR w="6350" cap="flat" cmpd="sng" algn="ctr">
                      <a:solidFill>
                        <a:srgbClr val="595757"/>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tc>
                  <a:txBody>
                    <a:bodyPr/>
                    <a:lstStyle/>
                    <a:p>
                      <a:pPr marL="0" marR="0" lvl="0" indent="0" algn="l" defTabSz="1007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事務局説明</a:t>
                      </a:r>
                      <a:r>
                        <a:rPr kumimoji="1" lang="en-US" altLang="ja-JP" sz="1100" dirty="0">
                          <a:latin typeface="メイリオ" panose="020B0604030504040204" pitchFamily="50" charset="-128"/>
                          <a:ea typeface="メイリオ" panose="020B0604030504040204" pitchFamily="50" charset="-128"/>
                        </a:rPr>
                        <a:t>】</a:t>
                      </a:r>
                    </a:p>
                    <a:p>
                      <a:pPr marL="0" indent="0">
                        <a:buFont typeface="Arial" panose="020B0604020202020204" pitchFamily="34" charset="0"/>
                        <a:buNone/>
                      </a:pPr>
                      <a:endParaRPr kumimoji="1" lang="en-US" altLang="ja-JP" sz="1100" dirty="0">
                        <a:latin typeface="メイリオ" panose="020B0604030504040204" pitchFamily="50" charset="-128"/>
                        <a:ea typeface="メイリオ" panose="020B0604030504040204" pitchFamily="50" charset="-128"/>
                      </a:endParaRPr>
                    </a:p>
                  </a:txBody>
                  <a:tcPr marL="36000" marR="36000" marT="36000" marB="36000">
                    <a:lnL w="6350" cap="flat" cmpd="sng" algn="ctr">
                      <a:solidFill>
                        <a:srgbClr val="595757"/>
                      </a:solidFill>
                      <a:prstDash val="solid"/>
                      <a:round/>
                      <a:headEnd type="none" w="med" len="med"/>
                      <a:tailEnd type="none" w="med" len="med"/>
                    </a:lnL>
                    <a:lnR w="6350" cap="flat" cmpd="sng" algn="ctr">
                      <a:solidFill>
                        <a:srgbClr val="595757"/>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tc>
                  <a:txBody>
                    <a:bodyPr/>
                    <a:lstStyle/>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100" kern="1200" dirty="0">
                          <a:solidFill>
                            <a:schemeClr val="dk1"/>
                          </a:solidFill>
                          <a:latin typeface="メイリオ" panose="020B0604030504040204" pitchFamily="50" charset="-128"/>
                          <a:ea typeface="メイリオ" panose="020B0604030504040204" pitchFamily="50" charset="-128"/>
                          <a:cs typeface="+mn-cs"/>
                        </a:rPr>
                        <a:t>L/C</a:t>
                      </a:r>
                      <a:r>
                        <a:rPr kumimoji="0" lang="ja-JP" altLang="en-US" sz="1100" kern="1200" dirty="0">
                          <a:solidFill>
                            <a:schemeClr val="dk1"/>
                          </a:solidFill>
                          <a:latin typeface="メイリオ" panose="020B0604030504040204" pitchFamily="50" charset="-128"/>
                          <a:ea typeface="メイリオ" panose="020B0604030504040204" pitchFamily="50" charset="-128"/>
                          <a:cs typeface="+mn-cs"/>
                        </a:rPr>
                        <a:t>等業務フロー</a:t>
                      </a:r>
                      <a:endParaRPr kumimoji="0" lang="en-US" altLang="ja-JP" sz="1100" kern="1200" dirty="0">
                        <a:solidFill>
                          <a:schemeClr val="dk1"/>
                        </a:solidFill>
                        <a:latin typeface="メイリオ" panose="020B0604030504040204" pitchFamily="50" charset="-128"/>
                        <a:ea typeface="メイリオ" panose="020B0604030504040204" pitchFamily="50" charset="-128"/>
                        <a:cs typeface="+mn-cs"/>
                      </a:endParaRPr>
                    </a:p>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100" dirty="0">
                          <a:latin typeface="メイリオ" panose="020B0604030504040204" pitchFamily="50" charset="-128"/>
                          <a:ea typeface="メイリオ" panose="020B0604030504040204" pitchFamily="50" charset="-128"/>
                        </a:rPr>
                        <a:t>L/C</a:t>
                      </a:r>
                      <a:r>
                        <a:rPr kumimoji="1" lang="ja-JP" altLang="en-US" sz="1100" dirty="0">
                          <a:latin typeface="メイリオ" panose="020B0604030504040204" pitchFamily="50" charset="-128"/>
                          <a:ea typeface="メイリオ" panose="020B0604030504040204" pitchFamily="50" charset="-128"/>
                        </a:rPr>
                        <a:t>の国際標準（</a:t>
                      </a:r>
                      <a:r>
                        <a:rPr kumimoji="1" lang="en-US" altLang="ja-JP" sz="1100" dirty="0">
                          <a:latin typeface="メイリオ" panose="020B0604030504040204" pitchFamily="50" charset="-128"/>
                          <a:ea typeface="メイリオ" panose="020B0604030504040204" pitchFamily="50" charset="-128"/>
                        </a:rPr>
                        <a:t>ISO20022</a:t>
                      </a:r>
                      <a:r>
                        <a:rPr kumimoji="1" lang="ja-JP" altLang="en-US" sz="1100" dirty="0">
                          <a:latin typeface="メイリオ" panose="020B0604030504040204" pitchFamily="50" charset="-128"/>
                          <a:ea typeface="メイリオ" panose="020B0604030504040204" pitchFamily="50" charset="-128"/>
                        </a:rPr>
                        <a:t>）の概要</a:t>
                      </a:r>
                      <a:endParaRPr kumimoji="1" lang="en-US" altLang="ja-JP" sz="1100" dirty="0">
                        <a:latin typeface="メイリオ" panose="020B0604030504040204" pitchFamily="50" charset="-128"/>
                        <a:ea typeface="メイリオ" panose="020B0604030504040204" pitchFamily="50" charset="-128"/>
                      </a:endParaRPr>
                    </a:p>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dirty="0">
                          <a:latin typeface="メイリオ" panose="020B0604030504040204" pitchFamily="50" charset="-128"/>
                          <a:ea typeface="メイリオ" panose="020B0604030504040204" pitchFamily="50" charset="-128"/>
                        </a:rPr>
                        <a:t>マッピング作業の進め方</a:t>
                      </a:r>
                      <a:endParaRPr kumimoji="1" lang="en-US" altLang="ja-JP" sz="1100" dirty="0">
                        <a:latin typeface="メイリオ" panose="020B0604030504040204" pitchFamily="50" charset="-128"/>
                        <a:ea typeface="メイリオ" panose="020B0604030504040204" pitchFamily="50" charset="-128"/>
                      </a:endParaRPr>
                    </a:p>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100" dirty="0">
                          <a:latin typeface="メイリオ" panose="020B0604030504040204" pitchFamily="50" charset="-128"/>
                          <a:ea typeface="メイリオ" panose="020B0604030504040204" pitchFamily="50" charset="-128"/>
                        </a:rPr>
                        <a:t>L/C</a:t>
                      </a:r>
                      <a:r>
                        <a:rPr kumimoji="1" lang="ja-JP" altLang="en-US" sz="1100" dirty="0">
                          <a:latin typeface="メイリオ" panose="020B0604030504040204" pitchFamily="50" charset="-128"/>
                          <a:ea typeface="メイリオ" panose="020B0604030504040204" pitchFamily="50" charset="-128"/>
                        </a:rPr>
                        <a:t>の国際標準データ項目と実務データ項目のマッピング表（第一案）</a:t>
                      </a:r>
                      <a:endParaRPr kumimoji="1" lang="en-US" altLang="ja-JP" sz="1100" dirty="0">
                        <a:latin typeface="メイリオ" panose="020B0604030504040204" pitchFamily="50" charset="-128"/>
                        <a:ea typeface="メイリオ" panose="020B0604030504040204" pitchFamily="50" charset="-128"/>
                      </a:endParaRPr>
                    </a:p>
                  </a:txBody>
                  <a:tcPr marL="90000" marR="90000" marT="36000" marB="36000">
                    <a:lnL w="6350" cap="flat" cmpd="sng" algn="ctr">
                      <a:solidFill>
                        <a:srgbClr val="595757"/>
                      </a:solidFill>
                      <a:prstDash val="solid"/>
                      <a:round/>
                      <a:headEnd type="none" w="med" len="med"/>
                      <a:tailEnd type="none" w="med" len="med"/>
                    </a:lnL>
                    <a:lnR w="6350" cap="flat" cmpd="sng" algn="ctr">
                      <a:solidFill>
                        <a:srgbClr val="595757"/>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tc rowSpan="2">
                  <a:txBody>
                    <a:bodyPr/>
                    <a:lstStyle/>
                    <a:p>
                      <a:pPr marL="0" indent="0">
                        <a:buFont typeface="Arial" panose="020B0604020202020204" pitchFamily="34" charset="0"/>
                        <a:buNone/>
                      </a:pPr>
                      <a:r>
                        <a:rPr kumimoji="1" lang="en-US" altLang="ja-JP" sz="1100" dirty="0">
                          <a:latin typeface="メイリオ" panose="020B0604030504040204" pitchFamily="50" charset="-128"/>
                          <a:ea typeface="メイリオ" panose="020B0604030504040204" pitchFamily="50" charset="-128"/>
                        </a:rPr>
                        <a:t>【TF</a:t>
                      </a:r>
                      <a:r>
                        <a:rPr kumimoji="1" lang="ja-JP" altLang="en-US" sz="1100" dirty="0">
                          <a:latin typeface="メイリオ" panose="020B0604030504040204" pitchFamily="50" charset="-128"/>
                          <a:ea typeface="メイリオ" panose="020B0604030504040204" pitchFamily="50" charset="-128"/>
                        </a:rPr>
                        <a:t>開催前</a:t>
                      </a:r>
                      <a:r>
                        <a:rPr kumimoji="1" lang="en-US" altLang="ja-JP" sz="1100" dirty="0">
                          <a:latin typeface="メイリオ" panose="020B0604030504040204" pitchFamily="50" charset="-128"/>
                          <a:ea typeface="メイリオ" panose="020B0604030504040204" pitchFamily="50" charset="-128"/>
                        </a:rPr>
                        <a:t>】</a:t>
                      </a:r>
                    </a:p>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100" dirty="0">
                          <a:latin typeface="メイリオ" panose="020B0604030504040204" pitchFamily="50" charset="-128"/>
                          <a:ea typeface="メイリオ" panose="020B0604030504040204" pitchFamily="50" charset="-128"/>
                        </a:rPr>
                        <a:t>L/C</a:t>
                      </a:r>
                      <a:r>
                        <a:rPr kumimoji="1" lang="ja-JP" altLang="en-US" sz="1100" dirty="0">
                          <a:latin typeface="メイリオ" panose="020B0604030504040204" pitchFamily="50" charset="-128"/>
                          <a:ea typeface="メイリオ" panose="020B0604030504040204" pitchFamily="50" charset="-128"/>
                        </a:rPr>
                        <a:t>サンプル（伝票、システム設計書等）の提供</a:t>
                      </a:r>
                      <a:endParaRPr kumimoji="1" lang="en-US" altLang="ja-JP" sz="1100" dirty="0">
                        <a:latin typeface="メイリオ" panose="020B0604030504040204" pitchFamily="50" charset="-128"/>
                        <a:ea typeface="メイリオ" panose="020B0604030504040204" pitchFamily="50" charset="-128"/>
                      </a:endParaRPr>
                    </a:p>
                    <a:p>
                      <a:pPr marL="0" marR="0" lvl="0" indent="0" algn="l" defTabSz="1007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100" dirty="0">
                          <a:latin typeface="メイリオ" panose="020B0604030504040204" pitchFamily="50" charset="-128"/>
                          <a:ea typeface="メイリオ" panose="020B0604030504040204" pitchFamily="50" charset="-128"/>
                        </a:rPr>
                        <a:t>【TF</a:t>
                      </a:r>
                      <a:r>
                        <a:rPr kumimoji="1" lang="ja-JP" altLang="en-US" sz="1100" dirty="0">
                          <a:latin typeface="メイリオ" panose="020B0604030504040204" pitchFamily="50" charset="-128"/>
                          <a:ea typeface="メイリオ" panose="020B0604030504040204" pitchFamily="50" charset="-128"/>
                        </a:rPr>
                        <a:t>開催後</a:t>
                      </a:r>
                      <a:r>
                        <a:rPr kumimoji="1" lang="en-US" altLang="ja-JP" sz="1100" dirty="0">
                          <a:latin typeface="メイリオ" panose="020B0604030504040204" pitchFamily="50" charset="-128"/>
                          <a:ea typeface="メイリオ" panose="020B0604030504040204" pitchFamily="50" charset="-128"/>
                        </a:rPr>
                        <a:t>】</a:t>
                      </a:r>
                    </a:p>
                    <a:p>
                      <a:pPr marL="88900" marR="0" lvl="0" indent="-88900" algn="l" defTabSz="1007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dirty="0">
                          <a:latin typeface="メイリオ" panose="020B0604030504040204" pitchFamily="50" charset="-128"/>
                          <a:ea typeface="メイリオ" panose="020B0604030504040204" pitchFamily="50" charset="-128"/>
                        </a:rPr>
                        <a:t>対象とする貿易文書のサンプル（伝票、システム設計書等）の提供</a:t>
                      </a:r>
                      <a:endParaRPr kumimoji="1" lang="en-US" altLang="ja-JP" sz="1100" dirty="0">
                        <a:latin typeface="メイリオ" panose="020B0604030504040204" pitchFamily="50" charset="-128"/>
                        <a:ea typeface="メイリオ" panose="020B0604030504040204" pitchFamily="50" charset="-128"/>
                      </a:endParaRPr>
                    </a:p>
                  </a:txBody>
                  <a:tcPr marL="90000" marR="90000" marT="36000" marB="36000">
                    <a:lnL w="6350" cap="flat" cmpd="sng" algn="ctr">
                      <a:solidFill>
                        <a:srgbClr val="595757"/>
                      </a:solidFill>
                      <a:prstDash val="solid"/>
                      <a:round/>
                      <a:headEnd type="none" w="med" len="med"/>
                      <a:tailEnd type="none" w="med" len="med"/>
                    </a:lnL>
                    <a:lnR w="6350" cap="flat" cmpd="sng" algn="ctr">
                      <a:solidFill>
                        <a:srgbClr val="595757"/>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extLst>
                  <a:ext uri="{0D108BD9-81ED-4DB2-BD59-A6C34878D82A}">
                    <a16:rowId xmlns:a16="http://schemas.microsoft.com/office/drawing/2014/main" val="3130608602"/>
                  </a:ext>
                </a:extLst>
              </a:tr>
              <a:tr h="314836">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1007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議論</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a:p>
                      <a:pPr marL="0" indent="0">
                        <a:buFont typeface="Arial" panose="020B0604020202020204" pitchFamily="34" charset="0"/>
                        <a:buNone/>
                      </a:pPr>
                      <a:endParaRPr kumimoji="1" lang="en-US" altLang="ja-JP" sz="1100" dirty="0">
                        <a:latin typeface="メイリオ" panose="020B0604030504040204" pitchFamily="50" charset="-128"/>
                        <a:ea typeface="メイリオ" panose="020B0604030504040204" pitchFamily="50" charset="-128"/>
                      </a:endParaRPr>
                    </a:p>
                  </a:txBody>
                  <a:tcPr marL="36000" marR="36000" marT="36000" marB="36000">
                    <a:lnL w="6350" cap="flat" cmpd="sng" algn="ctr">
                      <a:solidFill>
                        <a:srgbClr val="595757"/>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tc>
                  <a:txBody>
                    <a:bodyPr/>
                    <a:lstStyle/>
                    <a:p>
                      <a:pPr marL="88900" indent="-88900">
                        <a:buFont typeface="Arial" panose="020B0604020202020204" pitchFamily="34" charset="0"/>
                        <a:buChar char="•"/>
                      </a:pPr>
                      <a:r>
                        <a:rPr kumimoji="0" lang="en-US" altLang="ja-JP" sz="1100" kern="1200" dirty="0">
                          <a:solidFill>
                            <a:schemeClr val="dk1"/>
                          </a:solidFill>
                          <a:latin typeface="メイリオ" panose="020B0604030504040204" pitchFamily="50" charset="-128"/>
                          <a:ea typeface="メイリオ" panose="020B0604030504040204" pitchFamily="50" charset="-128"/>
                          <a:cs typeface="+mn-cs"/>
                        </a:rPr>
                        <a:t>L/C</a:t>
                      </a:r>
                      <a:r>
                        <a:rPr kumimoji="0" lang="ja-JP" altLang="en-US" sz="1100" kern="1200" dirty="0">
                          <a:solidFill>
                            <a:schemeClr val="dk1"/>
                          </a:solidFill>
                          <a:latin typeface="メイリオ" panose="020B0604030504040204" pitchFamily="50" charset="-128"/>
                          <a:ea typeface="メイリオ" panose="020B0604030504040204" pitchFamily="50" charset="-128"/>
                          <a:cs typeface="+mn-cs"/>
                        </a:rPr>
                        <a:t>等業務フローとデジタル化効果の確認</a:t>
                      </a:r>
                      <a:endParaRPr kumimoji="0" lang="en-US" altLang="ja-JP" sz="1100" kern="1200" dirty="0">
                        <a:solidFill>
                          <a:schemeClr val="dk1"/>
                        </a:solidFill>
                        <a:latin typeface="メイリオ" panose="020B0604030504040204" pitchFamily="50" charset="-128"/>
                        <a:ea typeface="メイリオ" panose="020B0604030504040204" pitchFamily="50" charset="-128"/>
                        <a:cs typeface="+mn-cs"/>
                      </a:endParaRPr>
                    </a:p>
                    <a:p>
                      <a:pPr marL="88900" indent="-88900">
                        <a:buFont typeface="Arial" panose="020B0604020202020204" pitchFamily="34" charset="0"/>
                        <a:buChar char="•"/>
                      </a:pPr>
                      <a:r>
                        <a:rPr kumimoji="1" lang="ja-JP" altLang="en-US" sz="1100" dirty="0">
                          <a:latin typeface="メイリオ" panose="020B0604030504040204" pitchFamily="50" charset="-128"/>
                          <a:ea typeface="メイリオ" panose="020B0604030504040204" pitchFamily="50" charset="-128"/>
                        </a:rPr>
                        <a:t>国際標準データ項目の有用性等の検証対象とすべき貿易文書の決定</a:t>
                      </a:r>
                      <a:endParaRPr kumimoji="1" lang="en-US" altLang="ja-JP" sz="1100" dirty="0">
                        <a:latin typeface="メイリオ" panose="020B0604030504040204" pitchFamily="50" charset="-128"/>
                        <a:ea typeface="メイリオ" panose="020B0604030504040204" pitchFamily="50" charset="-128"/>
                      </a:endParaRPr>
                    </a:p>
                  </a:txBody>
                  <a:tcPr marL="90000" marR="90000" marT="36000" marB="36000">
                    <a:lnL w="6350" cap="flat" cmpd="sng" algn="ctr">
                      <a:solidFill>
                        <a:srgbClr val="595757"/>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tc vMerge="1">
                  <a:txBody>
                    <a:bodyPr/>
                    <a:lstStyle/>
                    <a:p>
                      <a:endParaRPr kumimoji="1" lang="ja-JP" altLang="en-US"/>
                    </a:p>
                  </a:txBody>
                  <a:tcPr/>
                </a:tc>
                <a:extLst>
                  <a:ext uri="{0D108BD9-81ED-4DB2-BD59-A6C34878D82A}">
                    <a16:rowId xmlns:a16="http://schemas.microsoft.com/office/drawing/2014/main" val="2832606943"/>
                  </a:ext>
                </a:extLst>
              </a:tr>
              <a:tr h="372079">
                <a:tc rowSpan="2">
                  <a:txBody>
                    <a:bodyPr/>
                    <a:lstStyle/>
                    <a:p>
                      <a:pPr algn="ctr"/>
                      <a:r>
                        <a:rPr kumimoji="1" lang="ja-JP" altLang="en-US" sz="1100" b="1" dirty="0">
                          <a:latin typeface="メイリオ" panose="020B0604030504040204" pitchFamily="50" charset="-128"/>
                          <a:ea typeface="メイリオ" panose="020B0604030504040204" pitchFamily="50" charset="-128"/>
                        </a:rPr>
                        <a:t>第</a:t>
                      </a:r>
                      <a:r>
                        <a:rPr kumimoji="1" lang="en-US" altLang="ja-JP" sz="1100" b="1" dirty="0">
                          <a:latin typeface="メイリオ" panose="020B0604030504040204" pitchFamily="50" charset="-128"/>
                          <a:ea typeface="メイリオ" panose="020B0604030504040204" pitchFamily="50" charset="-128"/>
                        </a:rPr>
                        <a:t>2</a:t>
                      </a:r>
                      <a:r>
                        <a:rPr kumimoji="1" lang="ja-JP" altLang="en-US" sz="1100" b="1" dirty="0">
                          <a:latin typeface="メイリオ" panose="020B0604030504040204" pitchFamily="50" charset="-128"/>
                          <a:ea typeface="メイリオ" panose="020B0604030504040204" pitchFamily="50" charset="-128"/>
                        </a:rPr>
                        <a:t>回</a:t>
                      </a:r>
                      <a:endParaRPr kumimoji="1" lang="ja-JP" altLang="en-US" sz="1100" dirty="0">
                        <a:latin typeface="メイリオ" panose="020B0604030504040204" pitchFamily="50" charset="-128"/>
                        <a:ea typeface="メイリオ" panose="020B0604030504040204" pitchFamily="50" charset="-128"/>
                      </a:endParaRPr>
                    </a:p>
                  </a:txBody>
                  <a:tcPr marL="90000" marR="90000" marT="36000" marB="36000">
                    <a:lnL w="6350" cap="flat" cmpd="sng" algn="ctr">
                      <a:solidFill>
                        <a:srgbClr val="CCEAF5"/>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rowSpan="2">
                  <a:txBody>
                    <a:bodyPr/>
                    <a:lstStyle/>
                    <a:p>
                      <a:pPr algn="l"/>
                      <a:r>
                        <a:rPr kumimoji="0" lang="ja-JP" altLang="en-US" sz="1100" kern="1200" dirty="0">
                          <a:solidFill>
                            <a:schemeClr val="dk1"/>
                          </a:solidFill>
                          <a:latin typeface="メイリオ" panose="020B0604030504040204" pitchFamily="50" charset="-128"/>
                          <a:ea typeface="メイリオ" panose="020B0604030504040204" pitchFamily="50" charset="-128"/>
                          <a:cs typeface="+mn-cs"/>
                        </a:rPr>
                        <a:t>マッピング結果の整理方針の決定</a:t>
                      </a:r>
                    </a:p>
                  </a:txBody>
                  <a:tcPr marL="90000" marR="90000" marT="36000" marB="36000">
                    <a:lnL w="12700" cap="flat" cmpd="sng" algn="ctr">
                      <a:solidFill>
                        <a:schemeClr val="bg1"/>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tc>
                  <a:txBody>
                    <a:bodyPr/>
                    <a:lstStyle/>
                    <a:p>
                      <a:pPr marL="0" marR="0" lvl="0" indent="0" algn="l" defTabSz="1007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事務局説明</a:t>
                      </a:r>
                      <a:r>
                        <a:rPr kumimoji="1" lang="en-US" altLang="ja-JP" sz="1100" dirty="0">
                          <a:latin typeface="メイリオ" panose="020B0604030504040204" pitchFamily="50" charset="-128"/>
                          <a:ea typeface="メイリオ" panose="020B0604030504040204" pitchFamily="50" charset="-128"/>
                        </a:rPr>
                        <a:t>】</a:t>
                      </a:r>
                    </a:p>
                  </a:txBody>
                  <a:tcPr marL="36000" marR="36000" marT="36000" marB="36000">
                    <a:lnL w="6350" cap="flat" cmpd="sng" algn="ctr">
                      <a:solidFill>
                        <a:srgbClr val="595757"/>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tc>
                  <a:txBody>
                    <a:bodyPr/>
                    <a:lstStyle/>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dirty="0">
                          <a:latin typeface="メイリオ" panose="020B0604030504040204" pitchFamily="50" charset="-128"/>
                          <a:ea typeface="メイリオ" panose="020B0604030504040204" pitchFamily="50" charset="-128"/>
                        </a:rPr>
                        <a:t>マッピング表（第二案）</a:t>
                      </a:r>
                      <a:endParaRPr kumimoji="1" lang="en-US" altLang="ja-JP" sz="1100" dirty="0">
                        <a:latin typeface="メイリオ" panose="020B0604030504040204" pitchFamily="50" charset="-128"/>
                        <a:ea typeface="メイリオ" panose="020B0604030504040204" pitchFamily="50" charset="-128"/>
                      </a:endParaRPr>
                    </a:p>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dirty="0">
                          <a:latin typeface="メイリオ" panose="020B0604030504040204" pitchFamily="50" charset="-128"/>
                          <a:ea typeface="メイリオ" panose="020B0604030504040204" pitchFamily="50" charset="-128"/>
                        </a:rPr>
                        <a:t>マッピング結果の整理方針（案）</a:t>
                      </a:r>
                      <a:endParaRPr kumimoji="1" lang="en-US" altLang="ja-JP" sz="1100" dirty="0">
                        <a:latin typeface="メイリオ" panose="020B0604030504040204" pitchFamily="50" charset="-128"/>
                        <a:ea typeface="メイリオ" panose="020B0604030504040204" pitchFamily="50" charset="-128"/>
                      </a:endParaRPr>
                    </a:p>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dirty="0">
                          <a:latin typeface="メイリオ" panose="020B0604030504040204" pitchFamily="50" charset="-128"/>
                          <a:ea typeface="メイリオ" panose="020B0604030504040204" pitchFamily="50" charset="-128"/>
                        </a:rPr>
                        <a:t>貿易文書デジタル化の効果試算調査票</a:t>
                      </a:r>
                      <a:endParaRPr kumimoji="1" lang="en-US" altLang="ja-JP" sz="1100" dirty="0">
                        <a:latin typeface="メイリオ" panose="020B0604030504040204" pitchFamily="50" charset="-128"/>
                        <a:ea typeface="メイリオ" panose="020B0604030504040204" pitchFamily="50" charset="-128"/>
                      </a:endParaRPr>
                    </a:p>
                  </a:txBody>
                  <a:tcPr marL="90000" marR="90000" marT="36000" marB="36000">
                    <a:lnL w="6350" cap="flat" cmpd="sng" algn="ctr">
                      <a:solidFill>
                        <a:srgbClr val="595757"/>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tc rowSpan="2">
                  <a:txBody>
                    <a:bodyPr/>
                    <a:lstStyle/>
                    <a:p>
                      <a:pPr marL="0" indent="0">
                        <a:buFont typeface="Arial" panose="020B0604020202020204" pitchFamily="34" charset="0"/>
                        <a:buNone/>
                      </a:pPr>
                      <a:r>
                        <a:rPr kumimoji="1" lang="en-US" altLang="ja-JP" sz="1100" dirty="0">
                          <a:latin typeface="メイリオ" panose="020B0604030504040204" pitchFamily="50" charset="-128"/>
                          <a:ea typeface="メイリオ" panose="020B0604030504040204" pitchFamily="50" charset="-128"/>
                        </a:rPr>
                        <a:t>【TF</a:t>
                      </a:r>
                      <a:r>
                        <a:rPr kumimoji="1" lang="ja-JP" altLang="en-US" sz="1100" dirty="0">
                          <a:latin typeface="メイリオ" panose="020B0604030504040204" pitchFamily="50" charset="-128"/>
                          <a:ea typeface="メイリオ" panose="020B0604030504040204" pitchFamily="50" charset="-128"/>
                        </a:rPr>
                        <a:t>開催後</a:t>
                      </a:r>
                      <a:r>
                        <a:rPr kumimoji="1" lang="en-US" altLang="ja-JP" sz="1100" dirty="0">
                          <a:latin typeface="メイリオ" panose="020B0604030504040204" pitchFamily="50" charset="-128"/>
                          <a:ea typeface="メイリオ" panose="020B0604030504040204" pitchFamily="50" charset="-128"/>
                        </a:rPr>
                        <a:t>】</a:t>
                      </a:r>
                    </a:p>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dirty="0">
                          <a:latin typeface="メイリオ" panose="020B0604030504040204" pitchFamily="50" charset="-128"/>
                          <a:ea typeface="メイリオ" panose="020B0604030504040204" pitchFamily="50" charset="-128"/>
                        </a:rPr>
                        <a:t>マッピング表の修正案の提出</a:t>
                      </a:r>
                      <a:endParaRPr kumimoji="1" lang="en-US" altLang="ja-JP" sz="1100" dirty="0">
                        <a:latin typeface="メイリオ" panose="020B0604030504040204" pitchFamily="50" charset="-128"/>
                        <a:ea typeface="メイリオ" panose="020B0604030504040204" pitchFamily="50" charset="-128"/>
                      </a:endParaRPr>
                    </a:p>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dirty="0">
                          <a:latin typeface="メイリオ" panose="020B0604030504040204" pitchFamily="50" charset="-128"/>
                          <a:ea typeface="メイリオ" panose="020B0604030504040204" pitchFamily="50" charset="-128"/>
                        </a:rPr>
                        <a:t>貿易文書デジタル化の効果試算調査票への回答</a:t>
                      </a:r>
                      <a:endParaRPr kumimoji="1" lang="en-US" altLang="ja-JP" sz="1100" dirty="0">
                        <a:latin typeface="メイリオ" panose="020B0604030504040204" pitchFamily="50" charset="-128"/>
                        <a:ea typeface="メイリオ" panose="020B0604030504040204" pitchFamily="50" charset="-128"/>
                      </a:endParaRPr>
                    </a:p>
                  </a:txBody>
                  <a:tcPr marL="90000" marR="90000" marT="36000" marB="36000">
                    <a:lnL w="6350" cap="flat" cmpd="sng" algn="ctr">
                      <a:solidFill>
                        <a:srgbClr val="595757"/>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extLst>
                  <a:ext uri="{0D108BD9-81ED-4DB2-BD59-A6C34878D82A}">
                    <a16:rowId xmlns:a16="http://schemas.microsoft.com/office/drawing/2014/main" val="1323687904"/>
                  </a:ext>
                </a:extLst>
              </a:tr>
              <a:tr h="267134">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1007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議論</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a:txBody>
                  <a:tcPr marL="36000" marR="36000" marT="36000" marB="36000">
                    <a:lnL w="6350" cap="flat" cmpd="sng" algn="ctr">
                      <a:solidFill>
                        <a:srgbClr val="595757"/>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tc>
                  <a:txBody>
                    <a:bodyPr/>
                    <a:lstStyle/>
                    <a:p>
                      <a:pPr marL="88900" marR="0" lvl="0" indent="-88900" algn="l" defTabSz="1007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dirty="0">
                          <a:latin typeface="メイリオ" panose="020B0604030504040204" pitchFamily="50" charset="-128"/>
                          <a:ea typeface="メイリオ" panose="020B0604030504040204" pitchFamily="50" charset="-128"/>
                        </a:rPr>
                        <a:t>上記案に対する意見、要望等</a:t>
                      </a:r>
                      <a:endParaRPr kumimoji="1" lang="en-US" altLang="ja-JP" sz="1100" dirty="0">
                        <a:latin typeface="メイリオ" panose="020B0604030504040204" pitchFamily="50" charset="-128"/>
                        <a:ea typeface="メイリオ" panose="020B0604030504040204" pitchFamily="50" charset="-128"/>
                      </a:endParaRPr>
                    </a:p>
                    <a:p>
                      <a:pPr marL="88900" indent="-88900">
                        <a:buFont typeface="Arial" panose="020B0604020202020204" pitchFamily="34" charset="0"/>
                        <a:buChar char="•"/>
                      </a:pPr>
                      <a:endParaRPr kumimoji="1" lang="en-US" altLang="ja-JP" sz="1100" dirty="0">
                        <a:latin typeface="メイリオ" panose="020B0604030504040204" pitchFamily="50" charset="-128"/>
                        <a:ea typeface="メイリオ" panose="020B0604030504040204" pitchFamily="50" charset="-128"/>
                      </a:endParaRPr>
                    </a:p>
                  </a:txBody>
                  <a:tcPr marL="90000" marR="90000" marT="36000" marB="36000">
                    <a:lnL w="6350" cap="flat" cmpd="sng" algn="ctr">
                      <a:solidFill>
                        <a:srgbClr val="595757"/>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tc vMerge="1">
                  <a:txBody>
                    <a:bodyPr/>
                    <a:lstStyle/>
                    <a:p>
                      <a:endParaRPr kumimoji="1" lang="ja-JP" altLang="en-US"/>
                    </a:p>
                  </a:txBody>
                  <a:tcPr/>
                </a:tc>
                <a:extLst>
                  <a:ext uri="{0D108BD9-81ED-4DB2-BD59-A6C34878D82A}">
                    <a16:rowId xmlns:a16="http://schemas.microsoft.com/office/drawing/2014/main" val="3656431750"/>
                  </a:ext>
                </a:extLst>
              </a:tr>
              <a:tr h="581970">
                <a:tc rowSpan="2">
                  <a:txBody>
                    <a:bodyPr/>
                    <a:lstStyle/>
                    <a:p>
                      <a:pPr algn="ctr"/>
                      <a:r>
                        <a:rPr kumimoji="1" lang="ja-JP" altLang="en-US" sz="1100" b="1" dirty="0">
                          <a:latin typeface="メイリオ" panose="020B0604030504040204" pitchFamily="50" charset="-128"/>
                          <a:ea typeface="メイリオ" panose="020B0604030504040204" pitchFamily="50" charset="-128"/>
                        </a:rPr>
                        <a:t>第</a:t>
                      </a:r>
                      <a:r>
                        <a:rPr kumimoji="1" lang="en-US" altLang="ja-JP" sz="1100" b="1" dirty="0">
                          <a:latin typeface="メイリオ" panose="020B0604030504040204" pitchFamily="50" charset="-128"/>
                          <a:ea typeface="メイリオ" panose="020B0604030504040204" pitchFamily="50" charset="-128"/>
                        </a:rPr>
                        <a:t>3</a:t>
                      </a:r>
                      <a:r>
                        <a:rPr kumimoji="1" lang="ja-JP" altLang="en-US" sz="1100" b="1" dirty="0">
                          <a:latin typeface="メイリオ" panose="020B0604030504040204" pitchFamily="50" charset="-128"/>
                          <a:ea typeface="メイリオ" panose="020B0604030504040204" pitchFamily="50" charset="-128"/>
                        </a:rPr>
                        <a:t>回</a:t>
                      </a:r>
                      <a:endParaRPr kumimoji="1" lang="ja-JP" altLang="en-US" sz="1100" dirty="0">
                        <a:latin typeface="メイリオ" panose="020B0604030504040204" pitchFamily="50" charset="-128"/>
                        <a:ea typeface="メイリオ" panose="020B0604030504040204" pitchFamily="50" charset="-128"/>
                      </a:endParaRPr>
                    </a:p>
                  </a:txBody>
                  <a:tcPr marL="90000" marR="90000" marT="36000" marB="36000">
                    <a:lnL w="6350" cap="flat" cmpd="sng" algn="ctr">
                      <a:solidFill>
                        <a:srgbClr val="CCEAF5"/>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rowSpan="2">
                  <a:txBody>
                    <a:bodyPr/>
                    <a:lstStyle/>
                    <a:p>
                      <a:pPr algn="l"/>
                      <a:r>
                        <a:rPr kumimoji="1" lang="ja-JP" altLang="en-US" sz="1100" dirty="0">
                          <a:latin typeface="メイリオ" panose="020B0604030504040204" pitchFamily="50" charset="-128"/>
                          <a:ea typeface="メイリオ" panose="020B0604030504040204" pitchFamily="50" charset="-128"/>
                        </a:rPr>
                        <a:t>マッピング表の確定、公開用ポータルサイトの要件の決定</a:t>
                      </a:r>
                      <a:endParaRPr kumimoji="0" lang="ja-JP" altLang="en-US" sz="1100" kern="1200" dirty="0">
                        <a:solidFill>
                          <a:schemeClr val="dk1"/>
                        </a:solidFill>
                        <a:latin typeface="メイリオ" panose="020B0604030504040204" pitchFamily="50" charset="-128"/>
                        <a:ea typeface="メイリオ" panose="020B0604030504040204" pitchFamily="50" charset="-128"/>
                        <a:cs typeface="+mn-cs"/>
                      </a:endParaRPr>
                    </a:p>
                  </a:txBody>
                  <a:tcPr marL="90000" marR="90000" marT="36000" marB="36000">
                    <a:lnL w="12700" cap="flat" cmpd="sng" algn="ctr">
                      <a:solidFill>
                        <a:schemeClr val="bg1"/>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tc>
                  <a:txBody>
                    <a:bodyPr/>
                    <a:lstStyle/>
                    <a:p>
                      <a:pPr marL="0" marR="0" lvl="0" indent="0" algn="l" defTabSz="1007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事務局説明</a:t>
                      </a:r>
                      <a:r>
                        <a:rPr kumimoji="1" lang="en-US" altLang="ja-JP" sz="1100" dirty="0">
                          <a:latin typeface="メイリオ" panose="020B0604030504040204" pitchFamily="50" charset="-128"/>
                          <a:ea typeface="メイリオ" panose="020B0604030504040204" pitchFamily="50" charset="-128"/>
                        </a:rPr>
                        <a:t>】</a:t>
                      </a:r>
                    </a:p>
                  </a:txBody>
                  <a:tcPr marL="36000" marR="36000" marT="36000" marB="36000">
                    <a:lnL w="6350" cap="flat" cmpd="sng" algn="ctr">
                      <a:solidFill>
                        <a:srgbClr val="595757"/>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tc>
                  <a:txBody>
                    <a:bodyPr/>
                    <a:lstStyle/>
                    <a:p>
                      <a:pPr marL="88900" indent="-88900">
                        <a:buFont typeface="Arial" panose="020B0604020202020204" pitchFamily="34" charset="0"/>
                        <a:buChar char="•"/>
                      </a:pPr>
                      <a:r>
                        <a:rPr kumimoji="1" lang="ja-JP" altLang="en-US" sz="1100" dirty="0">
                          <a:latin typeface="メイリオ" panose="020B0604030504040204" pitchFamily="50" charset="-128"/>
                          <a:ea typeface="メイリオ" panose="020B0604030504040204" pitchFamily="50" charset="-128"/>
                        </a:rPr>
                        <a:t>マッピング表（最終案）</a:t>
                      </a:r>
                      <a:endParaRPr kumimoji="1" lang="en-US" altLang="ja-JP" sz="1100" dirty="0">
                        <a:latin typeface="メイリオ" panose="020B0604030504040204" pitchFamily="50" charset="-128"/>
                        <a:ea typeface="メイリオ" panose="020B0604030504040204" pitchFamily="50" charset="-128"/>
                      </a:endParaRPr>
                    </a:p>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dirty="0">
                          <a:latin typeface="メイリオ" panose="020B0604030504040204" pitchFamily="50" charset="-128"/>
                          <a:ea typeface="メイリオ" panose="020B0604030504040204" pitchFamily="50" charset="-128"/>
                        </a:rPr>
                        <a:t>標準修正提案に向けた暫定定義（案）</a:t>
                      </a:r>
                      <a:endParaRPr kumimoji="1" lang="en-US" altLang="ja-JP" sz="1100" dirty="0">
                        <a:latin typeface="メイリオ" panose="020B0604030504040204" pitchFamily="50" charset="-128"/>
                        <a:ea typeface="メイリオ" panose="020B0604030504040204" pitchFamily="50" charset="-128"/>
                      </a:endParaRPr>
                    </a:p>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dirty="0">
                          <a:latin typeface="メイリオ" panose="020B0604030504040204" pitchFamily="50" charset="-128"/>
                          <a:ea typeface="メイリオ" panose="020B0604030504040204" pitchFamily="50" charset="-128"/>
                        </a:rPr>
                        <a:t>マッピング表を用いたシステム間連携の検証方法（案）</a:t>
                      </a:r>
                      <a:endParaRPr kumimoji="1" lang="en-US" altLang="ja-JP" sz="1100" dirty="0">
                        <a:latin typeface="メイリオ" panose="020B0604030504040204" pitchFamily="50" charset="-128"/>
                        <a:ea typeface="メイリオ" panose="020B0604030504040204" pitchFamily="50" charset="-128"/>
                      </a:endParaRPr>
                    </a:p>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dirty="0">
                          <a:latin typeface="メイリオ" panose="020B0604030504040204" pitchFamily="50" charset="-128"/>
                          <a:ea typeface="メイリオ" panose="020B0604030504040204" pitchFamily="50" charset="-128"/>
                        </a:rPr>
                        <a:t>貿易文書デジタル化の効果試算（案）</a:t>
                      </a:r>
                      <a:endParaRPr kumimoji="1" lang="en-US" altLang="ja-JP" sz="1100" dirty="0">
                        <a:latin typeface="メイリオ" panose="020B0604030504040204" pitchFamily="50" charset="-128"/>
                        <a:ea typeface="メイリオ" panose="020B0604030504040204" pitchFamily="50" charset="-128"/>
                      </a:endParaRPr>
                    </a:p>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dirty="0">
                          <a:latin typeface="メイリオ" panose="020B0604030504040204" pitchFamily="50" charset="-128"/>
                          <a:ea typeface="メイリオ" panose="020B0604030504040204" pitchFamily="50" charset="-128"/>
                        </a:rPr>
                        <a:t>公開用ポータルサイトの要件（案）</a:t>
                      </a:r>
                      <a:endParaRPr kumimoji="1" lang="en-US" altLang="ja-JP" sz="1100" dirty="0">
                        <a:latin typeface="メイリオ" panose="020B0604030504040204" pitchFamily="50" charset="-128"/>
                        <a:ea typeface="メイリオ" panose="020B0604030504040204" pitchFamily="50" charset="-128"/>
                      </a:endParaRPr>
                    </a:p>
                  </a:txBody>
                  <a:tcPr marL="90000" marR="90000" marT="36000" marB="36000">
                    <a:lnL w="6350" cap="flat" cmpd="sng" algn="ctr">
                      <a:solidFill>
                        <a:srgbClr val="595757"/>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tc rowSpan="2">
                  <a:txBody>
                    <a:bodyPr/>
                    <a:lstStyle/>
                    <a:p>
                      <a:pPr marL="0" indent="0">
                        <a:buFont typeface="Arial" panose="020B0604020202020204" pitchFamily="34" charset="0"/>
                        <a:buNone/>
                      </a:pPr>
                      <a:r>
                        <a:rPr kumimoji="1" lang="en-US" altLang="ja-JP" sz="1100" dirty="0">
                          <a:latin typeface="メイリオ" panose="020B0604030504040204" pitchFamily="50" charset="-128"/>
                          <a:ea typeface="メイリオ" panose="020B0604030504040204" pitchFamily="50" charset="-128"/>
                        </a:rPr>
                        <a:t>【TF</a:t>
                      </a:r>
                      <a:r>
                        <a:rPr kumimoji="1" lang="ja-JP" altLang="en-US" sz="1100" dirty="0">
                          <a:latin typeface="メイリオ" panose="020B0604030504040204" pitchFamily="50" charset="-128"/>
                          <a:ea typeface="メイリオ" panose="020B0604030504040204" pitchFamily="50" charset="-128"/>
                        </a:rPr>
                        <a:t>開催後</a:t>
                      </a:r>
                      <a:r>
                        <a:rPr kumimoji="1" lang="en-US" altLang="ja-JP" sz="1100" dirty="0">
                          <a:latin typeface="メイリオ" panose="020B0604030504040204" pitchFamily="50" charset="-128"/>
                          <a:ea typeface="メイリオ" panose="020B0604030504040204" pitchFamily="50" charset="-128"/>
                        </a:rPr>
                        <a:t>】</a:t>
                      </a:r>
                    </a:p>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dirty="0">
                          <a:latin typeface="メイリオ" panose="020B0604030504040204" pitchFamily="50" charset="-128"/>
                          <a:ea typeface="メイリオ" panose="020B0604030504040204" pitchFamily="50" charset="-128"/>
                        </a:rPr>
                        <a:t>マッピング表を用いたシステム間連携の検証時の事務局からの問合せへの回答</a:t>
                      </a:r>
                      <a:endParaRPr kumimoji="1" lang="en-US" altLang="ja-JP" sz="1100" dirty="0">
                        <a:latin typeface="メイリオ" panose="020B0604030504040204" pitchFamily="50" charset="-128"/>
                        <a:ea typeface="メイリオ" panose="020B0604030504040204" pitchFamily="50" charset="-128"/>
                      </a:endParaRPr>
                    </a:p>
                    <a:p>
                      <a:pPr marL="88900" indent="-88900">
                        <a:buFont typeface="Arial" panose="020B0604020202020204" pitchFamily="34" charset="0"/>
                        <a:buChar char="•"/>
                      </a:pPr>
                      <a:r>
                        <a:rPr kumimoji="1" lang="en-US" altLang="ja-JP" sz="1100" dirty="0">
                          <a:latin typeface="メイリオ" panose="020B0604030504040204" pitchFamily="50" charset="-128"/>
                          <a:ea typeface="メイリオ" panose="020B0604030504040204" pitchFamily="50" charset="-128"/>
                        </a:rPr>
                        <a:t>WG</a:t>
                      </a:r>
                      <a:r>
                        <a:rPr kumimoji="1" lang="ja-JP" altLang="en-US" sz="1100" dirty="0">
                          <a:latin typeface="メイリオ" panose="020B0604030504040204" pitchFamily="50" charset="-128"/>
                          <a:ea typeface="メイリオ" panose="020B0604030504040204" pitchFamily="50" charset="-128"/>
                        </a:rPr>
                        <a:t>への中間報告（</a:t>
                      </a:r>
                      <a:r>
                        <a:rPr kumimoji="1" lang="en-US" altLang="ja-JP" sz="1100" dirty="0">
                          <a:latin typeface="メイリオ" panose="020B0604030504040204" pitchFamily="50" charset="-128"/>
                          <a:ea typeface="メイリオ" panose="020B0604030504040204" pitchFamily="50" charset="-128"/>
                        </a:rPr>
                        <a:t>TF</a:t>
                      </a:r>
                      <a:r>
                        <a:rPr kumimoji="1" lang="ja-JP" altLang="en-US" sz="1100" dirty="0">
                          <a:latin typeface="メイリオ" panose="020B0604030504040204" pitchFamily="50" charset="-128"/>
                          <a:ea typeface="メイリオ" panose="020B0604030504040204" pitchFamily="50" charset="-128"/>
                        </a:rPr>
                        <a:t>代表メンバーによる）</a:t>
                      </a:r>
                      <a:endParaRPr kumimoji="1" lang="en-US" altLang="ja-JP" sz="1100" dirty="0">
                        <a:latin typeface="メイリオ" panose="020B0604030504040204" pitchFamily="50" charset="-128"/>
                        <a:ea typeface="メイリオ" panose="020B0604030504040204" pitchFamily="50" charset="-128"/>
                      </a:endParaRPr>
                    </a:p>
                  </a:txBody>
                  <a:tcPr marL="90000" marR="90000" marT="36000" marB="36000">
                    <a:lnL w="6350" cap="flat" cmpd="sng" algn="ctr">
                      <a:solidFill>
                        <a:srgbClr val="595757"/>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extLst>
                  <a:ext uri="{0D108BD9-81ED-4DB2-BD59-A6C34878D82A}">
                    <a16:rowId xmlns:a16="http://schemas.microsoft.com/office/drawing/2014/main" val="3945966176"/>
                  </a:ext>
                </a:extLst>
              </a:tr>
              <a:tr h="209891">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1007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議論</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a:txBody>
                  <a:tcPr marL="36000" marR="36000" marT="36000" marB="36000">
                    <a:lnL w="6350" cap="flat" cmpd="sng" algn="ctr">
                      <a:solidFill>
                        <a:srgbClr val="595757"/>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tc>
                  <a:txBody>
                    <a:bodyPr/>
                    <a:lstStyle/>
                    <a:p>
                      <a:pPr marL="88900" marR="0" lvl="0" indent="-88900" algn="l" defTabSz="1007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dirty="0">
                          <a:latin typeface="メイリオ" panose="020B0604030504040204" pitchFamily="50" charset="-128"/>
                          <a:ea typeface="メイリオ" panose="020B0604030504040204" pitchFamily="50" charset="-128"/>
                        </a:rPr>
                        <a:t>上記案に対する意見、要望等</a:t>
                      </a:r>
                      <a:endParaRPr kumimoji="1" lang="en-US" altLang="ja-JP" sz="1100" dirty="0">
                        <a:latin typeface="メイリオ" panose="020B0604030504040204" pitchFamily="50" charset="-128"/>
                        <a:ea typeface="メイリオ" panose="020B0604030504040204" pitchFamily="50" charset="-128"/>
                      </a:endParaRPr>
                    </a:p>
                  </a:txBody>
                  <a:tcPr marL="90000" marR="90000" marT="36000" marB="36000">
                    <a:lnL w="6350" cap="flat" cmpd="sng" algn="ctr">
                      <a:solidFill>
                        <a:srgbClr val="595757"/>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tc vMerge="1">
                  <a:txBody>
                    <a:bodyPr/>
                    <a:lstStyle/>
                    <a:p>
                      <a:endParaRPr kumimoji="1" lang="ja-JP" altLang="en-US"/>
                    </a:p>
                  </a:txBody>
                  <a:tcPr/>
                </a:tc>
                <a:extLst>
                  <a:ext uri="{0D108BD9-81ED-4DB2-BD59-A6C34878D82A}">
                    <a16:rowId xmlns:a16="http://schemas.microsoft.com/office/drawing/2014/main" val="3480629076"/>
                  </a:ext>
                </a:extLst>
              </a:tr>
              <a:tr h="372079">
                <a:tc rowSpan="2">
                  <a:txBody>
                    <a:bodyPr/>
                    <a:lstStyle/>
                    <a:p>
                      <a:pPr algn="ctr"/>
                      <a:r>
                        <a:rPr kumimoji="1" lang="ja-JP" altLang="en-US" sz="1100" b="1" dirty="0">
                          <a:latin typeface="メイリオ" panose="020B0604030504040204" pitchFamily="50" charset="-128"/>
                          <a:ea typeface="メイリオ" panose="020B0604030504040204" pitchFamily="50" charset="-128"/>
                        </a:rPr>
                        <a:t>第</a:t>
                      </a:r>
                      <a:r>
                        <a:rPr kumimoji="1" lang="en-US" altLang="ja-JP" sz="1100" b="1" dirty="0">
                          <a:latin typeface="メイリオ" panose="020B0604030504040204" pitchFamily="50" charset="-128"/>
                          <a:ea typeface="メイリオ" panose="020B0604030504040204" pitchFamily="50" charset="-128"/>
                        </a:rPr>
                        <a:t>4</a:t>
                      </a:r>
                      <a:r>
                        <a:rPr kumimoji="1" lang="ja-JP" altLang="en-US" sz="1100" b="1" dirty="0">
                          <a:latin typeface="メイリオ" panose="020B0604030504040204" pitchFamily="50" charset="-128"/>
                          <a:ea typeface="メイリオ" panose="020B0604030504040204" pitchFamily="50" charset="-128"/>
                        </a:rPr>
                        <a:t>回</a:t>
                      </a:r>
                      <a:endParaRPr kumimoji="1" lang="ja-JP" altLang="en-US" sz="1100" dirty="0">
                        <a:latin typeface="メイリオ" panose="020B0604030504040204" pitchFamily="50" charset="-128"/>
                        <a:ea typeface="メイリオ" panose="020B0604030504040204" pitchFamily="50" charset="-128"/>
                      </a:endParaRPr>
                    </a:p>
                  </a:txBody>
                  <a:tcPr marL="90000" marR="90000" marT="36000" marB="36000">
                    <a:lnL w="6350" cap="flat" cmpd="sng" algn="ctr">
                      <a:solidFill>
                        <a:srgbClr val="CCEAF5"/>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CCEAF5"/>
                      </a:solidFill>
                      <a:prstDash val="solid"/>
                      <a:round/>
                      <a:headEnd type="none" w="med" len="med"/>
                      <a:tailEnd type="none" w="med" len="med"/>
                    </a:lnB>
                    <a:solidFill>
                      <a:srgbClr val="CCEAF5"/>
                    </a:solidFill>
                  </a:tcPr>
                </a:tc>
                <a:tc rowSpan="2">
                  <a:txBody>
                    <a:bodyPr/>
                    <a:lstStyle/>
                    <a:p>
                      <a:pPr marL="0" marR="0" lvl="0" indent="0" algn="l" defTabSz="1007772" rtl="0" eaLnBrk="1" fontAlgn="auto" latinLnBrk="0" hangingPunct="1">
                        <a:lnSpc>
                          <a:spcPct val="100000"/>
                        </a:lnSpc>
                        <a:spcBef>
                          <a:spcPts val="0"/>
                        </a:spcBef>
                        <a:spcAft>
                          <a:spcPts val="0"/>
                        </a:spcAft>
                        <a:buClrTx/>
                        <a:buSzTx/>
                        <a:buFontTx/>
                        <a:buNone/>
                        <a:tabLst/>
                        <a:defRPr/>
                      </a:pPr>
                      <a:r>
                        <a:rPr kumimoji="1" lang="ja-JP" altLang="en-US" sz="1100" dirty="0">
                          <a:latin typeface="メイリオ" panose="020B0604030504040204" pitchFamily="50" charset="-128"/>
                          <a:ea typeface="メイリオ" panose="020B0604030504040204" pitchFamily="50" charset="-128"/>
                        </a:rPr>
                        <a:t>データマッピング結果等の公開用ポータルサイト、及び運用体制の提案</a:t>
                      </a:r>
                      <a:endParaRPr kumimoji="0" lang="ja-JP" altLang="en-US" sz="1100" kern="1200" dirty="0">
                        <a:solidFill>
                          <a:schemeClr val="dk1"/>
                        </a:solidFill>
                        <a:latin typeface="メイリオ" panose="020B0604030504040204" pitchFamily="50" charset="-128"/>
                        <a:ea typeface="メイリオ" panose="020B0604030504040204" pitchFamily="50" charset="-128"/>
                        <a:cs typeface="+mn-cs"/>
                      </a:endParaRPr>
                    </a:p>
                  </a:txBody>
                  <a:tcPr marL="90000" marR="90000" marT="36000" marB="36000">
                    <a:lnL w="12700" cap="flat" cmpd="sng" algn="ctr">
                      <a:solidFill>
                        <a:schemeClr val="bg1"/>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tc>
                  <a:txBody>
                    <a:bodyPr/>
                    <a:lstStyle/>
                    <a:p>
                      <a:pPr marL="0" marR="0" lvl="0" indent="0" algn="l" defTabSz="1007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事務局説明</a:t>
                      </a:r>
                      <a:r>
                        <a:rPr kumimoji="1" lang="en-US" altLang="ja-JP" sz="1100" dirty="0">
                          <a:latin typeface="メイリオ" panose="020B0604030504040204" pitchFamily="50" charset="-128"/>
                          <a:ea typeface="メイリオ" panose="020B0604030504040204" pitchFamily="50" charset="-128"/>
                        </a:rPr>
                        <a:t>】</a:t>
                      </a:r>
                    </a:p>
                  </a:txBody>
                  <a:tcPr marL="36000" marR="36000" marT="36000" marB="36000">
                    <a:lnL w="6350" cap="flat" cmpd="sng" algn="ctr">
                      <a:solidFill>
                        <a:srgbClr val="595757"/>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tc>
                  <a:txBody>
                    <a:bodyPr/>
                    <a:lstStyle/>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dirty="0">
                          <a:latin typeface="メイリオ" panose="020B0604030504040204" pitchFamily="50" charset="-128"/>
                          <a:ea typeface="メイリオ" panose="020B0604030504040204" pitchFamily="50" charset="-128"/>
                        </a:rPr>
                        <a:t>マッピング表を用いたシステム間連携の検証結果</a:t>
                      </a:r>
                      <a:endParaRPr kumimoji="1" lang="en-US" altLang="ja-JP" sz="1100" dirty="0">
                        <a:latin typeface="メイリオ" panose="020B0604030504040204" pitchFamily="50" charset="-128"/>
                        <a:ea typeface="メイリオ" panose="020B0604030504040204" pitchFamily="50" charset="-128"/>
                      </a:endParaRPr>
                    </a:p>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dirty="0">
                          <a:latin typeface="メイリオ" panose="020B0604030504040204" pitchFamily="50" charset="-128"/>
                          <a:ea typeface="メイリオ" panose="020B0604030504040204" pitchFamily="50" charset="-128"/>
                        </a:rPr>
                        <a:t>貿易文書デジタル化の効果試算</a:t>
                      </a:r>
                      <a:endParaRPr kumimoji="1" lang="en-US" altLang="ja-JP" sz="1100" dirty="0">
                        <a:latin typeface="メイリオ" panose="020B0604030504040204" pitchFamily="50" charset="-128"/>
                        <a:ea typeface="メイリオ" panose="020B0604030504040204" pitchFamily="50" charset="-128"/>
                      </a:endParaRPr>
                    </a:p>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dirty="0">
                          <a:latin typeface="メイリオ" panose="020B0604030504040204" pitchFamily="50" charset="-128"/>
                          <a:ea typeface="メイリオ" panose="020B0604030504040204" pitchFamily="50" charset="-128"/>
                        </a:rPr>
                        <a:t>公開用ポータルサイトの要件</a:t>
                      </a:r>
                      <a:endParaRPr kumimoji="1" lang="en-US" altLang="ja-JP" sz="1100" dirty="0">
                        <a:latin typeface="メイリオ" panose="020B0604030504040204" pitchFamily="50" charset="-128"/>
                        <a:ea typeface="メイリオ" panose="020B0604030504040204" pitchFamily="50" charset="-128"/>
                      </a:endParaRPr>
                    </a:p>
                  </a:txBody>
                  <a:tcPr marL="90000" marR="90000" marT="36000" marB="36000">
                    <a:lnL w="6350" cap="flat" cmpd="sng" algn="ctr">
                      <a:solidFill>
                        <a:srgbClr val="595757"/>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tc rowSpan="2">
                  <a:txBody>
                    <a:bodyPr/>
                    <a:lstStyle/>
                    <a:p>
                      <a:pPr marL="0" indent="0">
                        <a:buFont typeface="Arial" panose="020B0604020202020204" pitchFamily="34" charset="0"/>
                        <a:buNone/>
                      </a:pPr>
                      <a:r>
                        <a:rPr kumimoji="1" lang="en-US" altLang="ja-JP" sz="1100" dirty="0">
                          <a:latin typeface="メイリオ" panose="020B0604030504040204" pitchFamily="50" charset="-128"/>
                          <a:ea typeface="メイリオ" panose="020B0604030504040204" pitchFamily="50" charset="-128"/>
                        </a:rPr>
                        <a:t>【TF</a:t>
                      </a:r>
                      <a:r>
                        <a:rPr kumimoji="1" lang="ja-JP" altLang="en-US" sz="1100" dirty="0">
                          <a:latin typeface="メイリオ" panose="020B0604030504040204" pitchFamily="50" charset="-128"/>
                          <a:ea typeface="メイリオ" panose="020B0604030504040204" pitchFamily="50" charset="-128"/>
                        </a:rPr>
                        <a:t>開催後</a:t>
                      </a:r>
                      <a:r>
                        <a:rPr kumimoji="1" lang="en-US" altLang="ja-JP" sz="1100" dirty="0">
                          <a:latin typeface="メイリオ" panose="020B0604030504040204" pitchFamily="50" charset="-128"/>
                          <a:ea typeface="メイリオ" panose="020B0604030504040204" pitchFamily="50" charset="-128"/>
                        </a:rPr>
                        <a:t>】</a:t>
                      </a:r>
                    </a:p>
                    <a:p>
                      <a:pPr marL="88900" indent="-88900">
                        <a:buFont typeface="Arial" panose="020B0604020202020204" pitchFamily="34" charset="0"/>
                        <a:buChar char="•"/>
                      </a:pPr>
                      <a:r>
                        <a:rPr kumimoji="1" lang="en-US" altLang="ja-JP" sz="1100" dirty="0">
                          <a:latin typeface="メイリオ" panose="020B0604030504040204" pitchFamily="50" charset="-128"/>
                          <a:ea typeface="メイリオ" panose="020B0604030504040204" pitchFamily="50" charset="-128"/>
                        </a:rPr>
                        <a:t>WG</a:t>
                      </a:r>
                      <a:r>
                        <a:rPr kumimoji="1" lang="ja-JP" altLang="en-US" sz="1100" dirty="0">
                          <a:latin typeface="メイリオ" panose="020B0604030504040204" pitchFamily="50" charset="-128"/>
                          <a:ea typeface="メイリオ" panose="020B0604030504040204" pitchFamily="50" charset="-128"/>
                        </a:rPr>
                        <a:t>への最終報告（</a:t>
                      </a:r>
                      <a:r>
                        <a:rPr kumimoji="1" lang="en-US" altLang="ja-JP" sz="1100" dirty="0">
                          <a:latin typeface="メイリオ" panose="020B0604030504040204" pitchFamily="50" charset="-128"/>
                          <a:ea typeface="メイリオ" panose="020B0604030504040204" pitchFamily="50" charset="-128"/>
                        </a:rPr>
                        <a:t>TF</a:t>
                      </a:r>
                      <a:r>
                        <a:rPr kumimoji="1" lang="ja-JP" altLang="en-US" sz="1100" dirty="0">
                          <a:latin typeface="メイリオ" panose="020B0604030504040204" pitchFamily="50" charset="-128"/>
                          <a:ea typeface="メイリオ" panose="020B0604030504040204" pitchFamily="50" charset="-128"/>
                        </a:rPr>
                        <a:t>代表メンバーによる）</a:t>
                      </a:r>
                      <a:endParaRPr kumimoji="1" lang="en-US" altLang="ja-JP" sz="1100" dirty="0">
                        <a:latin typeface="メイリオ" panose="020B0604030504040204" pitchFamily="50" charset="-128"/>
                        <a:ea typeface="メイリオ" panose="020B0604030504040204" pitchFamily="50" charset="-128"/>
                      </a:endParaRPr>
                    </a:p>
                    <a:p>
                      <a:pPr marL="0" indent="0">
                        <a:buFont typeface="Arial" panose="020B0604020202020204" pitchFamily="34" charset="0"/>
                        <a:buNone/>
                      </a:pPr>
                      <a:endParaRPr kumimoji="1" lang="en-US" altLang="ja-JP" sz="1100" dirty="0">
                        <a:latin typeface="メイリオ" panose="020B0604030504040204" pitchFamily="50" charset="-128"/>
                        <a:ea typeface="メイリオ" panose="020B0604030504040204" pitchFamily="50" charset="-128"/>
                      </a:endParaRPr>
                    </a:p>
                  </a:txBody>
                  <a:tcPr marL="90000" marR="90000" marT="36000" marB="36000">
                    <a:lnL w="6350" cap="flat" cmpd="sng" algn="ctr">
                      <a:solidFill>
                        <a:srgbClr val="595757"/>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extLst>
                  <a:ext uri="{0D108BD9-81ED-4DB2-BD59-A6C34878D82A}">
                    <a16:rowId xmlns:a16="http://schemas.microsoft.com/office/drawing/2014/main" val="3621580440"/>
                  </a:ext>
                </a:extLst>
              </a:tr>
              <a:tr h="267134">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1007772"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議論</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a:txBody>
                  <a:tcPr marL="36000" marR="36000" marT="36000" marB="36000">
                    <a:lnL w="6350" cap="flat" cmpd="sng" algn="ctr">
                      <a:solidFill>
                        <a:srgbClr val="595757"/>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tc>
                  <a:txBody>
                    <a:bodyPr/>
                    <a:lstStyle/>
                    <a:p>
                      <a:pPr marL="88900" marR="0" lvl="0" indent="-88900" algn="l" defTabSz="1007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dirty="0">
                          <a:latin typeface="メイリオ" panose="020B0604030504040204" pitchFamily="50" charset="-128"/>
                          <a:ea typeface="メイリオ" panose="020B0604030504040204" pitchFamily="50" charset="-128"/>
                        </a:rPr>
                        <a:t>データマッピング結果等の公開用ポータルサイト、及び運用体制の提案</a:t>
                      </a:r>
                      <a:endParaRPr kumimoji="1" lang="en-US" altLang="ja-JP" sz="1100" dirty="0">
                        <a:latin typeface="メイリオ" panose="020B0604030504040204" pitchFamily="50" charset="-128"/>
                        <a:ea typeface="メイリオ" panose="020B0604030504040204" pitchFamily="50" charset="-128"/>
                      </a:endParaRPr>
                    </a:p>
                    <a:p>
                      <a:pPr marL="88900" marR="0" lvl="0" indent="-88900" algn="l" defTabSz="1007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dirty="0">
                          <a:latin typeface="メイリオ" panose="020B0604030504040204" pitchFamily="50" charset="-128"/>
                          <a:ea typeface="メイリオ" panose="020B0604030504040204" pitchFamily="50" charset="-128"/>
                        </a:rPr>
                        <a:t>次年度以降の普及・実装支援策の提案（主に技術的観点から）</a:t>
                      </a:r>
                      <a:endParaRPr kumimoji="1" lang="en-US" altLang="ja-JP" sz="1100" dirty="0">
                        <a:latin typeface="メイリオ" panose="020B0604030504040204" pitchFamily="50" charset="-128"/>
                        <a:ea typeface="メイリオ" panose="020B0604030504040204" pitchFamily="50" charset="-128"/>
                      </a:endParaRPr>
                    </a:p>
                  </a:txBody>
                  <a:tcPr marL="90000" marR="90000" marT="36000" marB="36000">
                    <a:lnL w="6350" cap="flat" cmpd="sng" algn="ctr">
                      <a:solidFill>
                        <a:srgbClr val="595757"/>
                      </a:solidFill>
                      <a:prstDash val="solid"/>
                      <a:round/>
                      <a:headEnd type="none" w="med" len="med"/>
                      <a:tailEnd type="none" w="med" len="med"/>
                    </a:lnL>
                    <a:lnR w="6350" cap="flat" cmpd="sng" algn="ctr">
                      <a:solidFill>
                        <a:srgbClr val="595757"/>
                      </a:solidFill>
                      <a:prstDash val="solid"/>
                      <a:round/>
                      <a:headEnd type="none" w="med" len="med"/>
                      <a:tailEnd type="none" w="med" len="med"/>
                    </a:lnR>
                    <a:lnT w="6350" cap="flat" cmpd="sng" algn="ctr">
                      <a:solidFill>
                        <a:srgbClr val="595757"/>
                      </a:solidFill>
                      <a:prstDash val="solid"/>
                      <a:round/>
                      <a:headEnd type="none" w="med" len="med"/>
                      <a:tailEnd type="none" w="med" len="med"/>
                    </a:lnT>
                    <a:lnB w="6350" cap="flat" cmpd="sng" algn="ctr">
                      <a:solidFill>
                        <a:srgbClr val="595757"/>
                      </a:solidFill>
                      <a:prstDash val="solid"/>
                      <a:round/>
                      <a:headEnd type="none" w="med" len="med"/>
                      <a:tailEnd type="none" w="med" len="med"/>
                    </a:lnB>
                    <a:solidFill>
                      <a:schemeClr val="bg1"/>
                    </a:solidFill>
                  </a:tcPr>
                </a:tc>
                <a:tc vMerge="1">
                  <a:txBody>
                    <a:bodyPr/>
                    <a:lstStyle/>
                    <a:p>
                      <a:endParaRPr kumimoji="1" lang="ja-JP" altLang="en-US"/>
                    </a:p>
                  </a:txBody>
                  <a:tcPr/>
                </a:tc>
                <a:extLst>
                  <a:ext uri="{0D108BD9-81ED-4DB2-BD59-A6C34878D82A}">
                    <a16:rowId xmlns:a16="http://schemas.microsoft.com/office/drawing/2014/main" val="3446203584"/>
                  </a:ext>
                </a:extLst>
              </a:tr>
            </a:tbl>
          </a:graphicData>
        </a:graphic>
      </p:graphicFrame>
    </p:spTree>
    <p:extLst>
      <p:ext uri="{BB962C8B-B14F-4D97-AF65-F5344CB8AC3E}">
        <p14:creationId xmlns:p14="http://schemas.microsoft.com/office/powerpoint/2010/main" val="40119756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 name="表 60">
            <a:extLst>
              <a:ext uri="{FF2B5EF4-FFF2-40B4-BE49-F238E27FC236}">
                <a16:creationId xmlns:a16="http://schemas.microsoft.com/office/drawing/2014/main" id="{CF8BCE31-055D-4161-9BA9-947B104176BA}"/>
              </a:ext>
            </a:extLst>
          </p:cNvPr>
          <p:cNvGraphicFramePr>
            <a:graphicFrameLocks noGrp="1"/>
          </p:cNvGraphicFramePr>
          <p:nvPr>
            <p:extLst>
              <p:ext uri="{D42A27DB-BD31-4B8C-83A1-F6EECF244321}">
                <p14:modId xmlns:p14="http://schemas.microsoft.com/office/powerpoint/2010/main" val="380474107"/>
              </p:ext>
            </p:extLst>
          </p:nvPr>
        </p:nvGraphicFramePr>
        <p:xfrm>
          <a:off x="535640" y="5438256"/>
          <a:ext cx="9612000" cy="1777384"/>
        </p:xfrm>
        <a:graphic>
          <a:graphicData uri="http://schemas.openxmlformats.org/drawingml/2006/table">
            <a:tbl>
              <a:tblPr/>
              <a:tblGrid>
                <a:gridCol w="4212000">
                  <a:extLst>
                    <a:ext uri="{9D8B030D-6E8A-4147-A177-3AD203B41FA5}">
                      <a16:colId xmlns:a16="http://schemas.microsoft.com/office/drawing/2014/main" val="1535515366"/>
                    </a:ext>
                  </a:extLst>
                </a:gridCol>
                <a:gridCol w="540000">
                  <a:extLst>
                    <a:ext uri="{9D8B030D-6E8A-4147-A177-3AD203B41FA5}">
                      <a16:colId xmlns:a16="http://schemas.microsoft.com/office/drawing/2014/main" val="801009588"/>
                    </a:ext>
                  </a:extLst>
                </a:gridCol>
                <a:gridCol w="540000">
                  <a:extLst>
                    <a:ext uri="{9D8B030D-6E8A-4147-A177-3AD203B41FA5}">
                      <a16:colId xmlns:a16="http://schemas.microsoft.com/office/drawing/2014/main" val="2894959682"/>
                    </a:ext>
                  </a:extLst>
                </a:gridCol>
                <a:gridCol w="540000">
                  <a:extLst>
                    <a:ext uri="{9D8B030D-6E8A-4147-A177-3AD203B41FA5}">
                      <a16:colId xmlns:a16="http://schemas.microsoft.com/office/drawing/2014/main" val="1547239751"/>
                    </a:ext>
                  </a:extLst>
                </a:gridCol>
                <a:gridCol w="540000">
                  <a:extLst>
                    <a:ext uri="{9D8B030D-6E8A-4147-A177-3AD203B41FA5}">
                      <a16:colId xmlns:a16="http://schemas.microsoft.com/office/drawing/2014/main" val="2752954478"/>
                    </a:ext>
                  </a:extLst>
                </a:gridCol>
                <a:gridCol w="540000">
                  <a:extLst>
                    <a:ext uri="{9D8B030D-6E8A-4147-A177-3AD203B41FA5}">
                      <a16:colId xmlns:a16="http://schemas.microsoft.com/office/drawing/2014/main" val="274512459"/>
                    </a:ext>
                  </a:extLst>
                </a:gridCol>
                <a:gridCol w="540000">
                  <a:extLst>
                    <a:ext uri="{9D8B030D-6E8A-4147-A177-3AD203B41FA5}">
                      <a16:colId xmlns:a16="http://schemas.microsoft.com/office/drawing/2014/main" val="1395456357"/>
                    </a:ext>
                  </a:extLst>
                </a:gridCol>
                <a:gridCol w="540000">
                  <a:extLst>
                    <a:ext uri="{9D8B030D-6E8A-4147-A177-3AD203B41FA5}">
                      <a16:colId xmlns:a16="http://schemas.microsoft.com/office/drawing/2014/main" val="2003941070"/>
                    </a:ext>
                  </a:extLst>
                </a:gridCol>
                <a:gridCol w="540000">
                  <a:extLst>
                    <a:ext uri="{9D8B030D-6E8A-4147-A177-3AD203B41FA5}">
                      <a16:colId xmlns:a16="http://schemas.microsoft.com/office/drawing/2014/main" val="662716067"/>
                    </a:ext>
                  </a:extLst>
                </a:gridCol>
                <a:gridCol w="540000">
                  <a:extLst>
                    <a:ext uri="{9D8B030D-6E8A-4147-A177-3AD203B41FA5}">
                      <a16:colId xmlns:a16="http://schemas.microsoft.com/office/drawing/2014/main" val="2623712662"/>
                    </a:ext>
                  </a:extLst>
                </a:gridCol>
                <a:gridCol w="540000">
                  <a:extLst>
                    <a:ext uri="{9D8B030D-6E8A-4147-A177-3AD203B41FA5}">
                      <a16:colId xmlns:a16="http://schemas.microsoft.com/office/drawing/2014/main" val="2100486487"/>
                    </a:ext>
                  </a:extLst>
                </a:gridCol>
              </a:tblGrid>
              <a:tr h="222173">
                <a:tc>
                  <a:txBody>
                    <a:bodyPr/>
                    <a:lstStyle/>
                    <a:p>
                      <a:pPr algn="ctr" fontAlgn="ctr"/>
                      <a:r>
                        <a:rPr lang="zh-TW" altLang="en-US" sz="1050" b="1" i="0" u="none" strike="noStrike" dirty="0">
                          <a:solidFill>
                            <a:srgbClr val="FFFFFF"/>
                          </a:solidFill>
                          <a:effectLst/>
                          <a:latin typeface="メイリオ" panose="020B0604030504040204" pitchFamily="50" charset="-128"/>
                          <a:ea typeface="メイリオ" panose="020B0604030504040204" pitchFamily="50" charset="-128"/>
                        </a:rPr>
                        <a:t>作　業　項　目</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6</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7</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8</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9</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a:solidFill>
                            <a:srgbClr val="FFFFFF"/>
                          </a:solidFill>
                          <a:effectLst/>
                          <a:latin typeface="メイリオ" panose="020B0604030504040204" pitchFamily="50" charset="-128"/>
                          <a:ea typeface="メイリオ" panose="020B0604030504040204" pitchFamily="50" charset="-128"/>
                        </a:rPr>
                        <a:t>10</a:t>
                      </a:r>
                      <a:r>
                        <a:rPr lang="ja-JP" altLang="en-US" sz="1050" b="1" i="0" u="none" strike="noStrike">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a:solidFill>
                            <a:srgbClr val="FFFFFF"/>
                          </a:solidFill>
                          <a:effectLst/>
                          <a:latin typeface="メイリオ" panose="020B0604030504040204" pitchFamily="50" charset="-128"/>
                          <a:ea typeface="メイリオ" panose="020B0604030504040204" pitchFamily="50" charset="-128"/>
                        </a:rPr>
                        <a:t>11</a:t>
                      </a:r>
                      <a:r>
                        <a:rPr lang="ja-JP" altLang="en-US" sz="1050" b="1" i="0" u="none" strike="noStrike">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12</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1</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2</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3</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extLst>
                  <a:ext uri="{0D108BD9-81ED-4DB2-BD59-A6C34878D82A}">
                    <a16:rowId xmlns:a16="http://schemas.microsoft.com/office/drawing/2014/main" val="4219509951"/>
                  </a:ext>
                </a:extLst>
              </a:tr>
              <a:tr h="222173">
                <a:tc>
                  <a:txBody>
                    <a:bodyPr/>
                    <a:lstStyle/>
                    <a:p>
                      <a:pPr algn="l"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マイルストン</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2507040161"/>
                  </a:ext>
                </a:extLst>
              </a:tr>
              <a:tr h="222173">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・タスクフォースの開催</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b"/>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494722439"/>
                  </a:ext>
                </a:extLst>
              </a:tr>
              <a:tr h="222173">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・オンライン ウェビナーの開催</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1675228335"/>
                  </a:ext>
                </a:extLst>
              </a:tr>
              <a:tr h="222173">
                <a:tc>
                  <a:txBody>
                    <a:bodyPr/>
                    <a:lstStyle/>
                    <a:p>
                      <a:pPr algn="l"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１</a:t>
                      </a:r>
                      <a:r>
                        <a:rPr lang="zh-TW" altLang="en-US" sz="1000" b="1" i="0" u="none" strike="noStrike" dirty="0">
                          <a:solidFill>
                            <a:srgbClr val="000000"/>
                          </a:solidFill>
                          <a:effectLst/>
                          <a:latin typeface="メイリオ" panose="020B0604030504040204" pitchFamily="50" charset="-128"/>
                          <a:ea typeface="メイリオ" panose="020B0604030504040204" pitchFamily="50" charset="-128"/>
                        </a:rPr>
                        <a:t>．</a:t>
                      </a:r>
                      <a:r>
                        <a:rPr lang="en-US" altLang="zh-TW" sz="1000" b="1" i="0" u="none" strike="noStrike" dirty="0">
                          <a:solidFill>
                            <a:srgbClr val="000000"/>
                          </a:solidFill>
                          <a:effectLst/>
                          <a:latin typeface="メイリオ" panose="020B0604030504040204" pitchFamily="50" charset="-128"/>
                          <a:ea typeface="メイリオ" panose="020B0604030504040204" pitchFamily="50" charset="-128"/>
                        </a:rPr>
                        <a:t>L/C</a:t>
                      </a:r>
                      <a:r>
                        <a:rPr lang="zh-TW" altLang="en-US" sz="1000" b="1" i="0" u="none" strike="noStrike" dirty="0">
                          <a:solidFill>
                            <a:srgbClr val="000000"/>
                          </a:solidFill>
                          <a:effectLst/>
                          <a:latin typeface="メイリオ" panose="020B0604030504040204" pitchFamily="50" charset="-128"/>
                          <a:ea typeface="メイリオ" panose="020B0604030504040204" pitchFamily="50" charset="-128"/>
                        </a:rPr>
                        <a:t>等業務分析</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4249734108"/>
                  </a:ext>
                </a:extLst>
              </a:tr>
              <a:tr h="222173">
                <a:tc>
                  <a:txBody>
                    <a:bodyPr/>
                    <a:lstStyle/>
                    <a:p>
                      <a:pPr algn="l"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２．マッピング表作成</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192709179"/>
                  </a:ext>
                </a:extLst>
              </a:tr>
              <a:tr h="222173">
                <a:tc>
                  <a:txBody>
                    <a:bodyPr/>
                    <a:lstStyle/>
                    <a:p>
                      <a:pPr algn="l"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３．データ連携検証</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650695991"/>
                  </a:ext>
                </a:extLst>
              </a:tr>
              <a:tr h="222173">
                <a:tc>
                  <a:txBody>
                    <a:bodyPr/>
                    <a:lstStyle/>
                    <a:p>
                      <a:pPr algn="l"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４．次年度以降の取組の検討</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3383468837"/>
                  </a:ext>
                </a:extLst>
              </a:tr>
            </a:tbl>
          </a:graphicData>
        </a:graphic>
      </p:graphicFrame>
      <p:sp>
        <p:nvSpPr>
          <p:cNvPr id="2" name="字幕 1">
            <a:extLst>
              <a:ext uri="{FF2B5EF4-FFF2-40B4-BE49-F238E27FC236}">
                <a16:creationId xmlns:a16="http://schemas.microsoft.com/office/drawing/2014/main" id="{5BB6E77A-081D-426E-A0E0-BEBF0791C096}"/>
              </a:ext>
            </a:extLst>
          </p:cNvPr>
          <p:cNvSpPr>
            <a:spLocks noGrp="1"/>
          </p:cNvSpPr>
          <p:nvPr>
            <p:ph type="subTitle" idx="10"/>
          </p:nvPr>
        </p:nvSpPr>
        <p:spPr>
          <a:xfrm>
            <a:off x="539999" y="365658"/>
            <a:ext cx="9610163" cy="738664"/>
          </a:xfrm>
        </p:spPr>
        <p:txBody>
          <a:bodyPr/>
          <a:lstStyle/>
          <a:p>
            <a:r>
              <a:rPr lang="ja-JP" altLang="en-US" dirty="0"/>
              <a:t>本事業のスケジュール</a:t>
            </a:r>
          </a:p>
          <a:p>
            <a:endParaRPr lang="ja-JP" altLang="en-US" dirty="0"/>
          </a:p>
        </p:txBody>
      </p:sp>
      <p:sp>
        <p:nvSpPr>
          <p:cNvPr id="3" name="テキスト プレースホルダー 2">
            <a:extLst>
              <a:ext uri="{FF2B5EF4-FFF2-40B4-BE49-F238E27FC236}">
                <a16:creationId xmlns:a16="http://schemas.microsoft.com/office/drawing/2014/main" id="{5760C3E8-031B-4376-80DD-2D44CF993813}"/>
              </a:ext>
            </a:extLst>
          </p:cNvPr>
          <p:cNvSpPr>
            <a:spLocks noGrp="1"/>
          </p:cNvSpPr>
          <p:nvPr>
            <p:ph type="body" sz="quarter" idx="16"/>
          </p:nvPr>
        </p:nvSpPr>
        <p:spPr>
          <a:xfrm>
            <a:off x="539750" y="827088"/>
            <a:ext cx="9612313" cy="1726215"/>
          </a:xfrm>
          <a:solidFill>
            <a:srgbClr val="99D6EC"/>
          </a:solidFill>
          <a:ln>
            <a:noFill/>
          </a:ln>
        </p:spPr>
        <p:txBody>
          <a:bodyPr vert="horz" wrap="square" lIns="216000" tIns="108000" rIns="216000" bIns="108000" rtlCol="0" anchor="t" anchorCtr="0">
            <a:spAutoFit/>
          </a:bodyPr>
          <a:lstStyle/>
          <a:p>
            <a:pPr marL="257175" indent="-257175" defTabSz="914400">
              <a:spcBef>
                <a:spcPts val="600"/>
              </a:spcBef>
              <a:buClr>
                <a:srgbClr val="002060"/>
              </a:buClr>
            </a:pPr>
            <a:r>
              <a:rPr lang="ja-JP" altLang="en-US" dirty="0"/>
              <a:t>ワーキンググループでは、年度前半に行う文献・ヒアリング調査及びデータ連携検証の結果を受けて、年度後半に</a:t>
            </a:r>
            <a:r>
              <a:rPr lang="en-US" altLang="ja-JP" dirty="0"/>
              <a:t>2</a:t>
            </a:r>
            <a:r>
              <a:rPr lang="ja-JP" altLang="en-US" dirty="0"/>
              <a:t>回開催を予定する。</a:t>
            </a:r>
          </a:p>
          <a:p>
            <a:pPr marL="257175" indent="-257175" defTabSz="914400">
              <a:spcBef>
                <a:spcPts val="600"/>
              </a:spcBef>
              <a:buClr>
                <a:srgbClr val="002060"/>
              </a:buClr>
            </a:pPr>
            <a:r>
              <a:rPr lang="ja-JP" altLang="en-US" dirty="0">
                <a:solidFill>
                  <a:schemeClr val="tx1"/>
                </a:solidFill>
              </a:rPr>
              <a:t>タスクフォースでは、業務分析、マッピング表作成、データ連携検証、次年度以降の取組検討を各回の主な議題として、</a:t>
            </a:r>
            <a:r>
              <a:rPr lang="en-US" altLang="ja-JP" dirty="0">
                <a:solidFill>
                  <a:schemeClr val="tx1"/>
                </a:solidFill>
              </a:rPr>
              <a:t>4</a:t>
            </a:r>
            <a:r>
              <a:rPr lang="ja-JP" altLang="en-US" dirty="0">
                <a:solidFill>
                  <a:schemeClr val="tx1"/>
                </a:solidFill>
              </a:rPr>
              <a:t>回の開催を予定する。</a:t>
            </a:r>
          </a:p>
        </p:txBody>
      </p:sp>
      <p:sp>
        <p:nvSpPr>
          <p:cNvPr id="6" name="スライド番号プレースホルダー 5">
            <a:extLst>
              <a:ext uri="{FF2B5EF4-FFF2-40B4-BE49-F238E27FC236}">
                <a16:creationId xmlns:a16="http://schemas.microsoft.com/office/drawing/2014/main" id="{F66551E8-2DDE-4DE7-B3D1-C028CC9F526F}"/>
              </a:ext>
            </a:extLst>
          </p:cNvPr>
          <p:cNvSpPr>
            <a:spLocks noGrp="1"/>
          </p:cNvSpPr>
          <p:nvPr>
            <p:ph type="sldNum" sz="quarter" idx="12"/>
          </p:nvPr>
        </p:nvSpPr>
        <p:spPr>
          <a:xfrm>
            <a:off x="8285911" y="7241306"/>
            <a:ext cx="2311400" cy="288033"/>
          </a:xfrm>
        </p:spPr>
        <p:txBody>
          <a:bodyPr/>
          <a:lstStyle/>
          <a:p>
            <a:fld id="{D9550142-B990-490A-A107-ED7302A7FD52}" type="slidenum">
              <a:rPr lang="ja-JP" altLang="en-US" smtClean="0"/>
              <a:pPr/>
              <a:t>12</a:t>
            </a:fld>
            <a:endParaRPr lang="ja-JP" altLang="en-US"/>
          </a:p>
        </p:txBody>
      </p:sp>
      <p:graphicFrame>
        <p:nvGraphicFramePr>
          <p:cNvPr id="153" name="表 152">
            <a:extLst>
              <a:ext uri="{FF2B5EF4-FFF2-40B4-BE49-F238E27FC236}">
                <a16:creationId xmlns:a16="http://schemas.microsoft.com/office/drawing/2014/main" id="{512649EA-07A6-4B3A-864C-00D6423B8AA0}"/>
              </a:ext>
            </a:extLst>
          </p:cNvPr>
          <p:cNvGraphicFramePr>
            <a:graphicFrameLocks noGrp="1"/>
          </p:cNvGraphicFramePr>
          <p:nvPr>
            <p:extLst>
              <p:ext uri="{D42A27DB-BD31-4B8C-83A1-F6EECF244321}">
                <p14:modId xmlns:p14="http://schemas.microsoft.com/office/powerpoint/2010/main" val="1064731040"/>
              </p:ext>
            </p:extLst>
          </p:nvPr>
        </p:nvGraphicFramePr>
        <p:xfrm>
          <a:off x="535640" y="3110424"/>
          <a:ext cx="9612000" cy="1777384"/>
        </p:xfrm>
        <a:graphic>
          <a:graphicData uri="http://schemas.openxmlformats.org/drawingml/2006/table">
            <a:tbl>
              <a:tblPr/>
              <a:tblGrid>
                <a:gridCol w="4212000">
                  <a:extLst>
                    <a:ext uri="{9D8B030D-6E8A-4147-A177-3AD203B41FA5}">
                      <a16:colId xmlns:a16="http://schemas.microsoft.com/office/drawing/2014/main" val="1535515366"/>
                    </a:ext>
                  </a:extLst>
                </a:gridCol>
                <a:gridCol w="540000">
                  <a:extLst>
                    <a:ext uri="{9D8B030D-6E8A-4147-A177-3AD203B41FA5}">
                      <a16:colId xmlns:a16="http://schemas.microsoft.com/office/drawing/2014/main" val="801009588"/>
                    </a:ext>
                  </a:extLst>
                </a:gridCol>
                <a:gridCol w="540000">
                  <a:extLst>
                    <a:ext uri="{9D8B030D-6E8A-4147-A177-3AD203B41FA5}">
                      <a16:colId xmlns:a16="http://schemas.microsoft.com/office/drawing/2014/main" val="2894959682"/>
                    </a:ext>
                  </a:extLst>
                </a:gridCol>
                <a:gridCol w="540000">
                  <a:extLst>
                    <a:ext uri="{9D8B030D-6E8A-4147-A177-3AD203B41FA5}">
                      <a16:colId xmlns:a16="http://schemas.microsoft.com/office/drawing/2014/main" val="1547239751"/>
                    </a:ext>
                  </a:extLst>
                </a:gridCol>
                <a:gridCol w="540000">
                  <a:extLst>
                    <a:ext uri="{9D8B030D-6E8A-4147-A177-3AD203B41FA5}">
                      <a16:colId xmlns:a16="http://schemas.microsoft.com/office/drawing/2014/main" val="2752954478"/>
                    </a:ext>
                  </a:extLst>
                </a:gridCol>
                <a:gridCol w="540000">
                  <a:extLst>
                    <a:ext uri="{9D8B030D-6E8A-4147-A177-3AD203B41FA5}">
                      <a16:colId xmlns:a16="http://schemas.microsoft.com/office/drawing/2014/main" val="274512459"/>
                    </a:ext>
                  </a:extLst>
                </a:gridCol>
                <a:gridCol w="540000">
                  <a:extLst>
                    <a:ext uri="{9D8B030D-6E8A-4147-A177-3AD203B41FA5}">
                      <a16:colId xmlns:a16="http://schemas.microsoft.com/office/drawing/2014/main" val="1395456357"/>
                    </a:ext>
                  </a:extLst>
                </a:gridCol>
                <a:gridCol w="540000">
                  <a:extLst>
                    <a:ext uri="{9D8B030D-6E8A-4147-A177-3AD203B41FA5}">
                      <a16:colId xmlns:a16="http://schemas.microsoft.com/office/drawing/2014/main" val="2003941070"/>
                    </a:ext>
                  </a:extLst>
                </a:gridCol>
                <a:gridCol w="540000">
                  <a:extLst>
                    <a:ext uri="{9D8B030D-6E8A-4147-A177-3AD203B41FA5}">
                      <a16:colId xmlns:a16="http://schemas.microsoft.com/office/drawing/2014/main" val="662716067"/>
                    </a:ext>
                  </a:extLst>
                </a:gridCol>
                <a:gridCol w="540000">
                  <a:extLst>
                    <a:ext uri="{9D8B030D-6E8A-4147-A177-3AD203B41FA5}">
                      <a16:colId xmlns:a16="http://schemas.microsoft.com/office/drawing/2014/main" val="2623712662"/>
                    </a:ext>
                  </a:extLst>
                </a:gridCol>
                <a:gridCol w="540000">
                  <a:extLst>
                    <a:ext uri="{9D8B030D-6E8A-4147-A177-3AD203B41FA5}">
                      <a16:colId xmlns:a16="http://schemas.microsoft.com/office/drawing/2014/main" val="2100486487"/>
                    </a:ext>
                  </a:extLst>
                </a:gridCol>
              </a:tblGrid>
              <a:tr h="222173">
                <a:tc>
                  <a:txBody>
                    <a:bodyPr/>
                    <a:lstStyle/>
                    <a:p>
                      <a:pPr algn="ctr" fontAlgn="ctr"/>
                      <a:r>
                        <a:rPr lang="zh-TW" altLang="en-US" sz="1050" b="1" i="0" u="none" strike="noStrike" dirty="0">
                          <a:solidFill>
                            <a:srgbClr val="FFFFFF"/>
                          </a:solidFill>
                          <a:effectLst/>
                          <a:latin typeface="メイリオ" panose="020B0604030504040204" pitchFamily="50" charset="-128"/>
                          <a:ea typeface="メイリオ" panose="020B0604030504040204" pitchFamily="50" charset="-128"/>
                        </a:rPr>
                        <a:t>作　業　項　目</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6</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7</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8</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9</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a:solidFill>
                            <a:srgbClr val="FFFFFF"/>
                          </a:solidFill>
                          <a:effectLst/>
                          <a:latin typeface="メイリオ" panose="020B0604030504040204" pitchFamily="50" charset="-128"/>
                          <a:ea typeface="メイリオ" panose="020B0604030504040204" pitchFamily="50" charset="-128"/>
                        </a:rPr>
                        <a:t>10</a:t>
                      </a:r>
                      <a:r>
                        <a:rPr lang="ja-JP" altLang="en-US" sz="1050" b="1" i="0" u="none" strike="noStrike">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a:solidFill>
                            <a:srgbClr val="FFFFFF"/>
                          </a:solidFill>
                          <a:effectLst/>
                          <a:latin typeface="メイリオ" panose="020B0604030504040204" pitchFamily="50" charset="-128"/>
                          <a:ea typeface="メイリオ" panose="020B0604030504040204" pitchFamily="50" charset="-128"/>
                        </a:rPr>
                        <a:t>11</a:t>
                      </a:r>
                      <a:r>
                        <a:rPr lang="ja-JP" altLang="en-US" sz="1050" b="1" i="0" u="none" strike="noStrike">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12</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1</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2</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tc>
                  <a:txBody>
                    <a:bodyPr/>
                    <a:lstStyle/>
                    <a:p>
                      <a:pPr algn="ctr" fontAlgn="ctr"/>
                      <a:r>
                        <a:rPr lang="en-US" altLang="ja-JP" sz="1050" b="1" i="0" u="none" strike="noStrike" dirty="0">
                          <a:solidFill>
                            <a:srgbClr val="FFFFFF"/>
                          </a:solidFill>
                          <a:effectLst/>
                          <a:latin typeface="メイリオ" panose="020B0604030504040204" pitchFamily="50" charset="-128"/>
                          <a:ea typeface="メイリオ" panose="020B0604030504040204" pitchFamily="50" charset="-128"/>
                        </a:rPr>
                        <a:t>3</a:t>
                      </a:r>
                      <a:r>
                        <a:rPr lang="ja-JP" altLang="en-US" sz="1050" b="1" i="0" u="none" strike="noStrike" dirty="0">
                          <a:solidFill>
                            <a:srgbClr val="FFFFFF"/>
                          </a:solidFill>
                          <a:effectLst/>
                          <a:latin typeface="メイリオ" panose="020B0604030504040204" pitchFamily="50" charset="-128"/>
                          <a:ea typeface="メイリオ" panose="020B0604030504040204" pitchFamily="50" charset="-128"/>
                        </a:rPr>
                        <a:t>月</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DD9"/>
                    </a:solidFill>
                  </a:tcPr>
                </a:tc>
                <a:extLst>
                  <a:ext uri="{0D108BD9-81ED-4DB2-BD59-A6C34878D82A}">
                    <a16:rowId xmlns:a16="http://schemas.microsoft.com/office/drawing/2014/main" val="4219509951"/>
                  </a:ext>
                </a:extLst>
              </a:tr>
              <a:tr h="222173">
                <a:tc>
                  <a:txBody>
                    <a:bodyPr/>
                    <a:lstStyle/>
                    <a:p>
                      <a:pPr algn="l"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マイルストン</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2507040161"/>
                  </a:ext>
                </a:extLst>
              </a:tr>
              <a:tr h="222173">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・ワーキングの開催</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b"/>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494722439"/>
                  </a:ext>
                </a:extLst>
              </a:tr>
              <a:tr h="222173">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・オンライン ウェビナーの開催</a:t>
                      </a: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1675228335"/>
                  </a:ext>
                </a:extLst>
              </a:tr>
              <a:tr h="222173">
                <a:tc>
                  <a:txBody>
                    <a:bodyPr/>
                    <a:lstStyle/>
                    <a:p>
                      <a:pPr algn="l"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１</a:t>
                      </a:r>
                      <a:r>
                        <a:rPr lang="zh-TW" altLang="en-US" sz="1000" b="1" i="0" u="none" strike="noStrike" dirty="0">
                          <a:solidFill>
                            <a:srgbClr val="000000"/>
                          </a:solidFill>
                          <a:effectLst/>
                          <a:latin typeface="メイリオ" panose="020B0604030504040204" pitchFamily="50" charset="-128"/>
                          <a:ea typeface="メイリオ" panose="020B0604030504040204" pitchFamily="50" charset="-128"/>
                        </a:rPr>
                        <a:t>．</a:t>
                      </a:r>
                      <a:r>
                        <a:rPr kumimoji="0" lang="ja-JP" altLang="ja-JP" sz="1000" b="1" i="0" u="none" strike="noStrike" cap="none" normalizeH="0" baseline="0" dirty="0">
                          <a:ln>
                            <a:noFill/>
                          </a:ln>
                          <a:solidFill>
                            <a:srgbClr val="000000"/>
                          </a:solidFill>
                          <a:effectLst/>
                          <a:latin typeface="BIZ UDPゴシック" panose="020B0400000000000000" pitchFamily="50" charset="-128"/>
                          <a:ea typeface="BIZ UDPゴシック" panose="020B0400000000000000" pitchFamily="50" charset="-128"/>
                        </a:rPr>
                        <a:t>トレードファイナンス分野における国際標準準拠データ連携の検証</a:t>
                      </a:r>
                      <a:endParaRPr lang="zh-TW" altLang="en-US" sz="1000" b="1" i="0" u="none" strike="noStrike" dirty="0">
                        <a:solidFill>
                          <a:srgbClr val="000000"/>
                        </a:solidFill>
                        <a:effectLst/>
                        <a:latin typeface="メイリオ" panose="020B0604030504040204" pitchFamily="50" charset="-128"/>
                        <a:ea typeface="メイリオ" panose="020B0604030504040204" pitchFamily="50" charset="-128"/>
                      </a:endParaRP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4249734108"/>
                  </a:ext>
                </a:extLst>
              </a:tr>
              <a:tr h="222173">
                <a:tc>
                  <a:txBody>
                    <a:bodyPr/>
                    <a:lstStyle/>
                    <a:p>
                      <a:pPr algn="l"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２．</a:t>
                      </a:r>
                      <a:r>
                        <a:rPr kumimoji="0" lang="ja-JP" altLang="ja-JP" sz="1000" b="1" i="0" u="none" strike="noStrike" cap="none" normalizeH="0" baseline="0" dirty="0">
                          <a:ln>
                            <a:noFill/>
                          </a:ln>
                          <a:solidFill>
                            <a:srgbClr val="000000"/>
                          </a:solidFill>
                          <a:effectLst/>
                          <a:latin typeface="BIZ UDPゴシック" panose="020B0400000000000000" pitchFamily="50" charset="-128"/>
                          <a:ea typeface="BIZ UDPゴシック" panose="020B0400000000000000" pitchFamily="50" charset="-128"/>
                        </a:rPr>
                        <a:t>管理・運用体制の検討</a:t>
                      </a:r>
                      <a:endParaRPr lang="ja-JP" altLang="en-US" sz="1000" b="1" i="0" u="none" strike="noStrike" dirty="0">
                        <a:solidFill>
                          <a:srgbClr val="000000"/>
                        </a:solidFill>
                        <a:effectLst/>
                        <a:latin typeface="メイリオ" panose="020B0604030504040204" pitchFamily="50" charset="-128"/>
                        <a:ea typeface="メイリオ" panose="020B0604030504040204" pitchFamily="50" charset="-128"/>
                      </a:endParaRP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192709179"/>
                  </a:ext>
                </a:extLst>
              </a:tr>
              <a:tr h="222173">
                <a:tc>
                  <a:txBody>
                    <a:bodyPr/>
                    <a:lstStyle/>
                    <a:p>
                      <a:pPr algn="l"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３．</a:t>
                      </a:r>
                      <a:r>
                        <a:rPr kumimoji="0" lang="ja-JP" altLang="ja-JP" sz="1000" b="1" i="0" u="none" strike="noStrike" cap="none" normalizeH="0" baseline="0" dirty="0">
                          <a:ln>
                            <a:noFill/>
                          </a:ln>
                          <a:solidFill>
                            <a:srgbClr val="000000"/>
                          </a:solidFill>
                          <a:effectLst/>
                          <a:latin typeface="BIZ UDPゴシック" panose="020B0400000000000000" pitchFamily="50" charset="-128"/>
                          <a:ea typeface="BIZ UDPゴシック" panose="020B0400000000000000" pitchFamily="50" charset="-128"/>
                        </a:rPr>
                        <a:t>普及・実装支援策の検討</a:t>
                      </a:r>
                      <a:endParaRPr lang="ja-JP" altLang="en-US" sz="1000" b="1" i="0" u="none" strike="noStrike" dirty="0">
                        <a:solidFill>
                          <a:srgbClr val="000000"/>
                        </a:solidFill>
                        <a:effectLst/>
                        <a:latin typeface="メイリオ" panose="020B0604030504040204" pitchFamily="50" charset="-128"/>
                        <a:ea typeface="メイリオ" panose="020B0604030504040204" pitchFamily="50" charset="-128"/>
                      </a:endParaRP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650695991"/>
                  </a:ext>
                </a:extLst>
              </a:tr>
              <a:tr h="222173">
                <a:tc>
                  <a:txBody>
                    <a:bodyPr/>
                    <a:lstStyle/>
                    <a:p>
                      <a:pPr algn="l"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４．</a:t>
                      </a:r>
                      <a:r>
                        <a:rPr kumimoji="0" lang="ja-JP" altLang="ja-JP" sz="1000" b="1" i="0" u="none" strike="noStrike" cap="none" normalizeH="0" baseline="0" dirty="0">
                          <a:ln>
                            <a:noFill/>
                          </a:ln>
                          <a:solidFill>
                            <a:srgbClr val="000000"/>
                          </a:solidFill>
                          <a:effectLst/>
                          <a:latin typeface="BIZ UDPゴシック" panose="020B0400000000000000" pitchFamily="50" charset="-128"/>
                          <a:ea typeface="BIZ UDPゴシック" panose="020B0400000000000000" pitchFamily="50" charset="-128"/>
                        </a:rPr>
                        <a:t>海外におけるデータ規制・標準・活用等に係る動向調査</a:t>
                      </a:r>
                      <a:endParaRPr lang="ja-JP" altLang="en-US" sz="1000" b="1" i="0" u="none" strike="noStrike" dirty="0">
                        <a:solidFill>
                          <a:srgbClr val="000000"/>
                        </a:solidFill>
                        <a:effectLst/>
                        <a:latin typeface="メイリオ" panose="020B0604030504040204" pitchFamily="50" charset="-128"/>
                        <a:ea typeface="メイリオ" panose="020B0604030504040204" pitchFamily="50" charset="-128"/>
                      </a:endParaRPr>
                    </a:p>
                  </a:txBody>
                  <a:tcPr marL="72000" marR="72000" marT="0" marB="0" anchor="ctr">
                    <a:lnL w="635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CEAF5"/>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tc>
                  <a:txBody>
                    <a:bodyPr/>
                    <a:lstStyle/>
                    <a:p>
                      <a:pPr algn="l"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72000" marR="72000" marT="0" marB="0" anchor="ctr">
                    <a:lnL w="12700" cap="flat" cmpd="sng" algn="ctr">
                      <a:solidFill>
                        <a:schemeClr val="bg1"/>
                      </a:solidFill>
                      <a:prstDash val="solid"/>
                      <a:round/>
                      <a:headEnd type="none" w="med" len="med"/>
                      <a:tailEnd type="none" w="med" len="med"/>
                    </a:lnL>
                    <a:lnR w="63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6E6E6"/>
                    </a:solidFill>
                  </a:tcPr>
                </a:tc>
                <a:extLst>
                  <a:ext uri="{0D108BD9-81ED-4DB2-BD59-A6C34878D82A}">
                    <a16:rowId xmlns:a16="http://schemas.microsoft.com/office/drawing/2014/main" val="3383468837"/>
                  </a:ext>
                </a:extLst>
              </a:tr>
            </a:tbl>
          </a:graphicData>
        </a:graphic>
      </p:graphicFrame>
      <p:sp>
        <p:nvSpPr>
          <p:cNvPr id="156" name="正方形/長方形 155">
            <a:extLst>
              <a:ext uri="{FF2B5EF4-FFF2-40B4-BE49-F238E27FC236}">
                <a16:creationId xmlns:a16="http://schemas.microsoft.com/office/drawing/2014/main" id="{D7391C80-6DFA-4310-AAB9-78B30C64BBF0}"/>
              </a:ext>
            </a:extLst>
          </p:cNvPr>
          <p:cNvSpPr/>
          <p:nvPr/>
        </p:nvSpPr>
        <p:spPr>
          <a:xfrm>
            <a:off x="5114646" y="6300117"/>
            <a:ext cx="1506769" cy="198000"/>
          </a:xfrm>
          <a:prstGeom prst="rect">
            <a:avLst/>
          </a:prstGeom>
          <a:gradFill flip="none" rotWithShape="1">
            <a:gsLst>
              <a:gs pos="28000">
                <a:srgbClr val="0E90CC"/>
              </a:gs>
              <a:gs pos="0">
                <a:schemeClr val="accent1"/>
              </a:gs>
              <a:gs pos="100000">
                <a:schemeClr val="accent3"/>
              </a:gs>
            </a:gsLst>
            <a:lin ang="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US" altLang="zh-TW" sz="800" b="1" i="0" u="none" strike="noStrike" dirty="0">
                <a:solidFill>
                  <a:schemeClr val="bg1"/>
                </a:solidFill>
                <a:effectLst/>
                <a:latin typeface="メイリオ" panose="020B0604030504040204" pitchFamily="50" charset="-128"/>
                <a:ea typeface="メイリオ" panose="020B0604030504040204" pitchFamily="50" charset="-128"/>
              </a:rPr>
              <a:t>L/C</a:t>
            </a:r>
            <a:r>
              <a:rPr lang="zh-TW" altLang="en-US" sz="800" b="1" i="0" u="none" strike="noStrike" dirty="0">
                <a:solidFill>
                  <a:schemeClr val="bg1"/>
                </a:solidFill>
                <a:effectLst/>
                <a:latin typeface="メイリオ" panose="020B0604030504040204" pitchFamily="50" charset="-128"/>
                <a:ea typeface="メイリオ" panose="020B0604030504040204" pitchFamily="50" charset="-128"/>
              </a:rPr>
              <a:t>等業務分析</a:t>
            </a:r>
            <a:endParaRPr kumimoji="1" lang="ja-JP" altLang="en-US" sz="800" dirty="0">
              <a:solidFill>
                <a:schemeClr val="bg1"/>
              </a:solidFill>
              <a:latin typeface="メイリオ" panose="020B0604030504040204" pitchFamily="50" charset="-128"/>
              <a:ea typeface="メイリオ" panose="020B0604030504040204" pitchFamily="50" charset="-128"/>
            </a:endParaRPr>
          </a:p>
        </p:txBody>
      </p:sp>
      <p:sp>
        <p:nvSpPr>
          <p:cNvPr id="159" name="正方形/長方形 158">
            <a:extLst>
              <a:ext uri="{FF2B5EF4-FFF2-40B4-BE49-F238E27FC236}">
                <a16:creationId xmlns:a16="http://schemas.microsoft.com/office/drawing/2014/main" id="{6A06CB3F-20F9-465D-BF22-5D082115A6BB}"/>
              </a:ext>
            </a:extLst>
          </p:cNvPr>
          <p:cNvSpPr/>
          <p:nvPr/>
        </p:nvSpPr>
        <p:spPr>
          <a:xfrm>
            <a:off x="7010101" y="6750189"/>
            <a:ext cx="1458034" cy="198000"/>
          </a:xfrm>
          <a:prstGeom prst="rect">
            <a:avLst/>
          </a:prstGeom>
          <a:gradFill flip="none" rotWithShape="1">
            <a:gsLst>
              <a:gs pos="51000">
                <a:srgbClr val="0E90CC"/>
              </a:gs>
              <a:gs pos="0">
                <a:schemeClr val="accent1"/>
              </a:gs>
              <a:gs pos="100000">
                <a:schemeClr val="accent3"/>
              </a:gs>
            </a:gsLst>
            <a:lin ang="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800" b="1" i="0" u="none" strike="noStrike" dirty="0">
                <a:solidFill>
                  <a:schemeClr val="bg1"/>
                </a:solidFill>
                <a:effectLst/>
                <a:latin typeface="メイリオ" panose="020B0604030504040204" pitchFamily="50" charset="-128"/>
                <a:ea typeface="メイリオ" panose="020B0604030504040204" pitchFamily="50" charset="-128"/>
              </a:rPr>
              <a:t>データ連携検証</a:t>
            </a:r>
            <a:endParaRPr kumimoji="1" lang="ja-JP" altLang="en-US" sz="800" dirty="0">
              <a:solidFill>
                <a:schemeClr val="bg1"/>
              </a:solidFill>
              <a:latin typeface="メイリオ" panose="020B0604030504040204" pitchFamily="50" charset="-128"/>
              <a:ea typeface="メイリオ" panose="020B0604030504040204" pitchFamily="50" charset="-128"/>
            </a:endParaRPr>
          </a:p>
        </p:txBody>
      </p:sp>
      <p:sp>
        <p:nvSpPr>
          <p:cNvPr id="166" name="正方形/長方形 165">
            <a:extLst>
              <a:ext uri="{FF2B5EF4-FFF2-40B4-BE49-F238E27FC236}">
                <a16:creationId xmlns:a16="http://schemas.microsoft.com/office/drawing/2014/main" id="{EED55C7C-5C2B-4600-A041-019A6F679297}"/>
              </a:ext>
            </a:extLst>
          </p:cNvPr>
          <p:cNvSpPr/>
          <p:nvPr/>
        </p:nvSpPr>
        <p:spPr>
          <a:xfrm>
            <a:off x="5598076" y="6534165"/>
            <a:ext cx="1882206" cy="198000"/>
          </a:xfrm>
          <a:prstGeom prst="rect">
            <a:avLst/>
          </a:prstGeom>
          <a:gradFill flip="none" rotWithShape="1">
            <a:gsLst>
              <a:gs pos="51000">
                <a:srgbClr val="0E90CC"/>
              </a:gs>
              <a:gs pos="0">
                <a:schemeClr val="accent1"/>
              </a:gs>
              <a:gs pos="100000">
                <a:schemeClr val="accent3"/>
              </a:gs>
            </a:gsLst>
            <a:lin ang="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800" b="1" i="0" u="none" strike="noStrike" dirty="0">
                <a:solidFill>
                  <a:schemeClr val="bg1"/>
                </a:solidFill>
                <a:effectLst/>
                <a:latin typeface="メイリオ" panose="020B0604030504040204" pitchFamily="50" charset="-128"/>
                <a:ea typeface="メイリオ" panose="020B0604030504040204" pitchFamily="50" charset="-128"/>
              </a:rPr>
              <a:t>マッピング表作成</a:t>
            </a:r>
            <a:endParaRPr kumimoji="1" lang="ja-JP" altLang="en-US" sz="800" dirty="0">
              <a:solidFill>
                <a:schemeClr val="bg1"/>
              </a:solidFill>
              <a:latin typeface="メイリオ" panose="020B0604030504040204" pitchFamily="50" charset="-128"/>
              <a:ea typeface="メイリオ" panose="020B0604030504040204" pitchFamily="50" charset="-128"/>
            </a:endParaRPr>
          </a:p>
        </p:txBody>
      </p:sp>
      <p:sp>
        <p:nvSpPr>
          <p:cNvPr id="167" name="正方形/長方形 166">
            <a:extLst>
              <a:ext uri="{FF2B5EF4-FFF2-40B4-BE49-F238E27FC236}">
                <a16:creationId xmlns:a16="http://schemas.microsoft.com/office/drawing/2014/main" id="{790C017B-BFD9-4FE9-8B93-CA39D917CEAF}"/>
              </a:ext>
            </a:extLst>
          </p:cNvPr>
          <p:cNvSpPr/>
          <p:nvPr/>
        </p:nvSpPr>
        <p:spPr>
          <a:xfrm>
            <a:off x="5658547" y="5868132"/>
            <a:ext cx="136063" cy="201465"/>
          </a:xfrm>
          <a:prstGeom prst="rect">
            <a:avLst/>
          </a:prstGeom>
          <a:solidFill>
            <a:srgbClr val="DC003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168" name="正方形/長方形 167">
            <a:extLst>
              <a:ext uri="{FF2B5EF4-FFF2-40B4-BE49-F238E27FC236}">
                <a16:creationId xmlns:a16="http://schemas.microsoft.com/office/drawing/2014/main" id="{14F613B9-69CD-46F5-A31A-9BADEB32AE85}"/>
              </a:ext>
            </a:extLst>
          </p:cNvPr>
          <p:cNvSpPr/>
          <p:nvPr/>
        </p:nvSpPr>
        <p:spPr>
          <a:xfrm>
            <a:off x="6474926" y="5868132"/>
            <a:ext cx="136063" cy="201465"/>
          </a:xfrm>
          <a:prstGeom prst="rect">
            <a:avLst/>
          </a:prstGeom>
          <a:solidFill>
            <a:srgbClr val="DC003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169" name="正方形/長方形 168">
            <a:extLst>
              <a:ext uri="{FF2B5EF4-FFF2-40B4-BE49-F238E27FC236}">
                <a16:creationId xmlns:a16="http://schemas.microsoft.com/office/drawing/2014/main" id="{5F17226C-C6A1-4DB2-A2F3-8B7B4465F4BE}"/>
              </a:ext>
            </a:extLst>
          </p:cNvPr>
          <p:cNvSpPr/>
          <p:nvPr/>
        </p:nvSpPr>
        <p:spPr>
          <a:xfrm>
            <a:off x="7311462" y="5868132"/>
            <a:ext cx="136063" cy="201465"/>
          </a:xfrm>
          <a:prstGeom prst="rect">
            <a:avLst/>
          </a:prstGeom>
          <a:solidFill>
            <a:srgbClr val="DC003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170" name="正方形/長方形 169">
            <a:extLst>
              <a:ext uri="{FF2B5EF4-FFF2-40B4-BE49-F238E27FC236}">
                <a16:creationId xmlns:a16="http://schemas.microsoft.com/office/drawing/2014/main" id="{FE3F8C2F-A8EE-46D3-B5B0-FA5ECDD85556}"/>
              </a:ext>
            </a:extLst>
          </p:cNvPr>
          <p:cNvSpPr/>
          <p:nvPr/>
        </p:nvSpPr>
        <p:spPr>
          <a:xfrm>
            <a:off x="8243747" y="5868132"/>
            <a:ext cx="136063" cy="201465"/>
          </a:xfrm>
          <a:prstGeom prst="rect">
            <a:avLst/>
          </a:prstGeom>
          <a:solidFill>
            <a:srgbClr val="DC003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173" name="テキスト ボックス 92">
            <a:extLst>
              <a:ext uri="{FF2B5EF4-FFF2-40B4-BE49-F238E27FC236}">
                <a16:creationId xmlns:a16="http://schemas.microsoft.com/office/drawing/2014/main" id="{7B43A755-F0A3-41D7-8CDF-735C5A095BE6}"/>
              </a:ext>
            </a:extLst>
          </p:cNvPr>
          <p:cNvSpPr txBox="1"/>
          <p:nvPr/>
        </p:nvSpPr>
        <p:spPr>
          <a:xfrm>
            <a:off x="5845004" y="5885829"/>
            <a:ext cx="294803" cy="164577"/>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ctr" anchorCtr="0">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ctr"/>
            <a:r>
              <a:rPr kumimoji="1" lang="ja-JP" altLang="en-US" sz="1000" dirty="0">
                <a:solidFill>
                  <a:srgbClr val="000000"/>
                </a:solidFill>
                <a:latin typeface="メイリオ" panose="020B0604030504040204" pitchFamily="50" charset="-128"/>
                <a:ea typeface="メイリオ" panose="020B0604030504040204" pitchFamily="50" charset="-128"/>
              </a:rPr>
              <a:t>第</a:t>
            </a:r>
            <a:r>
              <a:rPr kumimoji="1" lang="en-US" altLang="ja-JP" sz="1000" dirty="0">
                <a:solidFill>
                  <a:srgbClr val="000000"/>
                </a:solidFill>
                <a:latin typeface="メイリオ" panose="020B0604030504040204" pitchFamily="50" charset="-128"/>
                <a:ea typeface="メイリオ" panose="020B0604030504040204" pitchFamily="50" charset="-128"/>
              </a:rPr>
              <a:t>1</a:t>
            </a:r>
            <a:r>
              <a:rPr kumimoji="1" lang="ja-JP" altLang="en-US" sz="1000" dirty="0">
                <a:solidFill>
                  <a:srgbClr val="000000"/>
                </a:solidFill>
                <a:latin typeface="メイリオ" panose="020B0604030504040204" pitchFamily="50" charset="-128"/>
                <a:ea typeface="メイリオ" panose="020B0604030504040204" pitchFamily="50" charset="-128"/>
              </a:rPr>
              <a:t>回</a:t>
            </a:r>
          </a:p>
        </p:txBody>
      </p:sp>
      <p:sp>
        <p:nvSpPr>
          <p:cNvPr id="174" name="テキスト ボックス 93">
            <a:extLst>
              <a:ext uri="{FF2B5EF4-FFF2-40B4-BE49-F238E27FC236}">
                <a16:creationId xmlns:a16="http://schemas.microsoft.com/office/drawing/2014/main" id="{D35420C9-F2E7-4048-B19D-333B827AB2E6}"/>
              </a:ext>
            </a:extLst>
          </p:cNvPr>
          <p:cNvSpPr txBox="1"/>
          <p:nvPr/>
        </p:nvSpPr>
        <p:spPr>
          <a:xfrm>
            <a:off x="6616029" y="5885829"/>
            <a:ext cx="308662" cy="164577"/>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ctr" anchorCtr="0">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ctr"/>
            <a:r>
              <a:rPr kumimoji="1" lang="ja-JP" altLang="en-US" sz="1000">
                <a:solidFill>
                  <a:srgbClr val="000000"/>
                </a:solidFill>
                <a:latin typeface="メイリオ" panose="020B0604030504040204" pitchFamily="50" charset="-128"/>
                <a:ea typeface="メイリオ" panose="020B0604030504040204" pitchFamily="50" charset="-128"/>
              </a:rPr>
              <a:t>第</a:t>
            </a:r>
            <a:r>
              <a:rPr kumimoji="1" lang="en-US" altLang="ja-JP" sz="1000">
                <a:solidFill>
                  <a:srgbClr val="000000"/>
                </a:solidFill>
                <a:latin typeface="メイリオ" panose="020B0604030504040204" pitchFamily="50" charset="-128"/>
                <a:ea typeface="メイリオ" panose="020B0604030504040204" pitchFamily="50" charset="-128"/>
              </a:rPr>
              <a:t>2</a:t>
            </a:r>
            <a:r>
              <a:rPr kumimoji="1" lang="ja-JP" altLang="en-US" sz="1000">
                <a:solidFill>
                  <a:srgbClr val="000000"/>
                </a:solidFill>
                <a:latin typeface="メイリオ" panose="020B0604030504040204" pitchFamily="50" charset="-128"/>
                <a:ea typeface="メイリオ" panose="020B0604030504040204" pitchFamily="50" charset="-128"/>
              </a:rPr>
              <a:t>回</a:t>
            </a:r>
          </a:p>
        </p:txBody>
      </p:sp>
      <p:sp>
        <p:nvSpPr>
          <p:cNvPr id="175" name="テキスト ボックス 95">
            <a:extLst>
              <a:ext uri="{FF2B5EF4-FFF2-40B4-BE49-F238E27FC236}">
                <a16:creationId xmlns:a16="http://schemas.microsoft.com/office/drawing/2014/main" id="{28B13EB5-6DD8-4245-B7B3-BBB82875D78D}"/>
              </a:ext>
            </a:extLst>
          </p:cNvPr>
          <p:cNvSpPr txBox="1"/>
          <p:nvPr/>
        </p:nvSpPr>
        <p:spPr>
          <a:xfrm>
            <a:off x="7462644" y="5885829"/>
            <a:ext cx="308662" cy="164577"/>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ctr" anchorCtr="0">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ctr"/>
            <a:r>
              <a:rPr kumimoji="1" lang="ja-JP" altLang="en-US" sz="1000">
                <a:solidFill>
                  <a:srgbClr val="000000"/>
                </a:solidFill>
                <a:latin typeface="メイリオ" panose="020B0604030504040204" pitchFamily="50" charset="-128"/>
                <a:ea typeface="メイリオ" panose="020B0604030504040204" pitchFamily="50" charset="-128"/>
              </a:rPr>
              <a:t>第</a:t>
            </a:r>
            <a:r>
              <a:rPr kumimoji="1" lang="en-US" altLang="ja-JP" sz="1000">
                <a:solidFill>
                  <a:srgbClr val="000000"/>
                </a:solidFill>
                <a:latin typeface="メイリオ" panose="020B0604030504040204" pitchFamily="50" charset="-128"/>
                <a:ea typeface="メイリオ" panose="020B0604030504040204" pitchFamily="50" charset="-128"/>
              </a:rPr>
              <a:t>3</a:t>
            </a:r>
            <a:r>
              <a:rPr kumimoji="1" lang="ja-JP" altLang="en-US" sz="1000">
                <a:solidFill>
                  <a:srgbClr val="000000"/>
                </a:solidFill>
                <a:latin typeface="メイリオ" panose="020B0604030504040204" pitchFamily="50" charset="-128"/>
                <a:ea typeface="メイリオ" panose="020B0604030504040204" pitchFamily="50" charset="-128"/>
              </a:rPr>
              <a:t>回</a:t>
            </a:r>
          </a:p>
        </p:txBody>
      </p:sp>
      <p:sp>
        <p:nvSpPr>
          <p:cNvPr id="176" name="テキスト ボックス 96">
            <a:extLst>
              <a:ext uri="{FF2B5EF4-FFF2-40B4-BE49-F238E27FC236}">
                <a16:creationId xmlns:a16="http://schemas.microsoft.com/office/drawing/2014/main" id="{469DFF41-5979-443F-876C-52756F3B0F60}"/>
              </a:ext>
            </a:extLst>
          </p:cNvPr>
          <p:cNvSpPr txBox="1"/>
          <p:nvPr/>
        </p:nvSpPr>
        <p:spPr>
          <a:xfrm>
            <a:off x="8399967" y="5885829"/>
            <a:ext cx="308662" cy="164577"/>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ctr" anchorCtr="0">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ctr"/>
            <a:r>
              <a:rPr kumimoji="1" lang="ja-JP" altLang="en-US" sz="1000" dirty="0">
                <a:solidFill>
                  <a:srgbClr val="000000"/>
                </a:solidFill>
                <a:latin typeface="メイリオ" panose="020B0604030504040204" pitchFamily="50" charset="-128"/>
                <a:ea typeface="メイリオ" panose="020B0604030504040204" pitchFamily="50" charset="-128"/>
              </a:rPr>
              <a:t>第</a:t>
            </a:r>
            <a:r>
              <a:rPr kumimoji="1" lang="en-US" altLang="ja-JP" sz="1000" dirty="0">
                <a:solidFill>
                  <a:srgbClr val="000000"/>
                </a:solidFill>
                <a:latin typeface="メイリオ" panose="020B0604030504040204" pitchFamily="50" charset="-128"/>
                <a:ea typeface="メイリオ" panose="020B0604030504040204" pitchFamily="50" charset="-128"/>
              </a:rPr>
              <a:t>4</a:t>
            </a:r>
            <a:r>
              <a:rPr kumimoji="1" lang="ja-JP" altLang="en-US" sz="1000" dirty="0">
                <a:solidFill>
                  <a:srgbClr val="000000"/>
                </a:solidFill>
                <a:latin typeface="メイリオ" panose="020B0604030504040204" pitchFamily="50" charset="-128"/>
                <a:ea typeface="メイリオ" panose="020B0604030504040204" pitchFamily="50" charset="-128"/>
              </a:rPr>
              <a:t>回</a:t>
            </a:r>
          </a:p>
        </p:txBody>
      </p:sp>
      <p:sp>
        <p:nvSpPr>
          <p:cNvPr id="177" name="正方形/長方形 176">
            <a:extLst>
              <a:ext uri="{FF2B5EF4-FFF2-40B4-BE49-F238E27FC236}">
                <a16:creationId xmlns:a16="http://schemas.microsoft.com/office/drawing/2014/main" id="{AD7B0D45-8216-4DA6-B187-2D20DC93CD7A}"/>
              </a:ext>
            </a:extLst>
          </p:cNvPr>
          <p:cNvSpPr/>
          <p:nvPr/>
        </p:nvSpPr>
        <p:spPr>
          <a:xfrm>
            <a:off x="9337291" y="6098652"/>
            <a:ext cx="136063" cy="201465"/>
          </a:xfrm>
          <a:prstGeom prst="rect">
            <a:avLst/>
          </a:prstGeom>
          <a:solidFill>
            <a:srgbClr val="DC003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178" name="テキスト ボックス 107">
            <a:extLst>
              <a:ext uri="{FF2B5EF4-FFF2-40B4-BE49-F238E27FC236}">
                <a16:creationId xmlns:a16="http://schemas.microsoft.com/office/drawing/2014/main" id="{29E528BD-3073-45C3-940F-8F7C39BB8834}"/>
              </a:ext>
            </a:extLst>
          </p:cNvPr>
          <p:cNvSpPr txBox="1"/>
          <p:nvPr/>
        </p:nvSpPr>
        <p:spPr>
          <a:xfrm>
            <a:off x="9498551" y="6110675"/>
            <a:ext cx="527875" cy="164577"/>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ctr" anchorCtr="0">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ctr"/>
            <a:r>
              <a:rPr kumimoji="1" lang="ja-JP" altLang="en-US" sz="1000" dirty="0">
                <a:solidFill>
                  <a:srgbClr val="000000"/>
                </a:solidFill>
                <a:latin typeface="メイリオ" panose="020B0604030504040204" pitchFamily="50" charset="-128"/>
                <a:ea typeface="メイリオ" panose="020B0604030504040204" pitchFamily="50" charset="-128"/>
              </a:rPr>
              <a:t>ウェビナー</a:t>
            </a:r>
            <a:endParaRPr kumimoji="1" lang="en-US" altLang="ja-JP" sz="1000" dirty="0">
              <a:solidFill>
                <a:srgbClr val="000000"/>
              </a:solidFill>
              <a:latin typeface="メイリオ" panose="020B0604030504040204" pitchFamily="50" charset="-128"/>
              <a:ea typeface="メイリオ" panose="020B0604030504040204" pitchFamily="50" charset="-128"/>
            </a:endParaRPr>
          </a:p>
          <a:p>
            <a:pPr fontAlgn="ctr"/>
            <a:r>
              <a:rPr kumimoji="1" lang="ja-JP" altLang="en-US" sz="1000" dirty="0">
                <a:solidFill>
                  <a:srgbClr val="000000"/>
                </a:solidFill>
                <a:latin typeface="メイリオ" panose="020B0604030504040204" pitchFamily="50" charset="-128"/>
                <a:ea typeface="メイリオ" panose="020B0604030504040204" pitchFamily="50" charset="-128"/>
              </a:rPr>
              <a:t>開催</a:t>
            </a:r>
          </a:p>
        </p:txBody>
      </p:sp>
      <p:sp>
        <p:nvSpPr>
          <p:cNvPr id="197" name="正方形/長方形 196">
            <a:extLst>
              <a:ext uri="{FF2B5EF4-FFF2-40B4-BE49-F238E27FC236}">
                <a16:creationId xmlns:a16="http://schemas.microsoft.com/office/drawing/2014/main" id="{4C44F2FD-9893-4C04-B019-632007A97FEA}"/>
              </a:ext>
            </a:extLst>
          </p:cNvPr>
          <p:cNvSpPr/>
          <p:nvPr/>
        </p:nvSpPr>
        <p:spPr>
          <a:xfrm flipH="1">
            <a:off x="7181575" y="6976126"/>
            <a:ext cx="1806616" cy="198000"/>
          </a:xfrm>
          <a:prstGeom prst="rect">
            <a:avLst/>
          </a:prstGeom>
          <a:gradFill flip="none" rotWithShape="1">
            <a:gsLst>
              <a:gs pos="28000">
                <a:srgbClr val="0E90CC"/>
              </a:gs>
              <a:gs pos="0">
                <a:schemeClr val="accent1"/>
              </a:gs>
              <a:gs pos="100000">
                <a:schemeClr val="accent3"/>
              </a:gs>
            </a:gsLst>
            <a:lin ang="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r"/>
            <a:r>
              <a:rPr lang="ja-JP" altLang="en-US" sz="800" b="1" i="0" u="none" strike="noStrike" dirty="0">
                <a:solidFill>
                  <a:schemeClr val="bg1"/>
                </a:solidFill>
                <a:effectLst/>
                <a:latin typeface="メイリオ" panose="020B0604030504040204" pitchFamily="50" charset="-128"/>
                <a:ea typeface="メイリオ" panose="020B0604030504040204" pitchFamily="50" charset="-128"/>
              </a:rPr>
              <a:t>次年度以降の取組の検討</a:t>
            </a:r>
            <a:endParaRPr kumimoji="1" lang="ja-JP" altLang="en-US" sz="800" dirty="0">
              <a:solidFill>
                <a:schemeClr val="bg1"/>
              </a:solidFill>
              <a:latin typeface="メイリオ" panose="020B0604030504040204" pitchFamily="50" charset="-128"/>
              <a:ea typeface="メイリオ" panose="020B0604030504040204" pitchFamily="50" charset="-128"/>
            </a:endParaRPr>
          </a:p>
        </p:txBody>
      </p:sp>
      <p:cxnSp>
        <p:nvCxnSpPr>
          <p:cNvPr id="198" name="直線矢印コネクタ 197">
            <a:extLst>
              <a:ext uri="{FF2B5EF4-FFF2-40B4-BE49-F238E27FC236}">
                <a16:creationId xmlns:a16="http://schemas.microsoft.com/office/drawing/2014/main" id="{16B7B707-46EC-4701-AA03-09C2539A15B7}"/>
              </a:ext>
            </a:extLst>
          </p:cNvPr>
          <p:cNvCxnSpPr>
            <a:cxnSpLocks/>
            <a:endCxn id="167" idx="2"/>
          </p:cNvCxnSpPr>
          <p:nvPr/>
        </p:nvCxnSpPr>
        <p:spPr>
          <a:xfrm flipV="1">
            <a:off x="5726578" y="6069597"/>
            <a:ext cx="1" cy="247354"/>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grpSp>
        <p:nvGrpSpPr>
          <p:cNvPr id="204" name="グループ化 203">
            <a:extLst>
              <a:ext uri="{FF2B5EF4-FFF2-40B4-BE49-F238E27FC236}">
                <a16:creationId xmlns:a16="http://schemas.microsoft.com/office/drawing/2014/main" id="{EF9E4234-FD31-4570-9B34-B74424E6D76E}"/>
              </a:ext>
            </a:extLst>
          </p:cNvPr>
          <p:cNvGrpSpPr/>
          <p:nvPr/>
        </p:nvGrpSpPr>
        <p:grpSpPr>
          <a:xfrm>
            <a:off x="2393287" y="6498117"/>
            <a:ext cx="2260825" cy="648000"/>
            <a:chOff x="4847209" y="6235700"/>
            <a:chExt cx="2260825" cy="648000"/>
          </a:xfrm>
        </p:grpSpPr>
        <p:sp>
          <p:nvSpPr>
            <p:cNvPr id="193" name="正方形/長方形 192">
              <a:extLst>
                <a:ext uri="{FF2B5EF4-FFF2-40B4-BE49-F238E27FC236}">
                  <a16:creationId xmlns:a16="http://schemas.microsoft.com/office/drawing/2014/main" id="{2DF1F1B9-6407-4C49-A5B7-E4B349EB9438}"/>
                </a:ext>
              </a:extLst>
            </p:cNvPr>
            <p:cNvSpPr/>
            <p:nvPr/>
          </p:nvSpPr>
          <p:spPr>
            <a:xfrm>
              <a:off x="4847209" y="6235700"/>
              <a:ext cx="2252602" cy="648000"/>
            </a:xfrm>
            <a:prstGeom prst="rect">
              <a:avLst/>
            </a:prstGeom>
            <a:solidFill>
              <a:srgbClr val="FFFFFF"/>
            </a:solidFill>
            <a:ln w="6350" cap="flat" cmpd="sng" algn="ctr">
              <a:solidFill>
                <a:srgbClr val="595757"/>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0" tIns="72000"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rgbClr val="000000"/>
                  </a:solidFill>
                  <a:latin typeface="メイリオ" panose="020B0604030504040204" pitchFamily="50" charset="-128"/>
                  <a:ea typeface="メイリオ" panose="020B0604030504040204" pitchFamily="50" charset="-128"/>
                </a:rPr>
                <a:t>【</a:t>
              </a:r>
              <a:r>
                <a:rPr kumimoji="1" lang="ja-JP" altLang="en-US" sz="900" dirty="0">
                  <a:solidFill>
                    <a:srgbClr val="000000"/>
                  </a:solidFill>
                  <a:latin typeface="メイリオ" panose="020B0604030504040204" pitchFamily="50" charset="-128"/>
                  <a:ea typeface="メイリオ" panose="020B0604030504040204" pitchFamily="50" charset="-128"/>
                </a:rPr>
                <a:t>凡例</a:t>
              </a:r>
              <a:r>
                <a:rPr kumimoji="1" lang="en-US" altLang="ja-JP" sz="900" dirty="0">
                  <a:solidFill>
                    <a:srgbClr val="000000"/>
                  </a:solidFill>
                  <a:latin typeface="メイリオ" panose="020B0604030504040204" pitchFamily="50" charset="-128"/>
                  <a:ea typeface="メイリオ" panose="020B0604030504040204" pitchFamily="50" charset="-128"/>
                </a:rPr>
                <a:t>】</a:t>
              </a:r>
              <a:endParaRPr kumimoji="1" lang="ja-JP" altLang="en-US" sz="900" dirty="0">
                <a:solidFill>
                  <a:srgbClr val="000000"/>
                </a:solidFill>
                <a:latin typeface="メイリオ" panose="020B0604030504040204" pitchFamily="50" charset="-128"/>
                <a:ea typeface="メイリオ" panose="020B0604030504040204" pitchFamily="50" charset="-128"/>
              </a:endParaRPr>
            </a:p>
          </p:txBody>
        </p:sp>
        <p:grpSp>
          <p:nvGrpSpPr>
            <p:cNvPr id="202" name="グループ化 201">
              <a:extLst>
                <a:ext uri="{FF2B5EF4-FFF2-40B4-BE49-F238E27FC236}">
                  <a16:creationId xmlns:a16="http://schemas.microsoft.com/office/drawing/2014/main" id="{84B8026B-3C46-4D57-BEA7-E70E9436006C}"/>
                </a:ext>
              </a:extLst>
            </p:cNvPr>
            <p:cNvGrpSpPr/>
            <p:nvPr/>
          </p:nvGrpSpPr>
          <p:grpSpPr>
            <a:xfrm>
              <a:off x="4926558" y="6651560"/>
              <a:ext cx="1226514" cy="164649"/>
              <a:chOff x="4926558" y="6738103"/>
              <a:chExt cx="1226514" cy="164649"/>
            </a:xfrm>
          </p:grpSpPr>
          <p:sp>
            <p:nvSpPr>
              <p:cNvPr id="189" name="正方形/長方形 188">
                <a:extLst>
                  <a:ext uri="{FF2B5EF4-FFF2-40B4-BE49-F238E27FC236}">
                    <a16:creationId xmlns:a16="http://schemas.microsoft.com/office/drawing/2014/main" id="{55FB5B1D-991E-47A5-9A95-991B06EFB680}"/>
                  </a:ext>
                </a:extLst>
              </p:cNvPr>
              <p:cNvSpPr/>
              <p:nvPr/>
            </p:nvSpPr>
            <p:spPr>
              <a:xfrm>
                <a:off x="4926558" y="6748427"/>
                <a:ext cx="249449" cy="14400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190" name="テキスト ボックス 164">
                <a:extLst>
                  <a:ext uri="{FF2B5EF4-FFF2-40B4-BE49-F238E27FC236}">
                    <a16:creationId xmlns:a16="http://schemas.microsoft.com/office/drawing/2014/main" id="{D4BED6AD-C2B7-4D4A-8B9D-4CBF569AA3EE}"/>
                  </a:ext>
                </a:extLst>
              </p:cNvPr>
              <p:cNvSpPr txBox="1"/>
              <p:nvPr/>
            </p:nvSpPr>
            <p:spPr>
              <a:xfrm>
                <a:off x="5201890" y="6738103"/>
                <a:ext cx="951182" cy="164649"/>
              </a:xfrm>
              <a:prstGeom prst="rect">
                <a:avLst/>
              </a:prstGeom>
              <a:noFill/>
              <a:ln>
                <a:noFill/>
              </a:ln>
            </p:spPr>
            <p:style>
              <a:lnRef idx="0">
                <a:scrgbClr r="0" g="0" b="0"/>
              </a:lnRef>
              <a:fillRef idx="0">
                <a:scrgbClr r="0" g="0" b="0"/>
              </a:fillRef>
              <a:effectRef idx="0">
                <a:scrgbClr r="0" g="0" b="0"/>
              </a:effectRef>
              <a:fontRef idx="minor">
                <a:schemeClr val="tx1"/>
              </a:fontRef>
            </p:style>
            <p:txBody>
              <a:bodyPr wrap="none" lIns="0" tIns="0" rIns="0" bIns="0"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ja-JP" altLang="en-US" sz="900" dirty="0">
                    <a:solidFill>
                      <a:srgbClr val="000000"/>
                    </a:solidFill>
                    <a:latin typeface="Meiryo UI" panose="020B0604030504040204" pitchFamily="50" charset="-128"/>
                    <a:ea typeface="Meiryo UI" panose="020B0604030504040204" pitchFamily="50" charset="-128"/>
                  </a:rPr>
                  <a:t>：事務局の内部作業</a:t>
                </a:r>
                <a:endParaRPr kumimoji="1" lang="en-US" altLang="ja-JP" sz="900" dirty="0">
                  <a:solidFill>
                    <a:srgbClr val="000000"/>
                  </a:solidFill>
                  <a:latin typeface="Meiryo UI" panose="020B0604030504040204" pitchFamily="50" charset="-128"/>
                  <a:ea typeface="Meiryo UI" panose="020B0604030504040204" pitchFamily="50" charset="-128"/>
                </a:endParaRPr>
              </a:p>
            </p:txBody>
          </p:sp>
        </p:grpSp>
        <p:grpSp>
          <p:nvGrpSpPr>
            <p:cNvPr id="203" name="グループ化 202">
              <a:extLst>
                <a:ext uri="{FF2B5EF4-FFF2-40B4-BE49-F238E27FC236}">
                  <a16:creationId xmlns:a16="http://schemas.microsoft.com/office/drawing/2014/main" id="{01449F82-82C2-46EF-9432-27D6E7FF766C}"/>
                </a:ext>
              </a:extLst>
            </p:cNvPr>
            <p:cNvGrpSpPr/>
            <p:nvPr/>
          </p:nvGrpSpPr>
          <p:grpSpPr>
            <a:xfrm>
              <a:off x="4926558" y="6454293"/>
              <a:ext cx="2181476" cy="164649"/>
              <a:chOff x="4926558" y="6488290"/>
              <a:chExt cx="2181476" cy="164649"/>
            </a:xfrm>
          </p:grpSpPr>
          <p:sp>
            <p:nvSpPr>
              <p:cNvPr id="191" name="正方形/長方形 190">
                <a:extLst>
                  <a:ext uri="{FF2B5EF4-FFF2-40B4-BE49-F238E27FC236}">
                    <a16:creationId xmlns:a16="http://schemas.microsoft.com/office/drawing/2014/main" id="{078E5B7E-C0A8-4C91-B008-551CD7FEB154}"/>
                  </a:ext>
                </a:extLst>
              </p:cNvPr>
              <p:cNvSpPr/>
              <p:nvPr/>
            </p:nvSpPr>
            <p:spPr>
              <a:xfrm>
                <a:off x="4926558" y="6498614"/>
                <a:ext cx="249449" cy="144000"/>
              </a:xfrm>
              <a:prstGeom prst="rect">
                <a:avLst/>
              </a:prstGeom>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192" name="テキスト ボックス 166">
                <a:extLst>
                  <a:ext uri="{FF2B5EF4-FFF2-40B4-BE49-F238E27FC236}">
                    <a16:creationId xmlns:a16="http://schemas.microsoft.com/office/drawing/2014/main" id="{4C476A0A-44BA-49A4-86C4-24868CCF1C60}"/>
                  </a:ext>
                </a:extLst>
              </p:cNvPr>
              <p:cNvSpPr txBox="1"/>
              <p:nvPr/>
            </p:nvSpPr>
            <p:spPr>
              <a:xfrm>
                <a:off x="5201890" y="6488290"/>
                <a:ext cx="1906144" cy="164649"/>
              </a:xfrm>
              <a:prstGeom prst="rect">
                <a:avLst/>
              </a:prstGeom>
              <a:noFill/>
              <a:ln>
                <a:noFill/>
              </a:ln>
            </p:spPr>
            <p:style>
              <a:lnRef idx="0">
                <a:scrgbClr r="0" g="0" b="0"/>
              </a:lnRef>
              <a:fillRef idx="0">
                <a:scrgbClr r="0" g="0" b="0"/>
              </a:fillRef>
              <a:effectRef idx="0">
                <a:scrgbClr r="0" g="0" b="0"/>
              </a:effectRef>
              <a:fontRef idx="minor">
                <a:schemeClr val="tx1"/>
              </a:fontRef>
            </p:style>
            <p:txBody>
              <a:bodyPr wrap="none" lIns="0" tIns="0" rIns="0" bIns="0"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kumimoji="1" lang="ja-JP" altLang="en-US" sz="900" dirty="0">
                    <a:solidFill>
                      <a:srgbClr val="000000"/>
                    </a:solidFill>
                    <a:latin typeface="Meiryo UI" panose="020B0604030504040204" pitchFamily="50" charset="-128"/>
                    <a:ea typeface="Meiryo UI" panose="020B0604030504040204" pitchFamily="50" charset="-128"/>
                  </a:rPr>
                  <a:t>：</a:t>
                </a:r>
                <a:r>
                  <a:rPr kumimoji="1" lang="en-US" altLang="ja-JP" sz="900" dirty="0">
                    <a:solidFill>
                      <a:srgbClr val="000000"/>
                    </a:solidFill>
                    <a:latin typeface="Meiryo UI" panose="020B0604030504040204" pitchFamily="50" charset="-128"/>
                    <a:ea typeface="Meiryo UI" panose="020B0604030504040204" pitchFamily="50" charset="-128"/>
                  </a:rPr>
                  <a:t>WG</a:t>
                </a:r>
                <a:r>
                  <a:rPr kumimoji="1" lang="ja-JP" altLang="en-US" sz="900" dirty="0">
                    <a:solidFill>
                      <a:srgbClr val="000000"/>
                    </a:solidFill>
                    <a:latin typeface="Meiryo UI" panose="020B0604030504040204" pitchFamily="50" charset="-128"/>
                    <a:ea typeface="Meiryo UI" panose="020B0604030504040204" pitchFamily="50" charset="-128"/>
                  </a:rPr>
                  <a:t>／</a:t>
                </a:r>
                <a:r>
                  <a:rPr kumimoji="1" lang="en-US" altLang="ja-JP" sz="900" dirty="0">
                    <a:solidFill>
                      <a:srgbClr val="000000"/>
                    </a:solidFill>
                    <a:latin typeface="Meiryo UI" panose="020B0604030504040204" pitchFamily="50" charset="-128"/>
                    <a:ea typeface="Meiryo UI" panose="020B0604030504040204" pitchFamily="50" charset="-128"/>
                  </a:rPr>
                  <a:t>TF</a:t>
                </a:r>
                <a:r>
                  <a:rPr kumimoji="1" lang="ja-JP" altLang="en-US" sz="900" dirty="0">
                    <a:solidFill>
                      <a:srgbClr val="000000"/>
                    </a:solidFill>
                    <a:latin typeface="Meiryo UI" panose="020B0604030504040204" pitchFamily="50" charset="-128"/>
                    <a:ea typeface="Meiryo UI" panose="020B0604030504040204" pitchFamily="50" charset="-128"/>
                  </a:rPr>
                  <a:t>の協力を得ながら行う作業</a:t>
                </a:r>
                <a:endParaRPr kumimoji="1" lang="en-US" altLang="ja-JP" sz="900" dirty="0">
                  <a:solidFill>
                    <a:srgbClr val="000000"/>
                  </a:solidFill>
                  <a:latin typeface="Meiryo UI" panose="020B0604030504040204" pitchFamily="50" charset="-128"/>
                  <a:ea typeface="Meiryo UI" panose="020B0604030504040204" pitchFamily="50" charset="-128"/>
                </a:endParaRPr>
              </a:p>
            </p:txBody>
          </p:sp>
        </p:grpSp>
      </p:grpSp>
      <p:sp>
        <p:nvSpPr>
          <p:cNvPr id="285" name="正方形/長方形 284">
            <a:extLst>
              <a:ext uri="{FF2B5EF4-FFF2-40B4-BE49-F238E27FC236}">
                <a16:creationId xmlns:a16="http://schemas.microsoft.com/office/drawing/2014/main" id="{C9BC9238-DD89-4B97-B23C-65C696544DB9}"/>
              </a:ext>
            </a:extLst>
          </p:cNvPr>
          <p:cNvSpPr/>
          <p:nvPr/>
        </p:nvSpPr>
        <p:spPr>
          <a:xfrm>
            <a:off x="5289550" y="4661957"/>
            <a:ext cx="3600000" cy="198000"/>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rgbClr val="FFFFFF"/>
                </a:solidFill>
                <a:latin typeface="メイリオ" panose="020B0604030504040204" pitchFamily="50" charset="-128"/>
                <a:ea typeface="メイリオ" panose="020B0604030504040204" pitchFamily="50" charset="-128"/>
              </a:rPr>
              <a:t>海外におけるデータ規制・標準・活用等に係る動向調査</a:t>
            </a:r>
          </a:p>
        </p:txBody>
      </p:sp>
      <p:sp>
        <p:nvSpPr>
          <p:cNvPr id="286" name="正方形/長方形 285">
            <a:extLst>
              <a:ext uri="{FF2B5EF4-FFF2-40B4-BE49-F238E27FC236}">
                <a16:creationId xmlns:a16="http://schemas.microsoft.com/office/drawing/2014/main" id="{6BDFD5A6-D35E-4744-BB0C-890AD32F681B}"/>
              </a:ext>
            </a:extLst>
          </p:cNvPr>
          <p:cNvSpPr/>
          <p:nvPr/>
        </p:nvSpPr>
        <p:spPr>
          <a:xfrm>
            <a:off x="7812769" y="3559037"/>
            <a:ext cx="136063" cy="201465"/>
          </a:xfrm>
          <a:prstGeom prst="rect">
            <a:avLst/>
          </a:prstGeom>
          <a:solidFill>
            <a:srgbClr val="DC003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287" name="正方形/長方形 286">
            <a:extLst>
              <a:ext uri="{FF2B5EF4-FFF2-40B4-BE49-F238E27FC236}">
                <a16:creationId xmlns:a16="http://schemas.microsoft.com/office/drawing/2014/main" id="{7F08CA52-B807-4148-83BC-7F46B0AEE444}"/>
              </a:ext>
            </a:extLst>
          </p:cNvPr>
          <p:cNvSpPr/>
          <p:nvPr/>
        </p:nvSpPr>
        <p:spPr>
          <a:xfrm>
            <a:off x="8928589" y="3559037"/>
            <a:ext cx="136063" cy="201465"/>
          </a:xfrm>
          <a:prstGeom prst="rect">
            <a:avLst/>
          </a:prstGeom>
          <a:solidFill>
            <a:srgbClr val="DC003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288" name="テキスト ボックス 92">
            <a:extLst>
              <a:ext uri="{FF2B5EF4-FFF2-40B4-BE49-F238E27FC236}">
                <a16:creationId xmlns:a16="http://schemas.microsoft.com/office/drawing/2014/main" id="{51F6D000-F409-4C18-8195-27B607670F13}"/>
              </a:ext>
            </a:extLst>
          </p:cNvPr>
          <p:cNvSpPr txBox="1"/>
          <p:nvPr/>
        </p:nvSpPr>
        <p:spPr>
          <a:xfrm>
            <a:off x="7999226" y="3576734"/>
            <a:ext cx="294803" cy="164577"/>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ctr" anchorCtr="0">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ctr"/>
            <a:r>
              <a:rPr kumimoji="1" lang="ja-JP" altLang="en-US" sz="1000" dirty="0">
                <a:solidFill>
                  <a:srgbClr val="000000"/>
                </a:solidFill>
                <a:latin typeface="メイリオ" panose="020B0604030504040204" pitchFamily="50" charset="-128"/>
                <a:ea typeface="メイリオ" panose="020B0604030504040204" pitchFamily="50" charset="-128"/>
              </a:rPr>
              <a:t>第</a:t>
            </a:r>
            <a:r>
              <a:rPr kumimoji="1" lang="en-US" altLang="ja-JP" sz="1000" dirty="0">
                <a:solidFill>
                  <a:srgbClr val="000000"/>
                </a:solidFill>
                <a:latin typeface="メイリオ" panose="020B0604030504040204" pitchFamily="50" charset="-128"/>
                <a:ea typeface="メイリオ" panose="020B0604030504040204" pitchFamily="50" charset="-128"/>
              </a:rPr>
              <a:t>1</a:t>
            </a:r>
            <a:r>
              <a:rPr kumimoji="1" lang="ja-JP" altLang="en-US" sz="1000" dirty="0">
                <a:solidFill>
                  <a:srgbClr val="000000"/>
                </a:solidFill>
                <a:latin typeface="メイリオ" panose="020B0604030504040204" pitchFamily="50" charset="-128"/>
                <a:ea typeface="メイリオ" panose="020B0604030504040204" pitchFamily="50" charset="-128"/>
              </a:rPr>
              <a:t>回</a:t>
            </a:r>
          </a:p>
        </p:txBody>
      </p:sp>
      <p:sp>
        <p:nvSpPr>
          <p:cNvPr id="289" name="テキスト ボックス 93">
            <a:extLst>
              <a:ext uri="{FF2B5EF4-FFF2-40B4-BE49-F238E27FC236}">
                <a16:creationId xmlns:a16="http://schemas.microsoft.com/office/drawing/2014/main" id="{28CD34FA-BB4D-4A59-B055-32E61D33EFC5}"/>
              </a:ext>
            </a:extLst>
          </p:cNvPr>
          <p:cNvSpPr txBox="1"/>
          <p:nvPr/>
        </p:nvSpPr>
        <p:spPr>
          <a:xfrm>
            <a:off x="9069692" y="3563813"/>
            <a:ext cx="308662" cy="164577"/>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ctr" anchorCtr="0">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ctr"/>
            <a:r>
              <a:rPr kumimoji="1" lang="ja-JP" altLang="en-US" sz="1000" dirty="0">
                <a:solidFill>
                  <a:srgbClr val="000000"/>
                </a:solidFill>
                <a:latin typeface="メイリオ" panose="020B0604030504040204" pitchFamily="50" charset="-128"/>
                <a:ea typeface="メイリオ" panose="020B0604030504040204" pitchFamily="50" charset="-128"/>
              </a:rPr>
              <a:t>第</a:t>
            </a:r>
            <a:r>
              <a:rPr kumimoji="1" lang="en-US" altLang="ja-JP" sz="1000" dirty="0">
                <a:solidFill>
                  <a:srgbClr val="000000"/>
                </a:solidFill>
                <a:latin typeface="メイリオ" panose="020B0604030504040204" pitchFamily="50" charset="-128"/>
                <a:ea typeface="メイリオ" panose="020B0604030504040204" pitchFamily="50" charset="-128"/>
              </a:rPr>
              <a:t>2</a:t>
            </a:r>
            <a:r>
              <a:rPr kumimoji="1" lang="ja-JP" altLang="en-US" sz="1000" dirty="0">
                <a:solidFill>
                  <a:srgbClr val="000000"/>
                </a:solidFill>
                <a:latin typeface="メイリオ" panose="020B0604030504040204" pitchFamily="50" charset="-128"/>
                <a:ea typeface="メイリオ" panose="020B0604030504040204" pitchFamily="50" charset="-128"/>
              </a:rPr>
              <a:t>回</a:t>
            </a:r>
          </a:p>
        </p:txBody>
      </p:sp>
      <p:sp>
        <p:nvSpPr>
          <p:cNvPr id="290" name="正方形/長方形 289">
            <a:extLst>
              <a:ext uri="{FF2B5EF4-FFF2-40B4-BE49-F238E27FC236}">
                <a16:creationId xmlns:a16="http://schemas.microsoft.com/office/drawing/2014/main" id="{7D2D5816-B6D4-4127-BD64-725C68719F2C}"/>
              </a:ext>
            </a:extLst>
          </p:cNvPr>
          <p:cNvSpPr/>
          <p:nvPr/>
        </p:nvSpPr>
        <p:spPr>
          <a:xfrm>
            <a:off x="5157304" y="3559037"/>
            <a:ext cx="136063" cy="201465"/>
          </a:xfrm>
          <a:prstGeom prst="rect">
            <a:avLst/>
          </a:prstGeom>
          <a:solidFill>
            <a:srgbClr val="DC003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291" name="テキスト ボックス 92">
            <a:extLst>
              <a:ext uri="{FF2B5EF4-FFF2-40B4-BE49-F238E27FC236}">
                <a16:creationId xmlns:a16="http://schemas.microsoft.com/office/drawing/2014/main" id="{AB0A37A7-DE89-476D-B9DF-DF37E8EE7409}"/>
              </a:ext>
            </a:extLst>
          </p:cNvPr>
          <p:cNvSpPr txBox="1"/>
          <p:nvPr/>
        </p:nvSpPr>
        <p:spPr>
          <a:xfrm>
            <a:off x="5343761" y="3576734"/>
            <a:ext cx="294803" cy="164577"/>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ctr" anchorCtr="0">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ctr"/>
            <a:r>
              <a:rPr kumimoji="1" lang="ja-JP" altLang="en-US" sz="1000" dirty="0">
                <a:solidFill>
                  <a:srgbClr val="000000"/>
                </a:solidFill>
                <a:latin typeface="メイリオ" panose="020B0604030504040204" pitchFamily="50" charset="-128"/>
                <a:ea typeface="メイリオ" panose="020B0604030504040204" pitchFamily="50" charset="-128"/>
              </a:rPr>
              <a:t>キックオフ</a:t>
            </a:r>
          </a:p>
        </p:txBody>
      </p:sp>
      <p:sp>
        <p:nvSpPr>
          <p:cNvPr id="292" name="テキスト ボックス 291">
            <a:extLst>
              <a:ext uri="{FF2B5EF4-FFF2-40B4-BE49-F238E27FC236}">
                <a16:creationId xmlns:a16="http://schemas.microsoft.com/office/drawing/2014/main" id="{EDA5F0AB-65BA-4223-BAC0-CF7E39610213}"/>
              </a:ext>
            </a:extLst>
          </p:cNvPr>
          <p:cNvSpPr txBox="1"/>
          <p:nvPr/>
        </p:nvSpPr>
        <p:spPr>
          <a:xfrm>
            <a:off x="535640" y="2730006"/>
            <a:ext cx="3810992" cy="307777"/>
          </a:xfrm>
          <a:prstGeom prst="rect">
            <a:avLst/>
          </a:prstGeom>
          <a:solidFill>
            <a:srgbClr val="595757"/>
          </a:solidFill>
        </p:spPr>
        <p:txBody>
          <a:bodyPr wrap="square" anchor="ctr" anchorCtr="0">
            <a:spAutoFit/>
          </a:bodyPr>
          <a:lstStyle/>
          <a:p>
            <a:pPr fontAlgn="ctr"/>
            <a:r>
              <a:rPr kumimoji="1" lang="ja-JP" altLang="en-US" sz="1400" b="1" dirty="0">
                <a:solidFill>
                  <a:schemeClr val="bg1"/>
                </a:solidFill>
                <a:latin typeface="メイリオ" panose="020B0604030504040204" pitchFamily="50" charset="-128"/>
                <a:ea typeface="メイリオ" panose="020B0604030504040204" pitchFamily="50" charset="-128"/>
              </a:rPr>
              <a:t>　貿易分野データ連携ワーキンググループ</a:t>
            </a:r>
            <a:endParaRPr lang="ja-JP" altLang="en-US" sz="1400" b="1" dirty="0">
              <a:solidFill>
                <a:schemeClr val="bg1"/>
              </a:solidFill>
              <a:latin typeface="メイリオ" panose="020B0604030504040204" pitchFamily="50" charset="-128"/>
              <a:ea typeface="メイリオ" panose="020B0604030504040204" pitchFamily="50" charset="-128"/>
            </a:endParaRPr>
          </a:p>
        </p:txBody>
      </p:sp>
      <p:sp>
        <p:nvSpPr>
          <p:cNvPr id="293" name="テキスト ボックス 292">
            <a:extLst>
              <a:ext uri="{FF2B5EF4-FFF2-40B4-BE49-F238E27FC236}">
                <a16:creationId xmlns:a16="http://schemas.microsoft.com/office/drawing/2014/main" id="{C8C7ACA4-1B30-4EDA-A603-27832E3E4ADE}"/>
              </a:ext>
            </a:extLst>
          </p:cNvPr>
          <p:cNvSpPr txBox="1"/>
          <p:nvPr/>
        </p:nvSpPr>
        <p:spPr>
          <a:xfrm>
            <a:off x="547359" y="5056236"/>
            <a:ext cx="3799273" cy="307777"/>
          </a:xfrm>
          <a:prstGeom prst="rect">
            <a:avLst/>
          </a:prstGeom>
          <a:solidFill>
            <a:srgbClr val="595757"/>
          </a:solidFill>
        </p:spPr>
        <p:txBody>
          <a:bodyPr wrap="square" anchor="ctr" anchorCtr="0">
            <a:spAutoFit/>
          </a:bodyPr>
          <a:lstStyle/>
          <a:p>
            <a:pPr fontAlgn="ctr"/>
            <a:r>
              <a:rPr kumimoji="1" lang="ja-JP" altLang="en-US" sz="1400" b="1" dirty="0">
                <a:solidFill>
                  <a:schemeClr val="bg1"/>
                </a:solidFill>
                <a:latin typeface="メイリオ" panose="020B0604030504040204" pitchFamily="50" charset="-128"/>
                <a:ea typeface="メイリオ" panose="020B0604030504040204" pitchFamily="50" charset="-128"/>
              </a:rPr>
              <a:t>　トレードファイナンスタスクフォース</a:t>
            </a:r>
            <a:endParaRPr lang="ja-JP" altLang="en-US" sz="1400" b="1" dirty="0">
              <a:solidFill>
                <a:schemeClr val="bg1"/>
              </a:solidFill>
              <a:latin typeface="メイリオ" panose="020B0604030504040204" pitchFamily="50" charset="-128"/>
              <a:ea typeface="メイリオ" panose="020B0604030504040204" pitchFamily="50" charset="-128"/>
            </a:endParaRPr>
          </a:p>
        </p:txBody>
      </p:sp>
      <p:sp>
        <p:nvSpPr>
          <p:cNvPr id="295" name="正方形/長方形 294">
            <a:extLst>
              <a:ext uri="{FF2B5EF4-FFF2-40B4-BE49-F238E27FC236}">
                <a16:creationId xmlns:a16="http://schemas.microsoft.com/office/drawing/2014/main" id="{508EC39C-04E3-4ECE-8793-59E1F4A152BE}"/>
              </a:ext>
            </a:extLst>
          </p:cNvPr>
          <p:cNvSpPr/>
          <p:nvPr/>
        </p:nvSpPr>
        <p:spPr>
          <a:xfrm>
            <a:off x="5292840" y="4445933"/>
            <a:ext cx="2592000" cy="198000"/>
          </a:xfrm>
          <a:prstGeom prst="rect">
            <a:avLst/>
          </a:prstGeom>
          <a:gradFill flip="none" rotWithShape="1">
            <a:gsLst>
              <a:gs pos="51000">
                <a:srgbClr val="0E90CC"/>
              </a:gs>
              <a:gs pos="0">
                <a:schemeClr val="accent1"/>
              </a:gs>
              <a:gs pos="100000">
                <a:schemeClr val="accent3"/>
              </a:gs>
            </a:gsLst>
            <a:lin ang="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800" b="1" i="0" u="none" strike="noStrike" dirty="0">
                <a:solidFill>
                  <a:schemeClr val="bg1"/>
                </a:solidFill>
                <a:effectLst/>
                <a:latin typeface="メイリオ" panose="020B0604030504040204" pitchFamily="50" charset="-128"/>
                <a:ea typeface="メイリオ" panose="020B0604030504040204" pitchFamily="50" charset="-128"/>
              </a:rPr>
              <a:t>普及・実装支援策の検討</a:t>
            </a:r>
            <a:endParaRPr kumimoji="1" lang="ja-JP" altLang="en-US" sz="800" dirty="0">
              <a:solidFill>
                <a:schemeClr val="bg1"/>
              </a:solidFill>
              <a:latin typeface="メイリオ" panose="020B0604030504040204" pitchFamily="50" charset="-128"/>
              <a:ea typeface="メイリオ" panose="020B0604030504040204" pitchFamily="50" charset="-128"/>
            </a:endParaRPr>
          </a:p>
        </p:txBody>
      </p:sp>
      <p:sp>
        <p:nvSpPr>
          <p:cNvPr id="296" name="正方形/長方形 295">
            <a:extLst>
              <a:ext uri="{FF2B5EF4-FFF2-40B4-BE49-F238E27FC236}">
                <a16:creationId xmlns:a16="http://schemas.microsoft.com/office/drawing/2014/main" id="{8C1785BC-6040-4750-81E8-A4BE6A00D4BA}"/>
              </a:ext>
            </a:extLst>
          </p:cNvPr>
          <p:cNvSpPr/>
          <p:nvPr/>
        </p:nvSpPr>
        <p:spPr>
          <a:xfrm>
            <a:off x="5302057" y="4229909"/>
            <a:ext cx="3762595" cy="198000"/>
          </a:xfrm>
          <a:prstGeom prst="rect">
            <a:avLst/>
          </a:prstGeom>
          <a:gradFill flip="none" rotWithShape="1">
            <a:gsLst>
              <a:gs pos="51000">
                <a:srgbClr val="0E90CC"/>
              </a:gs>
              <a:gs pos="0">
                <a:schemeClr val="accent1"/>
              </a:gs>
              <a:gs pos="100000">
                <a:schemeClr val="accent3"/>
              </a:gs>
            </a:gsLst>
            <a:lin ang="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800" b="1" i="0" u="none" strike="noStrike" dirty="0">
                <a:solidFill>
                  <a:schemeClr val="bg1"/>
                </a:solidFill>
                <a:effectLst/>
                <a:latin typeface="メイリオ" panose="020B0604030504040204" pitchFamily="50" charset="-128"/>
                <a:ea typeface="メイリオ" panose="020B0604030504040204" pitchFamily="50" charset="-128"/>
              </a:rPr>
              <a:t>管理・運用体制の検討</a:t>
            </a:r>
            <a:endParaRPr kumimoji="1" lang="ja-JP" altLang="en-US" sz="800" dirty="0">
              <a:solidFill>
                <a:schemeClr val="bg1"/>
              </a:solidFill>
              <a:latin typeface="メイリオ" panose="020B0604030504040204" pitchFamily="50" charset="-128"/>
              <a:ea typeface="メイリオ" panose="020B0604030504040204" pitchFamily="50" charset="-128"/>
            </a:endParaRPr>
          </a:p>
        </p:txBody>
      </p:sp>
      <p:sp>
        <p:nvSpPr>
          <p:cNvPr id="297" name="正方形/長方形 296">
            <a:extLst>
              <a:ext uri="{FF2B5EF4-FFF2-40B4-BE49-F238E27FC236}">
                <a16:creationId xmlns:a16="http://schemas.microsoft.com/office/drawing/2014/main" id="{0C1DE560-0FD5-4AFB-9C85-ED5CAF30E811}"/>
              </a:ext>
            </a:extLst>
          </p:cNvPr>
          <p:cNvSpPr/>
          <p:nvPr/>
        </p:nvSpPr>
        <p:spPr>
          <a:xfrm>
            <a:off x="5028676" y="4013885"/>
            <a:ext cx="3439459" cy="198000"/>
          </a:xfrm>
          <a:prstGeom prst="rect">
            <a:avLst/>
          </a:prstGeom>
          <a:gradFill flip="none" rotWithShape="1">
            <a:gsLst>
              <a:gs pos="51000">
                <a:srgbClr val="0E90CC"/>
              </a:gs>
              <a:gs pos="0">
                <a:schemeClr val="accent1"/>
              </a:gs>
              <a:gs pos="100000">
                <a:schemeClr val="accent3"/>
              </a:gs>
            </a:gsLst>
            <a:lin ang="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ja-JP" altLang="en-US" sz="800" b="1" i="0" u="none" strike="noStrike" dirty="0">
                <a:solidFill>
                  <a:schemeClr val="bg1"/>
                </a:solidFill>
                <a:effectLst/>
                <a:latin typeface="メイリオ" panose="020B0604030504040204" pitchFamily="50" charset="-128"/>
                <a:ea typeface="メイリオ" panose="020B0604030504040204" pitchFamily="50" charset="-128"/>
              </a:rPr>
              <a:t>トレードファイナンス分野における国際標準準拠データ連携の検証</a:t>
            </a:r>
            <a:endParaRPr kumimoji="1" lang="ja-JP" altLang="en-US" sz="800" dirty="0">
              <a:solidFill>
                <a:schemeClr val="bg1"/>
              </a:solidFill>
              <a:latin typeface="メイリオ" panose="020B0604030504040204" pitchFamily="50" charset="-128"/>
              <a:ea typeface="メイリオ" panose="020B0604030504040204" pitchFamily="50" charset="-128"/>
            </a:endParaRPr>
          </a:p>
        </p:txBody>
      </p:sp>
      <p:sp>
        <p:nvSpPr>
          <p:cNvPr id="298" name="正方形/長方形 297">
            <a:extLst>
              <a:ext uri="{FF2B5EF4-FFF2-40B4-BE49-F238E27FC236}">
                <a16:creationId xmlns:a16="http://schemas.microsoft.com/office/drawing/2014/main" id="{CE2262FC-150B-464B-9FB7-55DFC809A291}"/>
              </a:ext>
            </a:extLst>
          </p:cNvPr>
          <p:cNvSpPr/>
          <p:nvPr/>
        </p:nvSpPr>
        <p:spPr>
          <a:xfrm>
            <a:off x="5145463" y="5861865"/>
            <a:ext cx="136063" cy="201465"/>
          </a:xfrm>
          <a:prstGeom prst="rect">
            <a:avLst/>
          </a:prstGeom>
          <a:solidFill>
            <a:srgbClr val="DC003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299" name="テキスト ボックス 92">
            <a:extLst>
              <a:ext uri="{FF2B5EF4-FFF2-40B4-BE49-F238E27FC236}">
                <a16:creationId xmlns:a16="http://schemas.microsoft.com/office/drawing/2014/main" id="{B85C9A52-CBF6-4579-AADF-6C0660F6B267}"/>
              </a:ext>
            </a:extLst>
          </p:cNvPr>
          <p:cNvSpPr txBox="1"/>
          <p:nvPr/>
        </p:nvSpPr>
        <p:spPr>
          <a:xfrm>
            <a:off x="5038241" y="6078091"/>
            <a:ext cx="294803" cy="164577"/>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ctr" anchorCtr="0">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ctr"/>
            <a:r>
              <a:rPr kumimoji="1" lang="ja-JP" altLang="en-US" sz="1000" dirty="0">
                <a:solidFill>
                  <a:srgbClr val="000000"/>
                </a:solidFill>
                <a:latin typeface="メイリオ" panose="020B0604030504040204" pitchFamily="50" charset="-128"/>
                <a:ea typeface="メイリオ" panose="020B0604030504040204" pitchFamily="50" charset="-128"/>
              </a:rPr>
              <a:t>キックオフ</a:t>
            </a:r>
          </a:p>
        </p:txBody>
      </p:sp>
      <p:sp>
        <p:nvSpPr>
          <p:cNvPr id="300" name="正方形/長方形 299">
            <a:extLst>
              <a:ext uri="{FF2B5EF4-FFF2-40B4-BE49-F238E27FC236}">
                <a16:creationId xmlns:a16="http://schemas.microsoft.com/office/drawing/2014/main" id="{C1667B7D-DB49-455F-B8A3-FE2EA8AFE6B7}"/>
              </a:ext>
            </a:extLst>
          </p:cNvPr>
          <p:cNvSpPr/>
          <p:nvPr/>
        </p:nvSpPr>
        <p:spPr>
          <a:xfrm>
            <a:off x="9386392" y="3793686"/>
            <a:ext cx="136063" cy="201465"/>
          </a:xfrm>
          <a:prstGeom prst="rect">
            <a:avLst/>
          </a:prstGeom>
          <a:solidFill>
            <a:srgbClr val="DC003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800">
              <a:solidFill>
                <a:srgbClr val="FFFFFF"/>
              </a:solidFill>
              <a:latin typeface="メイリオ" panose="020B0604030504040204" pitchFamily="50" charset="-128"/>
              <a:ea typeface="メイリオ" panose="020B0604030504040204" pitchFamily="50" charset="-128"/>
            </a:endParaRPr>
          </a:p>
        </p:txBody>
      </p:sp>
      <p:sp>
        <p:nvSpPr>
          <p:cNvPr id="301" name="テキスト ボックス 107">
            <a:extLst>
              <a:ext uri="{FF2B5EF4-FFF2-40B4-BE49-F238E27FC236}">
                <a16:creationId xmlns:a16="http://schemas.microsoft.com/office/drawing/2014/main" id="{0D79E0F4-D036-4FED-857A-D36103900A2F}"/>
              </a:ext>
            </a:extLst>
          </p:cNvPr>
          <p:cNvSpPr txBox="1"/>
          <p:nvPr/>
        </p:nvSpPr>
        <p:spPr>
          <a:xfrm>
            <a:off x="9547652" y="3805709"/>
            <a:ext cx="527875" cy="164577"/>
          </a:xfrm>
          <a:prstGeom prst="rect">
            <a:avLst/>
          </a:prstGeom>
          <a:noFill/>
        </p:spPr>
        <p:style>
          <a:lnRef idx="0">
            <a:scrgbClr r="0" g="0" b="0"/>
          </a:lnRef>
          <a:fillRef idx="0">
            <a:scrgbClr r="0" g="0" b="0"/>
          </a:fillRef>
          <a:effectRef idx="0">
            <a:scrgbClr r="0" g="0" b="0"/>
          </a:effectRef>
          <a:fontRef idx="minor">
            <a:schemeClr val="tx1"/>
          </a:fontRef>
        </p:style>
        <p:txBody>
          <a:bodyPr wrap="none" lIns="0" tIns="0" rIns="0" bIns="0" rtlCol="0" anchor="ctr" anchorCtr="0">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ctr"/>
            <a:r>
              <a:rPr kumimoji="1" lang="ja-JP" altLang="en-US" sz="1000" dirty="0">
                <a:solidFill>
                  <a:srgbClr val="000000"/>
                </a:solidFill>
                <a:latin typeface="メイリオ" panose="020B0604030504040204" pitchFamily="50" charset="-128"/>
                <a:ea typeface="メイリオ" panose="020B0604030504040204" pitchFamily="50" charset="-128"/>
              </a:rPr>
              <a:t>ウェビナー</a:t>
            </a:r>
            <a:endParaRPr kumimoji="1" lang="en-US" altLang="ja-JP" sz="1000" dirty="0">
              <a:solidFill>
                <a:srgbClr val="000000"/>
              </a:solidFill>
              <a:latin typeface="メイリオ" panose="020B0604030504040204" pitchFamily="50" charset="-128"/>
              <a:ea typeface="メイリオ" panose="020B0604030504040204" pitchFamily="50" charset="-128"/>
            </a:endParaRPr>
          </a:p>
          <a:p>
            <a:pPr fontAlgn="ctr"/>
            <a:r>
              <a:rPr kumimoji="1" lang="ja-JP" altLang="en-US" sz="1000" dirty="0">
                <a:solidFill>
                  <a:srgbClr val="000000"/>
                </a:solidFill>
                <a:latin typeface="メイリオ" panose="020B0604030504040204" pitchFamily="50" charset="-128"/>
                <a:ea typeface="メイリオ" panose="020B0604030504040204" pitchFamily="50" charset="-128"/>
              </a:rPr>
              <a:t>開催</a:t>
            </a:r>
          </a:p>
        </p:txBody>
      </p:sp>
      <p:cxnSp>
        <p:nvCxnSpPr>
          <p:cNvPr id="307" name="コネクタ: カギ線 306">
            <a:extLst>
              <a:ext uri="{FF2B5EF4-FFF2-40B4-BE49-F238E27FC236}">
                <a16:creationId xmlns:a16="http://schemas.microsoft.com/office/drawing/2014/main" id="{2FD5DB24-9AEE-47AB-8942-A12C6B07FA0E}"/>
              </a:ext>
            </a:extLst>
          </p:cNvPr>
          <p:cNvCxnSpPr>
            <a:cxnSpLocks/>
            <a:stCxn id="285" idx="3"/>
            <a:endCxn id="300" idx="2"/>
          </p:cNvCxnSpPr>
          <p:nvPr/>
        </p:nvCxnSpPr>
        <p:spPr>
          <a:xfrm flipV="1">
            <a:off x="8889550" y="3995151"/>
            <a:ext cx="564874" cy="765806"/>
          </a:xfrm>
          <a:prstGeom prst="bentConnector2">
            <a:avLst/>
          </a:prstGeom>
          <a:ln w="9525">
            <a:solidFill>
              <a:srgbClr val="DC003C"/>
            </a:solidFill>
            <a:headEnd type="oval"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10" name="コネクタ: カギ線 309">
            <a:extLst>
              <a:ext uri="{FF2B5EF4-FFF2-40B4-BE49-F238E27FC236}">
                <a16:creationId xmlns:a16="http://schemas.microsoft.com/office/drawing/2014/main" id="{A7587286-0BA7-48C6-B946-36CD40FA3BE2}"/>
              </a:ext>
            </a:extLst>
          </p:cNvPr>
          <p:cNvCxnSpPr>
            <a:cxnSpLocks/>
            <a:stCxn id="295" idx="3"/>
            <a:endCxn id="300" idx="2"/>
          </p:cNvCxnSpPr>
          <p:nvPr/>
        </p:nvCxnSpPr>
        <p:spPr>
          <a:xfrm flipV="1">
            <a:off x="7884840" y="3995151"/>
            <a:ext cx="1569584" cy="549782"/>
          </a:xfrm>
          <a:prstGeom prst="bentConnector2">
            <a:avLst/>
          </a:prstGeom>
          <a:ln w="9525">
            <a:solidFill>
              <a:srgbClr val="DC003C"/>
            </a:solidFill>
            <a:headEnd type="oval"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14" name="コネクタ: カギ線 313">
            <a:extLst>
              <a:ext uri="{FF2B5EF4-FFF2-40B4-BE49-F238E27FC236}">
                <a16:creationId xmlns:a16="http://schemas.microsoft.com/office/drawing/2014/main" id="{607A0A64-9BA8-44B3-A716-D7474B2A5A56}"/>
              </a:ext>
            </a:extLst>
          </p:cNvPr>
          <p:cNvCxnSpPr>
            <a:cxnSpLocks/>
            <a:stCxn id="296" idx="3"/>
            <a:endCxn id="300" idx="2"/>
          </p:cNvCxnSpPr>
          <p:nvPr/>
        </p:nvCxnSpPr>
        <p:spPr>
          <a:xfrm flipV="1">
            <a:off x="9064652" y="3995151"/>
            <a:ext cx="389772" cy="333758"/>
          </a:xfrm>
          <a:prstGeom prst="bentConnector2">
            <a:avLst/>
          </a:prstGeom>
          <a:ln w="9525">
            <a:solidFill>
              <a:srgbClr val="DC003C"/>
            </a:solidFill>
            <a:headEnd type="oval"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17" name="コネクタ: カギ線 316">
            <a:extLst>
              <a:ext uri="{FF2B5EF4-FFF2-40B4-BE49-F238E27FC236}">
                <a16:creationId xmlns:a16="http://schemas.microsoft.com/office/drawing/2014/main" id="{5AFB4CA1-58CF-4A77-B2BC-9CFE9DEA2CDE}"/>
              </a:ext>
            </a:extLst>
          </p:cNvPr>
          <p:cNvCxnSpPr>
            <a:cxnSpLocks/>
            <a:stCxn id="297" idx="3"/>
            <a:endCxn id="300" idx="2"/>
          </p:cNvCxnSpPr>
          <p:nvPr/>
        </p:nvCxnSpPr>
        <p:spPr>
          <a:xfrm flipV="1">
            <a:off x="8468135" y="3995151"/>
            <a:ext cx="986289" cy="117734"/>
          </a:xfrm>
          <a:prstGeom prst="bentConnector2">
            <a:avLst/>
          </a:prstGeom>
          <a:ln w="9525">
            <a:solidFill>
              <a:srgbClr val="DC003C"/>
            </a:solidFill>
            <a:headEnd type="oval"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21" name="コネクタ: カギ線 320">
            <a:extLst>
              <a:ext uri="{FF2B5EF4-FFF2-40B4-BE49-F238E27FC236}">
                <a16:creationId xmlns:a16="http://schemas.microsoft.com/office/drawing/2014/main" id="{78FFA98C-BFF4-4D3C-81A4-02D483ACD824}"/>
              </a:ext>
            </a:extLst>
          </p:cNvPr>
          <p:cNvCxnSpPr>
            <a:cxnSpLocks/>
            <a:stCxn id="159" idx="3"/>
            <a:endCxn id="177" idx="2"/>
          </p:cNvCxnSpPr>
          <p:nvPr/>
        </p:nvCxnSpPr>
        <p:spPr>
          <a:xfrm flipV="1">
            <a:off x="8468135" y="6300117"/>
            <a:ext cx="937188" cy="549072"/>
          </a:xfrm>
          <a:prstGeom prst="bentConnector2">
            <a:avLst/>
          </a:prstGeom>
          <a:ln w="9525">
            <a:solidFill>
              <a:srgbClr val="DC003C"/>
            </a:solidFill>
            <a:headEnd type="oval"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24" name="コネクタ: カギ線 323">
            <a:extLst>
              <a:ext uri="{FF2B5EF4-FFF2-40B4-BE49-F238E27FC236}">
                <a16:creationId xmlns:a16="http://schemas.microsoft.com/office/drawing/2014/main" id="{F14A6151-4E71-4A7F-ACB2-94802051DC12}"/>
              </a:ext>
            </a:extLst>
          </p:cNvPr>
          <p:cNvCxnSpPr>
            <a:cxnSpLocks/>
            <a:stCxn id="166" idx="3"/>
            <a:endCxn id="177" idx="2"/>
          </p:cNvCxnSpPr>
          <p:nvPr/>
        </p:nvCxnSpPr>
        <p:spPr>
          <a:xfrm flipV="1">
            <a:off x="7480282" y="6300117"/>
            <a:ext cx="1925041" cy="333048"/>
          </a:xfrm>
          <a:prstGeom prst="bentConnector2">
            <a:avLst/>
          </a:prstGeom>
          <a:ln w="9525">
            <a:solidFill>
              <a:srgbClr val="DC003C"/>
            </a:solidFill>
            <a:headEnd type="oval"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27" name="コネクタ: カギ線 326">
            <a:extLst>
              <a:ext uri="{FF2B5EF4-FFF2-40B4-BE49-F238E27FC236}">
                <a16:creationId xmlns:a16="http://schemas.microsoft.com/office/drawing/2014/main" id="{F87478CD-253D-416F-8522-2B436C356F2E}"/>
              </a:ext>
            </a:extLst>
          </p:cNvPr>
          <p:cNvCxnSpPr>
            <a:cxnSpLocks/>
            <a:stCxn id="156" idx="3"/>
            <a:endCxn id="177" idx="2"/>
          </p:cNvCxnSpPr>
          <p:nvPr/>
        </p:nvCxnSpPr>
        <p:spPr>
          <a:xfrm flipV="1">
            <a:off x="6621415" y="6300117"/>
            <a:ext cx="2783908" cy="99000"/>
          </a:xfrm>
          <a:prstGeom prst="bentConnector2">
            <a:avLst/>
          </a:prstGeom>
          <a:ln w="9525">
            <a:solidFill>
              <a:srgbClr val="DC003C"/>
            </a:solidFill>
            <a:headEnd type="oval"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30" name="コネクタ: カギ線 329">
            <a:extLst>
              <a:ext uri="{FF2B5EF4-FFF2-40B4-BE49-F238E27FC236}">
                <a16:creationId xmlns:a16="http://schemas.microsoft.com/office/drawing/2014/main" id="{71C443ED-B3C8-498E-AA86-7A28C53E9A26}"/>
              </a:ext>
            </a:extLst>
          </p:cNvPr>
          <p:cNvCxnSpPr>
            <a:cxnSpLocks/>
            <a:stCxn id="197" idx="1"/>
            <a:endCxn id="177" idx="2"/>
          </p:cNvCxnSpPr>
          <p:nvPr/>
        </p:nvCxnSpPr>
        <p:spPr>
          <a:xfrm flipV="1">
            <a:off x="8988191" y="6300117"/>
            <a:ext cx="417132" cy="775009"/>
          </a:xfrm>
          <a:prstGeom prst="bentConnector2">
            <a:avLst/>
          </a:prstGeom>
          <a:ln w="9525">
            <a:solidFill>
              <a:srgbClr val="DC003C"/>
            </a:solidFill>
            <a:headEnd type="oval"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34" name="直線矢印コネクタ 333">
            <a:extLst>
              <a:ext uri="{FF2B5EF4-FFF2-40B4-BE49-F238E27FC236}">
                <a16:creationId xmlns:a16="http://schemas.microsoft.com/office/drawing/2014/main" id="{BB7B292B-2B7A-458C-861D-81224D8DF9EE}"/>
              </a:ext>
            </a:extLst>
          </p:cNvPr>
          <p:cNvCxnSpPr>
            <a:cxnSpLocks/>
            <a:endCxn id="168" idx="2"/>
          </p:cNvCxnSpPr>
          <p:nvPr/>
        </p:nvCxnSpPr>
        <p:spPr>
          <a:xfrm flipV="1">
            <a:off x="6539179" y="6069597"/>
            <a:ext cx="3779" cy="230522"/>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35" name="直線矢印コネクタ 334">
            <a:extLst>
              <a:ext uri="{FF2B5EF4-FFF2-40B4-BE49-F238E27FC236}">
                <a16:creationId xmlns:a16="http://schemas.microsoft.com/office/drawing/2014/main" id="{BE57186C-E8B7-4175-A1A9-A7E341EC15E7}"/>
              </a:ext>
            </a:extLst>
          </p:cNvPr>
          <p:cNvCxnSpPr>
            <a:cxnSpLocks/>
          </p:cNvCxnSpPr>
          <p:nvPr/>
        </p:nvCxnSpPr>
        <p:spPr>
          <a:xfrm flipV="1">
            <a:off x="6474926" y="6063330"/>
            <a:ext cx="0" cy="434787"/>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37" name="直線矢印コネクタ 336">
            <a:extLst>
              <a:ext uri="{FF2B5EF4-FFF2-40B4-BE49-F238E27FC236}">
                <a16:creationId xmlns:a16="http://schemas.microsoft.com/office/drawing/2014/main" id="{A3A14279-923D-414B-94FD-B440C49E950B}"/>
              </a:ext>
            </a:extLst>
          </p:cNvPr>
          <p:cNvCxnSpPr>
            <a:cxnSpLocks/>
            <a:endCxn id="169" idx="2"/>
          </p:cNvCxnSpPr>
          <p:nvPr/>
        </p:nvCxnSpPr>
        <p:spPr>
          <a:xfrm flipV="1">
            <a:off x="7377419" y="6069597"/>
            <a:ext cx="2075" cy="445352"/>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38" name="直線矢印コネクタ 337">
            <a:extLst>
              <a:ext uri="{FF2B5EF4-FFF2-40B4-BE49-F238E27FC236}">
                <a16:creationId xmlns:a16="http://schemas.microsoft.com/office/drawing/2014/main" id="{80C2449B-BE79-42E0-9772-BC652BF13824}"/>
              </a:ext>
            </a:extLst>
          </p:cNvPr>
          <p:cNvCxnSpPr>
            <a:cxnSpLocks/>
          </p:cNvCxnSpPr>
          <p:nvPr/>
        </p:nvCxnSpPr>
        <p:spPr>
          <a:xfrm flipV="1">
            <a:off x="7297481" y="6063330"/>
            <a:ext cx="0" cy="722430"/>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40" name="直線矢印コネクタ 339">
            <a:extLst>
              <a:ext uri="{FF2B5EF4-FFF2-40B4-BE49-F238E27FC236}">
                <a16:creationId xmlns:a16="http://schemas.microsoft.com/office/drawing/2014/main" id="{000948E8-CF56-41B3-BBA3-78DB2EB8579A}"/>
              </a:ext>
            </a:extLst>
          </p:cNvPr>
          <p:cNvCxnSpPr>
            <a:cxnSpLocks/>
            <a:endCxn id="170" idx="2"/>
          </p:cNvCxnSpPr>
          <p:nvPr/>
        </p:nvCxnSpPr>
        <p:spPr>
          <a:xfrm flipH="1" flipV="1">
            <a:off x="8311779" y="6069597"/>
            <a:ext cx="4902" cy="711810"/>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41" name="直線矢印コネクタ 340">
            <a:extLst>
              <a:ext uri="{FF2B5EF4-FFF2-40B4-BE49-F238E27FC236}">
                <a16:creationId xmlns:a16="http://schemas.microsoft.com/office/drawing/2014/main" id="{177D57A1-D2D6-4798-817C-4E3C743169CB}"/>
              </a:ext>
            </a:extLst>
          </p:cNvPr>
          <p:cNvCxnSpPr>
            <a:cxnSpLocks/>
          </p:cNvCxnSpPr>
          <p:nvPr/>
        </p:nvCxnSpPr>
        <p:spPr>
          <a:xfrm flipH="1" flipV="1">
            <a:off x="8218550" y="6063331"/>
            <a:ext cx="11633" cy="876752"/>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43" name="直線矢印コネクタ 342">
            <a:extLst>
              <a:ext uri="{FF2B5EF4-FFF2-40B4-BE49-F238E27FC236}">
                <a16:creationId xmlns:a16="http://schemas.microsoft.com/office/drawing/2014/main" id="{0701768D-1CEE-416F-8817-14BEC981EF72}"/>
              </a:ext>
            </a:extLst>
          </p:cNvPr>
          <p:cNvCxnSpPr>
            <a:cxnSpLocks/>
          </p:cNvCxnSpPr>
          <p:nvPr/>
        </p:nvCxnSpPr>
        <p:spPr>
          <a:xfrm flipH="1" flipV="1">
            <a:off x="7860630" y="3781163"/>
            <a:ext cx="0" cy="469441"/>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44" name="直線矢印コネクタ 343">
            <a:extLst>
              <a:ext uri="{FF2B5EF4-FFF2-40B4-BE49-F238E27FC236}">
                <a16:creationId xmlns:a16="http://schemas.microsoft.com/office/drawing/2014/main" id="{0D3A0117-5F49-4F81-92A1-B381260B3FED}"/>
              </a:ext>
            </a:extLst>
          </p:cNvPr>
          <p:cNvCxnSpPr>
            <a:cxnSpLocks/>
          </p:cNvCxnSpPr>
          <p:nvPr/>
        </p:nvCxnSpPr>
        <p:spPr>
          <a:xfrm flipH="1" flipV="1">
            <a:off x="7731862" y="3781163"/>
            <a:ext cx="0" cy="880793"/>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46" name="直線矢印コネクタ 345">
            <a:extLst>
              <a:ext uri="{FF2B5EF4-FFF2-40B4-BE49-F238E27FC236}">
                <a16:creationId xmlns:a16="http://schemas.microsoft.com/office/drawing/2014/main" id="{CCBA9DD2-1130-40A1-A606-49A802DC068A}"/>
              </a:ext>
            </a:extLst>
          </p:cNvPr>
          <p:cNvCxnSpPr>
            <a:cxnSpLocks/>
          </p:cNvCxnSpPr>
          <p:nvPr/>
        </p:nvCxnSpPr>
        <p:spPr>
          <a:xfrm flipH="1" flipV="1">
            <a:off x="7796246" y="3781163"/>
            <a:ext cx="0" cy="664769"/>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48" name="直線矢印コネクタ 347">
            <a:extLst>
              <a:ext uri="{FF2B5EF4-FFF2-40B4-BE49-F238E27FC236}">
                <a16:creationId xmlns:a16="http://schemas.microsoft.com/office/drawing/2014/main" id="{C02E8D92-0C48-423B-A28F-074234B3D29B}"/>
              </a:ext>
            </a:extLst>
          </p:cNvPr>
          <p:cNvCxnSpPr>
            <a:cxnSpLocks/>
          </p:cNvCxnSpPr>
          <p:nvPr/>
        </p:nvCxnSpPr>
        <p:spPr>
          <a:xfrm flipH="1" flipV="1">
            <a:off x="7925014" y="3781163"/>
            <a:ext cx="0" cy="272855"/>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51" name="直線矢印コネクタ 350">
            <a:extLst>
              <a:ext uri="{FF2B5EF4-FFF2-40B4-BE49-F238E27FC236}">
                <a16:creationId xmlns:a16="http://schemas.microsoft.com/office/drawing/2014/main" id="{DAF4E910-5365-411F-989B-F0535ED61B6E}"/>
              </a:ext>
            </a:extLst>
          </p:cNvPr>
          <p:cNvCxnSpPr>
            <a:cxnSpLocks/>
          </p:cNvCxnSpPr>
          <p:nvPr/>
        </p:nvCxnSpPr>
        <p:spPr>
          <a:xfrm flipH="1" flipV="1">
            <a:off x="8971907" y="3793686"/>
            <a:ext cx="0" cy="469441"/>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52" name="直線矢印コネクタ 351">
            <a:extLst>
              <a:ext uri="{FF2B5EF4-FFF2-40B4-BE49-F238E27FC236}">
                <a16:creationId xmlns:a16="http://schemas.microsoft.com/office/drawing/2014/main" id="{82E5F72F-76DA-4A74-AD58-C9A3D560293A}"/>
              </a:ext>
            </a:extLst>
          </p:cNvPr>
          <p:cNvCxnSpPr>
            <a:cxnSpLocks/>
          </p:cNvCxnSpPr>
          <p:nvPr/>
        </p:nvCxnSpPr>
        <p:spPr>
          <a:xfrm flipH="1" flipV="1">
            <a:off x="8843139" y="3793686"/>
            <a:ext cx="0" cy="880793"/>
          </a:xfrm>
          <a:prstGeom prst="straightConnector1">
            <a:avLst/>
          </a:prstGeom>
          <a:ln w="9525">
            <a:solidFill>
              <a:srgbClr val="DC003C"/>
            </a:solidFill>
            <a:headEnd type="triangle" w="sm" len="sm"/>
            <a:tailEnd type="triangle" w="sm" len="sm"/>
          </a:ln>
        </p:spPr>
        <p:style>
          <a:lnRef idx="1">
            <a:schemeClr val="accent2"/>
          </a:lnRef>
          <a:fillRef idx="0">
            <a:schemeClr val="accent2"/>
          </a:fillRef>
          <a:effectRef idx="0">
            <a:schemeClr val="accent2"/>
          </a:effectRef>
          <a:fontRef idx="minor">
            <a:schemeClr val="tx1"/>
          </a:fontRef>
        </p:style>
      </p:cxnSp>
      <p:cxnSp>
        <p:nvCxnSpPr>
          <p:cNvPr id="365" name="コネクタ: カギ線 364">
            <a:extLst>
              <a:ext uri="{FF2B5EF4-FFF2-40B4-BE49-F238E27FC236}">
                <a16:creationId xmlns:a16="http://schemas.microsoft.com/office/drawing/2014/main" id="{0FA6C3A4-EBEB-41CA-BE64-111DE9A234DF}"/>
              </a:ext>
            </a:extLst>
          </p:cNvPr>
          <p:cNvCxnSpPr>
            <a:cxnSpLocks/>
            <a:stCxn id="156" idx="1"/>
            <a:endCxn id="297" idx="1"/>
          </p:cNvCxnSpPr>
          <p:nvPr/>
        </p:nvCxnSpPr>
        <p:spPr>
          <a:xfrm rot="10800000">
            <a:off x="5028676" y="4112885"/>
            <a:ext cx="85970" cy="2286232"/>
          </a:xfrm>
          <a:prstGeom prst="bentConnector3">
            <a:avLst>
              <a:gd name="adj1" fmla="val 365907"/>
            </a:avLst>
          </a:prstGeom>
          <a:ln>
            <a:headEnd type="oval"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368" name="コネクタ: カギ線 367">
            <a:extLst>
              <a:ext uri="{FF2B5EF4-FFF2-40B4-BE49-F238E27FC236}">
                <a16:creationId xmlns:a16="http://schemas.microsoft.com/office/drawing/2014/main" id="{0B236835-7A4F-41FA-806E-EA5D30926D5C}"/>
              </a:ext>
            </a:extLst>
          </p:cNvPr>
          <p:cNvCxnSpPr>
            <a:cxnSpLocks/>
            <a:stCxn id="166" idx="1"/>
            <a:endCxn id="297" idx="1"/>
          </p:cNvCxnSpPr>
          <p:nvPr/>
        </p:nvCxnSpPr>
        <p:spPr>
          <a:xfrm rot="10800000">
            <a:off x="5028676" y="4112885"/>
            <a:ext cx="569400" cy="2520280"/>
          </a:xfrm>
          <a:prstGeom prst="bentConnector3">
            <a:avLst>
              <a:gd name="adj1" fmla="val 140148"/>
            </a:avLst>
          </a:prstGeom>
          <a:ln>
            <a:headEnd type="oval"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371" name="コネクタ: カギ線 370">
            <a:extLst>
              <a:ext uri="{FF2B5EF4-FFF2-40B4-BE49-F238E27FC236}">
                <a16:creationId xmlns:a16="http://schemas.microsoft.com/office/drawing/2014/main" id="{64435E1C-CC4A-49C8-A976-6B8CFF56C162}"/>
              </a:ext>
            </a:extLst>
          </p:cNvPr>
          <p:cNvCxnSpPr>
            <a:cxnSpLocks/>
            <a:stCxn id="159" idx="1"/>
            <a:endCxn id="297" idx="1"/>
          </p:cNvCxnSpPr>
          <p:nvPr/>
        </p:nvCxnSpPr>
        <p:spPr>
          <a:xfrm rot="10800000">
            <a:off x="5028677" y="4112885"/>
            <a:ext cx="1981425" cy="2736304"/>
          </a:xfrm>
          <a:prstGeom prst="bentConnector3">
            <a:avLst>
              <a:gd name="adj1" fmla="val 111537"/>
            </a:avLst>
          </a:prstGeom>
          <a:ln>
            <a:headEnd type="oval" w="sm" len="sm"/>
            <a:tailEnd type="triangl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3246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字幕 1">
            <a:extLst>
              <a:ext uri="{FF2B5EF4-FFF2-40B4-BE49-F238E27FC236}">
                <a16:creationId xmlns:a16="http://schemas.microsoft.com/office/drawing/2014/main" id="{DB564842-84BB-4178-B6DA-3EDFF3F4031E}"/>
              </a:ext>
            </a:extLst>
          </p:cNvPr>
          <p:cNvSpPr>
            <a:spLocks noGrp="1"/>
          </p:cNvSpPr>
          <p:nvPr>
            <p:ph type="subTitle" idx="10"/>
          </p:nvPr>
        </p:nvSpPr>
        <p:spPr>
          <a:xfrm>
            <a:off x="539999" y="365658"/>
            <a:ext cx="9610163" cy="369332"/>
          </a:xfrm>
        </p:spPr>
        <p:txBody>
          <a:bodyPr/>
          <a:lstStyle/>
          <a:p>
            <a:r>
              <a:rPr lang="ja-JP" altLang="en-US" dirty="0"/>
              <a:t>本事業の背景</a:t>
            </a:r>
          </a:p>
        </p:txBody>
      </p:sp>
      <p:sp>
        <p:nvSpPr>
          <p:cNvPr id="3" name="テキスト プレースホルダー 2">
            <a:extLst>
              <a:ext uri="{FF2B5EF4-FFF2-40B4-BE49-F238E27FC236}">
                <a16:creationId xmlns:a16="http://schemas.microsoft.com/office/drawing/2014/main" id="{23DA5CD5-438C-42E1-85B0-DD0A469BDBD6}"/>
              </a:ext>
            </a:extLst>
          </p:cNvPr>
          <p:cNvSpPr>
            <a:spLocks noGrp="1"/>
          </p:cNvSpPr>
          <p:nvPr>
            <p:ph type="body" sz="quarter" idx="16"/>
          </p:nvPr>
        </p:nvSpPr>
        <p:spPr>
          <a:xfrm>
            <a:off x="539750" y="827088"/>
            <a:ext cx="9612313" cy="1233772"/>
          </a:xfrm>
          <a:solidFill>
            <a:srgbClr val="99D6EC"/>
          </a:solidFill>
          <a:ln>
            <a:noFill/>
          </a:ln>
        </p:spPr>
        <p:txBody>
          <a:bodyPr vert="horz" wrap="square" lIns="216000" tIns="108000" rIns="216000" bIns="108000" rtlCol="0" anchor="t" anchorCtr="0">
            <a:spAutoFit/>
          </a:bodyPr>
          <a:lstStyle/>
          <a:p>
            <a:pPr marL="257175" indent="-257175" defTabSz="914400">
              <a:spcBef>
                <a:spcPts val="600"/>
              </a:spcBef>
              <a:buClr>
                <a:srgbClr val="002060"/>
              </a:buClr>
            </a:pPr>
            <a:r>
              <a:rPr lang="ja-JP" altLang="en-US" dirty="0">
                <a:solidFill>
                  <a:schemeClr val="tx1"/>
                </a:solidFill>
              </a:rPr>
              <a:t>貿易分野におけるデジタル化のニーズを受けて、近年になり貿易関連プラットフォーム（</a:t>
            </a:r>
            <a:r>
              <a:rPr lang="en-US" altLang="ja-JP" dirty="0">
                <a:solidFill>
                  <a:schemeClr val="tx1"/>
                </a:solidFill>
              </a:rPr>
              <a:t>PF</a:t>
            </a:r>
            <a:r>
              <a:rPr lang="ja-JP" altLang="en-US" dirty="0">
                <a:solidFill>
                  <a:schemeClr val="tx1"/>
                </a:solidFill>
              </a:rPr>
              <a:t>）サービスが多数立ち上げられたが、同時に</a:t>
            </a:r>
            <a:r>
              <a:rPr lang="ja-JP" altLang="en-US" b="1" dirty="0">
                <a:solidFill>
                  <a:schemeClr val="tx1"/>
                </a:solidFill>
              </a:rPr>
              <a:t>これらのサービスとの接続（データ連携のための外部</a:t>
            </a:r>
            <a:r>
              <a:rPr lang="en-US" altLang="ja-JP" b="1" dirty="0">
                <a:solidFill>
                  <a:schemeClr val="tx1"/>
                </a:solidFill>
              </a:rPr>
              <a:t>IF</a:t>
            </a:r>
            <a:r>
              <a:rPr lang="ja-JP" altLang="en-US" b="1" dirty="0">
                <a:solidFill>
                  <a:schemeClr val="tx1"/>
                </a:solidFill>
              </a:rPr>
              <a:t>の実装）が新たな課題</a:t>
            </a:r>
            <a:r>
              <a:rPr lang="ja-JP" altLang="en-US" dirty="0">
                <a:solidFill>
                  <a:schemeClr val="tx1"/>
                </a:solidFill>
              </a:rPr>
              <a:t>となっている。</a:t>
            </a:r>
          </a:p>
        </p:txBody>
      </p:sp>
      <p:sp>
        <p:nvSpPr>
          <p:cNvPr id="6" name="スライド番号プレースホルダー 5">
            <a:extLst>
              <a:ext uri="{FF2B5EF4-FFF2-40B4-BE49-F238E27FC236}">
                <a16:creationId xmlns:a16="http://schemas.microsoft.com/office/drawing/2014/main" id="{75CB8158-C7D7-4244-A60E-835B77D643B3}"/>
              </a:ext>
            </a:extLst>
          </p:cNvPr>
          <p:cNvSpPr>
            <a:spLocks noGrp="1"/>
          </p:cNvSpPr>
          <p:nvPr>
            <p:ph type="sldNum" sz="quarter" idx="12"/>
          </p:nvPr>
        </p:nvSpPr>
        <p:spPr>
          <a:xfrm>
            <a:off x="8285911" y="7241306"/>
            <a:ext cx="2311400" cy="288033"/>
          </a:xfrm>
        </p:spPr>
        <p:txBody>
          <a:bodyPr/>
          <a:lstStyle/>
          <a:p>
            <a:fld id="{D9550142-B990-490A-A107-ED7302A7FD52}" type="slidenum">
              <a:rPr lang="ja-JP" altLang="en-US" smtClean="0"/>
              <a:pPr/>
              <a:t>2</a:t>
            </a:fld>
            <a:endParaRPr lang="ja-JP" altLang="en-US" dirty="0"/>
          </a:p>
        </p:txBody>
      </p:sp>
      <p:grpSp>
        <p:nvGrpSpPr>
          <p:cNvPr id="45" name="グループ化 44">
            <a:extLst>
              <a:ext uri="{FF2B5EF4-FFF2-40B4-BE49-F238E27FC236}">
                <a16:creationId xmlns:a16="http://schemas.microsoft.com/office/drawing/2014/main" id="{B5477F04-A6C4-4D6B-AECF-9A638FCE14A7}"/>
              </a:ext>
            </a:extLst>
          </p:cNvPr>
          <p:cNvGrpSpPr/>
          <p:nvPr/>
        </p:nvGrpSpPr>
        <p:grpSpPr>
          <a:xfrm>
            <a:off x="8391596" y="3201908"/>
            <a:ext cx="632723" cy="2808312"/>
            <a:chOff x="8388350" y="3347789"/>
            <a:chExt cx="632723" cy="2808312"/>
          </a:xfrm>
        </p:grpSpPr>
        <p:cxnSp>
          <p:nvCxnSpPr>
            <p:cNvPr id="46" name="直線コネクタ 45">
              <a:extLst>
                <a:ext uri="{FF2B5EF4-FFF2-40B4-BE49-F238E27FC236}">
                  <a16:creationId xmlns:a16="http://schemas.microsoft.com/office/drawing/2014/main" id="{8AA3AB1D-21C8-4FF9-BCBE-F8BB50D9CC3B}"/>
                </a:ext>
              </a:extLst>
            </p:cNvPr>
            <p:cNvCxnSpPr>
              <a:cxnSpLocks/>
            </p:cNvCxnSpPr>
            <p:nvPr/>
          </p:nvCxnSpPr>
          <p:spPr>
            <a:xfrm flipH="1">
              <a:off x="8391596" y="4307526"/>
              <a:ext cx="629477" cy="0"/>
            </a:xfrm>
            <a:prstGeom prst="line">
              <a:avLst/>
            </a:prstGeom>
            <a:ln w="19050" cap="sq">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7" name="直線コネクタ 46">
              <a:extLst>
                <a:ext uri="{FF2B5EF4-FFF2-40B4-BE49-F238E27FC236}">
                  <a16:creationId xmlns:a16="http://schemas.microsoft.com/office/drawing/2014/main" id="{A1E670E5-B023-41A3-A660-83EEA04251C7}"/>
                </a:ext>
              </a:extLst>
            </p:cNvPr>
            <p:cNvCxnSpPr>
              <a:cxnSpLocks/>
            </p:cNvCxnSpPr>
            <p:nvPr/>
          </p:nvCxnSpPr>
          <p:spPr>
            <a:xfrm flipH="1">
              <a:off x="8388350" y="3347789"/>
              <a:ext cx="413941" cy="0"/>
            </a:xfrm>
            <a:prstGeom prst="line">
              <a:avLst/>
            </a:prstGeom>
            <a:ln w="19050" cap="sq">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3AD8EE90-ED2A-44B9-84DD-11CCA6045D59}"/>
                </a:ext>
              </a:extLst>
            </p:cNvPr>
            <p:cNvCxnSpPr>
              <a:cxnSpLocks/>
            </p:cNvCxnSpPr>
            <p:nvPr/>
          </p:nvCxnSpPr>
          <p:spPr>
            <a:xfrm flipH="1">
              <a:off x="8388350" y="5202312"/>
              <a:ext cx="413941" cy="0"/>
            </a:xfrm>
            <a:prstGeom prst="line">
              <a:avLst/>
            </a:prstGeom>
            <a:ln w="19050" cap="sq">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2" name="直線コネクタ 51">
              <a:extLst>
                <a:ext uri="{FF2B5EF4-FFF2-40B4-BE49-F238E27FC236}">
                  <a16:creationId xmlns:a16="http://schemas.microsoft.com/office/drawing/2014/main" id="{460D027C-DB40-4AAF-ACBC-CFC09E460394}"/>
                </a:ext>
              </a:extLst>
            </p:cNvPr>
            <p:cNvCxnSpPr>
              <a:cxnSpLocks/>
            </p:cNvCxnSpPr>
            <p:nvPr/>
          </p:nvCxnSpPr>
          <p:spPr>
            <a:xfrm flipH="1">
              <a:off x="8388350" y="6156101"/>
              <a:ext cx="413941" cy="0"/>
            </a:xfrm>
            <a:prstGeom prst="line">
              <a:avLst/>
            </a:prstGeom>
            <a:ln w="19050" cap="sq">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3" name="直線コネクタ 52">
              <a:extLst>
                <a:ext uri="{FF2B5EF4-FFF2-40B4-BE49-F238E27FC236}">
                  <a16:creationId xmlns:a16="http://schemas.microsoft.com/office/drawing/2014/main" id="{84DDE5E1-DE83-472C-B8FB-5FECBBBE3E59}"/>
                </a:ext>
              </a:extLst>
            </p:cNvPr>
            <p:cNvCxnSpPr>
              <a:cxnSpLocks/>
            </p:cNvCxnSpPr>
            <p:nvPr/>
          </p:nvCxnSpPr>
          <p:spPr>
            <a:xfrm flipV="1">
              <a:off x="8802291" y="3347790"/>
              <a:ext cx="0" cy="2808311"/>
            </a:xfrm>
            <a:prstGeom prst="line">
              <a:avLst/>
            </a:prstGeom>
            <a:ln w="19050" cap="sq">
              <a:solidFill>
                <a:schemeClr val="bg1">
                  <a:lumMod val="65000"/>
                </a:schemeClr>
              </a:solidFill>
              <a:prstDash val="sysDash"/>
              <a:round/>
            </a:ln>
          </p:spPr>
          <p:style>
            <a:lnRef idx="1">
              <a:schemeClr val="accent1"/>
            </a:lnRef>
            <a:fillRef idx="0">
              <a:schemeClr val="accent1"/>
            </a:fillRef>
            <a:effectRef idx="0">
              <a:schemeClr val="accent1"/>
            </a:effectRef>
            <a:fontRef idx="minor">
              <a:schemeClr val="tx1"/>
            </a:fontRef>
          </p:style>
        </p:cxnSp>
      </p:grpSp>
      <p:graphicFrame>
        <p:nvGraphicFramePr>
          <p:cNvPr id="54" name="表 53">
            <a:extLst>
              <a:ext uri="{FF2B5EF4-FFF2-40B4-BE49-F238E27FC236}">
                <a16:creationId xmlns:a16="http://schemas.microsoft.com/office/drawing/2014/main" id="{A39D3A2D-2E96-4C45-BECE-AFF02125BF82}"/>
              </a:ext>
            </a:extLst>
          </p:cNvPr>
          <p:cNvGraphicFramePr>
            <a:graphicFrameLocks noGrp="1"/>
          </p:cNvGraphicFramePr>
          <p:nvPr>
            <p:extLst>
              <p:ext uri="{D42A27DB-BD31-4B8C-83A1-F6EECF244321}">
                <p14:modId xmlns:p14="http://schemas.microsoft.com/office/powerpoint/2010/main" val="1887234421"/>
              </p:ext>
            </p:extLst>
          </p:nvPr>
        </p:nvGraphicFramePr>
        <p:xfrm>
          <a:off x="912674" y="2411685"/>
          <a:ext cx="7489400" cy="4068000"/>
        </p:xfrm>
        <a:graphic>
          <a:graphicData uri="http://schemas.openxmlformats.org/drawingml/2006/table">
            <a:tbl>
              <a:tblPr>
                <a:tableStyleId>{21E4AEA4-8DFA-4A89-87EB-49C32662AFE0}</a:tableStyleId>
              </a:tblPr>
              <a:tblGrid>
                <a:gridCol w="937400">
                  <a:extLst>
                    <a:ext uri="{9D8B030D-6E8A-4147-A177-3AD203B41FA5}">
                      <a16:colId xmlns:a16="http://schemas.microsoft.com/office/drawing/2014/main" val="1633513454"/>
                    </a:ext>
                  </a:extLst>
                </a:gridCol>
                <a:gridCol w="6552000">
                  <a:extLst>
                    <a:ext uri="{9D8B030D-6E8A-4147-A177-3AD203B41FA5}">
                      <a16:colId xmlns:a16="http://schemas.microsoft.com/office/drawing/2014/main" val="3150430870"/>
                    </a:ext>
                  </a:extLst>
                </a:gridCol>
              </a:tblGrid>
              <a:tr h="324000">
                <a:tc>
                  <a:txBody>
                    <a:bodyPr/>
                    <a:lstStyle/>
                    <a:p>
                      <a:pPr indent="0" algn="ctr">
                        <a:lnSpc>
                          <a:spcPct val="130000"/>
                        </a:lnSpc>
                      </a:pPr>
                      <a:r>
                        <a:rPr lang="ja-JP" altLang="en-US" sz="1200" b="1" kern="1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rPr>
                        <a:t>対象業務</a:t>
                      </a:r>
                      <a:endParaRPr lang="ja-JP" sz="1200" b="1" kern="1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nchor="ctr">
                    <a:lnR w="19050"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rgbClr val="595757"/>
                    </a:solidFill>
                  </a:tcPr>
                </a:tc>
                <a:tc>
                  <a:txBody>
                    <a:bodyPr/>
                    <a:lstStyle/>
                    <a:p>
                      <a:pPr indent="0" algn="ctr">
                        <a:lnSpc>
                          <a:spcPct val="130000"/>
                        </a:lnSpc>
                      </a:pPr>
                      <a:r>
                        <a:rPr lang="ja-JP" altLang="en-US" sz="1200" b="1" kern="1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rPr>
                        <a:t>貿易関連プラットフォーム（例）</a:t>
                      </a:r>
                      <a:endParaRPr lang="ja-JP" sz="1200" b="1" kern="1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nchor="ctr">
                    <a:lnL w="19050"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rgbClr val="595757"/>
                    </a:solidFill>
                  </a:tcPr>
                </a:tc>
                <a:extLst>
                  <a:ext uri="{0D108BD9-81ED-4DB2-BD59-A6C34878D82A}">
                    <a16:rowId xmlns:a16="http://schemas.microsoft.com/office/drawing/2014/main" val="1804167520"/>
                  </a:ext>
                </a:extLst>
              </a:tr>
              <a:tr h="936000">
                <a:tc>
                  <a:txBody>
                    <a:bodyPr/>
                    <a:lstStyle/>
                    <a:p>
                      <a:pPr indent="0" algn="ctr">
                        <a:lnSpc>
                          <a:spcPct val="130000"/>
                        </a:lnSpc>
                      </a:pPr>
                      <a:r>
                        <a:rPr lang="ja-JP" altLang="en-US" sz="1200" b="1"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商流系</a:t>
                      </a:r>
                      <a:endParaRPr lang="en-US" altLang="ja-JP" sz="1200" b="1"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nchor="ctr">
                    <a:lnT w="28575" cap="flat" cmpd="sng" algn="ctr">
                      <a:solidFill>
                        <a:schemeClr val="bg1"/>
                      </a:solidFill>
                      <a:prstDash val="solid"/>
                      <a:round/>
                      <a:headEnd type="none" w="med" len="med"/>
                      <a:tailEnd type="none" w="med" len="med"/>
                    </a:lnT>
                    <a:solidFill>
                      <a:srgbClr val="E6E6E6"/>
                    </a:solidFill>
                  </a:tcPr>
                </a:tc>
                <a:tc>
                  <a:txBody>
                    <a:bodyPr/>
                    <a:lstStyle/>
                    <a:p>
                      <a:pPr indent="0" algn="l">
                        <a:lnSpc>
                          <a:spcPct val="130000"/>
                        </a:lnSpc>
                      </a:pPr>
                      <a:endParaRPr lang="en-US" altLang="ja-JP" sz="1200"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lnT w="28575" cap="flat" cmpd="sng" algn="ctr">
                      <a:solidFill>
                        <a:schemeClr val="bg1"/>
                      </a:solidFill>
                      <a:prstDash val="solid"/>
                      <a:round/>
                      <a:headEnd type="none" w="med" len="med"/>
                      <a:tailEnd type="none" w="med" len="med"/>
                    </a:lnT>
                    <a:solidFill>
                      <a:srgbClr val="E6E6E6"/>
                    </a:solidFill>
                  </a:tcPr>
                </a:tc>
                <a:extLst>
                  <a:ext uri="{0D108BD9-81ED-4DB2-BD59-A6C34878D82A}">
                    <a16:rowId xmlns:a16="http://schemas.microsoft.com/office/drawing/2014/main" val="3259186005"/>
                  </a:ext>
                </a:extLst>
              </a:tr>
              <a:tr h="936000">
                <a:tc>
                  <a:txBody>
                    <a:bodyPr/>
                    <a:lstStyle/>
                    <a:p>
                      <a:pPr indent="0" algn="ctr">
                        <a:lnSpc>
                          <a:spcPct val="130000"/>
                        </a:lnSpc>
                      </a:pPr>
                      <a:r>
                        <a:rPr lang="ja-JP" altLang="en-US" sz="1200" b="1"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金流系</a:t>
                      </a:r>
                      <a:endParaRPr lang="en-US" altLang="ja-JP" sz="1200" b="1"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nchor="ctr">
                    <a:solidFill>
                      <a:srgbClr val="E6E6E6"/>
                    </a:solidFill>
                  </a:tcPr>
                </a:tc>
                <a:tc>
                  <a:txBody>
                    <a:bodyPr/>
                    <a:lstStyle/>
                    <a:p>
                      <a:pPr indent="0" algn="l">
                        <a:lnSpc>
                          <a:spcPct val="130000"/>
                        </a:lnSpc>
                      </a:pPr>
                      <a:endParaRPr lang="en-US" altLang="ja-JP" sz="1200"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solidFill>
                      <a:srgbClr val="E6E6E6"/>
                    </a:solidFill>
                  </a:tcPr>
                </a:tc>
                <a:extLst>
                  <a:ext uri="{0D108BD9-81ED-4DB2-BD59-A6C34878D82A}">
                    <a16:rowId xmlns:a16="http://schemas.microsoft.com/office/drawing/2014/main" val="2574844245"/>
                  </a:ext>
                </a:extLst>
              </a:tr>
              <a:tr h="936000">
                <a:tc>
                  <a:txBody>
                    <a:bodyPr/>
                    <a:lstStyle/>
                    <a:p>
                      <a:pPr marL="0" marR="0" lvl="0" indent="0" algn="ctr" defTabSz="1007772" rtl="0" eaLnBrk="1" fontAlgn="auto" latinLnBrk="0" hangingPunct="1">
                        <a:lnSpc>
                          <a:spcPct val="130000"/>
                        </a:lnSpc>
                        <a:spcBef>
                          <a:spcPts val="0"/>
                        </a:spcBef>
                        <a:spcAft>
                          <a:spcPts val="0"/>
                        </a:spcAft>
                        <a:buClrTx/>
                        <a:buSzTx/>
                        <a:buFontTx/>
                        <a:buNone/>
                        <a:tabLst/>
                        <a:defRPr/>
                      </a:pPr>
                      <a:r>
                        <a:rPr lang="ja-JP" altLang="en-US" sz="1200" b="1"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物流系</a:t>
                      </a:r>
                      <a:endParaRPr lang="ja-JP" sz="1200" b="1"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nchor="ctr">
                    <a:solidFill>
                      <a:srgbClr val="E6E6E6"/>
                    </a:solidFill>
                  </a:tcPr>
                </a:tc>
                <a:tc>
                  <a:txBody>
                    <a:bodyPr/>
                    <a:lstStyle/>
                    <a:p>
                      <a:pPr marL="0" marR="0" lvl="0" indent="0" algn="l" defTabSz="1007772" rtl="0" eaLnBrk="1" fontAlgn="auto" latinLnBrk="0" hangingPunct="1">
                        <a:lnSpc>
                          <a:spcPct val="130000"/>
                        </a:lnSpc>
                        <a:spcBef>
                          <a:spcPts val="0"/>
                        </a:spcBef>
                        <a:spcAft>
                          <a:spcPts val="0"/>
                        </a:spcAft>
                        <a:buClrTx/>
                        <a:buSzTx/>
                        <a:buFontTx/>
                        <a:buNone/>
                        <a:tabLst/>
                        <a:defRPr/>
                      </a:pPr>
                      <a:endParaRPr lang="ja-JP" sz="1200"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solidFill>
                      <a:srgbClr val="E6E6E6"/>
                    </a:solidFill>
                  </a:tcPr>
                </a:tc>
                <a:extLst>
                  <a:ext uri="{0D108BD9-81ED-4DB2-BD59-A6C34878D82A}">
                    <a16:rowId xmlns:a16="http://schemas.microsoft.com/office/drawing/2014/main" val="363376256"/>
                  </a:ext>
                </a:extLst>
              </a:tr>
              <a:tr h="936000">
                <a:tc>
                  <a:txBody>
                    <a:bodyPr/>
                    <a:lstStyle/>
                    <a:p>
                      <a:pPr marL="0" marR="0" lvl="0" indent="0" algn="ctr" defTabSz="1007772" rtl="0" eaLnBrk="1" fontAlgn="auto" latinLnBrk="0" hangingPunct="1">
                        <a:lnSpc>
                          <a:spcPct val="130000"/>
                        </a:lnSpc>
                        <a:spcBef>
                          <a:spcPts val="0"/>
                        </a:spcBef>
                        <a:spcAft>
                          <a:spcPts val="0"/>
                        </a:spcAft>
                        <a:buClrTx/>
                        <a:buSzTx/>
                        <a:buFontTx/>
                        <a:buNone/>
                        <a:tabLst/>
                        <a:defRPr/>
                      </a:pPr>
                      <a:r>
                        <a:rPr lang="ja-JP" altLang="en-US" sz="1200" b="1"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行政手続き</a:t>
                      </a:r>
                      <a:endParaRPr lang="ja-JP" sz="1200" b="1"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nchor="ctr">
                    <a:solidFill>
                      <a:srgbClr val="E6E6E6"/>
                    </a:solidFill>
                  </a:tcPr>
                </a:tc>
                <a:tc>
                  <a:txBody>
                    <a:bodyPr/>
                    <a:lstStyle/>
                    <a:p>
                      <a:pPr marL="0" marR="0" lvl="0" indent="0" algn="l" defTabSz="1007772" rtl="0" eaLnBrk="1" fontAlgn="auto" latinLnBrk="0" hangingPunct="1">
                        <a:lnSpc>
                          <a:spcPct val="130000"/>
                        </a:lnSpc>
                        <a:spcBef>
                          <a:spcPts val="0"/>
                        </a:spcBef>
                        <a:spcAft>
                          <a:spcPts val="0"/>
                        </a:spcAft>
                        <a:buClrTx/>
                        <a:buSzTx/>
                        <a:buFontTx/>
                        <a:buNone/>
                        <a:tabLst/>
                        <a:defRPr/>
                      </a:pPr>
                      <a:endParaRPr lang="ja-JP" sz="1200" kern="1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36000" marR="36000" marT="36000" marB="36000">
                    <a:solidFill>
                      <a:srgbClr val="E6E6E6"/>
                    </a:solidFill>
                  </a:tcPr>
                </a:tc>
                <a:extLst>
                  <a:ext uri="{0D108BD9-81ED-4DB2-BD59-A6C34878D82A}">
                    <a16:rowId xmlns:a16="http://schemas.microsoft.com/office/drawing/2014/main" val="4162857065"/>
                  </a:ext>
                </a:extLst>
              </a:tr>
            </a:tbl>
          </a:graphicData>
        </a:graphic>
      </p:graphicFrame>
      <p:grpSp>
        <p:nvGrpSpPr>
          <p:cNvPr id="55" name="グループ化 54">
            <a:extLst>
              <a:ext uri="{FF2B5EF4-FFF2-40B4-BE49-F238E27FC236}">
                <a16:creationId xmlns:a16="http://schemas.microsoft.com/office/drawing/2014/main" id="{9701C799-0F51-4EB8-BB07-62FB83D6AF1E}"/>
              </a:ext>
            </a:extLst>
          </p:cNvPr>
          <p:cNvGrpSpPr/>
          <p:nvPr/>
        </p:nvGrpSpPr>
        <p:grpSpPr>
          <a:xfrm>
            <a:off x="564606" y="2733844"/>
            <a:ext cx="324000" cy="3746936"/>
            <a:chOff x="564606" y="2733844"/>
            <a:chExt cx="324000" cy="3746936"/>
          </a:xfrm>
        </p:grpSpPr>
        <p:sp>
          <p:nvSpPr>
            <p:cNvPr id="56" name="正方形/長方形 55">
              <a:extLst>
                <a:ext uri="{FF2B5EF4-FFF2-40B4-BE49-F238E27FC236}">
                  <a16:creationId xmlns:a16="http://schemas.microsoft.com/office/drawing/2014/main" id="{E745789D-9333-4695-86E3-28A323B822E9}"/>
                </a:ext>
              </a:extLst>
            </p:cNvPr>
            <p:cNvSpPr/>
            <p:nvPr/>
          </p:nvSpPr>
          <p:spPr>
            <a:xfrm>
              <a:off x="564606" y="2733844"/>
              <a:ext cx="324000" cy="2803356"/>
            </a:xfrm>
            <a:prstGeom prst="rect">
              <a:avLst/>
            </a:prstGeom>
            <a:solidFill>
              <a:srgbClr val="595757"/>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36000" tIns="36000" rIns="36000" bIns="36000" rtlCol="0" anchor="ctr" anchorCtr="0">
              <a:noAutofit/>
            </a:bodyPr>
            <a:lstStyle/>
            <a:p>
              <a:pPr algn="ctr" fontAlgn="ctr"/>
              <a:r>
                <a:rPr kumimoji="1" lang="en-US" altLang="ja-JP" sz="1400" b="1" dirty="0">
                  <a:solidFill>
                    <a:schemeClr val="bg1"/>
                  </a:solidFill>
                  <a:latin typeface="メイリオ" panose="020B0604030504040204" pitchFamily="50" charset="-128"/>
                  <a:ea typeface="メイリオ" panose="020B0604030504040204" pitchFamily="50" charset="-128"/>
                </a:rPr>
                <a:t>B </a:t>
              </a:r>
              <a:br>
                <a:rPr kumimoji="1" lang="en-US" altLang="ja-JP" sz="1400" b="1" dirty="0">
                  <a:solidFill>
                    <a:schemeClr val="bg1"/>
                  </a:solidFill>
                  <a:latin typeface="メイリオ" panose="020B0604030504040204" pitchFamily="50" charset="-128"/>
                  <a:ea typeface="メイリオ" panose="020B0604030504040204" pitchFamily="50" charset="-128"/>
                </a:rPr>
              </a:br>
              <a:r>
                <a:rPr kumimoji="1" lang="en-US" altLang="ja-JP" sz="1100" b="1" dirty="0">
                  <a:solidFill>
                    <a:schemeClr val="bg1"/>
                  </a:solidFill>
                  <a:latin typeface="メイリオ" panose="020B0604030504040204" pitchFamily="50" charset="-128"/>
                  <a:ea typeface="メイリオ" panose="020B0604030504040204" pitchFamily="50" charset="-128"/>
                </a:rPr>
                <a:t>to</a:t>
              </a:r>
              <a:br>
                <a:rPr kumimoji="1" lang="en-US" altLang="ja-JP" sz="1100" b="1" dirty="0">
                  <a:solidFill>
                    <a:schemeClr val="bg1"/>
                  </a:solidFill>
                  <a:latin typeface="メイリオ" panose="020B0604030504040204" pitchFamily="50" charset="-128"/>
                  <a:ea typeface="メイリオ" panose="020B0604030504040204" pitchFamily="50" charset="-128"/>
                </a:rPr>
              </a:br>
              <a:r>
                <a:rPr kumimoji="1" lang="en-US" altLang="ja-JP" sz="1400" b="1" dirty="0">
                  <a:solidFill>
                    <a:schemeClr val="bg1"/>
                  </a:solidFill>
                  <a:latin typeface="メイリオ" panose="020B0604030504040204" pitchFamily="50" charset="-128"/>
                  <a:ea typeface="メイリオ" panose="020B0604030504040204" pitchFamily="50" charset="-128"/>
                </a:rPr>
                <a:t>B</a:t>
              </a:r>
              <a:endParaRPr kumimoji="1" lang="ja-JP" altLang="en-US" sz="1400" b="1" dirty="0">
                <a:solidFill>
                  <a:schemeClr val="bg1"/>
                </a:solidFill>
                <a:latin typeface="メイリオ" panose="020B0604030504040204" pitchFamily="50" charset="-128"/>
                <a:ea typeface="メイリオ" panose="020B0604030504040204" pitchFamily="50" charset="-128"/>
              </a:endParaRPr>
            </a:p>
          </p:txBody>
        </p:sp>
        <p:sp>
          <p:nvSpPr>
            <p:cNvPr id="57" name="正方形/長方形 56">
              <a:extLst>
                <a:ext uri="{FF2B5EF4-FFF2-40B4-BE49-F238E27FC236}">
                  <a16:creationId xmlns:a16="http://schemas.microsoft.com/office/drawing/2014/main" id="{D34A3E9C-B171-462B-BBA3-557CCCC7FD85}"/>
                </a:ext>
              </a:extLst>
            </p:cNvPr>
            <p:cNvSpPr/>
            <p:nvPr/>
          </p:nvSpPr>
          <p:spPr>
            <a:xfrm>
              <a:off x="564606" y="5557519"/>
              <a:ext cx="324000" cy="923261"/>
            </a:xfrm>
            <a:prstGeom prst="rect">
              <a:avLst/>
            </a:prstGeom>
            <a:solidFill>
              <a:srgbClr val="595757"/>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36000" tIns="36000" rIns="36000" bIns="36000" rtlCol="0" anchor="ctr" anchorCtr="0">
              <a:noAutofit/>
            </a:bodyPr>
            <a:lstStyle/>
            <a:p>
              <a:pPr algn="ctr" fontAlgn="ctr"/>
              <a:r>
                <a:rPr kumimoji="1" lang="en-US" altLang="ja-JP" sz="1400" b="1" dirty="0">
                  <a:solidFill>
                    <a:schemeClr val="bg1"/>
                  </a:solidFill>
                  <a:latin typeface="メイリオ" panose="020B0604030504040204" pitchFamily="50" charset="-128"/>
                  <a:ea typeface="メイリオ" panose="020B0604030504040204" pitchFamily="50" charset="-128"/>
                </a:rPr>
                <a:t>B</a:t>
              </a:r>
              <a:br>
                <a:rPr kumimoji="1" lang="en-US" altLang="ja-JP" sz="1400" b="1" dirty="0">
                  <a:solidFill>
                    <a:schemeClr val="bg1"/>
                  </a:solidFill>
                  <a:latin typeface="メイリオ" panose="020B0604030504040204" pitchFamily="50" charset="-128"/>
                  <a:ea typeface="メイリオ" panose="020B0604030504040204" pitchFamily="50" charset="-128"/>
                </a:rPr>
              </a:br>
              <a:r>
                <a:rPr kumimoji="1" lang="en-US" altLang="ja-JP" sz="1100" b="1" dirty="0">
                  <a:solidFill>
                    <a:schemeClr val="bg1"/>
                  </a:solidFill>
                  <a:latin typeface="メイリオ" panose="020B0604030504040204" pitchFamily="50" charset="-128"/>
                  <a:ea typeface="メイリオ" panose="020B0604030504040204" pitchFamily="50" charset="-128"/>
                </a:rPr>
                <a:t>to</a:t>
              </a:r>
              <a:br>
                <a:rPr kumimoji="1" lang="en-US" altLang="ja-JP" sz="1400" b="1" dirty="0">
                  <a:solidFill>
                    <a:schemeClr val="bg1"/>
                  </a:solidFill>
                  <a:latin typeface="メイリオ" panose="020B0604030504040204" pitchFamily="50" charset="-128"/>
                  <a:ea typeface="メイリオ" panose="020B0604030504040204" pitchFamily="50" charset="-128"/>
                </a:rPr>
              </a:br>
              <a:r>
                <a:rPr kumimoji="1" lang="en-US" altLang="ja-JP" sz="1400" b="1" dirty="0">
                  <a:solidFill>
                    <a:schemeClr val="bg1"/>
                  </a:solidFill>
                  <a:latin typeface="メイリオ" panose="020B0604030504040204" pitchFamily="50" charset="-128"/>
                  <a:ea typeface="メイリオ" panose="020B0604030504040204" pitchFamily="50" charset="-128"/>
                </a:rPr>
                <a:t>G</a:t>
              </a:r>
              <a:endParaRPr kumimoji="1" lang="ja-JP" altLang="en-US" sz="1400" b="1" dirty="0">
                <a:solidFill>
                  <a:schemeClr val="bg1"/>
                </a:solidFill>
                <a:latin typeface="メイリオ" panose="020B0604030504040204" pitchFamily="50" charset="-128"/>
                <a:ea typeface="メイリオ" panose="020B0604030504040204" pitchFamily="50" charset="-128"/>
              </a:endParaRPr>
            </a:p>
          </p:txBody>
        </p:sp>
      </p:grpSp>
      <p:grpSp>
        <p:nvGrpSpPr>
          <p:cNvPr id="58" name="グループ化 57">
            <a:extLst>
              <a:ext uri="{FF2B5EF4-FFF2-40B4-BE49-F238E27FC236}">
                <a16:creationId xmlns:a16="http://schemas.microsoft.com/office/drawing/2014/main" id="{D86B5396-B9C6-4C7A-8073-2ABC6C56C44E}"/>
              </a:ext>
            </a:extLst>
          </p:cNvPr>
          <p:cNvGrpSpPr/>
          <p:nvPr/>
        </p:nvGrpSpPr>
        <p:grpSpPr>
          <a:xfrm>
            <a:off x="1884770" y="2819749"/>
            <a:ext cx="6434746" cy="3459980"/>
            <a:chOff x="1884770" y="2819749"/>
            <a:chExt cx="6434746" cy="3459980"/>
          </a:xfrm>
        </p:grpSpPr>
        <p:sp>
          <p:nvSpPr>
            <p:cNvPr id="59" name="楕円 58">
              <a:extLst>
                <a:ext uri="{FF2B5EF4-FFF2-40B4-BE49-F238E27FC236}">
                  <a16:creationId xmlns:a16="http://schemas.microsoft.com/office/drawing/2014/main" id="{AEB1EE0F-6D24-4CA4-9BA3-14EE12391C5B}"/>
                </a:ext>
              </a:extLst>
            </p:cNvPr>
            <p:cNvSpPr/>
            <p:nvPr/>
          </p:nvSpPr>
          <p:spPr>
            <a:xfrm>
              <a:off x="1993892" y="5753734"/>
              <a:ext cx="904501" cy="516964"/>
            </a:xfrm>
            <a:prstGeom prst="ellipse">
              <a:avLst/>
            </a:prstGeom>
            <a:ln w="6350">
              <a:solidFill>
                <a:srgbClr val="009DD9"/>
              </a:solidFill>
            </a:ln>
          </p:spPr>
          <p:style>
            <a:lnRef idx="2">
              <a:schemeClr val="accent2">
                <a:shade val="50000"/>
              </a:schemeClr>
            </a:lnRef>
            <a:fillRef idx="1">
              <a:schemeClr val="accent2"/>
            </a:fillRef>
            <a:effectRef idx="0">
              <a:schemeClr val="accent2"/>
            </a:effectRef>
            <a:fontRef idx="minor">
              <a:schemeClr val="lt1"/>
            </a:fontRef>
          </p:style>
          <p:txBody>
            <a:bodyPr wrap="square" lIns="36000" tIns="36000" rIns="36000" bIns="36000" rtlCol="0" anchor="ctr" anchorCtr="0">
              <a:noAutofit/>
            </a:bodyPr>
            <a:lstStyle/>
            <a:p>
              <a:pPr algn="ctr"/>
              <a:r>
                <a:rPr kumimoji="1" lang="en-US" altLang="ja-JP" sz="1000" dirty="0">
                  <a:solidFill>
                    <a:schemeClr val="bg1"/>
                  </a:solidFill>
                </a:rPr>
                <a:t>NACCS</a:t>
              </a:r>
              <a:r>
                <a:rPr kumimoji="1" lang="ja-JP" altLang="en-US" sz="1000" dirty="0">
                  <a:solidFill>
                    <a:schemeClr val="bg1"/>
                  </a:solidFill>
                </a:rPr>
                <a:t>（日本）</a:t>
              </a:r>
            </a:p>
          </p:txBody>
        </p:sp>
        <p:sp>
          <p:nvSpPr>
            <p:cNvPr id="60" name="楕円 59">
              <a:extLst>
                <a:ext uri="{FF2B5EF4-FFF2-40B4-BE49-F238E27FC236}">
                  <a16:creationId xmlns:a16="http://schemas.microsoft.com/office/drawing/2014/main" id="{09F403FE-7815-42C7-9F04-2FF26B13964F}"/>
                </a:ext>
              </a:extLst>
            </p:cNvPr>
            <p:cNvSpPr/>
            <p:nvPr/>
          </p:nvSpPr>
          <p:spPr>
            <a:xfrm>
              <a:off x="7237382" y="5744937"/>
              <a:ext cx="1082134" cy="516964"/>
            </a:xfrm>
            <a:prstGeom prst="ellipse">
              <a:avLst/>
            </a:prstGeom>
            <a:ln w="6350">
              <a:solidFill>
                <a:srgbClr val="009DD9"/>
              </a:solidFill>
            </a:ln>
          </p:spPr>
          <p:style>
            <a:lnRef idx="2">
              <a:schemeClr val="accent2">
                <a:shade val="50000"/>
              </a:schemeClr>
            </a:lnRef>
            <a:fillRef idx="1">
              <a:schemeClr val="accent2"/>
            </a:fillRef>
            <a:effectRef idx="0">
              <a:schemeClr val="accent2"/>
            </a:effectRef>
            <a:fontRef idx="minor">
              <a:schemeClr val="lt1"/>
            </a:fontRef>
          </p:style>
          <p:txBody>
            <a:bodyPr wrap="none" lIns="36000" tIns="36000" rIns="36000" bIns="36000" rtlCol="0" anchor="ctr" anchorCtr="0">
              <a:noAutofit/>
            </a:bodyPr>
            <a:lstStyle/>
            <a:p>
              <a:pPr algn="ctr"/>
              <a:r>
                <a:rPr kumimoji="1" lang="en-US" altLang="ja-JP" sz="1000" dirty="0">
                  <a:solidFill>
                    <a:schemeClr val="bg1"/>
                  </a:solidFill>
                </a:rPr>
                <a:t>UNI-PASS</a:t>
              </a:r>
              <a:br>
                <a:rPr kumimoji="1" lang="en-US" altLang="ja-JP" sz="1000" dirty="0">
                  <a:solidFill>
                    <a:schemeClr val="bg1"/>
                  </a:solidFill>
                </a:rPr>
              </a:br>
              <a:r>
                <a:rPr kumimoji="1" lang="ja-JP" altLang="en-US" sz="1000" dirty="0">
                  <a:solidFill>
                    <a:schemeClr val="bg1"/>
                  </a:solidFill>
                </a:rPr>
                <a:t>（韓国）</a:t>
              </a:r>
            </a:p>
          </p:txBody>
        </p:sp>
        <p:sp>
          <p:nvSpPr>
            <p:cNvPr id="61" name="楕円 60">
              <a:extLst>
                <a:ext uri="{FF2B5EF4-FFF2-40B4-BE49-F238E27FC236}">
                  <a16:creationId xmlns:a16="http://schemas.microsoft.com/office/drawing/2014/main" id="{2C728E2E-5B66-45EC-8DB8-C5C7B40D629D}"/>
                </a:ext>
              </a:extLst>
            </p:cNvPr>
            <p:cNvSpPr/>
            <p:nvPr/>
          </p:nvSpPr>
          <p:spPr>
            <a:xfrm>
              <a:off x="3387434" y="5106200"/>
              <a:ext cx="1162160" cy="307873"/>
            </a:xfrm>
            <a:prstGeom prst="ellipse">
              <a:avLst/>
            </a:prstGeom>
            <a:ln w="6350">
              <a:solidFill>
                <a:srgbClr val="0BD0D9"/>
              </a:solidFill>
            </a:ln>
          </p:spPr>
          <p:style>
            <a:lnRef idx="2">
              <a:schemeClr val="accent3">
                <a:shade val="50000"/>
              </a:schemeClr>
            </a:lnRef>
            <a:fillRef idx="1">
              <a:schemeClr val="accent3"/>
            </a:fillRef>
            <a:effectRef idx="0">
              <a:schemeClr val="accent3"/>
            </a:effectRef>
            <a:fontRef idx="minor">
              <a:schemeClr val="lt1"/>
            </a:fontRef>
          </p:style>
          <p:txBody>
            <a:bodyPr wrap="square" lIns="36000" tIns="36000" rIns="36000" bIns="36000" rtlCol="0" anchor="ctr" anchorCtr="0">
              <a:noAutofit/>
            </a:bodyPr>
            <a:lstStyle/>
            <a:p>
              <a:pPr algn="ctr"/>
              <a:r>
                <a:rPr kumimoji="1" lang="en-US" altLang="ja-JP" sz="1000" dirty="0" err="1">
                  <a:solidFill>
                    <a:schemeClr val="bg1"/>
                  </a:solidFill>
                </a:rPr>
                <a:t>TradeLens</a:t>
              </a:r>
              <a:endParaRPr kumimoji="1" lang="ja-JP" altLang="en-US" sz="1000" dirty="0">
                <a:solidFill>
                  <a:schemeClr val="bg1"/>
                </a:solidFill>
              </a:endParaRPr>
            </a:p>
          </p:txBody>
        </p:sp>
        <p:sp>
          <p:nvSpPr>
            <p:cNvPr id="62" name="楕円 61">
              <a:extLst>
                <a:ext uri="{FF2B5EF4-FFF2-40B4-BE49-F238E27FC236}">
                  <a16:creationId xmlns:a16="http://schemas.microsoft.com/office/drawing/2014/main" id="{B2118ECE-C984-4EC0-90E8-63F16746736E}"/>
                </a:ext>
              </a:extLst>
            </p:cNvPr>
            <p:cNvSpPr/>
            <p:nvPr/>
          </p:nvSpPr>
          <p:spPr>
            <a:xfrm>
              <a:off x="4960202" y="4978382"/>
              <a:ext cx="1276536" cy="516964"/>
            </a:xfrm>
            <a:prstGeom prst="ellipse">
              <a:avLst/>
            </a:prstGeom>
            <a:ln w="6350">
              <a:solidFill>
                <a:srgbClr val="0BD0D9"/>
              </a:solidFill>
            </a:ln>
          </p:spPr>
          <p:style>
            <a:lnRef idx="2">
              <a:schemeClr val="accent3">
                <a:shade val="50000"/>
              </a:schemeClr>
            </a:lnRef>
            <a:fillRef idx="1">
              <a:schemeClr val="accent3"/>
            </a:fillRef>
            <a:effectRef idx="0">
              <a:schemeClr val="accent3"/>
            </a:effectRef>
            <a:fontRef idx="minor">
              <a:schemeClr val="lt1"/>
            </a:fontRef>
          </p:style>
          <p:txBody>
            <a:bodyPr wrap="none" lIns="36000" tIns="36000" rIns="36000" bIns="36000" rtlCol="0" anchor="ctr" anchorCtr="0">
              <a:noAutofit/>
            </a:bodyPr>
            <a:lstStyle/>
            <a:p>
              <a:pPr algn="ctr"/>
              <a:r>
                <a:rPr kumimoji="1" lang="en-US" altLang="ja-JP" sz="1000" dirty="0">
                  <a:solidFill>
                    <a:schemeClr val="bg1"/>
                  </a:solidFill>
                </a:rPr>
                <a:t>Port</a:t>
              </a:r>
              <a:r>
                <a:rPr kumimoji="1" lang="ja-JP" altLang="en-US" sz="1000" dirty="0">
                  <a:solidFill>
                    <a:schemeClr val="bg1"/>
                  </a:solidFill>
                </a:rPr>
                <a:t>ｎ</a:t>
              </a:r>
              <a:r>
                <a:rPr kumimoji="1" lang="en-US" altLang="ja-JP" sz="1000" dirty="0">
                  <a:solidFill>
                    <a:schemeClr val="bg1"/>
                  </a:solidFill>
                </a:rPr>
                <a:t>et</a:t>
              </a:r>
              <a:br>
                <a:rPr kumimoji="1" lang="en-US" altLang="ja-JP" sz="1000" dirty="0">
                  <a:solidFill>
                    <a:schemeClr val="bg1"/>
                  </a:solidFill>
                </a:rPr>
              </a:br>
              <a:r>
                <a:rPr kumimoji="1" lang="ja-JP" altLang="en-US" sz="1000" dirty="0">
                  <a:solidFill>
                    <a:schemeClr val="bg1"/>
                  </a:solidFill>
                </a:rPr>
                <a:t>（シンガポール）</a:t>
              </a:r>
            </a:p>
          </p:txBody>
        </p:sp>
        <p:sp>
          <p:nvSpPr>
            <p:cNvPr id="63" name="楕円 62">
              <a:extLst>
                <a:ext uri="{FF2B5EF4-FFF2-40B4-BE49-F238E27FC236}">
                  <a16:creationId xmlns:a16="http://schemas.microsoft.com/office/drawing/2014/main" id="{5ECEF9CF-C894-4D53-A7DF-20B365A5110D}"/>
                </a:ext>
              </a:extLst>
            </p:cNvPr>
            <p:cNvSpPr/>
            <p:nvPr/>
          </p:nvSpPr>
          <p:spPr>
            <a:xfrm>
              <a:off x="3848438" y="2821532"/>
              <a:ext cx="1315531" cy="735032"/>
            </a:xfrm>
            <a:prstGeom prst="ellipse">
              <a:avLst/>
            </a:prstGeom>
          </p:spPr>
          <p:style>
            <a:lnRef idx="1">
              <a:schemeClr val="accent5"/>
            </a:lnRef>
            <a:fillRef idx="3">
              <a:schemeClr val="accent5"/>
            </a:fillRef>
            <a:effectRef idx="2">
              <a:schemeClr val="accent5"/>
            </a:effectRef>
            <a:fontRef idx="minor">
              <a:schemeClr val="lt1"/>
            </a:fontRef>
          </p:style>
          <p:txBody>
            <a:bodyPr wrap="none" lIns="0" rIns="0" rtlCol="0" anchor="ctr" anchorCtr="0">
              <a:noAutofit/>
            </a:bodyPr>
            <a:lstStyle/>
            <a:p>
              <a:pPr algn="ctr" defTabSz="914400" fontAlgn="ctr"/>
              <a:r>
                <a:rPr kumimoji="1" lang="ja-JP" altLang="en-US" sz="1000" dirty="0">
                  <a:solidFill>
                    <a:schemeClr val="bg1"/>
                  </a:solidFill>
                  <a:latin typeface="メイリオ" panose="020B0604030504040204" pitchFamily="50" charset="-128"/>
                  <a:ea typeface="メイリオ" panose="020B0604030504040204" pitchFamily="50" charset="-128"/>
                </a:rPr>
                <a:t>＜国内＞</a:t>
              </a:r>
              <a:br>
                <a:rPr kumimoji="1" lang="en-US" altLang="ja-JP" sz="1000" dirty="0">
                  <a:solidFill>
                    <a:schemeClr val="bg1"/>
                  </a:solidFill>
                  <a:latin typeface="メイリオ" panose="020B0604030504040204" pitchFamily="50" charset="-128"/>
                  <a:ea typeface="メイリオ" panose="020B0604030504040204" pitchFamily="50" charset="-128"/>
                </a:rPr>
              </a:br>
              <a:r>
                <a:rPr kumimoji="1" lang="en-US" altLang="ja-JP" sz="1000" dirty="0">
                  <a:solidFill>
                    <a:schemeClr val="bg1"/>
                  </a:solidFill>
                  <a:latin typeface="メイリオ" panose="020B0604030504040204" pitchFamily="50" charset="-128"/>
                  <a:ea typeface="メイリオ" panose="020B0604030504040204" pitchFamily="50" charset="-128"/>
                </a:rPr>
                <a:t>Open21</a:t>
              </a:r>
              <a:r>
                <a:rPr kumimoji="1" lang="ja-JP" altLang="en-US" sz="1000" dirty="0">
                  <a:solidFill>
                    <a:schemeClr val="bg1"/>
                  </a:solidFill>
                  <a:latin typeface="メイリオ" panose="020B0604030504040204" pitchFamily="50" charset="-128"/>
                  <a:ea typeface="メイリオ" panose="020B0604030504040204" pitchFamily="50" charset="-128"/>
                </a:rPr>
                <a:t>システムズ</a:t>
              </a:r>
              <a:br>
                <a:rPr kumimoji="1" lang="en-US" altLang="ja-JP" sz="1000" dirty="0">
                  <a:solidFill>
                    <a:schemeClr val="bg1"/>
                  </a:solidFill>
                  <a:latin typeface="メイリオ" panose="020B0604030504040204" pitchFamily="50" charset="-128"/>
                  <a:ea typeface="メイリオ" panose="020B0604030504040204" pitchFamily="50" charset="-128"/>
                </a:rPr>
              </a:br>
              <a:r>
                <a:rPr kumimoji="1" lang="ja-JP" altLang="en-US" sz="1000" dirty="0">
                  <a:solidFill>
                    <a:schemeClr val="bg1"/>
                  </a:solidFill>
                  <a:latin typeface="メイリオ" panose="020B0604030504040204" pitchFamily="50" charset="-128"/>
                  <a:ea typeface="メイリオ" panose="020B0604030504040204" pitchFamily="50" charset="-128"/>
                </a:rPr>
                <a:t>（鉄鋼業界の</a:t>
              </a:r>
              <a:br>
                <a:rPr kumimoji="1" lang="en-US" altLang="ja-JP" sz="1000" dirty="0">
                  <a:solidFill>
                    <a:schemeClr val="bg1"/>
                  </a:solidFill>
                  <a:latin typeface="メイリオ" panose="020B0604030504040204" pitchFamily="50" charset="-128"/>
                  <a:ea typeface="メイリオ" panose="020B0604030504040204" pitchFamily="50" charset="-128"/>
                </a:rPr>
              </a:br>
              <a:r>
                <a:rPr kumimoji="1" lang="ja-JP" altLang="en-US" sz="1000" dirty="0">
                  <a:solidFill>
                    <a:schemeClr val="bg1"/>
                  </a:solidFill>
                  <a:latin typeface="メイリオ" panose="020B0604030504040204" pitchFamily="50" charset="-128"/>
                  <a:ea typeface="メイリオ" panose="020B0604030504040204" pitchFamily="50" charset="-128"/>
                </a:rPr>
                <a:t>受発注</a:t>
              </a:r>
              <a:r>
                <a:rPr kumimoji="1" lang="en-US" altLang="ja-JP" sz="1000" dirty="0">
                  <a:solidFill>
                    <a:schemeClr val="bg1"/>
                  </a:solidFill>
                  <a:latin typeface="メイリオ" panose="020B0604030504040204" pitchFamily="50" charset="-128"/>
                  <a:ea typeface="メイリオ" panose="020B0604030504040204" pitchFamily="50" charset="-128"/>
                </a:rPr>
                <a:t>PF</a:t>
              </a:r>
              <a:r>
                <a:rPr kumimoji="1" lang="ja-JP" altLang="en-US" sz="1000" dirty="0">
                  <a:solidFill>
                    <a:schemeClr val="bg1"/>
                  </a:solidFill>
                  <a:latin typeface="メイリオ" panose="020B0604030504040204" pitchFamily="50" charset="-128"/>
                  <a:ea typeface="メイリオ" panose="020B0604030504040204" pitchFamily="50" charset="-128"/>
                </a:rPr>
                <a:t>）</a:t>
              </a:r>
            </a:p>
          </p:txBody>
        </p:sp>
        <p:sp>
          <p:nvSpPr>
            <p:cNvPr id="64" name="楕円 63">
              <a:extLst>
                <a:ext uri="{FF2B5EF4-FFF2-40B4-BE49-F238E27FC236}">
                  <a16:creationId xmlns:a16="http://schemas.microsoft.com/office/drawing/2014/main" id="{DBE25207-5BBC-4546-AB26-FB10A9369084}"/>
                </a:ext>
              </a:extLst>
            </p:cNvPr>
            <p:cNvSpPr/>
            <p:nvPr/>
          </p:nvSpPr>
          <p:spPr>
            <a:xfrm>
              <a:off x="2211036" y="2819749"/>
              <a:ext cx="1315531" cy="735032"/>
            </a:xfrm>
            <a:prstGeom prst="ellipse">
              <a:avLst/>
            </a:prstGeom>
          </p:spPr>
          <p:style>
            <a:lnRef idx="1">
              <a:schemeClr val="accent5"/>
            </a:lnRef>
            <a:fillRef idx="3">
              <a:schemeClr val="accent5"/>
            </a:fillRef>
            <a:effectRef idx="2">
              <a:schemeClr val="accent5"/>
            </a:effectRef>
            <a:fontRef idx="minor">
              <a:schemeClr val="lt1"/>
            </a:fontRef>
          </p:style>
          <p:txBody>
            <a:bodyPr wrap="none" lIns="0" rIns="0" rtlCol="0" anchor="ctr" anchorCtr="0">
              <a:noAutofit/>
            </a:bodyPr>
            <a:lstStyle/>
            <a:p>
              <a:pPr algn="ctr" defTabSz="914400" fontAlgn="ctr"/>
              <a:r>
                <a:rPr kumimoji="1" lang="ja-JP" altLang="en-US" sz="1000" dirty="0">
                  <a:solidFill>
                    <a:schemeClr val="bg1"/>
                  </a:solidFill>
                  <a:latin typeface="メイリオ" panose="020B0604030504040204" pitchFamily="50" charset="-128"/>
                  <a:ea typeface="メイリオ" panose="020B0604030504040204" pitchFamily="50" charset="-128"/>
                </a:rPr>
                <a:t>＜国内＞</a:t>
              </a:r>
              <a:br>
                <a:rPr kumimoji="1" lang="en-US" altLang="ja-JP" sz="1000" dirty="0">
                  <a:solidFill>
                    <a:schemeClr val="bg1"/>
                  </a:solidFill>
                  <a:latin typeface="メイリオ" panose="020B0604030504040204" pitchFamily="50" charset="-128"/>
                  <a:ea typeface="メイリオ" panose="020B0604030504040204" pitchFamily="50" charset="-128"/>
                </a:rPr>
              </a:br>
              <a:r>
                <a:rPr kumimoji="1" lang="en-US" altLang="ja-JP" sz="1000" dirty="0">
                  <a:solidFill>
                    <a:schemeClr val="bg1"/>
                  </a:solidFill>
                  <a:latin typeface="メイリオ" panose="020B0604030504040204" pitchFamily="50" charset="-128"/>
                  <a:ea typeface="メイリオ" panose="020B0604030504040204" pitchFamily="50" charset="-128"/>
                </a:rPr>
                <a:t>JAFTAS</a:t>
              </a:r>
              <a:br>
                <a:rPr kumimoji="1" lang="en-US" altLang="ja-JP" sz="1000" dirty="0">
                  <a:solidFill>
                    <a:schemeClr val="bg1"/>
                  </a:solidFill>
                  <a:latin typeface="メイリオ" panose="020B0604030504040204" pitchFamily="50" charset="-128"/>
                  <a:ea typeface="メイリオ" panose="020B0604030504040204" pitchFamily="50" charset="-128"/>
                </a:rPr>
              </a:br>
              <a:r>
                <a:rPr kumimoji="1" lang="ja-JP" altLang="en-US" sz="1000" dirty="0">
                  <a:solidFill>
                    <a:schemeClr val="bg1"/>
                  </a:solidFill>
                  <a:latin typeface="メイリオ" panose="020B0604030504040204" pitchFamily="50" charset="-128"/>
                  <a:ea typeface="メイリオ" panose="020B0604030504040204" pitchFamily="50" charset="-128"/>
                </a:rPr>
                <a:t>（自動車業界の原産性</a:t>
              </a:r>
              <a:br>
                <a:rPr kumimoji="1" lang="en-US" altLang="ja-JP" sz="1000" dirty="0">
                  <a:solidFill>
                    <a:schemeClr val="bg1"/>
                  </a:solidFill>
                  <a:latin typeface="メイリオ" panose="020B0604030504040204" pitchFamily="50" charset="-128"/>
                  <a:ea typeface="メイリオ" panose="020B0604030504040204" pitchFamily="50" charset="-128"/>
                </a:rPr>
              </a:br>
              <a:r>
                <a:rPr kumimoji="1" lang="ja-JP" altLang="en-US" sz="1000" dirty="0">
                  <a:solidFill>
                    <a:schemeClr val="bg1"/>
                  </a:solidFill>
                  <a:latin typeface="メイリオ" panose="020B0604030504040204" pitchFamily="50" charset="-128"/>
                  <a:ea typeface="メイリオ" panose="020B0604030504040204" pitchFamily="50" charset="-128"/>
                </a:rPr>
                <a:t>調査支援</a:t>
              </a:r>
              <a:r>
                <a:rPr kumimoji="1" lang="en-US" altLang="ja-JP" sz="1000" dirty="0">
                  <a:solidFill>
                    <a:schemeClr val="bg1"/>
                  </a:solidFill>
                  <a:latin typeface="メイリオ" panose="020B0604030504040204" pitchFamily="50" charset="-128"/>
                  <a:ea typeface="メイリオ" panose="020B0604030504040204" pitchFamily="50" charset="-128"/>
                </a:rPr>
                <a:t>PF</a:t>
              </a:r>
              <a:r>
                <a:rPr kumimoji="1" lang="ja-JP" altLang="en-US" sz="1000" dirty="0">
                  <a:solidFill>
                    <a:schemeClr val="bg1"/>
                  </a:solidFill>
                  <a:latin typeface="メイリオ" panose="020B0604030504040204" pitchFamily="50" charset="-128"/>
                  <a:ea typeface="メイリオ" panose="020B0604030504040204" pitchFamily="50" charset="-128"/>
                </a:rPr>
                <a:t>）</a:t>
              </a:r>
              <a:endParaRPr kumimoji="1" lang="en-US" altLang="ja-JP" sz="1000" dirty="0">
                <a:solidFill>
                  <a:schemeClr val="bg1"/>
                </a:solidFill>
                <a:latin typeface="メイリオ" panose="020B0604030504040204" pitchFamily="50" charset="-128"/>
                <a:ea typeface="メイリオ" panose="020B0604030504040204" pitchFamily="50" charset="-128"/>
              </a:endParaRPr>
            </a:p>
          </p:txBody>
        </p:sp>
        <p:sp>
          <p:nvSpPr>
            <p:cNvPr id="65" name="楕円 64">
              <a:extLst>
                <a:ext uri="{FF2B5EF4-FFF2-40B4-BE49-F238E27FC236}">
                  <a16:creationId xmlns:a16="http://schemas.microsoft.com/office/drawing/2014/main" id="{5C9B3B03-8399-4BBC-9284-F3A159BA4850}"/>
                </a:ext>
              </a:extLst>
            </p:cNvPr>
            <p:cNvSpPr/>
            <p:nvPr/>
          </p:nvSpPr>
          <p:spPr>
            <a:xfrm>
              <a:off x="4206216" y="3827649"/>
              <a:ext cx="1209663" cy="307873"/>
            </a:xfrm>
            <a:prstGeom prst="ellipse">
              <a:avLst/>
            </a:prstGeom>
            <a:solidFill>
              <a:schemeClr val="accent4"/>
            </a:solidFill>
            <a:ln>
              <a:solidFill>
                <a:srgbClr val="10CF9B"/>
              </a:solidFill>
            </a:ln>
          </p:spPr>
          <p:style>
            <a:lnRef idx="1">
              <a:schemeClr val="accent5"/>
            </a:lnRef>
            <a:fillRef idx="3">
              <a:schemeClr val="accent5"/>
            </a:fillRef>
            <a:effectRef idx="2">
              <a:schemeClr val="accent5"/>
            </a:effectRef>
            <a:fontRef idx="minor">
              <a:schemeClr val="lt1"/>
            </a:fontRef>
          </p:style>
          <p:txBody>
            <a:bodyPr wrap="none" lIns="0" rIns="0" rtlCol="0" anchor="ctr" anchorCtr="0">
              <a:noAutofit/>
            </a:bodyPr>
            <a:lstStyle/>
            <a:p>
              <a:pPr algn="ctr" defTabSz="914400" fontAlgn="ctr"/>
              <a:r>
                <a:rPr kumimoji="1" lang="en-US" altLang="ja-JP" sz="1000" dirty="0">
                  <a:solidFill>
                    <a:schemeClr val="bg1"/>
                  </a:solidFill>
                  <a:latin typeface="メイリオ" panose="020B0604030504040204" pitchFamily="50" charset="-128"/>
                  <a:ea typeface="メイリオ" panose="020B0604030504040204" pitchFamily="50" charset="-128"/>
                </a:rPr>
                <a:t>Marco Polo</a:t>
              </a:r>
              <a:endParaRPr kumimoji="1" lang="ja-JP" altLang="en-US" sz="1000" dirty="0">
                <a:solidFill>
                  <a:schemeClr val="bg1"/>
                </a:solidFill>
                <a:latin typeface="メイリオ" panose="020B0604030504040204" pitchFamily="50" charset="-128"/>
                <a:ea typeface="メイリオ" panose="020B0604030504040204" pitchFamily="50" charset="-128"/>
              </a:endParaRPr>
            </a:p>
          </p:txBody>
        </p:sp>
        <p:sp>
          <p:nvSpPr>
            <p:cNvPr id="66" name="楕円 65">
              <a:extLst>
                <a:ext uri="{FF2B5EF4-FFF2-40B4-BE49-F238E27FC236}">
                  <a16:creationId xmlns:a16="http://schemas.microsoft.com/office/drawing/2014/main" id="{C0C5B8E7-DEAC-41A9-8451-0FBFFE89420D}"/>
                </a:ext>
              </a:extLst>
            </p:cNvPr>
            <p:cNvSpPr/>
            <p:nvPr/>
          </p:nvSpPr>
          <p:spPr>
            <a:xfrm>
              <a:off x="5616197" y="3809639"/>
              <a:ext cx="999810" cy="307873"/>
            </a:xfrm>
            <a:prstGeom prst="ellipse">
              <a:avLst/>
            </a:prstGeom>
            <a:solidFill>
              <a:schemeClr val="accent4"/>
            </a:solidFill>
            <a:ln>
              <a:solidFill>
                <a:srgbClr val="10CF9B"/>
              </a:solidFill>
            </a:ln>
          </p:spPr>
          <p:style>
            <a:lnRef idx="1">
              <a:schemeClr val="accent5"/>
            </a:lnRef>
            <a:fillRef idx="3">
              <a:schemeClr val="accent5"/>
            </a:fillRef>
            <a:effectRef idx="2">
              <a:schemeClr val="accent5"/>
            </a:effectRef>
            <a:fontRef idx="minor">
              <a:schemeClr val="lt1"/>
            </a:fontRef>
          </p:style>
          <p:txBody>
            <a:bodyPr wrap="none" lIns="0" rIns="0" rtlCol="0" anchor="ctr" anchorCtr="0">
              <a:noAutofit/>
            </a:bodyPr>
            <a:lstStyle/>
            <a:p>
              <a:pPr algn="ctr" defTabSz="914400" fontAlgn="ctr"/>
              <a:r>
                <a:rPr kumimoji="1" lang="en-US" altLang="ja-JP" sz="1000" dirty="0" err="1">
                  <a:solidFill>
                    <a:schemeClr val="bg1"/>
                  </a:solidFill>
                  <a:latin typeface="メイリオ" panose="020B0604030504040204" pitchFamily="50" charset="-128"/>
                  <a:ea typeface="メイリオ" panose="020B0604030504040204" pitchFamily="50" charset="-128"/>
                </a:rPr>
                <a:t>Komgo</a:t>
              </a:r>
              <a:endParaRPr kumimoji="1" lang="ja-JP" altLang="en-US" sz="1000" dirty="0">
                <a:solidFill>
                  <a:schemeClr val="bg1"/>
                </a:solidFill>
                <a:latin typeface="メイリオ" panose="020B0604030504040204" pitchFamily="50" charset="-128"/>
                <a:ea typeface="メイリオ" panose="020B0604030504040204" pitchFamily="50" charset="-128"/>
              </a:endParaRPr>
            </a:p>
          </p:txBody>
        </p:sp>
        <p:sp>
          <p:nvSpPr>
            <p:cNvPr id="67" name="楕円 66">
              <a:extLst>
                <a:ext uri="{FF2B5EF4-FFF2-40B4-BE49-F238E27FC236}">
                  <a16:creationId xmlns:a16="http://schemas.microsoft.com/office/drawing/2014/main" id="{9712B211-FC7B-473C-A699-8D8AD469AD6B}"/>
                </a:ext>
              </a:extLst>
            </p:cNvPr>
            <p:cNvSpPr/>
            <p:nvPr/>
          </p:nvSpPr>
          <p:spPr>
            <a:xfrm>
              <a:off x="6075974" y="4175360"/>
              <a:ext cx="999810" cy="307873"/>
            </a:xfrm>
            <a:prstGeom prst="ellipse">
              <a:avLst/>
            </a:prstGeom>
            <a:solidFill>
              <a:schemeClr val="accent4"/>
            </a:solidFill>
            <a:ln>
              <a:solidFill>
                <a:srgbClr val="10CF9B"/>
              </a:solidFill>
            </a:ln>
          </p:spPr>
          <p:style>
            <a:lnRef idx="1">
              <a:schemeClr val="accent5"/>
            </a:lnRef>
            <a:fillRef idx="3">
              <a:schemeClr val="accent5"/>
            </a:fillRef>
            <a:effectRef idx="2">
              <a:schemeClr val="accent5"/>
            </a:effectRef>
            <a:fontRef idx="minor">
              <a:schemeClr val="lt1"/>
            </a:fontRef>
          </p:style>
          <p:txBody>
            <a:bodyPr wrap="none" lIns="0" rIns="0" rtlCol="0" anchor="ctr" anchorCtr="0">
              <a:noAutofit/>
            </a:bodyPr>
            <a:lstStyle/>
            <a:p>
              <a:pPr algn="ctr" defTabSz="914400" fontAlgn="ctr"/>
              <a:r>
                <a:rPr kumimoji="1" lang="en-US" altLang="ja-JP" sz="1000" dirty="0">
                  <a:solidFill>
                    <a:schemeClr val="bg1"/>
                  </a:solidFill>
                  <a:latin typeface="メイリオ" panose="020B0604030504040204" pitchFamily="50" charset="-128"/>
                  <a:ea typeface="メイリオ" panose="020B0604030504040204" pitchFamily="50" charset="-128"/>
                </a:rPr>
                <a:t>Contour</a:t>
              </a:r>
              <a:endParaRPr kumimoji="1" lang="ja-JP" altLang="en-US" sz="1000" dirty="0">
                <a:solidFill>
                  <a:schemeClr val="bg1"/>
                </a:solidFill>
                <a:latin typeface="メイリオ" panose="020B0604030504040204" pitchFamily="50" charset="-128"/>
                <a:ea typeface="メイリオ" panose="020B0604030504040204" pitchFamily="50" charset="-128"/>
              </a:endParaRPr>
            </a:p>
          </p:txBody>
        </p:sp>
        <p:sp>
          <p:nvSpPr>
            <p:cNvPr id="68" name="楕円 67">
              <a:extLst>
                <a:ext uri="{FF2B5EF4-FFF2-40B4-BE49-F238E27FC236}">
                  <a16:creationId xmlns:a16="http://schemas.microsoft.com/office/drawing/2014/main" id="{0BC4B887-5A1D-4847-944E-2481C71A660E}"/>
                </a:ext>
              </a:extLst>
            </p:cNvPr>
            <p:cNvSpPr/>
            <p:nvPr/>
          </p:nvSpPr>
          <p:spPr>
            <a:xfrm>
              <a:off x="5974683" y="4742047"/>
              <a:ext cx="864472" cy="307873"/>
            </a:xfrm>
            <a:prstGeom prst="ellipse">
              <a:avLst/>
            </a:prstGeom>
            <a:ln w="6350">
              <a:solidFill>
                <a:srgbClr val="0BD0D9"/>
              </a:solidFill>
            </a:ln>
          </p:spPr>
          <p:style>
            <a:lnRef idx="2">
              <a:schemeClr val="accent3">
                <a:shade val="50000"/>
              </a:schemeClr>
            </a:lnRef>
            <a:fillRef idx="1">
              <a:schemeClr val="accent3"/>
            </a:fillRef>
            <a:effectRef idx="0">
              <a:schemeClr val="accent3"/>
            </a:effectRef>
            <a:fontRef idx="minor">
              <a:schemeClr val="lt1"/>
            </a:fontRef>
          </p:style>
          <p:txBody>
            <a:bodyPr wrap="square" lIns="36000" tIns="36000" rIns="36000" bIns="36000" rtlCol="0" anchor="ctr" anchorCtr="0">
              <a:noAutofit/>
            </a:bodyPr>
            <a:lstStyle/>
            <a:p>
              <a:pPr algn="ctr"/>
              <a:r>
                <a:rPr kumimoji="1" lang="en-US" altLang="ja-JP" sz="1000" dirty="0" err="1">
                  <a:solidFill>
                    <a:schemeClr val="bg1"/>
                  </a:solidFill>
                </a:rPr>
                <a:t>CargoX</a:t>
              </a:r>
              <a:endParaRPr kumimoji="1" lang="ja-JP" altLang="en-US" sz="1000" dirty="0">
                <a:solidFill>
                  <a:schemeClr val="bg1"/>
                </a:solidFill>
              </a:endParaRPr>
            </a:p>
          </p:txBody>
        </p:sp>
        <p:sp>
          <p:nvSpPr>
            <p:cNvPr id="69" name="楕円 68">
              <a:extLst>
                <a:ext uri="{FF2B5EF4-FFF2-40B4-BE49-F238E27FC236}">
                  <a16:creationId xmlns:a16="http://schemas.microsoft.com/office/drawing/2014/main" id="{130D74BE-1BA8-413E-95B1-3EC1BE43AC3E}"/>
                </a:ext>
              </a:extLst>
            </p:cNvPr>
            <p:cNvSpPr/>
            <p:nvPr/>
          </p:nvSpPr>
          <p:spPr>
            <a:xfrm>
              <a:off x="3712821" y="5762765"/>
              <a:ext cx="910070" cy="516964"/>
            </a:xfrm>
            <a:prstGeom prst="ellipse">
              <a:avLst/>
            </a:prstGeom>
            <a:ln w="6350">
              <a:solidFill>
                <a:srgbClr val="009DD9"/>
              </a:solidFill>
            </a:ln>
          </p:spPr>
          <p:style>
            <a:lnRef idx="2">
              <a:schemeClr val="accent2">
                <a:shade val="50000"/>
              </a:schemeClr>
            </a:lnRef>
            <a:fillRef idx="1">
              <a:schemeClr val="accent2"/>
            </a:fillRef>
            <a:effectRef idx="0">
              <a:schemeClr val="accent2"/>
            </a:effectRef>
            <a:fontRef idx="minor">
              <a:schemeClr val="lt1"/>
            </a:fontRef>
          </p:style>
          <p:txBody>
            <a:bodyPr wrap="none" lIns="36000" tIns="36000" rIns="36000" bIns="36000" rtlCol="0" anchor="ctr" anchorCtr="0">
              <a:noAutofit/>
            </a:bodyPr>
            <a:lstStyle/>
            <a:p>
              <a:pPr algn="ctr"/>
              <a:r>
                <a:rPr kumimoji="1" lang="ja-JP" altLang="en-US" sz="1000" dirty="0">
                  <a:solidFill>
                    <a:schemeClr val="bg1"/>
                  </a:solidFill>
                </a:rPr>
                <a:t>マレーシア</a:t>
              </a:r>
              <a:br>
                <a:rPr kumimoji="1" lang="en-US" altLang="ja-JP" sz="1000" dirty="0">
                  <a:solidFill>
                    <a:schemeClr val="bg1"/>
                  </a:solidFill>
                </a:rPr>
              </a:br>
              <a:r>
                <a:rPr kumimoji="1" lang="ja-JP" altLang="en-US" sz="1000" dirty="0">
                  <a:solidFill>
                    <a:schemeClr val="bg1"/>
                  </a:solidFill>
                </a:rPr>
                <a:t>関税局</a:t>
              </a:r>
            </a:p>
          </p:txBody>
        </p:sp>
        <p:sp>
          <p:nvSpPr>
            <p:cNvPr id="70" name="楕円 69">
              <a:extLst>
                <a:ext uri="{FF2B5EF4-FFF2-40B4-BE49-F238E27FC236}">
                  <a16:creationId xmlns:a16="http://schemas.microsoft.com/office/drawing/2014/main" id="{431825E5-815E-4E50-9833-1001602B9C80}"/>
                </a:ext>
              </a:extLst>
            </p:cNvPr>
            <p:cNvSpPr/>
            <p:nvPr/>
          </p:nvSpPr>
          <p:spPr>
            <a:xfrm>
              <a:off x="4698527" y="5762765"/>
              <a:ext cx="1032909" cy="516964"/>
            </a:xfrm>
            <a:prstGeom prst="ellipse">
              <a:avLst/>
            </a:prstGeom>
            <a:ln w="6350">
              <a:solidFill>
                <a:srgbClr val="009DD9"/>
              </a:solidFill>
            </a:ln>
          </p:spPr>
          <p:style>
            <a:lnRef idx="2">
              <a:schemeClr val="accent2">
                <a:shade val="50000"/>
              </a:schemeClr>
            </a:lnRef>
            <a:fillRef idx="1">
              <a:schemeClr val="accent2"/>
            </a:fillRef>
            <a:effectRef idx="0">
              <a:schemeClr val="accent2"/>
            </a:effectRef>
            <a:fontRef idx="minor">
              <a:schemeClr val="lt1"/>
            </a:fontRef>
          </p:style>
          <p:txBody>
            <a:bodyPr wrap="none" lIns="36000" tIns="36000" rIns="36000" bIns="36000" rtlCol="0" anchor="ctr" anchorCtr="0">
              <a:noAutofit/>
            </a:bodyPr>
            <a:lstStyle/>
            <a:p>
              <a:pPr algn="ctr"/>
              <a:r>
                <a:rPr kumimoji="1" lang="ja-JP" altLang="en-US" sz="1000" dirty="0">
                  <a:solidFill>
                    <a:schemeClr val="bg1"/>
                  </a:solidFill>
                </a:rPr>
                <a:t>インドネシア</a:t>
              </a:r>
              <a:br>
                <a:rPr kumimoji="1" lang="en-US" altLang="ja-JP" sz="1000" dirty="0">
                  <a:solidFill>
                    <a:schemeClr val="bg1"/>
                  </a:solidFill>
                </a:rPr>
              </a:br>
              <a:r>
                <a:rPr kumimoji="1" lang="ja-JP" altLang="en-US" sz="1000" dirty="0">
                  <a:solidFill>
                    <a:schemeClr val="bg1"/>
                  </a:solidFill>
                </a:rPr>
                <a:t>関税局</a:t>
              </a:r>
            </a:p>
          </p:txBody>
        </p:sp>
        <p:sp>
          <p:nvSpPr>
            <p:cNvPr id="71" name="楕円 70">
              <a:extLst>
                <a:ext uri="{FF2B5EF4-FFF2-40B4-BE49-F238E27FC236}">
                  <a16:creationId xmlns:a16="http://schemas.microsoft.com/office/drawing/2014/main" id="{703E714A-F5B0-4E3C-A19F-0C1C17833E18}"/>
                </a:ext>
              </a:extLst>
            </p:cNvPr>
            <p:cNvSpPr/>
            <p:nvPr/>
          </p:nvSpPr>
          <p:spPr>
            <a:xfrm>
              <a:off x="5812470" y="5762765"/>
              <a:ext cx="1309004" cy="516964"/>
            </a:xfrm>
            <a:prstGeom prst="ellipse">
              <a:avLst/>
            </a:prstGeom>
            <a:ln w="6350">
              <a:solidFill>
                <a:srgbClr val="009DD9"/>
              </a:solidFill>
            </a:ln>
          </p:spPr>
          <p:style>
            <a:lnRef idx="2">
              <a:schemeClr val="accent2">
                <a:shade val="50000"/>
              </a:schemeClr>
            </a:lnRef>
            <a:fillRef idx="1">
              <a:schemeClr val="accent2"/>
            </a:fillRef>
            <a:effectRef idx="0">
              <a:schemeClr val="accent2"/>
            </a:effectRef>
            <a:fontRef idx="minor">
              <a:schemeClr val="lt1"/>
            </a:fontRef>
          </p:style>
          <p:txBody>
            <a:bodyPr wrap="square" lIns="36000" tIns="36000" rIns="36000" bIns="36000" rtlCol="0" anchor="ctr" anchorCtr="0">
              <a:noAutofit/>
            </a:bodyPr>
            <a:lstStyle/>
            <a:p>
              <a:pPr algn="ctr"/>
              <a:r>
                <a:rPr kumimoji="1" lang="en-US" altLang="ja-JP" sz="1000" dirty="0">
                  <a:solidFill>
                    <a:schemeClr val="bg1"/>
                  </a:solidFill>
                </a:rPr>
                <a:t>NTP</a:t>
              </a:r>
            </a:p>
            <a:p>
              <a:pPr algn="ctr"/>
              <a:r>
                <a:rPr kumimoji="1" lang="ja-JP" altLang="en-US" sz="1000" dirty="0">
                  <a:solidFill>
                    <a:schemeClr val="bg1"/>
                  </a:solidFill>
                </a:rPr>
                <a:t>（シンガポール）</a:t>
              </a:r>
            </a:p>
          </p:txBody>
        </p:sp>
        <p:sp>
          <p:nvSpPr>
            <p:cNvPr id="87" name="楕円 86">
              <a:extLst>
                <a:ext uri="{FF2B5EF4-FFF2-40B4-BE49-F238E27FC236}">
                  <a16:creationId xmlns:a16="http://schemas.microsoft.com/office/drawing/2014/main" id="{DA4B8FD9-FF6C-4BAB-A0EE-84EA5BBC3A9D}"/>
                </a:ext>
              </a:extLst>
            </p:cNvPr>
            <p:cNvSpPr/>
            <p:nvPr/>
          </p:nvSpPr>
          <p:spPr>
            <a:xfrm>
              <a:off x="2998001" y="5762765"/>
              <a:ext cx="645678" cy="516964"/>
            </a:xfrm>
            <a:prstGeom prst="ellipse">
              <a:avLst/>
            </a:prstGeom>
            <a:ln w="6350">
              <a:solidFill>
                <a:srgbClr val="009DD9"/>
              </a:solidFill>
            </a:ln>
          </p:spPr>
          <p:style>
            <a:lnRef idx="2">
              <a:schemeClr val="accent2">
                <a:shade val="50000"/>
              </a:schemeClr>
            </a:lnRef>
            <a:fillRef idx="1">
              <a:schemeClr val="accent2"/>
            </a:fillRef>
            <a:effectRef idx="0">
              <a:schemeClr val="accent2"/>
            </a:effectRef>
            <a:fontRef idx="minor">
              <a:schemeClr val="lt1"/>
            </a:fontRef>
          </p:style>
          <p:txBody>
            <a:bodyPr wrap="square" lIns="36000" tIns="36000" rIns="36000" bIns="36000" rtlCol="0" anchor="ctr" anchorCtr="0">
              <a:noAutofit/>
            </a:bodyPr>
            <a:lstStyle/>
            <a:p>
              <a:pPr algn="ctr"/>
              <a:r>
                <a:rPr kumimoji="1" lang="ja-JP" altLang="en-US" sz="1000" dirty="0">
                  <a:solidFill>
                    <a:schemeClr val="bg1"/>
                  </a:solidFill>
                </a:rPr>
                <a:t>タイ</a:t>
              </a:r>
              <a:endParaRPr kumimoji="1" lang="en-US" altLang="ja-JP" sz="1000" dirty="0">
                <a:solidFill>
                  <a:schemeClr val="bg1"/>
                </a:solidFill>
              </a:endParaRPr>
            </a:p>
            <a:p>
              <a:pPr algn="ctr"/>
              <a:r>
                <a:rPr kumimoji="1" lang="ja-JP" altLang="en-US" sz="1000" dirty="0">
                  <a:solidFill>
                    <a:schemeClr val="bg1"/>
                  </a:solidFill>
                </a:rPr>
                <a:t>関税局</a:t>
              </a:r>
            </a:p>
          </p:txBody>
        </p:sp>
        <p:sp>
          <p:nvSpPr>
            <p:cNvPr id="88" name="楕円 87">
              <a:extLst>
                <a:ext uri="{FF2B5EF4-FFF2-40B4-BE49-F238E27FC236}">
                  <a16:creationId xmlns:a16="http://schemas.microsoft.com/office/drawing/2014/main" id="{099014C3-A3FE-45FA-A682-4669A4CD34ED}"/>
                </a:ext>
              </a:extLst>
            </p:cNvPr>
            <p:cNvSpPr/>
            <p:nvPr/>
          </p:nvSpPr>
          <p:spPr>
            <a:xfrm>
              <a:off x="6376376" y="5147376"/>
              <a:ext cx="1329673" cy="307873"/>
            </a:xfrm>
            <a:prstGeom prst="ellipse">
              <a:avLst/>
            </a:prstGeom>
            <a:ln w="6350">
              <a:solidFill>
                <a:srgbClr val="0BD0D9"/>
              </a:solidFill>
            </a:ln>
          </p:spPr>
          <p:style>
            <a:lnRef idx="2">
              <a:schemeClr val="accent3">
                <a:shade val="50000"/>
              </a:schemeClr>
            </a:lnRef>
            <a:fillRef idx="1">
              <a:schemeClr val="accent3"/>
            </a:fillRef>
            <a:effectRef idx="0">
              <a:schemeClr val="accent3"/>
            </a:effectRef>
            <a:fontRef idx="minor">
              <a:schemeClr val="lt1"/>
            </a:fontRef>
          </p:style>
          <p:txBody>
            <a:bodyPr wrap="none" lIns="36000" tIns="36000" rIns="36000" bIns="36000" rtlCol="0" anchor="ctr" anchorCtr="0">
              <a:noAutofit/>
            </a:bodyPr>
            <a:lstStyle/>
            <a:p>
              <a:pPr algn="ctr"/>
              <a:r>
                <a:rPr kumimoji="1" lang="en-US" altLang="ja-JP" sz="1000" dirty="0">
                  <a:solidFill>
                    <a:schemeClr val="bg1"/>
                  </a:solidFill>
                </a:rPr>
                <a:t>KL-NET</a:t>
              </a:r>
              <a:r>
                <a:rPr kumimoji="1" lang="ja-JP" altLang="en-US" sz="1000" dirty="0">
                  <a:solidFill>
                    <a:schemeClr val="bg1"/>
                  </a:solidFill>
                </a:rPr>
                <a:t>（韓国）</a:t>
              </a:r>
            </a:p>
          </p:txBody>
        </p:sp>
        <p:sp>
          <p:nvSpPr>
            <p:cNvPr id="89" name="楕円 88">
              <a:extLst>
                <a:ext uri="{FF2B5EF4-FFF2-40B4-BE49-F238E27FC236}">
                  <a16:creationId xmlns:a16="http://schemas.microsoft.com/office/drawing/2014/main" id="{39EEB660-D0BB-468D-A115-E2A8DCB7F5D5}"/>
                </a:ext>
              </a:extLst>
            </p:cNvPr>
            <p:cNvSpPr/>
            <p:nvPr/>
          </p:nvSpPr>
          <p:spPr>
            <a:xfrm>
              <a:off x="6924759" y="4731261"/>
              <a:ext cx="915891" cy="307873"/>
            </a:xfrm>
            <a:prstGeom prst="ellipse">
              <a:avLst/>
            </a:prstGeom>
            <a:ln w="6350">
              <a:solidFill>
                <a:srgbClr val="0BD0D9"/>
              </a:solidFill>
            </a:ln>
          </p:spPr>
          <p:style>
            <a:lnRef idx="2">
              <a:schemeClr val="accent3">
                <a:shade val="50000"/>
              </a:schemeClr>
            </a:lnRef>
            <a:fillRef idx="1">
              <a:schemeClr val="accent3"/>
            </a:fillRef>
            <a:effectRef idx="0">
              <a:schemeClr val="accent3"/>
            </a:effectRef>
            <a:fontRef idx="minor">
              <a:schemeClr val="lt1"/>
            </a:fontRef>
          </p:style>
          <p:txBody>
            <a:bodyPr wrap="square" lIns="36000" tIns="36000" rIns="36000" bIns="36000" rtlCol="0" anchor="ctr" anchorCtr="0">
              <a:noAutofit/>
            </a:bodyPr>
            <a:lstStyle/>
            <a:p>
              <a:pPr algn="ctr"/>
              <a:r>
                <a:rPr kumimoji="1" lang="en-US" altLang="ja-JP" sz="1000" dirty="0">
                  <a:solidFill>
                    <a:schemeClr val="bg1"/>
                  </a:solidFill>
                </a:rPr>
                <a:t>E2Open</a:t>
              </a:r>
            </a:p>
          </p:txBody>
        </p:sp>
        <p:sp>
          <p:nvSpPr>
            <p:cNvPr id="90" name="楕円 89">
              <a:extLst>
                <a:ext uri="{FF2B5EF4-FFF2-40B4-BE49-F238E27FC236}">
                  <a16:creationId xmlns:a16="http://schemas.microsoft.com/office/drawing/2014/main" id="{DF0CEBCA-7F4B-4634-9DA5-872AED739260}"/>
                </a:ext>
              </a:extLst>
            </p:cNvPr>
            <p:cNvSpPr/>
            <p:nvPr/>
          </p:nvSpPr>
          <p:spPr>
            <a:xfrm>
              <a:off x="3944215" y="4748558"/>
              <a:ext cx="1232105" cy="307873"/>
            </a:xfrm>
            <a:prstGeom prst="ellipse">
              <a:avLst/>
            </a:prstGeom>
            <a:ln w="6350">
              <a:solidFill>
                <a:srgbClr val="0BD0D9"/>
              </a:solidFill>
            </a:ln>
          </p:spPr>
          <p:style>
            <a:lnRef idx="2">
              <a:schemeClr val="accent3">
                <a:shade val="50000"/>
              </a:schemeClr>
            </a:lnRef>
            <a:fillRef idx="1">
              <a:schemeClr val="accent3"/>
            </a:fillRef>
            <a:effectRef idx="0">
              <a:schemeClr val="accent3"/>
            </a:effectRef>
            <a:fontRef idx="minor">
              <a:schemeClr val="lt1"/>
            </a:fontRef>
          </p:style>
          <p:txBody>
            <a:bodyPr wrap="none" lIns="36000" tIns="36000" rIns="36000" bIns="36000" rtlCol="0" anchor="ctr" anchorCtr="0">
              <a:noAutofit/>
            </a:bodyPr>
            <a:lstStyle/>
            <a:p>
              <a:pPr algn="ctr"/>
              <a:r>
                <a:rPr kumimoji="1" lang="en-US" altLang="ja-JP" sz="1000" dirty="0" err="1">
                  <a:solidFill>
                    <a:schemeClr val="bg1"/>
                  </a:solidFill>
                </a:rPr>
                <a:t>CargoSmart</a:t>
              </a:r>
              <a:endParaRPr kumimoji="1" lang="en-US" altLang="ja-JP" sz="1000" dirty="0">
                <a:solidFill>
                  <a:schemeClr val="bg1"/>
                </a:solidFill>
              </a:endParaRPr>
            </a:p>
          </p:txBody>
        </p:sp>
        <p:sp>
          <p:nvSpPr>
            <p:cNvPr id="91" name="楕円 90">
              <a:extLst>
                <a:ext uri="{FF2B5EF4-FFF2-40B4-BE49-F238E27FC236}">
                  <a16:creationId xmlns:a16="http://schemas.microsoft.com/office/drawing/2014/main" id="{8F14928C-A070-4A82-B5FC-F617AC9B41BD}"/>
                </a:ext>
              </a:extLst>
            </p:cNvPr>
            <p:cNvSpPr/>
            <p:nvPr/>
          </p:nvSpPr>
          <p:spPr>
            <a:xfrm>
              <a:off x="3364911" y="3508387"/>
              <a:ext cx="700126" cy="1344637"/>
            </a:xfrm>
            <a:prstGeom prst="ellipse">
              <a:avLst/>
            </a:prstGeom>
            <a:gradFill>
              <a:gsLst>
                <a:gs pos="61000">
                  <a:schemeClr val="accent4"/>
                </a:gs>
                <a:gs pos="0">
                  <a:schemeClr val="accent5">
                    <a:satMod val="103000"/>
                    <a:lumMod val="102000"/>
                    <a:tint val="94000"/>
                  </a:schemeClr>
                </a:gs>
                <a:gs pos="49000">
                  <a:schemeClr val="accent4"/>
                </a:gs>
                <a:gs pos="100000">
                  <a:srgbClr val="0BD0D9"/>
                </a:gs>
              </a:gsLst>
            </a:gradFill>
          </p:spPr>
          <p:style>
            <a:lnRef idx="1">
              <a:schemeClr val="accent5"/>
            </a:lnRef>
            <a:fillRef idx="3">
              <a:schemeClr val="accent5"/>
            </a:fillRef>
            <a:effectRef idx="2">
              <a:schemeClr val="accent5"/>
            </a:effectRef>
            <a:fontRef idx="minor">
              <a:schemeClr val="lt1"/>
            </a:fontRef>
          </p:style>
          <p:txBody>
            <a:bodyPr wrap="none" lIns="0" rIns="0" rtlCol="0" anchor="ctr" anchorCtr="0">
              <a:noAutofit/>
            </a:bodyPr>
            <a:lstStyle/>
            <a:p>
              <a:pPr algn="ctr" defTabSz="914400" fontAlgn="ctr"/>
              <a:r>
                <a:rPr kumimoji="1" lang="en-US" altLang="ja-JP" sz="1000" dirty="0">
                  <a:solidFill>
                    <a:schemeClr val="bg1"/>
                  </a:solidFill>
                  <a:latin typeface="メイリオ" panose="020B0604030504040204" pitchFamily="50" charset="-128"/>
                  <a:ea typeface="メイリオ" panose="020B0604030504040204" pitchFamily="50" charset="-128"/>
                </a:rPr>
                <a:t>Infor</a:t>
              </a:r>
              <a:br>
                <a:rPr kumimoji="1" lang="en-US" altLang="ja-JP" sz="1000" dirty="0">
                  <a:solidFill>
                    <a:schemeClr val="bg1"/>
                  </a:solidFill>
                  <a:latin typeface="メイリオ" panose="020B0604030504040204" pitchFamily="50" charset="-128"/>
                  <a:ea typeface="メイリオ" panose="020B0604030504040204" pitchFamily="50" charset="-128"/>
                </a:rPr>
              </a:br>
              <a:r>
                <a:rPr kumimoji="1" lang="en-US" altLang="ja-JP" sz="1000" dirty="0">
                  <a:solidFill>
                    <a:schemeClr val="bg1"/>
                  </a:solidFill>
                  <a:latin typeface="メイリオ" panose="020B0604030504040204" pitchFamily="50" charset="-128"/>
                  <a:ea typeface="メイリオ" panose="020B0604030504040204" pitchFamily="50" charset="-128"/>
                </a:rPr>
                <a:t>Nexus</a:t>
              </a:r>
            </a:p>
          </p:txBody>
        </p:sp>
        <p:sp>
          <p:nvSpPr>
            <p:cNvPr id="92" name="楕円 91">
              <a:extLst>
                <a:ext uri="{FF2B5EF4-FFF2-40B4-BE49-F238E27FC236}">
                  <a16:creationId xmlns:a16="http://schemas.microsoft.com/office/drawing/2014/main" id="{C3831F98-4306-4759-A0C1-2F0515E2A75D}"/>
                </a:ext>
              </a:extLst>
            </p:cNvPr>
            <p:cNvSpPr/>
            <p:nvPr/>
          </p:nvSpPr>
          <p:spPr>
            <a:xfrm>
              <a:off x="2609782" y="4643933"/>
              <a:ext cx="805682" cy="516964"/>
            </a:xfrm>
            <a:prstGeom prst="ellipse">
              <a:avLst/>
            </a:prstGeom>
            <a:ln w="6350">
              <a:solidFill>
                <a:srgbClr val="0BD0D9"/>
              </a:solidFill>
            </a:ln>
          </p:spPr>
          <p:style>
            <a:lnRef idx="2">
              <a:schemeClr val="accent3">
                <a:shade val="50000"/>
              </a:schemeClr>
            </a:lnRef>
            <a:fillRef idx="1">
              <a:schemeClr val="accent3"/>
            </a:fillRef>
            <a:effectRef idx="0">
              <a:schemeClr val="accent3"/>
            </a:effectRef>
            <a:fontRef idx="minor">
              <a:schemeClr val="lt1"/>
            </a:fontRef>
          </p:style>
          <p:txBody>
            <a:bodyPr wrap="square" lIns="36000" tIns="36000" rIns="36000" bIns="36000" rtlCol="0" anchor="ctr" anchorCtr="0">
              <a:noAutofit/>
            </a:bodyPr>
            <a:lstStyle/>
            <a:p>
              <a:pPr algn="ctr"/>
              <a:r>
                <a:rPr kumimoji="1" lang="ja-JP" altLang="en-US" sz="1000" dirty="0">
                  <a:solidFill>
                    <a:schemeClr val="bg1"/>
                  </a:solidFill>
                </a:rPr>
                <a:t>コリンズ</a:t>
              </a:r>
              <a:endParaRPr kumimoji="1" lang="en-US" altLang="ja-JP" sz="1000" dirty="0">
                <a:solidFill>
                  <a:schemeClr val="bg1"/>
                </a:solidFill>
              </a:endParaRPr>
            </a:p>
            <a:p>
              <a:pPr algn="ctr"/>
              <a:r>
                <a:rPr kumimoji="1" lang="ja-JP" altLang="en-US" sz="1000" dirty="0">
                  <a:solidFill>
                    <a:schemeClr val="bg1"/>
                  </a:solidFill>
                </a:rPr>
                <a:t>（日本</a:t>
              </a:r>
              <a:r>
                <a:rPr kumimoji="1" lang="en-US" altLang="ja-JP" sz="1000" dirty="0">
                  <a:solidFill>
                    <a:schemeClr val="bg1"/>
                  </a:solidFill>
                </a:rPr>
                <a:t>)</a:t>
              </a:r>
              <a:endParaRPr kumimoji="1" lang="ja-JP" altLang="en-US" sz="1000" dirty="0">
                <a:solidFill>
                  <a:schemeClr val="bg1"/>
                </a:solidFill>
              </a:endParaRPr>
            </a:p>
          </p:txBody>
        </p:sp>
        <p:sp>
          <p:nvSpPr>
            <p:cNvPr id="94" name="楕円 93">
              <a:extLst>
                <a:ext uri="{FF2B5EF4-FFF2-40B4-BE49-F238E27FC236}">
                  <a16:creationId xmlns:a16="http://schemas.microsoft.com/office/drawing/2014/main" id="{D6529C1E-B170-4C2A-AF57-6C836573E189}"/>
                </a:ext>
              </a:extLst>
            </p:cNvPr>
            <p:cNvSpPr/>
            <p:nvPr/>
          </p:nvSpPr>
          <p:spPr>
            <a:xfrm>
              <a:off x="1884770" y="5016004"/>
              <a:ext cx="1246595" cy="516964"/>
            </a:xfrm>
            <a:prstGeom prst="ellipse">
              <a:avLst/>
            </a:prstGeom>
            <a:ln w="6350">
              <a:solidFill>
                <a:srgbClr val="0BD0D9"/>
              </a:solidFill>
            </a:ln>
          </p:spPr>
          <p:style>
            <a:lnRef idx="2">
              <a:schemeClr val="accent3">
                <a:shade val="50000"/>
              </a:schemeClr>
            </a:lnRef>
            <a:fillRef idx="1">
              <a:schemeClr val="accent3"/>
            </a:fillRef>
            <a:effectRef idx="0">
              <a:schemeClr val="accent3"/>
            </a:effectRef>
            <a:fontRef idx="minor">
              <a:schemeClr val="lt1"/>
            </a:fontRef>
          </p:style>
          <p:txBody>
            <a:bodyPr wrap="none" lIns="36000" tIns="36000" rIns="36000" bIns="36000" rtlCol="0" anchor="ctr" anchorCtr="0">
              <a:noAutofit/>
            </a:bodyPr>
            <a:lstStyle/>
            <a:p>
              <a:pPr algn="ctr"/>
              <a:r>
                <a:rPr kumimoji="1" lang="ja-JP" altLang="en-US" sz="1000" dirty="0">
                  <a:solidFill>
                    <a:schemeClr val="bg1"/>
                  </a:solidFill>
                </a:rPr>
                <a:t>サイバーポート</a:t>
              </a:r>
              <a:br>
                <a:rPr kumimoji="1" lang="en-US" altLang="ja-JP" sz="1000" dirty="0">
                  <a:solidFill>
                    <a:schemeClr val="bg1"/>
                  </a:solidFill>
                </a:rPr>
              </a:br>
              <a:r>
                <a:rPr kumimoji="1" lang="ja-JP" altLang="en-US" sz="1000" dirty="0">
                  <a:solidFill>
                    <a:schemeClr val="bg1"/>
                  </a:solidFill>
                </a:rPr>
                <a:t>（日本）</a:t>
              </a:r>
            </a:p>
          </p:txBody>
        </p:sp>
        <p:sp>
          <p:nvSpPr>
            <p:cNvPr id="95" name="楕円 94">
              <a:extLst>
                <a:ext uri="{FF2B5EF4-FFF2-40B4-BE49-F238E27FC236}">
                  <a16:creationId xmlns:a16="http://schemas.microsoft.com/office/drawing/2014/main" id="{605C456B-D5D7-4D86-ABD3-953C7B967AD1}"/>
                </a:ext>
              </a:extLst>
            </p:cNvPr>
            <p:cNvSpPr/>
            <p:nvPr/>
          </p:nvSpPr>
          <p:spPr>
            <a:xfrm>
              <a:off x="5256784" y="2821532"/>
              <a:ext cx="1315531" cy="735032"/>
            </a:xfrm>
            <a:prstGeom prst="ellipse">
              <a:avLst/>
            </a:prstGeom>
          </p:spPr>
          <p:style>
            <a:lnRef idx="1">
              <a:schemeClr val="accent5"/>
            </a:lnRef>
            <a:fillRef idx="3">
              <a:schemeClr val="accent5"/>
            </a:fillRef>
            <a:effectRef idx="2">
              <a:schemeClr val="accent5"/>
            </a:effectRef>
            <a:fontRef idx="minor">
              <a:schemeClr val="lt1"/>
            </a:fontRef>
          </p:style>
          <p:txBody>
            <a:bodyPr wrap="none" lIns="0" rIns="0" rtlCol="0" anchor="ctr" anchorCtr="0">
              <a:noAutofit/>
            </a:bodyPr>
            <a:lstStyle/>
            <a:p>
              <a:pPr algn="ctr" defTabSz="914400" fontAlgn="ctr"/>
              <a:r>
                <a:rPr kumimoji="1" lang="ja-JP" altLang="en-US" sz="1000" dirty="0">
                  <a:solidFill>
                    <a:schemeClr val="bg1"/>
                  </a:solidFill>
                  <a:latin typeface="メイリオ" panose="020B0604030504040204" pitchFamily="50" charset="-128"/>
                  <a:ea typeface="メイリオ" panose="020B0604030504040204" pitchFamily="50" charset="-128"/>
                </a:rPr>
                <a:t>＜国内＞</a:t>
              </a:r>
              <a:br>
                <a:rPr kumimoji="1" lang="en-US" altLang="ja-JP" sz="1000" dirty="0">
                  <a:solidFill>
                    <a:schemeClr val="bg1"/>
                  </a:solidFill>
                  <a:latin typeface="メイリオ" panose="020B0604030504040204" pitchFamily="50" charset="-128"/>
                  <a:ea typeface="メイリオ" panose="020B0604030504040204" pitchFamily="50" charset="-128"/>
                </a:rPr>
              </a:br>
              <a:r>
                <a:rPr kumimoji="1" lang="zh-TW" altLang="en-US" sz="1000" dirty="0">
                  <a:solidFill>
                    <a:schemeClr val="bg1"/>
                  </a:solidFill>
                  <a:latin typeface="メイリオ" panose="020B0604030504040204" pitchFamily="50" charset="-128"/>
                  <a:ea typeface="メイリオ" panose="020B0604030504040204" pitchFamily="50" charset="-128"/>
                </a:rPr>
                <a:t>電子機器業界</a:t>
              </a:r>
              <a:br>
                <a:rPr kumimoji="1" lang="en-US" altLang="zh-TW" sz="1000" dirty="0">
                  <a:solidFill>
                    <a:schemeClr val="bg1"/>
                  </a:solidFill>
                  <a:latin typeface="メイリオ" panose="020B0604030504040204" pitchFamily="50" charset="-128"/>
                  <a:ea typeface="メイリオ" panose="020B0604030504040204" pitchFamily="50" charset="-128"/>
                </a:rPr>
              </a:br>
              <a:r>
                <a:rPr kumimoji="1" lang="en-US" altLang="zh-TW" sz="1000" dirty="0">
                  <a:solidFill>
                    <a:schemeClr val="bg1"/>
                  </a:solidFill>
                  <a:latin typeface="メイリオ" panose="020B0604030504040204" pitchFamily="50" charset="-128"/>
                  <a:ea typeface="メイリオ" panose="020B0604030504040204" pitchFamily="50" charset="-128"/>
                </a:rPr>
                <a:t>EDI</a:t>
              </a:r>
              <a:r>
                <a:rPr kumimoji="1" lang="zh-TW" altLang="en-US" sz="1000" dirty="0">
                  <a:solidFill>
                    <a:schemeClr val="bg1"/>
                  </a:solidFill>
                  <a:latin typeface="メイリオ" panose="020B0604030504040204" pitchFamily="50" charset="-128"/>
                  <a:ea typeface="メイリオ" panose="020B0604030504040204" pitchFamily="50" charset="-128"/>
                </a:rPr>
                <a:t>標準</a:t>
              </a:r>
              <a:br>
                <a:rPr kumimoji="1" lang="en-US" altLang="zh-TW" sz="1000" dirty="0">
                  <a:solidFill>
                    <a:schemeClr val="bg1"/>
                  </a:solidFill>
                  <a:latin typeface="メイリオ" panose="020B0604030504040204" pitchFamily="50" charset="-128"/>
                  <a:ea typeface="メイリオ" panose="020B0604030504040204" pitchFamily="50" charset="-128"/>
                </a:rPr>
              </a:br>
              <a:r>
                <a:rPr kumimoji="1" lang="zh-TW" altLang="en-US" sz="1000" dirty="0">
                  <a:solidFill>
                    <a:schemeClr val="bg1"/>
                  </a:solidFill>
                  <a:latin typeface="メイリオ" panose="020B0604030504040204" pitchFamily="50" charset="-128"/>
                  <a:ea typeface="メイリオ" panose="020B0604030504040204" pitchFamily="50" charset="-128"/>
                </a:rPr>
                <a:t>（</a:t>
              </a:r>
              <a:r>
                <a:rPr kumimoji="1" lang="en-US" altLang="zh-TW" sz="1000" dirty="0">
                  <a:solidFill>
                    <a:schemeClr val="bg1"/>
                  </a:solidFill>
                  <a:latin typeface="メイリオ" panose="020B0604030504040204" pitchFamily="50" charset="-128"/>
                  <a:ea typeface="メイリオ" panose="020B0604030504040204" pitchFamily="50" charset="-128"/>
                </a:rPr>
                <a:t>ECALGA</a:t>
              </a:r>
              <a:r>
                <a:rPr kumimoji="1" lang="zh-TW" altLang="en-US" sz="1000" dirty="0">
                  <a:solidFill>
                    <a:schemeClr val="bg1"/>
                  </a:solidFill>
                  <a:latin typeface="メイリオ" panose="020B0604030504040204" pitchFamily="50" charset="-128"/>
                  <a:ea typeface="メイリオ" panose="020B0604030504040204" pitchFamily="50" charset="-128"/>
                </a:rPr>
                <a:t>）</a:t>
              </a:r>
              <a:endParaRPr kumimoji="1" lang="ja-JP" altLang="en-US" sz="1000" dirty="0">
                <a:solidFill>
                  <a:schemeClr val="bg1"/>
                </a:solidFill>
                <a:latin typeface="メイリオ" panose="020B0604030504040204" pitchFamily="50" charset="-128"/>
                <a:ea typeface="メイリオ" panose="020B0604030504040204" pitchFamily="50" charset="-128"/>
              </a:endParaRPr>
            </a:p>
          </p:txBody>
        </p:sp>
        <p:sp>
          <p:nvSpPr>
            <p:cNvPr id="96" name="楕円 95">
              <a:extLst>
                <a:ext uri="{FF2B5EF4-FFF2-40B4-BE49-F238E27FC236}">
                  <a16:creationId xmlns:a16="http://schemas.microsoft.com/office/drawing/2014/main" id="{C10C8605-8A8E-4D8C-9310-0CFB6F00EC18}"/>
                </a:ext>
              </a:extLst>
            </p:cNvPr>
            <p:cNvSpPr/>
            <p:nvPr/>
          </p:nvSpPr>
          <p:spPr>
            <a:xfrm>
              <a:off x="6662288" y="2821532"/>
              <a:ext cx="1515090" cy="735032"/>
            </a:xfrm>
            <a:prstGeom prst="ellipse">
              <a:avLst/>
            </a:prstGeom>
          </p:spPr>
          <p:style>
            <a:lnRef idx="1">
              <a:schemeClr val="accent5"/>
            </a:lnRef>
            <a:fillRef idx="3">
              <a:schemeClr val="accent5"/>
            </a:fillRef>
            <a:effectRef idx="2">
              <a:schemeClr val="accent5"/>
            </a:effectRef>
            <a:fontRef idx="minor">
              <a:schemeClr val="lt1"/>
            </a:fontRef>
          </p:style>
          <p:txBody>
            <a:bodyPr wrap="none" lIns="0" rIns="0" rtlCol="0" anchor="ctr" anchorCtr="0">
              <a:noAutofit/>
            </a:bodyPr>
            <a:lstStyle/>
            <a:p>
              <a:pPr algn="ctr" defTabSz="914400" fontAlgn="ctr"/>
              <a:r>
                <a:rPr kumimoji="1" lang="ja-JP" altLang="en-US" sz="1000" dirty="0">
                  <a:solidFill>
                    <a:schemeClr val="bg1"/>
                  </a:solidFill>
                  <a:latin typeface="メイリオ" panose="020B0604030504040204" pitchFamily="50" charset="-128"/>
                  <a:ea typeface="メイリオ" panose="020B0604030504040204" pitchFamily="50" charset="-128"/>
                </a:rPr>
                <a:t>＜国内＞</a:t>
              </a:r>
              <a:br>
                <a:rPr kumimoji="1" lang="en-US" altLang="ja-JP" sz="1000" dirty="0">
                  <a:solidFill>
                    <a:schemeClr val="bg1"/>
                  </a:solidFill>
                  <a:latin typeface="メイリオ" panose="020B0604030504040204" pitchFamily="50" charset="-128"/>
                  <a:ea typeface="メイリオ" panose="020B0604030504040204" pitchFamily="50" charset="-128"/>
                </a:rPr>
              </a:br>
              <a:r>
                <a:rPr kumimoji="1" lang="en-US" altLang="zh-TW" sz="1000" dirty="0">
                  <a:solidFill>
                    <a:schemeClr val="bg1"/>
                  </a:solidFill>
                  <a:latin typeface="メイリオ" panose="020B0604030504040204" pitchFamily="50" charset="-128"/>
                  <a:ea typeface="メイリオ" panose="020B0604030504040204" pitchFamily="50" charset="-128"/>
                </a:rPr>
                <a:t>Chem </a:t>
              </a:r>
              <a:r>
                <a:rPr kumimoji="1" lang="en-US" altLang="zh-TW" sz="1000" dirty="0" err="1">
                  <a:solidFill>
                    <a:schemeClr val="bg1"/>
                  </a:solidFill>
                  <a:latin typeface="メイリオ" panose="020B0604030504040204" pitchFamily="50" charset="-128"/>
                  <a:ea typeface="メイリオ" panose="020B0604030504040204" pitchFamily="50" charset="-128"/>
                </a:rPr>
                <a:t>eStandards</a:t>
              </a:r>
              <a:br>
                <a:rPr kumimoji="1" lang="en-US" altLang="zh-TW" sz="1000" dirty="0">
                  <a:solidFill>
                    <a:schemeClr val="bg1"/>
                  </a:solidFill>
                  <a:latin typeface="メイリオ" panose="020B0604030504040204" pitchFamily="50" charset="-128"/>
                  <a:ea typeface="メイリオ" panose="020B0604030504040204" pitchFamily="50" charset="-128"/>
                </a:rPr>
              </a:br>
              <a:r>
                <a:rPr kumimoji="1" lang="zh-TW" altLang="en-US" sz="1000" dirty="0">
                  <a:solidFill>
                    <a:schemeClr val="bg1"/>
                  </a:solidFill>
                  <a:latin typeface="メイリオ" panose="020B0604030504040204" pitchFamily="50" charset="-128"/>
                  <a:ea typeface="メイリオ" panose="020B0604030504040204" pitchFamily="50" charset="-128"/>
                </a:rPr>
                <a:t>（化学品業界</a:t>
              </a:r>
              <a:r>
                <a:rPr kumimoji="1" lang="en-US" altLang="zh-TW" sz="1000" dirty="0">
                  <a:solidFill>
                    <a:schemeClr val="bg1"/>
                  </a:solidFill>
                  <a:latin typeface="メイリオ" panose="020B0604030504040204" pitchFamily="50" charset="-128"/>
                  <a:ea typeface="メイリオ" panose="020B0604030504040204" pitchFamily="50" charset="-128"/>
                </a:rPr>
                <a:t>EDI</a:t>
              </a:r>
              <a:r>
                <a:rPr kumimoji="1" lang="zh-TW" altLang="en-US" sz="1000" dirty="0">
                  <a:solidFill>
                    <a:schemeClr val="bg1"/>
                  </a:solidFill>
                  <a:latin typeface="メイリオ" panose="020B0604030504040204" pitchFamily="50" charset="-128"/>
                  <a:ea typeface="メイリオ" panose="020B0604030504040204" pitchFamily="50" charset="-128"/>
                </a:rPr>
                <a:t>標準）</a:t>
              </a:r>
              <a:br>
                <a:rPr kumimoji="1" lang="en-US" altLang="zh-TW" sz="1000" dirty="0">
                  <a:solidFill>
                    <a:schemeClr val="bg1"/>
                  </a:solidFill>
                  <a:latin typeface="メイリオ" panose="020B0604030504040204" pitchFamily="50" charset="-128"/>
                  <a:ea typeface="メイリオ" panose="020B0604030504040204" pitchFamily="50" charset="-128"/>
                </a:rPr>
              </a:br>
              <a:r>
                <a:rPr kumimoji="1" lang="zh-TW" altLang="en-US" sz="1000" dirty="0">
                  <a:solidFill>
                    <a:schemeClr val="bg1"/>
                  </a:solidFill>
                  <a:latin typeface="メイリオ" panose="020B0604030504040204" pitchFamily="50" charset="-128"/>
                  <a:ea typeface="メイリオ" panose="020B0604030504040204" pitchFamily="50" charset="-128"/>
                </a:rPr>
                <a:t>（国際標準）</a:t>
              </a:r>
              <a:endParaRPr kumimoji="1" lang="ja-JP" altLang="en-US" sz="1000" dirty="0">
                <a:solidFill>
                  <a:schemeClr val="bg1"/>
                </a:solidFill>
                <a:latin typeface="メイリオ" panose="020B0604030504040204" pitchFamily="50" charset="-128"/>
                <a:ea typeface="メイリオ" panose="020B0604030504040204" pitchFamily="50" charset="-128"/>
              </a:endParaRPr>
            </a:p>
          </p:txBody>
        </p:sp>
      </p:grpSp>
      <p:sp>
        <p:nvSpPr>
          <p:cNvPr id="97" name="正方形/長方形 96">
            <a:extLst>
              <a:ext uri="{FF2B5EF4-FFF2-40B4-BE49-F238E27FC236}">
                <a16:creationId xmlns:a16="http://schemas.microsoft.com/office/drawing/2014/main" id="{8B0BD473-E6EE-4EB2-87F9-5152B30293CB}"/>
              </a:ext>
            </a:extLst>
          </p:cNvPr>
          <p:cNvSpPr/>
          <p:nvPr/>
        </p:nvSpPr>
        <p:spPr>
          <a:xfrm>
            <a:off x="8514258" y="2753182"/>
            <a:ext cx="180000" cy="3708000"/>
          </a:xfrm>
          <a:prstGeom prst="rect">
            <a:avLst/>
          </a:prstGeom>
          <a:solidFill>
            <a:srgbClr val="EC7394">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wrap="none" lIns="36000" tIns="36000" rIns="36000" bIns="36000" rtlCol="0" anchor="ctr" anchorCtr="0">
            <a:noAutofit/>
          </a:bodyPr>
          <a:lstStyle/>
          <a:p>
            <a:pPr algn="ctr"/>
            <a:endParaRPr kumimoji="1" lang="ja-JP" altLang="en-US" sz="1200" b="1" dirty="0">
              <a:solidFill>
                <a:srgbClr val="FFFFFF"/>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endParaRPr>
          </a:p>
        </p:txBody>
      </p:sp>
      <p:sp>
        <p:nvSpPr>
          <p:cNvPr id="98" name="楕円 97">
            <a:extLst>
              <a:ext uri="{FF2B5EF4-FFF2-40B4-BE49-F238E27FC236}">
                <a16:creationId xmlns:a16="http://schemas.microsoft.com/office/drawing/2014/main" id="{6861F47D-02D4-4439-8DC1-A694EEA95D69}"/>
              </a:ext>
            </a:extLst>
          </p:cNvPr>
          <p:cNvSpPr>
            <a:spLocks noChangeAspect="1"/>
          </p:cNvSpPr>
          <p:nvPr/>
        </p:nvSpPr>
        <p:spPr>
          <a:xfrm>
            <a:off x="8992657" y="3662922"/>
            <a:ext cx="1008000" cy="1008000"/>
          </a:xfrm>
          <a:prstGeom prst="ellipse">
            <a:avLst/>
          </a:prstGeom>
          <a:solidFill>
            <a:srgbClr val="FAD9E2"/>
          </a:solidFill>
          <a:ln>
            <a:noFill/>
          </a:ln>
        </p:spPr>
        <p:style>
          <a:lnRef idx="2">
            <a:schemeClr val="accent2">
              <a:shade val="50000"/>
            </a:schemeClr>
          </a:lnRef>
          <a:fillRef idx="1">
            <a:schemeClr val="accent2"/>
          </a:fillRef>
          <a:effectRef idx="0">
            <a:schemeClr val="accent2"/>
          </a:effectRef>
          <a:fontRef idx="minor">
            <a:schemeClr val="lt1"/>
          </a:fontRef>
        </p:style>
        <p:txBody>
          <a:bodyPr wrap="none" lIns="36000" tIns="36000" rIns="36000" bIns="36000" rtlCol="0" anchor="ctr" anchorCtr="0">
            <a:noAutofit/>
          </a:bodyPr>
          <a:lstStyle/>
          <a:p>
            <a:pPr algn="ctr"/>
            <a:r>
              <a:rPr kumimoji="1" lang="ja-JP" altLang="en-US" sz="1200" b="1" dirty="0">
                <a:solidFill>
                  <a:schemeClr val="tx1"/>
                </a:solidFill>
                <a:latin typeface="メイリオ" panose="020B0604030504040204" pitchFamily="50" charset="-128"/>
                <a:ea typeface="メイリオ" panose="020B0604030504040204" pitchFamily="50" charset="-128"/>
              </a:rPr>
              <a:t>個社</a:t>
            </a:r>
            <a:br>
              <a:rPr kumimoji="1" lang="en-US" altLang="ja-JP" sz="1200" b="1" dirty="0">
                <a:solidFill>
                  <a:schemeClr val="tx1"/>
                </a:solidFill>
                <a:latin typeface="メイリオ" panose="020B0604030504040204" pitchFamily="50" charset="-128"/>
                <a:ea typeface="メイリオ" panose="020B0604030504040204" pitchFamily="50" charset="-128"/>
              </a:rPr>
            </a:br>
            <a:r>
              <a:rPr kumimoji="1" lang="ja-JP" altLang="en-US" sz="1200" b="1" dirty="0">
                <a:solidFill>
                  <a:schemeClr val="tx1"/>
                </a:solidFill>
                <a:latin typeface="メイリオ" panose="020B0604030504040204" pitchFamily="50" charset="-128"/>
                <a:ea typeface="メイリオ" panose="020B0604030504040204" pitchFamily="50" charset="-128"/>
              </a:rPr>
              <a:t>システム</a:t>
            </a:r>
          </a:p>
        </p:txBody>
      </p:sp>
      <p:sp>
        <p:nvSpPr>
          <p:cNvPr id="99" name="テキスト ボックス 98">
            <a:extLst>
              <a:ext uri="{FF2B5EF4-FFF2-40B4-BE49-F238E27FC236}">
                <a16:creationId xmlns:a16="http://schemas.microsoft.com/office/drawing/2014/main" id="{0CD565F4-CD8B-403A-A7B0-DEB0CFE260B6}"/>
              </a:ext>
            </a:extLst>
          </p:cNvPr>
          <p:cNvSpPr txBox="1"/>
          <p:nvPr/>
        </p:nvSpPr>
        <p:spPr>
          <a:xfrm>
            <a:off x="9063846" y="3059486"/>
            <a:ext cx="865622" cy="553998"/>
          </a:xfrm>
          <a:prstGeom prst="rect">
            <a:avLst/>
          </a:prstGeom>
          <a:noFill/>
        </p:spPr>
        <p:txBody>
          <a:bodyPr wrap="none" lIns="0" tIns="0" rIns="0" bIns="0" rtlCol="0">
            <a:spAutoFit/>
          </a:bodyPr>
          <a:lstStyle/>
          <a:p>
            <a:pPr algn="ctr" defTabSz="1007772" fontAlgn="ctr">
              <a:buClr>
                <a:srgbClr val="000000"/>
              </a:buClr>
            </a:pPr>
            <a:r>
              <a:rPr kumimoji="1" lang="ja-JP" altLang="en-US" sz="1200" b="1" spc="100">
                <a:solidFill>
                  <a:srgbClr val="DC003C"/>
                </a:solidFill>
                <a:latin typeface="メイリオ" panose="020B0604030504040204" pitchFamily="50" charset="-128"/>
                <a:ea typeface="メイリオ" panose="020B0604030504040204" pitchFamily="50" charset="-128"/>
              </a:rPr>
              <a:t>連携用</a:t>
            </a:r>
            <a:r>
              <a:rPr kumimoji="1" lang="en-US" altLang="ja-JP" sz="1200" b="1" spc="100">
                <a:solidFill>
                  <a:srgbClr val="DC003C"/>
                </a:solidFill>
                <a:latin typeface="メイリオ" panose="020B0604030504040204" pitchFamily="50" charset="-128"/>
                <a:ea typeface="メイリオ" panose="020B0604030504040204" pitchFamily="50" charset="-128"/>
              </a:rPr>
              <a:t>IF</a:t>
            </a:r>
            <a:r>
              <a:rPr kumimoji="1" lang="ja-JP" altLang="en-US" sz="1200" b="1" spc="100">
                <a:solidFill>
                  <a:srgbClr val="DC003C"/>
                </a:solidFill>
                <a:latin typeface="メイリオ" panose="020B0604030504040204" pitchFamily="50" charset="-128"/>
                <a:ea typeface="メイリオ" panose="020B0604030504040204" pitchFamily="50" charset="-128"/>
              </a:rPr>
              <a:t>の</a:t>
            </a:r>
            <a:endParaRPr kumimoji="1" lang="en-US" altLang="ja-JP" sz="1200" b="1" spc="100">
              <a:solidFill>
                <a:srgbClr val="DC003C"/>
              </a:solidFill>
              <a:latin typeface="メイリオ" panose="020B0604030504040204" pitchFamily="50" charset="-128"/>
              <a:ea typeface="メイリオ" panose="020B0604030504040204" pitchFamily="50" charset="-128"/>
            </a:endParaRPr>
          </a:p>
          <a:p>
            <a:pPr algn="ctr" defTabSz="1007772" fontAlgn="ctr">
              <a:buClr>
                <a:srgbClr val="000000"/>
              </a:buClr>
            </a:pPr>
            <a:r>
              <a:rPr kumimoji="1" lang="ja-JP" altLang="en-US" sz="1200" b="1" spc="100">
                <a:solidFill>
                  <a:srgbClr val="DC003C"/>
                </a:solidFill>
                <a:latin typeface="メイリオ" panose="020B0604030504040204" pitchFamily="50" charset="-128"/>
                <a:ea typeface="メイリオ" panose="020B0604030504040204" pitchFamily="50" charset="-128"/>
              </a:rPr>
              <a:t>実装コスト</a:t>
            </a:r>
            <a:br>
              <a:rPr kumimoji="1" lang="en-US" altLang="ja-JP" sz="1200" b="1" spc="100">
                <a:solidFill>
                  <a:srgbClr val="DC003C"/>
                </a:solidFill>
                <a:latin typeface="メイリオ" panose="020B0604030504040204" pitchFamily="50" charset="-128"/>
                <a:ea typeface="メイリオ" panose="020B0604030504040204" pitchFamily="50" charset="-128"/>
              </a:rPr>
            </a:br>
            <a:r>
              <a:rPr kumimoji="1" lang="ja-JP" altLang="en-US" sz="1200" b="1" spc="100">
                <a:solidFill>
                  <a:srgbClr val="DC003C"/>
                </a:solidFill>
                <a:latin typeface="メイリオ" panose="020B0604030504040204" pitchFamily="50" charset="-128"/>
                <a:ea typeface="メイリオ" panose="020B0604030504040204" pitchFamily="50" charset="-128"/>
              </a:rPr>
              <a:t>負担増大</a:t>
            </a:r>
            <a:endParaRPr kumimoji="1" lang="ja-JP" altLang="en-US" sz="1200" b="1" spc="100" dirty="0">
              <a:solidFill>
                <a:srgbClr val="DC003C"/>
              </a:solidFill>
              <a:latin typeface="メイリオ" panose="020B0604030504040204" pitchFamily="50" charset="-128"/>
              <a:ea typeface="メイリオ" panose="020B0604030504040204" pitchFamily="50" charset="-128"/>
            </a:endParaRPr>
          </a:p>
        </p:txBody>
      </p:sp>
      <p:grpSp>
        <p:nvGrpSpPr>
          <p:cNvPr id="100" name="グループ化 99">
            <a:extLst>
              <a:ext uri="{FF2B5EF4-FFF2-40B4-BE49-F238E27FC236}">
                <a16:creationId xmlns:a16="http://schemas.microsoft.com/office/drawing/2014/main" id="{6048F602-D9DF-455D-809B-D1E957655B77}"/>
              </a:ext>
            </a:extLst>
          </p:cNvPr>
          <p:cNvGrpSpPr/>
          <p:nvPr/>
        </p:nvGrpSpPr>
        <p:grpSpPr>
          <a:xfrm>
            <a:off x="8958720" y="4742047"/>
            <a:ext cx="1223141" cy="1918857"/>
            <a:chOff x="9793424" y="4751387"/>
            <a:chExt cx="1223141" cy="1918857"/>
          </a:xfrm>
        </p:grpSpPr>
        <p:sp>
          <p:nvSpPr>
            <p:cNvPr id="101" name="テキスト ボックス 100">
              <a:extLst>
                <a:ext uri="{FF2B5EF4-FFF2-40B4-BE49-F238E27FC236}">
                  <a16:creationId xmlns:a16="http://schemas.microsoft.com/office/drawing/2014/main" id="{F82E29A1-5D10-4A3C-A7EB-11946621231C}"/>
                </a:ext>
              </a:extLst>
            </p:cNvPr>
            <p:cNvSpPr txBox="1"/>
            <p:nvPr/>
          </p:nvSpPr>
          <p:spPr>
            <a:xfrm>
              <a:off x="9793424" y="4751387"/>
              <a:ext cx="1223141" cy="1918857"/>
            </a:xfrm>
            <a:prstGeom prst="rect">
              <a:avLst/>
            </a:prstGeom>
            <a:noFill/>
          </p:spPr>
          <p:txBody>
            <a:bodyPr wrap="none" lIns="0" tIns="0" rIns="0" bIns="0" rtlCol="0">
              <a:noAutofit/>
            </a:bodyPr>
            <a:lstStyle/>
            <a:p>
              <a:pPr marL="84138" indent="-84138" algn="l" defTabSz="1007772" fontAlgn="ctr">
                <a:spcAft>
                  <a:spcPts val="300"/>
                </a:spcAft>
                <a:buClr>
                  <a:srgbClr val="000000"/>
                </a:buClr>
                <a:buSzPct val="60000"/>
                <a:buFont typeface="Wingdings" panose="05000000000000000000" pitchFamily="2" charset="2"/>
                <a:buChar char="l"/>
              </a:pPr>
              <a:r>
                <a:rPr kumimoji="1" lang="ja-JP" altLang="en-US" sz="1050" dirty="0">
                  <a:solidFill>
                    <a:srgbClr val="000000"/>
                  </a:solidFill>
                  <a:latin typeface="メイリオ" panose="020B0604030504040204" pitchFamily="50" charset="-128"/>
                  <a:ea typeface="メイリオ" panose="020B0604030504040204" pitchFamily="50" charset="-128"/>
                </a:rPr>
                <a:t>荷主</a:t>
              </a:r>
              <a:br>
                <a:rPr kumimoji="1" lang="en-US" altLang="ja-JP" sz="1050" dirty="0">
                  <a:solidFill>
                    <a:srgbClr val="000000"/>
                  </a:solidFill>
                  <a:latin typeface="メイリオ" panose="020B0604030504040204" pitchFamily="50" charset="-128"/>
                  <a:ea typeface="メイリオ" panose="020B0604030504040204" pitchFamily="50" charset="-128"/>
                </a:rPr>
              </a:br>
              <a:r>
                <a:rPr kumimoji="1" lang="ja-JP" altLang="en-US" sz="1050" dirty="0">
                  <a:solidFill>
                    <a:srgbClr val="000000"/>
                  </a:solidFill>
                  <a:latin typeface="メイリオ" panose="020B0604030504040204" pitchFamily="50" charset="-128"/>
                  <a:ea typeface="メイリオ" panose="020B0604030504040204" pitchFamily="50" charset="-128"/>
                </a:rPr>
                <a:t>（メーカー、商社）</a:t>
              </a:r>
              <a:endParaRPr kumimoji="1" lang="en-US" altLang="ja-JP" sz="1050" dirty="0">
                <a:solidFill>
                  <a:srgbClr val="000000"/>
                </a:solidFill>
                <a:latin typeface="メイリオ" panose="020B0604030504040204" pitchFamily="50" charset="-128"/>
                <a:ea typeface="メイリオ" panose="020B0604030504040204" pitchFamily="50" charset="-128"/>
              </a:endParaRPr>
            </a:p>
            <a:p>
              <a:pPr marL="84138" indent="-84138" algn="l" defTabSz="1007772" fontAlgn="ctr">
                <a:spcAft>
                  <a:spcPts val="300"/>
                </a:spcAft>
                <a:buClr>
                  <a:srgbClr val="000000"/>
                </a:buClr>
                <a:buSzPct val="60000"/>
                <a:buFont typeface="Wingdings" panose="05000000000000000000" pitchFamily="2" charset="2"/>
                <a:buChar char="l"/>
              </a:pPr>
              <a:r>
                <a:rPr kumimoji="1" lang="ja-JP" altLang="en-US" sz="1050" dirty="0">
                  <a:solidFill>
                    <a:srgbClr val="000000"/>
                  </a:solidFill>
                  <a:latin typeface="メイリオ" panose="020B0604030504040204" pitchFamily="50" charset="-128"/>
                  <a:ea typeface="メイリオ" panose="020B0604030504040204" pitchFamily="50" charset="-128"/>
                </a:rPr>
                <a:t>船社</a:t>
              </a:r>
              <a:endParaRPr kumimoji="1" lang="en-US" altLang="ja-JP" sz="1050" dirty="0">
                <a:solidFill>
                  <a:srgbClr val="000000"/>
                </a:solidFill>
                <a:latin typeface="メイリオ" panose="020B0604030504040204" pitchFamily="50" charset="-128"/>
                <a:ea typeface="メイリオ" panose="020B0604030504040204" pitchFamily="50" charset="-128"/>
              </a:endParaRPr>
            </a:p>
            <a:p>
              <a:pPr marL="84138" indent="-84138" algn="l" defTabSz="1007772" fontAlgn="ctr">
                <a:spcAft>
                  <a:spcPts val="300"/>
                </a:spcAft>
                <a:buClr>
                  <a:srgbClr val="000000"/>
                </a:buClr>
                <a:buSzPct val="60000"/>
                <a:buFont typeface="Wingdings" panose="05000000000000000000" pitchFamily="2" charset="2"/>
                <a:buChar char="l"/>
              </a:pPr>
              <a:r>
                <a:rPr kumimoji="1" lang="ja-JP" altLang="en-US" sz="1050" dirty="0">
                  <a:solidFill>
                    <a:srgbClr val="000000"/>
                  </a:solidFill>
                  <a:latin typeface="メイリオ" panose="020B0604030504040204" pitchFamily="50" charset="-128"/>
                  <a:ea typeface="メイリオ" panose="020B0604030504040204" pitchFamily="50" charset="-128"/>
                </a:rPr>
                <a:t>船舶代理店</a:t>
              </a:r>
              <a:endParaRPr kumimoji="1" lang="en-US" altLang="ja-JP" sz="1050" dirty="0">
                <a:solidFill>
                  <a:srgbClr val="000000"/>
                </a:solidFill>
                <a:latin typeface="メイリオ" panose="020B0604030504040204" pitchFamily="50" charset="-128"/>
                <a:ea typeface="メイリオ" panose="020B0604030504040204" pitchFamily="50" charset="-128"/>
              </a:endParaRPr>
            </a:p>
            <a:p>
              <a:pPr marL="84138" indent="-84138" algn="l" defTabSz="1007772" fontAlgn="ctr">
                <a:spcAft>
                  <a:spcPts val="300"/>
                </a:spcAft>
                <a:buClr>
                  <a:srgbClr val="000000"/>
                </a:buClr>
                <a:buSzPct val="60000"/>
                <a:buFont typeface="Wingdings" panose="05000000000000000000" pitchFamily="2" charset="2"/>
                <a:buChar char="l"/>
              </a:pPr>
              <a:r>
                <a:rPr kumimoji="1" lang="ja-JP" altLang="en-US" sz="1050" dirty="0">
                  <a:solidFill>
                    <a:srgbClr val="000000"/>
                  </a:solidFill>
                  <a:latin typeface="メイリオ" panose="020B0604030504040204" pitchFamily="50" charset="-128"/>
                  <a:ea typeface="メイリオ" panose="020B0604030504040204" pitchFamily="50" charset="-128"/>
                </a:rPr>
                <a:t>フォワーダ</a:t>
              </a:r>
              <a:endParaRPr kumimoji="1" lang="en-US" altLang="ja-JP" sz="1050" dirty="0">
                <a:solidFill>
                  <a:srgbClr val="000000"/>
                </a:solidFill>
                <a:latin typeface="メイリオ" panose="020B0604030504040204" pitchFamily="50" charset="-128"/>
                <a:ea typeface="メイリオ" panose="020B0604030504040204" pitchFamily="50" charset="-128"/>
              </a:endParaRPr>
            </a:p>
            <a:p>
              <a:pPr marL="84138" indent="-84138" algn="l" defTabSz="1007772" fontAlgn="ctr">
                <a:spcAft>
                  <a:spcPts val="300"/>
                </a:spcAft>
                <a:buClr>
                  <a:srgbClr val="000000"/>
                </a:buClr>
                <a:buSzPct val="60000"/>
                <a:buFont typeface="Wingdings" panose="05000000000000000000" pitchFamily="2" charset="2"/>
                <a:buChar char="l"/>
              </a:pPr>
              <a:r>
                <a:rPr kumimoji="1" lang="ja-JP" altLang="en-US" sz="1050" dirty="0">
                  <a:solidFill>
                    <a:srgbClr val="000000"/>
                  </a:solidFill>
                  <a:latin typeface="メイリオ" panose="020B0604030504040204" pitchFamily="50" charset="-128"/>
                  <a:ea typeface="メイリオ" panose="020B0604030504040204" pitchFamily="50" charset="-128"/>
                </a:rPr>
                <a:t>海貨業者</a:t>
              </a:r>
              <a:endParaRPr kumimoji="1" lang="en-US" altLang="ja-JP" sz="1050" dirty="0">
                <a:solidFill>
                  <a:srgbClr val="000000"/>
                </a:solidFill>
                <a:latin typeface="メイリオ" panose="020B0604030504040204" pitchFamily="50" charset="-128"/>
                <a:ea typeface="メイリオ" panose="020B0604030504040204" pitchFamily="50" charset="-128"/>
              </a:endParaRPr>
            </a:p>
            <a:p>
              <a:pPr marL="84138" indent="-84138" algn="l" defTabSz="1007772" fontAlgn="ctr">
                <a:spcAft>
                  <a:spcPts val="300"/>
                </a:spcAft>
                <a:buClr>
                  <a:srgbClr val="000000"/>
                </a:buClr>
                <a:buSzPct val="60000"/>
                <a:buFont typeface="Wingdings" panose="05000000000000000000" pitchFamily="2" charset="2"/>
                <a:buChar char="l"/>
              </a:pPr>
              <a:r>
                <a:rPr kumimoji="1" lang="ja-JP" altLang="en-US" sz="1050" dirty="0">
                  <a:solidFill>
                    <a:srgbClr val="000000"/>
                  </a:solidFill>
                  <a:latin typeface="メイリオ" panose="020B0604030504040204" pitchFamily="50" charset="-128"/>
                  <a:ea typeface="メイリオ" panose="020B0604030504040204" pitchFamily="50" charset="-128"/>
                </a:rPr>
                <a:t>ターミナル</a:t>
              </a:r>
              <a:br>
                <a:rPr kumimoji="1" lang="en-US" altLang="ja-JP" sz="1050" dirty="0">
                  <a:solidFill>
                    <a:srgbClr val="000000"/>
                  </a:solidFill>
                  <a:latin typeface="メイリオ" panose="020B0604030504040204" pitchFamily="50" charset="-128"/>
                  <a:ea typeface="メイリオ" panose="020B0604030504040204" pitchFamily="50" charset="-128"/>
                </a:rPr>
              </a:br>
              <a:r>
                <a:rPr kumimoji="1" lang="ja-JP" altLang="en-US" sz="1050" dirty="0">
                  <a:solidFill>
                    <a:srgbClr val="000000"/>
                  </a:solidFill>
                  <a:latin typeface="メイリオ" panose="020B0604030504040204" pitchFamily="50" charset="-128"/>
                  <a:ea typeface="メイリオ" panose="020B0604030504040204" pitchFamily="50" charset="-128"/>
                </a:rPr>
                <a:t>オペレータ</a:t>
              </a:r>
              <a:endParaRPr kumimoji="1" lang="en-US" altLang="ja-JP" sz="1050" dirty="0">
                <a:solidFill>
                  <a:srgbClr val="000000"/>
                </a:solidFill>
                <a:latin typeface="メイリオ" panose="020B0604030504040204" pitchFamily="50" charset="-128"/>
                <a:ea typeface="メイリオ" panose="020B0604030504040204" pitchFamily="50" charset="-128"/>
              </a:endParaRPr>
            </a:p>
            <a:p>
              <a:pPr marL="84138" indent="-84138" algn="l" defTabSz="1007772" fontAlgn="ctr">
                <a:spcAft>
                  <a:spcPts val="300"/>
                </a:spcAft>
                <a:buClr>
                  <a:srgbClr val="000000"/>
                </a:buClr>
                <a:buSzPct val="60000"/>
                <a:buFont typeface="Wingdings" panose="05000000000000000000" pitchFamily="2" charset="2"/>
                <a:buChar char="l"/>
              </a:pPr>
              <a:r>
                <a:rPr kumimoji="1" lang="ja-JP" altLang="en-US" sz="1050" dirty="0">
                  <a:solidFill>
                    <a:srgbClr val="000000"/>
                  </a:solidFill>
                  <a:latin typeface="メイリオ" panose="020B0604030504040204" pitchFamily="50" charset="-128"/>
                  <a:ea typeface="メイリオ" panose="020B0604030504040204" pitchFamily="50" charset="-128"/>
                </a:rPr>
                <a:t>陸運業者</a:t>
              </a:r>
              <a:endParaRPr kumimoji="1" lang="en-US" altLang="ja-JP" sz="1050" dirty="0">
                <a:solidFill>
                  <a:srgbClr val="000000"/>
                </a:solidFill>
                <a:latin typeface="メイリオ" panose="020B0604030504040204" pitchFamily="50" charset="-128"/>
                <a:ea typeface="メイリオ" panose="020B0604030504040204" pitchFamily="50" charset="-128"/>
              </a:endParaRPr>
            </a:p>
          </p:txBody>
        </p:sp>
        <p:sp>
          <p:nvSpPr>
            <p:cNvPr id="102" name="テキスト ボックス 101">
              <a:extLst>
                <a:ext uri="{FF2B5EF4-FFF2-40B4-BE49-F238E27FC236}">
                  <a16:creationId xmlns:a16="http://schemas.microsoft.com/office/drawing/2014/main" id="{EA3A4A7D-9883-4453-A26F-398B2820D186}"/>
                </a:ext>
              </a:extLst>
            </p:cNvPr>
            <p:cNvSpPr txBox="1"/>
            <p:nvPr/>
          </p:nvSpPr>
          <p:spPr>
            <a:xfrm>
              <a:off x="10150162" y="6404164"/>
              <a:ext cx="166712" cy="221599"/>
            </a:xfrm>
            <a:prstGeom prst="rect">
              <a:avLst/>
            </a:prstGeom>
            <a:noFill/>
          </p:spPr>
          <p:txBody>
            <a:bodyPr vert="eaVert" wrap="none" lIns="0" tIns="0" rIns="0" bIns="0" rtlCol="0" anchor="ctr">
              <a:spAutoFit/>
            </a:bodyPr>
            <a:lstStyle/>
            <a:p>
              <a:pPr algn="ctr" defTabSz="1007772" fontAlgn="ctr">
                <a:lnSpc>
                  <a:spcPct val="120000"/>
                </a:lnSpc>
                <a:spcAft>
                  <a:spcPts val="400"/>
                </a:spcAft>
                <a:buClr>
                  <a:srgbClr val="000000"/>
                </a:buClr>
              </a:pPr>
              <a:r>
                <a:rPr kumimoji="1" lang="en-US" altLang="ja-JP" sz="1200" spc="100" dirty="0">
                  <a:solidFill>
                    <a:srgbClr val="000000"/>
                  </a:solidFill>
                  <a:latin typeface="メイリオ" panose="020B0604030504040204" pitchFamily="50" charset="-128"/>
                  <a:ea typeface="メイリオ" panose="020B0604030504040204" pitchFamily="50" charset="-128"/>
                </a:rPr>
                <a:t>…</a:t>
              </a:r>
              <a:endParaRPr kumimoji="1" lang="ja-JP" altLang="en-US" sz="1200" spc="100" dirty="0">
                <a:solidFill>
                  <a:srgbClr val="000000"/>
                </a:solidFill>
                <a:latin typeface="メイリオ" panose="020B0604030504040204" pitchFamily="50" charset="-128"/>
                <a:ea typeface="メイリオ" panose="020B0604030504040204" pitchFamily="50" charset="-128"/>
              </a:endParaRPr>
            </a:p>
          </p:txBody>
        </p:sp>
      </p:grpSp>
      <p:sp>
        <p:nvSpPr>
          <p:cNvPr id="103" name="楕円 102">
            <a:extLst>
              <a:ext uri="{FF2B5EF4-FFF2-40B4-BE49-F238E27FC236}">
                <a16:creationId xmlns:a16="http://schemas.microsoft.com/office/drawing/2014/main" id="{84D8FDC2-EB5C-434F-B484-C68F7DDA63F5}"/>
              </a:ext>
            </a:extLst>
          </p:cNvPr>
          <p:cNvSpPr/>
          <p:nvPr/>
        </p:nvSpPr>
        <p:spPr>
          <a:xfrm>
            <a:off x="5016092" y="4452127"/>
            <a:ext cx="999810" cy="307873"/>
          </a:xfrm>
          <a:prstGeom prst="ellipse">
            <a:avLst/>
          </a:prstGeom>
          <a:gradFill flip="none" rotWithShape="1">
            <a:gsLst>
              <a:gs pos="0">
                <a:schemeClr val="accent3"/>
              </a:gs>
              <a:gs pos="100000">
                <a:schemeClr val="accent4"/>
              </a:gs>
            </a:gsLst>
            <a:lin ang="16200000" scaled="1"/>
            <a:tileRect/>
          </a:gradFill>
          <a:ln>
            <a:solidFill>
              <a:srgbClr val="10CF9B"/>
            </a:solidFill>
          </a:ln>
        </p:spPr>
        <p:style>
          <a:lnRef idx="1">
            <a:schemeClr val="accent5"/>
          </a:lnRef>
          <a:fillRef idx="3">
            <a:schemeClr val="accent5"/>
          </a:fillRef>
          <a:effectRef idx="2">
            <a:schemeClr val="accent5"/>
          </a:effectRef>
          <a:fontRef idx="minor">
            <a:schemeClr val="lt1"/>
          </a:fontRef>
        </p:style>
        <p:txBody>
          <a:bodyPr wrap="none" lIns="0" rIns="0" rtlCol="0" anchor="ctr" anchorCtr="0">
            <a:noAutofit/>
          </a:bodyPr>
          <a:lstStyle/>
          <a:p>
            <a:pPr algn="ctr" defTabSz="914400" fontAlgn="ctr"/>
            <a:r>
              <a:rPr kumimoji="1" lang="en-US" altLang="ja-JP" sz="1000" dirty="0">
                <a:solidFill>
                  <a:schemeClr val="bg1"/>
                </a:solidFill>
                <a:latin typeface="メイリオ" panose="020B0604030504040204" pitchFamily="50" charset="-128"/>
                <a:ea typeface="メイリオ" panose="020B0604030504040204" pitchFamily="50" charset="-128"/>
              </a:rPr>
              <a:t>Bolero</a:t>
            </a:r>
            <a:endParaRPr kumimoji="1" lang="ja-JP" altLang="en-US" sz="1000" dirty="0">
              <a:solidFill>
                <a:schemeClr val="bg1"/>
              </a:solidFill>
              <a:latin typeface="メイリオ" panose="020B0604030504040204" pitchFamily="50" charset="-128"/>
              <a:ea typeface="メイリオ" panose="020B0604030504040204" pitchFamily="50" charset="-128"/>
            </a:endParaRPr>
          </a:p>
        </p:txBody>
      </p:sp>
      <p:sp>
        <p:nvSpPr>
          <p:cNvPr id="104" name="楕円 103">
            <a:extLst>
              <a:ext uri="{FF2B5EF4-FFF2-40B4-BE49-F238E27FC236}">
                <a16:creationId xmlns:a16="http://schemas.microsoft.com/office/drawing/2014/main" id="{B4182C8A-EDCD-4B7F-BC3F-F5A6CD48D4A8}"/>
              </a:ext>
            </a:extLst>
          </p:cNvPr>
          <p:cNvSpPr/>
          <p:nvPr/>
        </p:nvSpPr>
        <p:spPr>
          <a:xfrm>
            <a:off x="7196913" y="3600835"/>
            <a:ext cx="678863" cy="1094375"/>
          </a:xfrm>
          <a:prstGeom prst="ellipse">
            <a:avLst/>
          </a:prstGeom>
          <a:gradFill>
            <a:gsLst>
              <a:gs pos="57000">
                <a:schemeClr val="accent4"/>
              </a:gs>
              <a:gs pos="0">
                <a:schemeClr val="accent5">
                  <a:satMod val="103000"/>
                  <a:lumMod val="102000"/>
                  <a:tint val="94000"/>
                </a:schemeClr>
              </a:gs>
              <a:gs pos="46000">
                <a:schemeClr val="accent4"/>
              </a:gs>
              <a:gs pos="100000">
                <a:srgbClr val="0BD0D9"/>
              </a:gs>
            </a:gsLst>
          </a:gradFill>
        </p:spPr>
        <p:style>
          <a:lnRef idx="1">
            <a:schemeClr val="accent5"/>
          </a:lnRef>
          <a:fillRef idx="3">
            <a:schemeClr val="accent5"/>
          </a:fillRef>
          <a:effectRef idx="2">
            <a:schemeClr val="accent5"/>
          </a:effectRef>
          <a:fontRef idx="minor">
            <a:schemeClr val="lt1"/>
          </a:fontRef>
        </p:style>
        <p:txBody>
          <a:bodyPr wrap="none" lIns="0" rIns="0" rtlCol="0" anchor="ctr" anchorCtr="0">
            <a:noAutofit/>
          </a:bodyPr>
          <a:lstStyle/>
          <a:p>
            <a:pPr algn="ctr" defTabSz="914400" fontAlgn="ctr"/>
            <a:r>
              <a:rPr kumimoji="1" lang="en-US" altLang="ja-JP" sz="1000" dirty="0">
                <a:solidFill>
                  <a:schemeClr val="bg1"/>
                </a:solidFill>
                <a:latin typeface="メイリオ" panose="020B0604030504040204" pitchFamily="50" charset="-128"/>
                <a:ea typeface="メイリオ" panose="020B0604030504040204" pitchFamily="50" charset="-128"/>
              </a:rPr>
              <a:t>STAND</a:t>
            </a:r>
          </a:p>
          <a:p>
            <a:pPr algn="ctr" defTabSz="914400" fontAlgn="ctr"/>
            <a:r>
              <a:rPr kumimoji="1" lang="en-US" altLang="ja-JP" sz="1000" dirty="0">
                <a:solidFill>
                  <a:schemeClr val="bg1"/>
                </a:solidFill>
                <a:latin typeface="メイリオ" panose="020B0604030504040204" pitchFamily="50" charset="-128"/>
                <a:ea typeface="メイリオ" panose="020B0604030504040204" pitchFamily="50" charset="-128"/>
              </a:rPr>
              <a:t>AGE</a:t>
            </a:r>
          </a:p>
          <a:p>
            <a:pPr algn="ctr" defTabSz="914400" fontAlgn="ctr"/>
            <a:r>
              <a:rPr kumimoji="1" lang="en-US" altLang="ja-JP" sz="1000" dirty="0">
                <a:solidFill>
                  <a:schemeClr val="bg1"/>
                </a:solidFill>
                <a:latin typeface="メイリオ" panose="020B0604030504040204" pitchFamily="50" charset="-128"/>
                <a:ea typeface="メイリオ" panose="020B0604030504040204" pitchFamily="50" charset="-128"/>
              </a:rPr>
              <a:t>(</a:t>
            </a:r>
            <a:r>
              <a:rPr kumimoji="1" lang="ja-JP" altLang="en-US" sz="1000" dirty="0">
                <a:solidFill>
                  <a:schemeClr val="bg1"/>
                </a:solidFill>
                <a:latin typeface="メイリオ" panose="020B0604030504040204" pitchFamily="50" charset="-128"/>
                <a:ea typeface="メイリオ" panose="020B0604030504040204" pitchFamily="50" charset="-128"/>
              </a:rPr>
              <a:t>中小企</a:t>
            </a:r>
            <a:endParaRPr kumimoji="1" lang="en-US" altLang="ja-JP" sz="1000" dirty="0">
              <a:solidFill>
                <a:schemeClr val="bg1"/>
              </a:solidFill>
              <a:latin typeface="メイリオ" panose="020B0604030504040204" pitchFamily="50" charset="-128"/>
              <a:ea typeface="メイリオ" panose="020B0604030504040204" pitchFamily="50" charset="-128"/>
            </a:endParaRPr>
          </a:p>
          <a:p>
            <a:pPr algn="ctr" defTabSz="914400" fontAlgn="ctr"/>
            <a:r>
              <a:rPr kumimoji="1" lang="ja-JP" altLang="en-US" sz="1000" dirty="0">
                <a:solidFill>
                  <a:schemeClr val="bg1"/>
                </a:solidFill>
                <a:latin typeface="メイリオ" panose="020B0604030504040204" pitchFamily="50" charset="-128"/>
                <a:ea typeface="メイリオ" panose="020B0604030504040204" pitchFamily="50" charset="-128"/>
              </a:rPr>
              <a:t>業向け</a:t>
            </a:r>
            <a:r>
              <a:rPr kumimoji="1" lang="en-US" altLang="ja-JP" sz="1000" dirty="0">
                <a:solidFill>
                  <a:schemeClr val="bg1"/>
                </a:solidFill>
                <a:latin typeface="メイリオ" panose="020B0604030504040204" pitchFamily="50" charset="-128"/>
                <a:ea typeface="メイリオ" panose="020B0604030504040204" pitchFamily="50" charset="-128"/>
              </a:rPr>
              <a:t>)</a:t>
            </a:r>
          </a:p>
        </p:txBody>
      </p:sp>
      <p:sp>
        <p:nvSpPr>
          <p:cNvPr id="106" name="楕円 105">
            <a:extLst>
              <a:ext uri="{FF2B5EF4-FFF2-40B4-BE49-F238E27FC236}">
                <a16:creationId xmlns:a16="http://schemas.microsoft.com/office/drawing/2014/main" id="{F6E026BD-02CA-45CF-8171-1C6845F0E633}"/>
              </a:ext>
            </a:extLst>
          </p:cNvPr>
          <p:cNvSpPr/>
          <p:nvPr/>
        </p:nvSpPr>
        <p:spPr>
          <a:xfrm>
            <a:off x="2023916" y="3522630"/>
            <a:ext cx="709619" cy="1344637"/>
          </a:xfrm>
          <a:prstGeom prst="ellipse">
            <a:avLst/>
          </a:prstGeom>
          <a:gradFill>
            <a:gsLst>
              <a:gs pos="61000">
                <a:schemeClr val="accent4"/>
              </a:gs>
              <a:gs pos="0">
                <a:schemeClr val="accent5">
                  <a:satMod val="103000"/>
                  <a:lumMod val="102000"/>
                  <a:tint val="94000"/>
                </a:schemeClr>
              </a:gs>
              <a:gs pos="49000">
                <a:schemeClr val="accent4"/>
              </a:gs>
              <a:gs pos="100000">
                <a:srgbClr val="0BD0D9"/>
              </a:gs>
            </a:gsLst>
          </a:gradFill>
        </p:spPr>
        <p:style>
          <a:lnRef idx="1">
            <a:schemeClr val="accent5"/>
          </a:lnRef>
          <a:fillRef idx="3">
            <a:schemeClr val="accent5"/>
          </a:fillRef>
          <a:effectRef idx="2">
            <a:schemeClr val="accent5"/>
          </a:effectRef>
          <a:fontRef idx="minor">
            <a:schemeClr val="lt1"/>
          </a:fontRef>
        </p:style>
        <p:txBody>
          <a:bodyPr wrap="none" lIns="0" rIns="0" rtlCol="0" anchor="ctr" anchorCtr="0">
            <a:noAutofit/>
          </a:bodyPr>
          <a:lstStyle/>
          <a:p>
            <a:pPr algn="ctr" defTabSz="914400" fontAlgn="ctr"/>
            <a:r>
              <a:rPr kumimoji="1" lang="en-US" altLang="ja-JP" sz="1000" dirty="0">
                <a:solidFill>
                  <a:schemeClr val="bg1"/>
                </a:solidFill>
                <a:latin typeface="メイリオ" panose="020B0604030504040204" pitchFamily="50" charset="-128"/>
                <a:ea typeface="メイリオ" panose="020B0604030504040204" pitchFamily="50" charset="-128"/>
              </a:rPr>
              <a:t>Trade</a:t>
            </a:r>
          </a:p>
          <a:p>
            <a:pPr algn="ctr" defTabSz="914400" fontAlgn="ctr"/>
            <a:r>
              <a:rPr kumimoji="1" lang="en-US" altLang="ja-JP" sz="1000" dirty="0">
                <a:solidFill>
                  <a:schemeClr val="bg1"/>
                </a:solidFill>
                <a:latin typeface="メイリオ" panose="020B0604030504040204" pitchFamily="50" charset="-128"/>
                <a:ea typeface="メイリオ" panose="020B0604030504040204" pitchFamily="50" charset="-128"/>
              </a:rPr>
              <a:t>Waltz</a:t>
            </a:r>
          </a:p>
          <a:p>
            <a:pPr algn="ctr" defTabSz="914400" fontAlgn="ctr"/>
            <a:r>
              <a:rPr kumimoji="1" lang="ja-JP" altLang="en-US" sz="1000" dirty="0">
                <a:solidFill>
                  <a:schemeClr val="bg1"/>
                </a:solidFill>
                <a:latin typeface="メイリオ" panose="020B0604030504040204" pitchFamily="50" charset="-128"/>
                <a:ea typeface="メイリオ" panose="020B0604030504040204" pitchFamily="50" charset="-128"/>
              </a:rPr>
              <a:t>（日本）</a:t>
            </a:r>
          </a:p>
        </p:txBody>
      </p:sp>
      <p:sp>
        <p:nvSpPr>
          <p:cNvPr id="73" name="テキスト ボックス 72">
            <a:extLst>
              <a:ext uri="{FF2B5EF4-FFF2-40B4-BE49-F238E27FC236}">
                <a16:creationId xmlns:a16="http://schemas.microsoft.com/office/drawing/2014/main" id="{FFDFC2B2-60D1-49CA-AFE4-5DBFA719B8A3}"/>
              </a:ext>
            </a:extLst>
          </p:cNvPr>
          <p:cNvSpPr txBox="1"/>
          <p:nvPr/>
        </p:nvSpPr>
        <p:spPr>
          <a:xfrm>
            <a:off x="7977374" y="3613484"/>
            <a:ext cx="369332" cy="1918895"/>
          </a:xfrm>
          <a:prstGeom prst="rect">
            <a:avLst/>
          </a:prstGeom>
          <a:noFill/>
        </p:spPr>
        <p:txBody>
          <a:bodyPr vert="eaVert" wrap="square" lIns="0" tIns="0" rIns="0" bIns="0" rtlCol="0">
            <a:spAutoFit/>
          </a:bodyPr>
          <a:lstStyle/>
          <a:p>
            <a:pPr algn="ctr" defTabSz="1007772" fontAlgn="ctr">
              <a:buClr>
                <a:srgbClr val="000000"/>
              </a:buClr>
            </a:pPr>
            <a:r>
              <a:rPr kumimoji="1" lang="ja-JP" altLang="en-US" sz="1200" b="1" spc="100" dirty="0">
                <a:solidFill>
                  <a:srgbClr val="DC003C"/>
                </a:solidFill>
                <a:latin typeface="メイリオ" panose="020B0604030504040204" pitchFamily="50" charset="-128"/>
                <a:ea typeface="メイリオ" panose="020B0604030504040204" pitchFamily="50" charset="-128"/>
              </a:rPr>
              <a:t>貿易関連サービスの進展に伴う接続先数の増大</a:t>
            </a:r>
          </a:p>
        </p:txBody>
      </p:sp>
      <p:sp>
        <p:nvSpPr>
          <p:cNvPr id="4" name="矢印: 下 3">
            <a:extLst>
              <a:ext uri="{FF2B5EF4-FFF2-40B4-BE49-F238E27FC236}">
                <a16:creationId xmlns:a16="http://schemas.microsoft.com/office/drawing/2014/main" id="{D200F00D-DC1F-4A52-BC12-0E9DE8FA6996}"/>
              </a:ext>
            </a:extLst>
          </p:cNvPr>
          <p:cNvSpPr/>
          <p:nvPr/>
        </p:nvSpPr>
        <p:spPr>
          <a:xfrm>
            <a:off x="8148811" y="6581222"/>
            <a:ext cx="1295690" cy="383714"/>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lgn="l"/>
            <a:endParaRPr kumimoji="1" lang="ja-JP" altLang="en-US" dirty="0">
              <a:solidFill>
                <a:srgbClr val="000000"/>
              </a:solidFill>
            </a:endParaRPr>
          </a:p>
        </p:txBody>
      </p:sp>
      <p:sp>
        <p:nvSpPr>
          <p:cNvPr id="74" name="テキスト ボックス 73">
            <a:extLst>
              <a:ext uri="{FF2B5EF4-FFF2-40B4-BE49-F238E27FC236}">
                <a16:creationId xmlns:a16="http://schemas.microsoft.com/office/drawing/2014/main" id="{723DDD8D-8C25-4106-B63F-7AAFC4995CE9}"/>
              </a:ext>
            </a:extLst>
          </p:cNvPr>
          <p:cNvSpPr txBox="1"/>
          <p:nvPr/>
        </p:nvSpPr>
        <p:spPr>
          <a:xfrm>
            <a:off x="7138416" y="7032992"/>
            <a:ext cx="3334246" cy="369332"/>
          </a:xfrm>
          <a:prstGeom prst="rect">
            <a:avLst/>
          </a:prstGeom>
          <a:noFill/>
        </p:spPr>
        <p:txBody>
          <a:bodyPr wrap="none" lIns="0" tIns="0" rIns="0" bIns="0" rtlCol="0">
            <a:spAutoFit/>
          </a:bodyPr>
          <a:lstStyle/>
          <a:p>
            <a:pPr algn="ctr" defTabSz="1007772" fontAlgn="ctr">
              <a:buClr>
                <a:srgbClr val="000000"/>
              </a:buClr>
            </a:pPr>
            <a:r>
              <a:rPr kumimoji="1" lang="ja-JP" altLang="en-US" sz="1200" b="1" spc="100" dirty="0">
                <a:solidFill>
                  <a:srgbClr val="DC003C"/>
                </a:solidFill>
                <a:latin typeface="メイリオ" panose="020B0604030504040204" pitchFamily="50" charset="-128"/>
                <a:ea typeface="メイリオ" panose="020B0604030504040204" pitchFamily="50" charset="-128"/>
              </a:rPr>
              <a:t>分散する貿易関連ＰＦとのデータ連携性向上</a:t>
            </a:r>
            <a:endParaRPr kumimoji="1" lang="en-US" altLang="ja-JP" sz="1200" b="1" spc="100" dirty="0">
              <a:solidFill>
                <a:srgbClr val="DC003C"/>
              </a:solidFill>
              <a:latin typeface="メイリオ" panose="020B0604030504040204" pitchFamily="50" charset="-128"/>
              <a:ea typeface="メイリオ" panose="020B0604030504040204" pitchFamily="50" charset="-128"/>
            </a:endParaRPr>
          </a:p>
          <a:p>
            <a:pPr algn="ctr" defTabSz="1007772" fontAlgn="ctr">
              <a:buClr>
                <a:srgbClr val="000000"/>
              </a:buClr>
            </a:pPr>
            <a:r>
              <a:rPr kumimoji="1" lang="ja-JP" altLang="en-US" sz="1200" b="1" spc="100" dirty="0">
                <a:solidFill>
                  <a:srgbClr val="DC003C"/>
                </a:solidFill>
                <a:latin typeface="メイリオ" panose="020B0604030504040204" pitchFamily="50" charset="-128"/>
                <a:ea typeface="メイリオ" panose="020B0604030504040204" pitchFamily="50" charset="-128"/>
              </a:rPr>
              <a:t>に対するニーズの高まり</a:t>
            </a:r>
          </a:p>
        </p:txBody>
      </p:sp>
    </p:spTree>
    <p:extLst>
      <p:ext uri="{BB962C8B-B14F-4D97-AF65-F5344CB8AC3E}">
        <p14:creationId xmlns:p14="http://schemas.microsoft.com/office/powerpoint/2010/main" val="3502910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字幕 1">
            <a:extLst>
              <a:ext uri="{FF2B5EF4-FFF2-40B4-BE49-F238E27FC236}">
                <a16:creationId xmlns:a16="http://schemas.microsoft.com/office/drawing/2014/main" id="{36B4FF9E-7907-44EC-BC62-14F7338DFC38}"/>
              </a:ext>
            </a:extLst>
          </p:cNvPr>
          <p:cNvSpPr>
            <a:spLocks noGrp="1"/>
          </p:cNvSpPr>
          <p:nvPr>
            <p:ph type="subTitle" idx="10"/>
          </p:nvPr>
        </p:nvSpPr>
        <p:spPr/>
        <p:txBody>
          <a:bodyPr/>
          <a:lstStyle/>
          <a:p>
            <a:r>
              <a:rPr lang="ja-JP" altLang="en-US" dirty="0"/>
              <a:t>本事業の背景：</a:t>
            </a:r>
            <a:r>
              <a:rPr kumimoji="1" lang="ja-JP" altLang="en-US" dirty="0"/>
              <a:t>昨年度までの検討経緯</a:t>
            </a:r>
          </a:p>
        </p:txBody>
      </p:sp>
      <p:sp>
        <p:nvSpPr>
          <p:cNvPr id="3" name="テキスト プレースホルダー 2">
            <a:extLst>
              <a:ext uri="{FF2B5EF4-FFF2-40B4-BE49-F238E27FC236}">
                <a16:creationId xmlns:a16="http://schemas.microsoft.com/office/drawing/2014/main" id="{C88CE836-7B26-47CE-8E07-FE4E6289AF3F}"/>
              </a:ext>
            </a:extLst>
          </p:cNvPr>
          <p:cNvSpPr>
            <a:spLocks noGrp="1"/>
          </p:cNvSpPr>
          <p:nvPr>
            <p:ph type="body" sz="quarter" idx="16"/>
          </p:nvPr>
        </p:nvSpPr>
        <p:spPr>
          <a:xfrm>
            <a:off x="539750" y="827509"/>
            <a:ext cx="9612313" cy="1197420"/>
          </a:xfrm>
        </p:spPr>
        <p:txBody>
          <a:bodyPr/>
          <a:lstStyle/>
          <a:p>
            <a:r>
              <a:rPr kumimoji="1" lang="ja-JP" altLang="en-US" dirty="0"/>
              <a:t>「貿易分野デジタル化の在り方研究会」（令和</a:t>
            </a:r>
            <a:r>
              <a:rPr kumimoji="1" lang="en-US" altLang="ja-JP" dirty="0"/>
              <a:t>3</a:t>
            </a:r>
            <a:r>
              <a:rPr kumimoji="1" lang="ja-JP" altLang="en-US" dirty="0"/>
              <a:t>年度）において、貿易分野デジタル化の在り方を検討し、「アクションプラン」として取り纏めている。（→概要は「参考資料」を参照。）</a:t>
            </a:r>
          </a:p>
        </p:txBody>
      </p:sp>
      <p:sp>
        <p:nvSpPr>
          <p:cNvPr id="6" name="スライド番号プレースホルダー 5">
            <a:extLst>
              <a:ext uri="{FF2B5EF4-FFF2-40B4-BE49-F238E27FC236}">
                <a16:creationId xmlns:a16="http://schemas.microsoft.com/office/drawing/2014/main" id="{657EBE21-A4D6-4601-976E-90CDA7BE2E7B}"/>
              </a:ext>
            </a:extLst>
          </p:cNvPr>
          <p:cNvSpPr>
            <a:spLocks noGrp="1"/>
          </p:cNvSpPr>
          <p:nvPr>
            <p:ph type="sldNum" sz="quarter" idx="12"/>
          </p:nvPr>
        </p:nvSpPr>
        <p:spPr/>
        <p:txBody>
          <a:bodyPr/>
          <a:lstStyle/>
          <a:p>
            <a:fld id="{D9550142-B990-490A-A107-ED7302A7FD52}" type="slidenum">
              <a:rPr kumimoji="1" lang="ja-JP" altLang="en-US" smtClean="0"/>
              <a:pPr/>
              <a:t>3</a:t>
            </a:fld>
            <a:endParaRPr kumimoji="1" lang="ja-JP" altLang="en-US" dirty="0"/>
          </a:p>
        </p:txBody>
      </p:sp>
      <p:cxnSp>
        <p:nvCxnSpPr>
          <p:cNvPr id="8" name="直線矢印コネクタ 7">
            <a:extLst>
              <a:ext uri="{FF2B5EF4-FFF2-40B4-BE49-F238E27FC236}">
                <a16:creationId xmlns:a16="http://schemas.microsoft.com/office/drawing/2014/main" id="{DA5027D0-3D21-48AF-BFA1-26348DB6C0D8}"/>
              </a:ext>
            </a:extLst>
          </p:cNvPr>
          <p:cNvCxnSpPr>
            <a:cxnSpLocks/>
          </p:cNvCxnSpPr>
          <p:nvPr/>
        </p:nvCxnSpPr>
        <p:spPr>
          <a:xfrm>
            <a:off x="570861" y="2416726"/>
            <a:ext cx="9455565" cy="24520"/>
          </a:xfrm>
          <a:prstGeom prst="straightConnector1">
            <a:avLst/>
          </a:prstGeom>
          <a:ln w="38100" cap="flat" cmpd="sng" algn="ctr">
            <a:solidFill>
              <a:srgbClr val="000000"/>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 name="テキスト ボックス 8">
            <a:extLst>
              <a:ext uri="{FF2B5EF4-FFF2-40B4-BE49-F238E27FC236}">
                <a16:creationId xmlns:a16="http://schemas.microsoft.com/office/drawing/2014/main" id="{BF76A8EB-9AB1-4700-B6C0-39635198E21F}"/>
              </a:ext>
            </a:extLst>
          </p:cNvPr>
          <p:cNvSpPr txBox="1"/>
          <p:nvPr/>
        </p:nvSpPr>
        <p:spPr>
          <a:xfrm>
            <a:off x="4824412" y="2167046"/>
            <a:ext cx="628698" cy="253916"/>
          </a:xfrm>
          <a:prstGeom prst="rect">
            <a:avLst/>
          </a:prstGeom>
          <a:noFill/>
        </p:spPr>
        <p:txBody>
          <a:bodyPr wrap="none" rtlCol="0">
            <a:noAutofit/>
          </a:bodyPr>
          <a:lstStyle/>
          <a:p>
            <a:pPr algn="ctr"/>
            <a:r>
              <a:rPr kumimoji="1" lang="en-US" altLang="ja-JP" sz="1200" b="1" dirty="0">
                <a:latin typeface="メイリオ" panose="020B0604030504040204" pitchFamily="50" charset="-128"/>
                <a:ea typeface="メイリオ" panose="020B0604030504040204" pitchFamily="50" charset="-128"/>
                <a:cs typeface="Meiryo UI" panose="020B0604030504040204" pitchFamily="50" charset="-128"/>
              </a:rPr>
              <a:t>R3</a:t>
            </a:r>
            <a:r>
              <a:rPr kumimoji="1" lang="ja-JP" altLang="en-US" sz="1200" b="1" dirty="0">
                <a:latin typeface="メイリオ" panose="020B0604030504040204" pitchFamily="50" charset="-128"/>
                <a:ea typeface="メイリオ" panose="020B0604030504040204" pitchFamily="50" charset="-128"/>
                <a:cs typeface="Meiryo UI" panose="020B0604030504040204" pitchFamily="50" charset="-128"/>
              </a:rPr>
              <a:t>年度</a:t>
            </a:r>
          </a:p>
        </p:txBody>
      </p:sp>
      <p:sp>
        <p:nvSpPr>
          <p:cNvPr id="11" name="テキスト ボックス 10">
            <a:extLst>
              <a:ext uri="{FF2B5EF4-FFF2-40B4-BE49-F238E27FC236}">
                <a16:creationId xmlns:a16="http://schemas.microsoft.com/office/drawing/2014/main" id="{D5093378-123C-4FFA-B26D-6B9C1F164DAD}"/>
              </a:ext>
            </a:extLst>
          </p:cNvPr>
          <p:cNvSpPr txBox="1"/>
          <p:nvPr/>
        </p:nvSpPr>
        <p:spPr>
          <a:xfrm>
            <a:off x="1418750" y="2877216"/>
            <a:ext cx="3845469" cy="395850"/>
          </a:xfrm>
          <a:prstGeom prst="rect">
            <a:avLst/>
          </a:prstGeom>
          <a:noFill/>
        </p:spPr>
        <p:txBody>
          <a:bodyPr wrap="square" lIns="72000" tIns="108000" rIns="72000" bIns="108000" rtlCol="0">
            <a:spAutoFit/>
          </a:bodyPr>
          <a:lstStyle/>
          <a:p>
            <a:pPr marL="114300" indent="-114300">
              <a:lnSpc>
                <a:spcPct val="110000"/>
              </a:lnSpc>
              <a:spcAft>
                <a:spcPts val="400"/>
              </a:spcAft>
              <a:buClr>
                <a:srgbClr val="0196CF"/>
              </a:buClr>
              <a:buSzPct val="80000"/>
              <a:buFont typeface="Wingdings" panose="05000000000000000000" pitchFamily="2" charset="2"/>
              <a:buChar char="l"/>
            </a:pPr>
            <a:r>
              <a:rPr kumimoji="0" lang="ja-JP" altLang="en-US" sz="1050" dirty="0">
                <a:latin typeface="メイリオ" panose="020B0604030504040204" pitchFamily="50" charset="-128"/>
                <a:ea typeface="メイリオ" panose="020B0604030504040204" pitchFamily="50" charset="-128"/>
              </a:rPr>
              <a:t>研究会メンバー：</a:t>
            </a:r>
            <a:endParaRPr kumimoji="0" lang="en-US" altLang="ja-JP" sz="1050" dirty="0">
              <a:latin typeface="メイリオ" panose="020B0604030504040204" pitchFamily="50" charset="-128"/>
              <a:ea typeface="メイリオ" panose="020B0604030504040204" pitchFamily="50" charset="-128"/>
            </a:endParaRPr>
          </a:p>
        </p:txBody>
      </p:sp>
      <p:sp>
        <p:nvSpPr>
          <p:cNvPr id="12" name="正方形/長方形 11">
            <a:extLst>
              <a:ext uri="{FF2B5EF4-FFF2-40B4-BE49-F238E27FC236}">
                <a16:creationId xmlns:a16="http://schemas.microsoft.com/office/drawing/2014/main" id="{5DF61EC1-1E11-4660-AFF3-6DAA43ADB7DB}"/>
              </a:ext>
            </a:extLst>
          </p:cNvPr>
          <p:cNvSpPr/>
          <p:nvPr/>
        </p:nvSpPr>
        <p:spPr bwMode="auto">
          <a:xfrm>
            <a:off x="570861" y="2567582"/>
            <a:ext cx="7799381" cy="195550"/>
          </a:xfrm>
          <a:prstGeom prst="rect">
            <a:avLst/>
          </a:prstGeom>
          <a:solidFill>
            <a:srgbClr val="939292"/>
          </a:solidFill>
          <a:ln w="6350" cap="flat" cmpd="sng" algn="ctr">
            <a:solidFill>
              <a:srgbClr val="939292"/>
            </a:solidFill>
            <a:prstDash val="solid"/>
            <a:miter lim="8000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square" lIns="0" tIns="0" rIns="0" bIns="0" rtlCol="0" anchor="ctr" anchorCtr="0">
            <a:noAutofit/>
          </a:bodyPr>
          <a:lstStyle/>
          <a:p>
            <a:pPr algn="ctr" fontAlgn="ctr"/>
            <a:r>
              <a:rPr kumimoji="1" lang="ja-JP" altLang="en-US" sz="1400" b="1" dirty="0">
                <a:solidFill>
                  <a:srgbClr val="FFFFFF"/>
                </a:solidFill>
                <a:latin typeface="メイリオ" panose="020B0604030504040204" pitchFamily="50" charset="-128"/>
                <a:ea typeface="メイリオ" panose="020B0604030504040204" pitchFamily="50" charset="-128"/>
              </a:rPr>
              <a:t>検討体制</a:t>
            </a:r>
          </a:p>
        </p:txBody>
      </p:sp>
      <p:sp>
        <p:nvSpPr>
          <p:cNvPr id="13" name="矢印: 右 12">
            <a:extLst>
              <a:ext uri="{FF2B5EF4-FFF2-40B4-BE49-F238E27FC236}">
                <a16:creationId xmlns:a16="http://schemas.microsoft.com/office/drawing/2014/main" id="{8CE93E00-DFE9-41C2-AD23-45CD63F0C819}"/>
              </a:ext>
            </a:extLst>
          </p:cNvPr>
          <p:cNvSpPr/>
          <p:nvPr/>
        </p:nvSpPr>
        <p:spPr>
          <a:xfrm>
            <a:off x="8606019" y="4370702"/>
            <a:ext cx="579440" cy="1037062"/>
          </a:xfrm>
          <a:prstGeom prst="rightArrow">
            <a:avLst>
              <a:gd name="adj1" fmla="val 57800"/>
              <a:gd name="adj2" fmla="val 50000"/>
            </a:avLst>
          </a:prstGeom>
          <a:solidFill>
            <a:srgbClr val="939292"/>
          </a:solidFill>
          <a:ln w="12700" cap="flat" cmpd="sng" algn="ctr">
            <a:solidFill>
              <a:srgbClr val="939292"/>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noAutofit/>
          </a:bodyPr>
          <a:lstStyle/>
          <a:p>
            <a:pPr algn="ctr"/>
            <a:endParaRPr kumimoji="1" lang="ja-JP" altLang="en-US" sz="1600" dirty="0">
              <a:solidFill>
                <a:schemeClr val="tx1"/>
              </a:solidFill>
            </a:endParaRPr>
          </a:p>
        </p:txBody>
      </p:sp>
      <p:sp>
        <p:nvSpPr>
          <p:cNvPr id="17" name="正方形/長方形 16">
            <a:extLst>
              <a:ext uri="{FF2B5EF4-FFF2-40B4-BE49-F238E27FC236}">
                <a16:creationId xmlns:a16="http://schemas.microsoft.com/office/drawing/2014/main" id="{6A77C789-30C2-4983-BA2A-DE14BDE6146E}"/>
              </a:ext>
            </a:extLst>
          </p:cNvPr>
          <p:cNvSpPr/>
          <p:nvPr/>
        </p:nvSpPr>
        <p:spPr bwMode="auto">
          <a:xfrm>
            <a:off x="8500783" y="2560758"/>
            <a:ext cx="1542560" cy="209142"/>
          </a:xfrm>
          <a:prstGeom prst="rect">
            <a:avLst/>
          </a:prstGeom>
          <a:solidFill>
            <a:srgbClr val="939292"/>
          </a:solidFill>
          <a:ln w="6350" cap="flat" cmpd="sng" algn="ctr">
            <a:solidFill>
              <a:srgbClr val="939292"/>
            </a:solidFill>
            <a:prstDash val="solid"/>
            <a:miter lim="8000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square" lIns="0" tIns="0" rIns="0" bIns="0" rtlCol="0" anchor="ctr" anchorCtr="0">
            <a:noAutofit/>
          </a:bodyPr>
          <a:lstStyle/>
          <a:p>
            <a:pPr algn="ctr" fontAlgn="ctr"/>
            <a:r>
              <a:rPr kumimoji="1" lang="ja-JP" altLang="en-US" sz="1400" b="1" dirty="0">
                <a:solidFill>
                  <a:srgbClr val="FFFFFF"/>
                </a:solidFill>
                <a:latin typeface="メイリオ" panose="020B0604030504040204" pitchFamily="50" charset="-128"/>
                <a:ea typeface="メイリオ" panose="020B0604030504040204" pitchFamily="50" charset="-128"/>
              </a:rPr>
              <a:t>主なアウトプット</a:t>
            </a:r>
          </a:p>
        </p:txBody>
      </p:sp>
      <p:sp>
        <p:nvSpPr>
          <p:cNvPr id="18" name="四角形: 角を丸くする 17">
            <a:extLst>
              <a:ext uri="{FF2B5EF4-FFF2-40B4-BE49-F238E27FC236}">
                <a16:creationId xmlns:a16="http://schemas.microsoft.com/office/drawing/2014/main" id="{F6AE0DA9-3B5F-40D3-B788-3583EDF77DF2}"/>
              </a:ext>
            </a:extLst>
          </p:cNvPr>
          <p:cNvSpPr/>
          <p:nvPr/>
        </p:nvSpPr>
        <p:spPr bwMode="auto">
          <a:xfrm>
            <a:off x="9453061" y="2963571"/>
            <a:ext cx="645373" cy="2444193"/>
          </a:xfrm>
          <a:prstGeom prst="roundRect">
            <a:avLst>
              <a:gd name="adj" fmla="val 9107"/>
            </a:avLst>
          </a:prstGeom>
        </p:spPr>
        <p:style>
          <a:lnRef idx="1">
            <a:schemeClr val="accent2"/>
          </a:lnRef>
          <a:fillRef idx="3">
            <a:schemeClr val="accent2"/>
          </a:fillRef>
          <a:effectRef idx="2">
            <a:schemeClr val="accent2"/>
          </a:effectRef>
          <a:fontRef idx="minor">
            <a:schemeClr val="lt1"/>
          </a:fontRef>
        </p:style>
        <p:txBody>
          <a:bodyPr vert="eaVert" wrap="square" lIns="0" tIns="0" rIns="0" bIns="0" rtlCol="0" anchor="ctr" anchorCtr="0">
            <a:noAutofit/>
          </a:bodyPr>
          <a:lstStyle/>
          <a:p>
            <a:pPr algn="ctr" defTabSz="914400" fontAlgn="base">
              <a:lnSpc>
                <a:spcPct val="120000"/>
              </a:lnSpc>
            </a:pPr>
            <a:r>
              <a:rPr kumimoji="1" lang="ja-JP" altLang="en-US" dirty="0">
                <a:solidFill>
                  <a:schemeClr val="bg1"/>
                </a:solidFill>
                <a:latin typeface="メイリオ" panose="020B0604030504040204" pitchFamily="50" charset="-128"/>
                <a:ea typeface="メイリオ" panose="020B0604030504040204" pitchFamily="50" charset="-128"/>
              </a:rPr>
              <a:t>貿易分野デジタル化</a:t>
            </a:r>
            <a:endParaRPr kumimoji="1" lang="en-US" altLang="ja-JP" dirty="0">
              <a:solidFill>
                <a:schemeClr val="bg1"/>
              </a:solidFill>
              <a:latin typeface="メイリオ" panose="020B0604030504040204" pitchFamily="50" charset="-128"/>
              <a:ea typeface="メイリオ" panose="020B0604030504040204" pitchFamily="50" charset="-128"/>
            </a:endParaRPr>
          </a:p>
          <a:p>
            <a:pPr algn="ctr" defTabSz="914400" fontAlgn="base">
              <a:lnSpc>
                <a:spcPct val="120000"/>
              </a:lnSpc>
            </a:pPr>
            <a:r>
              <a:rPr kumimoji="1" lang="ja-JP" altLang="en-US" dirty="0">
                <a:solidFill>
                  <a:schemeClr val="bg1"/>
                </a:solidFill>
                <a:latin typeface="メイリオ" panose="020B0604030504040204" pitchFamily="50" charset="-128"/>
                <a:ea typeface="メイリオ" panose="020B0604030504040204" pitchFamily="50" charset="-128"/>
              </a:rPr>
              <a:t>アクションプラン</a:t>
            </a:r>
            <a:endParaRPr kumimoji="1" lang="ja-JP" altLang="en-US" sz="1200" dirty="0">
              <a:solidFill>
                <a:schemeClr val="bg1"/>
              </a:solidFill>
              <a:latin typeface="メイリオ" panose="020B0604030504040204" pitchFamily="50" charset="-128"/>
              <a:ea typeface="メイリオ" panose="020B0604030504040204" pitchFamily="50" charset="-128"/>
            </a:endParaRPr>
          </a:p>
        </p:txBody>
      </p:sp>
      <p:sp>
        <p:nvSpPr>
          <p:cNvPr id="23" name="四角形: 角を丸くする 22">
            <a:extLst>
              <a:ext uri="{FF2B5EF4-FFF2-40B4-BE49-F238E27FC236}">
                <a16:creationId xmlns:a16="http://schemas.microsoft.com/office/drawing/2014/main" id="{7A34E0CE-12B7-4047-B2BA-655A9C94E66D}"/>
              </a:ext>
            </a:extLst>
          </p:cNvPr>
          <p:cNvSpPr/>
          <p:nvPr/>
        </p:nvSpPr>
        <p:spPr bwMode="auto">
          <a:xfrm>
            <a:off x="593378" y="2963572"/>
            <a:ext cx="645373" cy="4004687"/>
          </a:xfrm>
          <a:prstGeom prst="roundRect">
            <a:avLst>
              <a:gd name="adj" fmla="val 9107"/>
            </a:avLst>
          </a:prstGeom>
        </p:spPr>
        <p:style>
          <a:lnRef idx="1">
            <a:schemeClr val="accent2"/>
          </a:lnRef>
          <a:fillRef idx="3">
            <a:schemeClr val="accent2"/>
          </a:fillRef>
          <a:effectRef idx="2">
            <a:schemeClr val="accent2"/>
          </a:effectRef>
          <a:fontRef idx="minor">
            <a:schemeClr val="lt1"/>
          </a:fontRef>
        </p:style>
        <p:txBody>
          <a:bodyPr vert="eaVert" wrap="square" lIns="0" tIns="0" rIns="0" bIns="0" rtlCol="0" anchor="ctr" anchorCtr="0">
            <a:noAutofit/>
          </a:bodyPr>
          <a:lstStyle/>
          <a:p>
            <a:pPr algn="ctr" defTabSz="914400" fontAlgn="base">
              <a:lnSpc>
                <a:spcPct val="120000"/>
              </a:lnSpc>
            </a:pPr>
            <a:r>
              <a:rPr kumimoji="1" lang="ja-JP" altLang="en-US" dirty="0">
                <a:solidFill>
                  <a:schemeClr val="bg1"/>
                </a:solidFill>
                <a:latin typeface="メイリオ" panose="020B0604030504040204" pitchFamily="50" charset="-128"/>
                <a:ea typeface="メイリオ" panose="020B0604030504040204" pitchFamily="50" charset="-128"/>
              </a:rPr>
              <a:t>貿易分野デジタル化の在り方研究会</a:t>
            </a:r>
            <a:endParaRPr kumimoji="1" lang="ja-JP" altLang="en-US" sz="1200" dirty="0">
              <a:solidFill>
                <a:schemeClr val="bg1"/>
              </a:solidFill>
              <a:latin typeface="メイリオ" panose="020B0604030504040204" pitchFamily="50" charset="-128"/>
              <a:ea typeface="メイリオ" panose="020B0604030504040204" pitchFamily="50" charset="-128"/>
            </a:endParaRPr>
          </a:p>
        </p:txBody>
      </p:sp>
      <p:sp>
        <p:nvSpPr>
          <p:cNvPr id="24" name="テキスト ボックス 23">
            <a:extLst>
              <a:ext uri="{FF2B5EF4-FFF2-40B4-BE49-F238E27FC236}">
                <a16:creationId xmlns:a16="http://schemas.microsoft.com/office/drawing/2014/main" id="{61B55A34-A64B-4CDA-BF11-EB3108336B78}"/>
              </a:ext>
            </a:extLst>
          </p:cNvPr>
          <p:cNvSpPr txBox="1"/>
          <p:nvPr/>
        </p:nvSpPr>
        <p:spPr>
          <a:xfrm>
            <a:off x="1426411" y="5325488"/>
            <a:ext cx="3845469" cy="395850"/>
          </a:xfrm>
          <a:prstGeom prst="rect">
            <a:avLst/>
          </a:prstGeom>
          <a:noFill/>
        </p:spPr>
        <p:txBody>
          <a:bodyPr wrap="square" lIns="72000" tIns="108000" rIns="72000" bIns="108000" rtlCol="0">
            <a:spAutoFit/>
          </a:bodyPr>
          <a:lstStyle/>
          <a:p>
            <a:pPr marL="114300" indent="-114300">
              <a:lnSpc>
                <a:spcPct val="110000"/>
              </a:lnSpc>
              <a:spcAft>
                <a:spcPts val="400"/>
              </a:spcAft>
              <a:buClr>
                <a:srgbClr val="0196CF"/>
              </a:buClr>
              <a:buSzPct val="80000"/>
              <a:buFont typeface="Wingdings" panose="05000000000000000000" pitchFamily="2" charset="2"/>
              <a:buChar char="l"/>
            </a:pPr>
            <a:r>
              <a:rPr kumimoji="0" lang="ja-JP" altLang="en-US" sz="1050" dirty="0">
                <a:latin typeface="メイリオ" panose="020B0604030504040204" pitchFamily="50" charset="-128"/>
                <a:ea typeface="メイリオ" panose="020B0604030504040204" pitchFamily="50" charset="-128"/>
              </a:rPr>
              <a:t>主な議題：</a:t>
            </a:r>
            <a:endParaRPr kumimoji="0" lang="en-US" altLang="ja-JP" sz="1050" dirty="0">
              <a:latin typeface="メイリオ" panose="020B0604030504040204" pitchFamily="50" charset="-128"/>
              <a:ea typeface="メイリオ" panose="020B0604030504040204" pitchFamily="50" charset="-128"/>
            </a:endParaRPr>
          </a:p>
        </p:txBody>
      </p:sp>
      <p:graphicFrame>
        <p:nvGraphicFramePr>
          <p:cNvPr id="25" name="表 24">
            <a:extLst>
              <a:ext uri="{FF2B5EF4-FFF2-40B4-BE49-F238E27FC236}">
                <a16:creationId xmlns:a16="http://schemas.microsoft.com/office/drawing/2014/main" id="{61E4F267-1272-4284-AD48-7D74A7084D60}"/>
              </a:ext>
            </a:extLst>
          </p:cNvPr>
          <p:cNvGraphicFramePr>
            <a:graphicFrameLocks noGrp="1"/>
          </p:cNvGraphicFramePr>
          <p:nvPr>
            <p:extLst>
              <p:ext uri="{D42A27DB-BD31-4B8C-83A1-F6EECF244321}">
                <p14:modId xmlns:p14="http://schemas.microsoft.com/office/powerpoint/2010/main" val="3761993663"/>
              </p:ext>
            </p:extLst>
          </p:nvPr>
        </p:nvGraphicFramePr>
        <p:xfrm>
          <a:off x="1540833" y="3165248"/>
          <a:ext cx="6880007" cy="2133600"/>
        </p:xfrm>
        <a:graphic>
          <a:graphicData uri="http://schemas.openxmlformats.org/drawingml/2006/table">
            <a:tbl>
              <a:tblPr firstRow="1" firstCol="1">
                <a:tableStyleId>{F5AB1C69-6EDB-4FF4-983F-18BD219EF322}</a:tableStyleId>
              </a:tblPr>
              <a:tblGrid>
                <a:gridCol w="1348866">
                  <a:extLst>
                    <a:ext uri="{9D8B030D-6E8A-4147-A177-3AD203B41FA5}">
                      <a16:colId xmlns:a16="http://schemas.microsoft.com/office/drawing/2014/main" val="2209651694"/>
                    </a:ext>
                  </a:extLst>
                </a:gridCol>
                <a:gridCol w="4688455">
                  <a:extLst>
                    <a:ext uri="{9D8B030D-6E8A-4147-A177-3AD203B41FA5}">
                      <a16:colId xmlns:a16="http://schemas.microsoft.com/office/drawing/2014/main" val="4130212789"/>
                    </a:ext>
                  </a:extLst>
                </a:gridCol>
                <a:gridCol w="842686">
                  <a:extLst>
                    <a:ext uri="{9D8B030D-6E8A-4147-A177-3AD203B41FA5}">
                      <a16:colId xmlns:a16="http://schemas.microsoft.com/office/drawing/2014/main" val="919395602"/>
                    </a:ext>
                  </a:extLst>
                </a:gridCol>
              </a:tblGrid>
              <a:tr h="128191">
                <a:tc>
                  <a:txBody>
                    <a:bodyPr/>
                    <a:lstStyle/>
                    <a:p>
                      <a:pPr algn="ctr">
                        <a:lnSpc>
                          <a:spcPts val="1200"/>
                        </a:lnSpc>
                      </a:pPr>
                      <a:r>
                        <a:rPr lang="ja-JP" sz="1000" kern="100" dirty="0">
                          <a:effectLst/>
                          <a:latin typeface="メイリオ" panose="020B0604030504040204" pitchFamily="50" charset="-128"/>
                          <a:ea typeface="メイリオ" panose="020B0604030504040204" pitchFamily="50" charset="-128"/>
                        </a:rPr>
                        <a:t>区分</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nchor="ctr"/>
                </a:tc>
                <a:tc>
                  <a:txBody>
                    <a:bodyPr/>
                    <a:lstStyle/>
                    <a:p>
                      <a:pPr algn="ctr">
                        <a:lnSpc>
                          <a:spcPts val="1200"/>
                        </a:lnSpc>
                      </a:pPr>
                      <a:r>
                        <a:rPr lang="ja-JP" sz="1000" kern="100" dirty="0">
                          <a:effectLst/>
                          <a:latin typeface="メイリオ" panose="020B0604030504040204" pitchFamily="50" charset="-128"/>
                          <a:ea typeface="メイリオ" panose="020B0604030504040204" pitchFamily="50" charset="-128"/>
                        </a:rPr>
                        <a:t>組織名</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nchor="ctr"/>
                </a:tc>
                <a:tc>
                  <a:txBody>
                    <a:bodyPr/>
                    <a:lstStyle/>
                    <a:p>
                      <a:pPr algn="ctr">
                        <a:lnSpc>
                          <a:spcPts val="1200"/>
                        </a:lnSpc>
                      </a:pPr>
                      <a:r>
                        <a:rPr lang="ja-JP" sz="1000" kern="100" dirty="0">
                          <a:effectLst/>
                          <a:latin typeface="メイリオ" panose="020B0604030504040204" pitchFamily="50" charset="-128"/>
                          <a:ea typeface="メイリオ" panose="020B0604030504040204" pitchFamily="50" charset="-128"/>
                        </a:rPr>
                        <a:t>氏名</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nchor="ctr"/>
                </a:tc>
                <a:extLst>
                  <a:ext uri="{0D108BD9-81ED-4DB2-BD59-A6C34878D82A}">
                    <a16:rowId xmlns:a16="http://schemas.microsoft.com/office/drawing/2014/main" val="3549988146"/>
                  </a:ext>
                </a:extLst>
              </a:tr>
              <a:tr h="320476">
                <a:tc rowSpan="2">
                  <a:txBody>
                    <a:bodyPr/>
                    <a:lstStyle/>
                    <a:p>
                      <a:pPr algn="ctr">
                        <a:lnSpc>
                          <a:spcPts val="1200"/>
                        </a:lnSpc>
                      </a:pPr>
                      <a:r>
                        <a:rPr lang="ja-JP" sz="1000" kern="100" dirty="0">
                          <a:effectLst/>
                          <a:latin typeface="メイリオ" panose="020B0604030504040204" pitchFamily="50" charset="-128"/>
                          <a:ea typeface="メイリオ" panose="020B0604030504040204" pitchFamily="50" charset="-128"/>
                        </a:rPr>
                        <a:t>有識者</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nchor="ctr"/>
                </a:tc>
                <a:tc>
                  <a:txBody>
                    <a:bodyPr/>
                    <a:lstStyle/>
                    <a:p>
                      <a:pPr>
                        <a:lnSpc>
                          <a:spcPts val="1200"/>
                        </a:lnSpc>
                      </a:pPr>
                      <a:r>
                        <a:rPr lang="ja-JP" sz="1000" kern="100" dirty="0">
                          <a:effectLst/>
                          <a:latin typeface="メイリオ" panose="020B0604030504040204" pitchFamily="50" charset="-128"/>
                          <a:ea typeface="メイリオ" panose="020B0604030504040204" pitchFamily="50" charset="-128"/>
                        </a:rPr>
                        <a:t>国連</a:t>
                      </a:r>
                      <a:r>
                        <a:rPr lang="en-US" sz="1000" kern="100" dirty="0">
                          <a:effectLst/>
                          <a:latin typeface="メイリオ" panose="020B0604030504040204" pitchFamily="50" charset="-128"/>
                          <a:ea typeface="メイリオ" panose="020B0604030504040204" pitchFamily="50" charset="-128"/>
                        </a:rPr>
                        <a:t>CEFACT</a:t>
                      </a:r>
                      <a:r>
                        <a:rPr lang="ja-JP" sz="1000" kern="100" dirty="0">
                          <a:effectLst/>
                          <a:latin typeface="メイリオ" panose="020B0604030504040204" pitchFamily="50" charset="-128"/>
                          <a:ea typeface="メイリオ" panose="020B0604030504040204" pitchFamily="50" charset="-128"/>
                        </a:rPr>
                        <a:t>日本委員会運営委員会委員長</a:t>
                      </a:r>
                    </a:p>
                    <a:p>
                      <a:pPr>
                        <a:lnSpc>
                          <a:spcPts val="1200"/>
                        </a:lnSpc>
                      </a:pPr>
                      <a:r>
                        <a:rPr lang="ja-JP" sz="1000" kern="100" dirty="0">
                          <a:effectLst/>
                          <a:latin typeface="メイリオ" panose="020B0604030504040204" pitchFamily="50" charset="-128"/>
                          <a:ea typeface="メイリオ" panose="020B0604030504040204" pitchFamily="50" charset="-128"/>
                        </a:rPr>
                        <a:t>一般財団法人日本貿易関係手続簡素化協会理事</a:t>
                      </a:r>
                    </a:p>
                    <a:p>
                      <a:pPr>
                        <a:lnSpc>
                          <a:spcPts val="1200"/>
                        </a:lnSpc>
                      </a:pPr>
                      <a:r>
                        <a:rPr lang="ja-JP" sz="1000" kern="100" dirty="0">
                          <a:effectLst/>
                          <a:latin typeface="メイリオ" panose="020B0604030504040204" pitchFamily="50" charset="-128"/>
                          <a:ea typeface="メイリオ" panose="020B0604030504040204" pitchFamily="50" charset="-128"/>
                        </a:rPr>
                        <a:t>一般社団法人サプライチェーン情報基盤研究会業務執行理事</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tc>
                <a:tc>
                  <a:txBody>
                    <a:bodyPr/>
                    <a:lstStyle/>
                    <a:p>
                      <a:pPr>
                        <a:lnSpc>
                          <a:spcPts val="1200"/>
                        </a:lnSpc>
                      </a:pPr>
                      <a:r>
                        <a:rPr lang="ja-JP" sz="1000" kern="100" dirty="0">
                          <a:effectLst/>
                          <a:latin typeface="メイリオ" panose="020B0604030504040204" pitchFamily="50" charset="-128"/>
                          <a:ea typeface="メイリオ" panose="020B0604030504040204" pitchFamily="50" charset="-128"/>
                        </a:rPr>
                        <a:t>菅又 久直</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tc>
                <a:extLst>
                  <a:ext uri="{0D108BD9-81ED-4DB2-BD59-A6C34878D82A}">
                    <a16:rowId xmlns:a16="http://schemas.microsoft.com/office/drawing/2014/main" val="2572780289"/>
                  </a:ext>
                </a:extLst>
              </a:tr>
              <a:tr h="128191">
                <a:tc vMerge="1">
                  <a:txBody>
                    <a:bodyPr/>
                    <a:lstStyle/>
                    <a:p>
                      <a:endParaRPr kumimoji="1" lang="ja-JP" altLang="en-US"/>
                    </a:p>
                  </a:txBody>
                  <a:tcPr/>
                </a:tc>
                <a:tc>
                  <a:txBody>
                    <a:bodyPr/>
                    <a:lstStyle/>
                    <a:p>
                      <a:pPr>
                        <a:lnSpc>
                          <a:spcPts val="1200"/>
                        </a:lnSpc>
                      </a:pPr>
                      <a:r>
                        <a:rPr lang="ja-JP" sz="1000" kern="100">
                          <a:effectLst/>
                          <a:latin typeface="メイリオ" panose="020B0604030504040204" pitchFamily="50" charset="-128"/>
                          <a:ea typeface="メイリオ" panose="020B0604030504040204" pitchFamily="50" charset="-128"/>
                        </a:rPr>
                        <a:t>株式会社オウルズコンサルティンググループ 代表取締役</a:t>
                      </a:r>
                      <a:endParaRPr lang="ja-JP" sz="1000" kern="10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tc>
                <a:tc>
                  <a:txBody>
                    <a:bodyPr/>
                    <a:lstStyle/>
                    <a:p>
                      <a:pPr>
                        <a:lnSpc>
                          <a:spcPts val="1200"/>
                        </a:lnSpc>
                      </a:pPr>
                      <a:r>
                        <a:rPr lang="ja-JP" sz="1000" kern="100" dirty="0">
                          <a:effectLst/>
                          <a:latin typeface="メイリオ" panose="020B0604030504040204" pitchFamily="50" charset="-128"/>
                          <a:ea typeface="メイリオ" panose="020B0604030504040204" pitchFamily="50" charset="-128"/>
                        </a:rPr>
                        <a:t>羽生田 慶介</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tc>
                <a:extLst>
                  <a:ext uri="{0D108BD9-81ED-4DB2-BD59-A6C34878D82A}">
                    <a16:rowId xmlns:a16="http://schemas.microsoft.com/office/drawing/2014/main" val="4244690312"/>
                  </a:ext>
                </a:extLst>
              </a:tr>
              <a:tr h="128191">
                <a:tc rowSpan="3">
                  <a:txBody>
                    <a:bodyPr/>
                    <a:lstStyle/>
                    <a:p>
                      <a:pPr algn="ctr">
                        <a:lnSpc>
                          <a:spcPts val="1200"/>
                        </a:lnSpc>
                      </a:pPr>
                      <a:r>
                        <a:rPr lang="ja-JP" sz="1000" kern="100" dirty="0">
                          <a:effectLst/>
                          <a:latin typeface="メイリオ" panose="020B0604030504040204" pitchFamily="50" charset="-128"/>
                          <a:ea typeface="メイリオ" panose="020B0604030504040204" pitchFamily="50" charset="-128"/>
                        </a:rPr>
                        <a:t>荷主企業</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nchor="ctr"/>
                </a:tc>
                <a:tc>
                  <a:txBody>
                    <a:bodyPr/>
                    <a:lstStyle/>
                    <a:p>
                      <a:pPr>
                        <a:lnSpc>
                          <a:spcPts val="1200"/>
                        </a:lnSpc>
                      </a:pPr>
                      <a:r>
                        <a:rPr lang="ja-JP" sz="1000" kern="100" dirty="0">
                          <a:effectLst/>
                          <a:latin typeface="メイリオ" panose="020B0604030504040204" pitchFamily="50" charset="-128"/>
                          <a:ea typeface="メイリオ" panose="020B0604030504040204" pitchFamily="50" charset="-128"/>
                        </a:rPr>
                        <a:t>伊藤忠丸紅鉄鋼株式会社　経営企画部</a:t>
                      </a:r>
                      <a:r>
                        <a:rPr lang="en-US" sz="1000" kern="100" dirty="0">
                          <a:effectLst/>
                          <a:latin typeface="メイリオ" panose="020B0604030504040204" pitchFamily="50" charset="-128"/>
                          <a:ea typeface="メイリオ" panose="020B0604030504040204" pitchFamily="50" charset="-128"/>
                        </a:rPr>
                        <a:t> IT</a:t>
                      </a:r>
                      <a:r>
                        <a:rPr lang="ja-JP" sz="1000" kern="100" dirty="0">
                          <a:effectLst/>
                          <a:latin typeface="メイリオ" panose="020B0604030504040204" pitchFamily="50" charset="-128"/>
                          <a:ea typeface="メイリオ" panose="020B0604030504040204" pitchFamily="50" charset="-128"/>
                        </a:rPr>
                        <a:t>戦略チーム チーム長</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tc>
                <a:tc>
                  <a:txBody>
                    <a:bodyPr/>
                    <a:lstStyle/>
                    <a:p>
                      <a:pPr>
                        <a:lnSpc>
                          <a:spcPts val="1200"/>
                        </a:lnSpc>
                      </a:pPr>
                      <a:r>
                        <a:rPr lang="ja-JP" sz="1000" kern="100">
                          <a:effectLst/>
                          <a:latin typeface="メイリオ" panose="020B0604030504040204" pitchFamily="50" charset="-128"/>
                          <a:ea typeface="メイリオ" panose="020B0604030504040204" pitchFamily="50" charset="-128"/>
                        </a:rPr>
                        <a:t>飯塚 貴典</a:t>
                      </a:r>
                      <a:endParaRPr lang="ja-JP" sz="1000" kern="10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tc>
                <a:extLst>
                  <a:ext uri="{0D108BD9-81ED-4DB2-BD59-A6C34878D82A}">
                    <a16:rowId xmlns:a16="http://schemas.microsoft.com/office/drawing/2014/main" val="2450148243"/>
                  </a:ext>
                </a:extLst>
              </a:tr>
              <a:tr h="128191">
                <a:tc vMerge="1">
                  <a:txBody>
                    <a:bodyPr/>
                    <a:lstStyle/>
                    <a:p>
                      <a:endParaRPr kumimoji="1" lang="ja-JP" altLang="en-US"/>
                    </a:p>
                  </a:txBody>
                  <a:tcPr/>
                </a:tc>
                <a:tc>
                  <a:txBody>
                    <a:bodyPr/>
                    <a:lstStyle/>
                    <a:p>
                      <a:pPr>
                        <a:lnSpc>
                          <a:spcPts val="1200"/>
                        </a:lnSpc>
                      </a:pPr>
                      <a:r>
                        <a:rPr lang="ja-JP" sz="1000" kern="100" dirty="0">
                          <a:effectLst/>
                          <a:latin typeface="メイリオ" panose="020B0604030504040204" pitchFamily="50" charset="-128"/>
                          <a:ea typeface="メイリオ" panose="020B0604030504040204" pitchFamily="50" charset="-128"/>
                        </a:rPr>
                        <a:t>株式会社デンソー</a:t>
                      </a:r>
                      <a:r>
                        <a:rPr lang="en-US" sz="1000" kern="100" dirty="0">
                          <a:effectLst/>
                          <a:latin typeface="メイリオ" panose="020B0604030504040204" pitchFamily="50" charset="-128"/>
                          <a:ea typeface="メイリオ" panose="020B0604030504040204" pitchFamily="50" charset="-128"/>
                        </a:rPr>
                        <a:t>	</a:t>
                      </a:r>
                      <a:r>
                        <a:rPr lang="ja-JP" sz="1000" kern="100" dirty="0">
                          <a:effectLst/>
                          <a:latin typeface="メイリオ" panose="020B0604030504040204" pitchFamily="50" charset="-128"/>
                          <a:ea typeface="メイリオ" panose="020B0604030504040204" pitchFamily="50" charset="-128"/>
                        </a:rPr>
                        <a:t>生産管理部　輸出入物流室　室長</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tc>
                <a:tc>
                  <a:txBody>
                    <a:bodyPr/>
                    <a:lstStyle/>
                    <a:p>
                      <a:pPr>
                        <a:lnSpc>
                          <a:spcPts val="1200"/>
                        </a:lnSpc>
                      </a:pPr>
                      <a:r>
                        <a:rPr lang="ja-JP" sz="1000" kern="100">
                          <a:effectLst/>
                          <a:latin typeface="メイリオ" panose="020B0604030504040204" pitchFamily="50" charset="-128"/>
                          <a:ea typeface="メイリオ" panose="020B0604030504040204" pitchFamily="50" charset="-128"/>
                        </a:rPr>
                        <a:t>奥野 浩二</a:t>
                      </a:r>
                      <a:endParaRPr lang="ja-JP" sz="1000" kern="10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tc>
                <a:extLst>
                  <a:ext uri="{0D108BD9-81ED-4DB2-BD59-A6C34878D82A}">
                    <a16:rowId xmlns:a16="http://schemas.microsoft.com/office/drawing/2014/main" val="3541668323"/>
                  </a:ext>
                </a:extLst>
              </a:tr>
              <a:tr h="128191">
                <a:tc vMerge="1">
                  <a:txBody>
                    <a:bodyPr/>
                    <a:lstStyle/>
                    <a:p>
                      <a:endParaRPr kumimoji="1" lang="ja-JP" altLang="en-US"/>
                    </a:p>
                  </a:txBody>
                  <a:tcPr/>
                </a:tc>
                <a:tc>
                  <a:txBody>
                    <a:bodyPr/>
                    <a:lstStyle/>
                    <a:p>
                      <a:pPr>
                        <a:lnSpc>
                          <a:spcPts val="1200"/>
                        </a:lnSpc>
                      </a:pPr>
                      <a:r>
                        <a:rPr lang="ja-JP" sz="1000" kern="100" dirty="0">
                          <a:effectLst/>
                          <a:latin typeface="メイリオ" panose="020B0604030504040204" pitchFamily="50" charset="-128"/>
                          <a:ea typeface="メイリオ" panose="020B0604030504040204" pitchFamily="50" charset="-128"/>
                        </a:rPr>
                        <a:t>三菱商事株式会社　デジタル戦略部　事業開発チームリーダー</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tc>
                <a:tc>
                  <a:txBody>
                    <a:bodyPr/>
                    <a:lstStyle/>
                    <a:p>
                      <a:pPr>
                        <a:lnSpc>
                          <a:spcPts val="1200"/>
                        </a:lnSpc>
                      </a:pPr>
                      <a:r>
                        <a:rPr lang="ja-JP" sz="1000" kern="100">
                          <a:effectLst/>
                          <a:latin typeface="メイリオ" panose="020B0604030504040204" pitchFamily="50" charset="-128"/>
                          <a:ea typeface="メイリオ" panose="020B0604030504040204" pitchFamily="50" charset="-128"/>
                        </a:rPr>
                        <a:t>金田 史歩</a:t>
                      </a:r>
                      <a:endParaRPr lang="ja-JP" sz="1000" kern="10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tc>
                <a:extLst>
                  <a:ext uri="{0D108BD9-81ED-4DB2-BD59-A6C34878D82A}">
                    <a16:rowId xmlns:a16="http://schemas.microsoft.com/office/drawing/2014/main" val="813557564"/>
                  </a:ext>
                </a:extLst>
              </a:tr>
              <a:tr h="192286">
                <a:tc>
                  <a:txBody>
                    <a:bodyPr/>
                    <a:lstStyle/>
                    <a:p>
                      <a:pPr algn="ctr">
                        <a:lnSpc>
                          <a:spcPts val="1200"/>
                        </a:lnSpc>
                      </a:pPr>
                      <a:r>
                        <a:rPr lang="ja-JP" sz="1000" kern="100" dirty="0">
                          <a:effectLst/>
                          <a:latin typeface="メイリオ" panose="020B0604030504040204" pitchFamily="50" charset="-128"/>
                          <a:ea typeface="メイリオ" panose="020B0604030504040204" pitchFamily="50" charset="-128"/>
                        </a:rPr>
                        <a:t>金融機関</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nchor="ctr"/>
                </a:tc>
                <a:tc>
                  <a:txBody>
                    <a:bodyPr/>
                    <a:lstStyle/>
                    <a:p>
                      <a:pPr>
                        <a:lnSpc>
                          <a:spcPts val="1200"/>
                        </a:lnSpc>
                      </a:pPr>
                      <a:r>
                        <a:rPr lang="ja-JP" sz="1000" kern="100" dirty="0">
                          <a:effectLst/>
                          <a:latin typeface="メイリオ" panose="020B0604030504040204" pitchFamily="50" charset="-128"/>
                          <a:ea typeface="メイリオ" panose="020B0604030504040204" pitchFamily="50" charset="-128"/>
                        </a:rPr>
                        <a:t>三井住友銀行　トレードファイナンス営業部</a:t>
                      </a:r>
                      <a:r>
                        <a:rPr lang="en-US" sz="1000" kern="100" dirty="0">
                          <a:effectLst/>
                          <a:latin typeface="メイリオ" panose="020B0604030504040204" pitchFamily="50" charset="-128"/>
                          <a:ea typeface="メイリオ" panose="020B0604030504040204" pitchFamily="50" charset="-128"/>
                        </a:rPr>
                        <a:t>Trade Innovation Unit</a:t>
                      </a:r>
                      <a:r>
                        <a:rPr lang="ja-JP" sz="1000" kern="100" dirty="0">
                          <a:effectLst/>
                          <a:latin typeface="メイリオ" panose="020B0604030504040204" pitchFamily="50" charset="-128"/>
                          <a:ea typeface="メイリオ" panose="020B0604030504040204" pitchFamily="50" charset="-128"/>
                        </a:rPr>
                        <a:t>総括</a:t>
                      </a:r>
                      <a:r>
                        <a:rPr lang="en-US" sz="1000" kern="100" dirty="0">
                          <a:effectLst/>
                          <a:latin typeface="メイリオ" panose="020B0604030504040204" pitchFamily="50" charset="-128"/>
                          <a:ea typeface="メイリオ" panose="020B0604030504040204" pitchFamily="50" charset="-128"/>
                        </a:rPr>
                        <a:t> Trade Innovation Unit</a:t>
                      </a:r>
                      <a:r>
                        <a:rPr lang="ja-JP" sz="1000" kern="100" dirty="0">
                          <a:effectLst/>
                          <a:latin typeface="メイリオ" panose="020B0604030504040204" pitchFamily="50" charset="-128"/>
                          <a:ea typeface="メイリオ" panose="020B0604030504040204" pitchFamily="50" charset="-128"/>
                        </a:rPr>
                        <a:t>システム連携担当</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tc>
                <a:tc>
                  <a:txBody>
                    <a:bodyPr/>
                    <a:lstStyle/>
                    <a:p>
                      <a:pPr>
                        <a:lnSpc>
                          <a:spcPts val="1200"/>
                        </a:lnSpc>
                      </a:pPr>
                      <a:r>
                        <a:rPr lang="ja-JP" sz="1000" kern="100">
                          <a:effectLst/>
                          <a:latin typeface="メイリオ" panose="020B0604030504040204" pitchFamily="50" charset="-128"/>
                          <a:ea typeface="メイリオ" panose="020B0604030504040204" pitchFamily="50" charset="-128"/>
                        </a:rPr>
                        <a:t>小野 博康</a:t>
                      </a:r>
                      <a:endParaRPr lang="ja-JP" sz="1000" kern="10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tc>
                <a:extLst>
                  <a:ext uri="{0D108BD9-81ED-4DB2-BD59-A6C34878D82A}">
                    <a16:rowId xmlns:a16="http://schemas.microsoft.com/office/drawing/2014/main" val="2084102742"/>
                  </a:ext>
                </a:extLst>
              </a:tr>
              <a:tr h="128191">
                <a:tc>
                  <a:txBody>
                    <a:bodyPr/>
                    <a:lstStyle/>
                    <a:p>
                      <a:pPr algn="ctr">
                        <a:lnSpc>
                          <a:spcPts val="1200"/>
                        </a:lnSpc>
                      </a:pPr>
                      <a:r>
                        <a:rPr lang="ja-JP" sz="1000" kern="100" dirty="0">
                          <a:effectLst/>
                          <a:latin typeface="メイリオ" panose="020B0604030504040204" pitchFamily="50" charset="-128"/>
                          <a:ea typeface="メイリオ" panose="020B0604030504040204" pitchFamily="50" charset="-128"/>
                        </a:rPr>
                        <a:t>保険会社</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nchor="ctr"/>
                </a:tc>
                <a:tc>
                  <a:txBody>
                    <a:bodyPr/>
                    <a:lstStyle/>
                    <a:p>
                      <a:pPr>
                        <a:lnSpc>
                          <a:spcPts val="1200"/>
                        </a:lnSpc>
                      </a:pPr>
                      <a:r>
                        <a:rPr lang="ja-JP" sz="1000" kern="100" dirty="0">
                          <a:effectLst/>
                          <a:latin typeface="メイリオ" panose="020B0604030504040204" pitchFamily="50" charset="-128"/>
                          <a:ea typeface="メイリオ" panose="020B0604030504040204" pitchFamily="50" charset="-128"/>
                        </a:rPr>
                        <a:t>三井住友海上火災保険株式会社　海上航空保険部貨物事務システムチーム　課長</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tc>
                <a:tc>
                  <a:txBody>
                    <a:bodyPr/>
                    <a:lstStyle/>
                    <a:p>
                      <a:pPr>
                        <a:lnSpc>
                          <a:spcPts val="1200"/>
                        </a:lnSpc>
                      </a:pPr>
                      <a:r>
                        <a:rPr lang="ja-JP" sz="1000" kern="100">
                          <a:effectLst/>
                          <a:latin typeface="メイリオ" panose="020B0604030504040204" pitchFamily="50" charset="-128"/>
                          <a:ea typeface="メイリオ" panose="020B0604030504040204" pitchFamily="50" charset="-128"/>
                        </a:rPr>
                        <a:t>真期 大輔</a:t>
                      </a:r>
                      <a:endParaRPr lang="ja-JP" sz="1000" kern="10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tc>
                <a:extLst>
                  <a:ext uri="{0D108BD9-81ED-4DB2-BD59-A6C34878D82A}">
                    <a16:rowId xmlns:a16="http://schemas.microsoft.com/office/drawing/2014/main" val="2977177616"/>
                  </a:ext>
                </a:extLst>
              </a:tr>
              <a:tr h="192286">
                <a:tc rowSpan="2">
                  <a:txBody>
                    <a:bodyPr/>
                    <a:lstStyle/>
                    <a:p>
                      <a:pPr algn="ctr">
                        <a:lnSpc>
                          <a:spcPts val="1200"/>
                        </a:lnSpc>
                      </a:pPr>
                      <a:r>
                        <a:rPr lang="ja-JP" sz="1000" kern="100" dirty="0">
                          <a:effectLst/>
                          <a:latin typeface="メイリオ" panose="020B0604030504040204" pitchFamily="50" charset="-128"/>
                          <a:ea typeface="メイリオ" panose="020B0604030504040204" pitchFamily="50" charset="-128"/>
                        </a:rPr>
                        <a:t>貿易プラットフォーム事業者</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nchor="ctr"/>
                </a:tc>
                <a:tc>
                  <a:txBody>
                    <a:bodyPr/>
                    <a:lstStyle/>
                    <a:p>
                      <a:pPr>
                        <a:lnSpc>
                          <a:spcPts val="1200"/>
                        </a:lnSpc>
                      </a:pPr>
                      <a:r>
                        <a:rPr lang="ja-JP" sz="1000" kern="100" dirty="0">
                          <a:effectLst/>
                          <a:latin typeface="メイリオ" panose="020B0604030504040204" pitchFamily="50" charset="-128"/>
                          <a:ea typeface="メイリオ" panose="020B0604030504040204" pitchFamily="50" charset="-128"/>
                        </a:rPr>
                        <a:t>株式会社エヌ・ティ・ティ・データ　第一公共事業本部 第二公共事業部 第一システム統括部　第一営業担当 部長</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tc>
                <a:tc>
                  <a:txBody>
                    <a:bodyPr/>
                    <a:lstStyle/>
                    <a:p>
                      <a:pPr>
                        <a:lnSpc>
                          <a:spcPts val="1200"/>
                        </a:lnSpc>
                      </a:pPr>
                      <a:r>
                        <a:rPr lang="ja-JP" sz="1000" kern="100">
                          <a:effectLst/>
                          <a:latin typeface="メイリオ" panose="020B0604030504040204" pitchFamily="50" charset="-128"/>
                          <a:ea typeface="メイリオ" panose="020B0604030504040204" pitchFamily="50" charset="-128"/>
                        </a:rPr>
                        <a:t>河田 禅</a:t>
                      </a:r>
                      <a:endParaRPr lang="ja-JP" sz="1000" kern="10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tc>
                <a:extLst>
                  <a:ext uri="{0D108BD9-81ED-4DB2-BD59-A6C34878D82A}">
                    <a16:rowId xmlns:a16="http://schemas.microsoft.com/office/drawing/2014/main" val="698121159"/>
                  </a:ext>
                </a:extLst>
              </a:tr>
              <a:tr h="64095">
                <a:tc vMerge="1">
                  <a:txBody>
                    <a:bodyPr/>
                    <a:lstStyle/>
                    <a:p>
                      <a:endParaRPr kumimoji="1" lang="ja-JP" altLang="en-US"/>
                    </a:p>
                  </a:txBody>
                  <a:tcPr/>
                </a:tc>
                <a:tc>
                  <a:txBody>
                    <a:bodyPr/>
                    <a:lstStyle/>
                    <a:p>
                      <a:pPr>
                        <a:lnSpc>
                          <a:spcPts val="1200"/>
                        </a:lnSpc>
                      </a:pPr>
                      <a:r>
                        <a:rPr lang="ja-JP" sz="1000" kern="100" dirty="0">
                          <a:effectLst/>
                          <a:latin typeface="メイリオ" panose="020B0604030504040204" pitchFamily="50" charset="-128"/>
                          <a:ea typeface="メイリオ" panose="020B0604030504040204" pitchFamily="50" charset="-128"/>
                        </a:rPr>
                        <a:t>株式会社トレードワルツ　取締役</a:t>
                      </a:r>
                      <a:r>
                        <a:rPr lang="en-US" sz="1000" kern="100" dirty="0">
                          <a:effectLst/>
                          <a:latin typeface="メイリオ" panose="020B0604030504040204" pitchFamily="50" charset="-128"/>
                          <a:ea typeface="メイリオ" panose="020B0604030504040204" pitchFamily="50" charset="-128"/>
                        </a:rPr>
                        <a:t>CEO</a:t>
                      </a:r>
                      <a:r>
                        <a:rPr lang="ja-JP" sz="1000" kern="100" dirty="0">
                          <a:effectLst/>
                          <a:latin typeface="メイリオ" panose="020B0604030504040204" pitchFamily="50" charset="-128"/>
                          <a:ea typeface="メイリオ" panose="020B0604030504040204" pitchFamily="50" charset="-128"/>
                        </a:rPr>
                        <a:t>室長</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tc>
                <a:tc>
                  <a:txBody>
                    <a:bodyPr/>
                    <a:lstStyle/>
                    <a:p>
                      <a:pPr>
                        <a:lnSpc>
                          <a:spcPts val="1200"/>
                        </a:lnSpc>
                      </a:pPr>
                      <a:r>
                        <a:rPr lang="ja-JP" sz="1000" kern="100" dirty="0">
                          <a:effectLst/>
                          <a:latin typeface="メイリオ" panose="020B0604030504040204" pitchFamily="50" charset="-128"/>
                          <a:ea typeface="メイリオ" panose="020B0604030504040204" pitchFamily="50" charset="-128"/>
                        </a:rPr>
                        <a:t>染谷 悟</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28843" marR="28843" marT="0" marB="0"/>
                </a:tc>
                <a:extLst>
                  <a:ext uri="{0D108BD9-81ED-4DB2-BD59-A6C34878D82A}">
                    <a16:rowId xmlns:a16="http://schemas.microsoft.com/office/drawing/2014/main" val="566452498"/>
                  </a:ext>
                </a:extLst>
              </a:tr>
            </a:tbl>
          </a:graphicData>
        </a:graphic>
      </p:graphicFrame>
      <p:graphicFrame>
        <p:nvGraphicFramePr>
          <p:cNvPr id="26" name="表 25">
            <a:extLst>
              <a:ext uri="{FF2B5EF4-FFF2-40B4-BE49-F238E27FC236}">
                <a16:creationId xmlns:a16="http://schemas.microsoft.com/office/drawing/2014/main" id="{2DA1274B-D355-4D5F-B819-DCA61BD8AA94}"/>
              </a:ext>
            </a:extLst>
          </p:cNvPr>
          <p:cNvGraphicFramePr>
            <a:graphicFrameLocks noGrp="1"/>
          </p:cNvGraphicFramePr>
          <p:nvPr>
            <p:extLst>
              <p:ext uri="{D42A27DB-BD31-4B8C-83A1-F6EECF244321}">
                <p14:modId xmlns:p14="http://schemas.microsoft.com/office/powerpoint/2010/main" val="3300093014"/>
              </p:ext>
            </p:extLst>
          </p:nvPr>
        </p:nvGraphicFramePr>
        <p:xfrm>
          <a:off x="1540833" y="5648597"/>
          <a:ext cx="6880007" cy="1371600"/>
        </p:xfrm>
        <a:graphic>
          <a:graphicData uri="http://schemas.openxmlformats.org/drawingml/2006/table">
            <a:tbl>
              <a:tblPr firstRow="1">
                <a:tableStyleId>{F5AB1C69-6EDB-4FF4-983F-18BD219EF322}</a:tableStyleId>
              </a:tblPr>
              <a:tblGrid>
                <a:gridCol w="556778">
                  <a:extLst>
                    <a:ext uri="{9D8B030D-6E8A-4147-A177-3AD203B41FA5}">
                      <a16:colId xmlns:a16="http://schemas.microsoft.com/office/drawing/2014/main" val="3064612899"/>
                    </a:ext>
                  </a:extLst>
                </a:gridCol>
                <a:gridCol w="1183681">
                  <a:extLst>
                    <a:ext uri="{9D8B030D-6E8A-4147-A177-3AD203B41FA5}">
                      <a16:colId xmlns:a16="http://schemas.microsoft.com/office/drawing/2014/main" val="1163627973"/>
                    </a:ext>
                  </a:extLst>
                </a:gridCol>
                <a:gridCol w="5139548">
                  <a:extLst>
                    <a:ext uri="{9D8B030D-6E8A-4147-A177-3AD203B41FA5}">
                      <a16:colId xmlns:a16="http://schemas.microsoft.com/office/drawing/2014/main" val="1804876955"/>
                    </a:ext>
                  </a:extLst>
                </a:gridCol>
              </a:tblGrid>
              <a:tr h="102843">
                <a:tc>
                  <a:txBody>
                    <a:bodyPr/>
                    <a:lstStyle/>
                    <a:p>
                      <a:pPr algn="ctr">
                        <a:lnSpc>
                          <a:spcPts val="1200"/>
                        </a:lnSpc>
                      </a:pPr>
                      <a:r>
                        <a:rPr lang="ja-JP" sz="1000" kern="100" dirty="0">
                          <a:effectLst/>
                          <a:latin typeface="メイリオ" panose="020B0604030504040204" pitchFamily="50" charset="-128"/>
                          <a:ea typeface="メイリオ" panose="020B0604030504040204" pitchFamily="50" charset="-128"/>
                        </a:rPr>
                        <a:t>研究会</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53248" marR="53248" marT="0" marB="0" anchor="ctr"/>
                </a:tc>
                <a:tc>
                  <a:txBody>
                    <a:bodyPr/>
                    <a:lstStyle/>
                    <a:p>
                      <a:pPr algn="ctr">
                        <a:lnSpc>
                          <a:spcPts val="1200"/>
                        </a:lnSpc>
                      </a:pPr>
                      <a:r>
                        <a:rPr lang="ja-JP" sz="1000" kern="100" dirty="0">
                          <a:effectLst/>
                          <a:latin typeface="メイリオ" panose="020B0604030504040204" pitchFamily="50" charset="-128"/>
                          <a:ea typeface="メイリオ" panose="020B0604030504040204" pitchFamily="50" charset="-128"/>
                        </a:rPr>
                        <a:t>開催日</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53248" marR="53248" marT="0" marB="0" anchor="ctr"/>
                </a:tc>
                <a:tc>
                  <a:txBody>
                    <a:bodyPr/>
                    <a:lstStyle/>
                    <a:p>
                      <a:pPr algn="ctr">
                        <a:lnSpc>
                          <a:spcPts val="1200"/>
                        </a:lnSpc>
                      </a:pPr>
                      <a:r>
                        <a:rPr lang="ja-JP" sz="1000" kern="100" dirty="0">
                          <a:effectLst/>
                          <a:latin typeface="メイリオ" panose="020B0604030504040204" pitchFamily="50" charset="-128"/>
                          <a:ea typeface="メイリオ" panose="020B0604030504040204" pitchFamily="50" charset="-128"/>
                        </a:rPr>
                        <a:t>主な議題</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53248" marR="53248" marT="0" marB="0" anchor="ctr"/>
                </a:tc>
                <a:extLst>
                  <a:ext uri="{0D108BD9-81ED-4DB2-BD59-A6C34878D82A}">
                    <a16:rowId xmlns:a16="http://schemas.microsoft.com/office/drawing/2014/main" val="374118584"/>
                  </a:ext>
                </a:extLst>
              </a:tr>
              <a:tr h="447089">
                <a:tc>
                  <a:txBody>
                    <a:bodyPr/>
                    <a:lstStyle/>
                    <a:p>
                      <a:pPr>
                        <a:lnSpc>
                          <a:spcPts val="1200"/>
                        </a:lnSpc>
                      </a:pPr>
                      <a:r>
                        <a:rPr lang="ja-JP" sz="1000" kern="100">
                          <a:effectLst/>
                          <a:latin typeface="メイリオ" panose="020B0604030504040204" pitchFamily="50" charset="-128"/>
                          <a:ea typeface="メイリオ" panose="020B0604030504040204" pitchFamily="50" charset="-128"/>
                        </a:rPr>
                        <a:t>第</a:t>
                      </a:r>
                      <a:r>
                        <a:rPr lang="en-US" sz="1000" kern="100">
                          <a:effectLst/>
                          <a:latin typeface="メイリオ" panose="020B0604030504040204" pitchFamily="50" charset="-128"/>
                          <a:ea typeface="メイリオ" panose="020B0604030504040204" pitchFamily="50" charset="-128"/>
                        </a:rPr>
                        <a:t>1</a:t>
                      </a:r>
                      <a:r>
                        <a:rPr lang="ja-JP" sz="1000" kern="100">
                          <a:effectLst/>
                          <a:latin typeface="メイリオ" panose="020B0604030504040204" pitchFamily="50" charset="-128"/>
                          <a:ea typeface="メイリオ" panose="020B0604030504040204" pitchFamily="50" charset="-128"/>
                        </a:rPr>
                        <a:t>回</a:t>
                      </a:r>
                      <a:endParaRPr lang="ja-JP" sz="1000" kern="10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53248" marR="53248" marT="0" marB="0"/>
                </a:tc>
                <a:tc>
                  <a:txBody>
                    <a:bodyPr/>
                    <a:lstStyle/>
                    <a:p>
                      <a:pPr>
                        <a:lnSpc>
                          <a:spcPts val="1200"/>
                        </a:lnSpc>
                      </a:pPr>
                      <a:r>
                        <a:rPr lang="en-US" sz="1000" kern="100" dirty="0">
                          <a:effectLst/>
                          <a:latin typeface="メイリオ" panose="020B0604030504040204" pitchFamily="50" charset="-128"/>
                          <a:ea typeface="メイリオ" panose="020B0604030504040204" pitchFamily="50" charset="-128"/>
                        </a:rPr>
                        <a:t>2021</a:t>
                      </a:r>
                      <a:r>
                        <a:rPr lang="ja-JP" sz="1000" kern="100" dirty="0">
                          <a:effectLst/>
                          <a:latin typeface="メイリオ" panose="020B0604030504040204" pitchFamily="50" charset="-128"/>
                          <a:ea typeface="メイリオ" panose="020B0604030504040204" pitchFamily="50" charset="-128"/>
                        </a:rPr>
                        <a:t>年</a:t>
                      </a:r>
                      <a:r>
                        <a:rPr lang="en-US" sz="1000" kern="100" dirty="0">
                          <a:effectLst/>
                          <a:latin typeface="メイリオ" panose="020B0604030504040204" pitchFamily="50" charset="-128"/>
                          <a:ea typeface="メイリオ" panose="020B0604030504040204" pitchFamily="50" charset="-128"/>
                        </a:rPr>
                        <a:t>10</a:t>
                      </a:r>
                      <a:r>
                        <a:rPr lang="ja-JP" sz="1000" kern="100" dirty="0">
                          <a:effectLst/>
                          <a:latin typeface="メイリオ" panose="020B0604030504040204" pitchFamily="50" charset="-128"/>
                          <a:ea typeface="メイリオ" panose="020B0604030504040204" pitchFamily="50" charset="-128"/>
                        </a:rPr>
                        <a:t>月</a:t>
                      </a:r>
                      <a:r>
                        <a:rPr lang="en-US" sz="1000" kern="100" dirty="0">
                          <a:effectLst/>
                          <a:latin typeface="メイリオ" panose="020B0604030504040204" pitchFamily="50" charset="-128"/>
                          <a:ea typeface="メイリオ" panose="020B0604030504040204" pitchFamily="50" charset="-128"/>
                        </a:rPr>
                        <a:t>28</a:t>
                      </a:r>
                      <a:r>
                        <a:rPr lang="ja-JP" sz="1000" kern="100" dirty="0">
                          <a:effectLst/>
                          <a:latin typeface="メイリオ" panose="020B0604030504040204" pitchFamily="50" charset="-128"/>
                          <a:ea typeface="メイリオ" panose="020B0604030504040204" pitchFamily="50" charset="-128"/>
                        </a:rPr>
                        <a:t>日</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53248" marR="53248" marT="0" marB="0"/>
                </a:tc>
                <a:tc>
                  <a:txBody>
                    <a:bodyPr/>
                    <a:lstStyle/>
                    <a:p>
                      <a:pPr marL="180975" lvl="0" indent="-180975">
                        <a:lnSpc>
                          <a:spcPts val="1200"/>
                        </a:lnSpc>
                        <a:buFont typeface="Wingdings" panose="05000000000000000000" pitchFamily="2" charset="2"/>
                        <a:buChar char=""/>
                      </a:pPr>
                      <a:r>
                        <a:rPr lang="ja-JP" sz="1000" kern="100" dirty="0">
                          <a:effectLst/>
                          <a:latin typeface="メイリオ" panose="020B0604030504040204" pitchFamily="50" charset="-128"/>
                          <a:ea typeface="メイリオ" panose="020B0604030504040204" pitchFamily="50" charset="-128"/>
                        </a:rPr>
                        <a:t>貿易分野におけるデータ連携に関する課題と現状</a:t>
                      </a:r>
                    </a:p>
                    <a:p>
                      <a:pPr marL="180975" lvl="0" indent="-180975">
                        <a:lnSpc>
                          <a:spcPts val="1200"/>
                        </a:lnSpc>
                        <a:buFont typeface="Wingdings" panose="05000000000000000000" pitchFamily="2" charset="2"/>
                        <a:buChar char=""/>
                      </a:pPr>
                      <a:r>
                        <a:rPr lang="ja-JP" sz="1000" kern="100" dirty="0">
                          <a:effectLst/>
                          <a:latin typeface="メイリオ" panose="020B0604030504040204" pitchFamily="50" charset="-128"/>
                          <a:ea typeface="メイリオ" panose="020B0604030504040204" pitchFamily="50" charset="-128"/>
                        </a:rPr>
                        <a:t>貿易分野におけるデジタル化のあるべき姿について</a:t>
                      </a:r>
                    </a:p>
                    <a:p>
                      <a:pPr marL="361950" lvl="1" indent="-171450">
                        <a:lnSpc>
                          <a:spcPts val="1200"/>
                        </a:lnSpc>
                        <a:buFont typeface="Wingdings" panose="05000000000000000000" pitchFamily="2" charset="2"/>
                        <a:buChar char=""/>
                      </a:pPr>
                      <a:r>
                        <a:rPr lang="ja-JP" sz="1000" kern="100" dirty="0">
                          <a:effectLst/>
                          <a:latin typeface="メイリオ" panose="020B0604030504040204" pitchFamily="50" charset="-128"/>
                          <a:ea typeface="メイリオ" panose="020B0604030504040204" pitchFamily="50" charset="-128"/>
                        </a:rPr>
                        <a:t>貿易分野デジタル化の在り方に係る方向性の検討</a:t>
                      </a:r>
                    </a:p>
                    <a:p>
                      <a:pPr marL="361950" lvl="1" indent="-171450">
                        <a:lnSpc>
                          <a:spcPts val="1200"/>
                        </a:lnSpc>
                        <a:buFont typeface="Wingdings" panose="05000000000000000000" pitchFamily="2" charset="2"/>
                        <a:buChar char=""/>
                      </a:pPr>
                      <a:r>
                        <a:rPr lang="ja-JP" sz="1000" kern="100" dirty="0">
                          <a:effectLst/>
                          <a:latin typeface="メイリオ" panose="020B0604030504040204" pitchFamily="50" charset="-128"/>
                          <a:ea typeface="メイリオ" panose="020B0604030504040204" pitchFamily="50" charset="-128"/>
                        </a:rPr>
                        <a:t>データ連携性向上の実現に向けて取り組むべき事項の検討（テーマ出し）</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53248" marR="53248" marT="0" marB="0"/>
                </a:tc>
                <a:extLst>
                  <a:ext uri="{0D108BD9-81ED-4DB2-BD59-A6C34878D82A}">
                    <a16:rowId xmlns:a16="http://schemas.microsoft.com/office/drawing/2014/main" val="291596666"/>
                  </a:ext>
                </a:extLst>
              </a:tr>
              <a:tr h="357671">
                <a:tc>
                  <a:txBody>
                    <a:bodyPr/>
                    <a:lstStyle/>
                    <a:p>
                      <a:pPr>
                        <a:lnSpc>
                          <a:spcPts val="1200"/>
                        </a:lnSpc>
                      </a:pPr>
                      <a:r>
                        <a:rPr lang="ja-JP" sz="1000" kern="100">
                          <a:effectLst/>
                          <a:latin typeface="メイリオ" panose="020B0604030504040204" pitchFamily="50" charset="-128"/>
                          <a:ea typeface="メイリオ" panose="020B0604030504040204" pitchFamily="50" charset="-128"/>
                        </a:rPr>
                        <a:t>第</a:t>
                      </a:r>
                      <a:r>
                        <a:rPr lang="en-US" sz="1000" kern="100">
                          <a:effectLst/>
                          <a:latin typeface="メイリオ" panose="020B0604030504040204" pitchFamily="50" charset="-128"/>
                          <a:ea typeface="メイリオ" panose="020B0604030504040204" pitchFamily="50" charset="-128"/>
                        </a:rPr>
                        <a:t>2</a:t>
                      </a:r>
                      <a:r>
                        <a:rPr lang="ja-JP" sz="1000" kern="100">
                          <a:effectLst/>
                          <a:latin typeface="メイリオ" panose="020B0604030504040204" pitchFamily="50" charset="-128"/>
                          <a:ea typeface="メイリオ" panose="020B0604030504040204" pitchFamily="50" charset="-128"/>
                        </a:rPr>
                        <a:t>回</a:t>
                      </a:r>
                      <a:endParaRPr lang="ja-JP" sz="1000" kern="10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53248" marR="53248" marT="0" marB="0"/>
                </a:tc>
                <a:tc>
                  <a:txBody>
                    <a:bodyPr/>
                    <a:lstStyle/>
                    <a:p>
                      <a:pPr>
                        <a:lnSpc>
                          <a:spcPts val="1200"/>
                        </a:lnSpc>
                      </a:pPr>
                      <a:r>
                        <a:rPr lang="en-US" sz="1000" kern="100" dirty="0">
                          <a:effectLst/>
                          <a:latin typeface="メイリオ" panose="020B0604030504040204" pitchFamily="50" charset="-128"/>
                          <a:ea typeface="メイリオ" panose="020B0604030504040204" pitchFamily="50" charset="-128"/>
                        </a:rPr>
                        <a:t>2021</a:t>
                      </a:r>
                      <a:r>
                        <a:rPr lang="ja-JP" sz="1000" kern="100" dirty="0">
                          <a:effectLst/>
                          <a:latin typeface="メイリオ" panose="020B0604030504040204" pitchFamily="50" charset="-128"/>
                          <a:ea typeface="メイリオ" panose="020B0604030504040204" pitchFamily="50" charset="-128"/>
                        </a:rPr>
                        <a:t>年</a:t>
                      </a:r>
                      <a:r>
                        <a:rPr lang="en-US" sz="1000" kern="100" dirty="0">
                          <a:effectLst/>
                          <a:latin typeface="メイリオ" panose="020B0604030504040204" pitchFamily="50" charset="-128"/>
                          <a:ea typeface="メイリオ" panose="020B0604030504040204" pitchFamily="50" charset="-128"/>
                        </a:rPr>
                        <a:t>12</a:t>
                      </a:r>
                      <a:r>
                        <a:rPr lang="ja-JP" sz="1000" kern="100" dirty="0">
                          <a:effectLst/>
                          <a:latin typeface="メイリオ" panose="020B0604030504040204" pitchFamily="50" charset="-128"/>
                          <a:ea typeface="メイリオ" panose="020B0604030504040204" pitchFamily="50" charset="-128"/>
                        </a:rPr>
                        <a:t>月</a:t>
                      </a:r>
                      <a:r>
                        <a:rPr lang="en-US" sz="1000" kern="100" dirty="0">
                          <a:effectLst/>
                          <a:latin typeface="メイリオ" panose="020B0604030504040204" pitchFamily="50" charset="-128"/>
                          <a:ea typeface="メイリオ" panose="020B0604030504040204" pitchFamily="50" charset="-128"/>
                        </a:rPr>
                        <a:t>6</a:t>
                      </a:r>
                      <a:r>
                        <a:rPr lang="ja-JP" sz="1000" kern="100" dirty="0">
                          <a:effectLst/>
                          <a:latin typeface="メイリオ" panose="020B0604030504040204" pitchFamily="50" charset="-128"/>
                          <a:ea typeface="メイリオ" panose="020B0604030504040204" pitchFamily="50" charset="-128"/>
                        </a:rPr>
                        <a:t>日</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53248" marR="53248" marT="0" marB="0"/>
                </a:tc>
                <a:tc>
                  <a:txBody>
                    <a:bodyPr/>
                    <a:lstStyle/>
                    <a:p>
                      <a:pPr marL="180975" lvl="0" indent="-180975">
                        <a:lnSpc>
                          <a:spcPts val="1200"/>
                        </a:lnSpc>
                        <a:buFont typeface="Wingdings" panose="05000000000000000000" pitchFamily="2" charset="2"/>
                        <a:buChar char=""/>
                      </a:pPr>
                      <a:r>
                        <a:rPr lang="ja-JP" sz="1000" kern="100" dirty="0">
                          <a:effectLst/>
                          <a:latin typeface="メイリオ" panose="020B0604030504040204" pitchFamily="50" charset="-128"/>
                          <a:ea typeface="メイリオ" panose="020B0604030504040204" pitchFamily="50" charset="-128"/>
                        </a:rPr>
                        <a:t>貿易分野におけるデジタル化のあるべき姿の明確化</a:t>
                      </a:r>
                    </a:p>
                    <a:p>
                      <a:pPr marL="180975" lvl="0" indent="-180975">
                        <a:lnSpc>
                          <a:spcPts val="1200"/>
                        </a:lnSpc>
                        <a:buFont typeface="Wingdings" panose="05000000000000000000" pitchFamily="2" charset="2"/>
                        <a:buChar char=""/>
                      </a:pPr>
                      <a:r>
                        <a:rPr lang="ja-JP" sz="1000" kern="100" dirty="0">
                          <a:effectLst/>
                          <a:latin typeface="メイリオ" panose="020B0604030504040204" pitchFamily="50" charset="-128"/>
                          <a:ea typeface="メイリオ" panose="020B0604030504040204" pitchFamily="50" charset="-128"/>
                        </a:rPr>
                        <a:t>貿易分野におけるデジタル化の実現に向けたアクションプランの検討</a:t>
                      </a:r>
                    </a:p>
                    <a:p>
                      <a:pPr marL="361950" lvl="1" indent="-171450">
                        <a:lnSpc>
                          <a:spcPts val="1200"/>
                        </a:lnSpc>
                        <a:buFont typeface="Wingdings" panose="05000000000000000000" pitchFamily="2" charset="2"/>
                        <a:buChar char=""/>
                      </a:pPr>
                      <a:r>
                        <a:rPr lang="ja-JP" sz="1000" kern="100" dirty="0">
                          <a:effectLst/>
                          <a:latin typeface="メイリオ" panose="020B0604030504040204" pitchFamily="50" charset="-128"/>
                          <a:ea typeface="メイリオ" panose="020B0604030504040204" pitchFamily="50" charset="-128"/>
                        </a:rPr>
                        <a:t>データ連携性向上の実現方法の検討（第</a:t>
                      </a:r>
                      <a:r>
                        <a:rPr lang="en-US" sz="1000" kern="100" dirty="0">
                          <a:effectLst/>
                          <a:latin typeface="メイリオ" panose="020B0604030504040204" pitchFamily="50" charset="-128"/>
                          <a:ea typeface="メイリオ" panose="020B0604030504040204" pitchFamily="50" charset="-128"/>
                        </a:rPr>
                        <a:t>1</a:t>
                      </a:r>
                      <a:r>
                        <a:rPr lang="ja-JP" sz="1000" kern="100" dirty="0">
                          <a:effectLst/>
                          <a:latin typeface="メイリオ" panose="020B0604030504040204" pitchFamily="50" charset="-128"/>
                          <a:ea typeface="メイリオ" panose="020B0604030504040204" pitchFamily="50" charset="-128"/>
                        </a:rPr>
                        <a:t>回の議論に基づく検討テーマの深堀り）</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53248" marR="53248" marT="0" marB="0"/>
                </a:tc>
                <a:extLst>
                  <a:ext uri="{0D108BD9-81ED-4DB2-BD59-A6C34878D82A}">
                    <a16:rowId xmlns:a16="http://schemas.microsoft.com/office/drawing/2014/main" val="2010785406"/>
                  </a:ext>
                </a:extLst>
              </a:tr>
              <a:tr h="138856">
                <a:tc>
                  <a:txBody>
                    <a:bodyPr/>
                    <a:lstStyle/>
                    <a:p>
                      <a:pPr>
                        <a:lnSpc>
                          <a:spcPts val="1200"/>
                        </a:lnSpc>
                      </a:pPr>
                      <a:r>
                        <a:rPr lang="ja-JP" sz="1000" kern="100" dirty="0">
                          <a:effectLst/>
                          <a:latin typeface="メイリオ" panose="020B0604030504040204" pitchFamily="50" charset="-128"/>
                          <a:ea typeface="メイリオ" panose="020B0604030504040204" pitchFamily="50" charset="-128"/>
                        </a:rPr>
                        <a:t>第</a:t>
                      </a:r>
                      <a:r>
                        <a:rPr lang="en-US" sz="1000" kern="100" dirty="0">
                          <a:effectLst/>
                          <a:latin typeface="メイリオ" panose="020B0604030504040204" pitchFamily="50" charset="-128"/>
                          <a:ea typeface="メイリオ" panose="020B0604030504040204" pitchFamily="50" charset="-128"/>
                        </a:rPr>
                        <a:t>3</a:t>
                      </a:r>
                      <a:r>
                        <a:rPr lang="ja-JP" sz="1000" kern="100" dirty="0">
                          <a:effectLst/>
                          <a:latin typeface="メイリオ" panose="020B0604030504040204" pitchFamily="50" charset="-128"/>
                          <a:ea typeface="メイリオ" panose="020B0604030504040204" pitchFamily="50" charset="-128"/>
                        </a:rPr>
                        <a:t>回</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53248" marR="53248" marT="0" marB="0"/>
                </a:tc>
                <a:tc>
                  <a:txBody>
                    <a:bodyPr/>
                    <a:lstStyle/>
                    <a:p>
                      <a:pPr>
                        <a:lnSpc>
                          <a:spcPts val="1200"/>
                        </a:lnSpc>
                      </a:pPr>
                      <a:r>
                        <a:rPr lang="en-US" sz="1000" kern="100" dirty="0">
                          <a:effectLst/>
                          <a:latin typeface="メイリオ" panose="020B0604030504040204" pitchFamily="50" charset="-128"/>
                          <a:ea typeface="メイリオ" panose="020B0604030504040204" pitchFamily="50" charset="-128"/>
                        </a:rPr>
                        <a:t>2022</a:t>
                      </a:r>
                      <a:r>
                        <a:rPr lang="ja-JP" sz="1000" kern="100" dirty="0">
                          <a:effectLst/>
                          <a:latin typeface="メイリオ" panose="020B0604030504040204" pitchFamily="50" charset="-128"/>
                          <a:ea typeface="メイリオ" panose="020B0604030504040204" pitchFamily="50" charset="-128"/>
                        </a:rPr>
                        <a:t>年</a:t>
                      </a:r>
                      <a:r>
                        <a:rPr lang="en-US" sz="1000" kern="100" dirty="0">
                          <a:effectLst/>
                          <a:latin typeface="メイリオ" panose="020B0604030504040204" pitchFamily="50" charset="-128"/>
                          <a:ea typeface="メイリオ" panose="020B0604030504040204" pitchFamily="50" charset="-128"/>
                        </a:rPr>
                        <a:t>2</a:t>
                      </a:r>
                      <a:r>
                        <a:rPr lang="ja-JP" sz="1000" kern="100" dirty="0">
                          <a:effectLst/>
                          <a:latin typeface="メイリオ" panose="020B0604030504040204" pitchFamily="50" charset="-128"/>
                          <a:ea typeface="メイリオ" panose="020B0604030504040204" pitchFamily="50" charset="-128"/>
                        </a:rPr>
                        <a:t>月</a:t>
                      </a:r>
                      <a:r>
                        <a:rPr lang="en-US" sz="1000" kern="100" dirty="0">
                          <a:effectLst/>
                          <a:latin typeface="メイリオ" panose="020B0604030504040204" pitchFamily="50" charset="-128"/>
                          <a:ea typeface="メイリオ" panose="020B0604030504040204" pitchFamily="50" charset="-128"/>
                        </a:rPr>
                        <a:t>4</a:t>
                      </a:r>
                      <a:r>
                        <a:rPr lang="ja-JP" sz="1000" kern="100" dirty="0">
                          <a:effectLst/>
                          <a:latin typeface="メイリオ" panose="020B0604030504040204" pitchFamily="50" charset="-128"/>
                          <a:ea typeface="メイリオ" panose="020B0604030504040204" pitchFamily="50" charset="-128"/>
                        </a:rPr>
                        <a:t>日</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53248" marR="53248" marT="0" marB="0"/>
                </a:tc>
                <a:tc>
                  <a:txBody>
                    <a:bodyPr/>
                    <a:lstStyle/>
                    <a:p>
                      <a:pPr marL="180975" lvl="0" indent="-180975">
                        <a:lnSpc>
                          <a:spcPts val="1200"/>
                        </a:lnSpc>
                        <a:buFont typeface="Wingdings" panose="05000000000000000000" pitchFamily="2" charset="2"/>
                        <a:buChar char=""/>
                      </a:pPr>
                      <a:r>
                        <a:rPr lang="ja-JP" sz="1000" kern="100" dirty="0">
                          <a:effectLst/>
                          <a:latin typeface="メイリオ" panose="020B0604030504040204" pitchFamily="50" charset="-128"/>
                          <a:ea typeface="メイリオ" panose="020B0604030504040204" pitchFamily="50" charset="-128"/>
                        </a:rPr>
                        <a:t>貿易デジタル化アクションプランの検討（提言の取り纏め）</a:t>
                      </a:r>
                      <a:endParaRPr lang="ja-JP" sz="1000" kern="100" dirty="0">
                        <a:effectLst/>
                        <a:latin typeface="メイリオ" panose="020B0604030504040204" pitchFamily="50" charset="-128"/>
                        <a:ea typeface="メイリオ" panose="020B0604030504040204" pitchFamily="50" charset="-128"/>
                        <a:cs typeface="Times New Roman" panose="02020603050405020304" pitchFamily="18" charset="0"/>
                      </a:endParaRPr>
                    </a:p>
                  </a:txBody>
                  <a:tcPr marL="53248" marR="53248" marT="0" marB="0"/>
                </a:tc>
                <a:extLst>
                  <a:ext uri="{0D108BD9-81ED-4DB2-BD59-A6C34878D82A}">
                    <a16:rowId xmlns:a16="http://schemas.microsoft.com/office/drawing/2014/main" val="2559824908"/>
                  </a:ext>
                </a:extLst>
              </a:tr>
            </a:tbl>
          </a:graphicData>
        </a:graphic>
      </p:graphicFrame>
      <p:sp>
        <p:nvSpPr>
          <p:cNvPr id="20" name="四角形: 角を丸くする 19">
            <a:extLst>
              <a:ext uri="{FF2B5EF4-FFF2-40B4-BE49-F238E27FC236}">
                <a16:creationId xmlns:a16="http://schemas.microsoft.com/office/drawing/2014/main" id="{F6BEB553-930C-454D-B6B4-49534694853D}"/>
              </a:ext>
            </a:extLst>
          </p:cNvPr>
          <p:cNvSpPr/>
          <p:nvPr/>
        </p:nvSpPr>
        <p:spPr bwMode="auto">
          <a:xfrm>
            <a:off x="8514259" y="5652045"/>
            <a:ext cx="1070551" cy="302375"/>
          </a:xfrm>
          <a:prstGeom prst="roundRect">
            <a:avLst>
              <a:gd name="adj" fmla="val 9107"/>
            </a:avLst>
          </a:prstGeom>
        </p:spPr>
        <p:style>
          <a:lnRef idx="1">
            <a:schemeClr val="accent2"/>
          </a:lnRef>
          <a:fillRef idx="3">
            <a:schemeClr val="accent2"/>
          </a:fillRef>
          <a:effectRef idx="2">
            <a:schemeClr val="accent2"/>
          </a:effectRef>
          <a:fontRef idx="minor">
            <a:schemeClr val="lt1"/>
          </a:fontRef>
        </p:style>
        <p:txBody>
          <a:bodyPr vert="horz" wrap="square" lIns="0" tIns="0" rIns="0" bIns="0" rtlCol="0" anchor="ctr" anchorCtr="0">
            <a:noAutofit/>
          </a:bodyPr>
          <a:lstStyle/>
          <a:p>
            <a:pPr algn="ctr" defTabSz="914400" fontAlgn="base">
              <a:lnSpc>
                <a:spcPct val="120000"/>
              </a:lnSpc>
            </a:pPr>
            <a:r>
              <a:rPr kumimoji="1" lang="ja-JP" altLang="en-US" sz="1100" dirty="0">
                <a:solidFill>
                  <a:schemeClr val="bg1"/>
                </a:solidFill>
                <a:latin typeface="メイリオ" panose="020B0604030504040204" pitchFamily="50" charset="-128"/>
                <a:ea typeface="メイリオ" panose="020B0604030504040204" pitchFamily="50" charset="-128"/>
              </a:rPr>
              <a:t>目的①～③</a:t>
            </a:r>
          </a:p>
        </p:txBody>
      </p:sp>
      <p:sp>
        <p:nvSpPr>
          <p:cNvPr id="21" name="四角形: 角を丸くする 20">
            <a:extLst>
              <a:ext uri="{FF2B5EF4-FFF2-40B4-BE49-F238E27FC236}">
                <a16:creationId xmlns:a16="http://schemas.microsoft.com/office/drawing/2014/main" id="{968E94E2-7310-451D-BB7F-680829A7B2B6}"/>
              </a:ext>
            </a:extLst>
          </p:cNvPr>
          <p:cNvSpPr/>
          <p:nvPr/>
        </p:nvSpPr>
        <p:spPr bwMode="auto">
          <a:xfrm>
            <a:off x="8514258" y="5991371"/>
            <a:ext cx="1070551" cy="302375"/>
          </a:xfrm>
          <a:prstGeom prst="roundRect">
            <a:avLst>
              <a:gd name="adj" fmla="val 9107"/>
            </a:avLst>
          </a:prstGeom>
        </p:spPr>
        <p:style>
          <a:lnRef idx="1">
            <a:schemeClr val="accent2"/>
          </a:lnRef>
          <a:fillRef idx="3">
            <a:schemeClr val="accent2"/>
          </a:fillRef>
          <a:effectRef idx="2">
            <a:schemeClr val="accent2"/>
          </a:effectRef>
          <a:fontRef idx="minor">
            <a:schemeClr val="lt1"/>
          </a:fontRef>
        </p:style>
        <p:txBody>
          <a:bodyPr vert="horz" wrap="square" lIns="0" tIns="0" rIns="0" bIns="0" rtlCol="0" anchor="ctr" anchorCtr="0">
            <a:noAutofit/>
          </a:bodyPr>
          <a:lstStyle/>
          <a:p>
            <a:pPr algn="ctr" defTabSz="914400" fontAlgn="base">
              <a:lnSpc>
                <a:spcPct val="120000"/>
              </a:lnSpc>
            </a:pPr>
            <a:r>
              <a:rPr kumimoji="1" lang="ja-JP" altLang="en-US" sz="1100" dirty="0">
                <a:solidFill>
                  <a:schemeClr val="bg1"/>
                </a:solidFill>
                <a:latin typeface="メイリオ" panose="020B0604030504040204" pitchFamily="50" charset="-128"/>
                <a:ea typeface="メイリオ" panose="020B0604030504040204" pitchFamily="50" charset="-128"/>
              </a:rPr>
              <a:t>個別課題①～⑨</a:t>
            </a:r>
            <a:endParaRPr kumimoji="1" lang="en-US" altLang="ja-JP" sz="1100" dirty="0">
              <a:solidFill>
                <a:schemeClr val="bg1"/>
              </a:solidFill>
              <a:latin typeface="メイリオ" panose="020B0604030504040204" pitchFamily="50" charset="-128"/>
              <a:ea typeface="メイリオ" panose="020B0604030504040204" pitchFamily="50" charset="-128"/>
            </a:endParaRPr>
          </a:p>
        </p:txBody>
      </p:sp>
      <p:sp>
        <p:nvSpPr>
          <p:cNvPr id="22" name="四角形: 角を丸くする 21">
            <a:extLst>
              <a:ext uri="{FF2B5EF4-FFF2-40B4-BE49-F238E27FC236}">
                <a16:creationId xmlns:a16="http://schemas.microsoft.com/office/drawing/2014/main" id="{484BEC2D-0BFF-4F54-B413-6EA68164C099}"/>
              </a:ext>
            </a:extLst>
          </p:cNvPr>
          <p:cNvSpPr/>
          <p:nvPr/>
        </p:nvSpPr>
        <p:spPr bwMode="auto">
          <a:xfrm>
            <a:off x="8514258" y="6360002"/>
            <a:ext cx="1070551" cy="302375"/>
          </a:xfrm>
          <a:prstGeom prst="roundRect">
            <a:avLst>
              <a:gd name="adj" fmla="val 9107"/>
            </a:avLst>
          </a:prstGeom>
        </p:spPr>
        <p:style>
          <a:lnRef idx="1">
            <a:schemeClr val="accent2"/>
          </a:lnRef>
          <a:fillRef idx="3">
            <a:schemeClr val="accent2"/>
          </a:fillRef>
          <a:effectRef idx="2">
            <a:schemeClr val="accent2"/>
          </a:effectRef>
          <a:fontRef idx="minor">
            <a:schemeClr val="lt1"/>
          </a:fontRef>
        </p:style>
        <p:txBody>
          <a:bodyPr vert="horz" wrap="square" lIns="0" tIns="0" rIns="0" bIns="0" rtlCol="0" anchor="ctr" anchorCtr="0">
            <a:noAutofit/>
          </a:bodyPr>
          <a:lstStyle/>
          <a:p>
            <a:pPr algn="ctr" defTabSz="914400" fontAlgn="base">
              <a:lnSpc>
                <a:spcPct val="120000"/>
              </a:lnSpc>
            </a:pPr>
            <a:r>
              <a:rPr kumimoji="1" lang="ja-JP" altLang="en-US" sz="1100" dirty="0">
                <a:solidFill>
                  <a:schemeClr val="bg1"/>
                </a:solidFill>
                <a:latin typeface="メイリオ" panose="020B0604030504040204" pitchFamily="50" charset="-128"/>
                <a:ea typeface="メイリオ" panose="020B0604030504040204" pitchFamily="50" charset="-128"/>
              </a:rPr>
              <a:t>目標①～⑤</a:t>
            </a:r>
            <a:endParaRPr kumimoji="1" lang="en-US" altLang="ja-JP" sz="1100" dirty="0">
              <a:solidFill>
                <a:schemeClr val="bg1"/>
              </a:solidFill>
              <a:latin typeface="メイリオ" panose="020B0604030504040204" pitchFamily="50" charset="-128"/>
              <a:ea typeface="メイリオ" panose="020B0604030504040204" pitchFamily="50" charset="-128"/>
            </a:endParaRPr>
          </a:p>
        </p:txBody>
      </p:sp>
      <p:cxnSp>
        <p:nvCxnSpPr>
          <p:cNvPr id="5" name="コネクタ: カギ線 4">
            <a:extLst>
              <a:ext uri="{FF2B5EF4-FFF2-40B4-BE49-F238E27FC236}">
                <a16:creationId xmlns:a16="http://schemas.microsoft.com/office/drawing/2014/main" id="{FE2A1BB9-B46E-40E4-9355-3260D55DF2AF}"/>
              </a:ext>
            </a:extLst>
          </p:cNvPr>
          <p:cNvCxnSpPr>
            <a:cxnSpLocks/>
            <a:stCxn id="18" idx="2"/>
            <a:endCxn id="20" idx="3"/>
          </p:cNvCxnSpPr>
          <p:nvPr/>
        </p:nvCxnSpPr>
        <p:spPr>
          <a:xfrm rot="5400000">
            <a:off x="9482545" y="5510029"/>
            <a:ext cx="395469" cy="190938"/>
          </a:xfrm>
          <a:prstGeom prst="bentConnector2">
            <a:avLst/>
          </a:prstGeom>
          <a:ln cap="sq">
            <a:solidFill>
              <a:srgbClr val="3C82F5"/>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コネクタ: カギ線 27">
            <a:extLst>
              <a:ext uri="{FF2B5EF4-FFF2-40B4-BE49-F238E27FC236}">
                <a16:creationId xmlns:a16="http://schemas.microsoft.com/office/drawing/2014/main" id="{357D4447-ADBC-4587-AA4F-A424488558F4}"/>
              </a:ext>
            </a:extLst>
          </p:cNvPr>
          <p:cNvCxnSpPr>
            <a:cxnSpLocks/>
            <a:stCxn id="18" idx="2"/>
            <a:endCxn id="21" idx="3"/>
          </p:cNvCxnSpPr>
          <p:nvPr/>
        </p:nvCxnSpPr>
        <p:spPr>
          <a:xfrm rot="5400000">
            <a:off x="9312882" y="5679692"/>
            <a:ext cx="734795" cy="190939"/>
          </a:xfrm>
          <a:prstGeom prst="bentConnector2">
            <a:avLst/>
          </a:prstGeom>
          <a:ln cap="sq">
            <a:solidFill>
              <a:srgbClr val="3C82F5"/>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コネクタ: カギ線 28">
            <a:extLst>
              <a:ext uri="{FF2B5EF4-FFF2-40B4-BE49-F238E27FC236}">
                <a16:creationId xmlns:a16="http://schemas.microsoft.com/office/drawing/2014/main" id="{AECD627B-508E-4482-A572-F29C99013D5B}"/>
              </a:ext>
            </a:extLst>
          </p:cNvPr>
          <p:cNvCxnSpPr>
            <a:cxnSpLocks/>
            <a:stCxn id="18" idx="2"/>
            <a:endCxn id="22" idx="3"/>
          </p:cNvCxnSpPr>
          <p:nvPr/>
        </p:nvCxnSpPr>
        <p:spPr>
          <a:xfrm rot="5400000">
            <a:off x="9128566" y="5864008"/>
            <a:ext cx="1103426" cy="190939"/>
          </a:xfrm>
          <a:prstGeom prst="bentConnector2">
            <a:avLst/>
          </a:prstGeom>
          <a:ln cap="sq">
            <a:solidFill>
              <a:srgbClr val="3C82F5"/>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0" name="四角形: 角を丸くする 29">
            <a:extLst>
              <a:ext uri="{FF2B5EF4-FFF2-40B4-BE49-F238E27FC236}">
                <a16:creationId xmlns:a16="http://schemas.microsoft.com/office/drawing/2014/main" id="{6672F52D-EBAC-4E8A-9F9C-0390907EA2AD}"/>
              </a:ext>
            </a:extLst>
          </p:cNvPr>
          <p:cNvSpPr/>
          <p:nvPr/>
        </p:nvSpPr>
        <p:spPr bwMode="auto">
          <a:xfrm>
            <a:off x="8501423" y="6728633"/>
            <a:ext cx="1070551" cy="302375"/>
          </a:xfrm>
          <a:prstGeom prst="roundRect">
            <a:avLst>
              <a:gd name="adj" fmla="val 9107"/>
            </a:avLst>
          </a:prstGeom>
        </p:spPr>
        <p:style>
          <a:lnRef idx="1">
            <a:schemeClr val="accent2"/>
          </a:lnRef>
          <a:fillRef idx="3">
            <a:schemeClr val="accent2"/>
          </a:fillRef>
          <a:effectRef idx="2">
            <a:schemeClr val="accent2"/>
          </a:effectRef>
          <a:fontRef idx="minor">
            <a:schemeClr val="lt1"/>
          </a:fontRef>
        </p:style>
        <p:txBody>
          <a:bodyPr vert="horz" wrap="square" lIns="0" tIns="0" rIns="0" bIns="0" rtlCol="0" anchor="ctr" anchorCtr="0">
            <a:noAutofit/>
          </a:bodyPr>
          <a:lstStyle/>
          <a:p>
            <a:pPr algn="ctr" defTabSz="914400" fontAlgn="base">
              <a:lnSpc>
                <a:spcPct val="120000"/>
              </a:lnSpc>
            </a:pPr>
            <a:r>
              <a:rPr kumimoji="1" lang="ja-JP" altLang="en-US" sz="1100" dirty="0">
                <a:solidFill>
                  <a:schemeClr val="bg1"/>
                </a:solidFill>
                <a:latin typeface="メイリオ" panose="020B0604030504040204" pitchFamily="50" charset="-128"/>
                <a:ea typeface="メイリオ" panose="020B0604030504040204" pitchFamily="50" charset="-128"/>
              </a:rPr>
              <a:t>施策①～⑦</a:t>
            </a:r>
            <a:endParaRPr kumimoji="1" lang="en-US" altLang="ja-JP" sz="1100" dirty="0">
              <a:solidFill>
                <a:schemeClr val="bg1"/>
              </a:solidFill>
              <a:latin typeface="メイリオ" panose="020B0604030504040204" pitchFamily="50" charset="-128"/>
              <a:ea typeface="メイリオ" panose="020B0604030504040204" pitchFamily="50" charset="-128"/>
            </a:endParaRPr>
          </a:p>
        </p:txBody>
      </p:sp>
      <p:cxnSp>
        <p:nvCxnSpPr>
          <p:cNvPr id="31" name="コネクタ: カギ線 30">
            <a:extLst>
              <a:ext uri="{FF2B5EF4-FFF2-40B4-BE49-F238E27FC236}">
                <a16:creationId xmlns:a16="http://schemas.microsoft.com/office/drawing/2014/main" id="{8A52A9E1-3961-42C7-BCD1-6A04DF0BBE35}"/>
              </a:ext>
            </a:extLst>
          </p:cNvPr>
          <p:cNvCxnSpPr>
            <a:cxnSpLocks/>
            <a:stCxn id="18" idx="2"/>
            <a:endCxn id="30" idx="3"/>
          </p:cNvCxnSpPr>
          <p:nvPr/>
        </p:nvCxnSpPr>
        <p:spPr>
          <a:xfrm rot="5400000">
            <a:off x="8937833" y="6041905"/>
            <a:ext cx="1472057" cy="203774"/>
          </a:xfrm>
          <a:prstGeom prst="bentConnector2">
            <a:avLst/>
          </a:prstGeom>
          <a:ln cap="sq">
            <a:solidFill>
              <a:srgbClr val="3C82F5"/>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右中かっこ 32">
            <a:extLst>
              <a:ext uri="{FF2B5EF4-FFF2-40B4-BE49-F238E27FC236}">
                <a16:creationId xmlns:a16="http://schemas.microsoft.com/office/drawing/2014/main" id="{C6A4207B-F9C0-48E0-BAE8-A1A781D1B30F}"/>
              </a:ext>
            </a:extLst>
          </p:cNvPr>
          <p:cNvSpPr/>
          <p:nvPr/>
        </p:nvSpPr>
        <p:spPr>
          <a:xfrm>
            <a:off x="9882410" y="5691355"/>
            <a:ext cx="292313" cy="1400850"/>
          </a:xfrm>
          <a:prstGeom prst="rightBrace">
            <a:avLst>
              <a:gd name="adj1" fmla="val 24568"/>
              <a:gd name="adj2" fmla="val 50000"/>
            </a:avLst>
          </a:prstGeom>
          <a:ln cap="sq">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p>
        </p:txBody>
      </p:sp>
      <p:sp>
        <p:nvSpPr>
          <p:cNvPr id="34" name="テキスト ボックス 33">
            <a:extLst>
              <a:ext uri="{FF2B5EF4-FFF2-40B4-BE49-F238E27FC236}">
                <a16:creationId xmlns:a16="http://schemas.microsoft.com/office/drawing/2014/main" id="{5FB4875F-8FE7-472C-B5C7-D3C4A30229A5}"/>
              </a:ext>
            </a:extLst>
          </p:cNvPr>
          <p:cNvSpPr txBox="1"/>
          <p:nvPr/>
        </p:nvSpPr>
        <p:spPr>
          <a:xfrm>
            <a:off x="10215596" y="5666207"/>
            <a:ext cx="221599" cy="1333698"/>
          </a:xfrm>
          <a:prstGeom prst="rect">
            <a:avLst/>
          </a:prstGeom>
          <a:noFill/>
        </p:spPr>
        <p:txBody>
          <a:bodyPr vert="eaVert" wrap="none" lIns="0" tIns="0" rIns="0" bIns="0" rtlCol="0">
            <a:spAutoFit/>
          </a:bodyPr>
          <a:lstStyle/>
          <a:p>
            <a:pPr algn="l" defTabSz="1007772" fontAlgn="ctr">
              <a:lnSpc>
                <a:spcPct val="120000"/>
              </a:lnSpc>
              <a:spcAft>
                <a:spcPts val="400"/>
              </a:spcAft>
              <a:buClr>
                <a:srgbClr val="000000"/>
              </a:buClr>
            </a:pPr>
            <a:r>
              <a:rPr kumimoji="1" lang="ja-JP" altLang="en-US" sz="1200" spc="100" dirty="0">
                <a:solidFill>
                  <a:schemeClr val="bg1">
                    <a:lumMod val="50000"/>
                  </a:schemeClr>
                </a:solidFill>
                <a:latin typeface="メイリオ" panose="020B0604030504040204" pitchFamily="50" charset="-128"/>
                <a:ea typeface="メイリオ" panose="020B0604030504040204" pitchFamily="50" charset="-128"/>
              </a:rPr>
              <a:t>「参考資料」参照</a:t>
            </a:r>
          </a:p>
        </p:txBody>
      </p:sp>
    </p:spTree>
    <p:extLst>
      <p:ext uri="{BB962C8B-B14F-4D97-AF65-F5344CB8AC3E}">
        <p14:creationId xmlns:p14="http://schemas.microsoft.com/office/powerpoint/2010/main" val="7402620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1">
            <a:extLst>
              <a:ext uri="{FF2B5EF4-FFF2-40B4-BE49-F238E27FC236}">
                <a16:creationId xmlns:a16="http://schemas.microsoft.com/office/drawing/2014/main" id="{0402552F-D404-48AF-A6A6-2A8D2C9DCCF4}"/>
              </a:ext>
            </a:extLst>
          </p:cNvPr>
          <p:cNvSpPr txBox="1">
            <a:spLocks/>
          </p:cNvSpPr>
          <p:nvPr/>
        </p:nvSpPr>
        <p:spPr>
          <a:xfrm>
            <a:off x="538163" y="7316823"/>
            <a:ext cx="9612000" cy="135422"/>
          </a:xfrm>
          <a:prstGeom prst="rect">
            <a:avLst/>
          </a:prstGeom>
        </p:spPr>
        <p:txBody>
          <a:bodyPr vert="horz" wrap="square" lIns="0" tIns="0" rIns="0" bIns="0" rtlCol="0" anchor="b" anchorCtr="0">
            <a:spAutoFit/>
          </a:bodyPr>
          <a:lstStyle>
            <a:lvl1pPr marL="252000" marR="0" indent="-252000" algn="l" defTabSz="1007772" rtl="0" eaLnBrk="1" fontAlgn="ctr" latinLnBrk="0" hangingPunct="1">
              <a:lnSpc>
                <a:spcPct val="110000"/>
              </a:lnSpc>
              <a:spcBef>
                <a:spcPts val="0"/>
              </a:spcBef>
              <a:spcAft>
                <a:spcPts val="0"/>
              </a:spcAft>
              <a:buClr>
                <a:srgbClr val="595758"/>
              </a:buClr>
              <a:buSzTx/>
              <a:buFont typeface="Wingdings" panose="05000000000000000000" pitchFamily="2" charset="2"/>
              <a:buNone/>
              <a:tabLst/>
              <a:defRPr kumimoji="1" sz="800" b="0" kern="1200" spc="120" baseline="0">
                <a:solidFill>
                  <a:srgbClr val="000000"/>
                </a:solidFill>
                <a:latin typeface="メイリオ" panose="020B0604030504040204" pitchFamily="50" charset="-128"/>
                <a:ea typeface="メイリオ" panose="020B0604030504040204" pitchFamily="50" charset="-128"/>
                <a:cs typeface="+mn-cs"/>
              </a:defRPr>
            </a:lvl1pPr>
            <a:lvl2pPr marL="447675" marR="0" indent="-215900" algn="l" defTabSz="1007772" rtl="0" eaLnBrk="1" fontAlgn="auto" latinLnBrk="0" hangingPunct="1">
              <a:lnSpc>
                <a:spcPct val="120000"/>
              </a:lnSpc>
              <a:spcBef>
                <a:spcPts val="0"/>
              </a:spcBef>
              <a:spcAft>
                <a:spcPts val="600"/>
              </a:spcAft>
              <a:buClr>
                <a:srgbClr val="3C82F4"/>
              </a:buClr>
              <a:buSzPct val="70000"/>
              <a:buFont typeface="Wingdings" panose="05000000000000000000" pitchFamily="2" charset="2"/>
              <a:buChar char="l"/>
              <a:tabLst/>
              <a:defRPr kumimoji="1" sz="1600" b="0" kern="1200" spc="120" baseline="0">
                <a:solidFill>
                  <a:schemeClr val="tx1"/>
                </a:solidFill>
                <a:latin typeface="メイリオ" panose="020B0604030504040204" pitchFamily="50" charset="-128"/>
                <a:ea typeface="メイリオ" panose="020B0604030504040204" pitchFamily="50" charset="-128"/>
                <a:cs typeface="+mn-cs"/>
              </a:defRPr>
            </a:lvl2pPr>
            <a:lvl3pPr marL="542925" marR="0" indent="-142875" algn="l" defTabSz="1007772" rtl="0" eaLnBrk="1" fontAlgn="auto" latinLnBrk="0" hangingPunct="1">
              <a:lnSpc>
                <a:spcPct val="120000"/>
              </a:lnSpc>
              <a:spcBef>
                <a:spcPts val="0"/>
              </a:spcBef>
              <a:spcAft>
                <a:spcPts val="600"/>
              </a:spcAft>
              <a:buClr>
                <a:srgbClr val="000000"/>
              </a:buClr>
              <a:buSzTx/>
              <a:buFont typeface="BIZ UDPゴシック" panose="020B0400000000000000" pitchFamily="50" charset="-128"/>
              <a:buChar char="-"/>
              <a:tabLst/>
              <a:defRPr kumimoji="1" sz="1400" b="0" kern="1200" spc="120" baseline="0">
                <a:solidFill>
                  <a:schemeClr val="tx1"/>
                </a:solidFill>
                <a:latin typeface="メイリオ" panose="020B0604030504040204" pitchFamily="50" charset="-128"/>
                <a:ea typeface="メイリオ" panose="020B0604030504040204" pitchFamily="50" charset="-128"/>
                <a:cs typeface="+mn-cs"/>
              </a:defRPr>
            </a:lvl3pPr>
            <a:lvl4pPr marL="714375" marR="0" indent="-107950" algn="l" defTabSz="1007772" rtl="0" eaLnBrk="1" fontAlgn="auto" latinLnBrk="0" hangingPunct="1">
              <a:lnSpc>
                <a:spcPct val="120000"/>
              </a:lnSpc>
              <a:spcBef>
                <a:spcPts val="0"/>
              </a:spcBef>
              <a:spcAft>
                <a:spcPts val="400"/>
              </a:spcAft>
              <a:buClr>
                <a:srgbClr val="595758"/>
              </a:buClr>
              <a:buSzTx/>
              <a:buFont typeface="Arial" panose="020B0604020202020204" pitchFamily="34" charset="0"/>
              <a:buChar char="•"/>
              <a:tabLst/>
              <a:defRPr kumimoji="1" sz="1200" b="0" kern="1200" spc="120" baseline="0">
                <a:solidFill>
                  <a:schemeClr val="tx1"/>
                </a:solidFill>
                <a:latin typeface="メイリオ" panose="020B0604030504040204" pitchFamily="50" charset="-128"/>
                <a:ea typeface="メイリオ" panose="020B0604030504040204" pitchFamily="50" charset="-128"/>
                <a:cs typeface="+mn-cs"/>
              </a:defRPr>
            </a:lvl4pPr>
            <a:lvl5pPr marL="895350" marR="0" indent="-107950" algn="l" defTabSz="1007772" rtl="0" eaLnBrk="1" fontAlgn="auto" latinLnBrk="0" hangingPunct="1">
              <a:lnSpc>
                <a:spcPct val="120000"/>
              </a:lnSpc>
              <a:spcBef>
                <a:spcPts val="0"/>
              </a:spcBef>
              <a:spcAft>
                <a:spcPts val="400"/>
              </a:spcAft>
              <a:buClr>
                <a:srgbClr val="595758"/>
              </a:buClr>
              <a:buSzTx/>
              <a:buFont typeface="BIZ UDPゴシック" panose="020B0400000000000000" pitchFamily="50" charset="-128"/>
              <a:buChar char="-"/>
              <a:tabLst/>
              <a:defRPr kumimoji="1" sz="1050" b="0" kern="1200" spc="120" baseline="0">
                <a:solidFill>
                  <a:schemeClr val="tx1"/>
                </a:solidFill>
                <a:latin typeface="メイリオ" panose="020B0604030504040204" pitchFamily="50" charset="-128"/>
                <a:ea typeface="メイリオ" panose="020B0604030504040204" pitchFamily="50" charset="-128"/>
                <a:cs typeface="+mn-cs"/>
              </a:defRPr>
            </a:lvl5pPr>
            <a:lvl6pPr marL="2771374" indent="-251943" algn="l" defTabSz="1007772"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260" indent="-251943" algn="l" defTabSz="1007772"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145" indent="-251943" algn="l" defTabSz="1007772"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032" indent="-251943" algn="l" defTabSz="1007772"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a:lstStyle>
          <a:p>
            <a:r>
              <a:rPr lang="ja-JP" altLang="en-US" dirty="0"/>
              <a:t>出所）経済産業省，「令和３年度内外一体の経済成長戦略構築にかかる国際経済調査事業（貿易分野デジタル化の在り方等に係る調査）報告書概要版」，</a:t>
            </a:r>
            <a:r>
              <a:rPr lang="en-US" altLang="ja-JP" dirty="0"/>
              <a:t>p.16</a:t>
            </a:r>
            <a:r>
              <a:rPr lang="ja-JP" altLang="en-US" dirty="0"/>
              <a:t>，</a:t>
            </a:r>
            <a:r>
              <a:rPr lang="en-US" altLang="ja-JP" dirty="0"/>
              <a:t>2022</a:t>
            </a:r>
            <a:r>
              <a:rPr lang="ja-JP" altLang="en-US" dirty="0"/>
              <a:t>年</a:t>
            </a:r>
            <a:r>
              <a:rPr lang="en-US" altLang="ja-JP" dirty="0"/>
              <a:t>2</a:t>
            </a:r>
            <a:r>
              <a:rPr lang="ja-JP" altLang="en-US" dirty="0"/>
              <a:t>月</a:t>
            </a:r>
            <a:r>
              <a:rPr lang="en-US" altLang="ja-JP" dirty="0"/>
              <a:t>28</a:t>
            </a:r>
            <a:r>
              <a:rPr lang="ja-JP" altLang="en-US" dirty="0"/>
              <a:t>日</a:t>
            </a:r>
          </a:p>
        </p:txBody>
      </p:sp>
      <p:sp>
        <p:nvSpPr>
          <p:cNvPr id="2" name="字幕 1">
            <a:extLst>
              <a:ext uri="{FF2B5EF4-FFF2-40B4-BE49-F238E27FC236}">
                <a16:creationId xmlns:a16="http://schemas.microsoft.com/office/drawing/2014/main" id="{DB564842-84BB-4178-B6DA-3EDFF3F4031E}"/>
              </a:ext>
            </a:extLst>
          </p:cNvPr>
          <p:cNvSpPr>
            <a:spLocks noGrp="1"/>
          </p:cNvSpPr>
          <p:nvPr>
            <p:ph type="subTitle" idx="10"/>
          </p:nvPr>
        </p:nvSpPr>
        <p:spPr>
          <a:xfrm>
            <a:off x="539999" y="365658"/>
            <a:ext cx="9610163" cy="369332"/>
          </a:xfrm>
        </p:spPr>
        <p:txBody>
          <a:bodyPr/>
          <a:lstStyle/>
          <a:p>
            <a:r>
              <a:rPr lang="ja-JP" altLang="en-US" dirty="0"/>
              <a:t>本事業の目的</a:t>
            </a:r>
          </a:p>
        </p:txBody>
      </p:sp>
      <p:sp>
        <p:nvSpPr>
          <p:cNvPr id="3" name="テキスト プレースホルダー 2">
            <a:extLst>
              <a:ext uri="{FF2B5EF4-FFF2-40B4-BE49-F238E27FC236}">
                <a16:creationId xmlns:a16="http://schemas.microsoft.com/office/drawing/2014/main" id="{23DA5CD5-438C-42E1-85B0-DD0A469BDBD6}"/>
              </a:ext>
            </a:extLst>
          </p:cNvPr>
          <p:cNvSpPr>
            <a:spLocks noGrp="1"/>
          </p:cNvSpPr>
          <p:nvPr>
            <p:ph type="body" sz="quarter" idx="16"/>
          </p:nvPr>
        </p:nvSpPr>
        <p:spPr>
          <a:xfrm>
            <a:off x="539750" y="827088"/>
            <a:ext cx="9612313" cy="2403323"/>
          </a:xfrm>
          <a:solidFill>
            <a:srgbClr val="99D6EC"/>
          </a:solidFill>
          <a:ln>
            <a:noFill/>
          </a:ln>
        </p:spPr>
        <p:txBody>
          <a:bodyPr vert="horz" wrap="square" lIns="216000" tIns="108000" rIns="216000" bIns="108000" rtlCol="0" anchor="t" anchorCtr="0">
            <a:spAutoFit/>
          </a:bodyPr>
          <a:lstStyle/>
          <a:p>
            <a:pPr marL="257175" indent="-257175" defTabSz="914400">
              <a:spcBef>
                <a:spcPts val="600"/>
              </a:spcBef>
              <a:buClr>
                <a:srgbClr val="002060"/>
              </a:buClr>
            </a:pPr>
            <a:r>
              <a:rPr lang="ja-JP" altLang="en-US" dirty="0">
                <a:solidFill>
                  <a:schemeClr val="tx1"/>
                </a:solidFill>
              </a:rPr>
              <a:t>本事業では、令和</a:t>
            </a:r>
            <a:r>
              <a:rPr lang="en-US" altLang="ja-JP" dirty="0">
                <a:solidFill>
                  <a:schemeClr val="tx1"/>
                </a:solidFill>
              </a:rPr>
              <a:t>3</a:t>
            </a:r>
            <a:r>
              <a:rPr lang="ja-JP" altLang="en-US" dirty="0">
                <a:solidFill>
                  <a:schemeClr val="tx1"/>
                </a:solidFill>
              </a:rPr>
              <a:t>年度の「アクションプラン」において掲げた短期目標のうち、国際動向に鑑み早期に実現すべき、かつ、実効性や波及効果の期待できる「データ連携性の向上」を目指す。</a:t>
            </a:r>
            <a:endParaRPr lang="en-US" altLang="ja-JP" dirty="0">
              <a:solidFill>
                <a:schemeClr val="tx1"/>
              </a:solidFill>
            </a:endParaRPr>
          </a:p>
          <a:p>
            <a:pPr marL="257175" indent="-257175" defTabSz="914400">
              <a:spcBef>
                <a:spcPts val="600"/>
              </a:spcBef>
              <a:buClr>
                <a:srgbClr val="002060"/>
              </a:buClr>
            </a:pPr>
            <a:r>
              <a:rPr lang="ja-JP" altLang="en-US" dirty="0">
                <a:solidFill>
                  <a:schemeClr val="tx1"/>
                </a:solidFill>
              </a:rPr>
              <a:t>その実現にあたり、多くの業界が係わる貿易分野において、国による中立的な主導や支援が求められる、「データ標準仕様の横断的な利用環境の整備」とその「管理・普及推進体制の構築」に取り組む。</a:t>
            </a:r>
          </a:p>
        </p:txBody>
      </p:sp>
      <p:sp>
        <p:nvSpPr>
          <p:cNvPr id="6" name="スライド番号プレースホルダー 5">
            <a:extLst>
              <a:ext uri="{FF2B5EF4-FFF2-40B4-BE49-F238E27FC236}">
                <a16:creationId xmlns:a16="http://schemas.microsoft.com/office/drawing/2014/main" id="{75CB8158-C7D7-4244-A60E-835B77D643B3}"/>
              </a:ext>
            </a:extLst>
          </p:cNvPr>
          <p:cNvSpPr>
            <a:spLocks noGrp="1"/>
          </p:cNvSpPr>
          <p:nvPr>
            <p:ph type="sldNum" sz="quarter" idx="12"/>
          </p:nvPr>
        </p:nvSpPr>
        <p:spPr>
          <a:xfrm>
            <a:off x="8285911" y="7241306"/>
            <a:ext cx="2311400" cy="288033"/>
          </a:xfrm>
        </p:spPr>
        <p:txBody>
          <a:bodyPr/>
          <a:lstStyle/>
          <a:p>
            <a:fld id="{D9550142-B990-490A-A107-ED7302A7FD52}" type="slidenum">
              <a:rPr lang="ja-JP" altLang="en-US" smtClean="0"/>
              <a:pPr/>
              <a:t>4</a:t>
            </a:fld>
            <a:endParaRPr lang="ja-JP" altLang="en-US" dirty="0"/>
          </a:p>
        </p:txBody>
      </p:sp>
      <p:sp>
        <p:nvSpPr>
          <p:cNvPr id="43" name="テキスト ボックス 42">
            <a:extLst>
              <a:ext uri="{FF2B5EF4-FFF2-40B4-BE49-F238E27FC236}">
                <a16:creationId xmlns:a16="http://schemas.microsoft.com/office/drawing/2014/main" id="{427E9D1D-B349-4ECE-9EFC-DE15C3707608}"/>
              </a:ext>
            </a:extLst>
          </p:cNvPr>
          <p:cNvSpPr txBox="1"/>
          <p:nvPr/>
        </p:nvSpPr>
        <p:spPr>
          <a:xfrm>
            <a:off x="537849" y="3256036"/>
            <a:ext cx="9612313" cy="307777"/>
          </a:xfrm>
          <a:prstGeom prst="rect">
            <a:avLst/>
          </a:prstGeom>
          <a:solidFill>
            <a:srgbClr val="595757"/>
          </a:solidFill>
        </p:spPr>
        <p:txBody>
          <a:bodyPr wrap="square" anchor="ctr" anchorCtr="0">
            <a:spAutoFit/>
          </a:bodyPr>
          <a:lstStyle/>
          <a:p>
            <a:pPr algn="ctr" fontAlgn="ctr"/>
            <a:r>
              <a:rPr kumimoji="1" lang="ja-JP" altLang="en-US" sz="1400" b="1" dirty="0">
                <a:solidFill>
                  <a:schemeClr val="bg1"/>
                </a:solidFill>
                <a:latin typeface="メイリオ" panose="020B0604030504040204" pitchFamily="50" charset="-128"/>
                <a:ea typeface="メイリオ" panose="020B0604030504040204" pitchFamily="50" charset="-128"/>
              </a:rPr>
              <a:t>「アクションプラン」（令和</a:t>
            </a:r>
            <a:r>
              <a:rPr kumimoji="1" lang="en-US" altLang="ja-JP" sz="1400" b="1" dirty="0">
                <a:solidFill>
                  <a:schemeClr val="bg1"/>
                </a:solidFill>
                <a:latin typeface="メイリオ" panose="020B0604030504040204" pitchFamily="50" charset="-128"/>
                <a:ea typeface="メイリオ" panose="020B0604030504040204" pitchFamily="50" charset="-128"/>
              </a:rPr>
              <a:t>3</a:t>
            </a:r>
            <a:r>
              <a:rPr kumimoji="1" lang="ja-JP" altLang="en-US" sz="1400" b="1" dirty="0">
                <a:solidFill>
                  <a:schemeClr val="bg1"/>
                </a:solidFill>
                <a:latin typeface="メイリオ" panose="020B0604030504040204" pitchFamily="50" charset="-128"/>
                <a:ea typeface="メイリオ" panose="020B0604030504040204" pitchFamily="50" charset="-128"/>
              </a:rPr>
              <a:t>年度）における、協調領域として取り組むべき「施策」と「目標」</a:t>
            </a:r>
          </a:p>
        </p:txBody>
      </p:sp>
      <p:grpSp>
        <p:nvGrpSpPr>
          <p:cNvPr id="4" name="グループ化 3">
            <a:extLst>
              <a:ext uri="{FF2B5EF4-FFF2-40B4-BE49-F238E27FC236}">
                <a16:creationId xmlns:a16="http://schemas.microsoft.com/office/drawing/2014/main" id="{239F539E-1472-4BF2-A505-99AF422A5EED}"/>
              </a:ext>
            </a:extLst>
          </p:cNvPr>
          <p:cNvGrpSpPr/>
          <p:nvPr/>
        </p:nvGrpSpPr>
        <p:grpSpPr>
          <a:xfrm>
            <a:off x="1875678" y="3635821"/>
            <a:ext cx="6889604" cy="3600400"/>
            <a:chOff x="1673498" y="3419797"/>
            <a:chExt cx="6889604" cy="3816424"/>
          </a:xfrm>
        </p:grpSpPr>
        <p:sp>
          <p:nvSpPr>
            <p:cNvPr id="77" name="四角形: 角を丸くする 76">
              <a:extLst>
                <a:ext uri="{FF2B5EF4-FFF2-40B4-BE49-F238E27FC236}">
                  <a16:creationId xmlns:a16="http://schemas.microsoft.com/office/drawing/2014/main" id="{F60D04B7-E903-493F-8155-2773F1A4B466}"/>
                </a:ext>
              </a:extLst>
            </p:cNvPr>
            <p:cNvSpPr/>
            <p:nvPr/>
          </p:nvSpPr>
          <p:spPr>
            <a:xfrm>
              <a:off x="5458854" y="3419797"/>
              <a:ext cx="3104248" cy="3816424"/>
            </a:xfrm>
            <a:prstGeom prst="roundRect">
              <a:avLst>
                <a:gd name="adj" fmla="val 3587"/>
              </a:avLst>
            </a:prstGeom>
            <a:ln>
              <a:noFill/>
            </a:ln>
          </p:spPr>
          <p:style>
            <a:lnRef idx="1">
              <a:schemeClr val="accent4"/>
            </a:lnRef>
            <a:fillRef idx="2">
              <a:schemeClr val="accent4"/>
            </a:fillRef>
            <a:effectRef idx="1">
              <a:schemeClr val="accent4"/>
            </a:effectRef>
            <a:fontRef idx="minor">
              <a:schemeClr val="dk1"/>
            </a:fontRef>
          </p:style>
          <p:txBody>
            <a:bodyPr wrap="square" lIns="36000" tIns="36000" rIns="36000" bIns="36000" rtlCol="0" anchor="t" anchorCtr="0">
              <a:noAutofit/>
            </a:bodyPr>
            <a:lstStyle/>
            <a:p>
              <a:pPr algn="ctr"/>
              <a:r>
                <a:rPr kumimoji="1" lang="ja-JP" altLang="en-US" sz="1100" b="1" dirty="0">
                  <a:solidFill>
                    <a:srgbClr val="000000"/>
                  </a:solidFill>
                </a:rPr>
                <a:t>取組のマイルストン</a:t>
              </a:r>
            </a:p>
          </p:txBody>
        </p:sp>
        <p:sp>
          <p:nvSpPr>
            <p:cNvPr id="78" name="四角形: 角を丸くする 77">
              <a:extLst>
                <a:ext uri="{FF2B5EF4-FFF2-40B4-BE49-F238E27FC236}">
                  <a16:creationId xmlns:a16="http://schemas.microsoft.com/office/drawing/2014/main" id="{81895900-FB45-4CDD-9104-6861EBBD6420}"/>
                </a:ext>
              </a:extLst>
            </p:cNvPr>
            <p:cNvSpPr/>
            <p:nvPr/>
          </p:nvSpPr>
          <p:spPr>
            <a:xfrm>
              <a:off x="5527403" y="5592502"/>
              <a:ext cx="2947596" cy="1567460"/>
            </a:xfrm>
            <a:prstGeom prst="roundRect">
              <a:avLst>
                <a:gd name="adj" fmla="val 4764"/>
              </a:avLst>
            </a:prstGeom>
            <a:ln>
              <a:noFill/>
            </a:ln>
          </p:spPr>
          <p:style>
            <a:lnRef idx="3">
              <a:schemeClr val="lt1"/>
            </a:lnRef>
            <a:fillRef idx="1">
              <a:schemeClr val="accent4"/>
            </a:fillRef>
            <a:effectRef idx="1">
              <a:schemeClr val="accent4"/>
            </a:effectRef>
            <a:fontRef idx="minor">
              <a:schemeClr val="lt1"/>
            </a:fontRef>
          </p:style>
          <p:txBody>
            <a:bodyPr vert="horz" wrap="square" lIns="36000" tIns="36000" rIns="36000" bIns="36000" rtlCol="0" anchor="t" anchorCtr="0">
              <a:noAutofit/>
            </a:bodyPr>
            <a:lstStyle/>
            <a:p>
              <a:pPr algn="ctr"/>
              <a:r>
                <a:rPr kumimoji="1" lang="en-US" altLang="ja-JP" sz="1050" b="1" dirty="0">
                  <a:solidFill>
                    <a:schemeClr val="bg1"/>
                  </a:solidFill>
                </a:rPr>
                <a:t>【</a:t>
              </a:r>
              <a:r>
                <a:rPr kumimoji="1" lang="ja-JP" altLang="en-US" sz="1050" b="1" dirty="0">
                  <a:solidFill>
                    <a:schemeClr val="bg1"/>
                  </a:solidFill>
                </a:rPr>
                <a:t>中期目標</a:t>
              </a:r>
              <a:r>
                <a:rPr kumimoji="1" lang="en-US" altLang="ja-JP" sz="1050" b="1" dirty="0">
                  <a:solidFill>
                    <a:schemeClr val="bg1"/>
                  </a:solidFill>
                </a:rPr>
                <a:t>】</a:t>
              </a:r>
            </a:p>
            <a:p>
              <a:pPr algn="ctr"/>
              <a:r>
                <a:rPr kumimoji="1" lang="ja-JP" altLang="en-US" sz="1050" b="1" dirty="0">
                  <a:solidFill>
                    <a:schemeClr val="bg1"/>
                  </a:solidFill>
                </a:rPr>
                <a:t>分野横断での情報の利活用環境の整備</a:t>
              </a:r>
            </a:p>
          </p:txBody>
        </p:sp>
        <p:sp>
          <p:nvSpPr>
            <p:cNvPr id="79" name="四角形: 角を丸くする 78">
              <a:extLst>
                <a:ext uri="{FF2B5EF4-FFF2-40B4-BE49-F238E27FC236}">
                  <a16:creationId xmlns:a16="http://schemas.microsoft.com/office/drawing/2014/main" id="{21B0CC3A-71B8-49D8-A3DD-7229BA8091DB}"/>
                </a:ext>
              </a:extLst>
            </p:cNvPr>
            <p:cNvSpPr/>
            <p:nvPr/>
          </p:nvSpPr>
          <p:spPr>
            <a:xfrm>
              <a:off x="5527403" y="3694770"/>
              <a:ext cx="2947596" cy="1840062"/>
            </a:xfrm>
            <a:prstGeom prst="roundRect">
              <a:avLst>
                <a:gd name="adj" fmla="val 4697"/>
              </a:avLst>
            </a:prstGeom>
            <a:ln>
              <a:noFill/>
            </a:ln>
          </p:spPr>
          <p:style>
            <a:lnRef idx="3">
              <a:schemeClr val="lt1"/>
            </a:lnRef>
            <a:fillRef idx="1">
              <a:schemeClr val="accent4"/>
            </a:fillRef>
            <a:effectRef idx="1">
              <a:schemeClr val="accent4"/>
            </a:effectRef>
            <a:fontRef idx="minor">
              <a:schemeClr val="lt1"/>
            </a:fontRef>
          </p:style>
          <p:txBody>
            <a:bodyPr vert="horz" wrap="square" lIns="36000" tIns="36000" rIns="36000" bIns="36000" rtlCol="0" anchor="t" anchorCtr="0">
              <a:noAutofit/>
            </a:bodyPr>
            <a:lstStyle/>
            <a:p>
              <a:pPr algn="ctr"/>
              <a:r>
                <a:rPr kumimoji="1" lang="en-US" altLang="ja-JP" sz="1050" b="1" dirty="0">
                  <a:solidFill>
                    <a:schemeClr val="bg1"/>
                  </a:solidFill>
                </a:rPr>
                <a:t>【</a:t>
              </a:r>
              <a:r>
                <a:rPr kumimoji="1" lang="ja-JP" altLang="en-US" sz="1050" b="1" dirty="0">
                  <a:solidFill>
                    <a:schemeClr val="bg1"/>
                  </a:solidFill>
                </a:rPr>
                <a:t>短期目標</a:t>
              </a:r>
              <a:r>
                <a:rPr kumimoji="1" lang="en-US" altLang="ja-JP" sz="1050" b="1" dirty="0">
                  <a:solidFill>
                    <a:schemeClr val="bg1"/>
                  </a:solidFill>
                </a:rPr>
                <a:t>】</a:t>
              </a:r>
            </a:p>
            <a:p>
              <a:pPr algn="ctr"/>
              <a:r>
                <a:rPr kumimoji="1" lang="ja-JP" altLang="en-US" sz="1050" b="1" dirty="0">
                  <a:solidFill>
                    <a:schemeClr val="bg1"/>
                  </a:solidFill>
                </a:rPr>
                <a:t>貿易分野におけるすべての情報のデジタル化</a:t>
              </a:r>
            </a:p>
          </p:txBody>
        </p:sp>
        <p:sp>
          <p:nvSpPr>
            <p:cNvPr id="80" name="四角形: 角を丸くする 79">
              <a:extLst>
                <a:ext uri="{FF2B5EF4-FFF2-40B4-BE49-F238E27FC236}">
                  <a16:creationId xmlns:a16="http://schemas.microsoft.com/office/drawing/2014/main" id="{74172E22-D498-41E9-9E6A-995A352002CA}"/>
                </a:ext>
              </a:extLst>
            </p:cNvPr>
            <p:cNvSpPr/>
            <p:nvPr/>
          </p:nvSpPr>
          <p:spPr>
            <a:xfrm>
              <a:off x="1673498" y="3419797"/>
              <a:ext cx="3409792" cy="3816424"/>
            </a:xfrm>
            <a:prstGeom prst="roundRect">
              <a:avLst>
                <a:gd name="adj" fmla="val 3730"/>
              </a:avLst>
            </a:prstGeom>
            <a:ln>
              <a:noFill/>
            </a:ln>
          </p:spPr>
          <p:style>
            <a:lnRef idx="1">
              <a:schemeClr val="accent5"/>
            </a:lnRef>
            <a:fillRef idx="2">
              <a:schemeClr val="accent5"/>
            </a:fillRef>
            <a:effectRef idx="1">
              <a:schemeClr val="accent5"/>
            </a:effectRef>
            <a:fontRef idx="minor">
              <a:schemeClr val="dk1"/>
            </a:fontRef>
          </p:style>
          <p:txBody>
            <a:bodyPr wrap="square" lIns="36000" tIns="36000" rIns="36000" bIns="36000" rtlCol="0" anchor="t" anchorCtr="0">
              <a:noAutofit/>
            </a:bodyPr>
            <a:lstStyle/>
            <a:p>
              <a:pPr algn="ctr"/>
              <a:r>
                <a:rPr kumimoji="1" lang="ja-JP" altLang="en-US" sz="1100" b="1" dirty="0">
                  <a:solidFill>
                    <a:srgbClr val="000000"/>
                  </a:solidFill>
                </a:rPr>
                <a:t>協調領域として取り組むべき事項</a:t>
              </a:r>
              <a:endParaRPr kumimoji="1" lang="en-US" altLang="ja-JP" sz="1100" b="1" dirty="0">
                <a:solidFill>
                  <a:srgbClr val="000000"/>
                </a:solidFill>
              </a:endParaRPr>
            </a:p>
            <a:p>
              <a:pPr algn="ctr"/>
              <a:r>
                <a:rPr kumimoji="1" lang="ja-JP" altLang="en-US" sz="1100" b="1" dirty="0">
                  <a:solidFill>
                    <a:srgbClr val="000000"/>
                  </a:solidFill>
                </a:rPr>
                <a:t>（施策等）</a:t>
              </a:r>
            </a:p>
          </p:txBody>
        </p:sp>
        <p:sp>
          <p:nvSpPr>
            <p:cNvPr id="81" name="四角形: 角を丸くする 80">
              <a:extLst>
                <a:ext uri="{FF2B5EF4-FFF2-40B4-BE49-F238E27FC236}">
                  <a16:creationId xmlns:a16="http://schemas.microsoft.com/office/drawing/2014/main" id="{A10CC9D9-18E3-416E-80D9-07F6CF33A114}"/>
                </a:ext>
              </a:extLst>
            </p:cNvPr>
            <p:cNvSpPr/>
            <p:nvPr/>
          </p:nvSpPr>
          <p:spPr>
            <a:xfrm>
              <a:off x="1805340" y="3861313"/>
              <a:ext cx="3160040" cy="37482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nchorCtr="0">
              <a:noAutofit/>
            </a:bodyPr>
            <a:lstStyle/>
            <a:p>
              <a:pPr algn="ctr" fontAlgn="ctr"/>
              <a:r>
                <a:rPr kumimoji="1" lang="en-US" altLang="ja-JP" sz="1050" dirty="0">
                  <a:solidFill>
                    <a:srgbClr val="000000"/>
                  </a:solidFill>
                </a:rPr>
                <a:t>【</a:t>
              </a:r>
              <a:r>
                <a:rPr kumimoji="1" lang="ja-JP" altLang="en-US" sz="1050" dirty="0">
                  <a:solidFill>
                    <a:srgbClr val="000000"/>
                  </a:solidFill>
                </a:rPr>
                <a:t>施策①</a:t>
              </a:r>
              <a:r>
                <a:rPr kumimoji="1" lang="en-US" altLang="ja-JP" sz="1050" dirty="0">
                  <a:solidFill>
                    <a:srgbClr val="000000"/>
                  </a:solidFill>
                </a:rPr>
                <a:t>】</a:t>
              </a:r>
            </a:p>
            <a:p>
              <a:pPr algn="ctr" fontAlgn="ctr"/>
              <a:r>
                <a:rPr kumimoji="1" lang="ja-JP" altLang="en-US" sz="1050" dirty="0">
                  <a:solidFill>
                    <a:srgbClr val="000000"/>
                  </a:solidFill>
                </a:rPr>
                <a:t>電子文書の法的効力に係る法制度改正</a:t>
              </a:r>
            </a:p>
          </p:txBody>
        </p:sp>
        <p:sp>
          <p:nvSpPr>
            <p:cNvPr id="82" name="四角形: 角を丸くする 81">
              <a:extLst>
                <a:ext uri="{FF2B5EF4-FFF2-40B4-BE49-F238E27FC236}">
                  <a16:creationId xmlns:a16="http://schemas.microsoft.com/office/drawing/2014/main" id="{3EC009E9-90A0-4EDC-840F-C74B35A348E9}"/>
                </a:ext>
              </a:extLst>
            </p:cNvPr>
            <p:cNvSpPr/>
            <p:nvPr/>
          </p:nvSpPr>
          <p:spPr>
            <a:xfrm>
              <a:off x="1805340" y="4285702"/>
              <a:ext cx="3160040" cy="374827"/>
            </a:xfrm>
            <a:prstGeom prst="roundRect">
              <a:avLst/>
            </a:prstGeom>
            <a:solidFill>
              <a:srgbClr val="FAD9E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nchorCtr="0">
              <a:noAutofit/>
            </a:bodyPr>
            <a:lstStyle/>
            <a:p>
              <a:pPr algn="ctr" fontAlgn="ctr"/>
              <a:r>
                <a:rPr kumimoji="1" lang="en-US" altLang="ja-JP" sz="1050" dirty="0">
                  <a:solidFill>
                    <a:schemeClr val="tx1"/>
                  </a:solidFill>
                </a:rPr>
                <a:t>【</a:t>
              </a:r>
              <a:r>
                <a:rPr kumimoji="1" lang="ja-JP" altLang="en-US" sz="1050" dirty="0">
                  <a:solidFill>
                    <a:schemeClr val="tx1"/>
                  </a:solidFill>
                </a:rPr>
                <a:t>施策②</a:t>
              </a:r>
              <a:r>
                <a:rPr kumimoji="1" lang="en-US" altLang="ja-JP" sz="1050" dirty="0">
                  <a:solidFill>
                    <a:schemeClr val="tx1"/>
                  </a:solidFill>
                </a:rPr>
                <a:t>】</a:t>
              </a:r>
            </a:p>
            <a:p>
              <a:pPr algn="ctr" fontAlgn="ctr"/>
              <a:r>
                <a:rPr kumimoji="1" lang="ja-JP" altLang="en-US" sz="1050" dirty="0">
                  <a:solidFill>
                    <a:schemeClr val="tx1"/>
                  </a:solidFill>
                </a:rPr>
                <a:t>データ標準仕様の管理・普及推進体制の構築</a:t>
              </a:r>
            </a:p>
          </p:txBody>
        </p:sp>
        <p:sp>
          <p:nvSpPr>
            <p:cNvPr id="83" name="四角形: 角を丸くする 82">
              <a:extLst>
                <a:ext uri="{FF2B5EF4-FFF2-40B4-BE49-F238E27FC236}">
                  <a16:creationId xmlns:a16="http://schemas.microsoft.com/office/drawing/2014/main" id="{F01AB5D9-184F-4885-8386-76949F0ABE56}"/>
                </a:ext>
              </a:extLst>
            </p:cNvPr>
            <p:cNvSpPr/>
            <p:nvPr/>
          </p:nvSpPr>
          <p:spPr>
            <a:xfrm>
              <a:off x="1805340" y="5304856"/>
              <a:ext cx="3160040" cy="37482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nchorCtr="0">
              <a:noAutofit/>
            </a:bodyPr>
            <a:lstStyle/>
            <a:p>
              <a:pPr algn="ctr" fontAlgn="ctr"/>
              <a:r>
                <a:rPr kumimoji="1" lang="en-US" altLang="ja-JP" sz="1050" dirty="0">
                  <a:solidFill>
                    <a:srgbClr val="000000"/>
                  </a:solidFill>
                </a:rPr>
                <a:t>【</a:t>
              </a:r>
              <a:r>
                <a:rPr kumimoji="1" lang="ja-JP" altLang="en-US" sz="1050" dirty="0">
                  <a:solidFill>
                    <a:srgbClr val="000000"/>
                  </a:solidFill>
                </a:rPr>
                <a:t>施策④</a:t>
              </a:r>
              <a:r>
                <a:rPr kumimoji="1" lang="en-US" altLang="ja-JP" sz="1050" dirty="0">
                  <a:solidFill>
                    <a:srgbClr val="000000"/>
                  </a:solidFill>
                </a:rPr>
                <a:t>】</a:t>
              </a:r>
            </a:p>
            <a:p>
              <a:pPr algn="ctr" fontAlgn="ctr"/>
              <a:r>
                <a:rPr kumimoji="1" lang="ja-JP" altLang="en-US" sz="1050" dirty="0">
                  <a:solidFill>
                    <a:srgbClr val="000000"/>
                  </a:solidFill>
                </a:rPr>
                <a:t>データ標準仕様の実装支援施策の展開</a:t>
              </a:r>
            </a:p>
          </p:txBody>
        </p:sp>
        <p:sp>
          <p:nvSpPr>
            <p:cNvPr id="84" name="四角形: 角を丸くする 83">
              <a:extLst>
                <a:ext uri="{FF2B5EF4-FFF2-40B4-BE49-F238E27FC236}">
                  <a16:creationId xmlns:a16="http://schemas.microsoft.com/office/drawing/2014/main" id="{4EF3F95E-F69F-4368-B3D8-49E5952A0EBB}"/>
                </a:ext>
              </a:extLst>
            </p:cNvPr>
            <p:cNvSpPr/>
            <p:nvPr/>
          </p:nvSpPr>
          <p:spPr>
            <a:xfrm>
              <a:off x="1805340" y="4710091"/>
              <a:ext cx="3160040" cy="545203"/>
            </a:xfrm>
            <a:prstGeom prst="roundRect">
              <a:avLst/>
            </a:prstGeom>
            <a:solidFill>
              <a:srgbClr val="FAD9E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0" rIns="36000" bIns="0" rtlCol="0" anchor="ctr" anchorCtr="0">
              <a:noAutofit/>
            </a:bodyPr>
            <a:lstStyle/>
            <a:p>
              <a:pPr algn="ctr" fontAlgn="ctr"/>
              <a:r>
                <a:rPr kumimoji="1" lang="en-US" altLang="ja-JP" sz="1050" dirty="0">
                  <a:solidFill>
                    <a:schemeClr val="tx1"/>
                  </a:solidFill>
                </a:rPr>
                <a:t>【</a:t>
              </a:r>
              <a:r>
                <a:rPr kumimoji="1" lang="ja-JP" altLang="en-US" sz="1050" dirty="0">
                  <a:solidFill>
                    <a:schemeClr val="tx1"/>
                  </a:solidFill>
                </a:rPr>
                <a:t>施策③</a:t>
              </a:r>
              <a:r>
                <a:rPr kumimoji="1" lang="en-US" altLang="ja-JP" sz="1050" dirty="0">
                  <a:solidFill>
                    <a:schemeClr val="tx1"/>
                  </a:solidFill>
                </a:rPr>
                <a:t>】</a:t>
              </a:r>
            </a:p>
            <a:p>
              <a:pPr algn="ctr" fontAlgn="ctr"/>
              <a:r>
                <a:rPr kumimoji="1" lang="ja-JP" altLang="en-US" sz="1050" dirty="0">
                  <a:solidFill>
                    <a:schemeClr val="tx1"/>
                  </a:solidFill>
                </a:rPr>
                <a:t>データ標準仕様の横断的な利用環境の整備</a:t>
              </a:r>
              <a:endParaRPr kumimoji="1" lang="en-US" altLang="ja-JP" sz="1050" dirty="0">
                <a:solidFill>
                  <a:schemeClr val="tx1"/>
                </a:solidFill>
              </a:endParaRPr>
            </a:p>
            <a:p>
              <a:pPr algn="ctr" fontAlgn="ctr"/>
              <a:r>
                <a:rPr kumimoji="1" lang="ja-JP" altLang="en-US" sz="1050" dirty="0">
                  <a:solidFill>
                    <a:schemeClr val="tx1"/>
                  </a:solidFill>
                </a:rPr>
                <a:t>（貿易分野内の系統横断）</a:t>
              </a:r>
            </a:p>
          </p:txBody>
        </p:sp>
        <p:sp>
          <p:nvSpPr>
            <p:cNvPr id="85" name="四角形: 角を丸くする 84">
              <a:extLst>
                <a:ext uri="{FF2B5EF4-FFF2-40B4-BE49-F238E27FC236}">
                  <a16:creationId xmlns:a16="http://schemas.microsoft.com/office/drawing/2014/main" id="{9D17BB8E-CD77-48DF-8A52-A52BD26C3C11}"/>
                </a:ext>
              </a:extLst>
            </p:cNvPr>
            <p:cNvSpPr/>
            <p:nvPr/>
          </p:nvSpPr>
          <p:spPr>
            <a:xfrm>
              <a:off x="1805340" y="6324009"/>
              <a:ext cx="3160040" cy="37482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nchorCtr="0">
              <a:noAutofit/>
            </a:bodyPr>
            <a:lstStyle/>
            <a:p>
              <a:pPr algn="ctr" fontAlgn="ctr"/>
              <a:r>
                <a:rPr kumimoji="1" lang="en-US" altLang="ja-JP" sz="1050" dirty="0">
                  <a:solidFill>
                    <a:srgbClr val="000000"/>
                  </a:solidFill>
                </a:rPr>
                <a:t>【</a:t>
              </a:r>
              <a:r>
                <a:rPr kumimoji="1" lang="ja-JP" altLang="en-US" sz="1050" dirty="0">
                  <a:solidFill>
                    <a:srgbClr val="000000"/>
                  </a:solidFill>
                </a:rPr>
                <a:t>施策⑥</a:t>
              </a:r>
              <a:r>
                <a:rPr kumimoji="1" lang="en-US" altLang="ja-JP" sz="1050" dirty="0">
                  <a:solidFill>
                    <a:srgbClr val="000000"/>
                  </a:solidFill>
                </a:rPr>
                <a:t>】</a:t>
              </a:r>
            </a:p>
            <a:p>
              <a:pPr algn="ctr" fontAlgn="ctr"/>
              <a:r>
                <a:rPr kumimoji="1" lang="ja-JP" altLang="en-US" sz="1050" dirty="0">
                  <a:solidFill>
                    <a:srgbClr val="000000"/>
                  </a:solidFill>
                </a:rPr>
                <a:t>新たなデータ標準仕様の開発</a:t>
              </a:r>
            </a:p>
          </p:txBody>
        </p:sp>
        <p:sp>
          <p:nvSpPr>
            <p:cNvPr id="86" name="四角形: 角を丸くする 85">
              <a:extLst>
                <a:ext uri="{FF2B5EF4-FFF2-40B4-BE49-F238E27FC236}">
                  <a16:creationId xmlns:a16="http://schemas.microsoft.com/office/drawing/2014/main" id="{7C02C03F-0C00-4602-92ED-8EB7EA9CD0E7}"/>
                </a:ext>
              </a:extLst>
            </p:cNvPr>
            <p:cNvSpPr/>
            <p:nvPr/>
          </p:nvSpPr>
          <p:spPr>
            <a:xfrm>
              <a:off x="1805340" y="6748395"/>
              <a:ext cx="3160040" cy="37482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nchorCtr="0">
              <a:noAutofit/>
            </a:bodyPr>
            <a:lstStyle/>
            <a:p>
              <a:pPr algn="ctr" fontAlgn="ctr"/>
              <a:r>
                <a:rPr kumimoji="1" lang="en-US" altLang="ja-JP" sz="1050" dirty="0">
                  <a:solidFill>
                    <a:srgbClr val="000000"/>
                  </a:solidFill>
                </a:rPr>
                <a:t>【</a:t>
              </a:r>
              <a:r>
                <a:rPr kumimoji="1" lang="ja-JP" altLang="en-US" sz="1050" dirty="0">
                  <a:solidFill>
                    <a:srgbClr val="000000"/>
                  </a:solidFill>
                </a:rPr>
                <a:t>施策⑦</a:t>
              </a:r>
              <a:r>
                <a:rPr kumimoji="1" lang="en-US" altLang="ja-JP" sz="1050" dirty="0">
                  <a:solidFill>
                    <a:srgbClr val="000000"/>
                  </a:solidFill>
                </a:rPr>
                <a:t>】</a:t>
              </a:r>
            </a:p>
            <a:p>
              <a:pPr algn="ctr" fontAlgn="ctr"/>
              <a:r>
                <a:rPr kumimoji="1" lang="ja-JP" altLang="en-US" sz="1050" dirty="0">
                  <a:solidFill>
                    <a:srgbClr val="000000"/>
                  </a:solidFill>
                </a:rPr>
                <a:t>データガバナンスに係る法制度整備</a:t>
              </a:r>
            </a:p>
          </p:txBody>
        </p:sp>
        <p:sp>
          <p:nvSpPr>
            <p:cNvPr id="87" name="四角形: 角を丸くする 86">
              <a:extLst>
                <a:ext uri="{FF2B5EF4-FFF2-40B4-BE49-F238E27FC236}">
                  <a16:creationId xmlns:a16="http://schemas.microsoft.com/office/drawing/2014/main" id="{FE5E020D-5DFF-4B09-A1F7-D96E5ED1DC08}"/>
                </a:ext>
              </a:extLst>
            </p:cNvPr>
            <p:cNvSpPr/>
            <p:nvPr/>
          </p:nvSpPr>
          <p:spPr>
            <a:xfrm>
              <a:off x="5664500" y="4119885"/>
              <a:ext cx="2709362" cy="37482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nchorCtr="0">
              <a:noAutofit/>
            </a:bodyPr>
            <a:lstStyle/>
            <a:p>
              <a:pPr algn="ctr"/>
              <a:r>
                <a:rPr kumimoji="1" lang="en-US" altLang="ja-JP" sz="1050" dirty="0">
                  <a:solidFill>
                    <a:srgbClr val="000000"/>
                  </a:solidFill>
                </a:rPr>
                <a:t>【</a:t>
              </a:r>
              <a:r>
                <a:rPr kumimoji="1" lang="ja-JP" altLang="en-US" sz="1050" dirty="0">
                  <a:solidFill>
                    <a:srgbClr val="000000"/>
                  </a:solidFill>
                </a:rPr>
                <a:t>目標①</a:t>
              </a:r>
              <a:r>
                <a:rPr kumimoji="1" lang="en-US" altLang="ja-JP" sz="1050" dirty="0">
                  <a:solidFill>
                    <a:srgbClr val="000000"/>
                  </a:solidFill>
                </a:rPr>
                <a:t>】</a:t>
              </a:r>
            </a:p>
            <a:p>
              <a:pPr algn="ctr"/>
              <a:r>
                <a:rPr kumimoji="1" lang="ja-JP" altLang="en-US" sz="1050" dirty="0">
                  <a:solidFill>
                    <a:srgbClr val="000000"/>
                  </a:solidFill>
                </a:rPr>
                <a:t>書類の電子化</a:t>
              </a:r>
            </a:p>
          </p:txBody>
        </p:sp>
        <p:sp>
          <p:nvSpPr>
            <p:cNvPr id="88" name="四角形: 角を丸くする 87">
              <a:extLst>
                <a:ext uri="{FF2B5EF4-FFF2-40B4-BE49-F238E27FC236}">
                  <a16:creationId xmlns:a16="http://schemas.microsoft.com/office/drawing/2014/main" id="{C845817D-ED19-44F1-BA8F-2828EB458CBF}"/>
                </a:ext>
              </a:extLst>
            </p:cNvPr>
            <p:cNvSpPr/>
            <p:nvPr/>
          </p:nvSpPr>
          <p:spPr>
            <a:xfrm>
              <a:off x="5664500" y="4536647"/>
              <a:ext cx="2709362" cy="511128"/>
            </a:xfrm>
            <a:prstGeom prst="roundRect">
              <a:avLst/>
            </a:prstGeom>
            <a:solidFill>
              <a:srgbClr val="FAD9E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nchorCtr="0">
              <a:noAutofit/>
            </a:bodyPr>
            <a:lstStyle/>
            <a:p>
              <a:pPr algn="ctr"/>
              <a:r>
                <a:rPr kumimoji="1" lang="en-US" altLang="ja-JP" sz="1050" dirty="0">
                  <a:solidFill>
                    <a:schemeClr val="tx1"/>
                  </a:solidFill>
                </a:rPr>
                <a:t>【</a:t>
              </a:r>
              <a:r>
                <a:rPr kumimoji="1" lang="ja-JP" altLang="en-US" sz="1050" dirty="0">
                  <a:solidFill>
                    <a:schemeClr val="tx1"/>
                  </a:solidFill>
                </a:rPr>
                <a:t>目標②</a:t>
              </a:r>
              <a:r>
                <a:rPr kumimoji="1" lang="en-US" altLang="ja-JP" sz="1050" dirty="0">
                  <a:solidFill>
                    <a:schemeClr val="tx1"/>
                  </a:solidFill>
                </a:rPr>
                <a:t>】</a:t>
              </a:r>
            </a:p>
            <a:p>
              <a:pPr marL="0" marR="0" lvl="0" indent="0" algn="ctr" defTabSz="1007772" rtl="0" eaLnBrk="1" fontAlgn="auto" latinLnBrk="0" hangingPunct="1">
                <a:lnSpc>
                  <a:spcPct val="100000"/>
                </a:lnSpc>
                <a:spcBef>
                  <a:spcPts val="0"/>
                </a:spcBef>
                <a:spcAft>
                  <a:spcPts val="0"/>
                </a:spcAft>
                <a:buClrTx/>
                <a:buSzTx/>
                <a:buFontTx/>
                <a:buNone/>
                <a:tabLst/>
                <a:defRPr/>
              </a:pPr>
              <a:r>
                <a:rPr kumimoji="1" lang="ja-JP" altLang="en-US" sz="1050" dirty="0">
                  <a:solidFill>
                    <a:schemeClr val="tx1"/>
                  </a:solidFill>
                </a:rPr>
                <a:t>データ連携性の向上</a:t>
              </a:r>
            </a:p>
            <a:p>
              <a:pPr marL="0" marR="0" lvl="0" indent="0" algn="ctr" defTabSz="1007772" rtl="0" eaLnBrk="1" fontAlgn="auto" latinLnBrk="0" hangingPunct="1">
                <a:lnSpc>
                  <a:spcPct val="100000"/>
                </a:lnSpc>
                <a:spcBef>
                  <a:spcPts val="0"/>
                </a:spcBef>
                <a:spcAft>
                  <a:spcPts val="0"/>
                </a:spcAft>
                <a:buClrTx/>
                <a:buSzTx/>
                <a:buFontTx/>
                <a:buNone/>
                <a:tabLst/>
                <a:defRPr/>
              </a:pPr>
              <a:r>
                <a:rPr kumimoji="1" lang="ja-JP" altLang="en-US" sz="1050" dirty="0">
                  <a:solidFill>
                    <a:schemeClr val="tx1"/>
                  </a:solidFill>
                </a:rPr>
                <a:t>（貿易分野における構造化データの交換等）</a:t>
              </a:r>
            </a:p>
          </p:txBody>
        </p:sp>
        <p:sp>
          <p:nvSpPr>
            <p:cNvPr id="89" name="四角形: 角を丸くする 88">
              <a:extLst>
                <a:ext uri="{FF2B5EF4-FFF2-40B4-BE49-F238E27FC236}">
                  <a16:creationId xmlns:a16="http://schemas.microsoft.com/office/drawing/2014/main" id="{AA7BE813-76C4-45BE-BF30-CAAFE3B92499}"/>
                </a:ext>
              </a:extLst>
            </p:cNvPr>
            <p:cNvSpPr/>
            <p:nvPr/>
          </p:nvSpPr>
          <p:spPr>
            <a:xfrm>
              <a:off x="5664500" y="6009434"/>
              <a:ext cx="2709362" cy="647429"/>
            </a:xfrm>
            <a:prstGeom prst="roundRect">
              <a:avLst>
                <a:gd name="adj" fmla="val 1202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nchorCtr="0">
              <a:noAutofit/>
            </a:bodyPr>
            <a:lstStyle/>
            <a:p>
              <a:pPr algn="ctr"/>
              <a:r>
                <a:rPr kumimoji="1" lang="en-US" altLang="ja-JP" sz="1050" dirty="0">
                  <a:solidFill>
                    <a:srgbClr val="000000"/>
                  </a:solidFill>
                </a:rPr>
                <a:t>【</a:t>
              </a:r>
              <a:r>
                <a:rPr kumimoji="1" lang="ja-JP" altLang="en-US" sz="1050" dirty="0">
                  <a:solidFill>
                    <a:srgbClr val="000000"/>
                  </a:solidFill>
                </a:rPr>
                <a:t>目標④</a:t>
              </a:r>
              <a:r>
                <a:rPr kumimoji="1" lang="en-US" altLang="ja-JP" sz="1050" dirty="0">
                  <a:solidFill>
                    <a:srgbClr val="000000"/>
                  </a:solidFill>
                </a:rPr>
                <a:t>】</a:t>
              </a:r>
            </a:p>
            <a:p>
              <a:pPr algn="ctr"/>
              <a:r>
                <a:rPr kumimoji="1" lang="ja-JP" altLang="en-US" sz="1050" dirty="0">
                  <a:solidFill>
                    <a:srgbClr val="000000"/>
                  </a:solidFill>
                </a:rPr>
                <a:t>データ連携性の向上</a:t>
              </a:r>
            </a:p>
            <a:p>
              <a:pPr algn="ctr"/>
              <a:r>
                <a:rPr kumimoji="1" lang="ja-JP" altLang="en-US" sz="1050" dirty="0">
                  <a:solidFill>
                    <a:srgbClr val="000000"/>
                  </a:solidFill>
                </a:rPr>
                <a:t>（調達～消費のサプライチェーンにおける</a:t>
              </a:r>
              <a:endParaRPr kumimoji="1" lang="en-US" altLang="ja-JP" sz="1050" dirty="0">
                <a:solidFill>
                  <a:srgbClr val="000000"/>
                </a:solidFill>
              </a:endParaRPr>
            </a:p>
            <a:p>
              <a:pPr algn="ctr"/>
              <a:r>
                <a:rPr kumimoji="1" lang="ja-JP" altLang="en-US" sz="1050" dirty="0">
                  <a:solidFill>
                    <a:srgbClr val="000000"/>
                  </a:solidFill>
                </a:rPr>
                <a:t>構造化データの交換等）</a:t>
              </a:r>
            </a:p>
          </p:txBody>
        </p:sp>
        <p:sp>
          <p:nvSpPr>
            <p:cNvPr id="90" name="四角形: 角を丸くする 89">
              <a:extLst>
                <a:ext uri="{FF2B5EF4-FFF2-40B4-BE49-F238E27FC236}">
                  <a16:creationId xmlns:a16="http://schemas.microsoft.com/office/drawing/2014/main" id="{DCFAB142-E270-44DB-B2C3-5A540C373BBE}"/>
                </a:ext>
              </a:extLst>
            </p:cNvPr>
            <p:cNvSpPr/>
            <p:nvPr/>
          </p:nvSpPr>
          <p:spPr>
            <a:xfrm>
              <a:off x="5664500" y="5089710"/>
              <a:ext cx="2709362" cy="37482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nchorCtr="0">
              <a:noAutofit/>
            </a:bodyPr>
            <a:lstStyle/>
            <a:p>
              <a:pPr algn="ctr"/>
              <a:r>
                <a:rPr kumimoji="1" lang="en-US" altLang="ja-JP" sz="1050" dirty="0">
                  <a:solidFill>
                    <a:srgbClr val="000000"/>
                  </a:solidFill>
                </a:rPr>
                <a:t>【</a:t>
              </a:r>
              <a:r>
                <a:rPr kumimoji="1" lang="ja-JP" altLang="en-US" sz="1050" dirty="0">
                  <a:solidFill>
                    <a:srgbClr val="000000"/>
                  </a:solidFill>
                </a:rPr>
                <a:t>目標③</a:t>
              </a:r>
              <a:r>
                <a:rPr kumimoji="1" lang="en-US" altLang="ja-JP" sz="1050" dirty="0">
                  <a:solidFill>
                    <a:srgbClr val="000000"/>
                  </a:solidFill>
                </a:rPr>
                <a:t>】</a:t>
              </a:r>
            </a:p>
            <a:p>
              <a:pPr marL="0" marR="0" lvl="0" indent="0" algn="ctr" defTabSz="1007772" rtl="0" eaLnBrk="1" fontAlgn="auto" latinLnBrk="0" hangingPunct="1">
                <a:lnSpc>
                  <a:spcPct val="100000"/>
                </a:lnSpc>
                <a:spcBef>
                  <a:spcPts val="0"/>
                </a:spcBef>
                <a:spcAft>
                  <a:spcPts val="0"/>
                </a:spcAft>
                <a:buClrTx/>
                <a:buSzTx/>
                <a:buFontTx/>
                <a:buNone/>
                <a:tabLst/>
                <a:defRPr/>
              </a:pPr>
              <a:r>
                <a:rPr kumimoji="1" lang="ja-JP" altLang="en-US" sz="1050" dirty="0">
                  <a:solidFill>
                    <a:srgbClr val="000000"/>
                  </a:solidFill>
                </a:rPr>
                <a:t>ネットワーク効果の創出</a:t>
              </a:r>
            </a:p>
          </p:txBody>
        </p:sp>
        <p:sp>
          <p:nvSpPr>
            <p:cNvPr id="91" name="四角形: 角を丸くする 90">
              <a:extLst>
                <a:ext uri="{FF2B5EF4-FFF2-40B4-BE49-F238E27FC236}">
                  <a16:creationId xmlns:a16="http://schemas.microsoft.com/office/drawing/2014/main" id="{CB71F2E4-662C-4B6E-B0E0-8E373D7FDC9E}"/>
                </a:ext>
              </a:extLst>
            </p:cNvPr>
            <p:cNvSpPr/>
            <p:nvPr/>
          </p:nvSpPr>
          <p:spPr>
            <a:xfrm>
              <a:off x="5664500" y="6703165"/>
              <a:ext cx="2709362" cy="37482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nchorCtr="0">
              <a:noAutofit/>
            </a:bodyPr>
            <a:lstStyle/>
            <a:p>
              <a:pPr algn="ctr"/>
              <a:r>
                <a:rPr kumimoji="1" lang="en-US" altLang="ja-JP" sz="1050" dirty="0">
                  <a:solidFill>
                    <a:srgbClr val="000000"/>
                  </a:solidFill>
                </a:rPr>
                <a:t>【</a:t>
              </a:r>
              <a:r>
                <a:rPr kumimoji="1" lang="ja-JP" altLang="en-US" sz="1050" dirty="0">
                  <a:solidFill>
                    <a:srgbClr val="000000"/>
                  </a:solidFill>
                </a:rPr>
                <a:t>目標⑤</a:t>
              </a:r>
              <a:r>
                <a:rPr kumimoji="1" lang="en-US" altLang="ja-JP" sz="1050" dirty="0">
                  <a:solidFill>
                    <a:srgbClr val="000000"/>
                  </a:solidFill>
                </a:rPr>
                <a:t>】</a:t>
              </a:r>
            </a:p>
            <a:p>
              <a:pPr algn="ctr"/>
              <a:r>
                <a:rPr kumimoji="1" lang="ja-JP" altLang="en-US" sz="1050" dirty="0">
                  <a:solidFill>
                    <a:srgbClr val="000000"/>
                  </a:solidFill>
                </a:rPr>
                <a:t>データ流通の促進</a:t>
              </a:r>
            </a:p>
          </p:txBody>
        </p:sp>
        <p:cxnSp>
          <p:nvCxnSpPr>
            <p:cNvPr id="92" name="直線矢印コネクタ 91">
              <a:extLst>
                <a:ext uri="{FF2B5EF4-FFF2-40B4-BE49-F238E27FC236}">
                  <a16:creationId xmlns:a16="http://schemas.microsoft.com/office/drawing/2014/main" id="{1145205B-A33C-456F-B3C0-8531C1D9DCE7}"/>
                </a:ext>
              </a:extLst>
            </p:cNvPr>
            <p:cNvCxnSpPr>
              <a:cxnSpLocks/>
              <a:stCxn id="81" idx="3"/>
              <a:endCxn id="87" idx="1"/>
            </p:cNvCxnSpPr>
            <p:nvPr/>
          </p:nvCxnSpPr>
          <p:spPr>
            <a:xfrm>
              <a:off x="4965380" y="4048727"/>
              <a:ext cx="699120" cy="258571"/>
            </a:xfrm>
            <a:prstGeom prst="straightConnector1">
              <a:avLst/>
            </a:prstGeom>
            <a:ln w="25400" cap="flat" cmpd="sng" algn="ctr">
              <a:solidFill>
                <a:srgbClr val="939292"/>
              </a:solidFill>
              <a:prstDash val="solid"/>
              <a:miter lim="800000"/>
              <a:headEnd type="oval" w="med" len="med"/>
              <a:tailEnd type="triangle" w="med" len="med"/>
            </a:ln>
            <a:effectLst>
              <a:outerShdw blurRad="38100" dist="25400" dir="2700000" algn="tl" rotWithShape="0">
                <a:schemeClr val="bg1">
                  <a:lumMod val="50000"/>
                  <a:alpha val="40000"/>
                </a:schemeClr>
              </a:outerShdw>
            </a:effectLst>
          </p:spPr>
          <p:style>
            <a:lnRef idx="1">
              <a:schemeClr val="accent4"/>
            </a:lnRef>
            <a:fillRef idx="0">
              <a:schemeClr val="accent4"/>
            </a:fillRef>
            <a:effectRef idx="0">
              <a:schemeClr val="accent4"/>
            </a:effectRef>
            <a:fontRef idx="minor">
              <a:schemeClr val="tx1"/>
            </a:fontRef>
          </p:style>
        </p:cxnSp>
        <p:cxnSp>
          <p:nvCxnSpPr>
            <p:cNvPr id="93" name="直線矢印コネクタ 92">
              <a:extLst>
                <a:ext uri="{FF2B5EF4-FFF2-40B4-BE49-F238E27FC236}">
                  <a16:creationId xmlns:a16="http://schemas.microsoft.com/office/drawing/2014/main" id="{0B5069A2-0D89-4129-8600-FA5DFDBFF956}"/>
                </a:ext>
              </a:extLst>
            </p:cNvPr>
            <p:cNvCxnSpPr>
              <a:cxnSpLocks/>
              <a:stCxn id="82" idx="3"/>
              <a:endCxn id="88" idx="1"/>
            </p:cNvCxnSpPr>
            <p:nvPr/>
          </p:nvCxnSpPr>
          <p:spPr>
            <a:xfrm>
              <a:off x="4965380" y="4473116"/>
              <a:ext cx="699120" cy="319095"/>
            </a:xfrm>
            <a:prstGeom prst="straightConnector1">
              <a:avLst/>
            </a:prstGeom>
            <a:ln w="25400" cap="flat" cmpd="sng" algn="ctr">
              <a:solidFill>
                <a:srgbClr val="939292"/>
              </a:solidFill>
              <a:prstDash val="solid"/>
              <a:miter lim="800000"/>
              <a:headEnd type="oval" w="med" len="med"/>
              <a:tailEnd type="triangle" w="med" len="med"/>
            </a:ln>
            <a:effectLst>
              <a:outerShdw blurRad="38100" dist="25400" dir="2700000" algn="tl" rotWithShape="0">
                <a:schemeClr val="bg1">
                  <a:lumMod val="50000"/>
                  <a:alpha val="40000"/>
                </a:schemeClr>
              </a:outerShdw>
            </a:effectLst>
          </p:spPr>
          <p:style>
            <a:lnRef idx="1">
              <a:schemeClr val="accent4"/>
            </a:lnRef>
            <a:fillRef idx="0">
              <a:schemeClr val="accent4"/>
            </a:fillRef>
            <a:effectRef idx="0">
              <a:schemeClr val="accent4"/>
            </a:effectRef>
            <a:fontRef idx="minor">
              <a:schemeClr val="tx1"/>
            </a:fontRef>
          </p:style>
        </p:cxnSp>
        <p:cxnSp>
          <p:nvCxnSpPr>
            <p:cNvPr id="94" name="直線矢印コネクタ 93">
              <a:extLst>
                <a:ext uri="{FF2B5EF4-FFF2-40B4-BE49-F238E27FC236}">
                  <a16:creationId xmlns:a16="http://schemas.microsoft.com/office/drawing/2014/main" id="{CC602FDD-1C3A-429F-861D-9D66694D76A2}"/>
                </a:ext>
              </a:extLst>
            </p:cNvPr>
            <p:cNvCxnSpPr>
              <a:cxnSpLocks/>
              <a:stCxn id="84" idx="3"/>
              <a:endCxn id="88" idx="1"/>
            </p:cNvCxnSpPr>
            <p:nvPr/>
          </p:nvCxnSpPr>
          <p:spPr>
            <a:xfrm flipV="1">
              <a:off x="4965380" y="4792211"/>
              <a:ext cx="699120" cy="190481"/>
            </a:xfrm>
            <a:prstGeom prst="straightConnector1">
              <a:avLst/>
            </a:prstGeom>
            <a:ln w="25400" cap="flat" cmpd="sng" algn="ctr">
              <a:solidFill>
                <a:srgbClr val="939292"/>
              </a:solidFill>
              <a:prstDash val="solid"/>
              <a:miter lim="800000"/>
              <a:headEnd type="oval" w="med" len="med"/>
              <a:tailEnd type="triangle" w="med" len="med"/>
            </a:ln>
            <a:effectLst>
              <a:outerShdw blurRad="38100" dist="25400" dir="2700000" algn="tl" rotWithShape="0">
                <a:schemeClr val="bg1">
                  <a:lumMod val="50000"/>
                  <a:alpha val="40000"/>
                </a:schemeClr>
              </a:outerShdw>
            </a:effectLst>
          </p:spPr>
          <p:style>
            <a:lnRef idx="1">
              <a:schemeClr val="accent4"/>
            </a:lnRef>
            <a:fillRef idx="0">
              <a:schemeClr val="accent4"/>
            </a:fillRef>
            <a:effectRef idx="0">
              <a:schemeClr val="accent4"/>
            </a:effectRef>
            <a:fontRef idx="minor">
              <a:schemeClr val="tx1"/>
            </a:fontRef>
          </p:style>
        </p:cxnSp>
        <p:cxnSp>
          <p:nvCxnSpPr>
            <p:cNvPr id="95" name="直線矢印コネクタ 94">
              <a:extLst>
                <a:ext uri="{FF2B5EF4-FFF2-40B4-BE49-F238E27FC236}">
                  <a16:creationId xmlns:a16="http://schemas.microsoft.com/office/drawing/2014/main" id="{F1F56634-CA38-4455-AFA2-6229A4117FF8}"/>
                </a:ext>
              </a:extLst>
            </p:cNvPr>
            <p:cNvCxnSpPr>
              <a:cxnSpLocks/>
              <a:stCxn id="83" idx="3"/>
              <a:endCxn id="90" idx="1"/>
            </p:cNvCxnSpPr>
            <p:nvPr/>
          </p:nvCxnSpPr>
          <p:spPr>
            <a:xfrm flipV="1">
              <a:off x="4965380" y="5277123"/>
              <a:ext cx="699120" cy="215146"/>
            </a:xfrm>
            <a:prstGeom prst="straightConnector1">
              <a:avLst/>
            </a:prstGeom>
            <a:ln w="25400" cap="flat" cmpd="sng" algn="ctr">
              <a:solidFill>
                <a:srgbClr val="939292"/>
              </a:solidFill>
              <a:prstDash val="solid"/>
              <a:miter lim="800000"/>
              <a:headEnd type="oval" w="med" len="med"/>
              <a:tailEnd type="triangle" w="med" len="med"/>
            </a:ln>
            <a:effectLst>
              <a:outerShdw blurRad="38100" dist="25400" dir="2700000" algn="tl" rotWithShape="0">
                <a:schemeClr val="bg1">
                  <a:lumMod val="50000"/>
                  <a:alpha val="40000"/>
                </a:schemeClr>
              </a:outerShdw>
            </a:effectLst>
          </p:spPr>
          <p:style>
            <a:lnRef idx="1">
              <a:schemeClr val="accent4"/>
            </a:lnRef>
            <a:fillRef idx="0">
              <a:schemeClr val="accent4"/>
            </a:fillRef>
            <a:effectRef idx="0">
              <a:schemeClr val="accent4"/>
            </a:effectRef>
            <a:fontRef idx="minor">
              <a:schemeClr val="tx1"/>
            </a:fontRef>
          </p:style>
        </p:cxnSp>
        <p:cxnSp>
          <p:nvCxnSpPr>
            <p:cNvPr id="96" name="直線矢印コネクタ 95">
              <a:extLst>
                <a:ext uri="{FF2B5EF4-FFF2-40B4-BE49-F238E27FC236}">
                  <a16:creationId xmlns:a16="http://schemas.microsoft.com/office/drawing/2014/main" id="{14C49259-3734-4466-8A4B-E6A93692FC8D}"/>
                </a:ext>
              </a:extLst>
            </p:cNvPr>
            <p:cNvCxnSpPr>
              <a:cxnSpLocks/>
              <a:stCxn id="85" idx="3"/>
              <a:endCxn id="89" idx="1"/>
            </p:cNvCxnSpPr>
            <p:nvPr/>
          </p:nvCxnSpPr>
          <p:spPr>
            <a:xfrm flipV="1">
              <a:off x="4965380" y="6333148"/>
              <a:ext cx="699120" cy="178274"/>
            </a:xfrm>
            <a:prstGeom prst="straightConnector1">
              <a:avLst/>
            </a:prstGeom>
            <a:ln w="25400" cap="flat" cmpd="sng" algn="ctr">
              <a:solidFill>
                <a:srgbClr val="939292"/>
              </a:solidFill>
              <a:prstDash val="solid"/>
              <a:miter lim="800000"/>
              <a:headEnd type="oval" w="med" len="med"/>
              <a:tailEnd type="triangle" w="med" len="med"/>
            </a:ln>
            <a:effectLst>
              <a:outerShdw blurRad="38100" dist="25400" dir="2700000" algn="tl" rotWithShape="0">
                <a:schemeClr val="bg1">
                  <a:lumMod val="50000"/>
                  <a:alpha val="40000"/>
                </a:schemeClr>
              </a:outerShdw>
            </a:effectLst>
          </p:spPr>
          <p:style>
            <a:lnRef idx="1">
              <a:schemeClr val="accent4"/>
            </a:lnRef>
            <a:fillRef idx="0">
              <a:schemeClr val="accent4"/>
            </a:fillRef>
            <a:effectRef idx="0">
              <a:schemeClr val="accent4"/>
            </a:effectRef>
            <a:fontRef idx="minor">
              <a:schemeClr val="tx1"/>
            </a:fontRef>
          </p:style>
        </p:cxnSp>
        <p:cxnSp>
          <p:nvCxnSpPr>
            <p:cNvPr id="97" name="直線矢印コネクタ 96">
              <a:extLst>
                <a:ext uri="{FF2B5EF4-FFF2-40B4-BE49-F238E27FC236}">
                  <a16:creationId xmlns:a16="http://schemas.microsoft.com/office/drawing/2014/main" id="{26F5D9CF-EF7A-41E0-BAF8-B30A76ABAB0F}"/>
                </a:ext>
              </a:extLst>
            </p:cNvPr>
            <p:cNvCxnSpPr>
              <a:cxnSpLocks/>
              <a:stCxn id="86" idx="3"/>
              <a:endCxn id="91" idx="1"/>
            </p:cNvCxnSpPr>
            <p:nvPr/>
          </p:nvCxnSpPr>
          <p:spPr>
            <a:xfrm flipV="1">
              <a:off x="4965380" y="6890579"/>
              <a:ext cx="699120" cy="45230"/>
            </a:xfrm>
            <a:prstGeom prst="straightConnector1">
              <a:avLst/>
            </a:prstGeom>
            <a:ln w="25400" cap="flat" cmpd="sng" algn="ctr">
              <a:solidFill>
                <a:srgbClr val="939292"/>
              </a:solidFill>
              <a:prstDash val="solid"/>
              <a:miter lim="800000"/>
              <a:headEnd type="oval" w="med" len="med"/>
              <a:tailEnd type="triangle" w="med" len="med"/>
            </a:ln>
            <a:effectLst>
              <a:outerShdw blurRad="38100" dist="25400" dir="2700000" algn="tl" rotWithShape="0">
                <a:schemeClr val="bg1">
                  <a:lumMod val="50000"/>
                  <a:alpha val="40000"/>
                </a:schemeClr>
              </a:outerShdw>
            </a:effectLst>
          </p:spPr>
          <p:style>
            <a:lnRef idx="1">
              <a:schemeClr val="accent4"/>
            </a:lnRef>
            <a:fillRef idx="0">
              <a:schemeClr val="accent4"/>
            </a:fillRef>
            <a:effectRef idx="0">
              <a:schemeClr val="accent4"/>
            </a:effectRef>
            <a:fontRef idx="minor">
              <a:schemeClr val="tx1"/>
            </a:fontRef>
          </p:style>
        </p:cxnSp>
        <p:sp>
          <p:nvSpPr>
            <p:cNvPr id="103" name="四角形: 角を丸くする 102">
              <a:extLst>
                <a:ext uri="{FF2B5EF4-FFF2-40B4-BE49-F238E27FC236}">
                  <a16:creationId xmlns:a16="http://schemas.microsoft.com/office/drawing/2014/main" id="{7D7FFBFE-9A6A-495E-973F-4DA4493BB281}"/>
                </a:ext>
              </a:extLst>
            </p:cNvPr>
            <p:cNvSpPr/>
            <p:nvPr/>
          </p:nvSpPr>
          <p:spPr>
            <a:xfrm>
              <a:off x="1805340" y="5729245"/>
              <a:ext cx="3160040" cy="54520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0" rIns="36000" bIns="0" rtlCol="0" anchor="ctr" anchorCtr="0">
              <a:noAutofit/>
            </a:bodyPr>
            <a:lstStyle/>
            <a:p>
              <a:pPr algn="ctr" fontAlgn="ctr"/>
              <a:r>
                <a:rPr kumimoji="1" lang="en-US" altLang="ja-JP" sz="1050" dirty="0">
                  <a:solidFill>
                    <a:srgbClr val="000000"/>
                  </a:solidFill>
                </a:rPr>
                <a:t>【</a:t>
              </a:r>
              <a:r>
                <a:rPr kumimoji="1" lang="ja-JP" altLang="en-US" sz="1050" dirty="0">
                  <a:solidFill>
                    <a:srgbClr val="000000"/>
                  </a:solidFill>
                </a:rPr>
                <a:t>施策⑤</a:t>
              </a:r>
              <a:r>
                <a:rPr kumimoji="1" lang="en-US" altLang="ja-JP" sz="1050" dirty="0">
                  <a:solidFill>
                    <a:srgbClr val="000000"/>
                  </a:solidFill>
                </a:rPr>
                <a:t>】</a:t>
              </a:r>
            </a:p>
            <a:p>
              <a:pPr algn="ctr" fontAlgn="ctr"/>
              <a:r>
                <a:rPr kumimoji="1" lang="ja-JP" altLang="en-US" sz="1050" dirty="0">
                  <a:solidFill>
                    <a:srgbClr val="000000"/>
                  </a:solidFill>
                </a:rPr>
                <a:t>データ標準仕様の横断的な利用環境の整備</a:t>
              </a:r>
              <a:endParaRPr kumimoji="1" lang="en-US" altLang="ja-JP" sz="1050" dirty="0">
                <a:solidFill>
                  <a:srgbClr val="000000"/>
                </a:solidFill>
              </a:endParaRPr>
            </a:p>
            <a:p>
              <a:pPr algn="ctr" fontAlgn="ctr"/>
              <a:r>
                <a:rPr kumimoji="1" lang="ja-JP" altLang="en-US" sz="1050" dirty="0">
                  <a:solidFill>
                    <a:srgbClr val="000000"/>
                  </a:solidFill>
                </a:rPr>
                <a:t>（分野横断）</a:t>
              </a:r>
            </a:p>
          </p:txBody>
        </p:sp>
        <p:cxnSp>
          <p:nvCxnSpPr>
            <p:cNvPr id="104" name="直線矢印コネクタ 103">
              <a:extLst>
                <a:ext uri="{FF2B5EF4-FFF2-40B4-BE49-F238E27FC236}">
                  <a16:creationId xmlns:a16="http://schemas.microsoft.com/office/drawing/2014/main" id="{4824AE2C-80B5-4320-A9F0-BC63C806F252}"/>
                </a:ext>
              </a:extLst>
            </p:cNvPr>
            <p:cNvCxnSpPr>
              <a:cxnSpLocks/>
              <a:stCxn id="103" idx="3"/>
              <a:endCxn id="89" idx="1"/>
            </p:cNvCxnSpPr>
            <p:nvPr/>
          </p:nvCxnSpPr>
          <p:spPr>
            <a:xfrm>
              <a:off x="4965380" y="6001846"/>
              <a:ext cx="699120" cy="331302"/>
            </a:xfrm>
            <a:prstGeom prst="straightConnector1">
              <a:avLst/>
            </a:prstGeom>
            <a:ln w="25400" cap="flat" cmpd="sng" algn="ctr">
              <a:solidFill>
                <a:srgbClr val="939292"/>
              </a:solidFill>
              <a:prstDash val="solid"/>
              <a:miter lim="800000"/>
              <a:headEnd type="oval" w="med" len="med"/>
              <a:tailEnd type="triangle" w="med" len="med"/>
            </a:ln>
            <a:effectLst>
              <a:outerShdw blurRad="38100" dist="25400" dir="2700000" algn="tl" rotWithShape="0">
                <a:schemeClr val="bg1">
                  <a:lumMod val="50000"/>
                  <a:alpha val="40000"/>
                </a:schemeClr>
              </a:outerShdw>
            </a:effectLst>
          </p:spPr>
          <p:style>
            <a:lnRef idx="1">
              <a:schemeClr val="accent4"/>
            </a:lnRef>
            <a:fillRef idx="0">
              <a:schemeClr val="accent4"/>
            </a:fillRef>
            <a:effectRef idx="0">
              <a:schemeClr val="accent4"/>
            </a:effectRef>
            <a:fontRef idx="minor">
              <a:schemeClr val="tx1"/>
            </a:fontRef>
          </p:style>
        </p:cxnSp>
      </p:grpSp>
      <p:grpSp>
        <p:nvGrpSpPr>
          <p:cNvPr id="105" name="グループ化 104">
            <a:extLst>
              <a:ext uri="{FF2B5EF4-FFF2-40B4-BE49-F238E27FC236}">
                <a16:creationId xmlns:a16="http://schemas.microsoft.com/office/drawing/2014/main" id="{7F1474F9-07B7-4DFA-B7E4-496E9B4D6B05}"/>
              </a:ext>
            </a:extLst>
          </p:cNvPr>
          <p:cNvGrpSpPr/>
          <p:nvPr/>
        </p:nvGrpSpPr>
        <p:grpSpPr>
          <a:xfrm>
            <a:off x="8902379" y="7023661"/>
            <a:ext cx="1412892" cy="136301"/>
            <a:chOff x="6973098" y="4800785"/>
            <a:chExt cx="1417736" cy="144000"/>
          </a:xfrm>
        </p:grpSpPr>
        <p:sp>
          <p:nvSpPr>
            <p:cNvPr id="107" name="四角形: 角を丸くする 106">
              <a:extLst>
                <a:ext uri="{FF2B5EF4-FFF2-40B4-BE49-F238E27FC236}">
                  <a16:creationId xmlns:a16="http://schemas.microsoft.com/office/drawing/2014/main" id="{81C81BC7-534F-4B17-BAB4-15B717DE803F}"/>
                </a:ext>
              </a:extLst>
            </p:cNvPr>
            <p:cNvSpPr/>
            <p:nvPr/>
          </p:nvSpPr>
          <p:spPr>
            <a:xfrm>
              <a:off x="6973098" y="4800785"/>
              <a:ext cx="354351" cy="144000"/>
            </a:xfrm>
            <a:prstGeom prst="roundRect">
              <a:avLst/>
            </a:prstGeom>
            <a:solidFill>
              <a:srgbClr val="FAD9E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nchorCtr="0">
              <a:spAutoFit/>
            </a:bodyPr>
            <a:lstStyle/>
            <a:p>
              <a:pPr algn="ctr"/>
              <a:endParaRPr kumimoji="1" lang="ja-JP" altLang="en-US" sz="800" dirty="0">
                <a:solidFill>
                  <a:schemeClr val="tx1"/>
                </a:solidFill>
              </a:endParaRPr>
            </a:p>
          </p:txBody>
        </p:sp>
        <p:sp>
          <p:nvSpPr>
            <p:cNvPr id="108" name="テキスト ボックス 107">
              <a:extLst>
                <a:ext uri="{FF2B5EF4-FFF2-40B4-BE49-F238E27FC236}">
                  <a16:creationId xmlns:a16="http://schemas.microsoft.com/office/drawing/2014/main" id="{DDF07DCE-7759-4AEC-A01F-9FB0528DFE46}"/>
                </a:ext>
              </a:extLst>
            </p:cNvPr>
            <p:cNvSpPr txBox="1"/>
            <p:nvPr/>
          </p:nvSpPr>
          <p:spPr>
            <a:xfrm>
              <a:off x="7403384" y="4811239"/>
              <a:ext cx="987450" cy="123111"/>
            </a:xfrm>
            <a:prstGeom prst="rect">
              <a:avLst/>
            </a:prstGeom>
            <a:noFill/>
          </p:spPr>
          <p:txBody>
            <a:bodyPr wrap="none" lIns="0" tIns="0" rIns="0" bIns="0" rtlCol="0" anchor="ctr" anchorCtr="0">
              <a:spAutoFit/>
            </a:bodyPr>
            <a:lstStyle/>
            <a:p>
              <a:pPr algn="l" defTabSz="1007772" fontAlgn="ctr">
                <a:buClr>
                  <a:srgbClr val="000000"/>
                </a:buClr>
              </a:pPr>
              <a:r>
                <a:rPr kumimoji="1" lang="ja-JP" altLang="en-US" sz="800" spc="100" dirty="0">
                  <a:solidFill>
                    <a:srgbClr val="000000"/>
                  </a:solidFill>
                </a:rPr>
                <a:t>：本事業の取組対象</a:t>
              </a:r>
            </a:p>
          </p:txBody>
        </p:sp>
      </p:grpSp>
      <p:sp>
        <p:nvSpPr>
          <p:cNvPr id="34" name="吹き出し: 角を丸めた四角形 33">
            <a:extLst>
              <a:ext uri="{FF2B5EF4-FFF2-40B4-BE49-F238E27FC236}">
                <a16:creationId xmlns:a16="http://schemas.microsoft.com/office/drawing/2014/main" id="{F771482A-E414-4468-9D6E-F1C87618A3CB}"/>
              </a:ext>
            </a:extLst>
          </p:cNvPr>
          <p:cNvSpPr/>
          <p:nvPr/>
        </p:nvSpPr>
        <p:spPr>
          <a:xfrm>
            <a:off x="8902379" y="4130755"/>
            <a:ext cx="1484087" cy="829579"/>
          </a:xfrm>
          <a:prstGeom prst="wedgeRoundRectCallout">
            <a:avLst>
              <a:gd name="adj1" fmla="val -69169"/>
              <a:gd name="adj2" fmla="val 50279"/>
              <a:gd name="adj3" fmla="val 16667"/>
            </a:avLst>
          </a:prstGeom>
          <a:solidFill>
            <a:srgbClr val="FADAE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marL="171450" indent="-171450">
              <a:buFont typeface="Wingdings" panose="05000000000000000000" pitchFamily="2" charset="2"/>
              <a:buChar char="l"/>
            </a:pPr>
            <a:r>
              <a:rPr lang="ja-JP" altLang="en-US" sz="1100" dirty="0">
                <a:solidFill>
                  <a:schemeClr val="tx1"/>
                </a:solidFill>
              </a:rPr>
              <a:t>国際動向に鑑み早期に実現すべき。</a:t>
            </a:r>
            <a:endParaRPr lang="en-US" altLang="ja-JP" sz="1100" dirty="0">
              <a:solidFill>
                <a:schemeClr val="tx1"/>
              </a:solidFill>
            </a:endParaRPr>
          </a:p>
          <a:p>
            <a:pPr marL="171450" indent="-171450">
              <a:buFont typeface="Wingdings" panose="05000000000000000000" pitchFamily="2" charset="2"/>
              <a:buChar char="l"/>
            </a:pPr>
            <a:r>
              <a:rPr lang="ja-JP" altLang="en-US" sz="1100" dirty="0">
                <a:solidFill>
                  <a:schemeClr val="tx1"/>
                </a:solidFill>
              </a:rPr>
              <a:t>実効性や波及効果が期待される。</a:t>
            </a:r>
            <a:endParaRPr kumimoji="1" lang="ja-JP" altLang="en-US" sz="1050" dirty="0">
              <a:solidFill>
                <a:srgbClr val="000000"/>
              </a:solidFill>
            </a:endParaRPr>
          </a:p>
        </p:txBody>
      </p:sp>
      <p:sp>
        <p:nvSpPr>
          <p:cNvPr id="35" name="吹き出し: 角を丸めた四角形 34">
            <a:extLst>
              <a:ext uri="{FF2B5EF4-FFF2-40B4-BE49-F238E27FC236}">
                <a16:creationId xmlns:a16="http://schemas.microsoft.com/office/drawing/2014/main" id="{0990428A-169E-406E-8A81-272EE2EE690B}"/>
              </a:ext>
            </a:extLst>
          </p:cNvPr>
          <p:cNvSpPr/>
          <p:nvPr/>
        </p:nvSpPr>
        <p:spPr>
          <a:xfrm>
            <a:off x="200857" y="4712552"/>
            <a:ext cx="1577251" cy="1101994"/>
          </a:xfrm>
          <a:prstGeom prst="wedgeRoundRectCallout">
            <a:avLst>
              <a:gd name="adj1" fmla="val 63085"/>
              <a:gd name="adj2" fmla="val -40697"/>
              <a:gd name="adj3" fmla="val 16667"/>
            </a:avLst>
          </a:prstGeom>
          <a:solidFill>
            <a:srgbClr val="FADAE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marL="171450" indent="-171450">
              <a:buFont typeface="Wingdings" panose="05000000000000000000" pitchFamily="2" charset="2"/>
              <a:buChar char="l"/>
            </a:pPr>
            <a:r>
              <a:rPr lang="ja-JP" altLang="en-US" sz="1200" dirty="0">
                <a:solidFill>
                  <a:schemeClr val="tx1"/>
                </a:solidFill>
              </a:rPr>
              <a:t>多くの業界が係わる貿易分野において、国による中立的な主導や支援が求められる</a:t>
            </a:r>
            <a:r>
              <a:rPr lang="ja-JP" altLang="en-US" sz="1100" dirty="0">
                <a:solidFill>
                  <a:schemeClr val="tx1"/>
                </a:solidFill>
              </a:rPr>
              <a:t>。</a:t>
            </a:r>
            <a:endParaRPr kumimoji="1" lang="ja-JP" altLang="en-US" sz="1050" dirty="0">
              <a:solidFill>
                <a:srgbClr val="000000"/>
              </a:solidFill>
            </a:endParaRPr>
          </a:p>
        </p:txBody>
      </p:sp>
    </p:spTree>
    <p:extLst>
      <p:ext uri="{BB962C8B-B14F-4D97-AF65-F5344CB8AC3E}">
        <p14:creationId xmlns:p14="http://schemas.microsoft.com/office/powerpoint/2010/main" val="20750669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字幕 1">
            <a:extLst>
              <a:ext uri="{FF2B5EF4-FFF2-40B4-BE49-F238E27FC236}">
                <a16:creationId xmlns:a16="http://schemas.microsoft.com/office/drawing/2014/main" id="{DB564842-84BB-4178-B6DA-3EDFF3F4031E}"/>
              </a:ext>
            </a:extLst>
          </p:cNvPr>
          <p:cNvSpPr>
            <a:spLocks noGrp="1"/>
          </p:cNvSpPr>
          <p:nvPr>
            <p:ph type="subTitle" idx="10"/>
          </p:nvPr>
        </p:nvSpPr>
        <p:spPr>
          <a:xfrm>
            <a:off x="539999" y="365658"/>
            <a:ext cx="9610163" cy="369332"/>
          </a:xfrm>
        </p:spPr>
        <p:txBody>
          <a:bodyPr/>
          <a:lstStyle/>
          <a:p>
            <a:r>
              <a:rPr lang="ja-JP" altLang="en-US" dirty="0"/>
              <a:t>＜参考＞データ連携性の向上により期待される効果①</a:t>
            </a:r>
          </a:p>
        </p:txBody>
      </p:sp>
      <p:sp>
        <p:nvSpPr>
          <p:cNvPr id="3" name="テキスト プレースホルダー 2">
            <a:extLst>
              <a:ext uri="{FF2B5EF4-FFF2-40B4-BE49-F238E27FC236}">
                <a16:creationId xmlns:a16="http://schemas.microsoft.com/office/drawing/2014/main" id="{23DA5CD5-438C-42E1-85B0-DD0A469BDBD6}"/>
              </a:ext>
            </a:extLst>
          </p:cNvPr>
          <p:cNvSpPr>
            <a:spLocks noGrp="1"/>
          </p:cNvSpPr>
          <p:nvPr>
            <p:ph type="body" sz="quarter" idx="16"/>
          </p:nvPr>
        </p:nvSpPr>
        <p:spPr>
          <a:xfrm>
            <a:off x="539750" y="827088"/>
            <a:ext cx="9612313" cy="1861636"/>
          </a:xfrm>
        </p:spPr>
        <p:txBody>
          <a:bodyPr lIns="216000" rIns="216000" bIns="108000">
            <a:spAutoFit/>
          </a:bodyPr>
          <a:lstStyle/>
          <a:p>
            <a:pPr marL="257175" indent="-257175" defTabSz="914400">
              <a:spcBef>
                <a:spcPts val="600"/>
              </a:spcBef>
              <a:buClr>
                <a:srgbClr val="002060"/>
              </a:buClr>
            </a:pPr>
            <a:r>
              <a:rPr lang="ja-JP" altLang="en-US" dirty="0">
                <a:solidFill>
                  <a:schemeClr val="tx1"/>
                </a:solidFill>
              </a:rPr>
              <a:t>データ連携性の向上により貿易文書の電子化が進み、貿易手続きの省力化、</a:t>
            </a:r>
            <a:br>
              <a:rPr lang="en-US" altLang="ja-JP" dirty="0">
                <a:solidFill>
                  <a:schemeClr val="tx1"/>
                </a:solidFill>
              </a:rPr>
            </a:br>
            <a:r>
              <a:rPr lang="ja-JP" altLang="en-US" dirty="0">
                <a:solidFill>
                  <a:schemeClr val="tx1"/>
                </a:solidFill>
              </a:rPr>
              <a:t>迅速化が期待される。</a:t>
            </a:r>
          </a:p>
          <a:p>
            <a:pPr lvl="1"/>
            <a:r>
              <a:rPr lang="ja-JP" altLang="en-US" dirty="0"/>
              <a:t>貿易文書を郵送から電子化することにより、リードタイムを短縮できる。</a:t>
            </a:r>
          </a:p>
          <a:p>
            <a:pPr lvl="1"/>
            <a:r>
              <a:rPr lang="ja-JP" altLang="en-US" dirty="0"/>
              <a:t>貿易文書の作成時に他の貿易文書のデータ項目を引用でき、入力負荷を軽減できる。</a:t>
            </a:r>
          </a:p>
          <a:p>
            <a:pPr lvl="1"/>
            <a:r>
              <a:rPr lang="ja-JP" altLang="en-US" dirty="0"/>
              <a:t>貿易文書作成時の入力ミスによるディスクレ等のリスクを排除できる。等</a:t>
            </a:r>
          </a:p>
        </p:txBody>
      </p:sp>
      <p:sp>
        <p:nvSpPr>
          <p:cNvPr id="6" name="スライド番号プレースホルダー 5">
            <a:extLst>
              <a:ext uri="{FF2B5EF4-FFF2-40B4-BE49-F238E27FC236}">
                <a16:creationId xmlns:a16="http://schemas.microsoft.com/office/drawing/2014/main" id="{75CB8158-C7D7-4244-A60E-835B77D643B3}"/>
              </a:ext>
            </a:extLst>
          </p:cNvPr>
          <p:cNvSpPr>
            <a:spLocks noGrp="1"/>
          </p:cNvSpPr>
          <p:nvPr>
            <p:ph type="sldNum" sz="quarter" idx="12"/>
          </p:nvPr>
        </p:nvSpPr>
        <p:spPr>
          <a:xfrm>
            <a:off x="8285911" y="7241306"/>
            <a:ext cx="2311400" cy="288033"/>
          </a:xfrm>
        </p:spPr>
        <p:txBody>
          <a:bodyPr/>
          <a:lstStyle/>
          <a:p>
            <a:fld id="{D9550142-B990-490A-A107-ED7302A7FD52}" type="slidenum">
              <a:rPr lang="ja-JP" altLang="en-US" smtClean="0"/>
              <a:pPr/>
              <a:t>5</a:t>
            </a:fld>
            <a:endParaRPr lang="ja-JP" altLang="en-US"/>
          </a:p>
        </p:txBody>
      </p:sp>
      <p:sp>
        <p:nvSpPr>
          <p:cNvPr id="92" name="テキスト プレースホルダー 91">
            <a:extLst>
              <a:ext uri="{FF2B5EF4-FFF2-40B4-BE49-F238E27FC236}">
                <a16:creationId xmlns:a16="http://schemas.microsoft.com/office/drawing/2014/main" id="{9C62A718-2AC9-4948-AF89-BF7305E24867}"/>
              </a:ext>
            </a:extLst>
          </p:cNvPr>
          <p:cNvSpPr>
            <a:spLocks noGrp="1"/>
          </p:cNvSpPr>
          <p:nvPr>
            <p:ph type="body" sz="quarter" idx="20"/>
          </p:nvPr>
        </p:nvSpPr>
        <p:spPr>
          <a:xfrm>
            <a:off x="538162" y="6956783"/>
            <a:ext cx="9612000" cy="135422"/>
          </a:xfrm>
        </p:spPr>
        <p:txBody>
          <a:bodyPr/>
          <a:lstStyle/>
          <a:p>
            <a:r>
              <a:rPr lang="ja-JP" altLang="en-US" dirty="0"/>
              <a:t>（注）輸出国</a:t>
            </a:r>
            <a:r>
              <a:rPr lang="en-US" altLang="ja-JP" dirty="0"/>
              <a:t>CY</a:t>
            </a:r>
            <a:r>
              <a:rPr lang="ja-JP" altLang="en-US" dirty="0"/>
              <a:t>／</a:t>
            </a:r>
            <a:r>
              <a:rPr lang="en-US" altLang="ja-JP" dirty="0"/>
              <a:t>CFS</a:t>
            </a:r>
            <a:r>
              <a:rPr lang="ja-JP" altLang="en-US" dirty="0"/>
              <a:t>の手続き（</a:t>
            </a:r>
            <a:r>
              <a:rPr lang="en-US" altLang="ja-JP" dirty="0"/>
              <a:t>D/R</a:t>
            </a:r>
            <a:r>
              <a:rPr lang="ja-JP" altLang="en-US" dirty="0"/>
              <a:t>等）は記載省略。</a:t>
            </a:r>
          </a:p>
        </p:txBody>
      </p:sp>
      <p:grpSp>
        <p:nvGrpSpPr>
          <p:cNvPr id="89" name="グループ化 88">
            <a:extLst>
              <a:ext uri="{FF2B5EF4-FFF2-40B4-BE49-F238E27FC236}">
                <a16:creationId xmlns:a16="http://schemas.microsoft.com/office/drawing/2014/main" id="{D62B8B7C-6374-43AC-90A5-14900A6D6CE4}"/>
              </a:ext>
            </a:extLst>
          </p:cNvPr>
          <p:cNvGrpSpPr/>
          <p:nvPr/>
        </p:nvGrpSpPr>
        <p:grpSpPr>
          <a:xfrm>
            <a:off x="552817" y="2902438"/>
            <a:ext cx="9586179" cy="4060132"/>
            <a:chOff x="552817" y="2902438"/>
            <a:chExt cx="9586179" cy="4060132"/>
          </a:xfrm>
        </p:grpSpPr>
        <p:sp>
          <p:nvSpPr>
            <p:cNvPr id="8" name="四角形: 角を丸くする 7">
              <a:extLst>
                <a:ext uri="{FF2B5EF4-FFF2-40B4-BE49-F238E27FC236}">
                  <a16:creationId xmlns:a16="http://schemas.microsoft.com/office/drawing/2014/main" id="{5E1838EE-70E5-4CF9-B96A-6AF0D0436D13}"/>
                </a:ext>
              </a:extLst>
            </p:cNvPr>
            <p:cNvSpPr/>
            <p:nvPr/>
          </p:nvSpPr>
          <p:spPr>
            <a:xfrm>
              <a:off x="3883140" y="4701110"/>
              <a:ext cx="389393" cy="1296000"/>
            </a:xfrm>
            <a:prstGeom prst="roundRect">
              <a:avLst/>
            </a:prstGeom>
            <a:ln w="12700">
              <a:solidFill>
                <a:schemeClr val="bg1"/>
              </a:solidFill>
            </a:ln>
          </p:spPr>
          <p:style>
            <a:lnRef idx="1">
              <a:schemeClr val="accent2"/>
            </a:lnRef>
            <a:fillRef idx="3">
              <a:schemeClr val="accent2"/>
            </a:fillRef>
            <a:effectRef idx="2">
              <a:schemeClr val="accent2"/>
            </a:effectRef>
            <a:fontRef idx="minor">
              <a:schemeClr val="lt1"/>
            </a:fontRef>
          </p:style>
          <p:txBody>
            <a:bodyPr vert="eaVert" wrap="square" lIns="0" tIns="36000" rIns="0" bIns="0" rtlCol="0" anchor="ctr" anchorCtr="0">
              <a:noAutofit/>
            </a:bodyPr>
            <a:lstStyle/>
            <a:p>
              <a:pPr algn="ctr" defTabSz="914400" fontAlgn="ctr"/>
              <a:r>
                <a:rPr kumimoji="1" lang="ja-JP" altLang="en-US" sz="1400" b="1" dirty="0">
                  <a:solidFill>
                    <a:schemeClr val="bg1"/>
                  </a:solidFill>
                  <a:latin typeface="メイリオ" panose="020B0604030504040204" pitchFamily="50" charset="-128"/>
                  <a:ea typeface="メイリオ" panose="020B0604030504040204" pitchFamily="50" charset="-128"/>
                </a:rPr>
                <a:t>銀行</a:t>
              </a:r>
              <a:r>
                <a:rPr kumimoji="1" lang="ja-JP" altLang="en-US" sz="1200" b="1" dirty="0">
                  <a:solidFill>
                    <a:schemeClr val="bg1"/>
                  </a:solidFill>
                  <a:latin typeface="メイリオ" panose="020B0604030504040204" pitchFamily="50" charset="-128"/>
                  <a:ea typeface="メイリオ" panose="020B0604030504040204" pitchFamily="50" charset="-128"/>
                </a:rPr>
                <a:t>（輸出国）</a:t>
              </a:r>
              <a:endParaRPr kumimoji="1" lang="ja-JP" altLang="en-US" sz="1400" b="1" dirty="0">
                <a:solidFill>
                  <a:schemeClr val="bg1"/>
                </a:solidFill>
                <a:latin typeface="メイリオ" panose="020B0604030504040204" pitchFamily="50" charset="-128"/>
                <a:ea typeface="メイリオ" panose="020B0604030504040204" pitchFamily="50" charset="-128"/>
              </a:endParaRPr>
            </a:p>
          </p:txBody>
        </p:sp>
        <p:sp>
          <p:nvSpPr>
            <p:cNvPr id="9" name="四角形: 角を丸くする 8">
              <a:extLst>
                <a:ext uri="{FF2B5EF4-FFF2-40B4-BE49-F238E27FC236}">
                  <a16:creationId xmlns:a16="http://schemas.microsoft.com/office/drawing/2014/main" id="{23C67058-1FF5-4F3C-AB1F-4C3FD853A1FC}"/>
                </a:ext>
              </a:extLst>
            </p:cNvPr>
            <p:cNvSpPr/>
            <p:nvPr/>
          </p:nvSpPr>
          <p:spPr>
            <a:xfrm>
              <a:off x="7322858" y="5374922"/>
              <a:ext cx="389393" cy="1552118"/>
            </a:xfrm>
            <a:prstGeom prst="roundRect">
              <a:avLst/>
            </a:prstGeom>
            <a:ln w="12700">
              <a:solidFill>
                <a:schemeClr val="bg1"/>
              </a:solidFill>
            </a:ln>
          </p:spPr>
          <p:style>
            <a:lnRef idx="1">
              <a:schemeClr val="accent2"/>
            </a:lnRef>
            <a:fillRef idx="3">
              <a:schemeClr val="accent2"/>
            </a:fillRef>
            <a:effectRef idx="2">
              <a:schemeClr val="accent2"/>
            </a:effectRef>
            <a:fontRef idx="minor">
              <a:schemeClr val="lt1"/>
            </a:fontRef>
          </p:style>
          <p:txBody>
            <a:bodyPr vert="eaVert" wrap="square" lIns="0" tIns="0" rIns="0" bIns="0" rtlCol="0" anchor="ctr" anchorCtr="0">
              <a:noAutofit/>
            </a:bodyPr>
            <a:lstStyle/>
            <a:p>
              <a:pPr algn="ctr" defTabSz="914400" fontAlgn="ctr"/>
              <a:r>
                <a:rPr kumimoji="1" lang="ja-JP" altLang="en-US" sz="1400" b="1" dirty="0">
                  <a:solidFill>
                    <a:schemeClr val="bg1"/>
                  </a:solidFill>
                  <a:latin typeface="メイリオ" panose="020B0604030504040204" pitchFamily="50" charset="-128"/>
                  <a:ea typeface="メイリオ" panose="020B0604030504040204" pitchFamily="50" charset="-128"/>
                </a:rPr>
                <a:t>フォワーダ</a:t>
              </a:r>
            </a:p>
          </p:txBody>
        </p:sp>
        <p:cxnSp>
          <p:nvCxnSpPr>
            <p:cNvPr id="15" name="直線矢印コネクタ 14">
              <a:extLst>
                <a:ext uri="{FF2B5EF4-FFF2-40B4-BE49-F238E27FC236}">
                  <a16:creationId xmlns:a16="http://schemas.microsoft.com/office/drawing/2014/main" id="{27390250-3E76-4149-A6A3-650471689776}"/>
                </a:ext>
              </a:extLst>
            </p:cNvPr>
            <p:cNvCxnSpPr>
              <a:cxnSpLocks/>
            </p:cNvCxnSpPr>
            <p:nvPr/>
          </p:nvCxnSpPr>
          <p:spPr>
            <a:xfrm>
              <a:off x="1984841" y="3132490"/>
              <a:ext cx="6684579" cy="0"/>
            </a:xfrm>
            <a:prstGeom prst="straightConnector1">
              <a:avLst/>
            </a:prstGeom>
            <a:ln w="28575" cap="sq" cmpd="sng" algn="ctr">
              <a:solidFill>
                <a:srgbClr val="939292"/>
              </a:solidFill>
              <a:prstDash val="solid"/>
              <a:miter lim="8000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473234F4-56EA-40C5-AAA9-28A01CF14B31}"/>
                </a:ext>
              </a:extLst>
            </p:cNvPr>
            <p:cNvSpPr txBox="1"/>
            <p:nvPr/>
          </p:nvSpPr>
          <p:spPr>
            <a:xfrm>
              <a:off x="4970776" y="2902438"/>
              <a:ext cx="601013" cy="184276"/>
            </a:xfrm>
            <a:prstGeom prst="rect">
              <a:avLst/>
            </a:prstGeom>
            <a:noFill/>
          </p:spPr>
          <p:txBody>
            <a:bodyPr wrap="none" lIns="0" tIns="0" rIns="0" bIns="0" rtlCol="0">
              <a:noAutofit/>
            </a:bodyPr>
            <a:lstStyle/>
            <a:p>
              <a:pPr algn="ctr" defTabSz="1007772" fontAlgn="ctr">
                <a:lnSpc>
                  <a:spcPct val="120000"/>
                </a:lnSpc>
                <a:spcAft>
                  <a:spcPts val="400"/>
                </a:spcAft>
                <a:buClr>
                  <a:srgbClr val="000000"/>
                </a:buClr>
              </a:pPr>
              <a:r>
                <a:rPr kumimoji="1" lang="ja-JP" altLang="en-US" sz="1200" dirty="0">
                  <a:solidFill>
                    <a:srgbClr val="000000"/>
                  </a:solidFill>
                  <a:latin typeface="メイリオ" panose="020B0604030504040204" pitchFamily="50" charset="-128"/>
                  <a:ea typeface="メイリオ" panose="020B0604030504040204" pitchFamily="50" charset="-128"/>
                </a:rPr>
                <a:t>売買契約</a:t>
              </a:r>
            </a:p>
          </p:txBody>
        </p:sp>
        <p:cxnSp>
          <p:nvCxnSpPr>
            <p:cNvPr id="18" name="直線矢印コネクタ 17">
              <a:extLst>
                <a:ext uri="{FF2B5EF4-FFF2-40B4-BE49-F238E27FC236}">
                  <a16:creationId xmlns:a16="http://schemas.microsoft.com/office/drawing/2014/main" id="{1AA985B3-D4A6-4DCB-B354-966D171A64A5}"/>
                </a:ext>
              </a:extLst>
            </p:cNvPr>
            <p:cNvCxnSpPr>
              <a:cxnSpLocks/>
            </p:cNvCxnSpPr>
            <p:nvPr/>
          </p:nvCxnSpPr>
          <p:spPr>
            <a:xfrm flipV="1">
              <a:off x="6886826" y="3549364"/>
              <a:ext cx="1824094" cy="0"/>
            </a:xfrm>
            <a:prstGeom prst="straightConnector1">
              <a:avLst/>
            </a:prstGeom>
            <a:ln w="28575" cap="sq" cmpd="sng" algn="ctr">
              <a:solidFill>
                <a:srgbClr val="939292"/>
              </a:solidFill>
              <a:prstDash val="solid"/>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7" name="テキスト ボックス 26">
              <a:extLst>
                <a:ext uri="{FF2B5EF4-FFF2-40B4-BE49-F238E27FC236}">
                  <a16:creationId xmlns:a16="http://schemas.microsoft.com/office/drawing/2014/main" id="{00326757-8B0F-43CD-B01D-12A11BC80B9B}"/>
                </a:ext>
              </a:extLst>
            </p:cNvPr>
            <p:cNvSpPr txBox="1"/>
            <p:nvPr/>
          </p:nvSpPr>
          <p:spPr>
            <a:xfrm>
              <a:off x="5793890" y="3317578"/>
              <a:ext cx="599569" cy="199721"/>
            </a:xfrm>
            <a:prstGeom prst="rect">
              <a:avLst/>
            </a:prstGeom>
            <a:noFill/>
          </p:spPr>
          <p:txBody>
            <a:bodyPr wrap="none" lIns="0" tIns="0" rIns="0" bIns="0" rtlCol="0">
              <a:noAutofit/>
            </a:bodyPr>
            <a:lstStyle/>
            <a:p>
              <a:pPr algn="ctr" defTabSz="1007772" fontAlgn="ctr">
                <a:lnSpc>
                  <a:spcPct val="120000"/>
                </a:lnSpc>
                <a:spcAft>
                  <a:spcPts val="400"/>
                </a:spcAft>
                <a:buClr>
                  <a:srgbClr val="000000"/>
                </a:buClr>
              </a:pPr>
              <a:r>
                <a:rPr kumimoji="1" lang="en-US" altLang="ja-JP" sz="1200" dirty="0">
                  <a:solidFill>
                    <a:srgbClr val="000000"/>
                  </a:solidFill>
                  <a:latin typeface="メイリオ" panose="020B0604030504040204" pitchFamily="50" charset="-128"/>
                  <a:ea typeface="メイリオ" panose="020B0604030504040204" pitchFamily="50" charset="-128"/>
                </a:rPr>
                <a:t>L/C</a:t>
              </a:r>
              <a:r>
                <a:rPr kumimoji="1" lang="ja-JP" altLang="en-US" sz="1200" dirty="0">
                  <a:solidFill>
                    <a:srgbClr val="000000"/>
                  </a:solidFill>
                  <a:latin typeface="メイリオ" panose="020B0604030504040204" pitchFamily="50" charset="-128"/>
                  <a:ea typeface="メイリオ" panose="020B0604030504040204" pitchFamily="50" charset="-128"/>
                </a:rPr>
                <a:t>通知</a:t>
              </a:r>
              <a:endParaRPr kumimoji="1" lang="en-US" altLang="ja-JP" sz="1200" dirty="0">
                <a:solidFill>
                  <a:srgbClr val="000000"/>
                </a:solidFill>
                <a:latin typeface="メイリオ" panose="020B0604030504040204" pitchFamily="50" charset="-128"/>
                <a:ea typeface="メイリオ" panose="020B0604030504040204" pitchFamily="50" charset="-128"/>
              </a:endParaRPr>
            </a:p>
          </p:txBody>
        </p:sp>
        <p:cxnSp>
          <p:nvCxnSpPr>
            <p:cNvPr id="28" name="直線矢印コネクタ 27">
              <a:extLst>
                <a:ext uri="{FF2B5EF4-FFF2-40B4-BE49-F238E27FC236}">
                  <a16:creationId xmlns:a16="http://schemas.microsoft.com/office/drawing/2014/main" id="{D5746EE4-02CF-42F5-9935-B91E8A09CE88}"/>
                </a:ext>
              </a:extLst>
            </p:cNvPr>
            <p:cNvCxnSpPr>
              <a:cxnSpLocks/>
            </p:cNvCxnSpPr>
            <p:nvPr/>
          </p:nvCxnSpPr>
          <p:spPr>
            <a:xfrm>
              <a:off x="4298585" y="3549364"/>
              <a:ext cx="2196000" cy="0"/>
            </a:xfrm>
            <a:prstGeom prst="straightConnector1">
              <a:avLst/>
            </a:prstGeom>
            <a:ln w="28575" cap="sq" cmpd="sng" algn="ctr">
              <a:solidFill>
                <a:srgbClr val="939292"/>
              </a:solidFill>
              <a:prstDash val="solid"/>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3C30650B-10AF-4697-A333-F0AF66E905DF}"/>
                </a:ext>
              </a:extLst>
            </p:cNvPr>
            <p:cNvCxnSpPr>
              <a:cxnSpLocks/>
            </p:cNvCxnSpPr>
            <p:nvPr/>
          </p:nvCxnSpPr>
          <p:spPr>
            <a:xfrm>
              <a:off x="1984840" y="3549364"/>
              <a:ext cx="1890000" cy="0"/>
            </a:xfrm>
            <a:prstGeom prst="straightConnector1">
              <a:avLst/>
            </a:prstGeom>
            <a:ln w="28575" cap="sq" cmpd="sng" algn="ctr">
              <a:solidFill>
                <a:srgbClr val="939292"/>
              </a:solidFill>
              <a:prstDash val="solid"/>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0" name="テキスト ボックス 29">
              <a:extLst>
                <a:ext uri="{FF2B5EF4-FFF2-40B4-BE49-F238E27FC236}">
                  <a16:creationId xmlns:a16="http://schemas.microsoft.com/office/drawing/2014/main" id="{71C30F4D-748F-4107-89F0-4810AEE887EB}"/>
                </a:ext>
              </a:extLst>
            </p:cNvPr>
            <p:cNvSpPr txBox="1"/>
            <p:nvPr/>
          </p:nvSpPr>
          <p:spPr>
            <a:xfrm>
              <a:off x="3234297" y="3317578"/>
              <a:ext cx="599569" cy="184276"/>
            </a:xfrm>
            <a:prstGeom prst="rect">
              <a:avLst/>
            </a:prstGeom>
            <a:noFill/>
          </p:spPr>
          <p:txBody>
            <a:bodyPr wrap="none" lIns="0" tIns="0" rIns="0" bIns="0" rtlCol="0">
              <a:noAutofit/>
            </a:bodyPr>
            <a:lstStyle/>
            <a:p>
              <a:pPr algn="ctr" defTabSz="1007772" fontAlgn="ctr">
                <a:lnSpc>
                  <a:spcPct val="120000"/>
                </a:lnSpc>
                <a:spcAft>
                  <a:spcPts val="400"/>
                </a:spcAft>
                <a:buClr>
                  <a:srgbClr val="000000"/>
                </a:buClr>
              </a:pPr>
              <a:r>
                <a:rPr kumimoji="1" lang="en-US" altLang="ja-JP" sz="1200" dirty="0">
                  <a:solidFill>
                    <a:srgbClr val="000000"/>
                  </a:solidFill>
                  <a:latin typeface="メイリオ" panose="020B0604030504040204" pitchFamily="50" charset="-128"/>
                  <a:ea typeface="メイリオ" panose="020B0604030504040204" pitchFamily="50" charset="-128"/>
                </a:rPr>
                <a:t>L/C</a:t>
              </a:r>
              <a:r>
                <a:rPr kumimoji="1" lang="ja-JP" altLang="en-US" sz="1200" dirty="0">
                  <a:solidFill>
                    <a:srgbClr val="000000"/>
                  </a:solidFill>
                  <a:latin typeface="メイリオ" panose="020B0604030504040204" pitchFamily="50" charset="-128"/>
                  <a:ea typeface="メイリオ" panose="020B0604030504040204" pitchFamily="50" charset="-128"/>
                </a:rPr>
                <a:t>通知</a:t>
              </a:r>
              <a:endParaRPr kumimoji="1" lang="en-US" altLang="ja-JP" sz="1200" dirty="0">
                <a:solidFill>
                  <a:srgbClr val="000000"/>
                </a:solidFill>
                <a:latin typeface="メイリオ" panose="020B0604030504040204" pitchFamily="50" charset="-128"/>
                <a:ea typeface="メイリオ" panose="020B0604030504040204" pitchFamily="50" charset="-128"/>
              </a:endParaRPr>
            </a:p>
          </p:txBody>
        </p:sp>
        <p:sp>
          <p:nvSpPr>
            <p:cNvPr id="37" name="テキスト ボックス 36">
              <a:extLst>
                <a:ext uri="{FF2B5EF4-FFF2-40B4-BE49-F238E27FC236}">
                  <a16:creationId xmlns:a16="http://schemas.microsoft.com/office/drawing/2014/main" id="{680AD3B8-1BC8-433F-8B19-DA1674ABBC3A}"/>
                </a:ext>
              </a:extLst>
            </p:cNvPr>
            <p:cNvSpPr txBox="1"/>
            <p:nvPr/>
          </p:nvSpPr>
          <p:spPr>
            <a:xfrm>
              <a:off x="2843403" y="3791245"/>
              <a:ext cx="447870" cy="184276"/>
            </a:xfrm>
            <a:prstGeom prst="rect">
              <a:avLst/>
            </a:prstGeom>
            <a:noFill/>
          </p:spPr>
          <p:txBody>
            <a:bodyPr wrap="none" lIns="0" tIns="0" rIns="0" bIns="0" rtlCol="0">
              <a:noAutofit/>
            </a:bodyPr>
            <a:lstStyle/>
            <a:p>
              <a:pPr algn="ctr" defTabSz="1007772" fontAlgn="ctr">
                <a:lnSpc>
                  <a:spcPct val="120000"/>
                </a:lnSpc>
                <a:spcAft>
                  <a:spcPts val="400"/>
                </a:spcAft>
                <a:buClr>
                  <a:srgbClr val="000000"/>
                </a:buClr>
              </a:pPr>
              <a:r>
                <a:rPr kumimoji="1" lang="ja-JP" altLang="en-US" sz="1200" dirty="0">
                  <a:solidFill>
                    <a:srgbClr val="000000"/>
                  </a:solidFill>
                  <a:latin typeface="メイリオ" panose="020B0604030504040204" pitchFamily="50" charset="-128"/>
                  <a:ea typeface="メイリオ" panose="020B0604030504040204" pitchFamily="50" charset="-128"/>
                </a:rPr>
                <a:t>船積み</a:t>
              </a:r>
              <a:endParaRPr kumimoji="1" lang="en-US" altLang="ja-JP" sz="1200" dirty="0">
                <a:solidFill>
                  <a:srgbClr val="000000"/>
                </a:solidFill>
                <a:latin typeface="メイリオ" panose="020B0604030504040204" pitchFamily="50" charset="-128"/>
                <a:ea typeface="メイリオ" panose="020B0604030504040204" pitchFamily="50" charset="-128"/>
              </a:endParaRPr>
            </a:p>
          </p:txBody>
        </p:sp>
        <p:sp>
          <p:nvSpPr>
            <p:cNvPr id="38" name="テキスト ボックス 37">
              <a:extLst>
                <a:ext uri="{FF2B5EF4-FFF2-40B4-BE49-F238E27FC236}">
                  <a16:creationId xmlns:a16="http://schemas.microsoft.com/office/drawing/2014/main" id="{936D92DB-1A55-4EB0-A7DB-0C5F12896603}"/>
                </a:ext>
              </a:extLst>
            </p:cNvPr>
            <p:cNvSpPr txBox="1"/>
            <p:nvPr/>
          </p:nvSpPr>
          <p:spPr>
            <a:xfrm>
              <a:off x="4457232" y="4276034"/>
              <a:ext cx="599569" cy="184276"/>
            </a:xfrm>
            <a:prstGeom prst="rect">
              <a:avLst/>
            </a:prstGeom>
            <a:noFill/>
          </p:spPr>
          <p:txBody>
            <a:bodyPr wrap="square" lIns="0" tIns="0" rIns="0" bIns="0" rtlCol="0">
              <a:noAutofit/>
            </a:bodyPr>
            <a:lstStyle/>
            <a:p>
              <a:pPr algn="ctr" defTabSz="1007772" fontAlgn="ctr">
                <a:lnSpc>
                  <a:spcPct val="120000"/>
                </a:lnSpc>
                <a:spcAft>
                  <a:spcPts val="400"/>
                </a:spcAft>
                <a:buClr>
                  <a:srgbClr val="000000"/>
                </a:buClr>
              </a:pPr>
              <a:r>
                <a:rPr kumimoji="1" lang="en-US" altLang="ja-JP" sz="1200" dirty="0">
                  <a:solidFill>
                    <a:srgbClr val="000000"/>
                  </a:solidFill>
                  <a:latin typeface="メイリオ" panose="020B0604030504040204" pitchFamily="50" charset="-128"/>
                  <a:ea typeface="メイリオ" panose="020B0604030504040204" pitchFamily="50" charset="-128"/>
                </a:rPr>
                <a:t>B/L</a:t>
              </a:r>
              <a:r>
                <a:rPr kumimoji="1" lang="ja-JP" altLang="en-US" sz="1200" dirty="0">
                  <a:solidFill>
                    <a:srgbClr val="000000"/>
                  </a:solidFill>
                  <a:latin typeface="メイリオ" panose="020B0604030504040204" pitchFamily="50" charset="-128"/>
                  <a:ea typeface="メイリオ" panose="020B0604030504040204" pitchFamily="50" charset="-128"/>
                </a:rPr>
                <a:t>発行</a:t>
              </a:r>
              <a:endParaRPr kumimoji="1" lang="en-US" altLang="ja-JP" sz="1200" dirty="0">
                <a:solidFill>
                  <a:srgbClr val="000000"/>
                </a:solidFill>
                <a:latin typeface="メイリオ" panose="020B0604030504040204" pitchFamily="50" charset="-128"/>
                <a:ea typeface="メイリオ" panose="020B0604030504040204" pitchFamily="50" charset="-128"/>
              </a:endParaRPr>
            </a:p>
          </p:txBody>
        </p:sp>
        <p:cxnSp>
          <p:nvCxnSpPr>
            <p:cNvPr id="39" name="直線矢印コネクタ 38">
              <a:extLst>
                <a:ext uri="{FF2B5EF4-FFF2-40B4-BE49-F238E27FC236}">
                  <a16:creationId xmlns:a16="http://schemas.microsoft.com/office/drawing/2014/main" id="{AD5737D9-6E18-486B-AFC4-2AC40F7731D4}"/>
                </a:ext>
              </a:extLst>
            </p:cNvPr>
            <p:cNvCxnSpPr>
              <a:cxnSpLocks/>
            </p:cNvCxnSpPr>
            <p:nvPr/>
          </p:nvCxnSpPr>
          <p:spPr>
            <a:xfrm>
              <a:off x="1984841" y="4496847"/>
              <a:ext cx="3276000" cy="0"/>
            </a:xfrm>
            <a:prstGeom prst="straightConnector1">
              <a:avLst/>
            </a:prstGeom>
            <a:ln w="28575" cap="sq" cmpd="sng" algn="ctr">
              <a:solidFill>
                <a:srgbClr val="939292"/>
              </a:solidFill>
              <a:prstDash val="solid"/>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直線矢印コネクタ 41">
              <a:extLst>
                <a:ext uri="{FF2B5EF4-FFF2-40B4-BE49-F238E27FC236}">
                  <a16:creationId xmlns:a16="http://schemas.microsoft.com/office/drawing/2014/main" id="{C152AF67-E90B-4E23-BD86-7D40BD7D83CB}"/>
                </a:ext>
              </a:extLst>
            </p:cNvPr>
            <p:cNvCxnSpPr>
              <a:cxnSpLocks/>
            </p:cNvCxnSpPr>
            <p:nvPr/>
          </p:nvCxnSpPr>
          <p:spPr>
            <a:xfrm>
              <a:off x="1984841" y="4959890"/>
              <a:ext cx="1890000" cy="0"/>
            </a:xfrm>
            <a:prstGeom prst="straightConnector1">
              <a:avLst/>
            </a:prstGeom>
            <a:ln w="28575" cap="sq" cmpd="sng" algn="ctr">
              <a:solidFill>
                <a:srgbClr val="939292"/>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3" name="テキスト ボックス 42">
              <a:extLst>
                <a:ext uri="{FF2B5EF4-FFF2-40B4-BE49-F238E27FC236}">
                  <a16:creationId xmlns:a16="http://schemas.microsoft.com/office/drawing/2014/main" id="{9B29EADE-A6C3-41DD-8A42-58F870D6F771}"/>
                </a:ext>
              </a:extLst>
            </p:cNvPr>
            <p:cNvSpPr txBox="1"/>
            <p:nvPr/>
          </p:nvSpPr>
          <p:spPr>
            <a:xfrm>
              <a:off x="2599736" y="4712110"/>
              <a:ext cx="901519" cy="199721"/>
            </a:xfrm>
            <a:prstGeom prst="rect">
              <a:avLst/>
            </a:prstGeom>
            <a:noFill/>
          </p:spPr>
          <p:txBody>
            <a:bodyPr wrap="none" lIns="0" tIns="0" rIns="0" bIns="0" rtlCol="0">
              <a:noAutofit/>
            </a:bodyPr>
            <a:lstStyle/>
            <a:p>
              <a:pPr algn="ctr" defTabSz="1007772" fontAlgn="ctr">
                <a:lnSpc>
                  <a:spcPct val="120000"/>
                </a:lnSpc>
                <a:spcAft>
                  <a:spcPts val="400"/>
                </a:spcAft>
                <a:buClr>
                  <a:srgbClr val="000000"/>
                </a:buClr>
              </a:pPr>
              <a:r>
                <a:rPr kumimoji="1" lang="ja-JP" altLang="en-US" sz="1200" dirty="0">
                  <a:solidFill>
                    <a:srgbClr val="000000"/>
                  </a:solidFill>
                  <a:latin typeface="メイリオ" panose="020B0604030504040204" pitchFamily="50" charset="-128"/>
                  <a:ea typeface="メイリオ" panose="020B0604030504040204" pitchFamily="50" charset="-128"/>
                </a:rPr>
                <a:t>為替手形買取</a:t>
              </a:r>
              <a:endParaRPr kumimoji="1" lang="en-US" altLang="ja-JP" sz="1200" dirty="0">
                <a:solidFill>
                  <a:srgbClr val="000000"/>
                </a:solidFill>
                <a:latin typeface="メイリオ" panose="020B0604030504040204" pitchFamily="50" charset="-128"/>
                <a:ea typeface="メイリオ" panose="020B0604030504040204" pitchFamily="50" charset="-128"/>
              </a:endParaRPr>
            </a:p>
          </p:txBody>
        </p:sp>
        <p:sp>
          <p:nvSpPr>
            <p:cNvPr id="44" name="テキスト ボックス 43">
              <a:extLst>
                <a:ext uri="{FF2B5EF4-FFF2-40B4-BE49-F238E27FC236}">
                  <a16:creationId xmlns:a16="http://schemas.microsoft.com/office/drawing/2014/main" id="{E6A4E80B-5853-4256-A158-E43C53ED57C7}"/>
                </a:ext>
              </a:extLst>
            </p:cNvPr>
            <p:cNvSpPr txBox="1"/>
            <p:nvPr/>
          </p:nvSpPr>
          <p:spPr>
            <a:xfrm>
              <a:off x="4365201" y="4719952"/>
              <a:ext cx="850086" cy="189905"/>
            </a:xfrm>
            <a:prstGeom prst="rect">
              <a:avLst/>
            </a:prstGeom>
            <a:noFill/>
          </p:spPr>
          <p:txBody>
            <a:bodyPr wrap="none" lIns="0" tIns="0" rIns="0" bIns="0" rtlCol="0">
              <a:noAutofit/>
            </a:bodyPr>
            <a:lstStyle/>
            <a:p>
              <a:pPr algn="ctr" defTabSz="1007772" fontAlgn="ctr">
                <a:lnSpc>
                  <a:spcPct val="120000"/>
                </a:lnSpc>
                <a:spcAft>
                  <a:spcPts val="200"/>
                </a:spcAft>
                <a:buClr>
                  <a:srgbClr val="000000"/>
                </a:buClr>
              </a:pPr>
              <a:r>
                <a:rPr kumimoji="1" lang="ja-JP" altLang="en-US" sz="1200" dirty="0">
                  <a:solidFill>
                    <a:srgbClr val="000000"/>
                  </a:solidFill>
                  <a:latin typeface="メイリオ" panose="020B0604030504040204" pitchFamily="50" charset="-128"/>
                  <a:ea typeface="メイリオ" panose="020B0604030504040204" pitchFamily="50" charset="-128"/>
                </a:rPr>
                <a:t>為替手形、</a:t>
              </a:r>
              <a:endParaRPr kumimoji="1" lang="en-US" altLang="ja-JP" sz="1200" dirty="0">
                <a:solidFill>
                  <a:srgbClr val="000000"/>
                </a:solidFill>
                <a:latin typeface="メイリオ" panose="020B0604030504040204" pitchFamily="50" charset="-128"/>
                <a:ea typeface="メイリオ" panose="020B0604030504040204" pitchFamily="50" charset="-128"/>
              </a:endParaRPr>
            </a:p>
            <a:p>
              <a:pPr algn="ctr" defTabSz="1007772" fontAlgn="ctr">
                <a:lnSpc>
                  <a:spcPct val="120000"/>
                </a:lnSpc>
                <a:spcAft>
                  <a:spcPts val="200"/>
                </a:spcAft>
                <a:buClr>
                  <a:srgbClr val="000000"/>
                </a:buClr>
              </a:pPr>
              <a:r>
                <a:rPr kumimoji="1" lang="en-US" altLang="ja-JP" sz="1200" dirty="0">
                  <a:solidFill>
                    <a:srgbClr val="000000"/>
                  </a:solidFill>
                  <a:latin typeface="メイリオ" panose="020B0604030504040204" pitchFamily="50" charset="-128"/>
                  <a:ea typeface="メイリオ" panose="020B0604030504040204" pitchFamily="50" charset="-128"/>
                </a:rPr>
                <a:t>B/L</a:t>
              </a:r>
              <a:r>
                <a:rPr kumimoji="1" lang="ja-JP" altLang="en-US" sz="1200" dirty="0">
                  <a:solidFill>
                    <a:srgbClr val="000000"/>
                  </a:solidFill>
                  <a:latin typeface="メイリオ" panose="020B0604030504040204" pitchFamily="50" charset="-128"/>
                  <a:ea typeface="メイリオ" panose="020B0604030504040204" pitchFamily="50" charset="-128"/>
                </a:rPr>
                <a:t>等送付</a:t>
              </a:r>
              <a:endParaRPr kumimoji="1" lang="en-US" altLang="ja-JP" sz="1200" dirty="0">
                <a:solidFill>
                  <a:srgbClr val="000000"/>
                </a:solidFill>
                <a:latin typeface="メイリオ" panose="020B0604030504040204" pitchFamily="50" charset="-128"/>
                <a:ea typeface="メイリオ" panose="020B0604030504040204" pitchFamily="50" charset="-128"/>
              </a:endParaRPr>
            </a:p>
          </p:txBody>
        </p:sp>
        <p:sp>
          <p:nvSpPr>
            <p:cNvPr id="47" name="四角形: メモ 46">
              <a:extLst>
                <a:ext uri="{FF2B5EF4-FFF2-40B4-BE49-F238E27FC236}">
                  <a16:creationId xmlns:a16="http://schemas.microsoft.com/office/drawing/2014/main" id="{D6197B1B-0276-4CA0-8907-AFB06BCB53DC}"/>
                </a:ext>
              </a:extLst>
            </p:cNvPr>
            <p:cNvSpPr/>
            <p:nvPr/>
          </p:nvSpPr>
          <p:spPr>
            <a:xfrm>
              <a:off x="3617351" y="5025364"/>
              <a:ext cx="300506"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en-US" altLang="ja-JP" sz="900" dirty="0">
                  <a:solidFill>
                    <a:srgbClr val="000000"/>
                  </a:solidFill>
                  <a:latin typeface="メイリオ" panose="020B0604030504040204" pitchFamily="50" charset="-128"/>
                  <a:ea typeface="メイリオ" panose="020B0604030504040204" pitchFamily="50" charset="-128"/>
                </a:rPr>
                <a:t>B/L</a:t>
              </a:r>
              <a:endParaRPr kumimoji="1" lang="ja-JP" altLang="en-US" sz="900" dirty="0">
                <a:solidFill>
                  <a:srgbClr val="000000"/>
                </a:solidFill>
                <a:latin typeface="メイリオ" panose="020B0604030504040204" pitchFamily="50" charset="-128"/>
                <a:ea typeface="メイリオ" panose="020B0604030504040204" pitchFamily="50" charset="-128"/>
              </a:endParaRPr>
            </a:p>
          </p:txBody>
        </p:sp>
        <p:cxnSp>
          <p:nvCxnSpPr>
            <p:cNvPr id="48" name="直線矢印コネクタ 47">
              <a:extLst>
                <a:ext uri="{FF2B5EF4-FFF2-40B4-BE49-F238E27FC236}">
                  <a16:creationId xmlns:a16="http://schemas.microsoft.com/office/drawing/2014/main" id="{DD832EF4-3990-4469-96B7-681CA0447BB1}"/>
                </a:ext>
              </a:extLst>
            </p:cNvPr>
            <p:cNvCxnSpPr>
              <a:cxnSpLocks/>
            </p:cNvCxnSpPr>
            <p:nvPr/>
          </p:nvCxnSpPr>
          <p:spPr>
            <a:xfrm>
              <a:off x="6912017" y="4976034"/>
              <a:ext cx="1800000" cy="0"/>
            </a:xfrm>
            <a:prstGeom prst="straightConnector1">
              <a:avLst/>
            </a:prstGeom>
            <a:ln w="28575" cap="sq" cmpd="sng" algn="ctr">
              <a:solidFill>
                <a:srgbClr val="939292"/>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9" name="テキスト ボックス 48">
              <a:extLst>
                <a:ext uri="{FF2B5EF4-FFF2-40B4-BE49-F238E27FC236}">
                  <a16:creationId xmlns:a16="http://schemas.microsoft.com/office/drawing/2014/main" id="{29CA7E71-562B-406C-A501-364243A696BF}"/>
                </a:ext>
              </a:extLst>
            </p:cNvPr>
            <p:cNvSpPr txBox="1"/>
            <p:nvPr/>
          </p:nvSpPr>
          <p:spPr>
            <a:xfrm>
              <a:off x="7200843" y="4756228"/>
              <a:ext cx="1282931" cy="184276"/>
            </a:xfrm>
            <a:prstGeom prst="rect">
              <a:avLst/>
            </a:prstGeom>
            <a:noFill/>
          </p:spPr>
          <p:txBody>
            <a:bodyPr wrap="none" lIns="0" tIns="0" rIns="0" bIns="0" rtlCol="0">
              <a:noAutofit/>
            </a:bodyPr>
            <a:lstStyle/>
            <a:p>
              <a:pPr algn="ctr" defTabSz="1007772" fontAlgn="ctr">
                <a:lnSpc>
                  <a:spcPct val="120000"/>
                </a:lnSpc>
                <a:spcAft>
                  <a:spcPts val="400"/>
                </a:spcAft>
                <a:buClr>
                  <a:srgbClr val="000000"/>
                </a:buClr>
              </a:pPr>
              <a:r>
                <a:rPr kumimoji="1" lang="ja-JP" altLang="en-US" sz="1200" dirty="0">
                  <a:solidFill>
                    <a:srgbClr val="000000"/>
                  </a:solidFill>
                  <a:latin typeface="メイリオ" panose="020B0604030504040204" pitchFamily="50" charset="-128"/>
                  <a:ea typeface="メイリオ" panose="020B0604030504040204" pitchFamily="50" charset="-128"/>
                </a:rPr>
                <a:t>為替手形引取・決済</a:t>
              </a:r>
              <a:endParaRPr kumimoji="1" lang="en-US" altLang="ja-JP" sz="1200" dirty="0">
                <a:solidFill>
                  <a:srgbClr val="000000"/>
                </a:solidFill>
                <a:latin typeface="メイリオ" panose="020B0604030504040204" pitchFamily="50" charset="-128"/>
                <a:ea typeface="メイリオ" panose="020B0604030504040204" pitchFamily="50" charset="-128"/>
              </a:endParaRPr>
            </a:p>
          </p:txBody>
        </p:sp>
        <p:cxnSp>
          <p:nvCxnSpPr>
            <p:cNvPr id="51" name="直線矢印コネクタ 50">
              <a:extLst>
                <a:ext uri="{FF2B5EF4-FFF2-40B4-BE49-F238E27FC236}">
                  <a16:creationId xmlns:a16="http://schemas.microsoft.com/office/drawing/2014/main" id="{636C664D-E735-4416-9476-CC7A4E2C2729}"/>
                </a:ext>
              </a:extLst>
            </p:cNvPr>
            <p:cNvCxnSpPr>
              <a:cxnSpLocks/>
            </p:cNvCxnSpPr>
            <p:nvPr/>
          </p:nvCxnSpPr>
          <p:spPr>
            <a:xfrm>
              <a:off x="7705668" y="5536025"/>
              <a:ext cx="997405" cy="1"/>
            </a:xfrm>
            <a:prstGeom prst="straightConnector1">
              <a:avLst/>
            </a:prstGeom>
            <a:ln w="28575" cap="sq" cmpd="sng" algn="ctr">
              <a:solidFill>
                <a:srgbClr val="939292"/>
              </a:solidFill>
              <a:prstDash val="solid"/>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2" name="テキスト ボックス 51">
              <a:extLst>
                <a:ext uri="{FF2B5EF4-FFF2-40B4-BE49-F238E27FC236}">
                  <a16:creationId xmlns:a16="http://schemas.microsoft.com/office/drawing/2014/main" id="{E8E65C48-C77C-4440-B696-7B7A61C54E00}"/>
                </a:ext>
              </a:extLst>
            </p:cNvPr>
            <p:cNvSpPr txBox="1"/>
            <p:nvPr/>
          </p:nvSpPr>
          <p:spPr>
            <a:xfrm>
              <a:off x="5811242" y="5301385"/>
              <a:ext cx="595234" cy="199721"/>
            </a:xfrm>
            <a:prstGeom prst="rect">
              <a:avLst/>
            </a:prstGeom>
            <a:noFill/>
          </p:spPr>
          <p:txBody>
            <a:bodyPr wrap="none" lIns="0" tIns="0" rIns="0" bIns="0" rtlCol="0">
              <a:noAutofit/>
            </a:bodyPr>
            <a:lstStyle/>
            <a:p>
              <a:pPr algn="ctr" defTabSz="1007772" fontAlgn="ctr">
                <a:lnSpc>
                  <a:spcPct val="120000"/>
                </a:lnSpc>
                <a:spcAft>
                  <a:spcPts val="400"/>
                </a:spcAft>
                <a:buClr>
                  <a:srgbClr val="000000"/>
                </a:buClr>
              </a:pPr>
              <a:r>
                <a:rPr kumimoji="1" lang="en-US" altLang="ja-JP" sz="1200" dirty="0">
                  <a:solidFill>
                    <a:srgbClr val="000000"/>
                  </a:solidFill>
                  <a:latin typeface="メイリオ" panose="020B0604030504040204" pitchFamily="50" charset="-128"/>
                  <a:ea typeface="メイリオ" panose="020B0604030504040204" pitchFamily="50" charset="-128"/>
                </a:rPr>
                <a:t>B/L</a:t>
              </a:r>
              <a:r>
                <a:rPr kumimoji="1" lang="ja-JP" altLang="en-US" sz="1200" dirty="0">
                  <a:solidFill>
                    <a:srgbClr val="000000"/>
                  </a:solidFill>
                  <a:latin typeface="メイリオ" panose="020B0604030504040204" pitchFamily="50" charset="-128"/>
                  <a:ea typeface="メイリオ" panose="020B0604030504040204" pitchFamily="50" charset="-128"/>
                </a:rPr>
                <a:t>提出</a:t>
              </a:r>
              <a:endParaRPr kumimoji="1" lang="en-US" altLang="ja-JP" sz="1200" dirty="0">
                <a:solidFill>
                  <a:srgbClr val="000000"/>
                </a:solidFill>
                <a:latin typeface="メイリオ" panose="020B0604030504040204" pitchFamily="50" charset="-128"/>
                <a:ea typeface="メイリオ" panose="020B0604030504040204" pitchFamily="50" charset="-128"/>
              </a:endParaRPr>
            </a:p>
          </p:txBody>
        </p:sp>
        <p:cxnSp>
          <p:nvCxnSpPr>
            <p:cNvPr id="54" name="直線矢印コネクタ 53">
              <a:extLst>
                <a:ext uri="{FF2B5EF4-FFF2-40B4-BE49-F238E27FC236}">
                  <a16:creationId xmlns:a16="http://schemas.microsoft.com/office/drawing/2014/main" id="{5E939206-A38B-4F38-A920-F4C9A13D17B6}"/>
                </a:ext>
              </a:extLst>
            </p:cNvPr>
            <p:cNvCxnSpPr>
              <a:cxnSpLocks/>
            </p:cNvCxnSpPr>
            <p:nvPr/>
          </p:nvCxnSpPr>
          <p:spPr>
            <a:xfrm flipV="1">
              <a:off x="6391958" y="6654399"/>
              <a:ext cx="965245" cy="0"/>
            </a:xfrm>
            <a:prstGeom prst="straightConnector1">
              <a:avLst/>
            </a:prstGeom>
            <a:ln w="28575" cap="sq" cmpd="sng" algn="ctr">
              <a:solidFill>
                <a:srgbClr val="939292"/>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5" name="テキスト ボックス 54">
              <a:extLst>
                <a:ext uri="{FF2B5EF4-FFF2-40B4-BE49-F238E27FC236}">
                  <a16:creationId xmlns:a16="http://schemas.microsoft.com/office/drawing/2014/main" id="{4A0D863D-961A-4F67-8EF1-41A2809DFCFA}"/>
                </a:ext>
              </a:extLst>
            </p:cNvPr>
            <p:cNvSpPr txBox="1"/>
            <p:nvPr/>
          </p:nvSpPr>
          <p:spPr>
            <a:xfrm>
              <a:off x="6372746" y="6445563"/>
              <a:ext cx="721662" cy="184276"/>
            </a:xfrm>
            <a:prstGeom prst="rect">
              <a:avLst/>
            </a:prstGeom>
            <a:noFill/>
          </p:spPr>
          <p:txBody>
            <a:bodyPr wrap="square" lIns="0" tIns="0" rIns="0" bIns="0" rtlCol="0">
              <a:noAutofit/>
            </a:bodyPr>
            <a:lstStyle/>
            <a:p>
              <a:pPr algn="ctr" defTabSz="1007772" fontAlgn="ctr">
                <a:lnSpc>
                  <a:spcPct val="120000"/>
                </a:lnSpc>
                <a:spcAft>
                  <a:spcPts val="400"/>
                </a:spcAft>
                <a:buClr>
                  <a:srgbClr val="000000"/>
                </a:buClr>
              </a:pPr>
              <a:r>
                <a:rPr kumimoji="1" lang="ja-JP" altLang="en-US" sz="1200" dirty="0">
                  <a:solidFill>
                    <a:srgbClr val="000000"/>
                  </a:solidFill>
                  <a:latin typeface="メイリオ" panose="020B0604030504040204" pitchFamily="50" charset="-128"/>
                  <a:ea typeface="メイリオ" panose="020B0604030504040204" pitchFamily="50" charset="-128"/>
                </a:rPr>
                <a:t>貨物受取</a:t>
              </a:r>
              <a:endParaRPr kumimoji="1" lang="en-US" altLang="ja-JP" sz="1200" dirty="0">
                <a:solidFill>
                  <a:srgbClr val="000000"/>
                </a:solidFill>
                <a:latin typeface="メイリオ" panose="020B0604030504040204" pitchFamily="50" charset="-128"/>
                <a:ea typeface="メイリオ" panose="020B0604030504040204" pitchFamily="50" charset="-128"/>
              </a:endParaRPr>
            </a:p>
          </p:txBody>
        </p:sp>
        <p:cxnSp>
          <p:nvCxnSpPr>
            <p:cNvPr id="57" name="直線矢印コネクタ 56">
              <a:extLst>
                <a:ext uri="{FF2B5EF4-FFF2-40B4-BE49-F238E27FC236}">
                  <a16:creationId xmlns:a16="http://schemas.microsoft.com/office/drawing/2014/main" id="{4E8DCFF5-A35B-420C-AA9B-D0011FC5BBBA}"/>
                </a:ext>
              </a:extLst>
            </p:cNvPr>
            <p:cNvCxnSpPr>
              <a:cxnSpLocks/>
            </p:cNvCxnSpPr>
            <p:nvPr/>
          </p:nvCxnSpPr>
          <p:spPr>
            <a:xfrm>
              <a:off x="5676900" y="5922298"/>
              <a:ext cx="1645957" cy="0"/>
            </a:xfrm>
            <a:prstGeom prst="straightConnector1">
              <a:avLst/>
            </a:prstGeom>
            <a:ln w="28575" cap="sq" cmpd="sng" algn="ctr">
              <a:solidFill>
                <a:srgbClr val="939292"/>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四角形: メモ 59">
              <a:extLst>
                <a:ext uri="{FF2B5EF4-FFF2-40B4-BE49-F238E27FC236}">
                  <a16:creationId xmlns:a16="http://schemas.microsoft.com/office/drawing/2014/main" id="{43775A9F-0C44-47CF-AA30-4EDA1EA79EBA}"/>
                </a:ext>
              </a:extLst>
            </p:cNvPr>
            <p:cNvSpPr/>
            <p:nvPr/>
          </p:nvSpPr>
          <p:spPr>
            <a:xfrm>
              <a:off x="7056697" y="5990756"/>
              <a:ext cx="300506"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en-US" altLang="ja-JP" sz="900" dirty="0">
                  <a:solidFill>
                    <a:srgbClr val="000000"/>
                  </a:solidFill>
                  <a:latin typeface="メイリオ" panose="020B0604030504040204" pitchFamily="50" charset="-128"/>
                  <a:ea typeface="メイリオ" panose="020B0604030504040204" pitchFamily="50" charset="-128"/>
                </a:rPr>
                <a:t>D/O</a:t>
              </a:r>
              <a:endParaRPr kumimoji="1" lang="ja-JP" altLang="en-US" sz="900" dirty="0">
                <a:solidFill>
                  <a:srgbClr val="000000"/>
                </a:solidFill>
                <a:latin typeface="メイリオ" panose="020B0604030504040204" pitchFamily="50" charset="-128"/>
                <a:ea typeface="メイリオ" panose="020B0604030504040204" pitchFamily="50" charset="-128"/>
              </a:endParaRPr>
            </a:p>
          </p:txBody>
        </p:sp>
        <p:sp>
          <p:nvSpPr>
            <p:cNvPr id="61" name="四角形: 角を丸くする 60">
              <a:extLst>
                <a:ext uri="{FF2B5EF4-FFF2-40B4-BE49-F238E27FC236}">
                  <a16:creationId xmlns:a16="http://schemas.microsoft.com/office/drawing/2014/main" id="{8F7C2340-C24B-4C97-8914-6CFD0D13B963}"/>
                </a:ext>
              </a:extLst>
            </p:cNvPr>
            <p:cNvSpPr/>
            <p:nvPr/>
          </p:nvSpPr>
          <p:spPr>
            <a:xfrm>
              <a:off x="5968566" y="6043270"/>
              <a:ext cx="389393" cy="883772"/>
            </a:xfrm>
            <a:prstGeom prst="roundRect">
              <a:avLst/>
            </a:prstGeom>
            <a:ln w="12700">
              <a:solidFill>
                <a:schemeClr val="bg1"/>
              </a:solidFill>
            </a:ln>
          </p:spPr>
          <p:style>
            <a:lnRef idx="1">
              <a:schemeClr val="accent2"/>
            </a:lnRef>
            <a:fillRef idx="3">
              <a:schemeClr val="accent2"/>
            </a:fillRef>
            <a:effectRef idx="2">
              <a:schemeClr val="accent2"/>
            </a:effectRef>
            <a:fontRef idx="minor">
              <a:schemeClr val="lt1"/>
            </a:fontRef>
          </p:style>
          <p:txBody>
            <a:bodyPr vert="eaVert" wrap="square" lIns="0" tIns="0" rIns="0" bIns="0" rtlCol="0" anchor="ctr" anchorCtr="0">
              <a:noAutofit/>
            </a:bodyPr>
            <a:lstStyle/>
            <a:p>
              <a:pPr algn="ctr" defTabSz="914400" fontAlgn="ctr"/>
              <a:r>
                <a:rPr kumimoji="1" lang="ja-JP" altLang="en-US" sz="1200" b="1" spc="-150" dirty="0">
                  <a:solidFill>
                    <a:schemeClr val="bg1"/>
                  </a:solidFill>
                  <a:latin typeface="メイリオ" panose="020B0604030504040204" pitchFamily="50" charset="-128"/>
                  <a:ea typeface="メイリオ" panose="020B0604030504040204" pitchFamily="50" charset="-128"/>
                </a:rPr>
                <a:t>ＣＹ／ＣＦＳ</a:t>
              </a:r>
            </a:p>
          </p:txBody>
        </p:sp>
        <p:cxnSp>
          <p:nvCxnSpPr>
            <p:cNvPr id="62" name="直線矢印コネクタ 61">
              <a:extLst>
                <a:ext uri="{FF2B5EF4-FFF2-40B4-BE49-F238E27FC236}">
                  <a16:creationId xmlns:a16="http://schemas.microsoft.com/office/drawing/2014/main" id="{2EB51264-80DE-4E28-A9DD-6F7879743062}"/>
                </a:ext>
              </a:extLst>
            </p:cNvPr>
            <p:cNvCxnSpPr>
              <a:cxnSpLocks/>
            </p:cNvCxnSpPr>
            <p:nvPr/>
          </p:nvCxnSpPr>
          <p:spPr>
            <a:xfrm flipV="1">
              <a:off x="6332736" y="6321668"/>
              <a:ext cx="982548" cy="0"/>
            </a:xfrm>
            <a:prstGeom prst="straightConnector1">
              <a:avLst/>
            </a:prstGeom>
            <a:ln w="28575" cap="sq" cmpd="sng" algn="ctr">
              <a:solidFill>
                <a:srgbClr val="939292"/>
              </a:solidFill>
              <a:prstDash val="solid"/>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3" name="テキスト ボックス 62">
              <a:extLst>
                <a:ext uri="{FF2B5EF4-FFF2-40B4-BE49-F238E27FC236}">
                  <a16:creationId xmlns:a16="http://schemas.microsoft.com/office/drawing/2014/main" id="{1FF076CF-A9B0-4C12-ABBC-26D0E1FF1568}"/>
                </a:ext>
              </a:extLst>
            </p:cNvPr>
            <p:cNvSpPr txBox="1"/>
            <p:nvPr/>
          </p:nvSpPr>
          <p:spPr>
            <a:xfrm>
              <a:off x="6455460" y="6110093"/>
              <a:ext cx="641465" cy="184276"/>
            </a:xfrm>
            <a:prstGeom prst="rect">
              <a:avLst/>
            </a:prstGeom>
            <a:noFill/>
          </p:spPr>
          <p:txBody>
            <a:bodyPr wrap="none" lIns="0" tIns="0" rIns="0" bIns="0" rtlCol="0">
              <a:noAutofit/>
            </a:bodyPr>
            <a:lstStyle/>
            <a:p>
              <a:pPr algn="ctr" defTabSz="1007772" fontAlgn="ctr">
                <a:lnSpc>
                  <a:spcPct val="120000"/>
                </a:lnSpc>
                <a:spcAft>
                  <a:spcPts val="400"/>
                </a:spcAft>
                <a:buClr>
                  <a:srgbClr val="000000"/>
                </a:buClr>
              </a:pPr>
              <a:r>
                <a:rPr kumimoji="1" lang="en-US" altLang="ja-JP" sz="1200" dirty="0">
                  <a:solidFill>
                    <a:srgbClr val="000000"/>
                  </a:solidFill>
                  <a:latin typeface="メイリオ" panose="020B0604030504040204" pitchFamily="50" charset="-128"/>
                  <a:ea typeface="メイリオ" panose="020B0604030504040204" pitchFamily="50" charset="-128"/>
                </a:rPr>
                <a:t>D/O</a:t>
              </a:r>
              <a:r>
                <a:rPr kumimoji="1" lang="ja-JP" altLang="en-US" sz="1200" dirty="0">
                  <a:solidFill>
                    <a:srgbClr val="000000"/>
                  </a:solidFill>
                  <a:latin typeface="メイリオ" panose="020B0604030504040204" pitchFamily="50" charset="-128"/>
                  <a:ea typeface="メイリオ" panose="020B0604030504040204" pitchFamily="50" charset="-128"/>
                </a:rPr>
                <a:t>提示</a:t>
              </a:r>
              <a:endParaRPr kumimoji="1" lang="en-US" altLang="ja-JP" sz="1200" dirty="0">
                <a:solidFill>
                  <a:srgbClr val="000000"/>
                </a:solidFill>
                <a:latin typeface="メイリオ" panose="020B0604030504040204" pitchFamily="50" charset="-128"/>
                <a:ea typeface="メイリオ" panose="020B0604030504040204" pitchFamily="50" charset="-128"/>
              </a:endParaRPr>
            </a:p>
          </p:txBody>
        </p:sp>
        <p:sp>
          <p:nvSpPr>
            <p:cNvPr id="64" name="四角形: メモ 63">
              <a:extLst>
                <a:ext uri="{FF2B5EF4-FFF2-40B4-BE49-F238E27FC236}">
                  <a16:creationId xmlns:a16="http://schemas.microsoft.com/office/drawing/2014/main" id="{4B331902-A97F-4865-8C00-0CE2360E6BD2}"/>
                </a:ext>
              </a:extLst>
            </p:cNvPr>
            <p:cNvSpPr/>
            <p:nvPr/>
          </p:nvSpPr>
          <p:spPr>
            <a:xfrm>
              <a:off x="7065171" y="6371438"/>
              <a:ext cx="300506"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en-US" altLang="ja-JP" sz="900" dirty="0">
                  <a:solidFill>
                    <a:srgbClr val="000000"/>
                  </a:solidFill>
                  <a:latin typeface="メイリオ" panose="020B0604030504040204" pitchFamily="50" charset="-128"/>
                  <a:ea typeface="メイリオ" panose="020B0604030504040204" pitchFamily="50" charset="-128"/>
                </a:rPr>
                <a:t>D/O</a:t>
              </a:r>
              <a:endParaRPr kumimoji="1" lang="ja-JP" altLang="en-US" sz="900" dirty="0">
                <a:solidFill>
                  <a:srgbClr val="000000"/>
                </a:solidFill>
                <a:latin typeface="メイリオ" panose="020B0604030504040204" pitchFamily="50" charset="-128"/>
                <a:ea typeface="メイリオ" panose="020B0604030504040204" pitchFamily="50" charset="-128"/>
              </a:endParaRPr>
            </a:p>
          </p:txBody>
        </p:sp>
        <p:cxnSp>
          <p:nvCxnSpPr>
            <p:cNvPr id="65" name="直線矢印コネクタ 64">
              <a:extLst>
                <a:ext uri="{FF2B5EF4-FFF2-40B4-BE49-F238E27FC236}">
                  <a16:creationId xmlns:a16="http://schemas.microsoft.com/office/drawing/2014/main" id="{518ED4DF-833D-4EFA-8ACB-87FF895E5220}"/>
                </a:ext>
              </a:extLst>
            </p:cNvPr>
            <p:cNvCxnSpPr>
              <a:cxnSpLocks/>
            </p:cNvCxnSpPr>
            <p:nvPr/>
          </p:nvCxnSpPr>
          <p:spPr>
            <a:xfrm flipV="1">
              <a:off x="7733484" y="6665101"/>
              <a:ext cx="965245" cy="0"/>
            </a:xfrm>
            <a:prstGeom prst="straightConnector1">
              <a:avLst/>
            </a:prstGeom>
            <a:ln w="28575" cap="sq" cmpd="sng" algn="ctr">
              <a:solidFill>
                <a:srgbClr val="939292"/>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6" name="テキスト ボックス 65">
              <a:extLst>
                <a:ext uri="{FF2B5EF4-FFF2-40B4-BE49-F238E27FC236}">
                  <a16:creationId xmlns:a16="http://schemas.microsoft.com/office/drawing/2014/main" id="{3D67435C-B497-4AE3-A621-DD94498099F6}"/>
                </a:ext>
              </a:extLst>
            </p:cNvPr>
            <p:cNvSpPr txBox="1"/>
            <p:nvPr/>
          </p:nvSpPr>
          <p:spPr>
            <a:xfrm>
              <a:off x="7810135" y="6456267"/>
              <a:ext cx="721662" cy="184276"/>
            </a:xfrm>
            <a:prstGeom prst="rect">
              <a:avLst/>
            </a:prstGeom>
            <a:noFill/>
          </p:spPr>
          <p:txBody>
            <a:bodyPr wrap="square" lIns="0" tIns="0" rIns="0" bIns="0" rtlCol="0">
              <a:noAutofit/>
            </a:bodyPr>
            <a:lstStyle/>
            <a:p>
              <a:pPr algn="ctr" defTabSz="1007772" fontAlgn="ctr">
                <a:lnSpc>
                  <a:spcPct val="120000"/>
                </a:lnSpc>
                <a:spcAft>
                  <a:spcPts val="400"/>
                </a:spcAft>
                <a:buClr>
                  <a:srgbClr val="000000"/>
                </a:buClr>
              </a:pPr>
              <a:r>
                <a:rPr kumimoji="1" lang="ja-JP" altLang="en-US" sz="1200" dirty="0">
                  <a:solidFill>
                    <a:srgbClr val="000000"/>
                  </a:solidFill>
                  <a:latin typeface="メイリオ" panose="020B0604030504040204" pitchFamily="50" charset="-128"/>
                  <a:ea typeface="メイリオ" panose="020B0604030504040204" pitchFamily="50" charset="-128"/>
                </a:rPr>
                <a:t>貨物受取</a:t>
              </a:r>
              <a:endParaRPr kumimoji="1" lang="en-US" altLang="ja-JP" sz="1200" dirty="0">
                <a:solidFill>
                  <a:srgbClr val="000000"/>
                </a:solidFill>
                <a:latin typeface="メイリオ" panose="020B0604030504040204" pitchFamily="50" charset="-128"/>
                <a:ea typeface="メイリオ" panose="020B0604030504040204" pitchFamily="50" charset="-128"/>
              </a:endParaRPr>
            </a:p>
          </p:txBody>
        </p:sp>
        <p:sp>
          <p:nvSpPr>
            <p:cNvPr id="68" name="直方体 67">
              <a:extLst>
                <a:ext uri="{FF2B5EF4-FFF2-40B4-BE49-F238E27FC236}">
                  <a16:creationId xmlns:a16="http://schemas.microsoft.com/office/drawing/2014/main" id="{69E1816B-147E-470D-A12D-6826BC20E805}"/>
                </a:ext>
              </a:extLst>
            </p:cNvPr>
            <p:cNvSpPr/>
            <p:nvPr/>
          </p:nvSpPr>
          <p:spPr>
            <a:xfrm>
              <a:off x="6311765" y="6732270"/>
              <a:ext cx="389393" cy="230300"/>
            </a:xfrm>
            <a:prstGeom prst="cub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noAutofit/>
            </a:bodyPr>
            <a:lstStyle/>
            <a:p>
              <a:pPr algn="ctr"/>
              <a:endParaRPr kumimoji="1" lang="ja-JP" altLang="en-US" dirty="0">
                <a:solidFill>
                  <a:srgbClr val="000000"/>
                </a:solidFill>
                <a:latin typeface="メイリオ" panose="020B0604030504040204" pitchFamily="50" charset="-128"/>
                <a:ea typeface="メイリオ" panose="020B0604030504040204" pitchFamily="50" charset="-128"/>
              </a:endParaRPr>
            </a:p>
          </p:txBody>
        </p:sp>
        <p:sp>
          <p:nvSpPr>
            <p:cNvPr id="69" name="直方体 68">
              <a:extLst>
                <a:ext uri="{FF2B5EF4-FFF2-40B4-BE49-F238E27FC236}">
                  <a16:creationId xmlns:a16="http://schemas.microsoft.com/office/drawing/2014/main" id="{136AB51D-5F60-45A7-BCC0-A53739CBFA4D}"/>
                </a:ext>
              </a:extLst>
            </p:cNvPr>
            <p:cNvSpPr/>
            <p:nvPr/>
          </p:nvSpPr>
          <p:spPr>
            <a:xfrm>
              <a:off x="7452915" y="6732270"/>
              <a:ext cx="389393" cy="230300"/>
            </a:xfrm>
            <a:prstGeom prst="cub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noAutofit/>
            </a:bodyPr>
            <a:lstStyle/>
            <a:p>
              <a:pPr algn="ctr"/>
              <a:endParaRPr kumimoji="1" lang="ja-JP" altLang="en-US" dirty="0">
                <a:solidFill>
                  <a:srgbClr val="000000"/>
                </a:solidFill>
                <a:latin typeface="メイリオ" panose="020B0604030504040204" pitchFamily="50" charset="-128"/>
                <a:ea typeface="メイリオ" panose="020B0604030504040204" pitchFamily="50" charset="-128"/>
              </a:endParaRPr>
            </a:p>
          </p:txBody>
        </p:sp>
        <p:cxnSp>
          <p:nvCxnSpPr>
            <p:cNvPr id="70" name="直線矢印コネクタ 69">
              <a:extLst>
                <a:ext uri="{FF2B5EF4-FFF2-40B4-BE49-F238E27FC236}">
                  <a16:creationId xmlns:a16="http://schemas.microsoft.com/office/drawing/2014/main" id="{C2FD4812-9E97-45DF-B8B9-5E795327CB61}"/>
                </a:ext>
              </a:extLst>
            </p:cNvPr>
            <p:cNvCxnSpPr>
              <a:cxnSpLocks/>
            </p:cNvCxnSpPr>
            <p:nvPr/>
          </p:nvCxnSpPr>
          <p:spPr>
            <a:xfrm>
              <a:off x="5652450" y="5536026"/>
              <a:ext cx="1662834" cy="0"/>
            </a:xfrm>
            <a:prstGeom prst="straightConnector1">
              <a:avLst/>
            </a:prstGeom>
            <a:ln w="28575" cap="sq" cmpd="sng" algn="ctr">
              <a:solidFill>
                <a:srgbClr val="939292"/>
              </a:solidFill>
              <a:prstDash val="solid"/>
              <a:miter lim="8000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1" name="テキスト ボックス 70">
              <a:extLst>
                <a:ext uri="{FF2B5EF4-FFF2-40B4-BE49-F238E27FC236}">
                  <a16:creationId xmlns:a16="http://schemas.microsoft.com/office/drawing/2014/main" id="{4D16B3DB-B617-459A-BA32-35AAA9EC49A4}"/>
                </a:ext>
              </a:extLst>
            </p:cNvPr>
            <p:cNvSpPr txBox="1"/>
            <p:nvPr/>
          </p:nvSpPr>
          <p:spPr>
            <a:xfrm>
              <a:off x="7860076" y="5294491"/>
              <a:ext cx="595234" cy="199721"/>
            </a:xfrm>
            <a:prstGeom prst="rect">
              <a:avLst/>
            </a:prstGeom>
            <a:noFill/>
          </p:spPr>
          <p:txBody>
            <a:bodyPr wrap="none" lIns="0" tIns="0" rIns="0" bIns="0" rtlCol="0">
              <a:noAutofit/>
            </a:bodyPr>
            <a:lstStyle/>
            <a:p>
              <a:pPr algn="ctr" defTabSz="1007772" fontAlgn="ctr">
                <a:lnSpc>
                  <a:spcPct val="120000"/>
                </a:lnSpc>
                <a:spcAft>
                  <a:spcPts val="400"/>
                </a:spcAft>
                <a:buClr>
                  <a:srgbClr val="000000"/>
                </a:buClr>
              </a:pPr>
              <a:r>
                <a:rPr kumimoji="1" lang="en-US" altLang="ja-JP" sz="1200" dirty="0">
                  <a:solidFill>
                    <a:srgbClr val="000000"/>
                  </a:solidFill>
                  <a:latin typeface="メイリオ" panose="020B0604030504040204" pitchFamily="50" charset="-128"/>
                  <a:ea typeface="メイリオ" panose="020B0604030504040204" pitchFamily="50" charset="-128"/>
                </a:rPr>
                <a:t>B/L</a:t>
              </a:r>
              <a:r>
                <a:rPr kumimoji="1" lang="ja-JP" altLang="en-US" sz="1200" dirty="0">
                  <a:solidFill>
                    <a:srgbClr val="000000"/>
                  </a:solidFill>
                  <a:latin typeface="メイリオ" panose="020B0604030504040204" pitchFamily="50" charset="-128"/>
                  <a:ea typeface="メイリオ" panose="020B0604030504040204" pitchFamily="50" charset="-128"/>
                </a:rPr>
                <a:t>引渡</a:t>
              </a:r>
              <a:endParaRPr kumimoji="1" lang="en-US" altLang="ja-JP" sz="1200" dirty="0">
                <a:solidFill>
                  <a:srgbClr val="000000"/>
                </a:solidFill>
                <a:latin typeface="メイリオ" panose="020B0604030504040204" pitchFamily="50" charset="-128"/>
                <a:ea typeface="メイリオ" panose="020B0604030504040204" pitchFamily="50" charset="-128"/>
              </a:endParaRPr>
            </a:p>
          </p:txBody>
        </p:sp>
        <p:sp>
          <p:nvSpPr>
            <p:cNvPr id="72" name="四角形: メモ 71">
              <a:extLst>
                <a:ext uri="{FF2B5EF4-FFF2-40B4-BE49-F238E27FC236}">
                  <a16:creationId xmlns:a16="http://schemas.microsoft.com/office/drawing/2014/main" id="{73851BA7-80C6-46C3-981D-876716FE9B7A}"/>
                </a:ext>
              </a:extLst>
            </p:cNvPr>
            <p:cNvSpPr/>
            <p:nvPr/>
          </p:nvSpPr>
          <p:spPr>
            <a:xfrm>
              <a:off x="7099962" y="5584333"/>
              <a:ext cx="300506"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en-US" altLang="ja-JP" sz="900" dirty="0">
                  <a:solidFill>
                    <a:srgbClr val="000000"/>
                  </a:solidFill>
                  <a:latin typeface="メイリオ" panose="020B0604030504040204" pitchFamily="50" charset="-128"/>
                  <a:ea typeface="メイリオ" panose="020B0604030504040204" pitchFamily="50" charset="-128"/>
                </a:rPr>
                <a:t>B/L</a:t>
              </a:r>
              <a:endParaRPr kumimoji="1" lang="ja-JP" altLang="en-US" sz="900" dirty="0">
                <a:solidFill>
                  <a:srgbClr val="000000"/>
                </a:solidFill>
                <a:latin typeface="メイリオ" panose="020B0604030504040204" pitchFamily="50" charset="-128"/>
                <a:ea typeface="メイリオ" panose="020B0604030504040204" pitchFamily="50" charset="-128"/>
              </a:endParaRPr>
            </a:p>
          </p:txBody>
        </p:sp>
        <p:sp>
          <p:nvSpPr>
            <p:cNvPr id="74" name="四角形: メモ 73">
              <a:extLst>
                <a:ext uri="{FF2B5EF4-FFF2-40B4-BE49-F238E27FC236}">
                  <a16:creationId xmlns:a16="http://schemas.microsoft.com/office/drawing/2014/main" id="{38527730-4CFE-4C22-ABF9-4758A25CD501}"/>
                </a:ext>
              </a:extLst>
            </p:cNvPr>
            <p:cNvSpPr/>
            <p:nvPr/>
          </p:nvSpPr>
          <p:spPr>
            <a:xfrm>
              <a:off x="3337392" y="5236387"/>
              <a:ext cx="540000"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ja-JP" altLang="en-US" sz="900" dirty="0">
                  <a:solidFill>
                    <a:srgbClr val="000000"/>
                  </a:solidFill>
                  <a:latin typeface="メイリオ" panose="020B0604030504040204" pitchFamily="50" charset="-128"/>
                  <a:ea typeface="メイリオ" panose="020B0604030504040204" pitchFamily="50" charset="-128"/>
                </a:rPr>
                <a:t>為替手形</a:t>
              </a:r>
            </a:p>
          </p:txBody>
        </p:sp>
        <p:cxnSp>
          <p:nvCxnSpPr>
            <p:cNvPr id="77" name="直線矢印コネクタ 76">
              <a:extLst>
                <a:ext uri="{FF2B5EF4-FFF2-40B4-BE49-F238E27FC236}">
                  <a16:creationId xmlns:a16="http://schemas.microsoft.com/office/drawing/2014/main" id="{A46236B6-22C7-4A5A-BF2B-C1B7144F2846}"/>
                </a:ext>
              </a:extLst>
            </p:cNvPr>
            <p:cNvCxnSpPr>
              <a:cxnSpLocks/>
            </p:cNvCxnSpPr>
            <p:nvPr/>
          </p:nvCxnSpPr>
          <p:spPr>
            <a:xfrm>
              <a:off x="4287082" y="4956650"/>
              <a:ext cx="2225930" cy="0"/>
            </a:xfrm>
            <a:prstGeom prst="straightConnector1">
              <a:avLst/>
            </a:prstGeom>
            <a:ln w="28575" cap="sq" cmpd="sng" algn="ctr">
              <a:solidFill>
                <a:srgbClr val="939292"/>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8" name="吹き出し: 角を丸めた四角形 77">
              <a:extLst>
                <a:ext uri="{FF2B5EF4-FFF2-40B4-BE49-F238E27FC236}">
                  <a16:creationId xmlns:a16="http://schemas.microsoft.com/office/drawing/2014/main" id="{4FA36133-0172-440C-8299-1A00543F4923}"/>
                </a:ext>
              </a:extLst>
            </p:cNvPr>
            <p:cNvSpPr/>
            <p:nvPr/>
          </p:nvSpPr>
          <p:spPr>
            <a:xfrm>
              <a:off x="2934623" y="5624691"/>
              <a:ext cx="857801" cy="379396"/>
            </a:xfrm>
            <a:prstGeom prst="wedgeRoundRectCallout">
              <a:avLst>
                <a:gd name="adj1" fmla="val 32045"/>
                <a:gd name="adj2" fmla="val -102522"/>
                <a:gd name="adj3" fmla="val 16667"/>
              </a:avLst>
            </a:prstGeom>
            <a:solidFill>
              <a:srgbClr val="FAD9E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en-US" altLang="ja-JP" sz="1000" dirty="0">
                  <a:solidFill>
                    <a:schemeClr val="tx1"/>
                  </a:solidFill>
                  <a:latin typeface="メイリオ" panose="020B0604030504040204" pitchFamily="50" charset="-128"/>
                  <a:ea typeface="メイリオ" panose="020B0604030504040204" pitchFamily="50" charset="-128"/>
                </a:rPr>
                <a:t>L/C</a:t>
              </a:r>
              <a:r>
                <a:rPr kumimoji="1" lang="ja-JP" altLang="en-US" sz="1000" dirty="0">
                  <a:solidFill>
                    <a:schemeClr val="tx1"/>
                  </a:solidFill>
                  <a:latin typeface="メイリオ" panose="020B0604030504040204" pitchFamily="50" charset="-128"/>
                  <a:ea typeface="メイリオ" panose="020B0604030504040204" pitchFamily="50" charset="-128"/>
                </a:rPr>
                <a:t>との整合確認等</a:t>
              </a:r>
            </a:p>
          </p:txBody>
        </p:sp>
        <p:sp>
          <p:nvSpPr>
            <p:cNvPr id="84" name="直方体 83">
              <a:extLst>
                <a:ext uri="{FF2B5EF4-FFF2-40B4-BE49-F238E27FC236}">
                  <a16:creationId xmlns:a16="http://schemas.microsoft.com/office/drawing/2014/main" id="{A39F6725-4120-4B36-8ACC-96F32A448A58}"/>
                </a:ext>
              </a:extLst>
            </p:cNvPr>
            <p:cNvSpPr/>
            <p:nvPr/>
          </p:nvSpPr>
          <p:spPr>
            <a:xfrm>
              <a:off x="2233295" y="4062406"/>
              <a:ext cx="389393" cy="230300"/>
            </a:xfrm>
            <a:prstGeom prst="cub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noAutofit/>
            </a:bodyPr>
            <a:lstStyle/>
            <a:p>
              <a:pPr algn="ctr"/>
              <a:endParaRPr kumimoji="1" lang="ja-JP" altLang="en-US" dirty="0">
                <a:solidFill>
                  <a:srgbClr val="000000"/>
                </a:solidFill>
                <a:latin typeface="メイリオ" panose="020B0604030504040204" pitchFamily="50" charset="-128"/>
                <a:ea typeface="メイリオ" panose="020B0604030504040204" pitchFamily="50" charset="-128"/>
              </a:endParaRPr>
            </a:p>
          </p:txBody>
        </p:sp>
        <p:cxnSp>
          <p:nvCxnSpPr>
            <p:cNvPr id="36" name="直線矢印コネクタ 35">
              <a:extLst>
                <a:ext uri="{FF2B5EF4-FFF2-40B4-BE49-F238E27FC236}">
                  <a16:creationId xmlns:a16="http://schemas.microsoft.com/office/drawing/2014/main" id="{9E95F405-0071-4CC0-87CE-35DAB1E3A6BF}"/>
                </a:ext>
              </a:extLst>
            </p:cNvPr>
            <p:cNvCxnSpPr>
              <a:cxnSpLocks/>
            </p:cNvCxnSpPr>
            <p:nvPr/>
          </p:nvCxnSpPr>
          <p:spPr>
            <a:xfrm>
              <a:off x="1984840" y="4014346"/>
              <a:ext cx="3276000" cy="0"/>
            </a:xfrm>
            <a:prstGeom prst="straightConnector1">
              <a:avLst/>
            </a:prstGeom>
            <a:ln w="28575" cap="sq" cmpd="sng" algn="ctr">
              <a:solidFill>
                <a:srgbClr val="939292"/>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 name="四角形: 角を丸くする 10">
              <a:extLst>
                <a:ext uri="{FF2B5EF4-FFF2-40B4-BE49-F238E27FC236}">
                  <a16:creationId xmlns:a16="http://schemas.microsoft.com/office/drawing/2014/main" id="{059BC489-F165-47D5-BD5E-38128AAE7227}"/>
                </a:ext>
              </a:extLst>
            </p:cNvPr>
            <p:cNvSpPr/>
            <p:nvPr/>
          </p:nvSpPr>
          <p:spPr>
            <a:xfrm>
              <a:off x="8710920" y="2992346"/>
              <a:ext cx="389393" cy="3934694"/>
            </a:xfrm>
            <a:prstGeom prst="roundRect">
              <a:avLst/>
            </a:prstGeom>
            <a:ln w="12700">
              <a:solidFill>
                <a:schemeClr val="bg1"/>
              </a:solidFill>
            </a:ln>
          </p:spPr>
          <p:style>
            <a:lnRef idx="1">
              <a:schemeClr val="accent2"/>
            </a:lnRef>
            <a:fillRef idx="3">
              <a:schemeClr val="accent2"/>
            </a:fillRef>
            <a:effectRef idx="2">
              <a:schemeClr val="accent2"/>
            </a:effectRef>
            <a:fontRef idx="minor">
              <a:schemeClr val="lt1"/>
            </a:fontRef>
          </p:style>
          <p:txBody>
            <a:bodyPr vert="eaVert" wrap="square" lIns="0" tIns="0" rIns="0" bIns="0" rtlCol="0" anchor="ctr" anchorCtr="0">
              <a:noAutofit/>
            </a:bodyPr>
            <a:lstStyle/>
            <a:p>
              <a:pPr algn="ctr" defTabSz="914400" fontAlgn="ctr"/>
              <a:r>
                <a:rPr kumimoji="1" lang="ja-JP" altLang="en-US" sz="1400" b="1" dirty="0">
                  <a:solidFill>
                    <a:schemeClr val="bg1"/>
                  </a:solidFill>
                  <a:latin typeface="メイリオ" panose="020B0604030504040204" pitchFamily="50" charset="-128"/>
                  <a:ea typeface="メイリオ" panose="020B0604030504040204" pitchFamily="50" charset="-128"/>
                </a:rPr>
                <a:t>輸入者</a:t>
              </a:r>
            </a:p>
          </p:txBody>
        </p:sp>
        <p:cxnSp>
          <p:nvCxnSpPr>
            <p:cNvPr id="22" name="コネクタ: カギ線 21">
              <a:extLst>
                <a:ext uri="{FF2B5EF4-FFF2-40B4-BE49-F238E27FC236}">
                  <a16:creationId xmlns:a16="http://schemas.microsoft.com/office/drawing/2014/main" id="{DDFDAD45-E777-4B23-9FE6-1375FF6790D3}"/>
                </a:ext>
              </a:extLst>
            </p:cNvPr>
            <p:cNvCxnSpPr>
              <a:cxnSpLocks/>
              <a:stCxn id="17" idx="3"/>
              <a:endCxn id="20" idx="3"/>
            </p:cNvCxnSpPr>
            <p:nvPr/>
          </p:nvCxnSpPr>
          <p:spPr>
            <a:xfrm>
              <a:off x="8749798" y="3299098"/>
              <a:ext cx="12700" cy="481345"/>
            </a:xfrm>
            <a:prstGeom prst="bentConnector3">
              <a:avLst>
                <a:gd name="adj1" fmla="val 1087504"/>
              </a:avLst>
            </a:prstGeom>
            <a:ln w="19050" cap="sq" cmpd="sng" algn="ctr">
              <a:solidFill>
                <a:srgbClr val="DC003C"/>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0" name="四角形: メモ 49">
              <a:extLst>
                <a:ext uri="{FF2B5EF4-FFF2-40B4-BE49-F238E27FC236}">
                  <a16:creationId xmlns:a16="http://schemas.microsoft.com/office/drawing/2014/main" id="{EA3ED5F4-226E-4FD9-B3FD-F9369A3C2D0B}"/>
                </a:ext>
              </a:extLst>
            </p:cNvPr>
            <p:cNvSpPr/>
            <p:nvPr/>
          </p:nvSpPr>
          <p:spPr>
            <a:xfrm>
              <a:off x="8449292" y="5041237"/>
              <a:ext cx="300506"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en-US" altLang="ja-JP" sz="900" dirty="0">
                  <a:solidFill>
                    <a:srgbClr val="000000"/>
                  </a:solidFill>
                  <a:latin typeface="メイリオ" panose="020B0604030504040204" pitchFamily="50" charset="-128"/>
                  <a:ea typeface="メイリオ" panose="020B0604030504040204" pitchFamily="50" charset="-128"/>
                </a:rPr>
                <a:t>B/L</a:t>
              </a:r>
              <a:endParaRPr kumimoji="1" lang="ja-JP" altLang="en-US" sz="900" dirty="0">
                <a:solidFill>
                  <a:srgbClr val="000000"/>
                </a:solidFill>
                <a:latin typeface="メイリオ" panose="020B0604030504040204" pitchFamily="50" charset="-128"/>
                <a:ea typeface="メイリオ" panose="020B0604030504040204" pitchFamily="50" charset="-128"/>
              </a:endParaRPr>
            </a:p>
          </p:txBody>
        </p:sp>
        <p:sp>
          <p:nvSpPr>
            <p:cNvPr id="53" name="四角形: メモ 52">
              <a:extLst>
                <a:ext uri="{FF2B5EF4-FFF2-40B4-BE49-F238E27FC236}">
                  <a16:creationId xmlns:a16="http://schemas.microsoft.com/office/drawing/2014/main" id="{4A81A5F0-11A0-4394-B66A-940DB75C742E}"/>
                </a:ext>
              </a:extLst>
            </p:cNvPr>
            <p:cNvSpPr/>
            <p:nvPr/>
          </p:nvSpPr>
          <p:spPr>
            <a:xfrm>
              <a:off x="8449292" y="5593283"/>
              <a:ext cx="300506"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en-US" altLang="ja-JP" sz="900" dirty="0">
                  <a:solidFill>
                    <a:srgbClr val="000000"/>
                  </a:solidFill>
                  <a:latin typeface="メイリオ" panose="020B0604030504040204" pitchFamily="50" charset="-128"/>
                  <a:ea typeface="メイリオ" panose="020B0604030504040204" pitchFamily="50" charset="-128"/>
                </a:rPr>
                <a:t>B/L</a:t>
              </a:r>
              <a:endParaRPr kumimoji="1" lang="ja-JP" altLang="en-US" sz="900" dirty="0">
                <a:solidFill>
                  <a:srgbClr val="000000"/>
                </a:solidFill>
                <a:latin typeface="メイリオ" panose="020B0604030504040204" pitchFamily="50" charset="-128"/>
                <a:ea typeface="メイリオ" panose="020B0604030504040204" pitchFamily="50" charset="-128"/>
              </a:endParaRPr>
            </a:p>
          </p:txBody>
        </p:sp>
        <p:sp>
          <p:nvSpPr>
            <p:cNvPr id="67" name="直方体 66">
              <a:extLst>
                <a:ext uri="{FF2B5EF4-FFF2-40B4-BE49-F238E27FC236}">
                  <a16:creationId xmlns:a16="http://schemas.microsoft.com/office/drawing/2014/main" id="{D8D38C93-CF8B-4CF3-8346-D4AF7CFA0905}"/>
                </a:ext>
              </a:extLst>
            </p:cNvPr>
            <p:cNvSpPr/>
            <p:nvPr/>
          </p:nvSpPr>
          <p:spPr>
            <a:xfrm>
              <a:off x="8432625" y="6732270"/>
              <a:ext cx="389393" cy="230300"/>
            </a:xfrm>
            <a:prstGeom prst="cub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noAutofit/>
            </a:bodyPr>
            <a:lstStyle/>
            <a:p>
              <a:pPr algn="ctr"/>
              <a:endParaRPr kumimoji="1" lang="ja-JP" altLang="en-US" dirty="0">
                <a:solidFill>
                  <a:srgbClr val="000000"/>
                </a:solidFill>
                <a:latin typeface="メイリオ" panose="020B0604030504040204" pitchFamily="50" charset="-128"/>
                <a:ea typeface="メイリオ" panose="020B0604030504040204" pitchFamily="50" charset="-128"/>
              </a:endParaRPr>
            </a:p>
          </p:txBody>
        </p:sp>
        <p:sp>
          <p:nvSpPr>
            <p:cNvPr id="76" name="四角形: メモ 75">
              <a:extLst>
                <a:ext uri="{FF2B5EF4-FFF2-40B4-BE49-F238E27FC236}">
                  <a16:creationId xmlns:a16="http://schemas.microsoft.com/office/drawing/2014/main" id="{18286434-28E5-4219-95C7-6800B22EAF58}"/>
                </a:ext>
              </a:extLst>
            </p:cNvPr>
            <p:cNvSpPr/>
            <p:nvPr/>
          </p:nvSpPr>
          <p:spPr>
            <a:xfrm>
              <a:off x="8513344" y="5259298"/>
              <a:ext cx="540000"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ja-JP" altLang="en-US" sz="900" dirty="0">
                  <a:solidFill>
                    <a:srgbClr val="000000"/>
                  </a:solidFill>
                  <a:latin typeface="メイリオ" panose="020B0604030504040204" pitchFamily="50" charset="-128"/>
                  <a:ea typeface="メイリオ" panose="020B0604030504040204" pitchFamily="50" charset="-128"/>
                </a:rPr>
                <a:t>為替手形</a:t>
              </a:r>
            </a:p>
          </p:txBody>
        </p:sp>
        <p:sp>
          <p:nvSpPr>
            <p:cNvPr id="80" name="吹き出し: 角を丸めた四角形 79">
              <a:extLst>
                <a:ext uri="{FF2B5EF4-FFF2-40B4-BE49-F238E27FC236}">
                  <a16:creationId xmlns:a16="http://schemas.microsoft.com/office/drawing/2014/main" id="{B16FF1E7-85EB-4A7A-927B-DAE433893EB8}"/>
                </a:ext>
              </a:extLst>
            </p:cNvPr>
            <p:cNvSpPr/>
            <p:nvPr/>
          </p:nvSpPr>
          <p:spPr>
            <a:xfrm>
              <a:off x="9221101" y="3263455"/>
              <a:ext cx="917895" cy="532847"/>
            </a:xfrm>
            <a:prstGeom prst="wedgeRoundRectCallout">
              <a:avLst>
                <a:gd name="adj1" fmla="val -79688"/>
                <a:gd name="adj2" fmla="val -21200"/>
                <a:gd name="adj3" fmla="val 16667"/>
              </a:avLst>
            </a:prstGeom>
            <a:solidFill>
              <a:srgbClr val="FAD9E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en-US" altLang="ja-JP" sz="1000" dirty="0">
                  <a:solidFill>
                    <a:schemeClr val="tx1"/>
                  </a:solidFill>
                  <a:latin typeface="メイリオ" panose="020B0604030504040204" pitchFamily="50" charset="-128"/>
                  <a:ea typeface="メイリオ" panose="020B0604030504040204" pitchFamily="50" charset="-128"/>
                </a:rPr>
                <a:t>P/O</a:t>
              </a:r>
              <a:r>
                <a:rPr kumimoji="1" lang="ja-JP" altLang="en-US" sz="1000" dirty="0">
                  <a:solidFill>
                    <a:schemeClr val="tx1"/>
                  </a:solidFill>
                  <a:latin typeface="メイリオ" panose="020B0604030504040204" pitchFamily="50" charset="-128"/>
                  <a:ea typeface="メイリオ" panose="020B0604030504040204" pitchFamily="50" charset="-128"/>
                </a:rPr>
                <a:t>に基づき</a:t>
              </a:r>
              <a:r>
                <a:rPr kumimoji="1" lang="en-US" altLang="ja-JP" sz="1000" dirty="0">
                  <a:solidFill>
                    <a:schemeClr val="tx1"/>
                  </a:solidFill>
                  <a:latin typeface="メイリオ" panose="020B0604030504040204" pitchFamily="50" charset="-128"/>
                  <a:ea typeface="メイリオ" panose="020B0604030504040204" pitchFamily="50" charset="-128"/>
                </a:rPr>
                <a:t>L/C</a:t>
              </a:r>
              <a:r>
                <a:rPr kumimoji="1" lang="ja-JP" altLang="en-US" sz="1000" dirty="0">
                  <a:solidFill>
                    <a:schemeClr val="tx1"/>
                  </a:solidFill>
                  <a:latin typeface="メイリオ" panose="020B0604030504040204" pitchFamily="50" charset="-128"/>
                  <a:ea typeface="メイリオ" panose="020B0604030504040204" pitchFamily="50" charset="-128"/>
                </a:rPr>
                <a:t>開設依頼書を入力。</a:t>
              </a:r>
            </a:p>
          </p:txBody>
        </p:sp>
        <p:sp>
          <p:nvSpPr>
            <p:cNvPr id="17" name="四角形: メモ 16">
              <a:extLst>
                <a:ext uri="{FF2B5EF4-FFF2-40B4-BE49-F238E27FC236}">
                  <a16:creationId xmlns:a16="http://schemas.microsoft.com/office/drawing/2014/main" id="{E06A0DBC-EA57-43B6-9344-EF7751309878}"/>
                </a:ext>
              </a:extLst>
            </p:cNvPr>
            <p:cNvSpPr/>
            <p:nvPr/>
          </p:nvSpPr>
          <p:spPr>
            <a:xfrm>
              <a:off x="8449292" y="3201898"/>
              <a:ext cx="300506"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en-US" altLang="ja-JP" sz="900" dirty="0">
                  <a:solidFill>
                    <a:srgbClr val="000000"/>
                  </a:solidFill>
                  <a:latin typeface="メイリオ" panose="020B0604030504040204" pitchFamily="50" charset="-128"/>
                  <a:ea typeface="メイリオ" panose="020B0604030504040204" pitchFamily="50" charset="-128"/>
                </a:rPr>
                <a:t>P/O</a:t>
              </a:r>
              <a:endParaRPr kumimoji="1" lang="ja-JP" altLang="en-US" sz="900" dirty="0">
                <a:solidFill>
                  <a:srgbClr val="000000"/>
                </a:solidFill>
                <a:latin typeface="メイリオ" panose="020B0604030504040204" pitchFamily="50" charset="-128"/>
                <a:ea typeface="メイリオ" panose="020B0604030504040204" pitchFamily="50" charset="-128"/>
              </a:endParaRPr>
            </a:p>
          </p:txBody>
        </p:sp>
        <p:sp>
          <p:nvSpPr>
            <p:cNvPr id="20" name="四角形: メモ 19">
              <a:extLst>
                <a:ext uri="{FF2B5EF4-FFF2-40B4-BE49-F238E27FC236}">
                  <a16:creationId xmlns:a16="http://schemas.microsoft.com/office/drawing/2014/main" id="{21AF4596-A4CB-49BE-AB2A-EA9218B982FF}"/>
                </a:ext>
              </a:extLst>
            </p:cNvPr>
            <p:cNvSpPr/>
            <p:nvPr/>
          </p:nvSpPr>
          <p:spPr>
            <a:xfrm>
              <a:off x="8231563" y="3606917"/>
              <a:ext cx="518235" cy="347052"/>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en-US" altLang="ja-JP" sz="900" dirty="0">
                  <a:solidFill>
                    <a:srgbClr val="000000"/>
                  </a:solidFill>
                  <a:latin typeface="メイリオ" panose="020B0604030504040204" pitchFamily="50" charset="-128"/>
                  <a:ea typeface="メイリオ" panose="020B0604030504040204" pitchFamily="50" charset="-128"/>
                </a:rPr>
                <a:t>L/C</a:t>
              </a:r>
              <a:r>
                <a:rPr kumimoji="1" lang="ja-JP" altLang="en-US" sz="900" dirty="0">
                  <a:solidFill>
                    <a:srgbClr val="000000"/>
                  </a:solidFill>
                  <a:latin typeface="メイリオ" panose="020B0604030504040204" pitchFamily="50" charset="-128"/>
                  <a:ea typeface="メイリオ" panose="020B0604030504040204" pitchFamily="50" charset="-128"/>
                </a:rPr>
                <a:t>開設</a:t>
              </a:r>
              <a:endParaRPr kumimoji="1" lang="en-US" altLang="ja-JP" sz="900" dirty="0">
                <a:solidFill>
                  <a:srgbClr val="000000"/>
                </a:solidFill>
                <a:latin typeface="メイリオ" panose="020B0604030504040204" pitchFamily="50" charset="-128"/>
                <a:ea typeface="メイリオ" panose="020B0604030504040204" pitchFamily="50" charset="-128"/>
              </a:endParaRPr>
            </a:p>
            <a:p>
              <a:pPr algn="ctr"/>
              <a:r>
                <a:rPr kumimoji="1" lang="ja-JP" altLang="en-US" sz="900" dirty="0">
                  <a:solidFill>
                    <a:srgbClr val="000000"/>
                  </a:solidFill>
                  <a:latin typeface="メイリオ" panose="020B0604030504040204" pitchFamily="50" charset="-128"/>
                  <a:ea typeface="メイリオ" panose="020B0604030504040204" pitchFamily="50" charset="-128"/>
                </a:rPr>
                <a:t>依頼書</a:t>
              </a:r>
            </a:p>
          </p:txBody>
        </p:sp>
        <p:sp>
          <p:nvSpPr>
            <p:cNvPr id="10" name="四角形: 角を丸くする 9">
              <a:extLst>
                <a:ext uri="{FF2B5EF4-FFF2-40B4-BE49-F238E27FC236}">
                  <a16:creationId xmlns:a16="http://schemas.microsoft.com/office/drawing/2014/main" id="{497767C4-DCCE-4508-87B3-AA696F50B41A}"/>
                </a:ext>
              </a:extLst>
            </p:cNvPr>
            <p:cNvSpPr/>
            <p:nvPr/>
          </p:nvSpPr>
          <p:spPr>
            <a:xfrm>
              <a:off x="1589557" y="2992345"/>
              <a:ext cx="389393" cy="3024000"/>
            </a:xfrm>
            <a:prstGeom prst="roundRect">
              <a:avLst/>
            </a:prstGeom>
          </p:spPr>
          <p:style>
            <a:lnRef idx="1">
              <a:schemeClr val="accent2"/>
            </a:lnRef>
            <a:fillRef idx="3">
              <a:schemeClr val="accent2"/>
            </a:fillRef>
            <a:effectRef idx="2">
              <a:schemeClr val="accent2"/>
            </a:effectRef>
            <a:fontRef idx="minor">
              <a:schemeClr val="lt1"/>
            </a:fontRef>
          </p:style>
          <p:txBody>
            <a:bodyPr vert="eaVert" wrap="square" lIns="0" tIns="0" rIns="0" bIns="0" rtlCol="0" anchor="ctr" anchorCtr="0">
              <a:noAutofit/>
            </a:bodyPr>
            <a:lstStyle/>
            <a:p>
              <a:pPr algn="ctr" defTabSz="914400" fontAlgn="ctr"/>
              <a:r>
                <a:rPr kumimoji="1" lang="ja-JP" altLang="en-US" sz="1400" b="1" dirty="0">
                  <a:solidFill>
                    <a:schemeClr val="bg1"/>
                  </a:solidFill>
                  <a:latin typeface="メイリオ" panose="020B0604030504040204" pitchFamily="50" charset="-128"/>
                  <a:ea typeface="メイリオ" panose="020B0604030504040204" pitchFamily="50" charset="-128"/>
                </a:rPr>
                <a:t>輸出者</a:t>
              </a:r>
            </a:p>
          </p:txBody>
        </p:sp>
        <p:sp>
          <p:nvSpPr>
            <p:cNvPr id="21" name="四角形: メモ 20">
              <a:extLst>
                <a:ext uri="{FF2B5EF4-FFF2-40B4-BE49-F238E27FC236}">
                  <a16:creationId xmlns:a16="http://schemas.microsoft.com/office/drawing/2014/main" id="{F74782AE-6FC3-4984-9951-AF7625A37C16}"/>
                </a:ext>
              </a:extLst>
            </p:cNvPr>
            <p:cNvSpPr/>
            <p:nvPr/>
          </p:nvSpPr>
          <p:spPr>
            <a:xfrm>
              <a:off x="1942706" y="3229266"/>
              <a:ext cx="300506"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fontAlgn="ctr"/>
              <a:r>
                <a:rPr kumimoji="1" lang="en-US" altLang="ja-JP" sz="900" dirty="0">
                  <a:solidFill>
                    <a:srgbClr val="000000"/>
                  </a:solidFill>
                  <a:latin typeface="メイリオ" panose="020B0604030504040204" pitchFamily="50" charset="-128"/>
                  <a:ea typeface="メイリオ" panose="020B0604030504040204" pitchFamily="50" charset="-128"/>
                </a:rPr>
                <a:t>P/O</a:t>
              </a:r>
              <a:endParaRPr kumimoji="1" lang="ja-JP" altLang="en-US" sz="900" dirty="0">
                <a:solidFill>
                  <a:srgbClr val="000000"/>
                </a:solidFill>
                <a:latin typeface="メイリオ" panose="020B0604030504040204" pitchFamily="50" charset="-128"/>
                <a:ea typeface="メイリオ" panose="020B0604030504040204" pitchFamily="50" charset="-128"/>
              </a:endParaRPr>
            </a:p>
          </p:txBody>
        </p:sp>
        <p:cxnSp>
          <p:nvCxnSpPr>
            <p:cNvPr id="33" name="コネクタ: カギ線 32">
              <a:extLst>
                <a:ext uri="{FF2B5EF4-FFF2-40B4-BE49-F238E27FC236}">
                  <a16:creationId xmlns:a16="http://schemas.microsoft.com/office/drawing/2014/main" id="{1E75F2A9-56F1-45D0-ADBA-87B9B481469B}"/>
                </a:ext>
              </a:extLst>
            </p:cNvPr>
            <p:cNvCxnSpPr>
              <a:cxnSpLocks/>
              <a:stCxn id="26" idx="1"/>
              <a:endCxn id="31" idx="1"/>
            </p:cNvCxnSpPr>
            <p:nvPr/>
          </p:nvCxnSpPr>
          <p:spPr>
            <a:xfrm rot="10800000" flipV="1">
              <a:off x="1942706" y="3744491"/>
              <a:ext cx="12700" cy="386060"/>
            </a:xfrm>
            <a:prstGeom prst="bentConnector3">
              <a:avLst>
                <a:gd name="adj1" fmla="val 900000"/>
              </a:avLst>
            </a:prstGeom>
            <a:ln w="19050" cap="sq" cmpd="sng" algn="ctr">
              <a:solidFill>
                <a:srgbClr val="DC003C"/>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0" name="四角形: メモ 39">
              <a:extLst>
                <a:ext uri="{FF2B5EF4-FFF2-40B4-BE49-F238E27FC236}">
                  <a16:creationId xmlns:a16="http://schemas.microsoft.com/office/drawing/2014/main" id="{20B0FFC7-98D6-4917-A41E-3FF001CBF5B7}"/>
                </a:ext>
              </a:extLst>
            </p:cNvPr>
            <p:cNvSpPr/>
            <p:nvPr/>
          </p:nvSpPr>
          <p:spPr>
            <a:xfrm>
              <a:off x="1942706" y="4595954"/>
              <a:ext cx="300506"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fontAlgn="ctr"/>
              <a:r>
                <a:rPr kumimoji="1" lang="en-US" altLang="ja-JP" sz="900" dirty="0">
                  <a:solidFill>
                    <a:srgbClr val="000000"/>
                  </a:solidFill>
                  <a:latin typeface="メイリオ" panose="020B0604030504040204" pitchFamily="50" charset="-128"/>
                  <a:ea typeface="メイリオ" panose="020B0604030504040204" pitchFamily="50" charset="-128"/>
                </a:rPr>
                <a:t>B/L</a:t>
              </a:r>
              <a:endParaRPr kumimoji="1" lang="ja-JP" altLang="en-US" sz="900" dirty="0">
                <a:solidFill>
                  <a:srgbClr val="000000"/>
                </a:solidFill>
                <a:latin typeface="メイリオ" panose="020B0604030504040204" pitchFamily="50" charset="-128"/>
                <a:ea typeface="メイリオ" panose="020B0604030504040204" pitchFamily="50" charset="-128"/>
              </a:endParaRPr>
            </a:p>
          </p:txBody>
        </p:sp>
        <p:sp>
          <p:nvSpPr>
            <p:cNvPr id="46" name="四角形: メモ 45">
              <a:extLst>
                <a:ext uri="{FF2B5EF4-FFF2-40B4-BE49-F238E27FC236}">
                  <a16:creationId xmlns:a16="http://schemas.microsoft.com/office/drawing/2014/main" id="{F3D2751C-0753-4567-94C4-72A1806815B0}"/>
                </a:ext>
              </a:extLst>
            </p:cNvPr>
            <p:cNvSpPr/>
            <p:nvPr/>
          </p:nvSpPr>
          <p:spPr>
            <a:xfrm>
              <a:off x="1942706" y="5017910"/>
              <a:ext cx="300506"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fontAlgn="ctr"/>
              <a:r>
                <a:rPr kumimoji="1" lang="en-US" altLang="ja-JP" sz="900" dirty="0">
                  <a:solidFill>
                    <a:srgbClr val="000000"/>
                  </a:solidFill>
                  <a:latin typeface="メイリオ" panose="020B0604030504040204" pitchFamily="50" charset="-128"/>
                  <a:ea typeface="メイリオ" panose="020B0604030504040204" pitchFamily="50" charset="-128"/>
                </a:rPr>
                <a:t>B/L</a:t>
              </a:r>
              <a:endParaRPr kumimoji="1" lang="ja-JP" altLang="en-US" sz="900" dirty="0">
                <a:solidFill>
                  <a:srgbClr val="000000"/>
                </a:solidFill>
                <a:latin typeface="メイリオ" panose="020B0604030504040204" pitchFamily="50" charset="-128"/>
                <a:ea typeface="メイリオ" panose="020B0604030504040204" pitchFamily="50" charset="-128"/>
              </a:endParaRPr>
            </a:p>
          </p:txBody>
        </p:sp>
        <p:sp>
          <p:nvSpPr>
            <p:cNvPr id="73" name="四角形: メモ 72">
              <a:extLst>
                <a:ext uri="{FF2B5EF4-FFF2-40B4-BE49-F238E27FC236}">
                  <a16:creationId xmlns:a16="http://schemas.microsoft.com/office/drawing/2014/main" id="{36E299E8-94CA-49DD-B4BA-80A897AC4ABC}"/>
                </a:ext>
              </a:extLst>
            </p:cNvPr>
            <p:cNvSpPr/>
            <p:nvPr/>
          </p:nvSpPr>
          <p:spPr>
            <a:xfrm>
              <a:off x="1997594" y="5224954"/>
              <a:ext cx="540000"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fontAlgn="ctr"/>
              <a:r>
                <a:rPr kumimoji="1" lang="ja-JP" altLang="en-US" sz="900" dirty="0">
                  <a:solidFill>
                    <a:srgbClr val="000000"/>
                  </a:solidFill>
                  <a:latin typeface="メイリオ" panose="020B0604030504040204" pitchFamily="50" charset="-128"/>
                  <a:ea typeface="メイリオ" panose="020B0604030504040204" pitchFamily="50" charset="-128"/>
                </a:rPr>
                <a:t>為替手形</a:t>
              </a:r>
            </a:p>
          </p:txBody>
        </p:sp>
        <p:sp>
          <p:nvSpPr>
            <p:cNvPr id="79" name="吹き出し: 角を丸めた四角形 78">
              <a:extLst>
                <a:ext uri="{FF2B5EF4-FFF2-40B4-BE49-F238E27FC236}">
                  <a16:creationId xmlns:a16="http://schemas.microsoft.com/office/drawing/2014/main" id="{582AC1EB-6EC1-4509-B920-DD7481965AD6}"/>
                </a:ext>
              </a:extLst>
            </p:cNvPr>
            <p:cNvSpPr/>
            <p:nvPr/>
          </p:nvSpPr>
          <p:spPr>
            <a:xfrm>
              <a:off x="552817" y="3713125"/>
              <a:ext cx="995656" cy="379396"/>
            </a:xfrm>
            <a:prstGeom prst="wedgeRoundRectCallout">
              <a:avLst>
                <a:gd name="adj1" fmla="val 72428"/>
                <a:gd name="adj2" fmla="val 13478"/>
                <a:gd name="adj3" fmla="val 16667"/>
              </a:avLst>
            </a:prstGeom>
            <a:solidFill>
              <a:srgbClr val="FADAE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en-US" altLang="ja-JP" sz="1000" dirty="0">
                  <a:solidFill>
                    <a:schemeClr val="tx1"/>
                  </a:solidFill>
                  <a:latin typeface="メイリオ" panose="020B0604030504040204" pitchFamily="50" charset="-128"/>
                  <a:ea typeface="メイリオ" panose="020B0604030504040204" pitchFamily="50" charset="-128"/>
                </a:rPr>
                <a:t>L/C</a:t>
              </a:r>
              <a:r>
                <a:rPr kumimoji="1" lang="ja-JP" altLang="en-US" sz="1000" dirty="0">
                  <a:solidFill>
                    <a:schemeClr val="tx1"/>
                  </a:solidFill>
                  <a:latin typeface="メイリオ" panose="020B0604030504040204" pitchFamily="50" charset="-128"/>
                  <a:ea typeface="メイリオ" panose="020B0604030504040204" pitchFamily="50" charset="-128"/>
                </a:rPr>
                <a:t>と相違ないよう</a:t>
              </a:r>
              <a:r>
                <a:rPr kumimoji="1" lang="en-US" altLang="ja-JP" sz="1000" dirty="0">
                  <a:solidFill>
                    <a:schemeClr val="tx1"/>
                  </a:solidFill>
                  <a:latin typeface="メイリオ" panose="020B0604030504040204" pitchFamily="50" charset="-128"/>
                  <a:ea typeface="メイリオ" panose="020B0604030504040204" pitchFamily="50" charset="-128"/>
                </a:rPr>
                <a:t>S/I</a:t>
              </a:r>
              <a:r>
                <a:rPr kumimoji="1" lang="ja-JP" altLang="en-US" sz="1000" dirty="0">
                  <a:solidFill>
                    <a:schemeClr val="tx1"/>
                  </a:solidFill>
                  <a:latin typeface="メイリオ" panose="020B0604030504040204" pitchFamily="50" charset="-128"/>
                  <a:ea typeface="メイリオ" panose="020B0604030504040204" pitchFamily="50" charset="-128"/>
                </a:rPr>
                <a:t>を入力。</a:t>
              </a:r>
            </a:p>
          </p:txBody>
        </p:sp>
        <p:sp>
          <p:nvSpPr>
            <p:cNvPr id="26" name="四角形: メモ 25">
              <a:extLst>
                <a:ext uri="{FF2B5EF4-FFF2-40B4-BE49-F238E27FC236}">
                  <a16:creationId xmlns:a16="http://schemas.microsoft.com/office/drawing/2014/main" id="{8EEE4BAE-566D-4891-BE59-D6B0FE25CEB4}"/>
                </a:ext>
              </a:extLst>
            </p:cNvPr>
            <p:cNvSpPr/>
            <p:nvPr/>
          </p:nvSpPr>
          <p:spPr>
            <a:xfrm>
              <a:off x="1942706" y="3647291"/>
              <a:ext cx="300506"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fontAlgn="ctr"/>
              <a:r>
                <a:rPr kumimoji="1" lang="en-US" altLang="ja-JP" sz="900" dirty="0">
                  <a:solidFill>
                    <a:srgbClr val="000000"/>
                  </a:solidFill>
                  <a:latin typeface="メイリオ" panose="020B0604030504040204" pitchFamily="50" charset="-128"/>
                  <a:ea typeface="メイリオ" panose="020B0604030504040204" pitchFamily="50" charset="-128"/>
                </a:rPr>
                <a:t>L/C</a:t>
              </a:r>
              <a:endParaRPr kumimoji="1" lang="ja-JP" altLang="en-US" sz="900" dirty="0">
                <a:solidFill>
                  <a:srgbClr val="000000"/>
                </a:solidFill>
                <a:latin typeface="メイリオ" panose="020B0604030504040204" pitchFamily="50" charset="-128"/>
                <a:ea typeface="メイリオ" panose="020B0604030504040204" pitchFamily="50" charset="-128"/>
              </a:endParaRPr>
            </a:p>
          </p:txBody>
        </p:sp>
        <p:sp>
          <p:nvSpPr>
            <p:cNvPr id="31" name="四角形: メモ 30">
              <a:extLst>
                <a:ext uri="{FF2B5EF4-FFF2-40B4-BE49-F238E27FC236}">
                  <a16:creationId xmlns:a16="http://schemas.microsoft.com/office/drawing/2014/main" id="{D3AB8F7D-8BD5-44C0-805B-3F581B23ABC2}"/>
                </a:ext>
              </a:extLst>
            </p:cNvPr>
            <p:cNvSpPr/>
            <p:nvPr/>
          </p:nvSpPr>
          <p:spPr>
            <a:xfrm>
              <a:off x="1942706" y="4033351"/>
              <a:ext cx="300506"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fontAlgn="ctr"/>
              <a:r>
                <a:rPr kumimoji="1" lang="en-US" altLang="ja-JP" sz="900" dirty="0">
                  <a:solidFill>
                    <a:srgbClr val="000000"/>
                  </a:solidFill>
                  <a:latin typeface="メイリオ" panose="020B0604030504040204" pitchFamily="50" charset="-128"/>
                  <a:ea typeface="メイリオ" panose="020B0604030504040204" pitchFamily="50" charset="-128"/>
                </a:rPr>
                <a:t>S/I</a:t>
              </a:r>
              <a:endParaRPr kumimoji="1" lang="ja-JP" altLang="en-US" sz="900" dirty="0">
                <a:solidFill>
                  <a:srgbClr val="000000"/>
                </a:solidFill>
                <a:latin typeface="メイリオ" panose="020B0604030504040204" pitchFamily="50" charset="-128"/>
                <a:ea typeface="メイリオ" panose="020B0604030504040204" pitchFamily="50" charset="-128"/>
              </a:endParaRPr>
            </a:p>
          </p:txBody>
        </p:sp>
        <p:sp>
          <p:nvSpPr>
            <p:cNvPr id="12" name="四角形: 角を丸くする 11">
              <a:extLst>
                <a:ext uri="{FF2B5EF4-FFF2-40B4-BE49-F238E27FC236}">
                  <a16:creationId xmlns:a16="http://schemas.microsoft.com/office/drawing/2014/main" id="{D70399CB-A0B7-4EAC-B160-0EE8FEFB960C}"/>
                </a:ext>
              </a:extLst>
            </p:cNvPr>
            <p:cNvSpPr/>
            <p:nvPr/>
          </p:nvSpPr>
          <p:spPr>
            <a:xfrm>
              <a:off x="3883220" y="3224670"/>
              <a:ext cx="389393" cy="1205966"/>
            </a:xfrm>
            <a:prstGeom prst="roundRect">
              <a:avLst/>
            </a:prstGeom>
          </p:spPr>
          <p:style>
            <a:lnRef idx="1">
              <a:schemeClr val="accent2"/>
            </a:lnRef>
            <a:fillRef idx="3">
              <a:schemeClr val="accent2"/>
            </a:fillRef>
            <a:effectRef idx="2">
              <a:schemeClr val="accent2"/>
            </a:effectRef>
            <a:fontRef idx="minor">
              <a:schemeClr val="lt1"/>
            </a:fontRef>
          </p:style>
          <p:txBody>
            <a:bodyPr vert="eaVert" wrap="square" lIns="0" tIns="36000" rIns="0" bIns="0" rtlCol="0" anchor="ctr" anchorCtr="0">
              <a:noAutofit/>
            </a:bodyPr>
            <a:lstStyle/>
            <a:p>
              <a:pPr algn="ctr" defTabSz="914400" fontAlgn="ctr"/>
              <a:r>
                <a:rPr kumimoji="1" lang="ja-JP" altLang="en-US" sz="1400" b="1" dirty="0">
                  <a:solidFill>
                    <a:schemeClr val="bg1"/>
                  </a:solidFill>
                  <a:latin typeface="メイリオ" panose="020B0604030504040204" pitchFamily="50" charset="-128"/>
                  <a:ea typeface="メイリオ" panose="020B0604030504040204" pitchFamily="50" charset="-128"/>
                </a:rPr>
                <a:t>銀行</a:t>
              </a:r>
              <a:r>
                <a:rPr kumimoji="1" lang="ja-JP" altLang="en-US" sz="1200" b="1" dirty="0">
                  <a:solidFill>
                    <a:schemeClr val="bg1"/>
                  </a:solidFill>
                  <a:latin typeface="メイリオ" panose="020B0604030504040204" pitchFamily="50" charset="-128"/>
                  <a:ea typeface="メイリオ" panose="020B0604030504040204" pitchFamily="50" charset="-128"/>
                </a:rPr>
                <a:t>（輸出国）</a:t>
              </a:r>
              <a:endParaRPr kumimoji="1" lang="ja-JP" altLang="en-US" sz="1400" b="1" dirty="0">
                <a:solidFill>
                  <a:schemeClr val="bg1"/>
                </a:solidFill>
                <a:latin typeface="メイリオ" panose="020B0604030504040204" pitchFamily="50" charset="-128"/>
                <a:ea typeface="メイリオ" panose="020B0604030504040204" pitchFamily="50" charset="-128"/>
              </a:endParaRPr>
            </a:p>
          </p:txBody>
        </p:sp>
        <p:sp>
          <p:nvSpPr>
            <p:cNvPr id="32" name="四角形: メモ 31">
              <a:extLst>
                <a:ext uri="{FF2B5EF4-FFF2-40B4-BE49-F238E27FC236}">
                  <a16:creationId xmlns:a16="http://schemas.microsoft.com/office/drawing/2014/main" id="{87B36848-8058-4F1C-88DA-DA9749DAE43F}"/>
                </a:ext>
              </a:extLst>
            </p:cNvPr>
            <p:cNvSpPr/>
            <p:nvPr/>
          </p:nvSpPr>
          <p:spPr>
            <a:xfrm>
              <a:off x="4193778" y="3655924"/>
              <a:ext cx="300506"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en-US" altLang="ja-JP" sz="900" dirty="0">
                  <a:solidFill>
                    <a:srgbClr val="000000"/>
                  </a:solidFill>
                  <a:latin typeface="メイリオ" panose="020B0604030504040204" pitchFamily="50" charset="-128"/>
                  <a:ea typeface="メイリオ" panose="020B0604030504040204" pitchFamily="50" charset="-128"/>
                </a:rPr>
                <a:t>L/C</a:t>
              </a:r>
              <a:endParaRPr kumimoji="1" lang="ja-JP" altLang="en-US" sz="900" dirty="0">
                <a:solidFill>
                  <a:srgbClr val="000000"/>
                </a:solidFill>
                <a:latin typeface="メイリオ" panose="020B0604030504040204" pitchFamily="50" charset="-128"/>
                <a:ea typeface="メイリオ" panose="020B0604030504040204" pitchFamily="50" charset="-128"/>
              </a:endParaRPr>
            </a:p>
          </p:txBody>
        </p:sp>
        <p:sp>
          <p:nvSpPr>
            <p:cNvPr id="13" name="四角形: 角を丸くする 12">
              <a:extLst>
                <a:ext uri="{FF2B5EF4-FFF2-40B4-BE49-F238E27FC236}">
                  <a16:creationId xmlns:a16="http://schemas.microsoft.com/office/drawing/2014/main" id="{14CCC2ED-505F-42A4-8FBB-57E72BA4A730}"/>
                </a:ext>
              </a:extLst>
            </p:cNvPr>
            <p:cNvSpPr/>
            <p:nvPr/>
          </p:nvSpPr>
          <p:spPr>
            <a:xfrm>
              <a:off x="6504360" y="3224668"/>
              <a:ext cx="389393" cy="2485932"/>
            </a:xfrm>
            <a:prstGeom prst="roundRect">
              <a:avLst/>
            </a:prstGeom>
            <a:ln w="12700">
              <a:solidFill>
                <a:schemeClr val="bg1"/>
              </a:solidFill>
            </a:ln>
          </p:spPr>
          <p:style>
            <a:lnRef idx="1">
              <a:schemeClr val="accent2"/>
            </a:lnRef>
            <a:fillRef idx="3">
              <a:schemeClr val="accent2"/>
            </a:fillRef>
            <a:effectRef idx="2">
              <a:schemeClr val="accent2"/>
            </a:effectRef>
            <a:fontRef idx="minor">
              <a:schemeClr val="lt1"/>
            </a:fontRef>
          </p:style>
          <p:txBody>
            <a:bodyPr vert="eaVert" wrap="square" lIns="0" tIns="0" rIns="0" bIns="0" rtlCol="0" anchor="ctr" anchorCtr="0">
              <a:noAutofit/>
            </a:bodyPr>
            <a:lstStyle/>
            <a:p>
              <a:pPr algn="ctr" defTabSz="914400" fontAlgn="ctr"/>
              <a:r>
                <a:rPr kumimoji="1" lang="ja-JP" altLang="en-US" sz="1400" b="1" dirty="0">
                  <a:solidFill>
                    <a:schemeClr val="bg1"/>
                  </a:solidFill>
                  <a:latin typeface="メイリオ" panose="020B0604030504040204" pitchFamily="50" charset="-128"/>
                  <a:ea typeface="メイリオ" panose="020B0604030504040204" pitchFamily="50" charset="-128"/>
                </a:rPr>
                <a:t>銀行</a:t>
              </a:r>
              <a:r>
                <a:rPr kumimoji="1" lang="ja-JP" altLang="en-US" sz="1200" b="1" dirty="0">
                  <a:solidFill>
                    <a:schemeClr val="bg1"/>
                  </a:solidFill>
                  <a:latin typeface="メイリオ" panose="020B0604030504040204" pitchFamily="50" charset="-128"/>
                  <a:ea typeface="メイリオ" panose="020B0604030504040204" pitchFamily="50" charset="-128"/>
                </a:rPr>
                <a:t>（輸入国）</a:t>
              </a:r>
              <a:endParaRPr kumimoji="1" lang="ja-JP" altLang="en-US" sz="1400" b="1" dirty="0">
                <a:solidFill>
                  <a:schemeClr val="bg1"/>
                </a:solidFill>
                <a:latin typeface="メイリオ" panose="020B0604030504040204" pitchFamily="50" charset="-128"/>
                <a:ea typeface="メイリオ" panose="020B0604030504040204" pitchFamily="50" charset="-128"/>
              </a:endParaRPr>
            </a:p>
          </p:txBody>
        </p:sp>
        <p:sp>
          <p:nvSpPr>
            <p:cNvPr id="19" name="テキスト ボックス 18">
              <a:extLst>
                <a:ext uri="{FF2B5EF4-FFF2-40B4-BE49-F238E27FC236}">
                  <a16:creationId xmlns:a16="http://schemas.microsoft.com/office/drawing/2014/main" id="{832B5B50-007D-42B5-B23B-7CB52412F81A}"/>
                </a:ext>
              </a:extLst>
            </p:cNvPr>
            <p:cNvSpPr txBox="1"/>
            <p:nvPr/>
          </p:nvSpPr>
          <p:spPr>
            <a:xfrm>
              <a:off x="7031594" y="3317578"/>
              <a:ext cx="599569" cy="184276"/>
            </a:xfrm>
            <a:prstGeom prst="rect">
              <a:avLst/>
            </a:prstGeom>
            <a:noFill/>
          </p:spPr>
          <p:txBody>
            <a:bodyPr wrap="none" lIns="0" tIns="0" rIns="0" bIns="0" rtlCol="0">
              <a:noAutofit/>
            </a:bodyPr>
            <a:lstStyle/>
            <a:p>
              <a:pPr algn="ctr" defTabSz="1007772" fontAlgn="ctr">
                <a:lnSpc>
                  <a:spcPct val="120000"/>
                </a:lnSpc>
                <a:spcAft>
                  <a:spcPts val="400"/>
                </a:spcAft>
                <a:buClr>
                  <a:srgbClr val="000000"/>
                </a:buClr>
              </a:pPr>
              <a:r>
                <a:rPr kumimoji="1" lang="en-US" altLang="ja-JP" sz="1200" dirty="0">
                  <a:solidFill>
                    <a:srgbClr val="000000"/>
                  </a:solidFill>
                  <a:latin typeface="メイリオ" panose="020B0604030504040204" pitchFamily="50" charset="-128"/>
                  <a:ea typeface="メイリオ" panose="020B0604030504040204" pitchFamily="50" charset="-128"/>
                </a:rPr>
                <a:t>L/C</a:t>
              </a:r>
              <a:r>
                <a:rPr kumimoji="1" lang="ja-JP" altLang="en-US" sz="1200" dirty="0">
                  <a:solidFill>
                    <a:srgbClr val="000000"/>
                  </a:solidFill>
                  <a:latin typeface="メイリオ" panose="020B0604030504040204" pitchFamily="50" charset="-128"/>
                  <a:ea typeface="メイリオ" panose="020B0604030504040204" pitchFamily="50" charset="-128"/>
                </a:rPr>
                <a:t>開設</a:t>
              </a:r>
              <a:endParaRPr kumimoji="1" lang="en-US" altLang="ja-JP" sz="1200" dirty="0">
                <a:solidFill>
                  <a:srgbClr val="000000"/>
                </a:solidFill>
                <a:latin typeface="メイリオ" panose="020B0604030504040204" pitchFamily="50" charset="-128"/>
                <a:ea typeface="メイリオ" panose="020B0604030504040204" pitchFamily="50" charset="-128"/>
              </a:endParaRPr>
            </a:p>
          </p:txBody>
        </p:sp>
        <p:sp>
          <p:nvSpPr>
            <p:cNvPr id="45" name="四角形: メモ 44">
              <a:extLst>
                <a:ext uri="{FF2B5EF4-FFF2-40B4-BE49-F238E27FC236}">
                  <a16:creationId xmlns:a16="http://schemas.microsoft.com/office/drawing/2014/main" id="{12C4574F-8ADD-479B-9F48-D2274CC65417}"/>
                </a:ext>
              </a:extLst>
            </p:cNvPr>
            <p:cNvSpPr/>
            <p:nvPr/>
          </p:nvSpPr>
          <p:spPr>
            <a:xfrm>
              <a:off x="6354327" y="5057328"/>
              <a:ext cx="300506"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en-US" altLang="ja-JP" sz="900" dirty="0">
                  <a:solidFill>
                    <a:srgbClr val="000000"/>
                  </a:solidFill>
                  <a:latin typeface="メイリオ" panose="020B0604030504040204" pitchFamily="50" charset="-128"/>
                  <a:ea typeface="メイリオ" panose="020B0604030504040204" pitchFamily="50" charset="-128"/>
                </a:rPr>
                <a:t>B/L</a:t>
              </a:r>
              <a:endParaRPr kumimoji="1" lang="ja-JP" altLang="en-US" sz="900" dirty="0">
                <a:solidFill>
                  <a:srgbClr val="000000"/>
                </a:solidFill>
                <a:latin typeface="メイリオ" panose="020B0604030504040204" pitchFamily="50" charset="-128"/>
                <a:ea typeface="メイリオ" panose="020B0604030504040204" pitchFamily="50" charset="-128"/>
              </a:endParaRPr>
            </a:p>
          </p:txBody>
        </p:sp>
        <p:sp>
          <p:nvSpPr>
            <p:cNvPr id="75" name="四角形: メモ 74">
              <a:extLst>
                <a:ext uri="{FF2B5EF4-FFF2-40B4-BE49-F238E27FC236}">
                  <a16:creationId xmlns:a16="http://schemas.microsoft.com/office/drawing/2014/main" id="{DFF613DE-0493-477E-80B7-703A767F580B}"/>
                </a:ext>
              </a:extLst>
            </p:cNvPr>
            <p:cNvSpPr/>
            <p:nvPr/>
          </p:nvSpPr>
          <p:spPr>
            <a:xfrm>
              <a:off x="6619024" y="5110605"/>
              <a:ext cx="540000"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ja-JP" altLang="en-US" sz="900" dirty="0">
                  <a:solidFill>
                    <a:srgbClr val="000000"/>
                  </a:solidFill>
                  <a:latin typeface="メイリオ" panose="020B0604030504040204" pitchFamily="50" charset="-128"/>
                  <a:ea typeface="メイリオ" panose="020B0604030504040204" pitchFamily="50" charset="-128"/>
                </a:rPr>
                <a:t>為替手形</a:t>
              </a:r>
            </a:p>
          </p:txBody>
        </p:sp>
        <p:sp>
          <p:nvSpPr>
            <p:cNvPr id="23" name="四角形: メモ 22">
              <a:extLst>
                <a:ext uri="{FF2B5EF4-FFF2-40B4-BE49-F238E27FC236}">
                  <a16:creationId xmlns:a16="http://schemas.microsoft.com/office/drawing/2014/main" id="{33278035-D7C0-4583-83D8-DF080F7E1538}"/>
                </a:ext>
              </a:extLst>
            </p:cNvPr>
            <p:cNvSpPr/>
            <p:nvPr/>
          </p:nvSpPr>
          <p:spPr>
            <a:xfrm>
              <a:off x="6241705" y="3704651"/>
              <a:ext cx="300506"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en-US" altLang="ja-JP" sz="900" dirty="0">
                  <a:solidFill>
                    <a:srgbClr val="000000"/>
                  </a:solidFill>
                  <a:latin typeface="メイリオ" panose="020B0604030504040204" pitchFamily="50" charset="-128"/>
                  <a:ea typeface="メイリオ" panose="020B0604030504040204" pitchFamily="50" charset="-128"/>
                </a:rPr>
                <a:t>L/C</a:t>
              </a:r>
              <a:endParaRPr kumimoji="1" lang="ja-JP" altLang="en-US" sz="900" dirty="0">
                <a:solidFill>
                  <a:srgbClr val="000000"/>
                </a:solidFill>
                <a:latin typeface="メイリオ" panose="020B0604030504040204" pitchFamily="50" charset="-128"/>
                <a:ea typeface="メイリオ" panose="020B0604030504040204" pitchFamily="50" charset="-128"/>
              </a:endParaRPr>
            </a:p>
          </p:txBody>
        </p:sp>
        <p:cxnSp>
          <p:nvCxnSpPr>
            <p:cNvPr id="87" name="直線矢印コネクタ 86">
              <a:extLst>
                <a:ext uri="{FF2B5EF4-FFF2-40B4-BE49-F238E27FC236}">
                  <a16:creationId xmlns:a16="http://schemas.microsoft.com/office/drawing/2014/main" id="{56DBAE5C-942E-4697-B0E8-53C4936A8CCB}"/>
                </a:ext>
              </a:extLst>
            </p:cNvPr>
            <p:cNvCxnSpPr>
              <a:cxnSpLocks/>
              <a:stCxn id="24" idx="1"/>
              <a:endCxn id="23" idx="3"/>
            </p:cNvCxnSpPr>
            <p:nvPr/>
          </p:nvCxnSpPr>
          <p:spPr>
            <a:xfrm flipH="1">
              <a:off x="6542211" y="3801851"/>
              <a:ext cx="305231" cy="0"/>
            </a:xfrm>
            <a:prstGeom prst="straightConnector1">
              <a:avLst/>
            </a:prstGeom>
            <a:ln w="19050" cap="sq" cmpd="sng" algn="ctr">
              <a:solidFill>
                <a:srgbClr val="DC003C"/>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四角形: メモ 23">
              <a:extLst>
                <a:ext uri="{FF2B5EF4-FFF2-40B4-BE49-F238E27FC236}">
                  <a16:creationId xmlns:a16="http://schemas.microsoft.com/office/drawing/2014/main" id="{E0DAF1E4-808E-4DB6-A538-F237E2E2FBD5}"/>
                </a:ext>
              </a:extLst>
            </p:cNvPr>
            <p:cNvSpPr/>
            <p:nvPr/>
          </p:nvSpPr>
          <p:spPr>
            <a:xfrm>
              <a:off x="6847442" y="3628325"/>
              <a:ext cx="518235" cy="347052"/>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en-US" altLang="ja-JP" sz="900" dirty="0">
                  <a:solidFill>
                    <a:srgbClr val="000000"/>
                  </a:solidFill>
                  <a:latin typeface="メイリオ" panose="020B0604030504040204" pitchFamily="50" charset="-128"/>
                  <a:ea typeface="メイリオ" panose="020B0604030504040204" pitchFamily="50" charset="-128"/>
                </a:rPr>
                <a:t>L/C</a:t>
              </a:r>
              <a:r>
                <a:rPr kumimoji="1" lang="ja-JP" altLang="en-US" sz="900" dirty="0">
                  <a:solidFill>
                    <a:srgbClr val="000000"/>
                  </a:solidFill>
                  <a:latin typeface="メイリオ" panose="020B0604030504040204" pitchFamily="50" charset="-128"/>
                  <a:ea typeface="メイリオ" panose="020B0604030504040204" pitchFamily="50" charset="-128"/>
                </a:rPr>
                <a:t>開設</a:t>
              </a:r>
              <a:endParaRPr kumimoji="1" lang="en-US" altLang="ja-JP" sz="900" dirty="0">
                <a:solidFill>
                  <a:srgbClr val="000000"/>
                </a:solidFill>
                <a:latin typeface="メイリオ" panose="020B0604030504040204" pitchFamily="50" charset="-128"/>
                <a:ea typeface="メイリオ" panose="020B0604030504040204" pitchFamily="50" charset="-128"/>
              </a:endParaRPr>
            </a:p>
            <a:p>
              <a:pPr algn="ctr"/>
              <a:r>
                <a:rPr kumimoji="1" lang="ja-JP" altLang="en-US" sz="900" dirty="0">
                  <a:solidFill>
                    <a:srgbClr val="000000"/>
                  </a:solidFill>
                  <a:latin typeface="メイリオ" panose="020B0604030504040204" pitchFamily="50" charset="-128"/>
                  <a:ea typeface="メイリオ" panose="020B0604030504040204" pitchFamily="50" charset="-128"/>
                </a:rPr>
                <a:t>依頼書</a:t>
              </a:r>
            </a:p>
          </p:txBody>
        </p:sp>
        <p:sp>
          <p:nvSpPr>
            <p:cNvPr id="81" name="吹き出し: 角を丸めた四角形 80">
              <a:extLst>
                <a:ext uri="{FF2B5EF4-FFF2-40B4-BE49-F238E27FC236}">
                  <a16:creationId xmlns:a16="http://schemas.microsoft.com/office/drawing/2014/main" id="{B7244F41-0890-40B2-A122-9112825A5BCD}"/>
                </a:ext>
              </a:extLst>
            </p:cNvPr>
            <p:cNvSpPr/>
            <p:nvPr/>
          </p:nvSpPr>
          <p:spPr>
            <a:xfrm>
              <a:off x="7082123" y="3948638"/>
              <a:ext cx="940225" cy="532847"/>
            </a:xfrm>
            <a:prstGeom prst="wedgeRoundRectCallout">
              <a:avLst>
                <a:gd name="adj1" fmla="val -86650"/>
                <a:gd name="adj2" fmla="val -61527"/>
                <a:gd name="adj3" fmla="val 16667"/>
              </a:avLst>
            </a:prstGeom>
            <a:solidFill>
              <a:srgbClr val="FAD9E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en-US" altLang="ja-JP" sz="1000" dirty="0">
                  <a:solidFill>
                    <a:schemeClr val="tx1"/>
                  </a:solidFill>
                  <a:latin typeface="メイリオ" panose="020B0604030504040204" pitchFamily="50" charset="-128"/>
                  <a:ea typeface="メイリオ" panose="020B0604030504040204" pitchFamily="50" charset="-128"/>
                </a:rPr>
                <a:t>L/C</a:t>
              </a:r>
              <a:r>
                <a:rPr kumimoji="1" lang="ja-JP" altLang="en-US" sz="1000" dirty="0">
                  <a:solidFill>
                    <a:schemeClr val="tx1"/>
                  </a:solidFill>
                  <a:latin typeface="メイリオ" panose="020B0604030504040204" pitchFamily="50" charset="-128"/>
                  <a:ea typeface="メイリオ" panose="020B0604030504040204" pitchFamily="50" charset="-128"/>
                </a:rPr>
                <a:t>開設依頼書に基づき</a:t>
              </a:r>
              <a:r>
                <a:rPr kumimoji="1" lang="en-US" altLang="ja-JP" sz="1000" dirty="0">
                  <a:solidFill>
                    <a:schemeClr val="tx1"/>
                  </a:solidFill>
                  <a:latin typeface="メイリオ" panose="020B0604030504040204" pitchFamily="50" charset="-128"/>
                  <a:ea typeface="メイリオ" panose="020B0604030504040204" pitchFamily="50" charset="-128"/>
                </a:rPr>
                <a:t>L/C</a:t>
              </a:r>
              <a:r>
                <a:rPr kumimoji="1" lang="ja-JP" altLang="en-US" sz="1000" dirty="0">
                  <a:solidFill>
                    <a:schemeClr val="tx1"/>
                  </a:solidFill>
                  <a:latin typeface="メイリオ" panose="020B0604030504040204" pitchFamily="50" charset="-128"/>
                  <a:ea typeface="メイリオ" panose="020B0604030504040204" pitchFamily="50" charset="-128"/>
                </a:rPr>
                <a:t>を入力。</a:t>
              </a:r>
            </a:p>
          </p:txBody>
        </p:sp>
        <p:sp>
          <p:nvSpPr>
            <p:cNvPr id="14" name="四角形: 角を丸くする 13">
              <a:extLst>
                <a:ext uri="{FF2B5EF4-FFF2-40B4-BE49-F238E27FC236}">
                  <a16:creationId xmlns:a16="http://schemas.microsoft.com/office/drawing/2014/main" id="{89254603-D009-465B-B1D7-E0AD49D0C94A}"/>
                </a:ext>
              </a:extLst>
            </p:cNvPr>
            <p:cNvSpPr/>
            <p:nvPr/>
          </p:nvSpPr>
          <p:spPr>
            <a:xfrm>
              <a:off x="5271283" y="3685753"/>
              <a:ext cx="389393" cy="2736560"/>
            </a:xfrm>
            <a:prstGeom prst="roundRect">
              <a:avLst/>
            </a:prstGeom>
            <a:ln w="12700">
              <a:solidFill>
                <a:schemeClr val="bg1"/>
              </a:solidFill>
            </a:ln>
          </p:spPr>
          <p:style>
            <a:lnRef idx="1">
              <a:schemeClr val="accent2"/>
            </a:lnRef>
            <a:fillRef idx="3">
              <a:schemeClr val="accent2"/>
            </a:fillRef>
            <a:effectRef idx="2">
              <a:schemeClr val="accent2"/>
            </a:effectRef>
            <a:fontRef idx="minor">
              <a:schemeClr val="lt1"/>
            </a:fontRef>
          </p:style>
          <p:txBody>
            <a:bodyPr vert="eaVert" wrap="square" lIns="0" tIns="0" rIns="0" bIns="0" rtlCol="0" anchor="ctr" anchorCtr="0">
              <a:noAutofit/>
            </a:bodyPr>
            <a:lstStyle/>
            <a:p>
              <a:pPr algn="ctr" defTabSz="914400" fontAlgn="ctr"/>
              <a:r>
                <a:rPr kumimoji="1" lang="ja-JP" altLang="en-US" sz="1400" b="1" dirty="0">
                  <a:solidFill>
                    <a:schemeClr val="bg1"/>
                  </a:solidFill>
                  <a:latin typeface="メイリオ" panose="020B0604030504040204" pitchFamily="50" charset="-128"/>
                  <a:ea typeface="メイリオ" panose="020B0604030504040204" pitchFamily="50" charset="-128"/>
                </a:rPr>
                <a:t>船会社</a:t>
              </a:r>
            </a:p>
          </p:txBody>
        </p:sp>
        <p:cxnSp>
          <p:nvCxnSpPr>
            <p:cNvPr id="41" name="コネクタ: カギ線 40">
              <a:extLst>
                <a:ext uri="{FF2B5EF4-FFF2-40B4-BE49-F238E27FC236}">
                  <a16:creationId xmlns:a16="http://schemas.microsoft.com/office/drawing/2014/main" id="{FE20EA94-7B49-4E5D-9054-97C26DC1ADF5}"/>
                </a:ext>
              </a:extLst>
            </p:cNvPr>
            <p:cNvCxnSpPr>
              <a:cxnSpLocks/>
              <a:stCxn id="34" idx="3"/>
              <a:endCxn id="35" idx="3"/>
            </p:cNvCxnSpPr>
            <p:nvPr/>
          </p:nvCxnSpPr>
          <p:spPr>
            <a:xfrm>
              <a:off x="5298922" y="4154233"/>
              <a:ext cx="12700" cy="509002"/>
            </a:xfrm>
            <a:prstGeom prst="bentConnector3">
              <a:avLst>
                <a:gd name="adj1" fmla="val 975000"/>
              </a:avLst>
            </a:prstGeom>
            <a:ln w="19050" cap="sq" cmpd="sng" algn="ctr">
              <a:solidFill>
                <a:srgbClr val="DC003C"/>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コネクタ: カギ線 58">
              <a:extLst>
                <a:ext uri="{FF2B5EF4-FFF2-40B4-BE49-F238E27FC236}">
                  <a16:creationId xmlns:a16="http://schemas.microsoft.com/office/drawing/2014/main" id="{6AFD6AB5-98CF-4D22-960E-7FD87274DE22}"/>
                </a:ext>
              </a:extLst>
            </p:cNvPr>
            <p:cNvCxnSpPr>
              <a:cxnSpLocks/>
              <a:stCxn id="56" idx="1"/>
              <a:endCxn id="58" idx="1"/>
            </p:cNvCxnSpPr>
            <p:nvPr/>
          </p:nvCxnSpPr>
          <p:spPr>
            <a:xfrm rot="10800000" flipV="1">
              <a:off x="5586363" y="5707344"/>
              <a:ext cx="12700" cy="380612"/>
            </a:xfrm>
            <a:prstGeom prst="bentConnector3">
              <a:avLst>
                <a:gd name="adj1" fmla="val 1012496"/>
              </a:avLst>
            </a:prstGeom>
            <a:ln w="19050" cap="sq" cmpd="sng" algn="ctr">
              <a:solidFill>
                <a:srgbClr val="DC003C"/>
              </a:solidFill>
              <a:prstDash val="solid"/>
              <a:miter lim="8000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吹き出し: 角を丸めた四角形 81">
              <a:extLst>
                <a:ext uri="{FF2B5EF4-FFF2-40B4-BE49-F238E27FC236}">
                  <a16:creationId xmlns:a16="http://schemas.microsoft.com/office/drawing/2014/main" id="{9D589BF8-92D5-4B1C-81C1-8A9FBC028A7E}"/>
                </a:ext>
              </a:extLst>
            </p:cNvPr>
            <p:cNvSpPr/>
            <p:nvPr/>
          </p:nvSpPr>
          <p:spPr>
            <a:xfrm>
              <a:off x="5524407" y="4033351"/>
              <a:ext cx="940225" cy="379396"/>
            </a:xfrm>
            <a:prstGeom prst="wedgeRoundRectCallout">
              <a:avLst>
                <a:gd name="adj1" fmla="val -57536"/>
                <a:gd name="adj2" fmla="val 32819"/>
                <a:gd name="adj3" fmla="val 16667"/>
              </a:avLst>
            </a:prstGeom>
            <a:solidFill>
              <a:srgbClr val="FAD9E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en-US" altLang="ja-JP" sz="1000" dirty="0">
                  <a:solidFill>
                    <a:schemeClr val="tx1"/>
                  </a:solidFill>
                  <a:latin typeface="メイリオ" panose="020B0604030504040204" pitchFamily="50" charset="-128"/>
                  <a:ea typeface="メイリオ" panose="020B0604030504040204" pitchFamily="50" charset="-128"/>
                </a:rPr>
                <a:t>S/I</a:t>
              </a:r>
              <a:r>
                <a:rPr kumimoji="1" lang="ja-JP" altLang="en-US" sz="1000" dirty="0">
                  <a:solidFill>
                    <a:schemeClr val="tx1"/>
                  </a:solidFill>
                  <a:latin typeface="メイリオ" panose="020B0604030504040204" pitchFamily="50" charset="-128"/>
                  <a:ea typeface="メイリオ" panose="020B0604030504040204" pitchFamily="50" charset="-128"/>
                </a:rPr>
                <a:t>に基づき</a:t>
              </a:r>
              <a:r>
                <a:rPr kumimoji="1" lang="en-US" altLang="ja-JP" sz="1000" dirty="0">
                  <a:solidFill>
                    <a:schemeClr val="tx1"/>
                  </a:solidFill>
                  <a:latin typeface="メイリオ" panose="020B0604030504040204" pitchFamily="50" charset="-128"/>
                  <a:ea typeface="メイリオ" panose="020B0604030504040204" pitchFamily="50" charset="-128"/>
                </a:rPr>
                <a:t>B/L</a:t>
              </a:r>
              <a:r>
                <a:rPr kumimoji="1" lang="ja-JP" altLang="en-US" sz="1000" dirty="0">
                  <a:solidFill>
                    <a:schemeClr val="tx1"/>
                  </a:solidFill>
                  <a:latin typeface="メイリオ" panose="020B0604030504040204" pitchFamily="50" charset="-128"/>
                  <a:ea typeface="メイリオ" panose="020B0604030504040204" pitchFamily="50" charset="-128"/>
                </a:rPr>
                <a:t>を入力。</a:t>
              </a:r>
            </a:p>
          </p:txBody>
        </p:sp>
        <p:sp>
          <p:nvSpPr>
            <p:cNvPr id="83" name="吹き出し: 角を丸めた四角形 82">
              <a:extLst>
                <a:ext uri="{FF2B5EF4-FFF2-40B4-BE49-F238E27FC236}">
                  <a16:creationId xmlns:a16="http://schemas.microsoft.com/office/drawing/2014/main" id="{35ED14DE-D2E2-4925-8A74-7A2E91FBBECF}"/>
                </a:ext>
              </a:extLst>
            </p:cNvPr>
            <p:cNvSpPr/>
            <p:nvPr/>
          </p:nvSpPr>
          <p:spPr>
            <a:xfrm>
              <a:off x="4365459" y="5415523"/>
              <a:ext cx="868232" cy="379396"/>
            </a:xfrm>
            <a:prstGeom prst="wedgeRoundRectCallout">
              <a:avLst>
                <a:gd name="adj1" fmla="val 71227"/>
                <a:gd name="adj2" fmla="val 45430"/>
                <a:gd name="adj3" fmla="val 16667"/>
              </a:avLst>
            </a:prstGeom>
            <a:solidFill>
              <a:srgbClr val="FAD9E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en-US" altLang="ja-JP" sz="1000" dirty="0">
                  <a:solidFill>
                    <a:schemeClr val="tx1"/>
                  </a:solidFill>
                  <a:latin typeface="メイリオ" panose="020B0604030504040204" pitchFamily="50" charset="-128"/>
                  <a:ea typeface="メイリオ" panose="020B0604030504040204" pitchFamily="50" charset="-128"/>
                </a:rPr>
                <a:t>B/L</a:t>
              </a:r>
              <a:r>
                <a:rPr kumimoji="1" lang="ja-JP" altLang="en-US" sz="1000" dirty="0">
                  <a:solidFill>
                    <a:schemeClr val="tx1"/>
                  </a:solidFill>
                  <a:latin typeface="メイリオ" panose="020B0604030504040204" pitchFamily="50" charset="-128"/>
                  <a:ea typeface="メイリオ" panose="020B0604030504040204" pitchFamily="50" charset="-128"/>
                </a:rPr>
                <a:t>に基づき</a:t>
              </a:r>
              <a:r>
                <a:rPr kumimoji="1" lang="en-US" altLang="ja-JP" sz="1000" dirty="0">
                  <a:solidFill>
                    <a:schemeClr val="tx1"/>
                  </a:solidFill>
                  <a:latin typeface="メイリオ" panose="020B0604030504040204" pitchFamily="50" charset="-128"/>
                  <a:ea typeface="メイリオ" panose="020B0604030504040204" pitchFamily="50" charset="-128"/>
                </a:rPr>
                <a:t>D/O</a:t>
              </a:r>
              <a:r>
                <a:rPr kumimoji="1" lang="ja-JP" altLang="en-US" sz="1000" dirty="0">
                  <a:solidFill>
                    <a:schemeClr val="tx1"/>
                  </a:solidFill>
                  <a:latin typeface="メイリオ" panose="020B0604030504040204" pitchFamily="50" charset="-128"/>
                  <a:ea typeface="メイリオ" panose="020B0604030504040204" pitchFamily="50" charset="-128"/>
                </a:rPr>
                <a:t>を入力。</a:t>
              </a:r>
            </a:p>
          </p:txBody>
        </p:sp>
        <p:sp>
          <p:nvSpPr>
            <p:cNvPr id="85" name="直方体 84">
              <a:extLst>
                <a:ext uri="{FF2B5EF4-FFF2-40B4-BE49-F238E27FC236}">
                  <a16:creationId xmlns:a16="http://schemas.microsoft.com/office/drawing/2014/main" id="{F333FA1B-D81A-475F-9EF3-59E1473240D0}"/>
                </a:ext>
              </a:extLst>
            </p:cNvPr>
            <p:cNvSpPr/>
            <p:nvPr/>
          </p:nvSpPr>
          <p:spPr>
            <a:xfrm>
              <a:off x="4937439" y="3729429"/>
              <a:ext cx="389393" cy="230300"/>
            </a:xfrm>
            <a:prstGeom prst="cub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noAutofit/>
            </a:bodyPr>
            <a:lstStyle/>
            <a:p>
              <a:pPr algn="ctr"/>
              <a:endParaRPr kumimoji="1" lang="ja-JP" altLang="en-US" dirty="0">
                <a:solidFill>
                  <a:srgbClr val="000000"/>
                </a:solidFill>
                <a:latin typeface="メイリオ" panose="020B0604030504040204" pitchFamily="50" charset="-128"/>
                <a:ea typeface="メイリオ" panose="020B0604030504040204" pitchFamily="50" charset="-128"/>
              </a:endParaRPr>
            </a:p>
          </p:txBody>
        </p:sp>
        <p:sp>
          <p:nvSpPr>
            <p:cNvPr id="34" name="四角形: メモ 33">
              <a:extLst>
                <a:ext uri="{FF2B5EF4-FFF2-40B4-BE49-F238E27FC236}">
                  <a16:creationId xmlns:a16="http://schemas.microsoft.com/office/drawing/2014/main" id="{30D48B19-9418-4B7D-87A0-6E70F2292323}"/>
                </a:ext>
              </a:extLst>
            </p:cNvPr>
            <p:cNvSpPr/>
            <p:nvPr/>
          </p:nvSpPr>
          <p:spPr>
            <a:xfrm>
              <a:off x="4998416" y="4057033"/>
              <a:ext cx="300506"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en-US" altLang="ja-JP" sz="900" dirty="0">
                  <a:solidFill>
                    <a:srgbClr val="000000"/>
                  </a:solidFill>
                  <a:latin typeface="メイリオ" panose="020B0604030504040204" pitchFamily="50" charset="-128"/>
                  <a:ea typeface="メイリオ" panose="020B0604030504040204" pitchFamily="50" charset="-128"/>
                </a:rPr>
                <a:t>S/I</a:t>
              </a:r>
              <a:endParaRPr kumimoji="1" lang="ja-JP" altLang="en-US" sz="900" dirty="0">
                <a:solidFill>
                  <a:srgbClr val="000000"/>
                </a:solidFill>
                <a:latin typeface="メイリオ" panose="020B0604030504040204" pitchFamily="50" charset="-128"/>
                <a:ea typeface="メイリオ" panose="020B0604030504040204" pitchFamily="50" charset="-128"/>
              </a:endParaRPr>
            </a:p>
          </p:txBody>
        </p:sp>
        <p:sp>
          <p:nvSpPr>
            <p:cNvPr id="35" name="四角形: メモ 34">
              <a:extLst>
                <a:ext uri="{FF2B5EF4-FFF2-40B4-BE49-F238E27FC236}">
                  <a16:creationId xmlns:a16="http://schemas.microsoft.com/office/drawing/2014/main" id="{B99A7735-762C-494E-B49E-15BC4035A4B2}"/>
                </a:ext>
              </a:extLst>
            </p:cNvPr>
            <p:cNvSpPr/>
            <p:nvPr/>
          </p:nvSpPr>
          <p:spPr>
            <a:xfrm>
              <a:off x="4998416" y="4566035"/>
              <a:ext cx="300506"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en-US" altLang="ja-JP" sz="900" dirty="0">
                  <a:solidFill>
                    <a:srgbClr val="000000"/>
                  </a:solidFill>
                  <a:latin typeface="メイリオ" panose="020B0604030504040204" pitchFamily="50" charset="-128"/>
                  <a:ea typeface="メイリオ" panose="020B0604030504040204" pitchFamily="50" charset="-128"/>
                </a:rPr>
                <a:t>B/L</a:t>
              </a:r>
              <a:endParaRPr kumimoji="1" lang="ja-JP" altLang="en-US" sz="900" dirty="0">
                <a:solidFill>
                  <a:srgbClr val="000000"/>
                </a:solidFill>
                <a:latin typeface="メイリオ" panose="020B0604030504040204" pitchFamily="50" charset="-128"/>
                <a:ea typeface="メイリオ" panose="020B0604030504040204" pitchFamily="50" charset="-128"/>
              </a:endParaRPr>
            </a:p>
          </p:txBody>
        </p:sp>
        <p:sp>
          <p:nvSpPr>
            <p:cNvPr id="56" name="四角形: メモ 55">
              <a:extLst>
                <a:ext uri="{FF2B5EF4-FFF2-40B4-BE49-F238E27FC236}">
                  <a16:creationId xmlns:a16="http://schemas.microsoft.com/office/drawing/2014/main" id="{ECB4DA61-4EDE-4525-B854-48DE8192FAC1}"/>
                </a:ext>
              </a:extLst>
            </p:cNvPr>
            <p:cNvSpPr/>
            <p:nvPr/>
          </p:nvSpPr>
          <p:spPr>
            <a:xfrm>
              <a:off x="5586363" y="5610144"/>
              <a:ext cx="300506"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en-US" altLang="ja-JP" sz="900" dirty="0">
                  <a:solidFill>
                    <a:srgbClr val="000000"/>
                  </a:solidFill>
                  <a:latin typeface="メイリオ" panose="020B0604030504040204" pitchFamily="50" charset="-128"/>
                  <a:ea typeface="メイリオ" panose="020B0604030504040204" pitchFamily="50" charset="-128"/>
                </a:rPr>
                <a:t>B/L</a:t>
              </a:r>
              <a:endParaRPr kumimoji="1" lang="ja-JP" altLang="en-US" sz="900" dirty="0">
                <a:solidFill>
                  <a:srgbClr val="000000"/>
                </a:solidFill>
                <a:latin typeface="メイリオ" panose="020B0604030504040204" pitchFamily="50" charset="-128"/>
                <a:ea typeface="メイリオ" panose="020B0604030504040204" pitchFamily="50" charset="-128"/>
              </a:endParaRPr>
            </a:p>
          </p:txBody>
        </p:sp>
        <p:sp>
          <p:nvSpPr>
            <p:cNvPr id="58" name="四角形: メモ 57">
              <a:extLst>
                <a:ext uri="{FF2B5EF4-FFF2-40B4-BE49-F238E27FC236}">
                  <a16:creationId xmlns:a16="http://schemas.microsoft.com/office/drawing/2014/main" id="{9088CAA7-57BB-4591-A675-AF7D5F148F7C}"/>
                </a:ext>
              </a:extLst>
            </p:cNvPr>
            <p:cNvSpPr/>
            <p:nvPr/>
          </p:nvSpPr>
          <p:spPr>
            <a:xfrm>
              <a:off x="5586363" y="5990756"/>
              <a:ext cx="300506" cy="194400"/>
            </a:xfrm>
            <a:prstGeom prst="foldedCorner">
              <a:avLst/>
            </a:prstGeom>
            <a:solidFill>
              <a:srgbClr val="CCEBF8"/>
            </a:solidFill>
            <a:ln w="6350" cap="flat" cmpd="sng" algn="ctr">
              <a:solidFill>
                <a:srgbClr val="FFFFFF"/>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noAutofit/>
            </a:bodyPr>
            <a:lstStyle/>
            <a:p>
              <a:pPr algn="ctr"/>
              <a:r>
                <a:rPr kumimoji="1" lang="en-US" altLang="ja-JP" sz="900" dirty="0">
                  <a:solidFill>
                    <a:srgbClr val="000000"/>
                  </a:solidFill>
                  <a:latin typeface="メイリオ" panose="020B0604030504040204" pitchFamily="50" charset="-128"/>
                  <a:ea typeface="メイリオ" panose="020B0604030504040204" pitchFamily="50" charset="-128"/>
                </a:rPr>
                <a:t>D/O</a:t>
              </a:r>
              <a:endParaRPr kumimoji="1" lang="ja-JP" altLang="en-US" sz="900" dirty="0">
                <a:solidFill>
                  <a:srgbClr val="000000"/>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3092357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字幕 1">
            <a:extLst>
              <a:ext uri="{FF2B5EF4-FFF2-40B4-BE49-F238E27FC236}">
                <a16:creationId xmlns:a16="http://schemas.microsoft.com/office/drawing/2014/main" id="{DB564842-84BB-4178-B6DA-3EDFF3F4031E}"/>
              </a:ext>
            </a:extLst>
          </p:cNvPr>
          <p:cNvSpPr>
            <a:spLocks noGrp="1"/>
          </p:cNvSpPr>
          <p:nvPr>
            <p:ph type="subTitle" idx="10"/>
          </p:nvPr>
        </p:nvSpPr>
        <p:spPr>
          <a:xfrm>
            <a:off x="539999" y="365658"/>
            <a:ext cx="9610163" cy="369332"/>
          </a:xfrm>
        </p:spPr>
        <p:txBody>
          <a:bodyPr/>
          <a:lstStyle/>
          <a:p>
            <a:r>
              <a:rPr lang="ja-JP" altLang="en-US" dirty="0"/>
              <a:t>本事業における主な検討事項</a:t>
            </a:r>
          </a:p>
        </p:txBody>
      </p:sp>
      <p:sp>
        <p:nvSpPr>
          <p:cNvPr id="3" name="テキスト プレースホルダー 2">
            <a:extLst>
              <a:ext uri="{FF2B5EF4-FFF2-40B4-BE49-F238E27FC236}">
                <a16:creationId xmlns:a16="http://schemas.microsoft.com/office/drawing/2014/main" id="{23DA5CD5-438C-42E1-85B0-DD0A469BDBD6}"/>
              </a:ext>
            </a:extLst>
          </p:cNvPr>
          <p:cNvSpPr>
            <a:spLocks noGrp="1"/>
          </p:cNvSpPr>
          <p:nvPr>
            <p:ph type="body" sz="quarter" idx="16"/>
          </p:nvPr>
        </p:nvSpPr>
        <p:spPr>
          <a:xfrm>
            <a:off x="539750" y="827088"/>
            <a:ext cx="9612313" cy="1387660"/>
          </a:xfrm>
          <a:solidFill>
            <a:srgbClr val="99D6EC"/>
          </a:solidFill>
          <a:ln>
            <a:noFill/>
          </a:ln>
        </p:spPr>
        <p:txBody>
          <a:bodyPr vert="horz" wrap="square" lIns="216000" tIns="108000" rIns="216000" bIns="108000" rtlCol="0" anchor="t" anchorCtr="0">
            <a:spAutoFit/>
          </a:bodyPr>
          <a:lstStyle/>
          <a:p>
            <a:pPr marL="257175" indent="-257175" defTabSz="914400">
              <a:spcBef>
                <a:spcPts val="600"/>
              </a:spcBef>
              <a:buClr>
                <a:srgbClr val="002060"/>
              </a:buClr>
            </a:pPr>
            <a:r>
              <a:rPr lang="ja-JP" altLang="en-US" dirty="0">
                <a:solidFill>
                  <a:schemeClr val="tx1"/>
                </a:solidFill>
              </a:rPr>
              <a:t>貿易関連データの連携性向上において有用とされる「国際標準」データ仕様の実用性を検証するとともに、その活用を促進するしくみの在り方を検討する。</a:t>
            </a:r>
            <a:endParaRPr lang="en-US" altLang="ja-JP" dirty="0">
              <a:solidFill>
                <a:schemeClr val="tx1"/>
              </a:solidFill>
            </a:endParaRPr>
          </a:p>
          <a:p>
            <a:pPr marL="257175" indent="-257175" defTabSz="914400">
              <a:spcBef>
                <a:spcPts val="600"/>
              </a:spcBef>
              <a:buClr>
                <a:srgbClr val="002060"/>
              </a:buClr>
            </a:pPr>
            <a:r>
              <a:rPr lang="ja-JP" altLang="en-US" dirty="0">
                <a:solidFill>
                  <a:schemeClr val="tx1"/>
                </a:solidFill>
              </a:rPr>
              <a:t>貿易関連データのデジタル化促進に向けた今後の施策等を検討する。</a:t>
            </a:r>
          </a:p>
        </p:txBody>
      </p:sp>
      <p:sp>
        <p:nvSpPr>
          <p:cNvPr id="6" name="スライド番号プレースホルダー 5">
            <a:extLst>
              <a:ext uri="{FF2B5EF4-FFF2-40B4-BE49-F238E27FC236}">
                <a16:creationId xmlns:a16="http://schemas.microsoft.com/office/drawing/2014/main" id="{75CB8158-C7D7-4244-A60E-835B77D643B3}"/>
              </a:ext>
            </a:extLst>
          </p:cNvPr>
          <p:cNvSpPr>
            <a:spLocks noGrp="1"/>
          </p:cNvSpPr>
          <p:nvPr>
            <p:ph type="sldNum" sz="quarter" idx="12"/>
          </p:nvPr>
        </p:nvSpPr>
        <p:spPr>
          <a:xfrm>
            <a:off x="8285911" y="7241306"/>
            <a:ext cx="2311400" cy="288033"/>
          </a:xfrm>
        </p:spPr>
        <p:txBody>
          <a:bodyPr/>
          <a:lstStyle/>
          <a:p>
            <a:fld id="{D9550142-B990-490A-A107-ED7302A7FD52}" type="slidenum">
              <a:rPr lang="ja-JP" altLang="en-US" smtClean="0"/>
              <a:pPr/>
              <a:t>6</a:t>
            </a:fld>
            <a:endParaRPr lang="ja-JP" altLang="en-US"/>
          </a:p>
        </p:txBody>
      </p:sp>
      <p:sp>
        <p:nvSpPr>
          <p:cNvPr id="67" name="四角形: 角を丸くする 66">
            <a:extLst>
              <a:ext uri="{FF2B5EF4-FFF2-40B4-BE49-F238E27FC236}">
                <a16:creationId xmlns:a16="http://schemas.microsoft.com/office/drawing/2014/main" id="{B9540049-E8BA-41E8-86E4-DA6069704BF1}"/>
              </a:ext>
            </a:extLst>
          </p:cNvPr>
          <p:cNvSpPr/>
          <p:nvPr/>
        </p:nvSpPr>
        <p:spPr bwMode="auto">
          <a:xfrm>
            <a:off x="665386" y="2697456"/>
            <a:ext cx="3600400" cy="759037"/>
          </a:xfrm>
          <a:prstGeom prst="roundRect">
            <a:avLst>
              <a:gd name="adj" fmla="val 9107"/>
            </a:avLst>
          </a:prstGeom>
        </p:spPr>
        <p:style>
          <a:lnRef idx="1">
            <a:schemeClr val="accent2"/>
          </a:lnRef>
          <a:fillRef idx="3">
            <a:schemeClr val="accent2"/>
          </a:fillRef>
          <a:effectRef idx="2">
            <a:schemeClr val="accent2"/>
          </a:effectRef>
          <a:fontRef idx="minor">
            <a:schemeClr val="lt1"/>
          </a:fontRef>
        </p:style>
        <p:txBody>
          <a:bodyPr wrap="square" lIns="72000" tIns="72000" rIns="72000" bIns="72000" rtlCol="0" anchor="ctr" anchorCtr="0">
            <a:spAutoFit/>
          </a:bodyPr>
          <a:lstStyle/>
          <a:p>
            <a:pPr algn="ctr" defTabSz="914400" fontAlgn="base">
              <a:lnSpc>
                <a:spcPct val="120000"/>
              </a:lnSpc>
            </a:pPr>
            <a:r>
              <a:rPr lang="ja-JP" altLang="en-US" sz="1600" b="1" kern="100" spc="100" dirty="0">
                <a:solidFill>
                  <a:schemeClr val="bg1"/>
                </a:solidFill>
                <a:latin typeface="+mn-ea"/>
                <a:cs typeface="Times New Roman" panose="02020603050405020304" pitchFamily="18" charset="0"/>
              </a:rPr>
              <a:t>１） 国際標準の有用性、導入効果の検証、評価</a:t>
            </a:r>
            <a:endParaRPr kumimoji="1" lang="ja-JP" altLang="en-US" sz="1100" b="1" dirty="0">
              <a:solidFill>
                <a:schemeClr val="bg1"/>
              </a:solidFill>
              <a:latin typeface="メイリオ" panose="020B0604030504040204" pitchFamily="50" charset="-128"/>
              <a:ea typeface="メイリオ" panose="020B0604030504040204" pitchFamily="50" charset="-128"/>
            </a:endParaRPr>
          </a:p>
        </p:txBody>
      </p:sp>
      <p:sp>
        <p:nvSpPr>
          <p:cNvPr id="68" name="テキスト ボックス 67">
            <a:extLst>
              <a:ext uri="{FF2B5EF4-FFF2-40B4-BE49-F238E27FC236}">
                <a16:creationId xmlns:a16="http://schemas.microsoft.com/office/drawing/2014/main" id="{9C7FA6C8-F299-46B1-A456-B76964DB0390}"/>
              </a:ext>
            </a:extLst>
          </p:cNvPr>
          <p:cNvSpPr txBox="1"/>
          <p:nvPr/>
        </p:nvSpPr>
        <p:spPr>
          <a:xfrm>
            <a:off x="4428480" y="2592836"/>
            <a:ext cx="5668352" cy="1081936"/>
          </a:xfrm>
          <a:prstGeom prst="rect">
            <a:avLst/>
          </a:prstGeom>
          <a:noFill/>
        </p:spPr>
        <p:txBody>
          <a:bodyPr wrap="square" lIns="72000" tIns="108000" rIns="72000" bIns="108000" rtlCol="0">
            <a:spAutoFit/>
          </a:bodyPr>
          <a:lstStyle/>
          <a:p>
            <a:pPr marL="114300" indent="-114300">
              <a:lnSpc>
                <a:spcPct val="110000"/>
              </a:lnSpc>
              <a:spcAft>
                <a:spcPts val="400"/>
              </a:spcAft>
              <a:buClr>
                <a:srgbClr val="0196CF"/>
              </a:buClr>
              <a:buSzPct val="80000"/>
              <a:buFont typeface="Wingdings" panose="05000000000000000000" pitchFamily="2" charset="2"/>
              <a:buChar char="l"/>
            </a:pPr>
            <a:r>
              <a:rPr kumimoji="0" lang="ja-JP" altLang="en-US" sz="1200" dirty="0">
                <a:latin typeface="メイリオ" panose="020B0604030504040204" pitchFamily="50" charset="-128"/>
                <a:ea typeface="メイリオ" panose="020B0604030504040204" pitchFamily="50" charset="-128"/>
              </a:rPr>
              <a:t>主要な貿易文書（</a:t>
            </a:r>
            <a:r>
              <a:rPr kumimoji="0" lang="en-US" altLang="ja-JP" sz="1200" dirty="0">
                <a:latin typeface="メイリオ" panose="020B0604030504040204" pitchFamily="50" charset="-128"/>
                <a:ea typeface="メイリオ" panose="020B0604030504040204" pitchFamily="50" charset="-128"/>
              </a:rPr>
              <a:t>L/C</a:t>
            </a:r>
            <a:r>
              <a:rPr kumimoji="0" lang="ja-JP" altLang="en-US" sz="1200" dirty="0">
                <a:latin typeface="メイリオ" panose="020B0604030504040204" pitchFamily="50" charset="-128"/>
                <a:ea typeface="メイリオ" panose="020B0604030504040204" pitchFamily="50" charset="-128"/>
              </a:rPr>
              <a:t>及びこれに関連する</a:t>
            </a:r>
            <a:r>
              <a:rPr kumimoji="0" lang="en-US" altLang="ja-JP" sz="1200" dirty="0">
                <a:latin typeface="メイリオ" panose="020B0604030504040204" pitchFamily="50" charset="-128"/>
                <a:ea typeface="メイリオ" panose="020B0604030504040204" pitchFamily="50" charset="-128"/>
              </a:rPr>
              <a:t>3</a:t>
            </a:r>
            <a:r>
              <a:rPr kumimoji="0" lang="ja-JP" altLang="en-US" sz="1200" dirty="0">
                <a:latin typeface="メイリオ" panose="020B0604030504040204" pitchFamily="50" charset="-128"/>
                <a:ea typeface="メイリオ" panose="020B0604030504040204" pitchFamily="50" charset="-128"/>
              </a:rPr>
              <a:t>文書程度）について、実業務と国際標準のデータ変換を行えることを確認する。</a:t>
            </a:r>
            <a:endParaRPr kumimoji="0" lang="en-US" altLang="ja-JP" sz="1200" dirty="0">
              <a:latin typeface="メイリオ" panose="020B0604030504040204" pitchFamily="50" charset="-128"/>
              <a:ea typeface="メイリオ" panose="020B0604030504040204" pitchFamily="50" charset="-128"/>
            </a:endParaRPr>
          </a:p>
          <a:p>
            <a:pPr marL="114300" indent="-114300">
              <a:lnSpc>
                <a:spcPct val="110000"/>
              </a:lnSpc>
              <a:spcAft>
                <a:spcPts val="400"/>
              </a:spcAft>
              <a:buClr>
                <a:srgbClr val="0196CF"/>
              </a:buClr>
              <a:buSzPct val="80000"/>
              <a:buFont typeface="Wingdings" panose="05000000000000000000" pitchFamily="2" charset="2"/>
              <a:buChar char="l"/>
            </a:pPr>
            <a:r>
              <a:rPr kumimoji="0" lang="ja-JP" altLang="en-US" sz="1200" dirty="0">
                <a:latin typeface="メイリオ" panose="020B0604030504040204" pitchFamily="50" charset="-128"/>
                <a:ea typeface="メイリオ" panose="020B0604030504040204" pitchFamily="50" charset="-128"/>
              </a:rPr>
              <a:t>国際標準準拠のデータ連携用インタフェースを活用した貿易文書のデジタル化による実業務上の効果を確認する。</a:t>
            </a:r>
            <a:endParaRPr kumimoji="0" lang="en-US" altLang="ja-JP" sz="1200" dirty="0">
              <a:latin typeface="メイリオ" panose="020B0604030504040204" pitchFamily="50" charset="-128"/>
              <a:ea typeface="メイリオ" panose="020B0604030504040204" pitchFamily="50" charset="-128"/>
            </a:endParaRPr>
          </a:p>
        </p:txBody>
      </p:sp>
      <p:sp>
        <p:nvSpPr>
          <p:cNvPr id="69" name="四角形: 角を丸くする 68">
            <a:extLst>
              <a:ext uri="{FF2B5EF4-FFF2-40B4-BE49-F238E27FC236}">
                <a16:creationId xmlns:a16="http://schemas.microsoft.com/office/drawing/2014/main" id="{09F07119-618A-48F5-AC7E-0AD281069A0F}"/>
              </a:ext>
            </a:extLst>
          </p:cNvPr>
          <p:cNvSpPr/>
          <p:nvPr/>
        </p:nvSpPr>
        <p:spPr bwMode="auto">
          <a:xfrm>
            <a:off x="665113" y="3704035"/>
            <a:ext cx="3600400" cy="1068790"/>
          </a:xfrm>
          <a:prstGeom prst="roundRect">
            <a:avLst>
              <a:gd name="adj" fmla="val 9107"/>
            </a:avLst>
          </a:prstGeom>
        </p:spPr>
        <p:style>
          <a:lnRef idx="1">
            <a:schemeClr val="accent2"/>
          </a:lnRef>
          <a:fillRef idx="3">
            <a:schemeClr val="accent2"/>
          </a:fillRef>
          <a:effectRef idx="2">
            <a:schemeClr val="accent2"/>
          </a:effectRef>
          <a:fontRef idx="minor">
            <a:schemeClr val="lt1"/>
          </a:fontRef>
        </p:style>
        <p:txBody>
          <a:bodyPr wrap="square" lIns="72000" tIns="72000" rIns="72000" bIns="72000" rtlCol="0" anchor="ctr" anchorCtr="0">
            <a:spAutoFit/>
          </a:bodyPr>
          <a:lstStyle/>
          <a:p>
            <a:pPr algn="ctr" defTabSz="914400" fontAlgn="base">
              <a:lnSpc>
                <a:spcPct val="120000"/>
              </a:lnSpc>
            </a:pPr>
            <a:r>
              <a:rPr lang="ja-JP" altLang="en-US" sz="1600" b="1" kern="100" spc="100" dirty="0">
                <a:solidFill>
                  <a:schemeClr val="bg1"/>
                </a:solidFill>
                <a:latin typeface="+mn-ea"/>
                <a:cs typeface="Times New Roman" panose="02020603050405020304" pitchFamily="18" charset="0"/>
              </a:rPr>
              <a:t>２） 国際標準に基づくデータ連携を促進するしくみ（ツール、ルール、組織等）の検討</a:t>
            </a:r>
            <a:endParaRPr kumimoji="1" lang="ja-JP" altLang="en-US" sz="1100" b="1" dirty="0">
              <a:solidFill>
                <a:schemeClr val="bg1"/>
              </a:solidFill>
              <a:latin typeface="メイリオ" panose="020B0604030504040204" pitchFamily="50" charset="-128"/>
              <a:ea typeface="メイリオ" panose="020B0604030504040204" pitchFamily="50" charset="-128"/>
            </a:endParaRPr>
          </a:p>
        </p:txBody>
      </p:sp>
      <p:sp>
        <p:nvSpPr>
          <p:cNvPr id="70" name="四角形: 角を丸くする 69">
            <a:extLst>
              <a:ext uri="{FF2B5EF4-FFF2-40B4-BE49-F238E27FC236}">
                <a16:creationId xmlns:a16="http://schemas.microsoft.com/office/drawing/2014/main" id="{A068AE6A-5A92-49B1-BB99-90ADB0CF495D}"/>
              </a:ext>
            </a:extLst>
          </p:cNvPr>
          <p:cNvSpPr/>
          <p:nvPr/>
        </p:nvSpPr>
        <p:spPr bwMode="auto">
          <a:xfrm>
            <a:off x="665113" y="5020367"/>
            <a:ext cx="3600400" cy="759037"/>
          </a:xfrm>
          <a:prstGeom prst="roundRect">
            <a:avLst>
              <a:gd name="adj" fmla="val 9107"/>
            </a:avLst>
          </a:prstGeom>
        </p:spPr>
        <p:style>
          <a:lnRef idx="1">
            <a:schemeClr val="accent2"/>
          </a:lnRef>
          <a:fillRef idx="3">
            <a:schemeClr val="accent2"/>
          </a:fillRef>
          <a:effectRef idx="2">
            <a:schemeClr val="accent2"/>
          </a:effectRef>
          <a:fontRef idx="minor">
            <a:schemeClr val="lt1"/>
          </a:fontRef>
        </p:style>
        <p:txBody>
          <a:bodyPr wrap="square" lIns="72000" tIns="72000" rIns="72000" bIns="72000" rtlCol="0" anchor="ctr" anchorCtr="0">
            <a:spAutoFit/>
          </a:bodyPr>
          <a:lstStyle/>
          <a:p>
            <a:pPr algn="ctr" defTabSz="914400" fontAlgn="base">
              <a:lnSpc>
                <a:spcPct val="120000"/>
              </a:lnSpc>
            </a:pPr>
            <a:r>
              <a:rPr lang="ja-JP" altLang="en-US" sz="1600" b="1" kern="100" spc="100" dirty="0">
                <a:solidFill>
                  <a:schemeClr val="bg1"/>
                </a:solidFill>
                <a:latin typeface="+mn-ea"/>
                <a:cs typeface="Times New Roman" panose="02020603050405020304" pitchFamily="18" charset="0"/>
              </a:rPr>
              <a:t>３） 国際標準の有用性、利用方法等の周知</a:t>
            </a:r>
            <a:endParaRPr kumimoji="1" lang="ja-JP" altLang="en-US" sz="1100" b="1" dirty="0">
              <a:solidFill>
                <a:schemeClr val="bg1"/>
              </a:solidFill>
              <a:latin typeface="メイリオ" panose="020B0604030504040204" pitchFamily="50" charset="-128"/>
              <a:ea typeface="メイリオ" panose="020B0604030504040204" pitchFamily="50" charset="-128"/>
            </a:endParaRPr>
          </a:p>
        </p:txBody>
      </p:sp>
      <p:sp>
        <p:nvSpPr>
          <p:cNvPr id="71" name="四角形: 角を丸くする 70">
            <a:extLst>
              <a:ext uri="{FF2B5EF4-FFF2-40B4-BE49-F238E27FC236}">
                <a16:creationId xmlns:a16="http://schemas.microsoft.com/office/drawing/2014/main" id="{BA10B5B0-38FB-4621-9771-3E50C2BF0042}"/>
              </a:ext>
            </a:extLst>
          </p:cNvPr>
          <p:cNvSpPr/>
          <p:nvPr/>
        </p:nvSpPr>
        <p:spPr bwMode="auto">
          <a:xfrm>
            <a:off x="664840" y="6026946"/>
            <a:ext cx="3600400" cy="759037"/>
          </a:xfrm>
          <a:prstGeom prst="roundRect">
            <a:avLst>
              <a:gd name="adj" fmla="val 9107"/>
            </a:avLst>
          </a:prstGeom>
        </p:spPr>
        <p:style>
          <a:lnRef idx="1">
            <a:schemeClr val="accent2"/>
          </a:lnRef>
          <a:fillRef idx="3">
            <a:schemeClr val="accent2"/>
          </a:fillRef>
          <a:effectRef idx="2">
            <a:schemeClr val="accent2"/>
          </a:effectRef>
          <a:fontRef idx="minor">
            <a:schemeClr val="lt1"/>
          </a:fontRef>
        </p:style>
        <p:txBody>
          <a:bodyPr wrap="square" lIns="72000" tIns="72000" rIns="72000" bIns="72000" rtlCol="0" anchor="ctr" anchorCtr="0">
            <a:spAutoFit/>
          </a:bodyPr>
          <a:lstStyle/>
          <a:p>
            <a:pPr algn="ctr" defTabSz="914400" fontAlgn="base">
              <a:lnSpc>
                <a:spcPct val="120000"/>
              </a:lnSpc>
            </a:pPr>
            <a:r>
              <a:rPr lang="ja-JP" altLang="en-US" sz="1600" b="1" kern="100" spc="100" dirty="0">
                <a:solidFill>
                  <a:schemeClr val="bg1"/>
                </a:solidFill>
                <a:latin typeface="+mn-ea"/>
                <a:cs typeface="Times New Roman" panose="02020603050405020304" pitchFamily="18" charset="0"/>
              </a:rPr>
              <a:t>４） 貿易関連データのデジタル化</a:t>
            </a:r>
            <a:endParaRPr lang="en-US" altLang="ja-JP" sz="1600" b="1" kern="100" spc="100" dirty="0">
              <a:solidFill>
                <a:schemeClr val="bg1"/>
              </a:solidFill>
              <a:latin typeface="+mn-ea"/>
              <a:cs typeface="Times New Roman" panose="02020603050405020304" pitchFamily="18" charset="0"/>
            </a:endParaRPr>
          </a:p>
          <a:p>
            <a:pPr algn="ctr" defTabSz="914400" fontAlgn="base">
              <a:lnSpc>
                <a:spcPct val="120000"/>
              </a:lnSpc>
            </a:pPr>
            <a:r>
              <a:rPr lang="ja-JP" altLang="en-US" sz="1600" b="1" kern="100" spc="100" dirty="0">
                <a:solidFill>
                  <a:schemeClr val="bg1"/>
                </a:solidFill>
                <a:latin typeface="+mn-ea"/>
                <a:cs typeface="Times New Roman" panose="02020603050405020304" pitchFamily="18" charset="0"/>
              </a:rPr>
              <a:t>促進に向けた今後の施策等の検討</a:t>
            </a:r>
            <a:endParaRPr kumimoji="1" lang="ja-JP" altLang="en-US" sz="1100" b="1" dirty="0">
              <a:solidFill>
                <a:schemeClr val="bg1"/>
              </a:solidFill>
              <a:latin typeface="メイリオ" panose="020B0604030504040204" pitchFamily="50" charset="-128"/>
              <a:ea typeface="メイリオ" panose="020B0604030504040204" pitchFamily="50" charset="-128"/>
            </a:endParaRPr>
          </a:p>
        </p:txBody>
      </p:sp>
      <p:sp>
        <p:nvSpPr>
          <p:cNvPr id="72" name="テキスト ボックス 71">
            <a:extLst>
              <a:ext uri="{FF2B5EF4-FFF2-40B4-BE49-F238E27FC236}">
                <a16:creationId xmlns:a16="http://schemas.microsoft.com/office/drawing/2014/main" id="{8E492D73-AD8C-45BA-85AD-49C53EEA6F96}"/>
              </a:ext>
            </a:extLst>
          </p:cNvPr>
          <p:cNvSpPr txBox="1"/>
          <p:nvPr/>
        </p:nvSpPr>
        <p:spPr>
          <a:xfrm>
            <a:off x="4428480" y="3742185"/>
            <a:ext cx="5668352" cy="1030640"/>
          </a:xfrm>
          <a:prstGeom prst="rect">
            <a:avLst/>
          </a:prstGeom>
          <a:noFill/>
        </p:spPr>
        <p:txBody>
          <a:bodyPr wrap="square" lIns="72000" tIns="108000" rIns="72000" bIns="108000" rtlCol="0">
            <a:spAutoFit/>
          </a:bodyPr>
          <a:lstStyle/>
          <a:p>
            <a:pPr marL="114300" indent="-114300">
              <a:lnSpc>
                <a:spcPct val="110000"/>
              </a:lnSpc>
              <a:spcAft>
                <a:spcPts val="400"/>
              </a:spcAft>
              <a:buClr>
                <a:srgbClr val="0196CF"/>
              </a:buClr>
              <a:buSzPct val="80000"/>
              <a:buFont typeface="Wingdings" panose="05000000000000000000" pitchFamily="2" charset="2"/>
              <a:buChar char="l"/>
            </a:pPr>
            <a:r>
              <a:rPr kumimoji="0" lang="ja-JP" altLang="en-US" sz="1200" dirty="0">
                <a:latin typeface="メイリオ" panose="020B0604030504040204" pitchFamily="50" charset="-128"/>
                <a:ea typeface="メイリオ" panose="020B0604030504040204" pitchFamily="50" charset="-128"/>
              </a:rPr>
              <a:t>貿易文書等の国際標準に基づくデータ連携を促進するしくみ（データ項目のセマンティクス定義及びシンタックス定義、認証方法のルール、これらの情報公開用のポータルサイト（レジストリ）等のツール、その管理・運用組織や継続的な検討会議体等）の在り方を官民で協議し取りまとめる。</a:t>
            </a:r>
            <a:endParaRPr kumimoji="0" lang="en-US" altLang="ja-JP" sz="1200" dirty="0">
              <a:latin typeface="メイリオ" panose="020B0604030504040204" pitchFamily="50" charset="-128"/>
              <a:ea typeface="メイリオ" panose="020B0604030504040204" pitchFamily="50" charset="-128"/>
            </a:endParaRPr>
          </a:p>
        </p:txBody>
      </p:sp>
      <p:sp>
        <p:nvSpPr>
          <p:cNvPr id="73" name="テキスト ボックス 72">
            <a:extLst>
              <a:ext uri="{FF2B5EF4-FFF2-40B4-BE49-F238E27FC236}">
                <a16:creationId xmlns:a16="http://schemas.microsoft.com/office/drawing/2014/main" id="{48B5807E-78CE-4B2F-8378-4366A0EF3A6E}"/>
              </a:ext>
            </a:extLst>
          </p:cNvPr>
          <p:cNvSpPr txBox="1"/>
          <p:nvPr/>
        </p:nvSpPr>
        <p:spPr>
          <a:xfrm>
            <a:off x="4460180" y="4968554"/>
            <a:ext cx="5668352" cy="827507"/>
          </a:xfrm>
          <a:prstGeom prst="rect">
            <a:avLst/>
          </a:prstGeom>
          <a:noFill/>
        </p:spPr>
        <p:txBody>
          <a:bodyPr wrap="square" lIns="72000" tIns="108000" rIns="72000" bIns="108000" rtlCol="0">
            <a:spAutoFit/>
          </a:bodyPr>
          <a:lstStyle/>
          <a:p>
            <a:pPr marL="114300" indent="-114300">
              <a:lnSpc>
                <a:spcPct val="110000"/>
              </a:lnSpc>
              <a:spcAft>
                <a:spcPts val="400"/>
              </a:spcAft>
              <a:buClr>
                <a:srgbClr val="0196CF"/>
              </a:buClr>
              <a:buSzPct val="80000"/>
              <a:buFont typeface="Wingdings" panose="05000000000000000000" pitchFamily="2" charset="2"/>
              <a:buChar char="l"/>
            </a:pPr>
            <a:r>
              <a:rPr kumimoji="0" lang="ja-JP" altLang="en-US" sz="1200" dirty="0">
                <a:latin typeface="メイリオ" panose="020B0604030504040204" pitchFamily="50" charset="-128"/>
                <a:ea typeface="メイリオ" panose="020B0604030504040204" pitchFamily="50" charset="-128"/>
              </a:rPr>
              <a:t>国際標準によるデータ連携性向上の検証・評価結果、及び、仕組みとその管理・運用組織等の構想案等について、ウェビナーを開催し、国内事業者向けに広く周知する。</a:t>
            </a:r>
          </a:p>
        </p:txBody>
      </p:sp>
      <p:sp>
        <p:nvSpPr>
          <p:cNvPr id="74" name="テキスト ボックス 73">
            <a:extLst>
              <a:ext uri="{FF2B5EF4-FFF2-40B4-BE49-F238E27FC236}">
                <a16:creationId xmlns:a16="http://schemas.microsoft.com/office/drawing/2014/main" id="{F3B015E5-EEFF-4616-B02F-2F6C8B358F70}"/>
              </a:ext>
            </a:extLst>
          </p:cNvPr>
          <p:cNvSpPr txBox="1"/>
          <p:nvPr/>
        </p:nvSpPr>
        <p:spPr>
          <a:xfrm>
            <a:off x="4460180" y="5917549"/>
            <a:ext cx="5668352" cy="1030640"/>
          </a:xfrm>
          <a:prstGeom prst="rect">
            <a:avLst/>
          </a:prstGeom>
          <a:noFill/>
        </p:spPr>
        <p:txBody>
          <a:bodyPr wrap="square" lIns="72000" tIns="108000" rIns="72000" bIns="108000" rtlCol="0">
            <a:spAutoFit/>
          </a:bodyPr>
          <a:lstStyle/>
          <a:p>
            <a:pPr marL="114300" indent="-114300">
              <a:lnSpc>
                <a:spcPct val="110000"/>
              </a:lnSpc>
              <a:spcAft>
                <a:spcPts val="400"/>
              </a:spcAft>
              <a:buClr>
                <a:srgbClr val="0196CF"/>
              </a:buClr>
              <a:buSzPct val="80000"/>
              <a:buFont typeface="Wingdings" panose="05000000000000000000" pitchFamily="2" charset="2"/>
              <a:buChar char="l"/>
            </a:pPr>
            <a:r>
              <a:rPr kumimoji="0" lang="ja-JP" altLang="en-US" sz="1200" dirty="0">
                <a:latin typeface="メイリオ" panose="020B0604030504040204" pitchFamily="50" charset="-128"/>
                <a:ea typeface="メイリオ" panose="020B0604030504040204" pitchFamily="50" charset="-128"/>
              </a:rPr>
              <a:t>データの国際標準化に加え、海外とのデータ連携時の相互認証やデータ共有等に係る技術仕様や法制度・ルール等についても、国際動向や国内の取組進捗を踏まえて取り組むべき事項を整理し、今後の我が国における貿易関連データのデジタル化促進に向けた施策等を検討する。</a:t>
            </a:r>
          </a:p>
        </p:txBody>
      </p:sp>
    </p:spTree>
    <p:extLst>
      <p:ext uri="{BB962C8B-B14F-4D97-AF65-F5344CB8AC3E}">
        <p14:creationId xmlns:p14="http://schemas.microsoft.com/office/powerpoint/2010/main" val="30313477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字幕 1">
            <a:extLst>
              <a:ext uri="{FF2B5EF4-FFF2-40B4-BE49-F238E27FC236}">
                <a16:creationId xmlns:a16="http://schemas.microsoft.com/office/drawing/2014/main" id="{6C413A27-3DFF-4D31-928C-B53855D632A6}"/>
              </a:ext>
            </a:extLst>
          </p:cNvPr>
          <p:cNvSpPr>
            <a:spLocks noGrp="1"/>
          </p:cNvSpPr>
          <p:nvPr>
            <p:ph type="subTitle" idx="10"/>
          </p:nvPr>
        </p:nvSpPr>
        <p:spPr/>
        <p:txBody>
          <a:bodyPr/>
          <a:lstStyle/>
          <a:p>
            <a:r>
              <a:rPr lang="ja-JP" altLang="en-US" sz="2400" dirty="0">
                <a:latin typeface="Trebuchet MS" panose="020B0603020202020204" pitchFamily="34" charset="0"/>
              </a:rPr>
              <a:t>本事業の</a:t>
            </a:r>
            <a:r>
              <a:rPr lang="en-US" altLang="ja-JP" sz="2400" dirty="0">
                <a:latin typeface="Trebuchet MS" panose="020B0603020202020204" pitchFamily="34" charset="0"/>
              </a:rPr>
              <a:t>WG</a:t>
            </a:r>
            <a:r>
              <a:rPr lang="ja-JP" altLang="en-US" sz="2400" dirty="0">
                <a:latin typeface="Trebuchet MS" panose="020B0603020202020204" pitchFamily="34" charset="0"/>
              </a:rPr>
              <a:t>、</a:t>
            </a:r>
            <a:r>
              <a:rPr lang="en-US" altLang="ja-JP" sz="2400" dirty="0">
                <a:latin typeface="Trebuchet MS" panose="020B0603020202020204" pitchFamily="34" charset="0"/>
              </a:rPr>
              <a:t>TF</a:t>
            </a:r>
            <a:r>
              <a:rPr lang="ja-JP" altLang="en-US" sz="2400" dirty="0">
                <a:latin typeface="Trebuchet MS" panose="020B0603020202020204" pitchFamily="34" charset="0"/>
              </a:rPr>
              <a:t>の位置づけ</a:t>
            </a:r>
            <a:endParaRPr kumimoji="1" lang="ja-JP" altLang="en-US" dirty="0"/>
          </a:p>
        </p:txBody>
      </p:sp>
      <p:sp>
        <p:nvSpPr>
          <p:cNvPr id="3" name="テキスト プレースホルダー 2">
            <a:extLst>
              <a:ext uri="{FF2B5EF4-FFF2-40B4-BE49-F238E27FC236}">
                <a16:creationId xmlns:a16="http://schemas.microsoft.com/office/drawing/2014/main" id="{7037CC78-87DF-4CFD-9417-4C02756FB3A9}"/>
              </a:ext>
            </a:extLst>
          </p:cNvPr>
          <p:cNvSpPr>
            <a:spLocks noGrp="1"/>
          </p:cNvSpPr>
          <p:nvPr>
            <p:ph type="body" sz="quarter" idx="16"/>
          </p:nvPr>
        </p:nvSpPr>
        <p:spPr>
          <a:xfrm>
            <a:off x="539750" y="827509"/>
            <a:ext cx="9612313" cy="1612919"/>
          </a:xfrm>
        </p:spPr>
        <p:txBody>
          <a:bodyPr/>
          <a:lstStyle/>
          <a:p>
            <a:r>
              <a:rPr kumimoji="1" lang="ja-JP" altLang="en-US" dirty="0"/>
              <a:t>「貿易分野データ連携</a:t>
            </a:r>
            <a:r>
              <a:rPr kumimoji="1" lang="en-US" altLang="ja-JP" dirty="0"/>
              <a:t>WG</a:t>
            </a:r>
            <a:r>
              <a:rPr kumimoji="1" lang="ja-JP" altLang="en-US" dirty="0"/>
              <a:t>」は、「デジタル時代におけるグローバルサプライチェーン高度化研究会」の一つの検討体として設置される。</a:t>
            </a:r>
          </a:p>
          <a:p>
            <a:r>
              <a:rPr kumimoji="1" lang="ja-JP" altLang="en-US" dirty="0"/>
              <a:t>「トレードファイナンス</a:t>
            </a:r>
            <a:r>
              <a:rPr kumimoji="1" lang="en-US" altLang="ja-JP" dirty="0"/>
              <a:t>TF</a:t>
            </a:r>
            <a:r>
              <a:rPr kumimoji="1" lang="ja-JP" altLang="en-US" dirty="0"/>
              <a:t>」は、「貿易分野データ連携</a:t>
            </a:r>
            <a:r>
              <a:rPr kumimoji="1" lang="en-US" altLang="ja-JP" dirty="0"/>
              <a:t>WG</a:t>
            </a:r>
            <a:r>
              <a:rPr kumimoji="1" lang="ja-JP" altLang="en-US" dirty="0"/>
              <a:t>」の検討テーマについて、より詳細な検討を行う場として設置される。</a:t>
            </a:r>
          </a:p>
        </p:txBody>
      </p:sp>
      <p:sp>
        <p:nvSpPr>
          <p:cNvPr id="6" name="スライド番号プレースホルダー 5">
            <a:extLst>
              <a:ext uri="{FF2B5EF4-FFF2-40B4-BE49-F238E27FC236}">
                <a16:creationId xmlns:a16="http://schemas.microsoft.com/office/drawing/2014/main" id="{7BA9961E-F721-47C6-8846-4968CBBCD60C}"/>
              </a:ext>
            </a:extLst>
          </p:cNvPr>
          <p:cNvSpPr>
            <a:spLocks noGrp="1"/>
          </p:cNvSpPr>
          <p:nvPr>
            <p:ph type="sldNum" sz="quarter" idx="12"/>
          </p:nvPr>
        </p:nvSpPr>
        <p:spPr/>
        <p:txBody>
          <a:bodyPr/>
          <a:lstStyle/>
          <a:p>
            <a:fld id="{D9550142-B990-490A-A107-ED7302A7FD52}" type="slidenum">
              <a:rPr kumimoji="1" lang="ja-JP" altLang="en-US" smtClean="0"/>
              <a:pPr/>
              <a:t>7</a:t>
            </a:fld>
            <a:endParaRPr kumimoji="1" lang="ja-JP" altLang="en-US"/>
          </a:p>
        </p:txBody>
      </p:sp>
      <p:sp>
        <p:nvSpPr>
          <p:cNvPr id="8" name="正方形/長方形 7">
            <a:extLst>
              <a:ext uri="{FF2B5EF4-FFF2-40B4-BE49-F238E27FC236}">
                <a16:creationId xmlns:a16="http://schemas.microsoft.com/office/drawing/2014/main" id="{C467CCE8-28B9-4A4A-B47E-84B6D3865635}"/>
              </a:ext>
            </a:extLst>
          </p:cNvPr>
          <p:cNvSpPr/>
          <p:nvPr/>
        </p:nvSpPr>
        <p:spPr bwMode="auto">
          <a:xfrm>
            <a:off x="876571" y="2662627"/>
            <a:ext cx="8938669" cy="816200"/>
          </a:xfrm>
          <a:prstGeom prst="rect">
            <a:avLst/>
          </a:prstGeom>
          <a:noFill/>
          <a:ln w="19050">
            <a:solidFill>
              <a:schemeClr val="tx1"/>
            </a:solidFill>
            <a:miter lim="800000"/>
            <a:headEnd/>
            <a:tailEnd/>
          </a:ln>
          <a:effectLst/>
        </p:spPr>
        <p:txBody>
          <a:bodyPr wrap="square" lIns="84406" tIns="42203" rIns="84406" bIns="42203" rtlCol="0" anchor="ctr">
            <a:spAutoFit/>
          </a:bodyPr>
          <a:lstStyle/>
          <a:p>
            <a:pPr defTabSz="844083">
              <a:defRPr/>
            </a:pPr>
            <a:r>
              <a:rPr kumimoji="0" lang="ja-JP" altLang="en-US" sz="1600" b="1" u="sng" dirty="0">
                <a:solidFill>
                  <a:prstClr val="black"/>
                </a:solidFill>
                <a:latin typeface="Trebuchet MS" panose="020B0603020202020204" pitchFamily="34" charset="0"/>
                <a:ea typeface="Meiryo UI" panose="020B0604030504040204" pitchFamily="50" charset="-128"/>
              </a:rPr>
              <a:t>デジタル時代におけるグローバルサプライチェーン高度化研究会</a:t>
            </a:r>
            <a:br>
              <a:rPr kumimoji="0" lang="en-US" altLang="ja-JP" dirty="0">
                <a:solidFill>
                  <a:prstClr val="black"/>
                </a:solidFill>
                <a:latin typeface="Trebuchet MS" panose="020B0603020202020204" pitchFamily="34" charset="0"/>
                <a:ea typeface="Meiryo UI" panose="020B0604030504040204" pitchFamily="50" charset="-128"/>
              </a:rPr>
            </a:br>
            <a:r>
              <a:rPr kumimoji="0" lang="ja-JP" altLang="en-US" sz="1050" dirty="0">
                <a:latin typeface="Meiryo UI" panose="020B0604030504040204" pitchFamily="50" charset="-128"/>
                <a:ea typeface="Meiryo UI" panose="020B0604030504040204" pitchFamily="50" charset="-128"/>
              </a:rPr>
              <a:t>デジタル時代におけるグローバルサプライチェーンの高度化実現に資する事項全般に関して議論。</a:t>
            </a:r>
            <a:endParaRPr kumimoji="0" lang="en-US" altLang="ja-JP" sz="1050" dirty="0">
              <a:latin typeface="Meiryo UI" panose="020B0604030504040204" pitchFamily="50" charset="-128"/>
              <a:ea typeface="Meiryo UI" panose="020B0604030504040204" pitchFamily="50" charset="-128"/>
            </a:endParaRPr>
          </a:p>
          <a:p>
            <a:pPr defTabSz="844083">
              <a:defRPr/>
            </a:pPr>
            <a:r>
              <a:rPr kumimoji="0" lang="ja-JP" altLang="en-US" sz="1050" dirty="0">
                <a:latin typeface="Meiryo UI" panose="020B0604030504040204" pitchFamily="50" charset="-128"/>
                <a:ea typeface="Meiryo UI" panose="020B0604030504040204" pitchFamily="50" charset="-128"/>
              </a:rPr>
              <a:t>対象となるサプライチェーンを捉えるフレームを整理し、そのフレームを通じて、我が国産業界の特徴を踏まえた、グローバルサプライチェーンの高度化へ向けた方向性、課題となる政策課題を明らかにする</a:t>
            </a:r>
            <a:r>
              <a:rPr kumimoji="0" lang="ja-JP" altLang="en-US" sz="1050" dirty="0">
                <a:solidFill>
                  <a:prstClr val="black"/>
                </a:solidFill>
                <a:latin typeface="Trebuchet MS" panose="020B0603020202020204" pitchFamily="34" charset="0"/>
                <a:ea typeface="Meiryo UI" panose="020B0604030504040204" pitchFamily="50" charset="-128"/>
              </a:rPr>
              <a:t>。</a:t>
            </a:r>
            <a:endParaRPr kumimoji="0" lang="en-US" altLang="ja-JP" sz="1050" dirty="0">
              <a:solidFill>
                <a:prstClr val="black"/>
              </a:solidFill>
              <a:latin typeface="Trebuchet MS" panose="020B0603020202020204" pitchFamily="34" charset="0"/>
              <a:ea typeface="Meiryo UI" panose="020B0604030504040204" pitchFamily="50" charset="-128"/>
            </a:endParaRPr>
          </a:p>
        </p:txBody>
      </p:sp>
      <p:sp>
        <p:nvSpPr>
          <p:cNvPr id="9" name="正方形/長方形 8">
            <a:extLst>
              <a:ext uri="{FF2B5EF4-FFF2-40B4-BE49-F238E27FC236}">
                <a16:creationId xmlns:a16="http://schemas.microsoft.com/office/drawing/2014/main" id="{6596A5DD-D053-40A5-A213-2678E9D383D0}"/>
              </a:ext>
            </a:extLst>
          </p:cNvPr>
          <p:cNvSpPr/>
          <p:nvPr/>
        </p:nvSpPr>
        <p:spPr bwMode="auto">
          <a:xfrm>
            <a:off x="1402818" y="3747883"/>
            <a:ext cx="8403154" cy="1152000"/>
          </a:xfrm>
          <a:prstGeom prst="rect">
            <a:avLst/>
          </a:prstGeom>
          <a:noFill/>
          <a:ln w="19050">
            <a:solidFill>
              <a:schemeClr val="tx1"/>
            </a:solidFill>
            <a:miter lim="800000"/>
            <a:headEnd/>
            <a:tailEnd/>
          </a:ln>
          <a:effectLst/>
        </p:spPr>
        <p:txBody>
          <a:bodyPr wrap="square" lIns="84406" tIns="42203" rIns="84406" bIns="42203" rtlCol="0" anchor="ctr">
            <a:spAutoFit/>
          </a:bodyPr>
          <a:lstStyle/>
          <a:p>
            <a:pPr defTabSz="844083">
              <a:spcAft>
                <a:spcPts val="554"/>
              </a:spcAft>
              <a:defRPr/>
            </a:pPr>
            <a:r>
              <a:rPr kumimoji="0" lang="ja-JP" altLang="en-US" sz="1600" b="1" u="sng" dirty="0">
                <a:solidFill>
                  <a:prstClr val="black"/>
                </a:solidFill>
                <a:latin typeface="Trebuchet MS" panose="020B0603020202020204" pitchFamily="34" charset="0"/>
                <a:ea typeface="Meiryo UI" panose="020B0604030504040204" pitchFamily="50" charset="-128"/>
              </a:rPr>
              <a:t>サプライチェーンデータ共有・連携</a:t>
            </a:r>
            <a:r>
              <a:rPr kumimoji="0" lang="en-US" altLang="ja-JP" sz="1600" b="1" u="sng" dirty="0">
                <a:solidFill>
                  <a:prstClr val="black"/>
                </a:solidFill>
                <a:latin typeface="Trebuchet MS" panose="020B0603020202020204" pitchFamily="34" charset="0"/>
                <a:ea typeface="Meiryo UI" panose="020B0604030504040204" pitchFamily="50" charset="-128"/>
              </a:rPr>
              <a:t>WG</a:t>
            </a:r>
            <a:r>
              <a:rPr kumimoji="0" lang="ja-JP" altLang="en-US" sz="1600" dirty="0">
                <a:solidFill>
                  <a:prstClr val="black"/>
                </a:solidFill>
                <a:latin typeface="Trebuchet MS" panose="020B0603020202020204" pitchFamily="34" charset="0"/>
                <a:ea typeface="Meiryo UI" panose="020B0604030504040204" pitchFamily="50" charset="-128"/>
              </a:rPr>
              <a:t>（仮称）</a:t>
            </a:r>
            <a:endParaRPr kumimoji="0" lang="en-US" altLang="ja-JP" sz="1200" dirty="0">
              <a:solidFill>
                <a:prstClr val="black"/>
              </a:solidFill>
              <a:latin typeface="Trebuchet MS" panose="020B0603020202020204" pitchFamily="34" charset="0"/>
              <a:ea typeface="Meiryo UI" panose="020B0604030504040204" pitchFamily="50" charset="-128"/>
            </a:endParaRPr>
          </a:p>
          <a:p>
            <a:pPr defTabSz="844083">
              <a:defRPr/>
            </a:pPr>
            <a:r>
              <a:rPr kumimoji="0" lang="ja-JP" altLang="en-US" sz="1050" dirty="0">
                <a:solidFill>
                  <a:prstClr val="black"/>
                </a:solidFill>
                <a:latin typeface="Trebuchet MS" panose="020B0603020202020204" pitchFamily="34" charset="0"/>
                <a:ea typeface="Meiryo UI" panose="020B0604030504040204" pitchFamily="50" charset="-128"/>
              </a:rPr>
              <a:t>サプライチェーン上で共有することが想定されるデータ（まずは協調領域と考えられるものから）について、以下のことを検討する。</a:t>
            </a:r>
            <a:endParaRPr kumimoji="0" lang="en-US" altLang="ja-JP" sz="1050" dirty="0">
              <a:solidFill>
                <a:prstClr val="black"/>
              </a:solidFill>
              <a:latin typeface="Trebuchet MS" panose="020B0603020202020204" pitchFamily="34" charset="0"/>
              <a:ea typeface="Meiryo UI" panose="020B0604030504040204" pitchFamily="50" charset="-128"/>
            </a:endParaRPr>
          </a:p>
          <a:p>
            <a:pPr defTabSz="844083">
              <a:spcBef>
                <a:spcPts val="554"/>
              </a:spcBef>
              <a:defRPr/>
            </a:pPr>
            <a:r>
              <a:rPr kumimoji="0" lang="ja-JP" altLang="en-US" sz="1050" dirty="0">
                <a:solidFill>
                  <a:prstClr val="black"/>
                </a:solidFill>
                <a:latin typeface="Trebuchet MS" panose="020B0603020202020204" pitchFamily="34" charset="0"/>
                <a:ea typeface="Meiryo UI" panose="020B0604030504040204" pitchFamily="50" charset="-128"/>
              </a:rPr>
              <a:t>①アジア大で国境を越えてデータ共有する際に必要となる各国のデータ取り扱いに関する制度や</a:t>
            </a:r>
            <a:r>
              <a:rPr lang="ja-JP" altLang="en-US" sz="1050" dirty="0">
                <a:solidFill>
                  <a:prstClr val="black"/>
                </a:solidFill>
                <a:latin typeface="Trebuchet MS" panose="020B0603020202020204" pitchFamily="34" charset="0"/>
                <a:ea typeface="Meiryo UI" panose="020B0604030504040204" pitchFamily="50" charset="-128"/>
              </a:rPr>
              <a:t>実務上のルール・慣習等の把握</a:t>
            </a:r>
            <a:endParaRPr lang="ja-JP" altLang="en-US" sz="1050" dirty="0">
              <a:solidFill>
                <a:prstClr val="black"/>
              </a:solidFill>
              <a:latin typeface="Trebuchet MS" panose="020B0603020202020204" pitchFamily="34" charset="0"/>
              <a:ea typeface="Meiryo UI" panose="020B0604030504040204" pitchFamily="50" charset="-128"/>
              <a:cs typeface="Calibri"/>
            </a:endParaRPr>
          </a:p>
          <a:p>
            <a:pPr defTabSz="844083">
              <a:defRPr/>
            </a:pPr>
            <a:r>
              <a:rPr kumimoji="0" lang="ja-JP" altLang="en-US" sz="1050" dirty="0">
                <a:solidFill>
                  <a:prstClr val="black"/>
                </a:solidFill>
                <a:latin typeface="Trebuchet MS" panose="020B0603020202020204" pitchFamily="34" charset="0"/>
                <a:ea typeface="Meiryo UI" panose="020B0604030504040204" pitchFamily="50" charset="-128"/>
              </a:rPr>
              <a:t>②そのデータの活用に向けた原則やルール・ガバナンスの確立</a:t>
            </a:r>
            <a:endParaRPr kumimoji="0" lang="en-US" altLang="ja-JP" sz="1050" dirty="0">
              <a:solidFill>
                <a:prstClr val="black"/>
              </a:solidFill>
              <a:latin typeface="Trebuchet MS" panose="020B0603020202020204" pitchFamily="34" charset="0"/>
              <a:ea typeface="Meiryo UI" panose="020B0604030504040204" pitchFamily="50" charset="-128"/>
            </a:endParaRPr>
          </a:p>
          <a:p>
            <a:pPr defTabSz="844083">
              <a:defRPr/>
            </a:pPr>
            <a:r>
              <a:rPr kumimoji="0" lang="ja-JP" altLang="en-US" sz="1050" dirty="0">
                <a:solidFill>
                  <a:prstClr val="black"/>
                </a:solidFill>
                <a:latin typeface="Trebuchet MS" panose="020B0603020202020204" pitchFamily="34" charset="0"/>
                <a:ea typeface="Meiryo UI" panose="020B0604030504040204" pitchFamily="50" charset="-128"/>
              </a:rPr>
              <a:t>③データの取扱いに関して、システムに求められる要件（セキュリティ、追跡性など）</a:t>
            </a:r>
            <a:endParaRPr lang="en-US" altLang="ja-JP" sz="1050" dirty="0">
              <a:solidFill>
                <a:prstClr val="black"/>
              </a:solidFill>
              <a:latin typeface="Trebuchet MS" panose="020B0603020202020204" pitchFamily="34" charset="0"/>
              <a:ea typeface="Meiryo UI" panose="020B0604030504040204" pitchFamily="50" charset="-128"/>
            </a:endParaRPr>
          </a:p>
        </p:txBody>
      </p:sp>
      <p:sp>
        <p:nvSpPr>
          <p:cNvPr id="10" name="正方形/長方形 9">
            <a:extLst>
              <a:ext uri="{FF2B5EF4-FFF2-40B4-BE49-F238E27FC236}">
                <a16:creationId xmlns:a16="http://schemas.microsoft.com/office/drawing/2014/main" id="{A320931E-C3BB-4F8F-BE03-2C8C1C0E166B}"/>
              </a:ext>
            </a:extLst>
          </p:cNvPr>
          <p:cNvSpPr/>
          <p:nvPr/>
        </p:nvSpPr>
        <p:spPr bwMode="auto">
          <a:xfrm>
            <a:off x="1407146" y="5207707"/>
            <a:ext cx="8403153" cy="738664"/>
          </a:xfrm>
          <a:prstGeom prst="rect">
            <a:avLst/>
          </a:prstGeom>
          <a:solidFill>
            <a:schemeClr val="accent1">
              <a:lumMod val="20000"/>
              <a:lumOff val="80000"/>
            </a:schemeClr>
          </a:solidFill>
          <a:ln w="47625">
            <a:solidFill>
              <a:schemeClr val="tx2"/>
            </a:solidFill>
            <a:miter lim="800000"/>
            <a:headEnd/>
            <a:tailEnd/>
          </a:ln>
          <a:effectLst/>
        </p:spPr>
        <p:txBody>
          <a:bodyPr wrap="square" rtlCol="0" anchor="ctr">
            <a:spAutoFit/>
          </a:bodyPr>
          <a:lstStyle/>
          <a:p>
            <a:pPr marR="0" lvl="0" indent="0" defTabSz="844083" fontAlgn="auto">
              <a:lnSpc>
                <a:spcPct val="100000"/>
              </a:lnSpc>
              <a:spcBef>
                <a:spcPts val="0"/>
              </a:spcBef>
              <a:spcAft>
                <a:spcPts val="554"/>
              </a:spcAft>
              <a:buClrTx/>
              <a:buSzTx/>
              <a:buFontTx/>
              <a:buNone/>
              <a:tabLst/>
              <a:defRPr/>
            </a:pPr>
            <a:r>
              <a:rPr kumimoji="0" lang="ja-JP" altLang="en-US" sz="1600" b="1" u="sng" dirty="0">
                <a:solidFill>
                  <a:prstClr val="black"/>
                </a:solidFill>
                <a:latin typeface="Trebuchet MS" panose="020B0603020202020204" pitchFamily="34" charset="0"/>
                <a:ea typeface="Meiryo UI" panose="020B0604030504040204" pitchFamily="50" charset="-128"/>
              </a:rPr>
              <a:t>貿易分野データ連携</a:t>
            </a:r>
            <a:r>
              <a:rPr kumimoji="0" lang="en-US" altLang="ja-JP" sz="1600" b="1" u="sng" dirty="0">
                <a:solidFill>
                  <a:prstClr val="black"/>
                </a:solidFill>
                <a:latin typeface="Trebuchet MS" panose="020B0603020202020204" pitchFamily="34" charset="0"/>
                <a:ea typeface="Meiryo UI" panose="020B0604030504040204" pitchFamily="50" charset="-128"/>
              </a:rPr>
              <a:t>WG</a:t>
            </a:r>
          </a:p>
          <a:p>
            <a:pPr marL="0" marR="0" lvl="0" indent="0" algn="l" defTabSz="844083"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貿易分野のデジタル化に向けた環境作り、データ連携促進の仕組み作りを議論し確立する。「トレードファイナンスデータ連携検証</a:t>
            </a:r>
            <a:r>
              <a:rPr kumimoji="0" lang="en-US" altLang="ja-JP"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TF</a:t>
            </a:r>
            <a:r>
              <a:rPr kumimoji="0" lang="ja-JP" altLang="en-US"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」の議論を踏まえ、その成果普及や実装支援案の検討とともに、データ連携を加速させるための令和</a:t>
            </a:r>
            <a:r>
              <a:rPr kumimoji="0" lang="en-US" altLang="ja-JP"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5</a:t>
            </a:r>
            <a:r>
              <a:rPr kumimoji="0" lang="ja-JP" altLang="en-US"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年度以降の方針、実施方法、スケジュール等を提言する。</a:t>
            </a:r>
          </a:p>
        </p:txBody>
      </p:sp>
      <p:sp>
        <p:nvSpPr>
          <p:cNvPr id="11" name="正方形/長方形 10">
            <a:extLst>
              <a:ext uri="{FF2B5EF4-FFF2-40B4-BE49-F238E27FC236}">
                <a16:creationId xmlns:a16="http://schemas.microsoft.com/office/drawing/2014/main" id="{7A97C579-D658-473C-875C-D3A0D9687FFE}"/>
              </a:ext>
            </a:extLst>
          </p:cNvPr>
          <p:cNvSpPr/>
          <p:nvPr/>
        </p:nvSpPr>
        <p:spPr bwMode="auto">
          <a:xfrm>
            <a:off x="2358800" y="6191959"/>
            <a:ext cx="7456440" cy="900246"/>
          </a:xfrm>
          <a:prstGeom prst="rect">
            <a:avLst/>
          </a:prstGeom>
          <a:solidFill>
            <a:schemeClr val="accent1">
              <a:lumMod val="20000"/>
              <a:lumOff val="80000"/>
            </a:schemeClr>
          </a:solidFill>
          <a:ln w="38100">
            <a:solidFill>
              <a:schemeClr val="tx2"/>
            </a:solidFill>
            <a:prstDash val="solid"/>
            <a:miter lim="800000"/>
            <a:headEnd/>
            <a:tailEnd/>
          </a:ln>
          <a:effectLst/>
        </p:spPr>
        <p:txBody>
          <a:bodyPr wrap="square" rtlCol="0" anchor="ctr">
            <a:spAutoFit/>
          </a:bodyPr>
          <a:lstStyle/>
          <a:p>
            <a:pPr defTabSz="844083">
              <a:spcAft>
                <a:spcPts val="554"/>
              </a:spcAft>
              <a:defRPr/>
            </a:pPr>
            <a:r>
              <a:rPr kumimoji="0" lang="ja-JP" altLang="en-US" sz="1600" b="1" u="sng" dirty="0">
                <a:solidFill>
                  <a:prstClr val="black"/>
                </a:solidFill>
                <a:latin typeface="Trebuchet MS" panose="020B0603020202020204" pitchFamily="34" charset="0"/>
                <a:ea typeface="Meiryo UI" panose="020B0604030504040204" pitchFamily="50" charset="-128"/>
              </a:rPr>
              <a:t>トレードファイナンス</a:t>
            </a:r>
            <a:r>
              <a:rPr kumimoji="0" lang="en-US" altLang="ja-JP" sz="1600" b="1" u="sng" dirty="0">
                <a:solidFill>
                  <a:prstClr val="black"/>
                </a:solidFill>
                <a:latin typeface="Trebuchet MS" panose="020B0603020202020204" pitchFamily="34" charset="0"/>
                <a:ea typeface="Meiryo UI" panose="020B0604030504040204" pitchFamily="50" charset="-128"/>
              </a:rPr>
              <a:t>TF</a:t>
            </a:r>
          </a:p>
          <a:p>
            <a:pPr lvl="0" defTabSz="844083">
              <a:defRPr/>
            </a:pPr>
            <a:r>
              <a:rPr kumimoji="0" lang="ja-JP" altLang="en-US"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貿易</a:t>
            </a:r>
            <a:r>
              <a:rPr kumimoji="0" lang="en-US" altLang="ja-JP"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PF</a:t>
            </a:r>
            <a:r>
              <a:rPr kumimoji="0" lang="ja-JP" altLang="en-US"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が系統横断・分野横断・業界横断でのデータ連携用インタフェースを実装するため、データモデルを構成するデータ項目の対応付けを示すための「データマッピング」を国際標準に合わせる形で実施。</a:t>
            </a:r>
            <a:br>
              <a:rPr kumimoji="0" lang="en-US" altLang="ja-JP"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br>
            <a:r>
              <a:rPr kumimoji="0" lang="ja-JP" altLang="en-US"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令和</a:t>
            </a:r>
            <a:r>
              <a:rPr kumimoji="0" lang="en-US" altLang="ja-JP"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4</a:t>
            </a:r>
            <a:r>
              <a:rPr kumimoji="0" lang="ja-JP" altLang="en-US"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年度については、</a:t>
            </a:r>
            <a:r>
              <a:rPr kumimoji="0" lang="en-US" altLang="ja-JP"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L/C</a:t>
            </a:r>
            <a:r>
              <a:rPr kumimoji="0" lang="ja-JP" altLang="en-US" sz="105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等貿易決済（トレードファイナンス）に関するデータマッピングに特化。</a:t>
            </a:r>
          </a:p>
        </p:txBody>
      </p:sp>
      <p:sp>
        <p:nvSpPr>
          <p:cNvPr id="12" name="正方形/長方形 11">
            <a:extLst>
              <a:ext uri="{FF2B5EF4-FFF2-40B4-BE49-F238E27FC236}">
                <a16:creationId xmlns:a16="http://schemas.microsoft.com/office/drawing/2014/main" id="{6B210FA7-6FE9-4F4A-865E-250AC5662AA0}"/>
              </a:ext>
            </a:extLst>
          </p:cNvPr>
          <p:cNvSpPr/>
          <p:nvPr/>
        </p:nvSpPr>
        <p:spPr bwMode="auto">
          <a:xfrm>
            <a:off x="995731" y="3438635"/>
            <a:ext cx="267399" cy="208092"/>
          </a:xfrm>
          <a:prstGeom prst="rect">
            <a:avLst/>
          </a:prstGeom>
          <a:noFill/>
          <a:ln w="9525">
            <a:noFill/>
            <a:miter lim="800000"/>
            <a:headEnd/>
            <a:tailEnd/>
          </a:ln>
          <a:effec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cxnSp>
        <p:nvCxnSpPr>
          <p:cNvPr id="13" name="コネクタ: カギ線 12">
            <a:extLst>
              <a:ext uri="{FF2B5EF4-FFF2-40B4-BE49-F238E27FC236}">
                <a16:creationId xmlns:a16="http://schemas.microsoft.com/office/drawing/2014/main" id="{59B8500C-6D62-423C-ADB0-12D33941AF94}"/>
              </a:ext>
            </a:extLst>
          </p:cNvPr>
          <p:cNvCxnSpPr>
            <a:cxnSpLocks/>
            <a:stCxn id="12" idx="2"/>
            <a:endCxn id="9" idx="1"/>
          </p:cNvCxnSpPr>
          <p:nvPr/>
        </p:nvCxnSpPr>
        <p:spPr>
          <a:xfrm rot="16200000" flipH="1">
            <a:off x="927546" y="3848611"/>
            <a:ext cx="677156" cy="273387"/>
          </a:xfrm>
          <a:prstGeom prst="bentConnector2">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コネクタ: カギ線 13">
            <a:extLst>
              <a:ext uri="{FF2B5EF4-FFF2-40B4-BE49-F238E27FC236}">
                <a16:creationId xmlns:a16="http://schemas.microsoft.com/office/drawing/2014/main" id="{2EC5A933-5322-4ED4-8E7B-22DE0340C533}"/>
              </a:ext>
            </a:extLst>
          </p:cNvPr>
          <p:cNvCxnSpPr>
            <a:cxnSpLocks/>
            <a:endCxn id="10" idx="1"/>
          </p:cNvCxnSpPr>
          <p:nvPr/>
        </p:nvCxnSpPr>
        <p:spPr>
          <a:xfrm rot="16200000" flipH="1">
            <a:off x="219183" y="4389076"/>
            <a:ext cx="2098210" cy="277716"/>
          </a:xfrm>
          <a:prstGeom prst="bentConnector2">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65D007ED-D17A-4C31-9990-AD4BDDE43BAD}"/>
              </a:ext>
            </a:extLst>
          </p:cNvPr>
          <p:cNvSpPr/>
          <p:nvPr/>
        </p:nvSpPr>
        <p:spPr bwMode="auto">
          <a:xfrm>
            <a:off x="1983210" y="5756833"/>
            <a:ext cx="267399" cy="208092"/>
          </a:xfrm>
          <a:prstGeom prst="rect">
            <a:avLst/>
          </a:prstGeom>
          <a:noFill/>
          <a:ln w="9525">
            <a:noFill/>
            <a:miter lim="800000"/>
            <a:headEnd/>
            <a:tailEnd/>
          </a:ln>
          <a:effec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cxnSp>
        <p:nvCxnSpPr>
          <p:cNvPr id="16" name="コネクタ: カギ線 15">
            <a:extLst>
              <a:ext uri="{FF2B5EF4-FFF2-40B4-BE49-F238E27FC236}">
                <a16:creationId xmlns:a16="http://schemas.microsoft.com/office/drawing/2014/main" id="{13DCADFE-7BD8-4DD9-9DE6-62419F0B2514}"/>
              </a:ext>
            </a:extLst>
          </p:cNvPr>
          <p:cNvCxnSpPr>
            <a:cxnSpLocks/>
            <a:stCxn id="15" idx="2"/>
            <a:endCxn id="11" idx="1"/>
          </p:cNvCxnSpPr>
          <p:nvPr/>
        </p:nvCxnSpPr>
        <p:spPr>
          <a:xfrm rot="16200000" flipH="1">
            <a:off x="1899277" y="6182558"/>
            <a:ext cx="677157" cy="241890"/>
          </a:xfrm>
          <a:prstGeom prst="bentConnector2">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5604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字幕 1">
            <a:extLst>
              <a:ext uri="{FF2B5EF4-FFF2-40B4-BE49-F238E27FC236}">
                <a16:creationId xmlns:a16="http://schemas.microsoft.com/office/drawing/2014/main" id="{717B7111-ADB3-4F61-ABD6-E6743A2D51F4}"/>
              </a:ext>
            </a:extLst>
          </p:cNvPr>
          <p:cNvSpPr>
            <a:spLocks noGrp="1"/>
          </p:cNvSpPr>
          <p:nvPr>
            <p:ph type="subTitle" idx="10"/>
          </p:nvPr>
        </p:nvSpPr>
        <p:spPr>
          <a:xfrm>
            <a:off x="539999" y="365658"/>
            <a:ext cx="9610163" cy="738664"/>
          </a:xfrm>
        </p:spPr>
        <p:txBody>
          <a:bodyPr/>
          <a:lstStyle/>
          <a:p>
            <a:r>
              <a:rPr lang="en-US" altLang="ja-JP" dirty="0"/>
              <a:t>【</a:t>
            </a:r>
            <a:r>
              <a:rPr lang="ja-JP" altLang="en-US" dirty="0"/>
              <a:t>実施項目１</a:t>
            </a:r>
            <a:r>
              <a:rPr lang="en-US" altLang="ja-JP" dirty="0"/>
              <a:t>】</a:t>
            </a:r>
            <a:r>
              <a:rPr lang="ja-JP" altLang="en-US" dirty="0"/>
              <a:t>国際標準の実用性検証：検証作業イメージ</a:t>
            </a:r>
          </a:p>
          <a:p>
            <a:endParaRPr kumimoji="1" lang="ja-JP" altLang="en-US" dirty="0"/>
          </a:p>
        </p:txBody>
      </p:sp>
      <p:sp>
        <p:nvSpPr>
          <p:cNvPr id="3" name="テキスト プレースホルダー 2">
            <a:extLst>
              <a:ext uri="{FF2B5EF4-FFF2-40B4-BE49-F238E27FC236}">
                <a16:creationId xmlns:a16="http://schemas.microsoft.com/office/drawing/2014/main" id="{D39002D8-2698-4675-88F9-EE24FAAB3948}"/>
              </a:ext>
            </a:extLst>
          </p:cNvPr>
          <p:cNvSpPr>
            <a:spLocks noGrp="1"/>
          </p:cNvSpPr>
          <p:nvPr>
            <p:ph type="body" sz="quarter" idx="16"/>
          </p:nvPr>
        </p:nvSpPr>
        <p:spPr>
          <a:xfrm>
            <a:off x="539750" y="827509"/>
            <a:ext cx="9612313" cy="1197420"/>
          </a:xfrm>
        </p:spPr>
        <p:txBody>
          <a:bodyPr/>
          <a:lstStyle/>
          <a:p>
            <a:r>
              <a:rPr kumimoji="1" lang="ja-JP" altLang="en-US" dirty="0"/>
              <a:t>マッピング対象②では、</a:t>
            </a:r>
            <a:r>
              <a:rPr kumimoji="1" lang="ja-JP" altLang="en-US" b="1" dirty="0"/>
              <a:t>異なる貿易文書間</a:t>
            </a:r>
            <a:r>
              <a:rPr kumimoji="1" lang="ja-JP" altLang="en-US" dirty="0"/>
              <a:t>でのデータ項目の対応付けにより、</a:t>
            </a:r>
            <a:r>
              <a:rPr kumimoji="1" lang="ja-JP" altLang="en-US" b="1" dirty="0"/>
              <a:t>金流系、商流系、物流系の系統横断</a:t>
            </a:r>
            <a:r>
              <a:rPr kumimoji="1" lang="ja-JP" altLang="en-US" dirty="0"/>
              <a:t>での業務を一貫したデータ利活用の実現性を確認する。</a:t>
            </a:r>
          </a:p>
        </p:txBody>
      </p:sp>
      <p:sp>
        <p:nvSpPr>
          <p:cNvPr id="6" name="スライド番号プレースホルダー 5">
            <a:extLst>
              <a:ext uri="{FF2B5EF4-FFF2-40B4-BE49-F238E27FC236}">
                <a16:creationId xmlns:a16="http://schemas.microsoft.com/office/drawing/2014/main" id="{4BB83A72-C7C0-4F8E-BD1B-02BFDC0D07B3}"/>
              </a:ext>
            </a:extLst>
          </p:cNvPr>
          <p:cNvSpPr>
            <a:spLocks noGrp="1"/>
          </p:cNvSpPr>
          <p:nvPr>
            <p:ph type="sldNum" sz="quarter" idx="12"/>
          </p:nvPr>
        </p:nvSpPr>
        <p:spPr/>
        <p:txBody>
          <a:bodyPr/>
          <a:lstStyle/>
          <a:p>
            <a:fld id="{D9550142-B990-490A-A107-ED7302A7FD52}" type="slidenum">
              <a:rPr kumimoji="1" lang="ja-JP" altLang="en-US" smtClean="0"/>
              <a:pPr/>
              <a:t>8</a:t>
            </a:fld>
            <a:endParaRPr kumimoji="1" lang="ja-JP" altLang="en-US"/>
          </a:p>
        </p:txBody>
      </p:sp>
      <p:graphicFrame>
        <p:nvGraphicFramePr>
          <p:cNvPr id="8" name="表 7">
            <a:extLst>
              <a:ext uri="{FF2B5EF4-FFF2-40B4-BE49-F238E27FC236}">
                <a16:creationId xmlns:a16="http://schemas.microsoft.com/office/drawing/2014/main" id="{D93439C4-EFED-4BB1-942F-65A6E13C0F74}"/>
              </a:ext>
            </a:extLst>
          </p:cNvPr>
          <p:cNvGraphicFramePr>
            <a:graphicFrameLocks noGrp="1"/>
          </p:cNvGraphicFramePr>
          <p:nvPr>
            <p:extLst>
              <p:ext uri="{D42A27DB-BD31-4B8C-83A1-F6EECF244321}">
                <p14:modId xmlns:p14="http://schemas.microsoft.com/office/powerpoint/2010/main" val="1124374560"/>
              </p:ext>
            </p:extLst>
          </p:nvPr>
        </p:nvGraphicFramePr>
        <p:xfrm>
          <a:off x="1150307" y="2627709"/>
          <a:ext cx="3926358" cy="4419500"/>
        </p:xfrm>
        <a:graphic>
          <a:graphicData uri="http://schemas.openxmlformats.org/drawingml/2006/table">
            <a:tbl>
              <a:tblPr firstRow="1" bandRow="1">
                <a:tableStyleId>{5C22544A-7EE6-4342-B048-85BDC9FD1C3A}</a:tableStyleId>
              </a:tblPr>
              <a:tblGrid>
                <a:gridCol w="195263">
                  <a:extLst>
                    <a:ext uri="{9D8B030D-6E8A-4147-A177-3AD203B41FA5}">
                      <a16:colId xmlns:a16="http://schemas.microsoft.com/office/drawing/2014/main" val="1452718184"/>
                    </a:ext>
                  </a:extLst>
                </a:gridCol>
                <a:gridCol w="1498846">
                  <a:extLst>
                    <a:ext uri="{9D8B030D-6E8A-4147-A177-3AD203B41FA5}">
                      <a16:colId xmlns:a16="http://schemas.microsoft.com/office/drawing/2014/main" val="2090822350"/>
                    </a:ext>
                  </a:extLst>
                </a:gridCol>
                <a:gridCol w="474909">
                  <a:extLst>
                    <a:ext uri="{9D8B030D-6E8A-4147-A177-3AD203B41FA5}">
                      <a16:colId xmlns:a16="http://schemas.microsoft.com/office/drawing/2014/main" val="2429385796"/>
                    </a:ext>
                  </a:extLst>
                </a:gridCol>
                <a:gridCol w="351468">
                  <a:extLst>
                    <a:ext uri="{9D8B030D-6E8A-4147-A177-3AD203B41FA5}">
                      <a16:colId xmlns:a16="http://schemas.microsoft.com/office/drawing/2014/main" val="2504069479"/>
                    </a:ext>
                  </a:extLst>
                </a:gridCol>
                <a:gridCol w="351468">
                  <a:extLst>
                    <a:ext uri="{9D8B030D-6E8A-4147-A177-3AD203B41FA5}">
                      <a16:colId xmlns:a16="http://schemas.microsoft.com/office/drawing/2014/main" val="1900387959"/>
                    </a:ext>
                  </a:extLst>
                </a:gridCol>
                <a:gridCol w="351468">
                  <a:extLst>
                    <a:ext uri="{9D8B030D-6E8A-4147-A177-3AD203B41FA5}">
                      <a16:colId xmlns:a16="http://schemas.microsoft.com/office/drawing/2014/main" val="1816415996"/>
                    </a:ext>
                  </a:extLst>
                </a:gridCol>
                <a:gridCol w="351468">
                  <a:extLst>
                    <a:ext uri="{9D8B030D-6E8A-4147-A177-3AD203B41FA5}">
                      <a16:colId xmlns:a16="http://schemas.microsoft.com/office/drawing/2014/main" val="3685169321"/>
                    </a:ext>
                  </a:extLst>
                </a:gridCol>
                <a:gridCol w="351468">
                  <a:extLst>
                    <a:ext uri="{9D8B030D-6E8A-4147-A177-3AD203B41FA5}">
                      <a16:colId xmlns:a16="http://schemas.microsoft.com/office/drawing/2014/main" val="1175543022"/>
                    </a:ext>
                  </a:extLst>
                </a:gridCol>
              </a:tblGrid>
              <a:tr h="149950">
                <a:tc>
                  <a:txBody>
                    <a:bodyPr/>
                    <a:lstStyle/>
                    <a:p>
                      <a:pPr algn="ctr" fontAlgn="ctr"/>
                      <a:r>
                        <a:rPr lang="ja-JP" altLang="en-US" sz="800" u="none" strike="noStrike" dirty="0">
                          <a:effectLst/>
                        </a:rPr>
                        <a:t>＃</a:t>
                      </a:r>
                      <a:endParaRPr lang="ja-JP" altLang="en-US" sz="800" b="1"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nchor="ctr"/>
                </a:tc>
                <a:tc>
                  <a:txBody>
                    <a:bodyPr/>
                    <a:lstStyle/>
                    <a:p>
                      <a:pPr algn="ctr" fontAlgn="ctr"/>
                      <a:r>
                        <a:rPr lang="ja-JP" altLang="en-US" sz="800" u="none" strike="noStrike" dirty="0">
                          <a:effectLst/>
                        </a:rPr>
                        <a:t>データ項目</a:t>
                      </a:r>
                      <a:endParaRPr lang="ja-JP" altLang="en-US" sz="800" b="1"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nchor="ctr"/>
                </a:tc>
                <a:tc>
                  <a:txBody>
                    <a:bodyPr/>
                    <a:lstStyle/>
                    <a:p>
                      <a:pPr algn="ctr" fontAlgn="ctr"/>
                      <a:r>
                        <a:rPr lang="en-US" sz="800" u="none" strike="noStrike" dirty="0">
                          <a:effectLst/>
                        </a:rPr>
                        <a:t>L/C</a:t>
                      </a:r>
                    </a:p>
                    <a:p>
                      <a:pPr algn="ctr" fontAlgn="ctr"/>
                      <a:r>
                        <a:rPr lang="ja-JP" altLang="en-US" sz="800" u="none" strike="noStrike" dirty="0">
                          <a:effectLst/>
                        </a:rPr>
                        <a:t>開設依頼</a:t>
                      </a:r>
                      <a:endParaRPr lang="ja-JP" altLang="en-US" sz="800" b="1"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nchor="ctr"/>
                </a:tc>
                <a:tc>
                  <a:txBody>
                    <a:bodyPr/>
                    <a:lstStyle/>
                    <a:p>
                      <a:pPr algn="ctr" fontAlgn="ctr"/>
                      <a:r>
                        <a:rPr lang="en-US" sz="800" u="none" strike="noStrike">
                          <a:effectLst/>
                        </a:rPr>
                        <a:t>L/C</a:t>
                      </a:r>
                      <a:endParaRPr lang="en-US" sz="800" b="1"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nchor="ctr"/>
                </a:tc>
                <a:tc>
                  <a:txBody>
                    <a:bodyPr/>
                    <a:lstStyle/>
                    <a:p>
                      <a:pPr algn="ctr" fontAlgn="ctr"/>
                      <a:r>
                        <a:rPr lang="en-US" sz="800" u="none" strike="noStrike">
                          <a:effectLst/>
                        </a:rPr>
                        <a:t>S/I</a:t>
                      </a:r>
                      <a:endParaRPr lang="en-US" sz="800" b="1"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nchor="ctr"/>
                </a:tc>
                <a:tc>
                  <a:txBody>
                    <a:bodyPr/>
                    <a:lstStyle/>
                    <a:p>
                      <a:pPr algn="ctr" fontAlgn="ctr"/>
                      <a:r>
                        <a:rPr lang="en-US" sz="800" u="none" strike="noStrike">
                          <a:effectLst/>
                        </a:rPr>
                        <a:t>B/L</a:t>
                      </a:r>
                      <a:endParaRPr lang="en-US" sz="800" b="1"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nchor="ctr"/>
                </a:tc>
                <a:tc>
                  <a:txBody>
                    <a:bodyPr/>
                    <a:lstStyle/>
                    <a:p>
                      <a:pPr algn="ctr" fontAlgn="ctr"/>
                      <a:r>
                        <a:rPr lang="en-US" sz="800" u="none" strike="noStrike" dirty="0">
                          <a:effectLst/>
                        </a:rPr>
                        <a:t>I/V</a:t>
                      </a:r>
                      <a:endParaRPr lang="en-US" sz="800" b="1"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nchor="ctr"/>
                </a:tc>
                <a:tc>
                  <a:txBody>
                    <a:bodyPr/>
                    <a:lstStyle/>
                    <a:p>
                      <a:pPr algn="ctr" fontAlgn="ctr"/>
                      <a:r>
                        <a:rPr lang="en-US" sz="800" u="none" strike="noStrike">
                          <a:effectLst/>
                        </a:rPr>
                        <a:t>P/L</a:t>
                      </a:r>
                      <a:endParaRPr lang="en-US" sz="800" b="1"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nchor="ctr"/>
                </a:tc>
                <a:extLst>
                  <a:ext uri="{0D108BD9-81ED-4DB2-BD59-A6C34878D82A}">
                    <a16:rowId xmlns:a16="http://schemas.microsoft.com/office/drawing/2014/main" val="1504150043"/>
                  </a:ext>
                </a:extLst>
              </a:tr>
              <a:tr h="75241">
                <a:tc>
                  <a:txBody>
                    <a:bodyPr/>
                    <a:lstStyle/>
                    <a:p>
                      <a:pPr algn="l" fontAlgn="t"/>
                      <a:r>
                        <a:rPr lang="en-US" altLang="ja-JP" sz="800" u="none" strike="noStrike">
                          <a:effectLst/>
                        </a:rPr>
                        <a:t>1</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en-US" sz="800" u="none" strike="noStrike" dirty="0">
                          <a:effectLst/>
                        </a:rPr>
                        <a:t>S/I</a:t>
                      </a:r>
                      <a:r>
                        <a:rPr lang="ja-JP" altLang="en-US" sz="800" u="none" strike="noStrike" dirty="0">
                          <a:effectLst/>
                        </a:rPr>
                        <a:t>作成日</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1412797964"/>
                  </a:ext>
                </a:extLst>
              </a:tr>
              <a:tr h="75241">
                <a:tc>
                  <a:txBody>
                    <a:bodyPr/>
                    <a:lstStyle/>
                    <a:p>
                      <a:pPr algn="l" fontAlgn="t"/>
                      <a:r>
                        <a:rPr lang="en-US" altLang="ja-JP" sz="800" u="none" strike="noStrike">
                          <a:effectLst/>
                        </a:rPr>
                        <a:t>2</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en-US" sz="800" u="none" strike="noStrike" dirty="0">
                          <a:effectLst/>
                        </a:rPr>
                        <a:t>B/L</a:t>
                      </a:r>
                      <a:r>
                        <a:rPr lang="ja-JP" altLang="en-US" sz="800" u="none" strike="noStrike" dirty="0">
                          <a:effectLst/>
                        </a:rPr>
                        <a:t>作成日</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2150526685"/>
                  </a:ext>
                </a:extLst>
              </a:tr>
              <a:tr h="75241">
                <a:tc>
                  <a:txBody>
                    <a:bodyPr/>
                    <a:lstStyle/>
                    <a:p>
                      <a:pPr algn="l" fontAlgn="t"/>
                      <a:r>
                        <a:rPr lang="en-US" altLang="ja-JP" sz="800" u="none" strike="noStrike">
                          <a:effectLst/>
                        </a:rPr>
                        <a:t>3</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en-US" sz="800" u="none" strike="noStrike">
                          <a:effectLst/>
                        </a:rPr>
                        <a:t>I/V</a:t>
                      </a:r>
                      <a:r>
                        <a:rPr lang="ja-JP" altLang="en-US" sz="800" u="none" strike="noStrike">
                          <a:effectLst/>
                        </a:rPr>
                        <a:t>作成日</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3360375887"/>
                  </a:ext>
                </a:extLst>
              </a:tr>
              <a:tr h="75241">
                <a:tc>
                  <a:txBody>
                    <a:bodyPr/>
                    <a:lstStyle/>
                    <a:p>
                      <a:pPr algn="l" fontAlgn="t"/>
                      <a:r>
                        <a:rPr lang="en-US" altLang="ja-JP" sz="800" u="none" strike="noStrike">
                          <a:effectLst/>
                        </a:rPr>
                        <a:t>4</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dirty="0">
                          <a:effectLst/>
                        </a:rPr>
                        <a:t>手形作成日</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3588375683"/>
                  </a:ext>
                </a:extLst>
              </a:tr>
              <a:tr h="75241">
                <a:tc>
                  <a:txBody>
                    <a:bodyPr/>
                    <a:lstStyle/>
                    <a:p>
                      <a:pPr algn="l" fontAlgn="t"/>
                      <a:r>
                        <a:rPr lang="en-US" altLang="ja-JP" sz="800" u="none" strike="noStrike">
                          <a:effectLst/>
                        </a:rPr>
                        <a:t>5</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en-US" sz="800" u="none" strike="noStrike">
                          <a:effectLst/>
                        </a:rPr>
                        <a:t>L/C</a:t>
                      </a:r>
                      <a:r>
                        <a:rPr lang="ja-JP" altLang="en-US" sz="800" u="none" strike="noStrike">
                          <a:effectLst/>
                        </a:rPr>
                        <a:t>発行日</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793322553"/>
                  </a:ext>
                </a:extLst>
              </a:tr>
              <a:tr h="75241">
                <a:tc>
                  <a:txBody>
                    <a:bodyPr/>
                    <a:lstStyle/>
                    <a:p>
                      <a:pPr algn="l" fontAlgn="t"/>
                      <a:r>
                        <a:rPr lang="en-US" altLang="ja-JP" sz="800" u="none" strike="noStrike">
                          <a:effectLst/>
                        </a:rPr>
                        <a:t>6</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en-US" sz="800" u="none" strike="noStrike">
                          <a:effectLst/>
                        </a:rPr>
                        <a:t>L/C</a:t>
                      </a:r>
                      <a:r>
                        <a:rPr lang="ja-JP" altLang="en-US" sz="800" u="none" strike="noStrike">
                          <a:effectLst/>
                        </a:rPr>
                        <a:t>発行依頼日</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4225543661"/>
                  </a:ext>
                </a:extLst>
              </a:tr>
              <a:tr h="75241">
                <a:tc>
                  <a:txBody>
                    <a:bodyPr/>
                    <a:lstStyle/>
                    <a:p>
                      <a:pPr algn="l" fontAlgn="t"/>
                      <a:r>
                        <a:rPr lang="en-US" altLang="ja-JP" sz="800" u="none" strike="noStrike">
                          <a:effectLst/>
                        </a:rPr>
                        <a:t>7</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船積書類の銀行への呈示期間</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45078503"/>
                  </a:ext>
                </a:extLst>
              </a:tr>
              <a:tr h="75241">
                <a:tc>
                  <a:txBody>
                    <a:bodyPr/>
                    <a:lstStyle/>
                    <a:p>
                      <a:pPr algn="l" fontAlgn="t"/>
                      <a:r>
                        <a:rPr lang="en-US" altLang="ja-JP" sz="800" u="none" strike="noStrike">
                          <a:effectLst/>
                        </a:rPr>
                        <a:t>8</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en-US" sz="800" u="none" strike="noStrike">
                          <a:effectLst/>
                        </a:rPr>
                        <a:t>L/C</a:t>
                      </a:r>
                      <a:r>
                        <a:rPr lang="ja-JP" altLang="en-US" sz="800" u="none" strike="noStrike">
                          <a:effectLst/>
                        </a:rPr>
                        <a:t>通知方法</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4263916270"/>
                  </a:ext>
                </a:extLst>
              </a:tr>
              <a:tr h="75241">
                <a:tc>
                  <a:txBody>
                    <a:bodyPr/>
                    <a:lstStyle/>
                    <a:p>
                      <a:pPr algn="l" fontAlgn="t"/>
                      <a:r>
                        <a:rPr lang="en-US" altLang="ja-JP" sz="800" u="none" strike="noStrike">
                          <a:effectLst/>
                        </a:rPr>
                        <a:t>9</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en-US" sz="800" u="none" strike="noStrike">
                          <a:effectLst/>
                        </a:rPr>
                        <a:t>L/C</a:t>
                      </a:r>
                      <a:r>
                        <a:rPr lang="ja-JP" altLang="en-US" sz="800" u="none" strike="noStrike">
                          <a:effectLst/>
                        </a:rPr>
                        <a:t>確認要否</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505963065"/>
                  </a:ext>
                </a:extLst>
              </a:tr>
              <a:tr h="75241">
                <a:tc>
                  <a:txBody>
                    <a:bodyPr/>
                    <a:lstStyle/>
                    <a:p>
                      <a:pPr algn="l" fontAlgn="t"/>
                      <a:r>
                        <a:rPr lang="en-US" altLang="ja-JP" sz="800" u="none" strike="noStrike">
                          <a:effectLst/>
                        </a:rPr>
                        <a:t>10</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en-US" sz="800" u="none" strike="noStrike">
                          <a:effectLst/>
                        </a:rPr>
                        <a:t>L/C</a:t>
                      </a:r>
                      <a:r>
                        <a:rPr lang="ja-JP" altLang="en-US" sz="800" u="none" strike="noStrike">
                          <a:effectLst/>
                        </a:rPr>
                        <a:t>譲渡可否</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4076609810"/>
                  </a:ext>
                </a:extLst>
              </a:tr>
              <a:tr h="75241">
                <a:tc>
                  <a:txBody>
                    <a:bodyPr/>
                    <a:lstStyle/>
                    <a:p>
                      <a:pPr algn="l" fontAlgn="t"/>
                      <a:r>
                        <a:rPr lang="en-US" altLang="ja-JP" sz="800" u="none" strike="noStrike">
                          <a:effectLst/>
                        </a:rPr>
                        <a:t>11</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zh-TW" altLang="en-US" sz="800" u="none" strike="noStrike">
                          <a:effectLst/>
                        </a:rPr>
                        <a:t>荷送人（輸出者）情報、受益者情報</a:t>
                      </a:r>
                      <a:endParaRPr lang="zh-TW"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3277955735"/>
                  </a:ext>
                </a:extLst>
              </a:tr>
              <a:tr h="75241">
                <a:tc>
                  <a:txBody>
                    <a:bodyPr/>
                    <a:lstStyle/>
                    <a:p>
                      <a:pPr algn="l" fontAlgn="t"/>
                      <a:r>
                        <a:rPr lang="en-US" altLang="ja-JP" sz="800" u="none" strike="noStrike">
                          <a:effectLst/>
                        </a:rPr>
                        <a:t>12</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zh-TW" altLang="en-US" sz="800" u="none" strike="noStrike">
                          <a:effectLst/>
                        </a:rPr>
                        <a:t>荷受人（輸入者）情報</a:t>
                      </a:r>
                      <a:endParaRPr lang="zh-TW"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2805168505"/>
                  </a:ext>
                </a:extLst>
              </a:tr>
              <a:tr h="75241">
                <a:tc>
                  <a:txBody>
                    <a:bodyPr/>
                    <a:lstStyle/>
                    <a:p>
                      <a:pPr algn="l" fontAlgn="t"/>
                      <a:r>
                        <a:rPr lang="en-US" altLang="ja-JP" sz="800" u="none" strike="noStrike">
                          <a:effectLst/>
                        </a:rPr>
                        <a:t>13</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着荷通知先</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2852267284"/>
                  </a:ext>
                </a:extLst>
              </a:tr>
              <a:tr h="75241">
                <a:tc>
                  <a:txBody>
                    <a:bodyPr/>
                    <a:lstStyle/>
                    <a:p>
                      <a:pPr algn="l" fontAlgn="t"/>
                      <a:r>
                        <a:rPr lang="en-US" altLang="ja-JP" sz="800" u="none" strike="noStrike">
                          <a:effectLst/>
                        </a:rPr>
                        <a:t>14</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インボイス番号</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3618383575"/>
                  </a:ext>
                </a:extLst>
              </a:tr>
              <a:tr h="75241">
                <a:tc>
                  <a:txBody>
                    <a:bodyPr/>
                    <a:lstStyle/>
                    <a:p>
                      <a:pPr algn="l" fontAlgn="t"/>
                      <a:r>
                        <a:rPr lang="en-US" altLang="ja-JP" sz="800" u="none" strike="noStrike">
                          <a:effectLst/>
                        </a:rPr>
                        <a:t>15</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インボイス必要通数</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3436349289"/>
                  </a:ext>
                </a:extLst>
              </a:tr>
              <a:tr h="75241">
                <a:tc>
                  <a:txBody>
                    <a:bodyPr/>
                    <a:lstStyle/>
                    <a:p>
                      <a:pPr algn="l" fontAlgn="t"/>
                      <a:r>
                        <a:rPr lang="en-US" altLang="ja-JP" sz="800" u="none" strike="noStrike">
                          <a:effectLst/>
                        </a:rPr>
                        <a:t>16</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注文番号</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3209448106"/>
                  </a:ext>
                </a:extLst>
              </a:tr>
              <a:tr h="75241">
                <a:tc>
                  <a:txBody>
                    <a:bodyPr/>
                    <a:lstStyle/>
                    <a:p>
                      <a:pPr algn="l" fontAlgn="t"/>
                      <a:r>
                        <a:rPr lang="en-US" altLang="ja-JP" sz="800" u="none" strike="noStrike">
                          <a:effectLst/>
                        </a:rPr>
                        <a:t>17</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手形番号</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3044680215"/>
                  </a:ext>
                </a:extLst>
              </a:tr>
              <a:tr h="75241">
                <a:tc>
                  <a:txBody>
                    <a:bodyPr/>
                    <a:lstStyle/>
                    <a:p>
                      <a:pPr algn="l" fontAlgn="t"/>
                      <a:r>
                        <a:rPr lang="en-US" altLang="ja-JP" sz="800" u="none" strike="noStrike">
                          <a:effectLst/>
                        </a:rPr>
                        <a:t>18</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手形金額</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861825333"/>
                  </a:ext>
                </a:extLst>
              </a:tr>
              <a:tr h="75241">
                <a:tc>
                  <a:txBody>
                    <a:bodyPr/>
                    <a:lstStyle/>
                    <a:p>
                      <a:pPr algn="l" fontAlgn="t"/>
                      <a:r>
                        <a:rPr lang="en-US" altLang="ja-JP" sz="800" u="none" strike="noStrike">
                          <a:effectLst/>
                        </a:rPr>
                        <a:t>19</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手形作成地</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1671289319"/>
                  </a:ext>
                </a:extLst>
              </a:tr>
              <a:tr h="75241">
                <a:tc>
                  <a:txBody>
                    <a:bodyPr/>
                    <a:lstStyle/>
                    <a:p>
                      <a:pPr algn="l" fontAlgn="t"/>
                      <a:r>
                        <a:rPr lang="en-US" altLang="ja-JP" sz="800" u="none" strike="noStrike">
                          <a:effectLst/>
                        </a:rPr>
                        <a:t>20</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手形期限</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670914549"/>
                  </a:ext>
                </a:extLst>
              </a:tr>
              <a:tr h="75241">
                <a:tc>
                  <a:txBody>
                    <a:bodyPr/>
                    <a:lstStyle/>
                    <a:p>
                      <a:pPr algn="l" fontAlgn="t"/>
                      <a:r>
                        <a:rPr lang="en-US" altLang="ja-JP" sz="800" u="none" strike="noStrike">
                          <a:effectLst/>
                        </a:rPr>
                        <a:t>21</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zh-TW" altLang="en-US" sz="800" u="none" strike="noStrike">
                          <a:effectLst/>
                        </a:rPr>
                        <a:t>輸出地銀行（買取銀行）</a:t>
                      </a:r>
                      <a:endParaRPr lang="zh-TW"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474515247"/>
                  </a:ext>
                </a:extLst>
              </a:tr>
              <a:tr h="75241">
                <a:tc>
                  <a:txBody>
                    <a:bodyPr/>
                    <a:lstStyle/>
                    <a:p>
                      <a:pPr algn="l" fontAlgn="t"/>
                      <a:r>
                        <a:rPr lang="en-US" altLang="ja-JP" sz="800" u="none" strike="noStrike">
                          <a:effectLst/>
                        </a:rPr>
                        <a:t>22</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通知銀行</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3329490545"/>
                  </a:ext>
                </a:extLst>
              </a:tr>
              <a:tr h="75241">
                <a:tc>
                  <a:txBody>
                    <a:bodyPr/>
                    <a:lstStyle/>
                    <a:p>
                      <a:pPr algn="l" fontAlgn="t"/>
                      <a:r>
                        <a:rPr lang="en-US" altLang="ja-JP" sz="800" u="none" strike="noStrike">
                          <a:effectLst/>
                        </a:rPr>
                        <a:t>23</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en-US" sz="800" u="none" strike="noStrike">
                          <a:effectLst/>
                        </a:rPr>
                        <a:t>L/C</a:t>
                      </a:r>
                      <a:r>
                        <a:rPr lang="ja-JP" altLang="en-US" sz="800" u="none" strike="noStrike">
                          <a:effectLst/>
                        </a:rPr>
                        <a:t>発行銀行</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2841513465"/>
                  </a:ext>
                </a:extLst>
              </a:tr>
              <a:tr h="75241">
                <a:tc>
                  <a:txBody>
                    <a:bodyPr/>
                    <a:lstStyle/>
                    <a:p>
                      <a:pPr algn="l" fontAlgn="t"/>
                      <a:r>
                        <a:rPr lang="en-US" altLang="ja-JP" sz="800" u="none" strike="noStrike">
                          <a:effectLst/>
                        </a:rPr>
                        <a:t>24</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en-US" altLang="ja-JP" sz="800" u="none" strike="noStrike">
                          <a:effectLst/>
                        </a:rPr>
                        <a:t>L/C</a:t>
                      </a:r>
                      <a:r>
                        <a:rPr lang="ja-JP" altLang="en-US" sz="800" u="none" strike="noStrike">
                          <a:effectLst/>
                        </a:rPr>
                        <a:t>指定銀行の有無</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2396475423"/>
                  </a:ext>
                </a:extLst>
              </a:tr>
              <a:tr h="75241">
                <a:tc>
                  <a:txBody>
                    <a:bodyPr/>
                    <a:lstStyle/>
                    <a:p>
                      <a:pPr algn="l" fontAlgn="t"/>
                      <a:r>
                        <a:rPr lang="en-US" altLang="ja-JP" sz="800" u="none" strike="noStrike">
                          <a:effectLst/>
                        </a:rPr>
                        <a:t>25</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en-US" sz="800" u="none" strike="noStrike">
                          <a:effectLst/>
                        </a:rPr>
                        <a:t>L/C</a:t>
                      </a:r>
                      <a:r>
                        <a:rPr lang="ja-JP" altLang="en-US" sz="800" u="none" strike="noStrike">
                          <a:effectLst/>
                        </a:rPr>
                        <a:t>使用方法</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3965575513"/>
                  </a:ext>
                </a:extLst>
              </a:tr>
              <a:tr h="75241">
                <a:tc>
                  <a:txBody>
                    <a:bodyPr/>
                    <a:lstStyle/>
                    <a:p>
                      <a:pPr algn="l" fontAlgn="t"/>
                      <a:r>
                        <a:rPr lang="en-US" altLang="ja-JP" sz="800" u="none" strike="noStrike">
                          <a:effectLst/>
                        </a:rPr>
                        <a:t>26</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en-US" altLang="zh-TW" sz="800" u="none" strike="noStrike">
                          <a:effectLst/>
                        </a:rPr>
                        <a:t>L/C</a:t>
                      </a:r>
                      <a:r>
                        <a:rPr lang="zh-TW" altLang="en-US" sz="800" u="none" strike="noStrike">
                          <a:effectLst/>
                        </a:rPr>
                        <a:t>発行依頼人情報</a:t>
                      </a:r>
                      <a:endParaRPr lang="zh-TW"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3565198495"/>
                  </a:ext>
                </a:extLst>
              </a:tr>
              <a:tr h="75241">
                <a:tc>
                  <a:txBody>
                    <a:bodyPr/>
                    <a:lstStyle/>
                    <a:p>
                      <a:pPr algn="l" fontAlgn="t"/>
                      <a:r>
                        <a:rPr lang="en-US" altLang="ja-JP" sz="800" u="none" strike="noStrike">
                          <a:effectLst/>
                        </a:rPr>
                        <a:t>27</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en-US" sz="800" u="none" strike="noStrike">
                          <a:effectLst/>
                        </a:rPr>
                        <a:t>L/C</a:t>
                      </a:r>
                      <a:r>
                        <a:rPr lang="ja-JP" altLang="en-US" sz="800" u="none" strike="noStrike">
                          <a:effectLst/>
                        </a:rPr>
                        <a:t>番号</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3471838231"/>
                  </a:ext>
                </a:extLst>
              </a:tr>
              <a:tr h="75241">
                <a:tc>
                  <a:txBody>
                    <a:bodyPr/>
                    <a:lstStyle/>
                    <a:p>
                      <a:pPr algn="l" fontAlgn="t"/>
                      <a:r>
                        <a:rPr lang="en-US" altLang="ja-JP" sz="800" u="none" strike="noStrike">
                          <a:effectLst/>
                        </a:rPr>
                        <a:t>28</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en-US" sz="800" u="none" strike="noStrike">
                          <a:effectLst/>
                        </a:rPr>
                        <a:t>L/C</a:t>
                      </a:r>
                      <a:r>
                        <a:rPr lang="ja-JP" altLang="en-US" sz="800" u="none" strike="noStrike">
                          <a:effectLst/>
                        </a:rPr>
                        <a:t>有効期限</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3325598320"/>
                  </a:ext>
                </a:extLst>
              </a:tr>
              <a:tr h="75241">
                <a:tc>
                  <a:txBody>
                    <a:bodyPr/>
                    <a:lstStyle/>
                    <a:p>
                      <a:pPr algn="l" fontAlgn="t"/>
                      <a:r>
                        <a:rPr lang="en-US" altLang="ja-JP" sz="800" u="none" strike="noStrike">
                          <a:effectLst/>
                        </a:rPr>
                        <a:t>29</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en-US" sz="800" u="none" strike="noStrike">
                          <a:effectLst/>
                        </a:rPr>
                        <a:t>L/C</a:t>
                      </a:r>
                      <a:r>
                        <a:rPr lang="ja-JP" altLang="en-US" sz="800" u="none" strike="noStrike">
                          <a:effectLst/>
                        </a:rPr>
                        <a:t>発行金額</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414915491"/>
                  </a:ext>
                </a:extLst>
              </a:tr>
              <a:tr h="75241">
                <a:tc>
                  <a:txBody>
                    <a:bodyPr/>
                    <a:lstStyle/>
                    <a:p>
                      <a:pPr algn="l" fontAlgn="t"/>
                      <a:r>
                        <a:rPr lang="en-US" altLang="ja-JP" sz="800" u="none" strike="noStrike">
                          <a:effectLst/>
                        </a:rPr>
                        <a:t>30</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船荷証券番号</a:t>
                      </a:r>
                      <a:endParaRPr lang="ja-JP" altLang="en-US" sz="800" b="0" i="0" u="none" strike="noStrike">
                        <a:solidFill>
                          <a:srgbClr val="333333"/>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932979852"/>
                  </a:ext>
                </a:extLst>
              </a:tr>
              <a:tr h="75241">
                <a:tc>
                  <a:txBody>
                    <a:bodyPr/>
                    <a:lstStyle/>
                    <a:p>
                      <a:pPr algn="l" fontAlgn="t"/>
                      <a:r>
                        <a:rPr lang="en-US" altLang="ja-JP" sz="800" u="none" strike="noStrike">
                          <a:effectLst/>
                        </a:rPr>
                        <a:t>31</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en-US" sz="800" u="none" strike="noStrike">
                          <a:effectLst/>
                        </a:rPr>
                        <a:t>B/L</a:t>
                      </a:r>
                      <a:r>
                        <a:rPr lang="ja-JP" altLang="en-US" sz="800" u="none" strike="noStrike">
                          <a:effectLst/>
                        </a:rPr>
                        <a:t>の発行枚数</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200323330"/>
                  </a:ext>
                </a:extLst>
              </a:tr>
              <a:tr h="75241">
                <a:tc>
                  <a:txBody>
                    <a:bodyPr/>
                    <a:lstStyle/>
                    <a:p>
                      <a:pPr algn="l" fontAlgn="t"/>
                      <a:r>
                        <a:rPr lang="en-US" altLang="ja-JP" sz="800" u="none" strike="noStrike">
                          <a:effectLst/>
                        </a:rPr>
                        <a:t>32</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en-US" altLang="ja-JP" sz="800" u="none" strike="noStrike">
                          <a:effectLst/>
                        </a:rPr>
                        <a:t>B/L</a:t>
                      </a:r>
                      <a:r>
                        <a:rPr lang="ja-JP" altLang="en-US" sz="800" u="none" strike="noStrike">
                          <a:effectLst/>
                        </a:rPr>
                        <a:t>の発行地場所</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4267186712"/>
                  </a:ext>
                </a:extLst>
              </a:tr>
              <a:tr h="75241">
                <a:tc>
                  <a:txBody>
                    <a:bodyPr/>
                    <a:lstStyle/>
                    <a:p>
                      <a:pPr algn="l" fontAlgn="t"/>
                      <a:r>
                        <a:rPr lang="en-US" altLang="ja-JP" sz="800" u="none" strike="noStrike">
                          <a:effectLst/>
                        </a:rPr>
                        <a:t>33</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zh-CN" altLang="en-US" sz="800" u="none" strike="noStrike">
                          <a:effectLst/>
                        </a:rPr>
                        <a:t>船会社／航空会社名</a:t>
                      </a:r>
                      <a:endParaRPr lang="zh-CN"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1569663326"/>
                  </a:ext>
                </a:extLst>
              </a:tr>
              <a:tr h="75241">
                <a:tc>
                  <a:txBody>
                    <a:bodyPr/>
                    <a:lstStyle/>
                    <a:p>
                      <a:pPr algn="l" fontAlgn="t"/>
                      <a:r>
                        <a:rPr lang="en-US" altLang="ja-JP" sz="800" u="none" strike="noStrike">
                          <a:effectLst/>
                        </a:rPr>
                        <a:t>34</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dirty="0">
                          <a:effectLst/>
                        </a:rPr>
                        <a:t>船腹予約番号</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973583065"/>
                  </a:ext>
                </a:extLst>
              </a:tr>
            </a:tbl>
          </a:graphicData>
        </a:graphic>
      </p:graphicFrame>
      <p:graphicFrame>
        <p:nvGraphicFramePr>
          <p:cNvPr id="9" name="表 8">
            <a:extLst>
              <a:ext uri="{FF2B5EF4-FFF2-40B4-BE49-F238E27FC236}">
                <a16:creationId xmlns:a16="http://schemas.microsoft.com/office/drawing/2014/main" id="{5707B644-E894-47B7-9F3B-24F391D8C472}"/>
              </a:ext>
            </a:extLst>
          </p:cNvPr>
          <p:cNvGraphicFramePr>
            <a:graphicFrameLocks noGrp="1"/>
          </p:cNvGraphicFramePr>
          <p:nvPr>
            <p:extLst>
              <p:ext uri="{D42A27DB-BD31-4B8C-83A1-F6EECF244321}">
                <p14:modId xmlns:p14="http://schemas.microsoft.com/office/powerpoint/2010/main" val="4092698215"/>
              </p:ext>
            </p:extLst>
          </p:nvPr>
        </p:nvGraphicFramePr>
        <p:xfrm>
          <a:off x="5432861" y="2627709"/>
          <a:ext cx="3926358" cy="4419500"/>
        </p:xfrm>
        <a:graphic>
          <a:graphicData uri="http://schemas.openxmlformats.org/drawingml/2006/table">
            <a:tbl>
              <a:tblPr firstRow="1" bandRow="1">
                <a:tableStyleId>{5C22544A-7EE6-4342-B048-85BDC9FD1C3A}</a:tableStyleId>
              </a:tblPr>
              <a:tblGrid>
                <a:gridCol w="195263">
                  <a:extLst>
                    <a:ext uri="{9D8B030D-6E8A-4147-A177-3AD203B41FA5}">
                      <a16:colId xmlns:a16="http://schemas.microsoft.com/office/drawing/2014/main" val="1452718184"/>
                    </a:ext>
                  </a:extLst>
                </a:gridCol>
                <a:gridCol w="1498846">
                  <a:extLst>
                    <a:ext uri="{9D8B030D-6E8A-4147-A177-3AD203B41FA5}">
                      <a16:colId xmlns:a16="http://schemas.microsoft.com/office/drawing/2014/main" val="2090822350"/>
                    </a:ext>
                  </a:extLst>
                </a:gridCol>
                <a:gridCol w="474909">
                  <a:extLst>
                    <a:ext uri="{9D8B030D-6E8A-4147-A177-3AD203B41FA5}">
                      <a16:colId xmlns:a16="http://schemas.microsoft.com/office/drawing/2014/main" val="2429385796"/>
                    </a:ext>
                  </a:extLst>
                </a:gridCol>
                <a:gridCol w="351468">
                  <a:extLst>
                    <a:ext uri="{9D8B030D-6E8A-4147-A177-3AD203B41FA5}">
                      <a16:colId xmlns:a16="http://schemas.microsoft.com/office/drawing/2014/main" val="2504069479"/>
                    </a:ext>
                  </a:extLst>
                </a:gridCol>
                <a:gridCol w="351468">
                  <a:extLst>
                    <a:ext uri="{9D8B030D-6E8A-4147-A177-3AD203B41FA5}">
                      <a16:colId xmlns:a16="http://schemas.microsoft.com/office/drawing/2014/main" val="1900387959"/>
                    </a:ext>
                  </a:extLst>
                </a:gridCol>
                <a:gridCol w="351468">
                  <a:extLst>
                    <a:ext uri="{9D8B030D-6E8A-4147-A177-3AD203B41FA5}">
                      <a16:colId xmlns:a16="http://schemas.microsoft.com/office/drawing/2014/main" val="1816415996"/>
                    </a:ext>
                  </a:extLst>
                </a:gridCol>
                <a:gridCol w="351468">
                  <a:extLst>
                    <a:ext uri="{9D8B030D-6E8A-4147-A177-3AD203B41FA5}">
                      <a16:colId xmlns:a16="http://schemas.microsoft.com/office/drawing/2014/main" val="3685169321"/>
                    </a:ext>
                  </a:extLst>
                </a:gridCol>
                <a:gridCol w="351468">
                  <a:extLst>
                    <a:ext uri="{9D8B030D-6E8A-4147-A177-3AD203B41FA5}">
                      <a16:colId xmlns:a16="http://schemas.microsoft.com/office/drawing/2014/main" val="1175543022"/>
                    </a:ext>
                  </a:extLst>
                </a:gridCol>
              </a:tblGrid>
              <a:tr h="149950">
                <a:tc>
                  <a:txBody>
                    <a:bodyPr/>
                    <a:lstStyle/>
                    <a:p>
                      <a:pPr algn="ctr" fontAlgn="ctr"/>
                      <a:r>
                        <a:rPr lang="ja-JP" altLang="en-US" sz="800" u="none" strike="noStrike" dirty="0">
                          <a:effectLst/>
                        </a:rPr>
                        <a:t>＃</a:t>
                      </a:r>
                      <a:endParaRPr lang="ja-JP" altLang="en-US" sz="800" b="1"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nchor="ctr"/>
                </a:tc>
                <a:tc>
                  <a:txBody>
                    <a:bodyPr/>
                    <a:lstStyle/>
                    <a:p>
                      <a:pPr algn="ctr" fontAlgn="ctr"/>
                      <a:r>
                        <a:rPr lang="ja-JP" altLang="en-US" sz="800" u="none" strike="noStrike">
                          <a:effectLst/>
                        </a:rPr>
                        <a:t>データ項目</a:t>
                      </a:r>
                      <a:endParaRPr lang="ja-JP" altLang="en-US" sz="800" b="1"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nchor="ctr"/>
                </a:tc>
                <a:tc>
                  <a:txBody>
                    <a:bodyPr/>
                    <a:lstStyle/>
                    <a:p>
                      <a:pPr algn="ctr" fontAlgn="ctr"/>
                      <a:r>
                        <a:rPr lang="en-US" sz="800" u="none" strike="noStrike" dirty="0">
                          <a:effectLst/>
                        </a:rPr>
                        <a:t>L/C</a:t>
                      </a:r>
                    </a:p>
                    <a:p>
                      <a:pPr algn="ctr" fontAlgn="ctr"/>
                      <a:r>
                        <a:rPr lang="ja-JP" altLang="en-US" sz="800" u="none" strike="noStrike" dirty="0">
                          <a:effectLst/>
                        </a:rPr>
                        <a:t>開設依頼</a:t>
                      </a:r>
                      <a:endParaRPr lang="ja-JP" altLang="en-US" sz="800" b="1"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nchor="ctr"/>
                </a:tc>
                <a:tc>
                  <a:txBody>
                    <a:bodyPr/>
                    <a:lstStyle/>
                    <a:p>
                      <a:pPr algn="ctr" fontAlgn="ctr"/>
                      <a:r>
                        <a:rPr lang="en-US" sz="800" u="none" strike="noStrike">
                          <a:effectLst/>
                        </a:rPr>
                        <a:t>L/C</a:t>
                      </a:r>
                      <a:endParaRPr lang="en-US" sz="800" b="1"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nchor="ctr"/>
                </a:tc>
                <a:tc>
                  <a:txBody>
                    <a:bodyPr/>
                    <a:lstStyle/>
                    <a:p>
                      <a:pPr algn="ctr" fontAlgn="ctr"/>
                      <a:r>
                        <a:rPr lang="en-US" sz="800" u="none" strike="noStrike">
                          <a:effectLst/>
                        </a:rPr>
                        <a:t>S/I</a:t>
                      </a:r>
                      <a:endParaRPr lang="en-US" sz="800" b="1"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nchor="ctr"/>
                </a:tc>
                <a:tc>
                  <a:txBody>
                    <a:bodyPr/>
                    <a:lstStyle/>
                    <a:p>
                      <a:pPr algn="ctr" fontAlgn="ctr"/>
                      <a:r>
                        <a:rPr lang="en-US" sz="800" u="none" strike="noStrike">
                          <a:effectLst/>
                        </a:rPr>
                        <a:t>B/L</a:t>
                      </a:r>
                      <a:endParaRPr lang="en-US" sz="800" b="1"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nchor="ctr"/>
                </a:tc>
                <a:tc>
                  <a:txBody>
                    <a:bodyPr/>
                    <a:lstStyle/>
                    <a:p>
                      <a:pPr algn="ctr" fontAlgn="ctr"/>
                      <a:r>
                        <a:rPr lang="en-US" sz="800" u="none" strike="noStrike">
                          <a:effectLst/>
                        </a:rPr>
                        <a:t>I/V</a:t>
                      </a:r>
                      <a:endParaRPr lang="en-US" sz="800" b="1"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nchor="ctr"/>
                </a:tc>
                <a:tc>
                  <a:txBody>
                    <a:bodyPr/>
                    <a:lstStyle/>
                    <a:p>
                      <a:pPr algn="ctr" fontAlgn="ctr"/>
                      <a:r>
                        <a:rPr lang="en-US" sz="800" u="none" strike="noStrike">
                          <a:effectLst/>
                        </a:rPr>
                        <a:t>P/L</a:t>
                      </a:r>
                      <a:endParaRPr lang="en-US" sz="800" b="1"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nchor="ctr"/>
                </a:tc>
                <a:extLst>
                  <a:ext uri="{0D108BD9-81ED-4DB2-BD59-A6C34878D82A}">
                    <a16:rowId xmlns:a16="http://schemas.microsoft.com/office/drawing/2014/main" val="1504150043"/>
                  </a:ext>
                </a:extLst>
              </a:tr>
              <a:tr h="75241">
                <a:tc>
                  <a:txBody>
                    <a:bodyPr/>
                    <a:lstStyle/>
                    <a:p>
                      <a:pPr algn="l" fontAlgn="t"/>
                      <a:r>
                        <a:rPr lang="en-US" altLang="ja-JP" sz="800" u="none" strike="noStrike">
                          <a:effectLst/>
                        </a:rPr>
                        <a:t>35</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dirty="0">
                          <a:effectLst/>
                        </a:rPr>
                        <a:t>船名／航空便名、本船名</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2874308137"/>
                  </a:ext>
                </a:extLst>
              </a:tr>
              <a:tr h="75241">
                <a:tc>
                  <a:txBody>
                    <a:bodyPr/>
                    <a:lstStyle/>
                    <a:p>
                      <a:pPr algn="l" fontAlgn="t"/>
                      <a:r>
                        <a:rPr lang="en-US" altLang="ja-JP" sz="800" u="none" strike="noStrike">
                          <a:effectLst/>
                        </a:rPr>
                        <a:t>36</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船積期限</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506076768"/>
                  </a:ext>
                </a:extLst>
              </a:tr>
              <a:tr h="75241">
                <a:tc>
                  <a:txBody>
                    <a:bodyPr/>
                    <a:lstStyle/>
                    <a:p>
                      <a:pPr algn="l" fontAlgn="t"/>
                      <a:r>
                        <a:rPr lang="en-US" altLang="ja-JP" sz="800" u="none" strike="noStrike">
                          <a:effectLst/>
                        </a:rPr>
                        <a:t>37</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zh-TW" altLang="en-US" sz="800" u="none" strike="noStrike">
                          <a:effectLst/>
                        </a:rPr>
                        <a:t>分割船積可否</a:t>
                      </a:r>
                      <a:endParaRPr lang="zh-TW"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2824100222"/>
                  </a:ext>
                </a:extLst>
              </a:tr>
              <a:tr h="75241">
                <a:tc>
                  <a:txBody>
                    <a:bodyPr/>
                    <a:lstStyle/>
                    <a:p>
                      <a:pPr algn="l" fontAlgn="t"/>
                      <a:r>
                        <a:rPr lang="en-US" altLang="ja-JP" sz="800" u="none" strike="noStrike">
                          <a:effectLst/>
                        </a:rPr>
                        <a:t>38</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dirty="0">
                          <a:effectLst/>
                        </a:rPr>
                        <a:t>積替可否</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2218519533"/>
                  </a:ext>
                </a:extLst>
              </a:tr>
              <a:tr h="75241">
                <a:tc>
                  <a:txBody>
                    <a:bodyPr/>
                    <a:lstStyle/>
                    <a:p>
                      <a:pPr algn="l" fontAlgn="t"/>
                      <a:r>
                        <a:rPr lang="en-US" altLang="ja-JP" sz="800" u="none" strike="noStrike" dirty="0">
                          <a:effectLst/>
                        </a:rPr>
                        <a:t>39</a:t>
                      </a:r>
                      <a:endParaRPr lang="en-US" altLang="ja-JP"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zh-TW" altLang="en-US" sz="800" u="none" strike="noStrike" dirty="0">
                          <a:effectLst/>
                        </a:rPr>
                        <a:t>船積／出航予定日</a:t>
                      </a:r>
                      <a:endParaRPr lang="zh-TW"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1146949305"/>
                  </a:ext>
                </a:extLst>
              </a:tr>
              <a:tr h="75241">
                <a:tc>
                  <a:txBody>
                    <a:bodyPr/>
                    <a:lstStyle/>
                    <a:p>
                      <a:pPr algn="l" fontAlgn="t"/>
                      <a:r>
                        <a:rPr lang="en-US" altLang="ja-JP" sz="800" u="none" strike="noStrike">
                          <a:effectLst/>
                        </a:rPr>
                        <a:t>40</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dirty="0">
                          <a:effectLst/>
                        </a:rPr>
                        <a:t>船積日</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919932146"/>
                  </a:ext>
                </a:extLst>
              </a:tr>
              <a:tr h="75241">
                <a:tc>
                  <a:txBody>
                    <a:bodyPr/>
                    <a:lstStyle/>
                    <a:p>
                      <a:pPr algn="l" fontAlgn="t"/>
                      <a:r>
                        <a:rPr lang="en-US" altLang="ja-JP" sz="800" u="none" strike="noStrike">
                          <a:effectLst/>
                        </a:rPr>
                        <a:t>41</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荷受地</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2889916147"/>
                  </a:ext>
                </a:extLst>
              </a:tr>
              <a:tr h="75241">
                <a:tc>
                  <a:txBody>
                    <a:bodyPr/>
                    <a:lstStyle/>
                    <a:p>
                      <a:pPr algn="l" fontAlgn="t"/>
                      <a:r>
                        <a:rPr lang="en-US" altLang="ja-JP" sz="800" u="none" strike="noStrike">
                          <a:effectLst/>
                        </a:rPr>
                        <a:t>42</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船積港</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2946623434"/>
                  </a:ext>
                </a:extLst>
              </a:tr>
              <a:tr h="75241">
                <a:tc>
                  <a:txBody>
                    <a:bodyPr/>
                    <a:lstStyle/>
                    <a:p>
                      <a:pPr algn="l" fontAlgn="t"/>
                      <a:r>
                        <a:rPr lang="en-US" altLang="ja-JP" sz="800" u="none" strike="noStrike">
                          <a:effectLst/>
                        </a:rPr>
                        <a:t>43</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経由地</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2276774915"/>
                  </a:ext>
                </a:extLst>
              </a:tr>
              <a:tr h="75241">
                <a:tc>
                  <a:txBody>
                    <a:bodyPr/>
                    <a:lstStyle/>
                    <a:p>
                      <a:pPr algn="l" fontAlgn="t"/>
                      <a:r>
                        <a:rPr lang="en-US" altLang="ja-JP" sz="800" u="none" strike="noStrike">
                          <a:effectLst/>
                        </a:rPr>
                        <a:t>44</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荷揚げ港</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3866535940"/>
                  </a:ext>
                </a:extLst>
              </a:tr>
              <a:tr h="75241">
                <a:tc>
                  <a:txBody>
                    <a:bodyPr/>
                    <a:lstStyle/>
                    <a:p>
                      <a:pPr algn="l" fontAlgn="t"/>
                      <a:r>
                        <a:rPr lang="en-US" altLang="ja-JP" sz="800" u="none" strike="noStrike">
                          <a:effectLst/>
                        </a:rPr>
                        <a:t>45</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荷渡し地</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2609894101"/>
                  </a:ext>
                </a:extLst>
              </a:tr>
              <a:tr h="75241">
                <a:tc>
                  <a:txBody>
                    <a:bodyPr/>
                    <a:lstStyle/>
                    <a:p>
                      <a:pPr algn="l" fontAlgn="t"/>
                      <a:r>
                        <a:rPr lang="en-US" altLang="ja-JP" sz="800" u="none" strike="noStrike">
                          <a:effectLst/>
                        </a:rPr>
                        <a:t>46</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貨物の仕向先国名</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268400285"/>
                  </a:ext>
                </a:extLst>
              </a:tr>
              <a:tr h="75241">
                <a:tc>
                  <a:txBody>
                    <a:bodyPr/>
                    <a:lstStyle/>
                    <a:p>
                      <a:pPr algn="l" fontAlgn="t"/>
                      <a:r>
                        <a:rPr lang="en-US" altLang="ja-JP" sz="800" u="none" strike="noStrike">
                          <a:effectLst/>
                        </a:rPr>
                        <a:t>47</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荷受地への搬入日</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1465771458"/>
                  </a:ext>
                </a:extLst>
              </a:tr>
              <a:tr h="75241">
                <a:tc>
                  <a:txBody>
                    <a:bodyPr/>
                    <a:lstStyle/>
                    <a:p>
                      <a:pPr algn="l" fontAlgn="t"/>
                      <a:r>
                        <a:rPr lang="en-US" altLang="ja-JP" sz="800" u="none" strike="noStrike">
                          <a:effectLst/>
                        </a:rPr>
                        <a:t>48</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荷受地への運送手段</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1855171083"/>
                  </a:ext>
                </a:extLst>
              </a:tr>
              <a:tr h="75241">
                <a:tc>
                  <a:txBody>
                    <a:bodyPr/>
                    <a:lstStyle/>
                    <a:p>
                      <a:pPr algn="l" fontAlgn="t"/>
                      <a:r>
                        <a:rPr lang="en-US" altLang="ja-JP" sz="800" u="none" strike="noStrike">
                          <a:effectLst/>
                        </a:rPr>
                        <a:t>49</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荷受地への運送会社</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232589611"/>
                  </a:ext>
                </a:extLst>
              </a:tr>
              <a:tr h="75241">
                <a:tc>
                  <a:txBody>
                    <a:bodyPr/>
                    <a:lstStyle/>
                    <a:p>
                      <a:pPr algn="l" fontAlgn="t"/>
                      <a:r>
                        <a:rPr lang="en-US" altLang="ja-JP" sz="800" u="none" strike="noStrike">
                          <a:effectLst/>
                        </a:rPr>
                        <a:t>50</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運賃支払い</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2774761224"/>
                  </a:ext>
                </a:extLst>
              </a:tr>
              <a:tr h="75241">
                <a:tc>
                  <a:txBody>
                    <a:bodyPr/>
                    <a:lstStyle/>
                    <a:p>
                      <a:pPr algn="l" fontAlgn="t"/>
                      <a:r>
                        <a:rPr lang="en-US" altLang="ja-JP" sz="800" u="none" strike="noStrike">
                          <a:effectLst/>
                        </a:rPr>
                        <a:t>51</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支払条件</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2716424418"/>
                  </a:ext>
                </a:extLst>
              </a:tr>
              <a:tr h="75241">
                <a:tc>
                  <a:txBody>
                    <a:bodyPr/>
                    <a:lstStyle/>
                    <a:p>
                      <a:pPr algn="l" fontAlgn="t"/>
                      <a:r>
                        <a:rPr lang="en-US" altLang="ja-JP" sz="800" u="none" strike="noStrike">
                          <a:effectLst/>
                        </a:rPr>
                        <a:t>52</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取引条件</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2645697702"/>
                  </a:ext>
                </a:extLst>
              </a:tr>
              <a:tr h="75241">
                <a:tc>
                  <a:txBody>
                    <a:bodyPr/>
                    <a:lstStyle/>
                    <a:p>
                      <a:pPr algn="l" fontAlgn="t"/>
                      <a:r>
                        <a:rPr lang="en-US" altLang="ja-JP" sz="800" u="none" strike="noStrike">
                          <a:effectLst/>
                        </a:rPr>
                        <a:t>53</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特別条件</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3149358996"/>
                  </a:ext>
                </a:extLst>
              </a:tr>
              <a:tr h="75241">
                <a:tc>
                  <a:txBody>
                    <a:bodyPr/>
                    <a:lstStyle/>
                    <a:p>
                      <a:pPr algn="l" fontAlgn="t"/>
                      <a:r>
                        <a:rPr lang="en-US" altLang="ja-JP" sz="800" u="none" strike="noStrike">
                          <a:effectLst/>
                        </a:rPr>
                        <a:t>54</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請求先</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209503117"/>
                  </a:ext>
                </a:extLst>
              </a:tr>
              <a:tr h="75241">
                <a:tc>
                  <a:txBody>
                    <a:bodyPr/>
                    <a:lstStyle/>
                    <a:p>
                      <a:pPr algn="l" fontAlgn="t"/>
                      <a:r>
                        <a:rPr lang="en-US" altLang="ja-JP" sz="800" u="none" strike="noStrike">
                          <a:effectLst/>
                        </a:rPr>
                        <a:t>55</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zh-TW" altLang="en-US" sz="800" u="none" strike="noStrike">
                          <a:effectLst/>
                        </a:rPr>
                        <a:t>商品明細（品目名）</a:t>
                      </a:r>
                      <a:endParaRPr lang="zh-TW"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3863676777"/>
                  </a:ext>
                </a:extLst>
              </a:tr>
              <a:tr h="75241">
                <a:tc>
                  <a:txBody>
                    <a:bodyPr/>
                    <a:lstStyle/>
                    <a:p>
                      <a:pPr algn="l" fontAlgn="t"/>
                      <a:r>
                        <a:rPr lang="en-US" altLang="ja-JP" sz="800" u="none" strike="noStrike">
                          <a:effectLst/>
                        </a:rPr>
                        <a:t>56</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商品明細（数量）</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475609113"/>
                  </a:ext>
                </a:extLst>
              </a:tr>
              <a:tr h="75241">
                <a:tc>
                  <a:txBody>
                    <a:bodyPr/>
                    <a:lstStyle/>
                    <a:p>
                      <a:pPr algn="l" fontAlgn="t"/>
                      <a:r>
                        <a:rPr lang="en-US" altLang="ja-JP" sz="800" u="none" strike="noStrike">
                          <a:effectLst/>
                        </a:rPr>
                        <a:t>57</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zh-TW" altLang="en-US" sz="800" u="none" strike="noStrike">
                          <a:effectLst/>
                        </a:rPr>
                        <a:t>商品明細（単位重量）</a:t>
                      </a:r>
                      <a:endParaRPr lang="zh-TW"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4009606410"/>
                  </a:ext>
                </a:extLst>
              </a:tr>
              <a:tr h="75241">
                <a:tc>
                  <a:txBody>
                    <a:bodyPr/>
                    <a:lstStyle/>
                    <a:p>
                      <a:pPr algn="l" fontAlgn="t"/>
                      <a:r>
                        <a:rPr lang="en-US" altLang="ja-JP" sz="800" u="none" strike="noStrike">
                          <a:effectLst/>
                        </a:rPr>
                        <a:t>58</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zh-TW" altLang="en-US" sz="800" u="none" strike="noStrike">
                          <a:effectLst/>
                        </a:rPr>
                        <a:t>商品明細（重量）</a:t>
                      </a:r>
                      <a:endParaRPr lang="zh-TW"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2887344726"/>
                  </a:ext>
                </a:extLst>
              </a:tr>
              <a:tr h="75241">
                <a:tc>
                  <a:txBody>
                    <a:bodyPr/>
                    <a:lstStyle/>
                    <a:p>
                      <a:pPr algn="l" fontAlgn="t"/>
                      <a:r>
                        <a:rPr lang="en-US" altLang="ja-JP" sz="800" u="none" strike="noStrike">
                          <a:effectLst/>
                        </a:rPr>
                        <a:t>59</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zh-TW" altLang="en-US" sz="800" u="none" strike="noStrike">
                          <a:effectLst/>
                        </a:rPr>
                        <a:t>商品明細（容積）</a:t>
                      </a:r>
                      <a:endParaRPr lang="zh-TW"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1042279264"/>
                  </a:ext>
                </a:extLst>
              </a:tr>
              <a:tr h="75241">
                <a:tc>
                  <a:txBody>
                    <a:bodyPr/>
                    <a:lstStyle/>
                    <a:p>
                      <a:pPr algn="l" fontAlgn="t"/>
                      <a:r>
                        <a:rPr lang="en-US" altLang="ja-JP" sz="800" u="none" strike="noStrike">
                          <a:effectLst/>
                        </a:rPr>
                        <a:t>60</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zh-TW" altLang="en-US" sz="800" u="none" strike="noStrike">
                          <a:effectLst/>
                        </a:rPr>
                        <a:t>商品明細（荷印）</a:t>
                      </a:r>
                      <a:endParaRPr lang="zh-TW"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2390574154"/>
                  </a:ext>
                </a:extLst>
              </a:tr>
              <a:tr h="75241">
                <a:tc>
                  <a:txBody>
                    <a:bodyPr/>
                    <a:lstStyle/>
                    <a:p>
                      <a:pPr algn="l" fontAlgn="t"/>
                      <a:r>
                        <a:rPr lang="en-US" altLang="ja-JP" sz="800" u="none" strike="noStrike">
                          <a:effectLst/>
                        </a:rPr>
                        <a:t>61</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zh-TW" altLang="en-US" sz="800" u="none" strike="noStrike">
                          <a:effectLst/>
                        </a:rPr>
                        <a:t>商品明細（梱包状態（荷姿））</a:t>
                      </a:r>
                      <a:endParaRPr lang="zh-TW"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2354739293"/>
                  </a:ext>
                </a:extLst>
              </a:tr>
              <a:tr h="75241">
                <a:tc>
                  <a:txBody>
                    <a:bodyPr/>
                    <a:lstStyle/>
                    <a:p>
                      <a:pPr algn="l" fontAlgn="t"/>
                      <a:r>
                        <a:rPr lang="en-US" altLang="ja-JP" sz="800" u="none" strike="noStrike">
                          <a:effectLst/>
                        </a:rPr>
                        <a:t>62</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zh-TW" altLang="en-US" sz="800" u="none" strike="noStrike">
                          <a:effectLst/>
                        </a:rPr>
                        <a:t>商品明細（単価）</a:t>
                      </a:r>
                      <a:endParaRPr lang="zh-TW"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929494341"/>
                  </a:ext>
                </a:extLst>
              </a:tr>
              <a:tr h="75241">
                <a:tc>
                  <a:txBody>
                    <a:bodyPr/>
                    <a:lstStyle/>
                    <a:p>
                      <a:pPr algn="l" fontAlgn="t"/>
                      <a:r>
                        <a:rPr lang="en-US" altLang="ja-JP" sz="800" u="none" strike="noStrike">
                          <a:effectLst/>
                        </a:rPr>
                        <a:t>63</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zh-TW" altLang="en-US" sz="800" u="none" strike="noStrike">
                          <a:effectLst/>
                        </a:rPr>
                        <a:t>商品明細（金額）</a:t>
                      </a:r>
                      <a:endParaRPr lang="zh-TW"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3452400399"/>
                  </a:ext>
                </a:extLst>
              </a:tr>
              <a:tr h="75241">
                <a:tc>
                  <a:txBody>
                    <a:bodyPr/>
                    <a:lstStyle/>
                    <a:p>
                      <a:pPr algn="l" fontAlgn="t"/>
                      <a:r>
                        <a:rPr lang="en-US" altLang="ja-JP" sz="800" u="none" strike="noStrike">
                          <a:effectLst/>
                        </a:rPr>
                        <a:t>64</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zh-TW" altLang="en-US" sz="800" u="none" strike="noStrike">
                          <a:effectLst/>
                        </a:rPr>
                        <a:t>商品明細（原産地）</a:t>
                      </a:r>
                      <a:endParaRPr lang="zh-TW"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3405958331"/>
                  </a:ext>
                </a:extLst>
              </a:tr>
              <a:tr h="75241">
                <a:tc>
                  <a:txBody>
                    <a:bodyPr/>
                    <a:lstStyle/>
                    <a:p>
                      <a:pPr algn="l" fontAlgn="t"/>
                      <a:r>
                        <a:rPr lang="en-US" altLang="ja-JP" sz="800" u="none" strike="noStrike">
                          <a:effectLst/>
                        </a:rPr>
                        <a:t>65</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商品明細（その他）</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1845281037"/>
                  </a:ext>
                </a:extLst>
              </a:tr>
              <a:tr h="75241">
                <a:tc>
                  <a:txBody>
                    <a:bodyPr/>
                    <a:lstStyle/>
                    <a:p>
                      <a:pPr algn="l" fontAlgn="t"/>
                      <a:r>
                        <a:rPr lang="en-US" altLang="ja-JP" sz="800" u="none" strike="noStrike">
                          <a:effectLst/>
                        </a:rPr>
                        <a:t>66</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その他の特記事項</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3692913829"/>
                  </a:ext>
                </a:extLst>
              </a:tr>
              <a:tr h="75241">
                <a:tc>
                  <a:txBody>
                    <a:bodyPr/>
                    <a:lstStyle/>
                    <a:p>
                      <a:pPr algn="l" fontAlgn="t"/>
                      <a:r>
                        <a:rPr lang="en-US" altLang="ja-JP" sz="800" u="none" strike="noStrike">
                          <a:effectLst/>
                        </a:rPr>
                        <a:t>67</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荷送人（</a:t>
                      </a:r>
                      <a:r>
                        <a:rPr lang="en-US" altLang="ja-JP" sz="800" u="none" strike="noStrike">
                          <a:effectLst/>
                        </a:rPr>
                        <a:t>Shipper</a:t>
                      </a:r>
                      <a:r>
                        <a:rPr lang="ja-JP" altLang="en-US" sz="800" u="none" strike="noStrike">
                          <a:effectLst/>
                        </a:rPr>
                        <a:t>）のサイン</a:t>
                      </a:r>
                      <a:endParaRPr lang="ja-JP" altLang="en-US" sz="800" b="0" i="0" u="none" strike="noStrike">
                        <a:solidFill>
                          <a:srgbClr val="333333"/>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dirty="0">
                          <a:effectLst/>
                        </a:rPr>
                        <a:t>○</a:t>
                      </a:r>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1520167967"/>
                  </a:ext>
                </a:extLst>
              </a:tr>
              <a:tr h="75241">
                <a:tc>
                  <a:txBody>
                    <a:bodyPr/>
                    <a:lstStyle/>
                    <a:p>
                      <a:pPr algn="l" fontAlgn="t"/>
                      <a:r>
                        <a:rPr lang="en-US" altLang="ja-JP" sz="800" u="none" strike="noStrike">
                          <a:effectLst/>
                        </a:rPr>
                        <a:t>68</a:t>
                      </a:r>
                      <a:endParaRPr lang="en-US" altLang="ja-JP"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l" fontAlgn="t"/>
                      <a:r>
                        <a:rPr lang="ja-JP" altLang="en-US" sz="800" u="none" strike="noStrike">
                          <a:effectLst/>
                        </a:rPr>
                        <a:t>運送人船会社のサイン</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r>
                        <a:rPr lang="ja-JP" altLang="en-US" sz="800" u="none" strike="noStrike">
                          <a:effectLst/>
                        </a:rPr>
                        <a:t>○</a:t>
                      </a:r>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a:solidFill>
                          <a:srgbClr val="000000"/>
                        </a:solidFill>
                        <a:effectLst/>
                        <a:latin typeface="Yu Gothic" panose="020B0400000000000000" pitchFamily="50" charset="-128"/>
                        <a:ea typeface="Yu Gothic" panose="020B0400000000000000" pitchFamily="50" charset="-128"/>
                      </a:endParaRPr>
                    </a:p>
                  </a:txBody>
                  <a:tcPr marL="868" marR="868" marT="868" marB="0"/>
                </a:tc>
                <a:tc>
                  <a:txBody>
                    <a:bodyPr/>
                    <a:lstStyle/>
                    <a:p>
                      <a:pPr algn="ctr" fontAlgn="t"/>
                      <a:endParaRPr lang="ja-JP" altLang="en-US" sz="800" b="0" i="0" u="none" strike="noStrike" dirty="0">
                        <a:solidFill>
                          <a:srgbClr val="000000"/>
                        </a:solidFill>
                        <a:effectLst/>
                        <a:latin typeface="Yu Gothic" panose="020B0400000000000000" pitchFamily="50" charset="-128"/>
                        <a:ea typeface="Yu Gothic" panose="020B0400000000000000" pitchFamily="50" charset="-128"/>
                      </a:endParaRPr>
                    </a:p>
                  </a:txBody>
                  <a:tcPr marL="868" marR="868" marT="868" marB="0"/>
                </a:tc>
                <a:extLst>
                  <a:ext uri="{0D108BD9-81ED-4DB2-BD59-A6C34878D82A}">
                    <a16:rowId xmlns:a16="http://schemas.microsoft.com/office/drawing/2014/main" val="724037786"/>
                  </a:ext>
                </a:extLst>
              </a:tr>
            </a:tbl>
          </a:graphicData>
        </a:graphic>
      </p:graphicFrame>
      <p:sp>
        <p:nvSpPr>
          <p:cNvPr id="11" name="テキスト ボックス 10">
            <a:extLst>
              <a:ext uri="{FF2B5EF4-FFF2-40B4-BE49-F238E27FC236}">
                <a16:creationId xmlns:a16="http://schemas.microsoft.com/office/drawing/2014/main" id="{044D84BB-1867-4B01-AF0B-4ABCD41EC8F5}"/>
              </a:ext>
            </a:extLst>
          </p:cNvPr>
          <p:cNvSpPr txBox="1"/>
          <p:nvPr/>
        </p:nvSpPr>
        <p:spPr>
          <a:xfrm>
            <a:off x="1146958" y="2247279"/>
            <a:ext cx="8208911" cy="307777"/>
          </a:xfrm>
          <a:prstGeom prst="rect">
            <a:avLst/>
          </a:prstGeom>
          <a:solidFill>
            <a:srgbClr val="595757"/>
          </a:solidFill>
        </p:spPr>
        <p:txBody>
          <a:bodyPr wrap="square" anchor="ctr" anchorCtr="0">
            <a:spAutoFit/>
          </a:bodyPr>
          <a:lstStyle/>
          <a:p>
            <a:pPr algn="ctr" fontAlgn="ctr"/>
            <a:r>
              <a:rPr kumimoji="1" lang="ja-JP" altLang="en-US" sz="1400" b="1" dirty="0">
                <a:solidFill>
                  <a:schemeClr val="bg1"/>
                </a:solidFill>
                <a:latin typeface="メイリオ" panose="020B0604030504040204" pitchFamily="50" charset="-128"/>
                <a:ea typeface="メイリオ" panose="020B0604030504040204" pitchFamily="50" charset="-128"/>
              </a:rPr>
              <a:t>主要な貿易文書間のデータ項目マッピング（例）</a:t>
            </a:r>
            <a:endParaRPr lang="ja-JP" altLang="en-US" sz="1400"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265010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テキスト ボックス 46">
            <a:extLst>
              <a:ext uri="{FF2B5EF4-FFF2-40B4-BE49-F238E27FC236}">
                <a16:creationId xmlns:a16="http://schemas.microsoft.com/office/drawing/2014/main" id="{A2567654-CD12-4DB8-8526-0F72FFFA09A7}"/>
              </a:ext>
            </a:extLst>
          </p:cNvPr>
          <p:cNvSpPr txBox="1"/>
          <p:nvPr/>
        </p:nvSpPr>
        <p:spPr>
          <a:xfrm>
            <a:off x="3404438" y="5868614"/>
            <a:ext cx="241980" cy="832659"/>
          </a:xfrm>
          <a:prstGeom prst="rect">
            <a:avLst/>
          </a:prstGeom>
          <a:noFill/>
        </p:spPr>
        <p:txBody>
          <a:bodyPr vert="eaVert" wrap="square" lIns="36000" tIns="36000" rIns="36000" bIns="36000" rtlCol="0">
            <a:spAutoFit/>
          </a:bodyPr>
          <a:lstStyle/>
          <a:p>
            <a:pPr algn="ctr"/>
            <a:r>
              <a:rPr lang="en-US" altLang="ja-JP" sz="1100" dirty="0">
                <a:latin typeface="メイリオ" panose="020B0604030504040204" pitchFamily="50" charset="-128"/>
                <a:ea typeface="メイリオ" panose="020B0604030504040204" pitchFamily="50" charset="-128"/>
              </a:rPr>
              <a:t>S/I</a:t>
            </a:r>
            <a:endParaRPr kumimoji="1" lang="ja-JP" altLang="en-US" sz="1100" dirty="0">
              <a:latin typeface="メイリオ" panose="020B0604030504040204" pitchFamily="50" charset="-128"/>
              <a:ea typeface="メイリオ" panose="020B0604030504040204" pitchFamily="50" charset="-128"/>
            </a:endParaRPr>
          </a:p>
        </p:txBody>
      </p:sp>
      <p:sp>
        <p:nvSpPr>
          <p:cNvPr id="48" name="テキスト ボックス 47">
            <a:extLst>
              <a:ext uri="{FF2B5EF4-FFF2-40B4-BE49-F238E27FC236}">
                <a16:creationId xmlns:a16="http://schemas.microsoft.com/office/drawing/2014/main" id="{C27C27A6-CC24-4B6F-B529-0B17E35F477A}"/>
              </a:ext>
            </a:extLst>
          </p:cNvPr>
          <p:cNvSpPr txBox="1"/>
          <p:nvPr/>
        </p:nvSpPr>
        <p:spPr>
          <a:xfrm>
            <a:off x="3872652" y="5868614"/>
            <a:ext cx="241980" cy="832659"/>
          </a:xfrm>
          <a:prstGeom prst="rect">
            <a:avLst/>
          </a:prstGeom>
          <a:noFill/>
        </p:spPr>
        <p:txBody>
          <a:bodyPr vert="eaVert" wrap="square" lIns="36000" tIns="36000" rIns="36000" bIns="36000" rtlCol="0">
            <a:spAutoFit/>
          </a:bodyPr>
          <a:lstStyle/>
          <a:p>
            <a:pPr algn="ctr"/>
            <a:r>
              <a:rPr lang="en-US" altLang="ja-JP" sz="1100" dirty="0">
                <a:latin typeface="メイリオ" panose="020B0604030504040204" pitchFamily="50" charset="-128"/>
                <a:ea typeface="メイリオ" panose="020B0604030504040204" pitchFamily="50" charset="-128"/>
              </a:rPr>
              <a:t>B/L</a:t>
            </a:r>
            <a:endParaRPr kumimoji="1" lang="ja-JP" altLang="en-US" sz="1100" dirty="0">
              <a:latin typeface="メイリオ" panose="020B0604030504040204" pitchFamily="50" charset="-128"/>
              <a:ea typeface="メイリオ" panose="020B0604030504040204" pitchFamily="50" charset="-128"/>
            </a:endParaRPr>
          </a:p>
        </p:txBody>
      </p:sp>
      <p:sp>
        <p:nvSpPr>
          <p:cNvPr id="2" name="字幕 1">
            <a:extLst>
              <a:ext uri="{FF2B5EF4-FFF2-40B4-BE49-F238E27FC236}">
                <a16:creationId xmlns:a16="http://schemas.microsoft.com/office/drawing/2014/main" id="{4EA8B785-9B13-47A6-B6D4-5DE340C69365}"/>
              </a:ext>
            </a:extLst>
          </p:cNvPr>
          <p:cNvSpPr>
            <a:spLocks noGrp="1"/>
          </p:cNvSpPr>
          <p:nvPr>
            <p:ph type="subTitle" idx="10"/>
          </p:nvPr>
        </p:nvSpPr>
        <p:spPr>
          <a:xfrm>
            <a:off x="539999" y="365658"/>
            <a:ext cx="9610163" cy="738664"/>
          </a:xfrm>
        </p:spPr>
        <p:txBody>
          <a:bodyPr/>
          <a:lstStyle/>
          <a:p>
            <a:r>
              <a:rPr lang="en-US" altLang="ja-JP" dirty="0"/>
              <a:t>【</a:t>
            </a:r>
            <a:r>
              <a:rPr lang="ja-JP" altLang="en-US" dirty="0"/>
              <a:t>実施項目１</a:t>
            </a:r>
            <a:r>
              <a:rPr lang="en-US" altLang="ja-JP" dirty="0"/>
              <a:t>】</a:t>
            </a:r>
            <a:r>
              <a:rPr lang="ja-JP" altLang="en-US" dirty="0"/>
              <a:t>国際標準の実用性検証：検証作業イメージ</a:t>
            </a:r>
          </a:p>
          <a:p>
            <a:endParaRPr kumimoji="1" lang="ja-JP" altLang="en-US" dirty="0"/>
          </a:p>
        </p:txBody>
      </p:sp>
      <p:sp>
        <p:nvSpPr>
          <p:cNvPr id="3" name="テキスト プレースホルダー 2">
            <a:extLst>
              <a:ext uri="{FF2B5EF4-FFF2-40B4-BE49-F238E27FC236}">
                <a16:creationId xmlns:a16="http://schemas.microsoft.com/office/drawing/2014/main" id="{81B22C03-CD55-4E2F-8B00-9B3C20FF7BC9}"/>
              </a:ext>
            </a:extLst>
          </p:cNvPr>
          <p:cNvSpPr>
            <a:spLocks noGrp="1"/>
          </p:cNvSpPr>
          <p:nvPr>
            <p:ph type="body" sz="quarter" idx="16"/>
          </p:nvPr>
        </p:nvSpPr>
        <p:spPr>
          <a:xfrm>
            <a:off x="539750" y="827509"/>
            <a:ext cx="9612313" cy="1197420"/>
          </a:xfrm>
        </p:spPr>
        <p:txBody>
          <a:bodyPr/>
          <a:lstStyle/>
          <a:p>
            <a:r>
              <a:rPr kumimoji="1" lang="ja-JP" altLang="en-US" dirty="0"/>
              <a:t>マッピング対象③では、</a:t>
            </a:r>
            <a:r>
              <a:rPr lang="ja-JP" altLang="en-US" b="1" dirty="0"/>
              <a:t>異なる国際標準規格間</a:t>
            </a:r>
            <a:r>
              <a:rPr lang="ja-JP" altLang="en-US" dirty="0"/>
              <a:t>のデータ項目の対応付け</a:t>
            </a:r>
            <a:r>
              <a:rPr kumimoji="1" lang="ja-JP" altLang="en-US" dirty="0"/>
              <a:t>により、</a:t>
            </a:r>
            <a:r>
              <a:rPr kumimoji="1" lang="ja-JP" altLang="en-US" b="1" dirty="0"/>
              <a:t>荷主、金融機関、物流事業者の業種横断</a:t>
            </a:r>
            <a:r>
              <a:rPr kumimoji="1" lang="ja-JP" altLang="en-US" dirty="0"/>
              <a:t>での業務を一貫したデータ利活用の実現性を確認する。 </a:t>
            </a:r>
          </a:p>
        </p:txBody>
      </p:sp>
      <p:sp>
        <p:nvSpPr>
          <p:cNvPr id="4" name="スライド番号プレースホルダー 3">
            <a:extLst>
              <a:ext uri="{FF2B5EF4-FFF2-40B4-BE49-F238E27FC236}">
                <a16:creationId xmlns:a16="http://schemas.microsoft.com/office/drawing/2014/main" id="{A03B4CF1-0C83-4F8F-9B4D-29E5828A1A56}"/>
              </a:ext>
            </a:extLst>
          </p:cNvPr>
          <p:cNvSpPr>
            <a:spLocks noGrp="1"/>
          </p:cNvSpPr>
          <p:nvPr>
            <p:ph type="sldNum" sz="quarter" idx="12"/>
          </p:nvPr>
        </p:nvSpPr>
        <p:spPr/>
        <p:txBody>
          <a:bodyPr/>
          <a:lstStyle/>
          <a:p>
            <a:fld id="{D9550142-B990-490A-A107-ED7302A7FD52}" type="slidenum">
              <a:rPr kumimoji="1" lang="ja-JP" altLang="en-US" smtClean="0"/>
              <a:pPr/>
              <a:t>9</a:t>
            </a:fld>
            <a:endParaRPr kumimoji="1" lang="ja-JP" altLang="en-US"/>
          </a:p>
        </p:txBody>
      </p:sp>
      <p:sp>
        <p:nvSpPr>
          <p:cNvPr id="8" name="テキスト ボックス 7">
            <a:extLst>
              <a:ext uri="{FF2B5EF4-FFF2-40B4-BE49-F238E27FC236}">
                <a16:creationId xmlns:a16="http://schemas.microsoft.com/office/drawing/2014/main" id="{1A8D5195-7437-4EE3-83AA-E02DD28E4388}"/>
              </a:ext>
            </a:extLst>
          </p:cNvPr>
          <p:cNvSpPr txBox="1"/>
          <p:nvPr/>
        </p:nvSpPr>
        <p:spPr>
          <a:xfrm>
            <a:off x="2245382" y="3152601"/>
            <a:ext cx="2032822" cy="1011170"/>
          </a:xfrm>
          <a:prstGeom prst="rect">
            <a:avLst/>
          </a:prstGeom>
          <a:ln/>
        </p:spPr>
        <p:style>
          <a:lnRef idx="1">
            <a:schemeClr val="accent2"/>
          </a:lnRef>
          <a:fillRef idx="3">
            <a:schemeClr val="accent2"/>
          </a:fillRef>
          <a:effectRef idx="2">
            <a:schemeClr val="accent2"/>
          </a:effectRef>
          <a:fontRef idx="minor">
            <a:schemeClr val="lt1"/>
          </a:fontRef>
        </p:style>
        <p:txBody>
          <a:bodyPr wrap="square" lIns="36000" tIns="36000" rIns="36000" bIns="36000" rtlCol="0" anchor="ctr">
            <a:noAutofit/>
          </a:bodyPr>
          <a:lstStyle/>
          <a:p>
            <a:pPr algn="ctr"/>
            <a:r>
              <a:rPr kumimoji="1" lang="ja-JP" altLang="en-US" sz="1600" b="1" dirty="0">
                <a:latin typeface="メイリオ" panose="020B0604030504040204" pitchFamily="50" charset="-128"/>
                <a:ea typeface="メイリオ" panose="020B0604030504040204" pitchFamily="50" charset="-128"/>
              </a:rPr>
              <a:t>通知銀行</a:t>
            </a:r>
            <a:endParaRPr kumimoji="1" lang="en-US" altLang="ja-JP" sz="1600" b="1" dirty="0">
              <a:latin typeface="メイリオ" panose="020B0604030504040204" pitchFamily="50" charset="-128"/>
              <a:ea typeface="メイリオ" panose="020B0604030504040204" pitchFamily="50" charset="-128"/>
            </a:endParaRPr>
          </a:p>
          <a:p>
            <a:pPr algn="ctr"/>
            <a:endParaRPr kumimoji="1" lang="en-US" altLang="ja-JP" sz="1600" b="1" dirty="0">
              <a:latin typeface="メイリオ" panose="020B0604030504040204" pitchFamily="50" charset="-128"/>
              <a:ea typeface="メイリオ" panose="020B0604030504040204" pitchFamily="50" charset="-128"/>
            </a:endParaRPr>
          </a:p>
          <a:p>
            <a:pPr algn="ctr"/>
            <a:r>
              <a:rPr lang="ja-JP" altLang="en-US" sz="1600" b="1" dirty="0">
                <a:latin typeface="メイリオ" panose="020B0604030504040204" pitchFamily="50" charset="-128"/>
                <a:ea typeface="メイリオ" panose="020B0604030504040204" pitchFamily="50" charset="-128"/>
              </a:rPr>
              <a:t>買取銀行</a:t>
            </a:r>
            <a:endParaRPr kumimoji="1" lang="ja-JP" altLang="en-US" sz="1600" b="1"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9E335E37-ABAF-4E1E-A5C3-4CF0C5156387}"/>
              </a:ext>
            </a:extLst>
          </p:cNvPr>
          <p:cNvSpPr txBox="1"/>
          <p:nvPr/>
        </p:nvSpPr>
        <p:spPr>
          <a:xfrm>
            <a:off x="7026963" y="3167617"/>
            <a:ext cx="2066009" cy="1011170"/>
          </a:xfrm>
          <a:prstGeom prst="rect">
            <a:avLst/>
          </a:prstGeom>
          <a:ln/>
        </p:spPr>
        <p:style>
          <a:lnRef idx="1">
            <a:schemeClr val="accent2"/>
          </a:lnRef>
          <a:fillRef idx="3">
            <a:schemeClr val="accent2"/>
          </a:fillRef>
          <a:effectRef idx="2">
            <a:schemeClr val="accent2"/>
          </a:effectRef>
          <a:fontRef idx="minor">
            <a:schemeClr val="lt1"/>
          </a:fontRef>
        </p:style>
        <p:txBody>
          <a:bodyPr wrap="square" lIns="36000" tIns="36000" rIns="36000" bIns="36000" rtlCol="0" anchor="ctr">
            <a:noAutofit/>
          </a:bodyPr>
          <a:lstStyle/>
          <a:p>
            <a:pPr algn="ctr"/>
            <a:endParaRPr lang="en-US" altLang="ja-JP" sz="1600" b="1" dirty="0">
              <a:latin typeface="メイリオ" panose="020B0604030504040204" pitchFamily="50" charset="-128"/>
              <a:ea typeface="メイリオ" panose="020B0604030504040204" pitchFamily="50" charset="-128"/>
            </a:endParaRPr>
          </a:p>
          <a:p>
            <a:pPr algn="ctr"/>
            <a:r>
              <a:rPr lang="ja-JP" altLang="en-US" sz="1600" b="1" dirty="0">
                <a:latin typeface="メイリオ" panose="020B0604030504040204" pitchFamily="50" charset="-128"/>
                <a:ea typeface="メイリオ" panose="020B0604030504040204" pitchFamily="50" charset="-128"/>
              </a:rPr>
              <a:t>信用状発行銀行</a:t>
            </a:r>
            <a:endParaRPr lang="en-US" altLang="ja-JP" sz="1600" b="1" dirty="0">
              <a:latin typeface="メイリオ" panose="020B0604030504040204" pitchFamily="50" charset="-128"/>
              <a:ea typeface="メイリオ" panose="020B0604030504040204" pitchFamily="50" charset="-128"/>
            </a:endParaRPr>
          </a:p>
          <a:p>
            <a:pPr algn="ctr"/>
            <a:endParaRPr kumimoji="1" lang="en-US" altLang="ja-JP" sz="1600" b="1" dirty="0">
              <a:latin typeface="メイリオ" panose="020B0604030504040204" pitchFamily="50" charset="-128"/>
              <a:ea typeface="メイリオ" panose="020B0604030504040204" pitchFamily="50" charset="-128"/>
            </a:endParaRPr>
          </a:p>
        </p:txBody>
      </p:sp>
      <p:cxnSp>
        <p:nvCxnSpPr>
          <p:cNvPr id="10" name="直線矢印コネクタ 9">
            <a:extLst>
              <a:ext uri="{FF2B5EF4-FFF2-40B4-BE49-F238E27FC236}">
                <a16:creationId xmlns:a16="http://schemas.microsoft.com/office/drawing/2014/main" id="{1D652B96-16FD-40AF-99D4-F741B6BD8FCF}"/>
              </a:ext>
            </a:extLst>
          </p:cNvPr>
          <p:cNvCxnSpPr>
            <a:cxnSpLocks/>
          </p:cNvCxnSpPr>
          <p:nvPr/>
        </p:nvCxnSpPr>
        <p:spPr>
          <a:xfrm flipH="1">
            <a:off x="4322062" y="3550161"/>
            <a:ext cx="2704900" cy="0"/>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F2B31320-E340-480F-B73A-FA8937B97A88}"/>
              </a:ext>
            </a:extLst>
          </p:cNvPr>
          <p:cNvCxnSpPr>
            <a:cxnSpLocks/>
          </p:cNvCxnSpPr>
          <p:nvPr/>
        </p:nvCxnSpPr>
        <p:spPr>
          <a:xfrm flipH="1">
            <a:off x="4322062" y="4126225"/>
            <a:ext cx="2704900" cy="0"/>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51DBEAFE-C887-41A0-BBF1-A8E3F37A1CD6}"/>
              </a:ext>
            </a:extLst>
          </p:cNvPr>
          <p:cNvCxnSpPr>
            <a:cxnSpLocks/>
          </p:cNvCxnSpPr>
          <p:nvPr/>
        </p:nvCxnSpPr>
        <p:spPr>
          <a:xfrm flipH="1">
            <a:off x="4322062" y="3825381"/>
            <a:ext cx="2704900" cy="0"/>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sp>
        <p:nvSpPr>
          <p:cNvPr id="13" name="四角形: 角を丸くする 12">
            <a:extLst>
              <a:ext uri="{FF2B5EF4-FFF2-40B4-BE49-F238E27FC236}">
                <a16:creationId xmlns:a16="http://schemas.microsoft.com/office/drawing/2014/main" id="{9FFF2F81-701A-442E-BBDC-7B460CF8AAE1}"/>
              </a:ext>
            </a:extLst>
          </p:cNvPr>
          <p:cNvSpPr/>
          <p:nvPr/>
        </p:nvSpPr>
        <p:spPr>
          <a:xfrm>
            <a:off x="2256052" y="5467109"/>
            <a:ext cx="2032822" cy="352853"/>
          </a:xfrm>
          <a:prstGeom prst="roundRect">
            <a:avLst/>
          </a:prstGeom>
        </p:spPr>
        <p:style>
          <a:lnRef idx="1">
            <a:schemeClr val="accent2"/>
          </a:lnRef>
          <a:fillRef idx="3">
            <a:schemeClr val="accent2"/>
          </a:fillRef>
          <a:effectRef idx="2">
            <a:schemeClr val="accent2"/>
          </a:effectRef>
          <a:fontRef idx="minor">
            <a:schemeClr val="lt1"/>
          </a:fontRef>
        </p:style>
        <p:txBody>
          <a:bodyPr lIns="36000" tIns="36000" rIns="36000" bIns="36000" rtlCol="0" anchor="ctr">
            <a:spAutoFit/>
          </a:bodyPr>
          <a:lstStyle/>
          <a:p>
            <a:pPr algn="ctr"/>
            <a:r>
              <a:rPr kumimoji="1" lang="ja-JP" altLang="en-US" sz="1600" b="1" dirty="0">
                <a:latin typeface="メイリオ" panose="020B0604030504040204" pitchFamily="50" charset="-128"/>
                <a:ea typeface="メイリオ" panose="020B0604030504040204" pitchFamily="50" charset="-128"/>
              </a:rPr>
              <a:t>輸出者</a:t>
            </a:r>
          </a:p>
        </p:txBody>
      </p:sp>
      <p:sp>
        <p:nvSpPr>
          <p:cNvPr id="14" name="四角形: 角を丸くする 13">
            <a:extLst>
              <a:ext uri="{FF2B5EF4-FFF2-40B4-BE49-F238E27FC236}">
                <a16:creationId xmlns:a16="http://schemas.microsoft.com/office/drawing/2014/main" id="{6AF3D51F-8D3E-4A46-AD9C-0657091AAE3A}"/>
              </a:ext>
            </a:extLst>
          </p:cNvPr>
          <p:cNvSpPr/>
          <p:nvPr/>
        </p:nvSpPr>
        <p:spPr>
          <a:xfrm>
            <a:off x="7026963" y="5467109"/>
            <a:ext cx="2032822" cy="352853"/>
          </a:xfrm>
          <a:prstGeom prst="roundRect">
            <a:avLst/>
          </a:prstGeom>
        </p:spPr>
        <p:style>
          <a:lnRef idx="1">
            <a:schemeClr val="accent2"/>
          </a:lnRef>
          <a:fillRef idx="3">
            <a:schemeClr val="accent2"/>
          </a:fillRef>
          <a:effectRef idx="2">
            <a:schemeClr val="accent2"/>
          </a:effectRef>
          <a:fontRef idx="minor">
            <a:schemeClr val="lt1"/>
          </a:fontRef>
        </p:style>
        <p:txBody>
          <a:bodyPr lIns="36000" tIns="36000" rIns="36000" bIns="36000" rtlCol="0" anchor="ctr">
            <a:spAutoFit/>
          </a:bodyPr>
          <a:lstStyle/>
          <a:p>
            <a:pPr algn="ctr"/>
            <a:r>
              <a:rPr kumimoji="1" lang="ja-JP" altLang="en-US" sz="1600" b="1" dirty="0">
                <a:latin typeface="メイリオ" panose="020B0604030504040204" pitchFamily="50" charset="-128"/>
                <a:ea typeface="メイリオ" panose="020B0604030504040204" pitchFamily="50" charset="-128"/>
              </a:rPr>
              <a:t>輸入者</a:t>
            </a:r>
          </a:p>
        </p:txBody>
      </p:sp>
      <p:sp>
        <p:nvSpPr>
          <p:cNvPr id="15" name="テキスト ボックス 14">
            <a:extLst>
              <a:ext uri="{FF2B5EF4-FFF2-40B4-BE49-F238E27FC236}">
                <a16:creationId xmlns:a16="http://schemas.microsoft.com/office/drawing/2014/main" id="{B0EE1A79-004B-48F8-939E-BE781D5EC85E}"/>
              </a:ext>
            </a:extLst>
          </p:cNvPr>
          <p:cNvSpPr txBox="1"/>
          <p:nvPr/>
        </p:nvSpPr>
        <p:spPr>
          <a:xfrm>
            <a:off x="1832892" y="6701273"/>
            <a:ext cx="1111829" cy="318924"/>
          </a:xfrm>
          <a:prstGeom prst="rect">
            <a:avLst/>
          </a:prstGeom>
          <a:ln/>
        </p:spPr>
        <p:style>
          <a:lnRef idx="1">
            <a:schemeClr val="accent2"/>
          </a:lnRef>
          <a:fillRef idx="3">
            <a:schemeClr val="accent2"/>
          </a:fillRef>
          <a:effectRef idx="2">
            <a:schemeClr val="accent2"/>
          </a:effectRef>
          <a:fontRef idx="minor">
            <a:schemeClr val="lt1"/>
          </a:fontRef>
        </p:style>
        <p:txBody>
          <a:bodyPr wrap="square" lIns="36000" tIns="36000" rIns="36000" bIns="36000" rtlCol="0" anchor="ctr">
            <a:spAutoFit/>
          </a:bodyPr>
          <a:lstStyle/>
          <a:p>
            <a:pPr algn="ctr"/>
            <a:r>
              <a:rPr kumimoji="1" lang="ja-JP" altLang="en-US" sz="1600" dirty="0">
                <a:latin typeface="メイリオ" panose="020B0604030504040204" pitchFamily="50" charset="-128"/>
                <a:ea typeface="メイリオ" panose="020B0604030504040204" pitchFamily="50" charset="-128"/>
              </a:rPr>
              <a:t>保険会社</a:t>
            </a:r>
          </a:p>
        </p:txBody>
      </p:sp>
      <p:sp>
        <p:nvSpPr>
          <p:cNvPr id="16" name="テキスト ボックス 15">
            <a:extLst>
              <a:ext uri="{FF2B5EF4-FFF2-40B4-BE49-F238E27FC236}">
                <a16:creationId xmlns:a16="http://schemas.microsoft.com/office/drawing/2014/main" id="{17A61889-348B-467E-ACD1-0A96CFA79569}"/>
              </a:ext>
            </a:extLst>
          </p:cNvPr>
          <p:cNvSpPr txBox="1"/>
          <p:nvPr/>
        </p:nvSpPr>
        <p:spPr>
          <a:xfrm>
            <a:off x="3450853" y="6701273"/>
            <a:ext cx="1111829" cy="318924"/>
          </a:xfrm>
          <a:prstGeom prst="rect">
            <a:avLst/>
          </a:prstGeom>
          <a:ln/>
        </p:spPr>
        <p:style>
          <a:lnRef idx="1">
            <a:schemeClr val="accent2"/>
          </a:lnRef>
          <a:fillRef idx="3">
            <a:schemeClr val="accent2"/>
          </a:fillRef>
          <a:effectRef idx="2">
            <a:schemeClr val="accent2"/>
          </a:effectRef>
          <a:fontRef idx="minor">
            <a:schemeClr val="lt1"/>
          </a:fontRef>
        </p:style>
        <p:txBody>
          <a:bodyPr wrap="square" lIns="36000" tIns="36000" rIns="36000" bIns="36000" rtlCol="0" anchor="ctr">
            <a:spAutoFit/>
          </a:bodyPr>
          <a:lstStyle/>
          <a:p>
            <a:pPr algn="ctr"/>
            <a:r>
              <a:rPr lang="ja-JP" altLang="en-US" sz="1600" dirty="0">
                <a:latin typeface="メイリオ" panose="020B0604030504040204" pitchFamily="50" charset="-128"/>
                <a:ea typeface="メイリオ" panose="020B0604030504040204" pitchFamily="50" charset="-128"/>
              </a:rPr>
              <a:t>船社</a:t>
            </a:r>
            <a:endParaRPr kumimoji="1" lang="ja-JP" altLang="en-US" sz="1600" dirty="0">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2C5296FB-16CD-48C6-8B1B-7E20A64B540B}"/>
              </a:ext>
            </a:extLst>
          </p:cNvPr>
          <p:cNvSpPr txBox="1"/>
          <p:nvPr/>
        </p:nvSpPr>
        <p:spPr>
          <a:xfrm>
            <a:off x="7504052" y="6701273"/>
            <a:ext cx="1111829" cy="318924"/>
          </a:xfrm>
          <a:prstGeom prst="rect">
            <a:avLst/>
          </a:prstGeom>
          <a:ln/>
        </p:spPr>
        <p:style>
          <a:lnRef idx="1">
            <a:schemeClr val="accent2"/>
          </a:lnRef>
          <a:fillRef idx="3">
            <a:schemeClr val="accent2"/>
          </a:fillRef>
          <a:effectRef idx="2">
            <a:schemeClr val="accent2"/>
          </a:effectRef>
          <a:fontRef idx="minor">
            <a:schemeClr val="lt1"/>
          </a:fontRef>
        </p:style>
        <p:txBody>
          <a:bodyPr wrap="square" lIns="36000" tIns="36000" rIns="36000" bIns="36000" rtlCol="0" anchor="ctr">
            <a:spAutoFit/>
          </a:bodyPr>
          <a:lstStyle/>
          <a:p>
            <a:pPr algn="ctr"/>
            <a:r>
              <a:rPr lang="ja-JP" altLang="en-US" sz="1600" dirty="0">
                <a:latin typeface="メイリオ" panose="020B0604030504040204" pitchFamily="50" charset="-128"/>
                <a:ea typeface="メイリオ" panose="020B0604030504040204" pitchFamily="50" charset="-128"/>
              </a:rPr>
              <a:t>船社</a:t>
            </a:r>
            <a:endParaRPr kumimoji="1" lang="ja-JP" altLang="en-US" sz="1600" dirty="0">
              <a:latin typeface="メイリオ" panose="020B0604030504040204" pitchFamily="50" charset="-128"/>
              <a:ea typeface="メイリオ" panose="020B0604030504040204" pitchFamily="50" charset="-128"/>
            </a:endParaRPr>
          </a:p>
        </p:txBody>
      </p:sp>
      <p:cxnSp>
        <p:nvCxnSpPr>
          <p:cNvPr id="18" name="直線矢印コネクタ 17">
            <a:extLst>
              <a:ext uri="{FF2B5EF4-FFF2-40B4-BE49-F238E27FC236}">
                <a16:creationId xmlns:a16="http://schemas.microsoft.com/office/drawing/2014/main" id="{42DD2CB0-1F67-4324-93FE-502D3FEEB8D1}"/>
              </a:ext>
            </a:extLst>
          </p:cNvPr>
          <p:cNvCxnSpPr>
            <a:cxnSpLocks/>
          </p:cNvCxnSpPr>
          <p:nvPr/>
        </p:nvCxnSpPr>
        <p:spPr>
          <a:xfrm flipH="1">
            <a:off x="4288874" y="5643534"/>
            <a:ext cx="2704900"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047BC6C2-19C0-4956-8D4C-BCDA8F95D100}"/>
              </a:ext>
            </a:extLst>
          </p:cNvPr>
          <p:cNvCxnSpPr>
            <a:cxnSpLocks/>
            <a:stCxn id="8" idx="2"/>
            <a:endCxn id="13" idx="0"/>
          </p:cNvCxnSpPr>
          <p:nvPr/>
        </p:nvCxnSpPr>
        <p:spPr>
          <a:xfrm>
            <a:off x="3261793" y="4163771"/>
            <a:ext cx="10670" cy="1303338"/>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26FD31BC-4755-4160-BDCE-105B798BE5BA}"/>
              </a:ext>
            </a:extLst>
          </p:cNvPr>
          <p:cNvCxnSpPr/>
          <p:nvPr/>
        </p:nvCxnSpPr>
        <p:spPr>
          <a:xfrm>
            <a:off x="3874012" y="4209507"/>
            <a:ext cx="0" cy="1212294"/>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2EE20BD4-EE9A-419E-808E-FDD8F573670B}"/>
              </a:ext>
            </a:extLst>
          </p:cNvPr>
          <p:cNvCxnSpPr/>
          <p:nvPr/>
        </p:nvCxnSpPr>
        <p:spPr>
          <a:xfrm>
            <a:off x="2592090" y="4209507"/>
            <a:ext cx="0" cy="1212294"/>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B14C9D55-DF8D-4580-A82D-BA0CFD57B31B}"/>
              </a:ext>
            </a:extLst>
          </p:cNvPr>
          <p:cNvCxnSpPr>
            <a:cxnSpLocks/>
          </p:cNvCxnSpPr>
          <p:nvPr/>
        </p:nvCxnSpPr>
        <p:spPr>
          <a:xfrm>
            <a:off x="7256336" y="4209507"/>
            <a:ext cx="0" cy="1227456"/>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07CFEBED-5C5A-4B6E-947D-D5545CAAA287}"/>
              </a:ext>
            </a:extLst>
          </p:cNvPr>
          <p:cNvCxnSpPr>
            <a:cxnSpLocks/>
          </p:cNvCxnSpPr>
          <p:nvPr/>
        </p:nvCxnSpPr>
        <p:spPr>
          <a:xfrm>
            <a:off x="7849589" y="4209506"/>
            <a:ext cx="0" cy="1227456"/>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EFBF790F-054D-47A6-95DF-B4E2FBFB3C2D}"/>
              </a:ext>
            </a:extLst>
          </p:cNvPr>
          <p:cNvCxnSpPr>
            <a:cxnSpLocks/>
          </p:cNvCxnSpPr>
          <p:nvPr/>
        </p:nvCxnSpPr>
        <p:spPr>
          <a:xfrm>
            <a:off x="8347178" y="4209507"/>
            <a:ext cx="0" cy="1227456"/>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290BE714-E70C-4B4E-AD23-6EC4FE6D439F}"/>
              </a:ext>
            </a:extLst>
          </p:cNvPr>
          <p:cNvCxnSpPr>
            <a:cxnSpLocks/>
          </p:cNvCxnSpPr>
          <p:nvPr/>
        </p:nvCxnSpPr>
        <p:spPr>
          <a:xfrm>
            <a:off x="8897988" y="4238776"/>
            <a:ext cx="0" cy="1227456"/>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B8FCCEF7-3BF3-4C86-AFAC-0EBD4C61B26F}"/>
              </a:ext>
            </a:extLst>
          </p:cNvPr>
          <p:cNvCxnSpPr>
            <a:cxnSpLocks/>
            <a:endCxn id="15" idx="0"/>
          </p:cNvCxnSpPr>
          <p:nvPr/>
        </p:nvCxnSpPr>
        <p:spPr>
          <a:xfrm>
            <a:off x="2388807" y="5850632"/>
            <a:ext cx="0" cy="850641"/>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BCFDED38-08F4-4961-BB4C-2F35CE4EF13D}"/>
              </a:ext>
            </a:extLst>
          </p:cNvPr>
          <p:cNvCxnSpPr/>
          <p:nvPr/>
        </p:nvCxnSpPr>
        <p:spPr>
          <a:xfrm>
            <a:off x="7653402" y="5805879"/>
            <a:ext cx="0" cy="904243"/>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4712E759-E468-45E5-880B-B55BE33FF28C}"/>
              </a:ext>
            </a:extLst>
          </p:cNvPr>
          <p:cNvCxnSpPr/>
          <p:nvPr/>
        </p:nvCxnSpPr>
        <p:spPr>
          <a:xfrm>
            <a:off x="8437491" y="5805879"/>
            <a:ext cx="0" cy="904243"/>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874F4420-A0D6-42BC-9C36-09E44D8042DC}"/>
              </a:ext>
            </a:extLst>
          </p:cNvPr>
          <p:cNvCxnSpPr/>
          <p:nvPr/>
        </p:nvCxnSpPr>
        <p:spPr>
          <a:xfrm>
            <a:off x="3596054" y="5848815"/>
            <a:ext cx="0" cy="852458"/>
          </a:xfrm>
          <a:prstGeom prst="straightConnector1">
            <a:avLst/>
          </a:prstGeom>
          <a:ln w="381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230F1FEA-4A70-496F-85DF-6753741DD9AA}"/>
              </a:ext>
            </a:extLst>
          </p:cNvPr>
          <p:cNvCxnSpPr/>
          <p:nvPr/>
        </p:nvCxnSpPr>
        <p:spPr>
          <a:xfrm>
            <a:off x="4114632" y="5848815"/>
            <a:ext cx="0" cy="852458"/>
          </a:xfrm>
          <a:prstGeom prst="straightConnector1">
            <a:avLst/>
          </a:prstGeom>
          <a:ln w="381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4780668C-BCC8-4F80-9B13-524809731C22}"/>
              </a:ext>
            </a:extLst>
          </p:cNvPr>
          <p:cNvCxnSpPr>
            <a:stCxn id="16" idx="3"/>
            <a:endCxn id="17" idx="1"/>
          </p:cNvCxnSpPr>
          <p:nvPr/>
        </p:nvCxnSpPr>
        <p:spPr>
          <a:xfrm>
            <a:off x="4562682" y="6860735"/>
            <a:ext cx="2941370" cy="0"/>
          </a:xfrm>
          <a:prstGeom prst="line">
            <a:avLst/>
          </a:prstGeom>
          <a:ln w="76200">
            <a:tailEnd type="stealth"/>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75EF8017-832D-486F-85E3-9A188E11EE19}"/>
              </a:ext>
            </a:extLst>
          </p:cNvPr>
          <p:cNvCxnSpPr>
            <a:cxnSpLocks/>
            <a:stCxn id="8" idx="1"/>
            <a:endCxn id="8" idx="3"/>
          </p:cNvCxnSpPr>
          <p:nvPr/>
        </p:nvCxnSpPr>
        <p:spPr>
          <a:xfrm>
            <a:off x="2245382" y="3658186"/>
            <a:ext cx="2032822"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6BF6B7BD-F132-4618-8FC6-5C82292B7B04}"/>
              </a:ext>
            </a:extLst>
          </p:cNvPr>
          <p:cNvSpPr txBox="1"/>
          <p:nvPr/>
        </p:nvSpPr>
        <p:spPr>
          <a:xfrm>
            <a:off x="4326562" y="5467117"/>
            <a:ext cx="2704900" cy="411257"/>
          </a:xfrm>
          <a:prstGeom prst="rect">
            <a:avLst/>
          </a:prstGeom>
          <a:noFill/>
        </p:spPr>
        <p:txBody>
          <a:bodyPr wrap="square" lIns="36000" tIns="36000" rIns="36000" bIns="36000" rtlCol="0">
            <a:spAutoFit/>
          </a:bodyPr>
          <a:lstStyle/>
          <a:p>
            <a:pPr algn="ctr"/>
            <a:r>
              <a:rPr kumimoji="1" lang="ja-JP" altLang="en-US" sz="1100" b="1" dirty="0">
                <a:latin typeface="メイリオ" panose="020B0604030504040204" pitchFamily="50" charset="-128"/>
                <a:ea typeface="メイリオ" panose="020B0604030504040204" pitchFamily="50" charset="-128"/>
              </a:rPr>
              <a:t>① 売買契約</a:t>
            </a:r>
            <a:endParaRPr kumimoji="1" lang="en-US" altLang="ja-JP" sz="1100" b="1" dirty="0">
              <a:latin typeface="メイリオ" panose="020B0604030504040204" pitchFamily="50" charset="-128"/>
              <a:ea typeface="メイリオ" panose="020B0604030504040204" pitchFamily="50" charset="-128"/>
            </a:endParaRPr>
          </a:p>
          <a:p>
            <a:pPr algn="ctr"/>
            <a:r>
              <a:rPr lang="ja-JP" altLang="en-US" sz="1100" b="1" dirty="0">
                <a:latin typeface="メイリオ" panose="020B0604030504040204" pitchFamily="50" charset="-128"/>
                <a:ea typeface="メイリオ" panose="020B0604030504040204" pitchFamily="50" charset="-128"/>
              </a:rPr>
              <a:t>（</a:t>
            </a:r>
            <a:r>
              <a:rPr lang="en-US" altLang="ja-JP" sz="1100" b="1" dirty="0">
                <a:latin typeface="メイリオ" panose="020B0604030504040204" pitchFamily="50" charset="-128"/>
                <a:ea typeface="メイリオ" panose="020B0604030504040204" pitchFamily="50" charset="-128"/>
              </a:rPr>
              <a:t>L/C</a:t>
            </a:r>
            <a:r>
              <a:rPr lang="ja-JP" altLang="en-US" sz="1100" b="1" dirty="0">
                <a:latin typeface="メイリオ" panose="020B0604030504040204" pitchFamily="50" charset="-128"/>
                <a:ea typeface="メイリオ" panose="020B0604030504040204" pitchFamily="50" charset="-128"/>
              </a:rPr>
              <a:t>、荷為替手形決済条件）</a:t>
            </a:r>
            <a:endParaRPr kumimoji="1" lang="ja-JP" altLang="en-US" sz="1100" b="1" dirty="0">
              <a:latin typeface="メイリオ" panose="020B0604030504040204" pitchFamily="50" charset="-128"/>
              <a:ea typeface="メイリオ" panose="020B0604030504040204" pitchFamily="50" charset="-128"/>
            </a:endParaRPr>
          </a:p>
        </p:txBody>
      </p:sp>
      <p:sp>
        <p:nvSpPr>
          <p:cNvPr id="35" name="テキスト ボックス 34">
            <a:extLst>
              <a:ext uri="{FF2B5EF4-FFF2-40B4-BE49-F238E27FC236}">
                <a16:creationId xmlns:a16="http://schemas.microsoft.com/office/drawing/2014/main" id="{7E97CE63-0103-4B14-9673-859F21CFD7A3}"/>
              </a:ext>
            </a:extLst>
          </p:cNvPr>
          <p:cNvSpPr txBox="1"/>
          <p:nvPr/>
        </p:nvSpPr>
        <p:spPr>
          <a:xfrm>
            <a:off x="4322059" y="3334137"/>
            <a:ext cx="2671713" cy="257369"/>
          </a:xfrm>
          <a:prstGeom prst="rect">
            <a:avLst/>
          </a:prstGeom>
          <a:noFill/>
        </p:spPr>
        <p:txBody>
          <a:bodyPr wrap="square" lIns="36000" tIns="36000" rIns="36000" bIns="36000" rtlCol="0">
            <a:spAutoFit/>
          </a:bodyPr>
          <a:lstStyle/>
          <a:p>
            <a:pPr algn="ctr"/>
            <a:r>
              <a:rPr lang="ja-JP" altLang="en-US" sz="1200" b="1" dirty="0">
                <a:latin typeface="メイリオ" panose="020B0604030504040204" pitchFamily="50" charset="-128"/>
                <a:ea typeface="メイリオ" panose="020B0604030504040204" pitchFamily="50" charset="-128"/>
              </a:rPr>
              <a:t>③ </a:t>
            </a:r>
            <a:r>
              <a:rPr lang="en-US" altLang="ja-JP" sz="1200" b="1" dirty="0">
                <a:latin typeface="メイリオ" panose="020B0604030504040204" pitchFamily="50" charset="-128"/>
                <a:ea typeface="メイリオ" panose="020B0604030504040204" pitchFamily="50" charset="-128"/>
              </a:rPr>
              <a:t>L/C</a:t>
            </a:r>
            <a:r>
              <a:rPr lang="ja-JP" altLang="en-US" sz="1200" b="1" dirty="0">
                <a:latin typeface="メイリオ" panose="020B0604030504040204" pitchFamily="50" charset="-128"/>
                <a:ea typeface="メイリオ" panose="020B0604030504040204" pitchFamily="50" charset="-128"/>
              </a:rPr>
              <a:t>送付</a:t>
            </a:r>
            <a:endParaRPr kumimoji="1" lang="ja-JP" altLang="en-US" sz="1200" b="1" dirty="0">
              <a:latin typeface="メイリオ" panose="020B0604030504040204" pitchFamily="50" charset="-128"/>
              <a:ea typeface="メイリオ" panose="020B0604030504040204" pitchFamily="50" charset="-128"/>
            </a:endParaRPr>
          </a:p>
        </p:txBody>
      </p:sp>
      <p:sp>
        <p:nvSpPr>
          <p:cNvPr id="36" name="テキスト ボックス 35">
            <a:extLst>
              <a:ext uri="{FF2B5EF4-FFF2-40B4-BE49-F238E27FC236}">
                <a16:creationId xmlns:a16="http://schemas.microsoft.com/office/drawing/2014/main" id="{31C9BAEF-FD73-4630-AD0F-E2DBFF825726}"/>
              </a:ext>
            </a:extLst>
          </p:cNvPr>
          <p:cNvSpPr txBox="1"/>
          <p:nvPr/>
        </p:nvSpPr>
        <p:spPr>
          <a:xfrm>
            <a:off x="4322060" y="3622169"/>
            <a:ext cx="2671713" cy="241980"/>
          </a:xfrm>
          <a:prstGeom prst="rect">
            <a:avLst/>
          </a:prstGeom>
          <a:noFill/>
        </p:spPr>
        <p:txBody>
          <a:bodyPr wrap="square" lIns="36000" tIns="36000" rIns="36000" bIns="36000" rtlCol="0">
            <a:spAutoFit/>
          </a:bodyPr>
          <a:lstStyle/>
          <a:p>
            <a:pPr algn="ctr"/>
            <a:r>
              <a:rPr lang="ja-JP" altLang="en-US" sz="1100" dirty="0">
                <a:latin typeface="メイリオ" panose="020B0604030504040204" pitchFamily="50" charset="-128"/>
                <a:ea typeface="メイリオ" panose="020B0604030504040204" pitchFamily="50" charset="-128"/>
              </a:rPr>
              <a:t>手形・船積書類の送付／手形提示</a:t>
            </a:r>
            <a:endParaRPr kumimoji="1" lang="ja-JP" altLang="en-US" sz="1100" dirty="0">
              <a:latin typeface="メイリオ" panose="020B0604030504040204" pitchFamily="50" charset="-128"/>
              <a:ea typeface="メイリオ" panose="020B0604030504040204" pitchFamily="50" charset="-128"/>
            </a:endParaRPr>
          </a:p>
        </p:txBody>
      </p:sp>
      <p:sp>
        <p:nvSpPr>
          <p:cNvPr id="37" name="テキスト ボックス 36">
            <a:extLst>
              <a:ext uri="{FF2B5EF4-FFF2-40B4-BE49-F238E27FC236}">
                <a16:creationId xmlns:a16="http://schemas.microsoft.com/office/drawing/2014/main" id="{D9F48991-9EED-48C7-8033-95F9BE24BDD6}"/>
              </a:ext>
            </a:extLst>
          </p:cNvPr>
          <p:cNvSpPr txBox="1"/>
          <p:nvPr/>
        </p:nvSpPr>
        <p:spPr>
          <a:xfrm>
            <a:off x="4322061" y="3897897"/>
            <a:ext cx="2671713" cy="241980"/>
          </a:xfrm>
          <a:prstGeom prst="rect">
            <a:avLst/>
          </a:prstGeom>
          <a:noFill/>
        </p:spPr>
        <p:txBody>
          <a:bodyPr wrap="square" lIns="36000" tIns="36000" rIns="36000" bIns="36000" rtlCol="0">
            <a:spAutoFit/>
          </a:bodyPr>
          <a:lstStyle/>
          <a:p>
            <a:pPr algn="ctr"/>
            <a:r>
              <a:rPr lang="ja-JP" altLang="en-US" sz="1100" dirty="0">
                <a:latin typeface="メイリオ" panose="020B0604030504040204" pitchFamily="50" charset="-128"/>
                <a:ea typeface="メイリオ" panose="020B0604030504040204" pitchFamily="50" charset="-128"/>
              </a:rPr>
              <a:t>手形代金の返却</a:t>
            </a:r>
            <a:endParaRPr kumimoji="1" lang="ja-JP" altLang="en-US" sz="1100" dirty="0">
              <a:latin typeface="メイリオ" panose="020B0604030504040204" pitchFamily="50" charset="-128"/>
              <a:ea typeface="メイリオ" panose="020B0604030504040204" pitchFamily="50" charset="-128"/>
            </a:endParaRPr>
          </a:p>
        </p:txBody>
      </p:sp>
      <p:sp>
        <p:nvSpPr>
          <p:cNvPr id="38" name="テキスト ボックス 37">
            <a:extLst>
              <a:ext uri="{FF2B5EF4-FFF2-40B4-BE49-F238E27FC236}">
                <a16:creationId xmlns:a16="http://schemas.microsoft.com/office/drawing/2014/main" id="{EADB5B9F-D525-4EEA-9C15-96DF05A1A38B}"/>
              </a:ext>
            </a:extLst>
          </p:cNvPr>
          <p:cNvSpPr txBox="1"/>
          <p:nvPr/>
        </p:nvSpPr>
        <p:spPr>
          <a:xfrm>
            <a:off x="4539284" y="6588149"/>
            <a:ext cx="2935727" cy="288147"/>
          </a:xfrm>
          <a:prstGeom prst="rect">
            <a:avLst/>
          </a:prstGeom>
          <a:noFill/>
        </p:spPr>
        <p:txBody>
          <a:bodyPr wrap="square" lIns="36000" tIns="36000" rIns="36000" bIns="36000" rtlCol="0">
            <a:spAutoFit/>
          </a:bodyPr>
          <a:lstStyle/>
          <a:p>
            <a:pPr algn="ctr"/>
            <a:r>
              <a:rPr kumimoji="1" lang="ja-JP" altLang="en-US" sz="1400" b="1" dirty="0">
                <a:solidFill>
                  <a:schemeClr val="accent1"/>
                </a:solidFill>
                <a:latin typeface="メイリオ" panose="020B0604030504040204" pitchFamily="50" charset="-128"/>
                <a:ea typeface="メイリオ" panose="020B0604030504040204" pitchFamily="50" charset="-128"/>
              </a:rPr>
              <a:t>輸　送</a:t>
            </a:r>
          </a:p>
        </p:txBody>
      </p:sp>
      <p:sp>
        <p:nvSpPr>
          <p:cNvPr id="39" name="テキスト ボックス 38">
            <a:extLst>
              <a:ext uri="{FF2B5EF4-FFF2-40B4-BE49-F238E27FC236}">
                <a16:creationId xmlns:a16="http://schemas.microsoft.com/office/drawing/2014/main" id="{3B418068-08CA-4A3C-9A1C-DF1AB95D5E2C}"/>
              </a:ext>
            </a:extLst>
          </p:cNvPr>
          <p:cNvSpPr txBox="1"/>
          <p:nvPr/>
        </p:nvSpPr>
        <p:spPr>
          <a:xfrm>
            <a:off x="2372640" y="4182035"/>
            <a:ext cx="257369" cy="1271007"/>
          </a:xfrm>
          <a:prstGeom prst="rect">
            <a:avLst/>
          </a:prstGeom>
          <a:noFill/>
        </p:spPr>
        <p:txBody>
          <a:bodyPr vert="eaVert" wrap="square" lIns="36000" tIns="36000" rIns="36000" bIns="36000" rtlCol="0">
            <a:spAutoFit/>
          </a:bodyPr>
          <a:lstStyle/>
          <a:p>
            <a:pPr algn="ctr"/>
            <a:r>
              <a:rPr kumimoji="1" lang="ja-JP" altLang="en-US" sz="1200" b="1" dirty="0">
                <a:latin typeface="メイリオ" panose="020B0604030504040204" pitchFamily="50" charset="-128"/>
                <a:ea typeface="メイリオ" panose="020B0604030504040204" pitchFamily="50" charset="-128"/>
              </a:rPr>
              <a:t>④ </a:t>
            </a:r>
            <a:r>
              <a:rPr kumimoji="1" lang="en-US" altLang="ja-JP" sz="1200" b="1" dirty="0">
                <a:latin typeface="メイリオ" panose="020B0604030504040204" pitchFamily="50" charset="-128"/>
                <a:ea typeface="メイリオ" panose="020B0604030504040204" pitchFamily="50" charset="-128"/>
              </a:rPr>
              <a:t>L/C</a:t>
            </a:r>
            <a:r>
              <a:rPr kumimoji="1" lang="ja-JP" altLang="en-US" sz="1200" b="1" dirty="0">
                <a:latin typeface="メイリオ" panose="020B0604030504040204" pitchFamily="50" charset="-128"/>
                <a:ea typeface="メイリオ" panose="020B0604030504040204" pitchFamily="50" charset="-128"/>
              </a:rPr>
              <a:t>通知</a:t>
            </a:r>
          </a:p>
        </p:txBody>
      </p:sp>
      <p:sp>
        <p:nvSpPr>
          <p:cNvPr id="40" name="テキスト ボックス 39">
            <a:extLst>
              <a:ext uri="{FF2B5EF4-FFF2-40B4-BE49-F238E27FC236}">
                <a16:creationId xmlns:a16="http://schemas.microsoft.com/office/drawing/2014/main" id="{67961A3F-8AAD-4235-8C8F-9FFCA9B89315}"/>
              </a:ext>
            </a:extLst>
          </p:cNvPr>
          <p:cNvSpPr txBox="1"/>
          <p:nvPr/>
        </p:nvSpPr>
        <p:spPr>
          <a:xfrm>
            <a:off x="2876552" y="4182035"/>
            <a:ext cx="411257" cy="1271007"/>
          </a:xfrm>
          <a:prstGeom prst="rect">
            <a:avLst/>
          </a:prstGeom>
          <a:noFill/>
        </p:spPr>
        <p:txBody>
          <a:bodyPr vert="eaVert" wrap="square" lIns="36000" tIns="36000" rIns="36000" bIns="36000" rtlCol="0">
            <a:spAutoFit/>
          </a:bodyPr>
          <a:lstStyle/>
          <a:p>
            <a:pPr algn="ctr"/>
            <a:r>
              <a:rPr kumimoji="1" lang="ja-JP" altLang="en-US" sz="1100" dirty="0">
                <a:latin typeface="メイリオ" panose="020B0604030504040204" pitchFamily="50" charset="-128"/>
                <a:ea typeface="メイリオ" panose="020B0604030504040204" pitchFamily="50" charset="-128"/>
              </a:rPr>
              <a:t>手形・船積書類</a:t>
            </a:r>
            <a:endParaRPr kumimoji="1" lang="en-US" altLang="ja-JP" sz="1100" dirty="0">
              <a:latin typeface="メイリオ" panose="020B0604030504040204" pitchFamily="50" charset="-128"/>
              <a:ea typeface="メイリオ" panose="020B0604030504040204" pitchFamily="50" charset="-128"/>
            </a:endParaRPr>
          </a:p>
          <a:p>
            <a:pPr algn="ctr"/>
            <a:r>
              <a:rPr lang="ja-JP" altLang="en-US" sz="1100" dirty="0">
                <a:latin typeface="メイリオ" panose="020B0604030504040204" pitchFamily="50" charset="-128"/>
                <a:ea typeface="メイリオ" panose="020B0604030504040204" pitchFamily="50" charset="-128"/>
              </a:rPr>
              <a:t>　買取依頼</a:t>
            </a:r>
            <a:endParaRPr kumimoji="1" lang="ja-JP" altLang="en-US" sz="1100" dirty="0">
              <a:latin typeface="メイリオ" panose="020B0604030504040204" pitchFamily="50" charset="-128"/>
              <a:ea typeface="メイリオ" panose="020B0604030504040204" pitchFamily="50" charset="-128"/>
            </a:endParaRPr>
          </a:p>
        </p:txBody>
      </p:sp>
      <p:sp>
        <p:nvSpPr>
          <p:cNvPr id="41" name="テキスト ボックス 40">
            <a:extLst>
              <a:ext uri="{FF2B5EF4-FFF2-40B4-BE49-F238E27FC236}">
                <a16:creationId xmlns:a16="http://schemas.microsoft.com/office/drawing/2014/main" id="{F9DB5E8E-3B89-4ADF-B403-448B0C258FDA}"/>
              </a:ext>
            </a:extLst>
          </p:cNvPr>
          <p:cNvSpPr txBox="1"/>
          <p:nvPr/>
        </p:nvSpPr>
        <p:spPr>
          <a:xfrm>
            <a:off x="3444912" y="4178136"/>
            <a:ext cx="411257" cy="1286600"/>
          </a:xfrm>
          <a:prstGeom prst="rect">
            <a:avLst/>
          </a:prstGeom>
          <a:noFill/>
        </p:spPr>
        <p:txBody>
          <a:bodyPr vert="eaVert" wrap="square" lIns="36000" tIns="36000" rIns="36000" bIns="36000" rtlCol="0">
            <a:spAutoFit/>
          </a:bodyPr>
          <a:lstStyle/>
          <a:p>
            <a:pPr algn="ctr"/>
            <a:r>
              <a:rPr lang="ja-JP" altLang="en-US" sz="1100" dirty="0">
                <a:latin typeface="メイリオ" panose="020B0604030504040204" pitchFamily="50" charset="-128"/>
                <a:ea typeface="メイリオ" panose="020B0604030504040204" pitchFamily="50" charset="-128"/>
              </a:rPr>
              <a:t>買取代金支払</a:t>
            </a:r>
            <a:endParaRPr kumimoji="1" lang="en-US" altLang="ja-JP" sz="1100" dirty="0">
              <a:latin typeface="メイリオ" panose="020B0604030504040204" pitchFamily="50" charset="-128"/>
              <a:ea typeface="メイリオ" panose="020B0604030504040204" pitchFamily="50" charset="-128"/>
            </a:endParaRPr>
          </a:p>
          <a:p>
            <a:pPr algn="ctr"/>
            <a:r>
              <a:rPr lang="ja-JP" altLang="en-US" sz="1100" dirty="0">
                <a:latin typeface="メイリオ" panose="020B0604030504040204" pitchFamily="50" charset="-128"/>
                <a:ea typeface="メイリオ" panose="020B0604030504040204" pitchFamily="50" charset="-128"/>
              </a:rPr>
              <a:t>（代金立替払い）</a:t>
            </a:r>
            <a:endParaRPr kumimoji="1" lang="ja-JP" altLang="en-US" sz="1100" dirty="0">
              <a:latin typeface="メイリオ" panose="020B0604030504040204" pitchFamily="50" charset="-128"/>
              <a:ea typeface="メイリオ" panose="020B0604030504040204" pitchFamily="50" charset="-128"/>
            </a:endParaRPr>
          </a:p>
        </p:txBody>
      </p:sp>
      <p:sp>
        <p:nvSpPr>
          <p:cNvPr id="42" name="テキスト ボックス 41">
            <a:extLst>
              <a:ext uri="{FF2B5EF4-FFF2-40B4-BE49-F238E27FC236}">
                <a16:creationId xmlns:a16="http://schemas.microsoft.com/office/drawing/2014/main" id="{F9DCEE26-6553-47C5-901B-909255853D06}"/>
              </a:ext>
            </a:extLst>
          </p:cNvPr>
          <p:cNvSpPr txBox="1"/>
          <p:nvPr/>
        </p:nvSpPr>
        <p:spPr>
          <a:xfrm>
            <a:off x="7023860" y="4256590"/>
            <a:ext cx="257369" cy="1211416"/>
          </a:xfrm>
          <a:prstGeom prst="rect">
            <a:avLst/>
          </a:prstGeom>
          <a:noFill/>
        </p:spPr>
        <p:txBody>
          <a:bodyPr vert="eaVert" wrap="square" lIns="36000" tIns="36000" rIns="36000" bIns="36000" rtlCol="0">
            <a:spAutoFit/>
          </a:bodyPr>
          <a:lstStyle/>
          <a:p>
            <a:pPr algn="ctr"/>
            <a:r>
              <a:rPr kumimoji="1" lang="ja-JP" altLang="en-US" sz="1200" b="1" dirty="0">
                <a:latin typeface="メイリオ" panose="020B0604030504040204" pitchFamily="50" charset="-128"/>
                <a:ea typeface="メイリオ" panose="020B0604030504040204" pitchFamily="50" charset="-128"/>
              </a:rPr>
              <a:t>②</a:t>
            </a:r>
            <a:r>
              <a:rPr kumimoji="1" lang="en-US" altLang="ja-JP" sz="1200" b="1" dirty="0">
                <a:latin typeface="メイリオ" panose="020B0604030504040204" pitchFamily="50" charset="-128"/>
                <a:ea typeface="メイリオ" panose="020B0604030504040204" pitchFamily="50" charset="-128"/>
              </a:rPr>
              <a:t>L/C</a:t>
            </a:r>
            <a:r>
              <a:rPr kumimoji="1" lang="ja-JP" altLang="en-US" sz="1200" b="1" dirty="0">
                <a:latin typeface="メイリオ" panose="020B0604030504040204" pitchFamily="50" charset="-128"/>
                <a:ea typeface="メイリオ" panose="020B0604030504040204" pitchFamily="50" charset="-128"/>
              </a:rPr>
              <a:t>発行依頼</a:t>
            </a:r>
          </a:p>
        </p:txBody>
      </p:sp>
      <p:sp>
        <p:nvSpPr>
          <p:cNvPr id="43" name="テキスト ボックス 42">
            <a:extLst>
              <a:ext uri="{FF2B5EF4-FFF2-40B4-BE49-F238E27FC236}">
                <a16:creationId xmlns:a16="http://schemas.microsoft.com/office/drawing/2014/main" id="{DD55EBCE-AE0C-4BE6-8F2E-BB759D3EDA3A}"/>
              </a:ext>
            </a:extLst>
          </p:cNvPr>
          <p:cNvSpPr txBox="1"/>
          <p:nvPr/>
        </p:nvSpPr>
        <p:spPr>
          <a:xfrm>
            <a:off x="7624206" y="4253320"/>
            <a:ext cx="241980" cy="1211416"/>
          </a:xfrm>
          <a:prstGeom prst="rect">
            <a:avLst/>
          </a:prstGeom>
          <a:noFill/>
        </p:spPr>
        <p:txBody>
          <a:bodyPr vert="eaVert" wrap="square" lIns="36000" tIns="36000" rIns="36000" bIns="36000" rtlCol="0">
            <a:spAutoFit/>
          </a:bodyPr>
          <a:lstStyle/>
          <a:p>
            <a:pPr algn="ctr"/>
            <a:r>
              <a:rPr lang="ja-JP" altLang="en-US" sz="1100" dirty="0">
                <a:latin typeface="メイリオ" panose="020B0604030504040204" pitchFamily="50" charset="-128"/>
                <a:ea typeface="メイリオ" panose="020B0604030504040204" pitchFamily="50" charset="-128"/>
              </a:rPr>
              <a:t>手形代金支払請求</a:t>
            </a:r>
            <a:endParaRPr kumimoji="1" lang="ja-JP" altLang="en-US" sz="1100" dirty="0">
              <a:latin typeface="メイリオ" panose="020B0604030504040204" pitchFamily="50" charset="-128"/>
              <a:ea typeface="メイリオ" panose="020B0604030504040204" pitchFamily="50" charset="-128"/>
            </a:endParaRPr>
          </a:p>
        </p:txBody>
      </p:sp>
      <p:sp>
        <p:nvSpPr>
          <p:cNvPr id="44" name="テキスト ボックス 43">
            <a:extLst>
              <a:ext uri="{FF2B5EF4-FFF2-40B4-BE49-F238E27FC236}">
                <a16:creationId xmlns:a16="http://schemas.microsoft.com/office/drawing/2014/main" id="{DD5CEF6E-B605-4712-ABC6-13F965213B69}"/>
              </a:ext>
            </a:extLst>
          </p:cNvPr>
          <p:cNvSpPr txBox="1"/>
          <p:nvPr/>
        </p:nvSpPr>
        <p:spPr>
          <a:xfrm>
            <a:off x="8128262" y="4244087"/>
            <a:ext cx="241980" cy="1211416"/>
          </a:xfrm>
          <a:prstGeom prst="rect">
            <a:avLst/>
          </a:prstGeom>
          <a:noFill/>
        </p:spPr>
        <p:txBody>
          <a:bodyPr vert="eaVert" wrap="square" lIns="36000" tIns="36000" rIns="36000" bIns="36000" rtlCol="0">
            <a:spAutoFit/>
          </a:bodyPr>
          <a:lstStyle/>
          <a:p>
            <a:pPr algn="ctr"/>
            <a:r>
              <a:rPr lang="ja-JP" altLang="en-US" sz="1100" dirty="0">
                <a:latin typeface="メイリオ" panose="020B0604030504040204" pitchFamily="50" charset="-128"/>
                <a:ea typeface="メイリオ" panose="020B0604030504040204" pitchFamily="50" charset="-128"/>
              </a:rPr>
              <a:t>代金支払</a:t>
            </a:r>
            <a:endParaRPr kumimoji="1" lang="ja-JP" altLang="en-US" sz="1100" dirty="0">
              <a:latin typeface="メイリオ" panose="020B0604030504040204" pitchFamily="50" charset="-128"/>
              <a:ea typeface="メイリオ" panose="020B0604030504040204" pitchFamily="50" charset="-128"/>
            </a:endParaRPr>
          </a:p>
        </p:txBody>
      </p:sp>
      <p:sp>
        <p:nvSpPr>
          <p:cNvPr id="45" name="テキスト ボックス 44">
            <a:extLst>
              <a:ext uri="{FF2B5EF4-FFF2-40B4-BE49-F238E27FC236}">
                <a16:creationId xmlns:a16="http://schemas.microsoft.com/office/drawing/2014/main" id="{D852F597-37C2-4FCE-A968-C24E0381C587}"/>
              </a:ext>
            </a:extLst>
          </p:cNvPr>
          <p:cNvSpPr txBox="1"/>
          <p:nvPr/>
        </p:nvSpPr>
        <p:spPr>
          <a:xfrm>
            <a:off x="8486730" y="4259863"/>
            <a:ext cx="411257" cy="1211416"/>
          </a:xfrm>
          <a:prstGeom prst="rect">
            <a:avLst/>
          </a:prstGeom>
          <a:noFill/>
        </p:spPr>
        <p:txBody>
          <a:bodyPr vert="eaVert" wrap="square" lIns="36000" tIns="36000" rIns="36000" bIns="36000" rtlCol="0">
            <a:spAutoFit/>
          </a:bodyPr>
          <a:lstStyle/>
          <a:p>
            <a:pPr algn="ctr"/>
            <a:r>
              <a:rPr kumimoji="1" lang="ja-JP" altLang="en-US" sz="1100" dirty="0">
                <a:latin typeface="メイリオ" panose="020B0604030504040204" pitchFamily="50" charset="-128"/>
                <a:ea typeface="メイリオ" panose="020B0604030504040204" pitchFamily="50" charset="-128"/>
              </a:rPr>
              <a:t>船積書類引渡</a:t>
            </a:r>
            <a:endParaRPr kumimoji="1" lang="en-US" altLang="ja-JP" sz="1100" dirty="0">
              <a:latin typeface="メイリオ" panose="020B0604030504040204" pitchFamily="50" charset="-128"/>
              <a:ea typeface="メイリオ" panose="020B0604030504040204" pitchFamily="50" charset="-128"/>
            </a:endParaRPr>
          </a:p>
          <a:p>
            <a:pPr algn="ctr"/>
            <a:r>
              <a:rPr lang="ja-JP" altLang="en-US" sz="1100" dirty="0">
                <a:latin typeface="メイリオ" panose="020B0604030504040204" pitchFamily="50" charset="-128"/>
                <a:ea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rPr>
              <a:t>B/L</a:t>
            </a:r>
            <a:r>
              <a:rPr lang="ja-JP" altLang="en-US" sz="1100" dirty="0">
                <a:latin typeface="メイリオ" panose="020B0604030504040204" pitchFamily="50" charset="-128"/>
                <a:ea typeface="メイリオ" panose="020B0604030504040204" pitchFamily="50" charset="-128"/>
              </a:rPr>
              <a:t>他）</a:t>
            </a:r>
            <a:endParaRPr kumimoji="1" lang="ja-JP" altLang="en-US" sz="1100" dirty="0">
              <a:latin typeface="メイリオ" panose="020B0604030504040204" pitchFamily="50" charset="-128"/>
              <a:ea typeface="メイリオ" panose="020B0604030504040204" pitchFamily="50" charset="-128"/>
            </a:endParaRPr>
          </a:p>
        </p:txBody>
      </p:sp>
      <p:sp>
        <p:nvSpPr>
          <p:cNvPr id="46" name="テキスト ボックス 45">
            <a:extLst>
              <a:ext uri="{FF2B5EF4-FFF2-40B4-BE49-F238E27FC236}">
                <a16:creationId xmlns:a16="http://schemas.microsoft.com/office/drawing/2014/main" id="{D3FAB9F8-DC32-436C-80F0-E860E1AAD891}"/>
              </a:ext>
            </a:extLst>
          </p:cNvPr>
          <p:cNvSpPr txBox="1"/>
          <p:nvPr/>
        </p:nvSpPr>
        <p:spPr>
          <a:xfrm>
            <a:off x="1965193" y="5850632"/>
            <a:ext cx="411257" cy="971107"/>
          </a:xfrm>
          <a:prstGeom prst="rect">
            <a:avLst/>
          </a:prstGeom>
          <a:noFill/>
        </p:spPr>
        <p:txBody>
          <a:bodyPr vert="eaVert" wrap="square" lIns="36000" tIns="36000" rIns="36000" bIns="36000" rtlCol="0">
            <a:spAutoFit/>
          </a:bodyPr>
          <a:lstStyle/>
          <a:p>
            <a:r>
              <a:rPr kumimoji="1" lang="ja-JP" altLang="en-US" sz="1100" dirty="0">
                <a:latin typeface="メイリオ" panose="020B0604030504040204" pitchFamily="50" charset="-128"/>
                <a:ea typeface="メイリオ" panose="020B0604030504040204" pitchFamily="50" charset="-128"/>
              </a:rPr>
              <a:t>保険付保</a:t>
            </a:r>
            <a:endParaRPr kumimoji="1" lang="en-US" altLang="ja-JP" sz="1100" dirty="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（保険証券）</a:t>
            </a:r>
            <a:endParaRPr kumimoji="1" lang="ja-JP" altLang="en-US" sz="1100" dirty="0">
              <a:latin typeface="メイリオ" panose="020B0604030504040204" pitchFamily="50" charset="-128"/>
              <a:ea typeface="メイリオ" panose="020B0604030504040204" pitchFamily="50" charset="-128"/>
            </a:endParaRPr>
          </a:p>
        </p:txBody>
      </p:sp>
      <p:sp>
        <p:nvSpPr>
          <p:cNvPr id="49" name="テキスト ボックス 48">
            <a:extLst>
              <a:ext uri="{FF2B5EF4-FFF2-40B4-BE49-F238E27FC236}">
                <a16:creationId xmlns:a16="http://schemas.microsoft.com/office/drawing/2014/main" id="{BFCF9722-E30A-4D52-AC22-31B6E8DD3A1E}"/>
              </a:ext>
            </a:extLst>
          </p:cNvPr>
          <p:cNvSpPr txBox="1"/>
          <p:nvPr/>
        </p:nvSpPr>
        <p:spPr>
          <a:xfrm>
            <a:off x="7388024" y="5846532"/>
            <a:ext cx="241980" cy="854742"/>
          </a:xfrm>
          <a:prstGeom prst="rect">
            <a:avLst/>
          </a:prstGeom>
          <a:noFill/>
        </p:spPr>
        <p:txBody>
          <a:bodyPr vert="eaVert" wrap="square" lIns="36000" tIns="36000" rIns="36000" bIns="36000" rtlCol="0">
            <a:spAutoFit/>
          </a:bodyPr>
          <a:lstStyle/>
          <a:p>
            <a:pPr algn="ctr"/>
            <a:r>
              <a:rPr kumimoji="1" lang="en-US" altLang="ja-JP" sz="1100" dirty="0">
                <a:latin typeface="メイリオ" panose="020B0604030504040204" pitchFamily="50" charset="-128"/>
                <a:ea typeface="メイリオ" panose="020B0604030504040204" pitchFamily="50" charset="-128"/>
              </a:rPr>
              <a:t>B/L</a:t>
            </a:r>
            <a:r>
              <a:rPr lang="ja-JP" altLang="en-US" sz="1100" dirty="0">
                <a:latin typeface="メイリオ" panose="020B0604030504040204" pitchFamily="50" charset="-128"/>
                <a:ea typeface="メイリオ" panose="020B0604030504040204" pitchFamily="50" charset="-128"/>
              </a:rPr>
              <a:t>提示</a:t>
            </a:r>
            <a:endParaRPr kumimoji="1" lang="ja-JP" altLang="en-US" sz="1100" dirty="0">
              <a:latin typeface="メイリオ" panose="020B0604030504040204" pitchFamily="50" charset="-128"/>
              <a:ea typeface="メイリオ" panose="020B0604030504040204" pitchFamily="50" charset="-128"/>
            </a:endParaRPr>
          </a:p>
        </p:txBody>
      </p:sp>
      <p:sp>
        <p:nvSpPr>
          <p:cNvPr id="50" name="テキスト ボックス 49">
            <a:extLst>
              <a:ext uri="{FF2B5EF4-FFF2-40B4-BE49-F238E27FC236}">
                <a16:creationId xmlns:a16="http://schemas.microsoft.com/office/drawing/2014/main" id="{C53A62DF-19CE-40B0-A879-9923B818C946}"/>
              </a:ext>
            </a:extLst>
          </p:cNvPr>
          <p:cNvSpPr txBox="1"/>
          <p:nvPr/>
        </p:nvSpPr>
        <p:spPr>
          <a:xfrm>
            <a:off x="8195512" y="5843186"/>
            <a:ext cx="241980" cy="854742"/>
          </a:xfrm>
          <a:prstGeom prst="rect">
            <a:avLst/>
          </a:prstGeom>
          <a:noFill/>
        </p:spPr>
        <p:txBody>
          <a:bodyPr vert="eaVert" wrap="square" lIns="36000" tIns="36000" rIns="36000" bIns="36000" rtlCol="0">
            <a:spAutoFit/>
          </a:bodyPr>
          <a:lstStyle/>
          <a:p>
            <a:pPr algn="ctr"/>
            <a:r>
              <a:rPr lang="ja-JP" altLang="en-US" sz="1100" dirty="0">
                <a:latin typeface="メイリオ" panose="020B0604030504040204" pitchFamily="50" charset="-128"/>
                <a:ea typeface="メイリオ" panose="020B0604030504040204" pitchFamily="50" charset="-128"/>
              </a:rPr>
              <a:t>貨物引取</a:t>
            </a:r>
            <a:endParaRPr kumimoji="1" lang="ja-JP" altLang="en-US" sz="1100" dirty="0">
              <a:latin typeface="メイリオ" panose="020B0604030504040204" pitchFamily="50" charset="-128"/>
              <a:ea typeface="メイリオ" panose="020B0604030504040204" pitchFamily="50" charset="-128"/>
            </a:endParaRPr>
          </a:p>
        </p:txBody>
      </p:sp>
      <p:sp>
        <p:nvSpPr>
          <p:cNvPr id="69" name="四角形: 角を丸くする 68">
            <a:extLst>
              <a:ext uri="{FF2B5EF4-FFF2-40B4-BE49-F238E27FC236}">
                <a16:creationId xmlns:a16="http://schemas.microsoft.com/office/drawing/2014/main" id="{7043E7FF-CFCD-4E02-ABE2-7EFD12E0D3FF}"/>
              </a:ext>
            </a:extLst>
          </p:cNvPr>
          <p:cNvSpPr/>
          <p:nvPr/>
        </p:nvSpPr>
        <p:spPr>
          <a:xfrm>
            <a:off x="531158" y="5924499"/>
            <a:ext cx="2196705" cy="723111"/>
          </a:xfrm>
          <a:prstGeom prst="roundRect">
            <a:avLst/>
          </a:prstGeom>
          <a:solidFill>
            <a:srgbClr val="F5B5C4">
              <a:alpha val="30196"/>
            </a:srgbClr>
          </a:solidFill>
          <a:ln>
            <a:solidFill>
              <a:srgbClr val="DC003C"/>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noAutofit/>
          </a:bodyPr>
          <a:lstStyle/>
          <a:p>
            <a:r>
              <a:rPr kumimoji="1" lang="en-US" altLang="ja-JP" sz="1600" b="1" dirty="0">
                <a:solidFill>
                  <a:srgbClr val="DC003C"/>
                </a:solidFill>
                <a:latin typeface="メイリオ" panose="020B0604030504040204" pitchFamily="50" charset="-128"/>
                <a:ea typeface="メイリオ" panose="020B0604030504040204" pitchFamily="50" charset="-128"/>
              </a:rPr>
              <a:t>EDIFACT</a:t>
            </a:r>
          </a:p>
          <a:p>
            <a:r>
              <a:rPr kumimoji="1" lang="en-US" altLang="ja-JP" sz="1200" b="1" dirty="0">
                <a:solidFill>
                  <a:srgbClr val="DC003C"/>
                </a:solidFill>
                <a:latin typeface="メイリオ" panose="020B0604030504040204" pitchFamily="50" charset="-128"/>
                <a:ea typeface="メイリオ" panose="020B0604030504040204" pitchFamily="50" charset="-128"/>
              </a:rPr>
              <a:t>(UN/CEFACT)</a:t>
            </a:r>
          </a:p>
        </p:txBody>
      </p:sp>
      <p:sp>
        <p:nvSpPr>
          <p:cNvPr id="75" name="テキスト ボックス 74">
            <a:extLst>
              <a:ext uri="{FF2B5EF4-FFF2-40B4-BE49-F238E27FC236}">
                <a16:creationId xmlns:a16="http://schemas.microsoft.com/office/drawing/2014/main" id="{2189C3C7-7705-4138-B6EA-26A9D83FAFF8}"/>
              </a:ext>
            </a:extLst>
          </p:cNvPr>
          <p:cNvSpPr txBox="1"/>
          <p:nvPr/>
        </p:nvSpPr>
        <p:spPr>
          <a:xfrm>
            <a:off x="537849" y="2247279"/>
            <a:ext cx="9612313" cy="307777"/>
          </a:xfrm>
          <a:prstGeom prst="rect">
            <a:avLst/>
          </a:prstGeom>
          <a:solidFill>
            <a:srgbClr val="595757"/>
          </a:solidFill>
        </p:spPr>
        <p:txBody>
          <a:bodyPr wrap="square" anchor="ctr" anchorCtr="0">
            <a:spAutoFit/>
          </a:bodyPr>
          <a:lstStyle/>
          <a:p>
            <a:pPr algn="ctr" fontAlgn="ctr"/>
            <a:r>
              <a:rPr kumimoji="1" lang="en-US" altLang="ja-JP" sz="1400" b="1" dirty="0">
                <a:solidFill>
                  <a:schemeClr val="bg1"/>
                </a:solidFill>
                <a:latin typeface="メイリオ" panose="020B0604030504040204" pitchFamily="50" charset="-128"/>
                <a:ea typeface="メイリオ" panose="020B0604030504040204" pitchFamily="50" charset="-128"/>
              </a:rPr>
              <a:t>L/C</a:t>
            </a:r>
            <a:r>
              <a:rPr kumimoji="1" lang="ja-JP" altLang="en-US" sz="1400" b="1" dirty="0">
                <a:solidFill>
                  <a:schemeClr val="bg1"/>
                </a:solidFill>
                <a:latin typeface="メイリオ" panose="020B0604030504040204" pitchFamily="50" charset="-128"/>
                <a:ea typeface="メイリオ" panose="020B0604030504040204" pitchFamily="50" charset="-128"/>
              </a:rPr>
              <a:t>取引業務と国際標準規格の対応例</a:t>
            </a:r>
            <a:endParaRPr kumimoji="1" lang="en-US" altLang="ja-JP" sz="1400" b="1" dirty="0">
              <a:solidFill>
                <a:schemeClr val="bg1"/>
              </a:solidFill>
              <a:latin typeface="メイリオ" panose="020B0604030504040204" pitchFamily="50" charset="-128"/>
              <a:ea typeface="メイリオ" panose="020B0604030504040204" pitchFamily="50" charset="-128"/>
            </a:endParaRPr>
          </a:p>
        </p:txBody>
      </p:sp>
      <p:cxnSp>
        <p:nvCxnSpPr>
          <p:cNvPr id="77" name="コネクタ: カギ線 76">
            <a:extLst>
              <a:ext uri="{FF2B5EF4-FFF2-40B4-BE49-F238E27FC236}">
                <a16:creationId xmlns:a16="http://schemas.microsoft.com/office/drawing/2014/main" id="{668E44BB-19B6-402B-B6DD-7B852C2B7F76}"/>
              </a:ext>
            </a:extLst>
          </p:cNvPr>
          <p:cNvCxnSpPr>
            <a:cxnSpLocks/>
          </p:cNvCxnSpPr>
          <p:nvPr/>
        </p:nvCxnSpPr>
        <p:spPr>
          <a:xfrm rot="16200000" flipV="1">
            <a:off x="6806759" y="3703666"/>
            <a:ext cx="612650" cy="336290"/>
          </a:xfrm>
          <a:prstGeom prst="bentConnector2">
            <a:avLst/>
          </a:prstGeom>
          <a:ln w="57150" cap="sq">
            <a:solidFill>
              <a:srgbClr val="DC003C"/>
            </a:solidFill>
            <a:tailEnd type="triangle"/>
          </a:ln>
        </p:spPr>
        <p:style>
          <a:lnRef idx="1">
            <a:schemeClr val="accent1"/>
          </a:lnRef>
          <a:fillRef idx="0">
            <a:schemeClr val="accent1"/>
          </a:fillRef>
          <a:effectRef idx="0">
            <a:schemeClr val="accent1"/>
          </a:effectRef>
          <a:fontRef idx="minor">
            <a:schemeClr val="tx1"/>
          </a:fontRef>
        </p:style>
      </p:cxnSp>
      <p:cxnSp>
        <p:nvCxnSpPr>
          <p:cNvPr id="80" name="コネクタ: カギ線 79">
            <a:extLst>
              <a:ext uri="{FF2B5EF4-FFF2-40B4-BE49-F238E27FC236}">
                <a16:creationId xmlns:a16="http://schemas.microsoft.com/office/drawing/2014/main" id="{D39B61DD-94E6-4AA4-85FB-91CD2D61D05E}"/>
              </a:ext>
            </a:extLst>
          </p:cNvPr>
          <p:cNvCxnSpPr>
            <a:cxnSpLocks/>
          </p:cNvCxnSpPr>
          <p:nvPr/>
        </p:nvCxnSpPr>
        <p:spPr>
          <a:xfrm rot="10800000" flipV="1">
            <a:off x="2596732" y="3565486"/>
            <a:ext cx="1643309" cy="665154"/>
          </a:xfrm>
          <a:prstGeom prst="bentConnector2">
            <a:avLst/>
          </a:prstGeom>
          <a:ln w="57150" cap="sq">
            <a:solidFill>
              <a:srgbClr val="DC003C"/>
            </a:solidFill>
            <a:tailEnd type="triangle"/>
          </a:ln>
        </p:spPr>
        <p:style>
          <a:lnRef idx="1">
            <a:schemeClr val="accent1"/>
          </a:lnRef>
          <a:fillRef idx="0">
            <a:schemeClr val="accent1"/>
          </a:fillRef>
          <a:effectRef idx="0">
            <a:schemeClr val="accent1"/>
          </a:effectRef>
          <a:fontRef idx="minor">
            <a:schemeClr val="tx1"/>
          </a:fontRef>
        </p:style>
      </p:cxnSp>
      <p:sp>
        <p:nvSpPr>
          <p:cNvPr id="86" name="吹き出し: 角を丸めた四角形 85">
            <a:extLst>
              <a:ext uri="{FF2B5EF4-FFF2-40B4-BE49-F238E27FC236}">
                <a16:creationId xmlns:a16="http://schemas.microsoft.com/office/drawing/2014/main" id="{824A9E3D-1730-4B8C-A97C-F0C575FF46C3}"/>
              </a:ext>
            </a:extLst>
          </p:cNvPr>
          <p:cNvSpPr/>
          <p:nvPr/>
        </p:nvSpPr>
        <p:spPr>
          <a:xfrm>
            <a:off x="7237227" y="2731254"/>
            <a:ext cx="2024049" cy="489060"/>
          </a:xfrm>
          <a:prstGeom prst="wedgeRoundRectCallout">
            <a:avLst>
              <a:gd name="adj1" fmla="val -45888"/>
              <a:gd name="adj2" fmla="val 100428"/>
              <a:gd name="adj3" fmla="val 16667"/>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lgn="ctr"/>
            <a:r>
              <a:rPr kumimoji="1" lang="en-US" altLang="ja-JP" sz="1200" dirty="0">
                <a:solidFill>
                  <a:srgbClr val="000000"/>
                </a:solidFill>
                <a:latin typeface="メイリオ" panose="020B0604030504040204" pitchFamily="50" charset="-128"/>
                <a:ea typeface="メイリオ" panose="020B0604030504040204" pitchFamily="50" charset="-128"/>
              </a:rPr>
              <a:t>EDIFACT</a:t>
            </a:r>
            <a:r>
              <a:rPr kumimoji="1" lang="ja-JP" altLang="en-US" sz="1200" dirty="0">
                <a:solidFill>
                  <a:srgbClr val="000000"/>
                </a:solidFill>
                <a:latin typeface="メイリオ" panose="020B0604030504040204" pitchFamily="50" charset="-128"/>
                <a:ea typeface="メイリオ" panose="020B0604030504040204" pitchFamily="50" charset="-128"/>
              </a:rPr>
              <a:t>⇒</a:t>
            </a:r>
            <a:r>
              <a:rPr kumimoji="1" lang="en-US" altLang="ja-JP" sz="1200" dirty="0">
                <a:solidFill>
                  <a:srgbClr val="000000"/>
                </a:solidFill>
                <a:latin typeface="メイリオ" panose="020B0604030504040204" pitchFamily="50" charset="-128"/>
                <a:ea typeface="メイリオ" panose="020B0604030504040204" pitchFamily="50" charset="-128"/>
              </a:rPr>
              <a:t>SWIFT</a:t>
            </a:r>
            <a:r>
              <a:rPr kumimoji="1" lang="ja-JP" altLang="en-US" sz="1200" dirty="0">
                <a:solidFill>
                  <a:srgbClr val="000000"/>
                </a:solidFill>
                <a:latin typeface="メイリオ" panose="020B0604030504040204" pitchFamily="50" charset="-128"/>
                <a:ea typeface="メイリオ" panose="020B0604030504040204" pitchFamily="50" charset="-128"/>
              </a:rPr>
              <a:t>間の</a:t>
            </a:r>
            <a:endParaRPr kumimoji="1" lang="en-US" altLang="ja-JP" sz="1200" dirty="0">
              <a:solidFill>
                <a:srgbClr val="000000"/>
              </a:solidFill>
              <a:latin typeface="メイリオ" panose="020B0604030504040204" pitchFamily="50" charset="-128"/>
              <a:ea typeface="メイリオ" panose="020B0604030504040204" pitchFamily="50" charset="-128"/>
            </a:endParaRPr>
          </a:p>
          <a:p>
            <a:pPr algn="ctr"/>
            <a:r>
              <a:rPr kumimoji="1" lang="ja-JP" altLang="en-US" sz="1200" dirty="0">
                <a:solidFill>
                  <a:srgbClr val="000000"/>
                </a:solidFill>
                <a:latin typeface="メイリオ" panose="020B0604030504040204" pitchFamily="50" charset="-128"/>
                <a:ea typeface="メイリオ" panose="020B0604030504040204" pitchFamily="50" charset="-128"/>
              </a:rPr>
              <a:t>データマッピングが必要。</a:t>
            </a:r>
          </a:p>
        </p:txBody>
      </p:sp>
      <p:sp>
        <p:nvSpPr>
          <p:cNvPr id="87" name="吹き出し: 角を丸めた四角形 86">
            <a:extLst>
              <a:ext uri="{FF2B5EF4-FFF2-40B4-BE49-F238E27FC236}">
                <a16:creationId xmlns:a16="http://schemas.microsoft.com/office/drawing/2014/main" id="{99B1C679-8561-48DB-A470-3E9427A91FBB}"/>
              </a:ext>
            </a:extLst>
          </p:cNvPr>
          <p:cNvSpPr/>
          <p:nvPr/>
        </p:nvSpPr>
        <p:spPr>
          <a:xfrm>
            <a:off x="503104" y="2934139"/>
            <a:ext cx="2024049" cy="489060"/>
          </a:xfrm>
          <a:prstGeom prst="wedgeRoundRectCallout">
            <a:avLst>
              <a:gd name="adj1" fmla="val 52466"/>
              <a:gd name="adj2" fmla="val 121852"/>
              <a:gd name="adj3" fmla="val 16667"/>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lgn="ctr"/>
            <a:r>
              <a:rPr kumimoji="1" lang="en-US" altLang="ja-JP" sz="1200" dirty="0">
                <a:solidFill>
                  <a:srgbClr val="000000"/>
                </a:solidFill>
                <a:latin typeface="メイリオ" panose="020B0604030504040204" pitchFamily="50" charset="-128"/>
                <a:ea typeface="メイリオ" panose="020B0604030504040204" pitchFamily="50" charset="-128"/>
              </a:rPr>
              <a:t>SWIFT</a:t>
            </a:r>
            <a:r>
              <a:rPr kumimoji="1" lang="ja-JP" altLang="en-US" sz="1200" dirty="0">
                <a:solidFill>
                  <a:srgbClr val="000000"/>
                </a:solidFill>
                <a:latin typeface="メイリオ" panose="020B0604030504040204" pitchFamily="50" charset="-128"/>
                <a:ea typeface="メイリオ" panose="020B0604030504040204" pitchFamily="50" charset="-128"/>
              </a:rPr>
              <a:t>⇒</a:t>
            </a:r>
            <a:r>
              <a:rPr kumimoji="1" lang="en-US" altLang="ja-JP" sz="1200" dirty="0" err="1">
                <a:solidFill>
                  <a:srgbClr val="000000"/>
                </a:solidFill>
                <a:latin typeface="メイリオ" panose="020B0604030504040204" pitchFamily="50" charset="-128"/>
                <a:ea typeface="メイリオ" panose="020B0604030504040204" pitchFamily="50" charset="-128"/>
              </a:rPr>
              <a:t>ebXML</a:t>
            </a:r>
            <a:r>
              <a:rPr kumimoji="1" lang="ja-JP" altLang="en-US" sz="1200" dirty="0">
                <a:solidFill>
                  <a:srgbClr val="000000"/>
                </a:solidFill>
                <a:latin typeface="メイリオ" panose="020B0604030504040204" pitchFamily="50" charset="-128"/>
                <a:ea typeface="メイリオ" panose="020B0604030504040204" pitchFamily="50" charset="-128"/>
              </a:rPr>
              <a:t>間の</a:t>
            </a:r>
            <a:endParaRPr kumimoji="1" lang="en-US" altLang="ja-JP" sz="1200" dirty="0">
              <a:solidFill>
                <a:srgbClr val="000000"/>
              </a:solidFill>
              <a:latin typeface="メイリオ" panose="020B0604030504040204" pitchFamily="50" charset="-128"/>
              <a:ea typeface="メイリオ" panose="020B0604030504040204" pitchFamily="50" charset="-128"/>
            </a:endParaRPr>
          </a:p>
          <a:p>
            <a:pPr algn="ctr"/>
            <a:r>
              <a:rPr kumimoji="1" lang="ja-JP" altLang="en-US" sz="1200" dirty="0">
                <a:solidFill>
                  <a:srgbClr val="000000"/>
                </a:solidFill>
                <a:latin typeface="メイリオ" panose="020B0604030504040204" pitchFamily="50" charset="-128"/>
                <a:ea typeface="メイリオ" panose="020B0604030504040204" pitchFamily="50" charset="-128"/>
              </a:rPr>
              <a:t>データマッピングが必要。</a:t>
            </a:r>
          </a:p>
        </p:txBody>
      </p:sp>
      <p:sp>
        <p:nvSpPr>
          <p:cNvPr id="57" name="四角形: 角を丸くする 56">
            <a:extLst>
              <a:ext uri="{FF2B5EF4-FFF2-40B4-BE49-F238E27FC236}">
                <a16:creationId xmlns:a16="http://schemas.microsoft.com/office/drawing/2014/main" id="{82F38DB0-92AD-402C-80CB-748AE1A0B831}"/>
              </a:ext>
            </a:extLst>
          </p:cNvPr>
          <p:cNvSpPr/>
          <p:nvPr/>
        </p:nvSpPr>
        <p:spPr>
          <a:xfrm>
            <a:off x="3359646" y="5418458"/>
            <a:ext cx="3426505" cy="1117294"/>
          </a:xfrm>
          <a:prstGeom prst="roundRect">
            <a:avLst/>
          </a:prstGeom>
          <a:solidFill>
            <a:srgbClr val="F5B5C4">
              <a:alpha val="30196"/>
            </a:srgbClr>
          </a:solidFill>
          <a:ln>
            <a:solidFill>
              <a:srgbClr val="DC003C"/>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b" anchorCtr="0">
            <a:noAutofit/>
          </a:bodyPr>
          <a:lstStyle/>
          <a:p>
            <a:pPr algn="r"/>
            <a:r>
              <a:rPr kumimoji="1" lang="en-US" altLang="ja-JP" sz="1600" b="1" dirty="0" err="1">
                <a:solidFill>
                  <a:srgbClr val="DC003C"/>
                </a:solidFill>
                <a:latin typeface="メイリオ" panose="020B0604030504040204" pitchFamily="50" charset="-128"/>
                <a:ea typeface="メイリオ" panose="020B0604030504040204" pitchFamily="50" charset="-128"/>
              </a:rPr>
              <a:t>ebXML</a:t>
            </a:r>
            <a:endParaRPr kumimoji="1" lang="en-US" altLang="ja-JP" sz="1600" b="1" dirty="0">
              <a:solidFill>
                <a:srgbClr val="DC003C"/>
              </a:solidFill>
              <a:latin typeface="メイリオ" panose="020B0604030504040204" pitchFamily="50" charset="-128"/>
              <a:ea typeface="メイリオ" panose="020B0604030504040204" pitchFamily="50" charset="-128"/>
            </a:endParaRPr>
          </a:p>
          <a:p>
            <a:pPr algn="r"/>
            <a:r>
              <a:rPr kumimoji="1" lang="en-US" altLang="ja-JP" sz="1200" b="1" dirty="0">
                <a:solidFill>
                  <a:srgbClr val="DC003C"/>
                </a:solidFill>
                <a:latin typeface="メイリオ" panose="020B0604030504040204" pitchFamily="50" charset="-128"/>
                <a:ea typeface="メイリオ" panose="020B0604030504040204" pitchFamily="50" charset="-128"/>
              </a:rPr>
              <a:t>(UN/CEFACT)</a:t>
            </a:r>
          </a:p>
        </p:txBody>
      </p:sp>
      <p:sp>
        <p:nvSpPr>
          <p:cNvPr id="58" name="四角形: 角を丸くする 57">
            <a:extLst>
              <a:ext uri="{FF2B5EF4-FFF2-40B4-BE49-F238E27FC236}">
                <a16:creationId xmlns:a16="http://schemas.microsoft.com/office/drawing/2014/main" id="{38B51C70-D778-4E37-93E2-0D5D4265F6EF}"/>
              </a:ext>
            </a:extLst>
          </p:cNvPr>
          <p:cNvSpPr/>
          <p:nvPr/>
        </p:nvSpPr>
        <p:spPr>
          <a:xfrm>
            <a:off x="6721593" y="4262941"/>
            <a:ext cx="3592863" cy="1106903"/>
          </a:xfrm>
          <a:prstGeom prst="roundRect">
            <a:avLst/>
          </a:prstGeom>
          <a:solidFill>
            <a:srgbClr val="F5B5C4">
              <a:alpha val="30196"/>
            </a:srgbClr>
          </a:solidFill>
          <a:ln>
            <a:solidFill>
              <a:srgbClr val="DC003C"/>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noAutofit/>
          </a:bodyPr>
          <a:lstStyle/>
          <a:p>
            <a:pPr algn="r"/>
            <a:r>
              <a:rPr kumimoji="1" lang="en-US" altLang="ja-JP" sz="1600" b="1" dirty="0">
                <a:solidFill>
                  <a:srgbClr val="DC003C"/>
                </a:solidFill>
                <a:latin typeface="メイリオ" panose="020B0604030504040204" pitchFamily="50" charset="-128"/>
                <a:ea typeface="メイリオ" panose="020B0604030504040204" pitchFamily="50" charset="-128"/>
              </a:rPr>
              <a:t>EDIFACT</a:t>
            </a:r>
          </a:p>
          <a:p>
            <a:pPr algn="r"/>
            <a:r>
              <a:rPr kumimoji="1" lang="en-US" altLang="ja-JP" sz="1200" b="1" dirty="0">
                <a:solidFill>
                  <a:srgbClr val="DC003C"/>
                </a:solidFill>
                <a:latin typeface="メイリオ" panose="020B0604030504040204" pitchFamily="50" charset="-128"/>
                <a:ea typeface="メイリオ" panose="020B0604030504040204" pitchFamily="50" charset="-128"/>
              </a:rPr>
              <a:t>(UN/CEFACT)</a:t>
            </a:r>
          </a:p>
        </p:txBody>
      </p:sp>
      <p:sp>
        <p:nvSpPr>
          <p:cNvPr id="59" name="四角形: 角を丸くする 58">
            <a:extLst>
              <a:ext uri="{FF2B5EF4-FFF2-40B4-BE49-F238E27FC236}">
                <a16:creationId xmlns:a16="http://schemas.microsoft.com/office/drawing/2014/main" id="{0B030C1A-7122-42CA-9824-3148BC8128B9}"/>
              </a:ext>
            </a:extLst>
          </p:cNvPr>
          <p:cNvSpPr/>
          <p:nvPr/>
        </p:nvSpPr>
        <p:spPr>
          <a:xfrm>
            <a:off x="4450305" y="2953690"/>
            <a:ext cx="2494634" cy="1223592"/>
          </a:xfrm>
          <a:prstGeom prst="roundRect">
            <a:avLst/>
          </a:prstGeom>
          <a:solidFill>
            <a:srgbClr val="F5B5C4">
              <a:alpha val="30196"/>
            </a:srgbClr>
          </a:solidFill>
          <a:ln>
            <a:solidFill>
              <a:srgbClr val="DC003C"/>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noAutofit/>
          </a:bodyPr>
          <a:lstStyle/>
          <a:p>
            <a:pPr algn="ctr"/>
            <a:r>
              <a:rPr kumimoji="1" lang="en-US" altLang="ja-JP" sz="1600" b="1" dirty="0">
                <a:solidFill>
                  <a:srgbClr val="DC003C"/>
                </a:solidFill>
                <a:latin typeface="メイリオ" panose="020B0604030504040204" pitchFamily="50" charset="-128"/>
                <a:ea typeface="メイリオ" panose="020B0604030504040204" pitchFamily="50" charset="-128"/>
              </a:rPr>
              <a:t>SWIFT</a:t>
            </a:r>
            <a:endParaRPr kumimoji="1" lang="ja-JP" altLang="en-US" sz="1600" b="1" dirty="0">
              <a:solidFill>
                <a:srgbClr val="DC003C"/>
              </a:solidFill>
              <a:latin typeface="メイリオ" panose="020B0604030504040204" pitchFamily="50" charset="-128"/>
              <a:ea typeface="メイリオ" panose="020B0604030504040204" pitchFamily="50" charset="-128"/>
            </a:endParaRPr>
          </a:p>
        </p:txBody>
      </p:sp>
      <p:sp>
        <p:nvSpPr>
          <p:cNvPr id="60" name="四角形: 角を丸くする 59">
            <a:extLst>
              <a:ext uri="{FF2B5EF4-FFF2-40B4-BE49-F238E27FC236}">
                <a16:creationId xmlns:a16="http://schemas.microsoft.com/office/drawing/2014/main" id="{930497AD-7AB4-47FE-95F5-6DF2A8C6AF56}"/>
              </a:ext>
            </a:extLst>
          </p:cNvPr>
          <p:cNvSpPr/>
          <p:nvPr/>
        </p:nvSpPr>
        <p:spPr>
          <a:xfrm>
            <a:off x="953422" y="4332409"/>
            <a:ext cx="3286618" cy="1015524"/>
          </a:xfrm>
          <a:prstGeom prst="roundRect">
            <a:avLst/>
          </a:prstGeom>
          <a:solidFill>
            <a:srgbClr val="F5B5C4">
              <a:alpha val="30196"/>
            </a:srgbClr>
          </a:solidFill>
          <a:ln>
            <a:solidFill>
              <a:srgbClr val="DC003C"/>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noAutofit/>
          </a:bodyPr>
          <a:lstStyle/>
          <a:p>
            <a:r>
              <a:rPr kumimoji="1" lang="en-US" altLang="ja-JP" sz="1600" b="1" dirty="0">
                <a:solidFill>
                  <a:srgbClr val="DC003C"/>
                </a:solidFill>
                <a:latin typeface="メイリオ" panose="020B0604030504040204" pitchFamily="50" charset="-128"/>
                <a:ea typeface="メイリオ" panose="020B0604030504040204" pitchFamily="50" charset="-128"/>
              </a:rPr>
              <a:t>EDIFACT</a:t>
            </a:r>
          </a:p>
          <a:p>
            <a:r>
              <a:rPr kumimoji="1" lang="en-US" altLang="ja-JP" sz="1200" b="1" dirty="0">
                <a:solidFill>
                  <a:srgbClr val="DC003C"/>
                </a:solidFill>
                <a:latin typeface="メイリオ" panose="020B0604030504040204" pitchFamily="50" charset="-128"/>
                <a:ea typeface="メイリオ" panose="020B0604030504040204" pitchFamily="50" charset="-128"/>
              </a:rPr>
              <a:t>(UN/CEFACT)</a:t>
            </a:r>
          </a:p>
        </p:txBody>
      </p:sp>
      <p:cxnSp>
        <p:nvCxnSpPr>
          <p:cNvPr id="78" name="コネクタ: カギ線 77">
            <a:extLst>
              <a:ext uri="{FF2B5EF4-FFF2-40B4-BE49-F238E27FC236}">
                <a16:creationId xmlns:a16="http://schemas.microsoft.com/office/drawing/2014/main" id="{E919AC98-556A-47D0-90B0-27A4CED355BE}"/>
              </a:ext>
            </a:extLst>
          </p:cNvPr>
          <p:cNvCxnSpPr>
            <a:cxnSpLocks/>
          </p:cNvCxnSpPr>
          <p:nvPr/>
        </p:nvCxnSpPr>
        <p:spPr>
          <a:xfrm flipV="1">
            <a:off x="6997641" y="5414115"/>
            <a:ext cx="303198" cy="285382"/>
          </a:xfrm>
          <a:prstGeom prst="bentConnector2">
            <a:avLst/>
          </a:prstGeom>
          <a:ln w="57150" cap="sq">
            <a:solidFill>
              <a:srgbClr val="DC003C"/>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5050001"/>
      </p:ext>
    </p:extLst>
  </p:cSld>
  <p:clrMapOvr>
    <a:masterClrMapping/>
  </p:clrMapOvr>
</p:sld>
</file>

<file path=ppt/theme/theme1.xml><?xml version="1.0" encoding="utf-8"?>
<a:theme xmlns:a="http://schemas.openxmlformats.org/drawingml/2006/main" name="A4版 印刷">
  <a:themeElements>
    <a:clrScheme name="青">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MRI_2021">
      <a:majorFont>
        <a:latin typeface="BIZ UDPゴシック"/>
        <a:ea typeface="BIZ UDPゴシック"/>
        <a:cs typeface="ＭＳ Ｐゴシック"/>
      </a:majorFont>
      <a:minorFont>
        <a:latin typeface="BIZ UDPゴシック"/>
        <a:ea typeface="BIZ UDPゴシック"/>
        <a:cs typeface="ＭＳ Ｐゴシック"/>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3ECFD"/>
        </a:solidFill>
        <a:ln>
          <a:noFill/>
        </a:ln>
      </a:spPr>
      <a:bodyPr lIns="36000" tIns="36000" rIns="36000" bIns="36000" rtlCol="0" anchor="t" anchorCtr="0">
        <a:spAutoFit/>
      </a:bodyPr>
      <a:lstStyle>
        <a:defPPr algn="l">
          <a:defRPr kumimoji="1" dirty="0">
            <a:solidFill>
              <a:srgbClr val="000000"/>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cap="sq">
          <a:solidFill>
            <a:srgbClr val="3C82F5"/>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defTabSz="1007772" fontAlgn="ctr">
          <a:lnSpc>
            <a:spcPct val="120000"/>
          </a:lnSpc>
          <a:spcAft>
            <a:spcPts val="400"/>
          </a:spcAft>
          <a:buClr>
            <a:srgbClr val="000000"/>
          </a:buClr>
          <a:defRPr kumimoji="1" sz="1200" b="1" spc="100" dirty="0" smtClean="0">
            <a:solidFill>
              <a:srgbClr val="000000"/>
            </a:solidFill>
          </a:defRPr>
        </a:defPPr>
      </a:lstStyle>
    </a:txDef>
  </a:objectDefaults>
  <a:extraClrSchemeLst/>
  <a:extLst>
    <a:ext uri="{05A4C25C-085E-4340-85A3-A5531E510DB2}">
      <thm15:themeFamily xmlns:thm15="http://schemas.microsoft.com/office/thememl/2012/main" name="プレゼンテーション1" id="{2024C6F8-0DB8-4C91-BA3B-03CE8C04A76F}" vid="{450AA16B-BF10-411F-AB63-2206400D58AF}"/>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提案書_20210521-2_satoda</Template>
  <TotalTime>23365</TotalTime>
  <Words>4170</Words>
  <Application>Microsoft Office PowerPoint</Application>
  <PresentationFormat>ユーザー設定</PresentationFormat>
  <Paragraphs>893</Paragraphs>
  <Slides>12</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12</vt:i4>
      </vt:variant>
    </vt:vector>
  </HeadingPairs>
  <TitlesOfParts>
    <vt:vector size="21" baseType="lpstr">
      <vt:lpstr>BIZ UDPゴシック</vt:lpstr>
      <vt:lpstr>Meiryo UI</vt:lpstr>
      <vt:lpstr>メイリオ</vt:lpstr>
      <vt:lpstr>游ゴシック</vt:lpstr>
      <vt:lpstr>游ゴシック</vt:lpstr>
      <vt:lpstr>Arial</vt:lpstr>
      <vt:lpstr>Trebuchet MS</vt:lpstr>
      <vt:lpstr>Wingdings</vt:lpstr>
      <vt:lpstr>A4版 印刷</vt:lpstr>
      <vt:lpstr>本事業の概要</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Mitsubishi Research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令和３年度内外一体の経済成長戦略構築にかかる国際経済調査事業（貿易分野デジタル化の在り方等に係る調査）</dc:title>
  <dc:creator>MRI里田</dc:creator>
  <cp:lastModifiedBy>菅又 久直</cp:lastModifiedBy>
  <cp:revision>1235</cp:revision>
  <cp:lastPrinted>2022-05-15T05:47:31Z</cp:lastPrinted>
  <dcterms:created xsi:type="dcterms:W3CDTF">2021-05-21T07:27:24Z</dcterms:created>
  <dcterms:modified xsi:type="dcterms:W3CDTF">2022-07-14T06:49:14Z</dcterms:modified>
</cp:coreProperties>
</file>