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3" r:id="rId18"/>
    <p:sldId id="274" r:id="rId19"/>
    <p:sldId id="275" r:id="rId20"/>
    <p:sldId id="276" r:id="rId21"/>
    <p:sldId id="277" r:id="rId22"/>
    <p:sldId id="278" r:id="rId23"/>
    <p:sldId id="279" r:id="rId2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732" y="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945BBF-0A06-420E-8CCE-84972C57DF62}" type="datetimeFigureOut">
              <a:rPr kumimoji="1" lang="ja-JP" altLang="en-US" smtClean="0"/>
              <a:t>2022/6/27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EEBD2E-4ED5-435C-AE78-28F81B69F842}" type="slidenum">
              <a:rPr kumimoji="1" lang="ja-JP" altLang="en-US" smtClean="0"/>
              <a:t>‹#›</a:t>
            </a:fld>
            <a:endParaRPr kumimoji="1" lang="ja-JP" altLang="en-US"/>
          </a:p>
        </p:txBody>
      </p:sp>
    </p:spTree>
    <p:extLst>
      <p:ext uri="{BB962C8B-B14F-4D97-AF65-F5344CB8AC3E}">
        <p14:creationId xmlns:p14="http://schemas.microsoft.com/office/powerpoint/2010/main" val="364522909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DA93F3-C16C-A9C2-DD81-8DD48E180517}"/>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D3DE528-31EC-F0B2-A9C5-BDA8E47B49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D286460-B2AA-F91D-077B-F06C5318942E}"/>
              </a:ext>
            </a:extLst>
          </p:cNvPr>
          <p:cNvSpPr>
            <a:spLocks noGrp="1"/>
          </p:cNvSpPr>
          <p:nvPr>
            <p:ph type="dt" sz="half" idx="10"/>
          </p:nvPr>
        </p:nvSpPr>
        <p:spPr/>
        <p:txBody>
          <a:bodyPr/>
          <a:lstStyle/>
          <a:p>
            <a:fld id="{9F013D49-F3B4-497D-9FA6-F2B12B4AD638}" type="datetime1">
              <a:rPr kumimoji="1" lang="ja-JP" altLang="en-US" smtClean="0"/>
              <a:t>2022/6/27</a:t>
            </a:fld>
            <a:endParaRPr kumimoji="1" lang="ja-JP" altLang="en-US"/>
          </a:p>
        </p:txBody>
      </p:sp>
      <p:sp>
        <p:nvSpPr>
          <p:cNvPr id="5" name="フッター プレースホルダー 4">
            <a:extLst>
              <a:ext uri="{FF2B5EF4-FFF2-40B4-BE49-F238E27FC236}">
                <a16:creationId xmlns:a16="http://schemas.microsoft.com/office/drawing/2014/main" id="{340E187D-FE6B-5425-C98D-26FFAF64DFC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9259ADF-B3B5-3F00-BEF9-205D52C88D36}"/>
              </a:ext>
            </a:extLst>
          </p:cNvPr>
          <p:cNvSpPr>
            <a:spLocks noGrp="1"/>
          </p:cNvSpPr>
          <p:nvPr>
            <p:ph type="sldNum" sz="quarter" idx="12"/>
          </p:nvPr>
        </p:nvSpPr>
        <p:spPr/>
        <p:txBody>
          <a:bodyPr/>
          <a:lstStyle/>
          <a:p>
            <a:fld id="{98AD7D54-41B6-454F-BE9C-100C7E7E05C3}" type="slidenum">
              <a:rPr kumimoji="1" lang="ja-JP" altLang="en-US" smtClean="0"/>
              <a:t>‹#›</a:t>
            </a:fld>
            <a:endParaRPr kumimoji="1" lang="ja-JP" altLang="en-US"/>
          </a:p>
        </p:txBody>
      </p:sp>
    </p:spTree>
    <p:extLst>
      <p:ext uri="{BB962C8B-B14F-4D97-AF65-F5344CB8AC3E}">
        <p14:creationId xmlns:p14="http://schemas.microsoft.com/office/powerpoint/2010/main" val="359301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9D2C28-817C-E948-DAD0-11CA95C4F1B0}"/>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9CFEE97-7131-7FDB-FE4D-31EDDD56A16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DEBEC54-D0EB-9D7F-5283-B039BFCD9CFE}"/>
              </a:ext>
            </a:extLst>
          </p:cNvPr>
          <p:cNvSpPr>
            <a:spLocks noGrp="1"/>
          </p:cNvSpPr>
          <p:nvPr>
            <p:ph type="dt" sz="half" idx="10"/>
          </p:nvPr>
        </p:nvSpPr>
        <p:spPr/>
        <p:txBody>
          <a:bodyPr/>
          <a:lstStyle/>
          <a:p>
            <a:fld id="{EB35DC00-7249-4528-9942-51E17D5A1377}" type="datetime1">
              <a:rPr kumimoji="1" lang="ja-JP" altLang="en-US" smtClean="0"/>
              <a:t>2022/6/27</a:t>
            </a:fld>
            <a:endParaRPr kumimoji="1" lang="ja-JP" altLang="en-US"/>
          </a:p>
        </p:txBody>
      </p:sp>
      <p:sp>
        <p:nvSpPr>
          <p:cNvPr id="5" name="フッター プレースホルダー 4">
            <a:extLst>
              <a:ext uri="{FF2B5EF4-FFF2-40B4-BE49-F238E27FC236}">
                <a16:creationId xmlns:a16="http://schemas.microsoft.com/office/drawing/2014/main" id="{3C19F5C3-287A-ED58-4EBC-AEBC3546B84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0CBA36C-8F78-5FD7-EF51-4A567ACE57A3}"/>
              </a:ext>
            </a:extLst>
          </p:cNvPr>
          <p:cNvSpPr>
            <a:spLocks noGrp="1"/>
          </p:cNvSpPr>
          <p:nvPr>
            <p:ph type="sldNum" sz="quarter" idx="12"/>
          </p:nvPr>
        </p:nvSpPr>
        <p:spPr/>
        <p:txBody>
          <a:bodyPr/>
          <a:lstStyle/>
          <a:p>
            <a:fld id="{98AD7D54-41B6-454F-BE9C-100C7E7E05C3}" type="slidenum">
              <a:rPr kumimoji="1" lang="ja-JP" altLang="en-US" smtClean="0"/>
              <a:t>‹#›</a:t>
            </a:fld>
            <a:endParaRPr kumimoji="1" lang="ja-JP" altLang="en-US"/>
          </a:p>
        </p:txBody>
      </p:sp>
    </p:spTree>
    <p:extLst>
      <p:ext uri="{BB962C8B-B14F-4D97-AF65-F5344CB8AC3E}">
        <p14:creationId xmlns:p14="http://schemas.microsoft.com/office/powerpoint/2010/main" val="1996514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5323C00-45EC-5F14-D908-4CD047DC1798}"/>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BFDC1E4-DD13-4617-E59B-C10C2C1AAC8E}"/>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43583A2-67DE-276B-9797-A5F913350294}"/>
              </a:ext>
            </a:extLst>
          </p:cNvPr>
          <p:cNvSpPr>
            <a:spLocks noGrp="1"/>
          </p:cNvSpPr>
          <p:nvPr>
            <p:ph type="dt" sz="half" idx="10"/>
          </p:nvPr>
        </p:nvSpPr>
        <p:spPr/>
        <p:txBody>
          <a:bodyPr/>
          <a:lstStyle/>
          <a:p>
            <a:fld id="{E5EB1392-AB72-4955-8D03-5879D0C76248}" type="datetime1">
              <a:rPr kumimoji="1" lang="ja-JP" altLang="en-US" smtClean="0"/>
              <a:t>2022/6/27</a:t>
            </a:fld>
            <a:endParaRPr kumimoji="1" lang="ja-JP" altLang="en-US"/>
          </a:p>
        </p:txBody>
      </p:sp>
      <p:sp>
        <p:nvSpPr>
          <p:cNvPr id="5" name="フッター プレースホルダー 4">
            <a:extLst>
              <a:ext uri="{FF2B5EF4-FFF2-40B4-BE49-F238E27FC236}">
                <a16:creationId xmlns:a16="http://schemas.microsoft.com/office/drawing/2014/main" id="{BB7C5DB3-2A16-CCC0-D09C-E973C497D47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C9A336B-7A26-67B6-6A10-755D25B849A2}"/>
              </a:ext>
            </a:extLst>
          </p:cNvPr>
          <p:cNvSpPr>
            <a:spLocks noGrp="1"/>
          </p:cNvSpPr>
          <p:nvPr>
            <p:ph type="sldNum" sz="quarter" idx="12"/>
          </p:nvPr>
        </p:nvSpPr>
        <p:spPr/>
        <p:txBody>
          <a:bodyPr/>
          <a:lstStyle/>
          <a:p>
            <a:fld id="{98AD7D54-41B6-454F-BE9C-100C7E7E05C3}" type="slidenum">
              <a:rPr kumimoji="1" lang="ja-JP" altLang="en-US" smtClean="0"/>
              <a:t>‹#›</a:t>
            </a:fld>
            <a:endParaRPr kumimoji="1" lang="ja-JP" altLang="en-US"/>
          </a:p>
        </p:txBody>
      </p:sp>
    </p:spTree>
    <p:extLst>
      <p:ext uri="{BB962C8B-B14F-4D97-AF65-F5344CB8AC3E}">
        <p14:creationId xmlns:p14="http://schemas.microsoft.com/office/powerpoint/2010/main" val="33962527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E2D356-62C6-3556-3D12-02954409203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C6083D8-9789-1F28-8403-BEB2685C322C}"/>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E9D34F4-A661-9806-45E2-7CC51E72BCA1}"/>
              </a:ext>
            </a:extLst>
          </p:cNvPr>
          <p:cNvSpPr>
            <a:spLocks noGrp="1"/>
          </p:cNvSpPr>
          <p:nvPr>
            <p:ph type="dt" sz="half" idx="10"/>
          </p:nvPr>
        </p:nvSpPr>
        <p:spPr/>
        <p:txBody>
          <a:bodyPr/>
          <a:lstStyle/>
          <a:p>
            <a:fld id="{56D38C89-EADF-4015-9D1D-47E1302DB400}" type="datetime1">
              <a:rPr kumimoji="1" lang="ja-JP" altLang="en-US" smtClean="0"/>
              <a:t>2022/6/27</a:t>
            </a:fld>
            <a:endParaRPr kumimoji="1" lang="ja-JP" altLang="en-US"/>
          </a:p>
        </p:txBody>
      </p:sp>
      <p:sp>
        <p:nvSpPr>
          <p:cNvPr id="5" name="フッター プレースホルダー 4">
            <a:extLst>
              <a:ext uri="{FF2B5EF4-FFF2-40B4-BE49-F238E27FC236}">
                <a16:creationId xmlns:a16="http://schemas.microsoft.com/office/drawing/2014/main" id="{4864D3BA-367A-4312-F3D0-7D6D5B66C05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9386D61-A01A-D62D-8182-C5A3DC036D78}"/>
              </a:ext>
            </a:extLst>
          </p:cNvPr>
          <p:cNvSpPr>
            <a:spLocks noGrp="1"/>
          </p:cNvSpPr>
          <p:nvPr>
            <p:ph type="sldNum" sz="quarter" idx="12"/>
          </p:nvPr>
        </p:nvSpPr>
        <p:spPr/>
        <p:txBody>
          <a:bodyPr/>
          <a:lstStyle/>
          <a:p>
            <a:fld id="{98AD7D54-41B6-454F-BE9C-100C7E7E05C3}" type="slidenum">
              <a:rPr kumimoji="1" lang="ja-JP" altLang="en-US" smtClean="0"/>
              <a:t>‹#›</a:t>
            </a:fld>
            <a:endParaRPr kumimoji="1" lang="ja-JP" altLang="en-US"/>
          </a:p>
        </p:txBody>
      </p:sp>
    </p:spTree>
    <p:extLst>
      <p:ext uri="{BB962C8B-B14F-4D97-AF65-F5344CB8AC3E}">
        <p14:creationId xmlns:p14="http://schemas.microsoft.com/office/powerpoint/2010/main" val="13095908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9BCF2EB-3F4B-4F9F-F831-849503E5B1B3}"/>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8D3C476-E351-1C64-5524-3C46FDFD36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44F0C96-052B-28F1-82E3-0DB2750710CA}"/>
              </a:ext>
            </a:extLst>
          </p:cNvPr>
          <p:cNvSpPr>
            <a:spLocks noGrp="1"/>
          </p:cNvSpPr>
          <p:nvPr>
            <p:ph type="dt" sz="half" idx="10"/>
          </p:nvPr>
        </p:nvSpPr>
        <p:spPr/>
        <p:txBody>
          <a:bodyPr/>
          <a:lstStyle/>
          <a:p>
            <a:fld id="{A4EBDB98-D139-4EE2-8505-7A50E4CCCEA0}" type="datetime1">
              <a:rPr kumimoji="1" lang="ja-JP" altLang="en-US" smtClean="0"/>
              <a:t>2022/6/27</a:t>
            </a:fld>
            <a:endParaRPr kumimoji="1" lang="ja-JP" altLang="en-US"/>
          </a:p>
        </p:txBody>
      </p:sp>
      <p:sp>
        <p:nvSpPr>
          <p:cNvPr id="5" name="フッター プレースホルダー 4">
            <a:extLst>
              <a:ext uri="{FF2B5EF4-FFF2-40B4-BE49-F238E27FC236}">
                <a16:creationId xmlns:a16="http://schemas.microsoft.com/office/drawing/2014/main" id="{7CAD77D7-2E76-DB46-E727-AB1D15AA503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8103D44-0F0C-9388-3609-AFEA5FA5FB00}"/>
              </a:ext>
            </a:extLst>
          </p:cNvPr>
          <p:cNvSpPr>
            <a:spLocks noGrp="1"/>
          </p:cNvSpPr>
          <p:nvPr>
            <p:ph type="sldNum" sz="quarter" idx="12"/>
          </p:nvPr>
        </p:nvSpPr>
        <p:spPr/>
        <p:txBody>
          <a:bodyPr/>
          <a:lstStyle/>
          <a:p>
            <a:fld id="{98AD7D54-41B6-454F-BE9C-100C7E7E05C3}" type="slidenum">
              <a:rPr kumimoji="1" lang="ja-JP" altLang="en-US" smtClean="0"/>
              <a:t>‹#›</a:t>
            </a:fld>
            <a:endParaRPr kumimoji="1" lang="ja-JP" altLang="en-US"/>
          </a:p>
        </p:txBody>
      </p:sp>
    </p:spTree>
    <p:extLst>
      <p:ext uri="{BB962C8B-B14F-4D97-AF65-F5344CB8AC3E}">
        <p14:creationId xmlns:p14="http://schemas.microsoft.com/office/powerpoint/2010/main" val="6403256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9C4657D-B1AF-9D88-C7C4-AC0FB32ABB0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E2CFC1C-20BB-3243-6EB9-BEE51C5C1DB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55D0144-7C9F-0117-E174-774BCDF218ED}"/>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4CBD6C0-3C11-0EB2-D503-F87AA6CA7571}"/>
              </a:ext>
            </a:extLst>
          </p:cNvPr>
          <p:cNvSpPr>
            <a:spLocks noGrp="1"/>
          </p:cNvSpPr>
          <p:nvPr>
            <p:ph type="dt" sz="half" idx="10"/>
          </p:nvPr>
        </p:nvSpPr>
        <p:spPr/>
        <p:txBody>
          <a:bodyPr/>
          <a:lstStyle/>
          <a:p>
            <a:fld id="{7F1CDC33-2731-4279-BB25-85A6D4E57103}" type="datetime1">
              <a:rPr kumimoji="1" lang="ja-JP" altLang="en-US" smtClean="0"/>
              <a:t>2022/6/27</a:t>
            </a:fld>
            <a:endParaRPr kumimoji="1" lang="ja-JP" altLang="en-US"/>
          </a:p>
        </p:txBody>
      </p:sp>
      <p:sp>
        <p:nvSpPr>
          <p:cNvPr id="6" name="フッター プレースホルダー 5">
            <a:extLst>
              <a:ext uri="{FF2B5EF4-FFF2-40B4-BE49-F238E27FC236}">
                <a16:creationId xmlns:a16="http://schemas.microsoft.com/office/drawing/2014/main" id="{72A5BE4E-F0E8-4048-F74C-8E516FF5EF9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88ECC2D-0A20-9072-34C0-ACDF46F2894B}"/>
              </a:ext>
            </a:extLst>
          </p:cNvPr>
          <p:cNvSpPr>
            <a:spLocks noGrp="1"/>
          </p:cNvSpPr>
          <p:nvPr>
            <p:ph type="sldNum" sz="quarter" idx="12"/>
          </p:nvPr>
        </p:nvSpPr>
        <p:spPr/>
        <p:txBody>
          <a:bodyPr/>
          <a:lstStyle/>
          <a:p>
            <a:fld id="{98AD7D54-41B6-454F-BE9C-100C7E7E05C3}" type="slidenum">
              <a:rPr kumimoji="1" lang="ja-JP" altLang="en-US" smtClean="0"/>
              <a:t>‹#›</a:t>
            </a:fld>
            <a:endParaRPr kumimoji="1" lang="ja-JP" altLang="en-US"/>
          </a:p>
        </p:txBody>
      </p:sp>
    </p:spTree>
    <p:extLst>
      <p:ext uri="{BB962C8B-B14F-4D97-AF65-F5344CB8AC3E}">
        <p14:creationId xmlns:p14="http://schemas.microsoft.com/office/powerpoint/2010/main" val="151679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E196F1-32EA-A277-A193-B4E6B8281D39}"/>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276781E-60AA-9C2D-F2B1-A7483FE2D73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0F268C0-EEC8-B114-73D6-33E794EB7C5F}"/>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08F1FB60-DCB4-2B9D-4F8A-52902D12D9C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8B0F180-C21D-192E-F010-6EBF7776C781}"/>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6C0997C-D253-5E8E-B9C1-1E6C19D0E1B1}"/>
              </a:ext>
            </a:extLst>
          </p:cNvPr>
          <p:cNvSpPr>
            <a:spLocks noGrp="1"/>
          </p:cNvSpPr>
          <p:nvPr>
            <p:ph type="dt" sz="half" idx="10"/>
          </p:nvPr>
        </p:nvSpPr>
        <p:spPr/>
        <p:txBody>
          <a:bodyPr/>
          <a:lstStyle/>
          <a:p>
            <a:fld id="{17443579-D14E-4514-BB90-2DCCD6A4B337}" type="datetime1">
              <a:rPr kumimoji="1" lang="ja-JP" altLang="en-US" smtClean="0"/>
              <a:t>2022/6/27</a:t>
            </a:fld>
            <a:endParaRPr kumimoji="1" lang="ja-JP" altLang="en-US"/>
          </a:p>
        </p:txBody>
      </p:sp>
      <p:sp>
        <p:nvSpPr>
          <p:cNvPr id="8" name="フッター プレースホルダー 7">
            <a:extLst>
              <a:ext uri="{FF2B5EF4-FFF2-40B4-BE49-F238E27FC236}">
                <a16:creationId xmlns:a16="http://schemas.microsoft.com/office/drawing/2014/main" id="{87BF6D26-9E9D-E947-824D-D4718892099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EDD02149-7E14-912F-F8FF-C4A76E577853}"/>
              </a:ext>
            </a:extLst>
          </p:cNvPr>
          <p:cNvSpPr>
            <a:spLocks noGrp="1"/>
          </p:cNvSpPr>
          <p:nvPr>
            <p:ph type="sldNum" sz="quarter" idx="12"/>
          </p:nvPr>
        </p:nvSpPr>
        <p:spPr/>
        <p:txBody>
          <a:bodyPr/>
          <a:lstStyle/>
          <a:p>
            <a:fld id="{98AD7D54-41B6-454F-BE9C-100C7E7E05C3}" type="slidenum">
              <a:rPr kumimoji="1" lang="ja-JP" altLang="en-US" smtClean="0"/>
              <a:t>‹#›</a:t>
            </a:fld>
            <a:endParaRPr kumimoji="1" lang="ja-JP" altLang="en-US"/>
          </a:p>
        </p:txBody>
      </p:sp>
    </p:spTree>
    <p:extLst>
      <p:ext uri="{BB962C8B-B14F-4D97-AF65-F5344CB8AC3E}">
        <p14:creationId xmlns:p14="http://schemas.microsoft.com/office/powerpoint/2010/main" val="3757518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62F138-25B3-E9FF-1E4A-5B09E7FE0F54}"/>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67C77693-4F67-EC50-85DA-9F52A883B97F}"/>
              </a:ext>
            </a:extLst>
          </p:cNvPr>
          <p:cNvSpPr>
            <a:spLocks noGrp="1"/>
          </p:cNvSpPr>
          <p:nvPr>
            <p:ph type="dt" sz="half" idx="10"/>
          </p:nvPr>
        </p:nvSpPr>
        <p:spPr/>
        <p:txBody>
          <a:bodyPr/>
          <a:lstStyle/>
          <a:p>
            <a:fld id="{2CE9B093-1653-4037-AE4A-1FEF2CBC830D}" type="datetime1">
              <a:rPr kumimoji="1" lang="ja-JP" altLang="en-US" smtClean="0"/>
              <a:t>2022/6/27</a:t>
            </a:fld>
            <a:endParaRPr kumimoji="1" lang="ja-JP" altLang="en-US"/>
          </a:p>
        </p:txBody>
      </p:sp>
      <p:sp>
        <p:nvSpPr>
          <p:cNvPr id="4" name="フッター プレースホルダー 3">
            <a:extLst>
              <a:ext uri="{FF2B5EF4-FFF2-40B4-BE49-F238E27FC236}">
                <a16:creationId xmlns:a16="http://schemas.microsoft.com/office/drawing/2014/main" id="{6CB18731-FE8D-7218-4396-6CF6691E201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805B0F1-FACF-115E-9853-585701C6F771}"/>
              </a:ext>
            </a:extLst>
          </p:cNvPr>
          <p:cNvSpPr>
            <a:spLocks noGrp="1"/>
          </p:cNvSpPr>
          <p:nvPr>
            <p:ph type="sldNum" sz="quarter" idx="12"/>
          </p:nvPr>
        </p:nvSpPr>
        <p:spPr/>
        <p:txBody>
          <a:bodyPr/>
          <a:lstStyle/>
          <a:p>
            <a:fld id="{98AD7D54-41B6-454F-BE9C-100C7E7E05C3}" type="slidenum">
              <a:rPr kumimoji="1" lang="ja-JP" altLang="en-US" smtClean="0"/>
              <a:t>‹#›</a:t>
            </a:fld>
            <a:endParaRPr kumimoji="1" lang="ja-JP" altLang="en-US"/>
          </a:p>
        </p:txBody>
      </p:sp>
    </p:spTree>
    <p:extLst>
      <p:ext uri="{BB962C8B-B14F-4D97-AF65-F5344CB8AC3E}">
        <p14:creationId xmlns:p14="http://schemas.microsoft.com/office/powerpoint/2010/main" val="1430688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547BA1C-5077-0952-4D4C-44E032184065}"/>
              </a:ext>
            </a:extLst>
          </p:cNvPr>
          <p:cNvSpPr>
            <a:spLocks noGrp="1"/>
          </p:cNvSpPr>
          <p:nvPr>
            <p:ph type="dt" sz="half" idx="10"/>
          </p:nvPr>
        </p:nvSpPr>
        <p:spPr/>
        <p:txBody>
          <a:bodyPr/>
          <a:lstStyle/>
          <a:p>
            <a:fld id="{88D2D547-9EE8-4A1F-BE1B-28582BA86660}" type="datetime1">
              <a:rPr kumimoji="1" lang="ja-JP" altLang="en-US" smtClean="0"/>
              <a:t>2022/6/27</a:t>
            </a:fld>
            <a:endParaRPr kumimoji="1" lang="ja-JP" altLang="en-US"/>
          </a:p>
        </p:txBody>
      </p:sp>
      <p:sp>
        <p:nvSpPr>
          <p:cNvPr id="3" name="フッター プレースホルダー 2">
            <a:extLst>
              <a:ext uri="{FF2B5EF4-FFF2-40B4-BE49-F238E27FC236}">
                <a16:creationId xmlns:a16="http://schemas.microsoft.com/office/drawing/2014/main" id="{2FC5A2BB-D1E4-5D3A-045F-3AD3D73903FC}"/>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73BA2C6-734D-5B20-F7B6-D3CF70BAABD3}"/>
              </a:ext>
            </a:extLst>
          </p:cNvPr>
          <p:cNvSpPr>
            <a:spLocks noGrp="1"/>
          </p:cNvSpPr>
          <p:nvPr>
            <p:ph type="sldNum" sz="quarter" idx="12"/>
          </p:nvPr>
        </p:nvSpPr>
        <p:spPr/>
        <p:txBody>
          <a:bodyPr/>
          <a:lstStyle/>
          <a:p>
            <a:fld id="{98AD7D54-41B6-454F-BE9C-100C7E7E05C3}" type="slidenum">
              <a:rPr kumimoji="1" lang="ja-JP" altLang="en-US" smtClean="0"/>
              <a:t>‹#›</a:t>
            </a:fld>
            <a:endParaRPr kumimoji="1" lang="ja-JP" altLang="en-US"/>
          </a:p>
        </p:txBody>
      </p:sp>
    </p:spTree>
    <p:extLst>
      <p:ext uri="{BB962C8B-B14F-4D97-AF65-F5344CB8AC3E}">
        <p14:creationId xmlns:p14="http://schemas.microsoft.com/office/powerpoint/2010/main" val="41183535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2C50E14-7B05-6D71-FCE5-28C136ECD26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E3F244F-2D8C-858D-313F-5FB6B710B1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5458E6C3-101F-CDA1-BC0F-9E0FE04614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6C5913B-A3F2-F94B-B8CB-7F281E49ACF6}"/>
              </a:ext>
            </a:extLst>
          </p:cNvPr>
          <p:cNvSpPr>
            <a:spLocks noGrp="1"/>
          </p:cNvSpPr>
          <p:nvPr>
            <p:ph type="dt" sz="half" idx="10"/>
          </p:nvPr>
        </p:nvSpPr>
        <p:spPr/>
        <p:txBody>
          <a:bodyPr/>
          <a:lstStyle/>
          <a:p>
            <a:fld id="{7FAB85D3-B081-4355-9298-31844553B95C}" type="datetime1">
              <a:rPr kumimoji="1" lang="ja-JP" altLang="en-US" smtClean="0"/>
              <a:t>2022/6/27</a:t>
            </a:fld>
            <a:endParaRPr kumimoji="1" lang="ja-JP" altLang="en-US"/>
          </a:p>
        </p:txBody>
      </p:sp>
      <p:sp>
        <p:nvSpPr>
          <p:cNvPr id="6" name="フッター プレースホルダー 5">
            <a:extLst>
              <a:ext uri="{FF2B5EF4-FFF2-40B4-BE49-F238E27FC236}">
                <a16:creationId xmlns:a16="http://schemas.microsoft.com/office/drawing/2014/main" id="{42449331-A1B2-020C-5A71-C387E979D4B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38F03B4-50B9-5D6F-1C6E-FF09A74352AF}"/>
              </a:ext>
            </a:extLst>
          </p:cNvPr>
          <p:cNvSpPr>
            <a:spLocks noGrp="1"/>
          </p:cNvSpPr>
          <p:nvPr>
            <p:ph type="sldNum" sz="quarter" idx="12"/>
          </p:nvPr>
        </p:nvSpPr>
        <p:spPr/>
        <p:txBody>
          <a:bodyPr/>
          <a:lstStyle/>
          <a:p>
            <a:fld id="{98AD7D54-41B6-454F-BE9C-100C7E7E05C3}" type="slidenum">
              <a:rPr kumimoji="1" lang="ja-JP" altLang="en-US" smtClean="0"/>
              <a:t>‹#›</a:t>
            </a:fld>
            <a:endParaRPr kumimoji="1" lang="ja-JP" altLang="en-US"/>
          </a:p>
        </p:txBody>
      </p:sp>
    </p:spTree>
    <p:extLst>
      <p:ext uri="{BB962C8B-B14F-4D97-AF65-F5344CB8AC3E}">
        <p14:creationId xmlns:p14="http://schemas.microsoft.com/office/powerpoint/2010/main" val="3558087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41D953-0B42-EC37-C2BB-1266CF65B24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0651DE1E-DF83-1ADA-E674-2CC8D559624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107D1C1-BDAF-863E-D88F-C88E5BEE51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D7156D6B-C491-9159-5605-68447607C8C5}"/>
              </a:ext>
            </a:extLst>
          </p:cNvPr>
          <p:cNvSpPr>
            <a:spLocks noGrp="1"/>
          </p:cNvSpPr>
          <p:nvPr>
            <p:ph type="dt" sz="half" idx="10"/>
          </p:nvPr>
        </p:nvSpPr>
        <p:spPr/>
        <p:txBody>
          <a:bodyPr/>
          <a:lstStyle/>
          <a:p>
            <a:fld id="{0A14C19B-8D26-4DA6-A498-D8EEAB437AEC}" type="datetime1">
              <a:rPr kumimoji="1" lang="ja-JP" altLang="en-US" smtClean="0"/>
              <a:t>2022/6/27</a:t>
            </a:fld>
            <a:endParaRPr kumimoji="1" lang="ja-JP" altLang="en-US"/>
          </a:p>
        </p:txBody>
      </p:sp>
      <p:sp>
        <p:nvSpPr>
          <p:cNvPr id="6" name="フッター プレースホルダー 5">
            <a:extLst>
              <a:ext uri="{FF2B5EF4-FFF2-40B4-BE49-F238E27FC236}">
                <a16:creationId xmlns:a16="http://schemas.microsoft.com/office/drawing/2014/main" id="{D1CCAC5F-9E23-3D60-3C1B-077CCCC158B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40DAE76-EC8F-4CA7-5986-687D5C718718}"/>
              </a:ext>
            </a:extLst>
          </p:cNvPr>
          <p:cNvSpPr>
            <a:spLocks noGrp="1"/>
          </p:cNvSpPr>
          <p:nvPr>
            <p:ph type="sldNum" sz="quarter" idx="12"/>
          </p:nvPr>
        </p:nvSpPr>
        <p:spPr/>
        <p:txBody>
          <a:bodyPr/>
          <a:lstStyle/>
          <a:p>
            <a:fld id="{98AD7D54-41B6-454F-BE9C-100C7E7E05C3}" type="slidenum">
              <a:rPr kumimoji="1" lang="ja-JP" altLang="en-US" smtClean="0"/>
              <a:t>‹#›</a:t>
            </a:fld>
            <a:endParaRPr kumimoji="1" lang="ja-JP" altLang="en-US"/>
          </a:p>
        </p:txBody>
      </p:sp>
    </p:spTree>
    <p:extLst>
      <p:ext uri="{BB962C8B-B14F-4D97-AF65-F5344CB8AC3E}">
        <p14:creationId xmlns:p14="http://schemas.microsoft.com/office/powerpoint/2010/main" val="2419551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7A50600C-4FB3-A509-6422-E0EE6D88176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652B1F7-3047-057C-3FC8-36F84A964C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46CCE03-FC83-ABCC-4168-8B627174EB1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44779A-D9ED-4B70-85C1-D7EDC73910E9}" type="datetime1">
              <a:rPr kumimoji="1" lang="ja-JP" altLang="en-US" smtClean="0"/>
              <a:t>2022/6/27</a:t>
            </a:fld>
            <a:endParaRPr kumimoji="1" lang="ja-JP" altLang="en-US"/>
          </a:p>
        </p:txBody>
      </p:sp>
      <p:sp>
        <p:nvSpPr>
          <p:cNvPr id="5" name="フッター プレースホルダー 4">
            <a:extLst>
              <a:ext uri="{FF2B5EF4-FFF2-40B4-BE49-F238E27FC236}">
                <a16:creationId xmlns:a16="http://schemas.microsoft.com/office/drawing/2014/main" id="{80BF86FD-BAF6-5E8E-A137-D322F2BF52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778FEA28-04C3-A033-5EF3-F9929451FA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AD7D54-41B6-454F-BE9C-100C7E7E05C3}" type="slidenum">
              <a:rPr kumimoji="1" lang="ja-JP" altLang="en-US" smtClean="0"/>
              <a:t>‹#›</a:t>
            </a:fld>
            <a:endParaRPr kumimoji="1" lang="ja-JP" altLang="en-US"/>
          </a:p>
        </p:txBody>
      </p:sp>
    </p:spTree>
    <p:extLst>
      <p:ext uri="{BB962C8B-B14F-4D97-AF65-F5344CB8AC3E}">
        <p14:creationId xmlns:p14="http://schemas.microsoft.com/office/powerpoint/2010/main" val="29800685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E403DA3-1FB5-C216-8A4F-A3D4F8E7E952}"/>
              </a:ext>
            </a:extLst>
          </p:cNvPr>
          <p:cNvSpPr txBox="1"/>
          <p:nvPr/>
        </p:nvSpPr>
        <p:spPr>
          <a:xfrm>
            <a:off x="8991600" y="233680"/>
            <a:ext cx="2722880" cy="369332"/>
          </a:xfrm>
          <a:prstGeom prst="rect">
            <a:avLst/>
          </a:prstGeom>
          <a:noFill/>
          <a:ln>
            <a:solidFill>
              <a:schemeClr val="accent1"/>
            </a:solidFill>
          </a:ln>
        </p:spPr>
        <p:txBody>
          <a:bodyPr wrap="square" rtlCol="0">
            <a:spAutoFit/>
          </a:bodyPr>
          <a:lstStyle/>
          <a:p>
            <a:pPr algn="ctr"/>
            <a:r>
              <a:rPr kumimoji="1" lang="ja-JP" altLang="en-US" b="1" dirty="0"/>
              <a:t>技術手法</a:t>
            </a:r>
            <a:r>
              <a:rPr kumimoji="1" lang="en-US" altLang="ja-JP" b="1" dirty="0"/>
              <a:t>2022-1-05</a:t>
            </a:r>
            <a:endParaRPr kumimoji="1" lang="ja-JP" altLang="en-US" b="1" dirty="0"/>
          </a:p>
        </p:txBody>
      </p:sp>
      <p:sp>
        <p:nvSpPr>
          <p:cNvPr id="5" name="テキスト ボックス 4">
            <a:extLst>
              <a:ext uri="{FF2B5EF4-FFF2-40B4-BE49-F238E27FC236}">
                <a16:creationId xmlns:a16="http://schemas.microsoft.com/office/drawing/2014/main" id="{2A393237-A20B-8831-D041-86AC16D1321A}"/>
              </a:ext>
            </a:extLst>
          </p:cNvPr>
          <p:cNvSpPr txBox="1"/>
          <p:nvPr/>
        </p:nvSpPr>
        <p:spPr>
          <a:xfrm>
            <a:off x="1618593" y="2575034"/>
            <a:ext cx="8891752" cy="646331"/>
          </a:xfrm>
          <a:prstGeom prst="rect">
            <a:avLst/>
          </a:prstGeom>
          <a:solidFill>
            <a:srgbClr val="00B0F0">
              <a:alpha val="51000"/>
            </a:srgbClr>
          </a:solidFill>
        </p:spPr>
        <p:txBody>
          <a:bodyPr wrap="square" rtlCol="0">
            <a:spAutoFit/>
          </a:bodyPr>
          <a:lstStyle/>
          <a:p>
            <a:pPr algn="ctr"/>
            <a:r>
              <a:rPr kumimoji="1" lang="ja-JP" altLang="en-US" sz="3600" dirty="0">
                <a:latin typeface="Century" panose="02040604050505020304" pitchFamily="18" charset="0"/>
              </a:rPr>
              <a:t>第</a:t>
            </a:r>
            <a:r>
              <a:rPr kumimoji="1" lang="en-US" altLang="ja-JP" sz="3600" dirty="0">
                <a:latin typeface="Century" panose="02040604050505020304" pitchFamily="18" charset="0"/>
              </a:rPr>
              <a:t>38</a:t>
            </a:r>
            <a:r>
              <a:rPr kumimoji="1" lang="ja-JP" altLang="en-US" sz="3600" dirty="0">
                <a:latin typeface="Century" panose="02040604050505020304" pitchFamily="18" charset="0"/>
              </a:rPr>
              <a:t>回国連</a:t>
            </a:r>
            <a:r>
              <a:rPr kumimoji="1" lang="en-US" altLang="ja-JP" sz="3600" dirty="0">
                <a:latin typeface="Century" panose="02040604050505020304" pitchFamily="18" charset="0"/>
              </a:rPr>
              <a:t>CEFACT</a:t>
            </a:r>
            <a:r>
              <a:rPr kumimoji="1" lang="ja-JP" altLang="en-US" sz="3600" dirty="0">
                <a:latin typeface="Century" panose="02040604050505020304" pitchFamily="18" charset="0"/>
              </a:rPr>
              <a:t>フォーラム報告</a:t>
            </a:r>
          </a:p>
        </p:txBody>
      </p:sp>
      <p:sp>
        <p:nvSpPr>
          <p:cNvPr id="6" name="テキスト ボックス 5">
            <a:extLst>
              <a:ext uri="{FF2B5EF4-FFF2-40B4-BE49-F238E27FC236}">
                <a16:creationId xmlns:a16="http://schemas.microsoft.com/office/drawing/2014/main" id="{BFEC3D31-FFF4-AAB0-26DA-B1D55A9FC200}"/>
              </a:ext>
            </a:extLst>
          </p:cNvPr>
          <p:cNvSpPr txBox="1"/>
          <p:nvPr/>
        </p:nvSpPr>
        <p:spPr>
          <a:xfrm>
            <a:off x="2438400" y="3615559"/>
            <a:ext cx="6726621" cy="830997"/>
          </a:xfrm>
          <a:prstGeom prst="rect">
            <a:avLst/>
          </a:prstGeom>
          <a:noFill/>
        </p:spPr>
        <p:txBody>
          <a:bodyPr wrap="square" rtlCol="0">
            <a:spAutoFit/>
          </a:bodyPr>
          <a:lstStyle/>
          <a:p>
            <a:pPr algn="ctr"/>
            <a:r>
              <a:rPr kumimoji="1" lang="en-US" altLang="ja-JP" sz="2400" dirty="0"/>
              <a:t>2022</a:t>
            </a:r>
            <a:r>
              <a:rPr kumimoji="1" lang="ja-JP" altLang="en-US" sz="2400" dirty="0"/>
              <a:t>年</a:t>
            </a:r>
            <a:r>
              <a:rPr kumimoji="1" lang="en-US" altLang="ja-JP" sz="2400" dirty="0"/>
              <a:t>5</a:t>
            </a:r>
            <a:r>
              <a:rPr kumimoji="1" lang="ja-JP" altLang="en-US" sz="2400" dirty="0"/>
              <a:t>月</a:t>
            </a:r>
            <a:r>
              <a:rPr kumimoji="1" lang="en-US" altLang="ja-JP" sz="2400" dirty="0"/>
              <a:t>16</a:t>
            </a:r>
            <a:r>
              <a:rPr kumimoji="1" lang="ja-JP" altLang="en-US" sz="2400" dirty="0"/>
              <a:t>日～</a:t>
            </a:r>
            <a:r>
              <a:rPr kumimoji="1" lang="en-US" altLang="ja-JP" sz="2400" dirty="0"/>
              <a:t>20</a:t>
            </a:r>
            <a:r>
              <a:rPr kumimoji="1" lang="ja-JP" altLang="en-US" sz="2400" dirty="0"/>
              <a:t>日</a:t>
            </a:r>
            <a:endParaRPr kumimoji="1" lang="en-US" altLang="ja-JP" sz="2400" dirty="0"/>
          </a:p>
          <a:p>
            <a:pPr algn="ctr"/>
            <a:r>
              <a:rPr lang="ja-JP" altLang="en-US" sz="2400" dirty="0"/>
              <a:t>オンライン開催</a:t>
            </a:r>
            <a:endParaRPr kumimoji="1" lang="ja-JP" altLang="en-US" sz="2400" dirty="0"/>
          </a:p>
        </p:txBody>
      </p:sp>
      <p:sp>
        <p:nvSpPr>
          <p:cNvPr id="7" name="スライド番号プレースホルダー 6">
            <a:extLst>
              <a:ext uri="{FF2B5EF4-FFF2-40B4-BE49-F238E27FC236}">
                <a16:creationId xmlns:a16="http://schemas.microsoft.com/office/drawing/2014/main" id="{E3814704-669D-759F-1CF4-81CD05A46619}"/>
              </a:ext>
            </a:extLst>
          </p:cNvPr>
          <p:cNvSpPr>
            <a:spLocks noGrp="1"/>
          </p:cNvSpPr>
          <p:nvPr>
            <p:ph type="sldNum" sz="quarter" idx="12"/>
          </p:nvPr>
        </p:nvSpPr>
        <p:spPr/>
        <p:txBody>
          <a:bodyPr/>
          <a:lstStyle/>
          <a:p>
            <a:fld id="{98AD7D54-41B6-454F-BE9C-100C7E7E05C3}" type="slidenum">
              <a:rPr kumimoji="1" lang="ja-JP" altLang="en-US" smtClean="0"/>
              <a:t>1</a:t>
            </a:fld>
            <a:endParaRPr kumimoji="1" lang="ja-JP" altLang="en-US"/>
          </a:p>
        </p:txBody>
      </p:sp>
    </p:spTree>
    <p:extLst>
      <p:ext uri="{BB962C8B-B14F-4D97-AF65-F5344CB8AC3E}">
        <p14:creationId xmlns:p14="http://schemas.microsoft.com/office/powerpoint/2010/main" val="1539522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0B060B31-80CE-E0E8-2505-87CDE9CECB96}"/>
              </a:ext>
            </a:extLst>
          </p:cNvPr>
          <p:cNvSpPr txBox="1"/>
          <p:nvPr/>
        </p:nvSpPr>
        <p:spPr>
          <a:xfrm>
            <a:off x="231226" y="198961"/>
            <a:ext cx="11456277" cy="523220"/>
          </a:xfrm>
          <a:prstGeom prst="rect">
            <a:avLst/>
          </a:prstGeom>
          <a:noFill/>
        </p:spPr>
        <p:txBody>
          <a:bodyPr wrap="square">
            <a:spAutoFit/>
          </a:bodyPr>
          <a:lstStyle/>
          <a:p>
            <a:r>
              <a:rPr lang="ja-JP" altLang="ja-JP" sz="2800" b="1" u="sng" kern="0" dirty="0">
                <a:effectLst/>
                <a:ea typeface="游ゴシック" panose="020B0400000000000000" pitchFamily="50" charset="-128"/>
                <a:cs typeface="Times New Roman" panose="02020603050405020304" pitchFamily="18" charset="0"/>
              </a:rPr>
              <a:t>農産物貿易手続き</a:t>
            </a:r>
            <a:endParaRPr lang="ja-JP" altLang="en-US" sz="2800" b="1" u="sng" dirty="0"/>
          </a:p>
        </p:txBody>
      </p:sp>
      <p:sp>
        <p:nvSpPr>
          <p:cNvPr id="3" name="テキスト ボックス 2">
            <a:extLst>
              <a:ext uri="{FF2B5EF4-FFF2-40B4-BE49-F238E27FC236}">
                <a16:creationId xmlns:a16="http://schemas.microsoft.com/office/drawing/2014/main" id="{FF4EE393-86E1-2128-AF54-7E1F4892C95C}"/>
              </a:ext>
            </a:extLst>
          </p:cNvPr>
          <p:cNvSpPr txBox="1"/>
          <p:nvPr/>
        </p:nvSpPr>
        <p:spPr>
          <a:xfrm>
            <a:off x="357352" y="1072055"/>
            <a:ext cx="11330151" cy="5632311"/>
          </a:xfrm>
          <a:prstGeom prst="rect">
            <a:avLst/>
          </a:prstGeom>
          <a:noFill/>
        </p:spPr>
        <p:txBody>
          <a:bodyPr wrap="square" rtlCol="0">
            <a:spAutoFit/>
          </a:bodyPr>
          <a:lstStyle/>
          <a:p>
            <a:pPr marL="342900" indent="-342900">
              <a:buFont typeface="Wingdings" panose="05000000000000000000" pitchFamily="2" charset="2"/>
              <a:buChar char="Ø"/>
            </a:pPr>
            <a:r>
              <a:rPr lang="ja-JP" altLang="ja-JP" sz="2400" kern="0" dirty="0">
                <a:effectLst/>
                <a:ea typeface="游明朝" panose="02020400000000000000" pitchFamily="18" charset="-128"/>
                <a:cs typeface="Times New Roman" panose="02020603050405020304" pitchFamily="18" charset="0"/>
              </a:rPr>
              <a:t>トレーサビリティは物流プロセス中の物理的な商品に関連するだけでなく、製品の適合性、分散</a:t>
            </a:r>
            <a:r>
              <a:rPr lang="en-US" altLang="ja-JP" sz="2400" kern="0" dirty="0">
                <a:effectLst/>
                <a:ea typeface="游明朝" panose="02020400000000000000" pitchFamily="18" charset="-128"/>
                <a:cs typeface="Times New Roman" panose="02020603050405020304" pitchFamily="18" charset="0"/>
              </a:rPr>
              <a:t>ID</a:t>
            </a:r>
            <a:r>
              <a:rPr lang="ja-JP" altLang="ja-JP" sz="2400" kern="0" dirty="0">
                <a:effectLst/>
                <a:ea typeface="游明朝" panose="02020400000000000000" pitchFamily="18" charset="-128"/>
                <a:cs typeface="Times New Roman" panose="02020603050405020304" pitchFamily="18" charset="0"/>
              </a:rPr>
              <a:t>、検証可能な資格情報など、農業、水産、農業食品に特に焦点が当てられています</a:t>
            </a:r>
            <a:r>
              <a:rPr lang="ja-JP" altLang="en-US" sz="2400" kern="0" dirty="0">
                <a:effectLst/>
                <a:ea typeface="游明朝" panose="02020400000000000000" pitchFamily="18" charset="-128"/>
                <a:cs typeface="Times New Roman" panose="02020603050405020304" pitchFamily="18" charset="0"/>
              </a:rPr>
              <a:t>。</a:t>
            </a:r>
            <a:endParaRPr lang="en-US" altLang="ja-JP" sz="2400" kern="0" dirty="0">
              <a:effectLst/>
              <a:ea typeface="游明朝" panose="02020400000000000000" pitchFamily="18" charset="-128"/>
              <a:cs typeface="Times New Roman" panose="02020603050405020304" pitchFamily="18" charset="0"/>
            </a:endParaRPr>
          </a:p>
          <a:p>
            <a:pPr marL="342900" indent="-342900">
              <a:buFont typeface="Wingdings" panose="05000000000000000000" pitchFamily="2" charset="2"/>
              <a:buChar char="Ø"/>
            </a:pPr>
            <a:endParaRPr lang="en-US" altLang="ja-JP" sz="2400" kern="0" dirty="0">
              <a:effectLst/>
              <a:ea typeface="游明朝" panose="02020400000000000000" pitchFamily="18" charset="-128"/>
              <a:cs typeface="Times New Roman" panose="02020603050405020304" pitchFamily="18" charset="0"/>
            </a:endParaRPr>
          </a:p>
          <a:p>
            <a:pPr marL="342900" indent="-342900">
              <a:buFont typeface="Arial" panose="020B0604020202020204" pitchFamily="34" charset="0"/>
              <a:buChar char="•"/>
            </a:pPr>
            <a:r>
              <a:rPr lang="en-US" altLang="ja-JP" sz="2400" kern="0" dirty="0">
                <a:effectLst/>
                <a:latin typeface="游明朝" panose="02020400000000000000" pitchFamily="18" charset="-128"/>
                <a:cs typeface="Times New Roman" panose="02020603050405020304" pitchFamily="18" charset="0"/>
              </a:rPr>
              <a:t>WTO</a:t>
            </a:r>
            <a:r>
              <a:rPr lang="ja-JP" altLang="ja-JP" sz="2400" kern="0" dirty="0">
                <a:effectLst/>
                <a:ea typeface="游明朝" panose="02020400000000000000" pitchFamily="18" charset="-128"/>
                <a:cs typeface="Times New Roman" panose="02020603050405020304" pitchFamily="18" charset="0"/>
              </a:rPr>
              <a:t>（世界貿易機関）</a:t>
            </a:r>
            <a:r>
              <a:rPr lang="en-US" altLang="ja-JP" sz="2400" kern="0" dirty="0">
                <a:effectLst/>
                <a:ea typeface="游明朝" panose="02020400000000000000" pitchFamily="18" charset="-128"/>
                <a:cs typeface="Times New Roman" panose="02020603050405020304" pitchFamily="18" charset="0"/>
              </a:rPr>
              <a:t>TFA</a:t>
            </a:r>
            <a:r>
              <a:rPr lang="ja-JP" altLang="ja-JP" sz="2400" kern="0" dirty="0">
                <a:effectLst/>
                <a:ea typeface="游明朝" panose="02020400000000000000" pitchFamily="18" charset="-128"/>
                <a:cs typeface="Times New Roman" panose="02020603050405020304" pitchFamily="18" charset="0"/>
              </a:rPr>
              <a:t>（貿易手続円滑化協定）で言う「標準」とは何をさしているのか不明瞭なところがあるとの指摘がありました。</a:t>
            </a:r>
            <a:endParaRPr lang="en-US" altLang="ja-JP" sz="2400" kern="0" dirty="0">
              <a:effectLst/>
              <a:ea typeface="游明朝" panose="02020400000000000000" pitchFamily="18" charset="-128"/>
              <a:cs typeface="Times New Roman" panose="02020603050405020304" pitchFamily="18" charset="0"/>
            </a:endParaRPr>
          </a:p>
          <a:p>
            <a:pPr marL="342900" indent="-342900">
              <a:buFont typeface="Arial" panose="020B0604020202020204" pitchFamily="34" charset="0"/>
              <a:buChar char="•"/>
            </a:pPr>
            <a:r>
              <a:rPr lang="en-US" altLang="ja-JP" sz="2400" kern="0" dirty="0">
                <a:effectLst/>
                <a:ea typeface="游明朝" panose="02020400000000000000" pitchFamily="18" charset="-128"/>
                <a:cs typeface="Times New Roman" panose="02020603050405020304" pitchFamily="18" charset="0"/>
              </a:rPr>
              <a:t>GS1</a:t>
            </a:r>
            <a:r>
              <a:rPr lang="ja-JP" altLang="en-US" sz="2400" kern="0" dirty="0">
                <a:effectLst/>
                <a:ea typeface="游明朝" panose="02020400000000000000" pitchFamily="18" charset="-128"/>
                <a:cs typeface="Times New Roman" panose="02020603050405020304" pitchFamily="18" charset="0"/>
              </a:rPr>
              <a:t>より、</a:t>
            </a:r>
            <a:r>
              <a:rPr lang="ja-JP" altLang="ja-JP" sz="2400" kern="0" dirty="0">
                <a:effectLst/>
                <a:ea typeface="游明朝" panose="02020400000000000000" pitchFamily="18" charset="-128"/>
                <a:cs typeface="Times New Roman" panose="02020603050405020304" pitchFamily="18" charset="0"/>
              </a:rPr>
              <a:t>手動による文書交換に基づく製品適合性保証は、高速分散データ交換システムをサポートするには不十分であり、</a:t>
            </a:r>
            <a:r>
              <a:rPr lang="en-US" altLang="ja-JP" sz="2400" kern="0" dirty="0">
                <a:effectLst/>
                <a:ea typeface="游明朝" panose="02020400000000000000" pitchFamily="18" charset="-128"/>
                <a:cs typeface="Times New Roman" panose="02020603050405020304" pitchFamily="18" charset="0"/>
              </a:rPr>
              <a:t>GS1</a:t>
            </a:r>
            <a:r>
              <a:rPr lang="ja-JP" altLang="ja-JP" sz="2400" kern="0" dirty="0">
                <a:effectLst/>
                <a:ea typeface="游明朝" panose="02020400000000000000" pitchFamily="18" charset="-128"/>
                <a:cs typeface="Times New Roman" panose="02020603050405020304" pitchFamily="18" charset="0"/>
              </a:rPr>
              <a:t>標準に基づく</a:t>
            </a:r>
            <a:r>
              <a:rPr lang="en-US" altLang="ja-JP" sz="2400" kern="0" dirty="0">
                <a:effectLst/>
                <a:ea typeface="游明朝" panose="02020400000000000000" pitchFamily="18" charset="-128"/>
                <a:cs typeface="Times New Roman" panose="02020603050405020304" pitchFamily="18" charset="0"/>
              </a:rPr>
              <a:t>GTIN</a:t>
            </a:r>
            <a:r>
              <a:rPr lang="ja-JP" altLang="ja-JP" sz="2400" kern="0" dirty="0">
                <a:effectLst/>
                <a:ea typeface="游明朝" panose="02020400000000000000" pitchFamily="18" charset="-128"/>
                <a:cs typeface="Times New Roman" panose="02020603050405020304" pitchFamily="18" charset="0"/>
              </a:rPr>
              <a:t>（</a:t>
            </a:r>
            <a:r>
              <a:rPr lang="en-US" altLang="ja-JP" sz="2400" kern="0" dirty="0">
                <a:effectLst/>
                <a:ea typeface="游明朝" panose="02020400000000000000" pitchFamily="18" charset="-128"/>
                <a:cs typeface="Times New Roman" panose="02020603050405020304" pitchFamily="18" charset="0"/>
              </a:rPr>
              <a:t>GS1</a:t>
            </a:r>
            <a:r>
              <a:rPr lang="ja-JP" altLang="ja-JP" sz="2400" kern="0" dirty="0">
                <a:effectLst/>
                <a:ea typeface="游明朝" panose="02020400000000000000" pitchFamily="18" charset="-128"/>
                <a:cs typeface="Times New Roman" panose="02020603050405020304" pitchFamily="18" charset="0"/>
              </a:rPr>
              <a:t>商品識別コード）、</a:t>
            </a:r>
            <a:r>
              <a:rPr lang="en-US" altLang="ja-JP" sz="2400" kern="0" dirty="0">
                <a:effectLst/>
                <a:ea typeface="游明朝" panose="02020400000000000000" pitchFamily="18" charset="-128"/>
                <a:cs typeface="Times New Roman" panose="02020603050405020304" pitchFamily="18" charset="0"/>
              </a:rPr>
              <a:t> GDTI</a:t>
            </a:r>
            <a:r>
              <a:rPr lang="ja-JP" altLang="ja-JP" sz="2400" kern="0" dirty="0">
                <a:effectLst/>
                <a:ea typeface="游明朝" panose="02020400000000000000" pitchFamily="18" charset="-128"/>
                <a:cs typeface="Times New Roman" panose="02020603050405020304" pitchFamily="18" charset="0"/>
              </a:rPr>
              <a:t>（</a:t>
            </a:r>
            <a:r>
              <a:rPr lang="en-US" altLang="ja-JP" sz="2400" kern="0" dirty="0">
                <a:effectLst/>
                <a:ea typeface="游明朝" panose="02020400000000000000" pitchFamily="18" charset="-128"/>
                <a:cs typeface="Times New Roman" panose="02020603050405020304" pitchFamily="18" charset="0"/>
              </a:rPr>
              <a:t>GS1</a:t>
            </a:r>
            <a:r>
              <a:rPr lang="ja-JP" altLang="ja-JP" sz="2400" kern="0" dirty="0">
                <a:effectLst/>
                <a:ea typeface="游明朝" panose="02020400000000000000" pitchFamily="18" charset="-128"/>
                <a:cs typeface="Times New Roman" panose="02020603050405020304" pitchFamily="18" charset="0"/>
              </a:rPr>
              <a:t>文書識別番号）および</a:t>
            </a:r>
            <a:r>
              <a:rPr lang="en-US" altLang="ja-JP" sz="2400" kern="0" dirty="0">
                <a:effectLst/>
                <a:ea typeface="游明朝" panose="02020400000000000000" pitchFamily="18" charset="-128"/>
                <a:cs typeface="Times New Roman" panose="02020603050405020304" pitchFamily="18" charset="0"/>
              </a:rPr>
              <a:t>GLN</a:t>
            </a:r>
            <a:r>
              <a:rPr lang="ja-JP" altLang="ja-JP" sz="2400" kern="0" dirty="0">
                <a:effectLst/>
                <a:ea typeface="游明朝" panose="02020400000000000000" pitchFamily="18" charset="-128"/>
                <a:cs typeface="Times New Roman" panose="02020603050405020304" pitchFamily="18" charset="0"/>
              </a:rPr>
              <a:t>（</a:t>
            </a:r>
            <a:r>
              <a:rPr lang="en-US" altLang="ja-JP" sz="2400" kern="0" dirty="0">
                <a:effectLst/>
                <a:ea typeface="游明朝" panose="02020400000000000000" pitchFamily="18" charset="-128"/>
                <a:cs typeface="Times New Roman" panose="02020603050405020304" pitchFamily="18" charset="0"/>
              </a:rPr>
              <a:t>GS1</a:t>
            </a:r>
            <a:r>
              <a:rPr lang="ja-JP" altLang="ja-JP" sz="2400" kern="0" dirty="0">
                <a:effectLst/>
                <a:ea typeface="游明朝" panose="02020400000000000000" pitchFamily="18" charset="-128"/>
                <a:cs typeface="Times New Roman" panose="02020603050405020304" pitchFamily="18" charset="0"/>
              </a:rPr>
              <a:t>場所識別コード、企業識別コード）を使用することが提言されました。</a:t>
            </a:r>
            <a:endParaRPr lang="en-US" altLang="ja-JP" sz="2400" kern="0" dirty="0">
              <a:effectLst/>
              <a:ea typeface="游明朝" panose="02020400000000000000" pitchFamily="18" charset="-128"/>
              <a:cs typeface="Times New Roman" panose="02020603050405020304" pitchFamily="18" charset="0"/>
            </a:endParaRPr>
          </a:p>
          <a:p>
            <a:pPr marL="342900" indent="-342900">
              <a:buFont typeface="Arial" panose="020B0604020202020204" pitchFamily="34" charset="0"/>
              <a:buChar char="•"/>
            </a:pPr>
            <a:r>
              <a:rPr lang="ja-JP" altLang="ja-JP" sz="2400" dirty="0">
                <a:effectLst/>
                <a:latin typeface="Times New Roman" panose="02020603050405020304" pitchFamily="18" charset="0"/>
                <a:ea typeface="游明朝" panose="02020400000000000000" pitchFamily="18" charset="-128"/>
              </a:rPr>
              <a:t>国連</a:t>
            </a:r>
            <a:r>
              <a:rPr lang="en-US" altLang="ja-JP" sz="2400" dirty="0">
                <a:effectLst/>
                <a:latin typeface="Times New Roman" panose="02020603050405020304" pitchFamily="18" charset="0"/>
                <a:ea typeface="游明朝" panose="02020400000000000000" pitchFamily="18" charset="-128"/>
              </a:rPr>
              <a:t>CEFACT</a:t>
            </a:r>
            <a:r>
              <a:rPr lang="ja-JP" altLang="ja-JP" sz="2400" dirty="0">
                <a:effectLst/>
                <a:latin typeface="Times New Roman" panose="02020603050405020304" pitchFamily="18" charset="0"/>
                <a:ea typeface="游明朝" panose="02020400000000000000" pitchFamily="18" charset="-128"/>
              </a:rPr>
              <a:t>の</a:t>
            </a:r>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関連プロジェクトリーダより、情報共有システムに</a:t>
            </a:r>
            <a:r>
              <a:rPr lang="en-US" altLang="ja-JP" sz="2400" dirty="0">
                <a:effectLst/>
                <a:latin typeface="Times New Roman" panose="02020603050405020304" pitchFamily="18" charset="0"/>
                <a:ea typeface="游明朝" panose="02020400000000000000" pitchFamily="18" charset="-128"/>
              </a:rPr>
              <a:t>W3C</a:t>
            </a:r>
            <a:r>
              <a:rPr lang="ja-JP" altLang="ja-JP" sz="2400" dirty="0">
                <a:effectLst/>
                <a:latin typeface="Times New Roman" panose="02020603050405020304" pitchFamily="18" charset="0"/>
                <a:ea typeface="游明朝" panose="02020400000000000000" pitchFamily="18" charset="-128"/>
              </a:rPr>
              <a:t>の分散型の</a:t>
            </a:r>
            <a:r>
              <a:rPr lang="en-US" altLang="ja-JP" sz="2400" dirty="0">
                <a:effectLst/>
                <a:latin typeface="Times New Roman" panose="02020603050405020304" pitchFamily="18" charset="0"/>
                <a:ea typeface="游明朝" panose="02020400000000000000" pitchFamily="18" charset="-128"/>
              </a:rPr>
              <a:t>VC</a:t>
            </a:r>
            <a:r>
              <a:rPr lang="ja-JP" altLang="ja-JP" sz="2400" dirty="0">
                <a:effectLst/>
                <a:latin typeface="Times New Roman" panose="02020603050405020304" pitchFamily="18" charset="0"/>
                <a:ea typeface="游明朝" panose="02020400000000000000" pitchFamily="18" charset="-128"/>
              </a:rPr>
              <a:t>（</a:t>
            </a:r>
            <a:r>
              <a:rPr lang="en-US" altLang="ja-JP" sz="2400" dirty="0">
                <a:effectLst/>
                <a:latin typeface="Times New Roman" panose="02020603050405020304" pitchFamily="18" charset="0"/>
                <a:ea typeface="游明朝" panose="02020400000000000000" pitchFamily="18" charset="-128"/>
              </a:rPr>
              <a:t>Verifiable Credentials</a:t>
            </a:r>
            <a:r>
              <a:rPr lang="ja-JP" altLang="ja-JP" sz="2400" dirty="0">
                <a:effectLst/>
                <a:latin typeface="Times New Roman" panose="02020603050405020304" pitchFamily="18" charset="0"/>
                <a:ea typeface="游明朝" panose="02020400000000000000" pitchFamily="18" charset="-128"/>
              </a:rPr>
              <a:t>：検証可能資格証明）の仕組みが提案されました。</a:t>
            </a:r>
            <a:endParaRPr lang="ja-JP" altLang="ja-JP" sz="2400" dirty="0">
              <a:effectLst/>
              <a:latin typeface="Times New Roman" panose="02020603050405020304" pitchFamily="18" charset="0"/>
              <a:ea typeface="Times New Roman" panose="02020603050405020304" pitchFamily="18" charset="0"/>
            </a:endParaRPr>
          </a:p>
          <a:p>
            <a:pPr marL="342900" indent="-342900">
              <a:buFont typeface="Arial" panose="020B0604020202020204" pitchFamily="34" charset="0"/>
              <a:buChar char="•"/>
            </a:pPr>
            <a:endParaRPr lang="en-US" altLang="ja-JP" sz="2400" kern="0" dirty="0">
              <a:effectLst/>
              <a:ea typeface="游明朝" panose="02020400000000000000" pitchFamily="18" charset="-128"/>
              <a:cs typeface="Times New Roman" panose="02020603050405020304" pitchFamily="18" charset="0"/>
            </a:endParaRPr>
          </a:p>
          <a:p>
            <a:pPr marL="342900" indent="-342900">
              <a:buFont typeface="Arial" panose="020B0604020202020204" pitchFamily="34" charset="0"/>
              <a:buChar char="•"/>
            </a:pPr>
            <a:endParaRPr kumimoji="1" lang="ja-JP" altLang="en-US" sz="2400" dirty="0"/>
          </a:p>
        </p:txBody>
      </p:sp>
      <p:sp>
        <p:nvSpPr>
          <p:cNvPr id="4" name="スライド番号プレースホルダー 3">
            <a:extLst>
              <a:ext uri="{FF2B5EF4-FFF2-40B4-BE49-F238E27FC236}">
                <a16:creationId xmlns:a16="http://schemas.microsoft.com/office/drawing/2014/main" id="{CE99E7D6-146B-F68B-4096-C4DAABF1A709}"/>
              </a:ext>
            </a:extLst>
          </p:cNvPr>
          <p:cNvSpPr>
            <a:spLocks noGrp="1"/>
          </p:cNvSpPr>
          <p:nvPr>
            <p:ph type="sldNum" sz="quarter" idx="12"/>
          </p:nvPr>
        </p:nvSpPr>
        <p:spPr/>
        <p:txBody>
          <a:bodyPr/>
          <a:lstStyle/>
          <a:p>
            <a:fld id="{98AD7D54-41B6-454F-BE9C-100C7E7E05C3}" type="slidenum">
              <a:rPr kumimoji="1" lang="ja-JP" altLang="en-US" smtClean="0"/>
              <a:t>10</a:t>
            </a:fld>
            <a:endParaRPr kumimoji="1" lang="ja-JP" altLang="en-US"/>
          </a:p>
        </p:txBody>
      </p:sp>
    </p:spTree>
    <p:extLst>
      <p:ext uri="{BB962C8B-B14F-4D97-AF65-F5344CB8AC3E}">
        <p14:creationId xmlns:p14="http://schemas.microsoft.com/office/powerpoint/2010/main" val="19442150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81AB23F-2C9A-842E-D8CC-6E279CB7B5E8}"/>
              </a:ext>
            </a:extLst>
          </p:cNvPr>
          <p:cNvSpPr txBox="1"/>
          <p:nvPr/>
        </p:nvSpPr>
        <p:spPr>
          <a:xfrm>
            <a:off x="231226" y="198961"/>
            <a:ext cx="11456277" cy="523220"/>
          </a:xfrm>
          <a:prstGeom prst="rect">
            <a:avLst/>
          </a:prstGeom>
          <a:noFill/>
        </p:spPr>
        <p:txBody>
          <a:bodyPr wrap="square">
            <a:spAutoFit/>
          </a:bodyPr>
          <a:lstStyle/>
          <a:p>
            <a:r>
              <a:rPr lang="ja-JP" altLang="ja-JP" sz="2800" b="1" u="sng" kern="0" dirty="0">
                <a:effectLst/>
                <a:ea typeface="游ゴシック" panose="020B0400000000000000" pitchFamily="50" charset="-128"/>
                <a:cs typeface="Times New Roman" panose="02020603050405020304" pitchFamily="18" charset="0"/>
              </a:rPr>
              <a:t>オープンバンキング：最先端と今後の挑戦</a:t>
            </a:r>
            <a:endParaRPr lang="ja-JP" altLang="en-US" sz="2800" b="1" u="sng" dirty="0"/>
          </a:p>
        </p:txBody>
      </p:sp>
      <p:sp>
        <p:nvSpPr>
          <p:cNvPr id="3" name="テキスト ボックス 2">
            <a:extLst>
              <a:ext uri="{FF2B5EF4-FFF2-40B4-BE49-F238E27FC236}">
                <a16:creationId xmlns:a16="http://schemas.microsoft.com/office/drawing/2014/main" id="{ED808129-43B2-8DD0-8BDD-60D2720B3A5A}"/>
              </a:ext>
            </a:extLst>
          </p:cNvPr>
          <p:cNvSpPr txBox="1"/>
          <p:nvPr/>
        </p:nvSpPr>
        <p:spPr>
          <a:xfrm>
            <a:off x="599090" y="1292772"/>
            <a:ext cx="10993820" cy="5632311"/>
          </a:xfrm>
          <a:prstGeom prst="rect">
            <a:avLst/>
          </a:prstGeom>
          <a:noFill/>
        </p:spPr>
        <p:txBody>
          <a:bodyPr wrap="square" rtlCol="0">
            <a:spAutoFit/>
          </a:bodyPr>
          <a:lstStyle/>
          <a:p>
            <a:pPr marL="565150" indent="-285750">
              <a:buFont typeface="Wingdings" panose="05000000000000000000" pitchFamily="2" charset="2"/>
              <a:buChar char="Ø"/>
            </a:pPr>
            <a:r>
              <a:rPr lang="ja-JP" altLang="ja-JP" sz="2400" dirty="0">
                <a:effectLst/>
                <a:latin typeface="Times New Roman" panose="02020603050405020304" pitchFamily="18" charset="0"/>
                <a:ea typeface="游明朝" panose="02020400000000000000" pitchFamily="18" charset="-128"/>
              </a:rPr>
              <a:t>現在、約</a:t>
            </a:r>
            <a:r>
              <a:rPr lang="en-US" altLang="ja-JP" sz="2400" dirty="0">
                <a:effectLst/>
                <a:latin typeface="Times New Roman" panose="02020603050405020304" pitchFamily="18" charset="0"/>
                <a:ea typeface="游明朝" panose="02020400000000000000" pitchFamily="18" charset="-128"/>
              </a:rPr>
              <a:t>60</a:t>
            </a:r>
            <a:r>
              <a:rPr lang="ja-JP" altLang="ja-JP" sz="2400" dirty="0">
                <a:effectLst/>
                <a:latin typeface="Times New Roman" panose="02020603050405020304" pitchFamily="18" charset="0"/>
                <a:ea typeface="游明朝" panose="02020400000000000000" pitchFamily="18" charset="-128"/>
              </a:rPr>
              <a:t>か国（オーストラリア、英国、欧州連合などの主要国からナイジェリア、バーレーン、南アフリカなどの発展途上国まで）で、すでに種々のかたちでオープンバンキングが進んでいます。</a:t>
            </a:r>
            <a:endParaRPr lang="ja-JP" altLang="ja-JP" sz="2400" dirty="0">
              <a:effectLst/>
              <a:latin typeface="Times New Roman" panose="02020603050405020304" pitchFamily="18" charset="0"/>
              <a:ea typeface="Times New Roman" panose="02020603050405020304" pitchFamily="18" charset="0"/>
            </a:endParaRPr>
          </a:p>
          <a:p>
            <a:pPr marL="279400"/>
            <a:endParaRPr lang="en-US" altLang="ja-JP" sz="2400" dirty="0">
              <a:solidFill>
                <a:srgbClr val="000000"/>
              </a:solidFill>
              <a:effectLst/>
              <a:latin typeface="Times New Roman" panose="02020603050405020304" pitchFamily="18" charset="0"/>
              <a:ea typeface="游明朝" panose="02020400000000000000" pitchFamily="18" charset="-128"/>
            </a:endParaRPr>
          </a:p>
          <a:p>
            <a:pPr marL="279400"/>
            <a:endParaRPr lang="en-US" altLang="ja-JP" sz="2400" dirty="0">
              <a:solidFill>
                <a:srgbClr val="000000"/>
              </a:solidFill>
              <a:latin typeface="Times New Roman" panose="02020603050405020304" pitchFamily="18" charset="0"/>
              <a:ea typeface="游明朝" panose="02020400000000000000" pitchFamily="18" charset="-128"/>
            </a:endParaRPr>
          </a:p>
          <a:p>
            <a:pPr marL="279400"/>
            <a:r>
              <a:rPr lang="ja-JP" altLang="ja-JP" sz="2400" dirty="0">
                <a:solidFill>
                  <a:srgbClr val="000000"/>
                </a:solidFill>
                <a:effectLst/>
                <a:latin typeface="Times New Roman" panose="02020603050405020304" pitchFamily="18" charset="0"/>
                <a:ea typeface="游明朝" panose="02020400000000000000" pitchFamily="18" charset="-128"/>
              </a:rPr>
              <a:t>【報告者注釈１】</a:t>
            </a:r>
            <a:endParaRPr lang="ja-JP" altLang="ja-JP" sz="2400" dirty="0">
              <a:effectLst/>
              <a:latin typeface="Times New Roman" panose="02020603050405020304" pitchFamily="18" charset="0"/>
              <a:ea typeface="Times New Roman" panose="02020603050405020304" pitchFamily="18" charset="0"/>
            </a:endParaRPr>
          </a:p>
          <a:p>
            <a:pPr marL="279400" indent="127000"/>
            <a:r>
              <a:rPr lang="ja-JP" altLang="ja-JP" sz="2400" dirty="0">
                <a:solidFill>
                  <a:srgbClr val="000000"/>
                </a:solidFill>
                <a:effectLst/>
                <a:latin typeface="Times New Roman" panose="02020603050405020304" pitchFamily="18" charset="0"/>
                <a:ea typeface="游明朝" panose="02020400000000000000" pitchFamily="18" charset="-128"/>
              </a:rPr>
              <a:t>オープンバンキングとは、アプリケーション・プログラミング・インタフェース</a:t>
            </a:r>
            <a:r>
              <a:rPr lang="en-US" altLang="ja-JP" sz="2400" dirty="0">
                <a:solidFill>
                  <a:srgbClr val="000000"/>
                </a:solidFill>
                <a:effectLst/>
                <a:latin typeface="Times New Roman" panose="02020603050405020304" pitchFamily="18" charset="0"/>
                <a:ea typeface="游明朝" panose="02020400000000000000" pitchFamily="18" charset="-128"/>
              </a:rPr>
              <a:t> (API) </a:t>
            </a:r>
            <a:r>
              <a:rPr lang="ja-JP" altLang="ja-JP" sz="2400" dirty="0">
                <a:solidFill>
                  <a:srgbClr val="000000"/>
                </a:solidFill>
                <a:effectLst/>
                <a:latin typeface="Times New Roman" panose="02020603050405020304" pitchFamily="18" charset="0"/>
                <a:ea typeface="游明朝" panose="02020400000000000000" pitchFamily="18" charset="-128"/>
              </a:rPr>
              <a:t>を使用して、さまざまな当事者間で金融データを共有するビジネスモデルを指す言葉です。これには、金融サービスプロバイダー</a:t>
            </a:r>
            <a:r>
              <a:rPr lang="en-US" altLang="ja-JP" sz="2400" dirty="0">
                <a:solidFill>
                  <a:srgbClr val="000000"/>
                </a:solidFill>
                <a:effectLst/>
                <a:latin typeface="Times New Roman" panose="02020603050405020304" pitchFamily="18" charset="0"/>
                <a:ea typeface="游明朝" panose="02020400000000000000" pitchFamily="18" charset="-128"/>
              </a:rPr>
              <a:t> (</a:t>
            </a:r>
            <a:r>
              <a:rPr lang="ja-JP" altLang="ja-JP" sz="2400" dirty="0">
                <a:solidFill>
                  <a:srgbClr val="000000"/>
                </a:solidFill>
                <a:effectLst/>
                <a:latin typeface="Times New Roman" panose="02020603050405020304" pitchFamily="18" charset="0"/>
                <a:ea typeface="游明朝" panose="02020400000000000000" pitchFamily="18" charset="-128"/>
              </a:rPr>
              <a:t>銀行、保険会社、小売業者など</a:t>
            </a:r>
            <a:r>
              <a:rPr lang="en-US" altLang="ja-JP" sz="2400" dirty="0">
                <a:solidFill>
                  <a:srgbClr val="000000"/>
                </a:solidFill>
                <a:effectLst/>
                <a:latin typeface="Times New Roman" panose="02020603050405020304" pitchFamily="18" charset="0"/>
                <a:ea typeface="游明朝" panose="02020400000000000000" pitchFamily="18" charset="-128"/>
              </a:rPr>
              <a:t>) </a:t>
            </a:r>
            <a:r>
              <a:rPr lang="ja-JP" altLang="ja-JP" sz="2400" dirty="0">
                <a:solidFill>
                  <a:srgbClr val="000000"/>
                </a:solidFill>
                <a:effectLst/>
                <a:latin typeface="Times New Roman" panose="02020603050405020304" pitchFamily="18" charset="0"/>
                <a:ea typeface="游明朝" panose="02020400000000000000" pitchFamily="18" charset="-128"/>
              </a:rPr>
              <a:t>の間、プロバイダーとその顧客の間、または個人の間で共有されるデータが含まれます。特別なテクノロジーやソリューションではありませんが、顧客にとっての商品やサービスの選択肢を広げる新しい方法です。この新しいアプローチは、何百年も前に確立された非デジタルのプロセスに依存してきた銀行のビジネスモデルを変えつつあります。</a:t>
            </a:r>
            <a:endParaRPr lang="ja-JP" altLang="ja-JP" sz="2400" dirty="0">
              <a:effectLst/>
              <a:latin typeface="Times New Roman" panose="02020603050405020304" pitchFamily="18" charset="0"/>
              <a:ea typeface="Times New Roman" panose="02020603050405020304" pitchFamily="18" charset="0"/>
            </a:endParaRPr>
          </a:p>
          <a:p>
            <a:endParaRPr kumimoji="1" lang="ja-JP" altLang="en-US" sz="2400" dirty="0"/>
          </a:p>
        </p:txBody>
      </p:sp>
      <p:sp>
        <p:nvSpPr>
          <p:cNvPr id="4" name="スライド番号プレースホルダー 3">
            <a:extLst>
              <a:ext uri="{FF2B5EF4-FFF2-40B4-BE49-F238E27FC236}">
                <a16:creationId xmlns:a16="http://schemas.microsoft.com/office/drawing/2014/main" id="{7FA20A2E-F7F3-33BF-A015-2689F2342B0C}"/>
              </a:ext>
            </a:extLst>
          </p:cNvPr>
          <p:cNvSpPr>
            <a:spLocks noGrp="1"/>
          </p:cNvSpPr>
          <p:nvPr>
            <p:ph type="sldNum" sz="quarter" idx="12"/>
          </p:nvPr>
        </p:nvSpPr>
        <p:spPr/>
        <p:txBody>
          <a:bodyPr/>
          <a:lstStyle/>
          <a:p>
            <a:fld id="{98AD7D54-41B6-454F-BE9C-100C7E7E05C3}" type="slidenum">
              <a:rPr kumimoji="1" lang="ja-JP" altLang="en-US" smtClean="0"/>
              <a:t>11</a:t>
            </a:fld>
            <a:endParaRPr kumimoji="1" lang="ja-JP" altLang="en-US"/>
          </a:p>
        </p:txBody>
      </p:sp>
    </p:spTree>
    <p:extLst>
      <p:ext uri="{BB962C8B-B14F-4D97-AF65-F5344CB8AC3E}">
        <p14:creationId xmlns:p14="http://schemas.microsoft.com/office/powerpoint/2010/main" val="589102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ED0283A-6C88-4119-8E8D-8F834DCC7630}"/>
              </a:ext>
            </a:extLst>
          </p:cNvPr>
          <p:cNvSpPr txBox="1"/>
          <p:nvPr/>
        </p:nvSpPr>
        <p:spPr>
          <a:xfrm>
            <a:off x="231225" y="219982"/>
            <a:ext cx="11456277" cy="523220"/>
          </a:xfrm>
          <a:prstGeom prst="rect">
            <a:avLst/>
          </a:prstGeom>
          <a:noFill/>
        </p:spPr>
        <p:txBody>
          <a:bodyPr wrap="square">
            <a:spAutoFit/>
          </a:bodyPr>
          <a:lstStyle/>
          <a:p>
            <a:r>
              <a:rPr lang="ja-JP" altLang="ja-JP" sz="2800" b="1" u="sng" kern="0" dirty="0">
                <a:effectLst/>
                <a:ea typeface="游ゴシック" panose="020B0400000000000000" pitchFamily="50" charset="-128"/>
                <a:cs typeface="Times New Roman" panose="02020603050405020304" pitchFamily="18" charset="0"/>
              </a:rPr>
              <a:t>デジタルトラストと貿易円滑化における最新技術の役割</a:t>
            </a:r>
            <a:endParaRPr lang="ja-JP" altLang="en-US" sz="2800" b="1" u="sng" dirty="0"/>
          </a:p>
        </p:txBody>
      </p:sp>
      <p:sp>
        <p:nvSpPr>
          <p:cNvPr id="3" name="テキスト ボックス 2">
            <a:extLst>
              <a:ext uri="{FF2B5EF4-FFF2-40B4-BE49-F238E27FC236}">
                <a16:creationId xmlns:a16="http://schemas.microsoft.com/office/drawing/2014/main" id="{96DA72E2-882C-5E80-EFD7-4C6A06D92789}"/>
              </a:ext>
            </a:extLst>
          </p:cNvPr>
          <p:cNvSpPr txBox="1"/>
          <p:nvPr/>
        </p:nvSpPr>
        <p:spPr>
          <a:xfrm>
            <a:off x="367861" y="743202"/>
            <a:ext cx="11319641" cy="6001643"/>
          </a:xfrm>
          <a:prstGeom prst="rect">
            <a:avLst/>
          </a:prstGeom>
          <a:noFill/>
        </p:spPr>
        <p:txBody>
          <a:bodyPr wrap="square" rtlCol="0">
            <a:spAutoFit/>
          </a:bodyPr>
          <a:lstStyle/>
          <a:p>
            <a:pPr marL="342900" lvl="0" indent="-342900">
              <a:buFont typeface="Wingdings" panose="05000000000000000000" pitchFamily="2" charset="2"/>
              <a:buChar char=""/>
            </a:pPr>
            <a:r>
              <a:rPr lang="en-US" altLang="ja-JP" sz="2400" dirty="0" err="1">
                <a:effectLst/>
                <a:latin typeface="游明朝" panose="02020400000000000000" pitchFamily="18" charset="-128"/>
                <a:ea typeface="Times New Roman" panose="02020603050405020304" pitchFamily="18" charset="0"/>
              </a:rPr>
              <a:t>eData</a:t>
            </a:r>
            <a:r>
              <a:rPr lang="ja-JP" altLang="ja-JP" sz="2400" dirty="0">
                <a:effectLst/>
                <a:latin typeface="Times New Roman" panose="02020603050405020304" pitchFamily="18" charset="0"/>
                <a:ea typeface="游明朝" panose="02020400000000000000" pitchFamily="18" charset="-128"/>
              </a:rPr>
              <a:t>ドメインプロジェクト</a:t>
            </a:r>
            <a:endParaRPr lang="ja-JP" altLang="ja-JP" sz="24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貿易円滑化のための</a:t>
            </a:r>
            <a:r>
              <a:rPr lang="en-US" altLang="ja-JP" sz="2400" dirty="0">
                <a:effectLst/>
                <a:latin typeface="Times New Roman" panose="02020603050405020304" pitchFamily="18" charset="0"/>
                <a:ea typeface="游明朝" panose="02020400000000000000" pitchFamily="18" charset="-128"/>
              </a:rPr>
              <a:t>IoT</a:t>
            </a:r>
            <a:r>
              <a:rPr lang="ja-JP" altLang="ja-JP" sz="2400" dirty="0">
                <a:effectLst/>
                <a:latin typeface="Times New Roman" panose="02020603050405020304" pitchFamily="18" charset="0"/>
                <a:ea typeface="游明朝" panose="02020400000000000000" pitchFamily="18" charset="-128"/>
              </a:rPr>
              <a:t>プロジェクトは完了し、白書が公開される予定。</a:t>
            </a:r>
            <a:endParaRPr lang="ja-JP" altLang="ja-JP" sz="24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作業中のプロジェクト</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貿易円滑化における</a:t>
            </a:r>
            <a:r>
              <a:rPr lang="en-US" altLang="ja-JP" sz="2400" dirty="0">
                <a:effectLst/>
                <a:latin typeface="Times New Roman" panose="02020603050405020304" pitchFamily="18" charset="0"/>
                <a:ea typeface="游明朝" panose="02020400000000000000" pitchFamily="18" charset="-128"/>
              </a:rPr>
              <a:t>AI</a:t>
            </a:r>
            <a:r>
              <a:rPr lang="ja-JP" altLang="ja-JP" sz="2400" dirty="0">
                <a:effectLst/>
                <a:latin typeface="Times New Roman" panose="02020603050405020304" pitchFamily="18" charset="0"/>
                <a:ea typeface="游明朝" panose="02020400000000000000" pitchFamily="18" charset="-128"/>
              </a:rPr>
              <a:t>の使用。</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ブロックチェーンによる特恵関税用原産地証明交換。</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国連</a:t>
            </a:r>
            <a:r>
              <a:rPr lang="en-US" altLang="ja-JP" sz="2400" dirty="0">
                <a:effectLst/>
                <a:latin typeface="Times New Roman" panose="02020603050405020304" pitchFamily="18" charset="0"/>
                <a:ea typeface="游明朝" panose="02020400000000000000" pitchFamily="18" charset="-128"/>
              </a:rPr>
              <a:t>CEFACT</a:t>
            </a:r>
            <a:r>
              <a:rPr lang="ja-JP" altLang="ja-JP" sz="2400" dirty="0">
                <a:effectLst/>
                <a:latin typeface="Times New Roman" panose="02020603050405020304" pitchFamily="18" charset="0"/>
                <a:ea typeface="游明朝" panose="02020400000000000000" pitchFamily="18" charset="-128"/>
              </a:rPr>
              <a:t>チェーンプロジェクト。</a:t>
            </a:r>
            <a:endParaRPr lang="en-US" altLang="ja-JP" sz="2400" dirty="0">
              <a:effectLst/>
              <a:latin typeface="Times New Roman" panose="02020603050405020304" pitchFamily="18" charset="0"/>
              <a:ea typeface="游明朝" panose="02020400000000000000" pitchFamily="18" charset="-128"/>
            </a:endParaRPr>
          </a:p>
          <a:p>
            <a:pPr marL="342900" lvl="0" indent="-342900">
              <a:buFont typeface="Wingdings" panose="05000000000000000000" pitchFamily="2" charset="2"/>
              <a:buChar char=""/>
            </a:pPr>
            <a:endParaRPr lang="en-US" altLang="ja-JP" sz="2400" dirty="0">
              <a:latin typeface="Times New Roman" panose="02020603050405020304" pitchFamily="18" charset="0"/>
              <a:ea typeface="游明朝" panose="02020400000000000000" pitchFamily="18" charset="-128"/>
            </a:endParaRPr>
          </a:p>
          <a:p>
            <a:pPr marL="342900" lvl="0"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貿易円滑化のための</a:t>
            </a:r>
            <a:r>
              <a:rPr lang="en-US" altLang="ja-JP" sz="2400" dirty="0">
                <a:effectLst/>
                <a:latin typeface="Times New Roman" panose="02020603050405020304" pitchFamily="18" charset="0"/>
                <a:ea typeface="游明朝" panose="02020400000000000000" pitchFamily="18" charset="-128"/>
              </a:rPr>
              <a:t>IoT</a:t>
            </a:r>
            <a:endParaRPr lang="ja-JP" altLang="ja-JP" sz="2400" dirty="0">
              <a:effectLst/>
              <a:latin typeface="Times New Roman" panose="02020603050405020304" pitchFamily="18" charset="0"/>
              <a:ea typeface="Times New Roman" panose="02020603050405020304" pitchFamily="18" charset="0"/>
            </a:endParaRPr>
          </a:p>
          <a:p>
            <a:pPr marL="546100"/>
            <a:r>
              <a:rPr lang="ja-JP" altLang="ja-JP" sz="2400" dirty="0">
                <a:effectLst/>
                <a:latin typeface="Times New Roman" panose="02020603050405020304" pitchFamily="18" charset="0"/>
                <a:ea typeface="游明朝" panose="02020400000000000000" pitchFamily="18" charset="-128"/>
              </a:rPr>
              <a:t>「貿易円滑化のための</a:t>
            </a:r>
            <a:r>
              <a:rPr lang="en-US" altLang="ja-JP" sz="2400" dirty="0">
                <a:effectLst/>
                <a:latin typeface="Times New Roman" panose="02020603050405020304" pitchFamily="18" charset="0"/>
                <a:ea typeface="游明朝" panose="02020400000000000000" pitchFamily="18" charset="-128"/>
              </a:rPr>
              <a:t>IoT</a:t>
            </a:r>
            <a:r>
              <a:rPr lang="ja-JP" altLang="ja-JP" sz="2400" dirty="0">
                <a:effectLst/>
                <a:latin typeface="Times New Roman" panose="02020603050405020304" pitchFamily="18" charset="0"/>
                <a:ea typeface="游明朝" panose="02020400000000000000" pitchFamily="18" charset="-128"/>
              </a:rPr>
              <a:t>」白書の概要説明が行われました。本プロジェクトは公開レビューが完了し、コメント対応のための編集中です。</a:t>
            </a:r>
            <a:endParaRPr lang="en-US" altLang="ja-JP" sz="2400" dirty="0">
              <a:effectLst/>
              <a:latin typeface="Times New Roman" panose="02020603050405020304" pitchFamily="18" charset="0"/>
              <a:ea typeface="游明朝" panose="02020400000000000000" pitchFamily="18" charset="-128"/>
            </a:endParaRPr>
          </a:p>
          <a:p>
            <a:pPr marL="546100"/>
            <a:endParaRPr lang="en-US" altLang="ja-JP" sz="2400" dirty="0">
              <a:latin typeface="Times New Roman" panose="02020603050405020304" pitchFamily="18" charset="0"/>
              <a:ea typeface="游明朝" panose="02020400000000000000" pitchFamily="18" charset="-128"/>
            </a:endParaRPr>
          </a:p>
          <a:p>
            <a:pPr marL="342900" lvl="0"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貿易円滑化における</a:t>
            </a:r>
            <a:r>
              <a:rPr lang="en-US" altLang="ja-JP" sz="2400" dirty="0">
                <a:effectLst/>
                <a:latin typeface="Times New Roman" panose="02020603050405020304" pitchFamily="18" charset="0"/>
                <a:ea typeface="游明朝" panose="02020400000000000000" pitchFamily="18" charset="-128"/>
              </a:rPr>
              <a:t>AI</a:t>
            </a:r>
            <a:r>
              <a:rPr lang="ja-JP" altLang="ja-JP" sz="2400" dirty="0">
                <a:effectLst/>
                <a:latin typeface="Times New Roman" panose="02020603050405020304" pitchFamily="18" charset="0"/>
                <a:ea typeface="游明朝" panose="02020400000000000000" pitchFamily="18" charset="-128"/>
              </a:rPr>
              <a:t>の使用</a:t>
            </a:r>
            <a:endParaRPr lang="ja-JP" altLang="ja-JP" sz="2400" dirty="0">
              <a:effectLst/>
              <a:latin typeface="Times New Roman" panose="02020603050405020304" pitchFamily="18" charset="0"/>
              <a:ea typeface="Times New Roman" panose="02020603050405020304" pitchFamily="18" charset="0"/>
            </a:endParaRPr>
          </a:p>
          <a:p>
            <a:pPr marL="546100"/>
            <a:r>
              <a:rPr lang="ja-JP" altLang="ja-JP" sz="2400" dirty="0">
                <a:effectLst/>
                <a:latin typeface="Times New Roman" panose="02020603050405020304" pitchFamily="18" charset="0"/>
                <a:ea typeface="游明朝" panose="02020400000000000000" pitchFamily="18" charset="-128"/>
              </a:rPr>
              <a:t>「貿易円滑化における</a:t>
            </a:r>
            <a:r>
              <a:rPr lang="en-US" altLang="ja-JP" sz="2400" dirty="0">
                <a:effectLst/>
                <a:latin typeface="Times New Roman" panose="02020603050405020304" pitchFamily="18" charset="0"/>
                <a:ea typeface="游明朝" panose="02020400000000000000" pitchFamily="18" charset="-128"/>
              </a:rPr>
              <a:t>AI</a:t>
            </a:r>
            <a:r>
              <a:rPr lang="ja-JP" altLang="ja-JP" sz="2400" dirty="0">
                <a:effectLst/>
                <a:latin typeface="Times New Roman" panose="02020603050405020304" pitchFamily="18" charset="0"/>
                <a:ea typeface="游明朝" panose="02020400000000000000" pitchFamily="18" charset="-128"/>
              </a:rPr>
              <a:t>の使用」白書ドラフト版の概要</a:t>
            </a:r>
            <a:r>
              <a:rPr lang="ja-JP" altLang="en-US" sz="2400" dirty="0">
                <a:effectLst/>
                <a:latin typeface="Times New Roman" panose="02020603050405020304" pitchFamily="18" charset="0"/>
                <a:ea typeface="游明朝" panose="02020400000000000000" pitchFamily="18" charset="-128"/>
              </a:rPr>
              <a:t>が</a:t>
            </a:r>
            <a:r>
              <a:rPr lang="ja-JP" altLang="ja-JP" sz="2400" dirty="0">
                <a:effectLst/>
                <a:latin typeface="Times New Roman" panose="02020603050405020304" pitchFamily="18" charset="0"/>
                <a:ea typeface="游明朝" panose="02020400000000000000" pitchFamily="18" charset="-128"/>
              </a:rPr>
              <a:t>紹介</a:t>
            </a:r>
            <a:r>
              <a:rPr lang="ja-JP" altLang="en-US" sz="2400" dirty="0">
                <a:effectLst/>
                <a:latin typeface="Times New Roman" panose="02020603050405020304" pitchFamily="18" charset="0"/>
                <a:ea typeface="游明朝" panose="02020400000000000000" pitchFamily="18" charset="-128"/>
              </a:rPr>
              <a:t>されました</a:t>
            </a:r>
            <a:r>
              <a:rPr lang="ja-JP" altLang="ja-JP" sz="2400" dirty="0">
                <a:effectLst/>
                <a:latin typeface="Times New Roman" panose="02020603050405020304" pitchFamily="18" charset="0"/>
                <a:ea typeface="游明朝" panose="02020400000000000000" pitchFamily="18" charset="-128"/>
              </a:rPr>
              <a:t>。現在は、</a:t>
            </a:r>
            <a:r>
              <a:rPr lang="en-US" altLang="ja-JP" sz="2400" dirty="0">
                <a:effectLst/>
                <a:latin typeface="Times New Roman" panose="02020603050405020304" pitchFamily="18" charset="0"/>
                <a:ea typeface="游明朝" panose="02020400000000000000" pitchFamily="18" charset="-128"/>
              </a:rPr>
              <a:t>AI</a:t>
            </a:r>
            <a:r>
              <a:rPr lang="ja-JP" altLang="ja-JP" sz="2400" dirty="0">
                <a:effectLst/>
                <a:latin typeface="Times New Roman" panose="02020603050405020304" pitchFamily="18" charset="0"/>
                <a:ea typeface="游明朝" panose="02020400000000000000" pitchFamily="18" charset="-128"/>
              </a:rPr>
              <a:t>使用時のリスクと倫理ガイドにつき検討しています。</a:t>
            </a:r>
            <a:endParaRPr lang="ja-JP" altLang="ja-JP" sz="2400" dirty="0">
              <a:effectLst/>
              <a:latin typeface="Times New Roman" panose="02020603050405020304" pitchFamily="18" charset="0"/>
              <a:ea typeface="Times New Roman" panose="02020603050405020304" pitchFamily="18" charset="0"/>
            </a:endParaRPr>
          </a:p>
          <a:p>
            <a:pPr marL="546100"/>
            <a:endParaRPr lang="ja-JP" altLang="ja-JP" sz="2400" dirty="0">
              <a:effectLst/>
              <a:latin typeface="Times New Roman" panose="02020603050405020304" pitchFamily="18" charset="0"/>
              <a:ea typeface="Times New Roman" panose="02020603050405020304" pitchFamily="18" charset="0"/>
            </a:endParaRPr>
          </a:p>
          <a:p>
            <a:pPr lvl="0"/>
            <a:endParaRPr lang="ja-JP" altLang="ja-JP" sz="2400" dirty="0">
              <a:effectLst/>
              <a:latin typeface="Times New Roman" panose="02020603050405020304" pitchFamily="18" charset="0"/>
              <a:ea typeface="Times New Roman" panose="02020603050405020304" pitchFamily="18" charset="0"/>
            </a:endParaRPr>
          </a:p>
        </p:txBody>
      </p:sp>
      <p:sp>
        <p:nvSpPr>
          <p:cNvPr id="4" name="スライド番号プレースホルダー 3">
            <a:extLst>
              <a:ext uri="{FF2B5EF4-FFF2-40B4-BE49-F238E27FC236}">
                <a16:creationId xmlns:a16="http://schemas.microsoft.com/office/drawing/2014/main" id="{38FC00A3-CF6F-C728-B136-12CCA376017A}"/>
              </a:ext>
            </a:extLst>
          </p:cNvPr>
          <p:cNvSpPr>
            <a:spLocks noGrp="1"/>
          </p:cNvSpPr>
          <p:nvPr>
            <p:ph type="sldNum" sz="quarter" idx="12"/>
          </p:nvPr>
        </p:nvSpPr>
        <p:spPr/>
        <p:txBody>
          <a:bodyPr/>
          <a:lstStyle/>
          <a:p>
            <a:fld id="{98AD7D54-41B6-454F-BE9C-100C7E7E05C3}" type="slidenum">
              <a:rPr kumimoji="1" lang="ja-JP" altLang="en-US" smtClean="0"/>
              <a:t>12</a:t>
            </a:fld>
            <a:endParaRPr kumimoji="1" lang="ja-JP" altLang="en-US"/>
          </a:p>
        </p:txBody>
      </p:sp>
    </p:spTree>
    <p:extLst>
      <p:ext uri="{BB962C8B-B14F-4D97-AF65-F5344CB8AC3E}">
        <p14:creationId xmlns:p14="http://schemas.microsoft.com/office/powerpoint/2010/main" val="2470697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158CAAF-4415-266F-84A8-6AC9154C5DC4}"/>
              </a:ext>
            </a:extLst>
          </p:cNvPr>
          <p:cNvSpPr txBox="1"/>
          <p:nvPr/>
        </p:nvSpPr>
        <p:spPr>
          <a:xfrm>
            <a:off x="346841" y="357351"/>
            <a:ext cx="11235559" cy="6740307"/>
          </a:xfrm>
          <a:prstGeom prst="rect">
            <a:avLst/>
          </a:prstGeom>
          <a:noFill/>
        </p:spPr>
        <p:txBody>
          <a:bodyPr wrap="square" rtlCol="0">
            <a:spAutoFit/>
          </a:bodyPr>
          <a:lstStyle/>
          <a:p>
            <a:pPr marL="342900" lvl="0"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ブロックチェーンによる特恵関税原産地証明の交換</a:t>
            </a:r>
            <a:endParaRPr lang="ja-JP" altLang="ja-JP" sz="2400" dirty="0">
              <a:effectLst/>
              <a:latin typeface="Times New Roman" panose="02020603050405020304" pitchFamily="18" charset="0"/>
              <a:ea typeface="Times New Roman" panose="02020603050405020304" pitchFamily="18" charset="0"/>
            </a:endParaRPr>
          </a:p>
          <a:p>
            <a:pPr marL="546100"/>
            <a:r>
              <a:rPr lang="ja-JP" altLang="ja-JP" sz="2400" dirty="0">
                <a:effectLst/>
                <a:latin typeface="Times New Roman" panose="02020603050405020304" pitchFamily="18" charset="0"/>
                <a:ea typeface="游明朝" panose="02020400000000000000" pitchFamily="18" charset="-128"/>
              </a:rPr>
              <a:t>信頼情報の交換に関し、分散型の</a:t>
            </a:r>
            <a:r>
              <a:rPr lang="en-US" altLang="ja-JP" sz="2400" dirty="0">
                <a:effectLst/>
                <a:latin typeface="Times New Roman" panose="02020603050405020304" pitchFamily="18" charset="0"/>
                <a:ea typeface="游明朝" panose="02020400000000000000" pitchFamily="18" charset="-128"/>
              </a:rPr>
              <a:t>VC</a:t>
            </a:r>
            <a:r>
              <a:rPr lang="ja-JP" altLang="ja-JP" sz="2400" dirty="0">
                <a:effectLst/>
                <a:latin typeface="Times New Roman" panose="02020603050405020304" pitchFamily="18" charset="0"/>
                <a:ea typeface="游明朝" panose="02020400000000000000" pitchFamily="18" charset="-128"/>
              </a:rPr>
              <a:t>（</a:t>
            </a:r>
            <a:r>
              <a:rPr lang="en-US" altLang="ja-JP" sz="2400" dirty="0">
                <a:effectLst/>
                <a:latin typeface="Times New Roman" panose="02020603050405020304" pitchFamily="18" charset="0"/>
                <a:ea typeface="游明朝" panose="02020400000000000000" pitchFamily="18" charset="-128"/>
              </a:rPr>
              <a:t>Verifiable Credentials</a:t>
            </a:r>
            <a:r>
              <a:rPr lang="ja-JP" altLang="ja-JP" sz="2400" dirty="0">
                <a:effectLst/>
                <a:latin typeface="Times New Roman" panose="02020603050405020304" pitchFamily="18" charset="0"/>
                <a:ea typeface="游明朝" panose="02020400000000000000" pitchFamily="18" charset="-128"/>
              </a:rPr>
              <a:t>：検証可能な資格証明）の仕組みが提案されました。ブロックチェーン技術の導入は高価であり、使用者の利用可能技術レベルに合わせた</a:t>
            </a:r>
            <a:r>
              <a:rPr lang="en-US" altLang="ja-JP" sz="2400" dirty="0">
                <a:effectLst/>
                <a:latin typeface="Times New Roman" panose="02020603050405020304" pitchFamily="18" charset="0"/>
                <a:ea typeface="游明朝" panose="02020400000000000000" pitchFamily="18" charset="-128"/>
              </a:rPr>
              <a:t>VC</a:t>
            </a:r>
            <a:r>
              <a:rPr lang="ja-JP" altLang="ja-JP" sz="2400" dirty="0">
                <a:effectLst/>
                <a:latin typeface="Times New Roman" panose="02020603050405020304" pitchFamily="18" charset="0"/>
                <a:ea typeface="游明朝" panose="02020400000000000000" pitchFamily="18" charset="-128"/>
              </a:rPr>
              <a:t>の仕組みを検討すべきとの提言です。</a:t>
            </a:r>
            <a:endParaRPr lang="en-US" altLang="ja-JP" sz="2400" dirty="0">
              <a:effectLst/>
              <a:latin typeface="Times New Roman" panose="02020603050405020304" pitchFamily="18" charset="0"/>
              <a:ea typeface="游明朝" panose="02020400000000000000" pitchFamily="18" charset="-128"/>
            </a:endParaRPr>
          </a:p>
          <a:p>
            <a:pPr marL="546100"/>
            <a:endParaRPr lang="ja-JP" altLang="ja-JP" sz="24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国連</a:t>
            </a:r>
            <a:r>
              <a:rPr lang="en-US" altLang="ja-JP" sz="2400" dirty="0">
                <a:effectLst/>
                <a:latin typeface="Times New Roman" panose="02020603050405020304" pitchFamily="18" charset="0"/>
                <a:ea typeface="游明朝" panose="02020400000000000000" pitchFamily="18" charset="-128"/>
              </a:rPr>
              <a:t>CEFACT</a:t>
            </a:r>
            <a:r>
              <a:rPr lang="ja-JP" altLang="ja-JP" sz="2400" dirty="0">
                <a:effectLst/>
                <a:latin typeface="Times New Roman" panose="02020603050405020304" pitchFamily="18" charset="0"/>
                <a:ea typeface="游明朝" panose="02020400000000000000" pitchFamily="18" charset="-128"/>
              </a:rPr>
              <a:t>チェーンプロジェクト</a:t>
            </a:r>
            <a:endParaRPr lang="ja-JP" altLang="ja-JP" sz="2400" dirty="0">
              <a:effectLst/>
              <a:latin typeface="Times New Roman" panose="02020603050405020304" pitchFamily="18" charset="0"/>
              <a:ea typeface="Times New Roman" panose="02020603050405020304" pitchFamily="18" charset="0"/>
            </a:endParaRPr>
          </a:p>
          <a:p>
            <a:pPr marL="546100"/>
            <a:r>
              <a:rPr lang="ja-JP" altLang="ja-JP" sz="2400" dirty="0">
                <a:effectLst/>
                <a:latin typeface="Times New Roman" panose="02020603050405020304" pitchFamily="18" charset="0"/>
                <a:ea typeface="游明朝" panose="02020400000000000000" pitchFamily="18" charset="-128"/>
              </a:rPr>
              <a:t>国連</a:t>
            </a:r>
            <a:r>
              <a:rPr lang="en-US" altLang="ja-JP" sz="2400" dirty="0">
                <a:effectLst/>
                <a:latin typeface="Times New Roman" panose="02020603050405020304" pitchFamily="18" charset="0"/>
                <a:ea typeface="游明朝" panose="02020400000000000000" pitchFamily="18" charset="-128"/>
              </a:rPr>
              <a:t>CEFACT</a:t>
            </a:r>
            <a:r>
              <a:rPr lang="ja-JP" altLang="ja-JP" sz="2400" dirty="0">
                <a:effectLst/>
                <a:latin typeface="Times New Roman" panose="02020603050405020304" pitchFamily="18" charset="0"/>
                <a:ea typeface="游明朝" panose="02020400000000000000" pitchFamily="18" charset="-128"/>
              </a:rPr>
              <a:t>チェーン白書プロジェクトの進捗状況につき説明が行われた。</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ブロックチェーン技術は、証憑ベースの意思決定とガバナンスを可能にする貿易円滑化のための重要なツールである。</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欧州ブロックチェーン・パートナーシップが、国境を越えた相互運用性のためにブロックチェーン・サービス・プラットフォームの構築を進めている。</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白書プロジェクトの第</a:t>
            </a:r>
            <a:r>
              <a:rPr lang="en-US" altLang="ja-JP" sz="2400" dirty="0">
                <a:effectLst/>
                <a:latin typeface="Times New Roman" panose="02020603050405020304" pitchFamily="18" charset="0"/>
                <a:ea typeface="游明朝" panose="02020400000000000000" pitchFamily="18" charset="-128"/>
              </a:rPr>
              <a:t>1</a:t>
            </a:r>
            <a:r>
              <a:rPr lang="ja-JP" altLang="ja-JP" sz="2400" dirty="0">
                <a:effectLst/>
                <a:latin typeface="Times New Roman" panose="02020603050405020304" pitchFamily="18" charset="0"/>
                <a:ea typeface="游明朝" panose="02020400000000000000" pitchFamily="18" charset="-128"/>
              </a:rPr>
              <a:t>段階として、「デジタル</a:t>
            </a:r>
            <a:r>
              <a:rPr lang="en-US" altLang="ja-JP" sz="2400" dirty="0">
                <a:effectLst/>
                <a:latin typeface="Times New Roman" panose="02020603050405020304" pitchFamily="18" charset="0"/>
                <a:ea typeface="游明朝" panose="02020400000000000000" pitchFamily="18" charset="-128"/>
              </a:rPr>
              <a:t>ID</a:t>
            </a:r>
            <a:r>
              <a:rPr lang="ja-JP" altLang="ja-JP" sz="2400" dirty="0">
                <a:effectLst/>
                <a:latin typeface="Times New Roman" panose="02020603050405020304" pitchFamily="18" charset="0"/>
                <a:ea typeface="游明朝" panose="02020400000000000000" pitchFamily="18" charset="-128"/>
              </a:rPr>
              <a:t>」「ブロックチェーン資格証明」「公証と認証」につきユースケースを調査中。</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プロジェクト成果の白書は、相互運用性のあるグローバル・ブロックチェーン技術基盤の開発と実装に関わる戦略を含む。</a:t>
            </a:r>
            <a:endParaRPr lang="ja-JP" altLang="ja-JP" sz="2400" dirty="0">
              <a:effectLst/>
              <a:latin typeface="Times New Roman" panose="02020603050405020304" pitchFamily="18" charset="0"/>
              <a:ea typeface="Times New Roman" panose="02020603050405020304" pitchFamily="18" charset="0"/>
            </a:endParaRPr>
          </a:p>
          <a:p>
            <a:endParaRPr kumimoji="1" lang="ja-JP" altLang="en-US" sz="2400" dirty="0"/>
          </a:p>
        </p:txBody>
      </p:sp>
      <p:sp>
        <p:nvSpPr>
          <p:cNvPr id="3" name="スライド番号プレースホルダー 2">
            <a:extLst>
              <a:ext uri="{FF2B5EF4-FFF2-40B4-BE49-F238E27FC236}">
                <a16:creationId xmlns:a16="http://schemas.microsoft.com/office/drawing/2014/main" id="{21D8E6A2-29C1-91C0-65FE-999253DF6B65}"/>
              </a:ext>
            </a:extLst>
          </p:cNvPr>
          <p:cNvSpPr>
            <a:spLocks noGrp="1"/>
          </p:cNvSpPr>
          <p:nvPr>
            <p:ph type="sldNum" sz="quarter" idx="12"/>
          </p:nvPr>
        </p:nvSpPr>
        <p:spPr/>
        <p:txBody>
          <a:bodyPr/>
          <a:lstStyle/>
          <a:p>
            <a:fld id="{98AD7D54-41B6-454F-BE9C-100C7E7E05C3}" type="slidenum">
              <a:rPr kumimoji="1" lang="ja-JP" altLang="en-US" smtClean="0"/>
              <a:t>13</a:t>
            </a:fld>
            <a:endParaRPr kumimoji="1" lang="ja-JP" altLang="en-US"/>
          </a:p>
        </p:txBody>
      </p:sp>
    </p:spTree>
    <p:extLst>
      <p:ext uri="{BB962C8B-B14F-4D97-AF65-F5344CB8AC3E}">
        <p14:creationId xmlns:p14="http://schemas.microsoft.com/office/powerpoint/2010/main" val="3179385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71E30C4-4479-EDB1-AFBF-9FE8137F18AB}"/>
              </a:ext>
            </a:extLst>
          </p:cNvPr>
          <p:cNvSpPr txBox="1"/>
          <p:nvPr/>
        </p:nvSpPr>
        <p:spPr>
          <a:xfrm>
            <a:off x="536028" y="557048"/>
            <a:ext cx="10794124" cy="5324535"/>
          </a:xfrm>
          <a:prstGeom prst="rect">
            <a:avLst/>
          </a:prstGeom>
          <a:noFill/>
        </p:spPr>
        <p:txBody>
          <a:bodyPr wrap="square" rtlCol="0">
            <a:spAutoFit/>
          </a:bodyPr>
          <a:lstStyle/>
          <a:p>
            <a:pPr marL="342900" lvl="0" indent="-342900">
              <a:buFont typeface="Wingdings" panose="05000000000000000000" pitchFamily="2" charset="2"/>
              <a:buChar char=""/>
            </a:pPr>
            <a:r>
              <a:rPr lang="ja-JP" altLang="ja-JP" sz="2000" dirty="0">
                <a:effectLst/>
                <a:latin typeface="Times New Roman" panose="02020603050405020304" pitchFamily="18" charset="0"/>
                <a:ea typeface="游明朝" panose="02020400000000000000" pitchFamily="18" charset="-128"/>
              </a:rPr>
              <a:t>ペーパーレス取引のためのデータガバナンス</a:t>
            </a:r>
            <a:endParaRPr lang="ja-JP" altLang="ja-JP" sz="2000" dirty="0">
              <a:effectLst/>
              <a:latin typeface="Times New Roman" panose="02020603050405020304" pitchFamily="18" charset="0"/>
              <a:ea typeface="Times New Roman" panose="02020603050405020304" pitchFamily="18" charset="0"/>
            </a:endParaRPr>
          </a:p>
          <a:p>
            <a:pPr marL="546100"/>
            <a:r>
              <a:rPr lang="ja-JP" altLang="ja-JP" sz="2000" dirty="0">
                <a:effectLst/>
                <a:latin typeface="Times New Roman" panose="02020603050405020304" pitchFamily="18" charset="0"/>
                <a:ea typeface="游明朝" panose="02020400000000000000" pitchFamily="18" charset="-128"/>
              </a:rPr>
              <a:t>貿易ペーパーレス化を進めるにあたってのデータガバナンスの役割について、次の考慮点につき説明が行われました。</a:t>
            </a:r>
            <a:endParaRPr lang="ja-JP" altLang="ja-JP" sz="20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sz="2000" dirty="0">
                <a:effectLst/>
                <a:latin typeface="Times New Roman" panose="02020603050405020304" pitchFamily="18" charset="0"/>
                <a:ea typeface="游明朝" panose="02020400000000000000" pitchFamily="18" charset="-128"/>
              </a:rPr>
              <a:t>貿易で交換されるセンシティブデータ（個人情報等）の理解。</a:t>
            </a:r>
            <a:endParaRPr lang="ja-JP" altLang="ja-JP" sz="20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sz="2000" dirty="0">
                <a:effectLst/>
                <a:latin typeface="Times New Roman" panose="02020603050405020304" pitchFamily="18" charset="0"/>
                <a:ea typeface="游明朝" panose="02020400000000000000" pitchFamily="18" charset="-128"/>
              </a:rPr>
              <a:t>安全で一貫したデータ交換に使える標準の調査。</a:t>
            </a:r>
            <a:endParaRPr lang="ja-JP" altLang="ja-JP" sz="20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sz="2000" dirty="0">
                <a:effectLst/>
                <a:latin typeface="Times New Roman" panose="02020603050405020304" pitchFamily="18" charset="0"/>
                <a:ea typeface="游明朝" panose="02020400000000000000" pitchFamily="18" charset="-128"/>
              </a:rPr>
              <a:t>貿易データ交換における「データセキュリティ」「クラシフィケーション」「メタデータ」「同意プロセス」の基本となる既存のガイドラインの参照。</a:t>
            </a:r>
            <a:endParaRPr lang="ja-JP" altLang="ja-JP" sz="20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sz="2000" dirty="0">
                <a:effectLst/>
                <a:latin typeface="Times New Roman" panose="02020603050405020304" pitchFamily="18" charset="0"/>
                <a:ea typeface="游明朝" panose="02020400000000000000" pitchFamily="18" charset="-128"/>
              </a:rPr>
              <a:t>デジタル信頼性強化のために国連</a:t>
            </a:r>
            <a:r>
              <a:rPr lang="en-US" altLang="ja-JP" sz="2000" dirty="0">
                <a:effectLst/>
                <a:latin typeface="Times New Roman" panose="02020603050405020304" pitchFamily="18" charset="0"/>
                <a:ea typeface="游明朝" panose="02020400000000000000" pitchFamily="18" charset="-128"/>
              </a:rPr>
              <a:t>CEFACT</a:t>
            </a:r>
            <a:r>
              <a:rPr lang="ja-JP" altLang="ja-JP" sz="2000" dirty="0">
                <a:effectLst/>
                <a:latin typeface="Times New Roman" panose="02020603050405020304" pitchFamily="18" charset="0"/>
                <a:ea typeface="游明朝" panose="02020400000000000000" pitchFamily="18" charset="-128"/>
              </a:rPr>
              <a:t>標準及び勧告に注目。</a:t>
            </a:r>
            <a:endParaRPr lang="en-US" altLang="ja-JP" sz="2000" dirty="0">
              <a:effectLst/>
              <a:latin typeface="Times New Roman" panose="02020603050405020304" pitchFamily="18" charset="0"/>
              <a:ea typeface="游明朝" panose="02020400000000000000" pitchFamily="18" charset="-128"/>
            </a:endParaRPr>
          </a:p>
          <a:p>
            <a:pPr marL="342900" lvl="0" indent="-342900">
              <a:buFont typeface="Wingdings" panose="05000000000000000000" pitchFamily="2" charset="2"/>
              <a:buChar char=""/>
            </a:pPr>
            <a:endParaRPr lang="ja-JP" altLang="ja-JP" sz="20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ja-JP" altLang="ja-JP" sz="2000" dirty="0">
                <a:effectLst/>
                <a:latin typeface="Times New Roman" panose="02020603050405020304" pitchFamily="18" charset="0"/>
                <a:ea typeface="游明朝" panose="02020400000000000000" pitchFamily="18" charset="-128"/>
              </a:rPr>
              <a:t>貿易円滑化におけるデジタル</a:t>
            </a:r>
            <a:r>
              <a:rPr lang="en-US" altLang="ja-JP" sz="2000" dirty="0">
                <a:effectLst/>
                <a:latin typeface="Times New Roman" panose="02020603050405020304" pitchFamily="18" charset="0"/>
                <a:ea typeface="游明朝" panose="02020400000000000000" pitchFamily="18" charset="-128"/>
              </a:rPr>
              <a:t>ID</a:t>
            </a:r>
            <a:endParaRPr lang="ja-JP" altLang="ja-JP" sz="2000" dirty="0">
              <a:effectLst/>
              <a:latin typeface="Times New Roman" panose="02020603050405020304" pitchFamily="18" charset="0"/>
              <a:ea typeface="Times New Roman" panose="02020603050405020304" pitchFamily="18" charset="0"/>
            </a:endParaRPr>
          </a:p>
          <a:p>
            <a:pPr marL="546100"/>
            <a:r>
              <a:rPr lang="ja-JP" altLang="ja-JP" sz="2000" dirty="0">
                <a:effectLst/>
                <a:latin typeface="Times New Roman" panose="02020603050405020304" pitchFamily="18" charset="0"/>
                <a:ea typeface="游明朝" panose="02020400000000000000" pitchFamily="18" charset="-128"/>
              </a:rPr>
              <a:t>ビジネス</a:t>
            </a:r>
            <a:r>
              <a:rPr lang="en-US" altLang="ja-JP" sz="2000" dirty="0">
                <a:effectLst/>
                <a:latin typeface="Times New Roman" panose="02020603050405020304" pitchFamily="18" charset="0"/>
                <a:ea typeface="游明朝" panose="02020400000000000000" pitchFamily="18" charset="-128"/>
              </a:rPr>
              <a:t>ID</a:t>
            </a:r>
            <a:r>
              <a:rPr lang="ja-JP" altLang="ja-JP" sz="2000" dirty="0">
                <a:effectLst/>
                <a:latin typeface="Times New Roman" panose="02020603050405020304" pitchFamily="18" charset="0"/>
                <a:ea typeface="游明朝" panose="02020400000000000000" pitchFamily="18" charset="-128"/>
              </a:rPr>
              <a:t>及び</a:t>
            </a:r>
            <a:r>
              <a:rPr lang="en-US" altLang="ja-JP" sz="2000" dirty="0">
                <a:effectLst/>
                <a:latin typeface="Times New Roman" panose="02020603050405020304" pitchFamily="18" charset="0"/>
                <a:ea typeface="游明朝" panose="02020400000000000000" pitchFamily="18" charset="-128"/>
              </a:rPr>
              <a:t>VC</a:t>
            </a:r>
            <a:r>
              <a:rPr lang="ja-JP" altLang="ja-JP" sz="2000" dirty="0">
                <a:effectLst/>
                <a:latin typeface="Times New Roman" panose="02020603050405020304" pitchFamily="18" charset="0"/>
                <a:ea typeface="游明朝" panose="02020400000000000000" pitchFamily="18" charset="-128"/>
              </a:rPr>
              <a:t>におけるデジタル</a:t>
            </a:r>
            <a:r>
              <a:rPr lang="en-US" altLang="ja-JP" sz="2000" dirty="0">
                <a:effectLst/>
                <a:latin typeface="Times New Roman" panose="02020603050405020304" pitchFamily="18" charset="0"/>
                <a:ea typeface="游明朝" panose="02020400000000000000" pitchFamily="18" charset="-128"/>
              </a:rPr>
              <a:t>ID</a:t>
            </a:r>
            <a:r>
              <a:rPr lang="ja-JP" altLang="ja-JP" sz="2000" dirty="0">
                <a:effectLst/>
                <a:latin typeface="Times New Roman" panose="02020603050405020304" pitchFamily="18" charset="0"/>
                <a:ea typeface="游明朝" panose="02020400000000000000" pitchFamily="18" charset="-128"/>
              </a:rPr>
              <a:t>についての検討事項につき説明が行われました。</a:t>
            </a:r>
            <a:endParaRPr lang="ja-JP" altLang="ja-JP" sz="2000" dirty="0">
              <a:effectLst/>
              <a:latin typeface="Times New Roman" panose="02020603050405020304" pitchFamily="18" charset="0"/>
              <a:ea typeface="Times New Roman" panose="02020603050405020304" pitchFamily="18" charset="0"/>
            </a:endParaRPr>
          </a:p>
          <a:p>
            <a:pPr marL="742950" lvl="1" indent="-285750">
              <a:buFont typeface="Wingdings" panose="05000000000000000000" pitchFamily="2" charset="2"/>
              <a:buChar char=""/>
            </a:pPr>
            <a:r>
              <a:rPr lang="ja-JP" altLang="ja-JP" sz="2000" dirty="0">
                <a:effectLst/>
                <a:latin typeface="Times New Roman" panose="02020603050405020304" pitchFamily="18" charset="0"/>
                <a:ea typeface="游明朝" panose="02020400000000000000" pitchFamily="18" charset="-128"/>
              </a:rPr>
              <a:t>ペーパーレス貿易におけるデジタル</a:t>
            </a:r>
            <a:r>
              <a:rPr lang="en-US" altLang="ja-JP" sz="2000" dirty="0">
                <a:effectLst/>
                <a:latin typeface="Times New Roman" panose="02020603050405020304" pitchFamily="18" charset="0"/>
                <a:ea typeface="游明朝" panose="02020400000000000000" pitchFamily="18" charset="-128"/>
              </a:rPr>
              <a:t>ID</a:t>
            </a:r>
            <a:r>
              <a:rPr lang="ja-JP" altLang="ja-JP" sz="2000" dirty="0">
                <a:effectLst/>
                <a:latin typeface="Times New Roman" panose="02020603050405020304" pitchFamily="18" charset="0"/>
                <a:ea typeface="游明朝" panose="02020400000000000000" pitchFamily="18" charset="-128"/>
              </a:rPr>
              <a:t>システム採用のガイドライン提供。</a:t>
            </a:r>
            <a:endParaRPr lang="ja-JP" altLang="ja-JP" sz="2000" dirty="0">
              <a:effectLst/>
              <a:latin typeface="Times New Roman" panose="02020603050405020304" pitchFamily="18" charset="0"/>
              <a:ea typeface="Times New Roman" panose="02020603050405020304" pitchFamily="18" charset="0"/>
            </a:endParaRPr>
          </a:p>
          <a:p>
            <a:pPr marL="742950" lvl="1" indent="-285750">
              <a:buFont typeface="Wingdings" panose="05000000000000000000" pitchFamily="2" charset="2"/>
              <a:buChar char=""/>
            </a:pPr>
            <a:r>
              <a:rPr lang="ja-JP" altLang="ja-JP" sz="2000" dirty="0">
                <a:effectLst/>
                <a:latin typeface="Times New Roman" panose="02020603050405020304" pitchFamily="18" charset="0"/>
                <a:ea typeface="游明朝" panose="02020400000000000000" pitchFamily="18" charset="-128"/>
              </a:rPr>
              <a:t>相互運用性を加味して、ビジネス、</a:t>
            </a:r>
            <a:r>
              <a:rPr lang="en-US" altLang="ja-JP" sz="2000" dirty="0">
                <a:effectLst/>
                <a:latin typeface="Times New Roman" panose="02020603050405020304" pitchFamily="18" charset="0"/>
                <a:ea typeface="游明朝" panose="02020400000000000000" pitchFamily="18" charset="-128"/>
              </a:rPr>
              <a:t>IoT ID</a:t>
            </a:r>
            <a:r>
              <a:rPr lang="ja-JP" altLang="ja-JP" sz="2000" dirty="0">
                <a:effectLst/>
                <a:latin typeface="Times New Roman" panose="02020603050405020304" pitchFamily="18" charset="0"/>
                <a:ea typeface="游明朝" panose="02020400000000000000" pitchFamily="18" charset="-128"/>
              </a:rPr>
              <a:t>、</a:t>
            </a:r>
            <a:r>
              <a:rPr lang="en-US" altLang="ja-JP" sz="2000" dirty="0">
                <a:effectLst/>
                <a:latin typeface="Times New Roman" panose="02020603050405020304" pitchFamily="18" charset="0"/>
                <a:ea typeface="游明朝" panose="02020400000000000000" pitchFamily="18" charset="-128"/>
              </a:rPr>
              <a:t>VC</a:t>
            </a:r>
            <a:r>
              <a:rPr lang="ja-JP" altLang="ja-JP" sz="2000" dirty="0">
                <a:effectLst/>
                <a:latin typeface="Times New Roman" panose="02020603050405020304" pitchFamily="18" charset="0"/>
                <a:ea typeface="游明朝" panose="02020400000000000000" pitchFamily="18" charset="-128"/>
              </a:rPr>
              <a:t>などと既存の標準（</a:t>
            </a:r>
            <a:r>
              <a:rPr lang="en-US" altLang="ja-JP" sz="2000" dirty="0">
                <a:effectLst/>
                <a:latin typeface="Times New Roman" panose="02020603050405020304" pitchFamily="18" charset="0"/>
                <a:ea typeface="游明朝" panose="02020400000000000000" pitchFamily="18" charset="-128"/>
              </a:rPr>
              <a:t>GS1</a:t>
            </a:r>
            <a:r>
              <a:rPr lang="ja-JP" altLang="ja-JP" sz="2000" dirty="0">
                <a:effectLst/>
                <a:latin typeface="Times New Roman" panose="02020603050405020304" pitchFamily="18" charset="0"/>
                <a:ea typeface="游明朝" panose="02020400000000000000" pitchFamily="18" charset="-128"/>
              </a:rPr>
              <a:t>等）との調和。</a:t>
            </a:r>
            <a:endParaRPr lang="ja-JP" altLang="ja-JP" sz="2000" dirty="0">
              <a:effectLst/>
              <a:latin typeface="Times New Roman" panose="02020603050405020304" pitchFamily="18" charset="0"/>
              <a:ea typeface="Times New Roman" panose="02020603050405020304" pitchFamily="18" charset="0"/>
            </a:endParaRPr>
          </a:p>
          <a:p>
            <a:pPr marL="742950" lvl="1" indent="-285750">
              <a:buFont typeface="Wingdings" panose="05000000000000000000" pitchFamily="2" charset="2"/>
              <a:buChar char=""/>
            </a:pPr>
            <a:r>
              <a:rPr lang="ja-JP" altLang="ja-JP" sz="2000" dirty="0">
                <a:effectLst/>
                <a:latin typeface="Times New Roman" panose="02020603050405020304" pitchFamily="18" charset="0"/>
                <a:ea typeface="游明朝" panose="02020400000000000000" pitchFamily="18" charset="-128"/>
              </a:rPr>
              <a:t>サイバーセキュリティ、データプライバシー、</a:t>
            </a:r>
            <a:r>
              <a:rPr lang="en-US" altLang="ja-JP" sz="2000" dirty="0">
                <a:effectLst/>
                <a:latin typeface="Times New Roman" panose="02020603050405020304" pitchFamily="18" charset="0"/>
                <a:ea typeface="游明朝" panose="02020400000000000000" pitchFamily="18" charset="-128"/>
              </a:rPr>
              <a:t>Mutual Recognition</a:t>
            </a:r>
            <a:r>
              <a:rPr lang="ja-JP" altLang="ja-JP" sz="2000" dirty="0">
                <a:effectLst/>
                <a:latin typeface="Times New Roman" panose="02020603050405020304" pitchFamily="18" charset="0"/>
                <a:ea typeface="游明朝" panose="02020400000000000000" pitchFamily="18" charset="-128"/>
              </a:rPr>
              <a:t>（相互承認）及びデータガバナンスに関わる重要な課題が焦点。</a:t>
            </a:r>
            <a:endParaRPr lang="ja-JP" altLang="ja-JP" sz="20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sz="2000" dirty="0">
                <a:effectLst/>
                <a:latin typeface="Times New Roman" panose="02020603050405020304" pitchFamily="18" charset="0"/>
                <a:ea typeface="游明朝" panose="02020400000000000000" pitchFamily="18" charset="-128"/>
              </a:rPr>
              <a:t>デジタル信頼性強化のために国連</a:t>
            </a:r>
            <a:r>
              <a:rPr lang="en-US" altLang="ja-JP" sz="2000" dirty="0">
                <a:effectLst/>
                <a:latin typeface="Times New Roman" panose="02020603050405020304" pitchFamily="18" charset="0"/>
                <a:ea typeface="游明朝" panose="02020400000000000000" pitchFamily="18" charset="-128"/>
              </a:rPr>
              <a:t>CEFACT</a:t>
            </a:r>
            <a:r>
              <a:rPr lang="ja-JP" altLang="ja-JP" sz="2000" dirty="0">
                <a:effectLst/>
                <a:latin typeface="Times New Roman" panose="02020603050405020304" pitchFamily="18" charset="0"/>
                <a:ea typeface="游明朝" panose="02020400000000000000" pitchFamily="18" charset="-128"/>
              </a:rPr>
              <a:t>標準及び勧告に注目。</a:t>
            </a:r>
            <a:endParaRPr lang="ja-JP" altLang="ja-JP" sz="2000" dirty="0">
              <a:effectLst/>
              <a:latin typeface="Times New Roman" panose="02020603050405020304" pitchFamily="18" charset="0"/>
              <a:ea typeface="Times New Roman" panose="02020603050405020304" pitchFamily="18" charset="0"/>
            </a:endParaRPr>
          </a:p>
          <a:p>
            <a:endParaRPr kumimoji="1" lang="ja-JP" altLang="en-US" sz="2000" dirty="0"/>
          </a:p>
        </p:txBody>
      </p:sp>
      <p:sp>
        <p:nvSpPr>
          <p:cNvPr id="3" name="スライド番号プレースホルダー 2">
            <a:extLst>
              <a:ext uri="{FF2B5EF4-FFF2-40B4-BE49-F238E27FC236}">
                <a16:creationId xmlns:a16="http://schemas.microsoft.com/office/drawing/2014/main" id="{BDDB2942-29AE-A7FB-BFC0-11C5683729C7}"/>
              </a:ext>
            </a:extLst>
          </p:cNvPr>
          <p:cNvSpPr>
            <a:spLocks noGrp="1"/>
          </p:cNvSpPr>
          <p:nvPr>
            <p:ph type="sldNum" sz="quarter" idx="12"/>
          </p:nvPr>
        </p:nvSpPr>
        <p:spPr/>
        <p:txBody>
          <a:bodyPr/>
          <a:lstStyle/>
          <a:p>
            <a:fld id="{98AD7D54-41B6-454F-BE9C-100C7E7E05C3}" type="slidenum">
              <a:rPr kumimoji="1" lang="ja-JP" altLang="en-US" smtClean="0"/>
              <a:t>14</a:t>
            </a:fld>
            <a:endParaRPr kumimoji="1" lang="ja-JP" altLang="en-US"/>
          </a:p>
        </p:txBody>
      </p:sp>
    </p:spTree>
    <p:extLst>
      <p:ext uri="{BB962C8B-B14F-4D97-AF65-F5344CB8AC3E}">
        <p14:creationId xmlns:p14="http://schemas.microsoft.com/office/powerpoint/2010/main" val="7549722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B291832-62CB-CD3D-E50D-404AFBB81A9F}"/>
              </a:ext>
            </a:extLst>
          </p:cNvPr>
          <p:cNvSpPr txBox="1"/>
          <p:nvPr/>
        </p:nvSpPr>
        <p:spPr>
          <a:xfrm>
            <a:off x="325821" y="578069"/>
            <a:ext cx="11393213" cy="4893647"/>
          </a:xfrm>
          <a:prstGeom prst="rect">
            <a:avLst/>
          </a:prstGeom>
          <a:noFill/>
        </p:spPr>
        <p:txBody>
          <a:bodyPr wrap="square" rtlCol="0">
            <a:spAutoFit/>
          </a:bodyPr>
          <a:lstStyle/>
          <a:p>
            <a:pPr marL="342900" lvl="0"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電子</a:t>
            </a:r>
            <a:r>
              <a:rPr lang="ja-JP" altLang="en-US" sz="2400" dirty="0">
                <a:effectLst/>
                <a:latin typeface="Times New Roman" panose="02020603050405020304" pitchFamily="18" charset="0"/>
                <a:ea typeface="游明朝" panose="02020400000000000000" pitchFamily="18" charset="-128"/>
              </a:rPr>
              <a:t>公証</a:t>
            </a:r>
            <a:r>
              <a:rPr lang="ja-JP" altLang="ja-JP" sz="2400" dirty="0">
                <a:effectLst/>
                <a:latin typeface="Times New Roman" panose="02020603050405020304" pitchFamily="18" charset="0"/>
                <a:ea typeface="游明朝" panose="02020400000000000000" pitchFamily="18" charset="-128"/>
              </a:rPr>
              <a:t>と信頼できる第三者機関（</a:t>
            </a:r>
            <a:r>
              <a:rPr lang="en-US" altLang="ja-JP" sz="2400" dirty="0">
                <a:effectLst/>
                <a:latin typeface="Times New Roman" panose="02020603050405020304" pitchFamily="18" charset="0"/>
                <a:ea typeface="游明朝" panose="02020400000000000000" pitchFamily="18" charset="-128"/>
              </a:rPr>
              <a:t>TTP</a:t>
            </a:r>
            <a:r>
              <a:rPr lang="ja-JP" altLang="ja-JP" sz="2400" dirty="0">
                <a:effectLst/>
                <a:latin typeface="Times New Roman" panose="02020603050405020304" pitchFamily="18" charset="0"/>
                <a:ea typeface="游明朝" panose="02020400000000000000" pitchFamily="18" charset="-128"/>
              </a:rPr>
              <a:t>）サービス</a:t>
            </a:r>
            <a:endParaRPr lang="ja-JP" altLang="ja-JP" sz="2400" dirty="0">
              <a:effectLst/>
              <a:latin typeface="Times New Roman" panose="02020603050405020304" pitchFamily="18" charset="0"/>
              <a:ea typeface="Times New Roman" panose="02020603050405020304" pitchFamily="18" charset="0"/>
            </a:endParaRPr>
          </a:p>
          <a:p>
            <a:pPr marL="546100"/>
            <a:r>
              <a:rPr lang="ja-JP" altLang="ja-JP" sz="2400" dirty="0">
                <a:effectLst/>
                <a:latin typeface="Times New Roman" panose="02020603050405020304" pitchFamily="18" charset="0"/>
                <a:ea typeface="游明朝" panose="02020400000000000000" pitchFamily="18" charset="-128"/>
              </a:rPr>
              <a:t>次の項目を含む</a:t>
            </a:r>
            <a:r>
              <a:rPr lang="en-US" altLang="ja-JP" sz="2400" dirty="0">
                <a:effectLst/>
                <a:latin typeface="Times New Roman" panose="02020603050405020304" pitchFamily="18" charset="0"/>
                <a:ea typeface="游明朝" panose="02020400000000000000" pitchFamily="18" charset="-128"/>
              </a:rPr>
              <a:t>TTP</a:t>
            </a:r>
            <a:r>
              <a:rPr lang="ja-JP" altLang="ja-JP" sz="2400" dirty="0">
                <a:effectLst/>
                <a:latin typeface="Times New Roman" panose="02020603050405020304" pitchFamily="18" charset="0"/>
                <a:ea typeface="游明朝" panose="02020400000000000000" pitchFamily="18" charset="-128"/>
              </a:rPr>
              <a:t>に関わるプロジェクトを検討中であることが紹介されました。</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TTP</a:t>
            </a:r>
            <a:r>
              <a:rPr lang="ja-JP" altLang="ja-JP" sz="2400" dirty="0">
                <a:effectLst/>
                <a:latin typeface="Times New Roman" panose="02020603050405020304" pitchFamily="18" charset="0"/>
                <a:ea typeface="游明朝" panose="02020400000000000000" pitchFamily="18" charset="-128"/>
              </a:rPr>
              <a:t>による</a:t>
            </a:r>
            <a:r>
              <a:rPr lang="en-US" altLang="ja-JP" sz="2400" dirty="0" err="1">
                <a:effectLst/>
                <a:latin typeface="Times New Roman" panose="02020603050405020304" pitchFamily="18" charset="0"/>
                <a:ea typeface="游明朝" panose="02020400000000000000" pitchFamily="18" charset="-128"/>
              </a:rPr>
              <a:t>eNortary</a:t>
            </a:r>
            <a:r>
              <a:rPr lang="ja-JP" altLang="ja-JP" sz="2400" dirty="0">
                <a:effectLst/>
                <a:latin typeface="Times New Roman" panose="02020603050405020304" pitchFamily="18" charset="0"/>
                <a:ea typeface="游明朝" panose="02020400000000000000" pitchFamily="18" charset="-128"/>
              </a:rPr>
              <a:t>（電子公証）を使った信頼性越境電子交換。</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越境電子交換における情報のセキュリティとプライバシ。</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信頼性サービス、データ保管及びタイムスタンプ。</a:t>
            </a:r>
            <a:endParaRPr lang="en-US" altLang="ja-JP" sz="2400" dirty="0">
              <a:effectLst/>
              <a:latin typeface="Times New Roman" panose="02020603050405020304" pitchFamily="18" charset="0"/>
              <a:ea typeface="游明朝" panose="02020400000000000000" pitchFamily="18" charset="-128"/>
            </a:endParaRPr>
          </a:p>
          <a:p>
            <a:pPr marL="342900" lvl="0" indent="-342900">
              <a:buFont typeface="Wingdings" panose="05000000000000000000" pitchFamily="2" charset="2"/>
              <a:buChar char=""/>
            </a:pPr>
            <a:endParaRPr lang="ja-JP" altLang="ja-JP" sz="24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政府の開発戦略のための</a:t>
            </a:r>
            <a:r>
              <a:rPr lang="en-US" altLang="ja-JP" sz="2400" dirty="0">
                <a:effectLst/>
                <a:latin typeface="Times New Roman" panose="02020603050405020304" pitchFamily="18" charset="0"/>
                <a:ea typeface="游明朝" panose="02020400000000000000" pitchFamily="18" charset="-128"/>
              </a:rPr>
              <a:t>ICT</a:t>
            </a:r>
            <a:r>
              <a:rPr lang="ja-JP" altLang="ja-JP" sz="2400" dirty="0">
                <a:effectLst/>
                <a:latin typeface="Times New Roman" panose="02020603050405020304" pitchFamily="18" charset="0"/>
                <a:ea typeface="游明朝" panose="02020400000000000000" pitchFamily="18" charset="-128"/>
              </a:rPr>
              <a:t>（</a:t>
            </a:r>
            <a:r>
              <a:rPr lang="en-US" altLang="ja-JP" sz="2400" dirty="0">
                <a:effectLst/>
                <a:latin typeface="Times New Roman" panose="02020603050405020304" pitchFamily="18" charset="0"/>
                <a:ea typeface="游明朝" panose="02020400000000000000" pitchFamily="18" charset="-128"/>
              </a:rPr>
              <a:t>Information and Communication Technology</a:t>
            </a:r>
            <a:r>
              <a:rPr lang="ja-JP" altLang="ja-JP" sz="2400" dirty="0">
                <a:effectLst/>
                <a:latin typeface="Times New Roman" panose="02020603050405020304" pitchFamily="18" charset="0"/>
                <a:ea typeface="游明朝" panose="02020400000000000000" pitchFamily="18" charset="-128"/>
              </a:rPr>
              <a:t>）標準ガイドライン</a:t>
            </a:r>
            <a:endParaRPr lang="ja-JP" altLang="ja-JP" sz="2400" dirty="0">
              <a:effectLst/>
              <a:latin typeface="Times New Roman" panose="02020603050405020304" pitchFamily="18" charset="0"/>
              <a:ea typeface="Times New Roman" panose="02020603050405020304" pitchFamily="18" charset="0"/>
            </a:endParaRPr>
          </a:p>
          <a:p>
            <a:pPr marL="546100"/>
            <a:r>
              <a:rPr lang="ja-JP" altLang="ja-JP" sz="2400" dirty="0">
                <a:effectLst/>
                <a:latin typeface="Times New Roman" panose="02020603050405020304" pitchFamily="18" charset="0"/>
                <a:ea typeface="游明朝" panose="02020400000000000000" pitchFamily="18" charset="-128"/>
              </a:rPr>
              <a:t>「相互運用性要求」「イノベーション」「知的所有権」「グローバライゼーション」などのテーマを含む政府の開発戦略のための</a:t>
            </a:r>
            <a:r>
              <a:rPr lang="en-US" altLang="ja-JP" sz="2400" dirty="0">
                <a:effectLst/>
                <a:latin typeface="Times New Roman" panose="02020603050405020304" pitchFamily="18" charset="0"/>
                <a:ea typeface="游明朝" panose="02020400000000000000" pitchFamily="18" charset="-128"/>
              </a:rPr>
              <a:t>ICT</a:t>
            </a:r>
            <a:r>
              <a:rPr lang="ja-JP" altLang="ja-JP" sz="2400" dirty="0">
                <a:effectLst/>
                <a:latin typeface="Times New Roman" panose="02020603050405020304" pitchFamily="18" charset="0"/>
                <a:ea typeface="游明朝" panose="02020400000000000000" pitchFamily="18" charset="-128"/>
              </a:rPr>
              <a:t>標準ガイドライン作成のためのプロジェクトを準備中であるとの紹介がありました。</a:t>
            </a:r>
            <a:endParaRPr lang="ja-JP" altLang="ja-JP" sz="2400" dirty="0">
              <a:effectLst/>
              <a:latin typeface="Times New Roman" panose="02020603050405020304" pitchFamily="18" charset="0"/>
              <a:ea typeface="Times New Roman" panose="02020603050405020304" pitchFamily="18" charset="0"/>
            </a:endParaRPr>
          </a:p>
          <a:p>
            <a:endParaRPr kumimoji="1" lang="ja-JP" altLang="en-US" sz="2400" dirty="0"/>
          </a:p>
        </p:txBody>
      </p:sp>
      <p:sp>
        <p:nvSpPr>
          <p:cNvPr id="3" name="スライド番号プレースホルダー 2">
            <a:extLst>
              <a:ext uri="{FF2B5EF4-FFF2-40B4-BE49-F238E27FC236}">
                <a16:creationId xmlns:a16="http://schemas.microsoft.com/office/drawing/2014/main" id="{8EFFA35E-4580-B610-BA9F-9D441C86E01E}"/>
              </a:ext>
            </a:extLst>
          </p:cNvPr>
          <p:cNvSpPr>
            <a:spLocks noGrp="1"/>
          </p:cNvSpPr>
          <p:nvPr>
            <p:ph type="sldNum" sz="quarter" idx="12"/>
          </p:nvPr>
        </p:nvSpPr>
        <p:spPr/>
        <p:txBody>
          <a:bodyPr/>
          <a:lstStyle/>
          <a:p>
            <a:fld id="{98AD7D54-41B6-454F-BE9C-100C7E7E05C3}" type="slidenum">
              <a:rPr kumimoji="1" lang="ja-JP" altLang="en-US" smtClean="0"/>
              <a:t>15</a:t>
            </a:fld>
            <a:endParaRPr kumimoji="1" lang="ja-JP" altLang="en-US"/>
          </a:p>
        </p:txBody>
      </p:sp>
    </p:spTree>
    <p:extLst>
      <p:ext uri="{BB962C8B-B14F-4D97-AF65-F5344CB8AC3E}">
        <p14:creationId xmlns:p14="http://schemas.microsoft.com/office/powerpoint/2010/main" val="25560234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1DD8087-EB9B-3846-2003-3B9B9B12D81B}"/>
              </a:ext>
            </a:extLst>
          </p:cNvPr>
          <p:cNvSpPr txBox="1"/>
          <p:nvPr/>
        </p:nvSpPr>
        <p:spPr>
          <a:xfrm>
            <a:off x="231225" y="219982"/>
            <a:ext cx="11456277" cy="523220"/>
          </a:xfrm>
          <a:prstGeom prst="rect">
            <a:avLst/>
          </a:prstGeom>
          <a:noFill/>
        </p:spPr>
        <p:txBody>
          <a:bodyPr wrap="square">
            <a:spAutoFit/>
          </a:bodyPr>
          <a:lstStyle/>
          <a:p>
            <a:r>
              <a:rPr lang="ja-JP" altLang="ja-JP" sz="2800" b="1" u="sng" kern="0" dirty="0">
                <a:effectLst/>
                <a:ea typeface="游ゴシック" panose="020B0400000000000000" pitchFamily="50" charset="-128"/>
                <a:cs typeface="Times New Roman" panose="02020603050405020304" pitchFamily="18" charset="0"/>
              </a:rPr>
              <a:t>国際貿易を支えるオープンバンキングとオープンファイナンス</a:t>
            </a:r>
            <a:endParaRPr lang="ja-JP" altLang="en-US" sz="2800" b="1" u="sng" dirty="0"/>
          </a:p>
        </p:txBody>
      </p:sp>
      <p:sp>
        <p:nvSpPr>
          <p:cNvPr id="3" name="テキスト ボックス 2">
            <a:extLst>
              <a:ext uri="{FF2B5EF4-FFF2-40B4-BE49-F238E27FC236}">
                <a16:creationId xmlns:a16="http://schemas.microsoft.com/office/drawing/2014/main" id="{8575828C-06AA-EF58-2EB9-07EA6780B907}"/>
              </a:ext>
            </a:extLst>
          </p:cNvPr>
          <p:cNvSpPr txBox="1"/>
          <p:nvPr/>
        </p:nvSpPr>
        <p:spPr>
          <a:xfrm>
            <a:off x="472966" y="1051034"/>
            <a:ext cx="11214536" cy="6555641"/>
          </a:xfrm>
          <a:prstGeom prst="rect">
            <a:avLst/>
          </a:prstGeom>
          <a:noFill/>
        </p:spPr>
        <p:txBody>
          <a:bodyPr wrap="square" rtlCol="0">
            <a:spAutoFit/>
          </a:bodyPr>
          <a:lstStyle/>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cs typeface="ＭＳ 明朝" panose="02020609040205080304" pitchFamily="17" charset="-128"/>
              </a:rPr>
              <a:t>世界のオープンファイナンス状況</a:t>
            </a:r>
            <a:endParaRPr lang="ja-JP" altLang="ja-JP" sz="2400" dirty="0">
              <a:effectLst/>
              <a:latin typeface="Times New Roman" panose="02020603050405020304" pitchFamily="18" charset="0"/>
              <a:ea typeface="Times New Roman" panose="02020603050405020304" pitchFamily="18" charset="0"/>
            </a:endParaRPr>
          </a:p>
          <a:p>
            <a:pPr marL="533400" algn="just"/>
            <a:r>
              <a:rPr lang="ja-JP" altLang="ja-JP" sz="2400" dirty="0">
                <a:effectLst/>
                <a:latin typeface="Times New Roman" panose="02020603050405020304" pitchFamily="18" charset="0"/>
                <a:ea typeface="游明朝" panose="02020400000000000000" pitchFamily="18" charset="-128"/>
                <a:cs typeface="ＭＳ 明朝" panose="02020609040205080304" pitchFamily="17" charset="-128"/>
              </a:rPr>
              <a:t>世界のオープンファイナンス活用状況につき紹介がおこなわれました。オープンバンキング／オープンファイナンス／オープンデータの全領域で普及が進んでいるのはオーストラリア、オープンバンキングからオープンファイナンスに進展しているのが欧州、米国、英国、カナダ、ブラジル、ナイジェリア、インド、シンガポールなどで、日本や中国ではまだオープンバンキングの状況だそうです。</a:t>
            </a:r>
            <a:endParaRPr lang="en-US" altLang="ja-JP" sz="2400" dirty="0">
              <a:effectLst/>
              <a:latin typeface="Times New Roman" panose="02020603050405020304" pitchFamily="18" charset="0"/>
              <a:ea typeface="游明朝" panose="02020400000000000000" pitchFamily="18" charset="-128"/>
              <a:cs typeface="ＭＳ 明朝" panose="02020609040205080304" pitchFamily="17" charset="-128"/>
            </a:endParaRPr>
          </a:p>
          <a:p>
            <a:pPr marL="533400" algn="just"/>
            <a:endParaRPr lang="en-US" altLang="ja-JP" sz="2400" dirty="0">
              <a:latin typeface="Times New Roman" panose="02020603050405020304" pitchFamily="18" charset="0"/>
              <a:ea typeface="游明朝" panose="02020400000000000000" pitchFamily="18" charset="-128"/>
            </a:endParaRPr>
          </a:p>
          <a:p>
            <a:pPr marL="266700" algn="just"/>
            <a:r>
              <a:rPr lang="ja-JP" altLang="ja-JP" sz="2000" dirty="0">
                <a:effectLst/>
                <a:latin typeface="Times New Roman" panose="02020603050405020304" pitchFamily="18" charset="0"/>
                <a:ea typeface="游明朝" panose="02020400000000000000" pitchFamily="18" charset="-128"/>
                <a:cs typeface="ＭＳ 明朝" panose="02020609040205080304" pitchFamily="17" charset="-128"/>
              </a:rPr>
              <a:t>【報告者注釈２】</a:t>
            </a:r>
            <a:endParaRPr lang="ja-JP" altLang="ja-JP" sz="2000" dirty="0">
              <a:effectLst/>
              <a:latin typeface="Times New Roman" panose="02020603050405020304" pitchFamily="18" charset="0"/>
              <a:ea typeface="Times New Roman" panose="02020603050405020304" pitchFamily="18" charset="0"/>
            </a:endParaRPr>
          </a:p>
          <a:p>
            <a:pPr marL="266700" indent="127000" algn="just"/>
            <a:r>
              <a:rPr lang="ja-JP" altLang="ja-JP" sz="2000" dirty="0">
                <a:solidFill>
                  <a:srgbClr val="000000"/>
                </a:solidFill>
                <a:effectLst/>
                <a:latin typeface="Times New Roman" panose="02020603050405020304" pitchFamily="18" charset="0"/>
                <a:ea typeface="游明朝" panose="02020400000000000000" pitchFamily="18" charset="-128"/>
                <a:cs typeface="ＭＳ 明朝" panose="02020609040205080304" pitchFamily="17" charset="-128"/>
              </a:rPr>
              <a:t>オープンファイナンスとは、ユーザーが自分の財務データを銀行や非金融機関などと共有することで、財務状況の把握や新しいサービスの利用などを可能にするプロセスのことです。オープンファイナンスの導入は、金融機関にとっても多くのメリットがあります。金融機関は顧客のデータを蓄積し、処理をしてきました。そして今日、何百万人もの人々が主要銀行取引以外のサービスを利用しているため、金融機関がこれまで収集したデータと組み合わせれば、付加価値のある洞察や新しいサービスの提供に利用できるアイデアの宝庫となります。なお、更に金融と異業種とのデータ相互活用により新たなビジネスを生み出すことを、オープンデータと呼んでいます。</a:t>
            </a:r>
            <a:endParaRPr lang="ja-JP" altLang="ja-JP" sz="2000" dirty="0">
              <a:effectLst/>
              <a:latin typeface="Times New Roman" panose="02020603050405020304" pitchFamily="18" charset="0"/>
              <a:ea typeface="Times New Roman" panose="02020603050405020304" pitchFamily="18" charset="0"/>
            </a:endParaRPr>
          </a:p>
          <a:p>
            <a:pPr marL="533400" algn="just"/>
            <a:endParaRPr lang="ja-JP" altLang="ja-JP" sz="2400" dirty="0">
              <a:effectLst/>
              <a:latin typeface="Times New Roman" panose="02020603050405020304" pitchFamily="18" charset="0"/>
              <a:ea typeface="Times New Roman" panose="02020603050405020304" pitchFamily="18" charset="0"/>
            </a:endParaRPr>
          </a:p>
          <a:p>
            <a:endParaRPr kumimoji="1" lang="ja-JP" altLang="en-US" sz="2400" dirty="0"/>
          </a:p>
        </p:txBody>
      </p:sp>
      <p:sp>
        <p:nvSpPr>
          <p:cNvPr id="4" name="スライド番号プレースホルダー 3">
            <a:extLst>
              <a:ext uri="{FF2B5EF4-FFF2-40B4-BE49-F238E27FC236}">
                <a16:creationId xmlns:a16="http://schemas.microsoft.com/office/drawing/2014/main" id="{D0151A62-B3EE-F4A3-E76F-288FE16CC113}"/>
              </a:ext>
            </a:extLst>
          </p:cNvPr>
          <p:cNvSpPr>
            <a:spLocks noGrp="1"/>
          </p:cNvSpPr>
          <p:nvPr>
            <p:ph type="sldNum" sz="quarter" idx="12"/>
          </p:nvPr>
        </p:nvSpPr>
        <p:spPr/>
        <p:txBody>
          <a:bodyPr/>
          <a:lstStyle/>
          <a:p>
            <a:fld id="{98AD7D54-41B6-454F-BE9C-100C7E7E05C3}" type="slidenum">
              <a:rPr kumimoji="1" lang="ja-JP" altLang="en-US" smtClean="0"/>
              <a:t>16</a:t>
            </a:fld>
            <a:endParaRPr kumimoji="1" lang="ja-JP" altLang="en-US"/>
          </a:p>
        </p:txBody>
      </p:sp>
    </p:spTree>
    <p:extLst>
      <p:ext uri="{BB962C8B-B14F-4D97-AF65-F5344CB8AC3E}">
        <p14:creationId xmlns:p14="http://schemas.microsoft.com/office/powerpoint/2010/main" val="36459593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3F61455-3029-4C53-9E1C-7ECFCA454243}"/>
              </a:ext>
            </a:extLst>
          </p:cNvPr>
          <p:cNvSpPr txBox="1"/>
          <p:nvPr/>
        </p:nvSpPr>
        <p:spPr>
          <a:xfrm>
            <a:off x="409903" y="338473"/>
            <a:ext cx="11067393" cy="6124754"/>
          </a:xfrm>
          <a:prstGeom prst="rect">
            <a:avLst/>
          </a:prstGeom>
          <a:noFill/>
        </p:spPr>
        <p:txBody>
          <a:bodyPr wrap="square">
            <a:spAutoFit/>
          </a:bodyPr>
          <a:lstStyle/>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cs typeface="ＭＳ 明朝" panose="02020609040205080304" pitchFamily="17" charset="-128"/>
              </a:rPr>
              <a:t>貿易円滑化を支援するオープンファイナンス（白書）</a:t>
            </a:r>
            <a:endParaRPr lang="ja-JP" altLang="ja-JP" sz="2400" dirty="0">
              <a:effectLst/>
              <a:latin typeface="Times New Roman" panose="02020603050405020304" pitchFamily="18" charset="0"/>
              <a:ea typeface="Times New Roman" panose="02020603050405020304" pitchFamily="18" charset="0"/>
            </a:endParaRPr>
          </a:p>
          <a:p>
            <a:pPr marL="558800"/>
            <a:r>
              <a:rPr lang="ja-JP" altLang="ja-JP" sz="2400" dirty="0">
                <a:effectLst/>
                <a:latin typeface="Times New Roman" panose="02020603050405020304" pitchFamily="18" charset="0"/>
                <a:ea typeface="游明朝" panose="02020400000000000000" pitchFamily="18" charset="-128"/>
                <a:cs typeface="ＭＳ 明朝" panose="02020609040205080304" pitchFamily="17" charset="-128"/>
              </a:rPr>
              <a:t>プロジェクトリーダの</a:t>
            </a:r>
            <a:r>
              <a:rPr lang="en-US" altLang="ja-JP" sz="2400" dirty="0">
                <a:effectLst/>
                <a:latin typeface="Times New Roman" panose="02020603050405020304" pitchFamily="18" charset="0"/>
                <a:ea typeface="游明朝" panose="02020400000000000000" pitchFamily="18" charset="-128"/>
                <a:cs typeface="ＭＳ 明朝" panose="02020609040205080304" pitchFamily="17" charset="-128"/>
              </a:rPr>
              <a:t>Alessio Castelli</a:t>
            </a:r>
            <a:r>
              <a:rPr lang="ja-JP" altLang="ja-JP" sz="2400" dirty="0">
                <a:effectLst/>
                <a:latin typeface="Times New Roman" panose="02020603050405020304" pitchFamily="18" charset="0"/>
                <a:ea typeface="游明朝" panose="02020400000000000000" pitchFamily="18" charset="-128"/>
                <a:cs typeface="ＭＳ 明朝" panose="02020609040205080304" pitchFamily="17" charset="-128"/>
              </a:rPr>
              <a:t>氏より、本年</a:t>
            </a:r>
            <a:r>
              <a:rPr lang="en-US" altLang="ja-JP" sz="2400" dirty="0">
                <a:effectLst/>
                <a:latin typeface="Times New Roman" panose="02020603050405020304" pitchFamily="18" charset="0"/>
                <a:ea typeface="游明朝" panose="02020400000000000000" pitchFamily="18" charset="-128"/>
                <a:cs typeface="ＭＳ 明朝" panose="02020609040205080304" pitchFamily="17" charset="-128"/>
              </a:rPr>
              <a:t>2</a:t>
            </a:r>
            <a:r>
              <a:rPr lang="ja-JP" altLang="ja-JP" sz="2400" dirty="0">
                <a:effectLst/>
                <a:latin typeface="Times New Roman" panose="02020603050405020304" pitchFamily="18" charset="0"/>
                <a:ea typeface="游明朝" panose="02020400000000000000" pitchFamily="18" charset="-128"/>
                <a:cs typeface="ＭＳ 明朝" panose="02020609040205080304" pitchFamily="17" charset="-128"/>
              </a:rPr>
              <a:t>月に公開された白書：貿易円滑化を支援するオープンファイナンスにつき説明があり、次のオープンバンキング及びオープンファイナンスのサービス具体例が紹介されました。</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en-US" altLang="ja-JP" sz="2000" dirty="0">
                <a:effectLst/>
                <a:latin typeface="游明朝" panose="02020400000000000000" pitchFamily="18" charset="-128"/>
                <a:ea typeface="Times New Roman" panose="02020603050405020304" pitchFamily="18" charset="0"/>
                <a:cs typeface="ＭＳ 明朝" panose="02020609040205080304" pitchFamily="17" charset="-128"/>
              </a:rPr>
              <a:t>Check IBAN</a:t>
            </a:r>
            <a:r>
              <a:rPr lang="ja-JP" altLang="ja-JP" sz="2000" dirty="0">
                <a:effectLst/>
                <a:latin typeface="Times New Roman" panose="02020603050405020304" pitchFamily="18" charset="0"/>
                <a:ea typeface="游明朝" panose="02020400000000000000" pitchFamily="18" charset="-128"/>
                <a:cs typeface="ＭＳ 明朝" panose="02020609040205080304" pitchFamily="17" charset="-128"/>
              </a:rPr>
              <a:t>：</a:t>
            </a:r>
            <a:r>
              <a:rPr lang="en-US" altLang="ja-JP" sz="2000" dirty="0">
                <a:effectLst/>
                <a:latin typeface="Times New Roman" panose="02020603050405020304" pitchFamily="18" charset="0"/>
                <a:ea typeface="游明朝" panose="02020400000000000000" pitchFamily="18" charset="-128"/>
                <a:cs typeface="ＭＳ 明朝" panose="02020609040205080304" pitchFamily="17" charset="-128"/>
              </a:rPr>
              <a:t>IBAN</a:t>
            </a:r>
            <a:r>
              <a:rPr lang="ja-JP" altLang="ja-JP" sz="2000" dirty="0">
                <a:effectLst/>
                <a:latin typeface="Times New Roman" panose="02020603050405020304" pitchFamily="18" charset="0"/>
                <a:ea typeface="游明朝" panose="02020400000000000000" pitchFamily="18" charset="-128"/>
                <a:cs typeface="ＭＳ 明朝" panose="02020609040205080304" pitchFamily="17" charset="-128"/>
              </a:rPr>
              <a:t>コード（</a:t>
            </a:r>
            <a:r>
              <a:rPr lang="en-US" altLang="ja-JP" sz="2000" dirty="0">
                <a:effectLst/>
                <a:latin typeface="Times New Roman" panose="02020603050405020304" pitchFamily="18" charset="0"/>
                <a:ea typeface="游明朝" panose="02020400000000000000" pitchFamily="18" charset="-128"/>
                <a:cs typeface="ＭＳ 明朝" panose="02020609040205080304" pitchFamily="17" charset="-128"/>
              </a:rPr>
              <a:t>International Bank Account Number</a:t>
            </a:r>
            <a:r>
              <a:rPr lang="ja-JP" altLang="ja-JP" sz="2000" dirty="0">
                <a:effectLst/>
                <a:latin typeface="Times New Roman" panose="02020603050405020304" pitchFamily="18" charset="0"/>
                <a:ea typeface="游明朝" panose="02020400000000000000" pitchFamily="18" charset="-128"/>
                <a:cs typeface="ＭＳ 明朝" panose="02020609040205080304" pitchFamily="17" charset="-128"/>
              </a:rPr>
              <a:t>：国際銀行口座番号）とエンドユーザーの会計コード</a:t>
            </a:r>
            <a:r>
              <a:rPr lang="en-US" altLang="ja-JP" sz="2000" dirty="0">
                <a:effectLst/>
                <a:latin typeface="Times New Roman" panose="02020603050405020304" pitchFamily="18" charset="0"/>
                <a:ea typeface="游明朝" panose="02020400000000000000" pitchFamily="18" charset="-128"/>
                <a:cs typeface="ＭＳ 明朝" panose="02020609040205080304" pitchFamily="17" charset="-128"/>
              </a:rPr>
              <a:t>/VAT</a:t>
            </a:r>
            <a:r>
              <a:rPr lang="ja-JP" altLang="ja-JP" sz="2000" dirty="0">
                <a:effectLst/>
                <a:latin typeface="Times New Roman" panose="02020603050405020304" pitchFamily="18" charset="0"/>
                <a:ea typeface="游明朝" panose="02020400000000000000" pitchFamily="18" charset="-128"/>
                <a:cs typeface="ＭＳ 明朝" panose="02020609040205080304" pitchFamily="17" charset="-128"/>
              </a:rPr>
              <a:t>番号をオンラインで確認できる。</a:t>
            </a:r>
            <a:endParaRPr lang="ja-JP" altLang="ja-JP" sz="20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en-US" altLang="ja-JP" sz="2000" dirty="0">
                <a:effectLst/>
                <a:latin typeface="游明朝" panose="02020400000000000000" pitchFamily="18" charset="-128"/>
                <a:ea typeface="Times New Roman" panose="02020603050405020304" pitchFamily="18" charset="0"/>
                <a:cs typeface="ＭＳ 明朝" panose="02020609040205080304" pitchFamily="17" charset="-128"/>
              </a:rPr>
              <a:t>Advance Invoice Database</a:t>
            </a:r>
            <a:r>
              <a:rPr lang="ja-JP" altLang="ja-JP" sz="2000" dirty="0">
                <a:effectLst/>
                <a:latin typeface="Times New Roman" panose="02020603050405020304" pitchFamily="18" charset="0"/>
                <a:ea typeface="游明朝" panose="02020400000000000000" pitchFamily="18" charset="-128"/>
                <a:cs typeface="ＭＳ 明朝" panose="02020609040205080304" pitchFamily="17" charset="-128"/>
              </a:rPr>
              <a:t>：インボイス</a:t>
            </a:r>
            <a:r>
              <a:rPr lang="en-US" altLang="ja-JP" sz="2000" dirty="0">
                <a:effectLst/>
                <a:latin typeface="Times New Roman" panose="02020603050405020304" pitchFamily="18" charset="0"/>
                <a:ea typeface="游明朝" panose="02020400000000000000" pitchFamily="18" charset="-128"/>
                <a:cs typeface="ＭＳ 明朝" panose="02020609040205080304" pitchFamily="17" charset="-128"/>
              </a:rPr>
              <a:t>/PO</a:t>
            </a:r>
            <a:r>
              <a:rPr lang="ja-JP" altLang="ja-JP" sz="2000" dirty="0">
                <a:effectLst/>
                <a:latin typeface="Times New Roman" panose="02020603050405020304" pitchFamily="18" charset="0"/>
                <a:ea typeface="游明朝" panose="02020400000000000000" pitchFamily="18" charset="-128"/>
                <a:cs typeface="ＭＳ 明朝" panose="02020609040205080304" pitchFamily="17" charset="-128"/>
              </a:rPr>
              <a:t>ファイナンスに関連する不正行為を軽減するためのソリューション。</a:t>
            </a:r>
            <a:endParaRPr lang="ja-JP" altLang="ja-JP" sz="20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en-US" altLang="ja-JP" sz="2000" dirty="0">
                <a:effectLst/>
                <a:latin typeface="游明朝" panose="02020400000000000000" pitchFamily="18" charset="-128"/>
                <a:ea typeface="Times New Roman" panose="02020603050405020304" pitchFamily="18" charset="0"/>
                <a:cs typeface="ＭＳ 明朝" panose="02020609040205080304" pitchFamily="17" charset="-128"/>
              </a:rPr>
              <a:t>Smart Onboarding</a:t>
            </a:r>
            <a:r>
              <a:rPr lang="ja-JP" altLang="ja-JP" sz="2000" dirty="0">
                <a:effectLst/>
                <a:latin typeface="Times New Roman" panose="02020603050405020304" pitchFamily="18" charset="0"/>
                <a:ea typeface="游明朝" panose="02020400000000000000" pitchFamily="18" charset="-128"/>
                <a:cs typeface="ＭＳ 明朝" panose="02020609040205080304" pitchFamily="17" charset="-128"/>
              </a:rPr>
              <a:t>：口座開設において、参照銀行との電子対話を通じて、エンドユーザーに関する情報を同意を得て収集する際に、決済サービスプロバイダーと企業をサポートする。</a:t>
            </a:r>
            <a:endParaRPr lang="ja-JP" altLang="ja-JP" sz="20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en-US" altLang="ja-JP" sz="2000" dirty="0">
                <a:effectLst/>
                <a:latin typeface="游明朝" panose="02020400000000000000" pitchFamily="18" charset="-128"/>
                <a:ea typeface="Times New Roman" panose="02020603050405020304" pitchFamily="18" charset="0"/>
                <a:cs typeface="ＭＳ 明朝" panose="02020609040205080304" pitchFamily="17" charset="-128"/>
              </a:rPr>
              <a:t>Request to Pay</a:t>
            </a:r>
            <a:r>
              <a:rPr lang="ja-JP" altLang="ja-JP" sz="2000" dirty="0">
                <a:effectLst/>
                <a:latin typeface="Times New Roman" panose="02020603050405020304" pitchFamily="18" charset="0"/>
                <a:ea typeface="游明朝" panose="02020400000000000000" pitchFamily="18" charset="-128"/>
                <a:cs typeface="ＭＳ 明朝" panose="02020609040205080304" pitchFamily="17" charset="-128"/>
              </a:rPr>
              <a:t>：企業は、支払い開始に関連する一括メッセージの支払い要求を自社の銀行間で調整できる。</a:t>
            </a:r>
            <a:endParaRPr lang="en-US" altLang="ja-JP" sz="2000" dirty="0">
              <a:effectLst/>
              <a:latin typeface="Times New Roman" panose="02020603050405020304" pitchFamily="18" charset="0"/>
              <a:ea typeface="游明朝" panose="02020400000000000000" pitchFamily="18" charset="-128"/>
              <a:cs typeface="ＭＳ 明朝" panose="02020609040205080304" pitchFamily="17" charset="-128"/>
            </a:endParaRPr>
          </a:p>
          <a:p>
            <a:pPr lvl="1"/>
            <a:endParaRPr lang="ja-JP" altLang="ja-JP" sz="20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cs typeface="ＭＳ 明朝" panose="02020609040205080304" pitchFamily="17" charset="-128"/>
              </a:rPr>
              <a:t>オープンファイナンス・シナリオに関わる今後の標準</a:t>
            </a:r>
            <a:endParaRPr lang="ja-JP" altLang="ja-JP" sz="2400" dirty="0">
              <a:effectLst/>
              <a:latin typeface="Times New Roman" panose="02020603050405020304" pitchFamily="18" charset="0"/>
              <a:ea typeface="Times New Roman" panose="02020603050405020304" pitchFamily="18" charset="0"/>
            </a:endParaRPr>
          </a:p>
          <a:p>
            <a:pPr marL="533400" algn="just"/>
            <a:r>
              <a:rPr lang="ja-JP" altLang="ja-JP" sz="2400" dirty="0">
                <a:effectLst/>
                <a:latin typeface="Times New Roman" panose="02020603050405020304" pitchFamily="18" charset="0"/>
                <a:ea typeface="游明朝" panose="02020400000000000000" pitchFamily="18" charset="-128"/>
                <a:cs typeface="ＭＳ 明朝" panose="02020609040205080304" pitchFamily="17" charset="-128"/>
              </a:rPr>
              <a:t>オープンファイナンス白書に基づき、「</a:t>
            </a:r>
            <a:r>
              <a:rPr lang="en-US" altLang="ja-JP" sz="2400" dirty="0">
                <a:effectLst/>
                <a:latin typeface="Times New Roman" panose="02020603050405020304" pitchFamily="18" charset="0"/>
                <a:ea typeface="游明朝" panose="02020400000000000000" pitchFamily="18" charset="-128"/>
                <a:cs typeface="ＭＳ 明朝" panose="02020609040205080304" pitchFamily="17" charset="-128"/>
              </a:rPr>
              <a:t>Check IBAN</a:t>
            </a:r>
            <a:r>
              <a:rPr lang="ja-JP" altLang="ja-JP" sz="2400" dirty="0">
                <a:effectLst/>
                <a:latin typeface="Times New Roman" panose="02020603050405020304" pitchFamily="18" charset="0"/>
                <a:ea typeface="游明朝" panose="02020400000000000000" pitchFamily="18" charset="-128"/>
                <a:cs typeface="ＭＳ 明朝" panose="02020609040205080304" pitchFamily="17" charset="-128"/>
              </a:rPr>
              <a:t>」「</a:t>
            </a:r>
            <a:r>
              <a:rPr lang="en-US" altLang="ja-JP" sz="2400" dirty="0">
                <a:effectLst/>
                <a:latin typeface="Times New Roman" panose="02020603050405020304" pitchFamily="18" charset="0"/>
                <a:ea typeface="游明朝" panose="02020400000000000000" pitchFamily="18" charset="-128"/>
                <a:cs typeface="ＭＳ 明朝" panose="02020609040205080304" pitchFamily="17" charset="-128"/>
              </a:rPr>
              <a:t>Advance Invoice Database</a:t>
            </a:r>
            <a:r>
              <a:rPr lang="ja-JP" altLang="ja-JP" sz="2400" dirty="0">
                <a:effectLst/>
                <a:latin typeface="Times New Roman" panose="02020603050405020304" pitchFamily="18" charset="0"/>
                <a:ea typeface="游明朝" panose="02020400000000000000" pitchFamily="18" charset="-128"/>
                <a:cs typeface="ＭＳ 明朝" panose="02020609040205080304" pitchFamily="17" charset="-128"/>
              </a:rPr>
              <a:t>」の標準化に向けた国連</a:t>
            </a:r>
            <a:r>
              <a:rPr lang="en-US" altLang="ja-JP" sz="2400" dirty="0">
                <a:effectLst/>
                <a:latin typeface="Times New Roman" panose="02020603050405020304" pitchFamily="18" charset="0"/>
                <a:ea typeface="游明朝" panose="02020400000000000000" pitchFamily="18" charset="-128"/>
                <a:cs typeface="ＭＳ 明朝" panose="02020609040205080304" pitchFamily="17" charset="-128"/>
              </a:rPr>
              <a:t>CEFACT</a:t>
            </a:r>
            <a:r>
              <a:rPr lang="ja-JP" altLang="ja-JP" sz="2400" dirty="0">
                <a:effectLst/>
                <a:latin typeface="Times New Roman" panose="02020603050405020304" pitchFamily="18" charset="0"/>
                <a:ea typeface="游明朝" panose="02020400000000000000" pitchFamily="18" charset="-128"/>
                <a:cs typeface="ＭＳ 明朝" panose="02020609040205080304" pitchFamily="17" charset="-128"/>
              </a:rPr>
              <a:t>プロジェクトを提案する予定です。</a:t>
            </a:r>
            <a:endParaRPr lang="ja-JP" altLang="ja-JP" sz="2400" dirty="0">
              <a:effectLst/>
              <a:latin typeface="Times New Roman" panose="02020603050405020304" pitchFamily="18" charset="0"/>
              <a:ea typeface="Times New Roman" panose="02020603050405020304" pitchFamily="18" charset="0"/>
            </a:endParaRPr>
          </a:p>
        </p:txBody>
      </p:sp>
      <p:sp>
        <p:nvSpPr>
          <p:cNvPr id="4" name="スライド番号プレースホルダー 3">
            <a:extLst>
              <a:ext uri="{FF2B5EF4-FFF2-40B4-BE49-F238E27FC236}">
                <a16:creationId xmlns:a16="http://schemas.microsoft.com/office/drawing/2014/main" id="{B2D55FAC-5CE3-3C17-4BB0-9792CACAB929}"/>
              </a:ext>
            </a:extLst>
          </p:cNvPr>
          <p:cNvSpPr>
            <a:spLocks noGrp="1"/>
          </p:cNvSpPr>
          <p:nvPr>
            <p:ph type="sldNum" sz="quarter" idx="12"/>
          </p:nvPr>
        </p:nvSpPr>
        <p:spPr/>
        <p:txBody>
          <a:bodyPr/>
          <a:lstStyle/>
          <a:p>
            <a:fld id="{98AD7D54-41B6-454F-BE9C-100C7E7E05C3}" type="slidenum">
              <a:rPr kumimoji="1" lang="ja-JP" altLang="en-US" smtClean="0"/>
              <a:t>17</a:t>
            </a:fld>
            <a:endParaRPr kumimoji="1" lang="ja-JP" altLang="en-US"/>
          </a:p>
        </p:txBody>
      </p:sp>
    </p:spTree>
    <p:extLst>
      <p:ext uri="{BB962C8B-B14F-4D97-AF65-F5344CB8AC3E}">
        <p14:creationId xmlns:p14="http://schemas.microsoft.com/office/powerpoint/2010/main" val="29660815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DCECFC2-1DCD-8305-8A45-DCB02A263B15}"/>
              </a:ext>
            </a:extLst>
          </p:cNvPr>
          <p:cNvSpPr txBox="1"/>
          <p:nvPr/>
        </p:nvSpPr>
        <p:spPr>
          <a:xfrm>
            <a:off x="346841" y="378372"/>
            <a:ext cx="8282152" cy="523220"/>
          </a:xfrm>
          <a:prstGeom prst="rect">
            <a:avLst/>
          </a:prstGeom>
          <a:noFill/>
        </p:spPr>
        <p:txBody>
          <a:bodyPr wrap="square" rtlCol="0">
            <a:spAutoFit/>
          </a:bodyPr>
          <a:lstStyle/>
          <a:p>
            <a:r>
              <a:rPr lang="en-US" altLang="ja-JP" sz="2800" b="1" u="sng" kern="0" dirty="0">
                <a:latin typeface="Century" panose="02040604050505020304" pitchFamily="18" charset="0"/>
                <a:ea typeface="游ゴシック" panose="020B0400000000000000" pitchFamily="50" charset="-128"/>
                <a:cs typeface="Times New Roman" panose="02020603050405020304" pitchFamily="18" charset="0"/>
              </a:rPr>
              <a:t>SCM</a:t>
            </a:r>
            <a:r>
              <a:rPr lang="ja-JP" altLang="ja-JP" sz="2800" b="1" u="sng" kern="0" dirty="0">
                <a:effectLst/>
                <a:latin typeface="Century" panose="02040604050505020304" pitchFamily="18" charset="0"/>
                <a:ea typeface="游ゴシック" panose="020B0400000000000000" pitchFamily="50" charset="-128"/>
                <a:cs typeface="Times New Roman" panose="02020603050405020304" pitchFamily="18" charset="0"/>
              </a:rPr>
              <a:t>を更に効率化する国連</a:t>
            </a:r>
            <a:r>
              <a:rPr lang="en-US" altLang="ja-JP" sz="2800" b="1" u="sng" kern="0" dirty="0">
                <a:effectLst/>
                <a:latin typeface="Century" panose="02040604050505020304" pitchFamily="18" charset="0"/>
                <a:ea typeface="游ゴシック" panose="020B0400000000000000" pitchFamily="50" charset="-128"/>
                <a:cs typeface="Times New Roman" panose="02020603050405020304" pitchFamily="18" charset="0"/>
              </a:rPr>
              <a:t>CEFACT</a:t>
            </a:r>
            <a:r>
              <a:rPr lang="ja-JP" altLang="ja-JP" sz="2800" b="1" u="sng" kern="0" dirty="0">
                <a:effectLst/>
                <a:latin typeface="Century" panose="02040604050505020304" pitchFamily="18" charset="0"/>
                <a:ea typeface="游ゴシック" panose="020B0400000000000000" pitchFamily="50" charset="-128"/>
                <a:cs typeface="Times New Roman" panose="02020603050405020304" pitchFamily="18" charset="0"/>
              </a:rPr>
              <a:t>標準</a:t>
            </a:r>
            <a:endParaRPr kumimoji="1" lang="ja-JP" altLang="en-US" sz="2800" u="sng" dirty="0">
              <a:latin typeface="Century" panose="02040604050505020304" pitchFamily="18" charset="0"/>
            </a:endParaRPr>
          </a:p>
        </p:txBody>
      </p:sp>
      <p:sp>
        <p:nvSpPr>
          <p:cNvPr id="3" name="テキスト ボックス 2">
            <a:extLst>
              <a:ext uri="{FF2B5EF4-FFF2-40B4-BE49-F238E27FC236}">
                <a16:creationId xmlns:a16="http://schemas.microsoft.com/office/drawing/2014/main" id="{38A57B00-B730-1E10-369D-68BD7009B0CD}"/>
              </a:ext>
            </a:extLst>
          </p:cNvPr>
          <p:cNvSpPr txBox="1"/>
          <p:nvPr/>
        </p:nvSpPr>
        <p:spPr>
          <a:xfrm>
            <a:off x="430923" y="2664997"/>
            <a:ext cx="11193517" cy="4524315"/>
          </a:xfrm>
          <a:prstGeom prst="rect">
            <a:avLst/>
          </a:prstGeom>
          <a:noFill/>
        </p:spPr>
        <p:txBody>
          <a:bodyPr wrap="square" rtlCol="0">
            <a:spAutoFit/>
          </a:bodyPr>
          <a:lstStyle/>
          <a:p>
            <a:pPr marL="342900" lvl="0"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本プロジェクトでは、次の</a:t>
            </a:r>
            <a:r>
              <a:rPr lang="en-US" altLang="ja-JP" sz="2400" dirty="0">
                <a:effectLst/>
                <a:latin typeface="Times New Roman" panose="02020603050405020304" pitchFamily="18" charset="0"/>
                <a:ea typeface="游明朝" panose="02020400000000000000" pitchFamily="18" charset="-128"/>
              </a:rPr>
              <a:t>4</a:t>
            </a:r>
            <a:r>
              <a:rPr lang="ja-JP" altLang="ja-JP" sz="2400" dirty="0">
                <a:effectLst/>
                <a:latin typeface="Times New Roman" panose="02020603050405020304" pitchFamily="18" charset="0"/>
                <a:ea typeface="游明朝" panose="02020400000000000000" pitchFamily="18" charset="-128"/>
              </a:rPr>
              <a:t>種類の交渉プロトコルを設定し、使われる交渉データモデルを定義している。</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Bilateral Negotiation</a:t>
            </a:r>
            <a:r>
              <a:rPr lang="ja-JP" altLang="ja-JP" sz="2400" dirty="0">
                <a:effectLst/>
                <a:latin typeface="Times New Roman" panose="02020603050405020304" pitchFamily="18" charset="0"/>
                <a:ea typeface="游明朝" panose="02020400000000000000" pitchFamily="18" charset="-128"/>
              </a:rPr>
              <a:t>：</a:t>
            </a:r>
            <a:r>
              <a:rPr lang="en-US" altLang="ja-JP" sz="2400" dirty="0">
                <a:effectLst/>
                <a:latin typeface="Times New Roman" panose="02020603050405020304" pitchFamily="18" charset="0"/>
                <a:ea typeface="游明朝" panose="02020400000000000000" pitchFamily="18" charset="-128"/>
              </a:rPr>
              <a:t>1</a:t>
            </a:r>
            <a:r>
              <a:rPr lang="ja-JP" altLang="ja-JP" sz="2400" dirty="0">
                <a:effectLst/>
                <a:latin typeface="Times New Roman" panose="02020603050405020304" pitchFamily="18" charset="0"/>
                <a:ea typeface="游明朝" panose="02020400000000000000" pitchFamily="18" charset="-128"/>
              </a:rPr>
              <a:t>対</a:t>
            </a:r>
            <a:r>
              <a:rPr lang="en-US" altLang="ja-JP" sz="2400" dirty="0">
                <a:effectLst/>
                <a:latin typeface="Times New Roman" panose="02020603050405020304" pitchFamily="18" charset="0"/>
                <a:ea typeface="游明朝" panose="02020400000000000000" pitchFamily="18" charset="-128"/>
              </a:rPr>
              <a:t>1</a:t>
            </a:r>
            <a:r>
              <a:rPr lang="ja-JP" altLang="ja-JP" sz="2400" dirty="0">
                <a:effectLst/>
                <a:latin typeface="Times New Roman" panose="02020603050405020304" pitchFamily="18" charset="0"/>
                <a:ea typeface="游明朝" panose="02020400000000000000" pitchFamily="18" charset="-128"/>
              </a:rPr>
              <a:t>交渉で、交渉の基本パターン。</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Counterpart Negotiation</a:t>
            </a:r>
            <a:r>
              <a:rPr lang="ja-JP" altLang="ja-JP" sz="2400" dirty="0">
                <a:effectLst/>
                <a:latin typeface="Times New Roman" panose="02020603050405020304" pitchFamily="18" charset="0"/>
                <a:ea typeface="游明朝" panose="02020400000000000000" pitchFamily="18" charset="-128"/>
              </a:rPr>
              <a:t>：複数の取引先を相手にした競争交渉。</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Item Negotiation</a:t>
            </a:r>
            <a:r>
              <a:rPr lang="ja-JP" altLang="ja-JP" sz="2400" dirty="0">
                <a:effectLst/>
                <a:latin typeface="Times New Roman" panose="02020603050405020304" pitchFamily="18" charset="0"/>
                <a:ea typeface="游明朝" panose="02020400000000000000" pitchFamily="18" charset="-128"/>
              </a:rPr>
              <a:t>：異なる種類の複数製品を同時調達する交渉。</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Chain Negotiation</a:t>
            </a:r>
            <a:r>
              <a:rPr lang="ja-JP" altLang="ja-JP" sz="2400" dirty="0">
                <a:effectLst/>
                <a:latin typeface="Times New Roman" panose="02020603050405020304" pitchFamily="18" charset="0"/>
                <a:ea typeface="游明朝" panose="02020400000000000000" pitchFamily="18" charset="-128"/>
              </a:rPr>
              <a:t>：調達における</a:t>
            </a:r>
            <a:r>
              <a:rPr lang="en-US" altLang="ja-JP" sz="2400" dirty="0">
                <a:effectLst/>
                <a:latin typeface="Times New Roman" panose="02020603050405020304" pitchFamily="18" charset="0"/>
                <a:ea typeface="游明朝" panose="02020400000000000000" pitchFamily="18" charset="-128"/>
              </a:rPr>
              <a:t>2</a:t>
            </a:r>
            <a:r>
              <a:rPr lang="ja-JP" altLang="ja-JP" sz="2400" dirty="0">
                <a:effectLst/>
                <a:latin typeface="Times New Roman" panose="02020603050405020304" pitchFamily="18" charset="0"/>
                <a:ea typeface="游明朝" panose="02020400000000000000" pitchFamily="18" charset="-128"/>
              </a:rPr>
              <a:t>次取引先まで含んだ交渉。</a:t>
            </a:r>
            <a:endParaRPr lang="ja-JP" altLang="ja-JP" sz="2400" dirty="0">
              <a:effectLst/>
              <a:latin typeface="Times New Roman" panose="02020603050405020304" pitchFamily="18" charset="0"/>
              <a:ea typeface="Times New Roman" panose="02020603050405020304" pitchFamily="18" charset="0"/>
            </a:endParaRPr>
          </a:p>
          <a:p>
            <a:pPr marL="342900" indent="-342900">
              <a:buFont typeface="Wingdings" panose="05000000000000000000" pitchFamily="2" charset="2"/>
              <a:buChar char=""/>
            </a:pPr>
            <a:endParaRPr lang="en-US" altLang="ja-JP" sz="2400" dirty="0">
              <a:effectLst/>
              <a:latin typeface="Times New Roman" panose="02020603050405020304" pitchFamily="18" charset="0"/>
              <a:ea typeface="游明朝" panose="02020400000000000000" pitchFamily="18" charset="-128"/>
            </a:endParaRPr>
          </a:p>
          <a:p>
            <a:pPr marL="342900"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本報告では次の３つのユースケースにつき説明が行われた。</a:t>
            </a:r>
            <a:endParaRPr lang="ja-JP" altLang="ja-JP" sz="2400"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都市物流におけるタイミングの調整。</a:t>
            </a:r>
            <a:endParaRPr lang="ja-JP" altLang="ja-JP" sz="2400"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航空貨物における船腹予約調整。</a:t>
            </a:r>
            <a:endParaRPr lang="ja-JP" altLang="ja-JP" sz="2400"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共同配送を含む複雑な交渉。</a:t>
            </a:r>
            <a:endParaRPr lang="ja-JP" altLang="ja-JP" sz="2400" dirty="0">
              <a:effectLst/>
              <a:latin typeface="Times New Roman" panose="02020603050405020304" pitchFamily="18" charset="0"/>
              <a:ea typeface="Times New Roman" panose="02020603050405020304" pitchFamily="18" charset="0"/>
            </a:endParaRPr>
          </a:p>
          <a:p>
            <a:endParaRPr kumimoji="1" lang="ja-JP" altLang="en-US" sz="2400" dirty="0"/>
          </a:p>
        </p:txBody>
      </p:sp>
      <p:sp>
        <p:nvSpPr>
          <p:cNvPr id="4" name="テキスト ボックス 3">
            <a:extLst>
              <a:ext uri="{FF2B5EF4-FFF2-40B4-BE49-F238E27FC236}">
                <a16:creationId xmlns:a16="http://schemas.microsoft.com/office/drawing/2014/main" id="{0C07EE49-26A3-3CC0-F333-C3F423AB39B6}"/>
              </a:ext>
            </a:extLst>
          </p:cNvPr>
          <p:cNvSpPr txBox="1"/>
          <p:nvPr/>
        </p:nvSpPr>
        <p:spPr>
          <a:xfrm>
            <a:off x="-84083" y="1187669"/>
            <a:ext cx="11708523" cy="1477328"/>
          </a:xfrm>
          <a:prstGeom prst="rect">
            <a:avLst/>
          </a:prstGeom>
          <a:noFill/>
        </p:spPr>
        <p:txBody>
          <a:bodyPr wrap="square" rtlCol="0">
            <a:spAutoFit/>
          </a:bodyPr>
          <a:lstStyle/>
          <a:p>
            <a:pPr marL="800100" lvl="1" indent="-342900">
              <a:buFont typeface="Wingdings" panose="05000000000000000000" pitchFamily="2" charset="2"/>
              <a:buChar char="Ø"/>
            </a:pPr>
            <a:r>
              <a:rPr lang="ja-JP" altLang="ja-JP" sz="2400" dirty="0">
                <a:effectLst/>
                <a:latin typeface="Times New Roman" panose="02020603050405020304" pitchFamily="18" charset="0"/>
                <a:ea typeface="游明朝" panose="02020400000000000000" pitchFamily="18" charset="-128"/>
              </a:rPr>
              <a:t>物流及び製造分野の交渉における</a:t>
            </a:r>
            <a:r>
              <a:rPr lang="en-US" altLang="ja-JP" sz="2400" dirty="0">
                <a:effectLst/>
                <a:latin typeface="Times New Roman" panose="02020603050405020304" pitchFamily="18" charset="0"/>
                <a:ea typeface="游明朝" panose="02020400000000000000" pitchFamily="18" charset="-128"/>
              </a:rPr>
              <a:t>AI</a:t>
            </a:r>
            <a:r>
              <a:rPr lang="ja-JP" altLang="ja-JP" sz="2400" dirty="0">
                <a:effectLst/>
                <a:latin typeface="Times New Roman" panose="02020603050405020304" pitchFamily="18" charset="0"/>
                <a:ea typeface="游明朝" panose="02020400000000000000" pitchFamily="18" charset="-128"/>
              </a:rPr>
              <a:t>の利用</a:t>
            </a:r>
            <a:endParaRPr lang="ja-JP" altLang="ja-JP" sz="2400" dirty="0">
              <a:effectLst/>
              <a:latin typeface="Times New Roman" panose="02020603050405020304" pitchFamily="18" charset="0"/>
              <a:ea typeface="Times New Roman" panose="02020603050405020304" pitchFamily="18" charset="0"/>
            </a:endParaRPr>
          </a:p>
          <a:p>
            <a:pPr marL="533400"/>
            <a:r>
              <a:rPr lang="ja-JP" altLang="ja-JP" sz="2400" dirty="0">
                <a:effectLst/>
                <a:latin typeface="Times New Roman" panose="02020603050405020304" pitchFamily="18" charset="0"/>
                <a:ea typeface="游明朝" panose="02020400000000000000" pitchFamily="18" charset="-128"/>
              </a:rPr>
              <a:t>電子交渉プロジェクトのリーダである</a:t>
            </a:r>
            <a:r>
              <a:rPr lang="en-US" altLang="ja-JP" sz="2400" dirty="0">
                <a:effectLst/>
                <a:latin typeface="Times New Roman" panose="02020603050405020304" pitchFamily="18" charset="0"/>
                <a:ea typeface="游明朝" panose="02020400000000000000" pitchFamily="18" charset="-128"/>
              </a:rPr>
              <a:t>NEC</a:t>
            </a:r>
            <a:r>
              <a:rPr lang="ja-JP" altLang="ja-JP" sz="2400" dirty="0">
                <a:effectLst/>
                <a:latin typeface="Times New Roman" panose="02020603050405020304" pitchFamily="18" charset="0"/>
                <a:ea typeface="游明朝" panose="02020400000000000000" pitchFamily="18" charset="-128"/>
              </a:rPr>
              <a:t>の中台慎二氏より、標準化した</a:t>
            </a:r>
            <a:r>
              <a:rPr lang="en-US" altLang="ja-JP" sz="2400" dirty="0">
                <a:effectLst/>
                <a:latin typeface="Times New Roman" panose="02020603050405020304" pitchFamily="18" charset="0"/>
                <a:ea typeface="游明朝" panose="02020400000000000000" pitchFamily="18" charset="-128"/>
              </a:rPr>
              <a:t>AI</a:t>
            </a:r>
            <a:r>
              <a:rPr lang="ja-JP" altLang="en-US" sz="2400" dirty="0">
                <a:effectLst/>
                <a:latin typeface="Times New Roman" panose="02020603050405020304" pitchFamily="18" charset="0"/>
                <a:ea typeface="游明朝" panose="02020400000000000000" pitchFamily="18" charset="-128"/>
              </a:rPr>
              <a:t>インタフェース</a:t>
            </a:r>
            <a:r>
              <a:rPr lang="ja-JP" altLang="ja-JP" sz="2400" dirty="0">
                <a:effectLst/>
                <a:latin typeface="Times New Roman" panose="02020603050405020304" pitchFamily="18" charset="0"/>
                <a:ea typeface="游明朝" panose="02020400000000000000" pitchFamily="18" charset="-128"/>
              </a:rPr>
              <a:t>を想定した電子交渉のプロセスにつき解説が行われました。</a:t>
            </a:r>
            <a:endParaRPr lang="ja-JP" altLang="ja-JP" sz="2400" dirty="0">
              <a:effectLst/>
              <a:latin typeface="Times New Roman" panose="02020603050405020304" pitchFamily="18" charset="0"/>
              <a:ea typeface="Times New Roman" panose="02020603050405020304" pitchFamily="18" charset="0"/>
            </a:endParaRPr>
          </a:p>
          <a:p>
            <a:endParaRPr kumimoji="1" lang="ja-JP" altLang="en-US" dirty="0"/>
          </a:p>
        </p:txBody>
      </p:sp>
      <p:sp>
        <p:nvSpPr>
          <p:cNvPr id="5" name="スライド番号プレースホルダー 4">
            <a:extLst>
              <a:ext uri="{FF2B5EF4-FFF2-40B4-BE49-F238E27FC236}">
                <a16:creationId xmlns:a16="http://schemas.microsoft.com/office/drawing/2014/main" id="{67C48DBA-C243-1A95-043A-C7D949FE390A}"/>
              </a:ext>
            </a:extLst>
          </p:cNvPr>
          <p:cNvSpPr>
            <a:spLocks noGrp="1"/>
          </p:cNvSpPr>
          <p:nvPr>
            <p:ph type="sldNum" sz="quarter" idx="12"/>
          </p:nvPr>
        </p:nvSpPr>
        <p:spPr/>
        <p:txBody>
          <a:bodyPr/>
          <a:lstStyle/>
          <a:p>
            <a:fld id="{98AD7D54-41B6-454F-BE9C-100C7E7E05C3}" type="slidenum">
              <a:rPr kumimoji="1" lang="ja-JP" altLang="en-US" smtClean="0"/>
              <a:t>18</a:t>
            </a:fld>
            <a:endParaRPr kumimoji="1" lang="ja-JP" altLang="en-US"/>
          </a:p>
        </p:txBody>
      </p:sp>
    </p:spTree>
    <p:extLst>
      <p:ext uri="{BB962C8B-B14F-4D97-AF65-F5344CB8AC3E}">
        <p14:creationId xmlns:p14="http://schemas.microsoft.com/office/powerpoint/2010/main" val="14776092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a:extLst>
              <a:ext uri="{FF2B5EF4-FFF2-40B4-BE49-F238E27FC236}">
                <a16:creationId xmlns:a16="http://schemas.microsoft.com/office/drawing/2014/main" id="{38CA08AF-5C0C-D8B0-C6A3-6D81E4AB698F}"/>
              </a:ext>
            </a:extLst>
          </p:cNvPr>
          <p:cNvSpPr txBox="1"/>
          <p:nvPr/>
        </p:nvSpPr>
        <p:spPr>
          <a:xfrm>
            <a:off x="0" y="426774"/>
            <a:ext cx="11508828" cy="1569660"/>
          </a:xfrm>
          <a:prstGeom prst="rect">
            <a:avLst/>
          </a:prstGeom>
          <a:noFill/>
        </p:spPr>
        <p:txBody>
          <a:bodyPr wrap="square">
            <a:spAutoFit/>
          </a:bodyPr>
          <a:lstStyle/>
          <a:p>
            <a:pPr marL="742950" lvl="1" indent="-28575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信頼性を提供するためにサプライチェーン文書のデジタル化</a:t>
            </a:r>
            <a:endParaRPr lang="ja-JP" altLang="ja-JP" sz="2400" dirty="0">
              <a:effectLst/>
              <a:latin typeface="Times New Roman" panose="02020603050405020304" pitchFamily="18" charset="0"/>
              <a:ea typeface="Times New Roman" panose="02020603050405020304" pitchFamily="18" charset="0"/>
            </a:endParaRPr>
          </a:p>
          <a:p>
            <a:pPr marL="533400" algn="just"/>
            <a:r>
              <a:rPr lang="en-US" altLang="ja-JP" sz="2400" dirty="0">
                <a:effectLst/>
                <a:latin typeface="Times New Roman" panose="02020603050405020304" pitchFamily="18" charset="0"/>
                <a:ea typeface="游明朝" panose="02020400000000000000" pitchFamily="18" charset="-128"/>
              </a:rPr>
              <a:t>MLETR</a:t>
            </a:r>
            <a:r>
              <a:rPr lang="ja-JP" altLang="ja-JP" sz="2400" dirty="0">
                <a:effectLst/>
                <a:latin typeface="Times New Roman" panose="02020603050405020304" pitchFamily="18" charset="0"/>
                <a:ea typeface="游明朝" panose="02020400000000000000" pitchFamily="18" charset="-128"/>
              </a:rPr>
              <a:t>（</a:t>
            </a:r>
            <a:r>
              <a:rPr lang="en-US" altLang="ja-JP" sz="2400" dirty="0">
                <a:effectLst/>
                <a:latin typeface="Times New Roman" panose="02020603050405020304" pitchFamily="18" charset="0"/>
                <a:ea typeface="游明朝" panose="02020400000000000000" pitchFamily="18" charset="-128"/>
              </a:rPr>
              <a:t>Model Law on Electronic Transferable Record</a:t>
            </a:r>
            <a:r>
              <a:rPr lang="ja-JP" altLang="ja-JP" sz="2400" dirty="0">
                <a:effectLst/>
                <a:latin typeface="Times New Roman" panose="02020603050405020304" pitchFamily="18" charset="0"/>
                <a:ea typeface="游明朝" panose="02020400000000000000" pitchFamily="18" charset="-128"/>
              </a:rPr>
              <a:t>：</a:t>
            </a:r>
            <a:r>
              <a:rPr lang="en-US" altLang="ja-JP" sz="2400" dirty="0" err="1">
                <a:solidFill>
                  <a:srgbClr val="000000"/>
                </a:solidFill>
                <a:effectLst/>
                <a:latin typeface="游明朝" panose="02020400000000000000" pitchFamily="18" charset="-128"/>
                <a:ea typeface="Times New Roman" panose="02020603050405020304" pitchFamily="18" charset="0"/>
                <a:cs typeface="ＭＳ 明朝" panose="02020609040205080304" pitchFamily="17" charset="-128"/>
              </a:rPr>
              <a:t>電子的転送可能記録</a:t>
            </a:r>
            <a:r>
              <a:rPr lang="ja-JP" altLang="ja-JP" sz="2400" dirty="0">
                <a:solidFill>
                  <a:srgbClr val="000000"/>
                </a:solidFill>
                <a:effectLst/>
                <a:latin typeface="Times New Roman" panose="02020603050405020304" pitchFamily="18" charset="0"/>
                <a:ea typeface="游明朝" panose="02020400000000000000" pitchFamily="18" charset="-128"/>
                <a:cs typeface="ＭＳ 明朝" panose="02020609040205080304" pitchFamily="17" charset="-128"/>
              </a:rPr>
              <a:t>のためのモデル法）</a:t>
            </a:r>
            <a:r>
              <a:rPr lang="ja-JP" altLang="ja-JP" sz="2400" dirty="0">
                <a:effectLst/>
                <a:latin typeface="Times New Roman" panose="02020603050405020304" pitchFamily="18" charset="0"/>
                <a:ea typeface="游明朝" panose="02020400000000000000" pitchFamily="18" charset="-128"/>
              </a:rPr>
              <a:t>準拠の譲渡可能文書（例．船荷証券）の交換についての白書プロジェクトの紹介が行われました。</a:t>
            </a:r>
            <a:endParaRPr lang="ja-JP" altLang="ja-JP" sz="2400" dirty="0">
              <a:effectLst/>
              <a:latin typeface="Times New Roman" panose="02020603050405020304" pitchFamily="18" charset="0"/>
              <a:ea typeface="Times New Roman" panose="02020603050405020304" pitchFamily="18" charset="0"/>
            </a:endParaRPr>
          </a:p>
        </p:txBody>
      </p:sp>
      <p:sp>
        <p:nvSpPr>
          <p:cNvPr id="12" name="テキスト ボックス 11">
            <a:extLst>
              <a:ext uri="{FF2B5EF4-FFF2-40B4-BE49-F238E27FC236}">
                <a16:creationId xmlns:a16="http://schemas.microsoft.com/office/drawing/2014/main" id="{FD49F5DD-DC2D-433B-46EA-E0FFD77614DF}"/>
              </a:ext>
            </a:extLst>
          </p:cNvPr>
          <p:cNvSpPr txBox="1"/>
          <p:nvPr/>
        </p:nvSpPr>
        <p:spPr>
          <a:xfrm>
            <a:off x="641131" y="2312046"/>
            <a:ext cx="10731062" cy="3785652"/>
          </a:xfrm>
          <a:prstGeom prst="rect">
            <a:avLst/>
          </a:prstGeom>
          <a:noFill/>
        </p:spPr>
        <p:txBody>
          <a:bodyPr wrap="square">
            <a:spAutoFit/>
          </a:bodyPr>
          <a:lstStyle/>
          <a:p>
            <a:pPr marL="342900" lvl="0"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譲渡可能文書には、認証された真正性のある文書に更に法的有効性が求められる。</a:t>
            </a:r>
            <a:endParaRPr lang="ja-JP" altLang="ja-JP" sz="2400" dirty="0">
              <a:effectLst/>
              <a:latin typeface="Times New Roman" panose="02020603050405020304" pitchFamily="18" charset="0"/>
              <a:ea typeface="Times New Roman" panose="02020603050405020304" pitchFamily="18" charset="0"/>
            </a:endParaRPr>
          </a:p>
          <a:p>
            <a:pPr marL="342900" lvl="0"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本白書は、</a:t>
            </a:r>
            <a:r>
              <a:rPr lang="en-US" altLang="ja-JP" sz="2400" dirty="0">
                <a:effectLst/>
                <a:latin typeface="Times New Roman" panose="02020603050405020304" pitchFamily="18" charset="0"/>
                <a:ea typeface="游明朝" panose="02020400000000000000" pitchFamily="18" charset="-128"/>
              </a:rPr>
              <a:t>MLETR</a:t>
            </a:r>
            <a:r>
              <a:rPr lang="ja-JP" altLang="ja-JP" sz="2400" dirty="0">
                <a:effectLst/>
                <a:latin typeface="Times New Roman" panose="02020603050405020304" pitchFamily="18" charset="0"/>
                <a:ea typeface="游明朝" panose="02020400000000000000" pitchFamily="18" charset="-128"/>
              </a:rPr>
              <a:t>に記載されている要件を達成するための幅広い技術的手法に関する明確なガイダンスを提供する。</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DLT</a:t>
            </a:r>
            <a:r>
              <a:rPr lang="ja-JP" altLang="ja-JP" sz="2400" dirty="0">
                <a:effectLst/>
                <a:latin typeface="Times New Roman" panose="02020603050405020304" pitchFamily="18" charset="0"/>
                <a:ea typeface="游明朝" panose="02020400000000000000" pitchFamily="18" charset="-128"/>
              </a:rPr>
              <a:t>（</a:t>
            </a:r>
            <a:r>
              <a:rPr lang="en-US" altLang="ja-JP" sz="2400" dirty="0">
                <a:effectLst/>
                <a:latin typeface="Times New Roman" panose="02020603050405020304" pitchFamily="18" charset="0"/>
                <a:ea typeface="游明朝" panose="02020400000000000000" pitchFamily="18" charset="-128"/>
              </a:rPr>
              <a:t>Distributed Ledger Technology</a:t>
            </a:r>
            <a:r>
              <a:rPr lang="ja-JP" altLang="ja-JP" sz="2400" dirty="0">
                <a:effectLst/>
                <a:latin typeface="Times New Roman" panose="02020603050405020304" pitchFamily="18" charset="0"/>
                <a:ea typeface="游明朝" panose="02020400000000000000" pitchFamily="18" charset="-128"/>
              </a:rPr>
              <a:t>）を使用して</a:t>
            </a:r>
            <a:r>
              <a:rPr lang="en-US" altLang="ja-JP" sz="2400" dirty="0">
                <a:effectLst/>
                <a:latin typeface="Times New Roman" panose="02020603050405020304" pitchFamily="18" charset="0"/>
                <a:ea typeface="游明朝" panose="02020400000000000000" pitchFamily="18" charset="-128"/>
              </a:rPr>
              <a:t>MLETR</a:t>
            </a:r>
            <a:r>
              <a:rPr lang="ja-JP" altLang="ja-JP" sz="2400" dirty="0">
                <a:effectLst/>
                <a:latin typeface="Times New Roman" panose="02020603050405020304" pitchFamily="18" charset="0"/>
                <a:ea typeface="游明朝" panose="02020400000000000000" pitchFamily="18" charset="-128"/>
              </a:rPr>
              <a:t>準拠のタイトルレコード（所有者を特定できる記録）の転送を容易にする方法。</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このコンテキストで既存の国連</a:t>
            </a:r>
            <a:r>
              <a:rPr lang="en-US" altLang="ja-JP" sz="2400" dirty="0">
                <a:effectLst/>
                <a:latin typeface="Times New Roman" panose="02020603050405020304" pitchFamily="18" charset="0"/>
                <a:ea typeface="游明朝" panose="02020400000000000000" pitchFamily="18" charset="-128"/>
              </a:rPr>
              <a:t>CEFACT</a:t>
            </a:r>
            <a:r>
              <a:rPr lang="ja-JP" altLang="ja-JP" sz="2400" dirty="0">
                <a:effectLst/>
                <a:latin typeface="Times New Roman" panose="02020603050405020304" pitchFamily="18" charset="0"/>
                <a:ea typeface="游明朝" panose="02020400000000000000" pitchFamily="18" charset="-128"/>
              </a:rPr>
              <a:t>の成果物をどのように使用できるか。</a:t>
            </a:r>
            <a:endParaRPr lang="ja-JP" altLang="ja-JP" sz="2400" dirty="0">
              <a:effectLst/>
              <a:latin typeface="Times New Roman" panose="02020603050405020304" pitchFamily="18" charset="0"/>
              <a:ea typeface="Times New Roman" panose="02020603050405020304" pitchFamily="18" charset="0"/>
            </a:endParaRPr>
          </a:p>
          <a:p>
            <a:pPr marL="800100" lvl="1" indent="-342900">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電子的転送可能記録（譲渡可能文書）を作成、管理、および使用する際に考慮すべき課題。</a:t>
            </a:r>
            <a:endParaRPr lang="ja-JP" altLang="ja-JP" sz="2400" dirty="0">
              <a:effectLst/>
              <a:latin typeface="Times New Roman" panose="02020603050405020304" pitchFamily="18" charset="0"/>
              <a:ea typeface="Times New Roman" panose="02020603050405020304" pitchFamily="18" charset="0"/>
            </a:endParaRPr>
          </a:p>
        </p:txBody>
      </p:sp>
      <p:sp>
        <p:nvSpPr>
          <p:cNvPr id="13" name="スライド番号プレースホルダー 12">
            <a:extLst>
              <a:ext uri="{FF2B5EF4-FFF2-40B4-BE49-F238E27FC236}">
                <a16:creationId xmlns:a16="http://schemas.microsoft.com/office/drawing/2014/main" id="{783AD6EC-23F6-5FAD-650B-EBB85C185B6B}"/>
              </a:ext>
            </a:extLst>
          </p:cNvPr>
          <p:cNvSpPr>
            <a:spLocks noGrp="1"/>
          </p:cNvSpPr>
          <p:nvPr>
            <p:ph type="sldNum" sz="quarter" idx="12"/>
          </p:nvPr>
        </p:nvSpPr>
        <p:spPr/>
        <p:txBody>
          <a:bodyPr/>
          <a:lstStyle/>
          <a:p>
            <a:fld id="{98AD7D54-41B6-454F-BE9C-100C7E7E05C3}" type="slidenum">
              <a:rPr kumimoji="1" lang="ja-JP" altLang="en-US" smtClean="0"/>
              <a:t>19</a:t>
            </a:fld>
            <a:endParaRPr kumimoji="1" lang="ja-JP" altLang="en-US"/>
          </a:p>
        </p:txBody>
      </p:sp>
    </p:spTree>
    <p:extLst>
      <p:ext uri="{BB962C8B-B14F-4D97-AF65-F5344CB8AC3E}">
        <p14:creationId xmlns:p14="http://schemas.microsoft.com/office/powerpoint/2010/main" val="2733676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CAE7656-1928-1E22-C758-C45C8298CE41}"/>
              </a:ext>
            </a:extLst>
          </p:cNvPr>
          <p:cNvSpPr txBox="1"/>
          <p:nvPr/>
        </p:nvSpPr>
        <p:spPr>
          <a:xfrm>
            <a:off x="630620" y="1267902"/>
            <a:ext cx="11077903" cy="4917436"/>
          </a:xfrm>
          <a:prstGeom prst="rect">
            <a:avLst/>
          </a:prstGeom>
          <a:noFill/>
        </p:spPr>
        <p:txBody>
          <a:bodyPr wrap="square" rtlCol="0">
            <a:spAutoFit/>
          </a:bodyPr>
          <a:lstStyle/>
          <a:p>
            <a:pPr marL="342900" lvl="0" indent="-342900" algn="just">
              <a:lnSpc>
                <a:spcPts val="1700"/>
              </a:lnSpc>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ISC: </a:t>
            </a:r>
            <a:r>
              <a:rPr lang="ja-JP" altLang="ja-JP" sz="2400" dirty="0">
                <a:effectLst/>
                <a:latin typeface="Times New Roman" panose="02020603050405020304" pitchFamily="18" charset="0"/>
                <a:ea typeface="游明朝" panose="02020400000000000000" pitchFamily="18" charset="-128"/>
              </a:rPr>
              <a:t>運輸物流分野プレゼンテーション</a:t>
            </a:r>
            <a:endParaRPr lang="en-US" altLang="ja-JP" sz="2400" dirty="0">
              <a:effectLst/>
              <a:latin typeface="Times New Roman" panose="02020603050405020304" pitchFamily="18" charset="0"/>
              <a:ea typeface="游明朝" panose="02020400000000000000" pitchFamily="18" charset="-128"/>
            </a:endParaRPr>
          </a:p>
          <a:p>
            <a:pPr marL="342900" lvl="0" indent="-342900" algn="just">
              <a:lnSpc>
                <a:spcPts val="1700"/>
              </a:lnSpc>
              <a:buFont typeface="Wingdings" panose="05000000000000000000" pitchFamily="2" charset="2"/>
              <a:buChar char=""/>
            </a:pPr>
            <a:endParaRPr lang="en-US" altLang="ja-JP" sz="2400" dirty="0">
              <a:effectLst/>
              <a:latin typeface="Times New Roman" panose="02020603050405020304" pitchFamily="18" charset="0"/>
              <a:ea typeface="游明朝" panose="02020400000000000000" pitchFamily="18" charset="-128"/>
            </a:endParaRPr>
          </a:p>
          <a:p>
            <a:pPr marL="342900" lvl="0" indent="-342900" algn="just">
              <a:lnSpc>
                <a:spcPts val="1700"/>
              </a:lnSpc>
              <a:buFont typeface="Wingdings" panose="05000000000000000000" pitchFamily="2" charset="2"/>
              <a:buChar char=""/>
            </a:pP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lnSpc>
                <a:spcPts val="1700"/>
              </a:lnSpc>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ITP: </a:t>
            </a:r>
            <a:r>
              <a:rPr lang="ja-JP" altLang="ja-JP" sz="2400" dirty="0">
                <a:effectLst/>
                <a:latin typeface="Times New Roman" panose="02020603050405020304" pitchFamily="18" charset="0"/>
                <a:ea typeface="游明朝" panose="02020400000000000000" pitchFamily="18" charset="-128"/>
              </a:rPr>
              <a:t>サプライチェーンの混乱への対処：貿易円滑化と国際標準の役割</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lnSpc>
                <a:spcPts val="1700"/>
              </a:lnSpc>
              <a:buFont typeface="Wingdings" panose="05000000000000000000" pitchFamily="2" charset="2"/>
              <a:buChar char=""/>
            </a:pPr>
            <a:endParaRPr lang="en-US" altLang="ja-JP" sz="2400" dirty="0">
              <a:effectLst/>
              <a:latin typeface="游明朝" panose="02020400000000000000" pitchFamily="18" charset="-128"/>
              <a:ea typeface="Times New Roman" panose="02020603050405020304" pitchFamily="18" charset="0"/>
            </a:endParaRPr>
          </a:p>
          <a:p>
            <a:pPr marL="342900" lvl="0" indent="-342900" algn="just">
              <a:lnSpc>
                <a:spcPts val="1700"/>
              </a:lnSpc>
              <a:buFont typeface="Wingdings" panose="05000000000000000000" pitchFamily="2" charset="2"/>
              <a:buChar char=""/>
            </a:pPr>
            <a:endParaRPr lang="en-US" altLang="ja-JP" sz="2400" dirty="0">
              <a:effectLst/>
              <a:latin typeface="游明朝" panose="02020400000000000000" pitchFamily="18" charset="-128"/>
              <a:ea typeface="Times New Roman" panose="02020603050405020304" pitchFamily="18" charset="0"/>
            </a:endParaRPr>
          </a:p>
          <a:p>
            <a:pPr marL="342900" lvl="0" indent="-342900" algn="just">
              <a:lnSpc>
                <a:spcPts val="1700"/>
              </a:lnSpc>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REG: </a:t>
            </a:r>
            <a:r>
              <a:rPr lang="ja-JP" altLang="ja-JP" sz="2400" dirty="0">
                <a:effectLst/>
                <a:latin typeface="Times New Roman" panose="02020603050405020304" pitchFamily="18" charset="0"/>
                <a:ea typeface="游明朝" panose="02020400000000000000" pitchFamily="18" charset="-128"/>
              </a:rPr>
              <a:t>農産物の貿易手続</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lnSpc>
                <a:spcPts val="1700"/>
              </a:lnSpc>
              <a:buFont typeface="Wingdings" panose="05000000000000000000" pitchFamily="2" charset="2"/>
              <a:buChar char=""/>
            </a:pPr>
            <a:endParaRPr lang="en-US" altLang="ja-JP" sz="2400" dirty="0">
              <a:effectLst/>
              <a:latin typeface="游明朝" panose="02020400000000000000" pitchFamily="18" charset="-128"/>
              <a:ea typeface="Times New Roman" panose="02020603050405020304" pitchFamily="18" charset="0"/>
            </a:endParaRPr>
          </a:p>
          <a:p>
            <a:pPr marL="342900" lvl="0" indent="-342900" algn="just">
              <a:lnSpc>
                <a:spcPts val="1700"/>
              </a:lnSpc>
              <a:buFont typeface="Wingdings" panose="05000000000000000000" pitchFamily="2" charset="2"/>
              <a:buChar char=""/>
            </a:pPr>
            <a:endParaRPr lang="en-US" altLang="ja-JP" sz="2400" dirty="0">
              <a:effectLst/>
              <a:latin typeface="游明朝" panose="02020400000000000000" pitchFamily="18" charset="-128"/>
              <a:ea typeface="Times New Roman" panose="02020603050405020304" pitchFamily="18" charset="0"/>
            </a:endParaRPr>
          </a:p>
          <a:p>
            <a:pPr marL="342900" lvl="0" indent="-342900" algn="just">
              <a:lnSpc>
                <a:spcPts val="1700"/>
              </a:lnSpc>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ISC: </a:t>
            </a:r>
            <a:r>
              <a:rPr lang="ja-JP" altLang="ja-JP" sz="2400" dirty="0">
                <a:effectLst/>
                <a:latin typeface="Times New Roman" panose="02020603050405020304" pitchFamily="18" charset="0"/>
                <a:ea typeface="游明朝" panose="02020400000000000000" pitchFamily="18" charset="-128"/>
              </a:rPr>
              <a:t>オープンバンキング：最先端と今後の挑戦</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lnSpc>
                <a:spcPts val="1700"/>
              </a:lnSpc>
              <a:buFont typeface="Wingdings" panose="05000000000000000000" pitchFamily="2" charset="2"/>
              <a:buChar char=""/>
            </a:pPr>
            <a:endParaRPr lang="en-US" altLang="ja-JP" sz="2400" dirty="0">
              <a:effectLst/>
              <a:latin typeface="游明朝" panose="02020400000000000000" pitchFamily="18" charset="-128"/>
              <a:ea typeface="Times New Roman" panose="02020603050405020304" pitchFamily="18" charset="0"/>
            </a:endParaRPr>
          </a:p>
          <a:p>
            <a:pPr marL="342900" lvl="0" indent="-342900" algn="just">
              <a:lnSpc>
                <a:spcPts val="1700"/>
              </a:lnSpc>
              <a:buFont typeface="Wingdings" panose="05000000000000000000" pitchFamily="2" charset="2"/>
              <a:buChar char=""/>
            </a:pPr>
            <a:endParaRPr lang="en-US" altLang="ja-JP" sz="2400" dirty="0">
              <a:effectLst/>
              <a:latin typeface="游明朝" panose="02020400000000000000" pitchFamily="18" charset="-128"/>
              <a:ea typeface="Times New Roman" panose="02020603050405020304" pitchFamily="18" charset="0"/>
            </a:endParaRPr>
          </a:p>
          <a:p>
            <a:pPr marL="342900" lvl="0" indent="-342900" algn="just">
              <a:lnSpc>
                <a:spcPts val="1700"/>
              </a:lnSpc>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REG: </a:t>
            </a:r>
            <a:r>
              <a:rPr lang="ja-JP" altLang="ja-JP" sz="2400" dirty="0">
                <a:effectLst/>
                <a:latin typeface="Times New Roman" panose="02020603050405020304" pitchFamily="18" charset="0"/>
                <a:ea typeface="游明朝" panose="02020400000000000000" pitchFamily="18" charset="-128"/>
              </a:rPr>
              <a:t>デジタルトラストと貿易円滑化における最新技術の役割</a:t>
            </a:r>
            <a:endParaRPr lang="en-US" altLang="ja-JP" sz="2400" dirty="0">
              <a:effectLst/>
              <a:latin typeface="Times New Roman" panose="02020603050405020304" pitchFamily="18" charset="0"/>
              <a:ea typeface="游明朝" panose="02020400000000000000" pitchFamily="18" charset="-128"/>
            </a:endParaRPr>
          </a:p>
          <a:p>
            <a:pPr marL="342900" lvl="0" indent="-342900" algn="just">
              <a:lnSpc>
                <a:spcPts val="1700"/>
              </a:lnSpc>
              <a:buFont typeface="Wingdings" panose="05000000000000000000" pitchFamily="2" charset="2"/>
              <a:buChar char=""/>
            </a:pPr>
            <a:endParaRPr lang="en-US" altLang="ja-JP" sz="2400" dirty="0">
              <a:effectLst/>
              <a:latin typeface="游明朝" panose="02020400000000000000" pitchFamily="18" charset="-128"/>
              <a:ea typeface="Times New Roman" panose="02020603050405020304" pitchFamily="18" charset="0"/>
            </a:endParaRPr>
          </a:p>
          <a:p>
            <a:pPr marL="342900" lvl="0" indent="-342900" algn="just">
              <a:lnSpc>
                <a:spcPts val="1700"/>
              </a:lnSpc>
              <a:buFont typeface="Wingdings" panose="05000000000000000000" pitchFamily="2" charset="2"/>
              <a:buChar char=""/>
            </a:pPr>
            <a:endParaRPr lang="en-US" altLang="ja-JP" sz="2400" dirty="0">
              <a:effectLst/>
              <a:latin typeface="游明朝" panose="02020400000000000000" pitchFamily="18" charset="-128"/>
              <a:ea typeface="Times New Roman" panose="02020603050405020304" pitchFamily="18" charset="0"/>
            </a:endParaRPr>
          </a:p>
          <a:p>
            <a:pPr marL="342900" lvl="0" indent="-342900" algn="just">
              <a:lnSpc>
                <a:spcPts val="1700"/>
              </a:lnSpc>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ISC: </a:t>
            </a:r>
            <a:r>
              <a:rPr lang="ja-JP" altLang="ja-JP" sz="2400" dirty="0">
                <a:effectLst/>
                <a:latin typeface="Times New Roman" panose="02020603050405020304" pitchFamily="18" charset="0"/>
                <a:ea typeface="游明朝" panose="02020400000000000000" pitchFamily="18" charset="-128"/>
              </a:rPr>
              <a:t>国際貿易を支えるオープンバンキングとオープンファイナンス</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lnSpc>
                <a:spcPts val="1700"/>
              </a:lnSpc>
              <a:buFont typeface="Wingdings" panose="05000000000000000000" pitchFamily="2" charset="2"/>
              <a:buChar char=""/>
            </a:pPr>
            <a:endParaRPr lang="en-US" altLang="ja-JP" sz="2400" dirty="0">
              <a:effectLst/>
              <a:latin typeface="游明朝" panose="02020400000000000000" pitchFamily="18" charset="-128"/>
              <a:ea typeface="Times New Roman" panose="02020603050405020304" pitchFamily="18" charset="0"/>
            </a:endParaRPr>
          </a:p>
          <a:p>
            <a:pPr marL="342900" lvl="0" indent="-342900" algn="just">
              <a:lnSpc>
                <a:spcPts val="1700"/>
              </a:lnSpc>
              <a:buFont typeface="Wingdings" panose="05000000000000000000" pitchFamily="2" charset="2"/>
              <a:buChar char=""/>
            </a:pPr>
            <a:endParaRPr lang="en-US" altLang="ja-JP" sz="2400" dirty="0">
              <a:effectLst/>
              <a:latin typeface="游明朝" panose="02020400000000000000" pitchFamily="18" charset="-128"/>
              <a:ea typeface="Times New Roman" panose="02020603050405020304" pitchFamily="18" charset="0"/>
            </a:endParaRPr>
          </a:p>
          <a:p>
            <a:pPr marL="342900" lvl="0" indent="-342900" algn="just">
              <a:lnSpc>
                <a:spcPts val="1700"/>
              </a:lnSpc>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ISC: </a:t>
            </a:r>
            <a:r>
              <a:rPr lang="en-US" altLang="ja-JP" sz="2400" dirty="0">
                <a:latin typeface="Times New Roman" panose="02020603050405020304" pitchFamily="18" charset="0"/>
                <a:ea typeface="游明朝" panose="02020400000000000000" pitchFamily="18" charset="-128"/>
              </a:rPr>
              <a:t>SCM</a:t>
            </a:r>
            <a:r>
              <a:rPr lang="ja-JP" altLang="ja-JP" sz="2400" dirty="0">
                <a:effectLst/>
                <a:latin typeface="Times New Roman" panose="02020603050405020304" pitchFamily="18" charset="0"/>
                <a:ea typeface="游明朝" panose="02020400000000000000" pitchFamily="18" charset="-128"/>
              </a:rPr>
              <a:t>を更に効率化する国連</a:t>
            </a:r>
            <a:r>
              <a:rPr lang="en-US" altLang="ja-JP" sz="2400" dirty="0">
                <a:effectLst/>
                <a:latin typeface="Times New Roman" panose="02020603050405020304" pitchFamily="18" charset="0"/>
                <a:ea typeface="游明朝" panose="02020400000000000000" pitchFamily="18" charset="-128"/>
              </a:rPr>
              <a:t>CEFACT</a:t>
            </a:r>
            <a:r>
              <a:rPr lang="ja-JP" altLang="ja-JP" sz="2400" dirty="0">
                <a:effectLst/>
                <a:latin typeface="Times New Roman" panose="02020603050405020304" pitchFamily="18" charset="0"/>
                <a:ea typeface="游明朝" panose="02020400000000000000" pitchFamily="18" charset="-128"/>
              </a:rPr>
              <a:t>標準</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lnSpc>
                <a:spcPts val="1700"/>
              </a:lnSpc>
              <a:buFont typeface="Wingdings" panose="05000000000000000000" pitchFamily="2" charset="2"/>
              <a:buChar char=""/>
            </a:pPr>
            <a:endParaRPr lang="en-US" altLang="ja-JP" sz="2400" dirty="0">
              <a:effectLst/>
              <a:latin typeface="游明朝" panose="02020400000000000000" pitchFamily="18" charset="-128"/>
              <a:ea typeface="Times New Roman" panose="02020603050405020304" pitchFamily="18" charset="0"/>
            </a:endParaRPr>
          </a:p>
          <a:p>
            <a:pPr marL="342900" lvl="0" indent="-342900" algn="just">
              <a:lnSpc>
                <a:spcPts val="1700"/>
              </a:lnSpc>
              <a:buFont typeface="Wingdings" panose="05000000000000000000" pitchFamily="2" charset="2"/>
              <a:buChar char=""/>
            </a:pPr>
            <a:endParaRPr lang="en-US" altLang="ja-JP" sz="2400" dirty="0">
              <a:effectLst/>
              <a:latin typeface="游明朝" panose="02020400000000000000" pitchFamily="18" charset="-128"/>
              <a:ea typeface="Times New Roman" panose="02020603050405020304" pitchFamily="18" charset="0"/>
            </a:endParaRPr>
          </a:p>
          <a:p>
            <a:pPr marL="342900" lvl="0" indent="-342900" algn="just">
              <a:lnSpc>
                <a:spcPts val="1700"/>
              </a:lnSpc>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M+T: EDI</a:t>
            </a:r>
            <a:r>
              <a:rPr lang="ja-JP" altLang="ja-JP" sz="2400" dirty="0">
                <a:effectLst/>
                <a:latin typeface="Times New Roman" panose="02020603050405020304" pitchFamily="18" charset="0"/>
                <a:ea typeface="游明朝" panose="02020400000000000000" pitchFamily="18" charset="-128"/>
              </a:rPr>
              <a:t>から</a:t>
            </a:r>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へ</a:t>
            </a:r>
            <a:endParaRPr kumimoji="1" lang="ja-JP" altLang="en-US" sz="2400" dirty="0"/>
          </a:p>
        </p:txBody>
      </p:sp>
      <p:sp>
        <p:nvSpPr>
          <p:cNvPr id="3" name="テキスト ボックス 2">
            <a:extLst>
              <a:ext uri="{FF2B5EF4-FFF2-40B4-BE49-F238E27FC236}">
                <a16:creationId xmlns:a16="http://schemas.microsoft.com/office/drawing/2014/main" id="{2A88CD34-85EF-6BCA-98CC-7421FA2E9E10}"/>
              </a:ext>
            </a:extLst>
          </p:cNvPr>
          <p:cNvSpPr txBox="1"/>
          <p:nvPr/>
        </p:nvSpPr>
        <p:spPr>
          <a:xfrm>
            <a:off x="3468414" y="409903"/>
            <a:ext cx="4635062" cy="584775"/>
          </a:xfrm>
          <a:prstGeom prst="rect">
            <a:avLst/>
          </a:prstGeom>
          <a:noFill/>
        </p:spPr>
        <p:txBody>
          <a:bodyPr wrap="square" rtlCol="0">
            <a:spAutoFit/>
          </a:bodyPr>
          <a:lstStyle/>
          <a:p>
            <a:pPr algn="ctr"/>
            <a:r>
              <a:rPr kumimoji="1" lang="ja-JP" altLang="en-US" sz="3200" b="1" u="sng" dirty="0"/>
              <a:t>報告セッション</a:t>
            </a:r>
          </a:p>
        </p:txBody>
      </p:sp>
      <p:sp>
        <p:nvSpPr>
          <p:cNvPr id="4" name="テキスト ボックス 3">
            <a:extLst>
              <a:ext uri="{FF2B5EF4-FFF2-40B4-BE49-F238E27FC236}">
                <a16:creationId xmlns:a16="http://schemas.microsoft.com/office/drawing/2014/main" id="{41CE1A17-1F82-8AC4-B9C0-C865C6EF6F7B}"/>
              </a:ext>
            </a:extLst>
          </p:cNvPr>
          <p:cNvSpPr txBox="1"/>
          <p:nvPr/>
        </p:nvSpPr>
        <p:spPr>
          <a:xfrm>
            <a:off x="7756634" y="5360276"/>
            <a:ext cx="4130566" cy="1200329"/>
          </a:xfrm>
          <a:prstGeom prst="rect">
            <a:avLst/>
          </a:prstGeom>
          <a:noFill/>
          <a:ln>
            <a:solidFill>
              <a:schemeClr val="accent1"/>
            </a:solidFill>
          </a:ln>
        </p:spPr>
        <p:txBody>
          <a:bodyPr wrap="square" rtlCol="0">
            <a:spAutoFit/>
          </a:bodyPr>
          <a:lstStyle/>
          <a:p>
            <a:r>
              <a:rPr kumimoji="1" lang="en-US" altLang="ja-JP" dirty="0"/>
              <a:t>ISC: </a:t>
            </a:r>
            <a:r>
              <a:rPr lang="en-US" altLang="ja-JP" sz="1800" kern="0" dirty="0">
                <a:effectLst/>
                <a:latin typeface="游明朝" panose="02020400000000000000" pitchFamily="18" charset="-128"/>
                <a:cs typeface="Times New Roman" panose="02020603050405020304" pitchFamily="18" charset="0"/>
              </a:rPr>
              <a:t>International Supply Chain</a:t>
            </a:r>
          </a:p>
          <a:p>
            <a:r>
              <a:rPr lang="en-US" altLang="ja-JP" kern="0" dirty="0">
                <a:latin typeface="游明朝" panose="02020400000000000000" pitchFamily="18" charset="-128"/>
                <a:cs typeface="Times New Roman" panose="02020603050405020304" pitchFamily="18" charset="0"/>
              </a:rPr>
              <a:t>ITP: </a:t>
            </a:r>
            <a:r>
              <a:rPr lang="en-US" altLang="ja-JP" sz="1800" kern="0" dirty="0">
                <a:effectLst/>
                <a:latin typeface="游明朝" panose="02020400000000000000" pitchFamily="18" charset="-128"/>
                <a:cs typeface="Times New Roman" panose="02020603050405020304" pitchFamily="18" charset="0"/>
              </a:rPr>
              <a:t>International Trade Procedure</a:t>
            </a:r>
          </a:p>
          <a:p>
            <a:r>
              <a:rPr lang="en-US" altLang="ja-JP" kern="0" dirty="0">
                <a:latin typeface="游明朝" panose="02020400000000000000" pitchFamily="18" charset="-128"/>
                <a:cs typeface="Times New Roman" panose="02020603050405020304" pitchFamily="18" charset="0"/>
              </a:rPr>
              <a:t>REG: </a:t>
            </a:r>
            <a:r>
              <a:rPr lang="en-US" altLang="ja-JP" sz="1800" kern="0" dirty="0">
                <a:effectLst/>
                <a:latin typeface="游明朝" panose="02020400000000000000" pitchFamily="18" charset="-128"/>
                <a:cs typeface="Times New Roman" panose="02020603050405020304" pitchFamily="18" charset="0"/>
              </a:rPr>
              <a:t>Regulatory</a:t>
            </a:r>
          </a:p>
          <a:p>
            <a:r>
              <a:rPr kumimoji="1" lang="en-US" altLang="ja-JP" kern="0" dirty="0">
                <a:latin typeface="游明朝" panose="02020400000000000000" pitchFamily="18" charset="-128"/>
                <a:cs typeface="Times New Roman" panose="02020603050405020304" pitchFamily="18" charset="0"/>
              </a:rPr>
              <a:t>M+T: </a:t>
            </a:r>
            <a:r>
              <a:rPr lang="en-US" altLang="ja-JP" sz="1800" kern="0" dirty="0">
                <a:effectLst/>
                <a:latin typeface="游明朝" panose="02020400000000000000" pitchFamily="18" charset="-128"/>
                <a:cs typeface="Times New Roman" panose="02020603050405020304" pitchFamily="18" charset="0"/>
              </a:rPr>
              <a:t>Methodology and Technology</a:t>
            </a:r>
            <a:endParaRPr kumimoji="1" lang="ja-JP" altLang="en-US" dirty="0"/>
          </a:p>
        </p:txBody>
      </p:sp>
      <p:sp>
        <p:nvSpPr>
          <p:cNvPr id="5" name="スライド番号プレースホルダー 4">
            <a:extLst>
              <a:ext uri="{FF2B5EF4-FFF2-40B4-BE49-F238E27FC236}">
                <a16:creationId xmlns:a16="http://schemas.microsoft.com/office/drawing/2014/main" id="{3078850B-02E6-B478-95BB-754A7B29CF23}"/>
              </a:ext>
            </a:extLst>
          </p:cNvPr>
          <p:cNvSpPr>
            <a:spLocks noGrp="1"/>
          </p:cNvSpPr>
          <p:nvPr>
            <p:ph type="sldNum" sz="quarter" idx="12"/>
          </p:nvPr>
        </p:nvSpPr>
        <p:spPr/>
        <p:txBody>
          <a:bodyPr/>
          <a:lstStyle/>
          <a:p>
            <a:fld id="{98AD7D54-41B6-454F-BE9C-100C7E7E05C3}" type="slidenum">
              <a:rPr kumimoji="1" lang="ja-JP" altLang="en-US" smtClean="0"/>
              <a:t>2</a:t>
            </a:fld>
            <a:endParaRPr kumimoji="1" lang="ja-JP" altLang="en-US"/>
          </a:p>
        </p:txBody>
      </p:sp>
    </p:spTree>
    <p:extLst>
      <p:ext uri="{BB962C8B-B14F-4D97-AF65-F5344CB8AC3E}">
        <p14:creationId xmlns:p14="http://schemas.microsoft.com/office/powerpoint/2010/main" val="13227384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AD7724F7-AB2C-4A79-B11A-117E8CB1FCF4}"/>
              </a:ext>
            </a:extLst>
          </p:cNvPr>
          <p:cNvSpPr txBox="1"/>
          <p:nvPr/>
        </p:nvSpPr>
        <p:spPr>
          <a:xfrm>
            <a:off x="357351" y="367126"/>
            <a:ext cx="6096000" cy="523220"/>
          </a:xfrm>
          <a:prstGeom prst="rect">
            <a:avLst/>
          </a:prstGeom>
          <a:noFill/>
        </p:spPr>
        <p:txBody>
          <a:bodyPr wrap="square">
            <a:spAutoFit/>
          </a:bodyPr>
          <a:lstStyle/>
          <a:p>
            <a:r>
              <a:rPr lang="en-US" altLang="ja-JP" sz="2800" b="1" u="sng" kern="0" dirty="0">
                <a:effectLst/>
                <a:latin typeface="游ゴシック" panose="020B0400000000000000" pitchFamily="50" charset="-128"/>
                <a:cs typeface="Times New Roman" panose="02020603050405020304" pitchFamily="18" charset="0"/>
              </a:rPr>
              <a:t>EDI</a:t>
            </a:r>
            <a:r>
              <a:rPr lang="ja-JP" altLang="ja-JP" sz="2800" b="1" u="sng" kern="0" dirty="0">
                <a:effectLst/>
                <a:ea typeface="游ゴシック" panose="020B0400000000000000" pitchFamily="50" charset="-128"/>
                <a:cs typeface="Times New Roman" panose="02020603050405020304" pitchFamily="18" charset="0"/>
              </a:rPr>
              <a:t>から</a:t>
            </a:r>
            <a:r>
              <a:rPr lang="en-US" altLang="ja-JP" sz="2800" b="1" u="sng" kern="0" dirty="0">
                <a:effectLst/>
                <a:ea typeface="游ゴシック" panose="020B0400000000000000" pitchFamily="50" charset="-128"/>
                <a:cs typeface="Times New Roman" panose="02020603050405020304" pitchFamily="18" charset="0"/>
              </a:rPr>
              <a:t>API</a:t>
            </a:r>
            <a:r>
              <a:rPr lang="ja-JP" altLang="ja-JP" sz="2800" b="1" u="sng" kern="0" dirty="0">
                <a:effectLst/>
                <a:ea typeface="游ゴシック" panose="020B0400000000000000" pitchFamily="50" charset="-128"/>
                <a:cs typeface="Times New Roman" panose="02020603050405020304" pitchFamily="18" charset="0"/>
              </a:rPr>
              <a:t>へ</a:t>
            </a:r>
            <a:endParaRPr lang="ja-JP" altLang="en-US" sz="2800" u="sng" dirty="0"/>
          </a:p>
        </p:txBody>
      </p:sp>
      <p:sp>
        <p:nvSpPr>
          <p:cNvPr id="7" name="テキスト ボックス 6">
            <a:extLst>
              <a:ext uri="{FF2B5EF4-FFF2-40B4-BE49-F238E27FC236}">
                <a16:creationId xmlns:a16="http://schemas.microsoft.com/office/drawing/2014/main" id="{BD5DCB3F-B571-44A1-84CE-E83B38A0067F}"/>
              </a:ext>
            </a:extLst>
          </p:cNvPr>
          <p:cNvSpPr txBox="1"/>
          <p:nvPr/>
        </p:nvSpPr>
        <p:spPr>
          <a:xfrm>
            <a:off x="539641" y="984704"/>
            <a:ext cx="10762592" cy="830997"/>
          </a:xfrm>
          <a:prstGeom prst="rect">
            <a:avLst/>
          </a:prstGeom>
          <a:noFill/>
        </p:spPr>
        <p:txBody>
          <a:bodyPr wrap="square">
            <a:spAutoFit/>
          </a:bodyPr>
          <a:lstStyle/>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国連</a:t>
            </a:r>
            <a:r>
              <a:rPr lang="en-US" altLang="ja-JP" sz="2400" dirty="0">
                <a:effectLst/>
                <a:latin typeface="Times New Roman" panose="02020603050405020304" pitchFamily="18" charset="0"/>
                <a:ea typeface="游明朝" panose="02020400000000000000" pitchFamily="18" charset="-128"/>
              </a:rPr>
              <a:t>CEFACT</a:t>
            </a:r>
            <a:r>
              <a:rPr lang="ja-JP" altLang="ja-JP" sz="2400" dirty="0">
                <a:effectLst/>
                <a:latin typeface="Times New Roman" panose="02020603050405020304" pitchFamily="18" charset="0"/>
                <a:ea typeface="游明朝" panose="02020400000000000000" pitchFamily="18" charset="-128"/>
              </a:rPr>
              <a:t>環境における</a:t>
            </a:r>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戦略</a:t>
            </a:r>
            <a:endParaRPr lang="ja-JP" altLang="ja-JP" sz="2400" dirty="0">
              <a:effectLst/>
              <a:latin typeface="Times New Roman" panose="02020603050405020304" pitchFamily="18" charset="0"/>
              <a:ea typeface="Times New Roman" panose="02020603050405020304" pitchFamily="18" charset="0"/>
            </a:endParaRPr>
          </a:p>
          <a:p>
            <a:pPr marL="533400" algn="just"/>
            <a:r>
              <a:rPr lang="ja-JP" altLang="ja-JP" sz="2400" dirty="0">
                <a:effectLst/>
                <a:latin typeface="Times New Roman" panose="02020603050405020304" pitchFamily="18" charset="0"/>
                <a:ea typeface="游明朝" panose="02020400000000000000" pitchFamily="18" charset="-128"/>
              </a:rPr>
              <a:t>技術仕様分野</a:t>
            </a:r>
            <a:r>
              <a:rPr lang="en-US" altLang="ja-JP" sz="2400" dirty="0">
                <a:effectLst/>
                <a:latin typeface="Times New Roman" panose="02020603050405020304" pitchFamily="18" charset="0"/>
                <a:ea typeface="游明朝" panose="02020400000000000000" pitchFamily="18" charset="-128"/>
              </a:rPr>
              <a:t>PDA</a:t>
            </a:r>
            <a:r>
              <a:rPr lang="ja-JP" altLang="ja-JP" sz="2400" dirty="0">
                <a:effectLst/>
                <a:latin typeface="Times New Roman" panose="02020603050405020304" pitchFamily="18" charset="0"/>
                <a:ea typeface="游明朝" panose="02020400000000000000" pitchFamily="18" charset="-128"/>
              </a:rPr>
              <a:t>が進める</a:t>
            </a:r>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化の全体像が示されました。</a:t>
            </a:r>
            <a:endParaRPr lang="ja-JP" altLang="ja-JP" sz="2400" dirty="0">
              <a:effectLst/>
              <a:latin typeface="Times New Roman" panose="02020603050405020304" pitchFamily="18" charset="0"/>
              <a:ea typeface="Times New Roman" panose="02020603050405020304" pitchFamily="18" charset="0"/>
            </a:endParaRPr>
          </a:p>
        </p:txBody>
      </p:sp>
      <p:pic>
        <p:nvPicPr>
          <p:cNvPr id="18" name="図 17">
            <a:extLst>
              <a:ext uri="{FF2B5EF4-FFF2-40B4-BE49-F238E27FC236}">
                <a16:creationId xmlns:a16="http://schemas.microsoft.com/office/drawing/2014/main" id="{B1035E7C-49BC-9B39-6409-871C669C10D8}"/>
              </a:ext>
            </a:extLst>
          </p:cNvPr>
          <p:cNvPicPr>
            <a:picLocks noChangeAspect="1"/>
          </p:cNvPicPr>
          <p:nvPr/>
        </p:nvPicPr>
        <p:blipFill>
          <a:blip r:embed="rId2"/>
          <a:stretch>
            <a:fillRect/>
          </a:stretch>
        </p:blipFill>
        <p:spPr>
          <a:xfrm>
            <a:off x="2172357" y="1815701"/>
            <a:ext cx="7497160" cy="2554870"/>
          </a:xfrm>
          <a:prstGeom prst="rect">
            <a:avLst/>
          </a:prstGeom>
        </p:spPr>
      </p:pic>
      <p:sp>
        <p:nvSpPr>
          <p:cNvPr id="20" name="テキスト ボックス 19">
            <a:extLst>
              <a:ext uri="{FF2B5EF4-FFF2-40B4-BE49-F238E27FC236}">
                <a16:creationId xmlns:a16="http://schemas.microsoft.com/office/drawing/2014/main" id="{82D5FEB9-05B2-CD2F-201C-0D9E859DABFC}"/>
              </a:ext>
            </a:extLst>
          </p:cNvPr>
          <p:cNvSpPr txBox="1"/>
          <p:nvPr/>
        </p:nvSpPr>
        <p:spPr>
          <a:xfrm>
            <a:off x="451945" y="4466501"/>
            <a:ext cx="11288110" cy="2246769"/>
          </a:xfrm>
          <a:prstGeom prst="rect">
            <a:avLst/>
          </a:prstGeom>
          <a:noFill/>
        </p:spPr>
        <p:txBody>
          <a:bodyPr wrap="square">
            <a:spAutoFit/>
          </a:bodyPr>
          <a:lstStyle/>
          <a:p>
            <a:pPr marL="342900" lvl="0" indent="-342900" algn="just">
              <a:buFont typeface="Wingdings" panose="05000000000000000000" pitchFamily="2" charset="2"/>
              <a:buChar char=""/>
            </a:pPr>
            <a:r>
              <a:rPr lang="en-US" altLang="ja-JP" sz="2000" dirty="0">
                <a:effectLst/>
                <a:latin typeface="游明朝" panose="02020400000000000000" pitchFamily="18" charset="-128"/>
                <a:ea typeface="Times New Roman" panose="02020603050405020304" pitchFamily="18" charset="0"/>
              </a:rPr>
              <a:t>RDM</a:t>
            </a:r>
            <a:r>
              <a:rPr lang="ja-JP" altLang="ja-JP" sz="2000" dirty="0">
                <a:effectLst/>
                <a:latin typeface="Times New Roman" panose="02020603050405020304" pitchFamily="18" charset="0"/>
                <a:ea typeface="游明朝" panose="02020400000000000000" pitchFamily="18" charset="-128"/>
              </a:rPr>
              <a:t>（</a:t>
            </a:r>
            <a:r>
              <a:rPr lang="en-US" altLang="ja-JP" sz="2000" dirty="0">
                <a:effectLst/>
                <a:latin typeface="Times New Roman" panose="02020603050405020304" pitchFamily="18" charset="0"/>
                <a:ea typeface="游明朝" panose="02020400000000000000" pitchFamily="18" charset="-128"/>
              </a:rPr>
              <a:t>Reference Data Model</a:t>
            </a:r>
            <a:r>
              <a:rPr lang="ja-JP" altLang="ja-JP" sz="2000" dirty="0">
                <a:effectLst/>
                <a:latin typeface="Times New Roman" panose="02020603050405020304" pitchFamily="18" charset="0"/>
                <a:ea typeface="游明朝" panose="02020400000000000000" pitchFamily="18" charset="-128"/>
              </a:rPr>
              <a:t>：参照データモデル）を対象とした</a:t>
            </a:r>
            <a:r>
              <a:rPr lang="en-US" altLang="ja-JP" sz="2000" dirty="0">
                <a:effectLst/>
                <a:latin typeface="Times New Roman" panose="02020603050405020304" pitchFamily="18" charset="0"/>
                <a:ea typeface="游明朝" panose="02020400000000000000" pitchFamily="18" charset="-128"/>
              </a:rPr>
              <a:t>JSON</a:t>
            </a:r>
            <a:r>
              <a:rPr lang="ja-JP" altLang="ja-JP" sz="2000" dirty="0">
                <a:effectLst/>
                <a:latin typeface="Times New Roman" panose="02020603050405020304" pitchFamily="18" charset="0"/>
                <a:ea typeface="游明朝" panose="02020400000000000000" pitchFamily="18" charset="-128"/>
              </a:rPr>
              <a:t>設計規則を策定し、それに基づくメッセージベースの国連</a:t>
            </a:r>
            <a:r>
              <a:rPr lang="en-US" altLang="ja-JP" sz="2000" dirty="0">
                <a:effectLst/>
                <a:latin typeface="Times New Roman" panose="02020603050405020304" pitchFamily="18" charset="0"/>
                <a:ea typeface="游明朝" panose="02020400000000000000" pitchFamily="18" charset="-128"/>
              </a:rPr>
              <a:t>CEFACT</a:t>
            </a:r>
            <a:r>
              <a:rPr lang="ja-JP" altLang="ja-JP" sz="2000" dirty="0">
                <a:effectLst/>
                <a:latin typeface="Times New Roman" panose="02020603050405020304" pitchFamily="18" charset="0"/>
                <a:ea typeface="游明朝" panose="02020400000000000000" pitchFamily="18" charset="-128"/>
              </a:rPr>
              <a:t>標準</a:t>
            </a:r>
            <a:r>
              <a:rPr lang="en-US" altLang="ja-JP" sz="2000" dirty="0">
                <a:effectLst/>
                <a:latin typeface="Times New Roman" panose="02020603050405020304" pitchFamily="18" charset="0"/>
                <a:ea typeface="游明朝" panose="02020400000000000000" pitchFamily="18" charset="-128"/>
              </a:rPr>
              <a:t>API</a:t>
            </a:r>
            <a:r>
              <a:rPr lang="ja-JP" altLang="ja-JP" sz="2000" dirty="0">
                <a:effectLst/>
                <a:latin typeface="Times New Roman" panose="02020603050405020304" pitchFamily="18" charset="0"/>
                <a:ea typeface="游明朝" panose="02020400000000000000" pitchFamily="18" charset="-128"/>
              </a:rPr>
              <a:t>を開発。また、</a:t>
            </a:r>
            <a:r>
              <a:rPr lang="en-US" altLang="ja-JP" sz="2000" dirty="0">
                <a:effectLst/>
                <a:latin typeface="Times New Roman" panose="02020603050405020304" pitchFamily="18" charset="0"/>
                <a:ea typeface="游明朝" panose="02020400000000000000" pitchFamily="18" charset="-128"/>
              </a:rPr>
              <a:t>JSON</a:t>
            </a:r>
            <a:r>
              <a:rPr lang="ja-JP" altLang="ja-JP" sz="2000" dirty="0">
                <a:effectLst/>
                <a:latin typeface="Times New Roman" panose="02020603050405020304" pitchFamily="18" charset="0"/>
                <a:ea typeface="游明朝" panose="02020400000000000000" pitchFamily="18" charset="-128"/>
              </a:rPr>
              <a:t>設計規則に従った</a:t>
            </a:r>
            <a:r>
              <a:rPr lang="en-US" altLang="ja-JP" sz="2000" dirty="0">
                <a:effectLst/>
                <a:latin typeface="Times New Roman" panose="02020603050405020304" pitchFamily="18" charset="0"/>
                <a:ea typeface="游明朝" panose="02020400000000000000" pitchFamily="18" charset="-128"/>
              </a:rPr>
              <a:t>JSON-LD</a:t>
            </a:r>
            <a:r>
              <a:rPr lang="ja-JP" altLang="ja-JP" sz="2000" dirty="0">
                <a:effectLst/>
                <a:latin typeface="Times New Roman" panose="02020603050405020304" pitchFamily="18" charset="0"/>
                <a:ea typeface="游明朝" panose="02020400000000000000" pitchFamily="18" charset="-128"/>
              </a:rPr>
              <a:t>ボキャブラリを作成し、将来的には、それを利用したリソースベースの国連</a:t>
            </a:r>
            <a:r>
              <a:rPr lang="en-US" altLang="ja-JP" sz="2000" dirty="0">
                <a:effectLst/>
                <a:latin typeface="Times New Roman" panose="02020603050405020304" pitchFamily="18" charset="0"/>
                <a:ea typeface="游明朝" panose="02020400000000000000" pitchFamily="18" charset="-128"/>
              </a:rPr>
              <a:t>CEFACT</a:t>
            </a:r>
            <a:r>
              <a:rPr lang="ja-JP" altLang="ja-JP" sz="2000" dirty="0">
                <a:effectLst/>
                <a:latin typeface="Times New Roman" panose="02020603050405020304" pitchFamily="18" charset="0"/>
                <a:ea typeface="游明朝" panose="02020400000000000000" pitchFamily="18" charset="-128"/>
              </a:rPr>
              <a:t>セマンティックス活用プラットフォームを目指したい。</a:t>
            </a:r>
            <a:endParaRPr lang="ja-JP" altLang="ja-JP" sz="20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en-US" altLang="ja-JP" sz="2000" dirty="0">
                <a:effectLst/>
                <a:latin typeface="游明朝" panose="02020400000000000000" pitchFamily="18" charset="-128"/>
                <a:ea typeface="Times New Roman" panose="02020603050405020304" pitchFamily="18" charset="0"/>
              </a:rPr>
              <a:t>RDM</a:t>
            </a:r>
            <a:r>
              <a:rPr lang="ja-JP" altLang="ja-JP" sz="2000" dirty="0">
                <a:effectLst/>
                <a:latin typeface="Times New Roman" panose="02020603050405020304" pitchFamily="18" charset="0"/>
                <a:ea typeface="游明朝" panose="02020400000000000000" pitchFamily="18" charset="-128"/>
              </a:rPr>
              <a:t>は業務領域（ドメイン：例えばサプライチェーン、農業、運輸ロジスティックス、金融等）単位に作られるため、</a:t>
            </a:r>
            <a:r>
              <a:rPr lang="en-US" altLang="ja-JP" sz="2000" dirty="0">
                <a:effectLst/>
                <a:latin typeface="Times New Roman" panose="02020603050405020304" pitchFamily="18" charset="0"/>
                <a:ea typeface="游明朝" panose="02020400000000000000" pitchFamily="18" charset="-128"/>
              </a:rPr>
              <a:t>RDM</a:t>
            </a:r>
            <a:r>
              <a:rPr lang="ja-JP" altLang="ja-JP" sz="2000" dirty="0">
                <a:effectLst/>
                <a:latin typeface="Times New Roman" panose="02020603050405020304" pitchFamily="18" charset="0"/>
                <a:ea typeface="游明朝" panose="02020400000000000000" pitchFamily="18" charset="-128"/>
              </a:rPr>
              <a:t>から派生する</a:t>
            </a:r>
            <a:r>
              <a:rPr lang="en-US" altLang="ja-JP" sz="2000" dirty="0">
                <a:effectLst/>
                <a:latin typeface="Times New Roman" panose="02020603050405020304" pitchFamily="18" charset="0"/>
                <a:ea typeface="游明朝" panose="02020400000000000000" pitchFamily="18" charset="-128"/>
              </a:rPr>
              <a:t>API</a:t>
            </a:r>
            <a:r>
              <a:rPr lang="ja-JP" altLang="ja-JP" sz="2000" dirty="0">
                <a:effectLst/>
                <a:latin typeface="Times New Roman" panose="02020603050405020304" pitchFamily="18" charset="0"/>
                <a:ea typeface="游明朝" panose="02020400000000000000" pitchFamily="18" charset="-128"/>
              </a:rPr>
              <a:t>のセットもドメイン毎に定義されることになる。</a:t>
            </a:r>
            <a:endParaRPr lang="ja-JP" altLang="ja-JP" sz="2000" dirty="0">
              <a:effectLst/>
              <a:latin typeface="Times New Roman" panose="02020603050405020304" pitchFamily="18" charset="0"/>
              <a:ea typeface="Times New Roman" panose="02020603050405020304" pitchFamily="18" charset="0"/>
            </a:endParaRPr>
          </a:p>
        </p:txBody>
      </p:sp>
      <p:sp>
        <p:nvSpPr>
          <p:cNvPr id="21" name="スライド番号プレースホルダー 20">
            <a:extLst>
              <a:ext uri="{FF2B5EF4-FFF2-40B4-BE49-F238E27FC236}">
                <a16:creationId xmlns:a16="http://schemas.microsoft.com/office/drawing/2014/main" id="{A7AE1963-E58A-2BB9-694A-AF97FBA714A2}"/>
              </a:ext>
            </a:extLst>
          </p:cNvPr>
          <p:cNvSpPr>
            <a:spLocks noGrp="1"/>
          </p:cNvSpPr>
          <p:nvPr>
            <p:ph type="sldNum" sz="quarter" idx="12"/>
          </p:nvPr>
        </p:nvSpPr>
        <p:spPr/>
        <p:txBody>
          <a:bodyPr/>
          <a:lstStyle/>
          <a:p>
            <a:fld id="{98AD7D54-41B6-454F-BE9C-100C7E7E05C3}" type="slidenum">
              <a:rPr kumimoji="1" lang="ja-JP" altLang="en-US" smtClean="0"/>
              <a:t>20</a:t>
            </a:fld>
            <a:endParaRPr kumimoji="1" lang="ja-JP" altLang="en-US"/>
          </a:p>
        </p:txBody>
      </p:sp>
    </p:spTree>
    <p:extLst>
      <p:ext uri="{BB962C8B-B14F-4D97-AF65-F5344CB8AC3E}">
        <p14:creationId xmlns:p14="http://schemas.microsoft.com/office/powerpoint/2010/main" val="40692577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C4720D9-8177-835F-114F-C58D42025DDB}"/>
              </a:ext>
            </a:extLst>
          </p:cNvPr>
          <p:cNvSpPr txBox="1"/>
          <p:nvPr/>
        </p:nvSpPr>
        <p:spPr>
          <a:xfrm>
            <a:off x="541283" y="243512"/>
            <a:ext cx="11109434" cy="6001643"/>
          </a:xfrm>
          <a:prstGeom prst="rect">
            <a:avLst/>
          </a:prstGeom>
          <a:noFill/>
        </p:spPr>
        <p:txBody>
          <a:bodyPr wrap="square">
            <a:spAutoFit/>
          </a:bodyPr>
          <a:lstStyle/>
          <a:p>
            <a:pPr marL="342900" lvl="0" indent="-342900" algn="just">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API</a:t>
            </a:r>
            <a:r>
              <a:rPr lang="ja-JP" altLang="ja-JP" sz="2400" dirty="0">
                <a:effectLst/>
                <a:latin typeface="Times New Roman" panose="02020603050405020304" pitchFamily="18" charset="0"/>
                <a:ea typeface="游明朝" panose="02020400000000000000" pitchFamily="18" charset="-128"/>
              </a:rPr>
              <a:t>技術仕様プロジェクト</a:t>
            </a:r>
            <a:endParaRPr lang="ja-JP" altLang="ja-JP" sz="2400" dirty="0">
              <a:effectLst/>
              <a:latin typeface="Times New Roman" panose="02020603050405020304" pitchFamily="18" charset="0"/>
              <a:ea typeface="Times New Roman" panose="02020603050405020304" pitchFamily="18" charset="0"/>
            </a:endParaRPr>
          </a:p>
          <a:p>
            <a:pPr marL="533400" algn="just"/>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技術仕様プロジェクトの進捗状況につき説明が行われました。</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プロジェクトの成果物は</a:t>
            </a:r>
            <a:r>
              <a:rPr lang="en-US" altLang="ja-JP" sz="2400" dirty="0">
                <a:effectLst/>
                <a:latin typeface="Times New Roman" panose="02020603050405020304" pitchFamily="18" charset="0"/>
                <a:ea typeface="游明朝" panose="02020400000000000000" pitchFamily="18" charset="-128"/>
              </a:rPr>
              <a:t>RDM</a:t>
            </a:r>
            <a:r>
              <a:rPr lang="ja-JP" altLang="ja-JP" sz="2400" dirty="0">
                <a:effectLst/>
                <a:latin typeface="Times New Roman" panose="02020603050405020304" pitchFamily="18" charset="0"/>
                <a:ea typeface="游明朝" panose="02020400000000000000" pitchFamily="18" charset="-128"/>
              </a:rPr>
              <a:t>から</a:t>
            </a:r>
            <a:r>
              <a:rPr lang="en-US" altLang="ja-JP" sz="2400" dirty="0">
                <a:effectLst/>
                <a:latin typeface="Times New Roman" panose="02020603050405020304" pitchFamily="18" charset="0"/>
                <a:ea typeface="游明朝" panose="02020400000000000000" pitchFamily="18" charset="-128"/>
              </a:rPr>
              <a:t>JSON</a:t>
            </a:r>
            <a:r>
              <a:rPr lang="ja-JP" altLang="ja-JP" sz="2400" dirty="0">
                <a:effectLst/>
                <a:latin typeface="Times New Roman" panose="02020603050405020304" pitchFamily="18" charset="0"/>
                <a:ea typeface="游明朝" panose="02020400000000000000" pitchFamily="18" charset="-128"/>
              </a:rPr>
              <a:t>スキーマを生成する設計規則であり、当該規則に従って</a:t>
            </a:r>
            <a:r>
              <a:rPr lang="en-US" altLang="ja-JP" sz="2400" dirty="0">
                <a:effectLst/>
                <a:latin typeface="Times New Roman" panose="02020603050405020304" pitchFamily="18" charset="0"/>
                <a:ea typeface="游明朝" panose="02020400000000000000" pitchFamily="18" charset="-128"/>
              </a:rPr>
              <a:t>RDM</a:t>
            </a:r>
            <a:r>
              <a:rPr lang="ja-JP" altLang="ja-JP" sz="2400" dirty="0">
                <a:effectLst/>
                <a:latin typeface="Times New Roman" panose="02020603050405020304" pitchFamily="18" charset="0"/>
                <a:ea typeface="游明朝" panose="02020400000000000000" pitchFamily="18" charset="-128"/>
              </a:rPr>
              <a:t>から作られた</a:t>
            </a:r>
            <a:r>
              <a:rPr lang="en-US" altLang="ja-JP" sz="2400" dirty="0">
                <a:effectLst/>
                <a:latin typeface="Times New Roman" panose="02020603050405020304" pitchFamily="18" charset="0"/>
                <a:ea typeface="游明朝" panose="02020400000000000000" pitchFamily="18" charset="-128"/>
              </a:rPr>
              <a:t>JSON</a:t>
            </a:r>
            <a:r>
              <a:rPr lang="ja-JP" altLang="ja-JP" sz="2400" dirty="0">
                <a:effectLst/>
                <a:latin typeface="Times New Roman" panose="02020603050405020304" pitchFamily="18" charset="0"/>
                <a:ea typeface="游明朝" panose="02020400000000000000" pitchFamily="18" charset="-128"/>
              </a:rPr>
              <a:t>を</a:t>
            </a:r>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として使用することで</a:t>
            </a:r>
            <a:r>
              <a:rPr lang="en-US" altLang="ja-JP" sz="2400" dirty="0">
                <a:effectLst/>
                <a:latin typeface="Times New Roman" panose="02020603050405020304" pitchFamily="18" charset="0"/>
                <a:ea typeface="游明朝" panose="02020400000000000000" pitchFamily="18" charset="-128"/>
              </a:rPr>
              <a:t>POC</a:t>
            </a:r>
            <a:r>
              <a:rPr lang="ja-JP" altLang="ja-JP" sz="2400" dirty="0">
                <a:effectLst/>
                <a:latin typeface="Times New Roman" panose="02020603050405020304" pitchFamily="18" charset="0"/>
                <a:ea typeface="游明朝" panose="02020400000000000000" pitchFamily="18" charset="-128"/>
              </a:rPr>
              <a:t>（実証証明）とする。プロジェクトでは、繊維業界モデルをユースケースとして利用している。</a:t>
            </a:r>
            <a:endParaRPr lang="ja-JP" altLang="ja-JP" sz="2400" dirty="0">
              <a:effectLst/>
              <a:latin typeface="Times New Roman" panose="02020603050405020304" pitchFamily="18" charset="0"/>
              <a:ea typeface="Times New Roman" panose="02020603050405020304" pitchFamily="18" charset="0"/>
            </a:endParaRPr>
          </a:p>
          <a:p>
            <a:pPr marL="533400" algn="just"/>
            <a:r>
              <a:rPr lang="en-US" altLang="ja-JP" sz="2400" dirty="0">
                <a:effectLst/>
                <a:latin typeface="游明朝" panose="02020400000000000000" pitchFamily="18" charset="-128"/>
                <a:ea typeface="Times New Roman" panose="02020603050405020304" pitchFamily="18" charset="0"/>
              </a:rPr>
              <a:t> </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JSON-LD Web</a:t>
            </a:r>
            <a:r>
              <a:rPr lang="ja-JP" altLang="ja-JP" sz="2400" dirty="0">
                <a:effectLst/>
                <a:latin typeface="Times New Roman" panose="02020603050405020304" pitchFamily="18" charset="0"/>
                <a:ea typeface="游明朝" panose="02020400000000000000" pitchFamily="18" charset="-128"/>
              </a:rPr>
              <a:t>ボキャブラリ・プロジェクト</a:t>
            </a:r>
            <a:endParaRPr lang="ja-JP" altLang="ja-JP" sz="2400" dirty="0">
              <a:effectLst/>
              <a:latin typeface="Times New Roman" panose="02020603050405020304" pitchFamily="18" charset="0"/>
              <a:ea typeface="Times New Roman" panose="02020603050405020304" pitchFamily="18" charset="0"/>
            </a:endParaRPr>
          </a:p>
          <a:p>
            <a:pPr marL="533400" algn="just"/>
            <a:r>
              <a:rPr lang="ja-JP" altLang="ja-JP" sz="2400" dirty="0">
                <a:effectLst/>
                <a:latin typeface="Times New Roman" panose="02020603050405020304" pitchFamily="18" charset="0"/>
                <a:ea typeface="游明朝" panose="02020400000000000000" pitchFamily="18" charset="-128"/>
              </a:rPr>
              <a:t>プロジェクトリーダより、当該プロジェクトの進捗状況につき説明が行われました。</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当該プロジェクトは、参加メンバーが既に試作した</a:t>
            </a:r>
            <a:r>
              <a:rPr lang="en-US" altLang="ja-JP" sz="2400" dirty="0">
                <a:effectLst/>
                <a:latin typeface="Times New Roman" panose="02020603050405020304" pitchFamily="18" charset="0"/>
                <a:ea typeface="游明朝" panose="02020400000000000000" pitchFamily="18" charset="-128"/>
              </a:rPr>
              <a:t>Web</a:t>
            </a:r>
            <a:r>
              <a:rPr lang="ja-JP" altLang="ja-JP" sz="2400" dirty="0">
                <a:effectLst/>
                <a:latin typeface="Times New Roman" panose="02020603050405020304" pitchFamily="18" charset="0"/>
                <a:ea typeface="游明朝" panose="02020400000000000000" pitchFamily="18" charset="-128"/>
              </a:rPr>
              <a:t>ボキャブラリをレビューし、取りまとめることである。</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進捗中の成果はオープンソースとして</a:t>
            </a:r>
            <a:r>
              <a:rPr lang="en-US" altLang="ja-JP" sz="2400" dirty="0">
                <a:effectLst/>
                <a:latin typeface="Times New Roman" panose="02020603050405020304" pitchFamily="18" charset="0"/>
                <a:ea typeface="游明朝" panose="02020400000000000000" pitchFamily="18" charset="-128"/>
              </a:rPr>
              <a:t>GitHub</a:t>
            </a:r>
            <a:r>
              <a:rPr lang="ja-JP" altLang="ja-JP" sz="2400" dirty="0">
                <a:effectLst/>
                <a:latin typeface="Times New Roman" panose="02020603050405020304" pitchFamily="18" charset="0"/>
                <a:ea typeface="游明朝" panose="02020400000000000000" pitchFamily="18" charset="-128"/>
              </a:rPr>
              <a:t>上に公開している。</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運輸ロジスティクス・ドメインコーディネータの</a:t>
            </a:r>
            <a:r>
              <a:rPr lang="en-US" altLang="ja-JP" sz="2400" dirty="0">
                <a:effectLst/>
                <a:latin typeface="Times New Roman" panose="02020603050405020304" pitchFamily="18" charset="0"/>
                <a:ea typeface="游明朝" panose="02020400000000000000" pitchFamily="18" charset="-128"/>
              </a:rPr>
              <a:t>David </a:t>
            </a:r>
            <a:r>
              <a:rPr lang="en-US" altLang="ja-JP" sz="2400" dirty="0" err="1">
                <a:effectLst/>
                <a:latin typeface="Times New Roman" panose="02020603050405020304" pitchFamily="18" charset="0"/>
                <a:ea typeface="游明朝" panose="02020400000000000000" pitchFamily="18" charset="-128"/>
              </a:rPr>
              <a:t>Roff</a:t>
            </a:r>
            <a:r>
              <a:rPr lang="ja-JP" altLang="ja-JP" sz="2400" dirty="0">
                <a:effectLst/>
                <a:latin typeface="Times New Roman" panose="02020603050405020304" pitchFamily="18" charset="0"/>
                <a:ea typeface="游明朝" panose="02020400000000000000" pitchFamily="18" charset="-128"/>
              </a:rPr>
              <a:t>氏より、</a:t>
            </a:r>
            <a:r>
              <a:rPr lang="en-US" altLang="ja-JP" sz="2400" dirty="0">
                <a:effectLst/>
                <a:latin typeface="Times New Roman" panose="02020603050405020304" pitchFamily="18" charset="0"/>
                <a:ea typeface="游明朝" panose="02020400000000000000" pitchFamily="18" charset="-128"/>
              </a:rPr>
              <a:t>DCSA</a:t>
            </a:r>
            <a:r>
              <a:rPr lang="ja-JP" altLang="ja-JP" sz="2400" dirty="0">
                <a:effectLst/>
                <a:latin typeface="Times New Roman" panose="02020603050405020304" pitchFamily="18" charset="0"/>
                <a:ea typeface="游明朝" panose="02020400000000000000" pitchFamily="18" charset="-128"/>
              </a:rPr>
              <a:t>（デジタル・コンテナー貨物協会）のコード管理や</a:t>
            </a:r>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のバージョン管理における</a:t>
            </a:r>
            <a:r>
              <a:rPr lang="en-US" altLang="ja-JP" sz="2400" dirty="0">
                <a:effectLst/>
                <a:latin typeface="Times New Roman" panose="02020603050405020304" pitchFamily="18" charset="0"/>
                <a:ea typeface="游明朝" panose="02020400000000000000" pitchFamily="18" charset="-128"/>
              </a:rPr>
              <a:t>GitHub</a:t>
            </a:r>
            <a:r>
              <a:rPr lang="ja-JP" altLang="ja-JP" sz="2400" dirty="0">
                <a:effectLst/>
                <a:latin typeface="Times New Roman" panose="02020603050405020304" pitchFamily="18" charset="0"/>
                <a:ea typeface="游明朝" panose="02020400000000000000" pitchFamily="18" charset="-128"/>
              </a:rPr>
              <a:t>と</a:t>
            </a:r>
            <a:r>
              <a:rPr lang="en-US" altLang="ja-JP" sz="2400" dirty="0">
                <a:effectLst/>
                <a:latin typeface="Times New Roman" panose="02020603050405020304" pitchFamily="18" charset="0"/>
                <a:ea typeface="游明朝" panose="02020400000000000000" pitchFamily="18" charset="-128"/>
              </a:rPr>
              <a:t>Webhooks</a:t>
            </a:r>
            <a:r>
              <a:rPr lang="ja-JP" altLang="ja-JP" sz="2400" dirty="0">
                <a:effectLst/>
                <a:latin typeface="Times New Roman" panose="02020603050405020304" pitchFamily="18" charset="0"/>
                <a:ea typeface="游明朝" panose="02020400000000000000" pitchFamily="18" charset="-128"/>
              </a:rPr>
              <a:t>の活用の紹介が行われた。</a:t>
            </a:r>
            <a:endParaRPr lang="ja-JP" altLang="ja-JP" sz="2400" dirty="0">
              <a:effectLst/>
              <a:latin typeface="Times New Roman" panose="02020603050405020304" pitchFamily="18" charset="0"/>
              <a:ea typeface="Times New Roman" panose="02020603050405020304" pitchFamily="18" charset="0"/>
            </a:endParaRPr>
          </a:p>
        </p:txBody>
      </p:sp>
      <p:sp>
        <p:nvSpPr>
          <p:cNvPr id="4" name="スライド番号プレースホルダー 3">
            <a:extLst>
              <a:ext uri="{FF2B5EF4-FFF2-40B4-BE49-F238E27FC236}">
                <a16:creationId xmlns:a16="http://schemas.microsoft.com/office/drawing/2014/main" id="{542FCFE6-CBAA-C8E9-1035-C25398125277}"/>
              </a:ext>
            </a:extLst>
          </p:cNvPr>
          <p:cNvSpPr>
            <a:spLocks noGrp="1"/>
          </p:cNvSpPr>
          <p:nvPr>
            <p:ph type="sldNum" sz="quarter" idx="12"/>
          </p:nvPr>
        </p:nvSpPr>
        <p:spPr/>
        <p:txBody>
          <a:bodyPr/>
          <a:lstStyle/>
          <a:p>
            <a:fld id="{98AD7D54-41B6-454F-BE9C-100C7E7E05C3}" type="slidenum">
              <a:rPr kumimoji="1" lang="ja-JP" altLang="en-US" smtClean="0"/>
              <a:t>21</a:t>
            </a:fld>
            <a:endParaRPr kumimoji="1" lang="ja-JP" altLang="en-US"/>
          </a:p>
        </p:txBody>
      </p:sp>
    </p:spTree>
    <p:extLst>
      <p:ext uri="{BB962C8B-B14F-4D97-AF65-F5344CB8AC3E}">
        <p14:creationId xmlns:p14="http://schemas.microsoft.com/office/powerpoint/2010/main" val="1193538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4EE6E406-7E8D-644A-CC70-002FFAE35F34}"/>
              </a:ext>
            </a:extLst>
          </p:cNvPr>
          <p:cNvSpPr txBox="1"/>
          <p:nvPr/>
        </p:nvSpPr>
        <p:spPr>
          <a:xfrm>
            <a:off x="572813" y="811772"/>
            <a:ext cx="11046373" cy="4893647"/>
          </a:xfrm>
          <a:prstGeom prst="rect">
            <a:avLst/>
          </a:prstGeom>
          <a:noFill/>
        </p:spPr>
        <p:txBody>
          <a:bodyPr wrap="square">
            <a:spAutoFit/>
          </a:bodyPr>
          <a:lstStyle/>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パネルディスカッション（</a:t>
            </a:r>
            <a:r>
              <a:rPr lang="en-US" altLang="ja-JP" sz="2400" dirty="0">
                <a:effectLst/>
                <a:latin typeface="Times New Roman" panose="02020603050405020304" pitchFamily="18" charset="0"/>
                <a:ea typeface="游明朝" panose="02020400000000000000" pitchFamily="18" charset="-128"/>
              </a:rPr>
              <a:t>EDI</a:t>
            </a:r>
            <a:r>
              <a:rPr lang="ja-JP" altLang="ja-JP" sz="2400" dirty="0">
                <a:effectLst/>
                <a:latin typeface="Times New Roman" panose="02020603050405020304" pitchFamily="18" charset="0"/>
                <a:ea typeface="游明朝" panose="02020400000000000000" pitchFamily="18" charset="-128"/>
              </a:rPr>
              <a:t>から</a:t>
            </a:r>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への道）</a:t>
            </a:r>
            <a:endParaRPr lang="ja-JP" altLang="ja-JP" sz="2400" dirty="0">
              <a:effectLst/>
              <a:latin typeface="Times New Roman" panose="02020603050405020304" pitchFamily="18" charset="0"/>
              <a:ea typeface="Times New Roman" panose="02020603050405020304" pitchFamily="18" charset="0"/>
            </a:endParaRPr>
          </a:p>
          <a:p>
            <a:pPr marL="533400" algn="just"/>
            <a:r>
              <a:rPr lang="ja-JP" altLang="ja-JP" sz="2400" dirty="0">
                <a:effectLst/>
                <a:latin typeface="Times New Roman" panose="02020603050405020304" pitchFamily="18" charset="0"/>
                <a:ea typeface="游明朝" panose="02020400000000000000" pitchFamily="18" charset="-128"/>
              </a:rPr>
              <a:t>技術仕様ドメインコーディネータの菅又久直（サプライチェーン情報基盤研究会）の司会により、次の二つのテーマを念頭にディスカッションが行われました。</a:t>
            </a:r>
            <a:endParaRPr lang="ja-JP" altLang="ja-JP" sz="2400" dirty="0">
              <a:effectLst/>
              <a:latin typeface="Times New Roman" panose="02020603050405020304" pitchFamily="18" charset="0"/>
              <a:ea typeface="Times New Roman" panose="02020603050405020304" pitchFamily="18" charset="0"/>
            </a:endParaRPr>
          </a:p>
          <a:p>
            <a:pPr marL="1257300" lvl="2" indent="-342900" algn="just">
              <a:buFont typeface="+mj-lt"/>
              <a:buAutoNum type="arabicPeriod"/>
            </a:pPr>
            <a:r>
              <a:rPr lang="en-US" altLang="ja-JP" sz="2400" dirty="0">
                <a:effectLst/>
                <a:latin typeface="游明朝" panose="02020400000000000000" pitchFamily="18" charset="-128"/>
                <a:ea typeface="Times New Roman" panose="02020603050405020304" pitchFamily="18" charset="0"/>
              </a:rPr>
              <a:t>API</a:t>
            </a:r>
            <a:r>
              <a:rPr lang="ja-JP" altLang="ja-JP" sz="2400" dirty="0">
                <a:effectLst/>
                <a:latin typeface="Times New Roman" panose="02020603050405020304" pitchFamily="18" charset="0"/>
                <a:ea typeface="游明朝" panose="02020400000000000000" pitchFamily="18" charset="-128"/>
              </a:rPr>
              <a:t>成果物として何を国連</a:t>
            </a:r>
            <a:r>
              <a:rPr lang="en-US" altLang="ja-JP" sz="2400" dirty="0">
                <a:effectLst/>
                <a:latin typeface="Times New Roman" panose="02020603050405020304" pitchFamily="18" charset="0"/>
                <a:ea typeface="游明朝" panose="02020400000000000000" pitchFamily="18" charset="-128"/>
              </a:rPr>
              <a:t>CEFACT</a:t>
            </a:r>
            <a:r>
              <a:rPr lang="ja-JP" altLang="ja-JP" sz="2400" dirty="0">
                <a:effectLst/>
                <a:latin typeface="Times New Roman" panose="02020603050405020304" pitchFamily="18" charset="0"/>
                <a:ea typeface="游明朝" panose="02020400000000000000" pitchFamily="18" charset="-128"/>
              </a:rPr>
              <a:t>から公開するか？</a:t>
            </a:r>
            <a:endParaRPr lang="ja-JP" altLang="ja-JP" sz="2400" dirty="0">
              <a:effectLst/>
              <a:latin typeface="Times New Roman" panose="02020603050405020304" pitchFamily="18" charset="0"/>
              <a:ea typeface="Times New Roman" panose="02020603050405020304" pitchFamily="18" charset="0"/>
            </a:endParaRPr>
          </a:p>
          <a:p>
            <a:pPr marL="1257300" lvl="2" indent="-342900" algn="just">
              <a:buFont typeface="+mj-lt"/>
              <a:buAutoNum type="arabicPeriod"/>
            </a:pPr>
            <a:r>
              <a:rPr lang="ja-JP" altLang="ja-JP" sz="2400" dirty="0">
                <a:effectLst/>
                <a:latin typeface="Times New Roman" panose="02020603050405020304" pitchFamily="18" charset="0"/>
                <a:ea typeface="游明朝" panose="02020400000000000000" pitchFamily="18" charset="-128"/>
              </a:rPr>
              <a:t>業務領域に</a:t>
            </a:r>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をどのように適用させるか？</a:t>
            </a:r>
            <a:endParaRPr lang="ja-JP" altLang="ja-JP" sz="2400" dirty="0">
              <a:effectLst/>
              <a:latin typeface="Times New Roman" panose="02020603050405020304" pitchFamily="18" charset="0"/>
              <a:ea typeface="Times New Roman" panose="02020603050405020304" pitchFamily="18" charset="0"/>
            </a:endParaRPr>
          </a:p>
          <a:p>
            <a:pPr marL="532765" algn="just"/>
            <a:endParaRPr lang="en-US" altLang="ja-JP" sz="2400" dirty="0">
              <a:effectLst/>
              <a:latin typeface="Times New Roman" panose="02020603050405020304" pitchFamily="18" charset="0"/>
              <a:ea typeface="游明朝" panose="02020400000000000000" pitchFamily="18" charset="-128"/>
            </a:endParaRPr>
          </a:p>
          <a:p>
            <a:pPr marL="532765" algn="just"/>
            <a:r>
              <a:rPr lang="ja-JP" altLang="ja-JP" sz="2400" dirty="0">
                <a:effectLst/>
                <a:latin typeface="Times New Roman" panose="02020603050405020304" pitchFamily="18" charset="0"/>
                <a:ea typeface="游明朝" panose="02020400000000000000" pitchFamily="18" charset="-128"/>
              </a:rPr>
              <a:t>参加したパネリストは次の通りです。</a:t>
            </a:r>
            <a:endParaRPr lang="ja-JP" altLang="ja-JP" sz="2400" dirty="0">
              <a:effectLst/>
              <a:latin typeface="Times New Roman" panose="02020603050405020304" pitchFamily="18" charset="0"/>
              <a:ea typeface="Times New Roman" panose="02020603050405020304" pitchFamily="18" charset="0"/>
            </a:endParaRPr>
          </a:p>
          <a:p>
            <a:pPr marL="1714500" lvl="3"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菅又久直（技術仕様ドメインコーディネータ）：モデレータ</a:t>
            </a:r>
            <a:endParaRPr lang="ja-JP" altLang="ja-JP" sz="2400" dirty="0">
              <a:effectLst/>
              <a:latin typeface="Times New Roman" panose="02020603050405020304" pitchFamily="18" charset="0"/>
              <a:ea typeface="Times New Roman" panose="02020603050405020304" pitchFamily="18" charset="0"/>
            </a:endParaRPr>
          </a:p>
          <a:p>
            <a:pPr marL="1714500" lvl="3" indent="-342900" algn="just">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Ian Watt</a:t>
            </a:r>
            <a:r>
              <a:rPr lang="ja-JP" altLang="ja-JP" sz="2400" dirty="0">
                <a:effectLst/>
                <a:latin typeface="Times New Roman" panose="02020603050405020304" pitchFamily="18" charset="0"/>
                <a:ea typeface="游明朝" panose="02020400000000000000" pitchFamily="18" charset="-128"/>
              </a:rPr>
              <a:t>（</a:t>
            </a:r>
            <a:r>
              <a:rPr lang="en-US" altLang="ja-JP" sz="2400" dirty="0">
                <a:effectLst/>
                <a:latin typeface="Times New Roman" panose="02020603050405020304" pitchFamily="18" charset="0"/>
                <a:ea typeface="游明朝" panose="02020400000000000000" pitchFamily="18" charset="-128"/>
              </a:rPr>
              <a:t>ISC PDA</a:t>
            </a:r>
            <a:r>
              <a:rPr lang="ja-JP" altLang="ja-JP" sz="2400" dirty="0">
                <a:effectLst/>
                <a:latin typeface="Times New Roman" panose="02020603050405020304" pitchFamily="18" charset="0"/>
                <a:ea typeface="游明朝" panose="02020400000000000000" pitchFamily="18" charset="-128"/>
              </a:rPr>
              <a:t>担当副議長）</a:t>
            </a:r>
            <a:endParaRPr lang="ja-JP" altLang="ja-JP" sz="2400" dirty="0">
              <a:effectLst/>
              <a:latin typeface="Times New Roman" panose="02020603050405020304" pitchFamily="18" charset="0"/>
              <a:ea typeface="Times New Roman" panose="02020603050405020304" pitchFamily="18" charset="0"/>
            </a:endParaRPr>
          </a:p>
          <a:p>
            <a:pPr marL="1714500" lvl="3" indent="-342900" algn="just">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Steve </a:t>
            </a:r>
            <a:r>
              <a:rPr lang="en-US" altLang="ja-JP" sz="2400" dirty="0" err="1">
                <a:effectLst/>
                <a:latin typeface="游明朝" panose="02020400000000000000" pitchFamily="18" charset="-128"/>
                <a:ea typeface="Times New Roman" panose="02020603050405020304" pitchFamily="18" charset="0"/>
              </a:rPr>
              <a:t>Capell</a:t>
            </a:r>
            <a:r>
              <a:rPr lang="ja-JP" altLang="ja-JP" sz="2400" dirty="0">
                <a:effectLst/>
                <a:latin typeface="Times New Roman" panose="02020603050405020304" pitchFamily="18" charset="0"/>
                <a:ea typeface="游明朝" panose="02020400000000000000" pitchFamily="18" charset="-128"/>
              </a:rPr>
              <a:t>（</a:t>
            </a:r>
            <a:r>
              <a:rPr lang="en-US" altLang="ja-JP" sz="2400" dirty="0">
                <a:effectLst/>
                <a:latin typeface="Times New Roman" panose="02020603050405020304" pitchFamily="18" charset="0"/>
                <a:ea typeface="游明朝" panose="02020400000000000000" pitchFamily="18" charset="-128"/>
              </a:rPr>
              <a:t>RDM2API</a:t>
            </a:r>
            <a:r>
              <a:rPr lang="ja-JP" altLang="ja-JP" sz="2400" dirty="0">
                <a:effectLst/>
                <a:latin typeface="Times New Roman" panose="02020603050405020304" pitchFamily="18" charset="0"/>
                <a:ea typeface="游明朝" panose="02020400000000000000" pitchFamily="18" charset="-128"/>
              </a:rPr>
              <a:t>のプロジェクトリーダ）</a:t>
            </a:r>
            <a:endParaRPr lang="ja-JP" altLang="ja-JP" sz="2400" dirty="0">
              <a:effectLst/>
              <a:latin typeface="Times New Roman" panose="02020603050405020304" pitchFamily="18" charset="0"/>
              <a:ea typeface="Times New Roman" panose="02020603050405020304" pitchFamily="18" charset="0"/>
            </a:endParaRPr>
          </a:p>
          <a:p>
            <a:pPr marL="1714500" lvl="3" indent="-342900" algn="just">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Nis Jespersen</a:t>
            </a:r>
            <a:r>
              <a:rPr lang="ja-JP" altLang="ja-JP" sz="2400" dirty="0">
                <a:effectLst/>
                <a:latin typeface="Times New Roman" panose="02020603050405020304" pitchFamily="18" charset="0"/>
                <a:ea typeface="游明朝" panose="02020400000000000000" pitchFamily="18" charset="-128"/>
              </a:rPr>
              <a:t>（</a:t>
            </a:r>
            <a:r>
              <a:rPr lang="en-US" altLang="ja-JP" sz="2400" dirty="0">
                <a:effectLst/>
                <a:latin typeface="Times New Roman" panose="02020603050405020304" pitchFamily="18" charset="0"/>
                <a:ea typeface="游明朝" panose="02020400000000000000" pitchFamily="18" charset="-128"/>
              </a:rPr>
              <a:t>JSON-LD</a:t>
            </a:r>
            <a:r>
              <a:rPr lang="ja-JP" altLang="ja-JP" sz="2400" dirty="0">
                <a:effectLst/>
                <a:latin typeface="Times New Roman" panose="02020603050405020304" pitchFamily="18" charset="0"/>
                <a:ea typeface="游明朝" panose="02020400000000000000" pitchFamily="18" charset="-128"/>
              </a:rPr>
              <a:t>ボキャブラリのプロジェクトリーダ）</a:t>
            </a:r>
            <a:endParaRPr lang="ja-JP" altLang="ja-JP" sz="2400" dirty="0">
              <a:effectLst/>
              <a:latin typeface="Times New Roman" panose="02020603050405020304" pitchFamily="18" charset="0"/>
              <a:ea typeface="Times New Roman" panose="02020603050405020304" pitchFamily="18" charset="0"/>
            </a:endParaRPr>
          </a:p>
          <a:p>
            <a:pPr marL="1714500" lvl="3" indent="-342900" algn="just">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Gerhard </a:t>
            </a:r>
            <a:r>
              <a:rPr lang="en-US" altLang="ja-JP" sz="2400" dirty="0" err="1">
                <a:effectLst/>
                <a:latin typeface="游明朝" panose="02020400000000000000" pitchFamily="18" charset="-128"/>
                <a:ea typeface="Times New Roman" panose="02020603050405020304" pitchFamily="18" charset="0"/>
              </a:rPr>
              <a:t>Hemeleers</a:t>
            </a:r>
            <a:r>
              <a:rPr lang="ja-JP" altLang="ja-JP" sz="2400" dirty="0">
                <a:effectLst/>
                <a:latin typeface="Times New Roman" panose="02020603050405020304" pitchFamily="18" charset="0"/>
                <a:ea typeface="游明朝" panose="02020400000000000000" pitchFamily="18" charset="-128"/>
              </a:rPr>
              <a:t>（</a:t>
            </a:r>
            <a:r>
              <a:rPr lang="en-US" altLang="ja-JP" sz="2400" dirty="0">
                <a:effectLst/>
                <a:latin typeface="Times New Roman" panose="02020603050405020304" pitchFamily="18" charset="0"/>
                <a:ea typeface="游明朝" panose="02020400000000000000" pitchFamily="18" charset="-128"/>
              </a:rPr>
              <a:t>RDM</a:t>
            </a:r>
            <a:r>
              <a:rPr lang="ja-JP" altLang="ja-JP" sz="2400" dirty="0">
                <a:effectLst/>
                <a:latin typeface="Times New Roman" panose="02020603050405020304" pitchFamily="18" charset="0"/>
                <a:ea typeface="游明朝" panose="02020400000000000000" pitchFamily="18" charset="-128"/>
              </a:rPr>
              <a:t>のプロジェクトリーダ）</a:t>
            </a:r>
            <a:endParaRPr lang="ja-JP" altLang="ja-JP" sz="2400" dirty="0">
              <a:effectLst/>
              <a:latin typeface="Times New Roman" panose="02020603050405020304" pitchFamily="18" charset="0"/>
              <a:ea typeface="Times New Roman" panose="02020603050405020304" pitchFamily="18" charset="0"/>
            </a:endParaRPr>
          </a:p>
        </p:txBody>
      </p:sp>
      <p:sp>
        <p:nvSpPr>
          <p:cNvPr id="4" name="スライド番号プレースホルダー 3">
            <a:extLst>
              <a:ext uri="{FF2B5EF4-FFF2-40B4-BE49-F238E27FC236}">
                <a16:creationId xmlns:a16="http://schemas.microsoft.com/office/drawing/2014/main" id="{5D83DF34-59C6-FAEB-7BB8-EABAA36D8DB9}"/>
              </a:ext>
            </a:extLst>
          </p:cNvPr>
          <p:cNvSpPr>
            <a:spLocks noGrp="1"/>
          </p:cNvSpPr>
          <p:nvPr>
            <p:ph type="sldNum" sz="quarter" idx="12"/>
          </p:nvPr>
        </p:nvSpPr>
        <p:spPr/>
        <p:txBody>
          <a:bodyPr/>
          <a:lstStyle/>
          <a:p>
            <a:fld id="{98AD7D54-41B6-454F-BE9C-100C7E7E05C3}" type="slidenum">
              <a:rPr kumimoji="1" lang="ja-JP" altLang="en-US" smtClean="0"/>
              <a:t>22</a:t>
            </a:fld>
            <a:endParaRPr kumimoji="1" lang="ja-JP" altLang="en-US"/>
          </a:p>
        </p:txBody>
      </p:sp>
    </p:spTree>
    <p:extLst>
      <p:ext uri="{BB962C8B-B14F-4D97-AF65-F5344CB8AC3E}">
        <p14:creationId xmlns:p14="http://schemas.microsoft.com/office/powerpoint/2010/main" val="16633270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9B45306-1DB4-778A-0B56-81E7112948DD}"/>
              </a:ext>
            </a:extLst>
          </p:cNvPr>
          <p:cNvSpPr txBox="1"/>
          <p:nvPr/>
        </p:nvSpPr>
        <p:spPr>
          <a:xfrm>
            <a:off x="325820" y="873317"/>
            <a:ext cx="11056883" cy="3785652"/>
          </a:xfrm>
          <a:prstGeom prst="rect">
            <a:avLst/>
          </a:prstGeom>
          <a:noFill/>
        </p:spPr>
        <p:txBody>
          <a:bodyPr wrap="square">
            <a:spAutoFit/>
          </a:bodyPr>
          <a:lstStyle/>
          <a:p>
            <a:pPr marL="889000" indent="-342900" algn="just">
              <a:buFont typeface="Wingdings" panose="05000000000000000000" pitchFamily="2" charset="2"/>
              <a:buChar char="Ø"/>
            </a:pPr>
            <a:r>
              <a:rPr lang="ja-JP" altLang="ja-JP" sz="2400" dirty="0">
                <a:effectLst/>
                <a:latin typeface="Times New Roman" panose="02020603050405020304" pitchFamily="18" charset="0"/>
                <a:ea typeface="游明朝" panose="02020400000000000000" pitchFamily="18" charset="-128"/>
              </a:rPr>
              <a:t>パネルディスカッションにおいて課題として焦点があたった論点は、次の</a:t>
            </a:r>
            <a:r>
              <a:rPr lang="en-US" altLang="ja-JP" sz="2400" dirty="0">
                <a:effectLst/>
                <a:latin typeface="Times New Roman" panose="02020603050405020304" pitchFamily="18" charset="0"/>
                <a:ea typeface="游明朝" panose="02020400000000000000" pitchFamily="18" charset="-128"/>
              </a:rPr>
              <a:t>2</a:t>
            </a:r>
            <a:r>
              <a:rPr lang="ja-JP" altLang="ja-JP" sz="2400" dirty="0">
                <a:effectLst/>
                <a:latin typeface="Times New Roman" panose="02020603050405020304" pitchFamily="18" charset="0"/>
                <a:ea typeface="游明朝" panose="02020400000000000000" pitchFamily="18" charset="-128"/>
              </a:rPr>
              <a:t>点でした。</a:t>
            </a:r>
            <a:endParaRPr lang="en-US" altLang="ja-JP" sz="2400" dirty="0">
              <a:effectLst/>
              <a:latin typeface="Times New Roman" panose="02020603050405020304" pitchFamily="18" charset="0"/>
              <a:ea typeface="游明朝" panose="02020400000000000000" pitchFamily="18" charset="-128"/>
            </a:endParaRPr>
          </a:p>
          <a:p>
            <a:pPr marL="889000" indent="-342900" algn="just">
              <a:buFont typeface="Wingdings" panose="05000000000000000000" pitchFamily="2" charset="2"/>
              <a:buChar char="Ø"/>
            </a:pPr>
            <a:endParaRPr lang="ja-JP" altLang="ja-JP" sz="2400" dirty="0">
              <a:effectLst/>
              <a:latin typeface="Times New Roman" panose="02020603050405020304" pitchFamily="18" charset="0"/>
              <a:ea typeface="Times New Roman" panose="02020603050405020304" pitchFamily="18" charset="0"/>
            </a:endParaRPr>
          </a:p>
          <a:p>
            <a:pPr marL="1714500" lvl="3"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情報が有効活用される</a:t>
            </a:r>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の世界への移行は、メッセージ（</a:t>
            </a:r>
            <a:r>
              <a:rPr lang="en-US" altLang="ja-JP" sz="2400" dirty="0">
                <a:effectLst/>
                <a:latin typeface="Times New Roman" panose="02020603050405020304" pitchFamily="18" charset="0"/>
                <a:ea typeface="游明朝" panose="02020400000000000000" pitchFamily="18" charset="-128"/>
              </a:rPr>
              <a:t>EDI</a:t>
            </a:r>
            <a:r>
              <a:rPr lang="ja-JP" altLang="ja-JP" sz="2400" dirty="0">
                <a:effectLst/>
                <a:latin typeface="Times New Roman" panose="02020603050405020304" pitchFamily="18" charset="0"/>
                <a:ea typeface="游明朝" panose="02020400000000000000" pitchFamily="18" charset="-128"/>
              </a:rPr>
              <a:t>文書）交換からリソース（アプリケーション対象の情報コンポーネント）共有へのパラダイムシフトが必要である。</a:t>
            </a:r>
            <a:endParaRPr lang="en-US" altLang="ja-JP" sz="2400" dirty="0">
              <a:effectLst/>
              <a:latin typeface="Times New Roman" panose="02020603050405020304" pitchFamily="18" charset="0"/>
              <a:ea typeface="游明朝" panose="02020400000000000000" pitchFamily="18" charset="-128"/>
            </a:endParaRPr>
          </a:p>
          <a:p>
            <a:pPr lvl="3" algn="just"/>
            <a:endParaRPr lang="ja-JP" altLang="ja-JP" sz="2400" dirty="0">
              <a:effectLst/>
              <a:latin typeface="Times New Roman" panose="02020603050405020304" pitchFamily="18" charset="0"/>
              <a:ea typeface="Times New Roman" panose="02020603050405020304" pitchFamily="18" charset="0"/>
            </a:endParaRPr>
          </a:p>
          <a:p>
            <a:pPr marL="1714500" lvl="3"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類似したセマンティックスを抱える多種類の</a:t>
            </a:r>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が業界ごとに定義され使われつつある。国連</a:t>
            </a:r>
            <a:r>
              <a:rPr lang="en-US" altLang="ja-JP" sz="2400" dirty="0">
                <a:effectLst/>
                <a:latin typeface="Times New Roman" panose="02020603050405020304" pitchFamily="18" charset="0"/>
                <a:ea typeface="游明朝" panose="02020400000000000000" pitchFamily="18" charset="-128"/>
              </a:rPr>
              <a:t>CEFACT</a:t>
            </a:r>
            <a:r>
              <a:rPr lang="ja-JP" altLang="ja-JP" sz="2400" dirty="0">
                <a:effectLst/>
                <a:latin typeface="Times New Roman" panose="02020603050405020304" pitchFamily="18" charset="0"/>
                <a:ea typeface="游明朝" panose="02020400000000000000" pitchFamily="18" charset="-128"/>
              </a:rPr>
              <a:t>標準がそれらの</a:t>
            </a:r>
            <a:r>
              <a:rPr lang="en-US" altLang="ja-JP" sz="2400" dirty="0">
                <a:effectLst/>
                <a:latin typeface="Times New Roman" panose="02020603050405020304" pitchFamily="18" charset="0"/>
                <a:ea typeface="游明朝" panose="02020400000000000000" pitchFamily="18" charset="-128"/>
              </a:rPr>
              <a:t>API</a:t>
            </a:r>
            <a:r>
              <a:rPr lang="ja-JP" altLang="ja-JP" sz="2400" dirty="0">
                <a:effectLst/>
                <a:latin typeface="Times New Roman" panose="02020603050405020304" pitchFamily="18" charset="0"/>
                <a:ea typeface="游明朝" panose="02020400000000000000" pitchFamily="18" charset="-128"/>
              </a:rPr>
              <a:t>とどう関わっていくのか、戦略と技術的ソリューションが必要となる。</a:t>
            </a:r>
            <a:endParaRPr lang="ja-JP" altLang="ja-JP" sz="2400" dirty="0">
              <a:effectLst/>
              <a:latin typeface="Times New Roman" panose="02020603050405020304" pitchFamily="18" charset="0"/>
              <a:ea typeface="Times New Roman" panose="02020603050405020304" pitchFamily="18" charset="0"/>
            </a:endParaRPr>
          </a:p>
        </p:txBody>
      </p:sp>
      <p:sp>
        <p:nvSpPr>
          <p:cNvPr id="4" name="スライド番号プレースホルダー 3">
            <a:extLst>
              <a:ext uri="{FF2B5EF4-FFF2-40B4-BE49-F238E27FC236}">
                <a16:creationId xmlns:a16="http://schemas.microsoft.com/office/drawing/2014/main" id="{5111AED4-9AAE-5B61-ADD5-5B16E83A2C20}"/>
              </a:ext>
            </a:extLst>
          </p:cNvPr>
          <p:cNvSpPr>
            <a:spLocks noGrp="1"/>
          </p:cNvSpPr>
          <p:nvPr>
            <p:ph type="sldNum" sz="quarter" idx="12"/>
          </p:nvPr>
        </p:nvSpPr>
        <p:spPr/>
        <p:txBody>
          <a:bodyPr/>
          <a:lstStyle/>
          <a:p>
            <a:fld id="{98AD7D54-41B6-454F-BE9C-100C7E7E05C3}" type="slidenum">
              <a:rPr kumimoji="1" lang="ja-JP" altLang="en-US" smtClean="0"/>
              <a:t>23</a:t>
            </a:fld>
            <a:endParaRPr kumimoji="1" lang="ja-JP" altLang="en-US"/>
          </a:p>
        </p:txBody>
      </p:sp>
    </p:spTree>
    <p:extLst>
      <p:ext uri="{BB962C8B-B14F-4D97-AF65-F5344CB8AC3E}">
        <p14:creationId xmlns:p14="http://schemas.microsoft.com/office/powerpoint/2010/main" val="11746043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2D63445-9636-058F-D629-207052FFF5AF}"/>
              </a:ext>
            </a:extLst>
          </p:cNvPr>
          <p:cNvSpPr txBox="1"/>
          <p:nvPr/>
        </p:nvSpPr>
        <p:spPr>
          <a:xfrm>
            <a:off x="231226" y="198961"/>
            <a:ext cx="7893271" cy="523220"/>
          </a:xfrm>
          <a:prstGeom prst="rect">
            <a:avLst/>
          </a:prstGeom>
          <a:noFill/>
        </p:spPr>
        <p:txBody>
          <a:bodyPr wrap="square">
            <a:spAutoFit/>
          </a:bodyPr>
          <a:lstStyle/>
          <a:p>
            <a:r>
              <a:rPr lang="ja-JP" altLang="ja-JP" sz="2800" b="1" u="sng" dirty="0">
                <a:effectLst/>
                <a:latin typeface="Times New Roman" panose="02020603050405020304" pitchFamily="18" charset="0"/>
                <a:ea typeface="游明朝" panose="02020400000000000000" pitchFamily="18" charset="-128"/>
              </a:rPr>
              <a:t>運輸物流分野プレゼンテーション</a:t>
            </a:r>
            <a:endParaRPr lang="ja-JP" altLang="en-US" sz="2800" b="1" u="sng" dirty="0"/>
          </a:p>
        </p:txBody>
      </p:sp>
      <p:sp>
        <p:nvSpPr>
          <p:cNvPr id="4" name="テキスト ボックス 3">
            <a:extLst>
              <a:ext uri="{FF2B5EF4-FFF2-40B4-BE49-F238E27FC236}">
                <a16:creationId xmlns:a16="http://schemas.microsoft.com/office/drawing/2014/main" id="{7D65AC9E-A679-669C-4F38-7D37D43EFA6C}"/>
              </a:ext>
            </a:extLst>
          </p:cNvPr>
          <p:cNvSpPr txBox="1"/>
          <p:nvPr/>
        </p:nvSpPr>
        <p:spPr>
          <a:xfrm>
            <a:off x="609600" y="1282262"/>
            <a:ext cx="11014841" cy="4591000"/>
          </a:xfrm>
          <a:prstGeom prst="rect">
            <a:avLst/>
          </a:prstGeom>
          <a:noFill/>
        </p:spPr>
        <p:txBody>
          <a:bodyPr wrap="square" rtlCol="0">
            <a:spAutoFit/>
          </a:bodyPr>
          <a:lstStyle/>
          <a:p>
            <a:pPr marL="342900" lvl="0" indent="-342900" algn="just">
              <a:lnSpc>
                <a:spcPts val="1700"/>
              </a:lnSpc>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複合一貫輸送参照モデル（</a:t>
            </a:r>
            <a:r>
              <a:rPr lang="en-US" altLang="ja-JP" sz="2400" dirty="0">
                <a:effectLst/>
                <a:latin typeface="Times New Roman" panose="02020603050405020304" pitchFamily="18" charset="0"/>
                <a:ea typeface="游明朝" panose="02020400000000000000" pitchFamily="18" charset="-128"/>
              </a:rPr>
              <a:t>MMT: Multi Modal Transport Reference Data Model</a:t>
            </a:r>
            <a:r>
              <a:rPr lang="ja-JP" altLang="ja-JP" sz="2400" dirty="0">
                <a:effectLst/>
                <a:latin typeface="Times New Roman" panose="02020603050405020304" pitchFamily="18" charset="0"/>
                <a:ea typeface="游明朝" panose="02020400000000000000" pitchFamily="18" charset="-128"/>
              </a:rPr>
              <a:t>）</a:t>
            </a:r>
            <a:endParaRPr lang="ja-JP" altLang="ja-JP" sz="2400" dirty="0">
              <a:effectLst/>
              <a:latin typeface="Times New Roman" panose="02020603050405020304" pitchFamily="18" charset="0"/>
              <a:ea typeface="Times New Roman" panose="02020603050405020304" pitchFamily="18" charset="0"/>
            </a:endParaRPr>
          </a:p>
          <a:p>
            <a:pPr marL="533400" algn="just">
              <a:lnSpc>
                <a:spcPts val="1700"/>
              </a:lnSpc>
            </a:pP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MMT</a:t>
            </a:r>
            <a:r>
              <a:rPr lang="ja-JP" altLang="ja-JP" sz="2400" dirty="0">
                <a:effectLst/>
                <a:latin typeface="Times New Roman" panose="02020603050405020304" pitchFamily="18" charset="0"/>
                <a:ea typeface="游明朝" panose="02020400000000000000" pitchFamily="18" charset="-128"/>
              </a:rPr>
              <a:t>参照データモデルは国連</a:t>
            </a:r>
            <a:r>
              <a:rPr lang="en-US" altLang="ja-JP" sz="2400" dirty="0">
                <a:effectLst/>
                <a:latin typeface="Times New Roman" panose="02020603050405020304" pitchFamily="18" charset="0"/>
                <a:ea typeface="游明朝" panose="02020400000000000000" pitchFamily="18" charset="-128"/>
              </a:rPr>
              <a:t>CEFACT</a:t>
            </a:r>
            <a:r>
              <a:rPr lang="ja-JP" altLang="ja-JP" sz="2400" dirty="0">
                <a:effectLst/>
                <a:latin typeface="Times New Roman" panose="02020603050405020304" pitchFamily="18" charset="0"/>
                <a:ea typeface="游明朝" panose="02020400000000000000" pitchFamily="18" charset="-128"/>
              </a:rPr>
              <a:t>共通辞書（</a:t>
            </a:r>
            <a:r>
              <a:rPr lang="en-US" altLang="ja-JP" sz="2400" dirty="0">
                <a:effectLst/>
                <a:latin typeface="Times New Roman" panose="02020603050405020304" pitchFamily="18" charset="0"/>
                <a:ea typeface="游明朝" panose="02020400000000000000" pitchFamily="18" charset="-128"/>
              </a:rPr>
              <a:t>CCL: Core Component Library</a:t>
            </a:r>
            <a:r>
              <a:rPr lang="ja-JP" altLang="ja-JP" sz="2400" dirty="0">
                <a:effectLst/>
                <a:latin typeface="Times New Roman" panose="02020603050405020304" pitchFamily="18" charset="0"/>
                <a:ea typeface="游明朝" panose="02020400000000000000" pitchFamily="18" charset="-128"/>
              </a:rPr>
              <a:t>）に基づいており、貿易円滑化と電子ビジネスのベストプラクティスの統合に基づいて、関連する貿易、保険、税関、およびその他の規制文書要件を含む国際的な複合一貫輸送プロセスのデータ交換要件をまとめている。</a:t>
            </a:r>
            <a:endParaRPr lang="en-US" altLang="ja-JP" sz="2400" dirty="0">
              <a:effectLst/>
              <a:latin typeface="Times New Roman" panose="02020603050405020304" pitchFamily="18" charset="0"/>
              <a:ea typeface="游明朝" panose="02020400000000000000" pitchFamily="18" charset="-128"/>
            </a:endParaRPr>
          </a:p>
          <a:p>
            <a:pPr marL="342900" lvl="0" indent="-342900" algn="just">
              <a:buFont typeface="Wingdings" panose="05000000000000000000" pitchFamily="2" charset="2"/>
              <a:buChar char=""/>
            </a:pP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国連</a:t>
            </a:r>
            <a:r>
              <a:rPr lang="en-US" altLang="ja-JP" sz="2400" dirty="0">
                <a:effectLst/>
                <a:latin typeface="Times New Roman" panose="02020603050405020304" pitchFamily="18" charset="0"/>
                <a:ea typeface="游明朝" panose="02020400000000000000" pitchFamily="18" charset="-128"/>
              </a:rPr>
              <a:t>CEFACT MMT</a:t>
            </a:r>
            <a:r>
              <a:rPr lang="ja-JP" altLang="ja-JP" sz="2400" dirty="0">
                <a:effectLst/>
                <a:latin typeface="Times New Roman" panose="02020603050405020304" pitchFamily="18" charset="0"/>
                <a:ea typeface="游明朝" panose="02020400000000000000" pitchFamily="18" charset="-128"/>
              </a:rPr>
              <a:t>参照データモデルは</a:t>
            </a:r>
            <a:r>
              <a:rPr lang="en-US" altLang="ja-JP" sz="2400" dirty="0">
                <a:effectLst/>
                <a:latin typeface="Times New Roman" panose="02020603050405020304" pitchFamily="18" charset="0"/>
                <a:ea typeface="游明朝" panose="02020400000000000000" pitchFamily="18" charset="-128"/>
              </a:rPr>
              <a:t>BUY/SHIP/PAY</a:t>
            </a:r>
            <a:r>
              <a:rPr lang="ja-JP" altLang="ja-JP" sz="2400" dirty="0">
                <a:effectLst/>
                <a:latin typeface="Times New Roman" panose="02020603050405020304" pitchFamily="18" charset="0"/>
                <a:ea typeface="游明朝" panose="02020400000000000000" pitchFamily="18" charset="-128"/>
              </a:rPr>
              <a:t>参照データモデルのサブセットであり、サプライチェーン参照データモデル（</a:t>
            </a:r>
            <a:r>
              <a:rPr lang="en-US" altLang="ja-JP" sz="2400" dirty="0">
                <a:effectLst/>
                <a:latin typeface="Times New Roman" panose="02020603050405020304" pitchFamily="18" charset="0"/>
                <a:ea typeface="游明朝" panose="02020400000000000000" pitchFamily="18" charset="-128"/>
              </a:rPr>
              <a:t>SCRDM</a:t>
            </a:r>
            <a:r>
              <a:rPr lang="ja-JP" altLang="ja-JP" sz="2400" dirty="0">
                <a:effectLst/>
                <a:latin typeface="Times New Roman" panose="02020603050405020304" pitchFamily="18" charset="0"/>
                <a:ea typeface="游明朝" panose="02020400000000000000" pitchFamily="18" charset="-128"/>
              </a:rPr>
              <a:t>：</a:t>
            </a:r>
            <a:r>
              <a:rPr lang="en-US" altLang="ja-JP" sz="2400" dirty="0">
                <a:effectLst/>
                <a:latin typeface="Times New Roman" panose="02020603050405020304" pitchFamily="18" charset="0"/>
                <a:ea typeface="游明朝" panose="02020400000000000000" pitchFamily="18" charset="-128"/>
              </a:rPr>
              <a:t>Supply Chain Reference Data Model</a:t>
            </a:r>
            <a:r>
              <a:rPr lang="ja-JP" altLang="ja-JP" sz="2400" dirty="0">
                <a:effectLst/>
                <a:latin typeface="Times New Roman" panose="02020603050405020304" pitchFamily="18" charset="0"/>
                <a:ea typeface="游明朝" panose="02020400000000000000" pitchFamily="18" charset="-128"/>
              </a:rPr>
              <a:t>）と開発中のクロスボーダーマネジメント参照モデル（</a:t>
            </a:r>
            <a:r>
              <a:rPr lang="en-US" altLang="ja-JP" sz="2400" dirty="0">
                <a:effectLst/>
                <a:latin typeface="Times New Roman" panose="02020603050405020304" pitchFamily="18" charset="0"/>
                <a:ea typeface="游明朝" panose="02020400000000000000" pitchFamily="18" charset="-128"/>
              </a:rPr>
              <a:t>CBMRDM</a:t>
            </a:r>
            <a:r>
              <a:rPr lang="ja-JP" altLang="ja-JP" sz="2400" dirty="0">
                <a:effectLst/>
                <a:latin typeface="Times New Roman" panose="02020603050405020304" pitchFamily="18" charset="0"/>
                <a:ea typeface="游明朝" panose="02020400000000000000" pitchFamily="18" charset="-128"/>
              </a:rPr>
              <a:t>：</a:t>
            </a:r>
            <a:r>
              <a:rPr lang="en-US" altLang="ja-JP" sz="2400" dirty="0">
                <a:effectLst/>
                <a:latin typeface="Times New Roman" panose="02020603050405020304" pitchFamily="18" charset="0"/>
                <a:ea typeface="游明朝" panose="02020400000000000000" pitchFamily="18" charset="-128"/>
              </a:rPr>
              <a:t>Cross Border Management Reference Data Model</a:t>
            </a:r>
            <a:r>
              <a:rPr lang="ja-JP" altLang="ja-JP" sz="2400" dirty="0">
                <a:effectLst/>
                <a:latin typeface="Times New Roman" panose="02020603050405020304" pitchFamily="18" charset="0"/>
                <a:ea typeface="游明朝" panose="02020400000000000000" pitchFamily="18" charset="-128"/>
              </a:rPr>
              <a:t>）の兄弟に位置づけられる。</a:t>
            </a:r>
            <a:endParaRPr lang="ja-JP" altLang="ja-JP" sz="2400" dirty="0">
              <a:effectLst/>
              <a:latin typeface="Times New Roman" panose="02020603050405020304" pitchFamily="18" charset="0"/>
              <a:ea typeface="Times New Roman" panose="02020603050405020304" pitchFamily="18" charset="0"/>
            </a:endParaRPr>
          </a:p>
          <a:p>
            <a:endParaRPr kumimoji="1" lang="ja-JP" altLang="en-US" sz="2400" dirty="0"/>
          </a:p>
        </p:txBody>
      </p:sp>
      <p:sp>
        <p:nvSpPr>
          <p:cNvPr id="5" name="スライド番号プレースホルダー 4">
            <a:extLst>
              <a:ext uri="{FF2B5EF4-FFF2-40B4-BE49-F238E27FC236}">
                <a16:creationId xmlns:a16="http://schemas.microsoft.com/office/drawing/2014/main" id="{2A5A1439-96ED-3107-4274-2E8F8A716E29}"/>
              </a:ext>
            </a:extLst>
          </p:cNvPr>
          <p:cNvSpPr>
            <a:spLocks noGrp="1"/>
          </p:cNvSpPr>
          <p:nvPr>
            <p:ph type="sldNum" sz="quarter" idx="12"/>
          </p:nvPr>
        </p:nvSpPr>
        <p:spPr/>
        <p:txBody>
          <a:bodyPr/>
          <a:lstStyle/>
          <a:p>
            <a:fld id="{98AD7D54-41B6-454F-BE9C-100C7E7E05C3}" type="slidenum">
              <a:rPr kumimoji="1" lang="ja-JP" altLang="en-US" smtClean="0"/>
              <a:t>3</a:t>
            </a:fld>
            <a:endParaRPr kumimoji="1" lang="ja-JP" altLang="en-US"/>
          </a:p>
        </p:txBody>
      </p:sp>
    </p:spTree>
    <p:extLst>
      <p:ext uri="{BB962C8B-B14F-4D97-AF65-F5344CB8AC3E}">
        <p14:creationId xmlns:p14="http://schemas.microsoft.com/office/powerpoint/2010/main" val="10004043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AF356761-4797-1C53-EAE2-CE1C17B53FCE}"/>
              </a:ext>
            </a:extLst>
          </p:cNvPr>
          <p:cNvSpPr txBox="1"/>
          <p:nvPr/>
        </p:nvSpPr>
        <p:spPr>
          <a:xfrm>
            <a:off x="378373" y="273269"/>
            <a:ext cx="11172496" cy="6463308"/>
          </a:xfrm>
          <a:prstGeom prst="rect">
            <a:avLst/>
          </a:prstGeom>
          <a:noFill/>
        </p:spPr>
        <p:txBody>
          <a:bodyPr wrap="square" rtlCol="0">
            <a:spAutoFit/>
          </a:bodyPr>
          <a:lstStyle/>
          <a:p>
            <a:pPr marL="342900" lvl="0" indent="-342900" algn="just">
              <a:buFont typeface="Wingdings" panose="05000000000000000000" pitchFamily="2" charset="2"/>
              <a:buChar char=""/>
            </a:pPr>
            <a:r>
              <a:rPr lang="ja-JP" altLang="ja-JP" sz="2000" dirty="0">
                <a:effectLst/>
                <a:latin typeface="Times New Roman" panose="02020603050405020304" pitchFamily="18" charset="0"/>
                <a:ea typeface="游明朝" panose="02020400000000000000" pitchFamily="18" charset="-128"/>
              </a:rPr>
              <a:t>商流と物流の接点となる情報項目、「積荷（</a:t>
            </a:r>
            <a:r>
              <a:rPr lang="en-US" altLang="ja-JP" sz="2000" dirty="0">
                <a:effectLst/>
                <a:latin typeface="Times New Roman" panose="02020603050405020304" pitchFamily="18" charset="0"/>
                <a:ea typeface="游明朝" panose="02020400000000000000" pitchFamily="18" charset="-128"/>
              </a:rPr>
              <a:t>Shipment</a:t>
            </a:r>
            <a:r>
              <a:rPr lang="ja-JP" altLang="ja-JP" sz="2000" dirty="0">
                <a:effectLst/>
                <a:latin typeface="Times New Roman" panose="02020603050405020304" pitchFamily="18" charset="0"/>
                <a:ea typeface="游明朝" panose="02020400000000000000" pitchFamily="18" charset="-128"/>
              </a:rPr>
              <a:t>）」と「貨物（</a:t>
            </a:r>
            <a:r>
              <a:rPr lang="en-US" altLang="ja-JP" sz="2000" dirty="0">
                <a:effectLst/>
                <a:latin typeface="Times New Roman" panose="02020603050405020304" pitchFamily="18" charset="0"/>
                <a:ea typeface="游明朝" panose="02020400000000000000" pitchFamily="18" charset="-128"/>
              </a:rPr>
              <a:t>Consignment</a:t>
            </a:r>
            <a:r>
              <a:rPr lang="ja-JP" altLang="ja-JP" sz="2000" dirty="0">
                <a:effectLst/>
                <a:latin typeface="Times New Roman" panose="02020603050405020304" pitchFamily="18" charset="0"/>
                <a:ea typeface="游明朝" panose="02020400000000000000" pitchFamily="18" charset="-128"/>
              </a:rPr>
              <a:t>）」が</a:t>
            </a:r>
            <a:r>
              <a:rPr lang="en-US" altLang="ja-JP" sz="2000" dirty="0">
                <a:effectLst/>
                <a:latin typeface="Times New Roman" panose="02020603050405020304" pitchFamily="18" charset="0"/>
                <a:ea typeface="游明朝" panose="02020400000000000000" pitchFamily="18" charset="-128"/>
              </a:rPr>
              <a:t>SCRDM</a:t>
            </a:r>
            <a:r>
              <a:rPr lang="ja-JP" altLang="ja-JP" sz="2000" dirty="0">
                <a:effectLst/>
                <a:latin typeface="Times New Roman" panose="02020603050405020304" pitchFamily="18" charset="0"/>
                <a:ea typeface="游明朝" panose="02020400000000000000" pitchFamily="18" charset="-128"/>
              </a:rPr>
              <a:t>と</a:t>
            </a:r>
            <a:r>
              <a:rPr lang="en-US" altLang="ja-JP" sz="2000" dirty="0">
                <a:effectLst/>
                <a:latin typeface="Times New Roman" panose="02020603050405020304" pitchFamily="18" charset="0"/>
                <a:ea typeface="游明朝" panose="02020400000000000000" pitchFamily="18" charset="-128"/>
              </a:rPr>
              <a:t>MMT</a:t>
            </a:r>
            <a:r>
              <a:rPr lang="ja-JP" altLang="ja-JP" sz="2000" dirty="0">
                <a:effectLst/>
                <a:latin typeface="Times New Roman" panose="02020603050405020304" pitchFamily="18" charset="0"/>
                <a:ea typeface="游明朝" panose="02020400000000000000" pitchFamily="18" charset="-128"/>
              </a:rPr>
              <a:t>のセマンティックス・アンカーであり、意味を正しく理解する必要があります。</a:t>
            </a:r>
            <a:endParaRPr lang="en-US" altLang="ja-JP" sz="2000" dirty="0">
              <a:effectLst/>
              <a:latin typeface="Times New Roman" panose="02020603050405020304" pitchFamily="18" charset="0"/>
              <a:ea typeface="游明朝" panose="02020400000000000000" pitchFamily="18" charset="-128"/>
            </a:endParaRPr>
          </a:p>
          <a:p>
            <a:pPr lvl="0" algn="just"/>
            <a:endParaRPr lang="ja-JP" altLang="ja-JP" sz="20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ja-JP" altLang="ja-JP" sz="2000" b="1" dirty="0">
                <a:effectLst/>
                <a:latin typeface="Times New Roman" panose="02020603050405020304" pitchFamily="18" charset="0"/>
                <a:ea typeface="游明朝" panose="02020400000000000000" pitchFamily="18" charset="-128"/>
              </a:rPr>
              <a:t>「積荷（</a:t>
            </a:r>
            <a:r>
              <a:rPr lang="en-US" altLang="ja-JP" sz="2000" b="1" dirty="0">
                <a:effectLst/>
                <a:latin typeface="Times New Roman" panose="02020603050405020304" pitchFamily="18" charset="0"/>
                <a:ea typeface="游明朝" panose="02020400000000000000" pitchFamily="18" charset="-128"/>
              </a:rPr>
              <a:t>Shipment</a:t>
            </a:r>
            <a:r>
              <a:rPr lang="ja-JP" altLang="ja-JP" sz="2000" b="1" dirty="0">
                <a:effectLst/>
                <a:latin typeface="Times New Roman" panose="02020603050405020304" pitchFamily="18" charset="0"/>
                <a:ea typeface="游明朝" panose="02020400000000000000" pitchFamily="18" charset="-128"/>
              </a:rPr>
              <a:t>）」とは、売り手（荷送人）から買い手（荷受人）に一括して輸送される</a:t>
            </a:r>
            <a:r>
              <a:rPr lang="en-US" altLang="ja-JP" sz="2000" b="1" dirty="0">
                <a:effectLst/>
                <a:latin typeface="Times New Roman" panose="02020603050405020304" pitchFamily="18" charset="0"/>
                <a:ea typeface="游明朝" panose="02020400000000000000" pitchFamily="18" charset="-128"/>
              </a:rPr>
              <a:t>1</a:t>
            </a:r>
            <a:r>
              <a:rPr lang="ja-JP" altLang="ja-JP" sz="2000" b="1" dirty="0">
                <a:effectLst/>
                <a:latin typeface="Times New Roman" panose="02020603050405020304" pitchFamily="18" charset="0"/>
                <a:ea typeface="游明朝" panose="02020400000000000000" pitchFamily="18" charset="-128"/>
              </a:rPr>
              <a:t>つまたは複数の取引品目の識別可能な集合物と定義される。</a:t>
            </a:r>
            <a:endParaRPr lang="ja-JP" altLang="ja-JP" sz="2000" b="1"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dirty="0">
                <a:effectLst/>
                <a:latin typeface="Times New Roman" panose="02020603050405020304" pitchFamily="18" charset="0"/>
                <a:ea typeface="游明朝" panose="02020400000000000000" pitchFamily="18" charset="-128"/>
              </a:rPr>
              <a:t>一人の買手にだけに仕向けられる。</a:t>
            </a:r>
            <a:endParaRPr lang="ja-JP" altLang="ja-JP"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en-US" altLang="ja-JP" dirty="0">
                <a:effectLst/>
                <a:latin typeface="游明朝" panose="02020400000000000000" pitchFamily="18" charset="-128"/>
                <a:ea typeface="Times New Roman" panose="02020603050405020304" pitchFamily="18" charset="0"/>
              </a:rPr>
              <a:t>1</a:t>
            </a:r>
            <a:r>
              <a:rPr lang="ja-JP" altLang="ja-JP" dirty="0">
                <a:effectLst/>
                <a:latin typeface="Times New Roman" panose="02020603050405020304" pitchFamily="18" charset="0"/>
                <a:ea typeface="游明朝" panose="02020400000000000000" pitchFamily="18" charset="-128"/>
              </a:rPr>
              <a:t>つ以上の受注から、一部またはすべての取引品目で構成することができる。</a:t>
            </a:r>
            <a:endParaRPr lang="ja-JP" altLang="ja-JP"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dirty="0">
                <a:effectLst/>
                <a:latin typeface="Times New Roman" panose="02020603050405020304" pitchFamily="18" charset="0"/>
                <a:ea typeface="游明朝" panose="02020400000000000000" pitchFamily="18" charset="-128"/>
              </a:rPr>
              <a:t>ただ一つの税関</a:t>
            </a:r>
            <a:r>
              <a:rPr lang="en-US" altLang="ja-JP" dirty="0">
                <a:effectLst/>
                <a:latin typeface="Times New Roman" panose="02020603050405020304" pitchFamily="18" charset="0"/>
                <a:ea typeface="游明朝" panose="02020400000000000000" pitchFamily="18" charset="-128"/>
              </a:rPr>
              <a:t>UCR</a:t>
            </a:r>
            <a:r>
              <a:rPr lang="ja-JP" altLang="ja-JP" dirty="0">
                <a:effectLst/>
                <a:latin typeface="Times New Roman" panose="02020603050405020304" pitchFamily="18" charset="0"/>
                <a:ea typeface="游明朝" panose="02020400000000000000" pitchFamily="18" charset="-128"/>
              </a:rPr>
              <a:t>（</a:t>
            </a:r>
            <a:r>
              <a:rPr lang="ja-JP" altLang="ja-JP" dirty="0">
                <a:solidFill>
                  <a:srgbClr val="000000"/>
                </a:solidFill>
                <a:effectLst/>
                <a:latin typeface="Times New Roman" panose="02020603050405020304" pitchFamily="18" charset="0"/>
                <a:ea typeface="游明朝" panose="02020400000000000000" pitchFamily="18" charset="-128"/>
                <a:cs typeface="ＭＳ 明朝" panose="02020609040205080304" pitchFamily="17" charset="-128"/>
              </a:rPr>
              <a:t>単一貨物識別符号）</a:t>
            </a:r>
            <a:r>
              <a:rPr lang="ja-JP" altLang="ja-JP" dirty="0">
                <a:effectLst/>
                <a:latin typeface="Times New Roman" panose="02020603050405020304" pitchFamily="18" charset="0"/>
                <a:ea typeface="游明朝" panose="02020400000000000000" pitchFamily="18" charset="-128"/>
              </a:rPr>
              <a:t>を持つ。</a:t>
            </a:r>
            <a:endParaRPr lang="ja-JP" altLang="ja-JP"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dirty="0">
                <a:effectLst/>
                <a:latin typeface="Times New Roman" panose="02020603050405020304" pitchFamily="18" charset="0"/>
                <a:ea typeface="游明朝" panose="02020400000000000000" pitchFamily="18" charset="-128"/>
              </a:rPr>
              <a:t>一つまたは一部の「貨物（</a:t>
            </a:r>
            <a:r>
              <a:rPr lang="en-US" altLang="ja-JP" dirty="0">
                <a:effectLst/>
                <a:latin typeface="Times New Roman" panose="02020603050405020304" pitchFamily="18" charset="0"/>
                <a:ea typeface="游明朝" panose="02020400000000000000" pitchFamily="18" charset="-128"/>
              </a:rPr>
              <a:t>Consignment</a:t>
            </a:r>
            <a:r>
              <a:rPr lang="ja-JP" altLang="ja-JP" dirty="0">
                <a:effectLst/>
                <a:latin typeface="Times New Roman" panose="02020603050405020304" pitchFamily="18" charset="0"/>
                <a:ea typeface="游明朝" panose="02020400000000000000" pitchFamily="18" charset="-128"/>
              </a:rPr>
              <a:t>）」として輸送されるか、または異なる複数の「貨物（</a:t>
            </a:r>
            <a:r>
              <a:rPr lang="en-US" altLang="ja-JP" dirty="0">
                <a:effectLst/>
                <a:latin typeface="Times New Roman" panose="02020603050405020304" pitchFamily="18" charset="0"/>
                <a:ea typeface="游明朝" panose="02020400000000000000" pitchFamily="18" charset="-128"/>
              </a:rPr>
              <a:t>Consignment</a:t>
            </a:r>
            <a:r>
              <a:rPr lang="ja-JP" altLang="ja-JP" dirty="0">
                <a:effectLst/>
                <a:latin typeface="Times New Roman" panose="02020603050405020304" pitchFamily="18" charset="0"/>
                <a:ea typeface="游明朝" panose="02020400000000000000" pitchFamily="18" charset="-128"/>
              </a:rPr>
              <a:t>）」で輸送される。</a:t>
            </a:r>
            <a:endParaRPr lang="ja-JP" altLang="ja-JP"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endParaRPr lang="en-US" altLang="ja-JP" sz="2000" b="1" dirty="0">
              <a:effectLst/>
              <a:latin typeface="Times New Roman" panose="02020603050405020304" pitchFamily="18" charset="0"/>
              <a:ea typeface="游明朝" panose="02020400000000000000" pitchFamily="18" charset="-128"/>
            </a:endParaRPr>
          </a:p>
          <a:p>
            <a:pPr marL="342900" lvl="0" indent="-342900" algn="just">
              <a:buFont typeface="Wingdings" panose="05000000000000000000" pitchFamily="2" charset="2"/>
              <a:buChar char=""/>
            </a:pPr>
            <a:r>
              <a:rPr lang="ja-JP" altLang="ja-JP" sz="2000" b="1" dirty="0">
                <a:effectLst/>
                <a:latin typeface="Times New Roman" panose="02020603050405020304" pitchFamily="18" charset="0"/>
                <a:ea typeface="游明朝" panose="02020400000000000000" pitchFamily="18" charset="-128"/>
              </a:rPr>
              <a:t>「貨物（</a:t>
            </a:r>
            <a:r>
              <a:rPr lang="en-US" altLang="ja-JP" sz="2000" b="1" dirty="0">
                <a:effectLst/>
                <a:latin typeface="Times New Roman" panose="02020603050405020304" pitchFamily="18" charset="0"/>
                <a:ea typeface="游明朝" panose="02020400000000000000" pitchFamily="18" charset="-128"/>
              </a:rPr>
              <a:t>Consignment</a:t>
            </a:r>
            <a:r>
              <a:rPr lang="ja-JP" altLang="ja-JP" sz="2000" b="1" dirty="0">
                <a:effectLst/>
                <a:latin typeface="Times New Roman" panose="02020603050405020304" pitchFamily="18" charset="0"/>
                <a:ea typeface="游明朝" panose="02020400000000000000" pitchFamily="18" charset="-128"/>
              </a:rPr>
              <a:t>）」とは、</a:t>
            </a:r>
            <a:r>
              <a:rPr lang="en-US" altLang="ja-JP" sz="2000" b="1" dirty="0">
                <a:effectLst/>
                <a:latin typeface="Times New Roman" panose="02020603050405020304" pitchFamily="18" charset="0"/>
                <a:ea typeface="游明朝" panose="02020400000000000000" pitchFamily="18" charset="-128"/>
              </a:rPr>
              <a:t>1</a:t>
            </a:r>
            <a:r>
              <a:rPr lang="ja-JP" altLang="ja-JP" sz="2000" b="1" dirty="0">
                <a:effectLst/>
                <a:latin typeface="Times New Roman" panose="02020603050405020304" pitchFamily="18" charset="0"/>
                <a:ea typeface="游明朝" panose="02020400000000000000" pitchFamily="18" charset="-128"/>
              </a:rPr>
              <a:t>つの輸送サービス契約文書で指定され、</a:t>
            </a:r>
            <a:r>
              <a:rPr lang="en-US" altLang="ja-JP" sz="2000" b="1" dirty="0">
                <a:effectLst/>
                <a:latin typeface="Times New Roman" panose="02020603050405020304" pitchFamily="18" charset="0"/>
                <a:ea typeface="游明朝" panose="02020400000000000000" pitchFamily="18" charset="-128"/>
              </a:rPr>
              <a:t>1</a:t>
            </a:r>
            <a:r>
              <a:rPr lang="ja-JP" altLang="ja-JP" sz="2000" b="1" dirty="0">
                <a:effectLst/>
                <a:latin typeface="Times New Roman" panose="02020603050405020304" pitchFamily="18" charset="0"/>
                <a:ea typeface="游明朝" panose="02020400000000000000" pitchFamily="18" charset="-128"/>
              </a:rPr>
              <a:t>つの荷送人から</a:t>
            </a:r>
            <a:r>
              <a:rPr lang="en-US" altLang="ja-JP" sz="2000" b="1" dirty="0">
                <a:effectLst/>
                <a:latin typeface="Times New Roman" panose="02020603050405020304" pitchFamily="18" charset="0"/>
                <a:ea typeface="游明朝" panose="02020400000000000000" pitchFamily="18" charset="-128"/>
              </a:rPr>
              <a:t>1</a:t>
            </a:r>
            <a:r>
              <a:rPr lang="ja-JP" altLang="ja-JP" sz="2000" b="1" dirty="0">
                <a:effectLst/>
                <a:latin typeface="Times New Roman" panose="02020603050405020304" pitchFamily="18" charset="0"/>
                <a:ea typeface="游明朝" panose="02020400000000000000" pitchFamily="18" charset="-128"/>
              </a:rPr>
              <a:t>つ以上の輸送モードを介して</a:t>
            </a:r>
            <a:r>
              <a:rPr lang="en-US" altLang="ja-JP" sz="2000" b="1" dirty="0">
                <a:effectLst/>
                <a:latin typeface="Times New Roman" panose="02020603050405020304" pitchFamily="18" charset="0"/>
                <a:ea typeface="游明朝" panose="02020400000000000000" pitchFamily="18" charset="-128"/>
              </a:rPr>
              <a:t>1</a:t>
            </a:r>
            <a:r>
              <a:rPr lang="ja-JP" altLang="ja-JP" sz="2000" b="1" dirty="0">
                <a:effectLst/>
                <a:latin typeface="Times New Roman" panose="02020603050405020304" pitchFamily="18" charset="0"/>
                <a:ea typeface="游明朝" panose="02020400000000000000" pitchFamily="18" charset="-128"/>
              </a:rPr>
              <a:t>つの荷受人に輸送される識別可能な貨物単位（</a:t>
            </a:r>
            <a:r>
              <a:rPr lang="en-US" altLang="ja-JP" sz="2000" b="1" dirty="0">
                <a:effectLst/>
                <a:latin typeface="Times New Roman" panose="02020603050405020304" pitchFamily="18" charset="0"/>
                <a:ea typeface="游明朝" panose="02020400000000000000" pitchFamily="18" charset="-128"/>
              </a:rPr>
              <a:t>Consignment Item</a:t>
            </a:r>
            <a:r>
              <a:rPr lang="ja-JP" altLang="ja-JP" sz="2000" b="1" dirty="0">
                <a:effectLst/>
                <a:latin typeface="Times New Roman" panose="02020603050405020304" pitchFamily="18" charset="0"/>
                <a:ea typeface="游明朝" panose="02020400000000000000" pitchFamily="18" charset="-128"/>
              </a:rPr>
              <a:t>）の集合物と定義される。</a:t>
            </a:r>
            <a:endParaRPr lang="ja-JP" altLang="ja-JP" sz="2000" b="1"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dirty="0">
                <a:effectLst/>
                <a:latin typeface="Times New Roman" panose="02020603050405020304" pitchFamily="18" charset="0"/>
                <a:ea typeface="游明朝" panose="02020400000000000000" pitchFamily="18" charset="-128"/>
              </a:rPr>
              <a:t>ただ一つの輸送サービス（</a:t>
            </a:r>
            <a:r>
              <a:rPr lang="en-US" altLang="ja-JP" dirty="0">
                <a:effectLst/>
                <a:latin typeface="Times New Roman" panose="02020603050405020304" pitchFamily="18" charset="0"/>
                <a:ea typeface="游明朝" panose="02020400000000000000" pitchFamily="18" charset="-128"/>
              </a:rPr>
              <a:t>Transport Service</a:t>
            </a:r>
            <a:r>
              <a:rPr lang="ja-JP" altLang="ja-JP" dirty="0">
                <a:effectLst/>
                <a:latin typeface="Times New Roman" panose="02020603050405020304" pitchFamily="18" charset="0"/>
                <a:ea typeface="游明朝" panose="02020400000000000000" pitchFamily="18" charset="-128"/>
              </a:rPr>
              <a:t>）購入者を持つ。</a:t>
            </a:r>
            <a:endParaRPr lang="ja-JP" altLang="ja-JP"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dirty="0">
                <a:effectLst/>
                <a:latin typeface="Times New Roman" panose="02020603050405020304" pitchFamily="18" charset="0"/>
                <a:ea typeface="游明朝" panose="02020400000000000000" pitchFamily="18" charset="-128"/>
              </a:rPr>
              <a:t>ただ一つの輸送サービス（</a:t>
            </a:r>
            <a:r>
              <a:rPr lang="en-US" altLang="ja-JP" dirty="0">
                <a:effectLst/>
                <a:latin typeface="Times New Roman" panose="02020603050405020304" pitchFamily="18" charset="0"/>
                <a:ea typeface="游明朝" panose="02020400000000000000" pitchFamily="18" charset="-128"/>
              </a:rPr>
              <a:t>Transport Service</a:t>
            </a:r>
            <a:r>
              <a:rPr lang="ja-JP" altLang="ja-JP" dirty="0">
                <a:effectLst/>
                <a:latin typeface="Times New Roman" panose="02020603050405020304" pitchFamily="18" charset="0"/>
                <a:ea typeface="游明朝" panose="02020400000000000000" pitchFamily="18" charset="-128"/>
              </a:rPr>
              <a:t>）提供者を持つ。</a:t>
            </a:r>
            <a:endParaRPr lang="ja-JP" altLang="ja-JP"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dirty="0">
                <a:effectLst/>
                <a:latin typeface="Times New Roman" panose="02020603050405020304" pitchFamily="18" charset="0"/>
                <a:ea typeface="游明朝" panose="02020400000000000000" pitchFamily="18" charset="-128"/>
              </a:rPr>
              <a:t>ただ一つの荷送人（</a:t>
            </a:r>
            <a:r>
              <a:rPr lang="en-US" altLang="ja-JP" dirty="0">
                <a:effectLst/>
                <a:latin typeface="Times New Roman" panose="02020603050405020304" pitchFamily="18" charset="0"/>
                <a:ea typeface="游明朝" panose="02020400000000000000" pitchFamily="18" charset="-128"/>
              </a:rPr>
              <a:t>Consignor</a:t>
            </a:r>
            <a:r>
              <a:rPr lang="ja-JP" altLang="ja-JP" dirty="0">
                <a:effectLst/>
                <a:latin typeface="Times New Roman" panose="02020603050405020304" pitchFamily="18" charset="0"/>
                <a:ea typeface="游明朝" panose="02020400000000000000" pitchFamily="18" charset="-128"/>
              </a:rPr>
              <a:t>）を持つ。</a:t>
            </a:r>
            <a:endParaRPr lang="ja-JP" altLang="ja-JP"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dirty="0">
                <a:effectLst/>
                <a:latin typeface="Times New Roman" panose="02020603050405020304" pitchFamily="18" charset="0"/>
                <a:ea typeface="游明朝" panose="02020400000000000000" pitchFamily="18" charset="-128"/>
              </a:rPr>
              <a:t>ただ一つの荷受人（</a:t>
            </a:r>
            <a:r>
              <a:rPr lang="en-US" altLang="ja-JP" dirty="0">
                <a:effectLst/>
                <a:latin typeface="Times New Roman" panose="02020603050405020304" pitchFamily="18" charset="0"/>
                <a:ea typeface="游明朝" panose="02020400000000000000" pitchFamily="18" charset="-128"/>
              </a:rPr>
              <a:t>Consignee</a:t>
            </a:r>
            <a:r>
              <a:rPr lang="ja-JP" altLang="ja-JP" dirty="0">
                <a:effectLst/>
                <a:latin typeface="Times New Roman" panose="02020603050405020304" pitchFamily="18" charset="0"/>
                <a:ea typeface="游明朝" panose="02020400000000000000" pitchFamily="18" charset="-128"/>
              </a:rPr>
              <a:t>）を持つ。</a:t>
            </a:r>
            <a:endParaRPr lang="ja-JP" altLang="ja-JP"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dirty="0">
                <a:effectLst/>
                <a:latin typeface="Times New Roman" panose="02020603050405020304" pitchFamily="18" charset="0"/>
                <a:ea typeface="游明朝" panose="02020400000000000000" pitchFamily="18" charset="-128"/>
              </a:rPr>
              <a:t>運送サービス購入者は荷送人（</a:t>
            </a:r>
            <a:r>
              <a:rPr lang="en-US" altLang="ja-JP" dirty="0">
                <a:effectLst/>
                <a:latin typeface="Times New Roman" panose="02020603050405020304" pitchFamily="18" charset="0"/>
                <a:ea typeface="游明朝" panose="02020400000000000000" pitchFamily="18" charset="-128"/>
              </a:rPr>
              <a:t>Consignor</a:t>
            </a:r>
            <a:r>
              <a:rPr lang="ja-JP" altLang="ja-JP" dirty="0">
                <a:effectLst/>
                <a:latin typeface="Times New Roman" panose="02020603050405020304" pitchFamily="18" charset="0"/>
                <a:ea typeface="游明朝" panose="02020400000000000000" pitchFamily="18" charset="-128"/>
              </a:rPr>
              <a:t>）または荷受人（</a:t>
            </a:r>
            <a:r>
              <a:rPr lang="en-US" altLang="ja-JP" dirty="0">
                <a:effectLst/>
                <a:latin typeface="Times New Roman" panose="02020603050405020304" pitchFamily="18" charset="0"/>
                <a:ea typeface="游明朝" panose="02020400000000000000" pitchFamily="18" charset="-128"/>
              </a:rPr>
              <a:t>Consignee</a:t>
            </a:r>
            <a:r>
              <a:rPr lang="ja-JP" altLang="ja-JP" dirty="0">
                <a:effectLst/>
                <a:latin typeface="Times New Roman" panose="02020603050405020304" pitchFamily="18" charset="0"/>
                <a:ea typeface="游明朝" panose="02020400000000000000" pitchFamily="18" charset="-128"/>
              </a:rPr>
              <a:t>）のいずれでもよい。</a:t>
            </a:r>
            <a:endParaRPr lang="ja-JP" altLang="ja-JP"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dirty="0">
                <a:effectLst/>
                <a:latin typeface="Times New Roman" panose="02020603050405020304" pitchFamily="18" charset="0"/>
                <a:ea typeface="游明朝" panose="02020400000000000000" pitchFamily="18" charset="-128"/>
              </a:rPr>
              <a:t>一つ以上の貨物単位（</a:t>
            </a:r>
            <a:r>
              <a:rPr lang="en-US" altLang="ja-JP" dirty="0">
                <a:effectLst/>
                <a:latin typeface="Times New Roman" panose="02020603050405020304" pitchFamily="18" charset="0"/>
                <a:ea typeface="游明朝" panose="02020400000000000000" pitchFamily="18" charset="-128"/>
              </a:rPr>
              <a:t>Consignment Item</a:t>
            </a:r>
            <a:r>
              <a:rPr lang="ja-JP" altLang="ja-JP" dirty="0">
                <a:effectLst/>
                <a:latin typeface="Times New Roman" panose="02020603050405020304" pitchFamily="18" charset="0"/>
                <a:ea typeface="游明朝" panose="02020400000000000000" pitchFamily="18" charset="-128"/>
              </a:rPr>
              <a:t>）からなる。</a:t>
            </a:r>
            <a:endParaRPr lang="ja-JP" altLang="ja-JP"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dirty="0">
                <a:effectLst/>
                <a:latin typeface="Times New Roman" panose="02020603050405020304" pitchFamily="18" charset="0"/>
                <a:ea typeface="游明朝" panose="02020400000000000000" pitchFamily="18" charset="-128"/>
              </a:rPr>
              <a:t>一つ以上の「積荷（</a:t>
            </a:r>
            <a:r>
              <a:rPr lang="en-US" altLang="ja-JP" dirty="0">
                <a:effectLst/>
                <a:latin typeface="Times New Roman" panose="02020603050405020304" pitchFamily="18" charset="0"/>
                <a:ea typeface="游明朝" panose="02020400000000000000" pitchFamily="18" charset="-128"/>
              </a:rPr>
              <a:t>Shipment</a:t>
            </a:r>
            <a:r>
              <a:rPr lang="ja-JP" altLang="ja-JP" dirty="0">
                <a:effectLst/>
                <a:latin typeface="Times New Roman" panose="02020603050405020304" pitchFamily="18" charset="0"/>
                <a:ea typeface="游明朝" panose="02020400000000000000" pitchFamily="18" charset="-128"/>
              </a:rPr>
              <a:t>）」からなる、貨物単位（</a:t>
            </a:r>
            <a:r>
              <a:rPr lang="en-US" altLang="ja-JP" dirty="0">
                <a:effectLst/>
                <a:latin typeface="Times New Roman" panose="02020603050405020304" pitchFamily="18" charset="0"/>
                <a:ea typeface="游明朝" panose="02020400000000000000" pitchFamily="18" charset="-128"/>
              </a:rPr>
              <a:t>Consignment Item</a:t>
            </a:r>
            <a:r>
              <a:rPr lang="ja-JP" altLang="ja-JP" dirty="0">
                <a:effectLst/>
                <a:latin typeface="Times New Roman" panose="02020603050405020304" pitchFamily="18" charset="0"/>
                <a:ea typeface="游明朝" panose="02020400000000000000" pitchFamily="18" charset="-128"/>
              </a:rPr>
              <a:t>）にまとめられた取引単位（</a:t>
            </a:r>
            <a:r>
              <a:rPr lang="en-US" altLang="ja-JP" dirty="0">
                <a:effectLst/>
                <a:latin typeface="Times New Roman" panose="02020603050405020304" pitchFamily="18" charset="0"/>
                <a:ea typeface="游明朝" panose="02020400000000000000" pitchFamily="18" charset="-128"/>
              </a:rPr>
              <a:t>Trade Item</a:t>
            </a:r>
            <a:r>
              <a:rPr lang="ja-JP" altLang="ja-JP" dirty="0">
                <a:effectLst/>
                <a:latin typeface="Times New Roman" panose="02020603050405020304" pitchFamily="18" charset="0"/>
                <a:ea typeface="游明朝" panose="02020400000000000000" pitchFamily="18" charset="-128"/>
              </a:rPr>
              <a:t>）の一部または全てである。</a:t>
            </a:r>
            <a:endParaRPr kumimoji="1" lang="ja-JP" altLang="en-US" sz="2400" dirty="0"/>
          </a:p>
        </p:txBody>
      </p:sp>
      <p:sp>
        <p:nvSpPr>
          <p:cNvPr id="4" name="スライド番号プレースホルダー 3">
            <a:extLst>
              <a:ext uri="{FF2B5EF4-FFF2-40B4-BE49-F238E27FC236}">
                <a16:creationId xmlns:a16="http://schemas.microsoft.com/office/drawing/2014/main" id="{51E8675C-2A19-3957-AB80-B384B06CA1CD}"/>
              </a:ext>
            </a:extLst>
          </p:cNvPr>
          <p:cNvSpPr>
            <a:spLocks noGrp="1"/>
          </p:cNvSpPr>
          <p:nvPr>
            <p:ph type="sldNum" sz="quarter" idx="12"/>
          </p:nvPr>
        </p:nvSpPr>
        <p:spPr/>
        <p:txBody>
          <a:bodyPr/>
          <a:lstStyle/>
          <a:p>
            <a:fld id="{98AD7D54-41B6-454F-BE9C-100C7E7E05C3}" type="slidenum">
              <a:rPr kumimoji="1" lang="ja-JP" altLang="en-US" smtClean="0"/>
              <a:t>4</a:t>
            </a:fld>
            <a:endParaRPr kumimoji="1" lang="ja-JP" altLang="en-US"/>
          </a:p>
        </p:txBody>
      </p:sp>
    </p:spTree>
    <p:extLst>
      <p:ext uri="{BB962C8B-B14F-4D97-AF65-F5344CB8AC3E}">
        <p14:creationId xmlns:p14="http://schemas.microsoft.com/office/powerpoint/2010/main" val="3039710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8F1166F3-8381-153D-7CF3-D48968621BFA}"/>
              </a:ext>
            </a:extLst>
          </p:cNvPr>
          <p:cNvSpPr txBox="1"/>
          <p:nvPr/>
        </p:nvSpPr>
        <p:spPr>
          <a:xfrm>
            <a:off x="504496" y="463413"/>
            <a:ext cx="11004331" cy="1938992"/>
          </a:xfrm>
          <a:prstGeom prst="rect">
            <a:avLst/>
          </a:prstGeom>
          <a:noFill/>
        </p:spPr>
        <p:txBody>
          <a:bodyPr wrap="square">
            <a:spAutoFit/>
          </a:bodyPr>
          <a:lstStyle/>
          <a:p>
            <a:pPr marL="342900" lvl="0" indent="-342900" algn="just">
              <a:buFont typeface="Wingdings" panose="05000000000000000000" pitchFamily="2" charset="2"/>
              <a:buChar char=""/>
            </a:pPr>
            <a:r>
              <a:rPr lang="en-US" altLang="ja-JP" sz="2400" dirty="0">
                <a:effectLst/>
                <a:latin typeface="Times New Roman" panose="02020603050405020304" pitchFamily="18" charset="0"/>
                <a:ea typeface="游明朝" panose="02020400000000000000" pitchFamily="18" charset="-128"/>
              </a:rPr>
              <a:t>IMO</a:t>
            </a:r>
            <a:r>
              <a:rPr lang="ja-JP" altLang="ja-JP" sz="2400" dirty="0">
                <a:effectLst/>
                <a:latin typeface="Times New Roman" panose="02020603050405020304" pitchFamily="18" charset="0"/>
                <a:ea typeface="游明朝" panose="02020400000000000000" pitchFamily="18" charset="-128"/>
              </a:rPr>
              <a:t>（</a:t>
            </a:r>
            <a:r>
              <a:rPr lang="en-US" altLang="ja-JP" sz="2400" dirty="0">
                <a:effectLst/>
                <a:latin typeface="Times New Roman" panose="02020603050405020304" pitchFamily="18" charset="0"/>
                <a:ea typeface="游明朝" panose="02020400000000000000" pitchFamily="18" charset="-128"/>
              </a:rPr>
              <a:t>International Maritime Organization</a:t>
            </a:r>
            <a:r>
              <a:rPr lang="ja-JP" altLang="ja-JP" sz="2400" dirty="0">
                <a:effectLst/>
                <a:latin typeface="Times New Roman" panose="02020603050405020304" pitchFamily="18" charset="0"/>
                <a:ea typeface="游明朝" panose="02020400000000000000" pitchFamily="18" charset="-128"/>
              </a:rPr>
              <a:t>：</a:t>
            </a:r>
            <a:r>
              <a:rPr lang="en-US" altLang="ja-JP" sz="2400" dirty="0" err="1">
                <a:solidFill>
                  <a:srgbClr val="000000"/>
                </a:solidFill>
                <a:effectLst/>
                <a:latin typeface="游明朝" panose="02020400000000000000" pitchFamily="18" charset="-128"/>
                <a:ea typeface="Times New Roman" panose="02020603050405020304" pitchFamily="18" charset="0"/>
                <a:cs typeface="ＭＳ 明朝" panose="02020609040205080304" pitchFamily="17" charset="-128"/>
              </a:rPr>
              <a:t>国際海事機関</a:t>
            </a:r>
            <a:r>
              <a:rPr lang="ja-JP" altLang="ja-JP" sz="2400" dirty="0">
                <a:solidFill>
                  <a:srgbClr val="000000"/>
                </a:solidFill>
                <a:effectLst/>
                <a:latin typeface="Times New Roman" panose="02020603050405020304" pitchFamily="18" charset="0"/>
                <a:ea typeface="游明朝" panose="02020400000000000000" pitchFamily="18" charset="-128"/>
                <a:cs typeface="ＭＳ 明朝" panose="02020609040205080304" pitchFamily="17" charset="-128"/>
              </a:rPr>
              <a:t>）</a:t>
            </a:r>
            <a:r>
              <a:rPr lang="en-US" altLang="ja-JP" sz="2400" dirty="0">
                <a:effectLst/>
                <a:latin typeface="游明朝" panose="02020400000000000000" pitchFamily="18" charset="-128"/>
                <a:ea typeface="Times New Roman" panose="02020603050405020304" pitchFamily="18" charset="0"/>
              </a:rPr>
              <a:t> FAL</a:t>
            </a:r>
            <a:r>
              <a:rPr lang="ja-JP" altLang="ja-JP" sz="2400" dirty="0">
                <a:effectLst/>
                <a:latin typeface="Times New Roman" panose="02020603050405020304" pitchFamily="18" charset="0"/>
                <a:ea typeface="游明朝" panose="02020400000000000000" pitchFamily="18" charset="-128"/>
              </a:rPr>
              <a:t>（</a:t>
            </a:r>
            <a:r>
              <a:rPr lang="en-US" altLang="ja-JP" sz="2400" dirty="0">
                <a:effectLst/>
                <a:latin typeface="Times New Roman" panose="02020603050405020304" pitchFamily="18" charset="0"/>
                <a:ea typeface="游明朝" panose="02020400000000000000" pitchFamily="18" charset="-128"/>
              </a:rPr>
              <a:t>Convention on Facilitation for International Maritime Traffic</a:t>
            </a:r>
            <a:r>
              <a:rPr lang="ja-JP" altLang="ja-JP" sz="2400" dirty="0">
                <a:effectLst/>
                <a:latin typeface="Times New Roman" panose="02020603050405020304" pitchFamily="18" charset="0"/>
                <a:ea typeface="游明朝" panose="02020400000000000000" pitchFamily="18" charset="-128"/>
              </a:rPr>
              <a:t>：国際海上交通簡易化条約）の</a:t>
            </a:r>
            <a:r>
              <a:rPr lang="en-US" altLang="ja-JP" sz="2400" dirty="0">
                <a:effectLst/>
                <a:latin typeface="Times New Roman" panose="02020603050405020304" pitchFamily="18" charset="0"/>
                <a:ea typeface="游明朝" panose="02020400000000000000" pitchFamily="18" charset="-128"/>
              </a:rPr>
              <a:t>IFTDGN</a:t>
            </a:r>
            <a:r>
              <a:rPr lang="ja-JP" altLang="ja-JP" sz="2400" dirty="0">
                <a:effectLst/>
                <a:latin typeface="Times New Roman" panose="02020603050405020304" pitchFamily="18" charset="0"/>
                <a:ea typeface="游明朝" panose="02020400000000000000" pitchFamily="18" charset="-128"/>
              </a:rPr>
              <a:t>（</a:t>
            </a:r>
            <a:r>
              <a:rPr lang="en-US" altLang="ja-JP" sz="2400" dirty="0">
                <a:effectLst/>
                <a:latin typeface="Times New Roman" panose="02020603050405020304" pitchFamily="18" charset="0"/>
                <a:ea typeface="游明朝" panose="02020400000000000000" pitchFamily="18" charset="-128"/>
              </a:rPr>
              <a:t>International Forwarding and Transport Dangerous Goods</a:t>
            </a:r>
            <a:r>
              <a:rPr lang="ja-JP" altLang="ja-JP" sz="2400" dirty="0">
                <a:effectLst/>
                <a:latin typeface="Times New Roman" panose="02020603050405020304" pitchFamily="18" charset="0"/>
                <a:ea typeface="游明朝" panose="02020400000000000000" pitchFamily="18" charset="-128"/>
              </a:rPr>
              <a:t>：国際運輸危険物メッセージ）を</a:t>
            </a:r>
            <a:r>
              <a:rPr lang="en-US" altLang="ja-JP" sz="2400" dirty="0">
                <a:effectLst/>
                <a:latin typeface="Times New Roman" panose="02020603050405020304" pitchFamily="18" charset="0"/>
                <a:ea typeface="游明朝" panose="02020400000000000000" pitchFamily="18" charset="-128"/>
              </a:rPr>
              <a:t>MMT</a:t>
            </a:r>
            <a:r>
              <a:rPr lang="ja-JP" altLang="ja-JP" sz="2400" dirty="0">
                <a:effectLst/>
                <a:latin typeface="Times New Roman" panose="02020603050405020304" pitchFamily="18" charset="0"/>
                <a:ea typeface="游明朝" panose="02020400000000000000" pitchFamily="18" charset="-128"/>
              </a:rPr>
              <a:t>にマッピングしたことの報告が行われました。マッピング結果は国連</a:t>
            </a:r>
            <a:r>
              <a:rPr lang="en-US" altLang="ja-JP" sz="2400" dirty="0">
                <a:effectLst/>
                <a:latin typeface="Times New Roman" panose="02020603050405020304" pitchFamily="18" charset="0"/>
                <a:ea typeface="游明朝" panose="02020400000000000000" pitchFamily="18" charset="-128"/>
              </a:rPr>
              <a:t>CEFACT</a:t>
            </a:r>
            <a:r>
              <a:rPr lang="ja-JP" altLang="ja-JP" sz="2400" dirty="0">
                <a:effectLst/>
                <a:latin typeface="Times New Roman" panose="02020603050405020304" pitchFamily="18" charset="0"/>
                <a:ea typeface="游明朝" panose="02020400000000000000" pitchFamily="18" charset="-128"/>
              </a:rPr>
              <a:t>共通辞書</a:t>
            </a:r>
            <a:r>
              <a:rPr lang="en-US" altLang="ja-JP" sz="2400" dirty="0">
                <a:effectLst/>
                <a:latin typeface="Times New Roman" panose="02020603050405020304" pitchFamily="18" charset="0"/>
                <a:ea typeface="游明朝" panose="02020400000000000000" pitchFamily="18" charset="-128"/>
              </a:rPr>
              <a:t>2022</a:t>
            </a:r>
            <a:r>
              <a:rPr lang="ja-JP" altLang="ja-JP" sz="2400" dirty="0">
                <a:effectLst/>
                <a:latin typeface="Times New Roman" panose="02020603050405020304" pitchFamily="18" charset="0"/>
                <a:ea typeface="游明朝" panose="02020400000000000000" pitchFamily="18" charset="-128"/>
              </a:rPr>
              <a:t>年</a:t>
            </a:r>
            <a:r>
              <a:rPr lang="en-US" altLang="ja-JP" sz="2400" dirty="0">
                <a:effectLst/>
                <a:latin typeface="Times New Roman" panose="02020603050405020304" pitchFamily="18" charset="0"/>
                <a:ea typeface="游明朝" panose="02020400000000000000" pitchFamily="18" charset="-128"/>
              </a:rPr>
              <a:t>A</a:t>
            </a:r>
            <a:r>
              <a:rPr lang="ja-JP" altLang="ja-JP" sz="2400" dirty="0">
                <a:effectLst/>
                <a:latin typeface="Times New Roman" panose="02020603050405020304" pitchFamily="18" charset="0"/>
                <a:ea typeface="游明朝" panose="02020400000000000000" pitchFamily="18" charset="-128"/>
              </a:rPr>
              <a:t>版に反映されます。</a:t>
            </a:r>
            <a:endParaRPr lang="ja-JP" altLang="ja-JP" sz="2400" dirty="0">
              <a:effectLst/>
              <a:latin typeface="Times New Roman" panose="02020603050405020304" pitchFamily="18" charset="0"/>
              <a:ea typeface="Times New Roman" panose="02020603050405020304" pitchFamily="18" charset="0"/>
            </a:endParaRPr>
          </a:p>
        </p:txBody>
      </p:sp>
      <p:sp>
        <p:nvSpPr>
          <p:cNvPr id="7" name="スライド番号プレースホルダー 6">
            <a:extLst>
              <a:ext uri="{FF2B5EF4-FFF2-40B4-BE49-F238E27FC236}">
                <a16:creationId xmlns:a16="http://schemas.microsoft.com/office/drawing/2014/main" id="{78F0CD50-4148-D677-E332-6EE01D8DAA41}"/>
              </a:ext>
            </a:extLst>
          </p:cNvPr>
          <p:cNvSpPr>
            <a:spLocks noGrp="1"/>
          </p:cNvSpPr>
          <p:nvPr>
            <p:ph type="sldNum" sz="quarter" idx="12"/>
          </p:nvPr>
        </p:nvSpPr>
        <p:spPr/>
        <p:txBody>
          <a:bodyPr/>
          <a:lstStyle/>
          <a:p>
            <a:fld id="{98AD7D54-41B6-454F-BE9C-100C7E7E05C3}" type="slidenum">
              <a:rPr kumimoji="1" lang="ja-JP" altLang="en-US" smtClean="0"/>
              <a:t>5</a:t>
            </a:fld>
            <a:endParaRPr kumimoji="1" lang="ja-JP" altLang="en-US"/>
          </a:p>
        </p:txBody>
      </p:sp>
    </p:spTree>
    <p:extLst>
      <p:ext uri="{BB962C8B-B14F-4D97-AF65-F5344CB8AC3E}">
        <p14:creationId xmlns:p14="http://schemas.microsoft.com/office/powerpoint/2010/main" val="1926759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B11578F-B700-D8B9-4B53-575B4A761EAC}"/>
              </a:ext>
            </a:extLst>
          </p:cNvPr>
          <p:cNvSpPr txBox="1"/>
          <p:nvPr/>
        </p:nvSpPr>
        <p:spPr>
          <a:xfrm>
            <a:off x="588579" y="525517"/>
            <a:ext cx="11035862" cy="6247864"/>
          </a:xfrm>
          <a:prstGeom prst="rect">
            <a:avLst/>
          </a:prstGeom>
          <a:noFill/>
        </p:spPr>
        <p:txBody>
          <a:bodyPr wrap="square" rtlCol="0">
            <a:spAutoFit/>
          </a:bodyPr>
          <a:lstStyle/>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業界横断サプライチェーン</a:t>
            </a:r>
            <a:r>
              <a:rPr lang="en-US" altLang="ja-JP" sz="2400" dirty="0">
                <a:effectLst/>
                <a:latin typeface="Times New Roman" panose="02020603050405020304" pitchFamily="18" charset="0"/>
                <a:ea typeface="游明朝" panose="02020400000000000000" pitchFamily="18" charset="-128"/>
              </a:rPr>
              <a:t>Track and Trace</a:t>
            </a:r>
            <a:r>
              <a:rPr lang="ja-JP" altLang="ja-JP" sz="2400" dirty="0">
                <a:effectLst/>
                <a:latin typeface="Times New Roman" panose="02020603050405020304" pitchFamily="18" charset="0"/>
                <a:ea typeface="游明朝" panose="02020400000000000000" pitchFamily="18" charset="-128"/>
              </a:rPr>
              <a:t>（トレーサビリティ）プロジェクトの全体像が紹介されました。</a:t>
            </a:r>
            <a:endParaRPr lang="en-US" altLang="ja-JP" sz="2400" dirty="0">
              <a:effectLst/>
              <a:latin typeface="Times New Roman" panose="02020603050405020304" pitchFamily="18" charset="0"/>
              <a:ea typeface="游明朝" panose="02020400000000000000" pitchFamily="18" charset="-128"/>
            </a:endParaRPr>
          </a:p>
          <a:p>
            <a:pPr marL="342900" lvl="0" indent="-342900" algn="just">
              <a:buFont typeface="Wingdings" panose="05000000000000000000" pitchFamily="2" charset="2"/>
              <a:buChar char=""/>
            </a:pP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情報収集フェーズとして、主要な運輸手段についての</a:t>
            </a:r>
            <a:r>
              <a:rPr lang="en-US" altLang="ja-JP" sz="2400" dirty="0">
                <a:effectLst/>
                <a:latin typeface="Times New Roman" panose="02020603050405020304" pitchFamily="18" charset="0"/>
                <a:ea typeface="游明朝" panose="02020400000000000000" pitchFamily="18" charset="-128"/>
              </a:rPr>
              <a:t>Green Paper</a:t>
            </a:r>
            <a:r>
              <a:rPr lang="ja-JP" altLang="ja-JP" sz="2400" dirty="0">
                <a:effectLst/>
                <a:latin typeface="Times New Roman" panose="02020603050405020304" pitchFamily="18" charset="0"/>
                <a:ea typeface="游明朝" panose="02020400000000000000" pitchFamily="18" charset="-128"/>
              </a:rPr>
              <a:t>（調査書）を完成。</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白書「</a:t>
            </a:r>
            <a:r>
              <a:rPr lang="en-US" altLang="ja-JP" sz="2400" dirty="0">
                <a:effectLst/>
                <a:latin typeface="Times New Roman" panose="02020603050405020304" pitchFamily="18" charset="0"/>
                <a:ea typeface="游明朝" panose="02020400000000000000" pitchFamily="18" charset="-128"/>
              </a:rPr>
              <a:t>Integrated Track and Trace for Multi-Modal Transportation</a:t>
            </a:r>
            <a:r>
              <a:rPr lang="ja-JP" altLang="ja-JP" sz="2400" dirty="0">
                <a:effectLst/>
                <a:latin typeface="Times New Roman" panose="02020603050405020304" pitchFamily="18" charset="0"/>
                <a:ea typeface="游明朝" panose="02020400000000000000" pitchFamily="18" charset="-128"/>
              </a:rPr>
              <a:t>（複合一貫輸送におけるトレーサビリティの統合化）」を公開（</a:t>
            </a:r>
            <a:r>
              <a:rPr lang="en-US" altLang="ja-JP" sz="2400" dirty="0">
                <a:effectLst/>
                <a:latin typeface="Times New Roman" panose="02020603050405020304" pitchFamily="18" charset="0"/>
                <a:ea typeface="游明朝" panose="02020400000000000000" pitchFamily="18" charset="-128"/>
              </a:rPr>
              <a:t>2021</a:t>
            </a:r>
            <a:r>
              <a:rPr lang="ja-JP" altLang="ja-JP" sz="2400" dirty="0">
                <a:effectLst/>
                <a:latin typeface="Times New Roman" panose="02020603050405020304" pitchFamily="18" charset="0"/>
                <a:ea typeface="游明朝" panose="02020400000000000000" pitchFamily="18" charset="-128"/>
              </a:rPr>
              <a:t>年</a:t>
            </a:r>
            <a:r>
              <a:rPr lang="en-US" altLang="ja-JP" sz="2400" dirty="0">
                <a:effectLst/>
                <a:latin typeface="Times New Roman" panose="02020603050405020304" pitchFamily="18" charset="0"/>
                <a:ea typeface="游明朝" panose="02020400000000000000" pitchFamily="18" charset="-128"/>
              </a:rPr>
              <a:t>4</a:t>
            </a:r>
            <a:r>
              <a:rPr lang="ja-JP" altLang="ja-JP" sz="2400" dirty="0">
                <a:effectLst/>
                <a:latin typeface="Times New Roman" panose="02020603050405020304" pitchFamily="18" charset="0"/>
                <a:ea typeface="游明朝" panose="02020400000000000000" pitchFamily="18" charset="-128"/>
              </a:rPr>
              <a:t>月）。</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en-US" altLang="ja-JP" sz="2400" dirty="0">
                <a:effectLst/>
                <a:latin typeface="游明朝" panose="02020400000000000000" pitchFamily="18" charset="-128"/>
                <a:ea typeface="Times New Roman" panose="02020603050405020304" pitchFamily="18" charset="0"/>
              </a:rPr>
              <a:t>Track and Trace </a:t>
            </a:r>
            <a:r>
              <a:rPr lang="ja-JP" altLang="ja-JP" sz="2400" dirty="0">
                <a:effectLst/>
                <a:latin typeface="Times New Roman" panose="02020603050405020304" pitchFamily="18" charset="0"/>
                <a:ea typeface="游明朝" panose="02020400000000000000" pitchFamily="18" charset="-128"/>
              </a:rPr>
              <a:t>の</a:t>
            </a:r>
            <a:r>
              <a:rPr lang="en-US" altLang="ja-JP" sz="2400" dirty="0">
                <a:effectLst/>
                <a:latin typeface="Times New Roman" panose="02020603050405020304" pitchFamily="18" charset="0"/>
                <a:ea typeface="游明朝" panose="02020400000000000000" pitchFamily="18" charset="-128"/>
              </a:rPr>
              <a:t>BRS</a:t>
            </a:r>
            <a:r>
              <a:rPr lang="ja-JP" altLang="ja-JP" sz="2400" dirty="0">
                <a:effectLst/>
                <a:latin typeface="Times New Roman" panose="02020603050405020304" pitchFamily="18" charset="0"/>
                <a:ea typeface="游明朝" panose="02020400000000000000" pitchFamily="18" charset="-128"/>
              </a:rPr>
              <a:t>（業務要件仕様）とメッセージ構造を開発中。</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キー・メッセージは次の通り。</a:t>
            </a:r>
            <a:endParaRPr lang="ja-JP" altLang="ja-JP" sz="2400"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en-US" altLang="ja-JP" sz="2000" dirty="0">
                <a:effectLst/>
                <a:latin typeface="游明朝" panose="02020400000000000000" pitchFamily="18" charset="-128"/>
                <a:ea typeface="Times New Roman" panose="02020603050405020304" pitchFamily="18" charset="0"/>
              </a:rPr>
              <a:t>ID</a:t>
            </a:r>
            <a:r>
              <a:rPr lang="ja-JP" altLang="ja-JP" sz="2000" dirty="0">
                <a:effectLst/>
                <a:latin typeface="Times New Roman" panose="02020603050405020304" pitchFamily="18" charset="0"/>
                <a:ea typeface="游明朝" panose="02020400000000000000" pitchFamily="18" charset="-128"/>
              </a:rPr>
              <a:t>ギャップ（積荷と貨物の</a:t>
            </a:r>
            <a:r>
              <a:rPr lang="en-US" altLang="ja-JP" sz="2000" dirty="0">
                <a:effectLst/>
                <a:latin typeface="Times New Roman" panose="02020603050405020304" pitchFamily="18" charset="0"/>
                <a:ea typeface="游明朝" panose="02020400000000000000" pitchFamily="18" charset="-128"/>
              </a:rPr>
              <a:t>ID</a:t>
            </a:r>
            <a:r>
              <a:rPr lang="ja-JP" altLang="ja-JP" sz="2000" dirty="0">
                <a:effectLst/>
                <a:latin typeface="Times New Roman" panose="02020603050405020304" pitchFamily="18" charset="0"/>
                <a:ea typeface="游明朝" panose="02020400000000000000" pitchFamily="18" charset="-128"/>
              </a:rPr>
              <a:t>の違い、運送手段による</a:t>
            </a:r>
            <a:r>
              <a:rPr lang="en-US" altLang="ja-JP" sz="2000" dirty="0">
                <a:effectLst/>
                <a:latin typeface="Times New Roman" panose="02020603050405020304" pitchFamily="18" charset="0"/>
                <a:ea typeface="游明朝" panose="02020400000000000000" pitchFamily="18" charset="-128"/>
              </a:rPr>
              <a:t>ID</a:t>
            </a:r>
            <a:r>
              <a:rPr lang="ja-JP" altLang="ja-JP" sz="2000" dirty="0">
                <a:effectLst/>
                <a:latin typeface="Times New Roman" panose="02020603050405020304" pitchFamily="18" charset="0"/>
                <a:ea typeface="游明朝" panose="02020400000000000000" pitchFamily="18" charset="-128"/>
              </a:rPr>
              <a:t>の違い等、分散された</a:t>
            </a:r>
            <a:r>
              <a:rPr lang="en-US" altLang="ja-JP" sz="2000" dirty="0">
                <a:effectLst/>
                <a:latin typeface="Times New Roman" panose="02020603050405020304" pitchFamily="18" charset="0"/>
                <a:ea typeface="游明朝" panose="02020400000000000000" pitchFamily="18" charset="-128"/>
              </a:rPr>
              <a:t>ID</a:t>
            </a:r>
            <a:r>
              <a:rPr lang="ja-JP" altLang="ja-JP" sz="2000" dirty="0">
                <a:effectLst/>
                <a:latin typeface="Times New Roman" panose="02020603050405020304" pitchFamily="18" charset="0"/>
                <a:ea typeface="游明朝" panose="02020400000000000000" pitchFamily="18" charset="-128"/>
              </a:rPr>
              <a:t>）への対応として、</a:t>
            </a:r>
            <a:r>
              <a:rPr lang="en-US" altLang="ja-JP" sz="2000" dirty="0">
                <a:effectLst/>
                <a:latin typeface="Times New Roman" panose="02020603050405020304" pitchFamily="18" charset="0"/>
                <a:ea typeface="游明朝" panose="02020400000000000000" pitchFamily="18" charset="-128"/>
              </a:rPr>
              <a:t>ID</a:t>
            </a:r>
            <a:r>
              <a:rPr lang="ja-JP" altLang="ja-JP" sz="2000" dirty="0">
                <a:effectLst/>
                <a:latin typeface="Times New Roman" panose="02020603050405020304" pitchFamily="18" charset="0"/>
                <a:ea typeface="游明朝" panose="02020400000000000000" pitchFamily="18" charset="-128"/>
              </a:rPr>
              <a:t>が標準化団体（例えば</a:t>
            </a:r>
            <a:r>
              <a:rPr lang="en-US" altLang="ja-JP" sz="2000" dirty="0">
                <a:effectLst/>
                <a:latin typeface="Times New Roman" panose="02020603050405020304" pitchFamily="18" charset="0"/>
                <a:ea typeface="游明朝" panose="02020400000000000000" pitchFamily="18" charset="-128"/>
              </a:rPr>
              <a:t>GS1</a:t>
            </a:r>
            <a:r>
              <a:rPr lang="ja-JP" altLang="ja-JP" sz="2000" dirty="0">
                <a:effectLst/>
                <a:latin typeface="Times New Roman" panose="02020603050405020304" pitchFamily="18" charset="0"/>
                <a:ea typeface="游明朝" panose="02020400000000000000" pitchFamily="18" charset="-128"/>
              </a:rPr>
              <a:t>の</a:t>
            </a:r>
            <a:r>
              <a:rPr lang="en-US" altLang="ja-JP" sz="2000" dirty="0">
                <a:effectLst/>
                <a:latin typeface="Times New Roman" panose="02020603050405020304" pitchFamily="18" charset="0"/>
                <a:ea typeface="游明朝" panose="02020400000000000000" pitchFamily="18" charset="-128"/>
              </a:rPr>
              <a:t>GTIN</a:t>
            </a:r>
            <a:r>
              <a:rPr lang="ja-JP" altLang="ja-JP" sz="2000" dirty="0">
                <a:effectLst/>
                <a:latin typeface="Times New Roman" panose="02020603050405020304" pitchFamily="18" charset="0"/>
                <a:ea typeface="游明朝" panose="02020400000000000000" pitchFamily="18" charset="-128"/>
              </a:rPr>
              <a:t>等）に関連付けられている限り、異なるそれぞれの</a:t>
            </a:r>
            <a:r>
              <a:rPr lang="en-US" altLang="ja-JP" sz="2000" dirty="0">
                <a:effectLst/>
                <a:latin typeface="Times New Roman" panose="02020603050405020304" pitchFamily="18" charset="0"/>
                <a:ea typeface="游明朝" panose="02020400000000000000" pitchFamily="18" charset="-128"/>
              </a:rPr>
              <a:t>ID</a:t>
            </a:r>
            <a:r>
              <a:rPr lang="ja-JP" altLang="ja-JP" sz="2000" dirty="0">
                <a:effectLst/>
                <a:latin typeface="Times New Roman" panose="02020603050405020304" pitchFamily="18" charset="0"/>
                <a:ea typeface="游明朝" panose="02020400000000000000" pitchFamily="18" charset="-128"/>
              </a:rPr>
              <a:t>を受け入れる必要がある。</a:t>
            </a:r>
            <a:endParaRPr lang="ja-JP" altLang="ja-JP" sz="2000"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sz="2000" dirty="0">
                <a:effectLst/>
                <a:latin typeface="Times New Roman" panose="02020603050405020304" pitchFamily="18" charset="0"/>
                <a:ea typeface="游明朝" panose="02020400000000000000" pitchFamily="18" charset="-128"/>
              </a:rPr>
              <a:t>国連</a:t>
            </a:r>
            <a:r>
              <a:rPr lang="en-US" altLang="ja-JP" sz="2000" dirty="0">
                <a:effectLst/>
                <a:latin typeface="Times New Roman" panose="02020603050405020304" pitchFamily="18" charset="0"/>
                <a:ea typeface="游明朝" panose="02020400000000000000" pitchFamily="18" charset="-128"/>
              </a:rPr>
              <a:t>CEFACT MMT</a:t>
            </a:r>
            <a:r>
              <a:rPr lang="ja-JP" altLang="ja-JP" sz="2000" dirty="0">
                <a:effectLst/>
                <a:latin typeface="Times New Roman" panose="02020603050405020304" pitchFamily="18" charset="0"/>
                <a:ea typeface="游明朝" panose="02020400000000000000" pitchFamily="18" charset="-128"/>
              </a:rPr>
              <a:t>参照モデルは既に必要なデータ要素を含んでいる。</a:t>
            </a:r>
            <a:endParaRPr lang="ja-JP" altLang="ja-JP" sz="2000"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sz="2000" dirty="0">
                <a:effectLst/>
                <a:latin typeface="Times New Roman" panose="02020603050405020304" pitchFamily="18" charset="0"/>
                <a:ea typeface="游明朝" panose="02020400000000000000" pitchFamily="18" charset="-128"/>
              </a:rPr>
              <a:t>既存のデータ要素を新しいデジタル技術の使用と組み合わせることで、商取引と運輸のセマンティックスギャップを埋め、データ要素の運用とシステムの相互運用性が可能になる。</a:t>
            </a:r>
            <a:endParaRPr lang="ja-JP" altLang="ja-JP" sz="2000"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en-US" altLang="ja-JP" sz="2000" dirty="0">
                <a:effectLst/>
                <a:latin typeface="游明朝" panose="02020400000000000000" pitchFamily="18" charset="-128"/>
                <a:ea typeface="Times New Roman" panose="02020603050405020304" pitchFamily="18" charset="0"/>
              </a:rPr>
              <a:t>ID</a:t>
            </a:r>
            <a:r>
              <a:rPr lang="ja-JP" altLang="ja-JP" sz="2000" dirty="0">
                <a:effectLst/>
                <a:latin typeface="Times New Roman" panose="02020603050405020304" pitchFamily="18" charset="0"/>
                <a:ea typeface="游明朝" panose="02020400000000000000" pitchFamily="18" charset="-128"/>
              </a:rPr>
              <a:t>やイベント構造などについては既存の標準（</a:t>
            </a:r>
            <a:r>
              <a:rPr lang="en-US" altLang="ja-JP" sz="2000" dirty="0">
                <a:effectLst/>
                <a:latin typeface="Times New Roman" panose="02020603050405020304" pitchFamily="18" charset="0"/>
                <a:ea typeface="游明朝" panose="02020400000000000000" pitchFamily="18" charset="-128"/>
              </a:rPr>
              <a:t>GS1</a:t>
            </a:r>
            <a:r>
              <a:rPr lang="ja-JP" altLang="ja-JP" sz="2000" dirty="0">
                <a:effectLst/>
                <a:latin typeface="Times New Roman" panose="02020603050405020304" pitchFamily="18" charset="0"/>
                <a:ea typeface="游明朝" panose="02020400000000000000" pitchFamily="18" charset="-128"/>
              </a:rPr>
              <a:t>等）を再利用する。</a:t>
            </a:r>
            <a:endParaRPr lang="ja-JP" altLang="ja-JP" sz="2000" dirty="0">
              <a:effectLst/>
              <a:latin typeface="Times New Roman" panose="02020603050405020304" pitchFamily="18" charset="0"/>
              <a:ea typeface="Times New Roman" panose="02020603050405020304" pitchFamily="18" charset="0"/>
            </a:endParaRPr>
          </a:p>
          <a:p>
            <a:endParaRPr kumimoji="1" lang="ja-JP" altLang="en-US" sz="2400" dirty="0"/>
          </a:p>
        </p:txBody>
      </p:sp>
      <p:sp>
        <p:nvSpPr>
          <p:cNvPr id="3" name="スライド番号プレースホルダー 2">
            <a:extLst>
              <a:ext uri="{FF2B5EF4-FFF2-40B4-BE49-F238E27FC236}">
                <a16:creationId xmlns:a16="http://schemas.microsoft.com/office/drawing/2014/main" id="{6035EFDE-880D-BC9B-6555-0201DAB993A4}"/>
              </a:ext>
            </a:extLst>
          </p:cNvPr>
          <p:cNvSpPr>
            <a:spLocks noGrp="1"/>
          </p:cNvSpPr>
          <p:nvPr>
            <p:ph type="sldNum" sz="quarter" idx="12"/>
          </p:nvPr>
        </p:nvSpPr>
        <p:spPr/>
        <p:txBody>
          <a:bodyPr/>
          <a:lstStyle/>
          <a:p>
            <a:fld id="{98AD7D54-41B6-454F-BE9C-100C7E7E05C3}" type="slidenum">
              <a:rPr kumimoji="1" lang="ja-JP" altLang="en-US" smtClean="0"/>
              <a:t>6</a:t>
            </a:fld>
            <a:endParaRPr kumimoji="1" lang="ja-JP" altLang="en-US"/>
          </a:p>
        </p:txBody>
      </p:sp>
    </p:spTree>
    <p:extLst>
      <p:ext uri="{BB962C8B-B14F-4D97-AF65-F5344CB8AC3E}">
        <p14:creationId xmlns:p14="http://schemas.microsoft.com/office/powerpoint/2010/main" val="3704270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7E91D214-5B4B-C167-D153-F13E833F0CE0}"/>
              </a:ext>
            </a:extLst>
          </p:cNvPr>
          <p:cNvSpPr txBox="1"/>
          <p:nvPr/>
        </p:nvSpPr>
        <p:spPr>
          <a:xfrm>
            <a:off x="557048" y="420414"/>
            <a:ext cx="11067393" cy="6063198"/>
          </a:xfrm>
          <a:prstGeom prst="rect">
            <a:avLst/>
          </a:prstGeom>
          <a:noFill/>
        </p:spPr>
        <p:txBody>
          <a:bodyPr wrap="square" rtlCol="0">
            <a:spAutoFit/>
          </a:bodyPr>
          <a:lstStyle/>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次の運輸・物流に関連する組織及びプロジェクトから発言があり、意見交換が行われた。</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endParaRPr lang="en-US" altLang="ja-JP" sz="2000" dirty="0">
              <a:effectLst/>
              <a:latin typeface="游明朝" panose="02020400000000000000" pitchFamily="18" charset="-128"/>
              <a:ea typeface="Times New Roman" panose="02020603050405020304" pitchFamily="18" charset="0"/>
            </a:endParaRPr>
          </a:p>
          <a:p>
            <a:pPr marL="342900" lvl="0" indent="-342900" algn="just">
              <a:buFont typeface="Wingdings" panose="05000000000000000000" pitchFamily="2" charset="2"/>
              <a:buChar char=""/>
            </a:pPr>
            <a:r>
              <a:rPr lang="en-US" altLang="ja-JP" sz="2000" dirty="0">
                <a:effectLst/>
                <a:latin typeface="游明朝" panose="02020400000000000000" pitchFamily="18" charset="-128"/>
                <a:ea typeface="Times New Roman" panose="02020603050405020304" pitchFamily="18" charset="0"/>
              </a:rPr>
              <a:t>FIATA</a:t>
            </a:r>
            <a:r>
              <a:rPr lang="ja-JP" altLang="ja-JP" sz="2000" dirty="0">
                <a:effectLst/>
                <a:latin typeface="Times New Roman" panose="02020603050405020304" pitchFamily="18" charset="0"/>
                <a:ea typeface="游明朝" panose="02020400000000000000" pitchFamily="18" charset="-128"/>
              </a:rPr>
              <a:t>（</a:t>
            </a:r>
            <a:r>
              <a:rPr lang="en-US" altLang="ja-JP" sz="2000" dirty="0">
                <a:effectLst/>
                <a:latin typeface="Times New Roman" panose="02020603050405020304" pitchFamily="18" charset="0"/>
                <a:ea typeface="游明朝" panose="02020400000000000000" pitchFamily="18" charset="-128"/>
              </a:rPr>
              <a:t>International Federation of Freight Forwarders Associations</a:t>
            </a:r>
            <a:r>
              <a:rPr lang="ja-JP" altLang="ja-JP" sz="2000" dirty="0">
                <a:effectLst/>
                <a:latin typeface="Times New Roman" panose="02020603050405020304" pitchFamily="18" charset="0"/>
                <a:ea typeface="游明朝" panose="02020400000000000000" pitchFamily="18" charset="-128"/>
              </a:rPr>
              <a:t>：国際貨物輸送業者協会連合会</a:t>
            </a:r>
            <a:r>
              <a:rPr lang="en-US" altLang="ja-JP" sz="2000" dirty="0">
                <a:effectLst/>
                <a:latin typeface="Times New Roman" panose="02020603050405020304" pitchFamily="18" charset="0"/>
                <a:ea typeface="游明朝" panose="02020400000000000000" pitchFamily="18" charset="-128"/>
              </a:rPr>
              <a:t>)</a:t>
            </a:r>
            <a:r>
              <a:rPr lang="en-US" altLang="ja-JP" sz="2000" dirty="0">
                <a:effectLst/>
                <a:latin typeface="游明朝" panose="02020400000000000000" pitchFamily="18" charset="-128"/>
                <a:ea typeface="游明朝" panose="02020400000000000000" pitchFamily="18" charset="-128"/>
                <a:sym typeface="Wingdings" panose="05000000000000000000" pitchFamily="2" charset="2"/>
              </a:rPr>
              <a:t></a:t>
            </a:r>
            <a:r>
              <a:rPr lang="en-US" altLang="ja-JP" sz="2000" dirty="0">
                <a:effectLst/>
                <a:latin typeface="游明朝" panose="02020400000000000000" pitchFamily="18" charset="-128"/>
                <a:ea typeface="Times New Roman" panose="02020603050405020304" pitchFamily="18" charset="0"/>
              </a:rPr>
              <a:t>FIATA</a:t>
            </a:r>
            <a:r>
              <a:rPr lang="ja-JP" altLang="ja-JP" sz="2000" dirty="0">
                <a:effectLst/>
                <a:latin typeface="Times New Roman" panose="02020603050405020304" pitchFamily="18" charset="0"/>
                <a:ea typeface="游明朝" panose="02020400000000000000" pitchFamily="18" charset="-128"/>
              </a:rPr>
              <a:t>の船荷証券（</a:t>
            </a:r>
            <a:r>
              <a:rPr lang="en-US" altLang="ja-JP" sz="2000" dirty="0">
                <a:effectLst/>
                <a:latin typeface="Times New Roman" panose="02020603050405020304" pitchFamily="18" charset="0"/>
                <a:ea typeface="游明朝" panose="02020400000000000000" pitchFamily="18" charset="-128"/>
              </a:rPr>
              <a:t>FBL</a:t>
            </a:r>
            <a:r>
              <a:rPr lang="ja-JP" altLang="ja-JP" sz="2000" dirty="0">
                <a:effectLst/>
                <a:latin typeface="Times New Roman" panose="02020603050405020304" pitchFamily="18" charset="0"/>
                <a:ea typeface="游明朝" panose="02020400000000000000" pitchFamily="18" charset="-128"/>
              </a:rPr>
              <a:t>）の</a:t>
            </a:r>
            <a:r>
              <a:rPr lang="en-US" altLang="ja-JP" sz="2000" dirty="0">
                <a:effectLst/>
                <a:latin typeface="Times New Roman" panose="02020603050405020304" pitchFamily="18" charset="0"/>
                <a:ea typeface="游明朝" panose="02020400000000000000" pitchFamily="18" charset="-128"/>
              </a:rPr>
              <a:t>API</a:t>
            </a:r>
            <a:r>
              <a:rPr lang="ja-JP" altLang="ja-JP" sz="2000" dirty="0">
                <a:effectLst/>
                <a:latin typeface="Times New Roman" panose="02020603050405020304" pitchFamily="18" charset="0"/>
                <a:ea typeface="游明朝" panose="02020400000000000000" pitchFamily="18" charset="-128"/>
              </a:rPr>
              <a:t>化につき紹介。</a:t>
            </a:r>
            <a:endParaRPr lang="ja-JP" altLang="ja-JP" sz="20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en-US" altLang="ja-JP" sz="2000" dirty="0">
                <a:effectLst/>
                <a:latin typeface="游明朝" panose="02020400000000000000" pitchFamily="18" charset="-128"/>
                <a:ea typeface="Times New Roman" panose="02020603050405020304" pitchFamily="18" charset="0"/>
              </a:rPr>
              <a:t>DCSA</a:t>
            </a:r>
            <a:r>
              <a:rPr lang="ja-JP" altLang="ja-JP" sz="2000" dirty="0">
                <a:effectLst/>
                <a:latin typeface="Times New Roman" panose="02020603050405020304" pitchFamily="18" charset="0"/>
                <a:ea typeface="游明朝" panose="02020400000000000000" pitchFamily="18" charset="-128"/>
              </a:rPr>
              <a:t>（</a:t>
            </a:r>
            <a:r>
              <a:rPr lang="en-US" altLang="ja-JP" sz="2000" dirty="0">
                <a:effectLst/>
                <a:latin typeface="Times New Roman" panose="02020603050405020304" pitchFamily="18" charset="0"/>
                <a:ea typeface="游明朝" panose="02020400000000000000" pitchFamily="18" charset="-128"/>
              </a:rPr>
              <a:t>Digital Container Shipping Association</a:t>
            </a:r>
            <a:r>
              <a:rPr lang="ja-JP" altLang="ja-JP" sz="2000" dirty="0">
                <a:effectLst/>
                <a:latin typeface="Times New Roman" panose="02020603050405020304" pitchFamily="18" charset="0"/>
                <a:ea typeface="游明朝" panose="02020400000000000000" pitchFamily="18" charset="-128"/>
              </a:rPr>
              <a:t>：デジタル・コンテナー貨物協会</a:t>
            </a:r>
            <a:r>
              <a:rPr lang="en-US" altLang="ja-JP" sz="2000" dirty="0">
                <a:effectLst/>
                <a:latin typeface="Times New Roman" panose="02020603050405020304" pitchFamily="18" charset="0"/>
                <a:ea typeface="游明朝" panose="02020400000000000000" pitchFamily="18" charset="-128"/>
              </a:rPr>
              <a:t>)</a:t>
            </a:r>
            <a:r>
              <a:rPr lang="en-US" altLang="ja-JP" sz="2000" dirty="0">
                <a:effectLst/>
                <a:latin typeface="游明朝" panose="02020400000000000000" pitchFamily="18" charset="-128"/>
                <a:ea typeface="游明朝" panose="02020400000000000000" pitchFamily="18" charset="-128"/>
                <a:sym typeface="Wingdings" panose="05000000000000000000" pitchFamily="2" charset="2"/>
              </a:rPr>
              <a:t></a:t>
            </a:r>
            <a:r>
              <a:rPr lang="en-US" altLang="ja-JP" sz="2000" dirty="0">
                <a:effectLst/>
                <a:latin typeface="游明朝" panose="02020400000000000000" pitchFamily="18" charset="-128"/>
                <a:ea typeface="Times New Roman" panose="02020603050405020304" pitchFamily="18" charset="0"/>
              </a:rPr>
              <a:t>API</a:t>
            </a:r>
            <a:r>
              <a:rPr lang="ja-JP" altLang="ja-JP" sz="2000" dirty="0">
                <a:effectLst/>
                <a:latin typeface="Times New Roman" panose="02020603050405020304" pitchFamily="18" charset="0"/>
                <a:ea typeface="游明朝" panose="02020400000000000000" pitchFamily="18" charset="-128"/>
              </a:rPr>
              <a:t>化へのランドスケープにつき紹介。</a:t>
            </a:r>
            <a:endParaRPr lang="ja-JP" altLang="ja-JP" sz="20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en-US" altLang="ja-JP" sz="2000" dirty="0">
                <a:effectLst/>
                <a:latin typeface="游明朝" panose="02020400000000000000" pitchFamily="18" charset="-128"/>
                <a:ea typeface="Times New Roman" panose="02020603050405020304" pitchFamily="18" charset="0"/>
              </a:rPr>
              <a:t>ISO 5909</a:t>
            </a:r>
            <a:r>
              <a:rPr lang="ja-JP" altLang="ja-JP" sz="2000" dirty="0">
                <a:effectLst/>
                <a:latin typeface="Times New Roman" panose="02020603050405020304" pitchFamily="18" charset="0"/>
                <a:ea typeface="游明朝" panose="02020400000000000000" pitchFamily="18" charset="-128"/>
              </a:rPr>
              <a:t>（</a:t>
            </a:r>
            <a:r>
              <a:rPr lang="en-US" altLang="ja-JP" sz="2000" dirty="0" err="1">
                <a:effectLst/>
                <a:latin typeface="Times New Roman" panose="02020603050405020304" pitchFamily="18" charset="0"/>
                <a:ea typeface="游明朝" panose="02020400000000000000" pitchFamily="18" charset="-128"/>
              </a:rPr>
              <a:t>eBL</a:t>
            </a:r>
            <a:r>
              <a:rPr lang="ja-JP" altLang="ja-JP" sz="2000" dirty="0">
                <a:effectLst/>
                <a:latin typeface="Times New Roman" panose="02020603050405020304" pitchFamily="18" charset="0"/>
                <a:ea typeface="游明朝" panose="02020400000000000000" pitchFamily="18" charset="-128"/>
              </a:rPr>
              <a:t>：電子船荷証券）及び</a:t>
            </a:r>
            <a:r>
              <a:rPr lang="en-US" altLang="ja-JP" sz="2000" dirty="0">
                <a:effectLst/>
                <a:latin typeface="Times New Roman" panose="02020603050405020304" pitchFamily="18" charset="0"/>
                <a:ea typeface="游明朝" panose="02020400000000000000" pitchFamily="18" charset="-128"/>
              </a:rPr>
              <a:t>UNCITRAL</a:t>
            </a:r>
            <a:r>
              <a:rPr lang="ja-JP" altLang="ja-JP" sz="2000" dirty="0">
                <a:effectLst/>
                <a:latin typeface="Times New Roman" panose="02020603050405020304" pitchFamily="18" charset="0"/>
                <a:ea typeface="游明朝" panose="02020400000000000000" pitchFamily="18" charset="-128"/>
              </a:rPr>
              <a:t>（</a:t>
            </a:r>
            <a:r>
              <a:rPr lang="en-US" altLang="ja-JP" sz="2000" dirty="0">
                <a:effectLst/>
                <a:latin typeface="Times New Roman" panose="02020603050405020304" pitchFamily="18" charset="0"/>
                <a:ea typeface="游明朝" panose="02020400000000000000" pitchFamily="18" charset="-128"/>
              </a:rPr>
              <a:t>The United Nations Commission on International Trade Law</a:t>
            </a:r>
            <a:r>
              <a:rPr lang="ja-JP" altLang="ja-JP" sz="2000" dirty="0">
                <a:effectLst/>
                <a:latin typeface="Times New Roman" panose="02020603050405020304" pitchFamily="18" charset="0"/>
                <a:ea typeface="游明朝" panose="02020400000000000000" pitchFamily="18" charset="-128"/>
              </a:rPr>
              <a:t>：国連国際商取引法委員会）</a:t>
            </a:r>
            <a:r>
              <a:rPr lang="en-US" altLang="ja-JP" sz="2000" dirty="0">
                <a:effectLst/>
                <a:latin typeface="Times New Roman" panose="02020603050405020304" pitchFamily="18" charset="0"/>
                <a:ea typeface="游明朝" panose="02020400000000000000" pitchFamily="18" charset="-128"/>
              </a:rPr>
              <a:t>MLETR</a:t>
            </a:r>
            <a:r>
              <a:rPr lang="ja-JP" altLang="ja-JP" sz="2000" dirty="0">
                <a:effectLst/>
                <a:latin typeface="Times New Roman" panose="02020603050405020304" pitchFamily="18" charset="0"/>
                <a:ea typeface="游明朝" panose="02020400000000000000" pitchFamily="18" charset="-128"/>
              </a:rPr>
              <a:t>（</a:t>
            </a:r>
            <a:r>
              <a:rPr lang="en-US" altLang="ja-JP" sz="2000" dirty="0">
                <a:effectLst/>
                <a:latin typeface="Times New Roman" panose="02020603050405020304" pitchFamily="18" charset="0"/>
                <a:ea typeface="游明朝" panose="02020400000000000000" pitchFamily="18" charset="-128"/>
              </a:rPr>
              <a:t>Model Law on Electronic Transferable Records</a:t>
            </a:r>
            <a:r>
              <a:rPr lang="ja-JP" altLang="ja-JP" sz="2000" dirty="0">
                <a:effectLst/>
                <a:latin typeface="Times New Roman" panose="02020603050405020304" pitchFamily="18" charset="0"/>
                <a:ea typeface="游明朝" panose="02020400000000000000" pitchFamily="18" charset="-128"/>
              </a:rPr>
              <a:t>：</a:t>
            </a:r>
            <a:r>
              <a:rPr lang="en-US" altLang="ja-JP" sz="2000" dirty="0">
                <a:solidFill>
                  <a:srgbClr val="000000"/>
                </a:solidFill>
                <a:effectLst/>
                <a:latin typeface="游明朝" panose="02020400000000000000" pitchFamily="18" charset="-128"/>
                <a:ea typeface="Times New Roman" panose="02020603050405020304" pitchFamily="18" charset="0"/>
                <a:cs typeface="ＭＳ 明朝" panose="02020609040205080304" pitchFamily="17" charset="-128"/>
              </a:rPr>
              <a:t> </a:t>
            </a:r>
            <a:r>
              <a:rPr lang="en-US" altLang="ja-JP" sz="2000" dirty="0" err="1">
                <a:solidFill>
                  <a:srgbClr val="000000"/>
                </a:solidFill>
                <a:effectLst/>
                <a:latin typeface="游明朝" panose="02020400000000000000" pitchFamily="18" charset="-128"/>
                <a:ea typeface="Times New Roman" panose="02020603050405020304" pitchFamily="18" charset="0"/>
                <a:cs typeface="ＭＳ 明朝" panose="02020609040205080304" pitchFamily="17" charset="-128"/>
              </a:rPr>
              <a:t>電子的転送可能記録</a:t>
            </a:r>
            <a:r>
              <a:rPr lang="ja-JP" altLang="ja-JP" sz="2000">
                <a:solidFill>
                  <a:srgbClr val="000000"/>
                </a:solidFill>
                <a:effectLst/>
                <a:latin typeface="Times New Roman" panose="02020603050405020304" pitchFamily="18" charset="0"/>
                <a:ea typeface="游明朝" panose="02020400000000000000" pitchFamily="18" charset="-128"/>
                <a:cs typeface="ＭＳ 明朝" panose="02020609040205080304" pitchFamily="17" charset="-128"/>
              </a:rPr>
              <a:t>のためのモデル法</a:t>
            </a:r>
            <a:r>
              <a:rPr lang="en-US" altLang="ja-JP" sz="2000">
                <a:effectLst/>
                <a:latin typeface="Times New Roman" panose="02020603050405020304" pitchFamily="18" charset="0"/>
                <a:ea typeface="游明朝" panose="02020400000000000000" pitchFamily="18" charset="-128"/>
              </a:rPr>
              <a:t>)</a:t>
            </a:r>
            <a:r>
              <a:rPr lang="ja-JP" altLang="ja-JP" sz="2000" dirty="0">
                <a:effectLst/>
                <a:latin typeface="Times New Roman" panose="02020603050405020304" pitchFamily="18" charset="0"/>
                <a:ea typeface="游明朝" panose="02020400000000000000" pitchFamily="18" charset="-128"/>
              </a:rPr>
              <a:t>プロジェクト</a:t>
            </a:r>
            <a:r>
              <a:rPr lang="en-US" altLang="ja-JP" sz="2000" dirty="0">
                <a:effectLst/>
                <a:latin typeface="游明朝" panose="02020400000000000000" pitchFamily="18" charset="-128"/>
                <a:ea typeface="游明朝" panose="02020400000000000000" pitchFamily="18" charset="-128"/>
                <a:sym typeface="Wingdings" panose="05000000000000000000" pitchFamily="2" charset="2"/>
              </a:rPr>
              <a:t></a:t>
            </a:r>
            <a:r>
              <a:rPr lang="en-US" altLang="ja-JP" sz="2000" dirty="0">
                <a:effectLst/>
                <a:latin typeface="游明朝" panose="02020400000000000000" pitchFamily="18" charset="-128"/>
                <a:ea typeface="Times New Roman" panose="02020603050405020304" pitchFamily="18" charset="0"/>
              </a:rPr>
              <a:t>ISO TC154</a:t>
            </a:r>
            <a:r>
              <a:rPr lang="ja-JP" altLang="ja-JP" sz="2000" dirty="0">
                <a:effectLst/>
                <a:latin typeface="Times New Roman" panose="02020603050405020304" pitchFamily="18" charset="0"/>
                <a:ea typeface="游明朝" panose="02020400000000000000" pitchFamily="18" charset="-128"/>
              </a:rPr>
              <a:t>のプロジェクトとして、ブロックチェーンを前提にした</a:t>
            </a:r>
            <a:r>
              <a:rPr lang="en-US" altLang="ja-JP" sz="2000" dirty="0" err="1">
                <a:effectLst/>
                <a:latin typeface="Times New Roman" panose="02020603050405020304" pitchFamily="18" charset="0"/>
                <a:ea typeface="游明朝" panose="02020400000000000000" pitchFamily="18" charset="-128"/>
              </a:rPr>
              <a:t>eBL</a:t>
            </a:r>
            <a:r>
              <a:rPr lang="ja-JP" altLang="ja-JP" sz="2000" dirty="0">
                <a:effectLst/>
                <a:latin typeface="Times New Roman" panose="02020603050405020304" pitchFamily="18" charset="0"/>
                <a:ea typeface="游明朝" panose="02020400000000000000" pitchFamily="18" charset="-128"/>
              </a:rPr>
              <a:t>データモデルを提案。</a:t>
            </a:r>
            <a:endParaRPr lang="ja-JP" altLang="ja-JP" sz="20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en-US" altLang="ja-JP" sz="2000" dirty="0">
                <a:effectLst/>
                <a:latin typeface="游明朝" panose="02020400000000000000" pitchFamily="18" charset="-128"/>
                <a:ea typeface="Times New Roman" panose="02020603050405020304" pitchFamily="18" charset="0"/>
              </a:rPr>
              <a:t>SMDG</a:t>
            </a:r>
            <a:r>
              <a:rPr lang="ja-JP" altLang="ja-JP" sz="2000" dirty="0">
                <a:effectLst/>
                <a:latin typeface="Times New Roman" panose="02020603050405020304" pitchFamily="18" charset="0"/>
                <a:ea typeface="游明朝" panose="02020400000000000000" pitchFamily="18" charset="-128"/>
              </a:rPr>
              <a:t>（</a:t>
            </a:r>
            <a:r>
              <a:rPr lang="en-US" altLang="ja-JP" sz="2000" dirty="0">
                <a:effectLst/>
                <a:latin typeface="Times New Roman" panose="02020603050405020304" pitchFamily="18" charset="0"/>
                <a:ea typeface="游明朝" panose="02020400000000000000" pitchFamily="18" charset="-128"/>
              </a:rPr>
              <a:t>Ship Message Design Group</a:t>
            </a:r>
            <a:r>
              <a:rPr lang="ja-JP" altLang="ja-JP" sz="2000" dirty="0">
                <a:effectLst/>
                <a:latin typeface="Times New Roman" panose="02020603050405020304" pitchFamily="18" charset="0"/>
                <a:ea typeface="游明朝" panose="02020400000000000000" pitchFamily="18" charset="-128"/>
              </a:rPr>
              <a:t>：海事メッセージ設計グループ</a:t>
            </a:r>
            <a:r>
              <a:rPr lang="en-US" altLang="ja-JP" sz="2000" dirty="0">
                <a:effectLst/>
                <a:latin typeface="Times New Roman" panose="02020603050405020304" pitchFamily="18" charset="0"/>
                <a:ea typeface="游明朝" panose="02020400000000000000" pitchFamily="18" charset="-128"/>
              </a:rPr>
              <a:t>)</a:t>
            </a:r>
            <a:r>
              <a:rPr lang="en-US" altLang="ja-JP" sz="2000" dirty="0">
                <a:effectLst/>
                <a:latin typeface="游明朝" panose="02020400000000000000" pitchFamily="18" charset="-128"/>
                <a:ea typeface="游明朝" panose="02020400000000000000" pitchFamily="18" charset="-128"/>
                <a:sym typeface="Wingdings" panose="05000000000000000000" pitchFamily="2" charset="2"/>
              </a:rPr>
              <a:t></a:t>
            </a:r>
            <a:r>
              <a:rPr lang="en-US" altLang="ja-JP" sz="2000" dirty="0">
                <a:effectLst/>
                <a:latin typeface="游明朝" panose="02020400000000000000" pitchFamily="18" charset="-128"/>
                <a:ea typeface="Times New Roman" panose="02020603050405020304" pitchFamily="18" charset="0"/>
              </a:rPr>
              <a:t>SMDG</a:t>
            </a:r>
            <a:r>
              <a:rPr lang="ja-JP" altLang="ja-JP" sz="2000" dirty="0">
                <a:effectLst/>
                <a:latin typeface="Times New Roman" panose="02020603050405020304" pitchFamily="18" charset="0"/>
                <a:ea typeface="游明朝" panose="02020400000000000000" pitchFamily="18" charset="-128"/>
              </a:rPr>
              <a:t>が定義する</a:t>
            </a:r>
            <a:r>
              <a:rPr lang="en-US" altLang="ja-JP" sz="2000" dirty="0">
                <a:effectLst/>
                <a:latin typeface="Times New Roman" panose="02020603050405020304" pitchFamily="18" charset="0"/>
                <a:ea typeface="游明朝" panose="02020400000000000000" pitchFamily="18" charset="-128"/>
              </a:rPr>
              <a:t>EDIFACT</a:t>
            </a:r>
            <a:r>
              <a:rPr lang="ja-JP" altLang="ja-JP" sz="2000" dirty="0">
                <a:effectLst/>
                <a:latin typeface="Times New Roman" panose="02020603050405020304" pitchFamily="18" charset="0"/>
                <a:ea typeface="游明朝" panose="02020400000000000000" pitchFamily="18" charset="-128"/>
              </a:rPr>
              <a:t>メッセージの一覧を紹介。</a:t>
            </a:r>
            <a:endParaRPr lang="ja-JP" altLang="ja-JP" sz="20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en-US" altLang="ja-JP" sz="2000" dirty="0">
                <a:effectLst/>
                <a:latin typeface="游明朝" panose="02020400000000000000" pitchFamily="18" charset="-128"/>
                <a:ea typeface="Times New Roman" panose="02020603050405020304" pitchFamily="18" charset="0"/>
              </a:rPr>
              <a:t>BIC</a:t>
            </a:r>
            <a:r>
              <a:rPr lang="ja-JP" altLang="ja-JP" sz="2000" dirty="0">
                <a:effectLst/>
                <a:latin typeface="Times New Roman" panose="02020603050405020304" pitchFamily="18" charset="0"/>
                <a:ea typeface="游明朝" panose="02020400000000000000" pitchFamily="18" charset="-128"/>
              </a:rPr>
              <a:t>（</a:t>
            </a:r>
            <a:r>
              <a:rPr lang="en-US" altLang="ja-JP" sz="2000" dirty="0">
                <a:effectLst/>
                <a:latin typeface="Times New Roman" panose="02020603050405020304" pitchFamily="18" charset="0"/>
                <a:ea typeface="游明朝" panose="02020400000000000000" pitchFamily="18" charset="-128"/>
              </a:rPr>
              <a:t>Bureau of International Containers</a:t>
            </a:r>
            <a:r>
              <a:rPr lang="ja-JP" altLang="ja-JP" sz="2000" dirty="0">
                <a:effectLst/>
                <a:latin typeface="Times New Roman" panose="02020603050405020304" pitchFamily="18" charset="0"/>
                <a:ea typeface="游明朝" panose="02020400000000000000" pitchFamily="18" charset="-128"/>
              </a:rPr>
              <a:t>：国際コンテナ局）</a:t>
            </a:r>
            <a:r>
              <a:rPr lang="en-US" altLang="ja-JP" sz="2000" dirty="0">
                <a:effectLst/>
                <a:latin typeface="游明朝" panose="02020400000000000000" pitchFamily="18" charset="-128"/>
                <a:ea typeface="游明朝" panose="02020400000000000000" pitchFamily="18" charset="-128"/>
                <a:sym typeface="Wingdings" panose="05000000000000000000" pitchFamily="2" charset="2"/>
              </a:rPr>
              <a:t></a:t>
            </a:r>
            <a:r>
              <a:rPr lang="en-US" altLang="ja-JP" sz="2000" dirty="0">
                <a:effectLst/>
                <a:latin typeface="游明朝" panose="02020400000000000000" pitchFamily="18" charset="-128"/>
                <a:ea typeface="Times New Roman" panose="02020603050405020304" pitchFamily="18" charset="0"/>
              </a:rPr>
              <a:t>BIC</a:t>
            </a:r>
            <a:r>
              <a:rPr lang="ja-JP" altLang="ja-JP" sz="2000" dirty="0">
                <a:effectLst/>
                <a:latin typeface="Times New Roman" panose="02020603050405020304" pitchFamily="18" charset="0"/>
                <a:ea typeface="游明朝" panose="02020400000000000000" pitchFamily="18" charset="-128"/>
              </a:rPr>
              <a:t>の最近の計画につき紹介。</a:t>
            </a:r>
            <a:endParaRPr lang="ja-JP" altLang="ja-JP" sz="20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en-US" altLang="ja-JP" sz="2000" dirty="0">
                <a:effectLst/>
                <a:latin typeface="游明朝" panose="02020400000000000000" pitchFamily="18" charset="-128"/>
                <a:ea typeface="Times New Roman" panose="02020603050405020304" pitchFamily="18" charset="0"/>
              </a:rPr>
              <a:t>EU DTLF</a:t>
            </a:r>
            <a:r>
              <a:rPr lang="ja-JP" altLang="ja-JP" sz="2000" dirty="0">
                <a:effectLst/>
                <a:latin typeface="Times New Roman" panose="02020603050405020304" pitchFamily="18" charset="0"/>
                <a:ea typeface="游明朝" panose="02020400000000000000" pitchFamily="18" charset="-128"/>
              </a:rPr>
              <a:t>（</a:t>
            </a:r>
            <a:r>
              <a:rPr lang="en-US" altLang="ja-JP" sz="2000" dirty="0">
                <a:effectLst/>
                <a:latin typeface="Times New Roman" panose="02020603050405020304" pitchFamily="18" charset="0"/>
                <a:ea typeface="游明朝" panose="02020400000000000000" pitchFamily="18" charset="-128"/>
              </a:rPr>
              <a:t>EU Digital Transport and Logistics Forum</a:t>
            </a:r>
            <a:r>
              <a:rPr lang="ja-JP" altLang="ja-JP" sz="2000" dirty="0">
                <a:effectLst/>
                <a:latin typeface="Times New Roman" panose="02020603050405020304" pitchFamily="18" charset="0"/>
                <a:ea typeface="游明朝" panose="02020400000000000000" pitchFamily="18" charset="-128"/>
              </a:rPr>
              <a:t>：欧州デジタル運輸物流フォーラム）と</a:t>
            </a:r>
            <a:r>
              <a:rPr lang="en-US" altLang="ja-JP" sz="2000" dirty="0">
                <a:effectLst/>
                <a:latin typeface="Times New Roman" panose="02020603050405020304" pitchFamily="18" charset="0"/>
                <a:ea typeface="游明朝" panose="02020400000000000000" pitchFamily="18" charset="-128"/>
              </a:rPr>
              <a:t> </a:t>
            </a:r>
            <a:r>
              <a:rPr lang="en-US" altLang="ja-JP" sz="2000" dirty="0" err="1">
                <a:effectLst/>
                <a:latin typeface="Times New Roman" panose="02020603050405020304" pitchFamily="18" charset="0"/>
                <a:ea typeface="游明朝" panose="02020400000000000000" pitchFamily="18" charset="-128"/>
              </a:rPr>
              <a:t>eFTI</a:t>
            </a:r>
            <a:r>
              <a:rPr lang="ja-JP" altLang="ja-JP" sz="2000" dirty="0">
                <a:effectLst/>
                <a:latin typeface="Times New Roman" panose="02020603050405020304" pitchFamily="18" charset="0"/>
                <a:ea typeface="游明朝" panose="02020400000000000000" pitchFamily="18" charset="-128"/>
              </a:rPr>
              <a:t>（</a:t>
            </a:r>
            <a:r>
              <a:rPr lang="en-US" altLang="ja-JP" sz="2000" dirty="0">
                <a:effectLst/>
                <a:latin typeface="Times New Roman" panose="02020603050405020304" pitchFamily="18" charset="0"/>
                <a:ea typeface="游明朝" panose="02020400000000000000" pitchFamily="18" charset="-128"/>
              </a:rPr>
              <a:t>electronic freight transport information</a:t>
            </a:r>
            <a:r>
              <a:rPr lang="ja-JP" altLang="ja-JP" sz="2000" dirty="0">
                <a:effectLst/>
                <a:latin typeface="Times New Roman" panose="02020603050405020304" pitchFamily="18" charset="0"/>
                <a:ea typeface="游明朝" panose="02020400000000000000" pitchFamily="18" charset="-128"/>
              </a:rPr>
              <a:t>：電子貨物輸送情報）の文脈における</a:t>
            </a:r>
            <a:r>
              <a:rPr lang="en-US" altLang="ja-JP" sz="2000" dirty="0" err="1">
                <a:effectLst/>
                <a:latin typeface="Times New Roman" panose="02020603050405020304" pitchFamily="18" charset="0"/>
                <a:ea typeface="游明朝" panose="02020400000000000000" pitchFamily="18" charset="-128"/>
              </a:rPr>
              <a:t>eCMR</a:t>
            </a:r>
            <a:r>
              <a:rPr lang="en-US" altLang="ja-JP" sz="2000" dirty="0">
                <a:effectLst/>
                <a:latin typeface="Times New Roman" panose="02020603050405020304" pitchFamily="18" charset="0"/>
                <a:ea typeface="游明朝" panose="02020400000000000000" pitchFamily="18" charset="-128"/>
              </a:rPr>
              <a:t> </a:t>
            </a:r>
            <a:r>
              <a:rPr lang="ja-JP" altLang="ja-JP" sz="2000" dirty="0">
                <a:effectLst/>
                <a:latin typeface="Times New Roman" panose="02020603050405020304" pitchFamily="18" charset="0"/>
                <a:ea typeface="游明朝" panose="02020400000000000000" pitchFamily="18" charset="-128"/>
              </a:rPr>
              <a:t>（</a:t>
            </a:r>
            <a:r>
              <a:rPr lang="en-US" altLang="ja-JP" sz="2000" dirty="0">
                <a:effectLst/>
                <a:latin typeface="Times New Roman" panose="02020603050405020304" pitchFamily="18" charset="0"/>
                <a:ea typeface="游明朝" panose="02020400000000000000" pitchFamily="18" charset="-128"/>
              </a:rPr>
              <a:t>Convention Relative au </a:t>
            </a:r>
            <a:r>
              <a:rPr lang="en-US" altLang="ja-JP" sz="2000" dirty="0" err="1">
                <a:effectLst/>
                <a:latin typeface="Times New Roman" panose="02020603050405020304" pitchFamily="18" charset="0"/>
                <a:ea typeface="游明朝" panose="02020400000000000000" pitchFamily="18" charset="-128"/>
              </a:rPr>
              <a:t>Contrat</a:t>
            </a:r>
            <a:r>
              <a:rPr lang="en-US" altLang="ja-JP" sz="2000" dirty="0">
                <a:effectLst/>
                <a:latin typeface="Times New Roman" panose="02020603050405020304" pitchFamily="18" charset="0"/>
                <a:ea typeface="游明朝" panose="02020400000000000000" pitchFamily="18" charset="-128"/>
              </a:rPr>
              <a:t> de Transport International de </a:t>
            </a:r>
            <a:r>
              <a:rPr lang="en-US" altLang="ja-JP" sz="2000" dirty="0" err="1">
                <a:effectLst/>
                <a:latin typeface="Times New Roman" panose="02020603050405020304" pitchFamily="18" charset="0"/>
                <a:ea typeface="游明朝" panose="02020400000000000000" pitchFamily="18" charset="-128"/>
              </a:rPr>
              <a:t>Marchandises</a:t>
            </a:r>
            <a:r>
              <a:rPr lang="en-US" altLang="ja-JP" sz="2000" dirty="0">
                <a:effectLst/>
                <a:latin typeface="Times New Roman" panose="02020603050405020304" pitchFamily="18" charset="0"/>
                <a:ea typeface="游明朝" panose="02020400000000000000" pitchFamily="18" charset="-128"/>
              </a:rPr>
              <a:t> par Route</a:t>
            </a:r>
            <a:r>
              <a:rPr lang="ja-JP" altLang="ja-JP" sz="2000" dirty="0">
                <a:effectLst/>
                <a:latin typeface="Times New Roman" panose="02020603050405020304" pitchFamily="18" charset="0"/>
                <a:ea typeface="游明朝" panose="02020400000000000000" pitchFamily="18" charset="-128"/>
              </a:rPr>
              <a:t>：国際道路物品運送条約</a:t>
            </a:r>
            <a:r>
              <a:rPr lang="en-US" altLang="ja-JP" sz="2000" dirty="0">
                <a:effectLst/>
                <a:latin typeface="Times New Roman" panose="02020603050405020304" pitchFamily="18" charset="0"/>
                <a:ea typeface="游明朝" panose="02020400000000000000" pitchFamily="18" charset="-128"/>
              </a:rPr>
              <a:t>)</a:t>
            </a:r>
            <a:r>
              <a:rPr lang="ja-JP" altLang="ja-JP" sz="2000" dirty="0">
                <a:effectLst/>
                <a:latin typeface="Times New Roman" panose="02020603050405020304" pitchFamily="18" charset="0"/>
                <a:ea typeface="游明朝" panose="02020400000000000000" pitchFamily="18" charset="-128"/>
              </a:rPr>
              <a:t>プロジェクトの紹介。</a:t>
            </a:r>
            <a:endParaRPr lang="ja-JP" altLang="ja-JP" sz="2000" dirty="0">
              <a:effectLst/>
              <a:latin typeface="Times New Roman" panose="02020603050405020304" pitchFamily="18" charset="0"/>
              <a:ea typeface="Times New Roman" panose="02020603050405020304" pitchFamily="18" charset="0"/>
            </a:endParaRPr>
          </a:p>
          <a:p>
            <a:endParaRPr kumimoji="1" lang="ja-JP" altLang="en-US" sz="2000" dirty="0"/>
          </a:p>
        </p:txBody>
      </p:sp>
      <p:sp>
        <p:nvSpPr>
          <p:cNvPr id="3" name="スライド番号プレースホルダー 2">
            <a:extLst>
              <a:ext uri="{FF2B5EF4-FFF2-40B4-BE49-F238E27FC236}">
                <a16:creationId xmlns:a16="http://schemas.microsoft.com/office/drawing/2014/main" id="{6C5C11B8-247F-8343-E378-870C70A27256}"/>
              </a:ext>
            </a:extLst>
          </p:cNvPr>
          <p:cNvSpPr>
            <a:spLocks noGrp="1"/>
          </p:cNvSpPr>
          <p:nvPr>
            <p:ph type="sldNum" sz="quarter" idx="12"/>
          </p:nvPr>
        </p:nvSpPr>
        <p:spPr/>
        <p:txBody>
          <a:bodyPr/>
          <a:lstStyle/>
          <a:p>
            <a:fld id="{98AD7D54-41B6-454F-BE9C-100C7E7E05C3}" type="slidenum">
              <a:rPr kumimoji="1" lang="ja-JP" altLang="en-US" smtClean="0"/>
              <a:t>7</a:t>
            </a:fld>
            <a:endParaRPr kumimoji="1" lang="ja-JP" altLang="en-US"/>
          </a:p>
        </p:txBody>
      </p:sp>
    </p:spTree>
    <p:extLst>
      <p:ext uri="{BB962C8B-B14F-4D97-AF65-F5344CB8AC3E}">
        <p14:creationId xmlns:p14="http://schemas.microsoft.com/office/powerpoint/2010/main" val="28061588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C292916-5EA9-5B26-F28F-46AE868D3C44}"/>
              </a:ext>
            </a:extLst>
          </p:cNvPr>
          <p:cNvSpPr txBox="1"/>
          <p:nvPr/>
        </p:nvSpPr>
        <p:spPr>
          <a:xfrm>
            <a:off x="231226" y="198961"/>
            <a:ext cx="11456277" cy="523220"/>
          </a:xfrm>
          <a:prstGeom prst="rect">
            <a:avLst/>
          </a:prstGeom>
          <a:noFill/>
        </p:spPr>
        <p:txBody>
          <a:bodyPr wrap="square">
            <a:spAutoFit/>
          </a:bodyPr>
          <a:lstStyle/>
          <a:p>
            <a:r>
              <a:rPr lang="ja-JP" altLang="ja-JP" sz="2800" b="1" u="sng" kern="0" dirty="0">
                <a:effectLst/>
                <a:ea typeface="游ゴシック" panose="020B0400000000000000" pitchFamily="50" charset="-128"/>
                <a:cs typeface="Times New Roman" panose="02020603050405020304" pitchFamily="18" charset="0"/>
              </a:rPr>
              <a:t>サプライチェーンの混乱への対処：貿易円滑化と国際標準の役割</a:t>
            </a:r>
            <a:endParaRPr lang="ja-JP" altLang="en-US" sz="2800" b="1" u="sng" dirty="0"/>
          </a:p>
        </p:txBody>
      </p:sp>
      <p:sp>
        <p:nvSpPr>
          <p:cNvPr id="3" name="テキスト ボックス 2">
            <a:extLst>
              <a:ext uri="{FF2B5EF4-FFF2-40B4-BE49-F238E27FC236}">
                <a16:creationId xmlns:a16="http://schemas.microsoft.com/office/drawing/2014/main" id="{3A6FAB04-6F32-2C7C-61CF-671A1C0D4BB9}"/>
              </a:ext>
            </a:extLst>
          </p:cNvPr>
          <p:cNvSpPr txBox="1"/>
          <p:nvPr/>
        </p:nvSpPr>
        <p:spPr>
          <a:xfrm>
            <a:off x="441434" y="966952"/>
            <a:ext cx="11246069" cy="2585323"/>
          </a:xfrm>
          <a:prstGeom prst="rect">
            <a:avLst/>
          </a:prstGeom>
          <a:noFill/>
        </p:spPr>
        <p:txBody>
          <a:bodyPr wrap="square" rtlCol="0">
            <a:spAutoFit/>
          </a:bodyPr>
          <a:lstStyle/>
          <a:p>
            <a:pPr marL="285750" indent="-285750">
              <a:buFont typeface="Wingdings" panose="05000000000000000000" pitchFamily="2" charset="2"/>
              <a:buChar char="Ø"/>
            </a:pPr>
            <a:r>
              <a:rPr lang="ja-JP" altLang="ja-JP" sz="2400" dirty="0">
                <a:effectLst/>
                <a:latin typeface="Times New Roman" panose="02020603050405020304" pitchFamily="18" charset="0"/>
                <a:ea typeface="游明朝" panose="02020400000000000000" pitchFamily="18" charset="-128"/>
              </a:rPr>
              <a:t>サプライチェーンの混乱が起こると貿易円滑化機能が試されることになります。国境閉鎖、事務所閉鎖、貿易制裁、緊急事態などが起こると、国境を越えた商品や救援物資の移動を可能にし、緊急事態に備えるより良い新たなソリューションが求められます。本セッションでは、なぜ貿易円滑化と電子ビジネス標準がまだ重要で、緊急事態への備え、そして貿易規則遵守を容易にするツールについて話し合われました。</a:t>
            </a:r>
            <a:endParaRPr lang="ja-JP" altLang="ja-JP" sz="2400" dirty="0">
              <a:effectLst/>
              <a:latin typeface="Times New Roman" panose="02020603050405020304" pitchFamily="18" charset="0"/>
              <a:ea typeface="Times New Roman" panose="02020603050405020304" pitchFamily="18" charset="0"/>
            </a:endParaRPr>
          </a:p>
          <a:p>
            <a:endParaRPr kumimoji="1" lang="ja-JP" altLang="en-US" dirty="0"/>
          </a:p>
        </p:txBody>
      </p:sp>
      <p:sp>
        <p:nvSpPr>
          <p:cNvPr id="6" name="スライド番号プレースホルダー 5">
            <a:extLst>
              <a:ext uri="{FF2B5EF4-FFF2-40B4-BE49-F238E27FC236}">
                <a16:creationId xmlns:a16="http://schemas.microsoft.com/office/drawing/2014/main" id="{87D852ED-0B9D-D8E7-8E7E-77C32FCB06EE}"/>
              </a:ext>
            </a:extLst>
          </p:cNvPr>
          <p:cNvSpPr>
            <a:spLocks noGrp="1"/>
          </p:cNvSpPr>
          <p:nvPr>
            <p:ph type="sldNum" sz="quarter" idx="12"/>
          </p:nvPr>
        </p:nvSpPr>
        <p:spPr/>
        <p:txBody>
          <a:bodyPr/>
          <a:lstStyle/>
          <a:p>
            <a:fld id="{98AD7D54-41B6-454F-BE9C-100C7E7E05C3}" type="slidenum">
              <a:rPr kumimoji="1" lang="ja-JP" altLang="en-US" smtClean="0"/>
              <a:t>8</a:t>
            </a:fld>
            <a:endParaRPr kumimoji="1" lang="ja-JP" altLang="en-US"/>
          </a:p>
        </p:txBody>
      </p:sp>
    </p:spTree>
    <p:extLst>
      <p:ext uri="{BB962C8B-B14F-4D97-AF65-F5344CB8AC3E}">
        <p14:creationId xmlns:p14="http://schemas.microsoft.com/office/powerpoint/2010/main" val="34488369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21B127B6-FCFB-0FB0-0D51-EF6FED4E20FE}"/>
              </a:ext>
            </a:extLst>
          </p:cNvPr>
          <p:cNvSpPr txBox="1"/>
          <p:nvPr/>
        </p:nvSpPr>
        <p:spPr>
          <a:xfrm>
            <a:off x="336330" y="393524"/>
            <a:ext cx="11414235" cy="5632311"/>
          </a:xfrm>
          <a:prstGeom prst="rect">
            <a:avLst/>
          </a:prstGeom>
          <a:noFill/>
        </p:spPr>
        <p:txBody>
          <a:bodyPr wrap="square">
            <a:spAutoFit/>
          </a:bodyPr>
          <a:lstStyle/>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緊急救援物資の越境移動</a:t>
            </a:r>
            <a:endParaRPr lang="en-US" altLang="ja-JP" sz="2400" dirty="0">
              <a:effectLst/>
              <a:latin typeface="Times New Roman" panose="02020603050405020304" pitchFamily="18" charset="0"/>
              <a:ea typeface="游明朝" panose="02020400000000000000" pitchFamily="18" charset="-128"/>
            </a:endParaRPr>
          </a:p>
          <a:p>
            <a:pPr marL="342900" lvl="0" indent="-342900" algn="just">
              <a:buFont typeface="Wingdings" panose="05000000000000000000" pitchFamily="2" charset="2"/>
              <a:buChar char=""/>
            </a:pPr>
            <a:endParaRPr lang="ja-JP" altLang="ja-JP" sz="2400" dirty="0">
              <a:effectLst/>
              <a:latin typeface="Times New Roman" panose="02020603050405020304" pitchFamily="18" charset="0"/>
              <a:ea typeface="Times New Roman" panose="02020603050405020304" pitchFamily="18" charset="0"/>
            </a:endParaRPr>
          </a:p>
          <a:p>
            <a:pPr marL="342900" indent="-342900" algn="just">
              <a:buFont typeface="Wingdings" panose="05000000000000000000" pitchFamily="2" charset="2"/>
              <a:buChar char=""/>
            </a:pPr>
            <a:r>
              <a:rPr lang="ja-JP" altLang="en-US" sz="2400" dirty="0">
                <a:effectLst/>
                <a:latin typeface="Times New Roman" panose="02020603050405020304" pitchFamily="18" charset="0"/>
                <a:ea typeface="游明朝" panose="02020400000000000000" pitchFamily="18" charset="-128"/>
              </a:rPr>
              <a:t>ドイツ</a:t>
            </a:r>
            <a:r>
              <a:rPr lang="ja-JP" altLang="ja-JP" sz="2400" dirty="0">
                <a:effectLst/>
                <a:latin typeface="Times New Roman" panose="02020603050405020304" pitchFamily="18" charset="0"/>
                <a:ea typeface="游明朝" panose="02020400000000000000" pitchFamily="18" charset="-128"/>
              </a:rPr>
              <a:t>鉄道によるウクライナへの緊急物質輸送の報告が行われた。</a:t>
            </a:r>
            <a:endParaRPr lang="en-US" altLang="ja-JP" sz="2400" dirty="0">
              <a:effectLst/>
              <a:latin typeface="Times New Roman" panose="02020603050405020304" pitchFamily="18" charset="0"/>
              <a:ea typeface="游明朝" panose="02020400000000000000" pitchFamily="18" charset="-128"/>
            </a:endParaRPr>
          </a:p>
          <a:p>
            <a:pPr marL="342900" indent="-342900" algn="just">
              <a:buFont typeface="Wingdings" panose="05000000000000000000" pitchFamily="2" charset="2"/>
              <a:buChar char=""/>
            </a:pP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緊急支援における貿易円滑化に関する国連</a:t>
            </a:r>
            <a:r>
              <a:rPr lang="en-US" altLang="ja-JP" sz="2400" dirty="0">
                <a:effectLst/>
                <a:latin typeface="Times New Roman" panose="02020603050405020304" pitchFamily="18" charset="0"/>
                <a:ea typeface="游明朝" panose="02020400000000000000" pitchFamily="18" charset="-128"/>
              </a:rPr>
              <a:t>CEFACT</a:t>
            </a:r>
            <a:r>
              <a:rPr lang="ja-JP" altLang="ja-JP" sz="2400" dirty="0">
                <a:effectLst/>
                <a:latin typeface="Times New Roman" panose="02020603050405020304" pitchFamily="18" charset="0"/>
                <a:ea typeface="游明朝" panose="02020400000000000000" pitchFamily="18" charset="-128"/>
              </a:rPr>
              <a:t>の政策・勧告・ガイドライン</a:t>
            </a:r>
            <a:r>
              <a:rPr lang="en-US" altLang="ja-JP" sz="2400" dirty="0">
                <a:solidFill>
                  <a:srgbClr val="000000"/>
                </a:solidFill>
                <a:effectLst/>
                <a:latin typeface="游明朝" panose="02020400000000000000" pitchFamily="18" charset="-128"/>
                <a:ea typeface="Times New Roman" panose="02020603050405020304" pitchFamily="18" charset="0"/>
                <a:cs typeface="ＭＳ 明朝" panose="02020609040205080304" pitchFamily="17" charset="-128"/>
              </a:rPr>
              <a:t>IMPACCT</a:t>
            </a:r>
            <a:r>
              <a:rPr lang="ja-JP" altLang="ja-JP" sz="2400" dirty="0">
                <a:solidFill>
                  <a:srgbClr val="000000"/>
                </a:solidFill>
                <a:effectLst/>
                <a:latin typeface="Times New Roman" panose="02020603050405020304" pitchFamily="18" charset="0"/>
                <a:ea typeface="游明朝" panose="02020400000000000000" pitchFamily="18" charset="-128"/>
                <a:cs typeface="ＭＳ 明朝" panose="02020609040205080304" pitchFamily="17" charset="-128"/>
              </a:rPr>
              <a:t>（災害救援のための輸入通関一体化ワーキンググループ）より、</a:t>
            </a:r>
            <a:r>
              <a:rPr lang="ja-JP" altLang="ja-JP" sz="2400" dirty="0">
                <a:effectLst/>
                <a:latin typeface="Times New Roman" panose="02020603050405020304" pitchFamily="18" charset="0"/>
                <a:ea typeface="游明朝" panose="02020400000000000000" pitchFamily="18" charset="-128"/>
                <a:cs typeface="Arial-BoldMT"/>
              </a:rPr>
              <a:t>国連</a:t>
            </a:r>
            <a:r>
              <a:rPr lang="en-US" altLang="ja-JP" sz="2400" dirty="0">
                <a:effectLst/>
                <a:latin typeface="Times New Roman" panose="02020603050405020304" pitchFamily="18" charset="0"/>
                <a:ea typeface="游明朝" panose="02020400000000000000" pitchFamily="18" charset="-128"/>
                <a:cs typeface="Arial-BoldMT"/>
              </a:rPr>
              <a:t>CEFACT</a:t>
            </a:r>
            <a:r>
              <a:rPr lang="ja-JP" altLang="ja-JP" sz="2400" dirty="0">
                <a:effectLst/>
                <a:latin typeface="Times New Roman" panose="02020603050405020304" pitchFamily="18" charset="0"/>
                <a:ea typeface="游明朝" panose="02020400000000000000" pitchFamily="18" charset="-128"/>
                <a:cs typeface="Arial-BoldMT"/>
              </a:rPr>
              <a:t>勧告</a:t>
            </a:r>
            <a:r>
              <a:rPr lang="en-US" altLang="ja-JP" sz="2400" dirty="0">
                <a:effectLst/>
                <a:latin typeface="Times New Roman" panose="02020603050405020304" pitchFamily="18" charset="0"/>
                <a:ea typeface="游明朝" panose="02020400000000000000" pitchFamily="18" charset="-128"/>
                <a:cs typeface="Arial-BoldMT"/>
              </a:rPr>
              <a:t>44</a:t>
            </a:r>
            <a:r>
              <a:rPr lang="ja-JP" altLang="ja-JP" sz="2400" dirty="0">
                <a:effectLst/>
                <a:latin typeface="Times New Roman" panose="02020603050405020304" pitchFamily="18" charset="0"/>
                <a:ea typeface="游明朝" panose="02020400000000000000" pitchFamily="18" charset="-128"/>
                <a:cs typeface="Arial-BoldMT"/>
              </a:rPr>
              <a:t>（</a:t>
            </a:r>
            <a:r>
              <a:rPr lang="en-US" altLang="ja-JP" sz="2400" dirty="0">
                <a:effectLst/>
                <a:latin typeface="Times New Roman" panose="02020603050405020304" pitchFamily="18" charset="0"/>
                <a:ea typeface="游明朝" panose="02020400000000000000" pitchFamily="18" charset="-128"/>
                <a:cs typeface="Arial-BoldMT"/>
              </a:rPr>
              <a:t>Cross-Border Facilitation Measure for Disaster Relief</a:t>
            </a:r>
            <a:r>
              <a:rPr lang="ja-JP" altLang="ja-JP" sz="2400" dirty="0">
                <a:effectLst/>
                <a:latin typeface="Times New Roman" panose="02020603050405020304" pitchFamily="18" charset="0"/>
                <a:ea typeface="游明朝" panose="02020400000000000000" pitchFamily="18" charset="-128"/>
                <a:cs typeface="Arial-BoldMT"/>
              </a:rPr>
              <a:t>：災害救援のための国境を越えた促進策）に則った貿易円滑化の活動につき解説が。</a:t>
            </a:r>
            <a:endParaRPr lang="ja-JP" altLang="ja-JP" sz="2400" dirty="0">
              <a:effectLst/>
              <a:latin typeface="Times New Roman" panose="02020603050405020304" pitchFamily="18" charset="0"/>
              <a:ea typeface="Times New Roman" panose="02020603050405020304" pitchFamily="18" charset="0"/>
            </a:endParaRPr>
          </a:p>
          <a:p>
            <a:pPr marL="342900" lvl="0" indent="-342900" algn="just">
              <a:buFont typeface="Wingdings" panose="05000000000000000000" pitchFamily="2" charset="2"/>
              <a:buChar char=""/>
            </a:pPr>
            <a:endParaRPr lang="en-US" altLang="ja-JP" sz="2400" dirty="0">
              <a:solidFill>
                <a:srgbClr val="000000"/>
              </a:solidFill>
              <a:effectLst/>
              <a:latin typeface="Times New Roman" panose="02020603050405020304" pitchFamily="18" charset="0"/>
              <a:ea typeface="游明朝" panose="02020400000000000000" pitchFamily="18" charset="-128"/>
              <a:cs typeface="ＭＳ 明朝" panose="02020609040205080304" pitchFamily="17" charset="-128"/>
            </a:endParaRPr>
          </a:p>
          <a:p>
            <a:pPr marL="342900" lvl="0" indent="-342900" algn="just">
              <a:buFont typeface="Wingdings" panose="05000000000000000000" pitchFamily="2" charset="2"/>
              <a:buChar char=""/>
            </a:pPr>
            <a:r>
              <a:rPr lang="en-US" altLang="ja-JP" sz="2400" dirty="0">
                <a:solidFill>
                  <a:srgbClr val="000000"/>
                </a:solidFill>
                <a:effectLst/>
                <a:latin typeface="Times New Roman" panose="02020603050405020304" pitchFamily="18" charset="0"/>
                <a:ea typeface="游明朝" panose="02020400000000000000" pitchFamily="18" charset="-128"/>
                <a:cs typeface="ＭＳ 明朝" panose="02020609040205080304" pitchFamily="17" charset="-128"/>
              </a:rPr>
              <a:t>WCO</a:t>
            </a:r>
            <a:r>
              <a:rPr lang="ja-JP" altLang="en-US" sz="2400" dirty="0">
                <a:solidFill>
                  <a:srgbClr val="000000"/>
                </a:solidFill>
                <a:effectLst/>
                <a:latin typeface="Times New Roman" panose="02020603050405020304" pitchFamily="18" charset="0"/>
                <a:ea typeface="游明朝" panose="02020400000000000000" pitchFamily="18" charset="-128"/>
                <a:cs typeface="ＭＳ 明朝" panose="02020609040205080304" pitchFamily="17" charset="-128"/>
              </a:rPr>
              <a:t>より、</a:t>
            </a:r>
            <a:r>
              <a:rPr lang="ja-JP" altLang="ja-JP" sz="2400" dirty="0">
                <a:solidFill>
                  <a:srgbClr val="000000"/>
                </a:solidFill>
                <a:effectLst/>
                <a:latin typeface="Times New Roman" panose="02020603050405020304" pitchFamily="18" charset="0"/>
                <a:ea typeface="游明朝" panose="02020400000000000000" pitchFamily="18" charset="-128"/>
                <a:cs typeface="ＭＳ 明朝" panose="02020609040205080304" pitchFamily="17" charset="-128"/>
              </a:rPr>
              <a:t>緊急物資の国境通過</a:t>
            </a:r>
            <a:r>
              <a:rPr lang="ja-JP" altLang="ja-JP" sz="2400" dirty="0">
                <a:effectLst/>
                <a:latin typeface="Times New Roman" panose="02020603050405020304" pitchFamily="18" charset="0"/>
                <a:ea typeface="游明朝" panose="02020400000000000000" pitchFamily="18" charset="-128"/>
              </a:rPr>
              <a:t>時の税関が行うべきことの説明が行われた。</a:t>
            </a:r>
            <a:endParaRPr lang="ja-JP" altLang="ja-JP" sz="2400"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救援物資、救援隊員およびそれらの所有物の国境通過を促進する。</a:t>
            </a:r>
            <a:endParaRPr lang="ja-JP" altLang="ja-JP" sz="2400"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促進策が乱用されていないことを確認する。</a:t>
            </a:r>
            <a:endParaRPr lang="ja-JP" altLang="ja-JP" sz="2400"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サプライチェーンの継続性を確認する。</a:t>
            </a:r>
            <a:endParaRPr lang="ja-JP" altLang="ja-JP" sz="2400"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違法な通過（密輸など）から国境を守る。</a:t>
            </a:r>
            <a:endParaRPr lang="ja-JP" altLang="ja-JP" sz="2400" dirty="0">
              <a:effectLst/>
              <a:latin typeface="Times New Roman" panose="02020603050405020304" pitchFamily="18" charset="0"/>
              <a:ea typeface="Times New Roman" panose="02020603050405020304" pitchFamily="18" charset="0"/>
            </a:endParaRPr>
          </a:p>
          <a:p>
            <a:pPr marL="800100" lvl="1" indent="-342900" algn="just">
              <a:buFont typeface="Wingdings" panose="05000000000000000000" pitchFamily="2" charset="2"/>
              <a:buChar char=""/>
            </a:pPr>
            <a:r>
              <a:rPr lang="ja-JP" altLang="ja-JP" sz="2400" dirty="0">
                <a:effectLst/>
                <a:latin typeface="Times New Roman" panose="02020603050405020304" pitchFamily="18" charset="0"/>
                <a:ea typeface="游明朝" panose="02020400000000000000" pitchFamily="18" charset="-128"/>
              </a:rPr>
              <a:t>正確な貿易統計を収集する。</a:t>
            </a:r>
            <a:endParaRPr lang="ja-JP" altLang="ja-JP" sz="2400" dirty="0">
              <a:effectLst/>
              <a:latin typeface="Times New Roman" panose="02020603050405020304" pitchFamily="18" charset="0"/>
              <a:ea typeface="Times New Roman" panose="02020603050405020304" pitchFamily="18" charset="0"/>
            </a:endParaRPr>
          </a:p>
        </p:txBody>
      </p:sp>
      <p:sp>
        <p:nvSpPr>
          <p:cNvPr id="4" name="スライド番号プレースホルダー 3">
            <a:extLst>
              <a:ext uri="{FF2B5EF4-FFF2-40B4-BE49-F238E27FC236}">
                <a16:creationId xmlns:a16="http://schemas.microsoft.com/office/drawing/2014/main" id="{C6F61887-0221-9E5B-9B3A-1415EE523F66}"/>
              </a:ext>
            </a:extLst>
          </p:cNvPr>
          <p:cNvSpPr>
            <a:spLocks noGrp="1"/>
          </p:cNvSpPr>
          <p:nvPr>
            <p:ph type="sldNum" sz="quarter" idx="12"/>
          </p:nvPr>
        </p:nvSpPr>
        <p:spPr/>
        <p:txBody>
          <a:bodyPr/>
          <a:lstStyle/>
          <a:p>
            <a:fld id="{98AD7D54-41B6-454F-BE9C-100C7E7E05C3}" type="slidenum">
              <a:rPr kumimoji="1" lang="ja-JP" altLang="en-US" smtClean="0"/>
              <a:t>9</a:t>
            </a:fld>
            <a:endParaRPr kumimoji="1" lang="ja-JP" altLang="en-US"/>
          </a:p>
        </p:txBody>
      </p:sp>
    </p:spTree>
    <p:extLst>
      <p:ext uri="{BB962C8B-B14F-4D97-AF65-F5344CB8AC3E}">
        <p14:creationId xmlns:p14="http://schemas.microsoft.com/office/powerpoint/2010/main" val="162280541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284</TotalTime>
  <Words>3623</Words>
  <Application>Microsoft Office PowerPoint</Application>
  <PresentationFormat>ワイド画面</PresentationFormat>
  <Paragraphs>229</Paragraphs>
  <Slides>23</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23</vt:i4>
      </vt:variant>
    </vt:vector>
  </HeadingPairs>
  <TitlesOfParts>
    <vt:vector size="31" baseType="lpstr">
      <vt:lpstr>游ゴシック</vt:lpstr>
      <vt:lpstr>游ゴシック Light</vt:lpstr>
      <vt:lpstr>游明朝</vt:lpstr>
      <vt:lpstr>Arial</vt:lpstr>
      <vt:lpstr>Century</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 久直</dc:creator>
  <cp:lastModifiedBy>菅又 久直</cp:lastModifiedBy>
  <cp:revision>14</cp:revision>
  <dcterms:created xsi:type="dcterms:W3CDTF">2022-06-24T02:43:38Z</dcterms:created>
  <dcterms:modified xsi:type="dcterms:W3CDTF">2022-06-27T02:34:24Z</dcterms:modified>
</cp:coreProperties>
</file>