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1" d="100"/>
          <a:sy n="61" d="100"/>
        </p:scale>
        <p:origin x="84" y="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61833B-8A9F-4BFE-A532-06DA9CF6517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FCA132C-2368-4F82-AF13-C4FF98AD0B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1A4054A-A213-49A8-9025-FACAC7C91AA4}"/>
              </a:ext>
            </a:extLst>
          </p:cNvPr>
          <p:cNvSpPr>
            <a:spLocks noGrp="1"/>
          </p:cNvSpPr>
          <p:nvPr>
            <p:ph type="dt" sz="half" idx="10"/>
          </p:nvPr>
        </p:nvSpPr>
        <p:spPr/>
        <p:txBody>
          <a:bodyPr/>
          <a:lstStyle/>
          <a:p>
            <a:fld id="{01BFFDF5-775B-4FD0-AF00-39813BF7E881}"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101C61A3-46DC-4D31-BCA3-CA48D32901D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1F8DF21-B321-432C-B85E-DFA5ED239245}"/>
              </a:ext>
            </a:extLst>
          </p:cNvPr>
          <p:cNvSpPr>
            <a:spLocks noGrp="1"/>
          </p:cNvSpPr>
          <p:nvPr>
            <p:ph type="sldNum" sz="quarter" idx="12"/>
          </p:nvPr>
        </p:nvSpPr>
        <p:spPr/>
        <p:txBody>
          <a:body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2391975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4DB10B-2DD7-475E-9589-3085B452C37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B586B68-BFA1-43EB-889B-56DD477F9B3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71C9E3A-6959-495F-92E3-61C69C5C3EB3}"/>
              </a:ext>
            </a:extLst>
          </p:cNvPr>
          <p:cNvSpPr>
            <a:spLocks noGrp="1"/>
          </p:cNvSpPr>
          <p:nvPr>
            <p:ph type="dt" sz="half" idx="10"/>
          </p:nvPr>
        </p:nvSpPr>
        <p:spPr/>
        <p:txBody>
          <a:bodyPr/>
          <a:lstStyle/>
          <a:p>
            <a:fld id="{01BFFDF5-775B-4FD0-AF00-39813BF7E881}"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D82A3BFB-F10C-4489-9FFB-695D24E607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0DE13B8-891C-4CD6-872F-2903560FB0AD}"/>
              </a:ext>
            </a:extLst>
          </p:cNvPr>
          <p:cNvSpPr>
            <a:spLocks noGrp="1"/>
          </p:cNvSpPr>
          <p:nvPr>
            <p:ph type="sldNum" sz="quarter" idx="12"/>
          </p:nvPr>
        </p:nvSpPr>
        <p:spPr/>
        <p:txBody>
          <a:body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4189180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992C017-D589-4AF8-B7B9-E92A4664D19A}"/>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27ED399-315F-4FE0-93F1-6E83D25BDBC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A94AC44-BD21-452A-B0BE-9C3A3CDC37A4}"/>
              </a:ext>
            </a:extLst>
          </p:cNvPr>
          <p:cNvSpPr>
            <a:spLocks noGrp="1"/>
          </p:cNvSpPr>
          <p:nvPr>
            <p:ph type="dt" sz="half" idx="10"/>
          </p:nvPr>
        </p:nvSpPr>
        <p:spPr/>
        <p:txBody>
          <a:bodyPr/>
          <a:lstStyle/>
          <a:p>
            <a:fld id="{01BFFDF5-775B-4FD0-AF00-39813BF7E881}"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2F56D0C4-CC71-4D4B-8BB4-65B4AB96790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C4DA01E-9A34-4551-AE48-6FD8CF05061B}"/>
              </a:ext>
            </a:extLst>
          </p:cNvPr>
          <p:cNvSpPr>
            <a:spLocks noGrp="1"/>
          </p:cNvSpPr>
          <p:nvPr>
            <p:ph type="sldNum" sz="quarter" idx="12"/>
          </p:nvPr>
        </p:nvSpPr>
        <p:spPr/>
        <p:txBody>
          <a:body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3780868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802AE0-6406-4803-AD48-17F412BD2CA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E77F968-2FCC-4619-A37D-162859C1CAF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78F272D-32A9-4944-8CFB-AA1BCC4D75BB}"/>
              </a:ext>
            </a:extLst>
          </p:cNvPr>
          <p:cNvSpPr>
            <a:spLocks noGrp="1"/>
          </p:cNvSpPr>
          <p:nvPr>
            <p:ph type="dt" sz="half" idx="10"/>
          </p:nvPr>
        </p:nvSpPr>
        <p:spPr/>
        <p:txBody>
          <a:bodyPr/>
          <a:lstStyle/>
          <a:p>
            <a:fld id="{01BFFDF5-775B-4FD0-AF00-39813BF7E881}"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DE5BE175-4952-4E2C-BF91-947744CBD81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A013FC1-7E8D-45E5-8C1B-A65D54DB5089}"/>
              </a:ext>
            </a:extLst>
          </p:cNvPr>
          <p:cNvSpPr>
            <a:spLocks noGrp="1"/>
          </p:cNvSpPr>
          <p:nvPr>
            <p:ph type="sldNum" sz="quarter" idx="12"/>
          </p:nvPr>
        </p:nvSpPr>
        <p:spPr/>
        <p:txBody>
          <a:body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4000550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63C19A-7F08-4787-90A6-C4DFBE254A5F}"/>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2312A36-B5B8-49EF-8AF2-41BD61E6C0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FEC9673-59A3-4A83-870B-D938AF94E61F}"/>
              </a:ext>
            </a:extLst>
          </p:cNvPr>
          <p:cNvSpPr>
            <a:spLocks noGrp="1"/>
          </p:cNvSpPr>
          <p:nvPr>
            <p:ph type="dt" sz="half" idx="10"/>
          </p:nvPr>
        </p:nvSpPr>
        <p:spPr/>
        <p:txBody>
          <a:bodyPr/>
          <a:lstStyle/>
          <a:p>
            <a:fld id="{01BFFDF5-775B-4FD0-AF00-39813BF7E881}"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4F53FAA1-0FC1-4F04-9E59-0A4CA760CB7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48E25C8-EC0B-4B37-B2B3-CD70A0551561}"/>
              </a:ext>
            </a:extLst>
          </p:cNvPr>
          <p:cNvSpPr>
            <a:spLocks noGrp="1"/>
          </p:cNvSpPr>
          <p:nvPr>
            <p:ph type="sldNum" sz="quarter" idx="12"/>
          </p:nvPr>
        </p:nvSpPr>
        <p:spPr/>
        <p:txBody>
          <a:body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2647055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FF3F7C-FEC3-447D-93C7-4B1AF9644C5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4AEDF3E-892C-4735-9721-B44EDE3358B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78B2D0EC-DA7C-4ECA-B347-A034BE5E549F}"/>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E59FB83-7453-409D-8D28-0F749FFCD229}"/>
              </a:ext>
            </a:extLst>
          </p:cNvPr>
          <p:cNvSpPr>
            <a:spLocks noGrp="1"/>
          </p:cNvSpPr>
          <p:nvPr>
            <p:ph type="dt" sz="half" idx="10"/>
          </p:nvPr>
        </p:nvSpPr>
        <p:spPr/>
        <p:txBody>
          <a:bodyPr/>
          <a:lstStyle/>
          <a:p>
            <a:fld id="{01BFFDF5-775B-4FD0-AF00-39813BF7E881}" type="datetimeFigureOut">
              <a:rPr kumimoji="1" lang="ja-JP" altLang="en-US" smtClean="0"/>
              <a:t>2022/2/7</a:t>
            </a:fld>
            <a:endParaRPr kumimoji="1" lang="ja-JP" altLang="en-US"/>
          </a:p>
        </p:txBody>
      </p:sp>
      <p:sp>
        <p:nvSpPr>
          <p:cNvPr id="6" name="フッター プレースホルダー 5">
            <a:extLst>
              <a:ext uri="{FF2B5EF4-FFF2-40B4-BE49-F238E27FC236}">
                <a16:creationId xmlns:a16="http://schemas.microsoft.com/office/drawing/2014/main" id="{88418734-5661-4016-B11C-91DBCA65D44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7F34982-A15A-4C8F-B829-43204C8C9190}"/>
              </a:ext>
            </a:extLst>
          </p:cNvPr>
          <p:cNvSpPr>
            <a:spLocks noGrp="1"/>
          </p:cNvSpPr>
          <p:nvPr>
            <p:ph type="sldNum" sz="quarter" idx="12"/>
          </p:nvPr>
        </p:nvSpPr>
        <p:spPr/>
        <p:txBody>
          <a:body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4028051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AA8D89-A022-410B-BA67-9B35B61C2EB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56ECAAF-ADC4-4D8A-8385-F66FCE43DF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8FA07CC-A1A9-4F9C-8E14-9D4D63755C70}"/>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44E16FD-8CA3-4300-9074-3BC6BF37AF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EA4579D-D4F7-4B0F-867B-10642CBD317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BE18F89-19E9-45D4-8F87-3B178E4440BF}"/>
              </a:ext>
            </a:extLst>
          </p:cNvPr>
          <p:cNvSpPr>
            <a:spLocks noGrp="1"/>
          </p:cNvSpPr>
          <p:nvPr>
            <p:ph type="dt" sz="half" idx="10"/>
          </p:nvPr>
        </p:nvSpPr>
        <p:spPr/>
        <p:txBody>
          <a:bodyPr/>
          <a:lstStyle/>
          <a:p>
            <a:fld id="{01BFFDF5-775B-4FD0-AF00-39813BF7E881}" type="datetimeFigureOut">
              <a:rPr kumimoji="1" lang="ja-JP" altLang="en-US" smtClean="0"/>
              <a:t>2022/2/7</a:t>
            </a:fld>
            <a:endParaRPr kumimoji="1" lang="ja-JP" altLang="en-US"/>
          </a:p>
        </p:txBody>
      </p:sp>
      <p:sp>
        <p:nvSpPr>
          <p:cNvPr id="8" name="フッター プレースホルダー 7">
            <a:extLst>
              <a:ext uri="{FF2B5EF4-FFF2-40B4-BE49-F238E27FC236}">
                <a16:creationId xmlns:a16="http://schemas.microsoft.com/office/drawing/2014/main" id="{F6AF6D71-9712-4764-8BF9-B995B3BAB94F}"/>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EA1900A-2118-4BEF-84D4-4F79C789F072}"/>
              </a:ext>
            </a:extLst>
          </p:cNvPr>
          <p:cNvSpPr>
            <a:spLocks noGrp="1"/>
          </p:cNvSpPr>
          <p:nvPr>
            <p:ph type="sldNum" sz="quarter" idx="12"/>
          </p:nvPr>
        </p:nvSpPr>
        <p:spPr/>
        <p:txBody>
          <a:body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3156024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F873-B897-4023-ACD0-2ABDBE301BA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3AAA425-BD41-43DC-BBAD-20E6BD871C4E}"/>
              </a:ext>
            </a:extLst>
          </p:cNvPr>
          <p:cNvSpPr>
            <a:spLocks noGrp="1"/>
          </p:cNvSpPr>
          <p:nvPr>
            <p:ph type="dt" sz="half" idx="10"/>
          </p:nvPr>
        </p:nvSpPr>
        <p:spPr/>
        <p:txBody>
          <a:bodyPr/>
          <a:lstStyle/>
          <a:p>
            <a:fld id="{01BFFDF5-775B-4FD0-AF00-39813BF7E881}" type="datetimeFigureOut">
              <a:rPr kumimoji="1" lang="ja-JP" altLang="en-US" smtClean="0"/>
              <a:t>2022/2/7</a:t>
            </a:fld>
            <a:endParaRPr kumimoji="1" lang="ja-JP" altLang="en-US"/>
          </a:p>
        </p:txBody>
      </p:sp>
      <p:sp>
        <p:nvSpPr>
          <p:cNvPr id="4" name="フッター プレースホルダー 3">
            <a:extLst>
              <a:ext uri="{FF2B5EF4-FFF2-40B4-BE49-F238E27FC236}">
                <a16:creationId xmlns:a16="http://schemas.microsoft.com/office/drawing/2014/main" id="{C5D5D8C0-F0C8-4748-A142-CB58C0AA5A2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8A6F1CA-9496-42D0-84DA-05DD5202780A}"/>
              </a:ext>
            </a:extLst>
          </p:cNvPr>
          <p:cNvSpPr>
            <a:spLocks noGrp="1"/>
          </p:cNvSpPr>
          <p:nvPr>
            <p:ph type="sldNum" sz="quarter" idx="12"/>
          </p:nvPr>
        </p:nvSpPr>
        <p:spPr/>
        <p:txBody>
          <a:body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3221408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D316E3B-D66A-4629-A982-5687CCA2C897}"/>
              </a:ext>
            </a:extLst>
          </p:cNvPr>
          <p:cNvSpPr>
            <a:spLocks noGrp="1"/>
          </p:cNvSpPr>
          <p:nvPr>
            <p:ph type="dt" sz="half" idx="10"/>
          </p:nvPr>
        </p:nvSpPr>
        <p:spPr/>
        <p:txBody>
          <a:bodyPr/>
          <a:lstStyle/>
          <a:p>
            <a:fld id="{01BFFDF5-775B-4FD0-AF00-39813BF7E881}" type="datetimeFigureOut">
              <a:rPr kumimoji="1" lang="ja-JP" altLang="en-US" smtClean="0"/>
              <a:t>2022/2/7</a:t>
            </a:fld>
            <a:endParaRPr kumimoji="1" lang="ja-JP" altLang="en-US"/>
          </a:p>
        </p:txBody>
      </p:sp>
      <p:sp>
        <p:nvSpPr>
          <p:cNvPr id="3" name="フッター プレースホルダー 2">
            <a:extLst>
              <a:ext uri="{FF2B5EF4-FFF2-40B4-BE49-F238E27FC236}">
                <a16:creationId xmlns:a16="http://schemas.microsoft.com/office/drawing/2014/main" id="{0C625D9C-7A69-44AF-9F17-46DC53CDD4FB}"/>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BFC566D-9F8B-4B91-A713-689935FB4CFA}"/>
              </a:ext>
            </a:extLst>
          </p:cNvPr>
          <p:cNvSpPr>
            <a:spLocks noGrp="1"/>
          </p:cNvSpPr>
          <p:nvPr>
            <p:ph type="sldNum" sz="quarter" idx="12"/>
          </p:nvPr>
        </p:nvSpPr>
        <p:spPr/>
        <p:txBody>
          <a:body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2466234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B6AA09-DB1A-442F-AE3D-A304CDA8CFC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24E49BE-8B47-40DA-BFD8-7D18DB7C3F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963243E-74E1-4548-8B45-8E53EE1069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302466-4779-4C91-BD37-600B1E5C6F05}"/>
              </a:ext>
            </a:extLst>
          </p:cNvPr>
          <p:cNvSpPr>
            <a:spLocks noGrp="1"/>
          </p:cNvSpPr>
          <p:nvPr>
            <p:ph type="dt" sz="half" idx="10"/>
          </p:nvPr>
        </p:nvSpPr>
        <p:spPr/>
        <p:txBody>
          <a:bodyPr/>
          <a:lstStyle/>
          <a:p>
            <a:fld id="{01BFFDF5-775B-4FD0-AF00-39813BF7E881}" type="datetimeFigureOut">
              <a:rPr kumimoji="1" lang="ja-JP" altLang="en-US" smtClean="0"/>
              <a:t>2022/2/7</a:t>
            </a:fld>
            <a:endParaRPr kumimoji="1" lang="ja-JP" altLang="en-US"/>
          </a:p>
        </p:txBody>
      </p:sp>
      <p:sp>
        <p:nvSpPr>
          <p:cNvPr id="6" name="フッター プレースホルダー 5">
            <a:extLst>
              <a:ext uri="{FF2B5EF4-FFF2-40B4-BE49-F238E27FC236}">
                <a16:creationId xmlns:a16="http://schemas.microsoft.com/office/drawing/2014/main" id="{78910489-5448-4F85-8DFE-E9D3206AC90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DE1008E-2C05-4EC9-9391-A87301FA0E60}"/>
              </a:ext>
            </a:extLst>
          </p:cNvPr>
          <p:cNvSpPr>
            <a:spLocks noGrp="1"/>
          </p:cNvSpPr>
          <p:nvPr>
            <p:ph type="sldNum" sz="quarter" idx="12"/>
          </p:nvPr>
        </p:nvSpPr>
        <p:spPr/>
        <p:txBody>
          <a:body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1397134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DC43CF-C4B2-44DC-AF69-C9F170CECFE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D7601B1-5DF4-459A-888D-C313E21577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797A00D-CA4D-4BBD-84E4-94A413A89E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998DAA0-03D1-466D-8349-4306DF901300}"/>
              </a:ext>
            </a:extLst>
          </p:cNvPr>
          <p:cNvSpPr>
            <a:spLocks noGrp="1"/>
          </p:cNvSpPr>
          <p:nvPr>
            <p:ph type="dt" sz="half" idx="10"/>
          </p:nvPr>
        </p:nvSpPr>
        <p:spPr/>
        <p:txBody>
          <a:bodyPr/>
          <a:lstStyle/>
          <a:p>
            <a:fld id="{01BFFDF5-775B-4FD0-AF00-39813BF7E881}" type="datetimeFigureOut">
              <a:rPr kumimoji="1" lang="ja-JP" altLang="en-US" smtClean="0"/>
              <a:t>2022/2/7</a:t>
            </a:fld>
            <a:endParaRPr kumimoji="1" lang="ja-JP" altLang="en-US"/>
          </a:p>
        </p:txBody>
      </p:sp>
      <p:sp>
        <p:nvSpPr>
          <p:cNvPr id="6" name="フッター プレースホルダー 5">
            <a:extLst>
              <a:ext uri="{FF2B5EF4-FFF2-40B4-BE49-F238E27FC236}">
                <a16:creationId xmlns:a16="http://schemas.microsoft.com/office/drawing/2014/main" id="{A77D4B61-57F1-4B4C-A660-7AB5A740EEC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E218D75-B2F4-435D-BA67-01956FAE0DC3}"/>
              </a:ext>
            </a:extLst>
          </p:cNvPr>
          <p:cNvSpPr>
            <a:spLocks noGrp="1"/>
          </p:cNvSpPr>
          <p:nvPr>
            <p:ph type="sldNum" sz="quarter" idx="12"/>
          </p:nvPr>
        </p:nvSpPr>
        <p:spPr/>
        <p:txBody>
          <a:body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3484462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52CDB2F-70A4-4F64-9195-BFBBD197B0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6E49CA-55CF-49B1-9289-6AF8069152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03D3CB0-DB77-4BC8-8299-48A0CDF2542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BFFDF5-775B-4FD0-AF00-39813BF7E881}" type="datetimeFigureOut">
              <a:rPr kumimoji="1" lang="ja-JP" altLang="en-US" smtClean="0"/>
              <a:t>2022/2/7</a:t>
            </a:fld>
            <a:endParaRPr kumimoji="1" lang="ja-JP" altLang="en-US"/>
          </a:p>
        </p:txBody>
      </p:sp>
      <p:sp>
        <p:nvSpPr>
          <p:cNvPr id="5" name="フッター プレースホルダー 4">
            <a:extLst>
              <a:ext uri="{FF2B5EF4-FFF2-40B4-BE49-F238E27FC236}">
                <a16:creationId xmlns:a16="http://schemas.microsoft.com/office/drawing/2014/main" id="{BA091F83-7069-45E0-8B47-198F406B69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F4C212F7-DF22-4203-9D3C-F3A19B91A6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60020F-807B-45B7-B1C3-27580D7470D3}" type="slidenum">
              <a:rPr kumimoji="1" lang="ja-JP" altLang="en-US" smtClean="0"/>
              <a:t>‹#›</a:t>
            </a:fld>
            <a:endParaRPr kumimoji="1" lang="ja-JP" altLang="en-US"/>
          </a:p>
        </p:txBody>
      </p:sp>
    </p:spTree>
    <p:extLst>
      <p:ext uri="{BB962C8B-B14F-4D97-AF65-F5344CB8AC3E}">
        <p14:creationId xmlns:p14="http://schemas.microsoft.com/office/powerpoint/2010/main" val="1310813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4651186-8823-4170-AA22-FEFDEBB9D5F9}"/>
              </a:ext>
            </a:extLst>
          </p:cNvPr>
          <p:cNvSpPr txBox="1"/>
          <p:nvPr/>
        </p:nvSpPr>
        <p:spPr>
          <a:xfrm>
            <a:off x="2217682" y="2627586"/>
            <a:ext cx="8008883" cy="646331"/>
          </a:xfrm>
          <a:prstGeom prst="rect">
            <a:avLst/>
          </a:prstGeom>
          <a:noFill/>
        </p:spPr>
        <p:txBody>
          <a:bodyPr wrap="square" rtlCol="0">
            <a:spAutoFit/>
          </a:bodyPr>
          <a:lstStyle/>
          <a:p>
            <a:pPr algn="ctr"/>
            <a:r>
              <a:rPr kumimoji="1" lang="ja-JP" altLang="en-US" sz="3600" b="1" dirty="0">
                <a:highlight>
                  <a:srgbClr val="FFFF00"/>
                </a:highlight>
              </a:rPr>
              <a:t>第</a:t>
            </a:r>
            <a:r>
              <a:rPr kumimoji="1" lang="en-US" altLang="ja-JP" sz="3600" b="1" dirty="0">
                <a:highlight>
                  <a:srgbClr val="FFFF00"/>
                </a:highlight>
              </a:rPr>
              <a:t>38</a:t>
            </a:r>
            <a:r>
              <a:rPr kumimoji="1" lang="ja-JP" altLang="en-US" sz="3600" b="1" dirty="0">
                <a:highlight>
                  <a:srgbClr val="FFFF00"/>
                </a:highlight>
              </a:rPr>
              <a:t>回 国連</a:t>
            </a:r>
            <a:r>
              <a:rPr kumimoji="1" lang="en-US" altLang="ja-JP" sz="3600" b="1" dirty="0">
                <a:highlight>
                  <a:srgbClr val="FFFF00"/>
                </a:highlight>
              </a:rPr>
              <a:t>CEFACT</a:t>
            </a:r>
            <a:r>
              <a:rPr kumimoji="1" lang="ja-JP" altLang="en-US" sz="3600" b="1" dirty="0">
                <a:highlight>
                  <a:srgbClr val="FFFF00"/>
                </a:highlight>
              </a:rPr>
              <a:t>フォーラム予定</a:t>
            </a:r>
          </a:p>
        </p:txBody>
      </p:sp>
      <p:sp>
        <p:nvSpPr>
          <p:cNvPr id="5" name="テキスト ボックス 4">
            <a:extLst>
              <a:ext uri="{FF2B5EF4-FFF2-40B4-BE49-F238E27FC236}">
                <a16:creationId xmlns:a16="http://schemas.microsoft.com/office/drawing/2014/main" id="{BCFB1AC3-34A1-4B19-A723-9AA81480AF04}"/>
              </a:ext>
            </a:extLst>
          </p:cNvPr>
          <p:cNvSpPr txBox="1"/>
          <p:nvPr/>
        </p:nvSpPr>
        <p:spPr>
          <a:xfrm>
            <a:off x="8879840" y="274320"/>
            <a:ext cx="2529840" cy="400110"/>
          </a:xfrm>
          <a:prstGeom prst="rect">
            <a:avLst/>
          </a:prstGeom>
          <a:noFill/>
          <a:ln>
            <a:solidFill>
              <a:schemeClr val="accent1"/>
            </a:solidFill>
          </a:ln>
        </p:spPr>
        <p:txBody>
          <a:bodyPr wrap="square" rtlCol="0">
            <a:spAutoFit/>
          </a:bodyPr>
          <a:lstStyle/>
          <a:p>
            <a:pPr algn="ctr"/>
            <a:r>
              <a:rPr kumimoji="1" lang="ja-JP" altLang="en-US" sz="2000" b="1" dirty="0"/>
              <a:t>国際連携</a:t>
            </a:r>
            <a:r>
              <a:rPr kumimoji="1" lang="en-US" altLang="ja-JP" sz="2000" b="1" dirty="0"/>
              <a:t>2021-5-06</a:t>
            </a:r>
            <a:endParaRPr kumimoji="1" lang="ja-JP" altLang="en-US" sz="2000" b="1" dirty="0"/>
          </a:p>
        </p:txBody>
      </p:sp>
    </p:spTree>
    <p:extLst>
      <p:ext uri="{BB962C8B-B14F-4D97-AF65-F5344CB8AC3E}">
        <p14:creationId xmlns:p14="http://schemas.microsoft.com/office/powerpoint/2010/main" val="1351593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FC5E32D-233E-4314-A3C8-379FC6A15344}"/>
              </a:ext>
            </a:extLst>
          </p:cNvPr>
          <p:cNvSpPr txBox="1"/>
          <p:nvPr/>
        </p:nvSpPr>
        <p:spPr>
          <a:xfrm>
            <a:off x="178674" y="126125"/>
            <a:ext cx="9669519" cy="461665"/>
          </a:xfrm>
          <a:prstGeom prst="rect">
            <a:avLst/>
          </a:prstGeom>
          <a:noFill/>
          <a:ln>
            <a:solidFill>
              <a:schemeClr val="accent1"/>
            </a:solidFill>
          </a:ln>
        </p:spPr>
        <p:txBody>
          <a:bodyPr wrap="square" rtlCol="0">
            <a:spAutoFit/>
          </a:bodyPr>
          <a:lstStyle/>
          <a:p>
            <a:pPr algn="ctr"/>
            <a:r>
              <a:rPr kumimoji="1" lang="ja-JP" altLang="en-US" sz="2400" b="1" dirty="0"/>
              <a:t>国連</a:t>
            </a:r>
            <a:r>
              <a:rPr kumimoji="1" lang="en-US" altLang="ja-JP" sz="2400" b="1" dirty="0"/>
              <a:t>CEFACT</a:t>
            </a:r>
            <a:r>
              <a:rPr kumimoji="1" lang="ja-JP" altLang="en-US" sz="2400" b="1" dirty="0"/>
              <a:t>活動計画（</a:t>
            </a:r>
            <a:r>
              <a:rPr lang="en-US" altLang="ja-JP" sz="2400" b="1" dirty="0"/>
              <a:t>POW: </a:t>
            </a:r>
            <a:r>
              <a:rPr lang="en-US" altLang="ja-JP" sz="2400" b="1" dirty="0" err="1"/>
              <a:t>Programee</a:t>
            </a:r>
            <a:r>
              <a:rPr lang="en-US" altLang="ja-JP" sz="2400" b="1" dirty="0"/>
              <a:t> of Work</a:t>
            </a:r>
            <a:r>
              <a:rPr lang="ja-JP" altLang="en-US" sz="2400" b="1" dirty="0"/>
              <a:t>　</a:t>
            </a:r>
            <a:r>
              <a:rPr lang="en-US" altLang="ja-JP" sz="2400" b="1" dirty="0"/>
              <a:t>2020-2022</a:t>
            </a:r>
            <a:r>
              <a:rPr lang="ja-JP" altLang="en-US" sz="2400" b="1" dirty="0"/>
              <a:t>）</a:t>
            </a:r>
            <a:endParaRPr kumimoji="1" lang="ja-JP" altLang="en-US" sz="2400" b="1" dirty="0"/>
          </a:p>
        </p:txBody>
      </p:sp>
      <p:sp>
        <p:nvSpPr>
          <p:cNvPr id="4" name="テキスト ボックス 3">
            <a:extLst>
              <a:ext uri="{FF2B5EF4-FFF2-40B4-BE49-F238E27FC236}">
                <a16:creationId xmlns:a16="http://schemas.microsoft.com/office/drawing/2014/main" id="{90EFBF0B-0A6D-492E-A0CE-991ED48495AF}"/>
              </a:ext>
            </a:extLst>
          </p:cNvPr>
          <p:cNvSpPr txBox="1"/>
          <p:nvPr/>
        </p:nvSpPr>
        <p:spPr>
          <a:xfrm>
            <a:off x="2412124" y="733831"/>
            <a:ext cx="7010400" cy="461665"/>
          </a:xfrm>
          <a:prstGeom prst="rect">
            <a:avLst/>
          </a:prstGeom>
          <a:noFill/>
        </p:spPr>
        <p:txBody>
          <a:bodyPr wrap="square">
            <a:spAutoFit/>
          </a:bodyPr>
          <a:lstStyle/>
          <a:p>
            <a:pPr algn="ctr"/>
            <a:r>
              <a:rPr lang="en-US" altLang="ja-JP" sz="2400" b="1" kern="0" dirty="0">
                <a:solidFill>
                  <a:srgbClr val="000000"/>
                </a:solidFill>
                <a:effectLst/>
                <a:highlight>
                  <a:srgbClr val="FFFF00"/>
                </a:highlight>
                <a:latin typeface="Times New Roman" panose="02020603050405020304" pitchFamily="18" charset="0"/>
                <a:ea typeface="ＭＳ Ｐゴシック" panose="020B0600070205080204" pitchFamily="50" charset="-128"/>
              </a:rPr>
              <a:t>Focus Area V: Methodology and Technology</a:t>
            </a:r>
            <a:endParaRPr lang="ja-JP" altLang="en-US" sz="2400" dirty="0">
              <a:highlight>
                <a:srgbClr val="FFFF00"/>
              </a:highlight>
            </a:endParaRPr>
          </a:p>
        </p:txBody>
      </p:sp>
      <p:graphicFrame>
        <p:nvGraphicFramePr>
          <p:cNvPr id="5" name="表 4">
            <a:extLst>
              <a:ext uri="{FF2B5EF4-FFF2-40B4-BE49-F238E27FC236}">
                <a16:creationId xmlns:a16="http://schemas.microsoft.com/office/drawing/2014/main" id="{524E70DF-DB9F-49D3-BCD4-572531CEBC7A}"/>
              </a:ext>
            </a:extLst>
          </p:cNvPr>
          <p:cNvGraphicFramePr>
            <a:graphicFrameLocks noGrp="1"/>
          </p:cNvGraphicFramePr>
          <p:nvPr>
            <p:extLst>
              <p:ext uri="{D42A27DB-BD31-4B8C-83A1-F6EECF244321}">
                <p14:modId xmlns:p14="http://schemas.microsoft.com/office/powerpoint/2010/main" val="2654648430"/>
              </p:ext>
            </p:extLst>
          </p:nvPr>
        </p:nvGraphicFramePr>
        <p:xfrm>
          <a:off x="838200" y="1534510"/>
          <a:ext cx="10515600" cy="4842490"/>
        </p:xfrm>
        <a:graphic>
          <a:graphicData uri="http://schemas.openxmlformats.org/drawingml/2006/table">
            <a:tbl>
              <a:tblPr firstRow="1" firstCol="1" bandRow="1">
                <a:tableStyleId>{5C22544A-7EE6-4342-B048-85BDC9FD1C3A}</a:tableStyleId>
              </a:tblPr>
              <a:tblGrid>
                <a:gridCol w="254876">
                  <a:extLst>
                    <a:ext uri="{9D8B030D-6E8A-4147-A177-3AD203B41FA5}">
                      <a16:colId xmlns:a16="http://schemas.microsoft.com/office/drawing/2014/main" val="2495171880"/>
                    </a:ext>
                  </a:extLst>
                </a:gridCol>
                <a:gridCol w="10260724">
                  <a:extLst>
                    <a:ext uri="{9D8B030D-6E8A-4147-A177-3AD203B41FA5}">
                      <a16:colId xmlns:a16="http://schemas.microsoft.com/office/drawing/2014/main" val="383118370"/>
                    </a:ext>
                  </a:extLst>
                </a:gridCol>
              </a:tblGrid>
              <a:tr h="616207">
                <a:tc>
                  <a:txBody>
                    <a:bodyPr/>
                    <a:lstStyle/>
                    <a:p>
                      <a:pPr marR="71755" algn="l">
                        <a:spcBef>
                          <a:spcPts val="200"/>
                        </a:spcBef>
                        <a:spcAft>
                          <a:spcPts val="600"/>
                        </a:spcAft>
                      </a:pPr>
                      <a:r>
                        <a:rPr lang="en-US" sz="2000" kern="0">
                          <a:effectLst/>
                        </a:rPr>
                        <a:t>a.</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a:effectLst/>
                        </a:rPr>
                        <a:t>Develop and maintain the United Nations Core Component Library (UN/CCL) including twice annual releases;</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3698958472"/>
                  </a:ext>
                </a:extLst>
              </a:tr>
              <a:tr h="616207">
                <a:tc>
                  <a:txBody>
                    <a:bodyPr/>
                    <a:lstStyle/>
                    <a:p>
                      <a:pPr marR="71755" algn="l">
                        <a:spcBef>
                          <a:spcPts val="200"/>
                        </a:spcBef>
                        <a:spcAft>
                          <a:spcPts val="600"/>
                        </a:spcAft>
                      </a:pPr>
                      <a:r>
                        <a:rPr lang="en-US" sz="2000" kern="0">
                          <a:effectLst/>
                        </a:rPr>
                        <a:t>b.</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a:effectLst/>
                        </a:rPr>
                        <a:t>Develop and maintain the Electronic Data Interchange for Administration, Commerce and Transport (UN/EDIFACT) standard including twice annual releases;</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2981185404"/>
                  </a:ext>
                </a:extLst>
              </a:tr>
              <a:tr h="1163945">
                <a:tc>
                  <a:txBody>
                    <a:bodyPr/>
                    <a:lstStyle/>
                    <a:p>
                      <a:pPr marR="71755" algn="l">
                        <a:spcBef>
                          <a:spcPts val="200"/>
                        </a:spcBef>
                        <a:spcAft>
                          <a:spcPts val="600"/>
                        </a:spcAft>
                      </a:pPr>
                      <a:r>
                        <a:rPr lang="en-US" sz="2000" kern="0">
                          <a:effectLst/>
                        </a:rPr>
                        <a:t>c.</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a:effectLst/>
                        </a:rPr>
                        <a:t>Develop and maintain the United Nations Location Codes for Trade and Transport Locations (UN/LOCODE) including twice annual releases and the development of a new electronic UN/LOCODE maintenance and access system;</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864112266"/>
                  </a:ext>
                </a:extLst>
              </a:tr>
              <a:tr h="616207">
                <a:tc>
                  <a:txBody>
                    <a:bodyPr/>
                    <a:lstStyle/>
                    <a:p>
                      <a:pPr marR="71755" algn="l">
                        <a:spcBef>
                          <a:spcPts val="200"/>
                        </a:spcBef>
                        <a:spcAft>
                          <a:spcPts val="600"/>
                        </a:spcAft>
                      </a:pPr>
                      <a:r>
                        <a:rPr lang="en-US" sz="2000" kern="0">
                          <a:effectLst/>
                        </a:rPr>
                        <a:t>d.</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a:effectLst/>
                        </a:rPr>
                        <a:t>Develop a project to separate the code lists from the syntax to make their reuse easier;</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2604635195"/>
                  </a:ext>
                </a:extLst>
              </a:tr>
              <a:tr h="1163945">
                <a:tc>
                  <a:txBody>
                    <a:bodyPr/>
                    <a:lstStyle/>
                    <a:p>
                      <a:pPr marR="71755" algn="l">
                        <a:spcBef>
                          <a:spcPts val="200"/>
                        </a:spcBef>
                        <a:spcAft>
                          <a:spcPts val="600"/>
                        </a:spcAft>
                      </a:pPr>
                      <a:r>
                        <a:rPr lang="en-US" sz="2000" kern="0">
                          <a:effectLst/>
                        </a:rPr>
                        <a:t>e.</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a:effectLst/>
                        </a:rPr>
                        <a:t>Develop a project for a technical specification for a standardized implementation of application programming interfaces (API) based on the UN/CEFACT Reference Data Models (RDM);</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3505400897"/>
                  </a:ext>
                </a:extLst>
              </a:tr>
              <a:tr h="616207">
                <a:tc>
                  <a:txBody>
                    <a:bodyPr/>
                    <a:lstStyle/>
                    <a:p>
                      <a:pPr marR="71755" algn="l">
                        <a:spcBef>
                          <a:spcPts val="200"/>
                        </a:spcBef>
                        <a:spcAft>
                          <a:spcPts val="600"/>
                        </a:spcAft>
                      </a:pPr>
                      <a:r>
                        <a:rPr lang="en-US" sz="2000" kern="0">
                          <a:effectLst/>
                        </a:rPr>
                        <a:t>f.</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dirty="0">
                          <a:effectLst/>
                        </a:rPr>
                        <a:t>Revise Recommendation No. 7 on Numerical Representation of Dates, Time and Periods of Time.</a:t>
                      </a:r>
                      <a:endParaRPr 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844114655"/>
                  </a:ext>
                </a:extLst>
              </a:tr>
            </a:tbl>
          </a:graphicData>
        </a:graphic>
      </p:graphicFrame>
    </p:spTree>
    <p:extLst>
      <p:ext uri="{BB962C8B-B14F-4D97-AF65-F5344CB8AC3E}">
        <p14:creationId xmlns:p14="http://schemas.microsoft.com/office/powerpoint/2010/main" val="3157467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49B702C-70BF-4CF5-9BD9-779F61675FB9}"/>
              </a:ext>
            </a:extLst>
          </p:cNvPr>
          <p:cNvSpPr txBox="1"/>
          <p:nvPr/>
        </p:nvSpPr>
        <p:spPr>
          <a:xfrm>
            <a:off x="346841" y="336331"/>
            <a:ext cx="4393325" cy="461665"/>
          </a:xfrm>
          <a:prstGeom prst="rect">
            <a:avLst/>
          </a:prstGeom>
          <a:noFill/>
          <a:ln>
            <a:solidFill>
              <a:schemeClr val="accent1"/>
            </a:solidFill>
          </a:ln>
        </p:spPr>
        <p:txBody>
          <a:bodyPr wrap="square" rtlCol="0">
            <a:spAutoFit/>
          </a:bodyPr>
          <a:lstStyle/>
          <a:p>
            <a:r>
              <a:rPr kumimoji="1" lang="ja-JP" altLang="en-US" sz="2400" b="1" dirty="0"/>
              <a:t>国連</a:t>
            </a:r>
            <a:r>
              <a:rPr kumimoji="1" lang="en-US" altLang="ja-JP" sz="2400" b="1" dirty="0"/>
              <a:t>CEFACT</a:t>
            </a:r>
            <a:r>
              <a:rPr kumimoji="1" lang="ja-JP" altLang="en-US" sz="2400" b="1" dirty="0"/>
              <a:t>フォーラム概要</a:t>
            </a:r>
          </a:p>
        </p:txBody>
      </p:sp>
      <p:sp>
        <p:nvSpPr>
          <p:cNvPr id="3" name="テキスト ボックス 2">
            <a:extLst>
              <a:ext uri="{FF2B5EF4-FFF2-40B4-BE49-F238E27FC236}">
                <a16:creationId xmlns:a16="http://schemas.microsoft.com/office/drawing/2014/main" id="{E3EBF966-B2BB-42CF-A4AE-517D613ED288}"/>
              </a:ext>
            </a:extLst>
          </p:cNvPr>
          <p:cNvSpPr txBox="1"/>
          <p:nvPr/>
        </p:nvSpPr>
        <p:spPr>
          <a:xfrm>
            <a:off x="788276" y="1366143"/>
            <a:ext cx="10741572" cy="4893647"/>
          </a:xfrm>
          <a:prstGeom prst="rect">
            <a:avLst/>
          </a:prstGeom>
          <a:noFill/>
        </p:spPr>
        <p:txBody>
          <a:bodyPr wrap="square" rtlCol="0">
            <a:spAutoFit/>
          </a:bodyPr>
          <a:lstStyle/>
          <a:p>
            <a:r>
              <a:rPr lang="en-US" altLang="ja-JP" sz="2400" dirty="0">
                <a:effectLst/>
                <a:latin typeface="Times New Roman" panose="02020603050405020304" pitchFamily="18" charset="0"/>
                <a:ea typeface="Arial Unicode MS"/>
              </a:rPr>
              <a:t>The spring Forum 2022 will have </a:t>
            </a:r>
            <a:r>
              <a:rPr lang="en-US" altLang="ja-JP" sz="2400" dirty="0">
                <a:effectLst/>
                <a:highlight>
                  <a:srgbClr val="FFFF00"/>
                </a:highlight>
                <a:latin typeface="Times New Roman" panose="02020603050405020304" pitchFamily="18" charset="0"/>
                <a:ea typeface="Arial Unicode MS"/>
              </a:rPr>
              <a:t>a new format to attract new members and showcase UN/CEFACT work</a:t>
            </a:r>
            <a:r>
              <a:rPr lang="en-US" altLang="ja-JP" sz="2400" dirty="0">
                <a:effectLst/>
                <a:latin typeface="Times New Roman" panose="02020603050405020304" pitchFamily="18" charset="0"/>
                <a:ea typeface="Arial Unicode MS"/>
              </a:rPr>
              <a:t>. </a:t>
            </a:r>
          </a:p>
          <a:p>
            <a:endParaRPr lang="en-US" altLang="ja-JP" sz="2400" dirty="0">
              <a:effectLst/>
              <a:latin typeface="Times New Roman" panose="02020603050405020304" pitchFamily="18" charset="0"/>
              <a:ea typeface="Arial Unicode MS"/>
            </a:endParaRPr>
          </a:p>
          <a:p>
            <a:r>
              <a:rPr lang="en-US" altLang="ja-JP" sz="2400" dirty="0">
                <a:effectLst/>
                <a:latin typeface="Times New Roman" panose="02020603050405020304" pitchFamily="18" charset="0"/>
                <a:ea typeface="Arial Unicode MS"/>
              </a:rPr>
              <a:t>The Forum, which will take place on 16-20 May 2022, will have two parallel meetings spots in the morning (10-12.30) and afternoon (13.30-16.00) and two slots for webinars (12.30-13.30 and 16.30-18.00). </a:t>
            </a:r>
          </a:p>
          <a:p>
            <a:endParaRPr lang="en-US" altLang="ja-JP" sz="2400" dirty="0">
              <a:effectLst/>
              <a:latin typeface="Times New Roman" panose="02020603050405020304" pitchFamily="18" charset="0"/>
              <a:ea typeface="Arial Unicode MS"/>
            </a:endParaRPr>
          </a:p>
          <a:p>
            <a:r>
              <a:rPr lang="en-US" altLang="ja-JP" sz="2400" dirty="0">
                <a:effectLst/>
                <a:latin typeface="Times New Roman" panose="02020603050405020304" pitchFamily="18" charset="0"/>
                <a:ea typeface="Arial Unicode MS"/>
              </a:rPr>
              <a:t>During the allocated meeting slot, domains are invited to choose any format they see fit. </a:t>
            </a:r>
            <a:r>
              <a:rPr lang="en-US" altLang="ja-JP" sz="2400" dirty="0">
                <a:effectLst/>
                <a:highlight>
                  <a:srgbClr val="FFFF00"/>
                </a:highlight>
                <a:latin typeface="Times New Roman" panose="02020603050405020304" pitchFamily="18" charset="0"/>
                <a:ea typeface="Arial Unicode MS"/>
              </a:rPr>
              <a:t>Examples could include a roundtable, series of presentations etc.</a:t>
            </a:r>
            <a:r>
              <a:rPr lang="en-US" altLang="ja-JP" sz="2400" dirty="0">
                <a:effectLst/>
                <a:latin typeface="Times New Roman" panose="02020603050405020304" pitchFamily="18" charset="0"/>
                <a:ea typeface="Arial Unicode MS"/>
              </a:rPr>
              <a:t> </a:t>
            </a:r>
          </a:p>
          <a:p>
            <a:endParaRPr lang="en-US" altLang="ja-JP" sz="2400" dirty="0">
              <a:effectLst/>
              <a:latin typeface="Times New Roman" panose="02020603050405020304" pitchFamily="18" charset="0"/>
              <a:ea typeface="Arial Unicode MS"/>
            </a:endParaRPr>
          </a:p>
          <a:p>
            <a:r>
              <a:rPr lang="en-US" altLang="ja-JP" sz="2400" dirty="0">
                <a:effectLst/>
                <a:latin typeface="Times New Roman" panose="02020603050405020304" pitchFamily="18" charset="0"/>
                <a:ea typeface="Arial Unicode MS"/>
              </a:rPr>
              <a:t>Domains are encouraged to </a:t>
            </a:r>
            <a:r>
              <a:rPr lang="en-US" altLang="ja-JP" sz="2400" dirty="0">
                <a:effectLst/>
                <a:highlight>
                  <a:srgbClr val="FFFF00"/>
                </a:highlight>
                <a:latin typeface="Times New Roman" panose="02020603050405020304" pitchFamily="18" charset="0"/>
                <a:ea typeface="Arial Unicode MS"/>
              </a:rPr>
              <a:t>meet on the week preceding the Forum </a:t>
            </a:r>
            <a:r>
              <a:rPr lang="en-US" altLang="ja-JP" sz="2400" dirty="0">
                <a:effectLst/>
                <a:latin typeface="Times New Roman" panose="02020603050405020304" pitchFamily="18" charset="0"/>
                <a:ea typeface="Arial Unicode MS"/>
              </a:rPr>
              <a:t>(9-15 May but can also be earlier – subject to domain’s preferences) to progress on the work. If needed, Secretariat can set up a meeting for pre-forum meetings using teams/</a:t>
            </a:r>
            <a:r>
              <a:rPr lang="en-US" altLang="ja-JP" sz="2400" dirty="0" err="1">
                <a:effectLst/>
                <a:latin typeface="Times New Roman" panose="02020603050405020304" pitchFamily="18" charset="0"/>
                <a:ea typeface="Arial Unicode MS"/>
              </a:rPr>
              <a:t>webex</a:t>
            </a:r>
            <a:r>
              <a:rPr lang="en-US" altLang="ja-JP" sz="2400" dirty="0">
                <a:effectLst/>
                <a:latin typeface="Times New Roman" panose="02020603050405020304" pitchFamily="18" charset="0"/>
                <a:ea typeface="Arial Unicode MS"/>
              </a:rPr>
              <a:t>.</a:t>
            </a:r>
            <a:endParaRPr kumimoji="1" lang="ja-JP" altLang="en-US" sz="2400" dirty="0"/>
          </a:p>
        </p:txBody>
      </p:sp>
    </p:spTree>
    <p:extLst>
      <p:ext uri="{BB962C8B-B14F-4D97-AF65-F5344CB8AC3E}">
        <p14:creationId xmlns:p14="http://schemas.microsoft.com/office/powerpoint/2010/main" val="4104338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9573199-1280-4C20-96CF-4BA699025ABB}"/>
              </a:ext>
            </a:extLst>
          </p:cNvPr>
          <p:cNvSpPr txBox="1"/>
          <p:nvPr/>
        </p:nvSpPr>
        <p:spPr>
          <a:xfrm>
            <a:off x="199696" y="168166"/>
            <a:ext cx="5602014" cy="461665"/>
          </a:xfrm>
          <a:prstGeom prst="rect">
            <a:avLst/>
          </a:prstGeom>
          <a:noFill/>
          <a:ln>
            <a:solidFill>
              <a:schemeClr val="accent1"/>
            </a:solidFill>
          </a:ln>
        </p:spPr>
        <p:txBody>
          <a:bodyPr wrap="square" rtlCol="0">
            <a:spAutoFit/>
          </a:bodyPr>
          <a:lstStyle/>
          <a:p>
            <a:r>
              <a:rPr kumimoji="1" lang="ja-JP" altLang="en-US" sz="2400" b="1" dirty="0"/>
              <a:t>国連</a:t>
            </a:r>
            <a:r>
              <a:rPr kumimoji="1" lang="en-US" altLang="ja-JP" sz="2400" b="1" dirty="0"/>
              <a:t>CEFACT</a:t>
            </a:r>
            <a:r>
              <a:rPr kumimoji="1" lang="ja-JP" altLang="en-US" sz="2400" b="1" dirty="0"/>
              <a:t>フォーラム スケジュール</a:t>
            </a:r>
          </a:p>
        </p:txBody>
      </p:sp>
      <p:pic>
        <p:nvPicPr>
          <p:cNvPr id="8" name="図 7">
            <a:extLst>
              <a:ext uri="{FF2B5EF4-FFF2-40B4-BE49-F238E27FC236}">
                <a16:creationId xmlns:a16="http://schemas.microsoft.com/office/drawing/2014/main" id="{3B6F0E99-516B-4659-9F5D-7EEBA368788D}"/>
              </a:ext>
            </a:extLst>
          </p:cNvPr>
          <p:cNvPicPr>
            <a:picLocks noChangeAspect="1"/>
          </p:cNvPicPr>
          <p:nvPr/>
        </p:nvPicPr>
        <p:blipFill>
          <a:blip r:embed="rId2"/>
          <a:stretch>
            <a:fillRect/>
          </a:stretch>
        </p:blipFill>
        <p:spPr>
          <a:xfrm>
            <a:off x="1113282" y="781286"/>
            <a:ext cx="9965436" cy="5908548"/>
          </a:xfrm>
          <a:prstGeom prst="rect">
            <a:avLst/>
          </a:prstGeom>
        </p:spPr>
      </p:pic>
      <p:sp>
        <p:nvSpPr>
          <p:cNvPr id="10" name="テキスト ボックス 9">
            <a:extLst>
              <a:ext uri="{FF2B5EF4-FFF2-40B4-BE49-F238E27FC236}">
                <a16:creationId xmlns:a16="http://schemas.microsoft.com/office/drawing/2014/main" id="{50B97D32-DCEE-4FE9-A2F3-5EF437FE3A92}"/>
              </a:ext>
            </a:extLst>
          </p:cNvPr>
          <p:cNvSpPr txBox="1"/>
          <p:nvPr/>
        </p:nvSpPr>
        <p:spPr>
          <a:xfrm>
            <a:off x="966950" y="629831"/>
            <a:ext cx="2638098" cy="738664"/>
          </a:xfrm>
          <a:prstGeom prst="rect">
            <a:avLst/>
          </a:prstGeom>
          <a:noFill/>
        </p:spPr>
        <p:txBody>
          <a:bodyPr wrap="square">
            <a:spAutoFit/>
          </a:bodyPr>
          <a:lstStyle/>
          <a:p>
            <a:r>
              <a:rPr lang="en-US" altLang="ja-JP" sz="2400" dirty="0">
                <a:effectLst/>
                <a:latin typeface="Calibri" panose="020F0502020204030204" pitchFamily="34" charset="0"/>
                <a:ea typeface="DengXian" panose="02010600030101010101" pitchFamily="2" charset="-122"/>
                <a:cs typeface="Arial" panose="020B0604020202020204" pitchFamily="34" charset="0"/>
              </a:rPr>
              <a:t>16-20 May 2022</a:t>
            </a:r>
            <a:r>
              <a:rPr lang="en-US" altLang="ja-JP" sz="1800" dirty="0">
                <a:effectLst/>
                <a:latin typeface="Calibri" panose="020F0502020204030204" pitchFamily="34" charset="0"/>
                <a:ea typeface="DengXian" panose="02010600030101010101" pitchFamily="2" charset="-122"/>
                <a:cs typeface="Arial" panose="020B0604020202020204" pitchFamily="34" charset="0"/>
              </a:rPr>
              <a:t>	</a:t>
            </a:r>
            <a:endParaRPr lang="ja-JP" altLang="en-US" dirty="0"/>
          </a:p>
        </p:txBody>
      </p:sp>
      <p:sp>
        <p:nvSpPr>
          <p:cNvPr id="11" name="テキスト ボックス 10">
            <a:extLst>
              <a:ext uri="{FF2B5EF4-FFF2-40B4-BE49-F238E27FC236}">
                <a16:creationId xmlns:a16="http://schemas.microsoft.com/office/drawing/2014/main" id="{68F17C92-6672-43DA-9E76-18FC53354F1F}"/>
              </a:ext>
            </a:extLst>
          </p:cNvPr>
          <p:cNvSpPr txBox="1"/>
          <p:nvPr/>
        </p:nvSpPr>
        <p:spPr>
          <a:xfrm>
            <a:off x="5906000" y="568276"/>
            <a:ext cx="3143407" cy="1600438"/>
          </a:xfrm>
          <a:prstGeom prst="rect">
            <a:avLst/>
          </a:prstGeom>
          <a:noFill/>
        </p:spPr>
        <p:txBody>
          <a:bodyPr wrap="square" rtlCol="0">
            <a:spAutoFit/>
          </a:bodyPr>
          <a:lstStyle/>
          <a:p>
            <a:r>
              <a:rPr kumimoji="1" lang="en-US" altLang="ja-JP" sz="1400" dirty="0"/>
              <a:t>T+L: Transport &amp; Logistics</a:t>
            </a:r>
          </a:p>
          <a:p>
            <a:r>
              <a:rPr lang="en-US" altLang="ja-JP" sz="1400" dirty="0"/>
              <a:t>T+T: Travel &amp; Tourism</a:t>
            </a:r>
            <a:endParaRPr kumimoji="1" lang="en-US" altLang="ja-JP" sz="1400" dirty="0"/>
          </a:p>
          <a:p>
            <a:r>
              <a:rPr lang="en-US" altLang="ja-JP" sz="1400" dirty="0"/>
              <a:t>AGRI: Agriculture</a:t>
            </a:r>
          </a:p>
          <a:p>
            <a:r>
              <a:rPr kumimoji="1" lang="en-US" altLang="ja-JP" sz="1400" dirty="0"/>
              <a:t>SCMP: SCM &amp; Procurement</a:t>
            </a:r>
          </a:p>
          <a:p>
            <a:r>
              <a:rPr lang="en-US" altLang="ja-JP" sz="1400" dirty="0"/>
              <a:t>SPEC: Specification</a:t>
            </a:r>
          </a:p>
          <a:p>
            <a:r>
              <a:rPr kumimoji="1" lang="en-US" altLang="ja-JP" sz="1400" dirty="0"/>
              <a:t>ENV: Environment</a:t>
            </a:r>
          </a:p>
          <a:p>
            <a:r>
              <a:rPr lang="en-US" altLang="ja-JP" sz="1400" dirty="0"/>
              <a:t>TPF: Trade Procedure Facilitation</a:t>
            </a:r>
          </a:p>
        </p:txBody>
      </p:sp>
      <p:sp>
        <p:nvSpPr>
          <p:cNvPr id="12" name="テキスト ボックス 11">
            <a:extLst>
              <a:ext uri="{FF2B5EF4-FFF2-40B4-BE49-F238E27FC236}">
                <a16:creationId xmlns:a16="http://schemas.microsoft.com/office/drawing/2014/main" id="{A2549F56-C4E3-446D-BBC9-2A3E00858891}"/>
              </a:ext>
            </a:extLst>
          </p:cNvPr>
          <p:cNvSpPr txBox="1"/>
          <p:nvPr/>
        </p:nvSpPr>
        <p:spPr>
          <a:xfrm>
            <a:off x="8828690" y="568276"/>
            <a:ext cx="3058510" cy="1600438"/>
          </a:xfrm>
          <a:prstGeom prst="rect">
            <a:avLst/>
          </a:prstGeom>
          <a:noFill/>
        </p:spPr>
        <p:txBody>
          <a:bodyPr wrap="square" rtlCol="0">
            <a:spAutoFit/>
          </a:bodyPr>
          <a:lstStyle/>
          <a:p>
            <a:r>
              <a:rPr kumimoji="1" lang="en-US" altLang="ja-JP" sz="1400" dirty="0"/>
              <a:t>SWD: Single Window</a:t>
            </a:r>
          </a:p>
          <a:p>
            <a:r>
              <a:rPr lang="en-US" altLang="ja-JP" sz="1400" dirty="0"/>
              <a:t>A+A: </a:t>
            </a:r>
            <a:r>
              <a:rPr lang="en-US" altLang="ja-JP" sz="1400" dirty="0" err="1"/>
              <a:t>Acounting</a:t>
            </a:r>
            <a:r>
              <a:rPr lang="en-US" altLang="ja-JP" sz="1400" dirty="0"/>
              <a:t> &amp; Audit</a:t>
            </a:r>
          </a:p>
          <a:p>
            <a:r>
              <a:rPr kumimoji="1" lang="en-US" altLang="ja-JP" sz="1400" dirty="0" err="1"/>
              <a:t>eDATA</a:t>
            </a:r>
            <a:r>
              <a:rPr kumimoji="1" lang="en-US" altLang="ja-JP" sz="1400" dirty="0"/>
              <a:t>: e-Data</a:t>
            </a:r>
          </a:p>
          <a:p>
            <a:r>
              <a:rPr lang="en-US" altLang="ja-JP" sz="1400" dirty="0"/>
              <a:t>F+P: Finance &amp; Payment</a:t>
            </a:r>
          </a:p>
          <a:p>
            <a:r>
              <a:rPr kumimoji="1" lang="en-US" altLang="ja-JP" sz="1400" dirty="0"/>
              <a:t>CBM: Cross Border Management</a:t>
            </a:r>
          </a:p>
          <a:p>
            <a:r>
              <a:rPr lang="en-US" altLang="ja-JP" sz="1400" dirty="0"/>
              <a:t>INS: Insurance</a:t>
            </a:r>
          </a:p>
          <a:p>
            <a:r>
              <a:rPr kumimoji="1" lang="en-US" altLang="ja-JP" sz="1400" dirty="0"/>
              <a:t>M+T: Methodology &amp; Technology</a:t>
            </a:r>
            <a:endParaRPr kumimoji="1" lang="ja-JP" altLang="en-US" sz="1400" dirty="0"/>
          </a:p>
        </p:txBody>
      </p:sp>
    </p:spTree>
    <p:extLst>
      <p:ext uri="{BB962C8B-B14F-4D97-AF65-F5344CB8AC3E}">
        <p14:creationId xmlns:p14="http://schemas.microsoft.com/office/powerpoint/2010/main" val="2108403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7959477-608A-4D06-92BD-714A79E1E369}"/>
              </a:ext>
            </a:extLst>
          </p:cNvPr>
          <p:cNvSpPr txBox="1"/>
          <p:nvPr/>
        </p:nvSpPr>
        <p:spPr>
          <a:xfrm>
            <a:off x="241737" y="346842"/>
            <a:ext cx="5938346" cy="461665"/>
          </a:xfrm>
          <a:prstGeom prst="rect">
            <a:avLst/>
          </a:prstGeom>
          <a:noFill/>
          <a:ln>
            <a:solidFill>
              <a:schemeClr val="accent1"/>
            </a:solidFill>
          </a:ln>
        </p:spPr>
        <p:txBody>
          <a:bodyPr wrap="square" rtlCol="0">
            <a:spAutoFit/>
          </a:bodyPr>
          <a:lstStyle/>
          <a:p>
            <a:r>
              <a:rPr kumimoji="1" lang="ja-JP" altLang="en-US" sz="2400" b="1" dirty="0"/>
              <a:t>国連</a:t>
            </a:r>
            <a:r>
              <a:rPr kumimoji="1" lang="en-US" altLang="ja-JP" sz="2400" b="1" dirty="0"/>
              <a:t>CEFACT</a:t>
            </a:r>
            <a:r>
              <a:rPr kumimoji="1" lang="ja-JP" altLang="en-US" sz="2400" b="1" dirty="0"/>
              <a:t>フォーラム </a:t>
            </a:r>
            <a:r>
              <a:rPr kumimoji="1" lang="en-US" altLang="ja-JP" sz="2400" b="1" dirty="0"/>
              <a:t>SPEC</a:t>
            </a:r>
            <a:r>
              <a:rPr kumimoji="1" lang="ja-JP" altLang="en-US" sz="2400" b="1" dirty="0"/>
              <a:t>ドメイン</a:t>
            </a:r>
          </a:p>
        </p:txBody>
      </p:sp>
      <p:sp>
        <p:nvSpPr>
          <p:cNvPr id="3" name="テキスト ボックス 2">
            <a:extLst>
              <a:ext uri="{FF2B5EF4-FFF2-40B4-BE49-F238E27FC236}">
                <a16:creationId xmlns:a16="http://schemas.microsoft.com/office/drawing/2014/main" id="{83840D7C-69D6-443B-AE58-FC36F419D166}"/>
              </a:ext>
            </a:extLst>
          </p:cNvPr>
          <p:cNvSpPr txBox="1"/>
          <p:nvPr/>
        </p:nvSpPr>
        <p:spPr>
          <a:xfrm>
            <a:off x="1224455" y="1734208"/>
            <a:ext cx="9911255" cy="4524315"/>
          </a:xfrm>
          <a:prstGeom prst="rect">
            <a:avLst/>
          </a:prstGeom>
          <a:noFill/>
        </p:spPr>
        <p:txBody>
          <a:bodyPr wrap="square" rtlCol="0">
            <a:spAutoFit/>
          </a:bodyPr>
          <a:lstStyle/>
          <a:p>
            <a:pPr marL="228600" algn="just"/>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1.</a:t>
            </a:r>
            <a:r>
              <a:rPr lang="en-US" altLang="ja-JP" sz="2400" kern="0" dirty="0">
                <a:solidFill>
                  <a:srgbClr val="222222"/>
                </a:solidFill>
                <a:effectLst/>
                <a:latin typeface="Times New Roman" panose="02020603050405020304" pitchFamily="18" charset="0"/>
                <a:ea typeface="游明朝" panose="02020400000000000000" pitchFamily="18" charset="-128"/>
                <a:cs typeface="Times New Roman" panose="02020603050405020304" pitchFamily="18" charset="0"/>
              </a:rPr>
              <a:t>     </a:t>
            </a:r>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Strategy of API in UN/CEFACT environment</a:t>
            </a:r>
          </a:p>
          <a:p>
            <a:pPr marL="228600" algn="just"/>
            <a:r>
              <a:rPr lang="en-US" altLang="ja-JP" sz="2400" kern="0" dirty="0">
                <a:solidFill>
                  <a:srgbClr val="222222"/>
                </a:solidFill>
                <a:latin typeface="游明朝" panose="02020400000000000000" pitchFamily="18" charset="-128"/>
                <a:ea typeface="游明朝" panose="02020400000000000000" pitchFamily="18" charset="-128"/>
                <a:cs typeface="Arial" panose="020B0604020202020204" pitchFamily="34" charset="0"/>
              </a:rPr>
              <a:t>	</a:t>
            </a:r>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…By Ian Watt</a:t>
            </a:r>
          </a:p>
          <a:p>
            <a:pPr marL="228600" algn="just"/>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228600" algn="just"/>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2.</a:t>
            </a:r>
            <a:r>
              <a:rPr lang="en-US" altLang="ja-JP" sz="2400" kern="0" dirty="0">
                <a:solidFill>
                  <a:srgbClr val="222222"/>
                </a:solidFill>
                <a:effectLst/>
                <a:latin typeface="Times New Roman" panose="02020603050405020304" pitchFamily="18" charset="0"/>
                <a:ea typeface="游明朝" panose="02020400000000000000" pitchFamily="18" charset="-128"/>
                <a:cs typeface="Times New Roman" panose="02020603050405020304" pitchFamily="18" charset="0"/>
              </a:rPr>
              <a:t>     </a:t>
            </a:r>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API Technical Specification project</a:t>
            </a:r>
          </a:p>
          <a:p>
            <a:pPr marL="228600" algn="just"/>
            <a:r>
              <a:rPr lang="en-US" altLang="ja-JP" sz="2400" kern="0" dirty="0">
                <a:solidFill>
                  <a:srgbClr val="222222"/>
                </a:solidFill>
                <a:latin typeface="游明朝" panose="02020400000000000000" pitchFamily="18" charset="-128"/>
                <a:ea typeface="游明朝" panose="02020400000000000000" pitchFamily="18" charset="-128"/>
                <a:cs typeface="Arial" panose="020B0604020202020204" pitchFamily="34" charset="0"/>
              </a:rPr>
              <a:t>	</a:t>
            </a:r>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…By </a:t>
            </a:r>
            <a:r>
              <a:rPr lang="en-US" altLang="ja-JP" sz="2400" kern="0" dirty="0" err="1">
                <a:solidFill>
                  <a:srgbClr val="222222"/>
                </a:solidFill>
                <a:effectLst/>
                <a:latin typeface="游明朝" panose="02020400000000000000" pitchFamily="18" charset="-128"/>
                <a:ea typeface="游明朝" panose="02020400000000000000" pitchFamily="18" charset="-128"/>
                <a:cs typeface="Arial" panose="020B0604020202020204" pitchFamily="34" charset="0"/>
              </a:rPr>
              <a:t>Jorg</a:t>
            </a:r>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 Walther</a:t>
            </a:r>
          </a:p>
          <a:p>
            <a:pPr marL="228600" algn="just"/>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228600" algn="just"/>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3.</a:t>
            </a:r>
            <a:r>
              <a:rPr lang="en-US" altLang="ja-JP" sz="2400" kern="0" dirty="0">
                <a:solidFill>
                  <a:srgbClr val="222222"/>
                </a:solidFill>
                <a:effectLst/>
                <a:latin typeface="Times New Roman" panose="02020603050405020304" pitchFamily="18" charset="0"/>
                <a:ea typeface="游明朝" panose="02020400000000000000" pitchFamily="18" charset="-128"/>
                <a:cs typeface="Times New Roman" panose="02020603050405020304" pitchFamily="18" charset="0"/>
              </a:rPr>
              <a:t>     </a:t>
            </a:r>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JSON-LD web vocabulary project</a:t>
            </a:r>
          </a:p>
          <a:p>
            <a:pPr marL="228600" algn="just"/>
            <a:r>
              <a:rPr lang="en-US" altLang="ja-JP" sz="2400" kern="0" dirty="0">
                <a:solidFill>
                  <a:srgbClr val="222222"/>
                </a:solidFill>
                <a:latin typeface="游明朝" panose="02020400000000000000" pitchFamily="18" charset="-128"/>
                <a:ea typeface="游明朝" panose="02020400000000000000" pitchFamily="18" charset="-128"/>
                <a:cs typeface="Arial" panose="020B0604020202020204" pitchFamily="34" charset="0"/>
              </a:rPr>
              <a:t>	</a:t>
            </a:r>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…By Nis Jespersen</a:t>
            </a:r>
          </a:p>
          <a:p>
            <a:pPr marL="228600" algn="just"/>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228600" algn="just"/>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4.</a:t>
            </a:r>
            <a:r>
              <a:rPr lang="en-US" altLang="ja-JP" sz="2400" kern="0" dirty="0">
                <a:solidFill>
                  <a:srgbClr val="222222"/>
                </a:solidFill>
                <a:effectLst/>
                <a:latin typeface="Times New Roman" panose="02020603050405020304" pitchFamily="18" charset="0"/>
                <a:ea typeface="游明朝" panose="02020400000000000000" pitchFamily="18" charset="-128"/>
                <a:cs typeface="Times New Roman" panose="02020603050405020304" pitchFamily="18" charset="0"/>
              </a:rPr>
              <a:t>     </a:t>
            </a:r>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Panel discussion on the way of EDI to API</a:t>
            </a:r>
          </a:p>
          <a:p>
            <a:pPr marL="228600" algn="just"/>
            <a:r>
              <a:rPr lang="en-US" altLang="ja-JP" sz="2400" kern="0" dirty="0">
                <a:solidFill>
                  <a:srgbClr val="222222"/>
                </a:solidFill>
                <a:latin typeface="游明朝" panose="02020400000000000000" pitchFamily="18" charset="-128"/>
                <a:ea typeface="游明朝" panose="02020400000000000000" pitchFamily="18" charset="-128"/>
                <a:cs typeface="Arial" panose="020B0604020202020204" pitchFamily="34" charset="0"/>
              </a:rPr>
              <a:t>	</a:t>
            </a:r>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…Moderated by </a:t>
            </a:r>
            <a:r>
              <a:rPr lang="en-US" altLang="ja-JP" sz="2400" kern="0" dirty="0" err="1">
                <a:solidFill>
                  <a:srgbClr val="222222"/>
                </a:solidFill>
                <a:effectLst/>
                <a:latin typeface="游明朝" panose="02020400000000000000" pitchFamily="18" charset="-128"/>
                <a:ea typeface="游明朝" panose="02020400000000000000" pitchFamily="18" charset="-128"/>
                <a:cs typeface="Arial" panose="020B0604020202020204" pitchFamily="34" charset="0"/>
              </a:rPr>
              <a:t>Hisanao</a:t>
            </a:r>
            <a:r>
              <a:rPr lang="en-US" altLang="ja-JP" sz="2400" kern="0" dirty="0">
                <a:solidFill>
                  <a:srgbClr val="222222"/>
                </a:solidFill>
                <a:effectLst/>
                <a:latin typeface="游明朝" panose="02020400000000000000" pitchFamily="18" charset="-128"/>
                <a:ea typeface="游明朝" panose="02020400000000000000" pitchFamily="18" charset="-128"/>
                <a:cs typeface="Arial" panose="020B0604020202020204" pitchFamily="34" charset="0"/>
              </a:rPr>
              <a:t> </a:t>
            </a:r>
            <a:r>
              <a:rPr lang="en-US" altLang="ja-JP" sz="2400" kern="0" dirty="0" err="1">
                <a:solidFill>
                  <a:srgbClr val="222222"/>
                </a:solidFill>
                <a:effectLst/>
                <a:latin typeface="游明朝" panose="02020400000000000000" pitchFamily="18" charset="-128"/>
                <a:ea typeface="游明朝" panose="02020400000000000000" pitchFamily="18" charset="-128"/>
                <a:cs typeface="Arial" panose="020B0604020202020204" pitchFamily="34" charset="0"/>
              </a:rPr>
              <a:t>Sugamata</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sz="2400" dirty="0"/>
          </a:p>
        </p:txBody>
      </p:sp>
    </p:spTree>
    <p:extLst>
      <p:ext uri="{BB962C8B-B14F-4D97-AF65-F5344CB8AC3E}">
        <p14:creationId xmlns:p14="http://schemas.microsoft.com/office/powerpoint/2010/main" val="610606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0919AC9-7B48-4920-A8F5-FC0F41DA7256}"/>
              </a:ext>
            </a:extLst>
          </p:cNvPr>
          <p:cNvSpPr txBox="1"/>
          <p:nvPr/>
        </p:nvSpPr>
        <p:spPr>
          <a:xfrm>
            <a:off x="241737" y="346843"/>
            <a:ext cx="3079532" cy="461665"/>
          </a:xfrm>
          <a:prstGeom prst="rect">
            <a:avLst/>
          </a:prstGeom>
          <a:noFill/>
          <a:ln>
            <a:solidFill>
              <a:schemeClr val="accent1"/>
            </a:solidFill>
          </a:ln>
        </p:spPr>
        <p:txBody>
          <a:bodyPr wrap="square" rtlCol="0">
            <a:spAutoFit/>
          </a:bodyPr>
          <a:lstStyle/>
          <a:p>
            <a:pPr algn="ctr"/>
            <a:r>
              <a:rPr kumimoji="1" lang="ja-JP" altLang="en-US" sz="2400" b="1" dirty="0"/>
              <a:t>国連</a:t>
            </a:r>
            <a:r>
              <a:rPr kumimoji="1" lang="en-US" altLang="ja-JP" sz="2400" b="1" dirty="0"/>
              <a:t>CEFACT</a:t>
            </a:r>
            <a:r>
              <a:rPr lang="ja-JP" altLang="en-US" sz="2400" b="1" dirty="0"/>
              <a:t>総会</a:t>
            </a:r>
            <a:endParaRPr kumimoji="1" lang="ja-JP" altLang="en-US" sz="2400" b="1" dirty="0"/>
          </a:p>
        </p:txBody>
      </p:sp>
      <p:sp>
        <p:nvSpPr>
          <p:cNvPr id="3" name="テキスト ボックス 2">
            <a:extLst>
              <a:ext uri="{FF2B5EF4-FFF2-40B4-BE49-F238E27FC236}">
                <a16:creationId xmlns:a16="http://schemas.microsoft.com/office/drawing/2014/main" id="{9E260F37-87A8-41D0-AD0D-716347B48844}"/>
              </a:ext>
            </a:extLst>
          </p:cNvPr>
          <p:cNvSpPr txBox="1"/>
          <p:nvPr/>
        </p:nvSpPr>
        <p:spPr>
          <a:xfrm>
            <a:off x="788276" y="1450428"/>
            <a:ext cx="10594427" cy="3046988"/>
          </a:xfrm>
          <a:prstGeom prst="rect">
            <a:avLst/>
          </a:prstGeom>
          <a:noFill/>
        </p:spPr>
        <p:txBody>
          <a:bodyPr wrap="square" rtlCol="0">
            <a:spAutoFit/>
          </a:bodyPr>
          <a:lstStyle/>
          <a:p>
            <a:r>
              <a:rPr lang="en-US" altLang="ja-JP" sz="2400" dirty="0">
                <a:solidFill>
                  <a:srgbClr val="000000"/>
                </a:solidFill>
                <a:effectLst/>
                <a:uFill>
                  <a:solidFill>
                    <a:srgbClr val="000000"/>
                  </a:solidFill>
                </a:uFill>
                <a:latin typeface="Times New Roman" panose="02020603050405020304" pitchFamily="18" charset="0"/>
                <a:ea typeface="Times New Roman" panose="02020603050405020304" pitchFamily="18" charset="0"/>
              </a:rPr>
              <a:t>The Plenary will take place on </a:t>
            </a:r>
            <a:r>
              <a:rPr lang="en-US" altLang="ja-JP" sz="2400" dirty="0">
                <a:solidFill>
                  <a:srgbClr val="000000"/>
                </a:solidFill>
                <a:effectLst/>
                <a:highlight>
                  <a:srgbClr val="FFFF00"/>
                </a:highlight>
                <a:uFill>
                  <a:solidFill>
                    <a:srgbClr val="000000"/>
                  </a:solidFill>
                </a:uFill>
                <a:latin typeface="Times New Roman" panose="02020603050405020304" pitchFamily="18" charset="0"/>
                <a:ea typeface="Times New Roman" panose="02020603050405020304" pitchFamily="18" charset="0"/>
              </a:rPr>
              <a:t>10-11 October 2022 in a hybrid format</a:t>
            </a:r>
            <a:r>
              <a:rPr lang="en-US" altLang="ja-JP" sz="2400" dirty="0">
                <a:solidFill>
                  <a:srgbClr val="000000"/>
                </a:solidFill>
                <a:effectLst/>
                <a:uFill>
                  <a:solidFill>
                    <a:srgbClr val="000000"/>
                  </a:solidFill>
                </a:uFill>
                <a:latin typeface="Times New Roman" panose="02020603050405020304" pitchFamily="18" charset="0"/>
                <a:ea typeface="Times New Roman" panose="02020603050405020304" pitchFamily="18" charset="0"/>
              </a:rPr>
              <a:t>. </a:t>
            </a:r>
          </a:p>
          <a:p>
            <a:endParaRPr lang="ja-JP" altLang="ja-JP" sz="2400" dirty="0">
              <a:solidFill>
                <a:srgbClr val="000000"/>
              </a:solidFill>
              <a:effectLst/>
              <a:uFill>
                <a:solidFill>
                  <a:srgbClr val="000000"/>
                </a:solidFill>
              </a:uFill>
              <a:latin typeface="Times New Roman" panose="02020603050405020304" pitchFamily="18" charset="0"/>
              <a:ea typeface="Times New Roman" panose="02020603050405020304" pitchFamily="18" charset="0"/>
            </a:endParaRPr>
          </a:p>
          <a:p>
            <a:r>
              <a:rPr lang="en-US" altLang="ja-JP" sz="2400" dirty="0">
                <a:solidFill>
                  <a:srgbClr val="000000"/>
                </a:solidFill>
                <a:effectLst/>
                <a:latin typeface="Times New Roman" panose="02020603050405020304" pitchFamily="18" charset="0"/>
                <a:ea typeface="Arial Unicode MS"/>
              </a:rPr>
              <a:t>Commission’s discussions in 2023 will focus on “Digital and green transformations for sustainable development in the UNECE region”. UN/CEFACT is requested to provide a </a:t>
            </a:r>
            <a:r>
              <a:rPr lang="en-GB" altLang="ja-JP" sz="2400" dirty="0">
                <a:solidFill>
                  <a:srgbClr val="000000"/>
                </a:solidFill>
                <a:effectLst/>
                <a:uFill>
                  <a:solidFill>
                    <a:srgbClr val="000000"/>
                  </a:solidFill>
                </a:uFill>
                <a:latin typeface="Times New Roman" panose="02020603050405020304" pitchFamily="18" charset="0"/>
                <a:ea typeface="Times New Roman" panose="02020603050405020304" pitchFamily="18" charset="0"/>
              </a:rPr>
              <a:t>brief stocktake of pertinent UNECE tools and instrument.</a:t>
            </a:r>
          </a:p>
          <a:p>
            <a:endParaRPr lang="ja-JP" altLang="ja-JP" sz="2400" dirty="0">
              <a:solidFill>
                <a:srgbClr val="000000"/>
              </a:solidFill>
              <a:effectLst/>
              <a:uFill>
                <a:solidFill>
                  <a:srgbClr val="000000"/>
                </a:solidFill>
              </a:uFill>
              <a:latin typeface="Times New Roman" panose="02020603050405020304" pitchFamily="18" charset="0"/>
              <a:ea typeface="Times New Roman" panose="02020603050405020304" pitchFamily="18" charset="0"/>
            </a:endParaRPr>
          </a:p>
          <a:p>
            <a:r>
              <a:rPr lang="en-US" altLang="ja-JP" sz="2400" dirty="0">
                <a:effectLst/>
                <a:latin typeface="Times New Roman" panose="02020603050405020304" pitchFamily="18" charset="0"/>
                <a:ea typeface="Arial Unicode MS"/>
              </a:rPr>
              <a:t>UN/CEFACT will be developing </a:t>
            </a:r>
            <a:r>
              <a:rPr lang="en-US" altLang="ja-JP" sz="2400" dirty="0">
                <a:effectLst/>
                <a:highlight>
                  <a:srgbClr val="FFFF00"/>
                </a:highlight>
                <a:latin typeface="Times New Roman" panose="02020603050405020304" pitchFamily="18" charset="0"/>
                <a:ea typeface="Arial Unicode MS"/>
              </a:rPr>
              <a:t>the </a:t>
            </a:r>
            <a:r>
              <a:rPr lang="en-US" altLang="ja-JP" sz="2400" dirty="0" err="1">
                <a:effectLst/>
                <a:highlight>
                  <a:srgbClr val="FFFF00"/>
                </a:highlight>
                <a:latin typeface="Times New Roman" panose="02020603050405020304" pitchFamily="18" charset="0"/>
                <a:ea typeface="Arial Unicode MS"/>
              </a:rPr>
              <a:t>Programme</a:t>
            </a:r>
            <a:r>
              <a:rPr lang="en-US" altLang="ja-JP" sz="2400" dirty="0">
                <a:effectLst/>
                <a:highlight>
                  <a:srgbClr val="FFFF00"/>
                </a:highlight>
                <a:latin typeface="Times New Roman" panose="02020603050405020304" pitchFamily="18" charset="0"/>
                <a:ea typeface="Arial Unicode MS"/>
              </a:rPr>
              <a:t> of Work 2023-2025</a:t>
            </a:r>
            <a:r>
              <a:rPr lang="en-US" altLang="ja-JP" sz="2400" dirty="0">
                <a:effectLst/>
                <a:latin typeface="Times New Roman" panose="02020603050405020304" pitchFamily="18" charset="0"/>
                <a:ea typeface="Arial Unicode MS"/>
              </a:rPr>
              <a:t>, Secretariat will send out a request for inputs. </a:t>
            </a:r>
            <a:endParaRPr kumimoji="1" lang="ja-JP" altLang="en-US" sz="2400" dirty="0"/>
          </a:p>
        </p:txBody>
      </p:sp>
    </p:spTree>
    <p:extLst>
      <p:ext uri="{BB962C8B-B14F-4D97-AF65-F5344CB8AC3E}">
        <p14:creationId xmlns:p14="http://schemas.microsoft.com/office/powerpoint/2010/main" val="400308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FC5E32D-233E-4314-A3C8-379FC6A15344}"/>
              </a:ext>
            </a:extLst>
          </p:cNvPr>
          <p:cNvSpPr txBox="1"/>
          <p:nvPr/>
        </p:nvSpPr>
        <p:spPr>
          <a:xfrm>
            <a:off x="178674" y="126125"/>
            <a:ext cx="9669519" cy="461665"/>
          </a:xfrm>
          <a:prstGeom prst="rect">
            <a:avLst/>
          </a:prstGeom>
          <a:noFill/>
          <a:ln>
            <a:solidFill>
              <a:schemeClr val="accent1"/>
            </a:solidFill>
          </a:ln>
        </p:spPr>
        <p:txBody>
          <a:bodyPr wrap="square" rtlCol="0">
            <a:spAutoFit/>
          </a:bodyPr>
          <a:lstStyle/>
          <a:p>
            <a:pPr algn="ctr"/>
            <a:r>
              <a:rPr kumimoji="1" lang="ja-JP" altLang="en-US" sz="2400" b="1" dirty="0"/>
              <a:t>国連</a:t>
            </a:r>
            <a:r>
              <a:rPr kumimoji="1" lang="en-US" altLang="ja-JP" sz="2400" b="1" dirty="0"/>
              <a:t>CEFACT</a:t>
            </a:r>
            <a:r>
              <a:rPr kumimoji="1" lang="ja-JP" altLang="en-US" sz="2400" b="1" dirty="0"/>
              <a:t>活動計画（</a:t>
            </a:r>
            <a:r>
              <a:rPr lang="en-US" altLang="ja-JP" sz="2400" b="1" dirty="0"/>
              <a:t>POW: </a:t>
            </a:r>
            <a:r>
              <a:rPr lang="en-US" altLang="ja-JP" sz="2400" b="1" dirty="0" err="1"/>
              <a:t>Programee</a:t>
            </a:r>
            <a:r>
              <a:rPr lang="en-US" altLang="ja-JP" sz="2400" b="1" dirty="0"/>
              <a:t> of Work</a:t>
            </a:r>
            <a:r>
              <a:rPr lang="ja-JP" altLang="en-US" sz="2400" b="1" dirty="0"/>
              <a:t>　</a:t>
            </a:r>
            <a:r>
              <a:rPr lang="en-US" altLang="ja-JP" sz="2400" b="1" dirty="0"/>
              <a:t>2020-2022</a:t>
            </a:r>
            <a:r>
              <a:rPr lang="ja-JP" altLang="en-US" sz="2400" b="1" dirty="0"/>
              <a:t>）</a:t>
            </a:r>
            <a:endParaRPr kumimoji="1" lang="ja-JP" altLang="en-US" sz="2400" b="1" dirty="0"/>
          </a:p>
        </p:txBody>
      </p:sp>
      <p:sp>
        <p:nvSpPr>
          <p:cNvPr id="4" name="テキスト ボックス 3">
            <a:extLst>
              <a:ext uri="{FF2B5EF4-FFF2-40B4-BE49-F238E27FC236}">
                <a16:creationId xmlns:a16="http://schemas.microsoft.com/office/drawing/2014/main" id="{90EFBF0B-0A6D-492E-A0CE-991ED48495AF}"/>
              </a:ext>
            </a:extLst>
          </p:cNvPr>
          <p:cNvSpPr txBox="1"/>
          <p:nvPr/>
        </p:nvSpPr>
        <p:spPr>
          <a:xfrm>
            <a:off x="2590800" y="787540"/>
            <a:ext cx="7010400" cy="461665"/>
          </a:xfrm>
          <a:prstGeom prst="rect">
            <a:avLst/>
          </a:prstGeom>
          <a:noFill/>
        </p:spPr>
        <p:txBody>
          <a:bodyPr wrap="square">
            <a:spAutoFit/>
          </a:bodyPr>
          <a:lstStyle/>
          <a:p>
            <a:pPr algn="ctr"/>
            <a:r>
              <a:rPr lang="en-US" altLang="ja-JP" sz="2400" b="1" kern="0" dirty="0">
                <a:solidFill>
                  <a:srgbClr val="000000"/>
                </a:solidFill>
                <a:effectLst/>
                <a:highlight>
                  <a:srgbClr val="FFFF00"/>
                </a:highlight>
                <a:latin typeface="Times New Roman" panose="02020603050405020304" pitchFamily="18" charset="0"/>
                <a:ea typeface="ＭＳ Ｐゴシック" panose="020B0600070205080204" pitchFamily="50" charset="-128"/>
              </a:rPr>
              <a:t>Focus Area I: International Trade Procedures</a:t>
            </a:r>
            <a:endParaRPr lang="ja-JP" altLang="en-US" sz="2400" dirty="0">
              <a:highlight>
                <a:srgbClr val="FFFF00"/>
              </a:highlight>
            </a:endParaRPr>
          </a:p>
        </p:txBody>
      </p:sp>
      <p:graphicFrame>
        <p:nvGraphicFramePr>
          <p:cNvPr id="6" name="表 5">
            <a:extLst>
              <a:ext uri="{FF2B5EF4-FFF2-40B4-BE49-F238E27FC236}">
                <a16:creationId xmlns:a16="http://schemas.microsoft.com/office/drawing/2014/main" id="{DAEBCD61-FA72-458F-B334-D15DB74DE05D}"/>
              </a:ext>
            </a:extLst>
          </p:cNvPr>
          <p:cNvGraphicFramePr>
            <a:graphicFrameLocks noGrp="1"/>
          </p:cNvGraphicFramePr>
          <p:nvPr>
            <p:extLst>
              <p:ext uri="{D42A27DB-BD31-4B8C-83A1-F6EECF244321}">
                <p14:modId xmlns:p14="http://schemas.microsoft.com/office/powerpoint/2010/main" val="852664193"/>
              </p:ext>
            </p:extLst>
          </p:nvPr>
        </p:nvGraphicFramePr>
        <p:xfrm>
          <a:off x="882869" y="1448955"/>
          <a:ext cx="10470931" cy="5004397"/>
        </p:xfrm>
        <a:graphic>
          <a:graphicData uri="http://schemas.openxmlformats.org/drawingml/2006/table">
            <a:tbl>
              <a:tblPr firstRow="1" firstCol="1" bandRow="1">
                <a:tableStyleId>{5C22544A-7EE6-4342-B048-85BDC9FD1C3A}</a:tableStyleId>
              </a:tblPr>
              <a:tblGrid>
                <a:gridCol w="325821">
                  <a:extLst>
                    <a:ext uri="{9D8B030D-6E8A-4147-A177-3AD203B41FA5}">
                      <a16:colId xmlns:a16="http://schemas.microsoft.com/office/drawing/2014/main" val="1127958059"/>
                    </a:ext>
                  </a:extLst>
                </a:gridCol>
                <a:gridCol w="10145110">
                  <a:extLst>
                    <a:ext uri="{9D8B030D-6E8A-4147-A177-3AD203B41FA5}">
                      <a16:colId xmlns:a16="http://schemas.microsoft.com/office/drawing/2014/main" val="3297053092"/>
                    </a:ext>
                  </a:extLst>
                </a:gridCol>
              </a:tblGrid>
              <a:tr h="1033966">
                <a:tc>
                  <a:txBody>
                    <a:bodyPr/>
                    <a:lstStyle/>
                    <a:p>
                      <a:pPr marR="71755" algn="l">
                        <a:spcBef>
                          <a:spcPts val="200"/>
                        </a:spcBef>
                        <a:spcAft>
                          <a:spcPts val="600"/>
                        </a:spcAft>
                      </a:pPr>
                      <a:r>
                        <a:rPr lang="en-US" sz="1800" kern="0">
                          <a:effectLst/>
                        </a:rPr>
                        <a:t>a.</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800" kern="0" dirty="0">
                          <a:effectLst/>
                        </a:rPr>
                        <a:t>Develop guidance on the private sector’s involvement within trade facilitation reform and National Trade Facilitation Bodies / Committees which can be a key aspect to their success;</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2895599435"/>
                  </a:ext>
                </a:extLst>
              </a:tr>
              <a:tr h="703097">
                <a:tc>
                  <a:txBody>
                    <a:bodyPr/>
                    <a:lstStyle/>
                    <a:p>
                      <a:pPr marR="71755" algn="l">
                        <a:spcBef>
                          <a:spcPts val="200"/>
                        </a:spcBef>
                        <a:spcAft>
                          <a:spcPts val="600"/>
                        </a:spcAft>
                      </a:pPr>
                      <a:r>
                        <a:rPr lang="en-US" sz="1800" kern="0">
                          <a:effectLst/>
                        </a:rPr>
                        <a:t>b.</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800" kern="0" dirty="0">
                          <a:effectLst/>
                        </a:rPr>
                        <a:t>Develop guidance on the dematerialization of clearance procedure supporting documents (including certificates of origin);</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3161970755"/>
                  </a:ext>
                </a:extLst>
              </a:tr>
              <a:tr h="372228">
                <a:tc>
                  <a:txBody>
                    <a:bodyPr/>
                    <a:lstStyle/>
                    <a:p>
                      <a:pPr marR="71755" algn="l">
                        <a:spcBef>
                          <a:spcPts val="200"/>
                        </a:spcBef>
                        <a:spcAft>
                          <a:spcPts val="600"/>
                        </a:spcAft>
                      </a:pPr>
                      <a:r>
                        <a:rPr lang="en-US" sz="1800" kern="0">
                          <a:effectLst/>
                        </a:rPr>
                        <a:t>c.</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800" kern="0" dirty="0">
                          <a:effectLst/>
                        </a:rPr>
                        <a:t>Revise Recommendation No. 2 on Codes in Trade Documents;</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1434750803"/>
                  </a:ext>
                </a:extLst>
              </a:tr>
              <a:tr h="372228">
                <a:tc>
                  <a:txBody>
                    <a:bodyPr/>
                    <a:lstStyle/>
                    <a:p>
                      <a:pPr marR="71755" algn="l">
                        <a:spcBef>
                          <a:spcPts val="200"/>
                        </a:spcBef>
                        <a:spcAft>
                          <a:spcPts val="600"/>
                        </a:spcAft>
                      </a:pPr>
                      <a:r>
                        <a:rPr lang="en-US" sz="1800" kern="0">
                          <a:effectLst/>
                        </a:rPr>
                        <a:t>d.</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800" kern="0" dirty="0">
                          <a:effectLst/>
                        </a:rPr>
                        <a:t>Revise Recommendation No. 8 on Unique Identification Code Methodology;</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738086132"/>
                  </a:ext>
                </a:extLst>
              </a:tr>
              <a:tr h="703097">
                <a:tc>
                  <a:txBody>
                    <a:bodyPr/>
                    <a:lstStyle/>
                    <a:p>
                      <a:pPr marR="71755" algn="l">
                        <a:spcBef>
                          <a:spcPts val="200"/>
                        </a:spcBef>
                        <a:spcAft>
                          <a:spcPts val="600"/>
                        </a:spcAft>
                      </a:pPr>
                      <a:r>
                        <a:rPr lang="en-US" sz="1800" kern="0">
                          <a:effectLst/>
                        </a:rPr>
                        <a:t>e.</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800" kern="0" dirty="0">
                          <a:effectLst/>
                        </a:rPr>
                        <a:t>Revise Recommendation No. 18 on Facilitation Measures Related to International Trade Procedures;</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3773368772"/>
                  </a:ext>
                </a:extLst>
              </a:tr>
              <a:tr h="372228">
                <a:tc>
                  <a:txBody>
                    <a:bodyPr/>
                    <a:lstStyle/>
                    <a:p>
                      <a:pPr marR="71755" algn="l">
                        <a:spcBef>
                          <a:spcPts val="200"/>
                        </a:spcBef>
                        <a:spcAft>
                          <a:spcPts val="600"/>
                        </a:spcAft>
                      </a:pPr>
                      <a:r>
                        <a:rPr lang="en-US" sz="1800" kern="0">
                          <a:effectLst/>
                        </a:rPr>
                        <a:t>f.</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800" kern="0" dirty="0">
                          <a:effectLst/>
                        </a:rPr>
                        <a:t>Develop guidance on an assessment methodology of Single Window effectiveness;</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2663661515"/>
                  </a:ext>
                </a:extLst>
              </a:tr>
              <a:tr h="372228">
                <a:tc>
                  <a:txBody>
                    <a:bodyPr/>
                    <a:lstStyle/>
                    <a:p>
                      <a:pPr marR="71755" algn="l">
                        <a:spcBef>
                          <a:spcPts val="200"/>
                        </a:spcBef>
                        <a:spcAft>
                          <a:spcPts val="600"/>
                        </a:spcAft>
                      </a:pPr>
                      <a:r>
                        <a:rPr lang="en-US" sz="1800" kern="0">
                          <a:effectLst/>
                        </a:rPr>
                        <a:t>g.</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800" kern="0" dirty="0">
                          <a:effectLst/>
                        </a:rPr>
                        <a:t>Develop guidance on risk management for Single Window implementations;</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1812462659"/>
                  </a:ext>
                </a:extLst>
              </a:tr>
              <a:tr h="703097">
                <a:tc>
                  <a:txBody>
                    <a:bodyPr/>
                    <a:lstStyle/>
                    <a:p>
                      <a:pPr marR="71755" algn="l">
                        <a:spcBef>
                          <a:spcPts val="200"/>
                        </a:spcBef>
                        <a:spcAft>
                          <a:spcPts val="600"/>
                        </a:spcAft>
                      </a:pPr>
                      <a:r>
                        <a:rPr lang="en-US" sz="1800" kern="0">
                          <a:effectLst/>
                        </a:rPr>
                        <a:t>h.</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800" kern="0" dirty="0">
                          <a:effectLst/>
                        </a:rPr>
                        <a:t>Develop guidance on cyber security issues related to Single Window and/or machine learning issues related to Single Window;</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1624018823"/>
                  </a:ext>
                </a:extLst>
              </a:tr>
              <a:tr h="372228">
                <a:tc>
                  <a:txBody>
                    <a:bodyPr/>
                    <a:lstStyle/>
                    <a:p>
                      <a:pPr marR="71755" algn="l">
                        <a:spcBef>
                          <a:spcPts val="200"/>
                        </a:spcBef>
                        <a:spcAft>
                          <a:spcPts val="600"/>
                        </a:spcAft>
                      </a:pPr>
                      <a:r>
                        <a:rPr lang="en-US" sz="1800" kern="0">
                          <a:effectLst/>
                        </a:rPr>
                        <a:t>i.</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800" kern="0" dirty="0">
                          <a:effectLst/>
                        </a:rPr>
                        <a:t>Develop training manuals for National Trade Facilitation Bodies.</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2555649192"/>
                  </a:ext>
                </a:extLst>
              </a:tr>
            </a:tbl>
          </a:graphicData>
        </a:graphic>
      </p:graphicFrame>
    </p:spTree>
    <p:extLst>
      <p:ext uri="{BB962C8B-B14F-4D97-AF65-F5344CB8AC3E}">
        <p14:creationId xmlns:p14="http://schemas.microsoft.com/office/powerpoint/2010/main" val="1759689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FC5E32D-233E-4314-A3C8-379FC6A15344}"/>
              </a:ext>
            </a:extLst>
          </p:cNvPr>
          <p:cNvSpPr txBox="1"/>
          <p:nvPr/>
        </p:nvSpPr>
        <p:spPr>
          <a:xfrm>
            <a:off x="178674" y="126125"/>
            <a:ext cx="9669519" cy="461665"/>
          </a:xfrm>
          <a:prstGeom prst="rect">
            <a:avLst/>
          </a:prstGeom>
          <a:noFill/>
          <a:ln>
            <a:solidFill>
              <a:schemeClr val="accent1"/>
            </a:solidFill>
          </a:ln>
        </p:spPr>
        <p:txBody>
          <a:bodyPr wrap="square" rtlCol="0">
            <a:spAutoFit/>
          </a:bodyPr>
          <a:lstStyle/>
          <a:p>
            <a:pPr algn="ctr"/>
            <a:r>
              <a:rPr kumimoji="1" lang="ja-JP" altLang="en-US" sz="2400" b="1" dirty="0"/>
              <a:t>国連</a:t>
            </a:r>
            <a:r>
              <a:rPr kumimoji="1" lang="en-US" altLang="ja-JP" sz="2400" b="1" dirty="0"/>
              <a:t>CEFACT</a:t>
            </a:r>
            <a:r>
              <a:rPr kumimoji="1" lang="ja-JP" altLang="en-US" sz="2400" b="1" dirty="0"/>
              <a:t>活動計画（</a:t>
            </a:r>
            <a:r>
              <a:rPr lang="en-US" altLang="ja-JP" sz="2400" b="1" dirty="0"/>
              <a:t>POW: </a:t>
            </a:r>
            <a:r>
              <a:rPr lang="en-US" altLang="ja-JP" sz="2400" b="1" dirty="0" err="1"/>
              <a:t>Programee</a:t>
            </a:r>
            <a:r>
              <a:rPr lang="en-US" altLang="ja-JP" sz="2400" b="1" dirty="0"/>
              <a:t> of Work</a:t>
            </a:r>
            <a:r>
              <a:rPr lang="ja-JP" altLang="en-US" sz="2400" b="1" dirty="0"/>
              <a:t>　</a:t>
            </a:r>
            <a:r>
              <a:rPr lang="en-US" altLang="ja-JP" sz="2400" b="1" dirty="0"/>
              <a:t>2020-2022</a:t>
            </a:r>
            <a:r>
              <a:rPr lang="ja-JP" altLang="en-US" sz="2400" b="1" dirty="0"/>
              <a:t>）</a:t>
            </a:r>
            <a:endParaRPr kumimoji="1" lang="ja-JP" altLang="en-US" sz="2400" b="1" dirty="0"/>
          </a:p>
        </p:txBody>
      </p:sp>
      <p:sp>
        <p:nvSpPr>
          <p:cNvPr id="4" name="テキスト ボックス 3">
            <a:extLst>
              <a:ext uri="{FF2B5EF4-FFF2-40B4-BE49-F238E27FC236}">
                <a16:creationId xmlns:a16="http://schemas.microsoft.com/office/drawing/2014/main" id="{90EFBF0B-0A6D-492E-A0CE-991ED48495AF}"/>
              </a:ext>
            </a:extLst>
          </p:cNvPr>
          <p:cNvSpPr txBox="1"/>
          <p:nvPr/>
        </p:nvSpPr>
        <p:spPr>
          <a:xfrm>
            <a:off x="2590800" y="787540"/>
            <a:ext cx="7010400" cy="461665"/>
          </a:xfrm>
          <a:prstGeom prst="rect">
            <a:avLst/>
          </a:prstGeom>
          <a:noFill/>
        </p:spPr>
        <p:txBody>
          <a:bodyPr wrap="square">
            <a:spAutoFit/>
          </a:bodyPr>
          <a:lstStyle/>
          <a:p>
            <a:pPr algn="ctr"/>
            <a:r>
              <a:rPr lang="en-US" altLang="ja-JP" sz="2400" b="1" kern="0" dirty="0">
                <a:solidFill>
                  <a:srgbClr val="000000"/>
                </a:solidFill>
                <a:effectLst/>
                <a:highlight>
                  <a:srgbClr val="FFFF00"/>
                </a:highlight>
                <a:latin typeface="Times New Roman" panose="02020603050405020304" pitchFamily="18" charset="0"/>
                <a:ea typeface="ＭＳ Ｐゴシック" panose="020B0600070205080204" pitchFamily="50" charset="-128"/>
              </a:rPr>
              <a:t>Focus Area II: International Supply Chain</a:t>
            </a:r>
            <a:endParaRPr lang="ja-JP" altLang="en-US" sz="2400" dirty="0">
              <a:highlight>
                <a:srgbClr val="FFFF00"/>
              </a:highlight>
            </a:endParaRPr>
          </a:p>
        </p:txBody>
      </p:sp>
      <p:graphicFrame>
        <p:nvGraphicFramePr>
          <p:cNvPr id="3" name="表 2">
            <a:extLst>
              <a:ext uri="{FF2B5EF4-FFF2-40B4-BE49-F238E27FC236}">
                <a16:creationId xmlns:a16="http://schemas.microsoft.com/office/drawing/2014/main" id="{0D80E249-8EEE-4C25-B1D2-2B914B2E99B7}"/>
              </a:ext>
            </a:extLst>
          </p:cNvPr>
          <p:cNvGraphicFramePr>
            <a:graphicFrameLocks noGrp="1"/>
          </p:cNvGraphicFramePr>
          <p:nvPr>
            <p:extLst>
              <p:ext uri="{D42A27DB-BD31-4B8C-83A1-F6EECF244321}">
                <p14:modId xmlns:p14="http://schemas.microsoft.com/office/powerpoint/2010/main" val="101332677"/>
              </p:ext>
            </p:extLst>
          </p:nvPr>
        </p:nvGraphicFramePr>
        <p:xfrm>
          <a:off x="838200" y="1249205"/>
          <a:ext cx="10515600" cy="5580271"/>
        </p:xfrm>
        <a:graphic>
          <a:graphicData uri="http://schemas.openxmlformats.org/drawingml/2006/table">
            <a:tbl>
              <a:tblPr firstRow="1" firstCol="1" bandRow="1">
                <a:tableStyleId>{5C22544A-7EE6-4342-B048-85BDC9FD1C3A}</a:tableStyleId>
              </a:tblPr>
              <a:tblGrid>
                <a:gridCol w="275897">
                  <a:extLst>
                    <a:ext uri="{9D8B030D-6E8A-4147-A177-3AD203B41FA5}">
                      <a16:colId xmlns:a16="http://schemas.microsoft.com/office/drawing/2014/main" val="1359997055"/>
                    </a:ext>
                  </a:extLst>
                </a:gridCol>
                <a:gridCol w="10239703">
                  <a:extLst>
                    <a:ext uri="{9D8B030D-6E8A-4147-A177-3AD203B41FA5}">
                      <a16:colId xmlns:a16="http://schemas.microsoft.com/office/drawing/2014/main" val="4175860468"/>
                    </a:ext>
                  </a:extLst>
                </a:gridCol>
              </a:tblGrid>
              <a:tr h="415327">
                <a:tc>
                  <a:txBody>
                    <a:bodyPr/>
                    <a:lstStyle/>
                    <a:p>
                      <a:pPr marR="71755" algn="l">
                        <a:spcBef>
                          <a:spcPts val="200"/>
                        </a:spcBef>
                        <a:spcAft>
                          <a:spcPts val="600"/>
                        </a:spcAft>
                      </a:pPr>
                      <a:r>
                        <a:rPr lang="en-US" sz="1600" kern="0">
                          <a:effectLst/>
                        </a:rPr>
                        <a:t>a.</a:t>
                      </a:r>
                      <a:endParaRPr 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600" kern="0" dirty="0">
                          <a:effectLst/>
                        </a:rPr>
                        <a:t>Update, maintain and expand the cross-industry family of e-business standards which can promote reconciliation for traders;</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2237944859"/>
                  </a:ext>
                </a:extLst>
              </a:tr>
              <a:tr h="415327">
                <a:tc>
                  <a:txBody>
                    <a:bodyPr/>
                    <a:lstStyle/>
                    <a:p>
                      <a:pPr marR="71755" algn="l">
                        <a:spcBef>
                          <a:spcPts val="200"/>
                        </a:spcBef>
                        <a:spcAft>
                          <a:spcPts val="600"/>
                        </a:spcAft>
                      </a:pPr>
                      <a:r>
                        <a:rPr lang="en-US" sz="1600" kern="0">
                          <a:effectLst/>
                        </a:rPr>
                        <a:t>b.</a:t>
                      </a:r>
                      <a:endParaRPr 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600" kern="0" dirty="0">
                          <a:effectLst/>
                        </a:rPr>
                        <a:t>Update, maintain and expand the Supply Chain Reference Data Model (SCRDM) and the associated information in the Buy-Ship-Pay Reference Data Model;</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2698149268"/>
                  </a:ext>
                </a:extLst>
              </a:tr>
              <a:tr h="784506">
                <a:tc>
                  <a:txBody>
                    <a:bodyPr/>
                    <a:lstStyle/>
                    <a:p>
                      <a:pPr marR="71755" algn="l">
                        <a:spcBef>
                          <a:spcPts val="200"/>
                        </a:spcBef>
                        <a:spcAft>
                          <a:spcPts val="600"/>
                        </a:spcAft>
                      </a:pPr>
                      <a:r>
                        <a:rPr lang="en-US" sz="1600" kern="0">
                          <a:effectLst/>
                        </a:rPr>
                        <a:t>c.</a:t>
                      </a:r>
                      <a:endParaRPr 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600" kern="0" dirty="0">
                          <a:effectLst/>
                        </a:rPr>
                        <a:t>Support sector specific implementations of the SCRDM and cross-industry family of e-business standards, including for the automotive industry, the insurance industry as well as regional implementations of these standards and MSME accessibility to these standards;</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818882984"/>
                  </a:ext>
                </a:extLst>
              </a:tr>
              <a:tr h="415327">
                <a:tc>
                  <a:txBody>
                    <a:bodyPr/>
                    <a:lstStyle/>
                    <a:p>
                      <a:pPr marR="71755" algn="l">
                        <a:spcBef>
                          <a:spcPts val="200"/>
                        </a:spcBef>
                        <a:spcAft>
                          <a:spcPts val="600"/>
                        </a:spcAft>
                      </a:pPr>
                      <a:r>
                        <a:rPr lang="en-US" sz="1600" kern="0">
                          <a:effectLst/>
                        </a:rPr>
                        <a:t>d.</a:t>
                      </a:r>
                      <a:endParaRPr 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600" kern="0" dirty="0">
                          <a:effectLst/>
                        </a:rPr>
                        <a:t>Update, maintain and expand the Multi-Modal Transport Reference Data Model and the associated information in the Buy-Ship-Pay Reference Data Model;</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4221414160"/>
                  </a:ext>
                </a:extLst>
              </a:tr>
              <a:tr h="784506">
                <a:tc>
                  <a:txBody>
                    <a:bodyPr/>
                    <a:lstStyle/>
                    <a:p>
                      <a:pPr marR="71755" algn="l">
                        <a:spcBef>
                          <a:spcPts val="200"/>
                        </a:spcBef>
                        <a:spcAft>
                          <a:spcPts val="600"/>
                        </a:spcAft>
                      </a:pPr>
                      <a:r>
                        <a:rPr lang="en-US" sz="1600" kern="0">
                          <a:effectLst/>
                        </a:rPr>
                        <a:t>e.</a:t>
                      </a:r>
                      <a:endParaRPr 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600" kern="0" dirty="0">
                          <a:effectLst/>
                        </a:rPr>
                        <a:t>Update, maintain and enhance the reach of the transport and logistics e-business standards, ensuring the needs of all modes of transport are taken into consideration and developing further guidance on individual processes such as transport contracts and corridors;</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657471744"/>
                  </a:ext>
                </a:extLst>
              </a:tr>
              <a:tr h="415327">
                <a:tc>
                  <a:txBody>
                    <a:bodyPr/>
                    <a:lstStyle/>
                    <a:p>
                      <a:pPr marR="71755" algn="l">
                        <a:spcBef>
                          <a:spcPts val="200"/>
                        </a:spcBef>
                        <a:spcAft>
                          <a:spcPts val="600"/>
                        </a:spcAft>
                      </a:pPr>
                      <a:r>
                        <a:rPr lang="en-US" sz="1600" kern="0">
                          <a:effectLst/>
                        </a:rPr>
                        <a:t>f.</a:t>
                      </a:r>
                      <a:endParaRPr 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600" kern="0" dirty="0">
                          <a:effectLst/>
                        </a:rPr>
                        <a:t>Develop e-business standards and guidance material on the electronic exchange of maritime bills of lading;</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3134083757"/>
                  </a:ext>
                </a:extLst>
              </a:tr>
              <a:tr h="784506">
                <a:tc>
                  <a:txBody>
                    <a:bodyPr/>
                    <a:lstStyle/>
                    <a:p>
                      <a:pPr marR="71755" algn="l">
                        <a:spcBef>
                          <a:spcPts val="200"/>
                        </a:spcBef>
                        <a:spcAft>
                          <a:spcPts val="600"/>
                        </a:spcAft>
                      </a:pPr>
                      <a:r>
                        <a:rPr lang="en-US" sz="1600" kern="0">
                          <a:effectLst/>
                        </a:rPr>
                        <a:t>g.</a:t>
                      </a:r>
                      <a:endParaRPr 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600" kern="0" dirty="0">
                          <a:effectLst/>
                        </a:rPr>
                        <a:t>Further enable effective tracking and tracing of logistics assets for logistics, supply chain and regulatory needs, including continued work on the tracking and monitoring of devices linked to containers;</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3784965389"/>
                  </a:ext>
                </a:extLst>
              </a:tr>
              <a:tr h="784506">
                <a:tc>
                  <a:txBody>
                    <a:bodyPr/>
                    <a:lstStyle/>
                    <a:p>
                      <a:pPr marR="71755" algn="l">
                        <a:spcBef>
                          <a:spcPts val="200"/>
                        </a:spcBef>
                        <a:spcAft>
                          <a:spcPts val="600"/>
                        </a:spcAft>
                      </a:pPr>
                      <a:r>
                        <a:rPr lang="en-US" sz="1600" kern="0">
                          <a:effectLst/>
                        </a:rPr>
                        <a:t>h.</a:t>
                      </a:r>
                      <a:endParaRPr 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600" kern="0" dirty="0">
                          <a:effectLst/>
                        </a:rPr>
                        <a:t>Facilitate the development of regulatory national, regional and international digital corridors including the land locked countries corridors and set standards and guidelines for the same based on existing Core Component Libraries and Reference Data Models; and</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732053277"/>
                  </a:ext>
                </a:extLst>
              </a:tr>
              <a:tr h="415327">
                <a:tc>
                  <a:txBody>
                    <a:bodyPr/>
                    <a:lstStyle/>
                    <a:p>
                      <a:pPr marR="71755" algn="l">
                        <a:spcBef>
                          <a:spcPts val="200"/>
                        </a:spcBef>
                        <a:spcAft>
                          <a:spcPts val="600"/>
                        </a:spcAft>
                      </a:pPr>
                      <a:r>
                        <a:rPr lang="en-US" sz="1600" kern="0">
                          <a:effectLst/>
                        </a:rPr>
                        <a:t>i.</a:t>
                      </a:r>
                      <a:endParaRPr 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1600" kern="0" dirty="0">
                          <a:effectLst/>
                        </a:rPr>
                        <a:t>Develop a study to investigate how the open finance paradigm could be applied to trade facilitation, specifically addressing issues of interoperability.</a:t>
                      </a:r>
                      <a:endParaRPr lang="ja-JP" sz="16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3565595810"/>
                  </a:ext>
                </a:extLst>
              </a:tr>
            </a:tbl>
          </a:graphicData>
        </a:graphic>
      </p:graphicFrame>
    </p:spTree>
    <p:extLst>
      <p:ext uri="{BB962C8B-B14F-4D97-AF65-F5344CB8AC3E}">
        <p14:creationId xmlns:p14="http://schemas.microsoft.com/office/powerpoint/2010/main" val="1466471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FC5E32D-233E-4314-A3C8-379FC6A15344}"/>
              </a:ext>
            </a:extLst>
          </p:cNvPr>
          <p:cNvSpPr txBox="1"/>
          <p:nvPr/>
        </p:nvSpPr>
        <p:spPr>
          <a:xfrm>
            <a:off x="178674" y="126125"/>
            <a:ext cx="9669519" cy="461665"/>
          </a:xfrm>
          <a:prstGeom prst="rect">
            <a:avLst/>
          </a:prstGeom>
          <a:noFill/>
          <a:ln>
            <a:solidFill>
              <a:schemeClr val="accent1"/>
            </a:solidFill>
          </a:ln>
        </p:spPr>
        <p:txBody>
          <a:bodyPr wrap="square" rtlCol="0">
            <a:spAutoFit/>
          </a:bodyPr>
          <a:lstStyle/>
          <a:p>
            <a:pPr algn="ctr"/>
            <a:r>
              <a:rPr kumimoji="1" lang="ja-JP" altLang="en-US" sz="2400" b="1" dirty="0"/>
              <a:t>国連</a:t>
            </a:r>
            <a:r>
              <a:rPr kumimoji="1" lang="en-US" altLang="ja-JP" sz="2400" b="1" dirty="0"/>
              <a:t>CEFACT</a:t>
            </a:r>
            <a:r>
              <a:rPr kumimoji="1" lang="ja-JP" altLang="en-US" sz="2400" b="1" dirty="0"/>
              <a:t>活動計画（</a:t>
            </a:r>
            <a:r>
              <a:rPr lang="en-US" altLang="ja-JP" sz="2400" b="1" dirty="0"/>
              <a:t>POW: </a:t>
            </a:r>
            <a:r>
              <a:rPr lang="en-US" altLang="ja-JP" sz="2400" b="1" dirty="0" err="1"/>
              <a:t>Programee</a:t>
            </a:r>
            <a:r>
              <a:rPr lang="en-US" altLang="ja-JP" sz="2400" b="1" dirty="0"/>
              <a:t> of Work</a:t>
            </a:r>
            <a:r>
              <a:rPr lang="ja-JP" altLang="en-US" sz="2400" b="1" dirty="0"/>
              <a:t>　</a:t>
            </a:r>
            <a:r>
              <a:rPr lang="en-US" altLang="ja-JP" sz="2400" b="1" dirty="0"/>
              <a:t>2020-2022</a:t>
            </a:r>
            <a:r>
              <a:rPr lang="ja-JP" altLang="en-US" sz="2400" b="1" dirty="0"/>
              <a:t>）</a:t>
            </a:r>
            <a:endParaRPr kumimoji="1" lang="ja-JP" altLang="en-US" sz="2400" b="1" dirty="0"/>
          </a:p>
        </p:txBody>
      </p:sp>
      <p:sp>
        <p:nvSpPr>
          <p:cNvPr id="4" name="テキスト ボックス 3">
            <a:extLst>
              <a:ext uri="{FF2B5EF4-FFF2-40B4-BE49-F238E27FC236}">
                <a16:creationId xmlns:a16="http://schemas.microsoft.com/office/drawing/2014/main" id="{90EFBF0B-0A6D-492E-A0CE-991ED48495AF}"/>
              </a:ext>
            </a:extLst>
          </p:cNvPr>
          <p:cNvSpPr txBox="1"/>
          <p:nvPr/>
        </p:nvSpPr>
        <p:spPr>
          <a:xfrm>
            <a:off x="2412124" y="733831"/>
            <a:ext cx="7010400" cy="461665"/>
          </a:xfrm>
          <a:prstGeom prst="rect">
            <a:avLst/>
          </a:prstGeom>
          <a:noFill/>
        </p:spPr>
        <p:txBody>
          <a:bodyPr wrap="square">
            <a:spAutoFit/>
          </a:bodyPr>
          <a:lstStyle/>
          <a:p>
            <a:pPr algn="ctr"/>
            <a:r>
              <a:rPr lang="en-US" altLang="ja-JP" sz="2400" b="1" kern="0" dirty="0">
                <a:solidFill>
                  <a:srgbClr val="000000"/>
                </a:solidFill>
                <a:effectLst/>
                <a:highlight>
                  <a:srgbClr val="FFFF00"/>
                </a:highlight>
                <a:latin typeface="Times New Roman" panose="02020603050405020304" pitchFamily="18" charset="0"/>
                <a:ea typeface="ＭＳ Ｐゴシック" panose="020B0600070205080204" pitchFamily="50" charset="-128"/>
              </a:rPr>
              <a:t>Focus Area III: Regulatory and eGovernment</a:t>
            </a:r>
            <a:endParaRPr lang="ja-JP" altLang="en-US" sz="2400" dirty="0">
              <a:highlight>
                <a:srgbClr val="FFFF00"/>
              </a:highlight>
            </a:endParaRPr>
          </a:p>
        </p:txBody>
      </p:sp>
      <p:graphicFrame>
        <p:nvGraphicFramePr>
          <p:cNvPr id="5" name="表 4">
            <a:extLst>
              <a:ext uri="{FF2B5EF4-FFF2-40B4-BE49-F238E27FC236}">
                <a16:creationId xmlns:a16="http://schemas.microsoft.com/office/drawing/2014/main" id="{8ED348B2-2A0C-49E8-8525-C0995D5CEBB2}"/>
              </a:ext>
            </a:extLst>
          </p:cNvPr>
          <p:cNvGraphicFramePr>
            <a:graphicFrameLocks noGrp="1"/>
          </p:cNvGraphicFramePr>
          <p:nvPr>
            <p:extLst>
              <p:ext uri="{D42A27DB-BD31-4B8C-83A1-F6EECF244321}">
                <p14:modId xmlns:p14="http://schemas.microsoft.com/office/powerpoint/2010/main" val="3468946494"/>
              </p:ext>
            </p:extLst>
          </p:nvPr>
        </p:nvGraphicFramePr>
        <p:xfrm>
          <a:off x="1292123" y="1341537"/>
          <a:ext cx="9607754" cy="5456830"/>
        </p:xfrm>
        <a:graphic>
          <a:graphicData uri="http://schemas.openxmlformats.org/drawingml/2006/table">
            <a:tbl>
              <a:tblPr firstRow="1" firstCol="1" bandRow="1">
                <a:tableStyleId>{5C22544A-7EE6-4342-B048-85BDC9FD1C3A}</a:tableStyleId>
              </a:tblPr>
              <a:tblGrid>
                <a:gridCol w="231877">
                  <a:extLst>
                    <a:ext uri="{9D8B030D-6E8A-4147-A177-3AD203B41FA5}">
                      <a16:colId xmlns:a16="http://schemas.microsoft.com/office/drawing/2014/main" val="707011072"/>
                    </a:ext>
                  </a:extLst>
                </a:gridCol>
                <a:gridCol w="9375877">
                  <a:extLst>
                    <a:ext uri="{9D8B030D-6E8A-4147-A177-3AD203B41FA5}">
                      <a16:colId xmlns:a16="http://schemas.microsoft.com/office/drawing/2014/main" val="3880734459"/>
                    </a:ext>
                  </a:extLst>
                </a:gridCol>
              </a:tblGrid>
              <a:tr h="539034">
                <a:tc>
                  <a:txBody>
                    <a:bodyPr/>
                    <a:lstStyle/>
                    <a:p>
                      <a:pPr marR="71755" algn="l">
                        <a:spcBef>
                          <a:spcPts val="200"/>
                        </a:spcBef>
                        <a:spcAft>
                          <a:spcPts val="600"/>
                        </a:spcAft>
                      </a:pPr>
                      <a:r>
                        <a:rPr lang="en-US" sz="1200" kern="0">
                          <a:effectLst/>
                        </a:rPr>
                        <a:t>a.</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tc>
                  <a:txBody>
                    <a:bodyPr/>
                    <a:lstStyle/>
                    <a:p>
                      <a:pPr marR="71755" algn="l">
                        <a:spcBef>
                          <a:spcPts val="200"/>
                        </a:spcBef>
                        <a:spcAft>
                          <a:spcPts val="600"/>
                        </a:spcAft>
                      </a:pPr>
                      <a:r>
                        <a:rPr lang="en-US" sz="1200" kern="0" dirty="0">
                          <a:effectLst/>
                        </a:rPr>
                        <a:t>Support member States in the development and implementation of systems for management and control of electronic data exchange including those for the licenses, permits and certificates for agriculture trade and trade in wildlife;</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extLst>
                  <a:ext uri="{0D108BD9-81ED-4DB2-BD59-A6C34878D82A}">
                    <a16:rowId xmlns:a16="http://schemas.microsoft.com/office/drawing/2014/main" val="1296036616"/>
                  </a:ext>
                </a:extLst>
              </a:tr>
              <a:tr h="1056505">
                <a:tc>
                  <a:txBody>
                    <a:bodyPr/>
                    <a:lstStyle/>
                    <a:p>
                      <a:pPr marR="71755" algn="l">
                        <a:spcBef>
                          <a:spcPts val="200"/>
                        </a:spcBef>
                        <a:spcAft>
                          <a:spcPts val="600"/>
                        </a:spcAft>
                      </a:pPr>
                      <a:r>
                        <a:rPr lang="en-US" sz="1200" kern="0">
                          <a:effectLst/>
                        </a:rPr>
                        <a:t>b.</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tc>
                  <a:txBody>
                    <a:bodyPr/>
                    <a:lstStyle/>
                    <a:p>
                      <a:pPr marR="71755" algn="l">
                        <a:spcBef>
                          <a:spcPts val="200"/>
                        </a:spcBef>
                        <a:spcAft>
                          <a:spcPts val="600"/>
                        </a:spcAft>
                      </a:pPr>
                      <a:r>
                        <a:rPr lang="en-US" sz="1200" kern="0" dirty="0">
                          <a:effectLst/>
                        </a:rPr>
                        <a:t>Develop studies, recommendations, standards and tools to enhance traceability and transparency of sustainable and circular value chains as a means to advance responsible consumption and production patterns, including in sectors such as agri-food, fishery, textile and leather, mining and other commodities. Implementation of capacity building projects and advisory services for the dissemination and uptake of such instruments in low- and middle-income countries including in countries with economies in transition;</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extLst>
                  <a:ext uri="{0D108BD9-81ED-4DB2-BD59-A6C34878D82A}">
                    <a16:rowId xmlns:a16="http://schemas.microsoft.com/office/drawing/2014/main" val="3830282541"/>
                  </a:ext>
                </a:extLst>
              </a:tr>
              <a:tr h="539034">
                <a:tc>
                  <a:txBody>
                    <a:bodyPr/>
                    <a:lstStyle/>
                    <a:p>
                      <a:pPr marR="71755" algn="l">
                        <a:spcBef>
                          <a:spcPts val="200"/>
                        </a:spcBef>
                        <a:spcAft>
                          <a:spcPts val="600"/>
                        </a:spcAft>
                      </a:pPr>
                      <a:r>
                        <a:rPr lang="en-US" sz="1200" kern="0">
                          <a:effectLst/>
                        </a:rPr>
                        <a:t>c.</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tc>
                  <a:txBody>
                    <a:bodyPr/>
                    <a:lstStyle/>
                    <a:p>
                      <a:pPr marR="71755" algn="l">
                        <a:spcBef>
                          <a:spcPts val="200"/>
                        </a:spcBef>
                        <a:spcAft>
                          <a:spcPts val="600"/>
                        </a:spcAft>
                      </a:pPr>
                      <a:r>
                        <a:rPr lang="en-US" sz="1200" kern="0" dirty="0">
                          <a:effectLst/>
                        </a:rPr>
                        <a:t>Create and maintain a Sustainable Development and Circular Economy Reference Data Model Support (SDCERDM) and support sector specific implementations of the SDCERDM e.g. garment and footwear, minerals, etc.; </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extLst>
                  <a:ext uri="{0D108BD9-81ED-4DB2-BD59-A6C34878D82A}">
                    <a16:rowId xmlns:a16="http://schemas.microsoft.com/office/drawing/2014/main" val="2230678163"/>
                  </a:ext>
                </a:extLst>
              </a:tr>
              <a:tr h="539034">
                <a:tc>
                  <a:txBody>
                    <a:bodyPr/>
                    <a:lstStyle/>
                    <a:p>
                      <a:pPr marR="71755" algn="l">
                        <a:spcBef>
                          <a:spcPts val="200"/>
                        </a:spcBef>
                        <a:spcAft>
                          <a:spcPts val="600"/>
                        </a:spcAft>
                      </a:pPr>
                      <a:r>
                        <a:rPr lang="en-US" sz="1200" kern="0">
                          <a:effectLst/>
                        </a:rPr>
                        <a:t>d.</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tc>
                  <a:txBody>
                    <a:bodyPr/>
                    <a:lstStyle/>
                    <a:p>
                      <a:pPr marR="71755" algn="l">
                        <a:spcBef>
                          <a:spcPts val="200"/>
                        </a:spcBef>
                        <a:spcAft>
                          <a:spcPts val="600"/>
                        </a:spcAft>
                      </a:pPr>
                      <a:r>
                        <a:rPr lang="en-US" sz="1200" kern="0" dirty="0">
                          <a:effectLst/>
                        </a:rPr>
                        <a:t>Develop guidance on the electronic exchange of documents which can include a transfer of property based on the work developed under UNCITRAL on the Model Law for the Electronic Transfer of Record (MLETR);</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extLst>
                  <a:ext uri="{0D108BD9-81ED-4DB2-BD59-A6C34878D82A}">
                    <a16:rowId xmlns:a16="http://schemas.microsoft.com/office/drawing/2014/main" val="1209690621"/>
                  </a:ext>
                </a:extLst>
              </a:tr>
              <a:tr h="539034">
                <a:tc>
                  <a:txBody>
                    <a:bodyPr/>
                    <a:lstStyle/>
                    <a:p>
                      <a:pPr marR="71755" algn="l">
                        <a:spcBef>
                          <a:spcPts val="200"/>
                        </a:spcBef>
                        <a:spcAft>
                          <a:spcPts val="600"/>
                        </a:spcAft>
                      </a:pPr>
                      <a:r>
                        <a:rPr lang="en-US" sz="1200" kern="0">
                          <a:effectLst/>
                        </a:rPr>
                        <a:t>e.</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tc>
                  <a:txBody>
                    <a:bodyPr/>
                    <a:lstStyle/>
                    <a:p>
                      <a:pPr marR="71755" algn="l">
                        <a:spcBef>
                          <a:spcPts val="200"/>
                        </a:spcBef>
                        <a:spcAft>
                          <a:spcPts val="600"/>
                        </a:spcAft>
                      </a:pPr>
                      <a:r>
                        <a:rPr lang="en-US" sz="1200" kern="0" dirty="0">
                          <a:effectLst/>
                        </a:rPr>
                        <a:t>Develop guidance and e-business standards for mutual recognition mechanisms especially in exchanges between two government entities to facilitate national, regional and global paperless trade;</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extLst>
                  <a:ext uri="{0D108BD9-81ED-4DB2-BD59-A6C34878D82A}">
                    <a16:rowId xmlns:a16="http://schemas.microsoft.com/office/drawing/2014/main" val="3770697012"/>
                  </a:ext>
                </a:extLst>
              </a:tr>
              <a:tr h="711525">
                <a:tc>
                  <a:txBody>
                    <a:bodyPr/>
                    <a:lstStyle/>
                    <a:p>
                      <a:pPr marR="71755" algn="l">
                        <a:spcBef>
                          <a:spcPts val="200"/>
                        </a:spcBef>
                        <a:spcAft>
                          <a:spcPts val="600"/>
                        </a:spcAft>
                      </a:pPr>
                      <a:r>
                        <a:rPr lang="en-US" sz="1200" kern="0">
                          <a:effectLst/>
                        </a:rPr>
                        <a:t>f.</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tc>
                  <a:txBody>
                    <a:bodyPr/>
                    <a:lstStyle/>
                    <a:p>
                      <a:pPr marR="71755" algn="l">
                        <a:spcBef>
                          <a:spcPts val="200"/>
                        </a:spcBef>
                        <a:spcAft>
                          <a:spcPts val="600"/>
                        </a:spcAft>
                      </a:pPr>
                      <a:r>
                        <a:rPr lang="en-US" sz="1200" kern="0" dirty="0">
                          <a:effectLst/>
                        </a:rPr>
                        <a:t>Develop guidance material on advanced technologies such as blockchain, internet of things, artificial intelligence and their impact in the various areas of UN/CEFACT work, including their potential applications for the exchange of national, regional and global regulatory documents like preferential certificates of origin and to support mutual recognition of authorized economic operators (AEO);</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extLst>
                  <a:ext uri="{0D108BD9-81ED-4DB2-BD59-A6C34878D82A}">
                    <a16:rowId xmlns:a16="http://schemas.microsoft.com/office/drawing/2014/main" val="274787063"/>
                  </a:ext>
                </a:extLst>
              </a:tr>
              <a:tr h="711525">
                <a:tc>
                  <a:txBody>
                    <a:bodyPr/>
                    <a:lstStyle/>
                    <a:p>
                      <a:pPr marR="71755" algn="l">
                        <a:spcBef>
                          <a:spcPts val="200"/>
                        </a:spcBef>
                        <a:spcAft>
                          <a:spcPts val="600"/>
                        </a:spcAft>
                      </a:pPr>
                      <a:r>
                        <a:rPr lang="en-US" sz="1200" kern="0">
                          <a:effectLst/>
                        </a:rPr>
                        <a:t>g.</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tc>
                  <a:txBody>
                    <a:bodyPr/>
                    <a:lstStyle/>
                    <a:p>
                      <a:pPr marR="71755" algn="l">
                        <a:spcBef>
                          <a:spcPts val="200"/>
                        </a:spcBef>
                        <a:spcAft>
                          <a:spcPts val="600"/>
                        </a:spcAft>
                      </a:pPr>
                      <a:r>
                        <a:rPr lang="en-US" sz="1200" kern="0" dirty="0">
                          <a:effectLst/>
                        </a:rPr>
                        <a:t>Develop guidance material to examine existing cyber security issues related international trade, including digital stakeholder identification for trade, data protection and retention rules and to potentially develop guidance in this area as well as a study on e-notary and trusted third party services;</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extLst>
                  <a:ext uri="{0D108BD9-81ED-4DB2-BD59-A6C34878D82A}">
                    <a16:rowId xmlns:a16="http://schemas.microsoft.com/office/drawing/2014/main" val="1830724681"/>
                  </a:ext>
                </a:extLst>
              </a:tr>
              <a:tr h="194052">
                <a:tc>
                  <a:txBody>
                    <a:bodyPr/>
                    <a:lstStyle/>
                    <a:p>
                      <a:pPr marR="71755" algn="l">
                        <a:spcBef>
                          <a:spcPts val="200"/>
                        </a:spcBef>
                        <a:spcAft>
                          <a:spcPts val="600"/>
                        </a:spcAft>
                      </a:pPr>
                      <a:r>
                        <a:rPr lang="en-US" sz="1200" kern="0">
                          <a:effectLst/>
                        </a:rPr>
                        <a:t>h.</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tc>
                  <a:txBody>
                    <a:bodyPr/>
                    <a:lstStyle/>
                    <a:p>
                      <a:pPr marR="71755" algn="l">
                        <a:spcBef>
                          <a:spcPts val="200"/>
                        </a:spcBef>
                        <a:spcAft>
                          <a:spcPts val="600"/>
                        </a:spcAft>
                      </a:pPr>
                      <a:r>
                        <a:rPr lang="en-US" sz="1200" kern="0" dirty="0">
                          <a:effectLst/>
                        </a:rPr>
                        <a:t>Develop and maintain a Cross-Border Management Reference Data Model;</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extLst>
                  <a:ext uri="{0D108BD9-81ED-4DB2-BD59-A6C34878D82A}">
                    <a16:rowId xmlns:a16="http://schemas.microsoft.com/office/drawing/2014/main" val="2841718583"/>
                  </a:ext>
                </a:extLst>
              </a:tr>
              <a:tr h="194052">
                <a:tc>
                  <a:txBody>
                    <a:bodyPr/>
                    <a:lstStyle/>
                    <a:p>
                      <a:pPr marR="71755" algn="l">
                        <a:spcBef>
                          <a:spcPts val="200"/>
                        </a:spcBef>
                        <a:spcAft>
                          <a:spcPts val="600"/>
                        </a:spcAft>
                      </a:pPr>
                      <a:r>
                        <a:rPr lang="en-US" sz="1200" kern="0">
                          <a:effectLst/>
                        </a:rPr>
                        <a:t>i.</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tc>
                  <a:txBody>
                    <a:bodyPr/>
                    <a:lstStyle/>
                    <a:p>
                      <a:pPr marR="71755" algn="l">
                        <a:spcBef>
                          <a:spcPts val="200"/>
                        </a:spcBef>
                        <a:spcAft>
                          <a:spcPts val="600"/>
                        </a:spcAft>
                      </a:pPr>
                      <a:r>
                        <a:rPr lang="en-US" sz="1200" kern="0" dirty="0">
                          <a:effectLst/>
                        </a:rPr>
                        <a:t>Guidelines for government development of ICT strategies based on the use of standards; and</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extLst>
                  <a:ext uri="{0D108BD9-81ED-4DB2-BD59-A6C34878D82A}">
                    <a16:rowId xmlns:a16="http://schemas.microsoft.com/office/drawing/2014/main" val="1829594549"/>
                  </a:ext>
                </a:extLst>
              </a:tr>
              <a:tr h="366543">
                <a:tc>
                  <a:txBody>
                    <a:bodyPr/>
                    <a:lstStyle/>
                    <a:p>
                      <a:pPr marR="71755" algn="l">
                        <a:spcBef>
                          <a:spcPts val="200"/>
                        </a:spcBef>
                        <a:spcAft>
                          <a:spcPts val="600"/>
                        </a:spcAft>
                      </a:pPr>
                      <a:r>
                        <a:rPr lang="en-US" sz="1200" kern="0">
                          <a:effectLst/>
                        </a:rPr>
                        <a:t>j.</a:t>
                      </a:r>
                      <a:endParaRPr 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tc>
                  <a:txBody>
                    <a:bodyPr/>
                    <a:lstStyle/>
                    <a:p>
                      <a:pPr marR="71755" algn="l">
                        <a:spcBef>
                          <a:spcPts val="200"/>
                        </a:spcBef>
                        <a:spcAft>
                          <a:spcPts val="600"/>
                        </a:spcAft>
                      </a:pPr>
                      <a:r>
                        <a:rPr lang="en-US" sz="1200" kern="0" dirty="0">
                          <a:effectLst/>
                        </a:rPr>
                        <a:t>Promote the use of existing UN/CEFACT e-business standards on Transboundary Movements of Waste and develop further guidance on waste management.</a:t>
                      </a:r>
                      <a:endParaRPr 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8703" marR="8703" marT="8703" marB="8703"/>
                </a:tc>
                <a:extLst>
                  <a:ext uri="{0D108BD9-81ED-4DB2-BD59-A6C34878D82A}">
                    <a16:rowId xmlns:a16="http://schemas.microsoft.com/office/drawing/2014/main" val="1934910295"/>
                  </a:ext>
                </a:extLst>
              </a:tr>
            </a:tbl>
          </a:graphicData>
        </a:graphic>
      </p:graphicFrame>
    </p:spTree>
    <p:extLst>
      <p:ext uri="{BB962C8B-B14F-4D97-AF65-F5344CB8AC3E}">
        <p14:creationId xmlns:p14="http://schemas.microsoft.com/office/powerpoint/2010/main" val="3462093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FC5E32D-233E-4314-A3C8-379FC6A15344}"/>
              </a:ext>
            </a:extLst>
          </p:cNvPr>
          <p:cNvSpPr txBox="1"/>
          <p:nvPr/>
        </p:nvSpPr>
        <p:spPr>
          <a:xfrm>
            <a:off x="178674" y="126125"/>
            <a:ext cx="9669519" cy="461665"/>
          </a:xfrm>
          <a:prstGeom prst="rect">
            <a:avLst/>
          </a:prstGeom>
          <a:noFill/>
          <a:ln>
            <a:solidFill>
              <a:schemeClr val="accent1"/>
            </a:solidFill>
          </a:ln>
        </p:spPr>
        <p:txBody>
          <a:bodyPr wrap="square" rtlCol="0">
            <a:spAutoFit/>
          </a:bodyPr>
          <a:lstStyle/>
          <a:p>
            <a:pPr algn="ctr"/>
            <a:r>
              <a:rPr kumimoji="1" lang="ja-JP" altLang="en-US" sz="2400" b="1" dirty="0"/>
              <a:t>国連</a:t>
            </a:r>
            <a:r>
              <a:rPr kumimoji="1" lang="en-US" altLang="ja-JP" sz="2400" b="1" dirty="0"/>
              <a:t>CEFACT</a:t>
            </a:r>
            <a:r>
              <a:rPr kumimoji="1" lang="ja-JP" altLang="en-US" sz="2400" b="1" dirty="0"/>
              <a:t>活動計画（</a:t>
            </a:r>
            <a:r>
              <a:rPr lang="en-US" altLang="ja-JP" sz="2400" b="1" dirty="0"/>
              <a:t>POW: </a:t>
            </a:r>
            <a:r>
              <a:rPr lang="en-US" altLang="ja-JP" sz="2400" b="1" dirty="0" err="1"/>
              <a:t>Programee</a:t>
            </a:r>
            <a:r>
              <a:rPr lang="en-US" altLang="ja-JP" sz="2400" b="1" dirty="0"/>
              <a:t> of Work</a:t>
            </a:r>
            <a:r>
              <a:rPr lang="ja-JP" altLang="en-US" sz="2400" b="1" dirty="0"/>
              <a:t>　</a:t>
            </a:r>
            <a:r>
              <a:rPr lang="en-US" altLang="ja-JP" sz="2400" b="1" dirty="0"/>
              <a:t>2020-2022</a:t>
            </a:r>
            <a:r>
              <a:rPr lang="ja-JP" altLang="en-US" sz="2400" b="1" dirty="0"/>
              <a:t>）</a:t>
            </a:r>
            <a:endParaRPr kumimoji="1" lang="ja-JP" altLang="en-US" sz="2400" b="1" dirty="0"/>
          </a:p>
        </p:txBody>
      </p:sp>
      <p:sp>
        <p:nvSpPr>
          <p:cNvPr id="4" name="テキスト ボックス 3">
            <a:extLst>
              <a:ext uri="{FF2B5EF4-FFF2-40B4-BE49-F238E27FC236}">
                <a16:creationId xmlns:a16="http://schemas.microsoft.com/office/drawing/2014/main" id="{90EFBF0B-0A6D-492E-A0CE-991ED48495AF}"/>
              </a:ext>
            </a:extLst>
          </p:cNvPr>
          <p:cNvSpPr txBox="1"/>
          <p:nvPr/>
        </p:nvSpPr>
        <p:spPr>
          <a:xfrm>
            <a:off x="2412124" y="733831"/>
            <a:ext cx="7010400" cy="461665"/>
          </a:xfrm>
          <a:prstGeom prst="rect">
            <a:avLst/>
          </a:prstGeom>
          <a:noFill/>
        </p:spPr>
        <p:txBody>
          <a:bodyPr wrap="square">
            <a:spAutoFit/>
          </a:bodyPr>
          <a:lstStyle/>
          <a:p>
            <a:pPr algn="ctr"/>
            <a:r>
              <a:rPr lang="en-US" altLang="ja-JP" sz="2400" b="1" kern="0" dirty="0">
                <a:solidFill>
                  <a:srgbClr val="000000"/>
                </a:solidFill>
                <a:effectLst/>
                <a:highlight>
                  <a:srgbClr val="FFFF00"/>
                </a:highlight>
                <a:latin typeface="Times New Roman" panose="02020603050405020304" pitchFamily="18" charset="0"/>
                <a:ea typeface="ＭＳ Ｐゴシック" panose="020B0600070205080204" pitchFamily="50" charset="-128"/>
              </a:rPr>
              <a:t>Focus area IV: Sectoral</a:t>
            </a:r>
            <a:endParaRPr lang="ja-JP" altLang="en-US" sz="2400" dirty="0">
              <a:highlight>
                <a:srgbClr val="FFFF00"/>
              </a:highlight>
            </a:endParaRPr>
          </a:p>
        </p:txBody>
      </p:sp>
      <p:graphicFrame>
        <p:nvGraphicFramePr>
          <p:cNvPr id="3" name="表 2">
            <a:extLst>
              <a:ext uri="{FF2B5EF4-FFF2-40B4-BE49-F238E27FC236}">
                <a16:creationId xmlns:a16="http://schemas.microsoft.com/office/drawing/2014/main" id="{4724948A-F934-495D-9889-A7ABDCA92517}"/>
              </a:ext>
            </a:extLst>
          </p:cNvPr>
          <p:cNvGraphicFramePr>
            <a:graphicFrameLocks noGrp="1"/>
          </p:cNvGraphicFramePr>
          <p:nvPr>
            <p:extLst>
              <p:ext uri="{D42A27DB-BD31-4B8C-83A1-F6EECF244321}">
                <p14:modId xmlns:p14="http://schemas.microsoft.com/office/powerpoint/2010/main" val="32450278"/>
              </p:ext>
            </p:extLst>
          </p:nvPr>
        </p:nvGraphicFramePr>
        <p:xfrm>
          <a:off x="872358" y="1629102"/>
          <a:ext cx="10481441" cy="4761186"/>
        </p:xfrm>
        <a:graphic>
          <a:graphicData uri="http://schemas.openxmlformats.org/drawingml/2006/table">
            <a:tbl>
              <a:tblPr firstRow="1" firstCol="1" bandRow="1">
                <a:tableStyleId>{5C22544A-7EE6-4342-B048-85BDC9FD1C3A}</a:tableStyleId>
              </a:tblPr>
              <a:tblGrid>
                <a:gridCol w="254048">
                  <a:extLst>
                    <a:ext uri="{9D8B030D-6E8A-4147-A177-3AD203B41FA5}">
                      <a16:colId xmlns:a16="http://schemas.microsoft.com/office/drawing/2014/main" val="2263145770"/>
                    </a:ext>
                  </a:extLst>
                </a:gridCol>
                <a:gridCol w="10227393">
                  <a:extLst>
                    <a:ext uri="{9D8B030D-6E8A-4147-A177-3AD203B41FA5}">
                      <a16:colId xmlns:a16="http://schemas.microsoft.com/office/drawing/2014/main" val="3264613365"/>
                    </a:ext>
                  </a:extLst>
                </a:gridCol>
              </a:tblGrid>
              <a:tr h="691140">
                <a:tc>
                  <a:txBody>
                    <a:bodyPr/>
                    <a:lstStyle/>
                    <a:p>
                      <a:pPr marR="71755" algn="l">
                        <a:spcBef>
                          <a:spcPts val="200"/>
                        </a:spcBef>
                        <a:spcAft>
                          <a:spcPts val="600"/>
                        </a:spcAft>
                      </a:pPr>
                      <a:r>
                        <a:rPr lang="en-US" sz="2000" kern="0">
                          <a:effectLst/>
                        </a:rPr>
                        <a:t>a.</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dirty="0">
                          <a:effectLst/>
                        </a:rPr>
                        <a:t>Update, maintain and expand the travel and tourism e-business standards, (e.g. to include information on travel itineraries);</a:t>
                      </a:r>
                      <a:endParaRPr 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3034936183"/>
                  </a:ext>
                </a:extLst>
              </a:tr>
              <a:tr h="691140">
                <a:tc>
                  <a:txBody>
                    <a:bodyPr/>
                    <a:lstStyle/>
                    <a:p>
                      <a:pPr marR="71755" algn="l">
                        <a:spcBef>
                          <a:spcPts val="200"/>
                        </a:spcBef>
                        <a:spcAft>
                          <a:spcPts val="600"/>
                        </a:spcAft>
                      </a:pPr>
                      <a:r>
                        <a:rPr lang="en-US" sz="2000" kern="0">
                          <a:effectLst/>
                        </a:rPr>
                        <a:t>b.</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dirty="0">
                          <a:effectLst/>
                        </a:rPr>
                        <a:t>Develop guidance material on sustainable tourism;</a:t>
                      </a:r>
                      <a:endParaRPr 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2179004215"/>
                  </a:ext>
                </a:extLst>
              </a:tr>
              <a:tr h="691140">
                <a:tc>
                  <a:txBody>
                    <a:bodyPr/>
                    <a:lstStyle/>
                    <a:p>
                      <a:pPr marR="71755" algn="l">
                        <a:spcBef>
                          <a:spcPts val="200"/>
                        </a:spcBef>
                        <a:spcAft>
                          <a:spcPts val="600"/>
                        </a:spcAft>
                      </a:pPr>
                      <a:r>
                        <a:rPr lang="en-US" sz="2000" kern="0">
                          <a:effectLst/>
                        </a:rPr>
                        <a:t>c.</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dirty="0">
                          <a:effectLst/>
                        </a:rPr>
                        <a:t>Develop guidance material on measures to be taken in the tourism industry in order to cope with pandemics such as COVID-19;</a:t>
                      </a:r>
                      <a:endParaRPr 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80634245"/>
                  </a:ext>
                </a:extLst>
              </a:tr>
              <a:tr h="691140">
                <a:tc>
                  <a:txBody>
                    <a:bodyPr/>
                    <a:lstStyle/>
                    <a:p>
                      <a:pPr marR="71755" algn="l">
                        <a:spcBef>
                          <a:spcPts val="200"/>
                        </a:spcBef>
                        <a:spcAft>
                          <a:spcPts val="600"/>
                        </a:spcAft>
                      </a:pPr>
                      <a:r>
                        <a:rPr lang="en-US" sz="2000" kern="0">
                          <a:effectLst/>
                        </a:rPr>
                        <a:t>d.</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dirty="0">
                          <a:effectLst/>
                        </a:rPr>
                        <a:t>Develop guidance material on measures to be taken in the health and insurance sector in order to cope with pandemics such as COVID-19;</a:t>
                      </a:r>
                      <a:endParaRPr 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2655468339"/>
                  </a:ext>
                </a:extLst>
              </a:tr>
              <a:tr h="691140">
                <a:tc>
                  <a:txBody>
                    <a:bodyPr/>
                    <a:lstStyle/>
                    <a:p>
                      <a:pPr marR="71755" algn="l">
                        <a:spcBef>
                          <a:spcPts val="200"/>
                        </a:spcBef>
                        <a:spcAft>
                          <a:spcPts val="600"/>
                        </a:spcAft>
                      </a:pPr>
                      <a:r>
                        <a:rPr lang="en-US" sz="2000" kern="0">
                          <a:effectLst/>
                        </a:rPr>
                        <a:t>e.</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dirty="0">
                          <a:effectLst/>
                        </a:rPr>
                        <a:t>Develop an e-business standard for the digitalization of international motor liability insurance certificates to ensure innovation and infrastructure;</a:t>
                      </a:r>
                      <a:endParaRPr 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560943977"/>
                  </a:ext>
                </a:extLst>
              </a:tr>
              <a:tr h="1305486">
                <a:tc>
                  <a:txBody>
                    <a:bodyPr/>
                    <a:lstStyle/>
                    <a:p>
                      <a:pPr marR="71755" algn="l">
                        <a:spcBef>
                          <a:spcPts val="200"/>
                        </a:spcBef>
                        <a:spcAft>
                          <a:spcPts val="600"/>
                        </a:spcAft>
                      </a:pPr>
                      <a:r>
                        <a:rPr lang="en-US" sz="2000" kern="0">
                          <a:effectLst/>
                        </a:rPr>
                        <a:t>f.</a:t>
                      </a:r>
                      <a:endParaRPr lang="ja-JP" sz="20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tc>
                  <a:txBody>
                    <a:bodyPr/>
                    <a:lstStyle/>
                    <a:p>
                      <a:pPr marR="71755" algn="l">
                        <a:spcBef>
                          <a:spcPts val="200"/>
                        </a:spcBef>
                        <a:spcAft>
                          <a:spcPts val="600"/>
                        </a:spcAft>
                      </a:pPr>
                      <a:r>
                        <a:rPr lang="en-US" sz="2000" kern="0" dirty="0">
                          <a:effectLst/>
                        </a:rPr>
                        <a:t>Develop e-business standards for the reimbursement of health claims to support access to quality, essential healthcare services and access to safe, effective and affordable essential medicine and vaccines for all.</a:t>
                      </a:r>
                      <a:endParaRPr 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tc>
                <a:extLst>
                  <a:ext uri="{0D108BD9-81ED-4DB2-BD59-A6C34878D82A}">
                    <a16:rowId xmlns:a16="http://schemas.microsoft.com/office/drawing/2014/main" val="2883437943"/>
                  </a:ext>
                </a:extLst>
              </a:tr>
            </a:tbl>
          </a:graphicData>
        </a:graphic>
      </p:graphicFrame>
    </p:spTree>
    <p:extLst>
      <p:ext uri="{BB962C8B-B14F-4D97-AF65-F5344CB8AC3E}">
        <p14:creationId xmlns:p14="http://schemas.microsoft.com/office/powerpoint/2010/main" val="312144696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TotalTime>
  <Words>1553</Words>
  <Application>Microsoft Office PowerPoint</Application>
  <PresentationFormat>ワイド画面</PresentationFormat>
  <Paragraphs>134</Paragraphs>
  <Slides>10</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10</vt:i4>
      </vt:variant>
    </vt:vector>
  </HeadingPairs>
  <TitlesOfParts>
    <vt:vector size="17" baseType="lpstr">
      <vt:lpstr>游ゴシック</vt:lpstr>
      <vt:lpstr>游ゴシック Light</vt:lpstr>
      <vt:lpstr>游明朝</vt:lpstr>
      <vt:lpstr>Arial</vt:lpstr>
      <vt:lpstr>Calibri</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菅又 久直</cp:lastModifiedBy>
  <cp:revision>5</cp:revision>
  <dcterms:created xsi:type="dcterms:W3CDTF">2022-02-07T02:23:20Z</dcterms:created>
  <dcterms:modified xsi:type="dcterms:W3CDTF">2022-02-07T04:53:15Z</dcterms:modified>
</cp:coreProperties>
</file>