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74" r:id="rId2"/>
    <p:sldId id="264" r:id="rId3"/>
    <p:sldId id="258" r:id="rId4"/>
    <p:sldId id="269" r:id="rId5"/>
    <p:sldId id="275" r:id="rId6"/>
    <p:sldId id="277" r:id="rId7"/>
    <p:sldId id="278"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3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3B79B6-AEEE-4775-8AE4-28EFF8C60177}" type="datetimeFigureOut">
              <a:rPr kumimoji="1" lang="ja-JP" altLang="en-US" smtClean="0"/>
              <a:t>2022/2/25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BD9236-2B91-4898-BBD6-F1CBCA79CEC4}" type="slidenum">
              <a:rPr kumimoji="1" lang="ja-JP" altLang="en-US" smtClean="0"/>
              <a:t>‹#›</a:t>
            </a:fld>
            <a:endParaRPr kumimoji="1" lang="ja-JP" altLang="en-US"/>
          </a:p>
        </p:txBody>
      </p:sp>
    </p:spTree>
    <p:extLst>
      <p:ext uri="{BB962C8B-B14F-4D97-AF65-F5344CB8AC3E}">
        <p14:creationId xmlns:p14="http://schemas.microsoft.com/office/powerpoint/2010/main" val="210606443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FE57E5-1DAE-48D7-A9BB-C6D241B6EEB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1CEECBE-A26C-4FE4-A835-98ED7C5B23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5529142-DC89-4E59-8677-7EBBB3F2C6DA}"/>
              </a:ext>
            </a:extLst>
          </p:cNvPr>
          <p:cNvSpPr>
            <a:spLocks noGrp="1"/>
          </p:cNvSpPr>
          <p:nvPr>
            <p:ph type="dt" sz="half" idx="10"/>
          </p:nvPr>
        </p:nvSpPr>
        <p:spPr/>
        <p:txBody>
          <a:bodyPr/>
          <a:lstStyle/>
          <a:p>
            <a:fld id="{72EE93A0-0BEB-48AD-B2E4-E3FE0867AF21}" type="datetime1">
              <a:rPr kumimoji="1" lang="ja-JP" altLang="en-US" smtClean="0"/>
              <a:t>2022/2/25</a:t>
            </a:fld>
            <a:endParaRPr kumimoji="1" lang="ja-JP" altLang="en-US"/>
          </a:p>
        </p:txBody>
      </p:sp>
      <p:sp>
        <p:nvSpPr>
          <p:cNvPr id="5" name="フッター プレースホルダー 4">
            <a:extLst>
              <a:ext uri="{FF2B5EF4-FFF2-40B4-BE49-F238E27FC236}">
                <a16:creationId xmlns:a16="http://schemas.microsoft.com/office/drawing/2014/main" id="{AFDF1261-4B56-48B5-A18A-B256DEFADF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08564B1-F872-4857-8D2F-865CA3319AB8}"/>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185768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74F4A5-C3B8-4F09-B98B-129801ABD9D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76B3218-D663-40C6-9043-053CF39D28C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4A863B3-5CCF-4842-96E3-6B1B045EB3E8}"/>
              </a:ext>
            </a:extLst>
          </p:cNvPr>
          <p:cNvSpPr>
            <a:spLocks noGrp="1"/>
          </p:cNvSpPr>
          <p:nvPr>
            <p:ph type="dt" sz="half" idx="10"/>
          </p:nvPr>
        </p:nvSpPr>
        <p:spPr/>
        <p:txBody>
          <a:bodyPr/>
          <a:lstStyle/>
          <a:p>
            <a:fld id="{E76E9588-7E43-4901-B444-A324D91C0405}" type="datetime1">
              <a:rPr kumimoji="1" lang="ja-JP" altLang="en-US" smtClean="0"/>
              <a:t>2022/2/25</a:t>
            </a:fld>
            <a:endParaRPr kumimoji="1" lang="ja-JP" altLang="en-US"/>
          </a:p>
        </p:txBody>
      </p:sp>
      <p:sp>
        <p:nvSpPr>
          <p:cNvPr id="5" name="フッター プレースホルダー 4">
            <a:extLst>
              <a:ext uri="{FF2B5EF4-FFF2-40B4-BE49-F238E27FC236}">
                <a16:creationId xmlns:a16="http://schemas.microsoft.com/office/drawing/2014/main" id="{E7C05E62-530C-42FC-B48B-7677B13297F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08751B-343D-43F8-B993-ACAFBA257AC0}"/>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3763169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38E5D3F-770A-447D-9174-E7CA954ECFA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D2B3E69-F9BC-4BEE-A34C-4776F58C6B8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8AB14DA-E0A6-4D05-B95B-9D5B12384FFA}"/>
              </a:ext>
            </a:extLst>
          </p:cNvPr>
          <p:cNvSpPr>
            <a:spLocks noGrp="1"/>
          </p:cNvSpPr>
          <p:nvPr>
            <p:ph type="dt" sz="half" idx="10"/>
          </p:nvPr>
        </p:nvSpPr>
        <p:spPr/>
        <p:txBody>
          <a:bodyPr/>
          <a:lstStyle/>
          <a:p>
            <a:fld id="{E07309BD-3985-4161-A0CC-4C8D3DE1FCC5}" type="datetime1">
              <a:rPr kumimoji="1" lang="ja-JP" altLang="en-US" smtClean="0"/>
              <a:t>2022/2/25</a:t>
            </a:fld>
            <a:endParaRPr kumimoji="1" lang="ja-JP" altLang="en-US"/>
          </a:p>
        </p:txBody>
      </p:sp>
      <p:sp>
        <p:nvSpPr>
          <p:cNvPr id="5" name="フッター プレースホルダー 4">
            <a:extLst>
              <a:ext uri="{FF2B5EF4-FFF2-40B4-BE49-F238E27FC236}">
                <a16:creationId xmlns:a16="http://schemas.microsoft.com/office/drawing/2014/main" id="{A8069A71-AA73-47AC-9D2F-3F9C0126381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6CB7E5B-6CDC-427D-AA42-08F477822FA7}"/>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10424691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3979926" y="1666113"/>
            <a:ext cx="4232147" cy="1763395"/>
          </a:xfrm>
          <a:prstGeom prst="rect">
            <a:avLst/>
          </a:prstGeom>
        </p:spPr>
        <p:txBody>
          <a:bodyPr wrap="square" lIns="0" tIns="0" rIns="0" bIns="0">
            <a:spAutoFit/>
          </a:bodyPr>
          <a:lstStyle>
            <a:lvl1pPr>
              <a:defRPr sz="6000" b="0" i="0">
                <a:solidFill>
                  <a:schemeClr val="tx1"/>
                </a:solidFill>
                <a:latin typeface="Calibri Light"/>
                <a:cs typeface="Calibri Light"/>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B869E8E-6D52-44D8-9C79-9C7D8721BC31}" type="datetime1">
              <a:rPr lang="ja-JP" altLang="en-US" smtClean="0"/>
              <a:t>2022/2/25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519256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DC76AD-3DB8-4F35-9EBA-D6BF55A5705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AEBD30C-F355-4FC0-AD42-6991FD380D9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CDFAF2D-DCE3-40A5-9394-6A188CF0164E}"/>
              </a:ext>
            </a:extLst>
          </p:cNvPr>
          <p:cNvSpPr>
            <a:spLocks noGrp="1"/>
          </p:cNvSpPr>
          <p:nvPr>
            <p:ph type="dt" sz="half" idx="10"/>
          </p:nvPr>
        </p:nvSpPr>
        <p:spPr/>
        <p:txBody>
          <a:bodyPr/>
          <a:lstStyle/>
          <a:p>
            <a:fld id="{077CDED6-A526-4F0D-959E-2A65482FE3D0}" type="datetime1">
              <a:rPr kumimoji="1" lang="ja-JP" altLang="en-US" smtClean="0"/>
              <a:t>2022/2/25</a:t>
            </a:fld>
            <a:endParaRPr kumimoji="1" lang="ja-JP" altLang="en-US"/>
          </a:p>
        </p:txBody>
      </p:sp>
      <p:sp>
        <p:nvSpPr>
          <p:cNvPr id="5" name="フッター プレースホルダー 4">
            <a:extLst>
              <a:ext uri="{FF2B5EF4-FFF2-40B4-BE49-F238E27FC236}">
                <a16:creationId xmlns:a16="http://schemas.microsoft.com/office/drawing/2014/main" id="{541DDE31-B3F6-4356-A7DF-DC45FA116B7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26FFD6F-3180-4517-95D0-6DA9AA1ADFF7}"/>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3366161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B7C28C-A0AA-4188-B1DA-ACEA9CE4C1A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E78AC12-260E-4565-9318-F30A66688D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BFCE8293-1482-48E4-9A7D-DA8043EEA380}"/>
              </a:ext>
            </a:extLst>
          </p:cNvPr>
          <p:cNvSpPr>
            <a:spLocks noGrp="1"/>
          </p:cNvSpPr>
          <p:nvPr>
            <p:ph type="dt" sz="half" idx="10"/>
          </p:nvPr>
        </p:nvSpPr>
        <p:spPr/>
        <p:txBody>
          <a:bodyPr/>
          <a:lstStyle/>
          <a:p>
            <a:fld id="{B1968AED-565F-4086-A45D-8EEAD5C0C9E3}" type="datetime1">
              <a:rPr kumimoji="1" lang="ja-JP" altLang="en-US" smtClean="0"/>
              <a:t>2022/2/25</a:t>
            </a:fld>
            <a:endParaRPr kumimoji="1" lang="ja-JP" altLang="en-US"/>
          </a:p>
        </p:txBody>
      </p:sp>
      <p:sp>
        <p:nvSpPr>
          <p:cNvPr id="5" name="フッター プレースホルダー 4">
            <a:extLst>
              <a:ext uri="{FF2B5EF4-FFF2-40B4-BE49-F238E27FC236}">
                <a16:creationId xmlns:a16="http://schemas.microsoft.com/office/drawing/2014/main" id="{94A0C1E1-2FFE-46DC-AA63-D9AC8959212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30C62E0-6684-41B9-BDE2-453E359276BF}"/>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1529270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300D26-BCD2-4C76-8830-4853CD531AB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4C82A9C-1FE8-4DFD-9CA0-8E597579329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40A9004-5E5E-4A6F-BFC8-E44819A5627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A67047C-7123-4AE8-9565-03EC8CF36807}"/>
              </a:ext>
            </a:extLst>
          </p:cNvPr>
          <p:cNvSpPr>
            <a:spLocks noGrp="1"/>
          </p:cNvSpPr>
          <p:nvPr>
            <p:ph type="dt" sz="half" idx="10"/>
          </p:nvPr>
        </p:nvSpPr>
        <p:spPr/>
        <p:txBody>
          <a:bodyPr/>
          <a:lstStyle/>
          <a:p>
            <a:fld id="{E63448E3-3BA8-46DE-BB0D-418024549070}" type="datetime1">
              <a:rPr kumimoji="1" lang="ja-JP" altLang="en-US" smtClean="0"/>
              <a:t>2022/2/25</a:t>
            </a:fld>
            <a:endParaRPr kumimoji="1" lang="ja-JP" altLang="en-US"/>
          </a:p>
        </p:txBody>
      </p:sp>
      <p:sp>
        <p:nvSpPr>
          <p:cNvPr id="6" name="フッター プレースホルダー 5">
            <a:extLst>
              <a:ext uri="{FF2B5EF4-FFF2-40B4-BE49-F238E27FC236}">
                <a16:creationId xmlns:a16="http://schemas.microsoft.com/office/drawing/2014/main" id="{8CC41A45-DBA7-4985-B172-E0C7F68B3A6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004556A-B4C4-471E-8846-ACA21B71B305}"/>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3333484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4E2357-46FD-4019-9B24-ECE6C63A2BB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D702D79-8341-43B5-87E4-EBB8DD0306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5D443E4-1C6C-4D87-B456-B7181C32BBB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890149DA-FB26-4DB0-A353-9F19D89EC3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5E1EF0F0-4ECC-44D1-A6EC-3372B22582E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EB6D9CC-FE86-4E0E-8C52-895F3CDB4924}"/>
              </a:ext>
            </a:extLst>
          </p:cNvPr>
          <p:cNvSpPr>
            <a:spLocks noGrp="1"/>
          </p:cNvSpPr>
          <p:nvPr>
            <p:ph type="dt" sz="half" idx="10"/>
          </p:nvPr>
        </p:nvSpPr>
        <p:spPr/>
        <p:txBody>
          <a:bodyPr/>
          <a:lstStyle/>
          <a:p>
            <a:fld id="{D143AE80-9FD7-41D3-BC4A-975C154283EC}" type="datetime1">
              <a:rPr kumimoji="1" lang="ja-JP" altLang="en-US" smtClean="0"/>
              <a:t>2022/2/25</a:t>
            </a:fld>
            <a:endParaRPr kumimoji="1" lang="ja-JP" altLang="en-US"/>
          </a:p>
        </p:txBody>
      </p:sp>
      <p:sp>
        <p:nvSpPr>
          <p:cNvPr id="8" name="フッター プレースホルダー 7">
            <a:extLst>
              <a:ext uri="{FF2B5EF4-FFF2-40B4-BE49-F238E27FC236}">
                <a16:creationId xmlns:a16="http://schemas.microsoft.com/office/drawing/2014/main" id="{D4F2A679-2960-441B-B3DE-7C9E447F787F}"/>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3FA840B-346C-4DAC-89EB-C0AC1B620173}"/>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2613583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22ED26-A616-42F0-A26B-395841C7167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96D8B48-107E-43FA-B5BA-0CB22202179C}"/>
              </a:ext>
            </a:extLst>
          </p:cNvPr>
          <p:cNvSpPr>
            <a:spLocks noGrp="1"/>
          </p:cNvSpPr>
          <p:nvPr>
            <p:ph type="dt" sz="half" idx="10"/>
          </p:nvPr>
        </p:nvSpPr>
        <p:spPr/>
        <p:txBody>
          <a:bodyPr/>
          <a:lstStyle/>
          <a:p>
            <a:fld id="{3E817611-1469-409E-90F2-32B5D54CBDD7}" type="datetime1">
              <a:rPr kumimoji="1" lang="ja-JP" altLang="en-US" smtClean="0"/>
              <a:t>2022/2/25</a:t>
            </a:fld>
            <a:endParaRPr kumimoji="1" lang="ja-JP" altLang="en-US"/>
          </a:p>
        </p:txBody>
      </p:sp>
      <p:sp>
        <p:nvSpPr>
          <p:cNvPr id="4" name="フッター プレースホルダー 3">
            <a:extLst>
              <a:ext uri="{FF2B5EF4-FFF2-40B4-BE49-F238E27FC236}">
                <a16:creationId xmlns:a16="http://schemas.microsoft.com/office/drawing/2014/main" id="{8A3FA8C6-A350-4855-8795-5C8581F54E9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5609F88-5736-4C7D-A854-46461C189613}"/>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1088294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F52E0AA-0CC7-464B-80D8-2FE7D2C73483}"/>
              </a:ext>
            </a:extLst>
          </p:cNvPr>
          <p:cNvSpPr>
            <a:spLocks noGrp="1"/>
          </p:cNvSpPr>
          <p:nvPr>
            <p:ph type="dt" sz="half" idx="10"/>
          </p:nvPr>
        </p:nvSpPr>
        <p:spPr/>
        <p:txBody>
          <a:bodyPr/>
          <a:lstStyle/>
          <a:p>
            <a:fld id="{C942B4FC-A019-4D23-854A-41511884C5FE}" type="datetime1">
              <a:rPr kumimoji="1" lang="ja-JP" altLang="en-US" smtClean="0"/>
              <a:t>2022/2/25</a:t>
            </a:fld>
            <a:endParaRPr kumimoji="1" lang="ja-JP" altLang="en-US"/>
          </a:p>
        </p:txBody>
      </p:sp>
      <p:sp>
        <p:nvSpPr>
          <p:cNvPr id="3" name="フッター プレースホルダー 2">
            <a:extLst>
              <a:ext uri="{FF2B5EF4-FFF2-40B4-BE49-F238E27FC236}">
                <a16:creationId xmlns:a16="http://schemas.microsoft.com/office/drawing/2014/main" id="{C9E4656A-2584-4EC0-BB09-A836E366918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E1B02A2-10EA-4F8F-927B-08119CBAB996}"/>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3599915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072B71-9DFB-43CF-A537-2F1FAD5078D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2E227DD-9906-4F0C-AD89-0A1B46703F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71C0A12-C2B2-4A96-BAC1-AE668D1568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00CDD36-D445-4E2C-BCC5-12AAB181CC06}"/>
              </a:ext>
            </a:extLst>
          </p:cNvPr>
          <p:cNvSpPr>
            <a:spLocks noGrp="1"/>
          </p:cNvSpPr>
          <p:nvPr>
            <p:ph type="dt" sz="half" idx="10"/>
          </p:nvPr>
        </p:nvSpPr>
        <p:spPr/>
        <p:txBody>
          <a:bodyPr/>
          <a:lstStyle/>
          <a:p>
            <a:fld id="{DE91CABA-AAEF-4746-9DF6-7DE2422D5D34}" type="datetime1">
              <a:rPr kumimoji="1" lang="ja-JP" altLang="en-US" smtClean="0"/>
              <a:t>2022/2/25</a:t>
            </a:fld>
            <a:endParaRPr kumimoji="1" lang="ja-JP" altLang="en-US"/>
          </a:p>
        </p:txBody>
      </p:sp>
      <p:sp>
        <p:nvSpPr>
          <p:cNvPr id="6" name="フッター プレースホルダー 5">
            <a:extLst>
              <a:ext uri="{FF2B5EF4-FFF2-40B4-BE49-F238E27FC236}">
                <a16:creationId xmlns:a16="http://schemas.microsoft.com/office/drawing/2014/main" id="{466FC6C3-A95C-455D-8AAC-BD4C3A349C8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7440DB2-1FBB-4726-8344-0C04321D2140}"/>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3040489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AA2FB7-EC83-4D16-8DF4-116C7E4A970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E26C732-7205-492E-9F65-B8D12B5E47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1AFB0DE-8DA4-4D90-8079-4A5E74D8AD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1EB9447-4757-4E57-89F6-C1CA19488D2C}"/>
              </a:ext>
            </a:extLst>
          </p:cNvPr>
          <p:cNvSpPr>
            <a:spLocks noGrp="1"/>
          </p:cNvSpPr>
          <p:nvPr>
            <p:ph type="dt" sz="half" idx="10"/>
          </p:nvPr>
        </p:nvSpPr>
        <p:spPr/>
        <p:txBody>
          <a:bodyPr/>
          <a:lstStyle/>
          <a:p>
            <a:fld id="{9A35B35F-CB73-48FA-8DC3-0FD35682DF35}" type="datetime1">
              <a:rPr kumimoji="1" lang="ja-JP" altLang="en-US" smtClean="0"/>
              <a:t>2022/2/25</a:t>
            </a:fld>
            <a:endParaRPr kumimoji="1" lang="ja-JP" altLang="en-US"/>
          </a:p>
        </p:txBody>
      </p:sp>
      <p:sp>
        <p:nvSpPr>
          <p:cNvPr id="6" name="フッター プレースホルダー 5">
            <a:extLst>
              <a:ext uri="{FF2B5EF4-FFF2-40B4-BE49-F238E27FC236}">
                <a16:creationId xmlns:a16="http://schemas.microsoft.com/office/drawing/2014/main" id="{F38528A1-E59A-4106-B1C8-859056B721A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E3615C-1D1C-454E-B007-FA60A46995F1}"/>
              </a:ext>
            </a:extLst>
          </p:cNvPr>
          <p:cNvSpPr>
            <a:spLocks noGrp="1"/>
          </p:cNvSpPr>
          <p:nvPr>
            <p:ph type="sldNum" sz="quarter" idx="12"/>
          </p:nvPr>
        </p:nvSpPr>
        <p:spPr/>
        <p:txBody>
          <a:body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2348458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3D3F640-646B-4172-B95F-42F8031148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AE08635-5A65-4AD6-B52E-4C661E8A43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777C238-91E8-42F7-AFBF-77D60F7170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717746-051E-4353-9AC7-D5F64019549C}" type="datetime1">
              <a:rPr kumimoji="1" lang="ja-JP" altLang="en-US" smtClean="0"/>
              <a:t>2022/2/25</a:t>
            </a:fld>
            <a:endParaRPr kumimoji="1" lang="ja-JP" altLang="en-US"/>
          </a:p>
        </p:txBody>
      </p:sp>
      <p:sp>
        <p:nvSpPr>
          <p:cNvPr id="5" name="フッター プレースホルダー 4">
            <a:extLst>
              <a:ext uri="{FF2B5EF4-FFF2-40B4-BE49-F238E27FC236}">
                <a16:creationId xmlns:a16="http://schemas.microsoft.com/office/drawing/2014/main" id="{7EE97976-8C26-4AF5-8503-97A95DC425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544A108-004F-4824-82D4-7178F92E3E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14B8F6-DC3D-4F1F-BFAC-BC9EC173BFE5}" type="slidenum">
              <a:rPr kumimoji="1" lang="ja-JP" altLang="en-US" smtClean="0"/>
              <a:t>‹#›</a:t>
            </a:fld>
            <a:endParaRPr kumimoji="1" lang="ja-JP" altLang="en-US"/>
          </a:p>
        </p:txBody>
      </p:sp>
    </p:spTree>
    <p:extLst>
      <p:ext uri="{BB962C8B-B14F-4D97-AF65-F5344CB8AC3E}">
        <p14:creationId xmlns:p14="http://schemas.microsoft.com/office/powerpoint/2010/main" val="9059077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ctrTitle"/>
          </p:nvPr>
        </p:nvSpPr>
        <p:spPr>
          <a:xfrm>
            <a:off x="2943606" y="2318741"/>
            <a:ext cx="5804154" cy="884858"/>
          </a:xfrm>
          <a:prstGeom prst="rect">
            <a:avLst/>
          </a:prstGeom>
        </p:spPr>
        <p:txBody>
          <a:bodyPr vert="horz" wrap="square" lIns="0" tIns="12700" rIns="0" bIns="0" rtlCol="0">
            <a:spAutoFit/>
          </a:bodyPr>
          <a:lstStyle/>
          <a:p>
            <a:pPr algn="ctr">
              <a:lnSpc>
                <a:spcPts val="6840"/>
              </a:lnSpc>
              <a:spcBef>
                <a:spcPts val="100"/>
              </a:spcBef>
            </a:pPr>
            <a:r>
              <a:rPr lang="ja-JP" altLang="en-US" spc="-40" dirty="0">
                <a:latin typeface="Century" panose="02040604050505020304" pitchFamily="18" charset="0"/>
              </a:rPr>
              <a:t>国連</a:t>
            </a:r>
            <a:r>
              <a:rPr spc="-40" dirty="0">
                <a:latin typeface="Century" panose="02040604050505020304" pitchFamily="18" charset="0"/>
              </a:rPr>
              <a:t>CEFACT</a:t>
            </a:r>
          </a:p>
        </p:txBody>
      </p:sp>
      <p:sp>
        <p:nvSpPr>
          <p:cNvPr id="4" name="スライド番号プレースホルダー 3">
            <a:extLst>
              <a:ext uri="{FF2B5EF4-FFF2-40B4-BE49-F238E27FC236}">
                <a16:creationId xmlns:a16="http://schemas.microsoft.com/office/drawing/2014/main" id="{8AD0A878-FF46-438B-8B0E-954E934BEEAB}"/>
              </a:ext>
            </a:extLst>
          </p:cNvPr>
          <p:cNvSpPr>
            <a:spLocks noGrp="1"/>
          </p:cNvSpPr>
          <p:nvPr>
            <p:ph type="sldNum" sz="quarter" idx="7"/>
          </p:nvPr>
        </p:nvSpPr>
        <p:spPr/>
        <p:txBody>
          <a:bodyPr/>
          <a:lstStyle/>
          <a:p>
            <a:fld id="{B6F15528-21DE-4FAA-801E-634DDDAF4B2B}" type="slidenum">
              <a:rPr lang="en-US" altLang="ja-JP" smtClean="0"/>
              <a:t>1</a:t>
            </a:fld>
            <a:endParaRPr lang="en-US" altLang="ja-JP"/>
          </a:p>
        </p:txBody>
      </p:sp>
      <p:sp>
        <p:nvSpPr>
          <p:cNvPr id="5" name="テキスト ボックス 4">
            <a:extLst>
              <a:ext uri="{FF2B5EF4-FFF2-40B4-BE49-F238E27FC236}">
                <a16:creationId xmlns:a16="http://schemas.microsoft.com/office/drawing/2014/main" id="{08FE5A94-8D7A-4F80-A3AD-CA83EAC6C251}"/>
              </a:ext>
            </a:extLst>
          </p:cNvPr>
          <p:cNvSpPr txBox="1"/>
          <p:nvPr/>
        </p:nvSpPr>
        <p:spPr>
          <a:xfrm>
            <a:off x="8747760" y="345440"/>
            <a:ext cx="2936240" cy="369332"/>
          </a:xfrm>
          <a:prstGeom prst="rect">
            <a:avLst/>
          </a:prstGeom>
          <a:noFill/>
          <a:ln>
            <a:solidFill>
              <a:schemeClr val="accent1"/>
            </a:solidFill>
          </a:ln>
        </p:spPr>
        <p:txBody>
          <a:bodyPr wrap="square" rtlCol="0">
            <a:spAutoFit/>
          </a:bodyPr>
          <a:lstStyle/>
          <a:p>
            <a:pPr algn="ctr"/>
            <a:r>
              <a:rPr kumimoji="1" lang="ja-JP" altLang="en-US" dirty="0"/>
              <a:t>国際連携</a:t>
            </a:r>
            <a:r>
              <a:rPr kumimoji="1" lang="en-US" altLang="ja-JP" dirty="0"/>
              <a:t>2021-5-04</a:t>
            </a:r>
            <a:endParaRPr kumimoji="1" lang="ja-JP" altLang="en-US" dirty="0"/>
          </a:p>
        </p:txBody>
      </p:sp>
      <p:sp>
        <p:nvSpPr>
          <p:cNvPr id="6" name="テキスト ボックス 5">
            <a:extLst>
              <a:ext uri="{FF2B5EF4-FFF2-40B4-BE49-F238E27FC236}">
                <a16:creationId xmlns:a16="http://schemas.microsoft.com/office/drawing/2014/main" id="{71C84311-1064-44D5-98EB-988619B0C358}"/>
              </a:ext>
            </a:extLst>
          </p:cNvPr>
          <p:cNvSpPr txBox="1"/>
          <p:nvPr/>
        </p:nvSpPr>
        <p:spPr>
          <a:xfrm>
            <a:off x="3741165" y="3647615"/>
            <a:ext cx="4209035" cy="646331"/>
          </a:xfrm>
          <a:prstGeom prst="rect">
            <a:avLst/>
          </a:prstGeom>
          <a:solidFill>
            <a:srgbClr val="FFFF00"/>
          </a:solidFill>
        </p:spPr>
        <p:txBody>
          <a:bodyPr wrap="square" rtlCol="0">
            <a:spAutoFit/>
          </a:bodyPr>
          <a:lstStyle/>
          <a:p>
            <a:pPr algn="ctr"/>
            <a:r>
              <a:rPr kumimoji="1" lang="en-US" altLang="ja-JP" sz="3600" b="1" dirty="0"/>
              <a:t>API</a:t>
            </a:r>
            <a:r>
              <a:rPr kumimoji="1" lang="ja-JP" altLang="en-US" sz="3600" b="1" dirty="0"/>
              <a:t>化プロジェクト</a:t>
            </a:r>
          </a:p>
        </p:txBody>
      </p:sp>
    </p:spTree>
    <p:extLst>
      <p:ext uri="{BB962C8B-B14F-4D97-AF65-F5344CB8AC3E}">
        <p14:creationId xmlns:p14="http://schemas.microsoft.com/office/powerpoint/2010/main" val="641012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E690CAF-10BC-4B13-B642-108BDAD47AE0}"/>
              </a:ext>
            </a:extLst>
          </p:cNvPr>
          <p:cNvSpPr>
            <a:spLocks noGrp="1"/>
          </p:cNvSpPr>
          <p:nvPr>
            <p:ph type="sldNum" sz="quarter" idx="12"/>
          </p:nvPr>
        </p:nvSpPr>
        <p:spPr/>
        <p:txBody>
          <a:bodyPr/>
          <a:lstStyle/>
          <a:p>
            <a:fld id="{BA14B8F6-DC3D-4F1F-BFAC-BC9EC173BFE5}" type="slidenum">
              <a:rPr kumimoji="1" lang="ja-JP" altLang="en-US" smtClean="0"/>
              <a:t>2</a:t>
            </a:fld>
            <a:endParaRPr kumimoji="1" lang="ja-JP" altLang="en-US"/>
          </a:p>
        </p:txBody>
      </p:sp>
      <p:sp>
        <p:nvSpPr>
          <p:cNvPr id="3" name="テキスト ボックス 2">
            <a:extLst>
              <a:ext uri="{FF2B5EF4-FFF2-40B4-BE49-F238E27FC236}">
                <a16:creationId xmlns:a16="http://schemas.microsoft.com/office/drawing/2014/main" id="{0053B0DE-C404-41FD-8992-A0DD194A04AB}"/>
              </a:ext>
            </a:extLst>
          </p:cNvPr>
          <p:cNvSpPr txBox="1"/>
          <p:nvPr/>
        </p:nvSpPr>
        <p:spPr>
          <a:xfrm>
            <a:off x="135934" y="27744"/>
            <a:ext cx="11217866" cy="584775"/>
          </a:xfrm>
          <a:prstGeom prst="rect">
            <a:avLst/>
          </a:prstGeom>
          <a:noFill/>
        </p:spPr>
        <p:txBody>
          <a:bodyPr wrap="square" rtlCol="0">
            <a:spAutoFit/>
          </a:bodyPr>
          <a:lstStyle/>
          <a:p>
            <a:r>
              <a:rPr lang="en-US" altLang="ja-JP" sz="3200" b="1" dirty="0">
                <a:solidFill>
                  <a:srgbClr val="0070C0"/>
                </a:solidFill>
              </a:rPr>
              <a:t>Opinions &amp; Concerns</a:t>
            </a:r>
            <a:endParaRPr kumimoji="1" lang="en-US" altLang="ja-JP" sz="3200" b="1" dirty="0">
              <a:solidFill>
                <a:srgbClr val="0070C0"/>
              </a:solidFill>
            </a:endParaRPr>
          </a:p>
        </p:txBody>
      </p:sp>
      <p:sp>
        <p:nvSpPr>
          <p:cNvPr id="4" name="テキスト ボックス 3">
            <a:extLst>
              <a:ext uri="{FF2B5EF4-FFF2-40B4-BE49-F238E27FC236}">
                <a16:creationId xmlns:a16="http://schemas.microsoft.com/office/drawing/2014/main" id="{F6A98FDB-5B4B-438B-AE3D-CCEDD3CC94D0}"/>
              </a:ext>
            </a:extLst>
          </p:cNvPr>
          <p:cNvSpPr txBox="1"/>
          <p:nvPr/>
        </p:nvSpPr>
        <p:spPr>
          <a:xfrm>
            <a:off x="493986" y="612519"/>
            <a:ext cx="3857297" cy="523220"/>
          </a:xfrm>
          <a:prstGeom prst="rect">
            <a:avLst/>
          </a:prstGeom>
          <a:noFill/>
        </p:spPr>
        <p:txBody>
          <a:bodyPr wrap="square" rtlCol="0">
            <a:spAutoFit/>
          </a:bodyPr>
          <a:lstStyle/>
          <a:p>
            <a:r>
              <a:rPr kumimoji="1" lang="en-US" altLang="ja-JP" sz="2800" b="1" dirty="0">
                <a:latin typeface="Times New Roman" panose="02020603050405020304" pitchFamily="18" charset="0"/>
                <a:cs typeface="Times New Roman" panose="02020603050405020304" pitchFamily="18" charset="0"/>
              </a:rPr>
              <a:t>Consensus</a:t>
            </a:r>
            <a:endParaRPr kumimoji="1" lang="ja-JP" altLang="en-US" sz="2800" b="1" dirty="0">
              <a:latin typeface="Times New Roman" panose="02020603050405020304" pitchFamily="18" charset="0"/>
              <a:cs typeface="Times New Roman" panose="02020603050405020304" pitchFamily="18" charset="0"/>
            </a:endParaRPr>
          </a:p>
        </p:txBody>
      </p:sp>
      <p:sp>
        <p:nvSpPr>
          <p:cNvPr id="5" name="テキスト ボックス 4">
            <a:extLst>
              <a:ext uri="{FF2B5EF4-FFF2-40B4-BE49-F238E27FC236}">
                <a16:creationId xmlns:a16="http://schemas.microsoft.com/office/drawing/2014/main" id="{087A635E-3DDF-4D9F-B990-7FEA51DE01A1}"/>
              </a:ext>
            </a:extLst>
          </p:cNvPr>
          <p:cNvSpPr txBox="1"/>
          <p:nvPr/>
        </p:nvSpPr>
        <p:spPr>
          <a:xfrm>
            <a:off x="417084" y="1135739"/>
            <a:ext cx="11018170" cy="1631216"/>
          </a:xfrm>
          <a:prstGeom prst="rect">
            <a:avLst/>
          </a:prstGeom>
          <a:noFill/>
          <a:ln>
            <a:solidFill>
              <a:schemeClr val="accent1"/>
            </a:solidFill>
          </a:ln>
        </p:spPr>
        <p:txBody>
          <a:bodyPr wrap="square" rtlCol="0">
            <a:spAutoFit/>
          </a:bodyPr>
          <a:lstStyle/>
          <a:p>
            <a:r>
              <a:rPr lang="en-US" altLang="ja-JP" sz="2000" kern="100" dirty="0">
                <a:effectLst/>
                <a:latin typeface="Times New Roman" panose="02020603050405020304" pitchFamily="18" charset="0"/>
                <a:ea typeface="游明朝" panose="02020400000000000000" pitchFamily="18" charset="-128"/>
                <a:cs typeface="Times New Roman" panose="02020603050405020304" pitchFamily="18" charset="0"/>
              </a:rPr>
              <a:t>Through the trial projects by Steve and Rudy, they showed the API world (Stage 2 and 3) can be covered the business requirements and implementable.</a:t>
            </a:r>
          </a:p>
          <a:p>
            <a:endParaRPr kumimoji="1" lang="en-US" altLang="ja-JP" sz="2000" kern="100" dirty="0">
              <a:latin typeface="Times New Roman" panose="02020603050405020304" pitchFamily="18" charset="0"/>
              <a:ea typeface="游明朝" panose="02020400000000000000" pitchFamily="18" charset="-128"/>
              <a:cs typeface="Times New Roman" panose="02020603050405020304" pitchFamily="18" charset="0"/>
            </a:endParaRPr>
          </a:p>
          <a:p>
            <a:r>
              <a:rPr lang="en-US" altLang="ja-JP" sz="2000" kern="100" dirty="0">
                <a:effectLst/>
                <a:latin typeface="Times New Roman" panose="02020603050405020304" pitchFamily="18" charset="0"/>
                <a:ea typeface="游明朝" panose="02020400000000000000" pitchFamily="18" charset="-128"/>
                <a:cs typeface="Times New Roman" panose="02020603050405020304" pitchFamily="18" charset="0"/>
              </a:rPr>
              <a:t>Our deliverables have been open for years. People want a trustworthy partner for the source of data components and maintenance.</a:t>
            </a:r>
            <a:endParaRPr kumimoji="1" lang="en-US" altLang="ja-JP" sz="2000" dirty="0">
              <a:latin typeface="Times New Roman" panose="02020603050405020304" pitchFamily="18" charset="0"/>
              <a:ea typeface="游明朝" panose="02020400000000000000" pitchFamily="18" charset="-128"/>
            </a:endParaRPr>
          </a:p>
        </p:txBody>
      </p:sp>
      <p:sp>
        <p:nvSpPr>
          <p:cNvPr id="6" name="テキスト ボックス 5">
            <a:extLst>
              <a:ext uri="{FF2B5EF4-FFF2-40B4-BE49-F238E27FC236}">
                <a16:creationId xmlns:a16="http://schemas.microsoft.com/office/drawing/2014/main" id="{9F41AF8E-98C9-4F57-8CFC-69B49A02F0C2}"/>
              </a:ext>
            </a:extLst>
          </p:cNvPr>
          <p:cNvSpPr txBox="1"/>
          <p:nvPr/>
        </p:nvSpPr>
        <p:spPr>
          <a:xfrm>
            <a:off x="417084" y="2905780"/>
            <a:ext cx="4582511" cy="523220"/>
          </a:xfrm>
          <a:prstGeom prst="rect">
            <a:avLst/>
          </a:prstGeom>
          <a:noFill/>
        </p:spPr>
        <p:txBody>
          <a:bodyPr wrap="square" rtlCol="0">
            <a:spAutoFit/>
          </a:bodyPr>
          <a:lstStyle/>
          <a:p>
            <a:r>
              <a:rPr lang="en-US" altLang="ja-JP" sz="2800" b="1" dirty="0">
                <a:latin typeface="Times New Roman" panose="02020603050405020304" pitchFamily="18" charset="0"/>
                <a:cs typeface="Times New Roman" panose="02020603050405020304" pitchFamily="18" charset="0"/>
              </a:rPr>
              <a:t>Stage for adopting API</a:t>
            </a:r>
            <a:endParaRPr kumimoji="1" lang="ja-JP" altLang="en-US" sz="2800" b="1" dirty="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D8D2B9BD-AB89-432D-9AE6-2C69650798F0}"/>
              </a:ext>
            </a:extLst>
          </p:cNvPr>
          <p:cNvSpPr txBox="1"/>
          <p:nvPr/>
        </p:nvSpPr>
        <p:spPr>
          <a:xfrm>
            <a:off x="493986" y="3429000"/>
            <a:ext cx="11018170" cy="3323987"/>
          </a:xfrm>
          <a:prstGeom prst="rect">
            <a:avLst/>
          </a:prstGeom>
          <a:noFill/>
          <a:ln>
            <a:solidFill>
              <a:schemeClr val="accent1"/>
            </a:solidFill>
          </a:ln>
        </p:spPr>
        <p:txBody>
          <a:bodyPr wrap="square" rtlCol="0">
            <a:spAutoFit/>
          </a:bodyPr>
          <a:lstStyle/>
          <a:p>
            <a:r>
              <a:rPr lang="en-US" altLang="ja-JP" sz="2000" dirty="0">
                <a:effectLst/>
                <a:latin typeface="Times New Roman" panose="02020603050405020304" pitchFamily="18" charset="0"/>
                <a:ea typeface="游明朝" panose="02020400000000000000" pitchFamily="18" charset="-128"/>
                <a:cs typeface="Times New Roman" panose="02020603050405020304" pitchFamily="18" charset="0"/>
              </a:rPr>
              <a:t>We recognize there are 3 stages for adopting the new world of API.</a:t>
            </a:r>
          </a:p>
          <a:p>
            <a:pPr marL="800100" lvl="1" indent="-342900">
              <a:buFont typeface="Wingdings" panose="05000000000000000000" pitchFamily="2" charset="2"/>
              <a:buChar char="Ø"/>
            </a:pPr>
            <a:r>
              <a:rPr lang="en-US" altLang="ja-JP" sz="20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rPr>
              <a:t>Stage1: Business documents as APIs</a:t>
            </a:r>
            <a:r>
              <a:rPr lang="en-US" altLang="ja-JP" sz="2000" kern="0" dirty="0">
                <a:solidFill>
                  <a:srgbClr val="222222"/>
                </a:solidFill>
                <a:latin typeface="Times New Roman" panose="02020603050405020304" pitchFamily="18" charset="0"/>
                <a:ea typeface="ＭＳ Ｐゴシック" panose="020B0600070205080204" pitchFamily="50" charset="-128"/>
                <a:cs typeface="Times New Roman" panose="02020603050405020304" pitchFamily="18" charset="0"/>
              </a:rPr>
              <a:t>=&gt;JSON Schema NDR</a:t>
            </a:r>
            <a:endParaRPr lang="en-US" altLang="ja-JP" sz="20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marL="800100" lvl="1" indent="-342900">
              <a:buFont typeface="Wingdings" panose="05000000000000000000" pitchFamily="2" charset="2"/>
              <a:buChar char="Ø"/>
            </a:pPr>
            <a:r>
              <a:rPr lang="en-US" altLang="ja-JP" sz="20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rPr>
              <a:t>Stage2: A supply chain vocabulary for the web</a:t>
            </a:r>
            <a:r>
              <a:rPr lang="en-US" altLang="ja-JP" sz="2000" kern="0" dirty="0">
                <a:solidFill>
                  <a:srgbClr val="222222"/>
                </a:solidFill>
                <a:latin typeface="Times New Roman" panose="02020603050405020304" pitchFamily="18" charset="0"/>
                <a:ea typeface="ＭＳ Ｐゴシック" panose="020B0600070205080204" pitchFamily="50" charset="-128"/>
                <a:cs typeface="Times New Roman" panose="02020603050405020304" pitchFamily="18" charset="0"/>
              </a:rPr>
              <a:t>=&gt;JSON-LD vocabulary</a:t>
            </a:r>
            <a:endParaRPr lang="en-US" altLang="ja-JP" sz="20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p>
            <a:pPr marL="800100" lvl="1" indent="-342900">
              <a:buFont typeface="Wingdings" panose="05000000000000000000" pitchFamily="2" charset="2"/>
              <a:buChar char="Ø"/>
            </a:pPr>
            <a:r>
              <a:rPr lang="en-US" altLang="ja-JP" sz="2000" kern="0" dirty="0">
                <a:solidFill>
                  <a:srgbClr val="222222"/>
                </a:solidFill>
                <a:effectLst/>
                <a:latin typeface="Times New Roman" panose="02020603050405020304" pitchFamily="18" charset="0"/>
                <a:ea typeface="ＭＳ Ｐゴシック" panose="020B0600070205080204" pitchFamily="50" charset="-128"/>
                <a:cs typeface="Times New Roman" panose="02020603050405020304" pitchFamily="18" charset="0"/>
              </a:rPr>
              <a:t>Stage3: API and V</a:t>
            </a:r>
            <a:r>
              <a:rPr lang="en-US" altLang="ja-JP" sz="2000" kern="0" dirty="0">
                <a:latin typeface="Times New Roman" panose="02020603050405020304" pitchFamily="18" charset="0"/>
                <a:ea typeface="ＭＳ Ｐゴシック" panose="020B0600070205080204" pitchFamily="50" charset="-128"/>
                <a:cs typeface="Times New Roman" panose="02020603050405020304" pitchFamily="18" charset="0"/>
              </a:rPr>
              <a:t>erifiable Credential </a:t>
            </a:r>
            <a:r>
              <a:rPr lang="en-US" altLang="ja-JP" sz="2000" kern="0" dirty="0">
                <a:effectLst/>
                <a:latin typeface="Times New Roman" panose="02020603050405020304" pitchFamily="18" charset="0"/>
                <a:ea typeface="ＭＳ Ｐゴシック" panose="020B0600070205080204" pitchFamily="50" charset="-128"/>
                <a:cs typeface="Times New Roman" panose="02020603050405020304" pitchFamily="18" charset="0"/>
              </a:rPr>
              <a:t>semantic standards for the linked data reliable web</a:t>
            </a:r>
            <a:r>
              <a:rPr kumimoji="1" lang="en-US" altLang="ja-JP" sz="2000" kern="0" dirty="0">
                <a:latin typeface="Times New Roman" panose="02020603050405020304" pitchFamily="18" charset="0"/>
                <a:ea typeface="ＭＳ Ｐゴシック" panose="020B0600070205080204" pitchFamily="50" charset="-128"/>
                <a:cs typeface="Times New Roman" panose="02020603050405020304" pitchFamily="18" charset="0"/>
              </a:rPr>
              <a:t>=&gt;API </a:t>
            </a:r>
            <a:r>
              <a:rPr kumimoji="1" lang="en-US" altLang="ja-JP" sz="2000" kern="0" dirty="0">
                <a:solidFill>
                  <a:srgbClr val="222222"/>
                </a:solidFill>
                <a:latin typeface="Times New Roman" panose="02020603050405020304" pitchFamily="18" charset="0"/>
                <a:ea typeface="ＭＳ Ｐゴシック" panose="020B0600070205080204" pitchFamily="50" charset="-128"/>
                <a:cs typeface="Times New Roman" panose="02020603050405020304" pitchFamily="18" charset="0"/>
              </a:rPr>
              <a:t>Design methodology</a:t>
            </a:r>
            <a:endParaRPr kumimoji="1" lang="ja-JP" altLang="en-US" sz="2000" dirty="0">
              <a:latin typeface="Times New Roman" panose="02020603050405020304" pitchFamily="18" charset="0"/>
              <a:cs typeface="Times New Roman" panose="02020603050405020304" pitchFamily="18" charset="0"/>
            </a:endParaRPr>
          </a:p>
          <a:p>
            <a:endParaRPr lang="en-US" altLang="ja-JP" sz="2000" dirty="0">
              <a:effectLst/>
              <a:latin typeface="Times New Roman" panose="02020603050405020304" pitchFamily="18" charset="0"/>
              <a:ea typeface="游明朝" panose="02020400000000000000" pitchFamily="18" charset="-128"/>
              <a:cs typeface="Times New Roman" panose="02020603050405020304" pitchFamily="18" charset="0"/>
            </a:endParaRPr>
          </a:p>
          <a:p>
            <a:pPr algn="just"/>
            <a:r>
              <a:rPr lang="en-US" altLang="ja-JP" sz="1800" kern="100" dirty="0">
                <a:effectLst/>
                <a:latin typeface="Times New Roman" panose="02020603050405020304" pitchFamily="18" charset="0"/>
                <a:ea typeface="游明朝" panose="02020400000000000000" pitchFamily="18" charset="-128"/>
                <a:cs typeface="Times New Roman" panose="02020603050405020304" pitchFamily="18" charset="0"/>
              </a:rPr>
              <a:t>Focus on the stage 1 &amp; 2.</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1800" kern="100" dirty="0">
                <a:effectLst/>
                <a:latin typeface="Times New Roman" panose="02020603050405020304" pitchFamily="18" charset="0"/>
                <a:ea typeface="游明朝" panose="02020400000000000000" pitchFamily="18" charset="-128"/>
                <a:cs typeface="Times New Roman" panose="02020603050405020304" pitchFamily="18" charset="0"/>
              </a:rPr>
              <a:t>The stage 1 is the prerequisite to the stage 2.</a:t>
            </a:r>
          </a:p>
          <a:p>
            <a:pPr algn="just"/>
            <a:endParaRPr lang="en-US" altLang="ja-JP" kern="100" dirty="0">
              <a:latin typeface="Times New Roman" panose="02020603050405020304" pitchFamily="18" charset="0"/>
              <a:ea typeface="游明朝" panose="02020400000000000000" pitchFamily="18" charset="-128"/>
              <a:cs typeface="Times New Roman" panose="02020603050405020304" pitchFamily="18" charset="0"/>
            </a:endParaRPr>
          </a:p>
          <a:p>
            <a:pPr algn="just"/>
            <a:r>
              <a:rPr lang="en-US" altLang="ja-JP" sz="1800" kern="100" dirty="0">
                <a:effectLst/>
                <a:latin typeface="Times New Roman" panose="02020603050405020304" pitchFamily="18" charset="0"/>
                <a:ea typeface="游明朝" panose="02020400000000000000" pitchFamily="18" charset="-128"/>
                <a:cs typeface="Times New Roman" panose="02020603050405020304" pitchFamily="18" charset="0"/>
              </a:rPr>
              <a:t>The sufficient long-term resources will be needed to support stage 2 comparable with the long-term sufficient resources already needed for current UN/EDIFACT and CCL and RDM maintenance and development work.</a:t>
            </a:r>
            <a:endParaRPr lang="en-US" altLang="ja-JP" sz="2000" dirty="0">
              <a:effectLst/>
              <a:latin typeface="Times New Roman" panose="02020603050405020304" pitchFamily="18"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1886461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916939" y="2144077"/>
            <a:ext cx="10285730" cy="4394835"/>
          </a:xfrm>
          <a:prstGeom prst="rect">
            <a:avLst/>
          </a:prstGeom>
        </p:spPr>
        <p:txBody>
          <a:bodyPr vert="horz" wrap="square" lIns="0" tIns="40640" rIns="0" bIns="0" rtlCol="0">
            <a:spAutoFit/>
          </a:bodyPr>
          <a:lstStyle/>
          <a:p>
            <a:pPr marL="241300" indent="-228600">
              <a:lnSpc>
                <a:spcPct val="100000"/>
              </a:lnSpc>
              <a:spcBef>
                <a:spcPts val="320"/>
              </a:spcBef>
              <a:buFont typeface="Arial"/>
              <a:buChar char="•"/>
              <a:tabLst>
                <a:tab pos="241300" algn="l"/>
              </a:tabLst>
            </a:pPr>
            <a:r>
              <a:rPr sz="2400" b="1" dirty="0">
                <a:solidFill>
                  <a:srgbClr val="1B609E"/>
                </a:solidFill>
                <a:latin typeface="Trebuchet MS"/>
                <a:cs typeface="Trebuchet MS"/>
              </a:rPr>
              <a:t>PR</a:t>
            </a:r>
            <a:r>
              <a:rPr sz="2400" b="1" spc="15" dirty="0">
                <a:solidFill>
                  <a:srgbClr val="1B609E"/>
                </a:solidFill>
                <a:latin typeface="Trebuchet MS"/>
                <a:cs typeface="Trebuchet MS"/>
              </a:rPr>
              <a:t>O</a:t>
            </a:r>
            <a:r>
              <a:rPr sz="2400" b="1" spc="-80" dirty="0">
                <a:solidFill>
                  <a:srgbClr val="1B609E"/>
                </a:solidFill>
                <a:latin typeface="Trebuchet MS"/>
                <a:cs typeface="Trebuchet MS"/>
              </a:rPr>
              <a:t>JECT</a:t>
            </a:r>
            <a:r>
              <a:rPr sz="2400" b="1" spc="-114" dirty="0">
                <a:solidFill>
                  <a:srgbClr val="1B609E"/>
                </a:solidFill>
                <a:latin typeface="Trebuchet MS"/>
                <a:cs typeface="Trebuchet MS"/>
              </a:rPr>
              <a:t> </a:t>
            </a:r>
            <a:r>
              <a:rPr sz="2400" b="1" spc="5" dirty="0">
                <a:solidFill>
                  <a:srgbClr val="1B609E"/>
                </a:solidFill>
                <a:latin typeface="Trebuchet MS"/>
                <a:cs typeface="Trebuchet MS"/>
              </a:rPr>
              <a:t>P</a:t>
            </a:r>
            <a:r>
              <a:rPr sz="2400" b="1" spc="10" dirty="0">
                <a:solidFill>
                  <a:srgbClr val="1B609E"/>
                </a:solidFill>
                <a:latin typeface="Trebuchet MS"/>
                <a:cs typeface="Trebuchet MS"/>
              </a:rPr>
              <a:t>U</a:t>
            </a:r>
            <a:r>
              <a:rPr sz="2400" b="1" dirty="0">
                <a:solidFill>
                  <a:srgbClr val="1B609E"/>
                </a:solidFill>
                <a:latin typeface="Trebuchet MS"/>
                <a:cs typeface="Trebuchet MS"/>
              </a:rPr>
              <a:t>RP</a:t>
            </a:r>
            <a:r>
              <a:rPr sz="2400" b="1" spc="15" dirty="0">
                <a:solidFill>
                  <a:srgbClr val="1B609E"/>
                </a:solidFill>
                <a:latin typeface="Trebuchet MS"/>
                <a:cs typeface="Trebuchet MS"/>
              </a:rPr>
              <a:t>O</a:t>
            </a:r>
            <a:r>
              <a:rPr sz="2400" b="1" spc="170" dirty="0">
                <a:solidFill>
                  <a:srgbClr val="1B609E"/>
                </a:solidFill>
                <a:latin typeface="Trebuchet MS"/>
                <a:cs typeface="Trebuchet MS"/>
              </a:rPr>
              <a:t>SE</a:t>
            </a:r>
            <a:endParaRPr sz="2400" dirty="0">
              <a:latin typeface="Trebuchet MS"/>
              <a:cs typeface="Trebuchet MS"/>
            </a:endParaRPr>
          </a:p>
          <a:p>
            <a:pPr marL="241300" marR="5080" indent="-228600">
              <a:lnSpc>
                <a:spcPct val="70000"/>
              </a:lnSpc>
              <a:spcBef>
                <a:spcPts val="1080"/>
              </a:spcBef>
              <a:buFont typeface="Arial"/>
              <a:buChar char="•"/>
              <a:tabLst>
                <a:tab pos="241300" algn="l"/>
              </a:tabLst>
            </a:pPr>
            <a:r>
              <a:rPr sz="2400" dirty="0">
                <a:solidFill>
                  <a:srgbClr val="172B4D"/>
                </a:solidFill>
                <a:latin typeface="Calibri"/>
                <a:cs typeface="Calibri"/>
              </a:rPr>
              <a:t>Multiple </a:t>
            </a:r>
            <a:r>
              <a:rPr sz="2400" spc="-15" dirty="0">
                <a:solidFill>
                  <a:srgbClr val="172B4D"/>
                </a:solidFill>
                <a:latin typeface="Calibri"/>
                <a:cs typeface="Calibri"/>
              </a:rPr>
              <a:t>groups </a:t>
            </a:r>
            <a:r>
              <a:rPr sz="2400" dirty="0">
                <a:solidFill>
                  <a:srgbClr val="172B4D"/>
                </a:solidFill>
                <a:latin typeface="Calibri"/>
                <a:cs typeface="Calibri"/>
              </a:rPr>
              <a:t>within </a:t>
            </a:r>
            <a:r>
              <a:rPr sz="2400" spc="-15" dirty="0">
                <a:solidFill>
                  <a:srgbClr val="172B4D"/>
                </a:solidFill>
                <a:latin typeface="Calibri"/>
                <a:cs typeface="Calibri"/>
              </a:rPr>
              <a:t>UN/CEFACT </a:t>
            </a:r>
            <a:r>
              <a:rPr sz="2400" dirty="0">
                <a:solidFill>
                  <a:srgbClr val="172B4D"/>
                </a:solidFill>
                <a:latin typeface="Calibri"/>
                <a:cs typeface="Calibri"/>
              </a:rPr>
              <a:t>wish </a:t>
            </a:r>
            <a:r>
              <a:rPr sz="2400" spc="-15" dirty="0">
                <a:solidFill>
                  <a:srgbClr val="172B4D"/>
                </a:solidFill>
                <a:latin typeface="Calibri"/>
                <a:cs typeface="Calibri"/>
              </a:rPr>
              <a:t>to </a:t>
            </a:r>
            <a:r>
              <a:rPr sz="2400" spc="-10" dirty="0">
                <a:solidFill>
                  <a:srgbClr val="172B4D"/>
                </a:solidFill>
                <a:latin typeface="Calibri"/>
                <a:cs typeface="Calibri"/>
              </a:rPr>
              <a:t>develop </a:t>
            </a:r>
            <a:r>
              <a:rPr sz="2400" spc="-15" dirty="0">
                <a:solidFill>
                  <a:srgbClr val="172B4D"/>
                </a:solidFill>
                <a:latin typeface="Calibri"/>
                <a:cs typeface="Calibri"/>
              </a:rPr>
              <a:t>standard </a:t>
            </a:r>
            <a:r>
              <a:rPr sz="2400" spc="-5" dirty="0">
                <a:solidFill>
                  <a:srgbClr val="172B4D"/>
                </a:solidFill>
                <a:latin typeface="Calibri"/>
                <a:cs typeface="Calibri"/>
              </a:rPr>
              <a:t>Application </a:t>
            </a:r>
            <a:r>
              <a:rPr sz="2400" dirty="0">
                <a:solidFill>
                  <a:srgbClr val="172B4D"/>
                </a:solidFill>
                <a:latin typeface="Calibri"/>
                <a:cs typeface="Calibri"/>
              </a:rPr>
              <a:t> </a:t>
            </a:r>
            <a:r>
              <a:rPr sz="2400" spc="-10" dirty="0">
                <a:solidFill>
                  <a:srgbClr val="172B4D"/>
                </a:solidFill>
                <a:latin typeface="Calibri"/>
                <a:cs typeface="Calibri"/>
              </a:rPr>
              <a:t>Programming Interfaces </a:t>
            </a:r>
            <a:r>
              <a:rPr sz="2400" spc="-5" dirty="0">
                <a:solidFill>
                  <a:srgbClr val="172B4D"/>
                </a:solidFill>
                <a:latin typeface="Calibri"/>
                <a:cs typeface="Calibri"/>
              </a:rPr>
              <a:t>(APIs) </a:t>
            </a:r>
            <a:r>
              <a:rPr sz="2400" dirty="0">
                <a:solidFill>
                  <a:srgbClr val="172B4D"/>
                </a:solidFill>
                <a:latin typeface="Calibri"/>
                <a:cs typeface="Calibri"/>
              </a:rPr>
              <a:t>as </a:t>
            </a:r>
            <a:r>
              <a:rPr sz="2400" spc="-5" dirty="0">
                <a:solidFill>
                  <a:srgbClr val="172B4D"/>
                </a:solidFill>
                <a:latin typeface="Calibri"/>
                <a:cs typeface="Calibri"/>
              </a:rPr>
              <a:t>part of </a:t>
            </a:r>
            <a:r>
              <a:rPr sz="2400" dirty="0">
                <a:solidFill>
                  <a:srgbClr val="172B4D"/>
                </a:solidFill>
                <a:latin typeface="Calibri"/>
                <a:cs typeface="Calibri"/>
              </a:rPr>
              <a:t>the </a:t>
            </a:r>
            <a:r>
              <a:rPr sz="2400" spc="-10" dirty="0">
                <a:solidFill>
                  <a:srgbClr val="172B4D"/>
                </a:solidFill>
                <a:latin typeface="Calibri"/>
                <a:cs typeface="Calibri"/>
              </a:rPr>
              <a:t>set </a:t>
            </a:r>
            <a:r>
              <a:rPr sz="2400" spc="-5" dirty="0">
                <a:solidFill>
                  <a:srgbClr val="172B4D"/>
                </a:solidFill>
                <a:latin typeface="Calibri"/>
                <a:cs typeface="Calibri"/>
              </a:rPr>
              <a:t>of </a:t>
            </a:r>
            <a:r>
              <a:rPr sz="2400" spc="-10" dirty="0">
                <a:solidFill>
                  <a:srgbClr val="172B4D"/>
                </a:solidFill>
                <a:latin typeface="Calibri"/>
                <a:cs typeface="Calibri"/>
              </a:rPr>
              <a:t>technical deliverables </a:t>
            </a:r>
            <a:r>
              <a:rPr sz="2400" spc="-15" dirty="0">
                <a:solidFill>
                  <a:srgbClr val="172B4D"/>
                </a:solidFill>
                <a:latin typeface="Calibri"/>
                <a:cs typeface="Calibri"/>
              </a:rPr>
              <a:t>from </a:t>
            </a:r>
            <a:r>
              <a:rPr sz="2400" spc="-10" dirty="0">
                <a:solidFill>
                  <a:srgbClr val="172B4D"/>
                </a:solidFill>
                <a:latin typeface="Calibri"/>
                <a:cs typeface="Calibri"/>
              </a:rPr>
              <a:t> </a:t>
            </a:r>
            <a:r>
              <a:rPr sz="2400" dirty="0">
                <a:solidFill>
                  <a:srgbClr val="172B4D"/>
                </a:solidFill>
                <a:latin typeface="Calibri"/>
                <a:cs typeface="Calibri"/>
              </a:rPr>
              <a:t>their </a:t>
            </a:r>
            <a:r>
              <a:rPr sz="2400" spc="-10" dirty="0">
                <a:solidFill>
                  <a:srgbClr val="172B4D"/>
                </a:solidFill>
                <a:latin typeface="Calibri"/>
                <a:cs typeface="Calibri"/>
              </a:rPr>
              <a:t>project. </a:t>
            </a:r>
            <a:r>
              <a:rPr sz="2400" spc="-5" dirty="0">
                <a:solidFill>
                  <a:srgbClr val="172B4D"/>
                </a:solidFill>
                <a:latin typeface="Calibri"/>
                <a:cs typeface="Calibri"/>
              </a:rPr>
              <a:t>The RDM2API </a:t>
            </a:r>
            <a:r>
              <a:rPr sz="2400" spc="-10" dirty="0">
                <a:solidFill>
                  <a:srgbClr val="172B4D"/>
                </a:solidFill>
                <a:latin typeface="Calibri"/>
                <a:cs typeface="Calibri"/>
              </a:rPr>
              <a:t>project </a:t>
            </a:r>
            <a:r>
              <a:rPr sz="2400" spc="-15" dirty="0">
                <a:solidFill>
                  <a:srgbClr val="172B4D"/>
                </a:solidFill>
                <a:latin typeface="Calibri"/>
                <a:cs typeface="Calibri"/>
              </a:rPr>
              <a:t>demonstrated </a:t>
            </a:r>
            <a:r>
              <a:rPr sz="2400" spc="-10" dirty="0">
                <a:solidFill>
                  <a:srgbClr val="172B4D"/>
                </a:solidFill>
                <a:latin typeface="Calibri"/>
                <a:cs typeface="Calibri"/>
              </a:rPr>
              <a:t>that </a:t>
            </a:r>
            <a:r>
              <a:rPr sz="2400" dirty="0">
                <a:solidFill>
                  <a:srgbClr val="172B4D"/>
                </a:solidFill>
                <a:latin typeface="Calibri"/>
                <a:cs typeface="Calibri"/>
              </a:rPr>
              <a:t>it is </a:t>
            </a:r>
            <a:r>
              <a:rPr sz="2400" spc="-5" dirty="0">
                <a:solidFill>
                  <a:srgbClr val="172B4D"/>
                </a:solidFill>
                <a:latin typeface="Calibri"/>
                <a:cs typeface="Calibri"/>
              </a:rPr>
              <a:t>possible </a:t>
            </a:r>
            <a:r>
              <a:rPr sz="2400" spc="-15" dirty="0">
                <a:solidFill>
                  <a:srgbClr val="172B4D"/>
                </a:solidFill>
                <a:latin typeface="Calibri"/>
                <a:cs typeface="Calibri"/>
              </a:rPr>
              <a:t>to </a:t>
            </a:r>
            <a:r>
              <a:rPr sz="2400" spc="-10" dirty="0">
                <a:solidFill>
                  <a:srgbClr val="172B4D"/>
                </a:solidFill>
                <a:latin typeface="Calibri"/>
                <a:cs typeface="Calibri"/>
              </a:rPr>
              <a:t>go </a:t>
            </a:r>
            <a:r>
              <a:rPr sz="2400" spc="-15" dirty="0">
                <a:solidFill>
                  <a:srgbClr val="172B4D"/>
                </a:solidFill>
                <a:latin typeface="Calibri"/>
                <a:cs typeface="Calibri"/>
              </a:rPr>
              <a:t>from </a:t>
            </a:r>
            <a:r>
              <a:rPr sz="2400" spc="-10" dirty="0">
                <a:solidFill>
                  <a:srgbClr val="172B4D"/>
                </a:solidFill>
                <a:latin typeface="Calibri"/>
                <a:cs typeface="Calibri"/>
              </a:rPr>
              <a:t> </a:t>
            </a:r>
            <a:r>
              <a:rPr sz="2400" dirty="0">
                <a:solidFill>
                  <a:srgbClr val="172B4D"/>
                </a:solidFill>
                <a:latin typeface="Calibri"/>
                <a:cs typeface="Calibri"/>
              </a:rPr>
              <a:t>the </a:t>
            </a:r>
            <a:r>
              <a:rPr sz="2400" spc="-5" dirty="0">
                <a:solidFill>
                  <a:srgbClr val="172B4D"/>
                </a:solidFill>
                <a:latin typeface="Calibri"/>
                <a:cs typeface="Calibri"/>
              </a:rPr>
              <a:t>semantics of </a:t>
            </a:r>
            <a:r>
              <a:rPr sz="2400" spc="-15" dirty="0">
                <a:solidFill>
                  <a:srgbClr val="172B4D"/>
                </a:solidFill>
                <a:latin typeface="Calibri"/>
                <a:cs typeface="Calibri"/>
              </a:rPr>
              <a:t>UN/CEFACT </a:t>
            </a:r>
            <a:r>
              <a:rPr sz="2400" spc="-20" dirty="0">
                <a:solidFill>
                  <a:srgbClr val="172B4D"/>
                </a:solidFill>
                <a:latin typeface="Calibri"/>
                <a:cs typeface="Calibri"/>
              </a:rPr>
              <a:t>towards </a:t>
            </a:r>
            <a:r>
              <a:rPr sz="2400" spc="-5" dirty="0">
                <a:solidFill>
                  <a:srgbClr val="172B4D"/>
                </a:solidFill>
                <a:latin typeface="Calibri"/>
                <a:cs typeface="Calibri"/>
              </a:rPr>
              <a:t>APIs. </a:t>
            </a:r>
            <a:r>
              <a:rPr sz="2400" spc="-10" dirty="0">
                <a:solidFill>
                  <a:srgbClr val="172B4D"/>
                </a:solidFill>
                <a:latin typeface="Calibri"/>
                <a:cs typeface="Calibri"/>
              </a:rPr>
              <a:t>This project </a:t>
            </a:r>
            <a:r>
              <a:rPr sz="2400" dirty="0">
                <a:solidFill>
                  <a:srgbClr val="172B4D"/>
                </a:solidFill>
                <a:latin typeface="Calibri"/>
                <a:cs typeface="Calibri"/>
              </a:rPr>
              <a:t>aims </a:t>
            </a:r>
            <a:r>
              <a:rPr sz="2400" spc="-15" dirty="0">
                <a:solidFill>
                  <a:srgbClr val="172B4D"/>
                </a:solidFill>
                <a:latin typeface="Calibri"/>
                <a:cs typeface="Calibri"/>
              </a:rPr>
              <a:t>to </a:t>
            </a:r>
            <a:r>
              <a:rPr sz="2400" spc="-10" dirty="0">
                <a:solidFill>
                  <a:srgbClr val="172B4D"/>
                </a:solidFill>
                <a:latin typeface="Calibri"/>
                <a:cs typeface="Calibri"/>
              </a:rPr>
              <a:t>develop </a:t>
            </a:r>
            <a:r>
              <a:rPr sz="2400" dirty="0">
                <a:solidFill>
                  <a:srgbClr val="172B4D"/>
                </a:solidFill>
                <a:latin typeface="Calibri"/>
                <a:cs typeface="Calibri"/>
              </a:rPr>
              <a:t>a </a:t>
            </a:r>
            <a:r>
              <a:rPr sz="2400" spc="5" dirty="0">
                <a:solidFill>
                  <a:srgbClr val="172B4D"/>
                </a:solidFill>
                <a:latin typeface="Calibri"/>
                <a:cs typeface="Calibri"/>
              </a:rPr>
              <a:t> </a:t>
            </a:r>
            <a:r>
              <a:rPr sz="2400" spc="-10" dirty="0">
                <a:solidFill>
                  <a:srgbClr val="172B4D"/>
                </a:solidFill>
                <a:latin typeface="Calibri"/>
                <a:cs typeface="Calibri"/>
              </a:rPr>
              <a:t>technical</a:t>
            </a:r>
            <a:r>
              <a:rPr sz="2400" spc="-25" dirty="0">
                <a:solidFill>
                  <a:srgbClr val="172B4D"/>
                </a:solidFill>
                <a:latin typeface="Calibri"/>
                <a:cs typeface="Calibri"/>
              </a:rPr>
              <a:t> </a:t>
            </a:r>
            <a:r>
              <a:rPr sz="2400" spc="-10" dirty="0">
                <a:solidFill>
                  <a:srgbClr val="172B4D"/>
                </a:solidFill>
                <a:latin typeface="Calibri"/>
                <a:cs typeface="Calibri"/>
              </a:rPr>
              <a:t>specification</a:t>
            </a:r>
            <a:r>
              <a:rPr sz="2400" spc="5" dirty="0">
                <a:solidFill>
                  <a:srgbClr val="172B4D"/>
                </a:solidFill>
                <a:latin typeface="Calibri"/>
                <a:cs typeface="Calibri"/>
              </a:rPr>
              <a:t> </a:t>
            </a:r>
            <a:r>
              <a:rPr sz="2400" dirty="0">
                <a:solidFill>
                  <a:srgbClr val="172B4D"/>
                </a:solidFill>
                <a:latin typeface="Calibri"/>
                <a:cs typeface="Calibri"/>
              </a:rPr>
              <a:t>in</a:t>
            </a:r>
            <a:r>
              <a:rPr sz="2400" spc="-10" dirty="0">
                <a:solidFill>
                  <a:srgbClr val="172B4D"/>
                </a:solidFill>
                <a:latin typeface="Calibri"/>
                <a:cs typeface="Calibri"/>
              </a:rPr>
              <a:t> </a:t>
            </a:r>
            <a:r>
              <a:rPr sz="2400" spc="-15" dirty="0">
                <a:solidFill>
                  <a:srgbClr val="172B4D"/>
                </a:solidFill>
                <a:latin typeface="Calibri"/>
                <a:cs typeface="Calibri"/>
              </a:rPr>
              <a:t>order</a:t>
            </a:r>
            <a:r>
              <a:rPr sz="2400" spc="5" dirty="0">
                <a:solidFill>
                  <a:srgbClr val="172B4D"/>
                </a:solidFill>
                <a:latin typeface="Calibri"/>
                <a:cs typeface="Calibri"/>
              </a:rPr>
              <a:t> </a:t>
            </a:r>
            <a:r>
              <a:rPr sz="2400" spc="-15" dirty="0">
                <a:solidFill>
                  <a:srgbClr val="172B4D"/>
                </a:solidFill>
                <a:latin typeface="Calibri"/>
                <a:cs typeface="Calibri"/>
              </a:rPr>
              <a:t>to</a:t>
            </a:r>
            <a:r>
              <a:rPr sz="2400" spc="-5" dirty="0">
                <a:solidFill>
                  <a:srgbClr val="172B4D"/>
                </a:solidFill>
                <a:latin typeface="Calibri"/>
                <a:cs typeface="Calibri"/>
              </a:rPr>
              <a:t> </a:t>
            </a:r>
            <a:r>
              <a:rPr sz="2400" spc="-10" dirty="0">
                <a:solidFill>
                  <a:srgbClr val="172B4D"/>
                </a:solidFill>
                <a:latin typeface="Calibri"/>
                <a:cs typeface="Calibri"/>
              </a:rPr>
              <a:t>move</a:t>
            </a:r>
            <a:r>
              <a:rPr sz="2400" spc="5" dirty="0">
                <a:solidFill>
                  <a:srgbClr val="172B4D"/>
                </a:solidFill>
                <a:latin typeface="Calibri"/>
                <a:cs typeface="Calibri"/>
              </a:rPr>
              <a:t> </a:t>
            </a:r>
            <a:r>
              <a:rPr sz="2400" spc="-15" dirty="0">
                <a:solidFill>
                  <a:srgbClr val="172B4D"/>
                </a:solidFill>
                <a:latin typeface="Calibri"/>
                <a:cs typeface="Calibri"/>
              </a:rPr>
              <a:t>from</a:t>
            </a:r>
            <a:r>
              <a:rPr sz="2400" spc="5" dirty="0">
                <a:solidFill>
                  <a:srgbClr val="172B4D"/>
                </a:solidFill>
                <a:latin typeface="Calibri"/>
                <a:cs typeface="Calibri"/>
              </a:rPr>
              <a:t> </a:t>
            </a:r>
            <a:r>
              <a:rPr sz="2400" spc="-20" dirty="0">
                <a:solidFill>
                  <a:srgbClr val="172B4D"/>
                </a:solidFill>
                <a:latin typeface="Calibri"/>
                <a:cs typeface="Calibri"/>
              </a:rPr>
              <a:t>Reference</a:t>
            </a:r>
            <a:r>
              <a:rPr sz="2400" dirty="0">
                <a:solidFill>
                  <a:srgbClr val="172B4D"/>
                </a:solidFill>
                <a:latin typeface="Calibri"/>
                <a:cs typeface="Calibri"/>
              </a:rPr>
              <a:t> </a:t>
            </a:r>
            <a:r>
              <a:rPr sz="2400" spc="-15" dirty="0">
                <a:solidFill>
                  <a:srgbClr val="172B4D"/>
                </a:solidFill>
                <a:latin typeface="Calibri"/>
                <a:cs typeface="Calibri"/>
              </a:rPr>
              <a:t>Data</a:t>
            </a:r>
            <a:r>
              <a:rPr sz="2400" spc="-20" dirty="0">
                <a:solidFill>
                  <a:srgbClr val="172B4D"/>
                </a:solidFill>
                <a:latin typeface="Calibri"/>
                <a:cs typeface="Calibri"/>
              </a:rPr>
              <a:t> </a:t>
            </a:r>
            <a:r>
              <a:rPr sz="2400" dirty="0">
                <a:solidFill>
                  <a:srgbClr val="172B4D"/>
                </a:solidFill>
                <a:latin typeface="Calibri"/>
                <a:cs typeface="Calibri"/>
              </a:rPr>
              <a:t>Model</a:t>
            </a:r>
            <a:r>
              <a:rPr sz="2400" spc="10" dirty="0">
                <a:solidFill>
                  <a:srgbClr val="172B4D"/>
                </a:solidFill>
                <a:latin typeface="Calibri"/>
                <a:cs typeface="Calibri"/>
              </a:rPr>
              <a:t> </a:t>
            </a:r>
            <a:r>
              <a:rPr sz="2400" spc="-5" dirty="0">
                <a:solidFill>
                  <a:srgbClr val="172B4D"/>
                </a:solidFill>
                <a:latin typeface="Calibri"/>
                <a:cs typeface="Calibri"/>
              </a:rPr>
              <a:t>(RDM)</a:t>
            </a:r>
            <a:r>
              <a:rPr sz="2400" spc="-10" dirty="0">
                <a:solidFill>
                  <a:srgbClr val="172B4D"/>
                </a:solidFill>
                <a:latin typeface="Calibri"/>
                <a:cs typeface="Calibri"/>
              </a:rPr>
              <a:t> </a:t>
            </a:r>
            <a:r>
              <a:rPr sz="2400" spc="-5" dirty="0">
                <a:solidFill>
                  <a:srgbClr val="172B4D"/>
                </a:solidFill>
                <a:latin typeface="Calibri"/>
                <a:cs typeface="Calibri"/>
              </a:rPr>
              <a:t>based </a:t>
            </a:r>
            <a:r>
              <a:rPr sz="2400" spc="-530" dirty="0">
                <a:solidFill>
                  <a:srgbClr val="172B4D"/>
                </a:solidFill>
                <a:latin typeface="Calibri"/>
                <a:cs typeface="Calibri"/>
              </a:rPr>
              <a:t> </a:t>
            </a:r>
            <a:r>
              <a:rPr sz="2400" spc="-10" dirty="0">
                <a:solidFill>
                  <a:srgbClr val="172B4D"/>
                </a:solidFill>
                <a:latin typeface="Calibri"/>
                <a:cs typeface="Calibri"/>
              </a:rPr>
              <a:t>deliverables </a:t>
            </a:r>
            <a:r>
              <a:rPr sz="2400" spc="-15" dirty="0">
                <a:solidFill>
                  <a:srgbClr val="172B4D"/>
                </a:solidFill>
                <a:latin typeface="Calibri"/>
                <a:cs typeface="Calibri"/>
              </a:rPr>
              <a:t>to </a:t>
            </a:r>
            <a:r>
              <a:rPr sz="2400" dirty="0">
                <a:solidFill>
                  <a:srgbClr val="172B4D"/>
                </a:solidFill>
                <a:latin typeface="Calibri"/>
                <a:cs typeface="Calibri"/>
              </a:rPr>
              <a:t>a </a:t>
            </a:r>
            <a:r>
              <a:rPr sz="2400" spc="-15" dirty="0">
                <a:solidFill>
                  <a:srgbClr val="172B4D"/>
                </a:solidFill>
                <a:latin typeface="Calibri"/>
                <a:cs typeface="Calibri"/>
              </a:rPr>
              <a:t>standardized </a:t>
            </a:r>
            <a:r>
              <a:rPr sz="2400" dirty="0">
                <a:solidFill>
                  <a:srgbClr val="172B4D"/>
                </a:solidFill>
                <a:latin typeface="Calibri"/>
                <a:cs typeface="Calibri"/>
              </a:rPr>
              <a:t>API which </a:t>
            </a:r>
            <a:r>
              <a:rPr sz="2400" spc="-10" dirty="0">
                <a:solidFill>
                  <a:srgbClr val="172B4D"/>
                </a:solidFill>
                <a:latin typeface="Calibri"/>
                <a:cs typeface="Calibri"/>
              </a:rPr>
              <a:t>retains </a:t>
            </a:r>
            <a:r>
              <a:rPr sz="2400" dirty="0">
                <a:solidFill>
                  <a:srgbClr val="172B4D"/>
                </a:solidFill>
                <a:latin typeface="Calibri"/>
                <a:cs typeface="Calibri"/>
              </a:rPr>
              <a:t>the </a:t>
            </a:r>
            <a:r>
              <a:rPr sz="2400" spc="-5" dirty="0">
                <a:solidFill>
                  <a:srgbClr val="172B4D"/>
                </a:solidFill>
                <a:latin typeface="Calibri"/>
                <a:cs typeface="Calibri"/>
              </a:rPr>
              <a:t>richness of </a:t>
            </a:r>
            <a:r>
              <a:rPr sz="2400" spc="-10" dirty="0">
                <a:solidFill>
                  <a:srgbClr val="172B4D"/>
                </a:solidFill>
                <a:latin typeface="Calibri"/>
                <a:cs typeface="Calibri"/>
              </a:rPr>
              <a:t>information </a:t>
            </a:r>
            <a:r>
              <a:rPr sz="2400" spc="-5" dirty="0">
                <a:solidFill>
                  <a:srgbClr val="172B4D"/>
                </a:solidFill>
                <a:latin typeface="Calibri"/>
                <a:cs typeface="Calibri"/>
              </a:rPr>
              <a:t> </a:t>
            </a:r>
            <a:r>
              <a:rPr sz="2400" spc="-10" dirty="0">
                <a:solidFill>
                  <a:srgbClr val="172B4D"/>
                </a:solidFill>
                <a:latin typeface="Calibri"/>
                <a:cs typeface="Calibri"/>
              </a:rPr>
              <a:t>available</a:t>
            </a:r>
            <a:r>
              <a:rPr sz="2400" spc="-15" dirty="0">
                <a:solidFill>
                  <a:srgbClr val="172B4D"/>
                </a:solidFill>
                <a:latin typeface="Calibri"/>
                <a:cs typeface="Calibri"/>
              </a:rPr>
              <a:t> </a:t>
            </a:r>
            <a:r>
              <a:rPr sz="2400" dirty="0">
                <a:solidFill>
                  <a:srgbClr val="172B4D"/>
                </a:solidFill>
                <a:latin typeface="Calibri"/>
                <a:cs typeface="Calibri"/>
              </a:rPr>
              <a:t>in RDMs.</a:t>
            </a:r>
            <a:endParaRPr sz="2400" dirty="0">
              <a:latin typeface="Calibri"/>
              <a:cs typeface="Calibri"/>
            </a:endParaRPr>
          </a:p>
          <a:p>
            <a:pPr marL="241300" indent="-228600">
              <a:lnSpc>
                <a:spcPct val="100000"/>
              </a:lnSpc>
              <a:spcBef>
                <a:spcPts val="60"/>
              </a:spcBef>
              <a:buFont typeface="Arial"/>
              <a:buChar char="•"/>
              <a:tabLst>
                <a:tab pos="241300" algn="l"/>
              </a:tabLst>
            </a:pPr>
            <a:r>
              <a:rPr sz="2400" b="1" dirty="0">
                <a:solidFill>
                  <a:srgbClr val="1B609E"/>
                </a:solidFill>
                <a:latin typeface="Trebuchet MS"/>
                <a:cs typeface="Trebuchet MS"/>
              </a:rPr>
              <a:t>PR</a:t>
            </a:r>
            <a:r>
              <a:rPr sz="2400" b="1" spc="15" dirty="0">
                <a:solidFill>
                  <a:srgbClr val="1B609E"/>
                </a:solidFill>
                <a:latin typeface="Trebuchet MS"/>
                <a:cs typeface="Trebuchet MS"/>
              </a:rPr>
              <a:t>O</a:t>
            </a:r>
            <a:r>
              <a:rPr sz="2400" b="1" spc="-80" dirty="0">
                <a:solidFill>
                  <a:srgbClr val="1B609E"/>
                </a:solidFill>
                <a:latin typeface="Trebuchet MS"/>
                <a:cs typeface="Trebuchet MS"/>
              </a:rPr>
              <a:t>JECT</a:t>
            </a:r>
            <a:r>
              <a:rPr sz="2400" b="1" spc="-114" dirty="0">
                <a:solidFill>
                  <a:srgbClr val="1B609E"/>
                </a:solidFill>
                <a:latin typeface="Trebuchet MS"/>
                <a:cs typeface="Trebuchet MS"/>
              </a:rPr>
              <a:t> </a:t>
            </a:r>
            <a:r>
              <a:rPr sz="2400" b="1" spc="310" dirty="0">
                <a:solidFill>
                  <a:srgbClr val="1B609E"/>
                </a:solidFill>
                <a:latin typeface="Trebuchet MS"/>
                <a:cs typeface="Trebuchet MS"/>
              </a:rPr>
              <a:t>S</a:t>
            </a:r>
            <a:r>
              <a:rPr sz="2400" b="1" dirty="0">
                <a:solidFill>
                  <a:srgbClr val="1B609E"/>
                </a:solidFill>
                <a:latin typeface="Trebuchet MS"/>
                <a:cs typeface="Trebuchet MS"/>
              </a:rPr>
              <a:t>C</a:t>
            </a:r>
            <a:r>
              <a:rPr sz="2400" b="1" spc="10" dirty="0">
                <a:solidFill>
                  <a:srgbClr val="1B609E"/>
                </a:solidFill>
                <a:latin typeface="Trebuchet MS"/>
                <a:cs typeface="Trebuchet MS"/>
              </a:rPr>
              <a:t>OPE</a:t>
            </a:r>
            <a:endParaRPr sz="2400" dirty="0">
              <a:latin typeface="Trebuchet MS"/>
              <a:cs typeface="Trebuchet MS"/>
            </a:endParaRPr>
          </a:p>
          <a:p>
            <a:pPr marL="241300" marR="878840" indent="-228600">
              <a:lnSpc>
                <a:spcPct val="70100"/>
              </a:lnSpc>
              <a:spcBef>
                <a:spcPts val="1080"/>
              </a:spcBef>
              <a:buFont typeface="Arial"/>
              <a:buChar char="•"/>
              <a:tabLst>
                <a:tab pos="241300" algn="l"/>
              </a:tabLst>
            </a:pPr>
            <a:r>
              <a:rPr sz="2400" spc="-10" dirty="0">
                <a:solidFill>
                  <a:srgbClr val="172B4D"/>
                </a:solidFill>
                <a:latin typeface="Calibri"/>
                <a:cs typeface="Calibri"/>
              </a:rPr>
              <a:t>Develop </a:t>
            </a:r>
            <a:r>
              <a:rPr sz="2400" dirty="0">
                <a:solidFill>
                  <a:srgbClr val="172B4D"/>
                </a:solidFill>
                <a:latin typeface="Calibri"/>
                <a:cs typeface="Calibri"/>
              </a:rPr>
              <a:t>a </a:t>
            </a:r>
            <a:r>
              <a:rPr sz="2400" spc="-10" dirty="0">
                <a:solidFill>
                  <a:srgbClr val="172B4D"/>
                </a:solidFill>
                <a:latin typeface="Calibri"/>
                <a:cs typeface="Calibri"/>
              </a:rPr>
              <a:t>technical specification </a:t>
            </a:r>
            <a:r>
              <a:rPr sz="2400" dirty="0">
                <a:solidFill>
                  <a:srgbClr val="172B4D"/>
                </a:solidFill>
                <a:latin typeface="Calibri"/>
                <a:cs typeface="Calibri"/>
              </a:rPr>
              <a:t>which will </a:t>
            </a:r>
            <a:r>
              <a:rPr sz="2400" spc="-15" dirty="0">
                <a:solidFill>
                  <a:srgbClr val="172B4D"/>
                </a:solidFill>
                <a:latin typeface="Calibri"/>
                <a:cs typeface="Calibri"/>
              </a:rPr>
              <a:t>standardize </a:t>
            </a:r>
            <a:r>
              <a:rPr sz="2400" dirty="0">
                <a:solidFill>
                  <a:srgbClr val="172B4D"/>
                </a:solidFill>
                <a:latin typeface="Calibri"/>
                <a:cs typeface="Calibri"/>
              </a:rPr>
              <a:t>API </a:t>
            </a:r>
            <a:r>
              <a:rPr sz="2400" spc="-10" dirty="0">
                <a:solidFill>
                  <a:srgbClr val="172B4D"/>
                </a:solidFill>
                <a:latin typeface="Calibri"/>
                <a:cs typeface="Calibri"/>
              </a:rPr>
              <a:t>production </a:t>
            </a:r>
            <a:r>
              <a:rPr sz="2400" spc="-20" dirty="0">
                <a:solidFill>
                  <a:srgbClr val="172B4D"/>
                </a:solidFill>
                <a:latin typeface="Calibri"/>
                <a:cs typeface="Calibri"/>
              </a:rPr>
              <a:t>for </a:t>
            </a:r>
            <a:r>
              <a:rPr sz="2400" spc="-530" dirty="0">
                <a:solidFill>
                  <a:srgbClr val="172B4D"/>
                </a:solidFill>
                <a:latin typeface="Calibri"/>
                <a:cs typeface="Calibri"/>
              </a:rPr>
              <a:t> </a:t>
            </a:r>
            <a:r>
              <a:rPr sz="2400" spc="-15" dirty="0">
                <a:solidFill>
                  <a:srgbClr val="172B4D"/>
                </a:solidFill>
                <a:latin typeface="Calibri"/>
                <a:cs typeface="Calibri"/>
              </a:rPr>
              <a:t>UN/CEFACT</a:t>
            </a:r>
            <a:r>
              <a:rPr sz="2400" spc="-40" dirty="0">
                <a:solidFill>
                  <a:srgbClr val="172B4D"/>
                </a:solidFill>
                <a:latin typeface="Calibri"/>
                <a:cs typeface="Calibri"/>
              </a:rPr>
              <a:t> </a:t>
            </a:r>
            <a:r>
              <a:rPr sz="2400" spc="-5" dirty="0">
                <a:solidFill>
                  <a:srgbClr val="172B4D"/>
                </a:solidFill>
                <a:latin typeface="Calibri"/>
                <a:cs typeface="Calibri"/>
              </a:rPr>
              <a:t>RDM-based </a:t>
            </a:r>
            <a:r>
              <a:rPr sz="2400" spc="-10" dirty="0">
                <a:solidFill>
                  <a:srgbClr val="172B4D"/>
                </a:solidFill>
                <a:latin typeface="Calibri"/>
                <a:cs typeface="Calibri"/>
              </a:rPr>
              <a:t>deliverables.</a:t>
            </a:r>
            <a:endParaRPr sz="2400" dirty="0">
              <a:latin typeface="Calibri"/>
              <a:cs typeface="Calibri"/>
            </a:endParaRPr>
          </a:p>
          <a:p>
            <a:pPr marL="241300" indent="-228600">
              <a:lnSpc>
                <a:spcPct val="100000"/>
              </a:lnSpc>
              <a:spcBef>
                <a:spcPts val="45"/>
              </a:spcBef>
              <a:buFont typeface="Arial"/>
              <a:buChar char="•"/>
              <a:tabLst>
                <a:tab pos="241300" algn="l"/>
              </a:tabLst>
            </a:pPr>
            <a:r>
              <a:rPr sz="2400" b="1" spc="-45" dirty="0">
                <a:solidFill>
                  <a:srgbClr val="1B609E"/>
                </a:solidFill>
                <a:latin typeface="Trebuchet MS"/>
                <a:cs typeface="Trebuchet MS"/>
              </a:rPr>
              <a:t>PROJECT</a:t>
            </a:r>
            <a:r>
              <a:rPr sz="2400" b="1" spc="-130" dirty="0">
                <a:solidFill>
                  <a:srgbClr val="1B609E"/>
                </a:solidFill>
                <a:latin typeface="Trebuchet MS"/>
                <a:cs typeface="Trebuchet MS"/>
              </a:rPr>
              <a:t> </a:t>
            </a:r>
            <a:r>
              <a:rPr sz="2400" b="1" spc="35" dirty="0">
                <a:solidFill>
                  <a:srgbClr val="1B609E"/>
                </a:solidFill>
                <a:latin typeface="Trebuchet MS"/>
                <a:cs typeface="Trebuchet MS"/>
              </a:rPr>
              <a:t>DELIVERABLES</a:t>
            </a:r>
            <a:endParaRPr sz="2400" dirty="0">
              <a:latin typeface="Trebuchet MS"/>
              <a:cs typeface="Trebuchet MS"/>
            </a:endParaRPr>
          </a:p>
          <a:p>
            <a:pPr marL="241300" indent="-228600">
              <a:lnSpc>
                <a:spcPts val="2450"/>
              </a:lnSpc>
              <a:spcBef>
                <a:spcPts val="229"/>
              </a:spcBef>
              <a:buFont typeface="Arial"/>
              <a:buChar char="•"/>
              <a:tabLst>
                <a:tab pos="241300" algn="l"/>
              </a:tabLst>
            </a:pPr>
            <a:r>
              <a:rPr sz="2400" spc="-5" dirty="0">
                <a:solidFill>
                  <a:srgbClr val="172B4D"/>
                </a:solidFill>
                <a:latin typeface="Calibri"/>
                <a:cs typeface="Calibri"/>
              </a:rPr>
              <a:t>The</a:t>
            </a:r>
            <a:r>
              <a:rPr sz="2400" spc="5" dirty="0">
                <a:solidFill>
                  <a:srgbClr val="172B4D"/>
                </a:solidFill>
                <a:latin typeface="Calibri"/>
                <a:cs typeface="Calibri"/>
              </a:rPr>
              <a:t> </a:t>
            </a:r>
            <a:r>
              <a:rPr sz="2400" spc="-10" dirty="0">
                <a:solidFill>
                  <a:srgbClr val="172B4D"/>
                </a:solidFill>
                <a:latin typeface="Calibri"/>
                <a:cs typeface="Calibri"/>
              </a:rPr>
              <a:t>project</a:t>
            </a:r>
            <a:r>
              <a:rPr sz="2400" spc="-5" dirty="0">
                <a:solidFill>
                  <a:srgbClr val="172B4D"/>
                </a:solidFill>
                <a:latin typeface="Calibri"/>
                <a:cs typeface="Calibri"/>
              </a:rPr>
              <a:t> </a:t>
            </a:r>
            <a:r>
              <a:rPr sz="2400" spc="-10" dirty="0">
                <a:solidFill>
                  <a:srgbClr val="172B4D"/>
                </a:solidFill>
                <a:latin typeface="Calibri"/>
                <a:cs typeface="Calibri"/>
              </a:rPr>
              <a:t>deliverables</a:t>
            </a:r>
            <a:r>
              <a:rPr sz="2400" dirty="0">
                <a:solidFill>
                  <a:srgbClr val="172B4D"/>
                </a:solidFill>
                <a:latin typeface="Calibri"/>
                <a:cs typeface="Calibri"/>
              </a:rPr>
              <a:t> </a:t>
            </a:r>
            <a:r>
              <a:rPr sz="2400" spc="-5" dirty="0">
                <a:solidFill>
                  <a:srgbClr val="172B4D"/>
                </a:solidFill>
                <a:latin typeface="Calibri"/>
                <a:cs typeface="Calibri"/>
              </a:rPr>
              <a:t>is: </a:t>
            </a:r>
            <a:r>
              <a:rPr sz="2400" dirty="0">
                <a:solidFill>
                  <a:srgbClr val="172B4D"/>
                </a:solidFill>
                <a:latin typeface="Calibri"/>
                <a:cs typeface="Calibri"/>
              </a:rPr>
              <a:t>•</a:t>
            </a:r>
            <a:r>
              <a:rPr sz="2400" spc="-5" dirty="0">
                <a:solidFill>
                  <a:srgbClr val="172B4D"/>
                </a:solidFill>
                <a:latin typeface="Calibri"/>
                <a:cs typeface="Calibri"/>
              </a:rPr>
              <a:t> </a:t>
            </a:r>
            <a:r>
              <a:rPr sz="2400" spc="-10" dirty="0">
                <a:solidFill>
                  <a:srgbClr val="172B4D"/>
                </a:solidFill>
                <a:latin typeface="Calibri"/>
                <a:cs typeface="Calibri"/>
              </a:rPr>
              <a:t>Deliverable</a:t>
            </a:r>
            <a:r>
              <a:rPr sz="2400" spc="5" dirty="0">
                <a:solidFill>
                  <a:srgbClr val="172B4D"/>
                </a:solidFill>
                <a:latin typeface="Calibri"/>
                <a:cs typeface="Calibri"/>
              </a:rPr>
              <a:t> </a:t>
            </a:r>
            <a:r>
              <a:rPr sz="2400" spc="-5" dirty="0">
                <a:solidFill>
                  <a:srgbClr val="172B4D"/>
                </a:solidFill>
                <a:latin typeface="Calibri"/>
                <a:cs typeface="Calibri"/>
              </a:rPr>
              <a:t>1: Application</a:t>
            </a:r>
            <a:r>
              <a:rPr sz="2400" spc="-20" dirty="0">
                <a:solidFill>
                  <a:srgbClr val="172B4D"/>
                </a:solidFill>
                <a:latin typeface="Calibri"/>
                <a:cs typeface="Calibri"/>
              </a:rPr>
              <a:t> </a:t>
            </a:r>
            <a:r>
              <a:rPr sz="2400" spc="-10" dirty="0">
                <a:solidFill>
                  <a:srgbClr val="172B4D"/>
                </a:solidFill>
                <a:latin typeface="Calibri"/>
                <a:cs typeface="Calibri"/>
              </a:rPr>
              <a:t>Programming</a:t>
            </a:r>
            <a:r>
              <a:rPr sz="2400" spc="-25" dirty="0">
                <a:solidFill>
                  <a:srgbClr val="172B4D"/>
                </a:solidFill>
                <a:latin typeface="Calibri"/>
                <a:cs typeface="Calibri"/>
              </a:rPr>
              <a:t> </a:t>
            </a:r>
            <a:r>
              <a:rPr sz="2400" spc="-15" dirty="0">
                <a:solidFill>
                  <a:srgbClr val="172B4D"/>
                </a:solidFill>
                <a:latin typeface="Calibri"/>
                <a:cs typeface="Calibri"/>
              </a:rPr>
              <a:t>Interface</a:t>
            </a:r>
            <a:endParaRPr sz="2400" dirty="0">
              <a:latin typeface="Calibri"/>
              <a:cs typeface="Calibri"/>
            </a:endParaRPr>
          </a:p>
          <a:p>
            <a:pPr marL="241300">
              <a:lnSpc>
                <a:spcPts val="2450"/>
              </a:lnSpc>
            </a:pPr>
            <a:r>
              <a:rPr sz="2400" spc="-30" dirty="0">
                <a:solidFill>
                  <a:srgbClr val="172B4D"/>
                </a:solidFill>
                <a:latin typeface="Calibri"/>
                <a:cs typeface="Calibri"/>
              </a:rPr>
              <a:t>Technical</a:t>
            </a:r>
            <a:r>
              <a:rPr sz="2400" spc="-10" dirty="0">
                <a:solidFill>
                  <a:srgbClr val="172B4D"/>
                </a:solidFill>
                <a:latin typeface="Calibri"/>
                <a:cs typeface="Calibri"/>
              </a:rPr>
              <a:t> </a:t>
            </a:r>
            <a:r>
              <a:rPr sz="2400" spc="-5" dirty="0">
                <a:solidFill>
                  <a:srgbClr val="172B4D"/>
                </a:solidFill>
                <a:latin typeface="Calibri"/>
                <a:cs typeface="Calibri"/>
              </a:rPr>
              <a:t>Speciation</a:t>
            </a:r>
            <a:r>
              <a:rPr sz="2400" spc="-25" dirty="0">
                <a:solidFill>
                  <a:srgbClr val="172B4D"/>
                </a:solidFill>
                <a:latin typeface="Calibri"/>
                <a:cs typeface="Calibri"/>
              </a:rPr>
              <a:t> </a:t>
            </a:r>
            <a:r>
              <a:rPr sz="2400" spc="-20" dirty="0">
                <a:solidFill>
                  <a:srgbClr val="172B4D"/>
                </a:solidFill>
                <a:latin typeface="Calibri"/>
                <a:cs typeface="Calibri"/>
              </a:rPr>
              <a:t>)API-TechSpec)</a:t>
            </a:r>
            <a:endParaRPr sz="2400" dirty="0">
              <a:latin typeface="Calibri"/>
              <a:cs typeface="Calibri"/>
            </a:endParaRPr>
          </a:p>
        </p:txBody>
      </p:sp>
      <p:sp>
        <p:nvSpPr>
          <p:cNvPr id="4" name="スライド番号プレースホルダー 3">
            <a:extLst>
              <a:ext uri="{FF2B5EF4-FFF2-40B4-BE49-F238E27FC236}">
                <a16:creationId xmlns:a16="http://schemas.microsoft.com/office/drawing/2014/main" id="{04C5F72E-C8A6-4A52-9EA9-A1955EABF2EA}"/>
              </a:ext>
            </a:extLst>
          </p:cNvPr>
          <p:cNvSpPr>
            <a:spLocks noGrp="1"/>
          </p:cNvSpPr>
          <p:nvPr>
            <p:ph type="sldNum" sz="quarter" idx="12"/>
          </p:nvPr>
        </p:nvSpPr>
        <p:spPr/>
        <p:txBody>
          <a:bodyPr/>
          <a:lstStyle/>
          <a:p>
            <a:fld id="{BA14B8F6-DC3D-4F1F-BFAC-BC9EC173BFE5}" type="slidenum">
              <a:rPr kumimoji="1" lang="ja-JP" altLang="en-US" smtClean="0"/>
              <a:t>3</a:t>
            </a:fld>
            <a:endParaRPr kumimoji="1" lang="ja-JP" altLang="en-US"/>
          </a:p>
        </p:txBody>
      </p:sp>
      <p:sp>
        <p:nvSpPr>
          <p:cNvPr id="11" name="正方形/長方形 10">
            <a:extLst>
              <a:ext uri="{FF2B5EF4-FFF2-40B4-BE49-F238E27FC236}">
                <a16:creationId xmlns:a16="http://schemas.microsoft.com/office/drawing/2014/main" id="{BB501DF5-C04E-4C4C-B4E6-A78F3DF758D6}"/>
              </a:ext>
            </a:extLst>
          </p:cNvPr>
          <p:cNvSpPr/>
          <p:nvPr/>
        </p:nvSpPr>
        <p:spPr>
          <a:xfrm>
            <a:off x="1066800" y="693211"/>
            <a:ext cx="10135869" cy="11295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ja-JP" sz="3200" b="0" i="0" u="none" strike="noStrike" baseline="0" dirty="0">
                <a:solidFill>
                  <a:srgbClr val="000000"/>
                </a:solidFill>
                <a:latin typeface="Calibri" panose="020F0502020204030204" pitchFamily="34" charset="0"/>
              </a:rPr>
              <a:t>Project:</a:t>
            </a:r>
            <a:endParaRPr lang="ja-JP" altLang="en-US" sz="3200" b="0" i="0" u="none" strike="noStrike" baseline="0" dirty="0">
              <a:solidFill>
                <a:srgbClr val="000000"/>
              </a:solidFill>
              <a:latin typeface="Calibri" panose="020F0502020204030204" pitchFamily="34" charset="0"/>
            </a:endParaRPr>
          </a:p>
          <a:p>
            <a:r>
              <a:rPr lang="en-US" altLang="ja-JP" sz="3200" b="0" i="0" u="none" strike="noStrike" baseline="0" dirty="0">
                <a:solidFill>
                  <a:srgbClr val="000000"/>
                </a:solidFill>
                <a:latin typeface="Calibri" panose="020F0502020204030204" pitchFamily="34" charset="0"/>
              </a:rPr>
              <a:t> Application Programming Interface Technical Specification</a:t>
            </a:r>
            <a:endParaRPr kumimoji="1" lang="ja-JP" altLang="en-US" sz="3200" dirty="0"/>
          </a:p>
        </p:txBody>
      </p:sp>
      <p:sp>
        <p:nvSpPr>
          <p:cNvPr id="12" name="テキスト ボックス 11">
            <a:extLst>
              <a:ext uri="{FF2B5EF4-FFF2-40B4-BE49-F238E27FC236}">
                <a16:creationId xmlns:a16="http://schemas.microsoft.com/office/drawing/2014/main" id="{41107B77-1FFA-40E1-A9A4-5590CD0E2509}"/>
              </a:ext>
            </a:extLst>
          </p:cNvPr>
          <p:cNvSpPr txBox="1"/>
          <p:nvPr/>
        </p:nvSpPr>
        <p:spPr>
          <a:xfrm>
            <a:off x="220717" y="208156"/>
            <a:ext cx="1870841" cy="369332"/>
          </a:xfrm>
          <a:prstGeom prst="rect">
            <a:avLst/>
          </a:prstGeom>
          <a:solidFill>
            <a:srgbClr val="FFFF00"/>
          </a:solidFill>
        </p:spPr>
        <p:txBody>
          <a:bodyPr wrap="square" rtlCol="0">
            <a:spAutoFit/>
          </a:bodyPr>
          <a:lstStyle/>
          <a:p>
            <a:r>
              <a:rPr kumimoji="1" lang="en-US" altLang="ja-JP" dirty="0"/>
              <a:t>API-</a:t>
            </a:r>
            <a:r>
              <a:rPr kumimoji="1" lang="en-US" altLang="ja-JP" dirty="0" err="1"/>
              <a:t>TechSpec</a:t>
            </a:r>
            <a:endParaRPr kumimoji="1" lang="ja-JP"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5167E77-700F-4BB8-BC22-B86DC44A468F}"/>
              </a:ext>
            </a:extLst>
          </p:cNvPr>
          <p:cNvSpPr>
            <a:spLocks noGrp="1"/>
          </p:cNvSpPr>
          <p:nvPr>
            <p:ph type="sldNum" sz="quarter" idx="12"/>
          </p:nvPr>
        </p:nvSpPr>
        <p:spPr/>
        <p:txBody>
          <a:bodyPr/>
          <a:lstStyle/>
          <a:p>
            <a:fld id="{BA14B8F6-DC3D-4F1F-BFAC-BC9EC173BFE5}" type="slidenum">
              <a:rPr kumimoji="1" lang="ja-JP" altLang="en-US" smtClean="0"/>
              <a:t>4</a:t>
            </a:fld>
            <a:endParaRPr kumimoji="1" lang="ja-JP" altLang="en-US"/>
          </a:p>
        </p:txBody>
      </p:sp>
      <p:sp>
        <p:nvSpPr>
          <p:cNvPr id="6" name="テキスト ボックス 5">
            <a:extLst>
              <a:ext uri="{FF2B5EF4-FFF2-40B4-BE49-F238E27FC236}">
                <a16:creationId xmlns:a16="http://schemas.microsoft.com/office/drawing/2014/main" id="{EA39AA8D-1222-400F-A899-BAD0B692BA2A}"/>
              </a:ext>
            </a:extLst>
          </p:cNvPr>
          <p:cNvSpPr txBox="1"/>
          <p:nvPr/>
        </p:nvSpPr>
        <p:spPr>
          <a:xfrm>
            <a:off x="557048" y="299448"/>
            <a:ext cx="11403724" cy="1119024"/>
          </a:xfrm>
          <a:prstGeom prst="rect">
            <a:avLst/>
          </a:prstGeom>
          <a:noFill/>
        </p:spPr>
        <p:txBody>
          <a:bodyPr wrap="square">
            <a:spAutoFit/>
          </a:bodyPr>
          <a:lstStyle/>
          <a:p>
            <a:pPr algn="ctr">
              <a:lnSpc>
                <a:spcPct val="125000"/>
              </a:lnSpc>
              <a:spcBef>
                <a:spcPts val="1200"/>
              </a:spcBef>
            </a:pPr>
            <a:r>
              <a:rPr lang="en-GB" altLang="ja-JP" sz="2800" cap="small" dirty="0">
                <a:effectLst/>
                <a:highlight>
                  <a:srgbClr val="FFFF00"/>
                </a:highlight>
                <a:latin typeface="Times New Roman" panose="02020603050405020304" pitchFamily="18" charset="0"/>
                <a:ea typeface="Times New Roman" panose="02020603050405020304" pitchFamily="18" charset="0"/>
              </a:rPr>
              <a:t>JSON Schema Naming and Design Rules </a:t>
            </a:r>
            <a:br>
              <a:rPr lang="en-GB" altLang="ja-JP" sz="2800" cap="small" dirty="0">
                <a:effectLst/>
                <a:highlight>
                  <a:srgbClr val="FFFF00"/>
                </a:highlight>
                <a:latin typeface="Times New Roman" panose="02020603050405020304" pitchFamily="18" charset="0"/>
                <a:ea typeface="Times New Roman" panose="02020603050405020304" pitchFamily="18" charset="0"/>
              </a:rPr>
            </a:br>
            <a:r>
              <a:rPr lang="en-GB" altLang="ja-JP" sz="2800" cap="small" dirty="0">
                <a:effectLst/>
                <a:highlight>
                  <a:srgbClr val="FFFF00"/>
                </a:highlight>
                <a:latin typeface="Times New Roman" panose="02020603050405020304" pitchFamily="18" charset="0"/>
                <a:ea typeface="Times New Roman" panose="02020603050405020304" pitchFamily="18" charset="0"/>
              </a:rPr>
              <a:t>Technical Specification</a:t>
            </a:r>
            <a:endParaRPr lang="ja-JP" altLang="ja-JP" sz="2800" dirty="0">
              <a:effectLst/>
              <a:highlight>
                <a:srgbClr val="FFFF00"/>
              </a:highlight>
              <a:latin typeface="Times New Roman" panose="02020603050405020304" pitchFamily="18" charset="0"/>
              <a:ea typeface="Times New Roman" panose="02020603050405020304" pitchFamily="18" charset="0"/>
            </a:endParaRPr>
          </a:p>
        </p:txBody>
      </p:sp>
      <p:sp>
        <p:nvSpPr>
          <p:cNvPr id="9" name="テキスト ボックス 8">
            <a:extLst>
              <a:ext uri="{FF2B5EF4-FFF2-40B4-BE49-F238E27FC236}">
                <a16:creationId xmlns:a16="http://schemas.microsoft.com/office/drawing/2014/main" id="{0714839C-CC6C-4AB5-8E34-D1B5E80A3E8D}"/>
              </a:ext>
            </a:extLst>
          </p:cNvPr>
          <p:cNvSpPr txBox="1"/>
          <p:nvPr/>
        </p:nvSpPr>
        <p:spPr>
          <a:xfrm>
            <a:off x="914400" y="1986455"/>
            <a:ext cx="10439400" cy="3847207"/>
          </a:xfrm>
          <a:prstGeom prst="rect">
            <a:avLst/>
          </a:prstGeom>
          <a:noFill/>
        </p:spPr>
        <p:txBody>
          <a:bodyPr wrap="square" rtlCol="0">
            <a:spAutoFit/>
          </a:bodyPr>
          <a:lstStyle/>
          <a:p>
            <a:r>
              <a:rPr lang="en-GB" altLang="ja-JP" sz="2800" u="sng" dirty="0">
                <a:effectLst/>
                <a:latin typeface="Times New Roman" panose="02020603050405020304" pitchFamily="18" charset="0"/>
                <a:ea typeface="Times New Roman" panose="02020603050405020304" pitchFamily="18" charset="0"/>
              </a:rPr>
              <a:t>Abstract:</a:t>
            </a:r>
          </a:p>
          <a:p>
            <a:r>
              <a:rPr lang="en-GB" altLang="ja-JP" sz="2400" dirty="0">
                <a:effectLst/>
                <a:latin typeface="Times New Roman" panose="02020603050405020304" pitchFamily="18" charset="0"/>
                <a:ea typeface="Times New Roman" panose="02020603050405020304" pitchFamily="18" charset="0"/>
              </a:rPr>
              <a:t>This JSON Schema Naming and Design Rules technical specification defines an architecture and a set of rules necessary to define, describe and use JSON to consistently express business information exchanges namely via APIs. It is based on the JSON Schema team’s specification and the UN/CEFACT Core Components Technical Specification. </a:t>
            </a:r>
            <a:r>
              <a:rPr lang="en-GB" altLang="ja-JP" sz="2400" dirty="0">
                <a:effectLst/>
                <a:highlight>
                  <a:srgbClr val="FFFF00"/>
                </a:highlight>
                <a:latin typeface="Times New Roman" panose="02020603050405020304" pitchFamily="18" charset="0"/>
                <a:ea typeface="Times New Roman" panose="02020603050405020304" pitchFamily="18" charset="0"/>
              </a:rPr>
              <a:t>This specification will be used by UN/CEFACT to define JSON Schema and JSON Schema documents which will be published as UN/CEFACT standards</a:t>
            </a:r>
            <a:r>
              <a:rPr lang="en-GB" altLang="ja-JP" sz="2400" dirty="0">
                <a:effectLst/>
                <a:latin typeface="Times New Roman" panose="02020603050405020304" pitchFamily="18" charset="0"/>
                <a:ea typeface="Times New Roman" panose="02020603050405020304" pitchFamily="18" charset="0"/>
              </a:rPr>
              <a:t>. It will also be used by other organisations who are interested in maximizing inter- and intra-industry interoperability.</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10" name="テキスト ボックス 9">
            <a:extLst>
              <a:ext uri="{FF2B5EF4-FFF2-40B4-BE49-F238E27FC236}">
                <a16:creationId xmlns:a16="http://schemas.microsoft.com/office/drawing/2014/main" id="{B623D27F-743A-476B-B77A-AEDE4DA9B81D}"/>
              </a:ext>
            </a:extLst>
          </p:cNvPr>
          <p:cNvSpPr txBox="1"/>
          <p:nvPr/>
        </p:nvSpPr>
        <p:spPr>
          <a:xfrm>
            <a:off x="220717" y="208156"/>
            <a:ext cx="1870841" cy="369332"/>
          </a:xfrm>
          <a:prstGeom prst="rect">
            <a:avLst/>
          </a:prstGeom>
          <a:solidFill>
            <a:srgbClr val="FFFF00"/>
          </a:solidFill>
        </p:spPr>
        <p:txBody>
          <a:bodyPr wrap="square" rtlCol="0">
            <a:spAutoFit/>
          </a:bodyPr>
          <a:lstStyle/>
          <a:p>
            <a:r>
              <a:rPr kumimoji="1" lang="en-US" altLang="ja-JP" dirty="0"/>
              <a:t>API-</a:t>
            </a:r>
            <a:r>
              <a:rPr kumimoji="1" lang="en-US" altLang="ja-JP" dirty="0" err="1"/>
              <a:t>TechSpec</a:t>
            </a:r>
            <a:endParaRPr kumimoji="1" lang="ja-JP"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5167E77-700F-4BB8-BC22-B86DC44A468F}"/>
              </a:ext>
            </a:extLst>
          </p:cNvPr>
          <p:cNvSpPr>
            <a:spLocks noGrp="1"/>
          </p:cNvSpPr>
          <p:nvPr>
            <p:ph type="sldNum" sz="quarter" idx="12"/>
          </p:nvPr>
        </p:nvSpPr>
        <p:spPr/>
        <p:txBody>
          <a:bodyPr/>
          <a:lstStyle/>
          <a:p>
            <a:fld id="{BA14B8F6-DC3D-4F1F-BFAC-BC9EC173BFE5}" type="slidenum">
              <a:rPr kumimoji="1" lang="ja-JP" altLang="en-US" smtClean="0"/>
              <a:t>5</a:t>
            </a:fld>
            <a:endParaRPr kumimoji="1" lang="ja-JP" altLang="en-US"/>
          </a:p>
        </p:txBody>
      </p:sp>
      <p:sp>
        <p:nvSpPr>
          <p:cNvPr id="6" name="テキスト ボックス 5">
            <a:extLst>
              <a:ext uri="{FF2B5EF4-FFF2-40B4-BE49-F238E27FC236}">
                <a16:creationId xmlns:a16="http://schemas.microsoft.com/office/drawing/2014/main" id="{EA39AA8D-1222-400F-A899-BAD0B692BA2A}"/>
              </a:ext>
            </a:extLst>
          </p:cNvPr>
          <p:cNvSpPr txBox="1"/>
          <p:nvPr/>
        </p:nvSpPr>
        <p:spPr>
          <a:xfrm>
            <a:off x="567559" y="299448"/>
            <a:ext cx="11403724" cy="1119024"/>
          </a:xfrm>
          <a:prstGeom prst="rect">
            <a:avLst/>
          </a:prstGeom>
          <a:noFill/>
        </p:spPr>
        <p:txBody>
          <a:bodyPr wrap="square">
            <a:spAutoFit/>
          </a:bodyPr>
          <a:lstStyle/>
          <a:p>
            <a:pPr algn="ctr">
              <a:lnSpc>
                <a:spcPct val="125000"/>
              </a:lnSpc>
              <a:spcBef>
                <a:spcPts val="1200"/>
              </a:spcBef>
            </a:pPr>
            <a:r>
              <a:rPr lang="en-GB" altLang="ja-JP" sz="2800" cap="small" dirty="0">
                <a:effectLst/>
                <a:latin typeface="Times New Roman" panose="02020603050405020304" pitchFamily="18" charset="0"/>
                <a:ea typeface="Times New Roman" panose="02020603050405020304" pitchFamily="18" charset="0"/>
              </a:rPr>
              <a:t>JSON Schema Naming and Design Rules </a:t>
            </a:r>
            <a:br>
              <a:rPr lang="en-GB" altLang="ja-JP" sz="2800" cap="small" dirty="0">
                <a:effectLst/>
                <a:latin typeface="Times New Roman" panose="02020603050405020304" pitchFamily="18" charset="0"/>
                <a:ea typeface="Times New Roman" panose="02020603050405020304" pitchFamily="18" charset="0"/>
              </a:rPr>
            </a:br>
            <a:r>
              <a:rPr lang="en-GB" altLang="ja-JP" sz="2800" cap="small" dirty="0">
                <a:effectLst/>
                <a:latin typeface="Times New Roman" panose="02020603050405020304" pitchFamily="18" charset="0"/>
                <a:ea typeface="Times New Roman" panose="02020603050405020304" pitchFamily="18" charset="0"/>
              </a:rPr>
              <a:t>Technical Specification</a:t>
            </a:r>
            <a:endParaRPr lang="ja-JP" altLang="ja-JP" sz="2800" dirty="0">
              <a:effectLst/>
              <a:latin typeface="Times New Roman" panose="02020603050405020304" pitchFamily="18" charset="0"/>
              <a:ea typeface="Times New Roman" panose="02020603050405020304" pitchFamily="18" charset="0"/>
            </a:endParaRPr>
          </a:p>
        </p:txBody>
      </p:sp>
      <p:sp>
        <p:nvSpPr>
          <p:cNvPr id="9" name="テキスト ボックス 8">
            <a:extLst>
              <a:ext uri="{FF2B5EF4-FFF2-40B4-BE49-F238E27FC236}">
                <a16:creationId xmlns:a16="http://schemas.microsoft.com/office/drawing/2014/main" id="{0714839C-CC6C-4AB5-8E34-D1B5E80A3E8D}"/>
              </a:ext>
            </a:extLst>
          </p:cNvPr>
          <p:cNvSpPr txBox="1"/>
          <p:nvPr/>
        </p:nvSpPr>
        <p:spPr>
          <a:xfrm>
            <a:off x="914400" y="1656576"/>
            <a:ext cx="10439400" cy="5201424"/>
          </a:xfrm>
          <a:prstGeom prst="rect">
            <a:avLst/>
          </a:prstGeom>
          <a:noFill/>
        </p:spPr>
        <p:txBody>
          <a:bodyPr wrap="square" rtlCol="0">
            <a:spAutoFit/>
          </a:bodyPr>
          <a:lstStyle/>
          <a:p>
            <a:r>
              <a:rPr lang="en-GB" altLang="ja-JP" sz="2800" u="sng" dirty="0">
                <a:effectLst/>
                <a:latin typeface="Times New Roman" panose="02020603050405020304" pitchFamily="18" charset="0"/>
                <a:ea typeface="Times New Roman" panose="02020603050405020304" pitchFamily="18" charset="0"/>
              </a:rPr>
              <a:t>Basic Architecture:</a:t>
            </a:r>
          </a:p>
          <a:p>
            <a:pPr>
              <a:lnSpc>
                <a:spcPct val="125000"/>
              </a:lnSpc>
              <a:spcBef>
                <a:spcPts val="1200"/>
              </a:spcBef>
            </a:pPr>
            <a:r>
              <a:rPr lang="en-GB" altLang="ja-JP" sz="2400" dirty="0">
                <a:effectLst/>
                <a:latin typeface="Times New Roman" panose="02020603050405020304" pitchFamily="18" charset="0"/>
                <a:ea typeface="Times New Roman" panose="02020603050405020304" pitchFamily="18" charset="0"/>
              </a:rPr>
              <a:t>The CCTS defines naming and design rules for a hierarchical data model that supports a document centric </a:t>
            </a:r>
            <a:r>
              <a:rPr lang="en-GB" altLang="ja-JP" sz="2400" dirty="0" err="1">
                <a:effectLst/>
                <a:latin typeface="Times New Roman" panose="02020603050405020304" pitchFamily="18" charset="0"/>
                <a:ea typeface="Times New Roman" panose="02020603050405020304" pitchFamily="18" charset="0"/>
              </a:rPr>
              <a:t>modeling</a:t>
            </a:r>
            <a:r>
              <a:rPr lang="en-GB" altLang="ja-JP" sz="2400" dirty="0">
                <a:effectLst/>
                <a:latin typeface="Times New Roman" panose="02020603050405020304" pitchFamily="18" charset="0"/>
                <a:ea typeface="Times New Roman" panose="02020603050405020304" pitchFamily="18" charset="0"/>
              </a:rPr>
              <a:t> approach as well as a resource based </a:t>
            </a:r>
            <a:r>
              <a:rPr lang="en-GB" altLang="ja-JP" sz="2400" dirty="0" err="1">
                <a:effectLst/>
                <a:latin typeface="Times New Roman" panose="02020603050405020304" pitchFamily="18" charset="0"/>
                <a:ea typeface="Times New Roman" panose="02020603050405020304" pitchFamily="18" charset="0"/>
              </a:rPr>
              <a:t>modeling</a:t>
            </a:r>
            <a:r>
              <a:rPr lang="en-GB" altLang="ja-JP" sz="2400" dirty="0">
                <a:effectLst/>
                <a:latin typeface="Times New Roman" panose="02020603050405020304" pitchFamily="18" charset="0"/>
                <a:ea typeface="Times New Roman" panose="02020603050405020304" pitchFamily="18" charset="0"/>
              </a:rPr>
              <a:t> approach. In order to support the document centric approach and to be backwards compatible it is designed in a hierarchy. </a:t>
            </a:r>
            <a:r>
              <a:rPr lang="en-GB" altLang="ja-JP" sz="2400" dirty="0">
                <a:effectLst/>
                <a:highlight>
                  <a:srgbClr val="FFFF00"/>
                </a:highlight>
                <a:latin typeface="Times New Roman" panose="02020603050405020304" pitchFamily="18" charset="0"/>
                <a:ea typeface="Times New Roman" panose="02020603050405020304" pitchFamily="18" charset="0"/>
              </a:rPr>
              <a:t>REST APIs on the other hand are resource based only.</a:t>
            </a:r>
            <a:r>
              <a:rPr lang="en-GB" altLang="ja-JP" sz="2400" dirty="0">
                <a:effectLst/>
                <a:latin typeface="Times New Roman" panose="02020603050405020304" pitchFamily="18" charset="0"/>
                <a:ea typeface="Times New Roman" panose="02020603050405020304" pitchFamily="18" charset="0"/>
              </a:rPr>
              <a:t> This means that when moving from CCTS to REST APIs using JSON Schema both options are to be considered. In addition the JSON syntax has got its own naming and design rules that differs from the naming and design rules from the CCTS. </a:t>
            </a:r>
            <a:r>
              <a:rPr lang="en-GB" altLang="ja-JP" sz="2400" dirty="0">
                <a:effectLst/>
                <a:highlight>
                  <a:srgbClr val="FFFF00"/>
                </a:highlight>
                <a:latin typeface="Times New Roman" panose="02020603050405020304" pitchFamily="18" charset="0"/>
                <a:ea typeface="Times New Roman" panose="02020603050405020304" pitchFamily="18" charset="0"/>
              </a:rPr>
              <a:t>This section elaborates on how to move from CCTS to JSON Schema.</a:t>
            </a:r>
            <a:endParaRPr lang="ja-JP" altLang="ja-JP" sz="2400" dirty="0">
              <a:effectLst/>
              <a:highlight>
                <a:srgbClr val="FFFF00"/>
              </a:highlight>
              <a:latin typeface="Times New Roman" panose="02020603050405020304" pitchFamily="18" charset="0"/>
              <a:ea typeface="Times New Roman" panose="02020603050405020304" pitchFamily="18" charset="0"/>
            </a:endParaRPr>
          </a:p>
          <a:p>
            <a:endParaRPr kumimoji="1" lang="ja-JP" altLang="en-US" sz="2400" dirty="0"/>
          </a:p>
        </p:txBody>
      </p:sp>
      <p:sp>
        <p:nvSpPr>
          <p:cNvPr id="10" name="テキスト ボックス 9">
            <a:extLst>
              <a:ext uri="{FF2B5EF4-FFF2-40B4-BE49-F238E27FC236}">
                <a16:creationId xmlns:a16="http://schemas.microsoft.com/office/drawing/2014/main" id="{B623D27F-743A-476B-B77A-AEDE4DA9B81D}"/>
              </a:ext>
            </a:extLst>
          </p:cNvPr>
          <p:cNvSpPr txBox="1"/>
          <p:nvPr/>
        </p:nvSpPr>
        <p:spPr>
          <a:xfrm>
            <a:off x="220717" y="208156"/>
            <a:ext cx="1870841" cy="369332"/>
          </a:xfrm>
          <a:prstGeom prst="rect">
            <a:avLst/>
          </a:prstGeom>
          <a:solidFill>
            <a:srgbClr val="FFFF00"/>
          </a:solidFill>
        </p:spPr>
        <p:txBody>
          <a:bodyPr wrap="square" rtlCol="0">
            <a:spAutoFit/>
          </a:bodyPr>
          <a:lstStyle/>
          <a:p>
            <a:r>
              <a:rPr kumimoji="1" lang="en-US" altLang="ja-JP" dirty="0"/>
              <a:t>API-</a:t>
            </a:r>
            <a:r>
              <a:rPr kumimoji="1" lang="en-US" altLang="ja-JP" dirty="0" err="1"/>
              <a:t>TechSpec</a:t>
            </a:r>
            <a:endParaRPr kumimoji="1" lang="ja-JP" altLang="en-US" dirty="0"/>
          </a:p>
        </p:txBody>
      </p:sp>
    </p:spTree>
    <p:extLst>
      <p:ext uri="{BB962C8B-B14F-4D97-AF65-F5344CB8AC3E}">
        <p14:creationId xmlns:p14="http://schemas.microsoft.com/office/powerpoint/2010/main" val="1935326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916939" y="2144077"/>
            <a:ext cx="10285730" cy="4934877"/>
          </a:xfrm>
          <a:prstGeom prst="rect">
            <a:avLst/>
          </a:prstGeom>
        </p:spPr>
        <p:txBody>
          <a:bodyPr vert="horz" wrap="square" lIns="0" tIns="40640" rIns="0" bIns="0" rtlCol="0">
            <a:spAutoFit/>
          </a:bodyPr>
          <a:lstStyle/>
          <a:p>
            <a:pPr marL="241300" indent="-228600">
              <a:lnSpc>
                <a:spcPct val="100000"/>
              </a:lnSpc>
              <a:spcBef>
                <a:spcPts val="320"/>
              </a:spcBef>
              <a:buFont typeface="Arial"/>
              <a:buChar char="•"/>
              <a:tabLst>
                <a:tab pos="241300" algn="l"/>
              </a:tabLst>
            </a:pPr>
            <a:r>
              <a:rPr sz="2400" b="1" dirty="0">
                <a:solidFill>
                  <a:srgbClr val="1B609E"/>
                </a:solidFill>
                <a:latin typeface="Trebuchet MS"/>
                <a:cs typeface="Trebuchet MS"/>
              </a:rPr>
              <a:t>PR</a:t>
            </a:r>
            <a:r>
              <a:rPr sz="2400" b="1" spc="15" dirty="0">
                <a:solidFill>
                  <a:srgbClr val="1B609E"/>
                </a:solidFill>
                <a:latin typeface="Trebuchet MS"/>
                <a:cs typeface="Trebuchet MS"/>
              </a:rPr>
              <a:t>O</a:t>
            </a:r>
            <a:r>
              <a:rPr sz="2400" b="1" spc="-80" dirty="0">
                <a:solidFill>
                  <a:srgbClr val="1B609E"/>
                </a:solidFill>
                <a:latin typeface="Trebuchet MS"/>
                <a:cs typeface="Trebuchet MS"/>
              </a:rPr>
              <a:t>JECT</a:t>
            </a:r>
            <a:r>
              <a:rPr sz="2400" b="1" spc="-114" dirty="0">
                <a:solidFill>
                  <a:srgbClr val="1B609E"/>
                </a:solidFill>
                <a:latin typeface="Trebuchet MS"/>
                <a:cs typeface="Trebuchet MS"/>
              </a:rPr>
              <a:t> </a:t>
            </a:r>
            <a:r>
              <a:rPr sz="2400" b="1" spc="5" dirty="0">
                <a:solidFill>
                  <a:srgbClr val="1B609E"/>
                </a:solidFill>
                <a:latin typeface="Trebuchet MS"/>
                <a:cs typeface="Trebuchet MS"/>
              </a:rPr>
              <a:t>P</a:t>
            </a:r>
            <a:r>
              <a:rPr sz="2400" b="1" spc="10" dirty="0">
                <a:solidFill>
                  <a:srgbClr val="1B609E"/>
                </a:solidFill>
                <a:latin typeface="Trebuchet MS"/>
                <a:cs typeface="Trebuchet MS"/>
              </a:rPr>
              <a:t>U</a:t>
            </a:r>
            <a:r>
              <a:rPr sz="2400" b="1" dirty="0">
                <a:solidFill>
                  <a:srgbClr val="1B609E"/>
                </a:solidFill>
                <a:latin typeface="Trebuchet MS"/>
                <a:cs typeface="Trebuchet MS"/>
              </a:rPr>
              <a:t>RP</a:t>
            </a:r>
            <a:r>
              <a:rPr sz="2400" b="1" spc="15" dirty="0">
                <a:solidFill>
                  <a:srgbClr val="1B609E"/>
                </a:solidFill>
                <a:latin typeface="Trebuchet MS"/>
                <a:cs typeface="Trebuchet MS"/>
              </a:rPr>
              <a:t>O</a:t>
            </a:r>
            <a:r>
              <a:rPr sz="2400" b="1" spc="170" dirty="0">
                <a:solidFill>
                  <a:srgbClr val="1B609E"/>
                </a:solidFill>
                <a:latin typeface="Trebuchet MS"/>
                <a:cs typeface="Trebuchet MS"/>
              </a:rPr>
              <a:t>SE</a:t>
            </a:r>
            <a:endParaRPr sz="2400" dirty="0">
              <a:latin typeface="Trebuchet MS"/>
              <a:cs typeface="Trebuchet MS"/>
            </a:endParaRPr>
          </a:p>
          <a:p>
            <a:pPr marL="67945" marR="370205">
              <a:lnSpc>
                <a:spcPct val="98000"/>
              </a:lnSpc>
              <a:spcBef>
                <a:spcPts val="15"/>
              </a:spcBef>
              <a:spcAft>
                <a:spcPts val="0"/>
              </a:spcAft>
            </a:pPr>
            <a:r>
              <a:rPr lang="en-US" altLang="ja-JP" sz="2400" dirty="0">
                <a:effectLst/>
                <a:latin typeface="Calibri" panose="020F0502020204030204" pitchFamily="34" charset="0"/>
                <a:ea typeface="Calibri" panose="020F0502020204030204" pitchFamily="34" charset="0"/>
              </a:rPr>
              <a:t>UN/CEFACT has perhaps </a:t>
            </a:r>
            <a:r>
              <a:rPr lang="en-US" altLang="ja-JP" sz="2400" dirty="0">
                <a:effectLst/>
                <a:highlight>
                  <a:srgbClr val="FFFF00"/>
                </a:highlight>
                <a:latin typeface="Calibri" panose="020F0502020204030204" pitchFamily="34" charset="0"/>
                <a:ea typeface="Calibri" panose="020F0502020204030204" pitchFamily="34" charset="0"/>
              </a:rPr>
              <a:t>the world’s most mature supply chain vocabulary </a:t>
            </a:r>
            <a:r>
              <a:rPr lang="en-US" altLang="ja-JP" sz="2400" dirty="0">
                <a:effectLst/>
                <a:latin typeface="Calibri" panose="020F0502020204030204" pitchFamily="34" charset="0"/>
                <a:ea typeface="Calibri" panose="020F0502020204030204" pitchFamily="34" charset="0"/>
              </a:rPr>
              <a:t>(CCL and RDMs) and also</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an </a:t>
            </a:r>
            <a:r>
              <a:rPr lang="en-US" altLang="ja-JP" sz="2400" dirty="0">
                <a:effectLst/>
                <a:highlight>
                  <a:srgbClr val="FFFF00"/>
                </a:highlight>
                <a:latin typeface="Calibri" panose="020F0502020204030204" pitchFamily="34" charset="0"/>
                <a:ea typeface="Calibri" panose="020F0502020204030204" pitchFamily="34" charset="0"/>
              </a:rPr>
              <a:t>outstanding and trusted brand as a standards authority</a:t>
            </a:r>
            <a:r>
              <a:rPr lang="en-US" altLang="ja-JP" sz="2400" dirty="0">
                <a:effectLst/>
                <a:latin typeface="Calibri" panose="020F0502020204030204" pitchFamily="34" charset="0"/>
                <a:ea typeface="Calibri" panose="020F0502020204030204" pitchFamily="34" charset="0"/>
              </a:rPr>
              <a:t>. But we do not publish our semantics in a</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usable way for modern web use cases.</a:t>
            </a:r>
            <a:r>
              <a:rPr lang="en-US" altLang="ja-JP" sz="2400" spc="5" dirty="0">
                <a:effectLst/>
                <a:latin typeface="Calibri" panose="020F0502020204030204" pitchFamily="34" charset="0"/>
                <a:ea typeface="Calibri" panose="020F0502020204030204" pitchFamily="34" charset="0"/>
              </a:rPr>
              <a:t> </a:t>
            </a:r>
            <a:r>
              <a:rPr lang="en-US" altLang="ja-JP" sz="2400" dirty="0">
                <a:effectLst/>
                <a:highlight>
                  <a:srgbClr val="FFFF00"/>
                </a:highlight>
                <a:latin typeface="Calibri" panose="020F0502020204030204" pitchFamily="34" charset="0"/>
                <a:ea typeface="Calibri" panose="020F0502020204030204" pitchFamily="34" charset="0"/>
              </a:rPr>
              <a:t>We risk losing relevance as a standards authority if we</a:t>
            </a:r>
            <a:r>
              <a:rPr lang="en-US" altLang="ja-JP" sz="2400" spc="5" dirty="0">
                <a:effectLst/>
                <a:highlight>
                  <a:srgbClr val="FFFF00"/>
                </a:highlight>
                <a:latin typeface="Calibri" panose="020F0502020204030204" pitchFamily="34" charset="0"/>
                <a:ea typeface="Calibri" panose="020F0502020204030204" pitchFamily="34" charset="0"/>
              </a:rPr>
              <a:t> </a:t>
            </a:r>
            <a:r>
              <a:rPr lang="en-US" altLang="ja-JP" sz="2400" dirty="0">
                <a:effectLst/>
                <a:highlight>
                  <a:srgbClr val="FFFF00"/>
                </a:highlight>
                <a:latin typeface="Calibri" panose="020F0502020204030204" pitchFamily="34" charset="0"/>
                <a:ea typeface="Calibri" panose="020F0502020204030204" pitchFamily="34" charset="0"/>
              </a:rPr>
              <a:t>continue to focus only on document standards </a:t>
            </a:r>
            <a:r>
              <a:rPr lang="en-US" altLang="ja-JP" sz="2400" dirty="0">
                <a:effectLst/>
                <a:latin typeface="Calibri" panose="020F0502020204030204" pitchFamily="34" charset="0"/>
                <a:ea typeface="Calibri" panose="020F0502020204030204" pitchFamily="34" charset="0"/>
              </a:rPr>
              <a:t>and do not support more modern technologies such as</a:t>
            </a:r>
            <a:r>
              <a:rPr lang="en-US" altLang="ja-JP" sz="2400" spc="-23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APIs, IoTs, and VCs.</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Therefore, the purpose of this project is to catch up with other semantic</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publishers and re-establish UN/CEFACT as the highest quality and authoritative publisher of supply</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chain semantic standards by publishing a UN/CEFACT JSON-LD vocabulary that includes all classes,</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properties,</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and</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code</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sets.</a:t>
            </a:r>
          </a:p>
          <a:p>
            <a:pPr marL="67945" marR="370205">
              <a:lnSpc>
                <a:spcPct val="98000"/>
              </a:lnSpc>
              <a:spcBef>
                <a:spcPts val="15"/>
              </a:spcBef>
              <a:spcAft>
                <a:spcPts val="0"/>
              </a:spcAft>
            </a:pPr>
            <a:endParaRPr lang="en-US" altLang="ja-JP" sz="2400" dirty="0">
              <a:latin typeface="Calibri" panose="020F0502020204030204" pitchFamily="34" charset="0"/>
              <a:ea typeface="Calibri" panose="020F0502020204030204" pitchFamily="34" charset="0"/>
            </a:endParaRPr>
          </a:p>
          <a:p>
            <a:pPr marL="67945" marR="370205">
              <a:lnSpc>
                <a:spcPct val="98000"/>
              </a:lnSpc>
              <a:spcBef>
                <a:spcPts val="15"/>
              </a:spcBef>
              <a:spcAft>
                <a:spcPts val="0"/>
              </a:spcAft>
            </a:pPr>
            <a:endParaRPr lang="en-US" altLang="ja-JP" sz="1800" dirty="0">
              <a:effectLst/>
              <a:latin typeface="Calibri" panose="020F0502020204030204" pitchFamily="34" charset="0"/>
              <a:ea typeface="Calibri" panose="020F0502020204030204" pitchFamily="34" charset="0"/>
            </a:endParaRPr>
          </a:p>
          <a:p>
            <a:pPr marL="67945" marR="370205">
              <a:lnSpc>
                <a:spcPct val="98000"/>
              </a:lnSpc>
              <a:spcBef>
                <a:spcPts val="15"/>
              </a:spcBef>
              <a:spcAft>
                <a:spcPts val="0"/>
              </a:spcAft>
            </a:pPr>
            <a:endParaRPr lang="ja-JP" altLang="ja-JP" sz="1800" dirty="0">
              <a:effectLst/>
              <a:latin typeface="Calibri" panose="020F0502020204030204" pitchFamily="34" charset="0"/>
              <a:ea typeface="Calibri" panose="020F0502020204030204" pitchFamily="34" charset="0"/>
            </a:endParaRPr>
          </a:p>
        </p:txBody>
      </p:sp>
      <p:sp>
        <p:nvSpPr>
          <p:cNvPr id="4" name="スライド番号プレースホルダー 3">
            <a:extLst>
              <a:ext uri="{FF2B5EF4-FFF2-40B4-BE49-F238E27FC236}">
                <a16:creationId xmlns:a16="http://schemas.microsoft.com/office/drawing/2014/main" id="{04C5F72E-C8A6-4A52-9EA9-A1955EABF2EA}"/>
              </a:ext>
            </a:extLst>
          </p:cNvPr>
          <p:cNvSpPr>
            <a:spLocks noGrp="1"/>
          </p:cNvSpPr>
          <p:nvPr>
            <p:ph type="sldNum" sz="quarter" idx="12"/>
          </p:nvPr>
        </p:nvSpPr>
        <p:spPr/>
        <p:txBody>
          <a:bodyPr/>
          <a:lstStyle/>
          <a:p>
            <a:fld id="{BA14B8F6-DC3D-4F1F-BFAC-BC9EC173BFE5}" type="slidenum">
              <a:rPr kumimoji="1" lang="ja-JP" altLang="en-US" smtClean="0"/>
              <a:t>6</a:t>
            </a:fld>
            <a:endParaRPr kumimoji="1" lang="ja-JP" altLang="en-US"/>
          </a:p>
        </p:txBody>
      </p:sp>
      <p:sp>
        <p:nvSpPr>
          <p:cNvPr id="11" name="正方形/長方形 10">
            <a:extLst>
              <a:ext uri="{FF2B5EF4-FFF2-40B4-BE49-F238E27FC236}">
                <a16:creationId xmlns:a16="http://schemas.microsoft.com/office/drawing/2014/main" id="{BB501DF5-C04E-4C4C-B4E6-A78F3DF758D6}"/>
              </a:ext>
            </a:extLst>
          </p:cNvPr>
          <p:cNvSpPr/>
          <p:nvPr/>
        </p:nvSpPr>
        <p:spPr>
          <a:xfrm>
            <a:off x="1066800" y="693211"/>
            <a:ext cx="10135869" cy="11295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ja-JP" sz="3200" b="0" i="0" u="none" strike="noStrike" baseline="0" dirty="0">
                <a:solidFill>
                  <a:srgbClr val="000000"/>
                </a:solidFill>
                <a:latin typeface="Calibri" panose="020F0502020204030204" pitchFamily="34" charset="0"/>
              </a:rPr>
              <a:t>Project:</a:t>
            </a:r>
            <a:endParaRPr lang="ja-JP" altLang="en-US" sz="3200" b="0" i="0" u="none" strike="noStrike" baseline="0" dirty="0">
              <a:solidFill>
                <a:srgbClr val="000000"/>
              </a:solidFill>
              <a:latin typeface="Calibri" panose="020F0502020204030204" pitchFamily="34" charset="0"/>
            </a:endParaRPr>
          </a:p>
          <a:p>
            <a:r>
              <a:rPr lang="en-US" altLang="ja-JP" sz="3200" dirty="0">
                <a:solidFill>
                  <a:schemeClr val="tx1"/>
                </a:solidFill>
                <a:effectLst/>
                <a:latin typeface="Calibri" panose="020F0502020204030204" pitchFamily="34" charset="0"/>
                <a:ea typeface="Calibri" panose="020F0502020204030204" pitchFamily="34" charset="0"/>
              </a:rPr>
              <a:t>JSON-LD</a:t>
            </a:r>
            <a:r>
              <a:rPr lang="en-US" altLang="ja-JP" sz="3200" spc="-20" dirty="0">
                <a:solidFill>
                  <a:schemeClr val="tx1"/>
                </a:solidFill>
                <a:effectLst/>
                <a:latin typeface="Calibri" panose="020F0502020204030204" pitchFamily="34" charset="0"/>
                <a:ea typeface="Calibri" panose="020F0502020204030204" pitchFamily="34" charset="0"/>
              </a:rPr>
              <a:t> </a:t>
            </a:r>
            <a:r>
              <a:rPr lang="en-US" altLang="ja-JP" sz="3200" dirty="0">
                <a:solidFill>
                  <a:schemeClr val="tx1"/>
                </a:solidFill>
                <a:effectLst/>
                <a:latin typeface="Calibri" panose="020F0502020204030204" pitchFamily="34" charset="0"/>
                <a:ea typeface="Calibri" panose="020F0502020204030204" pitchFamily="34" charset="0"/>
              </a:rPr>
              <a:t>web</a:t>
            </a:r>
            <a:r>
              <a:rPr lang="en-US" altLang="ja-JP" sz="3200" spc="-10" dirty="0">
                <a:solidFill>
                  <a:schemeClr val="tx1"/>
                </a:solidFill>
                <a:effectLst/>
                <a:latin typeface="Calibri" panose="020F0502020204030204" pitchFamily="34" charset="0"/>
                <a:ea typeface="Calibri" panose="020F0502020204030204" pitchFamily="34" charset="0"/>
              </a:rPr>
              <a:t> </a:t>
            </a:r>
            <a:r>
              <a:rPr lang="en-US" altLang="ja-JP" sz="3200" dirty="0">
                <a:solidFill>
                  <a:schemeClr val="tx1"/>
                </a:solidFill>
                <a:effectLst/>
                <a:latin typeface="Calibri" panose="020F0502020204030204" pitchFamily="34" charset="0"/>
                <a:ea typeface="Calibri" panose="020F0502020204030204" pitchFamily="34" charset="0"/>
              </a:rPr>
              <a:t>vocabulary</a:t>
            </a:r>
            <a:endParaRPr kumimoji="1" lang="ja-JP" altLang="en-US" sz="3200" dirty="0">
              <a:solidFill>
                <a:schemeClr val="tx1"/>
              </a:solidFill>
            </a:endParaRPr>
          </a:p>
        </p:txBody>
      </p:sp>
      <p:sp>
        <p:nvSpPr>
          <p:cNvPr id="12" name="テキスト ボックス 11">
            <a:extLst>
              <a:ext uri="{FF2B5EF4-FFF2-40B4-BE49-F238E27FC236}">
                <a16:creationId xmlns:a16="http://schemas.microsoft.com/office/drawing/2014/main" id="{41107B77-1FFA-40E1-A9A4-5590CD0E2509}"/>
              </a:ext>
            </a:extLst>
          </p:cNvPr>
          <p:cNvSpPr txBox="1"/>
          <p:nvPr/>
        </p:nvSpPr>
        <p:spPr>
          <a:xfrm>
            <a:off x="220717" y="208156"/>
            <a:ext cx="1282963" cy="381124"/>
          </a:xfrm>
          <a:prstGeom prst="rect">
            <a:avLst/>
          </a:prstGeom>
          <a:solidFill>
            <a:srgbClr val="FFFF00"/>
          </a:solidFill>
        </p:spPr>
        <p:txBody>
          <a:bodyPr wrap="square" rtlCol="0">
            <a:spAutoFit/>
          </a:bodyPr>
          <a:lstStyle/>
          <a:p>
            <a:r>
              <a:rPr kumimoji="1" lang="en-US" altLang="ja-JP" dirty="0"/>
              <a:t>JSON-LD</a:t>
            </a:r>
            <a:endParaRPr kumimoji="1" lang="ja-JP" altLang="en-US" dirty="0"/>
          </a:p>
        </p:txBody>
      </p:sp>
    </p:spTree>
    <p:extLst>
      <p:ext uri="{BB962C8B-B14F-4D97-AF65-F5344CB8AC3E}">
        <p14:creationId xmlns:p14="http://schemas.microsoft.com/office/powerpoint/2010/main" val="1975305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916939" y="2144077"/>
            <a:ext cx="10285730" cy="4979120"/>
          </a:xfrm>
          <a:prstGeom prst="rect">
            <a:avLst/>
          </a:prstGeom>
        </p:spPr>
        <p:txBody>
          <a:bodyPr vert="horz" wrap="square" lIns="0" tIns="40640" rIns="0" bIns="0" rtlCol="0">
            <a:spAutoFit/>
          </a:bodyPr>
          <a:lstStyle/>
          <a:p>
            <a:pPr marL="241300" indent="-228600">
              <a:lnSpc>
                <a:spcPct val="100000"/>
              </a:lnSpc>
              <a:spcBef>
                <a:spcPts val="320"/>
              </a:spcBef>
              <a:buFont typeface="Arial"/>
              <a:buChar char="•"/>
              <a:tabLst>
                <a:tab pos="241300" algn="l"/>
              </a:tabLst>
            </a:pPr>
            <a:r>
              <a:rPr sz="2400" b="1" dirty="0">
                <a:solidFill>
                  <a:srgbClr val="1B609E"/>
                </a:solidFill>
                <a:latin typeface="Trebuchet MS"/>
                <a:cs typeface="Trebuchet MS"/>
              </a:rPr>
              <a:t>PR</a:t>
            </a:r>
            <a:r>
              <a:rPr sz="2400" b="1" spc="15" dirty="0">
                <a:solidFill>
                  <a:srgbClr val="1B609E"/>
                </a:solidFill>
                <a:latin typeface="Trebuchet MS"/>
                <a:cs typeface="Trebuchet MS"/>
              </a:rPr>
              <a:t>O</a:t>
            </a:r>
            <a:r>
              <a:rPr sz="2400" b="1" spc="-80" dirty="0">
                <a:solidFill>
                  <a:srgbClr val="1B609E"/>
                </a:solidFill>
                <a:latin typeface="Trebuchet MS"/>
                <a:cs typeface="Trebuchet MS"/>
              </a:rPr>
              <a:t>JECT</a:t>
            </a:r>
            <a:r>
              <a:rPr sz="2400" b="1" spc="-114" dirty="0">
                <a:solidFill>
                  <a:srgbClr val="1B609E"/>
                </a:solidFill>
                <a:latin typeface="Trebuchet MS"/>
                <a:cs typeface="Trebuchet MS"/>
              </a:rPr>
              <a:t> </a:t>
            </a:r>
            <a:r>
              <a:rPr lang="en-US" sz="2400" b="1" spc="5" dirty="0">
                <a:solidFill>
                  <a:srgbClr val="1B609E"/>
                </a:solidFill>
                <a:latin typeface="Trebuchet MS"/>
                <a:cs typeface="Trebuchet MS"/>
              </a:rPr>
              <a:t>SCOPE</a:t>
            </a:r>
            <a:endParaRPr sz="2400" dirty="0">
              <a:latin typeface="Trebuchet MS"/>
              <a:cs typeface="Trebuchet MS"/>
            </a:endParaRPr>
          </a:p>
          <a:p>
            <a:pPr marL="67945" marR="213360"/>
            <a:r>
              <a:rPr lang="en-US" altLang="ja-JP" sz="2400" dirty="0">
                <a:effectLst/>
                <a:latin typeface="Calibri" panose="020F0502020204030204" pitchFamily="34" charset="0"/>
                <a:ea typeface="Calibri" panose="020F0502020204030204" pitchFamily="34" charset="0"/>
              </a:rPr>
              <a:t>This project will deliver </a:t>
            </a:r>
            <a:r>
              <a:rPr lang="en-US" altLang="ja-JP" sz="2400" dirty="0">
                <a:effectLst/>
                <a:highlight>
                  <a:srgbClr val="FFFF00"/>
                </a:highlight>
                <a:latin typeface="Calibri" panose="020F0502020204030204" pitchFamily="34" charset="0"/>
                <a:ea typeface="Calibri" panose="020F0502020204030204" pitchFamily="34" charset="0"/>
              </a:rPr>
              <a:t>a high quality JSON-LD vocabulary published to a well-known </a:t>
            </a:r>
            <a:r>
              <a:rPr lang="en-US" altLang="ja-JP" sz="2400" dirty="0" err="1">
                <a:effectLst/>
                <a:highlight>
                  <a:srgbClr val="FFFF00"/>
                </a:highlight>
                <a:latin typeface="Calibri" panose="020F0502020204030204" pitchFamily="34" charset="0"/>
                <a:ea typeface="Calibri" panose="020F0502020204030204" pitchFamily="34" charset="0"/>
              </a:rPr>
              <a:t>unece</a:t>
            </a:r>
            <a:r>
              <a:rPr lang="en-US" altLang="ja-JP" sz="2400" dirty="0">
                <a:effectLst/>
                <a:highlight>
                  <a:srgbClr val="FFFF00"/>
                </a:highlight>
                <a:latin typeface="Calibri" panose="020F0502020204030204" pitchFamily="34" charset="0"/>
                <a:ea typeface="Calibri" panose="020F0502020204030204" pitchFamily="34" charset="0"/>
              </a:rPr>
              <a:t> domain</a:t>
            </a:r>
            <a:r>
              <a:rPr lang="en-US" altLang="ja-JP" sz="2400" spc="-235" dirty="0">
                <a:effectLst/>
                <a:highlight>
                  <a:srgbClr val="FFFF00"/>
                </a:highlight>
                <a:latin typeface="Calibri" panose="020F0502020204030204" pitchFamily="34" charset="0"/>
                <a:ea typeface="Calibri" panose="020F0502020204030204" pitchFamily="34" charset="0"/>
              </a:rPr>
              <a:t> </a:t>
            </a:r>
            <a:r>
              <a:rPr lang="en-US" altLang="ja-JP" sz="2400" dirty="0">
                <a:effectLst/>
                <a:highlight>
                  <a:srgbClr val="FFFF00"/>
                </a:highlight>
                <a:latin typeface="Calibri" panose="020F0502020204030204" pitchFamily="34" charset="0"/>
                <a:ea typeface="Calibri" panose="020F0502020204030204" pitchFamily="34" charset="0"/>
              </a:rPr>
              <a:t>and maintained throughout the ongoing development of the CCL, RDMs, and code lists</a:t>
            </a:r>
            <a:r>
              <a:rPr lang="en-US" altLang="ja-JP" sz="2400" dirty="0">
                <a:effectLst/>
                <a:latin typeface="Calibri" panose="020F0502020204030204" pitchFamily="34" charset="0"/>
                <a:ea typeface="Calibri" panose="020F0502020204030204" pitchFamily="34" charset="0"/>
              </a:rPr>
              <a:t>. The</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vocabulary will be both human readable and machine readable and will support the international</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community in the development of interoperable APIs, IoT streams, and Verifiable Credentials.</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In</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order</a:t>
            </a:r>
            <a:r>
              <a:rPr lang="en-US" altLang="ja-JP" sz="2400" spc="-1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to</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support</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that</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outcome,</a:t>
            </a:r>
            <a:r>
              <a:rPr lang="en-US" altLang="ja-JP" sz="2400" spc="-10"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the</a:t>
            </a:r>
            <a:r>
              <a:rPr lang="en-US" altLang="ja-JP" sz="2400" spc="5" dirty="0">
                <a:effectLst/>
                <a:latin typeface="Calibri" panose="020F0502020204030204" pitchFamily="34" charset="0"/>
                <a:ea typeface="Calibri" panose="020F0502020204030204" pitchFamily="34" charset="0"/>
              </a:rPr>
              <a:t> </a:t>
            </a:r>
            <a:r>
              <a:rPr lang="en-US" altLang="ja-JP" sz="2400" dirty="0">
                <a:effectLst/>
                <a:latin typeface="Calibri" panose="020F0502020204030204" pitchFamily="34" charset="0"/>
                <a:ea typeface="Calibri" panose="020F0502020204030204" pitchFamily="34" charset="0"/>
              </a:rPr>
              <a:t>project will deliver</a:t>
            </a:r>
            <a:endParaRPr lang="ja-JP" altLang="ja-JP" sz="2400" dirty="0">
              <a:effectLst/>
              <a:latin typeface="Calibri" panose="020F0502020204030204" pitchFamily="34" charset="0"/>
              <a:ea typeface="Calibri" panose="020F0502020204030204" pitchFamily="34" charset="0"/>
            </a:endParaRPr>
          </a:p>
          <a:p>
            <a:pPr marL="410845" marR="370205" indent="-342900">
              <a:lnSpc>
                <a:spcPct val="98000"/>
              </a:lnSpc>
              <a:spcBef>
                <a:spcPts val="15"/>
              </a:spcBef>
              <a:spcAft>
                <a:spcPts val="0"/>
              </a:spcAft>
              <a:buFont typeface="Arial" panose="020B0604020202020204" pitchFamily="34" charset="0"/>
              <a:buChar char="•"/>
            </a:pPr>
            <a:r>
              <a:rPr lang="en-US" altLang="ja-JP" sz="2400" dirty="0">
                <a:effectLst/>
                <a:highlight>
                  <a:srgbClr val="FFFF00"/>
                </a:highlight>
                <a:latin typeface="Calibri" panose="020F0502020204030204" pitchFamily="34" charset="0"/>
                <a:ea typeface="Calibri" panose="020F0502020204030204" pitchFamily="34" charset="0"/>
              </a:rPr>
              <a:t>A technical specification that describes the JSON-LD structure and architecture.</a:t>
            </a:r>
          </a:p>
          <a:p>
            <a:pPr marL="410845" marR="370205" indent="-342900">
              <a:lnSpc>
                <a:spcPct val="98000"/>
              </a:lnSpc>
              <a:spcBef>
                <a:spcPts val="15"/>
              </a:spcBef>
              <a:spcAft>
                <a:spcPts val="0"/>
              </a:spcAft>
              <a:buFont typeface="Arial" panose="020B0604020202020204" pitchFamily="34" charset="0"/>
              <a:buChar char="•"/>
            </a:pPr>
            <a:r>
              <a:rPr lang="en-US" altLang="ja-JP" sz="2400" dirty="0">
                <a:effectLst/>
                <a:highlight>
                  <a:srgbClr val="FFFF00"/>
                </a:highlight>
                <a:latin typeface="Calibri" panose="020F0502020204030204" pitchFamily="34" charset="0"/>
                <a:ea typeface="Calibri" panose="020F0502020204030204" pitchFamily="34" charset="0"/>
              </a:rPr>
              <a:t>A human and machine readable JSON-LD vocabulary on a </a:t>
            </a:r>
            <a:r>
              <a:rPr lang="en-US" altLang="ja-JP" sz="2400" dirty="0" err="1">
                <a:effectLst/>
                <a:highlight>
                  <a:srgbClr val="FFFF00"/>
                </a:highlight>
                <a:latin typeface="Calibri" panose="020F0502020204030204" pitchFamily="34" charset="0"/>
                <a:ea typeface="Calibri" panose="020F0502020204030204" pitchFamily="34" charset="0"/>
              </a:rPr>
              <a:t>unece</a:t>
            </a:r>
            <a:r>
              <a:rPr lang="en-US" altLang="ja-JP" sz="2400" dirty="0">
                <a:effectLst/>
                <a:highlight>
                  <a:srgbClr val="FFFF00"/>
                </a:highlight>
                <a:latin typeface="Calibri" panose="020F0502020204030204" pitchFamily="34" charset="0"/>
                <a:ea typeface="Calibri" panose="020F0502020204030204" pitchFamily="34" charset="0"/>
              </a:rPr>
              <a:t> web domain.</a:t>
            </a:r>
            <a:endParaRPr lang="en-US" altLang="ja-JP" sz="2400" dirty="0">
              <a:highlight>
                <a:srgbClr val="FFFF00"/>
              </a:highlight>
              <a:latin typeface="Calibri" panose="020F0502020204030204" pitchFamily="34" charset="0"/>
              <a:ea typeface="Calibri" panose="020F0502020204030204" pitchFamily="34" charset="0"/>
            </a:endParaRPr>
          </a:p>
          <a:p>
            <a:pPr marL="410845" marR="370205" indent="-342900">
              <a:lnSpc>
                <a:spcPct val="98000"/>
              </a:lnSpc>
              <a:spcBef>
                <a:spcPts val="15"/>
              </a:spcBef>
              <a:spcAft>
                <a:spcPts val="0"/>
              </a:spcAft>
              <a:buFont typeface="Arial" panose="020B0604020202020204" pitchFamily="34" charset="0"/>
              <a:buChar char="•"/>
            </a:pPr>
            <a:r>
              <a:rPr lang="en-US" altLang="ja-JP" sz="2400" dirty="0">
                <a:effectLst/>
                <a:highlight>
                  <a:srgbClr val="FFFF00"/>
                </a:highlight>
                <a:latin typeface="Calibri" panose="020F0502020204030204" pitchFamily="34" charset="0"/>
                <a:ea typeface="Calibri" panose="020F0502020204030204" pitchFamily="34" charset="0"/>
              </a:rPr>
              <a:t>A publishing mechanism that allows the secretariat to continue to easily update the</a:t>
            </a:r>
            <a:r>
              <a:rPr lang="en-US" altLang="ja-JP" sz="2400" spc="-235" dirty="0">
                <a:effectLst/>
                <a:highlight>
                  <a:srgbClr val="FFFF00"/>
                </a:highlight>
                <a:latin typeface="Calibri" panose="020F0502020204030204" pitchFamily="34" charset="0"/>
                <a:ea typeface="Calibri" panose="020F0502020204030204" pitchFamily="34" charset="0"/>
              </a:rPr>
              <a:t> </a:t>
            </a:r>
            <a:r>
              <a:rPr lang="en-US" altLang="ja-JP" sz="2400" dirty="0">
                <a:effectLst/>
                <a:highlight>
                  <a:srgbClr val="FFFF00"/>
                </a:highlight>
                <a:latin typeface="Calibri" panose="020F0502020204030204" pitchFamily="34" charset="0"/>
                <a:ea typeface="Calibri" panose="020F0502020204030204" pitchFamily="34" charset="0"/>
              </a:rPr>
              <a:t>vocabulary as</a:t>
            </a:r>
            <a:r>
              <a:rPr lang="en-US" altLang="ja-JP" sz="2400" spc="-10" dirty="0">
                <a:effectLst/>
                <a:highlight>
                  <a:srgbClr val="FFFF00"/>
                </a:highlight>
                <a:latin typeface="Calibri" panose="020F0502020204030204" pitchFamily="34" charset="0"/>
                <a:ea typeface="Calibri" panose="020F0502020204030204" pitchFamily="34" charset="0"/>
              </a:rPr>
              <a:t> </a:t>
            </a:r>
            <a:r>
              <a:rPr lang="en-US" altLang="ja-JP" sz="2400" dirty="0">
                <a:effectLst/>
                <a:highlight>
                  <a:srgbClr val="FFFF00"/>
                </a:highlight>
                <a:latin typeface="Calibri" panose="020F0502020204030204" pitchFamily="34" charset="0"/>
                <a:ea typeface="Calibri" panose="020F0502020204030204" pitchFamily="34" charset="0"/>
              </a:rPr>
              <a:t>CCL,</a:t>
            </a:r>
            <a:r>
              <a:rPr lang="en-US" altLang="ja-JP" sz="2400" spc="-10" dirty="0">
                <a:effectLst/>
                <a:highlight>
                  <a:srgbClr val="FFFF00"/>
                </a:highlight>
                <a:latin typeface="Calibri" panose="020F0502020204030204" pitchFamily="34" charset="0"/>
                <a:ea typeface="Calibri" panose="020F0502020204030204" pitchFamily="34" charset="0"/>
              </a:rPr>
              <a:t> </a:t>
            </a:r>
            <a:r>
              <a:rPr lang="en-US" altLang="ja-JP" sz="2400" dirty="0">
                <a:effectLst/>
                <a:highlight>
                  <a:srgbClr val="FFFF00"/>
                </a:highlight>
                <a:latin typeface="Calibri" panose="020F0502020204030204" pitchFamily="34" charset="0"/>
                <a:ea typeface="Calibri" panose="020F0502020204030204" pitchFamily="34" charset="0"/>
              </a:rPr>
              <a:t>RDM,</a:t>
            </a:r>
            <a:r>
              <a:rPr lang="en-US" altLang="ja-JP" sz="2400" spc="-15" dirty="0">
                <a:effectLst/>
                <a:highlight>
                  <a:srgbClr val="FFFF00"/>
                </a:highlight>
                <a:latin typeface="Calibri" panose="020F0502020204030204" pitchFamily="34" charset="0"/>
                <a:ea typeface="Calibri" panose="020F0502020204030204" pitchFamily="34" charset="0"/>
              </a:rPr>
              <a:t> </a:t>
            </a:r>
            <a:r>
              <a:rPr lang="en-US" altLang="ja-JP" sz="2400" dirty="0">
                <a:effectLst/>
                <a:highlight>
                  <a:srgbClr val="FFFF00"/>
                </a:highlight>
                <a:latin typeface="Calibri" panose="020F0502020204030204" pitchFamily="34" charset="0"/>
                <a:ea typeface="Calibri" panose="020F0502020204030204" pitchFamily="34" charset="0"/>
              </a:rPr>
              <a:t>and</a:t>
            </a:r>
            <a:r>
              <a:rPr lang="en-US" altLang="ja-JP" sz="2400" spc="-5" dirty="0">
                <a:effectLst/>
                <a:highlight>
                  <a:srgbClr val="FFFF00"/>
                </a:highlight>
                <a:latin typeface="Calibri" panose="020F0502020204030204" pitchFamily="34" charset="0"/>
                <a:ea typeface="Calibri" panose="020F0502020204030204" pitchFamily="34" charset="0"/>
              </a:rPr>
              <a:t> </a:t>
            </a:r>
            <a:r>
              <a:rPr lang="en-US" altLang="ja-JP" sz="2400" dirty="0">
                <a:effectLst/>
                <a:highlight>
                  <a:srgbClr val="FFFF00"/>
                </a:highlight>
                <a:latin typeface="Calibri" panose="020F0502020204030204" pitchFamily="34" charset="0"/>
                <a:ea typeface="Calibri" panose="020F0502020204030204" pitchFamily="34" charset="0"/>
              </a:rPr>
              <a:t>code</a:t>
            </a:r>
            <a:r>
              <a:rPr lang="en-US" altLang="ja-JP" sz="2400" spc="5" dirty="0">
                <a:effectLst/>
                <a:highlight>
                  <a:srgbClr val="FFFF00"/>
                </a:highlight>
                <a:latin typeface="Calibri" panose="020F0502020204030204" pitchFamily="34" charset="0"/>
                <a:ea typeface="Calibri" panose="020F0502020204030204" pitchFamily="34" charset="0"/>
              </a:rPr>
              <a:t> </a:t>
            </a:r>
            <a:r>
              <a:rPr lang="en-US" altLang="ja-JP" sz="2400" dirty="0">
                <a:effectLst/>
                <a:highlight>
                  <a:srgbClr val="FFFF00"/>
                </a:highlight>
                <a:latin typeface="Calibri" panose="020F0502020204030204" pitchFamily="34" charset="0"/>
                <a:ea typeface="Calibri" panose="020F0502020204030204" pitchFamily="34" charset="0"/>
              </a:rPr>
              <a:t>list</a:t>
            </a:r>
            <a:r>
              <a:rPr lang="en-US" altLang="ja-JP" sz="2400" spc="5" dirty="0">
                <a:effectLst/>
                <a:highlight>
                  <a:srgbClr val="FFFF00"/>
                </a:highlight>
                <a:latin typeface="Calibri" panose="020F0502020204030204" pitchFamily="34" charset="0"/>
                <a:ea typeface="Calibri" panose="020F0502020204030204" pitchFamily="34" charset="0"/>
              </a:rPr>
              <a:t> </a:t>
            </a:r>
            <a:r>
              <a:rPr lang="en-US" altLang="ja-JP" sz="2400" dirty="0">
                <a:effectLst/>
                <a:highlight>
                  <a:srgbClr val="FFFF00"/>
                </a:highlight>
                <a:latin typeface="Calibri" panose="020F0502020204030204" pitchFamily="34" charset="0"/>
                <a:ea typeface="Calibri" panose="020F0502020204030204" pitchFamily="34" charset="0"/>
              </a:rPr>
              <a:t>changes</a:t>
            </a:r>
            <a:r>
              <a:rPr lang="en-US" altLang="ja-JP" sz="2400" spc="-15" dirty="0">
                <a:effectLst/>
                <a:highlight>
                  <a:srgbClr val="FFFF00"/>
                </a:highlight>
                <a:latin typeface="Calibri" panose="020F0502020204030204" pitchFamily="34" charset="0"/>
                <a:ea typeface="Calibri" panose="020F0502020204030204" pitchFamily="34" charset="0"/>
              </a:rPr>
              <a:t> </a:t>
            </a:r>
            <a:r>
              <a:rPr lang="en-US" altLang="ja-JP" sz="2400" dirty="0">
                <a:effectLst/>
                <a:highlight>
                  <a:srgbClr val="FFFF00"/>
                </a:highlight>
                <a:latin typeface="Calibri" panose="020F0502020204030204" pitchFamily="34" charset="0"/>
                <a:ea typeface="Calibri" panose="020F0502020204030204" pitchFamily="34" charset="0"/>
              </a:rPr>
              <a:t>happen.</a:t>
            </a:r>
            <a:endParaRPr lang="en-US" altLang="ja-JP" sz="2400" dirty="0">
              <a:highlight>
                <a:srgbClr val="FFFF00"/>
              </a:highlight>
              <a:latin typeface="Calibri" panose="020F0502020204030204" pitchFamily="34" charset="0"/>
              <a:ea typeface="Calibri" panose="020F0502020204030204" pitchFamily="34" charset="0"/>
            </a:endParaRPr>
          </a:p>
          <a:p>
            <a:pPr marL="67945" marR="370205">
              <a:lnSpc>
                <a:spcPct val="98000"/>
              </a:lnSpc>
              <a:spcBef>
                <a:spcPts val="15"/>
              </a:spcBef>
              <a:spcAft>
                <a:spcPts val="0"/>
              </a:spcAft>
            </a:pPr>
            <a:endParaRPr lang="en-US" altLang="ja-JP" sz="1800" dirty="0">
              <a:effectLst/>
              <a:latin typeface="Calibri" panose="020F0502020204030204" pitchFamily="34" charset="0"/>
              <a:ea typeface="Calibri" panose="020F0502020204030204" pitchFamily="34" charset="0"/>
            </a:endParaRPr>
          </a:p>
          <a:p>
            <a:pPr marL="67945" marR="370205">
              <a:lnSpc>
                <a:spcPct val="98000"/>
              </a:lnSpc>
              <a:spcBef>
                <a:spcPts val="15"/>
              </a:spcBef>
              <a:spcAft>
                <a:spcPts val="0"/>
              </a:spcAft>
            </a:pPr>
            <a:endParaRPr lang="ja-JP" altLang="ja-JP" sz="1800" dirty="0">
              <a:effectLst/>
              <a:latin typeface="Calibri" panose="020F0502020204030204" pitchFamily="34" charset="0"/>
              <a:ea typeface="Calibri" panose="020F0502020204030204" pitchFamily="34" charset="0"/>
            </a:endParaRPr>
          </a:p>
        </p:txBody>
      </p:sp>
      <p:sp>
        <p:nvSpPr>
          <p:cNvPr id="4" name="スライド番号プレースホルダー 3">
            <a:extLst>
              <a:ext uri="{FF2B5EF4-FFF2-40B4-BE49-F238E27FC236}">
                <a16:creationId xmlns:a16="http://schemas.microsoft.com/office/drawing/2014/main" id="{04C5F72E-C8A6-4A52-9EA9-A1955EABF2EA}"/>
              </a:ext>
            </a:extLst>
          </p:cNvPr>
          <p:cNvSpPr>
            <a:spLocks noGrp="1"/>
          </p:cNvSpPr>
          <p:nvPr>
            <p:ph type="sldNum" sz="quarter" idx="12"/>
          </p:nvPr>
        </p:nvSpPr>
        <p:spPr/>
        <p:txBody>
          <a:bodyPr/>
          <a:lstStyle/>
          <a:p>
            <a:fld id="{BA14B8F6-DC3D-4F1F-BFAC-BC9EC173BFE5}" type="slidenum">
              <a:rPr kumimoji="1" lang="ja-JP" altLang="en-US" smtClean="0"/>
              <a:t>7</a:t>
            </a:fld>
            <a:endParaRPr kumimoji="1" lang="ja-JP" altLang="en-US" dirty="0"/>
          </a:p>
        </p:txBody>
      </p:sp>
      <p:sp>
        <p:nvSpPr>
          <p:cNvPr id="11" name="正方形/長方形 10">
            <a:extLst>
              <a:ext uri="{FF2B5EF4-FFF2-40B4-BE49-F238E27FC236}">
                <a16:creationId xmlns:a16="http://schemas.microsoft.com/office/drawing/2014/main" id="{BB501DF5-C04E-4C4C-B4E6-A78F3DF758D6}"/>
              </a:ext>
            </a:extLst>
          </p:cNvPr>
          <p:cNvSpPr/>
          <p:nvPr/>
        </p:nvSpPr>
        <p:spPr>
          <a:xfrm>
            <a:off x="1066800" y="693211"/>
            <a:ext cx="10135869" cy="11295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ja-JP" sz="3200" b="0" i="0" u="none" strike="noStrike" baseline="0" dirty="0">
                <a:solidFill>
                  <a:srgbClr val="000000"/>
                </a:solidFill>
                <a:latin typeface="Calibri" panose="020F0502020204030204" pitchFamily="34" charset="0"/>
              </a:rPr>
              <a:t>Project:</a:t>
            </a:r>
            <a:endParaRPr lang="ja-JP" altLang="en-US" sz="3200" b="0" i="0" u="none" strike="noStrike" baseline="0" dirty="0">
              <a:solidFill>
                <a:srgbClr val="000000"/>
              </a:solidFill>
              <a:latin typeface="Calibri" panose="020F0502020204030204" pitchFamily="34" charset="0"/>
            </a:endParaRPr>
          </a:p>
          <a:p>
            <a:r>
              <a:rPr lang="en-US" altLang="ja-JP" sz="3200" dirty="0">
                <a:solidFill>
                  <a:schemeClr val="tx1"/>
                </a:solidFill>
                <a:effectLst/>
                <a:latin typeface="Calibri" panose="020F0502020204030204" pitchFamily="34" charset="0"/>
                <a:ea typeface="Calibri" panose="020F0502020204030204" pitchFamily="34" charset="0"/>
              </a:rPr>
              <a:t>JSON-LD</a:t>
            </a:r>
            <a:r>
              <a:rPr lang="en-US" altLang="ja-JP" sz="3200" spc="-20" dirty="0">
                <a:solidFill>
                  <a:schemeClr val="tx1"/>
                </a:solidFill>
                <a:effectLst/>
                <a:latin typeface="Calibri" panose="020F0502020204030204" pitchFamily="34" charset="0"/>
                <a:ea typeface="Calibri" panose="020F0502020204030204" pitchFamily="34" charset="0"/>
              </a:rPr>
              <a:t> </a:t>
            </a:r>
            <a:r>
              <a:rPr lang="en-US" altLang="ja-JP" sz="3200" dirty="0">
                <a:solidFill>
                  <a:schemeClr val="tx1"/>
                </a:solidFill>
                <a:effectLst/>
                <a:latin typeface="Calibri" panose="020F0502020204030204" pitchFamily="34" charset="0"/>
                <a:ea typeface="Calibri" panose="020F0502020204030204" pitchFamily="34" charset="0"/>
              </a:rPr>
              <a:t>web</a:t>
            </a:r>
            <a:r>
              <a:rPr lang="en-US" altLang="ja-JP" sz="3200" spc="-10" dirty="0">
                <a:solidFill>
                  <a:schemeClr val="tx1"/>
                </a:solidFill>
                <a:effectLst/>
                <a:latin typeface="Calibri" panose="020F0502020204030204" pitchFamily="34" charset="0"/>
                <a:ea typeface="Calibri" panose="020F0502020204030204" pitchFamily="34" charset="0"/>
              </a:rPr>
              <a:t> </a:t>
            </a:r>
            <a:r>
              <a:rPr lang="en-US" altLang="ja-JP" sz="3200" dirty="0">
                <a:solidFill>
                  <a:schemeClr val="tx1"/>
                </a:solidFill>
                <a:effectLst/>
                <a:latin typeface="Calibri" panose="020F0502020204030204" pitchFamily="34" charset="0"/>
                <a:ea typeface="Calibri" panose="020F0502020204030204" pitchFamily="34" charset="0"/>
              </a:rPr>
              <a:t>vocabulary</a:t>
            </a:r>
            <a:endParaRPr kumimoji="1" lang="ja-JP" altLang="en-US" sz="3200" dirty="0">
              <a:solidFill>
                <a:schemeClr val="tx1"/>
              </a:solidFill>
            </a:endParaRPr>
          </a:p>
        </p:txBody>
      </p:sp>
      <p:sp>
        <p:nvSpPr>
          <p:cNvPr id="12" name="テキスト ボックス 11">
            <a:extLst>
              <a:ext uri="{FF2B5EF4-FFF2-40B4-BE49-F238E27FC236}">
                <a16:creationId xmlns:a16="http://schemas.microsoft.com/office/drawing/2014/main" id="{41107B77-1FFA-40E1-A9A4-5590CD0E2509}"/>
              </a:ext>
            </a:extLst>
          </p:cNvPr>
          <p:cNvSpPr txBox="1"/>
          <p:nvPr/>
        </p:nvSpPr>
        <p:spPr>
          <a:xfrm>
            <a:off x="220717" y="208156"/>
            <a:ext cx="1282963" cy="381124"/>
          </a:xfrm>
          <a:prstGeom prst="rect">
            <a:avLst/>
          </a:prstGeom>
          <a:solidFill>
            <a:srgbClr val="FFFF00"/>
          </a:solidFill>
        </p:spPr>
        <p:txBody>
          <a:bodyPr wrap="square" rtlCol="0">
            <a:spAutoFit/>
          </a:bodyPr>
          <a:lstStyle/>
          <a:p>
            <a:r>
              <a:rPr kumimoji="1" lang="en-US" altLang="ja-JP" dirty="0"/>
              <a:t>JSON-LD</a:t>
            </a:r>
            <a:endParaRPr kumimoji="1" lang="ja-JP" altLang="en-US" dirty="0"/>
          </a:p>
        </p:txBody>
      </p:sp>
    </p:spTree>
    <p:extLst>
      <p:ext uri="{BB962C8B-B14F-4D97-AF65-F5344CB8AC3E}">
        <p14:creationId xmlns:p14="http://schemas.microsoft.com/office/powerpoint/2010/main" val="363131069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1108</TotalTime>
  <Words>819</Words>
  <Application>Microsoft Office PowerPoint</Application>
  <PresentationFormat>ワイド画面</PresentationFormat>
  <Paragraphs>57</Paragraphs>
  <Slides>7</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7</vt:i4>
      </vt:variant>
    </vt:vector>
  </HeadingPairs>
  <TitlesOfParts>
    <vt:vector size="18" baseType="lpstr">
      <vt:lpstr>游ゴシック</vt:lpstr>
      <vt:lpstr>游ゴシック Light</vt:lpstr>
      <vt:lpstr>游明朝</vt:lpstr>
      <vt:lpstr>Arial</vt:lpstr>
      <vt:lpstr>Calibri</vt:lpstr>
      <vt:lpstr>Calibri Light</vt:lpstr>
      <vt:lpstr>Century</vt:lpstr>
      <vt:lpstr>Times New Roman</vt:lpstr>
      <vt:lpstr>Trebuchet MS</vt:lpstr>
      <vt:lpstr>Wingdings</vt:lpstr>
      <vt:lpstr>Office テーマ</vt:lpstr>
      <vt:lpstr>国連CEFACT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菅又 久直</cp:lastModifiedBy>
  <cp:revision>26</cp:revision>
  <dcterms:created xsi:type="dcterms:W3CDTF">2021-10-08T04:47:43Z</dcterms:created>
  <dcterms:modified xsi:type="dcterms:W3CDTF">2022-02-25T02:25:14Z</dcterms:modified>
</cp:coreProperties>
</file>