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431" r:id="rId4"/>
    <p:sldId id="430" r:id="rId5"/>
    <p:sldId id="429" r:id="rId6"/>
    <p:sldId id="261" r:id="rId7"/>
    <p:sldId id="428"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6" d="100"/>
          <a:sy n="76" d="100"/>
        </p:scale>
        <p:origin x="22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9F6B0D-88FD-4272-92B1-E03AAFD7803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B3081EA-2F0C-42D1-A529-594CC7CA48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35021C4-75F9-425B-B2F7-C4EC5AF813FB}"/>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E5C19C44-ECBE-42AF-8ABC-843B8A548F4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EB59A1-846B-4197-9946-ED72E4B579D4}"/>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006683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CC73AD-4109-45B1-A1E7-830FDA34594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C6A6E34-DF4A-42D7-A77E-793D489D04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FB8FE7E-73DE-436E-8824-B78C83461A10}"/>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8F6D0FF5-9167-41FD-89FB-22BD9DC420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F95AA21-DEA4-40C6-BFA5-711BC2D61006}"/>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676682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10371D4-8A3D-40BF-958D-A2EE1A39BCB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5DF0C9A-7BCD-4016-B1BF-BEB55CD9CB1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9D98D-67A2-4346-9DE2-97F2EAF88AFB}"/>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5D6EA146-DB38-421E-9735-16C6AE2A7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E5529C3-201E-40D5-AE27-19803D9EEABC}"/>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77416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772DE-489B-425E-85CD-5982EFFE90F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EBACB67-AA35-47F2-8D51-FADA9EA296E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571B4D-46D4-4135-A2F1-CE1BD2CF268E}"/>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41EE9FB3-8FD8-4C8B-91E4-E630AC575C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05501F-D206-46B3-9EEE-5891C0FDCACB}"/>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76774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24F470-6BE3-41B4-8A4C-2B3404C752D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5554082-8CF0-4861-8227-48C5084A47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3B1131A-2560-418A-8A59-51D3320F2327}"/>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C66D15C7-BAB9-40A6-8641-5E142BC08CB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C58D51A-9F45-49C6-A740-1CB9B6BA9771}"/>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220726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AA23FA-2F11-4664-B494-B2D415FB888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E6E5C4B-E02B-4FE2-8629-8C280A5D78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557E8FF-74E1-4D73-89AC-93B1D405663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7887A80-4085-4F8D-96D6-7B4F73A34ECE}"/>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6" name="フッター プレースホルダー 5">
            <a:extLst>
              <a:ext uri="{FF2B5EF4-FFF2-40B4-BE49-F238E27FC236}">
                <a16:creationId xmlns:a16="http://schemas.microsoft.com/office/drawing/2014/main" id="{B54A1DA4-6DFB-409F-BAEA-EF04C5334FD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EAE884-0441-4928-88A4-666372818B19}"/>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720943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14DA93-D260-435E-B65B-D690CF867CA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471A0E1-268D-4DAB-A0EE-603A112C6E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2D6C455-9366-4148-89AA-E2369A56811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57FDE09-407B-4CAA-BAE2-9B9D9BC29C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025C55F-627F-40EB-A881-07BA31347DD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9235D9-A37B-4DC0-AA3D-52088EAFE7EA}"/>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8" name="フッター プレースホルダー 7">
            <a:extLst>
              <a:ext uri="{FF2B5EF4-FFF2-40B4-BE49-F238E27FC236}">
                <a16:creationId xmlns:a16="http://schemas.microsoft.com/office/drawing/2014/main" id="{1A661349-9C38-485E-8E93-5C25B033EC8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04A0A40-5F27-4B2B-AE84-ABF5FB13583D}"/>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35646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BA0D60-0C6C-472D-9FC7-ABD81D8FC93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ADCDBB-EB73-4AB8-AC03-2C5F6C0E6CAA}"/>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4" name="フッター プレースホルダー 3">
            <a:extLst>
              <a:ext uri="{FF2B5EF4-FFF2-40B4-BE49-F238E27FC236}">
                <a16:creationId xmlns:a16="http://schemas.microsoft.com/office/drawing/2014/main" id="{9D4B0ADF-A06F-4071-BC06-011889CBA6D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39AF2FC-D927-4112-9625-B3AFB0DEDF0F}"/>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248954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03D2677-970E-4459-9BF5-F0BE9FF0A32A}"/>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3" name="フッター プレースホルダー 2">
            <a:extLst>
              <a:ext uri="{FF2B5EF4-FFF2-40B4-BE49-F238E27FC236}">
                <a16:creationId xmlns:a16="http://schemas.microsoft.com/office/drawing/2014/main" id="{A5CC6100-4053-42FF-A409-6EC6438296E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A0758A3-F36E-41D8-9C56-E9EFA0401807}"/>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2923740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C0344B-6C45-4AD3-B40B-99321290C88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9CE8596-AF54-4EAA-8222-C56314FA97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0F1C0C6-4059-46EB-A247-765C75205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D39382-DFBE-4A77-9BF7-D979627E0DCE}"/>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6" name="フッター プレースホルダー 5">
            <a:extLst>
              <a:ext uri="{FF2B5EF4-FFF2-40B4-BE49-F238E27FC236}">
                <a16:creationId xmlns:a16="http://schemas.microsoft.com/office/drawing/2014/main" id="{41511D38-D7F9-4E38-AAAF-885FBFB0A56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5EFB51-2FF1-4E37-89E8-58CD74B20000}"/>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4111203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4DBDC-E815-461F-84B8-5E75D30A4A0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30F5AAE-D49B-4F26-B4F2-521D6A8956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4FC5CD1-BD02-4BF6-AD22-7C53F5C0F4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8A9D73E-BED3-4ABD-A416-D3E1FD1F53BB}"/>
              </a:ext>
            </a:extLst>
          </p:cNvPr>
          <p:cNvSpPr>
            <a:spLocks noGrp="1"/>
          </p:cNvSpPr>
          <p:nvPr>
            <p:ph type="dt" sz="half" idx="10"/>
          </p:nvPr>
        </p:nvSpPr>
        <p:spPr/>
        <p:txBody>
          <a:bodyPr/>
          <a:lstStyle/>
          <a:p>
            <a:fld id="{AB442A8D-4CF0-4880-909E-51FDD949D426}" type="datetimeFigureOut">
              <a:rPr kumimoji="1" lang="ja-JP" altLang="en-US" smtClean="0"/>
              <a:t>2022/3/2</a:t>
            </a:fld>
            <a:endParaRPr kumimoji="1" lang="ja-JP" altLang="en-US"/>
          </a:p>
        </p:txBody>
      </p:sp>
      <p:sp>
        <p:nvSpPr>
          <p:cNvPr id="6" name="フッター プレースホルダー 5">
            <a:extLst>
              <a:ext uri="{FF2B5EF4-FFF2-40B4-BE49-F238E27FC236}">
                <a16:creationId xmlns:a16="http://schemas.microsoft.com/office/drawing/2014/main" id="{B6AAD580-CFAB-467A-BABC-E2C83232776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4665D2E-1A7B-45F1-BC34-7DFCEF8E3EF1}"/>
              </a:ext>
            </a:extLst>
          </p:cNvPr>
          <p:cNvSpPr>
            <a:spLocks noGrp="1"/>
          </p:cNvSpPr>
          <p:nvPr>
            <p:ph type="sldNum" sz="quarter" idx="12"/>
          </p:nvPr>
        </p:nvSpPr>
        <p:spPr/>
        <p:txBody>
          <a:body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100286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CAAB859-6606-4011-A51D-34F70551A2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A057DC1-A9B8-4CCE-9C57-2663FE7D87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81EAA12-11F7-4489-A0BC-4952DDFC92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42A8D-4CF0-4880-909E-51FDD949D426}" type="datetimeFigureOut">
              <a:rPr kumimoji="1" lang="ja-JP" altLang="en-US" smtClean="0"/>
              <a:t>2022/3/2</a:t>
            </a:fld>
            <a:endParaRPr kumimoji="1" lang="ja-JP" altLang="en-US"/>
          </a:p>
        </p:txBody>
      </p:sp>
      <p:sp>
        <p:nvSpPr>
          <p:cNvPr id="5" name="フッター プレースホルダー 4">
            <a:extLst>
              <a:ext uri="{FF2B5EF4-FFF2-40B4-BE49-F238E27FC236}">
                <a16:creationId xmlns:a16="http://schemas.microsoft.com/office/drawing/2014/main" id="{73FE7E54-1D49-4169-B4EA-EF36F8C141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9F7BBC7-7512-4E00-B7A1-E58C34DB55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6AE321-1725-4439-BEAF-3CF6B1A3582A}" type="slidenum">
              <a:rPr kumimoji="1" lang="ja-JP" altLang="en-US" smtClean="0"/>
              <a:t>‹#›</a:t>
            </a:fld>
            <a:endParaRPr kumimoji="1" lang="ja-JP" altLang="en-US"/>
          </a:p>
        </p:txBody>
      </p:sp>
    </p:spTree>
    <p:extLst>
      <p:ext uri="{BB962C8B-B14F-4D97-AF65-F5344CB8AC3E}">
        <p14:creationId xmlns:p14="http://schemas.microsoft.com/office/powerpoint/2010/main" val="3383551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3EACC2D-C01B-4C4A-9B41-6BCA6A46C88A}"/>
              </a:ext>
            </a:extLst>
          </p:cNvPr>
          <p:cNvSpPr txBox="1"/>
          <p:nvPr/>
        </p:nvSpPr>
        <p:spPr>
          <a:xfrm>
            <a:off x="9133840" y="273269"/>
            <a:ext cx="2690299" cy="400110"/>
          </a:xfrm>
          <a:prstGeom prst="rect">
            <a:avLst/>
          </a:prstGeom>
          <a:noFill/>
          <a:ln>
            <a:solidFill>
              <a:schemeClr val="accent1"/>
            </a:solidFill>
          </a:ln>
        </p:spPr>
        <p:txBody>
          <a:bodyPr wrap="square" rtlCol="0">
            <a:spAutoFit/>
          </a:bodyPr>
          <a:lstStyle/>
          <a:p>
            <a:pPr algn="ctr"/>
            <a:r>
              <a:rPr lang="ja-JP" altLang="en-US" sz="2000" b="1" dirty="0"/>
              <a:t>国際連携</a:t>
            </a:r>
            <a:r>
              <a:rPr kumimoji="1" lang="en-US" altLang="ja-JP" sz="2000" b="1" dirty="0"/>
              <a:t>2021-5-08</a:t>
            </a:r>
            <a:endParaRPr kumimoji="1" lang="ja-JP" altLang="en-US" sz="2000" b="1" dirty="0"/>
          </a:p>
        </p:txBody>
      </p:sp>
      <p:sp>
        <p:nvSpPr>
          <p:cNvPr id="3" name="テキスト ボックス 2">
            <a:extLst>
              <a:ext uri="{FF2B5EF4-FFF2-40B4-BE49-F238E27FC236}">
                <a16:creationId xmlns:a16="http://schemas.microsoft.com/office/drawing/2014/main" id="{8194D045-AC41-483C-B3F4-C0DAB5407251}"/>
              </a:ext>
            </a:extLst>
          </p:cNvPr>
          <p:cNvSpPr txBox="1"/>
          <p:nvPr/>
        </p:nvSpPr>
        <p:spPr>
          <a:xfrm>
            <a:off x="2669628" y="2532993"/>
            <a:ext cx="7567448" cy="646331"/>
          </a:xfrm>
          <a:prstGeom prst="rect">
            <a:avLst/>
          </a:prstGeom>
          <a:noFill/>
        </p:spPr>
        <p:txBody>
          <a:bodyPr wrap="square" rtlCol="0">
            <a:spAutoFit/>
          </a:bodyPr>
          <a:lstStyle/>
          <a:p>
            <a:pPr algn="ctr"/>
            <a:r>
              <a:rPr lang="en-US"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2022</a:t>
            </a:r>
            <a:r>
              <a:rPr lang="ja-JP"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年度</a:t>
            </a:r>
            <a:r>
              <a:rPr lang="en-US"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3600" kern="100" dirty="0">
                <a:effectLst/>
                <a:latin typeface="Century" panose="02040604050505020304" pitchFamily="18" charset="0"/>
                <a:ea typeface="ＭＳ 明朝" panose="02020609040205080304" pitchFamily="17" charset="-128"/>
                <a:cs typeface="Times New Roman" panose="02020603050405020304" pitchFamily="18" charset="0"/>
              </a:rPr>
              <a:t>活動計画自由討議</a:t>
            </a:r>
            <a:endParaRPr kumimoji="1" lang="ja-JP" altLang="en-US" sz="3600" dirty="0"/>
          </a:p>
        </p:txBody>
      </p:sp>
    </p:spTree>
    <p:extLst>
      <p:ext uri="{BB962C8B-B14F-4D97-AF65-F5344CB8AC3E}">
        <p14:creationId xmlns:p14="http://schemas.microsoft.com/office/powerpoint/2010/main" val="2865202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50185DB-518F-4A5B-8EC1-00F35324D041}"/>
              </a:ext>
            </a:extLst>
          </p:cNvPr>
          <p:cNvSpPr txBox="1"/>
          <p:nvPr/>
        </p:nvSpPr>
        <p:spPr>
          <a:xfrm>
            <a:off x="493986" y="515007"/>
            <a:ext cx="2596055" cy="923330"/>
          </a:xfrm>
          <a:prstGeom prst="rect">
            <a:avLst/>
          </a:prstGeom>
          <a:noFill/>
        </p:spPr>
        <p:txBody>
          <a:bodyPr wrap="square" rtlCol="0">
            <a:spAutoFit/>
          </a:bodyPr>
          <a:lstStyle/>
          <a:p>
            <a:r>
              <a:rPr kumimoji="1" lang="en-US" altLang="ja-JP" b="1" dirty="0"/>
              <a:t>2021</a:t>
            </a:r>
            <a:r>
              <a:rPr kumimoji="1" lang="ja-JP" altLang="en-US" b="1" dirty="0"/>
              <a:t>年度</a:t>
            </a:r>
            <a:endParaRPr kumimoji="1" lang="en-US" altLang="ja-JP" b="1" dirty="0"/>
          </a:p>
          <a:p>
            <a:r>
              <a:rPr lang="ja-JP" altLang="en-US" b="1" dirty="0"/>
              <a:t>国際連携</a:t>
            </a:r>
            <a:endParaRPr lang="en-US" altLang="ja-JP" b="1" dirty="0"/>
          </a:p>
          <a:p>
            <a:r>
              <a:rPr kumimoji="1" lang="ja-JP" altLang="en-US" b="1" dirty="0"/>
              <a:t>タスクフォース</a:t>
            </a:r>
          </a:p>
        </p:txBody>
      </p:sp>
      <p:pic>
        <p:nvPicPr>
          <p:cNvPr id="2" name="図 1">
            <a:extLst>
              <a:ext uri="{FF2B5EF4-FFF2-40B4-BE49-F238E27FC236}">
                <a16:creationId xmlns:a16="http://schemas.microsoft.com/office/drawing/2014/main" id="{7BB8F2C7-397A-4706-87A5-A940E5277B97}"/>
              </a:ext>
            </a:extLst>
          </p:cNvPr>
          <p:cNvPicPr>
            <a:picLocks noChangeAspect="1"/>
          </p:cNvPicPr>
          <p:nvPr/>
        </p:nvPicPr>
        <p:blipFill>
          <a:blip r:embed="rId2"/>
          <a:stretch>
            <a:fillRect/>
          </a:stretch>
        </p:blipFill>
        <p:spPr>
          <a:xfrm>
            <a:off x="3090041" y="298450"/>
            <a:ext cx="8013700" cy="6261100"/>
          </a:xfrm>
          <a:prstGeom prst="rect">
            <a:avLst/>
          </a:prstGeom>
        </p:spPr>
      </p:pic>
    </p:spTree>
    <p:extLst>
      <p:ext uri="{BB962C8B-B14F-4D97-AF65-F5344CB8AC3E}">
        <p14:creationId xmlns:p14="http://schemas.microsoft.com/office/powerpoint/2010/main" val="25289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193611B-A92C-4976-8E6A-A9696B2B2727}"/>
              </a:ext>
            </a:extLst>
          </p:cNvPr>
          <p:cNvSpPr txBox="1"/>
          <p:nvPr/>
        </p:nvSpPr>
        <p:spPr>
          <a:xfrm>
            <a:off x="304800" y="357352"/>
            <a:ext cx="7735614" cy="523220"/>
          </a:xfrm>
          <a:prstGeom prst="rect">
            <a:avLst/>
          </a:prstGeom>
          <a:noFill/>
        </p:spPr>
        <p:txBody>
          <a:bodyPr wrap="square" rtlCol="0">
            <a:spAutoFit/>
          </a:bodyPr>
          <a:lstStyle/>
          <a:p>
            <a:r>
              <a:rPr kumimoji="1" lang="en-US" altLang="ja-JP" sz="2800" b="1" dirty="0"/>
              <a:t>2021</a:t>
            </a:r>
            <a:r>
              <a:rPr kumimoji="1" lang="ja-JP" altLang="en-US" sz="2800" b="1" dirty="0"/>
              <a:t>年度国際連携タスクフォース活動計画</a:t>
            </a:r>
          </a:p>
        </p:txBody>
      </p:sp>
      <p:sp>
        <p:nvSpPr>
          <p:cNvPr id="3" name="テキスト ボックス 2">
            <a:extLst>
              <a:ext uri="{FF2B5EF4-FFF2-40B4-BE49-F238E27FC236}">
                <a16:creationId xmlns:a16="http://schemas.microsoft.com/office/drawing/2014/main" id="{1E384E21-24EA-40D6-A3C1-17562BA7ECBD}"/>
              </a:ext>
            </a:extLst>
          </p:cNvPr>
          <p:cNvSpPr txBox="1"/>
          <p:nvPr/>
        </p:nvSpPr>
        <p:spPr>
          <a:xfrm>
            <a:off x="504497" y="1019503"/>
            <a:ext cx="11204027" cy="1323439"/>
          </a:xfrm>
          <a:prstGeom prst="rect">
            <a:avLst/>
          </a:prstGeom>
          <a:noFill/>
        </p:spPr>
        <p:txBody>
          <a:bodyPr wrap="square" rtlCol="0">
            <a:spAutoFit/>
          </a:bodyPr>
          <a:lstStyle/>
          <a:p>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　新たな経済連携協定や貿易円滑化協定などの国際取引の枠組みの中で、商取引・金融・生産の情報連携によるビジネスインフラ構築のために、関連タスクフォースと国連</a:t>
            </a:r>
            <a:r>
              <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日本委員会・標準促進委員会と協力して、国連</a:t>
            </a:r>
            <a:r>
              <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およびアジア地域における国際連携調査研究を行う。</a:t>
            </a:r>
          </a:p>
        </p:txBody>
      </p:sp>
      <p:sp>
        <p:nvSpPr>
          <p:cNvPr id="4" name="テキスト ボックス 3">
            <a:extLst>
              <a:ext uri="{FF2B5EF4-FFF2-40B4-BE49-F238E27FC236}">
                <a16:creationId xmlns:a16="http://schemas.microsoft.com/office/drawing/2014/main" id="{2B088729-1342-4105-9D80-5735EA49A133}"/>
              </a:ext>
            </a:extLst>
          </p:cNvPr>
          <p:cNvSpPr txBox="1"/>
          <p:nvPr/>
        </p:nvSpPr>
        <p:spPr>
          <a:xfrm>
            <a:off x="504497" y="2342942"/>
            <a:ext cx="11023600" cy="4708981"/>
          </a:xfrm>
          <a:prstGeom prst="rect">
            <a:avLst/>
          </a:prstGeom>
          <a:noFill/>
        </p:spPr>
        <p:txBody>
          <a:bodyPr wrap="square" rtlCol="0">
            <a:spAutoFit/>
          </a:bodyPr>
          <a:lstStyle/>
          <a:p>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（１）国連</a:t>
            </a:r>
            <a:r>
              <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における国際標準化とその普及</a:t>
            </a:r>
            <a:endPar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742950" lvl="1" indent="-285750">
              <a:buFont typeface="Wingdings" panose="05000000000000000000" pitchFamily="2" charset="2"/>
              <a:buChar char="Ø"/>
            </a:pPr>
            <a:r>
              <a:rPr lang="ja-JP" altLang="ja-JP" dirty="0">
                <a:effectLst/>
                <a:latin typeface="Century" panose="02040604050505020304" pitchFamily="18" charset="0"/>
                <a:ea typeface="ＭＳ 明朝" panose="02020609040205080304" pitchFamily="17" charset="-128"/>
                <a:cs typeface="Times New Roman" panose="02020603050405020304" pitchFamily="18" charset="0"/>
              </a:rPr>
              <a:t>国連</a:t>
            </a:r>
            <a:r>
              <a:rPr lang="en-US" altLang="ja-JP"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en-US" sz="2000" b="1" kern="100" dirty="0">
                <a:latin typeface="Century" panose="02040604050505020304" pitchFamily="18" charset="0"/>
                <a:ea typeface="ＭＳ 明朝" panose="02020609040205080304" pitchFamily="17" charset="-128"/>
                <a:cs typeface="Times New Roman" panose="02020603050405020304" pitchFamily="18" charset="0"/>
              </a:rPr>
              <a:t>への積極的参加</a:t>
            </a:r>
            <a:endParaRPr lang="en-US" altLang="ja-JP" sz="2000" b="1" kern="100" dirty="0">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lgn="just">
              <a:buFont typeface="Wingdings" panose="05000000000000000000" pitchFamily="2" charset="2"/>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アジア太平洋地域ラポータ：</a:t>
            </a: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菅又理事</a:t>
            </a:r>
          </a:p>
          <a:p>
            <a:pPr marL="800100" lvl="1" indent="-342900" algn="just">
              <a:buFont typeface="Wingdings" panose="05000000000000000000" pitchFamily="2" charset="2"/>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技術仕様ドメインコーディネータ：</a:t>
            </a: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菅又理事</a:t>
            </a:r>
          </a:p>
          <a:p>
            <a:pPr marL="800100" lvl="1" indent="-342900" algn="just">
              <a:buFont typeface="Wingdings" panose="05000000000000000000" pitchFamily="2" charset="2"/>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技術審査フォーカルポイント：</a:t>
            </a: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SIPS</a:t>
            </a: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遠城理事</a:t>
            </a:r>
          </a:p>
          <a:p>
            <a:pPr marL="800100" lvl="1" indent="-342900">
              <a:buFont typeface="Wingdings" panose="05000000000000000000" pitchFamily="2" charset="2"/>
              <a:buChar char="Ø"/>
            </a:pP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AFACT</a:t>
            </a:r>
            <a:r>
              <a:rPr lang="ja-JP" altLang="en-US" sz="2000" kern="100" dirty="0">
                <a:effectLst/>
                <a:latin typeface="Century" panose="02040604050505020304" pitchFamily="18" charset="0"/>
                <a:ea typeface="ＭＳ 明朝" panose="02020609040205080304" pitchFamily="17" charset="-128"/>
                <a:cs typeface="Times New Roman" panose="02020603050405020304" pitchFamily="18" charset="0"/>
              </a:rPr>
              <a:t>への働きかけ</a:t>
            </a:r>
            <a:endPar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lvl="1"/>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（２）新技術に対応する国連</a:t>
            </a:r>
            <a:r>
              <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000" b="1" kern="100" dirty="0">
                <a:effectLst/>
                <a:latin typeface="Century" panose="02040604050505020304" pitchFamily="18" charset="0"/>
                <a:ea typeface="ＭＳ 明朝" panose="02020609040205080304" pitchFamily="17" charset="-128"/>
                <a:cs typeface="Times New Roman" panose="02020603050405020304" pitchFamily="18" charset="0"/>
              </a:rPr>
              <a:t>プロジェクト参加</a:t>
            </a:r>
            <a:endParaRPr lang="en-US" altLang="ja-JP" sz="2000" b="1"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Wingdings" panose="05000000000000000000" pitchFamily="2" charset="2"/>
              <a:buChar char="Ø"/>
            </a:pP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国連</a:t>
            </a:r>
            <a:r>
              <a:rPr lang="en-US" altLang="ja-JP" sz="2000" dirty="0">
                <a:effectLst/>
                <a:latin typeface="Century" panose="02040604050505020304" pitchFamily="18" charset="0"/>
                <a:ea typeface="ＭＳ 明朝" panose="02020609040205080304" pitchFamily="17" charset="-128"/>
                <a:cs typeface="Times New Roman" panose="02020603050405020304" pitchFamily="18" charset="0"/>
              </a:rPr>
              <a:t>CEFACT</a:t>
            </a: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技術仕様（</a:t>
            </a:r>
            <a:r>
              <a:rPr lang="en-US" altLang="ja-JP" sz="2000" dirty="0">
                <a:effectLst/>
                <a:latin typeface="Century" panose="02040604050505020304" pitchFamily="18" charset="0"/>
                <a:ea typeface="ＭＳ 明朝" panose="02020609040205080304" pitchFamily="17" charset="-128"/>
                <a:cs typeface="Times New Roman" panose="02020603050405020304" pitchFamily="18" charset="0"/>
              </a:rPr>
              <a:t>CCBDA</a:t>
            </a: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a:t>
            </a:r>
            <a:r>
              <a:rPr lang="en-US" altLang="ja-JP" sz="2000" dirty="0">
                <a:effectLst/>
                <a:latin typeface="Century" panose="02040604050505020304" pitchFamily="18" charset="0"/>
                <a:ea typeface="ＭＳ 明朝" panose="02020609040205080304" pitchFamily="17" charset="-128"/>
                <a:cs typeface="Times New Roman" panose="02020603050405020304" pitchFamily="18" charset="0"/>
              </a:rPr>
              <a:t>NDR</a:t>
            </a: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）修正プロジェクト</a:t>
            </a:r>
            <a:r>
              <a:rPr lang="ja-JP" altLang="en-US" sz="2000" dirty="0">
                <a:effectLst/>
                <a:latin typeface="Century" panose="02040604050505020304" pitchFamily="18" charset="0"/>
                <a:ea typeface="ＭＳ 明朝" panose="02020609040205080304" pitchFamily="17" charset="-128"/>
                <a:cs typeface="Times New Roman" panose="02020603050405020304" pitchFamily="18" charset="0"/>
              </a:rPr>
              <a:t>：完了</a:t>
            </a:r>
            <a:endParaRPr lang="en-US" altLang="ja-JP" sz="20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Wingdings" panose="05000000000000000000" pitchFamily="2" charset="2"/>
              <a:buChar char="Ø"/>
            </a:pP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電子交渉メカニズム（</a:t>
            </a:r>
            <a:r>
              <a:rPr lang="en-US" altLang="ja-JP" sz="2000" dirty="0" err="1">
                <a:effectLst/>
                <a:latin typeface="Century" panose="02040604050505020304" pitchFamily="18" charset="0"/>
                <a:ea typeface="ＭＳ 明朝" panose="02020609040205080304" pitchFamily="17" charset="-128"/>
                <a:cs typeface="Times New Roman" panose="02020603050405020304" pitchFamily="18" charset="0"/>
              </a:rPr>
              <a:t>eNegotiation</a:t>
            </a: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）の標準化プロジェクト</a:t>
            </a:r>
            <a:r>
              <a:rPr lang="ja-JP" altLang="en-US" sz="2000" dirty="0">
                <a:latin typeface="Century" panose="02040604050505020304" pitchFamily="18" charset="0"/>
                <a:ea typeface="ＭＳ 明朝" panose="02020609040205080304" pitchFamily="17" charset="-128"/>
                <a:cs typeface="Times New Roman" panose="02020603050405020304" pitchFamily="18" charset="0"/>
              </a:rPr>
              <a:t>：完了</a:t>
            </a:r>
            <a:endParaRPr lang="en-US" altLang="ja-JP" sz="2000" dirty="0">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Wingdings" panose="05000000000000000000" pitchFamily="2" charset="2"/>
              <a:buChar char="Ø"/>
            </a:pPr>
            <a:r>
              <a:rPr lang="ja-JP" altLang="en-US" sz="2000" dirty="0">
                <a:latin typeface="Century" panose="02040604050505020304" pitchFamily="18" charset="0"/>
                <a:ea typeface="ＭＳ 明朝" panose="02020609040205080304" pitchFamily="17" charset="-128"/>
                <a:cs typeface="Times New Roman" panose="02020603050405020304" pitchFamily="18" charset="0"/>
              </a:rPr>
              <a:t>データ連携</a:t>
            </a:r>
            <a:r>
              <a:rPr lang="ja-JP" altLang="ja-JP" sz="2000" dirty="0">
                <a:effectLst/>
                <a:latin typeface="Century" panose="02040604050505020304" pitchFamily="18" charset="0"/>
                <a:ea typeface="ＭＳ 明朝" panose="02020609040205080304" pitchFamily="17" charset="-128"/>
                <a:cs typeface="Times New Roman" panose="02020603050405020304" pitchFamily="18" charset="0"/>
              </a:rPr>
              <a:t>企業間システム協同メカニズム策定プロジェクト</a:t>
            </a:r>
            <a:r>
              <a:rPr lang="ja-JP" altLang="en-US" sz="2000" dirty="0">
                <a:effectLst/>
                <a:latin typeface="Century" panose="02040604050505020304" pitchFamily="18" charset="0"/>
                <a:ea typeface="ＭＳ 明朝" panose="02020609040205080304" pitchFamily="17" charset="-128"/>
                <a:cs typeface="Times New Roman" panose="02020603050405020304" pitchFamily="18" charset="0"/>
              </a:rPr>
              <a:t>：国内検討完了</a:t>
            </a:r>
            <a:endParaRPr lang="en-US" altLang="ja-JP" sz="20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Wingdings" panose="05000000000000000000" pitchFamily="2" charset="2"/>
              <a:buChar char="Ø"/>
            </a:pP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API</a:t>
            </a:r>
            <a:r>
              <a:rPr lang="ja-JP" altLang="en-US" sz="2000" kern="100" dirty="0">
                <a:effectLst/>
                <a:latin typeface="Century" panose="02040604050505020304" pitchFamily="18" charset="0"/>
                <a:ea typeface="ＭＳ 明朝" panose="02020609040205080304" pitchFamily="17" charset="-128"/>
                <a:cs typeface="Times New Roman" panose="02020603050405020304" pitchFamily="18" charset="0"/>
              </a:rPr>
              <a:t>化プロジェクトへの参加</a:t>
            </a:r>
            <a:endPar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Arial" panose="020B0604020202020204" pitchFamily="34" charset="0"/>
              <a:buChar char="•"/>
            </a:pPr>
            <a:r>
              <a:rPr lang="en-US" altLang="ja-JP" sz="2000" kern="100" dirty="0">
                <a:latin typeface="Century" panose="02040604050505020304" pitchFamily="18" charset="0"/>
                <a:ea typeface="ＭＳ 明朝" panose="02020609040205080304" pitchFamily="17" charset="-128"/>
                <a:cs typeface="Times New Roman" panose="02020603050405020304" pitchFamily="18" charset="0"/>
              </a:rPr>
              <a:t>JSON NDR</a:t>
            </a:r>
            <a:r>
              <a:rPr lang="ja-JP" altLang="en-US" sz="2000" kern="100" dirty="0">
                <a:latin typeface="Century" panose="02040604050505020304" pitchFamily="18" charset="0"/>
                <a:ea typeface="ＭＳ 明朝" panose="02020609040205080304" pitchFamily="17" charset="-128"/>
                <a:cs typeface="Times New Roman" panose="02020603050405020304" pitchFamily="18" charset="0"/>
              </a:rPr>
              <a:t>技術仕様プロジェクト</a:t>
            </a:r>
            <a:endParaRPr lang="en-US"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Arial" panose="020B0604020202020204" pitchFamily="34" charset="0"/>
              <a:buChar char="•"/>
            </a:pPr>
            <a:r>
              <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JSON-LD</a:t>
            </a:r>
            <a:r>
              <a:rPr lang="ja-JP" altLang="en-US" sz="2000" kern="100" dirty="0">
                <a:effectLst/>
                <a:latin typeface="Century" panose="02040604050505020304" pitchFamily="18" charset="0"/>
                <a:ea typeface="ＭＳ 明朝" panose="02020609040205080304" pitchFamily="17" charset="-128"/>
                <a:cs typeface="Times New Roman" panose="02020603050405020304" pitchFamily="18" charset="0"/>
              </a:rPr>
              <a:t>ボキャブラリ・プロジェクト</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sz="2000" dirty="0"/>
          </a:p>
        </p:txBody>
      </p:sp>
      <p:sp>
        <p:nvSpPr>
          <p:cNvPr id="5" name="正方形/長方形 4">
            <a:extLst>
              <a:ext uri="{FF2B5EF4-FFF2-40B4-BE49-F238E27FC236}">
                <a16:creationId xmlns:a16="http://schemas.microsoft.com/office/drawing/2014/main" id="{4B4626AD-C3CC-45EA-B30F-CD2CDAFB6A92}"/>
              </a:ext>
            </a:extLst>
          </p:cNvPr>
          <p:cNvSpPr/>
          <p:nvPr/>
        </p:nvSpPr>
        <p:spPr>
          <a:xfrm>
            <a:off x="619760" y="2342942"/>
            <a:ext cx="10908337" cy="43829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中かっこ 5">
            <a:extLst>
              <a:ext uri="{FF2B5EF4-FFF2-40B4-BE49-F238E27FC236}">
                <a16:creationId xmlns:a16="http://schemas.microsoft.com/office/drawing/2014/main" id="{F92C6057-5542-4635-97FF-31B218DA3539}"/>
              </a:ext>
            </a:extLst>
          </p:cNvPr>
          <p:cNvSpPr/>
          <p:nvPr/>
        </p:nvSpPr>
        <p:spPr>
          <a:xfrm>
            <a:off x="10005848" y="5286703"/>
            <a:ext cx="336331" cy="1303283"/>
          </a:xfrm>
          <a:prstGeom prst="rightBrace">
            <a:avLst/>
          </a:pr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4536C0EB-65E5-4126-9ABA-1678055FB25D}"/>
              </a:ext>
            </a:extLst>
          </p:cNvPr>
          <p:cNvSpPr txBox="1"/>
          <p:nvPr/>
        </p:nvSpPr>
        <p:spPr>
          <a:xfrm>
            <a:off x="10342179" y="5615178"/>
            <a:ext cx="1618594" cy="646331"/>
          </a:xfrm>
          <a:prstGeom prst="rect">
            <a:avLst/>
          </a:prstGeom>
          <a:noFill/>
        </p:spPr>
        <p:txBody>
          <a:bodyPr wrap="square" rtlCol="0">
            <a:spAutoFit/>
          </a:bodyPr>
          <a:lstStyle/>
          <a:p>
            <a:r>
              <a:rPr kumimoji="1" lang="en-US" altLang="ja-JP" b="1" dirty="0">
                <a:solidFill>
                  <a:srgbClr val="FF0000"/>
                </a:solidFill>
              </a:rPr>
              <a:t>2022</a:t>
            </a:r>
            <a:r>
              <a:rPr kumimoji="1" lang="ja-JP" altLang="en-US" b="1" dirty="0">
                <a:solidFill>
                  <a:srgbClr val="FF0000"/>
                </a:solidFill>
              </a:rPr>
              <a:t>年度</a:t>
            </a:r>
            <a:endParaRPr kumimoji="1" lang="en-US" altLang="ja-JP" b="1" dirty="0">
              <a:solidFill>
                <a:srgbClr val="FF0000"/>
              </a:solidFill>
            </a:endParaRPr>
          </a:p>
          <a:p>
            <a:r>
              <a:rPr lang="ja-JP" altLang="en-US" b="1" dirty="0">
                <a:solidFill>
                  <a:srgbClr val="FF0000"/>
                </a:solidFill>
              </a:rPr>
              <a:t>プロジェクト</a:t>
            </a:r>
            <a:endParaRPr kumimoji="1" lang="ja-JP" altLang="en-US" b="1" dirty="0">
              <a:solidFill>
                <a:srgbClr val="FF0000"/>
              </a:solidFill>
            </a:endParaRPr>
          </a:p>
        </p:txBody>
      </p:sp>
      <p:sp>
        <p:nvSpPr>
          <p:cNvPr id="8" name="矢印: ストライプ 7">
            <a:extLst>
              <a:ext uri="{FF2B5EF4-FFF2-40B4-BE49-F238E27FC236}">
                <a16:creationId xmlns:a16="http://schemas.microsoft.com/office/drawing/2014/main" id="{1F1D328E-CE1A-49BA-BD32-EA7876DAD928}"/>
              </a:ext>
            </a:extLst>
          </p:cNvPr>
          <p:cNvSpPr/>
          <p:nvPr/>
        </p:nvSpPr>
        <p:spPr>
          <a:xfrm>
            <a:off x="4503507" y="3983421"/>
            <a:ext cx="1024934" cy="231227"/>
          </a:xfrm>
          <a:prstGeom prst="strip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4B711969-A383-415D-91E4-4370432E6C06}"/>
              </a:ext>
            </a:extLst>
          </p:cNvPr>
          <p:cNvSpPr txBox="1"/>
          <p:nvPr/>
        </p:nvSpPr>
        <p:spPr>
          <a:xfrm>
            <a:off x="5528441" y="3914368"/>
            <a:ext cx="3478924" cy="369332"/>
          </a:xfrm>
          <a:prstGeom prst="rect">
            <a:avLst/>
          </a:prstGeom>
          <a:noFill/>
        </p:spPr>
        <p:txBody>
          <a:bodyPr wrap="square" rtlCol="0">
            <a:spAutoFit/>
          </a:bodyPr>
          <a:lstStyle/>
          <a:p>
            <a:r>
              <a:rPr kumimoji="1" lang="en-US" altLang="ja-JP" b="1" dirty="0">
                <a:solidFill>
                  <a:srgbClr val="FF0000"/>
                </a:solidFill>
              </a:rPr>
              <a:t>2022</a:t>
            </a:r>
            <a:r>
              <a:rPr kumimoji="1" lang="ja-JP" altLang="en-US" b="1" dirty="0">
                <a:solidFill>
                  <a:srgbClr val="FF0000"/>
                </a:solidFill>
              </a:rPr>
              <a:t>年度は日本がホスト国</a:t>
            </a:r>
          </a:p>
        </p:txBody>
      </p:sp>
    </p:spTree>
    <p:extLst>
      <p:ext uri="{BB962C8B-B14F-4D97-AF65-F5344CB8AC3E}">
        <p14:creationId xmlns:p14="http://schemas.microsoft.com/office/powerpoint/2010/main" val="1137875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70B463B-21BC-4740-8F7E-6FCC16460BD6}"/>
              </a:ext>
            </a:extLst>
          </p:cNvPr>
          <p:cNvSpPr txBox="1"/>
          <p:nvPr/>
        </p:nvSpPr>
        <p:spPr>
          <a:xfrm>
            <a:off x="182880" y="142240"/>
            <a:ext cx="5913120" cy="523220"/>
          </a:xfrm>
          <a:prstGeom prst="rect">
            <a:avLst/>
          </a:prstGeom>
          <a:noFill/>
        </p:spPr>
        <p:txBody>
          <a:bodyPr wrap="square" rtlCol="0">
            <a:spAutoFit/>
          </a:bodyPr>
          <a:lstStyle/>
          <a:p>
            <a:r>
              <a:rPr kumimoji="1" lang="ja-JP" altLang="en-US" sz="2800" b="1" dirty="0"/>
              <a:t>考慮すべき</a:t>
            </a:r>
            <a:r>
              <a:rPr lang="ja-JP" altLang="en-US" sz="2800" b="1" dirty="0"/>
              <a:t>国際連携</a:t>
            </a:r>
            <a:endParaRPr kumimoji="1" lang="ja-JP" altLang="en-US" sz="2800" b="1" dirty="0"/>
          </a:p>
        </p:txBody>
      </p:sp>
      <p:sp>
        <p:nvSpPr>
          <p:cNvPr id="4" name="テキスト ボックス 3">
            <a:extLst>
              <a:ext uri="{FF2B5EF4-FFF2-40B4-BE49-F238E27FC236}">
                <a16:creationId xmlns:a16="http://schemas.microsoft.com/office/drawing/2014/main" id="{4B0D852B-BC45-478D-B646-FA35F5F93B25}"/>
              </a:ext>
            </a:extLst>
          </p:cNvPr>
          <p:cNvSpPr txBox="1"/>
          <p:nvPr/>
        </p:nvSpPr>
        <p:spPr>
          <a:xfrm>
            <a:off x="1041925" y="2031296"/>
            <a:ext cx="2946400" cy="954107"/>
          </a:xfrm>
          <a:prstGeom prst="rect">
            <a:avLst/>
          </a:prstGeom>
          <a:noFill/>
          <a:ln>
            <a:solidFill>
              <a:schemeClr val="accent1"/>
            </a:solidFill>
          </a:ln>
        </p:spPr>
        <p:txBody>
          <a:bodyPr wrap="square" rtlCol="0">
            <a:spAutoFit/>
          </a:bodyPr>
          <a:lstStyle/>
          <a:p>
            <a:r>
              <a:rPr kumimoji="1" lang="ja-JP" altLang="en-US" sz="2000" b="1" u="sng" dirty="0"/>
              <a:t>日本提案プロジェクト</a:t>
            </a:r>
            <a:endParaRPr kumimoji="1" lang="en-US" altLang="ja-JP" sz="2000" b="1" u="sng" dirty="0"/>
          </a:p>
          <a:p>
            <a:r>
              <a:rPr kumimoji="1" lang="ja-JP" altLang="en-US" dirty="0"/>
              <a:t>電子交渉</a:t>
            </a:r>
            <a:endParaRPr kumimoji="1" lang="en-US" altLang="ja-JP" dirty="0"/>
          </a:p>
          <a:p>
            <a:r>
              <a:rPr lang="ja-JP" altLang="en-US" dirty="0"/>
              <a:t>データ連携（予定）</a:t>
            </a:r>
            <a:endParaRPr kumimoji="1" lang="ja-JP" altLang="en-US" dirty="0"/>
          </a:p>
        </p:txBody>
      </p:sp>
      <p:sp>
        <p:nvSpPr>
          <p:cNvPr id="5" name="テキスト ボックス 4">
            <a:extLst>
              <a:ext uri="{FF2B5EF4-FFF2-40B4-BE49-F238E27FC236}">
                <a16:creationId xmlns:a16="http://schemas.microsoft.com/office/drawing/2014/main" id="{63DCDE70-C7A8-46ED-A4AF-098335175E86}"/>
              </a:ext>
            </a:extLst>
          </p:cNvPr>
          <p:cNvSpPr txBox="1"/>
          <p:nvPr/>
        </p:nvSpPr>
        <p:spPr>
          <a:xfrm>
            <a:off x="1041925" y="3429000"/>
            <a:ext cx="3675818" cy="1231106"/>
          </a:xfrm>
          <a:prstGeom prst="rect">
            <a:avLst/>
          </a:prstGeom>
          <a:noFill/>
          <a:ln>
            <a:solidFill>
              <a:schemeClr val="accent1"/>
            </a:solidFill>
          </a:ln>
        </p:spPr>
        <p:txBody>
          <a:bodyPr wrap="square" rtlCol="0">
            <a:spAutoFit/>
          </a:bodyPr>
          <a:lstStyle/>
          <a:p>
            <a:r>
              <a:rPr kumimoji="1" lang="en-US" altLang="ja-JP" sz="2000" b="1" u="sng" dirty="0"/>
              <a:t>API</a:t>
            </a:r>
            <a:r>
              <a:rPr kumimoji="1" lang="ja-JP" altLang="en-US" sz="2000" b="1" u="sng" dirty="0"/>
              <a:t>化プロジェクト</a:t>
            </a:r>
            <a:endParaRPr kumimoji="1" lang="en-US" altLang="ja-JP" sz="2000" b="1" u="sng" dirty="0"/>
          </a:p>
          <a:p>
            <a:r>
              <a:rPr kumimoji="1" lang="en-US" altLang="ja-JP" dirty="0"/>
              <a:t>JSON NDR</a:t>
            </a:r>
          </a:p>
          <a:p>
            <a:r>
              <a:rPr kumimoji="1" lang="en-US" altLang="ja-JP" dirty="0"/>
              <a:t>API Vocabulary</a:t>
            </a:r>
          </a:p>
          <a:p>
            <a:r>
              <a:rPr lang="en-US" altLang="ja-JP" dirty="0"/>
              <a:t>REST API Design Guide</a:t>
            </a:r>
            <a:r>
              <a:rPr lang="ja-JP" altLang="en-US" dirty="0"/>
              <a:t>（未定）</a:t>
            </a:r>
            <a:endParaRPr kumimoji="1" lang="ja-JP" altLang="en-US" dirty="0"/>
          </a:p>
        </p:txBody>
      </p:sp>
      <p:sp>
        <p:nvSpPr>
          <p:cNvPr id="7" name="テキスト ボックス 6">
            <a:extLst>
              <a:ext uri="{FF2B5EF4-FFF2-40B4-BE49-F238E27FC236}">
                <a16:creationId xmlns:a16="http://schemas.microsoft.com/office/drawing/2014/main" id="{CD5E8E1E-22E2-4449-AE8E-6A6163FE0F3F}"/>
              </a:ext>
            </a:extLst>
          </p:cNvPr>
          <p:cNvSpPr txBox="1"/>
          <p:nvPr/>
        </p:nvSpPr>
        <p:spPr>
          <a:xfrm>
            <a:off x="6863255" y="1277244"/>
            <a:ext cx="4004442" cy="1231106"/>
          </a:xfrm>
          <a:prstGeom prst="rect">
            <a:avLst/>
          </a:prstGeom>
          <a:noFill/>
          <a:ln>
            <a:solidFill>
              <a:schemeClr val="accent1"/>
            </a:solidFill>
          </a:ln>
        </p:spPr>
        <p:txBody>
          <a:bodyPr wrap="square" rtlCol="0">
            <a:spAutoFit/>
          </a:bodyPr>
          <a:lstStyle/>
          <a:p>
            <a:r>
              <a:rPr kumimoji="1" lang="ja-JP" altLang="en-US" sz="2000" b="1" u="sng" dirty="0"/>
              <a:t>ブロックチェーン・プロジェクト</a:t>
            </a:r>
            <a:endParaRPr kumimoji="1" lang="en-US" altLang="ja-JP" sz="2000" b="1" u="sng" dirty="0"/>
          </a:p>
          <a:p>
            <a:r>
              <a:rPr lang="ja-JP" altLang="en-US" dirty="0"/>
              <a:t>スマートコントラクト</a:t>
            </a:r>
            <a:endParaRPr lang="en-US" altLang="ja-JP" dirty="0"/>
          </a:p>
          <a:p>
            <a:r>
              <a:rPr kumimoji="1" lang="ja-JP" altLang="en-US" dirty="0"/>
              <a:t>冷凍食品トレーサビリティ</a:t>
            </a:r>
            <a:endParaRPr kumimoji="1" lang="en-US" altLang="ja-JP" dirty="0"/>
          </a:p>
          <a:p>
            <a:r>
              <a:rPr lang="ja-JP" altLang="en-US" dirty="0"/>
              <a:t>電子</a:t>
            </a:r>
            <a:r>
              <a:rPr lang="en-US" altLang="ja-JP" dirty="0"/>
              <a:t>B/L</a:t>
            </a:r>
            <a:r>
              <a:rPr lang="ja-JP" altLang="en-US" dirty="0"/>
              <a:t>　（</a:t>
            </a:r>
            <a:r>
              <a:rPr lang="en-US" altLang="ja-JP" dirty="0"/>
              <a:t>Trade Waltz</a:t>
            </a:r>
            <a:r>
              <a:rPr lang="ja-JP" altLang="en-US" dirty="0"/>
              <a:t>）</a:t>
            </a:r>
            <a:endParaRPr kumimoji="1" lang="ja-JP" altLang="en-US" dirty="0"/>
          </a:p>
        </p:txBody>
      </p:sp>
      <p:sp>
        <p:nvSpPr>
          <p:cNvPr id="8" name="テキスト ボックス 7">
            <a:extLst>
              <a:ext uri="{FF2B5EF4-FFF2-40B4-BE49-F238E27FC236}">
                <a16:creationId xmlns:a16="http://schemas.microsoft.com/office/drawing/2014/main" id="{14B864EE-7D33-4C8C-A820-E600BC4B74C9}"/>
              </a:ext>
            </a:extLst>
          </p:cNvPr>
          <p:cNvSpPr txBox="1"/>
          <p:nvPr/>
        </p:nvSpPr>
        <p:spPr>
          <a:xfrm>
            <a:off x="6863255" y="2813447"/>
            <a:ext cx="4004442" cy="1508105"/>
          </a:xfrm>
          <a:prstGeom prst="rect">
            <a:avLst/>
          </a:prstGeom>
          <a:noFill/>
          <a:ln>
            <a:solidFill>
              <a:schemeClr val="accent1"/>
            </a:solidFill>
          </a:ln>
        </p:spPr>
        <p:txBody>
          <a:bodyPr wrap="square" rtlCol="0">
            <a:spAutoFit/>
          </a:bodyPr>
          <a:lstStyle/>
          <a:p>
            <a:r>
              <a:rPr kumimoji="1" lang="en-US" altLang="ja-JP" sz="2000" b="1" u="sng" dirty="0" err="1"/>
              <a:t>ebXML</a:t>
            </a:r>
            <a:r>
              <a:rPr kumimoji="1" lang="ja-JP" altLang="en-US" sz="2000" b="1" u="sng" dirty="0"/>
              <a:t>シリーズ改訂</a:t>
            </a:r>
            <a:endParaRPr kumimoji="1" lang="en-US" altLang="ja-JP" sz="2000" b="1" u="sng" dirty="0"/>
          </a:p>
          <a:p>
            <a:r>
              <a:rPr lang="en-US" altLang="ja-JP" dirty="0"/>
              <a:t>CCTS</a:t>
            </a:r>
          </a:p>
          <a:p>
            <a:r>
              <a:rPr lang="en-US" altLang="ja-JP" dirty="0"/>
              <a:t>R&amp;R</a:t>
            </a:r>
            <a:endParaRPr kumimoji="1" lang="en-US" altLang="ja-JP" dirty="0"/>
          </a:p>
          <a:p>
            <a:r>
              <a:rPr kumimoji="1" lang="en-US" altLang="ja-JP" dirty="0" err="1"/>
              <a:t>ebMS</a:t>
            </a:r>
            <a:endParaRPr kumimoji="1" lang="en-US" altLang="ja-JP" dirty="0"/>
          </a:p>
          <a:p>
            <a:r>
              <a:rPr lang="en-US" altLang="ja-JP" dirty="0"/>
              <a:t>CPA</a:t>
            </a:r>
            <a:endParaRPr kumimoji="1" lang="ja-JP" altLang="en-US" dirty="0"/>
          </a:p>
        </p:txBody>
      </p:sp>
      <p:sp>
        <p:nvSpPr>
          <p:cNvPr id="9" name="四角形: 角を丸くする 8">
            <a:extLst>
              <a:ext uri="{FF2B5EF4-FFF2-40B4-BE49-F238E27FC236}">
                <a16:creationId xmlns:a16="http://schemas.microsoft.com/office/drawing/2014/main" id="{B2B97FC2-4C21-4EEC-96DC-044B5E1614B6}"/>
              </a:ext>
            </a:extLst>
          </p:cNvPr>
          <p:cNvSpPr/>
          <p:nvPr/>
        </p:nvSpPr>
        <p:spPr>
          <a:xfrm>
            <a:off x="746234" y="1423389"/>
            <a:ext cx="4267200" cy="342817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国連</a:t>
            </a:r>
            <a:r>
              <a:rPr kumimoji="1" lang="en-US" altLang="ja-JP" sz="2400" dirty="0">
                <a:solidFill>
                  <a:schemeClr val="tx1"/>
                </a:solidFill>
              </a:rPr>
              <a:t>CEFACT</a:t>
            </a: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ja-JP" altLang="en-US" sz="2400" dirty="0">
              <a:solidFill>
                <a:schemeClr val="tx1"/>
              </a:solidFill>
            </a:endParaRPr>
          </a:p>
        </p:txBody>
      </p:sp>
      <p:sp>
        <p:nvSpPr>
          <p:cNvPr id="10" name="四角形: 角を丸くする 9">
            <a:extLst>
              <a:ext uri="{FF2B5EF4-FFF2-40B4-BE49-F238E27FC236}">
                <a16:creationId xmlns:a16="http://schemas.microsoft.com/office/drawing/2014/main" id="{B34F4E72-BE15-45AF-B91E-04C70683CC8B}"/>
              </a:ext>
            </a:extLst>
          </p:cNvPr>
          <p:cNvSpPr/>
          <p:nvPr/>
        </p:nvSpPr>
        <p:spPr>
          <a:xfrm>
            <a:off x="6471745" y="547568"/>
            <a:ext cx="4787462" cy="41925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solidFill>
                  <a:schemeClr val="tx1"/>
                </a:solidFill>
              </a:rPr>
              <a:t>ISO TC154</a:t>
            </a: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en-US" altLang="ja-JP" sz="2400" dirty="0">
              <a:solidFill>
                <a:schemeClr val="tx1"/>
              </a:solidFill>
            </a:endParaRPr>
          </a:p>
          <a:p>
            <a:pPr algn="ctr"/>
            <a:endParaRPr lang="en-US" altLang="ja-JP" sz="2400" dirty="0">
              <a:solidFill>
                <a:schemeClr val="tx1"/>
              </a:solidFill>
            </a:endParaRPr>
          </a:p>
          <a:p>
            <a:pPr algn="ctr"/>
            <a:endParaRPr kumimoji="1" lang="ja-JP" altLang="en-US" sz="2400" dirty="0">
              <a:solidFill>
                <a:schemeClr val="tx1"/>
              </a:solidFill>
            </a:endParaRPr>
          </a:p>
        </p:txBody>
      </p:sp>
      <p:sp>
        <p:nvSpPr>
          <p:cNvPr id="11" name="四角形: 角を丸くする 10">
            <a:extLst>
              <a:ext uri="{FF2B5EF4-FFF2-40B4-BE49-F238E27FC236}">
                <a16:creationId xmlns:a16="http://schemas.microsoft.com/office/drawing/2014/main" id="{2C40A15A-1324-4B11-A0BC-90750661AF79}"/>
              </a:ext>
            </a:extLst>
          </p:cNvPr>
          <p:cNvSpPr/>
          <p:nvPr/>
        </p:nvSpPr>
        <p:spPr>
          <a:xfrm>
            <a:off x="5370786" y="5192110"/>
            <a:ext cx="4183117" cy="11183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u="sng" dirty="0">
                <a:solidFill>
                  <a:schemeClr val="tx1"/>
                </a:solidFill>
              </a:rPr>
              <a:t>AFACT </a:t>
            </a:r>
            <a:r>
              <a:rPr kumimoji="1" lang="ja-JP" altLang="en-US" sz="2000" b="1" u="sng" dirty="0">
                <a:solidFill>
                  <a:schemeClr val="tx1"/>
                </a:solidFill>
              </a:rPr>
              <a:t>日本ホスト</a:t>
            </a:r>
            <a:endParaRPr kumimoji="1" lang="en-US" altLang="ja-JP" sz="2000" b="1" u="sng" dirty="0">
              <a:solidFill>
                <a:schemeClr val="tx1"/>
              </a:solidFill>
            </a:endParaRPr>
          </a:p>
          <a:p>
            <a:pPr algn="ctr"/>
            <a:r>
              <a:rPr lang="ja-JP" altLang="en-US" dirty="0">
                <a:solidFill>
                  <a:schemeClr val="tx1"/>
                </a:solidFill>
              </a:rPr>
              <a:t>貿易プラットフォーム連携</a:t>
            </a:r>
            <a:endParaRPr lang="en-US" altLang="ja-JP" dirty="0">
              <a:solidFill>
                <a:schemeClr val="tx1"/>
              </a:solidFill>
            </a:endParaRPr>
          </a:p>
          <a:p>
            <a:pPr algn="ctr"/>
            <a:r>
              <a:rPr lang="ja-JP" altLang="en-US" dirty="0">
                <a:solidFill>
                  <a:schemeClr val="tx1"/>
                </a:solidFill>
              </a:rPr>
              <a:t>電子交渉ユースケース</a:t>
            </a:r>
            <a:endParaRPr kumimoji="1" lang="ja-JP" altLang="en-US" dirty="0">
              <a:solidFill>
                <a:schemeClr val="tx1"/>
              </a:solidFill>
            </a:endParaRPr>
          </a:p>
        </p:txBody>
      </p:sp>
      <p:cxnSp>
        <p:nvCxnSpPr>
          <p:cNvPr id="13" name="直線コネクタ 12">
            <a:extLst>
              <a:ext uri="{FF2B5EF4-FFF2-40B4-BE49-F238E27FC236}">
                <a16:creationId xmlns:a16="http://schemas.microsoft.com/office/drawing/2014/main" id="{D98C4A58-F304-4E7D-A227-7479B66C2992}"/>
              </a:ext>
            </a:extLst>
          </p:cNvPr>
          <p:cNvCxnSpPr>
            <a:cxnSpLocks/>
          </p:cNvCxnSpPr>
          <p:nvPr/>
        </p:nvCxnSpPr>
        <p:spPr>
          <a:xfrm>
            <a:off x="3731172" y="2508349"/>
            <a:ext cx="1669744" cy="27951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C60B0BD6-0E66-4FD8-9A92-43A0E9999077}"/>
              </a:ext>
            </a:extLst>
          </p:cNvPr>
          <p:cNvCxnSpPr/>
          <p:nvPr/>
        </p:nvCxnSpPr>
        <p:spPr>
          <a:xfrm flipH="1">
            <a:off x="6096000" y="2354317"/>
            <a:ext cx="693683" cy="283779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151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4703B2D-7F36-4877-9EC3-5E4DF9F03584}"/>
              </a:ext>
            </a:extLst>
          </p:cNvPr>
          <p:cNvSpPr txBox="1"/>
          <p:nvPr/>
        </p:nvSpPr>
        <p:spPr>
          <a:xfrm>
            <a:off x="182880" y="142240"/>
            <a:ext cx="5913120" cy="523220"/>
          </a:xfrm>
          <a:prstGeom prst="rect">
            <a:avLst/>
          </a:prstGeom>
          <a:noFill/>
        </p:spPr>
        <p:txBody>
          <a:bodyPr wrap="square" rtlCol="0">
            <a:spAutoFit/>
          </a:bodyPr>
          <a:lstStyle/>
          <a:p>
            <a:r>
              <a:rPr kumimoji="1" lang="ja-JP" altLang="en-US" sz="2800" b="1" dirty="0"/>
              <a:t>考慮すべき政府の施策</a:t>
            </a:r>
          </a:p>
        </p:txBody>
      </p:sp>
      <p:sp>
        <p:nvSpPr>
          <p:cNvPr id="3" name="四角形: 角を丸くする 2">
            <a:extLst>
              <a:ext uri="{FF2B5EF4-FFF2-40B4-BE49-F238E27FC236}">
                <a16:creationId xmlns:a16="http://schemas.microsoft.com/office/drawing/2014/main" id="{4E9A8A88-6ACF-492C-95C6-E38E7DEDEACD}"/>
              </a:ext>
            </a:extLst>
          </p:cNvPr>
          <p:cNvSpPr/>
          <p:nvPr/>
        </p:nvSpPr>
        <p:spPr>
          <a:xfrm>
            <a:off x="1089222" y="909495"/>
            <a:ext cx="4100436"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Society 5.0</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アジャイル・ガバナンス</a:t>
            </a: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CPS</a:t>
            </a: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を基盤とする社会システム</a:t>
            </a:r>
          </a:p>
        </p:txBody>
      </p:sp>
      <p:sp>
        <p:nvSpPr>
          <p:cNvPr id="4" name="四角形: 角を丸くする 3">
            <a:extLst>
              <a:ext uri="{FF2B5EF4-FFF2-40B4-BE49-F238E27FC236}">
                <a16:creationId xmlns:a16="http://schemas.microsoft.com/office/drawing/2014/main" id="{F754D185-2FDF-4997-8D18-CF50E10B9798}"/>
              </a:ext>
            </a:extLst>
          </p:cNvPr>
          <p:cNvSpPr/>
          <p:nvPr/>
        </p:nvSpPr>
        <p:spPr>
          <a:xfrm>
            <a:off x="7002344" y="909495"/>
            <a:ext cx="4601079"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デジタル産業の創出</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ユーザー企業とベンダー企業の共創</a:t>
            </a: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DX</a:t>
            </a: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認定</a:t>
            </a:r>
          </a:p>
        </p:txBody>
      </p:sp>
      <p:sp>
        <p:nvSpPr>
          <p:cNvPr id="5" name="四角形: 角を丸くする 4">
            <a:extLst>
              <a:ext uri="{FF2B5EF4-FFF2-40B4-BE49-F238E27FC236}">
                <a16:creationId xmlns:a16="http://schemas.microsoft.com/office/drawing/2014/main" id="{43A4FCDA-9513-41BC-A9B2-BD259261778F}"/>
              </a:ext>
            </a:extLst>
          </p:cNvPr>
          <p:cNvSpPr/>
          <p:nvPr/>
        </p:nvSpPr>
        <p:spPr>
          <a:xfrm>
            <a:off x="4038904" y="2819750"/>
            <a:ext cx="3932580" cy="32864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デジタル社会</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農業データ連携基盤</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サイバーポート</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電子インボイ</a:t>
            </a:r>
            <a:r>
              <a:rPr lang="ja-JP" altLang="en-US"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ス（</a:t>
            </a:r>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PEPPOL</a:t>
            </a:r>
            <a:r>
              <a:rPr lang="ja-JP" altLang="en-US"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契約・請求</a:t>
            </a: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a:t>
            </a:r>
            <a:r>
              <a:rPr lang="en-US" altLang="ja-JP"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DADC</a:t>
            </a: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a:t>
            </a:r>
            <a:endPar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en-US"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全銀</a:t>
            </a:r>
            <a:r>
              <a:rPr lang="en-US" altLang="ja-JP" sz="2000" kern="100" dirty="0">
                <a:solidFill>
                  <a:schemeClr val="tx1"/>
                </a:solidFill>
                <a:latin typeface="游明朝" panose="02020400000000000000" pitchFamily="18" charset="-128"/>
                <a:ea typeface="游明朝" panose="02020400000000000000" pitchFamily="18" charset="-128"/>
                <a:cs typeface="Times New Roman" panose="02020603050405020304" pitchFamily="18" charset="0"/>
              </a:rPr>
              <a:t>EDI</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スマートシティ</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データ取引</a:t>
            </a:r>
          </a:p>
          <a:p>
            <a:pPr algn="ctr"/>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ベース・レジストリ</a:t>
            </a:r>
          </a:p>
        </p:txBody>
      </p:sp>
      <p:sp>
        <p:nvSpPr>
          <p:cNvPr id="6" name="四角形: 角を丸くする 5">
            <a:extLst>
              <a:ext uri="{FF2B5EF4-FFF2-40B4-BE49-F238E27FC236}">
                <a16:creationId xmlns:a16="http://schemas.microsoft.com/office/drawing/2014/main" id="{7022A4CF-AA6F-4FF4-A08F-A23392420F62}"/>
              </a:ext>
            </a:extLst>
          </p:cNvPr>
          <p:cNvSpPr/>
          <p:nvPr/>
        </p:nvSpPr>
        <p:spPr>
          <a:xfrm>
            <a:off x="921056" y="4995567"/>
            <a:ext cx="2815371" cy="12395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受発注のデジタル化</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産業データ連携基盤</a:t>
            </a:r>
          </a:p>
          <a:p>
            <a:pPr algn="just"/>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7" name="四角形: 角を丸くする 6">
            <a:extLst>
              <a:ext uri="{FF2B5EF4-FFF2-40B4-BE49-F238E27FC236}">
                <a16:creationId xmlns:a16="http://schemas.microsoft.com/office/drawing/2014/main" id="{59569100-491C-4600-AFD3-20035E6706AD}"/>
              </a:ext>
            </a:extLst>
          </p:cNvPr>
          <p:cNvSpPr/>
          <p:nvPr/>
        </p:nvSpPr>
        <p:spPr>
          <a:xfrm>
            <a:off x="8198067" y="4487587"/>
            <a:ext cx="3750967" cy="2104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ja-JP" altLang="ja-JP" sz="2000" u="sng"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貿易分野のデジタル化</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SDGs</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FTP</a:t>
            </a:r>
            <a:endPar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経済安全保障</a:t>
            </a: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貿易プラットフォーム</a:t>
            </a:r>
          </a:p>
          <a:p>
            <a:pPr algn="just"/>
            <a:r>
              <a:rPr lang="ja-JP" altLang="ja-JP" sz="20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rPr>
              <a:t>商流系ＰＦと貿易ＰＦの連携</a:t>
            </a:r>
          </a:p>
        </p:txBody>
      </p:sp>
      <p:cxnSp>
        <p:nvCxnSpPr>
          <p:cNvPr id="9" name="直線矢印コネクタ 8">
            <a:extLst>
              <a:ext uri="{FF2B5EF4-FFF2-40B4-BE49-F238E27FC236}">
                <a16:creationId xmlns:a16="http://schemas.microsoft.com/office/drawing/2014/main" id="{444E0F64-5A3C-4E32-9C40-D3EFDCD8F0CB}"/>
              </a:ext>
            </a:extLst>
          </p:cNvPr>
          <p:cNvCxnSpPr/>
          <p:nvPr/>
        </p:nvCxnSpPr>
        <p:spPr>
          <a:xfrm>
            <a:off x="4424855" y="2149015"/>
            <a:ext cx="378373" cy="6707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9142FC28-AE46-4983-9048-1F458E16300D}"/>
              </a:ext>
            </a:extLst>
          </p:cNvPr>
          <p:cNvCxnSpPr>
            <a:cxnSpLocks/>
          </p:cNvCxnSpPr>
          <p:nvPr/>
        </p:nvCxnSpPr>
        <p:spPr>
          <a:xfrm flipH="1">
            <a:off x="7189076" y="2149015"/>
            <a:ext cx="706514" cy="6707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0FD2103C-127C-497F-B4EB-FF7B496636C9}"/>
              </a:ext>
            </a:extLst>
          </p:cNvPr>
          <p:cNvCxnSpPr>
            <a:cxnSpLocks/>
          </p:cNvCxnSpPr>
          <p:nvPr/>
        </p:nvCxnSpPr>
        <p:spPr>
          <a:xfrm flipH="1">
            <a:off x="3765090" y="4995567"/>
            <a:ext cx="273814" cy="186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8BB80DFE-6335-476A-8682-DB2FA8C813F5}"/>
              </a:ext>
            </a:extLst>
          </p:cNvPr>
          <p:cNvCxnSpPr>
            <a:cxnSpLocks/>
          </p:cNvCxnSpPr>
          <p:nvPr/>
        </p:nvCxnSpPr>
        <p:spPr>
          <a:xfrm>
            <a:off x="7895590" y="5455920"/>
            <a:ext cx="302477" cy="159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050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図 71">
            <a:extLst>
              <a:ext uri="{FF2B5EF4-FFF2-40B4-BE49-F238E27FC236}">
                <a16:creationId xmlns:a16="http://schemas.microsoft.com/office/drawing/2014/main" id="{CE93ACC7-D449-481C-A98E-ABB5745A44AB}"/>
              </a:ext>
            </a:extLst>
          </p:cNvPr>
          <p:cNvPicPr>
            <a:picLocks noChangeAspect="1"/>
          </p:cNvPicPr>
          <p:nvPr/>
        </p:nvPicPr>
        <p:blipFill>
          <a:blip r:embed="rId2"/>
          <a:stretch>
            <a:fillRect/>
          </a:stretch>
        </p:blipFill>
        <p:spPr>
          <a:xfrm>
            <a:off x="1" y="-12860"/>
            <a:ext cx="12169222" cy="6870860"/>
          </a:xfrm>
          <a:prstGeom prst="rect">
            <a:avLst/>
          </a:prstGeom>
        </p:spPr>
      </p:pic>
      <p:sp>
        <p:nvSpPr>
          <p:cNvPr id="2" name="テキスト ボックス 1">
            <a:extLst>
              <a:ext uri="{FF2B5EF4-FFF2-40B4-BE49-F238E27FC236}">
                <a16:creationId xmlns:a16="http://schemas.microsoft.com/office/drawing/2014/main" id="{AD863302-046A-4819-B248-83D8B117BAAB}"/>
              </a:ext>
            </a:extLst>
          </p:cNvPr>
          <p:cNvSpPr txBox="1"/>
          <p:nvPr/>
        </p:nvSpPr>
        <p:spPr>
          <a:xfrm>
            <a:off x="5496560" y="3618130"/>
            <a:ext cx="2600960" cy="646331"/>
          </a:xfrm>
          <a:prstGeom prst="rect">
            <a:avLst/>
          </a:prstGeom>
          <a:noFill/>
        </p:spPr>
        <p:txBody>
          <a:bodyPr wrap="square" rtlCol="0">
            <a:spAutoFit/>
          </a:bodyPr>
          <a:lstStyle/>
          <a:p>
            <a:r>
              <a:rPr kumimoji="1" lang="en-US" altLang="ja-JP" b="1" dirty="0">
                <a:solidFill>
                  <a:srgbClr val="FF0000"/>
                </a:solidFill>
              </a:rPr>
              <a:t>Document Centric</a:t>
            </a:r>
          </a:p>
          <a:p>
            <a:r>
              <a:rPr lang="ja-JP" altLang="en-US" b="1" dirty="0">
                <a:solidFill>
                  <a:srgbClr val="FF0000"/>
                </a:solidFill>
              </a:rPr>
              <a:t>メッセージ交換</a:t>
            </a:r>
            <a:endParaRPr kumimoji="1" lang="ja-JP" altLang="en-US" b="1" dirty="0">
              <a:solidFill>
                <a:srgbClr val="FF0000"/>
              </a:solidFill>
            </a:endParaRPr>
          </a:p>
        </p:txBody>
      </p:sp>
      <p:sp>
        <p:nvSpPr>
          <p:cNvPr id="4" name="テキスト ボックス 3">
            <a:extLst>
              <a:ext uri="{FF2B5EF4-FFF2-40B4-BE49-F238E27FC236}">
                <a16:creationId xmlns:a16="http://schemas.microsoft.com/office/drawing/2014/main" id="{6756AA84-4CF2-4FEE-982A-C09F29DBC536}"/>
              </a:ext>
            </a:extLst>
          </p:cNvPr>
          <p:cNvSpPr txBox="1"/>
          <p:nvPr/>
        </p:nvSpPr>
        <p:spPr>
          <a:xfrm>
            <a:off x="9032240" y="3618131"/>
            <a:ext cx="2600960" cy="646331"/>
          </a:xfrm>
          <a:prstGeom prst="rect">
            <a:avLst/>
          </a:prstGeom>
          <a:noFill/>
        </p:spPr>
        <p:txBody>
          <a:bodyPr wrap="square" rtlCol="0">
            <a:spAutoFit/>
          </a:bodyPr>
          <a:lstStyle/>
          <a:p>
            <a:r>
              <a:rPr kumimoji="1" lang="en-US" altLang="ja-JP" b="1" dirty="0">
                <a:solidFill>
                  <a:srgbClr val="FF0000"/>
                </a:solidFill>
              </a:rPr>
              <a:t>REST API</a:t>
            </a:r>
          </a:p>
          <a:p>
            <a:r>
              <a:rPr kumimoji="1" lang="ja-JP" altLang="en-US" b="1" dirty="0">
                <a:solidFill>
                  <a:srgbClr val="FF0000"/>
                </a:solidFill>
              </a:rPr>
              <a:t>リソース共有</a:t>
            </a:r>
          </a:p>
        </p:txBody>
      </p:sp>
    </p:spTree>
    <p:extLst>
      <p:ext uri="{BB962C8B-B14F-4D97-AF65-F5344CB8AC3E}">
        <p14:creationId xmlns:p14="http://schemas.microsoft.com/office/powerpoint/2010/main" val="133169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639A39C-C83F-4439-A0F9-DE550E49BF2E}"/>
              </a:ext>
            </a:extLst>
          </p:cNvPr>
          <p:cNvSpPr txBox="1"/>
          <p:nvPr/>
        </p:nvSpPr>
        <p:spPr>
          <a:xfrm>
            <a:off x="477520" y="467360"/>
            <a:ext cx="9987280" cy="646331"/>
          </a:xfrm>
          <a:prstGeom prst="rect">
            <a:avLst/>
          </a:prstGeom>
          <a:noFill/>
        </p:spPr>
        <p:txBody>
          <a:bodyPr wrap="square" rtlCol="0">
            <a:spAutoFit/>
          </a:bodyPr>
          <a:lstStyle/>
          <a:p>
            <a:r>
              <a:rPr lang="ja-JP" altLang="en-US" sz="3600" b="1" dirty="0"/>
              <a:t>共通連携基盤（</a:t>
            </a:r>
            <a:r>
              <a:rPr lang="en-US" altLang="ja-JP" sz="3600" b="1" dirty="0"/>
              <a:t>PF</a:t>
            </a:r>
            <a:r>
              <a:rPr lang="ja-JP" altLang="en-US" sz="3600" b="1" dirty="0"/>
              <a:t>）のアーキテクチャ（私案）</a:t>
            </a:r>
            <a:endParaRPr kumimoji="1" lang="ja-JP" altLang="en-US" sz="3600" b="1" dirty="0"/>
          </a:p>
        </p:txBody>
      </p:sp>
      <p:sp>
        <p:nvSpPr>
          <p:cNvPr id="3" name="円柱 2">
            <a:extLst>
              <a:ext uri="{FF2B5EF4-FFF2-40B4-BE49-F238E27FC236}">
                <a16:creationId xmlns:a16="http://schemas.microsoft.com/office/drawing/2014/main" id="{0A8A4BB7-52FA-4624-A42D-13A1975986C5}"/>
              </a:ext>
            </a:extLst>
          </p:cNvPr>
          <p:cNvSpPr/>
          <p:nvPr/>
        </p:nvSpPr>
        <p:spPr>
          <a:xfrm>
            <a:off x="4593019" y="4635063"/>
            <a:ext cx="3394842" cy="86184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共通データレジストリ</a:t>
            </a:r>
            <a:endParaRPr lang="en-US" altLang="ja-JP" sz="2000" b="1" dirty="0">
              <a:solidFill>
                <a:schemeClr val="tx1"/>
              </a:solidFill>
            </a:endParaRPr>
          </a:p>
          <a:p>
            <a:pPr algn="ctr"/>
            <a:r>
              <a:rPr kumimoji="1" lang="ja-JP" altLang="en-US" sz="2000" b="1" dirty="0">
                <a:solidFill>
                  <a:schemeClr val="tx1"/>
                </a:solidFill>
              </a:rPr>
              <a:t>（カタログ／マッピング）</a:t>
            </a:r>
          </a:p>
        </p:txBody>
      </p:sp>
      <p:sp>
        <p:nvSpPr>
          <p:cNvPr id="4" name="円柱 3">
            <a:extLst>
              <a:ext uri="{FF2B5EF4-FFF2-40B4-BE49-F238E27FC236}">
                <a16:creationId xmlns:a16="http://schemas.microsoft.com/office/drawing/2014/main" id="{D0F147C7-7BCA-457D-B142-F6B0ED4C245B}"/>
              </a:ext>
            </a:extLst>
          </p:cNvPr>
          <p:cNvSpPr/>
          <p:nvPr/>
        </p:nvSpPr>
        <p:spPr>
          <a:xfrm>
            <a:off x="5349765" y="5980385"/>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製造系</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5" name="円柱 4">
            <a:extLst>
              <a:ext uri="{FF2B5EF4-FFF2-40B4-BE49-F238E27FC236}">
                <a16:creationId xmlns:a16="http://schemas.microsoft.com/office/drawing/2014/main" id="{099B80E7-8464-4D3C-98AD-9A3503AE814E}"/>
              </a:ext>
            </a:extLst>
          </p:cNvPr>
          <p:cNvSpPr/>
          <p:nvPr/>
        </p:nvSpPr>
        <p:spPr>
          <a:xfrm>
            <a:off x="9435662" y="5980384"/>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物流</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6" name="円柱 5">
            <a:extLst>
              <a:ext uri="{FF2B5EF4-FFF2-40B4-BE49-F238E27FC236}">
                <a16:creationId xmlns:a16="http://schemas.microsoft.com/office/drawing/2014/main" id="{E7522685-046B-47E9-8EA7-F84D24E40CB5}"/>
              </a:ext>
            </a:extLst>
          </p:cNvPr>
          <p:cNvSpPr/>
          <p:nvPr/>
        </p:nvSpPr>
        <p:spPr>
          <a:xfrm>
            <a:off x="3410606" y="5930460"/>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農産物</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7" name="円柱 6">
            <a:extLst>
              <a:ext uri="{FF2B5EF4-FFF2-40B4-BE49-F238E27FC236}">
                <a16:creationId xmlns:a16="http://schemas.microsoft.com/office/drawing/2014/main" id="{978BC94B-8CA7-45BF-BE32-1B4BFC184B73}"/>
              </a:ext>
            </a:extLst>
          </p:cNvPr>
          <p:cNvSpPr/>
          <p:nvPr/>
        </p:nvSpPr>
        <p:spPr>
          <a:xfrm>
            <a:off x="7388772" y="5980384"/>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金融・決済</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8" name="円柱 7">
            <a:extLst>
              <a:ext uri="{FF2B5EF4-FFF2-40B4-BE49-F238E27FC236}">
                <a16:creationId xmlns:a16="http://schemas.microsoft.com/office/drawing/2014/main" id="{BB678450-0EE4-417C-8E57-F0C9E8229AA3}"/>
              </a:ext>
            </a:extLst>
          </p:cNvPr>
          <p:cNvSpPr/>
          <p:nvPr/>
        </p:nvSpPr>
        <p:spPr>
          <a:xfrm>
            <a:off x="1371599" y="5954107"/>
            <a:ext cx="1681655" cy="64633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消費財</a:t>
            </a:r>
            <a:endParaRPr kumimoji="1" lang="en-US" altLang="ja-JP" dirty="0">
              <a:solidFill>
                <a:schemeClr val="tx1"/>
              </a:solidFill>
            </a:endParaRPr>
          </a:p>
          <a:p>
            <a:pPr algn="ctr"/>
            <a:r>
              <a:rPr kumimoji="1" lang="ja-JP" altLang="en-US" dirty="0">
                <a:solidFill>
                  <a:schemeClr val="tx1"/>
                </a:solidFill>
              </a:rPr>
              <a:t>データモデル</a:t>
            </a:r>
          </a:p>
        </p:txBody>
      </p:sp>
      <p:sp>
        <p:nvSpPr>
          <p:cNvPr id="9" name="円柱 8">
            <a:extLst>
              <a:ext uri="{FF2B5EF4-FFF2-40B4-BE49-F238E27FC236}">
                <a16:creationId xmlns:a16="http://schemas.microsoft.com/office/drawing/2014/main" id="{94550B0D-38B5-4E05-A886-403BD353A040}"/>
              </a:ext>
            </a:extLst>
          </p:cNvPr>
          <p:cNvSpPr/>
          <p:nvPr/>
        </p:nvSpPr>
        <p:spPr>
          <a:xfrm>
            <a:off x="4593019" y="3154215"/>
            <a:ext cx="3394842" cy="86184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データ利用レジストリ</a:t>
            </a:r>
            <a:endParaRPr lang="en-US" altLang="ja-JP" sz="2000" b="1" dirty="0">
              <a:solidFill>
                <a:schemeClr val="tx1"/>
              </a:solidFill>
            </a:endParaRPr>
          </a:p>
          <a:p>
            <a:pPr algn="ctr"/>
            <a:r>
              <a:rPr kumimoji="1" lang="ja-JP" altLang="en-US" sz="2000" b="1" dirty="0">
                <a:solidFill>
                  <a:schemeClr val="tx1"/>
                </a:solidFill>
              </a:rPr>
              <a:t>（カタログ／</a:t>
            </a:r>
            <a:r>
              <a:rPr kumimoji="1" lang="en-US" altLang="ja-JP" sz="2000" b="1" dirty="0">
                <a:solidFill>
                  <a:schemeClr val="tx1"/>
                </a:solidFill>
              </a:rPr>
              <a:t>API</a:t>
            </a:r>
            <a:r>
              <a:rPr kumimoji="1" lang="ja-JP" altLang="en-US" sz="2000" b="1" dirty="0">
                <a:solidFill>
                  <a:schemeClr val="tx1"/>
                </a:solidFill>
              </a:rPr>
              <a:t>）</a:t>
            </a:r>
          </a:p>
        </p:txBody>
      </p:sp>
      <p:sp>
        <p:nvSpPr>
          <p:cNvPr id="10" name="フレーム 9">
            <a:extLst>
              <a:ext uri="{FF2B5EF4-FFF2-40B4-BE49-F238E27FC236}">
                <a16:creationId xmlns:a16="http://schemas.microsoft.com/office/drawing/2014/main" id="{D3FC25A8-CDED-48E5-9651-0253031E0265}"/>
              </a:ext>
            </a:extLst>
          </p:cNvPr>
          <p:cNvSpPr/>
          <p:nvPr/>
        </p:nvSpPr>
        <p:spPr>
          <a:xfrm>
            <a:off x="3021724" y="1858029"/>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消費財受発注</a:t>
            </a:r>
          </a:p>
        </p:txBody>
      </p:sp>
      <p:sp>
        <p:nvSpPr>
          <p:cNvPr id="11" name="フレーム 10">
            <a:extLst>
              <a:ext uri="{FF2B5EF4-FFF2-40B4-BE49-F238E27FC236}">
                <a16:creationId xmlns:a16="http://schemas.microsoft.com/office/drawing/2014/main" id="{8360E3C2-28E0-4AF5-BA15-E0830A637ED8}"/>
              </a:ext>
            </a:extLst>
          </p:cNvPr>
          <p:cNvSpPr/>
          <p:nvPr/>
        </p:nvSpPr>
        <p:spPr>
          <a:xfrm>
            <a:off x="4440621" y="1870067"/>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SCM</a:t>
            </a:r>
            <a:endParaRPr kumimoji="1" lang="ja-JP" altLang="en-US" dirty="0">
              <a:solidFill>
                <a:schemeClr val="tx1"/>
              </a:solidFill>
            </a:endParaRPr>
          </a:p>
        </p:txBody>
      </p:sp>
      <p:sp>
        <p:nvSpPr>
          <p:cNvPr id="12" name="フレーム 11">
            <a:extLst>
              <a:ext uri="{FF2B5EF4-FFF2-40B4-BE49-F238E27FC236}">
                <a16:creationId xmlns:a16="http://schemas.microsoft.com/office/drawing/2014/main" id="{0D5A5C9E-7ABE-487D-89CA-60D53481C9EF}"/>
              </a:ext>
            </a:extLst>
          </p:cNvPr>
          <p:cNvSpPr/>
          <p:nvPr/>
        </p:nvSpPr>
        <p:spPr>
          <a:xfrm>
            <a:off x="5770178" y="1878581"/>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請求</a:t>
            </a:r>
            <a:endParaRPr lang="en-US" altLang="ja-JP" dirty="0">
              <a:solidFill>
                <a:schemeClr val="tx1"/>
              </a:solidFill>
            </a:endParaRPr>
          </a:p>
          <a:p>
            <a:pPr algn="ctr"/>
            <a:r>
              <a:rPr lang="ja-JP" altLang="en-US" dirty="0">
                <a:solidFill>
                  <a:schemeClr val="tx1"/>
                </a:solidFill>
              </a:rPr>
              <a:t>支払</a:t>
            </a:r>
            <a:endParaRPr kumimoji="1" lang="ja-JP" altLang="en-US" dirty="0">
              <a:solidFill>
                <a:schemeClr val="tx1"/>
              </a:solidFill>
            </a:endParaRPr>
          </a:p>
        </p:txBody>
      </p:sp>
      <p:sp>
        <p:nvSpPr>
          <p:cNvPr id="13" name="フレーム 12">
            <a:extLst>
              <a:ext uri="{FF2B5EF4-FFF2-40B4-BE49-F238E27FC236}">
                <a16:creationId xmlns:a16="http://schemas.microsoft.com/office/drawing/2014/main" id="{B0B80832-65E1-47C7-A522-2143C84FA797}"/>
              </a:ext>
            </a:extLst>
          </p:cNvPr>
          <p:cNvSpPr/>
          <p:nvPr/>
        </p:nvSpPr>
        <p:spPr>
          <a:xfrm>
            <a:off x="7189075" y="1888884"/>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貿易</a:t>
            </a:r>
            <a:endParaRPr lang="en-US" altLang="ja-JP" dirty="0">
              <a:solidFill>
                <a:schemeClr val="tx1"/>
              </a:solidFill>
            </a:endParaRPr>
          </a:p>
          <a:p>
            <a:pPr algn="ctr"/>
            <a:r>
              <a:rPr lang="ja-JP" altLang="en-US" dirty="0">
                <a:solidFill>
                  <a:schemeClr val="tx1"/>
                </a:solidFill>
              </a:rPr>
              <a:t>手続</a:t>
            </a:r>
            <a:endParaRPr kumimoji="1" lang="ja-JP" altLang="en-US" dirty="0">
              <a:solidFill>
                <a:schemeClr val="tx1"/>
              </a:solidFill>
            </a:endParaRPr>
          </a:p>
        </p:txBody>
      </p:sp>
      <p:sp>
        <p:nvSpPr>
          <p:cNvPr id="14" name="フレーム 13">
            <a:extLst>
              <a:ext uri="{FF2B5EF4-FFF2-40B4-BE49-F238E27FC236}">
                <a16:creationId xmlns:a16="http://schemas.microsoft.com/office/drawing/2014/main" id="{EE7CC648-4174-4517-9299-0CA19B45054C}"/>
              </a:ext>
            </a:extLst>
          </p:cNvPr>
          <p:cNvSpPr/>
          <p:nvPr/>
        </p:nvSpPr>
        <p:spPr>
          <a:xfrm>
            <a:off x="8581695" y="1878580"/>
            <a:ext cx="1040524" cy="64633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漁獲高</a:t>
            </a:r>
            <a:endParaRPr lang="en-US" altLang="ja-JP" dirty="0">
              <a:solidFill>
                <a:schemeClr val="tx1"/>
              </a:solidFill>
            </a:endParaRPr>
          </a:p>
          <a:p>
            <a:pPr algn="ctr"/>
            <a:r>
              <a:rPr kumimoji="1" lang="ja-JP" altLang="en-US" dirty="0">
                <a:solidFill>
                  <a:schemeClr val="tx1"/>
                </a:solidFill>
              </a:rPr>
              <a:t>管理</a:t>
            </a:r>
          </a:p>
        </p:txBody>
      </p:sp>
      <p:sp>
        <p:nvSpPr>
          <p:cNvPr id="17" name="矢印: 上下 16">
            <a:extLst>
              <a:ext uri="{FF2B5EF4-FFF2-40B4-BE49-F238E27FC236}">
                <a16:creationId xmlns:a16="http://schemas.microsoft.com/office/drawing/2014/main" id="{990C6011-6A94-4634-A8E9-781962AE719D}"/>
              </a:ext>
            </a:extLst>
          </p:cNvPr>
          <p:cNvSpPr/>
          <p:nvPr/>
        </p:nvSpPr>
        <p:spPr>
          <a:xfrm>
            <a:off x="6096000" y="4016063"/>
            <a:ext cx="430924" cy="63781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0CBA25A2-7EF6-4EE5-8CC0-33808FFE17C6}"/>
              </a:ext>
            </a:extLst>
          </p:cNvPr>
          <p:cNvCxnSpPr>
            <a:stCxn id="8" idx="1"/>
          </p:cNvCxnSpPr>
          <p:nvPr/>
        </p:nvCxnSpPr>
        <p:spPr>
          <a:xfrm flipV="1">
            <a:off x="2212427" y="5496911"/>
            <a:ext cx="2559270" cy="4571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43E72378-9ECE-43B7-8E34-A6D21DB8CD0F}"/>
              </a:ext>
            </a:extLst>
          </p:cNvPr>
          <p:cNvCxnSpPr>
            <a:stCxn id="6" idx="1"/>
          </p:cNvCxnSpPr>
          <p:nvPr/>
        </p:nvCxnSpPr>
        <p:spPr>
          <a:xfrm flipV="1">
            <a:off x="4251434" y="5496911"/>
            <a:ext cx="1229711" cy="43354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2E24645-93A3-4E3E-84C7-92E934E0E0CA}"/>
              </a:ext>
            </a:extLst>
          </p:cNvPr>
          <p:cNvCxnSpPr>
            <a:stCxn id="4" idx="1"/>
            <a:endCxn id="3" idx="3"/>
          </p:cNvCxnSpPr>
          <p:nvPr/>
        </p:nvCxnSpPr>
        <p:spPr>
          <a:xfrm flipV="1">
            <a:off x="6190593" y="5496911"/>
            <a:ext cx="99847"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4DC06755-706A-421F-8FF4-3363F8172DAF}"/>
              </a:ext>
            </a:extLst>
          </p:cNvPr>
          <p:cNvCxnSpPr>
            <a:cxnSpLocks/>
            <a:stCxn id="7" idx="1"/>
          </p:cNvCxnSpPr>
          <p:nvPr/>
        </p:nvCxnSpPr>
        <p:spPr>
          <a:xfrm flipH="1" flipV="1">
            <a:off x="7068208" y="5496910"/>
            <a:ext cx="1161392"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DA14F0F1-7E31-4B4A-8B38-0875F4109ED7}"/>
              </a:ext>
            </a:extLst>
          </p:cNvPr>
          <p:cNvCxnSpPr>
            <a:stCxn id="5" idx="1"/>
          </p:cNvCxnSpPr>
          <p:nvPr/>
        </p:nvCxnSpPr>
        <p:spPr>
          <a:xfrm flipH="1" flipV="1">
            <a:off x="7861737" y="5496910"/>
            <a:ext cx="2414753" cy="483474"/>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8B8787C-FD27-43F9-AF06-A9496C46BA7C}"/>
              </a:ext>
            </a:extLst>
          </p:cNvPr>
          <p:cNvCxnSpPr>
            <a:stCxn id="10" idx="2"/>
          </p:cNvCxnSpPr>
          <p:nvPr/>
        </p:nvCxnSpPr>
        <p:spPr>
          <a:xfrm>
            <a:off x="3541986" y="2504360"/>
            <a:ext cx="1229711" cy="668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B89A9A54-65D3-4B97-A728-526515B0C120}"/>
              </a:ext>
            </a:extLst>
          </p:cNvPr>
          <p:cNvCxnSpPr>
            <a:stCxn id="11" idx="2"/>
          </p:cNvCxnSpPr>
          <p:nvPr/>
        </p:nvCxnSpPr>
        <p:spPr>
          <a:xfrm>
            <a:off x="4960883" y="2516398"/>
            <a:ext cx="520262" cy="62577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4D50BEA-6965-4AD8-9788-EC1B3F550CFE}"/>
              </a:ext>
            </a:extLst>
          </p:cNvPr>
          <p:cNvCxnSpPr>
            <a:stCxn id="12" idx="2"/>
            <a:endCxn id="9" idx="1"/>
          </p:cNvCxnSpPr>
          <p:nvPr/>
        </p:nvCxnSpPr>
        <p:spPr>
          <a:xfrm>
            <a:off x="6290440" y="2524912"/>
            <a:ext cx="0" cy="62930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2D3CDE6B-71DF-4F94-9139-53151BADF90A}"/>
              </a:ext>
            </a:extLst>
          </p:cNvPr>
          <p:cNvCxnSpPr>
            <a:stCxn id="13" idx="2"/>
          </p:cNvCxnSpPr>
          <p:nvPr/>
        </p:nvCxnSpPr>
        <p:spPr>
          <a:xfrm flipH="1">
            <a:off x="7068208" y="2535215"/>
            <a:ext cx="641129" cy="63781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C97593DB-209D-446F-8517-AEAEF3B27D96}"/>
              </a:ext>
            </a:extLst>
          </p:cNvPr>
          <p:cNvCxnSpPr>
            <a:stCxn id="14" idx="2"/>
          </p:cNvCxnSpPr>
          <p:nvPr/>
        </p:nvCxnSpPr>
        <p:spPr>
          <a:xfrm flipH="1">
            <a:off x="7809184" y="2524911"/>
            <a:ext cx="1292773" cy="678976"/>
          </a:xfrm>
          <a:prstGeom prst="line">
            <a:avLst/>
          </a:prstGeom>
        </p:spPr>
        <p:style>
          <a:lnRef idx="1">
            <a:schemeClr val="accent1"/>
          </a:lnRef>
          <a:fillRef idx="0">
            <a:schemeClr val="accent1"/>
          </a:fillRef>
          <a:effectRef idx="0">
            <a:schemeClr val="accent1"/>
          </a:effectRef>
          <a:fontRef idx="minor">
            <a:schemeClr val="tx1"/>
          </a:fontRef>
        </p:style>
      </p:cxnSp>
      <p:sp>
        <p:nvSpPr>
          <p:cNvPr id="39" name="フローチャート: 書類 38">
            <a:extLst>
              <a:ext uri="{FF2B5EF4-FFF2-40B4-BE49-F238E27FC236}">
                <a16:creationId xmlns:a16="http://schemas.microsoft.com/office/drawing/2014/main" id="{0F8AB3C4-D93D-464F-8812-B87912E79FE0}"/>
              </a:ext>
            </a:extLst>
          </p:cNvPr>
          <p:cNvSpPr/>
          <p:nvPr/>
        </p:nvSpPr>
        <p:spPr>
          <a:xfrm>
            <a:off x="1805152" y="4745309"/>
            <a:ext cx="1736834" cy="1013427"/>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データモデル定義ルール</a:t>
            </a:r>
            <a:endParaRPr lang="en-US" altLang="ja-JP" dirty="0">
              <a:solidFill>
                <a:schemeClr val="tx1"/>
              </a:solidFill>
            </a:endParaRPr>
          </a:p>
          <a:p>
            <a:pPr algn="ctr"/>
            <a:r>
              <a:rPr kumimoji="1" lang="ja-JP" altLang="en-US" dirty="0">
                <a:solidFill>
                  <a:schemeClr val="tx1"/>
                </a:solidFill>
              </a:rPr>
              <a:t>（</a:t>
            </a:r>
            <a:r>
              <a:rPr kumimoji="1" lang="en-US" altLang="ja-JP" dirty="0">
                <a:solidFill>
                  <a:schemeClr val="tx1"/>
                </a:solidFill>
              </a:rPr>
              <a:t>CCTS/API</a:t>
            </a:r>
            <a:r>
              <a:rPr kumimoji="1" lang="ja-JP" altLang="en-US" dirty="0">
                <a:solidFill>
                  <a:schemeClr val="tx1"/>
                </a:solidFill>
              </a:rPr>
              <a:t>）</a:t>
            </a:r>
          </a:p>
        </p:txBody>
      </p:sp>
      <p:sp>
        <p:nvSpPr>
          <p:cNvPr id="40" name="フローチャート: 書類 39">
            <a:extLst>
              <a:ext uri="{FF2B5EF4-FFF2-40B4-BE49-F238E27FC236}">
                <a16:creationId xmlns:a16="http://schemas.microsoft.com/office/drawing/2014/main" id="{5C92FFDA-EF69-4339-BEBE-D06A751AA460}"/>
              </a:ext>
            </a:extLst>
          </p:cNvPr>
          <p:cNvSpPr/>
          <p:nvPr/>
        </p:nvSpPr>
        <p:spPr>
          <a:xfrm>
            <a:off x="1864274" y="3118414"/>
            <a:ext cx="1736834" cy="1092049"/>
          </a:xfrm>
          <a:prstGeom prst="flowChart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データ利用</a:t>
            </a:r>
            <a:endParaRPr lang="en-US" altLang="ja-JP" dirty="0">
              <a:solidFill>
                <a:schemeClr val="tx1"/>
              </a:solidFill>
            </a:endParaRPr>
          </a:p>
          <a:p>
            <a:pPr algn="ctr"/>
            <a:r>
              <a:rPr lang="ja-JP" altLang="en-US" dirty="0">
                <a:solidFill>
                  <a:schemeClr val="tx1"/>
                </a:solidFill>
              </a:rPr>
              <a:t>定義ルール</a:t>
            </a:r>
            <a:endParaRPr lang="en-US" altLang="ja-JP" dirty="0">
              <a:solidFill>
                <a:schemeClr val="tx1"/>
              </a:solidFill>
            </a:endParaRPr>
          </a:p>
          <a:p>
            <a:pPr algn="ctr"/>
            <a:r>
              <a:rPr lang="ja-JP" altLang="en-US" dirty="0">
                <a:solidFill>
                  <a:schemeClr val="tx1"/>
                </a:solidFill>
              </a:rPr>
              <a:t>（</a:t>
            </a:r>
            <a:r>
              <a:rPr lang="en-US" altLang="ja-JP" dirty="0">
                <a:solidFill>
                  <a:schemeClr val="tx1"/>
                </a:solidFill>
              </a:rPr>
              <a:t>MA/API</a:t>
            </a:r>
            <a:r>
              <a:rPr lang="ja-JP" altLang="en-US" dirty="0">
                <a:solidFill>
                  <a:schemeClr val="tx1"/>
                </a:solidFill>
              </a:rPr>
              <a:t>）</a:t>
            </a:r>
            <a:endParaRPr kumimoji="1" lang="ja-JP" altLang="en-US" dirty="0">
              <a:solidFill>
                <a:schemeClr val="tx1"/>
              </a:solidFill>
            </a:endParaRPr>
          </a:p>
        </p:txBody>
      </p:sp>
      <p:cxnSp>
        <p:nvCxnSpPr>
          <p:cNvPr id="42" name="直線矢印コネクタ 41">
            <a:extLst>
              <a:ext uri="{FF2B5EF4-FFF2-40B4-BE49-F238E27FC236}">
                <a16:creationId xmlns:a16="http://schemas.microsoft.com/office/drawing/2014/main" id="{A7910DA1-67D3-4CC2-9554-1DB916932FBF}"/>
              </a:ext>
            </a:extLst>
          </p:cNvPr>
          <p:cNvCxnSpPr>
            <a:stCxn id="40" idx="3"/>
          </p:cNvCxnSpPr>
          <p:nvPr/>
        </p:nvCxnSpPr>
        <p:spPr>
          <a:xfrm flipV="1">
            <a:off x="3601108" y="3664438"/>
            <a:ext cx="991911" cy="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54122FF3-4286-4BA7-B2DC-E0671AF902F3}"/>
              </a:ext>
            </a:extLst>
          </p:cNvPr>
          <p:cNvCxnSpPr/>
          <p:nvPr/>
        </p:nvCxnSpPr>
        <p:spPr>
          <a:xfrm flipV="1">
            <a:off x="3627382" y="5121110"/>
            <a:ext cx="991911" cy="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
        <p:nvSpPr>
          <p:cNvPr id="44" name="スクロール: 縦 43">
            <a:extLst>
              <a:ext uri="{FF2B5EF4-FFF2-40B4-BE49-F238E27FC236}">
                <a16:creationId xmlns:a16="http://schemas.microsoft.com/office/drawing/2014/main" id="{837057DA-9D60-43AE-96CF-04CADD151008}"/>
              </a:ext>
            </a:extLst>
          </p:cNvPr>
          <p:cNvSpPr/>
          <p:nvPr/>
        </p:nvSpPr>
        <p:spPr>
          <a:xfrm>
            <a:off x="8975834" y="3118414"/>
            <a:ext cx="2141483" cy="2002696"/>
          </a:xfrm>
          <a:prstGeom prst="vertic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ルールを策定し、レジストリの登録管理によりガバナンスが確立される。</a:t>
            </a:r>
          </a:p>
        </p:txBody>
      </p:sp>
    </p:spTree>
    <p:extLst>
      <p:ext uri="{BB962C8B-B14F-4D97-AF65-F5344CB8AC3E}">
        <p14:creationId xmlns:p14="http://schemas.microsoft.com/office/powerpoint/2010/main" val="41919347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445</Words>
  <Application>Microsoft Office PowerPoint</Application>
  <PresentationFormat>ワイド画面</PresentationFormat>
  <Paragraphs>116</Paragraphs>
  <Slides>7</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游ゴシック</vt:lpstr>
      <vt:lpstr>游ゴシック Light</vt:lpstr>
      <vt:lpstr>游明朝</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21</cp:revision>
  <dcterms:created xsi:type="dcterms:W3CDTF">2022-01-09T02:16:25Z</dcterms:created>
  <dcterms:modified xsi:type="dcterms:W3CDTF">2022-03-02T02:58:42Z</dcterms:modified>
</cp:coreProperties>
</file>