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3" r:id="rId7"/>
    <p:sldId id="261" r:id="rId8"/>
    <p:sldId id="258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3DD398-5113-4FD1-B680-61FECA4BFB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E0A6FC8-FC11-4F46-A190-AFF1B8C5A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E7689D-927F-4E10-97D5-BEBF406A8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8927C5-E4B6-4F52-B0A2-2AC2A5E0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C9C51D-DBB7-4E44-87F8-CA636E5A9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08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6706E7-69EA-450A-8373-FE3034BDC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66E823-C00A-416E-A0A8-6674913FF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A2A619-004D-4DDA-A89B-6AA21CA0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5F490E-91C7-413C-A34D-33D3E01D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42F41C-1C88-42FA-9FA1-568112967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18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EA4C5BE-3A85-4A48-BDD2-3143E06E43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B2EC9C-DF99-4A3B-8B1D-BBD9A26D0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D5B699-3B68-482A-B116-072F62D2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A60993-6ED2-4C96-ABD9-3BD2E64B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8F50C6-3878-4ED3-8FE1-8D2308DCC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23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C7A60B-E854-4C39-8DBC-AD93AE6EE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292AA4-FC60-4E5C-8A80-EEB71D1E2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33BCBE-48BD-4A5D-A330-DC6FF11F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D03792-856D-423C-BC02-DCD0ED956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B3E5C6-51B7-4EB4-A987-2881771C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67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989880-16E4-4BDD-AEE9-E770A51A4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E0AB8E-AE30-4A71-8A33-BF015283E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569AD4-FD6B-4886-BCFF-7A5E2E43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8CB590-ADBE-4267-9B51-8E6F9065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29FD8D-3010-4C36-802F-07FC0D52C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41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1A47E-FC0F-430A-8DAF-B26C6B1C3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54B43C-835A-41EC-BB1A-338C23DE25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BCC77A-4A78-41BF-9418-C059AB63B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CDE967-5F9F-4C15-B52F-E9B631F9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57C0D7-71FB-4448-A19F-8168973D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314C18-8F76-4A57-B36A-47FD9C41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59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28D28-9F1A-4182-956B-80F81DCEB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93D970-D9FA-482C-B390-EDC0E0264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36D272-5B6B-446D-951D-550BFBA64A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7DEBED-4C43-402C-B99B-8D080A406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65989B-C9D9-4DD8-A366-91463A93FB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DE460A4-298A-41C1-8CEB-D960E497C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CF42AB-0F80-4DBB-A00C-F2BC1FB7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BF478F1-D9E8-49BA-AC6E-21F958E8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40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25E919-FA48-4436-A9D1-680BCB237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377505A-B930-478B-B6EC-2347C931F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CCE6F5-6DF3-43F5-AB74-99DE72E21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608982-AD02-4E10-917C-A2C545E6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9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0177924-7EC3-46EF-9CFC-BDB61E49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183F23-C6D2-4D66-8A36-62935FEEC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C5ECD4-DFBB-4700-B3CC-633A28262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71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78B56B-5360-48E5-BB63-D6E2E5EB3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9BBECC-B470-4604-8D1C-2091DB207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1640F9-616C-4724-AF2A-1B1364BCA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75D336-7453-43AF-81F4-095522A9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333B65-B7A2-4BB8-B1FD-69CDD71A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67A759-F052-439E-98D3-FF7069CC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4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7E3E40-9A9B-4369-B99C-35D1074AF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6191BCE-978D-4605-8233-7879BAA8A7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5A4147-709A-4F62-A74F-6D61372E7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75D5E7-EF13-4B8D-A31E-356ECFBC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088703-F3E8-4440-A1C5-0A6CEA9C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318661-5831-4A9D-ABC8-CB26882B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1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28C81D-0DE0-4152-87EC-B25C6C744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649764-3041-4048-9E07-B872105D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442AD1-CEF8-4A6B-9885-7948E99F99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E7D5-DBE3-4B47-AA2B-D35B2B20E173}" type="datetimeFigureOut">
              <a:rPr kumimoji="1" lang="ja-JP" altLang="en-US" smtClean="0"/>
              <a:t>2022/2/20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E4CC1-FDE7-4587-8DDD-3B9EE3D78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732597-B769-40EE-84F0-64C010E28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30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ja.wikipedia.org/wiki/%E3%83%87%E3%82%B8%E3%82%BF%E3%83%AB%E7%BD%B2%E5%90%8D" TargetMode="External"/><Relationship Id="rId2" Type="http://schemas.openxmlformats.org/officeDocument/2006/relationships/hyperlink" Target="https://ja.wikipedia.org/wiki/%E6%9A%97%E5%8F%B7%E3%83%A1%E3%83%83%E3%82%BB%E3%83%BC%E3%82%B8%E6%A7%8B%E6%96%87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CE3F5DB-37F5-4CF6-8349-98CF5D253739}"/>
              </a:ext>
            </a:extLst>
          </p:cNvPr>
          <p:cNvSpPr txBox="1"/>
          <p:nvPr/>
        </p:nvSpPr>
        <p:spPr>
          <a:xfrm>
            <a:off x="2690648" y="2228193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/>
              <a:t>ISO TC154</a:t>
            </a:r>
            <a:endParaRPr kumimoji="1" lang="ja-JP" altLang="en-US" sz="36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283183-E67A-4D9E-99D5-7F6DA5C704E9}"/>
              </a:ext>
            </a:extLst>
          </p:cNvPr>
          <p:cNvSpPr txBox="1"/>
          <p:nvPr/>
        </p:nvSpPr>
        <p:spPr>
          <a:xfrm>
            <a:off x="2455459" y="3429000"/>
            <a:ext cx="741667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Process, data elements and documents in commerce, industry and administration</a:t>
            </a:r>
            <a:endParaRPr kumimoji="1" lang="ja-JP" altLang="en-US" sz="2800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E975B2-E88F-44B5-B88C-9E714FE62682}"/>
              </a:ext>
            </a:extLst>
          </p:cNvPr>
          <p:cNvSpPr txBox="1"/>
          <p:nvPr/>
        </p:nvSpPr>
        <p:spPr>
          <a:xfrm>
            <a:off x="9396248" y="355600"/>
            <a:ext cx="22674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2021-5-07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248217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8D136A3-0A0E-4121-A363-7316A06E307A}"/>
              </a:ext>
            </a:extLst>
          </p:cNvPr>
          <p:cNvSpPr txBox="1"/>
          <p:nvPr/>
        </p:nvSpPr>
        <p:spPr>
          <a:xfrm>
            <a:off x="2207173" y="1429407"/>
            <a:ext cx="85028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JWG1: Joint Syntax Working Group</a:t>
            </a:r>
          </a:p>
          <a:p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WG4: Standardized Document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WG5: Date and Time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WG6: Trusted e-Communication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JWG8: Logistics Data Contents and Process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D2A621-24E4-4611-AD21-E876EB5E2E1D}"/>
              </a:ext>
            </a:extLst>
          </p:cNvPr>
          <p:cNvSpPr txBox="1"/>
          <p:nvPr/>
        </p:nvSpPr>
        <p:spPr>
          <a:xfrm>
            <a:off x="1996966" y="357352"/>
            <a:ext cx="850286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/>
              <a:t>TC154 Active working groups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04588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8DD74A-7D76-4B46-A8D0-FD0A6EC01944}"/>
              </a:ext>
            </a:extLst>
          </p:cNvPr>
          <p:cNvSpPr txBox="1"/>
          <p:nvPr/>
        </p:nvSpPr>
        <p:spPr>
          <a:xfrm>
            <a:off x="2336800" y="558800"/>
            <a:ext cx="76708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/>
              <a:t>TC154</a:t>
            </a:r>
            <a:r>
              <a:rPr kumimoji="1" lang="ja-JP" altLang="en-US" sz="3200" b="1" dirty="0"/>
              <a:t>国内審議会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DFF82AFD-3922-4F11-B045-180C448308DE}"/>
              </a:ext>
            </a:extLst>
          </p:cNvPr>
          <p:cNvSpPr/>
          <p:nvPr/>
        </p:nvSpPr>
        <p:spPr>
          <a:xfrm>
            <a:off x="4699438" y="1562631"/>
            <a:ext cx="2793124" cy="662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</a:rPr>
              <a:t>委員長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中島 毅</a:t>
            </a:r>
            <a:r>
              <a:rPr lang="en-US" altLang="ja-JP" sz="1400" dirty="0">
                <a:solidFill>
                  <a:schemeClr val="tx1"/>
                </a:solidFill>
              </a:rPr>
              <a:t>:</a:t>
            </a:r>
            <a:r>
              <a:rPr lang="ja-JP" altLang="en-US" sz="1400" dirty="0">
                <a:solidFill>
                  <a:schemeClr val="tx1"/>
                </a:solidFill>
              </a:rPr>
              <a:t>芝浦工業大学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572C85B-576C-40DC-B854-59F436A3F838}"/>
              </a:ext>
            </a:extLst>
          </p:cNvPr>
          <p:cNvSpPr txBox="1"/>
          <p:nvPr/>
        </p:nvSpPr>
        <p:spPr>
          <a:xfrm>
            <a:off x="1533197" y="3013501"/>
            <a:ext cx="3166241" cy="83099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アドバイザリ・グループ</a:t>
            </a:r>
            <a:endParaRPr kumimoji="1" lang="en-US" altLang="ja-JP" sz="2000" b="1" dirty="0"/>
          </a:p>
          <a:p>
            <a:r>
              <a:rPr kumimoji="1" lang="ja-JP" altLang="en-US" sz="1400" dirty="0"/>
              <a:t>佐藤 雅史、菅又 久直、宮崎 一哉、宮地 直人、政本 廣志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342EFE-DDA3-46E4-92DB-1A210D617B27}"/>
              </a:ext>
            </a:extLst>
          </p:cNvPr>
          <p:cNvSpPr txBox="1"/>
          <p:nvPr/>
        </p:nvSpPr>
        <p:spPr>
          <a:xfrm>
            <a:off x="7492562" y="2705724"/>
            <a:ext cx="3166241" cy="61555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事務局：</a:t>
            </a:r>
            <a:r>
              <a:rPr kumimoji="1" lang="en-US" altLang="ja-JP" sz="2000" b="1" dirty="0"/>
              <a:t>JNSA</a:t>
            </a:r>
          </a:p>
          <a:p>
            <a:pPr algn="ctr"/>
            <a:r>
              <a:rPr lang="ja-JP" altLang="en-US" sz="1400" dirty="0"/>
              <a:t>日本ネットワークセキュリティ協会</a:t>
            </a:r>
            <a:endParaRPr kumimoji="1" lang="ja-JP" altLang="en-US" sz="1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9D9AB03-FF92-4F31-8FD7-C777171C1540}"/>
              </a:ext>
            </a:extLst>
          </p:cNvPr>
          <p:cNvSpPr/>
          <p:nvPr/>
        </p:nvSpPr>
        <p:spPr>
          <a:xfrm>
            <a:off x="2179145" y="5119424"/>
            <a:ext cx="3352800" cy="8309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WG6</a:t>
            </a:r>
            <a:r>
              <a:rPr kumimoji="1" lang="ja-JP" altLang="en-US" sz="2000" b="1" dirty="0">
                <a:solidFill>
                  <a:schemeClr val="tx1"/>
                </a:solidFill>
              </a:rPr>
              <a:t>作業グループ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担当：</a:t>
            </a:r>
            <a:r>
              <a:rPr lang="en-US" altLang="ja-JP" sz="1400" dirty="0">
                <a:solidFill>
                  <a:schemeClr val="tx1"/>
                </a:solidFill>
              </a:rPr>
              <a:t>WG6</a:t>
            </a: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主査：佐藤 雅史（セコム）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CBB5CD9-34BA-4C87-9F34-D8FA75CF16B7}"/>
              </a:ext>
            </a:extLst>
          </p:cNvPr>
          <p:cNvSpPr/>
          <p:nvPr/>
        </p:nvSpPr>
        <p:spPr>
          <a:xfrm>
            <a:off x="7210096" y="5119424"/>
            <a:ext cx="3352800" cy="8309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EDI</a:t>
            </a:r>
            <a:r>
              <a:rPr kumimoji="1" lang="ja-JP" altLang="en-US" sz="2000" b="1" dirty="0">
                <a:solidFill>
                  <a:schemeClr val="tx1"/>
                </a:solidFill>
              </a:rPr>
              <a:t>作業グループ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担当：</a:t>
            </a:r>
            <a:r>
              <a:rPr lang="en-US" altLang="ja-JP" sz="1400" dirty="0">
                <a:solidFill>
                  <a:schemeClr val="tx1"/>
                </a:solidFill>
              </a:rPr>
              <a:t>JWG1, WG7, JWG8</a:t>
            </a: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主査：</a:t>
            </a:r>
            <a:r>
              <a:rPr lang="ja-JP" altLang="en-US" sz="1400" dirty="0">
                <a:solidFill>
                  <a:schemeClr val="tx1"/>
                </a:solidFill>
              </a:rPr>
              <a:t>菅又　久直（</a:t>
            </a:r>
            <a:r>
              <a:rPr lang="en-US" altLang="ja-JP" sz="1400" dirty="0">
                <a:solidFill>
                  <a:schemeClr val="tx1"/>
                </a:solidFill>
              </a:rPr>
              <a:t>SIPS</a:t>
            </a:r>
            <a:r>
              <a:rPr lang="ja-JP" altLang="en-US" sz="1400" dirty="0">
                <a:solidFill>
                  <a:schemeClr val="tx1"/>
                </a:solidFill>
              </a:rPr>
              <a:t>）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0CC2DA9-9E61-478D-B30E-D69FED31953F}"/>
              </a:ext>
            </a:extLst>
          </p:cNvPr>
          <p:cNvCxnSpPr>
            <a:cxnSpLocks/>
            <a:stCxn id="3" idx="4"/>
          </p:cNvCxnSpPr>
          <p:nvPr/>
        </p:nvCxnSpPr>
        <p:spPr>
          <a:xfrm>
            <a:off x="6096000" y="2224783"/>
            <a:ext cx="76200" cy="2347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0ED5D19-85E4-48D6-92C3-E959246C5CF7}"/>
              </a:ext>
            </a:extLst>
          </p:cNvPr>
          <p:cNvCxnSpPr/>
          <p:nvPr/>
        </p:nvCxnSpPr>
        <p:spPr>
          <a:xfrm>
            <a:off x="3855545" y="4633218"/>
            <a:ext cx="50309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C9CE464-68AE-40F3-B516-21B7F6C669E2}"/>
              </a:ext>
            </a:extLst>
          </p:cNvPr>
          <p:cNvCxnSpPr>
            <a:endCxn id="6" idx="0"/>
          </p:cNvCxnSpPr>
          <p:nvPr/>
        </p:nvCxnSpPr>
        <p:spPr>
          <a:xfrm>
            <a:off x="3855545" y="4572000"/>
            <a:ext cx="0" cy="547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D65A732-4ECD-4675-B1DD-BA05FA133F57}"/>
              </a:ext>
            </a:extLst>
          </p:cNvPr>
          <p:cNvCxnSpPr>
            <a:endCxn id="7" idx="0"/>
          </p:cNvCxnSpPr>
          <p:nvPr/>
        </p:nvCxnSpPr>
        <p:spPr>
          <a:xfrm>
            <a:off x="8886496" y="4633218"/>
            <a:ext cx="0" cy="486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AC5AC2C-BA7C-45E2-AD44-EA754B56CB48}"/>
              </a:ext>
            </a:extLst>
          </p:cNvPr>
          <p:cNvCxnSpPr>
            <a:cxnSpLocks/>
          </p:cNvCxnSpPr>
          <p:nvPr/>
        </p:nvCxnSpPr>
        <p:spPr>
          <a:xfrm>
            <a:off x="6134100" y="3013500"/>
            <a:ext cx="1320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8356E990-2ED3-456F-8A9F-ADACF23DC1A2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4699438" y="3428999"/>
            <a:ext cx="143466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951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E21393A-A906-4B50-9907-C9F00185DF0F}"/>
              </a:ext>
            </a:extLst>
          </p:cNvPr>
          <p:cNvSpPr txBox="1"/>
          <p:nvPr/>
        </p:nvSpPr>
        <p:spPr>
          <a:xfrm>
            <a:off x="835572" y="1313327"/>
            <a:ext cx="10562895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JWG1: Joint Syntax Working Group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との合同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で、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シンタックスのメインテナンスを担当。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ISO9735-10: EDIFACT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サービスコードの定義。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メッセージが追加される毎にメッセージ・コードの追加を行ってきたが、今回の改訂で、コード変更リストは国連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の管理ページ（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GEFEG FX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）で行うことで合意。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 但し、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ISO/CS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よりコード管理につき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RA/MA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を設定すべきとのコメント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 あり。＝＞回答：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CS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との話合いで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RA/MA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は不要との結論。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 ＊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6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月公開見込。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ISO9735-11: 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ユーザーの要請で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EDIFACT_version3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と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version4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の両方を標準として認めてきたが、今回、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version4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で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version3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をカバーできるように仕様を追加し</a:t>
            </a:r>
            <a:r>
              <a:rPr lang="ja-JP" altLang="en-US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た。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    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＊</a:t>
            </a:r>
            <a:r>
              <a:rPr lang="en-US" altLang="ja-JP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3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</a:rPr>
              <a:t>月公開見込。</a:t>
            </a:r>
            <a:endParaRPr lang="ja-JP" altLang="en-US" sz="24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4BA4F2-7EE9-4A6D-A473-BAD604A21159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kumimoji="1" lang="en-US" altLang="ja-JP" sz="3200" b="1" dirty="0"/>
              <a:t>EDI</a:t>
            </a:r>
            <a:r>
              <a:rPr lang="ja-JP" altLang="en-US" sz="3200" b="1" dirty="0"/>
              <a:t>作業グループ（１）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985261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94FCD5-4EF5-4DFF-BF35-79771BF7C68F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kumimoji="1" lang="en-US" altLang="ja-JP" sz="3200" b="1" dirty="0"/>
              <a:t>EDI</a:t>
            </a:r>
            <a:r>
              <a:rPr lang="ja-JP" altLang="en-US" sz="3200" b="1" dirty="0"/>
              <a:t>作業グループ（２）</a:t>
            </a:r>
            <a:endParaRPr kumimoji="1" lang="ja-JP" altLang="en-US" sz="32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B53D88-E2DC-4DDA-AA41-8C79492B3886}"/>
              </a:ext>
            </a:extLst>
          </p:cNvPr>
          <p:cNvSpPr txBox="1"/>
          <p:nvPr/>
        </p:nvSpPr>
        <p:spPr>
          <a:xfrm>
            <a:off x="884971" y="1311310"/>
            <a:ext cx="10972799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r>
              <a:rPr lang="ja-JP" altLang="en-US" sz="2400" b="1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b="1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(1)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は電子ビジネスにおける相互運用性確保のための標準化を担当。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電子ビジネスのための企業モデルパターン（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5054 Enterprise Canonical Model 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OAGi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ORACLE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等）からのサブミッション。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</a:t>
            </a:r>
            <a:r>
              <a:rPr lang="en-US" altLang="ja-JP" sz="20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 1: Architecture</a:t>
            </a:r>
            <a:r>
              <a:rPr lang="ja-JP" altLang="en-US" sz="20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</a:t>
            </a:r>
            <a:r>
              <a:rPr lang="ja-JP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ビジネス・プロセス・レベルでの相互運用性の必要性について焦点を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　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lvl="0" algn="just"/>
            <a:r>
              <a:rPr lang="ja-JP" altLang="en-US" sz="2000" dirty="0"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　　　　 </a:t>
            </a:r>
            <a:r>
              <a:rPr lang="ja-JP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当てており、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IT</a:t>
            </a:r>
            <a:r>
              <a:rPr lang="ja-JP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ベンダのソリューションを組み合わせていく場合の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Enterprise 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lvl="0" algn="just"/>
            <a:r>
              <a:rPr lang="ja-JP" altLang="en-US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　　　　 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Canonical Model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アーキテクチャを定義。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lvl="0" algn="just"/>
            <a:r>
              <a:rPr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	</a:t>
            </a:r>
            <a:r>
              <a:rPr lang="ja-JP" altLang="en-US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   </a:t>
            </a:r>
            <a:r>
              <a:rPr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=&gt;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DIS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投票完了（承認）し、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Editorial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コメントに対処して後、</a:t>
            </a:r>
            <a:r>
              <a:rPr lang="en-US" altLang="ja-JP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FDIS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投票にかけられ  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lvl="0" algn="just"/>
            <a:r>
              <a:rPr lang="en-US" altLang="ja-JP" sz="2000" dirty="0">
                <a:latin typeface="游明朝" panose="02020400000000000000" pitchFamily="18" charset="-128"/>
                <a:ea typeface="游明朝" panose="02020400000000000000" pitchFamily="18" charset="-128"/>
              </a:rPr>
              <a:t>                      </a:t>
            </a:r>
            <a:r>
              <a:rPr lang="ja-JP" altLang="en-US" sz="200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る予定。</a:t>
            </a:r>
            <a:endParaRPr lang="en-US" altLang="ja-JP" sz="2000" dirty="0">
              <a:effectLst/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lang="en-US" altLang="ja-JP" sz="20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 Part 2: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2: Adoption of ISO 15000-5 (Core Component Specification)</a:t>
            </a: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           =&gt;2</a:t>
            </a:r>
            <a:r>
              <a:rPr lang="ja-JP" altLang="en-US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月中に</a:t>
            </a:r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New Project</a:t>
            </a:r>
            <a:r>
              <a:rPr lang="ja-JP" altLang="en-US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として提案される予定。　　　</a:t>
            </a:r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	</a:t>
            </a:r>
            <a:r>
              <a:rPr lang="ja-JP" altLang="en-US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</a:t>
            </a:r>
            <a:endParaRPr lang="en-US" altLang="ja-JP" sz="2000" b="0" i="0" u="none" strike="noStrike" baseline="0" dirty="0">
              <a:solidFill>
                <a:srgbClr val="221E1F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3: Content – Documents</a:t>
            </a: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4: Content – Platform</a:t>
            </a: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5: Physical Representation – XSD</a:t>
            </a:r>
          </a:p>
          <a:p>
            <a:pPr algn="just"/>
            <a:r>
              <a:rPr lang="en-US" altLang="ja-JP" sz="200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     </a:t>
            </a:r>
            <a:r>
              <a:rPr lang="en-US" altLang="ja-JP" sz="2000" b="0" i="0" u="none" strike="noStrike" baseline="0" dirty="0">
                <a:solidFill>
                  <a:srgbClr val="221E1F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Part 6: Physical Representation – JSON</a:t>
            </a:r>
          </a:p>
          <a:p>
            <a:pPr algn="just"/>
            <a:r>
              <a:rPr lang="ja-JP" altLang="en-US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　　 </a:t>
            </a:r>
            <a:r>
              <a:rPr lang="en-US" altLang="ja-JP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=&gt;</a:t>
            </a:r>
            <a:r>
              <a:rPr lang="en-US" altLang="ja-JP" sz="2000" kern="100" dirty="0" err="1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OAGi</a:t>
            </a:r>
            <a:r>
              <a:rPr lang="ja-JP" altLang="en-US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より数か月内に</a:t>
            </a:r>
            <a:r>
              <a:rPr lang="en-US" altLang="ja-JP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Fast Track</a:t>
            </a:r>
            <a:r>
              <a:rPr lang="ja-JP" altLang="en-US" sz="2000" kern="100" dirty="0">
                <a:solidFill>
                  <a:srgbClr val="221E1F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として提案される予定。</a:t>
            </a:r>
            <a:endParaRPr lang="en-US" altLang="ja-JP" sz="20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119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94FCD5-4EF5-4DFF-BF35-79771BF7C68F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kumimoji="1" lang="en-US" altLang="ja-JP" sz="3200" b="1" dirty="0"/>
              <a:t>EDI</a:t>
            </a:r>
            <a:r>
              <a:rPr lang="ja-JP" altLang="en-US" sz="3200" b="1" dirty="0"/>
              <a:t>作業グループ（</a:t>
            </a:r>
            <a:r>
              <a:rPr lang="en-US" altLang="ja-JP" sz="3200" b="1" dirty="0"/>
              <a:t>3</a:t>
            </a:r>
            <a:r>
              <a:rPr lang="ja-JP" altLang="en-US" sz="3200" b="1" dirty="0"/>
              <a:t>）</a:t>
            </a:r>
            <a:endParaRPr kumimoji="1" lang="ja-JP" altLang="en-US" sz="32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B53D88-E2DC-4DDA-AA41-8C79492B3886}"/>
              </a:ext>
            </a:extLst>
          </p:cNvPr>
          <p:cNvSpPr txBox="1"/>
          <p:nvPr/>
        </p:nvSpPr>
        <p:spPr>
          <a:xfrm>
            <a:off x="884971" y="1311310"/>
            <a:ext cx="1097279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 (2)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OASIS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ebXML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レジストリ・リポジトリ（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15000-3 Registry and Repository )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のファーストトラック提案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=&gt;DIS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投票中（〆切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5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3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日）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韓国が提案の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Smart Contract (Blockchain)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のドラフト開発中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=&gt;2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月中にドラフト評価の予定。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中国提案の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Traceability Platform for Cold Food (Blockchain)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 =&gt;ISO CS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にプロジェクト登録要請。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中国が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Industrial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nternet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プロジェクト提案。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 =&gt;2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月中にドラフト第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版策定予定。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中国が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Carbon Neutrality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プロジェクトを準備中。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 =&gt;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次回の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会議でプレゼンテーション予定。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865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460DB9-0846-49F0-8592-7FF64C731629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kumimoji="1" lang="en-US" altLang="ja-JP" sz="3200" b="1" dirty="0"/>
              <a:t>EDI</a:t>
            </a:r>
            <a:r>
              <a:rPr lang="ja-JP" altLang="en-US" sz="3200" b="1" dirty="0"/>
              <a:t>作業グループ（</a:t>
            </a:r>
            <a:r>
              <a:rPr lang="en-US" altLang="ja-JP" sz="3200" b="1" dirty="0"/>
              <a:t>4</a:t>
            </a:r>
            <a:r>
              <a:rPr lang="ja-JP" altLang="en-US" sz="3200" b="1" dirty="0"/>
              <a:t>）</a:t>
            </a:r>
            <a:endParaRPr kumimoji="1" lang="ja-JP" altLang="en-US" sz="32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515AD8E-08AA-4436-8707-633C73AF8B1D}"/>
              </a:ext>
            </a:extLst>
          </p:cNvPr>
          <p:cNvSpPr txBox="1"/>
          <p:nvPr/>
        </p:nvSpPr>
        <p:spPr>
          <a:xfrm>
            <a:off x="798786" y="2000466"/>
            <a:ext cx="1040524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JWG8: Logistics Data Contents and Process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JWG8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との合同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で、物流データとプロセスの標準化を担当。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物流情報サービスプロバイダー間のデータ交換標準（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23355 Data Exchange between Logistic Information Service Provider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CD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Committee Draft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）投票にかけられている。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=&gt;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日本は賛成。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ブロックチェーンによる電子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B/L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（船荷証券）の実装標準化（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NP5909 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eBOL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(Blockchain) 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）の新プロジェクト提案が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回目の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投票中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=&gt;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日本は賛成し、菅又を含む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3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名がプロジェクト参加を表明。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08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C09E3E-34CE-417F-B879-39E229E2513F}"/>
              </a:ext>
            </a:extLst>
          </p:cNvPr>
          <p:cNvSpPr txBox="1"/>
          <p:nvPr/>
        </p:nvSpPr>
        <p:spPr>
          <a:xfrm>
            <a:off x="839077" y="1206138"/>
            <a:ext cx="1080463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4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WG6: Trusted e-Communication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は電子取引における電子コミュニケーションの信頼性に関わる標準化を担当。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 err="1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CAdES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 (</a:t>
            </a:r>
            <a:r>
              <a:rPr lang="en-US" altLang="ja-JP" sz="2400" i="1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CMS Advanced Electronic Signatures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)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高度電子署名に対応するために行った</a:t>
            </a:r>
            <a:r>
              <a:rPr lang="en-US" altLang="ja-JP" sz="2400" u="sng" kern="100" dirty="0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2" tooltip="暗号メッセージ構文"/>
              </a:rPr>
              <a:t>CMS(</a:t>
            </a:r>
            <a:r>
              <a:rPr lang="en-US" altLang="ja-JP" sz="2400" u="sng" kern="100" dirty="0" err="1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2" tooltip="暗号メッセージ構文"/>
              </a:rPr>
              <a:t>暗号メッセージ構文</a:t>
            </a:r>
            <a:r>
              <a:rPr lang="en-US" altLang="ja-JP" sz="2400" u="sng" kern="100" dirty="0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2" tooltip="暗号メッセージ構文"/>
              </a:rPr>
              <a:t>)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形式の</a:t>
            </a:r>
            <a:r>
              <a:rPr lang="en-US" altLang="ja-JP" sz="2400" u="sng" kern="100" dirty="0" err="1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3" tooltip="デジタル署名"/>
              </a:rPr>
              <a:t>デジタル署名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ISO 14533-1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）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の改訂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 3)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=&gt;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承認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PDF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用長期電子署名</a:t>
            </a:r>
            <a:r>
              <a:rPr lang="en-US" altLang="ja-JP" sz="2400" kern="100" dirty="0" err="1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PAdES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 (</a:t>
            </a:r>
            <a:r>
              <a:rPr lang="en-US" altLang="ja-JP" sz="2400" i="1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PDF Advanced Electronic Signatures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) 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の改訂を実施。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電子文書のコミュニケーション・プラットフォームとしてブロックチェーンを使用するためのガイドライン（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PWI TR 19626 Trusted Communication Platform for e-Document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Part3: Blockchain based implementation guide (Blockchain)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）プロジェクトの提案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（韓国）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が行われた。当件はブロックチェーン全般を担当する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TC307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との調整が必要。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DFDF04-7CB8-4918-8B5B-4F880B60159B}"/>
              </a:ext>
            </a:extLst>
          </p:cNvPr>
          <p:cNvSpPr txBox="1"/>
          <p:nvPr/>
        </p:nvSpPr>
        <p:spPr>
          <a:xfrm>
            <a:off x="2039007" y="388883"/>
            <a:ext cx="815602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国内審議会：</a:t>
            </a:r>
            <a:r>
              <a:rPr lang="en-US" altLang="ja-JP" sz="3200" b="1" dirty="0"/>
              <a:t>WG6</a:t>
            </a:r>
            <a:r>
              <a:rPr lang="ja-JP" altLang="en-US" sz="3200" b="1" dirty="0"/>
              <a:t>作業グループ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15620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870</Words>
  <Application>Microsoft Office PowerPoint</Application>
  <PresentationFormat>ワイド画面</PresentationFormat>
  <Paragraphs>79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游ゴシック</vt:lpstr>
      <vt:lpstr>游ゴシック Light</vt:lpstr>
      <vt:lpstr>游明朝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7</cp:revision>
  <dcterms:created xsi:type="dcterms:W3CDTF">2021-12-12T07:11:33Z</dcterms:created>
  <dcterms:modified xsi:type="dcterms:W3CDTF">2022-02-20T06:58:27Z</dcterms:modified>
</cp:coreProperties>
</file>