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256" r:id="rId2"/>
    <p:sldId id="258" r:id="rId3"/>
    <p:sldId id="257" r:id="rId4"/>
    <p:sldId id="265" r:id="rId5"/>
    <p:sldId id="259" r:id="rId6"/>
    <p:sldId id="260" r:id="rId7"/>
    <p:sldId id="261" r:id="rId8"/>
    <p:sldId id="262" r:id="rId9"/>
    <p:sldId id="263" r:id="rId10"/>
    <p:sldId id="264" r:id="rId11"/>
    <p:sldId id="266" r:id="rId12"/>
    <p:sldId id="268" r:id="rId13"/>
    <p:sldId id="269" r:id="rId14"/>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38" d="100"/>
          <a:sy n="38" d="100"/>
        </p:scale>
        <p:origin x="48" y="23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C3B79B6-AEEE-4775-8AE4-28EFF8C60177}" type="datetimeFigureOut">
              <a:rPr kumimoji="1" lang="ja-JP" altLang="en-US" smtClean="0"/>
              <a:t>2021/10/31</a:t>
            </a:fld>
            <a:endParaRPr kumimoji="1" lang="ja-JP" altLang="en-US"/>
          </a:p>
        </p:txBody>
      </p:sp>
      <p:sp>
        <p:nvSpPr>
          <p:cNvPr id="4" name="スライド イメージ プレースホルダー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FBD9236-2B91-4898-BBD6-F1CBCA79CEC4}" type="slidenum">
              <a:rPr kumimoji="1" lang="ja-JP" altLang="en-US" smtClean="0"/>
              <a:t>‹#›</a:t>
            </a:fld>
            <a:endParaRPr kumimoji="1" lang="ja-JP" altLang="en-US"/>
          </a:p>
        </p:txBody>
      </p:sp>
    </p:spTree>
    <p:extLst>
      <p:ext uri="{BB962C8B-B14F-4D97-AF65-F5344CB8AC3E}">
        <p14:creationId xmlns:p14="http://schemas.microsoft.com/office/powerpoint/2010/main" val="2106064433"/>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6FE57E5-1DAE-48D7-A9BB-C6D241B6EEBD}"/>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31CEECBE-A26C-4FE4-A835-98ED7C5B238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35529142-DC89-4E59-8677-7EBBB3F2C6DA}"/>
              </a:ext>
            </a:extLst>
          </p:cNvPr>
          <p:cNvSpPr>
            <a:spLocks noGrp="1"/>
          </p:cNvSpPr>
          <p:nvPr>
            <p:ph type="dt" sz="half" idx="10"/>
          </p:nvPr>
        </p:nvSpPr>
        <p:spPr/>
        <p:txBody>
          <a:bodyPr/>
          <a:lstStyle/>
          <a:p>
            <a:fld id="{C3C3D8CB-9845-44B0-8DB0-9955B4CC3641}" type="datetime1">
              <a:rPr kumimoji="1" lang="ja-JP" altLang="en-US" smtClean="0"/>
              <a:t>2021/10/31</a:t>
            </a:fld>
            <a:endParaRPr kumimoji="1" lang="ja-JP" altLang="en-US"/>
          </a:p>
        </p:txBody>
      </p:sp>
      <p:sp>
        <p:nvSpPr>
          <p:cNvPr id="5" name="フッター プレースホルダー 4">
            <a:extLst>
              <a:ext uri="{FF2B5EF4-FFF2-40B4-BE49-F238E27FC236}">
                <a16:creationId xmlns:a16="http://schemas.microsoft.com/office/drawing/2014/main" id="{AFDF1261-4B56-48B5-A18A-B256DEFADFB6}"/>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A08564B1-F872-4857-8D2F-865CA3319AB8}"/>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18576840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C74F4A5-C3B8-4F09-B98B-129801ABD9DF}"/>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976B3218-D663-40C6-9043-053CF39D28C2}"/>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4A863B3-5CCF-4842-96E3-6B1B045EB3E8}"/>
              </a:ext>
            </a:extLst>
          </p:cNvPr>
          <p:cNvSpPr>
            <a:spLocks noGrp="1"/>
          </p:cNvSpPr>
          <p:nvPr>
            <p:ph type="dt" sz="half" idx="10"/>
          </p:nvPr>
        </p:nvSpPr>
        <p:spPr/>
        <p:txBody>
          <a:bodyPr/>
          <a:lstStyle/>
          <a:p>
            <a:fld id="{5CE85046-036C-4A7D-9D31-B72CE4AB4537}" type="datetime1">
              <a:rPr kumimoji="1" lang="ja-JP" altLang="en-US" smtClean="0"/>
              <a:t>2021/10/31</a:t>
            </a:fld>
            <a:endParaRPr kumimoji="1" lang="ja-JP" altLang="en-US"/>
          </a:p>
        </p:txBody>
      </p:sp>
      <p:sp>
        <p:nvSpPr>
          <p:cNvPr id="5" name="フッター プレースホルダー 4">
            <a:extLst>
              <a:ext uri="{FF2B5EF4-FFF2-40B4-BE49-F238E27FC236}">
                <a16:creationId xmlns:a16="http://schemas.microsoft.com/office/drawing/2014/main" id="{E7C05E62-530C-42FC-B48B-7677B13297F2}"/>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A08751B-343D-43F8-B993-ACAFBA257AC0}"/>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37631695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E38E5D3F-770A-447D-9174-E7CA954ECFAD}"/>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ED2B3E69-F9BC-4BEE-A34C-4776F58C6B82}"/>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8AB14DA-E0A6-4D05-B95B-9D5B12384FFA}"/>
              </a:ext>
            </a:extLst>
          </p:cNvPr>
          <p:cNvSpPr>
            <a:spLocks noGrp="1"/>
          </p:cNvSpPr>
          <p:nvPr>
            <p:ph type="dt" sz="half" idx="10"/>
          </p:nvPr>
        </p:nvSpPr>
        <p:spPr/>
        <p:txBody>
          <a:bodyPr/>
          <a:lstStyle/>
          <a:p>
            <a:fld id="{6946EFA8-515B-47A5-97CB-8BB3D5B59FB7}" type="datetime1">
              <a:rPr kumimoji="1" lang="ja-JP" altLang="en-US" smtClean="0"/>
              <a:t>2021/10/31</a:t>
            </a:fld>
            <a:endParaRPr kumimoji="1" lang="ja-JP" altLang="en-US"/>
          </a:p>
        </p:txBody>
      </p:sp>
      <p:sp>
        <p:nvSpPr>
          <p:cNvPr id="5" name="フッター プレースホルダー 4">
            <a:extLst>
              <a:ext uri="{FF2B5EF4-FFF2-40B4-BE49-F238E27FC236}">
                <a16:creationId xmlns:a16="http://schemas.microsoft.com/office/drawing/2014/main" id="{A8069A71-AA73-47AC-9D2F-3F9C0126381D}"/>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26CB7E5B-6CDC-427D-AA42-08F477822FA7}"/>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10424691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EDC76AD-3DB8-4F35-9EBA-D6BF55A57050}"/>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CAEBD30C-F355-4FC0-AD42-6991FD380D98}"/>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7CDFAF2D-DCE3-40A5-9394-6A188CF0164E}"/>
              </a:ext>
            </a:extLst>
          </p:cNvPr>
          <p:cNvSpPr>
            <a:spLocks noGrp="1"/>
          </p:cNvSpPr>
          <p:nvPr>
            <p:ph type="dt" sz="half" idx="10"/>
          </p:nvPr>
        </p:nvSpPr>
        <p:spPr/>
        <p:txBody>
          <a:bodyPr/>
          <a:lstStyle/>
          <a:p>
            <a:fld id="{A5C9C75D-69E9-4276-9912-5583972DE5A8}" type="datetime1">
              <a:rPr kumimoji="1" lang="ja-JP" altLang="en-US" smtClean="0"/>
              <a:t>2021/10/31</a:t>
            </a:fld>
            <a:endParaRPr kumimoji="1" lang="ja-JP" altLang="en-US"/>
          </a:p>
        </p:txBody>
      </p:sp>
      <p:sp>
        <p:nvSpPr>
          <p:cNvPr id="5" name="フッター プレースホルダー 4">
            <a:extLst>
              <a:ext uri="{FF2B5EF4-FFF2-40B4-BE49-F238E27FC236}">
                <a16:creationId xmlns:a16="http://schemas.microsoft.com/office/drawing/2014/main" id="{541DDE31-B3F6-4356-A7DF-DC45FA116B71}"/>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226FFD6F-3180-4517-95D0-6DA9AA1ADFF7}"/>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33661619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7B7C28C-A0AA-4188-B1DA-ACEA9CE4C1A8}"/>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3E78AC12-260E-4565-9318-F30A66688DD5}"/>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BFCE8293-1482-48E4-9A7D-DA8043EEA380}"/>
              </a:ext>
            </a:extLst>
          </p:cNvPr>
          <p:cNvSpPr>
            <a:spLocks noGrp="1"/>
          </p:cNvSpPr>
          <p:nvPr>
            <p:ph type="dt" sz="half" idx="10"/>
          </p:nvPr>
        </p:nvSpPr>
        <p:spPr/>
        <p:txBody>
          <a:bodyPr/>
          <a:lstStyle/>
          <a:p>
            <a:fld id="{A71B3277-DFB3-4F93-9DBE-A69F51B53847}" type="datetime1">
              <a:rPr kumimoji="1" lang="ja-JP" altLang="en-US" smtClean="0"/>
              <a:t>2021/10/31</a:t>
            </a:fld>
            <a:endParaRPr kumimoji="1" lang="ja-JP" altLang="en-US"/>
          </a:p>
        </p:txBody>
      </p:sp>
      <p:sp>
        <p:nvSpPr>
          <p:cNvPr id="5" name="フッター プレースホルダー 4">
            <a:extLst>
              <a:ext uri="{FF2B5EF4-FFF2-40B4-BE49-F238E27FC236}">
                <a16:creationId xmlns:a16="http://schemas.microsoft.com/office/drawing/2014/main" id="{94A0C1E1-2FFE-46DC-AA63-D9AC8959212C}"/>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930C62E0-6684-41B9-BDE2-453E359276BF}"/>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152927005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7300D26-BCD2-4C76-8830-4853CD531ABE}"/>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F4C82A9C-1FE8-4DFD-9CA0-8E5975793293}"/>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840A9004-5E5E-4A6F-BFC8-E44819A56279}"/>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7A67047C-7123-4AE8-9565-03EC8CF36807}"/>
              </a:ext>
            </a:extLst>
          </p:cNvPr>
          <p:cNvSpPr>
            <a:spLocks noGrp="1"/>
          </p:cNvSpPr>
          <p:nvPr>
            <p:ph type="dt" sz="half" idx="10"/>
          </p:nvPr>
        </p:nvSpPr>
        <p:spPr/>
        <p:txBody>
          <a:bodyPr/>
          <a:lstStyle/>
          <a:p>
            <a:fld id="{333FC89E-9794-49E2-A807-19FBF5F0E54F}" type="datetime1">
              <a:rPr kumimoji="1" lang="ja-JP" altLang="en-US" smtClean="0"/>
              <a:t>2021/10/31</a:t>
            </a:fld>
            <a:endParaRPr kumimoji="1" lang="ja-JP" altLang="en-US"/>
          </a:p>
        </p:txBody>
      </p:sp>
      <p:sp>
        <p:nvSpPr>
          <p:cNvPr id="6" name="フッター プレースホルダー 5">
            <a:extLst>
              <a:ext uri="{FF2B5EF4-FFF2-40B4-BE49-F238E27FC236}">
                <a16:creationId xmlns:a16="http://schemas.microsoft.com/office/drawing/2014/main" id="{8CC41A45-DBA7-4985-B172-E0C7F68B3A6D}"/>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D004556A-B4C4-471E-8846-ACA21B71B305}"/>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333348444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14E2357-46FD-4019-9B24-ECE6C63A2BBC}"/>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9D702D79-8341-43B5-87E4-EBB8DD030687}"/>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95D443E4-1C6C-4D87-B456-B7181C32BBB6}"/>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890149DA-FB26-4DB0-A353-9F19D89EC30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5E1EF0F0-4ECC-44D1-A6EC-3372B22582E8}"/>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EEB6D9CC-FE86-4E0E-8C52-895F3CDB4924}"/>
              </a:ext>
            </a:extLst>
          </p:cNvPr>
          <p:cNvSpPr>
            <a:spLocks noGrp="1"/>
          </p:cNvSpPr>
          <p:nvPr>
            <p:ph type="dt" sz="half" idx="10"/>
          </p:nvPr>
        </p:nvSpPr>
        <p:spPr/>
        <p:txBody>
          <a:bodyPr/>
          <a:lstStyle/>
          <a:p>
            <a:fld id="{19BDE909-55E7-40DE-BF90-B7C38C74AE23}" type="datetime1">
              <a:rPr kumimoji="1" lang="ja-JP" altLang="en-US" smtClean="0"/>
              <a:t>2021/10/31</a:t>
            </a:fld>
            <a:endParaRPr kumimoji="1" lang="ja-JP" altLang="en-US"/>
          </a:p>
        </p:txBody>
      </p:sp>
      <p:sp>
        <p:nvSpPr>
          <p:cNvPr id="8" name="フッター プレースホルダー 7">
            <a:extLst>
              <a:ext uri="{FF2B5EF4-FFF2-40B4-BE49-F238E27FC236}">
                <a16:creationId xmlns:a16="http://schemas.microsoft.com/office/drawing/2014/main" id="{D4F2A679-2960-441B-B3DE-7C9E447F787F}"/>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33FA840B-346C-4DAC-89EB-C0AC1B620173}"/>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26135838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D22ED26-A616-42F0-A26B-395841C71670}"/>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796D8B48-107E-43FA-B5BA-0CB22202179C}"/>
              </a:ext>
            </a:extLst>
          </p:cNvPr>
          <p:cNvSpPr>
            <a:spLocks noGrp="1"/>
          </p:cNvSpPr>
          <p:nvPr>
            <p:ph type="dt" sz="half" idx="10"/>
          </p:nvPr>
        </p:nvSpPr>
        <p:spPr/>
        <p:txBody>
          <a:bodyPr/>
          <a:lstStyle/>
          <a:p>
            <a:fld id="{3E35AB10-93F6-4CAB-B98A-B25945AB9CF6}" type="datetime1">
              <a:rPr kumimoji="1" lang="ja-JP" altLang="en-US" smtClean="0"/>
              <a:t>2021/10/31</a:t>
            </a:fld>
            <a:endParaRPr kumimoji="1" lang="ja-JP" altLang="en-US"/>
          </a:p>
        </p:txBody>
      </p:sp>
      <p:sp>
        <p:nvSpPr>
          <p:cNvPr id="4" name="フッター プレースホルダー 3">
            <a:extLst>
              <a:ext uri="{FF2B5EF4-FFF2-40B4-BE49-F238E27FC236}">
                <a16:creationId xmlns:a16="http://schemas.microsoft.com/office/drawing/2014/main" id="{8A3FA8C6-A350-4855-8795-5C8581F54E99}"/>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95609F88-5736-4C7D-A854-46461C189613}"/>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108829480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AF52E0AA-0CC7-464B-80D8-2FE7D2C73483}"/>
              </a:ext>
            </a:extLst>
          </p:cNvPr>
          <p:cNvSpPr>
            <a:spLocks noGrp="1"/>
          </p:cNvSpPr>
          <p:nvPr>
            <p:ph type="dt" sz="half" idx="10"/>
          </p:nvPr>
        </p:nvSpPr>
        <p:spPr/>
        <p:txBody>
          <a:bodyPr/>
          <a:lstStyle/>
          <a:p>
            <a:fld id="{C4F8573E-A6FF-48C7-B2D2-14945ECC755C}" type="datetime1">
              <a:rPr kumimoji="1" lang="ja-JP" altLang="en-US" smtClean="0"/>
              <a:t>2021/10/31</a:t>
            </a:fld>
            <a:endParaRPr kumimoji="1" lang="ja-JP" altLang="en-US"/>
          </a:p>
        </p:txBody>
      </p:sp>
      <p:sp>
        <p:nvSpPr>
          <p:cNvPr id="3" name="フッター プレースホルダー 2">
            <a:extLst>
              <a:ext uri="{FF2B5EF4-FFF2-40B4-BE49-F238E27FC236}">
                <a16:creationId xmlns:a16="http://schemas.microsoft.com/office/drawing/2014/main" id="{C9E4656A-2584-4EC0-BB09-A836E3669183}"/>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1E1B02A2-10EA-4F8F-927B-08119CBAB996}"/>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35999156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1072B71-9DFB-43CF-A537-2F1FAD5078D2}"/>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22E227DD-9906-4F0C-AD89-0A1B46703FF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971C0A12-C2B2-4A96-BAC1-AE668D15682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C00CDD36-D445-4E2C-BCC5-12AAB181CC06}"/>
              </a:ext>
            </a:extLst>
          </p:cNvPr>
          <p:cNvSpPr>
            <a:spLocks noGrp="1"/>
          </p:cNvSpPr>
          <p:nvPr>
            <p:ph type="dt" sz="half" idx="10"/>
          </p:nvPr>
        </p:nvSpPr>
        <p:spPr/>
        <p:txBody>
          <a:bodyPr/>
          <a:lstStyle/>
          <a:p>
            <a:fld id="{233CFEFD-A12F-4F85-B7F8-DE1938CE1518}" type="datetime1">
              <a:rPr kumimoji="1" lang="ja-JP" altLang="en-US" smtClean="0"/>
              <a:t>2021/10/31</a:t>
            </a:fld>
            <a:endParaRPr kumimoji="1" lang="ja-JP" altLang="en-US"/>
          </a:p>
        </p:txBody>
      </p:sp>
      <p:sp>
        <p:nvSpPr>
          <p:cNvPr id="6" name="フッター プレースホルダー 5">
            <a:extLst>
              <a:ext uri="{FF2B5EF4-FFF2-40B4-BE49-F238E27FC236}">
                <a16:creationId xmlns:a16="http://schemas.microsoft.com/office/drawing/2014/main" id="{466FC6C3-A95C-455D-8AAC-BD4C3A349C81}"/>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17440DB2-1FBB-4726-8344-0C04321D2140}"/>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30404897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6AA2FB7-EC83-4D16-8DF4-116C7E4A970E}"/>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6E26C732-7205-492E-9F65-B8D12B5E47B9}"/>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01AFB0DE-8DA4-4D90-8079-4A5E74D8AD2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B1EB9447-4757-4E57-89F6-C1CA19488D2C}"/>
              </a:ext>
            </a:extLst>
          </p:cNvPr>
          <p:cNvSpPr>
            <a:spLocks noGrp="1"/>
          </p:cNvSpPr>
          <p:nvPr>
            <p:ph type="dt" sz="half" idx="10"/>
          </p:nvPr>
        </p:nvSpPr>
        <p:spPr/>
        <p:txBody>
          <a:bodyPr/>
          <a:lstStyle/>
          <a:p>
            <a:fld id="{6D7A40EF-BB64-4BD4-BDC8-FF0D3507DDED}" type="datetime1">
              <a:rPr kumimoji="1" lang="ja-JP" altLang="en-US" smtClean="0"/>
              <a:t>2021/10/31</a:t>
            </a:fld>
            <a:endParaRPr kumimoji="1" lang="ja-JP" altLang="en-US"/>
          </a:p>
        </p:txBody>
      </p:sp>
      <p:sp>
        <p:nvSpPr>
          <p:cNvPr id="6" name="フッター プレースホルダー 5">
            <a:extLst>
              <a:ext uri="{FF2B5EF4-FFF2-40B4-BE49-F238E27FC236}">
                <a16:creationId xmlns:a16="http://schemas.microsoft.com/office/drawing/2014/main" id="{F38528A1-E59A-4106-B1C8-859056B721A7}"/>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28E3615C-1D1C-454E-B007-FA60A46995F1}"/>
              </a:ext>
            </a:extLst>
          </p:cNvPr>
          <p:cNvSpPr>
            <a:spLocks noGrp="1"/>
          </p:cNvSpPr>
          <p:nvPr>
            <p:ph type="sldNum" sz="quarter" idx="12"/>
          </p:nvPr>
        </p:nvSpPr>
        <p:spPr/>
        <p:txBody>
          <a:body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234845874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43D3F640-646B-4172-B95F-42F80311483C}"/>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FAE08635-5A65-4AD6-B52E-4C661E8A437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5777C238-91E8-42F7-AFBF-77D60F7170B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E1D5322-B61D-46FE-8E2F-18DC4C33CB7F}" type="datetime1">
              <a:rPr kumimoji="1" lang="ja-JP" altLang="en-US" smtClean="0"/>
              <a:t>2021/10/31</a:t>
            </a:fld>
            <a:endParaRPr kumimoji="1" lang="ja-JP" altLang="en-US"/>
          </a:p>
        </p:txBody>
      </p:sp>
      <p:sp>
        <p:nvSpPr>
          <p:cNvPr id="5" name="フッター プレースホルダー 4">
            <a:extLst>
              <a:ext uri="{FF2B5EF4-FFF2-40B4-BE49-F238E27FC236}">
                <a16:creationId xmlns:a16="http://schemas.microsoft.com/office/drawing/2014/main" id="{7EE97976-8C26-4AF5-8503-97A95DC425E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7544A108-004F-4824-82D4-7178F92E3E0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A14B8F6-DC3D-4F1F-BFAC-BC9EC173BFE5}" type="slidenum">
              <a:rPr kumimoji="1" lang="ja-JP" altLang="en-US" smtClean="0"/>
              <a:t>‹#›</a:t>
            </a:fld>
            <a:endParaRPr kumimoji="1" lang="ja-JP" altLang="en-US"/>
          </a:p>
        </p:txBody>
      </p:sp>
    </p:spTree>
    <p:extLst>
      <p:ext uri="{BB962C8B-B14F-4D97-AF65-F5344CB8AC3E}">
        <p14:creationId xmlns:p14="http://schemas.microsoft.com/office/powerpoint/2010/main" val="90590774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hyperlink" Target="https://uncefact.unece.org/download/attachments/43384856/draft-rdm2api-openAPI-designRules.docx?version=1&amp;modificationDate=1616885095233&amp;api=v2" TargetMode="Externa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3" Type="http://schemas.openxmlformats.org/officeDocument/2006/relationships/hyperlink" Target="https://w3c-ccg.github.io/traceability-vocab/" TargetMode="External"/><Relationship Id="rId2" Type="http://schemas.openxmlformats.org/officeDocument/2006/relationships/hyperlink" Target="https://schema.org/" TargetMode="External"/><Relationship Id="rId1" Type="http://schemas.openxmlformats.org/officeDocument/2006/relationships/slideLayout" Target="../slideLayouts/slideLayout7.xml"/><Relationship Id="rId5" Type="http://schemas.openxmlformats.org/officeDocument/2006/relationships/hyperlink" Target="https://uncefact.unece.org/download/attachments/43384856/draft-rdm2api-json-ld-ndr.docx?version=6&amp;modificationDate=1611152287554&amp;api=v2" TargetMode="External"/><Relationship Id="rId4" Type="http://schemas.openxmlformats.org/officeDocument/2006/relationships/hyperlink" Target="https://schema.org/Recipe"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BEE04318-9A04-4DFD-B3CD-30DF8D1490AC}"/>
              </a:ext>
            </a:extLst>
          </p:cNvPr>
          <p:cNvSpPr txBox="1"/>
          <p:nvPr/>
        </p:nvSpPr>
        <p:spPr>
          <a:xfrm>
            <a:off x="2827283" y="1565341"/>
            <a:ext cx="6789683" cy="1754326"/>
          </a:xfrm>
          <a:prstGeom prst="rect">
            <a:avLst/>
          </a:prstGeom>
          <a:noFill/>
        </p:spPr>
        <p:txBody>
          <a:bodyPr wrap="square" rtlCol="0">
            <a:spAutoFit/>
          </a:bodyPr>
          <a:lstStyle/>
          <a:p>
            <a:pPr algn="ctr"/>
            <a:r>
              <a:rPr kumimoji="1" lang="en-US" altLang="ja-JP" sz="3600" dirty="0"/>
              <a:t>37</a:t>
            </a:r>
            <a:r>
              <a:rPr kumimoji="1" lang="en-US" altLang="ja-JP" sz="3600" baseline="30000" dirty="0"/>
              <a:t>th</a:t>
            </a:r>
            <a:r>
              <a:rPr kumimoji="1" lang="en-US" altLang="ja-JP" sz="3600" dirty="0"/>
              <a:t> UN/CEFACT Forum</a:t>
            </a:r>
          </a:p>
          <a:p>
            <a:pPr algn="ctr"/>
            <a:r>
              <a:rPr lang="en-US" altLang="ja-JP" sz="3600" dirty="0"/>
              <a:t>Specification Domain meeting</a:t>
            </a:r>
          </a:p>
          <a:p>
            <a:pPr algn="ctr"/>
            <a:endParaRPr kumimoji="1" lang="ja-JP" altLang="en-US" sz="3600" dirty="0"/>
          </a:p>
        </p:txBody>
      </p:sp>
      <p:sp>
        <p:nvSpPr>
          <p:cNvPr id="5" name="テキスト ボックス 4">
            <a:extLst>
              <a:ext uri="{FF2B5EF4-FFF2-40B4-BE49-F238E27FC236}">
                <a16:creationId xmlns:a16="http://schemas.microsoft.com/office/drawing/2014/main" id="{06065A82-F84D-4916-A947-654E5B431644}"/>
              </a:ext>
            </a:extLst>
          </p:cNvPr>
          <p:cNvSpPr txBox="1"/>
          <p:nvPr/>
        </p:nvSpPr>
        <p:spPr>
          <a:xfrm>
            <a:off x="3362960" y="3538334"/>
            <a:ext cx="5201920" cy="1200329"/>
          </a:xfrm>
          <a:prstGeom prst="rect">
            <a:avLst/>
          </a:prstGeom>
          <a:noFill/>
        </p:spPr>
        <p:txBody>
          <a:bodyPr wrap="square" rtlCol="0">
            <a:spAutoFit/>
          </a:bodyPr>
          <a:lstStyle/>
          <a:p>
            <a:pPr algn="ctr"/>
            <a:r>
              <a:rPr kumimoji="1" lang="en-US" altLang="ja-JP" sz="2400" dirty="0"/>
              <a:t>10:00 – 12:30  12</a:t>
            </a:r>
            <a:r>
              <a:rPr kumimoji="1" lang="en-US" altLang="ja-JP" sz="2400" baseline="30000" dirty="0"/>
              <a:t>th</a:t>
            </a:r>
            <a:r>
              <a:rPr kumimoji="1" lang="en-US" altLang="ja-JP" sz="2400" dirty="0"/>
              <a:t> of October</a:t>
            </a:r>
          </a:p>
          <a:p>
            <a:pPr algn="ctr"/>
            <a:r>
              <a:rPr kumimoji="1" lang="en-US" altLang="ja-JP" sz="2400" dirty="0"/>
              <a:t>10:00 – 12:30  13</a:t>
            </a:r>
            <a:r>
              <a:rPr kumimoji="1" lang="en-US" altLang="ja-JP" sz="2400" baseline="30000" dirty="0"/>
              <a:t>th</a:t>
            </a:r>
            <a:r>
              <a:rPr kumimoji="1" lang="en-US" altLang="ja-JP" sz="2400" dirty="0"/>
              <a:t> of October</a:t>
            </a:r>
            <a:endParaRPr kumimoji="1" lang="ja-JP" altLang="en-US" sz="2400" dirty="0"/>
          </a:p>
          <a:p>
            <a:pPr algn="ctr"/>
            <a:endParaRPr kumimoji="1" lang="ja-JP" altLang="en-US" sz="2400" dirty="0"/>
          </a:p>
        </p:txBody>
      </p:sp>
      <p:sp>
        <p:nvSpPr>
          <p:cNvPr id="6" name="テキスト ボックス 5">
            <a:extLst>
              <a:ext uri="{FF2B5EF4-FFF2-40B4-BE49-F238E27FC236}">
                <a16:creationId xmlns:a16="http://schemas.microsoft.com/office/drawing/2014/main" id="{B4B24BEA-0FE6-4DF8-B277-FCFD9634DA40}"/>
              </a:ext>
            </a:extLst>
          </p:cNvPr>
          <p:cNvSpPr txBox="1"/>
          <p:nvPr/>
        </p:nvSpPr>
        <p:spPr>
          <a:xfrm>
            <a:off x="5273040" y="5516880"/>
            <a:ext cx="7193280" cy="830997"/>
          </a:xfrm>
          <a:prstGeom prst="rect">
            <a:avLst/>
          </a:prstGeom>
          <a:noFill/>
        </p:spPr>
        <p:txBody>
          <a:bodyPr wrap="square" rtlCol="0">
            <a:spAutoFit/>
          </a:bodyPr>
          <a:lstStyle/>
          <a:p>
            <a:r>
              <a:rPr kumimoji="1" lang="en-US" altLang="ja-JP" sz="2400" b="1" dirty="0"/>
              <a:t>Vice Chair:			</a:t>
            </a:r>
            <a:r>
              <a:rPr lang="en-US" altLang="ja-JP" sz="2400" b="1" spc="15" dirty="0">
                <a:solidFill>
                  <a:srgbClr val="202124"/>
                </a:solidFill>
                <a:effectLst/>
                <a:latin typeface="Roboto" panose="02000000000000000000" pitchFamily="2" charset="0"/>
                <a:ea typeface="游明朝" panose="02020400000000000000" pitchFamily="18" charset="-128"/>
                <a:cs typeface="Times New Roman" panose="02020603050405020304" pitchFamily="18" charset="0"/>
              </a:rPr>
              <a:t>Marek Laskowski</a:t>
            </a:r>
            <a:endParaRPr kumimoji="1" lang="en-US" altLang="ja-JP" sz="2400" b="1" dirty="0"/>
          </a:p>
          <a:p>
            <a:r>
              <a:rPr lang="en-US" altLang="ja-JP" sz="2400" b="1" dirty="0"/>
              <a:t>Domain Coordinator:	</a:t>
            </a:r>
            <a:r>
              <a:rPr lang="en-US" altLang="ja-JP" sz="2400" b="1" dirty="0" err="1"/>
              <a:t>Hisanao</a:t>
            </a:r>
            <a:r>
              <a:rPr lang="en-US" altLang="ja-JP" sz="2400" b="1" dirty="0"/>
              <a:t> </a:t>
            </a:r>
            <a:r>
              <a:rPr lang="en-US" altLang="ja-JP" sz="2400" b="1" dirty="0" err="1"/>
              <a:t>Sugamata</a:t>
            </a:r>
            <a:endParaRPr kumimoji="1" lang="ja-JP" altLang="en-US" sz="2400" b="1" dirty="0"/>
          </a:p>
        </p:txBody>
      </p:sp>
      <p:sp>
        <p:nvSpPr>
          <p:cNvPr id="2" name="スライド番号プレースホルダー 1">
            <a:extLst>
              <a:ext uri="{FF2B5EF4-FFF2-40B4-BE49-F238E27FC236}">
                <a16:creationId xmlns:a16="http://schemas.microsoft.com/office/drawing/2014/main" id="{F4D0A4FA-CE2B-489D-B607-A2088A7864D6}"/>
              </a:ext>
            </a:extLst>
          </p:cNvPr>
          <p:cNvSpPr>
            <a:spLocks noGrp="1"/>
          </p:cNvSpPr>
          <p:nvPr>
            <p:ph type="sldNum" sz="quarter" idx="12"/>
          </p:nvPr>
        </p:nvSpPr>
        <p:spPr/>
        <p:txBody>
          <a:bodyPr/>
          <a:lstStyle/>
          <a:p>
            <a:fld id="{BA14B8F6-DC3D-4F1F-BFAC-BC9EC173BFE5}" type="slidenum">
              <a:rPr kumimoji="1" lang="ja-JP" altLang="en-US" smtClean="0"/>
              <a:t>1</a:t>
            </a:fld>
            <a:endParaRPr kumimoji="1" lang="ja-JP" altLang="en-US"/>
          </a:p>
        </p:txBody>
      </p:sp>
      <p:sp>
        <p:nvSpPr>
          <p:cNvPr id="3" name="テキスト ボックス 2">
            <a:extLst>
              <a:ext uri="{FF2B5EF4-FFF2-40B4-BE49-F238E27FC236}">
                <a16:creationId xmlns:a16="http://schemas.microsoft.com/office/drawing/2014/main" id="{76E14194-C88A-48FE-B6F8-29D6B6F63DF1}"/>
              </a:ext>
            </a:extLst>
          </p:cNvPr>
          <p:cNvSpPr txBox="1"/>
          <p:nvPr/>
        </p:nvSpPr>
        <p:spPr>
          <a:xfrm>
            <a:off x="8911988" y="450376"/>
            <a:ext cx="2975211" cy="400110"/>
          </a:xfrm>
          <a:prstGeom prst="rect">
            <a:avLst/>
          </a:prstGeom>
          <a:noFill/>
          <a:ln>
            <a:solidFill>
              <a:schemeClr val="accent1"/>
            </a:solidFill>
          </a:ln>
        </p:spPr>
        <p:txBody>
          <a:bodyPr wrap="square" rtlCol="0">
            <a:spAutoFit/>
          </a:bodyPr>
          <a:lstStyle/>
          <a:p>
            <a:pPr algn="ctr"/>
            <a:r>
              <a:rPr kumimoji="1" lang="ja-JP" altLang="en-US" sz="2000" b="1" dirty="0"/>
              <a:t>国際連携</a:t>
            </a:r>
            <a:r>
              <a:rPr kumimoji="1" lang="en-US" altLang="ja-JP" sz="2000" b="1" dirty="0"/>
              <a:t>2021-3-03(3)</a:t>
            </a:r>
            <a:endParaRPr kumimoji="1" lang="ja-JP" altLang="en-US" sz="2000" b="1" dirty="0"/>
          </a:p>
        </p:txBody>
      </p:sp>
    </p:spTree>
    <p:extLst>
      <p:ext uri="{BB962C8B-B14F-4D97-AF65-F5344CB8AC3E}">
        <p14:creationId xmlns:p14="http://schemas.microsoft.com/office/powerpoint/2010/main" val="400615241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6E690CAF-10BC-4B13-B642-108BDAD47AE0}"/>
              </a:ext>
            </a:extLst>
          </p:cNvPr>
          <p:cNvSpPr>
            <a:spLocks noGrp="1"/>
          </p:cNvSpPr>
          <p:nvPr>
            <p:ph type="sldNum" sz="quarter" idx="12"/>
          </p:nvPr>
        </p:nvSpPr>
        <p:spPr/>
        <p:txBody>
          <a:bodyPr/>
          <a:lstStyle/>
          <a:p>
            <a:fld id="{BA14B8F6-DC3D-4F1F-BFAC-BC9EC173BFE5}" type="slidenum">
              <a:rPr kumimoji="1" lang="ja-JP" altLang="en-US" smtClean="0"/>
              <a:t>10</a:t>
            </a:fld>
            <a:endParaRPr kumimoji="1" lang="ja-JP" altLang="en-US"/>
          </a:p>
        </p:txBody>
      </p:sp>
      <p:sp>
        <p:nvSpPr>
          <p:cNvPr id="3" name="テキスト ボックス 2">
            <a:extLst>
              <a:ext uri="{FF2B5EF4-FFF2-40B4-BE49-F238E27FC236}">
                <a16:creationId xmlns:a16="http://schemas.microsoft.com/office/drawing/2014/main" id="{0053B0DE-C404-41FD-8992-A0DD194A04AB}"/>
              </a:ext>
            </a:extLst>
          </p:cNvPr>
          <p:cNvSpPr txBox="1"/>
          <p:nvPr/>
        </p:nvSpPr>
        <p:spPr>
          <a:xfrm>
            <a:off x="135934" y="27744"/>
            <a:ext cx="8056880" cy="584775"/>
          </a:xfrm>
          <a:prstGeom prst="rect">
            <a:avLst/>
          </a:prstGeom>
          <a:noFill/>
        </p:spPr>
        <p:txBody>
          <a:bodyPr wrap="square" rtlCol="0">
            <a:spAutoFit/>
          </a:bodyPr>
          <a:lstStyle/>
          <a:p>
            <a:r>
              <a:rPr lang="en-US" altLang="ja-JP" sz="3200" b="1" dirty="0">
                <a:solidFill>
                  <a:srgbClr val="0070C0"/>
                </a:solidFill>
              </a:rPr>
              <a:t>Opinions &amp; Concerns by participants</a:t>
            </a:r>
            <a:endParaRPr kumimoji="1" lang="en-US" altLang="ja-JP" sz="3200" b="1" dirty="0">
              <a:solidFill>
                <a:srgbClr val="0070C0"/>
              </a:solidFill>
            </a:endParaRPr>
          </a:p>
        </p:txBody>
      </p:sp>
      <p:sp>
        <p:nvSpPr>
          <p:cNvPr id="4" name="テキスト ボックス 3">
            <a:extLst>
              <a:ext uri="{FF2B5EF4-FFF2-40B4-BE49-F238E27FC236}">
                <a16:creationId xmlns:a16="http://schemas.microsoft.com/office/drawing/2014/main" id="{F6A98FDB-5B4B-438B-AE3D-CCEDD3CC94D0}"/>
              </a:ext>
            </a:extLst>
          </p:cNvPr>
          <p:cNvSpPr txBox="1"/>
          <p:nvPr/>
        </p:nvSpPr>
        <p:spPr>
          <a:xfrm>
            <a:off x="493986" y="612519"/>
            <a:ext cx="3857297" cy="523220"/>
          </a:xfrm>
          <a:prstGeom prst="rect">
            <a:avLst/>
          </a:prstGeom>
          <a:noFill/>
        </p:spPr>
        <p:txBody>
          <a:bodyPr wrap="square" rtlCol="0">
            <a:spAutoFit/>
          </a:bodyPr>
          <a:lstStyle/>
          <a:p>
            <a:r>
              <a:rPr kumimoji="1" lang="en-US" altLang="ja-JP" sz="2800" b="1" dirty="0">
                <a:latin typeface="Times New Roman" panose="02020603050405020304" pitchFamily="18" charset="0"/>
                <a:cs typeface="Times New Roman" panose="02020603050405020304" pitchFamily="18" charset="0"/>
              </a:rPr>
              <a:t>Consensus</a:t>
            </a:r>
            <a:endParaRPr kumimoji="1" lang="ja-JP" altLang="en-US" sz="2800" b="1" dirty="0">
              <a:latin typeface="Times New Roman" panose="02020603050405020304" pitchFamily="18" charset="0"/>
              <a:cs typeface="Times New Roman" panose="02020603050405020304" pitchFamily="18" charset="0"/>
            </a:endParaRPr>
          </a:p>
        </p:txBody>
      </p:sp>
      <p:sp>
        <p:nvSpPr>
          <p:cNvPr id="5" name="テキスト ボックス 4">
            <a:extLst>
              <a:ext uri="{FF2B5EF4-FFF2-40B4-BE49-F238E27FC236}">
                <a16:creationId xmlns:a16="http://schemas.microsoft.com/office/drawing/2014/main" id="{087A635E-3DDF-4D9F-B990-7FEA51DE01A1}"/>
              </a:ext>
            </a:extLst>
          </p:cNvPr>
          <p:cNvSpPr txBox="1"/>
          <p:nvPr/>
        </p:nvSpPr>
        <p:spPr>
          <a:xfrm>
            <a:off x="417084" y="1135739"/>
            <a:ext cx="11018170" cy="1631216"/>
          </a:xfrm>
          <a:prstGeom prst="rect">
            <a:avLst/>
          </a:prstGeom>
          <a:noFill/>
          <a:ln>
            <a:solidFill>
              <a:schemeClr val="accent1"/>
            </a:solidFill>
          </a:ln>
        </p:spPr>
        <p:txBody>
          <a:bodyPr wrap="square" rtlCol="0">
            <a:spAutoFit/>
          </a:bodyPr>
          <a:lstStyle/>
          <a:p>
            <a:r>
              <a:rPr lang="en-US" altLang="ja-JP" sz="2000" kern="100" dirty="0">
                <a:effectLst/>
                <a:latin typeface="Times New Roman" panose="02020603050405020304" pitchFamily="18" charset="0"/>
                <a:ea typeface="游明朝" panose="02020400000000000000" pitchFamily="18" charset="-128"/>
                <a:cs typeface="Times New Roman" panose="02020603050405020304" pitchFamily="18" charset="0"/>
              </a:rPr>
              <a:t>Through the trial projects by Steve and Rudy, they showed the API world (Stage 2 and 3) can be covered the business requirements and implementable.</a:t>
            </a:r>
          </a:p>
          <a:p>
            <a:endParaRPr kumimoji="1" lang="en-US" altLang="ja-JP" sz="2000" kern="100" dirty="0">
              <a:latin typeface="Times New Roman" panose="02020603050405020304" pitchFamily="18" charset="0"/>
              <a:ea typeface="游明朝" panose="02020400000000000000" pitchFamily="18" charset="-128"/>
              <a:cs typeface="Times New Roman" panose="02020603050405020304" pitchFamily="18" charset="0"/>
            </a:endParaRPr>
          </a:p>
          <a:p>
            <a:r>
              <a:rPr lang="en-US" altLang="ja-JP" sz="2000" kern="100" dirty="0">
                <a:effectLst/>
                <a:latin typeface="Times New Roman" panose="02020603050405020304" pitchFamily="18" charset="0"/>
                <a:ea typeface="游明朝" panose="02020400000000000000" pitchFamily="18" charset="-128"/>
                <a:cs typeface="Times New Roman" panose="02020603050405020304" pitchFamily="18" charset="0"/>
              </a:rPr>
              <a:t>Our deliverables have been open for years. People want a trustworthy partner for the source of data components and maintenance.</a:t>
            </a:r>
            <a:endParaRPr kumimoji="1" lang="en-US" altLang="ja-JP" sz="2000" dirty="0">
              <a:latin typeface="Times New Roman" panose="02020603050405020304" pitchFamily="18" charset="0"/>
              <a:ea typeface="游明朝" panose="02020400000000000000" pitchFamily="18" charset="-128"/>
            </a:endParaRPr>
          </a:p>
        </p:txBody>
      </p:sp>
      <p:sp>
        <p:nvSpPr>
          <p:cNvPr id="6" name="テキスト ボックス 5">
            <a:extLst>
              <a:ext uri="{FF2B5EF4-FFF2-40B4-BE49-F238E27FC236}">
                <a16:creationId xmlns:a16="http://schemas.microsoft.com/office/drawing/2014/main" id="{9F41AF8E-98C9-4F57-8CFC-69B49A02F0C2}"/>
              </a:ext>
            </a:extLst>
          </p:cNvPr>
          <p:cNvSpPr txBox="1"/>
          <p:nvPr/>
        </p:nvSpPr>
        <p:spPr>
          <a:xfrm>
            <a:off x="417084" y="2905780"/>
            <a:ext cx="4582511" cy="523220"/>
          </a:xfrm>
          <a:prstGeom prst="rect">
            <a:avLst/>
          </a:prstGeom>
          <a:noFill/>
        </p:spPr>
        <p:txBody>
          <a:bodyPr wrap="square" rtlCol="0">
            <a:spAutoFit/>
          </a:bodyPr>
          <a:lstStyle/>
          <a:p>
            <a:r>
              <a:rPr lang="en-US" altLang="ja-JP" sz="2800" b="1" dirty="0">
                <a:latin typeface="Times New Roman" panose="02020603050405020304" pitchFamily="18" charset="0"/>
                <a:cs typeface="Times New Roman" panose="02020603050405020304" pitchFamily="18" charset="0"/>
              </a:rPr>
              <a:t>Stage for adopting API</a:t>
            </a:r>
            <a:endParaRPr kumimoji="1" lang="ja-JP" altLang="en-US" sz="2800" b="1" dirty="0">
              <a:latin typeface="Times New Roman" panose="02020603050405020304" pitchFamily="18" charset="0"/>
              <a:cs typeface="Times New Roman" panose="02020603050405020304" pitchFamily="18" charset="0"/>
            </a:endParaRPr>
          </a:p>
        </p:txBody>
      </p:sp>
      <p:sp>
        <p:nvSpPr>
          <p:cNvPr id="7" name="テキスト ボックス 6">
            <a:extLst>
              <a:ext uri="{FF2B5EF4-FFF2-40B4-BE49-F238E27FC236}">
                <a16:creationId xmlns:a16="http://schemas.microsoft.com/office/drawing/2014/main" id="{D8D2B9BD-AB89-432D-9AE6-2C69650798F0}"/>
              </a:ext>
            </a:extLst>
          </p:cNvPr>
          <p:cNvSpPr txBox="1"/>
          <p:nvPr/>
        </p:nvSpPr>
        <p:spPr>
          <a:xfrm>
            <a:off x="493986" y="3429000"/>
            <a:ext cx="11018170" cy="3323987"/>
          </a:xfrm>
          <a:prstGeom prst="rect">
            <a:avLst/>
          </a:prstGeom>
          <a:noFill/>
          <a:ln>
            <a:solidFill>
              <a:schemeClr val="accent1"/>
            </a:solidFill>
          </a:ln>
        </p:spPr>
        <p:txBody>
          <a:bodyPr wrap="square" rtlCol="0">
            <a:spAutoFit/>
          </a:bodyPr>
          <a:lstStyle/>
          <a:p>
            <a:r>
              <a:rPr lang="en-US" altLang="ja-JP" sz="2000" dirty="0">
                <a:effectLst/>
                <a:latin typeface="Times New Roman" panose="02020603050405020304" pitchFamily="18" charset="0"/>
                <a:ea typeface="游明朝" panose="02020400000000000000" pitchFamily="18" charset="-128"/>
                <a:cs typeface="Times New Roman" panose="02020603050405020304" pitchFamily="18" charset="0"/>
              </a:rPr>
              <a:t>We recognize there are 3 stages for adopting the new world of API.</a:t>
            </a:r>
          </a:p>
          <a:p>
            <a:pPr marL="800100" lvl="1" indent="-342900">
              <a:buFont typeface="Wingdings" panose="05000000000000000000" pitchFamily="2" charset="2"/>
              <a:buChar char="Ø"/>
            </a:pPr>
            <a:r>
              <a:rPr lang="en-US" altLang="ja-JP" sz="20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rPr>
              <a:t>Stage1: Business documents as APIs</a:t>
            </a:r>
            <a:r>
              <a:rPr lang="en-US" altLang="ja-JP" sz="2000" kern="0" dirty="0">
                <a:solidFill>
                  <a:srgbClr val="222222"/>
                </a:solidFill>
                <a:latin typeface="Times New Roman" panose="02020603050405020304" pitchFamily="18" charset="0"/>
                <a:ea typeface="ＭＳ Ｐゴシック" panose="020B0600070205080204" pitchFamily="50" charset="-128"/>
                <a:cs typeface="Times New Roman" panose="02020603050405020304" pitchFamily="18" charset="0"/>
              </a:rPr>
              <a:t>=&gt;JSON Schema NDR</a:t>
            </a:r>
            <a:endParaRPr lang="en-US" altLang="ja-JP" sz="20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endParaRPr>
          </a:p>
          <a:p>
            <a:pPr marL="800100" lvl="1" indent="-342900">
              <a:buFont typeface="Wingdings" panose="05000000000000000000" pitchFamily="2" charset="2"/>
              <a:buChar char="Ø"/>
            </a:pPr>
            <a:r>
              <a:rPr lang="en-US" altLang="ja-JP" sz="20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rPr>
              <a:t>Stage2: A supply chain vocabulary for the web</a:t>
            </a:r>
            <a:r>
              <a:rPr lang="en-US" altLang="ja-JP" sz="2000" kern="0" dirty="0">
                <a:solidFill>
                  <a:srgbClr val="222222"/>
                </a:solidFill>
                <a:latin typeface="Times New Roman" panose="02020603050405020304" pitchFamily="18" charset="0"/>
                <a:ea typeface="ＭＳ Ｐゴシック" panose="020B0600070205080204" pitchFamily="50" charset="-128"/>
                <a:cs typeface="Times New Roman" panose="02020603050405020304" pitchFamily="18" charset="0"/>
              </a:rPr>
              <a:t>=&gt;JSON-LD vocabulary</a:t>
            </a:r>
            <a:endParaRPr lang="en-US" altLang="ja-JP" sz="20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endParaRPr>
          </a:p>
          <a:p>
            <a:pPr marL="800100" lvl="1" indent="-342900">
              <a:buFont typeface="Wingdings" panose="05000000000000000000" pitchFamily="2" charset="2"/>
              <a:buChar char="Ø"/>
            </a:pPr>
            <a:r>
              <a:rPr lang="en-US" altLang="ja-JP" sz="20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rPr>
              <a:t>Stage3: API and V</a:t>
            </a:r>
            <a:r>
              <a:rPr lang="en-US" altLang="ja-JP" sz="2000" kern="0" dirty="0">
                <a:latin typeface="Times New Roman" panose="02020603050405020304" pitchFamily="18" charset="0"/>
                <a:ea typeface="ＭＳ Ｐゴシック" panose="020B0600070205080204" pitchFamily="50" charset="-128"/>
                <a:cs typeface="Times New Roman" panose="02020603050405020304" pitchFamily="18" charset="0"/>
              </a:rPr>
              <a:t>erifiable Credential </a:t>
            </a:r>
            <a:r>
              <a:rPr lang="en-US" altLang="ja-JP" sz="2000" kern="0" dirty="0">
                <a:effectLst/>
                <a:latin typeface="Times New Roman" panose="02020603050405020304" pitchFamily="18" charset="0"/>
                <a:ea typeface="ＭＳ Ｐゴシック" panose="020B0600070205080204" pitchFamily="50" charset="-128"/>
                <a:cs typeface="Times New Roman" panose="02020603050405020304" pitchFamily="18" charset="0"/>
              </a:rPr>
              <a:t>semantic standards for the linked data reliable web</a:t>
            </a:r>
            <a:r>
              <a:rPr kumimoji="1" lang="en-US" altLang="ja-JP" sz="2000" kern="0" dirty="0">
                <a:latin typeface="Times New Roman" panose="02020603050405020304" pitchFamily="18" charset="0"/>
                <a:ea typeface="ＭＳ Ｐゴシック" panose="020B0600070205080204" pitchFamily="50" charset="-128"/>
                <a:cs typeface="Times New Roman" panose="02020603050405020304" pitchFamily="18" charset="0"/>
              </a:rPr>
              <a:t>=&gt;API </a:t>
            </a:r>
            <a:r>
              <a:rPr kumimoji="1" lang="en-US" altLang="ja-JP" sz="2000" kern="0" dirty="0">
                <a:solidFill>
                  <a:srgbClr val="222222"/>
                </a:solidFill>
                <a:latin typeface="Times New Roman" panose="02020603050405020304" pitchFamily="18" charset="0"/>
                <a:ea typeface="ＭＳ Ｐゴシック" panose="020B0600070205080204" pitchFamily="50" charset="-128"/>
                <a:cs typeface="Times New Roman" panose="02020603050405020304" pitchFamily="18" charset="0"/>
              </a:rPr>
              <a:t>Design methodology</a:t>
            </a:r>
            <a:endParaRPr kumimoji="1" lang="ja-JP" altLang="en-US" sz="2000" dirty="0">
              <a:latin typeface="Times New Roman" panose="02020603050405020304" pitchFamily="18" charset="0"/>
              <a:cs typeface="Times New Roman" panose="02020603050405020304" pitchFamily="18" charset="0"/>
            </a:endParaRPr>
          </a:p>
          <a:p>
            <a:endParaRPr lang="en-US" altLang="ja-JP" sz="2000" dirty="0">
              <a:effectLst/>
              <a:latin typeface="Times New Roman" panose="02020603050405020304" pitchFamily="18" charset="0"/>
              <a:ea typeface="游明朝" panose="02020400000000000000" pitchFamily="18" charset="-128"/>
              <a:cs typeface="Times New Roman" panose="02020603050405020304" pitchFamily="18" charset="0"/>
            </a:endParaRPr>
          </a:p>
          <a:p>
            <a:pPr algn="just"/>
            <a:r>
              <a:rPr lang="en-US" altLang="ja-JP" sz="1800" kern="100" dirty="0">
                <a:effectLst/>
                <a:latin typeface="Times New Roman" panose="02020603050405020304" pitchFamily="18" charset="0"/>
                <a:ea typeface="游明朝" panose="02020400000000000000" pitchFamily="18" charset="-128"/>
                <a:cs typeface="Times New Roman" panose="02020603050405020304" pitchFamily="18" charset="0"/>
              </a:rPr>
              <a:t>Focus on the stage 1 &amp; 2.</a:t>
            </a:r>
            <a:endParaRPr lang="ja-JP" altLang="ja-JP" sz="18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algn="just"/>
            <a:r>
              <a:rPr lang="en-US" altLang="ja-JP" sz="1800" kern="100" dirty="0">
                <a:effectLst/>
                <a:latin typeface="Times New Roman" panose="02020603050405020304" pitchFamily="18" charset="0"/>
                <a:ea typeface="游明朝" panose="02020400000000000000" pitchFamily="18" charset="-128"/>
                <a:cs typeface="Times New Roman" panose="02020603050405020304" pitchFamily="18" charset="0"/>
              </a:rPr>
              <a:t>The stage 1 is the prerequisite to the stage 2.</a:t>
            </a:r>
          </a:p>
          <a:p>
            <a:pPr algn="just"/>
            <a:endParaRPr lang="en-US" altLang="ja-JP" kern="100" dirty="0">
              <a:latin typeface="Times New Roman" panose="02020603050405020304" pitchFamily="18" charset="0"/>
              <a:ea typeface="游明朝" panose="02020400000000000000" pitchFamily="18" charset="-128"/>
              <a:cs typeface="Times New Roman" panose="02020603050405020304" pitchFamily="18" charset="0"/>
            </a:endParaRPr>
          </a:p>
          <a:p>
            <a:pPr algn="just"/>
            <a:r>
              <a:rPr lang="en-US" altLang="ja-JP" sz="1800" kern="100" dirty="0">
                <a:effectLst/>
                <a:latin typeface="Times New Roman" panose="02020603050405020304" pitchFamily="18" charset="0"/>
                <a:ea typeface="游明朝" panose="02020400000000000000" pitchFamily="18" charset="-128"/>
                <a:cs typeface="Times New Roman" panose="02020603050405020304" pitchFamily="18" charset="0"/>
              </a:rPr>
              <a:t>The sufficient long-term resources will be needed to support stage 2 comparable with the long-term sufficient resources already needed for current UN/EDIFACT and CCL and RDM maintenance and development work.</a:t>
            </a:r>
            <a:endParaRPr lang="en-US" altLang="ja-JP" sz="2000" dirty="0">
              <a:effectLst/>
              <a:latin typeface="Times New Roman" panose="02020603050405020304" pitchFamily="18" charset="0"/>
              <a:ea typeface="游明朝" panose="02020400000000000000" pitchFamily="18" charset="-128"/>
              <a:cs typeface="Times New Roman" panose="02020603050405020304" pitchFamily="18" charset="0"/>
            </a:endParaRPr>
          </a:p>
        </p:txBody>
      </p:sp>
    </p:spTree>
    <p:extLst>
      <p:ext uri="{BB962C8B-B14F-4D97-AF65-F5344CB8AC3E}">
        <p14:creationId xmlns:p14="http://schemas.microsoft.com/office/powerpoint/2010/main" val="188646165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A64E6E0A-AB9F-45AD-A35F-EEA93F22CE4F}"/>
              </a:ext>
            </a:extLst>
          </p:cNvPr>
          <p:cNvSpPr>
            <a:spLocks noGrp="1"/>
          </p:cNvSpPr>
          <p:nvPr>
            <p:ph type="sldNum" sz="quarter" idx="12"/>
          </p:nvPr>
        </p:nvSpPr>
        <p:spPr/>
        <p:txBody>
          <a:bodyPr/>
          <a:lstStyle/>
          <a:p>
            <a:fld id="{BA14B8F6-DC3D-4F1F-BFAC-BC9EC173BFE5}" type="slidenum">
              <a:rPr kumimoji="1" lang="ja-JP" altLang="en-US" smtClean="0"/>
              <a:t>11</a:t>
            </a:fld>
            <a:endParaRPr kumimoji="1" lang="ja-JP" altLang="en-US"/>
          </a:p>
        </p:txBody>
      </p:sp>
      <p:sp>
        <p:nvSpPr>
          <p:cNvPr id="3" name="テキスト ボックス 2">
            <a:extLst>
              <a:ext uri="{FF2B5EF4-FFF2-40B4-BE49-F238E27FC236}">
                <a16:creationId xmlns:a16="http://schemas.microsoft.com/office/drawing/2014/main" id="{4E0FD301-AB89-4FFE-9F3A-97A929CF8164}"/>
              </a:ext>
            </a:extLst>
          </p:cNvPr>
          <p:cNvSpPr txBox="1"/>
          <p:nvPr/>
        </p:nvSpPr>
        <p:spPr>
          <a:xfrm>
            <a:off x="504496" y="470369"/>
            <a:ext cx="6190594" cy="523220"/>
          </a:xfrm>
          <a:prstGeom prst="rect">
            <a:avLst/>
          </a:prstGeom>
          <a:noFill/>
        </p:spPr>
        <p:txBody>
          <a:bodyPr wrap="square" rtlCol="0">
            <a:spAutoFit/>
          </a:bodyPr>
          <a:lstStyle/>
          <a:p>
            <a:r>
              <a:rPr kumimoji="1" lang="en-US" altLang="ja-JP" sz="2800" b="1" dirty="0">
                <a:latin typeface="Times New Roman" panose="02020603050405020304" pitchFamily="18" charset="0"/>
                <a:cs typeface="Times New Roman" panose="02020603050405020304" pitchFamily="18" charset="0"/>
              </a:rPr>
              <a:t>Concerns on the transformational shi</a:t>
            </a:r>
            <a:r>
              <a:rPr lang="en-US" altLang="ja-JP" sz="2800" b="1" dirty="0">
                <a:latin typeface="Times New Roman" panose="02020603050405020304" pitchFamily="18" charset="0"/>
                <a:cs typeface="Times New Roman" panose="02020603050405020304" pitchFamily="18" charset="0"/>
              </a:rPr>
              <a:t>ft</a:t>
            </a:r>
            <a:endParaRPr kumimoji="1" lang="ja-JP" altLang="en-US" sz="2800" b="1" dirty="0">
              <a:latin typeface="Times New Roman" panose="02020603050405020304" pitchFamily="18" charset="0"/>
              <a:cs typeface="Times New Roman" panose="02020603050405020304" pitchFamily="18" charset="0"/>
            </a:endParaRPr>
          </a:p>
        </p:txBody>
      </p:sp>
      <p:sp>
        <p:nvSpPr>
          <p:cNvPr id="4" name="テキスト ボックス 3">
            <a:extLst>
              <a:ext uri="{FF2B5EF4-FFF2-40B4-BE49-F238E27FC236}">
                <a16:creationId xmlns:a16="http://schemas.microsoft.com/office/drawing/2014/main" id="{DAC64997-5F55-4268-B6DC-B2166E119B2D}"/>
              </a:ext>
            </a:extLst>
          </p:cNvPr>
          <p:cNvSpPr txBox="1"/>
          <p:nvPr/>
        </p:nvSpPr>
        <p:spPr>
          <a:xfrm>
            <a:off x="546538" y="1132819"/>
            <a:ext cx="10962290" cy="2431435"/>
          </a:xfrm>
          <a:prstGeom prst="rect">
            <a:avLst/>
          </a:prstGeom>
          <a:noFill/>
          <a:ln>
            <a:solidFill>
              <a:schemeClr val="accent1"/>
            </a:solidFill>
          </a:ln>
        </p:spPr>
        <p:txBody>
          <a:bodyPr wrap="square" rtlCol="0">
            <a:spAutoFit/>
          </a:bodyPr>
          <a:lstStyle/>
          <a:p>
            <a:pPr algn="just"/>
            <a:r>
              <a:rPr lang="en-US" altLang="ja-JP" sz="2000" kern="100" dirty="0">
                <a:effectLst/>
                <a:latin typeface="Times New Roman" panose="02020603050405020304" pitchFamily="18" charset="0"/>
                <a:ea typeface="游明朝" panose="02020400000000000000" pitchFamily="18" charset="-128"/>
                <a:cs typeface="Times New Roman" panose="02020603050405020304" pitchFamily="18" charset="0"/>
              </a:rPr>
              <a:t>Stage 3 is the transformational shift for data sharing among parties, including changing business models and social systems. It can be done only by UN/CEFACT ?</a:t>
            </a:r>
          </a:p>
          <a:p>
            <a:pPr algn="just"/>
            <a:endParaRPr lang="en-US" altLang="ja-JP" sz="2000" kern="100" dirty="0">
              <a:latin typeface="Times New Roman" panose="02020603050405020304" pitchFamily="18" charset="0"/>
              <a:ea typeface="游明朝" panose="02020400000000000000" pitchFamily="18" charset="-128"/>
              <a:cs typeface="Times New Roman" panose="02020603050405020304" pitchFamily="18" charset="0"/>
            </a:endParaRPr>
          </a:p>
          <a:p>
            <a:pPr algn="just"/>
            <a:r>
              <a:rPr lang="en-US" altLang="ja-JP" sz="1800" kern="100" dirty="0">
                <a:effectLst/>
                <a:latin typeface="Times New Roman" panose="02020603050405020304" pitchFamily="18" charset="0"/>
                <a:ea typeface="游明朝" panose="02020400000000000000" pitchFamily="18" charset="-128"/>
                <a:cs typeface="Times New Roman" panose="02020603050405020304" pitchFamily="18" charset="0"/>
              </a:rPr>
              <a:t>The world already has been moving to jump in the new way of data sharing. UN/CEFACT should lead the momentum.</a:t>
            </a:r>
            <a:endParaRPr lang="ja-JP" altLang="ja-JP" sz="18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algn="just"/>
            <a:endParaRPr lang="en-US" altLang="ja-JP" sz="2000" kern="100" dirty="0">
              <a:effectLst/>
              <a:latin typeface="Times New Roman" panose="02020603050405020304" pitchFamily="18" charset="0"/>
              <a:ea typeface="游明朝" panose="02020400000000000000" pitchFamily="18" charset="-128"/>
              <a:cs typeface="Times New Roman" panose="02020603050405020304" pitchFamily="18" charset="0"/>
            </a:endParaRPr>
          </a:p>
          <a:p>
            <a:pPr algn="just"/>
            <a:r>
              <a:rPr lang="en-US" altLang="ja-JP" sz="1800" kern="100" dirty="0">
                <a:effectLst/>
                <a:latin typeface="Times New Roman" panose="02020603050405020304" pitchFamily="18" charset="0"/>
                <a:ea typeface="游明朝" panose="02020400000000000000" pitchFamily="18" charset="-128"/>
                <a:cs typeface="Times New Roman" panose="02020603050405020304" pitchFamily="18" charset="0"/>
              </a:rPr>
              <a:t>In the API world, the dataset is to be defined and maintained rather than the document.</a:t>
            </a:r>
          </a:p>
          <a:p>
            <a:pPr algn="just"/>
            <a:endParaRPr lang="en-US" altLang="ja-JP" kern="100" dirty="0">
              <a:latin typeface="Times New Roman" panose="02020603050405020304" pitchFamily="18" charset="0"/>
              <a:ea typeface="游明朝" panose="02020400000000000000" pitchFamily="18" charset="-128"/>
              <a:cs typeface="Times New Roman" panose="02020603050405020304" pitchFamily="18" charset="0"/>
            </a:endParaRPr>
          </a:p>
        </p:txBody>
      </p:sp>
      <p:sp>
        <p:nvSpPr>
          <p:cNvPr id="5" name="テキスト ボックス 4">
            <a:extLst>
              <a:ext uri="{FF2B5EF4-FFF2-40B4-BE49-F238E27FC236}">
                <a16:creationId xmlns:a16="http://schemas.microsoft.com/office/drawing/2014/main" id="{8CF3BF64-6852-43EE-B199-D83576F5511A}"/>
              </a:ext>
            </a:extLst>
          </p:cNvPr>
          <p:cNvSpPr txBox="1"/>
          <p:nvPr/>
        </p:nvSpPr>
        <p:spPr>
          <a:xfrm>
            <a:off x="504496" y="3980483"/>
            <a:ext cx="6190594" cy="523220"/>
          </a:xfrm>
          <a:prstGeom prst="rect">
            <a:avLst/>
          </a:prstGeom>
          <a:noFill/>
        </p:spPr>
        <p:txBody>
          <a:bodyPr wrap="square" rtlCol="0">
            <a:spAutoFit/>
          </a:bodyPr>
          <a:lstStyle/>
          <a:p>
            <a:r>
              <a:rPr lang="en-US" altLang="ja-JP" sz="2800" b="1" dirty="0">
                <a:latin typeface="Times New Roman" panose="02020603050405020304" pitchFamily="18" charset="0"/>
                <a:cs typeface="Times New Roman" panose="02020603050405020304" pitchFamily="18" charset="0"/>
              </a:rPr>
              <a:t>Interoperability Issues</a:t>
            </a:r>
            <a:endParaRPr kumimoji="1" lang="ja-JP" altLang="en-US" sz="2800" b="1" dirty="0">
              <a:latin typeface="Times New Roman" panose="02020603050405020304" pitchFamily="18" charset="0"/>
              <a:cs typeface="Times New Roman" panose="02020603050405020304" pitchFamily="18" charset="0"/>
            </a:endParaRPr>
          </a:p>
        </p:txBody>
      </p:sp>
      <p:sp>
        <p:nvSpPr>
          <p:cNvPr id="6" name="テキスト ボックス 5">
            <a:extLst>
              <a:ext uri="{FF2B5EF4-FFF2-40B4-BE49-F238E27FC236}">
                <a16:creationId xmlns:a16="http://schemas.microsoft.com/office/drawing/2014/main" id="{51EC9822-66C0-4E24-B4A9-930B6DC18BC0}"/>
              </a:ext>
            </a:extLst>
          </p:cNvPr>
          <p:cNvSpPr txBox="1"/>
          <p:nvPr/>
        </p:nvSpPr>
        <p:spPr>
          <a:xfrm>
            <a:off x="546538" y="4503703"/>
            <a:ext cx="10962290" cy="2031325"/>
          </a:xfrm>
          <a:prstGeom prst="rect">
            <a:avLst/>
          </a:prstGeom>
          <a:noFill/>
          <a:ln>
            <a:solidFill>
              <a:schemeClr val="accent1"/>
            </a:solidFill>
          </a:ln>
        </p:spPr>
        <p:txBody>
          <a:bodyPr wrap="square" rtlCol="0">
            <a:spAutoFit/>
          </a:bodyPr>
          <a:lstStyle/>
          <a:p>
            <a:r>
              <a:rPr lang="en-US" altLang="ja-JP" sz="1800" kern="100" dirty="0">
                <a:effectLst/>
                <a:latin typeface="Times New Roman" panose="02020603050405020304" pitchFamily="18" charset="0"/>
                <a:ea typeface="游明朝" panose="02020400000000000000" pitchFamily="18" charset="-128"/>
                <a:cs typeface="Times New Roman" panose="02020603050405020304" pitchFamily="18" charset="0"/>
              </a:rPr>
              <a:t>The interoperability is the priority when the system is changed.</a:t>
            </a:r>
            <a:endParaRPr lang="ja-JP" altLang="ja-JP" sz="1800" kern="100" dirty="0">
              <a:effectLst/>
              <a:latin typeface="游明朝" panose="02020400000000000000" pitchFamily="18" charset="-128"/>
              <a:ea typeface="游明朝" panose="02020400000000000000" pitchFamily="18" charset="-128"/>
              <a:cs typeface="Times New Roman" panose="02020603050405020304" pitchFamily="18" charset="0"/>
            </a:endParaRPr>
          </a:p>
          <a:p>
            <a:endParaRPr lang="en-US" altLang="ja-JP" sz="1800" dirty="0">
              <a:effectLst/>
              <a:latin typeface="Times New Roman" panose="02020603050405020304" pitchFamily="18" charset="0"/>
              <a:ea typeface="游明朝" panose="02020400000000000000" pitchFamily="18" charset="-128"/>
            </a:endParaRPr>
          </a:p>
          <a:p>
            <a:r>
              <a:rPr lang="en-US" altLang="ja-JP" sz="1800" dirty="0">
                <a:effectLst/>
                <a:latin typeface="Times New Roman" panose="02020603050405020304" pitchFamily="18" charset="0"/>
                <a:ea typeface="游明朝" panose="02020400000000000000" pitchFamily="18" charset="-128"/>
              </a:rPr>
              <a:t>It needs to continue to support the current businesses using UN/EDIFACT, XML. Stage 3 seems to change “Document Exchange” to another type of data sharing.</a:t>
            </a:r>
          </a:p>
          <a:p>
            <a:endParaRPr lang="en-US" altLang="ja-JP" sz="1800" dirty="0">
              <a:effectLst/>
              <a:latin typeface="Times New Roman" panose="02020603050405020304" pitchFamily="18" charset="0"/>
              <a:ea typeface="游明朝" panose="02020400000000000000" pitchFamily="18" charset="-128"/>
            </a:endParaRPr>
          </a:p>
          <a:p>
            <a:r>
              <a:rPr lang="en-US" altLang="ja-JP" sz="1800" kern="100" dirty="0">
                <a:effectLst/>
                <a:latin typeface="Times New Roman" panose="02020603050405020304" pitchFamily="18" charset="0"/>
                <a:ea typeface="游明朝" panose="02020400000000000000" pitchFamily="18" charset="-128"/>
                <a:cs typeface="Times New Roman" panose="02020603050405020304" pitchFamily="18" charset="0"/>
              </a:rPr>
              <a:t>The concern about the interoperability among API users: one API for one purpose? one identical API? customizations of API ? the famous 'every API is good as long as it mine’.</a:t>
            </a:r>
            <a:endParaRPr kumimoji="1" lang="ja-JP" altLang="en-US" dirty="0"/>
          </a:p>
        </p:txBody>
      </p:sp>
    </p:spTree>
    <p:extLst>
      <p:ext uri="{BB962C8B-B14F-4D97-AF65-F5344CB8AC3E}">
        <p14:creationId xmlns:p14="http://schemas.microsoft.com/office/powerpoint/2010/main" val="19817098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B9F0B799-1C85-49D3-863D-46A759201C7B}"/>
              </a:ext>
            </a:extLst>
          </p:cNvPr>
          <p:cNvSpPr>
            <a:spLocks noGrp="1"/>
          </p:cNvSpPr>
          <p:nvPr>
            <p:ph type="sldNum" sz="quarter" idx="12"/>
          </p:nvPr>
        </p:nvSpPr>
        <p:spPr/>
        <p:txBody>
          <a:bodyPr/>
          <a:lstStyle/>
          <a:p>
            <a:fld id="{BA14B8F6-DC3D-4F1F-BFAC-BC9EC173BFE5}" type="slidenum">
              <a:rPr kumimoji="1" lang="ja-JP" altLang="en-US" smtClean="0"/>
              <a:t>12</a:t>
            </a:fld>
            <a:endParaRPr kumimoji="1" lang="ja-JP" altLang="en-US"/>
          </a:p>
        </p:txBody>
      </p:sp>
      <p:sp>
        <p:nvSpPr>
          <p:cNvPr id="3" name="テキスト ボックス 2">
            <a:extLst>
              <a:ext uri="{FF2B5EF4-FFF2-40B4-BE49-F238E27FC236}">
                <a16:creationId xmlns:a16="http://schemas.microsoft.com/office/drawing/2014/main" id="{D0D01268-2289-4A89-B6AE-D404760BF135}"/>
              </a:ext>
            </a:extLst>
          </p:cNvPr>
          <p:cNvSpPr txBox="1"/>
          <p:nvPr/>
        </p:nvSpPr>
        <p:spPr>
          <a:xfrm>
            <a:off x="231227" y="84083"/>
            <a:ext cx="3983421" cy="584775"/>
          </a:xfrm>
          <a:prstGeom prst="rect">
            <a:avLst/>
          </a:prstGeom>
          <a:noFill/>
        </p:spPr>
        <p:txBody>
          <a:bodyPr wrap="square" rtlCol="0">
            <a:spAutoFit/>
          </a:bodyPr>
          <a:lstStyle/>
          <a:p>
            <a:r>
              <a:rPr kumimoji="1" lang="en-US" altLang="ja-JP" sz="3200" b="1" dirty="0">
                <a:solidFill>
                  <a:srgbClr val="0070C0"/>
                </a:solidFill>
              </a:rPr>
              <a:t>Wrap up </a:t>
            </a:r>
            <a:endParaRPr kumimoji="1" lang="ja-JP" altLang="en-US" sz="3200" b="1" dirty="0">
              <a:solidFill>
                <a:srgbClr val="0070C0"/>
              </a:solidFill>
            </a:endParaRPr>
          </a:p>
        </p:txBody>
      </p:sp>
      <p:sp>
        <p:nvSpPr>
          <p:cNvPr id="6" name="テキスト ボックス 5">
            <a:extLst>
              <a:ext uri="{FF2B5EF4-FFF2-40B4-BE49-F238E27FC236}">
                <a16:creationId xmlns:a16="http://schemas.microsoft.com/office/drawing/2014/main" id="{4EFDB59A-5F95-4C19-9BE5-432769A55952}"/>
              </a:ext>
            </a:extLst>
          </p:cNvPr>
          <p:cNvSpPr txBox="1"/>
          <p:nvPr/>
        </p:nvSpPr>
        <p:spPr>
          <a:xfrm>
            <a:off x="346840" y="772274"/>
            <a:ext cx="11193517" cy="6001643"/>
          </a:xfrm>
          <a:prstGeom prst="rect">
            <a:avLst/>
          </a:prstGeom>
          <a:noFill/>
          <a:ln>
            <a:solidFill>
              <a:schemeClr val="accent1"/>
            </a:solidFill>
          </a:ln>
        </p:spPr>
        <p:txBody>
          <a:bodyPr wrap="square">
            <a:spAutoFit/>
          </a:bodyPr>
          <a:lstStyle/>
          <a:p>
            <a:pPr marL="342900" indent="-342900">
              <a:buFont typeface="Wingdings" panose="05000000000000000000" pitchFamily="2" charset="2"/>
              <a:buChar char="Ø"/>
            </a:pPr>
            <a:r>
              <a:rPr lang="en-US" altLang="ja-JP" sz="2400" dirty="0">
                <a:effectLst/>
                <a:latin typeface="Times New Roman" panose="02020603050405020304" pitchFamily="18" charset="0"/>
                <a:ea typeface="游明朝" panose="02020400000000000000" pitchFamily="18" charset="-128"/>
                <a:cs typeface="Times New Roman" panose="02020603050405020304" pitchFamily="18" charset="0"/>
              </a:rPr>
              <a:t>We recognize there are 3 stages for adopting the new world of API.</a:t>
            </a:r>
          </a:p>
          <a:p>
            <a:pPr marL="800100" lvl="1" indent="-342900">
              <a:buFont typeface="Wingdings" panose="05000000000000000000" pitchFamily="2" charset="2"/>
              <a:buChar char="Ø"/>
            </a:pPr>
            <a:r>
              <a:rPr lang="en-US" altLang="ja-JP" sz="24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rPr>
              <a:t>Stage1: Business documents as APIs</a:t>
            </a:r>
            <a:r>
              <a:rPr lang="en-US" altLang="ja-JP" sz="2400" kern="0" dirty="0">
                <a:solidFill>
                  <a:srgbClr val="222222"/>
                </a:solidFill>
                <a:latin typeface="Times New Roman" panose="02020603050405020304" pitchFamily="18" charset="0"/>
                <a:ea typeface="ＭＳ Ｐゴシック" panose="020B0600070205080204" pitchFamily="50" charset="-128"/>
                <a:cs typeface="Times New Roman" panose="02020603050405020304" pitchFamily="18" charset="0"/>
              </a:rPr>
              <a:t>=&gt;JSON Schema NDR</a:t>
            </a:r>
            <a:endParaRPr lang="en-US" altLang="ja-JP" sz="24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endParaRPr>
          </a:p>
          <a:p>
            <a:pPr marL="800100" lvl="1" indent="-342900">
              <a:buFont typeface="Wingdings" panose="05000000000000000000" pitchFamily="2" charset="2"/>
              <a:buChar char="Ø"/>
            </a:pPr>
            <a:r>
              <a:rPr lang="en-US" altLang="ja-JP" sz="24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rPr>
              <a:t>Stage2: A supply chain vocabulary for the web</a:t>
            </a:r>
            <a:r>
              <a:rPr lang="en-US" altLang="ja-JP" sz="2400" kern="0" dirty="0">
                <a:solidFill>
                  <a:srgbClr val="222222"/>
                </a:solidFill>
                <a:latin typeface="Times New Roman" panose="02020603050405020304" pitchFamily="18" charset="0"/>
                <a:ea typeface="ＭＳ Ｐゴシック" panose="020B0600070205080204" pitchFamily="50" charset="-128"/>
                <a:cs typeface="Times New Roman" panose="02020603050405020304" pitchFamily="18" charset="0"/>
              </a:rPr>
              <a:t>=&gt;JSON-LD vocabulary</a:t>
            </a:r>
            <a:endParaRPr lang="en-US" altLang="ja-JP" sz="24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endParaRPr>
          </a:p>
          <a:p>
            <a:pPr marL="800100" lvl="1" indent="-342900">
              <a:buFont typeface="Wingdings" panose="05000000000000000000" pitchFamily="2" charset="2"/>
              <a:buChar char="Ø"/>
            </a:pPr>
            <a:r>
              <a:rPr lang="en-US" altLang="ja-JP" sz="2400" kern="0" dirty="0">
                <a:solidFill>
                  <a:srgbClr val="222222"/>
                </a:solidFill>
                <a:effectLst/>
                <a:latin typeface="Times New Roman" panose="02020603050405020304" pitchFamily="18" charset="0"/>
                <a:ea typeface="ＭＳ Ｐゴシック" panose="020B0600070205080204" pitchFamily="50" charset="-128"/>
                <a:cs typeface="Times New Roman" panose="02020603050405020304" pitchFamily="18" charset="0"/>
              </a:rPr>
              <a:t>Stage3: API </a:t>
            </a:r>
            <a:r>
              <a:rPr lang="en-US" altLang="ja-JP" sz="2400" kern="0" dirty="0">
                <a:effectLst/>
                <a:latin typeface="Times New Roman" panose="02020603050405020304" pitchFamily="18" charset="0"/>
                <a:ea typeface="ＭＳ Ｐゴシック" panose="020B0600070205080204" pitchFamily="50" charset="-128"/>
                <a:cs typeface="Times New Roman" panose="02020603050405020304" pitchFamily="18" charset="0"/>
              </a:rPr>
              <a:t>and </a:t>
            </a:r>
            <a:r>
              <a:rPr lang="en-US" altLang="ja-JP" sz="2400" kern="0" dirty="0">
                <a:latin typeface="Times New Roman" panose="02020603050405020304" pitchFamily="18" charset="0"/>
                <a:ea typeface="ＭＳ Ｐゴシック" panose="020B0600070205080204" pitchFamily="50" charset="-128"/>
                <a:cs typeface="Times New Roman" panose="02020603050405020304" pitchFamily="18" charset="0"/>
              </a:rPr>
              <a:t>V</a:t>
            </a:r>
            <a:r>
              <a:rPr lang="en-US" altLang="ja-JP" sz="2400" kern="0" dirty="0">
                <a:effectLst/>
                <a:latin typeface="Times New Roman" panose="02020603050405020304" pitchFamily="18" charset="0"/>
                <a:ea typeface="ＭＳ Ｐゴシック" panose="020B0600070205080204" pitchFamily="50" charset="-128"/>
                <a:cs typeface="Times New Roman" panose="02020603050405020304" pitchFamily="18" charset="0"/>
              </a:rPr>
              <a:t>erifiable </a:t>
            </a:r>
            <a:r>
              <a:rPr lang="en-US" altLang="ja-JP" sz="2400" kern="0" dirty="0">
                <a:latin typeface="Times New Roman" panose="02020603050405020304" pitchFamily="18" charset="0"/>
                <a:ea typeface="ＭＳ Ｐゴシック" panose="020B0600070205080204" pitchFamily="50" charset="-128"/>
                <a:cs typeface="Times New Roman" panose="02020603050405020304" pitchFamily="18" charset="0"/>
              </a:rPr>
              <a:t>C</a:t>
            </a:r>
            <a:r>
              <a:rPr lang="en-US" altLang="ja-JP" sz="2400" kern="0" dirty="0">
                <a:effectLst/>
                <a:latin typeface="Times New Roman" panose="02020603050405020304" pitchFamily="18" charset="0"/>
                <a:ea typeface="ＭＳ Ｐゴシック" panose="020B0600070205080204" pitchFamily="50" charset="-128"/>
                <a:cs typeface="Times New Roman" panose="02020603050405020304" pitchFamily="18" charset="0"/>
              </a:rPr>
              <a:t>redential semantic standards for the linked data reliable web</a:t>
            </a:r>
            <a:r>
              <a:rPr kumimoji="1" lang="en-US" altLang="ja-JP" sz="2400" kern="0" dirty="0">
                <a:latin typeface="Times New Roman" panose="02020603050405020304" pitchFamily="18" charset="0"/>
                <a:ea typeface="ＭＳ Ｐゴシック" panose="020B0600070205080204" pitchFamily="50" charset="-128"/>
                <a:cs typeface="Times New Roman" panose="02020603050405020304" pitchFamily="18" charset="0"/>
              </a:rPr>
              <a:t>=&gt;API Design methodology</a:t>
            </a:r>
            <a:endParaRPr kumimoji="1" lang="ja-JP" altLang="en-US" sz="2400" dirty="0">
              <a:latin typeface="Times New Roman" panose="02020603050405020304" pitchFamily="18" charset="0"/>
              <a:cs typeface="Times New Roman" panose="02020603050405020304" pitchFamily="18" charset="0"/>
            </a:endParaRPr>
          </a:p>
          <a:p>
            <a:endParaRPr lang="en-US" altLang="ja-JP" sz="2400" kern="100" dirty="0">
              <a:effectLst/>
              <a:latin typeface="Times New Roman" panose="02020603050405020304" pitchFamily="18" charset="0"/>
              <a:ea typeface="游明朝" panose="02020400000000000000" pitchFamily="18" charset="-128"/>
              <a:cs typeface="Times New Roman" panose="02020603050405020304" pitchFamily="18" charset="0"/>
            </a:endParaRPr>
          </a:p>
          <a:p>
            <a:pPr marL="342900" indent="-342900">
              <a:buFont typeface="Wingdings" panose="05000000000000000000" pitchFamily="2" charset="2"/>
              <a:buChar char="Ø"/>
            </a:pPr>
            <a:r>
              <a:rPr lang="en-US" altLang="ja-JP" sz="2400" kern="100" dirty="0">
                <a:latin typeface="Times New Roman" panose="02020603050405020304" pitchFamily="18" charset="0"/>
                <a:ea typeface="游明朝" panose="02020400000000000000" pitchFamily="18" charset="-128"/>
                <a:cs typeface="Times New Roman" panose="02020603050405020304" pitchFamily="18" charset="0"/>
              </a:rPr>
              <a:t>We will start the stage 1 as a part of the project “ API Technical Specification”.</a:t>
            </a:r>
          </a:p>
          <a:p>
            <a:r>
              <a:rPr lang="en-US" altLang="ja-JP" sz="2400" kern="100" dirty="0">
                <a:effectLst/>
                <a:latin typeface="Times New Roman" panose="02020603050405020304" pitchFamily="18" charset="0"/>
                <a:ea typeface="游明朝" panose="02020400000000000000" pitchFamily="18" charset="-128"/>
                <a:cs typeface="Times New Roman" panose="02020603050405020304" pitchFamily="18" charset="0"/>
              </a:rPr>
              <a:t>	=&gt; Suggested as part of the Bureau-approved project</a:t>
            </a:r>
            <a:r>
              <a:rPr lang="en-US" altLang="ja-JP" sz="2400" strike="sngStrike" kern="100" dirty="0">
                <a:latin typeface="Times New Roman" panose="02020603050405020304" pitchFamily="18" charset="0"/>
                <a:ea typeface="游明朝" panose="02020400000000000000" pitchFamily="18" charset="-128"/>
                <a:cs typeface="Times New Roman" panose="02020603050405020304" pitchFamily="18" charset="0"/>
              </a:rPr>
              <a:t> </a:t>
            </a:r>
            <a:endParaRPr lang="en-US" altLang="ja-JP" sz="2400" strike="sngStrike" kern="100" dirty="0">
              <a:effectLst/>
              <a:latin typeface="Times New Roman" panose="02020603050405020304" pitchFamily="18" charset="0"/>
              <a:ea typeface="游明朝" panose="02020400000000000000" pitchFamily="18" charset="-128"/>
              <a:cs typeface="Times New Roman" panose="02020603050405020304" pitchFamily="18" charset="0"/>
            </a:endParaRPr>
          </a:p>
          <a:p>
            <a:r>
              <a:rPr lang="en-US" altLang="ja-JP" sz="2400" kern="100" dirty="0">
                <a:latin typeface="Times New Roman" panose="02020603050405020304" pitchFamily="18" charset="0"/>
                <a:ea typeface="游明朝" panose="02020400000000000000" pitchFamily="18" charset="-128"/>
                <a:cs typeface="Times New Roman" panose="02020603050405020304" pitchFamily="18" charset="0"/>
              </a:rPr>
              <a:t>	=&gt; Find the project experts to support the leader</a:t>
            </a:r>
          </a:p>
          <a:p>
            <a:endParaRPr lang="en-US" altLang="ja-JP" sz="2400" kern="100" dirty="0">
              <a:effectLst/>
              <a:latin typeface="Times New Roman" panose="02020603050405020304" pitchFamily="18" charset="0"/>
              <a:ea typeface="游明朝" panose="02020400000000000000" pitchFamily="18" charset="-128"/>
              <a:cs typeface="Times New Roman" panose="02020603050405020304" pitchFamily="18" charset="0"/>
            </a:endParaRPr>
          </a:p>
          <a:p>
            <a:pPr marL="342900" indent="-342900">
              <a:buFont typeface="Wingdings" panose="05000000000000000000" pitchFamily="2" charset="2"/>
              <a:buChar char="Ø"/>
            </a:pPr>
            <a:r>
              <a:rPr lang="en-US" altLang="ja-JP" sz="2400" kern="100" dirty="0">
                <a:latin typeface="Times New Roman" panose="02020603050405020304" pitchFamily="18" charset="0"/>
                <a:ea typeface="游明朝" panose="02020400000000000000" pitchFamily="18" charset="-128"/>
                <a:cs typeface="Times New Roman" panose="02020603050405020304" pitchFamily="18" charset="0"/>
              </a:rPr>
              <a:t>We will define the project scope of the stage 2.</a:t>
            </a:r>
          </a:p>
          <a:p>
            <a:r>
              <a:rPr lang="en-US" altLang="ja-JP" sz="2400" kern="100" dirty="0">
                <a:effectLst/>
                <a:latin typeface="Times New Roman" panose="02020603050405020304" pitchFamily="18" charset="0"/>
                <a:ea typeface="游明朝" panose="02020400000000000000" pitchFamily="18" charset="-128"/>
                <a:cs typeface="Times New Roman" panose="02020603050405020304" pitchFamily="18" charset="0"/>
              </a:rPr>
              <a:t>	=&gt;Deliverables (Publish format, Publish site) should be defined. </a:t>
            </a:r>
          </a:p>
          <a:p>
            <a:r>
              <a:rPr lang="en-US" altLang="ja-JP" sz="2400" kern="100" dirty="0">
                <a:latin typeface="Times New Roman" panose="02020603050405020304" pitchFamily="18" charset="0"/>
                <a:ea typeface="游明朝" panose="02020400000000000000" pitchFamily="18" charset="-128"/>
                <a:cs typeface="Times New Roman" panose="02020603050405020304" pitchFamily="18" charset="0"/>
              </a:rPr>
              <a:t>	=&gt;Resolve the resource issue for development and maintenance. </a:t>
            </a:r>
          </a:p>
          <a:p>
            <a:r>
              <a:rPr lang="en-US" altLang="ja-JP" sz="2400" kern="100" dirty="0">
                <a:effectLst/>
                <a:latin typeface="Times New Roman" panose="02020603050405020304" pitchFamily="18" charset="0"/>
                <a:ea typeface="游明朝" panose="02020400000000000000" pitchFamily="18" charset="-128"/>
                <a:cs typeface="Times New Roman" panose="02020603050405020304" pitchFamily="18" charset="0"/>
              </a:rPr>
              <a:t>	=&gt;It is to be presented to the Bureau.</a:t>
            </a:r>
          </a:p>
          <a:p>
            <a:endParaRPr lang="en-US" altLang="ja-JP" sz="2400" kern="100" dirty="0">
              <a:latin typeface="Times New Roman" panose="02020603050405020304" pitchFamily="18" charset="0"/>
              <a:ea typeface="游明朝" panose="02020400000000000000" pitchFamily="18" charset="-128"/>
              <a:cs typeface="Times New Roman" panose="02020603050405020304" pitchFamily="18" charset="0"/>
            </a:endParaRPr>
          </a:p>
          <a:p>
            <a:pPr marL="342900" indent="-342900">
              <a:buFont typeface="Wingdings" panose="05000000000000000000" pitchFamily="2" charset="2"/>
              <a:buChar char="Ø"/>
            </a:pPr>
            <a:r>
              <a:rPr lang="en-US" altLang="ja-JP" sz="2400" kern="100" dirty="0">
                <a:latin typeface="Times New Roman" panose="02020603050405020304" pitchFamily="18" charset="0"/>
                <a:ea typeface="游明朝" panose="02020400000000000000" pitchFamily="18" charset="-128"/>
                <a:cs typeface="Times New Roman" panose="02020603050405020304" pitchFamily="18" charset="0"/>
              </a:rPr>
              <a:t>We will continue to assess the feasibility and the risk of the stage 3 for UN/CEFACT.</a:t>
            </a:r>
            <a:endParaRPr lang="en-US" altLang="ja-JP" sz="2400" kern="100" dirty="0">
              <a:effectLst/>
              <a:latin typeface="Times New Roman" panose="02020603050405020304" pitchFamily="18" charset="0"/>
              <a:ea typeface="游明朝" panose="02020400000000000000" pitchFamily="18" charset="-128"/>
              <a:cs typeface="Times New Roman" panose="02020603050405020304" pitchFamily="18" charset="0"/>
            </a:endParaRPr>
          </a:p>
        </p:txBody>
      </p:sp>
    </p:spTree>
    <p:extLst>
      <p:ext uri="{BB962C8B-B14F-4D97-AF65-F5344CB8AC3E}">
        <p14:creationId xmlns:p14="http://schemas.microsoft.com/office/powerpoint/2010/main" val="237798987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496B6B42-F1F9-429C-BDC1-B768A684BA43}"/>
              </a:ext>
            </a:extLst>
          </p:cNvPr>
          <p:cNvSpPr>
            <a:spLocks noGrp="1"/>
          </p:cNvSpPr>
          <p:nvPr>
            <p:ph type="sldNum" sz="quarter" idx="12"/>
          </p:nvPr>
        </p:nvSpPr>
        <p:spPr/>
        <p:txBody>
          <a:bodyPr/>
          <a:lstStyle/>
          <a:p>
            <a:fld id="{BA14B8F6-DC3D-4F1F-BFAC-BC9EC173BFE5}" type="slidenum">
              <a:rPr kumimoji="1" lang="ja-JP" altLang="en-US" smtClean="0"/>
              <a:t>13</a:t>
            </a:fld>
            <a:endParaRPr kumimoji="1" lang="ja-JP" altLang="en-US"/>
          </a:p>
        </p:txBody>
      </p:sp>
      <p:sp>
        <p:nvSpPr>
          <p:cNvPr id="3" name="テキスト ボックス 2">
            <a:extLst>
              <a:ext uri="{FF2B5EF4-FFF2-40B4-BE49-F238E27FC236}">
                <a16:creationId xmlns:a16="http://schemas.microsoft.com/office/drawing/2014/main" id="{951CB097-92DD-4628-97D2-8DBB3CFECD05}"/>
              </a:ext>
            </a:extLst>
          </p:cNvPr>
          <p:cNvSpPr txBox="1"/>
          <p:nvPr/>
        </p:nvSpPr>
        <p:spPr>
          <a:xfrm>
            <a:off x="231227" y="84083"/>
            <a:ext cx="11666133" cy="523220"/>
          </a:xfrm>
          <a:prstGeom prst="rect">
            <a:avLst/>
          </a:prstGeom>
          <a:noFill/>
        </p:spPr>
        <p:txBody>
          <a:bodyPr wrap="square" rtlCol="0">
            <a:spAutoFit/>
          </a:bodyPr>
          <a:lstStyle/>
          <a:p>
            <a:r>
              <a:rPr lang="en-US" altLang="ja-JP" sz="2800" b="1" dirty="0">
                <a:solidFill>
                  <a:srgbClr val="0070C0"/>
                </a:solidFill>
              </a:rPr>
              <a:t>Note on the project Stage1 (Comments by the participants)</a:t>
            </a:r>
            <a:endParaRPr kumimoji="1" lang="ja-JP" altLang="en-US" sz="2800" b="1" dirty="0">
              <a:solidFill>
                <a:srgbClr val="0070C0"/>
              </a:solidFill>
            </a:endParaRPr>
          </a:p>
        </p:txBody>
      </p:sp>
      <p:sp>
        <p:nvSpPr>
          <p:cNvPr id="4" name="テキスト ボックス 3">
            <a:extLst>
              <a:ext uri="{FF2B5EF4-FFF2-40B4-BE49-F238E27FC236}">
                <a16:creationId xmlns:a16="http://schemas.microsoft.com/office/drawing/2014/main" id="{795487BC-74EC-42F7-A609-7A704FD3CAB8}"/>
              </a:ext>
            </a:extLst>
          </p:cNvPr>
          <p:cNvSpPr txBox="1"/>
          <p:nvPr/>
        </p:nvSpPr>
        <p:spPr>
          <a:xfrm>
            <a:off x="792480" y="1137920"/>
            <a:ext cx="10800080" cy="4524315"/>
          </a:xfrm>
          <a:prstGeom prst="rect">
            <a:avLst/>
          </a:prstGeom>
          <a:noFill/>
          <a:ln>
            <a:solidFill>
              <a:schemeClr val="accent1"/>
            </a:solidFill>
          </a:ln>
        </p:spPr>
        <p:txBody>
          <a:bodyPr wrap="square" rtlCol="0">
            <a:spAutoFit/>
          </a:bodyPr>
          <a:lstStyle/>
          <a:p>
            <a:pPr marL="342900" indent="-342900">
              <a:buFont typeface="Arial" panose="020B0604020202020204" pitchFamily="34" charset="0"/>
              <a:buChar char="•"/>
            </a:pPr>
            <a:r>
              <a:rPr kumimoji="1" lang="en-US" altLang="ja-JP" sz="2400" dirty="0"/>
              <a:t>Keep semantics in the generated JSON schema</a:t>
            </a:r>
          </a:p>
          <a:p>
            <a:r>
              <a:rPr kumimoji="1" lang="en-US" altLang="ja-JP" sz="2400" dirty="0"/>
              <a:t>	=&gt; How to inherit the context specified upper level.</a:t>
            </a:r>
          </a:p>
          <a:p>
            <a:r>
              <a:rPr lang="en-US" altLang="ja-JP" sz="2400" dirty="0"/>
              <a:t>	=&gt;Keep the structure design used for XML schema.</a:t>
            </a:r>
            <a:endParaRPr kumimoji="1" lang="en-US" altLang="ja-JP" sz="2400" dirty="0"/>
          </a:p>
          <a:p>
            <a:pPr marL="342900" indent="-342900">
              <a:buFont typeface="Arial" panose="020B0604020202020204" pitchFamily="34" charset="0"/>
              <a:buChar char="•"/>
            </a:pPr>
            <a:endParaRPr kumimoji="1" lang="en-US" altLang="ja-JP" sz="2400" dirty="0"/>
          </a:p>
          <a:p>
            <a:pPr marL="342900" indent="-342900">
              <a:buFont typeface="Arial" panose="020B0604020202020204" pitchFamily="34" charset="0"/>
              <a:buChar char="•"/>
            </a:pPr>
            <a:r>
              <a:rPr kumimoji="1" lang="en-US" altLang="ja-JP" sz="2400" dirty="0"/>
              <a:t>Watch out the difference between JSON Schema and JSON-LD vocabulary</a:t>
            </a:r>
          </a:p>
          <a:p>
            <a:r>
              <a:rPr lang="en-US" altLang="ja-JP" sz="2400" dirty="0"/>
              <a:t>	=&gt;JSON schema is defined for the document.</a:t>
            </a:r>
          </a:p>
          <a:p>
            <a:r>
              <a:rPr lang="en-US" altLang="ja-JP" sz="2400" dirty="0"/>
              <a:t>	=&gt;JSON-LD artifact is a component as a semantic module.  </a:t>
            </a:r>
          </a:p>
          <a:p>
            <a:pPr marL="342900" indent="-342900">
              <a:buFont typeface="Arial" panose="020B0604020202020204" pitchFamily="34" charset="0"/>
              <a:buChar char="•"/>
            </a:pPr>
            <a:endParaRPr kumimoji="1" lang="en-US" altLang="ja-JP" sz="2400" dirty="0"/>
          </a:p>
          <a:p>
            <a:pPr marL="342900" indent="-342900">
              <a:buFont typeface="Arial" panose="020B0604020202020204" pitchFamily="34" charset="0"/>
              <a:buChar char="•"/>
            </a:pPr>
            <a:r>
              <a:rPr lang="en-US" altLang="ja-JP" sz="2400" dirty="0"/>
              <a:t>Solution for JSON schema for the Namespace function of XML schema</a:t>
            </a:r>
          </a:p>
          <a:p>
            <a:r>
              <a:rPr kumimoji="1" lang="en-US" altLang="ja-JP" sz="2400" dirty="0"/>
              <a:t>	=&gt;There </a:t>
            </a:r>
            <a:r>
              <a:rPr lang="en-US" altLang="ja-JP" sz="2400" dirty="0"/>
              <a:t>are no function specifying a namespace which is provided 	      in XML schema.</a:t>
            </a:r>
            <a:endParaRPr kumimoji="1" lang="ja-JP" altLang="en-US" sz="2400" dirty="0"/>
          </a:p>
        </p:txBody>
      </p:sp>
    </p:spTree>
    <p:extLst>
      <p:ext uri="{BB962C8B-B14F-4D97-AF65-F5344CB8AC3E}">
        <p14:creationId xmlns:p14="http://schemas.microsoft.com/office/powerpoint/2010/main" val="42451712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6BC2CF18-2E4C-456D-A9BE-226C6A8F2BD3}"/>
              </a:ext>
            </a:extLst>
          </p:cNvPr>
          <p:cNvSpPr txBox="1"/>
          <p:nvPr/>
        </p:nvSpPr>
        <p:spPr>
          <a:xfrm>
            <a:off x="3312160" y="508000"/>
            <a:ext cx="5090160" cy="646331"/>
          </a:xfrm>
          <a:prstGeom prst="rect">
            <a:avLst/>
          </a:prstGeom>
          <a:noFill/>
        </p:spPr>
        <p:txBody>
          <a:bodyPr wrap="square" rtlCol="0">
            <a:spAutoFit/>
          </a:bodyPr>
          <a:lstStyle/>
          <a:p>
            <a:pPr algn="ctr"/>
            <a:r>
              <a:rPr kumimoji="1" lang="en-US" altLang="ja-JP" sz="3600" b="1" dirty="0"/>
              <a:t>Agenda</a:t>
            </a:r>
            <a:endParaRPr kumimoji="1" lang="ja-JP" altLang="en-US" sz="3600" b="1" dirty="0"/>
          </a:p>
        </p:txBody>
      </p:sp>
      <p:sp>
        <p:nvSpPr>
          <p:cNvPr id="3" name="テキスト ボックス 2">
            <a:extLst>
              <a:ext uri="{FF2B5EF4-FFF2-40B4-BE49-F238E27FC236}">
                <a16:creationId xmlns:a16="http://schemas.microsoft.com/office/drawing/2014/main" id="{DC65907B-6E4C-46DB-9528-59A14ACF7A4F}"/>
              </a:ext>
            </a:extLst>
          </p:cNvPr>
          <p:cNvSpPr txBox="1"/>
          <p:nvPr/>
        </p:nvSpPr>
        <p:spPr>
          <a:xfrm>
            <a:off x="1452880" y="1869440"/>
            <a:ext cx="9072880" cy="4031873"/>
          </a:xfrm>
          <a:prstGeom prst="rect">
            <a:avLst/>
          </a:prstGeom>
          <a:noFill/>
        </p:spPr>
        <p:txBody>
          <a:bodyPr wrap="square" rtlCol="0">
            <a:spAutoFit/>
          </a:bodyPr>
          <a:lstStyle/>
          <a:p>
            <a:pPr marL="342900" indent="-342900">
              <a:buAutoNum type="arabicPeriod"/>
            </a:pPr>
            <a:r>
              <a:rPr kumimoji="1" lang="en-US" altLang="ja-JP" sz="3200" dirty="0"/>
              <a:t>Project status review</a:t>
            </a:r>
          </a:p>
          <a:p>
            <a:pPr marL="342900" indent="-342900">
              <a:buAutoNum type="arabicPeriod"/>
            </a:pPr>
            <a:endParaRPr kumimoji="1" lang="en-US" altLang="ja-JP" sz="3200" dirty="0"/>
          </a:p>
          <a:p>
            <a:pPr marL="342900" indent="-342900">
              <a:buAutoNum type="arabicPeriod"/>
            </a:pPr>
            <a:r>
              <a:rPr lang="en-US" altLang="ja-JP" sz="3200" dirty="0"/>
              <a:t>API project roadmap</a:t>
            </a:r>
          </a:p>
          <a:p>
            <a:pPr marL="342900" indent="-342900">
              <a:buAutoNum type="arabicPeriod"/>
            </a:pPr>
            <a:endParaRPr lang="en-US" altLang="ja-JP" sz="3200" dirty="0"/>
          </a:p>
          <a:p>
            <a:pPr marL="342900" indent="-342900">
              <a:buAutoNum type="arabicPeriod"/>
            </a:pPr>
            <a:r>
              <a:rPr kumimoji="1" lang="en-US" altLang="ja-JP" sz="3200" dirty="0"/>
              <a:t>Requirements from Business Domains</a:t>
            </a:r>
          </a:p>
          <a:p>
            <a:endParaRPr kumimoji="1" lang="en-US" altLang="ja-JP" sz="3200" dirty="0"/>
          </a:p>
          <a:p>
            <a:r>
              <a:rPr lang="en-US" altLang="ja-JP" sz="3200" dirty="0"/>
              <a:t>4.Way Forward</a:t>
            </a:r>
          </a:p>
          <a:p>
            <a:pPr marL="342900" indent="-342900">
              <a:buAutoNum type="arabicPeriod"/>
            </a:pPr>
            <a:endParaRPr kumimoji="1" lang="ja-JP" altLang="en-US" sz="3200" dirty="0"/>
          </a:p>
        </p:txBody>
      </p:sp>
      <p:sp>
        <p:nvSpPr>
          <p:cNvPr id="4" name="スライド番号プレースホルダー 3">
            <a:extLst>
              <a:ext uri="{FF2B5EF4-FFF2-40B4-BE49-F238E27FC236}">
                <a16:creationId xmlns:a16="http://schemas.microsoft.com/office/drawing/2014/main" id="{1BC48B4C-F6DD-41C6-A941-47EF9FCD7702}"/>
              </a:ext>
            </a:extLst>
          </p:cNvPr>
          <p:cNvSpPr>
            <a:spLocks noGrp="1"/>
          </p:cNvSpPr>
          <p:nvPr>
            <p:ph type="sldNum" sz="quarter" idx="12"/>
          </p:nvPr>
        </p:nvSpPr>
        <p:spPr/>
        <p:txBody>
          <a:bodyPr/>
          <a:lstStyle/>
          <a:p>
            <a:fld id="{BA14B8F6-DC3D-4F1F-BFAC-BC9EC173BFE5}" type="slidenum">
              <a:rPr kumimoji="1" lang="ja-JP" altLang="en-US" smtClean="0"/>
              <a:t>2</a:t>
            </a:fld>
            <a:endParaRPr kumimoji="1" lang="ja-JP" altLang="en-US"/>
          </a:p>
        </p:txBody>
      </p:sp>
    </p:spTree>
    <p:extLst>
      <p:ext uri="{BB962C8B-B14F-4D97-AF65-F5344CB8AC3E}">
        <p14:creationId xmlns:p14="http://schemas.microsoft.com/office/powerpoint/2010/main" val="370506003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8F599E9D-957D-446C-8085-43EE14F854C5}"/>
              </a:ext>
            </a:extLst>
          </p:cNvPr>
          <p:cNvSpPr txBox="1"/>
          <p:nvPr/>
        </p:nvSpPr>
        <p:spPr>
          <a:xfrm>
            <a:off x="477520" y="0"/>
            <a:ext cx="5842000" cy="584775"/>
          </a:xfrm>
          <a:prstGeom prst="rect">
            <a:avLst/>
          </a:prstGeom>
          <a:noFill/>
        </p:spPr>
        <p:txBody>
          <a:bodyPr wrap="square" rtlCol="0">
            <a:spAutoFit/>
          </a:bodyPr>
          <a:lstStyle/>
          <a:p>
            <a:r>
              <a:rPr kumimoji="1" lang="en-US" altLang="ja-JP" sz="3200" b="1" dirty="0">
                <a:solidFill>
                  <a:srgbClr val="0070C0"/>
                </a:solidFill>
              </a:rPr>
              <a:t>Project Status</a:t>
            </a:r>
            <a:endParaRPr kumimoji="1" lang="ja-JP" altLang="en-US" sz="3200" b="1" dirty="0">
              <a:solidFill>
                <a:srgbClr val="0070C0"/>
              </a:solidFill>
            </a:endParaRPr>
          </a:p>
        </p:txBody>
      </p:sp>
      <p:sp>
        <p:nvSpPr>
          <p:cNvPr id="3" name="テキスト ボックス 2">
            <a:extLst>
              <a:ext uri="{FF2B5EF4-FFF2-40B4-BE49-F238E27FC236}">
                <a16:creationId xmlns:a16="http://schemas.microsoft.com/office/drawing/2014/main" id="{E3661A89-9ECA-434A-B858-C8E0FADE9D8E}"/>
              </a:ext>
            </a:extLst>
          </p:cNvPr>
          <p:cNvSpPr txBox="1"/>
          <p:nvPr/>
        </p:nvSpPr>
        <p:spPr>
          <a:xfrm>
            <a:off x="274320" y="733246"/>
            <a:ext cx="11917680" cy="6124754"/>
          </a:xfrm>
          <a:prstGeom prst="rect">
            <a:avLst/>
          </a:prstGeom>
          <a:noFill/>
        </p:spPr>
        <p:txBody>
          <a:bodyPr wrap="square" rtlCol="0">
            <a:spAutoFit/>
          </a:bodyPr>
          <a:lstStyle/>
          <a:p>
            <a:pPr marL="457200" indent="-457200">
              <a:buFont typeface="Wingdings" panose="05000000000000000000" pitchFamily="2" charset="2"/>
              <a:buChar char="Ø"/>
            </a:pPr>
            <a:r>
              <a:rPr kumimoji="1" lang="en-US" altLang="ja-JP" sz="2800" b="1" dirty="0"/>
              <a:t>XHE Technical Specification</a:t>
            </a:r>
            <a:r>
              <a:rPr kumimoji="1" lang="en-US" altLang="ja-JP" sz="2000" dirty="0"/>
              <a:t>(Project leader: Anders </a:t>
            </a:r>
            <a:r>
              <a:rPr kumimoji="1" lang="en-US" altLang="ja-JP" sz="2000" dirty="0" err="1"/>
              <a:t>Grangard</a:t>
            </a:r>
            <a:r>
              <a:rPr kumimoji="1" lang="en-US" altLang="ja-JP" sz="2000" dirty="0"/>
              <a:t>)</a:t>
            </a:r>
            <a:endParaRPr kumimoji="1" lang="en-US" altLang="ja-JP" sz="2800" dirty="0"/>
          </a:p>
          <a:p>
            <a:r>
              <a:rPr lang="en-US" altLang="ja-JP" sz="2800" dirty="0"/>
              <a:t>	</a:t>
            </a:r>
            <a:r>
              <a:rPr lang="en-US" altLang="ja-JP" sz="2400" dirty="0" err="1"/>
              <a:t>Published</a:t>
            </a:r>
            <a:r>
              <a:rPr lang="en-US" altLang="ja-JP" sz="2400" dirty="0" err="1">
                <a:sym typeface="Wingdings" panose="05000000000000000000" pitchFamily="2" charset="2"/>
              </a:rPr>
              <a:t>BIEs</a:t>
            </a:r>
            <a:r>
              <a:rPr lang="en-US" altLang="ja-JP" sz="2400" dirty="0">
                <a:sym typeface="Wingdings" panose="05000000000000000000" pitchFamily="2" charset="2"/>
              </a:rPr>
              <a:t> will be in CCL</a:t>
            </a:r>
            <a:endParaRPr kumimoji="1" lang="en-US" altLang="ja-JP" sz="2400" dirty="0"/>
          </a:p>
          <a:p>
            <a:pPr marL="457200" indent="-457200">
              <a:buFont typeface="Wingdings" panose="05000000000000000000" pitchFamily="2" charset="2"/>
              <a:buChar char="Ø"/>
            </a:pPr>
            <a:r>
              <a:rPr lang="en-US" altLang="ja-JP" sz="2800" b="1" dirty="0"/>
              <a:t>Application Error and Acknowledgement</a:t>
            </a:r>
            <a:r>
              <a:rPr kumimoji="1" lang="en-US" altLang="ja-JP" sz="2000" dirty="0"/>
              <a:t>(Project </a:t>
            </a:r>
            <a:r>
              <a:rPr lang="en-US" altLang="ja-JP" sz="2000" dirty="0"/>
              <a:t>l</a:t>
            </a:r>
            <a:r>
              <a:rPr kumimoji="1" lang="en-US" altLang="ja-JP" sz="2000" dirty="0"/>
              <a:t>eader: </a:t>
            </a:r>
            <a:r>
              <a:rPr kumimoji="1" lang="en-US" altLang="ja-JP" sz="2000" dirty="0" err="1"/>
              <a:t>Hisanao</a:t>
            </a:r>
            <a:r>
              <a:rPr kumimoji="1" lang="en-US" altLang="ja-JP" sz="2000" dirty="0"/>
              <a:t> </a:t>
            </a:r>
            <a:r>
              <a:rPr kumimoji="1" lang="en-US" altLang="ja-JP" sz="2000" dirty="0" err="1"/>
              <a:t>Sugamata</a:t>
            </a:r>
            <a:r>
              <a:rPr kumimoji="1" lang="en-US" altLang="ja-JP" sz="2000" dirty="0"/>
              <a:t>)</a:t>
            </a:r>
            <a:endParaRPr lang="en-US" altLang="ja-JP" sz="2000" dirty="0"/>
          </a:p>
          <a:p>
            <a:r>
              <a:rPr lang="en-US" altLang="ja-JP" sz="2800" dirty="0"/>
              <a:t>	</a:t>
            </a:r>
            <a:r>
              <a:rPr lang="en-US" altLang="ja-JP" sz="2400" dirty="0" err="1"/>
              <a:t>Published</a:t>
            </a:r>
            <a:r>
              <a:rPr lang="en-US" altLang="ja-JP" sz="2400" dirty="0" err="1">
                <a:sym typeface="Wingdings" panose="05000000000000000000" pitchFamily="2" charset="2"/>
              </a:rPr>
              <a:t>BIEs</a:t>
            </a:r>
            <a:r>
              <a:rPr lang="en-US" altLang="ja-JP" sz="2400" dirty="0">
                <a:sym typeface="Wingdings" panose="05000000000000000000" pitchFamily="2" charset="2"/>
              </a:rPr>
              <a:t> were in CCL</a:t>
            </a:r>
            <a:endParaRPr lang="en-US" altLang="ja-JP" sz="2400" dirty="0"/>
          </a:p>
          <a:p>
            <a:pPr marL="457200" indent="-457200">
              <a:buFont typeface="Wingdings" panose="05000000000000000000" pitchFamily="2" charset="2"/>
              <a:buChar char="Ø"/>
            </a:pPr>
            <a:r>
              <a:rPr kumimoji="1" lang="en-US" altLang="ja-JP" sz="2800" b="1" dirty="0"/>
              <a:t>Message Construction Guide for CCBDA</a:t>
            </a:r>
            <a:r>
              <a:rPr kumimoji="1" lang="en-US" altLang="ja-JP" sz="2000" dirty="0"/>
              <a:t>(Project </a:t>
            </a:r>
            <a:r>
              <a:rPr lang="en-US" altLang="ja-JP" sz="2000" dirty="0"/>
              <a:t>l</a:t>
            </a:r>
            <a:r>
              <a:rPr kumimoji="1" lang="en-US" altLang="ja-JP" sz="2000" dirty="0"/>
              <a:t>eader: </a:t>
            </a:r>
            <a:r>
              <a:rPr kumimoji="1" lang="en-US" altLang="ja-JP" sz="2000" dirty="0" err="1"/>
              <a:t>Hisanao</a:t>
            </a:r>
            <a:r>
              <a:rPr kumimoji="1" lang="en-US" altLang="ja-JP" sz="2000" dirty="0"/>
              <a:t> </a:t>
            </a:r>
            <a:r>
              <a:rPr kumimoji="1" lang="en-US" altLang="ja-JP" sz="2000" dirty="0" err="1"/>
              <a:t>Sugamata</a:t>
            </a:r>
            <a:r>
              <a:rPr kumimoji="1" lang="en-US" altLang="ja-JP" sz="2000" dirty="0"/>
              <a:t>)</a:t>
            </a:r>
          </a:p>
          <a:p>
            <a:r>
              <a:rPr lang="en-US" altLang="ja-JP" sz="2800" dirty="0"/>
              <a:t>	</a:t>
            </a:r>
            <a:r>
              <a:rPr lang="en-US" altLang="ja-JP" sz="2400" dirty="0" err="1"/>
              <a:t>Finalized</a:t>
            </a:r>
            <a:r>
              <a:rPr lang="en-US" altLang="ja-JP" sz="2400" dirty="0" err="1">
                <a:sym typeface="Wingdings" panose="05000000000000000000" pitchFamily="2" charset="2"/>
              </a:rPr>
              <a:t>Change</a:t>
            </a:r>
            <a:r>
              <a:rPr lang="en-US" altLang="ja-JP" sz="2400" dirty="0">
                <a:sym typeface="Wingdings" panose="05000000000000000000" pitchFamily="2" charset="2"/>
              </a:rPr>
              <a:t> request for NDR&amp;CCBDA </a:t>
            </a:r>
            <a:endParaRPr kumimoji="1" lang="en-US" altLang="ja-JP" sz="2400" dirty="0"/>
          </a:p>
          <a:p>
            <a:pPr marL="457200" indent="-457200">
              <a:buFont typeface="Wingdings" panose="05000000000000000000" pitchFamily="2" charset="2"/>
              <a:buChar char="Ø"/>
            </a:pPr>
            <a:r>
              <a:rPr lang="en-US" altLang="ja-JP" sz="2800" b="1" dirty="0"/>
              <a:t>RDM2API </a:t>
            </a:r>
            <a:r>
              <a:rPr lang="en-US" altLang="ja-JP" sz="2000" dirty="0"/>
              <a:t>(Project leader: Steven </a:t>
            </a:r>
            <a:r>
              <a:rPr lang="en-US" altLang="ja-JP" sz="2000" dirty="0" err="1"/>
              <a:t>Capell</a:t>
            </a:r>
            <a:r>
              <a:rPr lang="en-US" altLang="ja-JP" sz="2000" dirty="0"/>
              <a:t>)</a:t>
            </a:r>
          </a:p>
          <a:p>
            <a:r>
              <a:rPr lang="en-US" altLang="ja-JP" sz="2800" dirty="0"/>
              <a:t>	Guide on JSON-LD vocabulary</a:t>
            </a:r>
          </a:p>
          <a:p>
            <a:r>
              <a:rPr lang="en-US" altLang="ja-JP" sz="2800" dirty="0"/>
              <a:t>	</a:t>
            </a:r>
            <a:r>
              <a:rPr kumimoji="1" lang="en-US" altLang="ja-JP" sz="2800" dirty="0"/>
              <a:t>Guide on UML Profile</a:t>
            </a:r>
          </a:p>
          <a:p>
            <a:r>
              <a:rPr lang="en-US" altLang="ja-JP" sz="2800" dirty="0"/>
              <a:t>	</a:t>
            </a:r>
            <a:r>
              <a:rPr lang="en-US" altLang="ja-JP" sz="2400" dirty="0">
                <a:sym typeface="Wingdings" panose="05000000000000000000" pitchFamily="2" charset="2"/>
              </a:rPr>
              <a:t>Developed as a trial version</a:t>
            </a:r>
            <a:endParaRPr kumimoji="1" lang="en-US" altLang="ja-JP" sz="2400" dirty="0"/>
          </a:p>
          <a:p>
            <a:pPr marL="457200" indent="-457200">
              <a:buFont typeface="Wingdings" panose="05000000000000000000" pitchFamily="2" charset="2"/>
              <a:buChar char="Ø"/>
            </a:pPr>
            <a:r>
              <a:rPr lang="en-US" altLang="ja-JP" sz="2800" b="1" dirty="0"/>
              <a:t>API Town Plan</a:t>
            </a:r>
            <a:r>
              <a:rPr lang="en-US" altLang="ja-JP" sz="2000" dirty="0"/>
              <a:t>(Project leader: Steven </a:t>
            </a:r>
            <a:r>
              <a:rPr lang="en-US" altLang="ja-JP" sz="2000" dirty="0" err="1"/>
              <a:t>Capell</a:t>
            </a:r>
            <a:r>
              <a:rPr lang="en-US" altLang="ja-JP" sz="2000" dirty="0"/>
              <a:t>)</a:t>
            </a:r>
          </a:p>
          <a:p>
            <a:r>
              <a:rPr lang="en-US" altLang="ja-JP" sz="2800" dirty="0"/>
              <a:t>	</a:t>
            </a:r>
            <a:r>
              <a:rPr lang="en-US" altLang="ja-JP" sz="2400" dirty="0">
                <a:sym typeface="Wingdings" panose="05000000000000000000" pitchFamily="2" charset="2"/>
              </a:rPr>
              <a:t></a:t>
            </a:r>
            <a:r>
              <a:rPr lang="en-US" altLang="ja-JP" sz="2400" dirty="0"/>
              <a:t>Pending</a:t>
            </a:r>
          </a:p>
          <a:p>
            <a:pPr marL="457200" indent="-457200">
              <a:buFont typeface="Wingdings" panose="05000000000000000000" pitchFamily="2" charset="2"/>
              <a:buChar char="Ø"/>
            </a:pPr>
            <a:r>
              <a:rPr kumimoji="1" lang="en-US" altLang="ja-JP" sz="2800" b="1" dirty="0"/>
              <a:t>API Technical Specification</a:t>
            </a:r>
            <a:r>
              <a:rPr lang="en-US" altLang="ja-JP" sz="2000" dirty="0"/>
              <a:t>(Project leader: Ian Watt)</a:t>
            </a:r>
            <a:endParaRPr kumimoji="1" lang="en-US" altLang="ja-JP" sz="2800" dirty="0"/>
          </a:p>
          <a:p>
            <a:r>
              <a:rPr lang="en-US" altLang="ja-JP" sz="2800" dirty="0"/>
              <a:t>	</a:t>
            </a:r>
            <a:r>
              <a:rPr lang="en-US" altLang="ja-JP" sz="2400" dirty="0">
                <a:sym typeface="Wingdings" panose="05000000000000000000" pitchFamily="2" charset="2"/>
              </a:rPr>
              <a:t>Project started</a:t>
            </a:r>
            <a:endParaRPr kumimoji="1" lang="ja-JP" altLang="en-US" sz="2400" dirty="0"/>
          </a:p>
        </p:txBody>
      </p:sp>
      <p:sp>
        <p:nvSpPr>
          <p:cNvPr id="4" name="スライド番号プレースホルダー 3">
            <a:extLst>
              <a:ext uri="{FF2B5EF4-FFF2-40B4-BE49-F238E27FC236}">
                <a16:creationId xmlns:a16="http://schemas.microsoft.com/office/drawing/2014/main" id="{6990CB97-4C3F-41AC-BF63-158B5B8628EE}"/>
              </a:ext>
            </a:extLst>
          </p:cNvPr>
          <p:cNvSpPr>
            <a:spLocks noGrp="1"/>
          </p:cNvSpPr>
          <p:nvPr>
            <p:ph type="sldNum" sz="quarter" idx="12"/>
          </p:nvPr>
        </p:nvSpPr>
        <p:spPr/>
        <p:txBody>
          <a:bodyPr/>
          <a:lstStyle/>
          <a:p>
            <a:fld id="{BA14B8F6-DC3D-4F1F-BFAC-BC9EC173BFE5}" type="slidenum">
              <a:rPr kumimoji="1" lang="ja-JP" altLang="en-US" smtClean="0"/>
              <a:t>3</a:t>
            </a:fld>
            <a:endParaRPr kumimoji="1" lang="ja-JP" altLang="en-US"/>
          </a:p>
        </p:txBody>
      </p:sp>
    </p:spTree>
    <p:extLst>
      <p:ext uri="{BB962C8B-B14F-4D97-AF65-F5344CB8AC3E}">
        <p14:creationId xmlns:p14="http://schemas.microsoft.com/office/powerpoint/2010/main" val="71375557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8A61EA55-577D-418D-ABE6-6E1A77578795}"/>
              </a:ext>
            </a:extLst>
          </p:cNvPr>
          <p:cNvSpPr>
            <a:spLocks noGrp="1"/>
          </p:cNvSpPr>
          <p:nvPr>
            <p:ph type="sldNum" sz="quarter" idx="12"/>
          </p:nvPr>
        </p:nvSpPr>
        <p:spPr>
          <a:xfrm>
            <a:off x="8620761" y="5968608"/>
            <a:ext cx="2743200" cy="365125"/>
          </a:xfrm>
        </p:spPr>
        <p:txBody>
          <a:bodyPr/>
          <a:lstStyle/>
          <a:p>
            <a:fld id="{BA14B8F6-DC3D-4F1F-BFAC-BC9EC173BFE5}" type="slidenum">
              <a:rPr kumimoji="1" lang="ja-JP" altLang="en-US" smtClean="0"/>
              <a:t>4</a:t>
            </a:fld>
            <a:endParaRPr kumimoji="1" lang="ja-JP" altLang="en-US"/>
          </a:p>
        </p:txBody>
      </p:sp>
      <p:sp>
        <p:nvSpPr>
          <p:cNvPr id="3" name="テキスト ボックス 2">
            <a:extLst>
              <a:ext uri="{FF2B5EF4-FFF2-40B4-BE49-F238E27FC236}">
                <a16:creationId xmlns:a16="http://schemas.microsoft.com/office/drawing/2014/main" id="{CA73D4C9-DBBF-46A6-A4BC-97A167B3B7F3}"/>
              </a:ext>
            </a:extLst>
          </p:cNvPr>
          <p:cNvSpPr txBox="1"/>
          <p:nvPr/>
        </p:nvSpPr>
        <p:spPr>
          <a:xfrm>
            <a:off x="172720" y="136525"/>
            <a:ext cx="11033760" cy="584775"/>
          </a:xfrm>
          <a:prstGeom prst="rect">
            <a:avLst/>
          </a:prstGeom>
          <a:noFill/>
        </p:spPr>
        <p:txBody>
          <a:bodyPr wrap="square" rtlCol="0">
            <a:spAutoFit/>
          </a:bodyPr>
          <a:lstStyle/>
          <a:p>
            <a:r>
              <a:rPr lang="en-US" altLang="ja-JP" sz="3200" b="1" dirty="0">
                <a:solidFill>
                  <a:srgbClr val="0070C0"/>
                </a:solidFill>
              </a:rPr>
              <a:t>API Technical Specification Project (Leader: Ian Watt) </a:t>
            </a:r>
          </a:p>
        </p:txBody>
      </p:sp>
      <p:sp>
        <p:nvSpPr>
          <p:cNvPr id="5" name="テキスト ボックス 4">
            <a:extLst>
              <a:ext uri="{FF2B5EF4-FFF2-40B4-BE49-F238E27FC236}">
                <a16:creationId xmlns:a16="http://schemas.microsoft.com/office/drawing/2014/main" id="{2E63AE5E-9542-459B-A65A-E698BD4B484F}"/>
              </a:ext>
            </a:extLst>
          </p:cNvPr>
          <p:cNvSpPr txBox="1"/>
          <p:nvPr/>
        </p:nvSpPr>
        <p:spPr>
          <a:xfrm>
            <a:off x="284480" y="1120676"/>
            <a:ext cx="11633200" cy="1938992"/>
          </a:xfrm>
          <a:prstGeom prst="rect">
            <a:avLst/>
          </a:prstGeom>
          <a:noFill/>
          <a:ln>
            <a:solidFill>
              <a:schemeClr val="accent1"/>
            </a:solidFill>
          </a:ln>
        </p:spPr>
        <p:txBody>
          <a:bodyPr wrap="square">
            <a:spAutoFit/>
          </a:bodyPr>
          <a:lstStyle/>
          <a:p>
            <a:r>
              <a:rPr lang="en-US" altLang="ja-JP" sz="2400" dirty="0">
                <a:effectLst/>
                <a:latin typeface="Calibri" panose="020F0502020204030204" pitchFamily="34" charset="0"/>
                <a:ea typeface="Calibri" panose="020F0502020204030204" pitchFamily="34" charset="0"/>
              </a:rPr>
              <a:t>Multiple groups within UN/CEFACT wish to develop standard APIs as part of the set of technical deliverables from their project. The RDM2API project</a:t>
            </a:r>
            <a:r>
              <a:rPr lang="en-US" altLang="ja-JP" sz="2400" spc="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demonstrated that it is possible to go from the semantics of UN/CEFACT towards APIs. This project</a:t>
            </a:r>
            <a:r>
              <a:rPr lang="en-US" altLang="ja-JP" sz="2400" spc="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aims to develop a technical specification in order to move from RDM based</a:t>
            </a:r>
            <a:r>
              <a:rPr lang="en-US" altLang="ja-JP" sz="2400" spc="-23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deliverables</a:t>
            </a:r>
            <a:r>
              <a:rPr lang="en-US" altLang="ja-JP" sz="2400" spc="-1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to a</a:t>
            </a:r>
            <a:r>
              <a:rPr lang="en-US" altLang="ja-JP" sz="2400" spc="-1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standardized</a:t>
            </a:r>
            <a:r>
              <a:rPr lang="en-US" altLang="ja-JP" sz="2400" spc="-1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API</a:t>
            </a:r>
            <a:r>
              <a:rPr lang="en-US" altLang="ja-JP" sz="2400" spc="-1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which</a:t>
            </a:r>
            <a:r>
              <a:rPr lang="en-US" altLang="ja-JP" sz="2400" spc="-1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retains</a:t>
            </a:r>
            <a:r>
              <a:rPr lang="en-US" altLang="ja-JP" sz="2400" spc="-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the</a:t>
            </a:r>
            <a:r>
              <a:rPr lang="en-US" altLang="ja-JP" sz="2400" spc="-2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richness</a:t>
            </a:r>
            <a:r>
              <a:rPr lang="en-US" altLang="ja-JP" sz="2400" spc="-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of</a:t>
            </a:r>
            <a:r>
              <a:rPr lang="en-US" altLang="ja-JP" sz="2400" spc="-1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information</a:t>
            </a:r>
            <a:r>
              <a:rPr lang="en-US" altLang="ja-JP" sz="2400" spc="-1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available</a:t>
            </a:r>
            <a:r>
              <a:rPr lang="en-US" altLang="ja-JP" sz="2400" spc="-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in</a:t>
            </a:r>
            <a:r>
              <a:rPr lang="en-US" altLang="ja-JP" sz="2400" spc="-1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RDMs.</a:t>
            </a:r>
            <a:endParaRPr lang="ja-JP" altLang="en-US" sz="2400" dirty="0"/>
          </a:p>
        </p:txBody>
      </p:sp>
      <p:sp>
        <p:nvSpPr>
          <p:cNvPr id="6" name="テキスト ボックス 5">
            <a:extLst>
              <a:ext uri="{FF2B5EF4-FFF2-40B4-BE49-F238E27FC236}">
                <a16:creationId xmlns:a16="http://schemas.microsoft.com/office/drawing/2014/main" id="{B7C60A2C-A18F-4A62-A10E-89AD513B95D5}"/>
              </a:ext>
            </a:extLst>
          </p:cNvPr>
          <p:cNvSpPr txBox="1"/>
          <p:nvPr/>
        </p:nvSpPr>
        <p:spPr>
          <a:xfrm>
            <a:off x="274320" y="659378"/>
            <a:ext cx="2753010" cy="523220"/>
          </a:xfrm>
          <a:prstGeom prst="rect">
            <a:avLst/>
          </a:prstGeom>
          <a:noFill/>
        </p:spPr>
        <p:txBody>
          <a:bodyPr wrap="square" rtlCol="0">
            <a:spAutoFit/>
          </a:bodyPr>
          <a:lstStyle/>
          <a:p>
            <a:r>
              <a:rPr kumimoji="1" lang="en-US" altLang="ja-JP" sz="2800" b="1" dirty="0"/>
              <a:t>Purpose</a:t>
            </a:r>
            <a:endParaRPr kumimoji="1" lang="ja-JP" altLang="en-US" sz="2800" b="1" dirty="0"/>
          </a:p>
        </p:txBody>
      </p:sp>
      <p:sp>
        <p:nvSpPr>
          <p:cNvPr id="7" name="テキスト ボックス 6">
            <a:extLst>
              <a:ext uri="{FF2B5EF4-FFF2-40B4-BE49-F238E27FC236}">
                <a16:creationId xmlns:a16="http://schemas.microsoft.com/office/drawing/2014/main" id="{15AE709E-324A-4F40-A333-36FC0A166C9B}"/>
              </a:ext>
            </a:extLst>
          </p:cNvPr>
          <p:cNvSpPr txBox="1"/>
          <p:nvPr/>
        </p:nvSpPr>
        <p:spPr>
          <a:xfrm>
            <a:off x="284481" y="3041258"/>
            <a:ext cx="2753010" cy="523220"/>
          </a:xfrm>
          <a:prstGeom prst="rect">
            <a:avLst/>
          </a:prstGeom>
          <a:noFill/>
        </p:spPr>
        <p:txBody>
          <a:bodyPr wrap="square" rtlCol="0">
            <a:spAutoFit/>
          </a:bodyPr>
          <a:lstStyle/>
          <a:p>
            <a:r>
              <a:rPr lang="en-US" altLang="ja-JP" sz="2800" b="1" dirty="0"/>
              <a:t>Scope</a:t>
            </a:r>
            <a:endParaRPr kumimoji="1" lang="ja-JP" altLang="en-US" sz="2800" b="1" dirty="0"/>
          </a:p>
        </p:txBody>
      </p:sp>
      <p:sp>
        <p:nvSpPr>
          <p:cNvPr id="8" name="テキスト ボックス 7">
            <a:extLst>
              <a:ext uri="{FF2B5EF4-FFF2-40B4-BE49-F238E27FC236}">
                <a16:creationId xmlns:a16="http://schemas.microsoft.com/office/drawing/2014/main" id="{F976F58A-B2AC-45DB-8359-39680F0F2C0F}"/>
              </a:ext>
            </a:extLst>
          </p:cNvPr>
          <p:cNvSpPr txBox="1"/>
          <p:nvPr/>
        </p:nvSpPr>
        <p:spPr>
          <a:xfrm>
            <a:off x="294641" y="3459044"/>
            <a:ext cx="11633200" cy="830997"/>
          </a:xfrm>
          <a:prstGeom prst="rect">
            <a:avLst/>
          </a:prstGeom>
          <a:noFill/>
          <a:ln>
            <a:solidFill>
              <a:schemeClr val="accent1"/>
            </a:solidFill>
          </a:ln>
        </p:spPr>
        <p:txBody>
          <a:bodyPr wrap="square" rtlCol="0">
            <a:spAutoFit/>
          </a:bodyPr>
          <a:lstStyle/>
          <a:p>
            <a:r>
              <a:rPr lang="en-US" altLang="ja-JP" sz="2400" dirty="0">
                <a:effectLst/>
                <a:latin typeface="Calibri" panose="020F0502020204030204" pitchFamily="34" charset="0"/>
                <a:ea typeface="Calibri" panose="020F0502020204030204" pitchFamily="34" charset="0"/>
              </a:rPr>
              <a:t>Develop a technical specification which will standardize API production for UN/CEFACT RDM-based</a:t>
            </a:r>
            <a:r>
              <a:rPr lang="en-US" altLang="ja-JP" sz="2400" spc="-23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deliverables.</a:t>
            </a:r>
            <a:endParaRPr kumimoji="1" lang="ja-JP" altLang="en-US" sz="2400" dirty="0"/>
          </a:p>
        </p:txBody>
      </p:sp>
      <p:sp>
        <p:nvSpPr>
          <p:cNvPr id="9" name="テキスト ボックス 8">
            <a:extLst>
              <a:ext uri="{FF2B5EF4-FFF2-40B4-BE49-F238E27FC236}">
                <a16:creationId xmlns:a16="http://schemas.microsoft.com/office/drawing/2014/main" id="{76A328ED-6907-4ABC-A892-5DC8523071E4}"/>
              </a:ext>
            </a:extLst>
          </p:cNvPr>
          <p:cNvSpPr txBox="1"/>
          <p:nvPr/>
        </p:nvSpPr>
        <p:spPr>
          <a:xfrm>
            <a:off x="294641" y="4344494"/>
            <a:ext cx="2753010" cy="523220"/>
          </a:xfrm>
          <a:prstGeom prst="rect">
            <a:avLst/>
          </a:prstGeom>
          <a:noFill/>
        </p:spPr>
        <p:txBody>
          <a:bodyPr wrap="square" rtlCol="0">
            <a:spAutoFit/>
          </a:bodyPr>
          <a:lstStyle/>
          <a:p>
            <a:r>
              <a:rPr kumimoji="1" lang="en-US" altLang="ja-JP" sz="2800" b="1" dirty="0"/>
              <a:t>Deliverables</a:t>
            </a:r>
            <a:endParaRPr kumimoji="1" lang="ja-JP" altLang="en-US" sz="2800" b="1" dirty="0"/>
          </a:p>
        </p:txBody>
      </p:sp>
      <p:sp>
        <p:nvSpPr>
          <p:cNvPr id="10" name="テキスト ボックス 9">
            <a:extLst>
              <a:ext uri="{FF2B5EF4-FFF2-40B4-BE49-F238E27FC236}">
                <a16:creationId xmlns:a16="http://schemas.microsoft.com/office/drawing/2014/main" id="{BCB8F65B-3470-4B42-8678-3665E83E0086}"/>
              </a:ext>
            </a:extLst>
          </p:cNvPr>
          <p:cNvSpPr txBox="1"/>
          <p:nvPr/>
        </p:nvSpPr>
        <p:spPr>
          <a:xfrm>
            <a:off x="284481" y="4796722"/>
            <a:ext cx="11633200" cy="461665"/>
          </a:xfrm>
          <a:prstGeom prst="rect">
            <a:avLst/>
          </a:prstGeom>
          <a:noFill/>
          <a:ln>
            <a:solidFill>
              <a:schemeClr val="accent1"/>
            </a:solidFill>
          </a:ln>
        </p:spPr>
        <p:txBody>
          <a:bodyPr wrap="square" rtlCol="0">
            <a:spAutoFit/>
          </a:bodyPr>
          <a:lstStyle/>
          <a:p>
            <a:r>
              <a:rPr lang="en-US" altLang="ja-JP" sz="2400" dirty="0">
                <a:effectLst/>
                <a:latin typeface="Calibri" panose="020F0502020204030204" pitchFamily="34" charset="0"/>
                <a:ea typeface="Calibri" panose="020F0502020204030204" pitchFamily="34" charset="0"/>
              </a:rPr>
              <a:t>Application</a:t>
            </a:r>
            <a:r>
              <a:rPr lang="en-US" altLang="ja-JP" sz="2400" spc="-3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Programming</a:t>
            </a:r>
            <a:r>
              <a:rPr lang="en-US" altLang="ja-JP" sz="2400" spc="-1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Interface</a:t>
            </a:r>
            <a:r>
              <a:rPr lang="en-US" altLang="ja-JP" sz="2400" spc="-2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Technical</a:t>
            </a:r>
            <a:r>
              <a:rPr lang="en-US" altLang="ja-JP" sz="2400" spc="-1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Specification</a:t>
            </a:r>
            <a:r>
              <a:rPr lang="en-US" altLang="ja-JP" sz="2400" spc="-1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(API</a:t>
            </a:r>
            <a:r>
              <a:rPr lang="en-US" altLang="ja-JP" sz="2400" spc="-15" dirty="0">
                <a:effectLst/>
                <a:latin typeface="Calibri" panose="020F0502020204030204" pitchFamily="34" charset="0"/>
                <a:ea typeface="Calibri" panose="020F0502020204030204" pitchFamily="34" charset="0"/>
              </a:rPr>
              <a:t> </a:t>
            </a:r>
            <a:r>
              <a:rPr lang="en-US" altLang="ja-JP" sz="2400" dirty="0" err="1">
                <a:effectLst/>
                <a:latin typeface="Calibri" panose="020F0502020204030204" pitchFamily="34" charset="0"/>
                <a:ea typeface="Calibri" panose="020F0502020204030204" pitchFamily="34" charset="0"/>
              </a:rPr>
              <a:t>TechSpec</a:t>
            </a:r>
            <a:r>
              <a:rPr lang="en-US" altLang="ja-JP" sz="2400" dirty="0">
                <a:effectLst/>
                <a:latin typeface="Calibri" panose="020F0502020204030204" pitchFamily="34" charset="0"/>
                <a:ea typeface="Calibri" panose="020F0502020204030204" pitchFamily="34" charset="0"/>
              </a:rPr>
              <a:t>)</a:t>
            </a:r>
            <a:endParaRPr kumimoji="1" lang="ja-JP" altLang="en-US" sz="2400" dirty="0"/>
          </a:p>
        </p:txBody>
      </p:sp>
      <p:sp>
        <p:nvSpPr>
          <p:cNvPr id="11" name="テキスト ボックス 10">
            <a:extLst>
              <a:ext uri="{FF2B5EF4-FFF2-40B4-BE49-F238E27FC236}">
                <a16:creationId xmlns:a16="http://schemas.microsoft.com/office/drawing/2014/main" id="{E441E8F1-5A17-4048-8274-FB4189EA532C}"/>
              </a:ext>
            </a:extLst>
          </p:cNvPr>
          <p:cNvSpPr txBox="1"/>
          <p:nvPr/>
        </p:nvSpPr>
        <p:spPr>
          <a:xfrm>
            <a:off x="284480" y="5319942"/>
            <a:ext cx="4192577" cy="523220"/>
          </a:xfrm>
          <a:prstGeom prst="rect">
            <a:avLst/>
          </a:prstGeom>
          <a:noFill/>
        </p:spPr>
        <p:txBody>
          <a:bodyPr wrap="square" rtlCol="0">
            <a:spAutoFit/>
          </a:bodyPr>
          <a:lstStyle/>
          <a:p>
            <a:r>
              <a:rPr lang="en-US" altLang="ja-JP" sz="2800" b="1" dirty="0"/>
              <a:t>Initial Contributions</a:t>
            </a:r>
            <a:endParaRPr kumimoji="1" lang="ja-JP" altLang="en-US" sz="2800" b="1" dirty="0"/>
          </a:p>
        </p:txBody>
      </p:sp>
      <p:sp>
        <p:nvSpPr>
          <p:cNvPr id="13" name="テキスト ボックス 12">
            <a:extLst>
              <a:ext uri="{FF2B5EF4-FFF2-40B4-BE49-F238E27FC236}">
                <a16:creationId xmlns:a16="http://schemas.microsoft.com/office/drawing/2014/main" id="{65FDF479-B6AE-4173-9C4A-2B82A1CD55AD}"/>
              </a:ext>
            </a:extLst>
          </p:cNvPr>
          <p:cNvSpPr txBox="1"/>
          <p:nvPr/>
        </p:nvSpPr>
        <p:spPr>
          <a:xfrm>
            <a:off x="294641" y="5814672"/>
            <a:ext cx="11633200" cy="820738"/>
          </a:xfrm>
          <a:prstGeom prst="rect">
            <a:avLst/>
          </a:prstGeom>
          <a:noFill/>
          <a:ln>
            <a:solidFill>
              <a:schemeClr val="accent1"/>
            </a:solidFill>
          </a:ln>
        </p:spPr>
        <p:txBody>
          <a:bodyPr wrap="square" rtlCol="0">
            <a:spAutoFit/>
          </a:bodyPr>
          <a:lstStyle/>
          <a:p>
            <a:pPr lvl="0">
              <a:lnSpc>
                <a:spcPts val="1395"/>
              </a:lnSpc>
              <a:buSzPts val="1100"/>
              <a:tabLst>
                <a:tab pos="525145" algn="l"/>
                <a:tab pos="525780" algn="l"/>
              </a:tabLst>
            </a:pPr>
            <a:endParaRPr lang="en-US" altLang="ja-JP" sz="2400" dirty="0">
              <a:effectLst/>
              <a:latin typeface="Calibri" panose="020F0502020204030204" pitchFamily="34" charset="0"/>
              <a:ea typeface="Symbol" panose="05050102010706020507" pitchFamily="18" charset="2"/>
              <a:cs typeface="Symbol" panose="05050102010706020507" pitchFamily="18" charset="2"/>
            </a:endParaRPr>
          </a:p>
          <a:p>
            <a:pPr lvl="0">
              <a:lnSpc>
                <a:spcPts val="1395"/>
              </a:lnSpc>
              <a:buSzPts val="1100"/>
              <a:tabLst>
                <a:tab pos="525145" algn="l"/>
                <a:tab pos="525780" algn="l"/>
              </a:tabLst>
            </a:pPr>
            <a:r>
              <a:rPr lang="en-US" altLang="ja-JP" sz="2400" dirty="0">
                <a:effectLst/>
                <a:latin typeface="Calibri" panose="020F0502020204030204" pitchFamily="34" charset="0"/>
                <a:ea typeface="Symbol" panose="05050102010706020507" pitchFamily="18" charset="2"/>
                <a:cs typeface="Symbol" panose="05050102010706020507" pitchFamily="18" charset="2"/>
              </a:rPr>
              <a:t>RDM2API</a:t>
            </a:r>
            <a:r>
              <a:rPr lang="en-US" altLang="ja-JP" sz="2400" spc="-15" dirty="0">
                <a:effectLst/>
                <a:latin typeface="Calibri" panose="020F0502020204030204" pitchFamily="34" charset="0"/>
                <a:ea typeface="Symbol" panose="05050102010706020507" pitchFamily="18" charset="2"/>
                <a:cs typeface="Symbol" panose="05050102010706020507" pitchFamily="18" charset="2"/>
              </a:rPr>
              <a:t> </a:t>
            </a:r>
            <a:r>
              <a:rPr lang="en-US" altLang="ja-JP" sz="2400" dirty="0">
                <a:effectLst/>
                <a:latin typeface="Calibri" panose="020F0502020204030204" pitchFamily="34" charset="0"/>
                <a:ea typeface="Symbol" panose="05050102010706020507" pitchFamily="18" charset="2"/>
                <a:cs typeface="Symbol" panose="05050102010706020507" pitchFamily="18" charset="2"/>
              </a:rPr>
              <a:t>project</a:t>
            </a:r>
            <a:r>
              <a:rPr lang="en-US" altLang="ja-JP" sz="2400" spc="-25" dirty="0">
                <a:effectLst/>
                <a:latin typeface="Calibri" panose="020F0502020204030204" pitchFamily="34" charset="0"/>
                <a:ea typeface="Symbol" panose="05050102010706020507" pitchFamily="18" charset="2"/>
                <a:cs typeface="Symbol" panose="05050102010706020507" pitchFamily="18" charset="2"/>
              </a:rPr>
              <a:t> </a:t>
            </a:r>
            <a:r>
              <a:rPr lang="en-US" altLang="ja-JP" sz="2400" dirty="0">
                <a:effectLst/>
                <a:latin typeface="Calibri" panose="020F0502020204030204" pitchFamily="34" charset="0"/>
                <a:ea typeface="Symbol" panose="05050102010706020507" pitchFamily="18" charset="2"/>
                <a:cs typeface="Symbol" panose="05050102010706020507" pitchFamily="18" charset="2"/>
              </a:rPr>
              <a:t>“JSON</a:t>
            </a:r>
            <a:r>
              <a:rPr lang="en-US" altLang="ja-JP" sz="2400" spc="-20" dirty="0">
                <a:effectLst/>
                <a:latin typeface="Calibri" panose="020F0502020204030204" pitchFamily="34" charset="0"/>
                <a:ea typeface="Symbol" panose="05050102010706020507" pitchFamily="18" charset="2"/>
                <a:cs typeface="Symbol" panose="05050102010706020507" pitchFamily="18" charset="2"/>
              </a:rPr>
              <a:t> </a:t>
            </a:r>
            <a:r>
              <a:rPr lang="en-US" altLang="ja-JP" sz="2400" dirty="0">
                <a:effectLst/>
                <a:latin typeface="Calibri" panose="020F0502020204030204" pitchFamily="34" charset="0"/>
                <a:ea typeface="Symbol" panose="05050102010706020507" pitchFamily="18" charset="2"/>
                <a:cs typeface="Symbol" panose="05050102010706020507" pitchFamily="18" charset="2"/>
              </a:rPr>
              <a:t>-LD</a:t>
            </a:r>
            <a:r>
              <a:rPr lang="en-US" altLang="ja-JP" sz="2400" spc="-10" dirty="0">
                <a:effectLst/>
                <a:latin typeface="Calibri" panose="020F0502020204030204" pitchFamily="34" charset="0"/>
                <a:ea typeface="Symbol" panose="05050102010706020507" pitchFamily="18" charset="2"/>
                <a:cs typeface="Symbol" panose="05050102010706020507" pitchFamily="18" charset="2"/>
              </a:rPr>
              <a:t> </a:t>
            </a:r>
            <a:r>
              <a:rPr lang="en-US" altLang="ja-JP" sz="2400" dirty="0">
                <a:effectLst/>
                <a:latin typeface="Calibri" panose="020F0502020204030204" pitchFamily="34" charset="0"/>
                <a:ea typeface="Symbol" panose="05050102010706020507" pitchFamily="18" charset="2"/>
                <a:cs typeface="Symbol" panose="05050102010706020507" pitchFamily="18" charset="2"/>
              </a:rPr>
              <a:t>Vocabulary</a:t>
            </a:r>
            <a:r>
              <a:rPr lang="en-US" altLang="ja-JP" sz="2400" spc="-25" dirty="0">
                <a:effectLst/>
                <a:latin typeface="Calibri" panose="020F0502020204030204" pitchFamily="34" charset="0"/>
                <a:ea typeface="Symbol" panose="05050102010706020507" pitchFamily="18" charset="2"/>
                <a:cs typeface="Symbol" panose="05050102010706020507" pitchFamily="18" charset="2"/>
              </a:rPr>
              <a:t> </a:t>
            </a:r>
            <a:r>
              <a:rPr lang="en-US" altLang="ja-JP" sz="2400" dirty="0">
                <a:effectLst/>
                <a:latin typeface="Calibri" panose="020F0502020204030204" pitchFamily="34" charset="0"/>
                <a:ea typeface="Symbol" panose="05050102010706020507" pitchFamily="18" charset="2"/>
                <a:cs typeface="Symbol" panose="05050102010706020507" pitchFamily="18" charset="2"/>
              </a:rPr>
              <a:t>Publishing” guideline</a:t>
            </a:r>
            <a:endParaRPr lang="ja-JP" altLang="ja-JP" sz="2400" dirty="0">
              <a:effectLst/>
              <a:latin typeface="Calibri" panose="020F0502020204030204" pitchFamily="34" charset="0"/>
              <a:ea typeface="Symbol" panose="05050102010706020507" pitchFamily="18" charset="2"/>
              <a:cs typeface="Symbol" panose="05050102010706020507" pitchFamily="18" charset="2"/>
            </a:endParaRPr>
          </a:p>
          <a:p>
            <a:r>
              <a:rPr lang="en-US" altLang="ja-JP" sz="2400" dirty="0">
                <a:effectLst/>
                <a:latin typeface="Calibri" panose="020F0502020204030204" pitchFamily="34" charset="0"/>
                <a:ea typeface="Calibri" panose="020F0502020204030204" pitchFamily="34" charset="0"/>
              </a:rPr>
              <a:t>RDM2API</a:t>
            </a:r>
            <a:r>
              <a:rPr lang="en-US" altLang="ja-JP" sz="2400" spc="-1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project</a:t>
            </a:r>
            <a:r>
              <a:rPr lang="en-US" altLang="ja-JP" sz="2400" spc="-2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“API</a:t>
            </a:r>
            <a:r>
              <a:rPr lang="en-US" altLang="ja-JP" sz="2400" spc="-1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3.0</a:t>
            </a:r>
            <a:r>
              <a:rPr lang="en-US" altLang="ja-JP" sz="2400" spc="-1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NDR</a:t>
            </a:r>
            <a:r>
              <a:rPr lang="en-US" altLang="ja-JP" sz="2400" spc="-1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and</a:t>
            </a:r>
            <a:r>
              <a:rPr lang="en-US" altLang="ja-JP" sz="2400" spc="-1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interface</a:t>
            </a:r>
            <a:r>
              <a:rPr lang="en-US" altLang="ja-JP" sz="2400" spc="-20"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conformance</a:t>
            </a:r>
            <a:r>
              <a:rPr lang="en-US" altLang="ja-JP" sz="2400" spc="-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rules”</a:t>
            </a:r>
            <a:r>
              <a:rPr lang="en-US" altLang="ja-JP" sz="2400" spc="-5" dirty="0">
                <a:effectLst/>
                <a:latin typeface="Calibri" panose="020F0502020204030204" pitchFamily="34" charset="0"/>
                <a:ea typeface="Calibri" panose="020F0502020204030204" pitchFamily="34" charset="0"/>
              </a:rPr>
              <a:t> </a:t>
            </a:r>
            <a:r>
              <a:rPr lang="en-US" altLang="ja-JP" sz="2400" dirty="0">
                <a:effectLst/>
                <a:latin typeface="Calibri" panose="020F0502020204030204" pitchFamily="34" charset="0"/>
                <a:ea typeface="Calibri" panose="020F0502020204030204" pitchFamily="34" charset="0"/>
              </a:rPr>
              <a:t>guideline</a:t>
            </a:r>
            <a:endParaRPr kumimoji="1" lang="ja-JP" altLang="en-US" sz="2400" dirty="0"/>
          </a:p>
        </p:txBody>
      </p:sp>
    </p:spTree>
    <p:extLst>
      <p:ext uri="{BB962C8B-B14F-4D97-AF65-F5344CB8AC3E}">
        <p14:creationId xmlns:p14="http://schemas.microsoft.com/office/powerpoint/2010/main" val="26297307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C87008F3-1A9C-44FF-AE52-4D364EE7E966}"/>
              </a:ext>
            </a:extLst>
          </p:cNvPr>
          <p:cNvSpPr txBox="1"/>
          <p:nvPr/>
        </p:nvSpPr>
        <p:spPr>
          <a:xfrm>
            <a:off x="467360" y="467360"/>
            <a:ext cx="11033760" cy="1015663"/>
          </a:xfrm>
          <a:prstGeom prst="rect">
            <a:avLst/>
          </a:prstGeom>
          <a:noFill/>
        </p:spPr>
        <p:txBody>
          <a:bodyPr wrap="square" rtlCol="0">
            <a:spAutoFit/>
          </a:bodyPr>
          <a:lstStyle/>
          <a:p>
            <a:r>
              <a:rPr lang="en-US" altLang="ja-JP" sz="3200" b="1" dirty="0">
                <a:solidFill>
                  <a:srgbClr val="0070C0"/>
                </a:solidFill>
              </a:rPr>
              <a:t>API Project Roadmap (for Discussion)</a:t>
            </a:r>
          </a:p>
          <a:p>
            <a:pPr algn="r"/>
            <a:r>
              <a:rPr kumimoji="1" lang="en-US" altLang="ja-JP" sz="2800" dirty="0">
                <a:solidFill>
                  <a:srgbClr val="0070C0"/>
                </a:solidFill>
                <a:sym typeface="Wingdings" panose="05000000000000000000" pitchFamily="2" charset="2"/>
              </a:rPr>
              <a:t>Steven </a:t>
            </a:r>
            <a:r>
              <a:rPr kumimoji="1" lang="en-US" altLang="ja-JP" sz="2800" dirty="0" err="1">
                <a:solidFill>
                  <a:srgbClr val="0070C0"/>
                </a:solidFill>
                <a:sym typeface="Wingdings" panose="05000000000000000000" pitchFamily="2" charset="2"/>
              </a:rPr>
              <a:t>Capell</a:t>
            </a:r>
            <a:endParaRPr kumimoji="1" lang="ja-JP" altLang="en-US" sz="2800" dirty="0">
              <a:solidFill>
                <a:srgbClr val="0070C0"/>
              </a:solidFill>
            </a:endParaRPr>
          </a:p>
        </p:txBody>
      </p:sp>
      <p:sp>
        <p:nvSpPr>
          <p:cNvPr id="3" name="テキスト ボックス 2">
            <a:extLst>
              <a:ext uri="{FF2B5EF4-FFF2-40B4-BE49-F238E27FC236}">
                <a16:creationId xmlns:a16="http://schemas.microsoft.com/office/drawing/2014/main" id="{DA151A39-66E9-47E6-9EF9-8E7124203B44}"/>
              </a:ext>
            </a:extLst>
          </p:cNvPr>
          <p:cNvSpPr txBox="1"/>
          <p:nvPr/>
        </p:nvSpPr>
        <p:spPr>
          <a:xfrm>
            <a:off x="579120" y="2963305"/>
            <a:ext cx="11033760" cy="3539430"/>
          </a:xfrm>
          <a:prstGeom prst="rect">
            <a:avLst/>
          </a:prstGeom>
          <a:noFill/>
        </p:spPr>
        <p:txBody>
          <a:bodyPr wrap="square" rtlCol="0">
            <a:spAutoFit/>
          </a:bodyPr>
          <a:lstStyle/>
          <a:p>
            <a:r>
              <a:rPr lang="en-US" altLang="ja-JP" sz="2800" kern="0" dirty="0">
                <a:solidFill>
                  <a:srgbClr val="222222"/>
                </a:solidFill>
                <a:effectLst/>
                <a:latin typeface="Arial" panose="020B0604020202020204" pitchFamily="34" charset="0"/>
                <a:ea typeface="ＭＳ Ｐゴシック" panose="020B0600070205080204" pitchFamily="50" charset="-128"/>
              </a:rPr>
              <a:t>Stage1:Business documents as APIs</a:t>
            </a:r>
          </a:p>
          <a:p>
            <a:r>
              <a:rPr lang="en-US" altLang="ja-JP" sz="2800" kern="0" dirty="0">
                <a:solidFill>
                  <a:srgbClr val="222222"/>
                </a:solidFill>
                <a:latin typeface="Arial" panose="020B0604020202020204" pitchFamily="34" charset="0"/>
                <a:ea typeface="ＭＳ Ｐゴシック" panose="020B0600070205080204" pitchFamily="50" charset="-128"/>
              </a:rPr>
              <a:t>	=&gt;JSON Schema NDR</a:t>
            </a:r>
            <a:endParaRPr lang="en-US" altLang="ja-JP" sz="2800" kern="0" dirty="0">
              <a:solidFill>
                <a:srgbClr val="222222"/>
              </a:solidFill>
              <a:effectLst/>
              <a:latin typeface="Arial" panose="020B0604020202020204" pitchFamily="34" charset="0"/>
              <a:ea typeface="ＭＳ Ｐゴシック" panose="020B0600070205080204" pitchFamily="50" charset="-128"/>
            </a:endParaRPr>
          </a:p>
          <a:p>
            <a:endParaRPr kumimoji="1" lang="en-US" altLang="ja-JP" sz="2800" kern="0" dirty="0">
              <a:solidFill>
                <a:srgbClr val="222222"/>
              </a:solidFill>
              <a:latin typeface="Arial" panose="020B0604020202020204" pitchFamily="34" charset="0"/>
              <a:ea typeface="ＭＳ Ｐゴシック" panose="020B0600070205080204" pitchFamily="50" charset="-128"/>
            </a:endParaRPr>
          </a:p>
          <a:p>
            <a:r>
              <a:rPr lang="en-US" altLang="ja-JP" sz="2800" kern="0" dirty="0">
                <a:solidFill>
                  <a:srgbClr val="222222"/>
                </a:solidFill>
                <a:effectLst/>
                <a:latin typeface="Arial" panose="020B0604020202020204" pitchFamily="34" charset="0"/>
                <a:ea typeface="ＭＳ Ｐゴシック" panose="020B0600070205080204" pitchFamily="50" charset="-128"/>
              </a:rPr>
              <a:t>Stage2:A supply chain vocabulary for the web</a:t>
            </a:r>
          </a:p>
          <a:p>
            <a:r>
              <a:rPr lang="en-US" altLang="ja-JP" sz="2800" kern="0" dirty="0">
                <a:solidFill>
                  <a:srgbClr val="222222"/>
                </a:solidFill>
                <a:latin typeface="Arial" panose="020B0604020202020204" pitchFamily="34" charset="0"/>
                <a:ea typeface="ＭＳ Ｐゴシック" panose="020B0600070205080204" pitchFamily="50" charset="-128"/>
              </a:rPr>
              <a:t>	=&gt;JSON-LD vocabulary</a:t>
            </a:r>
            <a:endParaRPr lang="en-US" altLang="ja-JP" sz="2800" kern="0" dirty="0">
              <a:solidFill>
                <a:srgbClr val="222222"/>
              </a:solidFill>
              <a:effectLst/>
              <a:latin typeface="Arial" panose="020B0604020202020204" pitchFamily="34" charset="0"/>
              <a:ea typeface="ＭＳ Ｐゴシック" panose="020B0600070205080204" pitchFamily="50" charset="-128"/>
            </a:endParaRPr>
          </a:p>
          <a:p>
            <a:endParaRPr kumimoji="1" lang="en-US" altLang="ja-JP" sz="2800" kern="0" dirty="0">
              <a:solidFill>
                <a:srgbClr val="222222"/>
              </a:solidFill>
              <a:latin typeface="Arial" panose="020B0604020202020204" pitchFamily="34" charset="0"/>
              <a:ea typeface="ＭＳ Ｐゴシック" panose="020B0600070205080204" pitchFamily="50" charset="-128"/>
            </a:endParaRPr>
          </a:p>
          <a:p>
            <a:r>
              <a:rPr lang="en-US" altLang="ja-JP" sz="2800" kern="0" dirty="0">
                <a:solidFill>
                  <a:srgbClr val="222222"/>
                </a:solidFill>
                <a:effectLst/>
                <a:latin typeface="Arial" panose="020B0604020202020204" pitchFamily="34" charset="0"/>
                <a:ea typeface="ＭＳ Ｐゴシック" panose="020B0600070205080204" pitchFamily="50" charset="-128"/>
              </a:rPr>
              <a:t>Stage3:API and VC semantic standards for the linked data trust web</a:t>
            </a:r>
          </a:p>
          <a:p>
            <a:r>
              <a:rPr kumimoji="1" lang="en-US" altLang="ja-JP" sz="2800" kern="0" dirty="0">
                <a:solidFill>
                  <a:srgbClr val="222222"/>
                </a:solidFill>
                <a:latin typeface="Arial" panose="020B0604020202020204" pitchFamily="34" charset="0"/>
                <a:ea typeface="ＭＳ Ｐゴシック" panose="020B0600070205080204" pitchFamily="50" charset="-128"/>
              </a:rPr>
              <a:t>	=&gt;API Design methodology</a:t>
            </a:r>
            <a:endParaRPr kumimoji="1" lang="ja-JP" altLang="en-US" sz="2800" dirty="0"/>
          </a:p>
        </p:txBody>
      </p:sp>
      <p:sp>
        <p:nvSpPr>
          <p:cNvPr id="4" name="テキスト ボックス 3">
            <a:extLst>
              <a:ext uri="{FF2B5EF4-FFF2-40B4-BE49-F238E27FC236}">
                <a16:creationId xmlns:a16="http://schemas.microsoft.com/office/drawing/2014/main" id="{8FE4448C-57B2-4D85-ADE0-8A7DB81F1067}"/>
              </a:ext>
            </a:extLst>
          </p:cNvPr>
          <p:cNvSpPr txBox="1"/>
          <p:nvPr/>
        </p:nvSpPr>
        <p:spPr>
          <a:xfrm>
            <a:off x="467360" y="1650881"/>
            <a:ext cx="10708640" cy="1200329"/>
          </a:xfrm>
          <a:prstGeom prst="rect">
            <a:avLst/>
          </a:prstGeom>
          <a:noFill/>
          <a:ln>
            <a:solidFill>
              <a:schemeClr val="accent1"/>
            </a:solidFill>
          </a:ln>
        </p:spPr>
        <p:txBody>
          <a:bodyPr wrap="square" rtlCol="0">
            <a:spAutoFit/>
          </a:bodyPr>
          <a:lstStyle/>
          <a:p>
            <a:r>
              <a:rPr lang="en-US" altLang="ja-JP" sz="2400" kern="100" dirty="0">
                <a:solidFill>
                  <a:srgbClr val="222222"/>
                </a:solidFill>
                <a:effectLst/>
                <a:latin typeface="ＭＳ ゴシック" panose="020B0609070205080204" pitchFamily="49" charset="-128"/>
                <a:ea typeface="游明朝" panose="02020400000000000000" pitchFamily="18" charset="-128"/>
                <a:cs typeface="Arial" panose="020B0604020202020204" pitchFamily="34" charset="0"/>
              </a:rPr>
              <a:t>We will discuss what technical specifications of UN/CEFACT will be set and what kind of libraries will be provided by UN/CEFACT and how </a:t>
            </a:r>
            <a:r>
              <a:rPr lang="en-US" altLang="ja-JP" sz="2400" b="1" kern="100" dirty="0">
                <a:solidFill>
                  <a:srgbClr val="222222"/>
                </a:solidFill>
                <a:effectLst/>
                <a:latin typeface="ＭＳ ゴシック" panose="020B0609070205080204" pitchFamily="49" charset="-128"/>
                <a:ea typeface="游明朝" panose="02020400000000000000" pitchFamily="18" charset="-128"/>
                <a:cs typeface="Arial" panose="020B0604020202020204" pitchFamily="34" charset="0"/>
              </a:rPr>
              <a:t>around API</a:t>
            </a:r>
            <a:r>
              <a:rPr lang="en-US" altLang="ja-JP" sz="2400" kern="100" dirty="0">
                <a:solidFill>
                  <a:srgbClr val="222222"/>
                </a:solidFill>
                <a:effectLst/>
                <a:latin typeface="ＭＳ ゴシック" panose="020B0609070205080204" pitchFamily="49" charset="-128"/>
                <a:ea typeface="游明朝" panose="02020400000000000000" pitchFamily="18" charset="-128"/>
                <a:cs typeface="Arial" panose="020B0604020202020204" pitchFamily="34" charset="0"/>
              </a:rPr>
              <a:t>.</a:t>
            </a:r>
            <a:endParaRPr kumimoji="1" lang="ja-JP" altLang="en-US" sz="2400" dirty="0"/>
          </a:p>
        </p:txBody>
      </p:sp>
      <p:sp>
        <p:nvSpPr>
          <p:cNvPr id="5" name="スライド番号プレースホルダー 4">
            <a:extLst>
              <a:ext uri="{FF2B5EF4-FFF2-40B4-BE49-F238E27FC236}">
                <a16:creationId xmlns:a16="http://schemas.microsoft.com/office/drawing/2014/main" id="{64B8C563-9B7F-445C-B4E1-03D5FAB8C405}"/>
              </a:ext>
            </a:extLst>
          </p:cNvPr>
          <p:cNvSpPr>
            <a:spLocks noGrp="1"/>
          </p:cNvSpPr>
          <p:nvPr>
            <p:ph type="sldNum" sz="quarter" idx="12"/>
          </p:nvPr>
        </p:nvSpPr>
        <p:spPr/>
        <p:txBody>
          <a:bodyPr/>
          <a:lstStyle/>
          <a:p>
            <a:fld id="{BA14B8F6-DC3D-4F1F-BFAC-BC9EC173BFE5}" type="slidenum">
              <a:rPr kumimoji="1" lang="ja-JP" altLang="en-US" smtClean="0"/>
              <a:t>5</a:t>
            </a:fld>
            <a:endParaRPr kumimoji="1" lang="ja-JP" altLang="en-US"/>
          </a:p>
        </p:txBody>
      </p:sp>
    </p:spTree>
    <p:extLst>
      <p:ext uri="{BB962C8B-B14F-4D97-AF65-F5344CB8AC3E}">
        <p14:creationId xmlns:p14="http://schemas.microsoft.com/office/powerpoint/2010/main" val="105483883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115E3A8E-097C-4D90-B6B5-EF884826661E}"/>
              </a:ext>
            </a:extLst>
          </p:cNvPr>
          <p:cNvSpPr txBox="1"/>
          <p:nvPr/>
        </p:nvSpPr>
        <p:spPr>
          <a:xfrm>
            <a:off x="111760" y="165854"/>
            <a:ext cx="6096000" cy="523220"/>
          </a:xfrm>
          <a:prstGeom prst="rect">
            <a:avLst/>
          </a:prstGeom>
          <a:noFill/>
        </p:spPr>
        <p:txBody>
          <a:bodyPr wrap="square">
            <a:spAutoFit/>
          </a:bodyPr>
          <a:lstStyle/>
          <a:p>
            <a:r>
              <a:rPr lang="en-US" altLang="ja-JP" sz="2800" kern="0" dirty="0">
                <a:solidFill>
                  <a:srgbClr val="0070C0"/>
                </a:solidFill>
                <a:effectLst/>
                <a:latin typeface="Arial" panose="020B0604020202020204" pitchFamily="34" charset="0"/>
                <a:ea typeface="ＭＳ Ｐゴシック" panose="020B0600070205080204" pitchFamily="50" charset="-128"/>
              </a:rPr>
              <a:t>Stage1:Business documents as APIs</a:t>
            </a:r>
          </a:p>
        </p:txBody>
      </p:sp>
      <p:sp>
        <p:nvSpPr>
          <p:cNvPr id="4" name="テキスト ボックス 3">
            <a:extLst>
              <a:ext uri="{FF2B5EF4-FFF2-40B4-BE49-F238E27FC236}">
                <a16:creationId xmlns:a16="http://schemas.microsoft.com/office/drawing/2014/main" id="{69849EAF-4FF4-4262-9177-B64B014D53A7}"/>
              </a:ext>
            </a:extLst>
          </p:cNvPr>
          <p:cNvSpPr txBox="1"/>
          <p:nvPr/>
        </p:nvSpPr>
        <p:spPr>
          <a:xfrm>
            <a:off x="568960" y="1005840"/>
            <a:ext cx="11104880" cy="5632311"/>
          </a:xfrm>
          <a:prstGeom prst="rect">
            <a:avLst/>
          </a:prstGeom>
          <a:noFill/>
        </p:spPr>
        <p:txBody>
          <a:bodyPr wrap="square" rtlCol="0">
            <a:spAutoFit/>
          </a:bodyPr>
          <a:lstStyle/>
          <a:p>
            <a:pPr marL="800100" lvl="1" indent="-342900" algn="l">
              <a:buSzPts val="1000"/>
              <a:buFont typeface="Wingdings" panose="05000000000000000000" pitchFamily="2" charset="2"/>
              <a:buChar char="Ø"/>
              <a:tabLst>
                <a:tab pos="914400" algn="l"/>
              </a:tabLst>
            </a:pPr>
            <a:r>
              <a:rPr lang="en-US" altLang="ja-JP" sz="2400" kern="0" dirty="0">
                <a:effectLst/>
                <a:latin typeface="Arial" panose="020B0604020202020204" pitchFamily="34" charset="0"/>
                <a:ea typeface="ＭＳ Ｐゴシック" panose="020B0600070205080204" pitchFamily="50" charset="-128"/>
                <a:cs typeface="Times New Roman" panose="02020603050405020304" pitchFamily="18" charset="0"/>
              </a:rPr>
              <a:t>Key stakeholders: Current users of UN/CEFACT e-business standards, especially UN/EDIFACT, that wish to move to Application Programming Interfaces (API).</a:t>
            </a:r>
            <a:endParaRPr lang="ja-JP" altLang="ja-JP" sz="2400" strike="sngStrike"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400" kern="0" dirty="0">
                <a:effectLst/>
                <a:latin typeface="Arial" panose="020B0604020202020204" pitchFamily="34" charset="0"/>
                <a:ea typeface="ＭＳ Ｐゴシック" panose="020B0600070205080204" pitchFamily="50" charset="-128"/>
                <a:cs typeface="Times New Roman" panose="02020603050405020304" pitchFamily="18" charset="0"/>
              </a:rPr>
              <a:t>Use case: A traditional message exchange using the human-readable interchange format JSON</a:t>
            </a:r>
            <a:r>
              <a:rPr lang="en-US" altLang="ja-JP" sz="24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a:t>
            </a:r>
            <a:endParaRPr lang="ja-JP" altLang="ja-JP" sz="24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4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Specification deliverable: A JSON Schema NDR - very similar in concept to the current XML Schema NDR (although probably MUCH shorter and simpler).  Parts of the </a:t>
            </a:r>
            <a:r>
              <a:rPr lang="en-US" altLang="ja-JP" sz="2400" u="sng" kern="0" dirty="0">
                <a:solidFill>
                  <a:srgbClr val="1155CC"/>
                </a:solidFill>
                <a:effectLst/>
                <a:latin typeface="Arial" panose="020B0604020202020204" pitchFamily="34" charset="0"/>
                <a:ea typeface="ＭＳ Ｐゴシック" panose="020B0600070205080204" pitchFamily="50" charset="-128"/>
                <a:cs typeface="Times New Roman" panose="02020603050405020304" pitchFamily="18" charset="0"/>
                <a:hlinkClick r:id="rId2"/>
              </a:rPr>
              <a:t>API design guide</a:t>
            </a:r>
            <a:r>
              <a:rPr lang="en-US" altLang="ja-JP" sz="24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 deliverable from </a:t>
            </a:r>
            <a:r>
              <a:rPr lang="en-US" altLang="ja-JP" sz="2400" kern="0" dirty="0">
                <a:effectLst/>
                <a:latin typeface="Arial" panose="020B0604020202020204" pitchFamily="34" charset="0"/>
                <a:ea typeface="ＭＳ Ｐゴシック" panose="020B0600070205080204" pitchFamily="50" charset="-128"/>
                <a:cs typeface="Times New Roman" panose="02020603050405020304" pitchFamily="18" charset="0"/>
              </a:rPr>
              <a:t>the RDM2API</a:t>
            </a:r>
            <a:r>
              <a:rPr lang="en-US" altLang="ja-JP" sz="2400" strike="sngStrike" kern="0" dirty="0">
                <a:effectLst/>
                <a:latin typeface="Arial" panose="020B0604020202020204" pitchFamily="34" charset="0"/>
                <a:ea typeface="ＭＳ Ｐゴシック" panose="020B0600070205080204" pitchFamily="50" charset="-128"/>
                <a:cs typeface="Times New Roman" panose="02020603050405020304" pitchFamily="18" charset="0"/>
              </a:rPr>
              <a:t> </a:t>
            </a:r>
            <a:r>
              <a:rPr lang="en-US" altLang="ja-JP" sz="2400" kern="0" dirty="0">
                <a:effectLst/>
                <a:latin typeface="Arial" panose="020B0604020202020204" pitchFamily="34" charset="0"/>
                <a:ea typeface="ＭＳ Ｐゴシック" panose="020B0600070205080204" pitchFamily="50" charset="-128"/>
                <a:cs typeface="Times New Roman" panose="02020603050405020304" pitchFamily="18" charset="0"/>
              </a:rPr>
              <a:t>project will be re-usable for this.</a:t>
            </a:r>
            <a:endParaRPr lang="ja-JP" altLang="ja-JP" sz="24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400" kern="0" dirty="0">
                <a:effectLst/>
                <a:latin typeface="Arial" panose="020B0604020202020204" pitchFamily="34" charset="0"/>
                <a:ea typeface="ＭＳ Ｐゴシック" panose="020B0600070205080204" pitchFamily="50" charset="-128"/>
                <a:cs typeface="Times New Roman" panose="02020603050405020304" pitchFamily="18" charset="0"/>
              </a:rPr>
              <a:t>Business deliverables: once the specification is available, all existing UN/CEFACT e-business standards can just be re-published in an additional new syntax.</a:t>
            </a:r>
            <a:endParaRPr lang="ja-JP" altLang="ja-JP" sz="24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4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Governance impact: none - just a new syntax for publishing existing work.  Also, can be used by new standards of course.</a:t>
            </a:r>
            <a:endParaRPr lang="ja-JP" altLang="ja-JP" sz="2400" kern="100" dirty="0">
              <a:effectLst/>
              <a:latin typeface="游明朝" panose="02020400000000000000" pitchFamily="18" charset="-128"/>
              <a:ea typeface="游明朝" panose="02020400000000000000" pitchFamily="18" charset="-128"/>
              <a:cs typeface="Times New Roman" panose="02020603050405020304" pitchFamily="18" charset="0"/>
            </a:endParaRPr>
          </a:p>
          <a:p>
            <a:endParaRPr kumimoji="1" lang="ja-JP" altLang="en-US" sz="2400" dirty="0"/>
          </a:p>
        </p:txBody>
      </p:sp>
      <p:sp>
        <p:nvSpPr>
          <p:cNvPr id="2" name="スライド番号プレースホルダー 1">
            <a:extLst>
              <a:ext uri="{FF2B5EF4-FFF2-40B4-BE49-F238E27FC236}">
                <a16:creationId xmlns:a16="http://schemas.microsoft.com/office/drawing/2014/main" id="{8251731D-C855-45A3-9143-62A523AE4E2F}"/>
              </a:ext>
            </a:extLst>
          </p:cNvPr>
          <p:cNvSpPr>
            <a:spLocks noGrp="1"/>
          </p:cNvSpPr>
          <p:nvPr>
            <p:ph type="sldNum" sz="quarter" idx="12"/>
          </p:nvPr>
        </p:nvSpPr>
        <p:spPr/>
        <p:txBody>
          <a:bodyPr/>
          <a:lstStyle/>
          <a:p>
            <a:fld id="{BA14B8F6-DC3D-4F1F-BFAC-BC9EC173BFE5}" type="slidenum">
              <a:rPr kumimoji="1" lang="ja-JP" altLang="en-US" smtClean="0"/>
              <a:t>6</a:t>
            </a:fld>
            <a:endParaRPr kumimoji="1" lang="ja-JP" altLang="en-US"/>
          </a:p>
        </p:txBody>
      </p:sp>
    </p:spTree>
    <p:extLst>
      <p:ext uri="{BB962C8B-B14F-4D97-AF65-F5344CB8AC3E}">
        <p14:creationId xmlns:p14="http://schemas.microsoft.com/office/powerpoint/2010/main" val="203798210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9FB8E32F-2D00-41EA-98F6-8723BB6F2D66}"/>
              </a:ext>
            </a:extLst>
          </p:cNvPr>
          <p:cNvSpPr txBox="1"/>
          <p:nvPr/>
        </p:nvSpPr>
        <p:spPr>
          <a:xfrm>
            <a:off x="264160" y="196334"/>
            <a:ext cx="8331200" cy="523220"/>
          </a:xfrm>
          <a:prstGeom prst="rect">
            <a:avLst/>
          </a:prstGeom>
          <a:noFill/>
        </p:spPr>
        <p:txBody>
          <a:bodyPr wrap="square">
            <a:spAutoFit/>
          </a:bodyPr>
          <a:lstStyle/>
          <a:p>
            <a:r>
              <a:rPr lang="en-US" altLang="ja-JP" sz="2800" kern="0" dirty="0">
                <a:solidFill>
                  <a:srgbClr val="0070C0"/>
                </a:solidFill>
                <a:effectLst/>
                <a:latin typeface="Arial" panose="020B0604020202020204" pitchFamily="34" charset="0"/>
                <a:ea typeface="ＭＳ Ｐゴシック" panose="020B0600070205080204" pitchFamily="50" charset="-128"/>
              </a:rPr>
              <a:t>Stage2:A supply chain vocabulary for the web</a:t>
            </a:r>
            <a:endParaRPr lang="ja-JP" altLang="en-US" sz="2800" dirty="0">
              <a:solidFill>
                <a:srgbClr val="0070C0"/>
              </a:solidFill>
            </a:endParaRPr>
          </a:p>
        </p:txBody>
      </p:sp>
      <p:sp>
        <p:nvSpPr>
          <p:cNvPr id="4" name="テキスト ボックス 3">
            <a:extLst>
              <a:ext uri="{FF2B5EF4-FFF2-40B4-BE49-F238E27FC236}">
                <a16:creationId xmlns:a16="http://schemas.microsoft.com/office/drawing/2014/main" id="{AFD24107-66B8-46B2-B751-E57465D20838}"/>
              </a:ext>
            </a:extLst>
          </p:cNvPr>
          <p:cNvSpPr txBox="1"/>
          <p:nvPr/>
        </p:nvSpPr>
        <p:spPr>
          <a:xfrm>
            <a:off x="340360" y="719554"/>
            <a:ext cx="11511280" cy="6247864"/>
          </a:xfrm>
          <a:prstGeom prst="rect">
            <a:avLst/>
          </a:prstGeom>
          <a:noFill/>
        </p:spPr>
        <p:txBody>
          <a:bodyPr wrap="square" rtlCol="0">
            <a:spAutoFit/>
          </a:bodyPr>
          <a:lstStyle/>
          <a:p>
            <a:pPr marL="800100" lvl="1" indent="-342900" algn="l">
              <a:buSzPts val="1000"/>
              <a:buFont typeface="Wingdings" panose="05000000000000000000" pitchFamily="2" charset="2"/>
              <a:buChar char="Ø"/>
              <a:tabLst>
                <a:tab pos="914400" algn="l"/>
              </a:tabLst>
            </a:pP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Key stakeholders: Web developers building products and services for the </a:t>
            </a:r>
            <a:r>
              <a:rPr lang="en-US" altLang="ja-JP" sz="2000" strike="sngStrike"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modern</a:t>
            </a: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 supply chain who want to base their data models and interfaces on international standards. In very much the same was as </a:t>
            </a:r>
            <a:r>
              <a:rPr lang="en-US" altLang="ja-JP" sz="2000" u="sng" kern="0" dirty="0">
                <a:solidFill>
                  <a:srgbClr val="1155CC"/>
                </a:solidFill>
                <a:effectLst/>
                <a:latin typeface="Arial" panose="020B0604020202020204" pitchFamily="34" charset="0"/>
                <a:ea typeface="ＭＳ Ｐゴシック" panose="020B0600070205080204" pitchFamily="50" charset="-128"/>
                <a:cs typeface="Times New Roman" panose="02020603050405020304" pitchFamily="18" charset="0"/>
                <a:hlinkClick r:id="rId2"/>
              </a:rPr>
              <a:t>https://schema.org/</a:t>
            </a: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 is used today to drive semantic consistency for millions of web publishers.  Also, those who might be considering using</a:t>
            </a: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 the </a:t>
            </a:r>
            <a:r>
              <a:rPr lang="en-US" altLang="ja-JP" sz="2000" u="sng" kern="0" dirty="0">
                <a:solidFill>
                  <a:srgbClr val="1155CC"/>
                </a:solidFill>
                <a:effectLst/>
                <a:latin typeface="Arial" panose="020B0604020202020204" pitchFamily="34" charset="0"/>
                <a:ea typeface="ＭＳ Ｐゴシック" panose="020B0600070205080204" pitchFamily="50" charset="-128"/>
                <a:cs typeface="Times New Roman" panose="02020603050405020304" pitchFamily="18" charset="0"/>
                <a:hlinkClick r:id="rId3"/>
              </a:rPr>
              <a:t>https://w3c-ccg.github.io/traceability-vocab/</a:t>
            </a: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 </a:t>
            </a: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initiative, </a:t>
            </a: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but would prefer to use a potentially more authoritative UN vocabulary.  </a:t>
            </a:r>
            <a:endParaRPr lang="ja-JP" altLang="ja-JP" sz="20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Use case: Any supply chain website or API that wants to present its data in a standard way.  Just as recipe publishers follow </a:t>
            </a:r>
            <a:r>
              <a:rPr lang="en-US" altLang="ja-JP" sz="2000" u="sng" kern="0" dirty="0">
                <a:solidFill>
                  <a:srgbClr val="1155CC"/>
                </a:solidFill>
                <a:effectLst/>
                <a:latin typeface="Arial" panose="020B0604020202020204" pitchFamily="34" charset="0"/>
                <a:ea typeface="ＭＳ Ｐゴシック" panose="020B0600070205080204" pitchFamily="50" charset="-128"/>
                <a:cs typeface="Times New Roman" panose="02020603050405020304" pitchFamily="18" charset="0"/>
                <a:hlinkClick r:id="rId4"/>
              </a:rPr>
              <a:t>https://schema.org/Recipe</a:t>
            </a: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 so that Google can search and present consistently, </a:t>
            </a: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so too carriers, forwarders, traders, and regulators could use something like the draft w3c initiative definition of consignment </a:t>
            </a: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to consistently represent consignment data on their websites and APIs. </a:t>
            </a:r>
            <a:endParaRPr lang="ja-JP" altLang="ja-JP" sz="20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Specification deliverable: The specification would be very similar to the existing </a:t>
            </a:r>
            <a:r>
              <a:rPr lang="en-US" altLang="ja-JP" sz="2000" u="sng" kern="0" dirty="0">
                <a:solidFill>
                  <a:srgbClr val="1155CC"/>
                </a:solidFill>
                <a:effectLst/>
                <a:latin typeface="Arial" panose="020B0604020202020204" pitchFamily="34" charset="0"/>
                <a:ea typeface="ＭＳ Ｐゴシック" panose="020B0600070205080204" pitchFamily="50" charset="-128"/>
                <a:cs typeface="Times New Roman" panose="02020603050405020304" pitchFamily="18" charset="0"/>
                <a:hlinkClick r:id="rId5"/>
              </a:rPr>
              <a:t>JSON-LD design guide</a:t>
            </a: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 deliverable from </a:t>
            </a: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the </a:t>
            </a:r>
            <a:r>
              <a:rPr lang="en-US" altLang="ja-JP" sz="2000" kern="0" dirty="0">
                <a:latin typeface="Arial" panose="020B0604020202020204" pitchFamily="34" charset="0"/>
                <a:ea typeface="ＭＳ Ｐゴシック" panose="020B0600070205080204" pitchFamily="50" charset="-128"/>
                <a:cs typeface="Times New Roman" panose="02020603050405020304" pitchFamily="18" charset="0"/>
              </a:rPr>
              <a:t>RDM</a:t>
            </a: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2API project.  Probably 90% re-use.  </a:t>
            </a:r>
            <a:endParaRPr lang="ja-JP" altLang="ja-JP" sz="20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Business deliverable: Would be very similar to the existing draft vocabulary in the w3c initiative.</a:t>
            </a:r>
            <a:endParaRPr lang="ja-JP" altLang="ja-JP" sz="2000" strike="sngStrike"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Governance impact: This is the thing that needs additional work - UN/CEFACT secretariat would need some new tooling and processes to make this publishing activity simple </a:t>
            </a:r>
            <a:r>
              <a:rPr lang="en-US" altLang="ja-JP" sz="2000" strike="sngStrike"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and painless</a:t>
            </a: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 - noting that the publishing would need to include all </a:t>
            </a:r>
            <a:r>
              <a:rPr lang="en-US" altLang="ja-JP" sz="2000" kern="0" dirty="0" err="1">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codelists</a:t>
            </a: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 as well as reference vocabularies.</a:t>
            </a:r>
            <a:endParaRPr lang="ja-JP" altLang="ja-JP" sz="2000" kern="100" dirty="0">
              <a:effectLst/>
              <a:latin typeface="游明朝" panose="02020400000000000000" pitchFamily="18" charset="-128"/>
              <a:ea typeface="游明朝" panose="02020400000000000000" pitchFamily="18" charset="-128"/>
              <a:cs typeface="Times New Roman" panose="02020603050405020304" pitchFamily="18" charset="0"/>
            </a:endParaRPr>
          </a:p>
          <a:p>
            <a:endParaRPr kumimoji="1" lang="ja-JP" altLang="en-US" sz="2000" dirty="0"/>
          </a:p>
        </p:txBody>
      </p:sp>
      <p:sp>
        <p:nvSpPr>
          <p:cNvPr id="2" name="スライド番号プレースホルダー 1">
            <a:extLst>
              <a:ext uri="{FF2B5EF4-FFF2-40B4-BE49-F238E27FC236}">
                <a16:creationId xmlns:a16="http://schemas.microsoft.com/office/drawing/2014/main" id="{B681C054-41AD-4026-A4AD-9D654898632A}"/>
              </a:ext>
            </a:extLst>
          </p:cNvPr>
          <p:cNvSpPr>
            <a:spLocks noGrp="1"/>
          </p:cNvSpPr>
          <p:nvPr>
            <p:ph type="sldNum" sz="quarter" idx="12"/>
          </p:nvPr>
        </p:nvSpPr>
        <p:spPr/>
        <p:txBody>
          <a:bodyPr/>
          <a:lstStyle/>
          <a:p>
            <a:fld id="{BA14B8F6-DC3D-4F1F-BFAC-BC9EC173BFE5}" type="slidenum">
              <a:rPr kumimoji="1" lang="ja-JP" altLang="en-US" smtClean="0"/>
              <a:t>7</a:t>
            </a:fld>
            <a:endParaRPr kumimoji="1" lang="ja-JP" altLang="en-US"/>
          </a:p>
        </p:txBody>
      </p:sp>
    </p:spTree>
    <p:extLst>
      <p:ext uri="{BB962C8B-B14F-4D97-AF65-F5344CB8AC3E}">
        <p14:creationId xmlns:p14="http://schemas.microsoft.com/office/powerpoint/2010/main" val="126811220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4D2F16EC-942B-4CEC-B5CB-B11FC2978090}"/>
              </a:ext>
            </a:extLst>
          </p:cNvPr>
          <p:cNvSpPr txBox="1"/>
          <p:nvPr/>
        </p:nvSpPr>
        <p:spPr>
          <a:xfrm>
            <a:off x="172720" y="149275"/>
            <a:ext cx="11846560" cy="523220"/>
          </a:xfrm>
          <a:prstGeom prst="rect">
            <a:avLst/>
          </a:prstGeom>
          <a:noFill/>
        </p:spPr>
        <p:txBody>
          <a:bodyPr wrap="square">
            <a:spAutoFit/>
          </a:bodyPr>
          <a:lstStyle/>
          <a:p>
            <a:r>
              <a:rPr lang="en-US" altLang="ja-JP" sz="2800" kern="0" dirty="0">
                <a:solidFill>
                  <a:srgbClr val="0070C0"/>
                </a:solidFill>
                <a:effectLst/>
                <a:latin typeface="Arial" panose="020B0604020202020204" pitchFamily="34" charset="0"/>
                <a:ea typeface="ＭＳ Ｐゴシック" panose="020B0600070205080204" pitchFamily="50" charset="-128"/>
              </a:rPr>
              <a:t>Stage3:API and VC semantic standards for the linked data trust web</a:t>
            </a:r>
            <a:endParaRPr kumimoji="1" lang="ja-JP" altLang="en-US" sz="2800" dirty="0">
              <a:solidFill>
                <a:srgbClr val="0070C0"/>
              </a:solidFill>
            </a:endParaRPr>
          </a:p>
        </p:txBody>
      </p:sp>
      <p:sp>
        <p:nvSpPr>
          <p:cNvPr id="4" name="テキスト ボックス 3">
            <a:extLst>
              <a:ext uri="{FF2B5EF4-FFF2-40B4-BE49-F238E27FC236}">
                <a16:creationId xmlns:a16="http://schemas.microsoft.com/office/drawing/2014/main" id="{D8A3CE95-1974-468F-AAFE-58BC4AF37DE6}"/>
              </a:ext>
            </a:extLst>
          </p:cNvPr>
          <p:cNvSpPr txBox="1"/>
          <p:nvPr/>
        </p:nvSpPr>
        <p:spPr>
          <a:xfrm>
            <a:off x="172720" y="873760"/>
            <a:ext cx="11663680" cy="5632311"/>
          </a:xfrm>
          <a:prstGeom prst="rect">
            <a:avLst/>
          </a:prstGeom>
          <a:noFill/>
        </p:spPr>
        <p:txBody>
          <a:bodyPr wrap="square" rtlCol="0">
            <a:spAutoFit/>
          </a:bodyPr>
          <a:lstStyle/>
          <a:p>
            <a:pPr marL="800100" lvl="1" indent="-342900" algn="l">
              <a:buSzPts val="1000"/>
              <a:buFont typeface="Wingdings" panose="05000000000000000000" pitchFamily="2" charset="2"/>
              <a:buChar char="Ø"/>
              <a:tabLst>
                <a:tab pos="914400" algn="l"/>
              </a:tabLst>
            </a:pP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Key stakeholders:  All supply chain stakeholders (traders, intermediaries, carriers, regulators, banks) that want to uplift automation </a:t>
            </a: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and increase reliability </a:t>
            </a:r>
            <a:r>
              <a:rPr lang="en-US" altLang="ja-JP" sz="2000" strike="sngStrike" kern="0" dirty="0">
                <a:effectLst/>
                <a:latin typeface="Arial" panose="020B0604020202020204" pitchFamily="34" charset="0"/>
                <a:ea typeface="ＭＳ Ｐゴシック" panose="020B0600070205080204" pitchFamily="50" charset="-128"/>
                <a:cs typeface="Times New Roman" panose="02020603050405020304" pitchFamily="18" charset="0"/>
              </a:rPr>
              <a:t>and trust </a:t>
            </a: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in their processes by dynamically pulling data from its source of truth and verifying its integrity.</a:t>
            </a:r>
            <a:endParaRPr lang="ja-JP" altLang="ja-JP" sz="20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Use case: A transformational shift in the way data is published, accessed, and verified.  For example, an importer could provide only a consignment reference to a regulator in order to seek clearance (instead of filing a complete import declaration). The regulator could follow the link, could pull (and verifies) the data about the consignment - which itself would contain discoverable (and verifiable) links to further data such as invoice lines, quality certificates, etc.  The regulator could then compute duty obligations and performs automated risk assessments using high integrity verifiable data.  </a:t>
            </a:r>
            <a:endParaRPr lang="ja-JP" altLang="ja-JP" sz="20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000" kern="0" dirty="0">
                <a:effectLst/>
                <a:latin typeface="Arial" panose="020B0604020202020204" pitchFamily="34" charset="0"/>
                <a:ea typeface="ＭＳ Ｐゴシック" panose="020B0600070205080204" pitchFamily="50" charset="-128"/>
                <a:cs typeface="Times New Roman" panose="02020603050405020304" pitchFamily="18" charset="0"/>
              </a:rPr>
              <a:t>Specification deliverable: A new methodology for the design of standards for the decentralized reliable web, including an updated NDR for API generation and VC (Verifiable Credential) claims.</a:t>
            </a:r>
            <a:endParaRPr lang="ja-JP" altLang="ja-JP" sz="20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Business deliverable: Business experts use the new methodology to design new entity-based (not document-based) standards.  Process modelling changes from bilateral exchange processes to decentralized discovery and verification processes.</a:t>
            </a:r>
            <a:endParaRPr lang="ja-JP" altLang="ja-JP" sz="2000" kern="100" dirty="0">
              <a:effectLst/>
              <a:latin typeface="游明朝" panose="02020400000000000000" pitchFamily="18" charset="-128"/>
              <a:ea typeface="游明朝" panose="02020400000000000000" pitchFamily="18" charset="-128"/>
              <a:cs typeface="Times New Roman" panose="02020603050405020304" pitchFamily="18" charset="0"/>
            </a:endParaRPr>
          </a:p>
          <a:p>
            <a:pPr marL="800100" lvl="1" indent="-342900" algn="l">
              <a:buSzPts val="1000"/>
              <a:buFont typeface="Wingdings" panose="05000000000000000000" pitchFamily="2" charset="2"/>
              <a:buChar char="Ø"/>
              <a:tabLst>
                <a:tab pos="914400" algn="l"/>
              </a:tabLst>
            </a:pPr>
            <a:r>
              <a:rPr lang="en-US" altLang="ja-JP" sz="2000" kern="0" dirty="0">
                <a:solidFill>
                  <a:srgbClr val="222222"/>
                </a:solidFill>
                <a:effectLst/>
                <a:latin typeface="Arial" panose="020B0604020202020204" pitchFamily="34" charset="0"/>
                <a:ea typeface="ＭＳ Ｐゴシック" panose="020B0600070205080204" pitchFamily="50" charset="-128"/>
                <a:cs typeface="Times New Roman" panose="02020603050405020304" pitchFamily="18" charset="0"/>
              </a:rPr>
              <a:t>Governance impact: A fairly significant change to the way business experts need to think. </a:t>
            </a:r>
            <a:endParaRPr lang="ja-JP" altLang="ja-JP" sz="2000" strike="sngStrike" kern="100" dirty="0">
              <a:effectLst/>
              <a:latin typeface="游明朝" panose="02020400000000000000" pitchFamily="18" charset="-128"/>
              <a:ea typeface="游明朝" panose="02020400000000000000" pitchFamily="18" charset="-128"/>
              <a:cs typeface="Times New Roman" panose="02020603050405020304" pitchFamily="18" charset="0"/>
            </a:endParaRPr>
          </a:p>
          <a:p>
            <a:endParaRPr kumimoji="1" lang="ja-JP" altLang="en-US" sz="2000" dirty="0"/>
          </a:p>
        </p:txBody>
      </p:sp>
      <p:sp>
        <p:nvSpPr>
          <p:cNvPr id="2" name="スライド番号プレースホルダー 1">
            <a:extLst>
              <a:ext uri="{FF2B5EF4-FFF2-40B4-BE49-F238E27FC236}">
                <a16:creationId xmlns:a16="http://schemas.microsoft.com/office/drawing/2014/main" id="{0AC52330-B7D3-40F6-BBD8-6E222CCE6A61}"/>
              </a:ext>
            </a:extLst>
          </p:cNvPr>
          <p:cNvSpPr>
            <a:spLocks noGrp="1"/>
          </p:cNvSpPr>
          <p:nvPr>
            <p:ph type="sldNum" sz="quarter" idx="12"/>
          </p:nvPr>
        </p:nvSpPr>
        <p:spPr/>
        <p:txBody>
          <a:bodyPr/>
          <a:lstStyle/>
          <a:p>
            <a:fld id="{BA14B8F6-DC3D-4F1F-BFAC-BC9EC173BFE5}" type="slidenum">
              <a:rPr kumimoji="1" lang="ja-JP" altLang="en-US" smtClean="0"/>
              <a:t>8</a:t>
            </a:fld>
            <a:endParaRPr kumimoji="1" lang="ja-JP" altLang="en-US"/>
          </a:p>
        </p:txBody>
      </p:sp>
    </p:spTree>
    <p:extLst>
      <p:ext uri="{BB962C8B-B14F-4D97-AF65-F5344CB8AC3E}">
        <p14:creationId xmlns:p14="http://schemas.microsoft.com/office/powerpoint/2010/main" val="142730615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0791394F-ADC6-4223-A3F1-7AA4D12BAE26}"/>
              </a:ext>
            </a:extLst>
          </p:cNvPr>
          <p:cNvSpPr txBox="1"/>
          <p:nvPr/>
        </p:nvSpPr>
        <p:spPr>
          <a:xfrm>
            <a:off x="126124" y="149645"/>
            <a:ext cx="8056880" cy="584775"/>
          </a:xfrm>
          <a:prstGeom prst="rect">
            <a:avLst/>
          </a:prstGeom>
          <a:noFill/>
        </p:spPr>
        <p:txBody>
          <a:bodyPr wrap="square" rtlCol="0">
            <a:spAutoFit/>
          </a:bodyPr>
          <a:lstStyle/>
          <a:p>
            <a:r>
              <a:rPr kumimoji="1" lang="en-US" altLang="ja-JP" sz="3200" b="1" dirty="0">
                <a:solidFill>
                  <a:srgbClr val="0070C0"/>
                </a:solidFill>
              </a:rPr>
              <a:t>Requirements from Business Domains</a:t>
            </a:r>
          </a:p>
        </p:txBody>
      </p:sp>
      <p:sp>
        <p:nvSpPr>
          <p:cNvPr id="3" name="テキスト ボックス 2">
            <a:extLst>
              <a:ext uri="{FF2B5EF4-FFF2-40B4-BE49-F238E27FC236}">
                <a16:creationId xmlns:a16="http://schemas.microsoft.com/office/drawing/2014/main" id="{8A70BCB9-F233-40CB-9FAE-FE127569DAE2}"/>
              </a:ext>
            </a:extLst>
          </p:cNvPr>
          <p:cNvSpPr txBox="1"/>
          <p:nvPr/>
        </p:nvSpPr>
        <p:spPr>
          <a:xfrm>
            <a:off x="551441" y="3925084"/>
            <a:ext cx="9987280" cy="523220"/>
          </a:xfrm>
          <a:prstGeom prst="rect">
            <a:avLst/>
          </a:prstGeom>
          <a:noFill/>
        </p:spPr>
        <p:txBody>
          <a:bodyPr wrap="square" rtlCol="0">
            <a:spAutoFit/>
          </a:bodyPr>
          <a:lstStyle/>
          <a:p>
            <a:r>
              <a:rPr kumimoji="1" lang="en-US" altLang="ja-JP" sz="2800" b="1" dirty="0"/>
              <a:t>T&amp;L: </a:t>
            </a:r>
            <a:r>
              <a:rPr kumimoji="1" lang="en-US" altLang="ja-JP" sz="2800" b="1" dirty="0" err="1"/>
              <a:t>eCMR</a:t>
            </a:r>
            <a:r>
              <a:rPr kumimoji="1" lang="en-US" altLang="ja-JP" sz="2800" b="1" dirty="0"/>
              <a:t> </a:t>
            </a:r>
            <a:r>
              <a:rPr lang="en-US" altLang="ja-JP" sz="2800" b="1" dirty="0">
                <a:sym typeface="Wingdings" panose="05000000000000000000" pitchFamily="2" charset="2"/>
              </a:rPr>
              <a:t> </a:t>
            </a:r>
            <a:r>
              <a:rPr lang="en-US" altLang="ja-JP" sz="2800" dirty="0">
                <a:sym typeface="Wingdings" panose="05000000000000000000" pitchFamily="2" charset="2"/>
              </a:rPr>
              <a:t>by </a:t>
            </a:r>
            <a:r>
              <a:rPr lang="en-US" altLang="ja-JP" sz="2800" dirty="0">
                <a:effectLst/>
                <a:latin typeface="游明朝" panose="02020400000000000000" pitchFamily="18" charset="-128"/>
                <a:cs typeface="Times New Roman" panose="02020603050405020304" pitchFamily="18" charset="0"/>
              </a:rPr>
              <a:t>Rudy </a:t>
            </a:r>
            <a:r>
              <a:rPr lang="en-US" altLang="ja-JP" sz="2800" dirty="0" err="1">
                <a:effectLst/>
                <a:latin typeface="游明朝" panose="02020400000000000000" pitchFamily="18" charset="-128"/>
                <a:cs typeface="Times New Roman" panose="02020603050405020304" pitchFamily="18" charset="0"/>
              </a:rPr>
              <a:t>Hemeleers</a:t>
            </a:r>
            <a:r>
              <a:rPr lang="en-US" altLang="ja-JP" sz="2800" dirty="0">
                <a:effectLst/>
                <a:latin typeface="游明朝" panose="02020400000000000000" pitchFamily="18" charset="-128"/>
                <a:cs typeface="Times New Roman" panose="02020603050405020304" pitchFamily="18" charset="0"/>
              </a:rPr>
              <a:t> </a:t>
            </a:r>
            <a:endParaRPr kumimoji="1" lang="ja-JP" altLang="en-US" sz="2800" dirty="0"/>
          </a:p>
        </p:txBody>
      </p:sp>
      <p:sp>
        <p:nvSpPr>
          <p:cNvPr id="4" name="テキスト ボックス 3">
            <a:extLst>
              <a:ext uri="{FF2B5EF4-FFF2-40B4-BE49-F238E27FC236}">
                <a16:creationId xmlns:a16="http://schemas.microsoft.com/office/drawing/2014/main" id="{C20A6D7A-FE4D-4DB7-BCAD-7F295054CDE8}"/>
              </a:ext>
            </a:extLst>
          </p:cNvPr>
          <p:cNvSpPr txBox="1"/>
          <p:nvPr/>
        </p:nvSpPr>
        <p:spPr>
          <a:xfrm>
            <a:off x="551441" y="784297"/>
            <a:ext cx="9987280" cy="523220"/>
          </a:xfrm>
          <a:prstGeom prst="rect">
            <a:avLst/>
          </a:prstGeom>
          <a:noFill/>
        </p:spPr>
        <p:txBody>
          <a:bodyPr wrap="square" rtlCol="0">
            <a:spAutoFit/>
          </a:bodyPr>
          <a:lstStyle/>
          <a:p>
            <a:r>
              <a:rPr lang="en-US" altLang="ja-JP" sz="2800" b="1" dirty="0"/>
              <a:t>SCM: Automotive</a:t>
            </a:r>
            <a:r>
              <a:rPr lang="en-US" altLang="ja-JP" sz="2800" b="1" dirty="0">
                <a:sym typeface="Wingdings" panose="05000000000000000000" pitchFamily="2" charset="2"/>
              </a:rPr>
              <a:t> </a:t>
            </a:r>
            <a:r>
              <a:rPr lang="en-US" altLang="ja-JP" sz="2800" dirty="0">
                <a:sym typeface="Wingdings" panose="05000000000000000000" pitchFamily="2" charset="2"/>
              </a:rPr>
              <a:t>by</a:t>
            </a:r>
            <a:r>
              <a:rPr lang="en-US" altLang="ja-JP" sz="1800" dirty="0">
                <a:effectLst/>
                <a:latin typeface="游明朝" panose="02020400000000000000" pitchFamily="18" charset="-128"/>
                <a:cs typeface="Times New Roman" panose="02020603050405020304" pitchFamily="18" charset="0"/>
              </a:rPr>
              <a:t> </a:t>
            </a:r>
            <a:r>
              <a:rPr lang="en-US" altLang="ja-JP" sz="2800" dirty="0">
                <a:effectLst/>
                <a:latin typeface="游明朝" panose="02020400000000000000" pitchFamily="18" charset="-128"/>
                <a:cs typeface="Times New Roman" panose="02020603050405020304" pitchFamily="18" charset="0"/>
              </a:rPr>
              <a:t>Joerg Walther</a:t>
            </a:r>
            <a:endParaRPr kumimoji="1" lang="ja-JP" altLang="en-US" sz="2800" dirty="0"/>
          </a:p>
        </p:txBody>
      </p:sp>
      <p:sp>
        <p:nvSpPr>
          <p:cNvPr id="6" name="スライド番号プレースホルダー 5">
            <a:extLst>
              <a:ext uri="{FF2B5EF4-FFF2-40B4-BE49-F238E27FC236}">
                <a16:creationId xmlns:a16="http://schemas.microsoft.com/office/drawing/2014/main" id="{25E3A6E9-ACE9-45D5-A540-CF496F4BCD42}"/>
              </a:ext>
            </a:extLst>
          </p:cNvPr>
          <p:cNvSpPr>
            <a:spLocks noGrp="1"/>
          </p:cNvSpPr>
          <p:nvPr>
            <p:ph type="sldNum" sz="quarter" idx="12"/>
          </p:nvPr>
        </p:nvSpPr>
        <p:spPr/>
        <p:txBody>
          <a:bodyPr/>
          <a:lstStyle/>
          <a:p>
            <a:fld id="{BA14B8F6-DC3D-4F1F-BFAC-BC9EC173BFE5}" type="slidenum">
              <a:rPr kumimoji="1" lang="ja-JP" altLang="en-US" smtClean="0"/>
              <a:t>9</a:t>
            </a:fld>
            <a:endParaRPr kumimoji="1" lang="ja-JP" altLang="en-US"/>
          </a:p>
        </p:txBody>
      </p:sp>
      <p:sp>
        <p:nvSpPr>
          <p:cNvPr id="7" name="テキスト ボックス 6">
            <a:extLst>
              <a:ext uri="{FF2B5EF4-FFF2-40B4-BE49-F238E27FC236}">
                <a16:creationId xmlns:a16="http://schemas.microsoft.com/office/drawing/2014/main" id="{7ADF7B7F-9391-4954-B0AA-A54299EBCF50}"/>
              </a:ext>
            </a:extLst>
          </p:cNvPr>
          <p:cNvSpPr txBox="1"/>
          <p:nvPr/>
        </p:nvSpPr>
        <p:spPr>
          <a:xfrm>
            <a:off x="551442" y="4408031"/>
            <a:ext cx="10802357" cy="2246769"/>
          </a:xfrm>
          <a:prstGeom prst="rect">
            <a:avLst/>
          </a:prstGeom>
          <a:noFill/>
          <a:ln>
            <a:solidFill>
              <a:schemeClr val="accent1"/>
            </a:solidFill>
          </a:ln>
        </p:spPr>
        <p:txBody>
          <a:bodyPr wrap="square" rtlCol="0">
            <a:spAutoFit/>
          </a:bodyPr>
          <a:lstStyle/>
          <a:p>
            <a:r>
              <a:rPr kumimoji="1" lang="en-US" altLang="ja-JP" sz="2000" dirty="0">
                <a:latin typeface="Times New Roman" panose="02020603050405020304" pitchFamily="18" charset="0"/>
                <a:cs typeface="Times New Roman" panose="02020603050405020304" pitchFamily="18" charset="0"/>
              </a:rPr>
              <a:t>API trial implementation for </a:t>
            </a:r>
            <a:r>
              <a:rPr kumimoji="1" lang="en-US" altLang="ja-JP" sz="2000" dirty="0" err="1">
                <a:latin typeface="Times New Roman" panose="02020603050405020304" pitchFamily="18" charset="0"/>
                <a:cs typeface="Times New Roman" panose="02020603050405020304" pitchFamily="18" charset="0"/>
              </a:rPr>
              <a:t>eCMR</a:t>
            </a:r>
            <a:r>
              <a:rPr kumimoji="1" lang="en-US" altLang="ja-JP" sz="2000" dirty="0">
                <a:latin typeface="Times New Roman" panose="02020603050405020304" pitchFamily="18" charset="0"/>
                <a:cs typeface="Times New Roman" panose="02020603050405020304" pitchFamily="18" charset="0"/>
              </a:rPr>
              <a:t> based on RDM2API</a:t>
            </a:r>
          </a:p>
          <a:p>
            <a:r>
              <a:rPr lang="en-US" altLang="ja-JP" sz="2000" dirty="0">
                <a:latin typeface="Times New Roman" panose="02020603050405020304" pitchFamily="18" charset="0"/>
                <a:cs typeface="Times New Roman" panose="02020603050405020304" pitchFamily="18" charset="0"/>
              </a:rPr>
              <a:t>	JSON-LD vocabulary (based on RDM2API project) </a:t>
            </a:r>
          </a:p>
          <a:p>
            <a:r>
              <a:rPr kumimoji="1" lang="en-US" altLang="ja-JP" sz="2000" dirty="0">
                <a:latin typeface="Times New Roman" panose="02020603050405020304" pitchFamily="18" charset="0"/>
                <a:cs typeface="Times New Roman" panose="02020603050405020304" pitchFamily="18" charset="0"/>
              </a:rPr>
              <a:t>	Consider the data sharing architecture defining Dataset instead of Document</a:t>
            </a:r>
          </a:p>
          <a:p>
            <a:r>
              <a:rPr lang="en-US" altLang="ja-JP" sz="2000" dirty="0">
                <a:latin typeface="Times New Roman" panose="02020603050405020304" pitchFamily="18" charset="0"/>
                <a:cs typeface="Times New Roman" panose="02020603050405020304" pitchFamily="18" charset="0"/>
              </a:rPr>
              <a:t>Key concerns:</a:t>
            </a:r>
          </a:p>
          <a:p>
            <a:r>
              <a:rPr kumimoji="1" lang="en-US" altLang="ja-JP" sz="2000" dirty="0">
                <a:latin typeface="Times New Roman" panose="02020603050405020304" pitchFamily="18" charset="0"/>
                <a:cs typeface="Times New Roman" panose="02020603050405020304" pitchFamily="18" charset="0"/>
              </a:rPr>
              <a:t>	Internet of logistics (API network)</a:t>
            </a:r>
          </a:p>
          <a:p>
            <a:r>
              <a:rPr lang="en-US" altLang="ja-JP" sz="2000" dirty="0">
                <a:latin typeface="Times New Roman" panose="02020603050405020304" pitchFamily="18" charset="0"/>
                <a:cs typeface="Times New Roman" panose="02020603050405020304" pitchFamily="18" charset="0"/>
              </a:rPr>
              <a:t>	Semantic Interoperability (JSON-LD, RDF)</a:t>
            </a:r>
          </a:p>
          <a:p>
            <a:r>
              <a:rPr kumimoji="1" lang="en-US" altLang="ja-JP" sz="2000" dirty="0">
                <a:latin typeface="Times New Roman" panose="02020603050405020304" pitchFamily="18" charset="0"/>
                <a:cs typeface="Times New Roman" panose="02020603050405020304" pitchFamily="18" charset="0"/>
              </a:rPr>
              <a:t>	Decentralized identifiers and Verifiable Credentials </a:t>
            </a:r>
            <a:endParaRPr kumimoji="1" lang="ja-JP" altLang="en-US" sz="2000" dirty="0">
              <a:latin typeface="Times New Roman" panose="02020603050405020304" pitchFamily="18" charset="0"/>
              <a:cs typeface="Times New Roman" panose="02020603050405020304" pitchFamily="18" charset="0"/>
            </a:endParaRPr>
          </a:p>
        </p:txBody>
      </p:sp>
      <p:sp>
        <p:nvSpPr>
          <p:cNvPr id="8" name="テキスト ボックス 7">
            <a:extLst>
              <a:ext uri="{FF2B5EF4-FFF2-40B4-BE49-F238E27FC236}">
                <a16:creationId xmlns:a16="http://schemas.microsoft.com/office/drawing/2014/main" id="{2658855D-E2D3-41BA-9670-2F43922AFA73}"/>
              </a:ext>
            </a:extLst>
          </p:cNvPr>
          <p:cNvSpPr txBox="1"/>
          <p:nvPr/>
        </p:nvSpPr>
        <p:spPr>
          <a:xfrm>
            <a:off x="551441" y="1336564"/>
            <a:ext cx="10802357" cy="2451953"/>
          </a:xfrm>
          <a:prstGeom prst="rect">
            <a:avLst/>
          </a:prstGeom>
          <a:noFill/>
          <a:ln>
            <a:solidFill>
              <a:schemeClr val="accent1"/>
            </a:solidFill>
          </a:ln>
        </p:spPr>
        <p:txBody>
          <a:bodyPr wrap="square" rtlCol="0">
            <a:spAutoFit/>
          </a:bodyPr>
          <a:lstStyle/>
          <a:p>
            <a:pPr marL="12065" marR="5080">
              <a:lnSpc>
                <a:spcPct val="100000"/>
              </a:lnSpc>
              <a:spcBef>
                <a:spcPts val="819"/>
              </a:spcBef>
              <a:buClr>
                <a:srgbClr val="F7891D"/>
              </a:buClr>
              <a:buSzPct val="96875"/>
              <a:tabLst>
                <a:tab pos="379095" algn="l"/>
              </a:tabLst>
            </a:pPr>
            <a:r>
              <a:rPr lang="en-US" altLang="ja-JP" sz="2000" spc="5" dirty="0">
                <a:latin typeface="Times New Roman" panose="02020603050405020304" pitchFamily="18" charset="0"/>
                <a:cs typeface="Times New Roman" panose="02020603050405020304" pitchFamily="18" charset="0"/>
              </a:rPr>
              <a:t>REST</a:t>
            </a:r>
            <a:r>
              <a:rPr lang="en-US" altLang="ja-JP" sz="2000" spc="-50" dirty="0">
                <a:latin typeface="Times New Roman" panose="02020603050405020304" pitchFamily="18" charset="0"/>
                <a:cs typeface="Times New Roman" panose="02020603050405020304" pitchFamily="18" charset="0"/>
              </a:rPr>
              <a:t> </a:t>
            </a:r>
            <a:r>
              <a:rPr lang="en-US" altLang="ja-JP" sz="2000" dirty="0">
                <a:latin typeface="Times New Roman" panose="02020603050405020304" pitchFamily="18" charset="0"/>
                <a:cs typeface="Times New Roman" panose="02020603050405020304" pitchFamily="18" charset="0"/>
              </a:rPr>
              <a:t>API</a:t>
            </a:r>
            <a:r>
              <a:rPr lang="en-US" altLang="ja-JP" sz="2000" spc="-20" dirty="0">
                <a:latin typeface="Times New Roman" panose="02020603050405020304" pitchFamily="18" charset="0"/>
                <a:cs typeface="Times New Roman" panose="02020603050405020304" pitchFamily="18" charset="0"/>
              </a:rPr>
              <a:t> </a:t>
            </a:r>
            <a:r>
              <a:rPr lang="en-US" altLang="ja-JP" sz="2000" spc="-10" dirty="0">
                <a:latin typeface="Times New Roman" panose="02020603050405020304" pitchFamily="18" charset="0"/>
                <a:cs typeface="Times New Roman" panose="02020603050405020304" pitchFamily="18" charset="0"/>
              </a:rPr>
              <a:t>were</a:t>
            </a:r>
            <a:r>
              <a:rPr lang="en-US" altLang="ja-JP" sz="2000" spc="-75" dirty="0">
                <a:latin typeface="Times New Roman" panose="02020603050405020304" pitchFamily="18" charset="0"/>
                <a:cs typeface="Times New Roman" panose="02020603050405020304" pitchFamily="18" charset="0"/>
              </a:rPr>
              <a:t> </a:t>
            </a:r>
            <a:r>
              <a:rPr lang="en-US" altLang="ja-JP" sz="2000" spc="-10" dirty="0">
                <a:latin typeface="Times New Roman" panose="02020603050405020304" pitchFamily="18" charset="0"/>
                <a:cs typeface="Times New Roman" panose="02020603050405020304" pitchFamily="18" charset="0"/>
              </a:rPr>
              <a:t>considered</a:t>
            </a:r>
            <a:r>
              <a:rPr lang="en-US" altLang="ja-JP" sz="2000" spc="-5" dirty="0">
                <a:latin typeface="Times New Roman" panose="02020603050405020304" pitchFamily="18" charset="0"/>
                <a:cs typeface="Times New Roman" panose="02020603050405020304" pitchFamily="18" charset="0"/>
              </a:rPr>
              <a:t> </a:t>
            </a:r>
            <a:r>
              <a:rPr lang="en-US" altLang="ja-JP" sz="2000" spc="-10" dirty="0">
                <a:latin typeface="Times New Roman" panose="02020603050405020304" pitchFamily="18" charset="0"/>
                <a:cs typeface="Times New Roman" panose="02020603050405020304" pitchFamily="18" charset="0"/>
              </a:rPr>
              <a:t>as</a:t>
            </a:r>
            <a:r>
              <a:rPr lang="en-US" altLang="ja-JP" sz="2000" spc="15" dirty="0">
                <a:latin typeface="Times New Roman" panose="02020603050405020304" pitchFamily="18" charset="0"/>
                <a:cs typeface="Times New Roman" panose="02020603050405020304" pitchFamily="18" charset="0"/>
              </a:rPr>
              <a:t> </a:t>
            </a:r>
            <a:r>
              <a:rPr lang="en-US" altLang="ja-JP" sz="2000" spc="-15" dirty="0">
                <a:latin typeface="Times New Roman" panose="02020603050405020304" pitchFamily="18" charset="0"/>
                <a:cs typeface="Times New Roman" panose="02020603050405020304" pitchFamily="18" charset="0"/>
              </a:rPr>
              <a:t>the</a:t>
            </a:r>
            <a:r>
              <a:rPr lang="en-US" altLang="ja-JP" sz="2000" spc="-5" dirty="0">
                <a:latin typeface="Times New Roman" panose="02020603050405020304" pitchFamily="18" charset="0"/>
                <a:cs typeface="Times New Roman" panose="02020603050405020304" pitchFamily="18" charset="0"/>
              </a:rPr>
              <a:t> </a:t>
            </a:r>
            <a:r>
              <a:rPr lang="en-US" altLang="ja-JP" sz="2000" spc="5" dirty="0">
                <a:latin typeface="Times New Roman" panose="02020603050405020304" pitchFamily="18" charset="0"/>
                <a:cs typeface="Times New Roman" panose="02020603050405020304" pitchFamily="18" charset="0"/>
              </a:rPr>
              <a:t>most</a:t>
            </a:r>
            <a:r>
              <a:rPr lang="en-US" altLang="ja-JP" sz="2000" spc="-40" dirty="0">
                <a:latin typeface="Times New Roman" panose="02020603050405020304" pitchFamily="18" charset="0"/>
                <a:cs typeface="Times New Roman" panose="02020603050405020304" pitchFamily="18" charset="0"/>
              </a:rPr>
              <a:t> </a:t>
            </a:r>
            <a:r>
              <a:rPr lang="en-US" altLang="ja-JP" sz="2000" spc="-10" dirty="0">
                <a:latin typeface="Times New Roman" panose="02020603050405020304" pitchFamily="18" charset="0"/>
                <a:cs typeface="Times New Roman" panose="02020603050405020304" pitchFamily="18" charset="0"/>
              </a:rPr>
              <a:t>suitable </a:t>
            </a:r>
            <a:r>
              <a:rPr lang="en-US" altLang="ja-JP" sz="2000" spc="-710" dirty="0">
                <a:latin typeface="Times New Roman" panose="02020603050405020304" pitchFamily="18" charset="0"/>
                <a:cs typeface="Times New Roman" panose="02020603050405020304" pitchFamily="18" charset="0"/>
              </a:rPr>
              <a:t> </a:t>
            </a:r>
            <a:r>
              <a:rPr lang="en-US" altLang="ja-JP" sz="2000" spc="-10" dirty="0">
                <a:latin typeface="Times New Roman" panose="02020603050405020304" pitchFamily="18" charset="0"/>
                <a:cs typeface="Times New Roman" panose="02020603050405020304" pitchFamily="18" charset="0"/>
              </a:rPr>
              <a:t>technology</a:t>
            </a:r>
            <a:endParaRPr lang="en-US" altLang="ja-JP" sz="2000" dirty="0">
              <a:latin typeface="Times New Roman" panose="02020603050405020304" pitchFamily="18" charset="0"/>
              <a:cs typeface="Times New Roman" panose="02020603050405020304" pitchFamily="18" charset="0"/>
            </a:endParaRPr>
          </a:p>
          <a:p>
            <a:pPr marL="12065" marR="1130935">
              <a:lnSpc>
                <a:spcPct val="100000"/>
              </a:lnSpc>
              <a:spcBef>
                <a:spcPts val="810"/>
              </a:spcBef>
              <a:buClr>
                <a:srgbClr val="F7891D"/>
              </a:buClr>
              <a:buSzPct val="96875"/>
              <a:tabLst>
                <a:tab pos="379095" algn="l"/>
              </a:tabLst>
            </a:pPr>
            <a:r>
              <a:rPr lang="en-US" altLang="ja-JP" sz="2000" spc="10" dirty="0">
                <a:latin typeface="Times New Roman" panose="02020603050405020304" pitchFamily="18" charset="0"/>
                <a:cs typeface="Times New Roman" panose="02020603050405020304" pitchFamily="18" charset="0"/>
              </a:rPr>
              <a:t>The</a:t>
            </a:r>
            <a:r>
              <a:rPr lang="en-US" altLang="ja-JP" sz="2000" spc="-10" dirty="0">
                <a:latin typeface="Times New Roman" panose="02020603050405020304" pitchFamily="18" charset="0"/>
                <a:cs typeface="Times New Roman" panose="02020603050405020304" pitchFamily="18" charset="0"/>
              </a:rPr>
              <a:t> </a:t>
            </a:r>
            <a:r>
              <a:rPr lang="en-US" altLang="ja-JP" sz="2000" spc="-15" dirty="0">
                <a:latin typeface="Times New Roman" panose="02020603050405020304" pitchFamily="18" charset="0"/>
                <a:cs typeface="Times New Roman" panose="02020603050405020304" pitchFamily="18" charset="0"/>
              </a:rPr>
              <a:t>deliverables</a:t>
            </a:r>
            <a:r>
              <a:rPr lang="en-US" altLang="ja-JP" sz="2000" spc="25" dirty="0">
                <a:latin typeface="Times New Roman" panose="02020603050405020304" pitchFamily="18" charset="0"/>
                <a:cs typeface="Times New Roman" panose="02020603050405020304" pitchFamily="18" charset="0"/>
              </a:rPr>
              <a:t> </a:t>
            </a:r>
            <a:r>
              <a:rPr lang="en-US" altLang="ja-JP" sz="2000" spc="-5" dirty="0">
                <a:latin typeface="Times New Roman" panose="02020603050405020304" pitchFamily="18" charset="0"/>
                <a:cs typeface="Times New Roman" panose="02020603050405020304" pitchFamily="18" charset="0"/>
              </a:rPr>
              <a:t>should </a:t>
            </a:r>
            <a:r>
              <a:rPr lang="en-US" altLang="ja-JP" sz="2000" dirty="0">
                <a:latin typeface="Times New Roman" panose="02020603050405020304" pitchFamily="18" charset="0"/>
                <a:cs typeface="Times New Roman" panose="02020603050405020304" pitchFamily="18" charset="0"/>
              </a:rPr>
              <a:t>be</a:t>
            </a:r>
            <a:r>
              <a:rPr lang="en-US" altLang="ja-JP" sz="2000" spc="-10" dirty="0">
                <a:latin typeface="Times New Roman" panose="02020603050405020304" pitchFamily="18" charset="0"/>
                <a:cs typeface="Times New Roman" panose="02020603050405020304" pitchFamily="18" charset="0"/>
              </a:rPr>
              <a:t> </a:t>
            </a:r>
            <a:r>
              <a:rPr lang="en-US" altLang="ja-JP" sz="2000" dirty="0">
                <a:latin typeface="Times New Roman" panose="02020603050405020304" pitchFamily="18" charset="0"/>
                <a:cs typeface="Times New Roman" panose="02020603050405020304" pitchFamily="18" charset="0"/>
              </a:rPr>
              <a:t>based </a:t>
            </a:r>
            <a:r>
              <a:rPr lang="en-US" altLang="ja-JP" sz="2000" spc="-5" dirty="0">
                <a:latin typeface="Times New Roman" panose="02020603050405020304" pitchFamily="18" charset="0"/>
                <a:cs typeface="Times New Roman" panose="02020603050405020304" pitchFamily="18" charset="0"/>
              </a:rPr>
              <a:t>on </a:t>
            </a:r>
            <a:r>
              <a:rPr lang="en-US" altLang="ja-JP" sz="2000" dirty="0">
                <a:latin typeface="Times New Roman" panose="02020603050405020304" pitchFamily="18" charset="0"/>
                <a:cs typeface="Times New Roman" panose="02020603050405020304" pitchFamily="18" charset="0"/>
              </a:rPr>
              <a:t> </a:t>
            </a:r>
            <a:r>
              <a:rPr lang="en-US" altLang="ja-JP" sz="2000" spc="-15" dirty="0">
                <a:latin typeface="Times New Roman" panose="02020603050405020304" pitchFamily="18" charset="0"/>
                <a:cs typeface="Times New Roman" panose="02020603050405020304" pitchFamily="18" charset="0"/>
              </a:rPr>
              <a:t>international</a:t>
            </a:r>
            <a:r>
              <a:rPr lang="en-US" altLang="ja-JP" sz="2000" spc="70" dirty="0">
                <a:latin typeface="Times New Roman" panose="02020603050405020304" pitchFamily="18" charset="0"/>
                <a:cs typeface="Times New Roman" panose="02020603050405020304" pitchFamily="18" charset="0"/>
              </a:rPr>
              <a:t> </a:t>
            </a:r>
            <a:r>
              <a:rPr lang="en-US" altLang="ja-JP" sz="2000" spc="-20" dirty="0">
                <a:latin typeface="Times New Roman" panose="02020603050405020304" pitchFamily="18" charset="0"/>
                <a:cs typeface="Times New Roman" panose="02020603050405020304" pitchFamily="18" charset="0"/>
              </a:rPr>
              <a:t>standards</a:t>
            </a:r>
            <a:r>
              <a:rPr lang="en-US" altLang="ja-JP" sz="2000" spc="30" dirty="0">
                <a:latin typeface="Times New Roman" panose="02020603050405020304" pitchFamily="18" charset="0"/>
                <a:cs typeface="Times New Roman" panose="02020603050405020304" pitchFamily="18" charset="0"/>
              </a:rPr>
              <a:t> </a:t>
            </a:r>
            <a:r>
              <a:rPr lang="en-US" altLang="ja-JP" sz="2000" dirty="0">
                <a:latin typeface="Times New Roman" panose="02020603050405020304" pitchFamily="18" charset="0"/>
                <a:cs typeface="Times New Roman" panose="02020603050405020304" pitchFamily="18" charset="0"/>
              </a:rPr>
              <a:t>&amp;</a:t>
            </a:r>
            <a:r>
              <a:rPr lang="en-US" altLang="ja-JP" sz="2000" spc="-20" dirty="0">
                <a:latin typeface="Times New Roman" panose="02020603050405020304" pitchFamily="18" charset="0"/>
                <a:cs typeface="Times New Roman" panose="02020603050405020304" pitchFamily="18" charset="0"/>
              </a:rPr>
              <a:t> </a:t>
            </a:r>
            <a:r>
              <a:rPr lang="en-US" altLang="ja-JP" sz="2000" dirty="0">
                <a:latin typeface="Times New Roman" panose="02020603050405020304" pitchFamily="18" charset="0"/>
                <a:cs typeface="Times New Roman" panose="02020603050405020304" pitchFamily="18" charset="0"/>
              </a:rPr>
              <a:t>best</a:t>
            </a:r>
            <a:r>
              <a:rPr lang="en-US" altLang="ja-JP" sz="2000" spc="-20" dirty="0">
                <a:latin typeface="Times New Roman" panose="02020603050405020304" pitchFamily="18" charset="0"/>
                <a:cs typeface="Times New Roman" panose="02020603050405020304" pitchFamily="18" charset="0"/>
              </a:rPr>
              <a:t> practices</a:t>
            </a:r>
          </a:p>
          <a:p>
            <a:pPr marL="12065" marR="1130935">
              <a:lnSpc>
                <a:spcPct val="100000"/>
              </a:lnSpc>
              <a:spcBef>
                <a:spcPts val="810"/>
              </a:spcBef>
              <a:buClr>
                <a:srgbClr val="F7891D"/>
              </a:buClr>
              <a:buSzPct val="96875"/>
              <a:tabLst>
                <a:tab pos="379095" algn="l"/>
              </a:tabLst>
            </a:pPr>
            <a:r>
              <a:rPr lang="en-US" altLang="ja-JP" sz="2000" spc="-20" dirty="0">
                <a:latin typeface="Times New Roman" panose="02020603050405020304" pitchFamily="18" charset="0"/>
                <a:cs typeface="Times New Roman" panose="02020603050405020304" pitchFamily="18" charset="0"/>
              </a:rPr>
              <a:t>Specify an API toolbox</a:t>
            </a:r>
          </a:p>
          <a:p>
            <a:pPr marL="12065" marR="1130935">
              <a:lnSpc>
                <a:spcPct val="100000"/>
              </a:lnSpc>
              <a:spcBef>
                <a:spcPts val="810"/>
              </a:spcBef>
              <a:buClr>
                <a:srgbClr val="F7891D"/>
              </a:buClr>
              <a:buSzPct val="96875"/>
              <a:tabLst>
                <a:tab pos="379095" algn="l"/>
              </a:tabLst>
            </a:pPr>
            <a:r>
              <a:rPr lang="en-US" altLang="ja-JP" sz="2000" spc="-20" dirty="0">
                <a:latin typeface="Times New Roman" panose="02020603050405020304" pitchFamily="18" charset="0"/>
                <a:cs typeface="Times New Roman" panose="02020603050405020304" pitchFamily="18" charset="0"/>
              </a:rPr>
              <a:t>		UN/CEFACT Data Model</a:t>
            </a:r>
          </a:p>
          <a:p>
            <a:pPr marL="12065" marR="1130935">
              <a:lnSpc>
                <a:spcPct val="100000"/>
              </a:lnSpc>
              <a:spcBef>
                <a:spcPts val="810"/>
              </a:spcBef>
              <a:buClr>
                <a:srgbClr val="F7891D"/>
              </a:buClr>
              <a:buSzPct val="96875"/>
              <a:tabLst>
                <a:tab pos="379095" algn="l"/>
              </a:tabLst>
            </a:pPr>
            <a:r>
              <a:rPr lang="en-US" altLang="ja-JP" sz="2000" spc="-20" dirty="0">
                <a:latin typeface="Times New Roman" panose="02020603050405020304" pitchFamily="18" charset="0"/>
                <a:cs typeface="Times New Roman" panose="02020603050405020304" pitchFamily="18" charset="0"/>
              </a:rPr>
              <a:t>		UN/CEFACT API Design Rules</a:t>
            </a:r>
          </a:p>
          <a:p>
            <a:pPr marL="12065" marR="1130935">
              <a:lnSpc>
                <a:spcPct val="100000"/>
              </a:lnSpc>
              <a:spcBef>
                <a:spcPts val="810"/>
              </a:spcBef>
              <a:buClr>
                <a:srgbClr val="F7891D"/>
              </a:buClr>
              <a:buSzPct val="96875"/>
              <a:tabLst>
                <a:tab pos="379095" algn="l"/>
              </a:tabLst>
            </a:pPr>
            <a:r>
              <a:rPr lang="en-US" altLang="ja-JP" sz="2000" spc="-20" dirty="0">
                <a:latin typeface="Times New Roman" panose="02020603050405020304" pitchFamily="18" charset="0"/>
                <a:cs typeface="Times New Roman" panose="02020603050405020304" pitchFamily="18" charset="0"/>
              </a:rPr>
              <a:t>		Open-API V3.0 Specification</a:t>
            </a:r>
            <a:endParaRPr kumimoji="1" lang="ja-JP" altLang="en-US"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753379445"/>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1017</TotalTime>
  <Words>1738</Words>
  <Application>Microsoft Office PowerPoint</Application>
  <PresentationFormat>ワイド画面</PresentationFormat>
  <Paragraphs>153</Paragraphs>
  <Slides>13</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13</vt:i4>
      </vt:variant>
    </vt:vector>
  </HeadingPairs>
  <TitlesOfParts>
    <vt:vector size="23" baseType="lpstr">
      <vt:lpstr>ＭＳ ゴシック</vt:lpstr>
      <vt:lpstr>游ゴシック</vt:lpstr>
      <vt:lpstr>游ゴシック Light</vt:lpstr>
      <vt:lpstr>游明朝</vt:lpstr>
      <vt:lpstr>Arial</vt:lpstr>
      <vt:lpstr>Calibri</vt:lpstr>
      <vt:lpstr>Roboto</vt:lpstr>
      <vt:lpstr>Times New Roman</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菅又 久直</dc:creator>
  <cp:lastModifiedBy>菅又 久直</cp:lastModifiedBy>
  <cp:revision>20</cp:revision>
  <dcterms:created xsi:type="dcterms:W3CDTF">2021-10-08T04:47:43Z</dcterms:created>
  <dcterms:modified xsi:type="dcterms:W3CDTF">2021-10-31T05:27:25Z</dcterms:modified>
</cp:coreProperties>
</file>

<file path=docProps/thumbnail.jpeg>
</file>