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64" r:id="rId2"/>
    <p:sldId id="365" r:id="rId3"/>
    <p:sldId id="256" r:id="rId4"/>
    <p:sldId id="346" r:id="rId5"/>
    <p:sldId id="363" r:id="rId6"/>
    <p:sldId id="351" r:id="rId7"/>
    <p:sldId id="352" r:id="rId8"/>
    <p:sldId id="366" r:id="rId9"/>
    <p:sldId id="367" r:id="rId10"/>
    <p:sldId id="368" r:id="rId11"/>
    <p:sldId id="369" r:id="rId12"/>
    <p:sldId id="370" r:id="rId13"/>
    <p:sldId id="371" r:id="rId14"/>
    <p:sldId id="354" r:id="rId15"/>
    <p:sldId id="372" r:id="rId16"/>
    <p:sldId id="373" r:id="rId17"/>
    <p:sldId id="374" r:id="rId18"/>
    <p:sldId id="362" r:id="rId19"/>
    <p:sldId id="358" r:id="rId20"/>
    <p:sldId id="359" r:id="rId21"/>
    <p:sldId id="360" r:id="rId22"/>
    <p:sldId id="375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菅又 久直" initials="菅又" lastIdx="1" clrIdx="0">
    <p:extLst>
      <p:ext uri="{19B8F6BF-5375-455C-9EA6-DF929625EA0E}">
        <p15:presenceInfo xmlns:p15="http://schemas.microsoft.com/office/powerpoint/2012/main" userId="31a1f5da2e07b2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68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04E9C7-2274-4807-8EB8-6CAD86031164}" type="datetimeFigureOut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93979-6C5D-448A-BB74-E9431F6E39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869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ECAB00-61C5-4E25-8A9F-D3B9E61D89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F9E306-A491-48B5-BAA6-2147C342E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DCD08A-EFA7-4AD6-B752-01E56D6B7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36D0-0335-416D-A07A-A33047161E08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72447B-30D8-481A-9E7D-B839070AF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4E438D-63C1-46BC-BE24-D49EB8003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530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CA3246-0F46-4610-B952-A6D95B344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633A6F-9289-4C17-9C57-A4671CC301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17AF98-8A10-421D-A23C-9F3D7F15F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5CDF7-4743-4815-A67B-FE5024989884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F2B665-AABE-4FE9-9423-2648BFC49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C7A464-7AB4-4C5C-89BD-A30D9DF4D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3241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656999E-760A-4EA2-ABA4-BF83509BA2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1121458-AB27-4AE2-9D67-0CD3EEEACD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6FC12C-BC8F-40F9-80B4-CDE1C7D8B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F85C2-218F-479C-8B4B-8D68CB9FC983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6B74E1-ABC5-4E99-8EC7-2F7FAE42C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2E3073-6B60-4D42-AFDD-18E635412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53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311E0E-6902-4FEE-81A3-308D32269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F44436-D0A2-4412-906C-52C4E9661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D02EE2-6E3E-402D-85C8-4FE27A52C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CB9E-2FFC-42B6-AFDF-12DA4BCDBB71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F58630-FEAF-43FE-96C9-A40D189A0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67D5E8-4F56-48FB-9155-7472F8A68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937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859C96-34E6-4496-B026-6849FAFBC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E7E8C7-CD98-40C2-9746-4520B7423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AC6221-99C8-4559-B2E5-FC2ACF705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30DB4-6108-4DCA-801F-8BBAFC36D997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5D71F6-E4CF-4AE1-89DB-8C8AED642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5C70AE-5A91-4474-B08A-2FC3F36E8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975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2289E0-6000-4F92-BF8D-B1F25CBBE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F479DA-772A-475B-BD2C-AEA8EAA26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63F30B9-5943-44E0-8C8B-5E610E55F3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E822439-ACC0-42F2-82C4-94922BAA1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AE09-DFC5-4C72-B470-658C8623C797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E7AB40-428D-432A-AACA-7B43F91F3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AB7287-D7A1-4EAC-9B5B-53568F64A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584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A27A36-0677-4642-8AC4-EA5D48028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A8CB3C-AC10-4BD6-830A-F9D720FC4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4C4838-0899-480C-B3AA-64435B1B5A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2FF6D7C-4F57-4B64-8A41-E45E040A7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7E2BD2C-301A-44B5-B67A-D43516E473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370E537-3F44-4F97-9FBB-93B4E4E2A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0A480-949A-4264-AA76-6988DF052EF2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86E80E9-F942-48B6-B0F2-58EB6DF6C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028794B-B282-445E-B54A-9DC9A1958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5347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2A2E8E-D928-41BC-B9BB-CD899F314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E8AC16-A4DE-4DDD-94DC-EE9AA178A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B319-2BFC-4A3B-98AA-170892E70527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783D684-DCD2-465B-BCE9-98301F90C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9F4BCAE-6584-459E-AE69-6F88ADCB2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274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0D7CAED-A5B2-4B79-8697-88AAF6E35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9143-6C49-478B-96C1-0C2052D34261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F66502B-FBC3-487B-A8AC-B650025B1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B1E5160-3EDA-4CF5-B8B5-642DB457C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827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52A719-A769-4559-A249-53BEC8457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721E57-B597-46B6-B6E4-75F444267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65BBDD2-9528-4772-B7E3-AD4322F3C8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1F96ED-9CB6-46F4-81F8-C840C32B3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4D82-5146-4077-99EE-F543F65746DA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03370B-B53C-415C-8EAD-AC90CA284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30434E-71C9-4A60-8FA0-B541763D8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433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126D5-0FDD-4D2E-9F62-51E47AA20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292E6A5-2047-4406-B12A-9BC08C2CA7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E3B81F-4903-4E41-B92D-E870316D3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26072E-9689-4197-8C73-058EB55D7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88AA-0B14-49E5-A5EB-E931917B6AB2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4747292-7AFE-4A6C-BE7F-F5348408E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BD3EBE-59D6-41BE-B60B-47F76DCF3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51971F4-32F5-4B6D-8495-6479285CA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A909AC5-61D0-4C5A-9BD9-B12C0963D3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2E32D0-2C3D-4340-8141-003AD5A5B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AEDF9-B05F-48D1-A3F3-4FA4460093ED}" type="datetime1">
              <a:rPr kumimoji="1" lang="ja-JP" altLang="en-US" smtClean="0"/>
              <a:t>2021/10/31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E3761A-B801-4FED-B0C5-C215DAD4AB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178BD1-D949-44B6-92AD-92E481A944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5F704-9715-4B05-B467-F87697AF6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21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A90B965-2D9F-4B3A-9DBE-90FD151C7143}"/>
              </a:ext>
            </a:extLst>
          </p:cNvPr>
          <p:cNvSpPr txBox="1"/>
          <p:nvPr/>
        </p:nvSpPr>
        <p:spPr>
          <a:xfrm>
            <a:off x="307985" y="585698"/>
            <a:ext cx="9113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altLang="ja-JP" sz="2800" dirty="0">
                <a:solidFill>
                  <a:srgbClr val="0070C0"/>
                </a:solidFill>
                <a:latin typeface="Arial Black" panose="020B0A04020102020204" pitchFamily="34" charset="0"/>
              </a:rPr>
              <a:t>ISC-PDA, Supply Chain Mgmt &amp; Procurement</a:t>
            </a:r>
            <a:endParaRPr lang="ja-JP" altLang="en-US" sz="28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D109E7-5BB5-4DFF-9CAA-0E3999052C53}"/>
              </a:ext>
            </a:extLst>
          </p:cNvPr>
          <p:cNvSpPr txBox="1"/>
          <p:nvPr/>
        </p:nvSpPr>
        <p:spPr>
          <a:xfrm>
            <a:off x="2164080" y="2529840"/>
            <a:ext cx="768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err="1">
                <a:latin typeface="Arial Black" panose="020B0A04020102020204" pitchFamily="34" charset="0"/>
              </a:rPr>
              <a:t>eNegotiation</a:t>
            </a:r>
            <a:r>
              <a:rPr kumimoji="1" lang="en-US" altLang="ja-JP" sz="3200" dirty="0">
                <a:latin typeface="Arial Black" panose="020B0A04020102020204" pitchFamily="34" charset="0"/>
              </a:rPr>
              <a:t> Project Meeting</a:t>
            </a:r>
            <a:endParaRPr kumimoji="1" lang="ja-JP" altLang="en-US" sz="3200" dirty="0">
              <a:latin typeface="Arial Black" panose="020B0A040201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8D4FB61-8F97-4C29-BAA8-AA8E224D0762}"/>
              </a:ext>
            </a:extLst>
          </p:cNvPr>
          <p:cNvSpPr txBox="1"/>
          <p:nvPr/>
        </p:nvSpPr>
        <p:spPr>
          <a:xfrm>
            <a:off x="4743014" y="3429000"/>
            <a:ext cx="2705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  <a:r>
              <a:rPr kumimoji="1" lang="en-US" altLang="ja-JP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Octoberl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, 2021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3129F65-24D8-48F6-9D1A-DE0886E174C5}"/>
              </a:ext>
            </a:extLst>
          </p:cNvPr>
          <p:cNvSpPr txBox="1"/>
          <p:nvPr/>
        </p:nvSpPr>
        <p:spPr>
          <a:xfrm>
            <a:off x="2936240" y="5433239"/>
            <a:ext cx="100584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00" lvl="8" indent="0">
              <a:buNone/>
            </a:pP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Project lead: </a:t>
            </a:r>
            <a:r>
              <a:rPr lang="en-US" altLang="ja-JP" sz="2800" dirty="0" err="1">
                <a:latin typeface="Arial" panose="020B0604020202020204" pitchFamily="34" charset="0"/>
                <a:cs typeface="Arial" panose="020B0604020202020204" pitchFamily="34" charset="0"/>
              </a:rPr>
              <a:t>Hisanao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800" dirty="0" err="1">
                <a:latin typeface="Arial" panose="020B0604020202020204" pitchFamily="34" charset="0"/>
                <a:cs typeface="Arial" panose="020B0604020202020204" pitchFamily="34" charset="0"/>
              </a:rPr>
              <a:t>Sugamata</a:t>
            </a:r>
            <a:endParaRPr lang="en-US" altLang="ja-JP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0" lvl="8" indent="0">
              <a:buNone/>
            </a:pP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Lead editor : Shinji </a:t>
            </a:r>
            <a:r>
              <a:rPr lang="en-US" altLang="ja-JP" sz="2800" dirty="0" err="1">
                <a:latin typeface="Arial" panose="020B0604020202020204" pitchFamily="34" charset="0"/>
                <a:cs typeface="Arial" panose="020B0604020202020204" pitchFamily="34" charset="0"/>
              </a:rPr>
              <a:t>Nakadi</a:t>
            </a:r>
            <a:endParaRPr lang="en-US" altLang="ja-JP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57713F5C-BE9A-433E-AF22-641484E51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308EE3A-2C19-4AB7-8AF6-BD28608E1F53}"/>
              </a:ext>
            </a:extLst>
          </p:cNvPr>
          <p:cNvSpPr txBox="1"/>
          <p:nvPr/>
        </p:nvSpPr>
        <p:spPr>
          <a:xfrm>
            <a:off x="8884693" y="218364"/>
            <a:ext cx="2999322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/>
              <a:t>国際連携</a:t>
            </a:r>
            <a:r>
              <a:rPr lang="en-US" altLang="ja-JP" sz="2000" b="1" dirty="0"/>
              <a:t>2021-3-03(2)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10068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8FF38E9-B530-4135-B90C-33C117295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FF2D053-8957-413B-A384-CADDB1E01FB3}"/>
              </a:ext>
            </a:extLst>
          </p:cNvPr>
          <p:cNvSpPr txBox="1"/>
          <p:nvPr/>
        </p:nvSpPr>
        <p:spPr>
          <a:xfrm>
            <a:off x="375920" y="60960"/>
            <a:ext cx="6634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(2-3) Item Layer</a:t>
            </a:r>
            <a:endParaRPr lang="ja-JP" altLang="ja-JP" sz="2800" b="1" kern="100" dirty="0">
              <a:solidFill>
                <a:srgbClr val="0070C0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1A72C3B-0621-4357-9CC5-B963DF90C4E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656" y="1324303"/>
            <a:ext cx="9892687" cy="48008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0137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8FF38E9-B530-4135-B90C-33C117295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FF2D053-8957-413B-A384-CADDB1E01FB3}"/>
              </a:ext>
            </a:extLst>
          </p:cNvPr>
          <p:cNvSpPr txBox="1"/>
          <p:nvPr/>
        </p:nvSpPr>
        <p:spPr>
          <a:xfrm>
            <a:off x="375920" y="60960"/>
            <a:ext cx="6634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(2-4) Counterpart Layer</a:t>
            </a:r>
            <a:endParaRPr lang="ja-JP" altLang="ja-JP" sz="2800" b="1" kern="100" dirty="0">
              <a:solidFill>
                <a:srgbClr val="0070C0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9A86DA6-AA2B-4F8B-9F0C-11EDDAF16F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520" y="1452880"/>
            <a:ext cx="8696960" cy="445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7083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4962746-D0F1-4B6B-9411-3FF8CEDD9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8FC04F5-2322-4D82-88AD-CAA6D691427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269" y="1639614"/>
            <a:ext cx="8292661" cy="44984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1255D92-6550-4E58-A617-B90AE76B33B0}"/>
              </a:ext>
            </a:extLst>
          </p:cNvPr>
          <p:cNvSpPr txBox="1"/>
          <p:nvPr/>
        </p:nvSpPr>
        <p:spPr>
          <a:xfrm>
            <a:off x="375920" y="60960"/>
            <a:ext cx="6634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(3) Negotiation Granularity</a:t>
            </a:r>
            <a:endParaRPr lang="ja-JP" altLang="ja-JP" sz="2800" b="1" kern="100" dirty="0">
              <a:solidFill>
                <a:srgbClr val="0070C0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018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CA4F64B-0BAB-4CA3-9932-4C3D331DE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BE00ABF-763C-445C-B9EA-250AB2DC01C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924" y="1860331"/>
            <a:ext cx="8597461" cy="410954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0D7FCF-A8C9-457F-8335-212A61B5E6B8}"/>
              </a:ext>
            </a:extLst>
          </p:cNvPr>
          <p:cNvSpPr txBox="1"/>
          <p:nvPr/>
        </p:nvSpPr>
        <p:spPr>
          <a:xfrm>
            <a:off x="375920" y="203200"/>
            <a:ext cx="768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(4) Negotiation </a:t>
            </a:r>
            <a:r>
              <a:rPr lang="en-GB" altLang="ja-JP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f</a:t>
            </a:r>
            <a:r>
              <a:rPr lang="en-GB" altLang="ja-JP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unctions and information models</a:t>
            </a:r>
            <a:endParaRPr lang="ja-JP" altLang="ja-JP" sz="2800" b="1" kern="100" dirty="0">
              <a:solidFill>
                <a:srgbClr val="0070C0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549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2B14F7C-866C-4453-BA6D-637ED32A3CA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41" y="1408386"/>
            <a:ext cx="10815145" cy="467710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AB2302D-7D72-43AD-AC7E-BBA66525E497}"/>
              </a:ext>
            </a:extLst>
          </p:cNvPr>
          <p:cNvSpPr txBox="1"/>
          <p:nvPr/>
        </p:nvSpPr>
        <p:spPr>
          <a:xfrm>
            <a:off x="468761" y="345440"/>
            <a:ext cx="5901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800" b="1" dirty="0">
                <a:solidFill>
                  <a:srgbClr val="0070C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(5) </a:t>
            </a:r>
            <a:r>
              <a:rPr lang="en-GB" altLang="ja-JP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Alternating Offers Protocol</a:t>
            </a:r>
            <a:endParaRPr kumimoji="1" lang="ja-JP" altLang="en-US" sz="2800" b="1" dirty="0">
              <a:solidFill>
                <a:srgbClr val="0070C0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4924669-F81E-43CA-AE54-4EEBED89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400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F5D5CBE-B2F7-4E06-989C-BA3FC246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33341B5-1686-40F6-9894-4C7BBABE96E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496207" y="1418898"/>
            <a:ext cx="7199586" cy="493745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10A05EB-744E-479F-BEBD-ABDBF02A3152}"/>
              </a:ext>
            </a:extLst>
          </p:cNvPr>
          <p:cNvSpPr txBox="1"/>
          <p:nvPr/>
        </p:nvSpPr>
        <p:spPr>
          <a:xfrm>
            <a:off x="468761" y="345440"/>
            <a:ext cx="5901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800" b="1" dirty="0">
                <a:solidFill>
                  <a:srgbClr val="0070C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(6) Negotiation Core Model</a:t>
            </a:r>
            <a:endParaRPr kumimoji="1" lang="ja-JP" alt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411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62F5A59-6609-4F8B-8EA7-84C28E99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1A34592-DDD1-4DF8-AA31-27A9F68E6F4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062" y="1043939"/>
            <a:ext cx="7480738" cy="54949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BD80919-85AC-4C60-AEA9-7AD0EAA9C4B8}"/>
              </a:ext>
            </a:extLst>
          </p:cNvPr>
          <p:cNvSpPr txBox="1"/>
          <p:nvPr/>
        </p:nvSpPr>
        <p:spPr>
          <a:xfrm>
            <a:off x="468761" y="345440"/>
            <a:ext cx="5901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800" b="1" dirty="0">
                <a:solidFill>
                  <a:srgbClr val="0070C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(6-1) Negotiation Message Model</a:t>
            </a:r>
            <a:endParaRPr kumimoji="1" lang="ja-JP" alt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12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1E45A9D-6B29-4146-85F7-1DF24EC7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986F1E2-33F2-433C-963A-4E34F3D49277}"/>
              </a:ext>
            </a:extLst>
          </p:cNvPr>
          <p:cNvSpPr txBox="1"/>
          <p:nvPr/>
        </p:nvSpPr>
        <p:spPr>
          <a:xfrm>
            <a:off x="468761" y="345440"/>
            <a:ext cx="5901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800" b="1" dirty="0">
                <a:solidFill>
                  <a:srgbClr val="0070C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(Annex) Legal Observation</a:t>
            </a:r>
            <a:endParaRPr kumimoji="1" lang="ja-JP" altLang="en-US" sz="2800" b="1" dirty="0">
              <a:solidFill>
                <a:srgbClr val="0070C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F0705DE-7814-47BE-B8BF-E78F40EEF409}"/>
              </a:ext>
            </a:extLst>
          </p:cNvPr>
          <p:cNvSpPr txBox="1"/>
          <p:nvPr/>
        </p:nvSpPr>
        <p:spPr>
          <a:xfrm>
            <a:off x="1351280" y="1403469"/>
            <a:ext cx="93472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kumimoji="1" lang="en-US" altLang="ja-JP" sz="2800" b="1" dirty="0"/>
              <a:t>Background</a:t>
            </a:r>
          </a:p>
          <a:p>
            <a:pPr marL="457200" indent="-457200">
              <a:buFont typeface="Wingdings" panose="05000000000000000000" pitchFamily="2" charset="2"/>
              <a:buChar char="p"/>
            </a:pPr>
            <a:r>
              <a:rPr lang="en-GB" altLang="ja-JP" sz="2800" b="1" dirty="0" err="1">
                <a:solidFill>
                  <a:srgbClr val="172B4D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Segoe UI" panose="020B0502040204020203" pitchFamily="34" charset="0"/>
              </a:rPr>
              <a:t>eNegotiation</a:t>
            </a:r>
            <a:r>
              <a:rPr lang="en-GB" altLang="ja-JP" sz="2800" b="1" dirty="0">
                <a:solidFill>
                  <a:srgbClr val="172B4D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Segoe UI" panose="020B0502040204020203" pitchFamily="34" charset="0"/>
              </a:rPr>
              <a:t> from a legal perspective</a:t>
            </a:r>
            <a:endParaRPr lang="en-US" altLang="ja-JP" sz="2800" b="1" dirty="0">
              <a:solidFill>
                <a:srgbClr val="172B4D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Segoe UI" panose="020B0502040204020203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altLang="ja-JP" sz="2800" u="sng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International instruments to be observed</a:t>
            </a:r>
            <a:endParaRPr lang="ja-JP" altLang="ja-JP" sz="2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altLang="ja-JP" sz="2800" u="sng" dirty="0">
                <a:solidFill>
                  <a:srgbClr val="172B4D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Segoe UI" panose="020B0502040204020203" pitchFamily="34" charset="0"/>
              </a:rPr>
              <a:t>From frame contracts to individual deliveries </a:t>
            </a:r>
            <a:endParaRPr lang="en-US" altLang="ja-JP" sz="2800" b="1" u="sng" dirty="0">
              <a:solidFill>
                <a:srgbClr val="172B4D"/>
              </a:solidFill>
              <a:latin typeface="Calibri" panose="020F0502020204030204" pitchFamily="34" charset="0"/>
              <a:ea typeface="DengXian" panose="02010600030101010101" pitchFamily="2" charset="-122"/>
              <a:cs typeface="Segoe UI" panose="020B0502040204020203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altLang="ja-JP" sz="2800" u="sng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Public procurement</a:t>
            </a:r>
            <a:endParaRPr lang="ja-JP" altLang="ja-JP" sz="2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altLang="ja-JP" sz="2800" u="sng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Formation of contracts</a:t>
            </a:r>
            <a:endParaRPr lang="ja-JP" altLang="ja-JP" sz="2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altLang="ja-JP" sz="2800" u="sng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The construction of the contract</a:t>
            </a:r>
            <a:endParaRPr lang="ja-JP" altLang="ja-JP" sz="2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altLang="ja-JP" sz="2800" u="sng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Non-constitutive contractual communications </a:t>
            </a:r>
            <a:endParaRPr lang="ja-JP" altLang="ja-JP" sz="2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altLang="ja-JP" sz="2800" u="sng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Communication risks    </a:t>
            </a:r>
            <a:endParaRPr lang="ja-JP" altLang="ja-JP" sz="2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altLang="ja-JP" sz="2800" u="sng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Battle of forms</a:t>
            </a:r>
            <a:endParaRPr lang="ja-JP" altLang="ja-JP" sz="2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altLang="ja-JP" sz="2800" u="sng" dirty="0">
                <a:solidFill>
                  <a:srgbClr val="172B4D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Segoe UI" panose="020B0502040204020203" pitchFamily="34" charset="0"/>
              </a:rPr>
              <a:t>The treatment of automated computer systems in law</a:t>
            </a:r>
            <a:endParaRPr lang="ja-JP" altLang="ja-JP" sz="28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4021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CC3302-D10F-49EE-B78A-EE64DA5ADC00}"/>
              </a:ext>
            </a:extLst>
          </p:cNvPr>
          <p:cNvSpPr txBox="1"/>
          <p:nvPr/>
        </p:nvSpPr>
        <p:spPr>
          <a:xfrm>
            <a:off x="518160" y="314960"/>
            <a:ext cx="8757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4. </a:t>
            </a:r>
            <a:r>
              <a:rPr lang="en-US" altLang="ja-JP" sz="2800" b="1" kern="1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eNegotiation</a:t>
            </a:r>
            <a:r>
              <a:rPr lang="en-US" altLang="ja-JP" sz="28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Implementation Guide (Drafting)</a:t>
            </a:r>
            <a:endParaRPr lang="ja-JP" altLang="ja-JP" sz="2800" kern="100" dirty="0">
              <a:effectLst/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ctr"/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=&gt; For discussion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9893027-FB0D-4D8A-98FA-9F988598429A}"/>
              </a:ext>
            </a:extLst>
          </p:cNvPr>
          <p:cNvSpPr txBox="1"/>
          <p:nvPr/>
        </p:nvSpPr>
        <p:spPr>
          <a:xfrm>
            <a:off x="2763520" y="2090172"/>
            <a:ext cx="800608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Bid Process in Maritime Transportation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Freight Space Adjustment in Air Cargo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Forwarding and Transport Booking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Scheduling in Manufacturing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989FAD3-B156-465B-8691-FD2093B7A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EB13994-57C5-465E-965D-509DA2E0226A}"/>
              </a:ext>
            </a:extLst>
          </p:cNvPr>
          <p:cNvSpPr txBox="1"/>
          <p:nvPr/>
        </p:nvSpPr>
        <p:spPr>
          <a:xfrm>
            <a:off x="701040" y="5374640"/>
            <a:ext cx="10495280" cy="6705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https://uncefact.unece.org/download/attachments/65667401/eNegotiation_ImplGuideline_draft_v0.3_20211006.docx?version=1&amp;modificationDate=1633592427520&amp;api=v2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337150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D9751BC-E811-49D3-B8DF-A26FA67C44F6}"/>
              </a:ext>
            </a:extLst>
          </p:cNvPr>
          <p:cNvSpPr txBox="1"/>
          <p:nvPr/>
        </p:nvSpPr>
        <p:spPr>
          <a:xfrm>
            <a:off x="294640" y="369054"/>
            <a:ext cx="71932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en-US" altLang="ja-JP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Bid Process in Maritime Transportation</a:t>
            </a:r>
            <a:endParaRPr lang="ja-JP" altLang="en-US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BE499A9-0F1F-4292-AD95-8AFD5442338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714" y="1113927"/>
            <a:ext cx="8670225" cy="49953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C20FC8B-758B-4FB2-AC77-AA58CCB10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21DE960-02A1-44A5-9777-3884AFCD187B}"/>
              </a:ext>
            </a:extLst>
          </p:cNvPr>
          <p:cNvSpPr txBox="1"/>
          <p:nvPr/>
        </p:nvSpPr>
        <p:spPr>
          <a:xfrm>
            <a:off x="1087120" y="6356350"/>
            <a:ext cx="9895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solidFill>
                  <a:srgbClr val="FF0000"/>
                </a:solidFill>
              </a:rPr>
              <a:t>Pending=&gt; Call for business experts for the maritime transportation domain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32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63874F8-DDFE-4D68-9391-63CFA129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C70C369-F1E1-485D-A5EE-70705FE4F43B}"/>
              </a:ext>
            </a:extLst>
          </p:cNvPr>
          <p:cNvSpPr txBox="1"/>
          <p:nvPr/>
        </p:nvSpPr>
        <p:spPr>
          <a:xfrm>
            <a:off x="2825087" y="450376"/>
            <a:ext cx="6086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/>
              <a:t>Agenda</a:t>
            </a:r>
            <a:endParaRPr kumimoji="1" lang="ja-JP" altLang="en-US" sz="36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97790BD-95C3-4C42-B917-C3EC568928F3}"/>
              </a:ext>
            </a:extLst>
          </p:cNvPr>
          <p:cNvSpPr txBox="1"/>
          <p:nvPr/>
        </p:nvSpPr>
        <p:spPr>
          <a:xfrm>
            <a:off x="1610436" y="1746913"/>
            <a:ext cx="92668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kumimoji="1" lang="en-US" altLang="ja-JP" sz="2800" b="1" dirty="0"/>
              <a:t>Previous forum report</a:t>
            </a:r>
          </a:p>
          <a:p>
            <a:pPr marL="342900" indent="-342900">
              <a:buAutoNum type="arabicPeriod"/>
            </a:pPr>
            <a:endParaRPr kumimoji="1" lang="en-US" altLang="ja-JP" sz="2800" b="1" dirty="0"/>
          </a:p>
          <a:p>
            <a:pPr marL="342900" indent="-342900">
              <a:buAutoNum type="arabicPeriod"/>
            </a:pPr>
            <a:r>
              <a:rPr lang="en-US" altLang="ja-JP" sz="2800" b="1" dirty="0"/>
              <a:t>Project Status</a:t>
            </a:r>
          </a:p>
          <a:p>
            <a:pPr marL="342900" indent="-342900">
              <a:buAutoNum type="arabicPeriod"/>
            </a:pPr>
            <a:endParaRPr lang="en-US" altLang="ja-JP" sz="2800" b="1" dirty="0"/>
          </a:p>
          <a:p>
            <a:pPr marL="342900" indent="-342900">
              <a:buAutoNum type="arabicPeriod"/>
            </a:pPr>
            <a:r>
              <a:rPr lang="en-US" altLang="ja-JP" sz="2800" b="1" dirty="0"/>
              <a:t>BRS overview</a:t>
            </a:r>
          </a:p>
          <a:p>
            <a:pPr marL="342900" indent="-342900">
              <a:buAutoNum type="arabicPeriod"/>
            </a:pPr>
            <a:endParaRPr lang="en-US" altLang="ja-JP" sz="2800" b="1" dirty="0"/>
          </a:p>
          <a:p>
            <a:pPr marL="342900" indent="-342900">
              <a:buAutoNum type="arabicPeriod"/>
            </a:pPr>
            <a:r>
              <a:rPr kumimoji="1" lang="en-US" altLang="ja-JP" sz="2800" b="1" dirty="0"/>
              <a:t>Implementation Guideline drafting</a:t>
            </a:r>
          </a:p>
          <a:p>
            <a:pPr marL="342900" indent="-342900">
              <a:buAutoNum type="arabicPeriod"/>
            </a:pPr>
            <a:endParaRPr kumimoji="1" lang="en-US" altLang="ja-JP" sz="2800" b="1" dirty="0"/>
          </a:p>
          <a:p>
            <a:pPr marL="342900" indent="-342900">
              <a:buAutoNum type="arabicPeriod"/>
            </a:pPr>
            <a:r>
              <a:rPr lang="en-US" altLang="ja-JP" sz="2800" b="1" dirty="0"/>
              <a:t>Wrap up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7965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959AC8C-FA3E-492C-B66D-B71290DE10E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1315720"/>
            <a:ext cx="9692640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6CC2F88-B26A-4D3C-B2EF-B59178E7ED81}"/>
              </a:ext>
            </a:extLst>
          </p:cNvPr>
          <p:cNvSpPr txBox="1"/>
          <p:nvPr/>
        </p:nvSpPr>
        <p:spPr>
          <a:xfrm>
            <a:off x="436880" y="153938"/>
            <a:ext cx="10373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ja-JP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Freight Space Adjustment in Air Cargo</a:t>
            </a:r>
            <a:endParaRPr kumimoji="1" lang="ja-JP" altLang="en-US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30C0DCB-0E10-4099-999A-7A6FD66DD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9374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C13E93-06C6-4CF9-9F3D-AE986EC6876A}"/>
              </a:ext>
            </a:extLst>
          </p:cNvPr>
          <p:cNvSpPr txBox="1"/>
          <p:nvPr/>
        </p:nvSpPr>
        <p:spPr>
          <a:xfrm>
            <a:off x="660400" y="426720"/>
            <a:ext cx="5171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(3)</a:t>
            </a:r>
            <a:r>
              <a:rPr lang="en-US" altLang="ja-JP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IFT Booking</a:t>
            </a:r>
            <a:endParaRPr kumimoji="1" lang="ja-JP" altLang="en-US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049CA1-E2F3-4FD8-9515-AD246B7AC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868F47F-DBB9-421F-AAD2-2612BFEA1C1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080" y="1442086"/>
            <a:ext cx="9113519" cy="50349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14389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782DA06-72D7-4CDD-8EEA-CEF6C817FB76}"/>
              </a:ext>
            </a:extLst>
          </p:cNvPr>
          <p:cNvSpPr txBox="1"/>
          <p:nvPr/>
        </p:nvSpPr>
        <p:spPr>
          <a:xfrm>
            <a:off x="457200" y="294640"/>
            <a:ext cx="5974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(4)</a:t>
            </a:r>
            <a:r>
              <a:rPr lang="en-US" altLang="ja-JP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Scheduling in Manufacturing</a:t>
            </a:r>
            <a:endParaRPr lang="ja-JP" altLang="ja-JP" sz="2800" b="1" kern="1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5F57EA1-7458-4CBC-BED1-F5416CD7C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2392036-79C4-4A55-8978-9CD71DBAD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386" y="1325308"/>
            <a:ext cx="9063228" cy="521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04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1052E5E-1B88-4F69-A8FA-508A2F6669EB}"/>
              </a:ext>
            </a:extLst>
          </p:cNvPr>
          <p:cNvSpPr txBox="1"/>
          <p:nvPr/>
        </p:nvSpPr>
        <p:spPr>
          <a:xfrm>
            <a:off x="416560" y="264160"/>
            <a:ext cx="809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Arial Black" panose="020B0A04020102020204" pitchFamily="34" charset="0"/>
              </a:rPr>
              <a:t>1. Previous forum report</a:t>
            </a:r>
            <a:endParaRPr kumimoji="1" lang="ja-JP" altLang="en-US" sz="2800" dirty="0">
              <a:latin typeface="Arial Black" panose="020B0A040201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8038002-B3AB-479F-8670-BF5B317E7D36}"/>
              </a:ext>
            </a:extLst>
          </p:cNvPr>
          <p:cNvSpPr txBox="1"/>
          <p:nvPr/>
        </p:nvSpPr>
        <p:spPr>
          <a:xfrm>
            <a:off x="619760" y="894080"/>
            <a:ext cx="1061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err="1">
                <a:latin typeface="Arial Black" panose="020B0A04020102020204" pitchFamily="34" charset="0"/>
                <a:cs typeface="Arial" panose="020B0604020202020204" pitchFamily="34" charset="0"/>
              </a:rPr>
              <a:t>eNegotiation</a:t>
            </a:r>
            <a:r>
              <a:rPr lang="en-US" altLang="ja-JP" sz="2400" u="sng" dirty="0">
                <a:latin typeface="Arial Black" panose="020B0A04020102020204" pitchFamily="34" charset="0"/>
                <a:cs typeface="Arial" panose="020B0604020202020204" pitchFamily="34" charset="0"/>
              </a:rPr>
              <a:t> BRS and Implementation Guid</a:t>
            </a:r>
            <a:r>
              <a:rPr lang="en-US" altLang="ja-JP" sz="2400" dirty="0">
                <a:latin typeface="Arial Black" panose="020B0A04020102020204" pitchFamily="34" charset="0"/>
                <a:cs typeface="Arial" panose="020B0604020202020204" pitchFamily="34" charset="0"/>
              </a:rPr>
              <a:t>e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The draft documents are reviewed and accepted.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Comments: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Consider the Data Pipeline in </a:t>
            </a:r>
            <a:r>
              <a:rPr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eNegotiation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process in future.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eNegotiation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process is to be aligned the business process developed in the target area (Bidding in Maritime, Booking in Air cargo, Scheduling in Manufacturing).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897ACC-3875-403F-8502-787F2EEBD586}"/>
              </a:ext>
            </a:extLst>
          </p:cNvPr>
          <p:cNvSpPr txBox="1"/>
          <p:nvPr/>
        </p:nvSpPr>
        <p:spPr>
          <a:xfrm>
            <a:off x="645160" y="3571736"/>
            <a:ext cx="102971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2400" u="sng" kern="100" dirty="0">
                <a:effectLst/>
                <a:latin typeface="Arial Black" panose="020B0A04020102020204" pitchFamily="34" charset="0"/>
                <a:ea typeface="游明朝" panose="02020400000000000000" pitchFamily="18" charset="-128"/>
                <a:cs typeface="Times New Roman" panose="02020603050405020304" pitchFamily="18" charset="0"/>
              </a:rPr>
              <a:t>Action plan:</a:t>
            </a:r>
            <a:endParaRPr lang="ja-JP" altLang="ja-JP" sz="2400" u="sng" kern="100" dirty="0">
              <a:effectLst/>
              <a:latin typeface="Arial Black" panose="020B0A0402010202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ja-JP" sz="24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Prepare the BRS draft for the public review : End of </a:t>
            </a:r>
            <a:r>
              <a:rPr lang="en-US" altLang="ja-JP" sz="24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June</a:t>
            </a:r>
            <a:r>
              <a:rPr lang="en-US" altLang="ja-JP" sz="2400" kern="1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  <a:sym typeface="Wingdings" panose="05000000000000000000" pitchFamily="2" charset="2"/>
              </a:rPr>
              <a:t>August</a:t>
            </a:r>
            <a:endParaRPr lang="ja-JP" altLang="ja-JP" sz="2400" kern="100" dirty="0">
              <a:solidFill>
                <a:srgbClr val="FF0000"/>
              </a:solidFill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ja-JP" sz="24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Develop the implementation guide : End of </a:t>
            </a:r>
            <a:r>
              <a:rPr lang="en-US" altLang="ja-JP" sz="24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July</a:t>
            </a:r>
            <a:r>
              <a:rPr lang="en-US" altLang="ja-JP" sz="2400" kern="1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  <a:sym typeface="Wingdings" panose="05000000000000000000" pitchFamily="2" charset="2"/>
              </a:rPr>
              <a:t>September</a:t>
            </a:r>
            <a:r>
              <a:rPr lang="ja-JP" altLang="en-US" sz="2400" kern="100" dirty="0">
                <a:solidFill>
                  <a:srgbClr val="FF0000"/>
                </a:solidFill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ja-JP" sz="2400" kern="100" dirty="0">
                <a:solidFill>
                  <a:srgbClr val="FF0000"/>
                </a:solidFill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  <a:sym typeface="Wingdings" panose="05000000000000000000" pitchFamily="2" charset="2"/>
              </a:rPr>
              <a:t>(v0.3)</a:t>
            </a:r>
            <a:endParaRPr lang="ja-JP" altLang="ja-JP" sz="2400" kern="100" dirty="0">
              <a:solidFill>
                <a:srgbClr val="FF0000"/>
              </a:solidFill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ja-JP" sz="24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Submit the CC/BIEs for CCL : End of </a:t>
            </a:r>
            <a:r>
              <a:rPr lang="en-US" altLang="ja-JP" sz="24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July</a:t>
            </a:r>
            <a:r>
              <a:rPr lang="en-US" altLang="ja-JP" sz="2400" kern="1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en-US" altLang="ja-JP" sz="2400" kern="100" dirty="0" err="1">
                <a:solidFill>
                  <a:srgbClr val="FF0000"/>
                </a:solidFill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  <a:sym typeface="Wingdings" panose="05000000000000000000" pitchFamily="2" charset="2"/>
              </a:rPr>
              <a:t>December</a:t>
            </a:r>
            <a:endParaRPr lang="ja-JP" altLang="ja-JP" sz="2400" kern="100" dirty="0">
              <a:solidFill>
                <a:srgbClr val="FF0000"/>
              </a:solidFill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ja-JP" sz="24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BRS Public review: August – </a:t>
            </a:r>
            <a:r>
              <a:rPr lang="en-US" altLang="ja-JP" sz="24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September</a:t>
            </a:r>
            <a:r>
              <a:rPr lang="en-US" altLang="ja-JP" sz="2400" kern="1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  <a:sym typeface="Wingdings" panose="05000000000000000000" pitchFamily="2" charset="2"/>
              </a:rPr>
              <a:t>September-November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2F76F40-8DBD-4CB9-A04C-7358AC84DFD8}"/>
              </a:ext>
            </a:extLst>
          </p:cNvPr>
          <p:cNvSpPr txBox="1"/>
          <p:nvPr/>
        </p:nvSpPr>
        <p:spPr>
          <a:xfrm>
            <a:off x="619760" y="5578177"/>
            <a:ext cx="9997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2400" u="sng" kern="100" dirty="0">
                <a:effectLst/>
                <a:latin typeface="Arial Black" panose="020B0A04020102020204" pitchFamily="34" charset="0"/>
                <a:ea typeface="游明朝" panose="02020400000000000000" pitchFamily="18" charset="-128"/>
                <a:cs typeface="Times New Roman" panose="02020603050405020304" pitchFamily="18" charset="0"/>
              </a:rPr>
              <a:t>Issue:</a:t>
            </a:r>
            <a:endParaRPr lang="ja-JP" altLang="ja-JP" sz="2400" kern="100" dirty="0">
              <a:effectLst/>
              <a:latin typeface="Arial Black" panose="020B0A04020102020204" pitchFamily="34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24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Arrange the joint review meeting with T&amp;L domain</a:t>
            </a:r>
            <a:endParaRPr lang="ja-JP" altLang="ja-JP" sz="24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9711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BD8D9-ED18-4E48-9897-B961AD958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200" y="911547"/>
            <a:ext cx="10388600" cy="52097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scope:</a:t>
            </a:r>
          </a:p>
          <a:p>
            <a:pPr marL="269875" algn="just"/>
            <a:r>
              <a:rPr lang="en-GB" altLang="ja-JP" sz="24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The project aims to define the business processes and related data exchange requirements related to electronic Negotiations for the agreement. </a:t>
            </a:r>
          </a:p>
          <a:p>
            <a:pPr marL="269875" algn="just"/>
            <a:r>
              <a:rPr lang="en-GB" altLang="ja-JP" sz="24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This will concentrate specifically on protocols and data formats rather than internal decision processes. </a:t>
            </a:r>
          </a:p>
          <a:p>
            <a:pPr marL="269875" algn="just"/>
            <a:r>
              <a:rPr lang="en-GB" altLang="ja-JP" sz="24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In this way, a human negotiator, an AI negotiator, or a human negotiator assisted by an AI/robot support should use the same base semantic protocols.</a:t>
            </a:r>
          </a:p>
          <a:p>
            <a:pPr marL="269875" algn="just"/>
            <a:endParaRPr lang="ja-JP" altLang="ja-JP" sz="24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 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BRS is under the public review</a:t>
            </a:r>
          </a:p>
          <a:p>
            <a:pPr marL="0" indent="0">
              <a:buNone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15 September – 15 November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draft of Implementation Guide to be reviewed in this Forum.</a:t>
            </a:r>
          </a:p>
          <a:p>
            <a:pPr marL="0" indent="0">
              <a:buNone/>
            </a:pP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0E09C2-DEDA-45AC-85BB-A36B0F62D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59A1EE8-B0A6-49DC-A56C-705025AE134E}"/>
              </a:ext>
            </a:extLst>
          </p:cNvPr>
          <p:cNvSpPr txBox="1"/>
          <p:nvPr/>
        </p:nvSpPr>
        <p:spPr>
          <a:xfrm>
            <a:off x="358140" y="6054150"/>
            <a:ext cx="11602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u="sng" dirty="0"/>
              <a:t>https://uncefact.unece.org/display/uncefactpublicreview/Public+Review%3A+E-NEGOTIATION+BRS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B4C1D7-31E5-491C-8AAF-623DFC06BA50}"/>
              </a:ext>
            </a:extLst>
          </p:cNvPr>
          <p:cNvSpPr txBox="1"/>
          <p:nvPr/>
        </p:nvSpPr>
        <p:spPr>
          <a:xfrm>
            <a:off x="416560" y="264160"/>
            <a:ext cx="809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Arial Black" panose="020B0A04020102020204" pitchFamily="34" charset="0"/>
              </a:rPr>
              <a:t>2. Project status</a:t>
            </a:r>
            <a:endParaRPr kumimoji="1" lang="ja-JP" altLang="en-US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765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EF821EB-2637-4C06-A69E-F88E2ABF6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BE5C6B-D0A4-49C7-9CE8-9723EA547841}"/>
              </a:ext>
            </a:extLst>
          </p:cNvPr>
          <p:cNvSpPr txBox="1"/>
          <p:nvPr/>
        </p:nvSpPr>
        <p:spPr>
          <a:xfrm>
            <a:off x="690880" y="508000"/>
            <a:ext cx="582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70C0"/>
                </a:solidFill>
                <a:latin typeface="Arial Black" panose="020B0A04020102020204" pitchFamily="34" charset="0"/>
              </a:rPr>
              <a:t>3. BRS overview </a:t>
            </a:r>
            <a:endParaRPr kumimoji="1" lang="ja-JP" altLang="en-US" sz="36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D635893-97DE-4C6F-8C41-22C6DE97A780}"/>
              </a:ext>
            </a:extLst>
          </p:cNvPr>
          <p:cNvSpPr txBox="1"/>
          <p:nvPr/>
        </p:nvSpPr>
        <p:spPr>
          <a:xfrm>
            <a:off x="1630680" y="1361440"/>
            <a:ext cx="893064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en-US" altLang="ja-JP" sz="2800" dirty="0">
                <a:solidFill>
                  <a:srgbClr val="0070C0"/>
                </a:solidFill>
              </a:rPr>
              <a:t>Project Scope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kumimoji="1" lang="en-US" altLang="ja-JP" sz="2800" dirty="0">
              <a:solidFill>
                <a:srgbClr val="0070C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800" dirty="0">
                <a:solidFill>
                  <a:srgbClr val="0070C0"/>
                </a:solidFill>
              </a:rPr>
              <a:t>Protocol Stack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altLang="ja-JP" sz="2800" dirty="0">
              <a:solidFill>
                <a:srgbClr val="0070C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800" dirty="0">
                <a:solidFill>
                  <a:srgbClr val="0070C0"/>
                </a:solidFill>
              </a:rPr>
              <a:t>Negotiation Granularity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altLang="ja-JP" sz="2800" kern="1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800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Negotiation </a:t>
            </a:r>
            <a:r>
              <a:rPr lang="en-GB" altLang="ja-JP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f</a:t>
            </a:r>
            <a:r>
              <a:rPr lang="en-GB" altLang="ja-JP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unctions and information models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altLang="ja-JP" sz="2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DengXian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altLang="ja-JP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Alternating Offers Protocol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altLang="ja-JP" sz="2800" dirty="0">
              <a:solidFill>
                <a:srgbClr val="0070C0"/>
              </a:solidFill>
              <a:latin typeface="Times New Roman" panose="02020603050405020304" pitchFamily="18" charset="0"/>
              <a:ea typeface="DengXian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altLang="ja-JP" sz="2800" dirty="0">
                <a:solidFill>
                  <a:srgbClr val="0070C0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Negotiation Core Model</a:t>
            </a:r>
            <a:endParaRPr lang="en-US" altLang="ja-JP" sz="2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DengXian" panose="02010600030101010101" pitchFamily="2" charset="-122"/>
            </a:endParaRPr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4792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17779DA-D02D-4D68-B380-65C1934960E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18" y="1225564"/>
            <a:ext cx="10047890" cy="50554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1F8B9A2-5E4B-452A-B85F-2908D9FA5EA8}"/>
              </a:ext>
            </a:extLst>
          </p:cNvPr>
          <p:cNvSpPr txBox="1"/>
          <p:nvPr/>
        </p:nvSpPr>
        <p:spPr>
          <a:xfrm>
            <a:off x="208280" y="140970"/>
            <a:ext cx="11145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DengXian Light" panose="020B0503020204020204" pitchFamily="2" charset="-122"/>
                <a:cs typeface="Times New Roman" panose="02020603050405020304" pitchFamily="18" charset="0"/>
              </a:rPr>
              <a:t>(1) </a:t>
            </a:r>
            <a:r>
              <a:rPr lang="en-GB" altLang="ja-JP" sz="2800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Arial" panose="020B0604020202020204" pitchFamily="34" charset="0"/>
              </a:rPr>
              <a:t>Five fundamental activities of a business transaction and project scope</a:t>
            </a:r>
            <a:endParaRPr lang="ja-JP" altLang="ja-JP" sz="2800" kern="100" dirty="0">
              <a:solidFill>
                <a:srgbClr val="0070C0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F4B2CC0-6A6B-4209-B748-9553B8DD9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522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B9B9E6-67F0-4E28-8D18-D68750E54B42}"/>
              </a:ext>
            </a:extLst>
          </p:cNvPr>
          <p:cNvSpPr txBox="1"/>
          <p:nvPr/>
        </p:nvSpPr>
        <p:spPr>
          <a:xfrm>
            <a:off x="375920" y="60960"/>
            <a:ext cx="6634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(2) Protocol Stack</a:t>
            </a:r>
            <a:endParaRPr lang="ja-JP" altLang="ja-JP" sz="2800" b="1" kern="100" dirty="0">
              <a:solidFill>
                <a:srgbClr val="0070C0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85E8036-2758-4032-9468-CC258622E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D8151B4-6578-42F5-B157-BC7D9FCCDE3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" y="1062672"/>
            <a:ext cx="10977880" cy="5476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7728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411A599-B673-4571-AB6A-10E9CD4B8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E4B10DF-EDFF-4220-A03D-D7D8F5A7E76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30014" y="985235"/>
            <a:ext cx="10625958" cy="5328745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159B41-890D-4EBA-B756-6783ABF44407}"/>
              </a:ext>
            </a:extLst>
          </p:cNvPr>
          <p:cNvSpPr txBox="1"/>
          <p:nvPr/>
        </p:nvSpPr>
        <p:spPr>
          <a:xfrm>
            <a:off x="375920" y="60960"/>
            <a:ext cx="6634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(2-1) </a:t>
            </a:r>
            <a:r>
              <a:rPr lang="en-GB" altLang="ja-JP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Bilateral Negotiation Layer</a:t>
            </a:r>
            <a:endParaRPr lang="ja-JP" altLang="ja-JP" sz="2800" b="1" kern="100" dirty="0">
              <a:solidFill>
                <a:srgbClr val="0070C0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541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F7571E8-60DC-4267-9A0E-540BE4387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5F704-9715-4B05-B467-F87697AF6B86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6B9D43-E5E4-431C-AC38-1C91FEBCE575}"/>
              </a:ext>
            </a:extLst>
          </p:cNvPr>
          <p:cNvSpPr txBox="1"/>
          <p:nvPr/>
        </p:nvSpPr>
        <p:spPr>
          <a:xfrm>
            <a:off x="375920" y="60960"/>
            <a:ext cx="6634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(2-2) </a:t>
            </a:r>
            <a:r>
              <a:rPr lang="en-GB" altLang="ja-JP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Chain Layer</a:t>
            </a:r>
            <a:endParaRPr lang="ja-JP" altLang="ja-JP" sz="2800" b="1" kern="100" dirty="0">
              <a:solidFill>
                <a:srgbClr val="0070C0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6D1EDCE-2E4F-4FEB-8BAD-08108E6619E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69" y="1545021"/>
            <a:ext cx="9659005" cy="4277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9192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550</Words>
  <Application>Microsoft Office PowerPoint</Application>
  <PresentationFormat>ワイド画面</PresentationFormat>
  <Paragraphs>113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0" baseType="lpstr">
      <vt:lpstr>游ゴシック</vt:lpstr>
      <vt:lpstr>游ゴシック Light</vt:lpstr>
      <vt:lpstr>Arial</vt:lpstr>
      <vt:lpstr>Arial Black</vt:lpstr>
      <vt:lpstr>Calibri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31</cp:revision>
  <dcterms:created xsi:type="dcterms:W3CDTF">2021-04-14T00:40:15Z</dcterms:created>
  <dcterms:modified xsi:type="dcterms:W3CDTF">2021-10-31T05:24:11Z</dcterms:modified>
</cp:coreProperties>
</file>