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58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628649-4D76-4846-BC3F-4D74D27121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9F1725C-9DD2-4310-8C67-FEE087C029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D54D4A3-4F9B-45A3-A59F-6E36E8B9E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87441-6E73-4130-AA22-F76E5AC10365}" type="datetimeFigureOut">
              <a:rPr kumimoji="1" lang="ja-JP" altLang="en-US" smtClean="0"/>
              <a:t>2021/6/14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4C6D488-852B-4259-B4B6-F4436BC0A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060BAA1-4CCD-4F61-9875-A2E2571F1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28AB6-BF13-43FD-B74E-2CA61AC0E9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6083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8EDAD9-6FDC-4305-A1E0-3F14DCA38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49D0144-7387-4AF3-AE87-4A24AA7040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73A9FEA-44D8-4152-A985-4049F20177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87441-6E73-4130-AA22-F76E5AC10365}" type="datetimeFigureOut">
              <a:rPr kumimoji="1" lang="ja-JP" altLang="en-US" smtClean="0"/>
              <a:t>2021/6/14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B9F2863-39E5-4FCF-8CC2-66D1AE918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B49BE00-34BF-4B6D-A097-96703807C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28AB6-BF13-43FD-B74E-2CA61AC0E9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5792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8AAE401-9360-46EA-BF0F-69B499C33A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05598ED-BEDC-4B7A-8708-9284951B64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8E5DACF-9BF8-4345-A52C-422570DC2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87441-6E73-4130-AA22-F76E5AC10365}" type="datetimeFigureOut">
              <a:rPr kumimoji="1" lang="ja-JP" altLang="en-US" smtClean="0"/>
              <a:t>2021/6/14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A0EF6E6-B64B-4B1A-98D1-97BC344C8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E8C13DA-C8EA-43D1-BE69-C17EF9EF9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28AB6-BF13-43FD-B74E-2CA61AC0E9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9313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2F3CF4B-FDB5-45D4-9066-56396A170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E51EA5F-7EF0-469E-A3C7-C5CD797F29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D90B6D-CA65-4508-8037-88696A5D7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87441-6E73-4130-AA22-F76E5AC10365}" type="datetimeFigureOut">
              <a:rPr kumimoji="1" lang="ja-JP" altLang="en-US" smtClean="0"/>
              <a:t>2021/6/14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EFC1B56-FDCD-4DD9-932A-5DE472B67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F0297F-DB66-489E-A9B4-BD762CDE5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28AB6-BF13-43FD-B74E-2CA61AC0E9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028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DC5B1B9-345F-402C-9472-785B8D2595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84016AA-D726-4943-9262-72CDFDE29E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7EB322D-53FC-451E-A244-19E7A51464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87441-6E73-4130-AA22-F76E5AC10365}" type="datetimeFigureOut">
              <a:rPr kumimoji="1" lang="ja-JP" altLang="en-US" smtClean="0"/>
              <a:t>2021/6/14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4F692A7-3D02-4437-8214-C705F5BBC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7B59746-05F5-4F87-AB50-4F09E7378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28AB6-BF13-43FD-B74E-2CA61AC0E9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3000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34147F-D6F7-45F5-A03B-BB16B14561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5D9783D-A3AD-40A3-AF18-07B2304C0A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2AA8667-7CFC-4EC9-AD90-040620F91B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B2C4567-1BB2-478C-8AF3-73460ECF6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87441-6E73-4130-AA22-F76E5AC10365}" type="datetimeFigureOut">
              <a:rPr kumimoji="1" lang="ja-JP" altLang="en-US" smtClean="0"/>
              <a:t>2021/6/14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86D3AA7-1D9E-49AC-96C7-4E40AC57E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22AA2B0-BA93-4A13-830B-29158B6F1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28AB6-BF13-43FD-B74E-2CA61AC0E9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3552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4EA026-0FCC-4528-AB80-5F59C92164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017B5DF-B73A-4D61-A262-AC11740988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300E97A-85F2-4FE1-B205-D2DB19301A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C628A79-D8D3-48FB-B7CA-037EBFCFDA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641B569-779E-4404-B06E-48D2B3C677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3364AF8-AD66-421A-B26B-2300A17611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87441-6E73-4130-AA22-F76E5AC10365}" type="datetimeFigureOut">
              <a:rPr kumimoji="1" lang="ja-JP" altLang="en-US" smtClean="0"/>
              <a:t>2021/6/14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947D955-41CF-49CD-93F5-226A0931D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30DA8C2-033E-47FD-B151-563B6824B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28AB6-BF13-43FD-B74E-2CA61AC0E9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1221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532E0D-A9B3-41F4-B0C5-62936AAD02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4F9015D-FAED-4CB6-9D2D-068EA56D8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87441-6E73-4130-AA22-F76E5AC10365}" type="datetimeFigureOut">
              <a:rPr kumimoji="1" lang="ja-JP" altLang="en-US" smtClean="0"/>
              <a:t>2021/6/14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014CB5A-EFF8-4C94-876B-E00FDD652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05822AF-998E-4145-9223-771B4BD8A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28AB6-BF13-43FD-B74E-2CA61AC0E9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6229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2E4973C-7145-435C-841B-917414A8A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87441-6E73-4130-AA22-F76E5AC10365}" type="datetimeFigureOut">
              <a:rPr kumimoji="1" lang="ja-JP" altLang="en-US" smtClean="0"/>
              <a:t>2021/6/14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50BA550-6C2E-4DDE-8485-E8E1C79E9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0E535D6-87D4-4360-B6AF-BCE1065A4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28AB6-BF13-43FD-B74E-2CA61AC0E9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0887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4685FAB-024A-4B7F-8F23-109B371479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CF37E85-7D63-4B5A-8CAC-260367A4D9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937804A-81E2-4B64-B9A2-8C8FF2ABB1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2938B4C-8901-4686-9FF4-6FC2D2709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87441-6E73-4130-AA22-F76E5AC10365}" type="datetimeFigureOut">
              <a:rPr kumimoji="1" lang="ja-JP" altLang="en-US" smtClean="0"/>
              <a:t>2021/6/14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0A0F020-0632-4F94-A304-EDF6ADD596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A75F385-F3F2-4FB8-833C-2405A9CE6F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28AB6-BF13-43FD-B74E-2CA61AC0E9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5907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C55ABA-6C3B-420E-887B-6ECA09C76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5702D8B-ECA8-46A6-B2B7-4FF76E40B9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596E70B-54AD-422C-8964-BFB71EA516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2A23F18-3E19-46A4-9F40-E4889B843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87441-6E73-4130-AA22-F76E5AC10365}" type="datetimeFigureOut">
              <a:rPr kumimoji="1" lang="ja-JP" altLang="en-US" smtClean="0"/>
              <a:t>2021/6/14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4271A15-A0E7-4CFF-9E02-4FF8346CD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57D7AB3-CDE9-41CE-8A39-30E49E3A8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28AB6-BF13-43FD-B74E-2CA61AC0E9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491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366A8D7B-1E33-4942-9486-976994E88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EEA1F0E-AC3E-41B8-8769-2ACA34323D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BBBEED8-2564-4811-8C73-6CBEA5CE7A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87441-6E73-4130-AA22-F76E5AC10365}" type="datetimeFigureOut">
              <a:rPr kumimoji="1" lang="ja-JP" altLang="en-US" smtClean="0"/>
              <a:t>2021/6/14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73E99E7-4570-4513-A690-623C1042BF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38699D8-6124-4DFE-BEB6-1238A5605E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228AB6-BF13-43FD-B74E-2CA61AC0E9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2849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EB39ECF-A696-41A5-A9DD-74C6F7F1BE40}"/>
              </a:ext>
            </a:extLst>
          </p:cNvPr>
          <p:cNvSpPr txBox="1"/>
          <p:nvPr/>
        </p:nvSpPr>
        <p:spPr>
          <a:xfrm>
            <a:off x="2418080" y="2529840"/>
            <a:ext cx="76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b="1" dirty="0"/>
              <a:t>電子情報交換ヘッダー</a:t>
            </a:r>
            <a:endParaRPr kumimoji="1" lang="en-US" altLang="ja-JP" sz="3600" b="1" dirty="0"/>
          </a:p>
          <a:p>
            <a:pPr algn="ctr"/>
            <a:r>
              <a:rPr kumimoji="1" lang="en-US" altLang="ja-JP" sz="3600" b="1" dirty="0"/>
              <a:t>XHE</a:t>
            </a:r>
            <a:endParaRPr kumimoji="1" lang="ja-JP" altLang="en-US" sz="3600" b="1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1BCF6BC-A1D6-49F8-9A7C-6D997F97F8A6}"/>
              </a:ext>
            </a:extLst>
          </p:cNvPr>
          <p:cNvSpPr txBox="1"/>
          <p:nvPr/>
        </p:nvSpPr>
        <p:spPr>
          <a:xfrm>
            <a:off x="8961120" y="406400"/>
            <a:ext cx="246888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/>
              <a:t>国際連携</a:t>
            </a:r>
            <a:r>
              <a:rPr kumimoji="1" lang="en-US" altLang="ja-JP" b="1" dirty="0"/>
              <a:t>2021-1-07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1009493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364F2F8-200A-43B3-8A28-844CA17C5098}"/>
              </a:ext>
            </a:extLst>
          </p:cNvPr>
          <p:cNvSpPr txBox="1"/>
          <p:nvPr/>
        </p:nvSpPr>
        <p:spPr>
          <a:xfrm>
            <a:off x="830317" y="441434"/>
            <a:ext cx="1094126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n-US" altLang="ja-JP" sz="2400" spc="2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i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Business</a:t>
            </a:r>
            <a:r>
              <a:rPr lang="en-US" altLang="ja-JP" sz="2400" i="1" spc="25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i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Message</a:t>
            </a:r>
            <a:r>
              <a:rPr lang="en-US" altLang="ja-JP" sz="2400" i="1" spc="1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is</a:t>
            </a:r>
            <a:r>
              <a:rPr lang="en-US" altLang="ja-JP" sz="2400" spc="25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n-US" altLang="ja-JP" sz="2400" spc="1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container</a:t>
            </a:r>
            <a:r>
              <a:rPr lang="en-US" altLang="ja-JP" sz="2400" spc="3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of</a:t>
            </a:r>
            <a:r>
              <a:rPr lang="en-US" altLang="ja-JP" sz="2400" spc="45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artifacts</a:t>
            </a:r>
            <a:r>
              <a:rPr lang="en-US" altLang="ja-JP" sz="2400" spc="25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that</a:t>
            </a:r>
            <a:r>
              <a:rPr lang="en-US" altLang="ja-JP" sz="2400" spc="35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describe</a:t>
            </a:r>
            <a:r>
              <a:rPr lang="en-US" altLang="ja-JP" sz="2400" spc="15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the</a:t>
            </a:r>
            <a:r>
              <a:rPr lang="en-US" altLang="ja-JP" sz="2400" spc="2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information</a:t>
            </a:r>
            <a:r>
              <a:rPr lang="en-US" altLang="ja-JP" sz="2400" spc="5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exchanged</a:t>
            </a:r>
            <a:r>
              <a:rPr lang="en-US" altLang="ja-JP" sz="2400" spc="3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in</a:t>
            </a:r>
            <a:r>
              <a:rPr lang="en-US" altLang="ja-JP" sz="2400" spc="25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n-US" altLang="ja-JP" sz="2400" spc="35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i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Business</a:t>
            </a:r>
            <a:r>
              <a:rPr lang="en-US" altLang="ja-JP" sz="2400" i="1" spc="4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i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Interaction</a:t>
            </a:r>
            <a:r>
              <a:rPr lang="en-US" altLang="ja-JP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.</a:t>
            </a:r>
            <a:r>
              <a:rPr lang="en-US" altLang="ja-JP" sz="2400" spc="5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n-US" altLang="ja-JP" sz="2400" spc="4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i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Business</a:t>
            </a:r>
            <a:r>
              <a:rPr lang="en-US" altLang="ja-JP" sz="2400" i="1" spc="4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i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Message</a:t>
            </a:r>
            <a:r>
              <a:rPr lang="en-US" altLang="ja-JP" sz="2400" i="1" spc="35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consists</a:t>
            </a:r>
            <a:r>
              <a:rPr lang="en-US" altLang="ja-JP" sz="2400" spc="4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of</a:t>
            </a:r>
            <a:r>
              <a:rPr lang="en-US" altLang="ja-JP" sz="2400" spc="6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n-US" altLang="ja-JP" sz="2400" spc="5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i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Business</a:t>
            </a:r>
            <a:r>
              <a:rPr lang="en-US" altLang="ja-JP" sz="2400" i="1" spc="15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i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Document</a:t>
            </a:r>
            <a:r>
              <a:rPr lang="en-US" altLang="ja-JP" sz="2400" i="1" spc="4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i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Header</a:t>
            </a:r>
            <a:r>
              <a:rPr lang="en-US" altLang="ja-JP" sz="2400" i="1" spc="15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(BDH),</a:t>
            </a:r>
            <a:r>
              <a:rPr lang="en-US" altLang="ja-JP" sz="2400" spc="4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and</a:t>
            </a:r>
            <a:r>
              <a:rPr lang="en-US" altLang="ja-JP" sz="2400" spc="2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one</a:t>
            </a:r>
            <a:r>
              <a:rPr lang="en-US" altLang="ja-JP" sz="2400" spc="4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or</a:t>
            </a:r>
            <a:r>
              <a:rPr lang="en-US" altLang="ja-JP" sz="2400" spc="35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more</a:t>
            </a:r>
            <a:r>
              <a:rPr lang="en-US" altLang="ja-JP" sz="2400" spc="2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i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Message</a:t>
            </a:r>
            <a:r>
              <a:rPr lang="en-US" altLang="ja-JP" sz="2400" i="1" spc="1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i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Assemblies</a:t>
            </a:r>
            <a:r>
              <a:rPr lang="en-US" altLang="ja-JP" sz="2400" i="1" spc="5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(MAs).</a:t>
            </a:r>
            <a:r>
              <a:rPr lang="en-US" altLang="ja-JP" sz="2400" spc="3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The</a:t>
            </a:r>
            <a:r>
              <a:rPr lang="en-US" altLang="ja-JP" sz="2400" spc="35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BDH</a:t>
            </a:r>
            <a:r>
              <a:rPr lang="en-US" altLang="ja-JP" sz="2400" spc="45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includes</a:t>
            </a:r>
            <a:r>
              <a:rPr lang="en-US" altLang="ja-JP" sz="2400" spc="35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the</a:t>
            </a:r>
            <a:r>
              <a:rPr lang="en-US" altLang="ja-JP" sz="2400" spc="35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identification</a:t>
            </a:r>
            <a:r>
              <a:rPr lang="en-US" altLang="ja-JP" sz="2400" spc="35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of</a:t>
            </a:r>
            <a:r>
              <a:rPr lang="en-US" altLang="ja-JP" sz="2400" spc="5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the</a:t>
            </a:r>
            <a:r>
              <a:rPr lang="en-US" altLang="ja-JP" sz="2400" spc="3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sender</a:t>
            </a:r>
            <a:r>
              <a:rPr lang="en-US" altLang="ja-JP" sz="2400" spc="3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and</a:t>
            </a:r>
            <a:r>
              <a:rPr lang="en-US" altLang="ja-JP" sz="2400" spc="5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receiver,</a:t>
            </a:r>
            <a:r>
              <a:rPr lang="en-US" altLang="ja-JP" sz="2400" spc="5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document</a:t>
            </a:r>
            <a:r>
              <a:rPr lang="en-US" altLang="ja-JP" sz="2400" spc="-305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type</a:t>
            </a:r>
            <a:r>
              <a:rPr lang="en-US" altLang="ja-JP" sz="2400" spc="5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etc.</a:t>
            </a:r>
            <a:r>
              <a:rPr lang="en-US" altLang="ja-JP" sz="2400" spc="1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An</a:t>
            </a:r>
            <a:r>
              <a:rPr lang="en-US" altLang="ja-JP" sz="2400" spc="1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MA</a:t>
            </a:r>
            <a:r>
              <a:rPr lang="en-US" altLang="ja-JP" sz="2400" spc="15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is</a:t>
            </a:r>
            <a:r>
              <a:rPr lang="en-US" altLang="ja-JP" sz="2400" spc="15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n-US" altLang="ja-JP" sz="2400" spc="5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collection</a:t>
            </a:r>
            <a:r>
              <a:rPr lang="en-US" altLang="ja-JP" sz="2400" spc="1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of</a:t>
            </a:r>
            <a:r>
              <a:rPr lang="en-US" altLang="ja-JP" sz="2400" spc="35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business</a:t>
            </a:r>
            <a:r>
              <a:rPr lang="en-US" altLang="ja-JP" sz="2400" spc="5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data</a:t>
            </a:r>
            <a:r>
              <a:rPr lang="en-US" altLang="ja-JP" sz="2400" spc="1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to</a:t>
            </a:r>
            <a:r>
              <a:rPr lang="en-US" altLang="ja-JP" sz="2400" spc="5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be</a:t>
            </a:r>
            <a:r>
              <a:rPr lang="en-US" altLang="ja-JP" sz="2400" spc="1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altLang="ja-JP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exchanged.</a:t>
            </a:r>
            <a:endParaRPr lang="ja-JP" altLang="ja-JP" sz="24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endParaRPr kumimoji="1" lang="ja-JP" altLang="en-US" sz="2400" dirty="0"/>
          </a:p>
        </p:txBody>
      </p:sp>
      <p:pic>
        <p:nvPicPr>
          <p:cNvPr id="5" name="image3.png">
            <a:extLst>
              <a:ext uri="{FF2B5EF4-FFF2-40B4-BE49-F238E27FC236}">
                <a16:creationId xmlns:a16="http://schemas.microsoft.com/office/drawing/2014/main" id="{98236D29-16AB-4EE4-9FAC-42823ED9CB02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57883" y="2642859"/>
            <a:ext cx="7076233" cy="3936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707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17E4F80-56BD-4C88-AAF6-ABDCC475B6D7}"/>
              </a:ext>
            </a:extLst>
          </p:cNvPr>
          <p:cNvSpPr txBox="1"/>
          <p:nvPr/>
        </p:nvSpPr>
        <p:spPr>
          <a:xfrm>
            <a:off x="-620111" y="293554"/>
            <a:ext cx="822960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>
              <a:spcBef>
                <a:spcPts val="915"/>
              </a:spcBef>
              <a:spcAft>
                <a:spcPts val="0"/>
              </a:spcAft>
              <a:tabLst>
                <a:tab pos="717550" algn="l"/>
                <a:tab pos="718185" algn="l"/>
              </a:tabLst>
            </a:pPr>
            <a:r>
              <a:rPr lang="en-US" altLang="ja-JP" sz="2800" b="1" kern="0" spc="-2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</a:t>
            </a:r>
            <a:r>
              <a:rPr lang="en-US" altLang="ja-JP" sz="2800" b="1" kern="0" spc="-1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800" b="1" kern="0" spc="-2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Scope of</a:t>
            </a:r>
            <a:r>
              <a:rPr lang="en-US" altLang="ja-JP" sz="2800" b="1" kern="0" spc="15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800" b="1" kern="0" spc="-2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</a:t>
            </a:r>
            <a:r>
              <a:rPr lang="en-US" altLang="ja-JP" sz="2800" b="1" kern="0" spc="-5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800" b="1" kern="0" spc="-2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Exchange</a:t>
            </a:r>
            <a:r>
              <a:rPr lang="en-US" altLang="ja-JP" sz="2800" b="1" kern="0" spc="5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800" b="1" kern="0" spc="-2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Header</a:t>
            </a:r>
            <a:r>
              <a:rPr lang="en-US" altLang="ja-JP" sz="2800" b="1" kern="0" spc="-3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800" b="1" kern="0" spc="-2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Envelope</a:t>
            </a:r>
            <a:r>
              <a:rPr lang="ja-JP" altLang="en-US" sz="2800" b="1" kern="0" spc="-20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800" b="1" kern="0" spc="-20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(1)</a:t>
            </a:r>
            <a:endParaRPr lang="ja-JP" altLang="ja-JP" sz="2800" b="1" kern="0" spc="-2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FDF8594-DBBA-4098-8260-994148B560A7}"/>
              </a:ext>
            </a:extLst>
          </p:cNvPr>
          <p:cNvSpPr txBox="1"/>
          <p:nvPr/>
        </p:nvSpPr>
        <p:spPr>
          <a:xfrm>
            <a:off x="714703" y="1406522"/>
            <a:ext cx="11025351" cy="4285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321945" lvl="0" indent="-342900" algn="just">
              <a:lnSpc>
                <a:spcPct val="93000"/>
              </a:lnSpc>
              <a:spcAft>
                <a:spcPts val="0"/>
              </a:spcAft>
              <a:buSzPts val="1050"/>
              <a:buFont typeface="Calibri" panose="020F0502020204030204" pitchFamily="34" charset="0"/>
              <a:buChar char="—"/>
              <a:tabLst>
                <a:tab pos="372110" algn="l"/>
              </a:tabLst>
            </a:pP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</a:t>
            </a:r>
            <a:r>
              <a:rPr lang="en-US" altLang="ja-JP" sz="2400" spc="-6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routing</a:t>
            </a:r>
            <a:r>
              <a:rPr lang="en-US" altLang="ja-JP" sz="2400" spc="-6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of</a:t>
            </a:r>
            <a:r>
              <a:rPr lang="en-US" altLang="ja-JP" sz="2400" spc="-6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business</a:t>
            </a:r>
            <a:r>
              <a:rPr lang="en-US" altLang="ja-JP" sz="2400" spc="-6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documents</a:t>
            </a:r>
            <a:r>
              <a:rPr lang="en-US" altLang="ja-JP" sz="2400" spc="-5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from</a:t>
            </a:r>
            <a:r>
              <a:rPr lang="en-US" altLang="ja-JP" sz="2400" spc="-6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one</a:t>
            </a:r>
            <a:r>
              <a:rPr lang="en-US" altLang="ja-JP" sz="2400" spc="-6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point</a:t>
            </a:r>
            <a:r>
              <a:rPr lang="en-US" altLang="ja-JP" sz="2400" spc="-6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to</a:t>
            </a:r>
            <a:r>
              <a:rPr lang="en-US" altLang="ja-JP" sz="2400" spc="-6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another.</a:t>
            </a:r>
            <a:r>
              <a:rPr lang="en-US" altLang="ja-JP" sz="2400" spc="-6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This</a:t>
            </a:r>
            <a:r>
              <a:rPr lang="en-US" altLang="ja-JP" sz="2400" spc="-6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refers</a:t>
            </a:r>
            <a:r>
              <a:rPr lang="en-US" altLang="ja-JP" sz="2400" spc="-8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not</a:t>
            </a:r>
            <a:r>
              <a:rPr lang="en-US" altLang="ja-JP" sz="2400" spc="-7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only</a:t>
            </a:r>
            <a:r>
              <a:rPr lang="en-US" altLang="ja-JP" sz="2400" spc="-5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to</a:t>
            </a:r>
            <a:r>
              <a:rPr lang="en-US" altLang="ja-JP" sz="2400" spc="-6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</a:t>
            </a:r>
            <a:r>
              <a:rPr lang="en-US" altLang="ja-JP" sz="2400" spc="-5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transfer</a:t>
            </a:r>
            <a:r>
              <a:rPr lang="en-US" altLang="ja-JP" sz="2400" spc="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of information from an external originator to receiver, but also from one intermediate</a:t>
            </a:r>
            <a:r>
              <a:rPr lang="en-US" altLang="ja-JP" sz="2400" spc="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application</a:t>
            </a:r>
            <a:r>
              <a:rPr lang="en-US" altLang="ja-JP" sz="2400" spc="-2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to</a:t>
            </a:r>
            <a:r>
              <a:rPr lang="en-US" altLang="ja-JP" sz="2400" spc="-2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another.</a:t>
            </a:r>
            <a:r>
              <a:rPr lang="en-US" altLang="ja-JP" sz="2400" spc="-3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Information</a:t>
            </a:r>
            <a:r>
              <a:rPr lang="en-US" altLang="ja-JP" sz="2400" spc="-1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</a:t>
            </a:r>
            <a:r>
              <a:rPr lang="en-US" altLang="ja-JP" sz="2400" spc="-2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</a:t>
            </a:r>
            <a:r>
              <a:rPr lang="en-US" altLang="ja-JP" sz="2400" spc="-2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XHE</a:t>
            </a:r>
            <a:r>
              <a:rPr lang="en-US" altLang="ja-JP" sz="2400" spc="-1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can</a:t>
            </a:r>
            <a:r>
              <a:rPr lang="en-US" altLang="ja-JP" sz="2400" spc="-3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help</a:t>
            </a:r>
            <a:r>
              <a:rPr lang="en-US" altLang="ja-JP" sz="2400" spc="-2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ensure</a:t>
            </a:r>
            <a:r>
              <a:rPr lang="en-US" altLang="ja-JP" sz="2400" spc="-2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that</a:t>
            </a:r>
            <a:r>
              <a:rPr lang="en-US" altLang="ja-JP" sz="2400" spc="-2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</a:t>
            </a:r>
            <a:r>
              <a:rPr lang="en-US" altLang="ja-JP" sz="2400" spc="-2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document</a:t>
            </a:r>
            <a:r>
              <a:rPr lang="en-US" altLang="ja-JP" sz="2400" spc="-2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gets</a:t>
            </a:r>
            <a:r>
              <a:rPr lang="en-US" altLang="ja-JP" sz="2400" spc="-2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to</a:t>
            </a:r>
            <a:r>
              <a:rPr lang="en-US" altLang="ja-JP" sz="2400" spc="-2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</a:t>
            </a:r>
            <a:r>
              <a:rPr lang="en-US" altLang="ja-JP" sz="2400" spc="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correct</a:t>
            </a:r>
            <a:r>
              <a:rPr lang="en-US" altLang="ja-JP" sz="2400" spc="-1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recipient.</a:t>
            </a:r>
            <a:endParaRPr lang="ja-JP" altLang="ja-JP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Bef>
                <a:spcPts val="55"/>
              </a:spcBef>
            </a:pP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ja-JP" altLang="ja-JP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318135" lvl="0" indent="-342900" algn="just">
              <a:lnSpc>
                <a:spcPct val="92000"/>
              </a:lnSpc>
              <a:spcAft>
                <a:spcPts val="0"/>
              </a:spcAft>
              <a:buSzPts val="1050"/>
              <a:buFont typeface="Calibri" panose="020F0502020204030204" pitchFamily="34" charset="0"/>
              <a:buChar char="—"/>
              <a:tabLst>
                <a:tab pos="372110" algn="l"/>
              </a:tabLst>
            </a:pP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Ensuring integrity and confidentiality of business documents when routed over multiple hops,</a:t>
            </a:r>
            <a:r>
              <a:rPr lang="en-US" altLang="ja-JP" sz="2400" spc="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spc="-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intermediaries,</a:t>
            </a:r>
            <a:r>
              <a:rPr lang="en-US" altLang="ja-JP" sz="2400" spc="-5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spc="-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routers</a:t>
            </a:r>
            <a:r>
              <a:rPr lang="en-US" altLang="ja-JP" sz="2400" spc="-5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spc="-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or</a:t>
            </a:r>
            <a:r>
              <a:rPr lang="en-US" altLang="ja-JP" sz="2400" spc="-5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spc="-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access</a:t>
            </a:r>
            <a:r>
              <a:rPr lang="en-US" altLang="ja-JP" sz="2400" spc="-5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spc="-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points,</a:t>
            </a:r>
            <a:r>
              <a:rPr lang="en-US" altLang="ja-JP" sz="2400" spc="-4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spc="-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such</a:t>
            </a:r>
            <a:r>
              <a:rPr lang="en-US" altLang="ja-JP" sz="2400" spc="-5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spc="-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as</a:t>
            </a:r>
            <a:r>
              <a:rPr lang="en-US" altLang="ja-JP" sz="2400" spc="-5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spc="-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</a:t>
            </a:r>
            <a:r>
              <a:rPr lang="en-US" altLang="ja-JP" sz="2400" spc="-5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spc="-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4‐corner</a:t>
            </a:r>
            <a:r>
              <a:rPr lang="en-US" altLang="ja-JP" sz="2400" spc="-5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spc="-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networks</a:t>
            </a:r>
            <a:r>
              <a:rPr lang="en-US" altLang="ja-JP" sz="2400" spc="-5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and</a:t>
            </a:r>
            <a:r>
              <a:rPr lang="en-US" altLang="ja-JP" sz="2400" spc="-5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architectures.</a:t>
            </a:r>
            <a:endParaRPr lang="ja-JP" altLang="ja-JP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Bef>
                <a:spcPts val="40"/>
              </a:spcBef>
            </a:pP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ja-JP" altLang="ja-JP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324485" lvl="0" indent="-342900" algn="just">
              <a:lnSpc>
                <a:spcPct val="92000"/>
              </a:lnSpc>
              <a:spcAft>
                <a:spcPts val="0"/>
              </a:spcAft>
              <a:buSzPts val="1050"/>
              <a:buFont typeface="Calibri" panose="020F0502020204030204" pitchFamily="34" charset="0"/>
              <a:buChar char="—"/>
              <a:tabLst>
                <a:tab pos="372110" algn="l"/>
              </a:tabLst>
            </a:pP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Simplifying the bundling of </a:t>
            </a:r>
            <a:r>
              <a:rPr lang="en-US" altLang="ja-JP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severalbusiness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documents or support documents into one package</a:t>
            </a:r>
            <a:r>
              <a:rPr lang="en-US" altLang="ja-JP" sz="2400" spc="-22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for</a:t>
            </a:r>
            <a:r>
              <a:rPr lang="en-US" altLang="ja-JP" sz="2400" spc="-1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simplified</a:t>
            </a:r>
            <a:r>
              <a:rPr lang="en-US" altLang="ja-JP" sz="2400" spc="-2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exchange.</a:t>
            </a:r>
            <a:endParaRPr lang="ja-JP" altLang="ja-JP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Bef>
                <a:spcPts val="45"/>
              </a:spcBef>
            </a:pP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ja-JP" altLang="ja-JP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9363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0DED41E-A803-45E1-AE2C-0EA354D698BF}"/>
              </a:ext>
            </a:extLst>
          </p:cNvPr>
          <p:cNvSpPr txBox="1"/>
          <p:nvPr/>
        </p:nvSpPr>
        <p:spPr>
          <a:xfrm>
            <a:off x="-620111" y="293554"/>
            <a:ext cx="822960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>
              <a:spcBef>
                <a:spcPts val="915"/>
              </a:spcBef>
              <a:spcAft>
                <a:spcPts val="0"/>
              </a:spcAft>
              <a:tabLst>
                <a:tab pos="717550" algn="l"/>
                <a:tab pos="718185" algn="l"/>
              </a:tabLst>
            </a:pPr>
            <a:r>
              <a:rPr lang="en-US" altLang="ja-JP" sz="2800" b="1" kern="0" spc="-2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</a:t>
            </a:r>
            <a:r>
              <a:rPr lang="en-US" altLang="ja-JP" sz="2800" b="1" kern="0" spc="-1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800" b="1" kern="0" spc="-2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Scope of</a:t>
            </a:r>
            <a:r>
              <a:rPr lang="en-US" altLang="ja-JP" sz="2800" b="1" kern="0" spc="15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800" b="1" kern="0" spc="-2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</a:t>
            </a:r>
            <a:r>
              <a:rPr lang="en-US" altLang="ja-JP" sz="2800" b="1" kern="0" spc="-5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800" b="1" kern="0" spc="-2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Exchange</a:t>
            </a:r>
            <a:r>
              <a:rPr lang="en-US" altLang="ja-JP" sz="2800" b="1" kern="0" spc="5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800" b="1" kern="0" spc="-2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Header</a:t>
            </a:r>
            <a:r>
              <a:rPr lang="en-US" altLang="ja-JP" sz="2800" b="1" kern="0" spc="-3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800" b="1" kern="0" spc="-2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Envelope</a:t>
            </a:r>
            <a:r>
              <a:rPr lang="ja-JP" altLang="en-US" sz="2800" b="1" kern="0" spc="-20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800" b="1" kern="0" spc="-20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(2)</a:t>
            </a:r>
            <a:endParaRPr lang="ja-JP" altLang="ja-JP" sz="2800" b="1" kern="0" spc="-2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1DC9123-9D48-4F47-94D9-86B851E58B34}"/>
              </a:ext>
            </a:extLst>
          </p:cNvPr>
          <p:cNvSpPr txBox="1"/>
          <p:nvPr/>
        </p:nvSpPr>
        <p:spPr>
          <a:xfrm>
            <a:off x="977462" y="1004104"/>
            <a:ext cx="10604938" cy="55878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232410" lvl="0" indent="-342900">
              <a:lnSpc>
                <a:spcPct val="92000"/>
              </a:lnSpc>
              <a:spcAft>
                <a:spcPts val="0"/>
              </a:spcAft>
              <a:buSzPts val="1050"/>
              <a:buFont typeface="Calibri" panose="020F0502020204030204" pitchFamily="34" charset="0"/>
              <a:buChar char="—"/>
              <a:tabLst>
                <a:tab pos="372110" algn="l"/>
              </a:tabLst>
            </a:pP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Facilitating the exchange of location pointers and access credentials to externally located</a:t>
            </a:r>
            <a:r>
              <a:rPr lang="en-US" altLang="ja-JP" sz="2400" spc="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business</a:t>
            </a:r>
            <a:r>
              <a:rPr lang="en-US" altLang="ja-JP" sz="2400" spc="7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documents,</a:t>
            </a:r>
            <a:r>
              <a:rPr lang="en-US" altLang="ja-JP" sz="2400" spc="9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not</a:t>
            </a:r>
            <a:r>
              <a:rPr lang="en-US" altLang="ja-JP" sz="2400" spc="6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suitable</a:t>
            </a:r>
            <a:r>
              <a:rPr lang="en-US" altLang="ja-JP" sz="2400" spc="8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for</a:t>
            </a:r>
            <a:r>
              <a:rPr lang="en-US" altLang="ja-JP" sz="2400" spc="7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sending</a:t>
            </a:r>
            <a:r>
              <a:rPr lang="en-US" altLang="ja-JP" sz="2400" spc="8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through</a:t>
            </a:r>
            <a:r>
              <a:rPr lang="en-US" altLang="ja-JP" sz="2400" spc="8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an</a:t>
            </a:r>
            <a:r>
              <a:rPr lang="en-US" altLang="ja-JP" sz="2400" spc="8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e‐business</a:t>
            </a:r>
            <a:r>
              <a:rPr lang="en-US" altLang="ja-JP" sz="2400" spc="8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network.</a:t>
            </a:r>
            <a:r>
              <a:rPr lang="en-US" altLang="ja-JP" sz="2400" spc="9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This</a:t>
            </a:r>
            <a:r>
              <a:rPr lang="en-US" altLang="ja-JP" sz="2400" spc="8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is</a:t>
            </a:r>
            <a:r>
              <a:rPr lang="en-US" altLang="ja-JP" sz="2400" spc="8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necessary</a:t>
            </a:r>
            <a:r>
              <a:rPr lang="en-US" altLang="ja-JP" sz="2400" spc="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when the sending party needs to keep the business document confidential until a specified</a:t>
            </a:r>
            <a:r>
              <a:rPr lang="en-US" altLang="ja-JP" sz="2400" spc="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date</a:t>
            </a:r>
            <a:r>
              <a:rPr lang="en-US" altLang="ja-JP" sz="2400" spc="2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(such</a:t>
            </a:r>
            <a:r>
              <a:rPr lang="en-US" altLang="ja-JP" sz="2400" spc="1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as</a:t>
            </a:r>
            <a:r>
              <a:rPr lang="en-US" altLang="ja-JP" sz="2400" spc="1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</a:t>
            </a:r>
            <a:r>
              <a:rPr lang="en-US" altLang="ja-JP" sz="2400" spc="2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tendering</a:t>
            </a:r>
            <a:r>
              <a:rPr lang="en-US" altLang="ja-JP" sz="2400" spc="1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processes),</a:t>
            </a:r>
            <a:r>
              <a:rPr lang="en-US" altLang="ja-JP" sz="2400" spc="2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and</a:t>
            </a:r>
            <a:r>
              <a:rPr lang="en-US" altLang="ja-JP" sz="2400" spc="1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when</a:t>
            </a:r>
            <a:r>
              <a:rPr lang="en-US" altLang="ja-JP" sz="2400" spc="2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sending</a:t>
            </a:r>
            <a:r>
              <a:rPr lang="en-US" altLang="ja-JP" sz="2400" spc="1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very</a:t>
            </a:r>
            <a:r>
              <a:rPr lang="en-US" altLang="ja-JP" sz="2400" spc="1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large</a:t>
            </a:r>
            <a:r>
              <a:rPr lang="en-US" altLang="ja-JP" sz="2400" spc="-6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files.</a:t>
            </a:r>
            <a:endParaRPr lang="ja-JP" altLang="ja-JP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Bef>
                <a:spcPts val="40"/>
              </a:spcBef>
            </a:pP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ja-JP" altLang="ja-JP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198120" lvl="0" indent="-342900">
              <a:lnSpc>
                <a:spcPct val="92000"/>
              </a:lnSpc>
              <a:spcAft>
                <a:spcPts val="0"/>
              </a:spcAft>
              <a:buSzPts val="1050"/>
              <a:buFont typeface="Calibri" panose="020F0502020204030204" pitchFamily="34" charset="0"/>
              <a:buChar char="—"/>
              <a:tabLst>
                <a:tab pos="372110" algn="l"/>
              </a:tabLst>
            </a:pP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</a:t>
            </a:r>
            <a:r>
              <a:rPr lang="en-US" altLang="ja-JP" sz="2400" spc="7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simplified</a:t>
            </a:r>
            <a:r>
              <a:rPr lang="en-US" altLang="ja-JP" sz="2400" spc="7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processing</a:t>
            </a:r>
            <a:r>
              <a:rPr lang="en-US" altLang="ja-JP" sz="2400" spc="6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of</a:t>
            </a:r>
            <a:r>
              <a:rPr lang="en-US" altLang="ja-JP" sz="2400" spc="7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documents.</a:t>
            </a:r>
            <a:r>
              <a:rPr lang="en-US" altLang="ja-JP" sz="2400" spc="8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Processing</a:t>
            </a:r>
            <a:r>
              <a:rPr lang="en-US" altLang="ja-JP" sz="2400" spc="5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refers</a:t>
            </a:r>
            <a:r>
              <a:rPr lang="en-US" altLang="ja-JP" sz="2400" spc="4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to</a:t>
            </a:r>
            <a:r>
              <a:rPr lang="en-US" altLang="ja-JP" sz="2400" spc="7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taking</a:t>
            </a:r>
            <a:r>
              <a:rPr lang="en-US" altLang="ja-JP" sz="2400" spc="6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action</a:t>
            </a:r>
            <a:r>
              <a:rPr lang="en-US" altLang="ja-JP" sz="2400" spc="7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on</a:t>
            </a:r>
            <a:r>
              <a:rPr lang="en-US" altLang="ja-JP" sz="2400" spc="7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data,</a:t>
            </a:r>
            <a:r>
              <a:rPr lang="en-US" altLang="ja-JP" sz="2400" spc="8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for</a:t>
            </a:r>
            <a:r>
              <a:rPr lang="en-US" altLang="ja-JP" sz="2400" spc="7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example</a:t>
            </a:r>
            <a:r>
              <a:rPr lang="en-US" altLang="ja-JP" sz="2400" spc="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transforming</a:t>
            </a:r>
            <a:r>
              <a:rPr lang="en-US" altLang="ja-JP" sz="2400" spc="2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it</a:t>
            </a:r>
            <a:r>
              <a:rPr lang="en-US" altLang="ja-JP" sz="2400" spc="4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from</a:t>
            </a:r>
            <a:r>
              <a:rPr lang="en-US" altLang="ja-JP" sz="2400" spc="3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one</a:t>
            </a:r>
            <a:r>
              <a:rPr lang="en-US" altLang="ja-JP" sz="2400" spc="5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format</a:t>
            </a:r>
            <a:r>
              <a:rPr lang="en-US" altLang="ja-JP" sz="2400" spc="4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into</a:t>
            </a:r>
            <a:r>
              <a:rPr lang="en-US" altLang="ja-JP" sz="2400" spc="4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another.</a:t>
            </a:r>
            <a:r>
              <a:rPr lang="en-US" altLang="ja-JP" sz="2400" spc="1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Information</a:t>
            </a:r>
            <a:r>
              <a:rPr lang="en-US" altLang="ja-JP" sz="2400" spc="3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</a:t>
            </a:r>
            <a:r>
              <a:rPr lang="en-US" altLang="ja-JP" sz="2400" spc="3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</a:t>
            </a:r>
            <a:r>
              <a:rPr lang="en-US" altLang="ja-JP" sz="2400" spc="4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XHE</a:t>
            </a:r>
            <a:r>
              <a:rPr lang="en-US" altLang="ja-JP" sz="2400" spc="4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can</a:t>
            </a:r>
            <a:r>
              <a:rPr lang="en-US" altLang="ja-JP" sz="2400" spc="4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reduce</a:t>
            </a:r>
            <a:r>
              <a:rPr lang="en-US" altLang="ja-JP" sz="2400" spc="4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</a:t>
            </a:r>
            <a:r>
              <a:rPr lang="en-US" altLang="ja-JP" sz="2400" spc="4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effort</a:t>
            </a:r>
            <a:r>
              <a:rPr lang="en-US" altLang="ja-JP" sz="2400" spc="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required</a:t>
            </a:r>
            <a:r>
              <a:rPr lang="en-US" altLang="ja-JP" sz="2400" spc="-2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to</a:t>
            </a:r>
            <a:r>
              <a:rPr lang="en-US" altLang="ja-JP" sz="2400" spc="-2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determine</a:t>
            </a:r>
            <a:r>
              <a:rPr lang="en-US" altLang="ja-JP" sz="2400" spc="-1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</a:t>
            </a:r>
            <a:r>
              <a:rPr lang="en-US" altLang="ja-JP" sz="2400" spc="-1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correct</a:t>
            </a:r>
            <a:r>
              <a:rPr lang="en-US" altLang="ja-JP" sz="2400" spc="-1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processing</a:t>
            </a:r>
            <a:r>
              <a:rPr lang="en-US" altLang="ja-JP" sz="2400" spc="-4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actions.</a:t>
            </a:r>
            <a:endParaRPr lang="ja-JP" altLang="ja-JP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Bef>
                <a:spcPts val="35"/>
              </a:spcBef>
            </a:pP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ja-JP" altLang="ja-JP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344805" lvl="0" indent="-342900">
              <a:lnSpc>
                <a:spcPct val="92000"/>
              </a:lnSpc>
              <a:spcAft>
                <a:spcPts val="0"/>
              </a:spcAft>
              <a:buSzPts val="1050"/>
              <a:buFont typeface="Calibri" panose="020F0502020204030204" pitchFamily="34" charset="0"/>
              <a:buChar char="—"/>
              <a:tabLst>
                <a:tab pos="372110" algn="l"/>
              </a:tabLst>
            </a:pP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Associating a data message with its originator is important from a business and legal</a:t>
            </a:r>
            <a:r>
              <a:rPr lang="en-US" altLang="ja-JP" sz="2400" spc="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perspective.</a:t>
            </a:r>
            <a:r>
              <a:rPr lang="en-US" altLang="ja-JP" sz="2400" spc="4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It</a:t>
            </a:r>
            <a:r>
              <a:rPr lang="en-US" altLang="ja-JP" sz="2400" spc="2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is</a:t>
            </a:r>
            <a:r>
              <a:rPr lang="en-US" altLang="ja-JP" sz="2400" spc="3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especially</a:t>
            </a:r>
            <a:r>
              <a:rPr lang="en-US" altLang="ja-JP" sz="2400" spc="2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important</a:t>
            </a:r>
            <a:r>
              <a:rPr lang="en-US" altLang="ja-JP" sz="2400" spc="3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when</a:t>
            </a:r>
            <a:r>
              <a:rPr lang="en-US" altLang="ja-JP" sz="2400" spc="3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using</a:t>
            </a:r>
            <a:r>
              <a:rPr lang="en-US" altLang="ja-JP" sz="2400" spc="3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intermediaries</a:t>
            </a:r>
            <a:r>
              <a:rPr lang="en-US" altLang="ja-JP" sz="2400" spc="2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for</a:t>
            </a:r>
            <a:r>
              <a:rPr lang="en-US" altLang="ja-JP" sz="2400" spc="3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data</a:t>
            </a:r>
            <a:r>
              <a:rPr lang="en-US" altLang="ja-JP" sz="2400" spc="3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transfer,</a:t>
            </a:r>
            <a:r>
              <a:rPr lang="en-US" altLang="ja-JP" sz="2400" spc="-1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as</a:t>
            </a:r>
            <a:r>
              <a:rPr lang="en-US" altLang="ja-JP" sz="2400" spc="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spc="-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information from the transport protocol, may be lost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after the initial transmission. Because</a:t>
            </a:r>
            <a:r>
              <a:rPr lang="en-US" altLang="ja-JP" sz="2400" spc="-23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information</a:t>
            </a:r>
            <a:r>
              <a:rPr lang="en-US" altLang="ja-JP" sz="2400" spc="2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</a:t>
            </a:r>
            <a:r>
              <a:rPr lang="en-US" altLang="ja-JP" sz="2400" spc="3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</a:t>
            </a:r>
            <a:r>
              <a:rPr lang="en-US" altLang="ja-JP" sz="2400" spc="3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XHE</a:t>
            </a:r>
            <a:r>
              <a:rPr lang="en-US" altLang="ja-JP" sz="2400" spc="3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is</a:t>
            </a:r>
            <a:r>
              <a:rPr lang="en-US" altLang="ja-JP" sz="2400" spc="2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retained,</a:t>
            </a:r>
            <a:r>
              <a:rPr lang="en-US" altLang="ja-JP" sz="2400" spc="2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it</a:t>
            </a:r>
            <a:r>
              <a:rPr lang="en-US" altLang="ja-JP" sz="2400" spc="3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can</a:t>
            </a:r>
            <a:r>
              <a:rPr lang="en-US" altLang="ja-JP" sz="2400" spc="3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help</a:t>
            </a:r>
            <a:r>
              <a:rPr lang="en-US" altLang="ja-JP" sz="2400" spc="3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ensure</a:t>
            </a:r>
            <a:r>
              <a:rPr lang="en-US" altLang="ja-JP" sz="2400" spc="3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that</a:t>
            </a:r>
            <a:r>
              <a:rPr lang="en-US" altLang="ja-JP" sz="2400" spc="2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</a:t>
            </a:r>
            <a:r>
              <a:rPr lang="en-US" altLang="ja-JP" sz="2400" spc="3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document’s</a:t>
            </a:r>
            <a:r>
              <a:rPr lang="en-US" altLang="ja-JP" sz="2400" spc="4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originator</a:t>
            </a:r>
            <a:r>
              <a:rPr lang="en-US" altLang="ja-JP" sz="2400" spc="2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is</a:t>
            </a:r>
            <a:r>
              <a:rPr lang="en-US" altLang="ja-JP" sz="2400" spc="1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correctly</a:t>
            </a:r>
            <a:r>
              <a:rPr lang="en-US" altLang="ja-JP" sz="2400" spc="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identified.</a:t>
            </a:r>
            <a:endParaRPr lang="ja-JP" altLang="ja-JP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5019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EB228DD-4573-44C9-AF46-812EF29B8B20}"/>
              </a:ext>
            </a:extLst>
          </p:cNvPr>
          <p:cNvSpPr txBox="1"/>
          <p:nvPr/>
        </p:nvSpPr>
        <p:spPr>
          <a:xfrm>
            <a:off x="-620111" y="293554"/>
            <a:ext cx="822960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>
              <a:spcBef>
                <a:spcPts val="915"/>
              </a:spcBef>
              <a:spcAft>
                <a:spcPts val="0"/>
              </a:spcAft>
              <a:tabLst>
                <a:tab pos="717550" algn="l"/>
                <a:tab pos="718185" algn="l"/>
              </a:tabLst>
            </a:pPr>
            <a:r>
              <a:rPr lang="en-US" altLang="ja-JP" sz="2800" b="1" kern="0" spc="-2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</a:t>
            </a:r>
            <a:r>
              <a:rPr lang="en-US" altLang="ja-JP" sz="2800" b="1" kern="0" spc="-1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800" b="1" kern="0" spc="-2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Scope of</a:t>
            </a:r>
            <a:r>
              <a:rPr lang="en-US" altLang="ja-JP" sz="2800" b="1" kern="0" spc="15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800" b="1" kern="0" spc="-2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</a:t>
            </a:r>
            <a:r>
              <a:rPr lang="en-US" altLang="ja-JP" sz="2800" b="1" kern="0" spc="-5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800" b="1" kern="0" spc="-2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Exchange</a:t>
            </a:r>
            <a:r>
              <a:rPr lang="en-US" altLang="ja-JP" sz="2800" b="1" kern="0" spc="5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800" b="1" kern="0" spc="-2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Header</a:t>
            </a:r>
            <a:r>
              <a:rPr lang="en-US" altLang="ja-JP" sz="2800" b="1" kern="0" spc="-3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800" b="1" kern="0" spc="-2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Envelope</a:t>
            </a:r>
            <a:r>
              <a:rPr lang="ja-JP" altLang="en-US" sz="2800" b="1" kern="0" spc="-20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800" b="1" kern="0" spc="-20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(3)</a:t>
            </a:r>
            <a:endParaRPr lang="ja-JP" altLang="ja-JP" sz="2800" b="1" kern="0" spc="-2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6F85FFF-C7EF-4433-A212-C1B4EC800B8E}"/>
              </a:ext>
            </a:extLst>
          </p:cNvPr>
          <p:cNvSpPr txBox="1"/>
          <p:nvPr/>
        </p:nvSpPr>
        <p:spPr>
          <a:xfrm>
            <a:off x="1030014" y="1983987"/>
            <a:ext cx="10184524" cy="34900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33985" marR="266065">
              <a:lnSpc>
                <a:spcPct val="92000"/>
              </a:lnSpc>
              <a:spcAft>
                <a:spcPts val="0"/>
              </a:spcAft>
            </a:pP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 addition to header functions provided by the XHE for routing and/or processing of business</a:t>
            </a:r>
            <a:r>
              <a:rPr lang="en-US" altLang="ja-JP" sz="2400" spc="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documents,</a:t>
            </a:r>
            <a:r>
              <a:rPr lang="en-US" altLang="ja-JP" sz="2400" spc="5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there</a:t>
            </a:r>
            <a:r>
              <a:rPr lang="en-US" altLang="ja-JP" sz="2400" spc="7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is</a:t>
            </a:r>
            <a:r>
              <a:rPr lang="en-US" altLang="ja-JP" sz="2400" spc="7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</a:t>
            </a:r>
            <a:r>
              <a:rPr lang="en-US" altLang="ja-JP" sz="2400" spc="6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need</a:t>
            </a:r>
            <a:r>
              <a:rPr lang="en-US" altLang="ja-JP" sz="2400" spc="6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for</a:t>
            </a:r>
            <a:r>
              <a:rPr lang="en-US" altLang="ja-JP" sz="2400" spc="6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</a:t>
            </a:r>
            <a:r>
              <a:rPr lang="en-US" altLang="ja-JP" sz="2400" spc="6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completely</a:t>
            </a:r>
            <a:r>
              <a:rPr lang="en-US" altLang="ja-JP" sz="2400" spc="7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separate</a:t>
            </a:r>
            <a:r>
              <a:rPr lang="en-US" altLang="ja-JP" sz="2400" spc="7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technical</a:t>
            </a:r>
            <a:r>
              <a:rPr lang="en-US" altLang="ja-JP" sz="2400" spc="6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communications</a:t>
            </a:r>
            <a:r>
              <a:rPr lang="en-US" altLang="ja-JP" sz="2400" spc="7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transport</a:t>
            </a:r>
            <a:r>
              <a:rPr lang="en-US" altLang="ja-JP" sz="2400" spc="6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layer.</a:t>
            </a:r>
            <a:r>
              <a:rPr lang="en-US" altLang="ja-JP" sz="2400" spc="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spc="-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This deals with communications protocols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and physical addresses which are outside the scope of</a:t>
            </a:r>
            <a:r>
              <a:rPr lang="en-US" altLang="ja-JP" sz="2400" spc="-23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this</a:t>
            </a:r>
            <a:r>
              <a:rPr lang="en-US" altLang="ja-JP" sz="2400" spc="4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technical</a:t>
            </a:r>
            <a:r>
              <a:rPr lang="en-US" altLang="ja-JP" sz="2400" spc="4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specification.</a:t>
            </a:r>
            <a:r>
              <a:rPr lang="en-US" altLang="ja-JP" sz="2400" spc="4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</a:p>
          <a:p>
            <a:pPr marL="133985" marR="266065">
              <a:lnSpc>
                <a:spcPct val="92000"/>
              </a:lnSpc>
              <a:spcAft>
                <a:spcPts val="0"/>
              </a:spcAft>
            </a:pP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Transport</a:t>
            </a:r>
            <a:r>
              <a:rPr lang="en-US" altLang="ja-JP" sz="2400" spc="1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specifications</a:t>
            </a:r>
            <a:r>
              <a:rPr lang="en-US" altLang="ja-JP" sz="2400" spc="4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including</a:t>
            </a:r>
            <a:r>
              <a:rPr lang="en-US" altLang="ja-JP" sz="2400" spc="4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EDIINT‐AS2</a:t>
            </a:r>
            <a:r>
              <a:rPr lang="en-US" altLang="ja-JP" sz="2400" spc="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and</a:t>
            </a:r>
            <a:r>
              <a:rPr lang="en-US" altLang="ja-JP" sz="2400" spc="5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ebXML</a:t>
            </a:r>
            <a:r>
              <a:rPr lang="en-US" altLang="ja-JP" sz="2400" spc="4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Message</a:t>
            </a:r>
            <a:r>
              <a:rPr lang="en-US" altLang="ja-JP" sz="2400" spc="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Service (</a:t>
            </a:r>
            <a:r>
              <a:rPr lang="en-US" altLang="ja-JP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ebMS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) are among a number of possible transport options that address technical</a:t>
            </a:r>
            <a:r>
              <a:rPr lang="en-US" altLang="ja-JP" sz="2400" spc="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communications</a:t>
            </a:r>
            <a:r>
              <a:rPr lang="en-US" altLang="ja-JP" sz="2400" spc="6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needs</a:t>
            </a:r>
            <a:r>
              <a:rPr lang="en-US" altLang="ja-JP" sz="2400" spc="6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by</a:t>
            </a:r>
            <a:r>
              <a:rPr lang="en-US" altLang="ja-JP" sz="2400" spc="5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defining</a:t>
            </a:r>
            <a:r>
              <a:rPr lang="en-US" altLang="ja-JP" sz="2400" spc="6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</a:t>
            </a:r>
            <a:r>
              <a:rPr lang="en-US" altLang="ja-JP" sz="2400" spc="6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separate</a:t>
            </a:r>
            <a:r>
              <a:rPr lang="en-US" altLang="ja-JP" sz="2400" spc="6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technical</a:t>
            </a:r>
            <a:r>
              <a:rPr lang="en-US" altLang="ja-JP" sz="2400" spc="6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header.</a:t>
            </a:r>
            <a:r>
              <a:rPr lang="en-US" altLang="ja-JP" sz="2400" spc="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</a:t>
            </a:r>
            <a:r>
              <a:rPr lang="en-US" altLang="ja-JP" sz="2400" spc="6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transport</a:t>
            </a:r>
            <a:r>
              <a:rPr lang="en-US" altLang="ja-JP" sz="2400" spc="7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layer</a:t>
            </a:r>
            <a:r>
              <a:rPr lang="en-US" altLang="ja-JP" sz="2400" spc="6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is</a:t>
            </a:r>
            <a:r>
              <a:rPr lang="en-US" altLang="ja-JP" sz="2400" spc="6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completely</a:t>
            </a:r>
            <a:r>
              <a:rPr lang="en-US" altLang="ja-JP" sz="2400" spc="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outside</a:t>
            </a:r>
            <a:r>
              <a:rPr lang="en-US" altLang="ja-JP" sz="2400" spc="-1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</a:t>
            </a:r>
            <a:r>
              <a:rPr lang="en-US" altLang="ja-JP" sz="2400" spc="-1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scope</a:t>
            </a:r>
            <a:r>
              <a:rPr lang="en-US" altLang="ja-JP" sz="2400" spc="-1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as</a:t>
            </a:r>
            <a:r>
              <a:rPr lang="en-US" altLang="ja-JP" sz="2400" spc="-1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it</a:t>
            </a:r>
            <a:r>
              <a:rPr lang="en-US" altLang="ja-JP" sz="2400" spc="-2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is</a:t>
            </a:r>
            <a:r>
              <a:rPr lang="en-US" altLang="ja-JP" sz="2400" spc="-1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</a:t>
            </a:r>
            <a:r>
              <a:rPr lang="en-US" altLang="ja-JP" sz="2400" spc="-1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different</a:t>
            </a:r>
            <a:r>
              <a:rPr lang="en-US" altLang="ja-JP" sz="2400" spc="-1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layer</a:t>
            </a:r>
            <a:r>
              <a:rPr lang="en-US" altLang="ja-JP" sz="2400" spc="-1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of</a:t>
            </a:r>
            <a:r>
              <a:rPr lang="en-US" altLang="ja-JP" sz="2400" spc="-1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</a:t>
            </a:r>
            <a:r>
              <a:rPr lang="en-US" altLang="ja-JP" sz="2400" spc="-6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altLang="ja-JP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stack.</a:t>
            </a:r>
            <a:endParaRPr lang="ja-JP" altLang="ja-JP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0533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2.png" descr="ダイアグラム&#10;&#10;自動的に生成された説明">
            <a:extLst>
              <a:ext uri="{FF2B5EF4-FFF2-40B4-BE49-F238E27FC236}">
                <a16:creationId xmlns:a16="http://schemas.microsoft.com/office/drawing/2014/main" id="{62614E45-BF88-4C2B-94FB-D91FF3E048B9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39917" y="346841"/>
            <a:ext cx="9417269" cy="6295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0991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9649517C-C159-4937-8499-00390924AC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969480"/>
              </p:ext>
            </p:extLst>
          </p:nvPr>
        </p:nvGraphicFramePr>
        <p:xfrm>
          <a:off x="956442" y="848847"/>
          <a:ext cx="10773102" cy="4937760"/>
        </p:xfrm>
        <a:graphic>
          <a:graphicData uri="http://schemas.openxmlformats.org/drawingml/2006/table">
            <a:tbl>
              <a:tblPr/>
              <a:tblGrid>
                <a:gridCol w="1504745">
                  <a:extLst>
                    <a:ext uri="{9D8B030D-6E8A-4147-A177-3AD203B41FA5}">
                      <a16:colId xmlns:a16="http://schemas.microsoft.com/office/drawing/2014/main" val="2993952770"/>
                    </a:ext>
                  </a:extLst>
                </a:gridCol>
                <a:gridCol w="5822709">
                  <a:extLst>
                    <a:ext uri="{9D8B030D-6E8A-4147-A177-3AD203B41FA5}">
                      <a16:colId xmlns:a16="http://schemas.microsoft.com/office/drawing/2014/main" val="3360320393"/>
                    </a:ext>
                  </a:extLst>
                </a:gridCol>
                <a:gridCol w="3445648">
                  <a:extLst>
                    <a:ext uri="{9D8B030D-6E8A-4147-A177-3AD203B41FA5}">
                      <a16:colId xmlns:a16="http://schemas.microsoft.com/office/drawing/2014/main" val="1603913783"/>
                    </a:ext>
                  </a:extLst>
                </a:gridCol>
              </a:tblGrid>
              <a:tr h="643298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1" i="0" u="none" strike="noStrike">
                          <a:effectLst/>
                          <a:latin typeface="Arial" panose="020B0604020202020204" pitchFamily="34" charset="0"/>
                        </a:rPr>
                        <a:t>ABIE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XHE_ Envelope. Details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0" i="0" u="none" strike="noStrike">
                          <a:effectLst/>
                          <a:latin typeface="Arial" panose="020B0604020202020204" pitchFamily="34" charset="0"/>
                        </a:rPr>
                        <a:t>A structure providing XHE (Exchange Header Envelope) information.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7985631"/>
                  </a:ext>
                </a:extLst>
              </a:tr>
              <a:tr h="428865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1" i="0" u="none" strike="noStrike">
                          <a:effectLst/>
                          <a:latin typeface="Arial" panose="020B0604020202020204" pitchFamily="34" charset="0"/>
                        </a:rPr>
                        <a:t>BBIE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XHE_ Envelope. Version. Identifier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0" i="0" u="none" strike="noStrike">
                          <a:effectLst/>
                          <a:latin typeface="Arial" panose="020B0604020202020204" pitchFamily="34" charset="0"/>
                        </a:rPr>
                        <a:t>The version identifier for this XHE envelope.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7834654"/>
                  </a:ext>
                </a:extLst>
              </a:tr>
              <a:tr h="428865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1" i="0" u="none" strike="noStrike">
                          <a:effectLst/>
                          <a:latin typeface="Arial" panose="020B0604020202020204" pitchFamily="34" charset="0"/>
                        </a:rPr>
                        <a:t>BBIE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XHE_ Envelope. Customization. Identifier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0" i="0" u="none" strike="noStrike">
                          <a:effectLst/>
                          <a:latin typeface="Arial" panose="020B0604020202020204" pitchFamily="34" charset="0"/>
                        </a:rPr>
                        <a:t>The customization identifier for this XHE envelope.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2351571"/>
                  </a:ext>
                </a:extLst>
              </a:tr>
              <a:tr h="428865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1" i="0" u="none" strike="noStrike">
                          <a:effectLst/>
                          <a:latin typeface="Arial" panose="020B0604020202020204" pitchFamily="34" charset="0"/>
                        </a:rPr>
                        <a:t>BBIE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XHE_ Envelope. Profile. Identifier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0" i="0" u="none" strike="noStrike">
                          <a:effectLst/>
                          <a:latin typeface="Arial" panose="020B0604020202020204" pitchFamily="34" charset="0"/>
                        </a:rPr>
                        <a:t>The profile identifier for this XHE envelope.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6363780"/>
                  </a:ext>
                </a:extLst>
              </a:tr>
              <a:tr h="428865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1" i="0" u="none" strike="noStrike">
                          <a:effectLst/>
                          <a:latin typeface="Arial" panose="020B0604020202020204" pitchFamily="34" charset="0"/>
                        </a:rPr>
                        <a:t>BBIE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XHE_ Envelope. Profile Execution. Identifier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0" i="0" u="none" strike="noStrike">
                          <a:effectLst/>
                          <a:latin typeface="Arial" panose="020B0604020202020204" pitchFamily="34" charset="0"/>
                        </a:rPr>
                        <a:t>The profile execution identifier for this XHE envelope.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8304478"/>
                  </a:ext>
                </a:extLst>
              </a:tr>
              <a:tr h="643298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1" i="0" u="none" strike="noStrike">
                          <a:effectLst/>
                          <a:latin typeface="Arial" panose="020B0604020202020204" pitchFamily="34" charset="0"/>
                        </a:rPr>
                        <a:t>BBIE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XHE_ Envelope. Payload Included. Indicator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0" i="0" u="none" strike="noStrike">
                          <a:effectLst/>
                          <a:latin typeface="Arial" panose="020B0604020202020204" pitchFamily="34" charset="0"/>
                        </a:rPr>
                        <a:t>The indication of whether or not a payload is included in this XHE envelope.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809481"/>
                  </a:ext>
                </a:extLst>
              </a:tr>
              <a:tr h="428865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1" i="0" u="none" strike="noStrike">
                          <a:effectLst/>
                          <a:latin typeface="Arial" panose="020B0604020202020204" pitchFamily="34" charset="0"/>
                        </a:rPr>
                        <a:t>ASBIE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XHE_ Envelope. Metadata. XHE_ Document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0" i="0" u="none" strike="noStrike">
                          <a:effectLst/>
                          <a:latin typeface="Arial" panose="020B0604020202020204" pitchFamily="34" charset="0"/>
                        </a:rPr>
                        <a:t>The document metadata for this XHE envelope.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7416293"/>
                  </a:ext>
                </a:extLst>
              </a:tr>
              <a:tr h="428865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1" i="0" u="none" strike="noStrike">
                          <a:effectLst/>
                          <a:latin typeface="Arial" panose="020B0604020202020204" pitchFamily="34" charset="0"/>
                        </a:rPr>
                        <a:t>ASBIE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XHE_ Envelope. Included. XHE_ Payload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0" i="0" u="none" strike="noStrike" dirty="0">
                          <a:effectLst/>
                          <a:latin typeface="Arial" panose="020B0604020202020204" pitchFamily="34" charset="0"/>
                        </a:rPr>
                        <a:t>The payload included in this XHE envelope.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5083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9618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C0998FB8-5282-4409-96DD-0345CB30E1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1522450"/>
              </p:ext>
            </p:extLst>
          </p:nvPr>
        </p:nvGraphicFramePr>
        <p:xfrm>
          <a:off x="740979" y="695900"/>
          <a:ext cx="10710042" cy="4462780"/>
        </p:xfrm>
        <a:graphic>
          <a:graphicData uri="http://schemas.openxmlformats.org/drawingml/2006/table">
            <a:tbl>
              <a:tblPr/>
              <a:tblGrid>
                <a:gridCol w="1495937">
                  <a:extLst>
                    <a:ext uri="{9D8B030D-6E8A-4147-A177-3AD203B41FA5}">
                      <a16:colId xmlns:a16="http://schemas.microsoft.com/office/drawing/2014/main" val="669135057"/>
                    </a:ext>
                  </a:extLst>
                </a:gridCol>
                <a:gridCol w="5788626">
                  <a:extLst>
                    <a:ext uri="{9D8B030D-6E8A-4147-A177-3AD203B41FA5}">
                      <a16:colId xmlns:a16="http://schemas.microsoft.com/office/drawing/2014/main" val="450190412"/>
                    </a:ext>
                  </a:extLst>
                </a:gridCol>
                <a:gridCol w="3425479">
                  <a:extLst>
                    <a:ext uri="{9D8B030D-6E8A-4147-A177-3AD203B41FA5}">
                      <a16:colId xmlns:a16="http://schemas.microsoft.com/office/drawing/2014/main" val="2793084677"/>
                    </a:ext>
                  </a:extLst>
                </a:gridCol>
              </a:tblGrid>
              <a:tr h="63500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ABIE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XHE_ Document. Details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effectLst/>
                          <a:latin typeface="Arial" panose="020B0604020202020204" pitchFamily="34" charset="0"/>
                        </a:rPr>
                        <a:t>A collection of data for electronic matter that provides XHE (Exchange Header Envelope) information or evidence.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5399354"/>
                  </a:ext>
                </a:extLst>
              </a:tr>
              <a:tr h="31750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BBIE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XHE_ Document. Identification. Identifier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effectLst/>
                          <a:latin typeface="Arial" panose="020B0604020202020204" pitchFamily="34" charset="0"/>
                        </a:rPr>
                        <a:t>The identifier for this XHE document.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630183"/>
                  </a:ext>
                </a:extLst>
              </a:tr>
              <a:tr h="31750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BBIE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XHE_ Document. UUID. Identifier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effectLst/>
                          <a:latin typeface="Arial" panose="020B0604020202020204" pitchFamily="34" charset="0"/>
                        </a:rPr>
                        <a:t>The UUID (Universally Unique Identifier) of this XHE document.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3813932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BBIE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XHE_ Document. Creation. Date Time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effectLst/>
                          <a:latin typeface="Arial" panose="020B0604020202020204" pitchFamily="34" charset="0"/>
                        </a:rPr>
                        <a:t>The date, time, date time or other date time value of the creation of this XHE document.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5724496"/>
                  </a:ext>
                </a:extLst>
              </a:tr>
              <a:tr h="31750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BBIE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XHE_ Document. Test. Indicator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effectLst/>
                          <a:latin typeface="Arial" panose="020B0604020202020204" pitchFamily="34" charset="0"/>
                        </a:rPr>
                        <a:t>The indication of whether or not this is a test XHE document.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5871524"/>
                  </a:ext>
                </a:extLst>
              </a:tr>
              <a:tr h="31750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ASBIE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XHE_ Document. Scope. XHE_ Context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effectLst/>
                          <a:latin typeface="Arial" panose="020B0604020202020204" pitchFamily="34" charset="0"/>
                        </a:rPr>
                        <a:t>The context scope for this XHE document.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4955239"/>
                  </a:ext>
                </a:extLst>
              </a:tr>
              <a:tr h="31750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ASBIE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XHE_ Document. Sender. XHE_ Party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effectLst/>
                          <a:latin typeface="Arial" panose="020B0604020202020204" pitchFamily="34" charset="0"/>
                        </a:rPr>
                        <a:t>The sender party for this XHE document.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7822688"/>
                  </a:ext>
                </a:extLst>
              </a:tr>
              <a:tr h="31750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ASBIE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XHE_ Document. Recipient. XHE_ Party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effectLst/>
                          <a:latin typeface="Arial" panose="020B0604020202020204" pitchFamily="34" charset="0"/>
                        </a:rPr>
                        <a:t>A recipient party for this XHE document.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23250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69080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3EB21C6C-EF8F-4FDB-8C03-909FFCAE48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5162104"/>
              </p:ext>
            </p:extLst>
          </p:nvPr>
        </p:nvGraphicFramePr>
        <p:xfrm>
          <a:off x="830317" y="464923"/>
          <a:ext cx="10794125" cy="1315085"/>
        </p:xfrm>
        <a:graphic>
          <a:graphicData uri="http://schemas.openxmlformats.org/drawingml/2006/table">
            <a:tbl>
              <a:tblPr/>
              <a:tblGrid>
                <a:gridCol w="1507682">
                  <a:extLst>
                    <a:ext uri="{9D8B030D-6E8A-4147-A177-3AD203B41FA5}">
                      <a16:colId xmlns:a16="http://schemas.microsoft.com/office/drawing/2014/main" val="41337825"/>
                    </a:ext>
                  </a:extLst>
                </a:gridCol>
                <a:gridCol w="5834071">
                  <a:extLst>
                    <a:ext uri="{9D8B030D-6E8A-4147-A177-3AD203B41FA5}">
                      <a16:colId xmlns:a16="http://schemas.microsoft.com/office/drawing/2014/main" val="4120702280"/>
                    </a:ext>
                  </a:extLst>
                </a:gridCol>
                <a:gridCol w="3452372">
                  <a:extLst>
                    <a:ext uri="{9D8B030D-6E8A-4147-A177-3AD203B41FA5}">
                      <a16:colId xmlns:a16="http://schemas.microsoft.com/office/drawing/2014/main" val="773411319"/>
                    </a:ext>
                  </a:extLst>
                </a:gridCol>
              </a:tblGrid>
              <a:tr h="827405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ABIE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effectLst/>
                          <a:latin typeface="Arial" panose="020B0604020202020204" pitchFamily="34" charset="0"/>
                        </a:rPr>
                        <a:t>XHE_ Payload. Details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effectLst/>
                          <a:latin typeface="Arial" panose="020B0604020202020204" pitchFamily="34" charset="0"/>
                        </a:rPr>
                        <a:t>Transmitted data that is included in an XHE (Exchange Header Envelope).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0250783"/>
                  </a:ext>
                </a:extLst>
              </a:tr>
              <a:tr h="31750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ASBIE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effectLst/>
                          <a:latin typeface="Arial" panose="020B0604020202020204" pitchFamily="34" charset="0"/>
                        </a:rPr>
                        <a:t>XHE_ Payload. Included. XHE_ Payload Instance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effectLst/>
                          <a:latin typeface="Arial" panose="020B0604020202020204" pitchFamily="34" charset="0"/>
                        </a:rPr>
                        <a:t>A payload instance included in this XHE payload.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067248"/>
                  </a:ext>
                </a:extLst>
              </a:tr>
            </a:tbl>
          </a:graphicData>
        </a:graphic>
      </p:graphicFrame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3467F6D8-FE77-4347-9E7E-FC9A7C0EA7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6460490"/>
              </p:ext>
            </p:extLst>
          </p:nvPr>
        </p:nvGraphicFramePr>
        <p:xfrm>
          <a:off x="830317" y="2120948"/>
          <a:ext cx="10794124" cy="12215162"/>
        </p:xfrm>
        <a:graphic>
          <a:graphicData uri="http://schemas.openxmlformats.org/drawingml/2006/table">
            <a:tbl>
              <a:tblPr/>
              <a:tblGrid>
                <a:gridCol w="1507681">
                  <a:extLst>
                    <a:ext uri="{9D8B030D-6E8A-4147-A177-3AD203B41FA5}">
                      <a16:colId xmlns:a16="http://schemas.microsoft.com/office/drawing/2014/main" val="2772672637"/>
                    </a:ext>
                  </a:extLst>
                </a:gridCol>
                <a:gridCol w="6007215">
                  <a:extLst>
                    <a:ext uri="{9D8B030D-6E8A-4147-A177-3AD203B41FA5}">
                      <a16:colId xmlns:a16="http://schemas.microsoft.com/office/drawing/2014/main" val="3330198183"/>
                    </a:ext>
                  </a:extLst>
                </a:gridCol>
                <a:gridCol w="3279228">
                  <a:extLst>
                    <a:ext uri="{9D8B030D-6E8A-4147-A177-3AD203B41FA5}">
                      <a16:colId xmlns:a16="http://schemas.microsoft.com/office/drawing/2014/main" val="1045353579"/>
                    </a:ext>
                  </a:extLst>
                </a:gridCol>
              </a:tblGrid>
              <a:tr h="819808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>
                          <a:effectLst/>
                          <a:latin typeface="Arial" panose="020B0604020202020204" pitchFamily="34" charset="0"/>
                        </a:rPr>
                        <a:t>ABIE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XHE_ Payload Instance. Details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effectLst/>
                          <a:latin typeface="Arial" panose="020B0604020202020204" pitchFamily="34" charset="0"/>
                        </a:rPr>
                        <a:t>An individual set of transmitted data in an XHE (Exchange Header Envelope).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5631003"/>
                  </a:ext>
                </a:extLst>
              </a:tr>
              <a:tr h="557048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BBIE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XHE_ Payload Instance. Identification. Identifier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effectLst/>
                          <a:latin typeface="Arial" panose="020B0604020202020204" pitchFamily="34" charset="0"/>
                        </a:rPr>
                        <a:t>The identifier of this XHE payload instance.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8129168"/>
                  </a:ext>
                </a:extLst>
              </a:tr>
              <a:tr h="578069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BBIE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XHE_ Payload Instance. Description. Text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effectLst/>
                          <a:latin typeface="Arial" panose="020B0604020202020204" pitchFamily="34" charset="0"/>
                        </a:rPr>
                        <a:t>A textual description of this XHE payload instance.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5762414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BBIE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XHE_ Payload Instance. Document_ Type. Code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effectLst/>
                          <a:latin typeface="Arial" panose="020B0604020202020204" pitchFamily="34" charset="0"/>
                        </a:rPr>
                        <a:t>The document type code for this XHE payload instance.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6602708"/>
                  </a:ext>
                </a:extLst>
              </a:tr>
              <a:tr h="536028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BBIE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XHE_ Payload Instance. Content_ Type. Code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effectLst/>
                          <a:latin typeface="Arial" panose="020B0604020202020204" pitchFamily="34" charset="0"/>
                        </a:rPr>
                        <a:t>The content type code for this XHE payload instance.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8716538"/>
                  </a:ext>
                </a:extLst>
              </a:tr>
              <a:tr h="557048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BBIE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XHE_ Payload Instance. Customization. Identifier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effectLst/>
                          <a:latin typeface="Arial" panose="020B0604020202020204" pitchFamily="34" charset="0"/>
                        </a:rPr>
                        <a:t>The customization identifier for this XHE payload instance.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6826407"/>
                  </a:ext>
                </a:extLst>
              </a:tr>
              <a:tr h="588579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BBIE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XHE_ Payload Instance. Profile. Identifier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effectLst/>
                          <a:latin typeface="Arial" panose="020B0604020202020204" pitchFamily="34" charset="0"/>
                        </a:rPr>
                        <a:t>The profile identifier for this XHE payload instance.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3486993"/>
                  </a:ext>
                </a:extLst>
              </a:tr>
              <a:tr h="714704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BBIE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XHE_ Payload Instance. Profile Execution. Identifier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effectLst/>
                          <a:latin typeface="Arial" panose="020B0604020202020204" pitchFamily="34" charset="0"/>
                        </a:rPr>
                        <a:t>The profile execution identifier for this XHE payload instance.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4905117"/>
                  </a:ext>
                </a:extLst>
              </a:tr>
              <a:tr h="578069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BBIE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XHE_ Payload Instance. Handling Service. Identifier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effectLst/>
                          <a:latin typeface="Arial" panose="020B0604020202020204" pitchFamily="34" charset="0"/>
                        </a:rPr>
                        <a:t>The handling service identifier for this XHE payload instance.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7777729"/>
                  </a:ext>
                </a:extLst>
              </a:tr>
              <a:tr h="59909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BBIE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XHE_ Payload Instance. Validation_ Type. Code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effectLst/>
                          <a:latin typeface="Arial" panose="020B0604020202020204" pitchFamily="34" charset="0"/>
                        </a:rPr>
                        <a:t>The validation type code for this XHE payload instance.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5608198"/>
                  </a:ext>
                </a:extLst>
              </a:tr>
              <a:tr h="588579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BBIE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XHE_ Payload Instance. Validation Version. Identifier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effectLst/>
                          <a:latin typeface="Arial" panose="020B0604020202020204" pitchFamily="34" charset="0"/>
                        </a:rPr>
                        <a:t>The validation version identifier for this XHE payload instance.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1121156"/>
                  </a:ext>
                </a:extLst>
              </a:tr>
              <a:tr h="630621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BBIE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XHE_ Payload Instance. Encrypted. Indicator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effectLst/>
                          <a:latin typeface="Arial" panose="020B0604020202020204" pitchFamily="34" charset="0"/>
                        </a:rPr>
                        <a:t>The indication of whether or not this XHE payload instance is encrypted.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7235893"/>
                  </a:ext>
                </a:extLst>
              </a:tr>
              <a:tr h="578068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BBIE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XHE_ Payload Instance. Encryption Method. Code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effectLst/>
                          <a:latin typeface="Arial" panose="020B0604020202020204" pitchFamily="34" charset="0"/>
                        </a:rPr>
                        <a:t>The encryption method code for this XHE payload instance.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3257883"/>
                  </a:ext>
                </a:extLst>
              </a:tr>
              <a:tr h="767256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BBIE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XHE_ Payload Instance. Encryption Method. Text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effectLst/>
                          <a:latin typeface="Arial" panose="020B0604020202020204" pitchFamily="34" charset="0"/>
                        </a:rPr>
                        <a:t>The encryption method, expressed as text, for this XHE payload instance.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7901971"/>
                  </a:ext>
                </a:extLst>
              </a:tr>
              <a:tr h="903889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BBIE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XHE_ Payload Instance. Encryption Hash Value. Text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effectLst/>
                          <a:latin typeface="Arial" panose="020B0604020202020204" pitchFamily="34" charset="0"/>
                        </a:rPr>
                        <a:t>The encryption hash value, expressed as text, for this XHE payload instance.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9820108"/>
                  </a:ext>
                </a:extLst>
              </a:tr>
              <a:tr h="578069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ASBIE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effectLst/>
                          <a:latin typeface="Arial" panose="020B0604020202020204" pitchFamily="34" charset="0"/>
                        </a:rPr>
                        <a:t>XHE_ Payload Instance. Decryption. XHE_ Reference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effectLst/>
                          <a:latin typeface="Arial" panose="020B0604020202020204" pitchFamily="34" charset="0"/>
                        </a:rPr>
                        <a:t>The reference to the decryption for this XHE payload instance.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8089291"/>
                  </a:ext>
                </a:extLst>
              </a:tr>
              <a:tr h="578069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ASBIE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effectLst/>
                          <a:latin typeface="Arial" panose="020B0604020202020204" pitchFamily="34" charset="0"/>
                        </a:rPr>
                        <a:t>XHE_ Payload Instance. Decryption Key. XHE_ Reference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effectLst/>
                          <a:latin typeface="Arial" panose="020B0604020202020204" pitchFamily="34" charset="0"/>
                        </a:rPr>
                        <a:t>The reference to the decryption key for this XHE payload instance.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2135801"/>
                  </a:ext>
                </a:extLst>
              </a:tr>
              <a:tr h="59909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ASBIE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effectLst/>
                          <a:latin typeface="Arial" panose="020B0604020202020204" pitchFamily="34" charset="0"/>
                        </a:rPr>
                        <a:t>XHE_ Payload Instance. Relevant. XHE_ Reference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effectLst/>
                          <a:latin typeface="Arial" panose="020B0604020202020204" pitchFamily="34" charset="0"/>
                        </a:rPr>
                        <a:t>A reference relevant to this XHE payload instance.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5456123"/>
                  </a:ext>
                </a:extLst>
              </a:tr>
              <a:tr h="853478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ASBIE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effectLst/>
                          <a:latin typeface="Arial" panose="020B0604020202020204" pitchFamily="34" charset="0"/>
                        </a:rPr>
                        <a:t>XHE_ Payload Instance. Payload. XHE_ Reference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effectLst/>
                          <a:latin typeface="Arial" panose="020B0604020202020204" pitchFamily="34" charset="0"/>
                        </a:rPr>
                        <a:t>The reference to the payload for this XHE payload instance.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40114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7666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1209</Words>
  <Application>Microsoft Office PowerPoint</Application>
  <PresentationFormat>ワイド画面</PresentationFormat>
  <Paragraphs>131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4" baseType="lpstr">
      <vt:lpstr>游ゴシック</vt:lpstr>
      <vt:lpstr>游ゴシック Light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菅又 久直</dc:creator>
  <cp:lastModifiedBy>菅又 久直</cp:lastModifiedBy>
  <cp:revision>6</cp:revision>
  <dcterms:created xsi:type="dcterms:W3CDTF">2021-06-14T01:47:03Z</dcterms:created>
  <dcterms:modified xsi:type="dcterms:W3CDTF">2021-06-14T02:33:51Z</dcterms:modified>
</cp:coreProperties>
</file>