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256" r:id="rId4"/>
    <p:sldId id="259" r:id="rId5"/>
    <p:sldId id="263" r:id="rId6"/>
    <p:sldId id="260" r:id="rId7"/>
    <p:sldId id="261" r:id="rId8"/>
    <p:sldId id="262" r:id="rId9"/>
    <p:sldId id="264" r:id="rId10"/>
    <p:sldId id="265" r:id="rId11"/>
    <p:sldId id="266" r:id="rId12"/>
    <p:sldId id="267" r:id="rId1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3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76D31C-AFAF-4C9F-B35F-8980CF101D64}" type="datetimeFigureOut">
              <a:rPr kumimoji="1" lang="ja-JP" altLang="en-US" smtClean="0"/>
              <a:t>2021/6/13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6C8754-A0F6-4E66-BB8B-FFAF5AF5C7BC}" type="slidenum">
              <a:rPr kumimoji="1" lang="ja-JP" altLang="en-US" smtClean="0"/>
              <a:t>‹#›</a:t>
            </a:fld>
            <a:endParaRPr kumimoji="1" lang="ja-JP" altLang="en-US"/>
          </a:p>
        </p:txBody>
      </p:sp>
    </p:spTree>
    <p:extLst>
      <p:ext uri="{BB962C8B-B14F-4D97-AF65-F5344CB8AC3E}">
        <p14:creationId xmlns:p14="http://schemas.microsoft.com/office/powerpoint/2010/main" val="253641413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50CFE9-5AB7-4CC6-8E82-68FE8EB56BDF}"/>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12629D9-E779-45E8-9904-7BB002051C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42B7086-0C93-4104-8E4A-38CAAECD5BD1}"/>
              </a:ext>
            </a:extLst>
          </p:cNvPr>
          <p:cNvSpPr>
            <a:spLocks noGrp="1"/>
          </p:cNvSpPr>
          <p:nvPr>
            <p:ph type="dt" sz="half" idx="10"/>
          </p:nvPr>
        </p:nvSpPr>
        <p:spPr/>
        <p:txBody>
          <a:bodyPr/>
          <a:lstStyle/>
          <a:p>
            <a:fld id="{6E431CD7-D15D-4D07-A052-FACD585F4153}" type="datetime1">
              <a:rPr kumimoji="1" lang="ja-JP" altLang="en-US" smtClean="0"/>
              <a:t>2021/6/13</a:t>
            </a:fld>
            <a:endParaRPr kumimoji="1" lang="ja-JP" altLang="en-US"/>
          </a:p>
        </p:txBody>
      </p:sp>
      <p:sp>
        <p:nvSpPr>
          <p:cNvPr id="5" name="フッター プレースホルダー 4">
            <a:extLst>
              <a:ext uri="{FF2B5EF4-FFF2-40B4-BE49-F238E27FC236}">
                <a16:creationId xmlns:a16="http://schemas.microsoft.com/office/drawing/2014/main" id="{CBB44559-33E1-4238-B760-907AE0894BD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CBEAFF5-F918-4036-AD23-37442BE0F504}"/>
              </a:ext>
            </a:extLst>
          </p:cNvPr>
          <p:cNvSpPr>
            <a:spLocks noGrp="1"/>
          </p:cNvSpPr>
          <p:nvPr>
            <p:ph type="sldNum" sz="quarter" idx="12"/>
          </p:nvPr>
        </p:nvSpPr>
        <p:spPr/>
        <p:txBody>
          <a:body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3570238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44686-9E41-4FCB-81CF-CDE61011B5B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18D69EB-3037-46AD-9A3B-C6F87673A1B4}"/>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EB43918-2A8E-415D-8541-98C7D819CA00}"/>
              </a:ext>
            </a:extLst>
          </p:cNvPr>
          <p:cNvSpPr>
            <a:spLocks noGrp="1"/>
          </p:cNvSpPr>
          <p:nvPr>
            <p:ph type="dt" sz="half" idx="10"/>
          </p:nvPr>
        </p:nvSpPr>
        <p:spPr/>
        <p:txBody>
          <a:bodyPr/>
          <a:lstStyle/>
          <a:p>
            <a:fld id="{8ACADDB1-281A-4FE1-9A57-915424E544BE}" type="datetime1">
              <a:rPr kumimoji="1" lang="ja-JP" altLang="en-US" smtClean="0"/>
              <a:t>2021/6/13</a:t>
            </a:fld>
            <a:endParaRPr kumimoji="1" lang="ja-JP" altLang="en-US"/>
          </a:p>
        </p:txBody>
      </p:sp>
      <p:sp>
        <p:nvSpPr>
          <p:cNvPr id="5" name="フッター プレースホルダー 4">
            <a:extLst>
              <a:ext uri="{FF2B5EF4-FFF2-40B4-BE49-F238E27FC236}">
                <a16:creationId xmlns:a16="http://schemas.microsoft.com/office/drawing/2014/main" id="{605A5658-A63B-484A-A51E-D869A08A131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16374C4-097D-4969-949B-486FD789FACF}"/>
              </a:ext>
            </a:extLst>
          </p:cNvPr>
          <p:cNvSpPr>
            <a:spLocks noGrp="1"/>
          </p:cNvSpPr>
          <p:nvPr>
            <p:ph type="sldNum" sz="quarter" idx="12"/>
          </p:nvPr>
        </p:nvSpPr>
        <p:spPr/>
        <p:txBody>
          <a:body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825461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B8F6DCB-273B-42A2-A69D-1F8DCF54E28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4F91B96-9A40-4066-9FEA-CFE2F9ED85E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8D7E882-1004-49B9-9E6C-542EF275CBED}"/>
              </a:ext>
            </a:extLst>
          </p:cNvPr>
          <p:cNvSpPr>
            <a:spLocks noGrp="1"/>
          </p:cNvSpPr>
          <p:nvPr>
            <p:ph type="dt" sz="half" idx="10"/>
          </p:nvPr>
        </p:nvSpPr>
        <p:spPr/>
        <p:txBody>
          <a:bodyPr/>
          <a:lstStyle/>
          <a:p>
            <a:fld id="{CD6E233D-CBB9-49AA-A74E-141029098343}" type="datetime1">
              <a:rPr kumimoji="1" lang="ja-JP" altLang="en-US" smtClean="0"/>
              <a:t>2021/6/13</a:t>
            </a:fld>
            <a:endParaRPr kumimoji="1" lang="ja-JP" altLang="en-US"/>
          </a:p>
        </p:txBody>
      </p:sp>
      <p:sp>
        <p:nvSpPr>
          <p:cNvPr id="5" name="フッター プレースホルダー 4">
            <a:extLst>
              <a:ext uri="{FF2B5EF4-FFF2-40B4-BE49-F238E27FC236}">
                <a16:creationId xmlns:a16="http://schemas.microsoft.com/office/drawing/2014/main" id="{0E5ACDE8-9C39-4E2D-BF8D-CB2520EFC36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CA2832B-3114-4518-A478-364E97594BF5}"/>
              </a:ext>
            </a:extLst>
          </p:cNvPr>
          <p:cNvSpPr>
            <a:spLocks noGrp="1"/>
          </p:cNvSpPr>
          <p:nvPr>
            <p:ph type="sldNum" sz="quarter" idx="12"/>
          </p:nvPr>
        </p:nvSpPr>
        <p:spPr/>
        <p:txBody>
          <a:body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3713961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12E991-646C-420B-8495-44F9EAE83FB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B09760-26F3-49C3-885B-E25740D0F6E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038EC15-E4C2-4722-ADDD-0ED1AC147CD2}"/>
              </a:ext>
            </a:extLst>
          </p:cNvPr>
          <p:cNvSpPr>
            <a:spLocks noGrp="1"/>
          </p:cNvSpPr>
          <p:nvPr>
            <p:ph type="dt" sz="half" idx="10"/>
          </p:nvPr>
        </p:nvSpPr>
        <p:spPr/>
        <p:txBody>
          <a:bodyPr/>
          <a:lstStyle/>
          <a:p>
            <a:fld id="{6D2DB73E-0320-4A80-84DE-B798D20786D3}" type="datetime1">
              <a:rPr kumimoji="1" lang="ja-JP" altLang="en-US" smtClean="0"/>
              <a:t>2021/6/13</a:t>
            </a:fld>
            <a:endParaRPr kumimoji="1" lang="ja-JP" altLang="en-US"/>
          </a:p>
        </p:txBody>
      </p:sp>
      <p:sp>
        <p:nvSpPr>
          <p:cNvPr id="5" name="フッター プレースホルダー 4">
            <a:extLst>
              <a:ext uri="{FF2B5EF4-FFF2-40B4-BE49-F238E27FC236}">
                <a16:creationId xmlns:a16="http://schemas.microsoft.com/office/drawing/2014/main" id="{F20FF789-3071-42E0-A95A-58C5E6C45D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308AA53-BBBB-440F-8F2D-86BFC3DFC10B}"/>
              </a:ext>
            </a:extLst>
          </p:cNvPr>
          <p:cNvSpPr>
            <a:spLocks noGrp="1"/>
          </p:cNvSpPr>
          <p:nvPr>
            <p:ph type="sldNum" sz="quarter" idx="12"/>
          </p:nvPr>
        </p:nvSpPr>
        <p:spPr/>
        <p:txBody>
          <a:body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1614921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2BE88D-CDBF-447D-AD1D-B28357A6365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4E803EC-18B2-45B4-BB69-20AF0AA5FF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FCD5FF5-85AF-47E5-B9BF-E228E3687C13}"/>
              </a:ext>
            </a:extLst>
          </p:cNvPr>
          <p:cNvSpPr>
            <a:spLocks noGrp="1"/>
          </p:cNvSpPr>
          <p:nvPr>
            <p:ph type="dt" sz="half" idx="10"/>
          </p:nvPr>
        </p:nvSpPr>
        <p:spPr/>
        <p:txBody>
          <a:bodyPr/>
          <a:lstStyle/>
          <a:p>
            <a:fld id="{A513431E-73C4-4788-AD21-8BE30CE1EA1F}" type="datetime1">
              <a:rPr kumimoji="1" lang="ja-JP" altLang="en-US" smtClean="0"/>
              <a:t>2021/6/13</a:t>
            </a:fld>
            <a:endParaRPr kumimoji="1" lang="ja-JP" altLang="en-US"/>
          </a:p>
        </p:txBody>
      </p:sp>
      <p:sp>
        <p:nvSpPr>
          <p:cNvPr id="5" name="フッター プレースホルダー 4">
            <a:extLst>
              <a:ext uri="{FF2B5EF4-FFF2-40B4-BE49-F238E27FC236}">
                <a16:creationId xmlns:a16="http://schemas.microsoft.com/office/drawing/2014/main" id="{114C8633-21F5-41E0-8B74-3395EE5F8A2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EFBD630-00E7-4C82-A4BE-D41611017B3C}"/>
              </a:ext>
            </a:extLst>
          </p:cNvPr>
          <p:cNvSpPr>
            <a:spLocks noGrp="1"/>
          </p:cNvSpPr>
          <p:nvPr>
            <p:ph type="sldNum" sz="quarter" idx="12"/>
          </p:nvPr>
        </p:nvSpPr>
        <p:spPr/>
        <p:txBody>
          <a:body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2508181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78F1C33-FA42-4FC1-8336-3D65EA40140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DAB51FC-7389-4A7E-9ECF-9EAC5EF7566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525547F-9CD0-42F5-A69A-7D3BABF5819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58F3576-0EC8-45A3-8DB0-09E9ED349EE2}"/>
              </a:ext>
            </a:extLst>
          </p:cNvPr>
          <p:cNvSpPr>
            <a:spLocks noGrp="1"/>
          </p:cNvSpPr>
          <p:nvPr>
            <p:ph type="dt" sz="half" idx="10"/>
          </p:nvPr>
        </p:nvSpPr>
        <p:spPr/>
        <p:txBody>
          <a:bodyPr/>
          <a:lstStyle/>
          <a:p>
            <a:fld id="{A47E0898-9FC6-4973-A9F2-0CFECC581E85}" type="datetime1">
              <a:rPr kumimoji="1" lang="ja-JP" altLang="en-US" smtClean="0"/>
              <a:t>2021/6/13</a:t>
            </a:fld>
            <a:endParaRPr kumimoji="1" lang="ja-JP" altLang="en-US"/>
          </a:p>
        </p:txBody>
      </p:sp>
      <p:sp>
        <p:nvSpPr>
          <p:cNvPr id="6" name="フッター プレースホルダー 5">
            <a:extLst>
              <a:ext uri="{FF2B5EF4-FFF2-40B4-BE49-F238E27FC236}">
                <a16:creationId xmlns:a16="http://schemas.microsoft.com/office/drawing/2014/main" id="{7BE228B8-51A1-4020-841C-F7DD6E2B94B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67A61A1-ACCC-484E-9531-78E3C7530356}"/>
              </a:ext>
            </a:extLst>
          </p:cNvPr>
          <p:cNvSpPr>
            <a:spLocks noGrp="1"/>
          </p:cNvSpPr>
          <p:nvPr>
            <p:ph type="sldNum" sz="quarter" idx="12"/>
          </p:nvPr>
        </p:nvSpPr>
        <p:spPr/>
        <p:txBody>
          <a:body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841212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61E564-F0DC-4C21-AE6E-97BADAB8C7FE}"/>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3500121-B031-4C7C-90BD-6B7944A3A1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61181B2-8CB1-4E65-B989-DE02F250C19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C054005-56D0-4E30-BC2A-7A21EBA05A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C454AF3-647F-4DE0-B081-665E156B79A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B7655A7-C0C7-4C44-80CE-877411AE2A12}"/>
              </a:ext>
            </a:extLst>
          </p:cNvPr>
          <p:cNvSpPr>
            <a:spLocks noGrp="1"/>
          </p:cNvSpPr>
          <p:nvPr>
            <p:ph type="dt" sz="half" idx="10"/>
          </p:nvPr>
        </p:nvSpPr>
        <p:spPr/>
        <p:txBody>
          <a:bodyPr/>
          <a:lstStyle/>
          <a:p>
            <a:fld id="{1F0A2473-5541-48F7-857D-59324C9DFC2F}" type="datetime1">
              <a:rPr kumimoji="1" lang="ja-JP" altLang="en-US" smtClean="0"/>
              <a:t>2021/6/13</a:t>
            </a:fld>
            <a:endParaRPr kumimoji="1" lang="ja-JP" altLang="en-US"/>
          </a:p>
        </p:txBody>
      </p:sp>
      <p:sp>
        <p:nvSpPr>
          <p:cNvPr id="8" name="フッター プレースホルダー 7">
            <a:extLst>
              <a:ext uri="{FF2B5EF4-FFF2-40B4-BE49-F238E27FC236}">
                <a16:creationId xmlns:a16="http://schemas.microsoft.com/office/drawing/2014/main" id="{1B2565A9-D52D-4E5D-A1DB-DD53923C677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E1D230F-3817-47C6-BC48-3EB4F709BC64}"/>
              </a:ext>
            </a:extLst>
          </p:cNvPr>
          <p:cNvSpPr>
            <a:spLocks noGrp="1"/>
          </p:cNvSpPr>
          <p:nvPr>
            <p:ph type="sldNum" sz="quarter" idx="12"/>
          </p:nvPr>
        </p:nvSpPr>
        <p:spPr/>
        <p:txBody>
          <a:body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260891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1C90A6-9682-4B8B-AF1D-052C44E001C3}"/>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3A79CA0-09BE-42C7-92BA-39A7FAC451EC}"/>
              </a:ext>
            </a:extLst>
          </p:cNvPr>
          <p:cNvSpPr>
            <a:spLocks noGrp="1"/>
          </p:cNvSpPr>
          <p:nvPr>
            <p:ph type="dt" sz="half" idx="10"/>
          </p:nvPr>
        </p:nvSpPr>
        <p:spPr/>
        <p:txBody>
          <a:bodyPr/>
          <a:lstStyle/>
          <a:p>
            <a:fld id="{810A7C26-4FF1-4800-AD1B-AE28B4B29980}" type="datetime1">
              <a:rPr kumimoji="1" lang="ja-JP" altLang="en-US" smtClean="0"/>
              <a:t>2021/6/13</a:t>
            </a:fld>
            <a:endParaRPr kumimoji="1" lang="ja-JP" altLang="en-US"/>
          </a:p>
        </p:txBody>
      </p:sp>
      <p:sp>
        <p:nvSpPr>
          <p:cNvPr id="4" name="フッター プレースホルダー 3">
            <a:extLst>
              <a:ext uri="{FF2B5EF4-FFF2-40B4-BE49-F238E27FC236}">
                <a16:creationId xmlns:a16="http://schemas.microsoft.com/office/drawing/2014/main" id="{60A612A6-0536-49A0-BD71-D5928574FD5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CEA0204-7877-4BA9-B81F-E30691580160}"/>
              </a:ext>
            </a:extLst>
          </p:cNvPr>
          <p:cNvSpPr>
            <a:spLocks noGrp="1"/>
          </p:cNvSpPr>
          <p:nvPr>
            <p:ph type="sldNum" sz="quarter" idx="12"/>
          </p:nvPr>
        </p:nvSpPr>
        <p:spPr/>
        <p:txBody>
          <a:body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2753863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D820F2B-8D3B-4D5C-87F5-1A56EF817A88}"/>
              </a:ext>
            </a:extLst>
          </p:cNvPr>
          <p:cNvSpPr>
            <a:spLocks noGrp="1"/>
          </p:cNvSpPr>
          <p:nvPr>
            <p:ph type="dt" sz="half" idx="10"/>
          </p:nvPr>
        </p:nvSpPr>
        <p:spPr/>
        <p:txBody>
          <a:bodyPr/>
          <a:lstStyle/>
          <a:p>
            <a:fld id="{706D70B9-C7CA-4EAF-9C23-17B2E66EB843}" type="datetime1">
              <a:rPr kumimoji="1" lang="ja-JP" altLang="en-US" smtClean="0"/>
              <a:t>2021/6/13</a:t>
            </a:fld>
            <a:endParaRPr kumimoji="1" lang="ja-JP" altLang="en-US"/>
          </a:p>
        </p:txBody>
      </p:sp>
      <p:sp>
        <p:nvSpPr>
          <p:cNvPr id="3" name="フッター プレースホルダー 2">
            <a:extLst>
              <a:ext uri="{FF2B5EF4-FFF2-40B4-BE49-F238E27FC236}">
                <a16:creationId xmlns:a16="http://schemas.microsoft.com/office/drawing/2014/main" id="{18FB63AA-E5FF-4260-B61B-418BC33AFD1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00AB9E9-CD1A-479A-8D05-EF1D4BE87656}"/>
              </a:ext>
            </a:extLst>
          </p:cNvPr>
          <p:cNvSpPr>
            <a:spLocks noGrp="1"/>
          </p:cNvSpPr>
          <p:nvPr>
            <p:ph type="sldNum" sz="quarter" idx="12"/>
          </p:nvPr>
        </p:nvSpPr>
        <p:spPr/>
        <p:txBody>
          <a:body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1838748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26DADA-5609-4F70-8FF0-BAD6B100B23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E0B1B0F-42BD-438D-86E2-AE8AB78D47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3621FA6-AC18-4285-9826-BB193601A7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49A2E1D-5ECE-4ED0-852F-5BDC2E4567E8}"/>
              </a:ext>
            </a:extLst>
          </p:cNvPr>
          <p:cNvSpPr>
            <a:spLocks noGrp="1"/>
          </p:cNvSpPr>
          <p:nvPr>
            <p:ph type="dt" sz="half" idx="10"/>
          </p:nvPr>
        </p:nvSpPr>
        <p:spPr/>
        <p:txBody>
          <a:bodyPr/>
          <a:lstStyle/>
          <a:p>
            <a:fld id="{0AF2F8F2-7382-4482-A77C-B6BE6E01B0D6}" type="datetime1">
              <a:rPr kumimoji="1" lang="ja-JP" altLang="en-US" smtClean="0"/>
              <a:t>2021/6/13</a:t>
            </a:fld>
            <a:endParaRPr kumimoji="1" lang="ja-JP" altLang="en-US"/>
          </a:p>
        </p:txBody>
      </p:sp>
      <p:sp>
        <p:nvSpPr>
          <p:cNvPr id="6" name="フッター プレースホルダー 5">
            <a:extLst>
              <a:ext uri="{FF2B5EF4-FFF2-40B4-BE49-F238E27FC236}">
                <a16:creationId xmlns:a16="http://schemas.microsoft.com/office/drawing/2014/main" id="{10F03DE4-5342-4D35-AD61-07DD947116F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AE3D58D-2E1A-426C-87CA-C7A25F1BC36A}"/>
              </a:ext>
            </a:extLst>
          </p:cNvPr>
          <p:cNvSpPr>
            <a:spLocks noGrp="1"/>
          </p:cNvSpPr>
          <p:nvPr>
            <p:ph type="sldNum" sz="quarter" idx="12"/>
          </p:nvPr>
        </p:nvSpPr>
        <p:spPr/>
        <p:txBody>
          <a:body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2776103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0F38C5-2E01-44B6-8BEF-C448AA31370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AC9E26A-5467-4A62-925A-24A0D01D6D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1DA2854-3D85-4E8C-9788-AE7B8206C2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C1BD1B4-980A-4456-AF43-7FFD2BA261CF}"/>
              </a:ext>
            </a:extLst>
          </p:cNvPr>
          <p:cNvSpPr>
            <a:spLocks noGrp="1"/>
          </p:cNvSpPr>
          <p:nvPr>
            <p:ph type="dt" sz="half" idx="10"/>
          </p:nvPr>
        </p:nvSpPr>
        <p:spPr/>
        <p:txBody>
          <a:bodyPr/>
          <a:lstStyle/>
          <a:p>
            <a:fld id="{7DD7BEDF-A3E8-4C01-94F1-D457CF5C2FDD}" type="datetime1">
              <a:rPr kumimoji="1" lang="ja-JP" altLang="en-US" smtClean="0"/>
              <a:t>2021/6/13</a:t>
            </a:fld>
            <a:endParaRPr kumimoji="1" lang="ja-JP" altLang="en-US"/>
          </a:p>
        </p:txBody>
      </p:sp>
      <p:sp>
        <p:nvSpPr>
          <p:cNvPr id="6" name="フッター プレースホルダー 5">
            <a:extLst>
              <a:ext uri="{FF2B5EF4-FFF2-40B4-BE49-F238E27FC236}">
                <a16:creationId xmlns:a16="http://schemas.microsoft.com/office/drawing/2014/main" id="{E2A26766-1C37-4336-8942-FFDA4C3936A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198DE45-D1A5-4D99-BD96-9F1094780FE5}"/>
              </a:ext>
            </a:extLst>
          </p:cNvPr>
          <p:cNvSpPr>
            <a:spLocks noGrp="1"/>
          </p:cNvSpPr>
          <p:nvPr>
            <p:ph type="sldNum" sz="quarter" idx="12"/>
          </p:nvPr>
        </p:nvSpPr>
        <p:spPr/>
        <p:txBody>
          <a:body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2293702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3D798C4-8280-4504-AA3D-368920FB39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108DB98-F6BA-4699-81C3-3F6204BC87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9DE67DF-45CA-4453-A981-5D48B25B85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3F3E1-1AFB-4A26-9D29-396B431A58F8}" type="datetime1">
              <a:rPr kumimoji="1" lang="ja-JP" altLang="en-US" smtClean="0"/>
              <a:t>2021/6/13</a:t>
            </a:fld>
            <a:endParaRPr kumimoji="1" lang="ja-JP" altLang="en-US"/>
          </a:p>
        </p:txBody>
      </p:sp>
      <p:sp>
        <p:nvSpPr>
          <p:cNvPr id="5" name="フッター プレースホルダー 4">
            <a:extLst>
              <a:ext uri="{FF2B5EF4-FFF2-40B4-BE49-F238E27FC236}">
                <a16:creationId xmlns:a16="http://schemas.microsoft.com/office/drawing/2014/main" id="{01FEB913-2A16-4FE4-A8A6-A060EF5884E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F2C293C-2676-4465-9DD5-B4417D1DB2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1CE081-C4DF-405A-9F26-C0CC33280479}" type="slidenum">
              <a:rPr kumimoji="1" lang="ja-JP" altLang="en-US" smtClean="0"/>
              <a:t>‹#›</a:t>
            </a:fld>
            <a:endParaRPr kumimoji="1" lang="ja-JP" altLang="en-US"/>
          </a:p>
        </p:txBody>
      </p:sp>
    </p:spTree>
    <p:extLst>
      <p:ext uri="{BB962C8B-B14F-4D97-AF65-F5344CB8AC3E}">
        <p14:creationId xmlns:p14="http://schemas.microsoft.com/office/powerpoint/2010/main" val="2424957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service.unece.org/trade/uncefact/vocabulary/uncefact/" TargetMode="External"/><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5E2FC37-FB88-4C9B-8CC4-B82F395741B1}"/>
              </a:ext>
            </a:extLst>
          </p:cNvPr>
          <p:cNvSpPr txBox="1"/>
          <p:nvPr/>
        </p:nvSpPr>
        <p:spPr>
          <a:xfrm>
            <a:off x="1842814" y="2477989"/>
            <a:ext cx="8506372" cy="1200329"/>
          </a:xfrm>
          <a:prstGeom prst="rect">
            <a:avLst/>
          </a:prstGeom>
          <a:noFill/>
        </p:spPr>
        <p:txBody>
          <a:bodyPr wrap="square" rtlCol="0">
            <a:spAutoFit/>
          </a:bodyPr>
          <a:lstStyle/>
          <a:p>
            <a:pPr algn="ctr"/>
            <a:r>
              <a:rPr kumimoji="1" lang="en-US" altLang="ja-JP" sz="3600" b="1" dirty="0"/>
              <a:t>2021</a:t>
            </a:r>
            <a:r>
              <a:rPr kumimoji="1" lang="ja-JP" altLang="en-US" sz="3600" b="1" dirty="0"/>
              <a:t>年春季国連</a:t>
            </a:r>
            <a:r>
              <a:rPr kumimoji="1" lang="en-US" altLang="ja-JP" sz="3600" b="1" dirty="0"/>
              <a:t>CEFACT</a:t>
            </a:r>
            <a:r>
              <a:rPr lang="ja-JP" altLang="en-US" sz="3600" b="1" dirty="0"/>
              <a:t>フォーラム</a:t>
            </a:r>
            <a:endParaRPr kumimoji="1" lang="en-US" altLang="ja-JP" sz="3600" b="1" dirty="0"/>
          </a:p>
          <a:p>
            <a:pPr algn="ctr"/>
            <a:r>
              <a:rPr lang="ja-JP" altLang="en-US" sz="3600" b="1" dirty="0"/>
              <a:t>報告</a:t>
            </a:r>
            <a:endParaRPr kumimoji="1" lang="ja-JP" altLang="en-US" sz="3600" b="1" dirty="0"/>
          </a:p>
        </p:txBody>
      </p:sp>
      <p:sp>
        <p:nvSpPr>
          <p:cNvPr id="5" name="テキスト ボックス 4">
            <a:extLst>
              <a:ext uri="{FF2B5EF4-FFF2-40B4-BE49-F238E27FC236}">
                <a16:creationId xmlns:a16="http://schemas.microsoft.com/office/drawing/2014/main" id="{8470A9F9-4BBF-4776-BD91-698255399BC9}"/>
              </a:ext>
            </a:extLst>
          </p:cNvPr>
          <p:cNvSpPr txBox="1"/>
          <p:nvPr/>
        </p:nvSpPr>
        <p:spPr>
          <a:xfrm>
            <a:off x="9194800" y="213360"/>
            <a:ext cx="2641600" cy="369332"/>
          </a:xfrm>
          <a:prstGeom prst="rect">
            <a:avLst/>
          </a:prstGeom>
          <a:noFill/>
          <a:ln>
            <a:solidFill>
              <a:schemeClr val="accent1"/>
            </a:solidFill>
          </a:ln>
        </p:spPr>
        <p:txBody>
          <a:bodyPr wrap="square" rtlCol="0">
            <a:spAutoFit/>
          </a:bodyPr>
          <a:lstStyle/>
          <a:p>
            <a:pPr algn="ctr"/>
            <a:r>
              <a:rPr kumimoji="1" lang="ja-JP" altLang="en-US" b="1" dirty="0"/>
              <a:t>国際連携</a:t>
            </a:r>
            <a:r>
              <a:rPr kumimoji="1" lang="en-US" altLang="ja-JP" b="1" dirty="0"/>
              <a:t>2021-1-06</a:t>
            </a:r>
            <a:endParaRPr kumimoji="1" lang="ja-JP" altLang="en-US" b="1" dirty="0"/>
          </a:p>
        </p:txBody>
      </p:sp>
      <p:sp>
        <p:nvSpPr>
          <p:cNvPr id="6" name="スライド番号プレースホルダー 5">
            <a:extLst>
              <a:ext uri="{FF2B5EF4-FFF2-40B4-BE49-F238E27FC236}">
                <a16:creationId xmlns:a16="http://schemas.microsoft.com/office/drawing/2014/main" id="{435DCE38-D99E-4925-BA30-885858292B97}"/>
              </a:ext>
            </a:extLst>
          </p:cNvPr>
          <p:cNvSpPr>
            <a:spLocks noGrp="1"/>
          </p:cNvSpPr>
          <p:nvPr>
            <p:ph type="sldNum" sz="quarter" idx="12"/>
          </p:nvPr>
        </p:nvSpPr>
        <p:spPr/>
        <p:txBody>
          <a:bodyPr/>
          <a:lstStyle/>
          <a:p>
            <a:fld id="{3BAF9D28-7D5E-4EB5-8DE7-346A131979F7}" type="slidenum">
              <a:rPr kumimoji="1" lang="ja-JP" altLang="en-US" smtClean="0"/>
              <a:t>1</a:t>
            </a:fld>
            <a:endParaRPr kumimoji="1" lang="ja-JP" altLang="en-US"/>
          </a:p>
        </p:txBody>
      </p:sp>
    </p:spTree>
    <p:extLst>
      <p:ext uri="{BB962C8B-B14F-4D97-AF65-F5344CB8AC3E}">
        <p14:creationId xmlns:p14="http://schemas.microsoft.com/office/powerpoint/2010/main" val="30025431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EAE1988-7898-4D53-8985-635461AD2D9D}"/>
              </a:ext>
            </a:extLst>
          </p:cNvPr>
          <p:cNvSpPr txBox="1"/>
          <p:nvPr/>
        </p:nvSpPr>
        <p:spPr>
          <a:xfrm>
            <a:off x="629920" y="558800"/>
            <a:ext cx="10027920" cy="523220"/>
          </a:xfrm>
          <a:prstGeom prst="rect">
            <a:avLst/>
          </a:prstGeom>
          <a:noFill/>
        </p:spPr>
        <p:txBody>
          <a:bodyPr wrap="square" rtlCol="0">
            <a:spAutoFit/>
          </a:bodyPr>
          <a:lstStyle/>
          <a:p>
            <a:r>
              <a:rPr lang="ja-JP" altLang="ja-JP" sz="2800" b="1" kern="0" dirty="0">
                <a:effectLst/>
                <a:latin typeface="Century" panose="02040604050505020304" pitchFamily="18" charset="0"/>
                <a:ea typeface="游明朝" panose="02020400000000000000" pitchFamily="18" charset="-128"/>
                <a:cs typeface="Times New Roman" panose="02020603050405020304" pitchFamily="18" charset="0"/>
              </a:rPr>
              <a:t>技術仕様ドメイン会議</a:t>
            </a:r>
            <a:r>
              <a:rPr lang="ja-JP" altLang="en-US" sz="2800" b="1" kern="0" dirty="0">
                <a:effectLst/>
                <a:latin typeface="Century" panose="02040604050505020304" pitchFamily="18" charset="0"/>
                <a:ea typeface="游明朝" panose="02020400000000000000" pitchFamily="18" charset="-128"/>
                <a:cs typeface="Times New Roman" panose="02020603050405020304" pitchFamily="18" charset="0"/>
              </a:rPr>
              <a:t>（技術仕様メインテナンス）</a:t>
            </a:r>
            <a:endParaRPr kumimoji="1" lang="ja-JP" altLang="en-US" sz="2800" b="1" dirty="0"/>
          </a:p>
        </p:txBody>
      </p:sp>
      <p:sp>
        <p:nvSpPr>
          <p:cNvPr id="3" name="テキスト ボックス 2">
            <a:extLst>
              <a:ext uri="{FF2B5EF4-FFF2-40B4-BE49-F238E27FC236}">
                <a16:creationId xmlns:a16="http://schemas.microsoft.com/office/drawing/2014/main" id="{A8DA005B-42FF-4BEF-9A82-0CD01AB12F66}"/>
              </a:ext>
            </a:extLst>
          </p:cNvPr>
          <p:cNvSpPr txBox="1"/>
          <p:nvPr/>
        </p:nvSpPr>
        <p:spPr>
          <a:xfrm>
            <a:off x="629920" y="1351279"/>
            <a:ext cx="10403840" cy="1015663"/>
          </a:xfrm>
          <a:prstGeom prst="rect">
            <a:avLst/>
          </a:prstGeom>
          <a:noFill/>
        </p:spPr>
        <p:txBody>
          <a:bodyPr wrap="square" rtlCol="0">
            <a:spAutoFit/>
          </a:bodyPr>
          <a:lstStyle/>
          <a:p>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5</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月</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5</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10:00-12:30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（日本時間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17:00-19:30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a:t>
            </a:r>
            <a:endParaRPr lang="en-US" altLang="ja-JP" sz="2000" kern="0" dirty="0">
              <a:latin typeface="Century" panose="02040604050505020304" pitchFamily="18" charset="0"/>
              <a:ea typeface="游明朝" panose="02020400000000000000" pitchFamily="18" charset="-128"/>
              <a:cs typeface="Times New Roman" panose="02020603050405020304" pitchFamily="18" charset="0"/>
            </a:endParaRPr>
          </a:p>
          <a:p>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参加者：</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16</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名</a:t>
            </a:r>
            <a:endPar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日本から</a:t>
            </a:r>
            <a:r>
              <a:rPr lang="ja-JP" altLang="en-US" sz="2000" kern="0" dirty="0">
                <a:effectLst/>
                <a:latin typeface="Century" panose="02040604050505020304" pitchFamily="18" charset="0"/>
                <a:ea typeface="游明朝" panose="02020400000000000000" pitchFamily="18" charset="-128"/>
                <a:cs typeface="Times New Roman" panose="02020603050405020304" pitchFamily="18" charset="0"/>
              </a:rPr>
              <a:t>の参加者：</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菅又久直（</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SIPS</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）、遠城秀和（</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NTTD</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kumimoji="1" lang="ja-JP" altLang="en-US" sz="2000" dirty="0"/>
          </a:p>
        </p:txBody>
      </p:sp>
      <p:sp>
        <p:nvSpPr>
          <p:cNvPr id="4" name="テキスト ボックス 3">
            <a:extLst>
              <a:ext uri="{FF2B5EF4-FFF2-40B4-BE49-F238E27FC236}">
                <a16:creationId xmlns:a16="http://schemas.microsoft.com/office/drawing/2014/main" id="{394F8966-E542-4BC6-9022-958085D4E004}"/>
              </a:ext>
            </a:extLst>
          </p:cNvPr>
          <p:cNvSpPr txBox="1"/>
          <p:nvPr/>
        </p:nvSpPr>
        <p:spPr>
          <a:xfrm>
            <a:off x="772160" y="2682240"/>
            <a:ext cx="10647680" cy="3785652"/>
          </a:xfrm>
          <a:prstGeom prst="rect">
            <a:avLst/>
          </a:prstGeom>
          <a:noFill/>
        </p:spPr>
        <p:txBody>
          <a:bodyPr wrap="square" rtlCol="0">
            <a:spAutoFit/>
          </a:bodyPr>
          <a:lstStyle/>
          <a:p>
            <a:pPr marL="342900" lvl="0" indent="-342900">
              <a:buFont typeface="Wingdings" panose="05000000000000000000" pitchFamily="2" charset="2"/>
              <a:buChar char=""/>
            </a:pPr>
            <a:r>
              <a:rPr lang="en-US" altLang="ja-JP" sz="2000" dirty="0">
                <a:effectLst/>
                <a:latin typeface="Century" panose="02040604050505020304" pitchFamily="18" charset="0"/>
                <a:ea typeface="游明朝" panose="02020400000000000000" pitchFamily="18" charset="-128"/>
              </a:rPr>
              <a:t>NDR</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Arial" panose="020B0604020202020204" pitchFamily="34" charset="0"/>
              <a:buChar char="•"/>
            </a:pPr>
            <a:r>
              <a:rPr lang="en-US" altLang="ja-JP" sz="2000" dirty="0">
                <a:effectLst/>
                <a:latin typeface="Century" panose="02040604050505020304" pitchFamily="18" charset="0"/>
                <a:ea typeface="游明朝" panose="02020400000000000000" pitchFamily="18" charset="-128"/>
              </a:rPr>
              <a:t>XML</a:t>
            </a:r>
            <a:r>
              <a:rPr lang="ja-JP" altLang="ja-JP" sz="2000" dirty="0">
                <a:effectLst/>
                <a:latin typeface="Century" panose="02040604050505020304" pitchFamily="18" charset="0"/>
                <a:ea typeface="游明朝" panose="02020400000000000000" pitchFamily="18" charset="-128"/>
              </a:rPr>
              <a:t>スキーマ定義における「必須」の備考（</a:t>
            </a:r>
            <a:r>
              <a:rPr lang="en-US" altLang="ja-JP" sz="2000" dirty="0">
                <a:effectLst/>
                <a:latin typeface="Century" panose="02040604050505020304" pitchFamily="18" charset="0"/>
                <a:ea typeface="游明朝" panose="02020400000000000000" pitchFamily="18" charset="-128"/>
              </a:rPr>
              <a:t>Annotation</a:t>
            </a:r>
            <a:r>
              <a:rPr lang="ja-JP" altLang="ja-JP" sz="2000" dirty="0">
                <a:effectLst/>
                <a:latin typeface="Century" panose="02040604050505020304" pitchFamily="18" charset="0"/>
                <a:ea typeface="游明朝" panose="02020400000000000000" pitchFamily="18" charset="-128"/>
              </a:rPr>
              <a:t>）を「任意」にする。</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Arial" panose="020B0604020202020204" pitchFamily="34" charset="0"/>
              <a:buChar char="•"/>
            </a:pPr>
            <a:r>
              <a:rPr lang="en-US" altLang="ja-JP" sz="2000" dirty="0">
                <a:effectLst/>
                <a:latin typeface="Century" panose="02040604050505020304" pitchFamily="18" charset="0"/>
                <a:ea typeface="游明朝" panose="02020400000000000000" pitchFamily="18" charset="-128"/>
              </a:rPr>
              <a:t>XML</a:t>
            </a:r>
            <a:r>
              <a:rPr lang="ja-JP" altLang="ja-JP" sz="2000" dirty="0">
                <a:effectLst/>
                <a:latin typeface="Century" panose="02040604050505020304" pitchFamily="18" charset="0"/>
                <a:ea typeface="游明朝" panose="02020400000000000000" pitchFamily="18" charset="-128"/>
              </a:rPr>
              <a:t>スキーマモジュールにあるコードリスト・モジュールを任意に入れ替えることができるようにする。</a:t>
            </a:r>
            <a:endParaRPr lang="ja-JP" altLang="ja-JP" sz="20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en-US" altLang="ja-JP" sz="2000" dirty="0">
                <a:effectLst/>
                <a:latin typeface="Century" panose="02040604050505020304" pitchFamily="18" charset="0"/>
                <a:ea typeface="游明朝" panose="02020400000000000000" pitchFamily="18" charset="-128"/>
              </a:rPr>
              <a:t>CCBDA</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Arial" panose="020B0604020202020204" pitchFamily="34" charset="0"/>
              <a:buChar char="•"/>
            </a:pPr>
            <a:r>
              <a:rPr lang="ja-JP" altLang="ja-JP" sz="2000" dirty="0">
                <a:effectLst/>
                <a:latin typeface="Century" panose="02040604050505020304" pitchFamily="18" charset="0"/>
                <a:ea typeface="游明朝" panose="02020400000000000000" pitchFamily="18" charset="-128"/>
              </a:rPr>
              <a:t>ヘッダー／エンベロープ（</a:t>
            </a:r>
            <a:r>
              <a:rPr lang="en-US" altLang="ja-JP" sz="2000" dirty="0">
                <a:effectLst/>
                <a:latin typeface="Century" panose="02040604050505020304" pitchFamily="18" charset="0"/>
                <a:ea typeface="游明朝" panose="02020400000000000000" pitchFamily="18" charset="-128"/>
              </a:rPr>
              <a:t>XHE</a:t>
            </a:r>
            <a:r>
              <a:rPr lang="ja-JP" altLang="ja-JP" sz="2000" dirty="0">
                <a:effectLst/>
                <a:latin typeface="Century" panose="02040604050505020304" pitchFamily="18" charset="0"/>
                <a:ea typeface="游明朝" panose="02020400000000000000" pitchFamily="18" charset="-128"/>
              </a:rPr>
              <a:t>）の使用を「任意」にする。</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Arial" panose="020B0604020202020204" pitchFamily="34" charset="0"/>
              <a:buChar char="•"/>
            </a:pPr>
            <a:r>
              <a:rPr lang="ja-JP" altLang="ja-JP" sz="2000" dirty="0">
                <a:effectLst/>
                <a:latin typeface="Century" panose="02040604050505020304" pitchFamily="18" charset="0"/>
                <a:ea typeface="游明朝" panose="02020400000000000000" pitchFamily="18" charset="-128"/>
              </a:rPr>
              <a:t>定義規則の内、編集上の間違えを正す。</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Arial" panose="020B0604020202020204" pitchFamily="34" charset="0"/>
              <a:buChar char="•"/>
            </a:pPr>
            <a:r>
              <a:rPr lang="ja-JP" altLang="ja-JP" sz="2000" dirty="0">
                <a:effectLst/>
                <a:latin typeface="Century" panose="02040604050505020304" pitchFamily="18" charset="0"/>
                <a:ea typeface="游明朝" panose="02020400000000000000" pitchFamily="18" charset="-128"/>
              </a:rPr>
              <a:t>定義規則の内、不明瞭な個所を明快な文書に書き換える。</a:t>
            </a:r>
            <a:endParaRPr lang="ja-JP" altLang="ja-JP" sz="20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en-US" altLang="ja-JP" sz="2000" dirty="0">
                <a:effectLst/>
                <a:latin typeface="Century" panose="02040604050505020304" pitchFamily="18" charset="0"/>
                <a:ea typeface="游明朝" panose="02020400000000000000" pitchFamily="18" charset="-128"/>
              </a:rPr>
              <a:t>XHE</a:t>
            </a:r>
            <a:r>
              <a:rPr lang="ja-JP" altLang="ja-JP" sz="2000" dirty="0">
                <a:effectLst/>
                <a:latin typeface="Century" panose="02040604050505020304" pitchFamily="18" charset="0"/>
                <a:ea typeface="游明朝" panose="02020400000000000000" pitchFamily="18" charset="-128"/>
              </a:rPr>
              <a:t>（ヘッダー／エンベロープ）</a:t>
            </a:r>
            <a:endParaRPr lang="en-US" altLang="ja-JP" sz="2000" dirty="0">
              <a:latin typeface="Times New Roman" panose="02020603050405020304" pitchFamily="18" charset="0"/>
              <a:ea typeface="游明朝" panose="02020400000000000000" pitchFamily="18" charset="-128"/>
            </a:endParaRPr>
          </a:p>
          <a:p>
            <a:pPr marL="800100" lvl="1" indent="-342900">
              <a:buFont typeface="Arial" panose="020B0604020202020204" pitchFamily="34" charset="0"/>
              <a:buChar char="•"/>
            </a:pPr>
            <a:r>
              <a:rPr lang="en-US" altLang="ja-JP" sz="2000" dirty="0">
                <a:effectLst/>
                <a:latin typeface="Century" panose="02040604050505020304" pitchFamily="18" charset="0"/>
                <a:ea typeface="游明朝" panose="02020400000000000000" pitchFamily="18" charset="-128"/>
              </a:rPr>
              <a:t>XHE</a:t>
            </a:r>
            <a:r>
              <a:rPr lang="ja-JP" altLang="ja-JP" sz="2000" dirty="0">
                <a:effectLst/>
                <a:latin typeface="Century" panose="02040604050505020304" pitchFamily="18" charset="0"/>
                <a:ea typeface="游明朝" panose="02020400000000000000" pitchFamily="18" charset="-128"/>
              </a:rPr>
              <a:t>プロジェクトは</a:t>
            </a:r>
            <a:r>
              <a:rPr lang="en-US" altLang="ja-JP" sz="2000" dirty="0">
                <a:effectLst/>
                <a:latin typeface="Century" panose="02040604050505020304" pitchFamily="18" charset="0"/>
                <a:ea typeface="游明朝" panose="02020400000000000000" pitchFamily="18" charset="-128"/>
              </a:rPr>
              <a:t>2020</a:t>
            </a:r>
            <a:r>
              <a:rPr lang="ja-JP" altLang="ja-JP" sz="2000" dirty="0">
                <a:effectLst/>
                <a:latin typeface="Century" panose="02040604050505020304" pitchFamily="18" charset="0"/>
                <a:ea typeface="游明朝" panose="02020400000000000000" pitchFamily="18" charset="-128"/>
              </a:rPr>
              <a:t>年</a:t>
            </a:r>
            <a:r>
              <a:rPr lang="en-US" altLang="ja-JP" sz="2000" dirty="0">
                <a:effectLst/>
                <a:latin typeface="Century" panose="02040604050505020304" pitchFamily="18" charset="0"/>
                <a:ea typeface="游明朝" panose="02020400000000000000" pitchFamily="18" charset="-128"/>
              </a:rPr>
              <a:t>6</a:t>
            </a:r>
            <a:r>
              <a:rPr lang="ja-JP" altLang="ja-JP" sz="2000" dirty="0">
                <a:effectLst/>
                <a:latin typeface="Century" panose="02040604050505020304" pitchFamily="18" charset="0"/>
                <a:ea typeface="游明朝" panose="02020400000000000000" pitchFamily="18" charset="-128"/>
              </a:rPr>
              <a:t>月に完了し技術仕様は公開済であるが、</a:t>
            </a:r>
            <a:r>
              <a:rPr lang="en-US" altLang="ja-JP" sz="2000" dirty="0">
                <a:effectLst/>
                <a:latin typeface="Century" panose="02040604050505020304" pitchFamily="18" charset="0"/>
                <a:ea typeface="游明朝" panose="02020400000000000000" pitchFamily="18" charset="-128"/>
              </a:rPr>
              <a:t>XHE</a:t>
            </a:r>
            <a:r>
              <a:rPr lang="ja-JP" altLang="ja-JP" sz="2000" dirty="0">
                <a:effectLst/>
                <a:latin typeface="Century" panose="02040604050505020304" pitchFamily="18" charset="0"/>
                <a:ea typeface="游明朝" panose="02020400000000000000" pitchFamily="18" charset="-128"/>
              </a:rPr>
              <a:t>のデータモデルの情報項目が国連</a:t>
            </a:r>
            <a:r>
              <a:rPr lang="en-US" altLang="ja-JP" sz="2000" dirty="0">
                <a:effectLst/>
                <a:latin typeface="Century" panose="02040604050505020304" pitchFamily="18" charset="0"/>
                <a:ea typeface="游明朝" panose="02020400000000000000" pitchFamily="18" charset="-128"/>
              </a:rPr>
              <a:t>CEFACT</a:t>
            </a:r>
            <a:r>
              <a:rPr lang="ja-JP" altLang="ja-JP" sz="2000" dirty="0">
                <a:effectLst/>
                <a:latin typeface="Century" panose="02040604050505020304" pitchFamily="18" charset="0"/>
                <a:ea typeface="游明朝" panose="02020400000000000000" pitchFamily="18" charset="-128"/>
              </a:rPr>
              <a:t>共通辞書（</a:t>
            </a:r>
            <a:r>
              <a:rPr lang="en-US" altLang="ja-JP" sz="2000" dirty="0">
                <a:effectLst/>
                <a:latin typeface="Century" panose="02040604050505020304" pitchFamily="18" charset="0"/>
                <a:ea typeface="游明朝" panose="02020400000000000000" pitchFamily="18" charset="-128"/>
              </a:rPr>
              <a:t>CCL</a:t>
            </a:r>
            <a:r>
              <a:rPr lang="ja-JP" altLang="ja-JP" sz="2000" dirty="0">
                <a:effectLst/>
                <a:latin typeface="Century" panose="02040604050505020304" pitchFamily="18" charset="0"/>
                <a:ea typeface="游明朝" panose="02020400000000000000" pitchFamily="18" charset="-128"/>
              </a:rPr>
              <a:t>）に登録がないため、必要な</a:t>
            </a:r>
            <a:r>
              <a:rPr lang="en-US" altLang="ja-JP" sz="2000" dirty="0">
                <a:effectLst/>
                <a:latin typeface="Century" panose="02040604050505020304" pitchFamily="18" charset="0"/>
                <a:ea typeface="游明朝" panose="02020400000000000000" pitchFamily="18" charset="-128"/>
              </a:rPr>
              <a:t>CC/BIE</a:t>
            </a:r>
            <a:r>
              <a:rPr lang="ja-JP" altLang="ja-JP" sz="2000" dirty="0">
                <a:effectLst/>
                <a:latin typeface="Century" panose="02040604050505020304" pitchFamily="18" charset="0"/>
                <a:ea typeface="游明朝" panose="02020400000000000000" pitchFamily="18" charset="-128"/>
              </a:rPr>
              <a:t>を追加申請することとした。</a:t>
            </a:r>
            <a:endParaRPr kumimoji="1" lang="ja-JP" altLang="en-US" sz="2000" dirty="0"/>
          </a:p>
        </p:txBody>
      </p:sp>
      <p:sp>
        <p:nvSpPr>
          <p:cNvPr id="5" name="スライド番号プレースホルダー 4">
            <a:extLst>
              <a:ext uri="{FF2B5EF4-FFF2-40B4-BE49-F238E27FC236}">
                <a16:creationId xmlns:a16="http://schemas.microsoft.com/office/drawing/2014/main" id="{F0EA445B-87DD-49CC-AD7B-CCA1D3649E56}"/>
              </a:ext>
            </a:extLst>
          </p:cNvPr>
          <p:cNvSpPr>
            <a:spLocks noGrp="1"/>
          </p:cNvSpPr>
          <p:nvPr>
            <p:ph type="sldNum" sz="quarter" idx="12"/>
          </p:nvPr>
        </p:nvSpPr>
        <p:spPr/>
        <p:txBody>
          <a:bodyPr/>
          <a:lstStyle/>
          <a:p>
            <a:fld id="{ED1CE081-C4DF-405A-9F26-C0CC33280479}" type="slidenum">
              <a:rPr kumimoji="1" lang="ja-JP" altLang="en-US" smtClean="0"/>
              <a:t>10</a:t>
            </a:fld>
            <a:endParaRPr kumimoji="1" lang="ja-JP" altLang="en-US"/>
          </a:p>
        </p:txBody>
      </p:sp>
    </p:spTree>
    <p:extLst>
      <p:ext uri="{BB962C8B-B14F-4D97-AF65-F5344CB8AC3E}">
        <p14:creationId xmlns:p14="http://schemas.microsoft.com/office/powerpoint/2010/main" val="35633613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CAAF118-86E9-49F8-B2AF-B35E3BEB39E2}"/>
              </a:ext>
            </a:extLst>
          </p:cNvPr>
          <p:cNvSpPr txBox="1"/>
          <p:nvPr/>
        </p:nvSpPr>
        <p:spPr>
          <a:xfrm>
            <a:off x="629920" y="558800"/>
            <a:ext cx="10027920" cy="523220"/>
          </a:xfrm>
          <a:prstGeom prst="rect">
            <a:avLst/>
          </a:prstGeom>
          <a:noFill/>
        </p:spPr>
        <p:txBody>
          <a:bodyPr wrap="square" rtlCol="0">
            <a:spAutoFit/>
          </a:bodyPr>
          <a:lstStyle/>
          <a:p>
            <a:r>
              <a:rPr lang="ja-JP" altLang="ja-JP" sz="2800" b="1" kern="0" dirty="0">
                <a:effectLst/>
                <a:latin typeface="Century" panose="02040604050505020304" pitchFamily="18" charset="0"/>
                <a:ea typeface="游明朝" panose="02020400000000000000" pitchFamily="18" charset="-128"/>
                <a:cs typeface="Times New Roman" panose="02020603050405020304" pitchFamily="18" charset="0"/>
              </a:rPr>
              <a:t>技術仕様ドメイン会議</a:t>
            </a:r>
            <a:r>
              <a:rPr lang="ja-JP" altLang="en-US" sz="2800" b="1" kern="0" dirty="0">
                <a:effectLst/>
                <a:latin typeface="Century" panose="02040604050505020304" pitchFamily="18" charset="0"/>
                <a:ea typeface="游明朝" panose="02020400000000000000" pitchFamily="18" charset="-128"/>
                <a:cs typeface="Times New Roman" panose="02020603050405020304" pitchFamily="18" charset="0"/>
              </a:rPr>
              <a:t>（</a:t>
            </a:r>
            <a:r>
              <a:rPr lang="en-US" altLang="ja-JP" sz="2800" b="1" kern="0" dirty="0">
                <a:effectLst/>
                <a:latin typeface="Century" panose="02040604050505020304" pitchFamily="18" charset="0"/>
                <a:ea typeface="游明朝" panose="02020400000000000000" pitchFamily="18" charset="-128"/>
                <a:cs typeface="Times New Roman" panose="02020603050405020304" pitchFamily="18" charset="0"/>
              </a:rPr>
              <a:t>API</a:t>
            </a:r>
            <a:r>
              <a:rPr lang="ja-JP" altLang="en-US" sz="2800" b="1" kern="0" dirty="0">
                <a:effectLst/>
                <a:latin typeface="Century" panose="02040604050505020304" pitchFamily="18" charset="0"/>
                <a:ea typeface="游明朝" panose="02020400000000000000" pitchFamily="18" charset="-128"/>
                <a:cs typeface="Times New Roman" panose="02020603050405020304" pitchFamily="18" charset="0"/>
              </a:rPr>
              <a:t>プロジェクト）</a:t>
            </a:r>
            <a:endParaRPr kumimoji="1" lang="ja-JP" altLang="en-US" sz="2800" b="1" dirty="0"/>
          </a:p>
        </p:txBody>
      </p:sp>
      <p:sp>
        <p:nvSpPr>
          <p:cNvPr id="3" name="テキスト ボックス 2">
            <a:extLst>
              <a:ext uri="{FF2B5EF4-FFF2-40B4-BE49-F238E27FC236}">
                <a16:creationId xmlns:a16="http://schemas.microsoft.com/office/drawing/2014/main" id="{759E72D2-2D08-4705-AC37-226B9CFB7DD2}"/>
              </a:ext>
            </a:extLst>
          </p:cNvPr>
          <p:cNvSpPr txBox="1"/>
          <p:nvPr/>
        </p:nvSpPr>
        <p:spPr>
          <a:xfrm>
            <a:off x="629920" y="1341119"/>
            <a:ext cx="10403840" cy="1015663"/>
          </a:xfrm>
          <a:prstGeom prst="rect">
            <a:avLst/>
          </a:prstGeom>
          <a:noFill/>
        </p:spPr>
        <p:txBody>
          <a:bodyPr wrap="square" rtlCol="0">
            <a:spAutoFit/>
          </a:bodyPr>
          <a:lstStyle/>
          <a:p>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5</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月</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5</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10:00-12:30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（日本時間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17:00-19:30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a:t>
            </a:r>
            <a:endParaRPr lang="en-US" altLang="ja-JP" sz="2000" kern="0" dirty="0">
              <a:latin typeface="Century" panose="02040604050505020304" pitchFamily="18" charset="0"/>
              <a:ea typeface="游明朝" panose="02020400000000000000" pitchFamily="18" charset="-128"/>
              <a:cs typeface="Times New Roman" panose="02020603050405020304" pitchFamily="18" charset="0"/>
            </a:endParaRPr>
          </a:p>
          <a:p>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参加者：</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16</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名</a:t>
            </a:r>
            <a:endPar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日本から</a:t>
            </a:r>
            <a:r>
              <a:rPr lang="ja-JP" altLang="en-US" sz="2000" kern="0" dirty="0">
                <a:effectLst/>
                <a:latin typeface="Century" panose="02040604050505020304" pitchFamily="18" charset="0"/>
                <a:ea typeface="游明朝" panose="02020400000000000000" pitchFamily="18" charset="-128"/>
                <a:cs typeface="Times New Roman" panose="02020603050405020304" pitchFamily="18" charset="0"/>
              </a:rPr>
              <a:t>の参加者：</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菅又久直（</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SIPS</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）、遠城秀和（</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NTTD</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kumimoji="1" lang="ja-JP" altLang="en-US" sz="2000" dirty="0"/>
          </a:p>
        </p:txBody>
      </p:sp>
      <p:pic>
        <p:nvPicPr>
          <p:cNvPr id="4" name="Picture 1" descr="A screenshot of a cell phone&#10;&#10;Description automatically generated">
            <a:extLst>
              <a:ext uri="{FF2B5EF4-FFF2-40B4-BE49-F238E27FC236}">
                <a16:creationId xmlns:a16="http://schemas.microsoft.com/office/drawing/2014/main" id="{B042C5BD-8F59-46C2-B6B2-CB7D69412875}"/>
              </a:ext>
            </a:extLst>
          </p:cNvPr>
          <p:cNvPicPr/>
          <p:nvPr/>
        </p:nvPicPr>
        <p:blipFill rotWithShape="1">
          <a:blip r:embed="rId2">
            <a:extLst>
              <a:ext uri="{28A0092B-C50C-407E-A947-70E740481C1C}">
                <a14:useLocalDpi xmlns:a14="http://schemas.microsoft.com/office/drawing/2010/main" val="0"/>
              </a:ext>
            </a:extLst>
          </a:blip>
          <a:srcRect b="7208"/>
          <a:stretch/>
        </p:blipFill>
        <p:spPr bwMode="auto">
          <a:xfrm>
            <a:off x="6644640" y="3649444"/>
            <a:ext cx="5140959" cy="3072962"/>
          </a:xfrm>
          <a:prstGeom prst="rect">
            <a:avLst/>
          </a:prstGeom>
          <a:ln>
            <a:noFill/>
          </a:ln>
          <a:extLst>
            <a:ext uri="{53640926-AAD7-44D8-BBD7-CCE9431645EC}">
              <a14:shadowObscured xmlns:a14="http://schemas.microsoft.com/office/drawing/2010/main"/>
            </a:ext>
          </a:extLst>
        </p:spPr>
      </p:pic>
      <p:sp>
        <p:nvSpPr>
          <p:cNvPr id="5" name="テキスト ボックス 4">
            <a:extLst>
              <a:ext uri="{FF2B5EF4-FFF2-40B4-BE49-F238E27FC236}">
                <a16:creationId xmlns:a16="http://schemas.microsoft.com/office/drawing/2014/main" id="{BA7CCAD1-6506-4FA3-8F68-4009439A2EC9}"/>
              </a:ext>
            </a:extLst>
          </p:cNvPr>
          <p:cNvSpPr txBox="1"/>
          <p:nvPr/>
        </p:nvSpPr>
        <p:spPr>
          <a:xfrm>
            <a:off x="629920" y="2854960"/>
            <a:ext cx="5852794" cy="4124206"/>
          </a:xfrm>
          <a:prstGeom prst="rect">
            <a:avLst/>
          </a:prstGeom>
          <a:noFill/>
        </p:spPr>
        <p:txBody>
          <a:bodyPr wrap="square" rtlCol="0">
            <a:spAutoFit/>
          </a:bodyPr>
          <a:lstStyle/>
          <a:p>
            <a:r>
              <a:rPr lang="en-US" altLang="ja-JP" sz="2400" b="1" dirty="0">
                <a:effectLst/>
                <a:latin typeface="Century" panose="02040604050505020304" pitchFamily="18" charset="0"/>
                <a:ea typeface="游明朝" panose="02020400000000000000" pitchFamily="18" charset="-128"/>
              </a:rPr>
              <a:t>RDM2API</a:t>
            </a:r>
            <a:r>
              <a:rPr lang="ja-JP" altLang="ja-JP" sz="2400" b="1" dirty="0">
                <a:effectLst/>
                <a:latin typeface="Century" panose="02040604050505020304" pitchFamily="18" charset="0"/>
                <a:ea typeface="游明朝" panose="02020400000000000000" pitchFamily="18" charset="-128"/>
              </a:rPr>
              <a:t>（参照データモデルの</a:t>
            </a:r>
            <a:r>
              <a:rPr lang="en-US" altLang="ja-JP" sz="2400" b="1" dirty="0">
                <a:effectLst/>
                <a:latin typeface="Century" panose="02040604050505020304" pitchFamily="18" charset="0"/>
                <a:ea typeface="游明朝" panose="02020400000000000000" pitchFamily="18" charset="-128"/>
              </a:rPr>
              <a:t>API</a:t>
            </a:r>
            <a:r>
              <a:rPr lang="ja-JP" altLang="ja-JP" sz="2400" b="1" dirty="0">
                <a:effectLst/>
                <a:latin typeface="Century" panose="02040604050505020304" pitchFamily="18" charset="0"/>
                <a:ea typeface="游明朝" panose="02020400000000000000" pitchFamily="18" charset="-128"/>
              </a:rPr>
              <a:t>化）</a:t>
            </a:r>
            <a:endParaRPr lang="ja-JP" altLang="ja-JP" sz="2400" b="1"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en-US" altLang="ja-JP" sz="2000" dirty="0">
                <a:effectLst/>
                <a:latin typeface="Century" panose="02040604050505020304" pitchFamily="18" charset="0"/>
                <a:ea typeface="游明朝" panose="02020400000000000000" pitchFamily="18" charset="-128"/>
              </a:rPr>
              <a:t>Open API Design Rules</a:t>
            </a:r>
            <a:r>
              <a:rPr lang="ja-JP" altLang="ja-JP" sz="2000" dirty="0">
                <a:effectLst/>
                <a:latin typeface="Century" panose="02040604050505020304" pitchFamily="18" charset="0"/>
                <a:ea typeface="游明朝" panose="02020400000000000000" pitchFamily="18" charset="-128"/>
              </a:rPr>
              <a:t>：</a:t>
            </a:r>
            <a:endParaRPr lang="ja-JP" altLang="ja-JP" sz="2000" dirty="0">
              <a:effectLst/>
              <a:latin typeface="Times New Roman" panose="02020603050405020304" pitchFamily="18" charset="0"/>
              <a:ea typeface="Times New Roman" panose="02020603050405020304" pitchFamily="18" charset="0"/>
            </a:endParaRPr>
          </a:p>
          <a:p>
            <a:pPr marL="1270000"/>
            <a:r>
              <a:rPr lang="en-US" altLang="ja-JP" sz="2000" dirty="0">
                <a:effectLst/>
                <a:latin typeface="Century" panose="02040604050505020304" pitchFamily="18" charset="0"/>
                <a:ea typeface="游明朝" panose="02020400000000000000" pitchFamily="18" charset="-128"/>
              </a:rPr>
              <a:t>JSON-LD</a:t>
            </a:r>
            <a:r>
              <a:rPr lang="ja-JP" altLang="ja-JP" sz="2000" dirty="0">
                <a:effectLst/>
                <a:latin typeface="Century" panose="02040604050505020304" pitchFamily="18" charset="0"/>
                <a:ea typeface="游明朝" panose="02020400000000000000" pitchFamily="18" charset="-128"/>
              </a:rPr>
              <a:t>で定義された情報項目（</a:t>
            </a:r>
            <a:r>
              <a:rPr lang="en-US" altLang="ja-JP" sz="2000" dirty="0">
                <a:effectLst/>
                <a:latin typeface="Century" panose="02040604050505020304" pitchFamily="18" charset="0"/>
                <a:ea typeface="游明朝" panose="02020400000000000000" pitchFamily="18" charset="-128"/>
              </a:rPr>
              <a:t>Class, Property, Code Values</a:t>
            </a:r>
            <a:r>
              <a:rPr lang="ja-JP" altLang="ja-JP" sz="2000" dirty="0">
                <a:effectLst/>
                <a:latin typeface="Century" panose="02040604050505020304" pitchFamily="18" charset="0"/>
                <a:ea typeface="游明朝" panose="02020400000000000000" pitchFamily="18" charset="-128"/>
              </a:rPr>
              <a:t>）から国連</a:t>
            </a:r>
            <a:r>
              <a:rPr lang="en-US" altLang="ja-JP" sz="2000" dirty="0">
                <a:effectLst/>
                <a:latin typeface="Century" panose="02040604050505020304" pitchFamily="18" charset="0"/>
                <a:ea typeface="游明朝" panose="02020400000000000000" pitchFamily="18" charset="-128"/>
              </a:rPr>
              <a:t>API</a:t>
            </a:r>
            <a:r>
              <a:rPr lang="ja-JP" altLang="ja-JP" sz="2000" dirty="0">
                <a:effectLst/>
                <a:latin typeface="Century" panose="02040604050505020304" pitchFamily="18" charset="0"/>
                <a:ea typeface="游明朝" panose="02020400000000000000" pitchFamily="18" charset="-128"/>
              </a:rPr>
              <a:t>リソースを構築する設計規則を規定。</a:t>
            </a:r>
            <a:endParaRPr lang="ja-JP" altLang="ja-JP" sz="20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en-US" altLang="ja-JP" sz="2000" dirty="0">
                <a:effectLst/>
                <a:latin typeface="Century" panose="02040604050505020304" pitchFamily="18" charset="0"/>
                <a:ea typeface="游明朝" panose="02020400000000000000" pitchFamily="18" charset="-128"/>
              </a:rPr>
              <a:t>RDM2API JASON Guide</a:t>
            </a:r>
            <a:r>
              <a:rPr lang="ja-JP" altLang="ja-JP" sz="2000" dirty="0">
                <a:effectLst/>
                <a:latin typeface="Century" panose="02040604050505020304" pitchFamily="18" charset="0"/>
                <a:ea typeface="游明朝" panose="02020400000000000000" pitchFamily="18" charset="-128"/>
              </a:rPr>
              <a:t>：</a:t>
            </a:r>
            <a:endParaRPr lang="ja-JP" altLang="ja-JP" sz="2000" dirty="0">
              <a:effectLst/>
              <a:latin typeface="Times New Roman" panose="02020603050405020304" pitchFamily="18" charset="0"/>
              <a:ea typeface="Times New Roman" panose="02020603050405020304" pitchFamily="18" charset="0"/>
            </a:endParaRPr>
          </a:p>
          <a:p>
            <a:pPr marL="1257300"/>
            <a:r>
              <a:rPr lang="ja-JP" altLang="ja-JP" sz="2000" dirty="0">
                <a:effectLst/>
                <a:latin typeface="Century" panose="02040604050505020304" pitchFamily="18" charset="0"/>
                <a:ea typeface="游明朝" panose="02020400000000000000" pitchFamily="18" charset="-128"/>
              </a:rPr>
              <a:t>参照データモデルから</a:t>
            </a:r>
            <a:r>
              <a:rPr lang="en-US" altLang="ja-JP" sz="2000" dirty="0">
                <a:effectLst/>
                <a:latin typeface="Century" panose="02040604050505020304" pitchFamily="18" charset="0"/>
                <a:ea typeface="游明朝" panose="02020400000000000000" pitchFamily="18" charset="-128"/>
              </a:rPr>
              <a:t>JSON-LD</a:t>
            </a:r>
            <a:r>
              <a:rPr lang="ja-JP" altLang="ja-JP" sz="2000" dirty="0">
                <a:effectLst/>
                <a:latin typeface="Century" panose="02040604050505020304" pitchFamily="18" charset="0"/>
                <a:ea typeface="游明朝" panose="02020400000000000000" pitchFamily="18" charset="-128"/>
              </a:rPr>
              <a:t>の情報項目を定義する設計規則。</a:t>
            </a:r>
            <a:endParaRPr lang="ja-JP" altLang="ja-JP" sz="20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en-US" altLang="ja-JP" sz="2000" dirty="0">
                <a:effectLst/>
                <a:latin typeface="Century" panose="02040604050505020304" pitchFamily="18" charset="0"/>
                <a:ea typeface="游明朝" panose="02020400000000000000" pitchFamily="18" charset="-128"/>
              </a:rPr>
              <a:t>UML Profile Guideline</a:t>
            </a:r>
            <a:r>
              <a:rPr lang="ja-JP" altLang="ja-JP" sz="2000" dirty="0">
                <a:effectLst/>
                <a:latin typeface="Century" panose="02040604050505020304" pitchFamily="18" charset="0"/>
                <a:ea typeface="游明朝" panose="02020400000000000000" pitchFamily="18" charset="-128"/>
              </a:rPr>
              <a:t>：</a:t>
            </a:r>
            <a:endParaRPr lang="ja-JP" altLang="ja-JP" sz="2000" dirty="0">
              <a:effectLst/>
              <a:latin typeface="Times New Roman" panose="02020603050405020304" pitchFamily="18" charset="0"/>
              <a:ea typeface="Times New Roman" panose="02020603050405020304" pitchFamily="18" charset="0"/>
            </a:endParaRPr>
          </a:p>
          <a:p>
            <a:pPr marL="1257300"/>
            <a:r>
              <a:rPr lang="en-US" altLang="ja-JP" sz="2000" dirty="0">
                <a:effectLst/>
                <a:latin typeface="Century" panose="02040604050505020304" pitchFamily="18" charset="0"/>
                <a:ea typeface="游明朝" panose="02020400000000000000" pitchFamily="18" charset="-128"/>
              </a:rPr>
              <a:t>UML</a:t>
            </a:r>
            <a:r>
              <a:rPr lang="ja-JP" altLang="ja-JP" sz="2000" dirty="0">
                <a:effectLst/>
                <a:latin typeface="Century" panose="02040604050505020304" pitchFamily="18" charset="0"/>
                <a:ea typeface="游明朝" panose="02020400000000000000" pitchFamily="18" charset="-128"/>
              </a:rPr>
              <a:t>ツール（例：</a:t>
            </a:r>
            <a:r>
              <a:rPr lang="en-US" altLang="ja-JP" sz="2000" dirty="0" err="1">
                <a:effectLst/>
                <a:latin typeface="Century" panose="02040604050505020304" pitchFamily="18" charset="0"/>
                <a:ea typeface="游明朝" panose="02020400000000000000" pitchFamily="18" charset="-128"/>
              </a:rPr>
              <a:t>StarUML</a:t>
            </a:r>
            <a:r>
              <a:rPr lang="ja-JP" altLang="ja-JP" sz="2000" dirty="0">
                <a:effectLst/>
                <a:latin typeface="Century" panose="02040604050505020304" pitchFamily="18" charset="0"/>
                <a:ea typeface="游明朝" panose="02020400000000000000" pitchFamily="18" charset="-128"/>
              </a:rPr>
              <a:t>）を使った</a:t>
            </a:r>
            <a:r>
              <a:rPr lang="en-US" altLang="ja-JP" sz="2000" dirty="0">
                <a:effectLst/>
                <a:latin typeface="Century" panose="02040604050505020304" pitchFamily="18" charset="0"/>
                <a:ea typeface="游明朝" panose="02020400000000000000" pitchFamily="18" charset="-128"/>
              </a:rPr>
              <a:t>Open API Design</a:t>
            </a:r>
            <a:r>
              <a:rPr lang="ja-JP" altLang="ja-JP" sz="2000" dirty="0">
                <a:effectLst/>
                <a:latin typeface="Century" panose="02040604050505020304" pitchFamily="18" charset="0"/>
                <a:ea typeface="游明朝" panose="02020400000000000000" pitchFamily="18" charset="-128"/>
              </a:rPr>
              <a:t>の実装法。</a:t>
            </a:r>
            <a:endParaRPr lang="ja-JP" altLang="ja-JP" sz="2000" dirty="0">
              <a:effectLst/>
              <a:latin typeface="Times New Roman" panose="02020603050405020304" pitchFamily="18" charset="0"/>
              <a:ea typeface="Times New Roman" panose="02020603050405020304" pitchFamily="18" charset="0"/>
            </a:endParaRPr>
          </a:p>
          <a:p>
            <a:endParaRPr kumimoji="1" lang="ja-JP" altLang="en-US" dirty="0"/>
          </a:p>
        </p:txBody>
      </p:sp>
      <p:sp>
        <p:nvSpPr>
          <p:cNvPr id="6" name="テキスト ボックス 5">
            <a:extLst>
              <a:ext uri="{FF2B5EF4-FFF2-40B4-BE49-F238E27FC236}">
                <a16:creationId xmlns:a16="http://schemas.microsoft.com/office/drawing/2014/main" id="{277451CC-CA29-4DCC-A651-574645EB9733}"/>
              </a:ext>
            </a:extLst>
          </p:cNvPr>
          <p:cNvSpPr txBox="1"/>
          <p:nvPr/>
        </p:nvSpPr>
        <p:spPr>
          <a:xfrm>
            <a:off x="6827520" y="2356782"/>
            <a:ext cx="4480560" cy="1292662"/>
          </a:xfrm>
          <a:prstGeom prst="rect">
            <a:avLst/>
          </a:prstGeom>
          <a:noFill/>
        </p:spPr>
        <p:txBody>
          <a:bodyPr wrap="square" rtlCol="0">
            <a:spAutoFit/>
          </a:bodyPr>
          <a:lstStyle/>
          <a:p>
            <a:r>
              <a:rPr lang="en-US" altLang="ja-JP" sz="2400" kern="0" dirty="0">
                <a:effectLst/>
                <a:latin typeface="Century" panose="02040604050505020304" pitchFamily="18" charset="0"/>
                <a:ea typeface="游明朝" panose="02020400000000000000" pitchFamily="18" charset="-128"/>
                <a:cs typeface="Times New Roman" panose="02020603050405020304" pitchFamily="18" charset="0"/>
              </a:rPr>
              <a:t>API Town Plan</a:t>
            </a:r>
          </a:p>
          <a:p>
            <a:pPr marL="285750" indent="-285750">
              <a:buFont typeface="Arial" panose="020B0604020202020204" pitchFamily="34" charset="0"/>
              <a:buChar char="•"/>
            </a:pP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API</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リソース管理のためのドメイン・マップを定義し、</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API</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リソースの公開及び変更に関わる手順を規定</a:t>
            </a:r>
            <a:endParaRPr kumimoji="1" lang="ja-JP" altLang="en-US" sz="2000" dirty="0"/>
          </a:p>
        </p:txBody>
      </p:sp>
      <p:sp>
        <p:nvSpPr>
          <p:cNvPr id="7" name="スライド番号プレースホルダー 6">
            <a:extLst>
              <a:ext uri="{FF2B5EF4-FFF2-40B4-BE49-F238E27FC236}">
                <a16:creationId xmlns:a16="http://schemas.microsoft.com/office/drawing/2014/main" id="{116C59DE-EE6A-4911-951C-73BFB8FC8C56}"/>
              </a:ext>
            </a:extLst>
          </p:cNvPr>
          <p:cNvSpPr>
            <a:spLocks noGrp="1"/>
          </p:cNvSpPr>
          <p:nvPr>
            <p:ph type="sldNum" sz="quarter" idx="12"/>
          </p:nvPr>
        </p:nvSpPr>
        <p:spPr/>
        <p:txBody>
          <a:bodyPr/>
          <a:lstStyle/>
          <a:p>
            <a:fld id="{ED1CE081-C4DF-405A-9F26-C0CC33280479}" type="slidenum">
              <a:rPr kumimoji="1" lang="ja-JP" altLang="en-US" smtClean="0"/>
              <a:t>11</a:t>
            </a:fld>
            <a:endParaRPr kumimoji="1" lang="ja-JP" altLang="en-US"/>
          </a:p>
        </p:txBody>
      </p:sp>
    </p:spTree>
    <p:extLst>
      <p:ext uri="{BB962C8B-B14F-4D97-AF65-F5344CB8AC3E}">
        <p14:creationId xmlns:p14="http://schemas.microsoft.com/office/powerpoint/2010/main" val="3994165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5D5C710-AF42-4BEC-84B7-9386305C1089}"/>
              </a:ext>
            </a:extLst>
          </p:cNvPr>
          <p:cNvSpPr txBox="1"/>
          <p:nvPr/>
        </p:nvSpPr>
        <p:spPr>
          <a:xfrm>
            <a:off x="416560" y="61297"/>
            <a:ext cx="7030720" cy="523220"/>
          </a:xfrm>
          <a:prstGeom prst="rect">
            <a:avLst/>
          </a:prstGeom>
          <a:noFill/>
        </p:spPr>
        <p:txBody>
          <a:bodyPr wrap="square" rtlCol="0">
            <a:spAutoFit/>
          </a:bodyPr>
          <a:lstStyle/>
          <a:p>
            <a:r>
              <a:rPr lang="ja-JP" altLang="ja-JP" sz="2800" b="1" kern="0" dirty="0">
                <a:effectLst/>
                <a:latin typeface="Century" panose="02040604050505020304" pitchFamily="18" charset="0"/>
                <a:ea typeface="游明朝" panose="02020400000000000000" pitchFamily="18" charset="-128"/>
                <a:cs typeface="Times New Roman" panose="02020603050405020304" pitchFamily="18" charset="0"/>
              </a:rPr>
              <a:t>コードリスト管理</a:t>
            </a:r>
            <a:endParaRPr kumimoji="1" lang="ja-JP" altLang="en-US" sz="2800" b="1" dirty="0"/>
          </a:p>
        </p:txBody>
      </p:sp>
      <p:sp>
        <p:nvSpPr>
          <p:cNvPr id="3" name="テキスト ボックス 2">
            <a:extLst>
              <a:ext uri="{FF2B5EF4-FFF2-40B4-BE49-F238E27FC236}">
                <a16:creationId xmlns:a16="http://schemas.microsoft.com/office/drawing/2014/main" id="{C8514CC2-3F18-4931-8368-AC66C56210A0}"/>
              </a:ext>
            </a:extLst>
          </p:cNvPr>
          <p:cNvSpPr txBox="1"/>
          <p:nvPr/>
        </p:nvSpPr>
        <p:spPr>
          <a:xfrm>
            <a:off x="812800" y="879157"/>
            <a:ext cx="10403840" cy="1015663"/>
          </a:xfrm>
          <a:prstGeom prst="rect">
            <a:avLst/>
          </a:prstGeom>
          <a:noFill/>
        </p:spPr>
        <p:txBody>
          <a:bodyPr wrap="square" rtlCol="0">
            <a:spAutoFit/>
          </a:bodyPr>
          <a:lstStyle/>
          <a:p>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5</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月</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6</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10:00-12:30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（日本時間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17:00-19:30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a:t>
            </a:r>
            <a:endParaRPr lang="en-US" altLang="ja-JP" sz="2000" kern="0" dirty="0">
              <a:latin typeface="Century" panose="02040604050505020304" pitchFamily="18" charset="0"/>
              <a:ea typeface="游明朝" panose="02020400000000000000" pitchFamily="18" charset="-128"/>
              <a:cs typeface="Times New Roman" panose="02020603050405020304" pitchFamily="18" charset="0"/>
            </a:endParaRPr>
          </a:p>
          <a:p>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参加者：</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17</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名</a:t>
            </a:r>
            <a:endPar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日本から</a:t>
            </a:r>
            <a:r>
              <a:rPr lang="ja-JP" altLang="en-US" sz="2000" kern="0" dirty="0">
                <a:effectLst/>
                <a:latin typeface="Century" panose="02040604050505020304" pitchFamily="18" charset="0"/>
                <a:ea typeface="游明朝" panose="02020400000000000000" pitchFamily="18" charset="-128"/>
                <a:cs typeface="Times New Roman" panose="02020603050405020304" pitchFamily="18" charset="0"/>
              </a:rPr>
              <a:t>の参加者：</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菅又久直（</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SIPS</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）、遠城秀和（</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NTTD</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）、鈴木耀夫（</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JTREC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kumimoji="1" lang="ja-JP" altLang="en-US" sz="2000" dirty="0"/>
          </a:p>
        </p:txBody>
      </p:sp>
      <p:sp>
        <p:nvSpPr>
          <p:cNvPr id="4" name="テキスト ボックス 3">
            <a:extLst>
              <a:ext uri="{FF2B5EF4-FFF2-40B4-BE49-F238E27FC236}">
                <a16:creationId xmlns:a16="http://schemas.microsoft.com/office/drawing/2014/main" id="{CB6A439B-BBA4-468B-A2B6-176F654C01CE}"/>
              </a:ext>
            </a:extLst>
          </p:cNvPr>
          <p:cNvSpPr txBox="1"/>
          <p:nvPr/>
        </p:nvSpPr>
        <p:spPr>
          <a:xfrm>
            <a:off x="812800" y="1960880"/>
            <a:ext cx="10403840" cy="4739759"/>
          </a:xfrm>
          <a:prstGeom prst="rect">
            <a:avLst/>
          </a:prstGeom>
          <a:noFill/>
        </p:spPr>
        <p:txBody>
          <a:bodyPr wrap="square" rtlCol="0">
            <a:spAutoFit/>
          </a:bodyPr>
          <a:lstStyle/>
          <a:p>
            <a:r>
              <a:rPr lang="ja-JP" altLang="ja-JP" sz="2400" b="1" kern="0" dirty="0">
                <a:effectLst/>
                <a:latin typeface="Century" panose="02040604050505020304" pitchFamily="18" charset="0"/>
                <a:ea typeface="游明朝" panose="02020400000000000000" pitchFamily="18" charset="-128"/>
                <a:cs typeface="Times New Roman" panose="02020603050405020304" pitchFamily="18" charset="0"/>
              </a:rPr>
              <a:t>コードリスト</a:t>
            </a:r>
            <a:r>
              <a:rPr lang="en-US" altLang="ja-JP" sz="2400" b="1" kern="0" dirty="0">
                <a:effectLst/>
                <a:latin typeface="Century" panose="02040604050505020304" pitchFamily="18" charset="0"/>
                <a:ea typeface="游明朝" panose="02020400000000000000" pitchFamily="18" charset="-128"/>
                <a:cs typeface="Times New Roman" panose="02020603050405020304" pitchFamily="18" charset="0"/>
              </a:rPr>
              <a:t>Town Plan</a:t>
            </a:r>
            <a:r>
              <a:rPr lang="ja-JP" altLang="ja-JP" sz="2400" b="1" kern="0" dirty="0">
                <a:effectLst/>
                <a:latin typeface="Century" panose="02040604050505020304" pitchFamily="18" charset="0"/>
                <a:ea typeface="游明朝" panose="02020400000000000000" pitchFamily="18" charset="-128"/>
                <a:cs typeface="Times New Roman" panose="02020603050405020304" pitchFamily="18" charset="0"/>
              </a:rPr>
              <a:t>プロジェクト</a:t>
            </a:r>
            <a:r>
              <a:rPr lang="ja-JP" altLang="en-US" sz="2400" b="1" kern="0" dirty="0">
                <a:effectLst/>
                <a:latin typeface="Century" panose="02040604050505020304" pitchFamily="18" charset="0"/>
                <a:ea typeface="游明朝" panose="02020400000000000000" pitchFamily="18" charset="-128"/>
                <a:cs typeface="Times New Roman" panose="02020603050405020304" pitchFamily="18" charset="0"/>
              </a:rPr>
              <a:t>の必要性</a:t>
            </a:r>
            <a:endParaRPr lang="en-US" altLang="ja-JP" sz="2400" b="1" kern="0" dirty="0">
              <a:effectLst/>
              <a:latin typeface="Century" panose="02040604050505020304" pitchFamily="18" charset="0"/>
              <a:ea typeface="游明朝" panose="02020400000000000000" pitchFamily="18" charset="-128"/>
              <a:cs typeface="Times New Roman" panose="02020603050405020304" pitchFamily="18" charset="0"/>
            </a:endParaRPr>
          </a:p>
          <a:p>
            <a:pPr marL="800100" lvl="1" indent="-342900">
              <a:buFont typeface="Wingdings" panose="05000000000000000000" pitchFamily="2" charset="2"/>
              <a:buChar char=""/>
            </a:pPr>
            <a:r>
              <a:rPr lang="fr-FR" altLang="ja-JP" dirty="0">
                <a:effectLst/>
                <a:latin typeface="Century" panose="02040604050505020304" pitchFamily="18" charset="0"/>
                <a:ea typeface="游明朝" panose="02020400000000000000" pitchFamily="18" charset="-128"/>
              </a:rPr>
              <a:t>UN/EDIFACT</a:t>
            </a:r>
            <a:r>
              <a:rPr lang="ja-JP" altLang="ja-JP" dirty="0">
                <a:effectLst/>
                <a:latin typeface="Century" panose="02040604050505020304" pitchFamily="18" charset="0"/>
                <a:ea typeface="游明朝" panose="02020400000000000000" pitchFamily="18" charset="-128"/>
              </a:rPr>
              <a:t>データ要素関連の</a:t>
            </a:r>
            <a:r>
              <a:rPr lang="fr-FR" altLang="ja-JP" dirty="0">
                <a:effectLst/>
                <a:latin typeface="Century" panose="02040604050505020304" pitchFamily="18" charset="0"/>
                <a:ea typeface="游明朝" panose="02020400000000000000" pitchFamily="18" charset="-128"/>
              </a:rPr>
              <a:t>UNCL</a:t>
            </a:r>
            <a:r>
              <a:rPr lang="ja-JP" altLang="ja-JP" dirty="0">
                <a:effectLst/>
                <a:latin typeface="Century" panose="02040604050505020304" pitchFamily="18" charset="0"/>
                <a:ea typeface="游明朝" panose="02020400000000000000" pitchFamily="18" charset="-128"/>
              </a:rPr>
              <a:t>（国連</a:t>
            </a:r>
            <a:r>
              <a:rPr lang="fr-FR" altLang="ja-JP" dirty="0">
                <a:effectLst/>
                <a:latin typeface="Century" panose="02040604050505020304" pitchFamily="18" charset="0"/>
                <a:ea typeface="游明朝" panose="02020400000000000000" pitchFamily="18" charset="-128"/>
              </a:rPr>
              <a:t>CEFACT</a:t>
            </a:r>
            <a:r>
              <a:rPr lang="ja-JP" altLang="ja-JP" dirty="0">
                <a:effectLst/>
                <a:latin typeface="Century" panose="02040604050505020304" pitchFamily="18" charset="0"/>
                <a:ea typeface="游明朝" panose="02020400000000000000" pitchFamily="18" charset="-128"/>
              </a:rPr>
              <a:t>コードリスト）</a:t>
            </a:r>
            <a:endParaRPr lang="ja-JP" altLang="ja-JP"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dirty="0">
                <a:effectLst/>
                <a:latin typeface="Century" panose="02040604050505020304" pitchFamily="18" charset="0"/>
                <a:ea typeface="游明朝" panose="02020400000000000000" pitchFamily="18" charset="-128"/>
              </a:rPr>
              <a:t>国連</a:t>
            </a:r>
            <a:r>
              <a:rPr lang="en-US" altLang="ja-JP" dirty="0">
                <a:effectLst/>
                <a:latin typeface="Century" panose="02040604050505020304" pitchFamily="18" charset="0"/>
                <a:ea typeface="游明朝" panose="02020400000000000000" pitchFamily="18" charset="-128"/>
              </a:rPr>
              <a:t>CEFACT</a:t>
            </a:r>
            <a:r>
              <a:rPr lang="ja-JP" altLang="ja-JP" dirty="0">
                <a:effectLst/>
                <a:latin typeface="Century" panose="02040604050505020304" pitchFamily="18" charset="0"/>
                <a:ea typeface="游明朝" panose="02020400000000000000" pitchFamily="18" charset="-128"/>
              </a:rPr>
              <a:t>勧告（</a:t>
            </a:r>
            <a:r>
              <a:rPr lang="en-US" altLang="ja-JP" dirty="0">
                <a:effectLst/>
                <a:latin typeface="Century" panose="02040604050505020304" pitchFamily="18" charset="0"/>
                <a:ea typeface="游明朝" panose="02020400000000000000" pitchFamily="18" charset="-128"/>
              </a:rPr>
              <a:t>Recommendation</a:t>
            </a:r>
            <a:r>
              <a:rPr lang="ja-JP" altLang="ja-JP" dirty="0">
                <a:effectLst/>
                <a:latin typeface="Century" panose="02040604050505020304" pitchFamily="18" charset="0"/>
                <a:ea typeface="游明朝" panose="02020400000000000000" pitchFamily="18" charset="-128"/>
              </a:rPr>
              <a:t>）で定義されたコードリスト</a:t>
            </a:r>
            <a:endParaRPr lang="ja-JP" altLang="ja-JP"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dirty="0">
                <a:effectLst/>
                <a:latin typeface="Century" panose="02040604050505020304" pitchFamily="18" charset="0"/>
                <a:ea typeface="游明朝" panose="02020400000000000000" pitchFamily="18" charset="-128"/>
              </a:rPr>
              <a:t>外部国際標準化機関（</a:t>
            </a:r>
            <a:r>
              <a:rPr lang="en-US" altLang="ja-JP" dirty="0">
                <a:effectLst/>
                <a:latin typeface="Century" panose="02040604050505020304" pitchFamily="18" charset="0"/>
                <a:ea typeface="游明朝" panose="02020400000000000000" pitchFamily="18" charset="-128"/>
              </a:rPr>
              <a:t>ISO</a:t>
            </a:r>
            <a:r>
              <a:rPr lang="ja-JP" altLang="ja-JP" dirty="0">
                <a:effectLst/>
                <a:latin typeface="Century" panose="02040604050505020304" pitchFamily="18" charset="0"/>
                <a:ea typeface="游明朝" panose="02020400000000000000" pitchFamily="18" charset="-128"/>
              </a:rPr>
              <a:t>など）が提供するコードリスト</a:t>
            </a:r>
            <a:endParaRPr lang="ja-JP" altLang="ja-JP" dirty="0">
              <a:effectLst/>
              <a:latin typeface="Times New Roman" panose="02020603050405020304" pitchFamily="18" charset="0"/>
              <a:ea typeface="Times New Roman" panose="02020603050405020304" pitchFamily="18" charset="0"/>
            </a:endParaRPr>
          </a:p>
          <a:p>
            <a:endParaRPr kumimoji="1" lang="en-US" altLang="ja-JP" sz="2000" b="1" dirty="0"/>
          </a:p>
          <a:p>
            <a:pPr marL="285750" indent="-285750">
              <a:buFont typeface="Wingdings" panose="05000000000000000000" pitchFamily="2" charset="2"/>
              <a:buChar char="Ø"/>
            </a:pP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新たに国際標準として使いたいコードリストがあっても、対応する</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UN/EDIFACT</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データ要素が定義されていないと</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UNCL</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に追加することができない。</a:t>
            </a:r>
            <a:endPar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endParaRPr>
          </a:p>
          <a:p>
            <a:pPr marL="342900" indent="-342900">
              <a:buFont typeface="Wingdings" panose="05000000000000000000" pitchFamily="2" charset="2"/>
              <a:buChar char="Ø"/>
            </a:pPr>
            <a:endParaRPr lang="en-US" altLang="ja-JP" sz="2000" b="1" kern="0" dirty="0">
              <a:effectLst/>
              <a:latin typeface="Century" panose="02040604050505020304" pitchFamily="18" charset="0"/>
              <a:ea typeface="游明朝" panose="02020400000000000000" pitchFamily="18" charset="-128"/>
              <a:cs typeface="Times New Roman" panose="02020603050405020304" pitchFamily="18" charset="0"/>
            </a:endParaRPr>
          </a:p>
          <a:p>
            <a:pPr marL="285750" indent="-285750">
              <a:buFont typeface="Wingdings" panose="05000000000000000000" pitchFamily="2" charset="2"/>
              <a:buChar char="Ø"/>
            </a:pPr>
            <a:r>
              <a:rPr lang="ja-JP" altLang="ja-JP" sz="1800" dirty="0">
                <a:effectLst/>
                <a:latin typeface="Century" panose="02040604050505020304" pitchFamily="18" charset="0"/>
                <a:ea typeface="游明朝" panose="02020400000000000000" pitchFamily="18" charset="-128"/>
              </a:rPr>
              <a:t>国連</a:t>
            </a:r>
            <a:r>
              <a:rPr lang="en-US" altLang="ja-JP" sz="1800" dirty="0">
                <a:effectLst/>
                <a:latin typeface="Century" panose="02040604050505020304" pitchFamily="18" charset="0"/>
                <a:ea typeface="游明朝" panose="02020400000000000000" pitchFamily="18" charset="-128"/>
              </a:rPr>
              <a:t>CEFACT</a:t>
            </a:r>
            <a:r>
              <a:rPr lang="ja-JP" altLang="ja-JP" sz="1800" dirty="0">
                <a:effectLst/>
                <a:latin typeface="Century" panose="02040604050505020304" pitchFamily="18" charset="0"/>
                <a:ea typeface="游明朝" panose="02020400000000000000" pitchFamily="18" charset="-128"/>
              </a:rPr>
              <a:t>メッセージ（</a:t>
            </a:r>
            <a:r>
              <a:rPr lang="en-US" altLang="ja-JP" sz="1800" dirty="0">
                <a:effectLst/>
                <a:latin typeface="Century" panose="02040604050505020304" pitchFamily="18" charset="0"/>
                <a:ea typeface="游明朝" panose="02020400000000000000" pitchFamily="18" charset="-128"/>
              </a:rPr>
              <a:t>EDIFACT</a:t>
            </a:r>
            <a:r>
              <a:rPr lang="ja-JP" altLang="ja-JP" sz="1800" dirty="0">
                <a:effectLst/>
                <a:latin typeface="Century" panose="02040604050505020304" pitchFamily="18" charset="0"/>
                <a:ea typeface="游明朝" panose="02020400000000000000" pitchFamily="18" charset="-128"/>
              </a:rPr>
              <a:t>、</a:t>
            </a:r>
            <a:r>
              <a:rPr lang="en-US" altLang="ja-JP" sz="1800" dirty="0">
                <a:effectLst/>
                <a:latin typeface="Century" panose="02040604050505020304" pitchFamily="18" charset="0"/>
                <a:ea typeface="游明朝" panose="02020400000000000000" pitchFamily="18" charset="-128"/>
              </a:rPr>
              <a:t>XML</a:t>
            </a:r>
            <a:r>
              <a:rPr lang="ja-JP" altLang="ja-JP" sz="1800" dirty="0">
                <a:effectLst/>
                <a:latin typeface="Century" panose="02040604050505020304" pitchFamily="18" charset="0"/>
                <a:ea typeface="游明朝" panose="02020400000000000000" pitchFamily="18" charset="-128"/>
              </a:rPr>
              <a:t>、</a:t>
            </a:r>
            <a:r>
              <a:rPr lang="en-US" altLang="ja-JP" sz="1800" dirty="0">
                <a:effectLst/>
                <a:latin typeface="Century" panose="02040604050505020304" pitchFamily="18" charset="0"/>
                <a:ea typeface="游明朝" panose="02020400000000000000" pitchFamily="18" charset="-128"/>
              </a:rPr>
              <a:t>JSON-LD</a:t>
            </a:r>
            <a:r>
              <a:rPr lang="ja-JP" altLang="ja-JP" sz="1800" dirty="0">
                <a:effectLst/>
                <a:latin typeface="Century" panose="02040604050505020304" pitchFamily="18" charset="0"/>
                <a:ea typeface="游明朝" panose="02020400000000000000" pitchFamily="18" charset="-128"/>
              </a:rPr>
              <a:t>）のコードリストへのアクセスは、</a:t>
            </a:r>
            <a:r>
              <a:rPr lang="en-US" altLang="ja-JP" sz="1800" dirty="0">
                <a:effectLst/>
                <a:latin typeface="Century" panose="02040604050505020304" pitchFamily="18" charset="0"/>
                <a:ea typeface="游明朝" panose="02020400000000000000" pitchFamily="18" charset="-128"/>
              </a:rPr>
              <a:t>UNCL</a:t>
            </a:r>
            <a:r>
              <a:rPr lang="ja-JP" altLang="ja-JP" sz="1800" dirty="0">
                <a:effectLst/>
                <a:latin typeface="Century" panose="02040604050505020304" pitchFamily="18" charset="0"/>
                <a:ea typeface="游明朝" panose="02020400000000000000" pitchFamily="18" charset="-128"/>
              </a:rPr>
              <a:t>か国連</a:t>
            </a:r>
            <a:r>
              <a:rPr lang="en-US" altLang="ja-JP" sz="1800" dirty="0">
                <a:effectLst/>
                <a:latin typeface="Century" panose="02040604050505020304" pitchFamily="18" charset="0"/>
                <a:ea typeface="游明朝" panose="02020400000000000000" pitchFamily="18" charset="-128"/>
              </a:rPr>
              <a:t>CEFACT</a:t>
            </a:r>
            <a:r>
              <a:rPr lang="ja-JP" altLang="ja-JP" sz="1800" dirty="0">
                <a:effectLst/>
                <a:latin typeface="Century" panose="02040604050505020304" pitchFamily="18" charset="0"/>
                <a:ea typeface="游明朝" panose="02020400000000000000" pitchFamily="18" charset="-128"/>
              </a:rPr>
              <a:t>勧告か</a:t>
            </a:r>
            <a:r>
              <a:rPr lang="en-US" altLang="ja-JP" sz="1800" dirty="0">
                <a:effectLst/>
                <a:latin typeface="Century" panose="02040604050505020304" pitchFamily="18" charset="0"/>
                <a:ea typeface="游明朝" panose="02020400000000000000" pitchFamily="18" charset="-128"/>
              </a:rPr>
              <a:t>ISO</a:t>
            </a:r>
            <a:r>
              <a:rPr lang="ja-JP" altLang="ja-JP" sz="1800" dirty="0">
                <a:effectLst/>
                <a:latin typeface="Century" panose="02040604050505020304" pitchFamily="18" charset="0"/>
                <a:ea typeface="游明朝" panose="02020400000000000000" pitchFamily="18" charset="-128"/>
              </a:rPr>
              <a:t>かによりバラバラである。</a:t>
            </a:r>
            <a:endParaRPr lang="ja-JP" altLang="ja-JP" sz="1800" dirty="0">
              <a:effectLst/>
              <a:latin typeface="Times New Roman" panose="02020603050405020304" pitchFamily="18" charset="0"/>
              <a:ea typeface="Times New Roman" panose="02020603050405020304" pitchFamily="18" charset="0"/>
            </a:endParaRPr>
          </a:p>
          <a:p>
            <a:pPr marL="342900" indent="-342900">
              <a:buFont typeface="Wingdings" panose="05000000000000000000" pitchFamily="2" charset="2"/>
              <a:buChar char="Ø"/>
            </a:pPr>
            <a:endParaRPr kumimoji="1" lang="en-US" altLang="ja-JP" sz="2000" b="1" kern="0" dirty="0">
              <a:latin typeface="Century" panose="02040604050505020304" pitchFamily="18" charset="0"/>
              <a:ea typeface="游明朝" panose="02020400000000000000" pitchFamily="18" charset="-128"/>
              <a:cs typeface="Times New Roman" panose="02020603050405020304" pitchFamily="18" charset="0"/>
            </a:endParaRPr>
          </a:p>
          <a:p>
            <a:pPr marL="285750" indent="-285750">
              <a:buFont typeface="Wingdings" panose="05000000000000000000" pitchFamily="2" charset="2"/>
              <a:buChar char="Ø"/>
            </a:pP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国連</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CEFACT</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共通辞書（</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CCL</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）に、特定のデータ要素（</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BBIE</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）に結びつけられている修飾データ型で使用するコードリストが固定化されているものがある。</a:t>
            </a:r>
            <a:endParaRPr lang="en-US" altLang="ja-JP" sz="2000" b="1" kern="0" dirty="0">
              <a:effectLst/>
              <a:latin typeface="Century" panose="02040604050505020304" pitchFamily="18" charset="0"/>
              <a:ea typeface="游明朝" panose="02020400000000000000" pitchFamily="18" charset="-128"/>
              <a:cs typeface="Times New Roman" panose="02020603050405020304" pitchFamily="18" charset="0"/>
            </a:endParaRPr>
          </a:p>
          <a:p>
            <a:pPr marL="342900" indent="-342900">
              <a:buFont typeface="Wingdings" panose="05000000000000000000" pitchFamily="2" charset="2"/>
              <a:buChar char="Ø"/>
            </a:pPr>
            <a:endParaRPr kumimoji="1" lang="en-US" altLang="ja-JP" sz="2000" b="1" kern="0" dirty="0">
              <a:latin typeface="Century" panose="02040604050505020304" pitchFamily="18" charset="0"/>
              <a:ea typeface="游明朝" panose="02020400000000000000" pitchFamily="18" charset="-128"/>
              <a:cs typeface="Times New Roman" panose="02020603050405020304" pitchFamily="18" charset="0"/>
            </a:endParaRPr>
          </a:p>
          <a:p>
            <a:pPr marL="285750" indent="-285750">
              <a:buFont typeface="Wingdings" panose="05000000000000000000" pitchFamily="2" charset="2"/>
              <a:buChar char="Ø"/>
            </a:pP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コードリストの発行形式（</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UNCL</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XML</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スキーマ、</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JSON-LD</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、国連</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CEFACT</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勧告、</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ISO</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コード）によりコード値の定義（</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Annotation</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）記述がことなる。</a:t>
            </a:r>
            <a:endParaRPr kumimoji="1" lang="ja-JP" altLang="en-US" sz="2000" b="1" dirty="0"/>
          </a:p>
        </p:txBody>
      </p:sp>
      <p:sp>
        <p:nvSpPr>
          <p:cNvPr id="5" name="スライド番号プレースホルダー 4">
            <a:extLst>
              <a:ext uri="{FF2B5EF4-FFF2-40B4-BE49-F238E27FC236}">
                <a16:creationId xmlns:a16="http://schemas.microsoft.com/office/drawing/2014/main" id="{80CB5DF8-EF84-4818-A0F3-C3C6FA6B37E0}"/>
              </a:ext>
            </a:extLst>
          </p:cNvPr>
          <p:cNvSpPr>
            <a:spLocks noGrp="1"/>
          </p:cNvSpPr>
          <p:nvPr>
            <p:ph type="sldNum" sz="quarter" idx="12"/>
          </p:nvPr>
        </p:nvSpPr>
        <p:spPr/>
        <p:txBody>
          <a:bodyPr/>
          <a:lstStyle/>
          <a:p>
            <a:fld id="{ED1CE081-C4DF-405A-9F26-C0CC33280479}" type="slidenum">
              <a:rPr kumimoji="1" lang="ja-JP" altLang="en-US" smtClean="0"/>
              <a:t>12</a:t>
            </a:fld>
            <a:endParaRPr kumimoji="1" lang="ja-JP" altLang="en-US"/>
          </a:p>
        </p:txBody>
      </p:sp>
    </p:spTree>
    <p:extLst>
      <p:ext uri="{BB962C8B-B14F-4D97-AF65-F5344CB8AC3E}">
        <p14:creationId xmlns:p14="http://schemas.microsoft.com/office/powerpoint/2010/main" val="3324144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248E480-7016-43D9-AC40-A58D5EE58A74}"/>
              </a:ext>
            </a:extLst>
          </p:cNvPr>
          <p:cNvSpPr txBox="1"/>
          <p:nvPr/>
        </p:nvSpPr>
        <p:spPr>
          <a:xfrm>
            <a:off x="1226908" y="1168346"/>
            <a:ext cx="10047890" cy="5355312"/>
          </a:xfrm>
          <a:prstGeom prst="rect">
            <a:avLst/>
          </a:prstGeom>
          <a:noFill/>
        </p:spPr>
        <p:txBody>
          <a:bodyPr wrap="square">
            <a:spAutoFit/>
          </a:bodyPr>
          <a:lstStyle/>
          <a:p>
            <a:pPr algn="just"/>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日時：　</a:t>
            </a: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2021</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年</a:t>
            </a: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4</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月</a:t>
            </a: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26</a:t>
            </a:r>
            <a:r>
              <a:rPr lang="ja-JP" altLang="en-US" sz="2400" kern="100" dirty="0">
                <a:effectLst/>
                <a:latin typeface="游明朝" panose="02020400000000000000" pitchFamily="18" charset="-128"/>
                <a:ea typeface="游明朝" panose="02020400000000000000" pitchFamily="18" charset="-128"/>
                <a:cs typeface="Times New Roman" panose="02020603050405020304" pitchFamily="18" charset="0"/>
              </a:rPr>
              <a:t>日</a:t>
            </a: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-5</a:t>
            </a:r>
            <a:r>
              <a:rPr lang="ja-JP" altLang="en-US" sz="2400" kern="100" dirty="0">
                <a:effectLst/>
                <a:latin typeface="游明朝" panose="02020400000000000000" pitchFamily="18" charset="-128"/>
                <a:ea typeface="游明朝" panose="02020400000000000000" pitchFamily="18" charset="-128"/>
                <a:cs typeface="Times New Roman" panose="02020603050405020304" pitchFamily="18" charset="0"/>
              </a:rPr>
              <a:t>月</a:t>
            </a: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7</a:t>
            </a:r>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日</a:t>
            </a:r>
          </a:p>
          <a:p>
            <a:pPr algn="just"/>
            <a:r>
              <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場所：　</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オンライン</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800" kern="0" dirty="0">
                <a:effectLst/>
                <a:latin typeface="Century" panose="02040604050505020304" pitchFamily="18" charset="0"/>
                <a:ea typeface="游明朝" panose="02020400000000000000" pitchFamily="18" charset="-128"/>
                <a:cs typeface="Times New Roman" panose="02020603050405020304" pitchFamily="18" charset="0"/>
              </a:rPr>
              <a:t>本フォーラムでは、</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大まかに</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4</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つの分野（貿易円滑化分野、電子ビジネス分野、電子政府分野、技術分野）に分かれてセッションが持たれ</a:t>
            </a:r>
            <a:r>
              <a:rPr lang="ja-JP" altLang="en-US" sz="1800" kern="0" dirty="0">
                <a:effectLst/>
                <a:latin typeface="Century" panose="02040604050505020304" pitchFamily="18" charset="0"/>
                <a:ea typeface="游明朝" panose="02020400000000000000" pitchFamily="18" charset="-128"/>
                <a:cs typeface="Times New Roman" panose="02020603050405020304" pitchFamily="18" charset="0"/>
              </a:rPr>
              <a:t>た。</a:t>
            </a:r>
            <a:endPar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endParaRPr>
          </a:p>
          <a:p>
            <a:pPr algn="just"/>
            <a:endPar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342900" lvl="0" indent="-342900">
              <a:buFont typeface="Wingdings" panose="05000000000000000000" pitchFamily="2" charset="2"/>
              <a:buChar char=""/>
            </a:pPr>
            <a:r>
              <a:rPr lang="ja-JP" altLang="ja-JP" sz="1800" dirty="0">
                <a:effectLst/>
                <a:latin typeface="Century" panose="02040604050505020304" pitchFamily="18" charset="0"/>
                <a:ea typeface="游明朝" panose="02020400000000000000" pitchFamily="18" charset="-128"/>
              </a:rPr>
              <a:t>貿易円滑化分野では、シングルウィンドウや貿易情報ポータルについての課題、および貿易円滑化関連の勧告について審議。</a:t>
            </a:r>
            <a:endParaRPr lang="ja-JP" altLang="ja-JP" sz="18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1800" dirty="0">
                <a:effectLst/>
                <a:latin typeface="Century" panose="02040604050505020304" pitchFamily="18" charset="0"/>
                <a:ea typeface="游明朝" panose="02020400000000000000" pitchFamily="18" charset="-128"/>
              </a:rPr>
              <a:t>電子ビジネス分野では、国際サプライチェーン、運輸・物流及びその他のビジネス電子化に関わる課題が審議。</a:t>
            </a:r>
            <a:endParaRPr lang="ja-JP" altLang="ja-JP" sz="1800" dirty="0">
              <a:effectLst/>
              <a:latin typeface="Times New Roman" panose="02020603050405020304" pitchFamily="18" charset="0"/>
              <a:ea typeface="Times New Roman" panose="02020603050405020304" pitchFamily="18" charset="0"/>
            </a:endParaRPr>
          </a:p>
          <a:p>
            <a:pPr marL="1257300" lvl="2" indent="-342900">
              <a:buFont typeface="Wingdings" panose="05000000000000000000" pitchFamily="2" charset="2"/>
              <a:buChar char=""/>
            </a:pPr>
            <a:r>
              <a:rPr lang="ja-JP" altLang="ja-JP" dirty="0">
                <a:effectLst/>
                <a:latin typeface="Century" panose="02040604050505020304" pitchFamily="18" charset="0"/>
                <a:ea typeface="游明朝" panose="02020400000000000000" pitchFamily="18" charset="-128"/>
              </a:rPr>
              <a:t>国際サプライチェーン関係では自動車製造工程プロジェクトや日本から提案中の電子交渉プロジェクトなどが議題に</a:t>
            </a:r>
            <a:r>
              <a:rPr lang="ja-JP" altLang="en-US" dirty="0">
                <a:effectLst/>
                <a:latin typeface="Century" panose="02040604050505020304" pitchFamily="18" charset="0"/>
                <a:ea typeface="游明朝" panose="02020400000000000000" pitchFamily="18" charset="-128"/>
              </a:rPr>
              <a:t>なった</a:t>
            </a:r>
            <a:r>
              <a:rPr lang="ja-JP" altLang="ja-JP" dirty="0">
                <a:effectLst/>
                <a:latin typeface="Century" panose="02040604050505020304" pitchFamily="18" charset="0"/>
                <a:ea typeface="游明朝" panose="02020400000000000000" pitchFamily="18" charset="-128"/>
              </a:rPr>
              <a:t>。</a:t>
            </a:r>
            <a:endParaRPr lang="ja-JP" altLang="ja-JP" dirty="0">
              <a:effectLst/>
              <a:latin typeface="Times New Roman" panose="02020603050405020304" pitchFamily="18" charset="0"/>
              <a:ea typeface="Times New Roman" panose="02020603050405020304" pitchFamily="18" charset="0"/>
            </a:endParaRPr>
          </a:p>
          <a:p>
            <a:pPr marL="1257300" lvl="2" indent="-342900">
              <a:buFont typeface="Wingdings" panose="05000000000000000000" pitchFamily="2" charset="2"/>
              <a:buChar char=""/>
            </a:pPr>
            <a:r>
              <a:rPr lang="ja-JP" altLang="ja-JP" dirty="0">
                <a:effectLst/>
                <a:latin typeface="Century" panose="02040604050505020304" pitchFamily="18" charset="0"/>
                <a:ea typeface="游明朝" panose="02020400000000000000" pitchFamily="18" charset="-128"/>
              </a:rPr>
              <a:t>運輸・物流関係では、複合一貫輸送及び商流・物流を連携したトレーサビリティが中心の話題となってい</a:t>
            </a:r>
            <a:r>
              <a:rPr lang="ja-JP" altLang="en-US" dirty="0">
                <a:effectLst/>
                <a:latin typeface="Century" panose="02040604050505020304" pitchFamily="18" charset="0"/>
                <a:ea typeface="游明朝" panose="02020400000000000000" pitchFamily="18" charset="-128"/>
              </a:rPr>
              <a:t>る</a:t>
            </a:r>
            <a:r>
              <a:rPr lang="ja-JP" altLang="ja-JP" dirty="0">
                <a:effectLst/>
                <a:latin typeface="Century" panose="02040604050505020304" pitchFamily="18" charset="0"/>
                <a:ea typeface="游明朝" panose="02020400000000000000" pitchFamily="18" charset="-128"/>
              </a:rPr>
              <a:t>。</a:t>
            </a:r>
            <a:endParaRPr lang="ja-JP" altLang="ja-JP" dirty="0">
              <a:effectLst/>
              <a:latin typeface="Times New Roman" panose="02020603050405020304" pitchFamily="18" charset="0"/>
              <a:ea typeface="Times New Roman" panose="02020603050405020304" pitchFamily="18" charset="0"/>
            </a:endParaRPr>
          </a:p>
          <a:p>
            <a:pPr marL="1257300" lvl="2" indent="-342900">
              <a:buFont typeface="Wingdings" panose="05000000000000000000" pitchFamily="2" charset="2"/>
              <a:buChar char=""/>
            </a:pPr>
            <a:r>
              <a:rPr lang="ja-JP" altLang="ja-JP" dirty="0">
                <a:effectLst/>
                <a:latin typeface="Century" panose="02040604050505020304" pitchFamily="18" charset="0"/>
                <a:ea typeface="游明朝" panose="02020400000000000000" pitchFamily="18" charset="-128"/>
              </a:rPr>
              <a:t>その他の電子ビジネス分野では、金融、会計、保険、医療、旅行観光などの電子ビジネスモデルが検討されて</a:t>
            </a:r>
            <a:r>
              <a:rPr lang="ja-JP" altLang="en-US" dirty="0">
                <a:effectLst/>
                <a:latin typeface="Century" panose="02040604050505020304" pitchFamily="18" charset="0"/>
                <a:ea typeface="游明朝" panose="02020400000000000000" pitchFamily="18" charset="-128"/>
              </a:rPr>
              <a:t>いる</a:t>
            </a:r>
            <a:r>
              <a:rPr lang="ja-JP" altLang="ja-JP" dirty="0">
                <a:effectLst/>
                <a:latin typeface="Century" panose="02040604050505020304" pitchFamily="18" charset="0"/>
                <a:ea typeface="游明朝" panose="02020400000000000000" pitchFamily="18" charset="-128"/>
              </a:rPr>
              <a:t>。</a:t>
            </a:r>
            <a:endParaRPr lang="ja-JP" altLang="ja-JP"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1800" dirty="0">
                <a:effectLst/>
                <a:latin typeface="Century" panose="02040604050505020304" pitchFamily="18" charset="0"/>
                <a:ea typeface="游明朝" panose="02020400000000000000" pitchFamily="18" charset="-128"/>
              </a:rPr>
              <a:t>電子政府分野では、ブロックチェーンや</a:t>
            </a:r>
            <a:r>
              <a:rPr lang="en-US" altLang="ja-JP" sz="1800" dirty="0">
                <a:effectLst/>
                <a:latin typeface="Century" panose="02040604050505020304" pitchFamily="18" charset="0"/>
                <a:ea typeface="游明朝" panose="02020400000000000000" pitchFamily="18" charset="-128"/>
              </a:rPr>
              <a:t>IoT</a:t>
            </a:r>
            <a:r>
              <a:rPr lang="ja-JP" altLang="ja-JP" sz="1800" dirty="0">
                <a:effectLst/>
                <a:latin typeface="Century" panose="02040604050505020304" pitchFamily="18" charset="0"/>
                <a:ea typeface="游明朝" panose="02020400000000000000" pitchFamily="18" charset="-128"/>
              </a:rPr>
              <a:t>などの新技術によるデータ管理を検討して</a:t>
            </a:r>
            <a:r>
              <a:rPr lang="ja-JP" altLang="en-US" sz="1800" dirty="0">
                <a:effectLst/>
                <a:latin typeface="Century" panose="02040604050505020304" pitchFamily="18" charset="0"/>
                <a:ea typeface="游明朝" panose="02020400000000000000" pitchFamily="18" charset="-128"/>
              </a:rPr>
              <a:t>いる</a:t>
            </a:r>
            <a:r>
              <a:rPr lang="ja-JP" altLang="ja-JP" sz="1800" dirty="0">
                <a:effectLst/>
                <a:latin typeface="Century" panose="02040604050505020304" pitchFamily="18" charset="0"/>
                <a:ea typeface="游明朝" panose="02020400000000000000" pitchFamily="18" charset="-128"/>
              </a:rPr>
              <a:t>。更に、農業／漁業／環境分野も電子政府関係領域に含まれて</a:t>
            </a:r>
            <a:r>
              <a:rPr lang="ja-JP" altLang="en-US" sz="1800" dirty="0">
                <a:effectLst/>
                <a:latin typeface="Century" panose="02040604050505020304" pitchFamily="18" charset="0"/>
                <a:ea typeface="游明朝" panose="02020400000000000000" pitchFamily="18" charset="-128"/>
              </a:rPr>
              <a:t>る</a:t>
            </a:r>
            <a:r>
              <a:rPr lang="ja-JP" altLang="ja-JP" sz="1800" dirty="0">
                <a:effectLst/>
                <a:latin typeface="Century" panose="02040604050505020304" pitchFamily="18" charset="0"/>
                <a:ea typeface="游明朝" panose="02020400000000000000" pitchFamily="18" charset="-128"/>
              </a:rPr>
              <a:t>。</a:t>
            </a:r>
            <a:endParaRPr lang="ja-JP" altLang="ja-JP" sz="18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1800" dirty="0">
                <a:effectLst/>
                <a:latin typeface="Century" panose="02040604050505020304" pitchFamily="18" charset="0"/>
                <a:ea typeface="游明朝" panose="02020400000000000000" pitchFamily="18" charset="-128"/>
              </a:rPr>
              <a:t>技術分野では、</a:t>
            </a:r>
            <a:r>
              <a:rPr lang="en-US" altLang="ja-JP" sz="1800" dirty="0">
                <a:effectLst/>
                <a:latin typeface="Century" panose="02040604050505020304" pitchFamily="18" charset="0"/>
                <a:ea typeface="游明朝" panose="02020400000000000000" pitchFamily="18" charset="-128"/>
              </a:rPr>
              <a:t>EDI</a:t>
            </a:r>
            <a:r>
              <a:rPr lang="ja-JP" altLang="ja-JP" sz="1800" dirty="0">
                <a:effectLst/>
                <a:latin typeface="Century" panose="02040604050505020304" pitchFamily="18" charset="0"/>
                <a:ea typeface="游明朝" panose="02020400000000000000" pitchFamily="18" charset="-128"/>
              </a:rPr>
              <a:t>の</a:t>
            </a:r>
            <a:r>
              <a:rPr lang="en-US" altLang="ja-JP" sz="1800" dirty="0">
                <a:effectLst/>
                <a:latin typeface="Century" panose="02040604050505020304" pitchFamily="18" charset="0"/>
                <a:ea typeface="游明朝" panose="02020400000000000000" pitchFamily="18" charset="-128"/>
              </a:rPr>
              <a:t>API</a:t>
            </a:r>
            <a:r>
              <a:rPr lang="ja-JP" altLang="ja-JP" sz="1800" dirty="0">
                <a:effectLst/>
                <a:latin typeface="Century" panose="02040604050505020304" pitchFamily="18" charset="0"/>
                <a:ea typeface="游明朝" panose="02020400000000000000" pitchFamily="18" charset="-128"/>
              </a:rPr>
              <a:t>化に向けた標準の整備について審議が行われた。</a:t>
            </a:r>
            <a:endParaRPr lang="ja-JP" altLang="ja-JP" sz="1800" dirty="0">
              <a:effectLst/>
              <a:latin typeface="Times New Roman" panose="02020603050405020304" pitchFamily="18" charset="0"/>
              <a:ea typeface="Times New Roman" panose="02020603050405020304" pitchFamily="18" charset="0"/>
            </a:endParaRPr>
          </a:p>
        </p:txBody>
      </p:sp>
      <p:sp>
        <p:nvSpPr>
          <p:cNvPr id="4" name="テキスト ボックス 3">
            <a:extLst>
              <a:ext uri="{FF2B5EF4-FFF2-40B4-BE49-F238E27FC236}">
                <a16:creationId xmlns:a16="http://schemas.microsoft.com/office/drawing/2014/main" id="{DCDA47B6-44EC-4D0F-B4A1-6272313C966B}"/>
              </a:ext>
            </a:extLst>
          </p:cNvPr>
          <p:cNvSpPr txBox="1"/>
          <p:nvPr/>
        </p:nvSpPr>
        <p:spPr>
          <a:xfrm>
            <a:off x="2682240" y="351746"/>
            <a:ext cx="6827520" cy="584775"/>
          </a:xfrm>
          <a:prstGeom prst="rect">
            <a:avLst/>
          </a:prstGeom>
          <a:noFill/>
        </p:spPr>
        <p:txBody>
          <a:bodyPr wrap="square" rtlCol="0">
            <a:spAutoFit/>
          </a:bodyPr>
          <a:lstStyle/>
          <a:p>
            <a:pPr algn="ctr"/>
            <a:r>
              <a:rPr lang="ja-JP" altLang="ja-JP" sz="3200" dirty="0">
                <a:effectLst/>
                <a:ea typeface="游明朝" panose="02020400000000000000" pitchFamily="18" charset="-128"/>
                <a:cs typeface="Times New Roman" panose="02020603050405020304" pitchFamily="18" charset="0"/>
              </a:rPr>
              <a:t>国連</a:t>
            </a:r>
            <a:r>
              <a:rPr lang="en-US" altLang="ja-JP" sz="3200" dirty="0">
                <a:effectLst/>
                <a:ea typeface="游明朝" panose="02020400000000000000" pitchFamily="18" charset="-128"/>
                <a:cs typeface="Times New Roman" panose="02020603050405020304" pitchFamily="18" charset="0"/>
              </a:rPr>
              <a:t>CEFACT</a:t>
            </a:r>
            <a:r>
              <a:rPr lang="ja-JP" altLang="ja-JP" sz="3200" dirty="0">
                <a:effectLst/>
                <a:ea typeface="游明朝" panose="02020400000000000000" pitchFamily="18" charset="-128"/>
                <a:cs typeface="Times New Roman" panose="02020603050405020304" pitchFamily="18" charset="0"/>
              </a:rPr>
              <a:t>第</a:t>
            </a:r>
            <a:r>
              <a:rPr lang="en-US" altLang="ja-JP" sz="3200" dirty="0">
                <a:ea typeface="游明朝" panose="02020400000000000000" pitchFamily="18" charset="-128"/>
                <a:cs typeface="Times New Roman" panose="02020603050405020304" pitchFamily="18" charset="0"/>
              </a:rPr>
              <a:t>36</a:t>
            </a:r>
            <a:r>
              <a:rPr lang="ja-JP" altLang="ja-JP" sz="3200" dirty="0">
                <a:effectLst/>
                <a:ea typeface="游明朝" panose="02020400000000000000" pitchFamily="18" charset="-128"/>
                <a:cs typeface="Times New Roman" panose="02020603050405020304" pitchFamily="18" charset="0"/>
              </a:rPr>
              <a:t>回</a:t>
            </a:r>
            <a:r>
              <a:rPr lang="ja-JP" altLang="en-US" sz="3200" dirty="0">
                <a:effectLst/>
                <a:ea typeface="游明朝" panose="02020400000000000000" pitchFamily="18" charset="-128"/>
                <a:cs typeface="Times New Roman" panose="02020603050405020304" pitchFamily="18" charset="0"/>
              </a:rPr>
              <a:t>フォーラム</a:t>
            </a:r>
            <a:endParaRPr kumimoji="1" lang="ja-JP" altLang="en-US" sz="3200" dirty="0"/>
          </a:p>
        </p:txBody>
      </p:sp>
      <p:sp>
        <p:nvSpPr>
          <p:cNvPr id="5" name="スライド番号プレースホルダー 4">
            <a:extLst>
              <a:ext uri="{FF2B5EF4-FFF2-40B4-BE49-F238E27FC236}">
                <a16:creationId xmlns:a16="http://schemas.microsoft.com/office/drawing/2014/main" id="{666619F0-E823-418B-9EC6-02FC62AB9B46}"/>
              </a:ext>
            </a:extLst>
          </p:cNvPr>
          <p:cNvSpPr>
            <a:spLocks noGrp="1"/>
          </p:cNvSpPr>
          <p:nvPr>
            <p:ph type="sldNum" sz="quarter" idx="12"/>
          </p:nvPr>
        </p:nvSpPr>
        <p:spPr/>
        <p:txBody>
          <a:bodyPr/>
          <a:lstStyle/>
          <a:p>
            <a:fld id="{3BAF9D28-7D5E-4EB5-8DE7-346A131979F7}" type="slidenum">
              <a:rPr kumimoji="1" lang="ja-JP" altLang="en-US" smtClean="0"/>
              <a:t>2</a:t>
            </a:fld>
            <a:endParaRPr kumimoji="1" lang="ja-JP" altLang="en-US"/>
          </a:p>
        </p:txBody>
      </p:sp>
    </p:spTree>
    <p:extLst>
      <p:ext uri="{BB962C8B-B14F-4D97-AF65-F5344CB8AC3E}">
        <p14:creationId xmlns:p14="http://schemas.microsoft.com/office/powerpoint/2010/main" val="2688061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D9ACF4E7-272D-46D3-9EB1-6BB644BF49CC}"/>
              </a:ext>
            </a:extLst>
          </p:cNvPr>
          <p:cNvSpPr txBox="1"/>
          <p:nvPr/>
        </p:nvSpPr>
        <p:spPr>
          <a:xfrm>
            <a:off x="589280" y="450334"/>
            <a:ext cx="9621520" cy="523220"/>
          </a:xfrm>
          <a:prstGeom prst="rect">
            <a:avLst/>
          </a:prstGeom>
          <a:noFill/>
        </p:spPr>
        <p:txBody>
          <a:bodyPr wrap="square">
            <a:spAutoFit/>
          </a:bodyPr>
          <a:lstStyle/>
          <a:p>
            <a:pPr lvl="0"/>
            <a:r>
              <a:rPr lang="en-US" altLang="ja-JP" sz="2800" b="1" kern="0" dirty="0">
                <a:effectLst/>
                <a:latin typeface="Century" panose="02040604050505020304" pitchFamily="18" charset="0"/>
                <a:ea typeface="游明朝" panose="02020400000000000000" pitchFamily="18" charset="-128"/>
                <a:cs typeface="Times New Roman" panose="02020603050405020304" pitchFamily="18" charset="0"/>
              </a:rPr>
              <a:t>API</a:t>
            </a:r>
            <a:r>
              <a:rPr lang="ja-JP" altLang="ja-JP" sz="2800" b="1" kern="0" dirty="0">
                <a:effectLst/>
                <a:latin typeface="Century" panose="02040604050505020304" pitchFamily="18" charset="0"/>
                <a:ea typeface="游明朝" panose="02020400000000000000" pitchFamily="18" charset="-128"/>
                <a:cs typeface="Times New Roman" panose="02020603050405020304" pitchFamily="18" charset="0"/>
              </a:rPr>
              <a:t>ガイドライン活用セッション</a:t>
            </a:r>
            <a:endParaRPr lang="ja-JP" altLang="ja-JP" sz="2800" b="1" dirty="0">
              <a:effectLst/>
              <a:latin typeface="Times New Roman" panose="02020603050405020304" pitchFamily="18" charset="0"/>
              <a:ea typeface="Times New Roman" panose="02020603050405020304" pitchFamily="18" charset="0"/>
            </a:endParaRPr>
          </a:p>
        </p:txBody>
      </p:sp>
      <p:sp>
        <p:nvSpPr>
          <p:cNvPr id="6" name="テキスト ボックス 5">
            <a:extLst>
              <a:ext uri="{FF2B5EF4-FFF2-40B4-BE49-F238E27FC236}">
                <a16:creationId xmlns:a16="http://schemas.microsoft.com/office/drawing/2014/main" id="{85C1C804-1745-48A8-92B7-C47E7A111DBB}"/>
              </a:ext>
            </a:extLst>
          </p:cNvPr>
          <p:cNvSpPr txBox="1"/>
          <p:nvPr/>
        </p:nvSpPr>
        <p:spPr>
          <a:xfrm>
            <a:off x="802640" y="945048"/>
            <a:ext cx="10403840" cy="1015663"/>
          </a:xfrm>
          <a:prstGeom prst="rect">
            <a:avLst/>
          </a:prstGeom>
          <a:noFill/>
        </p:spPr>
        <p:txBody>
          <a:bodyPr wrap="square" rtlCol="0">
            <a:spAutoFit/>
          </a:bodyPr>
          <a:lstStyle/>
          <a:p>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4</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月</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26</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10:00-12:30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（日本時間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17:00-19:30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a:t>
            </a:r>
            <a:endParaRPr lang="en-US" altLang="ja-JP" sz="2000" kern="0" dirty="0">
              <a:latin typeface="Century" panose="02040604050505020304" pitchFamily="18" charset="0"/>
              <a:ea typeface="游明朝" panose="02020400000000000000" pitchFamily="18" charset="-128"/>
              <a:cs typeface="Times New Roman" panose="02020603050405020304" pitchFamily="18" charset="0"/>
            </a:endParaRPr>
          </a:p>
          <a:p>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参加者：</a:t>
            </a:r>
            <a:r>
              <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rPr>
              <a:t>43</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名</a:t>
            </a:r>
            <a:endPar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日本から</a:t>
            </a:r>
            <a:r>
              <a:rPr lang="ja-JP" altLang="en-US" sz="2000" kern="0" dirty="0">
                <a:effectLst/>
                <a:latin typeface="Century" panose="02040604050505020304" pitchFamily="18" charset="0"/>
                <a:ea typeface="游明朝" panose="02020400000000000000" pitchFamily="18" charset="-128"/>
                <a:cs typeface="Times New Roman" panose="02020603050405020304" pitchFamily="18" charset="0"/>
              </a:rPr>
              <a:t>の参加者：</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菅又久直（</a:t>
            </a:r>
            <a:r>
              <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rPr>
              <a:t>SIPS</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）、鈴木耀夫（</a:t>
            </a:r>
            <a:r>
              <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rPr>
              <a:t>JTREC</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）、遠城秀和（</a:t>
            </a:r>
            <a:r>
              <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rPr>
              <a:t>NTTD</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a:t>
            </a:r>
            <a:endParaRPr kumimoji="1" lang="ja-JP" altLang="en-US" sz="2000" dirty="0"/>
          </a:p>
        </p:txBody>
      </p:sp>
      <p:pic>
        <p:nvPicPr>
          <p:cNvPr id="8" name="図 7">
            <a:extLst>
              <a:ext uri="{FF2B5EF4-FFF2-40B4-BE49-F238E27FC236}">
                <a16:creationId xmlns:a16="http://schemas.microsoft.com/office/drawing/2014/main" id="{33584B09-4757-4996-9B34-91C636F3E15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50828" y="2836168"/>
            <a:ext cx="7195732" cy="3947373"/>
          </a:xfrm>
          <a:prstGeom prst="rect">
            <a:avLst/>
          </a:prstGeom>
          <a:noFill/>
          <a:ln>
            <a:noFill/>
          </a:ln>
        </p:spPr>
      </p:pic>
      <p:sp>
        <p:nvSpPr>
          <p:cNvPr id="9" name="テキスト ボックス 8">
            <a:extLst>
              <a:ext uri="{FF2B5EF4-FFF2-40B4-BE49-F238E27FC236}">
                <a16:creationId xmlns:a16="http://schemas.microsoft.com/office/drawing/2014/main" id="{17AB0BB8-B492-4539-9214-9113B8128859}"/>
              </a:ext>
            </a:extLst>
          </p:cNvPr>
          <p:cNvSpPr txBox="1"/>
          <p:nvPr/>
        </p:nvSpPr>
        <p:spPr>
          <a:xfrm>
            <a:off x="345440" y="2277369"/>
            <a:ext cx="3738880" cy="1569660"/>
          </a:xfrm>
          <a:prstGeom prst="rect">
            <a:avLst/>
          </a:prstGeom>
          <a:noFill/>
        </p:spPr>
        <p:txBody>
          <a:bodyPr wrap="square" rtlCol="0">
            <a:spAutoFit/>
          </a:bodyPr>
          <a:lstStyle/>
          <a:p>
            <a:r>
              <a:rPr lang="en-AU" altLang="ja-JP" sz="2400" b="1" dirty="0">
                <a:effectLst/>
                <a:latin typeface="Century" panose="02040604050505020304" pitchFamily="18" charset="0"/>
                <a:ea typeface="游明朝" panose="02020400000000000000" pitchFamily="18" charset="-128"/>
              </a:rPr>
              <a:t>JSON-LD</a:t>
            </a:r>
            <a:r>
              <a:rPr lang="ja-JP" altLang="ja-JP" sz="2400" b="1" dirty="0">
                <a:effectLst/>
                <a:latin typeface="Century" panose="02040604050505020304" pitchFamily="18" charset="0"/>
                <a:ea typeface="游明朝" panose="02020400000000000000" pitchFamily="18" charset="-128"/>
              </a:rPr>
              <a:t>ライブラリ：</a:t>
            </a:r>
            <a:r>
              <a:rPr lang="en-AU" altLang="ja-JP" sz="2400" b="1" u="sng" dirty="0">
                <a:solidFill>
                  <a:srgbClr val="0563C1"/>
                </a:solidFill>
                <a:effectLst/>
                <a:latin typeface="Century" panose="02040604050505020304" pitchFamily="18" charset="0"/>
                <a:ea typeface="游明朝" panose="02020400000000000000" pitchFamily="18" charset="-128"/>
                <a:hlinkClick r:id="rId3"/>
              </a:rPr>
              <a:t>https://service.unece.org/trade/uncefact/vocabulary/uncefact/</a:t>
            </a:r>
            <a:r>
              <a:rPr lang="en-AU" altLang="ja-JP" sz="2400" b="1" dirty="0">
                <a:effectLst/>
                <a:latin typeface="Century" panose="02040604050505020304" pitchFamily="18" charset="0"/>
                <a:ea typeface="游明朝" panose="02020400000000000000" pitchFamily="18" charset="-128"/>
              </a:rPr>
              <a:t> </a:t>
            </a:r>
            <a:endParaRPr kumimoji="1" lang="ja-JP" altLang="en-US" sz="2400" dirty="0"/>
          </a:p>
        </p:txBody>
      </p:sp>
      <p:sp>
        <p:nvSpPr>
          <p:cNvPr id="10" name="テキスト ボックス 9">
            <a:extLst>
              <a:ext uri="{FF2B5EF4-FFF2-40B4-BE49-F238E27FC236}">
                <a16:creationId xmlns:a16="http://schemas.microsoft.com/office/drawing/2014/main" id="{68A57B01-E4F1-4F79-AAC0-722108CCF7B3}"/>
              </a:ext>
            </a:extLst>
          </p:cNvPr>
          <p:cNvSpPr txBox="1"/>
          <p:nvPr/>
        </p:nvSpPr>
        <p:spPr>
          <a:xfrm>
            <a:off x="4650828" y="2646700"/>
            <a:ext cx="3352800" cy="830997"/>
          </a:xfrm>
          <a:prstGeom prst="rect">
            <a:avLst/>
          </a:prstGeom>
          <a:noFill/>
        </p:spPr>
        <p:txBody>
          <a:bodyPr wrap="square" rtlCol="0">
            <a:spAutoFit/>
          </a:bodyPr>
          <a:lstStyle/>
          <a:p>
            <a:r>
              <a:rPr lang="en-US" altLang="ja-JP" sz="2400" dirty="0">
                <a:effectLst/>
                <a:latin typeface="Century" panose="02040604050505020304" pitchFamily="18" charset="0"/>
                <a:ea typeface="游明朝" panose="02020400000000000000" pitchFamily="18" charset="-128"/>
              </a:rPr>
              <a:t>RDM2API</a:t>
            </a:r>
            <a:r>
              <a:rPr lang="ja-JP" altLang="ja-JP" sz="2400" dirty="0">
                <a:effectLst/>
                <a:latin typeface="Century" panose="02040604050505020304" pitchFamily="18" charset="0"/>
                <a:ea typeface="游明朝" panose="02020400000000000000" pitchFamily="18" charset="-128"/>
              </a:rPr>
              <a:t>進捗状況</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11" name="テキスト ボックス 10">
            <a:extLst>
              <a:ext uri="{FF2B5EF4-FFF2-40B4-BE49-F238E27FC236}">
                <a16:creationId xmlns:a16="http://schemas.microsoft.com/office/drawing/2014/main" id="{30F53F66-A63D-427B-A5F0-69D3C857B96F}"/>
              </a:ext>
            </a:extLst>
          </p:cNvPr>
          <p:cNvSpPr txBox="1"/>
          <p:nvPr/>
        </p:nvSpPr>
        <p:spPr>
          <a:xfrm>
            <a:off x="447040" y="4036497"/>
            <a:ext cx="3972560" cy="1938992"/>
          </a:xfrm>
          <a:prstGeom prst="rect">
            <a:avLst/>
          </a:prstGeom>
          <a:noFill/>
        </p:spPr>
        <p:txBody>
          <a:bodyPr wrap="square" rtlCol="0">
            <a:spAutoFit/>
          </a:bodyPr>
          <a:lstStyle/>
          <a:p>
            <a:r>
              <a:rPr lang="ja-JP" altLang="ja-JP" sz="2000" b="1" u="sng" kern="0" dirty="0">
                <a:effectLst/>
                <a:latin typeface="Century" panose="02040604050505020304" pitchFamily="18" charset="0"/>
                <a:ea typeface="游明朝" panose="02020400000000000000" pitchFamily="18" charset="-128"/>
                <a:cs typeface="Times New Roman" panose="02020603050405020304" pitchFamily="18" charset="0"/>
              </a:rPr>
              <a:t>ドメイン毎の</a:t>
            </a:r>
            <a:r>
              <a:rPr lang="en-US" altLang="ja-JP" sz="2000" b="1" u="sng" kern="0" dirty="0">
                <a:effectLst/>
                <a:latin typeface="Century" panose="02040604050505020304" pitchFamily="18" charset="0"/>
                <a:ea typeface="游明朝" panose="02020400000000000000" pitchFamily="18" charset="-128"/>
                <a:cs typeface="Times New Roman" panose="02020603050405020304" pitchFamily="18" charset="0"/>
              </a:rPr>
              <a:t>API</a:t>
            </a:r>
            <a:r>
              <a:rPr lang="ja-JP" altLang="ja-JP" sz="2000" b="1" u="sng" kern="0" dirty="0">
                <a:effectLst/>
                <a:latin typeface="Century" panose="02040604050505020304" pitchFamily="18" charset="0"/>
                <a:ea typeface="游明朝" panose="02020400000000000000" pitchFamily="18" charset="-128"/>
                <a:cs typeface="Times New Roman" panose="02020603050405020304" pitchFamily="18" charset="0"/>
              </a:rPr>
              <a:t>化への取組み</a:t>
            </a:r>
            <a:endParaRPr lang="en-US" altLang="ja-JP" sz="2000" b="1" u="sng" kern="0" dirty="0">
              <a:effectLst/>
              <a:latin typeface="Century" panose="02040604050505020304" pitchFamily="18" charset="0"/>
              <a:ea typeface="游明朝" panose="02020400000000000000" pitchFamily="18" charset="-128"/>
              <a:cs typeface="Times New Roman" panose="02020603050405020304" pitchFamily="18" charset="0"/>
            </a:endParaRPr>
          </a:p>
          <a:p>
            <a:pPr marL="285750" indent="-285750">
              <a:buFont typeface="Wingdings" panose="05000000000000000000" pitchFamily="2" charset="2"/>
              <a:buChar char="Ø"/>
            </a:pP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インボイス</a:t>
            </a:r>
            <a:r>
              <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rPr>
              <a:t>API</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導入事例</a:t>
            </a:r>
            <a:endParaRPr lang="en-US" altLang="ja-JP" sz="2000" b="1" kern="0" dirty="0">
              <a:latin typeface="Century" panose="02040604050505020304" pitchFamily="18" charset="0"/>
              <a:ea typeface="游明朝" panose="02020400000000000000" pitchFamily="18" charset="-128"/>
              <a:cs typeface="Times New Roman" panose="02020603050405020304" pitchFamily="18" charset="0"/>
            </a:endParaRPr>
          </a:p>
          <a:p>
            <a:pPr marL="285750" indent="-285750">
              <a:buFont typeface="Wingdings" panose="05000000000000000000" pitchFamily="2" charset="2"/>
              <a:buChar char="Ø"/>
            </a:pPr>
            <a:r>
              <a:rPr lang="en-US" altLang="ja-JP" sz="2000" dirty="0">
                <a:effectLst/>
                <a:latin typeface="Century" panose="02040604050505020304" pitchFamily="18" charset="0"/>
                <a:ea typeface="游明朝" panose="02020400000000000000" pitchFamily="18" charset="-128"/>
              </a:rPr>
              <a:t>API</a:t>
            </a:r>
            <a:r>
              <a:rPr lang="ja-JP" altLang="ja-JP" sz="2000" dirty="0">
                <a:effectLst/>
                <a:latin typeface="Century" panose="02040604050505020304" pitchFamily="18" charset="0"/>
                <a:ea typeface="游明朝" panose="02020400000000000000" pitchFamily="18" charset="-128"/>
              </a:rPr>
              <a:t>についての自動車業界の観点</a:t>
            </a:r>
            <a:endParaRPr lang="ja-JP" altLang="ja-JP" sz="2000" dirty="0">
              <a:effectLst/>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Ø"/>
            </a:pPr>
            <a:r>
              <a:rPr lang="en-US" altLang="ja-JP" sz="2000" kern="0" dirty="0" err="1">
                <a:effectLst/>
                <a:latin typeface="Century" panose="02040604050505020304" pitchFamily="18" charset="0"/>
                <a:ea typeface="游明朝" panose="02020400000000000000" pitchFamily="18" charset="-128"/>
                <a:cs typeface="Times New Roman" panose="02020603050405020304" pitchFamily="18" charset="0"/>
              </a:rPr>
              <a:t>eCMR</a:t>
            </a:r>
            <a:r>
              <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rPr>
              <a:t> </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a:t>
            </a:r>
            <a:r>
              <a:rPr lang="en-US" altLang="ja-JP" sz="2000" kern="0" dirty="0" err="1">
                <a:effectLst/>
                <a:latin typeface="Times New Roman" panose="02020603050405020304" pitchFamily="18" charset="0"/>
                <a:ea typeface="Times New Roman" panose="02020603050405020304" pitchFamily="18" charset="0"/>
              </a:rPr>
              <a:t>電子道路貨物国際運送契約</a:t>
            </a:r>
            <a:r>
              <a:rPr lang="en-US" altLang="ja-JP" sz="2000" kern="0" dirty="0">
                <a:effectLst/>
                <a:latin typeface="Times New Roman" panose="02020603050405020304" pitchFamily="18" charset="0"/>
                <a:ea typeface="Times New Roman" panose="02020603050405020304" pitchFamily="18" charset="0"/>
              </a:rPr>
              <a:t>）</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の</a:t>
            </a:r>
            <a:r>
              <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rPr>
              <a:t>API</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化</a:t>
            </a:r>
            <a:endParaRPr kumimoji="1" lang="ja-JP" altLang="en-US" sz="2000" b="1" dirty="0"/>
          </a:p>
        </p:txBody>
      </p:sp>
      <p:sp>
        <p:nvSpPr>
          <p:cNvPr id="12" name="スライド番号プレースホルダー 11">
            <a:extLst>
              <a:ext uri="{FF2B5EF4-FFF2-40B4-BE49-F238E27FC236}">
                <a16:creationId xmlns:a16="http://schemas.microsoft.com/office/drawing/2014/main" id="{4CBF6726-8DC0-4DB5-89AF-EE317A7314FE}"/>
              </a:ext>
            </a:extLst>
          </p:cNvPr>
          <p:cNvSpPr>
            <a:spLocks noGrp="1"/>
          </p:cNvSpPr>
          <p:nvPr>
            <p:ph type="sldNum" sz="quarter" idx="12"/>
          </p:nvPr>
        </p:nvSpPr>
        <p:spPr/>
        <p:txBody>
          <a:bodyPr/>
          <a:lstStyle/>
          <a:p>
            <a:fld id="{ED1CE081-C4DF-405A-9F26-C0CC33280479}" type="slidenum">
              <a:rPr kumimoji="1" lang="ja-JP" altLang="en-US" smtClean="0"/>
              <a:t>3</a:t>
            </a:fld>
            <a:endParaRPr kumimoji="1" lang="ja-JP" altLang="en-US"/>
          </a:p>
        </p:txBody>
      </p:sp>
    </p:spTree>
    <p:extLst>
      <p:ext uri="{BB962C8B-B14F-4D97-AF65-F5344CB8AC3E}">
        <p14:creationId xmlns:p14="http://schemas.microsoft.com/office/powerpoint/2010/main" val="367384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4CE6B53-B4D0-4075-B7C8-1F80CAB0814C}"/>
              </a:ext>
            </a:extLst>
          </p:cNvPr>
          <p:cNvSpPr txBox="1"/>
          <p:nvPr/>
        </p:nvSpPr>
        <p:spPr>
          <a:xfrm>
            <a:off x="254000" y="221010"/>
            <a:ext cx="7081520" cy="523220"/>
          </a:xfrm>
          <a:prstGeom prst="rect">
            <a:avLst/>
          </a:prstGeom>
          <a:noFill/>
        </p:spPr>
        <p:txBody>
          <a:bodyPr wrap="square" rtlCol="0">
            <a:spAutoFit/>
          </a:bodyPr>
          <a:lstStyle/>
          <a:p>
            <a:r>
              <a:rPr lang="ja-JP" altLang="ja-JP" sz="2800" b="1" kern="0" dirty="0">
                <a:effectLst/>
                <a:latin typeface="Century" panose="02040604050505020304" pitchFamily="18" charset="0"/>
                <a:ea typeface="游明朝" panose="02020400000000000000" pitchFamily="18" charset="-128"/>
                <a:cs typeface="Times New Roman" panose="02020603050405020304" pitchFamily="18" charset="0"/>
              </a:rPr>
              <a:t>トレーサビリティに関する意見交換</a:t>
            </a:r>
            <a:endParaRPr kumimoji="1" lang="ja-JP" altLang="en-US" sz="2800" b="1" dirty="0"/>
          </a:p>
        </p:txBody>
      </p:sp>
      <p:sp>
        <p:nvSpPr>
          <p:cNvPr id="3" name="テキスト ボックス 2">
            <a:extLst>
              <a:ext uri="{FF2B5EF4-FFF2-40B4-BE49-F238E27FC236}">
                <a16:creationId xmlns:a16="http://schemas.microsoft.com/office/drawing/2014/main" id="{70A1217B-60F7-4235-95AD-E867E6E81BA1}"/>
              </a:ext>
            </a:extLst>
          </p:cNvPr>
          <p:cNvSpPr txBox="1"/>
          <p:nvPr/>
        </p:nvSpPr>
        <p:spPr>
          <a:xfrm>
            <a:off x="802640" y="945048"/>
            <a:ext cx="10403840" cy="1292662"/>
          </a:xfrm>
          <a:prstGeom prst="rect">
            <a:avLst/>
          </a:prstGeom>
          <a:noFill/>
        </p:spPr>
        <p:txBody>
          <a:bodyPr wrap="square" rtlCol="0">
            <a:spAutoFit/>
          </a:bodyPr>
          <a:lstStyle/>
          <a:p>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4</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月</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28</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10:00-12:30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（日本時間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17:00-19:30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a:t>
            </a:r>
            <a:endParaRPr lang="en-US" altLang="ja-JP" sz="2000" kern="0" dirty="0">
              <a:latin typeface="Century" panose="02040604050505020304" pitchFamily="18" charset="0"/>
              <a:ea typeface="游明朝" panose="02020400000000000000" pitchFamily="18" charset="-128"/>
              <a:cs typeface="Times New Roman" panose="02020603050405020304" pitchFamily="18" charset="0"/>
            </a:endParaRPr>
          </a:p>
          <a:p>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参加者：</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61</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名</a:t>
            </a:r>
            <a:endPar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日本から</a:t>
            </a:r>
            <a:r>
              <a:rPr lang="ja-JP" altLang="en-US" sz="2000" kern="0" dirty="0">
                <a:effectLst/>
                <a:latin typeface="Century" panose="02040604050505020304" pitchFamily="18" charset="0"/>
                <a:ea typeface="游明朝" panose="02020400000000000000" pitchFamily="18" charset="-128"/>
                <a:cs typeface="Times New Roman" panose="02020603050405020304" pitchFamily="18" charset="0"/>
              </a:rPr>
              <a:t>の参加者：</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菅又久直（</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SIPS</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）、清友大造（</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JASTPRO</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）、祁答院包則（</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JASTPRO</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en-US" altLang="ja-JP" kern="0" dirty="0">
                <a:latin typeface="Century" panose="02040604050505020304" pitchFamily="18" charset="0"/>
                <a:ea typeface="游明朝" panose="02020400000000000000" pitchFamily="18" charset="-128"/>
                <a:cs typeface="Times New Roman" panose="02020603050405020304" pitchFamily="18" charset="0"/>
              </a:rPr>
              <a:t>                                    </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遠城秀和（</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NTTD</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kumimoji="1" lang="ja-JP" altLang="en-US" sz="2000" dirty="0"/>
          </a:p>
        </p:txBody>
      </p:sp>
      <p:pic>
        <p:nvPicPr>
          <p:cNvPr id="4" name="図 3">
            <a:extLst>
              <a:ext uri="{FF2B5EF4-FFF2-40B4-BE49-F238E27FC236}">
                <a16:creationId xmlns:a16="http://schemas.microsoft.com/office/drawing/2014/main" id="{8D1BA79D-A17C-4310-BAC1-F040A0C7D97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45655" y="3210560"/>
            <a:ext cx="4464050" cy="2997200"/>
          </a:xfrm>
          <a:prstGeom prst="rect">
            <a:avLst/>
          </a:prstGeom>
          <a:noFill/>
          <a:ln>
            <a:noFill/>
          </a:ln>
        </p:spPr>
      </p:pic>
      <p:sp>
        <p:nvSpPr>
          <p:cNvPr id="5" name="テキスト ボックス 4">
            <a:extLst>
              <a:ext uri="{FF2B5EF4-FFF2-40B4-BE49-F238E27FC236}">
                <a16:creationId xmlns:a16="http://schemas.microsoft.com/office/drawing/2014/main" id="{51542A9C-B3E2-42DD-8908-177115E8F176}"/>
              </a:ext>
            </a:extLst>
          </p:cNvPr>
          <p:cNvSpPr txBox="1"/>
          <p:nvPr/>
        </p:nvSpPr>
        <p:spPr>
          <a:xfrm>
            <a:off x="7145655" y="2370192"/>
            <a:ext cx="4944745" cy="707886"/>
          </a:xfrm>
          <a:prstGeom prst="rect">
            <a:avLst/>
          </a:prstGeom>
          <a:noFill/>
        </p:spPr>
        <p:txBody>
          <a:bodyPr wrap="square" rtlCol="0">
            <a:spAutoFit/>
          </a:bodyPr>
          <a:lstStyle/>
          <a:p>
            <a:r>
              <a:rPr lang="ja-JP" altLang="ja-JP" sz="2000" b="1" kern="0" dirty="0">
                <a:effectLst/>
                <a:latin typeface="Century" panose="02040604050505020304" pitchFamily="18" charset="0"/>
                <a:ea typeface="游明朝" panose="02020400000000000000" pitchFamily="18" charset="-128"/>
                <a:cs typeface="Times New Roman" panose="02020603050405020304" pitchFamily="18" charset="0"/>
              </a:rPr>
              <a:t>複合一貫輸送に関して、商流と物流で共通に認識できる</a:t>
            </a:r>
            <a:r>
              <a:rPr lang="en-US" altLang="ja-JP" sz="2000" b="1" kern="0" dirty="0">
                <a:effectLst/>
                <a:latin typeface="Century" panose="02040604050505020304" pitchFamily="18" charset="0"/>
                <a:ea typeface="游明朝" panose="02020400000000000000" pitchFamily="18" charset="-128"/>
                <a:cs typeface="Times New Roman" panose="02020603050405020304" pitchFamily="18" charset="0"/>
              </a:rPr>
              <a:t>ID</a:t>
            </a:r>
            <a:r>
              <a:rPr lang="ja-JP" altLang="ja-JP" sz="2000" b="1" kern="0" dirty="0">
                <a:effectLst/>
                <a:latin typeface="Century" panose="02040604050505020304" pitchFamily="18" charset="0"/>
                <a:ea typeface="游明朝" panose="02020400000000000000" pitchFamily="18" charset="-128"/>
                <a:cs typeface="Times New Roman" panose="02020603050405020304" pitchFamily="18" charset="0"/>
              </a:rPr>
              <a:t>の欠如</a:t>
            </a:r>
            <a:endParaRPr kumimoji="1" lang="ja-JP" altLang="en-US" sz="2000" b="1" dirty="0"/>
          </a:p>
        </p:txBody>
      </p:sp>
      <p:sp>
        <p:nvSpPr>
          <p:cNvPr id="6" name="テキスト ボックス 5">
            <a:extLst>
              <a:ext uri="{FF2B5EF4-FFF2-40B4-BE49-F238E27FC236}">
                <a16:creationId xmlns:a16="http://schemas.microsoft.com/office/drawing/2014/main" id="{72EC1469-1508-4063-A8A3-9F8C76AFAAA6}"/>
              </a:ext>
            </a:extLst>
          </p:cNvPr>
          <p:cNvSpPr txBox="1"/>
          <p:nvPr/>
        </p:nvSpPr>
        <p:spPr>
          <a:xfrm>
            <a:off x="1026160" y="2439218"/>
            <a:ext cx="5628640" cy="4247317"/>
          </a:xfrm>
          <a:prstGeom prst="rect">
            <a:avLst/>
          </a:prstGeom>
          <a:noFill/>
        </p:spPr>
        <p:txBody>
          <a:bodyPr wrap="square" rtlCol="0">
            <a:spAutoFit/>
          </a:bodyPr>
          <a:lstStyle/>
          <a:p>
            <a:pPr marL="285750" indent="-285750">
              <a:buFont typeface="Wingdings" panose="05000000000000000000" pitchFamily="2" charset="2"/>
              <a:buChar char="Ø"/>
            </a:pPr>
            <a:r>
              <a:rPr lang="ja-JP" altLang="ja-JP" sz="1800" dirty="0">
                <a:effectLst/>
                <a:latin typeface="Century" panose="02040604050505020304" pitchFamily="18" charset="0"/>
                <a:ea typeface="游明朝" panose="02020400000000000000" pitchFamily="18" charset="-128"/>
              </a:rPr>
              <a:t>運輸ロジスティックス領域では、トレーサビリティに関してスマート・コンテナー及び複合一貫輸送追跡の２つのプロジェクトを進めている。その中で、透明性のある複合一貫輸送相互運用性コラボレーション標準を進めている。</a:t>
            </a:r>
            <a:endParaRPr lang="ja-JP" altLang="ja-JP" sz="1800" dirty="0">
              <a:effectLst/>
              <a:latin typeface="Times New Roman" panose="02020603050405020304" pitchFamily="18" charset="0"/>
              <a:ea typeface="Times New Roman" panose="02020603050405020304" pitchFamily="18" charset="0"/>
            </a:endParaRPr>
          </a:p>
          <a:p>
            <a:pPr marL="285750" indent="-285750">
              <a:buFont typeface="Wingdings" panose="05000000000000000000" pitchFamily="2" charset="2"/>
              <a:buChar char="Ø"/>
            </a:pPr>
            <a:endParaRPr kumimoji="1" lang="en-US" altLang="ja-JP" dirty="0"/>
          </a:p>
          <a:p>
            <a:pPr marL="285750" indent="-285750">
              <a:buFont typeface="Wingdings" panose="05000000000000000000" pitchFamily="2" charset="2"/>
              <a:buChar char="Ø"/>
            </a:pPr>
            <a:r>
              <a:rPr lang="ja-JP" altLang="ja-JP" sz="1800" kern="0" dirty="0">
                <a:effectLst/>
                <a:ea typeface="游明朝" panose="02020400000000000000" pitchFamily="18" charset="-128"/>
                <a:cs typeface="Calibri-Bold"/>
              </a:rPr>
              <a:t>透明性のあるトレーサビリティのためのデータパイプライン及び運輸ドメインの成果物</a:t>
            </a:r>
            <a:r>
              <a:rPr lang="ja-JP" altLang="en-US" sz="1800" kern="0" dirty="0">
                <a:effectLst/>
                <a:ea typeface="游明朝" panose="02020400000000000000" pitchFamily="18" charset="-128"/>
                <a:cs typeface="Calibri-Bold"/>
              </a:rPr>
              <a:t>を活用。</a:t>
            </a:r>
            <a:endParaRPr lang="en-US" altLang="ja-JP" sz="1800" kern="0" dirty="0">
              <a:effectLst/>
              <a:ea typeface="游明朝" panose="02020400000000000000" pitchFamily="18" charset="-128"/>
              <a:cs typeface="Calibri-Bold"/>
            </a:endParaRPr>
          </a:p>
          <a:p>
            <a:pPr marL="285750" indent="-285750">
              <a:buFont typeface="Wingdings" panose="05000000000000000000" pitchFamily="2" charset="2"/>
              <a:buChar char="Ø"/>
            </a:pPr>
            <a:endParaRPr kumimoji="1" lang="en-US" altLang="ja-JP" kern="0" dirty="0">
              <a:ea typeface="游明朝" panose="02020400000000000000" pitchFamily="18" charset="-128"/>
            </a:endParaRPr>
          </a:p>
          <a:p>
            <a:pPr marL="285750" indent="-285750">
              <a:buFont typeface="Wingdings" panose="05000000000000000000" pitchFamily="2" charset="2"/>
              <a:buChar char="Ø"/>
            </a:pP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持続的な繊維／革製品分野のトレーサビレィティについての関心は高まっている</a:t>
            </a:r>
            <a:r>
              <a:rPr lang="ja-JP" altLang="en-US"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endParaRPr>
          </a:p>
          <a:p>
            <a:pPr marL="285750" indent="-285750">
              <a:buFont typeface="Wingdings" panose="05000000000000000000" pitchFamily="2" charset="2"/>
              <a:buChar char="Ø"/>
            </a:pPr>
            <a:endParaRPr kumimoji="1" lang="en-US" altLang="ja-JP" kern="0" dirty="0">
              <a:latin typeface="Century" panose="02040604050505020304" pitchFamily="18" charset="0"/>
              <a:ea typeface="游明朝" panose="02020400000000000000" pitchFamily="18" charset="-128"/>
              <a:cs typeface="Times New Roman" panose="02020603050405020304" pitchFamily="18" charset="0"/>
            </a:endParaRPr>
          </a:p>
          <a:p>
            <a:pPr marL="285750" indent="-285750">
              <a:buFont typeface="Wingdings" panose="05000000000000000000" pitchFamily="2" charset="2"/>
              <a:buChar char="Ø"/>
            </a:pP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BSP (Buy-Ship-Pay)</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参照モデル領域に</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SDCE</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Sustainable Development &amp; Circular Economy View</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）を追加する</a:t>
            </a:r>
            <a:r>
              <a:rPr lang="ja-JP" altLang="en-US"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kumimoji="1" lang="ja-JP" altLang="en-US" dirty="0"/>
          </a:p>
        </p:txBody>
      </p:sp>
      <p:sp>
        <p:nvSpPr>
          <p:cNvPr id="7" name="スライド番号プレースホルダー 6">
            <a:extLst>
              <a:ext uri="{FF2B5EF4-FFF2-40B4-BE49-F238E27FC236}">
                <a16:creationId xmlns:a16="http://schemas.microsoft.com/office/drawing/2014/main" id="{975689E6-1617-4C1F-8611-7EE4F4EFC56D}"/>
              </a:ext>
            </a:extLst>
          </p:cNvPr>
          <p:cNvSpPr>
            <a:spLocks noGrp="1"/>
          </p:cNvSpPr>
          <p:nvPr>
            <p:ph type="sldNum" sz="quarter" idx="12"/>
          </p:nvPr>
        </p:nvSpPr>
        <p:spPr/>
        <p:txBody>
          <a:bodyPr/>
          <a:lstStyle/>
          <a:p>
            <a:fld id="{ED1CE081-C4DF-405A-9F26-C0CC33280479}" type="slidenum">
              <a:rPr kumimoji="1" lang="ja-JP" altLang="en-US" smtClean="0"/>
              <a:t>4</a:t>
            </a:fld>
            <a:endParaRPr kumimoji="1" lang="ja-JP" altLang="en-US"/>
          </a:p>
        </p:txBody>
      </p:sp>
    </p:spTree>
    <p:extLst>
      <p:ext uri="{BB962C8B-B14F-4D97-AF65-F5344CB8AC3E}">
        <p14:creationId xmlns:p14="http://schemas.microsoft.com/office/powerpoint/2010/main" val="1900925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0CBD347-6444-4AF9-8383-2E78BC63208C}"/>
              </a:ext>
            </a:extLst>
          </p:cNvPr>
          <p:cNvSpPr txBox="1"/>
          <p:nvPr/>
        </p:nvSpPr>
        <p:spPr>
          <a:xfrm>
            <a:off x="254000" y="221010"/>
            <a:ext cx="7081520" cy="523220"/>
          </a:xfrm>
          <a:prstGeom prst="rect">
            <a:avLst/>
          </a:prstGeom>
          <a:noFill/>
        </p:spPr>
        <p:txBody>
          <a:bodyPr wrap="square" rtlCol="0">
            <a:spAutoFit/>
          </a:bodyPr>
          <a:lstStyle/>
          <a:p>
            <a:r>
              <a:rPr kumimoji="1" lang="en-US" altLang="ja-JP" sz="2800" b="1" dirty="0"/>
              <a:t>Track &amp; Trace</a:t>
            </a:r>
            <a:r>
              <a:rPr kumimoji="1" lang="ja-JP" altLang="en-US" sz="2800" b="1" dirty="0"/>
              <a:t>プロジェクト</a:t>
            </a:r>
          </a:p>
        </p:txBody>
      </p:sp>
      <p:sp>
        <p:nvSpPr>
          <p:cNvPr id="3" name="テキスト ボックス 2">
            <a:extLst>
              <a:ext uri="{FF2B5EF4-FFF2-40B4-BE49-F238E27FC236}">
                <a16:creationId xmlns:a16="http://schemas.microsoft.com/office/drawing/2014/main" id="{733E5C78-0602-4BE7-9BCF-F855C9E80FDE}"/>
              </a:ext>
            </a:extLst>
          </p:cNvPr>
          <p:cNvSpPr txBox="1"/>
          <p:nvPr/>
        </p:nvSpPr>
        <p:spPr>
          <a:xfrm>
            <a:off x="802640" y="945048"/>
            <a:ext cx="10403840" cy="1015663"/>
          </a:xfrm>
          <a:prstGeom prst="rect">
            <a:avLst/>
          </a:prstGeom>
          <a:noFill/>
        </p:spPr>
        <p:txBody>
          <a:bodyPr wrap="square" rtlCol="0">
            <a:spAutoFit/>
          </a:bodyPr>
          <a:lstStyle/>
          <a:p>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4</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月</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13:30-15:00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（日本時間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20:30-22:00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a:t>
            </a:r>
            <a:endParaRPr lang="en-US" altLang="ja-JP" sz="2000" kern="0" dirty="0">
              <a:latin typeface="Century" panose="02040604050505020304" pitchFamily="18" charset="0"/>
              <a:ea typeface="游明朝" panose="02020400000000000000" pitchFamily="18" charset="-128"/>
              <a:cs typeface="Times New Roman" panose="02020603050405020304" pitchFamily="18" charset="0"/>
            </a:endParaRPr>
          </a:p>
          <a:p>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参加者：</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31</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名</a:t>
            </a:r>
            <a:endPar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日本から</a:t>
            </a:r>
            <a:r>
              <a:rPr lang="ja-JP" altLang="en-US" sz="2000" kern="0" dirty="0">
                <a:effectLst/>
                <a:latin typeface="Century" panose="02040604050505020304" pitchFamily="18" charset="0"/>
                <a:ea typeface="游明朝" panose="02020400000000000000" pitchFamily="18" charset="-128"/>
                <a:cs typeface="Times New Roman" panose="02020603050405020304" pitchFamily="18" charset="0"/>
              </a:rPr>
              <a:t>の参加者：</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菅又久直（</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SIPS</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）、高橋一裕（</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）、遠城秀和（</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NTTD</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kumimoji="1" lang="ja-JP" altLang="en-US" sz="2000" dirty="0"/>
          </a:p>
        </p:txBody>
      </p:sp>
      <p:pic>
        <p:nvPicPr>
          <p:cNvPr id="4" name="図 3">
            <a:extLst>
              <a:ext uri="{FF2B5EF4-FFF2-40B4-BE49-F238E27FC236}">
                <a16:creationId xmlns:a16="http://schemas.microsoft.com/office/drawing/2014/main" id="{43EC3FAF-6F83-4330-B599-18BA3B10268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75281" y="2841209"/>
            <a:ext cx="6690184" cy="3691671"/>
          </a:xfrm>
          <a:prstGeom prst="rect">
            <a:avLst/>
          </a:prstGeom>
          <a:noFill/>
          <a:ln>
            <a:noFill/>
          </a:ln>
        </p:spPr>
      </p:pic>
      <p:sp>
        <p:nvSpPr>
          <p:cNvPr id="5" name="テキスト ボックス 4">
            <a:extLst>
              <a:ext uri="{FF2B5EF4-FFF2-40B4-BE49-F238E27FC236}">
                <a16:creationId xmlns:a16="http://schemas.microsoft.com/office/drawing/2014/main" id="{7DDBCDC6-162E-439E-97F1-4DD0C90C02D8}"/>
              </a:ext>
            </a:extLst>
          </p:cNvPr>
          <p:cNvSpPr txBox="1"/>
          <p:nvPr/>
        </p:nvSpPr>
        <p:spPr>
          <a:xfrm>
            <a:off x="802640" y="2200905"/>
            <a:ext cx="6001407" cy="400110"/>
          </a:xfrm>
          <a:prstGeom prst="rect">
            <a:avLst/>
          </a:prstGeom>
          <a:noFill/>
        </p:spPr>
        <p:txBody>
          <a:bodyPr wrap="square" rtlCol="0">
            <a:spAutoFit/>
          </a:bodyPr>
          <a:lstStyle/>
          <a:p>
            <a:r>
              <a:rPr lang="ja-JP" altLang="ja-JP" sz="2000" b="1" kern="0" dirty="0">
                <a:effectLst/>
                <a:latin typeface="Century" panose="02040604050505020304" pitchFamily="18" charset="0"/>
                <a:ea typeface="游明朝" panose="02020400000000000000" pitchFamily="18" charset="-128"/>
                <a:cs typeface="Times New Roman" panose="02020603050405020304" pitchFamily="18" charset="0"/>
              </a:rPr>
              <a:t>商流・物流を通じた貨物（商品）識別スキーム</a:t>
            </a:r>
            <a:endParaRPr kumimoji="1" lang="ja-JP" altLang="en-US" sz="2000" b="1" dirty="0"/>
          </a:p>
        </p:txBody>
      </p:sp>
      <p:sp>
        <p:nvSpPr>
          <p:cNvPr id="6" name="スライド番号プレースホルダー 5">
            <a:extLst>
              <a:ext uri="{FF2B5EF4-FFF2-40B4-BE49-F238E27FC236}">
                <a16:creationId xmlns:a16="http://schemas.microsoft.com/office/drawing/2014/main" id="{F11C4731-199B-45A9-BC46-8E2B33AE1EDB}"/>
              </a:ext>
            </a:extLst>
          </p:cNvPr>
          <p:cNvSpPr>
            <a:spLocks noGrp="1"/>
          </p:cNvSpPr>
          <p:nvPr>
            <p:ph type="sldNum" sz="quarter" idx="12"/>
          </p:nvPr>
        </p:nvSpPr>
        <p:spPr/>
        <p:txBody>
          <a:bodyPr/>
          <a:lstStyle/>
          <a:p>
            <a:fld id="{ED1CE081-C4DF-405A-9F26-C0CC33280479}" type="slidenum">
              <a:rPr kumimoji="1" lang="ja-JP" altLang="en-US" smtClean="0"/>
              <a:t>5</a:t>
            </a:fld>
            <a:endParaRPr kumimoji="1" lang="ja-JP" altLang="en-US"/>
          </a:p>
        </p:txBody>
      </p:sp>
    </p:spTree>
    <p:extLst>
      <p:ext uri="{BB962C8B-B14F-4D97-AF65-F5344CB8AC3E}">
        <p14:creationId xmlns:p14="http://schemas.microsoft.com/office/powerpoint/2010/main" val="3146340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9DFFB98-B869-42C4-B62B-6F4576D4288E}"/>
              </a:ext>
            </a:extLst>
          </p:cNvPr>
          <p:cNvSpPr txBox="1"/>
          <p:nvPr/>
        </p:nvSpPr>
        <p:spPr>
          <a:xfrm>
            <a:off x="497840" y="325120"/>
            <a:ext cx="6695440" cy="523220"/>
          </a:xfrm>
          <a:prstGeom prst="rect">
            <a:avLst/>
          </a:prstGeom>
          <a:noFill/>
        </p:spPr>
        <p:txBody>
          <a:bodyPr wrap="square" rtlCol="0">
            <a:spAutoFit/>
          </a:bodyPr>
          <a:lstStyle/>
          <a:p>
            <a:r>
              <a:rPr lang="en-US" altLang="ja-JP" sz="2800" b="1" kern="0" dirty="0">
                <a:effectLst/>
                <a:latin typeface="Century" panose="02040604050505020304" pitchFamily="18" charset="0"/>
                <a:ea typeface="游明朝" panose="02020400000000000000" pitchFamily="18" charset="-128"/>
                <a:cs typeface="Times New Roman" panose="02020603050405020304" pitchFamily="18" charset="0"/>
              </a:rPr>
              <a:t>SCM&amp;P</a:t>
            </a:r>
            <a:r>
              <a:rPr lang="ja-JP" altLang="en-US" sz="2800" b="1" kern="0" dirty="0">
                <a:effectLst/>
                <a:latin typeface="Century" panose="02040604050505020304" pitchFamily="18" charset="0"/>
                <a:ea typeface="游明朝" panose="02020400000000000000" pitchFamily="18" charset="-128"/>
                <a:cs typeface="Times New Roman" panose="02020603050405020304" pitchFamily="18" charset="0"/>
              </a:rPr>
              <a:t>：</a:t>
            </a:r>
            <a:r>
              <a:rPr lang="ja-JP" altLang="ja-JP" sz="2800" b="1" kern="0" dirty="0">
                <a:effectLst/>
                <a:latin typeface="Century" panose="02040604050505020304" pitchFamily="18" charset="0"/>
                <a:ea typeface="游明朝" panose="02020400000000000000" pitchFamily="18" charset="-128"/>
                <a:cs typeface="Times New Roman" panose="02020603050405020304" pitchFamily="18" charset="0"/>
              </a:rPr>
              <a:t>電子交渉プロジェクト</a:t>
            </a:r>
            <a:endParaRPr kumimoji="1" lang="ja-JP" altLang="en-US" sz="2800" b="1" dirty="0"/>
          </a:p>
        </p:txBody>
      </p:sp>
      <p:sp>
        <p:nvSpPr>
          <p:cNvPr id="3" name="テキスト ボックス 2">
            <a:extLst>
              <a:ext uri="{FF2B5EF4-FFF2-40B4-BE49-F238E27FC236}">
                <a16:creationId xmlns:a16="http://schemas.microsoft.com/office/drawing/2014/main" id="{FE925F7A-2CEC-463F-B926-D5B039FA7C2D}"/>
              </a:ext>
            </a:extLst>
          </p:cNvPr>
          <p:cNvSpPr txBox="1"/>
          <p:nvPr/>
        </p:nvSpPr>
        <p:spPr>
          <a:xfrm>
            <a:off x="802640" y="945048"/>
            <a:ext cx="10403840" cy="1569660"/>
          </a:xfrm>
          <a:prstGeom prst="rect">
            <a:avLst/>
          </a:prstGeom>
          <a:noFill/>
        </p:spPr>
        <p:txBody>
          <a:bodyPr wrap="square" rtlCol="0">
            <a:spAutoFit/>
          </a:bodyPr>
          <a:lstStyle/>
          <a:p>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4</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月</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29</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10:00-12:30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（日本時間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17:00-19:30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a:t>
            </a:r>
            <a:endParaRPr lang="en-US" altLang="ja-JP" sz="2000" kern="0" dirty="0">
              <a:latin typeface="Century" panose="02040604050505020304" pitchFamily="18" charset="0"/>
              <a:ea typeface="游明朝" panose="02020400000000000000" pitchFamily="18" charset="-128"/>
              <a:cs typeface="Times New Roman" panose="02020603050405020304" pitchFamily="18" charset="0"/>
            </a:endParaRPr>
          </a:p>
          <a:p>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参加者：</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29</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名</a:t>
            </a:r>
            <a:endPar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日本から</a:t>
            </a:r>
            <a:r>
              <a:rPr lang="ja-JP" altLang="en-US" sz="2000" kern="0" dirty="0">
                <a:effectLst/>
                <a:latin typeface="Century" panose="02040604050505020304" pitchFamily="18" charset="0"/>
                <a:ea typeface="游明朝" panose="02020400000000000000" pitchFamily="18" charset="-128"/>
                <a:cs typeface="Times New Roman" panose="02020603050405020304" pitchFamily="18" charset="0"/>
              </a:rPr>
              <a:t>の参加者：</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菅又久直（</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SIPS</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）、中台慎二（</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）、高橋一裕（</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                                    </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藤森英明（</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）、柳紀夫（</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）、安達辰巳（</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r>
              <a:rPr lang="ja-JP" altLang="ja-JP" sz="1800" kern="0" dirty="0">
                <a:effectLst/>
                <a:ea typeface="游明朝" panose="02020400000000000000" pitchFamily="18" charset="-128"/>
                <a:cs typeface="Times New Roman" panose="02020603050405020304" pitchFamily="18" charset="0"/>
              </a:rPr>
              <a:t>、</a:t>
            </a:r>
            <a:endParaRPr lang="en-US" altLang="ja-JP" sz="1800" kern="0" dirty="0">
              <a:effectLst/>
              <a:ea typeface="游明朝" panose="02020400000000000000" pitchFamily="18" charset="-128"/>
              <a:cs typeface="Times New Roman" panose="02020603050405020304" pitchFamily="18" charset="0"/>
            </a:endParaRPr>
          </a:p>
          <a:p>
            <a:r>
              <a:rPr lang="en-US" altLang="ja-JP" kern="0" dirty="0">
                <a:solidFill>
                  <a:srgbClr val="222222"/>
                </a:solidFill>
                <a:ea typeface="游明朝" panose="02020400000000000000" pitchFamily="18" charset="-128"/>
                <a:cs typeface="ＭＳ 明朝" panose="02020609040205080304" pitchFamily="17" charset="-128"/>
              </a:rPr>
              <a:t>                                   </a:t>
            </a:r>
            <a:r>
              <a:rPr lang="ja-JP" altLang="ja-JP" sz="1800" kern="0" dirty="0">
                <a:solidFill>
                  <a:srgbClr val="222222"/>
                </a:solidFill>
                <a:effectLst/>
                <a:ea typeface="游明朝" panose="02020400000000000000" pitchFamily="18" charset="-128"/>
                <a:cs typeface="ＭＳ 明朝" panose="02020609040205080304" pitchFamily="17" charset="-128"/>
              </a:rPr>
              <a:t>田部尚志（</a:t>
            </a:r>
            <a:r>
              <a:rPr lang="en-US" altLang="ja-JP" sz="1800" kern="0" dirty="0">
                <a:solidFill>
                  <a:srgbClr val="222222"/>
                </a:solidFill>
                <a:effectLst/>
                <a:ea typeface="游明朝" panose="02020400000000000000" pitchFamily="18" charset="-128"/>
                <a:cs typeface="ＭＳ 明朝" panose="02020609040205080304" pitchFamily="17" charset="-128"/>
              </a:rPr>
              <a:t>NEC</a:t>
            </a:r>
            <a:r>
              <a:rPr lang="ja-JP" altLang="ja-JP" sz="1800" kern="0" dirty="0">
                <a:solidFill>
                  <a:srgbClr val="222222"/>
                </a:solidFill>
                <a:effectLst/>
                <a:ea typeface="游明朝" panose="02020400000000000000" pitchFamily="18" charset="-128"/>
                <a:cs typeface="ＭＳ 明朝" panose="02020609040205080304" pitchFamily="17" charset="-128"/>
              </a:rPr>
              <a:t>）、佐藤友昭（</a:t>
            </a:r>
            <a:r>
              <a:rPr lang="en-US" altLang="ja-JP" sz="1800" kern="0" dirty="0">
                <a:solidFill>
                  <a:srgbClr val="222222"/>
                </a:solidFill>
                <a:effectLst/>
                <a:ea typeface="游明朝" panose="02020400000000000000" pitchFamily="18" charset="-128"/>
                <a:cs typeface="ＭＳ 明朝" panose="02020609040205080304" pitchFamily="17" charset="-128"/>
              </a:rPr>
              <a:t>NES</a:t>
            </a:r>
            <a:r>
              <a:rPr lang="ja-JP" altLang="ja-JP" sz="1800" kern="0" dirty="0">
                <a:solidFill>
                  <a:srgbClr val="222222"/>
                </a:solidFill>
                <a:effectLst/>
                <a:ea typeface="游明朝" panose="02020400000000000000" pitchFamily="18" charset="-128"/>
                <a:cs typeface="ＭＳ 明朝" panose="02020609040205080304" pitchFamily="17" charset="-128"/>
              </a:rPr>
              <a:t>）、藤田延介（</a:t>
            </a:r>
            <a:r>
              <a:rPr lang="en-US" altLang="ja-JP" sz="1800" kern="0" dirty="0">
                <a:solidFill>
                  <a:srgbClr val="222222"/>
                </a:solidFill>
                <a:effectLst/>
                <a:ea typeface="游明朝" panose="02020400000000000000" pitchFamily="18" charset="-128"/>
                <a:cs typeface="ＭＳ 明朝" panose="02020609040205080304" pitchFamily="17" charset="-128"/>
              </a:rPr>
              <a:t>SEC</a:t>
            </a:r>
            <a:r>
              <a:rPr lang="ja-JP" altLang="ja-JP" sz="1800" kern="0" dirty="0">
                <a:solidFill>
                  <a:srgbClr val="222222"/>
                </a:solidFill>
                <a:effectLst/>
                <a:ea typeface="游明朝" panose="02020400000000000000" pitchFamily="18" charset="-128"/>
                <a:cs typeface="ＭＳ 明朝" panose="02020609040205080304" pitchFamily="17" charset="-128"/>
              </a:rPr>
              <a:t>）</a:t>
            </a:r>
            <a:endParaRPr kumimoji="1" lang="ja-JP" altLang="en-US" sz="2000" dirty="0"/>
          </a:p>
        </p:txBody>
      </p:sp>
      <p:pic>
        <p:nvPicPr>
          <p:cNvPr id="4" name="図 3">
            <a:extLst>
              <a:ext uri="{FF2B5EF4-FFF2-40B4-BE49-F238E27FC236}">
                <a16:creationId xmlns:a16="http://schemas.microsoft.com/office/drawing/2014/main" id="{4D73084F-49C9-4A29-9712-D030CB43C9C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3124200"/>
            <a:ext cx="5476645" cy="3281045"/>
          </a:xfrm>
          <a:prstGeom prst="rect">
            <a:avLst/>
          </a:prstGeom>
          <a:noFill/>
          <a:ln>
            <a:noFill/>
          </a:ln>
        </p:spPr>
      </p:pic>
      <p:sp>
        <p:nvSpPr>
          <p:cNvPr id="5" name="テキスト ボックス 4">
            <a:extLst>
              <a:ext uri="{FF2B5EF4-FFF2-40B4-BE49-F238E27FC236}">
                <a16:creationId xmlns:a16="http://schemas.microsoft.com/office/drawing/2014/main" id="{741864EF-DDFE-4219-9379-8E6E1A40B091}"/>
              </a:ext>
            </a:extLst>
          </p:cNvPr>
          <p:cNvSpPr txBox="1"/>
          <p:nvPr/>
        </p:nvSpPr>
        <p:spPr>
          <a:xfrm>
            <a:off x="6306206" y="2758560"/>
            <a:ext cx="5403073" cy="461665"/>
          </a:xfrm>
          <a:prstGeom prst="rect">
            <a:avLst/>
          </a:prstGeom>
          <a:noFill/>
        </p:spPr>
        <p:txBody>
          <a:bodyPr wrap="square" rtlCol="0">
            <a:spAutoFit/>
          </a:bodyPr>
          <a:lstStyle/>
          <a:p>
            <a:r>
              <a:rPr kumimoji="1" lang="ja-JP" altLang="en-US" sz="2400" b="1" dirty="0"/>
              <a:t>交渉フェーズの電子化（自動化）</a:t>
            </a:r>
          </a:p>
        </p:txBody>
      </p:sp>
      <p:sp>
        <p:nvSpPr>
          <p:cNvPr id="6" name="テキスト ボックス 5">
            <a:extLst>
              <a:ext uri="{FF2B5EF4-FFF2-40B4-BE49-F238E27FC236}">
                <a16:creationId xmlns:a16="http://schemas.microsoft.com/office/drawing/2014/main" id="{6A7268E2-132A-489B-B82F-C2A28A8313BC}"/>
              </a:ext>
            </a:extLst>
          </p:cNvPr>
          <p:cNvSpPr txBox="1"/>
          <p:nvPr/>
        </p:nvSpPr>
        <p:spPr>
          <a:xfrm>
            <a:off x="662152" y="2617076"/>
            <a:ext cx="5644054" cy="4247317"/>
          </a:xfrm>
          <a:prstGeom prst="rect">
            <a:avLst/>
          </a:prstGeom>
          <a:noFill/>
        </p:spPr>
        <p:txBody>
          <a:bodyPr wrap="square" rtlCol="0">
            <a:spAutoFit/>
          </a:bodyPr>
          <a:lstStyle/>
          <a:p>
            <a:pPr marL="285750" indent="-285750">
              <a:buFont typeface="Wingdings" panose="05000000000000000000" pitchFamily="2" charset="2"/>
              <a:buChar char="Ø"/>
            </a:pPr>
            <a:r>
              <a:rPr lang="ja-JP" altLang="ja-JP" sz="1800" dirty="0">
                <a:solidFill>
                  <a:srgbClr val="000000"/>
                </a:solidFill>
                <a:effectLst/>
                <a:latin typeface="Times New Roman" panose="02020603050405020304" pitchFamily="18" charset="0"/>
                <a:ea typeface="游明朝" panose="02020400000000000000" pitchFamily="18" charset="-128"/>
                <a:cs typeface="ＭＳ Ｐゴシック" panose="020B0600070205080204" pitchFamily="50" charset="-128"/>
              </a:rPr>
              <a:t>電子交渉に関連するビジネスプロセスと関連するデータ交換要件を定義することを目的としている。これは、内部の人または</a:t>
            </a:r>
            <a:r>
              <a:rPr lang="en-US" altLang="ja-JP" sz="1800" dirty="0">
                <a:solidFill>
                  <a:srgbClr val="000000"/>
                </a:solidFill>
                <a:effectLst/>
                <a:latin typeface="Times New Roman" panose="02020603050405020304" pitchFamily="18" charset="0"/>
                <a:ea typeface="游明朝" panose="02020400000000000000" pitchFamily="18" charset="-128"/>
                <a:cs typeface="ＭＳ Ｐゴシック" panose="020B0600070205080204" pitchFamily="50" charset="-128"/>
              </a:rPr>
              <a:t>AI</a:t>
            </a:r>
            <a:r>
              <a:rPr lang="ja-JP" altLang="ja-JP" sz="1800" dirty="0">
                <a:solidFill>
                  <a:srgbClr val="000000"/>
                </a:solidFill>
                <a:effectLst/>
                <a:latin typeface="Times New Roman" panose="02020603050405020304" pitchFamily="18" charset="0"/>
                <a:ea typeface="游明朝" panose="02020400000000000000" pitchFamily="18" charset="-128"/>
                <a:cs typeface="ＭＳ Ｐゴシック" panose="020B0600070205080204" pitchFamily="50" charset="-128"/>
              </a:rPr>
              <a:t>等による意思決定プロセスではなく、交渉におけるプロトコルとデータ形式を対象にしている。人間の交渉者、</a:t>
            </a:r>
            <a:r>
              <a:rPr lang="en-US" altLang="ja-JP" sz="1800" dirty="0">
                <a:solidFill>
                  <a:srgbClr val="000000"/>
                </a:solidFill>
                <a:effectLst/>
                <a:latin typeface="Times New Roman" panose="02020603050405020304" pitchFamily="18" charset="0"/>
                <a:ea typeface="游明朝" panose="02020400000000000000" pitchFamily="18" charset="-128"/>
                <a:cs typeface="ＭＳ Ｐゴシック" panose="020B0600070205080204" pitchFamily="50" charset="-128"/>
              </a:rPr>
              <a:t>AI</a:t>
            </a:r>
            <a:r>
              <a:rPr lang="ja-JP" altLang="ja-JP" sz="1800" dirty="0">
                <a:solidFill>
                  <a:srgbClr val="000000"/>
                </a:solidFill>
                <a:effectLst/>
                <a:latin typeface="Times New Roman" panose="02020603050405020304" pitchFamily="18" charset="0"/>
                <a:ea typeface="游明朝" panose="02020400000000000000" pitchFamily="18" charset="-128"/>
                <a:cs typeface="ＭＳ Ｐゴシック" panose="020B0600070205080204" pitchFamily="50" charset="-128"/>
              </a:rPr>
              <a:t>交渉者、または</a:t>
            </a:r>
            <a:r>
              <a:rPr lang="en-US" altLang="ja-JP" sz="1800" dirty="0">
                <a:solidFill>
                  <a:srgbClr val="000000"/>
                </a:solidFill>
                <a:effectLst/>
                <a:latin typeface="Times New Roman" panose="02020603050405020304" pitchFamily="18" charset="0"/>
                <a:ea typeface="游明朝" panose="02020400000000000000" pitchFamily="18" charset="-128"/>
                <a:cs typeface="ＭＳ Ｐゴシック" panose="020B0600070205080204" pitchFamily="50" charset="-128"/>
              </a:rPr>
              <a:t>AI /</a:t>
            </a:r>
            <a:r>
              <a:rPr lang="ja-JP" altLang="ja-JP" sz="1800" dirty="0">
                <a:solidFill>
                  <a:srgbClr val="000000"/>
                </a:solidFill>
                <a:effectLst/>
                <a:latin typeface="Times New Roman" panose="02020603050405020304" pitchFamily="18" charset="0"/>
                <a:ea typeface="游明朝" panose="02020400000000000000" pitchFamily="18" charset="-128"/>
                <a:cs typeface="ＭＳ Ｐゴシック" panose="020B0600070205080204" pitchFamily="50" charset="-128"/>
              </a:rPr>
              <a:t>ロボットサポートによって支援された人間の交渉者は、同じ基本セマンティックプロトコルを使用することを目指している。 </a:t>
            </a:r>
            <a:endParaRPr lang="ja-JP" altLang="ja-JP" sz="1800" dirty="0">
              <a:effectLst/>
              <a:latin typeface="Times New Roman" panose="02020603050405020304" pitchFamily="18" charset="0"/>
              <a:ea typeface="Times New Roman" panose="02020603050405020304" pitchFamily="18" charset="0"/>
            </a:endParaRPr>
          </a:p>
          <a:p>
            <a:endParaRPr kumimoji="1" lang="en-US" altLang="ja-JP" dirty="0"/>
          </a:p>
          <a:p>
            <a:pPr marL="342900" lvl="0" indent="-342900">
              <a:buFont typeface="Wingdings" panose="05000000000000000000" pitchFamily="2" charset="2"/>
              <a:buChar char=""/>
            </a:pPr>
            <a:r>
              <a:rPr lang="ja-JP" altLang="ja-JP" sz="1800" dirty="0">
                <a:effectLst/>
                <a:latin typeface="Century" panose="02040604050505020304" pitchFamily="18" charset="0"/>
                <a:ea typeface="游明朝" panose="02020400000000000000" pitchFamily="18" charset="-128"/>
              </a:rPr>
              <a:t>電子交渉プロジェクトの今後の予定は次の通り。</a:t>
            </a:r>
            <a:endParaRPr lang="ja-JP" altLang="ja-JP" sz="18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dirty="0">
                <a:effectLst/>
                <a:latin typeface="Century" panose="02040604050505020304" pitchFamily="18" charset="0"/>
                <a:ea typeface="游明朝" panose="02020400000000000000" pitchFamily="18" charset="-128"/>
              </a:rPr>
              <a:t>公開評価用</a:t>
            </a:r>
            <a:r>
              <a:rPr lang="en-US" altLang="ja-JP" dirty="0">
                <a:effectLst/>
                <a:latin typeface="Century" panose="02040604050505020304" pitchFamily="18" charset="0"/>
                <a:ea typeface="游明朝" panose="02020400000000000000" pitchFamily="18" charset="-128"/>
              </a:rPr>
              <a:t>BRS</a:t>
            </a:r>
            <a:r>
              <a:rPr lang="ja-JP" altLang="ja-JP" dirty="0">
                <a:effectLst/>
                <a:latin typeface="Century" panose="02040604050505020304" pitchFamily="18" charset="0"/>
                <a:ea typeface="游明朝" panose="02020400000000000000" pitchFamily="18" charset="-128"/>
              </a:rPr>
              <a:t>ドラフトの準備：</a:t>
            </a:r>
            <a:r>
              <a:rPr lang="en-US" altLang="ja-JP" dirty="0">
                <a:effectLst/>
                <a:latin typeface="Century" panose="02040604050505020304" pitchFamily="18" charset="0"/>
                <a:ea typeface="游明朝" panose="02020400000000000000" pitchFamily="18" charset="-128"/>
              </a:rPr>
              <a:t>6</a:t>
            </a:r>
            <a:r>
              <a:rPr lang="ja-JP" altLang="ja-JP" dirty="0">
                <a:effectLst/>
                <a:latin typeface="Century" panose="02040604050505020304" pitchFamily="18" charset="0"/>
                <a:ea typeface="游明朝" panose="02020400000000000000" pitchFamily="18" charset="-128"/>
              </a:rPr>
              <a:t>月末</a:t>
            </a:r>
            <a:endParaRPr lang="ja-JP" altLang="ja-JP"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dirty="0">
                <a:effectLst/>
                <a:latin typeface="Century" panose="02040604050505020304" pitchFamily="18" charset="0"/>
                <a:ea typeface="游明朝" panose="02020400000000000000" pitchFamily="18" charset="-128"/>
              </a:rPr>
              <a:t>導入ガイドの策定：</a:t>
            </a:r>
            <a:r>
              <a:rPr lang="en-US" altLang="ja-JP" dirty="0">
                <a:effectLst/>
                <a:latin typeface="Century" panose="02040604050505020304" pitchFamily="18" charset="0"/>
                <a:ea typeface="游明朝" panose="02020400000000000000" pitchFamily="18" charset="-128"/>
              </a:rPr>
              <a:t>7</a:t>
            </a:r>
            <a:r>
              <a:rPr lang="ja-JP" altLang="ja-JP" dirty="0">
                <a:effectLst/>
                <a:latin typeface="Century" panose="02040604050505020304" pitchFamily="18" charset="0"/>
                <a:ea typeface="游明朝" panose="02020400000000000000" pitchFamily="18" charset="-128"/>
              </a:rPr>
              <a:t>月末</a:t>
            </a:r>
            <a:endParaRPr lang="ja-JP" altLang="ja-JP"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dirty="0">
                <a:effectLst/>
                <a:latin typeface="Century" panose="02040604050505020304" pitchFamily="18" charset="0"/>
                <a:ea typeface="游明朝" panose="02020400000000000000" pitchFamily="18" charset="-128"/>
              </a:rPr>
              <a:t>関連</a:t>
            </a:r>
            <a:r>
              <a:rPr lang="en-US" altLang="ja-JP" dirty="0">
                <a:effectLst/>
                <a:latin typeface="Century" panose="02040604050505020304" pitchFamily="18" charset="0"/>
                <a:ea typeface="游明朝" panose="02020400000000000000" pitchFamily="18" charset="-128"/>
              </a:rPr>
              <a:t>CC/BIE</a:t>
            </a:r>
            <a:r>
              <a:rPr lang="ja-JP" altLang="ja-JP" dirty="0">
                <a:effectLst/>
                <a:latin typeface="Century" panose="02040604050505020304" pitchFamily="18" charset="0"/>
                <a:ea typeface="游明朝" panose="02020400000000000000" pitchFamily="18" charset="-128"/>
              </a:rPr>
              <a:t>の共通辞書追加要求：</a:t>
            </a:r>
            <a:r>
              <a:rPr lang="en-US" altLang="ja-JP" dirty="0">
                <a:effectLst/>
                <a:latin typeface="Century" panose="02040604050505020304" pitchFamily="18" charset="0"/>
                <a:ea typeface="游明朝" panose="02020400000000000000" pitchFamily="18" charset="-128"/>
              </a:rPr>
              <a:t>7</a:t>
            </a:r>
            <a:r>
              <a:rPr lang="ja-JP" altLang="ja-JP" dirty="0">
                <a:effectLst/>
                <a:latin typeface="Century" panose="02040604050505020304" pitchFamily="18" charset="0"/>
                <a:ea typeface="游明朝" panose="02020400000000000000" pitchFamily="18" charset="-128"/>
              </a:rPr>
              <a:t>月末</a:t>
            </a:r>
            <a:endParaRPr lang="ja-JP" altLang="ja-JP"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en-US" altLang="ja-JP" dirty="0">
                <a:effectLst/>
                <a:latin typeface="Century" panose="02040604050505020304" pitchFamily="18" charset="0"/>
                <a:ea typeface="游明朝" panose="02020400000000000000" pitchFamily="18" charset="-128"/>
              </a:rPr>
              <a:t>BRS</a:t>
            </a:r>
            <a:r>
              <a:rPr lang="ja-JP" altLang="ja-JP" dirty="0">
                <a:effectLst/>
                <a:latin typeface="Century" panose="02040604050505020304" pitchFamily="18" charset="0"/>
                <a:ea typeface="游明朝" panose="02020400000000000000" pitchFamily="18" charset="-128"/>
              </a:rPr>
              <a:t>公開評価：</a:t>
            </a:r>
            <a:r>
              <a:rPr lang="en-US" altLang="ja-JP" dirty="0">
                <a:effectLst/>
                <a:latin typeface="Century" panose="02040604050505020304" pitchFamily="18" charset="0"/>
                <a:ea typeface="游明朝" panose="02020400000000000000" pitchFamily="18" charset="-128"/>
              </a:rPr>
              <a:t>8</a:t>
            </a:r>
            <a:r>
              <a:rPr lang="ja-JP" altLang="ja-JP" dirty="0">
                <a:effectLst/>
                <a:latin typeface="Century" panose="02040604050505020304" pitchFamily="18" charset="0"/>
                <a:ea typeface="游明朝" panose="02020400000000000000" pitchFamily="18" charset="-128"/>
              </a:rPr>
              <a:t>月～</a:t>
            </a:r>
            <a:r>
              <a:rPr lang="en-US" altLang="ja-JP" dirty="0">
                <a:effectLst/>
                <a:latin typeface="Century" panose="02040604050505020304" pitchFamily="18" charset="0"/>
                <a:ea typeface="游明朝" panose="02020400000000000000" pitchFamily="18" charset="-128"/>
              </a:rPr>
              <a:t>9</a:t>
            </a:r>
            <a:r>
              <a:rPr lang="ja-JP" altLang="ja-JP" dirty="0">
                <a:effectLst/>
                <a:latin typeface="Century" panose="02040604050505020304" pitchFamily="18" charset="0"/>
                <a:ea typeface="游明朝" panose="02020400000000000000" pitchFamily="18" charset="-128"/>
              </a:rPr>
              <a:t>月</a:t>
            </a:r>
            <a:endParaRPr lang="ja-JP" altLang="ja-JP" dirty="0">
              <a:effectLst/>
              <a:latin typeface="Times New Roman" panose="02020603050405020304" pitchFamily="18" charset="0"/>
              <a:ea typeface="Times New Roman" panose="02020603050405020304" pitchFamily="18" charset="0"/>
            </a:endParaRPr>
          </a:p>
          <a:p>
            <a:endParaRPr kumimoji="1" lang="ja-JP" altLang="en-US" dirty="0"/>
          </a:p>
        </p:txBody>
      </p:sp>
      <p:sp>
        <p:nvSpPr>
          <p:cNvPr id="7" name="スライド番号プレースホルダー 6">
            <a:extLst>
              <a:ext uri="{FF2B5EF4-FFF2-40B4-BE49-F238E27FC236}">
                <a16:creationId xmlns:a16="http://schemas.microsoft.com/office/drawing/2014/main" id="{6D4BB9EB-E85B-4356-940E-A3274F6A80A2}"/>
              </a:ext>
            </a:extLst>
          </p:cNvPr>
          <p:cNvSpPr>
            <a:spLocks noGrp="1"/>
          </p:cNvSpPr>
          <p:nvPr>
            <p:ph type="sldNum" sz="quarter" idx="12"/>
          </p:nvPr>
        </p:nvSpPr>
        <p:spPr/>
        <p:txBody>
          <a:bodyPr/>
          <a:lstStyle/>
          <a:p>
            <a:fld id="{ED1CE081-C4DF-405A-9F26-C0CC33280479}" type="slidenum">
              <a:rPr kumimoji="1" lang="ja-JP" altLang="en-US" smtClean="0"/>
              <a:t>6</a:t>
            </a:fld>
            <a:endParaRPr kumimoji="1" lang="ja-JP" altLang="en-US"/>
          </a:p>
        </p:txBody>
      </p:sp>
    </p:spTree>
    <p:extLst>
      <p:ext uri="{BB962C8B-B14F-4D97-AF65-F5344CB8AC3E}">
        <p14:creationId xmlns:p14="http://schemas.microsoft.com/office/powerpoint/2010/main" val="992609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7A2672C-A6EC-4A18-AB15-3C4625E0F6C0}"/>
              </a:ext>
            </a:extLst>
          </p:cNvPr>
          <p:cNvSpPr txBox="1"/>
          <p:nvPr/>
        </p:nvSpPr>
        <p:spPr>
          <a:xfrm>
            <a:off x="406400" y="355600"/>
            <a:ext cx="6827520" cy="523220"/>
          </a:xfrm>
          <a:prstGeom prst="rect">
            <a:avLst/>
          </a:prstGeom>
          <a:noFill/>
        </p:spPr>
        <p:txBody>
          <a:bodyPr wrap="square" rtlCol="0">
            <a:spAutoFit/>
          </a:bodyPr>
          <a:lstStyle/>
          <a:p>
            <a:r>
              <a:rPr lang="ja-JP" altLang="ja-JP" sz="2800" b="1" kern="0" dirty="0">
                <a:effectLst/>
                <a:latin typeface="Century" panose="02040604050505020304" pitchFamily="18" charset="0"/>
                <a:ea typeface="游明朝" panose="02020400000000000000" pitchFamily="18" charset="-128"/>
                <a:cs typeface="Times New Roman" panose="02020603050405020304" pitchFamily="18" charset="0"/>
              </a:rPr>
              <a:t>欧州における電子インボイス</a:t>
            </a:r>
            <a:endParaRPr kumimoji="1" lang="ja-JP" altLang="en-US" sz="2800" b="1" dirty="0"/>
          </a:p>
        </p:txBody>
      </p:sp>
      <p:sp>
        <p:nvSpPr>
          <p:cNvPr id="3" name="テキスト ボックス 2">
            <a:extLst>
              <a:ext uri="{FF2B5EF4-FFF2-40B4-BE49-F238E27FC236}">
                <a16:creationId xmlns:a16="http://schemas.microsoft.com/office/drawing/2014/main" id="{ED2A44D5-C948-4265-810E-3F6800FF9143}"/>
              </a:ext>
            </a:extLst>
          </p:cNvPr>
          <p:cNvSpPr txBox="1"/>
          <p:nvPr/>
        </p:nvSpPr>
        <p:spPr>
          <a:xfrm>
            <a:off x="772160" y="894079"/>
            <a:ext cx="10403840" cy="1015663"/>
          </a:xfrm>
          <a:prstGeom prst="rect">
            <a:avLst/>
          </a:prstGeom>
          <a:noFill/>
        </p:spPr>
        <p:txBody>
          <a:bodyPr wrap="square" rtlCol="0">
            <a:spAutoFit/>
          </a:bodyPr>
          <a:lstStyle/>
          <a:p>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4</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月</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10:00-12:30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（日本時間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17:00-19:30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a:t>
            </a:r>
            <a:endParaRPr lang="en-US" altLang="ja-JP" sz="2000" kern="0" dirty="0">
              <a:latin typeface="Century" panose="02040604050505020304" pitchFamily="18" charset="0"/>
              <a:ea typeface="游明朝" panose="02020400000000000000" pitchFamily="18" charset="-128"/>
              <a:cs typeface="Times New Roman" panose="02020603050405020304" pitchFamily="18" charset="0"/>
            </a:endParaRPr>
          </a:p>
          <a:p>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参加者：</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26</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名</a:t>
            </a:r>
            <a:endPar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日本から</a:t>
            </a:r>
            <a:r>
              <a:rPr lang="ja-JP" altLang="en-US" sz="2000" kern="0" dirty="0">
                <a:effectLst/>
                <a:latin typeface="Century" panose="02040604050505020304" pitchFamily="18" charset="0"/>
                <a:ea typeface="游明朝" panose="02020400000000000000" pitchFamily="18" charset="-128"/>
                <a:cs typeface="Times New Roman" panose="02020603050405020304" pitchFamily="18" charset="0"/>
              </a:rPr>
              <a:t>の参加者：</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菅又久直（</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SIPS</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）、高橋一裕（</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kumimoji="1" lang="ja-JP" altLang="en-US" sz="2000" dirty="0"/>
          </a:p>
        </p:txBody>
      </p:sp>
      <p:sp>
        <p:nvSpPr>
          <p:cNvPr id="4" name="テキスト ボックス 3">
            <a:extLst>
              <a:ext uri="{FF2B5EF4-FFF2-40B4-BE49-F238E27FC236}">
                <a16:creationId xmlns:a16="http://schemas.microsoft.com/office/drawing/2014/main" id="{6DD0A392-1B75-4975-A8B1-7B41A8CA13B5}"/>
              </a:ext>
            </a:extLst>
          </p:cNvPr>
          <p:cNvSpPr txBox="1"/>
          <p:nvPr/>
        </p:nvSpPr>
        <p:spPr>
          <a:xfrm>
            <a:off x="558800" y="2509520"/>
            <a:ext cx="10454640" cy="3785652"/>
          </a:xfrm>
          <a:prstGeom prst="rect">
            <a:avLst/>
          </a:prstGeom>
          <a:noFill/>
        </p:spPr>
        <p:txBody>
          <a:bodyPr wrap="square" rtlCol="0">
            <a:spAutoFit/>
          </a:bodyPr>
          <a:lstStyle/>
          <a:p>
            <a:pPr marL="342900" lvl="0" indent="-342900">
              <a:buFont typeface="Wingdings" panose="05000000000000000000" pitchFamily="2" charset="2"/>
              <a:buChar char=""/>
            </a:pPr>
            <a:r>
              <a:rPr lang="ja-JP" altLang="ja-JP" sz="2000" dirty="0">
                <a:effectLst/>
                <a:latin typeface="Century" panose="02040604050505020304" pitchFamily="18" charset="0"/>
                <a:ea typeface="游明朝" panose="02020400000000000000" pitchFamily="18" charset="-128"/>
              </a:rPr>
              <a:t>欧州で公式に認められる標準は欧州標準化委員会（</a:t>
            </a:r>
            <a:r>
              <a:rPr lang="en-US" altLang="ja-JP" sz="2000" dirty="0">
                <a:effectLst/>
                <a:latin typeface="Century" panose="02040604050505020304" pitchFamily="18" charset="0"/>
                <a:ea typeface="游明朝" panose="02020400000000000000" pitchFamily="18" charset="-128"/>
              </a:rPr>
              <a:t>CEN</a:t>
            </a:r>
            <a:r>
              <a:rPr lang="ja-JP" altLang="ja-JP" sz="2000" dirty="0">
                <a:effectLst/>
                <a:latin typeface="Century" panose="02040604050505020304" pitchFamily="18" charset="0"/>
                <a:ea typeface="游明朝" panose="02020400000000000000" pitchFamily="18" charset="-128"/>
              </a:rPr>
              <a:t>）で発行されたものである。欧州の電子インボイス標準（</a:t>
            </a:r>
            <a:r>
              <a:rPr lang="en-US" altLang="ja-JP" sz="2000" dirty="0">
                <a:effectLst/>
                <a:latin typeface="Century" panose="02040604050505020304" pitchFamily="18" charset="0"/>
                <a:ea typeface="游明朝" panose="02020400000000000000" pitchFamily="18" charset="-128"/>
              </a:rPr>
              <a:t>EN16931</a:t>
            </a:r>
            <a:r>
              <a:rPr lang="ja-JP" altLang="ja-JP" sz="2000" dirty="0">
                <a:effectLst/>
                <a:latin typeface="Century" panose="02040604050505020304" pitchFamily="18" charset="0"/>
                <a:ea typeface="游明朝" panose="02020400000000000000" pitchFamily="18" charset="-128"/>
              </a:rPr>
              <a:t>）も</a:t>
            </a:r>
            <a:r>
              <a:rPr lang="en-US" altLang="ja-JP" sz="2000" dirty="0">
                <a:effectLst/>
                <a:latin typeface="Century" panose="02040604050505020304" pitchFamily="18" charset="0"/>
                <a:ea typeface="游明朝" panose="02020400000000000000" pitchFamily="18" charset="-128"/>
              </a:rPr>
              <a:t>CEN</a:t>
            </a:r>
            <a:r>
              <a:rPr lang="ja-JP" altLang="ja-JP" sz="2000" dirty="0">
                <a:effectLst/>
                <a:latin typeface="Century" panose="02040604050505020304" pitchFamily="18" charset="0"/>
                <a:ea typeface="游明朝" panose="02020400000000000000" pitchFamily="18" charset="-128"/>
              </a:rPr>
              <a:t>の標準であり、実装方式（</a:t>
            </a:r>
            <a:r>
              <a:rPr lang="en-US" altLang="ja-JP" sz="2000" dirty="0">
                <a:effectLst/>
                <a:latin typeface="Century" panose="02040604050505020304" pitchFamily="18" charset="0"/>
                <a:ea typeface="游明朝" panose="02020400000000000000" pitchFamily="18" charset="-128"/>
              </a:rPr>
              <a:t>Syntax Binding</a:t>
            </a:r>
            <a:r>
              <a:rPr lang="ja-JP" altLang="ja-JP" sz="2000" dirty="0">
                <a:effectLst/>
                <a:latin typeface="Century" panose="02040604050505020304" pitchFamily="18" charset="0"/>
                <a:ea typeface="游明朝" panose="02020400000000000000" pitchFamily="18" charset="-128"/>
              </a:rPr>
              <a:t>）として国連</a:t>
            </a:r>
            <a:r>
              <a:rPr lang="en-US" altLang="ja-JP" sz="2000" dirty="0">
                <a:effectLst/>
                <a:latin typeface="Century" panose="02040604050505020304" pitchFamily="18" charset="0"/>
                <a:ea typeface="游明朝" panose="02020400000000000000" pitchFamily="18" charset="-128"/>
              </a:rPr>
              <a:t>CEFACT</a:t>
            </a:r>
            <a:r>
              <a:rPr lang="ja-JP" altLang="ja-JP" sz="2000" dirty="0">
                <a:effectLst/>
                <a:latin typeface="Century" panose="02040604050505020304" pitchFamily="18" charset="0"/>
                <a:ea typeface="游明朝" panose="02020400000000000000" pitchFamily="18" charset="-128"/>
              </a:rPr>
              <a:t>の</a:t>
            </a:r>
            <a:r>
              <a:rPr lang="en-US" altLang="ja-JP" sz="2000" dirty="0">
                <a:effectLst/>
                <a:latin typeface="Century" panose="02040604050505020304" pitchFamily="18" charset="0"/>
                <a:ea typeface="游明朝" panose="02020400000000000000" pitchFamily="18" charset="-128"/>
              </a:rPr>
              <a:t>CII</a:t>
            </a:r>
            <a:r>
              <a:rPr lang="ja-JP" altLang="ja-JP" sz="2000" dirty="0">
                <a:effectLst/>
                <a:latin typeface="Century" panose="02040604050505020304" pitchFamily="18" charset="0"/>
                <a:ea typeface="游明朝" panose="02020400000000000000" pitchFamily="18" charset="-128"/>
              </a:rPr>
              <a:t>（</a:t>
            </a:r>
            <a:r>
              <a:rPr lang="en-US" altLang="ja-JP" sz="2000" dirty="0">
                <a:effectLst/>
                <a:latin typeface="Century" panose="02040604050505020304" pitchFamily="18" charset="0"/>
                <a:ea typeface="游明朝" panose="02020400000000000000" pitchFamily="18" charset="-128"/>
              </a:rPr>
              <a:t>Cross Industry Invoice</a:t>
            </a:r>
            <a:r>
              <a:rPr lang="ja-JP" altLang="ja-JP" sz="2000" dirty="0">
                <a:effectLst/>
                <a:latin typeface="Century" panose="02040604050505020304" pitchFamily="18" charset="0"/>
                <a:ea typeface="游明朝" panose="02020400000000000000" pitchFamily="18" charset="-128"/>
              </a:rPr>
              <a:t>）と</a:t>
            </a:r>
            <a:r>
              <a:rPr lang="en-US" altLang="ja-JP" sz="2000" dirty="0">
                <a:effectLst/>
                <a:latin typeface="Century" panose="02040604050505020304" pitchFamily="18" charset="0"/>
                <a:ea typeface="游明朝" panose="02020400000000000000" pitchFamily="18" charset="-128"/>
              </a:rPr>
              <a:t>OASIS</a:t>
            </a:r>
            <a:r>
              <a:rPr lang="ja-JP" altLang="ja-JP" sz="2000" dirty="0">
                <a:effectLst/>
                <a:latin typeface="Century" panose="02040604050505020304" pitchFamily="18" charset="0"/>
                <a:ea typeface="游明朝" panose="02020400000000000000" pitchFamily="18" charset="-128"/>
              </a:rPr>
              <a:t>の</a:t>
            </a:r>
            <a:r>
              <a:rPr lang="en-US" altLang="ja-JP" sz="2000" dirty="0">
                <a:effectLst/>
                <a:latin typeface="Century" panose="02040604050505020304" pitchFamily="18" charset="0"/>
                <a:ea typeface="游明朝" panose="02020400000000000000" pitchFamily="18" charset="-128"/>
              </a:rPr>
              <a:t>UBL</a:t>
            </a:r>
            <a:r>
              <a:rPr lang="ja-JP" altLang="ja-JP" sz="2000" dirty="0">
                <a:effectLst/>
                <a:latin typeface="Century" panose="02040604050505020304" pitchFamily="18" charset="0"/>
                <a:ea typeface="游明朝" panose="02020400000000000000" pitchFamily="18" charset="-128"/>
              </a:rPr>
              <a:t>（</a:t>
            </a:r>
            <a:r>
              <a:rPr lang="en-US" altLang="ja-JP" sz="2000" dirty="0">
                <a:effectLst/>
                <a:latin typeface="Century" panose="02040604050505020304" pitchFamily="18" charset="0"/>
                <a:ea typeface="游明朝" panose="02020400000000000000" pitchFamily="18" charset="-128"/>
              </a:rPr>
              <a:t>Universal Business Language</a:t>
            </a:r>
            <a:r>
              <a:rPr lang="ja-JP" altLang="ja-JP" sz="2000" dirty="0">
                <a:effectLst/>
                <a:latin typeface="Century" panose="02040604050505020304" pitchFamily="18" charset="0"/>
                <a:ea typeface="游明朝" panose="02020400000000000000" pitchFamily="18" charset="-128"/>
              </a:rPr>
              <a:t>）が定義されている。</a:t>
            </a:r>
            <a:endParaRPr lang="en-US" altLang="ja-JP" sz="2000" dirty="0">
              <a:effectLst/>
              <a:latin typeface="Century" panose="02040604050505020304" pitchFamily="18" charset="0"/>
              <a:ea typeface="游明朝" panose="02020400000000000000" pitchFamily="18" charset="-128"/>
            </a:endParaRPr>
          </a:p>
          <a:p>
            <a:pPr marL="342900" lvl="0" indent="-342900">
              <a:buFont typeface="Wingdings" panose="05000000000000000000" pitchFamily="2" charset="2"/>
              <a:buChar char=""/>
            </a:pPr>
            <a:endParaRPr lang="ja-JP" altLang="ja-JP" sz="20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2000" dirty="0">
                <a:effectLst/>
                <a:latin typeface="Century" panose="02040604050505020304" pitchFamily="18" charset="0"/>
                <a:ea typeface="游明朝" panose="02020400000000000000" pitchFamily="18" charset="-128"/>
              </a:rPr>
              <a:t>今後、国連</a:t>
            </a:r>
            <a:r>
              <a:rPr lang="en-US" altLang="ja-JP" sz="2000" dirty="0">
                <a:effectLst/>
                <a:latin typeface="Century" panose="02040604050505020304" pitchFamily="18" charset="0"/>
                <a:ea typeface="游明朝" panose="02020400000000000000" pitchFamily="18" charset="-128"/>
              </a:rPr>
              <a:t>CEFACT</a:t>
            </a:r>
            <a:r>
              <a:rPr lang="ja-JP" altLang="ja-JP" sz="2000" dirty="0">
                <a:effectLst/>
                <a:latin typeface="Century" panose="02040604050505020304" pitchFamily="18" charset="0"/>
                <a:ea typeface="游明朝" panose="02020400000000000000" pitchFamily="18" charset="-128"/>
              </a:rPr>
              <a:t>では</a:t>
            </a:r>
            <a:r>
              <a:rPr lang="en-US" altLang="ja-JP" sz="2000" dirty="0">
                <a:effectLst/>
                <a:latin typeface="Century" panose="02040604050505020304" pitchFamily="18" charset="0"/>
                <a:ea typeface="游明朝" panose="02020400000000000000" pitchFamily="18" charset="-128"/>
              </a:rPr>
              <a:t> CII</a:t>
            </a:r>
            <a:r>
              <a:rPr lang="ja-JP" altLang="ja-JP" sz="2000" dirty="0">
                <a:effectLst/>
                <a:latin typeface="Century" panose="02040604050505020304" pitchFamily="18" charset="0"/>
                <a:ea typeface="游明朝" panose="02020400000000000000" pitchFamily="18" charset="-128"/>
              </a:rPr>
              <a:t>の参照モデルに基づく</a:t>
            </a:r>
            <a:r>
              <a:rPr lang="en-US" altLang="ja-JP" sz="2000" dirty="0">
                <a:effectLst/>
                <a:latin typeface="Century" panose="02040604050505020304" pitchFamily="18" charset="0"/>
                <a:ea typeface="游明朝" panose="02020400000000000000" pitchFamily="18" charset="-128"/>
              </a:rPr>
              <a:t>API</a:t>
            </a:r>
            <a:r>
              <a:rPr lang="ja-JP" altLang="ja-JP" sz="2000" dirty="0">
                <a:effectLst/>
                <a:latin typeface="Century" panose="02040604050505020304" pitchFamily="18" charset="0"/>
                <a:ea typeface="游明朝" panose="02020400000000000000" pitchFamily="18" charset="-128"/>
              </a:rPr>
              <a:t>（</a:t>
            </a:r>
            <a:r>
              <a:rPr lang="en-US" altLang="ja-JP" sz="2000" dirty="0">
                <a:effectLst/>
                <a:latin typeface="Century" panose="02040604050505020304" pitchFamily="18" charset="0"/>
                <a:ea typeface="游明朝" panose="02020400000000000000" pitchFamily="18" charset="-128"/>
              </a:rPr>
              <a:t>JSON-LD</a:t>
            </a:r>
            <a:r>
              <a:rPr lang="ja-JP" altLang="ja-JP" sz="2000" dirty="0">
                <a:effectLst/>
                <a:latin typeface="Century" panose="02040604050505020304" pitchFamily="18" charset="0"/>
                <a:ea typeface="游明朝" panose="02020400000000000000" pitchFamily="18" charset="-128"/>
              </a:rPr>
              <a:t>）の策定を進める。自動車業界も</a:t>
            </a:r>
            <a:r>
              <a:rPr lang="en-US" altLang="ja-JP" sz="2000" dirty="0">
                <a:effectLst/>
                <a:latin typeface="Century" panose="02040604050505020304" pitchFamily="18" charset="0"/>
                <a:ea typeface="游明朝" panose="02020400000000000000" pitchFamily="18" charset="-128"/>
              </a:rPr>
              <a:t>API</a:t>
            </a:r>
            <a:r>
              <a:rPr lang="ja-JP" altLang="ja-JP" sz="2000" dirty="0">
                <a:effectLst/>
                <a:latin typeface="Century" panose="02040604050505020304" pitchFamily="18" charset="0"/>
                <a:ea typeface="游明朝" panose="02020400000000000000" pitchFamily="18" charset="-128"/>
              </a:rPr>
              <a:t>ライブラリのサブセットを作って行きたい意向がある。</a:t>
            </a:r>
            <a:endParaRPr lang="en-US" altLang="ja-JP" sz="2000" dirty="0">
              <a:effectLst/>
              <a:latin typeface="Century" panose="02040604050505020304" pitchFamily="18" charset="0"/>
              <a:ea typeface="游明朝" panose="02020400000000000000" pitchFamily="18" charset="-128"/>
            </a:endParaRPr>
          </a:p>
          <a:p>
            <a:pPr marL="342900" lvl="0" indent="-342900">
              <a:buFont typeface="Wingdings" panose="05000000000000000000" pitchFamily="2" charset="2"/>
              <a:buChar char=""/>
            </a:pPr>
            <a:endParaRPr lang="ja-JP" altLang="ja-JP" sz="20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2000" dirty="0">
                <a:effectLst/>
                <a:latin typeface="Century" panose="02040604050505020304" pitchFamily="18" charset="0"/>
                <a:ea typeface="游明朝" panose="02020400000000000000" pitchFamily="18" charset="-128"/>
              </a:rPr>
              <a:t>欧州各国からは、自国の制度／環境に対応すべく電子インボイス標準仕様に対する追加変更要求が少なからず提出されて、</a:t>
            </a:r>
            <a:r>
              <a:rPr lang="en-US" altLang="ja-JP" sz="2000" dirty="0">
                <a:effectLst/>
                <a:latin typeface="Century" panose="02040604050505020304" pitchFamily="18" charset="0"/>
                <a:ea typeface="游明朝" panose="02020400000000000000" pitchFamily="18" charset="-128"/>
              </a:rPr>
              <a:t>CEN</a:t>
            </a:r>
            <a:r>
              <a:rPr lang="ja-JP" altLang="ja-JP" sz="2000" dirty="0">
                <a:effectLst/>
                <a:latin typeface="Century" panose="02040604050505020304" pitchFamily="18" charset="0"/>
                <a:ea typeface="游明朝" panose="02020400000000000000" pitchFamily="18" charset="-128"/>
              </a:rPr>
              <a:t>の関係部会（</a:t>
            </a:r>
            <a:r>
              <a:rPr lang="en-US" altLang="ja-JP" sz="2000" dirty="0">
                <a:effectLst/>
                <a:latin typeface="Century" panose="02040604050505020304" pitchFamily="18" charset="0"/>
                <a:ea typeface="游明朝" panose="02020400000000000000" pitchFamily="18" charset="-128"/>
              </a:rPr>
              <a:t>CEN/TC434</a:t>
            </a:r>
            <a:r>
              <a:rPr lang="ja-JP" altLang="ja-JP" sz="2000" dirty="0">
                <a:effectLst/>
                <a:latin typeface="Century" panose="02040604050505020304" pitchFamily="18" charset="0"/>
                <a:ea typeface="游明朝" panose="02020400000000000000" pitchFamily="18" charset="-128"/>
              </a:rPr>
              <a:t>）で検討されている。</a:t>
            </a:r>
            <a:r>
              <a:rPr lang="en-US" altLang="ja-JP" sz="2000" dirty="0">
                <a:effectLst/>
                <a:latin typeface="Century" panose="02040604050505020304" pitchFamily="18" charset="0"/>
                <a:ea typeface="游明朝" panose="02020400000000000000" pitchFamily="18" charset="-128"/>
              </a:rPr>
              <a:t>CEN/TC434</a:t>
            </a:r>
            <a:r>
              <a:rPr lang="ja-JP" altLang="ja-JP" sz="2000" dirty="0">
                <a:effectLst/>
                <a:latin typeface="Century" panose="02040604050505020304" pitchFamily="18" charset="0"/>
                <a:ea typeface="游明朝" panose="02020400000000000000" pitchFamily="18" charset="-128"/>
              </a:rPr>
              <a:t>では、</a:t>
            </a:r>
            <a:r>
              <a:rPr lang="en-US" altLang="ja-JP" sz="2000" dirty="0">
                <a:effectLst/>
                <a:latin typeface="Century" panose="02040604050505020304" pitchFamily="18" charset="0"/>
                <a:ea typeface="游明朝" panose="02020400000000000000" pitchFamily="18" charset="-128"/>
              </a:rPr>
              <a:t>UBL</a:t>
            </a:r>
            <a:r>
              <a:rPr lang="ja-JP" altLang="ja-JP" sz="2000" dirty="0">
                <a:effectLst/>
                <a:latin typeface="Century" panose="02040604050505020304" pitchFamily="18" charset="0"/>
                <a:ea typeface="游明朝" panose="02020400000000000000" pitchFamily="18" charset="-128"/>
              </a:rPr>
              <a:t>支持委員が多く国連</a:t>
            </a:r>
            <a:r>
              <a:rPr lang="en-US" altLang="ja-JP" sz="2000" dirty="0">
                <a:effectLst/>
                <a:latin typeface="Century" panose="02040604050505020304" pitchFamily="18" charset="0"/>
                <a:ea typeface="游明朝" panose="02020400000000000000" pitchFamily="18" charset="-128"/>
              </a:rPr>
              <a:t>CEFACT</a:t>
            </a:r>
            <a:r>
              <a:rPr lang="ja-JP" altLang="ja-JP" sz="2000" dirty="0">
                <a:effectLst/>
                <a:latin typeface="Century" panose="02040604050505020304" pitchFamily="18" charset="0"/>
                <a:ea typeface="游明朝" panose="02020400000000000000" pitchFamily="18" charset="-128"/>
              </a:rPr>
              <a:t>の意見は通りにくくなっている。</a:t>
            </a:r>
            <a:endParaRPr lang="ja-JP" altLang="ja-JP" sz="2000" dirty="0">
              <a:effectLst/>
              <a:latin typeface="Times New Roman" panose="02020603050405020304" pitchFamily="18" charset="0"/>
              <a:ea typeface="Times New Roman" panose="02020603050405020304" pitchFamily="18" charset="0"/>
            </a:endParaRPr>
          </a:p>
          <a:p>
            <a:endParaRPr kumimoji="1" lang="ja-JP" altLang="en-US" sz="2000" dirty="0"/>
          </a:p>
        </p:txBody>
      </p:sp>
      <p:sp>
        <p:nvSpPr>
          <p:cNvPr id="5" name="スライド番号プレースホルダー 4">
            <a:extLst>
              <a:ext uri="{FF2B5EF4-FFF2-40B4-BE49-F238E27FC236}">
                <a16:creationId xmlns:a16="http://schemas.microsoft.com/office/drawing/2014/main" id="{856AC4BA-E343-4307-AC7F-F50DBFEAD6D1}"/>
              </a:ext>
            </a:extLst>
          </p:cNvPr>
          <p:cNvSpPr>
            <a:spLocks noGrp="1"/>
          </p:cNvSpPr>
          <p:nvPr>
            <p:ph type="sldNum" sz="quarter" idx="12"/>
          </p:nvPr>
        </p:nvSpPr>
        <p:spPr/>
        <p:txBody>
          <a:bodyPr/>
          <a:lstStyle/>
          <a:p>
            <a:fld id="{ED1CE081-C4DF-405A-9F26-C0CC33280479}" type="slidenum">
              <a:rPr kumimoji="1" lang="ja-JP" altLang="en-US" smtClean="0"/>
              <a:t>7</a:t>
            </a:fld>
            <a:endParaRPr kumimoji="1" lang="ja-JP" altLang="en-US"/>
          </a:p>
        </p:txBody>
      </p:sp>
    </p:spTree>
    <p:extLst>
      <p:ext uri="{BB962C8B-B14F-4D97-AF65-F5344CB8AC3E}">
        <p14:creationId xmlns:p14="http://schemas.microsoft.com/office/powerpoint/2010/main" val="950122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7EF9F76-DE8F-4041-AF42-2513B2C5B687}"/>
              </a:ext>
            </a:extLst>
          </p:cNvPr>
          <p:cNvSpPr txBox="1"/>
          <p:nvPr/>
        </p:nvSpPr>
        <p:spPr>
          <a:xfrm>
            <a:off x="386080" y="345440"/>
            <a:ext cx="6065520" cy="523220"/>
          </a:xfrm>
          <a:prstGeom prst="rect">
            <a:avLst/>
          </a:prstGeom>
          <a:noFill/>
        </p:spPr>
        <p:txBody>
          <a:bodyPr wrap="square" rtlCol="0">
            <a:spAutoFit/>
          </a:bodyPr>
          <a:lstStyle/>
          <a:p>
            <a:r>
              <a:rPr lang="ja-JP" altLang="ja-JP" sz="2800" b="1" kern="0" dirty="0">
                <a:effectLst/>
                <a:latin typeface="Century" panose="02040604050505020304" pitchFamily="18" charset="0"/>
                <a:ea typeface="游明朝" panose="02020400000000000000" pitchFamily="18" charset="-128"/>
                <a:cs typeface="Times New Roman" panose="02020603050405020304" pitchFamily="18" charset="0"/>
              </a:rPr>
              <a:t>自動車製造プロジェクト</a:t>
            </a:r>
            <a:endParaRPr kumimoji="1" lang="ja-JP" altLang="en-US" sz="2800" b="1" dirty="0"/>
          </a:p>
        </p:txBody>
      </p:sp>
      <p:sp>
        <p:nvSpPr>
          <p:cNvPr id="3" name="テキスト ボックス 2">
            <a:extLst>
              <a:ext uri="{FF2B5EF4-FFF2-40B4-BE49-F238E27FC236}">
                <a16:creationId xmlns:a16="http://schemas.microsoft.com/office/drawing/2014/main" id="{5AF59B3F-62BA-41F3-AD04-17B89DFBF58F}"/>
              </a:ext>
            </a:extLst>
          </p:cNvPr>
          <p:cNvSpPr txBox="1"/>
          <p:nvPr/>
        </p:nvSpPr>
        <p:spPr>
          <a:xfrm>
            <a:off x="772160" y="894079"/>
            <a:ext cx="10403840" cy="1015663"/>
          </a:xfrm>
          <a:prstGeom prst="rect">
            <a:avLst/>
          </a:prstGeom>
          <a:noFill/>
        </p:spPr>
        <p:txBody>
          <a:bodyPr wrap="square" rtlCol="0">
            <a:spAutoFit/>
          </a:bodyPr>
          <a:lstStyle/>
          <a:p>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4</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月</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10:00-12:30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（日本時間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17:00-19:30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a:t>
            </a:r>
            <a:endParaRPr lang="en-US" altLang="ja-JP" sz="2000" kern="0" dirty="0">
              <a:latin typeface="Century" panose="02040604050505020304" pitchFamily="18" charset="0"/>
              <a:ea typeface="游明朝" panose="02020400000000000000" pitchFamily="18" charset="-128"/>
              <a:cs typeface="Times New Roman" panose="02020603050405020304" pitchFamily="18" charset="0"/>
            </a:endParaRPr>
          </a:p>
          <a:p>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参加者：</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29</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名</a:t>
            </a:r>
            <a:endPar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日本から</a:t>
            </a:r>
            <a:r>
              <a:rPr lang="ja-JP" altLang="en-US" sz="2000" kern="0" dirty="0">
                <a:effectLst/>
                <a:latin typeface="Century" panose="02040604050505020304" pitchFamily="18" charset="0"/>
                <a:ea typeface="游明朝" panose="02020400000000000000" pitchFamily="18" charset="-128"/>
                <a:cs typeface="Times New Roman" panose="02020603050405020304" pitchFamily="18" charset="0"/>
              </a:rPr>
              <a:t>の参加者：</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菅又久直（</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SIPS</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）、高橋一裕（</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）、遠城秀和（</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NTTD</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kumimoji="1" lang="ja-JP" altLang="en-US" sz="2000" dirty="0"/>
          </a:p>
        </p:txBody>
      </p:sp>
      <p:sp>
        <p:nvSpPr>
          <p:cNvPr id="4" name="テキスト ボックス 3">
            <a:extLst>
              <a:ext uri="{FF2B5EF4-FFF2-40B4-BE49-F238E27FC236}">
                <a16:creationId xmlns:a16="http://schemas.microsoft.com/office/drawing/2014/main" id="{36BD0059-BD1E-447B-98EF-FD04A026DFAE}"/>
              </a:ext>
            </a:extLst>
          </p:cNvPr>
          <p:cNvSpPr txBox="1"/>
          <p:nvPr/>
        </p:nvSpPr>
        <p:spPr>
          <a:xfrm>
            <a:off x="741680" y="2418080"/>
            <a:ext cx="10474960" cy="4524315"/>
          </a:xfrm>
          <a:prstGeom prst="rect">
            <a:avLst/>
          </a:prstGeom>
          <a:noFill/>
        </p:spPr>
        <p:txBody>
          <a:bodyPr wrap="square" rtlCol="0">
            <a:spAutoFit/>
          </a:bodyPr>
          <a:lstStyle/>
          <a:p>
            <a:pPr marL="342900" lvl="0" indent="-342900">
              <a:buFont typeface="Wingdings" panose="05000000000000000000" pitchFamily="2" charset="2"/>
              <a:buChar char=""/>
            </a:pPr>
            <a:r>
              <a:rPr lang="ja-JP" altLang="ja-JP" sz="2400" dirty="0">
                <a:effectLst/>
                <a:latin typeface="Century" panose="02040604050505020304" pitchFamily="18" charset="0"/>
                <a:ea typeface="游明朝" panose="02020400000000000000" pitchFamily="18" charset="-128"/>
              </a:rPr>
              <a:t>自動車製造プロセス関連メッセージ（現在は</a:t>
            </a:r>
            <a:r>
              <a:rPr lang="en-US" altLang="ja-JP" sz="2400" dirty="0">
                <a:effectLst/>
                <a:latin typeface="Century" panose="02040604050505020304" pitchFamily="18" charset="0"/>
                <a:ea typeface="游明朝" panose="02020400000000000000" pitchFamily="18" charset="-128"/>
              </a:rPr>
              <a:t>EDIFACT</a:t>
            </a:r>
            <a:r>
              <a:rPr lang="ja-JP" altLang="ja-JP" sz="2400" dirty="0">
                <a:effectLst/>
                <a:latin typeface="Century" panose="02040604050505020304" pitchFamily="18" charset="0"/>
                <a:ea typeface="游明朝" panose="02020400000000000000" pitchFamily="18" charset="-128"/>
              </a:rPr>
              <a:t>）を</a:t>
            </a:r>
            <a:r>
              <a:rPr lang="en-US" altLang="ja-JP" sz="2400" dirty="0">
                <a:effectLst/>
                <a:latin typeface="Century" panose="02040604050505020304" pitchFamily="18" charset="0"/>
                <a:ea typeface="游明朝" panose="02020400000000000000" pitchFamily="18" charset="-128"/>
              </a:rPr>
              <a:t>API</a:t>
            </a:r>
            <a:r>
              <a:rPr lang="ja-JP" altLang="ja-JP" sz="2400" dirty="0">
                <a:effectLst/>
                <a:latin typeface="Century" panose="02040604050505020304" pitchFamily="18" charset="0"/>
                <a:ea typeface="游明朝" panose="02020400000000000000" pitchFamily="18" charset="-128"/>
              </a:rPr>
              <a:t>化するために、</a:t>
            </a:r>
            <a:r>
              <a:rPr lang="en-US" altLang="ja-JP" sz="2400" dirty="0">
                <a:effectLst/>
                <a:latin typeface="Century" panose="02040604050505020304" pitchFamily="18" charset="0"/>
                <a:ea typeface="游明朝" panose="02020400000000000000" pitchFamily="18" charset="-128"/>
              </a:rPr>
              <a:t>EDIFACT</a:t>
            </a:r>
            <a:r>
              <a:rPr lang="ja-JP" altLang="ja-JP" sz="2400" dirty="0">
                <a:effectLst/>
                <a:latin typeface="Century" panose="02040604050505020304" pitchFamily="18" charset="0"/>
                <a:ea typeface="游明朝" panose="02020400000000000000" pitchFamily="18" charset="-128"/>
              </a:rPr>
              <a:t>メッセージを</a:t>
            </a:r>
            <a:r>
              <a:rPr lang="en-US" altLang="ja-JP" sz="2400" dirty="0">
                <a:effectLst/>
                <a:latin typeface="Century" panose="02040604050505020304" pitchFamily="18" charset="0"/>
                <a:ea typeface="游明朝" panose="02020400000000000000" pitchFamily="18" charset="-128"/>
              </a:rPr>
              <a:t>SCRDM</a:t>
            </a:r>
            <a:r>
              <a:rPr lang="ja-JP" altLang="ja-JP" sz="2400" dirty="0">
                <a:effectLst/>
                <a:latin typeface="Century" panose="02040604050505020304" pitchFamily="18" charset="0"/>
                <a:ea typeface="游明朝" panose="02020400000000000000" pitchFamily="18" charset="-128"/>
              </a:rPr>
              <a:t>（サプライチェーン参照データモデル）にマッピングする。</a:t>
            </a:r>
            <a:endParaRPr lang="ja-JP" altLang="ja-JP" sz="24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2400" dirty="0">
                <a:effectLst/>
                <a:latin typeface="Century" panose="02040604050505020304" pitchFamily="18" charset="0"/>
                <a:ea typeface="游明朝" panose="02020400000000000000" pitchFamily="18" charset="-128"/>
              </a:rPr>
              <a:t>対象とするプロセスはスケジューリング（</a:t>
            </a:r>
            <a:r>
              <a:rPr lang="en-US" altLang="ja-JP" sz="2400" dirty="0">
                <a:effectLst/>
                <a:latin typeface="Century" panose="02040604050505020304" pitchFamily="18" charset="0"/>
                <a:ea typeface="游明朝" panose="02020400000000000000" pitchFamily="18" charset="-128"/>
              </a:rPr>
              <a:t>Delivery Forecast</a:t>
            </a:r>
            <a:r>
              <a:rPr lang="ja-JP" altLang="ja-JP" sz="2400" dirty="0">
                <a:effectLst/>
                <a:latin typeface="Century" panose="02040604050505020304" pitchFamily="18" charset="0"/>
                <a:ea typeface="游明朝" panose="02020400000000000000" pitchFamily="18" charset="-128"/>
              </a:rPr>
              <a:t>と</a:t>
            </a:r>
            <a:r>
              <a:rPr lang="en-US" altLang="ja-JP" sz="2400" dirty="0">
                <a:effectLst/>
                <a:latin typeface="Century" panose="02040604050505020304" pitchFamily="18" charset="0"/>
                <a:ea typeface="游明朝" panose="02020400000000000000" pitchFamily="18" charset="-128"/>
              </a:rPr>
              <a:t>Supply Instruction</a:t>
            </a:r>
            <a:r>
              <a:rPr lang="ja-JP" altLang="ja-JP" sz="2400" dirty="0">
                <a:effectLst/>
                <a:latin typeface="Century" panose="02040604050505020304" pitchFamily="18" charset="0"/>
                <a:ea typeface="游明朝" panose="02020400000000000000" pitchFamily="18" charset="-128"/>
              </a:rPr>
              <a:t>）及び納入・受領（</a:t>
            </a:r>
            <a:r>
              <a:rPr lang="en-US" altLang="ja-JP" sz="2400" dirty="0">
                <a:effectLst/>
                <a:latin typeface="Century" panose="02040604050505020304" pitchFamily="18" charset="0"/>
                <a:ea typeface="游明朝" panose="02020400000000000000" pitchFamily="18" charset="-128"/>
              </a:rPr>
              <a:t>Dispatch Advice</a:t>
            </a:r>
            <a:r>
              <a:rPr lang="ja-JP" altLang="ja-JP" sz="2400" dirty="0">
                <a:effectLst/>
                <a:latin typeface="Century" panose="02040604050505020304" pitchFamily="18" charset="0"/>
                <a:ea typeface="游明朝" panose="02020400000000000000" pitchFamily="18" charset="-128"/>
              </a:rPr>
              <a:t>と</a:t>
            </a:r>
            <a:r>
              <a:rPr lang="en-US" altLang="ja-JP" sz="2400" dirty="0">
                <a:effectLst/>
                <a:latin typeface="Century" panose="02040604050505020304" pitchFamily="18" charset="0"/>
                <a:ea typeface="游明朝" panose="02020400000000000000" pitchFamily="18" charset="-128"/>
              </a:rPr>
              <a:t>Receiving Advice</a:t>
            </a:r>
            <a:r>
              <a:rPr lang="ja-JP" altLang="ja-JP" sz="2400" dirty="0">
                <a:effectLst/>
                <a:latin typeface="Century" panose="02040604050505020304" pitchFamily="18" charset="0"/>
                <a:ea typeface="游明朝" panose="02020400000000000000" pitchFamily="18" charset="-128"/>
              </a:rPr>
              <a:t>）である。</a:t>
            </a:r>
            <a:endParaRPr lang="ja-JP" altLang="ja-JP" sz="24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en-US" altLang="ja-JP" sz="2400" dirty="0">
                <a:effectLst/>
                <a:latin typeface="Century" panose="02040604050505020304" pitchFamily="18" charset="0"/>
                <a:ea typeface="游明朝" panose="02020400000000000000" pitchFamily="18" charset="-128"/>
              </a:rPr>
              <a:t>SCRDM</a:t>
            </a:r>
            <a:r>
              <a:rPr lang="ja-JP" altLang="ja-JP" sz="2400" dirty="0">
                <a:effectLst/>
                <a:latin typeface="Century" panose="02040604050505020304" pitchFamily="18" charset="0"/>
                <a:ea typeface="游明朝" panose="02020400000000000000" pitchFamily="18" charset="-128"/>
              </a:rPr>
              <a:t>へのマッピングにおいて、メッセージ構造上の違いがあり、現在のスケジューリング（特に</a:t>
            </a:r>
            <a:r>
              <a:rPr lang="en-US" altLang="ja-JP" sz="2400" dirty="0">
                <a:effectLst/>
                <a:latin typeface="Century" panose="02040604050505020304" pitchFamily="18" charset="0"/>
                <a:ea typeface="游明朝" panose="02020400000000000000" pitchFamily="18" charset="-128"/>
              </a:rPr>
              <a:t>Demand Forecast</a:t>
            </a:r>
            <a:r>
              <a:rPr lang="ja-JP" altLang="ja-JP" sz="2400" dirty="0">
                <a:effectLst/>
                <a:latin typeface="Century" panose="02040604050505020304" pitchFamily="18" charset="0"/>
                <a:ea typeface="游明朝" panose="02020400000000000000" pitchFamily="18" charset="-128"/>
              </a:rPr>
              <a:t>）メッセージの変更が必要となる。</a:t>
            </a:r>
            <a:endParaRPr lang="ja-JP" altLang="ja-JP" sz="24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en-US" altLang="ja-JP" sz="2400" dirty="0">
                <a:effectLst/>
                <a:latin typeface="Century" panose="02040604050505020304" pitchFamily="18" charset="0"/>
                <a:ea typeface="游明朝" panose="02020400000000000000" pitchFamily="18" charset="-128"/>
              </a:rPr>
              <a:t>Demand Forecast</a:t>
            </a:r>
            <a:r>
              <a:rPr lang="ja-JP" altLang="ja-JP" sz="2400" dirty="0">
                <a:effectLst/>
                <a:latin typeface="Century" panose="02040604050505020304" pitchFamily="18" charset="0"/>
                <a:ea typeface="游明朝" panose="02020400000000000000" pitchFamily="18" charset="-128"/>
              </a:rPr>
              <a:t>のメッセージ構造変更について、欧州航空宇宙業界（</a:t>
            </a:r>
            <a:r>
              <a:rPr lang="en-US" altLang="ja-JP" sz="2400" dirty="0" err="1">
                <a:effectLst/>
                <a:latin typeface="Century" panose="02040604050505020304" pitchFamily="18" charset="0"/>
                <a:ea typeface="游明朝" panose="02020400000000000000" pitchFamily="18" charset="-128"/>
              </a:rPr>
              <a:t>BoostAero</a:t>
            </a:r>
            <a:r>
              <a:rPr lang="ja-JP" altLang="ja-JP" sz="2400" dirty="0">
                <a:effectLst/>
                <a:latin typeface="Century" panose="02040604050505020304" pitchFamily="18" charset="0"/>
                <a:ea typeface="游明朝" panose="02020400000000000000" pitchFamily="18" charset="-128"/>
              </a:rPr>
              <a:t>）より反対が表明された。</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5" name="スライド番号プレースホルダー 4">
            <a:extLst>
              <a:ext uri="{FF2B5EF4-FFF2-40B4-BE49-F238E27FC236}">
                <a16:creationId xmlns:a16="http://schemas.microsoft.com/office/drawing/2014/main" id="{9E19494B-BBE7-44A5-A2CD-75FB741A3CAA}"/>
              </a:ext>
            </a:extLst>
          </p:cNvPr>
          <p:cNvSpPr>
            <a:spLocks noGrp="1"/>
          </p:cNvSpPr>
          <p:nvPr>
            <p:ph type="sldNum" sz="quarter" idx="12"/>
          </p:nvPr>
        </p:nvSpPr>
        <p:spPr/>
        <p:txBody>
          <a:bodyPr/>
          <a:lstStyle/>
          <a:p>
            <a:fld id="{ED1CE081-C4DF-405A-9F26-C0CC33280479}" type="slidenum">
              <a:rPr kumimoji="1" lang="ja-JP" altLang="en-US" smtClean="0"/>
              <a:t>8</a:t>
            </a:fld>
            <a:endParaRPr kumimoji="1" lang="ja-JP" altLang="en-US"/>
          </a:p>
        </p:txBody>
      </p:sp>
    </p:spTree>
    <p:extLst>
      <p:ext uri="{BB962C8B-B14F-4D97-AF65-F5344CB8AC3E}">
        <p14:creationId xmlns:p14="http://schemas.microsoft.com/office/powerpoint/2010/main" val="546116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801411D-09D6-4DE6-A26F-7CCE25F6B2B3}"/>
              </a:ext>
            </a:extLst>
          </p:cNvPr>
          <p:cNvSpPr txBox="1"/>
          <p:nvPr/>
        </p:nvSpPr>
        <p:spPr>
          <a:xfrm>
            <a:off x="436880" y="355600"/>
            <a:ext cx="7081520" cy="523220"/>
          </a:xfrm>
          <a:prstGeom prst="rect">
            <a:avLst/>
          </a:prstGeom>
          <a:noFill/>
        </p:spPr>
        <p:txBody>
          <a:bodyPr wrap="square" rtlCol="0">
            <a:spAutoFit/>
          </a:bodyPr>
          <a:lstStyle/>
          <a:p>
            <a:r>
              <a:rPr lang="ja-JP" altLang="ja-JP" sz="2800" b="1" kern="0" dirty="0">
                <a:effectLst/>
                <a:latin typeface="Century" panose="02040604050505020304" pitchFamily="18" charset="0"/>
                <a:ea typeface="游明朝" panose="02020400000000000000" pitchFamily="18" charset="-128"/>
                <a:cs typeface="Times New Roman" panose="02020603050405020304" pitchFamily="18" charset="0"/>
              </a:rPr>
              <a:t>サプライチェーン・ドメイン会議総括</a:t>
            </a:r>
            <a:endParaRPr kumimoji="1" lang="ja-JP" altLang="en-US" sz="2800" b="1" dirty="0"/>
          </a:p>
        </p:txBody>
      </p:sp>
      <p:sp>
        <p:nvSpPr>
          <p:cNvPr id="3" name="テキスト ボックス 2">
            <a:extLst>
              <a:ext uri="{FF2B5EF4-FFF2-40B4-BE49-F238E27FC236}">
                <a16:creationId xmlns:a16="http://schemas.microsoft.com/office/drawing/2014/main" id="{226996F9-ED31-441C-8B53-A7FCD36C374C}"/>
              </a:ext>
            </a:extLst>
          </p:cNvPr>
          <p:cNvSpPr txBox="1"/>
          <p:nvPr/>
        </p:nvSpPr>
        <p:spPr>
          <a:xfrm>
            <a:off x="772160" y="894079"/>
            <a:ext cx="10403840" cy="1569660"/>
          </a:xfrm>
          <a:prstGeom prst="rect">
            <a:avLst/>
          </a:prstGeom>
          <a:noFill/>
        </p:spPr>
        <p:txBody>
          <a:bodyPr wrap="square" rtlCol="0">
            <a:spAutoFit/>
          </a:bodyPr>
          <a:lstStyle/>
          <a:p>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4</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月</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30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13:30-15:00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（日本時間 </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20:30-22:00</a:t>
            </a:r>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a:t>
            </a:r>
            <a:endParaRPr lang="en-US" altLang="ja-JP" sz="2000" kern="0" dirty="0">
              <a:latin typeface="Century" panose="02040604050505020304" pitchFamily="18" charset="0"/>
              <a:ea typeface="游明朝" panose="02020400000000000000" pitchFamily="18" charset="-128"/>
              <a:cs typeface="Times New Roman" panose="02020603050405020304" pitchFamily="18" charset="0"/>
            </a:endParaRPr>
          </a:p>
          <a:p>
            <a:r>
              <a:rPr lang="ja-JP" altLang="en-US" sz="2000" kern="0" dirty="0">
                <a:latin typeface="Century" panose="02040604050505020304" pitchFamily="18" charset="0"/>
                <a:ea typeface="游明朝" panose="02020400000000000000" pitchFamily="18" charset="-128"/>
                <a:cs typeface="Times New Roman" panose="02020603050405020304" pitchFamily="18" charset="0"/>
              </a:rPr>
              <a:t>参加者：</a:t>
            </a:r>
            <a:r>
              <a:rPr lang="en-US" altLang="ja-JP" sz="2000" kern="0" dirty="0">
                <a:latin typeface="Century" panose="02040604050505020304" pitchFamily="18" charset="0"/>
                <a:ea typeface="游明朝" panose="02020400000000000000" pitchFamily="18" charset="-128"/>
                <a:cs typeface="Times New Roman" panose="02020603050405020304" pitchFamily="18" charset="0"/>
              </a:rPr>
              <a:t>21</a:t>
            </a:r>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名</a:t>
            </a:r>
            <a:endParaRPr lang="en-US" altLang="ja-JP" sz="20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ja-JP" altLang="ja-JP" sz="2000" kern="0" dirty="0">
                <a:effectLst/>
                <a:latin typeface="Century" panose="02040604050505020304" pitchFamily="18" charset="0"/>
                <a:ea typeface="游明朝" panose="02020400000000000000" pitchFamily="18" charset="-128"/>
                <a:cs typeface="Times New Roman" panose="02020603050405020304" pitchFamily="18" charset="0"/>
              </a:rPr>
              <a:t>日本から</a:t>
            </a:r>
            <a:r>
              <a:rPr lang="ja-JP" altLang="en-US" sz="2000" kern="0" dirty="0">
                <a:effectLst/>
                <a:latin typeface="Century" panose="02040604050505020304" pitchFamily="18" charset="0"/>
                <a:ea typeface="游明朝" panose="02020400000000000000" pitchFamily="18" charset="-128"/>
                <a:cs typeface="Times New Roman" panose="02020603050405020304" pitchFamily="18" charset="0"/>
              </a:rPr>
              <a:t>の参加者：</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菅又久直（</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SIPS</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）、高橋一裕（</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）、藤森英明（</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endPar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endParaRPr>
          </a:p>
          <a:p>
            <a:r>
              <a:rPr lang="en-US" altLang="ja-JP" kern="0" dirty="0">
                <a:latin typeface="Century" panose="02040604050505020304" pitchFamily="18" charset="0"/>
                <a:ea typeface="游明朝" panose="02020400000000000000" pitchFamily="18" charset="-128"/>
                <a:cs typeface="Times New Roman" panose="02020603050405020304" pitchFamily="18" charset="0"/>
              </a:rPr>
              <a:t>                                    </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柳紀夫（</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）、安達辰巳（</a:t>
            </a:r>
            <a:r>
              <a:rPr lang="en-US" altLang="ja-JP" sz="1800" kern="0" dirty="0">
                <a:effectLst/>
                <a:latin typeface="Century" panose="02040604050505020304" pitchFamily="18" charset="0"/>
                <a:ea typeface="游明朝" panose="02020400000000000000" pitchFamily="18" charset="-128"/>
                <a:cs typeface="Times New Roman" panose="02020603050405020304" pitchFamily="18" charset="0"/>
              </a:rPr>
              <a:t>NEC</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a:t>
            </a:r>
            <a:r>
              <a:rPr lang="ja-JP" altLang="ja-JP" sz="1800" kern="0" dirty="0">
                <a:solidFill>
                  <a:srgbClr val="222222"/>
                </a:solidFill>
                <a:effectLst/>
                <a:latin typeface="Century" panose="02040604050505020304" pitchFamily="18" charset="0"/>
                <a:ea typeface="游明朝" panose="02020400000000000000" pitchFamily="18" charset="-128"/>
                <a:cs typeface="ＭＳ 明朝" panose="02020609040205080304" pitchFamily="17" charset="-128"/>
              </a:rPr>
              <a:t>田部尚志（</a:t>
            </a:r>
            <a:r>
              <a:rPr lang="en-US" altLang="ja-JP" sz="1800" kern="0" dirty="0">
                <a:solidFill>
                  <a:srgbClr val="222222"/>
                </a:solidFill>
                <a:effectLst/>
                <a:latin typeface="Century" panose="02040604050505020304" pitchFamily="18" charset="0"/>
                <a:ea typeface="游明朝" panose="02020400000000000000" pitchFamily="18" charset="-128"/>
                <a:cs typeface="ＭＳ 明朝" panose="02020609040205080304" pitchFamily="17" charset="-128"/>
              </a:rPr>
              <a:t>NEC</a:t>
            </a:r>
            <a:r>
              <a:rPr lang="ja-JP" altLang="ja-JP" sz="1800" kern="0" dirty="0">
                <a:solidFill>
                  <a:srgbClr val="222222"/>
                </a:solidFill>
                <a:effectLst/>
                <a:latin typeface="Century" panose="02040604050505020304" pitchFamily="18" charset="0"/>
                <a:ea typeface="游明朝" panose="02020400000000000000" pitchFamily="18" charset="-128"/>
                <a:cs typeface="ＭＳ 明朝" panose="02020609040205080304" pitchFamily="17" charset="-128"/>
              </a:rPr>
              <a:t>）、</a:t>
            </a:r>
            <a:endParaRPr lang="en-US" altLang="ja-JP" sz="1800" kern="0" dirty="0">
              <a:solidFill>
                <a:srgbClr val="222222"/>
              </a:solidFill>
              <a:effectLst/>
              <a:latin typeface="Century" panose="02040604050505020304" pitchFamily="18" charset="0"/>
              <a:ea typeface="游明朝" panose="02020400000000000000" pitchFamily="18" charset="-128"/>
              <a:cs typeface="ＭＳ 明朝" panose="02020609040205080304" pitchFamily="17" charset="-128"/>
            </a:endParaRPr>
          </a:p>
          <a:p>
            <a:r>
              <a:rPr lang="en-US" altLang="ja-JP" kern="0" dirty="0">
                <a:solidFill>
                  <a:srgbClr val="222222"/>
                </a:solidFill>
                <a:latin typeface="Century" panose="02040604050505020304" pitchFamily="18" charset="0"/>
                <a:ea typeface="游明朝" panose="02020400000000000000" pitchFamily="18" charset="-128"/>
                <a:cs typeface="ＭＳ 明朝" panose="02020609040205080304" pitchFamily="17" charset="-128"/>
              </a:rPr>
              <a:t>                                    </a:t>
            </a:r>
            <a:r>
              <a:rPr lang="ja-JP" altLang="ja-JP" sz="1800" kern="0" dirty="0">
                <a:solidFill>
                  <a:srgbClr val="222222"/>
                </a:solidFill>
                <a:effectLst/>
                <a:latin typeface="Century" panose="02040604050505020304" pitchFamily="18" charset="0"/>
                <a:ea typeface="游明朝" panose="02020400000000000000" pitchFamily="18" charset="-128"/>
                <a:cs typeface="ＭＳ 明朝" panose="02020609040205080304" pitchFamily="17" charset="-128"/>
              </a:rPr>
              <a:t>佐藤友昭（</a:t>
            </a:r>
            <a:r>
              <a:rPr lang="en-US" altLang="ja-JP" sz="1800" kern="0" dirty="0">
                <a:solidFill>
                  <a:srgbClr val="222222"/>
                </a:solidFill>
                <a:effectLst/>
                <a:latin typeface="Century" panose="02040604050505020304" pitchFamily="18" charset="0"/>
                <a:ea typeface="游明朝" panose="02020400000000000000" pitchFamily="18" charset="-128"/>
                <a:cs typeface="ＭＳ 明朝" panose="02020609040205080304" pitchFamily="17" charset="-128"/>
              </a:rPr>
              <a:t>NES</a:t>
            </a:r>
            <a:r>
              <a:rPr lang="ja-JP" altLang="ja-JP" sz="1800" kern="0" dirty="0">
                <a:solidFill>
                  <a:srgbClr val="222222"/>
                </a:solidFill>
                <a:effectLst/>
                <a:latin typeface="Century" panose="02040604050505020304" pitchFamily="18" charset="0"/>
                <a:ea typeface="游明朝" panose="02020400000000000000" pitchFamily="18" charset="-128"/>
                <a:cs typeface="ＭＳ 明朝" panose="02020609040205080304" pitchFamily="17" charset="-128"/>
              </a:rPr>
              <a:t>）、藤田延介（</a:t>
            </a:r>
            <a:r>
              <a:rPr lang="en-US" altLang="ja-JP" sz="1800" kern="0" dirty="0">
                <a:solidFill>
                  <a:srgbClr val="222222"/>
                </a:solidFill>
                <a:effectLst/>
                <a:latin typeface="Century" panose="02040604050505020304" pitchFamily="18" charset="0"/>
                <a:ea typeface="游明朝" panose="02020400000000000000" pitchFamily="18" charset="-128"/>
                <a:cs typeface="ＭＳ 明朝" panose="02020609040205080304" pitchFamily="17" charset="-128"/>
              </a:rPr>
              <a:t>SEC</a:t>
            </a:r>
            <a:r>
              <a:rPr lang="ja-JP" altLang="ja-JP" sz="1800" kern="0" dirty="0">
                <a:solidFill>
                  <a:srgbClr val="222222"/>
                </a:solidFill>
                <a:effectLst/>
                <a:latin typeface="Century" panose="02040604050505020304" pitchFamily="18" charset="0"/>
                <a:ea typeface="游明朝" panose="02020400000000000000" pitchFamily="18" charset="-128"/>
                <a:cs typeface="ＭＳ 明朝" panose="02020609040205080304" pitchFamily="17" charset="-128"/>
              </a:rPr>
              <a:t>）、</a:t>
            </a:r>
            <a:r>
              <a:rPr lang="ja-JP" altLang="ja-JP" sz="1800" kern="0" dirty="0">
                <a:effectLst/>
                <a:latin typeface="Century" panose="02040604050505020304" pitchFamily="18" charset="0"/>
                <a:ea typeface="游明朝" panose="02020400000000000000" pitchFamily="18" charset="-128"/>
                <a:cs typeface="Times New Roman" panose="02020603050405020304" pitchFamily="18" charset="0"/>
              </a:rPr>
              <a:t>工藤裕子（中央大学）</a:t>
            </a:r>
            <a:endParaRPr kumimoji="1" lang="ja-JP" altLang="en-US" sz="2000" dirty="0"/>
          </a:p>
        </p:txBody>
      </p:sp>
      <p:sp>
        <p:nvSpPr>
          <p:cNvPr id="4" name="テキスト ボックス 3">
            <a:extLst>
              <a:ext uri="{FF2B5EF4-FFF2-40B4-BE49-F238E27FC236}">
                <a16:creationId xmlns:a16="http://schemas.microsoft.com/office/drawing/2014/main" id="{5656A9D9-C66C-4DE3-BAD8-8B0E3CC3303C}"/>
              </a:ext>
            </a:extLst>
          </p:cNvPr>
          <p:cNvSpPr txBox="1"/>
          <p:nvPr/>
        </p:nvSpPr>
        <p:spPr>
          <a:xfrm>
            <a:off x="167640" y="3055434"/>
            <a:ext cx="11612880" cy="3785652"/>
          </a:xfrm>
          <a:prstGeom prst="rect">
            <a:avLst/>
          </a:prstGeom>
          <a:noFill/>
        </p:spPr>
        <p:txBody>
          <a:bodyPr wrap="square" rtlCol="0">
            <a:spAutoFit/>
          </a:bodyPr>
          <a:lstStyle/>
          <a:p>
            <a:pPr marL="342900" lvl="0" indent="-342900">
              <a:buFont typeface="Wingdings" panose="05000000000000000000" pitchFamily="2" charset="2"/>
              <a:buChar char=""/>
            </a:pPr>
            <a:r>
              <a:rPr lang="en-US" altLang="ja-JP" sz="2400" dirty="0">
                <a:effectLst/>
                <a:latin typeface="Century" panose="02040604050505020304" pitchFamily="18" charset="0"/>
                <a:ea typeface="游明朝" panose="02020400000000000000" pitchFamily="18" charset="-128"/>
              </a:rPr>
              <a:t>JSON-LD</a:t>
            </a:r>
            <a:r>
              <a:rPr lang="ja-JP" altLang="ja-JP" sz="2400" dirty="0">
                <a:effectLst/>
                <a:latin typeface="Century" panose="02040604050505020304" pitchFamily="18" charset="0"/>
                <a:ea typeface="游明朝" panose="02020400000000000000" pitchFamily="18" charset="-128"/>
              </a:rPr>
              <a:t>サブセット構築を目指すために</a:t>
            </a:r>
            <a:r>
              <a:rPr lang="en-US" altLang="ja-JP" sz="2400" dirty="0">
                <a:effectLst/>
                <a:latin typeface="Century" panose="02040604050505020304" pitchFamily="18" charset="0"/>
                <a:ea typeface="游明朝" panose="02020400000000000000" pitchFamily="18" charset="-128"/>
              </a:rPr>
              <a:t>API Town Plan</a:t>
            </a:r>
            <a:r>
              <a:rPr lang="ja-JP" altLang="ja-JP" sz="2400" dirty="0">
                <a:effectLst/>
                <a:latin typeface="Century" panose="02040604050505020304" pitchFamily="18" charset="0"/>
                <a:ea typeface="游明朝" panose="02020400000000000000" pitchFamily="18" charset="-128"/>
              </a:rPr>
              <a:t>プロジェクトを加速化する。</a:t>
            </a:r>
            <a:endParaRPr lang="en-US" altLang="ja-JP" sz="2400" dirty="0">
              <a:effectLst/>
              <a:latin typeface="Century" panose="02040604050505020304" pitchFamily="18" charset="0"/>
              <a:ea typeface="游明朝" panose="02020400000000000000" pitchFamily="18" charset="-128"/>
            </a:endParaRPr>
          </a:p>
          <a:p>
            <a:pPr marL="342900" lvl="0" indent="-342900">
              <a:buFont typeface="Wingdings" panose="05000000000000000000" pitchFamily="2" charset="2"/>
              <a:buChar char=""/>
            </a:pPr>
            <a:endParaRPr lang="ja-JP" altLang="ja-JP" sz="24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2400" dirty="0">
                <a:effectLst/>
                <a:latin typeface="Century" panose="02040604050505020304" pitchFamily="18" charset="0"/>
                <a:ea typeface="游明朝" panose="02020400000000000000" pitchFamily="18" charset="-128"/>
              </a:rPr>
              <a:t>自動車業界の要件に従って</a:t>
            </a:r>
            <a:r>
              <a:rPr lang="en-US" altLang="ja-JP" sz="2400" dirty="0">
                <a:effectLst/>
                <a:latin typeface="Century" panose="02040604050505020304" pitchFamily="18" charset="0"/>
                <a:ea typeface="游明朝" panose="02020400000000000000" pitchFamily="18" charset="-128"/>
              </a:rPr>
              <a:t>RDM2API</a:t>
            </a:r>
            <a:r>
              <a:rPr lang="ja-JP" altLang="ja-JP" sz="2400" dirty="0">
                <a:effectLst/>
                <a:latin typeface="Century" panose="02040604050505020304" pitchFamily="18" charset="0"/>
                <a:ea typeface="游明朝" panose="02020400000000000000" pitchFamily="18" charset="-128"/>
              </a:rPr>
              <a:t>ガイダンスをテストすることを提案。</a:t>
            </a:r>
            <a:endParaRPr lang="en-US" altLang="ja-JP" sz="2400" dirty="0">
              <a:effectLst/>
              <a:latin typeface="Century" panose="02040604050505020304" pitchFamily="18" charset="0"/>
              <a:ea typeface="游明朝" panose="02020400000000000000" pitchFamily="18" charset="-128"/>
            </a:endParaRPr>
          </a:p>
          <a:p>
            <a:pPr lvl="0"/>
            <a:endParaRPr lang="ja-JP" altLang="ja-JP" sz="24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en-US" altLang="ja-JP" sz="2400" dirty="0">
                <a:effectLst/>
                <a:latin typeface="Century" panose="02040604050505020304" pitchFamily="18" charset="0"/>
                <a:ea typeface="游明朝" panose="02020400000000000000" pitchFamily="18" charset="-128"/>
              </a:rPr>
              <a:t>CEN/TC440 Order</a:t>
            </a:r>
            <a:r>
              <a:rPr lang="ja-JP" altLang="ja-JP" sz="2400" dirty="0">
                <a:effectLst/>
                <a:latin typeface="Century" panose="02040604050505020304" pitchFamily="18" charset="0"/>
                <a:ea typeface="游明朝" panose="02020400000000000000" pitchFamily="18" charset="-128"/>
              </a:rPr>
              <a:t>のビジネス用語にマッピングした業界横断注文メッセージ（</a:t>
            </a:r>
            <a:r>
              <a:rPr lang="en-US" altLang="ja-JP" sz="2400" dirty="0">
                <a:effectLst/>
                <a:latin typeface="Century" panose="02040604050505020304" pitchFamily="18" charset="0"/>
                <a:ea typeface="游明朝" panose="02020400000000000000" pitchFamily="18" charset="-128"/>
              </a:rPr>
              <a:t>CI Order</a:t>
            </a:r>
            <a:r>
              <a:rPr lang="ja-JP" altLang="ja-JP" sz="2400" dirty="0">
                <a:effectLst/>
                <a:latin typeface="Century" panose="02040604050505020304" pitchFamily="18" charset="0"/>
                <a:ea typeface="游明朝" panose="02020400000000000000" pitchFamily="18" charset="-128"/>
              </a:rPr>
              <a:t>）の実装サブセット（</a:t>
            </a:r>
            <a:r>
              <a:rPr lang="en-US" altLang="ja-JP" sz="2400" dirty="0">
                <a:effectLst/>
                <a:latin typeface="Century" panose="02040604050505020304" pitchFamily="18" charset="0"/>
                <a:ea typeface="游明朝" panose="02020400000000000000" pitchFamily="18" charset="-128"/>
              </a:rPr>
              <a:t>Syntax Binding</a:t>
            </a:r>
            <a:r>
              <a:rPr lang="ja-JP" altLang="ja-JP" sz="2400" dirty="0">
                <a:effectLst/>
                <a:latin typeface="Century" panose="02040604050505020304" pitchFamily="18" charset="0"/>
                <a:ea typeface="游明朝" panose="02020400000000000000" pitchFamily="18" charset="-128"/>
              </a:rPr>
              <a:t>）開発プロジェクトを提案する。</a:t>
            </a:r>
            <a:endParaRPr lang="en-US" altLang="ja-JP" sz="2400" dirty="0">
              <a:effectLst/>
              <a:latin typeface="Century" panose="02040604050505020304" pitchFamily="18" charset="0"/>
              <a:ea typeface="游明朝" panose="02020400000000000000" pitchFamily="18" charset="-128"/>
            </a:endParaRPr>
          </a:p>
          <a:p>
            <a:pPr marL="342900" lvl="0" indent="-342900">
              <a:buFont typeface="Wingdings" panose="05000000000000000000" pitchFamily="2" charset="2"/>
              <a:buChar char=""/>
            </a:pPr>
            <a:endParaRPr lang="ja-JP" altLang="ja-JP" sz="24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en-US" altLang="ja-JP" sz="2400" dirty="0">
                <a:effectLst/>
                <a:latin typeface="Century" panose="02040604050505020304" pitchFamily="18" charset="0"/>
                <a:ea typeface="游明朝" panose="02020400000000000000" pitchFamily="18" charset="-128"/>
              </a:rPr>
              <a:t>CEN/TC434</a:t>
            </a:r>
            <a:r>
              <a:rPr lang="ja-JP" altLang="ja-JP" sz="2400" dirty="0">
                <a:effectLst/>
                <a:latin typeface="Century" panose="02040604050505020304" pitchFamily="18" charset="0"/>
                <a:ea typeface="游明朝" panose="02020400000000000000" pitchFamily="18" charset="-128"/>
              </a:rPr>
              <a:t>と</a:t>
            </a:r>
            <a:r>
              <a:rPr lang="en-US" altLang="ja-JP" sz="2400" dirty="0">
                <a:effectLst/>
                <a:latin typeface="Century" panose="02040604050505020304" pitchFamily="18" charset="0"/>
                <a:ea typeface="游明朝" panose="02020400000000000000" pitchFamily="18" charset="-128"/>
              </a:rPr>
              <a:t>CEN/TC440</a:t>
            </a:r>
            <a:r>
              <a:rPr lang="ja-JP" altLang="ja-JP" sz="2400" dirty="0">
                <a:effectLst/>
                <a:latin typeface="Century" panose="02040604050505020304" pitchFamily="18" charset="0"/>
                <a:ea typeface="游明朝" panose="02020400000000000000" pitchFamily="18" charset="-128"/>
              </a:rPr>
              <a:t>とのリエゾン関係を構築するよう事務局に要求する。</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5" name="スライド番号プレースホルダー 4">
            <a:extLst>
              <a:ext uri="{FF2B5EF4-FFF2-40B4-BE49-F238E27FC236}">
                <a16:creationId xmlns:a16="http://schemas.microsoft.com/office/drawing/2014/main" id="{129FD3D7-8B83-4BB9-85EF-FDAD14131360}"/>
              </a:ext>
            </a:extLst>
          </p:cNvPr>
          <p:cNvSpPr>
            <a:spLocks noGrp="1"/>
          </p:cNvSpPr>
          <p:nvPr>
            <p:ph type="sldNum" sz="quarter" idx="12"/>
          </p:nvPr>
        </p:nvSpPr>
        <p:spPr/>
        <p:txBody>
          <a:bodyPr/>
          <a:lstStyle/>
          <a:p>
            <a:fld id="{ED1CE081-C4DF-405A-9F26-C0CC33280479}" type="slidenum">
              <a:rPr kumimoji="1" lang="ja-JP" altLang="en-US" smtClean="0"/>
              <a:t>9</a:t>
            </a:fld>
            <a:endParaRPr kumimoji="1" lang="ja-JP" altLang="en-US"/>
          </a:p>
        </p:txBody>
      </p:sp>
    </p:spTree>
    <p:extLst>
      <p:ext uri="{BB962C8B-B14F-4D97-AF65-F5344CB8AC3E}">
        <p14:creationId xmlns:p14="http://schemas.microsoft.com/office/powerpoint/2010/main" val="429120774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TotalTime>
  <Words>1824</Words>
  <Application>Microsoft Office PowerPoint</Application>
  <PresentationFormat>ワイド画面</PresentationFormat>
  <Paragraphs>141</Paragraphs>
  <Slides>12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12</vt:i4>
      </vt:variant>
    </vt:vector>
  </HeadingPairs>
  <TitlesOfParts>
    <vt:vector size="20" baseType="lpstr">
      <vt:lpstr>游ゴシック</vt:lpstr>
      <vt:lpstr>游ゴシック Light</vt:lpstr>
      <vt:lpstr>游明朝</vt:lpstr>
      <vt:lpstr>Arial</vt:lpstr>
      <vt:lpstr>Century</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菅又 久直</cp:lastModifiedBy>
  <cp:revision>19</cp:revision>
  <dcterms:created xsi:type="dcterms:W3CDTF">2021-06-13T05:45:17Z</dcterms:created>
  <dcterms:modified xsi:type="dcterms:W3CDTF">2021-06-13T08:09:46Z</dcterms:modified>
</cp:coreProperties>
</file>