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7"/>
  </p:notesMasterIdLst>
  <p:sldIdLst>
    <p:sldId id="268" r:id="rId2"/>
    <p:sldId id="750" r:id="rId3"/>
    <p:sldId id="748" r:id="rId4"/>
    <p:sldId id="718" r:id="rId5"/>
    <p:sldId id="745" r:id="rId6"/>
  </p:sldIdLst>
  <p:sldSz cx="9906000" cy="6858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77B986D2-E8C1-4D0A-990C-749DED7ABA5E}">
          <p14:sldIdLst>
            <p14:sldId id="268"/>
            <p14:sldId id="750"/>
            <p14:sldId id="748"/>
            <p14:sldId id="718"/>
            <p14:sldId id="745"/>
          </p14:sldIdLst>
        </p14:section>
      </p14:sectionLst>
    </p:ext>
    <p:ext uri="{EFAFB233-063F-42B5-8137-9DF3F51BA10A}">
      <p15:sldGuideLst xmlns:p15="http://schemas.microsoft.com/office/powerpoint/2012/main">
        <p15:guide id="2" pos="3120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3392E7"/>
    <a:srgbClr val="318DDE"/>
    <a:srgbClr val="5EBA47"/>
    <a:srgbClr val="17486A"/>
    <a:srgbClr val="3E8EDE"/>
    <a:srgbClr val="0369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148" autoAdjust="0"/>
    <p:restoredTop sz="96816" autoAdjust="0"/>
  </p:normalViewPr>
  <p:slideViewPr>
    <p:cSldViewPr snapToGrid="0">
      <p:cViewPr varScale="1">
        <p:scale>
          <a:sx n="63" d="100"/>
          <a:sy n="63" d="100"/>
        </p:scale>
        <p:origin x="1484" y="60"/>
      </p:cViewPr>
      <p:guideLst>
        <p:guide pos="3120"/>
        <p:guide orient="horz" pos="2160"/>
      </p:guideLst>
    </p:cSldViewPr>
  </p:slideViewPr>
  <p:outlineViewPr>
    <p:cViewPr>
      <p:scale>
        <a:sx n="33" d="100"/>
        <a:sy n="33" d="100"/>
      </p:scale>
      <p:origin x="0" y="-17772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DE8E-C9EA-4A43-8789-DFF19C510078}" type="datetimeFigureOut">
              <a:rPr lang="en-US" smtClean="0"/>
              <a:t>6/18/2021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856F99-1514-4F4B-89CD-D1870C008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3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6DBF160B-3A44-4C3B-BCEA-BD19AB6803E9}" type="datetime1">
              <a:rPr lang="en-US" smtClean="0"/>
              <a:t>6/18/2021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FEB09506-28EA-4C19-A061-02E7C9DE017B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6371416" y="193892"/>
            <a:ext cx="3339682" cy="6665283"/>
            <a:chOff x="6371416" y="193892"/>
            <a:chExt cx="3339682" cy="6665283"/>
          </a:xfrm>
        </p:grpSpPr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7259247" y="193892"/>
              <a:ext cx="1564020" cy="3695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71416" y="636953"/>
              <a:ext cx="3339682" cy="6222222"/>
            </a:xfrm>
            <a:prstGeom prst="rect">
              <a:avLst/>
            </a:prstGeom>
          </p:spPr>
        </p:pic>
      </p:grpSp>
      <p:sp>
        <p:nvSpPr>
          <p:cNvPr id="10" name="Rectangle 9"/>
          <p:cNvSpPr/>
          <p:nvPr userDrawn="1"/>
        </p:nvSpPr>
        <p:spPr>
          <a:xfrm>
            <a:off x="0" y="0"/>
            <a:ext cx="310896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625316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200">
                <a:latin typeface="Arial Black" panose="020B0A040201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2950" y="3602038"/>
            <a:ext cx="6253163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318DD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9010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9320" y="365128"/>
            <a:ext cx="8045643" cy="704018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3200">
                <a:latin typeface="Arial Black" panose="020B0A040201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9320" y="1252025"/>
            <a:ext cx="8045643" cy="492493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FA8505E0-37E7-4BCD-BA8D-3C81CE89C100}" type="datetime1">
              <a:rPr lang="en-US" smtClean="0"/>
              <a:t>6/18/2021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FEB09506-28EA-4C19-A061-02E7C9DE01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192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7866" y="1223889"/>
            <a:ext cx="3885161" cy="495307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9802" y="1223889"/>
            <a:ext cx="3885161" cy="495307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9A38245A-2362-40A2-9432-11E173A2FE35}" type="datetime1">
              <a:rPr lang="en-US" smtClean="0"/>
              <a:t>6/18/2021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FEB09506-28EA-4C19-A061-02E7C9DE017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187866" y="365128"/>
            <a:ext cx="8037097" cy="704018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3200">
                <a:latin typeface="Arial Black" panose="020B0A040201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21429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87866" y="1248536"/>
            <a:ext cx="3885161" cy="411956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rgbClr val="3392E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339802" y="1251521"/>
            <a:ext cx="3886452" cy="411956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rgbClr val="3392E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6FB96879-471E-46C8-A813-F70B84DA637C}" type="datetime1">
              <a:rPr lang="en-US" smtClean="0"/>
              <a:t>6/18/2021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FEB09506-28EA-4C19-A061-02E7C9DE017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87866" y="365128"/>
            <a:ext cx="8037097" cy="704018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3200">
                <a:latin typeface="Arial Black" panose="020B0A040201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1187866" y="1842867"/>
            <a:ext cx="3885161" cy="433409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3"/>
          <p:cNvSpPr>
            <a:spLocks noGrp="1"/>
          </p:cNvSpPr>
          <p:nvPr>
            <p:ph sz="half" idx="2"/>
          </p:nvPr>
        </p:nvSpPr>
        <p:spPr>
          <a:xfrm>
            <a:off x="5339802" y="1842867"/>
            <a:ext cx="3885162" cy="433409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358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81A389D0-0F06-4052-931B-BC5D7EEFC8E9}" type="datetime1">
              <a:rPr lang="en-US" smtClean="0"/>
              <a:t>6/18/2021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FEB09506-28EA-4C19-A061-02E7C9DE017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187866" y="365128"/>
            <a:ext cx="8037097" cy="704018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3200">
                <a:latin typeface="Arial Black" panose="020B0A040201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5941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5ECBC4FA-4788-483E-AD3A-36A4714E3E4D}" type="datetime1">
              <a:rPr lang="en-US" smtClean="0"/>
              <a:t>6/18/2021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FEB09506-28EA-4C19-A061-02E7C9DE0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314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7600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6" r:id="rId3"/>
    <p:sldLayoutId id="2147483677" r:id="rId4"/>
    <p:sldLayoutId id="2147483678" r:id="rId5"/>
    <p:sldLayoutId id="2147483679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schema.org/Recipe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service.unece.org/trade/uncefact/vocabulary/uncefact/" TargetMode="Externa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ubtitle 5"/>
          <p:cNvSpPr txBox="1">
            <a:spLocks/>
          </p:cNvSpPr>
          <p:nvPr/>
        </p:nvSpPr>
        <p:spPr>
          <a:xfrm>
            <a:off x="380074" y="4835758"/>
            <a:ext cx="5275825" cy="163629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Steve Capell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steve.capell@gmail.com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2402" y="729673"/>
            <a:ext cx="6665104" cy="2110737"/>
          </a:xfrm>
        </p:spPr>
        <p:txBody>
          <a:bodyPr>
            <a:normAutofit fontScale="90000"/>
          </a:bodyPr>
          <a:lstStyle/>
          <a:p>
            <a:br>
              <a:rPr lang="en-US" dirty="0">
                <a:solidFill>
                  <a:srgbClr val="3392E7"/>
                </a:solidFill>
              </a:rPr>
            </a:br>
            <a:br>
              <a:rPr lang="en-US" dirty="0">
                <a:solidFill>
                  <a:srgbClr val="3392E7"/>
                </a:solidFill>
              </a:rPr>
            </a:br>
            <a:r>
              <a:rPr lang="en-US" dirty="0">
                <a:solidFill>
                  <a:srgbClr val="3392E7"/>
                </a:solidFill>
              </a:rPr>
              <a:t>UN/CEFACT 2021 Virtual Forum</a:t>
            </a:r>
            <a:br>
              <a:rPr lang="en-US" dirty="0">
                <a:solidFill>
                  <a:srgbClr val="3392E7"/>
                </a:solidFill>
              </a:rPr>
            </a:br>
            <a:br>
              <a:rPr lang="en-US" dirty="0">
                <a:solidFill>
                  <a:srgbClr val="3392E7"/>
                </a:solidFill>
              </a:rPr>
            </a:br>
            <a:r>
              <a:rPr lang="en-US" dirty="0">
                <a:solidFill>
                  <a:srgbClr val="3392E7"/>
                </a:solidFill>
              </a:rPr>
              <a:t>API Projects Status Update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3924" y="3252155"/>
            <a:ext cx="5762059" cy="1171857"/>
          </a:xfrm>
        </p:spPr>
        <p:txBody>
          <a:bodyPr/>
          <a:lstStyle/>
          <a:p>
            <a:r>
              <a:rPr lang="en-US" dirty="0"/>
              <a:t>RDM2API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8BCE500-F85D-481C-A747-FCD75E8229CB}"/>
              </a:ext>
            </a:extLst>
          </p:cNvPr>
          <p:cNvSpPr txBox="1"/>
          <p:nvPr/>
        </p:nvSpPr>
        <p:spPr>
          <a:xfrm>
            <a:off x="243840" y="335280"/>
            <a:ext cx="226568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/>
              <a:t>国際連携</a:t>
            </a:r>
            <a:r>
              <a:rPr kumimoji="1" lang="en-US" altLang="ja-JP" b="1" dirty="0"/>
              <a:t>2021-1-10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3870484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E7DBFD2-FCC5-48B9-851B-F1EA63A23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7866" y="365128"/>
            <a:ext cx="8542643" cy="688168"/>
          </a:xfrm>
        </p:spPr>
        <p:txBody>
          <a:bodyPr>
            <a:normAutofit/>
          </a:bodyPr>
          <a:lstStyle/>
          <a:p>
            <a:pPr algn="l"/>
            <a:r>
              <a:rPr lang="en-AU" dirty="0">
                <a:solidFill>
                  <a:srgbClr val="3392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RDM2API – Scope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575F0EC-1D16-884B-8DA5-4047649D9388}"/>
              </a:ext>
            </a:extLst>
          </p:cNvPr>
          <p:cNvSpPr txBox="1">
            <a:spLocks/>
          </p:cNvSpPr>
          <p:nvPr/>
        </p:nvSpPr>
        <p:spPr>
          <a:xfrm>
            <a:off x="1183557" y="959850"/>
            <a:ext cx="8374100" cy="148799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600" dirty="0"/>
              <a:t>To define rules for </a:t>
            </a:r>
          </a:p>
          <a:p>
            <a:r>
              <a:rPr lang="en-AU" sz="1600" dirty="0"/>
              <a:t>Publishing UN/CEFACT semantics (data models &amp; code lists) as machine consumable JSON-LD vocabulary.  </a:t>
            </a:r>
          </a:p>
          <a:p>
            <a:r>
              <a:rPr lang="en-AU" sz="1600" dirty="0"/>
              <a:t>To define rules for designing and publishing Open API 3.x specifications that leverage the standard vocabulary.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5CDDB8CF-ECE8-BA4A-B233-26FF4DE65FB1}"/>
              </a:ext>
            </a:extLst>
          </p:cNvPr>
          <p:cNvGrpSpPr/>
          <p:nvPr/>
        </p:nvGrpSpPr>
        <p:grpSpPr>
          <a:xfrm>
            <a:off x="1415144" y="2721120"/>
            <a:ext cx="1578431" cy="3380910"/>
            <a:chOff x="1415144" y="2721120"/>
            <a:chExt cx="1578431" cy="3380910"/>
          </a:xfrm>
        </p:grpSpPr>
        <p:sp>
          <p:nvSpPr>
            <p:cNvPr id="2" name="Rounded Rectangle 1">
              <a:extLst>
                <a:ext uri="{FF2B5EF4-FFF2-40B4-BE49-F238E27FC236}">
                  <a16:creationId xmlns:a16="http://schemas.microsoft.com/office/drawing/2014/main" id="{C5E19EF5-96AE-5C4A-9C8C-8B255ACE478F}"/>
                </a:ext>
              </a:extLst>
            </p:cNvPr>
            <p:cNvSpPr/>
            <p:nvPr/>
          </p:nvSpPr>
          <p:spPr>
            <a:xfrm>
              <a:off x="1415144" y="2721120"/>
              <a:ext cx="1578431" cy="1664737"/>
            </a:xfrm>
            <a:prstGeom prst="roundRect">
              <a:avLst>
                <a:gd name="adj" fmla="val 7018"/>
              </a:avLst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ctr"/>
              <a:r>
                <a:rPr lang="en-US" sz="1400" b="1" dirty="0">
                  <a:solidFill>
                    <a:schemeClr val="tx1"/>
                  </a:solidFill>
                </a:rPr>
                <a:t>RDM</a:t>
              </a:r>
              <a:r>
                <a:rPr lang="en-US" sz="1400" dirty="0">
                  <a:solidFill>
                    <a:schemeClr val="tx1"/>
                  </a:solidFill>
                </a:rPr>
                <a:t>s (Reference Data Models)</a:t>
              </a:r>
            </a:p>
          </p:txBody>
        </p:sp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2263E0CD-8328-6E42-AD10-CA8C860BF8F4}"/>
                </a:ext>
              </a:extLst>
            </p:cNvPr>
            <p:cNvSpPr/>
            <p:nvPr/>
          </p:nvSpPr>
          <p:spPr>
            <a:xfrm>
              <a:off x="1567545" y="3228663"/>
              <a:ext cx="1240972" cy="314675"/>
            </a:xfrm>
            <a:prstGeom prst="roundRect">
              <a:avLst>
                <a:gd name="adj" fmla="val 7018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200" b="1" u="sng" dirty="0">
                  <a:solidFill>
                    <a:schemeClr val="tx1"/>
                  </a:solidFill>
                </a:rPr>
                <a:t>BSP</a:t>
              </a:r>
              <a:r>
                <a:rPr lang="en-US" sz="1200" dirty="0">
                  <a:solidFill>
                    <a:schemeClr val="tx1"/>
                  </a:solidFill>
                </a:rPr>
                <a:t> : Buy Ship Pay</a:t>
              </a:r>
            </a:p>
          </p:txBody>
        </p:sp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07482A60-5E73-454C-8C16-1F0B045BE01E}"/>
                </a:ext>
              </a:extLst>
            </p:cNvPr>
            <p:cNvSpPr/>
            <p:nvPr/>
          </p:nvSpPr>
          <p:spPr>
            <a:xfrm>
              <a:off x="1556659" y="3599168"/>
              <a:ext cx="1251858" cy="314675"/>
            </a:xfrm>
            <a:prstGeom prst="roundRect">
              <a:avLst>
                <a:gd name="adj" fmla="val 7018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200" b="1" u="sng" dirty="0">
                  <a:solidFill>
                    <a:schemeClr val="tx1"/>
                  </a:solidFill>
                </a:rPr>
                <a:t>MMT</a:t>
              </a:r>
              <a:r>
                <a:rPr lang="en-US" sz="1200" dirty="0">
                  <a:solidFill>
                    <a:schemeClr val="tx1"/>
                  </a:solidFill>
                </a:rPr>
                <a:t> : Multi-Modal Transport</a:t>
              </a:r>
            </a:p>
          </p:txBody>
        </p:sp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8444CA86-7097-9242-87E9-64AEBBB28056}"/>
                </a:ext>
              </a:extLst>
            </p:cNvPr>
            <p:cNvSpPr/>
            <p:nvPr/>
          </p:nvSpPr>
          <p:spPr>
            <a:xfrm>
              <a:off x="1567545" y="3982012"/>
              <a:ext cx="1240972" cy="314675"/>
            </a:xfrm>
            <a:prstGeom prst="roundRect">
              <a:avLst>
                <a:gd name="adj" fmla="val 7018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Any others..</a:t>
              </a:r>
            </a:p>
          </p:txBody>
        </p:sp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7A6A594F-69B7-1741-BE40-4367F05ADB3B}"/>
                </a:ext>
              </a:extLst>
            </p:cNvPr>
            <p:cNvSpPr/>
            <p:nvPr/>
          </p:nvSpPr>
          <p:spPr>
            <a:xfrm>
              <a:off x="1415144" y="4569255"/>
              <a:ext cx="1578431" cy="1532775"/>
            </a:xfrm>
            <a:prstGeom prst="roundRect">
              <a:avLst>
                <a:gd name="adj" fmla="val 7018"/>
              </a:avLst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ctr"/>
              <a:r>
                <a:rPr lang="en-US" sz="1400" b="1" dirty="0">
                  <a:solidFill>
                    <a:schemeClr val="tx1"/>
                  </a:solidFill>
                </a:rPr>
                <a:t>Code Lists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3F58650D-7532-844F-A6D1-118FCCB633F7}"/>
                </a:ext>
              </a:extLst>
            </p:cNvPr>
            <p:cNvSpPr/>
            <p:nvPr/>
          </p:nvSpPr>
          <p:spPr>
            <a:xfrm>
              <a:off x="1578431" y="4914385"/>
              <a:ext cx="1240972" cy="314675"/>
            </a:xfrm>
            <a:prstGeom prst="roundRect">
              <a:avLst>
                <a:gd name="adj" fmla="val 7018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200" b="1" u="sng" dirty="0">
                  <a:solidFill>
                    <a:schemeClr val="tx1"/>
                  </a:solidFill>
                </a:rPr>
                <a:t>UN Recs </a:t>
              </a:r>
              <a:r>
                <a:rPr lang="en-US" sz="1200" dirty="0">
                  <a:solidFill>
                    <a:schemeClr val="tx1"/>
                  </a:solidFill>
                </a:rPr>
                <a:t>: UoM, package type, </a:t>
              </a:r>
              <a:r>
                <a:rPr lang="en-US" sz="1200" dirty="0" err="1">
                  <a:solidFill>
                    <a:schemeClr val="tx1"/>
                  </a:solidFill>
                </a:rPr>
                <a:t>etc</a:t>
              </a:r>
              <a:r>
                <a:rPr lang="en-US" sz="1200" dirty="0">
                  <a:solidFill>
                    <a:schemeClr val="tx1"/>
                  </a:solidFill>
                </a:rPr>
                <a:t> </a:t>
              </a:r>
            </a:p>
          </p:txBody>
        </p:sp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69C25A16-0FF3-2D4A-863F-851BE68AA4C7}"/>
                </a:ext>
              </a:extLst>
            </p:cNvPr>
            <p:cNvSpPr/>
            <p:nvPr/>
          </p:nvSpPr>
          <p:spPr>
            <a:xfrm>
              <a:off x="1567545" y="5284890"/>
              <a:ext cx="1251858" cy="314675"/>
            </a:xfrm>
            <a:prstGeom prst="roundRect">
              <a:avLst>
                <a:gd name="adj" fmla="val 7018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200" b="1" u="sng" dirty="0">
                  <a:solidFill>
                    <a:schemeClr val="tx1"/>
                  </a:solidFill>
                </a:rPr>
                <a:t>UNCL</a:t>
              </a:r>
              <a:r>
                <a:rPr lang="en-US" sz="1200" dirty="0">
                  <a:solidFill>
                    <a:schemeClr val="tx1"/>
                  </a:solidFill>
                </a:rPr>
                <a:t>: EDIFACT code lists</a:t>
              </a:r>
            </a:p>
          </p:txBody>
        </p:sp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5160C080-61C6-5549-8D74-26D0DFDA7F31}"/>
                </a:ext>
              </a:extLst>
            </p:cNvPr>
            <p:cNvSpPr/>
            <p:nvPr/>
          </p:nvSpPr>
          <p:spPr>
            <a:xfrm>
              <a:off x="1578431" y="5667734"/>
              <a:ext cx="1240972" cy="314675"/>
            </a:xfrm>
            <a:prstGeom prst="roundRect">
              <a:avLst>
                <a:gd name="adj" fmla="val 7018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Any others..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6CAC688-9F2A-AE4F-83CB-975A033131D4}"/>
              </a:ext>
            </a:extLst>
          </p:cNvPr>
          <p:cNvGrpSpPr/>
          <p:nvPr/>
        </p:nvGrpSpPr>
        <p:grpSpPr>
          <a:xfrm>
            <a:off x="5303101" y="2351314"/>
            <a:ext cx="2750366" cy="4197649"/>
            <a:chOff x="5303101" y="2351314"/>
            <a:chExt cx="2750366" cy="4197649"/>
          </a:xfrm>
        </p:grpSpPr>
        <p:sp>
          <p:nvSpPr>
            <p:cNvPr id="53" name="Rounded Rectangle 52">
              <a:extLst>
                <a:ext uri="{FF2B5EF4-FFF2-40B4-BE49-F238E27FC236}">
                  <a16:creationId xmlns:a16="http://schemas.microsoft.com/office/drawing/2014/main" id="{85EC4C48-BC1F-1F46-AB4C-5D2E7F667E22}"/>
                </a:ext>
              </a:extLst>
            </p:cNvPr>
            <p:cNvSpPr/>
            <p:nvPr/>
          </p:nvSpPr>
          <p:spPr>
            <a:xfrm>
              <a:off x="5401478" y="5695194"/>
              <a:ext cx="2371327" cy="680106"/>
            </a:xfrm>
            <a:prstGeom prst="roundRect">
              <a:avLst>
                <a:gd name="adj" fmla="val 7018"/>
              </a:avLst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ctr"/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51" name="Rounded Rectangle 50">
              <a:extLst>
                <a:ext uri="{FF2B5EF4-FFF2-40B4-BE49-F238E27FC236}">
                  <a16:creationId xmlns:a16="http://schemas.microsoft.com/office/drawing/2014/main" id="{0F471FB2-73A4-8D4C-8E53-36508DFBCABA}"/>
                </a:ext>
              </a:extLst>
            </p:cNvPr>
            <p:cNvSpPr/>
            <p:nvPr/>
          </p:nvSpPr>
          <p:spPr>
            <a:xfrm>
              <a:off x="5303101" y="2506762"/>
              <a:ext cx="2371327" cy="680106"/>
            </a:xfrm>
            <a:prstGeom prst="roundRect">
              <a:avLst>
                <a:gd name="adj" fmla="val 7018"/>
              </a:avLst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ctr"/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E3E1229-B320-4C4B-8CB7-17B69DADBA51}"/>
                </a:ext>
              </a:extLst>
            </p:cNvPr>
            <p:cNvSpPr txBox="1"/>
            <p:nvPr/>
          </p:nvSpPr>
          <p:spPr>
            <a:xfrm>
              <a:off x="6069833" y="2858413"/>
              <a:ext cx="941027" cy="2582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FFFFFF"/>
                  </a:solidFill>
                </a:rPr>
                <a:t>UML Profile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4A87B6C3-2A3E-5040-BC63-3D5F00AA4E60}"/>
                </a:ext>
              </a:extLst>
            </p:cNvPr>
            <p:cNvSpPr txBox="1"/>
            <p:nvPr/>
          </p:nvSpPr>
          <p:spPr>
            <a:xfrm>
              <a:off x="5819448" y="2507444"/>
              <a:ext cx="1366977" cy="3443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FFFF"/>
                  </a:solidFill>
                </a:rPr>
                <a:t>Design Tools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CED16FD-7CBD-2D46-A275-E1E38A5A1E8E}"/>
                </a:ext>
              </a:extLst>
            </p:cNvPr>
            <p:cNvSpPr txBox="1"/>
            <p:nvPr/>
          </p:nvSpPr>
          <p:spPr>
            <a:xfrm>
              <a:off x="5856495" y="5744790"/>
              <a:ext cx="1475155" cy="258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rgbClr val="FFFFFF"/>
                  </a:solidFill>
                </a:rPr>
                <a:t>Conformance Rules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7B1661BB-E730-144A-A605-1CE759436F5E}"/>
                </a:ext>
              </a:extLst>
            </p:cNvPr>
            <p:cNvSpPr txBox="1"/>
            <p:nvPr/>
          </p:nvSpPr>
          <p:spPr>
            <a:xfrm>
              <a:off x="5970779" y="6013545"/>
              <a:ext cx="1104020" cy="3443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FFFF"/>
                  </a:solidFill>
                </a:rPr>
                <a:t>Test Tools</a:t>
              </a:r>
            </a:p>
          </p:txBody>
        </p:sp>
        <p:sp>
          <p:nvSpPr>
            <p:cNvPr id="58" name="Rounded Rectangle 57">
              <a:extLst>
                <a:ext uri="{FF2B5EF4-FFF2-40B4-BE49-F238E27FC236}">
                  <a16:creationId xmlns:a16="http://schemas.microsoft.com/office/drawing/2014/main" id="{BDF06C51-CA8C-5545-978D-C1258420A133}"/>
                </a:ext>
              </a:extLst>
            </p:cNvPr>
            <p:cNvSpPr/>
            <p:nvPr/>
          </p:nvSpPr>
          <p:spPr>
            <a:xfrm>
              <a:off x="7295388" y="2351314"/>
              <a:ext cx="758079" cy="233038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/>
                <a:t>done</a:t>
              </a:r>
            </a:p>
          </p:txBody>
        </p:sp>
        <p:sp>
          <p:nvSpPr>
            <p:cNvPr id="61" name="Rounded Rectangle 60">
              <a:extLst>
                <a:ext uri="{FF2B5EF4-FFF2-40B4-BE49-F238E27FC236}">
                  <a16:creationId xmlns:a16="http://schemas.microsoft.com/office/drawing/2014/main" id="{7EE9D26F-27D8-EF4F-928D-8F30FD9CF951}"/>
                </a:ext>
              </a:extLst>
            </p:cNvPr>
            <p:cNvSpPr/>
            <p:nvPr/>
          </p:nvSpPr>
          <p:spPr>
            <a:xfrm>
              <a:off x="7022134" y="6201636"/>
              <a:ext cx="912354" cy="347327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200" b="1" dirty="0"/>
                <a:t>With tech specification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9422B5E-A907-A941-AD7B-BEBE10BE9A4D}"/>
              </a:ext>
            </a:extLst>
          </p:cNvPr>
          <p:cNvGrpSpPr/>
          <p:nvPr/>
        </p:nvGrpSpPr>
        <p:grpSpPr>
          <a:xfrm>
            <a:off x="6077359" y="2721119"/>
            <a:ext cx="3232224" cy="3497230"/>
            <a:chOff x="6077359" y="2721119"/>
            <a:chExt cx="3232224" cy="3497230"/>
          </a:xfrm>
        </p:grpSpPr>
        <p:sp>
          <p:nvSpPr>
            <p:cNvPr id="32" name="Rounded Rectangle 31">
              <a:extLst>
                <a:ext uri="{FF2B5EF4-FFF2-40B4-BE49-F238E27FC236}">
                  <a16:creationId xmlns:a16="http://schemas.microsoft.com/office/drawing/2014/main" id="{93FAA113-CA0E-7448-93E1-2BBD041C103A}"/>
                </a:ext>
              </a:extLst>
            </p:cNvPr>
            <p:cNvSpPr/>
            <p:nvPr/>
          </p:nvSpPr>
          <p:spPr>
            <a:xfrm>
              <a:off x="7210219" y="2721119"/>
              <a:ext cx="1773534" cy="3380910"/>
            </a:xfrm>
            <a:prstGeom prst="roundRect">
              <a:avLst>
                <a:gd name="adj" fmla="val 7018"/>
              </a:avLst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ctr"/>
              <a:r>
                <a:rPr lang="en-US" sz="1400" b="1" dirty="0">
                  <a:solidFill>
                    <a:schemeClr val="tx1"/>
                  </a:solidFill>
                </a:rPr>
                <a:t>UN API Resources (interfaces &amp; events)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35" name="Pentagon 34">
              <a:extLst>
                <a:ext uri="{FF2B5EF4-FFF2-40B4-BE49-F238E27FC236}">
                  <a16:creationId xmlns:a16="http://schemas.microsoft.com/office/drawing/2014/main" id="{854E35CB-8C6E-5F4B-9401-457D2BCC6C75}"/>
                </a:ext>
              </a:extLst>
            </p:cNvPr>
            <p:cNvSpPr/>
            <p:nvPr/>
          </p:nvSpPr>
          <p:spPr>
            <a:xfrm>
              <a:off x="6205331" y="3411801"/>
              <a:ext cx="696685" cy="1843060"/>
            </a:xfrm>
            <a:prstGeom prst="homePlat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584B8F2-9C79-9045-8AE3-D8FC6E2B043F}"/>
                </a:ext>
              </a:extLst>
            </p:cNvPr>
            <p:cNvSpPr txBox="1"/>
            <p:nvPr/>
          </p:nvSpPr>
          <p:spPr>
            <a:xfrm rot="5400000">
              <a:off x="5886188" y="4159728"/>
              <a:ext cx="14157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FFFF"/>
                  </a:solidFill>
                </a:rPr>
                <a:t>Open API 3.x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04848C90-7ED1-734D-98C8-07B2637E0A81}"/>
                </a:ext>
              </a:extLst>
            </p:cNvPr>
            <p:cNvSpPr txBox="1"/>
            <p:nvPr/>
          </p:nvSpPr>
          <p:spPr>
            <a:xfrm>
              <a:off x="7210219" y="3171136"/>
              <a:ext cx="1337161" cy="2582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accent6">
                      <a:lumMod val="50000"/>
                    </a:schemeClr>
                  </a:solidFill>
                </a:rPr>
                <a:t>Transport Domain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5C38C03C-A120-1241-8351-C708B7123BFC}"/>
                </a:ext>
              </a:extLst>
            </p:cNvPr>
            <p:cNvSpPr txBox="1"/>
            <p:nvPr/>
          </p:nvSpPr>
          <p:spPr>
            <a:xfrm>
              <a:off x="7196850" y="4050208"/>
              <a:ext cx="1079078" cy="2582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accent6">
                      <a:lumMod val="50000"/>
                    </a:schemeClr>
                  </a:solidFill>
                </a:rPr>
                <a:t>Trade Domain</a:t>
              </a:r>
            </a:p>
          </p:txBody>
        </p:sp>
        <p:sp>
          <p:nvSpPr>
            <p:cNvPr id="38" name="Rounded Rectangle 37">
              <a:extLst>
                <a:ext uri="{FF2B5EF4-FFF2-40B4-BE49-F238E27FC236}">
                  <a16:creationId xmlns:a16="http://schemas.microsoft.com/office/drawing/2014/main" id="{8C08301F-556A-2C48-86A2-FDAE60BAD3D2}"/>
                </a:ext>
              </a:extLst>
            </p:cNvPr>
            <p:cNvSpPr/>
            <p:nvPr/>
          </p:nvSpPr>
          <p:spPr>
            <a:xfrm>
              <a:off x="7385822" y="3463954"/>
              <a:ext cx="1475154" cy="160407"/>
            </a:xfrm>
            <a:prstGeom prst="roundRect">
              <a:avLst>
                <a:gd name="adj" fmla="val 7018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Movements</a:t>
              </a:r>
            </a:p>
          </p:txBody>
        </p:sp>
        <p:sp>
          <p:nvSpPr>
            <p:cNvPr id="39" name="Rounded Rectangle 38">
              <a:extLst>
                <a:ext uri="{FF2B5EF4-FFF2-40B4-BE49-F238E27FC236}">
                  <a16:creationId xmlns:a16="http://schemas.microsoft.com/office/drawing/2014/main" id="{0DFB8E4C-6ED2-BD40-9342-07BF220CB185}"/>
                </a:ext>
              </a:extLst>
            </p:cNvPr>
            <p:cNvSpPr/>
            <p:nvPr/>
          </p:nvSpPr>
          <p:spPr>
            <a:xfrm>
              <a:off x="7385822" y="3662076"/>
              <a:ext cx="1475154" cy="172198"/>
            </a:xfrm>
            <a:prstGeom prst="roundRect">
              <a:avLst>
                <a:gd name="adj" fmla="val 7018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200" dirty="0" err="1">
                  <a:solidFill>
                    <a:schemeClr val="tx1"/>
                  </a:solidFill>
                </a:rPr>
                <a:t>BillsOfLading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0" name="Rounded Rectangle 39">
              <a:extLst>
                <a:ext uri="{FF2B5EF4-FFF2-40B4-BE49-F238E27FC236}">
                  <a16:creationId xmlns:a16="http://schemas.microsoft.com/office/drawing/2014/main" id="{80F7F8F5-3702-5B40-956C-5970B90C2045}"/>
                </a:ext>
              </a:extLst>
            </p:cNvPr>
            <p:cNvSpPr/>
            <p:nvPr/>
          </p:nvSpPr>
          <p:spPr>
            <a:xfrm>
              <a:off x="7385822" y="3870350"/>
              <a:ext cx="1475154" cy="172198"/>
            </a:xfrm>
            <a:prstGeom prst="roundRect">
              <a:avLst>
                <a:gd name="adj" fmla="val 7018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Etc..</a:t>
              </a:r>
            </a:p>
          </p:txBody>
        </p:sp>
        <p:sp>
          <p:nvSpPr>
            <p:cNvPr id="41" name="Rounded Rectangle 40">
              <a:extLst>
                <a:ext uri="{FF2B5EF4-FFF2-40B4-BE49-F238E27FC236}">
                  <a16:creationId xmlns:a16="http://schemas.microsoft.com/office/drawing/2014/main" id="{44230188-7079-F84C-A84E-BEE652F3EB0C}"/>
                </a:ext>
              </a:extLst>
            </p:cNvPr>
            <p:cNvSpPr/>
            <p:nvPr/>
          </p:nvSpPr>
          <p:spPr>
            <a:xfrm>
              <a:off x="7385822" y="4291836"/>
              <a:ext cx="1475154" cy="160407"/>
            </a:xfrm>
            <a:prstGeom prst="roundRect">
              <a:avLst>
                <a:gd name="adj" fmla="val 7018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200" dirty="0" err="1">
                  <a:solidFill>
                    <a:schemeClr val="tx1"/>
                  </a:solidFill>
                </a:rPr>
                <a:t>TradeProducts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2" name="Rounded Rectangle 41">
              <a:extLst>
                <a:ext uri="{FF2B5EF4-FFF2-40B4-BE49-F238E27FC236}">
                  <a16:creationId xmlns:a16="http://schemas.microsoft.com/office/drawing/2014/main" id="{08428C94-05AA-3840-B0FF-5D4543FA1717}"/>
                </a:ext>
              </a:extLst>
            </p:cNvPr>
            <p:cNvSpPr/>
            <p:nvPr/>
          </p:nvSpPr>
          <p:spPr>
            <a:xfrm>
              <a:off x="7385822" y="4489958"/>
              <a:ext cx="1475154" cy="172198"/>
            </a:xfrm>
            <a:prstGeom prst="roundRect">
              <a:avLst>
                <a:gd name="adj" fmla="val 7018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Invoices</a:t>
              </a:r>
            </a:p>
          </p:txBody>
        </p:sp>
        <p:sp>
          <p:nvSpPr>
            <p:cNvPr id="43" name="Rounded Rectangle 42">
              <a:extLst>
                <a:ext uri="{FF2B5EF4-FFF2-40B4-BE49-F238E27FC236}">
                  <a16:creationId xmlns:a16="http://schemas.microsoft.com/office/drawing/2014/main" id="{9F016B73-B3B7-3849-822B-578AAFFB7D72}"/>
                </a:ext>
              </a:extLst>
            </p:cNvPr>
            <p:cNvSpPr/>
            <p:nvPr/>
          </p:nvSpPr>
          <p:spPr>
            <a:xfrm>
              <a:off x="7385822" y="4698232"/>
              <a:ext cx="1475154" cy="172198"/>
            </a:xfrm>
            <a:prstGeom prst="roundRect">
              <a:avLst>
                <a:gd name="adj" fmla="val 7018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Etc..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A09D09FC-531C-6347-8761-7C320D618F36}"/>
                </a:ext>
              </a:extLst>
            </p:cNvPr>
            <p:cNvSpPr txBox="1"/>
            <p:nvPr/>
          </p:nvSpPr>
          <p:spPr>
            <a:xfrm>
              <a:off x="7196850" y="4872701"/>
              <a:ext cx="1416157" cy="2582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accent6">
                      <a:lumMod val="50000"/>
                    </a:schemeClr>
                  </a:solidFill>
                </a:rPr>
                <a:t>Regulatory Domain</a:t>
              </a:r>
            </a:p>
          </p:txBody>
        </p:sp>
        <p:sp>
          <p:nvSpPr>
            <p:cNvPr id="45" name="Rounded Rectangle 44">
              <a:extLst>
                <a:ext uri="{FF2B5EF4-FFF2-40B4-BE49-F238E27FC236}">
                  <a16:creationId xmlns:a16="http://schemas.microsoft.com/office/drawing/2014/main" id="{A80D8DE6-27F2-7A49-9A5A-175E240EEDEC}"/>
                </a:ext>
              </a:extLst>
            </p:cNvPr>
            <p:cNvSpPr/>
            <p:nvPr/>
          </p:nvSpPr>
          <p:spPr>
            <a:xfrm>
              <a:off x="7385822" y="5134631"/>
              <a:ext cx="1475154" cy="160407"/>
            </a:xfrm>
            <a:prstGeom prst="roundRect">
              <a:avLst>
                <a:gd name="adj" fmla="val 7018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Declarations</a:t>
              </a:r>
            </a:p>
          </p:txBody>
        </p:sp>
        <p:sp>
          <p:nvSpPr>
            <p:cNvPr id="46" name="Rounded Rectangle 45">
              <a:extLst>
                <a:ext uri="{FF2B5EF4-FFF2-40B4-BE49-F238E27FC236}">
                  <a16:creationId xmlns:a16="http://schemas.microsoft.com/office/drawing/2014/main" id="{F12F350B-F6B9-6544-AD8A-FD189522C828}"/>
                </a:ext>
              </a:extLst>
            </p:cNvPr>
            <p:cNvSpPr/>
            <p:nvPr/>
          </p:nvSpPr>
          <p:spPr>
            <a:xfrm>
              <a:off x="7385822" y="5332753"/>
              <a:ext cx="1475154" cy="172198"/>
            </a:xfrm>
            <a:prstGeom prst="roundRect">
              <a:avLst>
                <a:gd name="adj" fmla="val 7018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Certificates</a:t>
              </a:r>
            </a:p>
          </p:txBody>
        </p:sp>
        <p:sp>
          <p:nvSpPr>
            <p:cNvPr id="47" name="Rounded Rectangle 46">
              <a:extLst>
                <a:ext uri="{FF2B5EF4-FFF2-40B4-BE49-F238E27FC236}">
                  <a16:creationId xmlns:a16="http://schemas.microsoft.com/office/drawing/2014/main" id="{169847E3-76B5-AA49-AF5A-F9DC288D7388}"/>
                </a:ext>
              </a:extLst>
            </p:cNvPr>
            <p:cNvSpPr/>
            <p:nvPr/>
          </p:nvSpPr>
          <p:spPr>
            <a:xfrm>
              <a:off x="7385822" y="5541027"/>
              <a:ext cx="1475154" cy="172198"/>
            </a:xfrm>
            <a:prstGeom prst="roundRect">
              <a:avLst>
                <a:gd name="adj" fmla="val 7018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Etc..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21A789B5-BE21-7245-9961-568786F5EABB}"/>
                </a:ext>
              </a:extLst>
            </p:cNvPr>
            <p:cNvSpPr txBox="1"/>
            <p:nvPr/>
          </p:nvSpPr>
          <p:spPr>
            <a:xfrm>
              <a:off x="7196850" y="5725337"/>
              <a:ext cx="1239442" cy="2582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accent6">
                      <a:lumMod val="50000"/>
                    </a:schemeClr>
                  </a:solidFill>
                </a:rPr>
                <a:t>Other Domains..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158EC47C-BB56-A741-9365-6FF27D0FB70F}"/>
                </a:ext>
              </a:extLst>
            </p:cNvPr>
            <p:cNvSpPr txBox="1"/>
            <p:nvPr/>
          </p:nvSpPr>
          <p:spPr>
            <a:xfrm rot="5400000">
              <a:off x="5590730" y="4266290"/>
              <a:ext cx="156085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FFFFFF"/>
                  </a:solidFill>
                </a:rPr>
                <a:t>Naming &amp; Design Rules</a:t>
              </a:r>
            </a:p>
          </p:txBody>
        </p:sp>
        <p:sp>
          <p:nvSpPr>
            <p:cNvPr id="60" name="Rounded Rectangle 59">
              <a:extLst>
                <a:ext uri="{FF2B5EF4-FFF2-40B4-BE49-F238E27FC236}">
                  <a16:creationId xmlns:a16="http://schemas.microsoft.com/office/drawing/2014/main" id="{C31A4D54-BE2A-1841-819D-5E15E2E6F3A4}"/>
                </a:ext>
              </a:extLst>
            </p:cNvPr>
            <p:cNvSpPr/>
            <p:nvPr/>
          </p:nvSpPr>
          <p:spPr>
            <a:xfrm>
              <a:off x="8556170" y="5871022"/>
              <a:ext cx="753413" cy="347327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200" b="1" dirty="0"/>
                <a:t>Starting soon</a:t>
              </a:r>
            </a:p>
          </p:txBody>
        </p:sp>
        <p:sp>
          <p:nvSpPr>
            <p:cNvPr id="63" name="Rounded Rectangle 62">
              <a:extLst>
                <a:ext uri="{FF2B5EF4-FFF2-40B4-BE49-F238E27FC236}">
                  <a16:creationId xmlns:a16="http://schemas.microsoft.com/office/drawing/2014/main" id="{8778A256-2E81-D74A-AF53-BD76A33ACED7}"/>
                </a:ext>
              </a:extLst>
            </p:cNvPr>
            <p:cNvSpPr/>
            <p:nvPr/>
          </p:nvSpPr>
          <p:spPr>
            <a:xfrm>
              <a:off x="6077359" y="3306954"/>
              <a:ext cx="758079" cy="233038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/>
                <a:t>done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8E54252C-BA8E-2649-BF97-8A0213F82408}"/>
              </a:ext>
            </a:extLst>
          </p:cNvPr>
          <p:cNvGrpSpPr/>
          <p:nvPr/>
        </p:nvGrpSpPr>
        <p:grpSpPr>
          <a:xfrm>
            <a:off x="3265717" y="2721119"/>
            <a:ext cx="2543379" cy="3455109"/>
            <a:chOff x="3265717" y="2721119"/>
            <a:chExt cx="2543379" cy="3455109"/>
          </a:xfrm>
        </p:grpSpPr>
        <p:sp>
          <p:nvSpPr>
            <p:cNvPr id="3" name="Pentagon 2">
              <a:extLst>
                <a:ext uri="{FF2B5EF4-FFF2-40B4-BE49-F238E27FC236}">
                  <a16:creationId xmlns:a16="http://schemas.microsoft.com/office/drawing/2014/main" id="{77ACD42B-1CA7-E24E-8694-B73485FDC836}"/>
                </a:ext>
              </a:extLst>
            </p:cNvPr>
            <p:cNvSpPr/>
            <p:nvPr/>
          </p:nvSpPr>
          <p:spPr>
            <a:xfrm>
              <a:off x="3265717" y="3421528"/>
              <a:ext cx="696685" cy="1843060"/>
            </a:xfrm>
            <a:prstGeom prst="homePlat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AF89CE7-3C16-E242-AFD1-6D96D2D6A1DE}"/>
                </a:ext>
              </a:extLst>
            </p:cNvPr>
            <p:cNvSpPr txBox="1"/>
            <p:nvPr/>
          </p:nvSpPr>
          <p:spPr>
            <a:xfrm rot="5400000">
              <a:off x="3194467" y="4123842"/>
              <a:ext cx="9255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FFFF"/>
                  </a:solidFill>
                </a:rPr>
                <a:t>JSON-LD</a:t>
              </a:r>
            </a:p>
          </p:txBody>
        </p:sp>
        <p:sp>
          <p:nvSpPr>
            <p:cNvPr id="17" name="Rounded Rectangle 16">
              <a:extLst>
                <a:ext uri="{FF2B5EF4-FFF2-40B4-BE49-F238E27FC236}">
                  <a16:creationId xmlns:a16="http://schemas.microsoft.com/office/drawing/2014/main" id="{8A1D557B-D757-2E42-867F-A880D95BA712}"/>
                </a:ext>
              </a:extLst>
            </p:cNvPr>
            <p:cNvSpPr/>
            <p:nvPr/>
          </p:nvSpPr>
          <p:spPr>
            <a:xfrm>
              <a:off x="4230665" y="2721119"/>
              <a:ext cx="1578431" cy="3380910"/>
            </a:xfrm>
            <a:prstGeom prst="roundRect">
              <a:avLst>
                <a:gd name="adj" fmla="val 7018"/>
              </a:avLst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ctr"/>
              <a:r>
                <a:rPr lang="en-US" sz="1400" b="1" dirty="0">
                  <a:solidFill>
                    <a:schemeClr val="tx1"/>
                  </a:solidFill>
                </a:rPr>
                <a:t>JSON-LD Vocabulary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18" name="Rounded Rectangle 17">
              <a:extLst>
                <a:ext uri="{FF2B5EF4-FFF2-40B4-BE49-F238E27FC236}">
                  <a16:creationId xmlns:a16="http://schemas.microsoft.com/office/drawing/2014/main" id="{B95EA81C-F978-BC4D-AD2F-D561B7EB7BB9}"/>
                </a:ext>
              </a:extLst>
            </p:cNvPr>
            <p:cNvSpPr/>
            <p:nvPr/>
          </p:nvSpPr>
          <p:spPr>
            <a:xfrm>
              <a:off x="4457708" y="3513068"/>
              <a:ext cx="1163209" cy="172198"/>
            </a:xfrm>
            <a:prstGeom prst="roundRect">
              <a:avLst>
                <a:gd name="adj" fmla="val 7018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consignment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7D99D97-3BCF-8A48-9A74-B786C3BD3A81}"/>
                </a:ext>
              </a:extLst>
            </p:cNvPr>
            <p:cNvSpPr txBox="1"/>
            <p:nvPr/>
          </p:nvSpPr>
          <p:spPr>
            <a:xfrm>
              <a:off x="4230665" y="3254586"/>
              <a:ext cx="639919" cy="2582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accent6">
                      <a:lumMod val="50000"/>
                    </a:schemeClr>
                  </a:solidFill>
                </a:rPr>
                <a:t>Classes</a:t>
              </a:r>
            </a:p>
          </p:txBody>
        </p:sp>
        <p:sp>
          <p:nvSpPr>
            <p:cNvPr id="20" name="Rounded Rectangle 19">
              <a:extLst>
                <a:ext uri="{FF2B5EF4-FFF2-40B4-BE49-F238E27FC236}">
                  <a16:creationId xmlns:a16="http://schemas.microsoft.com/office/drawing/2014/main" id="{F80AFE58-12ED-9B44-9AF0-2A998279AB83}"/>
                </a:ext>
              </a:extLst>
            </p:cNvPr>
            <p:cNvSpPr/>
            <p:nvPr/>
          </p:nvSpPr>
          <p:spPr>
            <a:xfrm>
              <a:off x="4457708" y="3741644"/>
              <a:ext cx="1163209" cy="172198"/>
            </a:xfrm>
            <a:prstGeom prst="roundRect">
              <a:avLst>
                <a:gd name="adj" fmla="val 7018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party</a:t>
              </a:r>
            </a:p>
          </p:txBody>
        </p:sp>
        <p:sp>
          <p:nvSpPr>
            <p:cNvPr id="21" name="Rounded Rectangle 20">
              <a:extLst>
                <a:ext uri="{FF2B5EF4-FFF2-40B4-BE49-F238E27FC236}">
                  <a16:creationId xmlns:a16="http://schemas.microsoft.com/office/drawing/2014/main" id="{86930A59-3E99-2144-B731-57762FAFA05D}"/>
                </a:ext>
              </a:extLst>
            </p:cNvPr>
            <p:cNvSpPr/>
            <p:nvPr/>
          </p:nvSpPr>
          <p:spPr>
            <a:xfrm>
              <a:off x="4457708" y="3970220"/>
              <a:ext cx="1163209" cy="172198"/>
            </a:xfrm>
            <a:prstGeom prst="roundRect">
              <a:avLst>
                <a:gd name="adj" fmla="val 7018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Etc..</a:t>
              </a:r>
            </a:p>
          </p:txBody>
        </p:sp>
        <p:sp>
          <p:nvSpPr>
            <p:cNvPr id="22" name="Rounded Rectangle 21">
              <a:extLst>
                <a:ext uri="{FF2B5EF4-FFF2-40B4-BE49-F238E27FC236}">
                  <a16:creationId xmlns:a16="http://schemas.microsoft.com/office/drawing/2014/main" id="{34E9EE73-8232-994A-815F-9B8D51A14E93}"/>
                </a:ext>
              </a:extLst>
            </p:cNvPr>
            <p:cNvSpPr/>
            <p:nvPr/>
          </p:nvSpPr>
          <p:spPr>
            <a:xfrm>
              <a:off x="4457708" y="4446764"/>
              <a:ext cx="1163209" cy="172198"/>
            </a:xfrm>
            <a:prstGeom prst="roundRect">
              <a:avLst>
                <a:gd name="adj" fmla="val 7018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200" dirty="0" err="1">
                  <a:solidFill>
                    <a:schemeClr val="tx1"/>
                  </a:solidFill>
                </a:rPr>
                <a:t>fobAmount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6D6C440-516B-0B40-8F23-95CB70C7C4CE}"/>
                </a:ext>
              </a:extLst>
            </p:cNvPr>
            <p:cNvSpPr txBox="1"/>
            <p:nvPr/>
          </p:nvSpPr>
          <p:spPr>
            <a:xfrm>
              <a:off x="4230665" y="4188281"/>
              <a:ext cx="846450" cy="2582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accent6">
                      <a:lumMod val="50000"/>
                    </a:schemeClr>
                  </a:solidFill>
                </a:rPr>
                <a:t>Properties</a:t>
              </a:r>
            </a:p>
          </p:txBody>
        </p:sp>
        <p:sp>
          <p:nvSpPr>
            <p:cNvPr id="24" name="Rounded Rectangle 23">
              <a:extLst>
                <a:ext uri="{FF2B5EF4-FFF2-40B4-BE49-F238E27FC236}">
                  <a16:creationId xmlns:a16="http://schemas.microsoft.com/office/drawing/2014/main" id="{AEB8B2BC-0E93-5948-A3F8-C84C4D803819}"/>
                </a:ext>
              </a:extLst>
            </p:cNvPr>
            <p:cNvSpPr/>
            <p:nvPr/>
          </p:nvSpPr>
          <p:spPr>
            <a:xfrm>
              <a:off x="4457708" y="4675340"/>
              <a:ext cx="1163209" cy="172198"/>
            </a:xfrm>
            <a:prstGeom prst="roundRect">
              <a:avLst>
                <a:gd name="adj" fmla="val 7018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200" dirty="0" err="1">
                  <a:solidFill>
                    <a:schemeClr val="tx1"/>
                  </a:solidFill>
                </a:rPr>
                <a:t>roleCode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5" name="Rounded Rectangle 24">
              <a:extLst>
                <a:ext uri="{FF2B5EF4-FFF2-40B4-BE49-F238E27FC236}">
                  <a16:creationId xmlns:a16="http://schemas.microsoft.com/office/drawing/2014/main" id="{63F40211-974E-874B-B361-990352AB9A99}"/>
                </a:ext>
              </a:extLst>
            </p:cNvPr>
            <p:cNvSpPr/>
            <p:nvPr/>
          </p:nvSpPr>
          <p:spPr>
            <a:xfrm>
              <a:off x="4457708" y="4903916"/>
              <a:ext cx="1163209" cy="172198"/>
            </a:xfrm>
            <a:prstGeom prst="roundRect">
              <a:avLst>
                <a:gd name="adj" fmla="val 7018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Etc..</a:t>
              </a:r>
            </a:p>
          </p:txBody>
        </p:sp>
        <p:sp>
          <p:nvSpPr>
            <p:cNvPr id="26" name="Rounded Rectangle 25">
              <a:extLst>
                <a:ext uri="{FF2B5EF4-FFF2-40B4-BE49-F238E27FC236}">
                  <a16:creationId xmlns:a16="http://schemas.microsoft.com/office/drawing/2014/main" id="{8DB1BCF1-96E0-A04C-A3F4-3532065C9692}"/>
                </a:ext>
              </a:extLst>
            </p:cNvPr>
            <p:cNvSpPr/>
            <p:nvPr/>
          </p:nvSpPr>
          <p:spPr>
            <a:xfrm>
              <a:off x="4457708" y="5384195"/>
              <a:ext cx="1163209" cy="172198"/>
            </a:xfrm>
            <a:prstGeom prst="roundRect">
              <a:avLst>
                <a:gd name="adj" fmla="val 7018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rec20:millipascal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1C41EE9-A6C6-924D-AD22-E42F7FB4AF17}"/>
                </a:ext>
              </a:extLst>
            </p:cNvPr>
            <p:cNvSpPr txBox="1"/>
            <p:nvPr/>
          </p:nvSpPr>
          <p:spPr>
            <a:xfrm>
              <a:off x="4230665" y="5125712"/>
              <a:ext cx="963277" cy="2582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accent6">
                      <a:lumMod val="50000"/>
                    </a:schemeClr>
                  </a:solidFill>
                </a:rPr>
                <a:t>Code Values</a:t>
              </a:r>
            </a:p>
          </p:txBody>
        </p:sp>
        <p:sp>
          <p:nvSpPr>
            <p:cNvPr id="28" name="Rounded Rectangle 27">
              <a:extLst>
                <a:ext uri="{FF2B5EF4-FFF2-40B4-BE49-F238E27FC236}">
                  <a16:creationId xmlns:a16="http://schemas.microsoft.com/office/drawing/2014/main" id="{5D52B41A-A652-0343-BA6D-CEF3ADCD7819}"/>
                </a:ext>
              </a:extLst>
            </p:cNvPr>
            <p:cNvSpPr/>
            <p:nvPr/>
          </p:nvSpPr>
          <p:spPr>
            <a:xfrm>
              <a:off x="4457708" y="5612771"/>
              <a:ext cx="1163209" cy="172198"/>
            </a:xfrm>
            <a:prstGeom prst="roundRect">
              <a:avLst>
                <a:gd name="adj" fmla="val 7018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rec21:carton</a:t>
              </a:r>
            </a:p>
          </p:txBody>
        </p:sp>
        <p:sp>
          <p:nvSpPr>
            <p:cNvPr id="29" name="Rounded Rectangle 28">
              <a:extLst>
                <a:ext uri="{FF2B5EF4-FFF2-40B4-BE49-F238E27FC236}">
                  <a16:creationId xmlns:a16="http://schemas.microsoft.com/office/drawing/2014/main" id="{046739F7-2972-7745-8DA8-7CDBB036D08A}"/>
                </a:ext>
              </a:extLst>
            </p:cNvPr>
            <p:cNvSpPr/>
            <p:nvPr/>
          </p:nvSpPr>
          <p:spPr>
            <a:xfrm>
              <a:off x="4457708" y="5841347"/>
              <a:ext cx="1163209" cy="172198"/>
            </a:xfrm>
            <a:prstGeom prst="roundRect">
              <a:avLst>
                <a:gd name="adj" fmla="val 7018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Etc..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0365C6F0-0615-BF47-9998-0E65C99A36A2}"/>
                </a:ext>
              </a:extLst>
            </p:cNvPr>
            <p:cNvSpPr txBox="1"/>
            <p:nvPr/>
          </p:nvSpPr>
          <p:spPr>
            <a:xfrm rot="5400000">
              <a:off x="2655877" y="4185267"/>
              <a:ext cx="156085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FFFFFF"/>
                  </a:solidFill>
                </a:rPr>
                <a:t>Naming &amp; Design Rules</a:t>
              </a:r>
            </a:p>
          </p:txBody>
        </p:sp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5EF6858C-BE63-424B-946D-A650D6F3BFD8}"/>
                </a:ext>
              </a:extLst>
            </p:cNvPr>
            <p:cNvSpPr/>
            <p:nvPr/>
          </p:nvSpPr>
          <p:spPr>
            <a:xfrm>
              <a:off x="3349809" y="3305009"/>
              <a:ext cx="758079" cy="233038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/>
                <a:t>done</a:t>
              </a:r>
            </a:p>
          </p:txBody>
        </p:sp>
        <p:sp>
          <p:nvSpPr>
            <p:cNvPr id="59" name="Rounded Rectangle 58">
              <a:extLst>
                <a:ext uri="{FF2B5EF4-FFF2-40B4-BE49-F238E27FC236}">
                  <a16:creationId xmlns:a16="http://schemas.microsoft.com/office/drawing/2014/main" id="{7FBEC88B-3DFB-3C48-9E71-4FAF326660A0}"/>
                </a:ext>
              </a:extLst>
            </p:cNvPr>
            <p:cNvSpPr/>
            <p:nvPr/>
          </p:nvSpPr>
          <p:spPr>
            <a:xfrm>
              <a:off x="3878368" y="5946624"/>
              <a:ext cx="846450" cy="229604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/>
                <a:t>done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01007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793841E2-F858-544C-8108-543B927FFED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7866" y="1498373"/>
            <a:ext cx="3105749" cy="2235428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6E7DBFD2-FCC5-48B9-851B-F1EA63A23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7866" y="365128"/>
            <a:ext cx="8542643" cy="688168"/>
          </a:xfrm>
        </p:spPr>
        <p:txBody>
          <a:bodyPr>
            <a:normAutofit/>
          </a:bodyPr>
          <a:lstStyle/>
          <a:p>
            <a:pPr algn="l"/>
            <a:r>
              <a:rPr lang="en-AU" dirty="0">
                <a:solidFill>
                  <a:srgbClr val="3392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RDM2API Why JSON-LD?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575F0EC-1D16-884B-8DA5-4047649D9388}"/>
              </a:ext>
            </a:extLst>
          </p:cNvPr>
          <p:cNvSpPr txBox="1">
            <a:spLocks/>
          </p:cNvSpPr>
          <p:nvPr/>
        </p:nvSpPr>
        <p:spPr>
          <a:xfrm>
            <a:off x="1187866" y="1090676"/>
            <a:ext cx="6813134" cy="40769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/>
              <a:t>Because it is already used by millions of websites. For example:</a:t>
            </a:r>
          </a:p>
          <a:p>
            <a:pPr marL="0" indent="0">
              <a:buNone/>
            </a:pPr>
            <a:r>
              <a:rPr lang="en-AU" sz="1600" dirty="0"/>
              <a:t>.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1806873-5847-934D-B2F1-C845A3532352}"/>
              </a:ext>
            </a:extLst>
          </p:cNvPr>
          <p:cNvSpPr/>
          <p:nvPr/>
        </p:nvSpPr>
        <p:spPr>
          <a:xfrm>
            <a:off x="7132314" y="1034186"/>
            <a:ext cx="24697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hlinkClick r:id="rId3"/>
              </a:rPr>
              <a:t>https://schema.org/Recipe</a:t>
            </a:r>
            <a:r>
              <a:rPr lang="en-US" sz="1600" dirty="0"/>
              <a:t>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E615044-BC8D-3947-B75A-E36C5C5E67A8}"/>
              </a:ext>
            </a:extLst>
          </p:cNvPr>
          <p:cNvSpPr txBox="1"/>
          <p:nvPr/>
        </p:nvSpPr>
        <p:spPr>
          <a:xfrm>
            <a:off x="4692058" y="1975701"/>
            <a:ext cx="40688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Is why google recipe snippets look so consistent even though they come from 1000’s of different sites</a:t>
            </a:r>
          </a:p>
        </p:txBody>
      </p:sp>
      <p:pic>
        <p:nvPicPr>
          <p:cNvPr id="31" name="Picture 30" descr="Graphical user interface, application, website&#10;&#10;Description automatically generated">
            <a:extLst>
              <a:ext uri="{FF2B5EF4-FFF2-40B4-BE49-F238E27FC236}">
                <a16:creationId xmlns:a16="http://schemas.microsoft.com/office/drawing/2014/main" id="{C5429F65-6166-4341-B58C-ABAEE422479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0879" y="2788301"/>
            <a:ext cx="3249716" cy="1443227"/>
          </a:xfrm>
          <a:prstGeom prst="rect">
            <a:avLst/>
          </a:prstGeom>
        </p:spPr>
      </p:pic>
      <p:sp>
        <p:nvSpPr>
          <p:cNvPr id="32" name="Rounded Rectangular Callout 31">
            <a:extLst>
              <a:ext uri="{FF2B5EF4-FFF2-40B4-BE49-F238E27FC236}">
                <a16:creationId xmlns:a16="http://schemas.microsoft.com/office/drawing/2014/main" id="{3C8BA60C-4CD8-BB45-AEF1-09D4961AB003}"/>
              </a:ext>
            </a:extLst>
          </p:cNvPr>
          <p:cNvSpPr/>
          <p:nvPr/>
        </p:nvSpPr>
        <p:spPr>
          <a:xfrm>
            <a:off x="1250058" y="2792148"/>
            <a:ext cx="2981364" cy="170744"/>
          </a:xfrm>
          <a:prstGeom prst="wedgeRoundRectCallout">
            <a:avLst>
              <a:gd name="adj1" fmla="val 74239"/>
              <a:gd name="adj2" fmla="val 644551"/>
              <a:gd name="adj3" fmla="val 16667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9933D-BEA2-9644-BF16-6AC03EE641C6}"/>
              </a:ext>
            </a:extLst>
          </p:cNvPr>
          <p:cNvGrpSpPr/>
          <p:nvPr/>
        </p:nvGrpSpPr>
        <p:grpSpPr>
          <a:xfrm>
            <a:off x="1332133" y="4359080"/>
            <a:ext cx="7503997" cy="1408244"/>
            <a:chOff x="1332133" y="4359080"/>
            <a:chExt cx="7503997" cy="1408244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D1C01EF1-C9DD-4F4D-81E4-F2E4A7936E4E}"/>
                </a:ext>
              </a:extLst>
            </p:cNvPr>
            <p:cNvGrpSpPr/>
            <p:nvPr/>
          </p:nvGrpSpPr>
          <p:grpSpPr>
            <a:xfrm>
              <a:off x="1332133" y="4359080"/>
              <a:ext cx="7503997" cy="738664"/>
              <a:chOff x="1485696" y="5249281"/>
              <a:chExt cx="7503997" cy="738664"/>
            </a:xfrm>
          </p:grpSpPr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B1F34F4D-F766-5248-BBC7-9AFCD9D727FA}"/>
                  </a:ext>
                </a:extLst>
              </p:cNvPr>
              <p:cNvSpPr txBox="1"/>
              <p:nvPr/>
            </p:nvSpPr>
            <p:spPr>
              <a:xfrm>
                <a:off x="1485696" y="5249281"/>
                <a:ext cx="3010765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/>
                  <a:t>Imagine if 1000’s of different supply chain consignment websites could be interpreted as consistently recipes!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82F8C688-39E1-EC42-A3A7-3DE12466FE87}"/>
                  </a:ext>
                </a:extLst>
              </p:cNvPr>
              <p:cNvSpPr txBox="1"/>
              <p:nvPr/>
            </p:nvSpPr>
            <p:spPr>
              <a:xfrm>
                <a:off x="5121525" y="5368409"/>
                <a:ext cx="386816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/>
                  <a:t>That’s why our JSON-LD NDR follows the same technology practices as </a:t>
                </a:r>
                <a:r>
                  <a:rPr lang="en-US" sz="1400" dirty="0" err="1"/>
                  <a:t>schema.org</a:t>
                </a:r>
                <a:endParaRPr lang="en-US" sz="1400" dirty="0"/>
              </a:p>
            </p:txBody>
          </p: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C88721E-287A-C64E-AD54-B7777BDFF13A}"/>
                </a:ext>
              </a:extLst>
            </p:cNvPr>
            <p:cNvSpPr/>
            <p:nvPr/>
          </p:nvSpPr>
          <p:spPr>
            <a:xfrm>
              <a:off x="1625947" y="5367214"/>
              <a:ext cx="713492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AU" sz="2000" b="1" dirty="0">
                  <a:hlinkClick r:id="rId5"/>
                </a:rPr>
                <a:t>https://service.unece.org/trade/uncefact/vocabulary/uncefact/</a:t>
              </a:r>
              <a:r>
                <a:rPr lang="en-AU" sz="2000" b="1" dirty="0"/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339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E7DBFD2-FCC5-48B9-851B-F1EA63A23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7866" y="365128"/>
            <a:ext cx="8542643" cy="620524"/>
          </a:xfrm>
        </p:spPr>
        <p:txBody>
          <a:bodyPr>
            <a:normAutofit/>
          </a:bodyPr>
          <a:lstStyle/>
          <a:p>
            <a:pPr algn="l"/>
            <a:r>
              <a:rPr lang="en-AU" dirty="0">
                <a:solidFill>
                  <a:srgbClr val="3392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Open API 3.x ?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0A5F570-7423-6540-8CCD-70A6448B941C}"/>
              </a:ext>
            </a:extLst>
          </p:cNvPr>
          <p:cNvGrpSpPr/>
          <p:nvPr/>
        </p:nvGrpSpPr>
        <p:grpSpPr>
          <a:xfrm>
            <a:off x="1436172" y="2061069"/>
            <a:ext cx="7600798" cy="3004068"/>
            <a:chOff x="1436172" y="1567932"/>
            <a:chExt cx="7600798" cy="3528392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DE10818-B9CE-BE48-B38B-B6A9D53FC518}"/>
                </a:ext>
              </a:extLst>
            </p:cNvPr>
            <p:cNvSpPr/>
            <p:nvPr/>
          </p:nvSpPr>
          <p:spPr>
            <a:xfrm>
              <a:off x="4068418" y="2360020"/>
              <a:ext cx="2448272" cy="273630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5D3E9E04-755B-4045-9BD4-BCA15512D55B}"/>
                </a:ext>
              </a:extLst>
            </p:cNvPr>
            <p:cNvSpPr/>
            <p:nvPr/>
          </p:nvSpPr>
          <p:spPr>
            <a:xfrm>
              <a:off x="4644482" y="2864076"/>
              <a:ext cx="1394946" cy="45159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Voyage</a:t>
              </a:r>
            </a:p>
          </p:txBody>
        </p:sp>
        <p:sp>
          <p:nvSpPr>
            <p:cNvPr id="15" name="Can 14">
              <a:extLst>
                <a:ext uri="{FF2B5EF4-FFF2-40B4-BE49-F238E27FC236}">
                  <a16:creationId xmlns:a16="http://schemas.microsoft.com/office/drawing/2014/main" id="{843C6838-2A5A-0240-9213-7083324C2BFC}"/>
                </a:ext>
              </a:extLst>
            </p:cNvPr>
            <p:cNvSpPr/>
            <p:nvPr/>
          </p:nvSpPr>
          <p:spPr>
            <a:xfrm>
              <a:off x="4356450" y="4160220"/>
              <a:ext cx="792088" cy="523695"/>
            </a:xfrm>
            <a:prstGeom prst="can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>
                  <a:solidFill>
                    <a:schemeClr val="accent1">
                      <a:lumMod val="75000"/>
                    </a:schemeClr>
                  </a:solidFill>
                </a:rPr>
                <a:t>Data</a:t>
              </a:r>
            </a:p>
          </p:txBody>
        </p:sp>
        <p:cxnSp>
          <p:nvCxnSpPr>
            <p:cNvPr id="16" name="Elbow Connector 8">
              <a:extLst>
                <a:ext uri="{FF2B5EF4-FFF2-40B4-BE49-F238E27FC236}">
                  <a16:creationId xmlns:a16="http://schemas.microsoft.com/office/drawing/2014/main" id="{066A4875-6A5A-484E-91F4-35C0FE85ED87}"/>
                </a:ext>
              </a:extLst>
            </p:cNvPr>
            <p:cNvCxnSpPr>
              <a:stCxn id="15" idx="1"/>
              <a:endCxn id="14" idx="2"/>
            </p:cNvCxnSpPr>
            <p:nvPr/>
          </p:nvCxnSpPr>
          <p:spPr>
            <a:xfrm flipV="1">
              <a:off x="4752494" y="3315670"/>
              <a:ext cx="589461" cy="844550"/>
            </a:xfrm>
            <a:prstGeom prst="straightConnector1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ounded Rectangle 17">
              <a:extLst>
                <a:ext uri="{FF2B5EF4-FFF2-40B4-BE49-F238E27FC236}">
                  <a16:creationId xmlns:a16="http://schemas.microsoft.com/office/drawing/2014/main" id="{C4FAD38C-0D62-2341-A0AB-1FE0CB4A1878}"/>
                </a:ext>
              </a:extLst>
            </p:cNvPr>
            <p:cNvSpPr/>
            <p:nvPr/>
          </p:nvSpPr>
          <p:spPr>
            <a:xfrm rot="16200000">
              <a:off x="1908178" y="3800179"/>
              <a:ext cx="2160239" cy="43204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API Gateway</a:t>
              </a: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89E58B41-E5D2-DB40-A30F-D913A38A4507}"/>
                </a:ext>
              </a:extLst>
            </p:cNvPr>
            <p:cNvGrpSpPr/>
            <p:nvPr/>
          </p:nvGrpSpPr>
          <p:grpSpPr>
            <a:xfrm>
              <a:off x="5508578" y="3728172"/>
              <a:ext cx="792088" cy="1008112"/>
              <a:chOff x="8028384" y="1419622"/>
              <a:chExt cx="792088" cy="1080120"/>
            </a:xfrm>
          </p:grpSpPr>
          <p:sp>
            <p:nvSpPr>
              <p:cNvPr id="20" name="Rounded Rectangle 19">
                <a:extLst>
                  <a:ext uri="{FF2B5EF4-FFF2-40B4-BE49-F238E27FC236}">
                    <a16:creationId xmlns:a16="http://schemas.microsoft.com/office/drawing/2014/main" id="{257F2E0C-FC96-2648-8236-D75E86DA3CCA}"/>
                  </a:ext>
                </a:extLst>
              </p:cNvPr>
              <p:cNvSpPr/>
              <p:nvPr/>
            </p:nvSpPr>
            <p:spPr>
              <a:xfrm>
                <a:off x="8244408" y="1635646"/>
                <a:ext cx="360040" cy="144016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srgbClr val="034EA2"/>
                  </a:solidFill>
                </a:endParaRPr>
              </a:p>
            </p:txBody>
          </p:sp>
          <p:sp>
            <p:nvSpPr>
              <p:cNvPr id="21" name="Rounded Rectangle 20">
                <a:extLst>
                  <a:ext uri="{FF2B5EF4-FFF2-40B4-BE49-F238E27FC236}">
                    <a16:creationId xmlns:a16="http://schemas.microsoft.com/office/drawing/2014/main" id="{E338A51B-5F26-8248-916C-EFB2EB5FD693}"/>
                  </a:ext>
                </a:extLst>
              </p:cNvPr>
              <p:cNvSpPr/>
              <p:nvPr/>
            </p:nvSpPr>
            <p:spPr>
              <a:xfrm>
                <a:off x="8028384" y="1851670"/>
                <a:ext cx="360040" cy="144016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srgbClr val="034EA2"/>
                  </a:solidFill>
                </a:endParaRPr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0F88E19D-2F41-344C-B1E9-6FFDFD534CB4}"/>
                  </a:ext>
                </a:extLst>
              </p:cNvPr>
              <p:cNvSpPr/>
              <p:nvPr/>
            </p:nvSpPr>
            <p:spPr>
              <a:xfrm>
                <a:off x="8388424" y="1419622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34EA2"/>
                  </a:solidFill>
                </a:endParaRPr>
              </a:p>
            </p:txBody>
          </p: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7DB00A12-4381-074F-B21F-3B826356AF68}"/>
                  </a:ext>
                </a:extLst>
              </p:cNvPr>
              <p:cNvCxnSpPr/>
              <p:nvPr/>
            </p:nvCxnSpPr>
            <p:spPr>
              <a:xfrm flipH="1">
                <a:off x="8424428" y="1563638"/>
                <a:ext cx="36004" cy="72008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CBF29D57-574A-5F49-A6CA-17624FAC1088}"/>
                  </a:ext>
                </a:extLst>
              </p:cNvPr>
              <p:cNvCxnSpPr/>
              <p:nvPr/>
            </p:nvCxnSpPr>
            <p:spPr>
              <a:xfrm flipH="1">
                <a:off x="8208404" y="1779662"/>
                <a:ext cx="216024" cy="72008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E037C640-D370-954C-AE25-842AC692F2AB}"/>
                  </a:ext>
                </a:extLst>
              </p:cNvPr>
              <p:cNvCxnSpPr/>
              <p:nvPr/>
            </p:nvCxnSpPr>
            <p:spPr>
              <a:xfrm>
                <a:off x="8424428" y="1779662"/>
                <a:ext cx="216024" cy="216024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Rounded Rectangle 27">
                <a:extLst>
                  <a:ext uri="{FF2B5EF4-FFF2-40B4-BE49-F238E27FC236}">
                    <a16:creationId xmlns:a16="http://schemas.microsoft.com/office/drawing/2014/main" id="{3ED67846-E04B-9E4C-A3C0-572EA6928B7B}"/>
                  </a:ext>
                </a:extLst>
              </p:cNvPr>
              <p:cNvSpPr/>
              <p:nvPr/>
            </p:nvSpPr>
            <p:spPr>
              <a:xfrm>
                <a:off x="8460432" y="1995686"/>
                <a:ext cx="360040" cy="144016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srgbClr val="034EA2"/>
                  </a:solidFill>
                </a:endParaRPr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963F094D-5B7D-BF49-896E-B5A37F839E12}"/>
                  </a:ext>
                </a:extLst>
              </p:cNvPr>
              <p:cNvSpPr/>
              <p:nvPr/>
            </p:nvSpPr>
            <p:spPr>
              <a:xfrm>
                <a:off x="8316416" y="2355726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34EA2"/>
                  </a:solidFill>
                </a:endParaRPr>
              </a:p>
            </p:txBody>
          </p: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EDE1786D-F72C-6544-B2E2-0609EABF1C53}"/>
                  </a:ext>
                </a:extLst>
              </p:cNvPr>
              <p:cNvCxnSpPr/>
              <p:nvPr/>
            </p:nvCxnSpPr>
            <p:spPr>
              <a:xfrm>
                <a:off x="8208404" y="1995686"/>
                <a:ext cx="180020" cy="36004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0B310BE8-D6E0-E945-B923-4311EBCB1C76}"/>
                  </a:ext>
                </a:extLst>
              </p:cNvPr>
              <p:cNvCxnSpPr/>
              <p:nvPr/>
            </p:nvCxnSpPr>
            <p:spPr>
              <a:xfrm flipH="1">
                <a:off x="8388424" y="2139702"/>
                <a:ext cx="252028" cy="216024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Rounded Rectangle 31">
                <a:extLst>
                  <a:ext uri="{FF2B5EF4-FFF2-40B4-BE49-F238E27FC236}">
                    <a16:creationId xmlns:a16="http://schemas.microsoft.com/office/drawing/2014/main" id="{61F32138-54B4-7D4A-BDC4-0FAB70D2CFFA}"/>
                  </a:ext>
                </a:extLst>
              </p:cNvPr>
              <p:cNvSpPr/>
              <p:nvPr/>
            </p:nvSpPr>
            <p:spPr>
              <a:xfrm>
                <a:off x="8028384" y="2139702"/>
                <a:ext cx="360040" cy="152400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srgbClr val="034EA2"/>
                  </a:solidFill>
                </a:endParaRPr>
              </a:p>
            </p:txBody>
          </p:sp>
        </p:grp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7DDF20F-1A7B-CE45-9016-352A5DB708D4}"/>
                </a:ext>
              </a:extLst>
            </p:cNvPr>
            <p:cNvSpPr txBox="1"/>
            <p:nvPr/>
          </p:nvSpPr>
          <p:spPr>
            <a:xfrm>
              <a:off x="4375922" y="2358083"/>
              <a:ext cx="18680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Transport Domain</a:t>
              </a:r>
            </a:p>
          </p:txBody>
        </p:sp>
        <p:cxnSp>
          <p:nvCxnSpPr>
            <p:cNvPr id="34" name="Elbow Connector 8">
              <a:extLst>
                <a:ext uri="{FF2B5EF4-FFF2-40B4-BE49-F238E27FC236}">
                  <a16:creationId xmlns:a16="http://schemas.microsoft.com/office/drawing/2014/main" id="{3C538860-368F-0C49-853C-B0A6AB6F5037}"/>
                </a:ext>
              </a:extLst>
            </p:cNvPr>
            <p:cNvCxnSpPr>
              <a:endCxn id="14" idx="2"/>
            </p:cNvCxnSpPr>
            <p:nvPr/>
          </p:nvCxnSpPr>
          <p:spPr>
            <a:xfrm flipH="1" flipV="1">
              <a:off x="5341955" y="3315670"/>
              <a:ext cx="382647" cy="700534"/>
            </a:xfrm>
            <a:prstGeom prst="straightConnector1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7AAABBE-8FD4-7B42-A08D-A1A032F49174}"/>
                </a:ext>
              </a:extLst>
            </p:cNvPr>
            <p:cNvSpPr txBox="1"/>
            <p:nvPr/>
          </p:nvSpPr>
          <p:spPr>
            <a:xfrm>
              <a:off x="5364562" y="4664276"/>
              <a:ext cx="9813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>
                  <a:solidFill>
                    <a:schemeClr val="accent1">
                      <a:lumMod val="75000"/>
                    </a:schemeClr>
                  </a:solidFill>
                </a:rPr>
                <a:t>Lifecycle</a:t>
              </a:r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BCB41A32-B821-0B4C-A936-EF51B7A2D21D}"/>
                </a:ext>
              </a:extLst>
            </p:cNvPr>
            <p:cNvGrpSpPr/>
            <p:nvPr/>
          </p:nvGrpSpPr>
          <p:grpSpPr>
            <a:xfrm>
              <a:off x="3564362" y="3008092"/>
              <a:ext cx="684278" cy="1878921"/>
              <a:chOff x="3059832" y="3134255"/>
              <a:chExt cx="468254" cy="1266266"/>
            </a:xfrm>
          </p:grpSpPr>
          <p:sp>
            <p:nvSpPr>
              <p:cNvPr id="37" name="Rounded Rectangle 36">
                <a:extLst>
                  <a:ext uri="{FF2B5EF4-FFF2-40B4-BE49-F238E27FC236}">
                    <a16:creationId xmlns:a16="http://schemas.microsoft.com/office/drawing/2014/main" id="{5C3BA798-47BA-9E42-B392-2A5065E305E7}"/>
                  </a:ext>
                </a:extLst>
              </p:cNvPr>
              <p:cNvSpPr/>
              <p:nvPr/>
            </p:nvSpPr>
            <p:spPr>
              <a:xfrm>
                <a:off x="3059832" y="3134255"/>
                <a:ext cx="457668" cy="181937"/>
              </a:xfrm>
              <a:prstGeom prst="roundRect">
                <a:avLst>
                  <a:gd name="adj" fmla="val 13486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en-US" sz="1000">
                    <a:solidFill>
                      <a:schemeClr val="bg1"/>
                    </a:solidFill>
                  </a:rPr>
                  <a:t>GET</a:t>
                </a:r>
                <a:endParaRPr lang="en-US" sz="1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8" name="Rounded Rectangle 37">
                <a:extLst>
                  <a:ext uri="{FF2B5EF4-FFF2-40B4-BE49-F238E27FC236}">
                    <a16:creationId xmlns:a16="http://schemas.microsoft.com/office/drawing/2014/main" id="{BB848E78-2405-7746-9AF1-2ABD8E6601E5}"/>
                  </a:ext>
                </a:extLst>
              </p:cNvPr>
              <p:cNvSpPr/>
              <p:nvPr/>
            </p:nvSpPr>
            <p:spPr>
              <a:xfrm>
                <a:off x="3059832" y="3351289"/>
                <a:ext cx="457668" cy="181937"/>
              </a:xfrm>
              <a:prstGeom prst="roundRect">
                <a:avLst>
                  <a:gd name="adj" fmla="val 13486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en-US" sz="1000">
                    <a:solidFill>
                      <a:schemeClr val="bg1"/>
                    </a:solidFill>
                  </a:rPr>
                  <a:t>GET</a:t>
                </a:r>
                <a:endParaRPr lang="en-US" sz="1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9" name="Rounded Rectangle 38">
                <a:extLst>
                  <a:ext uri="{FF2B5EF4-FFF2-40B4-BE49-F238E27FC236}">
                    <a16:creationId xmlns:a16="http://schemas.microsoft.com/office/drawing/2014/main" id="{D2A9DF6F-29BE-F241-91D3-6D56D740E9A0}"/>
                  </a:ext>
                </a:extLst>
              </p:cNvPr>
              <p:cNvSpPr/>
              <p:nvPr/>
            </p:nvSpPr>
            <p:spPr>
              <a:xfrm>
                <a:off x="3059832" y="3568323"/>
                <a:ext cx="457668" cy="181937"/>
              </a:xfrm>
              <a:prstGeom prst="roundRect">
                <a:avLst>
                  <a:gd name="adj" fmla="val 13486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en-US" sz="1000" dirty="0">
                    <a:solidFill>
                      <a:schemeClr val="bg1"/>
                    </a:solidFill>
                  </a:rPr>
                  <a:t>POST</a:t>
                </a:r>
              </a:p>
            </p:txBody>
          </p:sp>
          <p:sp>
            <p:nvSpPr>
              <p:cNvPr id="40" name="Rounded Rectangle 39">
                <a:extLst>
                  <a:ext uri="{FF2B5EF4-FFF2-40B4-BE49-F238E27FC236}">
                    <a16:creationId xmlns:a16="http://schemas.microsoft.com/office/drawing/2014/main" id="{6531D27C-8D70-6547-BB07-DCF3263900C4}"/>
                  </a:ext>
                </a:extLst>
              </p:cNvPr>
              <p:cNvSpPr/>
              <p:nvPr/>
            </p:nvSpPr>
            <p:spPr>
              <a:xfrm>
                <a:off x="3070418" y="3785358"/>
                <a:ext cx="457668" cy="181937"/>
              </a:xfrm>
              <a:prstGeom prst="roundRect">
                <a:avLst>
                  <a:gd name="adj" fmla="val 13486"/>
                </a:avLst>
              </a:prstGeom>
              <a:solidFill>
                <a:srgbClr val="9437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en-US" sz="1000">
                    <a:solidFill>
                      <a:schemeClr val="bg1"/>
                    </a:solidFill>
                  </a:rPr>
                  <a:t>PUT</a:t>
                </a:r>
                <a:endParaRPr lang="en-US" sz="1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2" name="Rounded Rectangle 41">
                <a:extLst>
                  <a:ext uri="{FF2B5EF4-FFF2-40B4-BE49-F238E27FC236}">
                    <a16:creationId xmlns:a16="http://schemas.microsoft.com/office/drawing/2014/main" id="{9F233B64-C687-7943-8163-CE9D1BADD0D5}"/>
                  </a:ext>
                </a:extLst>
              </p:cNvPr>
              <p:cNvSpPr/>
              <p:nvPr/>
            </p:nvSpPr>
            <p:spPr>
              <a:xfrm>
                <a:off x="3059832" y="4221088"/>
                <a:ext cx="457668" cy="179433"/>
              </a:xfrm>
              <a:prstGeom prst="roundRect">
                <a:avLst>
                  <a:gd name="adj" fmla="val 13486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en-US" sz="1000">
                    <a:solidFill>
                      <a:schemeClr val="bg1"/>
                    </a:solidFill>
                  </a:rPr>
                  <a:t>DELETE</a:t>
                </a:r>
                <a:endParaRPr lang="en-US" sz="1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3" name="Rounded Rectangle 42">
                <a:extLst>
                  <a:ext uri="{FF2B5EF4-FFF2-40B4-BE49-F238E27FC236}">
                    <a16:creationId xmlns:a16="http://schemas.microsoft.com/office/drawing/2014/main" id="{9B745583-92CE-0F4A-802A-1849A8960D55}"/>
                  </a:ext>
                </a:extLst>
              </p:cNvPr>
              <p:cNvSpPr/>
              <p:nvPr/>
            </p:nvSpPr>
            <p:spPr>
              <a:xfrm>
                <a:off x="3059832" y="4003223"/>
                <a:ext cx="457668" cy="181937"/>
              </a:xfrm>
              <a:prstGeom prst="roundRect">
                <a:avLst>
                  <a:gd name="adj" fmla="val 13486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en-US" sz="1000" dirty="0">
                    <a:solidFill>
                      <a:schemeClr val="bg1"/>
                    </a:solidFill>
                  </a:rPr>
                  <a:t>PATCH</a:t>
                </a:r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7889C96E-8794-4F40-9677-98A4746D5630}"/>
                </a:ext>
              </a:extLst>
            </p:cNvPr>
            <p:cNvGrpSpPr/>
            <p:nvPr/>
          </p:nvGrpSpPr>
          <p:grpSpPr>
            <a:xfrm>
              <a:off x="3204322" y="3152108"/>
              <a:ext cx="360040" cy="1656186"/>
              <a:chOff x="2483768" y="2780000"/>
              <a:chExt cx="360040" cy="1486258"/>
            </a:xfrm>
          </p:grpSpPr>
          <p:cxnSp>
            <p:nvCxnSpPr>
              <p:cNvPr id="45" name="Elbow Connector 8">
                <a:extLst>
                  <a:ext uri="{FF2B5EF4-FFF2-40B4-BE49-F238E27FC236}">
                    <a16:creationId xmlns:a16="http://schemas.microsoft.com/office/drawing/2014/main" id="{5A5DF9FF-0C3C-4E42-8FE0-F082964736FB}"/>
                  </a:ext>
                </a:extLst>
              </p:cNvPr>
              <p:cNvCxnSpPr/>
              <p:nvPr/>
            </p:nvCxnSpPr>
            <p:spPr>
              <a:xfrm flipV="1">
                <a:off x="2483768" y="2780000"/>
                <a:ext cx="360040" cy="9034"/>
              </a:xfrm>
              <a:prstGeom prst="straightConnector1">
                <a:avLst/>
              </a:prstGeom>
              <a:ln w="28575"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Elbow Connector 8">
                <a:extLst>
                  <a:ext uri="{FF2B5EF4-FFF2-40B4-BE49-F238E27FC236}">
                    <a16:creationId xmlns:a16="http://schemas.microsoft.com/office/drawing/2014/main" id="{35B9C1FA-E4A1-ED48-8CAF-569D575EC980}"/>
                  </a:ext>
                </a:extLst>
              </p:cNvPr>
              <p:cNvCxnSpPr/>
              <p:nvPr/>
            </p:nvCxnSpPr>
            <p:spPr>
              <a:xfrm flipV="1">
                <a:off x="2483768" y="3068960"/>
                <a:ext cx="360040" cy="9034"/>
              </a:xfrm>
              <a:prstGeom prst="straightConnector1">
                <a:avLst/>
              </a:prstGeom>
              <a:ln w="28575"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Elbow Connector 8">
                <a:extLst>
                  <a:ext uri="{FF2B5EF4-FFF2-40B4-BE49-F238E27FC236}">
                    <a16:creationId xmlns:a16="http://schemas.microsoft.com/office/drawing/2014/main" id="{11BF6420-2875-3541-9B59-FA6C7EEF87CF}"/>
                  </a:ext>
                </a:extLst>
              </p:cNvPr>
              <p:cNvCxnSpPr/>
              <p:nvPr/>
            </p:nvCxnSpPr>
            <p:spPr>
              <a:xfrm flipV="1">
                <a:off x="2483768" y="3366026"/>
                <a:ext cx="360040" cy="9034"/>
              </a:xfrm>
              <a:prstGeom prst="straightConnector1">
                <a:avLst/>
              </a:prstGeom>
              <a:ln w="28575"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Elbow Connector 8">
                <a:extLst>
                  <a:ext uri="{FF2B5EF4-FFF2-40B4-BE49-F238E27FC236}">
                    <a16:creationId xmlns:a16="http://schemas.microsoft.com/office/drawing/2014/main" id="{5281D190-06A7-AD4A-9110-79DC3087BF33}"/>
                  </a:ext>
                </a:extLst>
              </p:cNvPr>
              <p:cNvCxnSpPr/>
              <p:nvPr/>
            </p:nvCxnSpPr>
            <p:spPr>
              <a:xfrm flipV="1">
                <a:off x="2483768" y="3663092"/>
                <a:ext cx="360040" cy="9034"/>
              </a:xfrm>
              <a:prstGeom prst="straightConnector1">
                <a:avLst/>
              </a:prstGeom>
              <a:ln w="28575"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Elbow Connector 8">
                <a:extLst>
                  <a:ext uri="{FF2B5EF4-FFF2-40B4-BE49-F238E27FC236}">
                    <a16:creationId xmlns:a16="http://schemas.microsoft.com/office/drawing/2014/main" id="{BFD0255F-3412-F14F-AEC2-A1079EC0EFD5}"/>
                  </a:ext>
                </a:extLst>
              </p:cNvPr>
              <p:cNvCxnSpPr/>
              <p:nvPr/>
            </p:nvCxnSpPr>
            <p:spPr>
              <a:xfrm flipV="1">
                <a:off x="2483768" y="3960158"/>
                <a:ext cx="360040" cy="9034"/>
              </a:xfrm>
              <a:prstGeom prst="straightConnector1">
                <a:avLst/>
              </a:prstGeom>
              <a:ln w="28575"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Elbow Connector 8">
                <a:extLst>
                  <a:ext uri="{FF2B5EF4-FFF2-40B4-BE49-F238E27FC236}">
                    <a16:creationId xmlns:a16="http://schemas.microsoft.com/office/drawing/2014/main" id="{99B27016-5843-C54E-A5E7-9C19E0B4DACF}"/>
                  </a:ext>
                </a:extLst>
              </p:cNvPr>
              <p:cNvCxnSpPr/>
              <p:nvPr/>
            </p:nvCxnSpPr>
            <p:spPr>
              <a:xfrm flipV="1">
                <a:off x="2483768" y="4257224"/>
                <a:ext cx="360040" cy="9034"/>
              </a:xfrm>
              <a:prstGeom prst="straightConnector1">
                <a:avLst/>
              </a:prstGeom>
              <a:ln w="28575"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1" name="Rounded Rectangle 50">
              <a:extLst>
                <a:ext uri="{FF2B5EF4-FFF2-40B4-BE49-F238E27FC236}">
                  <a16:creationId xmlns:a16="http://schemas.microsoft.com/office/drawing/2014/main" id="{AB5DEF5D-0F42-D341-A53F-3258E9631314}"/>
                </a:ext>
              </a:extLst>
            </p:cNvPr>
            <p:cNvSpPr/>
            <p:nvPr/>
          </p:nvSpPr>
          <p:spPr>
            <a:xfrm rot="16200000">
              <a:off x="6680281" y="3780603"/>
              <a:ext cx="2160239" cy="471199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Event Hub</a:t>
              </a:r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1901E677-6E74-894C-9B12-1BF55B5E7465}"/>
                </a:ext>
              </a:extLst>
            </p:cNvPr>
            <p:cNvGrpSpPr/>
            <p:nvPr/>
          </p:nvGrpSpPr>
          <p:grpSpPr>
            <a:xfrm>
              <a:off x="6444682" y="3080100"/>
              <a:ext cx="720080" cy="1584176"/>
              <a:chOff x="5724128" y="2708920"/>
              <a:chExt cx="792088" cy="1584176"/>
            </a:xfrm>
          </p:grpSpPr>
          <p:sp>
            <p:nvSpPr>
              <p:cNvPr id="53" name="Rounded Rectangle 52">
                <a:extLst>
                  <a:ext uri="{FF2B5EF4-FFF2-40B4-BE49-F238E27FC236}">
                    <a16:creationId xmlns:a16="http://schemas.microsoft.com/office/drawing/2014/main" id="{6A02E921-9D6D-7E4F-9C4C-076412491987}"/>
                  </a:ext>
                </a:extLst>
              </p:cNvPr>
              <p:cNvSpPr/>
              <p:nvPr/>
            </p:nvSpPr>
            <p:spPr>
              <a:xfrm>
                <a:off x="5724128" y="2708920"/>
                <a:ext cx="792088" cy="288032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050" dirty="0"/>
                  <a:t>Created</a:t>
                </a:r>
              </a:p>
            </p:txBody>
          </p:sp>
          <p:sp>
            <p:nvSpPr>
              <p:cNvPr id="54" name="Rounded Rectangle 53">
                <a:extLst>
                  <a:ext uri="{FF2B5EF4-FFF2-40B4-BE49-F238E27FC236}">
                    <a16:creationId xmlns:a16="http://schemas.microsoft.com/office/drawing/2014/main" id="{BEB37751-2832-D94F-93B0-4E97E95157DB}"/>
                  </a:ext>
                </a:extLst>
              </p:cNvPr>
              <p:cNvSpPr/>
              <p:nvPr/>
            </p:nvSpPr>
            <p:spPr>
              <a:xfrm>
                <a:off x="5724128" y="3140968"/>
                <a:ext cx="792088" cy="288032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050" dirty="0"/>
                  <a:t>Lodged</a:t>
                </a:r>
              </a:p>
            </p:txBody>
          </p:sp>
          <p:sp>
            <p:nvSpPr>
              <p:cNvPr id="55" name="Rounded Rectangle 54">
                <a:extLst>
                  <a:ext uri="{FF2B5EF4-FFF2-40B4-BE49-F238E27FC236}">
                    <a16:creationId xmlns:a16="http://schemas.microsoft.com/office/drawing/2014/main" id="{4039959B-634C-2C44-9A81-272ACEB2D51D}"/>
                  </a:ext>
                </a:extLst>
              </p:cNvPr>
              <p:cNvSpPr/>
              <p:nvPr/>
            </p:nvSpPr>
            <p:spPr>
              <a:xfrm>
                <a:off x="5724128" y="3573016"/>
                <a:ext cx="792088" cy="288032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050" dirty="0"/>
                  <a:t>Cleared</a:t>
                </a:r>
              </a:p>
            </p:txBody>
          </p:sp>
          <p:sp>
            <p:nvSpPr>
              <p:cNvPr id="56" name="Rounded Rectangle 55">
                <a:extLst>
                  <a:ext uri="{FF2B5EF4-FFF2-40B4-BE49-F238E27FC236}">
                    <a16:creationId xmlns:a16="http://schemas.microsoft.com/office/drawing/2014/main" id="{5EFE517B-4E90-3D46-99D0-F7A792CAEA3C}"/>
                  </a:ext>
                </a:extLst>
              </p:cNvPr>
              <p:cNvSpPr/>
              <p:nvPr/>
            </p:nvSpPr>
            <p:spPr>
              <a:xfrm>
                <a:off x="5724128" y="4005064"/>
                <a:ext cx="792088" cy="288032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050" dirty="0"/>
                  <a:t>Held</a:t>
                </a:r>
              </a:p>
            </p:txBody>
          </p: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88A63161-6B26-BD47-87B1-88BB473DC00B}"/>
                </a:ext>
              </a:extLst>
            </p:cNvPr>
            <p:cNvGrpSpPr/>
            <p:nvPr/>
          </p:nvGrpSpPr>
          <p:grpSpPr>
            <a:xfrm>
              <a:off x="7164762" y="3224116"/>
              <a:ext cx="360040" cy="1306211"/>
              <a:chOff x="6516216" y="2852936"/>
              <a:chExt cx="360040" cy="1306211"/>
            </a:xfrm>
          </p:grpSpPr>
          <p:cxnSp>
            <p:nvCxnSpPr>
              <p:cNvPr id="58" name="Elbow Connector 8">
                <a:extLst>
                  <a:ext uri="{FF2B5EF4-FFF2-40B4-BE49-F238E27FC236}">
                    <a16:creationId xmlns:a16="http://schemas.microsoft.com/office/drawing/2014/main" id="{A7DD940E-DB64-384B-9B2F-AFFD770179EB}"/>
                  </a:ext>
                </a:extLst>
              </p:cNvPr>
              <p:cNvCxnSpPr/>
              <p:nvPr/>
            </p:nvCxnSpPr>
            <p:spPr>
              <a:xfrm flipV="1">
                <a:off x="6516216" y="2852936"/>
                <a:ext cx="360040" cy="10067"/>
              </a:xfrm>
              <a:prstGeom prst="straightConnector1">
                <a:avLst/>
              </a:prstGeom>
              <a:ln w="28575"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Elbow Connector 8">
                <a:extLst>
                  <a:ext uri="{FF2B5EF4-FFF2-40B4-BE49-F238E27FC236}">
                    <a16:creationId xmlns:a16="http://schemas.microsoft.com/office/drawing/2014/main" id="{6D8A2386-F88A-1143-8C28-FB52020C3F47}"/>
                  </a:ext>
                </a:extLst>
              </p:cNvPr>
              <p:cNvCxnSpPr/>
              <p:nvPr/>
            </p:nvCxnSpPr>
            <p:spPr>
              <a:xfrm flipV="1">
                <a:off x="6516216" y="3284984"/>
                <a:ext cx="360040" cy="10067"/>
              </a:xfrm>
              <a:prstGeom prst="straightConnector1">
                <a:avLst/>
              </a:prstGeom>
              <a:ln w="28575"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Elbow Connector 8">
                <a:extLst>
                  <a:ext uri="{FF2B5EF4-FFF2-40B4-BE49-F238E27FC236}">
                    <a16:creationId xmlns:a16="http://schemas.microsoft.com/office/drawing/2014/main" id="{2A99C6D2-FE73-204B-BAFD-258F47A520F2}"/>
                  </a:ext>
                </a:extLst>
              </p:cNvPr>
              <p:cNvCxnSpPr/>
              <p:nvPr/>
            </p:nvCxnSpPr>
            <p:spPr>
              <a:xfrm flipV="1">
                <a:off x="6516216" y="3717032"/>
                <a:ext cx="360040" cy="10067"/>
              </a:xfrm>
              <a:prstGeom prst="straightConnector1">
                <a:avLst/>
              </a:prstGeom>
              <a:ln w="28575"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Elbow Connector 8">
                <a:extLst>
                  <a:ext uri="{FF2B5EF4-FFF2-40B4-BE49-F238E27FC236}">
                    <a16:creationId xmlns:a16="http://schemas.microsoft.com/office/drawing/2014/main" id="{888B4EC5-C75C-1C48-B053-0AB33A62098B}"/>
                  </a:ext>
                </a:extLst>
              </p:cNvPr>
              <p:cNvCxnSpPr/>
              <p:nvPr/>
            </p:nvCxnSpPr>
            <p:spPr>
              <a:xfrm flipV="1">
                <a:off x="6516216" y="4149080"/>
                <a:ext cx="360040" cy="10067"/>
              </a:xfrm>
              <a:prstGeom prst="straightConnector1">
                <a:avLst/>
              </a:prstGeom>
              <a:ln w="28575"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2" name="Rounded Rectangular Callout 61">
              <a:extLst>
                <a:ext uri="{FF2B5EF4-FFF2-40B4-BE49-F238E27FC236}">
                  <a16:creationId xmlns:a16="http://schemas.microsoft.com/office/drawing/2014/main" id="{A23F24F1-F544-3E4D-8B5B-C6AA6D9A6079}"/>
                </a:ext>
              </a:extLst>
            </p:cNvPr>
            <p:cNvSpPr/>
            <p:nvPr/>
          </p:nvSpPr>
          <p:spPr>
            <a:xfrm>
              <a:off x="1436172" y="1567932"/>
              <a:ext cx="1480118" cy="432048"/>
            </a:xfrm>
            <a:prstGeom prst="wedgeRoundRectCallout">
              <a:avLst>
                <a:gd name="adj1" fmla="val 180320"/>
                <a:gd name="adj2" fmla="val 261113"/>
                <a:gd name="adj3" fmla="val 16667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dirty="0">
                  <a:solidFill>
                    <a:schemeClr val="accent1">
                      <a:lumMod val="75000"/>
                    </a:schemeClr>
                  </a:solidFill>
                </a:rPr>
                <a:t>REST Resource</a:t>
              </a:r>
            </a:p>
          </p:txBody>
        </p:sp>
        <p:sp>
          <p:nvSpPr>
            <p:cNvPr id="63" name="Rounded Rectangular Callout 62">
              <a:extLst>
                <a:ext uri="{FF2B5EF4-FFF2-40B4-BE49-F238E27FC236}">
                  <a16:creationId xmlns:a16="http://schemas.microsoft.com/office/drawing/2014/main" id="{21481983-2C09-6E44-9941-611090F1E1EE}"/>
                </a:ext>
              </a:extLst>
            </p:cNvPr>
            <p:cNvSpPr/>
            <p:nvPr/>
          </p:nvSpPr>
          <p:spPr>
            <a:xfrm>
              <a:off x="1436172" y="2143996"/>
              <a:ext cx="1480118" cy="432048"/>
            </a:xfrm>
            <a:prstGeom prst="wedgeRoundRectCallout">
              <a:avLst>
                <a:gd name="adj1" fmla="val 100152"/>
                <a:gd name="adj2" fmla="val 132843"/>
                <a:gd name="adj3" fmla="val 16667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dirty="0">
                  <a:solidFill>
                    <a:schemeClr val="accent1">
                      <a:lumMod val="75000"/>
                    </a:schemeClr>
                  </a:solidFill>
                </a:rPr>
                <a:t>http Verbs</a:t>
              </a:r>
            </a:p>
          </p:txBody>
        </p:sp>
        <p:sp>
          <p:nvSpPr>
            <p:cNvPr id="64" name="Rounded Rectangular Callout 63">
              <a:extLst>
                <a:ext uri="{FF2B5EF4-FFF2-40B4-BE49-F238E27FC236}">
                  <a16:creationId xmlns:a16="http://schemas.microsoft.com/office/drawing/2014/main" id="{326C8B13-DEE9-F24A-8AE0-F1F85E2A75BC}"/>
                </a:ext>
              </a:extLst>
            </p:cNvPr>
            <p:cNvSpPr/>
            <p:nvPr/>
          </p:nvSpPr>
          <p:spPr>
            <a:xfrm>
              <a:off x="7380786" y="1567932"/>
              <a:ext cx="1656184" cy="360040"/>
            </a:xfrm>
            <a:prstGeom prst="wedgeRoundRectCallout">
              <a:avLst>
                <a:gd name="adj1" fmla="val -105375"/>
                <a:gd name="adj2" fmla="val 215394"/>
                <a:gd name="adj3" fmla="val 16667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>
                  <a:solidFill>
                    <a:schemeClr val="accent1">
                      <a:lumMod val="75000"/>
                    </a:schemeClr>
                  </a:solidFill>
                </a:rPr>
                <a:t>Microservice</a:t>
              </a:r>
              <a:endParaRPr lang="en-US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65" name="Rounded Rectangular Callout 64">
              <a:extLst>
                <a:ext uri="{FF2B5EF4-FFF2-40B4-BE49-F238E27FC236}">
                  <a16:creationId xmlns:a16="http://schemas.microsoft.com/office/drawing/2014/main" id="{11FB040E-7EDD-4141-9724-D3979AA9A9D1}"/>
                </a:ext>
              </a:extLst>
            </p:cNvPr>
            <p:cNvSpPr/>
            <p:nvPr/>
          </p:nvSpPr>
          <p:spPr>
            <a:xfrm>
              <a:off x="7380786" y="2143996"/>
              <a:ext cx="1656184" cy="360040"/>
            </a:xfrm>
            <a:prstGeom prst="wedgeRoundRectCallout">
              <a:avLst>
                <a:gd name="adj1" fmla="val -81934"/>
                <a:gd name="adj2" fmla="val 198260"/>
                <a:gd name="adj3" fmla="val 16667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>
                  <a:solidFill>
                    <a:schemeClr val="accent1">
                      <a:lumMod val="75000"/>
                    </a:schemeClr>
                  </a:solidFill>
                </a:rPr>
                <a:t>Events</a:t>
              </a:r>
              <a:endParaRPr lang="en-US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2174AF63-4D6E-EF4A-A8EC-1464F370B0A6}"/>
              </a:ext>
            </a:extLst>
          </p:cNvPr>
          <p:cNvGrpSpPr/>
          <p:nvPr/>
        </p:nvGrpSpPr>
        <p:grpSpPr>
          <a:xfrm>
            <a:off x="1353150" y="5276642"/>
            <a:ext cx="7430624" cy="1098630"/>
            <a:chOff x="1353150" y="5276642"/>
            <a:chExt cx="7430624" cy="1098630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8BA90558-C2B6-F446-A925-9F981ED4F98D}"/>
                </a:ext>
              </a:extLst>
            </p:cNvPr>
            <p:cNvSpPr txBox="1"/>
            <p:nvPr/>
          </p:nvSpPr>
          <p:spPr>
            <a:xfrm>
              <a:off x="1353150" y="5276642"/>
              <a:ext cx="629428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POST https://api.transport.border.gov.au/v1/voyages/{new voyage_data} 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3F56D51D-A8CF-FE42-AB2E-576E31ADDEFE}"/>
                </a:ext>
              </a:extLst>
            </p:cNvPr>
            <p:cNvSpPr txBox="1"/>
            <p:nvPr/>
          </p:nvSpPr>
          <p:spPr>
            <a:xfrm>
              <a:off x="1353150" y="5646936"/>
              <a:ext cx="743062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PATCH https://api.transport.border.gov.au/v1/voyages/V1234S/{updated voyage_data} 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B47A812C-92CF-C946-A9DC-032FDB07FEED}"/>
                </a:ext>
              </a:extLst>
            </p:cNvPr>
            <p:cNvSpPr txBox="1"/>
            <p:nvPr/>
          </p:nvSpPr>
          <p:spPr>
            <a:xfrm>
              <a:off x="1353150" y="6036718"/>
              <a:ext cx="56219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GET https://api.transport.border.gov.au/v1/</a:t>
              </a:r>
              <a:r>
                <a:rPr lang="en-US" sz="1600" dirty="0" err="1"/>
                <a:t>voyages?Port</a:t>
              </a:r>
              <a:r>
                <a:rPr lang="en-US" sz="1600" dirty="0"/>
                <a:t>=AUBNE</a:t>
              </a:r>
            </a:p>
          </p:txBody>
        </p: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2257C093-E220-534F-80A3-DED2C5A6C1A1}"/>
              </a:ext>
            </a:extLst>
          </p:cNvPr>
          <p:cNvSpPr txBox="1"/>
          <p:nvPr/>
        </p:nvSpPr>
        <p:spPr>
          <a:xfrm>
            <a:off x="1353150" y="889933"/>
            <a:ext cx="7989633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Because it is the de-facto standard for expressing API specifications. All web developers are familiar with it - and it works with 100’s of different tools.</a:t>
            </a:r>
          </a:p>
          <a:p>
            <a:pPr>
              <a:spcAft>
                <a:spcPts val="600"/>
              </a:spcAft>
            </a:pPr>
            <a:r>
              <a:rPr lang="en-US" dirty="0"/>
              <a:t>Here’s a quick refresher on API terminology:</a:t>
            </a:r>
          </a:p>
        </p:txBody>
      </p:sp>
    </p:spTree>
    <p:extLst>
      <p:ext uri="{BB962C8B-B14F-4D97-AF65-F5344CB8AC3E}">
        <p14:creationId xmlns:p14="http://schemas.microsoft.com/office/powerpoint/2010/main" val="3830131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582F4B39-EDEB-E946-8CB7-6397B59ACE5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1898" y="1053296"/>
            <a:ext cx="7674577" cy="5220505"/>
          </a:xfrm>
          <a:prstGeom prst="rect">
            <a:avLst/>
          </a:prstGeom>
        </p:spPr>
      </p:pic>
      <p:sp>
        <p:nvSpPr>
          <p:cNvPr id="13" name="Title 4">
            <a:extLst>
              <a:ext uri="{FF2B5EF4-FFF2-40B4-BE49-F238E27FC236}">
                <a16:creationId xmlns:a16="http://schemas.microsoft.com/office/drawing/2014/main" id="{4DD0D008-C598-3D40-BFCF-E800D49B0819}"/>
              </a:ext>
            </a:extLst>
          </p:cNvPr>
          <p:cNvSpPr txBox="1">
            <a:spLocks/>
          </p:cNvSpPr>
          <p:nvPr/>
        </p:nvSpPr>
        <p:spPr>
          <a:xfrm>
            <a:off x="1187866" y="365128"/>
            <a:ext cx="8542643" cy="688168"/>
          </a:xfrm>
          <a:prstGeom prst="rect">
            <a:avLst/>
          </a:prstGeom>
        </p:spPr>
        <p:txBody>
          <a:bodyPr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AU" dirty="0">
                <a:solidFill>
                  <a:srgbClr val="3392E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need to keep this map handy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218836C-5BD8-B24B-A375-1C28E35611EB}"/>
              </a:ext>
            </a:extLst>
          </p:cNvPr>
          <p:cNvSpPr txBox="1"/>
          <p:nvPr/>
        </p:nvSpPr>
        <p:spPr>
          <a:xfrm>
            <a:off x="1464369" y="6273801"/>
            <a:ext cx="7989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So you know how to navigate the rather large UN/CEFACT vocabulary</a:t>
            </a:r>
          </a:p>
        </p:txBody>
      </p:sp>
    </p:spTree>
    <p:extLst>
      <p:ext uri="{BB962C8B-B14F-4D97-AF65-F5344CB8AC3E}">
        <p14:creationId xmlns:p14="http://schemas.microsoft.com/office/powerpoint/2010/main" val="10807913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20163</TotalTime>
  <Words>432</Words>
  <Application>Microsoft Office PowerPoint</Application>
  <PresentationFormat>A4 210 x 297 mm</PresentationFormat>
  <Paragraphs>94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Arial</vt:lpstr>
      <vt:lpstr>Arial Black</vt:lpstr>
      <vt:lpstr>Calibri</vt:lpstr>
      <vt:lpstr>Office Theme</vt:lpstr>
      <vt:lpstr>  UN/CEFACT 2021 Virtual Forum  API Projects Status Update</vt:lpstr>
      <vt:lpstr>RDM2API – Scope</vt:lpstr>
      <vt:lpstr>RDM2API Why JSON-LD?</vt:lpstr>
      <vt:lpstr>Why Open API 3.x ?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CAREC meeting</dc:title>
  <dc:creator>Ian Watt</dc:creator>
  <cp:lastModifiedBy>菅又 久直</cp:lastModifiedBy>
  <cp:revision>169</cp:revision>
  <dcterms:created xsi:type="dcterms:W3CDTF">2019-08-14T01:25:40Z</dcterms:created>
  <dcterms:modified xsi:type="dcterms:W3CDTF">2021-06-18T01:56:12Z</dcterms:modified>
</cp:coreProperties>
</file>