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EFD67-C3ED-495B-98AA-6E1C02B82F21}" type="datetimeFigureOut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97D8B-2B25-4082-A2CC-3933C1BFE5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76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F81D16-9C7A-487B-85FF-62565C4B4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BE89D2-B4A8-4464-BADF-636BC2CB5E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C8679-6FEE-4CB4-AB76-0266491BD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ACD98-2472-4392-8B8B-0846A4242001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ACAC7B-94A3-47BE-85C3-69F57EA2E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7C7EE0-FEC1-4F1C-A730-ECD617F65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274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77BA59-0569-4FD9-BD8F-58E5107A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5863A6-8751-4964-B6E2-9023B6014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C4E585-2EDE-4BC5-9F82-03E03492E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A20E-3F2F-4929-8952-F1567024C385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543AB3-F690-4FBF-A1AE-89CE8B8D2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2D8593-C97B-4701-A5BE-285149AC3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19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382580D-DB3C-4488-B4BC-9FE08EC49B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60C312-DB5B-4F0C-A4C4-15E3BE4F7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B35FA9-945E-428F-A6CD-D09E10589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2AB3-D3AA-4F6A-BA60-450CCFB9ABF6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D21DD-9C0B-41FF-A91A-95FA605C7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8047CA-94FD-43C1-9A1E-804BFE573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02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8572D3-1528-44EF-B256-EA86B1835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EBB803-2A46-4EDF-A827-55614E33A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66B5C6-0378-4A91-9B6B-F85298640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C82-4AC1-4E09-AC86-02249ECF7F66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0F2178-AF33-48BC-833A-739D1C3EF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89A6B7-E991-468F-B718-CC3B1B3E2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58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5240C-EB10-4058-AED5-711442410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0B2370-E75E-4E1D-B63B-B75BE293A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EEB6A8-A4D7-4825-BCD5-146CF71E8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4EF80-93D5-435C-965B-86158D1A52BD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CDA30-DAD8-4FEB-8970-054EE7157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F011F4-63EC-4BFE-A351-9122D848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99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CB9801-AAAE-4815-89BE-9B3C1D359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024948-1255-4E9D-92B4-EE43183D4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B2EC88-31C6-4021-BA2E-46D4AE609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B613B5-4C78-4A31-A1A9-776966EAC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CFC4-4B15-4E8F-821C-891F82668585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329EBC-1809-44DA-BDFD-F587AE78E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DD4C58-1DAD-4974-A3BD-B6929BDC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03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6DD123-B04D-42DB-9E3B-83A2EE57B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7C5EC6-79BC-4DF9-9A1B-1BA351C9B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F1E997-0FCC-42E8-BCD7-8BE19AAA3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35C2EF-2A47-4A66-AC52-49086C7D7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E5A756A-1F7D-4CA8-AB77-E0C977EF26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60E1E9-0587-415E-A752-B3801281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CFA4-EF61-494F-A2E2-4A62C21AB07D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50E4F48-B987-4D74-A7AD-18245BA4C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989FE6F-D6BB-4B82-A800-6C1179E2B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45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AF3DFC-908D-482C-ABC8-2ABDFDDC4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991CBD5-22A1-4C87-9F34-7720EB31A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7A2D-142F-48E8-B612-BD727FC690F3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A36394-B13E-4806-B2B9-A1A9F4FB1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B7F645-50D8-4BC4-BC69-159A93B66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60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DA9288-5B17-43A8-B3ED-C83E2BFA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4F409-21C8-4C79-B8F8-72806D93404F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AB151EB-1180-4B36-A88E-CC5E0209B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6F5DC3-042B-4716-880B-9627C7DC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234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EEB730-D131-43BA-A3BC-8213EF422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5A54C7-5525-454F-A036-5EEAB88FE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00CD2C8-EA1E-40A9-96C5-122A5C650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D8DEE3-80B2-47AB-A0AD-A8B85DB6B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09AF-15AE-477B-85E4-292B3787F707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5D0730-FBE0-40AB-99AC-295A823AD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1FB1D7-48A9-46D6-BD88-6FDD00D5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759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E4BF0A-8F3A-4CFC-8D79-29BDB6405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9762AA2-9FDF-4605-A3BA-2FD7AE0A16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B1CF5F-1EAF-4CA0-BD66-599D222F1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60BD02-F925-4339-9969-1E02503F8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7C5-1FDB-47B8-BBBE-7E7A936E84F2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E49159-CF78-4965-A61C-1F481857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180AE2-9478-4D8A-9C75-222DAB1F3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88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DDD2D3D-857B-4DC8-A7FF-3052A0F04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6A0436-E6DE-44A8-B687-91A9F7E74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D236EC-CBDF-4CAD-8F95-6F5B6D3762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9E7F-F6F4-4DD9-8230-F871D773CC5F}" type="datetime1">
              <a:rPr kumimoji="1" lang="ja-JP" altLang="en-US" smtClean="0"/>
              <a:t>2021/6/18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ABF38E-2F6B-4974-8DB7-3B056B1F7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AA8D8-9F02-46EA-B02A-286DB71DB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F9D28-7D5E-4EB5-8DE7-346A13197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10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E2FC37-FB88-4C9B-8CC4-B82F395741B1}"/>
              </a:ext>
            </a:extLst>
          </p:cNvPr>
          <p:cNvSpPr txBox="1"/>
          <p:nvPr/>
        </p:nvSpPr>
        <p:spPr>
          <a:xfrm>
            <a:off x="2669628" y="2406869"/>
            <a:ext cx="7083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2021</a:t>
            </a:r>
            <a:r>
              <a:rPr kumimoji="1" lang="ja-JP" altLang="en-US" sz="3600" b="1" dirty="0"/>
              <a:t>年国連</a:t>
            </a:r>
            <a:r>
              <a:rPr kumimoji="1" lang="en-US" altLang="ja-JP" sz="3600" b="1" dirty="0"/>
              <a:t>CEFACT</a:t>
            </a:r>
            <a:r>
              <a:rPr kumimoji="1" lang="ja-JP" altLang="en-US" sz="3600" b="1" dirty="0"/>
              <a:t>総会</a:t>
            </a:r>
            <a:endParaRPr kumimoji="1" lang="en-US" altLang="ja-JP" sz="3600" b="1" dirty="0"/>
          </a:p>
          <a:p>
            <a:pPr algn="ctr"/>
            <a:r>
              <a:rPr lang="ja-JP" altLang="en-US" sz="3600" b="1" dirty="0"/>
              <a:t>報告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70A9F9-4BBF-4776-BD91-698255399BC9}"/>
              </a:ext>
            </a:extLst>
          </p:cNvPr>
          <p:cNvSpPr txBox="1"/>
          <p:nvPr/>
        </p:nvSpPr>
        <p:spPr>
          <a:xfrm>
            <a:off x="9194800" y="213360"/>
            <a:ext cx="2641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2021-1-05</a:t>
            </a:r>
            <a:endParaRPr kumimoji="1" lang="ja-JP" altLang="en-US" b="1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DCE38-D99E-4925-BA30-885858292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543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921BDA-BDAE-43F8-9126-EE65C14A4704}"/>
              </a:ext>
            </a:extLst>
          </p:cNvPr>
          <p:cNvSpPr txBox="1"/>
          <p:nvPr/>
        </p:nvSpPr>
        <p:spPr>
          <a:xfrm>
            <a:off x="525516" y="336331"/>
            <a:ext cx="9690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議題６．総会での推奨事項と標準基準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（その他）</a:t>
            </a:r>
            <a:endParaRPr lang="ja-JP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F597C3-01DE-40F0-861C-67D9D79D27E8}"/>
              </a:ext>
            </a:extLst>
          </p:cNvPr>
          <p:cNvSpPr txBox="1"/>
          <p:nvPr/>
        </p:nvSpPr>
        <p:spPr>
          <a:xfrm>
            <a:off x="525516" y="1290438"/>
            <a:ext cx="1076259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複合一貫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輸送のための統合されたトラックとトレース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白書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委託販売の動きや商用システムを識別する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予備レポート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電子ビジネス覚書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eBusiness MoU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報告</a:t>
            </a:r>
            <a:endParaRPr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2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セマンティックの調和を促進するために、他の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SDO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もコアコンポーネントを国連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ライブラリのメンテナンスに提出することを奨励。</a:t>
            </a:r>
          </a:p>
          <a:p>
            <a:endParaRPr lang="ja-JP" altLang="en-US" sz="2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182DD5-2DAC-4B6F-94EA-2F27A2C6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722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42384B-932C-4588-9578-600007DBDA02}"/>
              </a:ext>
            </a:extLst>
          </p:cNvPr>
          <p:cNvSpPr txBox="1"/>
          <p:nvPr/>
        </p:nvSpPr>
        <p:spPr>
          <a:xfrm>
            <a:off x="283779" y="650906"/>
            <a:ext cx="105418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議題７・国連</a:t>
            </a:r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の構造、</a:t>
            </a:r>
            <a:r>
              <a:rPr lang="ja-JP" altLang="ja-JP" sz="2800" b="1" kern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委任事項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、委託条件、手順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7BB8BA-C184-4A61-BF36-6AE3FBECB27A}"/>
              </a:ext>
            </a:extLst>
          </p:cNvPr>
          <p:cNvSpPr txBox="1"/>
          <p:nvPr/>
        </p:nvSpPr>
        <p:spPr>
          <a:xfrm>
            <a:off x="557048" y="1480442"/>
            <a:ext cx="11077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2021</a:t>
            </a:r>
            <a:r>
              <a:rPr kumimoji="1" lang="ja-JP" altLang="en-US" sz="2400" dirty="0"/>
              <a:t>年ー</a:t>
            </a:r>
            <a:r>
              <a:rPr kumimoji="1" lang="en-US" altLang="ja-JP" sz="2400" dirty="0"/>
              <a:t>2022</a:t>
            </a:r>
            <a:r>
              <a:rPr kumimoji="1" lang="ja-JP" altLang="en-US" sz="2400" dirty="0"/>
              <a:t>年 作業計画（</a:t>
            </a:r>
            <a:r>
              <a:rPr kumimoji="1" lang="en-US" altLang="ja-JP" sz="2400" dirty="0"/>
              <a:t>POW: </a:t>
            </a:r>
            <a:r>
              <a:rPr kumimoji="1" lang="en-US" altLang="ja-JP" sz="2400" dirty="0" err="1"/>
              <a:t>Programee</a:t>
            </a:r>
            <a:r>
              <a:rPr kumimoji="1" lang="en-US" altLang="ja-JP" sz="2400" dirty="0"/>
              <a:t> Of Work</a:t>
            </a:r>
            <a:r>
              <a:rPr kumimoji="1" lang="ja-JP" altLang="en-US" sz="2400" dirty="0"/>
              <a:t>）を承認</a:t>
            </a:r>
            <a:endParaRPr kumimoji="1"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081D1A-01F5-4AE4-8DC3-3FCFDD89463D}"/>
              </a:ext>
            </a:extLst>
          </p:cNvPr>
          <p:cNvSpPr txBox="1"/>
          <p:nvPr/>
        </p:nvSpPr>
        <p:spPr>
          <a:xfrm>
            <a:off x="283779" y="2617755"/>
            <a:ext cx="103842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</a:t>
            </a:r>
            <a:r>
              <a:rPr lang="en-US" altLang="ja-JP" sz="2800" b="1" kern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8.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先端技術諮問グループ</a:t>
            </a:r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97B515-1D10-4AD6-995F-B07AA465FEF5}"/>
              </a:ext>
            </a:extLst>
          </p:cNvPr>
          <p:cNvSpPr txBox="1"/>
          <p:nvPr/>
        </p:nvSpPr>
        <p:spPr>
          <a:xfrm>
            <a:off x="557048" y="3339569"/>
            <a:ext cx="11077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人口知能についてのレポート提出</a:t>
            </a:r>
            <a:endParaRPr kumimoji="1"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E77A255-BFBD-4317-8B9B-62DBD87F2A9F}"/>
              </a:ext>
            </a:extLst>
          </p:cNvPr>
          <p:cNvSpPr txBox="1"/>
          <p:nvPr/>
        </p:nvSpPr>
        <p:spPr>
          <a:xfrm>
            <a:off x="399394" y="4724564"/>
            <a:ext cx="115403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議題９．貿易および輸送場所に関する国連コードに関する諮問グループ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D187FD1-6E2B-4252-9A84-17A4A69DCF2C}"/>
              </a:ext>
            </a:extLst>
          </p:cNvPr>
          <p:cNvSpPr txBox="1"/>
          <p:nvPr/>
        </p:nvSpPr>
        <p:spPr>
          <a:xfrm>
            <a:off x="557048" y="5678671"/>
            <a:ext cx="11077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国連貿易輸送場所コード（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UN / LOCODE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kumimoji="1" lang="ja-JP" altLang="en-US" sz="2400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E84C02AC-96ED-4433-AE47-3DE6F375D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957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8EBE45-CCBD-47B9-A867-F38F2976FB89}"/>
              </a:ext>
            </a:extLst>
          </p:cNvPr>
          <p:cNvSpPr txBox="1"/>
          <p:nvPr/>
        </p:nvSpPr>
        <p:spPr>
          <a:xfrm>
            <a:off x="357352" y="378372"/>
            <a:ext cx="110358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議題１０．持続可能な漁業</a:t>
            </a:r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/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持続可能なバリューチェーン</a:t>
            </a:r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8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　　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に関する専門家チーム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93637F-E5F1-4E57-BB93-6E6B819A912C}"/>
              </a:ext>
            </a:extLst>
          </p:cNvPr>
          <p:cNvSpPr txBox="1"/>
          <p:nvPr/>
        </p:nvSpPr>
        <p:spPr>
          <a:xfrm>
            <a:off x="357352" y="2133600"/>
            <a:ext cx="111304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議題１１．国連貿易円滑化および電子ビジネスセンターに関心のある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8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　　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他の国連欧州経済委員会の機関および国際機関の活動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6143DA-1DB4-45F2-9AE5-E8E0368CC0EB}"/>
              </a:ext>
            </a:extLst>
          </p:cNvPr>
          <p:cNvSpPr txBox="1"/>
          <p:nvPr/>
        </p:nvSpPr>
        <p:spPr>
          <a:xfrm>
            <a:off x="588579" y="3429000"/>
            <a:ext cx="108992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eCMR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（電子道路貨物国際運送契約）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と危険物に関する進行中の作業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COVID-19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対応に関する進行中の作業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CITES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（絶滅危惧種の国際取引規制）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の作業の範囲と違法取引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UNCTAD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の活動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1" lang="ja-JP" altLang="en-US" sz="2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3E975E-4DC5-486D-BF9C-2D706BA99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45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48E480-7016-43D9-AC40-A58D5EE58A74}"/>
              </a:ext>
            </a:extLst>
          </p:cNvPr>
          <p:cNvSpPr txBox="1"/>
          <p:nvPr/>
        </p:nvSpPr>
        <p:spPr>
          <a:xfrm>
            <a:off x="1145628" y="1605226"/>
            <a:ext cx="1004789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日時：　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19-20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</a:t>
            </a:r>
          </a:p>
          <a:p>
            <a:pPr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場所：　ジュネーブ　国連欧州本部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（＆オンライン）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ja-JP" sz="2400" u="sng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出席国および組織：</a:t>
            </a:r>
          </a:p>
          <a:p>
            <a:pPr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アフガニスタン、アルジェリア、オーストラリア、中国、コンゴ（共和国）、フィンランド、ドイツ、インド、イタリア、日本、キルギスタン、モンゴル、モロッコ、オランダ、ポルトガル、カタール、ロシア連邦、セネガル、スペイン、スウェーデン、イギリスおよび北アイルランド、ウクライナ、アメリカ合衆国、ベトナム。欧州連合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2400" u="sng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日本</a:t>
            </a:r>
            <a:r>
              <a:rPr lang="ja-JP" altLang="en-US" sz="2400" u="sng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からの出席者</a:t>
            </a:r>
            <a:endParaRPr lang="en-US" altLang="ja-JP" sz="2400" u="sng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祁答院包則</a:t>
            </a:r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JASTPRO</a:t>
            </a:r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）、菅又久直（</a:t>
            </a:r>
            <a:r>
              <a:rPr lang="en-US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SIPS</a:t>
            </a:r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）、</a:t>
            </a:r>
            <a:endParaRPr lang="en-US" altLang="ja-JP" sz="2400" kern="0" dirty="0">
              <a:effectLst/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清友大造（</a:t>
            </a:r>
            <a:r>
              <a:rPr lang="en-US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JASTPRO</a:t>
            </a:r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）、スカーレット（</a:t>
            </a:r>
            <a:r>
              <a:rPr lang="en-US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JASTPRO</a:t>
            </a:r>
            <a:r>
              <a:rPr lang="ja-JP" altLang="ja-JP" sz="2400" kern="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CDA47B6-44EC-4D0F-B4A1-6272313C966B}"/>
              </a:ext>
            </a:extLst>
          </p:cNvPr>
          <p:cNvSpPr txBox="1"/>
          <p:nvPr/>
        </p:nvSpPr>
        <p:spPr>
          <a:xfrm>
            <a:off x="3048000" y="493986"/>
            <a:ext cx="5129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国連</a:t>
            </a:r>
            <a:r>
              <a:rPr lang="en-US" altLang="ja-JP" sz="32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32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32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27</a:t>
            </a:r>
            <a:r>
              <a:rPr lang="ja-JP" altLang="ja-JP" sz="32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回総会</a:t>
            </a:r>
            <a:endParaRPr kumimoji="1" lang="ja-JP" altLang="en-US" sz="3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6619F0-E823-418B-9EC6-02FC62AB9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06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E4A1F3-AFB7-47FA-A960-CB643B9BF52C}"/>
              </a:ext>
            </a:extLst>
          </p:cNvPr>
          <p:cNvSpPr txBox="1"/>
          <p:nvPr/>
        </p:nvSpPr>
        <p:spPr>
          <a:xfrm>
            <a:off x="840828" y="2138966"/>
            <a:ext cx="1037371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年から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年の任期の国連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議長選出は、英国から</a:t>
            </a:r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Sue</a:t>
            </a:r>
            <a:r>
              <a:rPr lang="ja-JP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Probert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女史（現議長）が立候補しており、総会で選出されました。</a:t>
            </a:r>
          </a:p>
          <a:p>
            <a:pPr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年から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2023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年の任期のラポーターには、アフリカ地域からはセネガルの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Mr.Diop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Mor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Talia,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アジア太平洋地域からは日本の</a:t>
            </a:r>
            <a:r>
              <a:rPr lang="ja-JP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菅又久直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氏が立候補しており、それぞれ総会で選出されました。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86FBFE-8C3F-48D0-9B26-A5C2AC646CF3}"/>
              </a:ext>
            </a:extLst>
          </p:cNvPr>
          <p:cNvSpPr txBox="1"/>
          <p:nvPr/>
        </p:nvSpPr>
        <p:spPr>
          <a:xfrm>
            <a:off x="641131" y="504497"/>
            <a:ext cx="2848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議題２</a:t>
            </a:r>
            <a:r>
              <a:rPr kumimoji="1" lang="en-US" altLang="ja-JP" sz="2800" b="1" dirty="0"/>
              <a:t>. </a:t>
            </a:r>
            <a:r>
              <a:rPr kumimoji="1" lang="ja-JP" altLang="en-US" sz="2800" b="1" dirty="0"/>
              <a:t>選挙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699799-556B-492F-B433-9AA3C1C17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93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F1EB95-E006-4152-BB1A-8B259CF086AD}"/>
              </a:ext>
            </a:extLst>
          </p:cNvPr>
          <p:cNvSpPr txBox="1"/>
          <p:nvPr/>
        </p:nvSpPr>
        <p:spPr>
          <a:xfrm>
            <a:off x="662152" y="493986"/>
            <a:ext cx="6032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議題３．第</a:t>
            </a:r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26</a:t>
            </a:r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回総会以降の活動事項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6CF50E5-790F-4891-886D-4D52DDA86123}"/>
              </a:ext>
            </a:extLst>
          </p:cNvPr>
          <p:cNvSpPr txBox="1"/>
          <p:nvPr/>
        </p:nvSpPr>
        <p:spPr>
          <a:xfrm>
            <a:off x="1019503" y="1860331"/>
            <a:ext cx="96379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a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）デジタル化とペーパーレス化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）農業の持続可能なバリューチェーン</a:t>
            </a:r>
          </a:p>
          <a:p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繊維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および履物の持続可能なバリューチェーン</a:t>
            </a:r>
          </a:p>
          <a:p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）高度な技術</a:t>
            </a:r>
          </a:p>
          <a:p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）能力開発</a:t>
            </a:r>
          </a:p>
          <a:p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0443D8-F23D-4EA6-A6FD-4C9047D4D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70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FF020A-B180-44AC-8FF6-72FD0E6F53EE}"/>
              </a:ext>
            </a:extLst>
          </p:cNvPr>
          <p:cNvSpPr txBox="1"/>
          <p:nvPr/>
        </p:nvSpPr>
        <p:spPr>
          <a:xfrm>
            <a:off x="578068" y="536028"/>
            <a:ext cx="7157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議題４．ビューローの活動概要</a:t>
            </a:r>
          </a:p>
          <a:p>
            <a:endParaRPr kumimoji="1" lang="ja-JP" altLang="en-US" sz="28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CEAC249-DB5B-4503-802B-AD3DD6E209B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368215"/>
            <a:ext cx="8217952" cy="532225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6C266414-DFAE-4FCB-9E38-401628FEEDB7}"/>
              </a:ext>
            </a:extLst>
          </p:cNvPr>
          <p:cNvSpPr/>
          <p:nvPr/>
        </p:nvSpPr>
        <p:spPr>
          <a:xfrm>
            <a:off x="6096000" y="1368215"/>
            <a:ext cx="2879834" cy="334461"/>
          </a:xfrm>
          <a:prstGeom prst="wedgeRoundRectCallout">
            <a:avLst>
              <a:gd name="adj1" fmla="val -62212"/>
              <a:gd name="adj2" fmla="val 26744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Coordinator</a:t>
            </a:r>
            <a:r>
              <a:rPr kumimoji="1" lang="ja-JP" altLang="en-US" b="1" dirty="0">
                <a:solidFill>
                  <a:schemeClr val="tx1"/>
                </a:solidFill>
              </a:rPr>
              <a:t>：鈴木耀夫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AA5E5119-514F-41C3-9912-F9E534D27FBA}"/>
              </a:ext>
            </a:extLst>
          </p:cNvPr>
          <p:cNvSpPr/>
          <p:nvPr/>
        </p:nvSpPr>
        <p:spPr>
          <a:xfrm>
            <a:off x="7940566" y="2046132"/>
            <a:ext cx="2879834" cy="334461"/>
          </a:xfrm>
          <a:prstGeom prst="wedgeRoundRectCallout">
            <a:avLst>
              <a:gd name="adj1" fmla="val -62212"/>
              <a:gd name="adj2" fmla="val 26744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Coordinator</a:t>
            </a:r>
            <a:r>
              <a:rPr kumimoji="1" lang="ja-JP" altLang="en-US" b="1" dirty="0">
                <a:solidFill>
                  <a:schemeClr val="tx1"/>
                </a:solidFill>
              </a:rPr>
              <a:t>：菅又久直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55F830D0-9401-4A6B-8DB6-3ABD9666D2BF}"/>
              </a:ext>
            </a:extLst>
          </p:cNvPr>
          <p:cNvSpPr/>
          <p:nvPr/>
        </p:nvSpPr>
        <p:spPr>
          <a:xfrm>
            <a:off x="7940566" y="4029341"/>
            <a:ext cx="2879834" cy="334461"/>
          </a:xfrm>
          <a:prstGeom prst="wedgeRoundRectCallout">
            <a:avLst>
              <a:gd name="adj1" fmla="val -62212"/>
              <a:gd name="adj2" fmla="val 26744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>
                <a:solidFill>
                  <a:schemeClr val="tx1"/>
                </a:solidFill>
              </a:rPr>
              <a:t>Coordinator</a:t>
            </a:r>
            <a:r>
              <a:rPr kumimoji="1" lang="ja-JP" altLang="en-US" b="1" dirty="0">
                <a:solidFill>
                  <a:schemeClr val="tx1"/>
                </a:solidFill>
              </a:rPr>
              <a:t>：遠城秀和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4A10E383-602A-41E2-94ED-5D8B5C36F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821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15210B-9EE6-449C-8CB4-3F2E9454294E}"/>
              </a:ext>
            </a:extLst>
          </p:cNvPr>
          <p:cNvSpPr txBox="1"/>
          <p:nvPr/>
        </p:nvSpPr>
        <p:spPr>
          <a:xfrm>
            <a:off x="515006" y="504497"/>
            <a:ext cx="54023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議題５．ラポーターの報告</a:t>
            </a: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808332F-E603-4479-A0AA-530EA88C8CBB}"/>
              </a:ext>
            </a:extLst>
          </p:cNvPr>
          <p:cNvSpPr txBox="1"/>
          <p:nvPr/>
        </p:nvSpPr>
        <p:spPr>
          <a:xfrm>
            <a:off x="798786" y="2090172"/>
            <a:ext cx="105734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a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）サハラ以南のアフリカ地域のラポーター　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（セネガルの　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Mr. Diop </a:t>
            </a:r>
            <a:r>
              <a:rPr lang="en-US" altLang="ja-JP" sz="24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Mor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Talla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b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）アジア太平洋地域のラポーター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タイの　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Ms. </a:t>
            </a:r>
            <a:r>
              <a:rPr lang="en-US" altLang="ja-JP" sz="24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Urachada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Keptrom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)</a:t>
            </a:r>
          </a:p>
          <a:p>
            <a:endParaRPr kumimoji="1"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）中東および北アフリカ地域のラポーター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報告なし）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6394F9-E33C-43D5-B31E-4D8F3BB4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239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0BD02ED-0660-4786-82DD-E55C31B11DEB}"/>
              </a:ext>
            </a:extLst>
          </p:cNvPr>
          <p:cNvSpPr txBox="1"/>
          <p:nvPr/>
        </p:nvSpPr>
        <p:spPr>
          <a:xfrm>
            <a:off x="525517" y="336331"/>
            <a:ext cx="8702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議題６．総会での推奨事項と標準基準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（勧告）</a:t>
            </a:r>
            <a:endParaRPr lang="ja-JP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C4F202-83A6-4E38-B0A3-0F9B2DFF2E61}"/>
              </a:ext>
            </a:extLst>
          </p:cNvPr>
          <p:cNvSpPr txBox="1"/>
          <p:nvPr/>
        </p:nvSpPr>
        <p:spPr>
          <a:xfrm>
            <a:off x="693683" y="1366345"/>
            <a:ext cx="107205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勧告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38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号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：貿易情報ポータル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の設置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勧告第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44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号：災害救援のための国境を越えた円滑化措置</a:t>
            </a:r>
            <a:endParaRPr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勧告第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45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号：船舶代理店および船舶ブローカーの最低基準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勧告第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46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号：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繊維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および履物セクターにおける持続可能なバリューチェーン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　　　　　　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の透明性とトレーサビリティの強化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勧告第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47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号：パンデミック危機貿易関連対応</a:t>
            </a: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9F43A1E-5C13-47AC-A8B4-D27D8A0D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81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E3A6BE-7654-4488-A1AD-0B99921EEF9F}"/>
              </a:ext>
            </a:extLst>
          </p:cNvPr>
          <p:cNvSpPr txBox="1"/>
          <p:nvPr/>
        </p:nvSpPr>
        <p:spPr>
          <a:xfrm>
            <a:off x="525516" y="336331"/>
            <a:ext cx="9038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議題６．総会での推奨事項と標準基準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（技術標準）</a:t>
            </a:r>
            <a:endParaRPr lang="ja-JP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340996-2B1E-454E-97B9-749D15F86FB3}"/>
              </a:ext>
            </a:extLst>
          </p:cNvPr>
          <p:cNvSpPr txBox="1"/>
          <p:nvPr/>
        </p:nvSpPr>
        <p:spPr>
          <a:xfrm>
            <a:off x="525516" y="933086"/>
            <a:ext cx="1116198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UN / EDIFACT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のバージョン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D.20A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および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D.20B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 / LOCODE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ディレクトリの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2020-1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および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2020-2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UN / CEFACT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CCL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D.20A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および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D.20B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UN /</a:t>
            </a:r>
            <a:r>
              <a:rPr lang="en-US" altLang="ja-JP" sz="24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 CEFACT XML</a:t>
            </a:r>
            <a:r>
              <a:rPr lang="ja-JP" altLang="en-US" sz="24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Schema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D.20A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および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D.20B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交換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ヘッダー（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XHE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）技術仕様のバージョン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Application Error and Acknowledgement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solidFill>
                <a:srgbClr val="00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CCBDA</a:t>
            </a:r>
            <a:r>
              <a:rPr lang="ja-JP" altLang="ja-JP" sz="2400" kern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のための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メッセージ構築ガイドラインバージョン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勧告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号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：国際貿易で使用される測定単位のコード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勧告第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23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号：運賃コード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運賃およびその他の料金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0F647-B55C-4B35-A79C-2A480BDE4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780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CFF770-91E7-4F28-950D-2D4BE004678F}"/>
              </a:ext>
            </a:extLst>
          </p:cNvPr>
          <p:cNvSpPr txBox="1"/>
          <p:nvPr/>
        </p:nvSpPr>
        <p:spPr>
          <a:xfrm>
            <a:off x="525516" y="336331"/>
            <a:ext cx="9690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議題６．総会での推奨事項と標準基準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（ビジネス標準）</a:t>
            </a:r>
            <a:endParaRPr lang="ja-JP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A79FEB-8118-4B1B-A554-BA7E2E11B058}"/>
              </a:ext>
            </a:extLst>
          </p:cNvPr>
          <p:cNvSpPr txBox="1"/>
          <p:nvPr/>
        </p:nvSpPr>
        <p:spPr>
          <a:xfrm>
            <a:off x="525516" y="1169470"/>
            <a:ext cx="1098331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国際海貨物輸送（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IFT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BRS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Cross-Industry Export Packing List BRS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食品および飼料用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RASFF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BRS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solidFill>
                <a:srgbClr val="00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ja-JP" sz="2400" kern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繊維と皮製品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のトレーサビリティと透明性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BRS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3"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パート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：高レベルのプロセスとデータモデルの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e-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ビジネス標準</a:t>
            </a:r>
          </a:p>
          <a:p>
            <a:pPr lvl="3" algn="just"/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パート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：ユースケースと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CCBDA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データ構造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e-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ビジネス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標準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複合一貫輸送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（鉄道、海事、内陸水路）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BRS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衛生および植物衛生対策のための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eCERT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標準実装ガイドのバージョン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1.0</a:t>
            </a:r>
            <a:endParaRPr lang="ja-JP" altLang="en-US" sz="2400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C1E4F9-B41A-4AE8-A647-0CC39BB0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F9D28-7D5E-4EB5-8DE7-346A131979F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201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869</Words>
  <Application>Microsoft Office PowerPoint</Application>
  <PresentationFormat>ワイド画面</PresentationFormat>
  <Paragraphs>118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游ゴシック</vt:lpstr>
      <vt:lpstr>游ゴシック Light</vt:lpstr>
      <vt:lpstr>游明朝</vt:lpstr>
      <vt:lpstr>Arial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16</cp:revision>
  <dcterms:created xsi:type="dcterms:W3CDTF">2021-06-13T01:45:46Z</dcterms:created>
  <dcterms:modified xsi:type="dcterms:W3CDTF">2021-06-18T01:36:45Z</dcterms:modified>
</cp:coreProperties>
</file>