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4752" r:id="rId2"/>
    <p:sldId id="4734" r:id="rId3"/>
    <p:sldId id="4790" r:id="rId4"/>
    <p:sldId id="4791" r:id="rId5"/>
    <p:sldId id="2146847158" r:id="rId6"/>
    <p:sldId id="2146847159" r:id="rId7"/>
    <p:sldId id="2146847160" r:id="rId8"/>
    <p:sldId id="2146847155" r:id="rId9"/>
    <p:sldId id="4794" r:id="rId10"/>
    <p:sldId id="2146847157" r:id="rId11"/>
    <p:sldId id="274" r:id="rId12"/>
    <p:sldId id="2146847162" r:id="rId13"/>
    <p:sldId id="4753" r:id="rId14"/>
    <p:sldId id="5043" r:id="rId15"/>
    <p:sldId id="5053" r:id="rId16"/>
    <p:sldId id="5052" r:id="rId17"/>
    <p:sldId id="504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邦彦 兼子" initials="邦彦" lastIdx="1" clrIdx="0">
    <p:extLst>
      <p:ext uri="{19B8F6BF-5375-455C-9EA6-DF929625EA0E}">
        <p15:presenceInfo xmlns:p15="http://schemas.microsoft.com/office/powerpoint/2012/main" userId="a92321bfaf8430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3" d="100"/>
          <a:sy n="63" d="100"/>
        </p:scale>
        <p:origin x="604" y="60"/>
      </p:cViewPr>
      <p:guideLst/>
    </p:cSldViewPr>
  </p:slideViewPr>
  <p:notesTextViewPr>
    <p:cViewPr>
      <p:scale>
        <a:sx n="1" d="1"/>
        <a:sy n="1" d="1"/>
      </p:scale>
      <p:origin x="0" y="0"/>
    </p:cViewPr>
  </p:notesTextViewPr>
  <p:sorterViewPr>
    <p:cViewPr varScale="1">
      <p:scale>
        <a:sx n="1" d="1"/>
        <a:sy n="1" d="1"/>
      </p:scale>
      <p:origin x="0" y="-1031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849355-1708-4B80-8D01-593D9ED5722E}" type="datetimeFigureOut">
              <a:rPr kumimoji="1" lang="ja-JP" altLang="en-US" smtClean="0"/>
              <a:t>2022/1/12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3E421F-F83A-4C97-AA33-CBDCDE238670}" type="slidenum">
              <a:rPr kumimoji="1" lang="ja-JP" altLang="en-US" smtClean="0"/>
              <a:t>‹#›</a:t>
            </a:fld>
            <a:endParaRPr kumimoji="1" lang="ja-JP" altLang="en-US"/>
          </a:p>
        </p:txBody>
      </p:sp>
    </p:spTree>
    <p:extLst>
      <p:ext uri="{BB962C8B-B14F-4D97-AF65-F5344CB8AC3E}">
        <p14:creationId xmlns:p14="http://schemas.microsoft.com/office/powerpoint/2010/main" val="42189272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a:extLst>
              <a:ext uri="{FF2B5EF4-FFF2-40B4-BE49-F238E27FC236}">
                <a16:creationId xmlns:a16="http://schemas.microsoft.com/office/drawing/2014/main" id="{EF0F65FC-BEF6-4BFF-9822-4CA137A842E1}"/>
              </a:ext>
            </a:extLst>
          </p:cNvPr>
          <p:cNvSpPr txBox="1">
            <a:spLocks noGrp="1" noChangeArrowheads="1"/>
          </p:cNvSpPr>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sz="1400">
                <a:solidFill>
                  <a:srgbClr val="FF0000"/>
                </a:solidFill>
                <a:latin typeface="ＭＳ ゴシック" panose="020B0609070205080204" pitchFamily="49" charset="-128"/>
                <a:ea typeface="ＭＳ ゴシック" panose="020B0609070205080204" pitchFamily="49" charset="-128"/>
              </a:defRPr>
            </a:lvl1pPr>
            <a:lvl2pPr marL="742950" indent="-285750">
              <a:defRPr kumimoji="1" sz="1400">
                <a:solidFill>
                  <a:srgbClr val="FF0000"/>
                </a:solidFill>
                <a:latin typeface="ＭＳ ゴシック" panose="020B0609070205080204" pitchFamily="49" charset="-128"/>
                <a:ea typeface="ＭＳ ゴシック" panose="020B0609070205080204" pitchFamily="49" charset="-128"/>
              </a:defRPr>
            </a:lvl2pPr>
            <a:lvl3pPr marL="1143000" indent="-228600">
              <a:defRPr kumimoji="1" sz="1400">
                <a:solidFill>
                  <a:srgbClr val="FF0000"/>
                </a:solidFill>
                <a:latin typeface="ＭＳ ゴシック" panose="020B0609070205080204" pitchFamily="49" charset="-128"/>
                <a:ea typeface="ＭＳ ゴシック" panose="020B0609070205080204" pitchFamily="49" charset="-128"/>
              </a:defRPr>
            </a:lvl3pPr>
            <a:lvl4pPr marL="1600200" indent="-228600">
              <a:defRPr kumimoji="1" sz="1400">
                <a:solidFill>
                  <a:srgbClr val="FF0000"/>
                </a:solidFill>
                <a:latin typeface="ＭＳ ゴシック" panose="020B0609070205080204" pitchFamily="49" charset="-128"/>
                <a:ea typeface="ＭＳ ゴシック" panose="020B0609070205080204" pitchFamily="49" charset="-128"/>
              </a:defRPr>
            </a:lvl4pPr>
            <a:lvl5pPr marL="2057400" indent="-228600">
              <a:defRPr kumimoji="1" sz="1400">
                <a:solidFill>
                  <a:srgbClr val="FF0000"/>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9pPr>
          </a:lstStyle>
          <a:p>
            <a:pPr algn="r" eaLnBrk="1" hangingPunct="1"/>
            <a:fld id="{AF527024-C925-4DE4-84F2-95708A32FA65}" type="slidenum">
              <a:rPr lang="en-US" altLang="ja-JP" sz="1200">
                <a:solidFill>
                  <a:schemeClr val="tx1"/>
                </a:solidFill>
                <a:latin typeface="Times New Roman" panose="02020603050405020304" pitchFamily="18" charset="0"/>
                <a:ea typeface="ＭＳ Ｐゴシック" panose="020B0600070205080204" pitchFamily="50" charset="-128"/>
              </a:rPr>
              <a:pPr algn="r" eaLnBrk="1" hangingPunct="1"/>
              <a:t>10</a:t>
            </a:fld>
            <a:endParaRPr lang="en-US" altLang="ja-JP" sz="1200">
              <a:solidFill>
                <a:schemeClr val="tx1"/>
              </a:solidFill>
              <a:latin typeface="Times New Roman" panose="02020603050405020304" pitchFamily="18" charset="0"/>
              <a:ea typeface="ＭＳ Ｐゴシック" panose="020B0600070205080204" pitchFamily="50" charset="-128"/>
            </a:endParaRPr>
          </a:p>
        </p:txBody>
      </p:sp>
      <p:sp>
        <p:nvSpPr>
          <p:cNvPr id="118787" name="Rectangle 7">
            <a:extLst>
              <a:ext uri="{FF2B5EF4-FFF2-40B4-BE49-F238E27FC236}">
                <a16:creationId xmlns:a16="http://schemas.microsoft.com/office/drawing/2014/main" id="{6EC9D8DD-2043-4CD8-8D76-37B058713F22}"/>
              </a:ext>
            </a:extLst>
          </p:cNvPr>
          <p:cNvSpPr txBox="1">
            <a:spLocks noGrp="1" noChangeArrowheads="1"/>
          </p:cNvSpPr>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kumimoji="1" sz="1400">
                <a:solidFill>
                  <a:srgbClr val="FF0000"/>
                </a:solidFill>
                <a:latin typeface="ＭＳ ゴシック" panose="020B0609070205080204" pitchFamily="49" charset="-128"/>
                <a:ea typeface="ＭＳ ゴシック" panose="020B0609070205080204" pitchFamily="49" charset="-128"/>
              </a:defRPr>
            </a:lvl1pPr>
            <a:lvl2pPr marL="742950" indent="-285750">
              <a:defRPr kumimoji="1" sz="1400">
                <a:solidFill>
                  <a:srgbClr val="FF0000"/>
                </a:solidFill>
                <a:latin typeface="ＭＳ ゴシック" panose="020B0609070205080204" pitchFamily="49" charset="-128"/>
                <a:ea typeface="ＭＳ ゴシック" panose="020B0609070205080204" pitchFamily="49" charset="-128"/>
              </a:defRPr>
            </a:lvl2pPr>
            <a:lvl3pPr marL="1143000" indent="-228600">
              <a:defRPr kumimoji="1" sz="1400">
                <a:solidFill>
                  <a:srgbClr val="FF0000"/>
                </a:solidFill>
                <a:latin typeface="ＭＳ ゴシック" panose="020B0609070205080204" pitchFamily="49" charset="-128"/>
                <a:ea typeface="ＭＳ ゴシック" panose="020B0609070205080204" pitchFamily="49" charset="-128"/>
              </a:defRPr>
            </a:lvl3pPr>
            <a:lvl4pPr marL="1600200" indent="-228600">
              <a:defRPr kumimoji="1" sz="1400">
                <a:solidFill>
                  <a:srgbClr val="FF0000"/>
                </a:solidFill>
                <a:latin typeface="ＭＳ ゴシック" panose="020B0609070205080204" pitchFamily="49" charset="-128"/>
                <a:ea typeface="ＭＳ ゴシック" panose="020B0609070205080204" pitchFamily="49" charset="-128"/>
              </a:defRPr>
            </a:lvl4pPr>
            <a:lvl5pPr marL="2057400" indent="-228600">
              <a:defRPr kumimoji="1" sz="1400">
                <a:solidFill>
                  <a:srgbClr val="FF0000"/>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0"/>
              </a:spcBef>
              <a:spcAft>
                <a:spcPct val="0"/>
              </a:spcAft>
              <a:defRPr kumimoji="1" sz="1400">
                <a:solidFill>
                  <a:srgbClr val="FF0000"/>
                </a:solidFill>
                <a:latin typeface="ＭＳ ゴシック" panose="020B0609070205080204" pitchFamily="49" charset="-128"/>
                <a:ea typeface="ＭＳ ゴシック" panose="020B0609070205080204" pitchFamily="49" charset="-128"/>
              </a:defRPr>
            </a:lvl9pPr>
          </a:lstStyle>
          <a:p>
            <a:pPr algn="r" eaLnBrk="1" hangingPunct="1"/>
            <a:fld id="{F26F0E15-E221-487D-9D21-42552159BB3C}" type="slidenum">
              <a:rPr lang="en-US" altLang="ja-JP" sz="1200">
                <a:solidFill>
                  <a:schemeClr val="tx1"/>
                </a:solidFill>
                <a:latin typeface="Times New Roman" panose="02020603050405020304" pitchFamily="18" charset="0"/>
                <a:ea typeface="ＭＳ Ｐゴシック" panose="020B0600070205080204" pitchFamily="50" charset="-128"/>
              </a:rPr>
              <a:pPr algn="r" eaLnBrk="1" hangingPunct="1"/>
              <a:t>10</a:t>
            </a:fld>
            <a:endParaRPr lang="en-US" altLang="ja-JP" sz="1200">
              <a:solidFill>
                <a:schemeClr val="tx1"/>
              </a:solidFill>
              <a:latin typeface="Times New Roman" panose="02020603050405020304" pitchFamily="18" charset="0"/>
              <a:ea typeface="ＭＳ Ｐゴシック" panose="020B0600070205080204" pitchFamily="50" charset="-128"/>
            </a:endParaRPr>
          </a:p>
        </p:txBody>
      </p:sp>
      <p:sp>
        <p:nvSpPr>
          <p:cNvPr id="118788" name="Rectangle 2">
            <a:extLst>
              <a:ext uri="{FF2B5EF4-FFF2-40B4-BE49-F238E27FC236}">
                <a16:creationId xmlns:a16="http://schemas.microsoft.com/office/drawing/2014/main" id="{E42E6CBC-C8F4-497F-9D82-C9E6CA721CAF}"/>
              </a:ext>
            </a:extLst>
          </p:cNvPr>
          <p:cNvSpPr>
            <a:spLocks noGrp="1" noRot="1" noChangeAspect="1" noChangeArrowheads="1" noTextEdit="1"/>
          </p:cNvSpPr>
          <p:nvPr>
            <p:ph type="sldImg"/>
          </p:nvPr>
        </p:nvSpPr>
        <p:spPr>
          <a:solidFill>
            <a:srgbClr val="FFFFFF"/>
          </a:solidFill>
          <a:ln/>
        </p:spPr>
      </p:sp>
      <p:sp>
        <p:nvSpPr>
          <p:cNvPr id="118789" name="Rectangle 3">
            <a:extLst>
              <a:ext uri="{FF2B5EF4-FFF2-40B4-BE49-F238E27FC236}">
                <a16:creationId xmlns:a16="http://schemas.microsoft.com/office/drawing/2014/main" id="{72F065CD-D02B-450B-87D4-16138ACC90C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ja-JP" altLang="ja-JP"/>
          </a:p>
        </p:txBody>
      </p:sp>
    </p:spTree>
    <p:extLst>
      <p:ext uri="{BB962C8B-B14F-4D97-AF65-F5344CB8AC3E}">
        <p14:creationId xmlns:p14="http://schemas.microsoft.com/office/powerpoint/2010/main" val="1630273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87dcafcbc6_1_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87dcafcbc6_1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1212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2957744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386072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331951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682806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1989018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2643674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815041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2630146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422440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2662484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E2C7C18-A04B-4994-A59F-BFC9C9CEFDF7}" type="datetimeFigureOut">
              <a:rPr kumimoji="1" lang="ja-JP" altLang="en-US" smtClean="0"/>
              <a:t>2022/1/12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1492142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C7C18-A04B-4994-A59F-BFC9C9CEFDF7}" type="datetimeFigureOut">
              <a:rPr kumimoji="1" lang="ja-JP" altLang="en-US" smtClean="0"/>
              <a:t>2022/1/12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8E179C-EFC0-43C1-BF63-80D23E0C1A66}" type="slidenum">
              <a:rPr kumimoji="1" lang="ja-JP" altLang="en-US" smtClean="0"/>
              <a:t>‹#›</a:t>
            </a:fld>
            <a:endParaRPr kumimoji="1" lang="ja-JP" altLang="en-US"/>
          </a:p>
        </p:txBody>
      </p:sp>
    </p:spTree>
    <p:extLst>
      <p:ext uri="{BB962C8B-B14F-4D97-AF65-F5344CB8AC3E}">
        <p14:creationId xmlns:p14="http://schemas.microsoft.com/office/powerpoint/2010/main" val="975489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１</a:t>
            </a:r>
          </a:p>
        </p:txBody>
      </p:sp>
      <p:sp>
        <p:nvSpPr>
          <p:cNvPr id="12" name="タイトル 1">
            <a:extLst>
              <a:ext uri="{FF2B5EF4-FFF2-40B4-BE49-F238E27FC236}">
                <a16:creationId xmlns:a16="http://schemas.microsoft.com/office/drawing/2014/main" id="{72B89886-9E3D-43CB-8D44-F4860CB9C64B}"/>
              </a:ext>
            </a:extLst>
          </p:cNvPr>
          <p:cNvSpPr txBox="1">
            <a:spLocks/>
          </p:cNvSpPr>
          <p:nvPr/>
        </p:nvSpPr>
        <p:spPr>
          <a:xfrm>
            <a:off x="1782280" y="2096654"/>
            <a:ext cx="5845266" cy="120121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5400" dirty="0">
                <a:latin typeface="ＭＳ Ｐゴシック" pitchFamily="50" charset="-128"/>
                <a:ea typeface="ＭＳ Ｐゴシック" pitchFamily="50" charset="-128"/>
              </a:rPr>
              <a:t>国内</a:t>
            </a:r>
            <a:r>
              <a:rPr lang="en-US" altLang="ja-JP" sz="5400" dirty="0">
                <a:latin typeface="ＭＳ Ｐゴシック" pitchFamily="50" charset="-128"/>
                <a:ea typeface="ＭＳ Ｐゴシック" pitchFamily="50" charset="-128"/>
              </a:rPr>
              <a:t>DX</a:t>
            </a:r>
            <a:r>
              <a:rPr lang="ja-JP" altLang="en-US" sz="5400" dirty="0">
                <a:latin typeface="ＭＳ Ｐゴシック" pitchFamily="50" charset="-128"/>
                <a:ea typeface="ＭＳ Ｐゴシック" pitchFamily="50" charset="-128"/>
              </a:rPr>
              <a:t>進捗状況等</a:t>
            </a:r>
            <a:endParaRPr lang="en-US" altLang="ja-JP" sz="5400" b="1" dirty="0">
              <a:latin typeface="ＭＳ Ｐゴシック" panose="020B0600070205080204" pitchFamily="50" charset="-128"/>
              <a:ea typeface="ＭＳ Ｐゴシック" panose="020B0600070205080204" pitchFamily="50" charset="-128"/>
            </a:endParaRPr>
          </a:p>
        </p:txBody>
      </p:sp>
      <p:sp>
        <p:nvSpPr>
          <p:cNvPr id="4" name="タイトル 1">
            <a:extLst>
              <a:ext uri="{FF2B5EF4-FFF2-40B4-BE49-F238E27FC236}">
                <a16:creationId xmlns:a16="http://schemas.microsoft.com/office/drawing/2014/main" id="{72B89886-9E3D-43CB-8D44-F4860CB9C64B}"/>
              </a:ext>
            </a:extLst>
          </p:cNvPr>
          <p:cNvSpPr txBox="1">
            <a:spLocks/>
          </p:cNvSpPr>
          <p:nvPr/>
        </p:nvSpPr>
        <p:spPr>
          <a:xfrm>
            <a:off x="2506880" y="4889916"/>
            <a:ext cx="6890860" cy="5796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800" b="1" dirty="0">
                <a:latin typeface="ＭＳ Ｐゴシック" panose="020B0600070205080204" pitchFamily="50" charset="-128"/>
                <a:ea typeface="ＭＳ Ｐゴシック" panose="020B0600070205080204" pitchFamily="50" charset="-128"/>
              </a:rPr>
              <a:t>社）ＳＣＣＣリアルタイム経営推進協議会</a:t>
            </a:r>
            <a:endParaRPr lang="en-US" altLang="ja-JP" sz="2800" b="1" dirty="0">
              <a:latin typeface="ＭＳ Ｐゴシック" panose="020B0600070205080204" pitchFamily="50" charset="-128"/>
              <a:ea typeface="ＭＳ Ｐゴシック" panose="020B0600070205080204" pitchFamily="50" charset="-128"/>
            </a:endParaRPr>
          </a:p>
        </p:txBody>
      </p:sp>
      <p:sp>
        <p:nvSpPr>
          <p:cNvPr id="5" name="タイトル 1">
            <a:extLst>
              <a:ext uri="{FF2B5EF4-FFF2-40B4-BE49-F238E27FC236}">
                <a16:creationId xmlns:a16="http://schemas.microsoft.com/office/drawing/2014/main" id="{72B89886-9E3D-43CB-8D44-F4860CB9C64B}"/>
              </a:ext>
            </a:extLst>
          </p:cNvPr>
          <p:cNvSpPr txBox="1">
            <a:spLocks/>
          </p:cNvSpPr>
          <p:nvPr/>
        </p:nvSpPr>
        <p:spPr>
          <a:xfrm>
            <a:off x="2506880" y="5469585"/>
            <a:ext cx="4862035" cy="5796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800" b="1" dirty="0">
                <a:latin typeface="ＭＳ Ｐゴシック" panose="020B0600070205080204" pitchFamily="50" charset="-128"/>
                <a:ea typeface="ＭＳ Ｐゴシック" panose="020B0600070205080204" pitchFamily="50" charset="-128"/>
              </a:rPr>
              <a:t>兼子　邦彦</a:t>
            </a:r>
            <a:endParaRPr lang="en-US" altLang="ja-JP" sz="2800" b="1" dirty="0">
              <a:latin typeface="ＭＳ Ｐゴシック" panose="020B0600070205080204" pitchFamily="50" charset="-128"/>
              <a:ea typeface="ＭＳ Ｐゴシック" panose="020B0600070205080204" pitchFamily="50" charset="-128"/>
            </a:endParaRPr>
          </a:p>
        </p:txBody>
      </p:sp>
      <p:sp>
        <p:nvSpPr>
          <p:cNvPr id="7" name="タイトル 1">
            <a:extLst>
              <a:ext uri="{FF2B5EF4-FFF2-40B4-BE49-F238E27FC236}">
                <a16:creationId xmlns:a16="http://schemas.microsoft.com/office/drawing/2014/main" id="{FFA3443C-FAB5-4A45-83DA-CF09C587CEBE}"/>
              </a:ext>
            </a:extLst>
          </p:cNvPr>
          <p:cNvSpPr txBox="1">
            <a:spLocks/>
          </p:cNvSpPr>
          <p:nvPr/>
        </p:nvSpPr>
        <p:spPr>
          <a:xfrm>
            <a:off x="2558452" y="4481793"/>
            <a:ext cx="3855216"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800" b="1" dirty="0">
                <a:latin typeface="ＭＳ Ｐゴシック" panose="020B0600070205080204" pitchFamily="50" charset="-128"/>
                <a:ea typeface="ＭＳ Ｐゴシック" panose="020B0600070205080204" pitchFamily="50" charset="-128"/>
              </a:rPr>
              <a:t>２０２２年　１月１２日</a:t>
            </a:r>
          </a:p>
        </p:txBody>
      </p:sp>
      <p:sp>
        <p:nvSpPr>
          <p:cNvPr id="2" name="テキスト ボックス 1">
            <a:extLst>
              <a:ext uri="{FF2B5EF4-FFF2-40B4-BE49-F238E27FC236}">
                <a16:creationId xmlns:a16="http://schemas.microsoft.com/office/drawing/2014/main" id="{5D0D07E6-FBF5-4064-9829-A4F3C9C100E1}"/>
              </a:ext>
            </a:extLst>
          </p:cNvPr>
          <p:cNvSpPr txBox="1"/>
          <p:nvPr/>
        </p:nvSpPr>
        <p:spPr>
          <a:xfrm>
            <a:off x="487680" y="335281"/>
            <a:ext cx="2153920" cy="461665"/>
          </a:xfrm>
          <a:prstGeom prst="rect">
            <a:avLst/>
          </a:prstGeom>
          <a:noFill/>
          <a:ln>
            <a:solidFill>
              <a:schemeClr val="accent1"/>
            </a:solidFill>
          </a:ln>
        </p:spPr>
        <p:txBody>
          <a:bodyPr wrap="square" rtlCol="0">
            <a:spAutoFit/>
          </a:bodyPr>
          <a:lstStyle/>
          <a:p>
            <a:pPr algn="ctr"/>
            <a:r>
              <a:rPr kumimoji="1" lang="ja-JP" altLang="en-US" sz="2400" b="1" dirty="0"/>
              <a:t>合同</a:t>
            </a:r>
            <a:r>
              <a:rPr kumimoji="1" lang="en-US" altLang="ja-JP" sz="2400" b="1" dirty="0"/>
              <a:t>2021-5-09</a:t>
            </a:r>
            <a:endParaRPr kumimoji="1" lang="ja-JP" altLang="en-US" sz="2400" b="1" dirty="0"/>
          </a:p>
        </p:txBody>
      </p:sp>
    </p:spTree>
    <p:extLst>
      <p:ext uri="{BB962C8B-B14F-4D97-AF65-F5344CB8AC3E}">
        <p14:creationId xmlns:p14="http://schemas.microsoft.com/office/powerpoint/2010/main" val="967170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DAD3E4-ADAE-4459-AF5A-CCF187585207}"/>
              </a:ext>
            </a:extLst>
          </p:cNvPr>
          <p:cNvSpPr txBox="1">
            <a:spLocks/>
          </p:cNvSpPr>
          <p:nvPr/>
        </p:nvSpPr>
        <p:spPr>
          <a:xfrm>
            <a:off x="400053" y="910306"/>
            <a:ext cx="8022052" cy="49088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3200" b="1" dirty="0">
                <a:solidFill>
                  <a:srgbClr val="333333"/>
                </a:solidFill>
                <a:effectLst/>
              </a:rPr>
              <a:t>【TDBC</a:t>
            </a:r>
            <a:r>
              <a:rPr lang="ja-JP" altLang="en-US" sz="3200" b="1" dirty="0">
                <a:solidFill>
                  <a:srgbClr val="333333"/>
                </a:solidFill>
                <a:effectLst/>
              </a:rPr>
              <a:t>メンバー限定</a:t>
            </a:r>
            <a:r>
              <a:rPr lang="en-US" altLang="ja-JP" sz="3200" b="1" dirty="0">
                <a:solidFill>
                  <a:srgbClr val="333333"/>
                </a:solidFill>
                <a:effectLst/>
              </a:rPr>
              <a:t>】</a:t>
            </a:r>
            <a:r>
              <a:rPr lang="ja-JP" altLang="en-US" sz="3600" b="1" dirty="0">
                <a:solidFill>
                  <a:srgbClr val="FF0000"/>
                </a:solidFill>
                <a:effectLst/>
              </a:rPr>
              <a:t>アイデアソン</a:t>
            </a:r>
          </a:p>
        </p:txBody>
      </p:sp>
      <p:sp>
        <p:nvSpPr>
          <p:cNvPr id="3" name="タイトル 1">
            <a:extLst>
              <a:ext uri="{FF2B5EF4-FFF2-40B4-BE49-F238E27FC236}">
                <a16:creationId xmlns:a16="http://schemas.microsoft.com/office/drawing/2014/main" id="{64B31B95-5EE7-452A-9212-C6740C791227}"/>
              </a:ext>
            </a:extLst>
          </p:cNvPr>
          <p:cNvSpPr txBox="1">
            <a:spLocks/>
          </p:cNvSpPr>
          <p:nvPr/>
        </p:nvSpPr>
        <p:spPr>
          <a:xfrm>
            <a:off x="791979" y="1848051"/>
            <a:ext cx="7560041" cy="36094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b="0" i="0" dirty="0">
                <a:solidFill>
                  <a:srgbClr val="333333"/>
                </a:solidFill>
                <a:effectLst/>
                <a:latin typeface="MS Gothic" panose="020B0609070205080204" pitchFamily="49" charset="-128"/>
                <a:ea typeface="MS Gothic" panose="020B0609070205080204" pitchFamily="49" charset="-128"/>
              </a:rPr>
              <a:t>■日時：</a:t>
            </a:r>
            <a:r>
              <a:rPr lang="en-US" altLang="ja-JP" sz="2400" b="0" i="0" dirty="0">
                <a:solidFill>
                  <a:srgbClr val="333333"/>
                </a:solidFill>
                <a:effectLst/>
                <a:latin typeface="MS Gothic" panose="020B0609070205080204" pitchFamily="49" charset="-128"/>
                <a:ea typeface="MS Gothic" panose="020B0609070205080204" pitchFamily="49" charset="-128"/>
              </a:rPr>
              <a:t>11</a:t>
            </a:r>
            <a:r>
              <a:rPr lang="ja-JP" altLang="en-US" sz="2400" b="0" i="0" dirty="0">
                <a:solidFill>
                  <a:srgbClr val="333333"/>
                </a:solidFill>
                <a:effectLst/>
                <a:latin typeface="MS Gothic" panose="020B0609070205080204" pitchFamily="49" charset="-128"/>
                <a:ea typeface="MS Gothic" panose="020B0609070205080204" pitchFamily="49" charset="-128"/>
              </a:rPr>
              <a:t>月</a:t>
            </a:r>
            <a:r>
              <a:rPr lang="en-US" altLang="ja-JP" sz="2400" b="0" i="0" dirty="0">
                <a:solidFill>
                  <a:srgbClr val="333333"/>
                </a:solidFill>
                <a:effectLst/>
                <a:latin typeface="MS Gothic" panose="020B0609070205080204" pitchFamily="49" charset="-128"/>
                <a:ea typeface="MS Gothic" panose="020B0609070205080204" pitchFamily="49" charset="-128"/>
              </a:rPr>
              <a:t>9</a:t>
            </a:r>
            <a:r>
              <a:rPr lang="ja-JP" altLang="en-US" sz="2400" b="0" i="0" dirty="0">
                <a:solidFill>
                  <a:srgbClr val="333333"/>
                </a:solidFill>
                <a:effectLst/>
                <a:latin typeface="MS Gothic" panose="020B0609070205080204" pitchFamily="49" charset="-128"/>
                <a:ea typeface="MS Gothic" panose="020B0609070205080204" pitchFamily="49" charset="-128"/>
              </a:rPr>
              <a:t>日（火）</a:t>
            </a:r>
            <a:r>
              <a:rPr lang="en-US" altLang="ja-JP" sz="2400" b="0" i="0" dirty="0">
                <a:solidFill>
                  <a:srgbClr val="333333"/>
                </a:solidFill>
                <a:effectLst/>
                <a:latin typeface="MS Gothic" panose="020B0609070205080204" pitchFamily="49" charset="-128"/>
                <a:ea typeface="MS Gothic" panose="020B0609070205080204" pitchFamily="49" charset="-128"/>
              </a:rPr>
              <a:t>15:00</a:t>
            </a:r>
            <a:r>
              <a:rPr lang="ja-JP" altLang="en-US" sz="2400" b="0" i="0" dirty="0">
                <a:solidFill>
                  <a:srgbClr val="333333"/>
                </a:solidFill>
                <a:effectLst/>
                <a:latin typeface="MS Gothic" panose="020B0609070205080204" pitchFamily="49" charset="-128"/>
                <a:ea typeface="MS Gothic" panose="020B0609070205080204" pitchFamily="49" charset="-128"/>
              </a:rPr>
              <a:t>～</a:t>
            </a:r>
            <a:r>
              <a:rPr lang="en-US" altLang="ja-JP" sz="2400" b="0" i="0" dirty="0">
                <a:solidFill>
                  <a:srgbClr val="333333"/>
                </a:solidFill>
                <a:effectLst/>
                <a:latin typeface="MS Gothic" panose="020B0609070205080204" pitchFamily="49" charset="-128"/>
                <a:ea typeface="MS Gothic" panose="020B0609070205080204" pitchFamily="49" charset="-128"/>
              </a:rPr>
              <a:t>18:00</a:t>
            </a:r>
            <a:r>
              <a:rPr lang="ja-JP" altLang="en-US" sz="2400" b="0" i="0" dirty="0">
                <a:solidFill>
                  <a:srgbClr val="333333"/>
                </a:solidFill>
                <a:effectLst/>
                <a:latin typeface="MS Gothic" panose="020B0609070205080204" pitchFamily="49" charset="-128"/>
                <a:ea typeface="MS Gothic" panose="020B0609070205080204" pitchFamily="49" charset="-128"/>
              </a:rPr>
              <a:t>　</a:t>
            </a:r>
            <a:br>
              <a:rPr lang="ja-JP" altLang="en-US" sz="2400" dirty="0"/>
            </a:br>
            <a:r>
              <a:rPr lang="ja-JP" altLang="en-US" sz="2400" b="0" i="0" dirty="0">
                <a:solidFill>
                  <a:srgbClr val="333333"/>
                </a:solidFill>
                <a:effectLst/>
                <a:latin typeface="MS Gothic" panose="020B0609070205080204" pitchFamily="49" charset="-128"/>
                <a:ea typeface="MS Gothic" panose="020B0609070205080204" pitchFamily="49" charset="-128"/>
              </a:rPr>
              <a:t>■会場：ウイングアーク１ｓｔ株式会社　</a:t>
            </a:r>
            <a:endParaRPr lang="en-US" altLang="ja-JP" sz="2400" b="0" i="0" dirty="0">
              <a:solidFill>
                <a:srgbClr val="333333"/>
              </a:solidFill>
              <a:effectLst/>
              <a:latin typeface="MS Gothic" panose="020B0609070205080204" pitchFamily="49" charset="-128"/>
              <a:ea typeface="MS Gothic" panose="020B0609070205080204" pitchFamily="49" charset="-128"/>
            </a:endParaRPr>
          </a:p>
          <a:p>
            <a:pPr algn="l"/>
            <a:r>
              <a:rPr lang="ja-JP" altLang="en-US" sz="2400" dirty="0">
                <a:solidFill>
                  <a:srgbClr val="333333"/>
                </a:solidFill>
                <a:latin typeface="MS Gothic" panose="020B0609070205080204" pitchFamily="49" charset="-128"/>
                <a:ea typeface="MS Gothic" panose="020B0609070205080204" pitchFamily="49" charset="-128"/>
              </a:rPr>
              <a:t>　　　　　　　　　　</a:t>
            </a:r>
            <a:r>
              <a:rPr lang="ja-JP" altLang="en-US" sz="2400" b="0" i="0" dirty="0">
                <a:solidFill>
                  <a:srgbClr val="333333"/>
                </a:solidFill>
                <a:effectLst/>
                <a:latin typeface="MS Gothic" panose="020B0609070205080204" pitchFamily="49" charset="-128"/>
                <a:ea typeface="MS Gothic" panose="020B0609070205080204" pitchFamily="49" charset="-128"/>
              </a:rPr>
              <a:t>「コラボレーションエリア」</a:t>
            </a:r>
            <a:br>
              <a:rPr lang="ja-JP" altLang="en-US" sz="2400" dirty="0"/>
            </a:br>
            <a:br>
              <a:rPr lang="ja-JP" altLang="en-US" sz="2400" dirty="0"/>
            </a:br>
            <a:r>
              <a:rPr lang="ja-JP" altLang="en-US" sz="2400" b="0" i="0" dirty="0">
                <a:solidFill>
                  <a:srgbClr val="333333"/>
                </a:solidFill>
                <a:effectLst/>
                <a:latin typeface="MS Gothic" panose="020B0609070205080204" pitchFamily="49" charset="-128"/>
                <a:ea typeface="MS Gothic" panose="020B0609070205080204" pitchFamily="49" charset="-128"/>
              </a:rPr>
              <a:t>■プログラム：</a:t>
            </a:r>
            <a:br>
              <a:rPr lang="ja-JP" altLang="en-US" sz="2400" dirty="0"/>
            </a:br>
            <a:r>
              <a:rPr lang="en-US" altLang="ja-JP" sz="2400" b="0" i="0" dirty="0">
                <a:solidFill>
                  <a:srgbClr val="333333"/>
                </a:solidFill>
                <a:effectLst/>
                <a:latin typeface="MS Gothic" panose="020B0609070205080204" pitchFamily="49" charset="-128"/>
                <a:ea typeface="MS Gothic" panose="020B0609070205080204" pitchFamily="49" charset="-128"/>
              </a:rPr>
              <a:t>15:00〜15:15</a:t>
            </a:r>
            <a:r>
              <a:rPr lang="ja-JP" altLang="en-US" sz="2400" b="0" i="0" dirty="0">
                <a:solidFill>
                  <a:srgbClr val="333333"/>
                </a:solidFill>
                <a:effectLst/>
                <a:latin typeface="MS Gothic" panose="020B0609070205080204" pitchFamily="49" charset="-128"/>
                <a:ea typeface="MS Gothic" panose="020B0609070205080204" pitchFamily="49" charset="-128"/>
              </a:rPr>
              <a:t>　オープニング</a:t>
            </a:r>
            <a:r>
              <a:rPr lang="en-US" altLang="ja-JP" sz="2400" b="0" i="0" dirty="0">
                <a:solidFill>
                  <a:srgbClr val="333333"/>
                </a:solidFill>
                <a:effectLst/>
                <a:latin typeface="MS Gothic" panose="020B0609070205080204" pitchFamily="49" charset="-128"/>
                <a:ea typeface="MS Gothic" panose="020B0609070205080204" pitchFamily="49" charset="-128"/>
              </a:rPr>
              <a:t>&amp;</a:t>
            </a:r>
            <a:r>
              <a:rPr lang="ja-JP" altLang="en-US" sz="2400" b="0" i="0" dirty="0">
                <a:solidFill>
                  <a:srgbClr val="333333"/>
                </a:solidFill>
                <a:effectLst/>
                <a:latin typeface="MS Gothic" panose="020B0609070205080204" pitchFamily="49" charset="-128"/>
                <a:ea typeface="MS Gothic" panose="020B0609070205080204" pitchFamily="49" charset="-128"/>
              </a:rPr>
              <a:t>アイスブレイク</a:t>
            </a:r>
            <a:br>
              <a:rPr lang="ja-JP" altLang="en-US" sz="2400" dirty="0"/>
            </a:br>
            <a:r>
              <a:rPr lang="en-US" altLang="ja-JP" sz="2400" b="0" i="0" dirty="0">
                <a:solidFill>
                  <a:srgbClr val="333333"/>
                </a:solidFill>
                <a:effectLst/>
                <a:latin typeface="MS Gothic" panose="020B0609070205080204" pitchFamily="49" charset="-128"/>
                <a:ea typeface="MS Gothic" panose="020B0609070205080204" pitchFamily="49" charset="-128"/>
              </a:rPr>
              <a:t>15:15</a:t>
            </a:r>
            <a:r>
              <a:rPr lang="ja-JP" altLang="en-US" sz="2400" b="0" i="0" dirty="0">
                <a:solidFill>
                  <a:srgbClr val="333333"/>
                </a:solidFill>
                <a:effectLst/>
                <a:latin typeface="MS Gothic" panose="020B0609070205080204" pitchFamily="49" charset="-128"/>
                <a:ea typeface="MS Gothic" panose="020B0609070205080204" pitchFamily="49" charset="-128"/>
              </a:rPr>
              <a:t>～</a:t>
            </a:r>
            <a:r>
              <a:rPr lang="en-US" altLang="ja-JP" sz="2400" b="0" i="0" dirty="0">
                <a:solidFill>
                  <a:srgbClr val="333333"/>
                </a:solidFill>
                <a:effectLst/>
                <a:latin typeface="MS Gothic" panose="020B0609070205080204" pitchFamily="49" charset="-128"/>
                <a:ea typeface="MS Gothic" panose="020B0609070205080204" pitchFamily="49" charset="-128"/>
              </a:rPr>
              <a:t>15:45</a:t>
            </a:r>
            <a:r>
              <a:rPr lang="ja-JP" altLang="en-US" sz="2400" b="0" i="0" dirty="0">
                <a:solidFill>
                  <a:srgbClr val="333333"/>
                </a:solidFill>
                <a:effectLst/>
                <a:latin typeface="MS Gothic" panose="020B0609070205080204" pitchFamily="49" charset="-128"/>
                <a:ea typeface="MS Gothic" panose="020B0609070205080204" pitchFamily="49" charset="-128"/>
              </a:rPr>
              <a:t>　テーマ説明＆進行ガイド＆チーミング</a:t>
            </a:r>
            <a:br>
              <a:rPr lang="ja-JP" altLang="en-US" sz="2400" dirty="0"/>
            </a:br>
            <a:r>
              <a:rPr lang="en-US" altLang="ja-JP" sz="2400" b="0" i="0" dirty="0">
                <a:solidFill>
                  <a:srgbClr val="333333"/>
                </a:solidFill>
                <a:effectLst/>
                <a:latin typeface="MS Gothic" panose="020B0609070205080204" pitchFamily="49" charset="-128"/>
                <a:ea typeface="MS Gothic" panose="020B0609070205080204" pitchFamily="49" charset="-128"/>
              </a:rPr>
              <a:t>15:45〜17:15</a:t>
            </a:r>
            <a:r>
              <a:rPr lang="ja-JP" altLang="en-US" sz="2400" b="0" i="0" dirty="0">
                <a:solidFill>
                  <a:srgbClr val="333333"/>
                </a:solidFill>
                <a:effectLst/>
                <a:latin typeface="MS Gothic" panose="020B0609070205080204" pitchFamily="49" charset="-128"/>
                <a:ea typeface="MS Gothic" panose="020B0609070205080204" pitchFamily="49" charset="-128"/>
              </a:rPr>
              <a:t>　</a:t>
            </a:r>
            <a:r>
              <a:rPr lang="ja-JP" altLang="en-US" sz="2400" b="0" i="0" dirty="0">
                <a:solidFill>
                  <a:srgbClr val="FF0000"/>
                </a:solidFill>
                <a:effectLst/>
                <a:latin typeface="MS Gothic" panose="020B0609070205080204" pitchFamily="49" charset="-128"/>
                <a:ea typeface="MS Gothic" panose="020B0609070205080204" pitchFamily="49" charset="-128"/>
              </a:rPr>
              <a:t>アイデアソン</a:t>
            </a:r>
            <a:br>
              <a:rPr lang="ja-JP" altLang="en-US" sz="2400" dirty="0"/>
            </a:br>
            <a:r>
              <a:rPr lang="en-US" altLang="ja-JP" sz="2400" b="0" i="0" dirty="0">
                <a:solidFill>
                  <a:srgbClr val="333333"/>
                </a:solidFill>
                <a:effectLst/>
                <a:latin typeface="MS Gothic" panose="020B0609070205080204" pitchFamily="49" charset="-128"/>
                <a:ea typeface="MS Gothic" panose="020B0609070205080204" pitchFamily="49" charset="-128"/>
              </a:rPr>
              <a:t>17:15〜17:45</a:t>
            </a:r>
            <a:r>
              <a:rPr lang="ja-JP" altLang="en-US" sz="2400" b="0" i="0" dirty="0">
                <a:solidFill>
                  <a:srgbClr val="333333"/>
                </a:solidFill>
                <a:effectLst/>
                <a:latin typeface="MS Gothic" panose="020B0609070205080204" pitchFamily="49" charset="-128"/>
                <a:ea typeface="MS Gothic" panose="020B0609070205080204" pitchFamily="49" charset="-128"/>
              </a:rPr>
              <a:t>　発表、質疑等</a:t>
            </a:r>
            <a:br>
              <a:rPr lang="ja-JP" altLang="en-US" sz="2400" dirty="0"/>
            </a:br>
            <a:r>
              <a:rPr lang="en-US" altLang="ja-JP" sz="2400" b="0" i="0" dirty="0">
                <a:solidFill>
                  <a:srgbClr val="333333"/>
                </a:solidFill>
                <a:effectLst/>
                <a:latin typeface="MS Gothic" panose="020B0609070205080204" pitchFamily="49" charset="-128"/>
                <a:ea typeface="MS Gothic" panose="020B0609070205080204" pitchFamily="49" charset="-128"/>
              </a:rPr>
              <a:t>17:45</a:t>
            </a:r>
            <a:r>
              <a:rPr lang="ja-JP" altLang="en-US" sz="2400" b="0" i="0" dirty="0">
                <a:solidFill>
                  <a:srgbClr val="333333"/>
                </a:solidFill>
                <a:effectLst/>
                <a:latin typeface="MS Gothic" panose="020B0609070205080204" pitchFamily="49" charset="-128"/>
                <a:ea typeface="MS Gothic" panose="020B0609070205080204" pitchFamily="49" charset="-128"/>
              </a:rPr>
              <a:t>～</a:t>
            </a:r>
            <a:r>
              <a:rPr lang="en-US" altLang="ja-JP" sz="2400" b="0" i="0" dirty="0">
                <a:solidFill>
                  <a:srgbClr val="333333"/>
                </a:solidFill>
                <a:effectLst/>
                <a:latin typeface="MS Gothic" panose="020B0609070205080204" pitchFamily="49" charset="-128"/>
                <a:ea typeface="MS Gothic" panose="020B0609070205080204" pitchFamily="49" charset="-128"/>
              </a:rPr>
              <a:t>18:00</a:t>
            </a:r>
            <a:r>
              <a:rPr lang="ja-JP" altLang="en-US" sz="2400" b="0" i="0" dirty="0">
                <a:solidFill>
                  <a:srgbClr val="333333"/>
                </a:solidFill>
                <a:effectLst/>
                <a:latin typeface="MS Gothic" panose="020B0609070205080204" pitchFamily="49" charset="-128"/>
                <a:ea typeface="MS Gothic" panose="020B0609070205080204" pitchFamily="49" charset="-128"/>
              </a:rPr>
              <a:t>　講評＆クロージング</a:t>
            </a:r>
            <a:endParaRPr lang="ja-JP" altLang="en-US" sz="2400" b="1" dirty="0">
              <a:latin typeface="ＭＳ Ｐゴシック" panose="020B0600070205080204" pitchFamily="50" charset="-128"/>
              <a:ea typeface="ＭＳ Ｐゴシック" panose="020B0600070205080204" pitchFamily="50" charset="-128"/>
            </a:endParaRPr>
          </a:p>
        </p:txBody>
      </p:sp>
      <p:sp>
        <p:nvSpPr>
          <p:cNvPr id="4" name="タイトル 1">
            <a:extLst>
              <a:ext uri="{FF2B5EF4-FFF2-40B4-BE49-F238E27FC236}">
                <a16:creationId xmlns:a16="http://schemas.microsoft.com/office/drawing/2014/main" id="{B055B3AD-12D8-4302-8FD8-DAC4A6478E69}"/>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Ｐ－１０</a:t>
            </a:r>
          </a:p>
        </p:txBody>
      </p:sp>
    </p:spTree>
    <p:extLst>
      <p:ext uri="{BB962C8B-B14F-4D97-AF65-F5344CB8AC3E}">
        <p14:creationId xmlns:p14="http://schemas.microsoft.com/office/powerpoint/2010/main" val="1307493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21"/>
          <p:cNvSpPr/>
          <p:nvPr/>
        </p:nvSpPr>
        <p:spPr>
          <a:xfrm>
            <a:off x="136968" y="605438"/>
            <a:ext cx="2821378" cy="315300"/>
          </a:xfrm>
          <a:prstGeom prst="rect">
            <a:avLst/>
          </a:prstGeom>
          <a:solidFill>
            <a:srgbClr val="A4C2F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ja-JP" altLang="en-US" sz="1100" dirty="0">
                <a:latin typeface="BIZ UDPゴシック" panose="020B0400000000000000" pitchFamily="50" charset="-128"/>
                <a:ea typeface="BIZ UDPゴシック" panose="020B0400000000000000" pitchFamily="50" charset="-128"/>
              </a:rPr>
              <a:t>収集するデータ</a:t>
            </a:r>
            <a:endParaRPr sz="1100" dirty="0">
              <a:latin typeface="BIZ UDPゴシック" panose="020B0400000000000000" pitchFamily="50" charset="-128"/>
              <a:ea typeface="BIZ UDPゴシック" panose="020B0400000000000000" pitchFamily="50" charset="-128"/>
            </a:endParaRPr>
          </a:p>
        </p:txBody>
      </p:sp>
      <p:sp>
        <p:nvSpPr>
          <p:cNvPr id="419" name="Google Shape;419;p21"/>
          <p:cNvSpPr/>
          <p:nvPr/>
        </p:nvSpPr>
        <p:spPr>
          <a:xfrm>
            <a:off x="3427079" y="603295"/>
            <a:ext cx="2821378" cy="3153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ja-JP" altLang="en-US" sz="1100" dirty="0">
                <a:latin typeface="BIZ UDPゴシック" panose="020B0400000000000000" pitchFamily="50" charset="-128"/>
                <a:ea typeface="BIZ UDPゴシック" panose="020B0400000000000000" pitchFamily="50" charset="-128"/>
              </a:rPr>
              <a:t>解決したい課題</a:t>
            </a:r>
            <a:endParaRPr sz="1100" dirty="0">
              <a:latin typeface="BIZ UDPゴシック" panose="020B0400000000000000" pitchFamily="50" charset="-128"/>
              <a:ea typeface="BIZ UDPゴシック" panose="020B0400000000000000" pitchFamily="50" charset="-128"/>
            </a:endParaRPr>
          </a:p>
        </p:txBody>
      </p:sp>
      <p:sp>
        <p:nvSpPr>
          <p:cNvPr id="420" name="Google Shape;420;p21"/>
          <p:cNvSpPr txBox="1"/>
          <p:nvPr/>
        </p:nvSpPr>
        <p:spPr>
          <a:xfrm>
            <a:off x="0" y="112760"/>
            <a:ext cx="5134500" cy="364580"/>
          </a:xfrm>
          <a:prstGeom prst="rect">
            <a:avLst/>
          </a:prstGeom>
          <a:noFill/>
          <a:ln>
            <a:noFill/>
          </a:ln>
        </p:spPr>
        <p:txBody>
          <a:bodyPr spcFirstLastPara="1" wrap="square" lIns="91425" tIns="91425" rIns="91425" bIns="91425" anchor="t" anchorCtr="0">
            <a:noAutofit/>
          </a:bodyPr>
          <a:lstStyle/>
          <a:p>
            <a:r>
              <a:rPr lang="ja-JP" altLang="en-US" dirty="0"/>
              <a:t>最終アウトプット</a:t>
            </a:r>
            <a:endParaRPr dirty="0"/>
          </a:p>
        </p:txBody>
      </p:sp>
      <p:sp>
        <p:nvSpPr>
          <p:cNvPr id="421" name="Google Shape;421;p21"/>
          <p:cNvSpPr txBox="1"/>
          <p:nvPr/>
        </p:nvSpPr>
        <p:spPr>
          <a:xfrm>
            <a:off x="3030959" y="1002667"/>
            <a:ext cx="258600" cy="315300"/>
          </a:xfrm>
          <a:prstGeom prst="rect">
            <a:avLst/>
          </a:prstGeom>
          <a:noFill/>
          <a:ln>
            <a:noFill/>
          </a:ln>
        </p:spPr>
        <p:txBody>
          <a:bodyPr spcFirstLastPara="1" wrap="square" lIns="91425" tIns="91425" rIns="91425" bIns="91425" anchor="ctr" anchorCtr="0">
            <a:noAutofit/>
          </a:bodyPr>
          <a:lstStyle/>
          <a:p>
            <a:r>
              <a:rPr lang="en-US" altLang="ja" dirty="0"/>
              <a:t>×</a:t>
            </a:r>
            <a:endParaRPr dirty="0"/>
          </a:p>
        </p:txBody>
      </p:sp>
      <p:sp>
        <p:nvSpPr>
          <p:cNvPr id="422" name="Google Shape;422;p21"/>
          <p:cNvSpPr/>
          <p:nvPr/>
        </p:nvSpPr>
        <p:spPr>
          <a:xfrm>
            <a:off x="150625" y="1632451"/>
            <a:ext cx="8887500" cy="829069"/>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lvl="0"/>
            <a:r>
              <a:rPr lang="ja" altLang="en-US" dirty="0">
                <a:latin typeface="BIZ UDPゴシック" panose="020B0400000000000000" pitchFamily="50" charset="-128"/>
                <a:ea typeface="BIZ UDPゴシック" panose="020B0400000000000000" pitchFamily="50" charset="-128"/>
              </a:rPr>
              <a:t>アイデア</a:t>
            </a:r>
            <a:r>
              <a:rPr lang="en-US" altLang="ja" dirty="0">
                <a:latin typeface="BIZ UDPゴシック" panose="020B0400000000000000" pitchFamily="50" charset="-128"/>
                <a:ea typeface="BIZ UDPゴシック" panose="020B0400000000000000" pitchFamily="50" charset="-128"/>
              </a:rPr>
              <a:t>:</a:t>
            </a:r>
            <a:r>
              <a:rPr lang="ja" altLang="en-US" dirty="0">
                <a:latin typeface="BIZ UDPゴシック" panose="020B0400000000000000" pitchFamily="50" charset="-128"/>
                <a:ea typeface="BIZ UDPゴシック" panose="020B0400000000000000" pitchFamily="50" charset="-128"/>
              </a:rPr>
              <a:t>　</a:t>
            </a:r>
            <a:endParaRPr lang="en-US" altLang="ja" dirty="0">
              <a:latin typeface="BIZ UDPゴシック" panose="020B0400000000000000" pitchFamily="50" charset="-128"/>
              <a:ea typeface="BIZ UDPゴシック" panose="020B0400000000000000" pitchFamily="50" charset="-128"/>
            </a:endParaRPr>
          </a:p>
          <a:p>
            <a:pPr lvl="0"/>
            <a:r>
              <a:rPr lang="en-US" altLang="ja-JP" sz="2000" b="1" dirty="0">
                <a:solidFill>
                  <a:srgbClr val="FF0000"/>
                </a:solidFill>
                <a:latin typeface="BIZ UDPゴシック" panose="020B0400000000000000" pitchFamily="50" charset="-128"/>
                <a:ea typeface="BIZ UDPゴシック" panose="020B0400000000000000" pitchFamily="50" charset="-128"/>
              </a:rPr>
              <a:t> 『</a:t>
            </a:r>
            <a:r>
              <a:rPr lang="ja-JP" altLang="en-US" sz="2000" b="1" dirty="0">
                <a:solidFill>
                  <a:srgbClr val="FF0000"/>
                </a:solidFill>
                <a:latin typeface="BIZ UDPゴシック" panose="020B0400000000000000" pitchFamily="50" charset="-128"/>
                <a:ea typeface="BIZ UDPゴシック" panose="020B0400000000000000" pitchFamily="50" charset="-128"/>
              </a:rPr>
              <a:t>物流データ </a:t>
            </a:r>
            <a:r>
              <a:rPr lang="en-US" altLang="ja-JP" sz="2000" b="1" dirty="0">
                <a:solidFill>
                  <a:srgbClr val="FF0000"/>
                </a:solidFill>
                <a:latin typeface="BIZ UDPゴシック" panose="020B0400000000000000" pitchFamily="50" charset="-128"/>
                <a:ea typeface="BIZ UDPゴシック" panose="020B0400000000000000" pitchFamily="50" charset="-128"/>
              </a:rPr>
              <a:t>for SDGs』</a:t>
            </a:r>
            <a:r>
              <a:rPr lang="ja-JP" altLang="en-US" sz="2000" b="1" dirty="0">
                <a:solidFill>
                  <a:srgbClr val="FF0000"/>
                </a:solidFill>
                <a:latin typeface="BIZ UDPゴシック" panose="020B0400000000000000" pitchFamily="50" charset="-128"/>
                <a:ea typeface="BIZ UDPゴシック" panose="020B0400000000000000" pitchFamily="50" charset="-128"/>
              </a:rPr>
              <a:t>　</a:t>
            </a:r>
            <a:r>
              <a:rPr lang="ja-JP" altLang="en-US" dirty="0">
                <a:latin typeface="BIZ UDPゴシック" panose="020B0400000000000000" pitchFamily="50" charset="-128"/>
                <a:ea typeface="BIZ UDPゴシック" panose="020B0400000000000000" pitchFamily="50" charset="-128"/>
              </a:rPr>
              <a:t>～環境改善、従業員満足、利益を実現するサービス～</a:t>
            </a:r>
            <a:endParaRPr dirty="0">
              <a:latin typeface="BIZ UDPゴシック" panose="020B0400000000000000" pitchFamily="50" charset="-128"/>
              <a:ea typeface="BIZ UDPゴシック" panose="020B0400000000000000" pitchFamily="50" charset="-128"/>
            </a:endParaRPr>
          </a:p>
        </p:txBody>
      </p:sp>
      <p:sp>
        <p:nvSpPr>
          <p:cNvPr id="423" name="Google Shape;423;p21"/>
          <p:cNvSpPr/>
          <p:nvPr/>
        </p:nvSpPr>
        <p:spPr>
          <a:xfrm>
            <a:off x="101550" y="2639083"/>
            <a:ext cx="8940900" cy="3778907"/>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79388" indent="-88900"/>
            <a:r>
              <a:rPr lang="en-US" altLang="ja-JP" dirty="0">
                <a:latin typeface="BIZ UDPゴシック" panose="020B0400000000000000" pitchFamily="50" charset="-128"/>
                <a:ea typeface="BIZ UDPゴシック" panose="020B0400000000000000" pitchFamily="50" charset="-128"/>
              </a:rPr>
              <a:t>【</a:t>
            </a:r>
            <a:r>
              <a:rPr lang="ja" altLang="en-US" dirty="0">
                <a:latin typeface="BIZ UDPゴシック" panose="020B0400000000000000" pitchFamily="50" charset="-128"/>
                <a:ea typeface="BIZ UDPゴシック" panose="020B0400000000000000" pitchFamily="50" charset="-128"/>
              </a:rPr>
              <a:t>誰のどんな課題</a:t>
            </a:r>
            <a:r>
              <a:rPr lang="en-US" altLang="ja-JP" dirty="0">
                <a:latin typeface="BIZ UDPゴシック" panose="020B0400000000000000" pitchFamily="50" charset="-128"/>
                <a:ea typeface="BIZ UDPゴシック" panose="020B0400000000000000" pitchFamily="50" charset="-128"/>
              </a:rPr>
              <a:t>】</a:t>
            </a:r>
          </a:p>
          <a:p>
            <a:pPr marL="179388" lvl="4" indent="-88900">
              <a:buFont typeface="Arial" panose="020B0604020202020204" pitchFamily="34" charset="0"/>
              <a:buChar char="•"/>
            </a:pPr>
            <a:r>
              <a:rPr lang="ja-JP" altLang="en-US" b="1" dirty="0">
                <a:solidFill>
                  <a:srgbClr val="FF0000"/>
                </a:solidFill>
                <a:latin typeface="BIZ UDPゴシック" panose="020B0400000000000000" pitchFamily="50" charset="-128"/>
                <a:ea typeface="BIZ UDPゴシック" panose="020B0400000000000000" pitchFamily="50" charset="-128"/>
              </a:rPr>
              <a:t>荷主→物流業者　</a:t>
            </a:r>
            <a:r>
              <a:rPr lang="en-US" altLang="ja-JP" b="1" dirty="0">
                <a:solidFill>
                  <a:srgbClr val="FF0000"/>
                </a:solidFill>
                <a:latin typeface="BIZ UDPゴシック" panose="020B0400000000000000" pitchFamily="50" charset="-128"/>
                <a:ea typeface="BIZ UDPゴシック" panose="020B0400000000000000" pitchFamily="50" charset="-128"/>
              </a:rPr>
              <a:t>CO2</a:t>
            </a:r>
            <a:r>
              <a:rPr lang="ja-JP" altLang="en-US" b="1" dirty="0">
                <a:solidFill>
                  <a:srgbClr val="FF0000"/>
                </a:solidFill>
                <a:latin typeface="BIZ UDPゴシック" panose="020B0400000000000000" pitchFamily="50" charset="-128"/>
                <a:ea typeface="BIZ UDPゴシック" panose="020B0400000000000000" pitchFamily="50" charset="-128"/>
              </a:rPr>
              <a:t>排出量の情報を出してほしい</a:t>
            </a:r>
            <a:endParaRPr lang="en-US" altLang="ja-JP" b="1" dirty="0">
              <a:solidFill>
                <a:srgbClr val="FF0000"/>
              </a:solidFill>
              <a:latin typeface="BIZ UDPゴシック" panose="020B0400000000000000" pitchFamily="50" charset="-128"/>
              <a:ea typeface="BIZ UDPゴシック" panose="020B0400000000000000" pitchFamily="50" charset="-128"/>
            </a:endParaRPr>
          </a:p>
          <a:p>
            <a:pPr marL="179388" lvl="4" indent="-88900">
              <a:buFont typeface="Arial" panose="020B0604020202020204" pitchFamily="34" charset="0"/>
              <a:buChar char="•"/>
            </a:pPr>
            <a:r>
              <a:rPr lang="ja-JP" altLang="en-US" b="1" dirty="0">
                <a:solidFill>
                  <a:srgbClr val="FF0000"/>
                </a:solidFill>
                <a:latin typeface="BIZ UDPゴシック" panose="020B0400000000000000" pitchFamily="50" charset="-128"/>
                <a:ea typeface="BIZ UDPゴシック" panose="020B0400000000000000" pitchFamily="50" charset="-128"/>
              </a:rPr>
              <a:t>物流業者　理論値による報告なので正しい数字とはいえない。計算にも時間が掛かっている。物流事業者の努力の価値が正しく対価としてビジネスに繋がっていない。</a:t>
            </a:r>
            <a:endParaRPr lang="en-US" b="1" dirty="0">
              <a:solidFill>
                <a:srgbClr val="FF0000"/>
              </a:solidFill>
              <a:latin typeface="BIZ UDPゴシック" panose="020B0400000000000000" pitchFamily="50" charset="-128"/>
              <a:ea typeface="BIZ UDPゴシック" panose="020B0400000000000000" pitchFamily="50" charset="-128"/>
            </a:endParaRPr>
          </a:p>
          <a:p>
            <a:pPr marL="179388" indent="-88900"/>
            <a:endParaRPr sz="1600" dirty="0">
              <a:latin typeface="BIZ UDPゴシック" panose="020B0400000000000000" pitchFamily="50" charset="-128"/>
              <a:ea typeface="BIZ UDPゴシック" panose="020B0400000000000000" pitchFamily="50" charset="-128"/>
            </a:endParaRPr>
          </a:p>
          <a:p>
            <a:pPr marL="179388" indent="-88900"/>
            <a:r>
              <a:rPr lang="en-US" altLang="ja-JP" dirty="0">
                <a:latin typeface="BIZ UDPゴシック" panose="020B0400000000000000" pitchFamily="50" charset="-128"/>
                <a:ea typeface="BIZ UDPゴシック" panose="020B0400000000000000" pitchFamily="50" charset="-128"/>
              </a:rPr>
              <a:t>【</a:t>
            </a:r>
            <a:r>
              <a:rPr lang="ja" altLang="en-US" dirty="0">
                <a:latin typeface="BIZ UDPゴシック" panose="020B0400000000000000" pitchFamily="50" charset="-128"/>
                <a:ea typeface="BIZ UDPゴシック" panose="020B0400000000000000" pitchFamily="50" charset="-128"/>
              </a:rPr>
              <a:t>解決方法</a:t>
            </a:r>
            <a:r>
              <a:rPr lang="en-US" altLang="ja-JP" dirty="0">
                <a:latin typeface="BIZ UDPゴシック" panose="020B0400000000000000" pitchFamily="50" charset="-128"/>
                <a:ea typeface="BIZ UDPゴシック" panose="020B0400000000000000" pitchFamily="50" charset="-128"/>
              </a:rPr>
              <a:t>】</a:t>
            </a:r>
            <a:endParaRPr dirty="0">
              <a:latin typeface="BIZ UDPゴシック" panose="020B0400000000000000" pitchFamily="50" charset="-128"/>
              <a:ea typeface="BIZ UDPゴシック" panose="020B0400000000000000" pitchFamily="50" charset="-128"/>
            </a:endParaRPr>
          </a:p>
          <a:p>
            <a:pPr marL="179388" indent="-88900">
              <a:buSzPts val="1200"/>
              <a:buFont typeface="Arial" panose="020B0604020202020204" pitchFamily="34" charset="0"/>
              <a:buChar char="•"/>
            </a:pPr>
            <a:r>
              <a:rPr lang="ja-JP" altLang="en-US" b="1" dirty="0">
                <a:solidFill>
                  <a:srgbClr val="FF0000"/>
                </a:solidFill>
                <a:latin typeface="BIZ UDPゴシック" panose="020B0400000000000000" pitchFamily="50" charset="-128"/>
                <a:ea typeface="BIZ UDPゴシック" panose="020B0400000000000000" pitchFamily="50" charset="-128"/>
              </a:rPr>
              <a:t>走行距離と積載量から、実走（実態）の</a:t>
            </a:r>
            <a:r>
              <a:rPr lang="en-US" altLang="ja-JP" b="1" dirty="0">
                <a:solidFill>
                  <a:srgbClr val="FF0000"/>
                </a:solidFill>
                <a:latin typeface="BIZ UDPゴシック" panose="020B0400000000000000" pitchFamily="50" charset="-128"/>
                <a:ea typeface="BIZ UDPゴシック" panose="020B0400000000000000" pitchFamily="50" charset="-128"/>
              </a:rPr>
              <a:t>CO2</a:t>
            </a:r>
            <a:r>
              <a:rPr lang="ja-JP" altLang="en-US" b="1" dirty="0">
                <a:solidFill>
                  <a:srgbClr val="FF0000"/>
                </a:solidFill>
                <a:latin typeface="BIZ UDPゴシック" panose="020B0400000000000000" pitchFamily="50" charset="-128"/>
                <a:ea typeface="BIZ UDPゴシック" panose="020B0400000000000000" pitchFamily="50" charset="-128"/>
              </a:rPr>
              <a:t>排出量を把握する</a:t>
            </a:r>
            <a:endParaRPr lang="en-US" altLang="ja-JP" b="1" dirty="0">
              <a:solidFill>
                <a:srgbClr val="FF0000"/>
              </a:solidFill>
              <a:latin typeface="BIZ UDPゴシック" panose="020B0400000000000000" pitchFamily="50" charset="-128"/>
              <a:ea typeface="BIZ UDPゴシック" panose="020B0400000000000000" pitchFamily="50" charset="-128"/>
            </a:endParaRPr>
          </a:p>
          <a:p>
            <a:pPr marL="90488">
              <a:buSzPts val="1200"/>
            </a:pPr>
            <a:endParaRPr lang="en-US" altLang="ja-JP" sz="1600" dirty="0">
              <a:latin typeface="BIZ UDPゴシック" panose="020B0400000000000000" pitchFamily="50" charset="-128"/>
              <a:ea typeface="BIZ UDPゴシック" panose="020B0400000000000000" pitchFamily="50" charset="-128"/>
            </a:endParaRPr>
          </a:p>
          <a:p>
            <a:pPr marL="90488">
              <a:buSzPts val="1200"/>
            </a:pPr>
            <a:r>
              <a:rPr lang="en-US" altLang="ja-JP" sz="1600" dirty="0">
                <a:latin typeface="BIZ UDPゴシック" panose="020B0400000000000000" pitchFamily="50" charset="-128"/>
                <a:ea typeface="BIZ UDPゴシック" panose="020B0400000000000000" pitchFamily="50" charset="-128"/>
              </a:rPr>
              <a:t>【</a:t>
            </a:r>
            <a:r>
              <a:rPr lang="ja-JP" altLang="en-US" sz="1600" dirty="0">
                <a:latin typeface="BIZ UDPゴシック" panose="020B0400000000000000" pitchFamily="50" charset="-128"/>
                <a:ea typeface="BIZ UDPゴシック" panose="020B0400000000000000" pitchFamily="50" charset="-128"/>
              </a:rPr>
              <a:t>提供する価値</a:t>
            </a:r>
            <a:r>
              <a:rPr lang="en-US" altLang="ja-JP" sz="1600" dirty="0">
                <a:latin typeface="BIZ UDPゴシック" panose="020B0400000000000000" pitchFamily="50" charset="-128"/>
                <a:ea typeface="BIZ UDPゴシック" panose="020B0400000000000000" pitchFamily="50" charset="-128"/>
              </a:rPr>
              <a:t>】</a:t>
            </a:r>
          </a:p>
          <a:p>
            <a:pPr marL="90488">
              <a:buSzPts val="1200"/>
            </a:pPr>
            <a:r>
              <a:rPr lang="ja-JP" altLang="en-US" sz="1600" dirty="0">
                <a:latin typeface="BIZ UDPゴシック" panose="020B0400000000000000" pitchFamily="50" charset="-128"/>
                <a:ea typeface="BIZ UDPゴシック" panose="020B0400000000000000" pitchFamily="50" charset="-128"/>
              </a:rPr>
              <a:t>今まで曖昧だったものが正しく把握し荷主↔物流業者でコミュニケーションをとることができる。</a:t>
            </a:r>
            <a:endParaRPr lang="en-US" altLang="ja-JP" sz="1600" dirty="0">
              <a:latin typeface="BIZ UDPゴシック" panose="020B0400000000000000" pitchFamily="50" charset="-128"/>
              <a:ea typeface="BIZ UDPゴシック" panose="020B0400000000000000" pitchFamily="50" charset="-128"/>
            </a:endParaRPr>
          </a:p>
          <a:p>
            <a:pPr marL="90488">
              <a:buSzPts val="1200"/>
            </a:pPr>
            <a:r>
              <a:rPr lang="ja-JP" altLang="en-US" sz="1600" dirty="0">
                <a:latin typeface="BIZ UDPゴシック" panose="020B0400000000000000" pitchFamily="50" charset="-128"/>
                <a:ea typeface="BIZ UDPゴシック" panose="020B0400000000000000" pitchFamily="50" charset="-128"/>
              </a:rPr>
              <a:t>それによって、物流業者は燃費の高い運転、効率的なルートなど物流業者の努力が正しく評価されるようにる。</a:t>
            </a:r>
            <a:endParaRPr lang="en-US" altLang="ja-JP" sz="1600" dirty="0">
              <a:latin typeface="BIZ UDPゴシック" panose="020B0400000000000000" pitchFamily="50" charset="-128"/>
              <a:ea typeface="BIZ UDPゴシック" panose="020B0400000000000000" pitchFamily="50" charset="-128"/>
            </a:endParaRPr>
          </a:p>
          <a:p>
            <a:pPr marL="90488">
              <a:buSzPts val="1200"/>
            </a:pPr>
            <a:r>
              <a:rPr lang="ja-JP" altLang="en-US" sz="1600" dirty="0">
                <a:latin typeface="BIZ UDPゴシック" panose="020B0400000000000000" pitchFamily="50" charset="-128"/>
                <a:ea typeface="BIZ UDPゴシック" panose="020B0400000000000000" pitchFamily="50" charset="-128"/>
              </a:rPr>
              <a:t>かつ、瞬時に数値を算出できるため、物流業者の労働時間短縮にも繋がる。</a:t>
            </a:r>
            <a:endParaRPr lang="en-US" altLang="ja-JP" sz="1600" dirty="0">
              <a:latin typeface="BIZ UDPゴシック" panose="020B0400000000000000" pitchFamily="50" charset="-128"/>
              <a:ea typeface="BIZ UDPゴシック" panose="020B0400000000000000" pitchFamily="50" charset="-128"/>
            </a:endParaRPr>
          </a:p>
          <a:p>
            <a:pPr marL="90488">
              <a:buSzPts val="1200"/>
            </a:pPr>
            <a:r>
              <a:rPr lang="ja-JP" altLang="en-US" sz="1600" dirty="0">
                <a:latin typeface="BIZ UDPゴシック" panose="020B0400000000000000" pitchFamily="50" charset="-128"/>
                <a:ea typeface="BIZ UDPゴシック" panose="020B0400000000000000" pitchFamily="50" charset="-128"/>
              </a:rPr>
              <a:t>ドライバーにも納得感がある評価ができ、運転技術を維持・向上するモチベーションに繋がる。</a:t>
            </a:r>
            <a:endParaRPr lang="en-US" altLang="ja-JP" sz="1600" dirty="0">
              <a:latin typeface="BIZ UDPゴシック" panose="020B0400000000000000" pitchFamily="50" charset="-128"/>
              <a:ea typeface="BIZ UDPゴシック" panose="020B0400000000000000" pitchFamily="50" charset="-128"/>
            </a:endParaRPr>
          </a:p>
        </p:txBody>
      </p:sp>
      <p:sp>
        <p:nvSpPr>
          <p:cNvPr id="424" name="Google Shape;424;p21"/>
          <p:cNvSpPr txBox="1"/>
          <p:nvPr/>
        </p:nvSpPr>
        <p:spPr>
          <a:xfrm>
            <a:off x="525347" y="989013"/>
            <a:ext cx="752100" cy="398400"/>
          </a:xfrm>
          <a:prstGeom prst="rect">
            <a:avLst/>
          </a:prstGeom>
          <a:noFill/>
          <a:ln>
            <a:noFill/>
          </a:ln>
        </p:spPr>
        <p:txBody>
          <a:bodyPr spcFirstLastPara="1" wrap="square" lIns="91425" tIns="91425" rIns="91425" bIns="91425" anchor="ctr" anchorCtr="0">
            <a:noAutofit/>
          </a:bodyPr>
          <a:lstStyle/>
          <a:p>
            <a:r>
              <a:rPr lang="ja" altLang="en-US" sz="1100"/>
              <a:t>貼り付け</a:t>
            </a:r>
            <a:endParaRPr sz="1100"/>
          </a:p>
        </p:txBody>
      </p:sp>
      <p:sp>
        <p:nvSpPr>
          <p:cNvPr id="426" name="Google Shape;426;p21"/>
          <p:cNvSpPr/>
          <p:nvPr/>
        </p:nvSpPr>
        <p:spPr>
          <a:xfrm>
            <a:off x="136975" y="968793"/>
            <a:ext cx="2821378" cy="499200"/>
          </a:xfrm>
          <a:prstGeom prst="rect">
            <a:avLst/>
          </a:prstGeom>
          <a:solidFill>
            <a:srgbClr val="A4C2F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ja-JP" altLang="en-US" sz="1400" b="1" dirty="0">
                <a:solidFill>
                  <a:srgbClr val="FF0000"/>
                </a:solidFill>
                <a:latin typeface="BIZ UDPゴシック" panose="020B0400000000000000" pitchFamily="50" charset="-128"/>
                <a:ea typeface="BIZ UDPゴシック" panose="020B0400000000000000" pitchFamily="50" charset="-128"/>
              </a:rPr>
              <a:t>走行距離、積載量、燃費に関わる運転ログ、車両基本データ</a:t>
            </a:r>
            <a:endParaRPr lang="en-US" altLang="ja-JP" sz="1400" b="1" dirty="0">
              <a:solidFill>
                <a:srgbClr val="FF0000"/>
              </a:solidFill>
              <a:latin typeface="BIZ UDPゴシック" panose="020B0400000000000000" pitchFamily="50" charset="-128"/>
              <a:ea typeface="BIZ UDPゴシック" panose="020B0400000000000000" pitchFamily="50" charset="-128"/>
            </a:endParaRPr>
          </a:p>
        </p:txBody>
      </p:sp>
      <p:sp>
        <p:nvSpPr>
          <p:cNvPr id="427" name="Google Shape;427;p21"/>
          <p:cNvSpPr/>
          <p:nvPr/>
        </p:nvSpPr>
        <p:spPr>
          <a:xfrm>
            <a:off x="3427144" y="966635"/>
            <a:ext cx="2821378" cy="499200"/>
          </a:xfrm>
          <a:prstGeom prst="rect">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a:r>
              <a:rPr lang="ja-JP" altLang="en-US" sz="1400" b="1" dirty="0">
                <a:solidFill>
                  <a:srgbClr val="FF0000"/>
                </a:solidFill>
                <a:latin typeface="BIZ UDPゴシック" panose="020B0400000000000000" pitchFamily="50" charset="-128"/>
                <a:ea typeface="BIZ UDPゴシック" panose="020B0400000000000000" pitchFamily="50" charset="-128"/>
              </a:rPr>
              <a:t>実態に伴った</a:t>
            </a:r>
            <a:r>
              <a:rPr lang="en-US" altLang="ja-JP" sz="1400" b="1" dirty="0">
                <a:solidFill>
                  <a:srgbClr val="FF0000"/>
                </a:solidFill>
                <a:latin typeface="BIZ UDPゴシック" panose="020B0400000000000000" pitchFamily="50" charset="-128"/>
                <a:ea typeface="BIZ UDPゴシック" panose="020B0400000000000000" pitchFamily="50" charset="-128"/>
              </a:rPr>
              <a:t>CO2</a:t>
            </a:r>
            <a:r>
              <a:rPr lang="ja-JP" altLang="en-US" sz="1400" b="1" dirty="0">
                <a:solidFill>
                  <a:srgbClr val="FF0000"/>
                </a:solidFill>
                <a:latin typeface="BIZ UDPゴシック" panose="020B0400000000000000" pitchFamily="50" charset="-128"/>
                <a:ea typeface="BIZ UDPゴシック" panose="020B0400000000000000" pitchFamily="50" charset="-128"/>
              </a:rPr>
              <a:t>排出量の算出</a:t>
            </a:r>
            <a:endParaRPr sz="1400" b="1" dirty="0">
              <a:solidFill>
                <a:srgbClr val="FF0000"/>
              </a:solidFill>
              <a:latin typeface="BIZ UDPゴシック" panose="020B0400000000000000" pitchFamily="50" charset="-128"/>
              <a:ea typeface="BIZ UDPゴシック" panose="020B0400000000000000" pitchFamily="50" charset="-128"/>
            </a:endParaRPr>
          </a:p>
        </p:txBody>
      </p:sp>
      <p:sp>
        <p:nvSpPr>
          <p:cNvPr id="11" name="タイトル 1">
            <a:extLst>
              <a:ext uri="{FF2B5EF4-FFF2-40B4-BE49-F238E27FC236}">
                <a16:creationId xmlns:a16="http://schemas.microsoft.com/office/drawing/2014/main" id="{34BC8E71-B8B4-4999-9F50-68A126492316}"/>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Ｐ－１１</a:t>
            </a:r>
          </a:p>
        </p:txBody>
      </p:sp>
    </p:spTree>
    <p:extLst>
      <p:ext uri="{BB962C8B-B14F-4D97-AF65-F5344CB8AC3E}">
        <p14:creationId xmlns:p14="http://schemas.microsoft.com/office/powerpoint/2010/main" val="451040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タイトル 1">
            <a:extLst>
              <a:ext uri="{FF2B5EF4-FFF2-40B4-BE49-F238E27FC236}">
                <a16:creationId xmlns:a16="http://schemas.microsoft.com/office/drawing/2014/main" id="{99C07955-51B9-4DB9-AF88-EF17C867609A}"/>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Ｐ－１２</a:t>
            </a:r>
          </a:p>
        </p:txBody>
      </p:sp>
      <p:sp>
        <p:nvSpPr>
          <p:cNvPr id="5" name="タイトル 1">
            <a:extLst>
              <a:ext uri="{FF2B5EF4-FFF2-40B4-BE49-F238E27FC236}">
                <a16:creationId xmlns:a16="http://schemas.microsoft.com/office/drawing/2014/main" id="{CCA16A9F-1C7A-4325-924C-E96D63765F24}"/>
              </a:ext>
            </a:extLst>
          </p:cNvPr>
          <p:cNvSpPr txBox="1">
            <a:spLocks/>
          </p:cNvSpPr>
          <p:nvPr/>
        </p:nvSpPr>
        <p:spPr>
          <a:xfrm>
            <a:off x="646789" y="504607"/>
            <a:ext cx="8081427" cy="602495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just"/>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　「動態管理</a:t>
            </a:r>
            <a:r>
              <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PF</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による</a:t>
            </a:r>
            <a:r>
              <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Co2</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排出量算出の仕組み化」</a:t>
            </a:r>
            <a:endPar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endParaRPr>
          </a:p>
          <a:p>
            <a:pPr algn="just"/>
            <a:endParaRPr lang="ja-JP" altLang="ja-JP" sz="2400" b="1"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・位置情報（</a:t>
            </a:r>
            <a:r>
              <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GPS</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）を地図にアップ、走行距離を算出　</a:t>
            </a:r>
            <a:endParaRPr lang="ja-JP" altLang="ja-JP" sz="2400" b="1"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・車輛マスターの追加</a:t>
            </a:r>
            <a:r>
              <a:rPr lang="ja-JP" altLang="en-US" sz="2400" b="1" kern="100" dirty="0">
                <a:latin typeface="游明朝" panose="02020400000000000000" pitchFamily="18" charset="-128"/>
                <a:ea typeface="Meiryo UI" panose="020B0604030504040204" pitchFamily="50" charset="-128"/>
                <a:cs typeface="Times New Roman" panose="02020603050405020304" pitchFamily="18" charset="0"/>
              </a:rPr>
              <a:t>する。</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車格の特定　冷凍・箱車・ウイング</a:t>
            </a:r>
            <a:endParaRPr lang="en-US" altLang="ja-JP" sz="2400" b="1" kern="100" dirty="0">
              <a:latin typeface="游明朝" panose="02020400000000000000" pitchFamily="18" charset="-128"/>
              <a:ea typeface="Meiryo UI" panose="020B0604030504040204" pitchFamily="50" charset="-128"/>
              <a:cs typeface="Times New Roman" panose="02020603050405020304" pitchFamily="18" charset="0"/>
            </a:endParaRPr>
          </a:p>
          <a:p>
            <a:pPr algn="just"/>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　</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も燃費に影響する</a:t>
            </a:r>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　</a:t>
            </a:r>
            <a:endParaRPr lang="ja-JP" altLang="ja-JP" sz="2400" b="1"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2400" b="1" kern="100" dirty="0">
                <a:solidFill>
                  <a:srgbClr val="FF0000"/>
                </a:solidFill>
                <a:latin typeface="游明朝" panose="02020400000000000000" pitchFamily="18" charset="-128"/>
                <a:ea typeface="Meiryo UI" panose="020B0604030504040204" pitchFamily="50" charset="-128"/>
                <a:cs typeface="Times New Roman" panose="02020603050405020304" pitchFamily="18" charset="0"/>
              </a:rPr>
              <a:t>ー</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メリット</a:t>
            </a:r>
            <a:r>
              <a:rPr lang="ja-JP" altLang="en-US"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ー</a:t>
            </a:r>
            <a:endParaRPr lang="ja-JP" altLang="ja-JP" sz="24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2400" b="1" kern="100" dirty="0">
                <a:effectLst/>
                <a:latin typeface="Meiryo UI" panose="020B0604030504040204" pitchFamily="50" charset="-128"/>
                <a:ea typeface="游明朝" panose="02020400000000000000" pitchFamily="18" charset="-128"/>
                <a:cs typeface="Times New Roman" panose="02020603050405020304" pitchFamily="18" charset="0"/>
              </a:rPr>
              <a:t>・</a:t>
            </a:r>
            <a:r>
              <a:rPr lang="en-US" altLang="ja-JP" sz="2400" b="1" kern="100" dirty="0">
                <a:effectLst/>
                <a:latin typeface="Meiryo UI" panose="020B0604030504040204" pitchFamily="50" charset="-128"/>
                <a:ea typeface="游明朝" panose="02020400000000000000" pitchFamily="18" charset="-128"/>
                <a:cs typeface="Times New Roman" panose="02020603050405020304" pitchFamily="18" charset="0"/>
              </a:rPr>
              <a:t>PF</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で簡易に計算できるフォームがアウトプット</a:t>
            </a:r>
            <a:r>
              <a:rPr lang="en-US" altLang="ja-JP" sz="2400" b="1" kern="100" dirty="0">
                <a:effectLst/>
                <a:latin typeface="Meiryo UI" panose="020B0604030504040204" pitchFamily="50" charset="-128"/>
                <a:ea typeface="游明朝" panose="02020400000000000000" pitchFamily="18" charset="-128"/>
                <a:cs typeface="Times New Roman" panose="02020603050405020304" pitchFamily="18" charset="0"/>
              </a:rPr>
              <a:t>Co2</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の</a:t>
            </a:r>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信ぴょう</a:t>
            </a:r>
            <a:endPar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endParaRPr>
          </a:p>
          <a:p>
            <a:pPr algn="just"/>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　</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アップ</a:t>
            </a:r>
            <a:endPar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endParaRPr>
          </a:p>
          <a:p>
            <a:pPr algn="just"/>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車輛ごとの燃費計測、正しいデータで</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既存の燃費法より</a:t>
            </a:r>
            <a:r>
              <a:rPr lang="en-US"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2</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割削</a:t>
            </a:r>
            <a:endParaRPr lang="en-US"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endParaRPr>
          </a:p>
          <a:p>
            <a:pPr algn="just"/>
            <a:r>
              <a:rPr lang="ja-JP" altLang="en-US"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　</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減で</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きる　　</a:t>
            </a:r>
            <a:endParaRPr lang="ja-JP" altLang="ja-JP" sz="2400" b="1"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燃費データと直接連携すると</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トンキロ法より正確で、エコドラ</a:t>
            </a:r>
            <a:endParaRPr lang="en-US"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endParaRPr>
          </a:p>
          <a:p>
            <a:pPr algn="just"/>
            <a:r>
              <a:rPr lang="ja-JP" altLang="en-US" sz="2400" b="1" kern="100" dirty="0">
                <a:solidFill>
                  <a:srgbClr val="FF0000"/>
                </a:solidFill>
                <a:latin typeface="游明朝" panose="02020400000000000000" pitchFamily="18" charset="-128"/>
                <a:ea typeface="Meiryo UI" panose="020B0604030504040204" pitchFamily="50" charset="-128"/>
                <a:cs typeface="Times New Roman" panose="02020603050405020304" pitchFamily="18" charset="0"/>
              </a:rPr>
              <a:t>　</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イブ実践すると</a:t>
            </a:r>
            <a:r>
              <a:rPr lang="en-US"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3</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割削減</a:t>
            </a:r>
            <a:endParaRPr lang="ja-JP" altLang="ja-JP" sz="24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ドライバー評価を</a:t>
            </a:r>
            <a:r>
              <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Co2</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排出量ベースにでき</a:t>
            </a:r>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削減できるルート</a:t>
            </a:r>
            <a:endPar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endParaRPr>
          </a:p>
          <a:p>
            <a:pPr algn="just"/>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　</a:t>
            </a:r>
            <a:r>
              <a:rPr lang="ja-JP" altLang="ja-JP" sz="2400" b="1" kern="100" dirty="0">
                <a:effectLst/>
                <a:latin typeface="游明朝" panose="02020400000000000000" pitchFamily="18" charset="-128"/>
                <a:ea typeface="Meiryo UI" panose="020B0604030504040204" pitchFamily="50" charset="-128"/>
                <a:cs typeface="Times New Roman" panose="02020603050405020304" pitchFamily="18" charset="0"/>
              </a:rPr>
              <a:t>の提案</a:t>
            </a:r>
            <a:r>
              <a:rPr lang="ja-JP" altLang="en-US" sz="2400" b="1" kern="100" dirty="0">
                <a:effectLst/>
                <a:latin typeface="游明朝" panose="02020400000000000000" pitchFamily="18" charset="-128"/>
                <a:ea typeface="Meiryo UI" panose="020B0604030504040204" pitchFamily="50" charset="-128"/>
                <a:cs typeface="Times New Roman" panose="02020603050405020304" pitchFamily="18" charset="0"/>
              </a:rPr>
              <a:t>もできる。</a:t>
            </a:r>
            <a:endParaRPr lang="en-US" altLang="ja-JP" sz="2400" b="1" kern="100" dirty="0">
              <a:effectLst/>
              <a:latin typeface="游明朝" panose="02020400000000000000" pitchFamily="18" charset="-128"/>
              <a:ea typeface="Meiryo UI" panose="020B0604030504040204" pitchFamily="50" charset="-128"/>
              <a:cs typeface="Times New Roman" panose="02020603050405020304" pitchFamily="18" charset="0"/>
            </a:endParaRPr>
          </a:p>
          <a:p>
            <a:pPr algn="just"/>
            <a:endParaRPr lang="ja-JP" altLang="ja-JP" sz="2400" b="1"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＊車輛</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マスターの追加ができれば</a:t>
            </a:r>
            <a:r>
              <a:rPr lang="en-US"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4</a:t>
            </a:r>
            <a:r>
              <a:rPr lang="ja-JP" altLang="ja-JP"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月からの実証実験ができそう</a:t>
            </a:r>
            <a:r>
              <a:rPr lang="ja-JP" altLang="en-US" sz="2400" b="1" kern="100" dirty="0">
                <a:solidFill>
                  <a:srgbClr val="FF0000"/>
                </a:solidFill>
                <a:effectLst/>
                <a:latin typeface="游明朝" panose="02020400000000000000" pitchFamily="18" charset="-128"/>
                <a:ea typeface="Meiryo UI" panose="020B0604030504040204" pitchFamily="50" charset="-128"/>
                <a:cs typeface="Times New Roman" panose="02020603050405020304" pitchFamily="18" charset="0"/>
              </a:rPr>
              <a:t>。</a:t>
            </a:r>
            <a:endParaRPr lang="ja-JP" altLang="ja-JP" sz="24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p>
            <a:pPr algn="l"/>
            <a:endParaRPr lang="ja-JP" altLang="en-US" sz="20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6417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Ｐ－１３</a:t>
            </a:r>
          </a:p>
        </p:txBody>
      </p:sp>
      <p:sp>
        <p:nvSpPr>
          <p:cNvPr id="4" name="タイトル 1">
            <a:extLst>
              <a:ext uri="{FF2B5EF4-FFF2-40B4-BE49-F238E27FC236}">
                <a16:creationId xmlns:a16="http://schemas.microsoft.com/office/drawing/2014/main" id="{72B89886-9E3D-43CB-8D44-F4860CB9C64B}"/>
              </a:ext>
            </a:extLst>
          </p:cNvPr>
          <p:cNvSpPr txBox="1">
            <a:spLocks/>
          </p:cNvSpPr>
          <p:nvPr/>
        </p:nvSpPr>
        <p:spPr>
          <a:xfrm>
            <a:off x="522872" y="2838103"/>
            <a:ext cx="8311412" cy="7098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4000" b="1" dirty="0">
                <a:latin typeface="ＭＳ Ｐゴシック" panose="020B0600070205080204" pitchFamily="50" charset="-128"/>
                <a:ea typeface="ＭＳ Ｐゴシック" panose="020B0600070205080204" pitchFamily="50" charset="-128"/>
              </a:rPr>
              <a:t>２．経団連「サプライチェーン」委員会　　　　　　</a:t>
            </a:r>
          </a:p>
        </p:txBody>
      </p:sp>
    </p:spTree>
    <p:extLst>
      <p:ext uri="{BB962C8B-B14F-4D97-AF65-F5344CB8AC3E}">
        <p14:creationId xmlns:p14="http://schemas.microsoft.com/office/powerpoint/2010/main" val="1618116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Ｐ－１４</a:t>
            </a:r>
          </a:p>
        </p:txBody>
      </p:sp>
      <p:sp>
        <p:nvSpPr>
          <p:cNvPr id="2" name="正方形/長方形 1">
            <a:extLst>
              <a:ext uri="{FF2B5EF4-FFF2-40B4-BE49-F238E27FC236}">
                <a16:creationId xmlns:a16="http://schemas.microsoft.com/office/drawing/2014/main" id="{F41E998A-8927-4060-A5CE-A4E8571C631C}"/>
              </a:ext>
            </a:extLst>
          </p:cNvPr>
          <p:cNvSpPr/>
          <p:nvPr/>
        </p:nvSpPr>
        <p:spPr>
          <a:xfrm>
            <a:off x="440788" y="504607"/>
            <a:ext cx="8157681" cy="606082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F8A642C3-C4F7-4740-8AAB-441E4A28182C}"/>
              </a:ext>
            </a:extLst>
          </p:cNvPr>
          <p:cNvPicPr>
            <a:picLocks noChangeAspect="1"/>
          </p:cNvPicPr>
          <p:nvPr/>
        </p:nvPicPr>
        <p:blipFill>
          <a:blip r:embed="rId2"/>
          <a:stretch>
            <a:fillRect/>
          </a:stretch>
        </p:blipFill>
        <p:spPr>
          <a:xfrm>
            <a:off x="986319" y="725855"/>
            <a:ext cx="7171362" cy="5406290"/>
          </a:xfrm>
          <a:prstGeom prst="rect">
            <a:avLst/>
          </a:prstGeom>
        </p:spPr>
      </p:pic>
    </p:spTree>
    <p:extLst>
      <p:ext uri="{BB962C8B-B14F-4D97-AF65-F5344CB8AC3E}">
        <p14:creationId xmlns:p14="http://schemas.microsoft.com/office/powerpoint/2010/main" val="2366812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Ｐ－１５</a:t>
            </a:r>
          </a:p>
        </p:txBody>
      </p:sp>
      <p:pic>
        <p:nvPicPr>
          <p:cNvPr id="3" name="図 2">
            <a:extLst>
              <a:ext uri="{FF2B5EF4-FFF2-40B4-BE49-F238E27FC236}">
                <a16:creationId xmlns:a16="http://schemas.microsoft.com/office/drawing/2014/main" id="{0A7426A7-FA94-4871-8B0D-86B8A0CD4D80}"/>
              </a:ext>
            </a:extLst>
          </p:cNvPr>
          <p:cNvPicPr>
            <a:picLocks noChangeAspect="1"/>
          </p:cNvPicPr>
          <p:nvPr/>
        </p:nvPicPr>
        <p:blipFill>
          <a:blip r:embed="rId2"/>
          <a:stretch>
            <a:fillRect/>
          </a:stretch>
        </p:blipFill>
        <p:spPr>
          <a:xfrm>
            <a:off x="339047" y="504606"/>
            <a:ext cx="8264255" cy="6218233"/>
          </a:xfrm>
          <a:prstGeom prst="rect">
            <a:avLst/>
          </a:prstGeom>
        </p:spPr>
      </p:pic>
    </p:spTree>
    <p:extLst>
      <p:ext uri="{BB962C8B-B14F-4D97-AF65-F5344CB8AC3E}">
        <p14:creationId xmlns:p14="http://schemas.microsoft.com/office/powerpoint/2010/main" val="1698989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Ｐ－１６</a:t>
            </a:r>
          </a:p>
        </p:txBody>
      </p:sp>
      <p:pic>
        <p:nvPicPr>
          <p:cNvPr id="3" name="図 2">
            <a:extLst>
              <a:ext uri="{FF2B5EF4-FFF2-40B4-BE49-F238E27FC236}">
                <a16:creationId xmlns:a16="http://schemas.microsoft.com/office/drawing/2014/main" id="{06D8F6ED-49F8-4ADB-820C-DB98DF76F765}"/>
              </a:ext>
            </a:extLst>
          </p:cNvPr>
          <p:cNvPicPr>
            <a:picLocks noChangeAspect="1"/>
          </p:cNvPicPr>
          <p:nvPr/>
        </p:nvPicPr>
        <p:blipFill>
          <a:blip r:embed="rId2"/>
          <a:stretch>
            <a:fillRect/>
          </a:stretch>
        </p:blipFill>
        <p:spPr>
          <a:xfrm>
            <a:off x="432409" y="504606"/>
            <a:ext cx="8299696" cy="6256909"/>
          </a:xfrm>
          <a:prstGeom prst="rect">
            <a:avLst/>
          </a:prstGeom>
        </p:spPr>
      </p:pic>
    </p:spTree>
    <p:extLst>
      <p:ext uri="{BB962C8B-B14F-4D97-AF65-F5344CB8AC3E}">
        <p14:creationId xmlns:p14="http://schemas.microsoft.com/office/powerpoint/2010/main" val="2410913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Ｐ－１７</a:t>
            </a:r>
          </a:p>
        </p:txBody>
      </p:sp>
      <p:pic>
        <p:nvPicPr>
          <p:cNvPr id="4" name="図 3">
            <a:extLst>
              <a:ext uri="{FF2B5EF4-FFF2-40B4-BE49-F238E27FC236}">
                <a16:creationId xmlns:a16="http://schemas.microsoft.com/office/drawing/2014/main" id="{4EF74F2E-4D3B-4E44-9CCB-CC340342F82C}"/>
              </a:ext>
            </a:extLst>
          </p:cNvPr>
          <p:cNvPicPr>
            <a:picLocks noChangeAspect="1"/>
          </p:cNvPicPr>
          <p:nvPr/>
        </p:nvPicPr>
        <p:blipFill>
          <a:blip r:embed="rId2"/>
          <a:stretch>
            <a:fillRect/>
          </a:stretch>
        </p:blipFill>
        <p:spPr>
          <a:xfrm>
            <a:off x="328773" y="450668"/>
            <a:ext cx="8331623" cy="6280978"/>
          </a:xfrm>
          <a:prstGeom prst="rect">
            <a:avLst/>
          </a:prstGeom>
        </p:spPr>
      </p:pic>
    </p:spTree>
    <p:extLst>
      <p:ext uri="{BB962C8B-B14F-4D97-AF65-F5344CB8AC3E}">
        <p14:creationId xmlns:p14="http://schemas.microsoft.com/office/powerpoint/2010/main" val="3551462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２</a:t>
            </a:r>
          </a:p>
        </p:txBody>
      </p:sp>
      <p:sp>
        <p:nvSpPr>
          <p:cNvPr id="4" name="タイトル 1">
            <a:extLst>
              <a:ext uri="{FF2B5EF4-FFF2-40B4-BE49-F238E27FC236}">
                <a16:creationId xmlns:a16="http://schemas.microsoft.com/office/drawing/2014/main" id="{72B89886-9E3D-43CB-8D44-F4860CB9C64B}"/>
              </a:ext>
            </a:extLst>
          </p:cNvPr>
          <p:cNvSpPr txBox="1">
            <a:spLocks/>
          </p:cNvSpPr>
          <p:nvPr/>
        </p:nvSpPr>
        <p:spPr>
          <a:xfrm>
            <a:off x="908825" y="2982845"/>
            <a:ext cx="8945584" cy="7098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600" b="1" dirty="0">
                <a:latin typeface="ＭＳ Ｐゴシック" panose="020B0600070205080204" pitchFamily="50" charset="-128"/>
                <a:ea typeface="ＭＳ Ｐゴシック" panose="020B0600070205080204" pitchFamily="50" charset="-128"/>
              </a:rPr>
              <a:t>２．経団連「サプライチェーン」委員会　　　　　　</a:t>
            </a:r>
          </a:p>
        </p:txBody>
      </p:sp>
      <p:sp>
        <p:nvSpPr>
          <p:cNvPr id="12" name="タイトル 1">
            <a:extLst>
              <a:ext uri="{FF2B5EF4-FFF2-40B4-BE49-F238E27FC236}">
                <a16:creationId xmlns:a16="http://schemas.microsoft.com/office/drawing/2014/main" id="{A8D525D4-844A-4DE9-8B74-DCF2A25C166D}"/>
              </a:ext>
            </a:extLst>
          </p:cNvPr>
          <p:cNvSpPr txBox="1">
            <a:spLocks/>
          </p:cNvSpPr>
          <p:nvPr/>
        </p:nvSpPr>
        <p:spPr>
          <a:xfrm>
            <a:off x="908825" y="2094736"/>
            <a:ext cx="8945585" cy="7098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600" b="1" dirty="0">
                <a:latin typeface="ＭＳ Ｐゴシック" panose="020B0600070205080204" pitchFamily="50" charset="-128"/>
                <a:ea typeface="ＭＳ Ｐゴシック" panose="020B0600070205080204" pitchFamily="50" charset="-128"/>
              </a:rPr>
              <a:t>１．ＴＤＢＣ動態管理プラットフォーム　　　　　　</a:t>
            </a:r>
          </a:p>
        </p:txBody>
      </p:sp>
      <p:sp>
        <p:nvSpPr>
          <p:cNvPr id="11" name="タイトル 1">
            <a:extLst>
              <a:ext uri="{FF2B5EF4-FFF2-40B4-BE49-F238E27FC236}">
                <a16:creationId xmlns:a16="http://schemas.microsoft.com/office/drawing/2014/main" id="{A8945A47-022F-445C-89E1-92E2300E69E7}"/>
              </a:ext>
            </a:extLst>
          </p:cNvPr>
          <p:cNvSpPr txBox="1">
            <a:spLocks/>
          </p:cNvSpPr>
          <p:nvPr/>
        </p:nvSpPr>
        <p:spPr>
          <a:xfrm>
            <a:off x="908825" y="3901221"/>
            <a:ext cx="8945584" cy="7098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600" b="1" dirty="0">
                <a:latin typeface="ＭＳ Ｐゴシック" panose="020B0600070205080204" pitchFamily="50" charset="-128"/>
                <a:ea typeface="ＭＳ Ｐゴシック" panose="020B0600070205080204" pitchFamily="50" charset="-128"/>
              </a:rPr>
              <a:t>３．その他動向　　　　　　</a:t>
            </a:r>
          </a:p>
        </p:txBody>
      </p:sp>
    </p:spTree>
    <p:extLst>
      <p:ext uri="{BB962C8B-B14F-4D97-AF65-F5344CB8AC3E}">
        <p14:creationId xmlns:p14="http://schemas.microsoft.com/office/powerpoint/2010/main" val="203129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３</a:t>
            </a:r>
          </a:p>
        </p:txBody>
      </p:sp>
      <p:sp>
        <p:nvSpPr>
          <p:cNvPr id="5" name="タイトル 1">
            <a:extLst>
              <a:ext uri="{FF2B5EF4-FFF2-40B4-BE49-F238E27FC236}">
                <a16:creationId xmlns:a16="http://schemas.microsoft.com/office/drawing/2014/main" id="{4A19F358-BB94-4D8B-8C7A-B1506BD9AE75}"/>
              </a:ext>
            </a:extLst>
          </p:cNvPr>
          <p:cNvSpPr txBox="1">
            <a:spLocks/>
          </p:cNvSpPr>
          <p:nvPr/>
        </p:nvSpPr>
        <p:spPr>
          <a:xfrm>
            <a:off x="662245" y="2896118"/>
            <a:ext cx="8235175" cy="7098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4000" b="1" dirty="0">
                <a:latin typeface="ＭＳ Ｐゴシック" panose="020B0600070205080204" pitchFamily="50" charset="-128"/>
                <a:ea typeface="ＭＳ Ｐゴシック" panose="020B0600070205080204" pitchFamily="50" charset="-128"/>
              </a:rPr>
              <a:t>１．ＴＤＢＣ動態管理プラットフォーム　　　　　　</a:t>
            </a:r>
          </a:p>
        </p:txBody>
      </p:sp>
    </p:spTree>
    <p:extLst>
      <p:ext uri="{BB962C8B-B14F-4D97-AF65-F5344CB8AC3E}">
        <p14:creationId xmlns:p14="http://schemas.microsoft.com/office/powerpoint/2010/main" val="3851604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４</a:t>
            </a:r>
          </a:p>
        </p:txBody>
      </p:sp>
      <p:pic>
        <p:nvPicPr>
          <p:cNvPr id="3" name="図 2" descr="テキスト, 手紙&#10;&#10;自動的に生成された説明">
            <a:extLst>
              <a:ext uri="{FF2B5EF4-FFF2-40B4-BE49-F238E27FC236}">
                <a16:creationId xmlns:a16="http://schemas.microsoft.com/office/drawing/2014/main" id="{D1B024D5-3C15-452A-A7EA-5C7B7D361EF5}"/>
              </a:ext>
            </a:extLst>
          </p:cNvPr>
          <p:cNvPicPr>
            <a:picLocks noChangeAspect="1"/>
          </p:cNvPicPr>
          <p:nvPr/>
        </p:nvPicPr>
        <p:blipFill>
          <a:blip r:embed="rId2"/>
          <a:stretch>
            <a:fillRect/>
          </a:stretch>
        </p:blipFill>
        <p:spPr>
          <a:xfrm>
            <a:off x="90487" y="927653"/>
            <a:ext cx="8963025" cy="5410200"/>
          </a:xfrm>
          <a:prstGeom prst="rect">
            <a:avLst/>
          </a:prstGeom>
        </p:spPr>
      </p:pic>
    </p:spTree>
    <p:extLst>
      <p:ext uri="{BB962C8B-B14F-4D97-AF65-F5344CB8AC3E}">
        <p14:creationId xmlns:p14="http://schemas.microsoft.com/office/powerpoint/2010/main" val="2503353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５</a:t>
            </a:r>
          </a:p>
        </p:txBody>
      </p:sp>
      <p:pic>
        <p:nvPicPr>
          <p:cNvPr id="3" name="図 2">
            <a:extLst>
              <a:ext uri="{FF2B5EF4-FFF2-40B4-BE49-F238E27FC236}">
                <a16:creationId xmlns:a16="http://schemas.microsoft.com/office/drawing/2014/main" id="{32A09152-8F25-4327-B964-D9FA2A7D4C01}"/>
              </a:ext>
            </a:extLst>
          </p:cNvPr>
          <p:cNvPicPr>
            <a:picLocks noChangeAspect="1"/>
          </p:cNvPicPr>
          <p:nvPr/>
        </p:nvPicPr>
        <p:blipFill>
          <a:blip r:embed="rId2"/>
          <a:stretch>
            <a:fillRect/>
          </a:stretch>
        </p:blipFill>
        <p:spPr>
          <a:xfrm>
            <a:off x="140539" y="849085"/>
            <a:ext cx="8937716" cy="5203371"/>
          </a:xfrm>
          <a:prstGeom prst="rect">
            <a:avLst/>
          </a:prstGeom>
        </p:spPr>
      </p:pic>
      <p:sp>
        <p:nvSpPr>
          <p:cNvPr id="4" name="タイトル 1">
            <a:extLst>
              <a:ext uri="{FF2B5EF4-FFF2-40B4-BE49-F238E27FC236}">
                <a16:creationId xmlns:a16="http://schemas.microsoft.com/office/drawing/2014/main" id="{105C68B7-5FFD-4082-AA17-CF72614246A0}"/>
              </a:ext>
            </a:extLst>
          </p:cNvPr>
          <p:cNvSpPr txBox="1">
            <a:spLocks/>
          </p:cNvSpPr>
          <p:nvPr/>
        </p:nvSpPr>
        <p:spPr>
          <a:xfrm>
            <a:off x="369575" y="616017"/>
            <a:ext cx="6984126" cy="1094445"/>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800" b="1" dirty="0">
                <a:latin typeface="ＭＳ Ｐゴシック" panose="020B0600070205080204" pitchFamily="50" charset="-128"/>
                <a:ea typeface="ＭＳ Ｐゴシック" panose="020B0600070205080204" pitchFamily="50" charset="-128"/>
              </a:rPr>
              <a:t>トラックには各種装置が装備されているが</a:t>
            </a:r>
            <a:endParaRPr lang="en-US" altLang="ja-JP" sz="2800" b="1" dirty="0">
              <a:latin typeface="ＭＳ Ｐゴシック" panose="020B0600070205080204" pitchFamily="50" charset="-128"/>
              <a:ea typeface="ＭＳ Ｐゴシック" panose="020B0600070205080204" pitchFamily="50" charset="-128"/>
            </a:endParaRPr>
          </a:p>
          <a:p>
            <a:pPr algn="l"/>
            <a:r>
              <a:rPr lang="ja-JP" altLang="en-US" sz="2800" b="1" dirty="0">
                <a:latin typeface="ＭＳ Ｐゴシック" panose="020B0600070205080204" pitchFamily="50" charset="-128"/>
                <a:ea typeface="ＭＳ Ｐゴシック" panose="020B0600070205080204" pitchFamily="50" charset="-128"/>
              </a:rPr>
              <a:t>　　　　メーカー別で連携されていない。</a:t>
            </a:r>
          </a:p>
        </p:txBody>
      </p:sp>
    </p:spTree>
    <p:extLst>
      <p:ext uri="{BB962C8B-B14F-4D97-AF65-F5344CB8AC3E}">
        <p14:creationId xmlns:p14="http://schemas.microsoft.com/office/powerpoint/2010/main" val="3799538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EE8D998D-5DD4-47E0-849E-8439C36A4199}"/>
              </a:ext>
            </a:extLst>
          </p:cNvPr>
          <p:cNvPicPr>
            <a:picLocks noChangeAspect="1"/>
          </p:cNvPicPr>
          <p:nvPr/>
        </p:nvPicPr>
        <p:blipFill>
          <a:blip r:embed="rId2"/>
          <a:stretch>
            <a:fillRect/>
          </a:stretch>
        </p:blipFill>
        <p:spPr>
          <a:xfrm>
            <a:off x="404572" y="466908"/>
            <a:ext cx="8008374" cy="5983268"/>
          </a:xfrm>
          <a:prstGeom prst="rect">
            <a:avLst/>
          </a:prstGeom>
        </p:spPr>
      </p:pic>
      <p:sp>
        <p:nvSpPr>
          <p:cNvPr id="3" name="タイトル 1">
            <a:extLst>
              <a:ext uri="{FF2B5EF4-FFF2-40B4-BE49-F238E27FC236}">
                <a16:creationId xmlns:a16="http://schemas.microsoft.com/office/drawing/2014/main" id="{9951AF8E-740E-4A51-8C42-11B6ECB413F9}"/>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６</a:t>
            </a:r>
          </a:p>
        </p:txBody>
      </p:sp>
      <p:sp>
        <p:nvSpPr>
          <p:cNvPr id="4" name="タイトル 1">
            <a:extLst>
              <a:ext uri="{FF2B5EF4-FFF2-40B4-BE49-F238E27FC236}">
                <a16:creationId xmlns:a16="http://schemas.microsoft.com/office/drawing/2014/main" id="{6D4B0538-80F0-4315-8A1F-77792A875266}"/>
              </a:ext>
            </a:extLst>
          </p:cNvPr>
          <p:cNvSpPr txBox="1">
            <a:spLocks/>
          </p:cNvSpPr>
          <p:nvPr/>
        </p:nvSpPr>
        <p:spPr>
          <a:xfrm>
            <a:off x="831587" y="601662"/>
            <a:ext cx="5906098" cy="641324"/>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800" b="1" dirty="0">
                <a:latin typeface="ＭＳ Ｐゴシック" panose="020B0600070205080204" pitchFamily="50" charset="-128"/>
                <a:ea typeface="ＭＳ Ｐゴシック" panose="020B0600070205080204" pitchFamily="50" charset="-128"/>
              </a:rPr>
              <a:t>実施内容（概要）</a:t>
            </a:r>
          </a:p>
        </p:txBody>
      </p:sp>
    </p:spTree>
    <p:extLst>
      <p:ext uri="{BB962C8B-B14F-4D97-AF65-F5344CB8AC3E}">
        <p14:creationId xmlns:p14="http://schemas.microsoft.com/office/powerpoint/2010/main" val="467209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７</a:t>
            </a:r>
          </a:p>
        </p:txBody>
      </p:sp>
      <p:pic>
        <p:nvPicPr>
          <p:cNvPr id="3" name="図 2">
            <a:extLst>
              <a:ext uri="{FF2B5EF4-FFF2-40B4-BE49-F238E27FC236}">
                <a16:creationId xmlns:a16="http://schemas.microsoft.com/office/drawing/2014/main" id="{264FF294-9888-4D94-92EB-64D0D6F59A8E}"/>
              </a:ext>
            </a:extLst>
          </p:cNvPr>
          <p:cNvPicPr>
            <a:picLocks noChangeAspect="1"/>
          </p:cNvPicPr>
          <p:nvPr/>
        </p:nvPicPr>
        <p:blipFill>
          <a:blip r:embed="rId2"/>
          <a:stretch>
            <a:fillRect/>
          </a:stretch>
        </p:blipFill>
        <p:spPr>
          <a:xfrm>
            <a:off x="187954" y="892277"/>
            <a:ext cx="8768091" cy="5073445"/>
          </a:xfrm>
          <a:prstGeom prst="rect">
            <a:avLst/>
          </a:prstGeom>
        </p:spPr>
      </p:pic>
    </p:spTree>
    <p:extLst>
      <p:ext uri="{BB962C8B-B14F-4D97-AF65-F5344CB8AC3E}">
        <p14:creationId xmlns:p14="http://schemas.microsoft.com/office/powerpoint/2010/main" val="4114286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FFA3443C-FAB5-4A45-83DA-CF09C587CEBE}"/>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８</a:t>
            </a:r>
          </a:p>
        </p:txBody>
      </p:sp>
      <p:pic>
        <p:nvPicPr>
          <p:cNvPr id="3" name="図 2">
            <a:extLst>
              <a:ext uri="{FF2B5EF4-FFF2-40B4-BE49-F238E27FC236}">
                <a16:creationId xmlns:a16="http://schemas.microsoft.com/office/drawing/2014/main" id="{D00FF81D-0072-45FB-AE90-1E28D899C5DA}"/>
              </a:ext>
            </a:extLst>
          </p:cNvPr>
          <p:cNvPicPr>
            <a:picLocks noChangeAspect="1"/>
          </p:cNvPicPr>
          <p:nvPr/>
        </p:nvPicPr>
        <p:blipFill>
          <a:blip r:embed="rId2"/>
          <a:stretch>
            <a:fillRect/>
          </a:stretch>
        </p:blipFill>
        <p:spPr>
          <a:xfrm>
            <a:off x="308008" y="850483"/>
            <a:ext cx="8527984" cy="4932472"/>
          </a:xfrm>
          <a:prstGeom prst="rect">
            <a:avLst/>
          </a:prstGeom>
        </p:spPr>
      </p:pic>
      <p:sp>
        <p:nvSpPr>
          <p:cNvPr id="4" name="タイトル 1">
            <a:extLst>
              <a:ext uri="{FF2B5EF4-FFF2-40B4-BE49-F238E27FC236}">
                <a16:creationId xmlns:a16="http://schemas.microsoft.com/office/drawing/2014/main" id="{43BB796B-CFFF-4C60-8259-53511F73CEE4}"/>
              </a:ext>
            </a:extLst>
          </p:cNvPr>
          <p:cNvSpPr txBox="1">
            <a:spLocks/>
          </p:cNvSpPr>
          <p:nvPr/>
        </p:nvSpPr>
        <p:spPr>
          <a:xfrm>
            <a:off x="211202" y="359596"/>
            <a:ext cx="6775225" cy="1017142"/>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en-US" altLang="ja-JP" sz="28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216656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DFDC752F-93B7-4964-A752-AC279C0CF4D3}"/>
              </a:ext>
            </a:extLst>
          </p:cNvPr>
          <p:cNvSpPr/>
          <p:nvPr/>
        </p:nvSpPr>
        <p:spPr>
          <a:xfrm>
            <a:off x="1239480" y="769648"/>
            <a:ext cx="7020232" cy="569940"/>
          </a:xfrm>
          <a:prstGeom prst="rect">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a:extLst>
              <a:ext uri="{FF2B5EF4-FFF2-40B4-BE49-F238E27FC236}">
                <a16:creationId xmlns:a16="http://schemas.microsoft.com/office/drawing/2014/main" id="{99750CD2-2931-4D56-AA86-C14B9C7404F9}"/>
              </a:ext>
            </a:extLst>
          </p:cNvPr>
          <p:cNvSpPr txBox="1">
            <a:spLocks/>
          </p:cNvSpPr>
          <p:nvPr/>
        </p:nvSpPr>
        <p:spPr>
          <a:xfrm>
            <a:off x="1989791" y="738697"/>
            <a:ext cx="6526063" cy="5376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b="1" dirty="0">
                <a:latin typeface="ＭＳ Ｐゴシック" panose="020B0600070205080204" pitchFamily="50" charset="-128"/>
                <a:ea typeface="ＭＳ Ｐゴシック" panose="020B0600070205080204" pitchFamily="50" charset="-128"/>
              </a:rPr>
              <a:t>車両動態管理プラットフォーム  （</a:t>
            </a:r>
            <a:r>
              <a:rPr lang="en-US" altLang="ja-JP" sz="2400" b="1" dirty="0">
                <a:latin typeface="ＭＳ Ｐゴシック" panose="020B0600070205080204" pitchFamily="50" charset="-128"/>
                <a:ea typeface="ＭＳ Ｐゴシック" panose="020B0600070205080204" pitchFamily="50" charset="-128"/>
              </a:rPr>
              <a:t>API</a:t>
            </a:r>
            <a:r>
              <a:rPr lang="ja-JP" altLang="en-US" sz="2400" b="1" dirty="0">
                <a:latin typeface="ＭＳ Ｐゴシック" panose="020B0600070205080204" pitchFamily="50" charset="-128"/>
                <a:ea typeface="ＭＳ Ｐゴシック" panose="020B0600070205080204" pitchFamily="50" charset="-128"/>
              </a:rPr>
              <a:t> </a:t>
            </a:r>
            <a:r>
              <a:rPr lang="en-US" altLang="ja-JP" sz="2400" b="1" dirty="0">
                <a:latin typeface="ＭＳ Ｐゴシック" panose="020B0600070205080204" pitchFamily="50" charset="-128"/>
                <a:ea typeface="ＭＳ Ｐゴシック" panose="020B0600070205080204" pitchFamily="50" charset="-128"/>
              </a:rPr>
              <a:t>HUB)</a:t>
            </a:r>
            <a:endParaRPr lang="ja-JP" altLang="en-US" sz="2400" b="1" dirty="0">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0690A9ED-F095-45E1-93A3-E737F183FE0F}"/>
              </a:ext>
            </a:extLst>
          </p:cNvPr>
          <p:cNvSpPr/>
          <p:nvPr/>
        </p:nvSpPr>
        <p:spPr>
          <a:xfrm>
            <a:off x="2551471" y="2652238"/>
            <a:ext cx="404105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4BF99DBB-56CE-458B-A0C9-73A1F1C97885}"/>
              </a:ext>
            </a:extLst>
          </p:cNvPr>
          <p:cNvSpPr/>
          <p:nvPr/>
        </p:nvSpPr>
        <p:spPr>
          <a:xfrm>
            <a:off x="2551471" y="2969472"/>
            <a:ext cx="4041058" cy="36933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0F9F3ACE-5076-4BE4-84E9-35D705E013EC}"/>
              </a:ext>
            </a:extLst>
          </p:cNvPr>
          <p:cNvSpPr/>
          <p:nvPr/>
        </p:nvSpPr>
        <p:spPr>
          <a:xfrm>
            <a:off x="2551471" y="3337182"/>
            <a:ext cx="4041058" cy="36933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B6A96116-283E-484D-BE3C-96D35337CD18}"/>
              </a:ext>
            </a:extLst>
          </p:cNvPr>
          <p:cNvSpPr/>
          <p:nvPr/>
        </p:nvSpPr>
        <p:spPr>
          <a:xfrm>
            <a:off x="2551471" y="3725277"/>
            <a:ext cx="4041058" cy="36933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931F3FC3-3321-4257-B7F9-3EAD294063CC}"/>
              </a:ext>
            </a:extLst>
          </p:cNvPr>
          <p:cNvSpPr/>
          <p:nvPr/>
        </p:nvSpPr>
        <p:spPr>
          <a:xfrm>
            <a:off x="2551471" y="4092987"/>
            <a:ext cx="4041058" cy="36933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3131647-402C-4413-BAB3-66A2E0799BFA}"/>
              </a:ext>
            </a:extLst>
          </p:cNvPr>
          <p:cNvSpPr/>
          <p:nvPr/>
        </p:nvSpPr>
        <p:spPr>
          <a:xfrm>
            <a:off x="2551471" y="4462319"/>
            <a:ext cx="4041058" cy="36933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BDB3F65-0FFD-49C5-B719-DDF1ECAE622A}"/>
              </a:ext>
            </a:extLst>
          </p:cNvPr>
          <p:cNvSpPr/>
          <p:nvPr/>
        </p:nvSpPr>
        <p:spPr>
          <a:xfrm>
            <a:off x="2551471" y="4830029"/>
            <a:ext cx="4041058" cy="36933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CA216D38-ABC1-4D27-B0FC-235394274262}"/>
              </a:ext>
            </a:extLst>
          </p:cNvPr>
          <p:cNvSpPr/>
          <p:nvPr/>
        </p:nvSpPr>
        <p:spPr>
          <a:xfrm>
            <a:off x="2551471" y="5199361"/>
            <a:ext cx="4041058" cy="36933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09DBD19E-7EFF-4D3E-BC5F-D43D9A173644}"/>
              </a:ext>
            </a:extLst>
          </p:cNvPr>
          <p:cNvSpPr/>
          <p:nvPr/>
        </p:nvSpPr>
        <p:spPr>
          <a:xfrm>
            <a:off x="2551471" y="5567071"/>
            <a:ext cx="4041058" cy="36933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5A416220-A781-4173-A5CF-59FBB798E341}"/>
              </a:ext>
            </a:extLst>
          </p:cNvPr>
          <p:cNvSpPr/>
          <p:nvPr/>
        </p:nvSpPr>
        <p:spPr>
          <a:xfrm>
            <a:off x="2551471" y="5951151"/>
            <a:ext cx="4041058" cy="36933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タイトル 1">
            <a:extLst>
              <a:ext uri="{FF2B5EF4-FFF2-40B4-BE49-F238E27FC236}">
                <a16:creationId xmlns:a16="http://schemas.microsoft.com/office/drawing/2014/main" id="{8B00D91F-4A8D-4AD6-A211-27A44979329E}"/>
              </a:ext>
            </a:extLst>
          </p:cNvPr>
          <p:cNvSpPr txBox="1">
            <a:spLocks/>
          </p:cNvSpPr>
          <p:nvPr/>
        </p:nvSpPr>
        <p:spPr>
          <a:xfrm>
            <a:off x="3998989" y="2601762"/>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solidFill>
                  <a:schemeClr val="bg1"/>
                </a:solidFill>
                <a:latin typeface="ＭＳ Ｐゴシック" panose="020B0600070205080204" pitchFamily="50" charset="-128"/>
                <a:ea typeface="ＭＳ Ｐゴシック" panose="020B0600070205080204" pitchFamily="50" charset="-128"/>
              </a:rPr>
              <a:t>項目</a:t>
            </a:r>
          </a:p>
        </p:txBody>
      </p:sp>
      <p:sp>
        <p:nvSpPr>
          <p:cNvPr id="33" name="タイトル 1">
            <a:extLst>
              <a:ext uri="{FF2B5EF4-FFF2-40B4-BE49-F238E27FC236}">
                <a16:creationId xmlns:a16="http://schemas.microsoft.com/office/drawing/2014/main" id="{9E24C10F-14E4-4555-8D26-9CA09E2AC284}"/>
              </a:ext>
            </a:extLst>
          </p:cNvPr>
          <p:cNvSpPr txBox="1">
            <a:spLocks/>
          </p:cNvSpPr>
          <p:nvPr/>
        </p:nvSpPr>
        <p:spPr>
          <a:xfrm>
            <a:off x="3005389" y="2945765"/>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車両車番</a:t>
            </a:r>
          </a:p>
        </p:txBody>
      </p:sp>
      <p:sp>
        <p:nvSpPr>
          <p:cNvPr id="34" name="タイトル 1">
            <a:extLst>
              <a:ext uri="{FF2B5EF4-FFF2-40B4-BE49-F238E27FC236}">
                <a16:creationId xmlns:a16="http://schemas.microsoft.com/office/drawing/2014/main" id="{3115C2DD-DDE4-45B7-9481-B7C0E71B4F87}"/>
              </a:ext>
            </a:extLst>
          </p:cNvPr>
          <p:cNvSpPr txBox="1">
            <a:spLocks/>
          </p:cNvSpPr>
          <p:nvPr/>
        </p:nvSpPr>
        <p:spPr>
          <a:xfrm>
            <a:off x="3034895" y="3372651"/>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デバイスＩＤ</a:t>
            </a:r>
          </a:p>
        </p:txBody>
      </p:sp>
      <p:sp>
        <p:nvSpPr>
          <p:cNvPr id="35" name="タイトル 1">
            <a:extLst>
              <a:ext uri="{FF2B5EF4-FFF2-40B4-BE49-F238E27FC236}">
                <a16:creationId xmlns:a16="http://schemas.microsoft.com/office/drawing/2014/main" id="{7AC99BB9-6BA9-441F-BEFA-974036BACA79}"/>
              </a:ext>
            </a:extLst>
          </p:cNvPr>
          <p:cNvSpPr txBox="1">
            <a:spLocks/>
          </p:cNvSpPr>
          <p:nvPr/>
        </p:nvSpPr>
        <p:spPr>
          <a:xfrm>
            <a:off x="3034895" y="3758095"/>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計測時刻</a:t>
            </a:r>
          </a:p>
        </p:txBody>
      </p:sp>
      <p:sp>
        <p:nvSpPr>
          <p:cNvPr id="36" name="タイトル 1">
            <a:extLst>
              <a:ext uri="{FF2B5EF4-FFF2-40B4-BE49-F238E27FC236}">
                <a16:creationId xmlns:a16="http://schemas.microsoft.com/office/drawing/2014/main" id="{538A4634-65E3-48D1-9D2E-6406116AE53F}"/>
              </a:ext>
            </a:extLst>
          </p:cNvPr>
          <p:cNvSpPr txBox="1">
            <a:spLocks/>
          </p:cNvSpPr>
          <p:nvPr/>
        </p:nvSpPr>
        <p:spPr>
          <a:xfrm>
            <a:off x="3034895" y="4144301"/>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緯度</a:t>
            </a:r>
          </a:p>
        </p:txBody>
      </p:sp>
      <p:sp>
        <p:nvSpPr>
          <p:cNvPr id="37" name="タイトル 1">
            <a:extLst>
              <a:ext uri="{FF2B5EF4-FFF2-40B4-BE49-F238E27FC236}">
                <a16:creationId xmlns:a16="http://schemas.microsoft.com/office/drawing/2014/main" id="{A6E071A7-40AD-446F-A653-FFAF845B117F}"/>
              </a:ext>
            </a:extLst>
          </p:cNvPr>
          <p:cNvSpPr txBox="1">
            <a:spLocks/>
          </p:cNvSpPr>
          <p:nvPr/>
        </p:nvSpPr>
        <p:spPr>
          <a:xfrm>
            <a:off x="3034895" y="4512011"/>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経度</a:t>
            </a:r>
          </a:p>
        </p:txBody>
      </p:sp>
      <p:sp>
        <p:nvSpPr>
          <p:cNvPr id="38" name="タイトル 1">
            <a:extLst>
              <a:ext uri="{FF2B5EF4-FFF2-40B4-BE49-F238E27FC236}">
                <a16:creationId xmlns:a16="http://schemas.microsoft.com/office/drawing/2014/main" id="{A6350F76-813B-4A11-8380-A720F014E3B8}"/>
              </a:ext>
            </a:extLst>
          </p:cNvPr>
          <p:cNvSpPr txBox="1">
            <a:spLocks/>
          </p:cNvSpPr>
          <p:nvPr/>
        </p:nvSpPr>
        <p:spPr>
          <a:xfrm>
            <a:off x="3034895" y="4883394"/>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測地系</a:t>
            </a:r>
          </a:p>
        </p:txBody>
      </p:sp>
      <p:sp>
        <p:nvSpPr>
          <p:cNvPr id="39" name="タイトル 1">
            <a:extLst>
              <a:ext uri="{FF2B5EF4-FFF2-40B4-BE49-F238E27FC236}">
                <a16:creationId xmlns:a16="http://schemas.microsoft.com/office/drawing/2014/main" id="{F738C4D8-6585-4292-B5AA-7F7B4F40C6BC}"/>
              </a:ext>
            </a:extLst>
          </p:cNvPr>
          <p:cNvSpPr txBox="1">
            <a:spLocks/>
          </p:cNvSpPr>
          <p:nvPr/>
        </p:nvSpPr>
        <p:spPr>
          <a:xfrm>
            <a:off x="3005389" y="5609676"/>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車両管理情報</a:t>
            </a:r>
          </a:p>
        </p:txBody>
      </p:sp>
      <p:sp>
        <p:nvSpPr>
          <p:cNvPr id="40" name="タイトル 1">
            <a:extLst>
              <a:ext uri="{FF2B5EF4-FFF2-40B4-BE49-F238E27FC236}">
                <a16:creationId xmlns:a16="http://schemas.microsoft.com/office/drawing/2014/main" id="{BF231043-9D0C-4ADB-BCDE-27752C6F4650}"/>
              </a:ext>
            </a:extLst>
          </p:cNvPr>
          <p:cNvSpPr txBox="1">
            <a:spLocks/>
          </p:cNvSpPr>
          <p:nvPr/>
        </p:nvSpPr>
        <p:spPr>
          <a:xfrm>
            <a:off x="3005389" y="6001400"/>
            <a:ext cx="2481011" cy="30271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その他付加情報　</a:t>
            </a:r>
            <a:r>
              <a:rPr lang="en-US" altLang="ja-JP" sz="2000" b="1" dirty="0" err="1">
                <a:latin typeface="ＭＳ Ｐゴシック" panose="020B0600070205080204" pitchFamily="50" charset="-128"/>
                <a:ea typeface="ＭＳ Ｐゴシック" panose="020B0600070205080204" pitchFamily="50" charset="-128"/>
              </a:rPr>
              <a:t>etc</a:t>
            </a:r>
            <a:endParaRPr lang="ja-JP" altLang="en-US" sz="2000" b="1" dirty="0">
              <a:latin typeface="ＭＳ Ｐゴシック" panose="020B0600070205080204" pitchFamily="50" charset="-128"/>
              <a:ea typeface="ＭＳ Ｐゴシック" panose="020B0600070205080204" pitchFamily="50" charset="-128"/>
            </a:endParaRPr>
          </a:p>
        </p:txBody>
      </p:sp>
      <p:sp>
        <p:nvSpPr>
          <p:cNvPr id="41" name="四角形: 角を丸くする 40">
            <a:extLst>
              <a:ext uri="{FF2B5EF4-FFF2-40B4-BE49-F238E27FC236}">
                <a16:creationId xmlns:a16="http://schemas.microsoft.com/office/drawing/2014/main" id="{54223DD6-D8C6-400C-9984-7E164566AEB0}"/>
              </a:ext>
            </a:extLst>
          </p:cNvPr>
          <p:cNvSpPr/>
          <p:nvPr/>
        </p:nvSpPr>
        <p:spPr>
          <a:xfrm>
            <a:off x="2709870" y="2990020"/>
            <a:ext cx="2304582" cy="258123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タイトル 1">
            <a:extLst>
              <a:ext uri="{FF2B5EF4-FFF2-40B4-BE49-F238E27FC236}">
                <a16:creationId xmlns:a16="http://schemas.microsoft.com/office/drawing/2014/main" id="{565A936F-BBD0-4C21-8C5F-64BFFFCE203B}"/>
              </a:ext>
            </a:extLst>
          </p:cNvPr>
          <p:cNvSpPr txBox="1">
            <a:spLocks/>
          </p:cNvSpPr>
          <p:nvPr/>
        </p:nvSpPr>
        <p:spPr>
          <a:xfrm>
            <a:off x="736941" y="1581105"/>
            <a:ext cx="7670117" cy="79769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effectLst/>
                <a:ea typeface="ＭＳ Ｐゴシック" panose="020B0600070205080204" pitchFamily="50" charset="-128"/>
                <a:cs typeface="Times New Roman" panose="02020603050405020304" pitchFamily="18" charset="0"/>
              </a:rPr>
              <a:t>今回の</a:t>
            </a:r>
            <a:r>
              <a:rPr lang="ja-JP" altLang="ja-JP" sz="2400" dirty="0">
                <a:effectLst/>
                <a:ea typeface="ＭＳ Ｐゴシック" panose="020B0600070205080204" pitchFamily="50" charset="-128"/>
                <a:cs typeface="Times New Roman" panose="02020603050405020304" pitchFamily="18" charset="0"/>
              </a:rPr>
              <a:t>「動態管理プラットフォーム」</a:t>
            </a:r>
            <a:r>
              <a:rPr lang="ja-JP" altLang="en-US" sz="2400" dirty="0">
                <a:effectLst/>
                <a:ea typeface="ＭＳ Ｐゴシック" panose="020B0600070205080204" pitchFamily="50" charset="-128"/>
                <a:cs typeface="Times New Roman" panose="02020603050405020304" pitchFamily="18" charset="0"/>
              </a:rPr>
              <a:t>構築において、</a:t>
            </a:r>
            <a:r>
              <a:rPr lang="ja-JP" altLang="en-US" sz="2400" u="sng" dirty="0">
                <a:solidFill>
                  <a:srgbClr val="FF0000"/>
                </a:solidFill>
                <a:effectLst/>
                <a:ea typeface="ＭＳ Ｐゴシック" panose="020B0600070205080204" pitchFamily="50" charset="-128"/>
                <a:cs typeface="Times New Roman" panose="02020603050405020304" pitchFamily="18" charset="0"/>
              </a:rPr>
              <a:t>実際に利用する</a:t>
            </a:r>
            <a:r>
              <a:rPr lang="ja-JP" altLang="ja-JP" sz="2400" u="sng" dirty="0">
                <a:solidFill>
                  <a:srgbClr val="FF0000"/>
                </a:solidFill>
                <a:effectLst/>
                <a:ea typeface="ＭＳ Ｐゴシック" panose="020B0600070205080204" pitchFamily="50" charset="-128"/>
                <a:cs typeface="Times New Roman" panose="02020603050405020304" pitchFamily="18" charset="0"/>
              </a:rPr>
              <a:t>項目</a:t>
            </a:r>
            <a:r>
              <a:rPr lang="ja-JP" altLang="en-US" sz="2400" u="sng" dirty="0">
                <a:solidFill>
                  <a:srgbClr val="FF0000"/>
                </a:solidFill>
                <a:effectLst/>
                <a:ea typeface="ＭＳ Ｐゴシック" panose="020B0600070205080204" pitchFamily="50" charset="-128"/>
                <a:cs typeface="Times New Roman" panose="02020603050405020304" pitchFamily="18" charset="0"/>
              </a:rPr>
              <a:t>のみに限定して</a:t>
            </a:r>
            <a:r>
              <a:rPr lang="ja-JP" altLang="ja-JP" sz="2400" u="sng" dirty="0">
                <a:solidFill>
                  <a:srgbClr val="FF0000"/>
                </a:solidFill>
                <a:effectLst/>
                <a:ea typeface="ＭＳ Ｐゴシック" panose="020B0600070205080204" pitchFamily="50" charset="-128"/>
                <a:cs typeface="Times New Roman" panose="02020603050405020304" pitchFamily="18" charset="0"/>
              </a:rPr>
              <a:t>定義</a:t>
            </a:r>
            <a:r>
              <a:rPr lang="ja-JP" altLang="en-US" sz="2400" dirty="0">
                <a:effectLst/>
                <a:ea typeface="ＭＳ Ｐゴシック" panose="020B0600070205080204" pitchFamily="50" charset="-128"/>
                <a:cs typeface="Times New Roman" panose="02020603050405020304" pitchFamily="18" charset="0"/>
              </a:rPr>
              <a:t>する。</a:t>
            </a:r>
            <a:endParaRPr lang="ja-JP" altLang="en-US" sz="2400" b="1" dirty="0">
              <a:latin typeface="ＭＳ Ｐゴシック" panose="020B0600070205080204" pitchFamily="50" charset="-128"/>
              <a:ea typeface="ＭＳ Ｐゴシック" panose="020B0600070205080204" pitchFamily="50" charset="-128"/>
            </a:endParaRPr>
          </a:p>
        </p:txBody>
      </p:sp>
      <p:sp>
        <p:nvSpPr>
          <p:cNvPr id="44" name="タイトル 1">
            <a:extLst>
              <a:ext uri="{FF2B5EF4-FFF2-40B4-BE49-F238E27FC236}">
                <a16:creationId xmlns:a16="http://schemas.microsoft.com/office/drawing/2014/main" id="{99C07955-51B9-4DB9-AF88-EF17C867609A}"/>
              </a:ext>
            </a:extLst>
          </p:cNvPr>
          <p:cNvSpPr txBox="1">
            <a:spLocks/>
          </p:cNvSpPr>
          <p:nvPr/>
        </p:nvSpPr>
        <p:spPr>
          <a:xfrm>
            <a:off x="7946259" y="96484"/>
            <a:ext cx="1304421" cy="40812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Ｐ－　９</a:t>
            </a:r>
          </a:p>
        </p:txBody>
      </p:sp>
      <p:sp>
        <p:nvSpPr>
          <p:cNvPr id="43" name="タイトル 1">
            <a:extLst>
              <a:ext uri="{FF2B5EF4-FFF2-40B4-BE49-F238E27FC236}">
                <a16:creationId xmlns:a16="http://schemas.microsoft.com/office/drawing/2014/main" id="{B6694CC6-3FFA-47C2-8279-08CAC4601A1F}"/>
              </a:ext>
            </a:extLst>
          </p:cNvPr>
          <p:cNvSpPr txBox="1">
            <a:spLocks/>
          </p:cNvSpPr>
          <p:nvPr/>
        </p:nvSpPr>
        <p:spPr>
          <a:xfrm>
            <a:off x="3034895" y="5231844"/>
            <a:ext cx="2009063" cy="35159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ＭＳ Ｐゴシック" panose="020B0600070205080204" pitchFamily="50" charset="-128"/>
                <a:ea typeface="ＭＳ Ｐゴシック" panose="020B0600070205080204" pitchFamily="50" charset="-128"/>
              </a:rPr>
              <a:t>温度</a:t>
            </a:r>
          </a:p>
        </p:txBody>
      </p:sp>
    </p:spTree>
    <p:extLst>
      <p:ext uri="{BB962C8B-B14F-4D97-AF65-F5344CB8AC3E}">
        <p14:creationId xmlns:p14="http://schemas.microsoft.com/office/powerpoint/2010/main" val="316655182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1265</TotalTime>
  <Words>599</Words>
  <Application>Microsoft Office PowerPoint</Application>
  <PresentationFormat>画面に合わせる (4:3)</PresentationFormat>
  <Paragraphs>84</Paragraphs>
  <Slides>17</Slides>
  <Notes>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17</vt:i4>
      </vt:variant>
    </vt:vector>
  </HeadingPairs>
  <TitlesOfParts>
    <vt:vector size="28" baseType="lpstr">
      <vt:lpstr>BIZ UDPゴシック</vt:lpstr>
      <vt:lpstr>Meiryo UI</vt:lpstr>
      <vt:lpstr>ＭＳ Ｐゴシック</vt:lpstr>
      <vt:lpstr>MS Gothic</vt:lpstr>
      <vt:lpstr>游ゴシック</vt:lpstr>
      <vt:lpstr>游明朝</vt:lpstr>
      <vt:lpstr>Arial</vt:lpstr>
      <vt:lpstr>Calibri</vt:lpstr>
      <vt:lpstr>Calibri Light</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邦彦 兼子</dc:creator>
  <cp:lastModifiedBy>菅又 久直</cp:lastModifiedBy>
  <cp:revision>125</cp:revision>
  <dcterms:created xsi:type="dcterms:W3CDTF">2020-07-26T01:54:16Z</dcterms:created>
  <dcterms:modified xsi:type="dcterms:W3CDTF">2022-01-12T08:54:44Z</dcterms:modified>
</cp:coreProperties>
</file>