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80" r:id="rId3"/>
    <p:sldId id="275" r:id="rId4"/>
    <p:sldId id="274" r:id="rId5"/>
    <p:sldId id="281" r:id="rId6"/>
    <p:sldId id="276" r:id="rId7"/>
    <p:sldId id="277" r:id="rId8"/>
    <p:sldId id="279" r:id="rId9"/>
    <p:sldId id="278" r:id="rId10"/>
    <p:sldId id="282"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autoAdjust="0"/>
  </p:normalViewPr>
  <p:slideViewPr>
    <p:cSldViewPr snapToGrid="0">
      <p:cViewPr varScale="1">
        <p:scale>
          <a:sx n="59" d="100"/>
          <a:sy n="59" d="100"/>
        </p:scale>
        <p:origin x="164" y="6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EC221C-40FE-4B91-B924-93ED06D70855}" type="datetimeFigureOut">
              <a:rPr lang="en-GB" smtClean="0"/>
              <a:t>21/12/2020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E724ABE-271A-4BB5-AFA5-B8C860460010}" type="slidenum">
              <a:rPr lang="en-GB" smtClean="0"/>
              <a:t>‹#›</a:t>
            </a:fld>
            <a:endParaRPr lang="en-GB"/>
          </a:p>
        </p:txBody>
      </p:sp>
    </p:spTree>
    <p:extLst>
      <p:ext uri="{BB962C8B-B14F-4D97-AF65-F5344CB8AC3E}">
        <p14:creationId xmlns:p14="http://schemas.microsoft.com/office/powerpoint/2010/main" val="18666552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85461" y="980729"/>
            <a:ext cx="10363200" cy="1470025"/>
          </a:xfrm>
        </p:spPr>
        <p:txBody>
          <a:bodyPr/>
          <a:lstStyle/>
          <a:p>
            <a:r>
              <a:rPr lang="en-US"/>
              <a:t>Click to edit Master title style</a:t>
            </a:r>
            <a:endParaRPr lang="en-GB" dirty="0"/>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cxnSp>
        <p:nvCxnSpPr>
          <p:cNvPr id="7" name="Straight Connector 6"/>
          <p:cNvCxnSpPr/>
          <p:nvPr/>
        </p:nvCxnSpPr>
        <p:spPr>
          <a:xfrm>
            <a:off x="3023660" y="2063279"/>
            <a:ext cx="8930217" cy="0"/>
          </a:xfrm>
          <a:prstGeom prst="line">
            <a:avLst/>
          </a:prstGeom>
          <a:ln w="44450">
            <a:solidFill>
              <a:srgbClr val="3C3C3C"/>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918726" y="1916832"/>
            <a:ext cx="8930217" cy="0"/>
          </a:xfrm>
          <a:prstGeom prst="line">
            <a:avLst/>
          </a:prstGeom>
          <a:ln w="44450">
            <a:solidFill>
              <a:schemeClr val="bg1"/>
            </a:solidFill>
          </a:ln>
        </p:spPr>
        <p:style>
          <a:lnRef idx="1">
            <a:schemeClr val="accent1"/>
          </a:lnRef>
          <a:fillRef idx="0">
            <a:schemeClr val="accent1"/>
          </a:fillRef>
          <a:effectRef idx="0">
            <a:schemeClr val="accent1"/>
          </a:effectRef>
          <a:fontRef idx="minor">
            <a:schemeClr val="tx1"/>
          </a:fontRef>
        </p:style>
      </p:cxnSp>
      <p:graphicFrame>
        <p:nvGraphicFramePr>
          <p:cNvPr id="9" name="Table 8"/>
          <p:cNvGraphicFramePr>
            <a:graphicFrameLocks noGrp="1"/>
          </p:cNvGraphicFramePr>
          <p:nvPr/>
        </p:nvGraphicFramePr>
        <p:xfrm>
          <a:off x="623393" y="6512768"/>
          <a:ext cx="11329260" cy="228600"/>
        </p:xfrm>
        <a:graphic>
          <a:graphicData uri="http://schemas.openxmlformats.org/drawingml/2006/table">
            <a:tbl>
              <a:tblPr firstRow="1" bandRow="1">
                <a:tableStyleId>{5C22544A-7EE6-4342-B048-85BDC9FD1C3A}</a:tableStyleId>
              </a:tblPr>
              <a:tblGrid>
                <a:gridCol w="3776420">
                  <a:extLst>
                    <a:ext uri="{9D8B030D-6E8A-4147-A177-3AD203B41FA5}">
                      <a16:colId xmlns:a16="http://schemas.microsoft.com/office/drawing/2014/main" val="20000"/>
                    </a:ext>
                  </a:extLst>
                </a:gridCol>
                <a:gridCol w="3776420">
                  <a:extLst>
                    <a:ext uri="{9D8B030D-6E8A-4147-A177-3AD203B41FA5}">
                      <a16:colId xmlns:a16="http://schemas.microsoft.com/office/drawing/2014/main" val="20001"/>
                    </a:ext>
                  </a:extLst>
                </a:gridCol>
                <a:gridCol w="3776420">
                  <a:extLst>
                    <a:ext uri="{9D8B030D-6E8A-4147-A177-3AD203B41FA5}">
                      <a16:colId xmlns:a16="http://schemas.microsoft.com/office/drawing/2014/main" val="20002"/>
                    </a:ext>
                  </a:extLst>
                </a:gridCol>
              </a:tblGrid>
              <a:tr h="2160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fld id="{0628B70F-36D0-45F1-AB0A-0804D9CE9D5B}" type="datetimeFigureOut">
                        <a:rPr lang="en-GB" sz="900" b="0" smtClean="0">
                          <a:solidFill>
                            <a:schemeClr val="tx1">
                              <a:lumMod val="65000"/>
                              <a:lumOff val="35000"/>
                            </a:schemeClr>
                          </a:solidFill>
                        </a:rPr>
                        <a:pPr marL="0" marR="0" indent="0" algn="l" defTabSz="914400" rtl="0" eaLnBrk="1" fontAlgn="auto" latinLnBrk="0" hangingPunct="1">
                          <a:lnSpc>
                            <a:spcPct val="100000"/>
                          </a:lnSpc>
                          <a:spcBef>
                            <a:spcPts val="0"/>
                          </a:spcBef>
                          <a:spcAft>
                            <a:spcPts val="0"/>
                          </a:spcAft>
                          <a:buClrTx/>
                          <a:buSzTx/>
                          <a:buFontTx/>
                          <a:buNone/>
                          <a:tabLst/>
                          <a:defRPr/>
                        </a:pPr>
                        <a:t>21/12/2020</a:t>
                      </a:fld>
                      <a:endParaRPr lang="en-GB" sz="900" b="0" dirty="0">
                        <a:solidFill>
                          <a:schemeClr val="tx1">
                            <a:lumMod val="65000"/>
                            <a:lumOff val="35000"/>
                          </a:schemeClr>
                        </a:solidFill>
                      </a:endParaRPr>
                    </a:p>
                  </a:txBody>
                  <a:tcPr marL="121920" marR="121920">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900" b="0" dirty="0">
                          <a:solidFill>
                            <a:schemeClr val="tx1">
                              <a:lumMod val="65000"/>
                              <a:lumOff val="35000"/>
                            </a:schemeClr>
                          </a:solidFill>
                          <a:cs typeface="Arial"/>
                        </a:rPr>
                        <a:t>© Odette International</a:t>
                      </a:r>
                      <a:endParaRPr lang="en-GB" sz="900" b="0" dirty="0">
                        <a:solidFill>
                          <a:schemeClr val="tx1">
                            <a:lumMod val="65000"/>
                            <a:lumOff val="35000"/>
                          </a:schemeClr>
                        </a:solidFill>
                      </a:endParaRPr>
                    </a:p>
                  </a:txBody>
                  <a:tcPr marL="121920" marR="121920">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fld id="{10BC24D4-27C7-4975-A7E1-21C3928128D1}" type="slidenum">
                        <a:rPr lang="en-GB" sz="900" b="0" smtClean="0">
                          <a:solidFill>
                            <a:schemeClr val="tx1">
                              <a:lumMod val="65000"/>
                              <a:lumOff val="35000"/>
                            </a:schemeClr>
                          </a:solidFill>
                        </a:rPr>
                        <a:pPr marL="0" marR="0" indent="0" algn="r" defTabSz="914400" rtl="0" eaLnBrk="1" fontAlgn="auto" latinLnBrk="0" hangingPunct="1">
                          <a:lnSpc>
                            <a:spcPct val="100000"/>
                          </a:lnSpc>
                          <a:spcBef>
                            <a:spcPts val="0"/>
                          </a:spcBef>
                          <a:spcAft>
                            <a:spcPts val="0"/>
                          </a:spcAft>
                          <a:buClrTx/>
                          <a:buSzTx/>
                          <a:buFontTx/>
                          <a:buNone/>
                          <a:tabLst/>
                          <a:defRPr/>
                        </a:pPr>
                        <a:t>‹#›</a:t>
                      </a:fld>
                      <a:endParaRPr lang="en-GB" sz="900" b="0" dirty="0">
                        <a:solidFill>
                          <a:schemeClr val="tx1">
                            <a:lumMod val="65000"/>
                            <a:lumOff val="35000"/>
                          </a:schemeClr>
                        </a:solidFill>
                      </a:endParaRPr>
                    </a:p>
                  </a:txBody>
                  <a:tcPr marL="121920" marR="121920">
                    <a:noFill/>
                  </a:tcPr>
                </a:tc>
                <a:extLst>
                  <a:ext uri="{0D108BD9-81ED-4DB2-BD59-A6C34878D82A}">
                    <a16:rowId xmlns:a16="http://schemas.microsoft.com/office/drawing/2014/main" val="10000"/>
                  </a:ext>
                </a:extLst>
              </a:tr>
            </a:tbl>
          </a:graphicData>
        </a:graphic>
      </p:graphicFrame>
      <p:pic>
        <p:nvPicPr>
          <p:cNvPr id="13" name="Picture 12"/>
          <p:cNvPicPr>
            <a:picLocks noChangeAspect="1"/>
          </p:cNvPicPr>
          <p:nvPr userDrawn="1"/>
        </p:nvPicPr>
        <p:blipFill rotWithShape="1">
          <a:blip r:embed="rId2" cstate="print">
            <a:extLst>
              <a:ext uri="{28A0092B-C50C-407E-A947-70E740481C1C}">
                <a14:useLocalDpi xmlns:a14="http://schemas.microsoft.com/office/drawing/2010/main" val="0"/>
              </a:ext>
            </a:extLst>
          </a:blip>
          <a:srcRect t="1" r="813" b="2709"/>
          <a:stretch/>
        </p:blipFill>
        <p:spPr>
          <a:xfrm>
            <a:off x="7829550" y="12502"/>
            <a:ext cx="4362450" cy="968227"/>
          </a:xfrm>
          <a:prstGeom prst="rect">
            <a:avLst/>
          </a:prstGeom>
        </p:spPr>
      </p:pic>
      <p:sp>
        <p:nvSpPr>
          <p:cNvPr id="14" name="TextBox 11"/>
          <p:cNvSpPr txBox="1">
            <a:spLocks noChangeArrowheads="1"/>
          </p:cNvSpPr>
          <p:nvPr userDrawn="1"/>
        </p:nvSpPr>
        <p:spPr bwMode="auto">
          <a:xfrm rot="-5400000">
            <a:off x="-3295263" y="3285738"/>
            <a:ext cx="6867525" cy="276999"/>
          </a:xfrm>
          <a:prstGeom prst="rect">
            <a:avLst/>
          </a:prstGeom>
          <a:solidFill>
            <a:srgbClr val="3C3C3C"/>
          </a:solidFill>
          <a:ln w="9525">
            <a:noFill/>
            <a:miter lim="800000"/>
            <a:headEnd/>
            <a:tailEnd/>
          </a:ln>
        </p:spPr>
        <p:txBody>
          <a:bodyPr>
            <a:spAutoFit/>
          </a:bodyPr>
          <a:lstStyle/>
          <a:p>
            <a:pPr algn="r"/>
            <a:r>
              <a:rPr lang="de-DE" sz="1200" dirty="0">
                <a:solidFill>
                  <a:srgbClr val="FFFFFF"/>
                </a:solidFill>
              </a:rPr>
              <a:t>Standards, Best Practice  Recommendations and KPI for the Automotive Industry in Europe  </a:t>
            </a:r>
            <a:endParaRPr lang="en-GB" sz="1200" dirty="0">
              <a:solidFill>
                <a:srgbClr val="FFFFFF"/>
              </a:solidFill>
            </a:endParaRPr>
          </a:p>
        </p:txBody>
      </p:sp>
      <p:pic>
        <p:nvPicPr>
          <p:cNvPr id="15" name="Picture 9" descr="Logo odette green"/>
          <p:cNvPicPr>
            <a:picLocks noChangeAspect="1" noChangeArrowheads="1"/>
          </p:cNvPicPr>
          <p:nvPr userDrawn="1"/>
        </p:nvPicPr>
        <p:blipFill>
          <a:blip r:embed="rId3" cstate="print"/>
          <a:srcRect/>
          <a:stretch>
            <a:fillRect/>
          </a:stretch>
        </p:blipFill>
        <p:spPr bwMode="auto">
          <a:xfrm>
            <a:off x="494837" y="44624"/>
            <a:ext cx="1947831" cy="544512"/>
          </a:xfrm>
          <a:prstGeom prst="rect">
            <a:avLst/>
          </a:prstGeom>
          <a:noFill/>
          <a:ln w="9525">
            <a:noFill/>
            <a:miter lim="800000"/>
            <a:headEnd/>
            <a:tailEnd/>
          </a:ln>
        </p:spPr>
      </p:pic>
    </p:spTree>
    <p:extLst>
      <p:ext uri="{BB962C8B-B14F-4D97-AF65-F5344CB8AC3E}">
        <p14:creationId xmlns:p14="http://schemas.microsoft.com/office/powerpoint/2010/main" val="4228132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Content Placeholder 3"/>
          <p:cNvSpPr>
            <a:spLocks noGrp="1"/>
          </p:cNvSpPr>
          <p:nvPr>
            <p:ph sz="quarter" idx="10" hasCustomPrompt="1"/>
          </p:nvPr>
        </p:nvSpPr>
        <p:spPr>
          <a:xfrm>
            <a:off x="1007436" y="2373745"/>
            <a:ext cx="10973428" cy="3915929"/>
          </a:xfrm>
        </p:spPr>
        <p:txBody>
          <a:bodyPr/>
          <a:lstStyle/>
          <a:p>
            <a:pPr lvl="0"/>
            <a:r>
              <a:rPr lang="en-US" dirty="0"/>
              <a:t>Edit Masr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3298401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07435" y="1061864"/>
            <a:ext cx="10972800" cy="1143000"/>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1007434" y="2420888"/>
            <a:ext cx="10972801" cy="377301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Box 11"/>
          <p:cNvSpPr txBox="1">
            <a:spLocks noChangeArrowheads="1"/>
          </p:cNvSpPr>
          <p:nvPr/>
        </p:nvSpPr>
        <p:spPr bwMode="auto">
          <a:xfrm rot="-5400000">
            <a:off x="-3297340" y="3295263"/>
            <a:ext cx="6867525" cy="276999"/>
          </a:xfrm>
          <a:prstGeom prst="rect">
            <a:avLst/>
          </a:prstGeom>
          <a:solidFill>
            <a:srgbClr val="3C3C3C"/>
          </a:solidFill>
          <a:ln w="9525">
            <a:noFill/>
            <a:miter lim="800000"/>
            <a:headEnd/>
            <a:tailEnd/>
          </a:ln>
        </p:spPr>
        <p:txBody>
          <a:bodyPr>
            <a:spAutoFit/>
          </a:bodyPr>
          <a:lstStyle/>
          <a:p>
            <a:pPr algn="r"/>
            <a:r>
              <a:rPr lang="de-DE" sz="1200" dirty="0">
                <a:solidFill>
                  <a:srgbClr val="FFFFFF"/>
                </a:solidFill>
              </a:rPr>
              <a:t>Standards, Best Practice  Recommendations and KPI for the Automotive Industry in Europe  </a:t>
            </a:r>
            <a:endParaRPr lang="en-GB" sz="1200" dirty="0">
              <a:solidFill>
                <a:srgbClr val="FFFFFF"/>
              </a:solidFill>
            </a:endParaRPr>
          </a:p>
        </p:txBody>
      </p:sp>
      <p:pic>
        <p:nvPicPr>
          <p:cNvPr id="9" name="Picture 9" descr="Logo odette green"/>
          <p:cNvPicPr>
            <a:picLocks noChangeAspect="1" noChangeArrowheads="1"/>
          </p:cNvPicPr>
          <p:nvPr/>
        </p:nvPicPr>
        <p:blipFill>
          <a:blip r:embed="rId4" cstate="print"/>
          <a:srcRect/>
          <a:stretch>
            <a:fillRect/>
          </a:stretch>
        </p:blipFill>
        <p:spPr bwMode="auto">
          <a:xfrm>
            <a:off x="494837" y="44624"/>
            <a:ext cx="1947831" cy="544512"/>
          </a:xfrm>
          <a:prstGeom prst="rect">
            <a:avLst/>
          </a:prstGeom>
          <a:noFill/>
          <a:ln w="9525">
            <a:noFill/>
            <a:miter lim="800000"/>
            <a:headEnd/>
            <a:tailEnd/>
          </a:ln>
        </p:spPr>
      </p:pic>
      <p:cxnSp>
        <p:nvCxnSpPr>
          <p:cNvPr id="10" name="Straight Connector 9"/>
          <p:cNvCxnSpPr/>
          <p:nvPr/>
        </p:nvCxnSpPr>
        <p:spPr>
          <a:xfrm>
            <a:off x="2918726" y="1916832"/>
            <a:ext cx="8930217" cy="0"/>
          </a:xfrm>
          <a:prstGeom prst="line">
            <a:avLst/>
          </a:prstGeom>
          <a:ln w="44450">
            <a:solidFill>
              <a:srgbClr val="3C3C3C"/>
            </a:solidFill>
          </a:ln>
        </p:spPr>
        <p:style>
          <a:lnRef idx="1">
            <a:schemeClr val="accent1"/>
          </a:lnRef>
          <a:fillRef idx="0">
            <a:schemeClr val="accent1"/>
          </a:fillRef>
          <a:effectRef idx="0">
            <a:schemeClr val="accent1"/>
          </a:effectRef>
          <a:fontRef idx="minor">
            <a:schemeClr val="tx1"/>
          </a:fontRef>
        </p:style>
      </p:cxnSp>
      <p:graphicFrame>
        <p:nvGraphicFramePr>
          <p:cNvPr id="11" name="Table 10"/>
          <p:cNvGraphicFramePr>
            <a:graphicFrameLocks noGrp="1"/>
          </p:cNvGraphicFramePr>
          <p:nvPr/>
        </p:nvGraphicFramePr>
        <p:xfrm>
          <a:off x="623393" y="6512768"/>
          <a:ext cx="11329260" cy="228600"/>
        </p:xfrm>
        <a:graphic>
          <a:graphicData uri="http://schemas.openxmlformats.org/drawingml/2006/table">
            <a:tbl>
              <a:tblPr firstRow="1" bandRow="1">
                <a:tableStyleId>{5C22544A-7EE6-4342-B048-85BDC9FD1C3A}</a:tableStyleId>
              </a:tblPr>
              <a:tblGrid>
                <a:gridCol w="3776420">
                  <a:extLst>
                    <a:ext uri="{9D8B030D-6E8A-4147-A177-3AD203B41FA5}">
                      <a16:colId xmlns:a16="http://schemas.microsoft.com/office/drawing/2014/main" val="20000"/>
                    </a:ext>
                  </a:extLst>
                </a:gridCol>
                <a:gridCol w="3776420">
                  <a:extLst>
                    <a:ext uri="{9D8B030D-6E8A-4147-A177-3AD203B41FA5}">
                      <a16:colId xmlns:a16="http://schemas.microsoft.com/office/drawing/2014/main" val="20001"/>
                    </a:ext>
                  </a:extLst>
                </a:gridCol>
                <a:gridCol w="3776420">
                  <a:extLst>
                    <a:ext uri="{9D8B030D-6E8A-4147-A177-3AD203B41FA5}">
                      <a16:colId xmlns:a16="http://schemas.microsoft.com/office/drawing/2014/main" val="20002"/>
                    </a:ext>
                  </a:extLst>
                </a:gridCol>
              </a:tblGrid>
              <a:tr h="2160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fld id="{0628B70F-36D0-45F1-AB0A-0804D9CE9D5B}" type="datetimeFigureOut">
                        <a:rPr lang="en-GB" sz="900" b="0" smtClean="0">
                          <a:solidFill>
                            <a:schemeClr val="tx1">
                              <a:lumMod val="65000"/>
                              <a:lumOff val="35000"/>
                            </a:schemeClr>
                          </a:solidFill>
                        </a:rPr>
                        <a:pPr marL="0" marR="0" indent="0" algn="l" defTabSz="914400" rtl="0" eaLnBrk="1" fontAlgn="auto" latinLnBrk="0" hangingPunct="1">
                          <a:lnSpc>
                            <a:spcPct val="100000"/>
                          </a:lnSpc>
                          <a:spcBef>
                            <a:spcPts val="0"/>
                          </a:spcBef>
                          <a:spcAft>
                            <a:spcPts val="0"/>
                          </a:spcAft>
                          <a:buClrTx/>
                          <a:buSzTx/>
                          <a:buFontTx/>
                          <a:buNone/>
                          <a:tabLst/>
                          <a:defRPr/>
                        </a:pPr>
                        <a:t>21/12/2020</a:t>
                      </a:fld>
                      <a:endParaRPr lang="en-GB" sz="900" b="0" dirty="0">
                        <a:solidFill>
                          <a:schemeClr val="tx1">
                            <a:lumMod val="65000"/>
                            <a:lumOff val="35000"/>
                          </a:schemeClr>
                        </a:solidFill>
                      </a:endParaRPr>
                    </a:p>
                  </a:txBody>
                  <a:tcPr marL="121920" marR="121920">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900" b="0" dirty="0">
                          <a:solidFill>
                            <a:schemeClr val="tx1">
                              <a:lumMod val="65000"/>
                              <a:lumOff val="35000"/>
                            </a:schemeClr>
                          </a:solidFill>
                          <a:cs typeface="Arial"/>
                        </a:rPr>
                        <a:t>© Odette International</a:t>
                      </a:r>
                      <a:endParaRPr lang="en-GB" sz="900" b="0" dirty="0">
                        <a:solidFill>
                          <a:schemeClr val="tx1">
                            <a:lumMod val="65000"/>
                            <a:lumOff val="35000"/>
                          </a:schemeClr>
                        </a:solidFill>
                      </a:endParaRPr>
                    </a:p>
                  </a:txBody>
                  <a:tcPr marL="121920" marR="121920">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fld id="{10BC24D4-27C7-4975-A7E1-21C3928128D1}" type="slidenum">
                        <a:rPr lang="en-GB" sz="900" b="0" smtClean="0">
                          <a:solidFill>
                            <a:schemeClr val="tx1">
                              <a:lumMod val="65000"/>
                              <a:lumOff val="35000"/>
                            </a:schemeClr>
                          </a:solidFill>
                        </a:rPr>
                        <a:pPr marL="0" marR="0" indent="0" algn="r" defTabSz="914400" rtl="0" eaLnBrk="1" fontAlgn="auto" latinLnBrk="0" hangingPunct="1">
                          <a:lnSpc>
                            <a:spcPct val="100000"/>
                          </a:lnSpc>
                          <a:spcBef>
                            <a:spcPts val="0"/>
                          </a:spcBef>
                          <a:spcAft>
                            <a:spcPts val="0"/>
                          </a:spcAft>
                          <a:buClrTx/>
                          <a:buSzTx/>
                          <a:buFontTx/>
                          <a:buNone/>
                          <a:tabLst/>
                          <a:defRPr/>
                        </a:pPr>
                        <a:t>‹#›</a:t>
                      </a:fld>
                      <a:endParaRPr lang="en-GB" sz="900" b="0" dirty="0">
                        <a:solidFill>
                          <a:schemeClr val="tx1">
                            <a:lumMod val="65000"/>
                            <a:lumOff val="35000"/>
                          </a:schemeClr>
                        </a:solidFill>
                      </a:endParaRPr>
                    </a:p>
                  </a:txBody>
                  <a:tcPr marL="121920" marR="121920">
                    <a:noFill/>
                  </a:tcPr>
                </a:tc>
                <a:extLst>
                  <a:ext uri="{0D108BD9-81ED-4DB2-BD59-A6C34878D82A}">
                    <a16:rowId xmlns:a16="http://schemas.microsoft.com/office/drawing/2014/main" val="10000"/>
                  </a:ext>
                </a:extLst>
              </a:tr>
            </a:tbl>
          </a:graphicData>
        </a:graphic>
      </p:graphicFrame>
      <p:pic>
        <p:nvPicPr>
          <p:cNvPr id="13" name="Picture 12"/>
          <p:cNvPicPr>
            <a:picLocks noChangeAspect="1"/>
          </p:cNvPicPr>
          <p:nvPr userDrawn="1"/>
        </p:nvPicPr>
        <p:blipFill rotWithShape="1">
          <a:blip r:embed="rId5" cstate="print">
            <a:extLst>
              <a:ext uri="{28A0092B-C50C-407E-A947-70E740481C1C}">
                <a14:useLocalDpi xmlns:a14="http://schemas.microsoft.com/office/drawing/2010/main" val="0"/>
              </a:ext>
            </a:extLst>
          </a:blip>
          <a:srcRect t="1" r="813" b="2709"/>
          <a:stretch/>
        </p:blipFill>
        <p:spPr>
          <a:xfrm>
            <a:off x="7730275" y="0"/>
            <a:ext cx="4461725" cy="1061864"/>
          </a:xfrm>
          <a:prstGeom prst="rect">
            <a:avLst/>
          </a:prstGeom>
        </p:spPr>
      </p:pic>
    </p:spTree>
    <p:extLst>
      <p:ext uri="{BB962C8B-B14F-4D97-AF65-F5344CB8AC3E}">
        <p14:creationId xmlns:p14="http://schemas.microsoft.com/office/powerpoint/2010/main" val="386714791"/>
      </p:ext>
    </p:extLst>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r" defTabSz="914400" rtl="0" eaLnBrk="1" latinLnBrk="0" hangingPunct="1">
        <a:spcBef>
          <a:spcPct val="0"/>
        </a:spcBef>
        <a:buNone/>
        <a:defRPr sz="3600" b="1" kern="1200">
          <a:solidFill>
            <a:srgbClr val="3C3C3C"/>
          </a:solidFill>
          <a:latin typeface="+mj-lt"/>
          <a:ea typeface="+mj-ea"/>
          <a:cs typeface="+mj-cs"/>
        </a:defRPr>
      </a:lvl1pPr>
    </p:titleStyle>
    <p:bodyStyle>
      <a:lvl1pPr marL="342900" indent="-342900" algn="l" defTabSz="914400" rtl="0" eaLnBrk="1" latinLnBrk="0" hangingPunct="1">
        <a:spcBef>
          <a:spcPct val="20000"/>
        </a:spcBef>
        <a:buClr>
          <a:srgbClr val="3C3C3C"/>
        </a:buClr>
        <a:buFont typeface="Wingdings" pitchFamily="2" charset="2"/>
        <a:buChar char="q"/>
        <a:defRPr sz="3200" kern="1200">
          <a:solidFill>
            <a:schemeClr val="tx1"/>
          </a:solidFill>
          <a:latin typeface="+mn-lt"/>
          <a:ea typeface="+mn-ea"/>
          <a:cs typeface="+mn-cs"/>
        </a:defRPr>
      </a:lvl1pPr>
      <a:lvl2pPr marL="742950" indent="-285750" algn="l" defTabSz="914400" rtl="0" eaLnBrk="1" latinLnBrk="0" hangingPunct="1">
        <a:spcBef>
          <a:spcPct val="20000"/>
        </a:spcBef>
        <a:buClr>
          <a:srgbClr val="3C3C3C"/>
        </a:buClr>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3C3C3C"/>
        </a:buClr>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3C3C3C"/>
        </a:buClr>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rgbClr val="3C3C3C"/>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mailto:rexell@odette.or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979629" y="3429000"/>
            <a:ext cx="8534400" cy="1752600"/>
          </a:xfrm>
        </p:spPr>
        <p:txBody>
          <a:bodyPr/>
          <a:lstStyle/>
          <a:p>
            <a:pPr>
              <a:spcBef>
                <a:spcPct val="0"/>
              </a:spcBef>
            </a:pPr>
            <a:r>
              <a:rPr lang="en-US" b="1" dirty="0">
                <a:solidFill>
                  <a:srgbClr val="153457"/>
                </a:solidFill>
              </a:rPr>
              <a:t>UN/CEFACT AUTOMOTIVE PROJECT</a:t>
            </a:r>
          </a:p>
          <a:p>
            <a:endParaRPr lang="en-GB" dirty="0"/>
          </a:p>
          <a:p>
            <a:r>
              <a:rPr lang="en-US" dirty="0"/>
              <a:t> SCRDM Scheduling and Delivery Extensions 	</a:t>
            </a:r>
          </a:p>
          <a:p>
            <a:pPr>
              <a:spcBef>
                <a:spcPct val="0"/>
              </a:spcBef>
            </a:pPr>
            <a:endParaRPr lang="en-GB" b="1" dirty="0">
              <a:solidFill>
                <a:srgbClr val="153457"/>
              </a:solidFill>
            </a:endParaRPr>
          </a:p>
        </p:txBody>
      </p:sp>
      <p:sp>
        <p:nvSpPr>
          <p:cNvPr id="2" name="テキスト ボックス 1">
            <a:extLst>
              <a:ext uri="{FF2B5EF4-FFF2-40B4-BE49-F238E27FC236}">
                <a16:creationId xmlns:a16="http://schemas.microsoft.com/office/drawing/2014/main" id="{0CE4C18A-0488-4596-9FC0-11CE1AE597DA}"/>
              </a:ext>
            </a:extLst>
          </p:cNvPr>
          <p:cNvSpPr txBox="1"/>
          <p:nvPr/>
        </p:nvSpPr>
        <p:spPr>
          <a:xfrm>
            <a:off x="609600" y="740228"/>
            <a:ext cx="3265714" cy="461665"/>
          </a:xfrm>
          <a:prstGeom prst="rect">
            <a:avLst/>
          </a:prstGeom>
          <a:noFill/>
          <a:ln>
            <a:solidFill>
              <a:schemeClr val="accent1"/>
            </a:solidFill>
          </a:ln>
        </p:spPr>
        <p:txBody>
          <a:bodyPr wrap="square" rtlCol="0">
            <a:spAutoFit/>
          </a:bodyPr>
          <a:lstStyle/>
          <a:p>
            <a:pPr algn="ctr"/>
            <a:r>
              <a:rPr kumimoji="1" lang="ja-JP" altLang="en-US" sz="2400" dirty="0"/>
              <a:t>国際連携</a:t>
            </a:r>
            <a:r>
              <a:rPr kumimoji="1" lang="en-US" altLang="ja-JP" sz="2400" dirty="0"/>
              <a:t>2020-4-05(1)</a:t>
            </a:r>
            <a:endParaRPr kumimoji="1" lang="ja-JP" altLang="en-US" sz="2400" dirty="0"/>
          </a:p>
        </p:txBody>
      </p:sp>
    </p:spTree>
    <p:extLst>
      <p:ext uri="{BB962C8B-B14F-4D97-AF65-F5344CB8AC3E}">
        <p14:creationId xmlns:p14="http://schemas.microsoft.com/office/powerpoint/2010/main" val="20146708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Requirements Gathering</a:t>
            </a:r>
          </a:p>
        </p:txBody>
      </p:sp>
      <p:sp>
        <p:nvSpPr>
          <p:cNvPr id="3" name="Content Placeholder 2"/>
          <p:cNvSpPr>
            <a:spLocks noGrp="1"/>
          </p:cNvSpPr>
          <p:nvPr>
            <p:ph sz="quarter" idx="10"/>
          </p:nvPr>
        </p:nvSpPr>
        <p:spPr/>
        <p:txBody>
          <a:bodyPr>
            <a:normAutofit fontScale="92500" lnSpcReduction="10000"/>
          </a:bodyPr>
          <a:lstStyle/>
          <a:p>
            <a:r>
              <a:rPr lang="en-US" sz="3600" dirty="0"/>
              <a:t> How do we start? </a:t>
            </a:r>
          </a:p>
          <a:p>
            <a:r>
              <a:rPr lang="en-US" sz="3600" dirty="0"/>
              <a:t> Procedures/Protocols?</a:t>
            </a:r>
          </a:p>
          <a:p>
            <a:pPr lvl="1"/>
            <a:r>
              <a:rPr lang="en-US" sz="3200" dirty="0"/>
              <a:t>Announcing Meetings</a:t>
            </a:r>
          </a:p>
          <a:p>
            <a:pPr lvl="1"/>
            <a:r>
              <a:rPr lang="en-US" sz="3200" dirty="0"/>
              <a:t> Sharing Inputs</a:t>
            </a:r>
          </a:p>
          <a:p>
            <a:pPr lvl="1"/>
            <a:r>
              <a:rPr lang="en-US" sz="3200" dirty="0"/>
              <a:t>Sharing Draft BRS</a:t>
            </a:r>
          </a:p>
          <a:p>
            <a:pPr marL="0" indent="0">
              <a:buNone/>
            </a:pPr>
            <a:endParaRPr lang="en-US" sz="3600" dirty="0"/>
          </a:p>
          <a:p>
            <a:pPr marL="0" indent="0">
              <a:buNone/>
            </a:pPr>
            <a:r>
              <a:rPr lang="en-US" sz="3600" dirty="0"/>
              <a:t>		</a:t>
            </a:r>
          </a:p>
          <a:p>
            <a:pPr algn="just">
              <a:buFont typeface="Wingdings" panose="05000000000000000000" pitchFamily="2" charset="2"/>
              <a:buChar char="§"/>
            </a:pPr>
            <a:endParaRPr lang="en-US" sz="2400" dirty="0"/>
          </a:p>
          <a:p>
            <a:pPr algn="just">
              <a:buFont typeface="Wingdings" panose="05000000000000000000" pitchFamily="2" charset="2"/>
              <a:buChar char="§"/>
            </a:pPr>
            <a:endParaRPr lang="en-US" sz="2400" dirty="0"/>
          </a:p>
          <a:p>
            <a:pPr algn="just">
              <a:buFont typeface="Wingdings" panose="05000000000000000000" pitchFamily="2" charset="2"/>
              <a:buChar char="§"/>
            </a:pPr>
            <a:endParaRPr lang="en-US" sz="2400" dirty="0"/>
          </a:p>
          <a:p>
            <a:endParaRPr lang="en-GB" sz="4000" dirty="0"/>
          </a:p>
        </p:txBody>
      </p:sp>
    </p:spTree>
    <p:extLst>
      <p:ext uri="{BB962C8B-B14F-4D97-AF65-F5344CB8AC3E}">
        <p14:creationId xmlns:p14="http://schemas.microsoft.com/office/powerpoint/2010/main" val="19431146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979629" y="3429000"/>
            <a:ext cx="8534400" cy="1752600"/>
          </a:xfrm>
        </p:spPr>
        <p:txBody>
          <a:bodyPr/>
          <a:lstStyle/>
          <a:p>
            <a:pPr>
              <a:spcBef>
                <a:spcPct val="0"/>
              </a:spcBef>
            </a:pPr>
            <a:r>
              <a:rPr lang="en-US" b="1" dirty="0">
                <a:solidFill>
                  <a:srgbClr val="153457"/>
                </a:solidFill>
              </a:rPr>
              <a:t>Background</a:t>
            </a:r>
          </a:p>
          <a:p>
            <a:endParaRPr lang="en-GB" dirty="0"/>
          </a:p>
          <a:p>
            <a:r>
              <a:rPr lang="en-US" dirty="0"/>
              <a:t>	</a:t>
            </a:r>
          </a:p>
          <a:p>
            <a:pPr>
              <a:spcBef>
                <a:spcPct val="0"/>
              </a:spcBef>
            </a:pPr>
            <a:endParaRPr lang="en-GB" b="1" dirty="0">
              <a:solidFill>
                <a:srgbClr val="153457"/>
              </a:solidFill>
            </a:endParaRPr>
          </a:p>
        </p:txBody>
      </p:sp>
    </p:spTree>
    <p:extLst>
      <p:ext uri="{BB962C8B-B14F-4D97-AF65-F5344CB8AC3E}">
        <p14:creationId xmlns:p14="http://schemas.microsoft.com/office/powerpoint/2010/main" val="18882492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JAIF Global Messages</a:t>
            </a:r>
            <a:endParaRPr lang="en-GB" dirty="0"/>
          </a:p>
        </p:txBody>
      </p:sp>
      <p:sp>
        <p:nvSpPr>
          <p:cNvPr id="3" name="Content Placeholder 2"/>
          <p:cNvSpPr>
            <a:spLocks noGrp="1"/>
          </p:cNvSpPr>
          <p:nvPr>
            <p:ph sz="quarter" idx="10"/>
          </p:nvPr>
        </p:nvSpPr>
        <p:spPr>
          <a:xfrm>
            <a:off x="895547" y="2204863"/>
            <a:ext cx="6683604" cy="4070905"/>
          </a:xfrm>
        </p:spPr>
        <p:txBody>
          <a:bodyPr>
            <a:normAutofit fontScale="92500" lnSpcReduction="10000"/>
          </a:bodyPr>
          <a:lstStyle/>
          <a:p>
            <a:pPr marL="268288" indent="-179388"/>
            <a:r>
              <a:rPr lang="en-GB" sz="1900" b="1" dirty="0"/>
              <a:t> JAIF = Joint Automotive Industry Forum</a:t>
            </a:r>
          </a:p>
          <a:p>
            <a:pPr marL="668338" lvl="1" indent="-179388"/>
            <a:r>
              <a:rPr lang="en-GB" sz="1500" b="1" dirty="0"/>
              <a:t> </a:t>
            </a:r>
            <a:r>
              <a:rPr lang="en-GB" sz="1900" dirty="0"/>
              <a:t>Odette (Europe) – AIAG (</a:t>
            </a:r>
            <a:r>
              <a:rPr lang="en-GB" sz="1900" dirty="0" err="1"/>
              <a:t>N.America</a:t>
            </a:r>
            <a:r>
              <a:rPr lang="en-GB" sz="1900" dirty="0"/>
              <a:t>) – JAMA/JAPIA (Japan)</a:t>
            </a:r>
          </a:p>
          <a:p>
            <a:pPr marL="668338" lvl="1" indent="-179388"/>
            <a:endParaRPr lang="en-GB" sz="1500" b="1" dirty="0"/>
          </a:p>
          <a:p>
            <a:pPr marL="268288" indent="-179388"/>
            <a:r>
              <a:rPr lang="en-GB" sz="1900" b="1" dirty="0"/>
              <a:t> JAIF Global Messages (EDIFACT)</a:t>
            </a:r>
          </a:p>
          <a:p>
            <a:pPr marL="717550" lvl="2" indent="0"/>
            <a:r>
              <a:rPr lang="en-GB" sz="1900" dirty="0"/>
              <a:t> Delivery Forecast (DELFOR)</a:t>
            </a:r>
          </a:p>
          <a:p>
            <a:pPr marL="717550" lvl="2" indent="0"/>
            <a:r>
              <a:rPr lang="en-GB" sz="1900" dirty="0"/>
              <a:t> Delivery Instruction (DELJIT)</a:t>
            </a:r>
          </a:p>
          <a:p>
            <a:pPr marL="717550" lvl="2" indent="0"/>
            <a:r>
              <a:rPr lang="en-GB" sz="1900" dirty="0"/>
              <a:t> Despatch Advice (DESADV)</a:t>
            </a:r>
          </a:p>
          <a:p>
            <a:pPr marL="717550" lvl="2" indent="0"/>
            <a:r>
              <a:rPr lang="en-GB" sz="1900" dirty="0"/>
              <a:t> Receiving Advice (RECADV)</a:t>
            </a:r>
          </a:p>
          <a:p>
            <a:pPr marL="717550" lvl="2" indent="0"/>
            <a:r>
              <a:rPr lang="en-GB" sz="1900" dirty="0"/>
              <a:t> Invoice (INVOIC)</a:t>
            </a:r>
          </a:p>
          <a:p>
            <a:pPr marL="717550" lvl="2" indent="0"/>
            <a:r>
              <a:rPr lang="en-GB" sz="1900" dirty="0"/>
              <a:t> Remittance Advice (REMADV)</a:t>
            </a:r>
          </a:p>
          <a:p>
            <a:pPr marL="717550" lvl="2" indent="0">
              <a:buNone/>
            </a:pPr>
            <a:endParaRPr lang="en-GB" sz="1900" dirty="0"/>
          </a:p>
          <a:p>
            <a:pPr marL="268288" indent="-179388"/>
            <a:r>
              <a:rPr lang="en-GB" sz="1900" b="1" dirty="0"/>
              <a:t> All based on our Joint Automotive Data Model (JADM)</a:t>
            </a:r>
          </a:p>
          <a:p>
            <a:pPr marL="717550" lvl="2" indent="0"/>
            <a:r>
              <a:rPr lang="en-GB" sz="1900" dirty="0"/>
              <a:t> Managed in GEFEG.FX</a:t>
            </a:r>
          </a:p>
          <a:p>
            <a:pPr marL="88900" indent="0">
              <a:buNone/>
            </a:pPr>
            <a:endParaRPr lang="en-GB" sz="1900" dirty="0"/>
          </a:p>
          <a:p>
            <a:pPr marL="0" indent="-82550"/>
            <a:endParaRPr lang="en-GB" sz="2700" dirty="0"/>
          </a:p>
          <a:p>
            <a:pPr marL="717550" lvl="2" indent="0"/>
            <a:endParaRPr lang="en-GB" sz="1900" dirty="0"/>
          </a:p>
          <a:p>
            <a:pPr marL="717550" lvl="2" indent="0">
              <a:buNone/>
            </a:pPr>
            <a:endParaRPr lang="en-GB" sz="1800" dirty="0"/>
          </a:p>
          <a:p>
            <a:pPr marL="717550" lvl="2" indent="0">
              <a:buNone/>
            </a:pPr>
            <a:endParaRPr lang="en-GB" sz="1800" dirty="0"/>
          </a:p>
          <a:p>
            <a:pPr marL="717550" lvl="2" indent="0"/>
            <a:endParaRPr lang="en-GB" sz="1800" dirty="0"/>
          </a:p>
        </p:txBody>
      </p:sp>
      <p:pic>
        <p:nvPicPr>
          <p:cNvPr id="4" name="Picture 3"/>
          <p:cNvPicPr>
            <a:picLocks noChangeAspect="1"/>
          </p:cNvPicPr>
          <p:nvPr/>
        </p:nvPicPr>
        <p:blipFill>
          <a:blip r:embed="rId2"/>
          <a:stretch>
            <a:fillRect/>
          </a:stretch>
        </p:blipFill>
        <p:spPr>
          <a:xfrm>
            <a:off x="7742397" y="2352105"/>
            <a:ext cx="3230403" cy="3923664"/>
          </a:xfrm>
          <a:prstGeom prst="rect">
            <a:avLst/>
          </a:prstGeom>
          <a:ln w="15875">
            <a:solidFill>
              <a:schemeClr val="tx1">
                <a:lumMod val="50000"/>
                <a:lumOff val="50000"/>
              </a:schemeClr>
            </a:solidFill>
          </a:ln>
        </p:spPr>
      </p:pic>
    </p:spTree>
    <p:extLst>
      <p:ext uri="{BB962C8B-B14F-4D97-AF65-F5344CB8AC3E}">
        <p14:creationId xmlns:p14="http://schemas.microsoft.com/office/powerpoint/2010/main" val="14462114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Mapping JADM to SCRDM</a:t>
            </a:r>
          </a:p>
        </p:txBody>
      </p:sp>
      <p:sp>
        <p:nvSpPr>
          <p:cNvPr id="3" name="Content Placeholder 2"/>
          <p:cNvSpPr>
            <a:spLocks noGrp="1"/>
          </p:cNvSpPr>
          <p:nvPr>
            <p:ph sz="quarter" idx="10"/>
          </p:nvPr>
        </p:nvSpPr>
        <p:spPr>
          <a:xfrm>
            <a:off x="1111131" y="2015526"/>
            <a:ext cx="10973428" cy="4375847"/>
          </a:xfrm>
        </p:spPr>
        <p:txBody>
          <a:bodyPr>
            <a:normAutofit lnSpcReduction="10000"/>
          </a:bodyPr>
          <a:lstStyle/>
          <a:p>
            <a:pPr algn="just">
              <a:buFont typeface="Wingdings" panose="05000000000000000000" pitchFamily="2" charset="2"/>
              <a:buChar char="§"/>
            </a:pPr>
            <a:r>
              <a:rPr lang="en-US" sz="1800" dirty="0"/>
              <a:t>Request from Odette members in Sweden to develop XML versions of our JAIF Global Messages</a:t>
            </a:r>
          </a:p>
          <a:p>
            <a:pPr lvl="1" algn="just">
              <a:buFont typeface="Wingdings" panose="05000000000000000000" pitchFamily="2" charset="2"/>
              <a:buChar char="§"/>
            </a:pPr>
            <a:r>
              <a:rPr lang="en-US" sz="1400" dirty="0"/>
              <a:t>To encourage digital message take up by suppliers further back in the automotive supply chain (T2/T3)</a:t>
            </a:r>
          </a:p>
          <a:p>
            <a:pPr marL="457200" lvl="1" indent="0" algn="just">
              <a:buNone/>
            </a:pPr>
            <a:endParaRPr lang="en-US" sz="1400" dirty="0"/>
          </a:p>
          <a:p>
            <a:pPr algn="just">
              <a:buFont typeface="Wingdings" panose="05000000000000000000" pitchFamily="2" charset="2"/>
              <a:buChar char="§"/>
            </a:pPr>
            <a:r>
              <a:rPr lang="en-US" sz="1800" dirty="0"/>
              <a:t>Decided that we should take this opportunity to map our JADM to the CEFACT SCRDM</a:t>
            </a:r>
          </a:p>
          <a:p>
            <a:pPr lvl="1" algn="just">
              <a:buFont typeface="Wingdings" panose="05000000000000000000" pitchFamily="2" charset="2"/>
              <a:buChar char="§"/>
            </a:pPr>
            <a:r>
              <a:rPr lang="en-US" sz="1400" dirty="0"/>
              <a:t> use the SCRDM as the basis to generate XML versions of our messages</a:t>
            </a:r>
          </a:p>
          <a:p>
            <a:pPr marL="457200" lvl="1" indent="0" algn="just">
              <a:buNone/>
            </a:pPr>
            <a:endParaRPr lang="en-US" sz="1400" dirty="0"/>
          </a:p>
          <a:p>
            <a:pPr algn="just">
              <a:buFont typeface="Wingdings" panose="05000000000000000000" pitchFamily="2" charset="2"/>
              <a:buChar char="§"/>
            </a:pPr>
            <a:r>
              <a:rPr lang="en-US" sz="1800" dirty="0"/>
              <a:t>Mapping exercise fairly straightforward with both Data Models being in FX</a:t>
            </a:r>
          </a:p>
          <a:p>
            <a:pPr marL="0" indent="0" algn="just">
              <a:buNone/>
            </a:pPr>
            <a:endParaRPr lang="en-US" sz="1800" dirty="0"/>
          </a:p>
          <a:p>
            <a:pPr algn="just">
              <a:buFont typeface="Wingdings" panose="05000000000000000000" pitchFamily="2" charset="2"/>
              <a:buChar char="§"/>
            </a:pPr>
            <a:r>
              <a:rPr lang="en-US" sz="1800" dirty="0"/>
              <a:t>We thought that we would probably be able to resolve any differences by submitting DMRs to CEFACT</a:t>
            </a:r>
          </a:p>
          <a:p>
            <a:pPr algn="just">
              <a:buFont typeface="Wingdings" panose="05000000000000000000" pitchFamily="2" charset="2"/>
              <a:buChar char="§"/>
            </a:pPr>
            <a:endParaRPr lang="en-US" sz="1800" dirty="0"/>
          </a:p>
          <a:p>
            <a:pPr algn="just">
              <a:buFont typeface="Wingdings" panose="05000000000000000000" pitchFamily="2" charset="2"/>
              <a:buChar char="§"/>
            </a:pPr>
            <a:r>
              <a:rPr lang="en-US" sz="1800" dirty="0"/>
              <a:t>First mapping exercise comparing our Global DELFOR Guideline with Cross Industry Demand Forecast (CISDF) revealed a more fundamental structural problem</a:t>
            </a:r>
          </a:p>
          <a:p>
            <a:pPr marL="0" indent="0" algn="just">
              <a:buNone/>
            </a:pPr>
            <a:endParaRPr lang="en-US" sz="1800" dirty="0"/>
          </a:p>
          <a:p>
            <a:pPr algn="just">
              <a:buFont typeface="Wingdings" panose="05000000000000000000" pitchFamily="2" charset="2"/>
              <a:buChar char="§"/>
            </a:pPr>
            <a:r>
              <a:rPr lang="en-US" sz="1800" dirty="0"/>
              <a:t>Main problem is that JAIF DELFOR is Ship To driven with Part Numbers (Products) grouped under each Ship To whereas CISDF is Product driven with Ship To being an attribute of each Product/Trade Delivery</a:t>
            </a:r>
          </a:p>
          <a:p>
            <a:pPr algn="just">
              <a:buFont typeface="Wingdings" panose="05000000000000000000" pitchFamily="2" charset="2"/>
              <a:buChar char="§"/>
            </a:pPr>
            <a:endParaRPr lang="en-US" sz="1800" dirty="0"/>
          </a:p>
          <a:p>
            <a:pPr algn="just">
              <a:buFont typeface="Wingdings" panose="05000000000000000000" pitchFamily="2" charset="2"/>
              <a:buChar char="§"/>
            </a:pPr>
            <a:endParaRPr lang="en-US" sz="1800" dirty="0"/>
          </a:p>
          <a:p>
            <a:pPr algn="just">
              <a:buFont typeface="Wingdings" panose="05000000000000000000" pitchFamily="2" charset="2"/>
              <a:buChar char="§"/>
            </a:pPr>
            <a:endParaRPr lang="en-US" sz="1800" dirty="0"/>
          </a:p>
          <a:p>
            <a:pPr algn="just">
              <a:buFont typeface="Wingdings" panose="05000000000000000000" pitchFamily="2" charset="2"/>
              <a:buChar char="§"/>
            </a:pPr>
            <a:endParaRPr lang="en-US" sz="1800" dirty="0"/>
          </a:p>
          <a:p>
            <a:pPr algn="just">
              <a:buFont typeface="Wingdings" panose="05000000000000000000" pitchFamily="2" charset="2"/>
              <a:buChar char="§"/>
            </a:pPr>
            <a:endParaRPr lang="en-US" sz="1800" dirty="0"/>
          </a:p>
          <a:p>
            <a:pPr algn="just">
              <a:buFont typeface="Wingdings" panose="05000000000000000000" pitchFamily="2" charset="2"/>
              <a:buChar char="§"/>
            </a:pPr>
            <a:endParaRPr lang="en-US" sz="1800" dirty="0"/>
          </a:p>
          <a:p>
            <a:endParaRPr lang="en-GB" dirty="0"/>
          </a:p>
        </p:txBody>
      </p:sp>
    </p:spTree>
    <p:extLst>
      <p:ext uri="{BB962C8B-B14F-4D97-AF65-F5344CB8AC3E}">
        <p14:creationId xmlns:p14="http://schemas.microsoft.com/office/powerpoint/2010/main" val="12483959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979629" y="3429000"/>
            <a:ext cx="8534400" cy="1752600"/>
          </a:xfrm>
        </p:spPr>
        <p:txBody>
          <a:bodyPr/>
          <a:lstStyle/>
          <a:p>
            <a:pPr>
              <a:spcBef>
                <a:spcPct val="0"/>
              </a:spcBef>
            </a:pPr>
            <a:r>
              <a:rPr lang="en-US" b="1" dirty="0">
                <a:solidFill>
                  <a:srgbClr val="153457"/>
                </a:solidFill>
              </a:rPr>
              <a:t>CEFACT Project</a:t>
            </a:r>
            <a:endParaRPr lang="en-GB" dirty="0"/>
          </a:p>
          <a:p>
            <a:r>
              <a:rPr lang="en-US" dirty="0"/>
              <a:t>	</a:t>
            </a:r>
          </a:p>
          <a:p>
            <a:pPr>
              <a:spcBef>
                <a:spcPct val="0"/>
              </a:spcBef>
            </a:pPr>
            <a:endParaRPr lang="en-GB" b="1" dirty="0">
              <a:solidFill>
                <a:srgbClr val="153457"/>
              </a:solidFill>
            </a:endParaRPr>
          </a:p>
        </p:txBody>
      </p:sp>
    </p:spTree>
    <p:extLst>
      <p:ext uri="{BB962C8B-B14F-4D97-AF65-F5344CB8AC3E}">
        <p14:creationId xmlns:p14="http://schemas.microsoft.com/office/powerpoint/2010/main" val="6418238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Scope of Project</a:t>
            </a:r>
          </a:p>
        </p:txBody>
      </p:sp>
      <p:sp>
        <p:nvSpPr>
          <p:cNvPr id="3" name="Content Placeholder 2"/>
          <p:cNvSpPr>
            <a:spLocks noGrp="1"/>
          </p:cNvSpPr>
          <p:nvPr>
            <p:ph sz="quarter" idx="10"/>
          </p:nvPr>
        </p:nvSpPr>
        <p:spPr/>
        <p:txBody>
          <a:bodyPr>
            <a:normAutofit/>
          </a:bodyPr>
          <a:lstStyle/>
          <a:p>
            <a:pPr marL="0" indent="0" algn="just">
              <a:buNone/>
            </a:pPr>
            <a:r>
              <a:rPr lang="en-US" sz="2800" b="1" dirty="0"/>
              <a:t>Objective:</a:t>
            </a:r>
          </a:p>
          <a:p>
            <a:pPr algn="just">
              <a:buFont typeface="Wingdings" panose="05000000000000000000" pitchFamily="2" charset="2"/>
              <a:buChar char="§"/>
            </a:pPr>
            <a:r>
              <a:rPr lang="en-US" sz="2000" dirty="0"/>
              <a:t>Ensure that </a:t>
            </a:r>
            <a:r>
              <a:rPr lang="en-US" sz="2000" b="1" u="sng" dirty="0"/>
              <a:t>all</a:t>
            </a:r>
            <a:r>
              <a:rPr lang="en-US" sz="2000" dirty="0"/>
              <a:t> Automotive requirements are included in the SCRDM and derived messages</a:t>
            </a:r>
          </a:p>
          <a:p>
            <a:pPr marL="0" indent="0" algn="just">
              <a:buNone/>
            </a:pPr>
            <a:endParaRPr lang="en-US" sz="2000" dirty="0"/>
          </a:p>
          <a:p>
            <a:pPr algn="just">
              <a:buFont typeface="Wingdings" panose="05000000000000000000" pitchFamily="2" charset="2"/>
              <a:buChar char="§"/>
            </a:pPr>
            <a:r>
              <a:rPr lang="en-US" sz="2000" dirty="0"/>
              <a:t>Processes covered by the project include:</a:t>
            </a:r>
          </a:p>
          <a:p>
            <a:pPr lvl="1" algn="just">
              <a:buFont typeface="Wingdings" panose="05000000000000000000" pitchFamily="2" charset="2"/>
              <a:buChar char="§"/>
            </a:pPr>
            <a:r>
              <a:rPr lang="en-US" sz="1600" dirty="0"/>
              <a:t>Automotive Demand Forecast and Supply Instruction process</a:t>
            </a:r>
          </a:p>
          <a:p>
            <a:pPr lvl="1" algn="just">
              <a:buFont typeface="Wingdings" panose="05000000000000000000" pitchFamily="2" charset="2"/>
              <a:buChar char="§"/>
            </a:pPr>
            <a:r>
              <a:rPr lang="en-GB" sz="1600" dirty="0"/>
              <a:t>Automotive JIT/JIS Supply Instruction process</a:t>
            </a:r>
          </a:p>
          <a:p>
            <a:pPr lvl="1" algn="just">
              <a:buFont typeface="Wingdings" panose="05000000000000000000" pitchFamily="2" charset="2"/>
              <a:buChar char="§"/>
            </a:pPr>
            <a:r>
              <a:rPr lang="en-US" sz="1600" dirty="0"/>
              <a:t>Automotive </a:t>
            </a:r>
            <a:r>
              <a:rPr lang="en-US" sz="1600" dirty="0" err="1"/>
              <a:t>Despatch</a:t>
            </a:r>
            <a:r>
              <a:rPr lang="en-US" sz="1600" dirty="0"/>
              <a:t> and Receiving process 	</a:t>
            </a:r>
          </a:p>
          <a:p>
            <a:pPr algn="just">
              <a:buFont typeface="Wingdings" panose="05000000000000000000" pitchFamily="2" charset="2"/>
              <a:buChar char="§"/>
            </a:pPr>
            <a:endParaRPr lang="en-US" sz="2000" dirty="0"/>
          </a:p>
          <a:p>
            <a:pPr algn="just">
              <a:buFont typeface="Wingdings" panose="05000000000000000000" pitchFamily="2" charset="2"/>
              <a:buChar char="§"/>
            </a:pPr>
            <a:endParaRPr lang="en-US" sz="2000" dirty="0"/>
          </a:p>
          <a:p>
            <a:pPr algn="just">
              <a:buFont typeface="Wingdings" panose="05000000000000000000" pitchFamily="2" charset="2"/>
              <a:buChar char="§"/>
            </a:pPr>
            <a:endParaRPr lang="en-US" sz="2000" dirty="0"/>
          </a:p>
          <a:p>
            <a:pPr algn="just">
              <a:buFont typeface="Wingdings" panose="05000000000000000000" pitchFamily="2" charset="2"/>
              <a:buChar char="§"/>
            </a:pPr>
            <a:endParaRPr lang="en-US" sz="2000" dirty="0"/>
          </a:p>
          <a:p>
            <a:endParaRPr lang="en-GB" sz="3600" dirty="0"/>
          </a:p>
        </p:txBody>
      </p:sp>
    </p:spTree>
    <p:extLst>
      <p:ext uri="{BB962C8B-B14F-4D97-AF65-F5344CB8AC3E}">
        <p14:creationId xmlns:p14="http://schemas.microsoft.com/office/powerpoint/2010/main" val="35931894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Deliverables</a:t>
            </a:r>
          </a:p>
        </p:txBody>
      </p:sp>
      <p:sp>
        <p:nvSpPr>
          <p:cNvPr id="3" name="Content Placeholder 2"/>
          <p:cNvSpPr>
            <a:spLocks noGrp="1"/>
          </p:cNvSpPr>
          <p:nvPr>
            <p:ph sz="quarter" idx="10"/>
          </p:nvPr>
        </p:nvSpPr>
        <p:spPr/>
        <p:txBody>
          <a:bodyPr>
            <a:normAutofit/>
          </a:bodyPr>
          <a:lstStyle/>
          <a:p>
            <a:endParaRPr lang="en-GB" sz="2000" dirty="0"/>
          </a:p>
          <a:p>
            <a:r>
              <a:rPr lang="en-US" sz="2000" dirty="0"/>
              <a:t> Updated BRS for Scheduling</a:t>
            </a:r>
          </a:p>
          <a:p>
            <a:pPr marL="0" indent="0">
              <a:buNone/>
            </a:pPr>
            <a:r>
              <a:rPr lang="en-US" sz="2000" dirty="0"/>
              <a:t>	</a:t>
            </a:r>
          </a:p>
          <a:p>
            <a:r>
              <a:rPr lang="en-GB" sz="2000" dirty="0"/>
              <a:t> Updated BRS for Delivery </a:t>
            </a:r>
          </a:p>
          <a:p>
            <a:pPr marL="0" indent="0">
              <a:buNone/>
            </a:pPr>
            <a:r>
              <a:rPr lang="en-GB" sz="2000" dirty="0"/>
              <a:t>	</a:t>
            </a:r>
          </a:p>
          <a:p>
            <a:r>
              <a:rPr lang="en-US" sz="2000" dirty="0"/>
              <a:t> Updated SCRDM Scheduling CCBDA Message Structure</a:t>
            </a:r>
          </a:p>
          <a:p>
            <a:pPr marL="0" indent="0">
              <a:buNone/>
            </a:pPr>
            <a:endParaRPr lang="en-US" sz="2000" dirty="0"/>
          </a:p>
          <a:p>
            <a:r>
              <a:rPr lang="en-US" sz="2000" dirty="0"/>
              <a:t> Updated SCRDM Delivery CCBDA Message Structure 	</a:t>
            </a:r>
          </a:p>
          <a:p>
            <a:pPr algn="just">
              <a:buFont typeface="Wingdings" panose="05000000000000000000" pitchFamily="2" charset="2"/>
              <a:buChar char="§"/>
            </a:pPr>
            <a:endParaRPr lang="en-US" sz="1400" dirty="0"/>
          </a:p>
          <a:p>
            <a:pPr algn="just">
              <a:buFont typeface="Wingdings" panose="05000000000000000000" pitchFamily="2" charset="2"/>
              <a:buChar char="§"/>
            </a:pPr>
            <a:endParaRPr lang="en-US" sz="1400" dirty="0"/>
          </a:p>
          <a:p>
            <a:pPr algn="just">
              <a:buFont typeface="Wingdings" panose="05000000000000000000" pitchFamily="2" charset="2"/>
              <a:buChar char="§"/>
            </a:pPr>
            <a:endParaRPr lang="en-US" sz="1400" dirty="0"/>
          </a:p>
          <a:p>
            <a:endParaRPr lang="en-GB" sz="2400" dirty="0"/>
          </a:p>
        </p:txBody>
      </p:sp>
    </p:spTree>
    <p:extLst>
      <p:ext uri="{BB962C8B-B14F-4D97-AF65-F5344CB8AC3E}">
        <p14:creationId xmlns:p14="http://schemas.microsoft.com/office/powerpoint/2010/main" val="36515612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Participation</a:t>
            </a:r>
          </a:p>
        </p:txBody>
      </p:sp>
      <p:sp>
        <p:nvSpPr>
          <p:cNvPr id="3" name="Content Placeholder 2"/>
          <p:cNvSpPr>
            <a:spLocks noGrp="1"/>
          </p:cNvSpPr>
          <p:nvPr>
            <p:ph sz="quarter" idx="10"/>
          </p:nvPr>
        </p:nvSpPr>
        <p:spPr/>
        <p:txBody>
          <a:bodyPr>
            <a:normAutofit fontScale="92500" lnSpcReduction="20000"/>
          </a:bodyPr>
          <a:lstStyle/>
          <a:p>
            <a:pPr algn="just">
              <a:buFont typeface="Wingdings" panose="05000000000000000000" pitchFamily="2" charset="2"/>
              <a:buChar char="§"/>
            </a:pPr>
            <a:r>
              <a:rPr lang="en-US" sz="2000" dirty="0"/>
              <a:t>From JAIF side:</a:t>
            </a:r>
          </a:p>
          <a:p>
            <a:pPr lvl="1" algn="just">
              <a:buFont typeface="Wingdings" panose="05000000000000000000" pitchFamily="2" charset="2"/>
              <a:buChar char="§"/>
            </a:pPr>
            <a:r>
              <a:rPr lang="en-US" sz="1600" dirty="0"/>
              <a:t>Rob Exell – Odette International – Project Leader </a:t>
            </a:r>
            <a:r>
              <a:rPr lang="en-US" sz="1600" dirty="0">
                <a:hlinkClick r:id="rId2"/>
              </a:rPr>
              <a:t>rexell@odette.org</a:t>
            </a:r>
            <a:r>
              <a:rPr lang="en-US" sz="1600" dirty="0"/>
              <a:t> </a:t>
            </a:r>
          </a:p>
          <a:p>
            <a:pPr lvl="1" algn="just">
              <a:buFont typeface="Wingdings" panose="05000000000000000000" pitchFamily="2" charset="2"/>
              <a:buChar char="§"/>
            </a:pPr>
            <a:r>
              <a:rPr lang="en-US" sz="1600" dirty="0"/>
              <a:t>Joerg Walther – VDA – Business &amp; Data Modelling Expert</a:t>
            </a:r>
          </a:p>
          <a:p>
            <a:pPr lvl="1" algn="just">
              <a:buFont typeface="Wingdings" panose="05000000000000000000" pitchFamily="2" charset="2"/>
              <a:buChar char="§"/>
            </a:pPr>
            <a:r>
              <a:rPr lang="en-US" sz="1600" dirty="0"/>
              <a:t>Michael </a:t>
            </a:r>
            <a:r>
              <a:rPr lang="en-US" sz="1600" dirty="0" err="1"/>
              <a:t>Bogren</a:t>
            </a:r>
            <a:r>
              <a:rPr lang="en-US" sz="1600" dirty="0"/>
              <a:t> – Odette Sweden – Business Expert</a:t>
            </a:r>
          </a:p>
          <a:p>
            <a:pPr lvl="1" algn="just">
              <a:buFont typeface="Wingdings" panose="05000000000000000000" pitchFamily="2" charset="2"/>
              <a:buChar char="§"/>
            </a:pPr>
            <a:r>
              <a:rPr lang="en-US" sz="1600" dirty="0"/>
              <a:t>Jenny </a:t>
            </a:r>
            <a:r>
              <a:rPr lang="en-US" sz="1600" dirty="0" err="1"/>
              <a:t>Hertzfeldt</a:t>
            </a:r>
            <a:r>
              <a:rPr lang="en-US" sz="1600" dirty="0"/>
              <a:t>/Kalpana </a:t>
            </a:r>
            <a:r>
              <a:rPr lang="en-US" sz="1600" dirty="0" err="1"/>
              <a:t>Raghupatruni</a:t>
            </a:r>
            <a:r>
              <a:rPr lang="en-US" sz="1600" dirty="0"/>
              <a:t> – GEFEG – Modelling Experts</a:t>
            </a:r>
          </a:p>
          <a:p>
            <a:pPr marL="457200" lvl="1" indent="0" algn="just">
              <a:buNone/>
            </a:pPr>
            <a:endParaRPr lang="en-US" sz="1600" dirty="0"/>
          </a:p>
          <a:p>
            <a:pPr algn="just">
              <a:buFont typeface="Wingdings" panose="05000000000000000000" pitchFamily="2" charset="2"/>
              <a:buChar char="§"/>
            </a:pPr>
            <a:r>
              <a:rPr lang="en-US" sz="2000" dirty="0"/>
              <a:t>From CEFACT SCRDM side:</a:t>
            </a:r>
          </a:p>
          <a:p>
            <a:pPr lvl="1" algn="just">
              <a:buFont typeface="Wingdings" panose="05000000000000000000" pitchFamily="2" charset="2"/>
              <a:buChar char="§"/>
            </a:pPr>
            <a:r>
              <a:rPr lang="en-US" sz="1600" dirty="0"/>
              <a:t>Edmund Gray</a:t>
            </a:r>
          </a:p>
          <a:p>
            <a:pPr lvl="1" algn="just">
              <a:buFont typeface="Wingdings" panose="05000000000000000000" pitchFamily="2" charset="2"/>
              <a:buChar char="§"/>
            </a:pPr>
            <a:r>
              <a:rPr lang="nl-NL" sz="1600" dirty="0"/>
              <a:t>Gerhard Heemskerk</a:t>
            </a:r>
          </a:p>
          <a:p>
            <a:pPr lvl="1" algn="just">
              <a:buFont typeface="Wingdings" panose="05000000000000000000" pitchFamily="2" charset="2"/>
              <a:buChar char="§"/>
            </a:pPr>
            <a:r>
              <a:rPr lang="nl-NL" sz="1600" dirty="0"/>
              <a:t>Hisanao Sugamata</a:t>
            </a:r>
          </a:p>
          <a:p>
            <a:pPr lvl="1" algn="just">
              <a:buFont typeface="Wingdings" panose="05000000000000000000" pitchFamily="2" charset="2"/>
              <a:buChar char="§"/>
            </a:pPr>
            <a:r>
              <a:rPr lang="nl-NL" sz="1600" dirty="0"/>
              <a:t>Sue Probert</a:t>
            </a:r>
          </a:p>
          <a:p>
            <a:pPr lvl="1" algn="just">
              <a:buFont typeface="Wingdings" panose="05000000000000000000" pitchFamily="2" charset="2"/>
              <a:buChar char="§"/>
            </a:pPr>
            <a:r>
              <a:rPr lang="nl-NL" sz="1600" dirty="0"/>
              <a:t>Samy Scemama</a:t>
            </a:r>
          </a:p>
          <a:p>
            <a:pPr algn="just">
              <a:buFont typeface="Wingdings" panose="05000000000000000000" pitchFamily="2" charset="2"/>
              <a:buChar char="§"/>
            </a:pPr>
            <a:endParaRPr lang="en-US" sz="2000" dirty="0"/>
          </a:p>
          <a:p>
            <a:pPr algn="just">
              <a:buFont typeface="Wingdings" panose="05000000000000000000" pitchFamily="2" charset="2"/>
              <a:buChar char="§"/>
            </a:pPr>
            <a:r>
              <a:rPr lang="en-US" sz="2000" dirty="0"/>
              <a:t>Others:</a:t>
            </a:r>
          </a:p>
          <a:p>
            <a:pPr lvl="1" algn="just">
              <a:buFont typeface="Wingdings" panose="05000000000000000000" pitchFamily="2" charset="2"/>
              <a:buChar char="§"/>
            </a:pPr>
            <a:r>
              <a:rPr lang="nl-NL" sz="1600" dirty="0"/>
              <a:t>Please contact Rob Exell </a:t>
            </a:r>
            <a:r>
              <a:rPr lang="nl-NL" sz="1600" dirty="0">
                <a:hlinkClick r:id="rId2"/>
              </a:rPr>
              <a:t>rexell@odette.org</a:t>
            </a:r>
            <a:r>
              <a:rPr lang="nl-NL" sz="1600" dirty="0"/>
              <a:t> </a:t>
            </a:r>
          </a:p>
          <a:p>
            <a:pPr algn="just">
              <a:buFont typeface="Wingdings" panose="05000000000000000000" pitchFamily="2" charset="2"/>
              <a:buChar char="§"/>
            </a:pPr>
            <a:endParaRPr lang="en-US" sz="2000" dirty="0"/>
          </a:p>
          <a:p>
            <a:pPr algn="just">
              <a:buFont typeface="Wingdings" panose="05000000000000000000" pitchFamily="2" charset="2"/>
              <a:buChar char="§"/>
            </a:pPr>
            <a:endParaRPr lang="en-US" sz="2000" dirty="0"/>
          </a:p>
          <a:p>
            <a:pPr algn="just">
              <a:buFont typeface="Wingdings" panose="05000000000000000000" pitchFamily="2" charset="2"/>
              <a:buChar char="§"/>
            </a:pPr>
            <a:endParaRPr lang="en-US" sz="2000" dirty="0"/>
          </a:p>
          <a:p>
            <a:endParaRPr lang="en-GB" sz="3600" dirty="0"/>
          </a:p>
        </p:txBody>
      </p:sp>
    </p:spTree>
    <p:extLst>
      <p:ext uri="{BB962C8B-B14F-4D97-AF65-F5344CB8AC3E}">
        <p14:creationId xmlns:p14="http://schemas.microsoft.com/office/powerpoint/2010/main" val="1167055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Timing</a:t>
            </a:r>
          </a:p>
        </p:txBody>
      </p:sp>
      <p:sp>
        <p:nvSpPr>
          <p:cNvPr id="3" name="Content Placeholder 2"/>
          <p:cNvSpPr>
            <a:spLocks noGrp="1"/>
          </p:cNvSpPr>
          <p:nvPr>
            <p:ph sz="quarter" idx="10"/>
          </p:nvPr>
        </p:nvSpPr>
        <p:spPr/>
        <p:txBody>
          <a:bodyPr>
            <a:normAutofit lnSpcReduction="10000"/>
          </a:bodyPr>
          <a:lstStyle/>
          <a:p>
            <a:r>
              <a:rPr lang="en-US" sz="2000" dirty="0"/>
              <a:t> Project Inception – 14 October 2020 </a:t>
            </a:r>
          </a:p>
          <a:p>
            <a:pPr marL="0" indent="0">
              <a:buNone/>
            </a:pPr>
            <a:r>
              <a:rPr lang="en-US" sz="2000" dirty="0"/>
              <a:t>	</a:t>
            </a:r>
          </a:p>
          <a:p>
            <a:r>
              <a:rPr lang="en-US" sz="2000" dirty="0"/>
              <a:t> </a:t>
            </a:r>
            <a:r>
              <a:rPr lang="en-US" sz="2000" dirty="0">
                <a:highlight>
                  <a:srgbClr val="FFFF00"/>
                </a:highlight>
              </a:rPr>
              <a:t>Requirements gathering – completion 23 December 2020 </a:t>
            </a:r>
          </a:p>
          <a:p>
            <a:pPr marL="0" indent="0">
              <a:buNone/>
            </a:pPr>
            <a:r>
              <a:rPr lang="en-US" sz="2000" dirty="0"/>
              <a:t>	</a:t>
            </a:r>
          </a:p>
          <a:p>
            <a:r>
              <a:rPr lang="en-US" sz="2000" dirty="0"/>
              <a:t> Draft development – completion 23 April 2021 </a:t>
            </a:r>
          </a:p>
          <a:p>
            <a:pPr marL="0" indent="0">
              <a:buNone/>
            </a:pPr>
            <a:endParaRPr lang="en-US" sz="2000" dirty="0"/>
          </a:p>
          <a:p>
            <a:r>
              <a:rPr lang="en-US" sz="2000" dirty="0"/>
              <a:t> Public Draft Review – completion 23 June 2021</a:t>
            </a:r>
          </a:p>
          <a:p>
            <a:pPr marL="0" indent="0">
              <a:buNone/>
            </a:pPr>
            <a:r>
              <a:rPr lang="en-US" sz="2000" dirty="0"/>
              <a:t>	</a:t>
            </a:r>
          </a:p>
          <a:p>
            <a:r>
              <a:rPr lang="en-US" sz="2000" dirty="0"/>
              <a:t> Project Exit – completion 23 July 2021 </a:t>
            </a:r>
          </a:p>
          <a:p>
            <a:pPr marL="0" indent="0">
              <a:buNone/>
            </a:pPr>
            <a:r>
              <a:rPr lang="en-US" sz="2000" dirty="0"/>
              <a:t>	</a:t>
            </a:r>
          </a:p>
          <a:p>
            <a:r>
              <a:rPr lang="en-US" sz="2000" dirty="0"/>
              <a:t> Publication – completion 23 August 2021 	</a:t>
            </a:r>
          </a:p>
          <a:p>
            <a:pPr algn="just">
              <a:buFont typeface="Wingdings" panose="05000000000000000000" pitchFamily="2" charset="2"/>
              <a:buChar char="§"/>
            </a:pPr>
            <a:endParaRPr lang="en-US" sz="1400" dirty="0"/>
          </a:p>
          <a:p>
            <a:pPr algn="just">
              <a:buFont typeface="Wingdings" panose="05000000000000000000" pitchFamily="2" charset="2"/>
              <a:buChar char="§"/>
            </a:pPr>
            <a:endParaRPr lang="en-US" sz="1400" dirty="0"/>
          </a:p>
          <a:p>
            <a:pPr algn="just">
              <a:buFont typeface="Wingdings" panose="05000000000000000000" pitchFamily="2" charset="2"/>
              <a:buChar char="§"/>
            </a:pPr>
            <a:endParaRPr lang="en-US" sz="1400" dirty="0"/>
          </a:p>
          <a:p>
            <a:endParaRPr lang="en-GB" sz="2400" dirty="0"/>
          </a:p>
        </p:txBody>
      </p:sp>
    </p:spTree>
    <p:extLst>
      <p:ext uri="{BB962C8B-B14F-4D97-AF65-F5344CB8AC3E}">
        <p14:creationId xmlns:p14="http://schemas.microsoft.com/office/powerpoint/2010/main" val="2294167957"/>
      </p:ext>
    </p:extLst>
  </p:cSld>
  <p:clrMapOvr>
    <a:masterClrMapping/>
  </p:clrMapOvr>
</p:sld>
</file>

<file path=ppt/theme/theme1.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Relations with Members and External Bodies</Template>
  <TotalTime>398</TotalTime>
  <Words>487</Words>
  <Application>Microsoft Office PowerPoint</Application>
  <PresentationFormat>ワイド画面</PresentationFormat>
  <Paragraphs>110</Paragraphs>
  <Slides>10</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10</vt:i4>
      </vt:variant>
    </vt:vector>
  </HeadingPairs>
  <TitlesOfParts>
    <vt:vector size="14" baseType="lpstr">
      <vt:lpstr>Arial</vt:lpstr>
      <vt:lpstr>Calibri</vt:lpstr>
      <vt:lpstr>Wingdings</vt:lpstr>
      <vt:lpstr>3_Office Theme</vt:lpstr>
      <vt:lpstr>PowerPoint プレゼンテーション</vt:lpstr>
      <vt:lpstr>PowerPoint プレゼンテーション</vt:lpstr>
      <vt:lpstr>JAIF Global Messages</vt:lpstr>
      <vt:lpstr>Mapping JADM to SCRDM</vt:lpstr>
      <vt:lpstr>PowerPoint プレゼンテーション</vt:lpstr>
      <vt:lpstr>Scope of Project</vt:lpstr>
      <vt:lpstr>Deliverables</vt:lpstr>
      <vt:lpstr>Participation</vt:lpstr>
      <vt:lpstr>Timing</vt:lpstr>
      <vt:lpstr>Requirements Gathering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Beysun Sen Duru</dc:creator>
  <cp:lastModifiedBy>菅又 久直</cp:lastModifiedBy>
  <cp:revision>37</cp:revision>
  <dcterms:created xsi:type="dcterms:W3CDTF">2019-06-12T15:03:05Z</dcterms:created>
  <dcterms:modified xsi:type="dcterms:W3CDTF">2020-12-21T02:06:55Z</dcterms:modified>
</cp:coreProperties>
</file>