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8" r:id="rId2"/>
    <p:sldId id="277" r:id="rId3"/>
    <p:sldId id="279" r:id="rId4"/>
    <p:sldId id="282" r:id="rId5"/>
    <p:sldId id="284" r:id="rId6"/>
    <p:sldId id="283" r:id="rId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CC"/>
    <a:srgbClr val="66FF99"/>
    <a:srgbClr val="FF99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428"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9"/>
            <a:ext cx="7772400" cy="1470025"/>
          </a:xfrm>
        </p:spPr>
        <p:txBody>
          <a:bodyPr/>
          <a:lstStyle/>
          <a:p>
            <a:r>
              <a:rPr kumimoji="1" lang="ja-JP" altLang="en-US" dirty="0"/>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 サブタイトルの書式設定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4751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41288"/>
            <a:ext cx="8229600" cy="839787"/>
          </a:xfrm>
        </p:spPr>
        <p:txBody>
          <a:bodyPr>
            <a:noAutofit/>
          </a:bodyPr>
          <a:lstStyle>
            <a:lvl1pPr algn="l">
              <a:defRPr sz="2400"/>
            </a:lvl1pPr>
          </a:lstStyle>
          <a:p>
            <a:r>
              <a:rPr kumimoji="1" lang="ja-JP" altLang="en-US" dirty="0"/>
              <a:t>マスタ タイトルの書式設定</a:t>
            </a:r>
          </a:p>
        </p:txBody>
      </p:sp>
      <p:sp>
        <p:nvSpPr>
          <p:cNvPr id="3" name="縦書きテキスト プレースホルダ 2"/>
          <p:cNvSpPr>
            <a:spLocks noGrp="1"/>
          </p:cNvSpPr>
          <p:nvPr>
            <p:ph type="body" orient="vert" idx="1" hasCustomPrompt="1"/>
          </p:nvPr>
        </p:nvSpPr>
        <p:spPr>
          <a:xfrm>
            <a:off x="457200" y="1114427"/>
            <a:ext cx="8229600" cy="2076449"/>
          </a:xfrm>
        </p:spPr>
        <p:txBody>
          <a:bodyPr vert="horz">
            <a:normAutofit/>
          </a:bodyPr>
          <a:lstStyle>
            <a:lvl1pPr marL="0" indent="0">
              <a:buNone/>
              <a:defRPr sz="2000"/>
            </a:lvl1p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25341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3178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のみ">
    <p:spTree>
      <p:nvGrpSpPr>
        <p:cNvPr id="1" name=""/>
        <p:cNvGrpSpPr/>
        <p:nvPr/>
      </p:nvGrpSpPr>
      <p:grpSpPr>
        <a:xfrm>
          <a:off x="0" y="0"/>
          <a:ext cx="0" cy="0"/>
          <a:chOff x="0" y="0"/>
          <a:chExt cx="0" cy="0"/>
        </a:xfrm>
      </p:grpSpPr>
      <p:sp>
        <p:nvSpPr>
          <p:cNvPr id="5" name="コンテンツ プレースホルダー 4"/>
          <p:cNvSpPr>
            <a:spLocks noGrp="1"/>
          </p:cNvSpPr>
          <p:nvPr>
            <p:ph sz="quarter" idx="10" hasCustomPrompt="1"/>
          </p:nvPr>
        </p:nvSpPr>
        <p:spPr>
          <a:xfrm>
            <a:off x="7762143" y="6308725"/>
            <a:ext cx="1263162" cy="433388"/>
          </a:xfrm>
          <a:prstGeom prst="rect">
            <a:avLst/>
          </a:prstGeom>
        </p:spPr>
        <p:txBody>
          <a:bodyPr anchor="b"/>
          <a:lstStyle>
            <a:lvl1pPr marL="0" indent="0" algn="r">
              <a:buNone/>
              <a:defRPr sz="1600"/>
            </a:lvl1pPr>
          </a:lstStyle>
          <a:p>
            <a:pPr lvl="0"/>
            <a:r>
              <a:rPr kumimoji="1" lang="en-US" altLang="ja-JP" dirty="0"/>
              <a:t>&lt;#&gt;</a:t>
            </a:r>
            <a:endParaRPr kumimoji="1" lang="ja-JP" altLang="en-US" dirty="0"/>
          </a:p>
        </p:txBody>
      </p:sp>
    </p:spTree>
    <p:extLst>
      <p:ext uri="{BB962C8B-B14F-4D97-AF65-F5344CB8AC3E}">
        <p14:creationId xmlns:p14="http://schemas.microsoft.com/office/powerpoint/2010/main" val="1183380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2713"/>
            <a:ext cx="8229600" cy="696912"/>
          </a:xfrm>
        </p:spPr>
        <p:txBody>
          <a:bodyPr/>
          <a:lstStyle/>
          <a:p>
            <a:r>
              <a:rPr kumimoji="1" lang="ja-JP" altLang="en-US" dirty="0"/>
              <a:t>マスタ タイトルの書式設定</a:t>
            </a:r>
          </a:p>
        </p:txBody>
      </p:sp>
      <p:sp>
        <p:nvSpPr>
          <p:cNvPr id="3" name="コンテンツ プレースホルダ 2"/>
          <p:cNvSpPr>
            <a:spLocks noGrp="1"/>
          </p:cNvSpPr>
          <p:nvPr>
            <p:ph idx="1" hasCustomPrompt="1"/>
          </p:nvPr>
        </p:nvSpPr>
        <p:spPr>
          <a:xfrm>
            <a:off x="457200" y="885826"/>
            <a:ext cx="8229600" cy="4926016"/>
          </a:xfrm>
        </p:spPr>
        <p:txBody>
          <a:bodyPr/>
          <a:lstStyle/>
          <a:p>
            <a:pPr lvl="0"/>
            <a:r>
              <a:rPr kumimoji="1" lang="ja-JP" altLang="en-US" dirty="0"/>
              <a:t>マスタ テキストの書式設定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5627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4"/>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92778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21485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60847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44385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46447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47331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r>
              <a:rPr lang="en-US" altLang="ja-JP">
                <a:solidFill>
                  <a:prstClr val="black">
                    <a:tint val="75000"/>
                  </a:prstClr>
                </a:solidFill>
              </a:rPr>
              <a:t>2015/10/19</a:t>
            </a:r>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6910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55563"/>
            <a:ext cx="8229600" cy="620712"/>
          </a:xfrm>
          <a:prstGeom prst="rect">
            <a:avLst/>
          </a:prstGeom>
        </p:spPr>
        <p:txBody>
          <a:bodyPr vert="horz" lIns="91440" tIns="45720" rIns="91440" bIns="45720" rtlCol="0" anchor="t">
            <a:norm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57200" y="838201"/>
            <a:ext cx="8229600" cy="5011741"/>
          </a:xfrm>
          <a:prstGeom prst="rect">
            <a:avLst/>
          </a:prstGeom>
        </p:spPr>
        <p:txBody>
          <a:bodyPr vert="horz" lIns="91440" tIns="45720" rIns="91440" bIns="45720" rtlCol="0">
            <a:normAutofit/>
          </a:bodyPr>
          <a:lstStyle/>
          <a:p>
            <a:pPr lvl="0"/>
            <a:r>
              <a:rPr kumimoji="1" lang="ja-JP" altLang="en-US" dirty="0"/>
              <a:t>マスタ テキストの書式設定</a:t>
            </a:r>
          </a:p>
        </p:txBody>
      </p:sp>
      <p:sp>
        <p:nvSpPr>
          <p:cNvPr id="4" name="日付プレースホルダ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a:solidFill>
                  <a:prstClr val="black">
                    <a:tint val="75000"/>
                  </a:prstClr>
                </a:solidFill>
              </a:rPr>
              <a:t>2015/10/19</a:t>
            </a:r>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62276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424940" y="1556792"/>
            <a:ext cx="6385560" cy="2554545"/>
          </a:xfrm>
          <a:prstGeom prst="rect">
            <a:avLst/>
          </a:prstGeom>
          <a:noFill/>
        </p:spPr>
        <p:txBody>
          <a:bodyPr wrap="square" rtlCol="0">
            <a:spAutoFit/>
          </a:bodyPr>
          <a:lstStyle/>
          <a:p>
            <a:pPr algn="ctr"/>
            <a:r>
              <a:rPr lang="ja-JP" altLang="en-US" sz="3200" dirty="0"/>
              <a:t>ビジネス文書プロファイル合意形成について</a:t>
            </a:r>
            <a:endParaRPr lang="en-US" altLang="ja-JP" sz="3200" dirty="0">
              <a:latin typeface="HGP創英角ｺﾞｼｯｸUB" panose="020B0900000000000000" pitchFamily="50" charset="-128"/>
              <a:ea typeface="HGP創英角ｺﾞｼｯｸUB" panose="020B0900000000000000" pitchFamily="50" charset="-128"/>
            </a:endParaRPr>
          </a:p>
          <a:p>
            <a:pPr algn="ctr"/>
            <a:endParaRPr lang="en-US" altLang="ja-JP" sz="2400" dirty="0">
              <a:latin typeface="HGP創英角ｺﾞｼｯｸUB" panose="020B0900000000000000" pitchFamily="50" charset="-128"/>
              <a:ea typeface="HGP創英角ｺﾞｼｯｸUB" panose="020B0900000000000000" pitchFamily="50" charset="-128"/>
            </a:endParaRP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Profile/</a:t>
            </a:r>
          </a:p>
          <a:p>
            <a:pPr algn="ctr"/>
            <a:r>
              <a:rPr lang="en-US" altLang="ja-JP" sz="2400" dirty="0">
                <a:latin typeface="HGP創英角ｺﾞｼｯｸUB" panose="020B0900000000000000" pitchFamily="50" charset="-128"/>
                <a:ea typeface="HGP創英角ｺﾞｼｯｸUB" panose="020B0900000000000000" pitchFamily="50" charset="-128"/>
              </a:rPr>
              <a:t>Business</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Document</a:t>
            </a:r>
            <a:r>
              <a:rPr lang="ja-JP" altLang="en-US" sz="2400" dirty="0">
                <a:latin typeface="HGP創英角ｺﾞｼｯｸUB" panose="020B0900000000000000" pitchFamily="50" charset="-128"/>
                <a:ea typeface="HGP創英角ｺﾞｼｯｸUB" panose="020B0900000000000000" pitchFamily="50" charset="-128"/>
              </a:rPr>
              <a:t> </a:t>
            </a:r>
            <a:r>
              <a:rPr lang="en-US" altLang="ja-JP" sz="2400" dirty="0">
                <a:latin typeface="HGP創英角ｺﾞｼｯｸUB" panose="020B0900000000000000" pitchFamily="50" charset="-128"/>
                <a:ea typeface="HGP創英角ｺﾞｼｯｸUB" panose="020B0900000000000000" pitchFamily="50" charset="-128"/>
              </a:rPr>
              <a:t>Assembly Agreement</a:t>
            </a:r>
          </a:p>
          <a:p>
            <a:pPr algn="ctr"/>
            <a:r>
              <a:rPr lang="en-US" altLang="ja-JP" sz="2400" dirty="0">
                <a:latin typeface="HGP創英角ｺﾞｼｯｸUB" panose="020B0900000000000000" pitchFamily="50" charset="-128"/>
                <a:ea typeface="HGP創英角ｺﾞｼｯｸUB" panose="020B0900000000000000" pitchFamily="50" charset="-128"/>
              </a:rPr>
              <a:t>( BDAP/BDAA )</a:t>
            </a:r>
          </a:p>
        </p:txBody>
      </p:sp>
      <p:sp>
        <p:nvSpPr>
          <p:cNvPr id="6" name="テキスト ボックス 5"/>
          <p:cNvSpPr txBox="1"/>
          <p:nvPr/>
        </p:nvSpPr>
        <p:spPr>
          <a:xfrm>
            <a:off x="1916430" y="4914061"/>
            <a:ext cx="5402580" cy="461665"/>
          </a:xfrm>
          <a:prstGeom prst="rect">
            <a:avLst/>
          </a:prstGeom>
          <a:noFill/>
        </p:spPr>
        <p:txBody>
          <a:bodyPr wrap="square" rtlCol="0">
            <a:spAutoFit/>
          </a:bodyPr>
          <a:lstStyle/>
          <a:p>
            <a:pPr algn="ctr"/>
            <a:r>
              <a:rPr kumimoji="1" lang="en-US" altLang="ja-JP" sz="2400" dirty="0"/>
              <a:t>2020</a:t>
            </a:r>
            <a:r>
              <a:rPr kumimoji="1" lang="ja-JP" altLang="en-US" sz="2400" dirty="0"/>
              <a:t>年</a:t>
            </a:r>
            <a:r>
              <a:rPr kumimoji="1" lang="en-US" altLang="ja-JP" sz="2400" dirty="0"/>
              <a:t>8</a:t>
            </a:r>
            <a:r>
              <a:rPr kumimoji="1" lang="ja-JP" altLang="en-US" sz="2400" dirty="0"/>
              <a:t>月</a:t>
            </a:r>
            <a:r>
              <a:rPr lang="en-US" altLang="ja-JP" sz="2400" dirty="0"/>
              <a:t>3</a:t>
            </a:r>
            <a:r>
              <a:rPr lang="ja-JP" altLang="en-US" sz="2400" dirty="0"/>
              <a:t>日</a:t>
            </a:r>
            <a:endParaRPr kumimoji="1" lang="ja-JP" altLang="en-US" sz="2400" dirty="0"/>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053E2F6C-CE4E-4269-A7FC-57AECD720369}"/>
              </a:ext>
            </a:extLst>
          </p:cNvPr>
          <p:cNvSpPr txBox="1"/>
          <p:nvPr/>
        </p:nvSpPr>
        <p:spPr>
          <a:xfrm>
            <a:off x="6444208" y="260648"/>
            <a:ext cx="2242592" cy="369332"/>
          </a:xfrm>
          <a:prstGeom prst="rect">
            <a:avLst/>
          </a:prstGeom>
          <a:noFill/>
          <a:ln>
            <a:solidFill>
              <a:schemeClr val="accent1"/>
            </a:solidFill>
          </a:ln>
        </p:spPr>
        <p:txBody>
          <a:bodyPr wrap="square" rtlCol="0">
            <a:spAutoFit/>
          </a:bodyPr>
          <a:lstStyle/>
          <a:p>
            <a:r>
              <a:rPr lang="ja-JP" altLang="en-US" b="1" dirty="0"/>
              <a:t>国際連携</a:t>
            </a:r>
            <a:r>
              <a:rPr kumimoji="1" lang="en-US" altLang="ja-JP" b="1" dirty="0"/>
              <a:t>2020-2-06</a:t>
            </a:r>
            <a:endParaRPr kumimoji="1" lang="ja-JP" altLang="en-US" b="1" dirty="0"/>
          </a:p>
        </p:txBody>
      </p:sp>
    </p:spTree>
    <p:extLst>
      <p:ext uri="{BB962C8B-B14F-4D97-AF65-F5344CB8AC3E}">
        <p14:creationId xmlns:p14="http://schemas.microsoft.com/office/powerpoint/2010/main" val="2589684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標準メッセージの課題</a:t>
            </a:r>
            <a:endParaRPr kumimoji="1" lang="ja-JP" altLang="en-US" dirty="0"/>
          </a:p>
        </p:txBody>
      </p:sp>
      <p:sp>
        <p:nvSpPr>
          <p:cNvPr id="3" name="コンテンツ プレースホルダー 2"/>
          <p:cNvSpPr>
            <a:spLocks noGrp="1"/>
          </p:cNvSpPr>
          <p:nvPr>
            <p:ph idx="1"/>
          </p:nvPr>
        </p:nvSpPr>
        <p:spPr>
          <a:xfrm>
            <a:off x="457200" y="885826"/>
            <a:ext cx="8229600" cy="5495502"/>
          </a:xfrm>
        </p:spPr>
        <p:txBody>
          <a:bodyPr>
            <a:normAutofit lnSpcReduction="10000"/>
          </a:bodyPr>
          <a:lstStyle/>
          <a:p>
            <a:r>
              <a:rPr lang="ja-JP" altLang="en-US" dirty="0"/>
              <a:t>・　国連</a:t>
            </a:r>
            <a:r>
              <a:rPr lang="en-US" altLang="ja-JP" dirty="0"/>
              <a:t>CEFACT</a:t>
            </a:r>
            <a:r>
              <a:rPr lang="ja-JP" altLang="en-US" dirty="0"/>
              <a:t>の標準メッセージ開発状況</a:t>
            </a:r>
            <a:endParaRPr lang="en-US" altLang="ja-JP" dirty="0"/>
          </a:p>
          <a:p>
            <a:r>
              <a:rPr lang="ja-JP" altLang="en-US" dirty="0"/>
              <a:t>　　１）　</a:t>
            </a:r>
            <a:r>
              <a:rPr lang="en-US" altLang="ja-JP" dirty="0"/>
              <a:t>CCL</a:t>
            </a:r>
            <a:r>
              <a:rPr lang="ja-JP" altLang="en-US" dirty="0"/>
              <a:t>の拡充によって標準メッセージを構成する情報項目が充足してきた。</a:t>
            </a:r>
            <a:endParaRPr lang="en-US" altLang="ja-JP" dirty="0"/>
          </a:p>
          <a:p>
            <a:r>
              <a:rPr lang="ja-JP" altLang="en-US" dirty="0"/>
              <a:t>　　２）　情報項目が増大したことで、標準メッセージが大きくなり扱い難くなった。</a:t>
            </a:r>
            <a:endParaRPr lang="en-US" altLang="ja-JP" dirty="0"/>
          </a:p>
          <a:p>
            <a:r>
              <a:rPr lang="ja-JP" altLang="en-US" dirty="0"/>
              <a:t>　　３）　</a:t>
            </a:r>
            <a:r>
              <a:rPr lang="en-US" altLang="ja-JP" dirty="0"/>
              <a:t>CCBDA</a:t>
            </a:r>
            <a:r>
              <a:rPr lang="ja-JP" altLang="en-US" dirty="0"/>
              <a:t>（</a:t>
            </a:r>
            <a:r>
              <a:rPr lang="en-US" altLang="ja-JP" dirty="0"/>
              <a:t>Core</a:t>
            </a:r>
            <a:r>
              <a:rPr lang="ja-JP" altLang="en-US" dirty="0"/>
              <a:t> </a:t>
            </a:r>
            <a:r>
              <a:rPr lang="en-US" altLang="ja-JP" dirty="0"/>
              <a:t>Component</a:t>
            </a:r>
            <a:r>
              <a:rPr lang="ja-JP" altLang="en-US" dirty="0"/>
              <a:t> </a:t>
            </a:r>
            <a:r>
              <a:rPr lang="en-US" altLang="ja-JP" dirty="0"/>
              <a:t>Business</a:t>
            </a:r>
            <a:r>
              <a:rPr lang="ja-JP" altLang="en-US" dirty="0"/>
              <a:t> </a:t>
            </a:r>
            <a:r>
              <a:rPr lang="en-US" altLang="ja-JP" dirty="0"/>
              <a:t>Document</a:t>
            </a:r>
            <a:r>
              <a:rPr lang="ja-JP" altLang="en-US" dirty="0"/>
              <a:t> </a:t>
            </a:r>
            <a:r>
              <a:rPr lang="en-US" altLang="ja-JP" dirty="0"/>
              <a:t>Assembly</a:t>
            </a:r>
            <a:r>
              <a:rPr lang="ja-JP" altLang="en-US" dirty="0"/>
              <a:t>）の手法で制限を</a:t>
            </a:r>
            <a:endParaRPr lang="en-US" altLang="ja-JP" dirty="0"/>
          </a:p>
          <a:p>
            <a:r>
              <a:rPr lang="ja-JP" altLang="en-US" dirty="0"/>
              <a:t>　　　　　掛け、扱い易い大きさのメッセージを開発できるようになった。</a:t>
            </a:r>
            <a:endParaRPr lang="en-US" altLang="ja-JP" dirty="0"/>
          </a:p>
          <a:p>
            <a:endParaRPr lang="en-US" altLang="ja-JP" dirty="0"/>
          </a:p>
          <a:p>
            <a:r>
              <a:rPr lang="ja-JP" altLang="en-US" dirty="0"/>
              <a:t>・　標準メッセージの状況</a:t>
            </a:r>
            <a:endParaRPr lang="en-US" altLang="ja-JP" dirty="0"/>
          </a:p>
          <a:p>
            <a:r>
              <a:rPr lang="ja-JP" altLang="en-US" dirty="0"/>
              <a:t>　　</a:t>
            </a:r>
            <a:r>
              <a:rPr lang="en-US" altLang="ja-JP" dirty="0"/>
              <a:t>-</a:t>
            </a:r>
            <a:r>
              <a:rPr lang="ja-JP" altLang="en-US" dirty="0"/>
              <a:t> 標準メッセージは、業界等の企業群からの要望（必要な情報項目）をまとめ</a:t>
            </a:r>
            <a:endParaRPr lang="en-US" altLang="ja-JP" dirty="0"/>
          </a:p>
          <a:p>
            <a:r>
              <a:rPr lang="ja-JP" altLang="en-US" dirty="0"/>
              <a:t>　　　られて作られている。</a:t>
            </a:r>
            <a:r>
              <a:rPr lang="ja-JP" altLang="en-US" dirty="0">
                <a:solidFill>
                  <a:srgbClr val="FF0000"/>
                </a:solidFill>
              </a:rPr>
              <a:t>（各企業から見ると大きい）</a:t>
            </a:r>
            <a:endParaRPr lang="en-US" altLang="ja-JP" dirty="0">
              <a:solidFill>
                <a:srgbClr val="FF0000"/>
              </a:solidFill>
            </a:endParaRPr>
          </a:p>
          <a:p>
            <a:r>
              <a:rPr lang="ja-JP" altLang="en-US" dirty="0"/>
              <a:t>　　</a:t>
            </a:r>
            <a:r>
              <a:rPr lang="en-US" altLang="ja-JP" dirty="0"/>
              <a:t>- </a:t>
            </a:r>
            <a:r>
              <a:rPr lang="ja-JP" altLang="en-US" dirty="0"/>
              <a:t>各企業から見ると使わない情報項目が生じてしまい、企業間で使う情報項目の</a:t>
            </a:r>
            <a:endParaRPr lang="en-US" altLang="ja-JP" dirty="0"/>
          </a:p>
          <a:p>
            <a:r>
              <a:rPr lang="ja-JP" altLang="en-US" dirty="0"/>
              <a:t>　　　調整が必要となっている。</a:t>
            </a:r>
            <a:r>
              <a:rPr lang="ja-JP" altLang="en-US" dirty="0">
                <a:solidFill>
                  <a:srgbClr val="FF0000"/>
                </a:solidFill>
              </a:rPr>
              <a:t>（手間がかかる。）</a:t>
            </a:r>
            <a:endParaRPr lang="en-US" altLang="ja-JP" dirty="0">
              <a:solidFill>
                <a:srgbClr val="FF0000"/>
              </a:solidFill>
            </a:endParaRPr>
          </a:p>
          <a:p>
            <a:r>
              <a:rPr lang="ja-JP" altLang="en-US" dirty="0"/>
              <a:t>　　</a:t>
            </a:r>
            <a:r>
              <a:rPr lang="en-US" altLang="ja-JP" dirty="0"/>
              <a:t>- </a:t>
            </a:r>
            <a:r>
              <a:rPr lang="ja-JP" altLang="en-US" dirty="0"/>
              <a:t>各企業がシステム開発する際に全ての情報項目を実装しなくなり易く、</a:t>
            </a:r>
            <a:r>
              <a:rPr lang="ja-JP" altLang="en-US" dirty="0">
                <a:solidFill>
                  <a:srgbClr val="FF0000"/>
                </a:solidFill>
              </a:rPr>
              <a:t>相互</a:t>
            </a:r>
            <a:br>
              <a:rPr lang="en-US" altLang="ja-JP" dirty="0">
                <a:solidFill>
                  <a:srgbClr val="FF0000"/>
                </a:solidFill>
              </a:rPr>
            </a:br>
            <a:r>
              <a:rPr lang="ja-JP" altLang="en-US" dirty="0">
                <a:solidFill>
                  <a:srgbClr val="FF0000"/>
                </a:solidFill>
              </a:rPr>
              <a:t>　　　運用性が劣化する。</a:t>
            </a:r>
            <a:endParaRPr lang="en-US" altLang="ja-JP" dirty="0">
              <a:solidFill>
                <a:srgbClr val="FF0000"/>
              </a:solidFill>
            </a:endParaRPr>
          </a:p>
          <a:p>
            <a:r>
              <a:rPr lang="ja-JP" altLang="en-US" dirty="0"/>
              <a:t>　　</a:t>
            </a:r>
            <a:endParaRPr lang="en-US" altLang="ja-JP" dirty="0"/>
          </a:p>
          <a:p>
            <a:r>
              <a:rPr lang="ja-JP" altLang="en-US" dirty="0"/>
              <a:t>・　課題</a:t>
            </a:r>
            <a:endParaRPr lang="en-US" altLang="ja-JP" dirty="0"/>
          </a:p>
          <a:p>
            <a:r>
              <a:rPr lang="ja-JP" altLang="en-US" dirty="0"/>
              <a:t>　　</a:t>
            </a:r>
            <a:r>
              <a:rPr lang="en-US" altLang="ja-JP" dirty="0"/>
              <a:t>- </a:t>
            </a:r>
            <a:r>
              <a:rPr lang="ja-JP" altLang="en-US" dirty="0"/>
              <a:t>企業間で情報項目の使い方の調整に手間がかかる。</a:t>
            </a:r>
            <a:endParaRPr lang="en-US" altLang="ja-JP" dirty="0"/>
          </a:p>
          <a:p>
            <a:r>
              <a:rPr lang="ja-JP" altLang="en-US" dirty="0"/>
              <a:t>　　</a:t>
            </a:r>
            <a:r>
              <a:rPr lang="en-US" altLang="ja-JP" dirty="0"/>
              <a:t>- </a:t>
            </a:r>
            <a:r>
              <a:rPr lang="ja-JP" altLang="en-US" dirty="0"/>
              <a:t>各企業のシステムに実装される情報項目に差異が生じ易い。</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a:t>
            </a:fld>
            <a:endParaRPr lang="ja-JP" altLang="en-US" dirty="0">
              <a:solidFill>
                <a:prstClr val="black">
                  <a:tint val="75000"/>
                </a:prstClr>
              </a:solidFill>
            </a:endParaRPr>
          </a:p>
        </p:txBody>
      </p:sp>
    </p:spTree>
    <p:extLst>
      <p:ext uri="{BB962C8B-B14F-4D97-AF65-F5344CB8AC3E}">
        <p14:creationId xmlns:p14="http://schemas.microsoft.com/office/powerpoint/2010/main" val="4209706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57200" y="885826"/>
            <a:ext cx="8229600" cy="5711526"/>
          </a:xfrm>
        </p:spPr>
        <p:txBody>
          <a:bodyPr>
            <a:normAutofit lnSpcReduction="10000"/>
          </a:bodyPr>
          <a:lstStyle/>
          <a:p>
            <a:r>
              <a:rPr lang="ja-JP" altLang="en-US" dirty="0"/>
              <a:t>・　対策</a:t>
            </a:r>
            <a:endParaRPr lang="en-US" altLang="ja-JP" dirty="0"/>
          </a:p>
          <a:p>
            <a:r>
              <a:rPr lang="ja-JP" altLang="en-US" dirty="0"/>
              <a:t>　　</a:t>
            </a:r>
            <a:r>
              <a:rPr lang="en-US" altLang="ja-JP" dirty="0"/>
              <a:t>- CCBDA</a:t>
            </a:r>
            <a:r>
              <a:rPr lang="ja-JP" altLang="en-US" dirty="0"/>
              <a:t>手法を使い、各企業が必要十分な情報項目だけのメッセージにする。</a:t>
            </a:r>
            <a:endParaRPr lang="en-US" altLang="ja-JP" dirty="0"/>
          </a:p>
          <a:p>
            <a:r>
              <a:rPr lang="ja-JP" altLang="en-US" dirty="0"/>
              <a:t>　　</a:t>
            </a:r>
            <a:r>
              <a:rPr lang="en-US" altLang="ja-JP" dirty="0"/>
              <a:t>- </a:t>
            </a:r>
            <a:r>
              <a:rPr lang="ja-JP" altLang="en-US" dirty="0"/>
              <a:t>送信企業と受信企業の両方が使える情報項目だけで業務を行う。</a:t>
            </a:r>
            <a:endParaRPr lang="en-US" altLang="ja-JP" dirty="0"/>
          </a:p>
          <a:p>
            <a:endParaRPr lang="en-US" altLang="ja-JP" dirty="0"/>
          </a:p>
          <a:p>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lang="en-US" altLang="ja-JP" dirty="0"/>
          </a:p>
          <a:p>
            <a:endParaRPr lang="en-US" altLang="ja-JP" dirty="0"/>
          </a:p>
          <a:p>
            <a:endParaRPr lang="en-US" altLang="ja-JP" dirty="0"/>
          </a:p>
          <a:p>
            <a:r>
              <a:rPr lang="ja-JP" altLang="en-US" dirty="0"/>
              <a:t>　　</a:t>
            </a:r>
            <a:r>
              <a:rPr lang="en-US" altLang="ja-JP" dirty="0"/>
              <a:t>- </a:t>
            </a:r>
            <a:r>
              <a:rPr lang="ja-JP" altLang="en-US" dirty="0"/>
              <a:t>元のメッセージ構造が同じであるため、共通な情報項目が明確に抽出可能</a:t>
            </a:r>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3</a:t>
            </a:fld>
            <a:endParaRPr lang="ja-JP" altLang="en-US" dirty="0">
              <a:solidFill>
                <a:prstClr val="black">
                  <a:tint val="75000"/>
                </a:prstClr>
              </a:solidFill>
            </a:endParaRPr>
          </a:p>
        </p:txBody>
      </p:sp>
      <p:grpSp>
        <p:nvGrpSpPr>
          <p:cNvPr id="96" name="グループ化 95">
            <a:extLst>
              <a:ext uri="{FF2B5EF4-FFF2-40B4-BE49-F238E27FC236}">
                <a16:creationId xmlns:a16="http://schemas.microsoft.com/office/drawing/2014/main" id="{ABD2887A-43FB-407C-9FE3-6845A4B1EA76}"/>
              </a:ext>
            </a:extLst>
          </p:cNvPr>
          <p:cNvGrpSpPr/>
          <p:nvPr/>
        </p:nvGrpSpPr>
        <p:grpSpPr>
          <a:xfrm>
            <a:off x="905973" y="2211667"/>
            <a:ext cx="3232835" cy="3465354"/>
            <a:chOff x="1207963" y="1555341"/>
            <a:chExt cx="4310448" cy="4620473"/>
          </a:xfrm>
        </p:grpSpPr>
        <p:sp>
          <p:nvSpPr>
            <p:cNvPr id="97" name="正方形/長方形 96">
              <a:extLst>
                <a:ext uri="{FF2B5EF4-FFF2-40B4-BE49-F238E27FC236}">
                  <a16:creationId xmlns:a16="http://schemas.microsoft.com/office/drawing/2014/main" id="{5AC1DCC6-91CA-45EF-9A62-889FEC68C680}"/>
                </a:ext>
              </a:extLst>
            </p:cNvPr>
            <p:cNvSpPr/>
            <p:nvPr/>
          </p:nvSpPr>
          <p:spPr>
            <a:xfrm>
              <a:off x="1399503" y="1924681"/>
              <a:ext cx="990614" cy="5418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8" name="正方形/長方形 97">
              <a:extLst>
                <a:ext uri="{FF2B5EF4-FFF2-40B4-BE49-F238E27FC236}">
                  <a16:creationId xmlns:a16="http://schemas.microsoft.com/office/drawing/2014/main" id="{49821E36-0572-414C-BFA6-4011AE11C19A}"/>
                </a:ext>
              </a:extLst>
            </p:cNvPr>
            <p:cNvSpPr/>
            <p:nvPr/>
          </p:nvSpPr>
          <p:spPr>
            <a:xfrm>
              <a:off x="1399502" y="2466540"/>
              <a:ext cx="990614" cy="24045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9" name="正方形/長方形 98">
              <a:extLst>
                <a:ext uri="{FF2B5EF4-FFF2-40B4-BE49-F238E27FC236}">
                  <a16:creationId xmlns:a16="http://schemas.microsoft.com/office/drawing/2014/main" id="{35176BE3-5BDC-444C-A284-83DBB6B7C56F}"/>
                </a:ext>
              </a:extLst>
            </p:cNvPr>
            <p:cNvSpPr/>
            <p:nvPr/>
          </p:nvSpPr>
          <p:spPr>
            <a:xfrm>
              <a:off x="1399501" y="4871082"/>
              <a:ext cx="990614" cy="863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0" name="正方形/長方形 99">
              <a:extLst>
                <a:ext uri="{FF2B5EF4-FFF2-40B4-BE49-F238E27FC236}">
                  <a16:creationId xmlns:a16="http://schemas.microsoft.com/office/drawing/2014/main" id="{C56CB62E-006A-4B49-8A53-7F8C666BC91B}"/>
                </a:ext>
              </a:extLst>
            </p:cNvPr>
            <p:cNvSpPr/>
            <p:nvPr/>
          </p:nvSpPr>
          <p:spPr>
            <a:xfrm>
              <a:off x="4439049" y="1924680"/>
              <a:ext cx="990601" cy="10752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1" name="正方形/長方形 100">
              <a:extLst>
                <a:ext uri="{FF2B5EF4-FFF2-40B4-BE49-F238E27FC236}">
                  <a16:creationId xmlns:a16="http://schemas.microsoft.com/office/drawing/2014/main" id="{1BB59E46-9A5F-41BF-9557-63DDC88E44B0}"/>
                </a:ext>
              </a:extLst>
            </p:cNvPr>
            <p:cNvSpPr/>
            <p:nvPr/>
          </p:nvSpPr>
          <p:spPr>
            <a:xfrm>
              <a:off x="4439048" y="2999938"/>
              <a:ext cx="990601" cy="13461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2" name="正方形/長方形 101">
              <a:extLst>
                <a:ext uri="{FF2B5EF4-FFF2-40B4-BE49-F238E27FC236}">
                  <a16:creationId xmlns:a16="http://schemas.microsoft.com/office/drawing/2014/main" id="{8C42ED55-900B-46F5-BB9D-57FD58EB2FFD}"/>
                </a:ext>
              </a:extLst>
            </p:cNvPr>
            <p:cNvSpPr/>
            <p:nvPr/>
          </p:nvSpPr>
          <p:spPr>
            <a:xfrm>
              <a:off x="4439047" y="4346128"/>
              <a:ext cx="990601" cy="13885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3" name="正方形/長方形 102">
              <a:extLst>
                <a:ext uri="{FF2B5EF4-FFF2-40B4-BE49-F238E27FC236}">
                  <a16:creationId xmlns:a16="http://schemas.microsoft.com/office/drawing/2014/main" id="{75BF85B9-DB6B-4534-8572-A47CD4C9EA36}"/>
                </a:ext>
              </a:extLst>
            </p:cNvPr>
            <p:cNvSpPr/>
            <p:nvPr/>
          </p:nvSpPr>
          <p:spPr>
            <a:xfrm>
              <a:off x="2997634" y="1933148"/>
              <a:ext cx="833882"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4" name="正方形/長方形 103">
              <a:extLst>
                <a:ext uri="{FF2B5EF4-FFF2-40B4-BE49-F238E27FC236}">
                  <a16:creationId xmlns:a16="http://schemas.microsoft.com/office/drawing/2014/main" id="{A453EEEA-E499-4AC5-8248-5DF7FF289447}"/>
                </a:ext>
              </a:extLst>
            </p:cNvPr>
            <p:cNvSpPr/>
            <p:nvPr/>
          </p:nvSpPr>
          <p:spPr>
            <a:xfrm>
              <a:off x="2997633" y="2237946"/>
              <a:ext cx="833882" cy="34967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5" name="テキスト ボックス 104">
              <a:extLst>
                <a:ext uri="{FF2B5EF4-FFF2-40B4-BE49-F238E27FC236}">
                  <a16:creationId xmlns:a16="http://schemas.microsoft.com/office/drawing/2014/main" id="{0CFE608C-7CF0-491A-BF29-2619A4E2A81F}"/>
                </a:ext>
              </a:extLst>
            </p:cNvPr>
            <p:cNvSpPr txBox="1"/>
            <p:nvPr/>
          </p:nvSpPr>
          <p:spPr>
            <a:xfrm>
              <a:off x="2997632" y="1647674"/>
              <a:ext cx="810479" cy="307776"/>
            </a:xfrm>
            <a:prstGeom prst="rect">
              <a:avLst/>
            </a:prstGeom>
            <a:noFill/>
          </p:spPr>
          <p:txBody>
            <a:bodyPr wrap="none" rtlCol="0">
              <a:spAutoFit/>
            </a:bodyPr>
            <a:lstStyle/>
            <a:p>
              <a:r>
                <a:rPr lang="en-US" altLang="ja-JP" sz="900" dirty="0"/>
                <a:t>Standard</a:t>
              </a:r>
              <a:endParaRPr lang="ja-JP" altLang="en-US" sz="900" dirty="0"/>
            </a:p>
          </p:txBody>
        </p:sp>
        <p:cxnSp>
          <p:nvCxnSpPr>
            <p:cNvPr id="106" name="直線コネクタ 105">
              <a:extLst>
                <a:ext uri="{FF2B5EF4-FFF2-40B4-BE49-F238E27FC236}">
                  <a16:creationId xmlns:a16="http://schemas.microsoft.com/office/drawing/2014/main" id="{BAB67E6A-4D6F-4168-9844-B881B36F0353}"/>
                </a:ext>
              </a:extLst>
            </p:cNvPr>
            <p:cNvCxnSpPr>
              <a:cxnSpLocks/>
              <a:endCxn id="100" idx="3"/>
            </p:cNvCxnSpPr>
            <p:nvPr/>
          </p:nvCxnSpPr>
          <p:spPr>
            <a:xfrm flipV="1">
              <a:off x="2390114" y="2462301"/>
              <a:ext cx="303953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7" name="直線コネクタ 106">
              <a:extLst>
                <a:ext uri="{FF2B5EF4-FFF2-40B4-BE49-F238E27FC236}">
                  <a16:creationId xmlns:a16="http://schemas.microsoft.com/office/drawing/2014/main" id="{FD53F4D7-FBC5-447B-85F7-D4EC6CC8C6E2}"/>
                </a:ext>
              </a:extLst>
            </p:cNvPr>
            <p:cNvCxnSpPr>
              <a:cxnSpLocks/>
            </p:cNvCxnSpPr>
            <p:nvPr/>
          </p:nvCxnSpPr>
          <p:spPr>
            <a:xfrm flipV="1">
              <a:off x="1399501" y="2999944"/>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05DCECEB-7129-4D9F-93A7-911DFC28282E}"/>
                </a:ext>
              </a:extLst>
            </p:cNvPr>
            <p:cNvCxnSpPr>
              <a:cxnSpLocks/>
            </p:cNvCxnSpPr>
            <p:nvPr/>
          </p:nvCxnSpPr>
          <p:spPr>
            <a:xfrm>
              <a:off x="1399501" y="4346151"/>
              <a:ext cx="303954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0D6B3021-6F33-4F1A-855B-7B6568FEDBFE}"/>
                </a:ext>
              </a:extLst>
            </p:cNvPr>
            <p:cNvCxnSpPr>
              <a:cxnSpLocks/>
            </p:cNvCxnSpPr>
            <p:nvPr/>
          </p:nvCxnSpPr>
          <p:spPr>
            <a:xfrm flipV="1">
              <a:off x="2390108" y="4871080"/>
              <a:ext cx="3039540"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0" name="テキスト ボックス 109">
              <a:extLst>
                <a:ext uri="{FF2B5EF4-FFF2-40B4-BE49-F238E27FC236}">
                  <a16:creationId xmlns:a16="http://schemas.microsoft.com/office/drawing/2014/main" id="{3A42F360-A22F-4058-B802-5DDB3CA90DFA}"/>
                </a:ext>
              </a:extLst>
            </p:cNvPr>
            <p:cNvSpPr txBox="1"/>
            <p:nvPr/>
          </p:nvSpPr>
          <p:spPr>
            <a:xfrm>
              <a:off x="1423567" y="1555341"/>
              <a:ext cx="908796" cy="400109"/>
            </a:xfrm>
            <a:prstGeom prst="rect">
              <a:avLst/>
            </a:prstGeom>
            <a:noFill/>
          </p:spPr>
          <p:txBody>
            <a:bodyPr wrap="none" rtlCol="0">
              <a:spAutoFit/>
            </a:bodyPr>
            <a:lstStyle/>
            <a:p>
              <a:r>
                <a:rPr lang="en-US" altLang="ja-JP" sz="1350" dirty="0"/>
                <a:t>Sender</a:t>
              </a:r>
              <a:endParaRPr lang="ja-JP" altLang="en-US" sz="1350" dirty="0"/>
            </a:p>
          </p:txBody>
        </p:sp>
        <p:sp>
          <p:nvSpPr>
            <p:cNvPr id="111" name="テキスト ボックス 110">
              <a:extLst>
                <a:ext uri="{FF2B5EF4-FFF2-40B4-BE49-F238E27FC236}">
                  <a16:creationId xmlns:a16="http://schemas.microsoft.com/office/drawing/2014/main" id="{BDC0F8E4-A0CA-40AD-811F-5F466FFCBBF4}"/>
                </a:ext>
              </a:extLst>
            </p:cNvPr>
            <p:cNvSpPr txBox="1"/>
            <p:nvPr/>
          </p:nvSpPr>
          <p:spPr>
            <a:xfrm>
              <a:off x="4380921" y="1555341"/>
              <a:ext cx="1050031" cy="400109"/>
            </a:xfrm>
            <a:prstGeom prst="rect">
              <a:avLst/>
            </a:prstGeom>
            <a:noFill/>
          </p:spPr>
          <p:txBody>
            <a:bodyPr wrap="none" rtlCol="0">
              <a:spAutoFit/>
            </a:bodyPr>
            <a:lstStyle/>
            <a:p>
              <a:r>
                <a:rPr lang="en-US" altLang="ja-JP" sz="1350" dirty="0"/>
                <a:t>Receiver</a:t>
              </a:r>
              <a:endParaRPr lang="ja-JP" altLang="en-US" sz="1350" dirty="0"/>
            </a:p>
          </p:txBody>
        </p:sp>
        <p:sp>
          <p:nvSpPr>
            <p:cNvPr id="112" name="テキスト ボックス 111">
              <a:extLst>
                <a:ext uri="{FF2B5EF4-FFF2-40B4-BE49-F238E27FC236}">
                  <a16:creationId xmlns:a16="http://schemas.microsoft.com/office/drawing/2014/main" id="{8DF6DF4E-9C6B-4FA1-89D8-05080E8FF72D}"/>
                </a:ext>
              </a:extLst>
            </p:cNvPr>
            <p:cNvSpPr txBox="1"/>
            <p:nvPr/>
          </p:nvSpPr>
          <p:spPr>
            <a:xfrm>
              <a:off x="2943129" y="1960942"/>
              <a:ext cx="934444" cy="307776"/>
            </a:xfrm>
            <a:prstGeom prst="rect">
              <a:avLst/>
            </a:prstGeom>
            <a:noFill/>
          </p:spPr>
          <p:txBody>
            <a:bodyPr wrap="none" rtlCol="0">
              <a:spAutoFit/>
            </a:bodyPr>
            <a:lstStyle/>
            <a:p>
              <a:r>
                <a:rPr lang="en-US" altLang="ja-JP" sz="900" dirty="0"/>
                <a:t>mandatory</a:t>
              </a:r>
              <a:endParaRPr lang="ja-JP" altLang="en-US" sz="900" dirty="0"/>
            </a:p>
          </p:txBody>
        </p:sp>
        <p:sp>
          <p:nvSpPr>
            <p:cNvPr id="113" name="矢印: 左右 112">
              <a:extLst>
                <a:ext uri="{FF2B5EF4-FFF2-40B4-BE49-F238E27FC236}">
                  <a16:creationId xmlns:a16="http://schemas.microsoft.com/office/drawing/2014/main" id="{7D0FB354-C32D-49A2-9823-DA110AF0EFF0}"/>
                </a:ext>
              </a:extLst>
            </p:cNvPr>
            <p:cNvSpPr/>
            <p:nvPr/>
          </p:nvSpPr>
          <p:spPr>
            <a:xfrm>
              <a:off x="2612817" y="26528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4" name="矢印: 左右 113">
              <a:extLst>
                <a:ext uri="{FF2B5EF4-FFF2-40B4-BE49-F238E27FC236}">
                  <a16:creationId xmlns:a16="http://schemas.microsoft.com/office/drawing/2014/main" id="{66CD3597-5060-4658-B47F-408B962050D8}"/>
                </a:ext>
              </a:extLst>
            </p:cNvPr>
            <p:cNvSpPr/>
            <p:nvPr/>
          </p:nvSpPr>
          <p:spPr>
            <a:xfrm>
              <a:off x="2612817" y="4532414"/>
              <a:ext cx="1614565" cy="18191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15" name="テキスト ボックス 114">
              <a:extLst>
                <a:ext uri="{FF2B5EF4-FFF2-40B4-BE49-F238E27FC236}">
                  <a16:creationId xmlns:a16="http://schemas.microsoft.com/office/drawing/2014/main" id="{6A1D18F4-07D6-4C16-8449-5CED96023161}"/>
                </a:ext>
              </a:extLst>
            </p:cNvPr>
            <p:cNvSpPr txBox="1"/>
            <p:nvPr/>
          </p:nvSpPr>
          <p:spPr>
            <a:xfrm>
              <a:off x="1572336" y="1933146"/>
              <a:ext cx="665140" cy="584776"/>
            </a:xfrm>
            <a:prstGeom prst="rect">
              <a:avLst/>
            </a:prstGeom>
            <a:noFill/>
          </p:spPr>
          <p:txBody>
            <a:bodyPr wrap="none" rtlCol="0">
              <a:spAutoFit/>
            </a:bodyPr>
            <a:lstStyle/>
            <a:p>
              <a:pPr algn="ctr"/>
              <a:r>
                <a:rPr lang="en-US" altLang="ja-JP" sz="750" dirty="0"/>
                <a:t>Always</a:t>
              </a:r>
            </a:p>
            <a:p>
              <a:pPr algn="ctr"/>
              <a:r>
                <a:rPr lang="en-US" altLang="ja-JP" sz="750" dirty="0"/>
                <a:t>Sending</a:t>
              </a:r>
            </a:p>
            <a:p>
              <a:pPr algn="ctr"/>
              <a:r>
                <a:rPr lang="en-US" altLang="ja-JP" sz="750" dirty="0"/>
                <a:t>BIE</a:t>
              </a:r>
              <a:endParaRPr lang="ja-JP" altLang="en-US" sz="750" dirty="0"/>
            </a:p>
          </p:txBody>
        </p:sp>
        <p:sp>
          <p:nvSpPr>
            <p:cNvPr id="116" name="テキスト ボックス 115">
              <a:extLst>
                <a:ext uri="{FF2B5EF4-FFF2-40B4-BE49-F238E27FC236}">
                  <a16:creationId xmlns:a16="http://schemas.microsoft.com/office/drawing/2014/main" id="{6147B879-C2D1-4E85-BE5B-E922CD4C9BE6}"/>
                </a:ext>
              </a:extLst>
            </p:cNvPr>
            <p:cNvSpPr txBox="1"/>
            <p:nvPr/>
          </p:nvSpPr>
          <p:spPr>
            <a:xfrm>
              <a:off x="1539207" y="3365206"/>
              <a:ext cx="731398" cy="430887"/>
            </a:xfrm>
            <a:prstGeom prst="rect">
              <a:avLst/>
            </a:prstGeom>
            <a:noFill/>
          </p:spPr>
          <p:txBody>
            <a:bodyPr wrap="none" rtlCol="0">
              <a:spAutoFit/>
            </a:bodyPr>
            <a:lstStyle/>
            <a:p>
              <a:pPr algn="ctr"/>
              <a:r>
                <a:rPr lang="en-US" altLang="ja-JP" sz="750" dirty="0" err="1"/>
                <a:t>Sendable</a:t>
              </a:r>
              <a:endParaRPr lang="en-US" altLang="ja-JP" sz="750" dirty="0"/>
            </a:p>
            <a:p>
              <a:pPr algn="ctr"/>
              <a:r>
                <a:rPr lang="en-US" altLang="ja-JP" sz="750" dirty="0"/>
                <a:t>BIE</a:t>
              </a:r>
              <a:endParaRPr lang="ja-JP" altLang="en-US" sz="750" dirty="0"/>
            </a:p>
          </p:txBody>
        </p:sp>
        <p:sp>
          <p:nvSpPr>
            <p:cNvPr id="117" name="テキスト ボックス 116">
              <a:extLst>
                <a:ext uri="{FF2B5EF4-FFF2-40B4-BE49-F238E27FC236}">
                  <a16:creationId xmlns:a16="http://schemas.microsoft.com/office/drawing/2014/main" id="{3B877FD6-7BD4-47CD-8211-73FE250AA7AF}"/>
                </a:ext>
              </a:extLst>
            </p:cNvPr>
            <p:cNvSpPr txBox="1"/>
            <p:nvPr/>
          </p:nvSpPr>
          <p:spPr>
            <a:xfrm>
              <a:off x="1559235" y="5025883"/>
              <a:ext cx="665140" cy="584776"/>
            </a:xfrm>
            <a:prstGeom prst="rect">
              <a:avLst/>
            </a:prstGeom>
            <a:noFill/>
          </p:spPr>
          <p:txBody>
            <a:bodyPr wrap="none" rtlCol="0">
              <a:spAutoFit/>
            </a:bodyPr>
            <a:lstStyle/>
            <a:p>
              <a:pPr algn="ctr"/>
              <a:r>
                <a:rPr lang="en-US" altLang="ja-JP" sz="750" dirty="0"/>
                <a:t>Non</a:t>
              </a:r>
            </a:p>
            <a:p>
              <a:pPr algn="ctr"/>
              <a:r>
                <a:rPr lang="en-US" altLang="ja-JP" sz="750" dirty="0"/>
                <a:t>Sending</a:t>
              </a:r>
            </a:p>
            <a:p>
              <a:pPr algn="ctr"/>
              <a:r>
                <a:rPr lang="en-US" altLang="ja-JP" sz="750" dirty="0"/>
                <a:t>BIE</a:t>
              </a:r>
              <a:endParaRPr lang="ja-JP" altLang="en-US" sz="750" dirty="0"/>
            </a:p>
          </p:txBody>
        </p:sp>
        <p:sp>
          <p:nvSpPr>
            <p:cNvPr id="118" name="テキスト ボックス 117">
              <a:extLst>
                <a:ext uri="{FF2B5EF4-FFF2-40B4-BE49-F238E27FC236}">
                  <a16:creationId xmlns:a16="http://schemas.microsoft.com/office/drawing/2014/main" id="{A97F90EF-A0B6-4C0D-94F2-454E26D6E255}"/>
                </a:ext>
              </a:extLst>
            </p:cNvPr>
            <p:cNvSpPr txBox="1"/>
            <p:nvPr/>
          </p:nvSpPr>
          <p:spPr>
            <a:xfrm>
              <a:off x="4553038" y="2110798"/>
              <a:ext cx="718574" cy="584776"/>
            </a:xfrm>
            <a:prstGeom prst="rect">
              <a:avLst/>
            </a:prstGeom>
            <a:noFill/>
          </p:spPr>
          <p:txBody>
            <a:bodyPr wrap="none" rtlCol="0">
              <a:spAutoFit/>
            </a:bodyPr>
            <a:lstStyle/>
            <a:p>
              <a:pPr algn="ctr"/>
              <a:r>
                <a:rPr lang="en-US" altLang="ja-JP" sz="750" dirty="0"/>
                <a:t>Wanted</a:t>
              </a:r>
            </a:p>
            <a:p>
              <a:pPr algn="ctr"/>
              <a:r>
                <a:rPr lang="en-US" altLang="ja-JP" sz="750" dirty="0"/>
                <a:t>receiving</a:t>
              </a:r>
            </a:p>
            <a:p>
              <a:pPr algn="ctr"/>
              <a:r>
                <a:rPr lang="en-US" altLang="ja-JP" sz="750" dirty="0"/>
                <a:t>BIE</a:t>
              </a:r>
              <a:endParaRPr lang="ja-JP" altLang="en-US" sz="750" dirty="0"/>
            </a:p>
          </p:txBody>
        </p:sp>
        <p:sp>
          <p:nvSpPr>
            <p:cNvPr id="119" name="テキスト ボックス 118">
              <a:extLst>
                <a:ext uri="{FF2B5EF4-FFF2-40B4-BE49-F238E27FC236}">
                  <a16:creationId xmlns:a16="http://schemas.microsoft.com/office/drawing/2014/main" id="{2B8DF2EE-DADC-4E55-8B7C-03BC3F4E1A17}"/>
                </a:ext>
              </a:extLst>
            </p:cNvPr>
            <p:cNvSpPr txBox="1"/>
            <p:nvPr/>
          </p:nvSpPr>
          <p:spPr>
            <a:xfrm>
              <a:off x="4507085" y="3346078"/>
              <a:ext cx="810479" cy="430887"/>
            </a:xfrm>
            <a:prstGeom prst="rect">
              <a:avLst/>
            </a:prstGeom>
            <a:noFill/>
          </p:spPr>
          <p:txBody>
            <a:bodyPr wrap="none" rtlCol="0">
              <a:spAutoFit/>
            </a:bodyPr>
            <a:lstStyle/>
            <a:p>
              <a:pPr algn="ctr"/>
              <a:r>
                <a:rPr lang="en-US" altLang="ja-JP" sz="750" dirty="0"/>
                <a:t>Receivable</a:t>
              </a:r>
            </a:p>
            <a:p>
              <a:pPr algn="ctr"/>
              <a:r>
                <a:rPr lang="en-US" altLang="ja-JP" sz="750" dirty="0"/>
                <a:t>BIE</a:t>
              </a:r>
              <a:endParaRPr lang="ja-JP" altLang="en-US" sz="750" dirty="0"/>
            </a:p>
          </p:txBody>
        </p:sp>
        <p:sp>
          <p:nvSpPr>
            <p:cNvPr id="120" name="テキスト ボックス 119">
              <a:extLst>
                <a:ext uri="{FF2B5EF4-FFF2-40B4-BE49-F238E27FC236}">
                  <a16:creationId xmlns:a16="http://schemas.microsoft.com/office/drawing/2014/main" id="{38A3E7A3-FBC8-4ECD-8CBD-2B83EE672489}"/>
                </a:ext>
              </a:extLst>
            </p:cNvPr>
            <p:cNvSpPr txBox="1"/>
            <p:nvPr/>
          </p:nvSpPr>
          <p:spPr>
            <a:xfrm>
              <a:off x="4517176" y="4684803"/>
              <a:ext cx="825440" cy="430887"/>
            </a:xfrm>
            <a:prstGeom prst="rect">
              <a:avLst/>
            </a:prstGeom>
            <a:noFill/>
          </p:spPr>
          <p:txBody>
            <a:bodyPr wrap="none" rtlCol="0">
              <a:spAutoFit/>
            </a:bodyPr>
            <a:lstStyle/>
            <a:p>
              <a:r>
                <a:rPr lang="en-US" altLang="ja-JP" sz="750" dirty="0"/>
                <a:t>Unhandled</a:t>
              </a:r>
            </a:p>
            <a:p>
              <a:pPr algn="ctr"/>
              <a:r>
                <a:rPr lang="en-US" altLang="ja-JP" sz="750" dirty="0"/>
                <a:t>BIE</a:t>
              </a:r>
              <a:endParaRPr lang="ja-JP" altLang="en-US" sz="750" dirty="0"/>
            </a:p>
          </p:txBody>
        </p:sp>
        <p:sp>
          <p:nvSpPr>
            <p:cNvPr id="121" name="テキスト ボックス 120">
              <a:extLst>
                <a:ext uri="{FF2B5EF4-FFF2-40B4-BE49-F238E27FC236}">
                  <a16:creationId xmlns:a16="http://schemas.microsoft.com/office/drawing/2014/main" id="{55DF4B4C-51FE-4F7B-ACF4-B968D7707213}"/>
                </a:ext>
              </a:extLst>
            </p:cNvPr>
            <p:cNvSpPr txBox="1"/>
            <p:nvPr/>
          </p:nvSpPr>
          <p:spPr>
            <a:xfrm>
              <a:off x="2934027" y="2487626"/>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2" name="テキスト ボックス 121">
              <a:extLst>
                <a:ext uri="{FF2B5EF4-FFF2-40B4-BE49-F238E27FC236}">
                  <a16:creationId xmlns:a16="http://schemas.microsoft.com/office/drawing/2014/main" id="{86BBC924-3AC0-4B57-961C-2E2132559CEF}"/>
                </a:ext>
              </a:extLst>
            </p:cNvPr>
            <p:cNvSpPr txBox="1"/>
            <p:nvPr/>
          </p:nvSpPr>
          <p:spPr>
            <a:xfrm>
              <a:off x="2951271" y="4380035"/>
              <a:ext cx="921620" cy="276999"/>
            </a:xfrm>
            <a:prstGeom prst="rect">
              <a:avLst/>
            </a:prstGeom>
            <a:noFill/>
          </p:spPr>
          <p:txBody>
            <a:bodyPr wrap="none" rtlCol="0">
              <a:spAutoFit/>
            </a:bodyPr>
            <a:lstStyle/>
            <a:p>
              <a:r>
                <a:rPr lang="en-US" altLang="ja-JP" sz="750" dirty="0"/>
                <a:t>Mismatching</a:t>
              </a:r>
              <a:endParaRPr lang="ja-JP" altLang="en-US" sz="750" dirty="0"/>
            </a:p>
          </p:txBody>
        </p:sp>
        <p:sp>
          <p:nvSpPr>
            <p:cNvPr id="123" name="テキスト ボックス 122">
              <a:extLst>
                <a:ext uri="{FF2B5EF4-FFF2-40B4-BE49-F238E27FC236}">
                  <a16:creationId xmlns:a16="http://schemas.microsoft.com/office/drawing/2014/main" id="{4F1C1916-05D4-40EB-A8CE-3E2C02668075}"/>
                </a:ext>
              </a:extLst>
            </p:cNvPr>
            <p:cNvSpPr txBox="1"/>
            <p:nvPr/>
          </p:nvSpPr>
          <p:spPr>
            <a:xfrm>
              <a:off x="1207963" y="5744927"/>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4" name="テキスト ボックス 123">
              <a:extLst>
                <a:ext uri="{FF2B5EF4-FFF2-40B4-BE49-F238E27FC236}">
                  <a16:creationId xmlns:a16="http://schemas.microsoft.com/office/drawing/2014/main" id="{03EA4F97-7F00-4DF8-98EB-92E67B47C975}"/>
                </a:ext>
              </a:extLst>
            </p:cNvPr>
            <p:cNvSpPr txBox="1"/>
            <p:nvPr/>
          </p:nvSpPr>
          <p:spPr>
            <a:xfrm>
              <a:off x="4246268" y="5743281"/>
              <a:ext cx="1272143" cy="430887"/>
            </a:xfrm>
            <a:prstGeom prst="rect">
              <a:avLst/>
            </a:prstGeom>
            <a:noFill/>
          </p:spPr>
          <p:txBody>
            <a:bodyPr wrap="none" rtlCol="0">
              <a:spAutoFit/>
            </a:bodyPr>
            <a:lstStyle/>
            <a:p>
              <a:r>
                <a:rPr lang="en-US" altLang="ja-JP" sz="750" dirty="0"/>
                <a:t>Business Document</a:t>
              </a:r>
            </a:p>
            <a:p>
              <a:pPr algn="ctr"/>
              <a:r>
                <a:rPr lang="en-US" altLang="ja-JP" sz="750" dirty="0"/>
                <a:t>Assembly Profile</a:t>
              </a:r>
              <a:endParaRPr lang="ja-JP" altLang="en-US" sz="750" dirty="0"/>
            </a:p>
          </p:txBody>
        </p:sp>
        <p:sp>
          <p:nvSpPr>
            <p:cNvPr id="125" name="テキスト ボックス 124">
              <a:extLst>
                <a:ext uri="{FF2B5EF4-FFF2-40B4-BE49-F238E27FC236}">
                  <a16:creationId xmlns:a16="http://schemas.microsoft.com/office/drawing/2014/main" id="{ABA3376C-ABD9-4120-85F0-2F722601BE11}"/>
                </a:ext>
              </a:extLst>
            </p:cNvPr>
            <p:cNvSpPr txBox="1"/>
            <p:nvPr/>
          </p:nvSpPr>
          <p:spPr>
            <a:xfrm>
              <a:off x="3028604" y="5420422"/>
              <a:ext cx="767732" cy="307776"/>
            </a:xfrm>
            <a:prstGeom prst="rect">
              <a:avLst/>
            </a:prstGeom>
            <a:noFill/>
          </p:spPr>
          <p:txBody>
            <a:bodyPr wrap="none" rtlCol="0">
              <a:spAutoFit/>
            </a:bodyPr>
            <a:lstStyle/>
            <a:p>
              <a:r>
                <a:rPr lang="en-US" altLang="ja-JP" sz="900" dirty="0"/>
                <a:t>optional</a:t>
              </a:r>
              <a:endParaRPr lang="ja-JP" altLang="en-US" sz="900" dirty="0"/>
            </a:p>
          </p:txBody>
        </p:sp>
      </p:grpSp>
      <p:grpSp>
        <p:nvGrpSpPr>
          <p:cNvPr id="136" name="グループ化 135">
            <a:extLst>
              <a:ext uri="{FF2B5EF4-FFF2-40B4-BE49-F238E27FC236}">
                <a16:creationId xmlns:a16="http://schemas.microsoft.com/office/drawing/2014/main" id="{924C2C81-BBFD-48FF-A41B-955F41C9E2D9}"/>
              </a:ext>
            </a:extLst>
          </p:cNvPr>
          <p:cNvGrpSpPr/>
          <p:nvPr/>
        </p:nvGrpSpPr>
        <p:grpSpPr>
          <a:xfrm>
            <a:off x="4535146" y="2276872"/>
            <a:ext cx="3531330" cy="2883968"/>
            <a:chOff x="3758304" y="3068960"/>
            <a:chExt cx="3531330" cy="2883968"/>
          </a:xfrm>
        </p:grpSpPr>
        <p:grpSp>
          <p:nvGrpSpPr>
            <p:cNvPr id="137" name="グループ化 136">
              <a:extLst>
                <a:ext uri="{FF2B5EF4-FFF2-40B4-BE49-F238E27FC236}">
                  <a16:creationId xmlns:a16="http://schemas.microsoft.com/office/drawing/2014/main" id="{1A27A586-C205-4A20-85F6-43117934D6C8}"/>
                </a:ext>
              </a:extLst>
            </p:cNvPr>
            <p:cNvGrpSpPr/>
            <p:nvPr/>
          </p:nvGrpSpPr>
          <p:grpSpPr>
            <a:xfrm>
              <a:off x="3758304" y="3068960"/>
              <a:ext cx="3500692" cy="2883968"/>
              <a:chOff x="6038557" y="1636130"/>
              <a:chExt cx="4667590" cy="3845290"/>
            </a:xfrm>
          </p:grpSpPr>
          <p:sp>
            <p:nvSpPr>
              <p:cNvPr id="140" name="正方形/長方形 139">
                <a:extLst>
                  <a:ext uri="{FF2B5EF4-FFF2-40B4-BE49-F238E27FC236}">
                    <a16:creationId xmlns:a16="http://schemas.microsoft.com/office/drawing/2014/main" id="{EED57144-1763-45E9-B710-1761FB46630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1" name="正方形/長方形 140">
                <a:extLst>
                  <a:ext uri="{FF2B5EF4-FFF2-40B4-BE49-F238E27FC236}">
                    <a16:creationId xmlns:a16="http://schemas.microsoft.com/office/drawing/2014/main" id="{861DEE15-0696-452E-AB93-D13D96D64599}"/>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2" name="正方形/長方形 141">
                <a:extLst>
                  <a:ext uri="{FF2B5EF4-FFF2-40B4-BE49-F238E27FC236}">
                    <a16:creationId xmlns:a16="http://schemas.microsoft.com/office/drawing/2014/main" id="{659D92A7-87FC-44C6-A949-A9FCD84EF7D2}"/>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3" name="正方形/長方形 142">
                <a:extLst>
                  <a:ext uri="{FF2B5EF4-FFF2-40B4-BE49-F238E27FC236}">
                    <a16:creationId xmlns:a16="http://schemas.microsoft.com/office/drawing/2014/main" id="{28950FDF-B415-44AA-86D1-87236A8F15D9}"/>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4" name="正方形/長方形 143">
                <a:extLst>
                  <a:ext uri="{FF2B5EF4-FFF2-40B4-BE49-F238E27FC236}">
                    <a16:creationId xmlns:a16="http://schemas.microsoft.com/office/drawing/2014/main" id="{D86B80D8-661C-4C3B-9334-959130F02C7F}"/>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5" name="正方形/長方形 144">
                <a:extLst>
                  <a:ext uri="{FF2B5EF4-FFF2-40B4-BE49-F238E27FC236}">
                    <a16:creationId xmlns:a16="http://schemas.microsoft.com/office/drawing/2014/main" id="{18A5AF35-5F44-455F-A99C-2AF33EFE6AA7}"/>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6" name="正方形/長方形 145">
                <a:extLst>
                  <a:ext uri="{FF2B5EF4-FFF2-40B4-BE49-F238E27FC236}">
                    <a16:creationId xmlns:a16="http://schemas.microsoft.com/office/drawing/2014/main" id="{DEEEC68D-DE9F-4E53-96B5-38DE0CA6246F}"/>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7" name="正方形/長方形 146">
                <a:extLst>
                  <a:ext uri="{FF2B5EF4-FFF2-40B4-BE49-F238E27FC236}">
                    <a16:creationId xmlns:a16="http://schemas.microsoft.com/office/drawing/2014/main" id="{4BD57757-7B64-48CC-BC21-79A7D8E919CC}"/>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8" name="正方形/長方形 147">
                <a:extLst>
                  <a:ext uri="{FF2B5EF4-FFF2-40B4-BE49-F238E27FC236}">
                    <a16:creationId xmlns:a16="http://schemas.microsoft.com/office/drawing/2014/main" id="{2A9A8BB7-11F8-4C68-A68C-3C15248FD35F}"/>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49" name="テキスト ボックス 148">
                <a:extLst>
                  <a:ext uri="{FF2B5EF4-FFF2-40B4-BE49-F238E27FC236}">
                    <a16:creationId xmlns:a16="http://schemas.microsoft.com/office/drawing/2014/main" id="{30C21022-DF80-4736-8DD5-568955B1759A}"/>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0" name="テキスト ボックス 149">
                <a:extLst>
                  <a:ext uri="{FF2B5EF4-FFF2-40B4-BE49-F238E27FC236}">
                    <a16:creationId xmlns:a16="http://schemas.microsoft.com/office/drawing/2014/main" id="{7D9C6E42-1B14-4692-A7FF-E75BE6C9C557}"/>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151" name="テキスト ボックス 150">
                <a:extLst>
                  <a:ext uri="{FF2B5EF4-FFF2-40B4-BE49-F238E27FC236}">
                    <a16:creationId xmlns:a16="http://schemas.microsoft.com/office/drawing/2014/main" id="{AF53194E-2C40-485A-9595-4694EA275185}"/>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2" name="テキスト ボックス 151">
                <a:extLst>
                  <a:ext uri="{FF2B5EF4-FFF2-40B4-BE49-F238E27FC236}">
                    <a16:creationId xmlns:a16="http://schemas.microsoft.com/office/drawing/2014/main" id="{8ACC71DB-32A4-4148-A523-985CC55625D7}"/>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153" name="テキスト ボックス 152">
                <a:extLst>
                  <a:ext uri="{FF2B5EF4-FFF2-40B4-BE49-F238E27FC236}">
                    <a16:creationId xmlns:a16="http://schemas.microsoft.com/office/drawing/2014/main" id="{340C1A6A-FA33-4E05-AA40-6FE03CB7D3C6}"/>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4" name="テキスト ボックス 153">
                <a:extLst>
                  <a:ext uri="{FF2B5EF4-FFF2-40B4-BE49-F238E27FC236}">
                    <a16:creationId xmlns:a16="http://schemas.microsoft.com/office/drawing/2014/main" id="{069D82D0-7521-4F02-8CB4-9B03FB62F816}"/>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155" name="矢印: 折線 154">
                <a:extLst>
                  <a:ext uri="{FF2B5EF4-FFF2-40B4-BE49-F238E27FC236}">
                    <a16:creationId xmlns:a16="http://schemas.microsoft.com/office/drawing/2014/main" id="{8E23B49A-4023-488D-AAAC-3325EF64237A}"/>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6" name="矢印: 折線 155">
                <a:extLst>
                  <a:ext uri="{FF2B5EF4-FFF2-40B4-BE49-F238E27FC236}">
                    <a16:creationId xmlns:a16="http://schemas.microsoft.com/office/drawing/2014/main" id="{88E943DD-8EE7-40F3-9023-147DC917BE36}"/>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7" name="矢印: 折線 156">
                <a:extLst>
                  <a:ext uri="{FF2B5EF4-FFF2-40B4-BE49-F238E27FC236}">
                    <a16:creationId xmlns:a16="http://schemas.microsoft.com/office/drawing/2014/main" id="{AAEABB3B-E3C5-4FD5-ACA2-DA0CB328A9EB}"/>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158" name="矢印: 折線 157">
                <a:extLst>
                  <a:ext uri="{FF2B5EF4-FFF2-40B4-BE49-F238E27FC236}">
                    <a16:creationId xmlns:a16="http://schemas.microsoft.com/office/drawing/2014/main" id="{036C70B0-5463-4B3B-B1F2-E02A73802D6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grpSp>
        <p:sp>
          <p:nvSpPr>
            <p:cNvPr id="138" name="テキスト ボックス 137">
              <a:extLst>
                <a:ext uri="{FF2B5EF4-FFF2-40B4-BE49-F238E27FC236}">
                  <a16:creationId xmlns:a16="http://schemas.microsoft.com/office/drawing/2014/main" id="{F88243CE-1E62-420E-87D6-D160BC0446F8}"/>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139" name="テキスト ボックス 138">
              <a:extLst>
                <a:ext uri="{FF2B5EF4-FFF2-40B4-BE49-F238E27FC236}">
                  <a16:creationId xmlns:a16="http://schemas.microsoft.com/office/drawing/2014/main" id="{ACEC6C52-7FAF-49BA-AF01-25FA156BBD94}"/>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
        <p:nvSpPr>
          <p:cNvPr id="160" name="テキスト ボックス 159">
            <a:extLst>
              <a:ext uri="{FF2B5EF4-FFF2-40B4-BE49-F238E27FC236}">
                <a16:creationId xmlns:a16="http://schemas.microsoft.com/office/drawing/2014/main" id="{13E705A5-C2F4-4201-9314-37390A247914}"/>
              </a:ext>
            </a:extLst>
          </p:cNvPr>
          <p:cNvSpPr txBox="1"/>
          <p:nvPr/>
        </p:nvSpPr>
        <p:spPr>
          <a:xfrm>
            <a:off x="5868144" y="5373216"/>
            <a:ext cx="877163" cy="369332"/>
          </a:xfrm>
          <a:prstGeom prst="rect">
            <a:avLst/>
          </a:prstGeom>
          <a:noFill/>
        </p:spPr>
        <p:txBody>
          <a:bodyPr wrap="none" rtlCol="0">
            <a:spAutoFit/>
          </a:bodyPr>
          <a:lstStyle/>
          <a:p>
            <a:r>
              <a:rPr kumimoji="1" lang="ja-JP" altLang="en-US" dirty="0"/>
              <a:t>合意案</a:t>
            </a:r>
          </a:p>
        </p:txBody>
      </p:sp>
    </p:spTree>
    <p:extLst>
      <p:ext uri="{BB962C8B-B14F-4D97-AF65-F5344CB8AC3E}">
        <p14:creationId xmlns:p14="http://schemas.microsoft.com/office/powerpoint/2010/main" val="2553583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基本方針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対策の課題</a:t>
            </a:r>
            <a:endParaRPr lang="en-US" altLang="ja-JP" dirty="0"/>
          </a:p>
          <a:p>
            <a:r>
              <a:rPr lang="ja-JP" altLang="en-US" dirty="0"/>
              <a:t>　　１）</a:t>
            </a:r>
            <a:r>
              <a:rPr lang="en-US" altLang="ja-JP" dirty="0"/>
              <a:t> </a:t>
            </a:r>
            <a:r>
              <a:rPr lang="ja-JP" altLang="en-US" dirty="0"/>
              <a:t>送信企業が送りたいが、受信企業が受け取れない情報項目により出来ない</a:t>
            </a:r>
            <a:br>
              <a:rPr lang="en-US" altLang="ja-JP" dirty="0"/>
            </a:br>
            <a:r>
              <a:rPr lang="ja-JP" altLang="en-US" dirty="0"/>
              <a:t>　　　　業務パターンが生じる。（納入時間の指定など特別な依頼など）</a:t>
            </a:r>
            <a:endParaRPr lang="en-US" altLang="ja-JP" dirty="0"/>
          </a:p>
          <a:p>
            <a:r>
              <a:rPr lang="ja-JP" altLang="en-US" dirty="0"/>
              <a:t>　　２） 受信企業が必ず受け取りたい情報項目が受け取れないことで、出来ない</a:t>
            </a:r>
            <a:br>
              <a:rPr lang="en-US" altLang="ja-JP" dirty="0"/>
            </a:br>
            <a:r>
              <a:rPr lang="ja-JP" altLang="en-US" dirty="0"/>
              <a:t>　　　　業務パターンが生じる。（贈答用品でのしを付けるかどうかなど）</a:t>
            </a:r>
            <a:endParaRPr lang="en-US" altLang="ja-JP" dirty="0"/>
          </a:p>
          <a:p>
            <a:r>
              <a:rPr lang="ja-JP" altLang="en-US" dirty="0"/>
              <a:t>　　３） 送信企業が送信出来ない受信企業の任意項目のデフォールトが送信企業の</a:t>
            </a:r>
            <a:br>
              <a:rPr lang="en-US" altLang="ja-JP" dirty="0"/>
            </a:br>
            <a:r>
              <a:rPr lang="ja-JP" altLang="en-US" dirty="0"/>
              <a:t>　　　　希望と異なることで出来ない業務パターンが生じる。（標準の色が都合が</a:t>
            </a:r>
            <a:br>
              <a:rPr lang="en-US" altLang="ja-JP" dirty="0"/>
            </a:br>
            <a:r>
              <a:rPr lang="ja-JP" altLang="en-US" dirty="0"/>
              <a:t>　　　　悪いなど）</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4</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356992"/>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494024" y="2838415"/>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840006" y="3540528"/>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Tree>
    <p:extLst>
      <p:ext uri="{BB962C8B-B14F-4D97-AF65-F5344CB8AC3E}">
        <p14:creationId xmlns:p14="http://schemas.microsoft.com/office/powerpoint/2010/main" val="2242637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拡張方針</a:t>
            </a:r>
            <a:endParaRPr kumimoji="1" lang="ja-JP" altLang="en-US" dirty="0"/>
          </a:p>
        </p:txBody>
      </p:sp>
      <p:sp>
        <p:nvSpPr>
          <p:cNvPr id="3" name="コンテンツ プレースホルダー 2"/>
          <p:cNvSpPr>
            <a:spLocks noGrp="1"/>
          </p:cNvSpPr>
          <p:nvPr>
            <p:ph idx="1"/>
          </p:nvPr>
        </p:nvSpPr>
        <p:spPr>
          <a:xfrm>
            <a:off x="467544" y="885826"/>
            <a:ext cx="8229600" cy="5495502"/>
          </a:xfrm>
        </p:spPr>
        <p:txBody>
          <a:bodyPr>
            <a:normAutofit/>
          </a:bodyPr>
          <a:lstStyle/>
          <a:p>
            <a:r>
              <a:rPr lang="ja-JP" altLang="en-US" dirty="0"/>
              <a:t>・　拡張対策</a:t>
            </a:r>
            <a:endParaRPr lang="en-US" altLang="ja-JP" dirty="0"/>
          </a:p>
          <a:p>
            <a:r>
              <a:rPr lang="ja-JP" altLang="en-US" dirty="0"/>
              <a:t>　　１）</a:t>
            </a:r>
            <a:r>
              <a:rPr lang="en-US" altLang="ja-JP" dirty="0"/>
              <a:t> </a:t>
            </a:r>
            <a:r>
              <a:rPr lang="ja-JP" altLang="en-US" dirty="0"/>
              <a:t>受信企業が受け取れない情報項目を受け取れる情報項目にマッピングする。</a:t>
            </a:r>
            <a:br>
              <a:rPr lang="en-US" altLang="ja-JP" dirty="0"/>
            </a:br>
            <a:r>
              <a:rPr lang="ja-JP" altLang="en-US" dirty="0"/>
              <a:t>　　　　（</a:t>
            </a:r>
            <a:r>
              <a:rPr lang="en-US" altLang="ja-JP" dirty="0"/>
              <a:t>Aggregate Mapping</a:t>
            </a:r>
            <a:r>
              <a:rPr lang="ja-JP" altLang="en-US" dirty="0"/>
              <a:t>）</a:t>
            </a:r>
            <a:br>
              <a:rPr lang="en-US" altLang="ja-JP" dirty="0"/>
            </a:br>
            <a:r>
              <a:rPr lang="ja-JP" altLang="en-US" dirty="0"/>
              <a:t>　　２</a:t>
            </a:r>
            <a:r>
              <a:rPr lang="en-US" altLang="ja-JP" dirty="0"/>
              <a:t>-</a:t>
            </a:r>
            <a:r>
              <a:rPr lang="ja-JP" altLang="en-US" dirty="0"/>
              <a:t>１） 送信企業の任意を必須に変更する。（</a:t>
            </a:r>
            <a:r>
              <a:rPr lang="en-US" altLang="ja-JP" dirty="0"/>
              <a:t>To mandate</a:t>
            </a:r>
            <a:r>
              <a:rPr lang="ja-JP" altLang="en-US" dirty="0"/>
              <a:t>）</a:t>
            </a:r>
            <a:endParaRPr lang="en-US" altLang="ja-JP" dirty="0"/>
          </a:p>
          <a:p>
            <a:r>
              <a:rPr lang="ja-JP" altLang="en-US" dirty="0"/>
              <a:t>　　２</a:t>
            </a:r>
            <a:r>
              <a:rPr lang="en-US" altLang="ja-JP" dirty="0"/>
              <a:t>-</a:t>
            </a:r>
            <a:r>
              <a:rPr lang="ja-JP" altLang="en-US" dirty="0"/>
              <a:t>２） 送信企業が希望する値を常にマッピングする。（</a:t>
            </a:r>
            <a:r>
              <a:rPr lang="en-US" altLang="ja-JP" dirty="0"/>
              <a:t>Default Mapping</a:t>
            </a:r>
            <a:r>
              <a:rPr lang="ja-JP" altLang="en-US" dirty="0"/>
              <a:t>）</a:t>
            </a:r>
            <a:endParaRPr lang="en-US" altLang="ja-JP" dirty="0"/>
          </a:p>
          <a:p>
            <a:r>
              <a:rPr lang="ja-JP" altLang="en-US" dirty="0"/>
              <a:t>　　３） 送信企業と異なる情報項目に希望する値をマッピングする。</a:t>
            </a:r>
            <a:br>
              <a:rPr lang="en-US" altLang="ja-JP" dirty="0"/>
            </a:br>
            <a:r>
              <a:rPr lang="ja-JP" altLang="en-US" dirty="0"/>
              <a:t>　　　　（</a:t>
            </a:r>
            <a:r>
              <a:rPr lang="en-US" altLang="ja-JP" dirty="0"/>
              <a:t>Default Mapping</a:t>
            </a:r>
            <a:r>
              <a:rPr lang="ja-JP" altLang="en-US" dirty="0"/>
              <a:t>）</a:t>
            </a:r>
            <a:endParaRPr lang="en-US" altLang="ja-JP" dirty="0"/>
          </a:p>
          <a:p>
            <a:endParaRPr lang="en-US" altLang="ja-JP" dirty="0"/>
          </a:p>
          <a:p>
            <a:endParaRPr lang="en-US" altLang="ja-JP" dirty="0"/>
          </a:p>
          <a:p>
            <a:r>
              <a:rPr lang="ja-JP" altLang="en-US" dirty="0"/>
              <a:t>　　</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5</a:t>
            </a:fld>
            <a:endParaRPr lang="ja-JP" altLang="en-US" dirty="0">
              <a:solidFill>
                <a:prstClr val="black">
                  <a:tint val="75000"/>
                </a:prstClr>
              </a:solidFill>
            </a:endParaRPr>
          </a:p>
        </p:txBody>
      </p:sp>
      <p:grpSp>
        <p:nvGrpSpPr>
          <p:cNvPr id="22" name="グループ化 21">
            <a:extLst>
              <a:ext uri="{FF2B5EF4-FFF2-40B4-BE49-F238E27FC236}">
                <a16:creationId xmlns:a16="http://schemas.microsoft.com/office/drawing/2014/main" id="{1AECD8AE-C2D2-4559-A4CA-32203B0DCDFA}"/>
              </a:ext>
            </a:extLst>
          </p:cNvPr>
          <p:cNvGrpSpPr/>
          <p:nvPr/>
        </p:nvGrpSpPr>
        <p:grpSpPr>
          <a:xfrm>
            <a:off x="2699792" y="3284984"/>
            <a:ext cx="3531330" cy="2883968"/>
            <a:chOff x="3758304" y="3068960"/>
            <a:chExt cx="3531330" cy="2883968"/>
          </a:xfrm>
        </p:grpSpPr>
        <p:grpSp>
          <p:nvGrpSpPr>
            <p:cNvPr id="24" name="グループ化 23">
              <a:extLst>
                <a:ext uri="{FF2B5EF4-FFF2-40B4-BE49-F238E27FC236}">
                  <a16:creationId xmlns:a16="http://schemas.microsoft.com/office/drawing/2014/main" id="{52890947-159E-4435-9183-296AC79D4A14}"/>
                </a:ext>
              </a:extLst>
            </p:cNvPr>
            <p:cNvGrpSpPr/>
            <p:nvPr/>
          </p:nvGrpSpPr>
          <p:grpSpPr>
            <a:xfrm>
              <a:off x="3758304" y="3068960"/>
              <a:ext cx="3500692" cy="2883968"/>
              <a:chOff x="6038557" y="1636130"/>
              <a:chExt cx="4667590" cy="3845290"/>
            </a:xfrm>
          </p:grpSpPr>
          <p:sp>
            <p:nvSpPr>
              <p:cNvPr id="25" name="正方形/長方形 24">
                <a:extLst>
                  <a:ext uri="{FF2B5EF4-FFF2-40B4-BE49-F238E27FC236}">
                    <a16:creationId xmlns:a16="http://schemas.microsoft.com/office/drawing/2014/main" id="{82D60AE7-888B-4C77-A91F-8C9E028CBE7E}"/>
                  </a:ext>
                </a:extLst>
              </p:cNvPr>
              <p:cNvSpPr/>
              <p:nvPr/>
            </p:nvSpPr>
            <p:spPr>
              <a:xfrm rot="2700000">
                <a:off x="7916840" y="4581420"/>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6" name="正方形/長方形 25">
                <a:extLst>
                  <a:ext uri="{FF2B5EF4-FFF2-40B4-BE49-F238E27FC236}">
                    <a16:creationId xmlns:a16="http://schemas.microsoft.com/office/drawing/2014/main" id="{1D21DC84-4B25-4619-85D7-54722C9DBCFB}"/>
                  </a:ext>
                </a:extLst>
              </p:cNvPr>
              <p:cNvSpPr/>
              <p:nvPr/>
            </p:nvSpPr>
            <p:spPr>
              <a:xfrm rot="2700000">
                <a:off x="8553238" y="266262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8" name="正方形/長方形 27">
                <a:extLst>
                  <a:ext uri="{FF2B5EF4-FFF2-40B4-BE49-F238E27FC236}">
                    <a16:creationId xmlns:a16="http://schemas.microsoft.com/office/drawing/2014/main" id="{E1C7C5FF-88A8-467A-885A-8D661B6F5A11}"/>
                  </a:ext>
                </a:extLst>
              </p:cNvPr>
              <p:cNvSpPr/>
              <p:nvPr/>
            </p:nvSpPr>
            <p:spPr>
              <a:xfrm rot="2700000">
                <a:off x="9189634"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9" name="正方形/長方形 28">
                <a:extLst>
                  <a:ext uri="{FF2B5EF4-FFF2-40B4-BE49-F238E27FC236}">
                    <a16:creationId xmlns:a16="http://schemas.microsoft.com/office/drawing/2014/main" id="{B5BFB142-186D-4424-9710-C233BF4D06CC}"/>
                  </a:ext>
                </a:extLst>
              </p:cNvPr>
              <p:cNvSpPr/>
              <p:nvPr/>
            </p:nvSpPr>
            <p:spPr>
              <a:xfrm rot="2700000">
                <a:off x="6644047" y="330543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0" name="正方形/長方形 29">
                <a:extLst>
                  <a:ext uri="{FF2B5EF4-FFF2-40B4-BE49-F238E27FC236}">
                    <a16:creationId xmlns:a16="http://schemas.microsoft.com/office/drawing/2014/main" id="{620CD9EF-930D-43AA-A969-182B60A70BB8}"/>
                  </a:ext>
                </a:extLst>
              </p:cNvPr>
              <p:cNvSpPr/>
              <p:nvPr/>
            </p:nvSpPr>
            <p:spPr>
              <a:xfrm rot="2700000">
                <a:off x="7916841" y="202369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1" name="正方形/長方形 30">
                <a:extLst>
                  <a:ext uri="{FF2B5EF4-FFF2-40B4-BE49-F238E27FC236}">
                    <a16:creationId xmlns:a16="http://schemas.microsoft.com/office/drawing/2014/main" id="{BA2F84B1-B621-4AE7-B644-AB3BF73F5612}"/>
                  </a:ext>
                </a:extLst>
              </p:cNvPr>
              <p:cNvSpPr/>
              <p:nvPr/>
            </p:nvSpPr>
            <p:spPr>
              <a:xfrm rot="2700000">
                <a:off x="7916842" y="329902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2" name="正方形/長方形 31">
                <a:extLst>
                  <a:ext uri="{FF2B5EF4-FFF2-40B4-BE49-F238E27FC236}">
                    <a16:creationId xmlns:a16="http://schemas.microsoft.com/office/drawing/2014/main" id="{BF51902B-87B3-4B0F-9575-FD71FD9D2406}"/>
                  </a:ext>
                </a:extLst>
              </p:cNvPr>
              <p:cNvSpPr/>
              <p:nvPr/>
            </p:nvSpPr>
            <p:spPr>
              <a:xfrm rot="2700000">
                <a:off x="8553237" y="3941834"/>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4" name="正方形/長方形 33">
                <a:extLst>
                  <a:ext uri="{FF2B5EF4-FFF2-40B4-BE49-F238E27FC236}">
                    <a16:creationId xmlns:a16="http://schemas.microsoft.com/office/drawing/2014/main" id="{08C79480-DDEA-49D2-9503-C1507EDF20EE}"/>
                  </a:ext>
                </a:extLst>
              </p:cNvPr>
              <p:cNvSpPr/>
              <p:nvPr/>
            </p:nvSpPr>
            <p:spPr>
              <a:xfrm rot="2700000">
                <a:off x="7280445" y="2661356"/>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6" name="正方形/長方形 35">
                <a:extLst>
                  <a:ext uri="{FF2B5EF4-FFF2-40B4-BE49-F238E27FC236}">
                    <a16:creationId xmlns:a16="http://schemas.microsoft.com/office/drawing/2014/main" id="{9C7FA0CE-F9EC-4059-8782-3B1C2304BE38}"/>
                  </a:ext>
                </a:extLst>
              </p:cNvPr>
              <p:cNvSpPr/>
              <p:nvPr/>
            </p:nvSpPr>
            <p:spPr>
              <a:xfrm rot="2700000">
                <a:off x="7280444" y="3932881"/>
                <a:ext cx="900000" cy="9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37" name="テキスト ボックス 36">
                <a:extLst>
                  <a:ext uri="{FF2B5EF4-FFF2-40B4-BE49-F238E27FC236}">
                    <a16:creationId xmlns:a16="http://schemas.microsoft.com/office/drawing/2014/main" id="{8AFCFB80-8B31-491F-B69F-A85AD81E251F}"/>
                  </a:ext>
                </a:extLst>
              </p:cNvPr>
              <p:cNvSpPr txBox="1"/>
              <p:nvPr/>
            </p:nvSpPr>
            <p:spPr>
              <a:xfrm>
                <a:off x="7203697" y="1685296"/>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8" name="テキスト ボックス 37">
                <a:extLst>
                  <a:ext uri="{FF2B5EF4-FFF2-40B4-BE49-F238E27FC236}">
                    <a16:creationId xmlns:a16="http://schemas.microsoft.com/office/drawing/2014/main" id="{EDE69566-C94E-4571-BBB1-EDADDCEA50C3}"/>
                  </a:ext>
                </a:extLst>
              </p:cNvPr>
              <p:cNvSpPr txBox="1"/>
              <p:nvPr/>
            </p:nvSpPr>
            <p:spPr>
              <a:xfrm>
                <a:off x="8705282" y="1636130"/>
                <a:ext cx="759183" cy="430887"/>
              </a:xfrm>
              <a:prstGeom prst="rect">
                <a:avLst/>
              </a:prstGeom>
              <a:noFill/>
            </p:spPr>
            <p:txBody>
              <a:bodyPr wrap="none" rtlCol="0">
                <a:spAutoFit/>
              </a:bodyPr>
              <a:lstStyle/>
              <a:p>
                <a:pPr algn="ctr"/>
                <a:r>
                  <a:rPr lang="ja-JP" altLang="en-US" sz="750" dirty="0"/>
                  <a:t>必須</a:t>
                </a:r>
                <a:endParaRPr lang="en-US" altLang="ja-JP" sz="750" dirty="0"/>
              </a:p>
              <a:p>
                <a:pPr algn="ctr"/>
                <a:r>
                  <a:rPr lang="ja-JP" altLang="en-US" sz="750" dirty="0"/>
                  <a:t>情報項目</a:t>
                </a:r>
              </a:p>
            </p:txBody>
          </p:sp>
          <p:sp>
            <p:nvSpPr>
              <p:cNvPr id="39" name="テキスト ボックス 38">
                <a:extLst>
                  <a:ext uri="{FF2B5EF4-FFF2-40B4-BE49-F238E27FC236}">
                    <a16:creationId xmlns:a16="http://schemas.microsoft.com/office/drawing/2014/main" id="{331BADD9-6071-4F28-A480-2A050EAD3B1B}"/>
                  </a:ext>
                </a:extLst>
              </p:cNvPr>
              <p:cNvSpPr txBox="1"/>
              <p:nvPr/>
            </p:nvSpPr>
            <p:spPr>
              <a:xfrm>
                <a:off x="6590502" y="2378961"/>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0" name="テキスト ボックス 39">
                <a:extLst>
                  <a:ext uri="{FF2B5EF4-FFF2-40B4-BE49-F238E27FC236}">
                    <a16:creationId xmlns:a16="http://schemas.microsoft.com/office/drawing/2014/main" id="{DA2CD02B-8567-48D2-BF7B-B94015F8A601}"/>
                  </a:ext>
                </a:extLst>
              </p:cNvPr>
              <p:cNvSpPr txBox="1"/>
              <p:nvPr/>
            </p:nvSpPr>
            <p:spPr>
              <a:xfrm>
                <a:off x="9381805" y="2369166"/>
                <a:ext cx="759183" cy="430887"/>
              </a:xfrm>
              <a:prstGeom prst="rect">
                <a:avLst/>
              </a:prstGeom>
              <a:noFill/>
            </p:spPr>
            <p:txBody>
              <a:bodyPr wrap="none" rtlCol="0">
                <a:spAutoFit/>
              </a:bodyPr>
              <a:lstStyle/>
              <a:p>
                <a:pPr algn="ctr"/>
                <a:r>
                  <a:rPr lang="ja-JP" altLang="en-US" sz="750" dirty="0"/>
                  <a:t>任意</a:t>
                </a:r>
                <a:br>
                  <a:rPr lang="en-US" altLang="ja-JP" sz="750" dirty="0"/>
                </a:br>
                <a:r>
                  <a:rPr lang="ja-JP" altLang="en-US" sz="750" dirty="0"/>
                  <a:t>情報項目</a:t>
                </a:r>
              </a:p>
            </p:txBody>
          </p:sp>
          <p:sp>
            <p:nvSpPr>
              <p:cNvPr id="41" name="テキスト ボックス 40">
                <a:extLst>
                  <a:ext uri="{FF2B5EF4-FFF2-40B4-BE49-F238E27FC236}">
                    <a16:creationId xmlns:a16="http://schemas.microsoft.com/office/drawing/2014/main" id="{B9881345-19FA-4047-94DD-A515C4C6F5E4}"/>
                  </a:ext>
                </a:extLst>
              </p:cNvPr>
              <p:cNvSpPr txBox="1"/>
              <p:nvPr/>
            </p:nvSpPr>
            <p:spPr>
              <a:xfrm>
                <a:off x="6038557" y="2963270"/>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2" name="テキスト ボックス 41">
                <a:extLst>
                  <a:ext uri="{FF2B5EF4-FFF2-40B4-BE49-F238E27FC236}">
                    <a16:creationId xmlns:a16="http://schemas.microsoft.com/office/drawing/2014/main" id="{484B1E3D-97EE-4E55-9706-2DF6011D6137}"/>
                  </a:ext>
                </a:extLst>
              </p:cNvPr>
              <p:cNvSpPr txBox="1"/>
              <p:nvPr/>
            </p:nvSpPr>
            <p:spPr>
              <a:xfrm>
                <a:off x="9946964" y="3038174"/>
                <a:ext cx="759183" cy="430887"/>
              </a:xfrm>
              <a:prstGeom prst="rect">
                <a:avLst/>
              </a:prstGeom>
              <a:noFill/>
            </p:spPr>
            <p:txBody>
              <a:bodyPr wrap="none" rtlCol="0">
                <a:spAutoFit/>
              </a:bodyPr>
              <a:lstStyle/>
              <a:p>
                <a:pPr algn="ctr"/>
                <a:r>
                  <a:rPr lang="ja-JP" altLang="en-US" sz="750" dirty="0"/>
                  <a:t>不可</a:t>
                </a:r>
                <a:endParaRPr lang="en-US" altLang="ja-JP" sz="750" dirty="0"/>
              </a:p>
              <a:p>
                <a:pPr algn="ctr"/>
                <a:r>
                  <a:rPr lang="ja-JP" altLang="en-US" sz="750" dirty="0"/>
                  <a:t>情報項目</a:t>
                </a:r>
                <a:endParaRPr lang="en-US" altLang="ja-JP" sz="750" dirty="0"/>
              </a:p>
            </p:txBody>
          </p:sp>
          <p:sp>
            <p:nvSpPr>
              <p:cNvPr id="43" name="矢印: 折線 42">
                <a:extLst>
                  <a:ext uri="{FF2B5EF4-FFF2-40B4-BE49-F238E27FC236}">
                    <a16:creationId xmlns:a16="http://schemas.microsoft.com/office/drawing/2014/main" id="{1E544401-A341-4CA4-BE23-C52B3CFA3AA3}"/>
                  </a:ext>
                </a:extLst>
              </p:cNvPr>
              <p:cNvSpPr/>
              <p:nvPr/>
            </p:nvSpPr>
            <p:spPr>
              <a:xfrm rot="18900000" flipV="1">
                <a:off x="8060820" y="1811337"/>
                <a:ext cx="708871" cy="816815"/>
              </a:xfrm>
              <a:prstGeom prst="bentArrow">
                <a:avLst>
                  <a:gd name="adj1" fmla="val 11582"/>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4" name="矢印: 折線 43">
                <a:extLst>
                  <a:ext uri="{FF2B5EF4-FFF2-40B4-BE49-F238E27FC236}">
                    <a16:creationId xmlns:a16="http://schemas.microsoft.com/office/drawing/2014/main" id="{E2AE776E-628A-4C84-9C2C-E3662513267B}"/>
                  </a:ext>
                </a:extLst>
              </p:cNvPr>
              <p:cNvSpPr/>
              <p:nvPr/>
            </p:nvSpPr>
            <p:spPr>
              <a:xfrm rot="18900000" flipV="1">
                <a:off x="7476456" y="2357163"/>
                <a:ext cx="708871" cy="816815"/>
              </a:xfrm>
              <a:prstGeom prst="bentArrow">
                <a:avLst>
                  <a:gd name="adj1" fmla="val 13544"/>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5" name="テキスト ボックス 44">
                <a:extLst>
                  <a:ext uri="{FF2B5EF4-FFF2-40B4-BE49-F238E27FC236}">
                    <a16:creationId xmlns:a16="http://schemas.microsoft.com/office/drawing/2014/main" id="{B2E7DEF4-F072-4A54-AF50-8D1E8D5EA2C8}"/>
                  </a:ext>
                </a:extLst>
              </p:cNvPr>
              <p:cNvSpPr txBox="1"/>
              <p:nvPr/>
            </p:nvSpPr>
            <p:spPr>
              <a:xfrm>
                <a:off x="7325176" y="2838415"/>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１</a:t>
                </a:r>
              </a:p>
            </p:txBody>
          </p:sp>
          <p:sp>
            <p:nvSpPr>
              <p:cNvPr id="47" name="テキスト ボックス 46">
                <a:extLst>
                  <a:ext uri="{FF2B5EF4-FFF2-40B4-BE49-F238E27FC236}">
                    <a16:creationId xmlns:a16="http://schemas.microsoft.com/office/drawing/2014/main" id="{1561C5EE-B959-4AAE-BB5F-53BDA169EADC}"/>
                  </a:ext>
                </a:extLst>
              </p:cNvPr>
              <p:cNvSpPr txBox="1"/>
              <p:nvPr/>
            </p:nvSpPr>
            <p:spPr>
              <a:xfrm>
                <a:off x="6671157" y="3540528"/>
                <a:ext cx="816891"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２</a:t>
                </a:r>
                <a:r>
                  <a:rPr lang="en-US" altLang="ja-JP" sz="2000" dirty="0">
                    <a:solidFill>
                      <a:srgbClr val="FF0000"/>
                    </a:solidFill>
                  </a:rPr>
                  <a:t>-</a:t>
                </a:r>
                <a:r>
                  <a:rPr lang="ja-JP" altLang="en-US" sz="2000" dirty="0">
                    <a:solidFill>
                      <a:srgbClr val="FF0000"/>
                    </a:solidFill>
                  </a:rPr>
                  <a:t>２</a:t>
                </a:r>
              </a:p>
            </p:txBody>
          </p:sp>
          <p:sp>
            <p:nvSpPr>
              <p:cNvPr id="48" name="矢印: 折線 47">
                <a:extLst>
                  <a:ext uri="{FF2B5EF4-FFF2-40B4-BE49-F238E27FC236}">
                    <a16:creationId xmlns:a16="http://schemas.microsoft.com/office/drawing/2014/main" id="{379F91CA-55A6-45F2-9B38-EB2797595D5C}"/>
                  </a:ext>
                </a:extLst>
              </p:cNvPr>
              <p:cNvSpPr/>
              <p:nvPr/>
            </p:nvSpPr>
            <p:spPr>
              <a:xfrm rot="18900000" flipV="1">
                <a:off x="8641816" y="2548334"/>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49" name="矢印: 折線 48">
                <a:extLst>
                  <a:ext uri="{FF2B5EF4-FFF2-40B4-BE49-F238E27FC236}">
                    <a16:creationId xmlns:a16="http://schemas.microsoft.com/office/drawing/2014/main" id="{37E991DA-0610-4BD1-A239-9D7BB0B24D76}"/>
                  </a:ext>
                </a:extLst>
              </p:cNvPr>
              <p:cNvSpPr/>
              <p:nvPr/>
            </p:nvSpPr>
            <p:spPr>
              <a:xfrm rot="18900000" flipV="1">
                <a:off x="8017696" y="3212392"/>
                <a:ext cx="708871" cy="661296"/>
              </a:xfrm>
              <a:prstGeom prst="bentArrow">
                <a:avLst>
                  <a:gd name="adj1" fmla="val 15135"/>
                  <a:gd name="adj2" fmla="val 25000"/>
                  <a:gd name="adj3" fmla="val 25000"/>
                  <a:gd name="adj4" fmla="val 43750"/>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52" name="テキスト ボックス 51">
                <a:extLst>
                  <a:ext uri="{FF2B5EF4-FFF2-40B4-BE49-F238E27FC236}">
                    <a16:creationId xmlns:a16="http://schemas.microsoft.com/office/drawing/2014/main" id="{5A483096-7440-474A-8183-F17FEF7FAE9B}"/>
                  </a:ext>
                </a:extLst>
              </p:cNvPr>
              <p:cNvSpPr txBox="1"/>
              <p:nvPr/>
            </p:nvSpPr>
            <p:spPr>
              <a:xfrm>
                <a:off x="8755658" y="413962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3" name="テキスト ボックス 52">
                <a:extLst>
                  <a:ext uri="{FF2B5EF4-FFF2-40B4-BE49-F238E27FC236}">
                    <a16:creationId xmlns:a16="http://schemas.microsoft.com/office/drawing/2014/main" id="{074859C1-B8F8-4FB4-8759-C9DB6FAEBD33}"/>
                  </a:ext>
                </a:extLst>
              </p:cNvPr>
              <p:cNvSpPr txBox="1"/>
              <p:nvPr/>
            </p:nvSpPr>
            <p:spPr>
              <a:xfrm>
                <a:off x="9363598" y="3503514"/>
                <a:ext cx="479192" cy="533480"/>
              </a:xfrm>
              <a:prstGeom prst="rect">
                <a:avLst/>
              </a:prstGeom>
              <a:solidFill>
                <a:schemeClr val="bg1">
                  <a:alpha val="85000"/>
                </a:schemeClr>
              </a:solidFill>
            </p:spPr>
            <p:txBody>
              <a:bodyPr wrap="none" rtlCol="0">
                <a:spAutoFit/>
              </a:bodyPr>
              <a:lstStyle/>
              <a:p>
                <a:pPr algn="ctr"/>
                <a:r>
                  <a:rPr lang="ja-JP" altLang="en-US" sz="2000" dirty="0">
                    <a:solidFill>
                      <a:srgbClr val="FF0000"/>
                    </a:solidFill>
                  </a:rPr>
                  <a:t>１</a:t>
                </a:r>
              </a:p>
            </p:txBody>
          </p:sp>
          <p:sp>
            <p:nvSpPr>
              <p:cNvPr id="55" name="テキスト ボックス 54">
                <a:extLst>
                  <a:ext uri="{FF2B5EF4-FFF2-40B4-BE49-F238E27FC236}">
                    <a16:creationId xmlns:a16="http://schemas.microsoft.com/office/drawing/2014/main" id="{C7EF9568-FAFA-4AD1-8769-618E14291706}"/>
                  </a:ext>
                </a:extLst>
              </p:cNvPr>
              <p:cNvSpPr txBox="1"/>
              <p:nvPr/>
            </p:nvSpPr>
            <p:spPr>
              <a:xfrm>
                <a:off x="8114556" y="4915819"/>
                <a:ext cx="498427" cy="261611"/>
              </a:xfrm>
              <a:prstGeom prst="rect">
                <a:avLst/>
              </a:prstGeom>
              <a:noFill/>
            </p:spPr>
            <p:txBody>
              <a:bodyPr wrap="none" rtlCol="0">
                <a:spAutoFit/>
              </a:bodyPr>
              <a:lstStyle/>
              <a:p>
                <a:r>
                  <a:rPr lang="en-US" altLang="ja-JP" sz="675" dirty="0"/>
                  <a:t>None</a:t>
                </a:r>
              </a:p>
            </p:txBody>
          </p:sp>
          <p:sp>
            <p:nvSpPr>
              <p:cNvPr id="56" name="テキスト ボックス 55">
                <a:extLst>
                  <a:ext uri="{FF2B5EF4-FFF2-40B4-BE49-F238E27FC236}">
                    <a16:creationId xmlns:a16="http://schemas.microsoft.com/office/drawing/2014/main" id="{C105AFE3-F35E-4454-B79F-55A4255F26E3}"/>
                  </a:ext>
                </a:extLst>
              </p:cNvPr>
              <p:cNvSpPr txBox="1"/>
              <p:nvPr/>
            </p:nvSpPr>
            <p:spPr>
              <a:xfrm>
                <a:off x="7552700" y="4078980"/>
                <a:ext cx="384023" cy="533480"/>
              </a:xfrm>
              <a:prstGeom prst="rect">
                <a:avLst/>
              </a:prstGeom>
              <a:noFill/>
            </p:spPr>
            <p:txBody>
              <a:bodyPr wrap="square" rtlCol="0">
                <a:spAutoFit/>
              </a:bodyPr>
              <a:lstStyle/>
              <a:p>
                <a:r>
                  <a:rPr lang="ja-JP" altLang="en-US" sz="2000" dirty="0">
                    <a:solidFill>
                      <a:srgbClr val="FF0000"/>
                    </a:solidFill>
                  </a:rPr>
                  <a:t>３</a:t>
                </a:r>
                <a:endParaRPr lang="en-US" altLang="ja-JP" sz="2000" dirty="0">
                  <a:solidFill>
                    <a:srgbClr val="FF0000"/>
                  </a:solidFill>
                </a:endParaRPr>
              </a:p>
            </p:txBody>
          </p:sp>
        </p:grpSp>
        <p:sp>
          <p:nvSpPr>
            <p:cNvPr id="5" name="テキスト ボックス 4">
              <a:extLst>
                <a:ext uri="{FF2B5EF4-FFF2-40B4-BE49-F238E27FC236}">
                  <a16:creationId xmlns:a16="http://schemas.microsoft.com/office/drawing/2014/main" id="{F4C8E5E4-313F-4295-B458-B36FA9B9F0B4}"/>
                </a:ext>
              </a:extLst>
            </p:cNvPr>
            <p:cNvSpPr txBox="1"/>
            <p:nvPr/>
          </p:nvSpPr>
          <p:spPr>
            <a:xfrm>
              <a:off x="3813307" y="3258925"/>
              <a:ext cx="748923" cy="261610"/>
            </a:xfrm>
            <a:prstGeom prst="rect">
              <a:avLst/>
            </a:prstGeom>
            <a:noFill/>
          </p:spPr>
          <p:txBody>
            <a:bodyPr wrap="none" rtlCol="0">
              <a:spAutoFit/>
            </a:bodyPr>
            <a:lstStyle/>
            <a:p>
              <a:r>
                <a:rPr kumimoji="1" lang="ja-JP" altLang="en-US" sz="1100" dirty="0"/>
                <a:t>送信企業</a:t>
              </a:r>
            </a:p>
          </p:txBody>
        </p:sp>
        <p:sp>
          <p:nvSpPr>
            <p:cNvPr id="57" name="テキスト ボックス 56">
              <a:extLst>
                <a:ext uri="{FF2B5EF4-FFF2-40B4-BE49-F238E27FC236}">
                  <a16:creationId xmlns:a16="http://schemas.microsoft.com/office/drawing/2014/main" id="{2DCABB46-09DC-4A2A-BB4C-7465D810CD4C}"/>
                </a:ext>
              </a:extLst>
            </p:cNvPr>
            <p:cNvSpPr txBox="1"/>
            <p:nvPr/>
          </p:nvSpPr>
          <p:spPr>
            <a:xfrm>
              <a:off x="6540711" y="3338791"/>
              <a:ext cx="748923" cy="261610"/>
            </a:xfrm>
            <a:prstGeom prst="rect">
              <a:avLst/>
            </a:prstGeom>
            <a:noFill/>
          </p:spPr>
          <p:txBody>
            <a:bodyPr wrap="none" rtlCol="0">
              <a:spAutoFit/>
            </a:bodyPr>
            <a:lstStyle/>
            <a:p>
              <a:r>
                <a:rPr lang="ja-JP" altLang="en-US" sz="1100" dirty="0"/>
                <a:t>受信</a:t>
              </a:r>
              <a:r>
                <a:rPr kumimoji="1" lang="ja-JP" altLang="en-US" sz="1100" dirty="0"/>
                <a:t>企業</a:t>
              </a:r>
            </a:p>
          </p:txBody>
        </p:sp>
      </p:grpSp>
    </p:spTree>
    <p:extLst>
      <p:ext uri="{BB962C8B-B14F-4D97-AF65-F5344CB8AC3E}">
        <p14:creationId xmlns:p14="http://schemas.microsoft.com/office/powerpoint/2010/main" val="3127004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仕様構成</a:t>
            </a:r>
          </a:p>
        </p:txBody>
      </p:sp>
      <p:sp>
        <p:nvSpPr>
          <p:cNvPr id="3" name="コンテンツ プレースホルダー 2"/>
          <p:cNvSpPr>
            <a:spLocks noGrp="1"/>
          </p:cNvSpPr>
          <p:nvPr>
            <p:ph idx="1"/>
          </p:nvPr>
        </p:nvSpPr>
        <p:spPr>
          <a:xfrm>
            <a:off x="457200" y="885826"/>
            <a:ext cx="8229600" cy="5711526"/>
          </a:xfrm>
        </p:spPr>
        <p:txBody>
          <a:bodyPr>
            <a:normAutofit/>
          </a:bodyPr>
          <a:lstStyle/>
          <a:p>
            <a:r>
              <a:rPr lang="ja-JP" altLang="en-US" dirty="0"/>
              <a:t>・　イントロダクション</a:t>
            </a:r>
            <a:endParaRPr lang="en-US" altLang="ja-JP" dirty="0"/>
          </a:p>
          <a:p>
            <a:r>
              <a:rPr lang="ja-JP" altLang="en-US" dirty="0"/>
              <a:t>　　</a:t>
            </a:r>
            <a:r>
              <a:rPr lang="en-US" altLang="ja-JP" dirty="0"/>
              <a:t>- </a:t>
            </a:r>
            <a:r>
              <a:rPr lang="ja-JP" altLang="en-US" dirty="0"/>
              <a:t>課題</a:t>
            </a:r>
            <a:endParaRPr lang="en-US" altLang="ja-JP" dirty="0"/>
          </a:p>
          <a:p>
            <a:r>
              <a:rPr lang="ja-JP" altLang="en-US" dirty="0"/>
              <a:t>　　</a:t>
            </a:r>
            <a:r>
              <a:rPr lang="en-US" altLang="ja-JP" dirty="0"/>
              <a:t>- </a:t>
            </a:r>
            <a:r>
              <a:rPr lang="ja-JP" altLang="en-US" dirty="0"/>
              <a:t>基本方針</a:t>
            </a:r>
            <a:endParaRPr lang="en-US" altLang="ja-JP" dirty="0"/>
          </a:p>
          <a:p>
            <a:r>
              <a:rPr lang="ja-JP" altLang="en-US" dirty="0"/>
              <a:t>　　</a:t>
            </a:r>
            <a:r>
              <a:rPr lang="en-US" altLang="ja-JP" dirty="0"/>
              <a:t>- </a:t>
            </a:r>
            <a:r>
              <a:rPr lang="ja-JP" altLang="en-US" dirty="0"/>
              <a:t>拡張方針</a:t>
            </a:r>
            <a:endParaRPr lang="en-US" altLang="ja-JP" dirty="0"/>
          </a:p>
          <a:p>
            <a:endParaRPr lang="en-US" altLang="ja-JP" dirty="0"/>
          </a:p>
          <a:p>
            <a:r>
              <a:rPr lang="ja-JP" altLang="en-US" dirty="0"/>
              <a:t>・　</a:t>
            </a:r>
            <a:r>
              <a:rPr lang="en-US" altLang="ja-JP" dirty="0"/>
              <a:t>BDAP</a:t>
            </a:r>
            <a:r>
              <a:rPr lang="ja-JP" altLang="en-US" dirty="0"/>
              <a:t>仕様</a:t>
            </a:r>
            <a:endParaRPr lang="en-US" altLang="ja-JP" dirty="0"/>
          </a:p>
          <a:p>
            <a:r>
              <a:rPr lang="ja-JP" altLang="en-US" dirty="0"/>
              <a:t>　　</a:t>
            </a:r>
            <a:r>
              <a:rPr lang="en-US" altLang="ja-JP" dirty="0"/>
              <a:t>- CCBDA</a:t>
            </a:r>
            <a:r>
              <a:rPr lang="ja-JP" altLang="en-US" dirty="0"/>
              <a:t>のデータモデルを基に精緻化</a:t>
            </a:r>
            <a:endParaRPr lang="en-US" altLang="ja-JP" dirty="0"/>
          </a:p>
          <a:p>
            <a:endParaRPr lang="en-US" altLang="ja-JP" dirty="0"/>
          </a:p>
          <a:p>
            <a:r>
              <a:rPr lang="ja-JP" altLang="en-US" dirty="0"/>
              <a:t>・　</a:t>
            </a:r>
            <a:r>
              <a:rPr lang="en-US" altLang="ja-JP" dirty="0"/>
              <a:t>BDAA</a:t>
            </a:r>
            <a:r>
              <a:rPr lang="ja-JP" altLang="en-US" dirty="0"/>
              <a:t>仕様</a:t>
            </a:r>
            <a:endParaRPr lang="en-US" altLang="ja-JP" dirty="0"/>
          </a:p>
          <a:p>
            <a:r>
              <a:rPr lang="ja-JP" altLang="en-US" dirty="0"/>
              <a:t>　　</a:t>
            </a:r>
            <a:r>
              <a:rPr lang="en-US" altLang="ja-JP" dirty="0"/>
              <a:t>- CCBDA</a:t>
            </a:r>
            <a:r>
              <a:rPr lang="ja-JP" altLang="en-US" dirty="0"/>
              <a:t>の精緻化したデータモデル＋拡張属性</a:t>
            </a:r>
            <a:endParaRPr lang="en-US" altLang="ja-JP" dirty="0"/>
          </a:p>
          <a:p>
            <a:endParaRPr lang="en-US" altLang="ja-JP" dirty="0"/>
          </a:p>
          <a:p>
            <a:r>
              <a:rPr lang="ja-JP" altLang="en-US" dirty="0"/>
              <a:t>・　付録</a:t>
            </a:r>
            <a:endParaRPr lang="en-US" altLang="ja-JP" dirty="0"/>
          </a:p>
          <a:p>
            <a:r>
              <a:rPr lang="ja-JP" altLang="en-US" dirty="0"/>
              <a:t>　　</a:t>
            </a:r>
            <a:r>
              <a:rPr lang="en-US" altLang="ja-JP" dirty="0"/>
              <a:t>-</a:t>
            </a:r>
            <a:r>
              <a:rPr lang="ja-JP" altLang="en-US" dirty="0"/>
              <a:t> </a:t>
            </a:r>
            <a:r>
              <a:rPr lang="en-US" altLang="ja-JP" dirty="0"/>
              <a:t>XML</a:t>
            </a:r>
            <a:r>
              <a:rPr lang="ja-JP" altLang="en-US" dirty="0"/>
              <a:t>実装例</a:t>
            </a:r>
            <a:endParaRPr lang="en-US" altLang="ja-JP" dirty="0"/>
          </a:p>
          <a:p>
            <a:r>
              <a:rPr lang="ja-JP" altLang="en-US" dirty="0"/>
              <a:t>　　</a:t>
            </a:r>
            <a:r>
              <a:rPr lang="en-US" altLang="ja-JP" dirty="0"/>
              <a:t>- XML</a:t>
            </a:r>
            <a:r>
              <a:rPr lang="ja-JP" altLang="en-US" dirty="0"/>
              <a:t>スキーマ例</a:t>
            </a:r>
            <a:endParaRPr lang="en-US" altLang="ja-JP" dirty="0"/>
          </a:p>
          <a:p>
            <a:r>
              <a:rPr lang="ja-JP" altLang="en-US" dirty="0"/>
              <a:t>　　　</a:t>
            </a:r>
            <a:r>
              <a:rPr lang="en-US" altLang="ja-JP" dirty="0"/>
              <a:t>…</a:t>
            </a:r>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6</a:t>
            </a:fld>
            <a:endParaRPr lang="ja-JP" altLang="en-US" dirty="0">
              <a:solidFill>
                <a:prstClr val="black">
                  <a:tint val="75000"/>
                </a:prstClr>
              </a:solidFill>
            </a:endParaRPr>
          </a:p>
        </p:txBody>
      </p:sp>
    </p:spTree>
    <p:extLst>
      <p:ext uri="{BB962C8B-B14F-4D97-AF65-F5344CB8AC3E}">
        <p14:creationId xmlns:p14="http://schemas.microsoft.com/office/powerpoint/2010/main" val="24370581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1127</TotalTime>
  <Words>760</Words>
  <Application>Microsoft Office PowerPoint</Application>
  <PresentationFormat>画面に合わせる (4:3)</PresentationFormat>
  <Paragraphs>171</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HGP創英角ｺﾞｼｯｸUB</vt:lpstr>
      <vt:lpstr>Arial</vt:lpstr>
      <vt:lpstr>Calibri</vt:lpstr>
      <vt:lpstr>Office テーマ</vt:lpstr>
      <vt:lpstr>PowerPoint プレゼンテーション</vt:lpstr>
      <vt:lpstr>標準メッセージの課題</vt:lpstr>
      <vt:lpstr>基本方針</vt:lpstr>
      <vt:lpstr>基本方針</vt:lpstr>
      <vt:lpstr>拡張方針</vt:lpstr>
      <vt:lpstr>仕様構成</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金融・ＩＴネットワークシステムにおけるEDI情報格納可能領域</dc:title>
  <dc:creator>enjouh</dc:creator>
  <cp:lastModifiedBy>久直 菅又</cp:lastModifiedBy>
  <cp:revision>87</cp:revision>
  <dcterms:created xsi:type="dcterms:W3CDTF">2017-03-16T13:21:43Z</dcterms:created>
  <dcterms:modified xsi:type="dcterms:W3CDTF">2020-09-07T05:51:34Z</dcterms:modified>
</cp:coreProperties>
</file>