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8"/>
  </p:notesMasterIdLst>
  <p:sldIdLst>
    <p:sldId id="258" r:id="rId2"/>
    <p:sldId id="259" r:id="rId3"/>
    <p:sldId id="264" r:id="rId4"/>
    <p:sldId id="260" r:id="rId5"/>
    <p:sldId id="273" r:id="rId6"/>
    <p:sldId id="265" r:id="rId7"/>
  </p:sldIdLst>
  <p:sldSz cx="12192000" cy="6858000"/>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63" d="100"/>
          <a:sy n="63" d="100"/>
        </p:scale>
        <p:origin x="732" y="6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19413" cy="495300"/>
          </a:xfrm>
          <a:prstGeom prst="rect">
            <a:avLst/>
          </a:prstGeom>
        </p:spPr>
        <p:txBody>
          <a:bodyPr vert="horz" lIns="91427" tIns="45714" rIns="91427" bIns="45714"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0"/>
            <a:ext cx="2919412" cy="495300"/>
          </a:xfrm>
          <a:prstGeom prst="rect">
            <a:avLst/>
          </a:prstGeom>
        </p:spPr>
        <p:txBody>
          <a:bodyPr vert="horz" lIns="91427" tIns="45714" rIns="91427" bIns="45714" rtlCol="0"/>
          <a:lstStyle>
            <a:lvl1pPr algn="r">
              <a:defRPr sz="1200"/>
            </a:lvl1pPr>
          </a:lstStyle>
          <a:p>
            <a:fld id="{6EA263E6-9246-49BA-9248-27E16D6AF51A}" type="datetimeFigureOut">
              <a:rPr kumimoji="1" lang="ja-JP" altLang="en-US" smtClean="0"/>
              <a:t>2021/3/1</a:t>
            </a:fld>
            <a:endParaRPr kumimoji="1" lang="ja-JP" altLang="en-US"/>
          </a:p>
        </p:txBody>
      </p:sp>
      <p:sp>
        <p:nvSpPr>
          <p:cNvPr id="4" name="スライド イメージ プレースホルダー 3"/>
          <p:cNvSpPr>
            <a:spLocks noGrp="1" noRot="1" noChangeAspect="1"/>
          </p:cNvSpPr>
          <p:nvPr>
            <p:ph type="sldImg" idx="2"/>
          </p:nvPr>
        </p:nvSpPr>
        <p:spPr>
          <a:xfrm>
            <a:off x="409575" y="1233488"/>
            <a:ext cx="5916613" cy="3328987"/>
          </a:xfrm>
          <a:prstGeom prst="rect">
            <a:avLst/>
          </a:prstGeom>
          <a:noFill/>
          <a:ln w="12700">
            <a:solidFill>
              <a:prstClr val="black"/>
            </a:solidFill>
          </a:ln>
        </p:spPr>
        <p:txBody>
          <a:bodyPr vert="horz" lIns="91427" tIns="45714" rIns="91427" bIns="45714" rtlCol="0" anchor="ctr"/>
          <a:lstStyle/>
          <a:p>
            <a:endParaRPr lang="ja-JP" altLang="en-US"/>
          </a:p>
        </p:txBody>
      </p:sp>
      <p:sp>
        <p:nvSpPr>
          <p:cNvPr id="5" name="ノート プレースホルダー 4"/>
          <p:cNvSpPr>
            <a:spLocks noGrp="1"/>
          </p:cNvSpPr>
          <p:nvPr>
            <p:ph type="body" sz="quarter" idx="3"/>
          </p:nvPr>
        </p:nvSpPr>
        <p:spPr>
          <a:xfrm>
            <a:off x="673101" y="4748213"/>
            <a:ext cx="5389563" cy="3884612"/>
          </a:xfrm>
          <a:prstGeom prst="rect">
            <a:avLst/>
          </a:prstGeom>
        </p:spPr>
        <p:txBody>
          <a:bodyPr vert="horz" lIns="91427" tIns="45714" rIns="91427" bIns="45714"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1" y="9371013"/>
            <a:ext cx="2919413" cy="495300"/>
          </a:xfrm>
          <a:prstGeom prst="rect">
            <a:avLst/>
          </a:prstGeom>
        </p:spPr>
        <p:txBody>
          <a:bodyPr vert="horz" lIns="91427" tIns="45714" rIns="91427" bIns="45714"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5300"/>
          </a:xfrm>
          <a:prstGeom prst="rect">
            <a:avLst/>
          </a:prstGeom>
        </p:spPr>
        <p:txBody>
          <a:bodyPr vert="horz" lIns="91427" tIns="45714" rIns="91427" bIns="45714" rtlCol="0" anchor="b"/>
          <a:lstStyle>
            <a:lvl1pPr algn="r">
              <a:defRPr sz="1200"/>
            </a:lvl1pPr>
          </a:lstStyle>
          <a:p>
            <a:fld id="{899DAC2F-1D79-44F0-B502-21DA689D8881}" type="slidenum">
              <a:rPr kumimoji="1" lang="ja-JP" altLang="en-US" smtClean="0"/>
              <a:t>‹#›</a:t>
            </a:fld>
            <a:endParaRPr kumimoji="1" lang="ja-JP" altLang="en-US"/>
          </a:p>
        </p:txBody>
      </p:sp>
    </p:spTree>
    <p:extLst>
      <p:ext uri="{BB962C8B-B14F-4D97-AF65-F5344CB8AC3E}">
        <p14:creationId xmlns:p14="http://schemas.microsoft.com/office/powerpoint/2010/main" val="300079446"/>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5D9A29E-C5D1-44C1-BF57-230B8DC6340D}"/>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40D86EE8-0016-4150-AAA6-695CD587DBF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BAAE3AB3-8B28-43BD-BB8D-8D8D5C298E1E}"/>
              </a:ext>
            </a:extLst>
          </p:cNvPr>
          <p:cNvSpPr>
            <a:spLocks noGrp="1"/>
          </p:cNvSpPr>
          <p:nvPr>
            <p:ph type="dt" sz="half" idx="10"/>
          </p:nvPr>
        </p:nvSpPr>
        <p:spPr/>
        <p:txBody>
          <a:bodyPr/>
          <a:lstStyle/>
          <a:p>
            <a:fld id="{8856A1E0-F428-4371-9FE8-F6BBB93013F8}" type="datetime1">
              <a:rPr kumimoji="1" lang="ja-JP" altLang="en-US" smtClean="0"/>
              <a:t>2021/3/1</a:t>
            </a:fld>
            <a:endParaRPr kumimoji="1" lang="ja-JP" altLang="en-US"/>
          </a:p>
        </p:txBody>
      </p:sp>
      <p:sp>
        <p:nvSpPr>
          <p:cNvPr id="5" name="フッター プレースホルダー 4">
            <a:extLst>
              <a:ext uri="{FF2B5EF4-FFF2-40B4-BE49-F238E27FC236}">
                <a16:creationId xmlns:a16="http://schemas.microsoft.com/office/drawing/2014/main" id="{34951E70-FF27-4357-81A8-E2D13DE8DC90}"/>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BA04CEC8-1730-4E6C-B937-30B6FBF86AC3}"/>
              </a:ext>
            </a:extLst>
          </p:cNvPr>
          <p:cNvSpPr>
            <a:spLocks noGrp="1"/>
          </p:cNvSpPr>
          <p:nvPr>
            <p:ph type="sldNum" sz="quarter" idx="12"/>
          </p:nvPr>
        </p:nvSpPr>
        <p:spPr/>
        <p:txBody>
          <a:body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9039721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B008D13-49FD-438B-AEB4-F4F423CFA1EA}"/>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178968D1-44D8-4F62-B48B-0C88534ED34F}"/>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A7EF8AAF-5D37-4703-8CCB-3828480E4E10}"/>
              </a:ext>
            </a:extLst>
          </p:cNvPr>
          <p:cNvSpPr>
            <a:spLocks noGrp="1"/>
          </p:cNvSpPr>
          <p:nvPr>
            <p:ph type="dt" sz="half" idx="10"/>
          </p:nvPr>
        </p:nvSpPr>
        <p:spPr/>
        <p:txBody>
          <a:bodyPr/>
          <a:lstStyle/>
          <a:p>
            <a:fld id="{635CF5C9-308F-42BF-9B62-6169393FF909}" type="datetime1">
              <a:rPr kumimoji="1" lang="ja-JP" altLang="en-US" smtClean="0"/>
              <a:t>2021/3/1</a:t>
            </a:fld>
            <a:endParaRPr kumimoji="1" lang="ja-JP" altLang="en-US"/>
          </a:p>
        </p:txBody>
      </p:sp>
      <p:sp>
        <p:nvSpPr>
          <p:cNvPr id="5" name="フッター プレースホルダー 4">
            <a:extLst>
              <a:ext uri="{FF2B5EF4-FFF2-40B4-BE49-F238E27FC236}">
                <a16:creationId xmlns:a16="http://schemas.microsoft.com/office/drawing/2014/main" id="{A72F7710-4063-4772-8A12-71E586EA90A8}"/>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028C07DC-CEC0-4217-ACE5-7699D2511558}"/>
              </a:ext>
            </a:extLst>
          </p:cNvPr>
          <p:cNvSpPr>
            <a:spLocks noGrp="1"/>
          </p:cNvSpPr>
          <p:nvPr>
            <p:ph type="sldNum" sz="quarter" idx="12"/>
          </p:nvPr>
        </p:nvSpPr>
        <p:spPr/>
        <p:txBody>
          <a:body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14747534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A142D2F8-2957-405D-A5BB-3B47D79FB68F}"/>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86F5E6E7-B9A3-44D2-86DF-29103C257D67}"/>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2793D444-125F-44CF-8458-E3167FB23981}"/>
              </a:ext>
            </a:extLst>
          </p:cNvPr>
          <p:cNvSpPr>
            <a:spLocks noGrp="1"/>
          </p:cNvSpPr>
          <p:nvPr>
            <p:ph type="dt" sz="half" idx="10"/>
          </p:nvPr>
        </p:nvSpPr>
        <p:spPr/>
        <p:txBody>
          <a:bodyPr/>
          <a:lstStyle/>
          <a:p>
            <a:fld id="{5B13FAF1-CC13-4978-8927-034CEA6ECB7B}" type="datetime1">
              <a:rPr kumimoji="1" lang="ja-JP" altLang="en-US" smtClean="0"/>
              <a:t>2021/3/1</a:t>
            </a:fld>
            <a:endParaRPr kumimoji="1" lang="ja-JP" altLang="en-US"/>
          </a:p>
        </p:txBody>
      </p:sp>
      <p:sp>
        <p:nvSpPr>
          <p:cNvPr id="5" name="フッター プレースホルダー 4">
            <a:extLst>
              <a:ext uri="{FF2B5EF4-FFF2-40B4-BE49-F238E27FC236}">
                <a16:creationId xmlns:a16="http://schemas.microsoft.com/office/drawing/2014/main" id="{17FC8CA0-306F-4886-88B0-9509D7F75322}"/>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5F7CAD62-EF74-4202-B9D2-DE841419D30E}"/>
              </a:ext>
            </a:extLst>
          </p:cNvPr>
          <p:cNvSpPr>
            <a:spLocks noGrp="1"/>
          </p:cNvSpPr>
          <p:nvPr>
            <p:ph type="sldNum" sz="quarter" idx="12"/>
          </p:nvPr>
        </p:nvSpPr>
        <p:spPr/>
        <p:txBody>
          <a:body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111334355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2C79C79-F2DE-41E5-942F-00C7C420CC5E}"/>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FD4F84DB-05A2-4069-B0F0-ECFB2CA9D0D6}"/>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D4E3CE24-87C5-4729-A9D2-F6CE30423F31}"/>
              </a:ext>
            </a:extLst>
          </p:cNvPr>
          <p:cNvSpPr>
            <a:spLocks noGrp="1"/>
          </p:cNvSpPr>
          <p:nvPr>
            <p:ph type="dt" sz="half" idx="10"/>
          </p:nvPr>
        </p:nvSpPr>
        <p:spPr/>
        <p:txBody>
          <a:bodyPr/>
          <a:lstStyle/>
          <a:p>
            <a:fld id="{3FC949AC-0748-479D-8BFF-750AC2851F46}" type="datetime1">
              <a:rPr kumimoji="1" lang="ja-JP" altLang="en-US" smtClean="0"/>
              <a:t>2021/3/1</a:t>
            </a:fld>
            <a:endParaRPr kumimoji="1" lang="ja-JP" altLang="en-US"/>
          </a:p>
        </p:txBody>
      </p:sp>
      <p:sp>
        <p:nvSpPr>
          <p:cNvPr id="5" name="フッター プレースホルダー 4">
            <a:extLst>
              <a:ext uri="{FF2B5EF4-FFF2-40B4-BE49-F238E27FC236}">
                <a16:creationId xmlns:a16="http://schemas.microsoft.com/office/drawing/2014/main" id="{2973D1D4-E1AC-483E-89E9-987DBB9D0ADC}"/>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3245FFFC-FFD1-4D3F-B453-5E0AD64D6A0A}"/>
              </a:ext>
            </a:extLst>
          </p:cNvPr>
          <p:cNvSpPr>
            <a:spLocks noGrp="1"/>
          </p:cNvSpPr>
          <p:nvPr>
            <p:ph type="sldNum" sz="quarter" idx="12"/>
          </p:nvPr>
        </p:nvSpPr>
        <p:spPr/>
        <p:txBody>
          <a:body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77337813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00012CC-B23B-45C0-A933-536C7FE05DE9}"/>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260B4157-51D4-40C6-8D46-1047B4D263F5}"/>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A2755085-9755-458A-943F-6071E5815511}"/>
              </a:ext>
            </a:extLst>
          </p:cNvPr>
          <p:cNvSpPr>
            <a:spLocks noGrp="1"/>
          </p:cNvSpPr>
          <p:nvPr>
            <p:ph type="dt" sz="half" idx="10"/>
          </p:nvPr>
        </p:nvSpPr>
        <p:spPr/>
        <p:txBody>
          <a:bodyPr/>
          <a:lstStyle/>
          <a:p>
            <a:fld id="{AC1BC373-BA04-4665-8F83-925503DEC861}" type="datetime1">
              <a:rPr kumimoji="1" lang="ja-JP" altLang="en-US" smtClean="0"/>
              <a:t>2021/3/1</a:t>
            </a:fld>
            <a:endParaRPr kumimoji="1" lang="ja-JP" altLang="en-US"/>
          </a:p>
        </p:txBody>
      </p:sp>
      <p:sp>
        <p:nvSpPr>
          <p:cNvPr id="5" name="フッター プレースホルダー 4">
            <a:extLst>
              <a:ext uri="{FF2B5EF4-FFF2-40B4-BE49-F238E27FC236}">
                <a16:creationId xmlns:a16="http://schemas.microsoft.com/office/drawing/2014/main" id="{9F043124-A030-4CD9-AC4C-4CEB69765A2D}"/>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C3865B16-2A6C-4D06-86DD-C220171E76D9}"/>
              </a:ext>
            </a:extLst>
          </p:cNvPr>
          <p:cNvSpPr>
            <a:spLocks noGrp="1"/>
          </p:cNvSpPr>
          <p:nvPr>
            <p:ph type="sldNum" sz="quarter" idx="12"/>
          </p:nvPr>
        </p:nvSpPr>
        <p:spPr/>
        <p:txBody>
          <a:body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3561215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AEB78BB-B8F2-4352-A91B-C79E2623E619}"/>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A97FEFFD-4E9A-4040-B968-BDE8708BFD4E}"/>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F9F1D7B2-F78A-4F99-BF54-BD6E523C8D17}"/>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067C1946-2914-461E-BDBF-8341E782DB43}"/>
              </a:ext>
            </a:extLst>
          </p:cNvPr>
          <p:cNvSpPr>
            <a:spLocks noGrp="1"/>
          </p:cNvSpPr>
          <p:nvPr>
            <p:ph type="dt" sz="half" idx="10"/>
          </p:nvPr>
        </p:nvSpPr>
        <p:spPr/>
        <p:txBody>
          <a:bodyPr/>
          <a:lstStyle/>
          <a:p>
            <a:fld id="{C05C692F-78C1-46C1-8474-FA1015F9F5CC}" type="datetime1">
              <a:rPr kumimoji="1" lang="ja-JP" altLang="en-US" smtClean="0"/>
              <a:t>2021/3/1</a:t>
            </a:fld>
            <a:endParaRPr kumimoji="1" lang="ja-JP" altLang="en-US"/>
          </a:p>
        </p:txBody>
      </p:sp>
      <p:sp>
        <p:nvSpPr>
          <p:cNvPr id="6" name="フッター プレースホルダー 5">
            <a:extLst>
              <a:ext uri="{FF2B5EF4-FFF2-40B4-BE49-F238E27FC236}">
                <a16:creationId xmlns:a16="http://schemas.microsoft.com/office/drawing/2014/main" id="{321D5D79-BABF-4529-A697-2C11CE2B7A9B}"/>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4CAEB117-F8D1-4D5E-BA8D-9DE052FD4064}"/>
              </a:ext>
            </a:extLst>
          </p:cNvPr>
          <p:cNvSpPr>
            <a:spLocks noGrp="1"/>
          </p:cNvSpPr>
          <p:nvPr>
            <p:ph type="sldNum" sz="quarter" idx="12"/>
          </p:nvPr>
        </p:nvSpPr>
        <p:spPr/>
        <p:txBody>
          <a:body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304318204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DCF4048-3C41-49D5-90F8-5F0151122182}"/>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511D6192-9685-44F0-8E3D-07C02B9B4622}"/>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56784223-81A4-4A65-90B6-C9706912FC4A}"/>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6AADA809-FAC6-4F13-864D-3E478D078762}"/>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3878F003-C9F8-42C8-86E8-CB1CC8B2AFA1}"/>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3B3EA0C5-BA06-46CC-A79A-BFDD4D553146}"/>
              </a:ext>
            </a:extLst>
          </p:cNvPr>
          <p:cNvSpPr>
            <a:spLocks noGrp="1"/>
          </p:cNvSpPr>
          <p:nvPr>
            <p:ph type="dt" sz="half" idx="10"/>
          </p:nvPr>
        </p:nvSpPr>
        <p:spPr/>
        <p:txBody>
          <a:bodyPr/>
          <a:lstStyle/>
          <a:p>
            <a:fld id="{CAE32006-D275-41A5-8C1E-09DE15324350}" type="datetime1">
              <a:rPr kumimoji="1" lang="ja-JP" altLang="en-US" smtClean="0"/>
              <a:t>2021/3/1</a:t>
            </a:fld>
            <a:endParaRPr kumimoji="1" lang="ja-JP" altLang="en-US"/>
          </a:p>
        </p:txBody>
      </p:sp>
      <p:sp>
        <p:nvSpPr>
          <p:cNvPr id="8" name="フッター プレースホルダー 7">
            <a:extLst>
              <a:ext uri="{FF2B5EF4-FFF2-40B4-BE49-F238E27FC236}">
                <a16:creationId xmlns:a16="http://schemas.microsoft.com/office/drawing/2014/main" id="{8C43E92C-859B-4CE0-AB27-0896670B4BB1}"/>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BF5CCA65-AAA6-49FA-A560-7B4E9E3C3EAF}"/>
              </a:ext>
            </a:extLst>
          </p:cNvPr>
          <p:cNvSpPr>
            <a:spLocks noGrp="1"/>
          </p:cNvSpPr>
          <p:nvPr>
            <p:ph type="sldNum" sz="quarter" idx="12"/>
          </p:nvPr>
        </p:nvSpPr>
        <p:spPr/>
        <p:txBody>
          <a:body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25664509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6D0D01F-1D7C-4027-90CB-1F8B2B0D9BAD}"/>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505C9200-2515-4047-BD10-402872FA12BB}"/>
              </a:ext>
            </a:extLst>
          </p:cNvPr>
          <p:cNvSpPr>
            <a:spLocks noGrp="1"/>
          </p:cNvSpPr>
          <p:nvPr>
            <p:ph type="dt" sz="half" idx="10"/>
          </p:nvPr>
        </p:nvSpPr>
        <p:spPr/>
        <p:txBody>
          <a:bodyPr/>
          <a:lstStyle/>
          <a:p>
            <a:fld id="{55AF89AD-EF45-4CFD-B41C-D765A4AC74D0}" type="datetime1">
              <a:rPr kumimoji="1" lang="ja-JP" altLang="en-US" smtClean="0"/>
              <a:t>2021/3/1</a:t>
            </a:fld>
            <a:endParaRPr kumimoji="1" lang="ja-JP" altLang="en-US"/>
          </a:p>
        </p:txBody>
      </p:sp>
      <p:sp>
        <p:nvSpPr>
          <p:cNvPr id="4" name="フッター プレースホルダー 3">
            <a:extLst>
              <a:ext uri="{FF2B5EF4-FFF2-40B4-BE49-F238E27FC236}">
                <a16:creationId xmlns:a16="http://schemas.microsoft.com/office/drawing/2014/main" id="{0C5AAF28-11B0-4198-B21A-48C37A59CE9C}"/>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4C3BA1AB-56E0-4074-833D-D6D87BF689D6}"/>
              </a:ext>
            </a:extLst>
          </p:cNvPr>
          <p:cNvSpPr>
            <a:spLocks noGrp="1"/>
          </p:cNvSpPr>
          <p:nvPr>
            <p:ph type="sldNum" sz="quarter" idx="12"/>
          </p:nvPr>
        </p:nvSpPr>
        <p:spPr/>
        <p:txBody>
          <a:body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9343265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D4205DCF-1DA6-4247-AD22-3DEA120030A8}"/>
              </a:ext>
            </a:extLst>
          </p:cNvPr>
          <p:cNvSpPr>
            <a:spLocks noGrp="1"/>
          </p:cNvSpPr>
          <p:nvPr>
            <p:ph type="dt" sz="half" idx="10"/>
          </p:nvPr>
        </p:nvSpPr>
        <p:spPr/>
        <p:txBody>
          <a:bodyPr/>
          <a:lstStyle/>
          <a:p>
            <a:fld id="{310B6C64-6C2F-4DBD-B417-BDFEA68C5291}" type="datetime1">
              <a:rPr kumimoji="1" lang="ja-JP" altLang="en-US" smtClean="0"/>
              <a:t>2021/3/1</a:t>
            </a:fld>
            <a:endParaRPr kumimoji="1" lang="ja-JP" altLang="en-US"/>
          </a:p>
        </p:txBody>
      </p:sp>
      <p:sp>
        <p:nvSpPr>
          <p:cNvPr id="3" name="フッター プレースホルダー 2">
            <a:extLst>
              <a:ext uri="{FF2B5EF4-FFF2-40B4-BE49-F238E27FC236}">
                <a16:creationId xmlns:a16="http://schemas.microsoft.com/office/drawing/2014/main" id="{A0917D44-79D6-4BD2-8FAF-1B6BE84247C3}"/>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80F0E587-458A-48E6-819D-5015D1B32DBA}"/>
              </a:ext>
            </a:extLst>
          </p:cNvPr>
          <p:cNvSpPr>
            <a:spLocks noGrp="1"/>
          </p:cNvSpPr>
          <p:nvPr>
            <p:ph type="sldNum" sz="quarter" idx="12"/>
          </p:nvPr>
        </p:nvSpPr>
        <p:spPr/>
        <p:txBody>
          <a:body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129691971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C377B15-2154-4260-81C1-D2DF106C5C31}"/>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477AB5FD-B19E-4DBB-BC2D-0BBEF5967398}"/>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40132822-E921-4E18-8E7B-5B131C68CD6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A4042485-EF00-44E9-874C-A91A13C507FE}"/>
              </a:ext>
            </a:extLst>
          </p:cNvPr>
          <p:cNvSpPr>
            <a:spLocks noGrp="1"/>
          </p:cNvSpPr>
          <p:nvPr>
            <p:ph type="dt" sz="half" idx="10"/>
          </p:nvPr>
        </p:nvSpPr>
        <p:spPr/>
        <p:txBody>
          <a:bodyPr/>
          <a:lstStyle/>
          <a:p>
            <a:fld id="{6D8DAA57-9A09-4466-A164-2A1659F12316}" type="datetime1">
              <a:rPr kumimoji="1" lang="ja-JP" altLang="en-US" smtClean="0"/>
              <a:t>2021/3/1</a:t>
            </a:fld>
            <a:endParaRPr kumimoji="1" lang="ja-JP" altLang="en-US"/>
          </a:p>
        </p:txBody>
      </p:sp>
      <p:sp>
        <p:nvSpPr>
          <p:cNvPr id="6" name="フッター プレースホルダー 5">
            <a:extLst>
              <a:ext uri="{FF2B5EF4-FFF2-40B4-BE49-F238E27FC236}">
                <a16:creationId xmlns:a16="http://schemas.microsoft.com/office/drawing/2014/main" id="{9F588CD1-819D-4757-B084-A050798FA715}"/>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33EE8778-5865-4B85-9ED0-822FDEA06702}"/>
              </a:ext>
            </a:extLst>
          </p:cNvPr>
          <p:cNvSpPr>
            <a:spLocks noGrp="1"/>
          </p:cNvSpPr>
          <p:nvPr>
            <p:ph type="sldNum" sz="quarter" idx="12"/>
          </p:nvPr>
        </p:nvSpPr>
        <p:spPr/>
        <p:txBody>
          <a:body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25820825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5282A9C-2309-49AA-94F6-210A0E578AC3}"/>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E52994F1-787D-4AEA-8198-63D7666C14AF}"/>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0C3779C0-4E09-44CB-AD23-0CE71F3A8DC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29EEFCF9-1111-4627-AC01-E384182935B9}"/>
              </a:ext>
            </a:extLst>
          </p:cNvPr>
          <p:cNvSpPr>
            <a:spLocks noGrp="1"/>
          </p:cNvSpPr>
          <p:nvPr>
            <p:ph type="dt" sz="half" idx="10"/>
          </p:nvPr>
        </p:nvSpPr>
        <p:spPr/>
        <p:txBody>
          <a:bodyPr/>
          <a:lstStyle/>
          <a:p>
            <a:fld id="{2F281902-0629-4CE5-8675-79F4EC23DB7F}" type="datetime1">
              <a:rPr kumimoji="1" lang="ja-JP" altLang="en-US" smtClean="0"/>
              <a:t>2021/3/1</a:t>
            </a:fld>
            <a:endParaRPr kumimoji="1" lang="ja-JP" altLang="en-US"/>
          </a:p>
        </p:txBody>
      </p:sp>
      <p:sp>
        <p:nvSpPr>
          <p:cNvPr id="6" name="フッター プレースホルダー 5">
            <a:extLst>
              <a:ext uri="{FF2B5EF4-FFF2-40B4-BE49-F238E27FC236}">
                <a16:creationId xmlns:a16="http://schemas.microsoft.com/office/drawing/2014/main" id="{30A0D101-6B72-4E79-B0AA-8552F2E2E9C0}"/>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7B2C991D-6EDE-4034-A6E3-54E33E6C4D00}"/>
              </a:ext>
            </a:extLst>
          </p:cNvPr>
          <p:cNvSpPr>
            <a:spLocks noGrp="1"/>
          </p:cNvSpPr>
          <p:nvPr>
            <p:ph type="sldNum" sz="quarter" idx="12"/>
          </p:nvPr>
        </p:nvSpPr>
        <p:spPr/>
        <p:txBody>
          <a:body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304324223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DF7A3C4C-074E-4F44-9973-AC746D64BBF2}"/>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754A4E33-63E6-49C5-84D4-E3F0F9C58BE8}"/>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C7106698-ADD3-4CD2-819F-B38105D77188}"/>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1158718-D837-4F8C-974D-667375C893A4}" type="datetime1">
              <a:rPr kumimoji="1" lang="ja-JP" altLang="en-US" smtClean="0"/>
              <a:t>2021/3/1</a:t>
            </a:fld>
            <a:endParaRPr kumimoji="1" lang="ja-JP" altLang="en-US"/>
          </a:p>
        </p:txBody>
      </p:sp>
      <p:sp>
        <p:nvSpPr>
          <p:cNvPr id="5" name="フッター プレースホルダー 4">
            <a:extLst>
              <a:ext uri="{FF2B5EF4-FFF2-40B4-BE49-F238E27FC236}">
                <a16:creationId xmlns:a16="http://schemas.microsoft.com/office/drawing/2014/main" id="{0B47A8C2-3FF2-4516-8750-90E1C8A839A9}"/>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AB84A574-805E-4F8A-8AE2-2D8D20D5318B}"/>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B346671-7AA1-47D4-9A13-76AD65630008}" type="slidenum">
              <a:rPr kumimoji="1" lang="ja-JP" altLang="en-US" smtClean="0"/>
              <a:t>‹#›</a:t>
            </a:fld>
            <a:endParaRPr kumimoji="1" lang="ja-JP" altLang="en-US"/>
          </a:p>
        </p:txBody>
      </p:sp>
    </p:spTree>
    <p:extLst>
      <p:ext uri="{BB962C8B-B14F-4D97-AF65-F5344CB8AC3E}">
        <p14:creationId xmlns:p14="http://schemas.microsoft.com/office/powerpoint/2010/main" val="217610070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4F0CD95C-F1D9-4227-8128-752F3C0571C0}"/>
              </a:ext>
            </a:extLst>
          </p:cNvPr>
          <p:cNvSpPr>
            <a:spLocks noGrp="1"/>
          </p:cNvSpPr>
          <p:nvPr>
            <p:ph type="sldNum" sz="quarter" idx="12"/>
          </p:nvPr>
        </p:nvSpPr>
        <p:spPr/>
        <p:txBody>
          <a:bodyPr/>
          <a:lstStyle/>
          <a:p>
            <a:fld id="{8B346671-7AA1-47D4-9A13-76AD65630008}" type="slidenum">
              <a:rPr kumimoji="1" lang="ja-JP" altLang="en-US" smtClean="0"/>
              <a:t>1</a:t>
            </a:fld>
            <a:endParaRPr kumimoji="1" lang="ja-JP" altLang="en-US"/>
          </a:p>
        </p:txBody>
      </p:sp>
      <p:sp>
        <p:nvSpPr>
          <p:cNvPr id="3" name="テキスト ボックス 2">
            <a:extLst>
              <a:ext uri="{FF2B5EF4-FFF2-40B4-BE49-F238E27FC236}">
                <a16:creationId xmlns:a16="http://schemas.microsoft.com/office/drawing/2014/main" id="{BBD497C5-D2B5-44E7-8916-6B1D04A32603}"/>
              </a:ext>
            </a:extLst>
          </p:cNvPr>
          <p:cNvSpPr txBox="1"/>
          <p:nvPr/>
        </p:nvSpPr>
        <p:spPr>
          <a:xfrm>
            <a:off x="9245600" y="341194"/>
            <a:ext cx="2587009" cy="369332"/>
          </a:xfrm>
          <a:prstGeom prst="rect">
            <a:avLst/>
          </a:prstGeom>
          <a:noFill/>
          <a:ln>
            <a:solidFill>
              <a:schemeClr val="accent1"/>
            </a:solidFill>
          </a:ln>
        </p:spPr>
        <p:txBody>
          <a:bodyPr wrap="square" rtlCol="0">
            <a:spAutoFit/>
          </a:bodyPr>
          <a:lstStyle/>
          <a:p>
            <a:pPr algn="ctr"/>
            <a:r>
              <a:rPr kumimoji="1" lang="ja-JP" altLang="en-US" dirty="0"/>
              <a:t>合同</a:t>
            </a:r>
            <a:r>
              <a:rPr kumimoji="1" lang="en-US" altLang="ja-JP" dirty="0"/>
              <a:t>2020-7-05</a:t>
            </a:r>
            <a:endParaRPr kumimoji="1" lang="ja-JP" altLang="en-US" dirty="0"/>
          </a:p>
        </p:txBody>
      </p:sp>
      <p:sp>
        <p:nvSpPr>
          <p:cNvPr id="4" name="テキスト ボックス 3">
            <a:extLst>
              <a:ext uri="{FF2B5EF4-FFF2-40B4-BE49-F238E27FC236}">
                <a16:creationId xmlns:a16="http://schemas.microsoft.com/office/drawing/2014/main" id="{FEB83981-A26E-4CC0-92B8-B32505149B93}"/>
              </a:ext>
            </a:extLst>
          </p:cNvPr>
          <p:cNvSpPr txBox="1"/>
          <p:nvPr/>
        </p:nvSpPr>
        <p:spPr>
          <a:xfrm>
            <a:off x="1336040" y="2445173"/>
            <a:ext cx="10017760" cy="2800767"/>
          </a:xfrm>
          <a:prstGeom prst="rect">
            <a:avLst/>
          </a:prstGeom>
          <a:noFill/>
        </p:spPr>
        <p:txBody>
          <a:bodyPr wrap="square" rtlCol="0">
            <a:spAutoFit/>
          </a:bodyPr>
          <a:lstStyle/>
          <a:p>
            <a:pPr algn="ctr"/>
            <a:r>
              <a:rPr kumimoji="1" lang="en-US" altLang="ja-JP" sz="4400" b="1" dirty="0"/>
              <a:t>2021</a:t>
            </a:r>
            <a:r>
              <a:rPr kumimoji="1" lang="ja-JP" altLang="en-US" sz="4400" b="1" dirty="0"/>
              <a:t>年度 </a:t>
            </a:r>
            <a:r>
              <a:rPr kumimoji="1" lang="en-US" altLang="ja-JP" sz="4400" b="1" dirty="0"/>
              <a:t>SIPS</a:t>
            </a:r>
            <a:r>
              <a:rPr kumimoji="1" lang="ja-JP" altLang="en-US" sz="4400" b="1" dirty="0"/>
              <a:t>活動戦略</a:t>
            </a:r>
            <a:endParaRPr kumimoji="1" lang="en-US" altLang="ja-JP" sz="4400" b="1" dirty="0"/>
          </a:p>
          <a:p>
            <a:pPr algn="ctr"/>
            <a:endParaRPr kumimoji="1" lang="en-US" altLang="ja-JP" sz="4400" b="1" dirty="0"/>
          </a:p>
          <a:p>
            <a:pPr algn="ctr"/>
            <a:r>
              <a:rPr lang="ja-JP" altLang="en-US" sz="4400" b="1" dirty="0"/>
              <a:t>国際／業界横断</a:t>
            </a:r>
            <a:r>
              <a:rPr lang="en-US" altLang="ja-JP" sz="4400" b="1" dirty="0"/>
              <a:t>EDI</a:t>
            </a:r>
            <a:r>
              <a:rPr lang="ja-JP" altLang="en-US" sz="4400" b="1" dirty="0"/>
              <a:t>タスクフォース</a:t>
            </a:r>
            <a:endParaRPr lang="en-US" altLang="ja-JP" sz="4400" b="1" dirty="0"/>
          </a:p>
          <a:p>
            <a:pPr algn="ctr"/>
            <a:r>
              <a:rPr kumimoji="1" lang="ja-JP" altLang="en-US" sz="4400" b="1" dirty="0"/>
              <a:t>金流商流情報連携タスクフォース</a:t>
            </a:r>
          </a:p>
        </p:txBody>
      </p:sp>
    </p:spTree>
    <p:extLst>
      <p:ext uri="{BB962C8B-B14F-4D97-AF65-F5344CB8AC3E}">
        <p14:creationId xmlns:p14="http://schemas.microsoft.com/office/powerpoint/2010/main" val="23387977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3F6EA00B-606C-49CF-930C-8E79E2A5D05D}"/>
              </a:ext>
            </a:extLst>
          </p:cNvPr>
          <p:cNvSpPr>
            <a:spLocks noGrp="1"/>
          </p:cNvSpPr>
          <p:nvPr>
            <p:ph type="sldNum" sz="quarter" idx="12"/>
          </p:nvPr>
        </p:nvSpPr>
        <p:spPr/>
        <p:txBody>
          <a:bodyPr/>
          <a:lstStyle/>
          <a:p>
            <a:fld id="{8B346671-7AA1-47D4-9A13-76AD65630008}" type="slidenum">
              <a:rPr kumimoji="1" lang="ja-JP" altLang="en-US" smtClean="0"/>
              <a:t>2</a:t>
            </a:fld>
            <a:endParaRPr kumimoji="1" lang="ja-JP" altLang="en-US"/>
          </a:p>
        </p:txBody>
      </p:sp>
      <p:sp>
        <p:nvSpPr>
          <p:cNvPr id="3" name="テキスト ボックス 2">
            <a:extLst>
              <a:ext uri="{FF2B5EF4-FFF2-40B4-BE49-F238E27FC236}">
                <a16:creationId xmlns:a16="http://schemas.microsoft.com/office/drawing/2014/main" id="{937C0A1C-1A0F-4B3E-9425-20C825AEF3D8}"/>
              </a:ext>
            </a:extLst>
          </p:cNvPr>
          <p:cNvSpPr txBox="1"/>
          <p:nvPr/>
        </p:nvSpPr>
        <p:spPr>
          <a:xfrm>
            <a:off x="1515533" y="540434"/>
            <a:ext cx="9160934" cy="646331"/>
          </a:xfrm>
          <a:prstGeom prst="rect">
            <a:avLst/>
          </a:prstGeom>
          <a:noFill/>
          <a:ln>
            <a:solidFill>
              <a:schemeClr val="accent1"/>
            </a:solidFill>
          </a:ln>
        </p:spPr>
        <p:txBody>
          <a:bodyPr wrap="square" rtlCol="0">
            <a:spAutoFit/>
          </a:bodyPr>
          <a:lstStyle/>
          <a:p>
            <a:pPr algn="ctr"/>
            <a:r>
              <a:rPr kumimoji="1" lang="en-US" altLang="ja-JP" sz="3600" dirty="0"/>
              <a:t>2021</a:t>
            </a:r>
            <a:r>
              <a:rPr kumimoji="1" lang="ja-JP" altLang="en-US" sz="3600" dirty="0"/>
              <a:t>年度　</a:t>
            </a:r>
            <a:r>
              <a:rPr kumimoji="1" lang="en-US" altLang="ja-JP" sz="3600" dirty="0"/>
              <a:t>SIPS</a:t>
            </a:r>
            <a:r>
              <a:rPr kumimoji="1" lang="ja-JP" altLang="en-US" sz="3600" dirty="0"/>
              <a:t>活動方針（案）</a:t>
            </a:r>
          </a:p>
        </p:txBody>
      </p:sp>
      <p:sp>
        <p:nvSpPr>
          <p:cNvPr id="4" name="テキスト ボックス 3">
            <a:extLst>
              <a:ext uri="{FF2B5EF4-FFF2-40B4-BE49-F238E27FC236}">
                <a16:creationId xmlns:a16="http://schemas.microsoft.com/office/drawing/2014/main" id="{1898FEDB-3567-4C2A-9B12-3342E4951590}"/>
              </a:ext>
            </a:extLst>
          </p:cNvPr>
          <p:cNvSpPr txBox="1"/>
          <p:nvPr/>
        </p:nvSpPr>
        <p:spPr>
          <a:xfrm>
            <a:off x="1016000" y="1547707"/>
            <a:ext cx="10160000" cy="4893647"/>
          </a:xfrm>
          <a:prstGeom prst="rect">
            <a:avLst/>
          </a:prstGeom>
          <a:noFill/>
          <a:ln>
            <a:solidFill>
              <a:schemeClr val="accent1"/>
            </a:solidFill>
          </a:ln>
        </p:spPr>
        <p:txBody>
          <a:bodyPr wrap="square" rtlCol="0">
            <a:spAutoFit/>
          </a:bodyPr>
          <a:lstStyle/>
          <a:p>
            <a:pPr marL="342900" indent="-342900">
              <a:buFont typeface="Wingdings" panose="05000000000000000000" pitchFamily="2" charset="2"/>
              <a:buChar char="Ø"/>
            </a:pPr>
            <a:r>
              <a:rPr lang="ja-JP" altLang="en-US" sz="2400" dirty="0"/>
              <a:t>国際／国内業界</a:t>
            </a:r>
            <a:r>
              <a:rPr lang="en-US" altLang="ja-JP" sz="2400" dirty="0"/>
              <a:t>EDI</a:t>
            </a:r>
            <a:r>
              <a:rPr lang="ja-JP" altLang="en-US" sz="2400" dirty="0"/>
              <a:t>への国連</a:t>
            </a:r>
            <a:r>
              <a:rPr lang="en-US" altLang="ja-JP" sz="2400" dirty="0"/>
              <a:t>CEFACT</a:t>
            </a:r>
            <a:r>
              <a:rPr lang="ja-JP" altLang="en-US" sz="2400" dirty="0"/>
              <a:t>標準適用推進</a:t>
            </a:r>
            <a:endParaRPr lang="en-US" altLang="ja-JP" sz="2400" dirty="0"/>
          </a:p>
          <a:p>
            <a:pPr marL="342900" indent="-342900">
              <a:buFont typeface="Wingdings" panose="05000000000000000000" pitchFamily="2" charset="2"/>
              <a:buChar char="Ø"/>
            </a:pPr>
            <a:endParaRPr lang="en-US" altLang="ja-JP" sz="2400" dirty="0"/>
          </a:p>
          <a:p>
            <a:pPr marL="342900" indent="-342900">
              <a:buFont typeface="Wingdings" panose="05000000000000000000" pitchFamily="2" charset="2"/>
              <a:buChar char="Ø"/>
            </a:pPr>
            <a:r>
              <a:rPr lang="ja-JP" altLang="en-US" sz="2400" dirty="0"/>
              <a:t>国連</a:t>
            </a:r>
            <a:r>
              <a:rPr lang="en-US" altLang="ja-JP" sz="2400" dirty="0"/>
              <a:t>CEFACT</a:t>
            </a:r>
            <a:r>
              <a:rPr kumimoji="1" lang="ja-JP" altLang="en-US" sz="2400" dirty="0"/>
              <a:t>標準実装の支援に役立つ情報／ツールの提供</a:t>
            </a:r>
            <a:endParaRPr kumimoji="1" lang="en-US" altLang="ja-JP" sz="2400" dirty="0"/>
          </a:p>
          <a:p>
            <a:pPr marL="342900" indent="-342900">
              <a:buFont typeface="Wingdings" panose="05000000000000000000" pitchFamily="2" charset="2"/>
              <a:buChar char="Ø"/>
            </a:pPr>
            <a:endParaRPr lang="en-US" altLang="ja-JP" sz="2400" dirty="0"/>
          </a:p>
          <a:p>
            <a:pPr marL="342900" indent="-342900">
              <a:buFont typeface="Wingdings" panose="05000000000000000000" pitchFamily="2" charset="2"/>
              <a:buChar char="Ø"/>
            </a:pPr>
            <a:r>
              <a:rPr lang="ja-JP" altLang="en-US" sz="2400" dirty="0"/>
              <a:t>国連</a:t>
            </a:r>
            <a:r>
              <a:rPr lang="en-US" altLang="ja-JP" sz="2400" dirty="0"/>
              <a:t>CEFACT</a:t>
            </a:r>
            <a:r>
              <a:rPr lang="ja-JP" altLang="en-US" sz="2400" dirty="0"/>
              <a:t>標準</a:t>
            </a:r>
            <a:r>
              <a:rPr lang="en-US" altLang="ja-JP" sz="2400" dirty="0"/>
              <a:t>EDI</a:t>
            </a:r>
            <a:r>
              <a:rPr lang="ja-JP" altLang="en-US" sz="2400" dirty="0"/>
              <a:t>設計／導入スキルの普及</a:t>
            </a:r>
            <a:endParaRPr lang="en-US" altLang="ja-JP" sz="2400" dirty="0"/>
          </a:p>
          <a:p>
            <a:endParaRPr lang="en-US" altLang="ja-JP" sz="2400" dirty="0"/>
          </a:p>
          <a:p>
            <a:pPr marL="342900" indent="-342900">
              <a:buFont typeface="Wingdings" panose="05000000000000000000" pitchFamily="2" charset="2"/>
              <a:buChar char="Ø"/>
            </a:pPr>
            <a:r>
              <a:rPr lang="ja-JP" altLang="en-US" sz="2400" dirty="0"/>
              <a:t>国内</a:t>
            </a:r>
            <a:r>
              <a:rPr lang="en-US" altLang="ja-JP" sz="2400" dirty="0"/>
              <a:t>DX</a:t>
            </a:r>
            <a:r>
              <a:rPr lang="ja-JP" altLang="en-US" sz="2400" dirty="0"/>
              <a:t>推進への貢献（デジタル庁及び電子インボイス）</a:t>
            </a:r>
            <a:endParaRPr lang="en-US" altLang="ja-JP" sz="2400" dirty="0"/>
          </a:p>
          <a:p>
            <a:pPr marL="342900" indent="-342900">
              <a:buFont typeface="Wingdings" panose="05000000000000000000" pitchFamily="2" charset="2"/>
              <a:buChar char="Ø"/>
            </a:pPr>
            <a:endParaRPr kumimoji="1" lang="en-US" altLang="ja-JP" sz="2400" dirty="0"/>
          </a:p>
          <a:p>
            <a:pPr marL="342900" indent="-342900">
              <a:buFont typeface="Wingdings" panose="05000000000000000000" pitchFamily="2" charset="2"/>
              <a:buChar char="Ø"/>
            </a:pPr>
            <a:r>
              <a:rPr kumimoji="1" lang="en-US" altLang="ja-JP" sz="2400" dirty="0"/>
              <a:t>IT</a:t>
            </a:r>
            <a:r>
              <a:rPr kumimoji="1" lang="ja-JP" altLang="en-US" sz="2400" dirty="0"/>
              <a:t>技術の進化にい伴う標準</a:t>
            </a:r>
            <a:r>
              <a:rPr kumimoji="1" lang="en-US" altLang="ja-JP" sz="2400" dirty="0"/>
              <a:t>EDI</a:t>
            </a:r>
            <a:r>
              <a:rPr kumimoji="1" lang="ja-JP" altLang="en-US" sz="2400" dirty="0"/>
              <a:t>実装法の</a:t>
            </a:r>
            <a:r>
              <a:rPr lang="ja-JP" altLang="en-US" sz="2400" dirty="0"/>
              <a:t>研究</a:t>
            </a:r>
            <a:r>
              <a:rPr kumimoji="1" lang="ja-JP" altLang="en-US" sz="2400" dirty="0"/>
              <a:t>（</a:t>
            </a:r>
            <a:r>
              <a:rPr kumimoji="1" lang="en-US" altLang="ja-JP" sz="2400" dirty="0"/>
              <a:t>API</a:t>
            </a:r>
            <a:r>
              <a:rPr kumimoji="1" lang="ja-JP" altLang="en-US" sz="2400" dirty="0"/>
              <a:t>）</a:t>
            </a:r>
            <a:endParaRPr kumimoji="1" lang="en-US" altLang="ja-JP" sz="2400" dirty="0"/>
          </a:p>
          <a:p>
            <a:pPr marL="342900" indent="-342900">
              <a:buFont typeface="Wingdings" panose="05000000000000000000" pitchFamily="2" charset="2"/>
              <a:buChar char="Ø"/>
            </a:pPr>
            <a:endParaRPr kumimoji="1" lang="en-US" altLang="ja-JP" sz="2400" dirty="0"/>
          </a:p>
          <a:p>
            <a:pPr marL="342900" indent="-342900">
              <a:buFont typeface="Wingdings" panose="05000000000000000000" pitchFamily="2" charset="2"/>
              <a:buChar char="Ø"/>
            </a:pPr>
            <a:r>
              <a:rPr lang="ja-JP" altLang="en-US" sz="2400" dirty="0"/>
              <a:t>最新技術の取り込み（</a:t>
            </a:r>
            <a:r>
              <a:rPr lang="en-US" altLang="ja-JP" sz="2400" dirty="0"/>
              <a:t>AI Negotiation</a:t>
            </a:r>
            <a:r>
              <a:rPr lang="ja-JP" altLang="en-US" sz="2400" dirty="0"/>
              <a:t>）</a:t>
            </a:r>
            <a:endParaRPr kumimoji="1" lang="en-US" altLang="ja-JP" sz="2400" dirty="0"/>
          </a:p>
          <a:p>
            <a:pPr marL="342900" indent="-342900">
              <a:buFont typeface="Wingdings" panose="05000000000000000000" pitchFamily="2" charset="2"/>
              <a:buChar char="Ø"/>
            </a:pPr>
            <a:endParaRPr kumimoji="1" lang="en-US" altLang="ja-JP" sz="2400" dirty="0"/>
          </a:p>
          <a:p>
            <a:pPr marL="342900" indent="-342900">
              <a:buFont typeface="Wingdings" panose="05000000000000000000" pitchFamily="2" charset="2"/>
              <a:buChar char="Ø"/>
            </a:pPr>
            <a:r>
              <a:rPr kumimoji="1" lang="ja-JP" altLang="en-US" sz="2400" dirty="0"/>
              <a:t>コロナ感染症対策</a:t>
            </a:r>
            <a:r>
              <a:rPr lang="ja-JP" altLang="en-US" sz="2400" dirty="0"/>
              <a:t>を考慮</a:t>
            </a:r>
            <a:r>
              <a:rPr kumimoji="1" lang="ja-JP" altLang="en-US" sz="2400" dirty="0"/>
              <a:t>した活動体制</a:t>
            </a:r>
          </a:p>
        </p:txBody>
      </p:sp>
    </p:spTree>
    <p:extLst>
      <p:ext uri="{BB962C8B-B14F-4D97-AF65-F5344CB8AC3E}">
        <p14:creationId xmlns:p14="http://schemas.microsoft.com/office/powerpoint/2010/main" val="85951387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3D230680-14D3-44BB-B708-411AB100F220}"/>
              </a:ext>
            </a:extLst>
          </p:cNvPr>
          <p:cNvSpPr>
            <a:spLocks noGrp="1"/>
          </p:cNvSpPr>
          <p:nvPr>
            <p:ph type="sldNum" sz="quarter" idx="12"/>
          </p:nvPr>
        </p:nvSpPr>
        <p:spPr/>
        <p:txBody>
          <a:bodyPr/>
          <a:lstStyle/>
          <a:p>
            <a:fld id="{8B346671-7AA1-47D4-9A13-76AD65630008}" type="slidenum">
              <a:rPr kumimoji="1" lang="ja-JP" altLang="en-US" smtClean="0"/>
              <a:t>3</a:t>
            </a:fld>
            <a:endParaRPr kumimoji="1" lang="ja-JP" altLang="en-US"/>
          </a:p>
        </p:txBody>
      </p:sp>
      <p:sp>
        <p:nvSpPr>
          <p:cNvPr id="3" name="テキスト ボックス 2">
            <a:extLst>
              <a:ext uri="{FF2B5EF4-FFF2-40B4-BE49-F238E27FC236}">
                <a16:creationId xmlns:a16="http://schemas.microsoft.com/office/drawing/2014/main" id="{184EE45E-3510-479C-83B4-D4E36BBF22E9}"/>
              </a:ext>
            </a:extLst>
          </p:cNvPr>
          <p:cNvSpPr txBox="1"/>
          <p:nvPr/>
        </p:nvSpPr>
        <p:spPr>
          <a:xfrm>
            <a:off x="1076960" y="11946"/>
            <a:ext cx="9692640" cy="646331"/>
          </a:xfrm>
          <a:prstGeom prst="rect">
            <a:avLst/>
          </a:prstGeom>
          <a:noFill/>
        </p:spPr>
        <p:txBody>
          <a:bodyPr wrap="square" rtlCol="0">
            <a:spAutoFit/>
          </a:bodyPr>
          <a:lstStyle/>
          <a:p>
            <a:pPr algn="ctr"/>
            <a:r>
              <a:rPr kumimoji="1" lang="ja-JP" altLang="en-US" sz="3600" b="1" dirty="0"/>
              <a:t>コロナ感染症について</a:t>
            </a:r>
          </a:p>
        </p:txBody>
      </p:sp>
      <p:sp>
        <p:nvSpPr>
          <p:cNvPr id="4" name="テキスト ボックス 3">
            <a:extLst>
              <a:ext uri="{FF2B5EF4-FFF2-40B4-BE49-F238E27FC236}">
                <a16:creationId xmlns:a16="http://schemas.microsoft.com/office/drawing/2014/main" id="{2D9439F7-1BCE-419E-9A13-4870A4482D93}"/>
              </a:ext>
            </a:extLst>
          </p:cNvPr>
          <p:cNvSpPr txBox="1"/>
          <p:nvPr/>
        </p:nvSpPr>
        <p:spPr>
          <a:xfrm>
            <a:off x="1188720" y="658277"/>
            <a:ext cx="9814560" cy="5755422"/>
          </a:xfrm>
          <a:prstGeom prst="rect">
            <a:avLst/>
          </a:prstGeom>
          <a:noFill/>
          <a:ln>
            <a:solidFill>
              <a:schemeClr val="accent1"/>
            </a:solidFill>
          </a:ln>
        </p:spPr>
        <p:txBody>
          <a:bodyPr wrap="square" rtlCol="0">
            <a:spAutoFit/>
          </a:bodyPr>
          <a:lstStyle/>
          <a:p>
            <a:r>
              <a:rPr kumimoji="1" lang="ja-JP" altLang="en-US" sz="2400" b="1" dirty="0"/>
              <a:t>当面の対策：</a:t>
            </a:r>
            <a:endParaRPr lang="en-US" altLang="ja-JP" sz="2400" b="1" dirty="0"/>
          </a:p>
          <a:p>
            <a:pPr marL="342900" indent="-342900">
              <a:buFont typeface="Wingdings" panose="05000000000000000000" pitchFamily="2" charset="2"/>
              <a:buChar char="Ø"/>
            </a:pPr>
            <a:r>
              <a:rPr kumimoji="1" lang="ja-JP" altLang="en-US" sz="2000" dirty="0"/>
              <a:t>感染症終焉時期の不透明さを考慮</a:t>
            </a:r>
            <a:endParaRPr kumimoji="1" lang="en-US" altLang="ja-JP" sz="2000" dirty="0"/>
          </a:p>
          <a:p>
            <a:r>
              <a:rPr kumimoji="1" lang="en-US" altLang="ja-JP" dirty="0"/>
              <a:t>	</a:t>
            </a:r>
            <a:r>
              <a:rPr kumimoji="1" lang="ja-JP" altLang="en-US" sz="2000" dirty="0"/>
              <a:t>リスク回避予算</a:t>
            </a:r>
            <a:endParaRPr kumimoji="1" lang="en-US" altLang="ja-JP" sz="2000" dirty="0"/>
          </a:p>
          <a:p>
            <a:pPr marL="342900" indent="-342900">
              <a:buFont typeface="Wingdings" panose="05000000000000000000" pitchFamily="2" charset="2"/>
              <a:buChar char="Ø"/>
            </a:pPr>
            <a:r>
              <a:rPr kumimoji="1" lang="ja-JP" altLang="en-US" sz="2000" dirty="0"/>
              <a:t>在宅勤務への対応</a:t>
            </a:r>
            <a:endParaRPr kumimoji="1" lang="en-US" altLang="ja-JP" sz="2000" dirty="0"/>
          </a:p>
          <a:p>
            <a:r>
              <a:rPr kumimoji="1" lang="en-US" altLang="ja-JP" dirty="0"/>
              <a:t>	</a:t>
            </a:r>
            <a:r>
              <a:rPr kumimoji="1" lang="en-US" altLang="ja-JP" sz="2000" dirty="0"/>
              <a:t>WEB</a:t>
            </a:r>
            <a:r>
              <a:rPr kumimoji="1" lang="ja-JP" altLang="en-US" sz="2000" dirty="0"/>
              <a:t>会議の活用</a:t>
            </a:r>
            <a:endParaRPr kumimoji="1" lang="en-US" altLang="ja-JP" sz="2000" dirty="0"/>
          </a:p>
          <a:p>
            <a:r>
              <a:rPr lang="en-US" altLang="ja-JP" sz="2000" dirty="0"/>
              <a:t>    		</a:t>
            </a:r>
            <a:r>
              <a:rPr lang="ja-JP" altLang="en-US" sz="2000" dirty="0"/>
              <a:t>幹事会、理事会、総会全てを</a:t>
            </a:r>
            <a:r>
              <a:rPr lang="en-US" altLang="ja-JP" sz="2000" dirty="0"/>
              <a:t>ZOOM</a:t>
            </a:r>
            <a:r>
              <a:rPr lang="ja-JP" altLang="en-US" sz="2000" dirty="0"/>
              <a:t>会議</a:t>
            </a:r>
            <a:endParaRPr lang="en-US" altLang="ja-JP" sz="2000" dirty="0"/>
          </a:p>
          <a:p>
            <a:r>
              <a:rPr lang="en-US" altLang="ja-JP" sz="2000" dirty="0"/>
              <a:t>		</a:t>
            </a:r>
            <a:r>
              <a:rPr lang="ja-JP" altLang="en-US" sz="2000" dirty="0"/>
              <a:t>出勤自粛終了までの</a:t>
            </a:r>
            <a:r>
              <a:rPr lang="en-US" altLang="ja-JP" sz="2000" dirty="0"/>
              <a:t>TF</a:t>
            </a:r>
            <a:r>
              <a:rPr lang="ja-JP" altLang="en-US" sz="2000" dirty="0"/>
              <a:t>会議は全て</a:t>
            </a:r>
            <a:r>
              <a:rPr lang="en-US" altLang="ja-JP" sz="2000" dirty="0"/>
              <a:t>ZOOM</a:t>
            </a:r>
            <a:r>
              <a:rPr lang="ja-JP" altLang="en-US" sz="2000" dirty="0"/>
              <a:t>会議</a:t>
            </a:r>
            <a:endParaRPr lang="en-US" altLang="ja-JP" sz="2000" dirty="0"/>
          </a:p>
          <a:p>
            <a:pPr marL="342900" indent="-342900">
              <a:buFont typeface="Wingdings" panose="05000000000000000000" pitchFamily="2" charset="2"/>
              <a:buChar char="Ø"/>
            </a:pPr>
            <a:r>
              <a:rPr kumimoji="1" lang="ja-JP" altLang="en-US" sz="2000" dirty="0"/>
              <a:t>在宅作業支援環境の整備</a:t>
            </a:r>
            <a:endParaRPr kumimoji="1" lang="en-US" altLang="ja-JP" sz="2000" dirty="0"/>
          </a:p>
          <a:p>
            <a:pPr lvl="2"/>
            <a:r>
              <a:rPr lang="ja-JP" altLang="en-US" sz="2000" dirty="0"/>
              <a:t>レジストリの充実</a:t>
            </a:r>
            <a:endParaRPr lang="en-US" altLang="ja-JP" sz="2000" dirty="0"/>
          </a:p>
          <a:p>
            <a:r>
              <a:rPr lang="ja-JP" altLang="en-US" sz="2400" b="1" dirty="0"/>
              <a:t>コロナ後の世界を見据えた戦略の検討：国際協調と自国重視</a:t>
            </a:r>
            <a:endParaRPr lang="en-US" altLang="ja-JP" sz="2400" b="1" dirty="0"/>
          </a:p>
          <a:p>
            <a:pPr marL="285750" indent="-285750">
              <a:buFont typeface="Wingdings" panose="05000000000000000000" pitchFamily="2" charset="2"/>
              <a:buChar char="Ø"/>
            </a:pPr>
            <a:r>
              <a:rPr lang="ja-JP" altLang="en-US" dirty="0"/>
              <a:t>　</a:t>
            </a:r>
            <a:r>
              <a:rPr lang="ja-JP" altLang="en-US" sz="2000" dirty="0"/>
              <a:t>国際協調が進む？</a:t>
            </a:r>
            <a:endParaRPr lang="en-US" altLang="ja-JP" sz="2000" dirty="0"/>
          </a:p>
          <a:p>
            <a:r>
              <a:rPr lang="ja-JP" altLang="en-US" sz="2000" dirty="0"/>
              <a:t>　　</a:t>
            </a:r>
            <a:r>
              <a:rPr lang="en-US" altLang="ja-JP" sz="2000" dirty="0"/>
              <a:t>	</a:t>
            </a:r>
            <a:r>
              <a:rPr lang="ja-JP" altLang="en-US" sz="2000" dirty="0"/>
              <a:t>柔軟なグローバルサプライチェーンの構築</a:t>
            </a:r>
            <a:endParaRPr lang="en-US" altLang="ja-JP" sz="2000" dirty="0"/>
          </a:p>
          <a:p>
            <a:r>
              <a:rPr lang="ja-JP" altLang="en-US" sz="2000" dirty="0"/>
              <a:t>　　</a:t>
            </a:r>
            <a:r>
              <a:rPr lang="en-US" altLang="ja-JP" sz="2000" dirty="0"/>
              <a:t>	</a:t>
            </a:r>
            <a:r>
              <a:rPr lang="ja-JP" altLang="en-US" sz="2000" dirty="0"/>
              <a:t>イノベーションと国際協調による成長</a:t>
            </a:r>
            <a:endParaRPr lang="en-US" altLang="ja-JP" sz="2000" dirty="0"/>
          </a:p>
          <a:p>
            <a:r>
              <a:rPr lang="en-US" altLang="ja-JP" sz="2000" dirty="0"/>
              <a:t>	SDG</a:t>
            </a:r>
            <a:r>
              <a:rPr lang="ja-JP" altLang="en-US" sz="2000" dirty="0"/>
              <a:t>対応のプロジェクト（感染症＝＞地球環境）</a:t>
            </a:r>
            <a:endParaRPr lang="en-US" altLang="ja-JP" sz="2000" dirty="0"/>
          </a:p>
          <a:p>
            <a:pPr marL="342900" indent="-342900">
              <a:buFont typeface="Wingdings" panose="05000000000000000000" pitchFamily="2" charset="2"/>
              <a:buChar char="Ø"/>
            </a:pPr>
            <a:r>
              <a:rPr lang="ja-JP" altLang="en-US" sz="2000" dirty="0"/>
              <a:t>　自国重視に向かう？</a:t>
            </a:r>
            <a:endParaRPr lang="en-US" altLang="ja-JP" sz="2000" dirty="0"/>
          </a:p>
          <a:p>
            <a:r>
              <a:rPr lang="ja-JP" altLang="en-US" sz="2000" dirty="0"/>
              <a:t>　　</a:t>
            </a:r>
            <a:r>
              <a:rPr lang="en-US" altLang="ja-JP" sz="2000" dirty="0"/>
              <a:t>	</a:t>
            </a:r>
            <a:r>
              <a:rPr lang="ja-JP" altLang="en-US" sz="2000" dirty="0"/>
              <a:t>減速経済の中のコスト削減重視</a:t>
            </a:r>
            <a:endParaRPr lang="en-US" altLang="ja-JP" sz="2000" dirty="0"/>
          </a:p>
          <a:p>
            <a:r>
              <a:rPr lang="ja-JP" altLang="en-US" sz="2000" dirty="0"/>
              <a:t>　　</a:t>
            </a:r>
            <a:r>
              <a:rPr lang="en-US" altLang="ja-JP" sz="2000" dirty="0"/>
              <a:t>	</a:t>
            </a:r>
            <a:r>
              <a:rPr lang="ja-JP" altLang="en-US" sz="2000" dirty="0"/>
              <a:t>国内産業の再活性化</a:t>
            </a:r>
            <a:r>
              <a:rPr kumimoji="1" lang="ja-JP" altLang="en-US" sz="2000" dirty="0"/>
              <a:t>　</a:t>
            </a:r>
            <a:endParaRPr kumimoji="1" lang="en-US" altLang="ja-JP" sz="2000" dirty="0"/>
          </a:p>
          <a:p>
            <a:r>
              <a:rPr lang="ja-JP" altLang="en-US" sz="2000" dirty="0"/>
              <a:t>　　</a:t>
            </a:r>
            <a:r>
              <a:rPr lang="en-US" altLang="ja-JP" sz="2000" dirty="0"/>
              <a:t>	DX</a:t>
            </a:r>
            <a:r>
              <a:rPr lang="ja-JP" altLang="en-US" sz="2000" dirty="0"/>
              <a:t>の進展</a:t>
            </a:r>
            <a:endParaRPr kumimoji="1" lang="ja-JP" altLang="en-US" sz="2000" dirty="0"/>
          </a:p>
        </p:txBody>
      </p:sp>
    </p:spTree>
    <p:extLst>
      <p:ext uri="{BB962C8B-B14F-4D97-AF65-F5344CB8AC3E}">
        <p14:creationId xmlns:p14="http://schemas.microsoft.com/office/powerpoint/2010/main" val="382556779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8B532D43-7F08-4064-B982-0278DBE647C3}"/>
              </a:ext>
            </a:extLst>
          </p:cNvPr>
          <p:cNvSpPr>
            <a:spLocks noGrp="1"/>
          </p:cNvSpPr>
          <p:nvPr>
            <p:ph type="sldNum" sz="quarter" idx="12"/>
          </p:nvPr>
        </p:nvSpPr>
        <p:spPr/>
        <p:txBody>
          <a:bodyPr/>
          <a:lstStyle/>
          <a:p>
            <a:fld id="{8B346671-7AA1-47D4-9A13-76AD65630008}" type="slidenum">
              <a:rPr kumimoji="1" lang="ja-JP" altLang="en-US" smtClean="0"/>
              <a:t>4</a:t>
            </a:fld>
            <a:endParaRPr kumimoji="1" lang="ja-JP" altLang="en-US"/>
          </a:p>
        </p:txBody>
      </p:sp>
      <p:sp>
        <p:nvSpPr>
          <p:cNvPr id="3" name="テキスト ボックス 2">
            <a:extLst>
              <a:ext uri="{FF2B5EF4-FFF2-40B4-BE49-F238E27FC236}">
                <a16:creationId xmlns:a16="http://schemas.microsoft.com/office/drawing/2014/main" id="{E610690B-CFBC-4996-9496-45EA47B131C0}"/>
              </a:ext>
            </a:extLst>
          </p:cNvPr>
          <p:cNvSpPr txBox="1"/>
          <p:nvPr/>
        </p:nvSpPr>
        <p:spPr>
          <a:xfrm>
            <a:off x="1236133" y="286999"/>
            <a:ext cx="9160934" cy="646331"/>
          </a:xfrm>
          <a:prstGeom prst="rect">
            <a:avLst/>
          </a:prstGeom>
          <a:noFill/>
          <a:ln>
            <a:solidFill>
              <a:schemeClr val="accent1"/>
            </a:solidFill>
          </a:ln>
        </p:spPr>
        <p:txBody>
          <a:bodyPr wrap="square" rtlCol="0">
            <a:spAutoFit/>
          </a:bodyPr>
          <a:lstStyle/>
          <a:p>
            <a:pPr algn="ctr"/>
            <a:r>
              <a:rPr lang="ja-JP" altLang="en-US" sz="3600" dirty="0"/>
              <a:t>国際／業界横断</a:t>
            </a:r>
            <a:r>
              <a:rPr lang="en-US" altLang="ja-JP" sz="3600" dirty="0"/>
              <a:t>EDI</a:t>
            </a:r>
            <a:r>
              <a:rPr lang="ja-JP" altLang="en-US" sz="3600" dirty="0"/>
              <a:t>　活動計画</a:t>
            </a:r>
            <a:endParaRPr kumimoji="1" lang="ja-JP" altLang="en-US" sz="3600" dirty="0"/>
          </a:p>
        </p:txBody>
      </p:sp>
      <p:sp>
        <p:nvSpPr>
          <p:cNvPr id="4" name="テキスト ボックス 3">
            <a:extLst>
              <a:ext uri="{FF2B5EF4-FFF2-40B4-BE49-F238E27FC236}">
                <a16:creationId xmlns:a16="http://schemas.microsoft.com/office/drawing/2014/main" id="{6FA2DD27-B22B-4546-BC6B-05BE61D809A5}"/>
              </a:ext>
            </a:extLst>
          </p:cNvPr>
          <p:cNvSpPr txBox="1"/>
          <p:nvPr/>
        </p:nvSpPr>
        <p:spPr>
          <a:xfrm>
            <a:off x="770467" y="1329968"/>
            <a:ext cx="10583333" cy="5262979"/>
          </a:xfrm>
          <a:prstGeom prst="rect">
            <a:avLst/>
          </a:prstGeom>
          <a:noFill/>
          <a:ln>
            <a:solidFill>
              <a:schemeClr val="accent1"/>
            </a:solidFill>
          </a:ln>
        </p:spPr>
        <p:txBody>
          <a:bodyPr wrap="square" rtlCol="0">
            <a:spAutoFit/>
          </a:bodyPr>
          <a:lstStyle/>
          <a:p>
            <a:pPr marL="342900" indent="-342900">
              <a:buFont typeface="Wingdings" panose="05000000000000000000" pitchFamily="2" charset="2"/>
              <a:buChar char="Ø"/>
            </a:pP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SIPS</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業界横断</a:t>
            </a: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EDI</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仕様の国際標準化推進</a:t>
            </a:r>
            <a:endPar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666750" lvl="1" indent="-342900" algn="just">
              <a:buFont typeface="Arial" panose="020B0604020202020204" pitchFamily="34" charset="0"/>
              <a:buChar char="•"/>
              <a:tabLst>
                <a:tab pos="419100" algn="l"/>
              </a:tabLst>
            </a:pP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産業界の</a:t>
            </a:r>
            <a:r>
              <a:rPr lang="ja-JP" altLang="en-US" sz="2400" kern="100" dirty="0">
                <a:effectLst/>
                <a:latin typeface="Century" panose="02040604050505020304" pitchFamily="18" charset="0"/>
                <a:ea typeface="ＭＳ 明朝" panose="02020609040205080304" pitchFamily="17" charset="-128"/>
                <a:cs typeface="Times New Roman" panose="02020603050405020304" pitchFamily="18" charset="0"/>
              </a:rPr>
              <a:t>業務要件に応じて</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国連</a:t>
            </a: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CEFACT</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共通辞書への追加・変更要求を提出し、そのハーモナイゼーションに参画。</a:t>
            </a:r>
            <a:endPar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581150" lvl="3" indent="-342900" algn="just">
              <a:buFont typeface="Wingdings" panose="05000000000000000000" pitchFamily="2" charset="2"/>
              <a:buChar char="ü"/>
              <a:tabLst>
                <a:tab pos="419100" algn="l"/>
              </a:tabLst>
            </a:pPr>
            <a:r>
              <a:rPr lang="ja-JP" altLang="en-US" kern="100" dirty="0">
                <a:latin typeface="Century" panose="02040604050505020304" pitchFamily="18" charset="0"/>
                <a:ea typeface="ＭＳ 明朝" panose="02020609040205080304" pitchFamily="17" charset="-128"/>
                <a:cs typeface="Times New Roman" panose="02020603050405020304" pitchFamily="18" charset="0"/>
              </a:rPr>
              <a:t>農業機械部品</a:t>
            </a:r>
            <a:r>
              <a:rPr lang="en-US" altLang="ja-JP" kern="100" dirty="0">
                <a:latin typeface="Century" panose="02040604050505020304" pitchFamily="18" charset="0"/>
                <a:ea typeface="ＭＳ 明朝" panose="02020609040205080304" pitchFamily="17" charset="-128"/>
                <a:cs typeface="Times New Roman" panose="02020603050405020304" pitchFamily="18" charset="0"/>
              </a:rPr>
              <a:t>EDI</a:t>
            </a:r>
          </a:p>
          <a:p>
            <a:pPr marL="1581150" lvl="3" indent="-342900" algn="just">
              <a:buFont typeface="Wingdings" panose="05000000000000000000" pitchFamily="2" charset="2"/>
              <a:buChar char="ü"/>
              <a:tabLst>
                <a:tab pos="419100" algn="l"/>
              </a:tabLst>
            </a:pPr>
            <a:r>
              <a:rPr lang="ja-JP" altLang="en-US" kern="100" dirty="0">
                <a:latin typeface="Century" panose="02040604050505020304" pitchFamily="18" charset="0"/>
                <a:ea typeface="ＭＳ 明朝" panose="02020609040205080304" pitchFamily="17" charset="-128"/>
                <a:cs typeface="Times New Roman" panose="02020603050405020304" pitchFamily="18" charset="0"/>
              </a:rPr>
              <a:t>流通</a:t>
            </a:r>
            <a:r>
              <a:rPr lang="en-US" altLang="ja-JP" kern="100" dirty="0">
                <a:latin typeface="Century" panose="02040604050505020304" pitchFamily="18" charset="0"/>
                <a:ea typeface="ＭＳ 明朝" panose="02020609040205080304" pitchFamily="17" charset="-128"/>
                <a:cs typeface="Times New Roman" panose="02020603050405020304" pitchFamily="18" charset="0"/>
              </a:rPr>
              <a:t>BMS</a:t>
            </a:r>
            <a:r>
              <a:rPr lang="ja-JP" altLang="en-US" kern="100" dirty="0">
                <a:latin typeface="Century" panose="02040604050505020304" pitchFamily="18" charset="0"/>
                <a:ea typeface="ＭＳ 明朝" panose="02020609040205080304" pitchFamily="17" charset="-128"/>
                <a:cs typeface="Times New Roman" panose="02020603050405020304" pitchFamily="18" charset="0"/>
              </a:rPr>
              <a:t>マッピング対応</a:t>
            </a:r>
            <a:endParaRPr lang="en-US" altLang="ja-JP" kern="100" dirty="0">
              <a:latin typeface="Century" panose="02040604050505020304" pitchFamily="18" charset="0"/>
              <a:ea typeface="ＭＳ 明朝" panose="02020609040205080304" pitchFamily="17" charset="-128"/>
              <a:cs typeface="Times New Roman" panose="02020603050405020304" pitchFamily="18" charset="0"/>
            </a:endParaRPr>
          </a:p>
          <a:p>
            <a:pPr marL="1581150" lvl="3" indent="-342900" algn="just">
              <a:buFont typeface="Wingdings" panose="05000000000000000000" pitchFamily="2" charset="2"/>
              <a:buChar char="ü"/>
              <a:tabLst>
                <a:tab pos="419100" algn="l"/>
              </a:tabLst>
            </a:pPr>
            <a:r>
              <a:rPr lang="ja-JP" altLang="en-US" kern="100" dirty="0">
                <a:effectLst/>
                <a:latin typeface="Century" panose="02040604050505020304" pitchFamily="18" charset="0"/>
                <a:ea typeface="ＭＳ 明朝" panose="02020609040205080304" pitchFamily="17" charset="-128"/>
                <a:cs typeface="Times New Roman" panose="02020603050405020304" pitchFamily="18" charset="0"/>
              </a:rPr>
              <a:t>中小企業共通</a:t>
            </a:r>
            <a:r>
              <a:rPr lang="en-US" altLang="ja-JP" kern="100" dirty="0">
                <a:effectLst/>
                <a:latin typeface="Century" panose="02040604050505020304" pitchFamily="18" charset="0"/>
                <a:ea typeface="ＭＳ 明朝" panose="02020609040205080304" pitchFamily="17" charset="-128"/>
                <a:cs typeface="Times New Roman" panose="02020603050405020304" pitchFamily="18" charset="0"/>
              </a:rPr>
              <a:t>EDI</a:t>
            </a:r>
            <a:r>
              <a:rPr lang="ja-JP" altLang="en-US" kern="100" dirty="0">
                <a:effectLst/>
                <a:latin typeface="Century" panose="02040604050505020304" pitchFamily="18" charset="0"/>
                <a:ea typeface="ＭＳ 明朝" panose="02020609040205080304" pitchFamily="17" charset="-128"/>
                <a:cs typeface="Times New Roman" panose="02020603050405020304" pitchFamily="18" charset="0"/>
              </a:rPr>
              <a:t>（電子インボイス対応）</a:t>
            </a:r>
            <a:endParaRPr lang="en-US" altLang="ja-JP"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666750" lvl="1" indent="-342900" algn="just">
              <a:buFont typeface="Arial" panose="020B0604020202020204" pitchFamily="34" charset="0"/>
              <a:buChar char="•"/>
              <a:tabLst>
                <a:tab pos="419100" algn="l"/>
              </a:tabLst>
            </a:pP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SIPS</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提案情報項目を反映した最新版の国連</a:t>
            </a: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CEFACT</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共通辞書の日本語版を整備（</a:t>
            </a: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2021</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年版）。</a:t>
            </a:r>
          </a:p>
          <a:p>
            <a:pPr marL="342900" indent="-342900">
              <a:buFont typeface="Wingdings" panose="05000000000000000000" pitchFamily="2" charset="2"/>
              <a:buChar char="Ø"/>
            </a:pP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SIPS</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業界横断</a:t>
            </a: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EDI</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仕様の国内業界への展開</a:t>
            </a:r>
            <a:r>
              <a:rPr lang="ja-JP" altLang="en-US" sz="2400" kern="100" dirty="0">
                <a:effectLst/>
                <a:latin typeface="Century" panose="02040604050505020304" pitchFamily="18" charset="0"/>
                <a:ea typeface="ＭＳ 明朝" panose="02020609040205080304" pitchFamily="17" charset="-128"/>
                <a:cs typeface="Times New Roman" panose="02020603050405020304" pitchFamily="18" charset="0"/>
              </a:rPr>
              <a:t>支援</a:t>
            </a:r>
            <a:endPar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800100" lvl="1" indent="-342900">
              <a:buFont typeface="Arial" panose="020B0604020202020204" pitchFamily="34" charset="0"/>
              <a:buChar char="•"/>
            </a:pPr>
            <a:r>
              <a:rPr lang="ja-JP" altLang="en-US" sz="2400" kern="100" dirty="0">
                <a:effectLst/>
                <a:latin typeface="Century" panose="02040604050505020304" pitchFamily="18" charset="0"/>
                <a:ea typeface="ＭＳ 明朝" panose="02020609040205080304" pitchFamily="17" charset="-128"/>
                <a:cs typeface="Times New Roman" panose="02020603050405020304" pitchFamily="18" charset="0"/>
              </a:rPr>
              <a:t>国連</a:t>
            </a: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CEFACT</a:t>
            </a:r>
            <a:r>
              <a:rPr lang="ja-JP" altLang="en-US" sz="2400" kern="100" dirty="0">
                <a:latin typeface="Century" panose="02040604050505020304" pitchFamily="18" charset="0"/>
                <a:ea typeface="ＭＳ 明朝" panose="02020609040205080304" pitchFamily="17" charset="-128"/>
                <a:cs typeface="Times New Roman" panose="02020603050405020304" pitchFamily="18" charset="0"/>
              </a:rPr>
              <a:t>準拠</a:t>
            </a:r>
            <a:r>
              <a:rPr lang="en-US" altLang="ja-JP" sz="2400" kern="100" dirty="0">
                <a:latin typeface="Century" panose="02040604050505020304" pitchFamily="18" charset="0"/>
                <a:ea typeface="ＭＳ 明朝" panose="02020609040205080304" pitchFamily="17" charset="-128"/>
                <a:cs typeface="Times New Roman" panose="02020603050405020304" pitchFamily="18" charset="0"/>
              </a:rPr>
              <a:t>EDI</a:t>
            </a:r>
            <a:r>
              <a:rPr lang="ja-JP" altLang="en-US" sz="2400" kern="100" dirty="0">
                <a:latin typeface="Century" panose="02040604050505020304" pitchFamily="18" charset="0"/>
                <a:ea typeface="ＭＳ 明朝" panose="02020609040205080304" pitchFamily="17" charset="-128"/>
                <a:cs typeface="Times New Roman" panose="02020603050405020304" pitchFamily="18" charset="0"/>
              </a:rPr>
              <a:t>の</a:t>
            </a:r>
            <a:r>
              <a:rPr lang="ja-JP" altLang="en-US" sz="2400" kern="100" dirty="0">
                <a:effectLst/>
                <a:latin typeface="Century" panose="02040604050505020304" pitchFamily="18" charset="0"/>
                <a:ea typeface="ＭＳ 明朝" panose="02020609040205080304" pitchFamily="17" charset="-128"/>
                <a:cs typeface="Times New Roman" panose="02020603050405020304" pitchFamily="18" charset="0"/>
              </a:rPr>
              <a:t>国内実装を支援するツールを整備拡充。</a:t>
            </a:r>
            <a:endPar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714500" lvl="3" indent="-342900">
              <a:buFont typeface="Wingdings" panose="05000000000000000000" pitchFamily="2" charset="2"/>
              <a:buChar char="ü"/>
            </a:pPr>
            <a:r>
              <a:rPr lang="ja-JP" altLang="en-US" kern="100" dirty="0">
                <a:latin typeface="Century" panose="02040604050505020304" pitchFamily="18" charset="0"/>
                <a:ea typeface="ＭＳ 明朝" panose="02020609040205080304" pitchFamily="17" charset="-128"/>
                <a:cs typeface="Times New Roman" panose="02020603050405020304" pitchFamily="18" charset="0"/>
              </a:rPr>
              <a:t>データ型補助情報定義様式</a:t>
            </a:r>
            <a:endParaRPr lang="en-US" altLang="ja-JP" kern="100" dirty="0">
              <a:latin typeface="Century" panose="02040604050505020304" pitchFamily="18" charset="0"/>
              <a:ea typeface="ＭＳ 明朝" panose="02020609040205080304" pitchFamily="17" charset="-128"/>
              <a:cs typeface="Times New Roman" panose="02020603050405020304" pitchFamily="18" charset="0"/>
            </a:endParaRPr>
          </a:p>
          <a:p>
            <a:pPr marL="1714500" lvl="3" indent="-342900">
              <a:buFont typeface="Wingdings" panose="05000000000000000000" pitchFamily="2" charset="2"/>
              <a:buChar char="ü"/>
            </a:pPr>
            <a:r>
              <a:rPr lang="ja-JP" altLang="en-US" kern="100" dirty="0">
                <a:latin typeface="Century" panose="02040604050505020304" pitchFamily="18" charset="0"/>
                <a:ea typeface="ＭＳ 明朝" panose="02020609040205080304" pitchFamily="17" charset="-128"/>
                <a:cs typeface="Times New Roman" panose="02020603050405020304" pitchFamily="18" charset="0"/>
              </a:rPr>
              <a:t>国内の電子インボイス対応メッセージ</a:t>
            </a:r>
            <a:endParaRPr lang="en-US" altLang="ja-JP" kern="100" dirty="0">
              <a:latin typeface="Century" panose="02040604050505020304" pitchFamily="18" charset="0"/>
              <a:ea typeface="ＭＳ 明朝" panose="02020609040205080304" pitchFamily="17" charset="-128"/>
              <a:cs typeface="Times New Roman" panose="02020603050405020304" pitchFamily="18" charset="0"/>
            </a:endParaRPr>
          </a:p>
          <a:p>
            <a:pPr marL="800100" lvl="1" indent="-342900">
              <a:buFont typeface="Arial" panose="020B0604020202020204" pitchFamily="34" charset="0"/>
              <a:buChar char="•"/>
            </a:pPr>
            <a:r>
              <a:rPr lang="ja-JP" altLang="en-US" sz="2400" kern="100" dirty="0">
                <a:latin typeface="Century" panose="02040604050505020304" pitchFamily="18" charset="0"/>
                <a:ea typeface="ＭＳ 明朝" panose="02020609040205080304" pitchFamily="17" charset="-128"/>
                <a:cs typeface="Times New Roman" panose="02020603050405020304" pitchFamily="18" charset="0"/>
              </a:rPr>
              <a:t>国内</a:t>
            </a:r>
            <a:r>
              <a:rPr lang="en-US" altLang="ja-JP" sz="2400" kern="100" dirty="0">
                <a:latin typeface="Century" panose="02040604050505020304" pitchFamily="18" charset="0"/>
                <a:ea typeface="ＭＳ 明朝" panose="02020609040205080304" pitchFamily="17" charset="-128"/>
                <a:cs typeface="Times New Roman" panose="02020603050405020304" pitchFamily="18" charset="0"/>
              </a:rPr>
              <a:t>DX</a:t>
            </a:r>
            <a:r>
              <a:rPr lang="ja-JP" altLang="en-US" sz="2400" kern="100" dirty="0">
                <a:latin typeface="Century" panose="02040604050505020304" pitchFamily="18" charset="0"/>
                <a:ea typeface="ＭＳ 明朝" panose="02020609040205080304" pitchFamily="17" charset="-128"/>
                <a:cs typeface="Times New Roman" panose="02020603050405020304" pitchFamily="18" charset="0"/>
              </a:rPr>
              <a:t>推進に呼応した新規プロジェクトの研究</a:t>
            </a:r>
            <a:endParaRPr lang="en-US" altLang="ja-JP" sz="2400" kern="100" dirty="0">
              <a:latin typeface="Century" panose="02040604050505020304" pitchFamily="18" charset="0"/>
              <a:ea typeface="ＭＳ 明朝" panose="02020609040205080304" pitchFamily="17" charset="-128"/>
              <a:cs typeface="Times New Roman" panose="02020603050405020304" pitchFamily="18" charset="0"/>
            </a:endParaRPr>
          </a:p>
          <a:p>
            <a:pPr marL="1714500" lvl="3" indent="-342900">
              <a:buFont typeface="Wingdings" panose="05000000000000000000" pitchFamily="2" charset="2"/>
              <a:buChar char="ü"/>
            </a:pPr>
            <a:r>
              <a:rPr lang="ja-JP" altLang="en-US" kern="100" dirty="0">
                <a:latin typeface="Century" panose="02040604050505020304" pitchFamily="18" charset="0"/>
                <a:ea typeface="ＭＳ 明朝" panose="02020609040205080304" pitchFamily="17" charset="-128"/>
                <a:cs typeface="Times New Roman" panose="02020603050405020304" pitchFamily="18" charset="0"/>
              </a:rPr>
              <a:t>港湾物流関連プロジェクト</a:t>
            </a:r>
            <a:endParaRPr lang="en-US" altLang="ja-JP" kern="100" dirty="0">
              <a:latin typeface="Century" panose="02040604050505020304" pitchFamily="18" charset="0"/>
              <a:ea typeface="ＭＳ 明朝" panose="02020609040205080304" pitchFamily="17" charset="-128"/>
              <a:cs typeface="Times New Roman" panose="02020603050405020304" pitchFamily="18" charset="0"/>
            </a:endParaRPr>
          </a:p>
          <a:p>
            <a:pPr marL="1714500" lvl="3" indent="-342900">
              <a:buFont typeface="Wingdings" panose="05000000000000000000" pitchFamily="2" charset="2"/>
              <a:buChar char="ü"/>
            </a:pPr>
            <a:r>
              <a:rPr lang="ja-JP" altLang="en-US" kern="100" dirty="0">
                <a:latin typeface="Century" panose="02040604050505020304" pitchFamily="18" charset="0"/>
                <a:ea typeface="ＭＳ 明朝" panose="02020609040205080304" pitchFamily="17" charset="-128"/>
                <a:cs typeface="Times New Roman" panose="02020603050405020304" pitchFamily="18" charset="0"/>
              </a:rPr>
              <a:t>デジタルガバメント関連プロジェクト</a:t>
            </a:r>
            <a:endParaRPr lang="en-US" altLang="ja-JP" kern="100" dirty="0">
              <a:latin typeface="Century" panose="02040604050505020304" pitchFamily="18" charset="0"/>
              <a:ea typeface="ＭＳ 明朝" panose="02020609040205080304" pitchFamily="17" charset="-128"/>
              <a:cs typeface="Times New Roman" panose="02020603050405020304" pitchFamily="18" charset="0"/>
            </a:endParaRPr>
          </a:p>
          <a:p>
            <a:pPr marL="1714500" lvl="3" indent="-342900">
              <a:buFont typeface="Wingdings" panose="05000000000000000000" pitchFamily="2" charset="2"/>
              <a:buChar char="ü"/>
            </a:pPr>
            <a:r>
              <a:rPr lang="ja-JP" altLang="en-US" kern="100" dirty="0">
                <a:latin typeface="Century" panose="02040604050505020304" pitchFamily="18" charset="0"/>
                <a:ea typeface="ＭＳ 明朝" panose="02020609040205080304" pitchFamily="17" charset="-128"/>
                <a:cs typeface="Times New Roman" panose="02020603050405020304" pitchFamily="18" charset="0"/>
              </a:rPr>
              <a:t>物流</a:t>
            </a:r>
            <a:r>
              <a:rPr lang="en-US" altLang="ja-JP" kern="100" dirty="0">
                <a:latin typeface="Century" panose="02040604050505020304" pitchFamily="18" charset="0"/>
                <a:ea typeface="ＭＳ 明朝" panose="02020609040205080304" pitchFamily="17" charset="-128"/>
                <a:cs typeface="Times New Roman" panose="02020603050405020304" pitchFamily="18" charset="0"/>
              </a:rPr>
              <a:t>IoT</a:t>
            </a:r>
            <a:r>
              <a:rPr lang="ja-JP" altLang="en-US" kern="100" dirty="0">
                <a:latin typeface="Century" panose="02040604050505020304" pitchFamily="18" charset="0"/>
                <a:ea typeface="ＭＳ 明朝" panose="02020609040205080304" pitchFamily="17" charset="-128"/>
                <a:cs typeface="Times New Roman" panose="02020603050405020304" pitchFamily="18" charset="0"/>
              </a:rPr>
              <a:t>関連プロジェクト</a:t>
            </a:r>
            <a:endParaRPr lang="en-US" altLang="ja-JP" dirty="0"/>
          </a:p>
        </p:txBody>
      </p:sp>
    </p:spTree>
    <p:extLst>
      <p:ext uri="{BB962C8B-B14F-4D97-AF65-F5344CB8AC3E}">
        <p14:creationId xmlns:p14="http://schemas.microsoft.com/office/powerpoint/2010/main" val="15417004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8B532D43-7F08-4064-B982-0278DBE647C3}"/>
              </a:ext>
            </a:extLst>
          </p:cNvPr>
          <p:cNvSpPr>
            <a:spLocks noGrp="1"/>
          </p:cNvSpPr>
          <p:nvPr>
            <p:ph type="sldNum" sz="quarter" idx="12"/>
          </p:nvPr>
        </p:nvSpPr>
        <p:spPr/>
        <p:txBody>
          <a:bodyPr/>
          <a:lstStyle/>
          <a:p>
            <a:fld id="{8B346671-7AA1-47D4-9A13-76AD65630008}" type="slidenum">
              <a:rPr kumimoji="1" lang="ja-JP" altLang="en-US" smtClean="0"/>
              <a:t>5</a:t>
            </a:fld>
            <a:endParaRPr kumimoji="1" lang="ja-JP" altLang="en-US"/>
          </a:p>
        </p:txBody>
      </p:sp>
      <p:sp>
        <p:nvSpPr>
          <p:cNvPr id="3" name="テキスト ボックス 2">
            <a:extLst>
              <a:ext uri="{FF2B5EF4-FFF2-40B4-BE49-F238E27FC236}">
                <a16:creationId xmlns:a16="http://schemas.microsoft.com/office/drawing/2014/main" id="{E610690B-CFBC-4996-9496-45EA47B131C0}"/>
              </a:ext>
            </a:extLst>
          </p:cNvPr>
          <p:cNvSpPr txBox="1"/>
          <p:nvPr/>
        </p:nvSpPr>
        <p:spPr>
          <a:xfrm>
            <a:off x="1236133" y="286999"/>
            <a:ext cx="9160934" cy="646331"/>
          </a:xfrm>
          <a:prstGeom prst="rect">
            <a:avLst/>
          </a:prstGeom>
          <a:noFill/>
          <a:ln>
            <a:solidFill>
              <a:schemeClr val="accent1"/>
            </a:solidFill>
          </a:ln>
        </p:spPr>
        <p:txBody>
          <a:bodyPr wrap="square" rtlCol="0">
            <a:spAutoFit/>
          </a:bodyPr>
          <a:lstStyle/>
          <a:p>
            <a:pPr algn="ctr"/>
            <a:r>
              <a:rPr lang="ja-JP" altLang="en-US" sz="3600" dirty="0"/>
              <a:t>金流商流情報連携　活動計画</a:t>
            </a:r>
            <a:endParaRPr kumimoji="1" lang="ja-JP" altLang="en-US" sz="3600" dirty="0"/>
          </a:p>
        </p:txBody>
      </p:sp>
      <p:sp>
        <p:nvSpPr>
          <p:cNvPr id="4" name="テキスト ボックス 3">
            <a:extLst>
              <a:ext uri="{FF2B5EF4-FFF2-40B4-BE49-F238E27FC236}">
                <a16:creationId xmlns:a16="http://schemas.microsoft.com/office/drawing/2014/main" id="{6FA2DD27-B22B-4546-BC6B-05BE61D809A5}"/>
              </a:ext>
            </a:extLst>
          </p:cNvPr>
          <p:cNvSpPr txBox="1"/>
          <p:nvPr/>
        </p:nvSpPr>
        <p:spPr>
          <a:xfrm>
            <a:off x="770467" y="1329968"/>
            <a:ext cx="10583333" cy="4801314"/>
          </a:xfrm>
          <a:prstGeom prst="rect">
            <a:avLst/>
          </a:prstGeom>
          <a:noFill/>
          <a:ln>
            <a:solidFill>
              <a:schemeClr val="accent1"/>
            </a:solidFill>
          </a:ln>
        </p:spPr>
        <p:txBody>
          <a:bodyPr wrap="square" rtlCol="0">
            <a:spAutoFit/>
          </a:bodyPr>
          <a:lstStyle/>
          <a:p>
            <a:pPr marL="342900" indent="-342900" algn="just">
              <a:buFont typeface="Wingdings" panose="05000000000000000000" pitchFamily="2" charset="2"/>
              <a:buChar char="Ø"/>
              <a:tabLst>
                <a:tab pos="685800" algn="l"/>
              </a:tabLst>
            </a:pP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金流商流情報連携基盤の推進</a:t>
            </a:r>
          </a:p>
          <a:p>
            <a:pPr marL="400050" algn="just">
              <a:tabLst>
                <a:tab pos="685800" algn="l"/>
              </a:tabLst>
            </a:pP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・全銀</a:t>
            </a: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EDI</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システムに実装する商流情報の業界を跨るハーモナイゼーションを推進</a:t>
            </a:r>
            <a:r>
              <a:rPr lang="ja-JP" altLang="en-US" sz="2400" kern="100" dirty="0">
                <a:effectLst/>
                <a:latin typeface="Century" panose="02040604050505020304" pitchFamily="18" charset="0"/>
                <a:ea typeface="ＭＳ 明朝" panose="02020609040205080304" pitchFamily="17" charset="-128"/>
                <a:cs typeface="Times New Roman" panose="02020603050405020304" pitchFamily="18" charset="0"/>
              </a:rPr>
              <a:t>。</a:t>
            </a:r>
            <a:endPar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200150" lvl="1" indent="-342900" algn="just">
              <a:buFont typeface="Wingdings" panose="05000000000000000000" pitchFamily="2" charset="2"/>
              <a:buChar char="ü"/>
              <a:tabLst>
                <a:tab pos="685800" algn="l"/>
              </a:tabLst>
            </a:pPr>
            <a:r>
              <a:rPr lang="ja-JP" altLang="ja-JP" kern="100" dirty="0">
                <a:effectLst/>
                <a:latin typeface="Century" panose="02040604050505020304" pitchFamily="18" charset="0"/>
                <a:ea typeface="ＭＳ 明朝" panose="02020609040205080304" pitchFamily="17" charset="-128"/>
                <a:cs typeface="Times New Roman" panose="02020603050405020304" pitchFamily="18" charset="0"/>
              </a:rPr>
              <a:t>主要業界団体</a:t>
            </a:r>
            <a:r>
              <a:rPr lang="en-US" altLang="ja-JP" kern="100" dirty="0">
                <a:effectLst/>
                <a:latin typeface="Century" panose="02040604050505020304" pitchFamily="18" charset="0"/>
                <a:ea typeface="ＭＳ 明朝" panose="02020609040205080304" pitchFamily="17" charset="-128"/>
                <a:cs typeface="Times New Roman" panose="02020603050405020304" pitchFamily="18" charset="0"/>
              </a:rPr>
              <a:t>EDI</a:t>
            </a:r>
            <a:r>
              <a:rPr lang="ja-JP" altLang="ja-JP" kern="100" dirty="0">
                <a:effectLst/>
                <a:latin typeface="Century" panose="02040604050505020304" pitchFamily="18" charset="0"/>
                <a:ea typeface="ＭＳ 明朝" panose="02020609040205080304" pitchFamily="17" charset="-128"/>
                <a:cs typeface="Times New Roman" panose="02020603050405020304" pitchFamily="18" charset="0"/>
              </a:rPr>
              <a:t>標準との連携方策について調査研究する。</a:t>
            </a:r>
          </a:p>
          <a:p>
            <a:pPr marL="342900" indent="-342900" algn="just">
              <a:buFont typeface="Wingdings" panose="05000000000000000000" pitchFamily="2" charset="2"/>
              <a:buChar char="Ø"/>
              <a:tabLst>
                <a:tab pos="685800" algn="l"/>
              </a:tabLst>
            </a:pP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金流商流社内業務改善策の検討</a:t>
            </a:r>
          </a:p>
          <a:p>
            <a:pPr algn="just">
              <a:tabLst>
                <a:tab pos="419100" algn="l"/>
              </a:tabLst>
            </a:pP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	</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a:t>
            </a:r>
            <a:r>
              <a:rPr lang="ja-JP" altLang="en-US" sz="2400" kern="100" dirty="0">
                <a:effectLst/>
                <a:latin typeface="Century" panose="02040604050505020304" pitchFamily="18" charset="0"/>
                <a:ea typeface="ＭＳ 明朝" panose="02020609040205080304" pitchFamily="17" charset="-128"/>
                <a:cs typeface="Times New Roman" panose="02020603050405020304" pitchFamily="18" charset="0"/>
              </a:rPr>
              <a:t>電子インボイス</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による経理業務改善策や請求書レス等の調査研究を行</a:t>
            </a:r>
            <a:r>
              <a:rPr lang="ja-JP" altLang="en-US" sz="2400" kern="100" dirty="0">
                <a:effectLst/>
                <a:latin typeface="Century" panose="02040604050505020304" pitchFamily="18" charset="0"/>
                <a:ea typeface="ＭＳ 明朝" panose="02020609040205080304" pitchFamily="17" charset="-128"/>
                <a:cs typeface="Times New Roman" panose="02020603050405020304" pitchFamily="18" charset="0"/>
              </a:rPr>
              <a:t>　</a:t>
            </a:r>
            <a:endPar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just">
              <a:tabLst>
                <a:tab pos="419100" algn="l"/>
              </a:tabLst>
            </a:pPr>
            <a:r>
              <a:rPr lang="ja-JP" altLang="en-US" sz="2400" kern="100" dirty="0">
                <a:latin typeface="Century" panose="02040604050505020304" pitchFamily="18" charset="0"/>
                <a:ea typeface="ＭＳ 明朝" panose="02020609040205080304" pitchFamily="17" charset="-128"/>
                <a:cs typeface="Times New Roman" panose="02020603050405020304" pitchFamily="18" charset="0"/>
              </a:rPr>
              <a:t>　</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う。</a:t>
            </a:r>
          </a:p>
          <a:p>
            <a:pPr marL="342900" indent="-342900" algn="just">
              <a:buFont typeface="Wingdings" panose="05000000000000000000" pitchFamily="2" charset="2"/>
              <a:buChar char="Ø"/>
              <a:tabLst>
                <a:tab pos="685800" algn="l"/>
              </a:tabLst>
            </a:pP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金流商流情報の利活用分野の調査</a:t>
            </a:r>
          </a:p>
          <a:p>
            <a:pPr marL="400050" indent="-133350" algn="just">
              <a:tabLst>
                <a:tab pos="685800" algn="l"/>
              </a:tabLst>
            </a:pP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	</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・サプライチェーンマネージメントに役立つ金融サービスにつき調査し、その適用可能性につき研究する。</a:t>
            </a:r>
          </a:p>
          <a:p>
            <a:pPr marL="400050" indent="-133350" algn="just">
              <a:tabLst>
                <a:tab pos="685800" algn="l"/>
              </a:tabLst>
            </a:pP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	</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・全銀</a:t>
            </a:r>
            <a:r>
              <a:rPr lang="en-US"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EDI</a:t>
            </a:r>
            <a:r>
              <a:rPr lang="ja-JP" altLang="ja-JP" sz="2400" kern="100" dirty="0">
                <a:effectLst/>
                <a:latin typeface="Century" panose="02040604050505020304" pitchFamily="18" charset="0"/>
                <a:ea typeface="ＭＳ 明朝" panose="02020609040205080304" pitchFamily="17" charset="-128"/>
                <a:cs typeface="Times New Roman" panose="02020603050405020304" pitchFamily="18" charset="0"/>
              </a:rPr>
              <a:t>システムによる金流商流情報連携を活用した応用分野の可能性調査を行う。</a:t>
            </a:r>
          </a:p>
          <a:p>
            <a:pPr marL="1714500" lvl="3" indent="-342900">
              <a:buFont typeface="Wingdings" panose="05000000000000000000" pitchFamily="2" charset="2"/>
              <a:buChar char="ü"/>
            </a:pPr>
            <a:endParaRPr lang="en-US" altLang="ja-JP" dirty="0"/>
          </a:p>
        </p:txBody>
      </p:sp>
    </p:spTree>
    <p:extLst>
      <p:ext uri="{BB962C8B-B14F-4D97-AF65-F5344CB8AC3E}">
        <p14:creationId xmlns:p14="http://schemas.microsoft.com/office/powerpoint/2010/main" val="21949610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71D50C2-2E94-4BEF-B09D-DC14B3F63689}"/>
              </a:ext>
            </a:extLst>
          </p:cNvPr>
          <p:cNvSpPr>
            <a:spLocks noGrp="1"/>
          </p:cNvSpPr>
          <p:nvPr>
            <p:ph type="sldNum" sz="quarter" idx="12"/>
          </p:nvPr>
        </p:nvSpPr>
        <p:spPr/>
        <p:txBody>
          <a:bodyPr/>
          <a:lstStyle/>
          <a:p>
            <a:fld id="{8B346671-7AA1-47D4-9A13-76AD65630008}" type="slidenum">
              <a:rPr kumimoji="1" lang="ja-JP" altLang="en-US" smtClean="0"/>
              <a:t>6</a:t>
            </a:fld>
            <a:endParaRPr kumimoji="1" lang="ja-JP" altLang="en-US"/>
          </a:p>
        </p:txBody>
      </p:sp>
      <p:pic>
        <p:nvPicPr>
          <p:cNvPr id="5" name="図 4">
            <a:extLst>
              <a:ext uri="{FF2B5EF4-FFF2-40B4-BE49-F238E27FC236}">
                <a16:creationId xmlns:a16="http://schemas.microsoft.com/office/drawing/2014/main" id="{6AA381E1-F495-4E41-8B25-3420EA7C8FDC}"/>
              </a:ext>
            </a:extLst>
          </p:cNvPr>
          <p:cNvPicPr>
            <a:picLocks noChangeAspect="1"/>
          </p:cNvPicPr>
          <p:nvPr/>
        </p:nvPicPr>
        <p:blipFill>
          <a:blip r:embed="rId2"/>
          <a:stretch>
            <a:fillRect/>
          </a:stretch>
        </p:blipFill>
        <p:spPr>
          <a:xfrm>
            <a:off x="1784350" y="469900"/>
            <a:ext cx="8623300" cy="5918200"/>
          </a:xfrm>
          <a:prstGeom prst="rect">
            <a:avLst/>
          </a:prstGeom>
        </p:spPr>
      </p:pic>
    </p:spTree>
    <p:extLst>
      <p:ext uri="{BB962C8B-B14F-4D97-AF65-F5344CB8AC3E}">
        <p14:creationId xmlns:p14="http://schemas.microsoft.com/office/powerpoint/2010/main" val="1275605879"/>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1094</TotalTime>
  <Words>513</Words>
  <Application>Microsoft Office PowerPoint</Application>
  <PresentationFormat>ワイド画面</PresentationFormat>
  <Paragraphs>69</Paragraphs>
  <Slides>6</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6</vt:i4>
      </vt:variant>
    </vt:vector>
  </HeadingPairs>
  <TitlesOfParts>
    <vt:vector size="12" baseType="lpstr">
      <vt:lpstr>游ゴシック</vt:lpstr>
      <vt:lpstr>游ゴシック Light</vt:lpstr>
      <vt:lpstr>Arial</vt:lpstr>
      <vt:lpstr>Century</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久直 菅又</dc:creator>
  <cp:lastModifiedBy>菅又 久直</cp:lastModifiedBy>
  <cp:revision>67</cp:revision>
  <cp:lastPrinted>2021-03-01T01:48:07Z</cp:lastPrinted>
  <dcterms:created xsi:type="dcterms:W3CDTF">2019-03-19T04:12:20Z</dcterms:created>
  <dcterms:modified xsi:type="dcterms:W3CDTF">2021-03-01T02:22:29Z</dcterms:modified>
</cp:coreProperties>
</file>

<file path=docProps/thumbnail.jpeg>
</file>