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4214" r:id="rId3"/>
    <p:sldId id="257" r:id="rId4"/>
    <p:sldId id="4216" r:id="rId5"/>
    <p:sldId id="4211" r:id="rId6"/>
    <p:sldId id="4212" r:id="rId7"/>
    <p:sldId id="4213" r:id="rId8"/>
    <p:sldId id="4210" r:id="rId9"/>
    <p:sldId id="4215" r:id="rId10"/>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1" d="100"/>
          <a:sy n="61" d="100"/>
        </p:scale>
        <p:origin x="140" y="10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96CD64F-B35A-4D1E-B0F7-FC83286C6C81}"/>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8F7DADF8-17FA-4689-8D0E-68863B05B91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BE9A15B8-C6A3-4C77-B092-9A770D67A12C}"/>
              </a:ext>
            </a:extLst>
          </p:cNvPr>
          <p:cNvSpPr>
            <a:spLocks noGrp="1"/>
          </p:cNvSpPr>
          <p:nvPr>
            <p:ph type="dt" sz="half" idx="10"/>
          </p:nvPr>
        </p:nvSpPr>
        <p:spPr/>
        <p:txBody>
          <a:bodyPr/>
          <a:lstStyle/>
          <a:p>
            <a:fld id="{4C4BE17E-9847-46A8-8474-BE0433012759}" type="datetimeFigureOut">
              <a:rPr kumimoji="1" lang="ja-JP" altLang="en-US" smtClean="0"/>
              <a:t>2020/9/27</a:t>
            </a:fld>
            <a:endParaRPr kumimoji="1" lang="ja-JP" altLang="en-US"/>
          </a:p>
        </p:txBody>
      </p:sp>
      <p:sp>
        <p:nvSpPr>
          <p:cNvPr id="5" name="フッター プレースホルダー 4">
            <a:extLst>
              <a:ext uri="{FF2B5EF4-FFF2-40B4-BE49-F238E27FC236}">
                <a16:creationId xmlns:a16="http://schemas.microsoft.com/office/drawing/2014/main" id="{53CACF98-5FFE-4233-B090-4B7525F8E35D}"/>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7C69569F-9853-4002-B2EC-334BEB83B852}"/>
              </a:ext>
            </a:extLst>
          </p:cNvPr>
          <p:cNvSpPr>
            <a:spLocks noGrp="1"/>
          </p:cNvSpPr>
          <p:nvPr>
            <p:ph type="sldNum" sz="quarter" idx="12"/>
          </p:nvPr>
        </p:nvSpPr>
        <p:spPr/>
        <p:txBody>
          <a:bodyPr/>
          <a:lstStyle/>
          <a:p>
            <a:fld id="{6AE18F1F-510C-4883-9346-F9327A076A04}" type="slidenum">
              <a:rPr kumimoji="1" lang="ja-JP" altLang="en-US" smtClean="0"/>
              <a:t>‹#›</a:t>
            </a:fld>
            <a:endParaRPr kumimoji="1" lang="ja-JP" altLang="en-US"/>
          </a:p>
        </p:txBody>
      </p:sp>
    </p:spTree>
    <p:extLst>
      <p:ext uri="{BB962C8B-B14F-4D97-AF65-F5344CB8AC3E}">
        <p14:creationId xmlns:p14="http://schemas.microsoft.com/office/powerpoint/2010/main" val="37100972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6CC3791-C17B-4C61-923A-618D25550551}"/>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1BCD3C9B-6B85-43E9-A2B1-0D92C92A16C6}"/>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116B014A-D063-47DA-93F6-61BC64B2AECA}"/>
              </a:ext>
            </a:extLst>
          </p:cNvPr>
          <p:cNvSpPr>
            <a:spLocks noGrp="1"/>
          </p:cNvSpPr>
          <p:nvPr>
            <p:ph type="dt" sz="half" idx="10"/>
          </p:nvPr>
        </p:nvSpPr>
        <p:spPr/>
        <p:txBody>
          <a:bodyPr/>
          <a:lstStyle/>
          <a:p>
            <a:fld id="{4C4BE17E-9847-46A8-8474-BE0433012759}" type="datetimeFigureOut">
              <a:rPr kumimoji="1" lang="ja-JP" altLang="en-US" smtClean="0"/>
              <a:t>2020/9/27</a:t>
            </a:fld>
            <a:endParaRPr kumimoji="1" lang="ja-JP" altLang="en-US"/>
          </a:p>
        </p:txBody>
      </p:sp>
      <p:sp>
        <p:nvSpPr>
          <p:cNvPr id="5" name="フッター プレースホルダー 4">
            <a:extLst>
              <a:ext uri="{FF2B5EF4-FFF2-40B4-BE49-F238E27FC236}">
                <a16:creationId xmlns:a16="http://schemas.microsoft.com/office/drawing/2014/main" id="{2D32B432-50B5-4417-A4E8-3DC91B1BC96A}"/>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E94F07F2-AA97-4329-8A73-62F87E1E7613}"/>
              </a:ext>
            </a:extLst>
          </p:cNvPr>
          <p:cNvSpPr>
            <a:spLocks noGrp="1"/>
          </p:cNvSpPr>
          <p:nvPr>
            <p:ph type="sldNum" sz="quarter" idx="12"/>
          </p:nvPr>
        </p:nvSpPr>
        <p:spPr/>
        <p:txBody>
          <a:bodyPr/>
          <a:lstStyle/>
          <a:p>
            <a:fld id="{6AE18F1F-510C-4883-9346-F9327A076A04}" type="slidenum">
              <a:rPr kumimoji="1" lang="ja-JP" altLang="en-US" smtClean="0"/>
              <a:t>‹#›</a:t>
            </a:fld>
            <a:endParaRPr kumimoji="1" lang="ja-JP" altLang="en-US"/>
          </a:p>
        </p:txBody>
      </p:sp>
    </p:spTree>
    <p:extLst>
      <p:ext uri="{BB962C8B-B14F-4D97-AF65-F5344CB8AC3E}">
        <p14:creationId xmlns:p14="http://schemas.microsoft.com/office/powerpoint/2010/main" val="21583979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949034B1-3CAD-4F2D-8CBD-6C3D31BFA087}"/>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02C6D785-CB18-4514-AE40-F2BEEAC9EE78}"/>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2EE85A23-2736-43F2-AF4F-D7BF2DDDBF3B}"/>
              </a:ext>
            </a:extLst>
          </p:cNvPr>
          <p:cNvSpPr>
            <a:spLocks noGrp="1"/>
          </p:cNvSpPr>
          <p:nvPr>
            <p:ph type="dt" sz="half" idx="10"/>
          </p:nvPr>
        </p:nvSpPr>
        <p:spPr/>
        <p:txBody>
          <a:bodyPr/>
          <a:lstStyle/>
          <a:p>
            <a:fld id="{4C4BE17E-9847-46A8-8474-BE0433012759}" type="datetimeFigureOut">
              <a:rPr kumimoji="1" lang="ja-JP" altLang="en-US" smtClean="0"/>
              <a:t>2020/9/27</a:t>
            </a:fld>
            <a:endParaRPr kumimoji="1" lang="ja-JP" altLang="en-US"/>
          </a:p>
        </p:txBody>
      </p:sp>
      <p:sp>
        <p:nvSpPr>
          <p:cNvPr id="5" name="フッター プレースホルダー 4">
            <a:extLst>
              <a:ext uri="{FF2B5EF4-FFF2-40B4-BE49-F238E27FC236}">
                <a16:creationId xmlns:a16="http://schemas.microsoft.com/office/drawing/2014/main" id="{E9C7828B-779F-415D-8F88-D5964C45F747}"/>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CFFA3239-0349-45AD-9121-EE24CA2A5563}"/>
              </a:ext>
            </a:extLst>
          </p:cNvPr>
          <p:cNvSpPr>
            <a:spLocks noGrp="1"/>
          </p:cNvSpPr>
          <p:nvPr>
            <p:ph type="sldNum" sz="quarter" idx="12"/>
          </p:nvPr>
        </p:nvSpPr>
        <p:spPr/>
        <p:txBody>
          <a:bodyPr/>
          <a:lstStyle/>
          <a:p>
            <a:fld id="{6AE18F1F-510C-4883-9346-F9327A076A04}" type="slidenum">
              <a:rPr kumimoji="1" lang="ja-JP" altLang="en-US" smtClean="0"/>
              <a:t>‹#›</a:t>
            </a:fld>
            <a:endParaRPr kumimoji="1" lang="ja-JP" altLang="en-US"/>
          </a:p>
        </p:txBody>
      </p:sp>
    </p:spTree>
    <p:extLst>
      <p:ext uri="{BB962C8B-B14F-4D97-AF65-F5344CB8AC3E}">
        <p14:creationId xmlns:p14="http://schemas.microsoft.com/office/powerpoint/2010/main" val="10749552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B167B99-B74A-4D12-BCBC-E7778ACE4D1B}"/>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A2DCD519-43ED-4A6D-A5F1-EA3341169368}"/>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B67BEC89-73CC-4341-B9C1-9739D5947949}"/>
              </a:ext>
            </a:extLst>
          </p:cNvPr>
          <p:cNvSpPr>
            <a:spLocks noGrp="1"/>
          </p:cNvSpPr>
          <p:nvPr>
            <p:ph type="dt" sz="half" idx="10"/>
          </p:nvPr>
        </p:nvSpPr>
        <p:spPr/>
        <p:txBody>
          <a:bodyPr/>
          <a:lstStyle/>
          <a:p>
            <a:fld id="{4C4BE17E-9847-46A8-8474-BE0433012759}" type="datetimeFigureOut">
              <a:rPr kumimoji="1" lang="ja-JP" altLang="en-US" smtClean="0"/>
              <a:t>2020/9/27</a:t>
            </a:fld>
            <a:endParaRPr kumimoji="1" lang="ja-JP" altLang="en-US"/>
          </a:p>
        </p:txBody>
      </p:sp>
      <p:sp>
        <p:nvSpPr>
          <p:cNvPr id="5" name="フッター プレースホルダー 4">
            <a:extLst>
              <a:ext uri="{FF2B5EF4-FFF2-40B4-BE49-F238E27FC236}">
                <a16:creationId xmlns:a16="http://schemas.microsoft.com/office/drawing/2014/main" id="{A1AA4921-7BC1-426C-AEA2-8E3516A98288}"/>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346F764A-E6AE-467B-9DEE-7047D3D6FE52}"/>
              </a:ext>
            </a:extLst>
          </p:cNvPr>
          <p:cNvSpPr>
            <a:spLocks noGrp="1"/>
          </p:cNvSpPr>
          <p:nvPr>
            <p:ph type="sldNum" sz="quarter" idx="12"/>
          </p:nvPr>
        </p:nvSpPr>
        <p:spPr/>
        <p:txBody>
          <a:bodyPr/>
          <a:lstStyle/>
          <a:p>
            <a:fld id="{6AE18F1F-510C-4883-9346-F9327A076A04}" type="slidenum">
              <a:rPr kumimoji="1" lang="ja-JP" altLang="en-US" smtClean="0"/>
              <a:t>‹#›</a:t>
            </a:fld>
            <a:endParaRPr kumimoji="1" lang="ja-JP" altLang="en-US"/>
          </a:p>
        </p:txBody>
      </p:sp>
    </p:spTree>
    <p:extLst>
      <p:ext uri="{BB962C8B-B14F-4D97-AF65-F5344CB8AC3E}">
        <p14:creationId xmlns:p14="http://schemas.microsoft.com/office/powerpoint/2010/main" val="5976979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CB35E95-1A3F-46B8-BB66-A77A9EDC7C54}"/>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60363972-3442-4909-A696-20DEE0BB110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4FE085E8-3C9A-465E-9B12-75FD67529561}"/>
              </a:ext>
            </a:extLst>
          </p:cNvPr>
          <p:cNvSpPr>
            <a:spLocks noGrp="1"/>
          </p:cNvSpPr>
          <p:nvPr>
            <p:ph type="dt" sz="half" idx="10"/>
          </p:nvPr>
        </p:nvSpPr>
        <p:spPr/>
        <p:txBody>
          <a:bodyPr/>
          <a:lstStyle/>
          <a:p>
            <a:fld id="{4C4BE17E-9847-46A8-8474-BE0433012759}" type="datetimeFigureOut">
              <a:rPr kumimoji="1" lang="ja-JP" altLang="en-US" smtClean="0"/>
              <a:t>2020/9/27</a:t>
            </a:fld>
            <a:endParaRPr kumimoji="1" lang="ja-JP" altLang="en-US"/>
          </a:p>
        </p:txBody>
      </p:sp>
      <p:sp>
        <p:nvSpPr>
          <p:cNvPr id="5" name="フッター プレースホルダー 4">
            <a:extLst>
              <a:ext uri="{FF2B5EF4-FFF2-40B4-BE49-F238E27FC236}">
                <a16:creationId xmlns:a16="http://schemas.microsoft.com/office/drawing/2014/main" id="{F569270F-CBFE-4312-AC01-BD4A7737F109}"/>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C1FD75CD-BE6C-498D-9B6B-E88C8ED85A83}"/>
              </a:ext>
            </a:extLst>
          </p:cNvPr>
          <p:cNvSpPr>
            <a:spLocks noGrp="1"/>
          </p:cNvSpPr>
          <p:nvPr>
            <p:ph type="sldNum" sz="quarter" idx="12"/>
          </p:nvPr>
        </p:nvSpPr>
        <p:spPr/>
        <p:txBody>
          <a:bodyPr/>
          <a:lstStyle/>
          <a:p>
            <a:fld id="{6AE18F1F-510C-4883-9346-F9327A076A04}" type="slidenum">
              <a:rPr kumimoji="1" lang="ja-JP" altLang="en-US" smtClean="0"/>
              <a:t>‹#›</a:t>
            </a:fld>
            <a:endParaRPr kumimoji="1" lang="ja-JP" altLang="en-US"/>
          </a:p>
        </p:txBody>
      </p:sp>
    </p:spTree>
    <p:extLst>
      <p:ext uri="{BB962C8B-B14F-4D97-AF65-F5344CB8AC3E}">
        <p14:creationId xmlns:p14="http://schemas.microsoft.com/office/powerpoint/2010/main" val="37155443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882D9A9-6C1C-49D5-BC0F-3984A5FAD38D}"/>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BC24C08F-A6DF-43EF-8F72-8E1DE196D727}"/>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EE77AAE8-DFAF-4640-A7CE-C8B3B7A1F77D}"/>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7FE58F7F-AC15-4986-964A-EF006F151FF9}"/>
              </a:ext>
            </a:extLst>
          </p:cNvPr>
          <p:cNvSpPr>
            <a:spLocks noGrp="1"/>
          </p:cNvSpPr>
          <p:nvPr>
            <p:ph type="dt" sz="half" idx="10"/>
          </p:nvPr>
        </p:nvSpPr>
        <p:spPr/>
        <p:txBody>
          <a:bodyPr/>
          <a:lstStyle/>
          <a:p>
            <a:fld id="{4C4BE17E-9847-46A8-8474-BE0433012759}" type="datetimeFigureOut">
              <a:rPr kumimoji="1" lang="ja-JP" altLang="en-US" smtClean="0"/>
              <a:t>2020/9/27</a:t>
            </a:fld>
            <a:endParaRPr kumimoji="1" lang="ja-JP" altLang="en-US"/>
          </a:p>
        </p:txBody>
      </p:sp>
      <p:sp>
        <p:nvSpPr>
          <p:cNvPr id="6" name="フッター プレースホルダー 5">
            <a:extLst>
              <a:ext uri="{FF2B5EF4-FFF2-40B4-BE49-F238E27FC236}">
                <a16:creationId xmlns:a16="http://schemas.microsoft.com/office/drawing/2014/main" id="{3B35ECAB-5AAA-474B-8D61-4EF1547DB7EF}"/>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BAB10432-BF6D-4326-82E8-03DA6543515C}"/>
              </a:ext>
            </a:extLst>
          </p:cNvPr>
          <p:cNvSpPr>
            <a:spLocks noGrp="1"/>
          </p:cNvSpPr>
          <p:nvPr>
            <p:ph type="sldNum" sz="quarter" idx="12"/>
          </p:nvPr>
        </p:nvSpPr>
        <p:spPr/>
        <p:txBody>
          <a:bodyPr/>
          <a:lstStyle/>
          <a:p>
            <a:fld id="{6AE18F1F-510C-4883-9346-F9327A076A04}" type="slidenum">
              <a:rPr kumimoji="1" lang="ja-JP" altLang="en-US" smtClean="0"/>
              <a:t>‹#›</a:t>
            </a:fld>
            <a:endParaRPr kumimoji="1" lang="ja-JP" altLang="en-US"/>
          </a:p>
        </p:txBody>
      </p:sp>
    </p:spTree>
    <p:extLst>
      <p:ext uri="{BB962C8B-B14F-4D97-AF65-F5344CB8AC3E}">
        <p14:creationId xmlns:p14="http://schemas.microsoft.com/office/powerpoint/2010/main" val="13743581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FD68876-752C-4CC5-A8D5-DACCFCD2EF33}"/>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4FA003DA-1DC9-4661-B330-A4BAEDF1635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A5739E8E-BD21-4B1D-82F8-5D63E4E41A5C}"/>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A8C3C767-B984-4F08-952D-3FC3A205647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3FC69D40-8AA3-4032-BC39-997D3EEA3913}"/>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824322B5-6DD4-408E-B377-5D1A54BE17A7}"/>
              </a:ext>
            </a:extLst>
          </p:cNvPr>
          <p:cNvSpPr>
            <a:spLocks noGrp="1"/>
          </p:cNvSpPr>
          <p:nvPr>
            <p:ph type="dt" sz="half" idx="10"/>
          </p:nvPr>
        </p:nvSpPr>
        <p:spPr/>
        <p:txBody>
          <a:bodyPr/>
          <a:lstStyle/>
          <a:p>
            <a:fld id="{4C4BE17E-9847-46A8-8474-BE0433012759}" type="datetimeFigureOut">
              <a:rPr kumimoji="1" lang="ja-JP" altLang="en-US" smtClean="0"/>
              <a:t>2020/9/27</a:t>
            </a:fld>
            <a:endParaRPr kumimoji="1" lang="ja-JP" altLang="en-US"/>
          </a:p>
        </p:txBody>
      </p:sp>
      <p:sp>
        <p:nvSpPr>
          <p:cNvPr id="8" name="フッター プレースホルダー 7">
            <a:extLst>
              <a:ext uri="{FF2B5EF4-FFF2-40B4-BE49-F238E27FC236}">
                <a16:creationId xmlns:a16="http://schemas.microsoft.com/office/drawing/2014/main" id="{0FE69399-644E-4CD1-B414-39D1660EDB68}"/>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C16AEA30-328B-4BCB-B7ED-0DDCAF6FFDD5}"/>
              </a:ext>
            </a:extLst>
          </p:cNvPr>
          <p:cNvSpPr>
            <a:spLocks noGrp="1"/>
          </p:cNvSpPr>
          <p:nvPr>
            <p:ph type="sldNum" sz="quarter" idx="12"/>
          </p:nvPr>
        </p:nvSpPr>
        <p:spPr/>
        <p:txBody>
          <a:bodyPr/>
          <a:lstStyle/>
          <a:p>
            <a:fld id="{6AE18F1F-510C-4883-9346-F9327A076A04}" type="slidenum">
              <a:rPr kumimoji="1" lang="ja-JP" altLang="en-US" smtClean="0"/>
              <a:t>‹#›</a:t>
            </a:fld>
            <a:endParaRPr kumimoji="1" lang="ja-JP" altLang="en-US"/>
          </a:p>
        </p:txBody>
      </p:sp>
    </p:spTree>
    <p:extLst>
      <p:ext uri="{BB962C8B-B14F-4D97-AF65-F5344CB8AC3E}">
        <p14:creationId xmlns:p14="http://schemas.microsoft.com/office/powerpoint/2010/main" val="8809978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91A464B-2F4F-4484-A6E0-C8ED619C289B}"/>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59404599-5609-4633-AD38-97E22CA9FEE5}"/>
              </a:ext>
            </a:extLst>
          </p:cNvPr>
          <p:cNvSpPr>
            <a:spLocks noGrp="1"/>
          </p:cNvSpPr>
          <p:nvPr>
            <p:ph type="dt" sz="half" idx="10"/>
          </p:nvPr>
        </p:nvSpPr>
        <p:spPr/>
        <p:txBody>
          <a:bodyPr/>
          <a:lstStyle/>
          <a:p>
            <a:fld id="{4C4BE17E-9847-46A8-8474-BE0433012759}" type="datetimeFigureOut">
              <a:rPr kumimoji="1" lang="ja-JP" altLang="en-US" smtClean="0"/>
              <a:t>2020/9/27</a:t>
            </a:fld>
            <a:endParaRPr kumimoji="1" lang="ja-JP" altLang="en-US"/>
          </a:p>
        </p:txBody>
      </p:sp>
      <p:sp>
        <p:nvSpPr>
          <p:cNvPr id="4" name="フッター プレースホルダー 3">
            <a:extLst>
              <a:ext uri="{FF2B5EF4-FFF2-40B4-BE49-F238E27FC236}">
                <a16:creationId xmlns:a16="http://schemas.microsoft.com/office/drawing/2014/main" id="{B036E646-0CF7-4BBA-9391-92B079CDFC32}"/>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A9D36773-69F7-4CCE-A372-411D0EDD3317}"/>
              </a:ext>
            </a:extLst>
          </p:cNvPr>
          <p:cNvSpPr>
            <a:spLocks noGrp="1"/>
          </p:cNvSpPr>
          <p:nvPr>
            <p:ph type="sldNum" sz="quarter" idx="12"/>
          </p:nvPr>
        </p:nvSpPr>
        <p:spPr/>
        <p:txBody>
          <a:bodyPr/>
          <a:lstStyle/>
          <a:p>
            <a:fld id="{6AE18F1F-510C-4883-9346-F9327A076A04}" type="slidenum">
              <a:rPr kumimoji="1" lang="ja-JP" altLang="en-US" smtClean="0"/>
              <a:t>‹#›</a:t>
            </a:fld>
            <a:endParaRPr kumimoji="1" lang="ja-JP" altLang="en-US"/>
          </a:p>
        </p:txBody>
      </p:sp>
    </p:spTree>
    <p:extLst>
      <p:ext uri="{BB962C8B-B14F-4D97-AF65-F5344CB8AC3E}">
        <p14:creationId xmlns:p14="http://schemas.microsoft.com/office/powerpoint/2010/main" val="39975894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13FF3451-6B69-4EC8-8005-08A6DFA27F41}"/>
              </a:ext>
            </a:extLst>
          </p:cNvPr>
          <p:cNvSpPr>
            <a:spLocks noGrp="1"/>
          </p:cNvSpPr>
          <p:nvPr>
            <p:ph type="dt" sz="half" idx="10"/>
          </p:nvPr>
        </p:nvSpPr>
        <p:spPr/>
        <p:txBody>
          <a:bodyPr/>
          <a:lstStyle/>
          <a:p>
            <a:fld id="{4C4BE17E-9847-46A8-8474-BE0433012759}" type="datetimeFigureOut">
              <a:rPr kumimoji="1" lang="ja-JP" altLang="en-US" smtClean="0"/>
              <a:t>2020/9/27</a:t>
            </a:fld>
            <a:endParaRPr kumimoji="1" lang="ja-JP" altLang="en-US"/>
          </a:p>
        </p:txBody>
      </p:sp>
      <p:sp>
        <p:nvSpPr>
          <p:cNvPr id="3" name="フッター プレースホルダー 2">
            <a:extLst>
              <a:ext uri="{FF2B5EF4-FFF2-40B4-BE49-F238E27FC236}">
                <a16:creationId xmlns:a16="http://schemas.microsoft.com/office/drawing/2014/main" id="{23673883-2D98-43FE-AD5C-93D41123F2E4}"/>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1A580DC0-CDE0-4290-88DA-1C7DEEE766E1}"/>
              </a:ext>
            </a:extLst>
          </p:cNvPr>
          <p:cNvSpPr>
            <a:spLocks noGrp="1"/>
          </p:cNvSpPr>
          <p:nvPr>
            <p:ph type="sldNum" sz="quarter" idx="12"/>
          </p:nvPr>
        </p:nvSpPr>
        <p:spPr/>
        <p:txBody>
          <a:bodyPr/>
          <a:lstStyle/>
          <a:p>
            <a:fld id="{6AE18F1F-510C-4883-9346-F9327A076A04}" type="slidenum">
              <a:rPr kumimoji="1" lang="ja-JP" altLang="en-US" smtClean="0"/>
              <a:t>‹#›</a:t>
            </a:fld>
            <a:endParaRPr kumimoji="1" lang="ja-JP" altLang="en-US"/>
          </a:p>
        </p:txBody>
      </p:sp>
    </p:spTree>
    <p:extLst>
      <p:ext uri="{BB962C8B-B14F-4D97-AF65-F5344CB8AC3E}">
        <p14:creationId xmlns:p14="http://schemas.microsoft.com/office/powerpoint/2010/main" val="4537851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5F0720F-0DB8-49C8-A1D9-0E4219E68D92}"/>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47DB98B7-6497-4C86-91F7-C1D7B6BD722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FA4E939B-9C5C-4D0E-A35F-C92A90C993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F51D5C01-B70B-4982-B67A-E267A50DA9CB}"/>
              </a:ext>
            </a:extLst>
          </p:cNvPr>
          <p:cNvSpPr>
            <a:spLocks noGrp="1"/>
          </p:cNvSpPr>
          <p:nvPr>
            <p:ph type="dt" sz="half" idx="10"/>
          </p:nvPr>
        </p:nvSpPr>
        <p:spPr/>
        <p:txBody>
          <a:bodyPr/>
          <a:lstStyle/>
          <a:p>
            <a:fld id="{4C4BE17E-9847-46A8-8474-BE0433012759}" type="datetimeFigureOut">
              <a:rPr kumimoji="1" lang="ja-JP" altLang="en-US" smtClean="0"/>
              <a:t>2020/9/27</a:t>
            </a:fld>
            <a:endParaRPr kumimoji="1" lang="ja-JP" altLang="en-US"/>
          </a:p>
        </p:txBody>
      </p:sp>
      <p:sp>
        <p:nvSpPr>
          <p:cNvPr id="6" name="フッター プレースホルダー 5">
            <a:extLst>
              <a:ext uri="{FF2B5EF4-FFF2-40B4-BE49-F238E27FC236}">
                <a16:creationId xmlns:a16="http://schemas.microsoft.com/office/drawing/2014/main" id="{93221D4E-17F2-46E7-81EB-07FACD97083B}"/>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DCA8171B-881D-4D62-9AE5-223DD5561827}"/>
              </a:ext>
            </a:extLst>
          </p:cNvPr>
          <p:cNvSpPr>
            <a:spLocks noGrp="1"/>
          </p:cNvSpPr>
          <p:nvPr>
            <p:ph type="sldNum" sz="quarter" idx="12"/>
          </p:nvPr>
        </p:nvSpPr>
        <p:spPr/>
        <p:txBody>
          <a:bodyPr/>
          <a:lstStyle/>
          <a:p>
            <a:fld id="{6AE18F1F-510C-4883-9346-F9327A076A04}" type="slidenum">
              <a:rPr kumimoji="1" lang="ja-JP" altLang="en-US" smtClean="0"/>
              <a:t>‹#›</a:t>
            </a:fld>
            <a:endParaRPr kumimoji="1" lang="ja-JP" altLang="en-US"/>
          </a:p>
        </p:txBody>
      </p:sp>
    </p:spTree>
    <p:extLst>
      <p:ext uri="{BB962C8B-B14F-4D97-AF65-F5344CB8AC3E}">
        <p14:creationId xmlns:p14="http://schemas.microsoft.com/office/powerpoint/2010/main" val="22658835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64E2468-3662-4139-8DAF-EE1DC3B38C3F}"/>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380AA40A-60BF-43E2-B1F7-494375AEC24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C23A9235-BA76-4197-A29F-43990781B5A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712143CB-4328-4B64-BAE3-E644C5B72CB7}"/>
              </a:ext>
            </a:extLst>
          </p:cNvPr>
          <p:cNvSpPr>
            <a:spLocks noGrp="1"/>
          </p:cNvSpPr>
          <p:nvPr>
            <p:ph type="dt" sz="half" idx="10"/>
          </p:nvPr>
        </p:nvSpPr>
        <p:spPr/>
        <p:txBody>
          <a:bodyPr/>
          <a:lstStyle/>
          <a:p>
            <a:fld id="{4C4BE17E-9847-46A8-8474-BE0433012759}" type="datetimeFigureOut">
              <a:rPr kumimoji="1" lang="ja-JP" altLang="en-US" smtClean="0"/>
              <a:t>2020/9/27</a:t>
            </a:fld>
            <a:endParaRPr kumimoji="1" lang="ja-JP" altLang="en-US"/>
          </a:p>
        </p:txBody>
      </p:sp>
      <p:sp>
        <p:nvSpPr>
          <p:cNvPr id="6" name="フッター プレースホルダー 5">
            <a:extLst>
              <a:ext uri="{FF2B5EF4-FFF2-40B4-BE49-F238E27FC236}">
                <a16:creationId xmlns:a16="http://schemas.microsoft.com/office/drawing/2014/main" id="{7B02BF9D-53A1-4DCA-9140-EB9163DF0C65}"/>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58D149D9-54C9-4AA9-B8D1-760910E76882}"/>
              </a:ext>
            </a:extLst>
          </p:cNvPr>
          <p:cNvSpPr>
            <a:spLocks noGrp="1"/>
          </p:cNvSpPr>
          <p:nvPr>
            <p:ph type="sldNum" sz="quarter" idx="12"/>
          </p:nvPr>
        </p:nvSpPr>
        <p:spPr/>
        <p:txBody>
          <a:bodyPr/>
          <a:lstStyle/>
          <a:p>
            <a:fld id="{6AE18F1F-510C-4883-9346-F9327A076A04}" type="slidenum">
              <a:rPr kumimoji="1" lang="ja-JP" altLang="en-US" smtClean="0"/>
              <a:t>‹#›</a:t>
            </a:fld>
            <a:endParaRPr kumimoji="1" lang="ja-JP" altLang="en-US"/>
          </a:p>
        </p:txBody>
      </p:sp>
    </p:spTree>
    <p:extLst>
      <p:ext uri="{BB962C8B-B14F-4D97-AF65-F5344CB8AC3E}">
        <p14:creationId xmlns:p14="http://schemas.microsoft.com/office/powerpoint/2010/main" val="10182398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AA8AB707-323C-4F14-A2A6-E715822AE34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2584CDB5-1D8F-4B4F-A218-E9FA7511483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D6203EBD-9A0D-47D5-A960-57F33CA0A5E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C4BE17E-9847-46A8-8474-BE0433012759}" type="datetimeFigureOut">
              <a:rPr kumimoji="1" lang="ja-JP" altLang="en-US" smtClean="0"/>
              <a:t>2020/9/27</a:t>
            </a:fld>
            <a:endParaRPr kumimoji="1" lang="ja-JP" altLang="en-US"/>
          </a:p>
        </p:txBody>
      </p:sp>
      <p:sp>
        <p:nvSpPr>
          <p:cNvPr id="5" name="フッター プレースホルダー 4">
            <a:extLst>
              <a:ext uri="{FF2B5EF4-FFF2-40B4-BE49-F238E27FC236}">
                <a16:creationId xmlns:a16="http://schemas.microsoft.com/office/drawing/2014/main" id="{EFEB63C3-0F00-4F94-B583-F865200DE43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C1FF866D-552A-4FD2-A598-BE8D84D6AA1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AE18F1F-510C-4883-9346-F9327A076A04}" type="slidenum">
              <a:rPr kumimoji="1" lang="ja-JP" altLang="en-US" smtClean="0"/>
              <a:t>‹#›</a:t>
            </a:fld>
            <a:endParaRPr kumimoji="1" lang="ja-JP" altLang="en-US"/>
          </a:p>
        </p:txBody>
      </p:sp>
    </p:spTree>
    <p:extLst>
      <p:ext uri="{BB962C8B-B14F-4D97-AF65-F5344CB8AC3E}">
        <p14:creationId xmlns:p14="http://schemas.microsoft.com/office/powerpoint/2010/main" val="14058567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3531BBA0-E58B-4818-BEDD-6AD1921965EE}"/>
              </a:ext>
            </a:extLst>
          </p:cNvPr>
          <p:cNvSpPr txBox="1"/>
          <p:nvPr/>
        </p:nvSpPr>
        <p:spPr>
          <a:xfrm>
            <a:off x="360677" y="1647224"/>
            <a:ext cx="11470640" cy="2185214"/>
          </a:xfrm>
          <a:prstGeom prst="rect">
            <a:avLst/>
          </a:prstGeom>
          <a:noFill/>
          <a:ln>
            <a:solidFill>
              <a:schemeClr val="accent1"/>
            </a:solidFill>
          </a:ln>
        </p:spPr>
        <p:txBody>
          <a:bodyPr wrap="square">
            <a:spAutoFit/>
          </a:bodyPr>
          <a:lstStyle/>
          <a:p>
            <a:pPr algn="l"/>
            <a:r>
              <a:rPr lang="ja-JP" altLang="ja-JP" sz="2800" kern="0" dirty="0">
                <a:effectLst/>
                <a:latin typeface="游明朝" panose="02020400000000000000" pitchFamily="18" charset="-128"/>
                <a:ea typeface="游明朝" panose="02020400000000000000" pitchFamily="18" charset="-128"/>
                <a:cs typeface="游明朝" panose="02020400000000000000" pitchFamily="18" charset="-128"/>
              </a:rPr>
              <a:t>設立趣意書：</a:t>
            </a:r>
            <a:endPar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l"/>
            <a:r>
              <a:rPr lang="ja-JP" altLang="ja-JP" sz="1800" kern="0" dirty="0">
                <a:effectLst/>
                <a:latin typeface="游明朝" panose="02020400000000000000" pitchFamily="18" charset="-128"/>
                <a:ea typeface="游明朝" panose="02020400000000000000" pitchFamily="18" charset="-128"/>
                <a:cs typeface="游明朝" panose="02020400000000000000" pitchFamily="18" charset="-128"/>
              </a:rPr>
              <a:t>適格請求書等保存方式の開始に際し、社会的コストの最小化を図るために、当初から電子インボイスを前提とし、デジタルで最適化された業務プロセスを構築すべき。</a:t>
            </a:r>
            <a:endPar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l"/>
            <a:r>
              <a:rPr lang="ja-JP" altLang="ja-JP" sz="1800" kern="0" dirty="0">
                <a:effectLst/>
                <a:latin typeface="游明朝" panose="02020400000000000000" pitchFamily="18" charset="-128"/>
                <a:ea typeface="游明朝" panose="02020400000000000000" pitchFamily="18" charset="-128"/>
                <a:cs typeface="游明朝" panose="02020400000000000000" pitchFamily="18" charset="-128"/>
              </a:rPr>
              <a:t>日本国内で活動する事業者が共通的に利用できる電子インボイス・システムの構築を目指し、電子インボイスの標準仕様を策定・実証し、普及促進させることを目的とする。</a:t>
            </a:r>
            <a:endPar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l"/>
            <a:r>
              <a:rPr lang="ja-JP" altLang="ja-JP" sz="1800" kern="0" dirty="0">
                <a:effectLst/>
                <a:latin typeface="游明朝" panose="02020400000000000000" pitchFamily="18" charset="-128"/>
                <a:ea typeface="游明朝" panose="02020400000000000000" pitchFamily="18" charset="-128"/>
                <a:cs typeface="游明朝" panose="02020400000000000000" pitchFamily="18" charset="-128"/>
              </a:rPr>
              <a:t>本会は、標準化・全体最適化され、現行の制度・仕組みからの移行可能性に配慮された電子インボイス・システムの構築・普及を通じて、商取引全体のデジタル化と生産性向上に貢献することを目指し、活動する。</a:t>
            </a:r>
            <a:endPar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9A09799-6BE0-4FBD-95E0-8C1E56E467AE}"/>
              </a:ext>
            </a:extLst>
          </p:cNvPr>
          <p:cNvSpPr txBox="1"/>
          <p:nvPr/>
        </p:nvSpPr>
        <p:spPr>
          <a:xfrm>
            <a:off x="360678" y="4199670"/>
            <a:ext cx="11470639" cy="1631216"/>
          </a:xfrm>
          <a:prstGeom prst="rect">
            <a:avLst/>
          </a:prstGeom>
          <a:noFill/>
          <a:ln>
            <a:solidFill>
              <a:schemeClr val="accent1"/>
            </a:solidFill>
          </a:ln>
        </p:spPr>
        <p:txBody>
          <a:bodyPr wrap="square">
            <a:spAutoFit/>
          </a:bodyPr>
          <a:lstStyle/>
          <a:p>
            <a:pPr algn="l"/>
            <a:r>
              <a:rPr lang="ja-JP" altLang="ja-JP" sz="2800" kern="0" dirty="0">
                <a:effectLst/>
                <a:latin typeface="游明朝" panose="02020400000000000000" pitchFamily="18" charset="-128"/>
                <a:ea typeface="游明朝" panose="02020400000000000000" pitchFamily="18" charset="-128"/>
                <a:cs typeface="游明朝" panose="02020400000000000000" pitchFamily="18" charset="-128"/>
              </a:rPr>
              <a:t>会則：目的：</a:t>
            </a:r>
            <a:endPar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l"/>
            <a:r>
              <a:rPr lang="ja-JP" altLang="ja-JP" sz="1800" kern="0" dirty="0">
                <a:effectLst/>
                <a:latin typeface="游明朝" panose="02020400000000000000" pitchFamily="18" charset="-128"/>
                <a:ea typeface="游明朝" panose="02020400000000000000" pitchFamily="18" charset="-128"/>
                <a:cs typeface="游明朝" panose="02020400000000000000" pitchFamily="18" charset="-128"/>
              </a:rPr>
              <a:t>本会は、日本国内で活動する事業者が適格請求書等を発行もしくは受領するにあたり共通的に利用できる電子インボイス・システムの構築を目指して、電子インボイスの標準仕様を策定・実証することを目的とする。</a:t>
            </a:r>
            <a:endPar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l"/>
            <a:r>
              <a:rPr lang="ja-JP" altLang="ja-JP" sz="1800" kern="0" dirty="0">
                <a:effectLst/>
                <a:latin typeface="游明朝" panose="02020400000000000000" pitchFamily="18" charset="-128"/>
                <a:ea typeface="游明朝" panose="02020400000000000000" pitchFamily="18" charset="-128"/>
                <a:cs typeface="游明朝" panose="02020400000000000000" pitchFamily="18" charset="-128"/>
              </a:rPr>
              <a:t>本会は、標準化・全体最適化され、現行の制度・仕組みからの移行可能性に配慮された電子インボイス・システムの構築・普及を通じて、商取引全体のデジタル化と生産性向上に寄与することを目的とする。</a:t>
            </a:r>
            <a:endPar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sp>
        <p:nvSpPr>
          <p:cNvPr id="8" name="テキスト ボックス 7">
            <a:extLst>
              <a:ext uri="{FF2B5EF4-FFF2-40B4-BE49-F238E27FC236}">
                <a16:creationId xmlns:a16="http://schemas.microsoft.com/office/drawing/2014/main" id="{89E1B22C-5BDD-4775-B8B4-5F2A942554DE}"/>
              </a:ext>
            </a:extLst>
          </p:cNvPr>
          <p:cNvSpPr txBox="1"/>
          <p:nvPr/>
        </p:nvSpPr>
        <p:spPr>
          <a:xfrm>
            <a:off x="2317528" y="765504"/>
            <a:ext cx="7556938" cy="523220"/>
          </a:xfrm>
          <a:prstGeom prst="rect">
            <a:avLst/>
          </a:prstGeom>
          <a:noFill/>
        </p:spPr>
        <p:txBody>
          <a:bodyPr wrap="square" rtlCol="0">
            <a:spAutoFit/>
          </a:bodyPr>
          <a:lstStyle/>
          <a:p>
            <a:pPr algn="ctr"/>
            <a:r>
              <a:rPr kumimoji="1" lang="ja-JP" altLang="en-US" sz="2800" b="1" dirty="0"/>
              <a:t>電子インボイス推進協議会：趣旨</a:t>
            </a:r>
          </a:p>
        </p:txBody>
      </p:sp>
      <p:sp>
        <p:nvSpPr>
          <p:cNvPr id="2" name="テキスト ボックス 1">
            <a:extLst>
              <a:ext uri="{FF2B5EF4-FFF2-40B4-BE49-F238E27FC236}">
                <a16:creationId xmlns:a16="http://schemas.microsoft.com/office/drawing/2014/main" id="{74FCEC53-9C11-483A-A93D-7B0A723D7D13}"/>
              </a:ext>
            </a:extLst>
          </p:cNvPr>
          <p:cNvSpPr txBox="1"/>
          <p:nvPr/>
        </p:nvSpPr>
        <p:spPr>
          <a:xfrm>
            <a:off x="9553904" y="222338"/>
            <a:ext cx="2091558" cy="369332"/>
          </a:xfrm>
          <a:prstGeom prst="rect">
            <a:avLst/>
          </a:prstGeom>
          <a:noFill/>
          <a:ln>
            <a:solidFill>
              <a:schemeClr val="accent1"/>
            </a:solidFill>
          </a:ln>
        </p:spPr>
        <p:txBody>
          <a:bodyPr wrap="square" rtlCol="0">
            <a:spAutoFit/>
          </a:bodyPr>
          <a:lstStyle/>
          <a:p>
            <a:pPr algn="ctr"/>
            <a:r>
              <a:rPr kumimoji="1" lang="ja-JP" altLang="en-US" b="1" dirty="0"/>
              <a:t>合同</a:t>
            </a:r>
            <a:r>
              <a:rPr kumimoji="1" lang="en-US" altLang="ja-JP" b="1" dirty="0"/>
              <a:t>2020-3-06</a:t>
            </a:r>
            <a:endParaRPr kumimoji="1" lang="ja-JP" altLang="en-US" b="1" dirty="0"/>
          </a:p>
        </p:txBody>
      </p:sp>
    </p:spTree>
    <p:extLst>
      <p:ext uri="{BB962C8B-B14F-4D97-AF65-F5344CB8AC3E}">
        <p14:creationId xmlns:p14="http://schemas.microsoft.com/office/powerpoint/2010/main" val="31033274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0A9488C5-2F14-4C4B-B05C-205F044A4972}"/>
              </a:ext>
            </a:extLst>
          </p:cNvPr>
          <p:cNvSpPr txBox="1"/>
          <p:nvPr/>
        </p:nvSpPr>
        <p:spPr>
          <a:xfrm>
            <a:off x="1127760" y="1036320"/>
            <a:ext cx="9814560" cy="4893647"/>
          </a:xfrm>
          <a:prstGeom prst="rect">
            <a:avLst/>
          </a:prstGeom>
          <a:noFill/>
        </p:spPr>
        <p:txBody>
          <a:bodyPr wrap="square" rtlCol="0">
            <a:spAutoFit/>
          </a:bodyPr>
          <a:lstStyle/>
          <a:p>
            <a:pPr algn="l"/>
            <a:r>
              <a:rPr lang="zh-TW" altLang="en-US" sz="2400" b="0" i="0" u="none" strike="noStrike" baseline="0" dirty="0">
                <a:latin typeface="游明朝" panose="02020400000000000000" pitchFamily="18" charset="-128"/>
                <a:ea typeface="游明朝" panose="02020400000000000000" pitchFamily="18" charset="-128"/>
              </a:rPr>
              <a:t>幹事法人：</a:t>
            </a:r>
            <a:r>
              <a:rPr lang="en-US" altLang="zh-TW" sz="2400" b="0" i="0" u="none" strike="noStrike" baseline="0" dirty="0">
                <a:latin typeface="Times-Roman"/>
                <a:ea typeface="游明朝" panose="02020400000000000000" pitchFamily="18" charset="-128"/>
              </a:rPr>
              <a:t>6 </a:t>
            </a:r>
            <a:r>
              <a:rPr lang="zh-TW" altLang="en-US" sz="2400" b="0" i="0" u="none" strike="noStrike" baseline="0" dirty="0">
                <a:latin typeface="游明朝" panose="02020400000000000000" pitchFamily="18" charset="-128"/>
                <a:ea typeface="游明朝" panose="02020400000000000000" pitchFamily="18" charset="-128"/>
              </a:rPr>
              <a:t>法人</a:t>
            </a:r>
          </a:p>
          <a:p>
            <a:pPr lvl="1"/>
            <a:r>
              <a:rPr lang="ja-JP" altLang="en-US" sz="2400" b="0" i="0" u="none" strike="noStrike" baseline="0" dirty="0">
                <a:latin typeface="游明朝" panose="02020400000000000000" pitchFamily="18" charset="-128"/>
                <a:ea typeface="游明朝" panose="02020400000000000000" pitchFamily="18" charset="-128"/>
              </a:rPr>
              <a:t>株式会社インフォマート</a:t>
            </a:r>
          </a:p>
          <a:p>
            <a:pPr lvl="1"/>
            <a:r>
              <a:rPr lang="en-US" altLang="ja-JP" sz="2400" b="0" i="0" u="none" strike="noStrike" baseline="0" dirty="0">
                <a:latin typeface="Times-Roman"/>
                <a:ea typeface="游明朝" panose="02020400000000000000" pitchFamily="18" charset="-128"/>
              </a:rPr>
              <a:t>SAP </a:t>
            </a:r>
            <a:r>
              <a:rPr lang="ja-JP" altLang="en-US" sz="2400" b="0" i="0" u="none" strike="noStrike" baseline="0" dirty="0">
                <a:latin typeface="游明朝" panose="02020400000000000000" pitchFamily="18" charset="-128"/>
                <a:ea typeface="游明朝" panose="02020400000000000000" pitchFamily="18" charset="-128"/>
              </a:rPr>
              <a:t>ジャパン株式会社</a:t>
            </a:r>
          </a:p>
          <a:p>
            <a:pPr lvl="1"/>
            <a:r>
              <a:rPr lang="ja-JP" altLang="en-US" sz="2400" b="0" i="0" u="none" strike="noStrike" baseline="0" dirty="0">
                <a:latin typeface="游明朝" panose="02020400000000000000" pitchFamily="18" charset="-128"/>
                <a:ea typeface="游明朝" panose="02020400000000000000" pitchFamily="18" charset="-128"/>
              </a:rPr>
              <a:t>株式会社</a:t>
            </a:r>
            <a:r>
              <a:rPr lang="en-US" altLang="ja-JP" sz="2400" b="0" i="0" u="none" strike="noStrike" baseline="0" dirty="0">
                <a:latin typeface="Times-Roman"/>
                <a:ea typeface="游明朝" panose="02020400000000000000" pitchFamily="18" charset="-128"/>
              </a:rPr>
              <a:t>TKC</a:t>
            </a:r>
          </a:p>
          <a:p>
            <a:pPr lvl="1"/>
            <a:r>
              <a:rPr lang="ja-JP" altLang="en-US" sz="2400" b="0" i="0" u="none" strike="noStrike" baseline="0" dirty="0">
                <a:latin typeface="游明朝" panose="02020400000000000000" pitchFamily="18" charset="-128"/>
                <a:ea typeface="游明朝" panose="02020400000000000000" pitchFamily="18" charset="-128"/>
              </a:rPr>
              <a:t>株式会社マネーフォワード</a:t>
            </a:r>
          </a:p>
          <a:p>
            <a:pPr lvl="1"/>
            <a:r>
              <a:rPr lang="ja-JP" altLang="en-US" sz="2400" b="0" i="0" u="none" strike="noStrike" baseline="0" dirty="0">
                <a:latin typeface="游明朝" panose="02020400000000000000" pitchFamily="18" charset="-128"/>
                <a:ea typeface="游明朝" panose="02020400000000000000" pitchFamily="18" charset="-128"/>
              </a:rPr>
              <a:t>株式会社ミロク情報サービス</a:t>
            </a:r>
          </a:p>
          <a:p>
            <a:pPr lvl="1"/>
            <a:r>
              <a:rPr lang="zh-CN" altLang="en-US" sz="2400" b="0" i="0" u="none" strike="noStrike" baseline="0" dirty="0">
                <a:latin typeface="游明朝" panose="02020400000000000000" pitchFamily="18" charset="-128"/>
                <a:ea typeface="游明朝" panose="02020400000000000000" pitchFamily="18" charset="-128"/>
              </a:rPr>
              <a:t>弥生株式会社</a:t>
            </a:r>
            <a:endParaRPr lang="en-US" altLang="zh-CN" sz="2400" b="0" i="0" u="none" strike="noStrike" baseline="0" dirty="0">
              <a:latin typeface="游明朝" panose="02020400000000000000" pitchFamily="18" charset="-128"/>
              <a:ea typeface="游明朝" panose="02020400000000000000" pitchFamily="18" charset="-128"/>
            </a:endParaRPr>
          </a:p>
          <a:p>
            <a:pPr lvl="1"/>
            <a:endParaRPr lang="zh-CN" altLang="en-US" sz="2400" b="0" i="0" u="none" strike="noStrike" baseline="0" dirty="0">
              <a:latin typeface="游明朝" panose="02020400000000000000" pitchFamily="18" charset="-128"/>
              <a:ea typeface="游明朝" panose="02020400000000000000" pitchFamily="18" charset="-128"/>
            </a:endParaRPr>
          </a:p>
          <a:p>
            <a:pPr algn="l"/>
            <a:r>
              <a:rPr lang="zh-CN" altLang="en-US" sz="2400" b="0" i="0" u="none" strike="noStrike" baseline="0" dirty="0">
                <a:latin typeface="游明朝" panose="02020400000000000000" pitchFamily="18" charset="-128"/>
                <a:ea typeface="游明朝" panose="02020400000000000000" pitchFamily="18" charset="-128"/>
              </a:rPr>
              <a:t>代表幹事法人：弥生株式会社</a:t>
            </a:r>
          </a:p>
          <a:p>
            <a:pPr algn="l"/>
            <a:endParaRPr lang="en-US" altLang="ja-JP" sz="2400" b="0" i="0" u="none" strike="noStrike" baseline="0" dirty="0">
              <a:latin typeface="游明朝" panose="02020400000000000000" pitchFamily="18" charset="-128"/>
              <a:ea typeface="游明朝" panose="02020400000000000000" pitchFamily="18" charset="-128"/>
            </a:endParaRPr>
          </a:p>
          <a:p>
            <a:pPr algn="l"/>
            <a:r>
              <a:rPr lang="ja-JP" altLang="en-US" sz="2400" b="0" i="0" u="none" strike="noStrike" baseline="0" dirty="0">
                <a:latin typeface="游明朝" panose="02020400000000000000" pitchFamily="18" charset="-128"/>
                <a:ea typeface="游明朝" panose="02020400000000000000" pitchFamily="18" charset="-128"/>
              </a:rPr>
              <a:t>監事：</a:t>
            </a:r>
            <a:r>
              <a:rPr lang="en-US" altLang="ja-JP" sz="2400" b="0" i="0" u="none" strike="noStrike" baseline="0" dirty="0">
                <a:latin typeface="Times-Roman"/>
                <a:ea typeface="游明朝" panose="02020400000000000000" pitchFamily="18" charset="-128"/>
              </a:rPr>
              <a:t>2 </a:t>
            </a:r>
            <a:r>
              <a:rPr lang="ja-JP" altLang="en-US" sz="2400" b="0" i="0" u="none" strike="noStrike" baseline="0" dirty="0">
                <a:latin typeface="游明朝" panose="02020400000000000000" pitchFamily="18" charset="-128"/>
                <a:ea typeface="游明朝" panose="02020400000000000000" pitchFamily="18" charset="-128"/>
              </a:rPr>
              <a:t>名</a:t>
            </a:r>
          </a:p>
          <a:p>
            <a:pPr lvl="1"/>
            <a:r>
              <a:rPr lang="ja-JP" altLang="en-US" sz="2400" b="0" i="0" u="none" strike="noStrike" baseline="0" dirty="0">
                <a:latin typeface="游明朝" panose="02020400000000000000" pitchFamily="18" charset="-128"/>
                <a:ea typeface="游明朝" panose="02020400000000000000" pitchFamily="18" charset="-128"/>
              </a:rPr>
              <a:t>水谷 学（ピー・シー・エー株式会社）</a:t>
            </a:r>
          </a:p>
          <a:p>
            <a:pPr lvl="1"/>
            <a:r>
              <a:rPr lang="ja-JP" altLang="en-US" sz="2400" b="0" i="0" u="none" strike="noStrike" baseline="0" dirty="0">
                <a:latin typeface="游明朝" panose="02020400000000000000" pitchFamily="18" charset="-128"/>
                <a:ea typeface="游明朝" panose="02020400000000000000" pitchFamily="18" charset="-128"/>
              </a:rPr>
              <a:t>磯部 和郎（税理士）</a:t>
            </a:r>
            <a:endParaRPr kumimoji="1" lang="ja-JP" altLang="en-US" sz="2400" dirty="0"/>
          </a:p>
        </p:txBody>
      </p:sp>
      <p:sp>
        <p:nvSpPr>
          <p:cNvPr id="4" name="テキスト ボックス 3">
            <a:extLst>
              <a:ext uri="{FF2B5EF4-FFF2-40B4-BE49-F238E27FC236}">
                <a16:creationId xmlns:a16="http://schemas.microsoft.com/office/drawing/2014/main" id="{C9C63C58-F8E6-49BE-97E6-3BE6C7AC95CD}"/>
              </a:ext>
            </a:extLst>
          </p:cNvPr>
          <p:cNvSpPr txBox="1"/>
          <p:nvPr/>
        </p:nvSpPr>
        <p:spPr>
          <a:xfrm>
            <a:off x="2317529" y="395558"/>
            <a:ext cx="7556938" cy="523220"/>
          </a:xfrm>
          <a:prstGeom prst="rect">
            <a:avLst/>
          </a:prstGeom>
          <a:noFill/>
        </p:spPr>
        <p:txBody>
          <a:bodyPr wrap="square" rtlCol="0">
            <a:spAutoFit/>
          </a:bodyPr>
          <a:lstStyle/>
          <a:p>
            <a:pPr algn="ctr"/>
            <a:r>
              <a:rPr kumimoji="1" lang="ja-JP" altLang="en-US" sz="2800" b="1" dirty="0"/>
              <a:t>電子インボイス推進協議会：</a:t>
            </a:r>
            <a:r>
              <a:rPr lang="ja-JP" altLang="en-US" sz="2800" b="1" dirty="0"/>
              <a:t>役員</a:t>
            </a:r>
            <a:endParaRPr kumimoji="1" lang="ja-JP" altLang="en-US" sz="2800" b="1" dirty="0"/>
          </a:p>
        </p:txBody>
      </p:sp>
      <p:sp>
        <p:nvSpPr>
          <p:cNvPr id="5" name="テキスト ボックス 4">
            <a:extLst>
              <a:ext uri="{FF2B5EF4-FFF2-40B4-BE49-F238E27FC236}">
                <a16:creationId xmlns:a16="http://schemas.microsoft.com/office/drawing/2014/main" id="{08899E5E-3C30-4781-8C09-D6222A3F5950}"/>
              </a:ext>
            </a:extLst>
          </p:cNvPr>
          <p:cNvSpPr txBox="1"/>
          <p:nvPr/>
        </p:nvSpPr>
        <p:spPr>
          <a:xfrm>
            <a:off x="6817360" y="5929967"/>
            <a:ext cx="4033520" cy="400110"/>
          </a:xfrm>
          <a:prstGeom prst="rect">
            <a:avLst/>
          </a:prstGeom>
          <a:noFill/>
          <a:ln>
            <a:solidFill>
              <a:schemeClr val="accent1"/>
            </a:solidFill>
          </a:ln>
        </p:spPr>
        <p:txBody>
          <a:bodyPr wrap="square" rtlCol="0">
            <a:spAutoFit/>
          </a:bodyPr>
          <a:lstStyle/>
          <a:p>
            <a:pPr algn="ctr"/>
            <a:r>
              <a:rPr kumimoji="1" lang="ja-JP" altLang="en-US" sz="2000" b="1" dirty="0"/>
              <a:t>会員：約</a:t>
            </a:r>
            <a:r>
              <a:rPr kumimoji="1" lang="en-US" altLang="ja-JP" sz="2000" b="1" dirty="0"/>
              <a:t>50</a:t>
            </a:r>
            <a:r>
              <a:rPr kumimoji="1" lang="ja-JP" altLang="en-US" sz="2000" b="1" dirty="0"/>
              <a:t>社（</a:t>
            </a:r>
            <a:r>
              <a:rPr kumimoji="1" lang="en-US" altLang="ja-JP" sz="2000" b="1" dirty="0"/>
              <a:t>8</a:t>
            </a:r>
            <a:r>
              <a:rPr kumimoji="1" lang="ja-JP" altLang="en-US" sz="2000" b="1" dirty="0"/>
              <a:t>月末現在）</a:t>
            </a:r>
          </a:p>
        </p:txBody>
      </p:sp>
    </p:spTree>
    <p:extLst>
      <p:ext uri="{BB962C8B-B14F-4D97-AF65-F5344CB8AC3E}">
        <p14:creationId xmlns:p14="http://schemas.microsoft.com/office/powerpoint/2010/main" val="16233626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C528A29C-6D11-4C51-83CE-1C5CA2B648FD}"/>
              </a:ext>
            </a:extLst>
          </p:cNvPr>
          <p:cNvSpPr txBox="1"/>
          <p:nvPr/>
        </p:nvSpPr>
        <p:spPr>
          <a:xfrm>
            <a:off x="10505440" y="345440"/>
            <a:ext cx="1361440" cy="369332"/>
          </a:xfrm>
          <a:prstGeom prst="rect">
            <a:avLst/>
          </a:prstGeom>
          <a:noFill/>
          <a:ln>
            <a:solidFill>
              <a:schemeClr val="accent1"/>
            </a:solidFill>
          </a:ln>
        </p:spPr>
        <p:txBody>
          <a:bodyPr wrap="square" rtlCol="0">
            <a:spAutoFit/>
          </a:bodyPr>
          <a:lstStyle/>
          <a:p>
            <a:pPr algn="ctr"/>
            <a:r>
              <a:rPr lang="en-US" altLang="ja-JP" b="1" dirty="0"/>
              <a:t>SIPS</a:t>
            </a:r>
            <a:endParaRPr kumimoji="1" lang="ja-JP" altLang="en-US" b="1" dirty="0"/>
          </a:p>
        </p:txBody>
      </p:sp>
      <p:sp>
        <p:nvSpPr>
          <p:cNvPr id="5" name="テキスト ボックス 4">
            <a:extLst>
              <a:ext uri="{FF2B5EF4-FFF2-40B4-BE49-F238E27FC236}">
                <a16:creationId xmlns:a16="http://schemas.microsoft.com/office/drawing/2014/main" id="{384A239B-16B4-4EF6-BD0B-6B9ABD32EF98}"/>
              </a:ext>
            </a:extLst>
          </p:cNvPr>
          <p:cNvSpPr txBox="1"/>
          <p:nvPr/>
        </p:nvSpPr>
        <p:spPr>
          <a:xfrm>
            <a:off x="3174125" y="2354317"/>
            <a:ext cx="2627586" cy="369332"/>
          </a:xfrm>
          <a:prstGeom prst="rect">
            <a:avLst/>
          </a:prstGeom>
          <a:noFill/>
          <a:ln>
            <a:solidFill>
              <a:schemeClr val="accent1"/>
            </a:solidFill>
          </a:ln>
        </p:spPr>
        <p:txBody>
          <a:bodyPr wrap="square" rtlCol="0">
            <a:spAutoFit/>
          </a:bodyPr>
          <a:lstStyle/>
          <a:p>
            <a:r>
              <a:rPr kumimoji="1" lang="ja-JP" altLang="en-US" dirty="0"/>
              <a:t>インボイスメッセージ</a:t>
            </a:r>
          </a:p>
        </p:txBody>
      </p:sp>
      <p:sp>
        <p:nvSpPr>
          <p:cNvPr id="6" name="テキスト ボックス 5">
            <a:extLst>
              <a:ext uri="{FF2B5EF4-FFF2-40B4-BE49-F238E27FC236}">
                <a16:creationId xmlns:a16="http://schemas.microsoft.com/office/drawing/2014/main" id="{C9F10128-AC17-474E-A7A3-14B0B65AC12F}"/>
              </a:ext>
            </a:extLst>
          </p:cNvPr>
          <p:cNvSpPr txBox="1"/>
          <p:nvPr/>
        </p:nvSpPr>
        <p:spPr>
          <a:xfrm>
            <a:off x="3647440" y="2944365"/>
            <a:ext cx="2112579" cy="369332"/>
          </a:xfrm>
          <a:prstGeom prst="rect">
            <a:avLst/>
          </a:prstGeom>
          <a:noFill/>
          <a:ln>
            <a:solidFill>
              <a:schemeClr val="accent1"/>
            </a:solidFill>
          </a:ln>
        </p:spPr>
        <p:txBody>
          <a:bodyPr wrap="square" rtlCol="0">
            <a:spAutoFit/>
          </a:bodyPr>
          <a:lstStyle/>
          <a:p>
            <a:r>
              <a:rPr kumimoji="1" lang="ja-JP" altLang="en-US" dirty="0"/>
              <a:t>標準データ項目１</a:t>
            </a:r>
          </a:p>
        </p:txBody>
      </p:sp>
      <p:sp>
        <p:nvSpPr>
          <p:cNvPr id="8" name="テキスト ボックス 7">
            <a:extLst>
              <a:ext uri="{FF2B5EF4-FFF2-40B4-BE49-F238E27FC236}">
                <a16:creationId xmlns:a16="http://schemas.microsoft.com/office/drawing/2014/main" id="{2214BBA1-48EF-4EFA-89D4-67FEE4A24CBF}"/>
              </a:ext>
            </a:extLst>
          </p:cNvPr>
          <p:cNvSpPr txBox="1"/>
          <p:nvPr/>
        </p:nvSpPr>
        <p:spPr>
          <a:xfrm>
            <a:off x="4036323" y="3993862"/>
            <a:ext cx="2112579" cy="369332"/>
          </a:xfrm>
          <a:prstGeom prst="rect">
            <a:avLst/>
          </a:prstGeom>
          <a:noFill/>
          <a:ln>
            <a:solidFill>
              <a:schemeClr val="accent1"/>
            </a:solidFill>
          </a:ln>
        </p:spPr>
        <p:txBody>
          <a:bodyPr wrap="square" rtlCol="0">
            <a:spAutoFit/>
          </a:bodyPr>
          <a:lstStyle/>
          <a:p>
            <a:r>
              <a:rPr kumimoji="1" lang="ja-JP" altLang="en-US" dirty="0"/>
              <a:t>標準データ項目</a:t>
            </a:r>
            <a:r>
              <a:rPr lang="en-US" altLang="ja-JP" dirty="0"/>
              <a:t> n</a:t>
            </a:r>
            <a:endParaRPr kumimoji="1" lang="ja-JP" altLang="en-US" dirty="0"/>
          </a:p>
        </p:txBody>
      </p:sp>
      <p:sp>
        <p:nvSpPr>
          <p:cNvPr id="9" name="楕円 8">
            <a:extLst>
              <a:ext uri="{FF2B5EF4-FFF2-40B4-BE49-F238E27FC236}">
                <a16:creationId xmlns:a16="http://schemas.microsoft.com/office/drawing/2014/main" id="{5A619F80-B201-4EA8-BC8C-3B76D798CA00}"/>
              </a:ext>
            </a:extLst>
          </p:cNvPr>
          <p:cNvSpPr/>
          <p:nvPr/>
        </p:nvSpPr>
        <p:spPr>
          <a:xfrm>
            <a:off x="4487918" y="3481242"/>
            <a:ext cx="94593" cy="6306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楕円 10">
            <a:extLst>
              <a:ext uri="{FF2B5EF4-FFF2-40B4-BE49-F238E27FC236}">
                <a16:creationId xmlns:a16="http://schemas.microsoft.com/office/drawing/2014/main" id="{DF62752D-1000-48F1-A3DF-C1FE67ED781A}"/>
              </a:ext>
            </a:extLst>
          </p:cNvPr>
          <p:cNvSpPr/>
          <p:nvPr/>
        </p:nvSpPr>
        <p:spPr>
          <a:xfrm>
            <a:off x="4640318" y="3633642"/>
            <a:ext cx="94593" cy="6306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楕円 12">
            <a:extLst>
              <a:ext uri="{FF2B5EF4-FFF2-40B4-BE49-F238E27FC236}">
                <a16:creationId xmlns:a16="http://schemas.microsoft.com/office/drawing/2014/main" id="{B6D532B1-A5B7-46D3-A82F-9008CAD7C027}"/>
              </a:ext>
            </a:extLst>
          </p:cNvPr>
          <p:cNvSpPr/>
          <p:nvPr/>
        </p:nvSpPr>
        <p:spPr>
          <a:xfrm>
            <a:off x="4792718" y="3786042"/>
            <a:ext cx="94593" cy="6306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5" name="直線コネクタ 14">
            <a:extLst>
              <a:ext uri="{FF2B5EF4-FFF2-40B4-BE49-F238E27FC236}">
                <a16:creationId xmlns:a16="http://schemas.microsoft.com/office/drawing/2014/main" id="{1B14D6E8-BE58-4BB5-B590-480210D15A62}"/>
              </a:ext>
            </a:extLst>
          </p:cNvPr>
          <p:cNvCxnSpPr/>
          <p:nvPr/>
        </p:nvCxnSpPr>
        <p:spPr>
          <a:xfrm>
            <a:off x="3405352" y="2825080"/>
            <a:ext cx="0" cy="1375385"/>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直線コネクタ 16">
            <a:extLst>
              <a:ext uri="{FF2B5EF4-FFF2-40B4-BE49-F238E27FC236}">
                <a16:creationId xmlns:a16="http://schemas.microsoft.com/office/drawing/2014/main" id="{FD2A0000-DC91-4347-8CDB-F8F06AB2E1C3}"/>
              </a:ext>
            </a:extLst>
          </p:cNvPr>
          <p:cNvCxnSpPr>
            <a:endCxn id="6" idx="1"/>
          </p:cNvCxnSpPr>
          <p:nvPr/>
        </p:nvCxnSpPr>
        <p:spPr>
          <a:xfrm>
            <a:off x="3405352" y="3129031"/>
            <a:ext cx="24208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直線コネクタ 18">
            <a:extLst>
              <a:ext uri="{FF2B5EF4-FFF2-40B4-BE49-F238E27FC236}">
                <a16:creationId xmlns:a16="http://schemas.microsoft.com/office/drawing/2014/main" id="{6BC471FE-ABAA-4F23-8DC3-591E9B861F01}"/>
              </a:ext>
            </a:extLst>
          </p:cNvPr>
          <p:cNvCxnSpPr>
            <a:endCxn id="8" idx="1"/>
          </p:cNvCxnSpPr>
          <p:nvPr/>
        </p:nvCxnSpPr>
        <p:spPr>
          <a:xfrm>
            <a:off x="3405352" y="4178528"/>
            <a:ext cx="630971"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直線コネクタ 20">
            <a:extLst>
              <a:ext uri="{FF2B5EF4-FFF2-40B4-BE49-F238E27FC236}">
                <a16:creationId xmlns:a16="http://schemas.microsoft.com/office/drawing/2014/main" id="{8350AB55-8BE8-4D60-A162-EE347F7EA91F}"/>
              </a:ext>
            </a:extLst>
          </p:cNvPr>
          <p:cNvCxnSpPr>
            <a:cxnSpLocks/>
          </p:cNvCxnSpPr>
          <p:nvPr/>
        </p:nvCxnSpPr>
        <p:spPr>
          <a:xfrm>
            <a:off x="3405352" y="3544304"/>
            <a:ext cx="39939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直線コネクタ 21">
            <a:extLst>
              <a:ext uri="{FF2B5EF4-FFF2-40B4-BE49-F238E27FC236}">
                <a16:creationId xmlns:a16="http://schemas.microsoft.com/office/drawing/2014/main" id="{94087A16-8EE5-4434-9CF0-3AD015C8CBD0}"/>
              </a:ext>
            </a:extLst>
          </p:cNvPr>
          <p:cNvCxnSpPr>
            <a:cxnSpLocks/>
          </p:cNvCxnSpPr>
          <p:nvPr/>
        </p:nvCxnSpPr>
        <p:spPr>
          <a:xfrm>
            <a:off x="3368653" y="3817573"/>
            <a:ext cx="509664" cy="0"/>
          </a:xfrm>
          <a:prstGeom prst="line">
            <a:avLst/>
          </a:prstGeom>
        </p:spPr>
        <p:style>
          <a:lnRef idx="1">
            <a:schemeClr val="accent1"/>
          </a:lnRef>
          <a:fillRef idx="0">
            <a:schemeClr val="accent1"/>
          </a:fillRef>
          <a:effectRef idx="0">
            <a:schemeClr val="accent1"/>
          </a:effectRef>
          <a:fontRef idx="minor">
            <a:schemeClr val="tx1"/>
          </a:fontRef>
        </p:style>
      </p:cxnSp>
      <p:sp>
        <p:nvSpPr>
          <p:cNvPr id="25" name="円柱 24">
            <a:extLst>
              <a:ext uri="{FF2B5EF4-FFF2-40B4-BE49-F238E27FC236}">
                <a16:creationId xmlns:a16="http://schemas.microsoft.com/office/drawing/2014/main" id="{5F64D974-9D7E-49EA-9BBC-88C69A4E7832}"/>
              </a:ext>
            </a:extLst>
          </p:cNvPr>
          <p:cNvSpPr/>
          <p:nvPr/>
        </p:nvSpPr>
        <p:spPr>
          <a:xfrm>
            <a:off x="693683" y="2538983"/>
            <a:ext cx="1245475" cy="1454865"/>
          </a:xfrm>
          <a:prstGeom prst="can">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国連</a:t>
            </a:r>
            <a:endParaRPr kumimoji="1" lang="en-US" altLang="ja-JP" dirty="0">
              <a:solidFill>
                <a:schemeClr val="tx1"/>
              </a:solidFill>
            </a:endParaRPr>
          </a:p>
          <a:p>
            <a:pPr algn="ctr"/>
            <a:r>
              <a:rPr lang="en-US" altLang="ja-JP" dirty="0">
                <a:solidFill>
                  <a:schemeClr val="tx1"/>
                </a:solidFill>
              </a:rPr>
              <a:t>CEFACT</a:t>
            </a:r>
          </a:p>
          <a:p>
            <a:pPr algn="ctr"/>
            <a:r>
              <a:rPr kumimoji="1" lang="ja-JP" altLang="en-US" dirty="0">
                <a:solidFill>
                  <a:schemeClr val="tx1"/>
                </a:solidFill>
              </a:rPr>
              <a:t>共通辞書</a:t>
            </a:r>
          </a:p>
        </p:txBody>
      </p:sp>
      <p:sp>
        <p:nvSpPr>
          <p:cNvPr id="26" name="正方形/長方形 25">
            <a:extLst>
              <a:ext uri="{FF2B5EF4-FFF2-40B4-BE49-F238E27FC236}">
                <a16:creationId xmlns:a16="http://schemas.microsoft.com/office/drawing/2014/main" id="{87A4895D-8063-42B7-8309-78CA0E97A8AD}"/>
              </a:ext>
            </a:extLst>
          </p:cNvPr>
          <p:cNvSpPr/>
          <p:nvPr/>
        </p:nvSpPr>
        <p:spPr>
          <a:xfrm>
            <a:off x="2795752" y="2007476"/>
            <a:ext cx="3878317" cy="279575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ボックス 26">
            <a:extLst>
              <a:ext uri="{FF2B5EF4-FFF2-40B4-BE49-F238E27FC236}">
                <a16:creationId xmlns:a16="http://schemas.microsoft.com/office/drawing/2014/main" id="{D68B21EB-993C-47D2-8690-15EF6A2E6442}"/>
              </a:ext>
            </a:extLst>
          </p:cNvPr>
          <p:cNvSpPr txBox="1"/>
          <p:nvPr/>
        </p:nvSpPr>
        <p:spPr>
          <a:xfrm>
            <a:off x="2853559" y="1460236"/>
            <a:ext cx="3878317" cy="461665"/>
          </a:xfrm>
          <a:prstGeom prst="rect">
            <a:avLst/>
          </a:prstGeom>
          <a:noFill/>
        </p:spPr>
        <p:txBody>
          <a:bodyPr wrap="square" rtlCol="0">
            <a:spAutoFit/>
          </a:bodyPr>
          <a:lstStyle/>
          <a:p>
            <a:r>
              <a:rPr kumimoji="1" lang="ja-JP" altLang="en-US" sz="2400" b="1" dirty="0"/>
              <a:t>電子インボイスコアモデル</a:t>
            </a:r>
          </a:p>
        </p:txBody>
      </p:sp>
      <p:sp>
        <p:nvSpPr>
          <p:cNvPr id="28" name="フローチャート: 書類 27">
            <a:extLst>
              <a:ext uri="{FF2B5EF4-FFF2-40B4-BE49-F238E27FC236}">
                <a16:creationId xmlns:a16="http://schemas.microsoft.com/office/drawing/2014/main" id="{26107134-D8F4-4B10-AC4B-266E0FE314C9}"/>
              </a:ext>
            </a:extLst>
          </p:cNvPr>
          <p:cNvSpPr/>
          <p:nvPr/>
        </p:nvSpPr>
        <p:spPr>
          <a:xfrm>
            <a:off x="9396248" y="1279716"/>
            <a:ext cx="1750323" cy="757447"/>
          </a:xfrm>
          <a:prstGeom prst="flowChartDocumen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中小企業</a:t>
            </a:r>
            <a:endParaRPr kumimoji="1" lang="en-US" altLang="ja-JP" dirty="0">
              <a:solidFill>
                <a:schemeClr val="tx1"/>
              </a:solidFill>
            </a:endParaRPr>
          </a:p>
          <a:p>
            <a:pPr algn="ctr"/>
            <a:r>
              <a:rPr lang="ja-JP" altLang="en-US" dirty="0">
                <a:solidFill>
                  <a:schemeClr val="tx1"/>
                </a:solidFill>
              </a:rPr>
              <a:t>共通</a:t>
            </a:r>
            <a:r>
              <a:rPr lang="en-US" altLang="ja-JP" dirty="0">
                <a:solidFill>
                  <a:schemeClr val="tx1"/>
                </a:solidFill>
              </a:rPr>
              <a:t>EDI</a:t>
            </a:r>
            <a:endParaRPr kumimoji="1" lang="ja-JP" altLang="en-US" dirty="0">
              <a:solidFill>
                <a:schemeClr val="tx1"/>
              </a:solidFill>
            </a:endParaRPr>
          </a:p>
        </p:txBody>
      </p:sp>
      <p:sp>
        <p:nvSpPr>
          <p:cNvPr id="30" name="フローチャート: 書類 29">
            <a:extLst>
              <a:ext uri="{FF2B5EF4-FFF2-40B4-BE49-F238E27FC236}">
                <a16:creationId xmlns:a16="http://schemas.microsoft.com/office/drawing/2014/main" id="{8ECF5202-15B5-453F-9251-6DDF4BC9D34F}"/>
              </a:ext>
            </a:extLst>
          </p:cNvPr>
          <p:cNvSpPr/>
          <p:nvPr/>
        </p:nvSpPr>
        <p:spPr>
          <a:xfrm>
            <a:off x="9747994" y="1921901"/>
            <a:ext cx="1750323" cy="757447"/>
          </a:xfrm>
          <a:prstGeom prst="flowChartDocumen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全銀</a:t>
            </a:r>
            <a:r>
              <a:rPr lang="en-US" altLang="ja-JP" dirty="0">
                <a:solidFill>
                  <a:schemeClr val="tx1"/>
                </a:solidFill>
              </a:rPr>
              <a:t>EDI</a:t>
            </a:r>
            <a:endParaRPr kumimoji="1" lang="en-US" altLang="ja-JP" dirty="0">
              <a:solidFill>
                <a:schemeClr val="tx1"/>
              </a:solidFill>
            </a:endParaRPr>
          </a:p>
        </p:txBody>
      </p:sp>
      <p:sp>
        <p:nvSpPr>
          <p:cNvPr id="33" name="フローチャート: 複数書類 32">
            <a:extLst>
              <a:ext uri="{FF2B5EF4-FFF2-40B4-BE49-F238E27FC236}">
                <a16:creationId xmlns:a16="http://schemas.microsoft.com/office/drawing/2014/main" id="{1C6E62CC-D931-404B-A413-06168B1EBBFC}"/>
              </a:ext>
            </a:extLst>
          </p:cNvPr>
          <p:cNvSpPr/>
          <p:nvPr/>
        </p:nvSpPr>
        <p:spPr>
          <a:xfrm>
            <a:off x="9396248" y="2922463"/>
            <a:ext cx="1750323" cy="1013073"/>
          </a:xfrm>
          <a:prstGeom prst="flowChartMultidocumen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主要</a:t>
            </a:r>
            <a:endParaRPr lang="en-US" altLang="ja-JP" dirty="0">
              <a:solidFill>
                <a:schemeClr val="tx1"/>
              </a:solidFill>
            </a:endParaRPr>
          </a:p>
          <a:p>
            <a:pPr algn="ctr"/>
            <a:r>
              <a:rPr kumimoji="1" lang="ja-JP" altLang="en-US" dirty="0">
                <a:solidFill>
                  <a:schemeClr val="tx1"/>
                </a:solidFill>
              </a:rPr>
              <a:t>業界</a:t>
            </a:r>
            <a:r>
              <a:rPr kumimoji="1" lang="en-US" altLang="ja-JP" dirty="0">
                <a:solidFill>
                  <a:schemeClr val="tx1"/>
                </a:solidFill>
              </a:rPr>
              <a:t>EDI</a:t>
            </a:r>
            <a:endParaRPr kumimoji="1" lang="ja-JP" altLang="en-US" dirty="0">
              <a:solidFill>
                <a:schemeClr val="tx1"/>
              </a:solidFill>
            </a:endParaRPr>
          </a:p>
        </p:txBody>
      </p:sp>
      <p:sp>
        <p:nvSpPr>
          <p:cNvPr id="35" name="フローチャート: 複数書類 34">
            <a:extLst>
              <a:ext uri="{FF2B5EF4-FFF2-40B4-BE49-F238E27FC236}">
                <a16:creationId xmlns:a16="http://schemas.microsoft.com/office/drawing/2014/main" id="{9E9D487C-FEAA-4008-A91F-1C2B3BE47118}"/>
              </a:ext>
            </a:extLst>
          </p:cNvPr>
          <p:cNvSpPr/>
          <p:nvPr/>
        </p:nvSpPr>
        <p:spPr>
          <a:xfrm>
            <a:off x="9396247" y="4484791"/>
            <a:ext cx="1750323" cy="1013073"/>
          </a:xfrm>
          <a:prstGeom prst="flowChartMultidocumen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各種</a:t>
            </a:r>
            <a:endParaRPr lang="en-US" altLang="ja-JP" dirty="0">
              <a:solidFill>
                <a:schemeClr val="tx1"/>
              </a:solidFill>
            </a:endParaRPr>
          </a:p>
          <a:p>
            <a:pPr algn="ctr"/>
            <a:r>
              <a:rPr lang="ja-JP" altLang="en-US" dirty="0">
                <a:solidFill>
                  <a:schemeClr val="tx1"/>
                </a:solidFill>
              </a:rPr>
              <a:t>パッケージ</a:t>
            </a:r>
            <a:endParaRPr kumimoji="1" lang="ja-JP" altLang="en-US" dirty="0">
              <a:solidFill>
                <a:schemeClr val="tx1"/>
              </a:solidFill>
            </a:endParaRPr>
          </a:p>
        </p:txBody>
      </p:sp>
      <p:sp>
        <p:nvSpPr>
          <p:cNvPr id="41" name="吹き出し: 右矢印 40">
            <a:extLst>
              <a:ext uri="{FF2B5EF4-FFF2-40B4-BE49-F238E27FC236}">
                <a16:creationId xmlns:a16="http://schemas.microsoft.com/office/drawing/2014/main" id="{3D5D9B29-27F0-4E9D-9014-9DE353A40976}"/>
              </a:ext>
            </a:extLst>
          </p:cNvPr>
          <p:cNvSpPr/>
          <p:nvPr/>
        </p:nvSpPr>
        <p:spPr>
          <a:xfrm>
            <a:off x="6842584" y="2508338"/>
            <a:ext cx="2212778" cy="1945808"/>
          </a:xfrm>
          <a:prstGeom prst="rightArrowCallou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dirty="0">
                <a:solidFill>
                  <a:schemeClr val="tx1"/>
                </a:solidFill>
              </a:rPr>
              <a:t>シンタックス</a:t>
            </a:r>
            <a:endParaRPr kumimoji="1" lang="en-US" altLang="ja-JP" sz="1400" b="1" dirty="0">
              <a:solidFill>
                <a:schemeClr val="tx1"/>
              </a:solidFill>
            </a:endParaRPr>
          </a:p>
          <a:p>
            <a:pPr algn="ctr"/>
            <a:r>
              <a:rPr lang="ja-JP" altLang="en-US" sz="1400" b="1" dirty="0">
                <a:solidFill>
                  <a:schemeClr val="tx1"/>
                </a:solidFill>
              </a:rPr>
              <a:t>バインディング</a:t>
            </a:r>
            <a:endParaRPr kumimoji="1" lang="ja-JP" altLang="en-US" sz="1400" b="1" dirty="0">
              <a:solidFill>
                <a:schemeClr val="tx1"/>
              </a:solidFill>
            </a:endParaRPr>
          </a:p>
        </p:txBody>
      </p:sp>
      <p:sp>
        <p:nvSpPr>
          <p:cNvPr id="42" name="左大かっこ 41">
            <a:extLst>
              <a:ext uri="{FF2B5EF4-FFF2-40B4-BE49-F238E27FC236}">
                <a16:creationId xmlns:a16="http://schemas.microsoft.com/office/drawing/2014/main" id="{703D0461-C6BF-4124-B9AE-6F56BAFB8DAD}"/>
              </a:ext>
            </a:extLst>
          </p:cNvPr>
          <p:cNvSpPr/>
          <p:nvPr/>
        </p:nvSpPr>
        <p:spPr>
          <a:xfrm>
            <a:off x="9044501" y="1460236"/>
            <a:ext cx="293940" cy="3952592"/>
          </a:xfrm>
          <a:prstGeom prst="leftBracket">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43" name="矢印: 右 42">
            <a:extLst>
              <a:ext uri="{FF2B5EF4-FFF2-40B4-BE49-F238E27FC236}">
                <a16:creationId xmlns:a16="http://schemas.microsoft.com/office/drawing/2014/main" id="{065B2429-EA0C-4287-8441-4595C1056EBB}"/>
              </a:ext>
            </a:extLst>
          </p:cNvPr>
          <p:cNvSpPr/>
          <p:nvPr/>
        </p:nvSpPr>
        <p:spPr>
          <a:xfrm>
            <a:off x="2039006" y="3065969"/>
            <a:ext cx="683173" cy="56767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テキスト ボックス 43">
            <a:extLst>
              <a:ext uri="{FF2B5EF4-FFF2-40B4-BE49-F238E27FC236}">
                <a16:creationId xmlns:a16="http://schemas.microsoft.com/office/drawing/2014/main" id="{C539D99E-C055-496F-9ACA-26E9FB82CDAE}"/>
              </a:ext>
            </a:extLst>
          </p:cNvPr>
          <p:cNvSpPr txBox="1"/>
          <p:nvPr/>
        </p:nvSpPr>
        <p:spPr>
          <a:xfrm>
            <a:off x="3405352" y="5427110"/>
            <a:ext cx="2517227" cy="646331"/>
          </a:xfrm>
          <a:prstGeom prst="rect">
            <a:avLst/>
          </a:prstGeom>
          <a:noFill/>
          <a:ln>
            <a:solidFill>
              <a:schemeClr val="accent1">
                <a:shade val="50000"/>
              </a:schemeClr>
            </a:solidFill>
          </a:ln>
        </p:spPr>
        <p:txBody>
          <a:bodyPr wrap="square" rtlCol="0">
            <a:spAutoFit/>
          </a:bodyPr>
          <a:lstStyle/>
          <a:p>
            <a:pPr algn="ctr"/>
            <a:r>
              <a:rPr kumimoji="1" lang="ja-JP" altLang="en-US" dirty="0"/>
              <a:t>業界横断</a:t>
            </a:r>
            <a:r>
              <a:rPr kumimoji="1" lang="en-US" altLang="ja-JP" dirty="0"/>
              <a:t>EDI</a:t>
            </a:r>
          </a:p>
          <a:p>
            <a:pPr algn="ctr"/>
            <a:r>
              <a:rPr lang="ja-JP" altLang="en-US" dirty="0"/>
              <a:t>データ連携</a:t>
            </a:r>
            <a:endParaRPr kumimoji="1" lang="ja-JP" altLang="en-US" dirty="0"/>
          </a:p>
        </p:txBody>
      </p:sp>
      <p:sp>
        <p:nvSpPr>
          <p:cNvPr id="45" name="矢印: 上 44">
            <a:extLst>
              <a:ext uri="{FF2B5EF4-FFF2-40B4-BE49-F238E27FC236}">
                <a16:creationId xmlns:a16="http://schemas.microsoft.com/office/drawing/2014/main" id="{C16BEC68-0AB3-4D4C-9B05-1B49432C6FF5}"/>
              </a:ext>
            </a:extLst>
          </p:cNvPr>
          <p:cNvSpPr/>
          <p:nvPr/>
        </p:nvSpPr>
        <p:spPr>
          <a:xfrm>
            <a:off x="4340772" y="4887310"/>
            <a:ext cx="499242" cy="412773"/>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スライド番号プレースホルダー 45">
            <a:extLst>
              <a:ext uri="{FF2B5EF4-FFF2-40B4-BE49-F238E27FC236}">
                <a16:creationId xmlns:a16="http://schemas.microsoft.com/office/drawing/2014/main" id="{9DF39A5B-8046-4681-8B44-639688241A92}"/>
              </a:ext>
            </a:extLst>
          </p:cNvPr>
          <p:cNvSpPr>
            <a:spLocks noGrp="1"/>
          </p:cNvSpPr>
          <p:nvPr>
            <p:ph type="sldNum" sz="quarter" idx="12"/>
          </p:nvPr>
        </p:nvSpPr>
        <p:spPr/>
        <p:txBody>
          <a:bodyPr/>
          <a:lstStyle/>
          <a:p>
            <a:fld id="{039A7309-0133-4E61-AD5C-0867E9C3BF14}" type="slidenum">
              <a:rPr kumimoji="1" lang="ja-JP" altLang="en-US" smtClean="0"/>
              <a:t>3</a:t>
            </a:fld>
            <a:endParaRPr kumimoji="1" lang="ja-JP" altLang="en-US"/>
          </a:p>
        </p:txBody>
      </p:sp>
    </p:spTree>
    <p:extLst>
      <p:ext uri="{BB962C8B-B14F-4D97-AF65-F5344CB8AC3E}">
        <p14:creationId xmlns:p14="http://schemas.microsoft.com/office/powerpoint/2010/main" val="8753107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a:extLst>
              <a:ext uri="{FF2B5EF4-FFF2-40B4-BE49-F238E27FC236}">
                <a16:creationId xmlns:a16="http://schemas.microsoft.com/office/drawing/2014/main" id="{D7922489-48DC-4C1C-9A67-0CE221317251}"/>
              </a:ext>
            </a:extLst>
          </p:cNvPr>
          <p:cNvPicPr>
            <a:picLocks noChangeAspect="1"/>
          </p:cNvPicPr>
          <p:nvPr/>
        </p:nvPicPr>
        <p:blipFill>
          <a:blip r:embed="rId2"/>
          <a:stretch>
            <a:fillRect/>
          </a:stretch>
        </p:blipFill>
        <p:spPr>
          <a:xfrm>
            <a:off x="6176142" y="471476"/>
            <a:ext cx="5523542" cy="2776264"/>
          </a:xfrm>
          <a:prstGeom prst="rect">
            <a:avLst/>
          </a:prstGeom>
          <a:ln>
            <a:solidFill>
              <a:schemeClr val="accent1"/>
            </a:solidFill>
          </a:ln>
        </p:spPr>
      </p:pic>
      <p:sp>
        <p:nvSpPr>
          <p:cNvPr id="5" name="テキスト ボックス 4">
            <a:extLst>
              <a:ext uri="{FF2B5EF4-FFF2-40B4-BE49-F238E27FC236}">
                <a16:creationId xmlns:a16="http://schemas.microsoft.com/office/drawing/2014/main" id="{681D9D44-0F39-4A53-9840-E01D0422FE3C}"/>
              </a:ext>
            </a:extLst>
          </p:cNvPr>
          <p:cNvSpPr txBox="1"/>
          <p:nvPr/>
        </p:nvSpPr>
        <p:spPr>
          <a:xfrm>
            <a:off x="588579" y="493986"/>
            <a:ext cx="2175642" cy="369332"/>
          </a:xfrm>
          <a:prstGeom prst="rect">
            <a:avLst/>
          </a:prstGeom>
          <a:noFill/>
          <a:ln>
            <a:solidFill>
              <a:schemeClr val="accent1"/>
            </a:solidFill>
          </a:ln>
        </p:spPr>
        <p:txBody>
          <a:bodyPr wrap="square" rtlCol="0">
            <a:spAutoFit/>
          </a:bodyPr>
          <a:lstStyle/>
          <a:p>
            <a:r>
              <a:rPr kumimoji="1" lang="ja-JP" altLang="en-US" dirty="0"/>
              <a:t>請求書メッセージ</a:t>
            </a:r>
          </a:p>
        </p:txBody>
      </p:sp>
      <p:sp>
        <p:nvSpPr>
          <p:cNvPr id="6" name="テキスト ボックス 5">
            <a:extLst>
              <a:ext uri="{FF2B5EF4-FFF2-40B4-BE49-F238E27FC236}">
                <a16:creationId xmlns:a16="http://schemas.microsoft.com/office/drawing/2014/main" id="{1F80E21C-88BE-4416-BEAE-7F741B4DE2F0}"/>
              </a:ext>
            </a:extLst>
          </p:cNvPr>
          <p:cNvSpPr txBox="1"/>
          <p:nvPr/>
        </p:nvSpPr>
        <p:spPr>
          <a:xfrm>
            <a:off x="1208690" y="1240221"/>
            <a:ext cx="1954924" cy="369332"/>
          </a:xfrm>
          <a:prstGeom prst="rect">
            <a:avLst/>
          </a:prstGeom>
          <a:noFill/>
          <a:ln>
            <a:solidFill>
              <a:schemeClr val="accent1"/>
            </a:solidFill>
          </a:ln>
        </p:spPr>
        <p:txBody>
          <a:bodyPr wrap="square" rtlCol="0">
            <a:spAutoFit/>
          </a:bodyPr>
          <a:lstStyle/>
          <a:p>
            <a:r>
              <a:rPr kumimoji="1" lang="ja-JP" altLang="en-US" dirty="0"/>
              <a:t>文書情報</a:t>
            </a:r>
          </a:p>
        </p:txBody>
      </p:sp>
      <p:sp>
        <p:nvSpPr>
          <p:cNvPr id="7" name="テキスト ボックス 6">
            <a:extLst>
              <a:ext uri="{FF2B5EF4-FFF2-40B4-BE49-F238E27FC236}">
                <a16:creationId xmlns:a16="http://schemas.microsoft.com/office/drawing/2014/main" id="{3DA89A0B-818E-4B3A-BD8C-0EADB919363E}"/>
              </a:ext>
            </a:extLst>
          </p:cNvPr>
          <p:cNvSpPr txBox="1"/>
          <p:nvPr/>
        </p:nvSpPr>
        <p:spPr>
          <a:xfrm>
            <a:off x="1198179" y="1965434"/>
            <a:ext cx="1996966" cy="369332"/>
          </a:xfrm>
          <a:prstGeom prst="rect">
            <a:avLst/>
          </a:prstGeom>
          <a:noFill/>
          <a:ln>
            <a:solidFill>
              <a:schemeClr val="accent1"/>
            </a:solidFill>
          </a:ln>
        </p:spPr>
        <p:txBody>
          <a:bodyPr wrap="square" rtlCol="0">
            <a:spAutoFit/>
          </a:bodyPr>
          <a:lstStyle/>
          <a:p>
            <a:r>
              <a:rPr kumimoji="1" lang="ja-JP" altLang="en-US" dirty="0"/>
              <a:t>取引情報</a:t>
            </a:r>
          </a:p>
        </p:txBody>
      </p:sp>
      <p:sp>
        <p:nvSpPr>
          <p:cNvPr id="8" name="テキスト ボックス 7">
            <a:extLst>
              <a:ext uri="{FF2B5EF4-FFF2-40B4-BE49-F238E27FC236}">
                <a16:creationId xmlns:a16="http://schemas.microsoft.com/office/drawing/2014/main" id="{00391002-FD70-4306-B77F-386AC28150D3}"/>
              </a:ext>
            </a:extLst>
          </p:cNvPr>
          <p:cNvSpPr txBox="1"/>
          <p:nvPr/>
        </p:nvSpPr>
        <p:spPr>
          <a:xfrm>
            <a:off x="1797269" y="2711669"/>
            <a:ext cx="1881352" cy="369332"/>
          </a:xfrm>
          <a:prstGeom prst="rect">
            <a:avLst/>
          </a:prstGeom>
          <a:noFill/>
          <a:ln>
            <a:solidFill>
              <a:schemeClr val="accent1"/>
            </a:solidFill>
          </a:ln>
        </p:spPr>
        <p:txBody>
          <a:bodyPr wrap="square" rtlCol="0">
            <a:spAutoFit/>
          </a:bodyPr>
          <a:lstStyle/>
          <a:p>
            <a:r>
              <a:rPr kumimoji="1" lang="ja-JP" altLang="en-US" dirty="0"/>
              <a:t>契約情報</a:t>
            </a:r>
          </a:p>
        </p:txBody>
      </p:sp>
      <p:sp>
        <p:nvSpPr>
          <p:cNvPr id="10" name="テキスト ボックス 9">
            <a:extLst>
              <a:ext uri="{FF2B5EF4-FFF2-40B4-BE49-F238E27FC236}">
                <a16:creationId xmlns:a16="http://schemas.microsoft.com/office/drawing/2014/main" id="{D293907B-6A65-4C85-894C-38587A8DF6E2}"/>
              </a:ext>
            </a:extLst>
          </p:cNvPr>
          <p:cNvSpPr txBox="1"/>
          <p:nvPr/>
        </p:nvSpPr>
        <p:spPr>
          <a:xfrm>
            <a:off x="1797269" y="3934655"/>
            <a:ext cx="1881352" cy="369332"/>
          </a:xfrm>
          <a:prstGeom prst="rect">
            <a:avLst/>
          </a:prstGeom>
          <a:noFill/>
          <a:ln>
            <a:solidFill>
              <a:schemeClr val="accent1"/>
            </a:solidFill>
          </a:ln>
        </p:spPr>
        <p:txBody>
          <a:bodyPr wrap="square" rtlCol="0">
            <a:spAutoFit/>
          </a:bodyPr>
          <a:lstStyle/>
          <a:p>
            <a:r>
              <a:rPr lang="ja-JP" altLang="en-US" dirty="0"/>
              <a:t>決済情報</a:t>
            </a:r>
            <a:endParaRPr kumimoji="1" lang="ja-JP" altLang="en-US" dirty="0"/>
          </a:p>
        </p:txBody>
      </p:sp>
      <p:sp>
        <p:nvSpPr>
          <p:cNvPr id="12" name="テキスト ボックス 11">
            <a:extLst>
              <a:ext uri="{FF2B5EF4-FFF2-40B4-BE49-F238E27FC236}">
                <a16:creationId xmlns:a16="http://schemas.microsoft.com/office/drawing/2014/main" id="{60C37C95-C014-4333-AC54-DFB1E4EED0D3}"/>
              </a:ext>
            </a:extLst>
          </p:cNvPr>
          <p:cNvSpPr txBox="1"/>
          <p:nvPr/>
        </p:nvSpPr>
        <p:spPr>
          <a:xfrm>
            <a:off x="2764221" y="5617779"/>
            <a:ext cx="1881352" cy="369332"/>
          </a:xfrm>
          <a:prstGeom prst="rect">
            <a:avLst/>
          </a:prstGeom>
          <a:noFill/>
          <a:ln>
            <a:solidFill>
              <a:schemeClr val="accent1"/>
            </a:solidFill>
          </a:ln>
        </p:spPr>
        <p:txBody>
          <a:bodyPr wrap="square" rtlCol="0">
            <a:spAutoFit/>
          </a:bodyPr>
          <a:lstStyle/>
          <a:p>
            <a:r>
              <a:rPr lang="ja-JP" altLang="en-US" dirty="0"/>
              <a:t>明細</a:t>
            </a:r>
            <a:endParaRPr kumimoji="1" lang="ja-JP" altLang="en-US" dirty="0"/>
          </a:p>
        </p:txBody>
      </p:sp>
      <p:sp>
        <p:nvSpPr>
          <p:cNvPr id="14" name="テキスト ボックス 13">
            <a:extLst>
              <a:ext uri="{FF2B5EF4-FFF2-40B4-BE49-F238E27FC236}">
                <a16:creationId xmlns:a16="http://schemas.microsoft.com/office/drawing/2014/main" id="{E62D202A-C0D4-4950-8305-4D0CE7F17B17}"/>
              </a:ext>
            </a:extLst>
          </p:cNvPr>
          <p:cNvSpPr txBox="1"/>
          <p:nvPr/>
        </p:nvSpPr>
        <p:spPr>
          <a:xfrm>
            <a:off x="6632029" y="4028549"/>
            <a:ext cx="1881352" cy="369332"/>
          </a:xfrm>
          <a:prstGeom prst="rect">
            <a:avLst/>
          </a:prstGeom>
          <a:noFill/>
          <a:ln>
            <a:solidFill>
              <a:schemeClr val="accent1"/>
            </a:solidFill>
          </a:ln>
        </p:spPr>
        <p:txBody>
          <a:bodyPr wrap="square" rtlCol="0">
            <a:spAutoFit/>
          </a:bodyPr>
          <a:lstStyle/>
          <a:p>
            <a:r>
              <a:rPr lang="ja-JP" altLang="en-US" dirty="0"/>
              <a:t>明細行情報</a:t>
            </a:r>
            <a:endParaRPr kumimoji="1" lang="ja-JP" altLang="en-US" dirty="0"/>
          </a:p>
        </p:txBody>
      </p:sp>
      <p:sp>
        <p:nvSpPr>
          <p:cNvPr id="16" name="テキスト ボックス 15">
            <a:extLst>
              <a:ext uri="{FF2B5EF4-FFF2-40B4-BE49-F238E27FC236}">
                <a16:creationId xmlns:a16="http://schemas.microsoft.com/office/drawing/2014/main" id="{7B34AFF9-5ECF-4976-A8D4-96BF20258872}"/>
              </a:ext>
            </a:extLst>
          </p:cNvPr>
          <p:cNvSpPr txBox="1"/>
          <p:nvPr/>
        </p:nvSpPr>
        <p:spPr>
          <a:xfrm>
            <a:off x="6632029" y="4591402"/>
            <a:ext cx="1881352" cy="369332"/>
          </a:xfrm>
          <a:prstGeom prst="rect">
            <a:avLst/>
          </a:prstGeom>
          <a:noFill/>
          <a:ln>
            <a:solidFill>
              <a:schemeClr val="accent1"/>
            </a:solidFill>
          </a:ln>
        </p:spPr>
        <p:txBody>
          <a:bodyPr wrap="square" rtlCol="0">
            <a:spAutoFit/>
          </a:bodyPr>
          <a:lstStyle/>
          <a:p>
            <a:r>
              <a:rPr kumimoji="1" lang="ja-JP" altLang="en-US" dirty="0"/>
              <a:t>契約情報</a:t>
            </a:r>
          </a:p>
        </p:txBody>
      </p:sp>
      <p:sp>
        <p:nvSpPr>
          <p:cNvPr id="18" name="テキスト ボックス 17">
            <a:extLst>
              <a:ext uri="{FF2B5EF4-FFF2-40B4-BE49-F238E27FC236}">
                <a16:creationId xmlns:a16="http://schemas.microsoft.com/office/drawing/2014/main" id="{F567681B-74FD-406D-9BAB-159B3DB501A7}"/>
              </a:ext>
            </a:extLst>
          </p:cNvPr>
          <p:cNvSpPr txBox="1"/>
          <p:nvPr/>
        </p:nvSpPr>
        <p:spPr>
          <a:xfrm>
            <a:off x="6632029" y="5146832"/>
            <a:ext cx="1881352" cy="369332"/>
          </a:xfrm>
          <a:prstGeom prst="rect">
            <a:avLst/>
          </a:prstGeom>
          <a:noFill/>
          <a:ln>
            <a:solidFill>
              <a:schemeClr val="accent1"/>
            </a:solidFill>
          </a:ln>
        </p:spPr>
        <p:txBody>
          <a:bodyPr wrap="square" rtlCol="0">
            <a:spAutoFit/>
          </a:bodyPr>
          <a:lstStyle/>
          <a:p>
            <a:r>
              <a:rPr kumimoji="1" lang="ja-JP" altLang="en-US" dirty="0"/>
              <a:t>出荷情報</a:t>
            </a:r>
          </a:p>
        </p:txBody>
      </p:sp>
      <p:sp>
        <p:nvSpPr>
          <p:cNvPr id="20" name="テキスト ボックス 19">
            <a:extLst>
              <a:ext uri="{FF2B5EF4-FFF2-40B4-BE49-F238E27FC236}">
                <a16:creationId xmlns:a16="http://schemas.microsoft.com/office/drawing/2014/main" id="{91C42BAA-BB76-4533-A6EB-1BB546E92A9F}"/>
              </a:ext>
            </a:extLst>
          </p:cNvPr>
          <p:cNvSpPr txBox="1"/>
          <p:nvPr/>
        </p:nvSpPr>
        <p:spPr>
          <a:xfrm>
            <a:off x="6632029" y="5702263"/>
            <a:ext cx="1881352" cy="369332"/>
          </a:xfrm>
          <a:prstGeom prst="rect">
            <a:avLst/>
          </a:prstGeom>
          <a:noFill/>
          <a:ln>
            <a:solidFill>
              <a:schemeClr val="accent1"/>
            </a:solidFill>
          </a:ln>
        </p:spPr>
        <p:txBody>
          <a:bodyPr wrap="square" rtlCol="0">
            <a:spAutoFit/>
          </a:bodyPr>
          <a:lstStyle/>
          <a:p>
            <a:r>
              <a:rPr lang="ja-JP" altLang="en-US" dirty="0"/>
              <a:t>決済</a:t>
            </a:r>
            <a:r>
              <a:rPr kumimoji="1" lang="ja-JP" altLang="en-US" dirty="0"/>
              <a:t>情報</a:t>
            </a:r>
          </a:p>
        </p:txBody>
      </p:sp>
      <p:sp>
        <p:nvSpPr>
          <p:cNvPr id="22" name="テキスト ボックス 21">
            <a:extLst>
              <a:ext uri="{FF2B5EF4-FFF2-40B4-BE49-F238E27FC236}">
                <a16:creationId xmlns:a16="http://schemas.microsoft.com/office/drawing/2014/main" id="{54EC0FAB-51F8-46BA-AB72-D92A39F191DB}"/>
              </a:ext>
            </a:extLst>
          </p:cNvPr>
          <p:cNvSpPr txBox="1"/>
          <p:nvPr/>
        </p:nvSpPr>
        <p:spPr>
          <a:xfrm>
            <a:off x="6611009" y="6257694"/>
            <a:ext cx="1881352" cy="369332"/>
          </a:xfrm>
          <a:prstGeom prst="rect">
            <a:avLst/>
          </a:prstGeom>
          <a:noFill/>
          <a:ln>
            <a:solidFill>
              <a:schemeClr val="accent1"/>
            </a:solidFill>
          </a:ln>
        </p:spPr>
        <p:txBody>
          <a:bodyPr wrap="square" rtlCol="0">
            <a:spAutoFit/>
          </a:bodyPr>
          <a:lstStyle/>
          <a:p>
            <a:r>
              <a:rPr lang="ja-JP" altLang="en-US" dirty="0"/>
              <a:t>商品</a:t>
            </a:r>
            <a:r>
              <a:rPr kumimoji="1" lang="ja-JP" altLang="en-US" dirty="0"/>
              <a:t>情報</a:t>
            </a:r>
          </a:p>
        </p:txBody>
      </p:sp>
      <p:sp>
        <p:nvSpPr>
          <p:cNvPr id="24" name="テキスト ボックス 23">
            <a:extLst>
              <a:ext uri="{FF2B5EF4-FFF2-40B4-BE49-F238E27FC236}">
                <a16:creationId xmlns:a16="http://schemas.microsoft.com/office/drawing/2014/main" id="{0EF8E67B-855D-4A51-941F-9614777A7D5A}"/>
              </a:ext>
            </a:extLst>
          </p:cNvPr>
          <p:cNvSpPr txBox="1"/>
          <p:nvPr/>
        </p:nvSpPr>
        <p:spPr>
          <a:xfrm>
            <a:off x="4117428" y="2407756"/>
            <a:ext cx="1319048" cy="369332"/>
          </a:xfrm>
          <a:prstGeom prst="rect">
            <a:avLst/>
          </a:prstGeom>
          <a:noFill/>
          <a:ln>
            <a:solidFill>
              <a:schemeClr val="accent1"/>
            </a:solidFill>
          </a:ln>
        </p:spPr>
        <p:txBody>
          <a:bodyPr wrap="square" rtlCol="0">
            <a:spAutoFit/>
          </a:bodyPr>
          <a:lstStyle/>
          <a:p>
            <a:r>
              <a:rPr kumimoji="1" lang="ja-JP" altLang="en-US" dirty="0"/>
              <a:t>請求先</a:t>
            </a:r>
          </a:p>
        </p:txBody>
      </p:sp>
      <p:sp>
        <p:nvSpPr>
          <p:cNvPr id="26" name="テキスト ボックス 25">
            <a:extLst>
              <a:ext uri="{FF2B5EF4-FFF2-40B4-BE49-F238E27FC236}">
                <a16:creationId xmlns:a16="http://schemas.microsoft.com/office/drawing/2014/main" id="{7A6073D6-D9FA-4354-8531-C59E2CA10176}"/>
              </a:ext>
            </a:extLst>
          </p:cNvPr>
          <p:cNvSpPr txBox="1"/>
          <p:nvPr/>
        </p:nvSpPr>
        <p:spPr>
          <a:xfrm>
            <a:off x="4117428" y="2984021"/>
            <a:ext cx="1319048" cy="369332"/>
          </a:xfrm>
          <a:prstGeom prst="rect">
            <a:avLst/>
          </a:prstGeom>
          <a:noFill/>
          <a:ln>
            <a:solidFill>
              <a:schemeClr val="accent1"/>
            </a:solidFill>
          </a:ln>
        </p:spPr>
        <p:txBody>
          <a:bodyPr wrap="square" rtlCol="0">
            <a:spAutoFit/>
          </a:bodyPr>
          <a:lstStyle/>
          <a:p>
            <a:r>
              <a:rPr kumimoji="1" lang="ja-JP" altLang="en-US" dirty="0"/>
              <a:t>請求者</a:t>
            </a:r>
          </a:p>
        </p:txBody>
      </p:sp>
      <p:sp>
        <p:nvSpPr>
          <p:cNvPr id="28" name="テキスト ボックス 27">
            <a:extLst>
              <a:ext uri="{FF2B5EF4-FFF2-40B4-BE49-F238E27FC236}">
                <a16:creationId xmlns:a16="http://schemas.microsoft.com/office/drawing/2014/main" id="{5439609B-43BA-4F21-B94B-C3FBCC7A249E}"/>
              </a:ext>
            </a:extLst>
          </p:cNvPr>
          <p:cNvSpPr txBox="1"/>
          <p:nvPr/>
        </p:nvSpPr>
        <p:spPr>
          <a:xfrm>
            <a:off x="4117428" y="4258304"/>
            <a:ext cx="1319048" cy="369332"/>
          </a:xfrm>
          <a:prstGeom prst="rect">
            <a:avLst/>
          </a:prstGeom>
          <a:noFill/>
          <a:ln>
            <a:solidFill>
              <a:schemeClr val="accent1"/>
            </a:solidFill>
          </a:ln>
        </p:spPr>
        <p:txBody>
          <a:bodyPr wrap="square" rtlCol="0">
            <a:spAutoFit/>
          </a:bodyPr>
          <a:lstStyle/>
          <a:p>
            <a:r>
              <a:rPr lang="ja-JP" altLang="en-US" dirty="0"/>
              <a:t>税額</a:t>
            </a:r>
            <a:endParaRPr kumimoji="1" lang="ja-JP" altLang="en-US" dirty="0"/>
          </a:p>
        </p:txBody>
      </p:sp>
      <p:sp>
        <p:nvSpPr>
          <p:cNvPr id="30" name="テキスト ボックス 29">
            <a:extLst>
              <a:ext uri="{FF2B5EF4-FFF2-40B4-BE49-F238E27FC236}">
                <a16:creationId xmlns:a16="http://schemas.microsoft.com/office/drawing/2014/main" id="{237876A7-0D31-4D98-BA2D-E2AFBF016B62}"/>
              </a:ext>
            </a:extLst>
          </p:cNvPr>
          <p:cNvSpPr txBox="1"/>
          <p:nvPr/>
        </p:nvSpPr>
        <p:spPr>
          <a:xfrm>
            <a:off x="4117428" y="3749989"/>
            <a:ext cx="1319048" cy="369332"/>
          </a:xfrm>
          <a:prstGeom prst="rect">
            <a:avLst/>
          </a:prstGeom>
          <a:noFill/>
          <a:ln>
            <a:solidFill>
              <a:schemeClr val="accent1"/>
            </a:solidFill>
          </a:ln>
        </p:spPr>
        <p:txBody>
          <a:bodyPr wrap="square" rtlCol="0">
            <a:spAutoFit/>
          </a:bodyPr>
          <a:lstStyle/>
          <a:p>
            <a:r>
              <a:rPr lang="ja-JP" altLang="en-US" dirty="0"/>
              <a:t>金額集計</a:t>
            </a:r>
            <a:endParaRPr kumimoji="1" lang="ja-JP" altLang="en-US" dirty="0"/>
          </a:p>
        </p:txBody>
      </p:sp>
      <p:sp>
        <p:nvSpPr>
          <p:cNvPr id="32" name="テキスト ボックス 31">
            <a:extLst>
              <a:ext uri="{FF2B5EF4-FFF2-40B4-BE49-F238E27FC236}">
                <a16:creationId xmlns:a16="http://schemas.microsoft.com/office/drawing/2014/main" id="{772C88C4-30AA-49FF-855B-D9B6D6729E4A}"/>
              </a:ext>
            </a:extLst>
          </p:cNvPr>
          <p:cNvSpPr txBox="1"/>
          <p:nvPr/>
        </p:nvSpPr>
        <p:spPr>
          <a:xfrm>
            <a:off x="4117428" y="4784773"/>
            <a:ext cx="1319048" cy="369332"/>
          </a:xfrm>
          <a:prstGeom prst="rect">
            <a:avLst/>
          </a:prstGeom>
          <a:noFill/>
          <a:ln>
            <a:solidFill>
              <a:schemeClr val="accent1"/>
            </a:solidFill>
          </a:ln>
        </p:spPr>
        <p:txBody>
          <a:bodyPr wrap="square" rtlCol="0">
            <a:spAutoFit/>
          </a:bodyPr>
          <a:lstStyle/>
          <a:p>
            <a:r>
              <a:rPr lang="ja-JP" altLang="en-US" dirty="0"/>
              <a:t>支払方法</a:t>
            </a:r>
            <a:endParaRPr kumimoji="1" lang="ja-JP" altLang="en-US" dirty="0"/>
          </a:p>
        </p:txBody>
      </p:sp>
      <p:sp>
        <p:nvSpPr>
          <p:cNvPr id="33" name="テキスト ボックス 32">
            <a:extLst>
              <a:ext uri="{FF2B5EF4-FFF2-40B4-BE49-F238E27FC236}">
                <a16:creationId xmlns:a16="http://schemas.microsoft.com/office/drawing/2014/main" id="{F664D86D-3CBF-4428-B4C8-4E49711A4BD1}"/>
              </a:ext>
            </a:extLst>
          </p:cNvPr>
          <p:cNvSpPr txBox="1"/>
          <p:nvPr/>
        </p:nvSpPr>
        <p:spPr>
          <a:xfrm>
            <a:off x="8660524" y="4028549"/>
            <a:ext cx="1481959" cy="369332"/>
          </a:xfrm>
          <a:prstGeom prst="rect">
            <a:avLst/>
          </a:prstGeom>
          <a:noFill/>
        </p:spPr>
        <p:txBody>
          <a:bodyPr wrap="square" rtlCol="0">
            <a:spAutoFit/>
          </a:bodyPr>
          <a:lstStyle/>
          <a:p>
            <a:r>
              <a:rPr kumimoji="1" lang="ja-JP" altLang="en-US" dirty="0"/>
              <a:t>（行番号）</a:t>
            </a:r>
          </a:p>
        </p:txBody>
      </p:sp>
      <p:sp>
        <p:nvSpPr>
          <p:cNvPr id="35" name="テキスト ボックス 34">
            <a:extLst>
              <a:ext uri="{FF2B5EF4-FFF2-40B4-BE49-F238E27FC236}">
                <a16:creationId xmlns:a16="http://schemas.microsoft.com/office/drawing/2014/main" id="{97FED2E1-E35B-4FD3-ABAC-48C9AAB29C02}"/>
              </a:ext>
            </a:extLst>
          </p:cNvPr>
          <p:cNvSpPr txBox="1"/>
          <p:nvPr/>
        </p:nvSpPr>
        <p:spPr>
          <a:xfrm>
            <a:off x="8660524" y="4605549"/>
            <a:ext cx="1481959" cy="369332"/>
          </a:xfrm>
          <a:prstGeom prst="rect">
            <a:avLst/>
          </a:prstGeom>
          <a:noFill/>
        </p:spPr>
        <p:txBody>
          <a:bodyPr wrap="square" rtlCol="0">
            <a:spAutoFit/>
          </a:bodyPr>
          <a:lstStyle/>
          <a:p>
            <a:r>
              <a:rPr kumimoji="1" lang="ja-JP" altLang="en-US" dirty="0"/>
              <a:t>（</a:t>
            </a:r>
            <a:r>
              <a:rPr lang="ja-JP" altLang="en-US" dirty="0"/>
              <a:t>単価</a:t>
            </a:r>
            <a:r>
              <a:rPr kumimoji="1" lang="ja-JP" altLang="en-US" dirty="0"/>
              <a:t>）</a:t>
            </a:r>
          </a:p>
        </p:txBody>
      </p:sp>
      <p:sp>
        <p:nvSpPr>
          <p:cNvPr id="37" name="テキスト ボックス 36">
            <a:extLst>
              <a:ext uri="{FF2B5EF4-FFF2-40B4-BE49-F238E27FC236}">
                <a16:creationId xmlns:a16="http://schemas.microsoft.com/office/drawing/2014/main" id="{2276D7A6-C5D9-41B8-AAEA-08F8E64116A1}"/>
              </a:ext>
            </a:extLst>
          </p:cNvPr>
          <p:cNvSpPr txBox="1"/>
          <p:nvPr/>
        </p:nvSpPr>
        <p:spPr>
          <a:xfrm>
            <a:off x="8639502" y="5180531"/>
            <a:ext cx="1481959" cy="369332"/>
          </a:xfrm>
          <a:prstGeom prst="rect">
            <a:avLst/>
          </a:prstGeom>
          <a:noFill/>
        </p:spPr>
        <p:txBody>
          <a:bodyPr wrap="square" rtlCol="0">
            <a:spAutoFit/>
          </a:bodyPr>
          <a:lstStyle/>
          <a:p>
            <a:r>
              <a:rPr kumimoji="1" lang="ja-JP" altLang="en-US" dirty="0"/>
              <a:t>（</a:t>
            </a:r>
            <a:r>
              <a:rPr lang="ja-JP" altLang="en-US" dirty="0"/>
              <a:t>数量</a:t>
            </a:r>
            <a:r>
              <a:rPr kumimoji="1" lang="ja-JP" altLang="en-US" dirty="0"/>
              <a:t>）</a:t>
            </a:r>
          </a:p>
        </p:txBody>
      </p:sp>
      <p:sp>
        <p:nvSpPr>
          <p:cNvPr id="39" name="テキスト ボックス 38">
            <a:extLst>
              <a:ext uri="{FF2B5EF4-FFF2-40B4-BE49-F238E27FC236}">
                <a16:creationId xmlns:a16="http://schemas.microsoft.com/office/drawing/2014/main" id="{E91E0894-08C3-454C-BA07-E550631C63F8}"/>
              </a:ext>
            </a:extLst>
          </p:cNvPr>
          <p:cNvSpPr txBox="1"/>
          <p:nvPr/>
        </p:nvSpPr>
        <p:spPr>
          <a:xfrm>
            <a:off x="8686799" y="5702263"/>
            <a:ext cx="1481959" cy="369332"/>
          </a:xfrm>
          <a:prstGeom prst="rect">
            <a:avLst/>
          </a:prstGeom>
          <a:noFill/>
        </p:spPr>
        <p:txBody>
          <a:bodyPr wrap="square" rtlCol="0">
            <a:spAutoFit/>
          </a:bodyPr>
          <a:lstStyle/>
          <a:p>
            <a:r>
              <a:rPr kumimoji="1" lang="ja-JP" altLang="en-US" dirty="0"/>
              <a:t>（</a:t>
            </a:r>
            <a:r>
              <a:rPr lang="ja-JP" altLang="en-US" dirty="0"/>
              <a:t>金額</a:t>
            </a:r>
            <a:r>
              <a:rPr kumimoji="1" lang="ja-JP" altLang="en-US" dirty="0"/>
              <a:t>）</a:t>
            </a:r>
          </a:p>
        </p:txBody>
      </p:sp>
      <p:sp>
        <p:nvSpPr>
          <p:cNvPr id="41" name="テキスト ボックス 40">
            <a:extLst>
              <a:ext uri="{FF2B5EF4-FFF2-40B4-BE49-F238E27FC236}">
                <a16:creationId xmlns:a16="http://schemas.microsoft.com/office/drawing/2014/main" id="{CE5F423E-6B6E-47C3-B447-D65694F8A0E3}"/>
              </a:ext>
            </a:extLst>
          </p:cNvPr>
          <p:cNvSpPr txBox="1"/>
          <p:nvPr/>
        </p:nvSpPr>
        <p:spPr>
          <a:xfrm>
            <a:off x="8686799" y="6257694"/>
            <a:ext cx="1481959" cy="369332"/>
          </a:xfrm>
          <a:prstGeom prst="rect">
            <a:avLst/>
          </a:prstGeom>
          <a:noFill/>
        </p:spPr>
        <p:txBody>
          <a:bodyPr wrap="square" rtlCol="0">
            <a:spAutoFit/>
          </a:bodyPr>
          <a:lstStyle/>
          <a:p>
            <a:r>
              <a:rPr kumimoji="1" lang="ja-JP" altLang="en-US" dirty="0"/>
              <a:t>（</a:t>
            </a:r>
            <a:r>
              <a:rPr lang="ja-JP" altLang="en-US" dirty="0"/>
              <a:t>品名</a:t>
            </a:r>
            <a:r>
              <a:rPr kumimoji="1" lang="ja-JP" altLang="en-US" dirty="0"/>
              <a:t>）</a:t>
            </a:r>
          </a:p>
        </p:txBody>
      </p:sp>
      <p:cxnSp>
        <p:nvCxnSpPr>
          <p:cNvPr id="43" name="直線コネクタ 42">
            <a:extLst>
              <a:ext uri="{FF2B5EF4-FFF2-40B4-BE49-F238E27FC236}">
                <a16:creationId xmlns:a16="http://schemas.microsoft.com/office/drawing/2014/main" id="{F38E2822-A410-4EA3-B978-D40DA5A6D6E5}"/>
              </a:ext>
            </a:extLst>
          </p:cNvPr>
          <p:cNvCxnSpPr/>
          <p:nvPr/>
        </p:nvCxnSpPr>
        <p:spPr>
          <a:xfrm>
            <a:off x="903890" y="863318"/>
            <a:ext cx="0" cy="1286782"/>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直線コネクタ 44">
            <a:extLst>
              <a:ext uri="{FF2B5EF4-FFF2-40B4-BE49-F238E27FC236}">
                <a16:creationId xmlns:a16="http://schemas.microsoft.com/office/drawing/2014/main" id="{B77612CA-C3FE-4E81-A8DC-3AD1BD5D6FE8}"/>
              </a:ext>
            </a:extLst>
          </p:cNvPr>
          <p:cNvCxnSpPr>
            <a:endCxn id="6" idx="1"/>
          </p:cNvCxnSpPr>
          <p:nvPr/>
        </p:nvCxnSpPr>
        <p:spPr>
          <a:xfrm>
            <a:off x="903890" y="1424887"/>
            <a:ext cx="304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6" name="直線コネクタ 45">
            <a:extLst>
              <a:ext uri="{FF2B5EF4-FFF2-40B4-BE49-F238E27FC236}">
                <a16:creationId xmlns:a16="http://schemas.microsoft.com/office/drawing/2014/main" id="{AB0BBF5B-05D5-4B0C-BB21-342C8092ADB3}"/>
              </a:ext>
            </a:extLst>
          </p:cNvPr>
          <p:cNvCxnSpPr>
            <a:cxnSpLocks/>
          </p:cNvCxnSpPr>
          <p:nvPr/>
        </p:nvCxnSpPr>
        <p:spPr>
          <a:xfrm>
            <a:off x="903890" y="2150100"/>
            <a:ext cx="304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直線コネクタ 48">
            <a:extLst>
              <a:ext uri="{FF2B5EF4-FFF2-40B4-BE49-F238E27FC236}">
                <a16:creationId xmlns:a16="http://schemas.microsoft.com/office/drawing/2014/main" id="{6E3EBD64-B64E-4C03-8B09-3CBBEA94F5D1}"/>
              </a:ext>
            </a:extLst>
          </p:cNvPr>
          <p:cNvCxnSpPr/>
          <p:nvPr/>
        </p:nvCxnSpPr>
        <p:spPr>
          <a:xfrm>
            <a:off x="1513490" y="2334766"/>
            <a:ext cx="0" cy="3367497"/>
          </a:xfrm>
          <a:prstGeom prst="line">
            <a:avLst/>
          </a:prstGeom>
        </p:spPr>
        <p:style>
          <a:lnRef idx="1">
            <a:schemeClr val="accent1"/>
          </a:lnRef>
          <a:fillRef idx="0">
            <a:schemeClr val="accent1"/>
          </a:fillRef>
          <a:effectRef idx="0">
            <a:schemeClr val="accent1"/>
          </a:effectRef>
          <a:fontRef idx="minor">
            <a:schemeClr val="tx1"/>
          </a:fontRef>
        </p:style>
      </p:cxnSp>
      <p:cxnSp>
        <p:nvCxnSpPr>
          <p:cNvPr id="51" name="直線コネクタ 50">
            <a:extLst>
              <a:ext uri="{FF2B5EF4-FFF2-40B4-BE49-F238E27FC236}">
                <a16:creationId xmlns:a16="http://schemas.microsoft.com/office/drawing/2014/main" id="{03E2AA16-2E83-4292-92D1-CB3EA5A150D8}"/>
              </a:ext>
            </a:extLst>
          </p:cNvPr>
          <p:cNvCxnSpPr>
            <a:endCxn id="8" idx="1"/>
          </p:cNvCxnSpPr>
          <p:nvPr/>
        </p:nvCxnSpPr>
        <p:spPr>
          <a:xfrm>
            <a:off x="1513490" y="2896335"/>
            <a:ext cx="283779"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直線コネクタ 51">
            <a:extLst>
              <a:ext uri="{FF2B5EF4-FFF2-40B4-BE49-F238E27FC236}">
                <a16:creationId xmlns:a16="http://schemas.microsoft.com/office/drawing/2014/main" id="{108DE507-1D4F-4890-863D-1553AD2D4D7A}"/>
              </a:ext>
            </a:extLst>
          </p:cNvPr>
          <p:cNvCxnSpPr>
            <a:cxnSpLocks/>
          </p:cNvCxnSpPr>
          <p:nvPr/>
        </p:nvCxnSpPr>
        <p:spPr>
          <a:xfrm flipV="1">
            <a:off x="1545021" y="5702263"/>
            <a:ext cx="1219200" cy="735"/>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直線コネクタ 52">
            <a:extLst>
              <a:ext uri="{FF2B5EF4-FFF2-40B4-BE49-F238E27FC236}">
                <a16:creationId xmlns:a16="http://schemas.microsoft.com/office/drawing/2014/main" id="{060511C0-6B24-47F2-BCDB-5861D2F3359F}"/>
              </a:ext>
            </a:extLst>
          </p:cNvPr>
          <p:cNvCxnSpPr/>
          <p:nvPr/>
        </p:nvCxnSpPr>
        <p:spPr>
          <a:xfrm>
            <a:off x="1534510" y="4119321"/>
            <a:ext cx="283779"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5" name="直線コネクタ 54">
            <a:extLst>
              <a:ext uri="{FF2B5EF4-FFF2-40B4-BE49-F238E27FC236}">
                <a16:creationId xmlns:a16="http://schemas.microsoft.com/office/drawing/2014/main" id="{C04C33A7-CCE9-4A70-ADEF-C4F8F5EE79B0}"/>
              </a:ext>
            </a:extLst>
          </p:cNvPr>
          <p:cNvCxnSpPr/>
          <p:nvPr/>
        </p:nvCxnSpPr>
        <p:spPr>
          <a:xfrm>
            <a:off x="6327230" y="4203405"/>
            <a:ext cx="283779"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直線コネクタ 55">
            <a:extLst>
              <a:ext uri="{FF2B5EF4-FFF2-40B4-BE49-F238E27FC236}">
                <a16:creationId xmlns:a16="http://schemas.microsoft.com/office/drawing/2014/main" id="{3CE2A3FD-B9D2-4E79-9BF3-1373DD56E255}"/>
              </a:ext>
            </a:extLst>
          </p:cNvPr>
          <p:cNvCxnSpPr/>
          <p:nvPr/>
        </p:nvCxnSpPr>
        <p:spPr>
          <a:xfrm>
            <a:off x="6348250" y="6378565"/>
            <a:ext cx="283779"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7" name="直線コネクタ 56">
            <a:extLst>
              <a:ext uri="{FF2B5EF4-FFF2-40B4-BE49-F238E27FC236}">
                <a16:creationId xmlns:a16="http://schemas.microsoft.com/office/drawing/2014/main" id="{5F38DDAA-D6AA-4390-AA92-33EDE9E5F093}"/>
              </a:ext>
            </a:extLst>
          </p:cNvPr>
          <p:cNvCxnSpPr/>
          <p:nvPr/>
        </p:nvCxnSpPr>
        <p:spPr>
          <a:xfrm>
            <a:off x="6348250" y="4813005"/>
            <a:ext cx="283779"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8" name="直線コネクタ 57">
            <a:extLst>
              <a:ext uri="{FF2B5EF4-FFF2-40B4-BE49-F238E27FC236}">
                <a16:creationId xmlns:a16="http://schemas.microsoft.com/office/drawing/2014/main" id="{619D7AB7-FA60-4799-9618-A0032B711FF7}"/>
              </a:ext>
            </a:extLst>
          </p:cNvPr>
          <p:cNvCxnSpPr/>
          <p:nvPr/>
        </p:nvCxnSpPr>
        <p:spPr>
          <a:xfrm>
            <a:off x="6348249" y="5315000"/>
            <a:ext cx="283779"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直線コネクタ 58">
            <a:extLst>
              <a:ext uri="{FF2B5EF4-FFF2-40B4-BE49-F238E27FC236}">
                <a16:creationId xmlns:a16="http://schemas.microsoft.com/office/drawing/2014/main" id="{29CD2B87-F93D-4DE1-9CE8-AD2D31E65FA1}"/>
              </a:ext>
            </a:extLst>
          </p:cNvPr>
          <p:cNvCxnSpPr/>
          <p:nvPr/>
        </p:nvCxnSpPr>
        <p:spPr>
          <a:xfrm>
            <a:off x="6348249" y="5886929"/>
            <a:ext cx="283779"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1" name="直線コネクタ 60">
            <a:extLst>
              <a:ext uri="{FF2B5EF4-FFF2-40B4-BE49-F238E27FC236}">
                <a16:creationId xmlns:a16="http://schemas.microsoft.com/office/drawing/2014/main" id="{B698C667-54FD-454F-8434-636458C7D4B6}"/>
              </a:ext>
            </a:extLst>
          </p:cNvPr>
          <p:cNvCxnSpPr/>
          <p:nvPr/>
        </p:nvCxnSpPr>
        <p:spPr>
          <a:xfrm>
            <a:off x="6327230" y="4203405"/>
            <a:ext cx="21019" cy="2175160"/>
          </a:xfrm>
          <a:prstGeom prst="line">
            <a:avLst/>
          </a:prstGeom>
        </p:spPr>
        <p:style>
          <a:lnRef idx="1">
            <a:schemeClr val="accent1"/>
          </a:lnRef>
          <a:fillRef idx="0">
            <a:schemeClr val="accent1"/>
          </a:fillRef>
          <a:effectRef idx="0">
            <a:schemeClr val="accent1"/>
          </a:effectRef>
          <a:fontRef idx="minor">
            <a:schemeClr val="tx1"/>
          </a:fontRef>
        </p:style>
      </p:cxnSp>
      <p:cxnSp>
        <p:nvCxnSpPr>
          <p:cNvPr id="63" name="直線コネクタ 62">
            <a:extLst>
              <a:ext uri="{FF2B5EF4-FFF2-40B4-BE49-F238E27FC236}">
                <a16:creationId xmlns:a16="http://schemas.microsoft.com/office/drawing/2014/main" id="{4904C7E4-4670-4046-833A-77E4ABD91B2A}"/>
              </a:ext>
            </a:extLst>
          </p:cNvPr>
          <p:cNvCxnSpPr>
            <a:stCxn id="12" idx="3"/>
          </p:cNvCxnSpPr>
          <p:nvPr/>
        </p:nvCxnSpPr>
        <p:spPr>
          <a:xfrm>
            <a:off x="4645573" y="5802445"/>
            <a:ext cx="1692166" cy="0"/>
          </a:xfrm>
          <a:prstGeom prst="line">
            <a:avLst/>
          </a:prstGeom>
        </p:spPr>
        <p:style>
          <a:lnRef idx="1">
            <a:schemeClr val="accent1"/>
          </a:lnRef>
          <a:fillRef idx="0">
            <a:schemeClr val="accent1"/>
          </a:fillRef>
          <a:effectRef idx="0">
            <a:schemeClr val="accent1"/>
          </a:effectRef>
          <a:fontRef idx="minor">
            <a:schemeClr val="tx1"/>
          </a:fontRef>
        </p:style>
      </p:cxnSp>
      <p:sp>
        <p:nvSpPr>
          <p:cNvPr id="64" name="テキスト ボックス 63">
            <a:extLst>
              <a:ext uri="{FF2B5EF4-FFF2-40B4-BE49-F238E27FC236}">
                <a16:creationId xmlns:a16="http://schemas.microsoft.com/office/drawing/2014/main" id="{AF7295ED-D689-4318-AC61-1DBE728A1667}"/>
              </a:ext>
            </a:extLst>
          </p:cNvPr>
          <p:cNvSpPr txBox="1"/>
          <p:nvPr/>
        </p:nvSpPr>
        <p:spPr>
          <a:xfrm>
            <a:off x="2186152" y="5702263"/>
            <a:ext cx="762004" cy="369332"/>
          </a:xfrm>
          <a:prstGeom prst="rect">
            <a:avLst/>
          </a:prstGeom>
          <a:noFill/>
        </p:spPr>
        <p:txBody>
          <a:bodyPr wrap="square" rtlCol="0">
            <a:spAutoFit/>
          </a:bodyPr>
          <a:lstStyle/>
          <a:p>
            <a:r>
              <a:rPr lang="en-US" altLang="ja-JP" b="1" dirty="0"/>
              <a:t>n</a:t>
            </a:r>
            <a:r>
              <a:rPr kumimoji="1" lang="ja-JP" altLang="en-US" b="1" dirty="0"/>
              <a:t>行</a:t>
            </a:r>
          </a:p>
        </p:txBody>
      </p:sp>
      <p:cxnSp>
        <p:nvCxnSpPr>
          <p:cNvPr id="65" name="直線コネクタ 64">
            <a:extLst>
              <a:ext uri="{FF2B5EF4-FFF2-40B4-BE49-F238E27FC236}">
                <a16:creationId xmlns:a16="http://schemas.microsoft.com/office/drawing/2014/main" id="{99D76B76-42B8-4E99-BFD1-39D8B42CAAB7}"/>
              </a:ext>
            </a:extLst>
          </p:cNvPr>
          <p:cNvCxnSpPr>
            <a:cxnSpLocks/>
          </p:cNvCxnSpPr>
          <p:nvPr/>
        </p:nvCxnSpPr>
        <p:spPr>
          <a:xfrm>
            <a:off x="3698329" y="2873849"/>
            <a:ext cx="157655" cy="5989"/>
          </a:xfrm>
          <a:prstGeom prst="line">
            <a:avLst/>
          </a:prstGeom>
        </p:spPr>
        <p:style>
          <a:lnRef idx="1">
            <a:schemeClr val="accent1"/>
          </a:lnRef>
          <a:fillRef idx="0">
            <a:schemeClr val="accent1"/>
          </a:fillRef>
          <a:effectRef idx="0">
            <a:schemeClr val="accent1"/>
          </a:effectRef>
          <a:fontRef idx="minor">
            <a:schemeClr val="tx1"/>
          </a:fontRef>
        </p:style>
      </p:cxnSp>
      <p:cxnSp>
        <p:nvCxnSpPr>
          <p:cNvPr id="66" name="直線コネクタ 65">
            <a:extLst>
              <a:ext uri="{FF2B5EF4-FFF2-40B4-BE49-F238E27FC236}">
                <a16:creationId xmlns:a16="http://schemas.microsoft.com/office/drawing/2014/main" id="{30717A9A-F049-483B-8031-8C82FE022D6F}"/>
              </a:ext>
            </a:extLst>
          </p:cNvPr>
          <p:cNvCxnSpPr/>
          <p:nvPr/>
        </p:nvCxnSpPr>
        <p:spPr>
          <a:xfrm>
            <a:off x="3833649" y="4960734"/>
            <a:ext cx="283779"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7" name="直線コネクタ 66">
            <a:extLst>
              <a:ext uri="{FF2B5EF4-FFF2-40B4-BE49-F238E27FC236}">
                <a16:creationId xmlns:a16="http://schemas.microsoft.com/office/drawing/2014/main" id="{7FC51BA9-EAAE-4918-9532-78447CC88073}"/>
              </a:ext>
            </a:extLst>
          </p:cNvPr>
          <p:cNvCxnSpPr/>
          <p:nvPr/>
        </p:nvCxnSpPr>
        <p:spPr>
          <a:xfrm>
            <a:off x="3833649" y="4391892"/>
            <a:ext cx="283779"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8" name="直線コネクタ 67">
            <a:extLst>
              <a:ext uri="{FF2B5EF4-FFF2-40B4-BE49-F238E27FC236}">
                <a16:creationId xmlns:a16="http://schemas.microsoft.com/office/drawing/2014/main" id="{61A1A5CC-904E-4715-A180-BE1C076CD362}"/>
              </a:ext>
            </a:extLst>
          </p:cNvPr>
          <p:cNvCxnSpPr/>
          <p:nvPr/>
        </p:nvCxnSpPr>
        <p:spPr>
          <a:xfrm>
            <a:off x="3833649" y="3923410"/>
            <a:ext cx="283779"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9" name="直線コネクタ 68">
            <a:extLst>
              <a:ext uri="{FF2B5EF4-FFF2-40B4-BE49-F238E27FC236}">
                <a16:creationId xmlns:a16="http://schemas.microsoft.com/office/drawing/2014/main" id="{9F2AE447-728A-49BB-94B8-0B8ADEA1DA35}"/>
              </a:ext>
            </a:extLst>
          </p:cNvPr>
          <p:cNvCxnSpPr/>
          <p:nvPr/>
        </p:nvCxnSpPr>
        <p:spPr>
          <a:xfrm>
            <a:off x="3833649" y="2592422"/>
            <a:ext cx="283779"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0" name="直線コネクタ 69">
            <a:extLst>
              <a:ext uri="{FF2B5EF4-FFF2-40B4-BE49-F238E27FC236}">
                <a16:creationId xmlns:a16="http://schemas.microsoft.com/office/drawing/2014/main" id="{6DB9EF77-C566-4337-B3BA-810E33D68107}"/>
              </a:ext>
            </a:extLst>
          </p:cNvPr>
          <p:cNvCxnSpPr/>
          <p:nvPr/>
        </p:nvCxnSpPr>
        <p:spPr>
          <a:xfrm>
            <a:off x="3833649" y="3168687"/>
            <a:ext cx="283779"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4" name="直線コネクタ 73">
            <a:extLst>
              <a:ext uri="{FF2B5EF4-FFF2-40B4-BE49-F238E27FC236}">
                <a16:creationId xmlns:a16="http://schemas.microsoft.com/office/drawing/2014/main" id="{B51859CB-1203-49B5-89E4-D3BC173A266E}"/>
              </a:ext>
            </a:extLst>
          </p:cNvPr>
          <p:cNvCxnSpPr/>
          <p:nvPr/>
        </p:nvCxnSpPr>
        <p:spPr>
          <a:xfrm>
            <a:off x="3833649" y="2592422"/>
            <a:ext cx="0" cy="576265"/>
          </a:xfrm>
          <a:prstGeom prst="line">
            <a:avLst/>
          </a:prstGeom>
        </p:spPr>
        <p:style>
          <a:lnRef idx="1">
            <a:schemeClr val="accent1"/>
          </a:lnRef>
          <a:fillRef idx="0">
            <a:schemeClr val="accent1"/>
          </a:fillRef>
          <a:effectRef idx="0">
            <a:schemeClr val="accent1"/>
          </a:effectRef>
          <a:fontRef idx="minor">
            <a:schemeClr val="tx1"/>
          </a:fontRef>
        </p:style>
      </p:cxnSp>
      <p:cxnSp>
        <p:nvCxnSpPr>
          <p:cNvPr id="75" name="直線コネクタ 74">
            <a:extLst>
              <a:ext uri="{FF2B5EF4-FFF2-40B4-BE49-F238E27FC236}">
                <a16:creationId xmlns:a16="http://schemas.microsoft.com/office/drawing/2014/main" id="{7E3BAF6B-9962-45A8-BB04-83C54883AB5F}"/>
              </a:ext>
            </a:extLst>
          </p:cNvPr>
          <p:cNvCxnSpPr>
            <a:cxnSpLocks/>
          </p:cNvCxnSpPr>
          <p:nvPr/>
        </p:nvCxnSpPr>
        <p:spPr>
          <a:xfrm>
            <a:off x="3833649" y="3963288"/>
            <a:ext cx="0" cy="997446"/>
          </a:xfrm>
          <a:prstGeom prst="line">
            <a:avLst/>
          </a:prstGeom>
        </p:spPr>
        <p:style>
          <a:lnRef idx="1">
            <a:schemeClr val="accent1"/>
          </a:lnRef>
          <a:fillRef idx="0">
            <a:schemeClr val="accent1"/>
          </a:fillRef>
          <a:effectRef idx="0">
            <a:schemeClr val="accent1"/>
          </a:effectRef>
          <a:fontRef idx="minor">
            <a:schemeClr val="tx1"/>
          </a:fontRef>
        </p:style>
      </p:cxnSp>
      <p:cxnSp>
        <p:nvCxnSpPr>
          <p:cNvPr id="80" name="直線コネクタ 79">
            <a:extLst>
              <a:ext uri="{FF2B5EF4-FFF2-40B4-BE49-F238E27FC236}">
                <a16:creationId xmlns:a16="http://schemas.microsoft.com/office/drawing/2014/main" id="{33578AA3-1014-4920-B22F-33105FEAE93F}"/>
              </a:ext>
            </a:extLst>
          </p:cNvPr>
          <p:cNvCxnSpPr>
            <a:cxnSpLocks/>
          </p:cNvCxnSpPr>
          <p:nvPr/>
        </p:nvCxnSpPr>
        <p:spPr>
          <a:xfrm>
            <a:off x="3661542" y="4213773"/>
            <a:ext cx="157655" cy="5989"/>
          </a:xfrm>
          <a:prstGeom prst="line">
            <a:avLst/>
          </a:prstGeom>
        </p:spPr>
        <p:style>
          <a:lnRef idx="1">
            <a:schemeClr val="accent1"/>
          </a:lnRef>
          <a:fillRef idx="0">
            <a:schemeClr val="accent1"/>
          </a:fillRef>
          <a:effectRef idx="0">
            <a:schemeClr val="accent1"/>
          </a:effectRef>
          <a:fontRef idx="minor">
            <a:schemeClr val="tx1"/>
          </a:fontRef>
        </p:style>
      </p:cxnSp>
      <p:sp>
        <p:nvSpPr>
          <p:cNvPr id="81" name="楕円 80">
            <a:extLst>
              <a:ext uri="{FF2B5EF4-FFF2-40B4-BE49-F238E27FC236}">
                <a16:creationId xmlns:a16="http://schemas.microsoft.com/office/drawing/2014/main" id="{9A89CA43-1F28-4A24-8763-DCBCD2DEBE0E}"/>
              </a:ext>
            </a:extLst>
          </p:cNvPr>
          <p:cNvSpPr/>
          <p:nvPr/>
        </p:nvSpPr>
        <p:spPr>
          <a:xfrm>
            <a:off x="7282353" y="854691"/>
            <a:ext cx="1028696" cy="38552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3" name="楕円 82">
            <a:extLst>
              <a:ext uri="{FF2B5EF4-FFF2-40B4-BE49-F238E27FC236}">
                <a16:creationId xmlns:a16="http://schemas.microsoft.com/office/drawing/2014/main" id="{04178471-22C8-4639-B884-82A4D4E9DBEB}"/>
              </a:ext>
            </a:extLst>
          </p:cNvPr>
          <p:cNvSpPr/>
          <p:nvPr/>
        </p:nvSpPr>
        <p:spPr>
          <a:xfrm>
            <a:off x="9628135" y="1269180"/>
            <a:ext cx="1028696" cy="38552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5" name="楕円 84">
            <a:extLst>
              <a:ext uri="{FF2B5EF4-FFF2-40B4-BE49-F238E27FC236}">
                <a16:creationId xmlns:a16="http://schemas.microsoft.com/office/drawing/2014/main" id="{A3939D75-F6D3-48CE-A514-5539E3503E80}"/>
              </a:ext>
            </a:extLst>
          </p:cNvPr>
          <p:cNvSpPr/>
          <p:nvPr/>
        </p:nvSpPr>
        <p:spPr>
          <a:xfrm>
            <a:off x="10611505" y="469169"/>
            <a:ext cx="1028696" cy="38552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7" name="楕円 86">
            <a:extLst>
              <a:ext uri="{FF2B5EF4-FFF2-40B4-BE49-F238E27FC236}">
                <a16:creationId xmlns:a16="http://schemas.microsoft.com/office/drawing/2014/main" id="{CFA45968-62D0-489D-9EAF-818E9274F9A4}"/>
              </a:ext>
            </a:extLst>
          </p:cNvPr>
          <p:cNvSpPr/>
          <p:nvPr/>
        </p:nvSpPr>
        <p:spPr>
          <a:xfrm>
            <a:off x="7087257" y="2074741"/>
            <a:ext cx="980091" cy="36933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1" name="楕円 90">
            <a:extLst>
              <a:ext uri="{FF2B5EF4-FFF2-40B4-BE49-F238E27FC236}">
                <a16:creationId xmlns:a16="http://schemas.microsoft.com/office/drawing/2014/main" id="{ED54A1A6-DEBC-4081-A9F9-4A3D68B523C0}"/>
              </a:ext>
            </a:extLst>
          </p:cNvPr>
          <p:cNvSpPr/>
          <p:nvPr/>
        </p:nvSpPr>
        <p:spPr>
          <a:xfrm>
            <a:off x="6207673" y="1897887"/>
            <a:ext cx="475593" cy="260717"/>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3" name="楕円 92">
            <a:extLst>
              <a:ext uri="{FF2B5EF4-FFF2-40B4-BE49-F238E27FC236}">
                <a16:creationId xmlns:a16="http://schemas.microsoft.com/office/drawing/2014/main" id="{9288A86F-A4A5-44DA-BAF3-38900EC9D3A4}"/>
              </a:ext>
            </a:extLst>
          </p:cNvPr>
          <p:cNvSpPr/>
          <p:nvPr/>
        </p:nvSpPr>
        <p:spPr>
          <a:xfrm>
            <a:off x="6755525" y="2820666"/>
            <a:ext cx="980091" cy="36933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5" name="楕円 94">
            <a:extLst>
              <a:ext uri="{FF2B5EF4-FFF2-40B4-BE49-F238E27FC236}">
                <a16:creationId xmlns:a16="http://schemas.microsoft.com/office/drawing/2014/main" id="{1823FFC4-547D-4DA6-AC26-07E692031BC8}"/>
              </a:ext>
            </a:extLst>
          </p:cNvPr>
          <p:cNvSpPr/>
          <p:nvPr/>
        </p:nvSpPr>
        <p:spPr>
          <a:xfrm>
            <a:off x="9503978" y="2672827"/>
            <a:ext cx="980091" cy="36933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7" name="楕円 96">
            <a:extLst>
              <a:ext uri="{FF2B5EF4-FFF2-40B4-BE49-F238E27FC236}">
                <a16:creationId xmlns:a16="http://schemas.microsoft.com/office/drawing/2014/main" id="{B7407945-341F-4034-B609-3118E9FE9B2F}"/>
              </a:ext>
            </a:extLst>
          </p:cNvPr>
          <p:cNvSpPr/>
          <p:nvPr/>
        </p:nvSpPr>
        <p:spPr>
          <a:xfrm>
            <a:off x="9908628" y="2249511"/>
            <a:ext cx="467710" cy="216931"/>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9" name="楕円 98">
            <a:extLst>
              <a:ext uri="{FF2B5EF4-FFF2-40B4-BE49-F238E27FC236}">
                <a16:creationId xmlns:a16="http://schemas.microsoft.com/office/drawing/2014/main" id="{00711AA5-2083-496F-A2C8-1E559CBECBAF}"/>
              </a:ext>
            </a:extLst>
          </p:cNvPr>
          <p:cNvSpPr/>
          <p:nvPr/>
        </p:nvSpPr>
        <p:spPr>
          <a:xfrm>
            <a:off x="9327252" y="2034500"/>
            <a:ext cx="467710" cy="216931"/>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1" name="楕円 100">
            <a:extLst>
              <a:ext uri="{FF2B5EF4-FFF2-40B4-BE49-F238E27FC236}">
                <a16:creationId xmlns:a16="http://schemas.microsoft.com/office/drawing/2014/main" id="{1A6234AB-BF3E-4074-9F18-F8EFFB690C21}"/>
              </a:ext>
            </a:extLst>
          </p:cNvPr>
          <p:cNvSpPr/>
          <p:nvPr/>
        </p:nvSpPr>
        <p:spPr>
          <a:xfrm>
            <a:off x="8311049" y="2158604"/>
            <a:ext cx="467710" cy="216931"/>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2" name="楕円 101">
            <a:extLst>
              <a:ext uri="{FF2B5EF4-FFF2-40B4-BE49-F238E27FC236}">
                <a16:creationId xmlns:a16="http://schemas.microsoft.com/office/drawing/2014/main" id="{40820708-DF31-4066-9844-00B05C78A719}"/>
              </a:ext>
            </a:extLst>
          </p:cNvPr>
          <p:cNvSpPr/>
          <p:nvPr/>
        </p:nvSpPr>
        <p:spPr>
          <a:xfrm>
            <a:off x="6379777" y="410381"/>
            <a:ext cx="1030009" cy="34755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04" name="直線矢印コネクタ 103">
            <a:extLst>
              <a:ext uri="{FF2B5EF4-FFF2-40B4-BE49-F238E27FC236}">
                <a16:creationId xmlns:a16="http://schemas.microsoft.com/office/drawing/2014/main" id="{41E5440B-747E-44EF-A7CB-2773BE01D7C4}"/>
              </a:ext>
            </a:extLst>
          </p:cNvPr>
          <p:cNvCxnSpPr>
            <a:cxnSpLocks/>
          </p:cNvCxnSpPr>
          <p:nvPr/>
        </p:nvCxnSpPr>
        <p:spPr>
          <a:xfrm flipH="1">
            <a:off x="5221574" y="3139741"/>
            <a:ext cx="4768509" cy="78366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05" name="直線矢印コネクタ 104">
            <a:extLst>
              <a:ext uri="{FF2B5EF4-FFF2-40B4-BE49-F238E27FC236}">
                <a16:creationId xmlns:a16="http://schemas.microsoft.com/office/drawing/2014/main" id="{2FF43EC5-3FCF-4EBB-8E21-2E20F4B9400E}"/>
              </a:ext>
            </a:extLst>
          </p:cNvPr>
          <p:cNvCxnSpPr>
            <a:cxnSpLocks/>
            <a:endCxn id="32" idx="3"/>
          </p:cNvCxnSpPr>
          <p:nvPr/>
        </p:nvCxnSpPr>
        <p:spPr>
          <a:xfrm flipH="1">
            <a:off x="5436476" y="3034603"/>
            <a:ext cx="1740042" cy="193483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06" name="直線矢印コネクタ 105">
            <a:extLst>
              <a:ext uri="{FF2B5EF4-FFF2-40B4-BE49-F238E27FC236}">
                <a16:creationId xmlns:a16="http://schemas.microsoft.com/office/drawing/2014/main" id="{DA71B25F-7734-4DEA-98CF-8DCBB0DC6590}"/>
              </a:ext>
            </a:extLst>
          </p:cNvPr>
          <p:cNvCxnSpPr>
            <a:cxnSpLocks/>
            <a:endCxn id="28" idx="3"/>
          </p:cNvCxnSpPr>
          <p:nvPr/>
        </p:nvCxnSpPr>
        <p:spPr>
          <a:xfrm flipH="1">
            <a:off x="5436476" y="2871416"/>
            <a:ext cx="4366317" cy="1571554"/>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07" name="直線矢印コネクタ 106">
            <a:extLst>
              <a:ext uri="{FF2B5EF4-FFF2-40B4-BE49-F238E27FC236}">
                <a16:creationId xmlns:a16="http://schemas.microsoft.com/office/drawing/2014/main" id="{C86BEADA-6343-44A7-99A8-8456DEE53F45}"/>
              </a:ext>
            </a:extLst>
          </p:cNvPr>
          <p:cNvCxnSpPr>
            <a:cxnSpLocks/>
          </p:cNvCxnSpPr>
          <p:nvPr/>
        </p:nvCxnSpPr>
        <p:spPr>
          <a:xfrm flipH="1">
            <a:off x="2993996" y="661930"/>
            <a:ext cx="7737042" cy="887075"/>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08" name="直線矢印コネクタ 107">
            <a:extLst>
              <a:ext uri="{FF2B5EF4-FFF2-40B4-BE49-F238E27FC236}">
                <a16:creationId xmlns:a16="http://schemas.microsoft.com/office/drawing/2014/main" id="{7195277A-77E6-4E53-A7FA-96A3E1F4E358}"/>
              </a:ext>
            </a:extLst>
          </p:cNvPr>
          <p:cNvCxnSpPr>
            <a:cxnSpLocks/>
          </p:cNvCxnSpPr>
          <p:nvPr/>
        </p:nvCxnSpPr>
        <p:spPr>
          <a:xfrm flipH="1">
            <a:off x="5327409" y="1433734"/>
            <a:ext cx="4475384" cy="177042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09" name="直線矢印コネクタ 108">
            <a:extLst>
              <a:ext uri="{FF2B5EF4-FFF2-40B4-BE49-F238E27FC236}">
                <a16:creationId xmlns:a16="http://schemas.microsoft.com/office/drawing/2014/main" id="{171D5C42-6455-401C-9F66-7D3EDA7CE947}"/>
              </a:ext>
            </a:extLst>
          </p:cNvPr>
          <p:cNvCxnSpPr>
            <a:cxnSpLocks/>
          </p:cNvCxnSpPr>
          <p:nvPr/>
        </p:nvCxnSpPr>
        <p:spPr>
          <a:xfrm flipH="1">
            <a:off x="5148390" y="621292"/>
            <a:ext cx="1462620" cy="195243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20" name="楕円 119">
            <a:extLst>
              <a:ext uri="{FF2B5EF4-FFF2-40B4-BE49-F238E27FC236}">
                <a16:creationId xmlns:a16="http://schemas.microsoft.com/office/drawing/2014/main" id="{3D55A435-79A1-44D4-B21E-1754F1672FBE}"/>
              </a:ext>
            </a:extLst>
          </p:cNvPr>
          <p:cNvSpPr/>
          <p:nvPr/>
        </p:nvSpPr>
        <p:spPr>
          <a:xfrm>
            <a:off x="9729803" y="2913640"/>
            <a:ext cx="785650" cy="290363"/>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26" name="直線矢印コネクタ 125">
            <a:extLst>
              <a:ext uri="{FF2B5EF4-FFF2-40B4-BE49-F238E27FC236}">
                <a16:creationId xmlns:a16="http://schemas.microsoft.com/office/drawing/2014/main" id="{327F7161-DB78-46F1-980D-93CA753A6E78}"/>
              </a:ext>
            </a:extLst>
          </p:cNvPr>
          <p:cNvCxnSpPr>
            <a:cxnSpLocks/>
          </p:cNvCxnSpPr>
          <p:nvPr/>
        </p:nvCxnSpPr>
        <p:spPr>
          <a:xfrm>
            <a:off x="6495392" y="2039379"/>
            <a:ext cx="1840186" cy="207994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1" name="直線矢印コネクタ 130">
            <a:extLst>
              <a:ext uri="{FF2B5EF4-FFF2-40B4-BE49-F238E27FC236}">
                <a16:creationId xmlns:a16="http://schemas.microsoft.com/office/drawing/2014/main" id="{A52C4BF2-5478-419A-AFC1-D295368284C9}"/>
              </a:ext>
            </a:extLst>
          </p:cNvPr>
          <p:cNvCxnSpPr>
            <a:cxnSpLocks/>
          </p:cNvCxnSpPr>
          <p:nvPr/>
        </p:nvCxnSpPr>
        <p:spPr>
          <a:xfrm flipH="1">
            <a:off x="7094039" y="2309652"/>
            <a:ext cx="846526" cy="413270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2" name="直線矢印コネクタ 131">
            <a:extLst>
              <a:ext uri="{FF2B5EF4-FFF2-40B4-BE49-F238E27FC236}">
                <a16:creationId xmlns:a16="http://schemas.microsoft.com/office/drawing/2014/main" id="{D4B9EE98-C092-46A3-9FC3-4E1C3C71831F}"/>
              </a:ext>
            </a:extLst>
          </p:cNvPr>
          <p:cNvCxnSpPr>
            <a:cxnSpLocks/>
          </p:cNvCxnSpPr>
          <p:nvPr/>
        </p:nvCxnSpPr>
        <p:spPr>
          <a:xfrm flipH="1">
            <a:off x="8268135" y="2329291"/>
            <a:ext cx="1778001" cy="365782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3" name="直線矢印コネクタ 132">
            <a:extLst>
              <a:ext uri="{FF2B5EF4-FFF2-40B4-BE49-F238E27FC236}">
                <a16:creationId xmlns:a16="http://schemas.microsoft.com/office/drawing/2014/main" id="{45E2B636-33D2-4873-BA2E-858ADF2BF6FA}"/>
              </a:ext>
            </a:extLst>
          </p:cNvPr>
          <p:cNvCxnSpPr>
            <a:cxnSpLocks/>
          </p:cNvCxnSpPr>
          <p:nvPr/>
        </p:nvCxnSpPr>
        <p:spPr>
          <a:xfrm flipH="1">
            <a:off x="7723645" y="2267069"/>
            <a:ext cx="810756" cy="309812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4" name="直線矢印コネクタ 133">
            <a:extLst>
              <a:ext uri="{FF2B5EF4-FFF2-40B4-BE49-F238E27FC236}">
                <a16:creationId xmlns:a16="http://schemas.microsoft.com/office/drawing/2014/main" id="{B9E0DE32-D1E8-43E5-BE97-188A50FDEB72}"/>
              </a:ext>
            </a:extLst>
          </p:cNvPr>
          <p:cNvCxnSpPr>
            <a:cxnSpLocks/>
          </p:cNvCxnSpPr>
          <p:nvPr/>
        </p:nvCxnSpPr>
        <p:spPr>
          <a:xfrm flipH="1">
            <a:off x="8250041" y="2175974"/>
            <a:ext cx="1295518" cy="264943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 name="スライド番号プレースホルダー 1">
            <a:extLst>
              <a:ext uri="{FF2B5EF4-FFF2-40B4-BE49-F238E27FC236}">
                <a16:creationId xmlns:a16="http://schemas.microsoft.com/office/drawing/2014/main" id="{AE92EF58-4375-49BF-A117-AB4AD5BA9A92}"/>
              </a:ext>
            </a:extLst>
          </p:cNvPr>
          <p:cNvSpPr>
            <a:spLocks noGrp="1"/>
          </p:cNvSpPr>
          <p:nvPr>
            <p:ph type="sldNum" sz="quarter" idx="12"/>
          </p:nvPr>
        </p:nvSpPr>
        <p:spPr/>
        <p:txBody>
          <a:bodyPr/>
          <a:lstStyle/>
          <a:p>
            <a:fld id="{039A7309-0133-4E61-AD5C-0867E9C3BF14}" type="slidenum">
              <a:rPr kumimoji="1" lang="ja-JP" altLang="en-US" smtClean="0"/>
              <a:t>4</a:t>
            </a:fld>
            <a:endParaRPr kumimoji="1" lang="ja-JP" altLang="en-US"/>
          </a:p>
        </p:txBody>
      </p:sp>
    </p:spTree>
    <p:extLst>
      <p:ext uri="{BB962C8B-B14F-4D97-AF65-F5344CB8AC3E}">
        <p14:creationId xmlns:p14="http://schemas.microsoft.com/office/powerpoint/2010/main" val="5323623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a:extLst>
              <a:ext uri="{FF2B5EF4-FFF2-40B4-BE49-F238E27FC236}">
                <a16:creationId xmlns:a16="http://schemas.microsoft.com/office/drawing/2014/main" id="{DE971A1A-208B-4067-8374-999314CE5B5C}"/>
              </a:ext>
            </a:extLst>
          </p:cNvPr>
          <p:cNvPicPr>
            <a:picLocks noChangeAspect="1"/>
          </p:cNvPicPr>
          <p:nvPr/>
        </p:nvPicPr>
        <p:blipFill>
          <a:blip r:embed="rId2"/>
          <a:stretch>
            <a:fillRect/>
          </a:stretch>
        </p:blipFill>
        <p:spPr>
          <a:xfrm>
            <a:off x="815340" y="356870"/>
            <a:ext cx="10561320" cy="6144260"/>
          </a:xfrm>
          <a:prstGeom prst="rect">
            <a:avLst/>
          </a:prstGeom>
        </p:spPr>
      </p:pic>
    </p:spTree>
    <p:extLst>
      <p:ext uri="{BB962C8B-B14F-4D97-AF65-F5344CB8AC3E}">
        <p14:creationId xmlns:p14="http://schemas.microsoft.com/office/powerpoint/2010/main" val="34271324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a:extLst>
              <a:ext uri="{FF2B5EF4-FFF2-40B4-BE49-F238E27FC236}">
                <a16:creationId xmlns:a16="http://schemas.microsoft.com/office/drawing/2014/main" id="{A3DEC111-1F6C-4CF5-9EA3-77AB776304FC}"/>
              </a:ext>
            </a:extLst>
          </p:cNvPr>
          <p:cNvPicPr>
            <a:picLocks noChangeAspect="1"/>
          </p:cNvPicPr>
          <p:nvPr/>
        </p:nvPicPr>
        <p:blipFill>
          <a:blip r:embed="rId2"/>
          <a:stretch>
            <a:fillRect/>
          </a:stretch>
        </p:blipFill>
        <p:spPr>
          <a:xfrm>
            <a:off x="524074" y="173419"/>
            <a:ext cx="11120910" cy="6684581"/>
          </a:xfrm>
          <a:prstGeom prst="rect">
            <a:avLst/>
          </a:prstGeom>
        </p:spPr>
      </p:pic>
    </p:spTree>
    <p:extLst>
      <p:ext uri="{BB962C8B-B14F-4D97-AF65-F5344CB8AC3E}">
        <p14:creationId xmlns:p14="http://schemas.microsoft.com/office/powerpoint/2010/main" val="28709627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AC6B78DF-796E-4A52-BFAE-1F9BD8E4B6CD}"/>
              </a:ext>
            </a:extLst>
          </p:cNvPr>
          <p:cNvSpPr txBox="1"/>
          <p:nvPr/>
        </p:nvSpPr>
        <p:spPr>
          <a:xfrm>
            <a:off x="1048582" y="1368797"/>
            <a:ext cx="8292662" cy="2246769"/>
          </a:xfrm>
          <a:prstGeom prst="rect">
            <a:avLst/>
          </a:prstGeom>
          <a:noFill/>
          <a:ln>
            <a:solidFill>
              <a:schemeClr val="accent1"/>
            </a:solidFill>
          </a:ln>
        </p:spPr>
        <p:txBody>
          <a:bodyPr wrap="square" rtlCol="0">
            <a:spAutoFit/>
          </a:bodyPr>
          <a:lstStyle/>
          <a:p>
            <a:r>
              <a:rPr kumimoji="1" lang="ja-JP" altLang="en-US" sz="2800" dirty="0"/>
              <a:t>国連</a:t>
            </a:r>
            <a:r>
              <a:rPr lang="en-US" altLang="ja-JP" sz="2800" dirty="0"/>
              <a:t>DEFACT</a:t>
            </a:r>
            <a:r>
              <a:rPr lang="ja-JP" altLang="en-US" sz="2800" dirty="0"/>
              <a:t> </a:t>
            </a:r>
            <a:r>
              <a:rPr lang="en-US" altLang="ja-JP" sz="2800" dirty="0"/>
              <a:t>CII</a:t>
            </a:r>
            <a:r>
              <a:rPr lang="ja-JP" altLang="en-US" sz="2800" dirty="0"/>
              <a:t>：</a:t>
            </a:r>
            <a:r>
              <a:rPr lang="en-US" altLang="ja-JP" sz="2800" dirty="0"/>
              <a:t>SIPS </a:t>
            </a:r>
            <a:r>
              <a:rPr lang="ja-JP" altLang="en-US" sz="2800" dirty="0"/>
              <a:t>菅又</a:t>
            </a:r>
            <a:endParaRPr lang="en-US" altLang="ja-JP" sz="2800" dirty="0"/>
          </a:p>
          <a:p>
            <a:r>
              <a:rPr kumimoji="1" lang="en-US" altLang="ja-JP" sz="2800" dirty="0"/>
              <a:t>EN16931</a:t>
            </a:r>
            <a:r>
              <a:rPr kumimoji="1" lang="ja-JP" altLang="en-US" sz="2800" dirty="0"/>
              <a:t>：</a:t>
            </a:r>
            <a:r>
              <a:rPr kumimoji="1" lang="en-US" altLang="ja-JP" sz="2800" dirty="0"/>
              <a:t>XBRL </a:t>
            </a:r>
            <a:r>
              <a:rPr kumimoji="1" lang="ja-JP" altLang="en-US" sz="2800" dirty="0"/>
              <a:t>三分一</a:t>
            </a:r>
            <a:endParaRPr kumimoji="1" lang="en-US" altLang="ja-JP" sz="2800" dirty="0"/>
          </a:p>
          <a:p>
            <a:r>
              <a:rPr lang="en-US" altLang="ja-JP" sz="2800" dirty="0"/>
              <a:t>PEPPOL</a:t>
            </a:r>
            <a:r>
              <a:rPr lang="ja-JP" altLang="en-US" sz="2800" dirty="0"/>
              <a:t>：トレードシフト、</a:t>
            </a:r>
            <a:r>
              <a:rPr lang="en-US" altLang="ja-JP" sz="2800" dirty="0"/>
              <a:t>SAP</a:t>
            </a:r>
            <a:r>
              <a:rPr lang="ja-JP" altLang="en-US" sz="2800" dirty="0"/>
              <a:t>、ミロク</a:t>
            </a:r>
            <a:endParaRPr lang="en-US" altLang="ja-JP" sz="2800" dirty="0"/>
          </a:p>
          <a:p>
            <a:r>
              <a:rPr kumimoji="1" lang="en-US" altLang="ja-JP" sz="2800" dirty="0" err="1"/>
              <a:t>ZUGFeRD</a:t>
            </a:r>
            <a:r>
              <a:rPr kumimoji="1" lang="ja-JP" altLang="en-US" sz="2800" dirty="0"/>
              <a:t>：</a:t>
            </a:r>
            <a:r>
              <a:rPr kumimoji="1" lang="en-US" altLang="ja-JP" sz="2800" dirty="0"/>
              <a:t>TKC</a:t>
            </a:r>
            <a:r>
              <a:rPr kumimoji="1" lang="ja-JP" altLang="en-US" sz="2800" dirty="0"/>
              <a:t>、スカイコム</a:t>
            </a:r>
            <a:endParaRPr kumimoji="1" lang="en-US" altLang="ja-JP" sz="2800" dirty="0"/>
          </a:p>
          <a:p>
            <a:r>
              <a:rPr lang="ja-JP" altLang="en-US" sz="2800" dirty="0"/>
              <a:t>中小企業共通</a:t>
            </a:r>
            <a:r>
              <a:rPr lang="en-US" altLang="ja-JP" sz="2800" dirty="0"/>
              <a:t>EDI</a:t>
            </a:r>
            <a:r>
              <a:rPr lang="ja-JP" altLang="en-US" sz="2800" dirty="0"/>
              <a:t>：</a:t>
            </a:r>
            <a:r>
              <a:rPr lang="en-US" altLang="ja-JP" sz="2800" dirty="0"/>
              <a:t>ITC </a:t>
            </a:r>
            <a:r>
              <a:rPr lang="ja-JP" altLang="en-US" sz="2800" dirty="0"/>
              <a:t>川内</a:t>
            </a:r>
            <a:endParaRPr kumimoji="1" lang="ja-JP" altLang="en-US" sz="2800" dirty="0"/>
          </a:p>
        </p:txBody>
      </p:sp>
      <p:sp>
        <p:nvSpPr>
          <p:cNvPr id="4" name="テキスト ボックス 3">
            <a:extLst>
              <a:ext uri="{FF2B5EF4-FFF2-40B4-BE49-F238E27FC236}">
                <a16:creationId xmlns:a16="http://schemas.microsoft.com/office/drawing/2014/main" id="{F9E82ECE-73E9-4F4A-A2B1-6883FC1D9F27}"/>
              </a:ext>
            </a:extLst>
          </p:cNvPr>
          <p:cNvSpPr txBox="1"/>
          <p:nvPr/>
        </p:nvSpPr>
        <p:spPr>
          <a:xfrm>
            <a:off x="336329" y="283798"/>
            <a:ext cx="7556938" cy="523220"/>
          </a:xfrm>
          <a:prstGeom prst="rect">
            <a:avLst/>
          </a:prstGeom>
          <a:noFill/>
        </p:spPr>
        <p:txBody>
          <a:bodyPr wrap="square" rtlCol="0">
            <a:spAutoFit/>
          </a:bodyPr>
          <a:lstStyle/>
          <a:p>
            <a:r>
              <a:rPr kumimoji="1" lang="ja-JP" altLang="en-US" sz="2800" b="1" dirty="0"/>
              <a:t>電子インボイス推進協議会：検討対象</a:t>
            </a:r>
          </a:p>
        </p:txBody>
      </p:sp>
      <p:sp>
        <p:nvSpPr>
          <p:cNvPr id="5" name="テキスト ボックス 4">
            <a:extLst>
              <a:ext uri="{FF2B5EF4-FFF2-40B4-BE49-F238E27FC236}">
                <a16:creationId xmlns:a16="http://schemas.microsoft.com/office/drawing/2014/main" id="{7D1D5CB3-9CE1-4B16-80F2-98D92E810990}"/>
              </a:ext>
            </a:extLst>
          </p:cNvPr>
          <p:cNvSpPr txBox="1"/>
          <p:nvPr/>
        </p:nvSpPr>
        <p:spPr>
          <a:xfrm>
            <a:off x="4141076" y="4456386"/>
            <a:ext cx="7283669" cy="1077218"/>
          </a:xfrm>
          <a:prstGeom prst="rect">
            <a:avLst/>
          </a:prstGeom>
          <a:noFill/>
        </p:spPr>
        <p:txBody>
          <a:bodyPr wrap="square" rtlCol="0">
            <a:spAutoFit/>
          </a:bodyPr>
          <a:lstStyle/>
          <a:p>
            <a:r>
              <a:rPr kumimoji="1" lang="en-US" altLang="ja-JP" sz="3200" b="1" dirty="0"/>
              <a:t>Case 1</a:t>
            </a:r>
            <a:r>
              <a:rPr kumimoji="1" lang="ja-JP" altLang="en-US" sz="3200" b="1" dirty="0"/>
              <a:t>：</a:t>
            </a:r>
            <a:r>
              <a:rPr kumimoji="1" lang="en-US" altLang="ja-JP" sz="3200" b="1" dirty="0"/>
              <a:t>CEFACT CII / </a:t>
            </a:r>
            <a:r>
              <a:rPr kumimoji="1" lang="en-US" altLang="ja-JP" sz="3200" b="1" dirty="0" err="1"/>
              <a:t>ZUGFeRD</a:t>
            </a:r>
            <a:endParaRPr kumimoji="1" lang="en-US" altLang="ja-JP" sz="3200" b="1" dirty="0"/>
          </a:p>
          <a:p>
            <a:r>
              <a:rPr lang="en-US" altLang="ja-JP" sz="3200" b="1" dirty="0"/>
              <a:t>Case 2</a:t>
            </a:r>
            <a:r>
              <a:rPr lang="ja-JP" altLang="en-US" sz="3200" b="1" dirty="0"/>
              <a:t>：</a:t>
            </a:r>
            <a:r>
              <a:rPr lang="en-US" altLang="ja-JP" sz="3200" b="1" dirty="0"/>
              <a:t>PEPPOL</a:t>
            </a:r>
            <a:endParaRPr kumimoji="1" lang="ja-JP" altLang="en-US" sz="3200" b="1" dirty="0"/>
          </a:p>
        </p:txBody>
      </p:sp>
    </p:spTree>
    <p:extLst>
      <p:ext uri="{BB962C8B-B14F-4D97-AF65-F5344CB8AC3E}">
        <p14:creationId xmlns:p14="http://schemas.microsoft.com/office/powerpoint/2010/main" val="23893772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 4">
            <a:extLst>
              <a:ext uri="{FF2B5EF4-FFF2-40B4-BE49-F238E27FC236}">
                <a16:creationId xmlns:a16="http://schemas.microsoft.com/office/drawing/2014/main" id="{1D292516-18B7-4816-88B2-CEF2677C0B26}"/>
              </a:ext>
            </a:extLst>
          </p:cNvPr>
          <p:cNvGraphicFramePr>
            <a:graphicFrameLocks noGrp="1"/>
          </p:cNvGraphicFramePr>
          <p:nvPr>
            <p:extLst>
              <p:ext uri="{D42A27DB-BD31-4B8C-83A1-F6EECF244321}">
                <p14:modId xmlns:p14="http://schemas.microsoft.com/office/powerpoint/2010/main" val="4054231016"/>
              </p:ext>
            </p:extLst>
          </p:nvPr>
        </p:nvGraphicFramePr>
        <p:xfrm>
          <a:off x="1345324" y="1038046"/>
          <a:ext cx="9501352" cy="4781908"/>
        </p:xfrm>
        <a:graphic>
          <a:graphicData uri="http://schemas.openxmlformats.org/drawingml/2006/table">
            <a:tbl>
              <a:tblPr firstRow="1" bandRow="1">
                <a:tableStyleId>{5C22544A-7EE6-4342-B048-85BDC9FD1C3A}</a:tableStyleId>
              </a:tblPr>
              <a:tblGrid>
                <a:gridCol w="1357336">
                  <a:extLst>
                    <a:ext uri="{9D8B030D-6E8A-4147-A177-3AD203B41FA5}">
                      <a16:colId xmlns:a16="http://schemas.microsoft.com/office/drawing/2014/main" val="3364242255"/>
                    </a:ext>
                  </a:extLst>
                </a:gridCol>
                <a:gridCol w="1357336">
                  <a:extLst>
                    <a:ext uri="{9D8B030D-6E8A-4147-A177-3AD203B41FA5}">
                      <a16:colId xmlns:a16="http://schemas.microsoft.com/office/drawing/2014/main" val="1460330136"/>
                    </a:ext>
                  </a:extLst>
                </a:gridCol>
                <a:gridCol w="1357336">
                  <a:extLst>
                    <a:ext uri="{9D8B030D-6E8A-4147-A177-3AD203B41FA5}">
                      <a16:colId xmlns:a16="http://schemas.microsoft.com/office/drawing/2014/main" val="3962962136"/>
                    </a:ext>
                  </a:extLst>
                </a:gridCol>
                <a:gridCol w="1357336">
                  <a:extLst>
                    <a:ext uri="{9D8B030D-6E8A-4147-A177-3AD203B41FA5}">
                      <a16:colId xmlns:a16="http://schemas.microsoft.com/office/drawing/2014/main" val="253030306"/>
                    </a:ext>
                  </a:extLst>
                </a:gridCol>
                <a:gridCol w="1357336">
                  <a:extLst>
                    <a:ext uri="{9D8B030D-6E8A-4147-A177-3AD203B41FA5}">
                      <a16:colId xmlns:a16="http://schemas.microsoft.com/office/drawing/2014/main" val="2028681284"/>
                    </a:ext>
                  </a:extLst>
                </a:gridCol>
                <a:gridCol w="1357336">
                  <a:extLst>
                    <a:ext uri="{9D8B030D-6E8A-4147-A177-3AD203B41FA5}">
                      <a16:colId xmlns:a16="http://schemas.microsoft.com/office/drawing/2014/main" val="2464859094"/>
                    </a:ext>
                  </a:extLst>
                </a:gridCol>
                <a:gridCol w="1357336">
                  <a:extLst>
                    <a:ext uri="{9D8B030D-6E8A-4147-A177-3AD203B41FA5}">
                      <a16:colId xmlns:a16="http://schemas.microsoft.com/office/drawing/2014/main" val="1239925244"/>
                    </a:ext>
                  </a:extLst>
                </a:gridCol>
              </a:tblGrid>
              <a:tr h="345532">
                <a:tc>
                  <a:txBody>
                    <a:bodyPr/>
                    <a:lstStyle/>
                    <a:p>
                      <a:endParaRPr kumimoji="1" lang="ja-JP" altLang="en-US" sz="2400" dirty="0"/>
                    </a:p>
                  </a:txBody>
                  <a:tcPr marL="68580" marR="68580" marT="34290" marB="34290"/>
                </a:tc>
                <a:tc gridSpan="3">
                  <a:txBody>
                    <a:bodyPr/>
                    <a:lstStyle/>
                    <a:p>
                      <a:pPr algn="ctr"/>
                      <a:r>
                        <a:rPr kumimoji="1" lang="ja-JP" altLang="en-US" sz="2400" dirty="0"/>
                        <a:t>業務レイヤー</a:t>
                      </a:r>
                    </a:p>
                  </a:txBody>
                  <a:tcPr marL="68580" marR="68580" marT="34290" marB="34290"/>
                </a:tc>
                <a:tc hMerge="1">
                  <a:txBody>
                    <a:bodyPr/>
                    <a:lstStyle/>
                    <a:p>
                      <a:endParaRPr kumimoji="1" lang="ja-JP" altLang="en-US" dirty="0"/>
                    </a:p>
                  </a:txBody>
                  <a:tcPr/>
                </a:tc>
                <a:tc hMerge="1">
                  <a:txBody>
                    <a:bodyPr/>
                    <a:lstStyle/>
                    <a:p>
                      <a:endParaRPr kumimoji="1" lang="ja-JP" altLang="en-US" dirty="0"/>
                    </a:p>
                  </a:txBody>
                  <a:tcPr/>
                </a:tc>
                <a:tc gridSpan="3">
                  <a:txBody>
                    <a:bodyPr/>
                    <a:lstStyle/>
                    <a:p>
                      <a:pPr algn="ctr"/>
                      <a:r>
                        <a:rPr kumimoji="1" lang="ja-JP" altLang="en-US" sz="2400" dirty="0"/>
                        <a:t>技術レイヤー</a:t>
                      </a:r>
                    </a:p>
                  </a:txBody>
                  <a:tcPr marL="68580" marR="68580" marT="34290" marB="34290"/>
                </a:tc>
                <a:tc hMerge="1">
                  <a:txBody>
                    <a:bodyPr/>
                    <a:lstStyle/>
                    <a:p>
                      <a:endParaRPr kumimoji="1" lang="ja-JP" altLang="en-US" dirty="0"/>
                    </a:p>
                  </a:txBody>
                  <a:tcPr/>
                </a:tc>
                <a:tc hMerge="1">
                  <a:txBody>
                    <a:bodyPr/>
                    <a:lstStyle/>
                    <a:p>
                      <a:endParaRPr kumimoji="1" lang="ja-JP" altLang="en-US" dirty="0"/>
                    </a:p>
                  </a:txBody>
                  <a:tcPr/>
                </a:tc>
                <a:extLst>
                  <a:ext uri="{0D108BD9-81ED-4DB2-BD59-A6C34878D82A}">
                    <a16:rowId xmlns:a16="http://schemas.microsoft.com/office/drawing/2014/main" val="227885496"/>
                  </a:ext>
                </a:extLst>
              </a:tr>
              <a:tr h="821488">
                <a:tc>
                  <a:txBody>
                    <a:bodyPr/>
                    <a:lstStyle/>
                    <a:p>
                      <a:endParaRPr kumimoji="1" lang="ja-JP" altLang="en-US" sz="2400"/>
                    </a:p>
                  </a:txBody>
                  <a:tcPr marL="68580" marR="68580" marT="34290" marB="34290"/>
                </a:tc>
                <a:tc>
                  <a:txBody>
                    <a:bodyPr/>
                    <a:lstStyle/>
                    <a:p>
                      <a:r>
                        <a:rPr kumimoji="1" lang="ja-JP" altLang="en-US" sz="2400" dirty="0"/>
                        <a:t>社内業務適合性</a:t>
                      </a:r>
                    </a:p>
                  </a:txBody>
                  <a:tcPr marL="68580" marR="68580" marT="34290" marB="34290"/>
                </a:tc>
                <a:tc>
                  <a:txBody>
                    <a:bodyPr/>
                    <a:lstStyle/>
                    <a:p>
                      <a:r>
                        <a:rPr kumimoji="1" lang="ja-JP" altLang="en-US" sz="2400" dirty="0"/>
                        <a:t>業界取引適合性</a:t>
                      </a:r>
                    </a:p>
                  </a:txBody>
                  <a:tcPr marL="68580" marR="68580" marT="34290" marB="34290"/>
                </a:tc>
                <a:tc>
                  <a:txBody>
                    <a:bodyPr/>
                    <a:lstStyle/>
                    <a:p>
                      <a:r>
                        <a:rPr kumimoji="1" lang="ja-JP" altLang="en-US" sz="2400" dirty="0"/>
                        <a:t>国際相互運用性</a:t>
                      </a:r>
                    </a:p>
                  </a:txBody>
                  <a:tcPr marL="68580" marR="68580" marT="34290" marB="34290"/>
                </a:tc>
                <a:tc>
                  <a:txBody>
                    <a:bodyPr/>
                    <a:lstStyle/>
                    <a:p>
                      <a:r>
                        <a:rPr kumimoji="1" lang="ja-JP" altLang="en-US" sz="2400" dirty="0"/>
                        <a:t>開発導入容易性</a:t>
                      </a:r>
                    </a:p>
                  </a:txBody>
                  <a:tcPr marL="68580" marR="68580" marT="34290" marB="34290"/>
                </a:tc>
                <a:tc>
                  <a:txBody>
                    <a:bodyPr/>
                    <a:lstStyle/>
                    <a:p>
                      <a:r>
                        <a:rPr kumimoji="1" lang="ja-JP" altLang="en-US" sz="2400" dirty="0"/>
                        <a:t>運用容易性</a:t>
                      </a:r>
                    </a:p>
                  </a:txBody>
                  <a:tcPr marL="68580" marR="68580" marT="34290" marB="34290"/>
                </a:tc>
                <a:tc>
                  <a:txBody>
                    <a:bodyPr/>
                    <a:lstStyle/>
                    <a:p>
                      <a:r>
                        <a:rPr kumimoji="1" lang="ja-JP" altLang="en-US" sz="2400" dirty="0"/>
                        <a:t>保守容易性</a:t>
                      </a:r>
                    </a:p>
                  </a:txBody>
                  <a:tcPr marL="68580" marR="68580" marT="34290" marB="34290"/>
                </a:tc>
                <a:extLst>
                  <a:ext uri="{0D108BD9-81ED-4DB2-BD59-A6C34878D82A}">
                    <a16:rowId xmlns:a16="http://schemas.microsoft.com/office/drawing/2014/main" val="1587605443"/>
                  </a:ext>
                </a:extLst>
              </a:tr>
              <a:tr h="1175360">
                <a:tc>
                  <a:txBody>
                    <a:bodyPr/>
                    <a:lstStyle/>
                    <a:p>
                      <a:r>
                        <a:rPr kumimoji="1" lang="ja-JP" altLang="en-US" sz="2400" dirty="0"/>
                        <a:t>オペレーション・レイヤー</a:t>
                      </a:r>
                      <a:endParaRPr kumimoji="1" lang="en-US" altLang="ja-JP" sz="2400" dirty="0"/>
                    </a:p>
                  </a:txBody>
                  <a:tcPr marL="68580" marR="68580" marT="34290" marB="34290"/>
                </a:tc>
                <a:tc>
                  <a:txBody>
                    <a:bodyPr/>
                    <a:lstStyle/>
                    <a:p>
                      <a:endParaRPr kumimoji="1" lang="ja-JP" altLang="en-US" sz="2400"/>
                    </a:p>
                  </a:txBody>
                  <a:tcPr marL="68580" marR="68580" marT="34290" marB="34290"/>
                </a:tc>
                <a:tc>
                  <a:txBody>
                    <a:bodyPr/>
                    <a:lstStyle/>
                    <a:p>
                      <a:endParaRPr kumimoji="1" lang="ja-JP" altLang="en-US" sz="2400"/>
                    </a:p>
                  </a:txBody>
                  <a:tcPr marL="68580" marR="68580" marT="34290" marB="34290"/>
                </a:tc>
                <a:tc>
                  <a:txBody>
                    <a:bodyPr/>
                    <a:lstStyle/>
                    <a:p>
                      <a:endParaRPr kumimoji="1" lang="ja-JP" altLang="en-US" sz="2400"/>
                    </a:p>
                  </a:txBody>
                  <a:tcPr marL="68580" marR="68580" marT="34290" marB="34290"/>
                </a:tc>
                <a:tc>
                  <a:txBody>
                    <a:bodyPr/>
                    <a:lstStyle/>
                    <a:p>
                      <a:endParaRPr kumimoji="1" lang="ja-JP" altLang="en-US" sz="2400"/>
                    </a:p>
                  </a:txBody>
                  <a:tcPr marL="68580" marR="68580" marT="34290" marB="34290"/>
                </a:tc>
                <a:tc>
                  <a:txBody>
                    <a:bodyPr/>
                    <a:lstStyle/>
                    <a:p>
                      <a:endParaRPr kumimoji="1" lang="ja-JP" altLang="en-US" sz="2400"/>
                    </a:p>
                  </a:txBody>
                  <a:tcPr marL="68580" marR="68580" marT="34290" marB="34290"/>
                </a:tc>
                <a:tc>
                  <a:txBody>
                    <a:bodyPr/>
                    <a:lstStyle/>
                    <a:p>
                      <a:endParaRPr kumimoji="1" lang="ja-JP" altLang="en-US" sz="2400" dirty="0"/>
                    </a:p>
                  </a:txBody>
                  <a:tcPr marL="68580" marR="68580" marT="34290" marB="34290"/>
                </a:tc>
                <a:extLst>
                  <a:ext uri="{0D108BD9-81ED-4DB2-BD59-A6C34878D82A}">
                    <a16:rowId xmlns:a16="http://schemas.microsoft.com/office/drawing/2014/main" val="1054808373"/>
                  </a:ext>
                </a:extLst>
              </a:tr>
              <a:tr h="1175360">
                <a:tc>
                  <a:txBody>
                    <a:bodyPr/>
                    <a:lstStyle/>
                    <a:p>
                      <a:r>
                        <a:rPr kumimoji="1" lang="ja-JP" altLang="en-US" sz="2400" dirty="0"/>
                        <a:t>メッセージ・レイヤー</a:t>
                      </a:r>
                    </a:p>
                  </a:txBody>
                  <a:tcPr marL="68580" marR="68580" marT="34290" marB="34290"/>
                </a:tc>
                <a:tc>
                  <a:txBody>
                    <a:bodyPr/>
                    <a:lstStyle/>
                    <a:p>
                      <a:endParaRPr kumimoji="1" lang="ja-JP" altLang="en-US" sz="2400"/>
                    </a:p>
                  </a:txBody>
                  <a:tcPr marL="68580" marR="68580" marT="34290" marB="34290"/>
                </a:tc>
                <a:tc>
                  <a:txBody>
                    <a:bodyPr/>
                    <a:lstStyle/>
                    <a:p>
                      <a:endParaRPr kumimoji="1" lang="ja-JP" altLang="en-US" sz="2400"/>
                    </a:p>
                  </a:txBody>
                  <a:tcPr marL="68580" marR="68580" marT="34290" marB="34290"/>
                </a:tc>
                <a:tc>
                  <a:txBody>
                    <a:bodyPr/>
                    <a:lstStyle/>
                    <a:p>
                      <a:endParaRPr kumimoji="1" lang="ja-JP" altLang="en-US" sz="2400"/>
                    </a:p>
                  </a:txBody>
                  <a:tcPr marL="68580" marR="68580" marT="34290" marB="34290"/>
                </a:tc>
                <a:tc>
                  <a:txBody>
                    <a:bodyPr/>
                    <a:lstStyle/>
                    <a:p>
                      <a:endParaRPr kumimoji="1" lang="ja-JP" altLang="en-US" sz="2400"/>
                    </a:p>
                  </a:txBody>
                  <a:tcPr marL="68580" marR="68580" marT="34290" marB="34290"/>
                </a:tc>
                <a:tc>
                  <a:txBody>
                    <a:bodyPr/>
                    <a:lstStyle/>
                    <a:p>
                      <a:endParaRPr kumimoji="1" lang="ja-JP" altLang="en-US" sz="2400"/>
                    </a:p>
                  </a:txBody>
                  <a:tcPr marL="68580" marR="68580" marT="34290" marB="34290"/>
                </a:tc>
                <a:tc>
                  <a:txBody>
                    <a:bodyPr/>
                    <a:lstStyle/>
                    <a:p>
                      <a:endParaRPr kumimoji="1" lang="ja-JP" altLang="en-US" sz="2400"/>
                    </a:p>
                  </a:txBody>
                  <a:tcPr marL="68580" marR="68580" marT="34290" marB="34290"/>
                </a:tc>
                <a:extLst>
                  <a:ext uri="{0D108BD9-81ED-4DB2-BD59-A6C34878D82A}">
                    <a16:rowId xmlns:a16="http://schemas.microsoft.com/office/drawing/2014/main" val="2589654755"/>
                  </a:ext>
                </a:extLst>
              </a:tr>
              <a:tr h="1175360">
                <a:tc>
                  <a:txBody>
                    <a:bodyPr/>
                    <a:lstStyle/>
                    <a:p>
                      <a:r>
                        <a:rPr kumimoji="1" lang="ja-JP" altLang="en-US" sz="2400" dirty="0"/>
                        <a:t>トランスポート・レイヤー</a:t>
                      </a:r>
                    </a:p>
                  </a:txBody>
                  <a:tcPr marL="68580" marR="68580" marT="34290" marB="34290"/>
                </a:tc>
                <a:tc>
                  <a:txBody>
                    <a:bodyPr/>
                    <a:lstStyle/>
                    <a:p>
                      <a:endParaRPr kumimoji="1" lang="ja-JP" altLang="en-US" sz="2400"/>
                    </a:p>
                  </a:txBody>
                  <a:tcPr marL="68580" marR="68580" marT="34290" marB="34290"/>
                </a:tc>
                <a:tc>
                  <a:txBody>
                    <a:bodyPr/>
                    <a:lstStyle/>
                    <a:p>
                      <a:endParaRPr kumimoji="1" lang="ja-JP" altLang="en-US" sz="2400"/>
                    </a:p>
                  </a:txBody>
                  <a:tcPr marL="68580" marR="68580" marT="34290" marB="34290"/>
                </a:tc>
                <a:tc>
                  <a:txBody>
                    <a:bodyPr/>
                    <a:lstStyle/>
                    <a:p>
                      <a:endParaRPr kumimoji="1" lang="ja-JP" altLang="en-US" sz="2400"/>
                    </a:p>
                  </a:txBody>
                  <a:tcPr marL="68580" marR="68580" marT="34290" marB="34290"/>
                </a:tc>
                <a:tc>
                  <a:txBody>
                    <a:bodyPr/>
                    <a:lstStyle/>
                    <a:p>
                      <a:endParaRPr kumimoji="1" lang="ja-JP" altLang="en-US" sz="2400"/>
                    </a:p>
                  </a:txBody>
                  <a:tcPr marL="68580" marR="68580" marT="34290" marB="34290"/>
                </a:tc>
                <a:tc>
                  <a:txBody>
                    <a:bodyPr/>
                    <a:lstStyle/>
                    <a:p>
                      <a:endParaRPr kumimoji="1" lang="ja-JP" altLang="en-US" sz="2400"/>
                    </a:p>
                  </a:txBody>
                  <a:tcPr marL="68580" marR="68580" marT="34290" marB="34290"/>
                </a:tc>
                <a:tc>
                  <a:txBody>
                    <a:bodyPr/>
                    <a:lstStyle/>
                    <a:p>
                      <a:endParaRPr kumimoji="1" lang="ja-JP" altLang="en-US" sz="2400" dirty="0"/>
                    </a:p>
                  </a:txBody>
                  <a:tcPr marL="68580" marR="68580" marT="34290" marB="34290"/>
                </a:tc>
                <a:extLst>
                  <a:ext uri="{0D108BD9-81ED-4DB2-BD59-A6C34878D82A}">
                    <a16:rowId xmlns:a16="http://schemas.microsoft.com/office/drawing/2014/main" val="2640490553"/>
                  </a:ext>
                </a:extLst>
              </a:tr>
            </a:tbl>
          </a:graphicData>
        </a:graphic>
      </p:graphicFrame>
      <p:sp>
        <p:nvSpPr>
          <p:cNvPr id="5" name="テキスト ボックス 4">
            <a:extLst>
              <a:ext uri="{FF2B5EF4-FFF2-40B4-BE49-F238E27FC236}">
                <a16:creationId xmlns:a16="http://schemas.microsoft.com/office/drawing/2014/main" id="{FBB9F69F-DC8E-4C3F-8A4A-9253D1A18B40}"/>
              </a:ext>
            </a:extLst>
          </p:cNvPr>
          <p:cNvSpPr txBox="1"/>
          <p:nvPr/>
        </p:nvSpPr>
        <p:spPr>
          <a:xfrm>
            <a:off x="-402021" y="378331"/>
            <a:ext cx="4312920" cy="415498"/>
          </a:xfrm>
          <a:prstGeom prst="rect">
            <a:avLst/>
          </a:prstGeom>
          <a:noFill/>
        </p:spPr>
        <p:txBody>
          <a:bodyPr wrap="square" rtlCol="0">
            <a:spAutoFit/>
          </a:bodyPr>
          <a:lstStyle/>
          <a:p>
            <a:pPr algn="ctr"/>
            <a:r>
              <a:rPr lang="ja-JP" altLang="en-US" sz="2100" b="1" dirty="0"/>
              <a:t>菅又評価軸（案）</a:t>
            </a:r>
          </a:p>
        </p:txBody>
      </p:sp>
      <p:sp>
        <p:nvSpPr>
          <p:cNvPr id="2" name="日付プレースホルダー 1">
            <a:extLst>
              <a:ext uri="{FF2B5EF4-FFF2-40B4-BE49-F238E27FC236}">
                <a16:creationId xmlns:a16="http://schemas.microsoft.com/office/drawing/2014/main" id="{AE560A21-049C-4B4C-B0EC-A8CD30B0CC3E}"/>
              </a:ext>
            </a:extLst>
          </p:cNvPr>
          <p:cNvSpPr>
            <a:spLocks noGrp="1"/>
          </p:cNvSpPr>
          <p:nvPr>
            <p:ph type="dt" sz="half" idx="10"/>
          </p:nvPr>
        </p:nvSpPr>
        <p:spPr/>
        <p:txBody>
          <a:bodyPr/>
          <a:lstStyle/>
          <a:p>
            <a:r>
              <a:rPr kumimoji="1" lang="en-US" altLang="ja-JP"/>
              <a:t>2020/9/17_r3</a:t>
            </a:r>
            <a:endParaRPr kumimoji="1" lang="ja-JP" altLang="en-US" dirty="0"/>
          </a:p>
        </p:txBody>
      </p:sp>
      <p:sp>
        <p:nvSpPr>
          <p:cNvPr id="3" name="フッター プレースホルダー 2">
            <a:extLst>
              <a:ext uri="{FF2B5EF4-FFF2-40B4-BE49-F238E27FC236}">
                <a16:creationId xmlns:a16="http://schemas.microsoft.com/office/drawing/2014/main" id="{EBF29C77-D85A-47B5-B17A-36E83F17C66E}"/>
              </a:ext>
            </a:extLst>
          </p:cNvPr>
          <p:cNvSpPr>
            <a:spLocks noGrp="1"/>
          </p:cNvSpPr>
          <p:nvPr>
            <p:ph type="ftr" sz="quarter" idx="11"/>
          </p:nvPr>
        </p:nvSpPr>
        <p:spPr/>
        <p:txBody>
          <a:bodyPr/>
          <a:lstStyle/>
          <a:p>
            <a:r>
              <a:rPr kumimoji="1" lang="en-US" altLang="ja-JP"/>
              <a:t>©2020</a:t>
            </a:r>
            <a:r>
              <a:rPr kumimoji="1" lang="ja-JP" altLang="en-US"/>
              <a:t>　</a:t>
            </a:r>
            <a:r>
              <a:rPr kumimoji="1" lang="en-US" altLang="ja-JP"/>
              <a:t>ITCA</a:t>
            </a:r>
            <a:endParaRPr kumimoji="1" lang="ja-JP" altLang="en-US"/>
          </a:p>
        </p:txBody>
      </p:sp>
      <p:sp>
        <p:nvSpPr>
          <p:cNvPr id="6" name="スライド番号プレースホルダー 5">
            <a:extLst>
              <a:ext uri="{FF2B5EF4-FFF2-40B4-BE49-F238E27FC236}">
                <a16:creationId xmlns:a16="http://schemas.microsoft.com/office/drawing/2014/main" id="{1DDF15CA-CD16-4043-8918-2FC8716145E1}"/>
              </a:ext>
            </a:extLst>
          </p:cNvPr>
          <p:cNvSpPr>
            <a:spLocks noGrp="1"/>
          </p:cNvSpPr>
          <p:nvPr>
            <p:ph type="sldNum" sz="quarter" idx="12"/>
          </p:nvPr>
        </p:nvSpPr>
        <p:spPr/>
        <p:txBody>
          <a:bodyPr/>
          <a:lstStyle/>
          <a:p>
            <a:fld id="{510FDF27-179E-4FDC-95FA-890D1A84694F}" type="slidenum">
              <a:rPr kumimoji="1" lang="ja-JP" altLang="en-US" smtClean="0"/>
              <a:t>8</a:t>
            </a:fld>
            <a:endParaRPr kumimoji="1" lang="ja-JP" altLang="en-US"/>
          </a:p>
        </p:txBody>
      </p:sp>
      <p:sp>
        <p:nvSpPr>
          <p:cNvPr id="7" name="テキスト ボックス 6">
            <a:extLst>
              <a:ext uri="{FF2B5EF4-FFF2-40B4-BE49-F238E27FC236}">
                <a16:creationId xmlns:a16="http://schemas.microsoft.com/office/drawing/2014/main" id="{ECDC9DEA-8349-4378-B4AE-AA31DE9C1217}"/>
              </a:ext>
            </a:extLst>
          </p:cNvPr>
          <p:cNvSpPr txBox="1"/>
          <p:nvPr/>
        </p:nvSpPr>
        <p:spPr>
          <a:xfrm>
            <a:off x="4267200" y="6033184"/>
            <a:ext cx="7772400" cy="646331"/>
          </a:xfrm>
          <a:prstGeom prst="rect">
            <a:avLst/>
          </a:prstGeom>
          <a:noFill/>
        </p:spPr>
        <p:txBody>
          <a:bodyPr wrap="square" rtlCol="0">
            <a:spAutoFit/>
          </a:bodyPr>
          <a:lstStyle/>
          <a:p>
            <a:r>
              <a:rPr kumimoji="1" lang="ja-JP" altLang="en-US" b="1" dirty="0"/>
              <a:t>（注１）受発注／支払プロセスとの連動を対象とするか否か</a:t>
            </a:r>
            <a:endParaRPr kumimoji="1" lang="en-US" altLang="ja-JP" b="1" dirty="0"/>
          </a:p>
          <a:p>
            <a:r>
              <a:rPr kumimoji="1" lang="ja-JP" altLang="en-US" b="1" dirty="0"/>
              <a:t>（注２）ビジネス視点の評価軸（チャンスとリスク）との兼合</a:t>
            </a:r>
          </a:p>
        </p:txBody>
      </p:sp>
    </p:spTree>
    <p:extLst>
      <p:ext uri="{BB962C8B-B14F-4D97-AF65-F5344CB8AC3E}">
        <p14:creationId xmlns:p14="http://schemas.microsoft.com/office/powerpoint/2010/main" val="38567603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BD44E7BB-54CC-49B6-B631-52092CEDBD20}"/>
              </a:ext>
            </a:extLst>
          </p:cNvPr>
          <p:cNvSpPr txBox="1"/>
          <p:nvPr/>
        </p:nvSpPr>
        <p:spPr>
          <a:xfrm>
            <a:off x="1681655" y="1660634"/>
            <a:ext cx="8481848" cy="3970318"/>
          </a:xfrm>
          <a:prstGeom prst="rect">
            <a:avLst/>
          </a:prstGeom>
          <a:noFill/>
        </p:spPr>
        <p:txBody>
          <a:bodyPr wrap="square" rtlCol="0">
            <a:spAutoFit/>
          </a:bodyPr>
          <a:lstStyle/>
          <a:p>
            <a:pPr algn="l"/>
            <a:r>
              <a:rPr lang="zh-TW" altLang="en-US" sz="2800" b="0" i="0" u="none" strike="noStrike" baseline="0" dirty="0">
                <a:solidFill>
                  <a:srgbClr val="005BAD"/>
                </a:solidFill>
                <a:latin typeface="CIDFont+F5"/>
              </a:rPr>
              <a:t> </a:t>
            </a:r>
            <a:r>
              <a:rPr lang="en-US" altLang="zh-TW" sz="2800" b="0" i="0" u="none" strike="noStrike" baseline="0" dirty="0">
                <a:solidFill>
                  <a:srgbClr val="000000"/>
                </a:solidFill>
                <a:latin typeface="CIDFont+F1"/>
              </a:rPr>
              <a:t>10</a:t>
            </a:r>
            <a:r>
              <a:rPr lang="zh-TW" altLang="en-US" sz="2800" b="0" i="0" u="none" strike="noStrike" baseline="0" dirty="0">
                <a:solidFill>
                  <a:srgbClr val="000000"/>
                </a:solidFill>
                <a:latin typeface="CIDFont+F2"/>
              </a:rPr>
              <a:t>月</a:t>
            </a:r>
            <a:r>
              <a:rPr lang="en-US" altLang="zh-TW" sz="2800" b="0" i="0" u="none" strike="noStrike" baseline="0" dirty="0">
                <a:solidFill>
                  <a:srgbClr val="000000"/>
                </a:solidFill>
                <a:latin typeface="CIDFont+F1"/>
              </a:rPr>
              <a:t>6</a:t>
            </a:r>
            <a:r>
              <a:rPr lang="zh-TW" altLang="en-US" sz="2800" b="0" i="0" u="none" strike="noStrike" baseline="0" dirty="0">
                <a:solidFill>
                  <a:srgbClr val="000000"/>
                </a:solidFill>
                <a:latin typeface="CIDFont+F2"/>
              </a:rPr>
              <a:t>日</a:t>
            </a:r>
            <a:r>
              <a:rPr lang="en-US" altLang="zh-TW" sz="2800" b="0" i="0" u="none" strike="noStrike" baseline="0" dirty="0">
                <a:solidFill>
                  <a:srgbClr val="000000"/>
                </a:solidFill>
                <a:latin typeface="CIDFont+F1"/>
              </a:rPr>
              <a:t>(</a:t>
            </a:r>
            <a:r>
              <a:rPr lang="zh-TW" altLang="en-US" sz="2800" b="0" i="0" u="none" strike="noStrike" baseline="0" dirty="0">
                <a:solidFill>
                  <a:srgbClr val="000000"/>
                </a:solidFill>
                <a:latin typeface="CIDFont+F2"/>
              </a:rPr>
              <a:t>火</a:t>
            </a:r>
            <a:r>
              <a:rPr lang="en-US" altLang="zh-TW" sz="2800" b="0" i="0" u="none" strike="noStrike" baseline="0" dirty="0">
                <a:solidFill>
                  <a:srgbClr val="000000"/>
                </a:solidFill>
                <a:latin typeface="CIDFont+F1"/>
              </a:rPr>
              <a:t>) </a:t>
            </a:r>
            <a:endParaRPr lang="zh-TW" altLang="en-US" sz="2800" b="0" i="0" u="none" strike="noStrike" baseline="0" dirty="0">
              <a:solidFill>
                <a:srgbClr val="000000"/>
              </a:solidFill>
              <a:latin typeface="CIDFont+F2"/>
            </a:endParaRPr>
          </a:p>
          <a:p>
            <a:pPr lvl="1"/>
            <a:r>
              <a:rPr lang="ja-JP" altLang="en-US" sz="2800" b="0" i="0" u="none" strike="noStrike" baseline="0" dirty="0">
                <a:solidFill>
                  <a:srgbClr val="005BAD"/>
                </a:solidFill>
                <a:latin typeface="CIDFont+F5"/>
              </a:rPr>
              <a:t> </a:t>
            </a:r>
            <a:r>
              <a:rPr lang="ja-JP" altLang="en-US" sz="2800" b="0" i="0" u="none" strike="noStrike" baseline="0" dirty="0">
                <a:solidFill>
                  <a:srgbClr val="000000"/>
                </a:solidFill>
                <a:latin typeface="CIDFont+F2"/>
              </a:rPr>
              <a:t>標準仕様候補の比較</a:t>
            </a:r>
          </a:p>
          <a:p>
            <a:pPr lvl="1"/>
            <a:r>
              <a:rPr lang="ja-JP" altLang="en-US" sz="2800" b="0" i="0" u="none" strike="noStrike" baseline="0" dirty="0">
                <a:solidFill>
                  <a:srgbClr val="005BAD"/>
                </a:solidFill>
                <a:latin typeface="CIDFont+F5"/>
              </a:rPr>
              <a:t> </a:t>
            </a:r>
            <a:r>
              <a:rPr lang="ja-JP" altLang="en-US" sz="2800" b="0" i="0" u="none" strike="noStrike" baseline="0" dirty="0">
                <a:solidFill>
                  <a:srgbClr val="000000"/>
                </a:solidFill>
                <a:latin typeface="CIDFont+F2"/>
              </a:rPr>
              <a:t>評価軸の決定</a:t>
            </a:r>
            <a:endParaRPr lang="en-US" altLang="ja-JP" sz="2800" b="0" i="0" u="none" strike="noStrike" baseline="0" dirty="0">
              <a:solidFill>
                <a:srgbClr val="000000"/>
              </a:solidFill>
              <a:latin typeface="CIDFont+F2"/>
            </a:endParaRPr>
          </a:p>
          <a:p>
            <a:pPr algn="l"/>
            <a:endParaRPr lang="en-US" altLang="ja-JP" sz="2800" b="0" i="0" u="none" strike="noStrike" baseline="0" dirty="0">
              <a:solidFill>
                <a:srgbClr val="000000"/>
              </a:solidFill>
              <a:latin typeface="CIDFont+F2"/>
            </a:endParaRPr>
          </a:p>
          <a:p>
            <a:pPr algn="l"/>
            <a:r>
              <a:rPr lang="zh-TW" altLang="en-US" sz="2800" b="0" i="0" u="none" strike="noStrike" baseline="0" dirty="0">
                <a:solidFill>
                  <a:srgbClr val="005BAD"/>
                </a:solidFill>
                <a:latin typeface="CIDFont+F5"/>
              </a:rPr>
              <a:t> </a:t>
            </a:r>
            <a:r>
              <a:rPr lang="en-US" altLang="zh-TW" sz="2800" b="0" i="0" u="none" strike="noStrike" baseline="0" dirty="0">
                <a:solidFill>
                  <a:srgbClr val="000000"/>
                </a:solidFill>
                <a:latin typeface="CIDFont+F1"/>
              </a:rPr>
              <a:t>11</a:t>
            </a:r>
            <a:r>
              <a:rPr lang="zh-TW" altLang="en-US" sz="2800" b="0" i="0" u="none" strike="noStrike" baseline="0" dirty="0">
                <a:solidFill>
                  <a:srgbClr val="000000"/>
                </a:solidFill>
                <a:latin typeface="CIDFont+F2"/>
              </a:rPr>
              <a:t>月</a:t>
            </a:r>
            <a:r>
              <a:rPr lang="en-US" altLang="zh-TW" sz="2800" b="0" i="0" u="none" strike="noStrike" baseline="0" dirty="0">
                <a:solidFill>
                  <a:srgbClr val="000000"/>
                </a:solidFill>
                <a:latin typeface="CIDFont+F1"/>
              </a:rPr>
              <a:t>10</a:t>
            </a:r>
            <a:r>
              <a:rPr lang="zh-TW" altLang="en-US" sz="2800" b="0" i="0" u="none" strike="noStrike" baseline="0" dirty="0">
                <a:solidFill>
                  <a:srgbClr val="000000"/>
                </a:solidFill>
                <a:latin typeface="CIDFont+F2"/>
              </a:rPr>
              <a:t>日</a:t>
            </a:r>
            <a:r>
              <a:rPr lang="en-US" altLang="zh-TW" sz="2800" b="0" i="0" u="none" strike="noStrike" baseline="0" dirty="0">
                <a:solidFill>
                  <a:srgbClr val="000000"/>
                </a:solidFill>
                <a:latin typeface="CIDFont+F1"/>
              </a:rPr>
              <a:t>(</a:t>
            </a:r>
            <a:r>
              <a:rPr lang="zh-TW" altLang="en-US" sz="2800" b="0" i="0" u="none" strike="noStrike" baseline="0" dirty="0">
                <a:solidFill>
                  <a:srgbClr val="000000"/>
                </a:solidFill>
                <a:latin typeface="CIDFont+F2"/>
              </a:rPr>
              <a:t>火</a:t>
            </a:r>
            <a:r>
              <a:rPr lang="en-US" altLang="zh-TW" sz="2800" b="0" i="0" u="none" strike="noStrike" baseline="0" dirty="0">
                <a:solidFill>
                  <a:srgbClr val="000000"/>
                </a:solidFill>
                <a:latin typeface="CIDFont+F1"/>
              </a:rPr>
              <a:t>)</a:t>
            </a:r>
            <a:endParaRPr lang="en-US" altLang="ja-JP" sz="2800" b="0" i="0" u="none" strike="noStrike" baseline="0" dirty="0">
              <a:solidFill>
                <a:srgbClr val="005BAD"/>
              </a:solidFill>
              <a:latin typeface="CIDFont+F5"/>
            </a:endParaRPr>
          </a:p>
          <a:p>
            <a:pPr lvl="1"/>
            <a:r>
              <a:rPr lang="ja-JP" altLang="en-US" sz="2800" b="0" i="0" u="none" strike="noStrike" baseline="0" dirty="0">
                <a:solidFill>
                  <a:srgbClr val="000000"/>
                </a:solidFill>
                <a:latin typeface="CIDFont+F2"/>
              </a:rPr>
              <a:t>評価軸に基づいた標準仕様候補の正式評価</a:t>
            </a:r>
            <a:endParaRPr lang="en-US" altLang="ja-JP" sz="2800" b="0" i="0" u="none" strike="noStrike" baseline="0" dirty="0">
              <a:solidFill>
                <a:srgbClr val="000000"/>
              </a:solidFill>
              <a:latin typeface="CIDFont+F2"/>
            </a:endParaRPr>
          </a:p>
          <a:p>
            <a:pPr algn="l"/>
            <a:endParaRPr lang="ja-JP" altLang="en-US" sz="2800" b="0" i="0" u="none" strike="noStrike" baseline="0" dirty="0">
              <a:solidFill>
                <a:srgbClr val="000000"/>
              </a:solidFill>
              <a:latin typeface="CIDFont+F2"/>
            </a:endParaRPr>
          </a:p>
          <a:p>
            <a:pPr algn="l"/>
            <a:r>
              <a:rPr lang="en-US" altLang="ja-JP" sz="2800" b="0" i="0" u="none" strike="noStrike" baseline="0" dirty="0">
                <a:solidFill>
                  <a:srgbClr val="000000"/>
                </a:solidFill>
                <a:latin typeface="CIDFont+F1"/>
              </a:rPr>
              <a:t>12</a:t>
            </a:r>
            <a:r>
              <a:rPr lang="ja-JP" altLang="en-US" sz="2800" b="0" i="0" u="none" strike="noStrike" baseline="0" dirty="0">
                <a:solidFill>
                  <a:srgbClr val="000000"/>
                </a:solidFill>
                <a:latin typeface="CIDFont+F2"/>
              </a:rPr>
              <a:t>月</a:t>
            </a:r>
            <a:r>
              <a:rPr lang="en-US" altLang="ja-JP" sz="2800" b="0" i="0" u="none" strike="noStrike" baseline="0" dirty="0">
                <a:solidFill>
                  <a:srgbClr val="000000"/>
                </a:solidFill>
                <a:latin typeface="CIDFont+F1"/>
              </a:rPr>
              <a:t>9</a:t>
            </a:r>
            <a:r>
              <a:rPr lang="ja-JP" altLang="en-US" sz="2800" b="0" i="0" u="none" strike="noStrike" baseline="0" dirty="0">
                <a:solidFill>
                  <a:srgbClr val="000000"/>
                </a:solidFill>
                <a:latin typeface="CIDFont+F2"/>
              </a:rPr>
              <a:t>日</a:t>
            </a:r>
            <a:r>
              <a:rPr lang="en-US" altLang="ja-JP" sz="2800" b="0" i="0" u="none" strike="noStrike" baseline="0" dirty="0">
                <a:solidFill>
                  <a:srgbClr val="000000"/>
                </a:solidFill>
                <a:latin typeface="CIDFont+F1"/>
              </a:rPr>
              <a:t>(</a:t>
            </a:r>
            <a:r>
              <a:rPr lang="ja-JP" altLang="en-US" sz="2800" b="0" i="0" u="none" strike="noStrike" baseline="0" dirty="0">
                <a:solidFill>
                  <a:srgbClr val="000000"/>
                </a:solidFill>
                <a:latin typeface="CIDFont+F2"/>
              </a:rPr>
              <a:t>水</a:t>
            </a:r>
            <a:r>
              <a:rPr lang="en-US" altLang="ja-JP" sz="2800" b="0" i="0" u="none" strike="noStrike" baseline="0" dirty="0">
                <a:solidFill>
                  <a:srgbClr val="000000"/>
                </a:solidFill>
                <a:latin typeface="CIDFont+F1"/>
              </a:rPr>
              <a:t>) </a:t>
            </a:r>
          </a:p>
          <a:p>
            <a:pPr lvl="1"/>
            <a:r>
              <a:rPr lang="ja-JP" altLang="en-US" sz="2800" b="0" i="0" u="none" strike="noStrike" baseline="0" dirty="0">
                <a:solidFill>
                  <a:srgbClr val="005BAD"/>
                </a:solidFill>
                <a:latin typeface="CIDFont+F5"/>
              </a:rPr>
              <a:t> </a:t>
            </a:r>
            <a:r>
              <a:rPr lang="ja-JP" altLang="en-US" sz="2800" b="0" i="0" u="none" strike="noStrike" baseline="0" dirty="0">
                <a:solidFill>
                  <a:srgbClr val="000000"/>
                </a:solidFill>
                <a:latin typeface="CIDFont+F2"/>
              </a:rPr>
              <a:t>標準仕様の決定</a:t>
            </a:r>
            <a:r>
              <a:rPr lang="en-US" altLang="ja-JP" sz="2800" b="0" i="0" u="none" strike="noStrike" baseline="0" dirty="0">
                <a:solidFill>
                  <a:srgbClr val="000000"/>
                </a:solidFill>
                <a:latin typeface="CIDFont+F1"/>
              </a:rPr>
              <a:t>(</a:t>
            </a:r>
            <a:r>
              <a:rPr lang="ja-JP" altLang="en-US" sz="2800" b="0" i="0" u="none" strike="noStrike" baseline="0" dirty="0">
                <a:solidFill>
                  <a:srgbClr val="000000"/>
                </a:solidFill>
                <a:latin typeface="CIDFont+F2"/>
              </a:rPr>
              <a:t>一定の宿題は残る想定</a:t>
            </a:r>
            <a:r>
              <a:rPr lang="en-US" altLang="ja-JP" sz="2800" b="0" i="0" u="none" strike="noStrike" baseline="0" dirty="0">
                <a:solidFill>
                  <a:srgbClr val="000000"/>
                </a:solidFill>
                <a:latin typeface="CIDFont+F1"/>
              </a:rPr>
              <a:t>)</a:t>
            </a:r>
            <a:endParaRPr kumimoji="1" lang="ja-JP" altLang="en-US" sz="2800" dirty="0"/>
          </a:p>
        </p:txBody>
      </p:sp>
      <p:sp>
        <p:nvSpPr>
          <p:cNvPr id="4" name="テキスト ボックス 3">
            <a:extLst>
              <a:ext uri="{FF2B5EF4-FFF2-40B4-BE49-F238E27FC236}">
                <a16:creationId xmlns:a16="http://schemas.microsoft.com/office/drawing/2014/main" id="{4251895A-726D-4098-8B92-D7684F0D099C}"/>
              </a:ext>
            </a:extLst>
          </p:cNvPr>
          <p:cNvSpPr txBox="1"/>
          <p:nvPr/>
        </p:nvSpPr>
        <p:spPr>
          <a:xfrm>
            <a:off x="472966" y="420414"/>
            <a:ext cx="8303172" cy="523220"/>
          </a:xfrm>
          <a:prstGeom prst="rect">
            <a:avLst/>
          </a:prstGeom>
          <a:noFill/>
        </p:spPr>
        <p:txBody>
          <a:bodyPr wrap="square" rtlCol="0">
            <a:spAutoFit/>
          </a:bodyPr>
          <a:lstStyle/>
          <a:p>
            <a:r>
              <a:rPr kumimoji="1" lang="ja-JP" altLang="en-US" sz="2800" b="1" dirty="0"/>
              <a:t>電子インボイス推進協議会　検討スケジュール</a:t>
            </a:r>
          </a:p>
        </p:txBody>
      </p:sp>
    </p:spTree>
    <p:extLst>
      <p:ext uri="{BB962C8B-B14F-4D97-AF65-F5344CB8AC3E}">
        <p14:creationId xmlns:p14="http://schemas.microsoft.com/office/powerpoint/2010/main" val="2156339494"/>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152</TotalTime>
  <Words>580</Words>
  <Application>Microsoft Office PowerPoint</Application>
  <PresentationFormat>ワイド画面</PresentationFormat>
  <Paragraphs>102</Paragraphs>
  <Slides>9</Slides>
  <Notes>0</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9</vt:i4>
      </vt:variant>
    </vt:vector>
  </HeadingPairs>
  <TitlesOfParts>
    <vt:vector size="18" baseType="lpstr">
      <vt:lpstr>CIDFont+F1</vt:lpstr>
      <vt:lpstr>CIDFont+F2</vt:lpstr>
      <vt:lpstr>CIDFont+F5</vt:lpstr>
      <vt:lpstr>Times-Roman</vt:lpstr>
      <vt:lpstr>游ゴシック</vt:lpstr>
      <vt:lpstr>游ゴシック Light</vt:lpstr>
      <vt:lpstr>游明朝</vt:lpstr>
      <vt:lpstr>Arial</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久直 菅又</dc:creator>
  <cp:lastModifiedBy>久直 菅又</cp:lastModifiedBy>
  <cp:revision>12</cp:revision>
  <dcterms:created xsi:type="dcterms:W3CDTF">2020-09-27T02:42:25Z</dcterms:created>
  <dcterms:modified xsi:type="dcterms:W3CDTF">2020-09-27T08:25:37Z</dcterms:modified>
</cp:coreProperties>
</file>