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7" autoAdjust="0"/>
    <p:restoredTop sz="94660"/>
  </p:normalViewPr>
  <p:slideViewPr>
    <p:cSldViewPr snapToGrid="0">
      <p:cViewPr varScale="1">
        <p:scale>
          <a:sx n="61" d="100"/>
          <a:sy n="61" d="100"/>
        </p:scale>
        <p:origin x="84"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A2FF30DD-000C-4EA0-B6F7-1FD83D85582E}" type="datetimeFigureOut">
              <a:rPr kumimoji="1" lang="ja-JP" altLang="en-US" smtClean="0"/>
              <a:t>2020/2/17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1E86238B-B9EA-42E4-9ED0-7BF7A096374E}" type="slidenum">
              <a:rPr kumimoji="1" lang="ja-JP" altLang="en-US" smtClean="0"/>
              <a:t>‹#›</a:t>
            </a:fld>
            <a:endParaRPr kumimoji="1" lang="ja-JP" altLang="en-US"/>
          </a:p>
        </p:txBody>
      </p:sp>
    </p:spTree>
    <p:extLst>
      <p:ext uri="{BB962C8B-B14F-4D97-AF65-F5344CB8AC3E}">
        <p14:creationId xmlns:p14="http://schemas.microsoft.com/office/powerpoint/2010/main" val="289490577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0231B6-1BD2-4FC1-B174-D37F1903459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ACCCC72-0476-4647-8F30-B8B20CC791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7C7D12D-4129-47A9-8B5F-73B4F64A9D50}"/>
              </a:ext>
            </a:extLst>
          </p:cNvPr>
          <p:cNvSpPr>
            <a:spLocks noGrp="1"/>
          </p:cNvSpPr>
          <p:nvPr>
            <p:ph type="dt" sz="half" idx="10"/>
          </p:nvPr>
        </p:nvSpPr>
        <p:spPr/>
        <p:txBody>
          <a:bodyPr/>
          <a:lstStyle/>
          <a:p>
            <a:fld id="{CDE5ED8C-2812-4611-81D0-56080ECB58C4}" type="datetime1">
              <a:rPr kumimoji="1" lang="ja-JP" altLang="en-US" smtClean="0"/>
              <a:t>2020/2/17</a:t>
            </a:fld>
            <a:endParaRPr kumimoji="1" lang="ja-JP" altLang="en-US"/>
          </a:p>
        </p:txBody>
      </p:sp>
      <p:sp>
        <p:nvSpPr>
          <p:cNvPr id="5" name="フッター プレースホルダー 4">
            <a:extLst>
              <a:ext uri="{FF2B5EF4-FFF2-40B4-BE49-F238E27FC236}">
                <a16:creationId xmlns:a16="http://schemas.microsoft.com/office/drawing/2014/main" id="{DE8DDCE7-955C-490D-87AE-31DEB4E8076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0EDEBFE-7779-4EFF-8A89-1CB2D29A03A2}"/>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892094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134FC9-7066-4BBB-AE69-0D76A4A02FC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23936F4-0F20-44E4-902A-8778AD9A79D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D4B340D-9752-41E4-98EA-B187F6B35C79}"/>
              </a:ext>
            </a:extLst>
          </p:cNvPr>
          <p:cNvSpPr>
            <a:spLocks noGrp="1"/>
          </p:cNvSpPr>
          <p:nvPr>
            <p:ph type="dt" sz="half" idx="10"/>
          </p:nvPr>
        </p:nvSpPr>
        <p:spPr/>
        <p:txBody>
          <a:bodyPr/>
          <a:lstStyle/>
          <a:p>
            <a:fld id="{5191DEC6-F680-409F-AD5E-1F7D0A66D9C3}" type="datetime1">
              <a:rPr kumimoji="1" lang="ja-JP" altLang="en-US" smtClean="0"/>
              <a:t>2020/2/17</a:t>
            </a:fld>
            <a:endParaRPr kumimoji="1" lang="ja-JP" altLang="en-US"/>
          </a:p>
        </p:txBody>
      </p:sp>
      <p:sp>
        <p:nvSpPr>
          <p:cNvPr id="5" name="フッター プレースホルダー 4">
            <a:extLst>
              <a:ext uri="{FF2B5EF4-FFF2-40B4-BE49-F238E27FC236}">
                <a16:creationId xmlns:a16="http://schemas.microsoft.com/office/drawing/2014/main" id="{8123F8BF-DA34-4696-AC0F-9EA09CDE86B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72D303-D685-4218-B375-C2B2CCFB5E24}"/>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562409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A92157B-297E-49B8-B087-A8C94E521FD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370528B-B321-46D1-A76D-99C3C57005F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9F0D749-6A57-4E45-B403-229D6A19D414}"/>
              </a:ext>
            </a:extLst>
          </p:cNvPr>
          <p:cNvSpPr>
            <a:spLocks noGrp="1"/>
          </p:cNvSpPr>
          <p:nvPr>
            <p:ph type="dt" sz="half" idx="10"/>
          </p:nvPr>
        </p:nvSpPr>
        <p:spPr/>
        <p:txBody>
          <a:bodyPr/>
          <a:lstStyle/>
          <a:p>
            <a:fld id="{B410504C-5ED5-4D96-BA6D-B1BC91C7C0E9}" type="datetime1">
              <a:rPr kumimoji="1" lang="ja-JP" altLang="en-US" smtClean="0"/>
              <a:t>2020/2/17</a:t>
            </a:fld>
            <a:endParaRPr kumimoji="1" lang="ja-JP" altLang="en-US"/>
          </a:p>
        </p:txBody>
      </p:sp>
      <p:sp>
        <p:nvSpPr>
          <p:cNvPr id="5" name="フッター プレースホルダー 4">
            <a:extLst>
              <a:ext uri="{FF2B5EF4-FFF2-40B4-BE49-F238E27FC236}">
                <a16:creationId xmlns:a16="http://schemas.microsoft.com/office/drawing/2014/main" id="{B7F7B0E9-E991-42D2-9B4C-644FB7BB7F0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DA071E8-62B1-4C7F-9750-41B00FDBB73C}"/>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60955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A82F6A-5D5C-47F3-8E2B-9F9AF43A7FB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E85942-9F80-47C4-ACD1-6ACA001042E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A110D72-EAD6-4DAA-AE67-0CE63BE52D08}"/>
              </a:ext>
            </a:extLst>
          </p:cNvPr>
          <p:cNvSpPr>
            <a:spLocks noGrp="1"/>
          </p:cNvSpPr>
          <p:nvPr>
            <p:ph type="dt" sz="half" idx="10"/>
          </p:nvPr>
        </p:nvSpPr>
        <p:spPr/>
        <p:txBody>
          <a:bodyPr/>
          <a:lstStyle/>
          <a:p>
            <a:fld id="{B4D81CE8-0D54-4E2B-8DB7-830E8C49D9B5}" type="datetime1">
              <a:rPr kumimoji="1" lang="ja-JP" altLang="en-US" smtClean="0"/>
              <a:t>2020/2/17</a:t>
            </a:fld>
            <a:endParaRPr kumimoji="1" lang="ja-JP" altLang="en-US"/>
          </a:p>
        </p:txBody>
      </p:sp>
      <p:sp>
        <p:nvSpPr>
          <p:cNvPr id="5" name="フッター プレースホルダー 4">
            <a:extLst>
              <a:ext uri="{FF2B5EF4-FFF2-40B4-BE49-F238E27FC236}">
                <a16:creationId xmlns:a16="http://schemas.microsoft.com/office/drawing/2014/main" id="{5265E7FD-78F2-455D-8912-F09438151C6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488AE54-D13E-4F2F-B7B8-1141A4BA1A17}"/>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4184857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433945-E0FF-470E-A6A4-20E8BCE0184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249FA8E-3CBB-4DC8-BB62-24D18B0643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E71608A-8DA7-432D-AFAD-7CB27228FE80}"/>
              </a:ext>
            </a:extLst>
          </p:cNvPr>
          <p:cNvSpPr>
            <a:spLocks noGrp="1"/>
          </p:cNvSpPr>
          <p:nvPr>
            <p:ph type="dt" sz="half" idx="10"/>
          </p:nvPr>
        </p:nvSpPr>
        <p:spPr/>
        <p:txBody>
          <a:bodyPr/>
          <a:lstStyle/>
          <a:p>
            <a:fld id="{C80DC252-8131-47CD-8C5A-1E57EC9F8FA6}" type="datetime1">
              <a:rPr kumimoji="1" lang="ja-JP" altLang="en-US" smtClean="0"/>
              <a:t>2020/2/17</a:t>
            </a:fld>
            <a:endParaRPr kumimoji="1" lang="ja-JP" altLang="en-US"/>
          </a:p>
        </p:txBody>
      </p:sp>
      <p:sp>
        <p:nvSpPr>
          <p:cNvPr id="5" name="フッター プレースホルダー 4">
            <a:extLst>
              <a:ext uri="{FF2B5EF4-FFF2-40B4-BE49-F238E27FC236}">
                <a16:creationId xmlns:a16="http://schemas.microsoft.com/office/drawing/2014/main" id="{33AB2FF0-5909-443A-A056-6EFD067C6C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824C7F4-07E8-422E-8222-1C42F97AFCE1}"/>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1975426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4116B4-6325-44BA-B4AF-6744557D9EE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4C9DFE6-324F-43D3-A545-7D9BBD77426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CEF9660-00CB-45F8-BCA0-F774A1B4947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1C19946-FE0F-49F6-81A6-E889721FCD01}"/>
              </a:ext>
            </a:extLst>
          </p:cNvPr>
          <p:cNvSpPr>
            <a:spLocks noGrp="1"/>
          </p:cNvSpPr>
          <p:nvPr>
            <p:ph type="dt" sz="half" idx="10"/>
          </p:nvPr>
        </p:nvSpPr>
        <p:spPr/>
        <p:txBody>
          <a:bodyPr/>
          <a:lstStyle/>
          <a:p>
            <a:fld id="{C4DCB09A-5B2C-4ADB-B5DB-2A47D4C50E99}" type="datetime1">
              <a:rPr kumimoji="1" lang="ja-JP" altLang="en-US" smtClean="0"/>
              <a:t>2020/2/17</a:t>
            </a:fld>
            <a:endParaRPr kumimoji="1" lang="ja-JP" altLang="en-US"/>
          </a:p>
        </p:txBody>
      </p:sp>
      <p:sp>
        <p:nvSpPr>
          <p:cNvPr id="6" name="フッター プレースホルダー 5">
            <a:extLst>
              <a:ext uri="{FF2B5EF4-FFF2-40B4-BE49-F238E27FC236}">
                <a16:creationId xmlns:a16="http://schemas.microsoft.com/office/drawing/2014/main" id="{A3B96AFF-C65B-41DB-A993-53BBC4BCC52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ADF468F-94BB-4215-AF1C-693A8ED3AF99}"/>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2369945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31603E-339B-45C9-964B-DA96C34F8210}"/>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0334595-775D-440E-A7DA-41F7EC856B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8524F22-485E-4AB7-8608-89FAB3BC4A7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444263E-1C48-4BAF-B808-06F6DE1788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2BE2C6C-BDC8-4AF1-B33C-8CD490D1219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166DA6A-B36B-44B0-AF97-33498AA7264E}"/>
              </a:ext>
            </a:extLst>
          </p:cNvPr>
          <p:cNvSpPr>
            <a:spLocks noGrp="1"/>
          </p:cNvSpPr>
          <p:nvPr>
            <p:ph type="dt" sz="half" idx="10"/>
          </p:nvPr>
        </p:nvSpPr>
        <p:spPr/>
        <p:txBody>
          <a:bodyPr/>
          <a:lstStyle/>
          <a:p>
            <a:fld id="{A1C15404-ADA2-4A03-8CB3-7E9CD9CD7B0A}" type="datetime1">
              <a:rPr kumimoji="1" lang="ja-JP" altLang="en-US" smtClean="0"/>
              <a:t>2020/2/17</a:t>
            </a:fld>
            <a:endParaRPr kumimoji="1" lang="ja-JP" altLang="en-US"/>
          </a:p>
        </p:txBody>
      </p:sp>
      <p:sp>
        <p:nvSpPr>
          <p:cNvPr id="8" name="フッター プレースホルダー 7">
            <a:extLst>
              <a:ext uri="{FF2B5EF4-FFF2-40B4-BE49-F238E27FC236}">
                <a16:creationId xmlns:a16="http://schemas.microsoft.com/office/drawing/2014/main" id="{245E266E-332B-41EA-8AD1-DE081A92F143}"/>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7D40B46-47E6-4757-8B5A-E8210F2308F4}"/>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642393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68615E-9089-4D26-8193-AFEAE8EACF6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9BA8FD9-FB57-4F5E-B178-83210FF83F73}"/>
              </a:ext>
            </a:extLst>
          </p:cNvPr>
          <p:cNvSpPr>
            <a:spLocks noGrp="1"/>
          </p:cNvSpPr>
          <p:nvPr>
            <p:ph type="dt" sz="half" idx="10"/>
          </p:nvPr>
        </p:nvSpPr>
        <p:spPr/>
        <p:txBody>
          <a:bodyPr/>
          <a:lstStyle/>
          <a:p>
            <a:fld id="{D5B1D117-95E6-4C0B-99E8-ADBBCC13D74B}" type="datetime1">
              <a:rPr kumimoji="1" lang="ja-JP" altLang="en-US" smtClean="0"/>
              <a:t>2020/2/17</a:t>
            </a:fld>
            <a:endParaRPr kumimoji="1" lang="ja-JP" altLang="en-US"/>
          </a:p>
        </p:txBody>
      </p:sp>
      <p:sp>
        <p:nvSpPr>
          <p:cNvPr id="4" name="フッター プレースホルダー 3">
            <a:extLst>
              <a:ext uri="{FF2B5EF4-FFF2-40B4-BE49-F238E27FC236}">
                <a16:creationId xmlns:a16="http://schemas.microsoft.com/office/drawing/2014/main" id="{EBB5725F-A51D-444D-9DB6-0CCB46CC5AE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F28A38D-E12F-458A-90AC-D6C922E28528}"/>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765561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4A383D9-7A63-4B17-8C36-AAFC27EDC9EC}"/>
              </a:ext>
            </a:extLst>
          </p:cNvPr>
          <p:cNvSpPr>
            <a:spLocks noGrp="1"/>
          </p:cNvSpPr>
          <p:nvPr>
            <p:ph type="dt" sz="half" idx="10"/>
          </p:nvPr>
        </p:nvSpPr>
        <p:spPr/>
        <p:txBody>
          <a:bodyPr/>
          <a:lstStyle/>
          <a:p>
            <a:fld id="{76FFB37B-2FED-457F-9D8B-8F3AC913FE63}" type="datetime1">
              <a:rPr kumimoji="1" lang="ja-JP" altLang="en-US" smtClean="0"/>
              <a:t>2020/2/17</a:t>
            </a:fld>
            <a:endParaRPr kumimoji="1" lang="ja-JP" altLang="en-US"/>
          </a:p>
        </p:txBody>
      </p:sp>
      <p:sp>
        <p:nvSpPr>
          <p:cNvPr id="3" name="フッター プレースホルダー 2">
            <a:extLst>
              <a:ext uri="{FF2B5EF4-FFF2-40B4-BE49-F238E27FC236}">
                <a16:creationId xmlns:a16="http://schemas.microsoft.com/office/drawing/2014/main" id="{129632EE-6A11-4A8E-B68A-14505001314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F824E0F-0B8D-4D86-BD9C-A8AA24DD8CA7}"/>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3037782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9A9F7B-F519-45BB-B094-983422327FC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53B5CB1-F03E-46FA-B0E1-DB817352A0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410E730A-A036-4B3D-9554-3FAEEA508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98C081B-B5FE-461D-B2AC-1D6008B7FBF9}"/>
              </a:ext>
            </a:extLst>
          </p:cNvPr>
          <p:cNvSpPr>
            <a:spLocks noGrp="1"/>
          </p:cNvSpPr>
          <p:nvPr>
            <p:ph type="dt" sz="half" idx="10"/>
          </p:nvPr>
        </p:nvSpPr>
        <p:spPr/>
        <p:txBody>
          <a:bodyPr/>
          <a:lstStyle/>
          <a:p>
            <a:fld id="{914988DC-04DC-4EAC-824B-81E9DDD10261}" type="datetime1">
              <a:rPr kumimoji="1" lang="ja-JP" altLang="en-US" smtClean="0"/>
              <a:t>2020/2/17</a:t>
            </a:fld>
            <a:endParaRPr kumimoji="1" lang="ja-JP" altLang="en-US"/>
          </a:p>
        </p:txBody>
      </p:sp>
      <p:sp>
        <p:nvSpPr>
          <p:cNvPr id="6" name="フッター プレースホルダー 5">
            <a:extLst>
              <a:ext uri="{FF2B5EF4-FFF2-40B4-BE49-F238E27FC236}">
                <a16:creationId xmlns:a16="http://schemas.microsoft.com/office/drawing/2014/main" id="{D9AEF057-D45C-4087-ABE6-E0F63760717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2085867-0C1A-4AB6-BDA5-A7C0923A6517}"/>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3091550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B6868A-B417-4547-91C3-86C724A8E57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7E0A6E4-EBE5-483E-ACF5-ED087CF38C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27607B0-185E-453A-8328-3978DFAF47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80F8BA8-05FC-4C44-A646-0F98BB735283}"/>
              </a:ext>
            </a:extLst>
          </p:cNvPr>
          <p:cNvSpPr>
            <a:spLocks noGrp="1"/>
          </p:cNvSpPr>
          <p:nvPr>
            <p:ph type="dt" sz="half" idx="10"/>
          </p:nvPr>
        </p:nvSpPr>
        <p:spPr/>
        <p:txBody>
          <a:bodyPr/>
          <a:lstStyle/>
          <a:p>
            <a:fld id="{0A06EAF1-7230-4E8B-9467-8597D5611BF6}" type="datetime1">
              <a:rPr kumimoji="1" lang="ja-JP" altLang="en-US" smtClean="0"/>
              <a:t>2020/2/17</a:t>
            </a:fld>
            <a:endParaRPr kumimoji="1" lang="ja-JP" altLang="en-US"/>
          </a:p>
        </p:txBody>
      </p:sp>
      <p:sp>
        <p:nvSpPr>
          <p:cNvPr id="6" name="フッター プレースホルダー 5">
            <a:extLst>
              <a:ext uri="{FF2B5EF4-FFF2-40B4-BE49-F238E27FC236}">
                <a16:creationId xmlns:a16="http://schemas.microsoft.com/office/drawing/2014/main" id="{A66C5E00-85E0-4A06-9BB8-80CED3E7A5A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3764E17-0667-436C-9F68-91DADD8E84BF}"/>
              </a:ext>
            </a:extLst>
          </p:cNvPr>
          <p:cNvSpPr>
            <a:spLocks noGrp="1"/>
          </p:cNvSpPr>
          <p:nvPr>
            <p:ph type="sldNum" sz="quarter" idx="12"/>
          </p:nvPr>
        </p:nvSpPr>
        <p:spPr/>
        <p:txBody>
          <a:body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2848831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AE91CD8-7002-4D2C-A914-6F1C131C2B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EBFC89-6E51-45D2-A5A7-00757C0CBC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1F34DCD-1770-4D5C-9F92-172E1DAB7F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93EF3-3DE2-42D8-819F-D6914E64EDC8}" type="datetime1">
              <a:rPr kumimoji="1" lang="ja-JP" altLang="en-US" smtClean="0"/>
              <a:t>2020/2/17</a:t>
            </a:fld>
            <a:endParaRPr kumimoji="1" lang="ja-JP" altLang="en-US"/>
          </a:p>
        </p:txBody>
      </p:sp>
      <p:sp>
        <p:nvSpPr>
          <p:cNvPr id="5" name="フッター プレースホルダー 4">
            <a:extLst>
              <a:ext uri="{FF2B5EF4-FFF2-40B4-BE49-F238E27FC236}">
                <a16:creationId xmlns:a16="http://schemas.microsoft.com/office/drawing/2014/main" id="{7C969482-DC85-4C09-AAAD-FE74E377B3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BC88F3F-4D52-4A52-AA59-213D8242DA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5980D0-05FB-435E-9F9B-D9C5D50D1190}" type="slidenum">
              <a:rPr kumimoji="1" lang="ja-JP" altLang="en-US" smtClean="0"/>
              <a:t>‹#›</a:t>
            </a:fld>
            <a:endParaRPr kumimoji="1" lang="ja-JP" altLang="en-US"/>
          </a:p>
        </p:txBody>
      </p:sp>
    </p:spTree>
    <p:extLst>
      <p:ext uri="{BB962C8B-B14F-4D97-AF65-F5344CB8AC3E}">
        <p14:creationId xmlns:p14="http://schemas.microsoft.com/office/powerpoint/2010/main" val="3701639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DE95CCB-2805-4EE8-BD1C-DD1E84FCDF30}"/>
              </a:ext>
            </a:extLst>
          </p:cNvPr>
          <p:cNvSpPr txBox="1"/>
          <p:nvPr/>
        </p:nvSpPr>
        <p:spPr>
          <a:xfrm>
            <a:off x="9396247" y="283779"/>
            <a:ext cx="2333297" cy="369332"/>
          </a:xfrm>
          <a:prstGeom prst="rect">
            <a:avLst/>
          </a:prstGeom>
          <a:noFill/>
          <a:ln>
            <a:solidFill>
              <a:schemeClr val="accent1"/>
            </a:solidFill>
          </a:ln>
        </p:spPr>
        <p:txBody>
          <a:bodyPr wrap="square" rtlCol="0">
            <a:spAutoFit/>
          </a:bodyPr>
          <a:lstStyle/>
          <a:p>
            <a:pPr algn="ctr"/>
            <a:r>
              <a:rPr kumimoji="1" lang="ja-JP" altLang="en-US" b="1" dirty="0"/>
              <a:t>合同</a:t>
            </a:r>
            <a:r>
              <a:rPr kumimoji="1" lang="en-US" altLang="ja-JP" b="1" dirty="0"/>
              <a:t>2019-4-06</a:t>
            </a:r>
            <a:endParaRPr kumimoji="1" lang="ja-JP" altLang="en-US" b="1" dirty="0"/>
          </a:p>
        </p:txBody>
      </p:sp>
      <p:sp>
        <p:nvSpPr>
          <p:cNvPr id="5" name="テキスト ボックス 4">
            <a:extLst>
              <a:ext uri="{FF2B5EF4-FFF2-40B4-BE49-F238E27FC236}">
                <a16:creationId xmlns:a16="http://schemas.microsoft.com/office/drawing/2014/main" id="{821E90F9-6EF5-469D-A38E-25327B49C947}"/>
              </a:ext>
            </a:extLst>
          </p:cNvPr>
          <p:cNvSpPr txBox="1"/>
          <p:nvPr/>
        </p:nvSpPr>
        <p:spPr>
          <a:xfrm>
            <a:off x="2249214" y="2343807"/>
            <a:ext cx="7693572" cy="646331"/>
          </a:xfrm>
          <a:prstGeom prst="rect">
            <a:avLst/>
          </a:prstGeom>
          <a:noFill/>
        </p:spPr>
        <p:txBody>
          <a:bodyPr wrap="square" rtlCol="0">
            <a:spAutoFit/>
          </a:bodyPr>
          <a:lstStyle/>
          <a:p>
            <a:pPr algn="ctr"/>
            <a:r>
              <a:rPr kumimoji="1" lang="en-US" altLang="ja-JP" sz="3600" b="1" dirty="0"/>
              <a:t>2020</a:t>
            </a:r>
            <a:r>
              <a:rPr kumimoji="1" lang="ja-JP" altLang="en-US" sz="3600" b="1" dirty="0"/>
              <a:t>年度　</a:t>
            </a:r>
            <a:r>
              <a:rPr kumimoji="1" lang="en-US" altLang="ja-JP" sz="3600" b="1" dirty="0"/>
              <a:t>SIPS</a:t>
            </a:r>
            <a:r>
              <a:rPr kumimoji="1" lang="ja-JP" altLang="en-US" sz="3600" b="1" dirty="0"/>
              <a:t>活動テーマ検討</a:t>
            </a:r>
          </a:p>
        </p:txBody>
      </p:sp>
      <p:sp>
        <p:nvSpPr>
          <p:cNvPr id="6" name="テキスト ボックス 5">
            <a:extLst>
              <a:ext uri="{FF2B5EF4-FFF2-40B4-BE49-F238E27FC236}">
                <a16:creationId xmlns:a16="http://schemas.microsoft.com/office/drawing/2014/main" id="{B5D1BFB1-1C40-45C5-A5DC-B6C034D10C13}"/>
              </a:ext>
            </a:extLst>
          </p:cNvPr>
          <p:cNvSpPr txBox="1"/>
          <p:nvPr/>
        </p:nvSpPr>
        <p:spPr>
          <a:xfrm>
            <a:off x="2086304" y="3279228"/>
            <a:ext cx="8019392" cy="461665"/>
          </a:xfrm>
          <a:prstGeom prst="rect">
            <a:avLst/>
          </a:prstGeom>
          <a:noFill/>
        </p:spPr>
        <p:txBody>
          <a:bodyPr wrap="square" rtlCol="0">
            <a:spAutoFit/>
          </a:bodyPr>
          <a:lstStyle/>
          <a:p>
            <a:pPr algn="ctr"/>
            <a:r>
              <a:rPr kumimoji="1" lang="en-US" altLang="ja-JP" sz="2400" dirty="0"/>
              <a:t>SIPS</a:t>
            </a:r>
            <a:r>
              <a:rPr kumimoji="1" lang="ja-JP" altLang="en-US" sz="2400" dirty="0"/>
              <a:t>幹事会（</a:t>
            </a:r>
            <a:r>
              <a:rPr kumimoji="1" lang="en-US" altLang="ja-JP" sz="2400" dirty="0"/>
              <a:t>2020</a:t>
            </a:r>
            <a:r>
              <a:rPr kumimoji="1" lang="ja-JP" altLang="en-US" sz="2400" dirty="0"/>
              <a:t>年</a:t>
            </a:r>
            <a:r>
              <a:rPr kumimoji="1" lang="en-US" altLang="ja-JP" sz="2400" dirty="0"/>
              <a:t>1</a:t>
            </a:r>
            <a:r>
              <a:rPr kumimoji="1" lang="ja-JP" altLang="en-US" sz="2400" dirty="0"/>
              <a:t>月</a:t>
            </a:r>
            <a:r>
              <a:rPr kumimoji="1" lang="en-US" altLang="ja-JP" sz="2400" dirty="0"/>
              <a:t>17</a:t>
            </a:r>
            <a:r>
              <a:rPr kumimoji="1" lang="ja-JP" altLang="en-US" sz="2400" dirty="0"/>
              <a:t>日）の自由討議を踏まえて！</a:t>
            </a:r>
          </a:p>
        </p:txBody>
      </p:sp>
      <p:sp>
        <p:nvSpPr>
          <p:cNvPr id="2" name="スライド番号プレースホルダー 1">
            <a:extLst>
              <a:ext uri="{FF2B5EF4-FFF2-40B4-BE49-F238E27FC236}">
                <a16:creationId xmlns:a16="http://schemas.microsoft.com/office/drawing/2014/main" id="{547C4323-28E3-4C0B-8EE0-0CB7FBE307B1}"/>
              </a:ext>
            </a:extLst>
          </p:cNvPr>
          <p:cNvSpPr>
            <a:spLocks noGrp="1"/>
          </p:cNvSpPr>
          <p:nvPr>
            <p:ph type="sldNum" sz="quarter" idx="12"/>
          </p:nvPr>
        </p:nvSpPr>
        <p:spPr/>
        <p:txBody>
          <a:bodyPr/>
          <a:lstStyle/>
          <a:p>
            <a:fld id="{0A5980D0-05FB-435E-9F9B-D9C5D50D1190}" type="slidenum">
              <a:rPr kumimoji="1" lang="ja-JP" altLang="en-US" smtClean="0"/>
              <a:t>1</a:t>
            </a:fld>
            <a:endParaRPr kumimoji="1" lang="ja-JP" altLang="en-US"/>
          </a:p>
        </p:txBody>
      </p:sp>
    </p:spTree>
    <p:extLst>
      <p:ext uri="{BB962C8B-B14F-4D97-AF65-F5344CB8AC3E}">
        <p14:creationId xmlns:p14="http://schemas.microsoft.com/office/powerpoint/2010/main" val="1258380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6158091-B1EF-427B-8E60-CE5F86344BC9}"/>
              </a:ext>
            </a:extLst>
          </p:cNvPr>
          <p:cNvSpPr txBox="1"/>
          <p:nvPr/>
        </p:nvSpPr>
        <p:spPr>
          <a:xfrm>
            <a:off x="1655379" y="780073"/>
            <a:ext cx="8881242" cy="1077218"/>
          </a:xfrm>
          <a:prstGeom prst="rect">
            <a:avLst/>
          </a:prstGeom>
          <a:noFill/>
          <a:ln>
            <a:solidFill>
              <a:schemeClr val="accent1"/>
            </a:solidFill>
          </a:ln>
        </p:spPr>
        <p:txBody>
          <a:bodyPr wrap="square" rtlCol="0">
            <a:spAutoFit/>
          </a:bodyPr>
          <a:lstStyle/>
          <a:p>
            <a:r>
              <a:rPr kumimoji="1" lang="ja-JP" altLang="en-US" sz="3200" b="1" dirty="0"/>
              <a:t>１．国連</a:t>
            </a:r>
            <a:r>
              <a:rPr kumimoji="1" lang="en-US" altLang="ja-JP" sz="3200" b="1" dirty="0"/>
              <a:t>CEFACT</a:t>
            </a:r>
            <a:r>
              <a:rPr kumimoji="1" lang="ja-JP" altLang="en-US" sz="3200" b="1" dirty="0"/>
              <a:t>標準開発・保守への貢献と国　</a:t>
            </a:r>
            <a:endParaRPr kumimoji="1" lang="en-US" altLang="ja-JP" sz="3200" b="1" dirty="0"/>
          </a:p>
          <a:p>
            <a:r>
              <a:rPr lang="ja-JP" altLang="en-US" sz="3200" b="1" dirty="0"/>
              <a:t>　　</a:t>
            </a:r>
            <a:r>
              <a:rPr kumimoji="1" lang="ja-JP" altLang="en-US" sz="3200" b="1" dirty="0"/>
              <a:t>内産業への展開</a:t>
            </a:r>
          </a:p>
        </p:txBody>
      </p:sp>
      <p:sp>
        <p:nvSpPr>
          <p:cNvPr id="3" name="テキスト ボックス 2">
            <a:extLst>
              <a:ext uri="{FF2B5EF4-FFF2-40B4-BE49-F238E27FC236}">
                <a16:creationId xmlns:a16="http://schemas.microsoft.com/office/drawing/2014/main" id="{5C43236C-DEC8-47F7-9FBA-F430221D6E86}"/>
              </a:ext>
            </a:extLst>
          </p:cNvPr>
          <p:cNvSpPr txBox="1"/>
          <p:nvPr/>
        </p:nvSpPr>
        <p:spPr>
          <a:xfrm>
            <a:off x="1655379" y="2396803"/>
            <a:ext cx="8881242" cy="584775"/>
          </a:xfrm>
          <a:prstGeom prst="rect">
            <a:avLst/>
          </a:prstGeom>
          <a:noFill/>
          <a:ln>
            <a:solidFill>
              <a:schemeClr val="accent1"/>
            </a:solidFill>
          </a:ln>
        </p:spPr>
        <p:txBody>
          <a:bodyPr wrap="square" rtlCol="0">
            <a:spAutoFit/>
          </a:bodyPr>
          <a:lstStyle/>
          <a:p>
            <a:r>
              <a:rPr lang="ja-JP" altLang="en-US" sz="3200" b="1" dirty="0"/>
              <a:t>２．新技術の標準化と普及への参画</a:t>
            </a:r>
            <a:endParaRPr kumimoji="1" lang="ja-JP" altLang="en-US" sz="3200" b="1" dirty="0"/>
          </a:p>
        </p:txBody>
      </p:sp>
      <p:sp>
        <p:nvSpPr>
          <p:cNvPr id="4" name="テキスト ボックス 3">
            <a:extLst>
              <a:ext uri="{FF2B5EF4-FFF2-40B4-BE49-F238E27FC236}">
                <a16:creationId xmlns:a16="http://schemas.microsoft.com/office/drawing/2014/main" id="{46DC3ECF-D0BC-4449-939F-55CC13B14CC6}"/>
              </a:ext>
            </a:extLst>
          </p:cNvPr>
          <p:cNvSpPr txBox="1"/>
          <p:nvPr/>
        </p:nvSpPr>
        <p:spPr>
          <a:xfrm>
            <a:off x="1655379" y="3584035"/>
            <a:ext cx="8881242" cy="584775"/>
          </a:xfrm>
          <a:prstGeom prst="rect">
            <a:avLst/>
          </a:prstGeom>
          <a:noFill/>
          <a:ln>
            <a:solidFill>
              <a:schemeClr val="accent1"/>
            </a:solidFill>
          </a:ln>
        </p:spPr>
        <p:txBody>
          <a:bodyPr wrap="square" rtlCol="0">
            <a:spAutoFit/>
          </a:bodyPr>
          <a:lstStyle/>
          <a:p>
            <a:r>
              <a:rPr lang="ja-JP" altLang="en-US" sz="3200" b="1" dirty="0"/>
              <a:t>３．国内産業の</a:t>
            </a:r>
            <a:r>
              <a:rPr lang="en-US" altLang="ja-JP" sz="3200" b="1" dirty="0"/>
              <a:t>DX</a:t>
            </a:r>
            <a:r>
              <a:rPr lang="ja-JP" altLang="en-US" sz="3200" b="1" dirty="0"/>
              <a:t>促進への貢献</a:t>
            </a:r>
            <a:endParaRPr kumimoji="1" lang="ja-JP" altLang="en-US" sz="3200" b="1" dirty="0"/>
          </a:p>
        </p:txBody>
      </p:sp>
      <p:sp>
        <p:nvSpPr>
          <p:cNvPr id="5" name="テキスト ボックス 4">
            <a:extLst>
              <a:ext uri="{FF2B5EF4-FFF2-40B4-BE49-F238E27FC236}">
                <a16:creationId xmlns:a16="http://schemas.microsoft.com/office/drawing/2014/main" id="{7ECBCE7C-E443-4FD7-A411-0A6FEABBABB3}"/>
              </a:ext>
            </a:extLst>
          </p:cNvPr>
          <p:cNvSpPr txBox="1"/>
          <p:nvPr/>
        </p:nvSpPr>
        <p:spPr>
          <a:xfrm>
            <a:off x="1655379" y="4892245"/>
            <a:ext cx="8881242" cy="584775"/>
          </a:xfrm>
          <a:prstGeom prst="rect">
            <a:avLst/>
          </a:prstGeom>
          <a:noFill/>
          <a:ln>
            <a:solidFill>
              <a:schemeClr val="accent1"/>
            </a:solidFill>
          </a:ln>
        </p:spPr>
        <p:txBody>
          <a:bodyPr wrap="square" rtlCol="0">
            <a:spAutoFit/>
          </a:bodyPr>
          <a:lstStyle/>
          <a:p>
            <a:r>
              <a:rPr lang="ja-JP" altLang="en-US" sz="3200" b="1" dirty="0"/>
              <a:t>４．国際化のための人材育成への貢献</a:t>
            </a:r>
            <a:endParaRPr kumimoji="1" lang="ja-JP" altLang="en-US" sz="3200" b="1" dirty="0"/>
          </a:p>
        </p:txBody>
      </p:sp>
      <p:sp>
        <p:nvSpPr>
          <p:cNvPr id="6" name="スライド番号プレースホルダー 5">
            <a:extLst>
              <a:ext uri="{FF2B5EF4-FFF2-40B4-BE49-F238E27FC236}">
                <a16:creationId xmlns:a16="http://schemas.microsoft.com/office/drawing/2014/main" id="{8CB4442E-DC8B-49A3-AF03-F0C79EFEECC0}"/>
              </a:ext>
            </a:extLst>
          </p:cNvPr>
          <p:cNvSpPr>
            <a:spLocks noGrp="1"/>
          </p:cNvSpPr>
          <p:nvPr>
            <p:ph type="sldNum" sz="quarter" idx="12"/>
          </p:nvPr>
        </p:nvSpPr>
        <p:spPr/>
        <p:txBody>
          <a:bodyPr/>
          <a:lstStyle/>
          <a:p>
            <a:fld id="{0A5980D0-05FB-435E-9F9B-D9C5D50D1190}" type="slidenum">
              <a:rPr kumimoji="1" lang="ja-JP" altLang="en-US" smtClean="0"/>
              <a:t>2</a:t>
            </a:fld>
            <a:endParaRPr kumimoji="1" lang="ja-JP" altLang="en-US"/>
          </a:p>
        </p:txBody>
      </p:sp>
    </p:spTree>
    <p:extLst>
      <p:ext uri="{BB962C8B-B14F-4D97-AF65-F5344CB8AC3E}">
        <p14:creationId xmlns:p14="http://schemas.microsoft.com/office/powerpoint/2010/main" val="2261161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E7CAD59-8D3F-4BB6-A26F-97856B574DC9}"/>
              </a:ext>
            </a:extLst>
          </p:cNvPr>
          <p:cNvSpPr txBox="1"/>
          <p:nvPr/>
        </p:nvSpPr>
        <p:spPr>
          <a:xfrm>
            <a:off x="1655379" y="296597"/>
            <a:ext cx="8881242" cy="1077218"/>
          </a:xfrm>
          <a:prstGeom prst="rect">
            <a:avLst/>
          </a:prstGeom>
          <a:noFill/>
          <a:ln>
            <a:solidFill>
              <a:schemeClr val="accent1"/>
            </a:solidFill>
          </a:ln>
        </p:spPr>
        <p:txBody>
          <a:bodyPr wrap="square" rtlCol="0">
            <a:spAutoFit/>
          </a:bodyPr>
          <a:lstStyle/>
          <a:p>
            <a:r>
              <a:rPr kumimoji="1" lang="ja-JP" altLang="en-US" sz="3200" b="1" dirty="0"/>
              <a:t>１．国連</a:t>
            </a:r>
            <a:r>
              <a:rPr kumimoji="1" lang="en-US" altLang="ja-JP" sz="3200" b="1" dirty="0"/>
              <a:t>CEFACT</a:t>
            </a:r>
            <a:r>
              <a:rPr kumimoji="1" lang="ja-JP" altLang="en-US" sz="3200" b="1" dirty="0"/>
              <a:t>標準開発・保守への貢献と国　</a:t>
            </a:r>
            <a:endParaRPr kumimoji="1" lang="en-US" altLang="ja-JP" sz="3200" b="1" dirty="0"/>
          </a:p>
          <a:p>
            <a:r>
              <a:rPr lang="ja-JP" altLang="en-US" sz="3200" b="1" dirty="0"/>
              <a:t>　　</a:t>
            </a:r>
            <a:r>
              <a:rPr kumimoji="1" lang="ja-JP" altLang="en-US" sz="3200" b="1" dirty="0"/>
              <a:t>内産業への展開</a:t>
            </a:r>
          </a:p>
        </p:txBody>
      </p:sp>
      <p:sp>
        <p:nvSpPr>
          <p:cNvPr id="3" name="テキスト ボックス 2">
            <a:extLst>
              <a:ext uri="{FF2B5EF4-FFF2-40B4-BE49-F238E27FC236}">
                <a16:creationId xmlns:a16="http://schemas.microsoft.com/office/drawing/2014/main" id="{414EB51D-5D8D-4DF3-A57F-4D166B6DB77E}"/>
              </a:ext>
            </a:extLst>
          </p:cNvPr>
          <p:cNvSpPr txBox="1"/>
          <p:nvPr/>
        </p:nvSpPr>
        <p:spPr>
          <a:xfrm>
            <a:off x="1655379" y="1753309"/>
            <a:ext cx="8881242" cy="4893647"/>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400" dirty="0"/>
              <a:t>国連</a:t>
            </a:r>
            <a:r>
              <a:rPr kumimoji="1" lang="en-US" altLang="ja-JP" sz="2400" dirty="0"/>
              <a:t>CEFACT</a:t>
            </a:r>
            <a:r>
              <a:rPr lang="ja-JP" altLang="en-US" sz="2400" dirty="0"/>
              <a:t>共通辞書の保守</a:t>
            </a:r>
            <a:endParaRPr lang="en-US" altLang="ja-JP" sz="2400" dirty="0"/>
          </a:p>
          <a:p>
            <a:r>
              <a:rPr kumimoji="1" lang="en-US" altLang="ja-JP" sz="2400" dirty="0"/>
              <a:t>	</a:t>
            </a:r>
            <a:r>
              <a:rPr kumimoji="1" lang="ja-JP" altLang="en-US" sz="2400" dirty="0"/>
              <a:t>国内／アジア産業要件の反映</a:t>
            </a:r>
            <a:endParaRPr kumimoji="1" lang="en-US" altLang="ja-JP" sz="2400" dirty="0"/>
          </a:p>
          <a:p>
            <a:r>
              <a:rPr lang="en-US" altLang="ja-JP" sz="2400" dirty="0"/>
              <a:t>	</a:t>
            </a:r>
            <a:r>
              <a:rPr lang="ja-JP" altLang="en-US" sz="2400" dirty="0"/>
              <a:t>国連</a:t>
            </a:r>
            <a:r>
              <a:rPr lang="en-US" altLang="ja-JP" sz="2400" dirty="0"/>
              <a:t>CEFACT</a:t>
            </a:r>
            <a:r>
              <a:rPr lang="ja-JP" altLang="en-US" sz="2400" dirty="0"/>
              <a:t>共通辞書の日本語化</a:t>
            </a:r>
            <a:endParaRPr lang="en-US" altLang="ja-JP" sz="2400" dirty="0"/>
          </a:p>
          <a:p>
            <a:endParaRPr lang="en-US" altLang="ja-JP" sz="2400" dirty="0"/>
          </a:p>
          <a:p>
            <a:pPr marL="342900" indent="-342900">
              <a:buFont typeface="Wingdings" panose="05000000000000000000" pitchFamily="2" charset="2"/>
              <a:buChar char="Ø"/>
            </a:pPr>
            <a:r>
              <a:rPr lang="ja-JP" altLang="en-US" sz="2400" dirty="0"/>
              <a:t>国連</a:t>
            </a:r>
            <a:r>
              <a:rPr lang="en-US" altLang="ja-JP" sz="2400" dirty="0"/>
              <a:t>CEFACT</a:t>
            </a:r>
            <a:r>
              <a:rPr lang="ja-JP" altLang="en-US" sz="2400" dirty="0"/>
              <a:t>標準実装のための提案</a:t>
            </a:r>
            <a:endParaRPr lang="en-US" altLang="ja-JP" sz="2400" dirty="0"/>
          </a:p>
          <a:p>
            <a:r>
              <a:rPr lang="en-US" altLang="ja-JP" sz="2400" dirty="0"/>
              <a:t>	</a:t>
            </a:r>
            <a:r>
              <a:rPr lang="ja-JP" altLang="en-US" sz="2400" dirty="0"/>
              <a:t>メッセージ構築ガイドの発行</a:t>
            </a:r>
            <a:endParaRPr lang="en-US" altLang="ja-JP" sz="2400" dirty="0"/>
          </a:p>
          <a:p>
            <a:r>
              <a:rPr kumimoji="1" lang="en-US" altLang="ja-JP" sz="2400" dirty="0"/>
              <a:t>	</a:t>
            </a:r>
            <a:r>
              <a:rPr kumimoji="1" lang="ja-JP" altLang="en-US" sz="2400" dirty="0"/>
              <a:t>受信確認メッセージの標準化提案</a:t>
            </a:r>
            <a:endParaRPr kumimoji="1" lang="en-US" altLang="ja-JP" sz="2400" dirty="0"/>
          </a:p>
          <a:p>
            <a:r>
              <a:rPr lang="en-US" altLang="ja-JP" sz="2400" dirty="0"/>
              <a:t>	</a:t>
            </a:r>
            <a:r>
              <a:rPr lang="ja-JP" altLang="en-US" sz="2400" dirty="0"/>
              <a:t>メッセージ実装ツールの整備</a:t>
            </a:r>
            <a:endParaRPr lang="en-US" altLang="ja-JP" sz="2400" dirty="0"/>
          </a:p>
          <a:p>
            <a:r>
              <a:rPr kumimoji="1" lang="en-US" altLang="ja-JP" sz="2400" dirty="0"/>
              <a:t>	</a:t>
            </a:r>
            <a:r>
              <a:rPr kumimoji="1" lang="ja-JP" altLang="en-US" sz="2400" dirty="0"/>
              <a:t>国内利用標準コード表の整備</a:t>
            </a:r>
            <a:endParaRPr kumimoji="1" lang="en-US" altLang="ja-JP" sz="2400" dirty="0"/>
          </a:p>
          <a:p>
            <a:endParaRPr kumimoji="1" lang="en-US" altLang="ja-JP" sz="2400" dirty="0"/>
          </a:p>
          <a:p>
            <a:pPr marL="342900" indent="-342900">
              <a:buFont typeface="Wingdings" panose="05000000000000000000" pitchFamily="2" charset="2"/>
              <a:buChar char="Ø"/>
            </a:pPr>
            <a:r>
              <a:rPr lang="ja-JP" altLang="en-US" sz="2400" dirty="0"/>
              <a:t>国内業界標準</a:t>
            </a:r>
            <a:r>
              <a:rPr lang="en-US" altLang="ja-JP" sz="2400" dirty="0"/>
              <a:t>EDI</a:t>
            </a:r>
            <a:r>
              <a:rPr lang="ja-JP" altLang="en-US" sz="2400" dirty="0"/>
              <a:t>との共存</a:t>
            </a:r>
            <a:endParaRPr lang="en-US" altLang="ja-JP" sz="2400" dirty="0"/>
          </a:p>
          <a:p>
            <a:r>
              <a:rPr kumimoji="1" lang="en-US" altLang="ja-JP" sz="2400" dirty="0"/>
              <a:t>	</a:t>
            </a:r>
            <a:r>
              <a:rPr kumimoji="1" lang="ja-JP" altLang="en-US" sz="2400" dirty="0"/>
              <a:t>国内主要業界標準</a:t>
            </a:r>
            <a:r>
              <a:rPr kumimoji="1" lang="en-US" altLang="ja-JP" sz="2400" dirty="0"/>
              <a:t>EDI</a:t>
            </a:r>
            <a:r>
              <a:rPr kumimoji="1" lang="ja-JP" altLang="en-US" sz="2400" dirty="0"/>
              <a:t>とのデータ連携</a:t>
            </a:r>
            <a:endParaRPr kumimoji="1" lang="en-US" altLang="ja-JP" sz="2400" dirty="0"/>
          </a:p>
          <a:p>
            <a:r>
              <a:rPr lang="en-US" altLang="ja-JP" sz="2400" dirty="0"/>
              <a:t>	</a:t>
            </a:r>
            <a:r>
              <a:rPr lang="ja-JP" altLang="en-US" sz="2400" dirty="0"/>
              <a:t>中小企業共通</a:t>
            </a:r>
            <a:r>
              <a:rPr lang="en-US" altLang="ja-JP" sz="2400" dirty="0"/>
              <a:t>EDI</a:t>
            </a:r>
            <a:r>
              <a:rPr lang="ja-JP" altLang="en-US" sz="2400" dirty="0"/>
              <a:t>標準の整備支援</a:t>
            </a:r>
            <a:endParaRPr kumimoji="1" lang="en-US" altLang="ja-JP" sz="2400" dirty="0"/>
          </a:p>
        </p:txBody>
      </p:sp>
      <p:sp>
        <p:nvSpPr>
          <p:cNvPr id="4" name="吹き出し: 角を丸めた四角形 3">
            <a:extLst>
              <a:ext uri="{FF2B5EF4-FFF2-40B4-BE49-F238E27FC236}">
                <a16:creationId xmlns:a16="http://schemas.microsoft.com/office/drawing/2014/main" id="{118C5AFA-5AE4-411F-B527-5A85EC7D62DA}"/>
              </a:ext>
            </a:extLst>
          </p:cNvPr>
          <p:cNvSpPr/>
          <p:nvPr/>
        </p:nvSpPr>
        <p:spPr>
          <a:xfrm>
            <a:off x="7577957" y="1545021"/>
            <a:ext cx="2522483" cy="1051034"/>
          </a:xfrm>
          <a:prstGeom prst="wedgeRoundRectCallout">
            <a:avLst>
              <a:gd name="adj1" fmla="val -73333"/>
              <a:gd name="adj2" fmla="val 12550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メッセージ</a:t>
            </a:r>
            <a:r>
              <a:rPr lang="ja-JP" altLang="ja-JP" dirty="0">
                <a:solidFill>
                  <a:schemeClr val="tx1"/>
                </a:solidFill>
              </a:rPr>
              <a:t>が出てきて</a:t>
            </a:r>
            <a:r>
              <a:rPr lang="ja-JP" altLang="en-US" dirty="0">
                <a:solidFill>
                  <a:schemeClr val="tx1"/>
                </a:solidFill>
              </a:rPr>
              <a:t>も</a:t>
            </a:r>
            <a:r>
              <a:rPr lang="ja-JP" altLang="ja-JP" dirty="0">
                <a:solidFill>
                  <a:schemeClr val="tx1"/>
                </a:solidFill>
              </a:rPr>
              <a:t>実装ベースが</a:t>
            </a:r>
            <a:r>
              <a:rPr lang="ja-JP" altLang="en-US" dirty="0">
                <a:solidFill>
                  <a:schemeClr val="tx1"/>
                </a:solidFill>
              </a:rPr>
              <a:t>分からない。</a:t>
            </a:r>
            <a:r>
              <a:rPr lang="ja-JP" altLang="ja-JP" dirty="0"/>
              <a:t>からない。</a:t>
            </a:r>
            <a:endParaRPr kumimoji="1" lang="ja-JP" altLang="en-US" dirty="0"/>
          </a:p>
        </p:txBody>
      </p:sp>
      <p:sp>
        <p:nvSpPr>
          <p:cNvPr id="5" name="吹き出し: 角を丸めた四角形 4">
            <a:extLst>
              <a:ext uri="{FF2B5EF4-FFF2-40B4-BE49-F238E27FC236}">
                <a16:creationId xmlns:a16="http://schemas.microsoft.com/office/drawing/2014/main" id="{8AF13315-C351-40DC-B42B-379102D96E12}"/>
              </a:ext>
            </a:extLst>
          </p:cNvPr>
          <p:cNvSpPr/>
          <p:nvPr/>
        </p:nvSpPr>
        <p:spPr>
          <a:xfrm>
            <a:off x="10247585" y="1878311"/>
            <a:ext cx="1723698" cy="1355835"/>
          </a:xfrm>
          <a:prstGeom prst="wedgeRoundRectCallout">
            <a:avLst>
              <a:gd name="adj1" fmla="val -324491"/>
              <a:gd name="adj2" fmla="val 232267"/>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EDI</a:t>
            </a:r>
            <a:r>
              <a:rPr lang="ja-JP" altLang="ja-JP" dirty="0">
                <a:solidFill>
                  <a:schemeClr val="tx1"/>
                </a:solidFill>
              </a:rPr>
              <a:t>による新アプリケーションのニーズが見えない。</a:t>
            </a:r>
            <a:endParaRPr kumimoji="1" lang="ja-JP" altLang="en-US" dirty="0">
              <a:solidFill>
                <a:schemeClr val="tx1"/>
              </a:solidFill>
            </a:endParaRPr>
          </a:p>
        </p:txBody>
      </p:sp>
      <p:sp>
        <p:nvSpPr>
          <p:cNvPr id="6" name="吹き出し: 角を丸めた四角形 5">
            <a:extLst>
              <a:ext uri="{FF2B5EF4-FFF2-40B4-BE49-F238E27FC236}">
                <a16:creationId xmlns:a16="http://schemas.microsoft.com/office/drawing/2014/main" id="{8489083D-CCDC-42C8-8FBE-4D1528901C31}"/>
              </a:ext>
            </a:extLst>
          </p:cNvPr>
          <p:cNvSpPr/>
          <p:nvPr/>
        </p:nvSpPr>
        <p:spPr>
          <a:xfrm>
            <a:off x="9627476" y="3738642"/>
            <a:ext cx="2438400" cy="1051034"/>
          </a:xfrm>
          <a:prstGeom prst="wedgeRoundRectCallout">
            <a:avLst>
              <a:gd name="adj1" fmla="val -212212"/>
              <a:gd name="adj2" fmla="val 13950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ja-JP" dirty="0">
                <a:solidFill>
                  <a:schemeClr val="tx1"/>
                </a:solidFill>
              </a:rPr>
              <a:t>今のもの（</a:t>
            </a:r>
            <a:r>
              <a:rPr lang="en-US" altLang="ja-JP" dirty="0">
                <a:solidFill>
                  <a:schemeClr val="tx1"/>
                </a:solidFill>
              </a:rPr>
              <a:t>EDI</a:t>
            </a:r>
            <a:r>
              <a:rPr lang="ja-JP" altLang="ja-JP" dirty="0">
                <a:solidFill>
                  <a:schemeClr val="tx1"/>
                </a:solidFill>
              </a:rPr>
              <a:t>）と並行</a:t>
            </a:r>
            <a:r>
              <a:rPr lang="ja-JP" altLang="en-US" dirty="0">
                <a:solidFill>
                  <a:schemeClr val="tx1"/>
                </a:solidFill>
              </a:rPr>
              <a:t>して</a:t>
            </a:r>
            <a:r>
              <a:rPr lang="ja-JP" altLang="ja-JP" dirty="0">
                <a:solidFill>
                  <a:schemeClr val="tx1"/>
                </a:solidFill>
              </a:rPr>
              <a:t>実装することをやりたい</a:t>
            </a:r>
          </a:p>
        </p:txBody>
      </p:sp>
      <p:sp>
        <p:nvSpPr>
          <p:cNvPr id="7" name="吹き出し: 角を丸めた四角形 6">
            <a:extLst>
              <a:ext uri="{FF2B5EF4-FFF2-40B4-BE49-F238E27FC236}">
                <a16:creationId xmlns:a16="http://schemas.microsoft.com/office/drawing/2014/main" id="{F32B3EBC-1829-469B-BECA-DDD779AC3887}"/>
              </a:ext>
            </a:extLst>
          </p:cNvPr>
          <p:cNvSpPr/>
          <p:nvPr/>
        </p:nvSpPr>
        <p:spPr>
          <a:xfrm>
            <a:off x="9722069" y="5475891"/>
            <a:ext cx="2249214" cy="1171066"/>
          </a:xfrm>
          <a:prstGeom prst="wedgeRoundRectCallout">
            <a:avLst>
              <a:gd name="adj1" fmla="val -163356"/>
              <a:gd name="adj2" fmla="val 2301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中小企業共通</a:t>
            </a:r>
            <a:r>
              <a:rPr lang="en-US" altLang="ja-JP" dirty="0">
                <a:solidFill>
                  <a:schemeClr val="tx1"/>
                </a:solidFill>
              </a:rPr>
              <a:t>EDI</a:t>
            </a:r>
            <a:r>
              <a:rPr lang="ja-JP" altLang="ja-JP" dirty="0">
                <a:solidFill>
                  <a:schemeClr val="tx1"/>
                </a:solidFill>
              </a:rPr>
              <a:t>は、「使えそうだ」というレベルにきてい</a:t>
            </a:r>
            <a:r>
              <a:rPr lang="ja-JP" altLang="en-US" dirty="0">
                <a:solidFill>
                  <a:schemeClr val="tx1"/>
                </a:solidFill>
              </a:rPr>
              <a:t>る。</a:t>
            </a:r>
            <a:endParaRPr kumimoji="1" lang="ja-JP" altLang="en-US" dirty="0">
              <a:solidFill>
                <a:schemeClr val="tx1"/>
              </a:solidFill>
            </a:endParaRPr>
          </a:p>
        </p:txBody>
      </p:sp>
      <p:sp>
        <p:nvSpPr>
          <p:cNvPr id="8" name="吹き出し: 角を丸めた四角形 7">
            <a:extLst>
              <a:ext uri="{FF2B5EF4-FFF2-40B4-BE49-F238E27FC236}">
                <a16:creationId xmlns:a16="http://schemas.microsoft.com/office/drawing/2014/main" id="{658036ED-8307-4299-BAA9-E5F15D310174}"/>
              </a:ext>
            </a:extLst>
          </p:cNvPr>
          <p:cNvSpPr/>
          <p:nvPr/>
        </p:nvSpPr>
        <p:spPr>
          <a:xfrm>
            <a:off x="268013" y="687102"/>
            <a:ext cx="1240221" cy="1507458"/>
          </a:xfrm>
          <a:prstGeom prst="wedgeRoundRectCallout">
            <a:avLst>
              <a:gd name="adj1" fmla="val 75920"/>
              <a:gd name="adj2" fmla="val 7662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SIPS</a:t>
            </a:r>
            <a:r>
              <a:rPr lang="ja-JP" altLang="ja-JP" dirty="0">
                <a:solidFill>
                  <a:schemeClr val="tx1"/>
                </a:solidFill>
              </a:rPr>
              <a:t>はメッセージの世界に偏っている。</a:t>
            </a:r>
            <a:endParaRPr kumimoji="1" lang="ja-JP" altLang="en-US" dirty="0">
              <a:solidFill>
                <a:schemeClr val="tx1"/>
              </a:solidFill>
            </a:endParaRPr>
          </a:p>
        </p:txBody>
      </p:sp>
      <p:sp>
        <p:nvSpPr>
          <p:cNvPr id="9" name="スライド番号プレースホルダー 8">
            <a:extLst>
              <a:ext uri="{FF2B5EF4-FFF2-40B4-BE49-F238E27FC236}">
                <a16:creationId xmlns:a16="http://schemas.microsoft.com/office/drawing/2014/main" id="{27463E27-9FFA-4F51-9FDC-C75D25018883}"/>
              </a:ext>
            </a:extLst>
          </p:cNvPr>
          <p:cNvSpPr>
            <a:spLocks noGrp="1"/>
          </p:cNvSpPr>
          <p:nvPr>
            <p:ph type="sldNum" sz="quarter" idx="12"/>
          </p:nvPr>
        </p:nvSpPr>
        <p:spPr/>
        <p:txBody>
          <a:bodyPr/>
          <a:lstStyle/>
          <a:p>
            <a:fld id="{0A5980D0-05FB-435E-9F9B-D9C5D50D1190}" type="slidenum">
              <a:rPr kumimoji="1" lang="ja-JP" altLang="en-US" smtClean="0"/>
              <a:t>3</a:t>
            </a:fld>
            <a:endParaRPr kumimoji="1" lang="ja-JP" altLang="en-US"/>
          </a:p>
        </p:txBody>
      </p:sp>
      <p:sp>
        <p:nvSpPr>
          <p:cNvPr id="10" name="吹き出し: 角を丸めた四角形 9">
            <a:extLst>
              <a:ext uri="{FF2B5EF4-FFF2-40B4-BE49-F238E27FC236}">
                <a16:creationId xmlns:a16="http://schemas.microsoft.com/office/drawing/2014/main" id="{D88C0ED4-262B-4821-A6D4-0CE12B9F30DD}"/>
              </a:ext>
            </a:extLst>
          </p:cNvPr>
          <p:cNvSpPr/>
          <p:nvPr/>
        </p:nvSpPr>
        <p:spPr>
          <a:xfrm>
            <a:off x="220717" y="5475891"/>
            <a:ext cx="1497024" cy="1171067"/>
          </a:xfrm>
          <a:prstGeom prst="wedgeRoundRectCallout">
            <a:avLst>
              <a:gd name="adj1" fmla="val 99926"/>
              <a:gd name="adj2" fmla="val -1037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メッセージ変換ライブラリの開発</a:t>
            </a:r>
            <a:endParaRPr kumimoji="1" lang="ja-JP" altLang="en-US" dirty="0">
              <a:solidFill>
                <a:schemeClr val="tx1"/>
              </a:solidFill>
            </a:endParaRPr>
          </a:p>
        </p:txBody>
      </p:sp>
      <p:sp>
        <p:nvSpPr>
          <p:cNvPr id="11" name="吹き出し: 角を丸めた四角形 10">
            <a:extLst>
              <a:ext uri="{FF2B5EF4-FFF2-40B4-BE49-F238E27FC236}">
                <a16:creationId xmlns:a16="http://schemas.microsoft.com/office/drawing/2014/main" id="{EB9882AB-0C6A-4E92-98E6-B0B244752207}"/>
              </a:ext>
            </a:extLst>
          </p:cNvPr>
          <p:cNvSpPr/>
          <p:nvPr/>
        </p:nvSpPr>
        <p:spPr>
          <a:xfrm>
            <a:off x="268013" y="4021302"/>
            <a:ext cx="1960180" cy="1051034"/>
          </a:xfrm>
          <a:prstGeom prst="wedgeRoundRectCallout">
            <a:avLst>
              <a:gd name="adj1" fmla="val 65494"/>
              <a:gd name="adj2" fmla="val -7450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ビジネスメッセージ利用合意方式の検討</a:t>
            </a:r>
            <a:endParaRPr kumimoji="1" lang="ja-JP" altLang="en-US">
              <a:solidFill>
                <a:schemeClr val="tx1"/>
              </a:solidFill>
            </a:endParaRPr>
          </a:p>
        </p:txBody>
      </p:sp>
    </p:spTree>
    <p:extLst>
      <p:ext uri="{BB962C8B-B14F-4D97-AF65-F5344CB8AC3E}">
        <p14:creationId xmlns:p14="http://schemas.microsoft.com/office/powerpoint/2010/main" val="3912267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F3FF3BF-65A0-41E4-9E2C-EEA1C4D9890B}"/>
              </a:ext>
            </a:extLst>
          </p:cNvPr>
          <p:cNvSpPr txBox="1"/>
          <p:nvPr/>
        </p:nvSpPr>
        <p:spPr>
          <a:xfrm>
            <a:off x="1655379" y="536804"/>
            <a:ext cx="8881242" cy="584775"/>
          </a:xfrm>
          <a:prstGeom prst="rect">
            <a:avLst/>
          </a:prstGeom>
          <a:noFill/>
          <a:ln>
            <a:solidFill>
              <a:schemeClr val="accent1"/>
            </a:solidFill>
          </a:ln>
        </p:spPr>
        <p:txBody>
          <a:bodyPr wrap="square" rtlCol="0">
            <a:spAutoFit/>
          </a:bodyPr>
          <a:lstStyle/>
          <a:p>
            <a:r>
              <a:rPr lang="ja-JP" altLang="en-US" sz="3200" b="1" dirty="0"/>
              <a:t>２．新技術の標準化と普及への参画</a:t>
            </a:r>
            <a:endParaRPr kumimoji="1" lang="ja-JP" altLang="en-US" sz="3200" b="1" dirty="0"/>
          </a:p>
        </p:txBody>
      </p:sp>
      <p:sp>
        <p:nvSpPr>
          <p:cNvPr id="3" name="テキスト ボックス 2">
            <a:extLst>
              <a:ext uri="{FF2B5EF4-FFF2-40B4-BE49-F238E27FC236}">
                <a16:creationId xmlns:a16="http://schemas.microsoft.com/office/drawing/2014/main" id="{566913B7-0B7E-485F-8264-C0BA508C86A7}"/>
              </a:ext>
            </a:extLst>
          </p:cNvPr>
          <p:cNvSpPr txBox="1"/>
          <p:nvPr/>
        </p:nvSpPr>
        <p:spPr>
          <a:xfrm>
            <a:off x="1655379" y="1755228"/>
            <a:ext cx="8707821" cy="4524315"/>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400" dirty="0"/>
              <a:t>国連</a:t>
            </a:r>
            <a:r>
              <a:rPr kumimoji="1" lang="en-US" altLang="ja-JP" sz="2400" dirty="0"/>
              <a:t>CEFACT</a:t>
            </a:r>
            <a:r>
              <a:rPr kumimoji="1" lang="ja-JP" altLang="en-US" sz="2400" dirty="0"/>
              <a:t>標準への新技術採用促進</a:t>
            </a:r>
            <a:endParaRPr kumimoji="1" lang="en-US" altLang="ja-JP" sz="2400" dirty="0"/>
          </a:p>
          <a:p>
            <a:r>
              <a:rPr lang="en-US" altLang="ja-JP" sz="2400" dirty="0"/>
              <a:t>	API-EDI</a:t>
            </a:r>
            <a:r>
              <a:rPr lang="ja-JP" altLang="en-US" sz="2400" dirty="0"/>
              <a:t>ガイドプロジェクトへの参画</a:t>
            </a:r>
            <a:endParaRPr kumimoji="1" lang="en-US" altLang="ja-JP" sz="2400" dirty="0"/>
          </a:p>
          <a:p>
            <a:r>
              <a:rPr lang="en-US" altLang="ja-JP" sz="2400" dirty="0"/>
              <a:t>	SCM</a:t>
            </a:r>
            <a:r>
              <a:rPr lang="ja-JP" altLang="en-US" sz="2400" dirty="0"/>
              <a:t>における</a:t>
            </a:r>
            <a:r>
              <a:rPr lang="en-US" altLang="ja-JP" sz="2400" dirty="0"/>
              <a:t>AI</a:t>
            </a:r>
            <a:r>
              <a:rPr lang="ja-JP" altLang="en-US" sz="2400" dirty="0"/>
              <a:t>連携プロジェクトへの参画</a:t>
            </a:r>
            <a:endParaRPr lang="en-US" altLang="ja-JP" sz="2400" dirty="0"/>
          </a:p>
          <a:p>
            <a:r>
              <a:rPr kumimoji="1" lang="en-US" altLang="ja-JP" sz="2400" dirty="0"/>
              <a:t>	</a:t>
            </a:r>
          </a:p>
          <a:p>
            <a:pPr marL="342900" indent="-342900">
              <a:buFont typeface="Wingdings" panose="05000000000000000000" pitchFamily="2" charset="2"/>
              <a:buChar char="Ø"/>
            </a:pPr>
            <a:r>
              <a:rPr lang="en-US" altLang="ja-JP" sz="2400" dirty="0"/>
              <a:t>EDI</a:t>
            </a:r>
            <a:r>
              <a:rPr lang="ja-JP" altLang="en-US" sz="2400" dirty="0"/>
              <a:t>に活用できる最新技術の調査</a:t>
            </a:r>
            <a:endParaRPr lang="en-US" altLang="ja-JP" sz="2400" dirty="0"/>
          </a:p>
          <a:p>
            <a:r>
              <a:rPr kumimoji="1" lang="en-US" altLang="ja-JP" sz="2400" dirty="0"/>
              <a:t>	</a:t>
            </a:r>
            <a:r>
              <a:rPr lang="en-US" altLang="ja-JP" sz="2400" dirty="0"/>
              <a:t> IoT</a:t>
            </a:r>
            <a:r>
              <a:rPr lang="ja-JP" altLang="en-US" sz="2400" dirty="0"/>
              <a:t>による</a:t>
            </a:r>
            <a:r>
              <a:rPr lang="en-US" altLang="ja-JP" sz="2400" dirty="0"/>
              <a:t>CPS</a:t>
            </a:r>
            <a:r>
              <a:rPr lang="ja-JP" altLang="en-US" sz="2400" dirty="0"/>
              <a:t>プロトコルの調査</a:t>
            </a:r>
            <a:endParaRPr lang="en-US" altLang="ja-JP" sz="2400" dirty="0"/>
          </a:p>
          <a:p>
            <a:r>
              <a:rPr kumimoji="1" lang="en-US" altLang="ja-JP" sz="2400" dirty="0"/>
              <a:t>	</a:t>
            </a:r>
            <a:r>
              <a:rPr lang="ja-JP" altLang="en-US" sz="2400" dirty="0"/>
              <a:t>ブロックチェーン活用事例の調査</a:t>
            </a:r>
            <a:endParaRPr lang="en-US" altLang="ja-JP" sz="2400" dirty="0"/>
          </a:p>
          <a:p>
            <a:endParaRPr kumimoji="1" lang="en-US" altLang="ja-JP" sz="2400" dirty="0"/>
          </a:p>
          <a:p>
            <a:pPr marL="342900" indent="-342900">
              <a:buFont typeface="Wingdings" panose="05000000000000000000" pitchFamily="2" charset="2"/>
              <a:buChar char="Ø"/>
            </a:pPr>
            <a:r>
              <a:rPr lang="ja-JP" altLang="en-US" sz="2400" dirty="0"/>
              <a:t>国連</a:t>
            </a:r>
            <a:r>
              <a:rPr lang="en-US" altLang="ja-JP" sz="2400" dirty="0"/>
              <a:t>CEFACT</a:t>
            </a:r>
            <a:r>
              <a:rPr lang="ja-JP" altLang="en-US" sz="2400" dirty="0"/>
              <a:t>標準の社会システムへの貢献調査</a:t>
            </a:r>
            <a:endParaRPr lang="en-US" altLang="ja-JP" sz="2400" dirty="0"/>
          </a:p>
          <a:p>
            <a:r>
              <a:rPr kumimoji="1" lang="en-US" altLang="ja-JP" sz="2400" dirty="0"/>
              <a:t>	</a:t>
            </a:r>
            <a:r>
              <a:rPr kumimoji="1" lang="ja-JP" altLang="en-US" sz="2400" dirty="0"/>
              <a:t>スマート物流サービス</a:t>
            </a:r>
            <a:endParaRPr lang="en-US" altLang="ja-JP" sz="2400" dirty="0"/>
          </a:p>
          <a:p>
            <a:r>
              <a:rPr lang="en-US" altLang="ja-JP" sz="2400" dirty="0"/>
              <a:t>	</a:t>
            </a:r>
            <a:r>
              <a:rPr lang="ja-JP" altLang="en-US" sz="2400" dirty="0"/>
              <a:t>スマートシティ官民連携プラットフォーム</a:t>
            </a:r>
            <a:endParaRPr lang="en-US" altLang="ja-JP" sz="2400" dirty="0"/>
          </a:p>
          <a:p>
            <a:r>
              <a:rPr kumimoji="1" lang="en-US" altLang="ja-JP" sz="2400" dirty="0"/>
              <a:t>	</a:t>
            </a:r>
            <a:r>
              <a:rPr kumimoji="1" lang="ja-JP" altLang="en-US" sz="2400" dirty="0"/>
              <a:t>サーバー空間基盤技術</a:t>
            </a:r>
          </a:p>
        </p:txBody>
      </p:sp>
      <p:sp>
        <p:nvSpPr>
          <p:cNvPr id="4" name="吹き出し: 角を丸めた四角形 3">
            <a:extLst>
              <a:ext uri="{FF2B5EF4-FFF2-40B4-BE49-F238E27FC236}">
                <a16:creationId xmlns:a16="http://schemas.microsoft.com/office/drawing/2014/main" id="{08ABF229-6510-4500-A112-FE5152FCAD70}"/>
              </a:ext>
            </a:extLst>
          </p:cNvPr>
          <p:cNvSpPr/>
          <p:nvPr/>
        </p:nvSpPr>
        <p:spPr>
          <a:xfrm>
            <a:off x="9375228" y="1408385"/>
            <a:ext cx="2322786" cy="1418897"/>
          </a:xfrm>
          <a:prstGeom prst="wedgeRoundRectCallout">
            <a:avLst>
              <a:gd name="adj1" fmla="val -118118"/>
              <a:gd name="adj2" fmla="val 16834"/>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クラウドのアプリが便利になっているのでこれで良いという向きが多い。</a:t>
            </a:r>
            <a:endParaRPr kumimoji="1" lang="ja-JP" altLang="en-US" dirty="0">
              <a:solidFill>
                <a:schemeClr val="tx1"/>
              </a:solidFill>
            </a:endParaRPr>
          </a:p>
        </p:txBody>
      </p:sp>
      <p:sp>
        <p:nvSpPr>
          <p:cNvPr id="6" name="吹き出し: 角を丸めた四角形 5">
            <a:extLst>
              <a:ext uri="{FF2B5EF4-FFF2-40B4-BE49-F238E27FC236}">
                <a16:creationId xmlns:a16="http://schemas.microsoft.com/office/drawing/2014/main" id="{4F4BE35E-8D08-4264-A8C9-D29B03CF528D}"/>
              </a:ext>
            </a:extLst>
          </p:cNvPr>
          <p:cNvSpPr/>
          <p:nvPr/>
        </p:nvSpPr>
        <p:spPr>
          <a:xfrm>
            <a:off x="8912772" y="3134515"/>
            <a:ext cx="2690648" cy="1418897"/>
          </a:xfrm>
          <a:prstGeom prst="wedgeRoundRectCallout">
            <a:avLst>
              <a:gd name="adj1" fmla="val -111848"/>
              <a:gd name="adj2" fmla="val 30129"/>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エンタープライズ・ブロックチェーン</a:t>
            </a:r>
            <a:r>
              <a:rPr lang="ja-JP" altLang="en-US" dirty="0">
                <a:solidFill>
                  <a:schemeClr val="tx1"/>
                </a:solidFill>
              </a:rPr>
              <a:t>な</a:t>
            </a:r>
            <a:r>
              <a:rPr lang="ja-JP" altLang="ja-JP" dirty="0">
                <a:solidFill>
                  <a:schemeClr val="tx1"/>
                </a:solidFill>
              </a:rPr>
              <a:t>ど、コラボできるのではないか？</a:t>
            </a:r>
            <a:endParaRPr kumimoji="1" lang="ja-JP" altLang="en-US" dirty="0">
              <a:solidFill>
                <a:schemeClr val="tx1"/>
              </a:solidFill>
            </a:endParaRPr>
          </a:p>
        </p:txBody>
      </p:sp>
      <p:sp>
        <p:nvSpPr>
          <p:cNvPr id="7" name="吹き出し: 角を丸めた四角形 6">
            <a:extLst>
              <a:ext uri="{FF2B5EF4-FFF2-40B4-BE49-F238E27FC236}">
                <a16:creationId xmlns:a16="http://schemas.microsoft.com/office/drawing/2014/main" id="{2DA5E79D-10AF-49DD-93A6-A63337E69C89}"/>
              </a:ext>
            </a:extLst>
          </p:cNvPr>
          <p:cNvSpPr/>
          <p:nvPr/>
        </p:nvSpPr>
        <p:spPr>
          <a:xfrm>
            <a:off x="241738" y="1526432"/>
            <a:ext cx="1413641" cy="2963917"/>
          </a:xfrm>
          <a:prstGeom prst="wedgeRoundRectCallout">
            <a:avLst>
              <a:gd name="adj1" fmla="val 49056"/>
              <a:gd name="adj2" fmla="val 61791"/>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スマートシティ間の連携など出てきている。どこがやるのか疑問に思っている。</a:t>
            </a:r>
            <a:endParaRPr kumimoji="1" lang="ja-JP" altLang="en-US" dirty="0">
              <a:solidFill>
                <a:schemeClr val="tx1"/>
              </a:solidFill>
            </a:endParaRPr>
          </a:p>
        </p:txBody>
      </p:sp>
      <p:sp>
        <p:nvSpPr>
          <p:cNvPr id="5" name="スライド番号プレースホルダー 4">
            <a:extLst>
              <a:ext uri="{FF2B5EF4-FFF2-40B4-BE49-F238E27FC236}">
                <a16:creationId xmlns:a16="http://schemas.microsoft.com/office/drawing/2014/main" id="{F418DD78-8955-46F0-A24D-E63FB56FEFF3}"/>
              </a:ext>
            </a:extLst>
          </p:cNvPr>
          <p:cNvSpPr>
            <a:spLocks noGrp="1"/>
          </p:cNvSpPr>
          <p:nvPr>
            <p:ph type="sldNum" sz="quarter" idx="12"/>
          </p:nvPr>
        </p:nvSpPr>
        <p:spPr/>
        <p:txBody>
          <a:bodyPr/>
          <a:lstStyle/>
          <a:p>
            <a:fld id="{0A5980D0-05FB-435E-9F9B-D9C5D50D1190}" type="slidenum">
              <a:rPr kumimoji="1" lang="ja-JP" altLang="en-US" smtClean="0"/>
              <a:t>4</a:t>
            </a:fld>
            <a:endParaRPr kumimoji="1" lang="ja-JP" altLang="en-US"/>
          </a:p>
        </p:txBody>
      </p:sp>
    </p:spTree>
    <p:extLst>
      <p:ext uri="{BB962C8B-B14F-4D97-AF65-F5344CB8AC3E}">
        <p14:creationId xmlns:p14="http://schemas.microsoft.com/office/powerpoint/2010/main" val="1684183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0A16265-6272-467C-AE7D-34CA6859FFF9}"/>
              </a:ext>
            </a:extLst>
          </p:cNvPr>
          <p:cNvSpPr txBox="1"/>
          <p:nvPr/>
        </p:nvSpPr>
        <p:spPr>
          <a:xfrm>
            <a:off x="1655379" y="472973"/>
            <a:ext cx="8881242" cy="584775"/>
          </a:xfrm>
          <a:prstGeom prst="rect">
            <a:avLst/>
          </a:prstGeom>
          <a:noFill/>
          <a:ln>
            <a:solidFill>
              <a:schemeClr val="accent1"/>
            </a:solidFill>
          </a:ln>
        </p:spPr>
        <p:txBody>
          <a:bodyPr wrap="square" rtlCol="0">
            <a:spAutoFit/>
          </a:bodyPr>
          <a:lstStyle/>
          <a:p>
            <a:r>
              <a:rPr lang="ja-JP" altLang="en-US" sz="3200" b="1" dirty="0"/>
              <a:t>３．国内産業の</a:t>
            </a:r>
            <a:r>
              <a:rPr lang="en-US" altLang="ja-JP" sz="3200" b="1" dirty="0"/>
              <a:t>DX</a:t>
            </a:r>
            <a:r>
              <a:rPr lang="ja-JP" altLang="en-US" sz="3200" b="1" dirty="0"/>
              <a:t>促進への貢献</a:t>
            </a:r>
            <a:endParaRPr kumimoji="1" lang="ja-JP" altLang="en-US" sz="3200" b="1" dirty="0"/>
          </a:p>
        </p:txBody>
      </p:sp>
      <p:sp>
        <p:nvSpPr>
          <p:cNvPr id="3" name="テキスト ボックス 2">
            <a:extLst>
              <a:ext uri="{FF2B5EF4-FFF2-40B4-BE49-F238E27FC236}">
                <a16:creationId xmlns:a16="http://schemas.microsoft.com/office/drawing/2014/main" id="{FFC43DD2-6928-4208-8DB5-46D15C0B3572}"/>
              </a:ext>
            </a:extLst>
          </p:cNvPr>
          <p:cNvSpPr txBox="1"/>
          <p:nvPr/>
        </p:nvSpPr>
        <p:spPr>
          <a:xfrm>
            <a:off x="1660634" y="1521373"/>
            <a:ext cx="8881242" cy="5262979"/>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400" dirty="0"/>
              <a:t>紙ベース取引との連携／電子化移行促進</a:t>
            </a:r>
            <a:endParaRPr kumimoji="1" lang="en-US" altLang="ja-JP" sz="2400" dirty="0"/>
          </a:p>
          <a:p>
            <a:r>
              <a:rPr lang="en-US" altLang="ja-JP" sz="2400" dirty="0"/>
              <a:t>	QR</a:t>
            </a:r>
            <a:r>
              <a:rPr lang="ja-JP" altLang="en-US" sz="2400" dirty="0"/>
              <a:t>付紙伝票と</a:t>
            </a:r>
            <a:r>
              <a:rPr lang="en-US" altLang="ja-JP" sz="2400" dirty="0"/>
              <a:t>EDI</a:t>
            </a:r>
            <a:r>
              <a:rPr lang="ja-JP" altLang="en-US" sz="2400" dirty="0"/>
              <a:t>とのデータ連携</a:t>
            </a:r>
            <a:endParaRPr lang="en-US" altLang="ja-JP" sz="2400" dirty="0"/>
          </a:p>
          <a:p>
            <a:r>
              <a:rPr kumimoji="1" lang="en-US" altLang="ja-JP" sz="2400" dirty="0"/>
              <a:t>	FAX</a:t>
            </a:r>
            <a:r>
              <a:rPr kumimoji="1" lang="ja-JP" altLang="en-US" sz="2400" dirty="0"/>
              <a:t>と</a:t>
            </a:r>
            <a:r>
              <a:rPr kumimoji="1" lang="en-US" altLang="ja-JP" sz="2400" dirty="0"/>
              <a:t>EDI</a:t>
            </a:r>
            <a:r>
              <a:rPr kumimoji="1" lang="ja-JP" altLang="en-US" sz="2400" dirty="0"/>
              <a:t>の連携</a:t>
            </a:r>
            <a:endParaRPr kumimoji="1" lang="en-US" altLang="ja-JP" sz="2400" dirty="0"/>
          </a:p>
          <a:p>
            <a:r>
              <a:rPr lang="en-US" altLang="ja-JP" sz="2400" dirty="0"/>
              <a:t>	</a:t>
            </a:r>
            <a:r>
              <a:rPr lang="ja-JP" altLang="en-US" sz="2400" dirty="0"/>
              <a:t>スマホ／タブレットとの</a:t>
            </a:r>
            <a:r>
              <a:rPr lang="en-US" altLang="ja-JP" sz="2400" dirty="0"/>
              <a:t>API</a:t>
            </a:r>
            <a:r>
              <a:rPr lang="ja-JP" altLang="en-US" sz="2400" dirty="0"/>
              <a:t>連携</a:t>
            </a:r>
            <a:endParaRPr lang="en-US" altLang="ja-JP" sz="2400" dirty="0"/>
          </a:p>
          <a:p>
            <a:endParaRPr kumimoji="1" lang="en-US" altLang="ja-JP" sz="2400" dirty="0"/>
          </a:p>
          <a:p>
            <a:pPr marL="342900" indent="-342900">
              <a:buFont typeface="Wingdings" panose="05000000000000000000" pitchFamily="2" charset="2"/>
              <a:buChar char="Ø"/>
            </a:pPr>
            <a:r>
              <a:rPr lang="ja-JP" altLang="en-US" sz="2400" dirty="0"/>
              <a:t>社内バックグラウンド業務改善のための</a:t>
            </a:r>
            <a:r>
              <a:rPr lang="en-US" altLang="ja-JP" sz="2400" dirty="0"/>
              <a:t>EDI</a:t>
            </a:r>
            <a:r>
              <a:rPr lang="ja-JP" altLang="en-US" sz="2400" dirty="0"/>
              <a:t>促進</a:t>
            </a:r>
            <a:endParaRPr lang="en-US" altLang="ja-JP" sz="2400" dirty="0"/>
          </a:p>
          <a:p>
            <a:r>
              <a:rPr kumimoji="1" lang="en-US" altLang="ja-JP" sz="2400" dirty="0"/>
              <a:t>	EDI</a:t>
            </a:r>
            <a:r>
              <a:rPr kumimoji="1" lang="ja-JP" altLang="en-US" sz="2400" dirty="0"/>
              <a:t>による請求書レスシステムの促進</a:t>
            </a:r>
            <a:endParaRPr kumimoji="1" lang="en-US" altLang="ja-JP" sz="2400" dirty="0"/>
          </a:p>
          <a:p>
            <a:r>
              <a:rPr lang="en-US" altLang="ja-JP" sz="2400" dirty="0"/>
              <a:t>	</a:t>
            </a:r>
            <a:r>
              <a:rPr lang="ja-JP" altLang="en-US" sz="2400" dirty="0"/>
              <a:t>消込効率の向上</a:t>
            </a:r>
            <a:endParaRPr lang="en-US" altLang="ja-JP" sz="2400" dirty="0"/>
          </a:p>
          <a:p>
            <a:r>
              <a:rPr lang="en-US" altLang="ja-JP" sz="2400" dirty="0"/>
              <a:t>	EDI</a:t>
            </a:r>
            <a:r>
              <a:rPr lang="ja-JP" altLang="en-US" sz="2400" dirty="0"/>
              <a:t>による違算解消</a:t>
            </a:r>
            <a:endParaRPr lang="en-US" altLang="ja-JP" sz="2400" dirty="0"/>
          </a:p>
          <a:p>
            <a:endParaRPr lang="en-US" altLang="ja-JP" sz="2400" dirty="0"/>
          </a:p>
          <a:p>
            <a:pPr marL="342900" indent="-342900">
              <a:buFont typeface="Wingdings" panose="05000000000000000000" pitchFamily="2" charset="2"/>
              <a:buChar char="Ø"/>
            </a:pPr>
            <a:r>
              <a:rPr lang="ja-JP" altLang="en-US" sz="2400" dirty="0"/>
              <a:t>金融</a:t>
            </a:r>
            <a:r>
              <a:rPr lang="en-US" altLang="ja-JP" sz="2400" dirty="0"/>
              <a:t>EDI</a:t>
            </a:r>
            <a:r>
              <a:rPr lang="ja-JP" altLang="en-US" sz="2400" dirty="0"/>
              <a:t>の普及策支援</a:t>
            </a:r>
            <a:endParaRPr lang="en-US" altLang="ja-JP" sz="2400" dirty="0"/>
          </a:p>
          <a:p>
            <a:r>
              <a:rPr kumimoji="1" lang="en-US" altLang="ja-JP" sz="2400" dirty="0"/>
              <a:t>	</a:t>
            </a:r>
            <a:r>
              <a:rPr kumimoji="1" lang="ja-JP" altLang="en-US" sz="2400" dirty="0"/>
              <a:t>全銀</a:t>
            </a:r>
            <a:r>
              <a:rPr kumimoji="1" lang="en-US" altLang="ja-JP" sz="2400" dirty="0"/>
              <a:t>EDI</a:t>
            </a:r>
            <a:r>
              <a:rPr kumimoji="1" lang="ja-JP" altLang="en-US" sz="2400" dirty="0"/>
              <a:t>の促進</a:t>
            </a:r>
            <a:endParaRPr kumimoji="1" lang="en-US" altLang="ja-JP" sz="2400" dirty="0"/>
          </a:p>
          <a:p>
            <a:r>
              <a:rPr lang="en-US" altLang="ja-JP" sz="2400" dirty="0"/>
              <a:t>	</a:t>
            </a:r>
            <a:r>
              <a:rPr lang="ja-JP" altLang="en-US" sz="2400" dirty="0"/>
              <a:t>電子債権受領時の消込</a:t>
            </a:r>
            <a:endParaRPr lang="en-US" altLang="ja-JP" sz="2400" dirty="0"/>
          </a:p>
          <a:p>
            <a:r>
              <a:rPr kumimoji="1" lang="en-US" altLang="ja-JP" sz="2400" dirty="0"/>
              <a:t>	</a:t>
            </a:r>
            <a:r>
              <a:rPr kumimoji="1" lang="ja-JP" altLang="en-US" sz="2400" dirty="0"/>
              <a:t>企業クレジット決済と</a:t>
            </a:r>
            <a:r>
              <a:rPr kumimoji="1" lang="en-US" altLang="ja-JP" sz="2400" dirty="0"/>
              <a:t>EDI</a:t>
            </a:r>
            <a:r>
              <a:rPr kumimoji="1" lang="ja-JP" altLang="en-US" sz="2400" dirty="0"/>
              <a:t>連携調査</a:t>
            </a:r>
          </a:p>
        </p:txBody>
      </p:sp>
      <p:sp>
        <p:nvSpPr>
          <p:cNvPr id="4" name="吹き出し: 角を丸めた四角形 3">
            <a:extLst>
              <a:ext uri="{FF2B5EF4-FFF2-40B4-BE49-F238E27FC236}">
                <a16:creationId xmlns:a16="http://schemas.microsoft.com/office/drawing/2014/main" id="{9450D354-45FF-4A2C-B5DE-C49579EB4E2F}"/>
              </a:ext>
            </a:extLst>
          </p:cNvPr>
          <p:cNvSpPr/>
          <p:nvPr/>
        </p:nvSpPr>
        <p:spPr>
          <a:xfrm>
            <a:off x="9511862" y="2028497"/>
            <a:ext cx="1902372" cy="756744"/>
          </a:xfrm>
          <a:prstGeom prst="wedgeRoundRectCallout">
            <a:avLst>
              <a:gd name="adj1" fmla="val -90999"/>
              <a:gd name="adj2" fmla="val 13333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経理関係者の効率化がポイント</a:t>
            </a:r>
            <a:endParaRPr kumimoji="1" lang="ja-JP" altLang="en-US" dirty="0">
              <a:solidFill>
                <a:schemeClr val="tx1"/>
              </a:solidFill>
            </a:endParaRPr>
          </a:p>
        </p:txBody>
      </p:sp>
      <p:sp>
        <p:nvSpPr>
          <p:cNvPr id="5" name="吹き出し: 角を丸めた四角形 4">
            <a:extLst>
              <a:ext uri="{FF2B5EF4-FFF2-40B4-BE49-F238E27FC236}">
                <a16:creationId xmlns:a16="http://schemas.microsoft.com/office/drawing/2014/main" id="{9D028B6B-20BA-4E1B-8D3E-877084F9434E}"/>
              </a:ext>
            </a:extLst>
          </p:cNvPr>
          <p:cNvSpPr/>
          <p:nvPr/>
        </p:nvSpPr>
        <p:spPr>
          <a:xfrm>
            <a:off x="9322676" y="4004441"/>
            <a:ext cx="2091558" cy="851338"/>
          </a:xfrm>
          <a:prstGeom prst="wedgeRoundRectCallout">
            <a:avLst>
              <a:gd name="adj1" fmla="val -117818"/>
              <a:gd name="adj2" fmla="val -7206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客の希望は「請求書をなくしたい」ということ。</a:t>
            </a:r>
            <a:endParaRPr kumimoji="1" lang="ja-JP" altLang="en-US" dirty="0">
              <a:solidFill>
                <a:schemeClr val="tx1"/>
              </a:solidFill>
            </a:endParaRPr>
          </a:p>
        </p:txBody>
      </p:sp>
      <p:sp>
        <p:nvSpPr>
          <p:cNvPr id="6" name="吹き出し: 角を丸めた四角形 5">
            <a:extLst>
              <a:ext uri="{FF2B5EF4-FFF2-40B4-BE49-F238E27FC236}">
                <a16:creationId xmlns:a16="http://schemas.microsoft.com/office/drawing/2014/main" id="{228406E5-F496-4FE4-8E49-4AEEAFC5DBE6}"/>
              </a:ext>
            </a:extLst>
          </p:cNvPr>
          <p:cNvSpPr/>
          <p:nvPr/>
        </p:nvSpPr>
        <p:spPr>
          <a:xfrm>
            <a:off x="170793" y="260328"/>
            <a:ext cx="1329559" cy="2483068"/>
          </a:xfrm>
          <a:prstGeom prst="wedgeRoundRectCallout">
            <a:avLst>
              <a:gd name="adj1" fmla="val 89891"/>
              <a:gd name="adj2" fmla="val 74574"/>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「請求書をださない」「受発注時の数量が合わない」これをなくしたい。</a:t>
            </a:r>
            <a:endParaRPr kumimoji="1" lang="ja-JP" altLang="en-US" dirty="0">
              <a:solidFill>
                <a:schemeClr val="tx1"/>
              </a:solidFill>
            </a:endParaRPr>
          </a:p>
        </p:txBody>
      </p:sp>
      <p:sp>
        <p:nvSpPr>
          <p:cNvPr id="7" name="吹き出し: 角を丸めた四角形 6">
            <a:extLst>
              <a:ext uri="{FF2B5EF4-FFF2-40B4-BE49-F238E27FC236}">
                <a16:creationId xmlns:a16="http://schemas.microsoft.com/office/drawing/2014/main" id="{75F3B674-C7E4-4203-9D01-057416E17DB4}"/>
              </a:ext>
            </a:extLst>
          </p:cNvPr>
          <p:cNvSpPr/>
          <p:nvPr/>
        </p:nvSpPr>
        <p:spPr>
          <a:xfrm>
            <a:off x="6511158" y="4330262"/>
            <a:ext cx="2049518" cy="1397876"/>
          </a:xfrm>
          <a:prstGeom prst="wedgeRoundRectCallout">
            <a:avLst>
              <a:gd name="adj1" fmla="val -83910"/>
              <a:gd name="adj2" fmla="val -4877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給与計算と請求書を出すタイミングが一緒になっている。</a:t>
            </a:r>
            <a:endParaRPr kumimoji="1" lang="ja-JP" altLang="en-US" dirty="0">
              <a:solidFill>
                <a:schemeClr val="tx1"/>
              </a:solidFill>
            </a:endParaRPr>
          </a:p>
        </p:txBody>
      </p:sp>
      <p:sp>
        <p:nvSpPr>
          <p:cNvPr id="8" name="スライド番号プレースホルダー 7">
            <a:extLst>
              <a:ext uri="{FF2B5EF4-FFF2-40B4-BE49-F238E27FC236}">
                <a16:creationId xmlns:a16="http://schemas.microsoft.com/office/drawing/2014/main" id="{2073E9BB-0EE9-4696-8614-97C0E92B2D7D}"/>
              </a:ext>
            </a:extLst>
          </p:cNvPr>
          <p:cNvSpPr>
            <a:spLocks noGrp="1"/>
          </p:cNvSpPr>
          <p:nvPr>
            <p:ph type="sldNum" sz="quarter" idx="12"/>
          </p:nvPr>
        </p:nvSpPr>
        <p:spPr/>
        <p:txBody>
          <a:bodyPr/>
          <a:lstStyle/>
          <a:p>
            <a:fld id="{0A5980D0-05FB-435E-9F9B-D9C5D50D1190}" type="slidenum">
              <a:rPr kumimoji="1" lang="ja-JP" altLang="en-US" smtClean="0"/>
              <a:t>5</a:t>
            </a:fld>
            <a:endParaRPr kumimoji="1" lang="ja-JP" altLang="en-US"/>
          </a:p>
        </p:txBody>
      </p:sp>
      <p:sp>
        <p:nvSpPr>
          <p:cNvPr id="9" name="吹き出し: 角を丸めた四角形 8">
            <a:extLst>
              <a:ext uri="{FF2B5EF4-FFF2-40B4-BE49-F238E27FC236}">
                <a16:creationId xmlns:a16="http://schemas.microsoft.com/office/drawing/2014/main" id="{4AD0B8A0-33BC-462D-A418-0D1011FF070F}"/>
              </a:ext>
            </a:extLst>
          </p:cNvPr>
          <p:cNvSpPr/>
          <p:nvPr/>
        </p:nvSpPr>
        <p:spPr>
          <a:xfrm>
            <a:off x="9616966" y="5313444"/>
            <a:ext cx="2049518" cy="1078174"/>
          </a:xfrm>
          <a:prstGeom prst="wedgeRoundRectCallout">
            <a:avLst>
              <a:gd name="adj1" fmla="val -240440"/>
              <a:gd name="adj2" fmla="val 2857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でんさいメッセージの商流情報拡張の検討</a:t>
            </a:r>
            <a:endParaRPr kumimoji="1" lang="ja-JP" altLang="en-US">
              <a:solidFill>
                <a:schemeClr val="tx1"/>
              </a:solidFill>
            </a:endParaRPr>
          </a:p>
        </p:txBody>
      </p:sp>
      <p:sp>
        <p:nvSpPr>
          <p:cNvPr id="10" name="吹き出し: 角を丸めた四角形 9">
            <a:extLst>
              <a:ext uri="{FF2B5EF4-FFF2-40B4-BE49-F238E27FC236}">
                <a16:creationId xmlns:a16="http://schemas.microsoft.com/office/drawing/2014/main" id="{0B75170A-A654-462A-961C-12FDD3D22948}"/>
              </a:ext>
            </a:extLst>
          </p:cNvPr>
          <p:cNvSpPr/>
          <p:nvPr/>
        </p:nvSpPr>
        <p:spPr>
          <a:xfrm>
            <a:off x="114299" y="2955103"/>
            <a:ext cx="1466194" cy="2098675"/>
          </a:xfrm>
          <a:prstGeom prst="wedgeRoundRectCallout">
            <a:avLst>
              <a:gd name="adj1" fmla="val 75224"/>
              <a:gd name="adj2" fmla="val 5208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消費税制改定に伴う支払通知メッセージの改定対応</a:t>
            </a:r>
            <a:endParaRPr kumimoji="1" lang="ja-JP" altLang="en-US" dirty="0">
              <a:solidFill>
                <a:schemeClr val="tx1"/>
              </a:solidFill>
            </a:endParaRPr>
          </a:p>
        </p:txBody>
      </p:sp>
      <p:sp>
        <p:nvSpPr>
          <p:cNvPr id="11" name="吹き出し: 角を丸めた四角形 10">
            <a:extLst>
              <a:ext uri="{FF2B5EF4-FFF2-40B4-BE49-F238E27FC236}">
                <a16:creationId xmlns:a16="http://schemas.microsoft.com/office/drawing/2014/main" id="{1400AEBE-C2E7-4393-AF15-A5D192E52799}"/>
              </a:ext>
            </a:extLst>
          </p:cNvPr>
          <p:cNvSpPr/>
          <p:nvPr/>
        </p:nvSpPr>
        <p:spPr>
          <a:xfrm>
            <a:off x="220716" y="5643302"/>
            <a:ext cx="1439918" cy="1078174"/>
          </a:xfrm>
          <a:prstGeom prst="wedgeRoundRectCallout">
            <a:avLst>
              <a:gd name="adj1" fmla="val 56246"/>
              <a:gd name="adj2" fmla="val -7202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複数の金融</a:t>
            </a:r>
            <a:r>
              <a:rPr lang="en-US" altLang="ja-JP" dirty="0">
                <a:solidFill>
                  <a:schemeClr val="tx1"/>
                </a:solidFill>
              </a:rPr>
              <a:t>EDI</a:t>
            </a:r>
            <a:r>
              <a:rPr lang="ja-JP" altLang="en-US" dirty="0">
                <a:solidFill>
                  <a:schemeClr val="tx1"/>
                </a:solidFill>
              </a:rPr>
              <a:t>フォーマットへの対応</a:t>
            </a:r>
            <a:endParaRPr kumimoji="1" lang="ja-JP" altLang="en-US" dirty="0">
              <a:solidFill>
                <a:schemeClr val="tx1"/>
              </a:solidFill>
            </a:endParaRPr>
          </a:p>
        </p:txBody>
      </p:sp>
    </p:spTree>
    <p:extLst>
      <p:ext uri="{BB962C8B-B14F-4D97-AF65-F5344CB8AC3E}">
        <p14:creationId xmlns:p14="http://schemas.microsoft.com/office/powerpoint/2010/main" val="3230490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A28EA21-3FAC-4E2F-BB79-D3CFE8C51909}"/>
              </a:ext>
            </a:extLst>
          </p:cNvPr>
          <p:cNvSpPr txBox="1"/>
          <p:nvPr/>
        </p:nvSpPr>
        <p:spPr>
          <a:xfrm>
            <a:off x="1655379" y="509432"/>
            <a:ext cx="8881242" cy="584775"/>
          </a:xfrm>
          <a:prstGeom prst="rect">
            <a:avLst/>
          </a:prstGeom>
          <a:noFill/>
          <a:ln>
            <a:solidFill>
              <a:schemeClr val="accent1"/>
            </a:solidFill>
          </a:ln>
        </p:spPr>
        <p:txBody>
          <a:bodyPr wrap="square" rtlCol="0">
            <a:spAutoFit/>
          </a:bodyPr>
          <a:lstStyle/>
          <a:p>
            <a:r>
              <a:rPr lang="ja-JP" altLang="en-US" sz="3200" b="1" dirty="0"/>
              <a:t>４．国際化のための人材育成への貢献</a:t>
            </a:r>
            <a:endParaRPr kumimoji="1" lang="ja-JP" altLang="en-US" sz="3200" b="1" dirty="0"/>
          </a:p>
        </p:txBody>
      </p:sp>
      <p:sp>
        <p:nvSpPr>
          <p:cNvPr id="3" name="テキスト ボックス 2">
            <a:extLst>
              <a:ext uri="{FF2B5EF4-FFF2-40B4-BE49-F238E27FC236}">
                <a16:creationId xmlns:a16="http://schemas.microsoft.com/office/drawing/2014/main" id="{88F8F91F-D030-4578-B9AD-8A8B08F2B9F4}"/>
              </a:ext>
            </a:extLst>
          </p:cNvPr>
          <p:cNvSpPr txBox="1"/>
          <p:nvPr/>
        </p:nvSpPr>
        <p:spPr>
          <a:xfrm>
            <a:off x="1655379" y="1629103"/>
            <a:ext cx="8881242" cy="3046988"/>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400" dirty="0"/>
              <a:t>国連</a:t>
            </a:r>
            <a:r>
              <a:rPr kumimoji="1" lang="en-US" altLang="ja-JP" sz="2400" dirty="0"/>
              <a:t>CEFACT</a:t>
            </a:r>
            <a:r>
              <a:rPr kumimoji="1" lang="ja-JP" altLang="en-US" sz="2400" dirty="0"/>
              <a:t>活動の周知</a:t>
            </a:r>
            <a:endParaRPr kumimoji="1" lang="en-US" altLang="ja-JP" sz="2400" dirty="0"/>
          </a:p>
          <a:p>
            <a:r>
              <a:rPr lang="en-US" altLang="ja-JP" sz="2400" dirty="0"/>
              <a:t>	</a:t>
            </a:r>
            <a:r>
              <a:rPr lang="ja-JP" altLang="en-US" sz="2400" dirty="0"/>
              <a:t>国連</a:t>
            </a:r>
            <a:r>
              <a:rPr lang="en-US" altLang="ja-JP" sz="2400" dirty="0"/>
              <a:t>CEFACT</a:t>
            </a:r>
            <a:r>
              <a:rPr lang="ja-JP" altLang="en-US" sz="2400" dirty="0"/>
              <a:t>活動報告の</a:t>
            </a:r>
            <a:r>
              <a:rPr lang="en-US" altLang="ja-JP" sz="2400" dirty="0"/>
              <a:t>WEB</a:t>
            </a:r>
            <a:r>
              <a:rPr lang="ja-JP" altLang="en-US" sz="2400" dirty="0"/>
              <a:t>掲載</a:t>
            </a:r>
            <a:endParaRPr lang="en-US" altLang="ja-JP" sz="2400" dirty="0"/>
          </a:p>
          <a:p>
            <a:r>
              <a:rPr kumimoji="1" lang="en-US" altLang="ja-JP" sz="2400" dirty="0"/>
              <a:t>	SIPS</a:t>
            </a:r>
            <a:r>
              <a:rPr kumimoji="1" lang="ja-JP" altLang="en-US" sz="2400" dirty="0"/>
              <a:t>会員の国連</a:t>
            </a:r>
            <a:r>
              <a:rPr kumimoji="1" lang="en-US" altLang="ja-JP" sz="2400" dirty="0"/>
              <a:t>CEFACT</a:t>
            </a:r>
            <a:r>
              <a:rPr kumimoji="1" lang="ja-JP" altLang="en-US" sz="2400" dirty="0"/>
              <a:t>活動参加勧誘</a:t>
            </a:r>
            <a:endParaRPr kumimoji="1" lang="en-US" altLang="ja-JP" sz="2400" dirty="0"/>
          </a:p>
          <a:p>
            <a:r>
              <a:rPr lang="en-US" altLang="ja-JP" sz="2400" dirty="0"/>
              <a:t>	</a:t>
            </a:r>
            <a:r>
              <a:rPr lang="ja-JP" altLang="en-US" sz="2400" dirty="0"/>
              <a:t>グローバル</a:t>
            </a:r>
            <a:r>
              <a:rPr lang="en-US" altLang="ja-JP" sz="2400" dirty="0"/>
              <a:t>EDI</a:t>
            </a:r>
            <a:r>
              <a:rPr lang="ja-JP" altLang="en-US" sz="2400" dirty="0"/>
              <a:t>セミナの開催</a:t>
            </a:r>
            <a:endParaRPr lang="en-US" altLang="ja-JP" sz="2400" dirty="0"/>
          </a:p>
          <a:p>
            <a:endParaRPr kumimoji="1" lang="en-US" altLang="ja-JP" sz="2400" dirty="0"/>
          </a:p>
          <a:p>
            <a:pPr marL="342900" indent="-342900">
              <a:buFont typeface="Wingdings" panose="05000000000000000000" pitchFamily="2" charset="2"/>
              <a:buChar char="Ø"/>
            </a:pPr>
            <a:r>
              <a:rPr lang="ja-JP" altLang="en-US" sz="2400" dirty="0"/>
              <a:t>国連</a:t>
            </a:r>
            <a:r>
              <a:rPr lang="en-US" altLang="ja-JP" sz="2400" dirty="0"/>
              <a:t>CEFACT</a:t>
            </a:r>
            <a:r>
              <a:rPr lang="ja-JP" altLang="en-US" sz="2400" dirty="0"/>
              <a:t>標準の国内展開スキルの醸成</a:t>
            </a:r>
            <a:endParaRPr lang="en-US" altLang="ja-JP" sz="2400" dirty="0"/>
          </a:p>
          <a:p>
            <a:r>
              <a:rPr kumimoji="1" lang="en-US" altLang="ja-JP" sz="2400" dirty="0"/>
              <a:t>	</a:t>
            </a:r>
            <a:r>
              <a:rPr kumimoji="1" lang="ja-JP" altLang="en-US" sz="2400" dirty="0"/>
              <a:t>業界横断</a:t>
            </a:r>
            <a:r>
              <a:rPr kumimoji="1" lang="en-US" altLang="ja-JP" sz="2400" dirty="0"/>
              <a:t>EDI</a:t>
            </a:r>
            <a:r>
              <a:rPr lang="ja-JP" altLang="en-US" sz="2400" dirty="0"/>
              <a:t>研修会</a:t>
            </a:r>
            <a:endParaRPr lang="en-US" altLang="ja-JP" sz="2400" dirty="0"/>
          </a:p>
          <a:p>
            <a:r>
              <a:rPr kumimoji="1" lang="en-US" altLang="ja-JP" sz="2400" dirty="0"/>
              <a:t>	</a:t>
            </a:r>
            <a:r>
              <a:rPr kumimoji="1" lang="ja-JP" altLang="en-US" sz="2400" dirty="0"/>
              <a:t>国連</a:t>
            </a:r>
            <a:r>
              <a:rPr kumimoji="1" lang="en-US" altLang="ja-JP" sz="2400" dirty="0"/>
              <a:t>CEFACT</a:t>
            </a:r>
            <a:r>
              <a:rPr kumimoji="1" lang="ja-JP" altLang="en-US" sz="2400" dirty="0"/>
              <a:t>共通辞書データ連携実践</a:t>
            </a:r>
          </a:p>
        </p:txBody>
      </p:sp>
      <p:sp>
        <p:nvSpPr>
          <p:cNvPr id="4" name="吹き出し: 角を丸めた四角形 3">
            <a:extLst>
              <a:ext uri="{FF2B5EF4-FFF2-40B4-BE49-F238E27FC236}">
                <a16:creationId xmlns:a16="http://schemas.microsoft.com/office/drawing/2014/main" id="{465DF858-1F1F-4394-A976-377ADEB399BE}"/>
              </a:ext>
            </a:extLst>
          </p:cNvPr>
          <p:cNvSpPr/>
          <p:nvPr/>
        </p:nvSpPr>
        <p:spPr>
          <a:xfrm>
            <a:off x="8954813" y="2377459"/>
            <a:ext cx="1860331" cy="1116724"/>
          </a:xfrm>
          <a:prstGeom prst="wedgeRoundRectCallout">
            <a:avLst>
              <a:gd name="adj1" fmla="val -107839"/>
              <a:gd name="adj2" fmla="val 77559"/>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ベンダーも人材不足だ。若手の育成に困っている。</a:t>
            </a:r>
            <a:endParaRPr kumimoji="1" lang="ja-JP" altLang="en-US" dirty="0">
              <a:solidFill>
                <a:schemeClr val="tx1"/>
              </a:solidFill>
            </a:endParaRPr>
          </a:p>
        </p:txBody>
      </p:sp>
      <p:sp>
        <p:nvSpPr>
          <p:cNvPr id="5" name="吹き出し: 角を丸めた四角形 4">
            <a:extLst>
              <a:ext uri="{FF2B5EF4-FFF2-40B4-BE49-F238E27FC236}">
                <a16:creationId xmlns:a16="http://schemas.microsoft.com/office/drawing/2014/main" id="{534EF96A-5387-49B2-82F9-5DE707DAE586}"/>
              </a:ext>
            </a:extLst>
          </p:cNvPr>
          <p:cNvSpPr/>
          <p:nvPr/>
        </p:nvSpPr>
        <p:spPr>
          <a:xfrm>
            <a:off x="9343697" y="3962400"/>
            <a:ext cx="2217682" cy="1266497"/>
          </a:xfrm>
          <a:prstGeom prst="wedgeRoundRectCallout">
            <a:avLst>
              <a:gd name="adj1" fmla="val -112302"/>
              <a:gd name="adj2" fmla="val -5368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若手を会議に連れてくる理由はそこにある。</a:t>
            </a:r>
            <a:endParaRPr kumimoji="1" lang="ja-JP" altLang="en-US" dirty="0">
              <a:solidFill>
                <a:schemeClr val="tx1"/>
              </a:solidFill>
            </a:endParaRPr>
          </a:p>
        </p:txBody>
      </p:sp>
      <p:sp>
        <p:nvSpPr>
          <p:cNvPr id="6" name="吹き出し: 角を丸めた四角形 5">
            <a:extLst>
              <a:ext uri="{FF2B5EF4-FFF2-40B4-BE49-F238E27FC236}">
                <a16:creationId xmlns:a16="http://schemas.microsoft.com/office/drawing/2014/main" id="{3871D6A3-8482-44B6-9E85-7BAD0EE5AB99}"/>
              </a:ext>
            </a:extLst>
          </p:cNvPr>
          <p:cNvSpPr/>
          <p:nvPr/>
        </p:nvSpPr>
        <p:spPr>
          <a:xfrm>
            <a:off x="157655" y="2255276"/>
            <a:ext cx="1891862" cy="1156138"/>
          </a:xfrm>
          <a:prstGeom prst="wedgeRoundRectCallout">
            <a:avLst>
              <a:gd name="adj1" fmla="val 38056"/>
              <a:gd name="adj2" fmla="val -7410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dirty="0">
                <a:solidFill>
                  <a:schemeClr val="tx1"/>
                </a:solidFill>
              </a:rPr>
              <a:t>グローバルの話をセミナーで広げていくなどもある</a:t>
            </a:r>
            <a:endParaRPr kumimoji="1" lang="ja-JP" altLang="en-US" dirty="0">
              <a:solidFill>
                <a:schemeClr val="tx1"/>
              </a:solidFill>
            </a:endParaRPr>
          </a:p>
        </p:txBody>
      </p:sp>
      <p:sp>
        <p:nvSpPr>
          <p:cNvPr id="7" name="スライド番号プレースホルダー 6">
            <a:extLst>
              <a:ext uri="{FF2B5EF4-FFF2-40B4-BE49-F238E27FC236}">
                <a16:creationId xmlns:a16="http://schemas.microsoft.com/office/drawing/2014/main" id="{9555253C-B82A-4AB1-B507-986D5BF4464F}"/>
              </a:ext>
            </a:extLst>
          </p:cNvPr>
          <p:cNvSpPr>
            <a:spLocks noGrp="1"/>
          </p:cNvSpPr>
          <p:nvPr>
            <p:ph type="sldNum" sz="quarter" idx="12"/>
          </p:nvPr>
        </p:nvSpPr>
        <p:spPr/>
        <p:txBody>
          <a:bodyPr/>
          <a:lstStyle/>
          <a:p>
            <a:fld id="{0A5980D0-05FB-435E-9F9B-D9C5D50D1190}" type="slidenum">
              <a:rPr kumimoji="1" lang="ja-JP" altLang="en-US" smtClean="0"/>
              <a:t>6</a:t>
            </a:fld>
            <a:endParaRPr kumimoji="1" lang="ja-JP" altLang="en-US"/>
          </a:p>
        </p:txBody>
      </p:sp>
    </p:spTree>
    <p:extLst>
      <p:ext uri="{BB962C8B-B14F-4D97-AF65-F5344CB8AC3E}">
        <p14:creationId xmlns:p14="http://schemas.microsoft.com/office/powerpoint/2010/main" val="318224055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TotalTime>
  <Words>658</Words>
  <Application>Microsoft Office PowerPoint</Application>
  <PresentationFormat>ワイド画面</PresentationFormat>
  <Paragraphs>86</Paragraphs>
  <Slides>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久直 菅又</cp:lastModifiedBy>
  <cp:revision>19</cp:revision>
  <cp:lastPrinted>2020-02-17T00:59:14Z</cp:lastPrinted>
  <dcterms:created xsi:type="dcterms:W3CDTF">2020-02-16T03:48:39Z</dcterms:created>
  <dcterms:modified xsi:type="dcterms:W3CDTF">2020-02-17T04:34:34Z</dcterms:modified>
</cp:coreProperties>
</file>