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0D8755-0270-4F6D-B1E8-215679F4294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79722EF-8F50-47F0-BB67-3AA5A3AC59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A206AEE-4328-4F63-A875-003C51B72488}"/>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7EB3FBD9-64CE-4474-8A1F-C0D4A2D04BB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5CC3EE2-D0B5-4F84-8F3F-3F929F7024FC}"/>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3059112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8AD5F4-51D2-4029-A3AA-24E488CA897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2A1CA32-3ACD-4079-AB82-45BCFC9B41F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5CDCF29-465B-4F81-B343-31C2B927ED4A}"/>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1325B7C0-5F59-4D26-B8DF-234F9B8346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55A1F4A-9D9F-436F-B246-873AE832FABA}"/>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2003895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F4DBE5-956C-43E1-8D45-7BAC0EBABAD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181A16-4000-42B7-99FA-2783BF1DC962}"/>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545FD75-4ED1-4FE2-B338-3850322D101F}"/>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B582C095-2E6E-4B5F-BEC5-0CA709E909D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0349C2B-48A1-4327-99A1-CE501649A9FE}"/>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104083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DEA972-89F3-4B7A-BFDD-12D96E37830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02718A-247C-4D83-B703-02F3D217B68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DD4A46B-65D5-4008-BF47-FDBA4CB86A99}"/>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5C57B84C-FFDA-4B07-A76F-DC8A7DA975F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423C5A-5838-44D5-8011-CB4C6624E936}"/>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3431110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CCCA7D-E710-4D84-93D0-15B45101084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DE2F36F-EA5E-40E4-8AF6-941F9AEC11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C366E18-D83F-4038-9F86-D00273DC2482}"/>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C8C8B700-C749-4B9A-B277-70D00389507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0A9AF67-D9F8-4CBF-8AE5-E95621556B85}"/>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1966995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3638F2-0968-415F-B8CE-9B3338DDEB3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15F6E1-9357-4E43-A114-59B683F12AFB}"/>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CCC277-1DED-4738-851C-EF7B2B7040F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47052172-668A-4317-ADD7-14808E658A22}"/>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6" name="フッター プレースホルダー 5">
            <a:extLst>
              <a:ext uri="{FF2B5EF4-FFF2-40B4-BE49-F238E27FC236}">
                <a16:creationId xmlns:a16="http://schemas.microsoft.com/office/drawing/2014/main" id="{3268D3B4-F501-4EA3-9C56-AFF9E61DB0E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D5EF490-ECE1-497E-B3E7-912CBCC3DE5E}"/>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269757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B9F6B8-5917-4917-996F-81638242DA0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C4AA471-AB11-42F0-9A8B-947D6F9E98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B7FAC82-F5B5-4247-839F-E5D93B5EA4F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D0E8B54-43D1-4D2F-8135-9043B82C72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BCBEA22-FFD4-44A3-8727-D8D3DB9FFA8A}"/>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4A9FD78-A3D5-4972-834A-46DC3C3A8FD1}"/>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8" name="フッター プレースホルダー 7">
            <a:extLst>
              <a:ext uri="{FF2B5EF4-FFF2-40B4-BE49-F238E27FC236}">
                <a16:creationId xmlns:a16="http://schemas.microsoft.com/office/drawing/2014/main" id="{9F9FEBE6-9A7A-4425-8A08-74927AED7C8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A2C51D3-9955-4C84-9A8C-7238B4008CAD}"/>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189356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17985F-DD72-43D6-975C-0B3B5286787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7034C17-4630-467E-8593-738EF1899242}"/>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4" name="フッター プレースホルダー 3">
            <a:extLst>
              <a:ext uri="{FF2B5EF4-FFF2-40B4-BE49-F238E27FC236}">
                <a16:creationId xmlns:a16="http://schemas.microsoft.com/office/drawing/2014/main" id="{F272C2CF-CF82-4ACE-A312-C78E5A8CFA8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30784B2-5D95-4C98-BBE7-74A7B8E3E0B6}"/>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1222181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F9B1AB0-1B56-434A-B659-FAE6EDB5703E}"/>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3" name="フッター プレースホルダー 2">
            <a:extLst>
              <a:ext uri="{FF2B5EF4-FFF2-40B4-BE49-F238E27FC236}">
                <a16:creationId xmlns:a16="http://schemas.microsoft.com/office/drawing/2014/main" id="{802371AA-943F-400B-A91C-7BA07E02026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8FAC63-C8D6-4114-ABD8-2C504865AB64}"/>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161873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1331A1-AE69-424D-B088-5E33077FB4A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E846BBC-DA5D-4E54-9DFF-2EE037DF17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D9FA481-B236-4DB0-AD7C-2CDD7C31BA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976FD18-C219-4646-A538-CB569FB185B5}"/>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6" name="フッター プレースホルダー 5">
            <a:extLst>
              <a:ext uri="{FF2B5EF4-FFF2-40B4-BE49-F238E27FC236}">
                <a16:creationId xmlns:a16="http://schemas.microsoft.com/office/drawing/2014/main" id="{CA8A4AB3-F02D-411F-BC58-5AB49851615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264E93C-FE33-4E79-99DF-B58C70AE0679}"/>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3848023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9C1028-45AB-48C4-97DC-487295E0BB5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9FF4FEB-F070-4880-A361-0565D99E84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D129160-706C-4412-93D2-122D87D28F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24B4DEF-F537-4893-A92D-FDB5EA4CE0FD}"/>
              </a:ext>
            </a:extLst>
          </p:cNvPr>
          <p:cNvSpPr>
            <a:spLocks noGrp="1"/>
          </p:cNvSpPr>
          <p:nvPr>
            <p:ph type="dt" sz="half" idx="10"/>
          </p:nvPr>
        </p:nvSpPr>
        <p:spPr/>
        <p:txBody>
          <a:bodyPr/>
          <a:lstStyle/>
          <a:p>
            <a:fld id="{1577B123-6098-4741-9A46-B4C3E30F60E9}" type="datetimeFigureOut">
              <a:rPr kumimoji="1" lang="ja-JP" altLang="en-US" smtClean="0"/>
              <a:t>2019/11/11</a:t>
            </a:fld>
            <a:endParaRPr kumimoji="1" lang="ja-JP" altLang="en-US"/>
          </a:p>
        </p:txBody>
      </p:sp>
      <p:sp>
        <p:nvSpPr>
          <p:cNvPr id="6" name="フッター プレースホルダー 5">
            <a:extLst>
              <a:ext uri="{FF2B5EF4-FFF2-40B4-BE49-F238E27FC236}">
                <a16:creationId xmlns:a16="http://schemas.microsoft.com/office/drawing/2014/main" id="{FF0B3D0B-EEE5-424D-901B-FA7544D42B5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F412C7-391A-4F29-9865-8B481CF081F0}"/>
              </a:ext>
            </a:extLst>
          </p:cNvPr>
          <p:cNvSpPr>
            <a:spLocks noGrp="1"/>
          </p:cNvSpPr>
          <p:nvPr>
            <p:ph type="sldNum" sz="quarter" idx="12"/>
          </p:nvPr>
        </p:nvSpPr>
        <p:spPr/>
        <p:txBody>
          <a:body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2632004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794DCE0-D35E-499B-81F8-533E4C6D48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B4B857D-76C3-4EBD-9F7A-C3536E2054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9136DA-4E3D-458C-89B8-21975C1589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77B123-6098-4741-9A46-B4C3E30F60E9}" type="datetimeFigureOut">
              <a:rPr kumimoji="1" lang="ja-JP" altLang="en-US" smtClean="0"/>
              <a:t>2019/11/11</a:t>
            </a:fld>
            <a:endParaRPr kumimoji="1" lang="ja-JP" altLang="en-US"/>
          </a:p>
        </p:txBody>
      </p:sp>
      <p:sp>
        <p:nvSpPr>
          <p:cNvPr id="5" name="フッター プレースホルダー 4">
            <a:extLst>
              <a:ext uri="{FF2B5EF4-FFF2-40B4-BE49-F238E27FC236}">
                <a16:creationId xmlns:a16="http://schemas.microsoft.com/office/drawing/2014/main" id="{BF0C6130-B852-44C9-A255-2A43A661A2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BDC163C-27CA-45C2-B992-885AEA12B8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312AE2-A289-452E-AEDD-8F8F44A6373F}" type="slidenum">
              <a:rPr kumimoji="1" lang="ja-JP" altLang="en-US" smtClean="0"/>
              <a:t>‹#›</a:t>
            </a:fld>
            <a:endParaRPr kumimoji="1" lang="ja-JP" altLang="en-US"/>
          </a:p>
        </p:txBody>
      </p:sp>
    </p:spTree>
    <p:extLst>
      <p:ext uri="{BB962C8B-B14F-4D97-AF65-F5344CB8AC3E}">
        <p14:creationId xmlns:p14="http://schemas.microsoft.com/office/powerpoint/2010/main" val="812516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E495BB6-EC36-46DF-A436-0E7B496D6FD0}"/>
              </a:ext>
            </a:extLst>
          </p:cNvPr>
          <p:cNvSpPr txBox="1"/>
          <p:nvPr/>
        </p:nvSpPr>
        <p:spPr>
          <a:xfrm>
            <a:off x="1376689" y="67738"/>
            <a:ext cx="9102285" cy="954107"/>
          </a:xfrm>
          <a:prstGeom prst="rect">
            <a:avLst/>
          </a:prstGeom>
          <a:noFill/>
        </p:spPr>
        <p:txBody>
          <a:bodyPr wrap="square" rtlCol="0">
            <a:spAutoFit/>
          </a:bodyPr>
          <a:lstStyle/>
          <a:p>
            <a:r>
              <a:rPr lang="en-US" altLang="ja-JP" sz="2400" b="1" dirty="0">
                <a:latin typeface="Century" panose="02040604050505020304" pitchFamily="18" charset="0"/>
              </a:rPr>
              <a:t>SIPS</a:t>
            </a:r>
            <a:r>
              <a:rPr lang="ja-JP" altLang="en-US" sz="2400" b="1" dirty="0">
                <a:latin typeface="Century" panose="02040604050505020304" pitchFamily="18" charset="0"/>
              </a:rPr>
              <a:t>国際／業界横断タスクフォース活動</a:t>
            </a:r>
            <a:endParaRPr lang="en-US" altLang="ja-JP" sz="2400" b="1" dirty="0">
              <a:latin typeface="Century" panose="02040604050505020304" pitchFamily="18" charset="0"/>
            </a:endParaRPr>
          </a:p>
          <a:p>
            <a:r>
              <a:rPr lang="ja-JP" altLang="en-US" sz="3200" b="1" dirty="0">
                <a:latin typeface="Century" panose="02040604050505020304" pitchFamily="18" charset="0"/>
              </a:rPr>
              <a:t>　　　　データ連携のための</a:t>
            </a:r>
            <a:r>
              <a:rPr lang="en-US" altLang="ja-JP" sz="3200" b="1" dirty="0">
                <a:latin typeface="Century" panose="02040604050505020304" pitchFamily="18" charset="0"/>
              </a:rPr>
              <a:t>EDI</a:t>
            </a:r>
            <a:r>
              <a:rPr lang="ja-JP" altLang="en-US" sz="3200" b="1" dirty="0">
                <a:latin typeface="Century" panose="02040604050505020304" pitchFamily="18" charset="0"/>
              </a:rPr>
              <a:t>データ分析</a:t>
            </a:r>
          </a:p>
        </p:txBody>
      </p:sp>
      <p:sp>
        <p:nvSpPr>
          <p:cNvPr id="5" name="テキスト ボックス 4">
            <a:extLst>
              <a:ext uri="{FF2B5EF4-FFF2-40B4-BE49-F238E27FC236}">
                <a16:creationId xmlns:a16="http://schemas.microsoft.com/office/drawing/2014/main" id="{9EB84D66-0BA6-484E-92DE-6AE861040B60}"/>
              </a:ext>
            </a:extLst>
          </p:cNvPr>
          <p:cNvSpPr txBox="1"/>
          <p:nvPr/>
        </p:nvSpPr>
        <p:spPr>
          <a:xfrm>
            <a:off x="633845" y="955851"/>
            <a:ext cx="10924303" cy="1015663"/>
          </a:xfrm>
          <a:prstGeom prst="rect">
            <a:avLst/>
          </a:prstGeom>
          <a:noFill/>
          <a:ln>
            <a:solidFill>
              <a:schemeClr val="accent1"/>
            </a:solidFill>
          </a:ln>
        </p:spPr>
        <p:txBody>
          <a:bodyPr wrap="square" rtlCol="0">
            <a:spAutoFit/>
          </a:bodyPr>
          <a:lstStyle/>
          <a:p>
            <a:r>
              <a:rPr lang="ja-JP" altLang="en-US" sz="2000" dirty="0"/>
              <a:t>背景：</a:t>
            </a:r>
            <a:endParaRPr lang="en-US" altLang="ja-JP" sz="2000" dirty="0"/>
          </a:p>
          <a:p>
            <a:pPr marL="144670" indent="-144670">
              <a:buFont typeface="Wingdings" panose="05000000000000000000" pitchFamily="2" charset="2"/>
              <a:buChar char="Ø"/>
            </a:pPr>
            <a:r>
              <a:rPr lang="ja-JP" altLang="en-US" sz="2000" dirty="0">
                <a:latin typeface="Century" panose="02040604050505020304" pitchFamily="18" charset="0"/>
              </a:rPr>
              <a:t>複数の業界標準</a:t>
            </a:r>
            <a:r>
              <a:rPr lang="en-US" altLang="ja-JP" sz="2000" dirty="0">
                <a:latin typeface="Century" panose="02040604050505020304" pitchFamily="18" charset="0"/>
              </a:rPr>
              <a:t>EDI</a:t>
            </a:r>
            <a:r>
              <a:rPr lang="ja-JP" altLang="en-US" sz="2000" dirty="0">
                <a:latin typeface="Century" panose="02040604050505020304" pitchFamily="18" charset="0"/>
              </a:rPr>
              <a:t>へ単一のインタフェースで対応したい。</a:t>
            </a:r>
            <a:endParaRPr lang="en-US" altLang="ja-JP" sz="2000" dirty="0">
              <a:latin typeface="Century" panose="02040604050505020304" pitchFamily="18" charset="0"/>
            </a:endParaRPr>
          </a:p>
          <a:p>
            <a:pPr marL="144670" indent="-144670">
              <a:buFont typeface="Wingdings" panose="05000000000000000000" pitchFamily="2" charset="2"/>
              <a:buChar char="Ø"/>
            </a:pPr>
            <a:r>
              <a:rPr lang="ja-JP" altLang="en-US" sz="2000" dirty="0">
                <a:latin typeface="Century" panose="02040604050505020304" pitchFamily="18" charset="0"/>
              </a:rPr>
              <a:t>共通のパッケージソフトやサービスを業界標準</a:t>
            </a:r>
            <a:r>
              <a:rPr lang="en-US" altLang="ja-JP" sz="2000" dirty="0">
                <a:latin typeface="Century" panose="02040604050505020304" pitchFamily="18" charset="0"/>
              </a:rPr>
              <a:t>EDI</a:t>
            </a:r>
            <a:r>
              <a:rPr lang="ja-JP" altLang="en-US" sz="2000" dirty="0">
                <a:latin typeface="Century" panose="02040604050505020304" pitchFamily="18" charset="0"/>
              </a:rPr>
              <a:t>と連携したい。</a:t>
            </a:r>
            <a:endParaRPr lang="en-US" altLang="ja-JP" sz="2000" dirty="0">
              <a:latin typeface="Century" panose="02040604050505020304" pitchFamily="18" charset="0"/>
            </a:endParaRPr>
          </a:p>
        </p:txBody>
      </p:sp>
      <p:sp>
        <p:nvSpPr>
          <p:cNvPr id="6" name="テキスト ボックス 5">
            <a:extLst>
              <a:ext uri="{FF2B5EF4-FFF2-40B4-BE49-F238E27FC236}">
                <a16:creationId xmlns:a16="http://schemas.microsoft.com/office/drawing/2014/main" id="{25F19147-F05E-41D6-9C8C-E114A85435F8}"/>
              </a:ext>
            </a:extLst>
          </p:cNvPr>
          <p:cNvSpPr txBox="1"/>
          <p:nvPr/>
        </p:nvSpPr>
        <p:spPr>
          <a:xfrm>
            <a:off x="633844" y="2987175"/>
            <a:ext cx="10924303" cy="1631216"/>
          </a:xfrm>
          <a:prstGeom prst="rect">
            <a:avLst/>
          </a:prstGeom>
          <a:noFill/>
          <a:ln>
            <a:solidFill>
              <a:schemeClr val="accent1"/>
            </a:solidFill>
          </a:ln>
        </p:spPr>
        <p:txBody>
          <a:bodyPr wrap="square" rtlCol="0">
            <a:spAutoFit/>
          </a:bodyPr>
          <a:lstStyle/>
          <a:p>
            <a:r>
              <a:rPr lang="ja-JP" altLang="en-US" sz="2000" dirty="0"/>
              <a:t>方法：</a:t>
            </a:r>
            <a:endParaRPr lang="en-US" altLang="ja-JP" sz="2000" dirty="0"/>
          </a:p>
          <a:p>
            <a:pPr marL="144670" indent="-144670">
              <a:buFont typeface="Wingdings" panose="05000000000000000000" pitchFamily="2" charset="2"/>
              <a:buChar char="Ø"/>
            </a:pPr>
            <a:r>
              <a:rPr lang="ja-JP" altLang="en-US" sz="2000" dirty="0">
                <a:latin typeface="Century" panose="02040604050505020304" pitchFamily="18" charset="0"/>
              </a:rPr>
              <a:t>業界標準</a:t>
            </a:r>
            <a:r>
              <a:rPr lang="en-US" altLang="ja-JP" sz="2000" dirty="0">
                <a:latin typeface="Century" panose="02040604050505020304" pitchFamily="18" charset="0"/>
              </a:rPr>
              <a:t>EDI</a:t>
            </a:r>
            <a:r>
              <a:rPr lang="ja-JP" altLang="en-US" sz="2000" dirty="0">
                <a:latin typeface="Century" panose="02040604050505020304" pitchFamily="18" charset="0"/>
              </a:rPr>
              <a:t>データ項目と国連</a:t>
            </a:r>
            <a:r>
              <a:rPr lang="en-US" altLang="ja-JP" sz="2000" dirty="0">
                <a:latin typeface="Century" panose="02040604050505020304" pitchFamily="18" charset="0"/>
              </a:rPr>
              <a:t>CEFACT</a:t>
            </a:r>
            <a:r>
              <a:rPr lang="ja-JP" altLang="en-US" sz="2000" dirty="0">
                <a:latin typeface="Century" panose="02040604050505020304" pitchFamily="18" charset="0"/>
              </a:rPr>
              <a:t>共通辞書に定義された情報項目の意味情報との対応関係を明らかにする。</a:t>
            </a:r>
            <a:endParaRPr lang="en-US" altLang="ja-JP" sz="2000" dirty="0">
              <a:latin typeface="Century" panose="02040604050505020304" pitchFamily="18" charset="0"/>
            </a:endParaRPr>
          </a:p>
          <a:p>
            <a:pPr marL="144670" indent="-144670">
              <a:buFont typeface="Wingdings" panose="05000000000000000000" pitchFamily="2" charset="2"/>
              <a:buChar char="Ø"/>
            </a:pPr>
            <a:r>
              <a:rPr lang="ja-JP" altLang="en-US" sz="2000" dirty="0">
                <a:latin typeface="Century" panose="02040604050505020304" pitchFamily="18" charset="0"/>
              </a:rPr>
              <a:t>業界標準</a:t>
            </a:r>
            <a:r>
              <a:rPr lang="en-US" altLang="ja-JP" sz="2000" dirty="0">
                <a:latin typeface="Century" panose="02040604050505020304" pitchFamily="18" charset="0"/>
              </a:rPr>
              <a:t>EDI</a:t>
            </a:r>
            <a:r>
              <a:rPr lang="ja-JP" altLang="en-US" sz="2000" dirty="0">
                <a:latin typeface="Century" panose="02040604050505020304" pitchFamily="18" charset="0"/>
              </a:rPr>
              <a:t>メッセージのデータ項目を国連</a:t>
            </a:r>
            <a:r>
              <a:rPr lang="en-US" altLang="ja-JP" sz="2000" dirty="0">
                <a:latin typeface="Century" panose="02040604050505020304" pitchFamily="18" charset="0"/>
              </a:rPr>
              <a:t>CEFACT</a:t>
            </a:r>
            <a:r>
              <a:rPr lang="ja-JP" altLang="en-US" sz="2000" dirty="0">
                <a:latin typeface="Century" panose="02040604050505020304" pitchFamily="18" charset="0"/>
              </a:rPr>
              <a:t>共通辞書を使用した構造化情報項目にマッピング（対応表）する。</a:t>
            </a:r>
            <a:endParaRPr lang="en-US" altLang="ja-JP" sz="2000" dirty="0">
              <a:latin typeface="Century" panose="02040604050505020304" pitchFamily="18" charset="0"/>
            </a:endParaRPr>
          </a:p>
        </p:txBody>
      </p:sp>
      <p:sp>
        <p:nvSpPr>
          <p:cNvPr id="14" name="テキスト ボックス 13">
            <a:extLst>
              <a:ext uri="{FF2B5EF4-FFF2-40B4-BE49-F238E27FC236}">
                <a16:creationId xmlns:a16="http://schemas.microsoft.com/office/drawing/2014/main" id="{E4ABF054-F95F-4EE0-AD61-E08DC5701FC3}"/>
              </a:ext>
            </a:extLst>
          </p:cNvPr>
          <p:cNvSpPr txBox="1"/>
          <p:nvPr/>
        </p:nvSpPr>
        <p:spPr>
          <a:xfrm>
            <a:off x="633843" y="4710723"/>
            <a:ext cx="10924303" cy="1938992"/>
          </a:xfrm>
          <a:prstGeom prst="rect">
            <a:avLst/>
          </a:prstGeom>
          <a:noFill/>
          <a:ln>
            <a:solidFill>
              <a:schemeClr val="accent1"/>
            </a:solidFill>
          </a:ln>
        </p:spPr>
        <p:txBody>
          <a:bodyPr wrap="square" rtlCol="0">
            <a:spAutoFit/>
          </a:bodyPr>
          <a:lstStyle/>
          <a:p>
            <a:r>
              <a:rPr lang="ja-JP" altLang="en-US" sz="2000" dirty="0"/>
              <a:t>進め方：</a:t>
            </a:r>
            <a:endParaRPr lang="en-US" altLang="ja-JP" sz="2000" dirty="0"/>
          </a:p>
          <a:p>
            <a:pPr marL="144670" indent="-144670">
              <a:buFont typeface="Wingdings" panose="05000000000000000000" pitchFamily="2" charset="2"/>
              <a:buChar char="Ø"/>
            </a:pPr>
            <a:r>
              <a:rPr lang="ja-JP" altLang="en-US" sz="2000" dirty="0">
                <a:latin typeface="Century" panose="02040604050505020304" pitchFamily="18" charset="0"/>
              </a:rPr>
              <a:t>業界標準</a:t>
            </a:r>
            <a:r>
              <a:rPr lang="en-US" altLang="ja-JP" sz="2000" dirty="0">
                <a:latin typeface="Century" panose="02040604050505020304" pitchFamily="18" charset="0"/>
              </a:rPr>
              <a:t>EDI</a:t>
            </a:r>
            <a:r>
              <a:rPr lang="ja-JP" altLang="en-US" sz="2000" dirty="0">
                <a:latin typeface="Century" panose="02040604050505020304" pitchFamily="18" charset="0"/>
              </a:rPr>
              <a:t>のデータ分析に必要な業界標準</a:t>
            </a:r>
            <a:r>
              <a:rPr lang="en-US" altLang="ja-JP" sz="2000" dirty="0">
                <a:latin typeface="Century" panose="02040604050505020304" pitchFamily="18" charset="0"/>
              </a:rPr>
              <a:t>EDI</a:t>
            </a:r>
            <a:r>
              <a:rPr lang="ja-JP" altLang="en-US" sz="2000" dirty="0">
                <a:latin typeface="Century" panose="02040604050505020304" pitchFamily="18" charset="0"/>
              </a:rPr>
              <a:t>のデータ仕様を参照する。</a:t>
            </a:r>
            <a:endParaRPr lang="en-US" altLang="ja-JP" sz="2000" dirty="0">
              <a:latin typeface="Century" panose="02040604050505020304" pitchFamily="18" charset="0"/>
            </a:endParaRPr>
          </a:p>
          <a:p>
            <a:pPr marL="144670" indent="-144670">
              <a:buFont typeface="Wingdings" panose="05000000000000000000" pitchFamily="2" charset="2"/>
              <a:buChar char="Ø"/>
            </a:pPr>
            <a:r>
              <a:rPr lang="en-US" altLang="ja-JP" sz="2000" dirty="0">
                <a:latin typeface="Century" panose="02040604050505020304" pitchFamily="18" charset="0"/>
              </a:rPr>
              <a:t>SIPS</a:t>
            </a:r>
            <a:r>
              <a:rPr lang="ja-JP" altLang="en-US" sz="2000" dirty="0">
                <a:latin typeface="Century" panose="02040604050505020304" pitchFamily="18" charset="0"/>
              </a:rPr>
              <a:t>は、業界団体の協力（意味情報に関わる助言等）のもとに、国連</a:t>
            </a:r>
            <a:r>
              <a:rPr lang="en-US" altLang="ja-JP" sz="2000" dirty="0">
                <a:latin typeface="Century" panose="02040604050505020304" pitchFamily="18" charset="0"/>
              </a:rPr>
              <a:t>CEFACT</a:t>
            </a:r>
            <a:r>
              <a:rPr lang="ja-JP" altLang="en-US" sz="2000" dirty="0">
                <a:latin typeface="Century" panose="02040604050505020304" pitchFamily="18" charset="0"/>
              </a:rPr>
              <a:t>共通辞書に定義された情報項目と業界標準</a:t>
            </a:r>
            <a:r>
              <a:rPr lang="en-US" altLang="ja-JP" sz="2000" dirty="0">
                <a:latin typeface="Century" panose="02040604050505020304" pitchFamily="18" charset="0"/>
              </a:rPr>
              <a:t>EDI</a:t>
            </a:r>
            <a:r>
              <a:rPr lang="ja-JP" altLang="en-US" sz="2000" dirty="0">
                <a:latin typeface="Century" panose="02040604050505020304" pitchFamily="18" charset="0"/>
              </a:rPr>
              <a:t>データ項目の意味情報との対応関係を分析する。</a:t>
            </a:r>
            <a:endParaRPr lang="en-US" altLang="ja-JP" sz="2000" dirty="0">
              <a:latin typeface="Century" panose="02040604050505020304" pitchFamily="18" charset="0"/>
            </a:endParaRPr>
          </a:p>
          <a:p>
            <a:pPr marL="144670" indent="-144670">
              <a:buFont typeface="Wingdings" panose="05000000000000000000" pitchFamily="2" charset="2"/>
              <a:buChar char="Ø"/>
            </a:pPr>
            <a:r>
              <a:rPr lang="en-US" altLang="ja-JP" sz="2000" dirty="0">
                <a:latin typeface="Century" panose="02040604050505020304" pitchFamily="18" charset="0"/>
              </a:rPr>
              <a:t>SIPS</a:t>
            </a:r>
            <a:r>
              <a:rPr lang="ja-JP" altLang="en-US" sz="2000" dirty="0">
                <a:latin typeface="Century" panose="02040604050505020304" pitchFamily="18" charset="0"/>
              </a:rPr>
              <a:t>は、業界標準</a:t>
            </a:r>
            <a:r>
              <a:rPr lang="en-US" altLang="ja-JP" sz="2000" dirty="0">
                <a:latin typeface="Century" panose="02040604050505020304" pitchFamily="18" charset="0"/>
              </a:rPr>
              <a:t>EDI</a:t>
            </a:r>
            <a:r>
              <a:rPr lang="ja-JP" altLang="en-US" sz="2000" dirty="0">
                <a:latin typeface="Century" panose="02040604050505020304" pitchFamily="18" charset="0"/>
              </a:rPr>
              <a:t>で必要なデータ項目で、国連</a:t>
            </a:r>
            <a:r>
              <a:rPr lang="en-US" altLang="ja-JP" sz="2000" dirty="0">
                <a:latin typeface="Century" panose="02040604050505020304" pitchFamily="18" charset="0"/>
              </a:rPr>
              <a:t>CEFACT</a:t>
            </a:r>
            <a:r>
              <a:rPr lang="ja-JP" altLang="en-US" sz="2000" dirty="0">
                <a:latin typeface="Century" panose="02040604050505020304" pitchFamily="18" charset="0"/>
              </a:rPr>
              <a:t>共通辞書に不足するものにつき、国連</a:t>
            </a:r>
            <a:r>
              <a:rPr lang="en-US" altLang="ja-JP" sz="2000" dirty="0">
                <a:latin typeface="Century" panose="02040604050505020304" pitchFamily="18" charset="0"/>
              </a:rPr>
              <a:t>CEFACT</a:t>
            </a:r>
            <a:r>
              <a:rPr lang="ja-JP" altLang="en-US" sz="2000" dirty="0">
                <a:latin typeface="Century" panose="02040604050505020304" pitchFamily="18" charset="0"/>
              </a:rPr>
              <a:t>に提案する。</a:t>
            </a:r>
            <a:endParaRPr lang="en-US" altLang="ja-JP" sz="2000" dirty="0">
              <a:latin typeface="Century" panose="02040604050505020304" pitchFamily="18" charset="0"/>
            </a:endParaRPr>
          </a:p>
        </p:txBody>
      </p:sp>
      <p:sp>
        <p:nvSpPr>
          <p:cNvPr id="15" name="テキスト ボックス 14">
            <a:extLst>
              <a:ext uri="{FF2B5EF4-FFF2-40B4-BE49-F238E27FC236}">
                <a16:creationId xmlns:a16="http://schemas.microsoft.com/office/drawing/2014/main" id="{1EF19BBA-A437-43C8-B025-2AA01877C105}"/>
              </a:ext>
            </a:extLst>
          </p:cNvPr>
          <p:cNvSpPr txBox="1"/>
          <p:nvPr/>
        </p:nvSpPr>
        <p:spPr>
          <a:xfrm>
            <a:off x="633844" y="2063846"/>
            <a:ext cx="10924303" cy="830997"/>
          </a:xfrm>
          <a:prstGeom prst="rect">
            <a:avLst/>
          </a:prstGeom>
          <a:noFill/>
          <a:ln>
            <a:solidFill>
              <a:schemeClr val="accent1"/>
            </a:solidFill>
          </a:ln>
        </p:spPr>
        <p:txBody>
          <a:bodyPr wrap="square" rtlCol="0">
            <a:spAutoFit/>
          </a:bodyPr>
          <a:lstStyle/>
          <a:p>
            <a:r>
              <a:rPr lang="ja-JP" altLang="en-US" sz="2400" b="1" dirty="0"/>
              <a:t>目的：</a:t>
            </a:r>
            <a:endParaRPr lang="en-US" altLang="ja-JP" sz="2400" b="1" dirty="0"/>
          </a:p>
          <a:p>
            <a:pPr marL="144670" indent="-144670">
              <a:buFont typeface="Wingdings" panose="05000000000000000000" pitchFamily="2" charset="2"/>
              <a:buChar char="Ø"/>
            </a:pPr>
            <a:r>
              <a:rPr lang="ja-JP" altLang="en-US" sz="2400" b="1" dirty="0">
                <a:latin typeface="Century" panose="02040604050505020304" pitchFamily="18" charset="0"/>
              </a:rPr>
              <a:t>業界標準</a:t>
            </a:r>
            <a:r>
              <a:rPr lang="en-US" altLang="ja-JP" sz="2400" b="1" dirty="0">
                <a:latin typeface="Century" panose="02040604050505020304" pitchFamily="18" charset="0"/>
              </a:rPr>
              <a:t>EDI</a:t>
            </a:r>
            <a:r>
              <a:rPr lang="ja-JP" altLang="en-US" sz="2400" b="1" dirty="0">
                <a:latin typeface="Century" panose="02040604050505020304" pitchFamily="18" charset="0"/>
              </a:rPr>
              <a:t>のデータ項目を国連</a:t>
            </a:r>
            <a:r>
              <a:rPr lang="en-US" altLang="ja-JP" sz="2400" b="1" dirty="0">
                <a:latin typeface="Century" panose="02040604050505020304" pitchFamily="18" charset="0"/>
              </a:rPr>
              <a:t>CEFACT</a:t>
            </a:r>
            <a:r>
              <a:rPr lang="ja-JP" altLang="en-US" sz="2400" b="1" dirty="0">
                <a:latin typeface="Century" panose="02040604050505020304" pitchFamily="18" charset="0"/>
              </a:rPr>
              <a:t>共通辞書の情報項目で表現する。</a:t>
            </a:r>
            <a:endParaRPr lang="en-US" altLang="ja-JP" sz="2400" b="1" dirty="0">
              <a:latin typeface="Century" panose="02040604050505020304" pitchFamily="18" charset="0"/>
            </a:endParaRPr>
          </a:p>
        </p:txBody>
      </p:sp>
      <p:sp>
        <p:nvSpPr>
          <p:cNvPr id="2" name="テキスト ボックス 1">
            <a:extLst>
              <a:ext uri="{FF2B5EF4-FFF2-40B4-BE49-F238E27FC236}">
                <a16:creationId xmlns:a16="http://schemas.microsoft.com/office/drawing/2014/main" id="{2202DFA0-605A-425F-94BA-A09E61A2047C}"/>
              </a:ext>
            </a:extLst>
          </p:cNvPr>
          <p:cNvSpPr txBox="1"/>
          <p:nvPr/>
        </p:nvSpPr>
        <p:spPr>
          <a:xfrm>
            <a:off x="9840696" y="142463"/>
            <a:ext cx="1949230" cy="369332"/>
          </a:xfrm>
          <a:prstGeom prst="rect">
            <a:avLst/>
          </a:prstGeom>
          <a:noFill/>
          <a:ln>
            <a:solidFill>
              <a:schemeClr val="accent1"/>
            </a:solidFill>
          </a:ln>
        </p:spPr>
        <p:txBody>
          <a:bodyPr wrap="square" rtlCol="0">
            <a:spAutoFit/>
          </a:bodyPr>
          <a:lstStyle/>
          <a:p>
            <a:r>
              <a:rPr kumimoji="1" lang="ja-JP" altLang="en-US" b="1" dirty="0"/>
              <a:t>合同</a:t>
            </a:r>
            <a:r>
              <a:rPr kumimoji="1" lang="en-US" altLang="ja-JP" b="1" dirty="0"/>
              <a:t>2019-2-03</a:t>
            </a:r>
            <a:endParaRPr kumimoji="1" lang="ja-JP" altLang="en-US" b="1" dirty="0"/>
          </a:p>
        </p:txBody>
      </p:sp>
    </p:spTree>
    <p:extLst>
      <p:ext uri="{BB962C8B-B14F-4D97-AF65-F5344CB8AC3E}">
        <p14:creationId xmlns:p14="http://schemas.microsoft.com/office/powerpoint/2010/main" val="2097448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A44F308-8361-419C-8A38-802055787FBF}"/>
              </a:ext>
            </a:extLst>
          </p:cNvPr>
          <p:cNvSpPr txBox="1"/>
          <p:nvPr/>
        </p:nvSpPr>
        <p:spPr>
          <a:xfrm>
            <a:off x="1357313" y="457200"/>
            <a:ext cx="9329737" cy="523220"/>
          </a:xfrm>
          <a:prstGeom prst="rect">
            <a:avLst/>
          </a:prstGeom>
          <a:noFill/>
        </p:spPr>
        <p:txBody>
          <a:bodyPr wrap="square" rtlCol="0">
            <a:spAutoFit/>
          </a:bodyPr>
          <a:lstStyle/>
          <a:p>
            <a:pPr algn="ctr"/>
            <a:r>
              <a:rPr kumimoji="1" lang="ja-JP" altLang="en-US" sz="2800" b="1" dirty="0"/>
              <a:t>業界団体依頼事項</a:t>
            </a:r>
          </a:p>
        </p:txBody>
      </p:sp>
      <p:sp>
        <p:nvSpPr>
          <p:cNvPr id="3" name="テキスト ボックス 2">
            <a:extLst>
              <a:ext uri="{FF2B5EF4-FFF2-40B4-BE49-F238E27FC236}">
                <a16:creationId xmlns:a16="http://schemas.microsoft.com/office/drawing/2014/main" id="{8B3B89AF-4A67-4E8C-8393-1CA7AC52CB02}"/>
              </a:ext>
            </a:extLst>
          </p:cNvPr>
          <p:cNvSpPr txBox="1"/>
          <p:nvPr/>
        </p:nvSpPr>
        <p:spPr>
          <a:xfrm>
            <a:off x="757238" y="1053156"/>
            <a:ext cx="10658475" cy="3046988"/>
          </a:xfrm>
          <a:prstGeom prst="rect">
            <a:avLst/>
          </a:prstGeom>
          <a:noFill/>
          <a:ln>
            <a:solidFill>
              <a:schemeClr val="accent1"/>
            </a:solidFill>
          </a:ln>
        </p:spPr>
        <p:txBody>
          <a:bodyPr wrap="square" rtlCol="0">
            <a:spAutoFit/>
          </a:bodyPr>
          <a:lstStyle/>
          <a:p>
            <a:pPr marL="457200" indent="-457200">
              <a:buFont typeface="+mj-lt"/>
              <a:buAutoNum type="arabicPeriod"/>
            </a:pPr>
            <a:r>
              <a:rPr lang="en-US" altLang="ja-JP" sz="2400" dirty="0"/>
              <a:t> </a:t>
            </a:r>
            <a:r>
              <a:rPr lang="ja-JP" altLang="ja-JP" sz="2400" dirty="0"/>
              <a:t>公開されております</a:t>
            </a:r>
            <a:r>
              <a:rPr lang="ja-JP" altLang="en-US" sz="2400" dirty="0"/>
              <a:t>貴業界標準</a:t>
            </a:r>
            <a:r>
              <a:rPr lang="en-US" altLang="ja-JP" sz="2400" dirty="0"/>
              <a:t>EDI</a:t>
            </a:r>
            <a:r>
              <a:rPr lang="ja-JP" altLang="ja-JP" sz="2400" dirty="0"/>
              <a:t>のデータ仕様を当プロジェクトで参照することを許可願います。</a:t>
            </a:r>
          </a:p>
          <a:p>
            <a:r>
              <a:rPr lang="en-US" altLang="ja-JP" sz="2400" dirty="0"/>
              <a:t> </a:t>
            </a:r>
            <a:endParaRPr lang="ja-JP" altLang="ja-JP" sz="2400" dirty="0"/>
          </a:p>
          <a:p>
            <a:pPr lvl="0"/>
            <a:r>
              <a:rPr lang="ja-JP" altLang="en-US" sz="2400" dirty="0"/>
              <a:t>２．貴業界標準</a:t>
            </a:r>
            <a:r>
              <a:rPr lang="en-US" altLang="ja-JP" sz="2400" dirty="0"/>
              <a:t>EDI</a:t>
            </a:r>
            <a:r>
              <a:rPr lang="ja-JP" altLang="ja-JP" sz="2400" dirty="0"/>
              <a:t>のデータ仕様の意味情報に関わり、</a:t>
            </a:r>
            <a:r>
              <a:rPr lang="en-US" altLang="ja-JP" sz="2400" dirty="0"/>
              <a:t>SIPS</a:t>
            </a:r>
            <a:r>
              <a:rPr lang="ja-JP" altLang="ja-JP" sz="2400" dirty="0"/>
              <a:t>にて理解できな</a:t>
            </a:r>
            <a:r>
              <a:rPr lang="ja-JP" altLang="en-US" sz="2400" dirty="0"/>
              <a:t>　</a:t>
            </a:r>
            <a:endParaRPr lang="en-US" altLang="ja-JP" sz="2400" dirty="0"/>
          </a:p>
          <a:p>
            <a:pPr lvl="0"/>
            <a:r>
              <a:rPr lang="ja-JP" altLang="en-US" sz="2400" dirty="0"/>
              <a:t>　　</a:t>
            </a:r>
            <a:r>
              <a:rPr lang="ja-JP" altLang="ja-JP" sz="2400" dirty="0"/>
              <a:t>い事項につきご助言ください。</a:t>
            </a:r>
            <a:endParaRPr lang="en-US" altLang="ja-JP" sz="2400" dirty="0"/>
          </a:p>
          <a:p>
            <a:pPr lvl="0"/>
            <a:endParaRPr lang="en-US" altLang="ja-JP" sz="2400" dirty="0"/>
          </a:p>
          <a:p>
            <a:pPr lvl="0"/>
            <a:r>
              <a:rPr lang="ja-JP" altLang="en-US" sz="2400" dirty="0"/>
              <a:t>３．</a:t>
            </a:r>
            <a:r>
              <a:rPr lang="ja-JP" altLang="ja-JP" sz="2400" dirty="0"/>
              <a:t>もし、</a:t>
            </a:r>
            <a:r>
              <a:rPr lang="ja-JP" altLang="en-US" sz="2400" dirty="0"/>
              <a:t>貴業界標準</a:t>
            </a:r>
            <a:r>
              <a:rPr lang="en-US" altLang="ja-JP" sz="2400" dirty="0"/>
              <a:t>EDI</a:t>
            </a:r>
            <a:r>
              <a:rPr lang="ja-JP" altLang="ja-JP" sz="2400" dirty="0"/>
              <a:t>のデータ仕様につき、コンピュータリーダブルな</a:t>
            </a:r>
            <a:endParaRPr lang="en-US" altLang="ja-JP" sz="2400" dirty="0"/>
          </a:p>
          <a:p>
            <a:pPr lvl="0"/>
            <a:r>
              <a:rPr lang="ja-JP" altLang="en-US" sz="2400" dirty="0"/>
              <a:t>　　</a:t>
            </a:r>
            <a:r>
              <a:rPr lang="ja-JP" altLang="ja-JP" sz="2400" dirty="0"/>
              <a:t>資料（</a:t>
            </a:r>
            <a:r>
              <a:rPr lang="en-US" altLang="ja-JP" sz="2400" dirty="0"/>
              <a:t>EXCEL</a:t>
            </a:r>
            <a:r>
              <a:rPr lang="ja-JP" altLang="ja-JP" sz="2400" dirty="0"/>
              <a:t>など）がございましたら、ご提供いただければ助かります。</a:t>
            </a:r>
            <a:endParaRPr kumimoji="1" lang="ja-JP" altLang="en-US" sz="2400" dirty="0"/>
          </a:p>
        </p:txBody>
      </p:sp>
      <p:sp>
        <p:nvSpPr>
          <p:cNvPr id="4" name="テキスト ボックス 3">
            <a:extLst>
              <a:ext uri="{FF2B5EF4-FFF2-40B4-BE49-F238E27FC236}">
                <a16:creationId xmlns:a16="http://schemas.microsoft.com/office/drawing/2014/main" id="{F3730ECE-44CA-4131-8216-8829386B76C6}"/>
              </a:ext>
            </a:extLst>
          </p:cNvPr>
          <p:cNvSpPr txBox="1"/>
          <p:nvPr/>
        </p:nvSpPr>
        <p:spPr>
          <a:xfrm>
            <a:off x="776287" y="4314240"/>
            <a:ext cx="10658475" cy="2585323"/>
          </a:xfrm>
          <a:prstGeom prst="rect">
            <a:avLst/>
          </a:prstGeom>
          <a:noFill/>
        </p:spPr>
        <p:txBody>
          <a:bodyPr wrap="square" rtlCol="0">
            <a:spAutoFit/>
          </a:bodyPr>
          <a:lstStyle/>
          <a:p>
            <a:r>
              <a:rPr kumimoji="1" lang="ja-JP" altLang="en-US" dirty="0"/>
              <a:t>流通</a:t>
            </a:r>
            <a:r>
              <a:rPr kumimoji="1" lang="en-US" altLang="ja-JP" dirty="0"/>
              <a:t>BMS</a:t>
            </a:r>
            <a:r>
              <a:rPr kumimoji="1" lang="ja-JP" altLang="en-US" dirty="0"/>
              <a:t>：</a:t>
            </a:r>
            <a:endParaRPr kumimoji="1" lang="en-US" altLang="ja-JP" dirty="0"/>
          </a:p>
          <a:p>
            <a:r>
              <a:rPr lang="ja-JP" altLang="en-US" dirty="0"/>
              <a:t>依頼事項１～３につき了解。</a:t>
            </a:r>
            <a:endParaRPr lang="en-US" altLang="ja-JP" dirty="0"/>
          </a:p>
          <a:p>
            <a:r>
              <a:rPr kumimoji="1" lang="en-US" altLang="ja-JP" dirty="0"/>
              <a:t>EXCEL</a:t>
            </a:r>
            <a:r>
              <a:rPr kumimoji="1" lang="ja-JP" altLang="en-US" dirty="0"/>
              <a:t>データ項目表はダウンロード可能。</a:t>
            </a:r>
            <a:endParaRPr kumimoji="1" lang="en-US" altLang="ja-JP" dirty="0"/>
          </a:p>
          <a:p>
            <a:endParaRPr lang="en-US" altLang="ja-JP" dirty="0"/>
          </a:p>
          <a:p>
            <a:r>
              <a:rPr kumimoji="1" lang="en-US" altLang="ja-JP" dirty="0"/>
              <a:t>ECALGA</a:t>
            </a:r>
            <a:r>
              <a:rPr kumimoji="1" lang="ja-JP" altLang="en-US" dirty="0"/>
              <a:t>：</a:t>
            </a:r>
            <a:endParaRPr kumimoji="1" lang="en-US" altLang="ja-JP" dirty="0"/>
          </a:p>
          <a:p>
            <a:pPr lvl="0"/>
            <a:r>
              <a:rPr lang="en-US" altLang="ja-JP" dirty="0"/>
              <a:t>METI</a:t>
            </a:r>
            <a:r>
              <a:rPr lang="ja-JP" altLang="ja-JP" dirty="0"/>
              <a:t>ビジネスインフラ</a:t>
            </a:r>
            <a:r>
              <a:rPr lang="ja-JP" altLang="en-US" dirty="0"/>
              <a:t>事業</a:t>
            </a:r>
            <a:r>
              <a:rPr lang="ja-JP" altLang="ja-JP" dirty="0"/>
              <a:t>で最小限のマッピングは終わっている。</a:t>
            </a:r>
          </a:p>
          <a:p>
            <a:pPr lvl="0"/>
            <a:r>
              <a:rPr lang="ja-JP" altLang="ja-JP" dirty="0"/>
              <a:t>中小企業共通</a:t>
            </a:r>
            <a:r>
              <a:rPr lang="en-US" altLang="ja-JP" dirty="0"/>
              <a:t>EDI</a:t>
            </a:r>
            <a:r>
              <a:rPr lang="ja-JP" altLang="ja-JP" dirty="0"/>
              <a:t>とのマッピングで、</a:t>
            </a:r>
            <a:r>
              <a:rPr lang="ja-JP" altLang="en-US" dirty="0"/>
              <a:t>国連</a:t>
            </a:r>
            <a:r>
              <a:rPr lang="en-US" altLang="ja-JP" dirty="0"/>
              <a:t>CEFACT</a:t>
            </a:r>
            <a:r>
              <a:rPr lang="ja-JP" altLang="en-US" dirty="0"/>
              <a:t>標準との対応は</a:t>
            </a:r>
            <a:r>
              <a:rPr lang="ja-JP" altLang="ja-JP" dirty="0"/>
              <a:t>精査している。</a:t>
            </a:r>
          </a:p>
          <a:p>
            <a:pPr lvl="0"/>
            <a:r>
              <a:rPr lang="en-US" altLang="ja-JP" dirty="0"/>
              <a:t>ECALGA</a:t>
            </a:r>
            <a:r>
              <a:rPr lang="ja-JP" altLang="ja-JP" dirty="0"/>
              <a:t>はプロセス連携を規定しており、データ項目の突合せだけでは業務連携はできない。</a:t>
            </a:r>
          </a:p>
          <a:p>
            <a:endParaRPr kumimoji="1" lang="ja-JP" altLang="en-US" dirty="0"/>
          </a:p>
        </p:txBody>
      </p:sp>
    </p:spTree>
    <p:extLst>
      <p:ext uri="{BB962C8B-B14F-4D97-AF65-F5344CB8AC3E}">
        <p14:creationId xmlns:p14="http://schemas.microsoft.com/office/powerpoint/2010/main" val="2739993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576DCAD0-03A8-4C33-8E3D-96B7DDB055AE}"/>
              </a:ext>
            </a:extLst>
          </p:cNvPr>
          <p:cNvPicPr>
            <a:picLocks noChangeAspect="1"/>
          </p:cNvPicPr>
          <p:nvPr/>
        </p:nvPicPr>
        <p:blipFill>
          <a:blip r:embed="rId2"/>
          <a:stretch>
            <a:fillRect/>
          </a:stretch>
        </p:blipFill>
        <p:spPr>
          <a:xfrm>
            <a:off x="1581639" y="0"/>
            <a:ext cx="9028721" cy="6858000"/>
          </a:xfrm>
          <a:prstGeom prst="rect">
            <a:avLst/>
          </a:prstGeom>
        </p:spPr>
      </p:pic>
      <p:sp>
        <p:nvSpPr>
          <p:cNvPr id="4" name="テキスト ボックス 3">
            <a:extLst>
              <a:ext uri="{FF2B5EF4-FFF2-40B4-BE49-F238E27FC236}">
                <a16:creationId xmlns:a16="http://schemas.microsoft.com/office/drawing/2014/main" id="{17393183-3A25-45DA-9B82-D89A72BE7B2B}"/>
              </a:ext>
            </a:extLst>
          </p:cNvPr>
          <p:cNvSpPr txBox="1"/>
          <p:nvPr/>
        </p:nvSpPr>
        <p:spPr>
          <a:xfrm>
            <a:off x="655042" y="873760"/>
            <a:ext cx="553998" cy="4175760"/>
          </a:xfrm>
          <a:prstGeom prst="rect">
            <a:avLst/>
          </a:prstGeom>
          <a:noFill/>
        </p:spPr>
        <p:txBody>
          <a:bodyPr vert="eaVert" wrap="square" rtlCol="0">
            <a:spAutoFit/>
          </a:bodyPr>
          <a:lstStyle/>
          <a:p>
            <a:r>
              <a:rPr kumimoji="1" lang="ja-JP" altLang="en-US" sz="2400" b="1" dirty="0"/>
              <a:t>データ分析例</a:t>
            </a:r>
          </a:p>
        </p:txBody>
      </p:sp>
    </p:spTree>
    <p:extLst>
      <p:ext uri="{BB962C8B-B14F-4D97-AF65-F5344CB8AC3E}">
        <p14:creationId xmlns:p14="http://schemas.microsoft.com/office/powerpoint/2010/main" val="240831419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378</Words>
  <Application>Microsoft Office PowerPoint</Application>
  <PresentationFormat>ワイド画面</PresentationFormat>
  <Paragraphs>32</Paragraphs>
  <Slides>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游ゴシック</vt:lpstr>
      <vt:lpstr>游ゴシック Light</vt:lpstr>
      <vt:lpstr>Arial</vt:lpstr>
      <vt:lpstr>Century</vt:lpstr>
      <vt:lpstr>Wingdings</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4</cp:revision>
  <dcterms:created xsi:type="dcterms:W3CDTF">2019-10-09T06:06:20Z</dcterms:created>
  <dcterms:modified xsi:type="dcterms:W3CDTF">2019-11-11T01:55:16Z</dcterms:modified>
</cp:coreProperties>
</file>