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8"/>
  </p:notesMasterIdLst>
  <p:sldIdLst>
    <p:sldId id="256" r:id="rId2"/>
    <p:sldId id="257" r:id="rId3"/>
    <p:sldId id="261" r:id="rId4"/>
    <p:sldId id="258" r:id="rId5"/>
    <p:sldId id="262" r:id="rId6"/>
    <p:sldId id="260" r:id="rId7"/>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CC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996" autoAdjust="0"/>
    <p:restoredTop sz="94660"/>
  </p:normalViewPr>
  <p:slideViewPr>
    <p:cSldViewPr snapToGrid="0">
      <p:cViewPr varScale="1">
        <p:scale>
          <a:sx n="83" d="100"/>
          <a:sy n="83" d="100"/>
        </p:scale>
        <p:origin x="900" y="3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5F51800-1305-455E-B719-9679805C9798}" type="datetimeFigureOut">
              <a:rPr kumimoji="1" lang="ja-JP" altLang="en-US" smtClean="0"/>
              <a:t>2019/7/10</a:t>
            </a:fld>
            <a:endParaRPr kumimoji="1" lang="ja-JP" altLang="en-US"/>
          </a:p>
        </p:txBody>
      </p:sp>
      <p:sp>
        <p:nvSpPr>
          <p:cNvPr id="4" name="スライド イメージ プレースホルダー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9439CE2-C95D-4100-A748-E738831946FF}" type="slidenum">
              <a:rPr kumimoji="1" lang="ja-JP" altLang="en-US" smtClean="0"/>
              <a:t>‹#›</a:t>
            </a:fld>
            <a:endParaRPr kumimoji="1" lang="ja-JP" altLang="en-US"/>
          </a:p>
        </p:txBody>
      </p:sp>
    </p:spTree>
    <p:extLst>
      <p:ext uri="{BB962C8B-B14F-4D97-AF65-F5344CB8AC3E}">
        <p14:creationId xmlns:p14="http://schemas.microsoft.com/office/powerpoint/2010/main" val="2829293867"/>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12507515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363082844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27614423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30258646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87984234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59100519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29842" y="2505075"/>
            <a:ext cx="3868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4629150" y="2505075"/>
            <a:ext cx="3887391"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87814795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225316512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40290278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114089687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213910673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r>
              <a:rPr kumimoji="1" lang="en-US" altLang="ja-JP"/>
              <a:t>2019/7/10</a:t>
            </a:r>
            <a:r>
              <a:rPr kumimoji="1" lang="ja-JP" altLang="en-US"/>
              <a:t>　</a:t>
            </a:r>
            <a:r>
              <a:rPr kumimoji="1" lang="en-US" altLang="ja-JP"/>
              <a:t>r5</a:t>
            </a:r>
            <a:endParaRPr kumimoji="1" lang="ja-JP" alt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083DD23-E548-42A2-8374-4A6418483B03}" type="slidenum">
              <a:rPr kumimoji="1" lang="ja-JP" altLang="en-US" smtClean="0"/>
              <a:t>‹#›</a:t>
            </a:fld>
            <a:endParaRPr kumimoji="1" lang="ja-JP" altLang="en-US"/>
          </a:p>
        </p:txBody>
      </p:sp>
    </p:spTree>
    <p:extLst>
      <p:ext uri="{BB962C8B-B14F-4D97-AF65-F5344CB8AC3E}">
        <p14:creationId xmlns:p14="http://schemas.microsoft.com/office/powerpoint/2010/main" val="132224182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92E802C8-BE59-43BA-B8B9-663ECD57EB60}"/>
              </a:ext>
            </a:extLst>
          </p:cNvPr>
          <p:cNvSpPr>
            <a:spLocks noGrp="1"/>
          </p:cNvSpPr>
          <p:nvPr>
            <p:ph type="ctrTitle"/>
          </p:nvPr>
        </p:nvSpPr>
        <p:spPr>
          <a:xfrm>
            <a:off x="685800" y="1122363"/>
            <a:ext cx="7359003" cy="2387600"/>
          </a:xfrm>
        </p:spPr>
        <p:txBody>
          <a:bodyPr>
            <a:normAutofit fontScale="90000"/>
          </a:bodyPr>
          <a:lstStyle/>
          <a:p>
            <a:r>
              <a:rPr lang="ja-JP" altLang="en-US" dirty="0"/>
              <a:t>交換文書･参照文書の文書属性コードの</a:t>
            </a:r>
            <a:r>
              <a:rPr lang="en-US" altLang="ja-JP" dirty="0"/>
              <a:t>BBIE</a:t>
            </a:r>
            <a:r>
              <a:rPr lang="ja-JP" altLang="en-US" dirty="0"/>
              <a:t>追加提案</a:t>
            </a:r>
            <a:endParaRPr kumimoji="1" lang="ja-JP" altLang="en-US" dirty="0"/>
          </a:p>
        </p:txBody>
      </p:sp>
      <p:sp>
        <p:nvSpPr>
          <p:cNvPr id="3" name="字幕 2">
            <a:extLst>
              <a:ext uri="{FF2B5EF4-FFF2-40B4-BE49-F238E27FC236}">
                <a16:creationId xmlns:a16="http://schemas.microsoft.com/office/drawing/2014/main" id="{2D69BF75-6E7D-4EE8-8179-740875C74033}"/>
              </a:ext>
            </a:extLst>
          </p:cNvPr>
          <p:cNvSpPr>
            <a:spLocks noGrp="1"/>
          </p:cNvSpPr>
          <p:nvPr>
            <p:ph type="subTitle" idx="1"/>
          </p:nvPr>
        </p:nvSpPr>
        <p:spPr>
          <a:xfrm>
            <a:off x="1186803" y="4302896"/>
            <a:ext cx="6858000" cy="1655762"/>
          </a:xfrm>
        </p:spPr>
        <p:txBody>
          <a:bodyPr>
            <a:normAutofit lnSpcReduction="10000"/>
          </a:bodyPr>
          <a:lstStyle/>
          <a:p>
            <a:r>
              <a:rPr lang="ja-JP" altLang="en-US" dirty="0"/>
              <a:t>特定</a:t>
            </a:r>
            <a:r>
              <a:rPr kumimoji="1" lang="ja-JP" altLang="en-US" dirty="0"/>
              <a:t>非営利活動法人</a:t>
            </a:r>
            <a:endParaRPr kumimoji="1" lang="en-US" altLang="ja-JP" dirty="0"/>
          </a:p>
          <a:p>
            <a:r>
              <a:rPr lang="en-US" altLang="ja-JP" dirty="0"/>
              <a:t>IT</a:t>
            </a:r>
            <a:r>
              <a:rPr lang="ja-JP" altLang="en-US" dirty="0"/>
              <a:t>コーディネータ協会</a:t>
            </a:r>
            <a:endParaRPr lang="en-US" altLang="ja-JP" dirty="0"/>
          </a:p>
          <a:p>
            <a:r>
              <a:rPr kumimoji="1" lang="ja-JP" altLang="en-US" dirty="0"/>
              <a:t>つなぐ</a:t>
            </a:r>
            <a:r>
              <a:rPr kumimoji="1" lang="en-US" altLang="ja-JP" dirty="0"/>
              <a:t>IT</a:t>
            </a:r>
            <a:r>
              <a:rPr kumimoji="1" lang="ja-JP" altLang="en-US" dirty="0"/>
              <a:t>推進委員会</a:t>
            </a:r>
            <a:endParaRPr kumimoji="1" lang="en-US" altLang="ja-JP" dirty="0"/>
          </a:p>
          <a:p>
            <a:r>
              <a:rPr lang="ja-JP" altLang="en-US" dirty="0"/>
              <a:t>共通</a:t>
            </a:r>
            <a:r>
              <a:rPr lang="en-US" altLang="ja-JP" dirty="0"/>
              <a:t>EDI</a:t>
            </a:r>
            <a:r>
              <a:rPr lang="ja-JP" altLang="en-US" dirty="0"/>
              <a:t>標準部会</a:t>
            </a:r>
            <a:endParaRPr kumimoji="1" lang="ja-JP" altLang="en-US" dirty="0"/>
          </a:p>
        </p:txBody>
      </p:sp>
      <p:sp>
        <p:nvSpPr>
          <p:cNvPr id="4" name="スライド番号プレースホルダー 3">
            <a:extLst>
              <a:ext uri="{FF2B5EF4-FFF2-40B4-BE49-F238E27FC236}">
                <a16:creationId xmlns:a16="http://schemas.microsoft.com/office/drawing/2014/main" id="{833BD3CD-D42B-40AC-A37A-79658274CBC4}"/>
              </a:ext>
            </a:extLst>
          </p:cNvPr>
          <p:cNvSpPr>
            <a:spLocks noGrp="1"/>
          </p:cNvSpPr>
          <p:nvPr>
            <p:ph type="sldNum" sz="quarter" idx="12"/>
          </p:nvPr>
        </p:nvSpPr>
        <p:spPr/>
        <p:txBody>
          <a:bodyPr/>
          <a:lstStyle/>
          <a:p>
            <a:fld id="{F083DD23-E548-42A2-8374-4A6418483B03}" type="slidenum">
              <a:rPr kumimoji="1" lang="ja-JP" altLang="en-US" smtClean="0"/>
              <a:t>1</a:t>
            </a:fld>
            <a:endParaRPr kumimoji="1" lang="ja-JP" altLang="en-US"/>
          </a:p>
        </p:txBody>
      </p:sp>
      <p:sp>
        <p:nvSpPr>
          <p:cNvPr id="5" name="日付プレースホルダー 4">
            <a:extLst>
              <a:ext uri="{FF2B5EF4-FFF2-40B4-BE49-F238E27FC236}">
                <a16:creationId xmlns:a16="http://schemas.microsoft.com/office/drawing/2014/main" id="{D8D8530E-C0BF-4317-B0F2-783F75157F4E}"/>
              </a:ext>
            </a:extLst>
          </p:cNvPr>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dirty="0"/>
          </a:p>
        </p:txBody>
      </p:sp>
    </p:spTree>
    <p:extLst>
      <p:ext uri="{BB962C8B-B14F-4D97-AF65-F5344CB8AC3E}">
        <p14:creationId xmlns:p14="http://schemas.microsoft.com/office/powerpoint/2010/main" val="295014613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509AB5F-CCC4-449E-A9DF-D9DADAB2AFF4}"/>
              </a:ext>
            </a:extLst>
          </p:cNvPr>
          <p:cNvSpPr>
            <a:spLocks noGrp="1"/>
          </p:cNvSpPr>
          <p:nvPr>
            <p:ph type="title"/>
          </p:nvPr>
        </p:nvSpPr>
        <p:spPr>
          <a:xfrm>
            <a:off x="628650" y="365127"/>
            <a:ext cx="7886700" cy="315910"/>
          </a:xfrm>
        </p:spPr>
        <p:txBody>
          <a:bodyPr>
            <a:normAutofit fontScale="90000"/>
          </a:bodyPr>
          <a:lstStyle/>
          <a:p>
            <a:pPr algn="ctr"/>
            <a:r>
              <a:rPr kumimoji="1" lang="ja-JP" altLang="en-US" dirty="0"/>
              <a:t>提案理由</a:t>
            </a:r>
          </a:p>
        </p:txBody>
      </p:sp>
      <p:sp>
        <p:nvSpPr>
          <p:cNvPr id="3" name="コンテンツ プレースホルダー 2">
            <a:extLst>
              <a:ext uri="{FF2B5EF4-FFF2-40B4-BE49-F238E27FC236}">
                <a16:creationId xmlns:a16="http://schemas.microsoft.com/office/drawing/2014/main" id="{14E56796-B526-44AD-86FE-C657403629A5}"/>
              </a:ext>
            </a:extLst>
          </p:cNvPr>
          <p:cNvSpPr>
            <a:spLocks noGrp="1"/>
          </p:cNvSpPr>
          <p:nvPr>
            <p:ph idx="1"/>
          </p:nvPr>
        </p:nvSpPr>
        <p:spPr>
          <a:xfrm>
            <a:off x="705307" y="1206900"/>
            <a:ext cx="7886700" cy="4859898"/>
          </a:xfrm>
        </p:spPr>
        <p:txBody>
          <a:bodyPr>
            <a:normAutofit fontScale="92500"/>
          </a:bodyPr>
          <a:lstStyle/>
          <a:p>
            <a:r>
              <a:rPr kumimoji="1" lang="ja-JP" altLang="en-US" dirty="0"/>
              <a:t>取引文書の文書属性コードの共通化</a:t>
            </a:r>
            <a:endParaRPr kumimoji="1" lang="en-US" altLang="ja-JP" dirty="0"/>
          </a:p>
          <a:p>
            <a:pPr lvl="1"/>
            <a:r>
              <a:rPr kumimoji="1" lang="ja-JP" altLang="en-US" dirty="0"/>
              <a:t>中小企業共通</a:t>
            </a:r>
            <a:r>
              <a:rPr kumimoji="1" lang="en-US" altLang="ja-JP" dirty="0"/>
              <a:t>EDI</a:t>
            </a:r>
            <a:r>
              <a:rPr kumimoji="1" lang="ja-JP" altLang="en-US" dirty="0"/>
              <a:t>は取引文書（注文書、納品書、請求書など）に固有の文書番号を付与し、取引文書が相互に参照できる仕様で運用している</a:t>
            </a:r>
            <a:endParaRPr kumimoji="1" lang="en-US" altLang="ja-JP" dirty="0"/>
          </a:p>
          <a:p>
            <a:pPr lvl="1"/>
            <a:r>
              <a:rPr lang="ja-JP" altLang="en-US" dirty="0"/>
              <a:t>さらに参照文書の属性を明示するために文書属性コードを利用し、文書の属性を定義している。</a:t>
            </a:r>
            <a:r>
              <a:rPr kumimoji="1" lang="en-US" altLang="ja-JP" dirty="0"/>
              <a:t>CCL</a:t>
            </a:r>
            <a:r>
              <a:rPr kumimoji="1" lang="ja-JP" altLang="en-US" dirty="0" err="1"/>
              <a:t>には</a:t>
            </a:r>
            <a:r>
              <a:rPr kumimoji="1" lang="ja-JP" altLang="en-US" dirty="0"/>
              <a:t>次のような複数の文書属性コードがあらかじめ準備されている</a:t>
            </a:r>
            <a:endParaRPr kumimoji="1" lang="en-US" altLang="ja-JP" dirty="0"/>
          </a:p>
          <a:p>
            <a:pPr lvl="2"/>
            <a:r>
              <a:rPr kumimoji="1" lang="en-US" altLang="ja-JP" dirty="0"/>
              <a:t>Type.</a:t>
            </a:r>
            <a:r>
              <a:rPr kumimoji="1" lang="ja-JP" altLang="en-US" dirty="0"/>
              <a:t> </a:t>
            </a:r>
            <a:r>
              <a:rPr kumimoji="1" lang="en-US" altLang="ja-JP" dirty="0"/>
              <a:t>Code</a:t>
            </a:r>
            <a:r>
              <a:rPr kumimoji="1" lang="ja-JP" altLang="en-US" dirty="0" err="1"/>
              <a:t>、</a:t>
            </a:r>
            <a:r>
              <a:rPr lang="en-US" altLang="ja-JP" dirty="0" err="1"/>
              <a:t>P</a:t>
            </a:r>
            <a:r>
              <a:rPr kumimoji="1" lang="en-US" altLang="ja-JP" dirty="0" err="1"/>
              <a:t>urpose.Code</a:t>
            </a:r>
            <a:r>
              <a:rPr kumimoji="1" lang="ja-JP" altLang="en-US" dirty="0" err="1"/>
              <a:t>、</a:t>
            </a:r>
            <a:r>
              <a:rPr lang="en-US" altLang="ja-JP" dirty="0" err="1"/>
              <a:t>C</a:t>
            </a:r>
            <a:r>
              <a:rPr kumimoji="1" lang="en-US" altLang="ja-JP" dirty="0" err="1"/>
              <a:t>ategory.Code</a:t>
            </a:r>
            <a:r>
              <a:rPr lang="ja-JP" altLang="en-US" dirty="0" err="1"/>
              <a:t>、</a:t>
            </a:r>
            <a:r>
              <a:rPr lang="en-US" altLang="ja-JP" dirty="0" err="1"/>
              <a:t>Status.Code</a:t>
            </a:r>
            <a:endParaRPr kumimoji="1" lang="en-US" altLang="ja-JP" dirty="0"/>
          </a:p>
          <a:p>
            <a:pPr lvl="1"/>
            <a:r>
              <a:rPr kumimoji="1" lang="ja-JP" altLang="en-US" dirty="0"/>
              <a:t>しかし、下記の文書属性コードは取引メッセージごとに準備されているコードが異なるため、参照する文書の文書属性を明示できないケースが発生している</a:t>
            </a:r>
            <a:endParaRPr kumimoji="1" lang="en-US" altLang="ja-JP" dirty="0"/>
          </a:p>
          <a:p>
            <a:pPr lvl="2"/>
            <a:r>
              <a:rPr lang="en-US" altLang="ja-JP" dirty="0" err="1"/>
              <a:t>Purpose.Code</a:t>
            </a:r>
            <a:r>
              <a:rPr lang="ja-JP" altLang="en-US" dirty="0" err="1"/>
              <a:t>、</a:t>
            </a:r>
            <a:r>
              <a:rPr lang="en-US" altLang="ja-JP" dirty="0" err="1"/>
              <a:t>Category.Code</a:t>
            </a:r>
            <a:r>
              <a:rPr lang="ja-JP" altLang="en-US" dirty="0" err="1"/>
              <a:t>、</a:t>
            </a:r>
            <a:r>
              <a:rPr lang="en-US" altLang="ja-JP" dirty="0" err="1"/>
              <a:t>Status.Code</a:t>
            </a:r>
            <a:endParaRPr kumimoji="1" lang="en-US" altLang="ja-JP" dirty="0"/>
          </a:p>
          <a:p>
            <a:pPr lvl="1"/>
            <a:r>
              <a:rPr lang="ja-JP" altLang="en-US" dirty="0"/>
              <a:t>このような問題を解消するために、取引メッセージの文書属性コードの共通化登録を</a:t>
            </a:r>
            <a:r>
              <a:rPr lang="en-US" altLang="ja-JP" dirty="0"/>
              <a:t>SIPS</a:t>
            </a:r>
            <a:r>
              <a:rPr lang="ja-JP" altLang="en-US" dirty="0"/>
              <a:t>へ提案する。</a:t>
            </a:r>
            <a:endParaRPr kumimoji="1" lang="ja-JP" altLang="en-US" dirty="0"/>
          </a:p>
        </p:txBody>
      </p:sp>
      <p:cxnSp>
        <p:nvCxnSpPr>
          <p:cNvPr id="5" name="直線コネクタ 4">
            <a:extLst>
              <a:ext uri="{FF2B5EF4-FFF2-40B4-BE49-F238E27FC236}">
                <a16:creationId xmlns:a16="http://schemas.microsoft.com/office/drawing/2014/main" id="{469CD793-4F4E-4FB8-8A9C-8D4428A62ECC}"/>
              </a:ext>
            </a:extLst>
          </p:cNvPr>
          <p:cNvCxnSpPr/>
          <p:nvPr/>
        </p:nvCxnSpPr>
        <p:spPr>
          <a:xfrm>
            <a:off x="0" y="887023"/>
            <a:ext cx="9144000" cy="0"/>
          </a:xfrm>
          <a:prstGeom prst="line">
            <a:avLst/>
          </a:prstGeom>
          <a:ln w="38100">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sp>
        <p:nvSpPr>
          <p:cNvPr id="6" name="スライド番号プレースホルダー 5">
            <a:extLst>
              <a:ext uri="{FF2B5EF4-FFF2-40B4-BE49-F238E27FC236}">
                <a16:creationId xmlns:a16="http://schemas.microsoft.com/office/drawing/2014/main" id="{1511BC8F-56A3-417F-8769-D2D8609CC057}"/>
              </a:ext>
            </a:extLst>
          </p:cNvPr>
          <p:cNvSpPr>
            <a:spLocks noGrp="1"/>
          </p:cNvSpPr>
          <p:nvPr>
            <p:ph type="sldNum" sz="quarter" idx="12"/>
          </p:nvPr>
        </p:nvSpPr>
        <p:spPr/>
        <p:txBody>
          <a:bodyPr/>
          <a:lstStyle/>
          <a:p>
            <a:fld id="{F083DD23-E548-42A2-8374-4A6418483B03}" type="slidenum">
              <a:rPr kumimoji="1" lang="ja-JP" altLang="en-US" smtClean="0"/>
              <a:t>2</a:t>
            </a:fld>
            <a:endParaRPr kumimoji="1" lang="ja-JP" altLang="en-US"/>
          </a:p>
        </p:txBody>
      </p:sp>
      <p:sp>
        <p:nvSpPr>
          <p:cNvPr id="7" name="日付プレースホルダー 6">
            <a:extLst>
              <a:ext uri="{FF2B5EF4-FFF2-40B4-BE49-F238E27FC236}">
                <a16:creationId xmlns:a16="http://schemas.microsoft.com/office/drawing/2014/main" id="{06447A34-912F-4287-B970-8551495D7945}"/>
              </a:ext>
            </a:extLst>
          </p:cNvPr>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Tree>
    <p:extLst>
      <p:ext uri="{BB962C8B-B14F-4D97-AF65-F5344CB8AC3E}">
        <p14:creationId xmlns:p14="http://schemas.microsoft.com/office/powerpoint/2010/main" val="237784484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a:extLst>
              <a:ext uri="{FF2B5EF4-FFF2-40B4-BE49-F238E27FC236}">
                <a16:creationId xmlns:a16="http://schemas.microsoft.com/office/drawing/2014/main" id="{37A26966-C334-4213-B913-77D8115899E5}"/>
              </a:ext>
            </a:extLst>
          </p:cNvPr>
          <p:cNvSpPr>
            <a:spLocks noGrp="1"/>
          </p:cNvSpPr>
          <p:nvPr>
            <p:ph type="title"/>
          </p:nvPr>
        </p:nvSpPr>
        <p:spPr/>
        <p:txBody>
          <a:bodyPr>
            <a:normAutofit fontScale="90000"/>
          </a:bodyPr>
          <a:lstStyle/>
          <a:p>
            <a:pPr algn="ctr"/>
            <a:r>
              <a:rPr kumimoji="1" lang="ja-JP" altLang="en-US" dirty="0"/>
              <a:t>交換文書・参照文書の文書属性コードの</a:t>
            </a:r>
            <a:r>
              <a:rPr lang="ja-JP" altLang="en-US" dirty="0"/>
              <a:t>共通辞書登録状況</a:t>
            </a:r>
            <a:br>
              <a:rPr lang="en-US" altLang="ja-JP" dirty="0"/>
            </a:br>
            <a:r>
              <a:rPr lang="en-US" altLang="ja-JP" dirty="0"/>
              <a:t>(CCL18B)</a:t>
            </a:r>
            <a:endParaRPr kumimoji="1" lang="ja-JP" altLang="en-US" dirty="0"/>
          </a:p>
        </p:txBody>
      </p:sp>
      <p:sp>
        <p:nvSpPr>
          <p:cNvPr id="8" name="コンテンツ プレースホルダー 7">
            <a:extLst>
              <a:ext uri="{FF2B5EF4-FFF2-40B4-BE49-F238E27FC236}">
                <a16:creationId xmlns:a16="http://schemas.microsoft.com/office/drawing/2014/main" id="{6877E997-5A77-470E-A44B-4A9AEA0E65FA}"/>
              </a:ext>
            </a:extLst>
          </p:cNvPr>
          <p:cNvSpPr>
            <a:spLocks noGrp="1"/>
          </p:cNvSpPr>
          <p:nvPr>
            <p:ph idx="1"/>
          </p:nvPr>
        </p:nvSpPr>
        <p:spPr>
          <a:xfrm>
            <a:off x="628650" y="4752689"/>
            <a:ext cx="7886700" cy="1424273"/>
          </a:xfrm>
        </p:spPr>
        <p:txBody>
          <a:bodyPr>
            <a:normAutofit fontScale="77500" lnSpcReduction="20000"/>
          </a:bodyPr>
          <a:lstStyle/>
          <a:p>
            <a:r>
              <a:rPr kumimoji="1" lang="ja-JP" altLang="en-US" dirty="0"/>
              <a:t>メッセージごとの登録コードがバラバラなため文書間の参照をする場合に、対応するコードがない場合がある。</a:t>
            </a:r>
            <a:endParaRPr kumimoji="1" lang="en-US" altLang="ja-JP" dirty="0"/>
          </a:p>
          <a:p>
            <a:r>
              <a:rPr lang="ja-JP" altLang="en-US" dirty="0"/>
              <a:t>汎用性の高い情報項目はあらかじめ辞書に共通化して登録しておくことを提案したい。</a:t>
            </a:r>
            <a:endParaRPr kumimoji="1" lang="ja-JP" altLang="en-US" dirty="0"/>
          </a:p>
        </p:txBody>
      </p:sp>
      <p:sp>
        <p:nvSpPr>
          <p:cNvPr id="4" name="日付プレースホルダー 3">
            <a:extLst>
              <a:ext uri="{FF2B5EF4-FFF2-40B4-BE49-F238E27FC236}">
                <a16:creationId xmlns:a16="http://schemas.microsoft.com/office/drawing/2014/main" id="{21A3166A-B5FC-4E95-8FEB-9BB19F8DFD36}"/>
              </a:ext>
            </a:extLst>
          </p:cNvPr>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5" name="スライド番号プレースホルダー 4">
            <a:extLst>
              <a:ext uri="{FF2B5EF4-FFF2-40B4-BE49-F238E27FC236}">
                <a16:creationId xmlns:a16="http://schemas.microsoft.com/office/drawing/2014/main" id="{C4A95E5B-FDEA-4881-8F50-AD3E3A728E14}"/>
              </a:ext>
            </a:extLst>
          </p:cNvPr>
          <p:cNvSpPr>
            <a:spLocks noGrp="1"/>
          </p:cNvSpPr>
          <p:nvPr>
            <p:ph type="sldNum" sz="quarter" idx="12"/>
          </p:nvPr>
        </p:nvSpPr>
        <p:spPr/>
        <p:txBody>
          <a:bodyPr/>
          <a:lstStyle/>
          <a:p>
            <a:fld id="{F083DD23-E548-42A2-8374-4A6418483B03}" type="slidenum">
              <a:rPr kumimoji="1" lang="ja-JP" altLang="en-US" smtClean="0"/>
              <a:t>3</a:t>
            </a:fld>
            <a:endParaRPr kumimoji="1" lang="ja-JP" altLang="en-US"/>
          </a:p>
        </p:txBody>
      </p:sp>
      <p:cxnSp>
        <p:nvCxnSpPr>
          <p:cNvPr id="9" name="直線コネクタ 8">
            <a:extLst>
              <a:ext uri="{FF2B5EF4-FFF2-40B4-BE49-F238E27FC236}">
                <a16:creationId xmlns:a16="http://schemas.microsoft.com/office/drawing/2014/main" id="{0590FD32-9860-414B-A11F-F6D24AE8E909}"/>
              </a:ext>
            </a:extLst>
          </p:cNvPr>
          <p:cNvCxnSpPr/>
          <p:nvPr/>
        </p:nvCxnSpPr>
        <p:spPr>
          <a:xfrm>
            <a:off x="-7976" y="1932833"/>
            <a:ext cx="9144000" cy="0"/>
          </a:xfrm>
          <a:prstGeom prst="line">
            <a:avLst/>
          </a:prstGeom>
          <a:ln w="38100">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pic>
        <p:nvPicPr>
          <p:cNvPr id="7" name="図 6">
            <a:extLst>
              <a:ext uri="{FF2B5EF4-FFF2-40B4-BE49-F238E27FC236}">
                <a16:creationId xmlns:a16="http://schemas.microsoft.com/office/drawing/2014/main" id="{CEF0DF99-C0D5-4F11-A1A0-3B59DFE23907}"/>
              </a:ext>
            </a:extLst>
          </p:cNvPr>
          <p:cNvPicPr>
            <a:picLocks noChangeAspect="1"/>
          </p:cNvPicPr>
          <p:nvPr/>
        </p:nvPicPr>
        <p:blipFill>
          <a:blip r:embed="rId2"/>
          <a:stretch>
            <a:fillRect/>
          </a:stretch>
        </p:blipFill>
        <p:spPr>
          <a:xfrm>
            <a:off x="642920" y="2230519"/>
            <a:ext cx="7858159" cy="2396961"/>
          </a:xfrm>
          <a:prstGeom prst="rect">
            <a:avLst/>
          </a:prstGeom>
        </p:spPr>
      </p:pic>
    </p:spTree>
    <p:extLst>
      <p:ext uri="{BB962C8B-B14F-4D97-AF65-F5344CB8AC3E}">
        <p14:creationId xmlns:p14="http://schemas.microsoft.com/office/powerpoint/2010/main" val="349451308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6D3AF79D-4FF9-492E-A976-B9B9BCA69614}"/>
              </a:ext>
            </a:extLst>
          </p:cNvPr>
          <p:cNvSpPr>
            <a:spLocks noGrp="1"/>
          </p:cNvSpPr>
          <p:nvPr>
            <p:ph type="title"/>
          </p:nvPr>
        </p:nvSpPr>
        <p:spPr>
          <a:xfrm>
            <a:off x="628650" y="365127"/>
            <a:ext cx="7886700" cy="275502"/>
          </a:xfrm>
        </p:spPr>
        <p:txBody>
          <a:bodyPr>
            <a:normAutofit fontScale="90000"/>
          </a:bodyPr>
          <a:lstStyle/>
          <a:p>
            <a:pPr algn="ctr"/>
            <a:r>
              <a:rPr kumimoji="1" lang="ja-JP" altLang="en-US" dirty="0"/>
              <a:t>提案内容</a:t>
            </a:r>
          </a:p>
        </p:txBody>
      </p:sp>
      <p:sp>
        <p:nvSpPr>
          <p:cNvPr id="3" name="コンテンツ プレースホルダー 2">
            <a:extLst>
              <a:ext uri="{FF2B5EF4-FFF2-40B4-BE49-F238E27FC236}">
                <a16:creationId xmlns:a16="http://schemas.microsoft.com/office/drawing/2014/main" id="{15A9D4EB-3D75-48F5-9E57-598DC4CFFE53}"/>
              </a:ext>
            </a:extLst>
          </p:cNvPr>
          <p:cNvSpPr>
            <a:spLocks noGrp="1"/>
          </p:cNvSpPr>
          <p:nvPr>
            <p:ph idx="1"/>
          </p:nvPr>
        </p:nvSpPr>
        <p:spPr>
          <a:xfrm>
            <a:off x="628650" y="1168570"/>
            <a:ext cx="7886700" cy="4941383"/>
          </a:xfrm>
        </p:spPr>
        <p:txBody>
          <a:bodyPr/>
          <a:lstStyle/>
          <a:p>
            <a:r>
              <a:rPr kumimoji="1" lang="en-US" altLang="ja-JP" dirty="0"/>
              <a:t>CCL</a:t>
            </a:r>
            <a:r>
              <a:rPr kumimoji="1" lang="ja-JP" altLang="en-US" dirty="0" err="1"/>
              <a:t>に</a:t>
            </a:r>
            <a:r>
              <a:rPr lang="ja-JP" altLang="en-US" dirty="0" err="1"/>
              <a:t>登</a:t>
            </a:r>
            <a:r>
              <a:rPr lang="ja-JP" altLang="en-US" dirty="0"/>
              <a:t>録</a:t>
            </a:r>
            <a:r>
              <a:rPr kumimoji="1" lang="ja-JP" altLang="en-US" dirty="0"/>
              <a:t>されている交換文書、および参照</a:t>
            </a:r>
            <a:r>
              <a:rPr lang="ja-JP" altLang="en-US" dirty="0"/>
              <a:t>文書の下記に示す文書属性指定コードについて、欠落しているコードを共通化して登録する</a:t>
            </a:r>
            <a:endParaRPr lang="en-US" altLang="ja-JP" dirty="0"/>
          </a:p>
          <a:p>
            <a:pPr lvl="1"/>
            <a:r>
              <a:rPr lang="en-US" altLang="ja-JP" dirty="0" err="1"/>
              <a:t>Purpose.Code</a:t>
            </a:r>
            <a:endParaRPr lang="en-US" altLang="ja-JP" dirty="0"/>
          </a:p>
          <a:p>
            <a:pPr lvl="1"/>
            <a:r>
              <a:rPr lang="en-US" altLang="ja-JP" dirty="0" err="1"/>
              <a:t>Category.Code</a:t>
            </a:r>
            <a:endParaRPr lang="en-US" altLang="ja-JP" dirty="0"/>
          </a:p>
          <a:p>
            <a:pPr lvl="1"/>
            <a:r>
              <a:rPr lang="en-US" altLang="ja-JP" dirty="0" err="1"/>
              <a:t>Status.Code</a:t>
            </a:r>
            <a:endParaRPr lang="en-US" altLang="ja-JP" dirty="0"/>
          </a:p>
          <a:p>
            <a:r>
              <a:rPr lang="en-US" altLang="ja-JP" dirty="0"/>
              <a:t>CCL</a:t>
            </a:r>
            <a:r>
              <a:rPr lang="ja-JP" altLang="en-US" dirty="0"/>
              <a:t>へ追加登録を提案する文書属性指定コード</a:t>
            </a:r>
            <a:endParaRPr lang="en-US" altLang="ja-JP" dirty="0"/>
          </a:p>
          <a:p>
            <a:pPr marL="457200" lvl="1" indent="0">
              <a:buNone/>
            </a:pPr>
            <a:r>
              <a:rPr lang="ja-JP" altLang="en-US" dirty="0"/>
              <a:t>→スライド５を参照</a:t>
            </a:r>
            <a:endParaRPr lang="en-US" altLang="ja-JP" dirty="0"/>
          </a:p>
          <a:p>
            <a:pPr lvl="1"/>
            <a:r>
              <a:rPr lang="ja-JP" altLang="en-US" dirty="0"/>
              <a:t>　　　　：中小企業共通</a:t>
            </a:r>
            <a:r>
              <a:rPr lang="en-US" altLang="ja-JP" dirty="0"/>
              <a:t>EDI</a:t>
            </a:r>
            <a:r>
              <a:rPr lang="ja-JP" altLang="en-US" dirty="0"/>
              <a:t>標準のバージョンアップ</a:t>
            </a:r>
            <a:r>
              <a:rPr lang="en-US" altLang="ja-JP" dirty="0"/>
              <a:t>v2.0</a:t>
            </a:r>
            <a:r>
              <a:rPr lang="ja-JP" altLang="en-US" dirty="0"/>
              <a:t>で追加した情報項目</a:t>
            </a:r>
            <a:endParaRPr lang="en-US" altLang="ja-JP" dirty="0"/>
          </a:p>
          <a:p>
            <a:pPr lvl="1"/>
            <a:r>
              <a:rPr lang="en-US" altLang="ja-JP" dirty="0"/>
              <a:t>(</a:t>
            </a:r>
            <a:r>
              <a:rPr lang="ja-JP" altLang="en-US" dirty="0"/>
              <a:t>●</a:t>
            </a:r>
            <a:r>
              <a:rPr lang="en-US" altLang="ja-JP" dirty="0"/>
              <a:t>)</a:t>
            </a:r>
            <a:r>
              <a:rPr lang="ja-JP" altLang="en-US" dirty="0"/>
              <a:t>：今回利用していないが共通化の観点で追加登録を検討したい情報項目</a:t>
            </a:r>
            <a:endParaRPr lang="en-US" altLang="ja-JP" dirty="0"/>
          </a:p>
        </p:txBody>
      </p:sp>
      <p:cxnSp>
        <p:nvCxnSpPr>
          <p:cNvPr id="4" name="直線コネクタ 3">
            <a:extLst>
              <a:ext uri="{FF2B5EF4-FFF2-40B4-BE49-F238E27FC236}">
                <a16:creationId xmlns:a16="http://schemas.microsoft.com/office/drawing/2014/main" id="{E121531B-4134-4218-B70C-7D0C9284D8C5}"/>
              </a:ext>
            </a:extLst>
          </p:cNvPr>
          <p:cNvCxnSpPr/>
          <p:nvPr/>
        </p:nvCxnSpPr>
        <p:spPr>
          <a:xfrm>
            <a:off x="0" y="887023"/>
            <a:ext cx="9144000" cy="0"/>
          </a:xfrm>
          <a:prstGeom prst="line">
            <a:avLst/>
          </a:prstGeom>
          <a:ln w="38100">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sp>
        <p:nvSpPr>
          <p:cNvPr id="5" name="スライド番号プレースホルダー 4">
            <a:extLst>
              <a:ext uri="{FF2B5EF4-FFF2-40B4-BE49-F238E27FC236}">
                <a16:creationId xmlns:a16="http://schemas.microsoft.com/office/drawing/2014/main" id="{EEA73A26-8640-4F78-BFB6-D81A4CD57D35}"/>
              </a:ext>
            </a:extLst>
          </p:cNvPr>
          <p:cNvSpPr>
            <a:spLocks noGrp="1"/>
          </p:cNvSpPr>
          <p:nvPr>
            <p:ph type="sldNum" sz="quarter" idx="12"/>
          </p:nvPr>
        </p:nvSpPr>
        <p:spPr/>
        <p:txBody>
          <a:bodyPr/>
          <a:lstStyle/>
          <a:p>
            <a:fld id="{F083DD23-E548-42A2-8374-4A6418483B03}" type="slidenum">
              <a:rPr kumimoji="1" lang="ja-JP" altLang="en-US" smtClean="0"/>
              <a:t>4</a:t>
            </a:fld>
            <a:endParaRPr kumimoji="1" lang="ja-JP" altLang="en-US"/>
          </a:p>
        </p:txBody>
      </p:sp>
      <p:sp>
        <p:nvSpPr>
          <p:cNvPr id="6" name="日付プレースホルダー 5">
            <a:extLst>
              <a:ext uri="{FF2B5EF4-FFF2-40B4-BE49-F238E27FC236}">
                <a16:creationId xmlns:a16="http://schemas.microsoft.com/office/drawing/2014/main" id="{1D81BA18-4816-4831-A86C-82677BCCC9DB}"/>
              </a:ext>
            </a:extLst>
          </p:cNvPr>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7" name="正方形/長方形 6">
            <a:extLst>
              <a:ext uri="{FF2B5EF4-FFF2-40B4-BE49-F238E27FC236}">
                <a16:creationId xmlns:a16="http://schemas.microsoft.com/office/drawing/2014/main" id="{0061E32C-7278-4503-BA4F-B043B6A2CE56}"/>
              </a:ext>
            </a:extLst>
          </p:cNvPr>
          <p:cNvSpPr/>
          <p:nvPr/>
        </p:nvSpPr>
        <p:spPr>
          <a:xfrm>
            <a:off x="1489322" y="4440582"/>
            <a:ext cx="1067713" cy="365119"/>
          </a:xfrm>
          <a:prstGeom prst="rect">
            <a:avLst/>
          </a:prstGeom>
          <a:solidFill>
            <a:srgbClr val="FFCCFF"/>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kumimoji="1" lang="ja-JP" altLang="en-US" sz="2400" dirty="0">
                <a:solidFill>
                  <a:schemeClr val="tx1"/>
                </a:solidFill>
              </a:rPr>
              <a:t>●</a:t>
            </a:r>
          </a:p>
        </p:txBody>
      </p:sp>
    </p:spTree>
    <p:extLst>
      <p:ext uri="{BB962C8B-B14F-4D97-AF65-F5344CB8AC3E}">
        <p14:creationId xmlns:p14="http://schemas.microsoft.com/office/powerpoint/2010/main" val="45030598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a:extLst>
              <a:ext uri="{FF2B5EF4-FFF2-40B4-BE49-F238E27FC236}">
                <a16:creationId xmlns:a16="http://schemas.microsoft.com/office/drawing/2014/main" id="{BC3C8D0D-140F-44B7-9897-C75687A3F4BE}"/>
              </a:ext>
            </a:extLst>
          </p:cNvPr>
          <p:cNvSpPr>
            <a:spLocks noGrp="1"/>
          </p:cNvSpPr>
          <p:nvPr>
            <p:ph type="title"/>
          </p:nvPr>
        </p:nvSpPr>
        <p:spPr>
          <a:xfrm>
            <a:off x="628650" y="365127"/>
            <a:ext cx="7886700" cy="606782"/>
          </a:xfrm>
        </p:spPr>
        <p:txBody>
          <a:bodyPr>
            <a:normAutofit fontScale="90000"/>
          </a:bodyPr>
          <a:lstStyle/>
          <a:p>
            <a:pPr algn="ctr"/>
            <a:r>
              <a:rPr kumimoji="1" lang="ja-JP" altLang="en-US" sz="3600" dirty="0"/>
              <a:t>改正消費税対応検討の過程で追加が必要となった情報項目</a:t>
            </a:r>
          </a:p>
        </p:txBody>
      </p:sp>
      <p:sp>
        <p:nvSpPr>
          <p:cNvPr id="4" name="日付プレースホルダー 3">
            <a:extLst>
              <a:ext uri="{FF2B5EF4-FFF2-40B4-BE49-F238E27FC236}">
                <a16:creationId xmlns:a16="http://schemas.microsoft.com/office/drawing/2014/main" id="{CE1E9C96-D2C2-47CA-A909-172575A25A8F}"/>
              </a:ext>
            </a:extLst>
          </p:cNvPr>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a:p>
        </p:txBody>
      </p:sp>
      <p:sp>
        <p:nvSpPr>
          <p:cNvPr id="5" name="スライド番号プレースホルダー 4">
            <a:extLst>
              <a:ext uri="{FF2B5EF4-FFF2-40B4-BE49-F238E27FC236}">
                <a16:creationId xmlns:a16="http://schemas.microsoft.com/office/drawing/2014/main" id="{47A25F38-DC6A-4379-A32A-39F30CCBCD04}"/>
              </a:ext>
            </a:extLst>
          </p:cNvPr>
          <p:cNvSpPr>
            <a:spLocks noGrp="1"/>
          </p:cNvSpPr>
          <p:nvPr>
            <p:ph type="sldNum" sz="quarter" idx="12"/>
          </p:nvPr>
        </p:nvSpPr>
        <p:spPr/>
        <p:txBody>
          <a:bodyPr/>
          <a:lstStyle/>
          <a:p>
            <a:fld id="{F083DD23-E548-42A2-8374-4A6418483B03}" type="slidenum">
              <a:rPr kumimoji="1" lang="ja-JP" altLang="en-US" smtClean="0"/>
              <a:t>5</a:t>
            </a:fld>
            <a:endParaRPr kumimoji="1" lang="ja-JP" altLang="en-US"/>
          </a:p>
        </p:txBody>
      </p:sp>
      <p:cxnSp>
        <p:nvCxnSpPr>
          <p:cNvPr id="8" name="直線コネクタ 7">
            <a:extLst>
              <a:ext uri="{FF2B5EF4-FFF2-40B4-BE49-F238E27FC236}">
                <a16:creationId xmlns:a16="http://schemas.microsoft.com/office/drawing/2014/main" id="{0AFE8C63-0276-4785-A6E5-38315E98DB8F}"/>
              </a:ext>
            </a:extLst>
          </p:cNvPr>
          <p:cNvCxnSpPr/>
          <p:nvPr/>
        </p:nvCxnSpPr>
        <p:spPr>
          <a:xfrm>
            <a:off x="-49280" y="1196930"/>
            <a:ext cx="9144000" cy="0"/>
          </a:xfrm>
          <a:prstGeom prst="line">
            <a:avLst/>
          </a:prstGeom>
          <a:ln w="38100">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pic>
        <p:nvPicPr>
          <p:cNvPr id="2" name="図 1">
            <a:extLst>
              <a:ext uri="{FF2B5EF4-FFF2-40B4-BE49-F238E27FC236}">
                <a16:creationId xmlns:a16="http://schemas.microsoft.com/office/drawing/2014/main" id="{2D0D863B-F3D5-40ED-B4F6-7621CA234D1C}"/>
              </a:ext>
            </a:extLst>
          </p:cNvPr>
          <p:cNvPicPr>
            <a:picLocks noChangeAspect="1"/>
          </p:cNvPicPr>
          <p:nvPr/>
        </p:nvPicPr>
        <p:blipFill>
          <a:blip r:embed="rId2"/>
          <a:stretch>
            <a:fillRect/>
          </a:stretch>
        </p:blipFill>
        <p:spPr>
          <a:xfrm>
            <a:off x="353841" y="1419335"/>
            <a:ext cx="8436317" cy="4950988"/>
          </a:xfrm>
          <a:prstGeom prst="rect">
            <a:avLst/>
          </a:prstGeom>
        </p:spPr>
      </p:pic>
    </p:spTree>
    <p:extLst>
      <p:ext uri="{BB962C8B-B14F-4D97-AF65-F5344CB8AC3E}">
        <p14:creationId xmlns:p14="http://schemas.microsoft.com/office/powerpoint/2010/main" val="71619063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F4D36058-4EFC-4A2B-ACEA-8B4CDEDD2CC7}"/>
              </a:ext>
            </a:extLst>
          </p:cNvPr>
          <p:cNvSpPr>
            <a:spLocks noGrp="1"/>
          </p:cNvSpPr>
          <p:nvPr>
            <p:ph type="title"/>
          </p:nvPr>
        </p:nvSpPr>
        <p:spPr>
          <a:xfrm>
            <a:off x="628650" y="365127"/>
            <a:ext cx="7886700" cy="275502"/>
          </a:xfrm>
        </p:spPr>
        <p:txBody>
          <a:bodyPr>
            <a:normAutofit fontScale="90000"/>
          </a:bodyPr>
          <a:lstStyle/>
          <a:p>
            <a:pPr algn="ctr"/>
            <a:r>
              <a:rPr kumimoji="1" lang="en-US" altLang="ja-JP" sz="3600" dirty="0"/>
              <a:t>SIPS</a:t>
            </a:r>
            <a:r>
              <a:rPr kumimoji="1" lang="ja-JP" altLang="en-US" sz="3600" dirty="0" err="1"/>
              <a:t>への</a:t>
            </a:r>
            <a:r>
              <a:rPr kumimoji="1" lang="ja-JP" altLang="en-US" sz="3600" dirty="0"/>
              <a:t>提案事項</a:t>
            </a:r>
          </a:p>
        </p:txBody>
      </p:sp>
      <p:sp>
        <p:nvSpPr>
          <p:cNvPr id="6" name="コンテンツ プレースホルダー 5">
            <a:extLst>
              <a:ext uri="{FF2B5EF4-FFF2-40B4-BE49-F238E27FC236}">
                <a16:creationId xmlns:a16="http://schemas.microsoft.com/office/drawing/2014/main" id="{C61F7F45-F810-4334-8A6A-D5A8BF4F2517}"/>
              </a:ext>
            </a:extLst>
          </p:cNvPr>
          <p:cNvSpPr>
            <a:spLocks noGrp="1"/>
          </p:cNvSpPr>
          <p:nvPr>
            <p:ph idx="1"/>
          </p:nvPr>
        </p:nvSpPr>
        <p:spPr>
          <a:xfrm>
            <a:off x="628650" y="1253331"/>
            <a:ext cx="7886700" cy="4351338"/>
          </a:xfrm>
        </p:spPr>
        <p:txBody>
          <a:bodyPr>
            <a:normAutofit lnSpcReduction="10000"/>
          </a:bodyPr>
          <a:lstStyle/>
          <a:p>
            <a:pPr marL="0" indent="0">
              <a:buNone/>
            </a:pPr>
            <a:r>
              <a:rPr kumimoji="1" lang="en-US" altLang="ja-JP" dirty="0"/>
              <a:t>【</a:t>
            </a:r>
            <a:r>
              <a:rPr lang="ja-JP" altLang="en-US" dirty="0"/>
              <a:t>提案</a:t>
            </a:r>
            <a:r>
              <a:rPr kumimoji="1" lang="ja-JP" altLang="en-US" dirty="0"/>
              <a:t>事項</a:t>
            </a:r>
            <a:r>
              <a:rPr kumimoji="1" lang="en-US" altLang="ja-JP" dirty="0"/>
              <a:t>】</a:t>
            </a:r>
          </a:p>
          <a:p>
            <a:pPr marL="0" indent="0">
              <a:buNone/>
            </a:pPr>
            <a:r>
              <a:rPr lang="ja-JP" altLang="en-US" dirty="0"/>
              <a:t>スライド５について下記を申請</a:t>
            </a:r>
            <a:r>
              <a:rPr kumimoji="1" lang="ja-JP" altLang="en-US" dirty="0"/>
              <a:t>する</a:t>
            </a:r>
            <a:endParaRPr kumimoji="1" lang="en-US" altLang="ja-JP" dirty="0"/>
          </a:p>
          <a:p>
            <a:pPr marL="914400" lvl="1" indent="-457200">
              <a:buFont typeface="+mj-ea"/>
              <a:buAutoNum type="circleNumDbPlain"/>
            </a:pPr>
            <a:r>
              <a:rPr kumimoji="1" lang="ja-JP" altLang="en-US" dirty="0"/>
              <a:t>スライド５に示す文書属性コードを</a:t>
            </a:r>
            <a:r>
              <a:rPr lang="en-US" altLang="ja-JP" dirty="0"/>
              <a:t>CCL</a:t>
            </a:r>
            <a:r>
              <a:rPr lang="ja-JP" altLang="en-US" dirty="0"/>
              <a:t>へ追加登録</a:t>
            </a:r>
            <a:endParaRPr lang="en-US" altLang="ja-JP" dirty="0"/>
          </a:p>
          <a:p>
            <a:pPr marL="971550" lvl="1" indent="-514350">
              <a:buFont typeface="+mj-lt"/>
              <a:buAutoNum type="circleNumDbPlain"/>
            </a:pPr>
            <a:r>
              <a:rPr kumimoji="1" lang="ja-JP" altLang="en-US" dirty="0"/>
              <a:t>中小企業ドメインにおける下記の標準化登録</a:t>
            </a:r>
            <a:endParaRPr kumimoji="1" lang="en-US" altLang="ja-JP" dirty="0"/>
          </a:p>
          <a:p>
            <a:pPr lvl="2"/>
            <a:r>
              <a:rPr kumimoji="1" lang="ja-JP" altLang="en-US" dirty="0"/>
              <a:t>日本語項目名</a:t>
            </a:r>
            <a:endParaRPr kumimoji="1" lang="en-US" altLang="ja-JP" dirty="0"/>
          </a:p>
          <a:p>
            <a:pPr lvl="2"/>
            <a:r>
              <a:rPr kumimoji="1" lang="ja-JP" altLang="en-US" dirty="0"/>
              <a:t>項目定義</a:t>
            </a:r>
            <a:endParaRPr kumimoji="1" lang="en-US" altLang="ja-JP" dirty="0"/>
          </a:p>
          <a:p>
            <a:pPr lvl="2"/>
            <a:r>
              <a:rPr lang="ja-JP" altLang="en-US" dirty="0"/>
              <a:t>項目定義の適用</a:t>
            </a:r>
            <a:endParaRPr lang="en-US" altLang="ja-JP" dirty="0"/>
          </a:p>
          <a:p>
            <a:pPr marL="457200" lvl="2" indent="0">
              <a:buNone/>
            </a:pPr>
            <a:endParaRPr lang="en-US" altLang="ja-JP" dirty="0"/>
          </a:p>
          <a:p>
            <a:pPr marL="457200" lvl="2" indent="0">
              <a:buNone/>
            </a:pPr>
            <a:r>
              <a:rPr lang="ja-JP" altLang="en-US" dirty="0"/>
              <a:t>＜今後の検討テーマ＞</a:t>
            </a:r>
            <a:endParaRPr lang="en-US" altLang="ja-JP" dirty="0"/>
          </a:p>
          <a:p>
            <a:pPr marL="914400" lvl="2" indent="0">
              <a:buNone/>
            </a:pPr>
            <a:r>
              <a:rPr lang="ja-JP" altLang="en-US" dirty="0"/>
              <a:t>国連</a:t>
            </a:r>
            <a:r>
              <a:rPr lang="en-US" altLang="ja-JP" dirty="0"/>
              <a:t>CEFACT</a:t>
            </a:r>
            <a:r>
              <a:rPr lang="ja-JP" altLang="en-US" dirty="0"/>
              <a:t>標準でコード定義</a:t>
            </a:r>
            <a:r>
              <a:rPr lang="ja-JP" altLang="en-US"/>
              <a:t>されているコードは</a:t>
            </a:r>
            <a:r>
              <a:rPr lang="ja-JP" altLang="en-US" dirty="0"/>
              <a:t>、中小企業共通</a:t>
            </a:r>
            <a:r>
              <a:rPr lang="en-US" altLang="ja-JP" dirty="0"/>
              <a:t>EDI</a:t>
            </a:r>
            <a:r>
              <a:rPr lang="ja-JP" altLang="en-US" dirty="0"/>
              <a:t>コード定義表の整合化を行う。</a:t>
            </a:r>
          </a:p>
        </p:txBody>
      </p:sp>
      <p:sp>
        <p:nvSpPr>
          <p:cNvPr id="3" name="日付プレースホルダー 2">
            <a:extLst>
              <a:ext uri="{FF2B5EF4-FFF2-40B4-BE49-F238E27FC236}">
                <a16:creationId xmlns:a16="http://schemas.microsoft.com/office/drawing/2014/main" id="{1E0E9A02-7605-4207-BC9D-61E8A1178EA4}"/>
              </a:ext>
            </a:extLst>
          </p:cNvPr>
          <p:cNvSpPr>
            <a:spLocks noGrp="1"/>
          </p:cNvSpPr>
          <p:nvPr>
            <p:ph type="dt" sz="half" idx="10"/>
          </p:nvPr>
        </p:nvSpPr>
        <p:spPr/>
        <p:txBody>
          <a:bodyPr/>
          <a:lstStyle/>
          <a:p>
            <a:r>
              <a:rPr kumimoji="1" lang="en-US" altLang="ja-JP"/>
              <a:t>2019/7/10</a:t>
            </a:r>
            <a:r>
              <a:rPr kumimoji="1" lang="ja-JP" altLang="en-US"/>
              <a:t>　</a:t>
            </a:r>
            <a:r>
              <a:rPr kumimoji="1" lang="en-US" altLang="ja-JP"/>
              <a:t>r5</a:t>
            </a:r>
            <a:endParaRPr kumimoji="1" lang="ja-JP" altLang="en-US" dirty="0"/>
          </a:p>
        </p:txBody>
      </p:sp>
      <p:sp>
        <p:nvSpPr>
          <p:cNvPr id="4" name="スライド番号プレースホルダー 3">
            <a:extLst>
              <a:ext uri="{FF2B5EF4-FFF2-40B4-BE49-F238E27FC236}">
                <a16:creationId xmlns:a16="http://schemas.microsoft.com/office/drawing/2014/main" id="{BC3D4C70-D7ED-4CB4-B4DC-996D7C1D0612}"/>
              </a:ext>
            </a:extLst>
          </p:cNvPr>
          <p:cNvSpPr>
            <a:spLocks noGrp="1"/>
          </p:cNvSpPr>
          <p:nvPr>
            <p:ph type="sldNum" sz="quarter" idx="12"/>
          </p:nvPr>
        </p:nvSpPr>
        <p:spPr/>
        <p:txBody>
          <a:bodyPr/>
          <a:lstStyle/>
          <a:p>
            <a:fld id="{F083DD23-E548-42A2-8374-4A6418483B03}" type="slidenum">
              <a:rPr kumimoji="1" lang="ja-JP" altLang="en-US" smtClean="0"/>
              <a:t>6</a:t>
            </a:fld>
            <a:endParaRPr kumimoji="1" lang="ja-JP" altLang="en-US"/>
          </a:p>
        </p:txBody>
      </p:sp>
      <p:cxnSp>
        <p:nvCxnSpPr>
          <p:cNvPr id="5" name="直線コネクタ 4">
            <a:extLst>
              <a:ext uri="{FF2B5EF4-FFF2-40B4-BE49-F238E27FC236}">
                <a16:creationId xmlns:a16="http://schemas.microsoft.com/office/drawing/2014/main" id="{18D3262A-E95F-461A-A2E0-68114E2011F8}"/>
              </a:ext>
            </a:extLst>
          </p:cNvPr>
          <p:cNvCxnSpPr/>
          <p:nvPr/>
        </p:nvCxnSpPr>
        <p:spPr>
          <a:xfrm>
            <a:off x="0" y="887023"/>
            <a:ext cx="9144000" cy="0"/>
          </a:xfrm>
          <a:prstGeom prst="line">
            <a:avLst/>
          </a:prstGeom>
          <a:ln w="38100">
            <a:solidFill>
              <a:schemeClr val="accent2">
                <a:lumMod val="75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077713211"/>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3106</TotalTime>
  <Words>419</Words>
  <Application>Microsoft Office PowerPoint</Application>
  <PresentationFormat>画面に合わせる (4:3)</PresentationFormat>
  <Paragraphs>50</Paragraphs>
  <Slides>6</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6</vt:i4>
      </vt:variant>
    </vt:vector>
  </HeadingPairs>
  <TitlesOfParts>
    <vt:vector size="11" baseType="lpstr">
      <vt:lpstr>游ゴシック</vt:lpstr>
      <vt:lpstr>Arial</vt:lpstr>
      <vt:lpstr>Calibri</vt:lpstr>
      <vt:lpstr>Calibri Light</vt:lpstr>
      <vt:lpstr>Office テーマ</vt:lpstr>
      <vt:lpstr>交換文書･参照文書の文書属性コードのBBIE追加提案</vt:lpstr>
      <vt:lpstr>提案理由</vt:lpstr>
      <vt:lpstr>交換文書・参照文書の文書属性コードの共通辞書登録状況 (CCL18B)</vt:lpstr>
      <vt:lpstr>提案内容</vt:lpstr>
      <vt:lpstr>改正消費税対応検討の過程で追加が必要となった情報項目</vt:lpstr>
      <vt:lpstr>SIPSへの提案事項</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交換文書･参照文書の文書属性コードのBBIE追加提案 （案）</dc:title>
  <dc:creator>晟宏 川内</dc:creator>
  <cp:lastModifiedBy>晟宏 川内</cp:lastModifiedBy>
  <cp:revision>29</cp:revision>
  <dcterms:created xsi:type="dcterms:W3CDTF">2019-03-02T05:37:33Z</dcterms:created>
  <dcterms:modified xsi:type="dcterms:W3CDTF">2019-07-10T06:50:42Z</dcterms:modified>
</cp:coreProperties>
</file>

<file path=docProps/thumbnail.jpeg>
</file>