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7569200" cy="10706100"/>
  <p:notesSz cx="7569200" cy="107061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26" autoAdjust="0"/>
    <p:restoredTop sz="94660"/>
  </p:normalViewPr>
  <p:slideViewPr>
    <p:cSldViewPr>
      <p:cViewPr>
        <p:scale>
          <a:sx n="100" d="100"/>
          <a:sy n="100" d="100"/>
        </p:scale>
        <p:origin x="500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8891"/>
            <a:ext cx="6433820" cy="22482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95416"/>
            <a:ext cx="5298440" cy="26765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62403"/>
            <a:ext cx="3292602" cy="70660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62403"/>
            <a:ext cx="3292602" cy="70660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6/25/2019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6/25/2019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6/25/2019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8244"/>
            <a:ext cx="6812280" cy="17129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62403"/>
            <a:ext cx="6812280" cy="70660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56673"/>
            <a:ext cx="2422144" cy="535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56673"/>
            <a:ext cx="1740916" cy="535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56673"/>
            <a:ext cx="1740916" cy="535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hyperlink" Target="http://www.caos-a.co.jp/SIPS/global/escap.html" TargetMode="External"/><Relationship Id="rId18" Type="http://schemas.openxmlformats.org/officeDocument/2006/relationships/hyperlink" Target="http://www.caos-a.co.jp/SIPS/bizinfra/CI_Spec3.html" TargetMode="External"/><Relationship Id="rId26" Type="http://schemas.openxmlformats.org/officeDocument/2006/relationships/hyperlink" Target="http://www.jastpro.org/" TargetMode="External"/><Relationship Id="rId39" Type="http://schemas.openxmlformats.org/officeDocument/2006/relationships/hyperlink" Target="http://www.caos-a.co.jp/SIPS/taskforce/crossindustry.html" TargetMode="External"/><Relationship Id="rId21" Type="http://schemas.openxmlformats.org/officeDocument/2006/relationships/hyperlink" Target="http://www.caos-a.co.jp/SIPS/bizinfra/CI_Spec5.html" TargetMode="External"/><Relationship Id="rId34" Type="http://schemas.openxmlformats.org/officeDocument/2006/relationships/hyperlink" Target="http://www.caos-a.co.jp/SIPS/archive/2014topics.html" TargetMode="External"/><Relationship Id="rId42" Type="http://schemas.openxmlformats.org/officeDocument/2006/relationships/hyperlink" Target="http://www.caos-a.co.jp/SIPS/topics/Plenary2019.zip" TargetMode="External"/><Relationship Id="rId47" Type="http://schemas.openxmlformats.org/officeDocument/2006/relationships/hyperlink" Target="http://www.caos-a.co.jp/SIPS/topics/2018supplychainfinanceTF04.zip" TargetMode="External"/><Relationship Id="rId50" Type="http://schemas.openxmlformats.org/officeDocument/2006/relationships/hyperlink" Target="http://www.caos-a.co.jp/SIPS/topics/2018internationalTF04.zip" TargetMode="External"/><Relationship Id="rId55" Type="http://schemas.openxmlformats.org/officeDocument/2006/relationships/image" Target="../media/image2.jpg"/><Relationship Id="rId7" Type="http://schemas.openxmlformats.org/officeDocument/2006/relationships/hyperlink" Target="http://www.caos-a.co.jp/SIPS/sips/agreement.html" TargetMode="External"/><Relationship Id="rId12" Type="http://schemas.openxmlformats.org/officeDocument/2006/relationships/hyperlink" Target="http://www.caos-a.co.jp/SIPS/global/afact.html" TargetMode="External"/><Relationship Id="rId17" Type="http://schemas.openxmlformats.org/officeDocument/2006/relationships/hyperlink" Target="http://www.caos-a.co.jp/SIPS/bizinfra/CI_Spec2.html" TargetMode="External"/><Relationship Id="rId25" Type="http://schemas.openxmlformats.org/officeDocument/2006/relationships/hyperlink" Target="http://www.caos-a.co.jp/SIPS/documents/CIEDI_ManagementProcedure2019Jan.pdf" TargetMode="External"/><Relationship Id="rId33" Type="http://schemas.openxmlformats.org/officeDocument/2006/relationships/hyperlink" Target="http://www.caos-a.co.jp/SIPS/archive/2013topics.html" TargetMode="External"/><Relationship Id="rId38" Type="http://schemas.openxmlformats.org/officeDocument/2006/relationships/hyperlink" Target="http://www.caos-a.co.jp/SIPS/taskforce/international.html" TargetMode="External"/><Relationship Id="rId46" Type="http://schemas.openxmlformats.org/officeDocument/2006/relationships/hyperlink" Target="http://www.caos-a.co.jp/SIPS/topics/CEFACTForumGeneva2019APR.pdf" TargetMode="External"/><Relationship Id="rId2" Type="http://schemas.openxmlformats.org/officeDocument/2006/relationships/hyperlink" Target="http://www.caos-a.co.jp/SIPS/" TargetMode="External"/><Relationship Id="rId16" Type="http://schemas.openxmlformats.org/officeDocument/2006/relationships/hyperlink" Target="http://www.caos-a.co.jp/SIPS/bizinfra/CI_Spec.html" TargetMode="External"/><Relationship Id="rId20" Type="http://schemas.openxmlformats.org/officeDocument/2006/relationships/hyperlink" Target="http://www.caos-a.co.jp/SIPS/bizinfra/CI_Spec4.html" TargetMode="External"/><Relationship Id="rId29" Type="http://schemas.openxmlformats.org/officeDocument/2006/relationships/hyperlink" Target="http://www.afact.asia/" TargetMode="External"/><Relationship Id="rId41" Type="http://schemas.openxmlformats.org/officeDocument/2006/relationships/image" Target="../media/image1.png"/><Relationship Id="rId54" Type="http://schemas.openxmlformats.org/officeDocument/2006/relationships/hyperlink" Target="http://www.caos-a.co.jp/SIPS/site/sitemap.html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caos-a.co.jp/SIPS/sips/plan.html" TargetMode="External"/><Relationship Id="rId11" Type="http://schemas.openxmlformats.org/officeDocument/2006/relationships/hyperlink" Target="http://www.caos-a.co.jp/SIPS/global/cefact.html" TargetMode="External"/><Relationship Id="rId24" Type="http://schemas.openxmlformats.org/officeDocument/2006/relationships/hyperlink" Target="http://www.caos-a.co.jp/SIPS/itctools/topmenu.html" TargetMode="External"/><Relationship Id="rId32" Type="http://schemas.openxmlformats.org/officeDocument/2006/relationships/hyperlink" Target="http://www.caos-a.co.jp/SIPS/archive/2012topics.html" TargetMode="External"/><Relationship Id="rId37" Type="http://schemas.openxmlformats.org/officeDocument/2006/relationships/hyperlink" Target="http://www.caos-a.co.jp/SIPS/archive/2017topics.html" TargetMode="External"/><Relationship Id="rId40" Type="http://schemas.openxmlformats.org/officeDocument/2006/relationships/hyperlink" Target="http://www.caos-a.co.jp/SIPS/taskforce/supplychainfinance.html" TargetMode="External"/><Relationship Id="rId45" Type="http://schemas.openxmlformats.org/officeDocument/2006/relationships/hyperlink" Target="http://www.caos-a.co.jp/SIPS/topics/ReleaseNote20190426.pdf" TargetMode="External"/><Relationship Id="rId53" Type="http://schemas.openxmlformats.org/officeDocument/2006/relationships/hyperlink" Target="http://www.caos-a.co.jp/SIPS/english/index_e.html" TargetMode="External"/><Relationship Id="rId5" Type="http://schemas.openxmlformats.org/officeDocument/2006/relationships/hyperlink" Target="http://www.caos-a.co.jp/SIPS/sips/prospectus.html" TargetMode="External"/><Relationship Id="rId15" Type="http://schemas.openxmlformats.org/officeDocument/2006/relationships/hyperlink" Target="http://www.caos-a.co.jp/SIPS/bizinfra/report.html" TargetMode="External"/><Relationship Id="rId23" Type="http://schemas.openxmlformats.org/officeDocument/2006/relationships/hyperlink" Target="http://www.caos-a.co.jp/SIPS/dictionary/dictionary_download.html" TargetMode="External"/><Relationship Id="rId28" Type="http://schemas.openxmlformats.org/officeDocument/2006/relationships/hyperlink" Target="http://www.unece.org/cefact/" TargetMode="External"/><Relationship Id="rId36" Type="http://schemas.openxmlformats.org/officeDocument/2006/relationships/hyperlink" Target="http://www.caos-a.co.jp/SIPS/archive/2016topics.html" TargetMode="External"/><Relationship Id="rId49" Type="http://schemas.openxmlformats.org/officeDocument/2006/relationships/hyperlink" Target="http://www.caos-a.co.jp/SIPS/topics/2018crossindustryTF05.zip" TargetMode="External"/><Relationship Id="rId10" Type="http://schemas.openxmlformats.org/officeDocument/2006/relationships/hyperlink" Target="http://www.caos-a.co.jp/SIPS/global/collaboration.html" TargetMode="External"/><Relationship Id="rId19" Type="http://schemas.openxmlformats.org/officeDocument/2006/relationships/hyperlink" Target="http://www.caos-a.co.jp/SIPS/bizinfra/CI_Spec3p1.html" TargetMode="External"/><Relationship Id="rId31" Type="http://schemas.openxmlformats.org/officeDocument/2006/relationships/hyperlink" Target="http://www.unescap.org/unnext/" TargetMode="External"/><Relationship Id="rId44" Type="http://schemas.openxmlformats.org/officeDocument/2006/relationships/hyperlink" Target="http://www.caos-a.co.jp/SIPS/topics/%E6%A5%AD%E7%95%8C%E6%A8%AA%E6%96%ADEDI%E4%BB%95%E6%A7%98V5%E3%82%92%E5%85%AC%E9%96%8B.pdf" TargetMode="External"/><Relationship Id="rId52" Type="http://schemas.openxmlformats.org/officeDocument/2006/relationships/hyperlink" Target="http://www.caos-a.co.jp/SIPS/site/contact.html" TargetMode="External"/><Relationship Id="rId4" Type="http://schemas.openxmlformats.org/officeDocument/2006/relationships/hyperlink" Target="http://www.caos-a.co.jp/SIPS/sips/about.html" TargetMode="External"/><Relationship Id="rId9" Type="http://schemas.openxmlformats.org/officeDocument/2006/relationships/hyperlink" Target="http://www.caos-a.co.jp/SIPS/sips/members.html" TargetMode="External"/><Relationship Id="rId14" Type="http://schemas.openxmlformats.org/officeDocument/2006/relationships/hyperlink" Target="http://www.caos-a.co.jp/SIPS/global/unnext.html" TargetMode="External"/><Relationship Id="rId22" Type="http://schemas.openxmlformats.org/officeDocument/2006/relationships/hyperlink" Target="http://www.caos-a.co.jp/SIPS/documents/ccl_overview.pdf" TargetMode="External"/><Relationship Id="rId27" Type="http://schemas.openxmlformats.org/officeDocument/2006/relationships/hyperlink" Target="http://www.jipdec.or.jp/" TargetMode="External"/><Relationship Id="rId30" Type="http://schemas.openxmlformats.org/officeDocument/2006/relationships/hyperlink" Target="http://www.unescap.org/" TargetMode="External"/><Relationship Id="rId35" Type="http://schemas.openxmlformats.org/officeDocument/2006/relationships/hyperlink" Target="http://www.caos-a.co.jp/SIPS/archive/2015topics.html" TargetMode="External"/><Relationship Id="rId43" Type="http://schemas.openxmlformats.org/officeDocument/2006/relationships/hyperlink" Target="http://www.caos-a.co.jp/SIPS/topics/AFACT_Bangkok_Midterm_Report_2019May.pdf" TargetMode="External"/><Relationship Id="rId48" Type="http://schemas.openxmlformats.org/officeDocument/2006/relationships/hyperlink" Target="http://www.caos-a.co.jp/SIPS/topics/2018roundtable.zip" TargetMode="External"/><Relationship Id="rId8" Type="http://schemas.openxmlformats.org/officeDocument/2006/relationships/hyperlink" Target="http://www.caos-a.co.jp/SIPS/sips/executives.html" TargetMode="External"/><Relationship Id="rId51" Type="http://schemas.openxmlformats.org/officeDocument/2006/relationships/hyperlink" Target="http://www.caos-a.co.jp/SIPS/topics/2018crossindustryTF04.zip" TargetMode="External"/><Relationship Id="rId3" Type="http://schemas.openxmlformats.org/officeDocument/2006/relationships/hyperlink" Target="http://www.caos-a.co.jp/SIPS/sips/greetings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aos-a.co.jp/SIPS/documents/CCL18A_japanese.zip" TargetMode="External"/><Relationship Id="rId13" Type="http://schemas.openxmlformats.org/officeDocument/2006/relationships/hyperlink" Target="http://www.caos-a.co.jp/SIPS/archive/2012topics.html" TargetMode="External"/><Relationship Id="rId18" Type="http://schemas.openxmlformats.org/officeDocument/2006/relationships/hyperlink" Target="http://www.caos-a.co.jp/SIPS/site/sitemap.html" TargetMode="External"/><Relationship Id="rId3" Type="http://schemas.openxmlformats.org/officeDocument/2006/relationships/hyperlink" Target="http://www.caos-a.co.jp/SIPS/index.html" TargetMode="External"/><Relationship Id="rId7" Type="http://schemas.openxmlformats.org/officeDocument/2006/relationships/hyperlink" Target="http://www.caos-a.co.jp/SIPS/documents/CCL18B_japanese.zip" TargetMode="External"/><Relationship Id="rId12" Type="http://schemas.openxmlformats.org/officeDocument/2006/relationships/hyperlink" Target="http://www.caos-a.co.jp/SIPS/links/links.html" TargetMode="External"/><Relationship Id="rId17" Type="http://schemas.openxmlformats.org/officeDocument/2006/relationships/hyperlink" Target="http://www.caos-a.co.jp/SIPS/english/index_e.html" TargetMode="External"/><Relationship Id="rId2" Type="http://schemas.openxmlformats.org/officeDocument/2006/relationships/hyperlink" Target="http://www.caos-a.co.jp/SIPS/dictionary/dictionary_download.html" TargetMode="External"/><Relationship Id="rId16" Type="http://schemas.openxmlformats.org/officeDocument/2006/relationships/hyperlink" Target="http://www.caos-a.co.jp/SIPS/site/contact.html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caos-a.co.jp/SIPS/documents/CCL19A_japanese.zip" TargetMode="External"/><Relationship Id="rId11" Type="http://schemas.openxmlformats.org/officeDocument/2006/relationships/hyperlink" Target="http://www.caos-a.co.jp/SIPS/bizinfra/report.html" TargetMode="External"/><Relationship Id="rId5" Type="http://schemas.openxmlformats.org/officeDocument/2006/relationships/hyperlink" Target="http://www.unece.org/cefact/codesfortrade/unccl/ccl_index.html" TargetMode="External"/><Relationship Id="rId15" Type="http://schemas.openxmlformats.org/officeDocument/2006/relationships/hyperlink" Target="http://www.caos-a.co.jp/SIPS/site/privacy_policy.html" TargetMode="External"/><Relationship Id="rId10" Type="http://schemas.openxmlformats.org/officeDocument/2006/relationships/hyperlink" Target="http://www.caos-a.co.jp/SIPS/global/collaboration.html" TargetMode="External"/><Relationship Id="rId19" Type="http://schemas.openxmlformats.org/officeDocument/2006/relationships/image" Target="../media/image2.jpg"/><Relationship Id="rId4" Type="http://schemas.openxmlformats.org/officeDocument/2006/relationships/hyperlink" Target="http://www.caos-a.co.jp/SIPS/documents/ccl_overview.pdf" TargetMode="External"/><Relationship Id="rId9" Type="http://schemas.openxmlformats.org/officeDocument/2006/relationships/hyperlink" Target="http://www.caos-a.co.jp/SIPS/documents/CCL17A_english.zip" TargetMode="External"/><Relationship Id="rId14" Type="http://schemas.openxmlformats.org/officeDocument/2006/relationships/hyperlink" Target="http://www.caos-a.co.jp/SIPS/site/site_usage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F63FB6C-784A-48BB-AC32-79937AD512DF}"/>
              </a:ext>
            </a:extLst>
          </p:cNvPr>
          <p:cNvSpPr txBox="1"/>
          <p:nvPr/>
        </p:nvSpPr>
        <p:spPr>
          <a:xfrm>
            <a:off x="508000" y="323850"/>
            <a:ext cx="251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合同</a:t>
            </a:r>
            <a:r>
              <a:rPr kumimoji="1" lang="en-US" altLang="ja-JP" dirty="0"/>
              <a:t>2019-1-05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84FA5A9-012B-40A3-805E-F1E47DC0F2CD}"/>
              </a:ext>
            </a:extLst>
          </p:cNvPr>
          <p:cNvSpPr txBox="1"/>
          <p:nvPr/>
        </p:nvSpPr>
        <p:spPr>
          <a:xfrm>
            <a:off x="1117600" y="1085850"/>
            <a:ext cx="533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dirty="0"/>
              <a:t>業界横断</a:t>
            </a:r>
            <a:r>
              <a:rPr lang="en-US" altLang="ja-JP" dirty="0"/>
              <a:t>EDI</a:t>
            </a:r>
            <a:r>
              <a:rPr lang="ja-JP" altLang="ja-JP" dirty="0"/>
              <a:t>辞書</a:t>
            </a:r>
            <a:r>
              <a:rPr lang="en-US" altLang="ja-JP" dirty="0"/>
              <a:t>2019</a:t>
            </a:r>
            <a:r>
              <a:rPr lang="ja-JP" altLang="ja-JP" dirty="0"/>
              <a:t>年</a:t>
            </a:r>
            <a:r>
              <a:rPr lang="en-US" altLang="ja-JP" dirty="0"/>
              <a:t>A</a:t>
            </a:r>
            <a:r>
              <a:rPr lang="ja-JP" altLang="ja-JP" dirty="0"/>
              <a:t>版（</a:t>
            </a:r>
            <a:r>
              <a:rPr lang="en-US" altLang="ja-JP" dirty="0"/>
              <a:t>SIPS</a:t>
            </a:r>
            <a:r>
              <a:rPr lang="ja-JP" altLang="ja-JP" dirty="0"/>
              <a:t>ホームページ）</a:t>
            </a:r>
            <a:endParaRPr lang="en-US" altLang="ja-JP" dirty="0"/>
          </a:p>
          <a:p>
            <a:pPr algn="ctr"/>
            <a:endParaRPr kumimoji="1" lang="en-US" altLang="ja-JP" dirty="0"/>
          </a:p>
          <a:p>
            <a:pPr algn="ctr"/>
            <a:r>
              <a:rPr lang="en-US" altLang="ja-JP" dirty="0"/>
              <a:t>http://www.caos-a.co.jp/SIPS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7537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3254" y="165100"/>
            <a:ext cx="477520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dirty="0">
                <a:latin typeface="Arial"/>
                <a:cs typeface="Arial"/>
              </a:rPr>
              <a:t>2019/6/25</a:t>
            </a:r>
            <a:endParaRPr sz="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962076" y="177800"/>
            <a:ext cx="248094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dirty="0">
                <a:latin typeface="Arial"/>
                <a:cs typeface="Arial"/>
              </a:rPr>
              <a:t>SIPS</a:t>
            </a:r>
            <a:r>
              <a:rPr sz="800" spc="-4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-</a:t>
            </a:r>
            <a:r>
              <a:rPr sz="800" spc="-40" dirty="0">
                <a:latin typeface="Arial"/>
                <a:cs typeface="Arial"/>
              </a:rPr>
              <a:t> </a:t>
            </a:r>
            <a:r>
              <a:rPr sz="800" dirty="0">
                <a:latin typeface="Meiryo"/>
                <a:cs typeface="Meiryo"/>
              </a:rPr>
              <a:t>⼀般社団法⼈サプライチェーン情報基盤研究会</a:t>
            </a:r>
            <a:endParaRPr sz="800">
              <a:latin typeface="Meiryo"/>
              <a:cs typeface="Meiry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3254" y="10375899"/>
            <a:ext cx="110426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5" dirty="0">
                <a:latin typeface="Arial"/>
                <a:cs typeface="Arial"/>
                <a:hlinkClick r:id="rId2"/>
              </a:rPr>
              <a:t>www.caos-a.co.jp/SIPS/</a:t>
            </a:r>
            <a:endParaRPr sz="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9058" y="10375899"/>
            <a:ext cx="16700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5" dirty="0">
                <a:latin typeface="Arial"/>
                <a:cs typeface="Arial"/>
              </a:rPr>
              <a:t>1/</a:t>
            </a:r>
            <a:r>
              <a:rPr sz="800" dirty="0"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984749" y="368300"/>
            <a:ext cx="0" cy="9965690"/>
          </a:xfrm>
          <a:custGeom>
            <a:avLst/>
            <a:gdLst/>
            <a:ahLst/>
            <a:cxnLst/>
            <a:rect l="l" t="t" r="r" b="b"/>
            <a:pathLst>
              <a:path h="9965690">
                <a:moveTo>
                  <a:pt x="0" y="0"/>
                </a:moveTo>
                <a:lnTo>
                  <a:pt x="0" y="9965411"/>
                </a:lnTo>
              </a:path>
            </a:pathLst>
          </a:custGeom>
          <a:ln w="8576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95566" y="368300"/>
            <a:ext cx="0" cy="9965690"/>
          </a:xfrm>
          <a:custGeom>
            <a:avLst/>
            <a:gdLst/>
            <a:ahLst/>
            <a:cxnLst/>
            <a:rect l="l" t="t" r="r" b="b"/>
            <a:pathLst>
              <a:path h="9965690">
                <a:moveTo>
                  <a:pt x="0" y="0"/>
                </a:moveTo>
                <a:lnTo>
                  <a:pt x="0" y="9965411"/>
                </a:lnTo>
              </a:path>
            </a:pathLst>
          </a:custGeom>
          <a:ln w="8576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54223" y="7079086"/>
            <a:ext cx="4425315" cy="0"/>
          </a:xfrm>
          <a:custGeom>
            <a:avLst/>
            <a:gdLst/>
            <a:ahLst/>
            <a:cxnLst/>
            <a:rect l="l" t="t" r="r" b="b"/>
            <a:pathLst>
              <a:path w="4425315">
                <a:moveTo>
                  <a:pt x="0" y="0"/>
                </a:moveTo>
                <a:lnTo>
                  <a:pt x="442525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54223" y="7344945"/>
            <a:ext cx="4425315" cy="0"/>
          </a:xfrm>
          <a:custGeom>
            <a:avLst/>
            <a:gdLst/>
            <a:ahLst/>
            <a:cxnLst/>
            <a:rect l="l" t="t" r="r" b="b"/>
            <a:pathLst>
              <a:path w="4425315">
                <a:moveTo>
                  <a:pt x="0" y="0"/>
                </a:moveTo>
                <a:lnTo>
                  <a:pt x="442525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54223" y="7610803"/>
            <a:ext cx="4425315" cy="0"/>
          </a:xfrm>
          <a:custGeom>
            <a:avLst/>
            <a:gdLst/>
            <a:ahLst/>
            <a:cxnLst/>
            <a:rect l="l" t="t" r="r" b="b"/>
            <a:pathLst>
              <a:path w="4425315">
                <a:moveTo>
                  <a:pt x="0" y="0"/>
                </a:moveTo>
                <a:lnTo>
                  <a:pt x="442525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54223" y="7876662"/>
            <a:ext cx="4425315" cy="0"/>
          </a:xfrm>
          <a:custGeom>
            <a:avLst/>
            <a:gdLst/>
            <a:ahLst/>
            <a:cxnLst/>
            <a:rect l="l" t="t" r="r" b="b"/>
            <a:pathLst>
              <a:path w="4425315">
                <a:moveTo>
                  <a:pt x="0" y="0"/>
                </a:moveTo>
                <a:lnTo>
                  <a:pt x="442525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54223" y="8142520"/>
            <a:ext cx="4425315" cy="0"/>
          </a:xfrm>
          <a:custGeom>
            <a:avLst/>
            <a:gdLst/>
            <a:ahLst/>
            <a:cxnLst/>
            <a:rect l="l" t="t" r="r" b="b"/>
            <a:pathLst>
              <a:path w="4425315">
                <a:moveTo>
                  <a:pt x="0" y="0"/>
                </a:moveTo>
                <a:lnTo>
                  <a:pt x="442525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54223" y="8408379"/>
            <a:ext cx="4425315" cy="0"/>
          </a:xfrm>
          <a:custGeom>
            <a:avLst/>
            <a:gdLst/>
            <a:ahLst/>
            <a:cxnLst/>
            <a:rect l="l" t="t" r="r" b="b"/>
            <a:pathLst>
              <a:path w="4425315">
                <a:moveTo>
                  <a:pt x="0" y="0"/>
                </a:moveTo>
                <a:lnTo>
                  <a:pt x="442525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54223" y="8674238"/>
            <a:ext cx="4425315" cy="0"/>
          </a:xfrm>
          <a:custGeom>
            <a:avLst/>
            <a:gdLst/>
            <a:ahLst/>
            <a:cxnLst/>
            <a:rect l="l" t="t" r="r" b="b"/>
            <a:pathLst>
              <a:path w="4425315">
                <a:moveTo>
                  <a:pt x="0" y="0"/>
                </a:moveTo>
                <a:lnTo>
                  <a:pt x="442525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54223" y="8940096"/>
            <a:ext cx="4425315" cy="0"/>
          </a:xfrm>
          <a:custGeom>
            <a:avLst/>
            <a:gdLst/>
            <a:ahLst/>
            <a:cxnLst/>
            <a:rect l="l" t="t" r="r" b="b"/>
            <a:pathLst>
              <a:path w="4425315">
                <a:moveTo>
                  <a:pt x="0" y="0"/>
                </a:moveTo>
                <a:lnTo>
                  <a:pt x="442525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54223" y="9205955"/>
            <a:ext cx="4425315" cy="0"/>
          </a:xfrm>
          <a:custGeom>
            <a:avLst/>
            <a:gdLst/>
            <a:ahLst/>
            <a:cxnLst/>
            <a:rect l="l" t="t" r="r" b="b"/>
            <a:pathLst>
              <a:path w="4425315">
                <a:moveTo>
                  <a:pt x="0" y="0"/>
                </a:moveTo>
                <a:lnTo>
                  <a:pt x="442525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54223" y="9471814"/>
            <a:ext cx="4425315" cy="0"/>
          </a:xfrm>
          <a:custGeom>
            <a:avLst/>
            <a:gdLst/>
            <a:ahLst/>
            <a:cxnLst/>
            <a:rect l="l" t="t" r="r" b="b"/>
            <a:pathLst>
              <a:path w="4425315">
                <a:moveTo>
                  <a:pt x="0" y="0"/>
                </a:moveTo>
                <a:lnTo>
                  <a:pt x="442525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54223" y="9737673"/>
            <a:ext cx="4425315" cy="0"/>
          </a:xfrm>
          <a:custGeom>
            <a:avLst/>
            <a:gdLst/>
            <a:ahLst/>
            <a:cxnLst/>
            <a:rect l="l" t="t" r="r" b="b"/>
            <a:pathLst>
              <a:path w="4425315">
                <a:moveTo>
                  <a:pt x="0" y="0"/>
                </a:moveTo>
                <a:lnTo>
                  <a:pt x="442525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54223" y="10003532"/>
            <a:ext cx="4425315" cy="0"/>
          </a:xfrm>
          <a:custGeom>
            <a:avLst/>
            <a:gdLst/>
            <a:ahLst/>
            <a:cxnLst/>
            <a:rect l="l" t="t" r="r" b="b"/>
            <a:pathLst>
              <a:path w="4425315">
                <a:moveTo>
                  <a:pt x="0" y="0"/>
                </a:moveTo>
                <a:lnTo>
                  <a:pt x="442525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54223" y="2731011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54223" y="2953989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54223" y="3176967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54223" y="3408522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54223" y="3631500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54223" y="3854478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54223" y="4077456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737235" y="2276299"/>
            <a:ext cx="740410" cy="170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b="1" spc="-5" dirty="0">
                <a:solidFill>
                  <a:srgbClr val="003399"/>
                </a:solidFill>
                <a:latin typeface="Verdana"/>
                <a:cs typeface="Verdana"/>
              </a:rPr>
              <a:t>SIPS</a:t>
            </a:r>
            <a:r>
              <a:rPr sz="850" spc="-95" dirty="0">
                <a:solidFill>
                  <a:srgbClr val="003399"/>
                </a:solidFill>
                <a:latin typeface="PMingLiU"/>
                <a:cs typeface="PMingLiU"/>
              </a:rPr>
              <a:t>につ</a:t>
            </a:r>
            <a:r>
              <a:rPr sz="750" spc="35" dirty="0">
                <a:solidFill>
                  <a:srgbClr val="003399"/>
                </a:solidFill>
                <a:latin typeface="PMingLiU"/>
                <a:cs typeface="PMingLiU"/>
              </a:rPr>
              <a:t>い</a:t>
            </a:r>
            <a:r>
              <a:rPr sz="850" spc="-105" dirty="0">
                <a:solidFill>
                  <a:srgbClr val="003399"/>
                </a:solidFill>
                <a:latin typeface="PMingLiU"/>
                <a:cs typeface="PMingLiU"/>
              </a:rPr>
              <a:t>て</a:t>
            </a:r>
            <a:endParaRPr sz="850">
              <a:latin typeface="PMingLiU"/>
              <a:cs typeface="PMingLiU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91605" y="2533925"/>
            <a:ext cx="72263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3"/>
              </a:rPr>
              <a:t>代表理事ご挨拶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91605" y="2765480"/>
            <a:ext cx="42481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"/>
              </a:rPr>
              <a:t>SIPS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4"/>
              </a:rPr>
              <a:t>とは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91605" y="2988457"/>
            <a:ext cx="23177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5"/>
              </a:rPr>
              <a:t>趣意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891605" y="3211436"/>
            <a:ext cx="43751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6"/>
              </a:rPr>
              <a:t>事業計画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891605" y="3434414"/>
            <a:ext cx="23177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7"/>
              </a:rPr>
              <a:t>規約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91605" y="3657393"/>
            <a:ext cx="23177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8"/>
              </a:rPr>
              <a:t>役員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91605" y="3888947"/>
            <a:ext cx="23177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9"/>
              </a:rPr>
              <a:t>会員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297919" y="2731011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297919" y="2953989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297919" y="3176967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297919" y="3408522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297919" y="3631500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2280931" y="2284765"/>
            <a:ext cx="906144" cy="1600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00" spc="160" dirty="0">
                <a:solidFill>
                  <a:srgbClr val="009900"/>
                </a:solidFill>
                <a:latin typeface="PMingLiU"/>
                <a:cs typeface="PMingLiU"/>
              </a:rPr>
              <a:t>国</a:t>
            </a:r>
            <a:r>
              <a:rPr sz="850" spc="110" dirty="0">
                <a:solidFill>
                  <a:srgbClr val="009900"/>
                </a:solidFill>
                <a:latin typeface="PMingLiU"/>
                <a:cs typeface="PMingLiU"/>
              </a:rPr>
              <a:t>際連携</a:t>
            </a:r>
            <a:r>
              <a:rPr sz="850" spc="-95" dirty="0">
                <a:solidFill>
                  <a:srgbClr val="009900"/>
                </a:solidFill>
                <a:latin typeface="PMingLiU"/>
                <a:cs typeface="PMingLiU"/>
              </a:rPr>
              <a:t>につ</a:t>
            </a:r>
            <a:r>
              <a:rPr sz="750" spc="35" dirty="0">
                <a:solidFill>
                  <a:srgbClr val="009900"/>
                </a:solidFill>
                <a:latin typeface="PMingLiU"/>
                <a:cs typeface="PMingLiU"/>
              </a:rPr>
              <a:t>い</a:t>
            </a:r>
            <a:r>
              <a:rPr sz="850" spc="-105" dirty="0">
                <a:solidFill>
                  <a:srgbClr val="009900"/>
                </a:solidFill>
                <a:latin typeface="PMingLiU"/>
                <a:cs typeface="PMingLiU"/>
              </a:rPr>
              <a:t>て</a:t>
            </a:r>
            <a:endParaRPr sz="850">
              <a:latin typeface="PMingLiU"/>
              <a:cs typeface="PMingLiU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435300" y="2533925"/>
            <a:ext cx="74803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10"/>
              </a:rPr>
              <a:t>SIPS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10"/>
              </a:rPr>
              <a:t>と国際連携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435300" y="2765480"/>
            <a:ext cx="62801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11"/>
              </a:rPr>
              <a:t>国連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11"/>
              </a:rPr>
              <a:t>CE</a:t>
            </a:r>
            <a:r>
              <a:rPr sz="800" spc="-35" dirty="0">
                <a:solidFill>
                  <a:srgbClr val="4A4A54"/>
                </a:solidFill>
                <a:latin typeface="Verdana"/>
                <a:cs typeface="Verdana"/>
                <a:hlinkClick r:id="rId11"/>
              </a:rPr>
              <a:t>F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11"/>
              </a:rPr>
              <a:t>ACT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435300" y="2988457"/>
            <a:ext cx="35560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12"/>
              </a:rPr>
              <a:t>A</a:t>
            </a:r>
            <a:r>
              <a:rPr sz="800" spc="-35" dirty="0">
                <a:solidFill>
                  <a:srgbClr val="4A4A54"/>
                </a:solidFill>
                <a:latin typeface="Verdana"/>
                <a:cs typeface="Verdana"/>
                <a:hlinkClick r:id="rId12"/>
              </a:rPr>
              <a:t>F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12"/>
              </a:rPr>
              <a:t>ACT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435300" y="3211436"/>
            <a:ext cx="57150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13"/>
              </a:rPr>
              <a:t>国連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13"/>
              </a:rPr>
              <a:t>ESCAP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435300" y="3434414"/>
            <a:ext cx="44450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14"/>
              </a:rPr>
              <a:t>UNNExT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3841614" y="2731011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841614" y="2953989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841614" y="3176967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841614" y="3408522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841614" y="3631500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841614" y="3854478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841614" y="4077456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3824626" y="2285236"/>
            <a:ext cx="760095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170" dirty="0">
                <a:solidFill>
                  <a:srgbClr val="FF6600"/>
                </a:solidFill>
                <a:latin typeface="PMingLiU"/>
                <a:cs typeface="PMingLiU"/>
              </a:rPr>
              <a:t>ビ</a:t>
            </a:r>
            <a:r>
              <a:rPr sz="850" spc="-50" dirty="0">
                <a:solidFill>
                  <a:srgbClr val="FF6600"/>
                </a:solidFill>
                <a:latin typeface="PMingLiU"/>
                <a:cs typeface="PMingLiU"/>
              </a:rPr>
              <a:t>ジ</a:t>
            </a:r>
            <a:r>
              <a:rPr sz="850" spc="-65" dirty="0">
                <a:solidFill>
                  <a:srgbClr val="FF6600"/>
                </a:solidFill>
                <a:latin typeface="PMingLiU"/>
                <a:cs typeface="PMingLiU"/>
              </a:rPr>
              <a:t>ネ</a:t>
            </a:r>
            <a:r>
              <a:rPr sz="850" spc="-114" dirty="0">
                <a:solidFill>
                  <a:srgbClr val="FF6600"/>
                </a:solidFill>
                <a:latin typeface="PMingLiU"/>
                <a:cs typeface="PMingLiU"/>
              </a:rPr>
              <a:t>ス</a:t>
            </a:r>
            <a:r>
              <a:rPr sz="850" spc="-155" dirty="0">
                <a:solidFill>
                  <a:srgbClr val="FF6600"/>
                </a:solidFill>
                <a:latin typeface="PMingLiU"/>
                <a:cs typeface="PMingLiU"/>
              </a:rPr>
              <a:t>イ</a:t>
            </a:r>
            <a:r>
              <a:rPr sz="850" spc="-130" dirty="0">
                <a:solidFill>
                  <a:srgbClr val="FF6600"/>
                </a:solidFill>
                <a:latin typeface="PMingLiU"/>
                <a:cs typeface="PMingLiU"/>
              </a:rPr>
              <a:t>ン</a:t>
            </a:r>
            <a:r>
              <a:rPr sz="850" spc="-200" dirty="0">
                <a:solidFill>
                  <a:srgbClr val="FF6600"/>
                </a:solidFill>
                <a:latin typeface="PMingLiU"/>
                <a:cs typeface="PMingLiU"/>
              </a:rPr>
              <a:t>フ</a:t>
            </a:r>
            <a:r>
              <a:rPr sz="850" spc="-195" dirty="0">
                <a:solidFill>
                  <a:srgbClr val="FF6600"/>
                </a:solidFill>
                <a:latin typeface="PMingLiU"/>
                <a:cs typeface="PMingLiU"/>
              </a:rPr>
              <a:t>ラ</a:t>
            </a:r>
            <a:endParaRPr sz="850">
              <a:latin typeface="PMingLiU"/>
              <a:cs typeface="PMingLiU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978995" y="2533925"/>
            <a:ext cx="33464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15"/>
              </a:rPr>
              <a:t>報告書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978995" y="2765480"/>
            <a:ext cx="100266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16"/>
              </a:rPr>
              <a:t>業界横断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16"/>
              </a:rPr>
              <a:t>EDI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16"/>
              </a:rPr>
              <a:t>仕様</a:t>
            </a:r>
            <a:r>
              <a:rPr sz="800" spc="-30" dirty="0">
                <a:solidFill>
                  <a:srgbClr val="4A4A54"/>
                </a:solidFill>
                <a:latin typeface="MS UI Gothic"/>
                <a:cs typeface="MS UI Gothic"/>
                <a:hlinkClick r:id="rId16"/>
              </a:rPr>
              <a:t> 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16"/>
              </a:rPr>
              <a:t>V1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978995" y="2988457"/>
            <a:ext cx="100266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17"/>
              </a:rPr>
              <a:t>業界横断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17"/>
              </a:rPr>
              <a:t>EDI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17"/>
              </a:rPr>
              <a:t>仕様</a:t>
            </a:r>
            <a:r>
              <a:rPr sz="800" spc="-30" dirty="0">
                <a:solidFill>
                  <a:srgbClr val="4A4A54"/>
                </a:solidFill>
                <a:latin typeface="MS UI Gothic"/>
                <a:cs typeface="MS UI Gothic"/>
                <a:hlinkClick r:id="rId17"/>
              </a:rPr>
              <a:t> 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17"/>
              </a:rPr>
              <a:t>V2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3978995" y="3211436"/>
            <a:ext cx="100266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18"/>
              </a:rPr>
              <a:t>業界横断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18"/>
              </a:rPr>
              <a:t>EDI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18"/>
              </a:rPr>
              <a:t>仕様</a:t>
            </a:r>
            <a:r>
              <a:rPr sz="800" spc="-30" dirty="0">
                <a:solidFill>
                  <a:srgbClr val="4A4A54"/>
                </a:solidFill>
                <a:latin typeface="MS UI Gothic"/>
                <a:cs typeface="MS UI Gothic"/>
                <a:hlinkClick r:id="rId18"/>
              </a:rPr>
              <a:t> 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18"/>
              </a:rPr>
              <a:t>V3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978995" y="3434414"/>
            <a:ext cx="110553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19"/>
              </a:rPr>
              <a:t>業界横断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19"/>
              </a:rPr>
              <a:t>EDI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19"/>
              </a:rPr>
              <a:t>仕様</a:t>
            </a:r>
            <a:r>
              <a:rPr sz="800" spc="-30" dirty="0">
                <a:solidFill>
                  <a:srgbClr val="4A4A54"/>
                </a:solidFill>
                <a:latin typeface="MS UI Gothic"/>
                <a:cs typeface="MS UI Gothic"/>
                <a:hlinkClick r:id="rId19"/>
              </a:rPr>
              <a:t> 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19"/>
              </a:rPr>
              <a:t>V3.1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978995" y="3657393"/>
            <a:ext cx="100266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0"/>
              </a:rPr>
              <a:t>業界横断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0"/>
              </a:rPr>
              <a:t>EDI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0"/>
              </a:rPr>
              <a:t>仕様</a:t>
            </a:r>
            <a:r>
              <a:rPr sz="800" spc="-30" dirty="0">
                <a:solidFill>
                  <a:srgbClr val="4A4A54"/>
                </a:solidFill>
                <a:latin typeface="MS UI Gothic"/>
                <a:cs typeface="MS UI Gothic"/>
                <a:hlinkClick r:id="rId20"/>
              </a:rPr>
              <a:t> 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0"/>
              </a:rPr>
              <a:t>V4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3978995" y="3888947"/>
            <a:ext cx="100266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1"/>
              </a:rPr>
              <a:t>業界横断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1"/>
              </a:rPr>
              <a:t>EDI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1"/>
              </a:rPr>
              <a:t>仕様</a:t>
            </a:r>
            <a:r>
              <a:rPr sz="800" spc="-30" dirty="0">
                <a:solidFill>
                  <a:srgbClr val="4A4A54"/>
                </a:solidFill>
                <a:latin typeface="MS UI Gothic"/>
                <a:cs typeface="MS UI Gothic"/>
                <a:hlinkClick r:id="rId21"/>
              </a:rPr>
              <a:t> 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1"/>
              </a:rPr>
              <a:t>V5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5385309" y="2731011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385309" y="2953989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385309" y="3717261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5368321" y="2276299"/>
            <a:ext cx="1260475" cy="4070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160" dirty="0">
                <a:solidFill>
                  <a:srgbClr val="6633CC"/>
                </a:solidFill>
                <a:latin typeface="PMingLiU"/>
                <a:cs typeface="PMingLiU"/>
              </a:rPr>
              <a:t>国</a:t>
            </a:r>
            <a:r>
              <a:rPr sz="850" spc="110" dirty="0">
                <a:solidFill>
                  <a:srgbClr val="6633CC"/>
                </a:solidFill>
                <a:latin typeface="PMingLiU"/>
                <a:cs typeface="PMingLiU"/>
              </a:rPr>
              <a:t>際</a:t>
            </a:r>
            <a:r>
              <a:rPr sz="950" b="1" spc="-5" dirty="0">
                <a:solidFill>
                  <a:srgbClr val="6633CC"/>
                </a:solidFill>
                <a:latin typeface="Verdana"/>
                <a:cs typeface="Verdana"/>
              </a:rPr>
              <a:t>EDI</a:t>
            </a:r>
            <a:r>
              <a:rPr sz="850" spc="110" dirty="0">
                <a:solidFill>
                  <a:srgbClr val="6633CC"/>
                </a:solidFill>
                <a:latin typeface="PMingLiU"/>
                <a:cs typeface="PMingLiU"/>
              </a:rPr>
              <a:t>標</a:t>
            </a:r>
            <a:r>
              <a:rPr sz="850" spc="100" dirty="0">
                <a:solidFill>
                  <a:srgbClr val="6633CC"/>
                </a:solidFill>
                <a:latin typeface="PMingLiU"/>
                <a:cs typeface="PMingLiU"/>
              </a:rPr>
              <a:t>準</a:t>
            </a:r>
            <a:endParaRPr sz="850">
              <a:latin typeface="PMingLiU"/>
              <a:cs typeface="PMingLiU"/>
            </a:endParaRPr>
          </a:p>
          <a:p>
            <a:pPr marL="167005">
              <a:lnSpc>
                <a:spcPct val="100000"/>
              </a:lnSpc>
              <a:spcBef>
                <a:spcPts val="90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2"/>
              </a:rPr>
              <a:t>EDI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22"/>
              </a:rPr>
              <a:t>データ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2"/>
              </a:rPr>
              <a:t>共通辞書</a:t>
            </a:r>
            <a:r>
              <a:rPr sz="800" spc="-25" dirty="0">
                <a:solidFill>
                  <a:srgbClr val="4A4A54"/>
                </a:solidFill>
                <a:latin typeface="MS UI Gothic"/>
                <a:cs typeface="MS UI Gothic"/>
                <a:hlinkClick r:id="rId22"/>
              </a:rPr>
              <a:t> 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2"/>
              </a:rPr>
              <a:t>概説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5522691" y="2765480"/>
            <a:ext cx="98171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23"/>
              </a:rPr>
              <a:t>共通辞書のダウンロード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5522691" y="2988457"/>
            <a:ext cx="100012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4"/>
              </a:rPr>
              <a:t>業界横断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4"/>
              </a:rPr>
              <a:t>EDI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24"/>
              </a:rPr>
              <a:t>レジストリ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5522691" y="3142827"/>
            <a:ext cx="68580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dirty="0">
                <a:solidFill>
                  <a:srgbClr val="4A4A54"/>
                </a:solidFill>
                <a:latin typeface="MS UI Gothic"/>
                <a:cs typeface="MS UI Gothic"/>
                <a:hlinkClick r:id="rId24"/>
              </a:rPr>
              <a:t>＊</a:t>
            </a:r>
            <a:r>
              <a:rPr sz="800" dirty="0">
                <a:solidFill>
                  <a:srgbClr val="4A4A54"/>
                </a:solidFill>
                <a:latin typeface="Verdana"/>
                <a:cs typeface="Verdana"/>
                <a:hlinkClick r:id="rId24"/>
              </a:rPr>
              <a:t>Firefox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4"/>
              </a:rPr>
              <a:t>推奨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5372609" y="3180562"/>
            <a:ext cx="1387475" cy="4889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2560" marR="5080" indent="-150495">
              <a:lnSpc>
                <a:spcPct val="126600"/>
              </a:lnSpc>
              <a:spcBef>
                <a:spcPts val="95"/>
              </a:spcBef>
              <a:tabLst>
                <a:tab pos="1373505" algn="l"/>
              </a:tabLst>
            </a:pPr>
            <a:r>
              <a:rPr sz="800" u="sng" dirty="0">
                <a:solidFill>
                  <a:srgbClr val="4A4A54"/>
                </a:solidFill>
                <a:uFill>
                  <a:solidFill>
                    <a:srgbClr val="DDDDDD"/>
                  </a:solidFill>
                </a:uFill>
                <a:latin typeface="Times New Roman"/>
                <a:cs typeface="Times New Roman"/>
                <a:hlinkClick r:id="rId24"/>
              </a:rPr>
              <a:t> 		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5"/>
              </a:rPr>
              <a:t>業界横断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5"/>
              </a:rPr>
              <a:t>EDI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25"/>
              </a:rPr>
              <a:t>仕様の管理  手順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754223" y="5098010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54223" y="5320989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54223" y="5552543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54223" y="5775521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54223" y="5998499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754223" y="6221477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 txBox="1"/>
          <p:nvPr/>
        </p:nvSpPr>
        <p:spPr>
          <a:xfrm>
            <a:off x="737235" y="4651766"/>
            <a:ext cx="520065" cy="1600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50" spc="110" dirty="0">
                <a:solidFill>
                  <a:srgbClr val="990000"/>
                </a:solidFill>
                <a:latin typeface="PMingLiU"/>
                <a:cs typeface="PMingLiU"/>
              </a:rPr>
              <a:t>関連</a:t>
            </a:r>
            <a:r>
              <a:rPr sz="850" spc="-285" dirty="0">
                <a:solidFill>
                  <a:srgbClr val="990000"/>
                </a:solidFill>
                <a:latin typeface="PMingLiU"/>
                <a:cs typeface="PMingLiU"/>
              </a:rPr>
              <a:t>リ</a:t>
            </a:r>
            <a:r>
              <a:rPr sz="850" spc="-130" dirty="0">
                <a:solidFill>
                  <a:srgbClr val="990000"/>
                </a:solidFill>
                <a:latin typeface="PMingLiU"/>
                <a:cs typeface="PMingLiU"/>
              </a:rPr>
              <a:t>ン</a:t>
            </a:r>
            <a:r>
              <a:rPr sz="850" spc="-195" dirty="0">
                <a:solidFill>
                  <a:srgbClr val="990000"/>
                </a:solidFill>
                <a:latin typeface="PMingLiU"/>
                <a:cs typeface="PMingLiU"/>
              </a:rPr>
              <a:t>ク</a:t>
            </a:r>
            <a:endParaRPr sz="850">
              <a:latin typeface="PMingLiU"/>
              <a:cs typeface="PMingLiU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891605" y="4909501"/>
            <a:ext cx="49022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dirty="0">
                <a:solidFill>
                  <a:srgbClr val="4A4A54"/>
                </a:solidFill>
                <a:latin typeface="Verdana"/>
                <a:cs typeface="Verdana"/>
                <a:hlinkClick r:id="rId26"/>
              </a:rPr>
              <a:t>JA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6"/>
              </a:rPr>
              <a:t>STPRO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891605" y="5132479"/>
            <a:ext cx="39433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7"/>
              </a:rPr>
              <a:t>JIPDEC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891605" y="5355457"/>
            <a:ext cx="62801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8"/>
              </a:rPr>
              <a:t>国連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8"/>
              </a:rPr>
              <a:t>CE</a:t>
            </a:r>
            <a:r>
              <a:rPr sz="800" spc="-35" dirty="0">
                <a:solidFill>
                  <a:srgbClr val="4A4A54"/>
                </a:solidFill>
                <a:latin typeface="Verdana"/>
                <a:cs typeface="Verdana"/>
                <a:hlinkClick r:id="rId28"/>
              </a:rPr>
              <a:t>F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8"/>
              </a:rPr>
              <a:t>ACT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891605" y="5578435"/>
            <a:ext cx="35560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9"/>
              </a:rPr>
              <a:t>A</a:t>
            </a:r>
            <a:r>
              <a:rPr sz="800" spc="-35" dirty="0">
                <a:solidFill>
                  <a:srgbClr val="4A4A54"/>
                </a:solidFill>
                <a:latin typeface="Verdana"/>
                <a:cs typeface="Verdana"/>
                <a:hlinkClick r:id="rId29"/>
              </a:rPr>
              <a:t>F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9"/>
              </a:rPr>
              <a:t>ACT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891605" y="5801414"/>
            <a:ext cx="57150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30"/>
              </a:rPr>
              <a:t>国連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30"/>
              </a:rPr>
              <a:t>ESCAP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891605" y="6032968"/>
            <a:ext cx="44450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31"/>
              </a:rPr>
              <a:t>UNNExT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2297919" y="5098010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297919" y="5320989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297919" y="5552543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2297919" y="5775521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2297919" y="5998499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2297919" y="6221477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 txBox="1"/>
          <p:nvPr/>
        </p:nvSpPr>
        <p:spPr>
          <a:xfrm>
            <a:off x="2280931" y="4652236"/>
            <a:ext cx="488315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125" dirty="0">
                <a:solidFill>
                  <a:srgbClr val="CC0033"/>
                </a:solidFill>
                <a:latin typeface="PMingLiU"/>
                <a:cs typeface="PMingLiU"/>
              </a:rPr>
              <a:t>ア</a:t>
            </a:r>
            <a:r>
              <a:rPr sz="850" spc="-65" dirty="0">
                <a:solidFill>
                  <a:srgbClr val="CC0033"/>
                </a:solidFill>
                <a:latin typeface="PMingLiU"/>
                <a:cs typeface="PMingLiU"/>
              </a:rPr>
              <a:t>ー</a:t>
            </a:r>
            <a:r>
              <a:rPr sz="850" spc="-160" dirty="0">
                <a:solidFill>
                  <a:srgbClr val="CC0033"/>
                </a:solidFill>
                <a:latin typeface="PMingLiU"/>
                <a:cs typeface="PMingLiU"/>
              </a:rPr>
              <a:t>カ</a:t>
            </a:r>
            <a:r>
              <a:rPr sz="850" spc="-155" dirty="0">
                <a:solidFill>
                  <a:srgbClr val="CC0033"/>
                </a:solidFill>
                <a:latin typeface="PMingLiU"/>
                <a:cs typeface="PMingLiU"/>
              </a:rPr>
              <a:t>イ</a:t>
            </a:r>
            <a:r>
              <a:rPr sz="850" spc="-135" dirty="0">
                <a:solidFill>
                  <a:srgbClr val="CC0033"/>
                </a:solidFill>
                <a:latin typeface="PMingLiU"/>
                <a:cs typeface="PMingLiU"/>
              </a:rPr>
              <a:t>ブ</a:t>
            </a:r>
            <a:endParaRPr sz="850">
              <a:latin typeface="PMingLiU"/>
              <a:cs typeface="PMingLiU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2435300" y="4909501"/>
            <a:ext cx="92075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32"/>
              </a:rPr>
              <a:t>2012SIPS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32"/>
              </a:rPr>
              <a:t>アーカイブ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2435300" y="5132479"/>
            <a:ext cx="92075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33"/>
              </a:rPr>
              <a:t>2013SIPS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33"/>
              </a:rPr>
              <a:t>アーカイブ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2435300" y="5355457"/>
            <a:ext cx="92075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34"/>
              </a:rPr>
              <a:t>2014SIPS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34"/>
              </a:rPr>
              <a:t>アーカイブ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2435300" y="5578435"/>
            <a:ext cx="92075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35"/>
              </a:rPr>
              <a:t>2015SIPS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35"/>
              </a:rPr>
              <a:t>アーカイブ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2435300" y="5801414"/>
            <a:ext cx="92075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36"/>
              </a:rPr>
              <a:t>2016SIPS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36"/>
              </a:rPr>
              <a:t>アーカイブ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2435300" y="6032968"/>
            <a:ext cx="92075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37"/>
              </a:rPr>
              <a:t>2017SIPS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37"/>
              </a:rPr>
              <a:t>アーカイブ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3841614" y="5098010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841614" y="5861282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 txBox="1"/>
          <p:nvPr/>
        </p:nvSpPr>
        <p:spPr>
          <a:xfrm>
            <a:off x="3824626" y="4652236"/>
            <a:ext cx="650240" cy="1593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50" spc="-185" dirty="0">
                <a:solidFill>
                  <a:srgbClr val="CC0033"/>
                </a:solidFill>
                <a:latin typeface="PMingLiU"/>
                <a:cs typeface="PMingLiU"/>
              </a:rPr>
              <a:t>タ</a:t>
            </a:r>
            <a:r>
              <a:rPr sz="850" spc="-114" dirty="0">
                <a:solidFill>
                  <a:srgbClr val="CC0033"/>
                </a:solidFill>
                <a:latin typeface="PMingLiU"/>
                <a:cs typeface="PMingLiU"/>
              </a:rPr>
              <a:t>ス</a:t>
            </a:r>
            <a:r>
              <a:rPr sz="850" spc="-185" dirty="0">
                <a:solidFill>
                  <a:srgbClr val="CC0033"/>
                </a:solidFill>
                <a:latin typeface="PMingLiU"/>
                <a:cs typeface="PMingLiU"/>
              </a:rPr>
              <a:t>ク</a:t>
            </a:r>
            <a:r>
              <a:rPr sz="850" spc="-200" dirty="0">
                <a:solidFill>
                  <a:srgbClr val="CC0033"/>
                </a:solidFill>
                <a:latin typeface="PMingLiU"/>
                <a:cs typeface="PMingLiU"/>
              </a:rPr>
              <a:t>フ</a:t>
            </a:r>
            <a:r>
              <a:rPr sz="850" spc="-215" dirty="0">
                <a:solidFill>
                  <a:srgbClr val="CC0033"/>
                </a:solidFill>
                <a:latin typeface="PMingLiU"/>
                <a:cs typeface="PMingLiU"/>
              </a:rPr>
              <a:t>ォ</a:t>
            </a:r>
            <a:r>
              <a:rPr sz="850" spc="-65" dirty="0">
                <a:solidFill>
                  <a:srgbClr val="CC0033"/>
                </a:solidFill>
                <a:latin typeface="PMingLiU"/>
                <a:cs typeface="PMingLiU"/>
              </a:rPr>
              <a:t>ー</a:t>
            </a:r>
            <a:r>
              <a:rPr sz="850" spc="-125" dirty="0">
                <a:solidFill>
                  <a:srgbClr val="CC0033"/>
                </a:solidFill>
                <a:latin typeface="PMingLiU"/>
                <a:cs typeface="PMingLiU"/>
              </a:rPr>
              <a:t>ス</a:t>
            </a:r>
            <a:endParaRPr sz="850">
              <a:latin typeface="PMingLiU"/>
              <a:cs typeface="PMingLiU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3978995" y="4909501"/>
            <a:ext cx="95885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38"/>
              </a:rPr>
              <a:t>国際連携タスクフォース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3978995" y="5132479"/>
            <a:ext cx="115506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39"/>
              </a:rPr>
              <a:t>国際／業界横断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39"/>
              </a:rPr>
              <a:t>EDI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39"/>
              </a:rPr>
              <a:t>タスク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3978995" y="5286849"/>
            <a:ext cx="32575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39"/>
              </a:rPr>
              <a:t>フォース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3828914" y="5324583"/>
            <a:ext cx="1387475" cy="4889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2560" marR="5080" indent="-150495" algn="just">
              <a:lnSpc>
                <a:spcPct val="126600"/>
              </a:lnSpc>
              <a:spcBef>
                <a:spcPts val="95"/>
              </a:spcBef>
              <a:tabLst>
                <a:tab pos="1373505" algn="l"/>
              </a:tabLst>
            </a:pPr>
            <a:r>
              <a:rPr sz="800" u="sng" dirty="0">
                <a:solidFill>
                  <a:srgbClr val="4A4A54"/>
                </a:solidFill>
                <a:uFill>
                  <a:solidFill>
                    <a:srgbClr val="DDDDDD"/>
                  </a:solidFill>
                </a:uFill>
                <a:latin typeface="Times New Roman"/>
                <a:cs typeface="Times New Roman"/>
                <a:hlinkClick r:id="rId39"/>
              </a:rPr>
              <a:t> 		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40"/>
              </a:rPr>
              <a:t>金流商流情報連携タスクフォ ース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698479" y="1444598"/>
            <a:ext cx="6183630" cy="574675"/>
          </a:xfrm>
          <a:prstGeom prst="rect">
            <a:avLst/>
          </a:prstGeom>
          <a:ln w="25728">
            <a:solidFill>
              <a:srgbClr val="3333CC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49530" marR="53975" indent="102870" algn="just">
              <a:lnSpc>
                <a:spcPct val="126600"/>
              </a:lnSpc>
              <a:spcBef>
                <a:spcPts val="260"/>
              </a:spcBef>
            </a:pPr>
            <a:r>
              <a:rPr sz="800" spc="5" dirty="0">
                <a:latin typeface="MS UI Gothic"/>
                <a:cs typeface="MS UI Gothic"/>
              </a:rPr>
              <a:t>ますます</a:t>
            </a:r>
            <a:r>
              <a:rPr sz="800" spc="10" dirty="0">
                <a:latin typeface="MS UI Gothic"/>
                <a:cs typeface="MS UI Gothic"/>
              </a:rPr>
              <a:t>国際化</a:t>
            </a:r>
            <a:r>
              <a:rPr sz="800" spc="5" dirty="0">
                <a:latin typeface="MS UI Gothic"/>
                <a:cs typeface="MS UI Gothic"/>
              </a:rPr>
              <a:t>する</a:t>
            </a:r>
            <a:r>
              <a:rPr sz="800" spc="10" dirty="0">
                <a:latin typeface="MS UI Gothic"/>
                <a:cs typeface="MS UI Gothic"/>
              </a:rPr>
              <a:t>経済環境</a:t>
            </a:r>
            <a:r>
              <a:rPr sz="800" spc="5" dirty="0">
                <a:latin typeface="MS UI Gothic"/>
                <a:cs typeface="MS UI Gothic"/>
              </a:rPr>
              <a:t>の</a:t>
            </a:r>
            <a:r>
              <a:rPr sz="800" spc="10" dirty="0">
                <a:latin typeface="MS UI Gothic"/>
                <a:cs typeface="MS UI Gothic"/>
              </a:rPr>
              <a:t>中</a:t>
            </a:r>
            <a:r>
              <a:rPr sz="800" spc="5" dirty="0">
                <a:latin typeface="MS UI Gothic"/>
                <a:cs typeface="MS UI Gothic"/>
              </a:rPr>
              <a:t>、グローバル・サプライチェーンに</a:t>
            </a:r>
            <a:r>
              <a:rPr sz="800" spc="10" dirty="0">
                <a:latin typeface="MS UI Gothic"/>
                <a:cs typeface="MS UI Gothic"/>
              </a:rPr>
              <a:t>共通</a:t>
            </a:r>
            <a:r>
              <a:rPr sz="800" spc="5" dirty="0">
                <a:latin typeface="MS UI Gothic"/>
                <a:cs typeface="MS UI Gothic"/>
              </a:rPr>
              <a:t>の</a:t>
            </a:r>
            <a:r>
              <a:rPr sz="800" spc="10" dirty="0">
                <a:latin typeface="MS UI Gothic"/>
                <a:cs typeface="MS UI Gothic"/>
              </a:rPr>
              <a:t>情報基盤</a:t>
            </a:r>
            <a:r>
              <a:rPr sz="800" spc="5" dirty="0">
                <a:latin typeface="MS UI Gothic"/>
                <a:cs typeface="MS UI Gothic"/>
              </a:rPr>
              <a:t>を</a:t>
            </a:r>
            <a:r>
              <a:rPr sz="800" spc="10" dirty="0">
                <a:latin typeface="MS UI Gothic"/>
                <a:cs typeface="MS UI Gothic"/>
              </a:rPr>
              <a:t>構築</a:t>
            </a:r>
            <a:r>
              <a:rPr sz="800" spc="5" dirty="0">
                <a:latin typeface="MS UI Gothic"/>
                <a:cs typeface="MS UI Gothic"/>
              </a:rPr>
              <a:t>することを</a:t>
            </a:r>
            <a:r>
              <a:rPr sz="800" spc="10" dirty="0">
                <a:latin typeface="MS UI Gothic"/>
                <a:cs typeface="MS UI Gothic"/>
              </a:rPr>
              <a:t>目指</a:t>
            </a:r>
            <a:r>
              <a:rPr sz="800" spc="5" dirty="0">
                <a:latin typeface="MS UI Gothic"/>
                <a:cs typeface="MS UI Gothic"/>
              </a:rPr>
              <a:t>して、</a:t>
            </a:r>
            <a:r>
              <a:rPr sz="800" spc="45" dirty="0">
                <a:latin typeface="MS UI Gothic"/>
                <a:cs typeface="MS UI Gothic"/>
              </a:rPr>
              <a:t> </a:t>
            </a:r>
            <a:r>
              <a:rPr sz="800" spc="5" dirty="0">
                <a:latin typeface="Verdana"/>
                <a:cs typeface="Verdana"/>
              </a:rPr>
              <a:t>2015</a:t>
            </a:r>
            <a:r>
              <a:rPr sz="800" spc="10" dirty="0">
                <a:latin typeface="MS UI Gothic"/>
                <a:cs typeface="MS UI Gothic"/>
              </a:rPr>
              <a:t>年</a:t>
            </a:r>
            <a:r>
              <a:rPr sz="800" spc="5" dirty="0">
                <a:latin typeface="Verdana"/>
                <a:cs typeface="Verdana"/>
              </a:rPr>
              <a:t>4</a:t>
            </a:r>
            <a:r>
              <a:rPr sz="800" spc="10" dirty="0">
                <a:latin typeface="MS UI Gothic"/>
                <a:cs typeface="MS UI Gothic"/>
              </a:rPr>
              <a:t>月</a:t>
            </a:r>
            <a:r>
              <a:rPr sz="800" spc="5" dirty="0">
                <a:latin typeface="MS UI Gothic"/>
                <a:cs typeface="MS UI Gothic"/>
              </a:rPr>
              <a:t>、</a:t>
            </a:r>
            <a:r>
              <a:rPr sz="800" spc="10" dirty="0">
                <a:latin typeface="MS UI Gothic"/>
                <a:cs typeface="MS UI Gothic"/>
              </a:rPr>
              <a:t>国連</a:t>
            </a:r>
            <a:r>
              <a:rPr sz="800" dirty="0">
                <a:latin typeface="Verdana"/>
                <a:cs typeface="Verdana"/>
              </a:rPr>
              <a:t>CEFACT</a:t>
            </a:r>
            <a:r>
              <a:rPr sz="800" spc="10" dirty="0">
                <a:latin typeface="MS UI Gothic"/>
                <a:cs typeface="MS UI Gothic"/>
              </a:rPr>
              <a:t>日本委 員会</a:t>
            </a:r>
            <a:r>
              <a:rPr sz="800" spc="5" dirty="0">
                <a:latin typeface="MS UI Gothic"/>
                <a:cs typeface="MS UI Gothic"/>
              </a:rPr>
              <a:t>の</a:t>
            </a:r>
            <a:r>
              <a:rPr sz="800" spc="10" dirty="0">
                <a:latin typeface="MS UI Gothic"/>
                <a:cs typeface="MS UI Gothic"/>
              </a:rPr>
              <a:t>下</a:t>
            </a:r>
            <a:r>
              <a:rPr sz="800" spc="5" dirty="0">
                <a:latin typeface="MS UI Gothic"/>
                <a:cs typeface="MS UI Gothic"/>
              </a:rPr>
              <a:t>に</a:t>
            </a:r>
            <a:r>
              <a:rPr sz="800" spc="10" dirty="0">
                <a:latin typeface="MS UI Gothic"/>
                <a:cs typeface="MS UI Gothic"/>
              </a:rPr>
              <a:t>一般社団法人</a:t>
            </a:r>
            <a:r>
              <a:rPr sz="800" spc="5" dirty="0">
                <a:latin typeface="MS UI Gothic"/>
                <a:cs typeface="MS UI Gothic"/>
              </a:rPr>
              <a:t>サプライチェーン</a:t>
            </a:r>
            <a:r>
              <a:rPr sz="800" spc="10" dirty="0">
                <a:latin typeface="MS UI Gothic"/>
                <a:cs typeface="MS UI Gothic"/>
              </a:rPr>
              <a:t>情報基盤研究会</a:t>
            </a:r>
            <a:r>
              <a:rPr sz="800" spc="5" dirty="0">
                <a:latin typeface="MS UI Gothic"/>
                <a:cs typeface="MS UI Gothic"/>
              </a:rPr>
              <a:t>（</a:t>
            </a:r>
            <a:r>
              <a:rPr sz="800" spc="5" dirty="0">
                <a:latin typeface="Verdana"/>
                <a:cs typeface="Verdana"/>
              </a:rPr>
              <a:t>SIPS:Supply</a:t>
            </a:r>
            <a:r>
              <a:rPr sz="800" spc="-5" dirty="0">
                <a:latin typeface="Verdana"/>
                <a:cs typeface="Verdana"/>
              </a:rPr>
              <a:t> </a:t>
            </a:r>
            <a:r>
              <a:rPr sz="800" spc="5" dirty="0">
                <a:latin typeface="Verdana"/>
                <a:cs typeface="Verdana"/>
              </a:rPr>
              <a:t>chain</a:t>
            </a:r>
            <a:r>
              <a:rPr sz="800" spc="-5" dirty="0">
                <a:latin typeface="Verdana"/>
                <a:cs typeface="Verdana"/>
              </a:rPr>
              <a:t> </a:t>
            </a:r>
            <a:r>
              <a:rPr sz="800" spc="5" dirty="0">
                <a:latin typeface="Verdana"/>
                <a:cs typeface="Verdana"/>
              </a:rPr>
              <a:t>Information</a:t>
            </a:r>
            <a:r>
              <a:rPr sz="800" dirty="0">
                <a:latin typeface="Verdana"/>
                <a:cs typeface="Verdana"/>
              </a:rPr>
              <a:t> </a:t>
            </a:r>
            <a:r>
              <a:rPr sz="800" spc="5" dirty="0">
                <a:latin typeface="Verdana"/>
                <a:cs typeface="Verdana"/>
              </a:rPr>
              <a:t>Platform</a:t>
            </a:r>
            <a:r>
              <a:rPr sz="800" spc="-5" dirty="0">
                <a:latin typeface="Verdana"/>
                <a:cs typeface="Verdana"/>
              </a:rPr>
              <a:t> </a:t>
            </a:r>
            <a:r>
              <a:rPr sz="800" spc="5" dirty="0">
                <a:latin typeface="Verdana"/>
                <a:cs typeface="Verdana"/>
              </a:rPr>
              <a:t>Study</a:t>
            </a:r>
            <a:r>
              <a:rPr sz="800" dirty="0">
                <a:latin typeface="Verdana"/>
                <a:cs typeface="Verdana"/>
              </a:rPr>
              <a:t> </a:t>
            </a:r>
            <a:r>
              <a:rPr sz="800" spc="5" dirty="0">
                <a:latin typeface="Verdana"/>
                <a:cs typeface="Verdana"/>
              </a:rPr>
              <a:t>group)</a:t>
            </a:r>
            <a:r>
              <a:rPr sz="800" spc="5" dirty="0">
                <a:latin typeface="MS UI Gothic"/>
                <a:cs typeface="MS UI Gothic"/>
              </a:rPr>
              <a:t>が</a:t>
            </a:r>
            <a:r>
              <a:rPr sz="800" spc="10" dirty="0">
                <a:latin typeface="MS UI Gothic"/>
                <a:cs typeface="MS UI Gothic"/>
              </a:rPr>
              <a:t>誕生</a:t>
            </a:r>
            <a:r>
              <a:rPr sz="800" spc="5" dirty="0">
                <a:latin typeface="MS UI Gothic"/>
                <a:cs typeface="MS UI Gothic"/>
              </a:rPr>
              <a:t>しました。</a:t>
            </a:r>
            <a:r>
              <a:rPr sz="800" spc="35" dirty="0">
                <a:latin typeface="MS UI Gothic"/>
                <a:cs typeface="MS UI Gothic"/>
              </a:rPr>
              <a:t> </a:t>
            </a:r>
            <a:r>
              <a:rPr sz="800" spc="10" dirty="0">
                <a:latin typeface="MS UI Gothic"/>
                <a:cs typeface="MS UI Gothic"/>
              </a:rPr>
              <a:t>皆 様</a:t>
            </a:r>
            <a:r>
              <a:rPr sz="800" spc="5" dirty="0">
                <a:latin typeface="MS UI Gothic"/>
                <a:cs typeface="MS UI Gothic"/>
              </a:rPr>
              <a:t>のご</a:t>
            </a:r>
            <a:r>
              <a:rPr sz="800" spc="10" dirty="0">
                <a:latin typeface="MS UI Gothic"/>
                <a:cs typeface="MS UI Gothic"/>
              </a:rPr>
              <a:t>参加</a:t>
            </a:r>
            <a:r>
              <a:rPr sz="800" spc="5" dirty="0">
                <a:latin typeface="MS UI Gothic"/>
                <a:cs typeface="MS UI Gothic"/>
              </a:rPr>
              <a:t>をお</a:t>
            </a:r>
            <a:r>
              <a:rPr sz="800" spc="10" dirty="0">
                <a:latin typeface="MS UI Gothic"/>
                <a:cs typeface="MS UI Gothic"/>
              </a:rPr>
              <a:t>待</a:t>
            </a:r>
            <a:r>
              <a:rPr sz="800" spc="5" dirty="0">
                <a:latin typeface="MS UI Gothic"/>
                <a:cs typeface="MS UI Gothic"/>
              </a:rPr>
              <a:t>ちしております。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754223" y="4441940"/>
            <a:ext cx="5968955" cy="34304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754223" y="6380136"/>
            <a:ext cx="5968955" cy="34304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737235" y="6581495"/>
            <a:ext cx="4410075" cy="36226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50" b="1" spc="-5" dirty="0">
                <a:solidFill>
                  <a:srgbClr val="333333"/>
                </a:solidFill>
                <a:latin typeface="Verdana"/>
                <a:cs typeface="Verdana"/>
              </a:rPr>
              <a:t>TOPICS</a:t>
            </a:r>
            <a:endParaRPr sz="9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950">
              <a:latin typeface="Times New Roman"/>
              <a:cs typeface="Times New Roman"/>
            </a:endParaRPr>
          </a:p>
          <a:p>
            <a:pPr marL="201295">
              <a:lnSpc>
                <a:spcPct val="100000"/>
              </a:lnSpc>
              <a:spcBef>
                <a:spcPts val="5"/>
              </a:spcBef>
              <a:tabLst>
                <a:tab pos="835660" algn="l"/>
              </a:tabLst>
            </a:pPr>
            <a:r>
              <a:rPr sz="800" spc="5" dirty="0">
                <a:solidFill>
                  <a:srgbClr val="006699"/>
                </a:solidFill>
                <a:latin typeface="Verdana"/>
                <a:cs typeface="Verdana"/>
                <a:hlinkClick r:id="rId42"/>
              </a:rPr>
              <a:t>19.06.11	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2"/>
              </a:rPr>
              <a:t>2019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2"/>
              </a:rPr>
              <a:t>年度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2"/>
              </a:rPr>
              <a:t>SIPS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2"/>
              </a:rPr>
              <a:t>定時社員総会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42"/>
              </a:rPr>
              <a:t>が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2"/>
              </a:rPr>
              <a:t>開催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42"/>
              </a:rPr>
              <a:t>されました</a:t>
            </a:r>
            <a:endParaRPr sz="800">
              <a:latin typeface="MS UI Gothic"/>
              <a:cs typeface="MS UI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950">
              <a:latin typeface="Times New Roman"/>
              <a:cs typeface="Times New Roman"/>
            </a:endParaRPr>
          </a:p>
          <a:p>
            <a:pPr marL="201295">
              <a:lnSpc>
                <a:spcPct val="100000"/>
              </a:lnSpc>
              <a:tabLst>
                <a:tab pos="835660" algn="l"/>
              </a:tabLst>
            </a:pPr>
            <a:r>
              <a:rPr sz="800" spc="5" dirty="0">
                <a:solidFill>
                  <a:srgbClr val="006699"/>
                </a:solidFill>
                <a:latin typeface="Verdana"/>
                <a:cs typeface="Verdana"/>
                <a:hlinkClick r:id="rId43"/>
              </a:rPr>
              <a:t>19.05.28	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3"/>
              </a:rPr>
              <a:t>2019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3"/>
              </a:rPr>
              <a:t>年度</a:t>
            </a:r>
            <a:r>
              <a:rPr sz="800" spc="-5" dirty="0">
                <a:solidFill>
                  <a:srgbClr val="4A4A54"/>
                </a:solidFill>
                <a:latin typeface="Verdana"/>
                <a:cs typeface="Verdana"/>
                <a:hlinkClick r:id="rId43"/>
              </a:rPr>
              <a:t>AFACT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3"/>
              </a:rPr>
              <a:t>中間会議報告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43"/>
              </a:rPr>
              <a:t>（タイ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3"/>
              </a:rPr>
              <a:t>＿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43"/>
              </a:rPr>
              <a:t>バンコク）</a:t>
            </a:r>
            <a:endParaRPr sz="800">
              <a:latin typeface="MS UI Gothic"/>
              <a:cs typeface="MS UI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950">
              <a:latin typeface="Times New Roman"/>
              <a:cs typeface="Times New Roman"/>
            </a:endParaRPr>
          </a:p>
          <a:p>
            <a:pPr marL="201295">
              <a:lnSpc>
                <a:spcPct val="100000"/>
              </a:lnSpc>
              <a:tabLst>
                <a:tab pos="835660" algn="l"/>
              </a:tabLst>
            </a:pPr>
            <a:r>
              <a:rPr sz="800" spc="5" dirty="0">
                <a:solidFill>
                  <a:srgbClr val="006699"/>
                </a:solidFill>
                <a:latin typeface="Verdana"/>
                <a:cs typeface="Verdana"/>
                <a:hlinkClick r:id="rId44"/>
              </a:rPr>
              <a:t>19.05.18	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4"/>
              </a:rPr>
              <a:t>業界横断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4"/>
              </a:rPr>
              <a:t>EDI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4"/>
              </a:rPr>
              <a:t>仕様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4"/>
              </a:rPr>
              <a:t>V5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44"/>
              </a:rPr>
              <a:t>を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4"/>
              </a:rPr>
              <a:t>公開</a:t>
            </a:r>
            <a:endParaRPr sz="800">
              <a:latin typeface="MS UI Gothic"/>
              <a:cs typeface="MS UI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950">
              <a:latin typeface="Times New Roman"/>
              <a:cs typeface="Times New Roman"/>
            </a:endParaRPr>
          </a:p>
          <a:p>
            <a:pPr marL="201295">
              <a:lnSpc>
                <a:spcPct val="100000"/>
              </a:lnSpc>
              <a:tabLst>
                <a:tab pos="835660" algn="l"/>
              </a:tabLst>
            </a:pPr>
            <a:r>
              <a:rPr sz="800" spc="5" dirty="0">
                <a:solidFill>
                  <a:srgbClr val="006699"/>
                </a:solidFill>
                <a:latin typeface="Verdana"/>
                <a:cs typeface="Verdana"/>
                <a:hlinkClick r:id="rId45"/>
              </a:rPr>
              <a:t>19.04.26	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5"/>
              </a:rPr>
              <a:t>業界横断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5"/>
              </a:rPr>
              <a:t>EDI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45"/>
              </a:rPr>
              <a:t>レジストリ（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5"/>
              </a:rPr>
              <a:t>業界横断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5"/>
              </a:rPr>
              <a:t>EDI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5"/>
              </a:rPr>
              <a:t>参照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45"/>
              </a:rPr>
              <a:t>および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5"/>
              </a:rPr>
              <a:t>金融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5"/>
              </a:rPr>
              <a:t>EDI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45"/>
              </a:rPr>
              <a:t>）を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5"/>
              </a:rPr>
              <a:t>更新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45"/>
              </a:rPr>
              <a:t>しました</a:t>
            </a:r>
            <a:endParaRPr sz="800">
              <a:latin typeface="MS UI Gothic"/>
              <a:cs typeface="MS UI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950">
              <a:latin typeface="Times New Roman"/>
              <a:cs typeface="Times New Roman"/>
            </a:endParaRPr>
          </a:p>
          <a:p>
            <a:pPr marL="201295">
              <a:lnSpc>
                <a:spcPct val="100000"/>
              </a:lnSpc>
              <a:tabLst>
                <a:tab pos="835660" algn="l"/>
              </a:tabLst>
            </a:pPr>
            <a:r>
              <a:rPr sz="800" spc="5" dirty="0">
                <a:solidFill>
                  <a:srgbClr val="006699"/>
                </a:solidFill>
                <a:latin typeface="Verdana"/>
                <a:cs typeface="Verdana"/>
                <a:hlinkClick r:id="rId23"/>
              </a:rPr>
              <a:t>19.04.22	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3"/>
              </a:rPr>
              <a:t>国連</a:t>
            </a:r>
            <a:r>
              <a:rPr sz="800" dirty="0">
                <a:solidFill>
                  <a:srgbClr val="4A4A54"/>
                </a:solidFill>
                <a:latin typeface="Verdana"/>
                <a:cs typeface="Verdana"/>
                <a:hlinkClick r:id="rId23"/>
              </a:rPr>
              <a:t>CEFACT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3"/>
              </a:rPr>
              <a:t>共通辞書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3"/>
              </a:rPr>
              <a:t>2019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3"/>
              </a:rPr>
              <a:t>年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3"/>
              </a:rPr>
              <a:t>A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3"/>
              </a:rPr>
              <a:t>版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23"/>
              </a:rPr>
              <a:t>（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3"/>
              </a:rPr>
              <a:t>日本語対応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23"/>
              </a:rPr>
              <a:t>）がダウンロードできるようになりました</a:t>
            </a:r>
            <a:endParaRPr sz="800">
              <a:latin typeface="MS UI Gothic"/>
              <a:cs typeface="MS UI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950">
              <a:latin typeface="Times New Roman"/>
              <a:cs typeface="Times New Roman"/>
            </a:endParaRPr>
          </a:p>
          <a:p>
            <a:pPr marL="201295">
              <a:lnSpc>
                <a:spcPct val="100000"/>
              </a:lnSpc>
              <a:tabLst>
                <a:tab pos="835660" algn="l"/>
              </a:tabLst>
            </a:pPr>
            <a:r>
              <a:rPr sz="800" spc="5" dirty="0">
                <a:solidFill>
                  <a:srgbClr val="006699"/>
                </a:solidFill>
                <a:latin typeface="Verdana"/>
                <a:cs typeface="Verdana"/>
                <a:hlinkClick r:id="rId46"/>
              </a:rPr>
              <a:t>19.04.15	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6"/>
              </a:rPr>
              <a:t>第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6"/>
              </a:rPr>
              <a:t>33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6"/>
              </a:rPr>
              <a:t>回国連</a:t>
            </a:r>
            <a:r>
              <a:rPr sz="800" dirty="0">
                <a:solidFill>
                  <a:srgbClr val="4A4A54"/>
                </a:solidFill>
                <a:latin typeface="Verdana"/>
                <a:cs typeface="Verdana"/>
                <a:hlinkClick r:id="rId46"/>
              </a:rPr>
              <a:t>CEFACT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46"/>
              </a:rPr>
              <a:t>フォーラム（ジュネーブ）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6"/>
              </a:rPr>
              <a:t>報告</a:t>
            </a:r>
            <a:endParaRPr sz="800">
              <a:latin typeface="MS UI Gothic"/>
              <a:cs typeface="MS UI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950">
              <a:latin typeface="Times New Roman"/>
              <a:cs typeface="Times New Roman"/>
            </a:endParaRPr>
          </a:p>
          <a:p>
            <a:pPr marL="201295">
              <a:lnSpc>
                <a:spcPct val="100000"/>
              </a:lnSpc>
              <a:spcBef>
                <a:spcPts val="5"/>
              </a:spcBef>
              <a:tabLst>
                <a:tab pos="835660" algn="l"/>
              </a:tabLst>
            </a:pPr>
            <a:r>
              <a:rPr sz="800" spc="5" dirty="0">
                <a:solidFill>
                  <a:srgbClr val="006699"/>
                </a:solidFill>
                <a:latin typeface="Verdana"/>
                <a:cs typeface="Verdana"/>
                <a:hlinkClick r:id="rId47"/>
              </a:rPr>
              <a:t>19.02.19	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7"/>
              </a:rPr>
              <a:t>2018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7"/>
              </a:rPr>
              <a:t>年度第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7"/>
              </a:rPr>
              <a:t>4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7"/>
              </a:rPr>
              <a:t>回金流商流情報連携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47"/>
              </a:rPr>
              <a:t>タスクフォース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7"/>
              </a:rPr>
              <a:t>開催</a:t>
            </a:r>
            <a:endParaRPr sz="800">
              <a:latin typeface="MS UI Gothic"/>
              <a:cs typeface="MS UI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950">
              <a:latin typeface="Times New Roman"/>
              <a:cs typeface="Times New Roman"/>
            </a:endParaRPr>
          </a:p>
          <a:p>
            <a:pPr marL="201295">
              <a:lnSpc>
                <a:spcPct val="100000"/>
              </a:lnSpc>
              <a:tabLst>
                <a:tab pos="835660" algn="l"/>
              </a:tabLst>
            </a:pPr>
            <a:r>
              <a:rPr sz="800" spc="5" dirty="0">
                <a:solidFill>
                  <a:srgbClr val="006699"/>
                </a:solidFill>
                <a:latin typeface="Verdana"/>
                <a:cs typeface="Verdana"/>
                <a:hlinkClick r:id="rId48"/>
              </a:rPr>
              <a:t>19.01.31	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8"/>
              </a:rPr>
              <a:t>2018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8"/>
              </a:rPr>
              <a:t>年度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8"/>
              </a:rPr>
              <a:t>SIPS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48"/>
              </a:rPr>
              <a:t>ラウンドテーブル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8"/>
              </a:rPr>
              <a:t>報告</a:t>
            </a:r>
            <a:endParaRPr sz="800">
              <a:latin typeface="MS UI Gothic"/>
              <a:cs typeface="MS UI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950">
              <a:latin typeface="Times New Roman"/>
              <a:cs typeface="Times New Roman"/>
            </a:endParaRPr>
          </a:p>
          <a:p>
            <a:pPr marL="201295">
              <a:lnSpc>
                <a:spcPct val="100000"/>
              </a:lnSpc>
              <a:tabLst>
                <a:tab pos="835660" algn="l"/>
              </a:tabLst>
            </a:pPr>
            <a:r>
              <a:rPr sz="800" spc="5" dirty="0">
                <a:solidFill>
                  <a:srgbClr val="006699"/>
                </a:solidFill>
                <a:latin typeface="Verdana"/>
                <a:cs typeface="Verdana"/>
                <a:hlinkClick r:id="rId25"/>
              </a:rPr>
              <a:t>19.01.25	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5"/>
              </a:rPr>
              <a:t>国連</a:t>
            </a:r>
            <a:r>
              <a:rPr sz="800" dirty="0">
                <a:solidFill>
                  <a:srgbClr val="4A4A54"/>
                </a:solidFill>
                <a:latin typeface="Verdana"/>
                <a:cs typeface="Verdana"/>
                <a:hlinkClick r:id="rId25"/>
              </a:rPr>
              <a:t>CEFACT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5"/>
              </a:rPr>
              <a:t>標準準拠＿業界横断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5"/>
              </a:rPr>
              <a:t>EDI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5"/>
              </a:rPr>
              <a:t>仕様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25"/>
              </a:rPr>
              <a:t>の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5"/>
              </a:rPr>
              <a:t>管理手順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25"/>
              </a:rPr>
              <a:t>を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5"/>
              </a:rPr>
              <a:t>発行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25"/>
              </a:rPr>
              <a:t>しました</a:t>
            </a:r>
            <a:endParaRPr sz="800">
              <a:latin typeface="MS UI Gothic"/>
              <a:cs typeface="MS UI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950">
              <a:latin typeface="Times New Roman"/>
              <a:cs typeface="Times New Roman"/>
            </a:endParaRPr>
          </a:p>
          <a:p>
            <a:pPr marL="201295">
              <a:lnSpc>
                <a:spcPct val="100000"/>
              </a:lnSpc>
              <a:tabLst>
                <a:tab pos="835660" algn="l"/>
              </a:tabLst>
            </a:pPr>
            <a:r>
              <a:rPr sz="800" spc="5" dirty="0">
                <a:solidFill>
                  <a:srgbClr val="006699"/>
                </a:solidFill>
                <a:latin typeface="Verdana"/>
                <a:cs typeface="Verdana"/>
                <a:hlinkClick r:id="rId49"/>
              </a:rPr>
              <a:t>19.01.22	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9"/>
              </a:rPr>
              <a:t>2018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9"/>
              </a:rPr>
              <a:t>年度第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9"/>
              </a:rPr>
              <a:t>5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9"/>
              </a:rPr>
              <a:t>回国際／業界横断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49"/>
              </a:rPr>
              <a:t>タスクフォース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9"/>
              </a:rPr>
              <a:t>開催</a:t>
            </a:r>
            <a:endParaRPr sz="800">
              <a:latin typeface="MS UI Gothic"/>
              <a:cs typeface="MS UI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950">
              <a:latin typeface="Times New Roman"/>
              <a:cs typeface="Times New Roman"/>
            </a:endParaRPr>
          </a:p>
          <a:p>
            <a:pPr marL="201295">
              <a:lnSpc>
                <a:spcPct val="100000"/>
              </a:lnSpc>
              <a:tabLst>
                <a:tab pos="835660" algn="l"/>
              </a:tabLst>
            </a:pPr>
            <a:r>
              <a:rPr sz="800" spc="5" dirty="0">
                <a:solidFill>
                  <a:srgbClr val="006699"/>
                </a:solidFill>
                <a:latin typeface="Verdana"/>
                <a:cs typeface="Verdana"/>
                <a:hlinkClick r:id="rId50"/>
              </a:rPr>
              <a:t>19.01.09	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50"/>
              </a:rPr>
              <a:t>2018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50"/>
              </a:rPr>
              <a:t>年度第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50"/>
              </a:rPr>
              <a:t>4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50"/>
              </a:rPr>
              <a:t>回国際連携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50"/>
              </a:rPr>
              <a:t>タスクフォース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50"/>
              </a:rPr>
              <a:t>開催</a:t>
            </a:r>
            <a:endParaRPr sz="800">
              <a:latin typeface="MS UI Gothic"/>
              <a:cs typeface="MS UI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950">
              <a:latin typeface="Times New Roman"/>
              <a:cs typeface="Times New Roman"/>
            </a:endParaRPr>
          </a:p>
          <a:p>
            <a:pPr marL="201295">
              <a:lnSpc>
                <a:spcPct val="100000"/>
              </a:lnSpc>
              <a:spcBef>
                <a:spcPts val="5"/>
              </a:spcBef>
              <a:tabLst>
                <a:tab pos="835660" algn="l"/>
              </a:tabLst>
            </a:pPr>
            <a:r>
              <a:rPr sz="800" spc="5" dirty="0">
                <a:solidFill>
                  <a:srgbClr val="006699"/>
                </a:solidFill>
                <a:latin typeface="Verdana"/>
                <a:cs typeface="Verdana"/>
                <a:hlinkClick r:id="rId23"/>
              </a:rPr>
              <a:t>18.12.20	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3"/>
              </a:rPr>
              <a:t>国連</a:t>
            </a:r>
            <a:r>
              <a:rPr sz="800" dirty="0">
                <a:solidFill>
                  <a:srgbClr val="4A4A54"/>
                </a:solidFill>
                <a:latin typeface="Verdana"/>
                <a:cs typeface="Verdana"/>
                <a:hlinkClick r:id="rId23"/>
              </a:rPr>
              <a:t>CEFACT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3"/>
              </a:rPr>
              <a:t>共通辞書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3"/>
              </a:rPr>
              <a:t>2018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3"/>
              </a:rPr>
              <a:t>年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3"/>
              </a:rPr>
              <a:t>B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3"/>
              </a:rPr>
              <a:t>版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23"/>
              </a:rPr>
              <a:t>（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3"/>
              </a:rPr>
              <a:t>日本語対応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23"/>
              </a:rPr>
              <a:t>）がダウンロードできるようになりました</a:t>
            </a:r>
            <a:endParaRPr sz="800">
              <a:latin typeface="MS UI Gothic"/>
              <a:cs typeface="MS UI Goth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950">
              <a:latin typeface="Times New Roman"/>
              <a:cs typeface="Times New Roman"/>
            </a:endParaRPr>
          </a:p>
          <a:p>
            <a:pPr marL="201295">
              <a:lnSpc>
                <a:spcPct val="100000"/>
              </a:lnSpc>
              <a:tabLst>
                <a:tab pos="835660" algn="l"/>
              </a:tabLst>
            </a:pPr>
            <a:r>
              <a:rPr sz="800" spc="5" dirty="0">
                <a:solidFill>
                  <a:srgbClr val="006699"/>
                </a:solidFill>
                <a:latin typeface="Verdana"/>
                <a:cs typeface="Verdana"/>
                <a:hlinkClick r:id="rId51"/>
              </a:rPr>
              <a:t>18.12.12	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51"/>
              </a:rPr>
              <a:t>2018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51"/>
              </a:rPr>
              <a:t>年度第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51"/>
              </a:rPr>
              <a:t>4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51"/>
              </a:rPr>
              <a:t>回国際／業界横断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51"/>
              </a:rPr>
              <a:t>タスクフォース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51"/>
              </a:rPr>
              <a:t>開催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5565303" y="1007382"/>
            <a:ext cx="121793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835025" algn="l"/>
              </a:tabLst>
            </a:pPr>
            <a:r>
              <a:rPr sz="800" spc="5" dirty="0">
                <a:solidFill>
                  <a:srgbClr val="ABABAB"/>
                </a:solidFill>
                <a:latin typeface="MS UI Gothic"/>
                <a:cs typeface="MS UI Gothic"/>
                <a:hlinkClick r:id="rId52"/>
              </a:rPr>
              <a:t>お問い合わせ</a:t>
            </a:r>
            <a:r>
              <a:rPr sz="800" spc="5" dirty="0">
                <a:solidFill>
                  <a:srgbClr val="ABABAB"/>
                </a:solidFill>
                <a:latin typeface="MS UI Gothic"/>
                <a:cs typeface="MS UI Gothic"/>
              </a:rPr>
              <a:t>	</a:t>
            </a:r>
            <a:r>
              <a:rPr sz="800" spc="5" dirty="0">
                <a:solidFill>
                  <a:srgbClr val="ABABAB"/>
                </a:solidFill>
                <a:latin typeface="Verdana"/>
                <a:cs typeface="Verdana"/>
                <a:hlinkClick r:id="rId53"/>
              </a:rPr>
              <a:t>English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4845046" y="1007382"/>
            <a:ext cx="47180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ABABAB"/>
                </a:solidFill>
                <a:latin typeface="MS UI Gothic"/>
                <a:cs typeface="MS UI Gothic"/>
                <a:hlinkClick r:id="rId54"/>
              </a:rPr>
              <a:t>サイトマップ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599854" y="368300"/>
            <a:ext cx="6380607" cy="617478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矢印: 下 108">
            <a:extLst>
              <a:ext uri="{FF2B5EF4-FFF2-40B4-BE49-F238E27FC236}">
                <a16:creationId xmlns:a16="http://schemas.microsoft.com/office/drawing/2014/main" id="{09432D00-C1AB-4168-943F-5306DA7B6FC8}"/>
              </a:ext>
            </a:extLst>
          </p:cNvPr>
          <p:cNvSpPr/>
          <p:nvPr/>
        </p:nvSpPr>
        <p:spPr>
          <a:xfrm rot="2744596">
            <a:off x="6572708" y="2343456"/>
            <a:ext cx="334640" cy="5746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3254" y="165100"/>
            <a:ext cx="477520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dirty="0">
                <a:latin typeface="Arial"/>
                <a:cs typeface="Arial"/>
              </a:rPr>
              <a:t>2019/6/25</a:t>
            </a:r>
            <a:endParaRPr sz="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40943" y="177800"/>
            <a:ext cx="923290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dirty="0">
                <a:latin typeface="Arial"/>
                <a:cs typeface="Arial"/>
              </a:rPr>
              <a:t>SIPS</a:t>
            </a:r>
            <a:r>
              <a:rPr sz="800" spc="-4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-</a:t>
            </a:r>
            <a:r>
              <a:rPr sz="800" spc="-40" dirty="0">
                <a:latin typeface="Arial"/>
                <a:cs typeface="Arial"/>
              </a:rPr>
              <a:t> </a:t>
            </a:r>
            <a:r>
              <a:rPr sz="800" dirty="0">
                <a:latin typeface="Meiryo"/>
                <a:cs typeface="Meiryo"/>
              </a:rPr>
              <a:t>国際</a:t>
            </a:r>
            <a:r>
              <a:rPr sz="800" dirty="0">
                <a:latin typeface="Arial"/>
                <a:cs typeface="Arial"/>
              </a:rPr>
              <a:t>EDI</a:t>
            </a:r>
            <a:r>
              <a:rPr sz="800" dirty="0">
                <a:latin typeface="Meiryo"/>
                <a:cs typeface="Meiryo"/>
              </a:rPr>
              <a:t>標準</a:t>
            </a:r>
            <a:endParaRPr sz="800">
              <a:latin typeface="Meiryo"/>
              <a:cs typeface="Meiry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3254" y="10375899"/>
            <a:ext cx="2713990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5" dirty="0">
                <a:latin typeface="Arial"/>
                <a:cs typeface="Arial"/>
                <a:hlinkClick r:id="rId2"/>
              </a:rPr>
              <a:t>www.caos-a.co.jp/SIPS/dictionary/dictionary_download.html</a:t>
            </a:r>
            <a:endParaRPr sz="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79058" y="10375899"/>
            <a:ext cx="16700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5" dirty="0">
                <a:latin typeface="Arial"/>
                <a:cs typeface="Arial"/>
              </a:rPr>
              <a:t>1/</a:t>
            </a:r>
            <a:r>
              <a:rPr sz="800" dirty="0">
                <a:latin typeface="Arial"/>
                <a:cs typeface="Arial"/>
              </a:rPr>
              <a:t>1</a:t>
            </a:r>
            <a:endParaRPr sz="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91278" y="6298662"/>
            <a:ext cx="6398260" cy="0"/>
          </a:xfrm>
          <a:custGeom>
            <a:avLst/>
            <a:gdLst/>
            <a:ahLst/>
            <a:cxnLst/>
            <a:rect l="l" t="t" r="r" b="b"/>
            <a:pathLst>
              <a:path w="6398259">
                <a:moveTo>
                  <a:pt x="0" y="0"/>
                </a:moveTo>
                <a:lnTo>
                  <a:pt x="6397759" y="0"/>
                </a:lnTo>
              </a:path>
            </a:pathLst>
          </a:custGeom>
          <a:ln w="8576">
            <a:solidFill>
              <a:srgbClr val="BABA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984749" y="368300"/>
            <a:ext cx="0" cy="5934710"/>
          </a:xfrm>
          <a:custGeom>
            <a:avLst/>
            <a:gdLst/>
            <a:ahLst/>
            <a:cxnLst/>
            <a:rect l="l" t="t" r="r" b="b"/>
            <a:pathLst>
              <a:path h="5934710">
                <a:moveTo>
                  <a:pt x="0" y="0"/>
                </a:moveTo>
                <a:lnTo>
                  <a:pt x="0" y="5934650"/>
                </a:lnTo>
              </a:path>
            </a:pathLst>
          </a:custGeom>
          <a:ln w="8576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95566" y="368300"/>
            <a:ext cx="0" cy="5934710"/>
          </a:xfrm>
          <a:custGeom>
            <a:avLst/>
            <a:gdLst/>
            <a:ahLst/>
            <a:cxnLst/>
            <a:rect l="l" t="t" r="r" b="b"/>
            <a:pathLst>
              <a:path h="5934710">
                <a:moveTo>
                  <a:pt x="0" y="0"/>
                </a:moveTo>
                <a:lnTo>
                  <a:pt x="0" y="5934650"/>
                </a:lnTo>
              </a:path>
            </a:pathLst>
          </a:custGeom>
          <a:ln w="8576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05680" y="1500343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51456">
            <a:solidFill>
              <a:srgbClr val="F1BE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05680" y="1744761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05680" y="1967739"/>
            <a:ext cx="1337945" cy="0"/>
          </a:xfrm>
          <a:custGeom>
            <a:avLst/>
            <a:gdLst/>
            <a:ahLst/>
            <a:cxnLst/>
            <a:rect l="l" t="t" r="r" b="b"/>
            <a:pathLst>
              <a:path w="1337945">
                <a:moveTo>
                  <a:pt x="0" y="0"/>
                </a:moveTo>
                <a:lnTo>
                  <a:pt x="1337869" y="0"/>
                </a:lnTo>
              </a:path>
            </a:pathLst>
          </a:custGeom>
          <a:ln w="8576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99854" y="5741217"/>
            <a:ext cx="6381115" cy="0"/>
          </a:xfrm>
          <a:custGeom>
            <a:avLst/>
            <a:gdLst/>
            <a:ahLst/>
            <a:cxnLst/>
            <a:rect l="l" t="t" r="r" b="b"/>
            <a:pathLst>
              <a:path w="6381115">
                <a:moveTo>
                  <a:pt x="0" y="0"/>
                </a:moveTo>
                <a:lnTo>
                  <a:pt x="6380607" y="0"/>
                </a:lnTo>
              </a:path>
            </a:pathLst>
          </a:custGeom>
          <a:ln w="8576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555201" y="1744761"/>
            <a:ext cx="4013835" cy="0"/>
          </a:xfrm>
          <a:custGeom>
            <a:avLst/>
            <a:gdLst/>
            <a:ahLst/>
            <a:cxnLst/>
            <a:rect l="l" t="t" r="r" b="b"/>
            <a:pathLst>
              <a:path w="4013834">
                <a:moveTo>
                  <a:pt x="0" y="0"/>
                </a:moveTo>
                <a:lnTo>
                  <a:pt x="4013607" y="0"/>
                </a:lnTo>
              </a:path>
            </a:pathLst>
          </a:custGeom>
          <a:ln w="25728">
            <a:solidFill>
              <a:srgbClr val="DDD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555201" y="2225022"/>
            <a:ext cx="4013835" cy="0"/>
          </a:xfrm>
          <a:custGeom>
            <a:avLst/>
            <a:gdLst/>
            <a:ahLst/>
            <a:cxnLst/>
            <a:rect l="l" t="t" r="r" b="b"/>
            <a:pathLst>
              <a:path w="4013834">
                <a:moveTo>
                  <a:pt x="0" y="0"/>
                </a:moveTo>
                <a:lnTo>
                  <a:pt x="4013607" y="0"/>
                </a:lnTo>
              </a:path>
            </a:pathLst>
          </a:custGeom>
          <a:ln w="8576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555201" y="5063706"/>
            <a:ext cx="2881630" cy="0"/>
          </a:xfrm>
          <a:custGeom>
            <a:avLst/>
            <a:gdLst/>
            <a:ahLst/>
            <a:cxnLst/>
            <a:rect l="l" t="t" r="r" b="b"/>
            <a:pathLst>
              <a:path w="2881629">
                <a:moveTo>
                  <a:pt x="0" y="0"/>
                </a:moveTo>
                <a:lnTo>
                  <a:pt x="2881564" y="0"/>
                </a:lnTo>
              </a:path>
            </a:pathLst>
          </a:custGeom>
          <a:ln w="8576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2538213" y="1178904"/>
            <a:ext cx="1175385" cy="1289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50" spc="15" dirty="0">
                <a:solidFill>
                  <a:srgbClr val="4A4A54"/>
                </a:solidFill>
                <a:latin typeface="Verdana"/>
                <a:cs typeface="Verdana"/>
                <a:hlinkClick r:id="rId3"/>
              </a:rPr>
              <a:t>HOME</a:t>
            </a:r>
            <a:r>
              <a:rPr sz="650" spc="210" dirty="0">
                <a:solidFill>
                  <a:srgbClr val="4A4A54"/>
                </a:solidFill>
                <a:latin typeface="Verdana"/>
                <a:cs typeface="Verdana"/>
              </a:rPr>
              <a:t> </a:t>
            </a:r>
            <a:r>
              <a:rPr sz="650" spc="25" dirty="0">
                <a:solidFill>
                  <a:srgbClr val="565656"/>
                </a:solidFill>
                <a:latin typeface="MS UI Gothic"/>
                <a:cs typeface="MS UI Gothic"/>
              </a:rPr>
              <a:t>共通辞書</a:t>
            </a:r>
            <a:r>
              <a:rPr sz="650" spc="20" dirty="0">
                <a:solidFill>
                  <a:srgbClr val="565656"/>
                </a:solidFill>
                <a:latin typeface="MS UI Gothic"/>
                <a:cs typeface="MS UI Gothic"/>
              </a:rPr>
              <a:t>の</a:t>
            </a:r>
            <a:r>
              <a:rPr sz="650" spc="15" dirty="0">
                <a:solidFill>
                  <a:srgbClr val="565656"/>
                </a:solidFill>
                <a:latin typeface="MS UI Gothic"/>
                <a:cs typeface="MS UI Gothic"/>
              </a:rPr>
              <a:t>ダウンロ</a:t>
            </a:r>
            <a:r>
              <a:rPr sz="650" spc="20" dirty="0">
                <a:solidFill>
                  <a:srgbClr val="565656"/>
                </a:solidFill>
                <a:latin typeface="MS UI Gothic"/>
                <a:cs typeface="MS UI Gothic"/>
              </a:rPr>
              <a:t>ー</a:t>
            </a:r>
            <a:r>
              <a:rPr sz="650" spc="15" dirty="0">
                <a:solidFill>
                  <a:srgbClr val="565656"/>
                </a:solidFill>
                <a:latin typeface="MS UI Gothic"/>
                <a:cs typeface="MS UI Gothic"/>
              </a:rPr>
              <a:t>ド</a:t>
            </a:r>
            <a:endParaRPr sz="650">
              <a:latin typeface="MS UI Gothic"/>
              <a:cs typeface="MS UI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675431" y="5166783"/>
            <a:ext cx="33591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3"/>
              </a:rPr>
              <a:t>HOME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277230" y="5166783"/>
            <a:ext cx="65341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</a:rPr>
              <a:t>ページの先頭へ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38213" y="1428297"/>
            <a:ext cx="1071245" cy="2305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150" spc="220" dirty="0">
                <a:solidFill>
                  <a:srgbClr val="CC0033"/>
                </a:solidFill>
                <a:latin typeface="PMingLiU"/>
                <a:cs typeface="PMingLiU"/>
              </a:rPr>
              <a:t>国</a:t>
            </a:r>
            <a:r>
              <a:rPr sz="1250" spc="114" dirty="0">
                <a:solidFill>
                  <a:srgbClr val="CC0033"/>
                </a:solidFill>
                <a:latin typeface="PMingLiU"/>
                <a:cs typeface="PMingLiU"/>
              </a:rPr>
              <a:t>際</a:t>
            </a:r>
            <a:r>
              <a:rPr sz="1350" b="1" spc="-5" dirty="0">
                <a:solidFill>
                  <a:srgbClr val="CC0033"/>
                </a:solidFill>
                <a:latin typeface="Verdana"/>
                <a:cs typeface="Verdana"/>
              </a:rPr>
              <a:t>EDI</a:t>
            </a:r>
            <a:r>
              <a:rPr sz="1200" spc="170" dirty="0">
                <a:solidFill>
                  <a:srgbClr val="CC0033"/>
                </a:solidFill>
                <a:latin typeface="PMingLiU"/>
                <a:cs typeface="PMingLiU"/>
              </a:rPr>
              <a:t>標</a:t>
            </a:r>
            <a:r>
              <a:rPr sz="1200" spc="150" dirty="0">
                <a:solidFill>
                  <a:srgbClr val="CC0033"/>
                </a:solidFill>
                <a:latin typeface="PMingLiU"/>
                <a:cs typeface="PMingLiU"/>
              </a:rPr>
              <a:t>準</a:t>
            </a:r>
            <a:endParaRPr sz="1200">
              <a:latin typeface="PMingLiU"/>
              <a:cs typeface="PMingLiU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623974" y="2019703"/>
            <a:ext cx="1440815" cy="1898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00" spc="195" dirty="0">
                <a:latin typeface="PMingLiU"/>
                <a:cs typeface="PMingLiU"/>
              </a:rPr>
              <a:t>国</a:t>
            </a:r>
            <a:r>
              <a:rPr sz="950" spc="145" dirty="0">
                <a:latin typeface="PMingLiU"/>
                <a:cs typeface="PMingLiU"/>
              </a:rPr>
              <a:t>連</a:t>
            </a:r>
            <a:r>
              <a:rPr sz="1050" b="1" spc="15" dirty="0">
                <a:latin typeface="Verdana"/>
                <a:cs typeface="Verdana"/>
              </a:rPr>
              <a:t>CEFACT</a:t>
            </a:r>
            <a:r>
              <a:rPr sz="950" spc="145" dirty="0">
                <a:latin typeface="PMingLiU"/>
                <a:cs typeface="PMingLiU"/>
              </a:rPr>
              <a:t>共通辞</a:t>
            </a:r>
            <a:r>
              <a:rPr sz="950" spc="130" dirty="0">
                <a:latin typeface="PMingLiU"/>
                <a:cs typeface="PMingLiU"/>
              </a:rPr>
              <a:t>書</a:t>
            </a:r>
            <a:endParaRPr sz="950">
              <a:latin typeface="PMingLiU"/>
              <a:cs typeface="PMingLiU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538213" y="2297225"/>
            <a:ext cx="3970654" cy="797560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</a:rPr>
              <a:t>＊共通辞書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</a:rPr>
              <a:t>は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</a:rPr>
              <a:t>ZIP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</a:rPr>
              <a:t>化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</a:rPr>
              <a:t>された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</a:rPr>
              <a:t>EXCEL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</a:rPr>
              <a:t>ファイルです。</a:t>
            </a:r>
            <a:endParaRPr sz="800">
              <a:latin typeface="MS UI Gothic"/>
              <a:cs typeface="MS UI Gothic"/>
            </a:endParaRPr>
          </a:p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</a:rPr>
              <a:t>＊共通辞書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</a:rPr>
              <a:t>の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</a:rPr>
              <a:t>説明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</a:rPr>
              <a:t>は「</a:t>
            </a: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4"/>
              </a:rPr>
              <a:t>EDI</a:t>
            </a: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MS UI Gothic"/>
                <a:cs typeface="MS UI Gothic"/>
                <a:hlinkClick r:id="rId4"/>
              </a:rPr>
              <a:t>データ</a:t>
            </a:r>
            <a:r>
              <a:rPr sz="800" u="sng" spc="10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MS UI Gothic"/>
                <a:cs typeface="MS UI Gothic"/>
                <a:hlinkClick r:id="rId4"/>
              </a:rPr>
              <a:t>共通辞書</a:t>
            </a:r>
            <a:r>
              <a:rPr sz="800" u="sng" spc="50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MS UI Gothic"/>
                <a:cs typeface="MS UI Gothic"/>
                <a:hlinkClick r:id="rId4"/>
              </a:rPr>
              <a:t> </a:t>
            </a:r>
            <a:r>
              <a:rPr sz="800" u="sng" spc="10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MS UI Gothic"/>
                <a:cs typeface="MS UI Gothic"/>
                <a:hlinkClick r:id="rId4"/>
              </a:rPr>
              <a:t>概</a:t>
            </a: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MS UI Gothic"/>
                <a:cs typeface="MS UI Gothic"/>
                <a:hlinkClick r:id="rId4"/>
              </a:rPr>
              <a:t>説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</a:rPr>
              <a:t>」をご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</a:rPr>
              <a:t>覧下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</a:rPr>
              <a:t>さい。</a:t>
            </a:r>
            <a:endParaRPr sz="800">
              <a:latin typeface="MS UI Gothic"/>
              <a:cs typeface="MS UI Gothic"/>
            </a:endParaRPr>
          </a:p>
          <a:p>
            <a:pPr marL="12700" marR="5080">
              <a:lnSpc>
                <a:spcPct val="126600"/>
              </a:lnSpc>
              <a:spcBef>
                <a:spcPts val="5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</a:rPr>
              <a:t>＊英語版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</a:rPr>
              <a:t>の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</a:rPr>
              <a:t>辞書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</a:rPr>
              <a:t>は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</a:rPr>
              <a:t>国連</a:t>
            </a:r>
            <a:r>
              <a:rPr sz="800" dirty="0">
                <a:solidFill>
                  <a:srgbClr val="4A4A54"/>
                </a:solidFill>
                <a:latin typeface="Verdana"/>
                <a:cs typeface="Verdana"/>
              </a:rPr>
              <a:t>CEFACT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</a:rPr>
              <a:t>の </a:t>
            </a:r>
            <a:r>
              <a:rPr sz="800" dirty="0">
                <a:solidFill>
                  <a:srgbClr val="4A4A54"/>
                </a:solidFill>
                <a:latin typeface="Verdana"/>
                <a:cs typeface="Verdana"/>
              </a:rPr>
              <a:t>WEB</a:t>
            </a:r>
            <a:r>
              <a:rPr sz="800" dirty="0">
                <a:solidFill>
                  <a:srgbClr val="4A4A54"/>
                </a:solidFill>
                <a:latin typeface="MS UI Gothic"/>
                <a:cs typeface="MS UI Gothic"/>
              </a:rPr>
              <a:t>（</a:t>
            </a:r>
            <a:r>
              <a:rPr sz="800" dirty="0">
                <a:solidFill>
                  <a:srgbClr val="4A4A54"/>
                </a:solidFill>
                <a:latin typeface="Verdana"/>
                <a:cs typeface="Verdana"/>
                <a:hlinkClick r:id="rId5"/>
              </a:rPr>
              <a:t>http://www.unece.org/cefact/codesfortrade/unccl/ccl_index.html</a:t>
            </a:r>
            <a:r>
              <a:rPr sz="800" dirty="0">
                <a:solidFill>
                  <a:srgbClr val="4A4A54"/>
                </a:solidFill>
                <a:latin typeface="MS UI Gothic"/>
                <a:cs typeface="MS UI Gothic"/>
              </a:rPr>
              <a:t>）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</a:rPr>
              <a:t>からも ダウンロードできます。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744039" y="3171986"/>
            <a:ext cx="2428875" cy="334645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sz="800" b="1" spc="5" dirty="0">
                <a:solidFill>
                  <a:srgbClr val="4A4A54"/>
                </a:solidFill>
                <a:latin typeface="Verdana"/>
                <a:cs typeface="Verdana"/>
              </a:rPr>
              <a:t>2019</a:t>
            </a:r>
            <a:r>
              <a:rPr sz="700" spc="120" dirty="0">
                <a:solidFill>
                  <a:srgbClr val="4A4A54"/>
                </a:solidFill>
                <a:latin typeface="PMingLiU"/>
                <a:cs typeface="PMingLiU"/>
              </a:rPr>
              <a:t>年</a:t>
            </a:r>
            <a:r>
              <a:rPr sz="800" b="1" spc="5" dirty="0">
                <a:solidFill>
                  <a:srgbClr val="4A4A54"/>
                </a:solidFill>
                <a:latin typeface="Verdana"/>
                <a:cs typeface="Verdana"/>
              </a:rPr>
              <a:t>A</a:t>
            </a:r>
            <a:r>
              <a:rPr sz="700" spc="110" dirty="0">
                <a:solidFill>
                  <a:srgbClr val="4A4A54"/>
                </a:solidFill>
                <a:latin typeface="PMingLiU"/>
                <a:cs typeface="PMingLiU"/>
              </a:rPr>
              <a:t>版</a:t>
            </a:r>
            <a:endParaRPr sz="700">
              <a:latin typeface="PMingLiU"/>
              <a:cs typeface="PMingLiU"/>
            </a:endParaRPr>
          </a:p>
          <a:p>
            <a:pPr marL="218440">
              <a:lnSpc>
                <a:spcPct val="100000"/>
              </a:lnSpc>
              <a:spcBef>
                <a:spcPts val="254"/>
              </a:spcBef>
            </a:pP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6"/>
              </a:rPr>
              <a:t>Core</a:t>
            </a:r>
            <a:r>
              <a:rPr sz="800" u="sng" spc="-1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6"/>
              </a:rPr>
              <a:t> </a:t>
            </a: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6"/>
              </a:rPr>
              <a:t>Component</a:t>
            </a:r>
            <a:r>
              <a:rPr sz="800" u="sng" spc="-1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6"/>
              </a:rPr>
              <a:t> </a:t>
            </a:r>
            <a:r>
              <a:rPr sz="800" u="sng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6"/>
              </a:rPr>
              <a:t>Library</a:t>
            </a:r>
            <a:r>
              <a:rPr sz="800" u="sng" spc="-10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6"/>
              </a:rPr>
              <a:t> </a:t>
            </a: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6"/>
              </a:rPr>
              <a:t>CCL19A</a:t>
            </a: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MS UI Gothic"/>
                <a:cs typeface="MS UI Gothic"/>
                <a:hlinkClick r:id="rId6"/>
              </a:rPr>
              <a:t>ー</a:t>
            </a:r>
            <a:r>
              <a:rPr sz="800" u="sng" spc="10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MS UI Gothic"/>
                <a:cs typeface="MS UI Gothic"/>
                <a:hlinkClick r:id="rId6"/>
              </a:rPr>
              <a:t>日本語版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744039" y="3583639"/>
            <a:ext cx="2429510" cy="1157605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sz="800" b="1" spc="5" dirty="0">
                <a:solidFill>
                  <a:srgbClr val="4A4A54"/>
                </a:solidFill>
                <a:latin typeface="Verdana"/>
                <a:cs typeface="Verdana"/>
              </a:rPr>
              <a:t>2018</a:t>
            </a:r>
            <a:r>
              <a:rPr sz="700" spc="120" dirty="0">
                <a:solidFill>
                  <a:srgbClr val="4A4A54"/>
                </a:solidFill>
                <a:latin typeface="PMingLiU"/>
                <a:cs typeface="PMingLiU"/>
              </a:rPr>
              <a:t>年</a:t>
            </a:r>
            <a:r>
              <a:rPr sz="800" b="1" spc="5" dirty="0">
                <a:solidFill>
                  <a:srgbClr val="4A4A54"/>
                </a:solidFill>
                <a:latin typeface="Verdana"/>
                <a:cs typeface="Verdana"/>
              </a:rPr>
              <a:t>B</a:t>
            </a:r>
            <a:r>
              <a:rPr sz="700" spc="110" dirty="0">
                <a:solidFill>
                  <a:srgbClr val="4A4A54"/>
                </a:solidFill>
                <a:latin typeface="PMingLiU"/>
                <a:cs typeface="PMingLiU"/>
              </a:rPr>
              <a:t>版</a:t>
            </a:r>
            <a:endParaRPr sz="700">
              <a:latin typeface="PMingLiU"/>
              <a:cs typeface="PMingLiU"/>
            </a:endParaRPr>
          </a:p>
          <a:p>
            <a:pPr marL="218440">
              <a:lnSpc>
                <a:spcPct val="100000"/>
              </a:lnSpc>
              <a:spcBef>
                <a:spcPts val="254"/>
              </a:spcBef>
            </a:pP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7"/>
              </a:rPr>
              <a:t>Core</a:t>
            </a:r>
            <a:r>
              <a:rPr sz="800" u="sng" spc="-1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7"/>
              </a:rPr>
              <a:t> </a:t>
            </a: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7"/>
              </a:rPr>
              <a:t>Component</a:t>
            </a:r>
            <a:r>
              <a:rPr sz="800" u="sng" spc="-1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7"/>
              </a:rPr>
              <a:t> </a:t>
            </a:r>
            <a:r>
              <a:rPr sz="800" u="sng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7"/>
              </a:rPr>
              <a:t>Library</a:t>
            </a:r>
            <a:r>
              <a:rPr sz="800" u="sng" spc="-10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7"/>
              </a:rPr>
              <a:t> </a:t>
            </a: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7"/>
              </a:rPr>
              <a:t>CCL18B</a:t>
            </a: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MS UI Gothic"/>
                <a:cs typeface="MS UI Gothic"/>
                <a:hlinkClick r:id="rId7"/>
              </a:rPr>
              <a:t>ー</a:t>
            </a:r>
            <a:r>
              <a:rPr sz="800" u="sng" spc="10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MS UI Gothic"/>
                <a:cs typeface="MS UI Gothic"/>
                <a:hlinkClick r:id="rId7"/>
              </a:rPr>
              <a:t>日本語版</a:t>
            </a:r>
            <a:endParaRPr sz="800">
              <a:latin typeface="MS UI Gothic"/>
              <a:cs typeface="MS UI Gothic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800" b="1" spc="5" dirty="0">
                <a:solidFill>
                  <a:srgbClr val="4A4A54"/>
                </a:solidFill>
                <a:latin typeface="Verdana"/>
                <a:cs typeface="Verdana"/>
              </a:rPr>
              <a:t>2018</a:t>
            </a:r>
            <a:r>
              <a:rPr sz="700" spc="120" dirty="0">
                <a:solidFill>
                  <a:srgbClr val="4A4A54"/>
                </a:solidFill>
                <a:latin typeface="PMingLiU"/>
                <a:cs typeface="PMingLiU"/>
              </a:rPr>
              <a:t>年</a:t>
            </a:r>
            <a:r>
              <a:rPr sz="800" b="1" spc="5" dirty="0">
                <a:solidFill>
                  <a:srgbClr val="4A4A54"/>
                </a:solidFill>
                <a:latin typeface="Verdana"/>
                <a:cs typeface="Verdana"/>
              </a:rPr>
              <a:t>A</a:t>
            </a:r>
            <a:r>
              <a:rPr sz="700" spc="110" dirty="0">
                <a:solidFill>
                  <a:srgbClr val="4A4A54"/>
                </a:solidFill>
                <a:latin typeface="PMingLiU"/>
                <a:cs typeface="PMingLiU"/>
              </a:rPr>
              <a:t>版</a:t>
            </a:r>
            <a:endParaRPr sz="700">
              <a:latin typeface="PMingLiU"/>
              <a:cs typeface="PMingLiU"/>
            </a:endParaRPr>
          </a:p>
          <a:p>
            <a:pPr marL="218440">
              <a:lnSpc>
                <a:spcPct val="100000"/>
              </a:lnSpc>
              <a:spcBef>
                <a:spcPts val="254"/>
              </a:spcBef>
            </a:pP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8"/>
              </a:rPr>
              <a:t>Core</a:t>
            </a:r>
            <a:r>
              <a:rPr sz="800" u="sng" spc="-1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8"/>
              </a:rPr>
              <a:t> </a:t>
            </a: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8"/>
              </a:rPr>
              <a:t>Component</a:t>
            </a:r>
            <a:r>
              <a:rPr sz="800" u="sng" spc="-1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8"/>
              </a:rPr>
              <a:t> </a:t>
            </a:r>
            <a:r>
              <a:rPr sz="800" u="sng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8"/>
              </a:rPr>
              <a:t>Library</a:t>
            </a:r>
            <a:r>
              <a:rPr sz="800" u="sng" spc="-10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8"/>
              </a:rPr>
              <a:t> </a:t>
            </a: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8"/>
              </a:rPr>
              <a:t>CCL18A</a:t>
            </a: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MS UI Gothic"/>
                <a:cs typeface="MS UI Gothic"/>
                <a:hlinkClick r:id="rId8"/>
              </a:rPr>
              <a:t>ー</a:t>
            </a:r>
            <a:r>
              <a:rPr sz="800" u="sng" spc="10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MS UI Gothic"/>
                <a:cs typeface="MS UI Gothic"/>
                <a:hlinkClick r:id="rId8"/>
              </a:rPr>
              <a:t>日本語版</a:t>
            </a:r>
            <a:endParaRPr sz="800">
              <a:latin typeface="MS UI Gothic"/>
              <a:cs typeface="MS UI Gothic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800" b="1" spc="5" dirty="0">
                <a:solidFill>
                  <a:srgbClr val="4A4A54"/>
                </a:solidFill>
                <a:latin typeface="Verdana"/>
                <a:cs typeface="Verdana"/>
              </a:rPr>
              <a:t>2017</a:t>
            </a:r>
            <a:r>
              <a:rPr sz="700" spc="120" dirty="0">
                <a:solidFill>
                  <a:srgbClr val="4A4A54"/>
                </a:solidFill>
                <a:latin typeface="PMingLiU"/>
                <a:cs typeface="PMingLiU"/>
              </a:rPr>
              <a:t>年</a:t>
            </a:r>
            <a:r>
              <a:rPr sz="800" b="1" spc="5" dirty="0">
                <a:solidFill>
                  <a:srgbClr val="4A4A54"/>
                </a:solidFill>
                <a:latin typeface="Verdana"/>
                <a:cs typeface="Verdana"/>
              </a:rPr>
              <a:t>A</a:t>
            </a:r>
            <a:r>
              <a:rPr sz="700" spc="110" dirty="0">
                <a:solidFill>
                  <a:srgbClr val="4A4A54"/>
                </a:solidFill>
                <a:latin typeface="PMingLiU"/>
                <a:cs typeface="PMingLiU"/>
              </a:rPr>
              <a:t>版</a:t>
            </a:r>
            <a:endParaRPr sz="700">
              <a:latin typeface="PMingLiU"/>
              <a:cs typeface="PMingLiU"/>
            </a:endParaRPr>
          </a:p>
          <a:p>
            <a:pPr marL="218440">
              <a:lnSpc>
                <a:spcPct val="100000"/>
              </a:lnSpc>
              <a:spcBef>
                <a:spcPts val="254"/>
              </a:spcBef>
            </a:pP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9"/>
              </a:rPr>
              <a:t>Core</a:t>
            </a:r>
            <a:r>
              <a:rPr sz="800" u="sng" spc="-10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9"/>
              </a:rPr>
              <a:t> </a:t>
            </a: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9"/>
              </a:rPr>
              <a:t>Component</a:t>
            </a:r>
            <a:r>
              <a:rPr sz="800" u="sng" spc="-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9"/>
              </a:rPr>
              <a:t> </a:t>
            </a:r>
            <a:r>
              <a:rPr sz="800" u="sng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9"/>
              </a:rPr>
              <a:t>Library</a:t>
            </a:r>
            <a:r>
              <a:rPr sz="800" u="sng" spc="-10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9"/>
              </a:rPr>
              <a:t> </a:t>
            </a: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Verdana"/>
                <a:cs typeface="Verdana"/>
                <a:hlinkClick r:id="rId9"/>
              </a:rPr>
              <a:t>CCL17A</a:t>
            </a:r>
            <a:r>
              <a:rPr sz="800" u="sng" spc="5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MS UI Gothic"/>
                <a:cs typeface="MS UI Gothic"/>
                <a:hlinkClick r:id="rId9"/>
              </a:rPr>
              <a:t>ー</a:t>
            </a:r>
            <a:r>
              <a:rPr sz="800" u="sng" spc="10" dirty="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MS UI Gothic"/>
                <a:cs typeface="MS UI Gothic"/>
                <a:hlinkClick r:id="rId9"/>
              </a:rPr>
              <a:t>英語版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88185" y="1247169"/>
            <a:ext cx="762635" cy="170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spc="160" dirty="0">
                <a:solidFill>
                  <a:srgbClr val="ABABAB"/>
                </a:solidFill>
                <a:latin typeface="PMingLiU"/>
                <a:cs typeface="PMingLiU"/>
              </a:rPr>
              <a:t>国</a:t>
            </a:r>
            <a:r>
              <a:rPr sz="850" spc="110" dirty="0">
                <a:solidFill>
                  <a:srgbClr val="ABABAB"/>
                </a:solidFill>
                <a:latin typeface="PMingLiU"/>
                <a:cs typeface="PMingLiU"/>
              </a:rPr>
              <a:t>際</a:t>
            </a:r>
            <a:r>
              <a:rPr sz="950" b="1" spc="-5" dirty="0">
                <a:solidFill>
                  <a:srgbClr val="ABABAB"/>
                </a:solidFill>
                <a:latin typeface="Verdana"/>
                <a:cs typeface="Verdana"/>
              </a:rPr>
              <a:t>EDI</a:t>
            </a:r>
            <a:r>
              <a:rPr sz="850" spc="110" dirty="0">
                <a:solidFill>
                  <a:srgbClr val="ABABAB"/>
                </a:solidFill>
                <a:latin typeface="PMingLiU"/>
                <a:cs typeface="PMingLiU"/>
              </a:rPr>
              <a:t>標</a:t>
            </a:r>
            <a:r>
              <a:rPr sz="850" spc="100" dirty="0">
                <a:solidFill>
                  <a:srgbClr val="ABABAB"/>
                </a:solidFill>
                <a:latin typeface="PMingLiU"/>
                <a:cs typeface="PMingLiU"/>
              </a:rPr>
              <a:t>準</a:t>
            </a:r>
            <a:endParaRPr sz="850">
              <a:latin typeface="PMingLiU"/>
              <a:cs typeface="PMingLiU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943061" y="1556251"/>
            <a:ext cx="117284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4"/>
              </a:rPr>
              <a:t>EDI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4"/>
              </a:rPr>
              <a:t>データ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"/>
              </a:rPr>
              <a:t>共通辞書</a:t>
            </a:r>
            <a:r>
              <a:rPr sz="800" spc="229" dirty="0">
                <a:solidFill>
                  <a:srgbClr val="4A4A54"/>
                </a:solidFill>
                <a:latin typeface="MS UI Gothic"/>
                <a:cs typeface="MS UI Gothic"/>
                <a:hlinkClick r:id="rId4"/>
              </a:rPr>
              <a:t> 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4"/>
              </a:rPr>
              <a:t>概説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943061" y="1787270"/>
            <a:ext cx="1002030" cy="1397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120" dirty="0">
                <a:latin typeface="PMingLiU"/>
                <a:cs typeface="PMingLiU"/>
                <a:hlinkClick r:id="rId2"/>
              </a:rPr>
              <a:t>共</a:t>
            </a:r>
            <a:r>
              <a:rPr sz="750" spc="70" dirty="0">
                <a:latin typeface="PMingLiU"/>
                <a:cs typeface="PMingLiU"/>
                <a:hlinkClick r:id="rId2"/>
              </a:rPr>
              <a:t>通辞書</a:t>
            </a:r>
            <a:r>
              <a:rPr sz="750" spc="-80" dirty="0">
                <a:latin typeface="PMingLiU"/>
                <a:cs typeface="PMingLiU"/>
                <a:hlinkClick r:id="rId2"/>
              </a:rPr>
              <a:t>の</a:t>
            </a:r>
            <a:r>
              <a:rPr sz="750" spc="-155" dirty="0">
                <a:latin typeface="PMingLiU"/>
                <a:cs typeface="PMingLiU"/>
                <a:hlinkClick r:id="rId2"/>
              </a:rPr>
              <a:t>ダ</a:t>
            </a:r>
            <a:r>
              <a:rPr sz="750" spc="-140" dirty="0">
                <a:latin typeface="PMingLiU"/>
                <a:cs typeface="PMingLiU"/>
                <a:hlinkClick r:id="rId2"/>
              </a:rPr>
              <a:t>ウ</a:t>
            </a:r>
            <a:r>
              <a:rPr sz="750" spc="-135" dirty="0">
                <a:latin typeface="PMingLiU"/>
                <a:cs typeface="PMingLiU"/>
                <a:hlinkClick r:id="rId2"/>
              </a:rPr>
              <a:t>ン</a:t>
            </a:r>
            <a:r>
              <a:rPr sz="750" spc="-155" dirty="0">
                <a:latin typeface="PMingLiU"/>
                <a:cs typeface="PMingLiU"/>
                <a:hlinkClick r:id="rId2"/>
              </a:rPr>
              <a:t>ロ</a:t>
            </a:r>
            <a:r>
              <a:rPr sz="750" spc="-80" dirty="0">
                <a:latin typeface="PMingLiU"/>
                <a:cs typeface="PMingLiU"/>
                <a:hlinkClick r:id="rId2"/>
              </a:rPr>
              <a:t>ー</a:t>
            </a:r>
            <a:r>
              <a:rPr sz="750" spc="-165" dirty="0">
                <a:latin typeface="PMingLiU"/>
                <a:cs typeface="PMingLiU"/>
                <a:hlinkClick r:id="rId2"/>
              </a:rPr>
              <a:t>ド</a:t>
            </a:r>
            <a:endParaRPr sz="750">
              <a:latin typeface="PMingLiU"/>
              <a:cs typeface="PMingLiU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43061" y="2208034"/>
            <a:ext cx="33591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3"/>
              </a:rPr>
              <a:t>HOME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43061" y="2431012"/>
            <a:ext cx="76390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10"/>
              </a:rPr>
              <a:t>国際連携について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943061" y="2653990"/>
            <a:ext cx="63881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11"/>
              </a:rPr>
              <a:t>ビジネスインフラ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943061" y="2885544"/>
            <a:ext cx="62484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"/>
              </a:rPr>
              <a:t>国際</a:t>
            </a:r>
            <a:r>
              <a:rPr sz="800" spc="5" dirty="0">
                <a:solidFill>
                  <a:srgbClr val="4A4A54"/>
                </a:solidFill>
                <a:latin typeface="Verdana"/>
                <a:cs typeface="Verdana"/>
                <a:hlinkClick r:id="rId2"/>
              </a:rPr>
              <a:t>EDI</a:t>
            </a:r>
            <a:r>
              <a:rPr sz="800" spc="10" dirty="0">
                <a:solidFill>
                  <a:srgbClr val="4A4A54"/>
                </a:solidFill>
                <a:latin typeface="MS UI Gothic"/>
                <a:cs typeface="MS UI Gothic"/>
                <a:hlinkClick r:id="rId2"/>
              </a:rPr>
              <a:t>標準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43061" y="3108523"/>
            <a:ext cx="44005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12"/>
              </a:rPr>
              <a:t>関連リンク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943061" y="3331501"/>
            <a:ext cx="41275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13"/>
              </a:rPr>
              <a:t>アーカイブ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99854" y="5827142"/>
            <a:ext cx="6381115" cy="3860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69875">
              <a:lnSpc>
                <a:spcPct val="100000"/>
              </a:lnSpc>
              <a:spcBef>
                <a:spcPts val="110"/>
              </a:spcBef>
              <a:tabLst>
                <a:tab pos="1205230" algn="l"/>
              </a:tabLst>
            </a:pP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14"/>
              </a:rPr>
              <a:t>このサイトについて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</a:rPr>
              <a:t>	</a:t>
            </a:r>
            <a:r>
              <a:rPr sz="800" spc="5" dirty="0">
                <a:solidFill>
                  <a:srgbClr val="4A4A54"/>
                </a:solidFill>
                <a:latin typeface="MS UI Gothic"/>
                <a:cs typeface="MS UI Gothic"/>
                <a:hlinkClick r:id="rId15"/>
              </a:rPr>
              <a:t>プライバシーポリシー</a:t>
            </a:r>
            <a:endParaRPr sz="800">
              <a:latin typeface="MS UI Gothic"/>
              <a:cs typeface="MS UI Gothic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900">
              <a:latin typeface="Times New Roman"/>
              <a:cs typeface="Times New Roman"/>
            </a:endParaRPr>
          </a:p>
          <a:p>
            <a:pPr marL="201295">
              <a:lnSpc>
                <a:spcPct val="100000"/>
              </a:lnSpc>
            </a:pPr>
            <a:r>
              <a:rPr sz="650" spc="10" dirty="0">
                <a:solidFill>
                  <a:srgbClr val="454545"/>
                </a:solidFill>
                <a:latin typeface="Verdana"/>
                <a:cs typeface="Verdana"/>
              </a:rPr>
              <a:t>Copyright </a:t>
            </a:r>
            <a:r>
              <a:rPr sz="650" spc="25" dirty="0">
                <a:solidFill>
                  <a:srgbClr val="454545"/>
                </a:solidFill>
                <a:latin typeface="Verdana"/>
                <a:cs typeface="Verdana"/>
              </a:rPr>
              <a:t>© </a:t>
            </a:r>
            <a:r>
              <a:rPr sz="650" spc="15" dirty="0">
                <a:solidFill>
                  <a:srgbClr val="454545"/>
                </a:solidFill>
                <a:latin typeface="Verdana"/>
                <a:cs typeface="Verdana"/>
              </a:rPr>
              <a:t>2012 </a:t>
            </a:r>
            <a:r>
              <a:rPr sz="650" spc="10" dirty="0">
                <a:solidFill>
                  <a:srgbClr val="454545"/>
                </a:solidFill>
                <a:latin typeface="Verdana"/>
                <a:cs typeface="Verdana"/>
              </a:rPr>
              <a:t>Supply Chain Information Platform Study Group. All rights</a:t>
            </a:r>
            <a:r>
              <a:rPr sz="650" spc="-55" dirty="0">
                <a:solidFill>
                  <a:srgbClr val="454545"/>
                </a:solidFill>
                <a:latin typeface="Verdana"/>
                <a:cs typeface="Verdana"/>
              </a:rPr>
              <a:t> </a:t>
            </a:r>
            <a:r>
              <a:rPr sz="650" spc="10" dirty="0">
                <a:solidFill>
                  <a:srgbClr val="454545"/>
                </a:solidFill>
                <a:latin typeface="Verdana"/>
                <a:cs typeface="Verdana"/>
              </a:rPr>
              <a:t>reserved.</a:t>
            </a:r>
            <a:endParaRPr sz="650">
              <a:latin typeface="Verdana"/>
              <a:cs typeface="Verdan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565303" y="1007382"/>
            <a:ext cx="1217930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835025" algn="l"/>
              </a:tabLst>
            </a:pPr>
            <a:r>
              <a:rPr sz="800" spc="5" dirty="0">
                <a:solidFill>
                  <a:srgbClr val="ABABAB"/>
                </a:solidFill>
                <a:latin typeface="MS UI Gothic"/>
                <a:cs typeface="MS UI Gothic"/>
                <a:hlinkClick r:id="rId16"/>
              </a:rPr>
              <a:t>お問い合わせ</a:t>
            </a:r>
            <a:r>
              <a:rPr sz="800" spc="5" dirty="0">
                <a:solidFill>
                  <a:srgbClr val="ABABAB"/>
                </a:solidFill>
                <a:latin typeface="MS UI Gothic"/>
                <a:cs typeface="MS UI Gothic"/>
              </a:rPr>
              <a:t>	</a:t>
            </a:r>
            <a:r>
              <a:rPr sz="800" spc="5" dirty="0">
                <a:solidFill>
                  <a:srgbClr val="ABABAB"/>
                </a:solidFill>
                <a:latin typeface="Verdana"/>
                <a:cs typeface="Verdana"/>
                <a:hlinkClick r:id="rId17"/>
              </a:rPr>
              <a:t>English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845046" y="1007382"/>
            <a:ext cx="471805" cy="1492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00" spc="5" dirty="0">
                <a:solidFill>
                  <a:srgbClr val="ABABAB"/>
                </a:solidFill>
                <a:latin typeface="MS UI Gothic"/>
                <a:cs typeface="MS UI Gothic"/>
                <a:hlinkClick r:id="rId18"/>
              </a:rPr>
              <a:t>サイトマップ</a:t>
            </a:r>
            <a:endParaRPr sz="800">
              <a:latin typeface="MS UI Gothic"/>
              <a:cs typeface="MS UI Gothic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599854" y="368300"/>
            <a:ext cx="6380607" cy="617478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矢印: 下 36">
            <a:extLst>
              <a:ext uri="{FF2B5EF4-FFF2-40B4-BE49-F238E27FC236}">
                <a16:creationId xmlns:a16="http://schemas.microsoft.com/office/drawing/2014/main" id="{E6B4B5AA-BD1F-4F20-919C-9F4216CBE22E}"/>
              </a:ext>
            </a:extLst>
          </p:cNvPr>
          <p:cNvSpPr/>
          <p:nvPr/>
        </p:nvSpPr>
        <p:spPr>
          <a:xfrm rot="2311456">
            <a:off x="5182806" y="3034769"/>
            <a:ext cx="228597" cy="3823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300</Words>
  <Application>Microsoft Office PowerPoint</Application>
  <PresentationFormat>ユーザー設定</PresentationFormat>
  <Paragraphs>121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MS UI Gothic</vt:lpstr>
      <vt:lpstr>PMingLiU</vt:lpstr>
      <vt:lpstr>Meiryo</vt:lpstr>
      <vt:lpstr>Arial</vt:lpstr>
      <vt:lpstr>Calibri</vt:lpstr>
      <vt:lpstr>Times New Roman</vt:lpstr>
      <vt:lpstr>Verdana</vt:lpstr>
      <vt:lpstr>Office Theme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久直 菅又</cp:lastModifiedBy>
  <cp:revision>3</cp:revision>
  <dcterms:created xsi:type="dcterms:W3CDTF">2019-06-25T01:56:50Z</dcterms:created>
  <dcterms:modified xsi:type="dcterms:W3CDTF">2019-06-25T02:13:32Z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2019-06-25T00:00:00Z</vt:filetime>
  </property>
  <property fmtid="{D5CDD505-2E9C-101B-9397-08002B2CF9AE}" pid="3" name="Creator">
    <vt:lpwstr>Mozilla/5.0 (Windows NT 10.0; Win64; x64) AppleWebKit/537.36 (KHTML, like Gecko) Chrome/75.0.3770.100 Safari/537.36</vt:lpwstr>
  </property>
  <property fmtid="{D5CDD505-2E9C-101B-9397-08002B2CF9AE}" pid="4" name="LastSaved">
    <vt:filetime>2019-06-25T00:00:00Z</vt:filetime>
  </property>
</Properties>
</file>