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77" r:id="rId3"/>
    <p:sldId id="276" r:id="rId4"/>
    <p:sldId id="261" r:id="rId5"/>
    <p:sldId id="283" r:id="rId6"/>
    <p:sldId id="285" r:id="rId7"/>
    <p:sldId id="286" r:id="rId8"/>
    <p:sldId id="287" r:id="rId9"/>
    <p:sldId id="288" r:id="rId10"/>
    <p:sldId id="284" r:id="rId11"/>
    <p:sldId id="289" r:id="rId12"/>
    <p:sldId id="290" r:id="rId13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CC"/>
    <a:srgbClr val="66FF99"/>
    <a:srgbClr val="FF99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548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遠城 秀和" userId="4cb207afa8734e87" providerId="LiveId" clId="{D2D49400-60E8-4FCB-BF93-2F3C4D7730CF}"/>
    <pc:docChg chg="delSld">
      <pc:chgData name="遠城 秀和" userId="4cb207afa8734e87" providerId="LiveId" clId="{D2D49400-60E8-4FCB-BF93-2F3C4D7730CF}" dt="2019-07-10T11:18:35.679" v="6" actId="2696"/>
      <pc:docMkLst>
        <pc:docMk/>
      </pc:docMkLst>
      <pc:sldChg chg="del">
        <pc:chgData name="遠城 秀和" userId="4cb207afa8734e87" providerId="LiveId" clId="{D2D49400-60E8-4FCB-BF93-2F3C4D7730CF}" dt="2019-07-10T11:18:27.524" v="2" actId="2696"/>
        <pc:sldMkLst>
          <pc:docMk/>
          <pc:sldMk cId="1034242060" sldId="257"/>
        </pc:sldMkLst>
      </pc:sldChg>
      <pc:sldChg chg="del">
        <pc:chgData name="遠城 秀和" userId="4cb207afa8734e87" providerId="LiveId" clId="{D2D49400-60E8-4FCB-BF93-2F3C4D7730CF}" dt="2019-07-10T11:18:35.679" v="6" actId="2696"/>
        <pc:sldMkLst>
          <pc:docMk/>
          <pc:sldMk cId="1514181952" sldId="268"/>
        </pc:sldMkLst>
      </pc:sldChg>
      <pc:sldChg chg="del">
        <pc:chgData name="遠城 秀和" userId="4cb207afa8734e87" providerId="LiveId" clId="{D2D49400-60E8-4FCB-BF93-2F3C4D7730CF}" dt="2019-07-10T11:18:35.679" v="5" actId="2696"/>
        <pc:sldMkLst>
          <pc:docMk/>
          <pc:sldMk cId="652005756" sldId="269"/>
        </pc:sldMkLst>
      </pc:sldChg>
      <pc:sldChg chg="del">
        <pc:chgData name="遠城 秀和" userId="4cb207afa8734e87" providerId="LiveId" clId="{D2D49400-60E8-4FCB-BF93-2F3C4D7730CF}" dt="2019-07-10T11:18:35.679" v="4" actId="2696"/>
        <pc:sldMkLst>
          <pc:docMk/>
          <pc:sldMk cId="790998487" sldId="270"/>
        </pc:sldMkLst>
      </pc:sldChg>
      <pc:sldChg chg="del">
        <pc:chgData name="遠城 秀和" userId="4cb207afa8734e87" providerId="LiveId" clId="{D2D49400-60E8-4FCB-BF93-2F3C4D7730CF}" dt="2019-07-10T11:18:27.524" v="1" actId="2696"/>
        <pc:sldMkLst>
          <pc:docMk/>
          <pc:sldMk cId="645338547" sldId="271"/>
        </pc:sldMkLst>
      </pc:sldChg>
      <pc:sldChg chg="del">
        <pc:chgData name="遠城 秀和" userId="4cb207afa8734e87" providerId="LiveId" clId="{D2D49400-60E8-4FCB-BF93-2F3C4D7730CF}" dt="2019-07-10T11:18:27.508" v="0" actId="2696"/>
        <pc:sldMkLst>
          <pc:docMk/>
          <pc:sldMk cId="1443176125" sldId="272"/>
        </pc:sldMkLst>
      </pc:sldChg>
      <pc:sldChg chg="del">
        <pc:chgData name="遠城 秀和" userId="4cb207afa8734e87" providerId="LiveId" clId="{D2D49400-60E8-4FCB-BF93-2F3C4D7730CF}" dt="2019-07-10T11:18:27.524" v="3" actId="2696"/>
        <pc:sldMkLst>
          <pc:docMk/>
          <pc:sldMk cId="1195829541" sldId="27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5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41288"/>
            <a:ext cx="8229600" cy="839787"/>
          </a:xfrm>
        </p:spPr>
        <p:txBody>
          <a:bodyPr>
            <a:noAutofit/>
          </a:bodyPr>
          <a:lstStyle>
            <a:lvl1pPr algn="l">
              <a:defRPr sz="24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114427"/>
            <a:ext cx="8229600" cy="2076449"/>
          </a:xfrm>
        </p:spPr>
        <p:txBody>
          <a:bodyPr vert="horz"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341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78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 hasCustomPrompt="1"/>
          </p:nvPr>
        </p:nvSpPr>
        <p:spPr>
          <a:xfrm>
            <a:off x="7762143" y="6308725"/>
            <a:ext cx="1263162" cy="433388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1600"/>
            </a:lvl1pPr>
          </a:lstStyle>
          <a:p>
            <a:pPr lvl="0"/>
            <a:r>
              <a:rPr kumimoji="1" lang="en-US" altLang="ja-JP" dirty="0"/>
              <a:t>&lt;#&gt;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338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713"/>
            <a:ext cx="8229600" cy="696912"/>
          </a:xfrm>
        </p:spPr>
        <p:txBody>
          <a:bodyPr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457200" y="885826"/>
            <a:ext cx="8229600" cy="4926016"/>
          </a:xfrm>
        </p:spPr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7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77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48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847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385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4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331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10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229600" cy="62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838201"/>
            <a:ext cx="8229600" cy="5011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276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424940" y="2235201"/>
            <a:ext cx="6385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MIME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ヘッダー（</a:t>
            </a:r>
            <a:r>
              <a:rPr lang="en-US" altLang="ja-JP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Content-Type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）のサブタイプ登録結果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16430" y="4914061"/>
            <a:ext cx="5402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/>
              <a:t>SIPS</a:t>
            </a:r>
            <a:r>
              <a:rPr lang="ja-JP" altLang="en-US" sz="2400" dirty="0"/>
              <a:t>金流商流情報連携タスクフォース</a:t>
            </a:r>
            <a:endParaRPr lang="en-US" altLang="ja-JP" sz="2400" dirty="0"/>
          </a:p>
          <a:p>
            <a:pPr algn="ctr"/>
            <a:r>
              <a:rPr kumimoji="1" lang="en-US" altLang="ja-JP" sz="2400" dirty="0"/>
              <a:t>2019</a:t>
            </a:r>
            <a:r>
              <a:rPr kumimoji="1" lang="ja-JP" altLang="en-US" sz="2400" dirty="0"/>
              <a:t>年</a:t>
            </a:r>
            <a:r>
              <a:rPr kumimoji="1" lang="en-US" altLang="ja-JP" sz="2400" dirty="0"/>
              <a:t>7</a:t>
            </a:r>
            <a:r>
              <a:rPr kumimoji="1" lang="ja-JP" altLang="en-US" sz="2400" dirty="0"/>
              <a:t>月</a:t>
            </a:r>
            <a:r>
              <a:rPr lang="en-US" altLang="ja-JP" sz="2400" dirty="0"/>
              <a:t>9</a:t>
            </a:r>
            <a:r>
              <a:rPr kumimoji="1" lang="ja-JP" altLang="en-US" sz="2400" dirty="0"/>
              <a:t>日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797B0-7ABF-4C14-80EE-9A82BFC0984F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9616B24-B19B-40FD-897A-C74796BF7DCE}"/>
              </a:ext>
            </a:extLst>
          </p:cNvPr>
          <p:cNvSpPr txBox="1"/>
          <p:nvPr/>
        </p:nvSpPr>
        <p:spPr>
          <a:xfrm>
            <a:off x="539552" y="332656"/>
            <a:ext cx="201622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合同</a:t>
            </a:r>
            <a:r>
              <a:rPr kumimoji="1" lang="en-US" altLang="ja-JP" dirty="0"/>
              <a:t>2019-1-06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9684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96863" y="371475"/>
            <a:ext cx="8383587" cy="3937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63688" y="1447616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MIME-Version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 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1.0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Content-Type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 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application/</a:t>
            </a:r>
            <a:r>
              <a:rPr lang="en-US" altLang="ja-JP" sz="12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vnd.ciedi;format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=JPSFEDI012019A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Content-Transfer-Encoding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 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base64</a:t>
            </a:r>
          </a:p>
          <a:p>
            <a:pPr>
              <a:lnSpc>
                <a:spcPct val="150000"/>
              </a:lnSpc>
            </a:pP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PENyb3Nzakfdo3DFAoekdsforekfda2SwGeSgTa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fdreGREagTg63Gafd+farteyGdaegaGEffByadha</a:t>
            </a:r>
          </a:p>
        </p:txBody>
      </p:sp>
      <p:sp>
        <p:nvSpPr>
          <p:cNvPr id="10" name="角丸四角形 9"/>
          <p:cNvSpPr/>
          <p:nvPr/>
        </p:nvSpPr>
        <p:spPr bwMode="auto">
          <a:xfrm>
            <a:off x="262974" y="1386557"/>
            <a:ext cx="1439113" cy="437413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ctr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>
                <a:solidFill>
                  <a:schemeClr val="bg1"/>
                </a:solidFill>
                <a:latin typeface="Meiryo UI"/>
                <a:ea typeface="Meiryo UI"/>
              </a:rPr>
              <a:t>XML</a:t>
            </a:r>
            <a:r>
              <a:rPr lang="ja-JP" altLang="en-US" sz="1200" dirty="0">
                <a:solidFill>
                  <a:schemeClr val="bg1"/>
                </a:solidFill>
                <a:latin typeface="Meiryo UI"/>
                <a:ea typeface="Meiryo UI"/>
              </a:rPr>
              <a:t>の例</a:t>
            </a:r>
          </a:p>
        </p:txBody>
      </p:sp>
      <p:sp>
        <p:nvSpPr>
          <p:cNvPr id="11" name="角丸四角形 10"/>
          <p:cNvSpPr/>
          <p:nvPr/>
        </p:nvSpPr>
        <p:spPr bwMode="auto">
          <a:xfrm>
            <a:off x="280426" y="3933056"/>
            <a:ext cx="1488903" cy="440258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ctr">
              <a:spcBef>
                <a:spcPct val="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chemeClr val="bg1"/>
                </a:solidFill>
                <a:latin typeface="Meiryo UI"/>
                <a:ea typeface="Meiryo UI"/>
              </a:rPr>
              <a:t>平文の例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18427" y="4068454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MIME-Version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 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1.0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Content-Type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 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application/</a:t>
            </a:r>
            <a:r>
              <a:rPr lang="en-US" altLang="ja-JP" sz="12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vnd.ciedi;format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=JPX00100100</a:t>
            </a:r>
          </a:p>
          <a:p>
            <a:pPr>
              <a:lnSpc>
                <a:spcPct val="150000"/>
              </a:lnSpc>
            </a:pP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010200032011125554499111325100XXXXXXXXXXXXXXXXXXXXXXXXX</a:t>
            </a:r>
          </a:p>
        </p:txBody>
      </p:sp>
      <p:sp>
        <p:nvSpPr>
          <p:cNvPr id="13" name="左矢印 12"/>
          <p:cNvSpPr/>
          <p:nvPr/>
        </p:nvSpPr>
        <p:spPr bwMode="auto">
          <a:xfrm rot="19931391">
            <a:off x="5469855" y="1542684"/>
            <a:ext cx="288032" cy="216024"/>
          </a:xfrm>
          <a:prstGeom prst="leftArrow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Meiryo UI"/>
              <a:ea typeface="Meiryo UI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57886" y="1415961"/>
            <a:ext cx="2558530" cy="3231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format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の値でフォーマットを特定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左矢印 14"/>
          <p:cNvSpPr/>
          <p:nvPr/>
        </p:nvSpPr>
        <p:spPr bwMode="auto">
          <a:xfrm>
            <a:off x="5436096" y="2856564"/>
            <a:ext cx="288032" cy="216024"/>
          </a:xfrm>
          <a:prstGeom prst="leftArrow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Meiryo UI"/>
              <a:ea typeface="Meiryo UI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24128" y="2802994"/>
            <a:ext cx="1818668" cy="5539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業界内で定義されたルール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BASE64)</a:t>
            </a:r>
          </a:p>
        </p:txBody>
      </p:sp>
      <p:sp>
        <p:nvSpPr>
          <p:cNvPr id="17" name="左矢印 16"/>
          <p:cNvSpPr/>
          <p:nvPr/>
        </p:nvSpPr>
        <p:spPr bwMode="auto">
          <a:xfrm rot="19782903">
            <a:off x="5784264" y="4126341"/>
            <a:ext cx="288032" cy="216024"/>
          </a:xfrm>
          <a:prstGeom prst="leftArrow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Meiryo UI"/>
              <a:ea typeface="Meiryo UI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072296" y="4033321"/>
            <a:ext cx="2244120" cy="3231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format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の値でフォーマットを特定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左矢印 18"/>
          <p:cNvSpPr/>
          <p:nvPr/>
        </p:nvSpPr>
        <p:spPr bwMode="auto">
          <a:xfrm rot="1559900">
            <a:off x="5396862" y="5318274"/>
            <a:ext cx="288032" cy="216024"/>
          </a:xfrm>
          <a:prstGeom prst="leftArrow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Meiryo UI"/>
              <a:ea typeface="Meiryo UI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684894" y="5410091"/>
            <a:ext cx="2631522" cy="101566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業界内で定義されたルール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但し、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8bit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を使う文字コードを使う場合は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base64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などのエンコードをすること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MIME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ルール）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タイトル 1"/>
          <p:cNvSpPr txBox="1">
            <a:spLocks/>
          </p:cNvSpPr>
          <p:nvPr/>
        </p:nvSpPr>
        <p:spPr bwMode="gray">
          <a:xfrm>
            <a:off x="449263" y="260648"/>
            <a:ext cx="8383587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0000" tIns="47882" rIns="90000" bIns="47882" numCol="1" anchor="ctr" anchorCtr="0" compatLnSpc="1">
            <a:prstTxWarp prst="textNoShape">
              <a:avLst/>
            </a:prstTxWarp>
          </a:bodyPr>
          <a:lstStyle>
            <a:lvl1pPr algn="l" defTabSz="958850" rtl="0" eaLnBrk="1" fontAlgn="ctr" hangingPunct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/>
                <a:ea typeface="Meiryo UI"/>
                <a:cs typeface="+mj-cs"/>
              </a:defRPr>
            </a:lvl1pPr>
            <a:lvl2pPr algn="l" defTabSz="958850" rtl="0" eaLnBrk="1" fontAlgn="ctr" hangingPunct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58850" rtl="0" eaLnBrk="1" fontAlgn="ctr" hangingPunct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58850" rtl="0" eaLnBrk="1" fontAlgn="ctr" hangingPunct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58850" rtl="0" eaLnBrk="1" fontAlgn="ctr" hangingPunct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defTabSz="958850" rtl="0" eaLnBrk="1" fontAlgn="ctr" hangingPunct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l" defTabSz="958850" rtl="0" eaLnBrk="1" fontAlgn="ctr" hangingPunct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l" defTabSz="958850" rtl="0" eaLnBrk="1" fontAlgn="ctr" hangingPunct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l" defTabSz="958850" rtl="0" eaLnBrk="1" fontAlgn="ctr" hangingPunct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5885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/>
                <a:ea typeface="Meiryo UI"/>
                <a:cs typeface="+mj-cs"/>
              </a:rPr>
              <a:t>通常の使用例（案）</a:t>
            </a:r>
          </a:p>
        </p:txBody>
      </p:sp>
      <p:sp>
        <p:nvSpPr>
          <p:cNvPr id="22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左矢印 20"/>
          <p:cNvSpPr/>
          <p:nvPr/>
        </p:nvSpPr>
        <p:spPr bwMode="auto">
          <a:xfrm>
            <a:off x="5207577" y="2276872"/>
            <a:ext cx="288032" cy="216024"/>
          </a:xfrm>
          <a:prstGeom prst="leftArrow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Meiryo UI"/>
              <a:ea typeface="Meiryo UI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495609" y="2083143"/>
            <a:ext cx="1818668" cy="5539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ヘッダーとボディは空行で区切る（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MIME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ルール）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左矢印 24"/>
          <p:cNvSpPr/>
          <p:nvPr/>
        </p:nvSpPr>
        <p:spPr bwMode="auto">
          <a:xfrm>
            <a:off x="6137708" y="4653136"/>
            <a:ext cx="288032" cy="216024"/>
          </a:xfrm>
          <a:prstGeom prst="leftArrow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Meiryo UI"/>
              <a:ea typeface="Meiryo UI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425740" y="4373314"/>
            <a:ext cx="1818668" cy="5539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ヘッダーとボディは空行で区切る（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MIME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ルール）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684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デコード手順</a:t>
            </a:r>
            <a:r>
              <a:rPr lang="ja-JP" altLang="en-US" dirty="0"/>
              <a:t>（</a:t>
            </a:r>
            <a:r>
              <a:rPr lang="en-US" altLang="ja-JP" dirty="0" err="1"/>
              <a:t>vnd.ciedi</a:t>
            </a:r>
            <a:r>
              <a:rPr lang="ja-JP" altLang="en-US" dirty="0"/>
              <a:t>の場合）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85826"/>
            <a:ext cx="8229600" cy="5495502"/>
          </a:xfrm>
        </p:spPr>
        <p:txBody>
          <a:bodyPr>
            <a:normAutofit/>
          </a:bodyPr>
          <a:lstStyle/>
          <a:p>
            <a:r>
              <a:rPr lang="ja-JP" altLang="en-US" dirty="0"/>
              <a:t>・　最初に</a:t>
            </a:r>
            <a:r>
              <a:rPr lang="en-US" altLang="ja-JP" dirty="0"/>
              <a:t>MIME</a:t>
            </a:r>
            <a:r>
              <a:rPr lang="ja-JP" altLang="en-US" dirty="0"/>
              <a:t>バージョンヘッダー（</a:t>
            </a:r>
            <a:r>
              <a:rPr lang="en-US" altLang="ja-JP" dirty="0"/>
              <a:t> MIME-Version: 1.0 </a:t>
            </a:r>
            <a:r>
              <a:rPr lang="ja-JP" altLang="en-US" dirty="0"/>
              <a:t>）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・　</a:t>
            </a:r>
            <a:r>
              <a:rPr lang="en-US" altLang="ja-JP" dirty="0"/>
              <a:t>Content-Type </a:t>
            </a:r>
            <a:r>
              <a:rPr lang="ja-JP" altLang="en-US" dirty="0"/>
              <a:t>ヘッダーのタイプが</a:t>
            </a:r>
            <a:r>
              <a:rPr lang="en-US" altLang="ja-JP" dirty="0"/>
              <a:t>application/</a:t>
            </a:r>
            <a:r>
              <a:rPr lang="en-US" altLang="ja-JP" dirty="0" err="1"/>
              <a:t>vnd.ciedi</a:t>
            </a:r>
            <a:r>
              <a:rPr lang="ja-JP" altLang="en-US" dirty="0"/>
              <a:t>であれば、</a:t>
            </a:r>
            <a:r>
              <a:rPr lang="en-US" altLang="ja-JP" dirty="0"/>
              <a:t>format</a:t>
            </a:r>
            <a:r>
              <a:rPr lang="ja-JP" altLang="en-US" dirty="0"/>
              <a:t>パラメタ</a:t>
            </a:r>
            <a:br>
              <a:rPr lang="en-US" altLang="ja-JP" dirty="0"/>
            </a:br>
            <a:r>
              <a:rPr lang="ja-JP" altLang="en-US" dirty="0"/>
              <a:t>　　の値から処理可能なフォーマットか判定する。</a:t>
            </a:r>
            <a:endParaRPr lang="en-US" altLang="ja-JP" dirty="0"/>
          </a:p>
          <a:p>
            <a:r>
              <a:rPr lang="ja-JP" altLang="en-US" dirty="0"/>
              <a:t>　　　</a:t>
            </a:r>
            <a:r>
              <a:rPr lang="en-US" altLang="ja-JP" dirty="0"/>
              <a:t>- </a:t>
            </a:r>
            <a:r>
              <a:rPr lang="ja-JP" altLang="en-US" dirty="0"/>
              <a:t>フォーマットが不明な場合はエラーとする。</a:t>
            </a:r>
            <a:br>
              <a:rPr lang="en-US" altLang="ja-JP" dirty="0"/>
            </a:br>
            <a:endParaRPr lang="en-US" altLang="ja-JP" dirty="0"/>
          </a:p>
          <a:p>
            <a:r>
              <a:rPr lang="ja-JP" altLang="en-US" dirty="0"/>
              <a:t>・　</a:t>
            </a:r>
            <a:r>
              <a:rPr lang="en-US" altLang="ja-JP" dirty="0"/>
              <a:t>Content-Transfer-Encoding: base64</a:t>
            </a:r>
            <a:r>
              <a:rPr lang="ja-JP" altLang="en-US" dirty="0"/>
              <a:t>がある場合は、処理前に</a:t>
            </a:r>
            <a:r>
              <a:rPr lang="en-US" altLang="ja-JP" dirty="0"/>
              <a:t>base64</a:t>
            </a:r>
            <a:r>
              <a:rPr lang="ja-JP" altLang="en-US" dirty="0"/>
              <a:t>デコードする。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・　</a:t>
            </a:r>
            <a:r>
              <a:rPr lang="en-US" altLang="ja-JP" dirty="0"/>
              <a:t>MIME</a:t>
            </a:r>
            <a:r>
              <a:rPr lang="ja-JP" altLang="en-US" dirty="0"/>
              <a:t>ヘッダーの処理の後、ボディ部分を判別したフォーマット形式のデータと</a:t>
            </a:r>
            <a:endParaRPr lang="en-US" altLang="ja-JP" dirty="0"/>
          </a:p>
          <a:p>
            <a:r>
              <a:rPr lang="ja-JP" altLang="en-US" dirty="0"/>
              <a:t>　　して後段の処理に引き継ぐ。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098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デコード手順（</a:t>
            </a:r>
            <a:r>
              <a:rPr lang="en-US" altLang="ja-JP" dirty="0"/>
              <a:t> text/xml </a:t>
            </a:r>
            <a:r>
              <a:rPr lang="ja-JP" altLang="en-US" dirty="0"/>
              <a:t>の場合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85826"/>
            <a:ext cx="8229600" cy="5495502"/>
          </a:xfrm>
        </p:spPr>
        <p:txBody>
          <a:bodyPr>
            <a:normAutofit/>
          </a:bodyPr>
          <a:lstStyle/>
          <a:p>
            <a:r>
              <a:rPr lang="ja-JP" altLang="en-US" dirty="0"/>
              <a:t>・　最初に</a:t>
            </a:r>
            <a:r>
              <a:rPr lang="en-US" altLang="ja-JP" dirty="0"/>
              <a:t>MIME</a:t>
            </a:r>
            <a:r>
              <a:rPr lang="ja-JP" altLang="en-US" dirty="0"/>
              <a:t>バージョンヘッダー（</a:t>
            </a:r>
            <a:r>
              <a:rPr lang="en-US" altLang="ja-JP" dirty="0"/>
              <a:t> MIME-Version: 1.0 </a:t>
            </a:r>
            <a:r>
              <a:rPr lang="ja-JP" altLang="en-US" dirty="0"/>
              <a:t>）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・　</a:t>
            </a:r>
            <a:r>
              <a:rPr lang="en-US" altLang="ja-JP" dirty="0"/>
              <a:t>Content-Transfer-Encoding: base64</a:t>
            </a:r>
            <a:r>
              <a:rPr lang="ja-JP" altLang="en-US" dirty="0"/>
              <a:t>がある場合は、処理前に</a:t>
            </a:r>
            <a:r>
              <a:rPr lang="en-US" altLang="ja-JP" dirty="0"/>
              <a:t>Base64</a:t>
            </a:r>
            <a:r>
              <a:rPr lang="ja-JP" altLang="en-US" dirty="0"/>
              <a:t>でデコードする。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・　</a:t>
            </a:r>
            <a:r>
              <a:rPr lang="en-US" altLang="ja-JP" dirty="0"/>
              <a:t>Content-Type</a:t>
            </a:r>
            <a:r>
              <a:rPr lang="ja-JP" altLang="en-US" dirty="0"/>
              <a:t>ヘッダーのタイプが</a:t>
            </a:r>
            <a:r>
              <a:rPr lang="en-US" altLang="ja-JP" dirty="0"/>
              <a:t> </a:t>
            </a:r>
            <a:r>
              <a:rPr lang="ja-JP" altLang="en-US" dirty="0"/>
              <a:t> </a:t>
            </a:r>
            <a:r>
              <a:rPr lang="en-US" altLang="ja-JP" dirty="0"/>
              <a:t>text/xml</a:t>
            </a:r>
            <a:r>
              <a:rPr lang="ja-JP" altLang="en-US" dirty="0"/>
              <a:t> であれば、</a:t>
            </a:r>
            <a:r>
              <a:rPr lang="en-US" altLang="ja-JP" dirty="0"/>
              <a:t>XML</a:t>
            </a:r>
            <a:r>
              <a:rPr lang="ja-JP" altLang="en-US" dirty="0"/>
              <a:t>フォーマットと判定する。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・　</a:t>
            </a:r>
            <a:r>
              <a:rPr lang="en-US" altLang="ja-JP" dirty="0"/>
              <a:t> MIME</a:t>
            </a:r>
            <a:r>
              <a:rPr lang="ja-JP" altLang="en-US" dirty="0"/>
              <a:t>ヘッダーの処理の後、以下の</a:t>
            </a:r>
            <a:r>
              <a:rPr lang="en-US" altLang="ja-JP" dirty="0"/>
              <a:t>XML</a:t>
            </a:r>
            <a:r>
              <a:rPr lang="ja-JP" altLang="en-US" dirty="0"/>
              <a:t>の処理を行う。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（１）ルートタグを読み、名前空間名とタグ名を抽出する</a:t>
            </a:r>
            <a:endParaRPr lang="en-US" altLang="ja-JP" dirty="0"/>
          </a:p>
          <a:p>
            <a:r>
              <a:rPr lang="ja-JP" altLang="en-US" dirty="0"/>
              <a:t>　　（２）処理可能な</a:t>
            </a:r>
            <a:r>
              <a:rPr lang="en-US" altLang="ja-JP" dirty="0"/>
              <a:t>XML</a:t>
            </a:r>
            <a:r>
              <a:rPr lang="ja-JP" altLang="en-US" dirty="0"/>
              <a:t>スキーマに対応する名前空間名であれば、</a:t>
            </a:r>
            <a:r>
              <a:rPr lang="en-US" altLang="ja-JP" dirty="0"/>
              <a:t>XML</a:t>
            </a:r>
            <a:r>
              <a:rPr lang="ja-JP" altLang="en-US" dirty="0"/>
              <a:t>スキーマに</a:t>
            </a:r>
            <a:br>
              <a:rPr lang="en-US" altLang="ja-JP" dirty="0"/>
            </a:br>
            <a:r>
              <a:rPr lang="ja-JP" altLang="en-US" dirty="0"/>
              <a:t>　　　　　従い、</a:t>
            </a:r>
            <a:r>
              <a:rPr lang="en-US" altLang="ja-JP" dirty="0"/>
              <a:t>XML</a:t>
            </a:r>
            <a:r>
              <a:rPr lang="ja-JP" altLang="en-US" dirty="0"/>
              <a:t>データを処理する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28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デコード手順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85826"/>
            <a:ext cx="8229600" cy="5495502"/>
          </a:xfrm>
        </p:spPr>
        <p:txBody>
          <a:bodyPr>
            <a:normAutofit/>
          </a:bodyPr>
          <a:lstStyle/>
          <a:p>
            <a:r>
              <a:rPr lang="ja-JP" altLang="en-US" dirty="0"/>
              <a:t>・　最初に</a:t>
            </a:r>
            <a:r>
              <a:rPr lang="en-US" altLang="ja-JP" dirty="0"/>
              <a:t>MIME</a:t>
            </a:r>
            <a:r>
              <a:rPr lang="ja-JP" altLang="en-US" dirty="0"/>
              <a:t>バージョンヘッダー（</a:t>
            </a:r>
            <a:r>
              <a:rPr lang="en-US" altLang="ja-JP" dirty="0"/>
              <a:t> MIME-Version: 1.0 </a:t>
            </a:r>
            <a:r>
              <a:rPr lang="ja-JP" altLang="en-US" dirty="0"/>
              <a:t>）があり、次に</a:t>
            </a:r>
            <a:br>
              <a:rPr lang="en-US" altLang="ja-JP" dirty="0"/>
            </a:br>
            <a:r>
              <a:rPr lang="ja-JP" altLang="en-US" dirty="0"/>
              <a:t>　　</a:t>
            </a:r>
            <a:r>
              <a:rPr lang="en-US" altLang="ja-JP" dirty="0"/>
              <a:t>Content-Type: text/xml </a:t>
            </a:r>
            <a:r>
              <a:rPr lang="ja-JP" altLang="en-US" dirty="0"/>
              <a:t>が続き、更に</a:t>
            </a:r>
            <a:r>
              <a:rPr lang="en-US" altLang="ja-JP" dirty="0"/>
              <a:t>Content-Transfer-Encoding: base64</a:t>
            </a:r>
            <a:r>
              <a:rPr lang="ja-JP" altLang="en-US" dirty="0"/>
              <a:t>が</a:t>
            </a:r>
            <a:br>
              <a:rPr lang="en-US" altLang="ja-JP" dirty="0"/>
            </a:br>
            <a:r>
              <a:rPr lang="ja-JP" altLang="en-US" dirty="0"/>
              <a:t>　　続く場合は</a:t>
            </a:r>
            <a:r>
              <a:rPr lang="en-US" altLang="ja-JP" dirty="0"/>
              <a:t>Base64</a:t>
            </a:r>
            <a:r>
              <a:rPr lang="ja-JP" altLang="en-US" dirty="0"/>
              <a:t>でエンコードされた</a:t>
            </a:r>
            <a:r>
              <a:rPr lang="en-US" altLang="ja-JP" dirty="0"/>
              <a:t>XML</a:t>
            </a:r>
            <a:r>
              <a:rPr lang="ja-JP" altLang="en-US" dirty="0"/>
              <a:t>と判断し、以下の</a:t>
            </a:r>
            <a:r>
              <a:rPr lang="en-US" altLang="ja-JP" dirty="0"/>
              <a:t>XML</a:t>
            </a:r>
            <a:r>
              <a:rPr lang="ja-JP" altLang="en-US" dirty="0"/>
              <a:t>の処理を行う。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（１）</a:t>
            </a:r>
            <a:r>
              <a:rPr lang="en-US" altLang="ja-JP" dirty="0"/>
              <a:t>Base64</a:t>
            </a:r>
            <a:r>
              <a:rPr lang="ja-JP" altLang="en-US" dirty="0"/>
              <a:t>デコードを行う</a:t>
            </a:r>
            <a:endParaRPr lang="en-US" altLang="ja-JP" dirty="0"/>
          </a:p>
          <a:p>
            <a:r>
              <a:rPr lang="ja-JP" altLang="en-US" dirty="0"/>
              <a:t>　　（２）ルートタグを読み、名前空間名とタグ名を抽出する</a:t>
            </a:r>
            <a:endParaRPr lang="en-US" altLang="ja-JP" dirty="0"/>
          </a:p>
          <a:p>
            <a:r>
              <a:rPr lang="ja-JP" altLang="en-US" dirty="0"/>
              <a:t>　　（３）処理可能な</a:t>
            </a:r>
            <a:r>
              <a:rPr lang="en-US" altLang="ja-JP" dirty="0"/>
              <a:t>XML</a:t>
            </a:r>
            <a:r>
              <a:rPr lang="ja-JP" altLang="en-US" dirty="0"/>
              <a:t>スキーマに対応する名前空間名であれば、</a:t>
            </a:r>
            <a:r>
              <a:rPr lang="en-US" altLang="ja-JP" dirty="0"/>
              <a:t>XML</a:t>
            </a:r>
            <a:r>
              <a:rPr lang="ja-JP" altLang="en-US" dirty="0"/>
              <a:t>スキーマに</a:t>
            </a:r>
            <a:br>
              <a:rPr lang="en-US" altLang="ja-JP" dirty="0"/>
            </a:br>
            <a:r>
              <a:rPr lang="ja-JP" altLang="en-US" dirty="0"/>
              <a:t>　　　　　従い、</a:t>
            </a:r>
            <a:r>
              <a:rPr lang="en-US" altLang="ja-JP" dirty="0"/>
              <a:t>XML</a:t>
            </a:r>
            <a:r>
              <a:rPr lang="ja-JP" altLang="en-US" dirty="0"/>
              <a:t>データを処理する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・　</a:t>
            </a:r>
            <a:r>
              <a:rPr lang="en-US" altLang="ja-JP" dirty="0"/>
              <a:t>MIME</a:t>
            </a:r>
            <a:r>
              <a:rPr lang="ja-JP" altLang="en-US" dirty="0"/>
              <a:t>ヘッダーが無い場合平文記述と判断し、平文の処理を行う。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（１）</a:t>
            </a:r>
            <a:r>
              <a:rPr lang="en-US" altLang="ja-JP" dirty="0"/>
              <a:t>???</a:t>
            </a:r>
          </a:p>
          <a:p>
            <a:endParaRPr lang="en-US" altLang="ja-JP" dirty="0"/>
          </a:p>
          <a:p>
            <a:r>
              <a:rPr lang="ja-JP" altLang="en-US" dirty="0"/>
              <a:t>課題）</a:t>
            </a:r>
            <a:endParaRPr lang="en-US" altLang="ja-JP" dirty="0"/>
          </a:p>
          <a:p>
            <a:r>
              <a:rPr lang="ja-JP" altLang="en-US" dirty="0"/>
              <a:t>平文の処理は業界個々に定義されるため、業界（フォーマット形式）の判定が困難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EC9A536-9963-4F64-92C1-F8F621519FD9}"/>
              </a:ext>
            </a:extLst>
          </p:cNvPr>
          <p:cNvSpPr txBox="1"/>
          <p:nvPr/>
        </p:nvSpPr>
        <p:spPr>
          <a:xfrm>
            <a:off x="7957050" y="273486"/>
            <a:ext cx="68407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再掲</a:t>
            </a:r>
          </a:p>
        </p:txBody>
      </p:sp>
    </p:spTree>
    <p:extLst>
      <p:ext uri="{BB962C8B-B14F-4D97-AF65-F5344CB8AC3E}">
        <p14:creationId xmlns:p14="http://schemas.microsoft.com/office/powerpoint/2010/main" val="4209706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文字列と</a:t>
            </a:r>
            <a:r>
              <a:rPr kumimoji="1" lang="en-US" altLang="ja-JP" dirty="0"/>
              <a:t>XML</a:t>
            </a:r>
            <a:r>
              <a:rPr lang="ja-JP" altLang="en-US" dirty="0" err="1"/>
              <a:t>を</a:t>
            </a:r>
            <a:r>
              <a:rPr kumimoji="1" lang="ja-JP" altLang="en-US" dirty="0" err="1"/>
              <a:t>識</a:t>
            </a:r>
            <a:r>
              <a:rPr kumimoji="1" lang="ja-JP" altLang="en-US" dirty="0"/>
              <a:t>別する手段の改良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課題：</a:t>
            </a:r>
            <a:endParaRPr lang="en-US" altLang="ja-JP" dirty="0"/>
          </a:p>
          <a:p>
            <a:r>
              <a:rPr lang="ja-JP" altLang="en-US" dirty="0"/>
              <a:t>フォーマット化されていても文字列と</a:t>
            </a:r>
            <a:r>
              <a:rPr lang="en-US" altLang="ja-JP" dirty="0"/>
              <a:t>XML</a:t>
            </a:r>
            <a:r>
              <a:rPr lang="ja-JP" altLang="en-US" dirty="0"/>
              <a:t>を確実に識別するのは難しい</a:t>
            </a:r>
            <a:endParaRPr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解決策：</a:t>
            </a:r>
            <a:endParaRPr kumimoji="1" lang="en-US" altLang="ja-JP" dirty="0"/>
          </a:p>
          <a:p>
            <a:r>
              <a:rPr lang="ja-JP" altLang="en-US" dirty="0"/>
              <a:t>１）金融</a:t>
            </a:r>
            <a:r>
              <a:rPr lang="en-US" altLang="ja-JP" dirty="0"/>
              <a:t>EDI</a:t>
            </a:r>
            <a:r>
              <a:rPr lang="ja-JP" altLang="en-US" dirty="0"/>
              <a:t>情報の頭に</a:t>
            </a:r>
            <a:r>
              <a:rPr lang="en-US" altLang="ja-JP" dirty="0">
                <a:solidFill>
                  <a:srgbClr val="FF0000"/>
                </a:solidFill>
              </a:rPr>
              <a:t>XML</a:t>
            </a:r>
            <a:r>
              <a:rPr lang="ja-JP" altLang="en-US" dirty="0" err="1">
                <a:solidFill>
                  <a:srgbClr val="FF0000"/>
                </a:solidFill>
              </a:rPr>
              <a:t>、</a:t>
            </a:r>
            <a:r>
              <a:rPr lang="ja-JP" altLang="en-US" dirty="0">
                <a:solidFill>
                  <a:srgbClr val="FF0000"/>
                </a:solidFill>
              </a:rPr>
              <a:t>平文に関わらず、共通のヘッダを設け</a:t>
            </a:r>
            <a:r>
              <a:rPr lang="ja-JP" altLang="en-US" dirty="0"/>
              <a:t>、ヘッダ中に</a:t>
            </a:r>
            <a:br>
              <a:rPr lang="en-US" altLang="ja-JP" dirty="0"/>
            </a:br>
            <a:r>
              <a:rPr lang="ja-JP" altLang="en-US" dirty="0"/>
              <a:t>　　識別するためのパラメタ（業界区分、データ区分）を記述する。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２）ヘッダとしては、現在広く使われている技術の</a:t>
            </a:r>
            <a:r>
              <a:rPr lang="en-US" altLang="ja-JP" dirty="0"/>
              <a:t>MIME</a:t>
            </a:r>
            <a:r>
              <a:rPr lang="ja-JP" altLang="en-US" dirty="0"/>
              <a:t>を採用する。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３）パラメタを</a:t>
            </a:r>
            <a:r>
              <a:rPr lang="en-US" altLang="ja-JP" dirty="0"/>
              <a:t>Content-Type</a:t>
            </a:r>
            <a:r>
              <a:rPr lang="ja-JP" altLang="en-US" dirty="0"/>
              <a:t>ヘッダに記述するために、</a:t>
            </a:r>
            <a:r>
              <a:rPr lang="ja-JP" altLang="en-US" dirty="0">
                <a:solidFill>
                  <a:srgbClr val="FF0000"/>
                </a:solidFill>
              </a:rPr>
              <a:t>パラメタ記述を持つ独自の</a:t>
            </a:r>
            <a:br>
              <a:rPr lang="en-US" altLang="ja-JP" dirty="0">
                <a:solidFill>
                  <a:srgbClr val="FF0000"/>
                </a:solidFill>
              </a:rPr>
            </a:br>
            <a:r>
              <a:rPr lang="ja-JP" altLang="en-US" dirty="0">
                <a:solidFill>
                  <a:srgbClr val="FF0000"/>
                </a:solidFill>
              </a:rPr>
              <a:t>　　サブタイプを登録</a:t>
            </a:r>
            <a:r>
              <a:rPr lang="ja-JP" altLang="en-US" dirty="0"/>
              <a:t>し、フォーマット形式を特定化する業界区分、データ区分を</a:t>
            </a:r>
            <a:br>
              <a:rPr lang="en-US" altLang="ja-JP" dirty="0"/>
            </a:br>
            <a:r>
              <a:rPr lang="ja-JP" altLang="en-US" dirty="0"/>
              <a:t>　　記述する。</a:t>
            </a:r>
            <a:endParaRPr lang="en-US" altLang="ja-JP" dirty="0"/>
          </a:p>
          <a:p>
            <a:r>
              <a:rPr lang="ja-JP" altLang="en-US" dirty="0"/>
              <a:t>　　</a:t>
            </a:r>
            <a:r>
              <a:rPr lang="en-US" altLang="ja-JP" dirty="0"/>
              <a:t>- </a:t>
            </a:r>
            <a:r>
              <a:rPr lang="ja-JP" altLang="en-US" dirty="0"/>
              <a:t>業界区分、データ区分を記述できる既存のサブタイプが無い。</a:t>
            </a:r>
            <a:endParaRPr lang="en-US" altLang="ja-JP" dirty="0"/>
          </a:p>
          <a:p>
            <a:r>
              <a:rPr lang="ja-JP" altLang="en-US" dirty="0"/>
              <a:t>　　</a:t>
            </a:r>
            <a:r>
              <a:rPr lang="en-US" altLang="ja-JP" dirty="0"/>
              <a:t>- </a:t>
            </a:r>
            <a:r>
              <a:rPr lang="ja-JP" altLang="en-US" dirty="0"/>
              <a:t>独自のサブタイプを</a:t>
            </a:r>
            <a:r>
              <a:rPr lang="en-US" altLang="ja-JP" dirty="0"/>
              <a:t>IANA</a:t>
            </a:r>
            <a:r>
              <a:rPr lang="ja-JP" altLang="en-US" dirty="0" err="1"/>
              <a:t>に登</a:t>
            </a:r>
            <a:r>
              <a:rPr lang="ja-JP" altLang="en-US" dirty="0"/>
              <a:t>録することは可能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EC9A536-9963-4F64-92C1-F8F621519FD9}"/>
              </a:ext>
            </a:extLst>
          </p:cNvPr>
          <p:cNvSpPr txBox="1"/>
          <p:nvPr/>
        </p:nvSpPr>
        <p:spPr>
          <a:xfrm>
            <a:off x="7957050" y="273486"/>
            <a:ext cx="68407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再掲</a:t>
            </a:r>
          </a:p>
        </p:txBody>
      </p:sp>
    </p:spTree>
    <p:extLst>
      <p:ext uri="{BB962C8B-B14F-4D97-AF65-F5344CB8AC3E}">
        <p14:creationId xmlns:p14="http://schemas.microsoft.com/office/powerpoint/2010/main" val="3819743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XML</a:t>
            </a:r>
            <a:r>
              <a:rPr lang="ja-JP" altLang="en-US" dirty="0"/>
              <a:t>の場合の業界区分、コード区分付きヘッダ情報等（案）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85826"/>
            <a:ext cx="8229600" cy="5711526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MIME</a:t>
            </a:r>
            <a:r>
              <a:rPr kumimoji="1" lang="ja-JP" altLang="en-US" dirty="0"/>
              <a:t>ヘッダー</a:t>
            </a:r>
            <a:endParaRPr kumimoji="1" lang="en-US" altLang="ja-JP" dirty="0"/>
          </a:p>
          <a:p>
            <a:r>
              <a:rPr lang="ja-JP" altLang="en-US" dirty="0"/>
              <a:t>　　　</a:t>
            </a:r>
            <a:r>
              <a:rPr lang="en-US" altLang="ja-JP" dirty="0"/>
              <a:t>MIME-Version: 1.0</a:t>
            </a:r>
          </a:p>
          <a:p>
            <a:r>
              <a:rPr lang="ja-JP" altLang="en-US" dirty="0"/>
              <a:t>　　　</a:t>
            </a:r>
            <a:r>
              <a:rPr lang="en-US" altLang="ja-JP" dirty="0"/>
              <a:t>Content-Type: application/</a:t>
            </a:r>
            <a:r>
              <a:rPr lang="en-US" altLang="ja-JP" dirty="0">
                <a:solidFill>
                  <a:srgbClr val="FF0000"/>
                </a:solidFill>
              </a:rPr>
              <a:t>???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　　　</a:t>
            </a:r>
            <a:r>
              <a:rPr lang="en-US" altLang="ja-JP" dirty="0"/>
              <a:t>Content-Transfer-Encoding: base64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タイプ：　</a:t>
            </a:r>
            <a:r>
              <a:rPr kumimoji="1" lang="en-US" altLang="ja-JP" dirty="0"/>
              <a:t>application</a:t>
            </a:r>
          </a:p>
          <a:p>
            <a:r>
              <a:rPr lang="ja-JP" altLang="en-US" dirty="0"/>
              <a:t>サブタイプ（</a:t>
            </a:r>
            <a:r>
              <a:rPr lang="en-US" altLang="ja-JP" dirty="0">
                <a:solidFill>
                  <a:srgbClr val="FF0000"/>
                </a:solidFill>
              </a:rPr>
              <a:t>???</a:t>
            </a:r>
            <a:r>
              <a:rPr lang="ja-JP" altLang="en-US" dirty="0"/>
              <a:t>の所）</a:t>
            </a:r>
            <a:r>
              <a:rPr lang="en-US" altLang="ja-JP" dirty="0"/>
              <a:t>:</a:t>
            </a:r>
          </a:p>
          <a:p>
            <a:r>
              <a:rPr lang="en-US" altLang="ja-JP" dirty="0"/>
              <a:t>         </a:t>
            </a:r>
            <a:r>
              <a:rPr lang="en-US" altLang="ja-JP" dirty="0" err="1"/>
              <a:t>vnd</a:t>
            </a:r>
            <a:r>
              <a:rPr lang="en-US" altLang="ja-JP" dirty="0"/>
              <a:t>.</a:t>
            </a:r>
            <a:r>
              <a:rPr lang="ja-JP" altLang="en-US" dirty="0"/>
              <a:t>ベンダー定義名</a:t>
            </a:r>
            <a:r>
              <a:rPr lang="en-US" altLang="ja-JP" dirty="0"/>
              <a:t>+xml</a:t>
            </a:r>
          </a:p>
          <a:p>
            <a:r>
              <a:rPr lang="ja-JP" altLang="en-US" dirty="0"/>
              <a:t>　　　</a:t>
            </a:r>
            <a:r>
              <a:rPr lang="en-US" altLang="ja-JP" dirty="0"/>
              <a:t>x.</a:t>
            </a:r>
            <a:r>
              <a:rPr lang="ja-JP" altLang="en-US" dirty="0"/>
              <a:t>プライベート定義</a:t>
            </a:r>
            <a:r>
              <a:rPr lang="en-US" altLang="ja-JP" dirty="0"/>
              <a:t>+xml</a:t>
            </a:r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</a:t>
            </a:r>
            <a:r>
              <a:rPr lang="en-US" altLang="ja-JP" dirty="0"/>
              <a:t>- </a:t>
            </a:r>
            <a:r>
              <a:rPr lang="ja-JP" altLang="en-US" dirty="0"/>
              <a:t>パラメタが付与できるので、業界区分やデータ区分はパラメタの値で表現する</a:t>
            </a:r>
            <a:endParaRPr lang="en-US" altLang="ja-JP" dirty="0"/>
          </a:p>
          <a:p>
            <a:r>
              <a:rPr lang="en-US" altLang="ja-JP" dirty="0"/>
              <a:t>	</a:t>
            </a:r>
            <a:r>
              <a:rPr lang="ja-JP" altLang="en-US" dirty="0"/>
              <a:t>書き方　パラメタ名</a:t>
            </a:r>
            <a:r>
              <a:rPr lang="en-US" altLang="ja-JP" dirty="0"/>
              <a:t>=</a:t>
            </a:r>
            <a:r>
              <a:rPr lang="ja-JP" altLang="en-US" dirty="0"/>
              <a:t>パラメタ値</a:t>
            </a:r>
            <a:r>
              <a:rPr lang="en-US" altLang="ja-JP" dirty="0"/>
              <a:t>; </a:t>
            </a:r>
          </a:p>
          <a:p>
            <a:r>
              <a:rPr lang="ja-JP" altLang="en-US" dirty="0"/>
              <a:t>　　　</a:t>
            </a:r>
            <a:r>
              <a:rPr lang="en-US" altLang="ja-JP" dirty="0"/>
              <a:t>- </a:t>
            </a:r>
            <a:r>
              <a:rPr lang="ja-JP" altLang="en-US" dirty="0"/>
              <a:t>サブタイプとパラメタの間はセミコロン（；）で区切る</a:t>
            </a:r>
            <a:endParaRPr lang="en-US" altLang="ja-JP" dirty="0"/>
          </a:p>
          <a:p>
            <a:r>
              <a:rPr lang="ja-JP" altLang="en-US" dirty="0"/>
              <a:t>　　　</a:t>
            </a:r>
            <a:r>
              <a:rPr lang="en-US" altLang="ja-JP" dirty="0"/>
              <a:t>- </a:t>
            </a:r>
            <a:r>
              <a:rPr lang="ja-JP" altLang="en-US" dirty="0"/>
              <a:t>サブタイプ毎にパラメタ名が定義されている。</a:t>
            </a:r>
            <a:endParaRPr lang="en-US" altLang="ja-JP" dirty="0"/>
          </a:p>
          <a:p>
            <a:r>
              <a:rPr lang="ja-JP" altLang="en-US" dirty="0"/>
              <a:t>　　　　　・　</a:t>
            </a:r>
            <a:r>
              <a:rPr lang="en-US" altLang="ja-JP" dirty="0"/>
              <a:t>text/xml</a:t>
            </a:r>
            <a:r>
              <a:rPr lang="ja-JP" altLang="en-US" dirty="0"/>
              <a:t>　にはパラメタは定義されていない。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強調線吹き出し 1 4"/>
          <p:cNvSpPr/>
          <p:nvPr/>
        </p:nvSpPr>
        <p:spPr>
          <a:xfrm>
            <a:off x="3635896" y="980728"/>
            <a:ext cx="2088232" cy="288032"/>
          </a:xfrm>
          <a:prstGeom prst="accent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MIME</a:t>
            </a:r>
            <a:r>
              <a:rPr lang="ja-JP" altLang="en-US" dirty="0"/>
              <a:t>バージョン</a:t>
            </a:r>
            <a:endParaRPr kumimoji="1" lang="ja-JP" altLang="en-US" dirty="0"/>
          </a:p>
        </p:txBody>
      </p:sp>
      <p:sp>
        <p:nvSpPr>
          <p:cNvPr id="6" name="強調線吹き出し 1 5"/>
          <p:cNvSpPr/>
          <p:nvPr/>
        </p:nvSpPr>
        <p:spPr>
          <a:xfrm>
            <a:off x="4427984" y="1340768"/>
            <a:ext cx="3024336" cy="288032"/>
          </a:xfrm>
          <a:prstGeom prst="accentCallout1">
            <a:avLst>
              <a:gd name="adj1" fmla="val 18750"/>
              <a:gd name="adj2" fmla="val -8333"/>
              <a:gd name="adj3" fmla="val 115385"/>
              <a:gd name="adj4" fmla="val -174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テキスト</a:t>
            </a:r>
            <a:r>
              <a:rPr lang="en-US" altLang="ja-JP" dirty="0"/>
              <a:t>/</a:t>
            </a:r>
            <a:r>
              <a:rPr lang="ja-JP" altLang="en-US" dirty="0"/>
              <a:t>フォーマット識別子</a:t>
            </a:r>
            <a:endParaRPr kumimoji="1" lang="ja-JP" altLang="en-US" dirty="0"/>
          </a:p>
        </p:txBody>
      </p:sp>
      <p:sp>
        <p:nvSpPr>
          <p:cNvPr id="7" name="強調線吹き出し 1 6"/>
          <p:cNvSpPr/>
          <p:nvPr/>
        </p:nvSpPr>
        <p:spPr>
          <a:xfrm>
            <a:off x="5216232" y="1700808"/>
            <a:ext cx="2740144" cy="504056"/>
          </a:xfrm>
          <a:prstGeom prst="accentCallout1">
            <a:avLst>
              <a:gd name="adj1" fmla="val 18750"/>
              <a:gd name="adj2" fmla="val -8333"/>
              <a:gd name="adj3" fmla="val 54779"/>
              <a:gd name="adj4" fmla="val -30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Base64</a:t>
            </a:r>
            <a:r>
              <a:rPr lang="ja-JP" altLang="en-US" sz="1600" dirty="0"/>
              <a:t>エンコード</a:t>
            </a:r>
            <a:endParaRPr lang="en-US" altLang="ja-JP" sz="1600" dirty="0"/>
          </a:p>
          <a:p>
            <a:pPr algn="ctr"/>
            <a:r>
              <a:rPr lang="ja-JP" altLang="en-US" sz="1600" dirty="0"/>
              <a:t>（必要な場合のみ）</a:t>
            </a:r>
            <a:endParaRPr kumimoji="1" lang="ja-JP" altLang="en-US" sz="1600" dirty="0"/>
          </a:p>
        </p:txBody>
      </p:sp>
      <p:sp>
        <p:nvSpPr>
          <p:cNvPr id="8" name="強調線吹き出し 1 7"/>
          <p:cNvSpPr/>
          <p:nvPr/>
        </p:nvSpPr>
        <p:spPr>
          <a:xfrm>
            <a:off x="4340935" y="3068960"/>
            <a:ext cx="3903471" cy="497521"/>
          </a:xfrm>
          <a:prstGeom prst="accentCallout1">
            <a:avLst>
              <a:gd name="adj1" fmla="val 18750"/>
              <a:gd name="adj2" fmla="val -8333"/>
              <a:gd name="adj3" fmla="val 57818"/>
              <a:gd name="adj4" fmla="val -214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容易であるが</a:t>
            </a:r>
            <a:r>
              <a:rPr lang="en-US" altLang="ja-JP" sz="1400" dirty="0"/>
              <a:t>IANA</a:t>
            </a:r>
            <a:r>
              <a:rPr lang="ja-JP" altLang="en-US" sz="1400" dirty="0" err="1"/>
              <a:t>への</a:t>
            </a:r>
            <a:r>
              <a:rPr lang="ja-JP" altLang="en-US" sz="1400" dirty="0"/>
              <a:t>登録を要する</a:t>
            </a:r>
            <a:endParaRPr lang="en-US" altLang="ja-JP" sz="1400" dirty="0"/>
          </a:p>
          <a:p>
            <a:pPr algn="ctr"/>
            <a:r>
              <a:rPr kumimoji="1" lang="ja-JP" altLang="en-US" sz="1400" dirty="0"/>
              <a:t>ベンダーの定義は</a:t>
            </a:r>
            <a:r>
              <a:rPr lang="ja-JP" altLang="en-US" sz="1400" dirty="0"/>
              <a:t>緩い</a:t>
            </a:r>
            <a:endParaRPr kumimoji="1" lang="ja-JP" altLang="en-US" sz="1400" dirty="0"/>
          </a:p>
        </p:txBody>
      </p:sp>
      <p:sp>
        <p:nvSpPr>
          <p:cNvPr id="9" name="強調線吹き出し 1 8"/>
          <p:cNvSpPr/>
          <p:nvPr/>
        </p:nvSpPr>
        <p:spPr>
          <a:xfrm>
            <a:off x="4340936" y="3696535"/>
            <a:ext cx="3903469" cy="524553"/>
          </a:xfrm>
          <a:prstGeom prst="accentCallout1">
            <a:avLst>
              <a:gd name="adj1" fmla="val 18750"/>
              <a:gd name="adj2" fmla="val -8333"/>
              <a:gd name="adj3" fmla="val -2863"/>
              <a:gd name="adj4" fmla="val -263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/>
              <a:t>IANA</a:t>
            </a:r>
            <a:r>
              <a:rPr lang="ja-JP" altLang="en-US" sz="1400" dirty="0" err="1"/>
              <a:t>への</a:t>
            </a:r>
            <a:r>
              <a:rPr lang="ja-JP" altLang="en-US" sz="1400" dirty="0"/>
              <a:t>登録を要しないが</a:t>
            </a:r>
            <a:endParaRPr lang="en-US" altLang="ja-JP" sz="1400" dirty="0"/>
          </a:p>
          <a:p>
            <a:pPr algn="ctr"/>
            <a:r>
              <a:rPr lang="ja-JP" altLang="en-US" sz="1400" dirty="0"/>
              <a:t>恒常的使用は推奨されていない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EC9A536-9963-4F64-92C1-F8F621519FD9}"/>
              </a:ext>
            </a:extLst>
          </p:cNvPr>
          <p:cNvSpPr txBox="1"/>
          <p:nvPr/>
        </p:nvSpPr>
        <p:spPr>
          <a:xfrm>
            <a:off x="7957050" y="620688"/>
            <a:ext cx="68407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再掲</a:t>
            </a:r>
          </a:p>
        </p:txBody>
      </p:sp>
    </p:spTree>
    <p:extLst>
      <p:ext uri="{BB962C8B-B14F-4D97-AF65-F5344CB8AC3E}">
        <p14:creationId xmlns:p14="http://schemas.microsoft.com/office/powerpoint/2010/main" val="199941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サブタイプ案（</a:t>
            </a:r>
            <a:r>
              <a:rPr kumimoji="1" lang="en-US" altLang="ja-JP" dirty="0"/>
              <a:t>2018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12</a:t>
            </a:r>
            <a:r>
              <a:rPr kumimoji="1" lang="ja-JP" altLang="en-US" dirty="0"/>
              <a:t>月</a:t>
            </a:r>
            <a:r>
              <a:rPr kumimoji="1" lang="en-US" altLang="ja-JP" dirty="0"/>
              <a:t>4</a:t>
            </a:r>
            <a:r>
              <a:rPr kumimoji="1" lang="ja-JP" altLang="en-US" dirty="0"/>
              <a:t>日案）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85826"/>
            <a:ext cx="8229600" cy="5567510"/>
          </a:xfrm>
        </p:spPr>
        <p:txBody>
          <a:bodyPr>
            <a:normAutofit/>
          </a:bodyPr>
          <a:lstStyle/>
          <a:p>
            <a:r>
              <a:rPr lang="ja-JP" altLang="en-US" dirty="0"/>
              <a:t>業界横断</a:t>
            </a:r>
            <a:r>
              <a:rPr lang="en-US" altLang="ja-JP" dirty="0"/>
              <a:t>EDI</a:t>
            </a:r>
            <a:r>
              <a:rPr lang="ja-JP" altLang="en-US" dirty="0"/>
              <a:t>サブタイプ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サブタイプ名：</a:t>
            </a:r>
            <a:r>
              <a:rPr lang="en-US" altLang="ja-JP" dirty="0"/>
              <a:t>	</a:t>
            </a:r>
            <a:r>
              <a:rPr lang="en-US" altLang="ja-JP" dirty="0" err="1"/>
              <a:t>vnd.ciedi</a:t>
            </a:r>
            <a:r>
              <a:rPr lang="en-US" altLang="ja-JP" dirty="0"/>
              <a:t>		</a:t>
            </a:r>
            <a:r>
              <a:rPr lang="ja-JP" altLang="en-US" dirty="0"/>
              <a:t>（平文）</a:t>
            </a:r>
            <a:r>
              <a:rPr lang="en-US" altLang="ja-JP" dirty="0"/>
              <a:t>	- </a:t>
            </a:r>
            <a:r>
              <a:rPr lang="ja-JP" altLang="en-US" dirty="0"/>
              <a:t>タイプは</a:t>
            </a:r>
            <a:r>
              <a:rPr lang="en-US" altLang="ja-JP" dirty="0"/>
              <a:t>application</a:t>
            </a:r>
          </a:p>
          <a:p>
            <a:r>
              <a:rPr lang="en-US" altLang="ja-JP" dirty="0"/>
              <a:t>		</a:t>
            </a:r>
            <a:r>
              <a:rPr lang="en-US" altLang="ja-JP" dirty="0" err="1"/>
              <a:t>vnd.ciedi+xml</a:t>
            </a:r>
            <a:r>
              <a:rPr lang="en-US" altLang="ja-JP" dirty="0"/>
              <a:t>	</a:t>
            </a:r>
            <a:r>
              <a:rPr lang="ja-JP" altLang="en-US" dirty="0"/>
              <a:t>（</a:t>
            </a:r>
            <a:r>
              <a:rPr lang="en-US" altLang="ja-JP" dirty="0"/>
              <a:t>XML</a:t>
            </a:r>
            <a:r>
              <a:rPr lang="ja-JP" altLang="en-US" dirty="0"/>
              <a:t>）</a:t>
            </a:r>
            <a:r>
              <a:rPr lang="en-US" altLang="ja-JP" dirty="0"/>
              <a:t>	- </a:t>
            </a:r>
            <a:r>
              <a:rPr lang="en-US" altLang="ja-JP" dirty="0" err="1"/>
              <a:t>vnd</a:t>
            </a:r>
            <a:r>
              <a:rPr lang="ja-JP" altLang="en-US" dirty="0"/>
              <a:t>はベンダー用の接頭辞</a:t>
            </a:r>
            <a:endParaRPr lang="en-US" altLang="ja-JP" dirty="0"/>
          </a:p>
          <a:p>
            <a:r>
              <a:rPr lang="en-US" altLang="ja-JP" dirty="0"/>
              <a:t>					-</a:t>
            </a:r>
            <a:r>
              <a:rPr lang="ja-JP" altLang="en-US" dirty="0"/>
              <a:t> </a:t>
            </a:r>
            <a:r>
              <a:rPr lang="en-US" altLang="ja-JP" dirty="0"/>
              <a:t>Cross Industry EDI</a:t>
            </a:r>
          </a:p>
          <a:p>
            <a:r>
              <a:rPr lang="ja-JP" altLang="en-US" dirty="0"/>
              <a:t>　　パラメタ名：</a:t>
            </a:r>
            <a:r>
              <a:rPr lang="en-US" altLang="ja-JP" dirty="0"/>
              <a:t>	format</a:t>
            </a:r>
          </a:p>
          <a:p>
            <a:endParaRPr lang="en-US" altLang="ja-JP" dirty="0"/>
          </a:p>
          <a:p>
            <a:r>
              <a:rPr lang="ja-JP" altLang="en-US" dirty="0"/>
              <a:t>　　パラメタ値</a:t>
            </a:r>
            <a:r>
              <a:rPr lang="ja-JP" altLang="en-US" dirty="0">
                <a:sym typeface="Wingdings" panose="05000000000000000000" pitchFamily="2" charset="2"/>
              </a:rPr>
              <a:t>：</a:t>
            </a:r>
            <a:r>
              <a:rPr lang="en-US" altLang="ja-JP" dirty="0">
                <a:sym typeface="Wingdings" panose="05000000000000000000" pitchFamily="2" charset="2"/>
              </a:rPr>
              <a:t>	</a:t>
            </a:r>
            <a:r>
              <a:rPr lang="ja-JP" altLang="en-US" dirty="0">
                <a:sym typeface="Wingdings" panose="05000000000000000000" pitchFamily="2" charset="2"/>
              </a:rPr>
              <a:t>（１）</a:t>
            </a:r>
            <a:r>
              <a:rPr lang="en-US" altLang="ja-JP" dirty="0"/>
              <a:t>SIPS</a:t>
            </a:r>
            <a:r>
              <a:rPr lang="ja-JP" altLang="en-US" dirty="0" err="1"/>
              <a:t>に登</a:t>
            </a:r>
            <a:r>
              <a:rPr lang="ja-JP" altLang="en-US" dirty="0"/>
              <a:t>録されている業界区分およびデータ区分</a:t>
            </a:r>
            <a:endParaRPr lang="en-US" altLang="ja-JP" dirty="0"/>
          </a:p>
          <a:p>
            <a:r>
              <a:rPr lang="en-US" altLang="ja-JP" dirty="0"/>
              <a:t>		</a:t>
            </a:r>
            <a:r>
              <a:rPr lang="ja-JP" altLang="en-US" dirty="0"/>
              <a:t>　　　</a:t>
            </a:r>
            <a:r>
              <a:rPr lang="en-US" altLang="ja-JP" dirty="0"/>
              <a:t>- </a:t>
            </a:r>
            <a:r>
              <a:rPr lang="ja-JP" altLang="en-US" dirty="0"/>
              <a:t>登録機関識別文字： </a:t>
            </a:r>
            <a:r>
              <a:rPr lang="en-US" altLang="ja-JP" dirty="0"/>
              <a:t>S</a:t>
            </a:r>
          </a:p>
          <a:p>
            <a:endParaRPr lang="en-US" altLang="ja-JP" dirty="0"/>
          </a:p>
          <a:p>
            <a:r>
              <a:rPr lang="en-US" altLang="ja-JP" dirty="0"/>
              <a:t>		- </a:t>
            </a:r>
            <a:r>
              <a:rPr lang="ja-JP" altLang="en-US" dirty="0"/>
              <a:t>国際的にも使えるように、先頭</a:t>
            </a:r>
            <a:r>
              <a:rPr lang="en-US" altLang="ja-JP" dirty="0"/>
              <a:t>2</a:t>
            </a:r>
            <a:r>
              <a:rPr lang="ja-JP" altLang="en-US" dirty="0"/>
              <a:t>文字は国識別の</a:t>
            </a:r>
            <a:r>
              <a:rPr lang="en-US" altLang="ja-JP" dirty="0"/>
              <a:t>JP</a:t>
            </a:r>
            <a:r>
              <a:rPr lang="ja-JP" altLang="en-US" dirty="0"/>
              <a:t>とする。</a:t>
            </a:r>
            <a:endParaRPr lang="en-US" altLang="ja-JP" dirty="0"/>
          </a:p>
          <a:p>
            <a:r>
              <a:rPr lang="en-US" altLang="ja-JP" dirty="0"/>
              <a:t>		- 3</a:t>
            </a:r>
            <a:r>
              <a:rPr lang="ja-JP" altLang="en-US" dirty="0"/>
              <a:t>文字目は登録機関を識別する文字とする。</a:t>
            </a:r>
            <a:endParaRPr lang="en-US" altLang="ja-JP" dirty="0"/>
          </a:p>
          <a:p>
            <a:r>
              <a:rPr lang="en-US" altLang="ja-JP" dirty="0"/>
              <a:t>		- </a:t>
            </a:r>
            <a:r>
              <a:rPr lang="ja-JP" altLang="en-US" dirty="0"/>
              <a:t>業界区分とデータ区分は連結してパラメタ値とするが、</a:t>
            </a:r>
            <a:endParaRPr lang="en-US" altLang="ja-JP" dirty="0"/>
          </a:p>
          <a:p>
            <a:r>
              <a:rPr lang="en-US" altLang="ja-JP" dirty="0"/>
              <a:t>		</a:t>
            </a:r>
            <a:r>
              <a:rPr lang="ja-JP" altLang="en-US" dirty="0"/>
              <a:t>　データ区分を指定しない業界区分だけでもよい。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EC9A536-9963-4F64-92C1-F8F621519FD9}"/>
              </a:ext>
            </a:extLst>
          </p:cNvPr>
          <p:cNvSpPr txBox="1"/>
          <p:nvPr/>
        </p:nvSpPr>
        <p:spPr>
          <a:xfrm>
            <a:off x="7957050" y="273486"/>
            <a:ext cx="68407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再掲</a:t>
            </a:r>
          </a:p>
        </p:txBody>
      </p:sp>
    </p:spTree>
    <p:extLst>
      <p:ext uri="{BB962C8B-B14F-4D97-AF65-F5344CB8AC3E}">
        <p14:creationId xmlns:p14="http://schemas.microsoft.com/office/powerpoint/2010/main" val="2531886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サブタイプ</a:t>
            </a:r>
            <a:r>
              <a:rPr lang="ja-JP" altLang="en-US" dirty="0"/>
              <a:t>登録（</a:t>
            </a:r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12</a:t>
            </a:r>
            <a:r>
              <a:rPr lang="ja-JP" altLang="en-US" dirty="0"/>
              <a:t>月</a:t>
            </a:r>
            <a:r>
              <a:rPr lang="en-US" altLang="ja-JP" dirty="0"/>
              <a:t>4</a:t>
            </a:r>
            <a:r>
              <a:rPr lang="ja-JP" altLang="en-US" dirty="0"/>
              <a:t>日案）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85826"/>
            <a:ext cx="8229600" cy="4991446"/>
          </a:xfrm>
        </p:spPr>
        <p:txBody>
          <a:bodyPr>
            <a:normAutofit/>
          </a:bodyPr>
          <a:lstStyle/>
          <a:p>
            <a:r>
              <a:rPr lang="ja-JP" altLang="en-US" dirty="0"/>
              <a:t>業界横断</a:t>
            </a:r>
            <a:r>
              <a:rPr lang="en-US" altLang="ja-JP" dirty="0"/>
              <a:t>EDI</a:t>
            </a:r>
            <a:r>
              <a:rPr lang="ja-JP" altLang="en-US" dirty="0"/>
              <a:t>サブタイプ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サブタイプ名：</a:t>
            </a:r>
            <a:r>
              <a:rPr lang="en-US" altLang="ja-JP" dirty="0"/>
              <a:t>	</a:t>
            </a:r>
            <a:r>
              <a:rPr lang="en-US" altLang="ja-JP" dirty="0" err="1"/>
              <a:t>vnd.ciedi</a:t>
            </a:r>
            <a:r>
              <a:rPr lang="en-US" altLang="ja-JP" dirty="0"/>
              <a:t>		</a:t>
            </a:r>
            <a:r>
              <a:rPr lang="ja-JP" altLang="en-US" dirty="0"/>
              <a:t>（平文）</a:t>
            </a:r>
            <a:r>
              <a:rPr lang="en-US" altLang="ja-JP" dirty="0"/>
              <a:t>	- </a:t>
            </a:r>
            <a:r>
              <a:rPr lang="ja-JP" altLang="en-US" dirty="0"/>
              <a:t>タイプは</a:t>
            </a:r>
            <a:r>
              <a:rPr lang="en-US" altLang="ja-JP" dirty="0"/>
              <a:t>application</a:t>
            </a:r>
          </a:p>
          <a:p>
            <a:r>
              <a:rPr lang="en-US" altLang="ja-JP" dirty="0"/>
              <a:t>		</a:t>
            </a:r>
            <a:r>
              <a:rPr lang="en-US" altLang="ja-JP" dirty="0" err="1"/>
              <a:t>vnd.ciedi+xml</a:t>
            </a:r>
            <a:r>
              <a:rPr lang="en-US" altLang="ja-JP" dirty="0"/>
              <a:t>	</a:t>
            </a:r>
            <a:r>
              <a:rPr lang="ja-JP" altLang="en-US" dirty="0"/>
              <a:t>（</a:t>
            </a:r>
            <a:r>
              <a:rPr lang="en-US" altLang="ja-JP" dirty="0"/>
              <a:t>XML</a:t>
            </a:r>
            <a:r>
              <a:rPr lang="ja-JP" altLang="en-US" dirty="0"/>
              <a:t>）</a:t>
            </a:r>
            <a:r>
              <a:rPr lang="en-US" altLang="ja-JP" dirty="0"/>
              <a:t>	- </a:t>
            </a:r>
            <a:r>
              <a:rPr lang="en-US" altLang="ja-JP" dirty="0" err="1"/>
              <a:t>vnd</a:t>
            </a:r>
            <a:r>
              <a:rPr lang="ja-JP" altLang="en-US" dirty="0"/>
              <a:t>はベンダー用の接頭辞</a:t>
            </a:r>
            <a:endParaRPr lang="en-US" altLang="ja-JP" dirty="0"/>
          </a:p>
          <a:p>
            <a:r>
              <a:rPr lang="en-US" altLang="ja-JP" dirty="0"/>
              <a:t>					-</a:t>
            </a:r>
            <a:r>
              <a:rPr lang="ja-JP" altLang="en-US" dirty="0"/>
              <a:t> </a:t>
            </a:r>
            <a:r>
              <a:rPr lang="en-US" altLang="ja-JP" dirty="0"/>
              <a:t>Cross Industry EDI</a:t>
            </a:r>
          </a:p>
          <a:p>
            <a:r>
              <a:rPr lang="ja-JP" altLang="en-US" dirty="0"/>
              <a:t>　　パラメタ名：</a:t>
            </a:r>
            <a:r>
              <a:rPr lang="en-US" altLang="ja-JP" dirty="0"/>
              <a:t>	format</a:t>
            </a:r>
          </a:p>
          <a:p>
            <a:r>
              <a:rPr lang="en-US" altLang="ja-JP" dirty="0"/>
              <a:t>					- </a:t>
            </a:r>
            <a:r>
              <a:rPr lang="ja-JP" altLang="en-US" dirty="0"/>
              <a:t>パラメタ値の詳細は登録不要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登録者：</a:t>
            </a:r>
            <a:r>
              <a:rPr lang="en-US" altLang="ja-JP" dirty="0"/>
              <a:t>	SIPS</a:t>
            </a:r>
            <a:r>
              <a:rPr lang="ja-JP" altLang="en-US" dirty="0"/>
              <a:t>（サプライチェーン情報基盤研究会）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EC9A536-9963-4F64-92C1-F8F621519FD9}"/>
              </a:ext>
            </a:extLst>
          </p:cNvPr>
          <p:cNvSpPr txBox="1"/>
          <p:nvPr/>
        </p:nvSpPr>
        <p:spPr>
          <a:xfrm>
            <a:off x="7957050" y="273486"/>
            <a:ext cx="68407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再掲</a:t>
            </a:r>
          </a:p>
        </p:txBody>
      </p:sp>
    </p:spTree>
    <p:extLst>
      <p:ext uri="{BB962C8B-B14F-4D97-AF65-F5344CB8AC3E}">
        <p14:creationId xmlns:p14="http://schemas.microsoft.com/office/powerpoint/2010/main" val="119816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サブタイプ登録結果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85826"/>
            <a:ext cx="8229600" cy="5567510"/>
          </a:xfrm>
        </p:spPr>
        <p:txBody>
          <a:bodyPr>
            <a:normAutofit/>
          </a:bodyPr>
          <a:lstStyle/>
          <a:p>
            <a:r>
              <a:rPr lang="ja-JP" altLang="en-US" dirty="0"/>
              <a:t>業界横断</a:t>
            </a:r>
            <a:r>
              <a:rPr lang="en-US" altLang="ja-JP" dirty="0"/>
              <a:t>EDI</a:t>
            </a:r>
            <a:r>
              <a:rPr lang="ja-JP" altLang="en-US" dirty="0"/>
              <a:t>サブタイプ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サブタイプ名：</a:t>
            </a:r>
            <a:r>
              <a:rPr lang="en-US" altLang="ja-JP" dirty="0"/>
              <a:t>	</a:t>
            </a:r>
            <a:r>
              <a:rPr lang="en-US" altLang="ja-JP" dirty="0" err="1"/>
              <a:t>vnd.ciedi</a:t>
            </a:r>
            <a:r>
              <a:rPr lang="en-US" altLang="ja-JP" dirty="0"/>
              <a:t>		</a:t>
            </a:r>
            <a:r>
              <a:rPr lang="ja-JP" altLang="en-US" dirty="0"/>
              <a:t>（平文）</a:t>
            </a:r>
            <a:r>
              <a:rPr lang="en-US" altLang="ja-JP" dirty="0"/>
              <a:t>	- </a:t>
            </a:r>
            <a:r>
              <a:rPr lang="ja-JP" altLang="en-US" dirty="0"/>
              <a:t>タイプは</a:t>
            </a:r>
            <a:r>
              <a:rPr lang="en-US" altLang="ja-JP" dirty="0"/>
              <a:t>application</a:t>
            </a:r>
          </a:p>
          <a:p>
            <a:r>
              <a:rPr lang="en-US" altLang="ja-JP" dirty="0"/>
              <a:t>		</a:t>
            </a:r>
            <a:r>
              <a:rPr lang="en-US" altLang="ja-JP" strike="sngStrike" dirty="0" err="1"/>
              <a:t>vnd.ciedi+xml</a:t>
            </a:r>
            <a:r>
              <a:rPr lang="en-US" altLang="ja-JP" dirty="0"/>
              <a:t>	</a:t>
            </a:r>
            <a:r>
              <a:rPr lang="ja-JP" altLang="en-US" strike="sngStrike" dirty="0"/>
              <a:t>（</a:t>
            </a:r>
            <a:r>
              <a:rPr lang="en-US" altLang="ja-JP" strike="sngStrike" dirty="0"/>
              <a:t>XML</a:t>
            </a:r>
            <a:r>
              <a:rPr lang="ja-JP" altLang="en-US" strike="sngStrike" dirty="0"/>
              <a:t>）</a:t>
            </a:r>
            <a:r>
              <a:rPr lang="en-US" altLang="ja-JP" dirty="0"/>
              <a:t>	- </a:t>
            </a:r>
            <a:r>
              <a:rPr lang="en-US" altLang="ja-JP" dirty="0" err="1"/>
              <a:t>vnd</a:t>
            </a:r>
            <a:r>
              <a:rPr lang="ja-JP" altLang="en-US" dirty="0"/>
              <a:t>はベンダー用の接頭辞</a:t>
            </a:r>
            <a:endParaRPr lang="en-US" altLang="ja-JP" dirty="0"/>
          </a:p>
          <a:p>
            <a:r>
              <a:rPr lang="en-US" altLang="ja-JP" dirty="0"/>
              <a:t>					-</a:t>
            </a:r>
            <a:r>
              <a:rPr lang="ja-JP" altLang="en-US" dirty="0"/>
              <a:t> </a:t>
            </a:r>
            <a:r>
              <a:rPr lang="en-US" altLang="ja-JP" dirty="0"/>
              <a:t>Cross Industry EDI</a:t>
            </a:r>
          </a:p>
          <a:p>
            <a:r>
              <a:rPr lang="ja-JP" altLang="en-US" dirty="0"/>
              <a:t>　　パラメタ名：</a:t>
            </a:r>
            <a:r>
              <a:rPr lang="en-US" altLang="ja-JP" dirty="0"/>
              <a:t>	format</a:t>
            </a:r>
          </a:p>
          <a:p>
            <a:endParaRPr lang="en-US" altLang="ja-JP" dirty="0"/>
          </a:p>
          <a:p>
            <a:r>
              <a:rPr lang="ja-JP" altLang="en-US" dirty="0"/>
              <a:t>　　パラメタ値</a:t>
            </a:r>
            <a:r>
              <a:rPr lang="ja-JP" altLang="en-US" dirty="0">
                <a:sym typeface="Wingdings" panose="05000000000000000000" pitchFamily="2" charset="2"/>
              </a:rPr>
              <a:t>：</a:t>
            </a:r>
            <a:r>
              <a:rPr lang="en-US" altLang="ja-JP" dirty="0">
                <a:sym typeface="Wingdings" panose="05000000000000000000" pitchFamily="2" charset="2"/>
              </a:rPr>
              <a:t>	</a:t>
            </a:r>
            <a:r>
              <a:rPr lang="ja-JP" altLang="en-US" dirty="0">
                <a:sym typeface="Wingdings" panose="05000000000000000000" pitchFamily="2" charset="2"/>
              </a:rPr>
              <a:t>英文字で始まる</a:t>
            </a:r>
            <a:r>
              <a:rPr lang="en-US" altLang="ja-JP" dirty="0">
                <a:sym typeface="Wingdings" panose="05000000000000000000" pitchFamily="2" charset="2"/>
              </a:rPr>
              <a:t>32</a:t>
            </a:r>
            <a:r>
              <a:rPr lang="ja-JP" altLang="en-US" dirty="0">
                <a:sym typeface="Wingdings" panose="05000000000000000000" pitchFamily="2" charset="2"/>
              </a:rPr>
              <a:t>文字以下の英数字文字列、</a:t>
            </a:r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>
                <a:sym typeface="Wingdings" panose="05000000000000000000" pitchFamily="2" charset="2"/>
              </a:rPr>
              <a:t>		</a:t>
            </a:r>
            <a:r>
              <a:rPr lang="ja-JP" altLang="en-US" dirty="0">
                <a:sym typeface="Wingdings" panose="05000000000000000000" pitchFamily="2" charset="2"/>
              </a:rPr>
              <a:t>大文字小文字は区別しない、</a:t>
            </a:r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>
                <a:sym typeface="Wingdings" panose="05000000000000000000" pitchFamily="2" charset="2"/>
              </a:rPr>
              <a:t>		</a:t>
            </a:r>
            <a:r>
              <a:rPr lang="ja-JP" altLang="en-US" dirty="0">
                <a:sym typeface="Wingdings" panose="05000000000000000000" pitchFamily="2" charset="2"/>
              </a:rPr>
              <a:t>その文字列は、</a:t>
            </a:r>
            <a:r>
              <a:rPr lang="en-US" altLang="ja-JP" dirty="0">
                <a:sym typeface="Wingdings" panose="05000000000000000000" pitchFamily="2" charset="2"/>
              </a:rPr>
              <a:t>SIPS</a:t>
            </a:r>
            <a:r>
              <a:rPr lang="ja-JP" altLang="en-US" dirty="0">
                <a:sym typeface="Wingdings" panose="05000000000000000000" pitchFamily="2" charset="2"/>
              </a:rPr>
              <a:t>などのフォーマット登録機関に登録される。</a:t>
            </a:r>
            <a:endParaRPr lang="en-US" altLang="ja-JP" dirty="0">
              <a:sym typeface="Wingdings" panose="05000000000000000000" pitchFamily="2" charset="2"/>
            </a:endParaRPr>
          </a:p>
          <a:p>
            <a:endParaRPr lang="en-US" altLang="ja-JP" dirty="0"/>
          </a:p>
          <a:p>
            <a:r>
              <a:rPr lang="ja-JP" altLang="en-US" dirty="0"/>
              <a:t>　　登録者：</a:t>
            </a:r>
            <a:r>
              <a:rPr lang="en-US" altLang="ja-JP" dirty="0"/>
              <a:t>	SIPS</a:t>
            </a:r>
            <a:r>
              <a:rPr lang="ja-JP" altLang="en-US" dirty="0"/>
              <a:t>（サプライチェーン情報基盤研究会）</a:t>
            </a:r>
            <a:endParaRPr lang="en-US" altLang="ja-JP" dirty="0"/>
          </a:p>
          <a:p>
            <a:endParaRPr lang="en-US" altLang="ja-JP" dirty="0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1402A727-DE55-4500-8DB7-207FFF25A230}"/>
              </a:ext>
            </a:extLst>
          </p:cNvPr>
          <p:cNvSpPr/>
          <p:nvPr/>
        </p:nvSpPr>
        <p:spPr>
          <a:xfrm>
            <a:off x="3059832" y="620688"/>
            <a:ext cx="4464496" cy="696912"/>
          </a:xfrm>
          <a:prstGeom prst="wedgeRoundRectCallout">
            <a:avLst>
              <a:gd name="adj1" fmla="val -39836"/>
              <a:gd name="adj2" fmla="val 13903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</a:rPr>
              <a:t>似た２つを申請したため、２つ必要な理由を問われた。</a:t>
            </a:r>
            <a:endParaRPr kumimoji="1" lang="en-US" altLang="ja-JP" sz="1400" b="1" dirty="0">
              <a:solidFill>
                <a:schemeClr val="tx1"/>
              </a:solidFill>
            </a:endParaRPr>
          </a:p>
          <a:p>
            <a:pPr algn="ctr"/>
            <a:r>
              <a:rPr lang="en-US" altLang="ja-JP" sz="1400" b="1" dirty="0">
                <a:solidFill>
                  <a:schemeClr val="tx1"/>
                </a:solidFill>
              </a:rPr>
              <a:t>format</a:t>
            </a:r>
            <a:r>
              <a:rPr lang="ja-JP" altLang="en-US" sz="1400" b="1" dirty="0">
                <a:solidFill>
                  <a:schemeClr val="tx1"/>
                </a:solidFill>
              </a:rPr>
              <a:t>パラメタの値でファイル形式を決める際に平文か</a:t>
            </a:r>
            <a:r>
              <a:rPr lang="en-US" altLang="ja-JP" sz="1400" b="1" dirty="0">
                <a:solidFill>
                  <a:schemeClr val="tx1"/>
                </a:solidFill>
              </a:rPr>
              <a:t>XML</a:t>
            </a:r>
            <a:r>
              <a:rPr lang="ja-JP" altLang="en-US" sz="1400" b="1" dirty="0">
                <a:solidFill>
                  <a:schemeClr val="tx1"/>
                </a:solidFill>
              </a:rPr>
              <a:t>かも確定させられるので１つでも問題は無い。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E67B0EB3-B344-44AA-8FD1-50D97507C177}"/>
              </a:ext>
            </a:extLst>
          </p:cNvPr>
          <p:cNvSpPr/>
          <p:nvPr/>
        </p:nvSpPr>
        <p:spPr>
          <a:xfrm>
            <a:off x="3851920" y="2632992"/>
            <a:ext cx="4464496" cy="365125"/>
          </a:xfrm>
          <a:prstGeom prst="wedgeRoundRectCallout">
            <a:avLst>
              <a:gd name="adj1" fmla="val -30355"/>
              <a:gd name="adj2" fmla="val 8090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</a:rPr>
              <a:t>パラメタの形式は決めた方が良いとアドバイスされた。</a:t>
            </a:r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730F9DF-292D-4A77-AA82-BD89302AA6B5}"/>
              </a:ext>
            </a:extLst>
          </p:cNvPr>
          <p:cNvSpPr/>
          <p:nvPr/>
        </p:nvSpPr>
        <p:spPr>
          <a:xfrm>
            <a:off x="2339752" y="3140967"/>
            <a:ext cx="6120680" cy="10801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098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3A1CE60F-BF06-4E90-B271-5A21BFF4F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登録内容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99F1FBA3-E8AC-41DC-9A2D-73D329B44A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836711"/>
            <a:ext cx="4038600" cy="5328593"/>
          </a:xfrm>
        </p:spPr>
        <p:txBody>
          <a:bodyPr>
            <a:normAutofit fontScale="32500" lnSpcReduction="20000"/>
          </a:bodyPr>
          <a:lstStyle/>
          <a:p>
            <a:r>
              <a:rPr lang="en-US" altLang="ja-JP" dirty="0"/>
              <a:t>(registered 2019-06-12, last updated 2019-06-12)</a:t>
            </a:r>
          </a:p>
          <a:p>
            <a:endParaRPr lang="en-US" altLang="ja-JP" dirty="0"/>
          </a:p>
          <a:p>
            <a:r>
              <a:rPr lang="en-US" altLang="ja-JP" dirty="0"/>
              <a:t>Name: </a:t>
            </a:r>
            <a:r>
              <a:rPr lang="en-US" altLang="ja-JP" dirty="0" err="1"/>
              <a:t>Hidekazu</a:t>
            </a:r>
            <a:r>
              <a:rPr lang="en-US" altLang="ja-JP" dirty="0"/>
              <a:t> </a:t>
            </a:r>
            <a:r>
              <a:rPr lang="en-US" altLang="ja-JP" dirty="0" err="1"/>
              <a:t>Enjo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Email: enjouh&amp;ciedi.jp</a:t>
            </a:r>
          </a:p>
          <a:p>
            <a:endParaRPr lang="en-US" altLang="ja-JP" dirty="0"/>
          </a:p>
          <a:p>
            <a:r>
              <a:rPr lang="en-US" altLang="ja-JP" dirty="0"/>
              <a:t>Media type name: application</a:t>
            </a:r>
          </a:p>
          <a:p>
            <a:endParaRPr lang="en-US" altLang="ja-JP" dirty="0"/>
          </a:p>
          <a:p>
            <a:r>
              <a:rPr lang="en-US" altLang="ja-JP" dirty="0"/>
              <a:t>Media subtype name: </a:t>
            </a:r>
            <a:r>
              <a:rPr lang="en-US" altLang="ja-JP" dirty="0" err="1"/>
              <a:t>vnd.ciedi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Required parameters: "format"</a:t>
            </a:r>
          </a:p>
          <a:p>
            <a:endParaRPr lang="en-US" altLang="ja-JP" dirty="0"/>
          </a:p>
          <a:p>
            <a:r>
              <a:rPr lang="en-US" altLang="ja-JP" dirty="0"/>
              <a:t>   This media type can be used by Electronic data interchange (EDI) </a:t>
            </a:r>
          </a:p>
          <a:p>
            <a:r>
              <a:rPr lang="en-US" altLang="ja-JP" dirty="0"/>
              <a:t>   services to exchange messages that formats are identified by the </a:t>
            </a:r>
          </a:p>
          <a:p>
            <a:r>
              <a:rPr lang="en-US" altLang="ja-JP" dirty="0"/>
              <a:t>   "format" parameter. </a:t>
            </a:r>
          </a:p>
          <a:p>
            <a:endParaRPr lang="en-US" altLang="ja-JP" dirty="0"/>
          </a:p>
          <a:p>
            <a:r>
              <a:rPr lang="en-US" altLang="ja-JP" dirty="0"/>
              <a:t>   Values of the "format" parameter are case-insensitive alphanumeric</a:t>
            </a:r>
          </a:p>
          <a:p>
            <a:r>
              <a:rPr lang="en-US" altLang="ja-JP" dirty="0"/>
              <a:t>   strings beginning with a letter and containing no more than 32 </a:t>
            </a:r>
          </a:p>
          <a:p>
            <a:r>
              <a:rPr lang="en-US" altLang="ja-JP" dirty="0"/>
              <a:t>   characters.</a:t>
            </a:r>
          </a:p>
          <a:p>
            <a:endParaRPr lang="en-US" altLang="ja-JP" dirty="0"/>
          </a:p>
          <a:p>
            <a:r>
              <a:rPr lang="en-US" altLang="ja-JP" dirty="0"/>
              <a:t>   The possible values for format are JPZ001001, JPZ001002 and so on </a:t>
            </a:r>
          </a:p>
          <a:p>
            <a:r>
              <a:rPr lang="en-US" altLang="ja-JP" dirty="0"/>
              <a:t>   that are registered in format registering organizations such as </a:t>
            </a:r>
          </a:p>
          <a:p>
            <a:r>
              <a:rPr lang="en-US" altLang="ja-JP" dirty="0"/>
              <a:t>   </a:t>
            </a:r>
            <a:r>
              <a:rPr lang="en-US" altLang="ja-JP" dirty="0" err="1"/>
              <a:t>Supplychain</a:t>
            </a:r>
            <a:r>
              <a:rPr lang="en-US" altLang="ja-JP" dirty="0"/>
              <a:t> Information Platform Study group in Japan.</a:t>
            </a:r>
          </a:p>
          <a:p>
            <a:endParaRPr lang="en-US" altLang="ja-JP" dirty="0"/>
          </a:p>
          <a:p>
            <a:r>
              <a:rPr lang="en-US" altLang="ja-JP" dirty="0"/>
              <a:t>Optional parameters: none</a:t>
            </a:r>
          </a:p>
          <a:p>
            <a:endParaRPr lang="en-US" altLang="ja-JP" dirty="0"/>
          </a:p>
          <a:p>
            <a:r>
              <a:rPr lang="en-US" altLang="ja-JP" dirty="0"/>
              <a:t>Encoding considerations: binary</a:t>
            </a:r>
          </a:p>
          <a:p>
            <a:endParaRPr lang="en-US" altLang="ja-JP" dirty="0"/>
          </a:p>
          <a:p>
            <a:r>
              <a:rPr lang="en-US" altLang="ja-JP" dirty="0"/>
              <a:t>Security considerations: The media type contains no executable code. </a:t>
            </a:r>
          </a:p>
          <a:p>
            <a:r>
              <a:rPr lang="en-US" altLang="ja-JP" dirty="0"/>
              <a:t>   Since the information contained in the media type does not employ </a:t>
            </a:r>
          </a:p>
          <a:p>
            <a:r>
              <a:rPr lang="en-US" altLang="ja-JP" dirty="0"/>
              <a:t>   privacy or integrity services in many cases, privacy or integrity </a:t>
            </a:r>
          </a:p>
          <a:p>
            <a:r>
              <a:rPr lang="en-US" altLang="ja-JP" dirty="0"/>
              <a:t>   services should be provided externally, e.g., through the use of </a:t>
            </a:r>
          </a:p>
          <a:p>
            <a:r>
              <a:rPr lang="en-US" altLang="ja-JP" dirty="0"/>
              <a:t>   SSL/TLS or S/MIME. Each specification of format or link to </a:t>
            </a:r>
          </a:p>
          <a:p>
            <a:r>
              <a:rPr lang="en-US" altLang="ja-JP" dirty="0"/>
              <a:t>   reference format specifications in order to properly interpret the</a:t>
            </a:r>
          </a:p>
          <a:p>
            <a:r>
              <a:rPr lang="en-US" altLang="ja-JP" dirty="0"/>
              <a:t>   media type will be registered with an appropriate format </a:t>
            </a:r>
          </a:p>
          <a:p>
            <a:r>
              <a:rPr lang="en-US" altLang="ja-JP" dirty="0"/>
              <a:t>   registering organization. </a:t>
            </a:r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433505D3-BD5E-480A-8C04-B53FC9EF23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836711"/>
            <a:ext cx="4038600" cy="5328593"/>
          </a:xfrm>
        </p:spPr>
        <p:txBody>
          <a:bodyPr>
            <a:normAutofit fontScale="32500" lnSpcReduction="20000"/>
          </a:bodyPr>
          <a:lstStyle/>
          <a:p>
            <a:r>
              <a:rPr lang="en-US" altLang="ja-JP" dirty="0"/>
              <a:t>Interoperability considerations: none</a:t>
            </a:r>
          </a:p>
          <a:p>
            <a:endParaRPr lang="en-US" altLang="ja-JP" dirty="0"/>
          </a:p>
          <a:p>
            <a:r>
              <a:rPr lang="en-US" altLang="ja-JP" dirty="0"/>
              <a:t>Published specification: none</a:t>
            </a:r>
          </a:p>
          <a:p>
            <a:endParaRPr lang="en-US" altLang="ja-JP" dirty="0"/>
          </a:p>
          <a:p>
            <a:r>
              <a:rPr lang="en-US" altLang="ja-JP" dirty="0"/>
              <a:t>Applications which use this media: EDI applications</a:t>
            </a:r>
          </a:p>
          <a:p>
            <a:endParaRPr lang="en-US" altLang="ja-JP" dirty="0"/>
          </a:p>
          <a:p>
            <a:r>
              <a:rPr lang="en-US" altLang="ja-JP" dirty="0"/>
              <a:t>Fragment identifier considerations: none</a:t>
            </a:r>
          </a:p>
          <a:p>
            <a:endParaRPr lang="en-US" altLang="ja-JP" dirty="0"/>
          </a:p>
          <a:p>
            <a:r>
              <a:rPr lang="en-US" altLang="ja-JP" dirty="0"/>
              <a:t>Restrictions on usage: none</a:t>
            </a:r>
          </a:p>
          <a:p>
            <a:endParaRPr lang="en-US" altLang="ja-JP" dirty="0"/>
          </a:p>
          <a:p>
            <a:r>
              <a:rPr lang="en-US" altLang="ja-JP" dirty="0"/>
              <a:t>Additional information:</a:t>
            </a:r>
          </a:p>
          <a:p>
            <a:endParaRPr lang="en-US" altLang="ja-JP" dirty="0"/>
          </a:p>
          <a:p>
            <a:r>
              <a:rPr lang="en-US" altLang="ja-JP" dirty="0"/>
              <a:t>   1. Deprecated alias names for this type: none</a:t>
            </a:r>
          </a:p>
          <a:p>
            <a:r>
              <a:rPr lang="en-US" altLang="ja-JP" dirty="0"/>
              <a:t>   2. Magic number(s): none</a:t>
            </a:r>
          </a:p>
          <a:p>
            <a:r>
              <a:rPr lang="en-US" altLang="ja-JP" dirty="0"/>
              <a:t>   3. File extension(s): none</a:t>
            </a:r>
          </a:p>
          <a:p>
            <a:r>
              <a:rPr lang="en-US" altLang="ja-JP" dirty="0"/>
              <a:t>   4. Macintosh file type code: none</a:t>
            </a:r>
          </a:p>
          <a:p>
            <a:r>
              <a:rPr lang="en-US" altLang="ja-JP" dirty="0"/>
              <a:t>   5. Object Identifiers: none</a:t>
            </a:r>
          </a:p>
          <a:p>
            <a:endParaRPr lang="en-US" altLang="ja-JP" dirty="0"/>
          </a:p>
          <a:p>
            <a:r>
              <a:rPr lang="en-US" altLang="ja-JP" dirty="0"/>
              <a:t>General Comments:</a:t>
            </a:r>
          </a:p>
          <a:p>
            <a:endParaRPr lang="en-US" altLang="ja-JP" dirty="0"/>
          </a:p>
          <a:p>
            <a:r>
              <a:rPr lang="en-US" altLang="ja-JP" dirty="0"/>
              <a:t>Person to contact for further information:</a:t>
            </a:r>
          </a:p>
          <a:p>
            <a:endParaRPr lang="en-US" altLang="ja-JP" dirty="0"/>
          </a:p>
          <a:p>
            <a:r>
              <a:rPr lang="en-US" altLang="ja-JP" dirty="0"/>
              <a:t>   1. Name: </a:t>
            </a:r>
            <a:r>
              <a:rPr lang="en-US" altLang="ja-JP" dirty="0" err="1"/>
              <a:t>Hidekazu</a:t>
            </a:r>
            <a:r>
              <a:rPr lang="en-US" altLang="ja-JP" dirty="0"/>
              <a:t> </a:t>
            </a:r>
            <a:r>
              <a:rPr lang="en-US" altLang="ja-JP" dirty="0" err="1"/>
              <a:t>Enjo</a:t>
            </a:r>
            <a:endParaRPr lang="en-US" altLang="ja-JP" dirty="0"/>
          </a:p>
          <a:p>
            <a:r>
              <a:rPr lang="en-US" altLang="ja-JP" dirty="0"/>
              <a:t>   2. Email: enjouh&amp;ciedi.jp</a:t>
            </a:r>
          </a:p>
          <a:p>
            <a:endParaRPr lang="en-US" altLang="ja-JP" dirty="0"/>
          </a:p>
          <a:p>
            <a:r>
              <a:rPr lang="en-US" altLang="ja-JP" dirty="0"/>
              <a:t>Intended usage: Common</a:t>
            </a:r>
          </a:p>
          <a:p>
            <a:endParaRPr lang="en-US" altLang="ja-JP" dirty="0"/>
          </a:p>
          <a:p>
            <a:r>
              <a:rPr lang="en-US" altLang="ja-JP" dirty="0"/>
              <a:t>Author/Change controller: </a:t>
            </a:r>
            <a:r>
              <a:rPr lang="en-US" altLang="ja-JP" dirty="0" err="1"/>
              <a:t>Supplychain</a:t>
            </a:r>
            <a:r>
              <a:rPr lang="en-US" altLang="ja-JP" dirty="0"/>
              <a:t> Information Platform Study group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97BB8D-9184-4040-96E9-A8F39E5E3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EFB656E3-9E4A-4476-82FB-B642496B6DD4}"/>
              </a:ext>
            </a:extLst>
          </p:cNvPr>
          <p:cNvSpPr/>
          <p:nvPr/>
        </p:nvSpPr>
        <p:spPr>
          <a:xfrm>
            <a:off x="4320952" y="5517232"/>
            <a:ext cx="4464496" cy="365125"/>
          </a:xfrm>
          <a:prstGeom prst="wedgeRoundRectCallout">
            <a:avLst>
              <a:gd name="adj1" fmla="val -58612"/>
              <a:gd name="adj2" fmla="val -12778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セキュリティの考慮事項は思いのほか書かされた。</a:t>
            </a:r>
            <a:endParaRPr kumimoji="1" lang="en-US" altLang="ja-JP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642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パラメタ値作成ルール案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85825"/>
            <a:ext cx="8229600" cy="5835653"/>
          </a:xfrm>
        </p:spPr>
        <p:txBody>
          <a:bodyPr>
            <a:normAutofit/>
          </a:bodyPr>
          <a:lstStyle/>
          <a:p>
            <a:r>
              <a:rPr lang="en-US" altLang="ja-JP" dirty="0"/>
              <a:t>1) </a:t>
            </a:r>
            <a:r>
              <a:rPr lang="ja-JP" altLang="en-US" dirty="0"/>
              <a:t>国際的にも使えるように、先頭</a:t>
            </a:r>
            <a:r>
              <a:rPr lang="en-US" altLang="ja-JP" dirty="0"/>
              <a:t>2</a:t>
            </a:r>
            <a:r>
              <a:rPr lang="ja-JP" altLang="en-US" dirty="0"/>
              <a:t>文字は国識別の</a:t>
            </a:r>
            <a:r>
              <a:rPr lang="en-US" altLang="ja-JP" dirty="0"/>
              <a:t>JP</a:t>
            </a:r>
            <a:r>
              <a:rPr lang="ja-JP" altLang="en-US" dirty="0"/>
              <a:t>とする。</a:t>
            </a:r>
            <a:endParaRPr lang="en-US" altLang="ja-JP" dirty="0"/>
          </a:p>
          <a:p>
            <a:r>
              <a:rPr lang="en-US" altLang="ja-JP" dirty="0"/>
              <a:t>2) 3</a:t>
            </a:r>
            <a:r>
              <a:rPr lang="ja-JP" altLang="en-US" dirty="0"/>
              <a:t>文字目は業界区分等の登録機関を識別する文字とする。文字の指定は登録</a:t>
            </a:r>
            <a:br>
              <a:rPr lang="en-US" altLang="ja-JP" dirty="0"/>
            </a:br>
            <a:r>
              <a:rPr lang="ja-JP" altLang="en-US" dirty="0"/>
              <a:t>　　機関と</a:t>
            </a:r>
            <a:r>
              <a:rPr lang="en-US" altLang="ja-JP" dirty="0"/>
              <a:t>SIPS</a:t>
            </a:r>
            <a:r>
              <a:rPr lang="ja-JP" altLang="en-US" dirty="0"/>
              <a:t>で協議して決定する。</a:t>
            </a:r>
            <a:endParaRPr lang="en-US" altLang="ja-JP" dirty="0"/>
          </a:p>
          <a:p>
            <a:r>
              <a:rPr lang="en-US" altLang="ja-JP" dirty="0"/>
              <a:t>3) </a:t>
            </a:r>
            <a:r>
              <a:rPr lang="ja-JP" altLang="en-US" dirty="0"/>
              <a:t>業界区分、データ区分、</a:t>
            </a:r>
            <a:r>
              <a:rPr lang="ja-JP" altLang="en-US" dirty="0">
                <a:sym typeface="Wingdings" panose="05000000000000000000" pitchFamily="2" charset="2"/>
              </a:rPr>
              <a:t>フォーマット版番号を</a:t>
            </a:r>
            <a:r>
              <a:rPr lang="ja-JP" altLang="en-US" dirty="0"/>
              <a:t>連結して</a:t>
            </a:r>
            <a:r>
              <a:rPr lang="en-US" altLang="ja-JP" dirty="0"/>
              <a:t>4</a:t>
            </a:r>
            <a:r>
              <a:rPr lang="ja-JP" altLang="en-US" dirty="0"/>
              <a:t>文字以降の値とするが、</a:t>
            </a:r>
            <a:br>
              <a:rPr lang="en-US" altLang="ja-JP" dirty="0"/>
            </a:br>
            <a:r>
              <a:rPr lang="ja-JP" altLang="en-US" dirty="0"/>
              <a:t>　　データ区分、</a:t>
            </a:r>
            <a:r>
              <a:rPr lang="ja-JP" altLang="en-US" dirty="0">
                <a:sym typeface="Wingdings" panose="05000000000000000000" pitchFamily="2" charset="2"/>
              </a:rPr>
              <a:t>フォーマット版識別の連結は任意とする。</a:t>
            </a:r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>
                <a:sym typeface="Wingdings" panose="05000000000000000000" pitchFamily="2" charset="2"/>
              </a:rPr>
              <a:t>4) </a:t>
            </a:r>
            <a:r>
              <a:rPr lang="ja-JP" altLang="en-US" dirty="0">
                <a:sym typeface="Wingdings" panose="05000000000000000000" pitchFamily="2" charset="2"/>
              </a:rPr>
              <a:t>業界区分、データ区分、フォーマット版識別を連結した文字列の一意性は</a:t>
            </a:r>
            <a:br>
              <a:rPr lang="en-US" altLang="ja-JP" dirty="0">
                <a:sym typeface="Wingdings" panose="05000000000000000000" pitchFamily="2" charset="2"/>
              </a:rPr>
            </a:br>
            <a:r>
              <a:rPr lang="ja-JP" altLang="en-US" dirty="0">
                <a:sym typeface="Wingdings" panose="05000000000000000000" pitchFamily="2" charset="2"/>
              </a:rPr>
              <a:t>　　登録機関が保証する。</a:t>
            </a:r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>
                <a:sym typeface="Wingdings" panose="05000000000000000000" pitchFamily="2" charset="2"/>
              </a:rPr>
              <a:t>5) </a:t>
            </a:r>
            <a:r>
              <a:rPr lang="ja-JP" altLang="en-US" dirty="0">
                <a:sym typeface="Wingdings" panose="05000000000000000000" pitchFamily="2" charset="2"/>
              </a:rPr>
              <a:t>フォーマット版番号を付加しないパラメタ値とする場合でも、そのパラメタ値に</a:t>
            </a:r>
            <a:br>
              <a:rPr lang="en-US" altLang="ja-JP" dirty="0">
                <a:sym typeface="Wingdings" panose="05000000000000000000" pitchFamily="2" charset="2"/>
              </a:rPr>
            </a:br>
            <a:r>
              <a:rPr lang="ja-JP" altLang="en-US" dirty="0">
                <a:sym typeface="Wingdings" panose="05000000000000000000" pitchFamily="2" charset="2"/>
              </a:rPr>
              <a:t>　　紐づくフォーマットを一意とするためにフォーマットの版は特定化する。</a:t>
            </a:r>
            <a:br>
              <a:rPr lang="en-US" altLang="ja-JP" dirty="0">
                <a:sym typeface="Wingdings" panose="05000000000000000000" pitchFamily="2" charset="2"/>
              </a:rPr>
            </a:br>
            <a:r>
              <a:rPr lang="ja-JP" altLang="en-US" dirty="0">
                <a:sym typeface="Wingdings" panose="05000000000000000000" pitchFamily="2" charset="2"/>
              </a:rPr>
              <a:t>　　「最新版」等の紐づけはしない。</a:t>
            </a:r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/>
              <a:t>6) </a:t>
            </a:r>
            <a:r>
              <a:rPr lang="ja-JP" altLang="en-US" dirty="0">
                <a:sym typeface="Wingdings" panose="05000000000000000000" pitchFamily="2" charset="2"/>
              </a:rPr>
              <a:t>パラメタ値および関連情報を一覧化し、公開する。</a:t>
            </a:r>
            <a:endParaRPr lang="en-US" altLang="ja-JP" dirty="0">
              <a:sym typeface="Wingdings" panose="05000000000000000000" pitchFamily="2" charset="2"/>
            </a:endParaRPr>
          </a:p>
          <a:p>
            <a:endParaRPr lang="en-US" altLang="ja-JP" dirty="0">
              <a:sym typeface="Wingdings" panose="05000000000000000000" pitchFamily="2" charset="2"/>
            </a:endParaRPr>
          </a:p>
          <a:p>
            <a:r>
              <a:rPr lang="ja-JP" altLang="en-US" dirty="0"/>
              <a:t>業界区分登録機関識別文字：</a:t>
            </a:r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>
                <a:sym typeface="Wingdings" panose="05000000000000000000" pitchFamily="2" charset="2"/>
              </a:rPr>
              <a:t>	</a:t>
            </a:r>
            <a:r>
              <a:rPr lang="ja-JP" altLang="en-US" dirty="0">
                <a:sym typeface="Wingdings" panose="05000000000000000000" pitchFamily="2" charset="2"/>
              </a:rPr>
              <a:t>（１）</a:t>
            </a:r>
            <a:r>
              <a:rPr lang="en-US" altLang="ja-JP" dirty="0">
                <a:sym typeface="Wingdings" panose="05000000000000000000" pitchFamily="2" charset="2"/>
              </a:rPr>
              <a:t>S	- SIPS</a:t>
            </a:r>
            <a:r>
              <a:rPr lang="ja-JP" altLang="en-US" dirty="0">
                <a:sym typeface="Wingdings" panose="05000000000000000000" pitchFamily="2" charset="2"/>
              </a:rPr>
              <a:t>（サプライチェーン情報基盤研究会）</a:t>
            </a:r>
            <a:endParaRPr lang="en-US" altLang="ja-JP" dirty="0">
              <a:sym typeface="Wingdings" panose="05000000000000000000" pitchFamily="2" charset="2"/>
            </a:endParaRPr>
          </a:p>
          <a:p>
            <a:endParaRPr lang="en-US" altLang="ja-JP" dirty="0"/>
          </a:p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7584" y="5877272"/>
            <a:ext cx="7092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注）　</a:t>
            </a:r>
            <a:r>
              <a:rPr lang="en-US" altLang="ja-JP" sz="1400" dirty="0"/>
              <a:t>ZEDI</a:t>
            </a:r>
            <a:r>
              <a:rPr lang="ja-JP" altLang="en-US" sz="1400" dirty="0"/>
              <a:t>向けのルールは今後検討予定。このため本ルールも変更となる場合があります。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838976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784</Words>
  <Application>Microsoft Office PowerPoint</Application>
  <PresentationFormat>画面に合わせる (4:3)</PresentationFormat>
  <Paragraphs>249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HGP創英角ｺﾞｼｯｸUB</vt:lpstr>
      <vt:lpstr>Meiryo UI</vt:lpstr>
      <vt:lpstr>メイリオ</vt:lpstr>
      <vt:lpstr>Arial</vt:lpstr>
      <vt:lpstr>Calibri</vt:lpstr>
      <vt:lpstr>Office テーマ</vt:lpstr>
      <vt:lpstr>PowerPoint プレゼンテーション</vt:lpstr>
      <vt:lpstr>デコード手順</vt:lpstr>
      <vt:lpstr>文字列とXMLを識別する手段の改良</vt:lpstr>
      <vt:lpstr>XMLの場合の業界区分、コード区分付きヘッダ情報等（案）</vt:lpstr>
      <vt:lpstr>サブタイプ案（2018年12月4日案）</vt:lpstr>
      <vt:lpstr>サブタイプ登録（2018年12月4日案）</vt:lpstr>
      <vt:lpstr>サブタイプ登録結果</vt:lpstr>
      <vt:lpstr>登録内容</vt:lpstr>
      <vt:lpstr>パラメタ値作成ルール案</vt:lpstr>
      <vt:lpstr>PowerPoint プレゼンテーション</vt:lpstr>
      <vt:lpstr>デコード手順（vnd.ciediの場合）</vt:lpstr>
      <vt:lpstr>デコード手順（ text/xml の場合）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金融・ＩＴネットワークシステムにおけるEDI情報格納可能領域</dc:title>
  <dc:creator>enjouh</dc:creator>
  <cp:lastModifiedBy>久直 菅又</cp:lastModifiedBy>
  <cp:revision>101</cp:revision>
  <cp:lastPrinted>2019-06-26T11:01:16Z</cp:lastPrinted>
  <dcterms:created xsi:type="dcterms:W3CDTF">2017-03-16T13:21:43Z</dcterms:created>
  <dcterms:modified xsi:type="dcterms:W3CDTF">2019-07-11T01:18:02Z</dcterms:modified>
</cp:coreProperties>
</file>