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68" r:id="rId2"/>
    <p:sldId id="4469" r:id="rId3"/>
    <p:sldId id="4470" r:id="rId4"/>
    <p:sldId id="4471" r:id="rId5"/>
    <p:sldId id="4472" r:id="rId6"/>
    <p:sldId id="283" r:id="rId7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rgbClr val="FF0000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6699FF"/>
    <a:srgbClr val="FF0000"/>
    <a:srgbClr val="FF66FF"/>
    <a:srgbClr val="CCFF33"/>
    <a:srgbClr val="00D25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524" autoAdjust="0"/>
    <p:restoredTop sz="93455" autoAdjust="0"/>
  </p:normalViewPr>
  <p:slideViewPr>
    <p:cSldViewPr>
      <p:cViewPr varScale="1">
        <p:scale>
          <a:sx n="64" d="100"/>
          <a:sy n="64" d="100"/>
        </p:scale>
        <p:origin x="252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ADA2AC15-A130-4EE2-8A9F-56F59A4788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EDAE1317-3C70-4FB3-9388-C6A2DE71A90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3252" name="Rectangle 4">
            <a:extLst>
              <a:ext uri="{FF2B5EF4-FFF2-40B4-BE49-F238E27FC236}">
                <a16:creationId xmlns:a16="http://schemas.microsoft.com/office/drawing/2014/main" id="{3EAF1946-8680-46BF-8D76-FABBC72D9F9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3253" name="Rectangle 5">
            <a:extLst>
              <a:ext uri="{FF2B5EF4-FFF2-40B4-BE49-F238E27FC236}">
                <a16:creationId xmlns:a16="http://schemas.microsoft.com/office/drawing/2014/main" id="{A72CDB63-D9F5-45F0-94BA-566CAA512BA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05C62E62-91A2-408E-8F73-512AD17150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9C22B376-4A79-418F-A248-0FC2B89211A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D8EB31DD-21A7-4CE8-8646-3C10DEAD0FE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AEAD235-A590-4BB4-AF6A-2A8E551F0F4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5781" name="Rectangle 5">
            <a:extLst>
              <a:ext uri="{FF2B5EF4-FFF2-40B4-BE49-F238E27FC236}">
                <a16:creationId xmlns:a16="http://schemas.microsoft.com/office/drawing/2014/main" id="{9095A748-BBB5-4F86-AD4F-8F117201E4E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5782" name="Rectangle 6">
            <a:extLst>
              <a:ext uri="{FF2B5EF4-FFF2-40B4-BE49-F238E27FC236}">
                <a16:creationId xmlns:a16="http://schemas.microsoft.com/office/drawing/2014/main" id="{F3CF41F2-3AED-4311-908E-86D04695612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83" name="Rectangle 7">
            <a:extLst>
              <a:ext uri="{FF2B5EF4-FFF2-40B4-BE49-F238E27FC236}">
                <a16:creationId xmlns:a16="http://schemas.microsoft.com/office/drawing/2014/main" id="{185BB387-096F-46B9-8E58-B2A4507430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1C668A43-8E9F-490A-899D-22F266C517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BC14F2F-25D6-4B3E-86EB-2AFE857224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B3D28-71B2-4A7C-A8F6-606415CCEDF9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74F0B7-1DFD-47F0-BA14-1974D2EA8A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F484378-B68D-4063-8D0B-A6675AF714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90C80-E50E-4577-9DAB-8DD32CBF3C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9314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45AA2D-985F-4DA0-ACDE-CAABA7FF71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BE0E7-99DF-4863-81D5-1B2CC784AE06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E77961-7EA8-4563-86DA-1E09E371B7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6E082B1-C8C8-4618-83BE-9A1BAE6B72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F2A31-4BB9-4F81-B67C-992B1E33F8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62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BF3B32-7B0C-4358-9245-55EA3F27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F4AF7-A469-4D3D-B405-E42E93C13A34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F20DBDA-9537-437F-A541-F5701E127E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8E0FCB7-804C-4A9C-B37E-EEF71778DD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76B38-4041-4598-958D-C6408EEF0A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6844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185051" y="202874"/>
            <a:ext cx="8774310" cy="433196"/>
          </a:xfrm>
        </p:spPr>
        <p:txBody>
          <a:bodyPr>
            <a:spAutoFit/>
          </a:bodyPr>
          <a:lstStyle>
            <a:lvl1pPr algn="l">
              <a:defRPr lang="ja-JP" altLang="en-US" sz="2215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/>
          </p:nvPr>
        </p:nvSpPr>
        <p:spPr>
          <a:xfrm>
            <a:off x="185348" y="6309321"/>
            <a:ext cx="8673897" cy="149143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969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/>
          </p:nvPr>
        </p:nvSpPr>
        <p:spPr>
          <a:xfrm>
            <a:off x="185349" y="3104965"/>
            <a:ext cx="1715213" cy="284052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/>
          </p:nvPr>
        </p:nvSpPr>
        <p:spPr>
          <a:xfrm>
            <a:off x="185051" y="3769295"/>
            <a:ext cx="1194238" cy="198837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92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/>
          </p:nvPr>
        </p:nvSpPr>
        <p:spPr>
          <a:xfrm>
            <a:off x="185051" y="4365105"/>
            <a:ext cx="1021113" cy="149143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969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184639" y="764705"/>
            <a:ext cx="8774723" cy="502161"/>
          </a:xfrm>
          <a:solidFill>
            <a:srgbClr val="99D6EC"/>
          </a:solidFill>
          <a:ln>
            <a:noFill/>
          </a:ln>
        </p:spPr>
        <p:txBody>
          <a:bodyPr lIns="216000" tIns="108000" rIns="216000" bIns="108000" rtlCol="0">
            <a:spAutoFit/>
          </a:bodyPr>
          <a:lstStyle>
            <a:lvl1pPr>
              <a:defRPr lang="ja-JP" altLang="en-US" sz="1846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日付プレースホルダー 2">
            <a:extLst>
              <a:ext uri="{FF2B5EF4-FFF2-40B4-BE49-F238E27FC236}">
                <a16:creationId xmlns:a16="http://schemas.microsoft.com/office/drawing/2014/main" id="{9AFDB143-57E9-429F-9F99-4735A50FFF23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488E4-3435-42FD-B72A-6A7B889A9F62}" type="datetime1">
              <a:rPr lang="ja-JP" altLang="en-US" smtClean="0"/>
              <a:t>2019/7/9</a:t>
            </a:fld>
            <a:endParaRPr lang="ja-JP" altLang="en-US"/>
          </a:p>
        </p:txBody>
      </p:sp>
      <p:sp>
        <p:nvSpPr>
          <p:cNvPr id="14" name="フッター プレースホルダー 3">
            <a:extLst>
              <a:ext uri="{FF2B5EF4-FFF2-40B4-BE49-F238E27FC236}">
                <a16:creationId xmlns:a16="http://schemas.microsoft.com/office/drawing/2014/main" id="{FD541D3A-ADC2-4CD4-9773-CB3E40A890B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5" name="スライド番号プレースホルダー 4">
            <a:extLst>
              <a:ext uri="{FF2B5EF4-FFF2-40B4-BE49-F238E27FC236}">
                <a16:creationId xmlns:a16="http://schemas.microsoft.com/office/drawing/2014/main" id="{399F6524-8F7B-4ACE-A504-F81500711C4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019925" y="65246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0BFC8-AD2A-4CFA-BD0B-242C56CC60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7594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EBA7861-2D56-4079-8339-BED189E876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8EB9C-B92D-4309-B9CA-82FDB66D2A2A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42EA457-9C03-4CFC-BE5E-9A0773FD6C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FF4FB57-14DC-44B9-AC11-EF1F3EFD43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3DF51-5D3C-47D7-8A2D-7D5571C907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716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2424952-CC2A-43D5-A58F-524DCFDB57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2DC29-8E6C-48DA-A278-3A9AE4681DCD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5B8C481-B6A1-4F7B-BFF6-FAFBD24DD9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41FABDC-D7DE-4A5B-9D35-19B8F474AF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8233B-37CC-4D72-AE6C-FF51A4FD861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221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5DFFEB-153B-417D-8FCF-199958231C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4CDAB-E945-4398-88DF-B144B5D4E631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6F5871-7682-4A12-8B80-DEE1441E2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1657B1-0488-4464-BBCD-A31C5D0897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D25BE-CC8F-44EB-BE84-21E346B102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856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3CBDD81-B338-4428-8753-B3A8DBA909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F706E-9BD9-4FB4-B9A8-8EF6EC5412F1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1E1A784-F5FB-4F90-8D01-19A196CDD1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99DFE4C-067A-49B3-AB94-1CF0683297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299F3-3CBD-4AB8-A46C-36BBD2227B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495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F3CC6C4-D8CB-4F4D-BC5D-DE5F7102A1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E762F-674B-41EB-BA57-F906005E1F65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21643D8-9F27-4AE7-B913-26E9268E3F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6D96C1D-618F-4FED-8A77-C09DC5193A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F9573-D983-4EF0-830A-6C68765D97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1868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9B8D4A5-BE68-472A-9160-E86419B5CD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44B9-3D61-4C77-B72C-54AF4D42A7DA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A38C27D-72FF-4DD5-855F-1AADD91F20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D978FDD-585E-4BDA-8BE4-2641AB5EE1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61FBB-A04F-4AA4-9D4D-D8898B3501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920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DA064B-E31A-4ADC-A946-61F1CD5DC4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40FE2-6593-4138-BE68-65FC89EDDEFD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B687F2-BDB7-40F0-A717-0D326B3302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712DF3-B7E4-4D9F-8857-06D6E034BE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1EA39-7EF6-48D8-98FD-E515E50196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935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E407F4-47F2-41B4-BC62-8A68B66E42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9A471-4E1B-42E3-8D83-42B3EE70F1D8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8C357D-D7D6-452F-A4B0-6B388DD65B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92AFF9-9D4D-4D62-B644-6978A45CC3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AE41D-E2A1-4C15-8993-3787FFB651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0553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750C84E-9172-4478-A7CF-810E86E206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313562F-B58D-428B-A0F0-6EE2EC75F2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846ACDE-E085-49AB-8357-14C986FD4AD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5F77C43-1B95-413B-9B66-E5EFA084C0A7}" type="datetime1">
              <a:rPr lang="ja-JP" altLang="en-US" smtClean="0"/>
              <a:t>2019/7/9</a:t>
            </a:fld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AB19374-81CF-4BFB-981D-B81E7C31466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CDA6E8A-9CA9-4843-B9DD-599BAF4694B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766F5970-0EFE-40CB-AEC3-4D8234FFA2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85" r:id="rId1"/>
    <p:sldLayoutId id="2147484986" r:id="rId2"/>
    <p:sldLayoutId id="2147484987" r:id="rId3"/>
    <p:sldLayoutId id="2147484988" r:id="rId4"/>
    <p:sldLayoutId id="2147484989" r:id="rId5"/>
    <p:sldLayoutId id="2147484990" r:id="rId6"/>
    <p:sldLayoutId id="2147484991" r:id="rId7"/>
    <p:sldLayoutId id="2147484992" r:id="rId8"/>
    <p:sldLayoutId id="2147484993" r:id="rId9"/>
    <p:sldLayoutId id="2147484994" r:id="rId10"/>
    <p:sldLayoutId id="2147484995" r:id="rId11"/>
    <p:sldLayoutId id="214748499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1">
            <a:extLst>
              <a:ext uri="{FF2B5EF4-FFF2-40B4-BE49-F238E27FC236}">
                <a16:creationId xmlns:a16="http://schemas.microsoft.com/office/drawing/2014/main" id="{81CEACCD-7464-46AD-A43E-321FC8C96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85" y="1030134"/>
            <a:ext cx="8782236" cy="548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タイトル 1">
            <a:extLst>
              <a:ext uri="{FF2B5EF4-FFF2-40B4-BE49-F238E27FC236}">
                <a16:creationId xmlns:a16="http://schemas.microsoft.com/office/drawing/2014/main" id="{51CC62F5-D0E3-461C-B290-4157537D5EA3}"/>
              </a:ext>
            </a:extLst>
          </p:cNvPr>
          <p:cNvSpPr>
            <a:spLocks noGrp="1"/>
          </p:cNvSpPr>
          <p:nvPr/>
        </p:nvSpPr>
        <p:spPr>
          <a:xfrm>
            <a:off x="355685" y="667663"/>
            <a:ext cx="7772400" cy="36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1" lang="ja-JP" altLang="en-US" sz="2400" b="1" dirty="0">
                <a:latin typeface="+mj-ea"/>
              </a:rPr>
              <a:t>＜ＳＣＣＣリアルタイム経営推進協議会＞　関係資料①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A80823-45C1-4A43-BF45-519EB1A8553B}"/>
              </a:ext>
            </a:extLst>
          </p:cNvPr>
          <p:cNvSpPr txBox="1"/>
          <p:nvPr/>
        </p:nvSpPr>
        <p:spPr>
          <a:xfrm>
            <a:off x="251520" y="116632"/>
            <a:ext cx="1656184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合同</a:t>
            </a:r>
            <a:r>
              <a:rPr kumimoji="1" lang="en-US" altLang="ja-JP" b="1" dirty="0">
                <a:solidFill>
                  <a:schemeClr val="tx1"/>
                </a:solidFill>
              </a:rPr>
              <a:t>2019-1-07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5465B4A-A7D3-446A-85DD-C7F7C0C81E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C3C0BFC8-AD2A-4CFA-BD0B-242C56CC60E4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図 2">
            <a:extLst>
              <a:ext uri="{FF2B5EF4-FFF2-40B4-BE49-F238E27FC236}">
                <a16:creationId xmlns:a16="http://schemas.microsoft.com/office/drawing/2014/main" id="{BA111D4E-6500-4267-9B83-6921AE7C0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04813"/>
            <a:ext cx="9144000" cy="633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0DCD1BD-B7FE-42EA-9AEF-AA23520BA91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C3C0BFC8-AD2A-4CFA-BD0B-242C56CC60E4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図 1">
            <a:extLst>
              <a:ext uri="{FF2B5EF4-FFF2-40B4-BE49-F238E27FC236}">
                <a16:creationId xmlns:a16="http://schemas.microsoft.com/office/drawing/2014/main" id="{A7F516A5-F3E6-401D-857F-65F516FBD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07963"/>
            <a:ext cx="9144000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正方形/長方形 1">
            <a:extLst>
              <a:ext uri="{FF2B5EF4-FFF2-40B4-BE49-F238E27FC236}">
                <a16:creationId xmlns:a16="http://schemas.microsoft.com/office/drawing/2014/main" id="{CE34DC4D-FC25-4E46-A8F9-A43BAC5BB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41338" y="6524625"/>
            <a:ext cx="10082213" cy="3333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 type="triangle" w="sm" len="med"/>
            <a:tailEnd type="triangle" w="sm" len="med"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ja-JP" altLang="en-US" sz="140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7BC9A6B-B1F5-4E49-9AB2-4AC49C5A851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C3C0BFC8-AD2A-4CFA-BD0B-242C56CC60E4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図 1">
            <a:extLst>
              <a:ext uri="{FF2B5EF4-FFF2-40B4-BE49-F238E27FC236}">
                <a16:creationId xmlns:a16="http://schemas.microsoft.com/office/drawing/2014/main" id="{8B872DFB-93E8-4EE6-8098-50A784EAA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052513"/>
            <a:ext cx="6985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図 2">
            <a:extLst>
              <a:ext uri="{FF2B5EF4-FFF2-40B4-BE49-F238E27FC236}">
                <a16:creationId xmlns:a16="http://schemas.microsoft.com/office/drawing/2014/main" id="{95103121-AA0F-4BDA-A65F-89DB7D017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732463"/>
            <a:ext cx="41767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FAE51772-19A4-4BB8-8504-EAB55FB3C0A0}"/>
              </a:ext>
            </a:extLst>
          </p:cNvPr>
          <p:cNvSpPr>
            <a:spLocks noGrp="1"/>
          </p:cNvSpPr>
          <p:nvPr/>
        </p:nvSpPr>
        <p:spPr>
          <a:xfrm>
            <a:off x="355685" y="318197"/>
            <a:ext cx="7772400" cy="36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1" lang="ja-JP" altLang="en-US" sz="2400" b="1" dirty="0">
                <a:latin typeface="+mj-ea"/>
              </a:rPr>
              <a:t>＜ＳＣＣＣリアルタイム経営推進協議会＞　関係資料②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32C4538-1C3E-4034-9847-AE00586815F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C3C0BFC8-AD2A-4CFA-BD0B-242C56CC60E4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">
            <a:extLst>
              <a:ext uri="{FF2B5EF4-FFF2-40B4-BE49-F238E27FC236}">
                <a16:creationId xmlns:a16="http://schemas.microsoft.com/office/drawing/2014/main" id="{DC4E9003-D9DA-44BB-8627-1DFAF058B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0650" y="381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/>
              <a:t>Ｐ－２８</a:t>
            </a:r>
          </a:p>
        </p:txBody>
      </p:sp>
      <p:pic>
        <p:nvPicPr>
          <p:cNvPr id="9219" name="図 2">
            <a:extLst>
              <a:ext uri="{FF2B5EF4-FFF2-40B4-BE49-F238E27FC236}">
                <a16:creationId xmlns:a16="http://schemas.microsoft.com/office/drawing/2014/main" id="{8ABA4F09-C854-4569-AD43-54D6BF51A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0"/>
            <a:ext cx="830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C400567-279C-4167-B472-3A5F51C1DA7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C3C0BFC8-AD2A-4CFA-BD0B-242C56CC60E4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739690"/>
            <a:ext cx="7886700" cy="54201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ja-JP" altLang="en-US" sz="2400" dirty="0"/>
              <a:t>適格請求書等に</a:t>
            </a:r>
            <a:r>
              <a:rPr lang="en-US" altLang="ja-JP" sz="2400" dirty="0">
                <a:latin typeface="+mn-ea"/>
                <a:ea typeface="+mn-ea"/>
              </a:rPr>
              <a:t>QR</a:t>
            </a:r>
            <a:r>
              <a:rPr lang="ja-JP" altLang="en-US" sz="2400" dirty="0"/>
              <a:t>コードを付加する例</a:t>
            </a:r>
            <a:endParaRPr kumimoji="1" lang="ja-JP" altLang="en-US" sz="2400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203014"/>
              </p:ext>
            </p:extLst>
          </p:nvPr>
        </p:nvGraphicFramePr>
        <p:xfrm>
          <a:off x="628650" y="1612306"/>
          <a:ext cx="7886697" cy="3889517"/>
        </p:xfrm>
        <a:graphic>
          <a:graphicData uri="http://schemas.openxmlformats.org/drawingml/2006/table">
            <a:tbl>
              <a:tblPr/>
              <a:tblGrid>
                <a:gridCol w="605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23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53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058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58435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2300" b="0" i="0" u="none" strike="noStrike" dirty="0">
                          <a:solidFill>
                            <a:srgbClr val="008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請 求 書</a:t>
                      </a: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2017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No.1710511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96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法人番号</a:t>
                      </a: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1100" dirty="0"/>
                        <a:t>7987654321012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ヒラギノ角ゴ Pro W6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7" gridSpan="2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96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事業者番号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1234567890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962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法人番号</a:t>
                      </a: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1000" dirty="0"/>
                        <a:t>7123456789012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962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御中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株式会社　八尾鉄○○</a:t>
                      </a: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693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住所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461</a:t>
                      </a: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名古屋市東区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9962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TEL: 052-931-0000 / FAX: 052-931-0000</a:t>
                      </a: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9962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担当：大谷蒼海</a:t>
                      </a: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962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FF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8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8000"/>
                        </a:solidFill>
                        <a:effectLst/>
                        <a:latin typeface="ヒラギノ角ゴ Pro W3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8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8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8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381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品 番 </a:t>
                      </a:r>
                      <a:r>
                        <a:rPr lang="en-US" altLang="ja-JP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• </a:t>
                      </a:r>
                      <a:r>
                        <a:rPr lang="ja-JP" alt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品 名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数 量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単 位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単 価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税　率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金 額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備 考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996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ES521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本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10,000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11,000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996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BB421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本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N8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2,160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996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996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996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996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996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812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ヒラギノ角ゴ Pro W3"/>
                          <a:ea typeface="ＭＳ Ｐゴシック" panose="020B0600070205080204" pitchFamily="50" charset="-128"/>
                        </a:rPr>
                        <a:t>税込合計額</a:t>
                      </a:r>
                    </a:p>
                  </a:txBody>
                  <a:tcPr marL="8414" marR="8414" marT="841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anose="020B0600070205080204" pitchFamily="50" charset="-128"/>
                        </a:rPr>
                        <a:t>13,160</a:t>
                      </a:r>
                    </a:p>
                  </a:txBody>
                  <a:tcPr marL="8414" marR="8414" marT="8414" marB="0" anchor="ctr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うち税額</a:t>
                      </a:r>
                    </a:p>
                  </a:txBody>
                  <a:tcPr marL="8414" marR="8414" marT="8414" marB="0" anchor="ctr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kumimoji="1" lang="en-US" altLang="ja-JP" sz="1400" b="0" dirty="0">
                          <a:latin typeface="+mj-lt"/>
                        </a:rPr>
                        <a:t>1,160</a:t>
                      </a:r>
                      <a:endParaRPr kumimoji="1" lang="ja-JP" altLang="en-US" sz="1400" b="0" dirty="0">
                        <a:latin typeface="+mj-lt"/>
                      </a:endParaRPr>
                    </a:p>
                  </a:txBody>
                  <a:tcPr marL="8414" marR="8414" marT="8414" marB="0" anchor="ctr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887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N8％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anose="020B0600070205080204" pitchFamily="50" charset="-128"/>
                        </a:rPr>
                        <a:t>2,160</a:t>
                      </a: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うち税額</a:t>
                      </a: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anose="020B0600070205080204" pitchFamily="50" charset="-128"/>
                        </a:rPr>
                        <a:t>160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6887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>
                      <a:noFill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１０％合計</a:t>
                      </a: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anose="020B0600070205080204" pitchFamily="50" charset="-128"/>
                        </a:rPr>
                        <a:t>11,000</a:t>
                      </a: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うち税額</a:t>
                      </a: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anose="020B0600070205080204" pitchFamily="50" charset="-128"/>
                        </a:rPr>
                        <a:t>1,000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anose="020B0600070205080204" pitchFamily="50" charset="-128"/>
                      </a:endParaRPr>
                    </a:p>
                  </a:txBody>
                  <a:tcPr marL="8414" marR="8414" marT="8414" marB="0" anchor="b">
                    <a:lnL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558800" y="6361583"/>
            <a:ext cx="803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＊８％消費税率は２種類あるので、軽減税率８％を</a:t>
            </a:r>
            <a:r>
              <a:rPr kumimoji="1" lang="en-US" altLang="ja-JP" dirty="0">
                <a:solidFill>
                  <a:schemeClr val="tx1"/>
                </a:solidFill>
              </a:rPr>
              <a:t>N8%</a:t>
            </a:r>
            <a:r>
              <a:rPr kumimoji="1" lang="ja-JP" altLang="en-US" dirty="0">
                <a:solidFill>
                  <a:schemeClr val="tx1"/>
                </a:solidFill>
              </a:rPr>
              <a:t>と表示した。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8800" y="5787392"/>
            <a:ext cx="7954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積上げ方式に対応するため「うち％別」の税額合計表示は必要である。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例では金額欄は税込表示としたが、税抜き表示のほうが実務的である</a:t>
            </a:r>
            <a:r>
              <a:rPr kumimoji="1" lang="ja-JP" altLang="en-US" dirty="0"/>
              <a:t>。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0" y="2065478"/>
            <a:ext cx="1161143" cy="1161143"/>
          </a:xfrm>
          <a:prstGeom prst="rect">
            <a:avLst/>
          </a:prstGeom>
        </p:spPr>
      </p:pic>
      <p:sp>
        <p:nvSpPr>
          <p:cNvPr id="8" name="タイトル 1">
            <a:extLst>
              <a:ext uri="{FF2B5EF4-FFF2-40B4-BE49-F238E27FC236}">
                <a16:creationId xmlns:a16="http://schemas.microsoft.com/office/drawing/2014/main" id="{61DF714D-E853-4D9C-A2A7-75034E3E64C1}"/>
              </a:ext>
            </a:extLst>
          </p:cNvPr>
          <p:cNvSpPr>
            <a:spLocks noGrp="1"/>
          </p:cNvSpPr>
          <p:nvPr/>
        </p:nvSpPr>
        <p:spPr>
          <a:xfrm>
            <a:off x="323528" y="211919"/>
            <a:ext cx="7772400" cy="362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1" lang="ja-JP" altLang="en-US" sz="2400" b="1" dirty="0">
                <a:latin typeface="+mj-ea"/>
              </a:rPr>
              <a:t>＜ＳＣＣＣリアルタイム経営推進協議会＞　関係資料③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3AA4E4-6692-4E2E-9B49-ABDF72AF8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2F9573-D983-4EF0-830A-6C68765D97F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398858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rgbClr val="0000FF"/>
          </a:solidFill>
          <a:round/>
          <a:headEnd type="triangle" w="sm" len="med"/>
          <a:tailEnd type="triangle" w="sm" len="med"/>
        </a:ln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17372</TotalTime>
  <Words>162</Words>
  <Application>Microsoft Office PowerPoint</Application>
  <PresentationFormat>画面に合わせる (4:3)</PresentationFormat>
  <Paragraphs>98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Meiryo UI</vt:lpstr>
      <vt:lpstr>ＭＳ Ｐゴシック</vt:lpstr>
      <vt:lpstr>ＭＳ ゴシック</vt:lpstr>
      <vt:lpstr>ヒラギノ角ゴ Pro W3</vt:lpstr>
      <vt:lpstr>ヒラギノ角ゴ Pro W6</vt:lpstr>
      <vt:lpstr>Times New Roman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適格請求書等にQRコードを付加する例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kk</dc:creator>
  <cp:lastModifiedBy>久直 菅又</cp:lastModifiedBy>
  <cp:revision>1319</cp:revision>
  <cp:lastPrinted>2019-07-09T00:21:19Z</cp:lastPrinted>
  <dcterms:created xsi:type="dcterms:W3CDTF">2009-02-02T00:42:19Z</dcterms:created>
  <dcterms:modified xsi:type="dcterms:W3CDTF">2019-07-09T00:32:34Z</dcterms:modified>
</cp:coreProperties>
</file>