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"/>
  </p:notesMasterIdLst>
  <p:sldIdLst>
    <p:sldId id="469" r:id="rId2"/>
    <p:sldId id="519" r:id="rId3"/>
    <p:sldId id="521" r:id="rId4"/>
    <p:sldId id="520" r:id="rId5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orient="horz" pos="73">
          <p15:clr>
            <a:srgbClr val="A4A3A4"/>
          </p15:clr>
        </p15:guide>
        <p15:guide id="3" pos="353">
          <p15:clr>
            <a:srgbClr val="A4A3A4"/>
          </p15:clr>
        </p15:guide>
        <p15:guide id="4" pos="6068">
          <p15:clr>
            <a:srgbClr val="A4A3A4"/>
          </p15:clr>
        </p15:guide>
        <p15:guide id="5" pos="1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CCFF"/>
    <a:srgbClr val="FFFFCC"/>
    <a:srgbClr val="FF66CC"/>
    <a:srgbClr val="66FFFF"/>
    <a:srgbClr val="CC3300"/>
    <a:srgbClr val="FFFF00"/>
    <a:srgbClr val="5A8CE6"/>
    <a:srgbClr val="47B195"/>
    <a:srgbClr val="D6A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6" autoAdjust="0"/>
    <p:restoredTop sz="94670" autoAdjust="0"/>
  </p:normalViewPr>
  <p:slideViewPr>
    <p:cSldViewPr>
      <p:cViewPr varScale="1">
        <p:scale>
          <a:sx n="47" d="100"/>
          <a:sy n="47" d="100"/>
        </p:scale>
        <p:origin x="848" y="36"/>
      </p:cViewPr>
      <p:guideLst>
        <p:guide orient="horz" pos="4156"/>
        <p:guide orient="horz" pos="73"/>
        <p:guide pos="353"/>
        <p:guide pos="6068"/>
        <p:guide pos="1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500" y="-84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299" cy="52948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1571" tIns="45786" rIns="91571" bIns="45786" numCol="1" anchor="ctr" anchorCtr="0" compatLnSpc="1">
            <a:prstTxWarp prst="textNoShape">
              <a:avLst/>
            </a:prstTxWarp>
          </a:bodyPr>
          <a:lstStyle>
            <a:lvl1pPr defTabSz="914406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4464" y="0"/>
            <a:ext cx="2941299" cy="52948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1571" tIns="45786" rIns="91571" bIns="45786" numCol="1" anchor="ctr" anchorCtr="0" compatLnSpc="1">
            <a:prstTxWarp prst="textNoShape">
              <a:avLst/>
            </a:prstTxWarp>
          </a:bodyPr>
          <a:lstStyle>
            <a:lvl1pPr algn="r" defTabSz="914406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1838" y="755650"/>
            <a:ext cx="5351462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584" y="4688115"/>
            <a:ext cx="4878596" cy="445961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1571" tIns="45786" rIns="91571" bIns="457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652"/>
            <a:ext cx="2941299" cy="45384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1571" tIns="45786" rIns="91571" bIns="45786" numCol="1" anchor="b" anchorCtr="0" compatLnSpc="1">
            <a:prstTxWarp prst="textNoShape">
              <a:avLst/>
            </a:prstTxWarp>
          </a:bodyPr>
          <a:lstStyle>
            <a:lvl1pPr defTabSz="914406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4464" y="9374652"/>
            <a:ext cx="2941299" cy="45384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vert="horz" wrap="none" lIns="91571" tIns="45786" rIns="91571" bIns="45786" numCol="1" anchor="b" anchorCtr="0" compatLnSpc="1">
            <a:prstTxWarp prst="textNoShape">
              <a:avLst/>
            </a:prstTxWarp>
          </a:bodyPr>
          <a:lstStyle>
            <a:lvl1pPr algn="r" defTabSz="914406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67F9F280-D6EE-4423-8EF4-7549323332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909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F405-A762-4065-9147-1E370400D1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564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800" y="492125"/>
            <a:ext cx="2209800" cy="1055688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3400" y="492125"/>
            <a:ext cx="6477000" cy="1055688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96D97-4296-4A43-AA12-B11D00FC47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606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53A04-663E-4ADD-AEEF-097D448716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183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343400" cy="633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914400"/>
            <a:ext cx="4343400" cy="633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EE497-E72E-4533-8254-47BC86AE99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61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8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D60A5-E0C7-42B4-B5BE-170CFE98E9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71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42E06-90DE-48F0-9F80-58012567C6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313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3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9EB1B-C621-43CE-B566-A7CEE1F307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09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0A64-720B-4579-948F-C5897B71B0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320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7B1B6-04E0-47A8-ACC8-4421A965FE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338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8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73E86-4EA9-45E6-B149-407FBCF75D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555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29" name="Rectangle 28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524625"/>
            <a:ext cx="31369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 Copyright © 2011 NTT DATA CORPORATION</a:t>
            </a:r>
          </a:p>
        </p:txBody>
      </p:sp>
      <p:sp>
        <p:nvSpPr>
          <p:cNvPr id="1027" name="AutoShape 2811"/>
          <p:cNvSpPr>
            <a:spLocks noChangeArrowheads="1"/>
          </p:cNvSpPr>
          <p:nvPr/>
        </p:nvSpPr>
        <p:spPr bwMode="auto">
          <a:xfrm>
            <a:off x="304800" y="422275"/>
            <a:ext cx="4191000" cy="35083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22225">
            <a:solidFill>
              <a:srgbClr val="70C6A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Rectangle 2812"/>
          <p:cNvSpPr>
            <a:spLocks noChangeArrowheads="1"/>
          </p:cNvSpPr>
          <p:nvPr/>
        </p:nvSpPr>
        <p:spPr bwMode="auto">
          <a:xfrm>
            <a:off x="3886200" y="422275"/>
            <a:ext cx="5715000" cy="3508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9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92125"/>
            <a:ext cx="7848600" cy="21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9600" tIns="46800" rIns="95250" bIns="476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8392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600" tIns="46800" rIns="936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6330950"/>
            <a:ext cx="45720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4F351B20-BE95-4E11-A1BD-0197DA8D52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2" name="Oval 2795"/>
          <p:cNvSpPr>
            <a:spLocks noChangeArrowheads="1"/>
          </p:cNvSpPr>
          <p:nvPr/>
        </p:nvSpPr>
        <p:spPr bwMode="auto">
          <a:xfrm>
            <a:off x="228600" y="6259513"/>
            <a:ext cx="152400" cy="141287"/>
          </a:xfrm>
          <a:prstGeom prst="ellipse">
            <a:avLst/>
          </a:prstGeom>
          <a:gradFill rotWithShape="0">
            <a:gsLst>
              <a:gs pos="0">
                <a:srgbClr val="B8CDF4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3" name="Oval 2796"/>
          <p:cNvSpPr>
            <a:spLocks noChangeArrowheads="1"/>
          </p:cNvSpPr>
          <p:nvPr/>
        </p:nvSpPr>
        <p:spPr bwMode="auto">
          <a:xfrm>
            <a:off x="9525000" y="6259513"/>
            <a:ext cx="152400" cy="141287"/>
          </a:xfrm>
          <a:prstGeom prst="ellipse">
            <a:avLst/>
          </a:prstGeom>
          <a:gradFill rotWithShape="0">
            <a:gsLst>
              <a:gs pos="0">
                <a:srgbClr val="B8CDF4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4" name="Line 37"/>
          <p:cNvSpPr>
            <a:spLocks noChangeShapeType="1"/>
          </p:cNvSpPr>
          <p:nvPr/>
        </p:nvSpPr>
        <p:spPr bwMode="auto">
          <a:xfrm>
            <a:off x="304800" y="6330950"/>
            <a:ext cx="9296400" cy="0"/>
          </a:xfrm>
          <a:prstGeom prst="line">
            <a:avLst/>
          </a:prstGeom>
          <a:noFill/>
          <a:ln w="19050">
            <a:solidFill>
              <a:srgbClr val="B8CDF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Rectangle 250"/>
          <p:cNvSpPr>
            <a:spLocks noChangeArrowheads="1"/>
          </p:cNvSpPr>
          <p:nvPr/>
        </p:nvSpPr>
        <p:spPr bwMode="auto">
          <a:xfrm>
            <a:off x="495300" y="352425"/>
            <a:ext cx="9105900" cy="36513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6" name="Rectangle 2804"/>
          <p:cNvSpPr>
            <a:spLocks noChangeArrowheads="1"/>
          </p:cNvSpPr>
          <p:nvPr/>
        </p:nvSpPr>
        <p:spPr bwMode="auto">
          <a:xfrm>
            <a:off x="495300" y="808038"/>
            <a:ext cx="9105900" cy="36512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7" name="Rectangle 2819"/>
          <p:cNvSpPr>
            <a:spLocks noChangeArrowheads="1"/>
          </p:cNvSpPr>
          <p:nvPr/>
        </p:nvSpPr>
        <p:spPr bwMode="auto">
          <a:xfrm>
            <a:off x="492125" y="412750"/>
            <a:ext cx="5399088" cy="15875"/>
          </a:xfrm>
          <a:prstGeom prst="rect">
            <a:avLst/>
          </a:prstGeom>
          <a:solidFill>
            <a:srgbClr val="70C6AF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8" name="Rectangle 2820"/>
          <p:cNvSpPr>
            <a:spLocks noChangeArrowheads="1"/>
          </p:cNvSpPr>
          <p:nvPr/>
        </p:nvSpPr>
        <p:spPr bwMode="auto">
          <a:xfrm>
            <a:off x="492125" y="765175"/>
            <a:ext cx="5399088" cy="15875"/>
          </a:xfrm>
          <a:prstGeom prst="rect">
            <a:avLst/>
          </a:prstGeom>
          <a:solidFill>
            <a:srgbClr val="70C6AF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39" name="Rectangle 2817"/>
          <p:cNvSpPr>
            <a:spLocks noChangeArrowheads="1"/>
          </p:cNvSpPr>
          <p:nvPr/>
        </p:nvSpPr>
        <p:spPr bwMode="auto">
          <a:xfrm>
            <a:off x="5638800" y="412750"/>
            <a:ext cx="3962400" cy="15875"/>
          </a:xfrm>
          <a:prstGeom prst="rect">
            <a:avLst/>
          </a:prstGeom>
          <a:gradFill rotWithShape="0">
            <a:gsLst>
              <a:gs pos="0">
                <a:srgbClr val="70C6A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0" name="Rectangle 2818"/>
          <p:cNvSpPr>
            <a:spLocks noChangeArrowheads="1"/>
          </p:cNvSpPr>
          <p:nvPr/>
        </p:nvSpPr>
        <p:spPr bwMode="auto">
          <a:xfrm>
            <a:off x="5638800" y="765175"/>
            <a:ext cx="3962400" cy="15875"/>
          </a:xfrm>
          <a:prstGeom prst="rect">
            <a:avLst/>
          </a:prstGeom>
          <a:gradFill rotWithShape="0">
            <a:gsLst>
              <a:gs pos="0">
                <a:srgbClr val="70C6A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1" name="Line 2810"/>
          <p:cNvSpPr>
            <a:spLocks noChangeShapeType="1"/>
          </p:cNvSpPr>
          <p:nvPr/>
        </p:nvSpPr>
        <p:spPr bwMode="auto">
          <a:xfrm>
            <a:off x="514350" y="384175"/>
            <a:ext cx="0" cy="4254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2807"/>
          <p:cNvSpPr>
            <a:spLocks noChangeArrowheads="1"/>
          </p:cNvSpPr>
          <p:nvPr/>
        </p:nvSpPr>
        <p:spPr bwMode="auto">
          <a:xfrm>
            <a:off x="474663" y="352425"/>
            <a:ext cx="39687" cy="492125"/>
          </a:xfrm>
          <a:prstGeom prst="rect">
            <a:avLst/>
          </a:prstGeom>
          <a:gradFill rotWithShape="0">
            <a:gsLst>
              <a:gs pos="0">
                <a:srgbClr val="5A8CE6"/>
              </a:gs>
              <a:gs pos="50000">
                <a:srgbClr val="FFFFFF"/>
              </a:gs>
              <a:gs pos="100000">
                <a:srgbClr val="5A8CE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43" name="Oval 2806"/>
          <p:cNvSpPr>
            <a:spLocks noChangeArrowheads="1"/>
          </p:cNvSpPr>
          <p:nvPr/>
        </p:nvSpPr>
        <p:spPr bwMode="auto">
          <a:xfrm>
            <a:off x="381000" y="492125"/>
            <a:ext cx="228600" cy="211138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5A8CE6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254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5pPr>
      <a:lvl6pPr marL="4572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6pPr>
      <a:lvl7pPr marL="9144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7pPr>
      <a:lvl8pPr marL="13716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8pPr>
      <a:lvl9pPr marL="18288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just" defTabSz="990600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881063" indent="-309563" algn="l" defTabSz="9906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2pPr>
      <a:lvl3pPr marL="1319213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757363" indent="-247650" algn="l" defTabSz="9906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228850" indent="-247650" algn="l" defTabSz="9906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6860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31432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6004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4057650" indent="-247650" algn="l" defTabSz="9906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CCBDA</a:t>
            </a:r>
            <a:r>
              <a:rPr lang="ja-JP" altLang="en-US" dirty="0"/>
              <a:t>によるカナ文字の扱い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9272CA-B388-4C9A-AC57-8831FC6ADF16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17296" y="1031353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1/29/2020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35C8723-C6E0-4321-8740-EEC75BDF3327}"/>
              </a:ext>
            </a:extLst>
          </p:cNvPr>
          <p:cNvSpPr txBox="1"/>
          <p:nvPr/>
        </p:nvSpPr>
        <p:spPr>
          <a:xfrm>
            <a:off x="5368378" y="330900"/>
            <a:ext cx="4104456" cy="461665"/>
          </a:xfrm>
          <a:prstGeom prst="rect">
            <a:avLst/>
          </a:prstGeom>
          <a:solidFill>
            <a:srgbClr val="F8F8F8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dirty="0"/>
              <a:t>業界横断</a:t>
            </a:r>
            <a:r>
              <a:rPr lang="en-US" altLang="ja-JP" dirty="0"/>
              <a:t>2019-</a:t>
            </a:r>
            <a:r>
              <a:rPr lang="ja-JP" altLang="ja-JP" dirty="0"/>
              <a:t>分科会</a:t>
            </a:r>
            <a:r>
              <a:rPr lang="en-US" altLang="ja-JP" dirty="0"/>
              <a:t>(3)-07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506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F6EC9-5C34-41A0-B0C6-C3B4548C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CCBDA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742832-B7B0-4B1E-BA85-FFDCD72E5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250904"/>
          </a:xfrm>
        </p:spPr>
        <p:txBody>
          <a:bodyPr>
            <a:normAutofit/>
          </a:bodyPr>
          <a:lstStyle/>
          <a:p>
            <a:r>
              <a:rPr lang="en-US" altLang="ja-JP" dirty="0"/>
              <a:t>CCL</a:t>
            </a:r>
            <a:r>
              <a:rPr lang="ja-JP" altLang="en-US" dirty="0"/>
              <a:t>に定義された情報項目を制限して使い、メッセージを構築する。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CCTS</a:t>
            </a:r>
            <a:r>
              <a:rPr lang="ja-JP" altLang="en-US" dirty="0"/>
              <a:t>で規定された</a:t>
            </a:r>
            <a:r>
              <a:rPr lang="en-US" altLang="ja-JP" dirty="0"/>
              <a:t>Text</a:t>
            </a:r>
            <a:r>
              <a:rPr lang="ja-JP" altLang="en-US" dirty="0"/>
              <a:t>型の制限：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/>
              <a:t>Supplement Data</a:t>
            </a:r>
          </a:p>
          <a:p>
            <a:r>
              <a:rPr lang="ja-JP" altLang="en-US" dirty="0"/>
              <a:t>　　　　</a:t>
            </a:r>
            <a:r>
              <a:rPr lang="en-US" altLang="ja-JP" dirty="0"/>
              <a:t>Language. Identifier</a:t>
            </a:r>
            <a:r>
              <a:rPr lang="ja-JP" altLang="en-US" dirty="0"/>
              <a:t> （言語）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en-US" altLang="ja-JP" dirty="0"/>
              <a:t>Language.</a:t>
            </a:r>
            <a:r>
              <a:rPr lang="ja-JP" altLang="en-US" dirty="0"/>
              <a:t> </a:t>
            </a:r>
            <a:r>
              <a:rPr lang="en-US" altLang="ja-JP" dirty="0"/>
              <a:t>Locale. Identifier</a:t>
            </a:r>
            <a:r>
              <a:rPr lang="ja-JP" altLang="en-US" dirty="0"/>
              <a:t>（地域）</a:t>
            </a:r>
            <a:endParaRPr lang="en-US" altLang="ja-JP" dirty="0"/>
          </a:p>
          <a:p>
            <a:r>
              <a:rPr lang="ja-JP" altLang="en-US" dirty="0"/>
              <a:t>　　</a:t>
            </a:r>
            <a:endParaRPr lang="en-US" altLang="ja-JP" dirty="0"/>
          </a:p>
          <a:p>
            <a:r>
              <a:rPr lang="en-US" altLang="ja-JP" dirty="0"/>
              <a:t>XML</a:t>
            </a:r>
            <a:r>
              <a:rPr lang="ja-JP" altLang="en-US" dirty="0"/>
              <a:t> </a:t>
            </a:r>
            <a:r>
              <a:rPr lang="en-US" altLang="ja-JP" dirty="0"/>
              <a:t>Schema</a:t>
            </a:r>
            <a:r>
              <a:rPr lang="ja-JP" altLang="en-US" dirty="0"/>
              <a:t> で使える制限：</a:t>
            </a:r>
            <a:endParaRPr lang="en-US" altLang="ja-JP" dirty="0"/>
          </a:p>
          <a:p>
            <a:r>
              <a:rPr lang="ja-JP" altLang="en-US" dirty="0"/>
              <a:t>　　</a:t>
            </a:r>
            <a:r>
              <a:rPr lang="en-US" altLang="ja-JP" dirty="0" err="1"/>
              <a:t>facete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en-US" altLang="ja-JP" dirty="0"/>
              <a:t>length </a:t>
            </a:r>
            <a:r>
              <a:rPr lang="ja-JP" altLang="en-US" dirty="0"/>
              <a:t>（長さ）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en-US" altLang="ja-JP" dirty="0"/>
              <a:t>enumeration</a:t>
            </a:r>
            <a:r>
              <a:rPr lang="ja-JP" altLang="en-US" dirty="0"/>
              <a:t> （固定文字列）</a:t>
            </a:r>
            <a:endParaRPr lang="en-US" altLang="ja-JP" dirty="0"/>
          </a:p>
          <a:p>
            <a:r>
              <a:rPr lang="ja-JP" altLang="en-US" dirty="0"/>
              <a:t>　　　　</a:t>
            </a:r>
            <a:r>
              <a:rPr lang="en-US" altLang="ja-JP" dirty="0">
                <a:solidFill>
                  <a:srgbClr val="FF0000"/>
                </a:solidFill>
              </a:rPr>
              <a:t>pattern</a:t>
            </a:r>
            <a:r>
              <a:rPr lang="ja-JP" altLang="en-US" dirty="0">
                <a:solidFill>
                  <a:srgbClr val="FF0000"/>
                </a:solidFill>
              </a:rPr>
              <a:t>（文字列パターン）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　　　　　　など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6A43F5-3177-48C2-AE78-17F60D03C0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51F405-A762-4065-9147-1E370400D106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5214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F6EC9-5C34-41A0-B0C6-C3B4548C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742832-B7B0-4B1E-BA85-FFDCD72E5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250904"/>
          </a:xfrm>
        </p:spPr>
        <p:txBody>
          <a:bodyPr>
            <a:normAutofit/>
          </a:bodyPr>
          <a:lstStyle/>
          <a:p>
            <a:r>
              <a:rPr lang="ja-JP" altLang="en-US" dirty="0"/>
              <a:t>文字列パターン</a:t>
            </a:r>
            <a:endParaRPr lang="en-US" altLang="ja-JP" dirty="0"/>
          </a:p>
          <a:p>
            <a:r>
              <a:rPr lang="en-US" altLang="ja-JP" dirty="0"/>
              <a:t>	&lt;</a:t>
            </a:r>
            <a:r>
              <a:rPr lang="en-US" altLang="ja-JP" dirty="0" err="1"/>
              <a:t>xsd:pattern</a:t>
            </a:r>
            <a:r>
              <a:rPr lang="en-US" altLang="ja-JP" dirty="0"/>
              <a:t> value="</a:t>
            </a:r>
            <a:r>
              <a:rPr lang="ja-JP" altLang="en-US" dirty="0"/>
              <a:t>正規表現パターン</a:t>
            </a:r>
            <a:r>
              <a:rPr lang="en-US" altLang="ja-JP" dirty="0"/>
              <a:t>" /&gt;</a:t>
            </a:r>
          </a:p>
          <a:p>
            <a:endParaRPr lang="en-US" altLang="ja-JP" dirty="0"/>
          </a:p>
          <a:p>
            <a:r>
              <a:rPr lang="ja-JP" altLang="en-US" dirty="0"/>
              <a:t>正規表現パターン</a:t>
            </a:r>
            <a:endParaRPr lang="en-US" altLang="ja-JP" dirty="0"/>
          </a:p>
          <a:p>
            <a:r>
              <a:rPr lang="ja-JP" altLang="en-US" dirty="0"/>
              <a:t>　　ユーザー定義文字クラス</a:t>
            </a:r>
            <a:endParaRPr lang="en-US" altLang="ja-JP" dirty="0"/>
          </a:p>
          <a:p>
            <a:r>
              <a:rPr lang="en-US" altLang="ja-JP" dirty="0"/>
              <a:t>	[&amp;#xFF65;-&amp;#xFF9F;]</a:t>
            </a:r>
            <a:r>
              <a:rPr lang="ja-JP" altLang="en-US" dirty="0"/>
              <a:t>　　半角カタカナ　「・ ～ ゜」</a:t>
            </a:r>
            <a:endParaRPr lang="en-US" altLang="ja-JP" dirty="0"/>
          </a:p>
          <a:p>
            <a:r>
              <a:rPr lang="en-US" altLang="ja-JP" dirty="0"/>
              <a:t>	</a:t>
            </a:r>
            <a:r>
              <a:rPr lang="ja-JP" altLang="en-US" dirty="0"/>
              <a:t>　</a:t>
            </a:r>
            <a:r>
              <a:rPr lang="en-US" altLang="ja-JP" dirty="0"/>
              <a:t>XML schema </a:t>
            </a:r>
            <a:r>
              <a:rPr lang="ja-JP" altLang="en-US" dirty="0"/>
              <a:t>文字は、</a:t>
            </a:r>
            <a:r>
              <a:rPr lang="en-US" altLang="ja-JP" dirty="0"/>
              <a:t>2byte</a:t>
            </a:r>
            <a:r>
              <a:rPr lang="ja-JP" altLang="en-US" dirty="0"/>
              <a:t>文字</a:t>
            </a:r>
            <a:endParaRPr lang="en-US" altLang="ja-JP" dirty="0"/>
          </a:p>
          <a:p>
            <a:endParaRPr lang="en-US" altLang="ja-JP" dirty="0"/>
          </a:p>
          <a:p>
            <a:endParaRPr lang="ja-JP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6A43F5-3177-48C2-AE78-17F60D03C0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51F405-A762-4065-9147-1E370400D106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0589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F6EC9-5C34-41A0-B0C6-C3B4548C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XML</a:t>
            </a:r>
            <a:r>
              <a:rPr kumimoji="1" lang="ja-JP" altLang="en-US" dirty="0"/>
              <a:t>中の記述方法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742832-B7B0-4B1E-BA85-FFDCD72E5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14400"/>
            <a:ext cx="8839200" cy="5250904"/>
          </a:xfrm>
        </p:spPr>
        <p:txBody>
          <a:bodyPr>
            <a:normAutofit/>
          </a:bodyPr>
          <a:lstStyle/>
          <a:p>
            <a:r>
              <a:rPr lang="en-US" altLang="ja-JP" dirty="0"/>
              <a:t>HTML</a:t>
            </a:r>
            <a:r>
              <a:rPr lang="ja-JP" altLang="en-US" dirty="0"/>
              <a:t>や</a:t>
            </a:r>
            <a:r>
              <a:rPr lang="en-US" altLang="ja-JP" dirty="0"/>
              <a:t>XML</a:t>
            </a:r>
            <a:r>
              <a:rPr lang="ja-JP" altLang="en-US" dirty="0"/>
              <a:t>で使用される文字参照（</a:t>
            </a:r>
            <a:r>
              <a:rPr lang="en-US" altLang="ja-JP" dirty="0"/>
              <a:t>Character References</a:t>
            </a:r>
            <a:r>
              <a:rPr lang="ja-JP" altLang="en-US" dirty="0"/>
              <a:t>）の表記方法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Unicode in XML and other Markup Languages</a:t>
            </a:r>
            <a:r>
              <a:rPr lang="ja-JP" altLang="en-US" dirty="0"/>
              <a:t> </a:t>
            </a:r>
            <a:r>
              <a:rPr lang="en-US" altLang="ja-JP" dirty="0"/>
              <a:t>(W3C Working Group Note 13 July 2017)</a:t>
            </a:r>
            <a:endParaRPr lang="ja-JP" altLang="en-US" dirty="0"/>
          </a:p>
          <a:p>
            <a:endParaRPr lang="en-US" altLang="ja-JP" dirty="0"/>
          </a:p>
          <a:p>
            <a:r>
              <a:rPr lang="en-US" altLang="ja-JP" dirty="0"/>
              <a:t>Characters are denoted using the notation used in the Unicode Standard, that is, an optional U+ followed by their hexadecimal number, using at least 4 digits, such as "U+1234" or "U+10FFFD". </a:t>
            </a:r>
            <a:r>
              <a:rPr lang="en-US" altLang="ja-JP" dirty="0">
                <a:solidFill>
                  <a:srgbClr val="FF0000"/>
                </a:solidFill>
              </a:rPr>
              <a:t>In XML or HTML this could be expressed as "&amp;#x1234;" or "&amp;#x10FFFD;".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6A43F5-3177-48C2-AE78-17F60D03C0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51F405-A762-4065-9147-1E370400D106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53241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8464</TotalTime>
  <Words>257</Words>
  <Application>Microsoft Office PowerPoint</Application>
  <PresentationFormat>A4 210 x 297 mm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Times New Roman</vt:lpstr>
      <vt:lpstr>標準デザイン</vt:lpstr>
      <vt:lpstr>CCBDAによるカナ文字の扱い</vt:lpstr>
      <vt:lpstr>CCBDA</vt:lpstr>
      <vt:lpstr>PowerPoint プレゼンテーション</vt:lpstr>
      <vt:lpstr>XML中の記述方法</vt:lpstr>
    </vt:vector>
  </TitlesOfParts>
  <Company>(株)NTTデータ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enjouh</dc:creator>
  <cp:lastModifiedBy>久直 菅又</cp:lastModifiedBy>
  <cp:revision>1147</cp:revision>
  <cp:lastPrinted>2020-01-29T00:46:29Z</cp:lastPrinted>
  <dcterms:created xsi:type="dcterms:W3CDTF">1998-09-28T05:47:37Z</dcterms:created>
  <dcterms:modified xsi:type="dcterms:W3CDTF">2020-01-29T00:46:35Z</dcterms:modified>
</cp:coreProperties>
</file>