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4" r:id="rId2"/>
    <p:sldId id="260" r:id="rId3"/>
    <p:sldId id="261" r:id="rId4"/>
    <p:sldId id="262" r:id="rId5"/>
    <p:sldId id="263" r:id="rId6"/>
    <p:sldId id="259" r:id="rId7"/>
    <p:sldId id="258" r:id="rId8"/>
    <p:sldId id="265" r:id="rId9"/>
  </p:sldIdLst>
  <p:sldSz cx="12192000" cy="6858000"/>
  <p:notesSz cx="6888163" cy="100203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43" d="100"/>
          <a:sy n="43" d="100"/>
        </p:scale>
        <p:origin x="756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85466" cy="503030"/>
          </a:xfrm>
          <a:prstGeom prst="rect">
            <a:avLst/>
          </a:prstGeom>
        </p:spPr>
        <p:txBody>
          <a:bodyPr vert="horz" lIns="93122" tIns="46561" rIns="93122" bIns="46561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901074" y="0"/>
            <a:ext cx="2985465" cy="503030"/>
          </a:xfrm>
          <a:prstGeom prst="rect">
            <a:avLst/>
          </a:prstGeom>
        </p:spPr>
        <p:txBody>
          <a:bodyPr vert="horz" lIns="93122" tIns="46561" rIns="93122" bIns="46561" rtlCol="0"/>
          <a:lstStyle>
            <a:lvl1pPr algn="r">
              <a:defRPr sz="1200"/>
            </a:lvl1pPr>
          </a:lstStyle>
          <a:p>
            <a:fld id="{58CB3690-5E8B-4896-9DBD-3A5C58896C80}" type="datetimeFigureOut">
              <a:rPr kumimoji="1" lang="ja-JP" altLang="en-US" smtClean="0"/>
              <a:t>2018/9/24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52538"/>
            <a:ext cx="6011863" cy="3381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22" tIns="46561" rIns="93122" bIns="46561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8330" y="4822320"/>
            <a:ext cx="5511505" cy="3945240"/>
          </a:xfrm>
          <a:prstGeom prst="rect">
            <a:avLst/>
          </a:prstGeom>
        </p:spPr>
        <p:txBody>
          <a:bodyPr vert="horz" lIns="93122" tIns="46561" rIns="93122" bIns="46561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517270"/>
            <a:ext cx="2985466" cy="503030"/>
          </a:xfrm>
          <a:prstGeom prst="rect">
            <a:avLst/>
          </a:prstGeom>
        </p:spPr>
        <p:txBody>
          <a:bodyPr vert="horz" lIns="93122" tIns="46561" rIns="93122" bIns="46561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901074" y="9517270"/>
            <a:ext cx="2985465" cy="503030"/>
          </a:xfrm>
          <a:prstGeom prst="rect">
            <a:avLst/>
          </a:prstGeom>
        </p:spPr>
        <p:txBody>
          <a:bodyPr vert="horz" lIns="93122" tIns="46561" rIns="93122" bIns="46561" rtlCol="0" anchor="b"/>
          <a:lstStyle>
            <a:lvl1pPr algn="r">
              <a:defRPr sz="1200"/>
            </a:lvl1pPr>
          </a:lstStyle>
          <a:p>
            <a:fld id="{7363938D-F240-41D4-9F60-090DE87678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63092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3A8EEF1-3B70-482C-9A01-CC50EC6B6C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758F383-1F30-494A-8C4B-39E5C2F47B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519A3A2-FA5C-4558-AD0B-9808F26B96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21A77-8004-48AC-93B1-CA84C6CA2CDE}" type="datetime1">
              <a:rPr kumimoji="1" lang="ja-JP" altLang="en-US" smtClean="0"/>
              <a:t>2018/9/24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4D5BEBA-4C6B-4883-82D2-272B593185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9296D1D-6211-42A3-B392-5709AECE5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3BE77-51B7-4737-9F8C-99E890B78A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9144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6C896A-E9CB-4F5C-A39E-D974D3BB8F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4B5FA5A-32E6-4CF0-B29B-A69C6AB96B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4BC3850-CF3E-4A1B-8173-61D125F35A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87AD7-0465-4631-92F6-6865248E58A1}" type="datetime1">
              <a:rPr kumimoji="1" lang="ja-JP" altLang="en-US" smtClean="0"/>
              <a:t>2018/9/24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FC26C44-543B-45AE-A23C-43466ADBB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193D447-F6FC-4C6A-A047-20B50566AF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3BE77-51B7-4737-9F8C-99E890B78A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23790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2EE875F-04E1-4B51-AF9F-18D304E9C5A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F8444CA-5453-473A-A9A7-C5C156339E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5704E4E-87F0-4233-A4D1-33DCBAE8E8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C8E7A-78F1-4E82-A025-E98B538C4A1B}" type="datetime1">
              <a:rPr kumimoji="1" lang="ja-JP" altLang="en-US" smtClean="0"/>
              <a:t>2018/9/24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FCF4DEC-09EF-437C-BBB0-486A877BB6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9FBAB64-1136-4F44-BE58-5988DBCA6C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3BE77-51B7-4737-9F8C-99E890B78A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8766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B572ACA-AF71-4F3D-841D-6C5EA99D3A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8918847-E92A-4705-8DA2-29840C998B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B1BCBC6-AC4F-40BB-8E08-76C78F8634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5212D-BF03-46B0-B5F8-E8E61EEBA8DC}" type="datetime1">
              <a:rPr kumimoji="1" lang="ja-JP" altLang="en-US" smtClean="0"/>
              <a:t>2018/9/24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677ED01-6C7C-4680-A941-98046FFAF6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94C6AD7-A227-4BE1-B2A2-235FA2B1D8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3BE77-51B7-4737-9F8C-99E890B78A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5114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59F94FE-EDFD-4A85-A184-0C485404C3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F6B3DDB-13C9-4763-AEC1-5FCE146EAB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910A8AC-9617-4F0D-AF8A-110321C171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4A556-D169-4661-B46B-D0246A36767F}" type="datetime1">
              <a:rPr kumimoji="1" lang="ja-JP" altLang="en-US" smtClean="0"/>
              <a:t>2018/9/24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190144C-EE07-4A1D-938A-BB1F9F7938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609A5FA-E73A-453B-9915-DE7291E7C5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3BE77-51B7-4737-9F8C-99E890B78A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8371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2B92991-3C75-4ABF-B235-A6616217E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C5896B2-2E08-4B61-A06A-322548DA0CF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9C6259A-E93A-485D-95F4-92DDCE020B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4931BAC-BB36-4A81-A3E2-09D040CC6E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49007-8210-4AB4-996B-40653E73A0F7}" type="datetime1">
              <a:rPr kumimoji="1" lang="ja-JP" altLang="en-US" smtClean="0"/>
              <a:t>2018/9/24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C5BBC8E-5DE8-43FD-BBF2-EE157C561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A1B7929-0293-4747-92D9-0A94B35977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3BE77-51B7-4737-9F8C-99E890B78A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0011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2C31F38-AEF1-4723-B725-47E0EF0242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BA0C7F6-1516-43B2-A6C9-5DA8A4FA72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52C9FDB-EAE3-464A-A7D5-0082679291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D18A4959-D616-41A8-A370-5881A9C2401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53EEE99-3840-4FD8-9A6A-5E2D53B6C4A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1270DBB-79EB-4394-8746-797F795DD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479B5-B13B-4532-B4C7-469498189D75}" type="datetime1">
              <a:rPr kumimoji="1" lang="ja-JP" altLang="en-US" smtClean="0"/>
              <a:t>2018/9/24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2A0BB734-1419-48C7-9FAC-3D3A9EEE04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F36A9FCF-DF48-4A29-80AD-B550ECD7EA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3BE77-51B7-4737-9F8C-99E890B78A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3181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4825D83-04E1-4C7B-AB29-9A0D67BFA4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2FE1F9C-9EB7-4531-B42D-FBA9DD12E6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D418F-3798-4BBD-ACA0-E153E7F935CC}" type="datetime1">
              <a:rPr kumimoji="1" lang="ja-JP" altLang="en-US" smtClean="0"/>
              <a:t>2018/9/24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2207E3D3-0B64-45B1-BDF7-96F513F2B7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2CAC5A4-BD25-488F-B22F-A72611A7B9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3BE77-51B7-4737-9F8C-99E890B78A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0499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5AA09DFF-DBD1-4595-9157-B0D50C36AC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EC2BA-29E4-4CCC-9CD1-4D1BC69D23D8}" type="datetime1">
              <a:rPr kumimoji="1" lang="ja-JP" altLang="en-US" smtClean="0"/>
              <a:t>2018/9/24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0CFEDF1D-282A-428E-AA95-CB98863911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0532882-39A9-481A-B9E1-222F47888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3BE77-51B7-4737-9F8C-99E890B78A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8222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CC5A850-0E36-40BB-9A60-B7E16B22E9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FEBE70F-BDB9-4EFF-B314-72E61C974B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1C452CE-708F-485E-B68D-A7A4739DC7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9564BC0-161C-430D-9764-D33FD4B38F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40378-5812-47BA-970D-C1EF8A6FEB60}" type="datetime1">
              <a:rPr kumimoji="1" lang="ja-JP" altLang="en-US" smtClean="0"/>
              <a:t>2018/9/24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12E89F0-5581-462A-AF2B-31ACB68D89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2CC0DBB-E23E-4F6A-AA37-28D2A5D7DB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3BE77-51B7-4737-9F8C-99E890B78A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2564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9C83125-C25B-4DD3-B6C5-230545BE24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523DC4AF-954E-4F36-B011-243E9FF53D0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6A779D2-4CB2-4ECB-B1DA-1413CF4AB7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B1C264E-088D-4643-9098-C1AC7C56F7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72556-0B7F-4E05-862A-45650412041D}" type="datetime1">
              <a:rPr kumimoji="1" lang="ja-JP" altLang="en-US" smtClean="0"/>
              <a:t>2018/9/24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5B6124A-8615-4D1A-8EAD-662B110AD3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A3C5C6A-AA90-48A9-89B9-A499C86710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3BE77-51B7-4737-9F8C-99E890B78A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8886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AEEC010A-7265-4422-B17D-4D1953E5DC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9494D95-5A00-4F3A-A94A-F185AEB14B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3305E14-8966-4C1D-A656-96A417E860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225AC-221E-460A-A61A-1E0DA94F66AB}" type="datetime1">
              <a:rPr kumimoji="1" lang="ja-JP" altLang="en-US" smtClean="0"/>
              <a:t>2018/9/24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4823FD7-5611-4011-B4C6-E5726D0CDA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6B6FE9A-0C37-486C-A63D-404A12AC21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13BE77-51B7-4737-9F8C-99E890B78A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4198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6C812CCE-67E2-447F-9543-D8A1411E00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3BE77-51B7-4737-9F8C-99E890B78AE7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474A85F-7645-4042-BB10-E84FD651C7E7}"/>
              </a:ext>
            </a:extLst>
          </p:cNvPr>
          <p:cNvSpPr txBox="1"/>
          <p:nvPr/>
        </p:nvSpPr>
        <p:spPr>
          <a:xfrm>
            <a:off x="2056151" y="2488367"/>
            <a:ext cx="80796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000" b="1" dirty="0"/>
              <a:t>軽減税率／インボイス対応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6804685-4911-487E-8C9E-B3EC9D3AE691}"/>
              </a:ext>
            </a:extLst>
          </p:cNvPr>
          <p:cNvSpPr txBox="1"/>
          <p:nvPr/>
        </p:nvSpPr>
        <p:spPr>
          <a:xfrm>
            <a:off x="9263921" y="419724"/>
            <a:ext cx="2323476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b="1" dirty="0"/>
              <a:t>金流商流</a:t>
            </a:r>
            <a:r>
              <a:rPr kumimoji="1" lang="en-US" altLang="ja-JP" b="1" dirty="0"/>
              <a:t>2018-2-04</a:t>
            </a:r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7176741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A9197802-750A-4FC5-87FE-135BAF7EA3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3BE77-51B7-4737-9F8C-99E890B78AE7}" type="slidenum">
              <a:rPr kumimoji="1" lang="ja-JP" altLang="en-US" smtClean="0"/>
              <a:t>2</a:t>
            </a:fld>
            <a:endParaRPr kumimoji="1" lang="ja-JP" altLang="en-US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46786E97-419A-4403-993F-F7A58BBDB0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048" y="676555"/>
            <a:ext cx="8629904" cy="5936348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3DBE749-03B3-42E7-8730-004EBDB12C35}"/>
              </a:ext>
            </a:extLst>
          </p:cNvPr>
          <p:cNvSpPr txBox="1"/>
          <p:nvPr/>
        </p:nvSpPr>
        <p:spPr>
          <a:xfrm>
            <a:off x="2394408" y="122548"/>
            <a:ext cx="70983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b="1" dirty="0"/>
              <a:t>軽減税率の表記</a:t>
            </a:r>
          </a:p>
        </p:txBody>
      </p:sp>
    </p:spTree>
    <p:extLst>
      <p:ext uri="{BB962C8B-B14F-4D97-AF65-F5344CB8AC3E}">
        <p14:creationId xmlns:p14="http://schemas.microsoft.com/office/powerpoint/2010/main" val="22114045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BFC4C3B8-4CB5-4516-8E0D-6DDF0A8DA4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3BE77-51B7-4737-9F8C-99E890B78AE7}" type="slidenum">
              <a:rPr kumimoji="1" lang="ja-JP" altLang="en-US" smtClean="0"/>
              <a:t>3</a:t>
            </a:fld>
            <a:endParaRPr kumimoji="1" lang="ja-JP" altLang="en-US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7571AF7C-DCD9-45A1-8A45-CB739700DD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658" y="1049311"/>
            <a:ext cx="11808683" cy="5135955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E0059A2-647D-4B67-AAF3-E2E697094EE6}"/>
              </a:ext>
            </a:extLst>
          </p:cNvPr>
          <p:cNvSpPr txBox="1"/>
          <p:nvPr/>
        </p:nvSpPr>
        <p:spPr>
          <a:xfrm>
            <a:off x="2394408" y="122548"/>
            <a:ext cx="70983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200" b="1" dirty="0"/>
              <a:t>適格請求書</a:t>
            </a:r>
            <a:r>
              <a:rPr kumimoji="1" lang="ja-JP" altLang="en-US" sz="3200" b="1" dirty="0"/>
              <a:t>の表記</a:t>
            </a:r>
          </a:p>
        </p:txBody>
      </p:sp>
    </p:spTree>
    <p:extLst>
      <p:ext uri="{BB962C8B-B14F-4D97-AF65-F5344CB8AC3E}">
        <p14:creationId xmlns:p14="http://schemas.microsoft.com/office/powerpoint/2010/main" val="21342380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84C4EB83-DC84-4BEE-893F-5E1AE79999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3BE77-51B7-4737-9F8C-99E890B78AE7}" type="slidenum">
              <a:rPr kumimoji="1" lang="ja-JP" altLang="en-US" smtClean="0"/>
              <a:t>4</a:t>
            </a:fld>
            <a:endParaRPr kumimoji="1" lang="ja-JP" altLang="en-US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4020587D-7D75-4279-8724-1F5F0B502D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9361" y="868680"/>
            <a:ext cx="7113278" cy="5740120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991B411-5ABA-499D-8FB4-4A5A9D2BD928}"/>
              </a:ext>
            </a:extLst>
          </p:cNvPr>
          <p:cNvSpPr txBox="1"/>
          <p:nvPr/>
        </p:nvSpPr>
        <p:spPr>
          <a:xfrm>
            <a:off x="2394408" y="122548"/>
            <a:ext cx="70983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b="1" dirty="0"/>
              <a:t>軽減税率／インボイス対応情報項目</a:t>
            </a:r>
          </a:p>
        </p:txBody>
      </p:sp>
    </p:spTree>
    <p:extLst>
      <p:ext uri="{BB962C8B-B14F-4D97-AF65-F5344CB8AC3E}">
        <p14:creationId xmlns:p14="http://schemas.microsoft.com/office/powerpoint/2010/main" val="42247276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BB19C717-B3C9-41F4-A6D3-588FA22062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3BE77-51B7-4737-9F8C-99E890B78AE7}" type="slidenum">
              <a:rPr kumimoji="1" lang="ja-JP" altLang="en-US" smtClean="0"/>
              <a:t>5</a:t>
            </a:fld>
            <a:endParaRPr kumimoji="1" lang="ja-JP" altLang="en-US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E1EB04E4-7199-4125-87B7-A4DEAA2D1E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720" y="709105"/>
            <a:ext cx="8647760" cy="6148895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7CD9FDC-DBC9-4960-B53A-18EEA3088AD6}"/>
              </a:ext>
            </a:extLst>
          </p:cNvPr>
          <p:cNvSpPr txBox="1"/>
          <p:nvPr/>
        </p:nvSpPr>
        <p:spPr>
          <a:xfrm>
            <a:off x="2394408" y="122548"/>
            <a:ext cx="70983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b="1" dirty="0"/>
              <a:t>軽減税率／インボイス対応</a:t>
            </a:r>
            <a:r>
              <a:rPr lang="en-US" altLang="ja-JP" sz="3200" b="1" dirty="0"/>
              <a:t> BIE</a:t>
            </a:r>
            <a:endParaRPr kumimoji="1" lang="ja-JP" alt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4778383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05BBF8F0-3463-465F-B1FE-2E227372988E}"/>
              </a:ext>
            </a:extLst>
          </p:cNvPr>
          <p:cNvSpPr/>
          <p:nvPr/>
        </p:nvSpPr>
        <p:spPr>
          <a:xfrm>
            <a:off x="6903719" y="4513571"/>
            <a:ext cx="2484109" cy="179832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dirty="0">
                <a:solidFill>
                  <a:schemeClr val="tx1"/>
                </a:solidFill>
              </a:rPr>
              <a:t>税クラス（軽減税率）</a:t>
            </a:r>
            <a:endParaRPr kumimoji="1" lang="en-US" altLang="ja-JP" dirty="0">
              <a:solidFill>
                <a:schemeClr val="tx1"/>
              </a:solidFill>
            </a:endParaRPr>
          </a:p>
          <a:p>
            <a:endParaRPr lang="en-US" altLang="ja-JP" dirty="0">
              <a:solidFill>
                <a:schemeClr val="tx1"/>
              </a:solidFill>
            </a:endParaRPr>
          </a:p>
          <a:p>
            <a:endParaRPr kumimoji="1" lang="en-US" altLang="ja-JP" dirty="0">
              <a:solidFill>
                <a:schemeClr val="tx1"/>
              </a:solidFill>
            </a:endParaRPr>
          </a:p>
          <a:p>
            <a:endParaRPr lang="en-US" altLang="ja-JP" dirty="0">
              <a:solidFill>
                <a:schemeClr val="tx1"/>
              </a:solidFill>
            </a:endParaRPr>
          </a:p>
          <a:p>
            <a:endParaRPr kumimoji="1" lang="en-US" altLang="ja-JP" dirty="0">
              <a:solidFill>
                <a:schemeClr val="tx1"/>
              </a:solidFill>
            </a:endParaRPr>
          </a:p>
          <a:p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" name="フローチャート: 書類 1">
            <a:extLst>
              <a:ext uri="{FF2B5EF4-FFF2-40B4-BE49-F238E27FC236}">
                <a16:creationId xmlns:a16="http://schemas.microsoft.com/office/drawing/2014/main" id="{7B8841A1-D8C4-49E9-9BF8-BBEA3081EF22}"/>
              </a:ext>
            </a:extLst>
          </p:cNvPr>
          <p:cNvSpPr/>
          <p:nvPr/>
        </p:nvSpPr>
        <p:spPr>
          <a:xfrm>
            <a:off x="386080" y="396240"/>
            <a:ext cx="1899920" cy="497840"/>
          </a:xfrm>
          <a:prstGeom prst="flowChartDocument">
            <a:avLst/>
          </a:prstGeom>
          <a:solidFill>
            <a:schemeClr val="accent1">
              <a:alpha val="2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請求書</a:t>
            </a:r>
          </a:p>
        </p:txBody>
      </p:sp>
      <p:sp>
        <p:nvSpPr>
          <p:cNvPr id="3" name="フローチャート: 処理 2">
            <a:extLst>
              <a:ext uri="{FF2B5EF4-FFF2-40B4-BE49-F238E27FC236}">
                <a16:creationId xmlns:a16="http://schemas.microsoft.com/office/drawing/2014/main" id="{702B164E-0D1C-4B10-BFF9-998A956F5725}"/>
              </a:ext>
            </a:extLst>
          </p:cNvPr>
          <p:cNvSpPr/>
          <p:nvPr/>
        </p:nvSpPr>
        <p:spPr>
          <a:xfrm>
            <a:off x="523240" y="1361432"/>
            <a:ext cx="1625600" cy="789289"/>
          </a:xfrm>
          <a:prstGeom prst="flowChart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dirty="0">
                <a:solidFill>
                  <a:schemeClr val="tx1"/>
                </a:solidFill>
              </a:rPr>
              <a:t>文書クラス</a:t>
            </a:r>
            <a:endParaRPr kumimoji="1" lang="en-US" altLang="ja-JP" dirty="0">
              <a:solidFill>
                <a:schemeClr val="tx1"/>
              </a:solidFill>
            </a:endParaRPr>
          </a:p>
          <a:p>
            <a:r>
              <a:rPr lang="ja-JP" altLang="en-US" dirty="0">
                <a:solidFill>
                  <a:schemeClr val="tx1"/>
                </a:solidFill>
              </a:rPr>
              <a:t>請求日時</a:t>
            </a:r>
            <a:endParaRPr lang="en-US" altLang="ja-JP" dirty="0">
              <a:solidFill>
                <a:schemeClr val="tx1"/>
              </a:solidFill>
            </a:endParaRPr>
          </a:p>
          <a:p>
            <a:r>
              <a:rPr kumimoji="1" lang="ja-JP" altLang="en-US" dirty="0">
                <a:solidFill>
                  <a:schemeClr val="tx1"/>
                </a:solidFill>
              </a:rPr>
              <a:t>請求書表題</a:t>
            </a:r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D0E676DD-C6E0-4FFB-9F14-2E18FEF11B68}"/>
              </a:ext>
            </a:extLst>
          </p:cNvPr>
          <p:cNvCxnSpPr>
            <a:cxnSpLocks/>
          </p:cNvCxnSpPr>
          <p:nvPr/>
        </p:nvCxnSpPr>
        <p:spPr>
          <a:xfrm>
            <a:off x="523240" y="1627151"/>
            <a:ext cx="1625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CD92D7B9-7F3B-4BA4-B845-AC53C705E821}"/>
              </a:ext>
            </a:extLst>
          </p:cNvPr>
          <p:cNvSpPr/>
          <p:nvPr/>
        </p:nvSpPr>
        <p:spPr>
          <a:xfrm>
            <a:off x="2550160" y="1388113"/>
            <a:ext cx="3383280" cy="40639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dirty="0">
                <a:solidFill>
                  <a:schemeClr val="tx1"/>
                </a:solidFill>
              </a:rPr>
              <a:t>取引内容クラス（ヘッダー）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8233F9FB-54CC-41D6-AC87-0C1EAB413E6A}"/>
              </a:ext>
            </a:extLst>
          </p:cNvPr>
          <p:cNvSpPr/>
          <p:nvPr/>
        </p:nvSpPr>
        <p:spPr>
          <a:xfrm>
            <a:off x="3037840" y="2158997"/>
            <a:ext cx="3383280" cy="123952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dirty="0">
                <a:solidFill>
                  <a:schemeClr val="tx1"/>
                </a:solidFill>
              </a:rPr>
              <a:t>契約</a:t>
            </a:r>
            <a:r>
              <a:rPr kumimoji="1" lang="ja-JP" altLang="en-US" dirty="0">
                <a:solidFill>
                  <a:schemeClr val="tx1"/>
                </a:solidFill>
              </a:rPr>
              <a:t>クラス</a:t>
            </a:r>
            <a:endParaRPr kumimoji="1" lang="en-US" altLang="ja-JP" dirty="0">
              <a:solidFill>
                <a:schemeClr val="tx1"/>
              </a:solidFill>
            </a:endParaRPr>
          </a:p>
          <a:p>
            <a:r>
              <a:rPr lang="ja-JP" altLang="en-US" dirty="0">
                <a:solidFill>
                  <a:schemeClr val="tx1"/>
                </a:solidFill>
              </a:rPr>
              <a:t>請求先企業名</a:t>
            </a:r>
            <a:endParaRPr lang="en-US" altLang="ja-JP" dirty="0">
              <a:solidFill>
                <a:schemeClr val="tx1"/>
              </a:solidFill>
            </a:endParaRPr>
          </a:p>
          <a:p>
            <a:r>
              <a:rPr kumimoji="1" lang="ja-JP" altLang="en-US" dirty="0">
                <a:solidFill>
                  <a:schemeClr val="tx1"/>
                </a:solidFill>
              </a:rPr>
              <a:t>請求者企業名</a:t>
            </a:r>
            <a:endParaRPr kumimoji="1" lang="en-US" altLang="ja-JP" dirty="0">
              <a:solidFill>
                <a:schemeClr val="tx1"/>
              </a:solidFill>
            </a:endParaRPr>
          </a:p>
          <a:p>
            <a:r>
              <a:rPr lang="ja-JP" altLang="en-US" dirty="0">
                <a:solidFill>
                  <a:schemeClr val="tx1"/>
                </a:solidFill>
              </a:rPr>
              <a:t>適格請求書発行事業者番号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66C5B578-7089-42C8-8857-BAB5E6C97339}"/>
              </a:ext>
            </a:extLst>
          </p:cNvPr>
          <p:cNvSpPr/>
          <p:nvPr/>
        </p:nvSpPr>
        <p:spPr>
          <a:xfrm>
            <a:off x="3037840" y="3763004"/>
            <a:ext cx="1503680" cy="38608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dirty="0">
                <a:solidFill>
                  <a:schemeClr val="tx1"/>
                </a:solidFill>
              </a:rPr>
              <a:t>決済</a:t>
            </a:r>
            <a:r>
              <a:rPr kumimoji="1" lang="ja-JP" altLang="en-US" dirty="0">
                <a:solidFill>
                  <a:schemeClr val="tx1"/>
                </a:solidFill>
              </a:rPr>
              <a:t>クラス</a:t>
            </a:r>
            <a:endParaRPr kumimoji="1" lang="en-US" altLang="ja-JP" dirty="0">
              <a:solidFill>
                <a:schemeClr val="tx1"/>
              </a:solidFill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1E691283-50A3-47F0-B271-38EFB2AFF1F8}"/>
              </a:ext>
            </a:extLst>
          </p:cNvPr>
          <p:cNvSpPr/>
          <p:nvPr/>
        </p:nvSpPr>
        <p:spPr>
          <a:xfrm>
            <a:off x="5933439" y="4905369"/>
            <a:ext cx="2397755" cy="179832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dirty="0">
                <a:solidFill>
                  <a:schemeClr val="tx1"/>
                </a:solidFill>
              </a:rPr>
              <a:t>税クラス（消費税）</a:t>
            </a:r>
            <a:endParaRPr kumimoji="1" lang="en-US" altLang="ja-JP" dirty="0">
              <a:solidFill>
                <a:schemeClr val="tx1"/>
              </a:solidFill>
            </a:endParaRPr>
          </a:p>
          <a:p>
            <a:r>
              <a:rPr lang="ja-JP" altLang="en-US" dirty="0">
                <a:solidFill>
                  <a:schemeClr val="tx1"/>
                </a:solidFill>
              </a:rPr>
              <a:t>税区分</a:t>
            </a:r>
            <a:endParaRPr lang="en-US" altLang="ja-JP" dirty="0">
              <a:solidFill>
                <a:schemeClr val="tx1"/>
              </a:solidFill>
            </a:endParaRPr>
          </a:p>
          <a:p>
            <a:r>
              <a:rPr lang="ja-JP" altLang="en-US" dirty="0">
                <a:solidFill>
                  <a:schemeClr val="tx1"/>
                </a:solidFill>
              </a:rPr>
              <a:t>税率</a:t>
            </a:r>
            <a:endParaRPr kumimoji="1" lang="en-US" altLang="ja-JP" dirty="0">
              <a:solidFill>
                <a:schemeClr val="tx1"/>
              </a:solidFill>
            </a:endParaRPr>
          </a:p>
          <a:p>
            <a:r>
              <a:rPr kumimoji="1" lang="ja-JP" altLang="en-US" dirty="0">
                <a:solidFill>
                  <a:schemeClr val="tx1"/>
                </a:solidFill>
              </a:rPr>
              <a:t>税込金額合計</a:t>
            </a:r>
            <a:endParaRPr kumimoji="1" lang="en-US" altLang="ja-JP" dirty="0">
              <a:solidFill>
                <a:schemeClr val="tx1"/>
              </a:solidFill>
            </a:endParaRPr>
          </a:p>
          <a:p>
            <a:r>
              <a:rPr lang="ja-JP" altLang="en-US" dirty="0">
                <a:solidFill>
                  <a:schemeClr val="tx1"/>
                </a:solidFill>
              </a:rPr>
              <a:t>税対象金額合計</a:t>
            </a:r>
            <a:endParaRPr lang="en-US" altLang="ja-JP" dirty="0">
              <a:solidFill>
                <a:schemeClr val="tx1"/>
              </a:solidFill>
            </a:endParaRPr>
          </a:p>
          <a:p>
            <a:r>
              <a:rPr kumimoji="1" lang="ja-JP" altLang="en-US" dirty="0">
                <a:solidFill>
                  <a:schemeClr val="tx1"/>
                </a:solidFill>
              </a:rPr>
              <a:t>税額合計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F1CEE97B-EFC1-44C9-B1A5-E0406E790A7B}"/>
              </a:ext>
            </a:extLst>
          </p:cNvPr>
          <p:cNvSpPr/>
          <p:nvPr/>
        </p:nvSpPr>
        <p:spPr>
          <a:xfrm>
            <a:off x="3568700" y="4513571"/>
            <a:ext cx="1879600" cy="100584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dirty="0">
                <a:solidFill>
                  <a:schemeClr val="tx1"/>
                </a:solidFill>
              </a:rPr>
              <a:t>金額集計クラス</a:t>
            </a:r>
            <a:endParaRPr lang="en-US" altLang="ja-JP" dirty="0">
              <a:solidFill>
                <a:schemeClr val="tx1"/>
              </a:solidFill>
            </a:endParaRPr>
          </a:p>
          <a:p>
            <a:r>
              <a:rPr kumimoji="1" lang="ja-JP" altLang="en-US" dirty="0">
                <a:solidFill>
                  <a:schemeClr val="tx1"/>
                </a:solidFill>
              </a:rPr>
              <a:t>請求合計金額</a:t>
            </a:r>
            <a:endParaRPr kumimoji="1" lang="en-US" altLang="ja-JP" dirty="0">
              <a:solidFill>
                <a:schemeClr val="tx1"/>
              </a:solidFill>
            </a:endParaRPr>
          </a:p>
          <a:p>
            <a:r>
              <a:rPr lang="ja-JP" altLang="en-US" dirty="0">
                <a:solidFill>
                  <a:schemeClr val="tx1"/>
                </a:solidFill>
              </a:rPr>
              <a:t>税合計金額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55D76F4E-B629-4B03-9C96-8D154F932FC7}"/>
              </a:ext>
            </a:extLst>
          </p:cNvPr>
          <p:cNvSpPr/>
          <p:nvPr/>
        </p:nvSpPr>
        <p:spPr>
          <a:xfrm>
            <a:off x="7162800" y="1267463"/>
            <a:ext cx="1747520" cy="64769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dirty="0">
                <a:solidFill>
                  <a:schemeClr val="tx1"/>
                </a:solidFill>
              </a:rPr>
              <a:t>明細</a:t>
            </a:r>
            <a:r>
              <a:rPr kumimoji="1" lang="ja-JP" altLang="en-US" dirty="0">
                <a:solidFill>
                  <a:schemeClr val="tx1"/>
                </a:solidFill>
              </a:rPr>
              <a:t>クラス</a:t>
            </a:r>
            <a:endParaRPr kumimoji="1" lang="en-US" altLang="ja-JP" dirty="0">
              <a:solidFill>
                <a:schemeClr val="tx1"/>
              </a:solidFill>
            </a:endParaRPr>
          </a:p>
          <a:p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8E651E6A-1BDE-4CDF-B04E-DAFA4EE740AE}"/>
              </a:ext>
            </a:extLst>
          </p:cNvPr>
          <p:cNvSpPr/>
          <p:nvPr/>
        </p:nvSpPr>
        <p:spPr>
          <a:xfrm>
            <a:off x="7630160" y="3062600"/>
            <a:ext cx="1849120" cy="64769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dirty="0">
                <a:solidFill>
                  <a:schemeClr val="tx1"/>
                </a:solidFill>
              </a:rPr>
              <a:t>製品クラス</a:t>
            </a:r>
            <a:endParaRPr kumimoji="1" lang="en-US" altLang="ja-JP" dirty="0">
              <a:solidFill>
                <a:schemeClr val="tx1"/>
              </a:solidFill>
            </a:endParaRPr>
          </a:p>
          <a:p>
            <a:r>
              <a:rPr lang="ja-JP" altLang="en-US" dirty="0">
                <a:solidFill>
                  <a:schemeClr val="tx1"/>
                </a:solidFill>
              </a:rPr>
              <a:t>品名</a:t>
            </a:r>
            <a:endParaRPr kumimoji="1" lang="en-US" altLang="ja-JP" dirty="0">
              <a:solidFill>
                <a:schemeClr val="tx1"/>
              </a:solidFill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87E28E16-5FE4-402C-AF07-DF445549EBE5}"/>
              </a:ext>
            </a:extLst>
          </p:cNvPr>
          <p:cNvSpPr/>
          <p:nvPr/>
        </p:nvSpPr>
        <p:spPr>
          <a:xfrm>
            <a:off x="9977120" y="1969121"/>
            <a:ext cx="1849120" cy="101092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dirty="0">
                <a:solidFill>
                  <a:schemeClr val="tx1"/>
                </a:solidFill>
              </a:rPr>
              <a:t>金額集計</a:t>
            </a:r>
            <a:r>
              <a:rPr kumimoji="1" lang="ja-JP" altLang="en-US" dirty="0">
                <a:solidFill>
                  <a:schemeClr val="tx1"/>
                </a:solidFill>
              </a:rPr>
              <a:t>クラス</a:t>
            </a:r>
            <a:endParaRPr kumimoji="1" lang="en-US" altLang="ja-JP" dirty="0">
              <a:solidFill>
                <a:schemeClr val="tx1"/>
              </a:solidFill>
            </a:endParaRPr>
          </a:p>
          <a:p>
            <a:r>
              <a:rPr kumimoji="1" lang="ja-JP" altLang="en-US" dirty="0">
                <a:solidFill>
                  <a:schemeClr val="tx1"/>
                </a:solidFill>
              </a:rPr>
              <a:t>税込金額</a:t>
            </a:r>
            <a:endParaRPr kumimoji="1" lang="en-US" altLang="ja-JP" dirty="0">
              <a:solidFill>
                <a:schemeClr val="tx1"/>
              </a:solidFill>
            </a:endParaRPr>
          </a:p>
          <a:p>
            <a:r>
              <a:rPr lang="ja-JP" altLang="en-US" dirty="0">
                <a:solidFill>
                  <a:schemeClr val="tx1"/>
                </a:solidFill>
              </a:rPr>
              <a:t>税抜金額</a:t>
            </a:r>
            <a:endParaRPr kumimoji="1" lang="en-US" altLang="ja-JP" dirty="0">
              <a:solidFill>
                <a:schemeClr val="tx1"/>
              </a:solidFill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B113083B-5DDB-4226-9AA1-DDCEC2649893}"/>
              </a:ext>
            </a:extLst>
          </p:cNvPr>
          <p:cNvSpPr/>
          <p:nvPr/>
        </p:nvSpPr>
        <p:spPr>
          <a:xfrm>
            <a:off x="9977120" y="3208666"/>
            <a:ext cx="1849120" cy="64769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dirty="0">
                <a:solidFill>
                  <a:schemeClr val="tx1"/>
                </a:solidFill>
              </a:rPr>
              <a:t>税</a:t>
            </a:r>
            <a:r>
              <a:rPr kumimoji="1" lang="ja-JP" altLang="en-US" dirty="0">
                <a:solidFill>
                  <a:schemeClr val="tx1"/>
                </a:solidFill>
              </a:rPr>
              <a:t>クラス</a:t>
            </a:r>
            <a:endParaRPr kumimoji="1" lang="en-US" altLang="ja-JP" dirty="0">
              <a:solidFill>
                <a:schemeClr val="tx1"/>
              </a:solidFill>
            </a:endParaRPr>
          </a:p>
          <a:p>
            <a:r>
              <a:rPr kumimoji="1" lang="ja-JP" altLang="en-US" dirty="0">
                <a:solidFill>
                  <a:schemeClr val="tx1"/>
                </a:solidFill>
              </a:rPr>
              <a:t>税区分</a:t>
            </a:r>
            <a:endParaRPr kumimoji="1" lang="en-US" altLang="ja-JP" dirty="0">
              <a:solidFill>
                <a:schemeClr val="tx1"/>
              </a:solidFill>
            </a:endParaRPr>
          </a:p>
        </p:txBody>
      </p: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8D7C84A1-EC51-4E74-85FD-30107CB2E753}"/>
              </a:ext>
            </a:extLst>
          </p:cNvPr>
          <p:cNvCxnSpPr/>
          <p:nvPr/>
        </p:nvCxnSpPr>
        <p:spPr>
          <a:xfrm>
            <a:off x="3037840" y="2489200"/>
            <a:ext cx="33832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14FE6AC2-278E-455F-97EE-0D992929483D}"/>
              </a:ext>
            </a:extLst>
          </p:cNvPr>
          <p:cNvCxnSpPr/>
          <p:nvPr/>
        </p:nvCxnSpPr>
        <p:spPr>
          <a:xfrm>
            <a:off x="3568700" y="4798051"/>
            <a:ext cx="1879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FDE1EF83-3AF5-4E4B-B676-540A0665748C}"/>
              </a:ext>
            </a:extLst>
          </p:cNvPr>
          <p:cNvCxnSpPr>
            <a:cxnSpLocks/>
          </p:cNvCxnSpPr>
          <p:nvPr/>
        </p:nvCxnSpPr>
        <p:spPr>
          <a:xfrm>
            <a:off x="5933440" y="5252720"/>
            <a:ext cx="23977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>
            <a:extLst>
              <a:ext uri="{FF2B5EF4-FFF2-40B4-BE49-F238E27FC236}">
                <a16:creationId xmlns:a16="http://schemas.microsoft.com/office/drawing/2014/main" id="{FF4041BA-56F5-47EB-927B-705A01FBFFDC}"/>
              </a:ext>
            </a:extLst>
          </p:cNvPr>
          <p:cNvCxnSpPr>
            <a:cxnSpLocks/>
          </p:cNvCxnSpPr>
          <p:nvPr/>
        </p:nvCxnSpPr>
        <p:spPr>
          <a:xfrm>
            <a:off x="10048239" y="2333303"/>
            <a:ext cx="18491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コネクタ 32">
            <a:extLst>
              <a:ext uri="{FF2B5EF4-FFF2-40B4-BE49-F238E27FC236}">
                <a16:creationId xmlns:a16="http://schemas.microsoft.com/office/drawing/2014/main" id="{F21E9C3E-9AF5-4852-8CCD-B2CD310516F9}"/>
              </a:ext>
            </a:extLst>
          </p:cNvPr>
          <p:cNvCxnSpPr>
            <a:stCxn id="16" idx="1"/>
            <a:endCxn id="16" idx="3"/>
          </p:cNvCxnSpPr>
          <p:nvPr/>
        </p:nvCxnSpPr>
        <p:spPr>
          <a:xfrm>
            <a:off x="9977120" y="3532515"/>
            <a:ext cx="18491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コネクタ 34">
            <a:extLst>
              <a:ext uri="{FF2B5EF4-FFF2-40B4-BE49-F238E27FC236}">
                <a16:creationId xmlns:a16="http://schemas.microsoft.com/office/drawing/2014/main" id="{2C18AC27-C014-46CB-AC5E-C2A92D3405D5}"/>
              </a:ext>
            </a:extLst>
          </p:cNvPr>
          <p:cNvCxnSpPr/>
          <p:nvPr/>
        </p:nvCxnSpPr>
        <p:spPr>
          <a:xfrm>
            <a:off x="1351280" y="1107440"/>
            <a:ext cx="2926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>
            <a:extLst>
              <a:ext uri="{FF2B5EF4-FFF2-40B4-BE49-F238E27FC236}">
                <a16:creationId xmlns:a16="http://schemas.microsoft.com/office/drawing/2014/main" id="{67E375FF-6E61-479A-A291-FD05C7C6E7F5}"/>
              </a:ext>
            </a:extLst>
          </p:cNvPr>
          <p:cNvCxnSpPr>
            <a:cxnSpLocks/>
            <a:stCxn id="2" idx="2"/>
            <a:endCxn id="3" idx="0"/>
          </p:cNvCxnSpPr>
          <p:nvPr/>
        </p:nvCxnSpPr>
        <p:spPr>
          <a:xfrm>
            <a:off x="1336040" y="861167"/>
            <a:ext cx="0" cy="5002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コネクタ 38">
            <a:extLst>
              <a:ext uri="{FF2B5EF4-FFF2-40B4-BE49-F238E27FC236}">
                <a16:creationId xmlns:a16="http://schemas.microsoft.com/office/drawing/2014/main" id="{84FDE810-B38F-495B-B6FD-6609F3CFE362}"/>
              </a:ext>
            </a:extLst>
          </p:cNvPr>
          <p:cNvCxnSpPr>
            <a:cxnSpLocks/>
            <a:endCxn id="6" idx="0"/>
          </p:cNvCxnSpPr>
          <p:nvPr/>
        </p:nvCxnSpPr>
        <p:spPr>
          <a:xfrm>
            <a:off x="4241800" y="1107440"/>
            <a:ext cx="0" cy="2806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コネクタ 41">
            <a:extLst>
              <a:ext uri="{FF2B5EF4-FFF2-40B4-BE49-F238E27FC236}">
                <a16:creationId xmlns:a16="http://schemas.microsoft.com/office/drawing/2014/main" id="{C1CFC960-A507-4645-BA52-C6A2A4E5FDF3}"/>
              </a:ext>
            </a:extLst>
          </p:cNvPr>
          <p:cNvCxnSpPr>
            <a:stCxn id="6" idx="3"/>
            <a:endCxn id="12" idx="1"/>
          </p:cNvCxnSpPr>
          <p:nvPr/>
        </p:nvCxnSpPr>
        <p:spPr>
          <a:xfrm>
            <a:off x="5933440" y="1591312"/>
            <a:ext cx="12293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A56DFC8D-73F2-4E84-9647-B63B5F7D34D2}"/>
              </a:ext>
            </a:extLst>
          </p:cNvPr>
          <p:cNvSpPr txBox="1"/>
          <p:nvPr/>
        </p:nvSpPr>
        <p:spPr>
          <a:xfrm>
            <a:off x="6329682" y="1257819"/>
            <a:ext cx="741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N</a:t>
            </a:r>
            <a:r>
              <a:rPr kumimoji="1" lang="ja-JP" altLang="en-US" dirty="0"/>
              <a:t>行</a:t>
            </a:r>
          </a:p>
        </p:txBody>
      </p:sp>
      <p:cxnSp>
        <p:nvCxnSpPr>
          <p:cNvPr id="49" name="直線コネクタ 48">
            <a:extLst>
              <a:ext uri="{FF2B5EF4-FFF2-40B4-BE49-F238E27FC236}">
                <a16:creationId xmlns:a16="http://schemas.microsoft.com/office/drawing/2014/main" id="{303BD3AE-06DC-44FC-9422-68AE84223EE4}"/>
              </a:ext>
            </a:extLst>
          </p:cNvPr>
          <p:cNvCxnSpPr>
            <a:cxnSpLocks/>
            <a:stCxn id="40" idx="3"/>
            <a:endCxn id="15" idx="1"/>
          </p:cNvCxnSpPr>
          <p:nvPr/>
        </p:nvCxnSpPr>
        <p:spPr>
          <a:xfrm flipV="1">
            <a:off x="9479280" y="2474582"/>
            <a:ext cx="497840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線コネクタ 50">
            <a:extLst>
              <a:ext uri="{FF2B5EF4-FFF2-40B4-BE49-F238E27FC236}">
                <a16:creationId xmlns:a16="http://schemas.microsoft.com/office/drawing/2014/main" id="{37352D9E-3CA1-43E7-9FB4-492ABCEF65D0}"/>
              </a:ext>
            </a:extLst>
          </p:cNvPr>
          <p:cNvCxnSpPr>
            <a:endCxn id="16" idx="1"/>
          </p:cNvCxnSpPr>
          <p:nvPr/>
        </p:nvCxnSpPr>
        <p:spPr>
          <a:xfrm>
            <a:off x="9639300" y="3532514"/>
            <a:ext cx="337820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線コネクタ 52">
            <a:extLst>
              <a:ext uri="{FF2B5EF4-FFF2-40B4-BE49-F238E27FC236}">
                <a16:creationId xmlns:a16="http://schemas.microsoft.com/office/drawing/2014/main" id="{F777CE8D-72AD-448E-A09A-48CD47AD5A50}"/>
              </a:ext>
            </a:extLst>
          </p:cNvPr>
          <p:cNvCxnSpPr/>
          <p:nvPr/>
        </p:nvCxnSpPr>
        <p:spPr>
          <a:xfrm>
            <a:off x="2712720" y="1794511"/>
            <a:ext cx="0" cy="21615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線コネクタ 54">
            <a:extLst>
              <a:ext uri="{FF2B5EF4-FFF2-40B4-BE49-F238E27FC236}">
                <a16:creationId xmlns:a16="http://schemas.microsoft.com/office/drawing/2014/main" id="{1285DB59-36CF-4B07-BDD7-82ED4DE1A6FA}"/>
              </a:ext>
            </a:extLst>
          </p:cNvPr>
          <p:cNvCxnSpPr/>
          <p:nvPr/>
        </p:nvCxnSpPr>
        <p:spPr>
          <a:xfrm>
            <a:off x="2692400" y="2854960"/>
            <a:ext cx="3454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コネクタ 56">
            <a:extLst>
              <a:ext uri="{FF2B5EF4-FFF2-40B4-BE49-F238E27FC236}">
                <a16:creationId xmlns:a16="http://schemas.microsoft.com/office/drawing/2014/main" id="{A6B663E9-B998-43EE-A410-C255A3862F6E}"/>
              </a:ext>
            </a:extLst>
          </p:cNvPr>
          <p:cNvCxnSpPr>
            <a:endCxn id="8" idx="1"/>
          </p:cNvCxnSpPr>
          <p:nvPr/>
        </p:nvCxnSpPr>
        <p:spPr>
          <a:xfrm>
            <a:off x="2712720" y="3956044"/>
            <a:ext cx="325120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線コネクタ 58">
            <a:extLst>
              <a:ext uri="{FF2B5EF4-FFF2-40B4-BE49-F238E27FC236}">
                <a16:creationId xmlns:a16="http://schemas.microsoft.com/office/drawing/2014/main" id="{FF2158F7-C1DC-4CC7-A9B1-4672EA6EF27C}"/>
              </a:ext>
            </a:extLst>
          </p:cNvPr>
          <p:cNvCxnSpPr/>
          <p:nvPr/>
        </p:nvCxnSpPr>
        <p:spPr>
          <a:xfrm>
            <a:off x="3972560" y="4338320"/>
            <a:ext cx="35966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線コネクタ 60">
            <a:extLst>
              <a:ext uri="{FF2B5EF4-FFF2-40B4-BE49-F238E27FC236}">
                <a16:creationId xmlns:a16="http://schemas.microsoft.com/office/drawing/2014/main" id="{781136C6-8424-4ABF-92D6-7088584CD0C5}"/>
              </a:ext>
            </a:extLst>
          </p:cNvPr>
          <p:cNvCxnSpPr/>
          <p:nvPr/>
        </p:nvCxnSpPr>
        <p:spPr>
          <a:xfrm>
            <a:off x="3942080" y="4149085"/>
            <a:ext cx="0" cy="3644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線コネクタ 62">
            <a:extLst>
              <a:ext uri="{FF2B5EF4-FFF2-40B4-BE49-F238E27FC236}">
                <a16:creationId xmlns:a16="http://schemas.microsoft.com/office/drawing/2014/main" id="{4FC69519-F4C6-4637-ADE7-B9E406FFB955}"/>
              </a:ext>
            </a:extLst>
          </p:cNvPr>
          <p:cNvCxnSpPr/>
          <p:nvPr/>
        </p:nvCxnSpPr>
        <p:spPr>
          <a:xfrm>
            <a:off x="6421120" y="4338320"/>
            <a:ext cx="0" cy="4597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線コネクタ 64">
            <a:extLst>
              <a:ext uri="{FF2B5EF4-FFF2-40B4-BE49-F238E27FC236}">
                <a16:creationId xmlns:a16="http://schemas.microsoft.com/office/drawing/2014/main" id="{51CE021E-D9D5-4637-ABF4-6CD7DC842E22}"/>
              </a:ext>
            </a:extLst>
          </p:cNvPr>
          <p:cNvCxnSpPr/>
          <p:nvPr/>
        </p:nvCxnSpPr>
        <p:spPr>
          <a:xfrm>
            <a:off x="7569200" y="4331328"/>
            <a:ext cx="0" cy="1822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5445583-82D5-438A-8C40-E5B69730D2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3BE77-51B7-4737-9F8C-99E890B78AE7}" type="slidenum">
              <a:rPr kumimoji="1" lang="ja-JP" altLang="en-US" smtClean="0"/>
              <a:t>6</a:t>
            </a:fld>
            <a:endParaRPr kumimoji="1" lang="ja-JP" altLang="en-US"/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95829626-9AA5-4D43-AAD1-99E3F71484ED}"/>
              </a:ext>
            </a:extLst>
          </p:cNvPr>
          <p:cNvSpPr/>
          <p:nvPr/>
        </p:nvSpPr>
        <p:spPr>
          <a:xfrm>
            <a:off x="7630160" y="2150734"/>
            <a:ext cx="1849120" cy="64769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dirty="0">
                <a:solidFill>
                  <a:schemeClr val="tx1"/>
                </a:solidFill>
              </a:rPr>
              <a:t>決済</a:t>
            </a:r>
            <a:r>
              <a:rPr kumimoji="1" lang="ja-JP" altLang="en-US" dirty="0">
                <a:solidFill>
                  <a:schemeClr val="tx1"/>
                </a:solidFill>
              </a:rPr>
              <a:t>クラス</a:t>
            </a:r>
            <a:endParaRPr kumimoji="1" lang="en-US" altLang="ja-JP" dirty="0">
              <a:solidFill>
                <a:schemeClr val="tx1"/>
              </a:solidFill>
            </a:endParaRPr>
          </a:p>
          <a:p>
            <a:r>
              <a:rPr kumimoji="1" lang="ja-JP" altLang="en-US" dirty="0">
                <a:solidFill>
                  <a:schemeClr val="tx1"/>
                </a:solidFill>
              </a:rPr>
              <a:t>取引日時</a:t>
            </a:r>
            <a:endParaRPr kumimoji="1" lang="en-US" altLang="ja-JP" dirty="0">
              <a:solidFill>
                <a:schemeClr val="tx1"/>
              </a:solidFill>
            </a:endParaRPr>
          </a:p>
        </p:txBody>
      </p:sp>
      <p:cxnSp>
        <p:nvCxnSpPr>
          <p:cNvPr id="44" name="直線コネクタ 43">
            <a:extLst>
              <a:ext uri="{FF2B5EF4-FFF2-40B4-BE49-F238E27FC236}">
                <a16:creationId xmlns:a16="http://schemas.microsoft.com/office/drawing/2014/main" id="{30E9519E-8333-4F1C-9853-F80BFE7EC3E5}"/>
              </a:ext>
            </a:extLst>
          </p:cNvPr>
          <p:cNvCxnSpPr/>
          <p:nvPr/>
        </p:nvCxnSpPr>
        <p:spPr>
          <a:xfrm>
            <a:off x="7680960" y="2489200"/>
            <a:ext cx="17475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>
            <a:extLst>
              <a:ext uri="{FF2B5EF4-FFF2-40B4-BE49-F238E27FC236}">
                <a16:creationId xmlns:a16="http://schemas.microsoft.com/office/drawing/2014/main" id="{EF347551-30C6-46B3-9E1C-F2FFC3B38038}"/>
              </a:ext>
            </a:extLst>
          </p:cNvPr>
          <p:cNvCxnSpPr>
            <a:cxnSpLocks/>
          </p:cNvCxnSpPr>
          <p:nvPr/>
        </p:nvCxnSpPr>
        <p:spPr>
          <a:xfrm flipV="1">
            <a:off x="9609944" y="2489200"/>
            <a:ext cx="0" cy="10433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673F5A3E-AD44-4E3D-98EE-159324D77A47}"/>
              </a:ext>
            </a:extLst>
          </p:cNvPr>
          <p:cNvCxnSpPr/>
          <p:nvPr/>
        </p:nvCxnSpPr>
        <p:spPr>
          <a:xfrm>
            <a:off x="7375161" y="1969121"/>
            <a:ext cx="0" cy="14293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コネクタ 37">
            <a:extLst>
              <a:ext uri="{FF2B5EF4-FFF2-40B4-BE49-F238E27FC236}">
                <a16:creationId xmlns:a16="http://schemas.microsoft.com/office/drawing/2014/main" id="{109344DC-5A20-473A-934D-2AC6B67ADD86}"/>
              </a:ext>
            </a:extLst>
          </p:cNvPr>
          <p:cNvCxnSpPr>
            <a:cxnSpLocks/>
            <a:endCxn id="40" idx="1"/>
          </p:cNvCxnSpPr>
          <p:nvPr/>
        </p:nvCxnSpPr>
        <p:spPr>
          <a:xfrm>
            <a:off x="7375161" y="2474582"/>
            <a:ext cx="254999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線コネクタ 57">
            <a:extLst>
              <a:ext uri="{FF2B5EF4-FFF2-40B4-BE49-F238E27FC236}">
                <a16:creationId xmlns:a16="http://schemas.microsoft.com/office/drawing/2014/main" id="{3949E4AD-2251-41ED-A9D3-EA9BC7411990}"/>
              </a:ext>
            </a:extLst>
          </p:cNvPr>
          <p:cNvCxnSpPr>
            <a:cxnSpLocks/>
            <a:endCxn id="14" idx="1"/>
          </p:cNvCxnSpPr>
          <p:nvPr/>
        </p:nvCxnSpPr>
        <p:spPr>
          <a:xfrm>
            <a:off x="7345806" y="3378184"/>
            <a:ext cx="284354" cy="82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コネクタ 40">
            <a:extLst>
              <a:ext uri="{FF2B5EF4-FFF2-40B4-BE49-F238E27FC236}">
                <a16:creationId xmlns:a16="http://schemas.microsoft.com/office/drawing/2014/main" id="{EC51333D-4A7D-4AFF-A966-2416A89698EA}"/>
              </a:ext>
            </a:extLst>
          </p:cNvPr>
          <p:cNvCxnSpPr/>
          <p:nvPr/>
        </p:nvCxnSpPr>
        <p:spPr>
          <a:xfrm>
            <a:off x="7680960" y="3386449"/>
            <a:ext cx="17475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86027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89B17D1-A2B2-4295-92FB-9942FC963593}"/>
              </a:ext>
            </a:extLst>
          </p:cNvPr>
          <p:cNvSpPr txBox="1"/>
          <p:nvPr/>
        </p:nvSpPr>
        <p:spPr>
          <a:xfrm>
            <a:off x="1008667" y="641023"/>
            <a:ext cx="4326904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買掛明細（</a:t>
            </a:r>
            <a:r>
              <a:rPr kumimoji="1" lang="en-US" altLang="ja-JP" dirty="0"/>
              <a:t>Self Invoice)</a:t>
            </a:r>
          </a:p>
          <a:p>
            <a:r>
              <a:rPr kumimoji="1" lang="ja-JP" altLang="en-US" dirty="0"/>
              <a:t>支払通知（</a:t>
            </a:r>
            <a:r>
              <a:rPr lang="en-US" altLang="ja-JP" dirty="0"/>
              <a:t>Remittance Advice</a:t>
            </a:r>
            <a:r>
              <a:rPr lang="ja-JP" altLang="en-US" dirty="0"/>
              <a:t>）</a:t>
            </a:r>
            <a:endParaRPr kumimoji="1" lang="ja-JP" altLang="en-US" dirty="0"/>
          </a:p>
        </p:txBody>
      </p:sp>
      <p:sp>
        <p:nvSpPr>
          <p:cNvPr id="3" name="フローチャート: 複数書類 2">
            <a:extLst>
              <a:ext uri="{FF2B5EF4-FFF2-40B4-BE49-F238E27FC236}">
                <a16:creationId xmlns:a16="http://schemas.microsoft.com/office/drawing/2014/main" id="{5126EAB2-CC39-49F5-931A-A6E27D8587DE}"/>
              </a:ext>
            </a:extLst>
          </p:cNvPr>
          <p:cNvSpPr/>
          <p:nvPr/>
        </p:nvSpPr>
        <p:spPr>
          <a:xfrm>
            <a:off x="4411639" y="2570480"/>
            <a:ext cx="2418080" cy="1036320"/>
          </a:xfrm>
          <a:prstGeom prst="flowChartMultidocumen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複数の請求書</a:t>
            </a:r>
          </a:p>
        </p:txBody>
      </p:sp>
      <p:sp>
        <p:nvSpPr>
          <p:cNvPr id="8" name="フローチャート: 複数書類 7">
            <a:extLst>
              <a:ext uri="{FF2B5EF4-FFF2-40B4-BE49-F238E27FC236}">
                <a16:creationId xmlns:a16="http://schemas.microsoft.com/office/drawing/2014/main" id="{CB39F8EF-AD09-440C-8887-98EBE879A574}"/>
              </a:ext>
            </a:extLst>
          </p:cNvPr>
          <p:cNvSpPr/>
          <p:nvPr/>
        </p:nvSpPr>
        <p:spPr>
          <a:xfrm>
            <a:off x="7835559" y="4450079"/>
            <a:ext cx="2418080" cy="1036320"/>
          </a:xfrm>
          <a:prstGeom prst="flowChartMultidocumen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複数の納品書</a:t>
            </a:r>
          </a:p>
        </p:txBody>
      </p:sp>
      <p:sp>
        <p:nvSpPr>
          <p:cNvPr id="9" name="矢印: 折線 8">
            <a:extLst>
              <a:ext uri="{FF2B5EF4-FFF2-40B4-BE49-F238E27FC236}">
                <a16:creationId xmlns:a16="http://schemas.microsoft.com/office/drawing/2014/main" id="{1ED52C5C-0C9E-4E76-AED5-04E4EEA1C48D}"/>
              </a:ext>
            </a:extLst>
          </p:cNvPr>
          <p:cNvSpPr/>
          <p:nvPr/>
        </p:nvSpPr>
        <p:spPr>
          <a:xfrm rot="16200000">
            <a:off x="2171700" y="1052068"/>
            <a:ext cx="1461008" cy="2303272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0" name="矢印: 折線 9">
            <a:extLst>
              <a:ext uri="{FF2B5EF4-FFF2-40B4-BE49-F238E27FC236}">
                <a16:creationId xmlns:a16="http://schemas.microsoft.com/office/drawing/2014/main" id="{A48A9D97-D640-4D08-90D9-4ED5ED17AD2C}"/>
              </a:ext>
            </a:extLst>
          </p:cNvPr>
          <p:cNvSpPr/>
          <p:nvPr/>
        </p:nvSpPr>
        <p:spPr>
          <a:xfrm rot="16200000">
            <a:off x="5666740" y="3298444"/>
            <a:ext cx="1461008" cy="2303272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0C333D6-C011-4A3B-ABA8-8B5D2C4A0D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3BE77-51B7-4737-9F8C-99E890B78AE7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6193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6238A691-413A-431E-A501-0C135045C0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3BE77-51B7-4737-9F8C-99E890B78AE7}" type="slidenum">
              <a:rPr kumimoji="1" lang="ja-JP" altLang="en-US" smtClean="0"/>
              <a:t>8</a:t>
            </a:fld>
            <a:endParaRPr kumimoji="1" lang="ja-JP" altLang="en-US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3A49735E-720F-426E-8DD7-7F68B0C879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1680" y="707323"/>
            <a:ext cx="8458199" cy="6014152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4BAA9DB-2767-419E-B593-77ABFCE07354}"/>
              </a:ext>
            </a:extLst>
          </p:cNvPr>
          <p:cNvSpPr txBox="1"/>
          <p:nvPr/>
        </p:nvSpPr>
        <p:spPr>
          <a:xfrm>
            <a:off x="1244183" y="136524"/>
            <a:ext cx="98185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b="1" dirty="0"/>
              <a:t>軽減税率／インボイス対応</a:t>
            </a:r>
            <a:r>
              <a:rPr lang="en-US" altLang="ja-JP" sz="3200" b="1" dirty="0"/>
              <a:t> BIE</a:t>
            </a:r>
            <a:r>
              <a:rPr lang="ja-JP" altLang="en-US" sz="3200" b="1" dirty="0"/>
              <a:t>サブミッション</a:t>
            </a:r>
            <a:endParaRPr kumimoji="1" lang="ja-JP" alt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4258441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141</Words>
  <Application>Microsoft Office PowerPoint</Application>
  <PresentationFormat>ワイド画面</PresentationFormat>
  <Paragraphs>53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2" baseType="lpstr"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菅又 久直</dc:creator>
  <cp:lastModifiedBy>菅又 久直</cp:lastModifiedBy>
  <cp:revision>18</cp:revision>
  <cp:lastPrinted>2018-09-24T01:42:13Z</cp:lastPrinted>
  <dcterms:created xsi:type="dcterms:W3CDTF">2018-09-05T02:20:26Z</dcterms:created>
  <dcterms:modified xsi:type="dcterms:W3CDTF">2018-09-24T01:57:00Z</dcterms:modified>
</cp:coreProperties>
</file>